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69" r:id="rId2"/>
    <p:sldId id="378" r:id="rId3"/>
    <p:sldId id="278" r:id="rId4"/>
    <p:sldId id="387" r:id="rId5"/>
    <p:sldId id="388" r:id="rId6"/>
    <p:sldId id="265" r:id="rId7"/>
    <p:sldId id="389" r:id="rId8"/>
    <p:sldId id="390" r:id="rId9"/>
    <p:sldId id="391" r:id="rId10"/>
    <p:sldId id="393" r:id="rId11"/>
    <p:sldId id="5208" r:id="rId12"/>
    <p:sldId id="5284" r:id="rId13"/>
    <p:sldId id="5353" r:id="rId14"/>
    <p:sldId id="5342" r:id="rId15"/>
    <p:sldId id="5315" r:id="rId16"/>
    <p:sldId id="5263" r:id="rId17"/>
    <p:sldId id="5354" r:id="rId18"/>
    <p:sldId id="345" r:id="rId19"/>
    <p:sldId id="403" r:id="rId20"/>
    <p:sldId id="405" r:id="rId21"/>
    <p:sldId id="404" r:id="rId22"/>
    <p:sldId id="3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8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3F1-4BB2-B57F-17BF70D5BFF7}"/>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83F1-4BB2-B57F-17BF70D5BFF7}"/>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83F1-4BB2-B57F-17BF70D5BFF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83F1-4BB2-B57F-17BF70D5BFF7}"/>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83F1-4BB2-B57F-17BF70D5BFF7}"/>
              </c:ext>
            </c:extLst>
          </c:dPt>
          <c:cat>
            <c:strRef>
              <c:f>Sheet1!$A$2:$A$3</c:f>
              <c:strCache>
                <c:ptCount val="2"/>
                <c:pt idx="0">
                  <c:v>1st Qtr</c:v>
                </c:pt>
                <c:pt idx="1">
                  <c:v>2nd Qtr</c:v>
                </c:pt>
              </c:strCache>
            </c:strRef>
          </c:cat>
          <c:val>
            <c:numRef>
              <c:f>Sheet1!$B$2:$B$3</c:f>
              <c:numCache>
                <c:formatCode>General</c:formatCode>
                <c:ptCount val="2"/>
                <c:pt idx="0">
                  <c:v>44</c:v>
                </c:pt>
                <c:pt idx="1">
                  <c:v>32</c:v>
                </c:pt>
              </c:numCache>
            </c:numRef>
          </c:val>
          <c:extLst>
            <c:ext xmlns:c16="http://schemas.microsoft.com/office/drawing/2014/chart" uri="{C3380CC4-5D6E-409C-BE32-E72D297353CC}">
              <c16:uniqueId val="{00000004-83F1-4BB2-B57F-17BF70D5BFF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4"/>
              </a:solidFill>
              <a:ln w="19050">
                <a:noFill/>
              </a:ln>
              <a:effectLst/>
            </c:spPr>
            <c:extLst>
              <c:ext xmlns:c16="http://schemas.microsoft.com/office/drawing/2014/chart" uri="{C3380CC4-5D6E-409C-BE32-E72D297353CC}">
                <c16:uniqueId val="{00000001-83F1-4BB2-B57F-17BF70D5BFF7}"/>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83F1-4BB2-B57F-17BF70D5BFF7}"/>
              </c:ext>
            </c:extLst>
          </c:dPt>
          <c:cat>
            <c:strRef>
              <c:f>Sheet1!$A$2:$A$3</c:f>
              <c:strCache>
                <c:ptCount val="2"/>
                <c:pt idx="0">
                  <c:v>1st Qtr</c:v>
                </c:pt>
                <c:pt idx="1">
                  <c:v>2nd Qtr</c:v>
                </c:pt>
              </c:strCache>
            </c:strRef>
          </c:cat>
          <c:val>
            <c:numRef>
              <c:f>Sheet1!$B$2:$B$3</c:f>
              <c:numCache>
                <c:formatCode>General</c:formatCode>
                <c:ptCount val="2"/>
                <c:pt idx="0">
                  <c:v>33</c:v>
                </c:pt>
                <c:pt idx="1">
                  <c:v>45</c:v>
                </c:pt>
              </c:numCache>
            </c:numRef>
          </c:val>
          <c:extLst>
            <c:ext xmlns:c16="http://schemas.microsoft.com/office/drawing/2014/chart" uri="{C3380CC4-5D6E-409C-BE32-E72D297353CC}">
              <c16:uniqueId val="{00000004-83F1-4BB2-B57F-17BF70D5BFF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5"/>
              </a:solidFill>
              <a:ln w="19050">
                <a:noFill/>
              </a:ln>
              <a:effectLst/>
            </c:spPr>
            <c:extLst>
              <c:ext xmlns:c16="http://schemas.microsoft.com/office/drawing/2014/chart" uri="{C3380CC4-5D6E-409C-BE32-E72D297353CC}">
                <c16:uniqueId val="{00000001-83F1-4BB2-B57F-17BF70D5BFF7}"/>
              </c:ext>
            </c:extLst>
          </c:dPt>
          <c:dPt>
            <c:idx val="1"/>
            <c:bubble3D val="0"/>
            <c:spPr>
              <a:solidFill>
                <a:schemeClr val="tx1">
                  <a:lumMod val="65000"/>
                  <a:lumOff val="35000"/>
                </a:schemeClr>
              </a:solidFill>
              <a:ln w="19050">
                <a:noFill/>
              </a:ln>
              <a:effectLst/>
            </c:spPr>
            <c:extLst>
              <c:ext xmlns:c16="http://schemas.microsoft.com/office/drawing/2014/chart" uri="{C3380CC4-5D6E-409C-BE32-E72D297353CC}">
                <c16:uniqueId val="{00000003-83F1-4BB2-B57F-17BF70D5BFF7}"/>
              </c:ext>
            </c:extLst>
          </c:dPt>
          <c:cat>
            <c:strRef>
              <c:f>Sheet1!$A$2:$A$3</c:f>
              <c:strCache>
                <c:ptCount val="2"/>
                <c:pt idx="0">
                  <c:v>1st Qtr</c:v>
                </c:pt>
                <c:pt idx="1">
                  <c:v>2nd Qtr</c:v>
                </c:pt>
              </c:strCache>
            </c:strRef>
          </c:cat>
          <c:val>
            <c:numRef>
              <c:f>Sheet1!$B$2:$B$3</c:f>
              <c:numCache>
                <c:formatCode>General</c:formatCode>
                <c:ptCount val="2"/>
                <c:pt idx="0">
                  <c:v>18</c:v>
                </c:pt>
                <c:pt idx="1">
                  <c:v>3.2</c:v>
                </c:pt>
              </c:numCache>
            </c:numRef>
          </c:val>
          <c:extLst>
            <c:ext xmlns:c16="http://schemas.microsoft.com/office/drawing/2014/chart" uri="{C3380CC4-5D6E-409C-BE32-E72D297353CC}">
              <c16:uniqueId val="{00000004-83F1-4BB2-B57F-17BF70D5BFF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accent1">
                  <a:lumMod val="75000"/>
                </a:schemeClr>
              </a:solidFill>
              <a:round/>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7608-4A31-A866-2CEA99CDF63B}"/>
            </c:ext>
          </c:extLst>
        </c:ser>
        <c:ser>
          <c:idx val="1"/>
          <c:order val="1"/>
          <c:tx>
            <c:strRef>
              <c:f>Sheet1!$C$1</c:f>
              <c:strCache>
                <c:ptCount val="1"/>
                <c:pt idx="0">
                  <c:v>Series 2</c:v>
                </c:pt>
              </c:strCache>
            </c:strRef>
          </c:tx>
          <c:spPr>
            <a:solidFill>
              <a:schemeClr val="accent2">
                <a:alpha val="85000"/>
              </a:schemeClr>
            </a:solidFill>
            <a:ln w="9525" cap="flat" cmpd="sng" algn="ctr">
              <a:noFill/>
              <a:round/>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7608-4A31-A866-2CEA99CDF63B}"/>
            </c:ext>
          </c:extLst>
        </c:ser>
        <c:ser>
          <c:idx val="2"/>
          <c:order val="2"/>
          <c:tx>
            <c:strRef>
              <c:f>Sheet1!$D$1</c:f>
              <c:strCache>
                <c:ptCount val="1"/>
                <c:pt idx="0">
                  <c:v>Series 3</c:v>
                </c:pt>
              </c:strCache>
            </c:strRef>
          </c:tx>
          <c:spPr>
            <a:solidFill>
              <a:schemeClr val="accent3">
                <a:alpha val="85000"/>
              </a:schemeClr>
            </a:solidFill>
            <a:ln w="9525" cap="flat" cmpd="sng" algn="ctr">
              <a:solidFill>
                <a:schemeClr val="accent3">
                  <a:lumMod val="75000"/>
                </a:schemeClr>
              </a:solidFill>
              <a:round/>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7608-4A31-A866-2CEA99CDF63B}"/>
            </c:ext>
          </c:extLst>
        </c:ser>
        <c:dLbls>
          <c:showLegendKey val="0"/>
          <c:showVal val="0"/>
          <c:showCatName val="0"/>
          <c:showSerName val="0"/>
          <c:showPercent val="0"/>
          <c:showBubbleSize val="0"/>
        </c:dLbls>
        <c:gapWidth val="65"/>
        <c:axId val="436446480"/>
        <c:axId val="436432480"/>
      </c:barChart>
      <c:catAx>
        <c:axId val="436446480"/>
        <c:scaling>
          <c:orientation val="minMax"/>
        </c:scaling>
        <c:delete val="1"/>
        <c:axPos val="b"/>
        <c:numFmt formatCode="General" sourceLinked="1"/>
        <c:majorTickMark val="none"/>
        <c:minorTickMark val="none"/>
        <c:tickLblPos val="nextTo"/>
        <c:crossAx val="436432480"/>
        <c:crosses val="autoZero"/>
        <c:auto val="1"/>
        <c:lblAlgn val="ctr"/>
        <c:lblOffset val="100"/>
        <c:noMultiLvlLbl val="0"/>
      </c:catAx>
      <c:valAx>
        <c:axId val="43643248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43644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2225" cap="rnd">
              <a:solidFill>
                <a:schemeClr val="accent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5.5</c:v>
                </c:pt>
                <c:pt idx="2">
                  <c:v>8.5</c:v>
                </c:pt>
                <c:pt idx="3">
                  <c:v>4.5</c:v>
                </c:pt>
              </c:numCache>
            </c:numRef>
          </c:val>
          <c:smooth val="0"/>
          <c:extLst>
            <c:ext xmlns:c16="http://schemas.microsoft.com/office/drawing/2014/chart" uri="{C3380CC4-5D6E-409C-BE32-E72D297353CC}">
              <c16:uniqueId val="{00000000-7571-403A-BAC7-35DAB78269AB}"/>
            </c:ext>
          </c:extLst>
        </c:ser>
        <c:ser>
          <c:idx val="1"/>
          <c:order val="1"/>
          <c:tx>
            <c:strRef>
              <c:f>Sheet1!$C$1</c:f>
              <c:strCache>
                <c:ptCount val="1"/>
                <c:pt idx="0">
                  <c:v>Series 2</c:v>
                </c:pt>
              </c:strCache>
            </c:strRef>
          </c:tx>
          <c:spPr>
            <a:ln w="22225" cap="rnd">
              <a:solidFill>
                <a:schemeClr val="accent2"/>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5.4</c:v>
                </c:pt>
                <c:pt idx="1">
                  <c:v>4.4000000000000004</c:v>
                </c:pt>
                <c:pt idx="2">
                  <c:v>6.8</c:v>
                </c:pt>
                <c:pt idx="3">
                  <c:v>2.8</c:v>
                </c:pt>
              </c:numCache>
            </c:numRef>
          </c:val>
          <c:smooth val="0"/>
          <c:extLst>
            <c:ext xmlns:c16="http://schemas.microsoft.com/office/drawing/2014/chart" uri="{C3380CC4-5D6E-409C-BE32-E72D297353CC}">
              <c16:uniqueId val="{00000001-7571-403A-BAC7-35DAB78269AB}"/>
            </c:ext>
          </c:extLst>
        </c:ser>
        <c:ser>
          <c:idx val="2"/>
          <c:order val="2"/>
          <c:tx>
            <c:strRef>
              <c:f>Sheet1!$D$1</c:f>
              <c:strCache>
                <c:ptCount val="1"/>
                <c:pt idx="0">
                  <c:v>Series 3</c:v>
                </c:pt>
              </c:strCache>
            </c:strRef>
          </c:tx>
          <c:spPr>
            <a:ln w="22225" cap="rnd">
              <a:solidFill>
                <a:schemeClr val="accent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7571-403A-BAC7-35DAB78269AB}"/>
            </c:ext>
          </c:extLst>
        </c:ser>
        <c:dLbls>
          <c:showLegendKey val="0"/>
          <c:showVal val="0"/>
          <c:showCatName val="0"/>
          <c:showSerName val="0"/>
          <c:showPercent val="0"/>
          <c:showBubbleSize val="0"/>
        </c:dLbls>
        <c:smooth val="0"/>
        <c:axId val="272714800"/>
        <c:axId val="272705280"/>
      </c:lineChart>
      <c:catAx>
        <c:axId val="27271480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72705280"/>
        <c:crosses val="autoZero"/>
        <c:auto val="1"/>
        <c:lblAlgn val="ctr"/>
        <c:lblOffset val="100"/>
        <c:noMultiLvlLbl val="0"/>
      </c:catAx>
      <c:valAx>
        <c:axId val="272705280"/>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271480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tockChart>
        <c:ser>
          <c:idx val="0"/>
          <c:order val="0"/>
          <c:tx>
            <c:strRef>
              <c:f>Sheet1!$B$1</c:f>
              <c:strCache>
                <c:ptCount val="1"/>
                <c:pt idx="0">
                  <c:v>Open</c:v>
                </c:pt>
              </c:strCache>
            </c:strRef>
          </c:tx>
          <c:spPr>
            <a:ln w="19050" cap="rnd">
              <a:noFill/>
              <a:round/>
            </a:ln>
            <a:effectLst/>
          </c:spPr>
          <c:marker>
            <c:symbol val="none"/>
          </c:marker>
          <c:cat>
            <c:numRef>
              <c:f>Sheet1!$A$2:$A$6</c:f>
              <c:numCache>
                <c:formatCode>m/d/yyyy</c:formatCode>
                <c:ptCount val="5"/>
                <c:pt idx="0">
                  <c:v>37377</c:v>
                </c:pt>
                <c:pt idx="1">
                  <c:v>37408</c:v>
                </c:pt>
                <c:pt idx="2">
                  <c:v>37438</c:v>
                </c:pt>
                <c:pt idx="3">
                  <c:v>37469</c:v>
                </c:pt>
                <c:pt idx="4">
                  <c:v>37500</c:v>
                </c:pt>
              </c:numCache>
            </c:numRef>
          </c:cat>
          <c:val>
            <c:numRef>
              <c:f>Sheet1!$B$2:$B$6</c:f>
              <c:numCache>
                <c:formatCode>General</c:formatCode>
                <c:ptCount val="5"/>
                <c:pt idx="0">
                  <c:v>44</c:v>
                </c:pt>
                <c:pt idx="1">
                  <c:v>25</c:v>
                </c:pt>
                <c:pt idx="2">
                  <c:v>38</c:v>
                </c:pt>
                <c:pt idx="3">
                  <c:v>50</c:v>
                </c:pt>
                <c:pt idx="4">
                  <c:v>34</c:v>
                </c:pt>
              </c:numCache>
            </c:numRef>
          </c:val>
          <c:smooth val="0"/>
          <c:extLst>
            <c:ext xmlns:c16="http://schemas.microsoft.com/office/drawing/2014/chart" uri="{C3380CC4-5D6E-409C-BE32-E72D297353CC}">
              <c16:uniqueId val="{00000000-E92F-4340-A119-7D3B83E01A66}"/>
            </c:ext>
          </c:extLst>
        </c:ser>
        <c:ser>
          <c:idx val="1"/>
          <c:order val="1"/>
          <c:tx>
            <c:strRef>
              <c:f>Sheet1!$C$1</c:f>
              <c:strCache>
                <c:ptCount val="1"/>
                <c:pt idx="0">
                  <c:v>High</c:v>
                </c:pt>
              </c:strCache>
            </c:strRef>
          </c:tx>
          <c:spPr>
            <a:ln w="19050" cap="rnd">
              <a:noFill/>
              <a:round/>
            </a:ln>
            <a:effectLst/>
          </c:spPr>
          <c:marker>
            <c:symbol val="none"/>
          </c:marker>
          <c:cat>
            <c:numRef>
              <c:f>Sheet1!$A$2:$A$6</c:f>
              <c:numCache>
                <c:formatCode>m/d/yyyy</c:formatCode>
                <c:ptCount val="5"/>
                <c:pt idx="0">
                  <c:v>37377</c:v>
                </c:pt>
                <c:pt idx="1">
                  <c:v>37408</c:v>
                </c:pt>
                <c:pt idx="2">
                  <c:v>37438</c:v>
                </c:pt>
                <c:pt idx="3">
                  <c:v>37469</c:v>
                </c:pt>
                <c:pt idx="4">
                  <c:v>37500</c:v>
                </c:pt>
              </c:numCache>
            </c:numRef>
          </c:cat>
          <c:val>
            <c:numRef>
              <c:f>Sheet1!$C$2:$C$6</c:f>
              <c:numCache>
                <c:formatCode>General</c:formatCode>
                <c:ptCount val="5"/>
                <c:pt idx="0">
                  <c:v>55</c:v>
                </c:pt>
                <c:pt idx="1">
                  <c:v>57</c:v>
                </c:pt>
                <c:pt idx="2">
                  <c:v>57</c:v>
                </c:pt>
                <c:pt idx="3">
                  <c:v>58</c:v>
                </c:pt>
                <c:pt idx="4">
                  <c:v>36</c:v>
                </c:pt>
              </c:numCache>
            </c:numRef>
          </c:val>
          <c:smooth val="0"/>
          <c:extLst>
            <c:ext xmlns:c16="http://schemas.microsoft.com/office/drawing/2014/chart" uri="{C3380CC4-5D6E-409C-BE32-E72D297353CC}">
              <c16:uniqueId val="{00000001-E92F-4340-A119-7D3B83E01A66}"/>
            </c:ext>
          </c:extLst>
        </c:ser>
        <c:ser>
          <c:idx val="2"/>
          <c:order val="2"/>
          <c:tx>
            <c:strRef>
              <c:f>Sheet1!$D$1</c:f>
              <c:strCache>
                <c:ptCount val="1"/>
                <c:pt idx="0">
                  <c:v>Low</c:v>
                </c:pt>
              </c:strCache>
            </c:strRef>
          </c:tx>
          <c:spPr>
            <a:ln w="19050" cap="rnd">
              <a:noFill/>
              <a:round/>
            </a:ln>
            <a:effectLst/>
          </c:spPr>
          <c:marker>
            <c:symbol val="none"/>
          </c:marker>
          <c:cat>
            <c:numRef>
              <c:f>Sheet1!$A$2:$A$6</c:f>
              <c:numCache>
                <c:formatCode>m/d/yyyy</c:formatCode>
                <c:ptCount val="5"/>
                <c:pt idx="0">
                  <c:v>37377</c:v>
                </c:pt>
                <c:pt idx="1">
                  <c:v>37408</c:v>
                </c:pt>
                <c:pt idx="2">
                  <c:v>37438</c:v>
                </c:pt>
                <c:pt idx="3">
                  <c:v>37469</c:v>
                </c:pt>
                <c:pt idx="4">
                  <c:v>37500</c:v>
                </c:pt>
              </c:numCache>
            </c:numRef>
          </c:cat>
          <c:val>
            <c:numRef>
              <c:f>Sheet1!$D$2:$D$6</c:f>
              <c:numCache>
                <c:formatCode>General</c:formatCode>
                <c:ptCount val="5"/>
                <c:pt idx="0">
                  <c:v>11</c:v>
                </c:pt>
                <c:pt idx="1">
                  <c:v>12</c:v>
                </c:pt>
                <c:pt idx="2">
                  <c:v>13</c:v>
                </c:pt>
                <c:pt idx="3">
                  <c:v>11</c:v>
                </c:pt>
                <c:pt idx="4">
                  <c:v>5</c:v>
                </c:pt>
              </c:numCache>
            </c:numRef>
          </c:val>
          <c:smooth val="0"/>
          <c:extLst>
            <c:ext xmlns:c16="http://schemas.microsoft.com/office/drawing/2014/chart" uri="{C3380CC4-5D6E-409C-BE32-E72D297353CC}">
              <c16:uniqueId val="{00000002-E92F-4340-A119-7D3B83E01A66}"/>
            </c:ext>
          </c:extLst>
        </c:ser>
        <c:ser>
          <c:idx val="3"/>
          <c:order val="3"/>
          <c:tx>
            <c:strRef>
              <c:f>Sheet1!$E$1</c:f>
              <c:strCache>
                <c:ptCount val="1"/>
                <c:pt idx="0">
                  <c:v>Close</c:v>
                </c:pt>
              </c:strCache>
            </c:strRef>
          </c:tx>
          <c:spPr>
            <a:ln w="19050" cap="rnd">
              <a:solidFill>
                <a:schemeClr val="tx1">
                  <a:lumMod val="50000"/>
                  <a:lumOff val="50000"/>
                </a:schemeClr>
              </a:solidFill>
              <a:round/>
            </a:ln>
            <a:effectLst/>
          </c:spPr>
          <c:marker>
            <c:symbol val="none"/>
          </c:marker>
          <c:cat>
            <c:numRef>
              <c:f>Sheet1!$A$2:$A$6</c:f>
              <c:numCache>
                <c:formatCode>m/d/yyyy</c:formatCode>
                <c:ptCount val="5"/>
                <c:pt idx="0">
                  <c:v>37377</c:v>
                </c:pt>
                <c:pt idx="1">
                  <c:v>37408</c:v>
                </c:pt>
                <c:pt idx="2">
                  <c:v>37438</c:v>
                </c:pt>
                <c:pt idx="3">
                  <c:v>37469</c:v>
                </c:pt>
                <c:pt idx="4">
                  <c:v>37500</c:v>
                </c:pt>
              </c:numCache>
            </c:numRef>
          </c:cat>
          <c:val>
            <c:numRef>
              <c:f>Sheet1!$E$2:$E$6</c:f>
              <c:numCache>
                <c:formatCode>General</c:formatCode>
                <c:ptCount val="5"/>
                <c:pt idx="0">
                  <c:v>25</c:v>
                </c:pt>
                <c:pt idx="1">
                  <c:v>38</c:v>
                </c:pt>
                <c:pt idx="2">
                  <c:v>50</c:v>
                </c:pt>
                <c:pt idx="3">
                  <c:v>34</c:v>
                </c:pt>
                <c:pt idx="4">
                  <c:v>18</c:v>
                </c:pt>
              </c:numCache>
            </c:numRef>
          </c:val>
          <c:smooth val="0"/>
          <c:extLst>
            <c:ext xmlns:c16="http://schemas.microsoft.com/office/drawing/2014/chart" uri="{C3380CC4-5D6E-409C-BE32-E72D297353CC}">
              <c16:uniqueId val="{00000003-E92F-4340-A119-7D3B83E01A66}"/>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upDownBars>
          <c:gapWidth val="150"/>
          <c:upBars>
            <c:spPr>
              <a:solidFill>
                <a:schemeClr val="accent5"/>
              </a:solidFill>
              <a:ln w="9525" cap="flat" cmpd="sng" algn="ctr">
                <a:solidFill>
                  <a:schemeClr val="tx1">
                    <a:lumMod val="65000"/>
                    <a:lumOff val="35000"/>
                  </a:schemeClr>
                </a:solidFill>
                <a:round/>
              </a:ln>
              <a:effectLst/>
            </c:spPr>
          </c:upBars>
          <c:downBars>
            <c:spPr>
              <a:solidFill>
                <a:schemeClr val="accent6"/>
              </a:solidFill>
              <a:ln w="9525" cap="flat" cmpd="sng" algn="ctr">
                <a:solidFill>
                  <a:schemeClr val="tx1">
                    <a:lumMod val="65000"/>
                    <a:lumOff val="35000"/>
                  </a:schemeClr>
                </a:solidFill>
                <a:round/>
              </a:ln>
              <a:effectLst/>
            </c:spPr>
          </c:downBars>
        </c:upDownBars>
        <c:axId val="272713120"/>
        <c:axId val="272720960"/>
      </c:stockChart>
      <c:dateAx>
        <c:axId val="272713120"/>
        <c:scaling>
          <c:orientation val="minMax"/>
        </c:scaling>
        <c:delete val="1"/>
        <c:axPos val="b"/>
        <c:numFmt formatCode="m/d/yyyy" sourceLinked="1"/>
        <c:majorTickMark val="out"/>
        <c:minorTickMark val="none"/>
        <c:tickLblPos val="nextTo"/>
        <c:crossAx val="272720960"/>
        <c:crosses val="autoZero"/>
        <c:auto val="1"/>
        <c:lblOffset val="100"/>
        <c:baseTimeUnit val="months"/>
      </c:dateAx>
      <c:valAx>
        <c:axId val="27272096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72713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302-4733-8C52-6A109068504D}"/>
            </c:ext>
          </c:extLst>
        </c:ser>
        <c:ser>
          <c:idx val="1"/>
          <c:order val="1"/>
          <c:tx>
            <c:strRef>
              <c:f>Sheet1!$C$1</c:f>
              <c:strCache>
                <c:ptCount val="1"/>
                <c:pt idx="0">
                  <c:v>Series 2</c:v>
                </c:pt>
              </c:strCache>
            </c:strRef>
          </c:tx>
          <c:spPr>
            <a:solidFill>
              <a:schemeClr val="accent2">
                <a:alpha val="85000"/>
              </a:schemeClr>
            </a:solidFill>
            <a:ln w="9525" cap="flat" cmpd="sng" algn="ctr">
              <a:solidFill>
                <a:schemeClr val="accent2">
                  <a:lumMod val="75000"/>
                </a:schemeClr>
              </a:solidFill>
              <a:round/>
            </a:ln>
            <a:effectLst/>
            <a:sp3d contourW="9525">
              <a:contourClr>
                <a:schemeClr val="accent2">
                  <a:lumMod val="75000"/>
                </a:schemeClr>
              </a:contourClr>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302-4733-8C52-6A109068504D}"/>
            </c:ext>
          </c:extLst>
        </c:ser>
        <c:ser>
          <c:idx val="2"/>
          <c:order val="2"/>
          <c:tx>
            <c:strRef>
              <c:f>Sheet1!$D$1</c:f>
              <c:strCache>
                <c:ptCount val="1"/>
                <c:pt idx="0">
                  <c:v>Series 3</c:v>
                </c:pt>
              </c:strCache>
            </c:strRef>
          </c:tx>
          <c:spPr>
            <a:solidFill>
              <a:schemeClr val="accent3">
                <a:alpha val="85000"/>
              </a:schemeClr>
            </a:solidFill>
            <a:ln w="9525" cap="flat" cmpd="sng" algn="ctr">
              <a:solidFill>
                <a:schemeClr val="accent3">
                  <a:lumMod val="75000"/>
                </a:schemeClr>
              </a:solidFill>
              <a:round/>
            </a:ln>
            <a:effectLst/>
            <a:sp3d contourW="9525">
              <a:contourClr>
                <a:schemeClr val="accent3">
                  <a:lumMod val="75000"/>
                </a:schemeClr>
              </a:contourClr>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302-4733-8C52-6A109068504D}"/>
            </c:ext>
          </c:extLst>
        </c:ser>
        <c:dLbls>
          <c:showLegendKey val="0"/>
          <c:showVal val="0"/>
          <c:showCatName val="0"/>
          <c:showSerName val="0"/>
          <c:showPercent val="0"/>
          <c:showBubbleSize val="0"/>
        </c:dLbls>
        <c:gapWidth val="65"/>
        <c:shape val="box"/>
        <c:axId val="272719280"/>
        <c:axId val="272716480"/>
        <c:axId val="0"/>
      </c:bar3DChart>
      <c:catAx>
        <c:axId val="272719280"/>
        <c:scaling>
          <c:orientation val="minMax"/>
        </c:scaling>
        <c:delete val="1"/>
        <c:axPos val="b"/>
        <c:numFmt formatCode="General" sourceLinked="1"/>
        <c:majorTickMark val="none"/>
        <c:minorTickMark val="none"/>
        <c:tickLblPos val="nextTo"/>
        <c:crossAx val="272716480"/>
        <c:crosses val="autoZero"/>
        <c:auto val="1"/>
        <c:lblAlgn val="ctr"/>
        <c:lblOffset val="100"/>
        <c:noMultiLvlLbl val="0"/>
      </c:catAx>
      <c:valAx>
        <c:axId val="272716480"/>
        <c:scaling>
          <c:orientation val="minMax"/>
        </c:scaling>
        <c:delete val="1"/>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crossAx val="272719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A8A04D-7A4E-4173-98D8-7D43B554819E}" type="datetimeFigureOut">
              <a:rPr lang="en-US" smtClean="0"/>
              <a:t>6/9/2019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F4EFCA-E116-4A10-901D-3DD52382CE48}" type="slidenum">
              <a:rPr lang="en-US" smtClean="0"/>
              <a:t>‹#›</a:t>
            </a:fld>
            <a:endParaRPr lang="en-US"/>
          </a:p>
        </p:txBody>
      </p:sp>
    </p:spTree>
    <p:extLst>
      <p:ext uri="{BB962C8B-B14F-4D97-AF65-F5344CB8AC3E}">
        <p14:creationId xmlns:p14="http://schemas.microsoft.com/office/powerpoint/2010/main" val="165919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25321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5274C2A-5066-475D-B785-F6915C3B05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700" b="1">
                <a:solidFill>
                  <a:schemeClr val="bg1"/>
                </a:solidFill>
                <a:latin typeface="Arial" panose="020B0604020202020204" pitchFamily="34" charset="0"/>
                <a:cs typeface="Arial" panose="020B0604020202020204" pitchFamily="34" charset="0"/>
              </a:defRPr>
            </a:lvl1pPr>
            <a:lvl2pPr marL="742950" indent="-285750" defTabSz="917575" eaLnBrk="0" hangingPunct="0">
              <a:defRPr sz="700" b="1">
                <a:solidFill>
                  <a:schemeClr val="bg1"/>
                </a:solidFill>
                <a:latin typeface="Arial" panose="020B0604020202020204" pitchFamily="34" charset="0"/>
                <a:cs typeface="Arial" panose="020B0604020202020204" pitchFamily="34" charset="0"/>
              </a:defRPr>
            </a:lvl2pPr>
            <a:lvl3pPr marL="1143000" indent="-228600" defTabSz="917575" eaLnBrk="0" hangingPunct="0">
              <a:defRPr sz="700" b="1">
                <a:solidFill>
                  <a:schemeClr val="bg1"/>
                </a:solidFill>
                <a:latin typeface="Arial" panose="020B0604020202020204" pitchFamily="34" charset="0"/>
                <a:cs typeface="Arial" panose="020B0604020202020204" pitchFamily="34" charset="0"/>
              </a:defRPr>
            </a:lvl3pPr>
            <a:lvl4pPr marL="1600200" indent="-228600" defTabSz="917575" eaLnBrk="0" hangingPunct="0">
              <a:defRPr sz="700" b="1">
                <a:solidFill>
                  <a:schemeClr val="bg1"/>
                </a:solidFill>
                <a:latin typeface="Arial" panose="020B0604020202020204" pitchFamily="34" charset="0"/>
                <a:cs typeface="Arial" panose="020B0604020202020204" pitchFamily="34" charset="0"/>
              </a:defRPr>
            </a:lvl4pPr>
            <a:lvl5pPr marL="2057400" indent="-228600" defTabSz="917575" eaLnBrk="0" hangingPunct="0">
              <a:defRPr sz="700" b="1">
                <a:solidFill>
                  <a:schemeClr val="bg1"/>
                </a:solidFill>
                <a:latin typeface="Arial" panose="020B0604020202020204" pitchFamily="34" charset="0"/>
                <a:cs typeface="Arial" panose="020B0604020202020204" pitchFamily="34" charset="0"/>
              </a:defRPr>
            </a:lvl5pPr>
            <a:lvl6pPr marL="25146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fld id="{26F6B7B6-CD9A-4E9C-85EA-D8756AB83E15}" type="slidenum">
              <a:rPr lang="en-US" altLang="en-US" sz="1200" b="0">
                <a:solidFill>
                  <a:schemeClr val="tx1"/>
                </a:solidFill>
                <a:latin typeface="Times New Roman" panose="02020603050405020304" pitchFamily="18" charset="0"/>
              </a:rPr>
              <a:pPr eaLnBrk="1" hangingPunct="1"/>
              <a:t>11</a:t>
            </a:fld>
            <a:endParaRPr lang="en-US" altLang="en-US" sz="1200" b="0">
              <a:solidFill>
                <a:schemeClr val="tx1"/>
              </a:solidFill>
              <a:latin typeface="Times New Roman" panose="02020603050405020304" pitchFamily="18" charset="0"/>
            </a:endParaRPr>
          </a:p>
        </p:txBody>
      </p:sp>
      <p:sp>
        <p:nvSpPr>
          <p:cNvPr id="44035" name="Rectangle 7">
            <a:extLst>
              <a:ext uri="{FF2B5EF4-FFF2-40B4-BE49-F238E27FC236}">
                <a16:creationId xmlns:a16="http://schemas.microsoft.com/office/drawing/2014/main" id="{A98937C8-211D-4B76-B876-2CCD49B8D2E7}"/>
              </a:ext>
            </a:extLst>
          </p:cNvPr>
          <p:cNvSpPr txBox="1">
            <a:spLocks noGrp="1" noChangeArrowheads="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2" tIns="46090" rIns="92182" bIns="46090" anchor="b"/>
          <a:lstStyle>
            <a:lvl1pPr defTabSz="922338" eaLnBrk="0" hangingPunct="0">
              <a:defRPr sz="700" b="1">
                <a:solidFill>
                  <a:schemeClr val="bg1"/>
                </a:solidFill>
                <a:latin typeface="Arial" panose="020B0604020202020204" pitchFamily="34" charset="0"/>
                <a:cs typeface="Arial" panose="020B0604020202020204" pitchFamily="34" charset="0"/>
              </a:defRPr>
            </a:lvl1pPr>
            <a:lvl2pPr marL="742950" indent="-285750" defTabSz="922338" eaLnBrk="0" hangingPunct="0">
              <a:defRPr sz="700" b="1">
                <a:solidFill>
                  <a:schemeClr val="bg1"/>
                </a:solidFill>
                <a:latin typeface="Arial" panose="020B0604020202020204" pitchFamily="34" charset="0"/>
                <a:cs typeface="Arial" panose="020B0604020202020204" pitchFamily="34" charset="0"/>
              </a:defRPr>
            </a:lvl2pPr>
            <a:lvl3pPr marL="1143000" indent="-228600" defTabSz="922338" eaLnBrk="0" hangingPunct="0">
              <a:defRPr sz="700" b="1">
                <a:solidFill>
                  <a:schemeClr val="bg1"/>
                </a:solidFill>
                <a:latin typeface="Arial" panose="020B0604020202020204" pitchFamily="34" charset="0"/>
                <a:cs typeface="Arial" panose="020B0604020202020204" pitchFamily="34" charset="0"/>
              </a:defRPr>
            </a:lvl3pPr>
            <a:lvl4pPr marL="1600200" indent="-228600" defTabSz="922338" eaLnBrk="0" hangingPunct="0">
              <a:defRPr sz="700" b="1">
                <a:solidFill>
                  <a:schemeClr val="bg1"/>
                </a:solidFill>
                <a:latin typeface="Arial" panose="020B0604020202020204" pitchFamily="34" charset="0"/>
                <a:cs typeface="Arial" panose="020B0604020202020204" pitchFamily="34" charset="0"/>
              </a:defRPr>
            </a:lvl4pPr>
            <a:lvl5pPr marL="2057400" indent="-228600" defTabSz="922338" eaLnBrk="0" hangingPunct="0">
              <a:defRPr sz="700" b="1">
                <a:solidFill>
                  <a:schemeClr val="bg1"/>
                </a:solidFill>
                <a:latin typeface="Arial" panose="020B0604020202020204" pitchFamily="34" charset="0"/>
                <a:cs typeface="Arial" panose="020B0604020202020204" pitchFamily="34" charset="0"/>
              </a:defRPr>
            </a:lvl5pPr>
            <a:lvl6pPr marL="2514600" indent="-228600" defTabSz="922338"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defTabSz="922338"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defTabSz="922338"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defTabSz="922338"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r" eaLnBrk="1" hangingPunct="1"/>
            <a:fld id="{E0C3732F-E650-4B8F-A52E-5F9D4E75F244}" type="slidenum">
              <a:rPr lang="en-US" altLang="en-US" sz="1200" b="0">
                <a:solidFill>
                  <a:schemeClr val="tx1"/>
                </a:solidFill>
              </a:rPr>
              <a:pPr algn="r" eaLnBrk="1" hangingPunct="1"/>
              <a:t>11</a:t>
            </a:fld>
            <a:endParaRPr lang="en-US" altLang="en-US" sz="1200" b="0">
              <a:solidFill>
                <a:schemeClr val="tx1"/>
              </a:solidFill>
            </a:endParaRPr>
          </a:p>
        </p:txBody>
      </p:sp>
      <p:sp>
        <p:nvSpPr>
          <p:cNvPr id="44036" name="Rectangle 2">
            <a:extLst>
              <a:ext uri="{FF2B5EF4-FFF2-40B4-BE49-F238E27FC236}">
                <a16:creationId xmlns:a16="http://schemas.microsoft.com/office/drawing/2014/main" id="{349D5690-AACD-4208-AD04-D25B57686346}"/>
              </a:ext>
            </a:extLst>
          </p:cNvPr>
          <p:cNvSpPr>
            <a:spLocks noGrp="1" noRot="1" noChangeAspect="1" noChangeArrowheads="1" noTextEdit="1"/>
          </p:cNvSpPr>
          <p:nvPr>
            <p:ph type="sldImg"/>
          </p:nvPr>
        </p:nvSpPr>
        <p:spPr>
          <a:xfrm>
            <a:off x="333375" y="696913"/>
            <a:ext cx="6199188" cy="3487737"/>
          </a:xfrm>
          <a:ln/>
        </p:spPr>
      </p:sp>
      <p:sp>
        <p:nvSpPr>
          <p:cNvPr id="44037" name="Rectangle 4">
            <a:extLst>
              <a:ext uri="{FF2B5EF4-FFF2-40B4-BE49-F238E27FC236}">
                <a16:creationId xmlns:a16="http://schemas.microsoft.com/office/drawing/2014/main" id="{3BBB75A5-414D-42A9-8D86-7C0EECD4EFCE}"/>
              </a:ext>
            </a:extLst>
          </p:cNvPr>
          <p:cNvSpPr>
            <a:spLocks noGrp="1" noChangeArrowheads="1"/>
          </p:cNvSpPr>
          <p:nvPr>
            <p:ph type="body" idx="1"/>
          </p:nvPr>
        </p:nvSpPr>
        <p:spPr>
          <a:xfrm>
            <a:off x="685800" y="4416425"/>
            <a:ext cx="5451475" cy="4533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2" tIns="46090" rIns="92182" bIns="46090"/>
          <a:lstStyle/>
          <a:p>
            <a:pPr eaLnBrk="1" hangingPunct="1"/>
            <a:r>
              <a:rPr lang="en-US" altLang="en-US"/>
              <a:t>The sources of stress identified in this slide are a compilation pulled from various studies.  The ungoverned spaces information was extracted from a RAND Project Air Force Study called “Ungoverned Territories.”  We highlighted the ungoverned spaces in this slide because we believe that the intersections of these areas with the other stresses are prime breeding grounds for instability.  </a:t>
            </a:r>
          </a:p>
          <a:p>
            <a:pPr eaLnBrk="1" hangingPunct="1"/>
            <a:r>
              <a:rPr lang="en-US" altLang="en-US"/>
              <a:t>In addition, we noted some of the major choke points in order to illustrate the proximity of some of the world’s major/critical choke points and potential areas of instability.  The US is a maritime nation and depends on access to the seas and freedom of navigation in order to maintain and promote stable global markets.  The choke points depicted are the Panama Canal, Bosporus and Dardanelles Straits, Suez Canal, Bab el Mandeb, Strait of Hormuz, Straits of Malacca</a:t>
            </a:r>
          </a:p>
          <a:p>
            <a:pPr eaLnBrk="1" hangingPunct="1"/>
            <a:r>
              <a:rPr lang="en-US" altLang="en-US" u="sng"/>
              <a:t>Nuclear Powers</a:t>
            </a:r>
            <a:r>
              <a:rPr lang="en-US" altLang="en-US"/>
              <a:t> (JFCOM JOE 2008 Draft):  N. Korea, Pakistan, China, India, Russia</a:t>
            </a:r>
          </a:p>
          <a:p>
            <a:pPr eaLnBrk="1" hangingPunct="1"/>
            <a:r>
              <a:rPr lang="en-US" altLang="en-US"/>
              <a:t>As each source of stress, instability, and conflict is over-layed on this map, you can begin to see the “Arc of Instability” that we discussed previously come into shape.</a:t>
            </a:r>
          </a:p>
          <a:p>
            <a:pPr eaLnBrk="1" hangingPunct="1"/>
            <a:r>
              <a:rPr lang="en-US" altLang="en-US"/>
              <a:t>Note the new “terrorism /crime” bubble over the tri-border area of South America (Paraguay, Argentina, Uruguay) which has continued to increase as a “safe haven” for radical Islamic extremists.</a:t>
            </a:r>
          </a:p>
          <a:p>
            <a:pPr eaLnBrk="1" hangingPunct="1"/>
            <a:r>
              <a:rPr lang="en-US" altLang="en-US"/>
              <a:t>Slide built by SVG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D1FE006-83BC-4A35-9B7D-E54E1E5601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700" b="1">
                <a:solidFill>
                  <a:schemeClr val="bg1"/>
                </a:solidFill>
                <a:latin typeface="Arial" panose="020B0604020202020204" pitchFamily="34" charset="0"/>
                <a:cs typeface="Arial" panose="020B0604020202020204" pitchFamily="34" charset="0"/>
              </a:defRPr>
            </a:lvl1pPr>
            <a:lvl2pPr marL="742950" indent="-285750" defTabSz="917575" eaLnBrk="0" hangingPunct="0">
              <a:defRPr sz="700" b="1">
                <a:solidFill>
                  <a:schemeClr val="bg1"/>
                </a:solidFill>
                <a:latin typeface="Arial" panose="020B0604020202020204" pitchFamily="34" charset="0"/>
                <a:cs typeface="Arial" panose="020B0604020202020204" pitchFamily="34" charset="0"/>
              </a:defRPr>
            </a:lvl2pPr>
            <a:lvl3pPr marL="1143000" indent="-228600" defTabSz="917575" eaLnBrk="0" hangingPunct="0">
              <a:defRPr sz="700" b="1">
                <a:solidFill>
                  <a:schemeClr val="bg1"/>
                </a:solidFill>
                <a:latin typeface="Arial" panose="020B0604020202020204" pitchFamily="34" charset="0"/>
                <a:cs typeface="Arial" panose="020B0604020202020204" pitchFamily="34" charset="0"/>
              </a:defRPr>
            </a:lvl3pPr>
            <a:lvl4pPr marL="1600200" indent="-228600" defTabSz="917575" eaLnBrk="0" hangingPunct="0">
              <a:defRPr sz="700" b="1">
                <a:solidFill>
                  <a:schemeClr val="bg1"/>
                </a:solidFill>
                <a:latin typeface="Arial" panose="020B0604020202020204" pitchFamily="34" charset="0"/>
                <a:cs typeface="Arial" panose="020B0604020202020204" pitchFamily="34" charset="0"/>
              </a:defRPr>
            </a:lvl4pPr>
            <a:lvl5pPr marL="2057400" indent="-228600" defTabSz="917575" eaLnBrk="0" hangingPunct="0">
              <a:defRPr sz="700" b="1">
                <a:solidFill>
                  <a:schemeClr val="bg1"/>
                </a:solidFill>
                <a:latin typeface="Arial" panose="020B0604020202020204" pitchFamily="34" charset="0"/>
                <a:cs typeface="Arial" panose="020B0604020202020204" pitchFamily="34" charset="0"/>
              </a:defRPr>
            </a:lvl5pPr>
            <a:lvl6pPr marL="25146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fld id="{65A987E1-B37D-4D5C-9D94-1EAC69DE4AEF}" type="slidenum">
              <a:rPr lang="en-US" altLang="en-US" sz="1200" b="0">
                <a:solidFill>
                  <a:schemeClr val="tx1"/>
                </a:solidFill>
                <a:latin typeface="Times New Roman" panose="02020603050405020304" pitchFamily="18" charset="0"/>
              </a:rPr>
              <a:pPr eaLnBrk="1" hangingPunct="1"/>
              <a:t>12</a:t>
            </a:fld>
            <a:endParaRPr lang="en-US" altLang="en-US" sz="1200" b="0">
              <a:solidFill>
                <a:schemeClr val="tx1"/>
              </a:solidFill>
              <a:latin typeface="Times New Roman" panose="02020603050405020304" pitchFamily="18" charset="0"/>
            </a:endParaRPr>
          </a:p>
        </p:txBody>
      </p:sp>
      <p:sp>
        <p:nvSpPr>
          <p:cNvPr id="54275" name="Rectangle 7">
            <a:extLst>
              <a:ext uri="{FF2B5EF4-FFF2-40B4-BE49-F238E27FC236}">
                <a16:creationId xmlns:a16="http://schemas.microsoft.com/office/drawing/2014/main" id="{1907DD95-B409-459D-8FBC-A9E9C8359DC0}"/>
              </a:ext>
            </a:extLst>
          </p:cNvPr>
          <p:cNvSpPr txBox="1">
            <a:spLocks noGrp="1" noChangeArrowheads="1"/>
          </p:cNvSpPr>
          <p:nvPr/>
        </p:nvSpPr>
        <p:spPr bwMode="auto">
          <a:xfrm>
            <a:off x="3886200" y="8831263"/>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0" tIns="46134" rIns="92270" bIns="46134" anchor="b"/>
          <a:lstStyle>
            <a:lvl1pPr defTabSz="925513" eaLnBrk="0" hangingPunct="0">
              <a:defRPr sz="700" b="1">
                <a:solidFill>
                  <a:schemeClr val="bg1"/>
                </a:solidFill>
                <a:latin typeface="Arial" panose="020B0604020202020204" pitchFamily="34" charset="0"/>
                <a:cs typeface="Arial" panose="020B0604020202020204" pitchFamily="34" charset="0"/>
              </a:defRPr>
            </a:lvl1pPr>
            <a:lvl2pPr marL="742950" indent="-285750" defTabSz="925513" eaLnBrk="0" hangingPunct="0">
              <a:defRPr sz="700" b="1">
                <a:solidFill>
                  <a:schemeClr val="bg1"/>
                </a:solidFill>
                <a:latin typeface="Arial" panose="020B0604020202020204" pitchFamily="34" charset="0"/>
                <a:cs typeface="Arial" panose="020B0604020202020204" pitchFamily="34" charset="0"/>
              </a:defRPr>
            </a:lvl2pPr>
            <a:lvl3pPr marL="1143000" indent="-228600" defTabSz="925513" eaLnBrk="0" hangingPunct="0">
              <a:defRPr sz="700" b="1">
                <a:solidFill>
                  <a:schemeClr val="bg1"/>
                </a:solidFill>
                <a:latin typeface="Arial" panose="020B0604020202020204" pitchFamily="34" charset="0"/>
                <a:cs typeface="Arial" panose="020B0604020202020204" pitchFamily="34" charset="0"/>
              </a:defRPr>
            </a:lvl3pPr>
            <a:lvl4pPr marL="1600200" indent="-228600" defTabSz="925513" eaLnBrk="0" hangingPunct="0">
              <a:defRPr sz="700" b="1">
                <a:solidFill>
                  <a:schemeClr val="bg1"/>
                </a:solidFill>
                <a:latin typeface="Arial" panose="020B0604020202020204" pitchFamily="34" charset="0"/>
                <a:cs typeface="Arial" panose="020B0604020202020204" pitchFamily="34" charset="0"/>
              </a:defRPr>
            </a:lvl4pPr>
            <a:lvl5pPr marL="2057400" indent="-228600" defTabSz="925513" eaLnBrk="0" hangingPunct="0">
              <a:defRPr sz="700" b="1">
                <a:solidFill>
                  <a:schemeClr val="bg1"/>
                </a:solidFill>
                <a:latin typeface="Arial" panose="020B0604020202020204" pitchFamily="34" charset="0"/>
                <a:cs typeface="Arial" panose="020B0604020202020204" pitchFamily="34" charset="0"/>
              </a:defRPr>
            </a:lvl5pPr>
            <a:lvl6pPr marL="2514600" indent="-228600" defTabSz="925513"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defTabSz="925513"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defTabSz="925513"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defTabSz="925513"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r" eaLnBrk="1" hangingPunct="1"/>
            <a:fld id="{82CAA7A2-151D-4E17-AC5D-9874EFF0D804}" type="slidenum">
              <a:rPr lang="en-US" altLang="en-US" sz="1200" b="0">
                <a:solidFill>
                  <a:schemeClr val="tx1"/>
                </a:solidFill>
              </a:rPr>
              <a:pPr algn="r" eaLnBrk="1" hangingPunct="1"/>
              <a:t>12</a:t>
            </a:fld>
            <a:endParaRPr lang="en-US" altLang="en-US" sz="1200" b="0">
              <a:solidFill>
                <a:schemeClr val="tx1"/>
              </a:solidFill>
            </a:endParaRPr>
          </a:p>
        </p:txBody>
      </p:sp>
      <p:sp>
        <p:nvSpPr>
          <p:cNvPr id="54276" name="Rectangle 7">
            <a:extLst>
              <a:ext uri="{FF2B5EF4-FFF2-40B4-BE49-F238E27FC236}">
                <a16:creationId xmlns:a16="http://schemas.microsoft.com/office/drawing/2014/main" id="{24F101F3-E7B3-4D86-B2E8-C2CDE64FA530}"/>
              </a:ext>
            </a:extLst>
          </p:cNvPr>
          <p:cNvSpPr txBox="1">
            <a:spLocks noGrp="1" noChangeArrowheads="1"/>
          </p:cNvSpPr>
          <p:nvPr/>
        </p:nvSpPr>
        <p:spPr bwMode="auto">
          <a:xfrm>
            <a:off x="3886200" y="8831263"/>
            <a:ext cx="297021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8" tIns="46121" rIns="92248" bIns="46121" anchor="b"/>
          <a:lstStyle>
            <a:lvl1pPr defTabSz="923925" eaLnBrk="0" hangingPunct="0">
              <a:defRPr sz="700" b="1">
                <a:solidFill>
                  <a:schemeClr val="bg1"/>
                </a:solidFill>
                <a:latin typeface="Arial" panose="020B0604020202020204" pitchFamily="34" charset="0"/>
                <a:cs typeface="Arial" panose="020B0604020202020204" pitchFamily="34" charset="0"/>
              </a:defRPr>
            </a:lvl1pPr>
            <a:lvl2pPr marL="742950" indent="-285750" defTabSz="923925" eaLnBrk="0" hangingPunct="0">
              <a:defRPr sz="700" b="1">
                <a:solidFill>
                  <a:schemeClr val="bg1"/>
                </a:solidFill>
                <a:latin typeface="Arial" panose="020B0604020202020204" pitchFamily="34" charset="0"/>
                <a:cs typeface="Arial" panose="020B0604020202020204" pitchFamily="34" charset="0"/>
              </a:defRPr>
            </a:lvl2pPr>
            <a:lvl3pPr marL="1143000" indent="-228600" defTabSz="923925" eaLnBrk="0" hangingPunct="0">
              <a:defRPr sz="700" b="1">
                <a:solidFill>
                  <a:schemeClr val="bg1"/>
                </a:solidFill>
                <a:latin typeface="Arial" panose="020B0604020202020204" pitchFamily="34" charset="0"/>
                <a:cs typeface="Arial" panose="020B0604020202020204" pitchFamily="34" charset="0"/>
              </a:defRPr>
            </a:lvl3pPr>
            <a:lvl4pPr marL="1600200" indent="-228600" defTabSz="923925" eaLnBrk="0" hangingPunct="0">
              <a:defRPr sz="700" b="1">
                <a:solidFill>
                  <a:schemeClr val="bg1"/>
                </a:solidFill>
                <a:latin typeface="Arial" panose="020B0604020202020204" pitchFamily="34" charset="0"/>
                <a:cs typeface="Arial" panose="020B0604020202020204" pitchFamily="34" charset="0"/>
              </a:defRPr>
            </a:lvl4pPr>
            <a:lvl5pPr marL="2057400" indent="-228600" defTabSz="923925" eaLnBrk="0" hangingPunct="0">
              <a:defRPr sz="700" b="1">
                <a:solidFill>
                  <a:schemeClr val="bg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r" eaLnBrk="1" hangingPunct="1"/>
            <a:fld id="{7B56FA75-DE39-4996-B83D-C7D1E34A858C}" type="slidenum">
              <a:rPr lang="en-US" altLang="en-US" sz="1200">
                <a:solidFill>
                  <a:schemeClr val="tx2"/>
                </a:solidFill>
              </a:rPr>
              <a:pPr algn="r" eaLnBrk="1" hangingPunct="1"/>
              <a:t>12</a:t>
            </a:fld>
            <a:endParaRPr lang="en-US" altLang="en-US" sz="1200">
              <a:solidFill>
                <a:schemeClr val="tx2"/>
              </a:solidFill>
            </a:endParaRPr>
          </a:p>
        </p:txBody>
      </p:sp>
      <p:sp>
        <p:nvSpPr>
          <p:cNvPr id="54277" name="Rectangle 2">
            <a:extLst>
              <a:ext uri="{FF2B5EF4-FFF2-40B4-BE49-F238E27FC236}">
                <a16:creationId xmlns:a16="http://schemas.microsoft.com/office/drawing/2014/main" id="{508E7E49-B791-4D11-A403-99A118D28825}"/>
              </a:ext>
            </a:extLst>
          </p:cNvPr>
          <p:cNvSpPr>
            <a:spLocks noGrp="1" noRot="1" noChangeAspect="1" noChangeArrowheads="1" noTextEdit="1"/>
          </p:cNvSpPr>
          <p:nvPr>
            <p:ph type="sldImg"/>
          </p:nvPr>
        </p:nvSpPr>
        <p:spPr>
          <a:xfrm>
            <a:off x="330200" y="698500"/>
            <a:ext cx="6197600" cy="3486150"/>
          </a:xfrm>
          <a:ln/>
        </p:spPr>
      </p:sp>
      <p:sp>
        <p:nvSpPr>
          <p:cNvPr id="54278" name="Rectangle 3">
            <a:extLst>
              <a:ext uri="{FF2B5EF4-FFF2-40B4-BE49-F238E27FC236}">
                <a16:creationId xmlns:a16="http://schemas.microsoft.com/office/drawing/2014/main" id="{BA9F6CA7-22D6-4384-8D0B-7F67AEE0A80E}"/>
              </a:ext>
            </a:extLst>
          </p:cNvPr>
          <p:cNvSpPr>
            <a:spLocks noGrp="1" noChangeArrowheads="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48" tIns="46121" rIns="92248" bIns="46121"/>
          <a:lstStyle/>
          <a:p>
            <a:pPr eaLnBrk="1" hangingPunct="1"/>
            <a:endParaRPr lang="en-US" altLang="en-US" sz="800">
              <a:latin typeface="Arial" panose="020B0604020202020204" pitchFamily="34" charset="0"/>
              <a:cs typeface="Arial" panose="020B0604020202020204" pitchFamily="34" charset="0"/>
            </a:endParaRPr>
          </a:p>
          <a:p>
            <a:pPr eaLnBrk="1" hangingPunct="1"/>
            <a:r>
              <a:rPr lang="en-US" altLang="en-US" sz="800">
                <a:latin typeface="Arial" panose="020B0604020202020204" pitchFamily="34" charset="0"/>
                <a:cs typeface="Arial" panose="020B0604020202020204" pitchFamily="34" charset="0"/>
              </a:rPr>
              <a:t>--We as a Marine Corps are forward deployed by nature and this slide portrays the expected force lay-down of the future. Each of the combatant commanders is served by a Marine component who serves as the force provider for Marine forces operating in the combatant commander’s AOR. The three active duty MEFs are shown where we expect them to be in the future– IMEF in Camp Pendleton , IIMEF in Camp Lejeune and IIIMEF in Okinawa and Hawaii. </a:t>
            </a:r>
            <a:br>
              <a:rPr lang="en-US" altLang="en-US" sz="800">
                <a:latin typeface="Arial" panose="020B0604020202020204" pitchFamily="34" charset="0"/>
                <a:cs typeface="Arial" panose="020B0604020202020204" pitchFamily="34" charset="0"/>
              </a:rPr>
            </a:br>
            <a:endParaRPr lang="en-US" altLang="en-US" sz="800">
              <a:latin typeface="Arial" panose="020B0604020202020204" pitchFamily="34" charset="0"/>
              <a:cs typeface="Arial" panose="020B0604020202020204" pitchFamily="34" charset="0"/>
            </a:endParaRPr>
          </a:p>
          <a:p>
            <a:pPr eaLnBrk="1" hangingPunct="1"/>
            <a:r>
              <a:rPr lang="en-US" altLang="en-US" sz="800">
                <a:latin typeface="Arial" panose="020B0604020202020204" pitchFamily="34" charset="0"/>
                <a:cs typeface="Arial" panose="020B0604020202020204" pitchFamily="34" charset="0"/>
              </a:rPr>
              <a:t>--Supporting our forward deployed Marine forces will be the pre-positioned equipment stocks contained in the Marine Corps Prepositioning Program-Norway (MCPP-N), MEU Augmentation Program (MAP) in Kuwait, and the three MPSRONs based in the Mediterranean,  Diego Garcia, and Guam/Saipan. These pre-positioned equipment stocks significantly increase the operational flexibility and sustainment for our forward deployed Marines.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1C9C6B55-A7DE-4BBC-ABE3-80673C3682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700" b="1">
                <a:solidFill>
                  <a:schemeClr val="bg1"/>
                </a:solidFill>
                <a:latin typeface="Arial" panose="020B0604020202020204" pitchFamily="34" charset="0"/>
                <a:cs typeface="Arial" panose="020B0604020202020204" pitchFamily="34" charset="0"/>
              </a:defRPr>
            </a:lvl1pPr>
            <a:lvl2pPr marL="742950" indent="-285750" defTabSz="917575" eaLnBrk="0" hangingPunct="0">
              <a:defRPr sz="700" b="1">
                <a:solidFill>
                  <a:schemeClr val="bg1"/>
                </a:solidFill>
                <a:latin typeface="Arial" panose="020B0604020202020204" pitchFamily="34" charset="0"/>
                <a:cs typeface="Arial" panose="020B0604020202020204" pitchFamily="34" charset="0"/>
              </a:defRPr>
            </a:lvl2pPr>
            <a:lvl3pPr marL="1143000" indent="-228600" defTabSz="917575" eaLnBrk="0" hangingPunct="0">
              <a:defRPr sz="700" b="1">
                <a:solidFill>
                  <a:schemeClr val="bg1"/>
                </a:solidFill>
                <a:latin typeface="Arial" panose="020B0604020202020204" pitchFamily="34" charset="0"/>
                <a:cs typeface="Arial" panose="020B0604020202020204" pitchFamily="34" charset="0"/>
              </a:defRPr>
            </a:lvl3pPr>
            <a:lvl4pPr marL="1600200" indent="-228600" defTabSz="917575" eaLnBrk="0" hangingPunct="0">
              <a:defRPr sz="700" b="1">
                <a:solidFill>
                  <a:schemeClr val="bg1"/>
                </a:solidFill>
                <a:latin typeface="Arial" panose="020B0604020202020204" pitchFamily="34" charset="0"/>
                <a:cs typeface="Arial" panose="020B0604020202020204" pitchFamily="34" charset="0"/>
              </a:defRPr>
            </a:lvl4pPr>
            <a:lvl5pPr marL="2057400" indent="-228600" defTabSz="917575" eaLnBrk="0" hangingPunct="0">
              <a:defRPr sz="700" b="1">
                <a:solidFill>
                  <a:schemeClr val="bg1"/>
                </a:solidFill>
                <a:latin typeface="Arial" panose="020B0604020202020204" pitchFamily="34" charset="0"/>
                <a:cs typeface="Arial" panose="020B0604020202020204" pitchFamily="34" charset="0"/>
              </a:defRPr>
            </a:lvl5pPr>
            <a:lvl6pPr marL="25146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fld id="{D0473186-133B-448E-A6F4-EE264AF4E90B}" type="slidenum">
              <a:rPr lang="en-US" altLang="en-US" sz="1200" b="0">
                <a:solidFill>
                  <a:schemeClr val="tx1"/>
                </a:solidFill>
                <a:latin typeface="Times New Roman" panose="02020603050405020304" pitchFamily="18" charset="0"/>
              </a:rPr>
              <a:pPr eaLnBrk="1" hangingPunct="1"/>
              <a:t>13</a:t>
            </a:fld>
            <a:endParaRPr lang="en-US" altLang="en-US" sz="1200" b="0">
              <a:solidFill>
                <a:schemeClr val="tx1"/>
              </a:solidFill>
              <a:latin typeface="Times New Roman" panose="02020603050405020304" pitchFamily="18" charset="0"/>
            </a:endParaRPr>
          </a:p>
        </p:txBody>
      </p:sp>
      <p:sp>
        <p:nvSpPr>
          <p:cNvPr id="56323" name="Slide Image Placeholder 1">
            <a:extLst>
              <a:ext uri="{FF2B5EF4-FFF2-40B4-BE49-F238E27FC236}">
                <a16:creationId xmlns:a16="http://schemas.microsoft.com/office/drawing/2014/main" id="{0D62D670-BB15-4D39-AF11-5FEEE0A9CF24}"/>
              </a:ext>
            </a:extLst>
          </p:cNvPr>
          <p:cNvSpPr>
            <a:spLocks noGrp="1" noRot="1" noChangeAspect="1" noTextEdit="1"/>
          </p:cNvSpPr>
          <p:nvPr>
            <p:ph type="sldImg"/>
          </p:nvPr>
        </p:nvSpPr>
        <p:spPr>
          <a:xfrm>
            <a:off x="330200" y="698500"/>
            <a:ext cx="6197600" cy="3486150"/>
          </a:xfrm>
          <a:ln/>
        </p:spPr>
      </p:sp>
      <p:sp>
        <p:nvSpPr>
          <p:cNvPr id="56324" name="Notes Placeholder 2">
            <a:extLst>
              <a:ext uri="{FF2B5EF4-FFF2-40B4-BE49-F238E27FC236}">
                <a16:creationId xmlns:a16="http://schemas.microsoft.com/office/drawing/2014/main" id="{40170A9A-F130-471D-8D01-5392D6CB07AD}"/>
              </a:ext>
            </a:extLst>
          </p:cNvPr>
          <p:cNvSpPr>
            <a:spLocks noGrp="1"/>
          </p:cNvSpPr>
          <p:nvPr>
            <p:ph type="body" idx="1"/>
          </p:nvPr>
        </p:nvSpPr>
        <p:spPr>
          <a:xfrm>
            <a:off x="685800" y="4416425"/>
            <a:ext cx="54864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0" tIns="45769" rIns="91540" bIns="45769"/>
          <a:lstStyle/>
          <a:p>
            <a:pPr eaLnBrk="1" hangingPunct="1"/>
            <a:r>
              <a:rPr lang="en-US" altLang="en-US" sz="800"/>
              <a:t>The intent of this slide is to show the utility of the MAGTF across the ROMO…from Crisis Response and Limited Contingency Operations to Major Operations and Campaigns.</a:t>
            </a:r>
          </a:p>
          <a:p>
            <a:pPr eaLnBrk="1" hangingPunct="1"/>
            <a:endParaRPr lang="en-US" altLang="en-US" sz="800"/>
          </a:p>
          <a:p>
            <a:pPr eaLnBrk="1" hangingPunct="1"/>
            <a:r>
              <a:rPr lang="en-US" altLang="en-US" sz="800"/>
              <a:t>This slide gives a sense of the capability that each MAGTF can provide. At the lower end of the range of military operations is the SPMAGTF and SCMAGTF. The MEU constitutes a crisis response capability and is organized and trained to respond to humanitarian crises, non-combatant evacuations, and other crises within its capabilities. Although capable of conducting security cooperation activities, the MEU is principally tailored to constitute the theater reserve for a combatant commander. Recent MEU deployments have also seen the MAGTF supporting sustained combat operations in Iraq and Afghanistan. The MEB is the first level of MAGTF where joint forcible entry operations become realized; with more robust capabilities. MEBs can also support sustained combat operations on the lower end of the ROMO, such as COIN or act as a MEF (Fwd) to provide the first echelon of a MEF before that MAGTF arrives in theater. The MEF constitutes the Marine Corps big war-fighting punch. The MEF provides a robust joint forcible entry capability with two MEBs in the amphibious assault echelon and an additional MEB in the assault follow-on echelon. The MEF, as evidenced by Operation Desert Storm and Operation Iraqi Freedom, is capable of sustained combat operations.</a:t>
            </a:r>
          </a:p>
          <a:p>
            <a:pPr eaLnBrk="1" hangingPunct="1"/>
            <a:r>
              <a:rPr lang="en-US" altLang="en-US" sz="800"/>
              <a:t>An important distinction to draw from these MAGTFs is that they are multicapable and able to conduct many different types of operations across the ROMO. OSD tends to bin Marine MAGTFs as general purpose forces (GPF), but the reality is that our MAGTFs are multicapable– flexible, adaptable, and agile, Marine MAGTFs provide a myriad of capabilities to meet the requirements of the combatant commander.   </a:t>
            </a:r>
          </a:p>
          <a:p>
            <a:pPr eaLnBrk="1" hangingPunct="1"/>
            <a:endParaRPr lang="en-US" altLang="en-US" sz="800"/>
          </a:p>
          <a:p>
            <a:pPr eaLnBrk="1" hangingPunct="1"/>
            <a:r>
              <a:rPr lang="en-US" altLang="en-US" sz="800"/>
              <a:t>Slide built by PP&amp;O.  </a:t>
            </a:r>
          </a:p>
        </p:txBody>
      </p:sp>
      <p:sp>
        <p:nvSpPr>
          <p:cNvPr id="56325" name="Slide Number Placeholder 3">
            <a:extLst>
              <a:ext uri="{FF2B5EF4-FFF2-40B4-BE49-F238E27FC236}">
                <a16:creationId xmlns:a16="http://schemas.microsoft.com/office/drawing/2014/main" id="{7B62326F-03D9-4E33-B1CC-580E1C080620}"/>
              </a:ext>
            </a:extLst>
          </p:cNvPr>
          <p:cNvSpPr txBox="1">
            <a:spLocks noGrp="1"/>
          </p:cNvSpPr>
          <p:nvPr/>
        </p:nvSpPr>
        <p:spPr bwMode="auto">
          <a:xfrm>
            <a:off x="3884613" y="8831263"/>
            <a:ext cx="29718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0" tIns="45769" rIns="91540" bIns="45769" anchor="b"/>
          <a:lstStyle>
            <a:lvl1pPr defTabSz="915988" eaLnBrk="0" hangingPunct="0">
              <a:defRPr sz="700" b="1">
                <a:solidFill>
                  <a:schemeClr val="bg1"/>
                </a:solidFill>
                <a:latin typeface="Arial" panose="020B0604020202020204" pitchFamily="34" charset="0"/>
                <a:cs typeface="Arial" panose="020B0604020202020204" pitchFamily="34" charset="0"/>
              </a:defRPr>
            </a:lvl1pPr>
            <a:lvl2pPr marL="742950" indent="-285750" defTabSz="915988" eaLnBrk="0" hangingPunct="0">
              <a:defRPr sz="700" b="1">
                <a:solidFill>
                  <a:schemeClr val="bg1"/>
                </a:solidFill>
                <a:latin typeface="Arial" panose="020B0604020202020204" pitchFamily="34" charset="0"/>
                <a:cs typeface="Arial" panose="020B0604020202020204" pitchFamily="34" charset="0"/>
              </a:defRPr>
            </a:lvl2pPr>
            <a:lvl3pPr marL="1143000" indent="-228600" defTabSz="915988" eaLnBrk="0" hangingPunct="0">
              <a:defRPr sz="700" b="1">
                <a:solidFill>
                  <a:schemeClr val="bg1"/>
                </a:solidFill>
                <a:latin typeface="Arial" panose="020B0604020202020204" pitchFamily="34" charset="0"/>
                <a:cs typeface="Arial" panose="020B0604020202020204" pitchFamily="34" charset="0"/>
              </a:defRPr>
            </a:lvl3pPr>
            <a:lvl4pPr marL="1600200" indent="-228600" defTabSz="915988" eaLnBrk="0" hangingPunct="0">
              <a:defRPr sz="700" b="1">
                <a:solidFill>
                  <a:schemeClr val="bg1"/>
                </a:solidFill>
                <a:latin typeface="Arial" panose="020B0604020202020204" pitchFamily="34" charset="0"/>
                <a:cs typeface="Arial" panose="020B0604020202020204" pitchFamily="34" charset="0"/>
              </a:defRPr>
            </a:lvl4pPr>
            <a:lvl5pPr marL="2057400" indent="-228600" defTabSz="915988" eaLnBrk="0" hangingPunct="0">
              <a:defRPr sz="700" b="1">
                <a:solidFill>
                  <a:schemeClr val="bg1"/>
                </a:solidFill>
                <a:latin typeface="Arial" panose="020B0604020202020204" pitchFamily="34" charset="0"/>
                <a:cs typeface="Arial" panose="020B0604020202020204" pitchFamily="34" charset="0"/>
              </a:defRPr>
            </a:lvl5pPr>
            <a:lvl6pPr marL="2514600" indent="-228600" defTabSz="915988"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defTabSz="915988"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defTabSz="915988"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defTabSz="915988"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r" eaLnBrk="1" hangingPunct="1"/>
            <a:fld id="{433545ED-5E5B-4D1C-896F-C474DC2E7FEE}" type="slidenum">
              <a:rPr lang="en-US" altLang="en-US" sz="1200" b="0">
                <a:solidFill>
                  <a:schemeClr val="tx1"/>
                </a:solidFill>
              </a:rPr>
              <a:pPr algn="r" eaLnBrk="1" hangingPunct="1"/>
              <a:t>13</a:t>
            </a:fld>
            <a:endParaRPr lang="en-US" altLang="en-US" sz="1200" b="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FCF72B19-CA19-4DF3-A3AE-B9911C498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700" b="1">
                <a:solidFill>
                  <a:schemeClr val="bg1"/>
                </a:solidFill>
                <a:latin typeface="Arial" panose="020B0604020202020204" pitchFamily="34" charset="0"/>
                <a:cs typeface="Arial" panose="020B0604020202020204" pitchFamily="34" charset="0"/>
              </a:defRPr>
            </a:lvl1pPr>
            <a:lvl2pPr marL="742950" indent="-285750" defTabSz="917575" eaLnBrk="0" hangingPunct="0">
              <a:defRPr sz="700" b="1">
                <a:solidFill>
                  <a:schemeClr val="bg1"/>
                </a:solidFill>
                <a:latin typeface="Arial" panose="020B0604020202020204" pitchFamily="34" charset="0"/>
                <a:cs typeface="Arial" panose="020B0604020202020204" pitchFamily="34" charset="0"/>
              </a:defRPr>
            </a:lvl2pPr>
            <a:lvl3pPr marL="1143000" indent="-228600" defTabSz="917575" eaLnBrk="0" hangingPunct="0">
              <a:defRPr sz="700" b="1">
                <a:solidFill>
                  <a:schemeClr val="bg1"/>
                </a:solidFill>
                <a:latin typeface="Arial" panose="020B0604020202020204" pitchFamily="34" charset="0"/>
                <a:cs typeface="Arial" panose="020B0604020202020204" pitchFamily="34" charset="0"/>
              </a:defRPr>
            </a:lvl3pPr>
            <a:lvl4pPr marL="1600200" indent="-228600" defTabSz="917575" eaLnBrk="0" hangingPunct="0">
              <a:defRPr sz="700" b="1">
                <a:solidFill>
                  <a:schemeClr val="bg1"/>
                </a:solidFill>
                <a:latin typeface="Arial" panose="020B0604020202020204" pitchFamily="34" charset="0"/>
                <a:cs typeface="Arial" panose="020B0604020202020204" pitchFamily="34" charset="0"/>
              </a:defRPr>
            </a:lvl4pPr>
            <a:lvl5pPr marL="2057400" indent="-228600" defTabSz="917575" eaLnBrk="0" hangingPunct="0">
              <a:defRPr sz="700" b="1">
                <a:solidFill>
                  <a:schemeClr val="bg1"/>
                </a:solidFill>
                <a:latin typeface="Arial" panose="020B0604020202020204" pitchFamily="34" charset="0"/>
                <a:cs typeface="Arial" panose="020B0604020202020204" pitchFamily="34" charset="0"/>
              </a:defRPr>
            </a:lvl5pPr>
            <a:lvl6pPr marL="25146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fld id="{B17EA98A-290C-4C78-BB72-4D99A12A03EB}" type="slidenum">
              <a:rPr lang="en-US" altLang="en-US" sz="1200" b="0">
                <a:solidFill>
                  <a:schemeClr val="tx1"/>
                </a:solidFill>
                <a:latin typeface="Times New Roman" panose="02020603050405020304" pitchFamily="18" charset="0"/>
              </a:rPr>
              <a:pPr eaLnBrk="1" hangingPunct="1"/>
              <a:t>14</a:t>
            </a:fld>
            <a:endParaRPr lang="en-US" altLang="en-US" sz="1200" b="0">
              <a:solidFill>
                <a:schemeClr val="tx1"/>
              </a:solidFill>
              <a:latin typeface="Times New Roman" panose="02020603050405020304" pitchFamily="18" charset="0"/>
            </a:endParaRPr>
          </a:p>
        </p:txBody>
      </p:sp>
      <p:sp>
        <p:nvSpPr>
          <p:cNvPr id="57347" name="Rectangle 2">
            <a:extLst>
              <a:ext uri="{FF2B5EF4-FFF2-40B4-BE49-F238E27FC236}">
                <a16:creationId xmlns:a16="http://schemas.microsoft.com/office/drawing/2014/main" id="{A5D91D0E-5AD1-4546-90BD-89DA62832F40}"/>
              </a:ext>
            </a:extLst>
          </p:cNvPr>
          <p:cNvSpPr>
            <a:spLocks noGrp="1" noRot="1" noChangeAspect="1" noChangeArrowheads="1" noTextEdit="1"/>
          </p:cNvSpPr>
          <p:nvPr>
            <p:ph type="sldImg"/>
          </p:nvPr>
        </p:nvSpPr>
        <p:spPr>
          <a:xfrm>
            <a:off x="331788" y="696913"/>
            <a:ext cx="6197600" cy="3486150"/>
          </a:xfrm>
          <a:ln/>
        </p:spPr>
      </p:sp>
      <p:sp>
        <p:nvSpPr>
          <p:cNvPr id="57348" name="Rectangle 3">
            <a:extLst>
              <a:ext uri="{FF2B5EF4-FFF2-40B4-BE49-F238E27FC236}">
                <a16:creationId xmlns:a16="http://schemas.microsoft.com/office/drawing/2014/main" id="{9744260B-A56B-437F-B2E6-071363D89C17}"/>
              </a:ext>
            </a:extLst>
          </p:cNvPr>
          <p:cNvSpPr>
            <a:spLocks noGrp="1" noChangeArrowheads="1"/>
          </p:cNvSpPr>
          <p:nvPr>
            <p:ph type="body" idx="1"/>
          </p:nvPr>
        </p:nvSpPr>
        <p:spPr>
          <a:xfrm>
            <a:off x="914400" y="4414838"/>
            <a:ext cx="50292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The MAGTF provides a Joint Force Commander an extremely capable toolkit that can adapt to the environment as required providing the commander flexibility and multiple response options.</a:t>
            </a:r>
          </a:p>
          <a:p>
            <a:pPr eaLnBrk="1" hangingPunct="1"/>
            <a:endParaRPr lang="en-US" altLang="en-US"/>
          </a:p>
          <a:p>
            <a:pPr eaLnBrk="1" hangingPunct="1"/>
            <a:r>
              <a:rPr lang="en-US" altLang="en-US"/>
              <a:t> The MAGTF provides full spectrum supporting actions to the JFC or can function as the Main Effort in Major theater war or during sustained operations ashore.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E5E9514-C0FF-494D-9690-4F40B58CEB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700" b="1">
                <a:solidFill>
                  <a:schemeClr val="bg1"/>
                </a:solidFill>
                <a:latin typeface="Arial" panose="020B0604020202020204" pitchFamily="34" charset="0"/>
                <a:cs typeface="Arial" panose="020B0604020202020204" pitchFamily="34" charset="0"/>
              </a:defRPr>
            </a:lvl1pPr>
            <a:lvl2pPr marL="742950" indent="-285750" defTabSz="917575" eaLnBrk="0" hangingPunct="0">
              <a:defRPr sz="700" b="1">
                <a:solidFill>
                  <a:schemeClr val="bg1"/>
                </a:solidFill>
                <a:latin typeface="Arial" panose="020B0604020202020204" pitchFamily="34" charset="0"/>
                <a:cs typeface="Arial" panose="020B0604020202020204" pitchFamily="34" charset="0"/>
              </a:defRPr>
            </a:lvl2pPr>
            <a:lvl3pPr marL="1143000" indent="-228600" defTabSz="917575" eaLnBrk="0" hangingPunct="0">
              <a:defRPr sz="700" b="1">
                <a:solidFill>
                  <a:schemeClr val="bg1"/>
                </a:solidFill>
                <a:latin typeface="Arial" panose="020B0604020202020204" pitchFamily="34" charset="0"/>
                <a:cs typeface="Arial" panose="020B0604020202020204" pitchFamily="34" charset="0"/>
              </a:defRPr>
            </a:lvl3pPr>
            <a:lvl4pPr marL="1600200" indent="-228600" defTabSz="917575" eaLnBrk="0" hangingPunct="0">
              <a:defRPr sz="700" b="1">
                <a:solidFill>
                  <a:schemeClr val="bg1"/>
                </a:solidFill>
                <a:latin typeface="Arial" panose="020B0604020202020204" pitchFamily="34" charset="0"/>
                <a:cs typeface="Arial" panose="020B0604020202020204" pitchFamily="34" charset="0"/>
              </a:defRPr>
            </a:lvl4pPr>
            <a:lvl5pPr marL="2057400" indent="-228600" defTabSz="917575" eaLnBrk="0" hangingPunct="0">
              <a:defRPr sz="700" b="1">
                <a:solidFill>
                  <a:schemeClr val="bg1"/>
                </a:solidFill>
                <a:latin typeface="Arial" panose="020B0604020202020204" pitchFamily="34" charset="0"/>
                <a:cs typeface="Arial" panose="020B0604020202020204" pitchFamily="34" charset="0"/>
              </a:defRPr>
            </a:lvl5pPr>
            <a:lvl6pPr marL="25146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fld id="{EE02CC5D-B422-476D-9409-66D6F3DC7DB6}" type="slidenum">
              <a:rPr lang="en-US" altLang="en-US" sz="1200" b="0">
                <a:solidFill>
                  <a:schemeClr val="tx1"/>
                </a:solidFill>
                <a:latin typeface="Times New Roman" panose="02020603050405020304" pitchFamily="18" charset="0"/>
              </a:rPr>
              <a:pPr eaLnBrk="1" hangingPunct="1"/>
              <a:t>15</a:t>
            </a:fld>
            <a:endParaRPr lang="en-US" altLang="en-US" sz="1200" b="0">
              <a:solidFill>
                <a:schemeClr val="tx1"/>
              </a:solidFill>
              <a:latin typeface="Times New Roman" panose="02020603050405020304" pitchFamily="18" charset="0"/>
            </a:endParaRPr>
          </a:p>
        </p:txBody>
      </p:sp>
      <p:sp>
        <p:nvSpPr>
          <p:cNvPr id="65539" name="Rectangle 2">
            <a:extLst>
              <a:ext uri="{FF2B5EF4-FFF2-40B4-BE49-F238E27FC236}">
                <a16:creationId xmlns:a16="http://schemas.microsoft.com/office/drawing/2014/main" id="{3F246E9B-855D-4CEC-8725-EFE2EF9D1AC1}"/>
              </a:ext>
            </a:extLst>
          </p:cNvPr>
          <p:cNvSpPr>
            <a:spLocks noGrp="1" noRot="1" noChangeAspect="1" noChangeArrowheads="1" noTextEdit="1"/>
          </p:cNvSpPr>
          <p:nvPr>
            <p:ph type="sldImg"/>
          </p:nvPr>
        </p:nvSpPr>
        <p:spPr>
          <a:xfrm>
            <a:off x="330200" y="698500"/>
            <a:ext cx="6197600" cy="3486150"/>
          </a:xfrm>
          <a:ln/>
        </p:spPr>
      </p:sp>
      <p:sp>
        <p:nvSpPr>
          <p:cNvPr id="65540" name="Rectangle 3">
            <a:extLst>
              <a:ext uri="{FF2B5EF4-FFF2-40B4-BE49-F238E27FC236}">
                <a16:creationId xmlns:a16="http://schemas.microsoft.com/office/drawing/2014/main" id="{418141AA-31DD-4C84-85C4-3C87143CCFF1}"/>
              </a:ext>
            </a:extLst>
          </p:cNvPr>
          <p:cNvSpPr>
            <a:spLocks noGrp="1" noChangeArrowheads="1"/>
          </p:cNvSpPr>
          <p:nvPr>
            <p:ph type="body" idx="1"/>
          </p:nvPr>
        </p:nvSpPr>
        <p:spPr>
          <a:xfrm>
            <a:off x="612775" y="4416425"/>
            <a:ext cx="5600700" cy="4649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9" tIns="46109" rIns="92219" bIns="46109"/>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4FB1F78B-34A9-41D1-B3F4-1DCD257638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700" b="1">
                <a:solidFill>
                  <a:schemeClr val="bg1"/>
                </a:solidFill>
                <a:latin typeface="Arial" panose="020B0604020202020204" pitchFamily="34" charset="0"/>
                <a:cs typeface="Arial" panose="020B0604020202020204" pitchFamily="34" charset="0"/>
              </a:defRPr>
            </a:lvl1pPr>
            <a:lvl2pPr marL="742950" indent="-285750" defTabSz="917575" eaLnBrk="0" hangingPunct="0">
              <a:defRPr sz="700" b="1">
                <a:solidFill>
                  <a:schemeClr val="bg1"/>
                </a:solidFill>
                <a:latin typeface="Arial" panose="020B0604020202020204" pitchFamily="34" charset="0"/>
                <a:cs typeface="Arial" panose="020B0604020202020204" pitchFamily="34" charset="0"/>
              </a:defRPr>
            </a:lvl2pPr>
            <a:lvl3pPr marL="1143000" indent="-228600" defTabSz="917575" eaLnBrk="0" hangingPunct="0">
              <a:defRPr sz="700" b="1">
                <a:solidFill>
                  <a:schemeClr val="bg1"/>
                </a:solidFill>
                <a:latin typeface="Arial" panose="020B0604020202020204" pitchFamily="34" charset="0"/>
                <a:cs typeface="Arial" panose="020B0604020202020204" pitchFamily="34" charset="0"/>
              </a:defRPr>
            </a:lvl3pPr>
            <a:lvl4pPr marL="1600200" indent="-228600" defTabSz="917575" eaLnBrk="0" hangingPunct="0">
              <a:defRPr sz="700" b="1">
                <a:solidFill>
                  <a:schemeClr val="bg1"/>
                </a:solidFill>
                <a:latin typeface="Arial" panose="020B0604020202020204" pitchFamily="34" charset="0"/>
                <a:cs typeface="Arial" panose="020B0604020202020204" pitchFamily="34" charset="0"/>
              </a:defRPr>
            </a:lvl4pPr>
            <a:lvl5pPr marL="2057400" indent="-228600" defTabSz="917575" eaLnBrk="0" hangingPunct="0">
              <a:defRPr sz="700" b="1">
                <a:solidFill>
                  <a:schemeClr val="bg1"/>
                </a:solidFill>
                <a:latin typeface="Arial" panose="020B0604020202020204" pitchFamily="34" charset="0"/>
                <a:cs typeface="Arial" panose="020B0604020202020204" pitchFamily="34" charset="0"/>
              </a:defRPr>
            </a:lvl5pPr>
            <a:lvl6pPr marL="25146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defTabSz="917575"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fld id="{0E2FC7B1-5154-4B1B-A965-DD8371BFE959}" type="slidenum">
              <a:rPr lang="en-US" altLang="en-US" sz="1200" b="0">
                <a:solidFill>
                  <a:schemeClr val="tx1"/>
                </a:solidFill>
                <a:latin typeface="Times New Roman" panose="02020603050405020304" pitchFamily="18" charset="0"/>
              </a:rPr>
              <a:pPr eaLnBrk="1" hangingPunct="1"/>
              <a:t>17</a:t>
            </a:fld>
            <a:endParaRPr lang="en-US" altLang="en-US" sz="1200" b="0">
              <a:solidFill>
                <a:schemeClr val="tx1"/>
              </a:solidFill>
              <a:latin typeface="Times New Roman" panose="02020603050405020304" pitchFamily="18" charset="0"/>
            </a:endParaRPr>
          </a:p>
        </p:txBody>
      </p:sp>
      <p:sp>
        <p:nvSpPr>
          <p:cNvPr id="69635" name="Rectangle 2">
            <a:extLst>
              <a:ext uri="{FF2B5EF4-FFF2-40B4-BE49-F238E27FC236}">
                <a16:creationId xmlns:a16="http://schemas.microsoft.com/office/drawing/2014/main" id="{4137F585-C984-403B-9499-FE75D5E974DD}"/>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F47F1480-C9BD-4333-904C-734BACD772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900">
                <a:latin typeface="Arial" panose="020B0604020202020204" pitchFamily="34" charset="0"/>
                <a:cs typeface="Arial" panose="020B0604020202020204" pitchFamily="34" charset="0"/>
              </a:rPr>
              <a:t>This is a notional future global force lay-down.</a:t>
            </a:r>
          </a:p>
          <a:p>
            <a:pPr eaLnBrk="1" hangingPunct="1">
              <a:lnSpc>
                <a:spcPct val="80000"/>
              </a:lnSpc>
            </a:pPr>
            <a:r>
              <a:rPr lang="en-US" altLang="en-US" sz="900">
                <a:latin typeface="Arial" panose="020B0604020202020204" pitchFamily="34" charset="0"/>
                <a:cs typeface="Arial" panose="020B0604020202020204" pitchFamily="34" charset="0"/>
              </a:rPr>
              <a:t>--We as a Marine Corps are forward deployed by nature and this slide portrays the expected force lay-down of the future. Each of the combatant commanders is served by a Marine component who serves as the force provider for Marine forces operating in the combatant commander’s AOR. The three active duty MEFs are shown where we expect them to be in the future– IMEF in Camp Pendleton , IIMEF in Camp Lejeune and IIIMEF in Okinawa and Hawaii. </a:t>
            </a:r>
            <a:br>
              <a:rPr lang="en-US" altLang="en-US" sz="900">
                <a:latin typeface="Arial" panose="020B0604020202020204" pitchFamily="34" charset="0"/>
                <a:cs typeface="Arial" panose="020B0604020202020204" pitchFamily="34" charset="0"/>
              </a:rPr>
            </a:br>
            <a:endParaRPr lang="en-US" altLang="en-US" sz="900">
              <a:latin typeface="Arial" panose="020B0604020202020204" pitchFamily="34" charset="0"/>
              <a:cs typeface="Arial" panose="020B0604020202020204" pitchFamily="34" charset="0"/>
            </a:endParaRPr>
          </a:p>
          <a:p>
            <a:pPr eaLnBrk="1" hangingPunct="1">
              <a:lnSpc>
                <a:spcPct val="80000"/>
              </a:lnSpc>
            </a:pPr>
            <a:r>
              <a:rPr lang="en-US" altLang="en-US" sz="900">
                <a:latin typeface="Arial" panose="020B0604020202020204" pitchFamily="34" charset="0"/>
                <a:cs typeface="Arial" panose="020B0604020202020204" pitchFamily="34" charset="0"/>
              </a:rPr>
              <a:t>--Three MEUs will be sourced from each MEF respectively and will continue to meet combatant commander’s requirements for crisis response forces.</a:t>
            </a:r>
            <a:br>
              <a:rPr lang="en-US" altLang="en-US" sz="900">
                <a:latin typeface="Arial" panose="020B0604020202020204" pitchFamily="34" charset="0"/>
                <a:cs typeface="Arial" panose="020B0604020202020204" pitchFamily="34" charset="0"/>
              </a:rPr>
            </a:br>
            <a:endParaRPr lang="en-US" altLang="en-US" sz="900">
              <a:latin typeface="Arial" panose="020B0604020202020204" pitchFamily="34" charset="0"/>
              <a:cs typeface="Arial" panose="020B0604020202020204" pitchFamily="34" charset="0"/>
            </a:endParaRPr>
          </a:p>
          <a:p>
            <a:pPr eaLnBrk="1" hangingPunct="1">
              <a:lnSpc>
                <a:spcPct val="80000"/>
              </a:lnSpc>
            </a:pPr>
            <a:r>
              <a:rPr lang="en-US" altLang="en-US" sz="900">
                <a:latin typeface="Arial" panose="020B0604020202020204" pitchFamily="34" charset="0"/>
                <a:cs typeface="Arial" panose="020B0604020202020204" pitchFamily="34" charset="0"/>
              </a:rPr>
              <a:t>--SC MAGTFs of different sizes and tailored based on requirements, will be deployed to support the geographic combatant commanders in their efforts to conduct engagement activities aimed as building our partner nations’ abilities to resolve their own security challenges, while providing a deterrent effect against potential adversaries. These SC MAGTFs will be sourced from regionally focused MEFs– it is expected that IMEF will support SC MAGTF deployments to CENTCOM and SOUTHCOM, while IIMEF will support SC MAGTF deployments to AFRICOM, EUCOM, and SOUTHCOM. Note that no SC MAGTF is planned for the PACOM AOR because MARFORPAC has assigned forces that will be sourced to support PACOM engagement activities. </a:t>
            </a:r>
            <a:br>
              <a:rPr lang="en-US" altLang="en-US" sz="900">
                <a:latin typeface="Arial" panose="020B0604020202020204" pitchFamily="34" charset="0"/>
                <a:cs typeface="Arial" panose="020B0604020202020204" pitchFamily="34" charset="0"/>
              </a:rPr>
            </a:br>
            <a:endParaRPr lang="en-US" altLang="en-US" sz="900">
              <a:latin typeface="Arial" panose="020B0604020202020204" pitchFamily="34" charset="0"/>
              <a:cs typeface="Arial" panose="020B0604020202020204" pitchFamily="34" charset="0"/>
            </a:endParaRPr>
          </a:p>
          <a:p>
            <a:pPr eaLnBrk="1" hangingPunct="1">
              <a:lnSpc>
                <a:spcPct val="80000"/>
              </a:lnSpc>
            </a:pPr>
            <a:r>
              <a:rPr lang="en-US" altLang="en-US" sz="900">
                <a:latin typeface="Arial" panose="020B0604020202020204" pitchFamily="34" charset="0"/>
                <a:cs typeface="Arial" panose="020B0604020202020204" pitchFamily="34" charset="0"/>
              </a:rPr>
              <a:t>--The Navy’s new Global Fleet Stations (GFS) will also be sourced from regionally focused forces– GFS are a new Navy initiative to increase the presence of maritime forces along the littoral regions of the combatant commanders’ AORs. </a:t>
            </a:r>
            <a:br>
              <a:rPr lang="en-US" altLang="en-US" sz="900">
                <a:latin typeface="Arial" panose="020B0604020202020204" pitchFamily="34" charset="0"/>
                <a:cs typeface="Arial" panose="020B0604020202020204" pitchFamily="34" charset="0"/>
              </a:rPr>
            </a:br>
            <a:endParaRPr lang="en-US" altLang="en-US" sz="900">
              <a:latin typeface="Arial" panose="020B0604020202020204" pitchFamily="34" charset="0"/>
              <a:cs typeface="Arial" panose="020B0604020202020204" pitchFamily="34" charset="0"/>
            </a:endParaRPr>
          </a:p>
          <a:p>
            <a:pPr eaLnBrk="1" hangingPunct="1">
              <a:lnSpc>
                <a:spcPct val="80000"/>
              </a:lnSpc>
            </a:pPr>
            <a:r>
              <a:rPr lang="en-US" altLang="en-US" sz="900">
                <a:latin typeface="Arial" panose="020B0604020202020204" pitchFamily="34" charset="0"/>
                <a:cs typeface="Arial" panose="020B0604020202020204" pitchFamily="34" charset="0"/>
              </a:rPr>
              <a:t>--Supporting our forward deployed Marine forces will be the pre-positioned equipment stocks contained in the Marine Corps Prepositioning Program-Norway (MCPP-N), MEU Augmentation Program (MAP) in Kuwait, and the three MPSRONs based in the Mediterranean,  Diego Garcia, and Guam/Saipan. These pre-positioned equipment stocks significantly increase the operational flexibility and sustainment for our forward deployed Marines.</a:t>
            </a:r>
          </a:p>
          <a:p>
            <a:pPr eaLnBrk="1" hangingPunct="1">
              <a:lnSpc>
                <a:spcPct val="80000"/>
              </a:lnSpc>
            </a:pPr>
            <a:endParaRPr lang="en-US" altLang="en-US" sz="900">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7AC0B514-08DC-4856-A25A-A5BE4711E97A}"/>
              </a:ext>
            </a:extLst>
          </p:cNvPr>
          <p:cNvSpPr>
            <a:spLocks noGrp="1" noChangeArrowheads="1"/>
          </p:cNvSpPr>
          <p:nvPr>
            <p:ph type="dt" idx="1"/>
          </p:nvPr>
        </p:nvSpPr>
        <p:spPr>
          <a:ln/>
        </p:spPr>
        <p:txBody>
          <a:bodyPr/>
          <a:lstStyle/>
          <a:p>
            <a:fld id="{F86C1012-AB6F-428A-B8AA-6A3B2FBABDD3}" type="datetime8">
              <a:rPr lang="en-US" altLang="en-US"/>
              <a:pPr/>
              <a:t>6/9/2019 9:35 PM</a:t>
            </a:fld>
            <a:endParaRPr lang="en-US" altLang="en-US"/>
          </a:p>
        </p:txBody>
      </p:sp>
      <p:sp>
        <p:nvSpPr>
          <p:cNvPr id="7" name="Rectangle 7">
            <a:extLst>
              <a:ext uri="{FF2B5EF4-FFF2-40B4-BE49-F238E27FC236}">
                <a16:creationId xmlns:a16="http://schemas.microsoft.com/office/drawing/2014/main" id="{EE793A5A-9856-4AC1-8841-E817D636E479}"/>
              </a:ext>
            </a:extLst>
          </p:cNvPr>
          <p:cNvSpPr>
            <a:spLocks noGrp="1" noChangeArrowheads="1"/>
          </p:cNvSpPr>
          <p:nvPr>
            <p:ph type="sldNum" sz="quarter" idx="5"/>
          </p:nvPr>
        </p:nvSpPr>
        <p:spPr>
          <a:ln/>
        </p:spPr>
        <p:txBody>
          <a:bodyPr/>
          <a:lstStyle/>
          <a:p>
            <a:fld id="{F452987D-9914-4184-89A5-BF6C1305C8A7}" type="slidenum">
              <a:rPr lang="en-US" altLang="en-US"/>
              <a:pPr/>
              <a:t>18</a:t>
            </a:fld>
            <a:endParaRPr lang="en-US" altLang="en-US"/>
          </a:p>
        </p:txBody>
      </p:sp>
      <p:sp>
        <p:nvSpPr>
          <p:cNvPr id="566274" name="Rectangle 2">
            <a:extLst>
              <a:ext uri="{FF2B5EF4-FFF2-40B4-BE49-F238E27FC236}">
                <a16:creationId xmlns:a16="http://schemas.microsoft.com/office/drawing/2014/main" id="{87AEA8CE-933A-4AAD-80E8-1D4A2CDBCABF}"/>
              </a:ext>
            </a:extLst>
          </p:cNvPr>
          <p:cNvSpPr>
            <a:spLocks noGrp="1" noRot="1" noChangeAspect="1" noChangeArrowheads="1" noTextEdit="1"/>
          </p:cNvSpPr>
          <p:nvPr>
            <p:ph type="sldImg"/>
          </p:nvPr>
        </p:nvSpPr>
        <p:spPr>
          <a:ln/>
        </p:spPr>
      </p:sp>
      <p:sp>
        <p:nvSpPr>
          <p:cNvPr id="566275" name="Rectangle 3">
            <a:extLst>
              <a:ext uri="{FF2B5EF4-FFF2-40B4-BE49-F238E27FC236}">
                <a16:creationId xmlns:a16="http://schemas.microsoft.com/office/drawing/2014/main" id="{36F5E3D7-313E-4A89-86BD-DB774E2542FF}"/>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8928-19CC-4830-AB4F-2DEE7D446D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B4320C-C816-4AAA-8FDB-4F210BDC6D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112737-1350-488F-AD50-7878B12A2616}"/>
              </a:ext>
            </a:extLst>
          </p:cNvPr>
          <p:cNvSpPr>
            <a:spLocks noGrp="1"/>
          </p:cNvSpPr>
          <p:nvPr>
            <p:ph type="dt" sz="half" idx="10"/>
          </p:nvPr>
        </p:nvSpPr>
        <p:spPr/>
        <p:txBody>
          <a:bodyPr/>
          <a:lstStyle/>
          <a:p>
            <a:fld id="{45F30C97-38F4-4C73-A849-ACB7B2EA25C1}" type="datetimeFigureOut">
              <a:rPr lang="en-US" smtClean="0"/>
              <a:t>6/9/2019</a:t>
            </a:fld>
            <a:endParaRPr lang="en-US"/>
          </a:p>
        </p:txBody>
      </p:sp>
      <p:sp>
        <p:nvSpPr>
          <p:cNvPr id="5" name="Footer Placeholder 4">
            <a:extLst>
              <a:ext uri="{FF2B5EF4-FFF2-40B4-BE49-F238E27FC236}">
                <a16:creationId xmlns:a16="http://schemas.microsoft.com/office/drawing/2014/main" id="{007F6179-4756-4087-B771-9DCD6EE33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4CBC3-6B10-4214-830F-0A28E05BFD26}"/>
              </a:ext>
            </a:extLst>
          </p:cNvPr>
          <p:cNvSpPr>
            <a:spLocks noGrp="1"/>
          </p:cNvSpPr>
          <p:nvPr>
            <p:ph type="sldNum" sz="quarter" idx="12"/>
          </p:nvPr>
        </p:nvSpPr>
        <p:spPr/>
        <p:txBody>
          <a:bodyPr/>
          <a:lstStyle/>
          <a:p>
            <a:fld id="{35985F9E-B849-4572-AD12-EC5BB40AD9D3}" type="slidenum">
              <a:rPr lang="en-US" smtClean="0"/>
              <a:t>‹#›</a:t>
            </a:fld>
            <a:endParaRPr lang="en-US"/>
          </a:p>
        </p:txBody>
      </p:sp>
    </p:spTree>
    <p:extLst>
      <p:ext uri="{BB962C8B-B14F-4D97-AF65-F5344CB8AC3E}">
        <p14:creationId xmlns:p14="http://schemas.microsoft.com/office/powerpoint/2010/main" val="421230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A70E-5051-4058-AB9F-25C79C21F8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698F6F-F615-4C46-A954-285D1C2340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51DC5-061F-49F7-87C8-08070C8890B7}"/>
              </a:ext>
            </a:extLst>
          </p:cNvPr>
          <p:cNvSpPr>
            <a:spLocks noGrp="1"/>
          </p:cNvSpPr>
          <p:nvPr>
            <p:ph type="dt" sz="half" idx="10"/>
          </p:nvPr>
        </p:nvSpPr>
        <p:spPr/>
        <p:txBody>
          <a:bodyPr/>
          <a:lstStyle/>
          <a:p>
            <a:fld id="{45F30C97-38F4-4C73-A849-ACB7B2EA25C1}" type="datetimeFigureOut">
              <a:rPr lang="en-US" smtClean="0"/>
              <a:t>6/9/2019</a:t>
            </a:fld>
            <a:endParaRPr lang="en-US"/>
          </a:p>
        </p:txBody>
      </p:sp>
      <p:sp>
        <p:nvSpPr>
          <p:cNvPr id="5" name="Footer Placeholder 4">
            <a:extLst>
              <a:ext uri="{FF2B5EF4-FFF2-40B4-BE49-F238E27FC236}">
                <a16:creationId xmlns:a16="http://schemas.microsoft.com/office/drawing/2014/main" id="{F3ED4339-9381-4AB1-8B67-36A956EFE4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2C48F-EF8F-4D1E-8F08-A7C3F725E5AC}"/>
              </a:ext>
            </a:extLst>
          </p:cNvPr>
          <p:cNvSpPr>
            <a:spLocks noGrp="1"/>
          </p:cNvSpPr>
          <p:nvPr>
            <p:ph type="sldNum" sz="quarter" idx="12"/>
          </p:nvPr>
        </p:nvSpPr>
        <p:spPr/>
        <p:txBody>
          <a:bodyPr/>
          <a:lstStyle/>
          <a:p>
            <a:fld id="{35985F9E-B849-4572-AD12-EC5BB40AD9D3}" type="slidenum">
              <a:rPr lang="en-US" smtClean="0"/>
              <a:t>‹#›</a:t>
            </a:fld>
            <a:endParaRPr lang="en-US"/>
          </a:p>
        </p:txBody>
      </p:sp>
    </p:spTree>
    <p:extLst>
      <p:ext uri="{BB962C8B-B14F-4D97-AF65-F5344CB8AC3E}">
        <p14:creationId xmlns:p14="http://schemas.microsoft.com/office/powerpoint/2010/main" val="365559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18E7E3-F9E9-43A5-A7EA-3CC0785D38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A8E48D-ABCF-45D7-B314-8BC135EE4E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8307E-E42F-443B-8BFF-C47FD5F1D28E}"/>
              </a:ext>
            </a:extLst>
          </p:cNvPr>
          <p:cNvSpPr>
            <a:spLocks noGrp="1"/>
          </p:cNvSpPr>
          <p:nvPr>
            <p:ph type="dt" sz="half" idx="10"/>
          </p:nvPr>
        </p:nvSpPr>
        <p:spPr/>
        <p:txBody>
          <a:bodyPr/>
          <a:lstStyle/>
          <a:p>
            <a:fld id="{45F30C97-38F4-4C73-A849-ACB7B2EA25C1}" type="datetimeFigureOut">
              <a:rPr lang="en-US" smtClean="0"/>
              <a:t>6/9/2019</a:t>
            </a:fld>
            <a:endParaRPr lang="en-US"/>
          </a:p>
        </p:txBody>
      </p:sp>
      <p:sp>
        <p:nvSpPr>
          <p:cNvPr id="5" name="Footer Placeholder 4">
            <a:extLst>
              <a:ext uri="{FF2B5EF4-FFF2-40B4-BE49-F238E27FC236}">
                <a16:creationId xmlns:a16="http://schemas.microsoft.com/office/drawing/2014/main" id="{38ABAABF-DA1C-49C7-B07B-79D47DE0F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79949C-1E1D-4EBE-9CBE-EA95ED8DD27B}"/>
              </a:ext>
            </a:extLst>
          </p:cNvPr>
          <p:cNvSpPr>
            <a:spLocks noGrp="1"/>
          </p:cNvSpPr>
          <p:nvPr>
            <p:ph type="sldNum" sz="quarter" idx="12"/>
          </p:nvPr>
        </p:nvSpPr>
        <p:spPr/>
        <p:txBody>
          <a:bodyPr/>
          <a:lstStyle/>
          <a:p>
            <a:fld id="{35985F9E-B849-4572-AD12-EC5BB40AD9D3}" type="slidenum">
              <a:rPr lang="en-US" smtClean="0"/>
              <a:t>‹#›</a:t>
            </a:fld>
            <a:endParaRPr lang="en-US"/>
          </a:p>
        </p:txBody>
      </p:sp>
    </p:spTree>
    <p:extLst>
      <p:ext uri="{BB962C8B-B14F-4D97-AF65-F5344CB8AC3E}">
        <p14:creationId xmlns:p14="http://schemas.microsoft.com/office/powerpoint/2010/main" val="3243532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E25B2-47F9-4963-B1B9-111A931DC1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21AC3A-3F1D-446F-9CBC-CECD321FD0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E5C96B-B1EE-4985-AB02-1C23DE99A2A3}"/>
              </a:ext>
            </a:extLst>
          </p:cNvPr>
          <p:cNvSpPr>
            <a:spLocks noGrp="1"/>
          </p:cNvSpPr>
          <p:nvPr>
            <p:ph type="dt" sz="half" idx="10"/>
          </p:nvPr>
        </p:nvSpPr>
        <p:spPr/>
        <p:txBody>
          <a:bodyPr/>
          <a:lstStyle/>
          <a:p>
            <a:fld id="{45F30C97-38F4-4C73-A849-ACB7B2EA25C1}" type="datetimeFigureOut">
              <a:rPr lang="en-US" smtClean="0"/>
              <a:t>6/9/2019</a:t>
            </a:fld>
            <a:endParaRPr lang="en-US"/>
          </a:p>
        </p:txBody>
      </p:sp>
      <p:sp>
        <p:nvSpPr>
          <p:cNvPr id="5" name="Footer Placeholder 4">
            <a:extLst>
              <a:ext uri="{FF2B5EF4-FFF2-40B4-BE49-F238E27FC236}">
                <a16:creationId xmlns:a16="http://schemas.microsoft.com/office/drawing/2014/main" id="{5306D16E-26F6-49E4-BCC6-05A8DF932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699689-118F-4BB4-AD59-42D9573C1E87}"/>
              </a:ext>
            </a:extLst>
          </p:cNvPr>
          <p:cNvSpPr>
            <a:spLocks noGrp="1"/>
          </p:cNvSpPr>
          <p:nvPr>
            <p:ph type="sldNum" sz="quarter" idx="12"/>
          </p:nvPr>
        </p:nvSpPr>
        <p:spPr/>
        <p:txBody>
          <a:bodyPr/>
          <a:lstStyle/>
          <a:p>
            <a:fld id="{35985F9E-B849-4572-AD12-EC5BB40AD9D3}" type="slidenum">
              <a:rPr lang="en-US" smtClean="0"/>
              <a:t>‹#›</a:t>
            </a:fld>
            <a:endParaRPr lang="en-US"/>
          </a:p>
        </p:txBody>
      </p:sp>
    </p:spTree>
    <p:extLst>
      <p:ext uri="{BB962C8B-B14F-4D97-AF65-F5344CB8AC3E}">
        <p14:creationId xmlns:p14="http://schemas.microsoft.com/office/powerpoint/2010/main" val="82411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8A47-058F-4D99-999E-70A5569319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314267-4E75-45D2-90B7-EC597EB61B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9A4107-F2E9-48CF-A622-AAAE0533C21F}"/>
              </a:ext>
            </a:extLst>
          </p:cNvPr>
          <p:cNvSpPr>
            <a:spLocks noGrp="1"/>
          </p:cNvSpPr>
          <p:nvPr>
            <p:ph type="dt" sz="half" idx="10"/>
          </p:nvPr>
        </p:nvSpPr>
        <p:spPr/>
        <p:txBody>
          <a:bodyPr/>
          <a:lstStyle/>
          <a:p>
            <a:fld id="{45F30C97-38F4-4C73-A849-ACB7B2EA25C1}" type="datetimeFigureOut">
              <a:rPr lang="en-US" smtClean="0"/>
              <a:t>6/9/2019</a:t>
            </a:fld>
            <a:endParaRPr lang="en-US"/>
          </a:p>
        </p:txBody>
      </p:sp>
      <p:sp>
        <p:nvSpPr>
          <p:cNvPr id="5" name="Footer Placeholder 4">
            <a:extLst>
              <a:ext uri="{FF2B5EF4-FFF2-40B4-BE49-F238E27FC236}">
                <a16:creationId xmlns:a16="http://schemas.microsoft.com/office/drawing/2014/main" id="{D6110036-3938-4318-8FEB-B928062B7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7C36D-DAE3-4A5D-9198-A35B218E51F6}"/>
              </a:ext>
            </a:extLst>
          </p:cNvPr>
          <p:cNvSpPr>
            <a:spLocks noGrp="1"/>
          </p:cNvSpPr>
          <p:nvPr>
            <p:ph type="sldNum" sz="quarter" idx="12"/>
          </p:nvPr>
        </p:nvSpPr>
        <p:spPr/>
        <p:txBody>
          <a:bodyPr/>
          <a:lstStyle/>
          <a:p>
            <a:fld id="{35985F9E-B849-4572-AD12-EC5BB40AD9D3}" type="slidenum">
              <a:rPr lang="en-US" smtClean="0"/>
              <a:t>‹#›</a:t>
            </a:fld>
            <a:endParaRPr lang="en-US"/>
          </a:p>
        </p:txBody>
      </p:sp>
    </p:spTree>
    <p:extLst>
      <p:ext uri="{BB962C8B-B14F-4D97-AF65-F5344CB8AC3E}">
        <p14:creationId xmlns:p14="http://schemas.microsoft.com/office/powerpoint/2010/main" val="255544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B11C3-95D3-4D53-8A70-7F03154A94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53412-DD52-4B1A-8052-AB9A9F52E5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3E90F9-85F0-45C6-9D63-85B411D235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EC1D4B-C5E6-4F7A-A5BF-754D36A29290}"/>
              </a:ext>
            </a:extLst>
          </p:cNvPr>
          <p:cNvSpPr>
            <a:spLocks noGrp="1"/>
          </p:cNvSpPr>
          <p:nvPr>
            <p:ph type="dt" sz="half" idx="10"/>
          </p:nvPr>
        </p:nvSpPr>
        <p:spPr/>
        <p:txBody>
          <a:bodyPr/>
          <a:lstStyle/>
          <a:p>
            <a:fld id="{45F30C97-38F4-4C73-A849-ACB7B2EA25C1}" type="datetimeFigureOut">
              <a:rPr lang="en-US" smtClean="0"/>
              <a:t>6/9/2019</a:t>
            </a:fld>
            <a:endParaRPr lang="en-US"/>
          </a:p>
        </p:txBody>
      </p:sp>
      <p:sp>
        <p:nvSpPr>
          <p:cNvPr id="6" name="Footer Placeholder 5">
            <a:extLst>
              <a:ext uri="{FF2B5EF4-FFF2-40B4-BE49-F238E27FC236}">
                <a16:creationId xmlns:a16="http://schemas.microsoft.com/office/drawing/2014/main" id="{E2BBFEEF-D34B-4EC9-A298-76D6390F65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CD121-6585-4F1C-9AA7-A09763FE5528}"/>
              </a:ext>
            </a:extLst>
          </p:cNvPr>
          <p:cNvSpPr>
            <a:spLocks noGrp="1"/>
          </p:cNvSpPr>
          <p:nvPr>
            <p:ph type="sldNum" sz="quarter" idx="12"/>
          </p:nvPr>
        </p:nvSpPr>
        <p:spPr/>
        <p:txBody>
          <a:bodyPr/>
          <a:lstStyle/>
          <a:p>
            <a:fld id="{35985F9E-B849-4572-AD12-EC5BB40AD9D3}" type="slidenum">
              <a:rPr lang="en-US" smtClean="0"/>
              <a:t>‹#›</a:t>
            </a:fld>
            <a:endParaRPr lang="en-US"/>
          </a:p>
        </p:txBody>
      </p:sp>
    </p:spTree>
    <p:extLst>
      <p:ext uri="{BB962C8B-B14F-4D97-AF65-F5344CB8AC3E}">
        <p14:creationId xmlns:p14="http://schemas.microsoft.com/office/powerpoint/2010/main" val="3745282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14B3-BEA8-4302-A26E-A5852863B5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CAF14A-595D-4E25-9D82-FBF4964AD3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26107D-0154-482C-8DF5-7430035BAC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2F4D7A-FEC8-43AE-8E51-749B689AEE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329CA2-BA1B-4D8A-B3D6-F0A49A53B8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F7A9D4-FDF9-4C70-959C-F5A9FBB10F51}"/>
              </a:ext>
            </a:extLst>
          </p:cNvPr>
          <p:cNvSpPr>
            <a:spLocks noGrp="1"/>
          </p:cNvSpPr>
          <p:nvPr>
            <p:ph type="dt" sz="half" idx="10"/>
          </p:nvPr>
        </p:nvSpPr>
        <p:spPr/>
        <p:txBody>
          <a:bodyPr/>
          <a:lstStyle/>
          <a:p>
            <a:fld id="{45F30C97-38F4-4C73-A849-ACB7B2EA25C1}" type="datetimeFigureOut">
              <a:rPr lang="en-US" smtClean="0"/>
              <a:t>6/9/2019</a:t>
            </a:fld>
            <a:endParaRPr lang="en-US"/>
          </a:p>
        </p:txBody>
      </p:sp>
      <p:sp>
        <p:nvSpPr>
          <p:cNvPr id="8" name="Footer Placeholder 7">
            <a:extLst>
              <a:ext uri="{FF2B5EF4-FFF2-40B4-BE49-F238E27FC236}">
                <a16:creationId xmlns:a16="http://schemas.microsoft.com/office/drawing/2014/main" id="{AEC4879C-E254-4533-B139-10BAA35F4A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FB017E-88E8-40D6-8A6F-1A0D06EF50A3}"/>
              </a:ext>
            </a:extLst>
          </p:cNvPr>
          <p:cNvSpPr>
            <a:spLocks noGrp="1"/>
          </p:cNvSpPr>
          <p:nvPr>
            <p:ph type="sldNum" sz="quarter" idx="12"/>
          </p:nvPr>
        </p:nvSpPr>
        <p:spPr/>
        <p:txBody>
          <a:bodyPr/>
          <a:lstStyle/>
          <a:p>
            <a:fld id="{35985F9E-B849-4572-AD12-EC5BB40AD9D3}" type="slidenum">
              <a:rPr lang="en-US" smtClean="0"/>
              <a:t>‹#›</a:t>
            </a:fld>
            <a:endParaRPr lang="en-US"/>
          </a:p>
        </p:txBody>
      </p:sp>
    </p:spTree>
    <p:extLst>
      <p:ext uri="{BB962C8B-B14F-4D97-AF65-F5344CB8AC3E}">
        <p14:creationId xmlns:p14="http://schemas.microsoft.com/office/powerpoint/2010/main" val="357643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5AB4-1546-455D-9322-E088BC138B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159D3A-F898-431A-B9F9-3B51BEA5CC75}"/>
              </a:ext>
            </a:extLst>
          </p:cNvPr>
          <p:cNvSpPr>
            <a:spLocks noGrp="1"/>
          </p:cNvSpPr>
          <p:nvPr>
            <p:ph type="dt" sz="half" idx="10"/>
          </p:nvPr>
        </p:nvSpPr>
        <p:spPr/>
        <p:txBody>
          <a:bodyPr/>
          <a:lstStyle/>
          <a:p>
            <a:fld id="{45F30C97-38F4-4C73-A849-ACB7B2EA25C1}" type="datetimeFigureOut">
              <a:rPr lang="en-US" smtClean="0"/>
              <a:t>6/9/2019</a:t>
            </a:fld>
            <a:endParaRPr lang="en-US"/>
          </a:p>
        </p:txBody>
      </p:sp>
      <p:sp>
        <p:nvSpPr>
          <p:cNvPr id="4" name="Footer Placeholder 3">
            <a:extLst>
              <a:ext uri="{FF2B5EF4-FFF2-40B4-BE49-F238E27FC236}">
                <a16:creationId xmlns:a16="http://schemas.microsoft.com/office/drawing/2014/main" id="{04A49377-18F0-4134-B5B1-32534CCCA4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AAFF1A-D983-4CA2-97AD-08A0D642CA56}"/>
              </a:ext>
            </a:extLst>
          </p:cNvPr>
          <p:cNvSpPr>
            <a:spLocks noGrp="1"/>
          </p:cNvSpPr>
          <p:nvPr>
            <p:ph type="sldNum" sz="quarter" idx="12"/>
          </p:nvPr>
        </p:nvSpPr>
        <p:spPr/>
        <p:txBody>
          <a:bodyPr/>
          <a:lstStyle/>
          <a:p>
            <a:fld id="{35985F9E-B849-4572-AD12-EC5BB40AD9D3}" type="slidenum">
              <a:rPr lang="en-US" smtClean="0"/>
              <a:t>‹#›</a:t>
            </a:fld>
            <a:endParaRPr lang="en-US"/>
          </a:p>
        </p:txBody>
      </p:sp>
    </p:spTree>
    <p:extLst>
      <p:ext uri="{BB962C8B-B14F-4D97-AF65-F5344CB8AC3E}">
        <p14:creationId xmlns:p14="http://schemas.microsoft.com/office/powerpoint/2010/main" val="3725878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464B34-E7F1-4E96-A928-1EB073AECEC6}"/>
              </a:ext>
            </a:extLst>
          </p:cNvPr>
          <p:cNvSpPr>
            <a:spLocks noGrp="1"/>
          </p:cNvSpPr>
          <p:nvPr>
            <p:ph type="dt" sz="half" idx="10"/>
          </p:nvPr>
        </p:nvSpPr>
        <p:spPr/>
        <p:txBody>
          <a:bodyPr/>
          <a:lstStyle/>
          <a:p>
            <a:fld id="{45F30C97-38F4-4C73-A849-ACB7B2EA25C1}" type="datetimeFigureOut">
              <a:rPr lang="en-US" smtClean="0"/>
              <a:t>6/9/2019</a:t>
            </a:fld>
            <a:endParaRPr lang="en-US"/>
          </a:p>
        </p:txBody>
      </p:sp>
      <p:sp>
        <p:nvSpPr>
          <p:cNvPr id="3" name="Footer Placeholder 2">
            <a:extLst>
              <a:ext uri="{FF2B5EF4-FFF2-40B4-BE49-F238E27FC236}">
                <a16:creationId xmlns:a16="http://schemas.microsoft.com/office/drawing/2014/main" id="{968E9B03-4BEA-47E3-9F11-889DC542C3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673100-CE38-4DB8-A908-54D61EDB2E2B}"/>
              </a:ext>
            </a:extLst>
          </p:cNvPr>
          <p:cNvSpPr>
            <a:spLocks noGrp="1"/>
          </p:cNvSpPr>
          <p:nvPr>
            <p:ph type="sldNum" sz="quarter" idx="12"/>
          </p:nvPr>
        </p:nvSpPr>
        <p:spPr/>
        <p:txBody>
          <a:bodyPr/>
          <a:lstStyle/>
          <a:p>
            <a:fld id="{35985F9E-B849-4572-AD12-EC5BB40AD9D3}" type="slidenum">
              <a:rPr lang="en-US" smtClean="0"/>
              <a:t>‹#›</a:t>
            </a:fld>
            <a:endParaRPr lang="en-US"/>
          </a:p>
        </p:txBody>
      </p:sp>
    </p:spTree>
    <p:extLst>
      <p:ext uri="{BB962C8B-B14F-4D97-AF65-F5344CB8AC3E}">
        <p14:creationId xmlns:p14="http://schemas.microsoft.com/office/powerpoint/2010/main" val="165494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34FD5-9641-4D32-84FA-A6D9406015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C48D24-485B-4323-B101-FBB6B387DA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F776BB-34C3-4F99-AED7-67C7ADD87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027AFF-840F-448A-8D62-A37FBC8679B0}"/>
              </a:ext>
            </a:extLst>
          </p:cNvPr>
          <p:cNvSpPr>
            <a:spLocks noGrp="1"/>
          </p:cNvSpPr>
          <p:nvPr>
            <p:ph type="dt" sz="half" idx="10"/>
          </p:nvPr>
        </p:nvSpPr>
        <p:spPr/>
        <p:txBody>
          <a:bodyPr/>
          <a:lstStyle/>
          <a:p>
            <a:fld id="{45F30C97-38F4-4C73-A849-ACB7B2EA25C1}" type="datetimeFigureOut">
              <a:rPr lang="en-US" smtClean="0"/>
              <a:t>6/9/2019</a:t>
            </a:fld>
            <a:endParaRPr lang="en-US"/>
          </a:p>
        </p:txBody>
      </p:sp>
      <p:sp>
        <p:nvSpPr>
          <p:cNvPr id="6" name="Footer Placeholder 5">
            <a:extLst>
              <a:ext uri="{FF2B5EF4-FFF2-40B4-BE49-F238E27FC236}">
                <a16:creationId xmlns:a16="http://schemas.microsoft.com/office/drawing/2014/main" id="{9DD9C823-99BC-46D9-BE52-B7BE35283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8FAAC-842C-4AEF-AA7C-73C958DCF806}"/>
              </a:ext>
            </a:extLst>
          </p:cNvPr>
          <p:cNvSpPr>
            <a:spLocks noGrp="1"/>
          </p:cNvSpPr>
          <p:nvPr>
            <p:ph type="sldNum" sz="quarter" idx="12"/>
          </p:nvPr>
        </p:nvSpPr>
        <p:spPr/>
        <p:txBody>
          <a:bodyPr/>
          <a:lstStyle/>
          <a:p>
            <a:fld id="{35985F9E-B849-4572-AD12-EC5BB40AD9D3}" type="slidenum">
              <a:rPr lang="en-US" smtClean="0"/>
              <a:t>‹#›</a:t>
            </a:fld>
            <a:endParaRPr lang="en-US"/>
          </a:p>
        </p:txBody>
      </p:sp>
    </p:spTree>
    <p:extLst>
      <p:ext uri="{BB962C8B-B14F-4D97-AF65-F5344CB8AC3E}">
        <p14:creationId xmlns:p14="http://schemas.microsoft.com/office/powerpoint/2010/main" val="279232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C6A5-455C-4179-95E6-B835C14B8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B0BA07-5350-44E6-9FF2-3B02286977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DEC19E-464F-48E8-B9F6-60FFF34B9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65D3B-4846-42BD-8CDD-17AE8C28EF30}"/>
              </a:ext>
            </a:extLst>
          </p:cNvPr>
          <p:cNvSpPr>
            <a:spLocks noGrp="1"/>
          </p:cNvSpPr>
          <p:nvPr>
            <p:ph type="dt" sz="half" idx="10"/>
          </p:nvPr>
        </p:nvSpPr>
        <p:spPr/>
        <p:txBody>
          <a:bodyPr/>
          <a:lstStyle/>
          <a:p>
            <a:fld id="{45F30C97-38F4-4C73-A849-ACB7B2EA25C1}" type="datetimeFigureOut">
              <a:rPr lang="en-US" smtClean="0"/>
              <a:t>6/9/2019</a:t>
            </a:fld>
            <a:endParaRPr lang="en-US"/>
          </a:p>
        </p:txBody>
      </p:sp>
      <p:sp>
        <p:nvSpPr>
          <p:cNvPr id="6" name="Footer Placeholder 5">
            <a:extLst>
              <a:ext uri="{FF2B5EF4-FFF2-40B4-BE49-F238E27FC236}">
                <a16:creationId xmlns:a16="http://schemas.microsoft.com/office/drawing/2014/main" id="{09EECCF0-01CC-4FEB-8076-B5D166CF0D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49439-6480-4ECE-8923-2C1AE9BDB835}"/>
              </a:ext>
            </a:extLst>
          </p:cNvPr>
          <p:cNvSpPr>
            <a:spLocks noGrp="1"/>
          </p:cNvSpPr>
          <p:nvPr>
            <p:ph type="sldNum" sz="quarter" idx="12"/>
          </p:nvPr>
        </p:nvSpPr>
        <p:spPr/>
        <p:txBody>
          <a:bodyPr/>
          <a:lstStyle/>
          <a:p>
            <a:fld id="{35985F9E-B849-4572-AD12-EC5BB40AD9D3}" type="slidenum">
              <a:rPr lang="en-US" smtClean="0"/>
              <a:t>‹#›</a:t>
            </a:fld>
            <a:endParaRPr lang="en-US"/>
          </a:p>
        </p:txBody>
      </p:sp>
    </p:spTree>
    <p:extLst>
      <p:ext uri="{BB962C8B-B14F-4D97-AF65-F5344CB8AC3E}">
        <p14:creationId xmlns:p14="http://schemas.microsoft.com/office/powerpoint/2010/main" val="319054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A36B39-37BB-4346-9D33-DD2651398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D3D6D8-1A85-48EA-B32E-0757587C9B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44026B-9E35-4FE7-B4D6-DCAF08262F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30C97-38F4-4C73-A849-ACB7B2EA25C1}" type="datetimeFigureOut">
              <a:rPr lang="en-US" smtClean="0"/>
              <a:t>6/9/2019</a:t>
            </a:fld>
            <a:endParaRPr lang="en-US"/>
          </a:p>
        </p:txBody>
      </p:sp>
      <p:sp>
        <p:nvSpPr>
          <p:cNvPr id="5" name="Footer Placeholder 4">
            <a:extLst>
              <a:ext uri="{FF2B5EF4-FFF2-40B4-BE49-F238E27FC236}">
                <a16:creationId xmlns:a16="http://schemas.microsoft.com/office/drawing/2014/main" id="{09C88ED8-60A3-43A7-AC1A-B66D4B569E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DA63AF-2AD1-4405-858B-270AF64A31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85F9E-B849-4572-AD12-EC5BB40AD9D3}" type="slidenum">
              <a:rPr lang="en-US" smtClean="0"/>
              <a:t>‹#›</a:t>
            </a:fld>
            <a:endParaRPr lang="en-US"/>
          </a:p>
        </p:txBody>
      </p:sp>
    </p:spTree>
    <p:extLst>
      <p:ext uri="{BB962C8B-B14F-4D97-AF65-F5344CB8AC3E}">
        <p14:creationId xmlns:p14="http://schemas.microsoft.com/office/powerpoint/2010/main" val="3387551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www.mccdc.usmc.mil/futures/library.ht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image" Target="../media/image47.wmf"/><Relationship Id="rId18" Type="http://schemas.openxmlformats.org/officeDocument/2006/relationships/image" Target="../media/image52.wmf"/><Relationship Id="rId3" Type="http://schemas.openxmlformats.org/officeDocument/2006/relationships/image" Target="../media/image37.wmf"/><Relationship Id="rId7" Type="http://schemas.openxmlformats.org/officeDocument/2006/relationships/image" Target="../media/image41.wmf"/><Relationship Id="rId12" Type="http://schemas.openxmlformats.org/officeDocument/2006/relationships/image" Target="../media/image46.wmf"/><Relationship Id="rId17" Type="http://schemas.openxmlformats.org/officeDocument/2006/relationships/image" Target="../media/image51.wmf"/><Relationship Id="rId2" Type="http://schemas.openxmlformats.org/officeDocument/2006/relationships/notesSlide" Target="../notesSlides/notesSlide10.xml"/><Relationship Id="rId16" Type="http://schemas.openxmlformats.org/officeDocument/2006/relationships/image" Target="../media/image50.wmf"/><Relationship Id="rId1" Type="http://schemas.openxmlformats.org/officeDocument/2006/relationships/slideLayout" Target="../slideLayouts/slideLayout2.xml"/><Relationship Id="rId6" Type="http://schemas.openxmlformats.org/officeDocument/2006/relationships/image" Target="../media/image40.wmf"/><Relationship Id="rId11" Type="http://schemas.openxmlformats.org/officeDocument/2006/relationships/image" Target="../media/image45.wmf"/><Relationship Id="rId5" Type="http://schemas.openxmlformats.org/officeDocument/2006/relationships/image" Target="../media/image39.wmf"/><Relationship Id="rId15" Type="http://schemas.openxmlformats.org/officeDocument/2006/relationships/image" Target="../media/image49.wmf"/><Relationship Id="rId10" Type="http://schemas.openxmlformats.org/officeDocument/2006/relationships/image" Target="../media/image44.wmf"/><Relationship Id="rId4" Type="http://schemas.openxmlformats.org/officeDocument/2006/relationships/image" Target="../media/image38.wmf"/><Relationship Id="rId9" Type="http://schemas.openxmlformats.org/officeDocument/2006/relationships/image" Target="../media/image43.wmf"/><Relationship Id="rId14" Type="http://schemas.openxmlformats.org/officeDocument/2006/relationships/image" Target="../media/image48.wmf"/></Relationships>
</file>

<file path=ppt/slides/_rels/slide21.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64.wmf"/><Relationship Id="rId18" Type="http://schemas.openxmlformats.org/officeDocument/2006/relationships/image" Target="../media/image69.wmf"/><Relationship Id="rId26" Type="http://schemas.openxmlformats.org/officeDocument/2006/relationships/image" Target="../media/image77.wmf"/><Relationship Id="rId39" Type="http://schemas.openxmlformats.org/officeDocument/2006/relationships/image" Target="../media/image90.wmf"/><Relationship Id="rId3" Type="http://schemas.openxmlformats.org/officeDocument/2006/relationships/image" Target="../media/image54.wmf"/><Relationship Id="rId21" Type="http://schemas.openxmlformats.org/officeDocument/2006/relationships/image" Target="../media/image72.wmf"/><Relationship Id="rId34" Type="http://schemas.openxmlformats.org/officeDocument/2006/relationships/image" Target="../media/image85.wmf"/><Relationship Id="rId42" Type="http://schemas.openxmlformats.org/officeDocument/2006/relationships/image" Target="../media/image93.wmf"/><Relationship Id="rId7" Type="http://schemas.openxmlformats.org/officeDocument/2006/relationships/image" Target="../media/image58.wmf"/><Relationship Id="rId12" Type="http://schemas.openxmlformats.org/officeDocument/2006/relationships/image" Target="../media/image63.wmf"/><Relationship Id="rId17" Type="http://schemas.openxmlformats.org/officeDocument/2006/relationships/image" Target="../media/image68.wmf"/><Relationship Id="rId25" Type="http://schemas.openxmlformats.org/officeDocument/2006/relationships/image" Target="../media/image76.wmf"/><Relationship Id="rId33" Type="http://schemas.openxmlformats.org/officeDocument/2006/relationships/image" Target="../media/image84.wmf"/><Relationship Id="rId38" Type="http://schemas.openxmlformats.org/officeDocument/2006/relationships/image" Target="../media/image89.wmf"/><Relationship Id="rId2" Type="http://schemas.openxmlformats.org/officeDocument/2006/relationships/image" Target="../media/image53.wmf"/><Relationship Id="rId16" Type="http://schemas.openxmlformats.org/officeDocument/2006/relationships/image" Target="../media/image67.wmf"/><Relationship Id="rId20" Type="http://schemas.openxmlformats.org/officeDocument/2006/relationships/image" Target="../media/image71.wmf"/><Relationship Id="rId29" Type="http://schemas.openxmlformats.org/officeDocument/2006/relationships/image" Target="../media/image80.wmf"/><Relationship Id="rId41" Type="http://schemas.openxmlformats.org/officeDocument/2006/relationships/image" Target="../media/image92.wmf"/><Relationship Id="rId1" Type="http://schemas.openxmlformats.org/officeDocument/2006/relationships/slideLayout" Target="../slideLayouts/slideLayout2.xml"/><Relationship Id="rId6" Type="http://schemas.openxmlformats.org/officeDocument/2006/relationships/image" Target="../media/image57.wmf"/><Relationship Id="rId11" Type="http://schemas.openxmlformats.org/officeDocument/2006/relationships/image" Target="../media/image62.wmf"/><Relationship Id="rId24" Type="http://schemas.openxmlformats.org/officeDocument/2006/relationships/image" Target="../media/image75.wmf"/><Relationship Id="rId32" Type="http://schemas.openxmlformats.org/officeDocument/2006/relationships/image" Target="../media/image83.wmf"/><Relationship Id="rId37" Type="http://schemas.openxmlformats.org/officeDocument/2006/relationships/image" Target="../media/image88.wmf"/><Relationship Id="rId40" Type="http://schemas.openxmlformats.org/officeDocument/2006/relationships/image" Target="../media/image91.wmf"/><Relationship Id="rId5" Type="http://schemas.openxmlformats.org/officeDocument/2006/relationships/image" Target="../media/image56.wmf"/><Relationship Id="rId15" Type="http://schemas.openxmlformats.org/officeDocument/2006/relationships/image" Target="../media/image66.wmf"/><Relationship Id="rId23" Type="http://schemas.openxmlformats.org/officeDocument/2006/relationships/image" Target="../media/image74.wmf"/><Relationship Id="rId28" Type="http://schemas.openxmlformats.org/officeDocument/2006/relationships/image" Target="../media/image79.wmf"/><Relationship Id="rId36" Type="http://schemas.openxmlformats.org/officeDocument/2006/relationships/image" Target="../media/image87.wmf"/><Relationship Id="rId10" Type="http://schemas.openxmlformats.org/officeDocument/2006/relationships/image" Target="../media/image61.wmf"/><Relationship Id="rId19" Type="http://schemas.openxmlformats.org/officeDocument/2006/relationships/image" Target="../media/image70.wmf"/><Relationship Id="rId31" Type="http://schemas.openxmlformats.org/officeDocument/2006/relationships/image" Target="../media/image82.wmf"/><Relationship Id="rId4" Type="http://schemas.openxmlformats.org/officeDocument/2006/relationships/image" Target="../media/image55.wmf"/><Relationship Id="rId9" Type="http://schemas.openxmlformats.org/officeDocument/2006/relationships/image" Target="../media/image60.wmf"/><Relationship Id="rId14" Type="http://schemas.openxmlformats.org/officeDocument/2006/relationships/image" Target="../media/image65.wmf"/><Relationship Id="rId22" Type="http://schemas.openxmlformats.org/officeDocument/2006/relationships/image" Target="../media/image73.wmf"/><Relationship Id="rId27" Type="http://schemas.openxmlformats.org/officeDocument/2006/relationships/image" Target="../media/image78.wmf"/><Relationship Id="rId30" Type="http://schemas.openxmlformats.org/officeDocument/2006/relationships/image" Target="../media/image81.wmf"/><Relationship Id="rId35" Type="http://schemas.openxmlformats.org/officeDocument/2006/relationships/image" Target="../media/image86.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Oval 95"/>
          <p:cNvSpPr/>
          <p:nvPr/>
        </p:nvSpPr>
        <p:spPr>
          <a:xfrm flipV="1">
            <a:off x="1428992" y="5171567"/>
            <a:ext cx="7126947" cy="615156"/>
          </a:xfrm>
          <a:prstGeom prst="ellipse">
            <a:avLst/>
          </a:prstGeom>
          <a:solidFill>
            <a:schemeClr val="tx1">
              <a:lumMod val="50000"/>
              <a:lumOff val="50000"/>
            </a:schemeClr>
          </a:soli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727564">
              <a:defRPr/>
            </a:pPr>
            <a:endParaRPr lang="en-US" sz="1432" kern="0" dirty="0">
              <a:solidFill>
                <a:sysClr val="window" lastClr="FFFFFF"/>
              </a:solidFill>
            </a:endParaRPr>
          </a:p>
        </p:txBody>
      </p:sp>
      <p:sp>
        <p:nvSpPr>
          <p:cNvPr id="95" name="Oval 94"/>
          <p:cNvSpPr/>
          <p:nvPr/>
        </p:nvSpPr>
        <p:spPr>
          <a:xfrm flipV="1">
            <a:off x="6701150" y="5369119"/>
            <a:ext cx="1211099" cy="303465"/>
          </a:xfrm>
          <a:prstGeom prst="ellipse">
            <a:avLst/>
          </a:prstGeom>
          <a:gradFill flip="none" rotWithShape="1">
            <a:gsLst>
              <a:gs pos="0">
                <a:schemeClr val="tx1">
                  <a:lumMod val="50000"/>
                  <a:lumOff val="50000"/>
                </a:schemeClr>
              </a:gs>
              <a:gs pos="100000">
                <a:schemeClr val="tx1">
                  <a:lumMod val="50000"/>
                  <a:lumOff val="50000"/>
                  <a:alpha val="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727564">
              <a:defRPr/>
            </a:pPr>
            <a:endParaRPr lang="en-US" sz="1432" kern="0" dirty="0">
              <a:solidFill>
                <a:sysClr val="window" lastClr="FFFFFF"/>
              </a:solidFill>
            </a:endParaRPr>
          </a:p>
        </p:txBody>
      </p:sp>
      <p:sp>
        <p:nvSpPr>
          <p:cNvPr id="94" name="Oval 93"/>
          <p:cNvSpPr/>
          <p:nvPr/>
        </p:nvSpPr>
        <p:spPr>
          <a:xfrm flipV="1">
            <a:off x="2297352" y="4988451"/>
            <a:ext cx="5354581" cy="900651"/>
          </a:xfrm>
          <a:prstGeom prst="ellipse">
            <a:avLst/>
          </a:prstGeom>
          <a:gradFill flip="none" rotWithShape="1">
            <a:gsLst>
              <a:gs pos="0">
                <a:schemeClr val="tx1">
                  <a:lumMod val="75000"/>
                  <a:lumOff val="25000"/>
                  <a:alpha val="80000"/>
                </a:schemeClr>
              </a:gs>
              <a:gs pos="100000">
                <a:schemeClr val="tx1">
                  <a:lumMod val="50000"/>
                  <a:lumOff val="50000"/>
                  <a:alpha val="0"/>
                </a:schemeClr>
              </a:gs>
            </a:gsLst>
            <a:path path="shape">
              <a:fillToRect l="50000" t="50000" r="50000" b="50000"/>
            </a:path>
            <a:tileRect/>
          </a:gradFill>
          <a:ln w="25400" cap="flat" cmpd="sng" algn="ctr">
            <a:noFill/>
            <a:prstDash val="solid"/>
          </a:ln>
          <a:effectLst/>
        </p:spPr>
        <p:txBody>
          <a:bodyPr rtlCol="0" anchor="ct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lgn="ctr" defTabSz="727564">
              <a:defRPr/>
            </a:pPr>
            <a:endParaRPr lang="en-US" sz="1432" kern="0" dirty="0">
              <a:solidFill>
                <a:sysClr val="window" lastClr="FFFFFF"/>
              </a:solidFill>
            </a:endParaRPr>
          </a:p>
        </p:txBody>
      </p:sp>
      <p:sp>
        <p:nvSpPr>
          <p:cNvPr id="2" name="Title 1"/>
          <p:cNvSpPr>
            <a:spLocks noGrp="1"/>
          </p:cNvSpPr>
          <p:nvPr>
            <p:ph type="title"/>
          </p:nvPr>
        </p:nvSpPr>
        <p:spPr/>
        <p:txBody>
          <a:bodyPr/>
          <a:lstStyle/>
          <a:p>
            <a:r>
              <a:rPr lang="en-US" dirty="0"/>
              <a:t>Ladder Infographics for PowerPoint</a:t>
            </a:r>
          </a:p>
        </p:txBody>
      </p:sp>
      <p:grpSp>
        <p:nvGrpSpPr>
          <p:cNvPr id="52" name="Group 51"/>
          <p:cNvGrpSpPr/>
          <p:nvPr/>
        </p:nvGrpSpPr>
        <p:grpSpPr>
          <a:xfrm>
            <a:off x="2127598" y="1610000"/>
            <a:ext cx="5449424" cy="4039698"/>
            <a:chOff x="3074988" y="1068388"/>
            <a:chExt cx="6848476" cy="5151438"/>
          </a:xfrm>
        </p:grpSpPr>
        <p:sp>
          <p:nvSpPr>
            <p:cNvPr id="8" name="Rectangle 6"/>
            <p:cNvSpPr>
              <a:spLocks noChangeArrowheads="1"/>
            </p:cNvSpPr>
            <p:nvPr/>
          </p:nvSpPr>
          <p:spPr bwMode="auto">
            <a:xfrm>
              <a:off x="3074988" y="1381125"/>
              <a:ext cx="4198938" cy="977900"/>
            </a:xfrm>
            <a:prstGeom prst="rect">
              <a:avLst/>
            </a:prstGeom>
            <a:solidFill>
              <a:schemeClr val="accent3"/>
            </a:solid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9" name="Rectangle 7"/>
            <p:cNvSpPr>
              <a:spLocks noChangeArrowheads="1"/>
            </p:cNvSpPr>
            <p:nvPr/>
          </p:nvSpPr>
          <p:spPr bwMode="auto">
            <a:xfrm>
              <a:off x="3074988" y="2433638"/>
              <a:ext cx="4198938" cy="700088"/>
            </a:xfrm>
            <a:prstGeom prst="rect">
              <a:avLst/>
            </a:prstGeom>
            <a:solidFill>
              <a:schemeClr val="accent4"/>
            </a:solid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0" name="Rectangle 8"/>
            <p:cNvSpPr>
              <a:spLocks noChangeArrowheads="1"/>
            </p:cNvSpPr>
            <p:nvPr/>
          </p:nvSpPr>
          <p:spPr bwMode="auto">
            <a:xfrm>
              <a:off x="3074988" y="3192463"/>
              <a:ext cx="4198938" cy="911225"/>
            </a:xfrm>
            <a:prstGeom prst="rect">
              <a:avLst/>
            </a:prstGeom>
            <a:solidFill>
              <a:schemeClr val="accent2"/>
            </a:solid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1" name="Rectangle 9"/>
            <p:cNvSpPr>
              <a:spLocks noChangeArrowheads="1"/>
            </p:cNvSpPr>
            <p:nvPr/>
          </p:nvSpPr>
          <p:spPr bwMode="auto">
            <a:xfrm>
              <a:off x="3074988" y="4184650"/>
              <a:ext cx="4198938" cy="825500"/>
            </a:xfrm>
            <a:prstGeom prst="rect">
              <a:avLst/>
            </a:prstGeom>
            <a:solidFill>
              <a:schemeClr val="accent5"/>
            </a:solid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2" name="Rectangle 10"/>
            <p:cNvSpPr>
              <a:spLocks noChangeArrowheads="1"/>
            </p:cNvSpPr>
            <p:nvPr/>
          </p:nvSpPr>
          <p:spPr bwMode="auto">
            <a:xfrm>
              <a:off x="3074988" y="5091113"/>
              <a:ext cx="4198938" cy="904875"/>
            </a:xfrm>
            <a:prstGeom prst="rect">
              <a:avLst/>
            </a:prstGeom>
            <a:solidFill>
              <a:schemeClr val="accent1"/>
            </a:solid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3" name="Freeform 11"/>
            <p:cNvSpPr>
              <a:spLocks/>
            </p:cNvSpPr>
            <p:nvPr/>
          </p:nvSpPr>
          <p:spPr bwMode="auto">
            <a:xfrm>
              <a:off x="7245351" y="5091113"/>
              <a:ext cx="758825" cy="1128713"/>
            </a:xfrm>
            <a:custGeom>
              <a:avLst/>
              <a:gdLst>
                <a:gd name="T0" fmla="*/ 0 w 478"/>
                <a:gd name="T1" fmla="*/ 0 h 711"/>
                <a:gd name="T2" fmla="*/ 478 w 478"/>
                <a:gd name="T3" fmla="*/ 77 h 711"/>
                <a:gd name="T4" fmla="*/ 478 w 478"/>
                <a:gd name="T5" fmla="*/ 711 h 711"/>
                <a:gd name="T6" fmla="*/ 0 w 478"/>
                <a:gd name="T7" fmla="*/ 574 h 711"/>
                <a:gd name="T8" fmla="*/ 0 w 478"/>
                <a:gd name="T9" fmla="*/ 0 h 711"/>
              </a:gdLst>
              <a:ahLst/>
              <a:cxnLst>
                <a:cxn ang="0">
                  <a:pos x="T0" y="T1"/>
                </a:cxn>
                <a:cxn ang="0">
                  <a:pos x="T2" y="T3"/>
                </a:cxn>
                <a:cxn ang="0">
                  <a:pos x="T4" y="T5"/>
                </a:cxn>
                <a:cxn ang="0">
                  <a:pos x="T6" y="T7"/>
                </a:cxn>
                <a:cxn ang="0">
                  <a:pos x="T8" y="T9"/>
                </a:cxn>
              </a:cxnLst>
              <a:rect l="0" t="0" r="r" b="b"/>
              <a:pathLst>
                <a:path w="478" h="711">
                  <a:moveTo>
                    <a:pt x="0" y="0"/>
                  </a:moveTo>
                  <a:lnTo>
                    <a:pt x="478" y="77"/>
                  </a:lnTo>
                  <a:lnTo>
                    <a:pt x="478" y="711"/>
                  </a:lnTo>
                  <a:lnTo>
                    <a:pt x="0" y="574"/>
                  </a:lnTo>
                  <a:lnTo>
                    <a:pt x="0" y="0"/>
                  </a:lnTo>
                  <a:close/>
                </a:path>
              </a:pathLst>
            </a:custGeom>
            <a:solidFill>
              <a:schemeClr val="accent1">
                <a:lumMod val="60000"/>
                <a:lumOff val="4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4" name="Freeform 12"/>
            <p:cNvSpPr>
              <a:spLocks/>
            </p:cNvSpPr>
            <p:nvPr/>
          </p:nvSpPr>
          <p:spPr bwMode="auto">
            <a:xfrm>
              <a:off x="8004176" y="4859338"/>
              <a:ext cx="1676400" cy="1360488"/>
            </a:xfrm>
            <a:custGeom>
              <a:avLst/>
              <a:gdLst>
                <a:gd name="T0" fmla="*/ 1056 w 1056"/>
                <a:gd name="T1" fmla="*/ 0 h 857"/>
                <a:gd name="T2" fmla="*/ 1056 w 1056"/>
                <a:gd name="T3" fmla="*/ 429 h 857"/>
                <a:gd name="T4" fmla="*/ 0 w 1056"/>
                <a:gd name="T5" fmla="*/ 857 h 857"/>
                <a:gd name="T6" fmla="*/ 0 w 1056"/>
                <a:gd name="T7" fmla="*/ 223 h 857"/>
                <a:gd name="T8" fmla="*/ 1056 w 1056"/>
                <a:gd name="T9" fmla="*/ 0 h 857"/>
              </a:gdLst>
              <a:ahLst/>
              <a:cxnLst>
                <a:cxn ang="0">
                  <a:pos x="T0" y="T1"/>
                </a:cxn>
                <a:cxn ang="0">
                  <a:pos x="T2" y="T3"/>
                </a:cxn>
                <a:cxn ang="0">
                  <a:pos x="T4" y="T5"/>
                </a:cxn>
                <a:cxn ang="0">
                  <a:pos x="T6" y="T7"/>
                </a:cxn>
                <a:cxn ang="0">
                  <a:pos x="T8" y="T9"/>
                </a:cxn>
              </a:cxnLst>
              <a:rect l="0" t="0" r="r" b="b"/>
              <a:pathLst>
                <a:path w="1056" h="857">
                  <a:moveTo>
                    <a:pt x="1056" y="0"/>
                  </a:moveTo>
                  <a:lnTo>
                    <a:pt x="1056" y="429"/>
                  </a:lnTo>
                  <a:lnTo>
                    <a:pt x="0" y="857"/>
                  </a:lnTo>
                  <a:lnTo>
                    <a:pt x="0" y="223"/>
                  </a:lnTo>
                  <a:lnTo>
                    <a:pt x="1056" y="0"/>
                  </a:lnTo>
                  <a:close/>
                </a:path>
              </a:pathLst>
            </a:custGeom>
            <a:solidFill>
              <a:schemeClr val="accent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5" name="Freeform 13"/>
            <p:cNvSpPr>
              <a:spLocks/>
            </p:cNvSpPr>
            <p:nvPr/>
          </p:nvSpPr>
          <p:spPr bwMode="auto">
            <a:xfrm>
              <a:off x="7245351" y="4806950"/>
              <a:ext cx="2435225" cy="406400"/>
            </a:xfrm>
            <a:custGeom>
              <a:avLst/>
              <a:gdLst>
                <a:gd name="T0" fmla="*/ 1007 w 1534"/>
                <a:gd name="T1" fmla="*/ 0 h 256"/>
                <a:gd name="T2" fmla="*/ 1534 w 1534"/>
                <a:gd name="T3" fmla="*/ 33 h 256"/>
                <a:gd name="T4" fmla="*/ 478 w 1534"/>
                <a:gd name="T5" fmla="*/ 256 h 256"/>
                <a:gd name="T6" fmla="*/ 0 w 1534"/>
                <a:gd name="T7" fmla="*/ 179 h 256"/>
                <a:gd name="T8" fmla="*/ 1007 w 1534"/>
                <a:gd name="T9" fmla="*/ 0 h 256"/>
              </a:gdLst>
              <a:ahLst/>
              <a:cxnLst>
                <a:cxn ang="0">
                  <a:pos x="T0" y="T1"/>
                </a:cxn>
                <a:cxn ang="0">
                  <a:pos x="T2" y="T3"/>
                </a:cxn>
                <a:cxn ang="0">
                  <a:pos x="T4" y="T5"/>
                </a:cxn>
                <a:cxn ang="0">
                  <a:pos x="T6" y="T7"/>
                </a:cxn>
                <a:cxn ang="0">
                  <a:pos x="T8" y="T9"/>
                </a:cxn>
              </a:cxnLst>
              <a:rect l="0" t="0" r="r" b="b"/>
              <a:pathLst>
                <a:path w="1534" h="256">
                  <a:moveTo>
                    <a:pt x="1007" y="0"/>
                  </a:moveTo>
                  <a:lnTo>
                    <a:pt x="1534" y="33"/>
                  </a:lnTo>
                  <a:lnTo>
                    <a:pt x="478" y="256"/>
                  </a:lnTo>
                  <a:lnTo>
                    <a:pt x="0" y="179"/>
                  </a:lnTo>
                  <a:lnTo>
                    <a:pt x="1007" y="0"/>
                  </a:lnTo>
                  <a:close/>
                </a:path>
              </a:pathLst>
            </a:custGeom>
            <a:solidFill>
              <a:schemeClr val="accent1">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6" name="Freeform 14"/>
            <p:cNvSpPr>
              <a:spLocks/>
            </p:cNvSpPr>
            <p:nvPr/>
          </p:nvSpPr>
          <p:spPr bwMode="auto">
            <a:xfrm>
              <a:off x="7245351" y="4184650"/>
              <a:ext cx="758825" cy="920750"/>
            </a:xfrm>
            <a:custGeom>
              <a:avLst/>
              <a:gdLst>
                <a:gd name="T0" fmla="*/ 0 w 478"/>
                <a:gd name="T1" fmla="*/ 0 h 580"/>
                <a:gd name="T2" fmla="*/ 478 w 478"/>
                <a:gd name="T3" fmla="*/ 0 h 580"/>
                <a:gd name="T4" fmla="*/ 478 w 478"/>
                <a:gd name="T5" fmla="*/ 580 h 580"/>
                <a:gd name="T6" fmla="*/ 0 w 478"/>
                <a:gd name="T7" fmla="*/ 516 h 580"/>
                <a:gd name="T8" fmla="*/ 0 w 478"/>
                <a:gd name="T9" fmla="*/ 0 h 580"/>
              </a:gdLst>
              <a:ahLst/>
              <a:cxnLst>
                <a:cxn ang="0">
                  <a:pos x="T0" y="T1"/>
                </a:cxn>
                <a:cxn ang="0">
                  <a:pos x="T2" y="T3"/>
                </a:cxn>
                <a:cxn ang="0">
                  <a:pos x="T4" y="T5"/>
                </a:cxn>
                <a:cxn ang="0">
                  <a:pos x="T6" y="T7"/>
                </a:cxn>
                <a:cxn ang="0">
                  <a:pos x="T8" y="T9"/>
                </a:cxn>
              </a:cxnLst>
              <a:rect l="0" t="0" r="r" b="b"/>
              <a:pathLst>
                <a:path w="478" h="580">
                  <a:moveTo>
                    <a:pt x="0" y="0"/>
                  </a:moveTo>
                  <a:lnTo>
                    <a:pt x="478" y="0"/>
                  </a:lnTo>
                  <a:lnTo>
                    <a:pt x="478" y="580"/>
                  </a:lnTo>
                  <a:lnTo>
                    <a:pt x="0" y="516"/>
                  </a:lnTo>
                  <a:lnTo>
                    <a:pt x="0" y="0"/>
                  </a:lnTo>
                  <a:close/>
                </a:path>
              </a:pathLst>
            </a:custGeom>
            <a:solidFill>
              <a:schemeClr val="accent5">
                <a:lumMod val="60000"/>
                <a:lumOff val="4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7" name="Freeform 15"/>
            <p:cNvSpPr>
              <a:spLocks/>
            </p:cNvSpPr>
            <p:nvPr/>
          </p:nvSpPr>
          <p:spPr bwMode="auto">
            <a:xfrm>
              <a:off x="8004176" y="4184650"/>
              <a:ext cx="1676400" cy="920750"/>
            </a:xfrm>
            <a:custGeom>
              <a:avLst/>
              <a:gdLst>
                <a:gd name="T0" fmla="*/ 0 w 1056"/>
                <a:gd name="T1" fmla="*/ 0 h 580"/>
                <a:gd name="T2" fmla="*/ 1056 w 1056"/>
                <a:gd name="T3" fmla="*/ 0 h 580"/>
                <a:gd name="T4" fmla="*/ 1056 w 1056"/>
                <a:gd name="T5" fmla="*/ 389 h 580"/>
                <a:gd name="T6" fmla="*/ 0 w 1056"/>
                <a:gd name="T7" fmla="*/ 580 h 580"/>
                <a:gd name="T8" fmla="*/ 0 w 1056"/>
                <a:gd name="T9" fmla="*/ 0 h 580"/>
              </a:gdLst>
              <a:ahLst/>
              <a:cxnLst>
                <a:cxn ang="0">
                  <a:pos x="T0" y="T1"/>
                </a:cxn>
                <a:cxn ang="0">
                  <a:pos x="T2" y="T3"/>
                </a:cxn>
                <a:cxn ang="0">
                  <a:pos x="T4" y="T5"/>
                </a:cxn>
                <a:cxn ang="0">
                  <a:pos x="T6" y="T7"/>
                </a:cxn>
                <a:cxn ang="0">
                  <a:pos x="T8" y="T9"/>
                </a:cxn>
              </a:cxnLst>
              <a:rect l="0" t="0" r="r" b="b"/>
              <a:pathLst>
                <a:path w="1056" h="580">
                  <a:moveTo>
                    <a:pt x="0" y="0"/>
                  </a:moveTo>
                  <a:lnTo>
                    <a:pt x="1056" y="0"/>
                  </a:lnTo>
                  <a:lnTo>
                    <a:pt x="1056" y="389"/>
                  </a:lnTo>
                  <a:lnTo>
                    <a:pt x="0" y="580"/>
                  </a:lnTo>
                  <a:lnTo>
                    <a:pt x="0" y="0"/>
                  </a:lnTo>
                  <a:close/>
                </a:path>
              </a:pathLst>
            </a:custGeom>
            <a:solidFill>
              <a:schemeClr val="accent5"/>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8" name="Freeform 16"/>
            <p:cNvSpPr>
              <a:spLocks/>
            </p:cNvSpPr>
            <p:nvPr/>
          </p:nvSpPr>
          <p:spPr bwMode="auto">
            <a:xfrm>
              <a:off x="7245351" y="1068388"/>
              <a:ext cx="758825" cy="1290638"/>
            </a:xfrm>
            <a:custGeom>
              <a:avLst/>
              <a:gdLst>
                <a:gd name="T0" fmla="*/ 478 w 478"/>
                <a:gd name="T1" fmla="*/ 0 h 813"/>
                <a:gd name="T2" fmla="*/ 478 w 478"/>
                <a:gd name="T3" fmla="*/ 667 h 813"/>
                <a:gd name="T4" fmla="*/ 0 w 478"/>
                <a:gd name="T5" fmla="*/ 813 h 813"/>
                <a:gd name="T6" fmla="*/ 0 w 478"/>
                <a:gd name="T7" fmla="*/ 197 h 813"/>
                <a:gd name="T8" fmla="*/ 478 w 478"/>
                <a:gd name="T9" fmla="*/ 0 h 813"/>
              </a:gdLst>
              <a:ahLst/>
              <a:cxnLst>
                <a:cxn ang="0">
                  <a:pos x="T0" y="T1"/>
                </a:cxn>
                <a:cxn ang="0">
                  <a:pos x="T2" y="T3"/>
                </a:cxn>
                <a:cxn ang="0">
                  <a:pos x="T4" y="T5"/>
                </a:cxn>
                <a:cxn ang="0">
                  <a:pos x="T6" y="T7"/>
                </a:cxn>
                <a:cxn ang="0">
                  <a:pos x="T8" y="T9"/>
                </a:cxn>
              </a:cxnLst>
              <a:rect l="0" t="0" r="r" b="b"/>
              <a:pathLst>
                <a:path w="478" h="813">
                  <a:moveTo>
                    <a:pt x="478" y="0"/>
                  </a:moveTo>
                  <a:lnTo>
                    <a:pt x="478" y="667"/>
                  </a:lnTo>
                  <a:lnTo>
                    <a:pt x="0" y="813"/>
                  </a:lnTo>
                  <a:lnTo>
                    <a:pt x="0" y="197"/>
                  </a:lnTo>
                  <a:lnTo>
                    <a:pt x="478" y="0"/>
                  </a:lnTo>
                  <a:close/>
                </a:path>
              </a:pathLst>
            </a:custGeom>
            <a:solidFill>
              <a:schemeClr val="accent3">
                <a:lumMod val="60000"/>
                <a:lumOff val="4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9" name="Freeform 17"/>
            <p:cNvSpPr>
              <a:spLocks/>
            </p:cNvSpPr>
            <p:nvPr/>
          </p:nvSpPr>
          <p:spPr bwMode="auto">
            <a:xfrm>
              <a:off x="8004176" y="1068388"/>
              <a:ext cx="1676400" cy="1774825"/>
            </a:xfrm>
            <a:custGeom>
              <a:avLst/>
              <a:gdLst>
                <a:gd name="T0" fmla="*/ 0 w 1056"/>
                <a:gd name="T1" fmla="*/ 0 h 1118"/>
                <a:gd name="T2" fmla="*/ 1056 w 1056"/>
                <a:gd name="T3" fmla="*/ 682 h 1118"/>
                <a:gd name="T4" fmla="*/ 1056 w 1056"/>
                <a:gd name="T5" fmla="*/ 1118 h 1118"/>
                <a:gd name="T6" fmla="*/ 0 w 1056"/>
                <a:gd name="T7" fmla="*/ 667 h 1118"/>
                <a:gd name="T8" fmla="*/ 0 w 1056"/>
                <a:gd name="T9" fmla="*/ 0 h 1118"/>
              </a:gdLst>
              <a:ahLst/>
              <a:cxnLst>
                <a:cxn ang="0">
                  <a:pos x="T0" y="T1"/>
                </a:cxn>
                <a:cxn ang="0">
                  <a:pos x="T2" y="T3"/>
                </a:cxn>
                <a:cxn ang="0">
                  <a:pos x="T4" y="T5"/>
                </a:cxn>
                <a:cxn ang="0">
                  <a:pos x="T6" y="T7"/>
                </a:cxn>
                <a:cxn ang="0">
                  <a:pos x="T8" y="T9"/>
                </a:cxn>
              </a:cxnLst>
              <a:rect l="0" t="0" r="r" b="b"/>
              <a:pathLst>
                <a:path w="1056" h="1118">
                  <a:moveTo>
                    <a:pt x="0" y="0"/>
                  </a:moveTo>
                  <a:lnTo>
                    <a:pt x="1056" y="682"/>
                  </a:lnTo>
                  <a:lnTo>
                    <a:pt x="1056" y="1118"/>
                  </a:lnTo>
                  <a:lnTo>
                    <a:pt x="0" y="667"/>
                  </a:lnTo>
                  <a:lnTo>
                    <a:pt x="0" y="0"/>
                  </a:lnTo>
                  <a:close/>
                </a:path>
              </a:pathLst>
            </a:custGeom>
            <a:solidFill>
              <a:schemeClr val="accent3"/>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0" name="Freeform 18"/>
            <p:cNvSpPr>
              <a:spLocks/>
            </p:cNvSpPr>
            <p:nvPr/>
          </p:nvSpPr>
          <p:spPr bwMode="auto">
            <a:xfrm>
              <a:off x="7245351" y="2127250"/>
              <a:ext cx="2435225" cy="715963"/>
            </a:xfrm>
            <a:custGeom>
              <a:avLst/>
              <a:gdLst>
                <a:gd name="T0" fmla="*/ 478 w 1534"/>
                <a:gd name="T1" fmla="*/ 0 h 451"/>
                <a:gd name="T2" fmla="*/ 1534 w 1534"/>
                <a:gd name="T3" fmla="*/ 451 h 451"/>
                <a:gd name="T4" fmla="*/ 1048 w 1534"/>
                <a:gd name="T5" fmla="*/ 451 h 451"/>
                <a:gd name="T6" fmla="*/ 0 w 1534"/>
                <a:gd name="T7" fmla="*/ 146 h 451"/>
                <a:gd name="T8" fmla="*/ 478 w 1534"/>
                <a:gd name="T9" fmla="*/ 0 h 451"/>
              </a:gdLst>
              <a:ahLst/>
              <a:cxnLst>
                <a:cxn ang="0">
                  <a:pos x="T0" y="T1"/>
                </a:cxn>
                <a:cxn ang="0">
                  <a:pos x="T2" y="T3"/>
                </a:cxn>
                <a:cxn ang="0">
                  <a:pos x="T4" y="T5"/>
                </a:cxn>
                <a:cxn ang="0">
                  <a:pos x="T6" y="T7"/>
                </a:cxn>
                <a:cxn ang="0">
                  <a:pos x="T8" y="T9"/>
                </a:cxn>
              </a:cxnLst>
              <a:rect l="0" t="0" r="r" b="b"/>
              <a:pathLst>
                <a:path w="1534" h="451">
                  <a:moveTo>
                    <a:pt x="478" y="0"/>
                  </a:moveTo>
                  <a:lnTo>
                    <a:pt x="1534" y="451"/>
                  </a:lnTo>
                  <a:lnTo>
                    <a:pt x="1048" y="451"/>
                  </a:lnTo>
                  <a:lnTo>
                    <a:pt x="0" y="146"/>
                  </a:lnTo>
                  <a:lnTo>
                    <a:pt x="478" y="0"/>
                  </a:lnTo>
                  <a:close/>
                </a:path>
              </a:pathLst>
            </a:custGeom>
            <a:solidFill>
              <a:schemeClr val="accent3">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1" name="Freeform 19"/>
            <p:cNvSpPr>
              <a:spLocks/>
            </p:cNvSpPr>
            <p:nvPr/>
          </p:nvSpPr>
          <p:spPr bwMode="auto">
            <a:xfrm>
              <a:off x="7245351" y="2974975"/>
              <a:ext cx="2435225" cy="434975"/>
            </a:xfrm>
            <a:custGeom>
              <a:avLst/>
              <a:gdLst>
                <a:gd name="T0" fmla="*/ 478 w 1534"/>
                <a:gd name="T1" fmla="*/ 0 h 274"/>
                <a:gd name="T2" fmla="*/ 1534 w 1534"/>
                <a:gd name="T3" fmla="*/ 269 h 274"/>
                <a:gd name="T4" fmla="*/ 1065 w 1534"/>
                <a:gd name="T5" fmla="*/ 274 h 274"/>
                <a:gd name="T6" fmla="*/ 0 w 1534"/>
                <a:gd name="T7" fmla="*/ 100 h 274"/>
                <a:gd name="T8" fmla="*/ 478 w 1534"/>
                <a:gd name="T9" fmla="*/ 0 h 274"/>
              </a:gdLst>
              <a:ahLst/>
              <a:cxnLst>
                <a:cxn ang="0">
                  <a:pos x="T0" y="T1"/>
                </a:cxn>
                <a:cxn ang="0">
                  <a:pos x="T2" y="T3"/>
                </a:cxn>
                <a:cxn ang="0">
                  <a:pos x="T4" y="T5"/>
                </a:cxn>
                <a:cxn ang="0">
                  <a:pos x="T6" y="T7"/>
                </a:cxn>
                <a:cxn ang="0">
                  <a:pos x="T8" y="T9"/>
                </a:cxn>
              </a:cxnLst>
              <a:rect l="0" t="0" r="r" b="b"/>
              <a:pathLst>
                <a:path w="1534" h="274">
                  <a:moveTo>
                    <a:pt x="478" y="0"/>
                  </a:moveTo>
                  <a:lnTo>
                    <a:pt x="1534" y="269"/>
                  </a:lnTo>
                  <a:lnTo>
                    <a:pt x="1065" y="274"/>
                  </a:lnTo>
                  <a:lnTo>
                    <a:pt x="0" y="100"/>
                  </a:lnTo>
                  <a:lnTo>
                    <a:pt x="478" y="0"/>
                  </a:lnTo>
                  <a:close/>
                </a:path>
              </a:pathLst>
            </a:custGeom>
            <a:solidFill>
              <a:schemeClr val="accent4">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2" name="Freeform 20"/>
            <p:cNvSpPr>
              <a:spLocks/>
            </p:cNvSpPr>
            <p:nvPr/>
          </p:nvSpPr>
          <p:spPr bwMode="auto">
            <a:xfrm>
              <a:off x="7245351" y="2228850"/>
              <a:ext cx="758825" cy="904875"/>
            </a:xfrm>
            <a:custGeom>
              <a:avLst/>
              <a:gdLst>
                <a:gd name="T0" fmla="*/ 478 w 478"/>
                <a:gd name="T1" fmla="*/ 0 h 570"/>
                <a:gd name="T2" fmla="*/ 478 w 478"/>
                <a:gd name="T3" fmla="*/ 470 h 570"/>
                <a:gd name="T4" fmla="*/ 0 w 478"/>
                <a:gd name="T5" fmla="*/ 570 h 570"/>
                <a:gd name="T6" fmla="*/ 0 w 478"/>
                <a:gd name="T7" fmla="*/ 129 h 570"/>
                <a:gd name="T8" fmla="*/ 478 w 478"/>
                <a:gd name="T9" fmla="*/ 0 h 570"/>
              </a:gdLst>
              <a:ahLst/>
              <a:cxnLst>
                <a:cxn ang="0">
                  <a:pos x="T0" y="T1"/>
                </a:cxn>
                <a:cxn ang="0">
                  <a:pos x="T2" y="T3"/>
                </a:cxn>
                <a:cxn ang="0">
                  <a:pos x="T4" y="T5"/>
                </a:cxn>
                <a:cxn ang="0">
                  <a:pos x="T6" y="T7"/>
                </a:cxn>
                <a:cxn ang="0">
                  <a:pos x="T8" y="T9"/>
                </a:cxn>
              </a:cxnLst>
              <a:rect l="0" t="0" r="r" b="b"/>
              <a:pathLst>
                <a:path w="478" h="570">
                  <a:moveTo>
                    <a:pt x="478" y="0"/>
                  </a:moveTo>
                  <a:lnTo>
                    <a:pt x="478" y="470"/>
                  </a:lnTo>
                  <a:lnTo>
                    <a:pt x="0" y="570"/>
                  </a:lnTo>
                  <a:lnTo>
                    <a:pt x="0" y="129"/>
                  </a:lnTo>
                  <a:lnTo>
                    <a:pt x="478" y="0"/>
                  </a:lnTo>
                  <a:close/>
                </a:path>
              </a:pathLst>
            </a:custGeom>
            <a:solidFill>
              <a:schemeClr val="accent4">
                <a:lumMod val="60000"/>
                <a:lumOff val="4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3" name="Freeform 21"/>
            <p:cNvSpPr>
              <a:spLocks/>
            </p:cNvSpPr>
            <p:nvPr/>
          </p:nvSpPr>
          <p:spPr bwMode="auto">
            <a:xfrm>
              <a:off x="8004176" y="2228850"/>
              <a:ext cx="1676400" cy="1173163"/>
            </a:xfrm>
            <a:custGeom>
              <a:avLst/>
              <a:gdLst>
                <a:gd name="T0" fmla="*/ 0 w 1056"/>
                <a:gd name="T1" fmla="*/ 0 h 739"/>
                <a:gd name="T2" fmla="*/ 1056 w 1056"/>
                <a:gd name="T3" fmla="*/ 430 h 739"/>
                <a:gd name="T4" fmla="*/ 1056 w 1056"/>
                <a:gd name="T5" fmla="*/ 739 h 739"/>
                <a:gd name="T6" fmla="*/ 0 w 1056"/>
                <a:gd name="T7" fmla="*/ 470 h 739"/>
                <a:gd name="T8" fmla="*/ 0 w 1056"/>
                <a:gd name="T9" fmla="*/ 0 h 739"/>
              </a:gdLst>
              <a:ahLst/>
              <a:cxnLst>
                <a:cxn ang="0">
                  <a:pos x="T0" y="T1"/>
                </a:cxn>
                <a:cxn ang="0">
                  <a:pos x="T2" y="T3"/>
                </a:cxn>
                <a:cxn ang="0">
                  <a:pos x="T4" y="T5"/>
                </a:cxn>
                <a:cxn ang="0">
                  <a:pos x="T6" y="T7"/>
                </a:cxn>
                <a:cxn ang="0">
                  <a:pos x="T8" y="T9"/>
                </a:cxn>
              </a:cxnLst>
              <a:rect l="0" t="0" r="r" b="b"/>
              <a:pathLst>
                <a:path w="1056" h="739">
                  <a:moveTo>
                    <a:pt x="0" y="0"/>
                  </a:moveTo>
                  <a:lnTo>
                    <a:pt x="1056" y="430"/>
                  </a:lnTo>
                  <a:lnTo>
                    <a:pt x="1056" y="739"/>
                  </a:lnTo>
                  <a:lnTo>
                    <a:pt x="0" y="470"/>
                  </a:lnTo>
                  <a:lnTo>
                    <a:pt x="0" y="0"/>
                  </a:lnTo>
                  <a:close/>
                </a:path>
              </a:pathLst>
            </a:custGeom>
            <a:solidFill>
              <a:schemeClr val="accent4"/>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4" name="Freeform 22"/>
            <p:cNvSpPr>
              <a:spLocks/>
            </p:cNvSpPr>
            <p:nvPr/>
          </p:nvSpPr>
          <p:spPr bwMode="auto">
            <a:xfrm>
              <a:off x="7245351" y="3081338"/>
              <a:ext cx="758825" cy="1022350"/>
            </a:xfrm>
            <a:custGeom>
              <a:avLst/>
              <a:gdLst>
                <a:gd name="T0" fmla="*/ 478 w 478"/>
                <a:gd name="T1" fmla="*/ 0 h 644"/>
                <a:gd name="T2" fmla="*/ 478 w 478"/>
                <a:gd name="T3" fmla="*/ 634 h 644"/>
                <a:gd name="T4" fmla="*/ 0 w 478"/>
                <a:gd name="T5" fmla="*/ 644 h 644"/>
                <a:gd name="T6" fmla="*/ 0 w 478"/>
                <a:gd name="T7" fmla="*/ 70 h 644"/>
                <a:gd name="T8" fmla="*/ 478 w 478"/>
                <a:gd name="T9" fmla="*/ 0 h 644"/>
              </a:gdLst>
              <a:ahLst/>
              <a:cxnLst>
                <a:cxn ang="0">
                  <a:pos x="T0" y="T1"/>
                </a:cxn>
                <a:cxn ang="0">
                  <a:pos x="T2" y="T3"/>
                </a:cxn>
                <a:cxn ang="0">
                  <a:pos x="T4" y="T5"/>
                </a:cxn>
                <a:cxn ang="0">
                  <a:pos x="T6" y="T7"/>
                </a:cxn>
                <a:cxn ang="0">
                  <a:pos x="T8" y="T9"/>
                </a:cxn>
              </a:cxnLst>
              <a:rect l="0" t="0" r="r" b="b"/>
              <a:pathLst>
                <a:path w="478" h="644">
                  <a:moveTo>
                    <a:pt x="478" y="0"/>
                  </a:moveTo>
                  <a:lnTo>
                    <a:pt x="478" y="634"/>
                  </a:lnTo>
                  <a:lnTo>
                    <a:pt x="0" y="644"/>
                  </a:lnTo>
                  <a:lnTo>
                    <a:pt x="0" y="70"/>
                  </a:lnTo>
                  <a:lnTo>
                    <a:pt x="478" y="0"/>
                  </a:lnTo>
                  <a:close/>
                </a:path>
              </a:pathLst>
            </a:custGeom>
            <a:solidFill>
              <a:schemeClr val="accent2">
                <a:lumMod val="60000"/>
                <a:lumOff val="4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5" name="Freeform 23"/>
            <p:cNvSpPr>
              <a:spLocks/>
            </p:cNvSpPr>
            <p:nvPr/>
          </p:nvSpPr>
          <p:spPr bwMode="auto">
            <a:xfrm>
              <a:off x="8004176" y="3081338"/>
              <a:ext cx="1676400" cy="1071563"/>
            </a:xfrm>
            <a:custGeom>
              <a:avLst/>
              <a:gdLst>
                <a:gd name="T0" fmla="*/ 0 w 1056"/>
                <a:gd name="T1" fmla="*/ 0 h 675"/>
                <a:gd name="T2" fmla="*/ 1056 w 1056"/>
                <a:gd name="T3" fmla="*/ 235 h 675"/>
                <a:gd name="T4" fmla="*/ 1056 w 1056"/>
                <a:gd name="T5" fmla="*/ 675 h 675"/>
                <a:gd name="T6" fmla="*/ 0 w 1056"/>
                <a:gd name="T7" fmla="*/ 634 h 675"/>
                <a:gd name="T8" fmla="*/ 0 w 1056"/>
                <a:gd name="T9" fmla="*/ 0 h 675"/>
              </a:gdLst>
              <a:ahLst/>
              <a:cxnLst>
                <a:cxn ang="0">
                  <a:pos x="T0" y="T1"/>
                </a:cxn>
                <a:cxn ang="0">
                  <a:pos x="T2" y="T3"/>
                </a:cxn>
                <a:cxn ang="0">
                  <a:pos x="T4" y="T5"/>
                </a:cxn>
                <a:cxn ang="0">
                  <a:pos x="T6" y="T7"/>
                </a:cxn>
                <a:cxn ang="0">
                  <a:pos x="T8" y="T9"/>
                </a:cxn>
              </a:cxnLst>
              <a:rect l="0" t="0" r="r" b="b"/>
              <a:pathLst>
                <a:path w="1056" h="675">
                  <a:moveTo>
                    <a:pt x="0" y="0"/>
                  </a:moveTo>
                  <a:lnTo>
                    <a:pt x="1056" y="235"/>
                  </a:lnTo>
                  <a:lnTo>
                    <a:pt x="1056" y="675"/>
                  </a:lnTo>
                  <a:lnTo>
                    <a:pt x="0" y="634"/>
                  </a:lnTo>
                  <a:lnTo>
                    <a:pt x="0" y="0"/>
                  </a:lnTo>
                  <a:close/>
                </a:path>
              </a:pathLst>
            </a:custGeom>
            <a:solidFill>
              <a:schemeClr val="accent2"/>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6" name="Freeform 24"/>
            <p:cNvSpPr>
              <a:spLocks/>
            </p:cNvSpPr>
            <p:nvPr/>
          </p:nvSpPr>
          <p:spPr bwMode="auto">
            <a:xfrm>
              <a:off x="7245351" y="4070350"/>
              <a:ext cx="2435225" cy="82550"/>
            </a:xfrm>
            <a:custGeom>
              <a:avLst/>
              <a:gdLst>
                <a:gd name="T0" fmla="*/ 478 w 1534"/>
                <a:gd name="T1" fmla="*/ 0 h 52"/>
                <a:gd name="T2" fmla="*/ 1534 w 1534"/>
                <a:gd name="T3" fmla="*/ 52 h 52"/>
                <a:gd name="T4" fmla="*/ 1228 w 1534"/>
                <a:gd name="T5" fmla="*/ 52 h 52"/>
                <a:gd name="T6" fmla="*/ 0 w 1534"/>
                <a:gd name="T7" fmla="*/ 21 h 52"/>
                <a:gd name="T8" fmla="*/ 478 w 1534"/>
                <a:gd name="T9" fmla="*/ 0 h 52"/>
              </a:gdLst>
              <a:ahLst/>
              <a:cxnLst>
                <a:cxn ang="0">
                  <a:pos x="T0" y="T1"/>
                </a:cxn>
                <a:cxn ang="0">
                  <a:pos x="T2" y="T3"/>
                </a:cxn>
                <a:cxn ang="0">
                  <a:pos x="T4" y="T5"/>
                </a:cxn>
                <a:cxn ang="0">
                  <a:pos x="T6" y="T7"/>
                </a:cxn>
                <a:cxn ang="0">
                  <a:pos x="T8" y="T9"/>
                </a:cxn>
              </a:cxnLst>
              <a:rect l="0" t="0" r="r" b="b"/>
              <a:pathLst>
                <a:path w="1534" h="52">
                  <a:moveTo>
                    <a:pt x="478" y="0"/>
                  </a:moveTo>
                  <a:lnTo>
                    <a:pt x="1534" y="52"/>
                  </a:lnTo>
                  <a:lnTo>
                    <a:pt x="1228" y="52"/>
                  </a:lnTo>
                  <a:lnTo>
                    <a:pt x="0" y="21"/>
                  </a:lnTo>
                  <a:lnTo>
                    <a:pt x="478" y="0"/>
                  </a:lnTo>
                  <a:close/>
                </a:path>
              </a:pathLst>
            </a:custGeom>
            <a:solidFill>
              <a:schemeClr val="accent2">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nvGrpSpPr>
            <p:cNvPr id="49" name="Group 48"/>
            <p:cNvGrpSpPr/>
            <p:nvPr/>
          </p:nvGrpSpPr>
          <p:grpSpPr>
            <a:xfrm>
              <a:off x="7389812" y="5405438"/>
              <a:ext cx="368300" cy="523875"/>
              <a:chOff x="2132013" y="5405438"/>
              <a:chExt cx="368300" cy="523875"/>
            </a:xfrm>
          </p:grpSpPr>
          <p:sp>
            <p:nvSpPr>
              <p:cNvPr id="29" name="Freeform 27"/>
              <p:cNvSpPr>
                <a:spLocks noEditPoints="1"/>
              </p:cNvSpPr>
              <p:nvPr/>
            </p:nvSpPr>
            <p:spPr bwMode="auto">
              <a:xfrm>
                <a:off x="2132013" y="5405438"/>
                <a:ext cx="368300" cy="523875"/>
              </a:xfrm>
              <a:custGeom>
                <a:avLst/>
                <a:gdLst>
                  <a:gd name="T0" fmla="*/ 134 w 232"/>
                  <a:gd name="T1" fmla="*/ 22 h 330"/>
                  <a:gd name="T2" fmla="*/ 103 w 232"/>
                  <a:gd name="T3" fmla="*/ 47 h 330"/>
                  <a:gd name="T4" fmla="*/ 85 w 232"/>
                  <a:gd name="T5" fmla="*/ 92 h 330"/>
                  <a:gd name="T6" fmla="*/ 85 w 232"/>
                  <a:gd name="T7" fmla="*/ 141 h 330"/>
                  <a:gd name="T8" fmla="*/ 103 w 232"/>
                  <a:gd name="T9" fmla="*/ 184 h 330"/>
                  <a:gd name="T10" fmla="*/ 134 w 232"/>
                  <a:gd name="T11" fmla="*/ 210 h 330"/>
                  <a:gd name="T12" fmla="*/ 168 w 232"/>
                  <a:gd name="T13" fmla="*/ 210 h 330"/>
                  <a:gd name="T14" fmla="*/ 198 w 232"/>
                  <a:gd name="T15" fmla="*/ 184 h 330"/>
                  <a:gd name="T16" fmla="*/ 216 w 232"/>
                  <a:gd name="T17" fmla="*/ 141 h 330"/>
                  <a:gd name="T18" fmla="*/ 216 w 232"/>
                  <a:gd name="T19" fmla="*/ 92 h 330"/>
                  <a:gd name="T20" fmla="*/ 198 w 232"/>
                  <a:gd name="T21" fmla="*/ 47 h 330"/>
                  <a:gd name="T22" fmla="*/ 168 w 232"/>
                  <a:gd name="T23" fmla="*/ 22 h 330"/>
                  <a:gd name="T24" fmla="*/ 150 w 232"/>
                  <a:gd name="T25" fmla="*/ 0 h 330"/>
                  <a:gd name="T26" fmla="*/ 191 w 232"/>
                  <a:gd name="T27" fmla="*/ 15 h 330"/>
                  <a:gd name="T28" fmla="*/ 222 w 232"/>
                  <a:gd name="T29" fmla="*/ 58 h 330"/>
                  <a:gd name="T30" fmla="*/ 232 w 232"/>
                  <a:gd name="T31" fmla="*/ 116 h 330"/>
                  <a:gd name="T32" fmla="*/ 222 w 232"/>
                  <a:gd name="T33" fmla="*/ 174 h 330"/>
                  <a:gd name="T34" fmla="*/ 192 w 232"/>
                  <a:gd name="T35" fmla="*/ 215 h 330"/>
                  <a:gd name="T36" fmla="*/ 156 w 232"/>
                  <a:gd name="T37" fmla="*/ 232 h 330"/>
                  <a:gd name="T38" fmla="*/ 119 w 232"/>
                  <a:gd name="T39" fmla="*/ 223 h 330"/>
                  <a:gd name="T40" fmla="*/ 86 w 232"/>
                  <a:gd name="T41" fmla="*/ 232 h 330"/>
                  <a:gd name="T42" fmla="*/ 85 w 232"/>
                  <a:gd name="T43" fmla="*/ 244 h 330"/>
                  <a:gd name="T44" fmla="*/ 80 w 232"/>
                  <a:gd name="T45" fmla="*/ 254 h 330"/>
                  <a:gd name="T46" fmla="*/ 24 w 232"/>
                  <a:gd name="T47" fmla="*/ 330 h 330"/>
                  <a:gd name="T48" fmla="*/ 6 w 232"/>
                  <a:gd name="T49" fmla="*/ 323 h 330"/>
                  <a:gd name="T50" fmla="*/ 0 w 232"/>
                  <a:gd name="T51" fmla="*/ 297 h 330"/>
                  <a:gd name="T52" fmla="*/ 54 w 232"/>
                  <a:gd name="T53" fmla="*/ 215 h 330"/>
                  <a:gd name="T54" fmla="*/ 61 w 232"/>
                  <a:gd name="T55" fmla="*/ 210 h 330"/>
                  <a:gd name="T56" fmla="*/ 70 w 232"/>
                  <a:gd name="T57" fmla="*/ 208 h 330"/>
                  <a:gd name="T58" fmla="*/ 76 w 232"/>
                  <a:gd name="T59" fmla="*/ 162 h 330"/>
                  <a:gd name="T60" fmla="*/ 70 w 232"/>
                  <a:gd name="T61" fmla="*/ 108 h 330"/>
                  <a:gd name="T62" fmla="*/ 80 w 232"/>
                  <a:gd name="T63" fmla="*/ 56 h 330"/>
                  <a:gd name="T64" fmla="*/ 110 w 232"/>
                  <a:gd name="T65" fmla="*/ 15 h 330"/>
                  <a:gd name="T66" fmla="*/ 150 w 232"/>
                  <a:gd name="T6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330">
                    <a:moveTo>
                      <a:pt x="150" y="19"/>
                    </a:moveTo>
                    <a:lnTo>
                      <a:pt x="134" y="22"/>
                    </a:lnTo>
                    <a:lnTo>
                      <a:pt x="118" y="31"/>
                    </a:lnTo>
                    <a:lnTo>
                      <a:pt x="103" y="47"/>
                    </a:lnTo>
                    <a:lnTo>
                      <a:pt x="91" y="68"/>
                    </a:lnTo>
                    <a:lnTo>
                      <a:pt x="85" y="92"/>
                    </a:lnTo>
                    <a:lnTo>
                      <a:pt x="83" y="116"/>
                    </a:lnTo>
                    <a:lnTo>
                      <a:pt x="85" y="141"/>
                    </a:lnTo>
                    <a:lnTo>
                      <a:pt x="91" y="163"/>
                    </a:lnTo>
                    <a:lnTo>
                      <a:pt x="103" y="184"/>
                    </a:lnTo>
                    <a:lnTo>
                      <a:pt x="118" y="201"/>
                    </a:lnTo>
                    <a:lnTo>
                      <a:pt x="134" y="210"/>
                    </a:lnTo>
                    <a:lnTo>
                      <a:pt x="150" y="212"/>
                    </a:lnTo>
                    <a:lnTo>
                      <a:pt x="168" y="210"/>
                    </a:lnTo>
                    <a:lnTo>
                      <a:pt x="185" y="201"/>
                    </a:lnTo>
                    <a:lnTo>
                      <a:pt x="198" y="184"/>
                    </a:lnTo>
                    <a:lnTo>
                      <a:pt x="210" y="163"/>
                    </a:lnTo>
                    <a:lnTo>
                      <a:pt x="216" y="141"/>
                    </a:lnTo>
                    <a:lnTo>
                      <a:pt x="219" y="116"/>
                    </a:lnTo>
                    <a:lnTo>
                      <a:pt x="216" y="92"/>
                    </a:lnTo>
                    <a:lnTo>
                      <a:pt x="210" y="68"/>
                    </a:lnTo>
                    <a:lnTo>
                      <a:pt x="198" y="47"/>
                    </a:lnTo>
                    <a:lnTo>
                      <a:pt x="185" y="31"/>
                    </a:lnTo>
                    <a:lnTo>
                      <a:pt x="168" y="22"/>
                    </a:lnTo>
                    <a:lnTo>
                      <a:pt x="150" y="19"/>
                    </a:lnTo>
                    <a:close/>
                    <a:moveTo>
                      <a:pt x="150" y="0"/>
                    </a:moveTo>
                    <a:lnTo>
                      <a:pt x="171" y="3"/>
                    </a:lnTo>
                    <a:lnTo>
                      <a:pt x="191" y="15"/>
                    </a:lnTo>
                    <a:lnTo>
                      <a:pt x="208" y="34"/>
                    </a:lnTo>
                    <a:lnTo>
                      <a:pt x="222" y="58"/>
                    </a:lnTo>
                    <a:lnTo>
                      <a:pt x="229" y="86"/>
                    </a:lnTo>
                    <a:lnTo>
                      <a:pt x="232" y="116"/>
                    </a:lnTo>
                    <a:lnTo>
                      <a:pt x="229" y="146"/>
                    </a:lnTo>
                    <a:lnTo>
                      <a:pt x="222" y="174"/>
                    </a:lnTo>
                    <a:lnTo>
                      <a:pt x="208" y="198"/>
                    </a:lnTo>
                    <a:lnTo>
                      <a:pt x="192" y="215"/>
                    </a:lnTo>
                    <a:lnTo>
                      <a:pt x="174" y="227"/>
                    </a:lnTo>
                    <a:lnTo>
                      <a:pt x="156" y="232"/>
                    </a:lnTo>
                    <a:lnTo>
                      <a:pt x="137" y="230"/>
                    </a:lnTo>
                    <a:lnTo>
                      <a:pt x="119" y="223"/>
                    </a:lnTo>
                    <a:lnTo>
                      <a:pt x="101" y="210"/>
                    </a:lnTo>
                    <a:lnTo>
                      <a:pt x="86" y="232"/>
                    </a:lnTo>
                    <a:lnTo>
                      <a:pt x="86" y="238"/>
                    </a:lnTo>
                    <a:lnTo>
                      <a:pt x="85" y="244"/>
                    </a:lnTo>
                    <a:lnTo>
                      <a:pt x="83" y="250"/>
                    </a:lnTo>
                    <a:lnTo>
                      <a:pt x="80" y="254"/>
                    </a:lnTo>
                    <a:lnTo>
                      <a:pt x="33" y="323"/>
                    </a:lnTo>
                    <a:lnTo>
                      <a:pt x="24" y="330"/>
                    </a:lnTo>
                    <a:lnTo>
                      <a:pt x="15" y="330"/>
                    </a:lnTo>
                    <a:lnTo>
                      <a:pt x="6" y="323"/>
                    </a:lnTo>
                    <a:lnTo>
                      <a:pt x="0" y="311"/>
                    </a:lnTo>
                    <a:lnTo>
                      <a:pt x="0" y="297"/>
                    </a:lnTo>
                    <a:lnTo>
                      <a:pt x="6" y="284"/>
                    </a:lnTo>
                    <a:lnTo>
                      <a:pt x="54" y="215"/>
                    </a:lnTo>
                    <a:lnTo>
                      <a:pt x="57" y="211"/>
                    </a:lnTo>
                    <a:lnTo>
                      <a:pt x="61" y="210"/>
                    </a:lnTo>
                    <a:lnTo>
                      <a:pt x="66" y="208"/>
                    </a:lnTo>
                    <a:lnTo>
                      <a:pt x="70" y="208"/>
                    </a:lnTo>
                    <a:lnTo>
                      <a:pt x="85" y="186"/>
                    </a:lnTo>
                    <a:lnTo>
                      <a:pt x="76" y="162"/>
                    </a:lnTo>
                    <a:lnTo>
                      <a:pt x="70" y="135"/>
                    </a:lnTo>
                    <a:lnTo>
                      <a:pt x="70" y="108"/>
                    </a:lnTo>
                    <a:lnTo>
                      <a:pt x="73" y="82"/>
                    </a:lnTo>
                    <a:lnTo>
                      <a:pt x="80" y="56"/>
                    </a:lnTo>
                    <a:lnTo>
                      <a:pt x="92" y="34"/>
                    </a:lnTo>
                    <a:lnTo>
                      <a:pt x="110" y="15"/>
                    </a:lnTo>
                    <a:lnTo>
                      <a:pt x="130" y="3"/>
                    </a:lnTo>
                    <a:lnTo>
                      <a:pt x="150"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0" name="Freeform 28"/>
              <p:cNvSpPr>
                <a:spLocks/>
              </p:cNvSpPr>
              <p:nvPr/>
            </p:nvSpPr>
            <p:spPr bwMode="auto">
              <a:xfrm>
                <a:off x="2425701" y="5545138"/>
                <a:ext cx="31750" cy="131763"/>
              </a:xfrm>
              <a:custGeom>
                <a:avLst/>
                <a:gdLst>
                  <a:gd name="T0" fmla="*/ 15 w 20"/>
                  <a:gd name="T1" fmla="*/ 0 h 83"/>
                  <a:gd name="T2" fmla="*/ 16 w 20"/>
                  <a:gd name="T3" fmla="*/ 1 h 83"/>
                  <a:gd name="T4" fmla="*/ 18 w 20"/>
                  <a:gd name="T5" fmla="*/ 3 h 83"/>
                  <a:gd name="T6" fmla="*/ 19 w 20"/>
                  <a:gd name="T7" fmla="*/ 13 h 83"/>
                  <a:gd name="T8" fmla="*/ 20 w 20"/>
                  <a:gd name="T9" fmla="*/ 28 h 83"/>
                  <a:gd name="T10" fmla="*/ 20 w 20"/>
                  <a:gd name="T11" fmla="*/ 46 h 83"/>
                  <a:gd name="T12" fmla="*/ 16 w 20"/>
                  <a:gd name="T13" fmla="*/ 64 h 83"/>
                  <a:gd name="T14" fmla="*/ 9 w 20"/>
                  <a:gd name="T15" fmla="*/ 83 h 83"/>
                  <a:gd name="T16" fmla="*/ 7 w 20"/>
                  <a:gd name="T17" fmla="*/ 83 h 83"/>
                  <a:gd name="T18" fmla="*/ 6 w 20"/>
                  <a:gd name="T19" fmla="*/ 83 h 83"/>
                  <a:gd name="T20" fmla="*/ 4 w 20"/>
                  <a:gd name="T21" fmla="*/ 83 h 83"/>
                  <a:gd name="T22" fmla="*/ 1 w 20"/>
                  <a:gd name="T23" fmla="*/ 78 h 83"/>
                  <a:gd name="T24" fmla="*/ 0 w 20"/>
                  <a:gd name="T25" fmla="*/ 77 h 83"/>
                  <a:gd name="T26" fmla="*/ 0 w 20"/>
                  <a:gd name="T27" fmla="*/ 74 h 83"/>
                  <a:gd name="T28" fmla="*/ 1 w 20"/>
                  <a:gd name="T29" fmla="*/ 72 h 83"/>
                  <a:gd name="T30" fmla="*/ 9 w 20"/>
                  <a:gd name="T31" fmla="*/ 55 h 83"/>
                  <a:gd name="T32" fmla="*/ 10 w 20"/>
                  <a:gd name="T33" fmla="*/ 35 h 83"/>
                  <a:gd name="T34" fmla="*/ 10 w 20"/>
                  <a:gd name="T35" fmla="*/ 19 h 83"/>
                  <a:gd name="T36" fmla="*/ 7 w 20"/>
                  <a:gd name="T37" fmla="*/ 8 h 83"/>
                  <a:gd name="T38" fmla="*/ 7 w 20"/>
                  <a:gd name="T39" fmla="*/ 5 h 83"/>
                  <a:gd name="T40" fmla="*/ 9 w 20"/>
                  <a:gd name="T41" fmla="*/ 3 h 83"/>
                  <a:gd name="T42" fmla="*/ 10 w 20"/>
                  <a:gd name="T43" fmla="*/ 1 h 83"/>
                  <a:gd name="T44" fmla="*/ 13 w 20"/>
                  <a:gd name="T45" fmla="*/ 0 h 83"/>
                  <a:gd name="T46" fmla="*/ 15 w 20"/>
                  <a:gd name="T4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83">
                    <a:moveTo>
                      <a:pt x="15" y="0"/>
                    </a:moveTo>
                    <a:lnTo>
                      <a:pt x="16" y="1"/>
                    </a:lnTo>
                    <a:lnTo>
                      <a:pt x="18" y="3"/>
                    </a:lnTo>
                    <a:lnTo>
                      <a:pt x="19" y="13"/>
                    </a:lnTo>
                    <a:lnTo>
                      <a:pt x="20" y="28"/>
                    </a:lnTo>
                    <a:lnTo>
                      <a:pt x="20" y="46"/>
                    </a:lnTo>
                    <a:lnTo>
                      <a:pt x="16" y="64"/>
                    </a:lnTo>
                    <a:lnTo>
                      <a:pt x="9" y="83"/>
                    </a:lnTo>
                    <a:lnTo>
                      <a:pt x="7" y="83"/>
                    </a:lnTo>
                    <a:lnTo>
                      <a:pt x="6" y="83"/>
                    </a:lnTo>
                    <a:lnTo>
                      <a:pt x="4" y="83"/>
                    </a:lnTo>
                    <a:lnTo>
                      <a:pt x="1" y="78"/>
                    </a:lnTo>
                    <a:lnTo>
                      <a:pt x="0" y="77"/>
                    </a:lnTo>
                    <a:lnTo>
                      <a:pt x="0" y="74"/>
                    </a:lnTo>
                    <a:lnTo>
                      <a:pt x="1" y="72"/>
                    </a:lnTo>
                    <a:lnTo>
                      <a:pt x="9" y="55"/>
                    </a:lnTo>
                    <a:lnTo>
                      <a:pt x="10" y="35"/>
                    </a:lnTo>
                    <a:lnTo>
                      <a:pt x="10" y="19"/>
                    </a:lnTo>
                    <a:lnTo>
                      <a:pt x="7" y="8"/>
                    </a:lnTo>
                    <a:lnTo>
                      <a:pt x="7" y="5"/>
                    </a:lnTo>
                    <a:lnTo>
                      <a:pt x="9" y="3"/>
                    </a:lnTo>
                    <a:lnTo>
                      <a:pt x="10" y="1"/>
                    </a:lnTo>
                    <a:lnTo>
                      <a:pt x="13" y="0"/>
                    </a:lnTo>
                    <a:lnTo>
                      <a:pt x="15"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grpSp>
          <p:nvGrpSpPr>
            <p:cNvPr id="48" name="Group 47"/>
            <p:cNvGrpSpPr/>
            <p:nvPr/>
          </p:nvGrpSpPr>
          <p:grpSpPr>
            <a:xfrm>
              <a:off x="7439025" y="4387850"/>
              <a:ext cx="323850" cy="496888"/>
              <a:chOff x="2181226" y="4387850"/>
              <a:chExt cx="323850" cy="496888"/>
            </a:xfrm>
          </p:grpSpPr>
          <p:sp>
            <p:nvSpPr>
              <p:cNvPr id="31" name="Freeform 29"/>
              <p:cNvSpPr>
                <a:spLocks/>
              </p:cNvSpPr>
              <p:nvPr/>
            </p:nvSpPr>
            <p:spPr bwMode="auto">
              <a:xfrm>
                <a:off x="2401888" y="4462463"/>
                <a:ext cx="20638" cy="231775"/>
              </a:xfrm>
              <a:custGeom>
                <a:avLst/>
                <a:gdLst>
                  <a:gd name="T0" fmla="*/ 6 w 13"/>
                  <a:gd name="T1" fmla="*/ 0 h 146"/>
                  <a:gd name="T2" fmla="*/ 9 w 13"/>
                  <a:gd name="T3" fmla="*/ 0 h 146"/>
                  <a:gd name="T4" fmla="*/ 12 w 13"/>
                  <a:gd name="T5" fmla="*/ 3 h 146"/>
                  <a:gd name="T6" fmla="*/ 13 w 13"/>
                  <a:gd name="T7" fmla="*/ 6 h 146"/>
                  <a:gd name="T8" fmla="*/ 13 w 13"/>
                  <a:gd name="T9" fmla="*/ 11 h 146"/>
                  <a:gd name="T10" fmla="*/ 13 w 13"/>
                  <a:gd name="T11" fmla="*/ 136 h 146"/>
                  <a:gd name="T12" fmla="*/ 13 w 13"/>
                  <a:gd name="T13" fmla="*/ 140 h 146"/>
                  <a:gd name="T14" fmla="*/ 12 w 13"/>
                  <a:gd name="T15" fmla="*/ 143 h 146"/>
                  <a:gd name="T16" fmla="*/ 9 w 13"/>
                  <a:gd name="T17" fmla="*/ 146 h 146"/>
                  <a:gd name="T18" fmla="*/ 6 w 13"/>
                  <a:gd name="T19" fmla="*/ 146 h 146"/>
                  <a:gd name="T20" fmla="*/ 4 w 13"/>
                  <a:gd name="T21" fmla="*/ 146 h 146"/>
                  <a:gd name="T22" fmla="*/ 1 w 13"/>
                  <a:gd name="T23" fmla="*/ 143 h 146"/>
                  <a:gd name="T24" fmla="*/ 0 w 13"/>
                  <a:gd name="T25" fmla="*/ 140 h 146"/>
                  <a:gd name="T26" fmla="*/ 0 w 13"/>
                  <a:gd name="T27" fmla="*/ 136 h 146"/>
                  <a:gd name="T28" fmla="*/ 0 w 13"/>
                  <a:gd name="T29" fmla="*/ 11 h 146"/>
                  <a:gd name="T30" fmla="*/ 0 w 13"/>
                  <a:gd name="T31" fmla="*/ 6 h 146"/>
                  <a:gd name="T32" fmla="*/ 1 w 13"/>
                  <a:gd name="T33" fmla="*/ 3 h 146"/>
                  <a:gd name="T34" fmla="*/ 4 w 13"/>
                  <a:gd name="T35" fmla="*/ 0 h 146"/>
                  <a:gd name="T36" fmla="*/ 6 w 13"/>
                  <a:gd name="T3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46">
                    <a:moveTo>
                      <a:pt x="6" y="0"/>
                    </a:moveTo>
                    <a:lnTo>
                      <a:pt x="9" y="0"/>
                    </a:lnTo>
                    <a:lnTo>
                      <a:pt x="12" y="3"/>
                    </a:lnTo>
                    <a:lnTo>
                      <a:pt x="13" y="6"/>
                    </a:lnTo>
                    <a:lnTo>
                      <a:pt x="13" y="11"/>
                    </a:lnTo>
                    <a:lnTo>
                      <a:pt x="13" y="136"/>
                    </a:lnTo>
                    <a:lnTo>
                      <a:pt x="13" y="140"/>
                    </a:lnTo>
                    <a:lnTo>
                      <a:pt x="12" y="143"/>
                    </a:lnTo>
                    <a:lnTo>
                      <a:pt x="9" y="146"/>
                    </a:lnTo>
                    <a:lnTo>
                      <a:pt x="6" y="146"/>
                    </a:lnTo>
                    <a:lnTo>
                      <a:pt x="4" y="146"/>
                    </a:lnTo>
                    <a:lnTo>
                      <a:pt x="1" y="143"/>
                    </a:lnTo>
                    <a:lnTo>
                      <a:pt x="0" y="140"/>
                    </a:lnTo>
                    <a:lnTo>
                      <a:pt x="0" y="136"/>
                    </a:lnTo>
                    <a:lnTo>
                      <a:pt x="0" y="11"/>
                    </a:lnTo>
                    <a:lnTo>
                      <a:pt x="0" y="6"/>
                    </a:lnTo>
                    <a:lnTo>
                      <a:pt x="1" y="3"/>
                    </a:lnTo>
                    <a:lnTo>
                      <a:pt x="4" y="0"/>
                    </a:lnTo>
                    <a:lnTo>
                      <a:pt x="6"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2" name="Freeform 30"/>
              <p:cNvSpPr>
                <a:spLocks/>
              </p:cNvSpPr>
              <p:nvPr/>
            </p:nvSpPr>
            <p:spPr bwMode="auto">
              <a:xfrm>
                <a:off x="2439988" y="4514850"/>
                <a:ext cx="20638" cy="179388"/>
              </a:xfrm>
              <a:custGeom>
                <a:avLst/>
                <a:gdLst>
                  <a:gd name="T0" fmla="*/ 7 w 13"/>
                  <a:gd name="T1" fmla="*/ 0 h 113"/>
                  <a:gd name="T2" fmla="*/ 9 w 13"/>
                  <a:gd name="T3" fmla="*/ 0 h 113"/>
                  <a:gd name="T4" fmla="*/ 11 w 13"/>
                  <a:gd name="T5" fmla="*/ 3 h 113"/>
                  <a:gd name="T6" fmla="*/ 13 w 13"/>
                  <a:gd name="T7" fmla="*/ 6 h 113"/>
                  <a:gd name="T8" fmla="*/ 13 w 13"/>
                  <a:gd name="T9" fmla="*/ 10 h 113"/>
                  <a:gd name="T10" fmla="*/ 13 w 13"/>
                  <a:gd name="T11" fmla="*/ 103 h 113"/>
                  <a:gd name="T12" fmla="*/ 13 w 13"/>
                  <a:gd name="T13" fmla="*/ 107 h 113"/>
                  <a:gd name="T14" fmla="*/ 11 w 13"/>
                  <a:gd name="T15" fmla="*/ 110 h 113"/>
                  <a:gd name="T16" fmla="*/ 9 w 13"/>
                  <a:gd name="T17" fmla="*/ 113 h 113"/>
                  <a:gd name="T18" fmla="*/ 7 w 13"/>
                  <a:gd name="T19" fmla="*/ 113 h 113"/>
                  <a:gd name="T20" fmla="*/ 4 w 13"/>
                  <a:gd name="T21" fmla="*/ 113 h 113"/>
                  <a:gd name="T22" fmla="*/ 3 w 13"/>
                  <a:gd name="T23" fmla="*/ 110 h 113"/>
                  <a:gd name="T24" fmla="*/ 1 w 13"/>
                  <a:gd name="T25" fmla="*/ 107 h 113"/>
                  <a:gd name="T26" fmla="*/ 0 w 13"/>
                  <a:gd name="T27" fmla="*/ 103 h 113"/>
                  <a:gd name="T28" fmla="*/ 0 w 13"/>
                  <a:gd name="T29" fmla="*/ 10 h 113"/>
                  <a:gd name="T30" fmla="*/ 1 w 13"/>
                  <a:gd name="T31" fmla="*/ 6 h 113"/>
                  <a:gd name="T32" fmla="*/ 3 w 13"/>
                  <a:gd name="T33" fmla="*/ 3 h 113"/>
                  <a:gd name="T34" fmla="*/ 4 w 13"/>
                  <a:gd name="T35" fmla="*/ 0 h 113"/>
                  <a:gd name="T36" fmla="*/ 7 w 13"/>
                  <a:gd name="T3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13">
                    <a:moveTo>
                      <a:pt x="7" y="0"/>
                    </a:moveTo>
                    <a:lnTo>
                      <a:pt x="9" y="0"/>
                    </a:lnTo>
                    <a:lnTo>
                      <a:pt x="11" y="3"/>
                    </a:lnTo>
                    <a:lnTo>
                      <a:pt x="13" y="6"/>
                    </a:lnTo>
                    <a:lnTo>
                      <a:pt x="13" y="10"/>
                    </a:lnTo>
                    <a:lnTo>
                      <a:pt x="13" y="103"/>
                    </a:lnTo>
                    <a:lnTo>
                      <a:pt x="13" y="107"/>
                    </a:lnTo>
                    <a:lnTo>
                      <a:pt x="11" y="110"/>
                    </a:lnTo>
                    <a:lnTo>
                      <a:pt x="9" y="113"/>
                    </a:lnTo>
                    <a:lnTo>
                      <a:pt x="7" y="113"/>
                    </a:lnTo>
                    <a:lnTo>
                      <a:pt x="4" y="113"/>
                    </a:lnTo>
                    <a:lnTo>
                      <a:pt x="3" y="110"/>
                    </a:lnTo>
                    <a:lnTo>
                      <a:pt x="1" y="107"/>
                    </a:lnTo>
                    <a:lnTo>
                      <a:pt x="0" y="103"/>
                    </a:lnTo>
                    <a:lnTo>
                      <a:pt x="0" y="10"/>
                    </a:lnTo>
                    <a:lnTo>
                      <a:pt x="1" y="6"/>
                    </a:lnTo>
                    <a:lnTo>
                      <a:pt x="3" y="3"/>
                    </a:lnTo>
                    <a:lnTo>
                      <a:pt x="4" y="0"/>
                    </a:lnTo>
                    <a:lnTo>
                      <a:pt x="7"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3" name="Freeform 31"/>
              <p:cNvSpPr>
                <a:spLocks/>
              </p:cNvSpPr>
              <p:nvPr/>
            </p:nvSpPr>
            <p:spPr bwMode="auto">
              <a:xfrm>
                <a:off x="2232026" y="4519613"/>
                <a:ext cx="98425" cy="160338"/>
              </a:xfrm>
              <a:custGeom>
                <a:avLst/>
                <a:gdLst>
                  <a:gd name="T0" fmla="*/ 31 w 62"/>
                  <a:gd name="T1" fmla="*/ 0 h 101"/>
                  <a:gd name="T2" fmla="*/ 43 w 62"/>
                  <a:gd name="T3" fmla="*/ 4 h 101"/>
                  <a:gd name="T4" fmla="*/ 53 w 62"/>
                  <a:gd name="T5" fmla="*/ 15 h 101"/>
                  <a:gd name="T6" fmla="*/ 59 w 62"/>
                  <a:gd name="T7" fmla="*/ 31 h 101"/>
                  <a:gd name="T8" fmla="*/ 62 w 62"/>
                  <a:gd name="T9" fmla="*/ 50 h 101"/>
                  <a:gd name="T10" fmla="*/ 59 w 62"/>
                  <a:gd name="T11" fmla="*/ 70 h 101"/>
                  <a:gd name="T12" fmla="*/ 53 w 62"/>
                  <a:gd name="T13" fmla="*/ 86 h 101"/>
                  <a:gd name="T14" fmla="*/ 43 w 62"/>
                  <a:gd name="T15" fmla="*/ 97 h 101"/>
                  <a:gd name="T16" fmla="*/ 31 w 62"/>
                  <a:gd name="T17" fmla="*/ 101 h 101"/>
                  <a:gd name="T18" fmla="*/ 19 w 62"/>
                  <a:gd name="T19" fmla="*/ 97 h 101"/>
                  <a:gd name="T20" fmla="*/ 8 w 62"/>
                  <a:gd name="T21" fmla="*/ 86 h 101"/>
                  <a:gd name="T22" fmla="*/ 3 w 62"/>
                  <a:gd name="T23" fmla="*/ 70 h 101"/>
                  <a:gd name="T24" fmla="*/ 0 w 62"/>
                  <a:gd name="T25" fmla="*/ 50 h 101"/>
                  <a:gd name="T26" fmla="*/ 3 w 62"/>
                  <a:gd name="T27" fmla="*/ 31 h 101"/>
                  <a:gd name="T28" fmla="*/ 8 w 62"/>
                  <a:gd name="T29" fmla="*/ 15 h 101"/>
                  <a:gd name="T30" fmla="*/ 19 w 62"/>
                  <a:gd name="T31" fmla="*/ 4 h 101"/>
                  <a:gd name="T32" fmla="*/ 31 w 62"/>
                  <a:gd name="T3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101">
                    <a:moveTo>
                      <a:pt x="31" y="0"/>
                    </a:moveTo>
                    <a:lnTo>
                      <a:pt x="43" y="4"/>
                    </a:lnTo>
                    <a:lnTo>
                      <a:pt x="53" y="15"/>
                    </a:lnTo>
                    <a:lnTo>
                      <a:pt x="59" y="31"/>
                    </a:lnTo>
                    <a:lnTo>
                      <a:pt x="62" y="50"/>
                    </a:lnTo>
                    <a:lnTo>
                      <a:pt x="59" y="70"/>
                    </a:lnTo>
                    <a:lnTo>
                      <a:pt x="53" y="86"/>
                    </a:lnTo>
                    <a:lnTo>
                      <a:pt x="43" y="97"/>
                    </a:lnTo>
                    <a:lnTo>
                      <a:pt x="31" y="101"/>
                    </a:lnTo>
                    <a:lnTo>
                      <a:pt x="19" y="97"/>
                    </a:lnTo>
                    <a:lnTo>
                      <a:pt x="8" y="86"/>
                    </a:lnTo>
                    <a:lnTo>
                      <a:pt x="3" y="70"/>
                    </a:lnTo>
                    <a:lnTo>
                      <a:pt x="0" y="50"/>
                    </a:lnTo>
                    <a:lnTo>
                      <a:pt x="3" y="31"/>
                    </a:lnTo>
                    <a:lnTo>
                      <a:pt x="8" y="15"/>
                    </a:lnTo>
                    <a:lnTo>
                      <a:pt x="19" y="4"/>
                    </a:lnTo>
                    <a:lnTo>
                      <a:pt x="31"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4" name="Freeform 32"/>
              <p:cNvSpPr>
                <a:spLocks/>
              </p:cNvSpPr>
              <p:nvPr/>
            </p:nvSpPr>
            <p:spPr bwMode="auto">
              <a:xfrm>
                <a:off x="2316163" y="4387850"/>
                <a:ext cx="188913" cy="19050"/>
              </a:xfrm>
              <a:custGeom>
                <a:avLst/>
                <a:gdLst>
                  <a:gd name="T0" fmla="*/ 3 w 119"/>
                  <a:gd name="T1" fmla="*/ 0 h 12"/>
                  <a:gd name="T2" fmla="*/ 115 w 119"/>
                  <a:gd name="T3" fmla="*/ 0 h 12"/>
                  <a:gd name="T4" fmla="*/ 116 w 119"/>
                  <a:gd name="T5" fmla="*/ 1 h 12"/>
                  <a:gd name="T6" fmla="*/ 118 w 119"/>
                  <a:gd name="T7" fmla="*/ 3 h 12"/>
                  <a:gd name="T8" fmla="*/ 119 w 119"/>
                  <a:gd name="T9" fmla="*/ 6 h 12"/>
                  <a:gd name="T10" fmla="*/ 118 w 119"/>
                  <a:gd name="T11" fmla="*/ 9 h 12"/>
                  <a:gd name="T12" fmla="*/ 116 w 119"/>
                  <a:gd name="T13" fmla="*/ 12 h 12"/>
                  <a:gd name="T14" fmla="*/ 115 w 119"/>
                  <a:gd name="T15" fmla="*/ 12 h 12"/>
                  <a:gd name="T16" fmla="*/ 3 w 119"/>
                  <a:gd name="T17" fmla="*/ 12 h 12"/>
                  <a:gd name="T18" fmla="*/ 2 w 119"/>
                  <a:gd name="T19" fmla="*/ 12 h 12"/>
                  <a:gd name="T20" fmla="*/ 0 w 119"/>
                  <a:gd name="T21" fmla="*/ 9 h 12"/>
                  <a:gd name="T22" fmla="*/ 0 w 119"/>
                  <a:gd name="T23" fmla="*/ 6 h 12"/>
                  <a:gd name="T24" fmla="*/ 0 w 119"/>
                  <a:gd name="T25" fmla="*/ 3 h 12"/>
                  <a:gd name="T26" fmla="*/ 2 w 119"/>
                  <a:gd name="T27" fmla="*/ 1 h 12"/>
                  <a:gd name="T28" fmla="*/ 3 w 119"/>
                  <a:gd name="T2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
                    <a:moveTo>
                      <a:pt x="3" y="0"/>
                    </a:moveTo>
                    <a:lnTo>
                      <a:pt x="115" y="0"/>
                    </a:lnTo>
                    <a:lnTo>
                      <a:pt x="116" y="1"/>
                    </a:lnTo>
                    <a:lnTo>
                      <a:pt x="118" y="3"/>
                    </a:lnTo>
                    <a:lnTo>
                      <a:pt x="119" y="6"/>
                    </a:lnTo>
                    <a:lnTo>
                      <a:pt x="118" y="9"/>
                    </a:lnTo>
                    <a:lnTo>
                      <a:pt x="116" y="12"/>
                    </a:lnTo>
                    <a:lnTo>
                      <a:pt x="115" y="12"/>
                    </a:lnTo>
                    <a:lnTo>
                      <a:pt x="3" y="12"/>
                    </a:lnTo>
                    <a:lnTo>
                      <a:pt x="2" y="12"/>
                    </a:lnTo>
                    <a:lnTo>
                      <a:pt x="0" y="9"/>
                    </a:lnTo>
                    <a:lnTo>
                      <a:pt x="0" y="6"/>
                    </a:lnTo>
                    <a:lnTo>
                      <a:pt x="0" y="3"/>
                    </a:lnTo>
                    <a:lnTo>
                      <a:pt x="2" y="1"/>
                    </a:lnTo>
                    <a:lnTo>
                      <a:pt x="3"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5" name="Freeform 33"/>
              <p:cNvSpPr>
                <a:spLocks/>
              </p:cNvSpPr>
              <p:nvPr/>
            </p:nvSpPr>
            <p:spPr bwMode="auto">
              <a:xfrm>
                <a:off x="2181226" y="4724400"/>
                <a:ext cx="323850" cy="160338"/>
              </a:xfrm>
              <a:custGeom>
                <a:avLst/>
                <a:gdLst>
                  <a:gd name="T0" fmla="*/ 63 w 204"/>
                  <a:gd name="T1" fmla="*/ 0 h 101"/>
                  <a:gd name="T2" fmla="*/ 78 w 204"/>
                  <a:gd name="T3" fmla="*/ 3 h 101"/>
                  <a:gd name="T4" fmla="*/ 93 w 204"/>
                  <a:gd name="T5" fmla="*/ 12 h 101"/>
                  <a:gd name="T6" fmla="*/ 105 w 204"/>
                  <a:gd name="T7" fmla="*/ 26 h 101"/>
                  <a:gd name="T8" fmla="*/ 200 w 204"/>
                  <a:gd name="T9" fmla="*/ 26 h 101"/>
                  <a:gd name="T10" fmla="*/ 201 w 204"/>
                  <a:gd name="T11" fmla="*/ 26 h 101"/>
                  <a:gd name="T12" fmla="*/ 203 w 204"/>
                  <a:gd name="T13" fmla="*/ 29 h 101"/>
                  <a:gd name="T14" fmla="*/ 204 w 204"/>
                  <a:gd name="T15" fmla="*/ 32 h 101"/>
                  <a:gd name="T16" fmla="*/ 203 w 204"/>
                  <a:gd name="T17" fmla="*/ 35 h 101"/>
                  <a:gd name="T18" fmla="*/ 201 w 204"/>
                  <a:gd name="T19" fmla="*/ 36 h 101"/>
                  <a:gd name="T20" fmla="*/ 200 w 204"/>
                  <a:gd name="T21" fmla="*/ 38 h 101"/>
                  <a:gd name="T22" fmla="*/ 110 w 204"/>
                  <a:gd name="T23" fmla="*/ 38 h 101"/>
                  <a:gd name="T24" fmla="*/ 119 w 204"/>
                  <a:gd name="T25" fmla="*/ 55 h 101"/>
                  <a:gd name="T26" fmla="*/ 124 w 204"/>
                  <a:gd name="T27" fmla="*/ 78 h 101"/>
                  <a:gd name="T28" fmla="*/ 125 w 204"/>
                  <a:gd name="T29" fmla="*/ 101 h 101"/>
                  <a:gd name="T30" fmla="*/ 0 w 204"/>
                  <a:gd name="T31" fmla="*/ 93 h 101"/>
                  <a:gd name="T32" fmla="*/ 3 w 204"/>
                  <a:gd name="T33" fmla="*/ 61 h 101"/>
                  <a:gd name="T34" fmla="*/ 12 w 204"/>
                  <a:gd name="T35" fmla="*/ 36 h 101"/>
                  <a:gd name="T36" fmla="*/ 26 w 204"/>
                  <a:gd name="T37" fmla="*/ 17 h 101"/>
                  <a:gd name="T38" fmla="*/ 43 w 204"/>
                  <a:gd name="T39" fmla="*/ 5 h 101"/>
                  <a:gd name="T40" fmla="*/ 63 w 204"/>
                  <a:gd name="T4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 h="101">
                    <a:moveTo>
                      <a:pt x="63" y="0"/>
                    </a:moveTo>
                    <a:lnTo>
                      <a:pt x="78" y="3"/>
                    </a:lnTo>
                    <a:lnTo>
                      <a:pt x="93" y="12"/>
                    </a:lnTo>
                    <a:lnTo>
                      <a:pt x="105" y="26"/>
                    </a:lnTo>
                    <a:lnTo>
                      <a:pt x="200" y="26"/>
                    </a:lnTo>
                    <a:lnTo>
                      <a:pt x="201" y="26"/>
                    </a:lnTo>
                    <a:lnTo>
                      <a:pt x="203" y="29"/>
                    </a:lnTo>
                    <a:lnTo>
                      <a:pt x="204" y="32"/>
                    </a:lnTo>
                    <a:lnTo>
                      <a:pt x="203" y="35"/>
                    </a:lnTo>
                    <a:lnTo>
                      <a:pt x="201" y="36"/>
                    </a:lnTo>
                    <a:lnTo>
                      <a:pt x="200" y="38"/>
                    </a:lnTo>
                    <a:lnTo>
                      <a:pt x="110" y="38"/>
                    </a:lnTo>
                    <a:lnTo>
                      <a:pt x="119" y="55"/>
                    </a:lnTo>
                    <a:lnTo>
                      <a:pt x="124" y="78"/>
                    </a:lnTo>
                    <a:lnTo>
                      <a:pt x="125" y="101"/>
                    </a:lnTo>
                    <a:lnTo>
                      <a:pt x="0" y="93"/>
                    </a:lnTo>
                    <a:lnTo>
                      <a:pt x="3" y="61"/>
                    </a:lnTo>
                    <a:lnTo>
                      <a:pt x="12" y="36"/>
                    </a:lnTo>
                    <a:lnTo>
                      <a:pt x="26" y="17"/>
                    </a:lnTo>
                    <a:lnTo>
                      <a:pt x="43" y="5"/>
                    </a:lnTo>
                    <a:lnTo>
                      <a:pt x="63"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6" name="Freeform 34"/>
              <p:cNvSpPr>
                <a:spLocks/>
              </p:cNvSpPr>
              <p:nvPr/>
            </p:nvSpPr>
            <p:spPr bwMode="auto">
              <a:xfrm>
                <a:off x="2359026" y="4598988"/>
                <a:ext cx="20638" cy="95250"/>
              </a:xfrm>
              <a:custGeom>
                <a:avLst/>
                <a:gdLst>
                  <a:gd name="T0" fmla="*/ 7 w 13"/>
                  <a:gd name="T1" fmla="*/ 0 h 60"/>
                  <a:gd name="T2" fmla="*/ 9 w 13"/>
                  <a:gd name="T3" fmla="*/ 2 h 60"/>
                  <a:gd name="T4" fmla="*/ 12 w 13"/>
                  <a:gd name="T5" fmla="*/ 3 h 60"/>
                  <a:gd name="T6" fmla="*/ 13 w 13"/>
                  <a:gd name="T7" fmla="*/ 6 h 60"/>
                  <a:gd name="T8" fmla="*/ 13 w 13"/>
                  <a:gd name="T9" fmla="*/ 11 h 60"/>
                  <a:gd name="T10" fmla="*/ 13 w 13"/>
                  <a:gd name="T11" fmla="*/ 50 h 60"/>
                  <a:gd name="T12" fmla="*/ 13 w 13"/>
                  <a:gd name="T13" fmla="*/ 54 h 60"/>
                  <a:gd name="T14" fmla="*/ 12 w 13"/>
                  <a:gd name="T15" fmla="*/ 57 h 60"/>
                  <a:gd name="T16" fmla="*/ 9 w 13"/>
                  <a:gd name="T17" fmla="*/ 60 h 60"/>
                  <a:gd name="T18" fmla="*/ 7 w 13"/>
                  <a:gd name="T19" fmla="*/ 60 h 60"/>
                  <a:gd name="T20" fmla="*/ 4 w 13"/>
                  <a:gd name="T21" fmla="*/ 60 h 60"/>
                  <a:gd name="T22" fmla="*/ 1 w 13"/>
                  <a:gd name="T23" fmla="*/ 57 h 60"/>
                  <a:gd name="T24" fmla="*/ 1 w 13"/>
                  <a:gd name="T25" fmla="*/ 54 h 60"/>
                  <a:gd name="T26" fmla="*/ 0 w 13"/>
                  <a:gd name="T27" fmla="*/ 50 h 60"/>
                  <a:gd name="T28" fmla="*/ 0 w 13"/>
                  <a:gd name="T29" fmla="*/ 11 h 60"/>
                  <a:gd name="T30" fmla="*/ 1 w 13"/>
                  <a:gd name="T31" fmla="*/ 6 h 60"/>
                  <a:gd name="T32" fmla="*/ 1 w 13"/>
                  <a:gd name="T33" fmla="*/ 3 h 60"/>
                  <a:gd name="T34" fmla="*/ 4 w 13"/>
                  <a:gd name="T35" fmla="*/ 2 h 60"/>
                  <a:gd name="T36" fmla="*/ 7 w 13"/>
                  <a:gd name="T3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0">
                    <a:moveTo>
                      <a:pt x="7" y="0"/>
                    </a:moveTo>
                    <a:lnTo>
                      <a:pt x="9" y="2"/>
                    </a:lnTo>
                    <a:lnTo>
                      <a:pt x="12" y="3"/>
                    </a:lnTo>
                    <a:lnTo>
                      <a:pt x="13" y="6"/>
                    </a:lnTo>
                    <a:lnTo>
                      <a:pt x="13" y="11"/>
                    </a:lnTo>
                    <a:lnTo>
                      <a:pt x="13" y="50"/>
                    </a:lnTo>
                    <a:lnTo>
                      <a:pt x="13" y="54"/>
                    </a:lnTo>
                    <a:lnTo>
                      <a:pt x="12" y="57"/>
                    </a:lnTo>
                    <a:lnTo>
                      <a:pt x="9" y="60"/>
                    </a:lnTo>
                    <a:lnTo>
                      <a:pt x="7" y="60"/>
                    </a:lnTo>
                    <a:lnTo>
                      <a:pt x="4" y="60"/>
                    </a:lnTo>
                    <a:lnTo>
                      <a:pt x="1" y="57"/>
                    </a:lnTo>
                    <a:lnTo>
                      <a:pt x="1" y="54"/>
                    </a:lnTo>
                    <a:lnTo>
                      <a:pt x="0" y="50"/>
                    </a:lnTo>
                    <a:lnTo>
                      <a:pt x="0" y="11"/>
                    </a:lnTo>
                    <a:lnTo>
                      <a:pt x="1" y="6"/>
                    </a:lnTo>
                    <a:lnTo>
                      <a:pt x="1" y="3"/>
                    </a:lnTo>
                    <a:lnTo>
                      <a:pt x="4" y="2"/>
                    </a:lnTo>
                    <a:lnTo>
                      <a:pt x="7"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sp>
          <p:nvSpPr>
            <p:cNvPr id="37" name="Freeform 35"/>
            <p:cNvSpPr>
              <a:spLocks noEditPoints="1"/>
            </p:cNvSpPr>
            <p:nvPr/>
          </p:nvSpPr>
          <p:spPr bwMode="auto">
            <a:xfrm>
              <a:off x="7477125" y="1527175"/>
              <a:ext cx="255588" cy="446088"/>
            </a:xfrm>
            <a:custGeom>
              <a:avLst/>
              <a:gdLst>
                <a:gd name="T0" fmla="*/ 12 w 161"/>
                <a:gd name="T1" fmla="*/ 85 h 281"/>
                <a:gd name="T2" fmla="*/ 18 w 161"/>
                <a:gd name="T3" fmla="*/ 130 h 281"/>
                <a:gd name="T4" fmla="*/ 30 w 161"/>
                <a:gd name="T5" fmla="*/ 149 h 281"/>
                <a:gd name="T6" fmla="*/ 42 w 161"/>
                <a:gd name="T7" fmla="*/ 153 h 281"/>
                <a:gd name="T8" fmla="*/ 30 w 161"/>
                <a:gd name="T9" fmla="*/ 79 h 281"/>
                <a:gd name="T10" fmla="*/ 130 w 161"/>
                <a:gd name="T11" fmla="*/ 36 h 281"/>
                <a:gd name="T12" fmla="*/ 121 w 161"/>
                <a:gd name="T13" fmla="*/ 121 h 281"/>
                <a:gd name="T14" fmla="*/ 131 w 161"/>
                <a:gd name="T15" fmla="*/ 107 h 281"/>
                <a:gd name="T16" fmla="*/ 143 w 161"/>
                <a:gd name="T17" fmla="*/ 79 h 281"/>
                <a:gd name="T18" fmla="*/ 149 w 161"/>
                <a:gd name="T19" fmla="*/ 28 h 281"/>
                <a:gd name="T20" fmla="*/ 161 w 161"/>
                <a:gd name="T21" fmla="*/ 5 h 281"/>
                <a:gd name="T22" fmla="*/ 161 w 161"/>
                <a:gd name="T23" fmla="*/ 28 h 281"/>
                <a:gd name="T24" fmla="*/ 158 w 161"/>
                <a:gd name="T25" fmla="*/ 67 h 281"/>
                <a:gd name="T26" fmla="*/ 148 w 161"/>
                <a:gd name="T27" fmla="*/ 109 h 281"/>
                <a:gd name="T28" fmla="*/ 127 w 161"/>
                <a:gd name="T29" fmla="*/ 141 h 281"/>
                <a:gd name="T30" fmla="*/ 110 w 161"/>
                <a:gd name="T31" fmla="*/ 153 h 281"/>
                <a:gd name="T32" fmla="*/ 94 w 161"/>
                <a:gd name="T33" fmla="*/ 186 h 281"/>
                <a:gd name="T34" fmla="*/ 103 w 161"/>
                <a:gd name="T35" fmla="*/ 234 h 281"/>
                <a:gd name="T36" fmla="*/ 109 w 161"/>
                <a:gd name="T37" fmla="*/ 237 h 281"/>
                <a:gd name="T38" fmla="*/ 110 w 161"/>
                <a:gd name="T39" fmla="*/ 246 h 281"/>
                <a:gd name="T40" fmla="*/ 109 w 161"/>
                <a:gd name="T41" fmla="*/ 256 h 281"/>
                <a:gd name="T42" fmla="*/ 103 w 161"/>
                <a:gd name="T43" fmla="*/ 263 h 281"/>
                <a:gd name="T44" fmla="*/ 58 w 161"/>
                <a:gd name="T45" fmla="*/ 281 h 281"/>
                <a:gd name="T46" fmla="*/ 54 w 161"/>
                <a:gd name="T47" fmla="*/ 275 h 281"/>
                <a:gd name="T48" fmla="*/ 54 w 161"/>
                <a:gd name="T49" fmla="*/ 263 h 281"/>
                <a:gd name="T50" fmla="*/ 58 w 161"/>
                <a:gd name="T51" fmla="*/ 254 h 281"/>
                <a:gd name="T52" fmla="*/ 70 w 161"/>
                <a:gd name="T53" fmla="*/ 249 h 281"/>
                <a:gd name="T54" fmla="*/ 66 w 161"/>
                <a:gd name="T55" fmla="*/ 193 h 281"/>
                <a:gd name="T56" fmla="*/ 57 w 161"/>
                <a:gd name="T57" fmla="*/ 185 h 281"/>
                <a:gd name="T58" fmla="*/ 37 w 161"/>
                <a:gd name="T59" fmla="*/ 180 h 281"/>
                <a:gd name="T60" fmla="*/ 16 w 161"/>
                <a:gd name="T61" fmla="*/ 168 h 281"/>
                <a:gd name="T62" fmla="*/ 6 w 161"/>
                <a:gd name="T63" fmla="*/ 140 h 281"/>
                <a:gd name="T64" fmla="*/ 2 w 161"/>
                <a:gd name="T65" fmla="*/ 107 h 281"/>
                <a:gd name="T66" fmla="*/ 0 w 161"/>
                <a:gd name="T67" fmla="*/ 79 h 281"/>
                <a:gd name="T68" fmla="*/ 0 w 161"/>
                <a:gd name="T69" fmla="*/ 69 h 281"/>
                <a:gd name="T70" fmla="*/ 40 w 161"/>
                <a:gd name="T71" fmla="*/ 52 h 281"/>
                <a:gd name="T72" fmla="*/ 131 w 161"/>
                <a:gd name="T73" fmla="*/ 1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281">
                  <a:moveTo>
                    <a:pt x="30" y="79"/>
                  </a:moveTo>
                  <a:lnTo>
                    <a:pt x="12" y="85"/>
                  </a:lnTo>
                  <a:lnTo>
                    <a:pt x="15" y="112"/>
                  </a:lnTo>
                  <a:lnTo>
                    <a:pt x="18" y="130"/>
                  </a:lnTo>
                  <a:lnTo>
                    <a:pt x="24" y="143"/>
                  </a:lnTo>
                  <a:lnTo>
                    <a:pt x="30" y="149"/>
                  </a:lnTo>
                  <a:lnTo>
                    <a:pt x="36" y="153"/>
                  </a:lnTo>
                  <a:lnTo>
                    <a:pt x="42" y="153"/>
                  </a:lnTo>
                  <a:lnTo>
                    <a:pt x="34" y="119"/>
                  </a:lnTo>
                  <a:lnTo>
                    <a:pt x="30" y="79"/>
                  </a:lnTo>
                  <a:close/>
                  <a:moveTo>
                    <a:pt x="149" y="28"/>
                  </a:moveTo>
                  <a:lnTo>
                    <a:pt x="130" y="36"/>
                  </a:lnTo>
                  <a:lnTo>
                    <a:pt x="127" y="80"/>
                  </a:lnTo>
                  <a:lnTo>
                    <a:pt x="121" y="121"/>
                  </a:lnTo>
                  <a:lnTo>
                    <a:pt x="125" y="116"/>
                  </a:lnTo>
                  <a:lnTo>
                    <a:pt x="131" y="107"/>
                  </a:lnTo>
                  <a:lnTo>
                    <a:pt x="139" y="95"/>
                  </a:lnTo>
                  <a:lnTo>
                    <a:pt x="143" y="79"/>
                  </a:lnTo>
                  <a:lnTo>
                    <a:pt x="148" y="57"/>
                  </a:lnTo>
                  <a:lnTo>
                    <a:pt x="149" y="28"/>
                  </a:lnTo>
                  <a:close/>
                  <a:moveTo>
                    <a:pt x="159" y="0"/>
                  </a:moveTo>
                  <a:lnTo>
                    <a:pt x="161" y="5"/>
                  </a:lnTo>
                  <a:lnTo>
                    <a:pt x="161" y="13"/>
                  </a:lnTo>
                  <a:lnTo>
                    <a:pt x="161" y="28"/>
                  </a:lnTo>
                  <a:lnTo>
                    <a:pt x="159" y="46"/>
                  </a:lnTo>
                  <a:lnTo>
                    <a:pt x="158" y="67"/>
                  </a:lnTo>
                  <a:lnTo>
                    <a:pt x="153" y="88"/>
                  </a:lnTo>
                  <a:lnTo>
                    <a:pt x="148" y="109"/>
                  </a:lnTo>
                  <a:lnTo>
                    <a:pt x="139" y="127"/>
                  </a:lnTo>
                  <a:lnTo>
                    <a:pt x="127" y="141"/>
                  </a:lnTo>
                  <a:lnTo>
                    <a:pt x="112" y="152"/>
                  </a:lnTo>
                  <a:lnTo>
                    <a:pt x="110" y="153"/>
                  </a:lnTo>
                  <a:lnTo>
                    <a:pt x="103" y="171"/>
                  </a:lnTo>
                  <a:lnTo>
                    <a:pt x="94" y="186"/>
                  </a:lnTo>
                  <a:lnTo>
                    <a:pt x="94" y="238"/>
                  </a:lnTo>
                  <a:lnTo>
                    <a:pt x="103" y="234"/>
                  </a:lnTo>
                  <a:lnTo>
                    <a:pt x="106" y="234"/>
                  </a:lnTo>
                  <a:lnTo>
                    <a:pt x="109" y="237"/>
                  </a:lnTo>
                  <a:lnTo>
                    <a:pt x="110" y="240"/>
                  </a:lnTo>
                  <a:lnTo>
                    <a:pt x="110" y="246"/>
                  </a:lnTo>
                  <a:lnTo>
                    <a:pt x="110" y="251"/>
                  </a:lnTo>
                  <a:lnTo>
                    <a:pt x="109" y="256"/>
                  </a:lnTo>
                  <a:lnTo>
                    <a:pt x="106" y="260"/>
                  </a:lnTo>
                  <a:lnTo>
                    <a:pt x="103" y="263"/>
                  </a:lnTo>
                  <a:lnTo>
                    <a:pt x="61" y="281"/>
                  </a:lnTo>
                  <a:lnTo>
                    <a:pt x="58" y="281"/>
                  </a:lnTo>
                  <a:lnTo>
                    <a:pt x="55" y="278"/>
                  </a:lnTo>
                  <a:lnTo>
                    <a:pt x="54" y="275"/>
                  </a:lnTo>
                  <a:lnTo>
                    <a:pt x="54" y="269"/>
                  </a:lnTo>
                  <a:lnTo>
                    <a:pt x="54" y="263"/>
                  </a:lnTo>
                  <a:lnTo>
                    <a:pt x="55" y="259"/>
                  </a:lnTo>
                  <a:lnTo>
                    <a:pt x="58" y="254"/>
                  </a:lnTo>
                  <a:lnTo>
                    <a:pt x="61" y="253"/>
                  </a:lnTo>
                  <a:lnTo>
                    <a:pt x="70" y="249"/>
                  </a:lnTo>
                  <a:lnTo>
                    <a:pt x="70" y="196"/>
                  </a:lnTo>
                  <a:lnTo>
                    <a:pt x="66" y="193"/>
                  </a:lnTo>
                  <a:lnTo>
                    <a:pt x="61" y="191"/>
                  </a:lnTo>
                  <a:lnTo>
                    <a:pt x="57" y="185"/>
                  </a:lnTo>
                  <a:lnTo>
                    <a:pt x="52" y="177"/>
                  </a:lnTo>
                  <a:lnTo>
                    <a:pt x="37" y="180"/>
                  </a:lnTo>
                  <a:lnTo>
                    <a:pt x="25" y="177"/>
                  </a:lnTo>
                  <a:lnTo>
                    <a:pt x="16" y="168"/>
                  </a:lnTo>
                  <a:lnTo>
                    <a:pt x="11" y="155"/>
                  </a:lnTo>
                  <a:lnTo>
                    <a:pt x="6" y="140"/>
                  </a:lnTo>
                  <a:lnTo>
                    <a:pt x="3" y="124"/>
                  </a:lnTo>
                  <a:lnTo>
                    <a:pt x="2" y="107"/>
                  </a:lnTo>
                  <a:lnTo>
                    <a:pt x="0" y="92"/>
                  </a:lnTo>
                  <a:lnTo>
                    <a:pt x="0" y="79"/>
                  </a:lnTo>
                  <a:lnTo>
                    <a:pt x="0" y="71"/>
                  </a:lnTo>
                  <a:lnTo>
                    <a:pt x="0" y="69"/>
                  </a:lnTo>
                  <a:lnTo>
                    <a:pt x="30" y="57"/>
                  </a:lnTo>
                  <a:lnTo>
                    <a:pt x="40" y="52"/>
                  </a:lnTo>
                  <a:lnTo>
                    <a:pt x="121" y="16"/>
                  </a:lnTo>
                  <a:lnTo>
                    <a:pt x="131" y="13"/>
                  </a:lnTo>
                  <a:lnTo>
                    <a:pt x="159"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nvGrpSpPr>
            <p:cNvPr id="47" name="Group 46"/>
            <p:cNvGrpSpPr/>
            <p:nvPr/>
          </p:nvGrpSpPr>
          <p:grpSpPr>
            <a:xfrm>
              <a:off x="7419975" y="2432050"/>
              <a:ext cx="388938" cy="538163"/>
              <a:chOff x="2162176" y="2432050"/>
              <a:chExt cx="388938" cy="538163"/>
            </a:xfrm>
          </p:grpSpPr>
          <p:sp>
            <p:nvSpPr>
              <p:cNvPr id="38" name="Freeform 36"/>
              <p:cNvSpPr>
                <a:spLocks/>
              </p:cNvSpPr>
              <p:nvPr/>
            </p:nvSpPr>
            <p:spPr bwMode="auto">
              <a:xfrm>
                <a:off x="2171701" y="2432050"/>
                <a:ext cx="379413" cy="358775"/>
              </a:xfrm>
              <a:custGeom>
                <a:avLst/>
                <a:gdLst>
                  <a:gd name="T0" fmla="*/ 239 w 239"/>
                  <a:gd name="T1" fmla="*/ 0 h 226"/>
                  <a:gd name="T2" fmla="*/ 227 w 239"/>
                  <a:gd name="T3" fmla="*/ 27 h 226"/>
                  <a:gd name="T4" fmla="*/ 224 w 239"/>
                  <a:gd name="T5" fmla="*/ 24 h 226"/>
                  <a:gd name="T6" fmla="*/ 143 w 239"/>
                  <a:gd name="T7" fmla="*/ 108 h 226"/>
                  <a:gd name="T8" fmla="*/ 121 w 239"/>
                  <a:gd name="T9" fmla="*/ 94 h 226"/>
                  <a:gd name="T10" fmla="*/ 6 w 239"/>
                  <a:gd name="T11" fmla="*/ 226 h 226"/>
                  <a:gd name="T12" fmla="*/ 0 w 239"/>
                  <a:gd name="T13" fmla="*/ 219 h 226"/>
                  <a:gd name="T14" fmla="*/ 122 w 239"/>
                  <a:gd name="T15" fmla="*/ 79 h 226"/>
                  <a:gd name="T16" fmla="*/ 145 w 239"/>
                  <a:gd name="T17" fmla="*/ 94 h 226"/>
                  <a:gd name="T18" fmla="*/ 216 w 239"/>
                  <a:gd name="T19" fmla="*/ 16 h 226"/>
                  <a:gd name="T20" fmla="*/ 213 w 239"/>
                  <a:gd name="T21" fmla="*/ 12 h 226"/>
                  <a:gd name="T22" fmla="*/ 239 w 239"/>
                  <a:gd name="T2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226">
                    <a:moveTo>
                      <a:pt x="239" y="0"/>
                    </a:moveTo>
                    <a:lnTo>
                      <a:pt x="227" y="27"/>
                    </a:lnTo>
                    <a:lnTo>
                      <a:pt x="224" y="24"/>
                    </a:lnTo>
                    <a:lnTo>
                      <a:pt x="143" y="108"/>
                    </a:lnTo>
                    <a:lnTo>
                      <a:pt x="121" y="94"/>
                    </a:lnTo>
                    <a:lnTo>
                      <a:pt x="6" y="226"/>
                    </a:lnTo>
                    <a:lnTo>
                      <a:pt x="0" y="219"/>
                    </a:lnTo>
                    <a:lnTo>
                      <a:pt x="122" y="79"/>
                    </a:lnTo>
                    <a:lnTo>
                      <a:pt x="145" y="94"/>
                    </a:lnTo>
                    <a:lnTo>
                      <a:pt x="216" y="16"/>
                    </a:lnTo>
                    <a:lnTo>
                      <a:pt x="213" y="12"/>
                    </a:lnTo>
                    <a:lnTo>
                      <a:pt x="239"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9" name="Freeform 37"/>
              <p:cNvSpPr>
                <a:spLocks/>
              </p:cNvSpPr>
              <p:nvPr/>
            </p:nvSpPr>
            <p:spPr bwMode="auto">
              <a:xfrm>
                <a:off x="2162176" y="2616200"/>
                <a:ext cx="360363" cy="354013"/>
              </a:xfrm>
              <a:custGeom>
                <a:avLst/>
                <a:gdLst>
                  <a:gd name="T0" fmla="*/ 198 w 227"/>
                  <a:gd name="T1" fmla="*/ 0 h 223"/>
                  <a:gd name="T2" fmla="*/ 201 w 227"/>
                  <a:gd name="T3" fmla="*/ 1 h 223"/>
                  <a:gd name="T4" fmla="*/ 203 w 227"/>
                  <a:gd name="T5" fmla="*/ 4 h 223"/>
                  <a:gd name="T6" fmla="*/ 203 w 227"/>
                  <a:gd name="T7" fmla="*/ 7 h 223"/>
                  <a:gd name="T8" fmla="*/ 194 w 227"/>
                  <a:gd name="T9" fmla="*/ 126 h 223"/>
                  <a:gd name="T10" fmla="*/ 194 w 227"/>
                  <a:gd name="T11" fmla="*/ 131 h 223"/>
                  <a:gd name="T12" fmla="*/ 227 w 227"/>
                  <a:gd name="T13" fmla="*/ 119 h 223"/>
                  <a:gd name="T14" fmla="*/ 224 w 227"/>
                  <a:gd name="T15" fmla="*/ 162 h 223"/>
                  <a:gd name="T16" fmla="*/ 0 w 227"/>
                  <a:gd name="T17" fmla="*/ 223 h 223"/>
                  <a:gd name="T18" fmla="*/ 3 w 227"/>
                  <a:gd name="T19" fmla="*/ 190 h 223"/>
                  <a:gd name="T20" fmla="*/ 38 w 227"/>
                  <a:gd name="T21" fmla="*/ 178 h 223"/>
                  <a:gd name="T22" fmla="*/ 38 w 227"/>
                  <a:gd name="T23" fmla="*/ 175 h 223"/>
                  <a:gd name="T24" fmla="*/ 41 w 227"/>
                  <a:gd name="T25" fmla="*/ 140 h 223"/>
                  <a:gd name="T26" fmla="*/ 42 w 227"/>
                  <a:gd name="T27" fmla="*/ 135 h 223"/>
                  <a:gd name="T28" fmla="*/ 44 w 227"/>
                  <a:gd name="T29" fmla="*/ 131 h 223"/>
                  <a:gd name="T30" fmla="*/ 47 w 227"/>
                  <a:gd name="T31" fmla="*/ 128 h 223"/>
                  <a:gd name="T32" fmla="*/ 51 w 227"/>
                  <a:gd name="T33" fmla="*/ 126 h 223"/>
                  <a:gd name="T34" fmla="*/ 54 w 227"/>
                  <a:gd name="T35" fmla="*/ 126 h 223"/>
                  <a:gd name="T36" fmla="*/ 57 w 227"/>
                  <a:gd name="T37" fmla="*/ 126 h 223"/>
                  <a:gd name="T38" fmla="*/ 60 w 227"/>
                  <a:gd name="T39" fmla="*/ 129 h 223"/>
                  <a:gd name="T40" fmla="*/ 60 w 227"/>
                  <a:gd name="T41" fmla="*/ 134 h 223"/>
                  <a:gd name="T42" fmla="*/ 57 w 227"/>
                  <a:gd name="T43" fmla="*/ 169 h 223"/>
                  <a:gd name="T44" fmla="*/ 55 w 227"/>
                  <a:gd name="T45" fmla="*/ 174 h 223"/>
                  <a:gd name="T46" fmla="*/ 109 w 227"/>
                  <a:gd name="T47" fmla="*/ 158 h 223"/>
                  <a:gd name="T48" fmla="*/ 108 w 227"/>
                  <a:gd name="T49" fmla="*/ 155 h 223"/>
                  <a:gd name="T50" fmla="*/ 115 w 227"/>
                  <a:gd name="T51" fmla="*/ 65 h 223"/>
                  <a:gd name="T52" fmla="*/ 117 w 227"/>
                  <a:gd name="T53" fmla="*/ 62 h 223"/>
                  <a:gd name="T54" fmla="*/ 118 w 227"/>
                  <a:gd name="T55" fmla="*/ 58 h 223"/>
                  <a:gd name="T56" fmla="*/ 121 w 227"/>
                  <a:gd name="T57" fmla="*/ 55 h 223"/>
                  <a:gd name="T58" fmla="*/ 125 w 227"/>
                  <a:gd name="T59" fmla="*/ 53 h 223"/>
                  <a:gd name="T60" fmla="*/ 128 w 227"/>
                  <a:gd name="T61" fmla="*/ 52 h 223"/>
                  <a:gd name="T62" fmla="*/ 131 w 227"/>
                  <a:gd name="T63" fmla="*/ 53 h 223"/>
                  <a:gd name="T64" fmla="*/ 134 w 227"/>
                  <a:gd name="T65" fmla="*/ 56 h 223"/>
                  <a:gd name="T66" fmla="*/ 134 w 227"/>
                  <a:gd name="T67" fmla="*/ 59 h 223"/>
                  <a:gd name="T68" fmla="*/ 127 w 227"/>
                  <a:gd name="T69" fmla="*/ 147 h 223"/>
                  <a:gd name="T70" fmla="*/ 127 w 227"/>
                  <a:gd name="T71" fmla="*/ 152 h 223"/>
                  <a:gd name="T72" fmla="*/ 176 w 227"/>
                  <a:gd name="T73" fmla="*/ 135 h 223"/>
                  <a:gd name="T74" fmla="*/ 175 w 227"/>
                  <a:gd name="T75" fmla="*/ 132 h 223"/>
                  <a:gd name="T76" fmla="*/ 185 w 227"/>
                  <a:gd name="T77" fmla="*/ 13 h 223"/>
                  <a:gd name="T78" fmla="*/ 185 w 227"/>
                  <a:gd name="T79" fmla="*/ 9 h 223"/>
                  <a:gd name="T80" fmla="*/ 188 w 227"/>
                  <a:gd name="T81" fmla="*/ 6 h 223"/>
                  <a:gd name="T82" fmla="*/ 191 w 227"/>
                  <a:gd name="T83" fmla="*/ 3 h 223"/>
                  <a:gd name="T84" fmla="*/ 195 w 227"/>
                  <a:gd name="T85" fmla="*/ 0 h 223"/>
                  <a:gd name="T86" fmla="*/ 198 w 227"/>
                  <a:gd name="T87"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7" h="223">
                    <a:moveTo>
                      <a:pt x="198" y="0"/>
                    </a:moveTo>
                    <a:lnTo>
                      <a:pt x="201" y="1"/>
                    </a:lnTo>
                    <a:lnTo>
                      <a:pt x="203" y="4"/>
                    </a:lnTo>
                    <a:lnTo>
                      <a:pt x="203" y="7"/>
                    </a:lnTo>
                    <a:lnTo>
                      <a:pt x="194" y="126"/>
                    </a:lnTo>
                    <a:lnTo>
                      <a:pt x="194" y="131"/>
                    </a:lnTo>
                    <a:lnTo>
                      <a:pt x="227" y="119"/>
                    </a:lnTo>
                    <a:lnTo>
                      <a:pt x="224" y="162"/>
                    </a:lnTo>
                    <a:lnTo>
                      <a:pt x="0" y="223"/>
                    </a:lnTo>
                    <a:lnTo>
                      <a:pt x="3" y="190"/>
                    </a:lnTo>
                    <a:lnTo>
                      <a:pt x="38" y="178"/>
                    </a:lnTo>
                    <a:lnTo>
                      <a:pt x="38" y="175"/>
                    </a:lnTo>
                    <a:lnTo>
                      <a:pt x="41" y="140"/>
                    </a:lnTo>
                    <a:lnTo>
                      <a:pt x="42" y="135"/>
                    </a:lnTo>
                    <a:lnTo>
                      <a:pt x="44" y="131"/>
                    </a:lnTo>
                    <a:lnTo>
                      <a:pt x="47" y="128"/>
                    </a:lnTo>
                    <a:lnTo>
                      <a:pt x="51" y="126"/>
                    </a:lnTo>
                    <a:lnTo>
                      <a:pt x="54" y="126"/>
                    </a:lnTo>
                    <a:lnTo>
                      <a:pt x="57" y="126"/>
                    </a:lnTo>
                    <a:lnTo>
                      <a:pt x="60" y="129"/>
                    </a:lnTo>
                    <a:lnTo>
                      <a:pt x="60" y="134"/>
                    </a:lnTo>
                    <a:lnTo>
                      <a:pt x="57" y="169"/>
                    </a:lnTo>
                    <a:lnTo>
                      <a:pt x="55" y="174"/>
                    </a:lnTo>
                    <a:lnTo>
                      <a:pt x="109" y="158"/>
                    </a:lnTo>
                    <a:lnTo>
                      <a:pt x="108" y="155"/>
                    </a:lnTo>
                    <a:lnTo>
                      <a:pt x="115" y="65"/>
                    </a:lnTo>
                    <a:lnTo>
                      <a:pt x="117" y="62"/>
                    </a:lnTo>
                    <a:lnTo>
                      <a:pt x="118" y="58"/>
                    </a:lnTo>
                    <a:lnTo>
                      <a:pt x="121" y="55"/>
                    </a:lnTo>
                    <a:lnTo>
                      <a:pt x="125" y="53"/>
                    </a:lnTo>
                    <a:lnTo>
                      <a:pt x="128" y="52"/>
                    </a:lnTo>
                    <a:lnTo>
                      <a:pt x="131" y="53"/>
                    </a:lnTo>
                    <a:lnTo>
                      <a:pt x="134" y="56"/>
                    </a:lnTo>
                    <a:lnTo>
                      <a:pt x="134" y="59"/>
                    </a:lnTo>
                    <a:lnTo>
                      <a:pt x="127" y="147"/>
                    </a:lnTo>
                    <a:lnTo>
                      <a:pt x="127" y="152"/>
                    </a:lnTo>
                    <a:lnTo>
                      <a:pt x="176" y="135"/>
                    </a:lnTo>
                    <a:lnTo>
                      <a:pt x="175" y="132"/>
                    </a:lnTo>
                    <a:lnTo>
                      <a:pt x="185" y="13"/>
                    </a:lnTo>
                    <a:lnTo>
                      <a:pt x="185" y="9"/>
                    </a:lnTo>
                    <a:lnTo>
                      <a:pt x="188" y="6"/>
                    </a:lnTo>
                    <a:lnTo>
                      <a:pt x="191" y="3"/>
                    </a:lnTo>
                    <a:lnTo>
                      <a:pt x="195" y="0"/>
                    </a:lnTo>
                    <a:lnTo>
                      <a:pt x="198"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sp>
          <p:nvSpPr>
            <p:cNvPr id="40" name="Freeform 38"/>
            <p:cNvSpPr>
              <a:spLocks/>
            </p:cNvSpPr>
            <p:nvPr/>
          </p:nvSpPr>
          <p:spPr bwMode="auto">
            <a:xfrm>
              <a:off x="7432675" y="3494088"/>
              <a:ext cx="338138" cy="366713"/>
            </a:xfrm>
            <a:custGeom>
              <a:avLst/>
              <a:gdLst>
                <a:gd name="T0" fmla="*/ 21 w 213"/>
                <a:gd name="T1" fmla="*/ 3 h 231"/>
                <a:gd name="T2" fmla="*/ 111 w 213"/>
                <a:gd name="T3" fmla="*/ 103 h 231"/>
                <a:gd name="T4" fmla="*/ 198 w 213"/>
                <a:gd name="T5" fmla="*/ 73 h 231"/>
                <a:gd name="T6" fmla="*/ 27 w 213"/>
                <a:gd name="T7" fmla="*/ 210 h 231"/>
                <a:gd name="T8" fmla="*/ 211 w 213"/>
                <a:gd name="T9" fmla="*/ 197 h 231"/>
                <a:gd name="T10" fmla="*/ 210 w 213"/>
                <a:gd name="T11" fmla="*/ 204 h 231"/>
                <a:gd name="T12" fmla="*/ 149 w 213"/>
                <a:gd name="T13" fmla="*/ 217 h 231"/>
                <a:gd name="T14" fmla="*/ 144 w 213"/>
                <a:gd name="T15" fmla="*/ 220 h 231"/>
                <a:gd name="T16" fmla="*/ 141 w 213"/>
                <a:gd name="T17" fmla="*/ 212 h 231"/>
                <a:gd name="T18" fmla="*/ 128 w 213"/>
                <a:gd name="T19" fmla="*/ 220 h 231"/>
                <a:gd name="T20" fmla="*/ 123 w 213"/>
                <a:gd name="T21" fmla="*/ 222 h 231"/>
                <a:gd name="T22" fmla="*/ 110 w 213"/>
                <a:gd name="T23" fmla="*/ 214 h 231"/>
                <a:gd name="T24" fmla="*/ 106 w 213"/>
                <a:gd name="T25" fmla="*/ 225 h 231"/>
                <a:gd name="T26" fmla="*/ 103 w 213"/>
                <a:gd name="T27" fmla="*/ 216 h 231"/>
                <a:gd name="T28" fmla="*/ 89 w 213"/>
                <a:gd name="T29" fmla="*/ 225 h 231"/>
                <a:gd name="T30" fmla="*/ 83 w 213"/>
                <a:gd name="T31" fmla="*/ 225 h 231"/>
                <a:gd name="T32" fmla="*/ 70 w 213"/>
                <a:gd name="T33" fmla="*/ 219 h 231"/>
                <a:gd name="T34" fmla="*/ 67 w 213"/>
                <a:gd name="T35" fmla="*/ 228 h 231"/>
                <a:gd name="T36" fmla="*/ 64 w 213"/>
                <a:gd name="T37" fmla="*/ 219 h 231"/>
                <a:gd name="T38" fmla="*/ 50 w 213"/>
                <a:gd name="T39" fmla="*/ 229 h 231"/>
                <a:gd name="T40" fmla="*/ 44 w 213"/>
                <a:gd name="T41" fmla="*/ 228 h 231"/>
                <a:gd name="T42" fmla="*/ 19 w 213"/>
                <a:gd name="T43" fmla="*/ 223 h 231"/>
                <a:gd name="T44" fmla="*/ 13 w 213"/>
                <a:gd name="T45" fmla="*/ 217 h 231"/>
                <a:gd name="T46" fmla="*/ 3 w 213"/>
                <a:gd name="T47" fmla="*/ 191 h 231"/>
                <a:gd name="T48" fmla="*/ 3 w 213"/>
                <a:gd name="T49" fmla="*/ 185 h 231"/>
                <a:gd name="T50" fmla="*/ 13 w 213"/>
                <a:gd name="T51" fmla="*/ 168 h 231"/>
                <a:gd name="T52" fmla="*/ 1 w 213"/>
                <a:gd name="T53" fmla="*/ 167 h 231"/>
                <a:gd name="T54" fmla="*/ 4 w 213"/>
                <a:gd name="T55" fmla="*/ 162 h 231"/>
                <a:gd name="T56" fmla="*/ 4 w 213"/>
                <a:gd name="T57" fmla="*/ 148 h 231"/>
                <a:gd name="T58" fmla="*/ 1 w 213"/>
                <a:gd name="T59" fmla="*/ 142 h 231"/>
                <a:gd name="T60" fmla="*/ 12 w 213"/>
                <a:gd name="T61" fmla="*/ 125 h 231"/>
                <a:gd name="T62" fmla="*/ 1 w 213"/>
                <a:gd name="T63" fmla="*/ 124 h 231"/>
                <a:gd name="T64" fmla="*/ 4 w 213"/>
                <a:gd name="T65" fmla="*/ 118 h 231"/>
                <a:gd name="T66" fmla="*/ 4 w 213"/>
                <a:gd name="T67" fmla="*/ 103 h 231"/>
                <a:gd name="T68" fmla="*/ 0 w 213"/>
                <a:gd name="T69" fmla="*/ 100 h 231"/>
                <a:gd name="T70" fmla="*/ 12 w 213"/>
                <a:gd name="T71" fmla="*/ 95 h 231"/>
                <a:gd name="T72" fmla="*/ 1 w 213"/>
                <a:gd name="T73" fmla="*/ 81 h 231"/>
                <a:gd name="T74" fmla="*/ 3 w 213"/>
                <a:gd name="T75" fmla="*/ 75 h 231"/>
                <a:gd name="T76" fmla="*/ 3 w 213"/>
                <a:gd name="T77" fmla="*/ 66 h 231"/>
                <a:gd name="T78" fmla="*/ 0 w 213"/>
                <a:gd name="T79" fmla="*/ 63 h 231"/>
                <a:gd name="T80" fmla="*/ 10 w 213"/>
                <a:gd name="T81" fmla="*/ 58 h 231"/>
                <a:gd name="T82" fmla="*/ 0 w 213"/>
                <a:gd name="T83" fmla="*/ 43 h 231"/>
                <a:gd name="T84" fmla="*/ 3 w 213"/>
                <a:gd name="T85" fmla="*/ 37 h 231"/>
                <a:gd name="T86" fmla="*/ 10 w 213"/>
                <a:gd name="T87" fmla="*/ 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31">
                  <a:moveTo>
                    <a:pt x="15" y="0"/>
                  </a:moveTo>
                  <a:lnTo>
                    <a:pt x="18" y="2"/>
                  </a:lnTo>
                  <a:lnTo>
                    <a:pt x="21" y="3"/>
                  </a:lnTo>
                  <a:lnTo>
                    <a:pt x="21" y="6"/>
                  </a:lnTo>
                  <a:lnTo>
                    <a:pt x="24" y="198"/>
                  </a:lnTo>
                  <a:lnTo>
                    <a:pt x="111" y="103"/>
                  </a:lnTo>
                  <a:lnTo>
                    <a:pt x="132" y="121"/>
                  </a:lnTo>
                  <a:lnTo>
                    <a:pt x="190" y="63"/>
                  </a:lnTo>
                  <a:lnTo>
                    <a:pt x="198" y="73"/>
                  </a:lnTo>
                  <a:lnTo>
                    <a:pt x="131" y="137"/>
                  </a:lnTo>
                  <a:lnTo>
                    <a:pt x="111" y="119"/>
                  </a:lnTo>
                  <a:lnTo>
                    <a:pt x="27" y="210"/>
                  </a:lnTo>
                  <a:lnTo>
                    <a:pt x="207" y="194"/>
                  </a:lnTo>
                  <a:lnTo>
                    <a:pt x="210" y="194"/>
                  </a:lnTo>
                  <a:lnTo>
                    <a:pt x="211" y="197"/>
                  </a:lnTo>
                  <a:lnTo>
                    <a:pt x="213" y="200"/>
                  </a:lnTo>
                  <a:lnTo>
                    <a:pt x="211" y="203"/>
                  </a:lnTo>
                  <a:lnTo>
                    <a:pt x="210" y="204"/>
                  </a:lnTo>
                  <a:lnTo>
                    <a:pt x="207" y="206"/>
                  </a:lnTo>
                  <a:lnTo>
                    <a:pt x="149" y="212"/>
                  </a:lnTo>
                  <a:lnTo>
                    <a:pt x="149" y="217"/>
                  </a:lnTo>
                  <a:lnTo>
                    <a:pt x="147" y="219"/>
                  </a:lnTo>
                  <a:lnTo>
                    <a:pt x="146" y="220"/>
                  </a:lnTo>
                  <a:lnTo>
                    <a:pt x="144" y="220"/>
                  </a:lnTo>
                  <a:lnTo>
                    <a:pt x="143" y="219"/>
                  </a:lnTo>
                  <a:lnTo>
                    <a:pt x="141" y="217"/>
                  </a:lnTo>
                  <a:lnTo>
                    <a:pt x="141" y="212"/>
                  </a:lnTo>
                  <a:lnTo>
                    <a:pt x="129" y="213"/>
                  </a:lnTo>
                  <a:lnTo>
                    <a:pt x="129" y="219"/>
                  </a:lnTo>
                  <a:lnTo>
                    <a:pt x="128" y="220"/>
                  </a:lnTo>
                  <a:lnTo>
                    <a:pt x="128" y="222"/>
                  </a:lnTo>
                  <a:lnTo>
                    <a:pt x="126" y="222"/>
                  </a:lnTo>
                  <a:lnTo>
                    <a:pt x="123" y="222"/>
                  </a:lnTo>
                  <a:lnTo>
                    <a:pt x="122" y="219"/>
                  </a:lnTo>
                  <a:lnTo>
                    <a:pt x="122" y="213"/>
                  </a:lnTo>
                  <a:lnTo>
                    <a:pt x="110" y="214"/>
                  </a:lnTo>
                  <a:lnTo>
                    <a:pt x="110" y="220"/>
                  </a:lnTo>
                  <a:lnTo>
                    <a:pt x="109" y="223"/>
                  </a:lnTo>
                  <a:lnTo>
                    <a:pt x="106" y="225"/>
                  </a:lnTo>
                  <a:lnTo>
                    <a:pt x="104" y="223"/>
                  </a:lnTo>
                  <a:lnTo>
                    <a:pt x="103" y="220"/>
                  </a:lnTo>
                  <a:lnTo>
                    <a:pt x="103" y="216"/>
                  </a:lnTo>
                  <a:lnTo>
                    <a:pt x="89" y="217"/>
                  </a:lnTo>
                  <a:lnTo>
                    <a:pt x="91" y="222"/>
                  </a:lnTo>
                  <a:lnTo>
                    <a:pt x="89" y="225"/>
                  </a:lnTo>
                  <a:lnTo>
                    <a:pt x="86" y="226"/>
                  </a:lnTo>
                  <a:lnTo>
                    <a:pt x="85" y="226"/>
                  </a:lnTo>
                  <a:lnTo>
                    <a:pt x="83" y="225"/>
                  </a:lnTo>
                  <a:lnTo>
                    <a:pt x="83" y="223"/>
                  </a:lnTo>
                  <a:lnTo>
                    <a:pt x="83" y="217"/>
                  </a:lnTo>
                  <a:lnTo>
                    <a:pt x="70" y="219"/>
                  </a:lnTo>
                  <a:lnTo>
                    <a:pt x="70" y="225"/>
                  </a:lnTo>
                  <a:lnTo>
                    <a:pt x="70" y="226"/>
                  </a:lnTo>
                  <a:lnTo>
                    <a:pt x="67" y="228"/>
                  </a:lnTo>
                  <a:lnTo>
                    <a:pt x="65" y="228"/>
                  </a:lnTo>
                  <a:lnTo>
                    <a:pt x="64" y="225"/>
                  </a:lnTo>
                  <a:lnTo>
                    <a:pt x="64" y="219"/>
                  </a:lnTo>
                  <a:lnTo>
                    <a:pt x="50" y="220"/>
                  </a:lnTo>
                  <a:lnTo>
                    <a:pt x="50" y="226"/>
                  </a:lnTo>
                  <a:lnTo>
                    <a:pt x="50" y="229"/>
                  </a:lnTo>
                  <a:lnTo>
                    <a:pt x="47" y="231"/>
                  </a:lnTo>
                  <a:lnTo>
                    <a:pt x="46" y="229"/>
                  </a:lnTo>
                  <a:lnTo>
                    <a:pt x="44" y="228"/>
                  </a:lnTo>
                  <a:lnTo>
                    <a:pt x="44" y="226"/>
                  </a:lnTo>
                  <a:lnTo>
                    <a:pt x="44" y="220"/>
                  </a:lnTo>
                  <a:lnTo>
                    <a:pt x="19" y="223"/>
                  </a:lnTo>
                  <a:lnTo>
                    <a:pt x="16" y="223"/>
                  </a:lnTo>
                  <a:lnTo>
                    <a:pt x="15" y="220"/>
                  </a:lnTo>
                  <a:lnTo>
                    <a:pt x="13" y="217"/>
                  </a:lnTo>
                  <a:lnTo>
                    <a:pt x="13" y="191"/>
                  </a:lnTo>
                  <a:lnTo>
                    <a:pt x="4" y="191"/>
                  </a:lnTo>
                  <a:lnTo>
                    <a:pt x="3" y="191"/>
                  </a:lnTo>
                  <a:lnTo>
                    <a:pt x="3" y="189"/>
                  </a:lnTo>
                  <a:lnTo>
                    <a:pt x="1" y="188"/>
                  </a:lnTo>
                  <a:lnTo>
                    <a:pt x="3" y="185"/>
                  </a:lnTo>
                  <a:lnTo>
                    <a:pt x="4" y="183"/>
                  </a:lnTo>
                  <a:lnTo>
                    <a:pt x="13" y="183"/>
                  </a:lnTo>
                  <a:lnTo>
                    <a:pt x="13" y="168"/>
                  </a:lnTo>
                  <a:lnTo>
                    <a:pt x="4" y="168"/>
                  </a:lnTo>
                  <a:lnTo>
                    <a:pt x="3" y="168"/>
                  </a:lnTo>
                  <a:lnTo>
                    <a:pt x="1" y="167"/>
                  </a:lnTo>
                  <a:lnTo>
                    <a:pt x="1" y="165"/>
                  </a:lnTo>
                  <a:lnTo>
                    <a:pt x="3" y="162"/>
                  </a:lnTo>
                  <a:lnTo>
                    <a:pt x="4" y="162"/>
                  </a:lnTo>
                  <a:lnTo>
                    <a:pt x="12" y="161"/>
                  </a:lnTo>
                  <a:lnTo>
                    <a:pt x="12" y="146"/>
                  </a:lnTo>
                  <a:lnTo>
                    <a:pt x="4" y="148"/>
                  </a:lnTo>
                  <a:lnTo>
                    <a:pt x="1" y="146"/>
                  </a:lnTo>
                  <a:lnTo>
                    <a:pt x="1" y="145"/>
                  </a:lnTo>
                  <a:lnTo>
                    <a:pt x="1" y="142"/>
                  </a:lnTo>
                  <a:lnTo>
                    <a:pt x="4" y="140"/>
                  </a:lnTo>
                  <a:lnTo>
                    <a:pt x="12" y="139"/>
                  </a:lnTo>
                  <a:lnTo>
                    <a:pt x="12" y="125"/>
                  </a:lnTo>
                  <a:lnTo>
                    <a:pt x="4" y="125"/>
                  </a:lnTo>
                  <a:lnTo>
                    <a:pt x="3" y="125"/>
                  </a:lnTo>
                  <a:lnTo>
                    <a:pt x="1" y="124"/>
                  </a:lnTo>
                  <a:lnTo>
                    <a:pt x="1" y="122"/>
                  </a:lnTo>
                  <a:lnTo>
                    <a:pt x="1" y="119"/>
                  </a:lnTo>
                  <a:lnTo>
                    <a:pt x="4" y="118"/>
                  </a:lnTo>
                  <a:lnTo>
                    <a:pt x="12" y="118"/>
                  </a:lnTo>
                  <a:lnTo>
                    <a:pt x="12" y="103"/>
                  </a:lnTo>
                  <a:lnTo>
                    <a:pt x="4" y="103"/>
                  </a:lnTo>
                  <a:lnTo>
                    <a:pt x="1" y="103"/>
                  </a:lnTo>
                  <a:lnTo>
                    <a:pt x="1" y="101"/>
                  </a:lnTo>
                  <a:lnTo>
                    <a:pt x="0" y="100"/>
                  </a:lnTo>
                  <a:lnTo>
                    <a:pt x="1" y="97"/>
                  </a:lnTo>
                  <a:lnTo>
                    <a:pt x="3" y="97"/>
                  </a:lnTo>
                  <a:lnTo>
                    <a:pt x="12" y="95"/>
                  </a:lnTo>
                  <a:lnTo>
                    <a:pt x="12" y="81"/>
                  </a:lnTo>
                  <a:lnTo>
                    <a:pt x="3" y="82"/>
                  </a:lnTo>
                  <a:lnTo>
                    <a:pt x="1" y="81"/>
                  </a:lnTo>
                  <a:lnTo>
                    <a:pt x="0" y="78"/>
                  </a:lnTo>
                  <a:lnTo>
                    <a:pt x="1" y="76"/>
                  </a:lnTo>
                  <a:lnTo>
                    <a:pt x="3" y="75"/>
                  </a:lnTo>
                  <a:lnTo>
                    <a:pt x="10" y="73"/>
                  </a:lnTo>
                  <a:lnTo>
                    <a:pt x="10" y="66"/>
                  </a:lnTo>
                  <a:lnTo>
                    <a:pt x="3" y="66"/>
                  </a:lnTo>
                  <a:lnTo>
                    <a:pt x="1" y="66"/>
                  </a:lnTo>
                  <a:lnTo>
                    <a:pt x="0" y="64"/>
                  </a:lnTo>
                  <a:lnTo>
                    <a:pt x="0" y="63"/>
                  </a:lnTo>
                  <a:lnTo>
                    <a:pt x="1" y="60"/>
                  </a:lnTo>
                  <a:lnTo>
                    <a:pt x="3" y="58"/>
                  </a:lnTo>
                  <a:lnTo>
                    <a:pt x="10" y="58"/>
                  </a:lnTo>
                  <a:lnTo>
                    <a:pt x="10" y="43"/>
                  </a:lnTo>
                  <a:lnTo>
                    <a:pt x="3" y="45"/>
                  </a:lnTo>
                  <a:lnTo>
                    <a:pt x="0" y="43"/>
                  </a:lnTo>
                  <a:lnTo>
                    <a:pt x="0" y="40"/>
                  </a:lnTo>
                  <a:lnTo>
                    <a:pt x="0" y="37"/>
                  </a:lnTo>
                  <a:lnTo>
                    <a:pt x="3" y="37"/>
                  </a:lnTo>
                  <a:lnTo>
                    <a:pt x="10" y="36"/>
                  </a:lnTo>
                  <a:lnTo>
                    <a:pt x="10" y="8"/>
                  </a:lnTo>
                  <a:lnTo>
                    <a:pt x="10" y="5"/>
                  </a:lnTo>
                  <a:lnTo>
                    <a:pt x="13" y="2"/>
                  </a:lnTo>
                  <a:lnTo>
                    <a:pt x="15"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nvGrpSpPr>
            <p:cNvPr id="51" name="Group 50"/>
            <p:cNvGrpSpPr/>
            <p:nvPr/>
          </p:nvGrpSpPr>
          <p:grpSpPr>
            <a:xfrm>
              <a:off x="8416926" y="1336675"/>
              <a:ext cx="1506538" cy="4883151"/>
              <a:chOff x="8416926" y="1336675"/>
              <a:chExt cx="1506538" cy="4883151"/>
            </a:xfrm>
          </p:grpSpPr>
          <p:sp>
            <p:nvSpPr>
              <p:cNvPr id="27" name="Freeform 25"/>
              <p:cNvSpPr>
                <a:spLocks/>
              </p:cNvSpPr>
              <p:nvPr/>
            </p:nvSpPr>
            <p:spPr bwMode="auto">
              <a:xfrm>
                <a:off x="8416926" y="1336675"/>
                <a:ext cx="1069975" cy="4883150"/>
              </a:xfrm>
              <a:custGeom>
                <a:avLst/>
                <a:gdLst>
                  <a:gd name="T0" fmla="*/ 21 w 674"/>
                  <a:gd name="T1" fmla="*/ 0 h 3076"/>
                  <a:gd name="T2" fmla="*/ 38 w 674"/>
                  <a:gd name="T3" fmla="*/ 0 h 3076"/>
                  <a:gd name="T4" fmla="*/ 53 w 674"/>
                  <a:gd name="T5" fmla="*/ 0 h 3076"/>
                  <a:gd name="T6" fmla="*/ 68 w 674"/>
                  <a:gd name="T7" fmla="*/ 1 h 3076"/>
                  <a:gd name="T8" fmla="*/ 78 w 674"/>
                  <a:gd name="T9" fmla="*/ 1 h 3076"/>
                  <a:gd name="T10" fmla="*/ 82 w 674"/>
                  <a:gd name="T11" fmla="*/ 1 h 3076"/>
                  <a:gd name="T12" fmla="*/ 674 w 674"/>
                  <a:gd name="T13" fmla="*/ 3076 h 3076"/>
                  <a:gd name="T14" fmla="*/ 544 w 674"/>
                  <a:gd name="T15" fmla="*/ 3052 h 3076"/>
                  <a:gd name="T16" fmla="*/ 0 w 674"/>
                  <a:gd name="T17" fmla="*/ 1 h 3076"/>
                  <a:gd name="T18" fmla="*/ 8 w 674"/>
                  <a:gd name="T19" fmla="*/ 0 h 3076"/>
                  <a:gd name="T20" fmla="*/ 21 w 674"/>
                  <a:gd name="T21" fmla="*/ 0 h 3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4" h="3076">
                    <a:moveTo>
                      <a:pt x="21" y="0"/>
                    </a:moveTo>
                    <a:lnTo>
                      <a:pt x="38" y="0"/>
                    </a:lnTo>
                    <a:lnTo>
                      <a:pt x="53" y="0"/>
                    </a:lnTo>
                    <a:lnTo>
                      <a:pt x="68" y="1"/>
                    </a:lnTo>
                    <a:lnTo>
                      <a:pt x="78" y="1"/>
                    </a:lnTo>
                    <a:lnTo>
                      <a:pt x="82" y="1"/>
                    </a:lnTo>
                    <a:lnTo>
                      <a:pt x="674" y="3076"/>
                    </a:lnTo>
                    <a:lnTo>
                      <a:pt x="544" y="3052"/>
                    </a:lnTo>
                    <a:lnTo>
                      <a:pt x="0" y="1"/>
                    </a:lnTo>
                    <a:lnTo>
                      <a:pt x="8" y="0"/>
                    </a:lnTo>
                    <a:lnTo>
                      <a:pt x="21" y="0"/>
                    </a:lnTo>
                    <a:close/>
                  </a:path>
                </a:pathLst>
              </a:custGeom>
              <a:solidFill>
                <a:schemeClr val="bg1">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8" name="Freeform 26"/>
              <p:cNvSpPr>
                <a:spLocks/>
              </p:cNvSpPr>
              <p:nvPr/>
            </p:nvSpPr>
            <p:spPr bwMode="auto">
              <a:xfrm>
                <a:off x="8878888" y="1633538"/>
                <a:ext cx="1000125" cy="4325938"/>
              </a:xfrm>
              <a:custGeom>
                <a:avLst/>
                <a:gdLst>
                  <a:gd name="T0" fmla="*/ 0 w 630"/>
                  <a:gd name="T1" fmla="*/ 0 h 2725"/>
                  <a:gd name="T2" fmla="*/ 30 w 630"/>
                  <a:gd name="T3" fmla="*/ 2 h 2725"/>
                  <a:gd name="T4" fmla="*/ 50 w 630"/>
                  <a:gd name="T5" fmla="*/ 2 h 2725"/>
                  <a:gd name="T6" fmla="*/ 65 w 630"/>
                  <a:gd name="T7" fmla="*/ 2 h 2725"/>
                  <a:gd name="T8" fmla="*/ 70 w 630"/>
                  <a:gd name="T9" fmla="*/ 2 h 2725"/>
                  <a:gd name="T10" fmla="*/ 630 w 630"/>
                  <a:gd name="T11" fmla="*/ 2725 h 2725"/>
                  <a:gd name="T12" fmla="*/ 524 w 630"/>
                  <a:gd name="T13" fmla="*/ 2716 h 2725"/>
                  <a:gd name="T14" fmla="*/ 0 w 630"/>
                  <a:gd name="T15" fmla="*/ 0 h 27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2725">
                    <a:moveTo>
                      <a:pt x="0" y="0"/>
                    </a:moveTo>
                    <a:lnTo>
                      <a:pt x="30" y="2"/>
                    </a:lnTo>
                    <a:lnTo>
                      <a:pt x="50" y="2"/>
                    </a:lnTo>
                    <a:lnTo>
                      <a:pt x="65" y="2"/>
                    </a:lnTo>
                    <a:lnTo>
                      <a:pt x="70" y="2"/>
                    </a:lnTo>
                    <a:lnTo>
                      <a:pt x="630" y="2725"/>
                    </a:lnTo>
                    <a:lnTo>
                      <a:pt x="524" y="2716"/>
                    </a:lnTo>
                    <a:lnTo>
                      <a:pt x="0" y="0"/>
                    </a:lnTo>
                    <a:close/>
                  </a:path>
                </a:pathLst>
              </a:custGeom>
              <a:solidFill>
                <a:schemeClr val="bg1">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41" name="Freeform 39"/>
              <p:cNvSpPr>
                <a:spLocks noEditPoints="1"/>
              </p:cNvSpPr>
              <p:nvPr/>
            </p:nvSpPr>
            <p:spPr bwMode="auto">
              <a:xfrm>
                <a:off x="8547101" y="1338262"/>
                <a:ext cx="1376363" cy="4881564"/>
              </a:xfrm>
              <a:custGeom>
                <a:avLst/>
                <a:gdLst>
                  <a:gd name="T0" fmla="*/ 653 w 867"/>
                  <a:gd name="T1" fmla="*/ 2005 h 3075"/>
                  <a:gd name="T2" fmla="*/ 428 w 867"/>
                  <a:gd name="T3" fmla="*/ 2014 h 3075"/>
                  <a:gd name="T4" fmla="*/ 516 w 867"/>
                  <a:gd name="T5" fmla="*/ 2465 h 3075"/>
                  <a:gd name="T6" fmla="*/ 733 w 867"/>
                  <a:gd name="T7" fmla="*/ 2398 h 3075"/>
                  <a:gd name="T8" fmla="*/ 653 w 867"/>
                  <a:gd name="T9" fmla="*/ 2005 h 3075"/>
                  <a:gd name="T10" fmla="*/ 328 w 867"/>
                  <a:gd name="T11" fmla="*/ 1506 h 3075"/>
                  <a:gd name="T12" fmla="*/ 416 w 867"/>
                  <a:gd name="T13" fmla="*/ 1958 h 3075"/>
                  <a:gd name="T14" fmla="*/ 642 w 867"/>
                  <a:gd name="T15" fmla="*/ 1958 h 3075"/>
                  <a:gd name="T16" fmla="*/ 557 w 867"/>
                  <a:gd name="T17" fmla="*/ 1544 h 3075"/>
                  <a:gd name="T18" fmla="*/ 328 w 867"/>
                  <a:gd name="T19" fmla="*/ 1506 h 3075"/>
                  <a:gd name="T20" fmla="*/ 230 w 867"/>
                  <a:gd name="T21" fmla="*/ 1004 h 3075"/>
                  <a:gd name="T22" fmla="*/ 318 w 867"/>
                  <a:gd name="T23" fmla="*/ 1449 h 3075"/>
                  <a:gd name="T24" fmla="*/ 548 w 867"/>
                  <a:gd name="T25" fmla="*/ 1495 h 3075"/>
                  <a:gd name="T26" fmla="*/ 464 w 867"/>
                  <a:gd name="T27" fmla="*/ 1086 h 3075"/>
                  <a:gd name="T28" fmla="*/ 230 w 867"/>
                  <a:gd name="T29" fmla="*/ 1004 h 3075"/>
                  <a:gd name="T30" fmla="*/ 131 w 867"/>
                  <a:gd name="T31" fmla="*/ 495 h 3075"/>
                  <a:gd name="T32" fmla="*/ 219 w 867"/>
                  <a:gd name="T33" fmla="*/ 948 h 3075"/>
                  <a:gd name="T34" fmla="*/ 453 w 867"/>
                  <a:gd name="T35" fmla="*/ 1038 h 3075"/>
                  <a:gd name="T36" fmla="*/ 364 w 867"/>
                  <a:gd name="T37" fmla="*/ 603 h 3075"/>
                  <a:gd name="T38" fmla="*/ 131 w 867"/>
                  <a:gd name="T39" fmla="*/ 495 h 3075"/>
                  <a:gd name="T40" fmla="*/ 0 w 867"/>
                  <a:gd name="T41" fmla="*/ 0 h 3075"/>
                  <a:gd name="T42" fmla="*/ 39 w 867"/>
                  <a:gd name="T43" fmla="*/ 21 h 3075"/>
                  <a:gd name="T44" fmla="*/ 120 w 867"/>
                  <a:gd name="T45" fmla="*/ 439 h 3075"/>
                  <a:gd name="T46" fmla="*/ 355 w 867"/>
                  <a:gd name="T47" fmla="*/ 555 h 3075"/>
                  <a:gd name="T48" fmla="*/ 279 w 867"/>
                  <a:gd name="T49" fmla="*/ 188 h 3075"/>
                  <a:gd name="T50" fmla="*/ 315 w 867"/>
                  <a:gd name="T51" fmla="*/ 205 h 3075"/>
                  <a:gd name="T52" fmla="*/ 389 w 867"/>
                  <a:gd name="T53" fmla="*/ 571 h 3075"/>
                  <a:gd name="T54" fmla="*/ 389 w 867"/>
                  <a:gd name="T55" fmla="*/ 571 h 3075"/>
                  <a:gd name="T56" fmla="*/ 398 w 867"/>
                  <a:gd name="T57" fmla="*/ 611 h 3075"/>
                  <a:gd name="T58" fmla="*/ 581 w 867"/>
                  <a:gd name="T59" fmla="*/ 1503 h 3075"/>
                  <a:gd name="T60" fmla="*/ 583 w 867"/>
                  <a:gd name="T61" fmla="*/ 1503 h 3075"/>
                  <a:gd name="T62" fmla="*/ 592 w 867"/>
                  <a:gd name="T63" fmla="*/ 1550 h 3075"/>
                  <a:gd name="T64" fmla="*/ 592 w 867"/>
                  <a:gd name="T65" fmla="*/ 1550 h 3075"/>
                  <a:gd name="T66" fmla="*/ 867 w 867"/>
                  <a:gd name="T67" fmla="*/ 2889 h 3075"/>
                  <a:gd name="T68" fmla="*/ 839 w 867"/>
                  <a:gd name="T69" fmla="*/ 2911 h 3075"/>
                  <a:gd name="T70" fmla="*/ 743 w 867"/>
                  <a:gd name="T71" fmla="*/ 2446 h 3075"/>
                  <a:gd name="T72" fmla="*/ 526 w 867"/>
                  <a:gd name="T73" fmla="*/ 2523 h 3075"/>
                  <a:gd name="T74" fmla="*/ 627 w 867"/>
                  <a:gd name="T75" fmla="*/ 3042 h 3075"/>
                  <a:gd name="T76" fmla="*/ 592 w 867"/>
                  <a:gd name="T77" fmla="*/ 3075 h 3075"/>
                  <a:gd name="T78" fmla="*/ 91 w 867"/>
                  <a:gd name="T79" fmla="*/ 476 h 3075"/>
                  <a:gd name="T80" fmla="*/ 81 w 867"/>
                  <a:gd name="T81" fmla="*/ 420 h 3075"/>
                  <a:gd name="T82" fmla="*/ 81 w 867"/>
                  <a:gd name="T83" fmla="*/ 420 h 3075"/>
                  <a:gd name="T84" fmla="*/ 0 w 867"/>
                  <a:gd name="T85" fmla="*/ 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67" h="3075">
                    <a:moveTo>
                      <a:pt x="653" y="2005"/>
                    </a:moveTo>
                    <a:lnTo>
                      <a:pt x="428" y="2014"/>
                    </a:lnTo>
                    <a:lnTo>
                      <a:pt x="516" y="2465"/>
                    </a:lnTo>
                    <a:lnTo>
                      <a:pt x="733" y="2398"/>
                    </a:lnTo>
                    <a:lnTo>
                      <a:pt x="653" y="2005"/>
                    </a:lnTo>
                    <a:close/>
                    <a:moveTo>
                      <a:pt x="328" y="1506"/>
                    </a:moveTo>
                    <a:lnTo>
                      <a:pt x="416" y="1958"/>
                    </a:lnTo>
                    <a:lnTo>
                      <a:pt x="642" y="1958"/>
                    </a:lnTo>
                    <a:lnTo>
                      <a:pt x="557" y="1544"/>
                    </a:lnTo>
                    <a:lnTo>
                      <a:pt x="328" y="1506"/>
                    </a:lnTo>
                    <a:close/>
                    <a:moveTo>
                      <a:pt x="230" y="1004"/>
                    </a:moveTo>
                    <a:lnTo>
                      <a:pt x="318" y="1449"/>
                    </a:lnTo>
                    <a:lnTo>
                      <a:pt x="548" y="1495"/>
                    </a:lnTo>
                    <a:lnTo>
                      <a:pt x="464" y="1086"/>
                    </a:lnTo>
                    <a:lnTo>
                      <a:pt x="230" y="1004"/>
                    </a:lnTo>
                    <a:close/>
                    <a:moveTo>
                      <a:pt x="131" y="495"/>
                    </a:moveTo>
                    <a:lnTo>
                      <a:pt x="219" y="948"/>
                    </a:lnTo>
                    <a:lnTo>
                      <a:pt x="453" y="1038"/>
                    </a:lnTo>
                    <a:lnTo>
                      <a:pt x="364" y="603"/>
                    </a:lnTo>
                    <a:lnTo>
                      <a:pt x="131" y="495"/>
                    </a:lnTo>
                    <a:close/>
                    <a:moveTo>
                      <a:pt x="0" y="0"/>
                    </a:moveTo>
                    <a:lnTo>
                      <a:pt x="39" y="21"/>
                    </a:lnTo>
                    <a:lnTo>
                      <a:pt x="120" y="439"/>
                    </a:lnTo>
                    <a:lnTo>
                      <a:pt x="355" y="555"/>
                    </a:lnTo>
                    <a:lnTo>
                      <a:pt x="279" y="188"/>
                    </a:lnTo>
                    <a:lnTo>
                      <a:pt x="315" y="205"/>
                    </a:lnTo>
                    <a:lnTo>
                      <a:pt x="389" y="571"/>
                    </a:lnTo>
                    <a:lnTo>
                      <a:pt x="389" y="571"/>
                    </a:lnTo>
                    <a:lnTo>
                      <a:pt x="398" y="611"/>
                    </a:lnTo>
                    <a:lnTo>
                      <a:pt x="581" y="1503"/>
                    </a:lnTo>
                    <a:lnTo>
                      <a:pt x="583" y="1503"/>
                    </a:lnTo>
                    <a:lnTo>
                      <a:pt x="592" y="1550"/>
                    </a:lnTo>
                    <a:lnTo>
                      <a:pt x="592" y="1550"/>
                    </a:lnTo>
                    <a:lnTo>
                      <a:pt x="867" y="2889"/>
                    </a:lnTo>
                    <a:lnTo>
                      <a:pt x="839" y="2911"/>
                    </a:lnTo>
                    <a:lnTo>
                      <a:pt x="743" y="2446"/>
                    </a:lnTo>
                    <a:lnTo>
                      <a:pt x="526" y="2523"/>
                    </a:lnTo>
                    <a:lnTo>
                      <a:pt x="627" y="3042"/>
                    </a:lnTo>
                    <a:lnTo>
                      <a:pt x="592" y="3075"/>
                    </a:lnTo>
                    <a:lnTo>
                      <a:pt x="91" y="476"/>
                    </a:lnTo>
                    <a:lnTo>
                      <a:pt x="81" y="420"/>
                    </a:lnTo>
                    <a:lnTo>
                      <a:pt x="81" y="420"/>
                    </a:lnTo>
                    <a:lnTo>
                      <a:pt x="0" y="0"/>
                    </a:lnTo>
                    <a:close/>
                  </a:path>
                </a:pathLst>
              </a:custGeom>
              <a:solidFill>
                <a:schemeClr val="bg1">
                  <a:lumMod val="9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42" name="Freeform 40"/>
              <p:cNvSpPr>
                <a:spLocks/>
              </p:cNvSpPr>
              <p:nvPr/>
            </p:nvSpPr>
            <p:spPr bwMode="auto">
              <a:xfrm>
                <a:off x="8755063" y="2124075"/>
                <a:ext cx="369888" cy="182563"/>
              </a:xfrm>
              <a:custGeom>
                <a:avLst/>
                <a:gdLst>
                  <a:gd name="T0" fmla="*/ 0 w 233"/>
                  <a:gd name="T1" fmla="*/ 0 h 115"/>
                  <a:gd name="T2" fmla="*/ 233 w 233"/>
                  <a:gd name="T3" fmla="*/ 108 h 115"/>
                  <a:gd name="T4" fmla="*/ 161 w 233"/>
                  <a:gd name="T5" fmla="*/ 115 h 115"/>
                  <a:gd name="T6" fmla="*/ 9 w 233"/>
                  <a:gd name="T7" fmla="*/ 47 h 115"/>
                  <a:gd name="T8" fmla="*/ 0 w 233"/>
                  <a:gd name="T9" fmla="*/ 0 h 115"/>
                </a:gdLst>
                <a:ahLst/>
                <a:cxnLst>
                  <a:cxn ang="0">
                    <a:pos x="T0" y="T1"/>
                  </a:cxn>
                  <a:cxn ang="0">
                    <a:pos x="T2" y="T3"/>
                  </a:cxn>
                  <a:cxn ang="0">
                    <a:pos x="T4" y="T5"/>
                  </a:cxn>
                  <a:cxn ang="0">
                    <a:pos x="T6" y="T7"/>
                  </a:cxn>
                  <a:cxn ang="0">
                    <a:pos x="T8" y="T9"/>
                  </a:cxn>
                </a:cxnLst>
                <a:rect l="0" t="0" r="r" b="b"/>
                <a:pathLst>
                  <a:path w="233" h="115">
                    <a:moveTo>
                      <a:pt x="0" y="0"/>
                    </a:moveTo>
                    <a:lnTo>
                      <a:pt x="233" y="108"/>
                    </a:lnTo>
                    <a:lnTo>
                      <a:pt x="161" y="115"/>
                    </a:lnTo>
                    <a:lnTo>
                      <a:pt x="9" y="47"/>
                    </a:lnTo>
                    <a:lnTo>
                      <a:pt x="0" y="0"/>
                    </a:lnTo>
                    <a:close/>
                  </a:path>
                </a:pathLst>
              </a:custGeom>
              <a:solidFill>
                <a:schemeClr val="bg1">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43" name="Freeform 41"/>
              <p:cNvSpPr>
                <a:spLocks/>
              </p:cNvSpPr>
              <p:nvPr/>
            </p:nvSpPr>
            <p:spPr bwMode="auto">
              <a:xfrm>
                <a:off x="8912226" y="2932113"/>
                <a:ext cx="371475" cy="149225"/>
              </a:xfrm>
              <a:custGeom>
                <a:avLst/>
                <a:gdLst>
                  <a:gd name="T0" fmla="*/ 0 w 234"/>
                  <a:gd name="T1" fmla="*/ 0 h 94"/>
                  <a:gd name="T2" fmla="*/ 234 w 234"/>
                  <a:gd name="T3" fmla="*/ 82 h 94"/>
                  <a:gd name="T4" fmla="*/ 158 w 234"/>
                  <a:gd name="T5" fmla="*/ 94 h 94"/>
                  <a:gd name="T6" fmla="*/ 10 w 234"/>
                  <a:gd name="T7" fmla="*/ 46 h 94"/>
                  <a:gd name="T8" fmla="*/ 0 w 234"/>
                  <a:gd name="T9" fmla="*/ 0 h 94"/>
                </a:gdLst>
                <a:ahLst/>
                <a:cxnLst>
                  <a:cxn ang="0">
                    <a:pos x="T0" y="T1"/>
                  </a:cxn>
                  <a:cxn ang="0">
                    <a:pos x="T2" y="T3"/>
                  </a:cxn>
                  <a:cxn ang="0">
                    <a:pos x="T4" y="T5"/>
                  </a:cxn>
                  <a:cxn ang="0">
                    <a:pos x="T6" y="T7"/>
                  </a:cxn>
                  <a:cxn ang="0">
                    <a:pos x="T8" y="T9"/>
                  </a:cxn>
                </a:cxnLst>
                <a:rect l="0" t="0" r="r" b="b"/>
                <a:pathLst>
                  <a:path w="234" h="94">
                    <a:moveTo>
                      <a:pt x="0" y="0"/>
                    </a:moveTo>
                    <a:lnTo>
                      <a:pt x="234" y="82"/>
                    </a:lnTo>
                    <a:lnTo>
                      <a:pt x="158" y="94"/>
                    </a:lnTo>
                    <a:lnTo>
                      <a:pt x="10" y="46"/>
                    </a:lnTo>
                    <a:lnTo>
                      <a:pt x="0" y="0"/>
                    </a:lnTo>
                    <a:close/>
                  </a:path>
                </a:pathLst>
              </a:custGeom>
              <a:solidFill>
                <a:schemeClr val="bg1">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44" name="Freeform 42"/>
              <p:cNvSpPr>
                <a:spLocks/>
              </p:cNvSpPr>
              <p:nvPr/>
            </p:nvSpPr>
            <p:spPr bwMode="auto">
              <a:xfrm>
                <a:off x="9067801" y="3729038"/>
                <a:ext cx="368300" cy="69850"/>
              </a:xfrm>
              <a:custGeom>
                <a:avLst/>
                <a:gdLst>
                  <a:gd name="T0" fmla="*/ 0 w 232"/>
                  <a:gd name="T1" fmla="*/ 0 h 44"/>
                  <a:gd name="T2" fmla="*/ 232 w 232"/>
                  <a:gd name="T3" fmla="*/ 38 h 44"/>
                  <a:gd name="T4" fmla="*/ 144 w 232"/>
                  <a:gd name="T5" fmla="*/ 44 h 44"/>
                  <a:gd name="T6" fmla="*/ 4 w 232"/>
                  <a:gd name="T7" fmla="*/ 22 h 44"/>
                  <a:gd name="T8" fmla="*/ 0 w 232"/>
                  <a:gd name="T9" fmla="*/ 0 h 44"/>
                </a:gdLst>
                <a:ahLst/>
                <a:cxnLst>
                  <a:cxn ang="0">
                    <a:pos x="T0" y="T1"/>
                  </a:cxn>
                  <a:cxn ang="0">
                    <a:pos x="T2" y="T3"/>
                  </a:cxn>
                  <a:cxn ang="0">
                    <a:pos x="T4" y="T5"/>
                  </a:cxn>
                  <a:cxn ang="0">
                    <a:pos x="T6" y="T7"/>
                  </a:cxn>
                  <a:cxn ang="0">
                    <a:pos x="T8" y="T9"/>
                  </a:cxn>
                </a:cxnLst>
                <a:rect l="0" t="0" r="r" b="b"/>
                <a:pathLst>
                  <a:path w="232" h="44">
                    <a:moveTo>
                      <a:pt x="0" y="0"/>
                    </a:moveTo>
                    <a:lnTo>
                      <a:pt x="232" y="38"/>
                    </a:lnTo>
                    <a:lnTo>
                      <a:pt x="144" y="44"/>
                    </a:lnTo>
                    <a:lnTo>
                      <a:pt x="4" y="22"/>
                    </a:lnTo>
                    <a:lnTo>
                      <a:pt x="0" y="0"/>
                    </a:lnTo>
                    <a:close/>
                  </a:path>
                </a:pathLst>
              </a:custGeom>
              <a:solidFill>
                <a:schemeClr val="bg1">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45" name="Freeform 43"/>
              <p:cNvSpPr>
                <a:spLocks/>
              </p:cNvSpPr>
              <p:nvPr/>
            </p:nvSpPr>
            <p:spPr bwMode="auto">
              <a:xfrm>
                <a:off x="9226551" y="4521200"/>
                <a:ext cx="357188" cy="26988"/>
              </a:xfrm>
              <a:custGeom>
                <a:avLst/>
                <a:gdLst>
                  <a:gd name="T0" fmla="*/ 225 w 225"/>
                  <a:gd name="T1" fmla="*/ 0 h 17"/>
                  <a:gd name="T2" fmla="*/ 138 w 225"/>
                  <a:gd name="T3" fmla="*/ 12 h 17"/>
                  <a:gd name="T4" fmla="*/ 1 w 225"/>
                  <a:gd name="T5" fmla="*/ 17 h 17"/>
                  <a:gd name="T6" fmla="*/ 0 w 225"/>
                  <a:gd name="T7" fmla="*/ 9 h 17"/>
                  <a:gd name="T8" fmla="*/ 225 w 225"/>
                  <a:gd name="T9" fmla="*/ 0 h 17"/>
                </a:gdLst>
                <a:ahLst/>
                <a:cxnLst>
                  <a:cxn ang="0">
                    <a:pos x="T0" y="T1"/>
                  </a:cxn>
                  <a:cxn ang="0">
                    <a:pos x="T2" y="T3"/>
                  </a:cxn>
                  <a:cxn ang="0">
                    <a:pos x="T4" y="T5"/>
                  </a:cxn>
                  <a:cxn ang="0">
                    <a:pos x="T6" y="T7"/>
                  </a:cxn>
                  <a:cxn ang="0">
                    <a:pos x="T8" y="T9"/>
                  </a:cxn>
                </a:cxnLst>
                <a:rect l="0" t="0" r="r" b="b"/>
                <a:pathLst>
                  <a:path w="225" h="17">
                    <a:moveTo>
                      <a:pt x="225" y="0"/>
                    </a:moveTo>
                    <a:lnTo>
                      <a:pt x="138" y="12"/>
                    </a:lnTo>
                    <a:lnTo>
                      <a:pt x="1" y="17"/>
                    </a:lnTo>
                    <a:lnTo>
                      <a:pt x="0" y="9"/>
                    </a:lnTo>
                    <a:lnTo>
                      <a:pt x="225" y="0"/>
                    </a:lnTo>
                    <a:close/>
                  </a:path>
                </a:pathLst>
              </a:custGeom>
              <a:solidFill>
                <a:schemeClr val="bg1">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46" name="Freeform 44"/>
              <p:cNvSpPr>
                <a:spLocks/>
              </p:cNvSpPr>
              <p:nvPr/>
            </p:nvSpPr>
            <p:spPr bwMode="auto">
              <a:xfrm>
                <a:off x="9358313" y="5145088"/>
                <a:ext cx="352425" cy="106363"/>
              </a:xfrm>
              <a:custGeom>
                <a:avLst/>
                <a:gdLst>
                  <a:gd name="T0" fmla="*/ 222 w 222"/>
                  <a:gd name="T1" fmla="*/ 0 h 67"/>
                  <a:gd name="T2" fmla="*/ 5 w 222"/>
                  <a:gd name="T3" fmla="*/ 67 h 67"/>
                  <a:gd name="T4" fmla="*/ 0 w 222"/>
                  <a:gd name="T5" fmla="*/ 48 h 67"/>
                  <a:gd name="T6" fmla="*/ 131 w 222"/>
                  <a:gd name="T7" fmla="*/ 9 h 67"/>
                  <a:gd name="T8" fmla="*/ 222 w 222"/>
                  <a:gd name="T9" fmla="*/ 0 h 67"/>
                </a:gdLst>
                <a:ahLst/>
                <a:cxnLst>
                  <a:cxn ang="0">
                    <a:pos x="T0" y="T1"/>
                  </a:cxn>
                  <a:cxn ang="0">
                    <a:pos x="T2" y="T3"/>
                  </a:cxn>
                  <a:cxn ang="0">
                    <a:pos x="T4" y="T5"/>
                  </a:cxn>
                  <a:cxn ang="0">
                    <a:pos x="T6" y="T7"/>
                  </a:cxn>
                  <a:cxn ang="0">
                    <a:pos x="T8" y="T9"/>
                  </a:cxn>
                </a:cxnLst>
                <a:rect l="0" t="0" r="r" b="b"/>
                <a:pathLst>
                  <a:path w="222" h="67">
                    <a:moveTo>
                      <a:pt x="222" y="0"/>
                    </a:moveTo>
                    <a:lnTo>
                      <a:pt x="5" y="67"/>
                    </a:lnTo>
                    <a:lnTo>
                      <a:pt x="0" y="48"/>
                    </a:lnTo>
                    <a:lnTo>
                      <a:pt x="131" y="9"/>
                    </a:lnTo>
                    <a:lnTo>
                      <a:pt x="222" y="0"/>
                    </a:lnTo>
                    <a:close/>
                  </a:path>
                </a:pathLst>
              </a:custGeom>
              <a:solidFill>
                <a:schemeClr val="bg1">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grpSp>
      <p:sp>
        <p:nvSpPr>
          <p:cNvPr id="58" name="TextBox 57"/>
          <p:cNvSpPr txBox="1"/>
          <p:nvPr/>
        </p:nvSpPr>
        <p:spPr>
          <a:xfrm>
            <a:off x="2258805" y="1979520"/>
            <a:ext cx="591829" cy="533095"/>
          </a:xfrm>
          <a:prstGeom prst="rect">
            <a:avLst/>
          </a:prstGeom>
          <a:noFill/>
        </p:spPr>
        <p:txBody>
          <a:bodyPr wrap="none" rtlCol="0">
            <a:spAutoFit/>
          </a:bodyPr>
          <a:lstStyle/>
          <a:p>
            <a:r>
              <a:rPr lang="en-US" sz="2864" dirty="0">
                <a:solidFill>
                  <a:prstClr val="white"/>
                </a:solidFill>
                <a:latin typeface="Arial" panose="020B0604020202020204" pitchFamily="34" charset="0"/>
                <a:cs typeface="Arial" panose="020B0604020202020204" pitchFamily="34" charset="0"/>
              </a:rPr>
              <a:t>05</a:t>
            </a:r>
          </a:p>
        </p:txBody>
      </p:sp>
      <p:sp>
        <p:nvSpPr>
          <p:cNvPr id="64" name="TextBox 63"/>
          <p:cNvSpPr txBox="1"/>
          <p:nvPr/>
        </p:nvSpPr>
        <p:spPr>
          <a:xfrm>
            <a:off x="2258805" y="2679664"/>
            <a:ext cx="591829" cy="533095"/>
          </a:xfrm>
          <a:prstGeom prst="rect">
            <a:avLst/>
          </a:prstGeom>
          <a:noFill/>
        </p:spPr>
        <p:txBody>
          <a:bodyPr wrap="none" rtlCol="0">
            <a:spAutoFit/>
          </a:bodyPr>
          <a:lstStyle/>
          <a:p>
            <a:r>
              <a:rPr lang="en-US" sz="2864" dirty="0">
                <a:solidFill>
                  <a:prstClr val="white"/>
                </a:solidFill>
                <a:latin typeface="Arial" panose="020B0604020202020204" pitchFamily="34" charset="0"/>
                <a:cs typeface="Arial" panose="020B0604020202020204" pitchFamily="34" charset="0"/>
              </a:rPr>
              <a:t>04</a:t>
            </a:r>
          </a:p>
        </p:txBody>
      </p:sp>
      <p:sp>
        <p:nvSpPr>
          <p:cNvPr id="65" name="TextBox 64"/>
          <p:cNvSpPr txBox="1"/>
          <p:nvPr/>
        </p:nvSpPr>
        <p:spPr>
          <a:xfrm>
            <a:off x="2258805" y="3366080"/>
            <a:ext cx="591829" cy="533095"/>
          </a:xfrm>
          <a:prstGeom prst="rect">
            <a:avLst/>
          </a:prstGeom>
          <a:noFill/>
        </p:spPr>
        <p:txBody>
          <a:bodyPr wrap="none" rtlCol="0">
            <a:spAutoFit/>
          </a:bodyPr>
          <a:lstStyle/>
          <a:p>
            <a:r>
              <a:rPr lang="en-US" sz="2864" dirty="0">
                <a:solidFill>
                  <a:prstClr val="white"/>
                </a:solidFill>
                <a:latin typeface="Arial" panose="020B0604020202020204" pitchFamily="34" charset="0"/>
                <a:cs typeface="Arial" panose="020B0604020202020204" pitchFamily="34" charset="0"/>
              </a:rPr>
              <a:t>03</a:t>
            </a:r>
          </a:p>
        </p:txBody>
      </p:sp>
      <p:sp>
        <p:nvSpPr>
          <p:cNvPr id="66" name="TextBox 65"/>
          <p:cNvSpPr txBox="1"/>
          <p:nvPr/>
        </p:nvSpPr>
        <p:spPr>
          <a:xfrm>
            <a:off x="2258805" y="4115081"/>
            <a:ext cx="591829" cy="533095"/>
          </a:xfrm>
          <a:prstGeom prst="rect">
            <a:avLst/>
          </a:prstGeom>
          <a:noFill/>
        </p:spPr>
        <p:txBody>
          <a:bodyPr wrap="none" rtlCol="0">
            <a:spAutoFit/>
          </a:bodyPr>
          <a:lstStyle/>
          <a:p>
            <a:r>
              <a:rPr lang="en-US" sz="2864" dirty="0">
                <a:solidFill>
                  <a:prstClr val="white"/>
                </a:solidFill>
                <a:latin typeface="Arial" panose="020B0604020202020204" pitchFamily="34" charset="0"/>
                <a:cs typeface="Arial" panose="020B0604020202020204" pitchFamily="34" charset="0"/>
              </a:rPr>
              <a:t>02</a:t>
            </a:r>
          </a:p>
        </p:txBody>
      </p:sp>
      <p:sp>
        <p:nvSpPr>
          <p:cNvPr id="67" name="TextBox 66"/>
          <p:cNvSpPr txBox="1"/>
          <p:nvPr/>
        </p:nvSpPr>
        <p:spPr>
          <a:xfrm>
            <a:off x="2258805" y="4835009"/>
            <a:ext cx="591829" cy="533095"/>
          </a:xfrm>
          <a:prstGeom prst="rect">
            <a:avLst/>
          </a:prstGeom>
          <a:noFill/>
        </p:spPr>
        <p:txBody>
          <a:bodyPr wrap="none" rtlCol="0">
            <a:spAutoFit/>
          </a:bodyPr>
          <a:lstStyle/>
          <a:p>
            <a:r>
              <a:rPr lang="en-US" sz="2864" dirty="0">
                <a:solidFill>
                  <a:prstClr val="white"/>
                </a:solidFill>
                <a:latin typeface="Arial" panose="020B0604020202020204" pitchFamily="34" charset="0"/>
                <a:cs typeface="Arial" panose="020B0604020202020204" pitchFamily="34" charset="0"/>
              </a:rPr>
              <a:t>01</a:t>
            </a:r>
          </a:p>
        </p:txBody>
      </p:sp>
      <p:sp>
        <p:nvSpPr>
          <p:cNvPr id="68" name="Content Placeholder 4"/>
          <p:cNvSpPr txBox="1">
            <a:spLocks/>
          </p:cNvSpPr>
          <p:nvPr/>
        </p:nvSpPr>
        <p:spPr>
          <a:xfrm>
            <a:off x="2790776" y="2005898"/>
            <a:ext cx="2485968" cy="485067"/>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432" kern="0" dirty="0">
                <a:solidFill>
                  <a:prstClr val="white"/>
                </a:solidFill>
                <a:latin typeface="Arial" panose="020B0604020202020204" pitchFamily="34" charset="0"/>
                <a:cs typeface="Arial" panose="020B0604020202020204" pitchFamily="34" charset="0"/>
              </a:rPr>
              <a:t>This is a sample text.</a:t>
            </a:r>
            <a:endParaRPr lang="en-US" sz="1432" dirty="0">
              <a:solidFill>
                <a:prstClr val="white"/>
              </a:solidFill>
              <a:latin typeface="Arial" panose="020B0604020202020204" pitchFamily="34" charset="0"/>
              <a:cs typeface="Arial" panose="020B0604020202020204" pitchFamily="34" charset="0"/>
            </a:endParaRPr>
          </a:p>
        </p:txBody>
      </p:sp>
      <p:sp>
        <p:nvSpPr>
          <p:cNvPr id="69" name="Content Placeholder 4"/>
          <p:cNvSpPr txBox="1">
            <a:spLocks/>
          </p:cNvSpPr>
          <p:nvPr/>
        </p:nvSpPr>
        <p:spPr>
          <a:xfrm>
            <a:off x="2790776" y="2707659"/>
            <a:ext cx="2485968" cy="485067"/>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432" kern="0" dirty="0">
                <a:solidFill>
                  <a:prstClr val="white"/>
                </a:solidFill>
                <a:latin typeface="Arial" panose="020B0604020202020204" pitchFamily="34" charset="0"/>
                <a:cs typeface="Arial" panose="020B0604020202020204" pitchFamily="34" charset="0"/>
              </a:rPr>
              <a:t>This is a sample text.</a:t>
            </a:r>
            <a:endParaRPr lang="en-US" sz="1432" dirty="0">
              <a:solidFill>
                <a:prstClr val="white"/>
              </a:solidFill>
              <a:latin typeface="Arial" panose="020B0604020202020204" pitchFamily="34" charset="0"/>
              <a:cs typeface="Arial" panose="020B0604020202020204" pitchFamily="34" charset="0"/>
            </a:endParaRPr>
          </a:p>
        </p:txBody>
      </p:sp>
      <p:sp>
        <p:nvSpPr>
          <p:cNvPr id="70" name="Content Placeholder 4"/>
          <p:cNvSpPr txBox="1">
            <a:spLocks/>
          </p:cNvSpPr>
          <p:nvPr/>
        </p:nvSpPr>
        <p:spPr>
          <a:xfrm>
            <a:off x="2790776" y="3394613"/>
            <a:ext cx="2485968" cy="485067"/>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432" kern="0" dirty="0">
                <a:solidFill>
                  <a:prstClr val="white"/>
                </a:solidFill>
                <a:latin typeface="Arial" panose="020B0604020202020204" pitchFamily="34" charset="0"/>
                <a:cs typeface="Arial" panose="020B0604020202020204" pitchFamily="34" charset="0"/>
              </a:rPr>
              <a:t>This is a sample text.</a:t>
            </a:r>
            <a:endParaRPr lang="en-US" sz="1432" dirty="0">
              <a:solidFill>
                <a:prstClr val="white"/>
              </a:solidFill>
              <a:latin typeface="Arial" panose="020B0604020202020204" pitchFamily="34" charset="0"/>
              <a:cs typeface="Arial" panose="020B0604020202020204" pitchFamily="34" charset="0"/>
            </a:endParaRPr>
          </a:p>
        </p:txBody>
      </p:sp>
      <p:sp>
        <p:nvSpPr>
          <p:cNvPr id="71" name="Content Placeholder 4"/>
          <p:cNvSpPr txBox="1">
            <a:spLocks/>
          </p:cNvSpPr>
          <p:nvPr/>
        </p:nvSpPr>
        <p:spPr>
          <a:xfrm>
            <a:off x="2790776" y="4143076"/>
            <a:ext cx="2485968" cy="485067"/>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432" kern="0" dirty="0">
                <a:solidFill>
                  <a:prstClr val="white"/>
                </a:solidFill>
                <a:latin typeface="Arial" panose="020B0604020202020204" pitchFamily="34" charset="0"/>
                <a:cs typeface="Arial" panose="020B0604020202020204" pitchFamily="34" charset="0"/>
              </a:rPr>
              <a:t>This is a sample text.</a:t>
            </a:r>
            <a:endParaRPr lang="en-US" sz="1432" dirty="0">
              <a:solidFill>
                <a:prstClr val="white"/>
              </a:solidFill>
              <a:latin typeface="Arial" panose="020B0604020202020204" pitchFamily="34" charset="0"/>
              <a:cs typeface="Arial" panose="020B0604020202020204" pitchFamily="34" charset="0"/>
            </a:endParaRPr>
          </a:p>
        </p:txBody>
      </p:sp>
      <p:sp>
        <p:nvSpPr>
          <p:cNvPr id="72" name="Content Placeholder 4"/>
          <p:cNvSpPr txBox="1">
            <a:spLocks/>
          </p:cNvSpPr>
          <p:nvPr/>
        </p:nvSpPr>
        <p:spPr>
          <a:xfrm>
            <a:off x="2790776" y="4848736"/>
            <a:ext cx="2485968" cy="485067"/>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sz="1432" kern="0" dirty="0">
                <a:solidFill>
                  <a:prstClr val="white"/>
                </a:solidFill>
                <a:latin typeface="Arial" panose="020B0604020202020204" pitchFamily="34" charset="0"/>
                <a:cs typeface="Arial" panose="020B0604020202020204" pitchFamily="34" charset="0"/>
              </a:rPr>
              <a:t>This is a sample text.</a:t>
            </a:r>
            <a:endParaRPr lang="en-US" sz="1432" dirty="0">
              <a:solidFill>
                <a:prstClr val="white"/>
              </a:solidFill>
              <a:latin typeface="Arial" panose="020B0604020202020204" pitchFamily="34" charset="0"/>
              <a:cs typeface="Arial" panose="020B0604020202020204" pitchFamily="34" charset="0"/>
            </a:endParaRPr>
          </a:p>
        </p:txBody>
      </p:sp>
      <p:grpSp>
        <p:nvGrpSpPr>
          <p:cNvPr id="57" name="Group 56"/>
          <p:cNvGrpSpPr/>
          <p:nvPr/>
        </p:nvGrpSpPr>
        <p:grpSpPr>
          <a:xfrm>
            <a:off x="8893211" y="2212230"/>
            <a:ext cx="1600721" cy="3368876"/>
            <a:chOff x="4446428" y="1524000"/>
            <a:chExt cx="2011680" cy="4233781"/>
          </a:xfrm>
        </p:grpSpPr>
        <p:grpSp>
          <p:nvGrpSpPr>
            <p:cNvPr id="59" name="Group 58"/>
            <p:cNvGrpSpPr/>
            <p:nvPr/>
          </p:nvGrpSpPr>
          <p:grpSpPr>
            <a:xfrm>
              <a:off x="4571999" y="1524000"/>
              <a:ext cx="1597026" cy="4124325"/>
              <a:chOff x="3732213" y="1524000"/>
              <a:chExt cx="1597026" cy="4124325"/>
            </a:xfrm>
          </p:grpSpPr>
          <p:sp>
            <p:nvSpPr>
              <p:cNvPr id="61" name="Freeform 6"/>
              <p:cNvSpPr>
                <a:spLocks/>
              </p:cNvSpPr>
              <p:nvPr/>
            </p:nvSpPr>
            <p:spPr bwMode="auto">
              <a:xfrm>
                <a:off x="4359276" y="2782888"/>
                <a:ext cx="506413" cy="796925"/>
              </a:xfrm>
              <a:custGeom>
                <a:avLst/>
                <a:gdLst/>
                <a:ahLst/>
                <a:cxnLst>
                  <a:cxn ang="0">
                    <a:pos x="268" y="0"/>
                  </a:cxn>
                  <a:cxn ang="0">
                    <a:pos x="319" y="442"/>
                  </a:cxn>
                  <a:cxn ang="0">
                    <a:pos x="86" y="502"/>
                  </a:cxn>
                  <a:cxn ang="0">
                    <a:pos x="0" y="26"/>
                  </a:cxn>
                  <a:cxn ang="0">
                    <a:pos x="2" y="26"/>
                  </a:cxn>
                  <a:cxn ang="0">
                    <a:pos x="10" y="25"/>
                  </a:cxn>
                  <a:cxn ang="0">
                    <a:pos x="22" y="25"/>
                  </a:cxn>
                  <a:cxn ang="0">
                    <a:pos x="39" y="24"/>
                  </a:cxn>
                  <a:cxn ang="0">
                    <a:pos x="59" y="23"/>
                  </a:cxn>
                  <a:cxn ang="0">
                    <a:pos x="83" y="21"/>
                  </a:cxn>
                  <a:cxn ang="0">
                    <a:pos x="110" y="19"/>
                  </a:cxn>
                  <a:cxn ang="0">
                    <a:pos x="139" y="16"/>
                  </a:cxn>
                  <a:cxn ang="0">
                    <a:pos x="170" y="13"/>
                  </a:cxn>
                  <a:cxn ang="0">
                    <a:pos x="201" y="9"/>
                  </a:cxn>
                  <a:cxn ang="0">
                    <a:pos x="234" y="5"/>
                  </a:cxn>
                  <a:cxn ang="0">
                    <a:pos x="268" y="0"/>
                  </a:cxn>
                </a:cxnLst>
                <a:rect l="0" t="0" r="r" b="b"/>
                <a:pathLst>
                  <a:path w="319" h="502">
                    <a:moveTo>
                      <a:pt x="268" y="0"/>
                    </a:moveTo>
                    <a:lnTo>
                      <a:pt x="319" y="442"/>
                    </a:lnTo>
                    <a:lnTo>
                      <a:pt x="86" y="502"/>
                    </a:lnTo>
                    <a:lnTo>
                      <a:pt x="0" y="26"/>
                    </a:lnTo>
                    <a:lnTo>
                      <a:pt x="2" y="26"/>
                    </a:lnTo>
                    <a:lnTo>
                      <a:pt x="10" y="25"/>
                    </a:lnTo>
                    <a:lnTo>
                      <a:pt x="22" y="25"/>
                    </a:lnTo>
                    <a:lnTo>
                      <a:pt x="39" y="24"/>
                    </a:lnTo>
                    <a:lnTo>
                      <a:pt x="59" y="23"/>
                    </a:lnTo>
                    <a:lnTo>
                      <a:pt x="83" y="21"/>
                    </a:lnTo>
                    <a:lnTo>
                      <a:pt x="110" y="19"/>
                    </a:lnTo>
                    <a:lnTo>
                      <a:pt x="139" y="16"/>
                    </a:lnTo>
                    <a:lnTo>
                      <a:pt x="170" y="13"/>
                    </a:lnTo>
                    <a:lnTo>
                      <a:pt x="201" y="9"/>
                    </a:lnTo>
                    <a:lnTo>
                      <a:pt x="234" y="5"/>
                    </a:lnTo>
                    <a:lnTo>
                      <a:pt x="268" y="0"/>
                    </a:lnTo>
                    <a:close/>
                  </a:path>
                </a:pathLst>
              </a:custGeom>
              <a:solidFill>
                <a:srgbClr val="F4F8FA"/>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62" name="Freeform 7"/>
              <p:cNvSpPr>
                <a:spLocks/>
              </p:cNvSpPr>
              <p:nvPr/>
            </p:nvSpPr>
            <p:spPr bwMode="auto">
              <a:xfrm>
                <a:off x="4249738" y="4044950"/>
                <a:ext cx="666750" cy="1539875"/>
              </a:xfrm>
              <a:custGeom>
                <a:avLst/>
                <a:gdLst/>
                <a:ahLst/>
                <a:cxnLst>
                  <a:cxn ang="0">
                    <a:pos x="292" y="6"/>
                  </a:cxn>
                  <a:cxn ang="0">
                    <a:pos x="420" y="55"/>
                  </a:cxn>
                  <a:cxn ang="0">
                    <a:pos x="418" y="75"/>
                  </a:cxn>
                  <a:cxn ang="0">
                    <a:pos x="415" y="109"/>
                  </a:cxn>
                  <a:cxn ang="0">
                    <a:pos x="411" y="157"/>
                  </a:cxn>
                  <a:cxn ang="0">
                    <a:pos x="407" y="213"/>
                  </a:cxn>
                  <a:cxn ang="0">
                    <a:pos x="398" y="337"/>
                  </a:cxn>
                  <a:cxn ang="0">
                    <a:pos x="394" y="398"/>
                  </a:cxn>
                  <a:cxn ang="0">
                    <a:pos x="390" y="453"/>
                  </a:cxn>
                  <a:cxn ang="0">
                    <a:pos x="388" y="500"/>
                  </a:cxn>
                  <a:cxn ang="0">
                    <a:pos x="387" y="541"/>
                  </a:cxn>
                  <a:cxn ang="0">
                    <a:pos x="386" y="620"/>
                  </a:cxn>
                  <a:cxn ang="0">
                    <a:pos x="387" y="768"/>
                  </a:cxn>
                  <a:cxn ang="0">
                    <a:pos x="388" y="879"/>
                  </a:cxn>
                  <a:cxn ang="0">
                    <a:pos x="258" y="970"/>
                  </a:cxn>
                  <a:cxn ang="0">
                    <a:pos x="253" y="920"/>
                  </a:cxn>
                  <a:cxn ang="0">
                    <a:pos x="251" y="853"/>
                  </a:cxn>
                  <a:cxn ang="0">
                    <a:pos x="249" y="775"/>
                  </a:cxn>
                  <a:cxn ang="0">
                    <a:pos x="250" y="649"/>
                  </a:cxn>
                  <a:cxn ang="0">
                    <a:pos x="251" y="566"/>
                  </a:cxn>
                  <a:cxn ang="0">
                    <a:pos x="254" y="491"/>
                  </a:cxn>
                  <a:cxn ang="0">
                    <a:pos x="256" y="430"/>
                  </a:cxn>
                  <a:cxn ang="0">
                    <a:pos x="262" y="344"/>
                  </a:cxn>
                  <a:cxn ang="0">
                    <a:pos x="266" y="287"/>
                  </a:cxn>
                  <a:cxn ang="0">
                    <a:pos x="269" y="240"/>
                  </a:cxn>
                  <a:cxn ang="0">
                    <a:pos x="272" y="205"/>
                  </a:cxn>
                  <a:cxn ang="0">
                    <a:pos x="273" y="185"/>
                  </a:cxn>
                  <a:cxn ang="0">
                    <a:pos x="154" y="186"/>
                  </a:cxn>
                  <a:cxn ang="0">
                    <a:pos x="159" y="234"/>
                  </a:cxn>
                  <a:cxn ang="0">
                    <a:pos x="163" y="300"/>
                  </a:cxn>
                  <a:cxn ang="0">
                    <a:pos x="165" y="377"/>
                  </a:cxn>
                  <a:cxn ang="0">
                    <a:pos x="166" y="461"/>
                  </a:cxn>
                  <a:cxn ang="0">
                    <a:pos x="165" y="687"/>
                  </a:cxn>
                  <a:cxn ang="0">
                    <a:pos x="165" y="745"/>
                  </a:cxn>
                  <a:cxn ang="0">
                    <a:pos x="163" y="803"/>
                  </a:cxn>
                  <a:cxn ang="0">
                    <a:pos x="160" y="857"/>
                  </a:cxn>
                  <a:cxn ang="0">
                    <a:pos x="157" y="902"/>
                  </a:cxn>
                  <a:cxn ang="0">
                    <a:pos x="154" y="935"/>
                  </a:cxn>
                  <a:cxn ang="0">
                    <a:pos x="152" y="953"/>
                  </a:cxn>
                  <a:cxn ang="0">
                    <a:pos x="20" y="917"/>
                  </a:cxn>
                  <a:cxn ang="0">
                    <a:pos x="21" y="907"/>
                  </a:cxn>
                  <a:cxn ang="0">
                    <a:pos x="22" y="876"/>
                  </a:cxn>
                  <a:cxn ang="0">
                    <a:pos x="24" y="828"/>
                  </a:cxn>
                  <a:cxn ang="0">
                    <a:pos x="25" y="764"/>
                  </a:cxn>
                  <a:cxn ang="0">
                    <a:pos x="26" y="642"/>
                  </a:cxn>
                  <a:cxn ang="0">
                    <a:pos x="24" y="546"/>
                  </a:cxn>
                  <a:cxn ang="0">
                    <a:pos x="21" y="468"/>
                  </a:cxn>
                  <a:cxn ang="0">
                    <a:pos x="17" y="387"/>
                  </a:cxn>
                  <a:cxn ang="0">
                    <a:pos x="14" y="308"/>
                  </a:cxn>
                  <a:cxn ang="0">
                    <a:pos x="10" y="234"/>
                  </a:cxn>
                  <a:cxn ang="0">
                    <a:pos x="7" y="168"/>
                  </a:cxn>
                  <a:cxn ang="0">
                    <a:pos x="4" y="114"/>
                  </a:cxn>
                  <a:cxn ang="0">
                    <a:pos x="2" y="75"/>
                  </a:cxn>
                  <a:cxn ang="0">
                    <a:pos x="0" y="54"/>
                  </a:cxn>
                  <a:cxn ang="0">
                    <a:pos x="241" y="0"/>
                  </a:cxn>
                </a:cxnLst>
                <a:rect l="0" t="0" r="r" b="b"/>
                <a:pathLst>
                  <a:path w="420" h="970">
                    <a:moveTo>
                      <a:pt x="241" y="0"/>
                    </a:moveTo>
                    <a:lnTo>
                      <a:pt x="292" y="6"/>
                    </a:lnTo>
                    <a:lnTo>
                      <a:pt x="420" y="53"/>
                    </a:lnTo>
                    <a:lnTo>
                      <a:pt x="420" y="55"/>
                    </a:lnTo>
                    <a:lnTo>
                      <a:pt x="419" y="63"/>
                    </a:lnTo>
                    <a:lnTo>
                      <a:pt x="418" y="75"/>
                    </a:lnTo>
                    <a:lnTo>
                      <a:pt x="417" y="91"/>
                    </a:lnTo>
                    <a:lnTo>
                      <a:pt x="415" y="109"/>
                    </a:lnTo>
                    <a:lnTo>
                      <a:pt x="414" y="131"/>
                    </a:lnTo>
                    <a:lnTo>
                      <a:pt x="411" y="157"/>
                    </a:lnTo>
                    <a:lnTo>
                      <a:pt x="409" y="184"/>
                    </a:lnTo>
                    <a:lnTo>
                      <a:pt x="407" y="213"/>
                    </a:lnTo>
                    <a:lnTo>
                      <a:pt x="403" y="274"/>
                    </a:lnTo>
                    <a:lnTo>
                      <a:pt x="398" y="337"/>
                    </a:lnTo>
                    <a:lnTo>
                      <a:pt x="395" y="368"/>
                    </a:lnTo>
                    <a:lnTo>
                      <a:pt x="394" y="398"/>
                    </a:lnTo>
                    <a:lnTo>
                      <a:pt x="391" y="427"/>
                    </a:lnTo>
                    <a:lnTo>
                      <a:pt x="390" y="453"/>
                    </a:lnTo>
                    <a:lnTo>
                      <a:pt x="389" y="478"/>
                    </a:lnTo>
                    <a:lnTo>
                      <a:pt x="388" y="500"/>
                    </a:lnTo>
                    <a:lnTo>
                      <a:pt x="388" y="519"/>
                    </a:lnTo>
                    <a:lnTo>
                      <a:pt x="387" y="541"/>
                    </a:lnTo>
                    <a:lnTo>
                      <a:pt x="387" y="591"/>
                    </a:lnTo>
                    <a:lnTo>
                      <a:pt x="386" y="620"/>
                    </a:lnTo>
                    <a:lnTo>
                      <a:pt x="386" y="738"/>
                    </a:lnTo>
                    <a:lnTo>
                      <a:pt x="387" y="768"/>
                    </a:lnTo>
                    <a:lnTo>
                      <a:pt x="387" y="863"/>
                    </a:lnTo>
                    <a:lnTo>
                      <a:pt x="388" y="879"/>
                    </a:lnTo>
                    <a:lnTo>
                      <a:pt x="388" y="902"/>
                    </a:lnTo>
                    <a:lnTo>
                      <a:pt x="258" y="970"/>
                    </a:lnTo>
                    <a:lnTo>
                      <a:pt x="255" y="947"/>
                    </a:lnTo>
                    <a:lnTo>
                      <a:pt x="253" y="920"/>
                    </a:lnTo>
                    <a:lnTo>
                      <a:pt x="251" y="888"/>
                    </a:lnTo>
                    <a:lnTo>
                      <a:pt x="251" y="853"/>
                    </a:lnTo>
                    <a:lnTo>
                      <a:pt x="250" y="815"/>
                    </a:lnTo>
                    <a:lnTo>
                      <a:pt x="249" y="775"/>
                    </a:lnTo>
                    <a:lnTo>
                      <a:pt x="249" y="691"/>
                    </a:lnTo>
                    <a:lnTo>
                      <a:pt x="250" y="649"/>
                    </a:lnTo>
                    <a:lnTo>
                      <a:pt x="251" y="607"/>
                    </a:lnTo>
                    <a:lnTo>
                      <a:pt x="251" y="566"/>
                    </a:lnTo>
                    <a:lnTo>
                      <a:pt x="252" y="527"/>
                    </a:lnTo>
                    <a:lnTo>
                      <a:pt x="254" y="491"/>
                    </a:lnTo>
                    <a:lnTo>
                      <a:pt x="254" y="458"/>
                    </a:lnTo>
                    <a:lnTo>
                      <a:pt x="256" y="430"/>
                    </a:lnTo>
                    <a:lnTo>
                      <a:pt x="258" y="405"/>
                    </a:lnTo>
                    <a:lnTo>
                      <a:pt x="262" y="344"/>
                    </a:lnTo>
                    <a:lnTo>
                      <a:pt x="264" y="315"/>
                    </a:lnTo>
                    <a:lnTo>
                      <a:pt x="266" y="287"/>
                    </a:lnTo>
                    <a:lnTo>
                      <a:pt x="268" y="263"/>
                    </a:lnTo>
                    <a:lnTo>
                      <a:pt x="269" y="240"/>
                    </a:lnTo>
                    <a:lnTo>
                      <a:pt x="271" y="220"/>
                    </a:lnTo>
                    <a:lnTo>
                      <a:pt x="272" y="205"/>
                    </a:lnTo>
                    <a:lnTo>
                      <a:pt x="273" y="193"/>
                    </a:lnTo>
                    <a:lnTo>
                      <a:pt x="273" y="185"/>
                    </a:lnTo>
                    <a:lnTo>
                      <a:pt x="273" y="183"/>
                    </a:lnTo>
                    <a:lnTo>
                      <a:pt x="154" y="186"/>
                    </a:lnTo>
                    <a:lnTo>
                      <a:pt x="157" y="208"/>
                    </a:lnTo>
                    <a:lnTo>
                      <a:pt x="159" y="234"/>
                    </a:lnTo>
                    <a:lnTo>
                      <a:pt x="162" y="265"/>
                    </a:lnTo>
                    <a:lnTo>
                      <a:pt x="163" y="300"/>
                    </a:lnTo>
                    <a:lnTo>
                      <a:pt x="164" y="338"/>
                    </a:lnTo>
                    <a:lnTo>
                      <a:pt x="165" y="377"/>
                    </a:lnTo>
                    <a:lnTo>
                      <a:pt x="165" y="418"/>
                    </a:lnTo>
                    <a:lnTo>
                      <a:pt x="166" y="461"/>
                    </a:lnTo>
                    <a:lnTo>
                      <a:pt x="166" y="656"/>
                    </a:lnTo>
                    <a:lnTo>
                      <a:pt x="165" y="687"/>
                    </a:lnTo>
                    <a:lnTo>
                      <a:pt x="165" y="714"/>
                    </a:lnTo>
                    <a:lnTo>
                      <a:pt x="165" y="745"/>
                    </a:lnTo>
                    <a:lnTo>
                      <a:pt x="164" y="775"/>
                    </a:lnTo>
                    <a:lnTo>
                      <a:pt x="163" y="803"/>
                    </a:lnTo>
                    <a:lnTo>
                      <a:pt x="162" y="831"/>
                    </a:lnTo>
                    <a:lnTo>
                      <a:pt x="160" y="857"/>
                    </a:lnTo>
                    <a:lnTo>
                      <a:pt x="158" y="881"/>
                    </a:lnTo>
                    <a:lnTo>
                      <a:pt x="157" y="902"/>
                    </a:lnTo>
                    <a:lnTo>
                      <a:pt x="155" y="920"/>
                    </a:lnTo>
                    <a:lnTo>
                      <a:pt x="154" y="935"/>
                    </a:lnTo>
                    <a:lnTo>
                      <a:pt x="153" y="946"/>
                    </a:lnTo>
                    <a:lnTo>
                      <a:pt x="152" y="953"/>
                    </a:lnTo>
                    <a:lnTo>
                      <a:pt x="152" y="956"/>
                    </a:lnTo>
                    <a:lnTo>
                      <a:pt x="20" y="917"/>
                    </a:lnTo>
                    <a:lnTo>
                      <a:pt x="20" y="915"/>
                    </a:lnTo>
                    <a:lnTo>
                      <a:pt x="21" y="907"/>
                    </a:lnTo>
                    <a:lnTo>
                      <a:pt x="21" y="894"/>
                    </a:lnTo>
                    <a:lnTo>
                      <a:pt x="22" y="876"/>
                    </a:lnTo>
                    <a:lnTo>
                      <a:pt x="23" y="854"/>
                    </a:lnTo>
                    <a:lnTo>
                      <a:pt x="24" y="828"/>
                    </a:lnTo>
                    <a:lnTo>
                      <a:pt x="24" y="798"/>
                    </a:lnTo>
                    <a:lnTo>
                      <a:pt x="25" y="764"/>
                    </a:lnTo>
                    <a:lnTo>
                      <a:pt x="26" y="727"/>
                    </a:lnTo>
                    <a:lnTo>
                      <a:pt x="26" y="642"/>
                    </a:lnTo>
                    <a:lnTo>
                      <a:pt x="25" y="595"/>
                    </a:lnTo>
                    <a:lnTo>
                      <a:pt x="24" y="546"/>
                    </a:lnTo>
                    <a:lnTo>
                      <a:pt x="22" y="507"/>
                    </a:lnTo>
                    <a:lnTo>
                      <a:pt x="21" y="468"/>
                    </a:lnTo>
                    <a:lnTo>
                      <a:pt x="20" y="427"/>
                    </a:lnTo>
                    <a:lnTo>
                      <a:pt x="17" y="387"/>
                    </a:lnTo>
                    <a:lnTo>
                      <a:pt x="16" y="346"/>
                    </a:lnTo>
                    <a:lnTo>
                      <a:pt x="14" y="308"/>
                    </a:lnTo>
                    <a:lnTo>
                      <a:pt x="13" y="270"/>
                    </a:lnTo>
                    <a:lnTo>
                      <a:pt x="10" y="234"/>
                    </a:lnTo>
                    <a:lnTo>
                      <a:pt x="9" y="199"/>
                    </a:lnTo>
                    <a:lnTo>
                      <a:pt x="7" y="168"/>
                    </a:lnTo>
                    <a:lnTo>
                      <a:pt x="6" y="139"/>
                    </a:lnTo>
                    <a:lnTo>
                      <a:pt x="4" y="114"/>
                    </a:lnTo>
                    <a:lnTo>
                      <a:pt x="2" y="92"/>
                    </a:lnTo>
                    <a:lnTo>
                      <a:pt x="2" y="75"/>
                    </a:lnTo>
                    <a:lnTo>
                      <a:pt x="1" y="61"/>
                    </a:lnTo>
                    <a:lnTo>
                      <a:pt x="0" y="54"/>
                    </a:lnTo>
                    <a:lnTo>
                      <a:pt x="0" y="50"/>
                    </a:lnTo>
                    <a:lnTo>
                      <a:pt x="241"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63" name="Freeform 8"/>
              <p:cNvSpPr>
                <a:spLocks/>
              </p:cNvSpPr>
              <p:nvPr/>
            </p:nvSpPr>
            <p:spPr bwMode="auto">
              <a:xfrm>
                <a:off x="4203701" y="5438775"/>
                <a:ext cx="300038" cy="193675"/>
              </a:xfrm>
              <a:custGeom>
                <a:avLst/>
                <a:gdLst/>
                <a:ahLst/>
                <a:cxnLst>
                  <a:cxn ang="0">
                    <a:pos x="92" y="0"/>
                  </a:cxn>
                  <a:cxn ang="0">
                    <a:pos x="110" y="1"/>
                  </a:cxn>
                  <a:cxn ang="0">
                    <a:pos x="126" y="5"/>
                  </a:cxn>
                  <a:cxn ang="0">
                    <a:pos x="139" y="10"/>
                  </a:cxn>
                  <a:cxn ang="0">
                    <a:pos x="151" y="17"/>
                  </a:cxn>
                  <a:cxn ang="0">
                    <a:pos x="161" y="27"/>
                  </a:cxn>
                  <a:cxn ang="0">
                    <a:pos x="168" y="37"/>
                  </a:cxn>
                  <a:cxn ang="0">
                    <a:pos x="175" y="48"/>
                  </a:cxn>
                  <a:cxn ang="0">
                    <a:pos x="179" y="58"/>
                  </a:cxn>
                  <a:cxn ang="0">
                    <a:pos x="183" y="69"/>
                  </a:cxn>
                  <a:cxn ang="0">
                    <a:pos x="186" y="79"/>
                  </a:cxn>
                  <a:cxn ang="0">
                    <a:pos x="187" y="89"/>
                  </a:cxn>
                  <a:cxn ang="0">
                    <a:pos x="188" y="97"/>
                  </a:cxn>
                  <a:cxn ang="0">
                    <a:pos x="189" y="103"/>
                  </a:cxn>
                  <a:cxn ang="0">
                    <a:pos x="189" y="108"/>
                  </a:cxn>
                  <a:cxn ang="0">
                    <a:pos x="187" y="109"/>
                  </a:cxn>
                  <a:cxn ang="0">
                    <a:pos x="180" y="110"/>
                  </a:cxn>
                  <a:cxn ang="0">
                    <a:pos x="171" y="112"/>
                  </a:cxn>
                  <a:cxn ang="0">
                    <a:pos x="158" y="115"/>
                  </a:cxn>
                  <a:cxn ang="0">
                    <a:pos x="142" y="117"/>
                  </a:cxn>
                  <a:cxn ang="0">
                    <a:pos x="124" y="119"/>
                  </a:cxn>
                  <a:cxn ang="0">
                    <a:pos x="105" y="121"/>
                  </a:cxn>
                  <a:cxn ang="0">
                    <a:pos x="83" y="122"/>
                  </a:cxn>
                  <a:cxn ang="0">
                    <a:pos x="61" y="122"/>
                  </a:cxn>
                  <a:cxn ang="0">
                    <a:pos x="44" y="121"/>
                  </a:cxn>
                  <a:cxn ang="0">
                    <a:pos x="30" y="120"/>
                  </a:cxn>
                  <a:cxn ang="0">
                    <a:pos x="19" y="117"/>
                  </a:cxn>
                  <a:cxn ang="0">
                    <a:pos x="11" y="115"/>
                  </a:cxn>
                  <a:cxn ang="0">
                    <a:pos x="5" y="112"/>
                  </a:cxn>
                  <a:cxn ang="0">
                    <a:pos x="2" y="110"/>
                  </a:cxn>
                  <a:cxn ang="0">
                    <a:pos x="1" y="109"/>
                  </a:cxn>
                  <a:cxn ang="0">
                    <a:pos x="0" y="108"/>
                  </a:cxn>
                  <a:cxn ang="0">
                    <a:pos x="0" y="96"/>
                  </a:cxn>
                  <a:cxn ang="0">
                    <a:pos x="2" y="88"/>
                  </a:cxn>
                  <a:cxn ang="0">
                    <a:pos x="3" y="78"/>
                  </a:cxn>
                  <a:cxn ang="0">
                    <a:pos x="5" y="67"/>
                  </a:cxn>
                  <a:cxn ang="0">
                    <a:pos x="9" y="56"/>
                  </a:cxn>
                  <a:cxn ang="0">
                    <a:pos x="15" y="44"/>
                  </a:cxn>
                  <a:cxn ang="0">
                    <a:pos x="22" y="33"/>
                  </a:cxn>
                  <a:cxn ang="0">
                    <a:pos x="31" y="23"/>
                  </a:cxn>
                  <a:cxn ang="0">
                    <a:pos x="42" y="14"/>
                  </a:cxn>
                  <a:cxn ang="0">
                    <a:pos x="56" y="7"/>
                  </a:cxn>
                  <a:cxn ang="0">
                    <a:pos x="72" y="2"/>
                  </a:cxn>
                  <a:cxn ang="0">
                    <a:pos x="92" y="0"/>
                  </a:cxn>
                </a:cxnLst>
                <a:rect l="0" t="0" r="r" b="b"/>
                <a:pathLst>
                  <a:path w="189" h="122">
                    <a:moveTo>
                      <a:pt x="92" y="0"/>
                    </a:moveTo>
                    <a:lnTo>
                      <a:pt x="110" y="1"/>
                    </a:lnTo>
                    <a:lnTo>
                      <a:pt x="126" y="5"/>
                    </a:lnTo>
                    <a:lnTo>
                      <a:pt x="139" y="10"/>
                    </a:lnTo>
                    <a:lnTo>
                      <a:pt x="151" y="17"/>
                    </a:lnTo>
                    <a:lnTo>
                      <a:pt x="161" y="27"/>
                    </a:lnTo>
                    <a:lnTo>
                      <a:pt x="168" y="37"/>
                    </a:lnTo>
                    <a:lnTo>
                      <a:pt x="175" y="48"/>
                    </a:lnTo>
                    <a:lnTo>
                      <a:pt x="179" y="58"/>
                    </a:lnTo>
                    <a:lnTo>
                      <a:pt x="183" y="69"/>
                    </a:lnTo>
                    <a:lnTo>
                      <a:pt x="186" y="79"/>
                    </a:lnTo>
                    <a:lnTo>
                      <a:pt x="187" y="89"/>
                    </a:lnTo>
                    <a:lnTo>
                      <a:pt x="188" y="97"/>
                    </a:lnTo>
                    <a:lnTo>
                      <a:pt x="189" y="103"/>
                    </a:lnTo>
                    <a:lnTo>
                      <a:pt x="189" y="108"/>
                    </a:lnTo>
                    <a:lnTo>
                      <a:pt x="187" y="109"/>
                    </a:lnTo>
                    <a:lnTo>
                      <a:pt x="180" y="110"/>
                    </a:lnTo>
                    <a:lnTo>
                      <a:pt x="171" y="112"/>
                    </a:lnTo>
                    <a:lnTo>
                      <a:pt x="158" y="115"/>
                    </a:lnTo>
                    <a:lnTo>
                      <a:pt x="142" y="117"/>
                    </a:lnTo>
                    <a:lnTo>
                      <a:pt x="124" y="119"/>
                    </a:lnTo>
                    <a:lnTo>
                      <a:pt x="105" y="121"/>
                    </a:lnTo>
                    <a:lnTo>
                      <a:pt x="83" y="122"/>
                    </a:lnTo>
                    <a:lnTo>
                      <a:pt x="61" y="122"/>
                    </a:lnTo>
                    <a:lnTo>
                      <a:pt x="44" y="121"/>
                    </a:lnTo>
                    <a:lnTo>
                      <a:pt x="30" y="120"/>
                    </a:lnTo>
                    <a:lnTo>
                      <a:pt x="19" y="117"/>
                    </a:lnTo>
                    <a:lnTo>
                      <a:pt x="11" y="115"/>
                    </a:lnTo>
                    <a:lnTo>
                      <a:pt x="5" y="112"/>
                    </a:lnTo>
                    <a:lnTo>
                      <a:pt x="2" y="110"/>
                    </a:lnTo>
                    <a:lnTo>
                      <a:pt x="1" y="109"/>
                    </a:lnTo>
                    <a:lnTo>
                      <a:pt x="0" y="108"/>
                    </a:lnTo>
                    <a:lnTo>
                      <a:pt x="0" y="96"/>
                    </a:lnTo>
                    <a:lnTo>
                      <a:pt x="2" y="88"/>
                    </a:lnTo>
                    <a:lnTo>
                      <a:pt x="3" y="78"/>
                    </a:lnTo>
                    <a:lnTo>
                      <a:pt x="5" y="67"/>
                    </a:lnTo>
                    <a:lnTo>
                      <a:pt x="9" y="56"/>
                    </a:lnTo>
                    <a:lnTo>
                      <a:pt x="15" y="44"/>
                    </a:lnTo>
                    <a:lnTo>
                      <a:pt x="22" y="33"/>
                    </a:lnTo>
                    <a:lnTo>
                      <a:pt x="31" y="23"/>
                    </a:lnTo>
                    <a:lnTo>
                      <a:pt x="42" y="14"/>
                    </a:lnTo>
                    <a:lnTo>
                      <a:pt x="56" y="7"/>
                    </a:lnTo>
                    <a:lnTo>
                      <a:pt x="72" y="2"/>
                    </a:lnTo>
                    <a:lnTo>
                      <a:pt x="92" y="0"/>
                    </a:lnTo>
                    <a:close/>
                  </a:path>
                </a:pathLst>
              </a:custGeom>
              <a:solidFill>
                <a:srgbClr val="0000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73" name="Freeform 9"/>
              <p:cNvSpPr>
                <a:spLocks/>
              </p:cNvSpPr>
              <p:nvPr/>
            </p:nvSpPr>
            <p:spPr bwMode="auto">
              <a:xfrm>
                <a:off x="4656138" y="5441950"/>
                <a:ext cx="322263" cy="206375"/>
              </a:xfrm>
              <a:custGeom>
                <a:avLst/>
                <a:gdLst/>
                <a:ahLst/>
                <a:cxnLst>
                  <a:cxn ang="0">
                    <a:pos x="111" y="0"/>
                  </a:cxn>
                  <a:cxn ang="0">
                    <a:pos x="129" y="1"/>
                  </a:cxn>
                  <a:cxn ang="0">
                    <a:pos x="146" y="4"/>
                  </a:cxn>
                  <a:cxn ang="0">
                    <a:pos x="159" y="10"/>
                  </a:cxn>
                  <a:cxn ang="0">
                    <a:pos x="170" y="18"/>
                  </a:cxn>
                  <a:cxn ang="0">
                    <a:pos x="179" y="27"/>
                  </a:cxn>
                  <a:cxn ang="0">
                    <a:pos x="187" y="36"/>
                  </a:cxn>
                  <a:cxn ang="0">
                    <a:pos x="192" y="47"/>
                  </a:cxn>
                  <a:cxn ang="0">
                    <a:pos x="196" y="58"/>
                  </a:cxn>
                  <a:cxn ang="0">
                    <a:pos x="199" y="69"/>
                  </a:cxn>
                  <a:cxn ang="0">
                    <a:pos x="202" y="80"/>
                  </a:cxn>
                  <a:cxn ang="0">
                    <a:pos x="202" y="89"/>
                  </a:cxn>
                  <a:cxn ang="0">
                    <a:pos x="203" y="97"/>
                  </a:cxn>
                  <a:cxn ang="0">
                    <a:pos x="203" y="110"/>
                  </a:cxn>
                  <a:cxn ang="0">
                    <a:pos x="202" y="110"/>
                  </a:cxn>
                  <a:cxn ang="0">
                    <a:pos x="201" y="113"/>
                  </a:cxn>
                  <a:cxn ang="0">
                    <a:pos x="197" y="115"/>
                  </a:cxn>
                  <a:cxn ang="0">
                    <a:pos x="191" y="118"/>
                  </a:cxn>
                  <a:cxn ang="0">
                    <a:pos x="182" y="121"/>
                  </a:cxn>
                  <a:cxn ang="0">
                    <a:pos x="169" y="124"/>
                  </a:cxn>
                  <a:cxn ang="0">
                    <a:pos x="152" y="127"/>
                  </a:cxn>
                  <a:cxn ang="0">
                    <a:pos x="131" y="129"/>
                  </a:cxn>
                  <a:cxn ang="0">
                    <a:pos x="111" y="130"/>
                  </a:cxn>
                  <a:cxn ang="0">
                    <a:pos x="92" y="129"/>
                  </a:cxn>
                  <a:cxn ang="0">
                    <a:pos x="74" y="127"/>
                  </a:cxn>
                  <a:cxn ang="0">
                    <a:pos x="57" y="125"/>
                  </a:cxn>
                  <a:cxn ang="0">
                    <a:pos x="41" y="121"/>
                  </a:cxn>
                  <a:cxn ang="0">
                    <a:pos x="28" y="118"/>
                  </a:cxn>
                  <a:cxn ang="0">
                    <a:pos x="16" y="114"/>
                  </a:cxn>
                  <a:cxn ang="0">
                    <a:pos x="7" y="111"/>
                  </a:cxn>
                  <a:cxn ang="0">
                    <a:pos x="2" y="110"/>
                  </a:cxn>
                  <a:cxn ang="0">
                    <a:pos x="0" y="109"/>
                  </a:cxn>
                  <a:cxn ang="0">
                    <a:pos x="0" y="104"/>
                  </a:cxn>
                  <a:cxn ang="0">
                    <a:pos x="1" y="98"/>
                  </a:cxn>
                  <a:cxn ang="0">
                    <a:pos x="2" y="91"/>
                  </a:cxn>
                  <a:cxn ang="0">
                    <a:pos x="4" y="82"/>
                  </a:cxn>
                  <a:cxn ang="0">
                    <a:pos x="7" y="72"/>
                  </a:cxn>
                  <a:cxn ang="0">
                    <a:pos x="11" y="62"/>
                  </a:cxn>
                  <a:cxn ang="0">
                    <a:pos x="17" y="51"/>
                  </a:cxn>
                  <a:cxn ang="0">
                    <a:pos x="24" y="40"/>
                  </a:cxn>
                  <a:cxn ang="0">
                    <a:pos x="32" y="30"/>
                  </a:cxn>
                  <a:cxn ang="0">
                    <a:pos x="43" y="21"/>
                  </a:cxn>
                  <a:cxn ang="0">
                    <a:pos x="57" y="14"/>
                  </a:cxn>
                  <a:cxn ang="0">
                    <a:pos x="72" y="7"/>
                  </a:cxn>
                  <a:cxn ang="0">
                    <a:pos x="90" y="3"/>
                  </a:cxn>
                  <a:cxn ang="0">
                    <a:pos x="111" y="0"/>
                  </a:cxn>
                </a:cxnLst>
                <a:rect l="0" t="0" r="r" b="b"/>
                <a:pathLst>
                  <a:path w="203" h="130">
                    <a:moveTo>
                      <a:pt x="111" y="0"/>
                    </a:moveTo>
                    <a:lnTo>
                      <a:pt x="129" y="1"/>
                    </a:lnTo>
                    <a:lnTo>
                      <a:pt x="146" y="4"/>
                    </a:lnTo>
                    <a:lnTo>
                      <a:pt x="159" y="10"/>
                    </a:lnTo>
                    <a:lnTo>
                      <a:pt x="170" y="18"/>
                    </a:lnTo>
                    <a:lnTo>
                      <a:pt x="179" y="27"/>
                    </a:lnTo>
                    <a:lnTo>
                      <a:pt x="187" y="36"/>
                    </a:lnTo>
                    <a:lnTo>
                      <a:pt x="192" y="47"/>
                    </a:lnTo>
                    <a:lnTo>
                      <a:pt x="196" y="58"/>
                    </a:lnTo>
                    <a:lnTo>
                      <a:pt x="199" y="69"/>
                    </a:lnTo>
                    <a:lnTo>
                      <a:pt x="202" y="80"/>
                    </a:lnTo>
                    <a:lnTo>
                      <a:pt x="202" y="89"/>
                    </a:lnTo>
                    <a:lnTo>
                      <a:pt x="203" y="97"/>
                    </a:lnTo>
                    <a:lnTo>
                      <a:pt x="203" y="110"/>
                    </a:lnTo>
                    <a:lnTo>
                      <a:pt x="202" y="110"/>
                    </a:lnTo>
                    <a:lnTo>
                      <a:pt x="201" y="113"/>
                    </a:lnTo>
                    <a:lnTo>
                      <a:pt x="197" y="115"/>
                    </a:lnTo>
                    <a:lnTo>
                      <a:pt x="191" y="118"/>
                    </a:lnTo>
                    <a:lnTo>
                      <a:pt x="182" y="121"/>
                    </a:lnTo>
                    <a:lnTo>
                      <a:pt x="169" y="124"/>
                    </a:lnTo>
                    <a:lnTo>
                      <a:pt x="152" y="127"/>
                    </a:lnTo>
                    <a:lnTo>
                      <a:pt x="131" y="129"/>
                    </a:lnTo>
                    <a:lnTo>
                      <a:pt x="111" y="130"/>
                    </a:lnTo>
                    <a:lnTo>
                      <a:pt x="92" y="129"/>
                    </a:lnTo>
                    <a:lnTo>
                      <a:pt x="74" y="127"/>
                    </a:lnTo>
                    <a:lnTo>
                      <a:pt x="57" y="125"/>
                    </a:lnTo>
                    <a:lnTo>
                      <a:pt x="41" y="121"/>
                    </a:lnTo>
                    <a:lnTo>
                      <a:pt x="28" y="118"/>
                    </a:lnTo>
                    <a:lnTo>
                      <a:pt x="16" y="114"/>
                    </a:lnTo>
                    <a:lnTo>
                      <a:pt x="7" y="111"/>
                    </a:lnTo>
                    <a:lnTo>
                      <a:pt x="2" y="110"/>
                    </a:lnTo>
                    <a:lnTo>
                      <a:pt x="0" y="109"/>
                    </a:lnTo>
                    <a:lnTo>
                      <a:pt x="0" y="104"/>
                    </a:lnTo>
                    <a:lnTo>
                      <a:pt x="1" y="98"/>
                    </a:lnTo>
                    <a:lnTo>
                      <a:pt x="2" y="91"/>
                    </a:lnTo>
                    <a:lnTo>
                      <a:pt x="4" y="82"/>
                    </a:lnTo>
                    <a:lnTo>
                      <a:pt x="7" y="72"/>
                    </a:lnTo>
                    <a:lnTo>
                      <a:pt x="11" y="62"/>
                    </a:lnTo>
                    <a:lnTo>
                      <a:pt x="17" y="51"/>
                    </a:lnTo>
                    <a:lnTo>
                      <a:pt x="24" y="40"/>
                    </a:lnTo>
                    <a:lnTo>
                      <a:pt x="32" y="30"/>
                    </a:lnTo>
                    <a:lnTo>
                      <a:pt x="43" y="21"/>
                    </a:lnTo>
                    <a:lnTo>
                      <a:pt x="57" y="14"/>
                    </a:lnTo>
                    <a:lnTo>
                      <a:pt x="72" y="7"/>
                    </a:lnTo>
                    <a:lnTo>
                      <a:pt x="90" y="3"/>
                    </a:lnTo>
                    <a:lnTo>
                      <a:pt x="111" y="0"/>
                    </a:lnTo>
                    <a:close/>
                  </a:path>
                </a:pathLst>
              </a:custGeom>
              <a:solidFill>
                <a:srgbClr val="0000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74" name="Freeform 10"/>
              <p:cNvSpPr>
                <a:spLocks/>
              </p:cNvSpPr>
              <p:nvPr/>
            </p:nvSpPr>
            <p:spPr bwMode="auto">
              <a:xfrm>
                <a:off x="3732213" y="3940175"/>
                <a:ext cx="214313" cy="223838"/>
              </a:xfrm>
              <a:custGeom>
                <a:avLst/>
                <a:gdLst/>
                <a:ahLst/>
                <a:cxnLst>
                  <a:cxn ang="0">
                    <a:pos x="43" y="0"/>
                  </a:cxn>
                  <a:cxn ang="0">
                    <a:pos x="135" y="50"/>
                  </a:cxn>
                  <a:cxn ang="0">
                    <a:pos x="134" y="53"/>
                  </a:cxn>
                  <a:cxn ang="0">
                    <a:pos x="132" y="58"/>
                  </a:cxn>
                  <a:cxn ang="0">
                    <a:pos x="128" y="67"/>
                  </a:cxn>
                  <a:cxn ang="0">
                    <a:pos x="116" y="90"/>
                  </a:cxn>
                  <a:cxn ang="0">
                    <a:pos x="108" y="103"/>
                  </a:cxn>
                  <a:cxn ang="0">
                    <a:pos x="99" y="116"/>
                  </a:cxn>
                  <a:cxn ang="0">
                    <a:pos x="89" y="127"/>
                  </a:cxn>
                  <a:cxn ang="0">
                    <a:pos x="80" y="135"/>
                  </a:cxn>
                  <a:cxn ang="0">
                    <a:pos x="69" y="139"/>
                  </a:cxn>
                  <a:cxn ang="0">
                    <a:pos x="57" y="141"/>
                  </a:cxn>
                  <a:cxn ang="0">
                    <a:pos x="45" y="141"/>
                  </a:cxn>
                  <a:cxn ang="0">
                    <a:pos x="34" y="138"/>
                  </a:cxn>
                  <a:cxn ang="0">
                    <a:pos x="24" y="136"/>
                  </a:cxn>
                  <a:cxn ang="0">
                    <a:pos x="17" y="133"/>
                  </a:cxn>
                  <a:cxn ang="0">
                    <a:pos x="11" y="130"/>
                  </a:cxn>
                  <a:cxn ang="0">
                    <a:pos x="7" y="126"/>
                  </a:cxn>
                  <a:cxn ang="0">
                    <a:pos x="3" y="121"/>
                  </a:cxn>
                  <a:cxn ang="0">
                    <a:pos x="1" y="116"/>
                  </a:cxn>
                  <a:cxn ang="0">
                    <a:pos x="0" y="109"/>
                  </a:cxn>
                  <a:cxn ang="0">
                    <a:pos x="1" y="100"/>
                  </a:cxn>
                  <a:cxn ang="0">
                    <a:pos x="3" y="90"/>
                  </a:cxn>
                  <a:cxn ang="0">
                    <a:pos x="9" y="77"/>
                  </a:cxn>
                  <a:cxn ang="0">
                    <a:pos x="15" y="63"/>
                  </a:cxn>
                  <a:cxn ang="0">
                    <a:pos x="22" y="49"/>
                  </a:cxn>
                  <a:cxn ang="0">
                    <a:pos x="28" y="36"/>
                  </a:cxn>
                  <a:cxn ang="0">
                    <a:pos x="33" y="24"/>
                  </a:cxn>
                  <a:cxn ang="0">
                    <a:pos x="37" y="15"/>
                  </a:cxn>
                  <a:cxn ang="0">
                    <a:pos x="40" y="7"/>
                  </a:cxn>
                  <a:cxn ang="0">
                    <a:pos x="43" y="1"/>
                  </a:cxn>
                  <a:cxn ang="0">
                    <a:pos x="43" y="0"/>
                  </a:cxn>
                </a:cxnLst>
                <a:rect l="0" t="0" r="r" b="b"/>
                <a:pathLst>
                  <a:path w="135" h="141">
                    <a:moveTo>
                      <a:pt x="43" y="0"/>
                    </a:moveTo>
                    <a:lnTo>
                      <a:pt x="135" y="50"/>
                    </a:lnTo>
                    <a:lnTo>
                      <a:pt x="134" y="53"/>
                    </a:lnTo>
                    <a:lnTo>
                      <a:pt x="132" y="58"/>
                    </a:lnTo>
                    <a:lnTo>
                      <a:pt x="128" y="67"/>
                    </a:lnTo>
                    <a:lnTo>
                      <a:pt x="116" y="90"/>
                    </a:lnTo>
                    <a:lnTo>
                      <a:pt x="108" y="103"/>
                    </a:lnTo>
                    <a:lnTo>
                      <a:pt x="99" y="116"/>
                    </a:lnTo>
                    <a:lnTo>
                      <a:pt x="89" y="127"/>
                    </a:lnTo>
                    <a:lnTo>
                      <a:pt x="80" y="135"/>
                    </a:lnTo>
                    <a:lnTo>
                      <a:pt x="69" y="139"/>
                    </a:lnTo>
                    <a:lnTo>
                      <a:pt x="57" y="141"/>
                    </a:lnTo>
                    <a:lnTo>
                      <a:pt x="45" y="141"/>
                    </a:lnTo>
                    <a:lnTo>
                      <a:pt x="34" y="138"/>
                    </a:lnTo>
                    <a:lnTo>
                      <a:pt x="24" y="136"/>
                    </a:lnTo>
                    <a:lnTo>
                      <a:pt x="17" y="133"/>
                    </a:lnTo>
                    <a:lnTo>
                      <a:pt x="11" y="130"/>
                    </a:lnTo>
                    <a:lnTo>
                      <a:pt x="7" y="126"/>
                    </a:lnTo>
                    <a:lnTo>
                      <a:pt x="3" y="121"/>
                    </a:lnTo>
                    <a:lnTo>
                      <a:pt x="1" y="116"/>
                    </a:lnTo>
                    <a:lnTo>
                      <a:pt x="0" y="109"/>
                    </a:lnTo>
                    <a:lnTo>
                      <a:pt x="1" y="100"/>
                    </a:lnTo>
                    <a:lnTo>
                      <a:pt x="3" y="90"/>
                    </a:lnTo>
                    <a:lnTo>
                      <a:pt x="9" y="77"/>
                    </a:lnTo>
                    <a:lnTo>
                      <a:pt x="15" y="63"/>
                    </a:lnTo>
                    <a:lnTo>
                      <a:pt x="22" y="49"/>
                    </a:lnTo>
                    <a:lnTo>
                      <a:pt x="28" y="36"/>
                    </a:lnTo>
                    <a:lnTo>
                      <a:pt x="33" y="24"/>
                    </a:lnTo>
                    <a:lnTo>
                      <a:pt x="37" y="15"/>
                    </a:lnTo>
                    <a:lnTo>
                      <a:pt x="40" y="7"/>
                    </a:lnTo>
                    <a:lnTo>
                      <a:pt x="43" y="1"/>
                    </a:lnTo>
                    <a:lnTo>
                      <a:pt x="43" y="0"/>
                    </a:lnTo>
                    <a:close/>
                  </a:path>
                </a:pathLst>
              </a:custGeom>
              <a:solidFill>
                <a:srgbClr val="FFC97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75" name="Freeform 11"/>
              <p:cNvSpPr>
                <a:spLocks/>
              </p:cNvSpPr>
              <p:nvPr/>
            </p:nvSpPr>
            <p:spPr bwMode="auto">
              <a:xfrm>
                <a:off x="5108576" y="3871913"/>
                <a:ext cx="220663" cy="179388"/>
              </a:xfrm>
              <a:custGeom>
                <a:avLst/>
                <a:gdLst/>
                <a:ahLst/>
                <a:cxnLst>
                  <a:cxn ang="0">
                    <a:pos x="91" y="0"/>
                  </a:cxn>
                  <a:cxn ang="0">
                    <a:pos x="95" y="4"/>
                  </a:cxn>
                  <a:cxn ang="0">
                    <a:pos x="100" y="10"/>
                  </a:cxn>
                  <a:cxn ang="0">
                    <a:pos x="113" y="24"/>
                  </a:cxn>
                  <a:cxn ang="0">
                    <a:pos x="119" y="32"/>
                  </a:cxn>
                  <a:cxn ang="0">
                    <a:pos x="125" y="39"/>
                  </a:cxn>
                  <a:cxn ang="0">
                    <a:pos x="130" y="45"/>
                  </a:cxn>
                  <a:cxn ang="0">
                    <a:pos x="133" y="50"/>
                  </a:cxn>
                  <a:cxn ang="0">
                    <a:pos x="138" y="58"/>
                  </a:cxn>
                  <a:cxn ang="0">
                    <a:pos x="139" y="62"/>
                  </a:cxn>
                  <a:cxn ang="0">
                    <a:pos x="139" y="68"/>
                  </a:cxn>
                  <a:cxn ang="0">
                    <a:pos x="138" y="71"/>
                  </a:cxn>
                  <a:cxn ang="0">
                    <a:pos x="134" y="79"/>
                  </a:cxn>
                  <a:cxn ang="0">
                    <a:pos x="129" y="85"/>
                  </a:cxn>
                  <a:cxn ang="0">
                    <a:pos x="122" y="92"/>
                  </a:cxn>
                  <a:cxn ang="0">
                    <a:pos x="114" y="98"/>
                  </a:cxn>
                  <a:cxn ang="0">
                    <a:pos x="105" y="103"/>
                  </a:cxn>
                  <a:cxn ang="0">
                    <a:pos x="97" y="108"/>
                  </a:cxn>
                  <a:cxn ang="0">
                    <a:pos x="90" y="112"/>
                  </a:cxn>
                  <a:cxn ang="0">
                    <a:pos x="85" y="113"/>
                  </a:cxn>
                  <a:cxn ang="0">
                    <a:pos x="72" y="111"/>
                  </a:cxn>
                  <a:cxn ang="0">
                    <a:pos x="58" y="105"/>
                  </a:cxn>
                  <a:cxn ang="0">
                    <a:pos x="46" y="97"/>
                  </a:cxn>
                  <a:cxn ang="0">
                    <a:pos x="36" y="87"/>
                  </a:cxn>
                  <a:cxn ang="0">
                    <a:pos x="24" y="73"/>
                  </a:cxn>
                  <a:cxn ang="0">
                    <a:pos x="15" y="60"/>
                  </a:cxn>
                  <a:cxn ang="0">
                    <a:pos x="9" y="50"/>
                  </a:cxn>
                  <a:cxn ang="0">
                    <a:pos x="5" y="40"/>
                  </a:cxn>
                  <a:cxn ang="0">
                    <a:pos x="2" y="30"/>
                  </a:cxn>
                  <a:cxn ang="0">
                    <a:pos x="0" y="22"/>
                  </a:cxn>
                  <a:cxn ang="0">
                    <a:pos x="91" y="0"/>
                  </a:cxn>
                </a:cxnLst>
                <a:rect l="0" t="0" r="r" b="b"/>
                <a:pathLst>
                  <a:path w="139" h="113">
                    <a:moveTo>
                      <a:pt x="91" y="0"/>
                    </a:moveTo>
                    <a:lnTo>
                      <a:pt x="95" y="4"/>
                    </a:lnTo>
                    <a:lnTo>
                      <a:pt x="100" y="10"/>
                    </a:lnTo>
                    <a:lnTo>
                      <a:pt x="113" y="24"/>
                    </a:lnTo>
                    <a:lnTo>
                      <a:pt x="119" y="32"/>
                    </a:lnTo>
                    <a:lnTo>
                      <a:pt x="125" y="39"/>
                    </a:lnTo>
                    <a:lnTo>
                      <a:pt x="130" y="45"/>
                    </a:lnTo>
                    <a:lnTo>
                      <a:pt x="133" y="50"/>
                    </a:lnTo>
                    <a:lnTo>
                      <a:pt x="138" y="58"/>
                    </a:lnTo>
                    <a:lnTo>
                      <a:pt x="139" y="62"/>
                    </a:lnTo>
                    <a:lnTo>
                      <a:pt x="139" y="68"/>
                    </a:lnTo>
                    <a:lnTo>
                      <a:pt x="138" y="71"/>
                    </a:lnTo>
                    <a:lnTo>
                      <a:pt x="134" y="79"/>
                    </a:lnTo>
                    <a:lnTo>
                      <a:pt x="129" y="85"/>
                    </a:lnTo>
                    <a:lnTo>
                      <a:pt x="122" y="92"/>
                    </a:lnTo>
                    <a:lnTo>
                      <a:pt x="114" y="98"/>
                    </a:lnTo>
                    <a:lnTo>
                      <a:pt x="105" y="103"/>
                    </a:lnTo>
                    <a:lnTo>
                      <a:pt x="97" y="108"/>
                    </a:lnTo>
                    <a:lnTo>
                      <a:pt x="90" y="112"/>
                    </a:lnTo>
                    <a:lnTo>
                      <a:pt x="85" y="113"/>
                    </a:lnTo>
                    <a:lnTo>
                      <a:pt x="72" y="111"/>
                    </a:lnTo>
                    <a:lnTo>
                      <a:pt x="58" y="105"/>
                    </a:lnTo>
                    <a:lnTo>
                      <a:pt x="46" y="97"/>
                    </a:lnTo>
                    <a:lnTo>
                      <a:pt x="36" y="87"/>
                    </a:lnTo>
                    <a:lnTo>
                      <a:pt x="24" y="73"/>
                    </a:lnTo>
                    <a:lnTo>
                      <a:pt x="15" y="60"/>
                    </a:lnTo>
                    <a:lnTo>
                      <a:pt x="9" y="50"/>
                    </a:lnTo>
                    <a:lnTo>
                      <a:pt x="5" y="40"/>
                    </a:lnTo>
                    <a:lnTo>
                      <a:pt x="2" y="30"/>
                    </a:lnTo>
                    <a:lnTo>
                      <a:pt x="0" y="22"/>
                    </a:lnTo>
                    <a:lnTo>
                      <a:pt x="91" y="0"/>
                    </a:lnTo>
                    <a:close/>
                  </a:path>
                </a:pathLst>
              </a:custGeom>
              <a:solidFill>
                <a:srgbClr val="FFC97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76" name="Freeform 12"/>
              <p:cNvSpPr>
                <a:spLocks/>
              </p:cNvSpPr>
              <p:nvPr/>
            </p:nvSpPr>
            <p:spPr bwMode="auto">
              <a:xfrm>
                <a:off x="3765551" y="3940175"/>
                <a:ext cx="180975" cy="157163"/>
              </a:xfrm>
              <a:custGeom>
                <a:avLst/>
                <a:gdLst/>
                <a:ahLst/>
                <a:cxnLst>
                  <a:cxn ang="0">
                    <a:pos x="22" y="0"/>
                  </a:cxn>
                  <a:cxn ang="0">
                    <a:pos x="114" y="50"/>
                  </a:cxn>
                  <a:cxn ang="0">
                    <a:pos x="113" y="52"/>
                  </a:cxn>
                  <a:cxn ang="0">
                    <a:pos x="110" y="57"/>
                  </a:cxn>
                  <a:cxn ang="0">
                    <a:pos x="106" y="65"/>
                  </a:cxn>
                  <a:cxn ang="0">
                    <a:pos x="101" y="75"/>
                  </a:cxn>
                  <a:cxn ang="0">
                    <a:pos x="89" y="99"/>
                  </a:cxn>
                  <a:cxn ang="0">
                    <a:pos x="0" y="55"/>
                  </a:cxn>
                  <a:cxn ang="0">
                    <a:pos x="4" y="43"/>
                  </a:cxn>
                  <a:cxn ang="0">
                    <a:pos x="8" y="32"/>
                  </a:cxn>
                  <a:cxn ang="0">
                    <a:pos x="13" y="22"/>
                  </a:cxn>
                  <a:cxn ang="0">
                    <a:pos x="17" y="13"/>
                  </a:cxn>
                  <a:cxn ang="0">
                    <a:pos x="20" y="6"/>
                  </a:cxn>
                  <a:cxn ang="0">
                    <a:pos x="22" y="1"/>
                  </a:cxn>
                  <a:cxn ang="0">
                    <a:pos x="22" y="0"/>
                  </a:cxn>
                </a:cxnLst>
                <a:rect l="0" t="0" r="r" b="b"/>
                <a:pathLst>
                  <a:path w="114" h="99">
                    <a:moveTo>
                      <a:pt x="22" y="0"/>
                    </a:moveTo>
                    <a:lnTo>
                      <a:pt x="114" y="50"/>
                    </a:lnTo>
                    <a:lnTo>
                      <a:pt x="113" y="52"/>
                    </a:lnTo>
                    <a:lnTo>
                      <a:pt x="110" y="57"/>
                    </a:lnTo>
                    <a:lnTo>
                      <a:pt x="106" y="65"/>
                    </a:lnTo>
                    <a:lnTo>
                      <a:pt x="101" y="75"/>
                    </a:lnTo>
                    <a:lnTo>
                      <a:pt x="89" y="99"/>
                    </a:lnTo>
                    <a:lnTo>
                      <a:pt x="0" y="55"/>
                    </a:lnTo>
                    <a:lnTo>
                      <a:pt x="4" y="43"/>
                    </a:lnTo>
                    <a:lnTo>
                      <a:pt x="8" y="32"/>
                    </a:lnTo>
                    <a:lnTo>
                      <a:pt x="13" y="22"/>
                    </a:lnTo>
                    <a:lnTo>
                      <a:pt x="17" y="13"/>
                    </a:lnTo>
                    <a:lnTo>
                      <a:pt x="20" y="6"/>
                    </a:lnTo>
                    <a:lnTo>
                      <a:pt x="22" y="1"/>
                    </a:lnTo>
                    <a:lnTo>
                      <a:pt x="22" y="0"/>
                    </a:lnTo>
                    <a:close/>
                  </a:path>
                </a:pathLst>
              </a:custGeom>
              <a:solidFill>
                <a:srgbClr val="F97D39"/>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77" name="Freeform 13"/>
              <p:cNvSpPr>
                <a:spLocks/>
              </p:cNvSpPr>
              <p:nvPr/>
            </p:nvSpPr>
            <p:spPr bwMode="auto">
              <a:xfrm>
                <a:off x="4502151" y="2795588"/>
                <a:ext cx="195263" cy="161925"/>
              </a:xfrm>
              <a:custGeom>
                <a:avLst/>
                <a:gdLst/>
                <a:ahLst/>
                <a:cxnLst>
                  <a:cxn ang="0">
                    <a:pos x="121" y="0"/>
                  </a:cxn>
                  <a:cxn ang="0">
                    <a:pos x="123" y="0"/>
                  </a:cxn>
                  <a:cxn ang="0">
                    <a:pos x="95" y="99"/>
                  </a:cxn>
                  <a:cxn ang="0">
                    <a:pos x="68" y="102"/>
                  </a:cxn>
                  <a:cxn ang="0">
                    <a:pos x="0" y="13"/>
                  </a:cxn>
                  <a:cxn ang="0">
                    <a:pos x="3" y="13"/>
                  </a:cxn>
                  <a:cxn ang="0">
                    <a:pos x="10" y="12"/>
                  </a:cxn>
                  <a:cxn ang="0">
                    <a:pos x="18" y="12"/>
                  </a:cxn>
                  <a:cxn ang="0">
                    <a:pos x="30" y="11"/>
                  </a:cxn>
                  <a:cxn ang="0">
                    <a:pos x="43" y="10"/>
                  </a:cxn>
                  <a:cxn ang="0">
                    <a:pos x="54" y="8"/>
                  </a:cxn>
                  <a:cxn ang="0">
                    <a:pos x="64" y="8"/>
                  </a:cxn>
                  <a:cxn ang="0">
                    <a:pos x="77" y="6"/>
                  </a:cxn>
                  <a:cxn ang="0">
                    <a:pos x="92" y="4"/>
                  </a:cxn>
                  <a:cxn ang="0">
                    <a:pos x="103" y="3"/>
                  </a:cxn>
                  <a:cxn ang="0">
                    <a:pos x="114" y="1"/>
                  </a:cxn>
                  <a:cxn ang="0">
                    <a:pos x="121" y="0"/>
                  </a:cxn>
                </a:cxnLst>
                <a:rect l="0" t="0" r="r" b="b"/>
                <a:pathLst>
                  <a:path w="123" h="102">
                    <a:moveTo>
                      <a:pt x="121" y="0"/>
                    </a:moveTo>
                    <a:lnTo>
                      <a:pt x="123" y="0"/>
                    </a:lnTo>
                    <a:lnTo>
                      <a:pt x="95" y="99"/>
                    </a:lnTo>
                    <a:lnTo>
                      <a:pt x="68" y="102"/>
                    </a:lnTo>
                    <a:lnTo>
                      <a:pt x="0" y="13"/>
                    </a:lnTo>
                    <a:lnTo>
                      <a:pt x="3" y="13"/>
                    </a:lnTo>
                    <a:lnTo>
                      <a:pt x="10" y="12"/>
                    </a:lnTo>
                    <a:lnTo>
                      <a:pt x="18" y="12"/>
                    </a:lnTo>
                    <a:lnTo>
                      <a:pt x="30" y="11"/>
                    </a:lnTo>
                    <a:lnTo>
                      <a:pt x="43" y="10"/>
                    </a:lnTo>
                    <a:lnTo>
                      <a:pt x="54" y="8"/>
                    </a:lnTo>
                    <a:lnTo>
                      <a:pt x="64" y="8"/>
                    </a:lnTo>
                    <a:lnTo>
                      <a:pt x="77" y="6"/>
                    </a:lnTo>
                    <a:lnTo>
                      <a:pt x="92" y="4"/>
                    </a:lnTo>
                    <a:lnTo>
                      <a:pt x="103" y="3"/>
                    </a:lnTo>
                    <a:lnTo>
                      <a:pt x="114" y="1"/>
                    </a:lnTo>
                    <a:lnTo>
                      <a:pt x="121" y="0"/>
                    </a:lnTo>
                    <a:close/>
                  </a:path>
                </a:pathLst>
              </a:custGeom>
              <a:solidFill>
                <a:srgbClr val="FF91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78" name="Freeform 14"/>
              <p:cNvSpPr>
                <a:spLocks/>
              </p:cNvSpPr>
              <p:nvPr/>
            </p:nvSpPr>
            <p:spPr bwMode="auto">
              <a:xfrm>
                <a:off x="4575176" y="2925763"/>
                <a:ext cx="180975" cy="703263"/>
              </a:xfrm>
              <a:custGeom>
                <a:avLst/>
                <a:gdLst/>
                <a:ahLst/>
                <a:cxnLst>
                  <a:cxn ang="0">
                    <a:pos x="47" y="0"/>
                  </a:cxn>
                  <a:cxn ang="0">
                    <a:pos x="48" y="2"/>
                  </a:cxn>
                  <a:cxn ang="0">
                    <a:pos x="49" y="8"/>
                  </a:cxn>
                  <a:cxn ang="0">
                    <a:pos x="53" y="18"/>
                  </a:cxn>
                  <a:cxn ang="0">
                    <a:pos x="56" y="31"/>
                  </a:cxn>
                  <a:cxn ang="0">
                    <a:pos x="60" y="47"/>
                  </a:cxn>
                  <a:cxn ang="0">
                    <a:pos x="65" y="65"/>
                  </a:cxn>
                  <a:cxn ang="0">
                    <a:pos x="71" y="85"/>
                  </a:cxn>
                  <a:cxn ang="0">
                    <a:pos x="76" y="107"/>
                  </a:cxn>
                  <a:cxn ang="0">
                    <a:pos x="83" y="130"/>
                  </a:cxn>
                  <a:cxn ang="0">
                    <a:pos x="88" y="154"/>
                  </a:cxn>
                  <a:cxn ang="0">
                    <a:pos x="99" y="203"/>
                  </a:cxn>
                  <a:cxn ang="0">
                    <a:pos x="104" y="227"/>
                  </a:cxn>
                  <a:cxn ang="0">
                    <a:pos x="108" y="250"/>
                  </a:cxn>
                  <a:cxn ang="0">
                    <a:pos x="112" y="272"/>
                  </a:cxn>
                  <a:cxn ang="0">
                    <a:pos x="114" y="292"/>
                  </a:cxn>
                  <a:cxn ang="0">
                    <a:pos x="68" y="443"/>
                  </a:cxn>
                  <a:cxn ang="0">
                    <a:pos x="0" y="326"/>
                  </a:cxn>
                  <a:cxn ang="0">
                    <a:pos x="0" y="324"/>
                  </a:cxn>
                  <a:cxn ang="0">
                    <a:pos x="1" y="316"/>
                  </a:cxn>
                  <a:cxn ang="0">
                    <a:pos x="2" y="303"/>
                  </a:cxn>
                  <a:cxn ang="0">
                    <a:pos x="4" y="288"/>
                  </a:cxn>
                  <a:cxn ang="0">
                    <a:pos x="5" y="268"/>
                  </a:cxn>
                  <a:cxn ang="0">
                    <a:pos x="8" y="246"/>
                  </a:cxn>
                  <a:cxn ang="0">
                    <a:pos x="9" y="222"/>
                  </a:cxn>
                  <a:cxn ang="0">
                    <a:pos x="12" y="196"/>
                  </a:cxn>
                  <a:cxn ang="0">
                    <a:pos x="14" y="169"/>
                  </a:cxn>
                  <a:cxn ang="0">
                    <a:pos x="17" y="114"/>
                  </a:cxn>
                  <a:cxn ang="0">
                    <a:pos x="19" y="88"/>
                  </a:cxn>
                  <a:cxn ang="0">
                    <a:pos x="20" y="63"/>
                  </a:cxn>
                  <a:cxn ang="0">
                    <a:pos x="20" y="18"/>
                  </a:cxn>
                  <a:cxn ang="0">
                    <a:pos x="19" y="0"/>
                  </a:cxn>
                  <a:cxn ang="0">
                    <a:pos x="47" y="0"/>
                  </a:cxn>
                </a:cxnLst>
                <a:rect l="0" t="0" r="r" b="b"/>
                <a:pathLst>
                  <a:path w="114" h="443">
                    <a:moveTo>
                      <a:pt x="47" y="0"/>
                    </a:moveTo>
                    <a:lnTo>
                      <a:pt x="48" y="2"/>
                    </a:lnTo>
                    <a:lnTo>
                      <a:pt x="49" y="8"/>
                    </a:lnTo>
                    <a:lnTo>
                      <a:pt x="53" y="18"/>
                    </a:lnTo>
                    <a:lnTo>
                      <a:pt x="56" y="31"/>
                    </a:lnTo>
                    <a:lnTo>
                      <a:pt x="60" y="47"/>
                    </a:lnTo>
                    <a:lnTo>
                      <a:pt x="65" y="65"/>
                    </a:lnTo>
                    <a:lnTo>
                      <a:pt x="71" y="85"/>
                    </a:lnTo>
                    <a:lnTo>
                      <a:pt x="76" y="107"/>
                    </a:lnTo>
                    <a:lnTo>
                      <a:pt x="83" y="130"/>
                    </a:lnTo>
                    <a:lnTo>
                      <a:pt x="88" y="154"/>
                    </a:lnTo>
                    <a:lnTo>
                      <a:pt x="99" y="203"/>
                    </a:lnTo>
                    <a:lnTo>
                      <a:pt x="104" y="227"/>
                    </a:lnTo>
                    <a:lnTo>
                      <a:pt x="108" y="250"/>
                    </a:lnTo>
                    <a:lnTo>
                      <a:pt x="112" y="272"/>
                    </a:lnTo>
                    <a:lnTo>
                      <a:pt x="114" y="292"/>
                    </a:lnTo>
                    <a:lnTo>
                      <a:pt x="68" y="443"/>
                    </a:lnTo>
                    <a:lnTo>
                      <a:pt x="0" y="326"/>
                    </a:lnTo>
                    <a:lnTo>
                      <a:pt x="0" y="324"/>
                    </a:lnTo>
                    <a:lnTo>
                      <a:pt x="1" y="316"/>
                    </a:lnTo>
                    <a:lnTo>
                      <a:pt x="2" y="303"/>
                    </a:lnTo>
                    <a:lnTo>
                      <a:pt x="4" y="288"/>
                    </a:lnTo>
                    <a:lnTo>
                      <a:pt x="5" y="268"/>
                    </a:lnTo>
                    <a:lnTo>
                      <a:pt x="8" y="246"/>
                    </a:lnTo>
                    <a:lnTo>
                      <a:pt x="9" y="222"/>
                    </a:lnTo>
                    <a:lnTo>
                      <a:pt x="12" y="196"/>
                    </a:lnTo>
                    <a:lnTo>
                      <a:pt x="14" y="169"/>
                    </a:lnTo>
                    <a:lnTo>
                      <a:pt x="17" y="114"/>
                    </a:lnTo>
                    <a:lnTo>
                      <a:pt x="19" y="88"/>
                    </a:lnTo>
                    <a:lnTo>
                      <a:pt x="20" y="63"/>
                    </a:lnTo>
                    <a:lnTo>
                      <a:pt x="20" y="18"/>
                    </a:lnTo>
                    <a:lnTo>
                      <a:pt x="19" y="0"/>
                    </a:lnTo>
                    <a:lnTo>
                      <a:pt x="47" y="0"/>
                    </a:lnTo>
                    <a:close/>
                  </a:path>
                </a:pathLst>
              </a:custGeom>
              <a:solidFill>
                <a:srgbClr val="FF91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79" name="Freeform 15"/>
              <p:cNvSpPr>
                <a:spLocks/>
              </p:cNvSpPr>
              <p:nvPr/>
            </p:nvSpPr>
            <p:spPr bwMode="auto">
              <a:xfrm>
                <a:off x="3967163" y="1524000"/>
                <a:ext cx="1011238" cy="1128713"/>
              </a:xfrm>
              <a:custGeom>
                <a:avLst/>
                <a:gdLst/>
                <a:ahLst/>
                <a:cxnLst>
                  <a:cxn ang="0">
                    <a:pos x="262" y="0"/>
                  </a:cxn>
                  <a:cxn ang="0">
                    <a:pos x="296" y="2"/>
                  </a:cxn>
                  <a:cxn ang="0">
                    <a:pos x="330" y="8"/>
                  </a:cxn>
                  <a:cxn ang="0">
                    <a:pos x="363" y="17"/>
                  </a:cxn>
                  <a:cxn ang="0">
                    <a:pos x="396" y="31"/>
                  </a:cxn>
                  <a:cxn ang="0">
                    <a:pos x="429" y="48"/>
                  </a:cxn>
                  <a:cxn ang="0">
                    <a:pos x="460" y="69"/>
                  </a:cxn>
                  <a:cxn ang="0">
                    <a:pos x="489" y="93"/>
                  </a:cxn>
                  <a:cxn ang="0">
                    <a:pos x="518" y="120"/>
                  </a:cxn>
                  <a:cxn ang="0">
                    <a:pos x="543" y="150"/>
                  </a:cxn>
                  <a:cxn ang="0">
                    <a:pos x="567" y="185"/>
                  </a:cxn>
                  <a:cxn ang="0">
                    <a:pos x="588" y="222"/>
                  </a:cxn>
                  <a:cxn ang="0">
                    <a:pos x="607" y="262"/>
                  </a:cxn>
                  <a:cxn ang="0">
                    <a:pos x="619" y="295"/>
                  </a:cxn>
                  <a:cxn ang="0">
                    <a:pos x="629" y="328"/>
                  </a:cxn>
                  <a:cxn ang="0">
                    <a:pos x="634" y="362"/>
                  </a:cxn>
                  <a:cxn ang="0">
                    <a:pos x="637" y="395"/>
                  </a:cxn>
                  <a:cxn ang="0">
                    <a:pos x="637" y="428"/>
                  </a:cxn>
                  <a:cxn ang="0">
                    <a:pos x="635" y="461"/>
                  </a:cxn>
                  <a:cxn ang="0">
                    <a:pos x="629" y="493"/>
                  </a:cxn>
                  <a:cxn ang="0">
                    <a:pos x="621" y="523"/>
                  </a:cxn>
                  <a:cxn ang="0">
                    <a:pos x="610" y="552"/>
                  </a:cxn>
                  <a:cxn ang="0">
                    <a:pos x="597" y="579"/>
                  </a:cxn>
                  <a:cxn ang="0">
                    <a:pos x="581" y="605"/>
                  </a:cxn>
                  <a:cxn ang="0">
                    <a:pos x="562" y="628"/>
                  </a:cxn>
                  <a:cxn ang="0">
                    <a:pos x="540" y="650"/>
                  </a:cxn>
                  <a:cxn ang="0">
                    <a:pos x="516" y="668"/>
                  </a:cxn>
                  <a:cxn ang="0">
                    <a:pos x="489" y="683"/>
                  </a:cxn>
                  <a:cxn ang="0">
                    <a:pos x="460" y="695"/>
                  </a:cxn>
                  <a:cxn ang="0">
                    <a:pos x="424" y="705"/>
                  </a:cxn>
                  <a:cxn ang="0">
                    <a:pos x="388" y="710"/>
                  </a:cxn>
                  <a:cxn ang="0">
                    <a:pos x="352" y="711"/>
                  </a:cxn>
                  <a:cxn ang="0">
                    <a:pos x="317" y="708"/>
                  </a:cxn>
                  <a:cxn ang="0">
                    <a:pos x="282" y="700"/>
                  </a:cxn>
                  <a:cxn ang="0">
                    <a:pos x="248" y="687"/>
                  </a:cxn>
                  <a:cxn ang="0">
                    <a:pos x="215" y="672"/>
                  </a:cxn>
                  <a:cxn ang="0">
                    <a:pos x="184" y="652"/>
                  </a:cxn>
                  <a:cxn ang="0">
                    <a:pos x="154" y="628"/>
                  </a:cxn>
                  <a:cxn ang="0">
                    <a:pos x="125" y="602"/>
                  </a:cxn>
                  <a:cxn ang="0">
                    <a:pos x="99" y="572"/>
                  </a:cxn>
                  <a:cxn ang="0">
                    <a:pos x="73" y="538"/>
                  </a:cxn>
                  <a:cxn ang="0">
                    <a:pos x="51" y="502"/>
                  </a:cxn>
                  <a:cxn ang="0">
                    <a:pos x="37" y="472"/>
                  </a:cxn>
                  <a:cxn ang="0">
                    <a:pos x="25" y="442"/>
                  </a:cxn>
                  <a:cxn ang="0">
                    <a:pos x="15" y="412"/>
                  </a:cxn>
                  <a:cxn ang="0">
                    <a:pos x="8" y="380"/>
                  </a:cxn>
                  <a:cxn ang="0">
                    <a:pos x="3" y="348"/>
                  </a:cxn>
                  <a:cxn ang="0">
                    <a:pos x="0" y="316"/>
                  </a:cxn>
                  <a:cxn ang="0">
                    <a:pos x="0" y="283"/>
                  </a:cxn>
                  <a:cxn ang="0">
                    <a:pos x="2" y="252"/>
                  </a:cxn>
                  <a:cxn ang="0">
                    <a:pos x="6" y="221"/>
                  </a:cxn>
                  <a:cxn ang="0">
                    <a:pos x="13" y="191"/>
                  </a:cxn>
                  <a:cxn ang="0">
                    <a:pos x="23" y="162"/>
                  </a:cxn>
                  <a:cxn ang="0">
                    <a:pos x="35" y="135"/>
                  </a:cxn>
                  <a:cxn ang="0">
                    <a:pos x="49" y="110"/>
                  </a:cxn>
                  <a:cxn ang="0">
                    <a:pos x="65" y="87"/>
                  </a:cxn>
                  <a:cxn ang="0">
                    <a:pos x="85" y="66"/>
                  </a:cxn>
                  <a:cxn ang="0">
                    <a:pos x="106" y="48"/>
                  </a:cxn>
                  <a:cxn ang="0">
                    <a:pos x="131" y="33"/>
                  </a:cxn>
                  <a:cxn ang="0">
                    <a:pos x="162" y="19"/>
                  </a:cxn>
                  <a:cxn ang="0">
                    <a:pos x="195" y="9"/>
                  </a:cxn>
                  <a:cxn ang="0">
                    <a:pos x="228" y="2"/>
                  </a:cxn>
                  <a:cxn ang="0">
                    <a:pos x="262" y="0"/>
                  </a:cxn>
                </a:cxnLst>
                <a:rect l="0" t="0" r="r" b="b"/>
                <a:pathLst>
                  <a:path w="637" h="711">
                    <a:moveTo>
                      <a:pt x="262" y="0"/>
                    </a:moveTo>
                    <a:lnTo>
                      <a:pt x="296" y="2"/>
                    </a:lnTo>
                    <a:lnTo>
                      <a:pt x="330" y="8"/>
                    </a:lnTo>
                    <a:lnTo>
                      <a:pt x="363" y="17"/>
                    </a:lnTo>
                    <a:lnTo>
                      <a:pt x="396" y="31"/>
                    </a:lnTo>
                    <a:lnTo>
                      <a:pt x="429" y="48"/>
                    </a:lnTo>
                    <a:lnTo>
                      <a:pt x="460" y="69"/>
                    </a:lnTo>
                    <a:lnTo>
                      <a:pt x="489" y="93"/>
                    </a:lnTo>
                    <a:lnTo>
                      <a:pt x="518" y="120"/>
                    </a:lnTo>
                    <a:lnTo>
                      <a:pt x="543" y="150"/>
                    </a:lnTo>
                    <a:lnTo>
                      <a:pt x="567" y="185"/>
                    </a:lnTo>
                    <a:lnTo>
                      <a:pt x="588" y="222"/>
                    </a:lnTo>
                    <a:lnTo>
                      <a:pt x="607" y="262"/>
                    </a:lnTo>
                    <a:lnTo>
                      <a:pt x="619" y="295"/>
                    </a:lnTo>
                    <a:lnTo>
                      <a:pt x="629" y="328"/>
                    </a:lnTo>
                    <a:lnTo>
                      <a:pt x="634" y="362"/>
                    </a:lnTo>
                    <a:lnTo>
                      <a:pt x="637" y="395"/>
                    </a:lnTo>
                    <a:lnTo>
                      <a:pt x="637" y="428"/>
                    </a:lnTo>
                    <a:lnTo>
                      <a:pt x="635" y="461"/>
                    </a:lnTo>
                    <a:lnTo>
                      <a:pt x="629" y="493"/>
                    </a:lnTo>
                    <a:lnTo>
                      <a:pt x="621" y="523"/>
                    </a:lnTo>
                    <a:lnTo>
                      <a:pt x="610" y="552"/>
                    </a:lnTo>
                    <a:lnTo>
                      <a:pt x="597" y="579"/>
                    </a:lnTo>
                    <a:lnTo>
                      <a:pt x="581" y="605"/>
                    </a:lnTo>
                    <a:lnTo>
                      <a:pt x="562" y="628"/>
                    </a:lnTo>
                    <a:lnTo>
                      <a:pt x="540" y="650"/>
                    </a:lnTo>
                    <a:lnTo>
                      <a:pt x="516" y="668"/>
                    </a:lnTo>
                    <a:lnTo>
                      <a:pt x="489" y="683"/>
                    </a:lnTo>
                    <a:lnTo>
                      <a:pt x="460" y="695"/>
                    </a:lnTo>
                    <a:lnTo>
                      <a:pt x="424" y="705"/>
                    </a:lnTo>
                    <a:lnTo>
                      <a:pt x="388" y="710"/>
                    </a:lnTo>
                    <a:lnTo>
                      <a:pt x="352" y="711"/>
                    </a:lnTo>
                    <a:lnTo>
                      <a:pt x="317" y="708"/>
                    </a:lnTo>
                    <a:lnTo>
                      <a:pt x="282" y="700"/>
                    </a:lnTo>
                    <a:lnTo>
                      <a:pt x="248" y="687"/>
                    </a:lnTo>
                    <a:lnTo>
                      <a:pt x="215" y="672"/>
                    </a:lnTo>
                    <a:lnTo>
                      <a:pt x="184" y="652"/>
                    </a:lnTo>
                    <a:lnTo>
                      <a:pt x="154" y="628"/>
                    </a:lnTo>
                    <a:lnTo>
                      <a:pt x="125" y="602"/>
                    </a:lnTo>
                    <a:lnTo>
                      <a:pt x="99" y="572"/>
                    </a:lnTo>
                    <a:lnTo>
                      <a:pt x="73" y="538"/>
                    </a:lnTo>
                    <a:lnTo>
                      <a:pt x="51" y="502"/>
                    </a:lnTo>
                    <a:lnTo>
                      <a:pt x="37" y="472"/>
                    </a:lnTo>
                    <a:lnTo>
                      <a:pt x="25" y="442"/>
                    </a:lnTo>
                    <a:lnTo>
                      <a:pt x="15" y="412"/>
                    </a:lnTo>
                    <a:lnTo>
                      <a:pt x="8" y="380"/>
                    </a:lnTo>
                    <a:lnTo>
                      <a:pt x="3" y="348"/>
                    </a:lnTo>
                    <a:lnTo>
                      <a:pt x="0" y="316"/>
                    </a:lnTo>
                    <a:lnTo>
                      <a:pt x="0" y="283"/>
                    </a:lnTo>
                    <a:lnTo>
                      <a:pt x="2" y="252"/>
                    </a:lnTo>
                    <a:lnTo>
                      <a:pt x="6" y="221"/>
                    </a:lnTo>
                    <a:lnTo>
                      <a:pt x="13" y="191"/>
                    </a:lnTo>
                    <a:lnTo>
                      <a:pt x="23" y="162"/>
                    </a:lnTo>
                    <a:lnTo>
                      <a:pt x="35" y="135"/>
                    </a:lnTo>
                    <a:lnTo>
                      <a:pt x="49" y="110"/>
                    </a:lnTo>
                    <a:lnTo>
                      <a:pt x="65" y="87"/>
                    </a:lnTo>
                    <a:lnTo>
                      <a:pt x="85" y="66"/>
                    </a:lnTo>
                    <a:lnTo>
                      <a:pt x="106" y="48"/>
                    </a:lnTo>
                    <a:lnTo>
                      <a:pt x="131" y="33"/>
                    </a:lnTo>
                    <a:lnTo>
                      <a:pt x="162" y="19"/>
                    </a:lnTo>
                    <a:lnTo>
                      <a:pt x="195" y="9"/>
                    </a:lnTo>
                    <a:lnTo>
                      <a:pt x="228" y="2"/>
                    </a:lnTo>
                    <a:lnTo>
                      <a:pt x="262" y="0"/>
                    </a:lnTo>
                    <a:close/>
                  </a:path>
                </a:pathLst>
              </a:custGeom>
              <a:solidFill>
                <a:srgbClr val="FFC97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80" name="Freeform 16"/>
              <p:cNvSpPr>
                <a:spLocks/>
              </p:cNvSpPr>
              <p:nvPr/>
            </p:nvSpPr>
            <p:spPr bwMode="auto">
              <a:xfrm>
                <a:off x="4033838" y="1577975"/>
                <a:ext cx="912813" cy="1016000"/>
              </a:xfrm>
              <a:custGeom>
                <a:avLst/>
                <a:gdLst/>
                <a:ahLst/>
                <a:cxnLst>
                  <a:cxn ang="0">
                    <a:pos x="244" y="0"/>
                  </a:cxn>
                  <a:cxn ang="0">
                    <a:pos x="277" y="2"/>
                  </a:cxn>
                  <a:cxn ang="0">
                    <a:pos x="309" y="9"/>
                  </a:cxn>
                  <a:cxn ang="0">
                    <a:pos x="342" y="20"/>
                  </a:cxn>
                  <a:cxn ang="0">
                    <a:pos x="373" y="35"/>
                  </a:cxn>
                  <a:cxn ang="0">
                    <a:pos x="404" y="53"/>
                  </a:cxn>
                  <a:cxn ang="0">
                    <a:pos x="433" y="75"/>
                  </a:cxn>
                  <a:cxn ang="0">
                    <a:pos x="460" y="101"/>
                  </a:cxn>
                  <a:cxn ang="0">
                    <a:pos x="486" y="130"/>
                  </a:cxn>
                  <a:cxn ang="0">
                    <a:pos x="509" y="162"/>
                  </a:cxn>
                  <a:cxn ang="0">
                    <a:pos x="530" y="197"/>
                  </a:cxn>
                  <a:cxn ang="0">
                    <a:pos x="548" y="236"/>
                  </a:cxn>
                  <a:cxn ang="0">
                    <a:pos x="559" y="268"/>
                  </a:cxn>
                  <a:cxn ang="0">
                    <a:pos x="568" y="300"/>
                  </a:cxn>
                  <a:cxn ang="0">
                    <a:pos x="572" y="332"/>
                  </a:cxn>
                  <a:cxn ang="0">
                    <a:pos x="575" y="364"/>
                  </a:cxn>
                  <a:cxn ang="0">
                    <a:pos x="574" y="396"/>
                  </a:cxn>
                  <a:cxn ang="0">
                    <a:pos x="571" y="427"/>
                  </a:cxn>
                  <a:cxn ang="0">
                    <a:pos x="565" y="457"/>
                  </a:cxn>
                  <a:cxn ang="0">
                    <a:pos x="555" y="485"/>
                  </a:cxn>
                  <a:cxn ang="0">
                    <a:pos x="543" y="512"/>
                  </a:cxn>
                  <a:cxn ang="0">
                    <a:pos x="528" y="537"/>
                  </a:cxn>
                  <a:cxn ang="0">
                    <a:pos x="511" y="560"/>
                  </a:cxn>
                  <a:cxn ang="0">
                    <a:pos x="490" y="581"/>
                  </a:cxn>
                  <a:cxn ang="0">
                    <a:pos x="468" y="599"/>
                  </a:cxn>
                  <a:cxn ang="0">
                    <a:pos x="442" y="614"/>
                  </a:cxn>
                  <a:cxn ang="0">
                    <a:pos x="415" y="626"/>
                  </a:cxn>
                  <a:cxn ang="0">
                    <a:pos x="379" y="635"/>
                  </a:cxn>
                  <a:cxn ang="0">
                    <a:pos x="345" y="640"/>
                  </a:cxn>
                  <a:cxn ang="0">
                    <a:pos x="309" y="640"/>
                  </a:cxn>
                  <a:cxn ang="0">
                    <a:pos x="275" y="635"/>
                  </a:cxn>
                  <a:cxn ang="0">
                    <a:pos x="242" y="626"/>
                  </a:cxn>
                  <a:cxn ang="0">
                    <a:pos x="209" y="612"/>
                  </a:cxn>
                  <a:cxn ang="0">
                    <a:pos x="177" y="595"/>
                  </a:cxn>
                  <a:cxn ang="0">
                    <a:pos x="147" y="573"/>
                  </a:cxn>
                  <a:cxn ang="0">
                    <a:pos x="119" y="548"/>
                  </a:cxn>
                  <a:cxn ang="0">
                    <a:pos x="92" y="519"/>
                  </a:cxn>
                  <a:cxn ang="0">
                    <a:pos x="68" y="486"/>
                  </a:cxn>
                  <a:cxn ang="0">
                    <a:pos x="46" y="451"/>
                  </a:cxn>
                  <a:cxn ang="0">
                    <a:pos x="33" y="423"/>
                  </a:cxn>
                  <a:cxn ang="0">
                    <a:pos x="21" y="394"/>
                  </a:cxn>
                  <a:cxn ang="0">
                    <a:pos x="12" y="364"/>
                  </a:cxn>
                  <a:cxn ang="0">
                    <a:pos x="6" y="334"/>
                  </a:cxn>
                  <a:cxn ang="0">
                    <a:pos x="1" y="304"/>
                  </a:cxn>
                  <a:cxn ang="0">
                    <a:pos x="0" y="273"/>
                  </a:cxn>
                  <a:cxn ang="0">
                    <a:pos x="1" y="242"/>
                  </a:cxn>
                  <a:cxn ang="0">
                    <a:pos x="4" y="212"/>
                  </a:cxn>
                  <a:cxn ang="0">
                    <a:pos x="9" y="183"/>
                  </a:cxn>
                  <a:cxn ang="0">
                    <a:pos x="17" y="155"/>
                  </a:cxn>
                  <a:cxn ang="0">
                    <a:pos x="27" y="129"/>
                  </a:cxn>
                  <a:cxn ang="0">
                    <a:pos x="41" y="104"/>
                  </a:cxn>
                  <a:cxn ang="0">
                    <a:pos x="56" y="82"/>
                  </a:cxn>
                  <a:cxn ang="0">
                    <a:pos x="74" y="61"/>
                  </a:cxn>
                  <a:cxn ang="0">
                    <a:pos x="95" y="44"/>
                  </a:cxn>
                  <a:cxn ang="0">
                    <a:pos x="118" y="29"/>
                  </a:cxn>
                  <a:cxn ang="0">
                    <a:pos x="148" y="16"/>
                  </a:cxn>
                  <a:cxn ang="0">
                    <a:pos x="179" y="6"/>
                  </a:cxn>
                  <a:cxn ang="0">
                    <a:pos x="212" y="1"/>
                  </a:cxn>
                  <a:cxn ang="0">
                    <a:pos x="244" y="0"/>
                  </a:cxn>
                </a:cxnLst>
                <a:rect l="0" t="0" r="r" b="b"/>
                <a:pathLst>
                  <a:path w="575" h="640">
                    <a:moveTo>
                      <a:pt x="244" y="0"/>
                    </a:moveTo>
                    <a:lnTo>
                      <a:pt x="277" y="2"/>
                    </a:lnTo>
                    <a:lnTo>
                      <a:pt x="309" y="9"/>
                    </a:lnTo>
                    <a:lnTo>
                      <a:pt x="342" y="20"/>
                    </a:lnTo>
                    <a:lnTo>
                      <a:pt x="373" y="35"/>
                    </a:lnTo>
                    <a:lnTo>
                      <a:pt x="404" y="53"/>
                    </a:lnTo>
                    <a:lnTo>
                      <a:pt x="433" y="75"/>
                    </a:lnTo>
                    <a:lnTo>
                      <a:pt x="460" y="101"/>
                    </a:lnTo>
                    <a:lnTo>
                      <a:pt x="486" y="130"/>
                    </a:lnTo>
                    <a:lnTo>
                      <a:pt x="509" y="162"/>
                    </a:lnTo>
                    <a:lnTo>
                      <a:pt x="530" y="197"/>
                    </a:lnTo>
                    <a:lnTo>
                      <a:pt x="548" y="236"/>
                    </a:lnTo>
                    <a:lnTo>
                      <a:pt x="559" y="268"/>
                    </a:lnTo>
                    <a:lnTo>
                      <a:pt x="568" y="300"/>
                    </a:lnTo>
                    <a:lnTo>
                      <a:pt x="572" y="332"/>
                    </a:lnTo>
                    <a:lnTo>
                      <a:pt x="575" y="364"/>
                    </a:lnTo>
                    <a:lnTo>
                      <a:pt x="574" y="396"/>
                    </a:lnTo>
                    <a:lnTo>
                      <a:pt x="571" y="427"/>
                    </a:lnTo>
                    <a:lnTo>
                      <a:pt x="565" y="457"/>
                    </a:lnTo>
                    <a:lnTo>
                      <a:pt x="555" y="485"/>
                    </a:lnTo>
                    <a:lnTo>
                      <a:pt x="543" y="512"/>
                    </a:lnTo>
                    <a:lnTo>
                      <a:pt x="528" y="537"/>
                    </a:lnTo>
                    <a:lnTo>
                      <a:pt x="511" y="560"/>
                    </a:lnTo>
                    <a:lnTo>
                      <a:pt x="490" y="581"/>
                    </a:lnTo>
                    <a:lnTo>
                      <a:pt x="468" y="599"/>
                    </a:lnTo>
                    <a:lnTo>
                      <a:pt x="442" y="614"/>
                    </a:lnTo>
                    <a:lnTo>
                      <a:pt x="415" y="626"/>
                    </a:lnTo>
                    <a:lnTo>
                      <a:pt x="379" y="635"/>
                    </a:lnTo>
                    <a:lnTo>
                      <a:pt x="345" y="640"/>
                    </a:lnTo>
                    <a:lnTo>
                      <a:pt x="309" y="640"/>
                    </a:lnTo>
                    <a:lnTo>
                      <a:pt x="275" y="635"/>
                    </a:lnTo>
                    <a:lnTo>
                      <a:pt x="242" y="626"/>
                    </a:lnTo>
                    <a:lnTo>
                      <a:pt x="209" y="612"/>
                    </a:lnTo>
                    <a:lnTo>
                      <a:pt x="177" y="595"/>
                    </a:lnTo>
                    <a:lnTo>
                      <a:pt x="147" y="573"/>
                    </a:lnTo>
                    <a:lnTo>
                      <a:pt x="119" y="548"/>
                    </a:lnTo>
                    <a:lnTo>
                      <a:pt x="92" y="519"/>
                    </a:lnTo>
                    <a:lnTo>
                      <a:pt x="68" y="486"/>
                    </a:lnTo>
                    <a:lnTo>
                      <a:pt x="46" y="451"/>
                    </a:lnTo>
                    <a:lnTo>
                      <a:pt x="33" y="423"/>
                    </a:lnTo>
                    <a:lnTo>
                      <a:pt x="21" y="394"/>
                    </a:lnTo>
                    <a:lnTo>
                      <a:pt x="12" y="364"/>
                    </a:lnTo>
                    <a:lnTo>
                      <a:pt x="6" y="334"/>
                    </a:lnTo>
                    <a:lnTo>
                      <a:pt x="1" y="304"/>
                    </a:lnTo>
                    <a:lnTo>
                      <a:pt x="0" y="273"/>
                    </a:lnTo>
                    <a:lnTo>
                      <a:pt x="1" y="242"/>
                    </a:lnTo>
                    <a:lnTo>
                      <a:pt x="4" y="212"/>
                    </a:lnTo>
                    <a:lnTo>
                      <a:pt x="9" y="183"/>
                    </a:lnTo>
                    <a:lnTo>
                      <a:pt x="17" y="155"/>
                    </a:lnTo>
                    <a:lnTo>
                      <a:pt x="27" y="129"/>
                    </a:lnTo>
                    <a:lnTo>
                      <a:pt x="41" y="104"/>
                    </a:lnTo>
                    <a:lnTo>
                      <a:pt x="56" y="82"/>
                    </a:lnTo>
                    <a:lnTo>
                      <a:pt x="74" y="61"/>
                    </a:lnTo>
                    <a:lnTo>
                      <a:pt x="95" y="44"/>
                    </a:lnTo>
                    <a:lnTo>
                      <a:pt x="118" y="29"/>
                    </a:lnTo>
                    <a:lnTo>
                      <a:pt x="148" y="16"/>
                    </a:lnTo>
                    <a:lnTo>
                      <a:pt x="179" y="6"/>
                    </a:lnTo>
                    <a:lnTo>
                      <a:pt x="212" y="1"/>
                    </a:lnTo>
                    <a:lnTo>
                      <a:pt x="244" y="0"/>
                    </a:lnTo>
                    <a:close/>
                  </a:path>
                </a:pathLst>
              </a:custGeom>
              <a:solidFill>
                <a:srgbClr val="FED783"/>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81" name="Freeform 17"/>
              <p:cNvSpPr>
                <a:spLocks/>
              </p:cNvSpPr>
              <p:nvPr/>
            </p:nvSpPr>
            <p:spPr bwMode="auto">
              <a:xfrm>
                <a:off x="4251326" y="4044950"/>
                <a:ext cx="665163" cy="158750"/>
              </a:xfrm>
              <a:custGeom>
                <a:avLst/>
                <a:gdLst/>
                <a:ahLst/>
                <a:cxnLst>
                  <a:cxn ang="0">
                    <a:pos x="240" y="0"/>
                  </a:cxn>
                  <a:cxn ang="0">
                    <a:pos x="291" y="6"/>
                  </a:cxn>
                  <a:cxn ang="0">
                    <a:pos x="419" y="57"/>
                  </a:cxn>
                  <a:cxn ang="0">
                    <a:pos x="419" y="59"/>
                  </a:cxn>
                  <a:cxn ang="0">
                    <a:pos x="418" y="63"/>
                  </a:cxn>
                  <a:cxn ang="0">
                    <a:pos x="417" y="71"/>
                  </a:cxn>
                  <a:cxn ang="0">
                    <a:pos x="416" y="83"/>
                  </a:cxn>
                  <a:cxn ang="0">
                    <a:pos x="398" y="83"/>
                  </a:cxn>
                  <a:cxn ang="0">
                    <a:pos x="349" y="83"/>
                  </a:cxn>
                  <a:cxn ang="0">
                    <a:pos x="320" y="83"/>
                  </a:cxn>
                  <a:cxn ang="0">
                    <a:pos x="288" y="84"/>
                  </a:cxn>
                  <a:cxn ang="0">
                    <a:pos x="281" y="68"/>
                  </a:cxn>
                  <a:cxn ang="0">
                    <a:pos x="272" y="85"/>
                  </a:cxn>
                  <a:cxn ang="0">
                    <a:pos x="238" y="87"/>
                  </a:cxn>
                  <a:cxn ang="0">
                    <a:pos x="201" y="89"/>
                  </a:cxn>
                  <a:cxn ang="0">
                    <a:pos x="166" y="91"/>
                  </a:cxn>
                  <a:cxn ang="0">
                    <a:pos x="131" y="92"/>
                  </a:cxn>
                  <a:cxn ang="0">
                    <a:pos x="99" y="94"/>
                  </a:cxn>
                  <a:cxn ang="0">
                    <a:pos x="68" y="96"/>
                  </a:cxn>
                  <a:cxn ang="0">
                    <a:pos x="42" y="98"/>
                  </a:cxn>
                  <a:cxn ang="0">
                    <a:pos x="20" y="99"/>
                  </a:cxn>
                  <a:cxn ang="0">
                    <a:pos x="2" y="100"/>
                  </a:cxn>
                  <a:cxn ang="0">
                    <a:pos x="1" y="93"/>
                  </a:cxn>
                  <a:cxn ang="0">
                    <a:pos x="1" y="83"/>
                  </a:cxn>
                  <a:cxn ang="0">
                    <a:pos x="1" y="75"/>
                  </a:cxn>
                  <a:cxn ang="0">
                    <a:pos x="0" y="68"/>
                  </a:cxn>
                  <a:cxn ang="0">
                    <a:pos x="0" y="66"/>
                  </a:cxn>
                  <a:cxn ang="0">
                    <a:pos x="240" y="0"/>
                  </a:cxn>
                </a:cxnLst>
                <a:rect l="0" t="0" r="r" b="b"/>
                <a:pathLst>
                  <a:path w="419" h="100">
                    <a:moveTo>
                      <a:pt x="240" y="0"/>
                    </a:moveTo>
                    <a:lnTo>
                      <a:pt x="291" y="6"/>
                    </a:lnTo>
                    <a:lnTo>
                      <a:pt x="419" y="57"/>
                    </a:lnTo>
                    <a:lnTo>
                      <a:pt x="419" y="59"/>
                    </a:lnTo>
                    <a:lnTo>
                      <a:pt x="418" y="63"/>
                    </a:lnTo>
                    <a:lnTo>
                      <a:pt x="417" y="71"/>
                    </a:lnTo>
                    <a:lnTo>
                      <a:pt x="416" y="83"/>
                    </a:lnTo>
                    <a:lnTo>
                      <a:pt x="398" y="83"/>
                    </a:lnTo>
                    <a:lnTo>
                      <a:pt x="349" y="83"/>
                    </a:lnTo>
                    <a:lnTo>
                      <a:pt x="320" y="83"/>
                    </a:lnTo>
                    <a:lnTo>
                      <a:pt x="288" y="84"/>
                    </a:lnTo>
                    <a:lnTo>
                      <a:pt x="281" y="68"/>
                    </a:lnTo>
                    <a:lnTo>
                      <a:pt x="272" y="85"/>
                    </a:lnTo>
                    <a:lnTo>
                      <a:pt x="238" y="87"/>
                    </a:lnTo>
                    <a:lnTo>
                      <a:pt x="201" y="89"/>
                    </a:lnTo>
                    <a:lnTo>
                      <a:pt x="166" y="91"/>
                    </a:lnTo>
                    <a:lnTo>
                      <a:pt x="131" y="92"/>
                    </a:lnTo>
                    <a:lnTo>
                      <a:pt x="99" y="94"/>
                    </a:lnTo>
                    <a:lnTo>
                      <a:pt x="68" y="96"/>
                    </a:lnTo>
                    <a:lnTo>
                      <a:pt x="42" y="98"/>
                    </a:lnTo>
                    <a:lnTo>
                      <a:pt x="20" y="99"/>
                    </a:lnTo>
                    <a:lnTo>
                      <a:pt x="2" y="100"/>
                    </a:lnTo>
                    <a:lnTo>
                      <a:pt x="1" y="93"/>
                    </a:lnTo>
                    <a:lnTo>
                      <a:pt x="1" y="83"/>
                    </a:lnTo>
                    <a:lnTo>
                      <a:pt x="1" y="75"/>
                    </a:lnTo>
                    <a:lnTo>
                      <a:pt x="0" y="68"/>
                    </a:lnTo>
                    <a:lnTo>
                      <a:pt x="0" y="66"/>
                    </a:lnTo>
                    <a:lnTo>
                      <a:pt x="240" y="0"/>
                    </a:lnTo>
                    <a:close/>
                  </a:path>
                </a:pathLst>
              </a:custGeom>
              <a:solidFill>
                <a:schemeClr val="tx1">
                  <a:lumMod val="95000"/>
                  <a:lumOff val="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82" name="Freeform 18"/>
              <p:cNvSpPr>
                <a:spLocks/>
              </p:cNvSpPr>
              <p:nvPr/>
            </p:nvSpPr>
            <p:spPr bwMode="auto">
              <a:xfrm>
                <a:off x="3967163" y="1550988"/>
                <a:ext cx="857250" cy="823913"/>
              </a:xfrm>
              <a:custGeom>
                <a:avLst/>
                <a:gdLst/>
                <a:ahLst/>
                <a:cxnLst>
                  <a:cxn ang="0">
                    <a:pos x="293" y="3"/>
                  </a:cxn>
                  <a:cxn ang="0">
                    <a:pos x="361" y="19"/>
                  </a:cxn>
                  <a:cxn ang="0">
                    <a:pos x="426" y="52"/>
                  </a:cxn>
                  <a:cxn ang="0">
                    <a:pos x="487" y="100"/>
                  </a:cxn>
                  <a:cxn ang="0">
                    <a:pos x="540" y="161"/>
                  </a:cxn>
                  <a:cxn ang="0">
                    <a:pos x="525" y="200"/>
                  </a:cxn>
                  <a:cxn ang="0">
                    <a:pos x="501" y="238"/>
                  </a:cxn>
                  <a:cxn ang="0">
                    <a:pos x="468" y="272"/>
                  </a:cxn>
                  <a:cxn ang="0">
                    <a:pos x="426" y="298"/>
                  </a:cxn>
                  <a:cxn ang="0">
                    <a:pos x="374" y="314"/>
                  </a:cxn>
                  <a:cxn ang="0">
                    <a:pos x="303" y="319"/>
                  </a:cxn>
                  <a:cxn ang="0">
                    <a:pos x="243" y="314"/>
                  </a:cxn>
                  <a:cxn ang="0">
                    <a:pos x="194" y="303"/>
                  </a:cxn>
                  <a:cxn ang="0">
                    <a:pos x="154" y="288"/>
                  </a:cxn>
                  <a:cxn ang="0">
                    <a:pos x="127" y="273"/>
                  </a:cxn>
                  <a:cxn ang="0">
                    <a:pos x="106" y="259"/>
                  </a:cxn>
                  <a:cxn ang="0">
                    <a:pos x="115" y="292"/>
                  </a:cxn>
                  <a:cxn ang="0">
                    <a:pos x="125" y="357"/>
                  </a:cxn>
                  <a:cxn ang="0">
                    <a:pos x="123" y="412"/>
                  </a:cxn>
                  <a:cxn ang="0">
                    <a:pos x="113" y="458"/>
                  </a:cxn>
                  <a:cxn ang="0">
                    <a:pos x="95" y="494"/>
                  </a:cxn>
                  <a:cxn ang="0">
                    <a:pos x="73" y="519"/>
                  </a:cxn>
                  <a:cxn ang="0">
                    <a:pos x="34" y="450"/>
                  </a:cxn>
                  <a:cxn ang="0">
                    <a:pos x="10" y="375"/>
                  </a:cxn>
                  <a:cxn ang="0">
                    <a:pos x="0" y="297"/>
                  </a:cxn>
                  <a:cxn ang="0">
                    <a:pos x="4" y="221"/>
                  </a:cxn>
                  <a:cxn ang="0">
                    <a:pos x="21" y="157"/>
                  </a:cxn>
                  <a:cxn ang="0">
                    <a:pos x="47" y="107"/>
                  </a:cxn>
                  <a:cxn ang="0">
                    <a:pos x="81" y="66"/>
                  </a:cxn>
                  <a:cxn ang="0">
                    <a:pos x="125" y="33"/>
                  </a:cxn>
                  <a:cxn ang="0">
                    <a:pos x="191" y="8"/>
                  </a:cxn>
                  <a:cxn ang="0">
                    <a:pos x="258" y="0"/>
                  </a:cxn>
                </a:cxnLst>
                <a:rect l="0" t="0" r="r" b="b"/>
                <a:pathLst>
                  <a:path w="540" h="519">
                    <a:moveTo>
                      <a:pt x="258" y="0"/>
                    </a:moveTo>
                    <a:lnTo>
                      <a:pt x="293" y="3"/>
                    </a:lnTo>
                    <a:lnTo>
                      <a:pt x="327" y="9"/>
                    </a:lnTo>
                    <a:lnTo>
                      <a:pt x="361" y="19"/>
                    </a:lnTo>
                    <a:lnTo>
                      <a:pt x="394" y="34"/>
                    </a:lnTo>
                    <a:lnTo>
                      <a:pt x="426" y="52"/>
                    </a:lnTo>
                    <a:lnTo>
                      <a:pt x="457" y="74"/>
                    </a:lnTo>
                    <a:lnTo>
                      <a:pt x="487" y="100"/>
                    </a:lnTo>
                    <a:lnTo>
                      <a:pt x="514" y="129"/>
                    </a:lnTo>
                    <a:lnTo>
                      <a:pt x="540" y="161"/>
                    </a:lnTo>
                    <a:lnTo>
                      <a:pt x="533" y="181"/>
                    </a:lnTo>
                    <a:lnTo>
                      <a:pt x="525" y="200"/>
                    </a:lnTo>
                    <a:lnTo>
                      <a:pt x="514" y="219"/>
                    </a:lnTo>
                    <a:lnTo>
                      <a:pt x="501" y="238"/>
                    </a:lnTo>
                    <a:lnTo>
                      <a:pt x="486" y="255"/>
                    </a:lnTo>
                    <a:lnTo>
                      <a:pt x="468" y="272"/>
                    </a:lnTo>
                    <a:lnTo>
                      <a:pt x="448" y="286"/>
                    </a:lnTo>
                    <a:lnTo>
                      <a:pt x="426" y="298"/>
                    </a:lnTo>
                    <a:lnTo>
                      <a:pt x="402" y="307"/>
                    </a:lnTo>
                    <a:lnTo>
                      <a:pt x="374" y="314"/>
                    </a:lnTo>
                    <a:lnTo>
                      <a:pt x="337" y="318"/>
                    </a:lnTo>
                    <a:lnTo>
                      <a:pt x="303" y="319"/>
                    </a:lnTo>
                    <a:lnTo>
                      <a:pt x="272" y="318"/>
                    </a:lnTo>
                    <a:lnTo>
                      <a:pt x="243" y="314"/>
                    </a:lnTo>
                    <a:lnTo>
                      <a:pt x="217" y="309"/>
                    </a:lnTo>
                    <a:lnTo>
                      <a:pt x="194" y="303"/>
                    </a:lnTo>
                    <a:lnTo>
                      <a:pt x="173" y="296"/>
                    </a:lnTo>
                    <a:lnTo>
                      <a:pt x="154" y="288"/>
                    </a:lnTo>
                    <a:lnTo>
                      <a:pt x="139" y="280"/>
                    </a:lnTo>
                    <a:lnTo>
                      <a:pt x="127" y="273"/>
                    </a:lnTo>
                    <a:lnTo>
                      <a:pt x="110" y="262"/>
                    </a:lnTo>
                    <a:lnTo>
                      <a:pt x="106" y="259"/>
                    </a:lnTo>
                    <a:lnTo>
                      <a:pt x="105" y="257"/>
                    </a:lnTo>
                    <a:lnTo>
                      <a:pt x="115" y="292"/>
                    </a:lnTo>
                    <a:lnTo>
                      <a:pt x="121" y="325"/>
                    </a:lnTo>
                    <a:lnTo>
                      <a:pt x="125" y="357"/>
                    </a:lnTo>
                    <a:lnTo>
                      <a:pt x="125" y="385"/>
                    </a:lnTo>
                    <a:lnTo>
                      <a:pt x="123" y="412"/>
                    </a:lnTo>
                    <a:lnTo>
                      <a:pt x="119" y="437"/>
                    </a:lnTo>
                    <a:lnTo>
                      <a:pt x="113" y="458"/>
                    </a:lnTo>
                    <a:lnTo>
                      <a:pt x="104" y="477"/>
                    </a:lnTo>
                    <a:lnTo>
                      <a:pt x="95" y="494"/>
                    </a:lnTo>
                    <a:lnTo>
                      <a:pt x="84" y="507"/>
                    </a:lnTo>
                    <a:lnTo>
                      <a:pt x="73" y="519"/>
                    </a:lnTo>
                    <a:lnTo>
                      <a:pt x="51" y="485"/>
                    </a:lnTo>
                    <a:lnTo>
                      <a:pt x="34" y="450"/>
                    </a:lnTo>
                    <a:lnTo>
                      <a:pt x="21" y="413"/>
                    </a:lnTo>
                    <a:lnTo>
                      <a:pt x="10" y="375"/>
                    </a:lnTo>
                    <a:lnTo>
                      <a:pt x="4" y="337"/>
                    </a:lnTo>
                    <a:lnTo>
                      <a:pt x="0" y="297"/>
                    </a:lnTo>
                    <a:lnTo>
                      <a:pt x="0" y="259"/>
                    </a:lnTo>
                    <a:lnTo>
                      <a:pt x="4" y="221"/>
                    </a:lnTo>
                    <a:lnTo>
                      <a:pt x="11" y="184"/>
                    </a:lnTo>
                    <a:lnTo>
                      <a:pt x="21" y="157"/>
                    </a:lnTo>
                    <a:lnTo>
                      <a:pt x="32" y="131"/>
                    </a:lnTo>
                    <a:lnTo>
                      <a:pt x="47" y="107"/>
                    </a:lnTo>
                    <a:lnTo>
                      <a:pt x="63" y="85"/>
                    </a:lnTo>
                    <a:lnTo>
                      <a:pt x="81" y="66"/>
                    </a:lnTo>
                    <a:lnTo>
                      <a:pt x="102" y="48"/>
                    </a:lnTo>
                    <a:lnTo>
                      <a:pt x="125" y="33"/>
                    </a:lnTo>
                    <a:lnTo>
                      <a:pt x="158" y="18"/>
                    </a:lnTo>
                    <a:lnTo>
                      <a:pt x="191" y="8"/>
                    </a:lnTo>
                    <a:lnTo>
                      <a:pt x="225" y="3"/>
                    </a:lnTo>
                    <a:lnTo>
                      <a:pt x="258" y="0"/>
                    </a:lnTo>
                    <a:close/>
                  </a:path>
                </a:pathLst>
              </a:custGeom>
              <a:solidFill>
                <a:srgbClr val="F97D39"/>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83" name="Freeform 19"/>
              <p:cNvSpPr>
                <a:spLocks/>
              </p:cNvSpPr>
              <p:nvPr/>
            </p:nvSpPr>
            <p:spPr bwMode="auto">
              <a:xfrm>
                <a:off x="5108576" y="3871913"/>
                <a:ext cx="174625" cy="104775"/>
              </a:xfrm>
              <a:custGeom>
                <a:avLst/>
                <a:gdLst/>
                <a:ahLst/>
                <a:cxnLst>
                  <a:cxn ang="0">
                    <a:pos x="91" y="0"/>
                  </a:cxn>
                  <a:cxn ang="0">
                    <a:pos x="95" y="4"/>
                  </a:cxn>
                  <a:cxn ang="0">
                    <a:pos x="99" y="8"/>
                  </a:cxn>
                  <a:cxn ang="0">
                    <a:pos x="104" y="14"/>
                  </a:cxn>
                  <a:cxn ang="0">
                    <a:pos x="110" y="20"/>
                  </a:cxn>
                  <a:cxn ang="0">
                    <a:pos x="18" y="66"/>
                  </a:cxn>
                  <a:cxn ang="0">
                    <a:pos x="10" y="53"/>
                  </a:cxn>
                  <a:cxn ang="0">
                    <a:pos x="6" y="41"/>
                  </a:cxn>
                  <a:cxn ang="0">
                    <a:pos x="2" y="31"/>
                  </a:cxn>
                  <a:cxn ang="0">
                    <a:pos x="0" y="22"/>
                  </a:cxn>
                  <a:cxn ang="0">
                    <a:pos x="91" y="0"/>
                  </a:cxn>
                </a:cxnLst>
                <a:rect l="0" t="0" r="r" b="b"/>
                <a:pathLst>
                  <a:path w="110" h="66">
                    <a:moveTo>
                      <a:pt x="91" y="0"/>
                    </a:moveTo>
                    <a:lnTo>
                      <a:pt x="95" y="4"/>
                    </a:lnTo>
                    <a:lnTo>
                      <a:pt x="99" y="8"/>
                    </a:lnTo>
                    <a:lnTo>
                      <a:pt x="104" y="14"/>
                    </a:lnTo>
                    <a:lnTo>
                      <a:pt x="110" y="20"/>
                    </a:lnTo>
                    <a:lnTo>
                      <a:pt x="18" y="66"/>
                    </a:lnTo>
                    <a:lnTo>
                      <a:pt x="10" y="53"/>
                    </a:lnTo>
                    <a:lnTo>
                      <a:pt x="6" y="41"/>
                    </a:lnTo>
                    <a:lnTo>
                      <a:pt x="2" y="31"/>
                    </a:lnTo>
                    <a:lnTo>
                      <a:pt x="0" y="22"/>
                    </a:lnTo>
                    <a:lnTo>
                      <a:pt x="91" y="0"/>
                    </a:lnTo>
                    <a:close/>
                  </a:path>
                </a:pathLst>
              </a:custGeom>
              <a:solidFill>
                <a:srgbClr val="F97D39"/>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84" name="Freeform 20"/>
              <p:cNvSpPr>
                <a:spLocks/>
              </p:cNvSpPr>
              <p:nvPr/>
            </p:nvSpPr>
            <p:spPr bwMode="auto">
              <a:xfrm>
                <a:off x="3752851" y="2814638"/>
                <a:ext cx="963613" cy="1344613"/>
              </a:xfrm>
              <a:custGeom>
                <a:avLst/>
                <a:gdLst/>
                <a:ahLst/>
                <a:cxnLst>
                  <a:cxn ang="0">
                    <a:pos x="219" y="3"/>
                  </a:cxn>
                  <a:cxn ang="0">
                    <a:pos x="257" y="7"/>
                  </a:cxn>
                  <a:cxn ang="0">
                    <a:pos x="356" y="7"/>
                  </a:cxn>
                  <a:cxn ang="0">
                    <a:pos x="383" y="7"/>
                  </a:cxn>
                  <a:cxn ang="0">
                    <a:pos x="393" y="6"/>
                  </a:cxn>
                  <a:cxn ang="0">
                    <a:pos x="411" y="79"/>
                  </a:cxn>
                  <a:cxn ang="0">
                    <a:pos x="433" y="152"/>
                  </a:cxn>
                  <a:cxn ang="0">
                    <a:pos x="471" y="258"/>
                  </a:cxn>
                  <a:cxn ang="0">
                    <a:pos x="498" y="324"/>
                  </a:cxn>
                  <a:cxn ang="0">
                    <a:pos x="524" y="385"/>
                  </a:cxn>
                  <a:cxn ang="0">
                    <a:pos x="549" y="438"/>
                  </a:cxn>
                  <a:cxn ang="0">
                    <a:pos x="571" y="482"/>
                  </a:cxn>
                  <a:cxn ang="0">
                    <a:pos x="588" y="515"/>
                  </a:cxn>
                  <a:cxn ang="0">
                    <a:pos x="599" y="536"/>
                  </a:cxn>
                  <a:cxn ang="0">
                    <a:pos x="607" y="783"/>
                  </a:cxn>
                  <a:cxn ang="0">
                    <a:pos x="275" y="847"/>
                  </a:cxn>
                  <a:cxn ang="0">
                    <a:pos x="281" y="762"/>
                  </a:cxn>
                  <a:cxn ang="0">
                    <a:pos x="282" y="638"/>
                  </a:cxn>
                  <a:cxn ang="0">
                    <a:pos x="280" y="562"/>
                  </a:cxn>
                  <a:cxn ang="0">
                    <a:pos x="277" y="493"/>
                  </a:cxn>
                  <a:cxn ang="0">
                    <a:pos x="272" y="436"/>
                  </a:cxn>
                  <a:cxn ang="0">
                    <a:pos x="268" y="391"/>
                  </a:cxn>
                  <a:cxn ang="0">
                    <a:pos x="265" y="362"/>
                  </a:cxn>
                  <a:cxn ang="0">
                    <a:pos x="263" y="352"/>
                  </a:cxn>
                  <a:cxn ang="0">
                    <a:pos x="252" y="421"/>
                  </a:cxn>
                  <a:cxn ang="0">
                    <a:pos x="241" y="476"/>
                  </a:cxn>
                  <a:cxn ang="0">
                    <a:pos x="229" y="526"/>
                  </a:cxn>
                  <a:cxn ang="0">
                    <a:pos x="211" y="597"/>
                  </a:cxn>
                  <a:cxn ang="0">
                    <a:pos x="203" y="622"/>
                  </a:cxn>
                  <a:cxn ang="0">
                    <a:pos x="195" y="644"/>
                  </a:cxn>
                  <a:cxn ang="0">
                    <a:pos x="185" y="663"/>
                  </a:cxn>
                  <a:cxn ang="0">
                    <a:pos x="174" y="686"/>
                  </a:cxn>
                  <a:cxn ang="0">
                    <a:pos x="151" y="732"/>
                  </a:cxn>
                  <a:cxn ang="0">
                    <a:pos x="130" y="777"/>
                  </a:cxn>
                  <a:cxn ang="0">
                    <a:pos x="0" y="744"/>
                  </a:cxn>
                  <a:cxn ang="0">
                    <a:pos x="19" y="702"/>
                  </a:cxn>
                  <a:cxn ang="0">
                    <a:pos x="56" y="607"/>
                  </a:cxn>
                  <a:cxn ang="0">
                    <a:pos x="73" y="562"/>
                  </a:cxn>
                  <a:cxn ang="0">
                    <a:pos x="87" y="524"/>
                  </a:cxn>
                  <a:cxn ang="0">
                    <a:pos x="97" y="496"/>
                  </a:cxn>
                  <a:cxn ang="0">
                    <a:pos x="100" y="481"/>
                  </a:cxn>
                  <a:cxn ang="0">
                    <a:pos x="124" y="374"/>
                  </a:cxn>
                  <a:cxn ang="0">
                    <a:pos x="148" y="273"/>
                  </a:cxn>
                  <a:cxn ang="0">
                    <a:pos x="163" y="183"/>
                  </a:cxn>
                  <a:cxn ang="0">
                    <a:pos x="176" y="115"/>
                  </a:cxn>
                  <a:cxn ang="0">
                    <a:pos x="187" y="66"/>
                  </a:cxn>
                  <a:cxn ang="0">
                    <a:pos x="195" y="31"/>
                  </a:cxn>
                  <a:cxn ang="0">
                    <a:pos x="201" y="11"/>
                  </a:cxn>
                  <a:cxn ang="0">
                    <a:pos x="204" y="1"/>
                  </a:cxn>
                </a:cxnLst>
                <a:rect l="0" t="0" r="r" b="b"/>
                <a:pathLst>
                  <a:path w="607" h="847">
                    <a:moveTo>
                      <a:pt x="204" y="0"/>
                    </a:moveTo>
                    <a:lnTo>
                      <a:pt x="219" y="3"/>
                    </a:lnTo>
                    <a:lnTo>
                      <a:pt x="237" y="5"/>
                    </a:lnTo>
                    <a:lnTo>
                      <a:pt x="257" y="7"/>
                    </a:lnTo>
                    <a:lnTo>
                      <a:pt x="278" y="7"/>
                    </a:lnTo>
                    <a:lnTo>
                      <a:pt x="356" y="7"/>
                    </a:lnTo>
                    <a:lnTo>
                      <a:pt x="371" y="7"/>
                    </a:lnTo>
                    <a:lnTo>
                      <a:pt x="383" y="7"/>
                    </a:lnTo>
                    <a:lnTo>
                      <a:pt x="391" y="6"/>
                    </a:lnTo>
                    <a:lnTo>
                      <a:pt x="393" y="6"/>
                    </a:lnTo>
                    <a:lnTo>
                      <a:pt x="401" y="42"/>
                    </a:lnTo>
                    <a:lnTo>
                      <a:pt x="411" y="79"/>
                    </a:lnTo>
                    <a:lnTo>
                      <a:pt x="422" y="115"/>
                    </a:lnTo>
                    <a:lnTo>
                      <a:pt x="433" y="152"/>
                    </a:lnTo>
                    <a:lnTo>
                      <a:pt x="458" y="223"/>
                    </a:lnTo>
                    <a:lnTo>
                      <a:pt x="471" y="258"/>
                    </a:lnTo>
                    <a:lnTo>
                      <a:pt x="485" y="292"/>
                    </a:lnTo>
                    <a:lnTo>
                      <a:pt x="498" y="324"/>
                    </a:lnTo>
                    <a:lnTo>
                      <a:pt x="512" y="355"/>
                    </a:lnTo>
                    <a:lnTo>
                      <a:pt x="524" y="385"/>
                    </a:lnTo>
                    <a:lnTo>
                      <a:pt x="537" y="412"/>
                    </a:lnTo>
                    <a:lnTo>
                      <a:pt x="549" y="438"/>
                    </a:lnTo>
                    <a:lnTo>
                      <a:pt x="560" y="461"/>
                    </a:lnTo>
                    <a:lnTo>
                      <a:pt x="571" y="482"/>
                    </a:lnTo>
                    <a:lnTo>
                      <a:pt x="580" y="500"/>
                    </a:lnTo>
                    <a:lnTo>
                      <a:pt x="588" y="515"/>
                    </a:lnTo>
                    <a:lnTo>
                      <a:pt x="594" y="528"/>
                    </a:lnTo>
                    <a:lnTo>
                      <a:pt x="599" y="536"/>
                    </a:lnTo>
                    <a:lnTo>
                      <a:pt x="603" y="544"/>
                    </a:lnTo>
                    <a:lnTo>
                      <a:pt x="607" y="783"/>
                    </a:lnTo>
                    <a:lnTo>
                      <a:pt x="576" y="843"/>
                    </a:lnTo>
                    <a:lnTo>
                      <a:pt x="275" y="847"/>
                    </a:lnTo>
                    <a:lnTo>
                      <a:pt x="278" y="805"/>
                    </a:lnTo>
                    <a:lnTo>
                      <a:pt x="281" y="762"/>
                    </a:lnTo>
                    <a:lnTo>
                      <a:pt x="282" y="720"/>
                    </a:lnTo>
                    <a:lnTo>
                      <a:pt x="282" y="638"/>
                    </a:lnTo>
                    <a:lnTo>
                      <a:pt x="282" y="599"/>
                    </a:lnTo>
                    <a:lnTo>
                      <a:pt x="280" y="562"/>
                    </a:lnTo>
                    <a:lnTo>
                      <a:pt x="278" y="526"/>
                    </a:lnTo>
                    <a:lnTo>
                      <a:pt x="277" y="493"/>
                    </a:lnTo>
                    <a:lnTo>
                      <a:pt x="274" y="462"/>
                    </a:lnTo>
                    <a:lnTo>
                      <a:pt x="272" y="436"/>
                    </a:lnTo>
                    <a:lnTo>
                      <a:pt x="270" y="411"/>
                    </a:lnTo>
                    <a:lnTo>
                      <a:pt x="268" y="391"/>
                    </a:lnTo>
                    <a:lnTo>
                      <a:pt x="266" y="374"/>
                    </a:lnTo>
                    <a:lnTo>
                      <a:pt x="265" y="362"/>
                    </a:lnTo>
                    <a:lnTo>
                      <a:pt x="263" y="355"/>
                    </a:lnTo>
                    <a:lnTo>
                      <a:pt x="263" y="352"/>
                    </a:lnTo>
                    <a:lnTo>
                      <a:pt x="258" y="388"/>
                    </a:lnTo>
                    <a:lnTo>
                      <a:pt x="252" y="421"/>
                    </a:lnTo>
                    <a:lnTo>
                      <a:pt x="246" y="449"/>
                    </a:lnTo>
                    <a:lnTo>
                      <a:pt x="241" y="476"/>
                    </a:lnTo>
                    <a:lnTo>
                      <a:pt x="235" y="501"/>
                    </a:lnTo>
                    <a:lnTo>
                      <a:pt x="229" y="526"/>
                    </a:lnTo>
                    <a:lnTo>
                      <a:pt x="222" y="553"/>
                    </a:lnTo>
                    <a:lnTo>
                      <a:pt x="211" y="597"/>
                    </a:lnTo>
                    <a:lnTo>
                      <a:pt x="207" y="610"/>
                    </a:lnTo>
                    <a:lnTo>
                      <a:pt x="203" y="622"/>
                    </a:lnTo>
                    <a:lnTo>
                      <a:pt x="199" y="633"/>
                    </a:lnTo>
                    <a:lnTo>
                      <a:pt x="195" y="644"/>
                    </a:lnTo>
                    <a:lnTo>
                      <a:pt x="190" y="653"/>
                    </a:lnTo>
                    <a:lnTo>
                      <a:pt x="185" y="663"/>
                    </a:lnTo>
                    <a:lnTo>
                      <a:pt x="180" y="674"/>
                    </a:lnTo>
                    <a:lnTo>
                      <a:pt x="174" y="686"/>
                    </a:lnTo>
                    <a:lnTo>
                      <a:pt x="167" y="699"/>
                    </a:lnTo>
                    <a:lnTo>
                      <a:pt x="151" y="732"/>
                    </a:lnTo>
                    <a:lnTo>
                      <a:pt x="141" y="753"/>
                    </a:lnTo>
                    <a:lnTo>
                      <a:pt x="130" y="777"/>
                    </a:lnTo>
                    <a:lnTo>
                      <a:pt x="118" y="804"/>
                    </a:lnTo>
                    <a:lnTo>
                      <a:pt x="0" y="744"/>
                    </a:lnTo>
                    <a:lnTo>
                      <a:pt x="10" y="724"/>
                    </a:lnTo>
                    <a:lnTo>
                      <a:pt x="19" y="702"/>
                    </a:lnTo>
                    <a:lnTo>
                      <a:pt x="48" y="631"/>
                    </a:lnTo>
                    <a:lnTo>
                      <a:pt x="56" y="607"/>
                    </a:lnTo>
                    <a:lnTo>
                      <a:pt x="65" y="584"/>
                    </a:lnTo>
                    <a:lnTo>
                      <a:pt x="73" y="562"/>
                    </a:lnTo>
                    <a:lnTo>
                      <a:pt x="80" y="542"/>
                    </a:lnTo>
                    <a:lnTo>
                      <a:pt x="87" y="524"/>
                    </a:lnTo>
                    <a:lnTo>
                      <a:pt x="92" y="508"/>
                    </a:lnTo>
                    <a:lnTo>
                      <a:pt x="97" y="496"/>
                    </a:lnTo>
                    <a:lnTo>
                      <a:pt x="99" y="486"/>
                    </a:lnTo>
                    <a:lnTo>
                      <a:pt x="100" y="481"/>
                    </a:lnTo>
                    <a:lnTo>
                      <a:pt x="111" y="427"/>
                    </a:lnTo>
                    <a:lnTo>
                      <a:pt x="124" y="374"/>
                    </a:lnTo>
                    <a:lnTo>
                      <a:pt x="136" y="323"/>
                    </a:lnTo>
                    <a:lnTo>
                      <a:pt x="148" y="273"/>
                    </a:lnTo>
                    <a:lnTo>
                      <a:pt x="156" y="225"/>
                    </a:lnTo>
                    <a:lnTo>
                      <a:pt x="163" y="183"/>
                    </a:lnTo>
                    <a:lnTo>
                      <a:pt x="170" y="147"/>
                    </a:lnTo>
                    <a:lnTo>
                      <a:pt x="176" y="115"/>
                    </a:lnTo>
                    <a:lnTo>
                      <a:pt x="182" y="88"/>
                    </a:lnTo>
                    <a:lnTo>
                      <a:pt x="187" y="66"/>
                    </a:lnTo>
                    <a:lnTo>
                      <a:pt x="191" y="46"/>
                    </a:lnTo>
                    <a:lnTo>
                      <a:pt x="195" y="31"/>
                    </a:lnTo>
                    <a:lnTo>
                      <a:pt x="198" y="19"/>
                    </a:lnTo>
                    <a:lnTo>
                      <a:pt x="201" y="11"/>
                    </a:lnTo>
                    <a:lnTo>
                      <a:pt x="203" y="5"/>
                    </a:lnTo>
                    <a:lnTo>
                      <a:pt x="204" y="1"/>
                    </a:lnTo>
                    <a:lnTo>
                      <a:pt x="204"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85" name="Freeform 21"/>
              <p:cNvSpPr>
                <a:spLocks/>
              </p:cNvSpPr>
              <p:nvPr/>
            </p:nvSpPr>
            <p:spPr bwMode="auto">
              <a:xfrm>
                <a:off x="4365626" y="3230563"/>
                <a:ext cx="344488" cy="900113"/>
              </a:xfrm>
              <a:custGeom>
                <a:avLst/>
                <a:gdLst/>
                <a:ahLst/>
                <a:cxnLst>
                  <a:cxn ang="0">
                    <a:pos x="0" y="0"/>
                  </a:cxn>
                  <a:cxn ang="0">
                    <a:pos x="210" y="295"/>
                  </a:cxn>
                  <a:cxn ang="0">
                    <a:pos x="207" y="487"/>
                  </a:cxn>
                  <a:cxn ang="0">
                    <a:pos x="217" y="525"/>
                  </a:cxn>
                  <a:cxn ang="0">
                    <a:pos x="197" y="567"/>
                  </a:cxn>
                  <a:cxn ang="0">
                    <a:pos x="192" y="522"/>
                  </a:cxn>
                  <a:cxn ang="0">
                    <a:pos x="196" y="322"/>
                  </a:cxn>
                  <a:cxn ang="0">
                    <a:pos x="195" y="321"/>
                  </a:cxn>
                  <a:cxn ang="0">
                    <a:pos x="192" y="316"/>
                  </a:cxn>
                  <a:cxn ang="0">
                    <a:pos x="186" y="308"/>
                  </a:cxn>
                  <a:cxn ang="0">
                    <a:pos x="179" y="298"/>
                  </a:cxn>
                  <a:cxn ang="0">
                    <a:pos x="171" y="285"/>
                  </a:cxn>
                  <a:cxn ang="0">
                    <a:pos x="161" y="270"/>
                  </a:cxn>
                  <a:cxn ang="0">
                    <a:pos x="150" y="252"/>
                  </a:cxn>
                  <a:cxn ang="0">
                    <a:pos x="138" y="234"/>
                  </a:cxn>
                  <a:cxn ang="0">
                    <a:pos x="126" y="213"/>
                  </a:cxn>
                  <a:cxn ang="0">
                    <a:pos x="111" y="192"/>
                  </a:cxn>
                  <a:cxn ang="0">
                    <a:pos x="97" y="169"/>
                  </a:cxn>
                  <a:cxn ang="0">
                    <a:pos x="83" y="145"/>
                  </a:cxn>
                  <a:cxn ang="0">
                    <a:pos x="69" y="121"/>
                  </a:cxn>
                  <a:cxn ang="0">
                    <a:pos x="54" y="97"/>
                  </a:cxn>
                  <a:cxn ang="0">
                    <a:pos x="40" y="72"/>
                  </a:cxn>
                  <a:cxn ang="0">
                    <a:pos x="13" y="23"/>
                  </a:cxn>
                  <a:cxn ang="0">
                    <a:pos x="0" y="0"/>
                  </a:cxn>
                </a:cxnLst>
                <a:rect l="0" t="0" r="r" b="b"/>
                <a:pathLst>
                  <a:path w="217" h="567">
                    <a:moveTo>
                      <a:pt x="0" y="0"/>
                    </a:moveTo>
                    <a:lnTo>
                      <a:pt x="210" y="295"/>
                    </a:lnTo>
                    <a:lnTo>
                      <a:pt x="207" y="487"/>
                    </a:lnTo>
                    <a:lnTo>
                      <a:pt x="217" y="525"/>
                    </a:lnTo>
                    <a:lnTo>
                      <a:pt x="197" y="567"/>
                    </a:lnTo>
                    <a:lnTo>
                      <a:pt x="192" y="522"/>
                    </a:lnTo>
                    <a:lnTo>
                      <a:pt x="196" y="322"/>
                    </a:lnTo>
                    <a:lnTo>
                      <a:pt x="195" y="321"/>
                    </a:lnTo>
                    <a:lnTo>
                      <a:pt x="192" y="316"/>
                    </a:lnTo>
                    <a:lnTo>
                      <a:pt x="186" y="308"/>
                    </a:lnTo>
                    <a:lnTo>
                      <a:pt x="179" y="298"/>
                    </a:lnTo>
                    <a:lnTo>
                      <a:pt x="171" y="285"/>
                    </a:lnTo>
                    <a:lnTo>
                      <a:pt x="161" y="270"/>
                    </a:lnTo>
                    <a:lnTo>
                      <a:pt x="150" y="252"/>
                    </a:lnTo>
                    <a:lnTo>
                      <a:pt x="138" y="234"/>
                    </a:lnTo>
                    <a:lnTo>
                      <a:pt x="126" y="213"/>
                    </a:lnTo>
                    <a:lnTo>
                      <a:pt x="111" y="192"/>
                    </a:lnTo>
                    <a:lnTo>
                      <a:pt x="97" y="169"/>
                    </a:lnTo>
                    <a:lnTo>
                      <a:pt x="83" y="145"/>
                    </a:lnTo>
                    <a:lnTo>
                      <a:pt x="69" y="121"/>
                    </a:lnTo>
                    <a:lnTo>
                      <a:pt x="54" y="97"/>
                    </a:lnTo>
                    <a:lnTo>
                      <a:pt x="40" y="72"/>
                    </a:lnTo>
                    <a:lnTo>
                      <a:pt x="13" y="23"/>
                    </a:lnTo>
                    <a:lnTo>
                      <a:pt x="0" y="0"/>
                    </a:lnTo>
                    <a:close/>
                  </a:path>
                </a:pathLst>
              </a:custGeom>
              <a:solidFill>
                <a:schemeClr val="tx1">
                  <a:lumMod val="95000"/>
                  <a:lumOff val="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86" name="Freeform 22"/>
              <p:cNvSpPr>
                <a:spLocks/>
              </p:cNvSpPr>
              <p:nvPr/>
            </p:nvSpPr>
            <p:spPr bwMode="auto">
              <a:xfrm>
                <a:off x="4683126" y="2754313"/>
                <a:ext cx="612775" cy="1397000"/>
              </a:xfrm>
              <a:custGeom>
                <a:avLst/>
                <a:gdLst/>
                <a:ahLst/>
                <a:cxnLst>
                  <a:cxn ang="0">
                    <a:pos x="159" y="2"/>
                  </a:cxn>
                  <a:cxn ang="0">
                    <a:pos x="163" y="20"/>
                  </a:cxn>
                  <a:cxn ang="0">
                    <a:pos x="170" y="53"/>
                  </a:cxn>
                  <a:cxn ang="0">
                    <a:pos x="178" y="97"/>
                  </a:cxn>
                  <a:cxn ang="0">
                    <a:pos x="189" y="149"/>
                  </a:cxn>
                  <a:cxn ang="0">
                    <a:pos x="211" y="252"/>
                  </a:cxn>
                  <a:cxn ang="0">
                    <a:pos x="230" y="337"/>
                  </a:cxn>
                  <a:cxn ang="0">
                    <a:pos x="249" y="408"/>
                  </a:cxn>
                  <a:cxn ang="0">
                    <a:pos x="265" y="452"/>
                  </a:cxn>
                  <a:cxn ang="0">
                    <a:pos x="278" y="482"/>
                  </a:cxn>
                  <a:cxn ang="0">
                    <a:pos x="294" y="518"/>
                  </a:cxn>
                  <a:cxn ang="0">
                    <a:pos x="322" y="578"/>
                  </a:cxn>
                  <a:cxn ang="0">
                    <a:pos x="351" y="636"/>
                  </a:cxn>
                  <a:cxn ang="0">
                    <a:pos x="367" y="669"/>
                  </a:cxn>
                  <a:cxn ang="0">
                    <a:pos x="378" y="693"/>
                  </a:cxn>
                  <a:cxn ang="0">
                    <a:pos x="385" y="708"/>
                  </a:cxn>
                  <a:cxn ang="0">
                    <a:pos x="273" y="767"/>
                  </a:cxn>
                  <a:cxn ang="0">
                    <a:pos x="269" y="759"/>
                  </a:cxn>
                  <a:cxn ang="0">
                    <a:pos x="259" y="740"/>
                  </a:cxn>
                  <a:cxn ang="0">
                    <a:pos x="244" y="711"/>
                  </a:cxn>
                  <a:cxn ang="0">
                    <a:pos x="226" y="674"/>
                  </a:cxn>
                  <a:cxn ang="0">
                    <a:pos x="196" y="611"/>
                  </a:cxn>
                  <a:cxn ang="0">
                    <a:pos x="176" y="567"/>
                  </a:cxn>
                  <a:cxn ang="0">
                    <a:pos x="159" y="525"/>
                  </a:cxn>
                  <a:cxn ang="0">
                    <a:pos x="145" y="487"/>
                  </a:cxn>
                  <a:cxn ang="0">
                    <a:pos x="137" y="456"/>
                  </a:cxn>
                  <a:cxn ang="0">
                    <a:pos x="138" y="466"/>
                  </a:cxn>
                  <a:cxn ang="0">
                    <a:pos x="141" y="491"/>
                  </a:cxn>
                  <a:cxn ang="0">
                    <a:pos x="145" y="528"/>
                  </a:cxn>
                  <a:cxn ang="0">
                    <a:pos x="149" y="575"/>
                  </a:cxn>
                  <a:cxn ang="0">
                    <a:pos x="156" y="654"/>
                  </a:cxn>
                  <a:cxn ang="0">
                    <a:pos x="159" y="708"/>
                  </a:cxn>
                  <a:cxn ang="0">
                    <a:pos x="160" y="803"/>
                  </a:cxn>
                  <a:cxn ang="0">
                    <a:pos x="159" y="839"/>
                  </a:cxn>
                  <a:cxn ang="0">
                    <a:pos x="158" y="865"/>
                  </a:cxn>
                  <a:cxn ang="0">
                    <a:pos x="16" y="880"/>
                  </a:cxn>
                  <a:cxn ang="0">
                    <a:pos x="6" y="606"/>
                  </a:cxn>
                  <a:cxn ang="0">
                    <a:pos x="9" y="602"/>
                  </a:cxn>
                  <a:cxn ang="0">
                    <a:pos x="16" y="589"/>
                  </a:cxn>
                  <a:cxn ang="0">
                    <a:pos x="27" y="567"/>
                  </a:cxn>
                  <a:cxn ang="0">
                    <a:pos x="40" y="534"/>
                  </a:cxn>
                  <a:cxn ang="0">
                    <a:pos x="53" y="491"/>
                  </a:cxn>
                  <a:cxn ang="0">
                    <a:pos x="66" y="435"/>
                  </a:cxn>
                  <a:cxn ang="0">
                    <a:pos x="76" y="367"/>
                  </a:cxn>
                  <a:cxn ang="0">
                    <a:pos x="81" y="285"/>
                  </a:cxn>
                  <a:cxn ang="0">
                    <a:pos x="83" y="189"/>
                  </a:cxn>
                  <a:cxn ang="0">
                    <a:pos x="77" y="78"/>
                  </a:cxn>
                  <a:cxn ang="0">
                    <a:pos x="158" y="0"/>
                  </a:cxn>
                </a:cxnLst>
                <a:rect l="0" t="0" r="r" b="b"/>
                <a:pathLst>
                  <a:path w="386" h="880">
                    <a:moveTo>
                      <a:pt x="158" y="0"/>
                    </a:moveTo>
                    <a:lnTo>
                      <a:pt x="159" y="2"/>
                    </a:lnTo>
                    <a:lnTo>
                      <a:pt x="160" y="9"/>
                    </a:lnTo>
                    <a:lnTo>
                      <a:pt x="163" y="20"/>
                    </a:lnTo>
                    <a:lnTo>
                      <a:pt x="166" y="35"/>
                    </a:lnTo>
                    <a:lnTo>
                      <a:pt x="170" y="53"/>
                    </a:lnTo>
                    <a:lnTo>
                      <a:pt x="174" y="75"/>
                    </a:lnTo>
                    <a:lnTo>
                      <a:pt x="178" y="97"/>
                    </a:lnTo>
                    <a:lnTo>
                      <a:pt x="184" y="123"/>
                    </a:lnTo>
                    <a:lnTo>
                      <a:pt x="189" y="149"/>
                    </a:lnTo>
                    <a:lnTo>
                      <a:pt x="200" y="204"/>
                    </a:lnTo>
                    <a:lnTo>
                      <a:pt x="211" y="252"/>
                    </a:lnTo>
                    <a:lnTo>
                      <a:pt x="220" y="297"/>
                    </a:lnTo>
                    <a:lnTo>
                      <a:pt x="230" y="337"/>
                    </a:lnTo>
                    <a:lnTo>
                      <a:pt x="239" y="374"/>
                    </a:lnTo>
                    <a:lnTo>
                      <a:pt x="249" y="408"/>
                    </a:lnTo>
                    <a:lnTo>
                      <a:pt x="260" y="440"/>
                    </a:lnTo>
                    <a:lnTo>
                      <a:pt x="265" y="452"/>
                    </a:lnTo>
                    <a:lnTo>
                      <a:pt x="270" y="466"/>
                    </a:lnTo>
                    <a:lnTo>
                      <a:pt x="278" y="482"/>
                    </a:lnTo>
                    <a:lnTo>
                      <a:pt x="285" y="499"/>
                    </a:lnTo>
                    <a:lnTo>
                      <a:pt x="294" y="518"/>
                    </a:lnTo>
                    <a:lnTo>
                      <a:pt x="304" y="537"/>
                    </a:lnTo>
                    <a:lnTo>
                      <a:pt x="322" y="578"/>
                    </a:lnTo>
                    <a:lnTo>
                      <a:pt x="341" y="618"/>
                    </a:lnTo>
                    <a:lnTo>
                      <a:pt x="351" y="636"/>
                    </a:lnTo>
                    <a:lnTo>
                      <a:pt x="359" y="653"/>
                    </a:lnTo>
                    <a:lnTo>
                      <a:pt x="367" y="669"/>
                    </a:lnTo>
                    <a:lnTo>
                      <a:pt x="373" y="682"/>
                    </a:lnTo>
                    <a:lnTo>
                      <a:pt x="378" y="693"/>
                    </a:lnTo>
                    <a:lnTo>
                      <a:pt x="383" y="702"/>
                    </a:lnTo>
                    <a:lnTo>
                      <a:pt x="385" y="708"/>
                    </a:lnTo>
                    <a:lnTo>
                      <a:pt x="386" y="709"/>
                    </a:lnTo>
                    <a:lnTo>
                      <a:pt x="273" y="767"/>
                    </a:lnTo>
                    <a:lnTo>
                      <a:pt x="272" y="765"/>
                    </a:lnTo>
                    <a:lnTo>
                      <a:pt x="269" y="759"/>
                    </a:lnTo>
                    <a:lnTo>
                      <a:pt x="265" y="751"/>
                    </a:lnTo>
                    <a:lnTo>
                      <a:pt x="259" y="740"/>
                    </a:lnTo>
                    <a:lnTo>
                      <a:pt x="252" y="726"/>
                    </a:lnTo>
                    <a:lnTo>
                      <a:pt x="244" y="711"/>
                    </a:lnTo>
                    <a:lnTo>
                      <a:pt x="235" y="693"/>
                    </a:lnTo>
                    <a:lnTo>
                      <a:pt x="226" y="674"/>
                    </a:lnTo>
                    <a:lnTo>
                      <a:pt x="216" y="653"/>
                    </a:lnTo>
                    <a:lnTo>
                      <a:pt x="196" y="611"/>
                    </a:lnTo>
                    <a:lnTo>
                      <a:pt x="186" y="589"/>
                    </a:lnTo>
                    <a:lnTo>
                      <a:pt x="176" y="567"/>
                    </a:lnTo>
                    <a:lnTo>
                      <a:pt x="167" y="545"/>
                    </a:lnTo>
                    <a:lnTo>
                      <a:pt x="159" y="525"/>
                    </a:lnTo>
                    <a:lnTo>
                      <a:pt x="152" y="505"/>
                    </a:lnTo>
                    <a:lnTo>
                      <a:pt x="145" y="487"/>
                    </a:lnTo>
                    <a:lnTo>
                      <a:pt x="141" y="471"/>
                    </a:lnTo>
                    <a:lnTo>
                      <a:pt x="137" y="456"/>
                    </a:lnTo>
                    <a:lnTo>
                      <a:pt x="137" y="459"/>
                    </a:lnTo>
                    <a:lnTo>
                      <a:pt x="138" y="466"/>
                    </a:lnTo>
                    <a:lnTo>
                      <a:pt x="140" y="476"/>
                    </a:lnTo>
                    <a:lnTo>
                      <a:pt x="141" y="491"/>
                    </a:lnTo>
                    <a:lnTo>
                      <a:pt x="143" y="508"/>
                    </a:lnTo>
                    <a:lnTo>
                      <a:pt x="145" y="528"/>
                    </a:lnTo>
                    <a:lnTo>
                      <a:pt x="147" y="551"/>
                    </a:lnTo>
                    <a:lnTo>
                      <a:pt x="149" y="575"/>
                    </a:lnTo>
                    <a:lnTo>
                      <a:pt x="152" y="600"/>
                    </a:lnTo>
                    <a:lnTo>
                      <a:pt x="156" y="654"/>
                    </a:lnTo>
                    <a:lnTo>
                      <a:pt x="158" y="682"/>
                    </a:lnTo>
                    <a:lnTo>
                      <a:pt x="159" y="708"/>
                    </a:lnTo>
                    <a:lnTo>
                      <a:pt x="160" y="725"/>
                    </a:lnTo>
                    <a:lnTo>
                      <a:pt x="160" y="803"/>
                    </a:lnTo>
                    <a:lnTo>
                      <a:pt x="159" y="822"/>
                    </a:lnTo>
                    <a:lnTo>
                      <a:pt x="159" y="839"/>
                    </a:lnTo>
                    <a:lnTo>
                      <a:pt x="159" y="854"/>
                    </a:lnTo>
                    <a:lnTo>
                      <a:pt x="158" y="865"/>
                    </a:lnTo>
                    <a:lnTo>
                      <a:pt x="158" y="875"/>
                    </a:lnTo>
                    <a:lnTo>
                      <a:pt x="16" y="880"/>
                    </a:lnTo>
                    <a:lnTo>
                      <a:pt x="0" y="814"/>
                    </a:lnTo>
                    <a:lnTo>
                      <a:pt x="6" y="606"/>
                    </a:lnTo>
                    <a:lnTo>
                      <a:pt x="7" y="605"/>
                    </a:lnTo>
                    <a:lnTo>
                      <a:pt x="9" y="602"/>
                    </a:lnTo>
                    <a:lnTo>
                      <a:pt x="12" y="596"/>
                    </a:lnTo>
                    <a:lnTo>
                      <a:pt x="16" y="589"/>
                    </a:lnTo>
                    <a:lnTo>
                      <a:pt x="22" y="579"/>
                    </a:lnTo>
                    <a:lnTo>
                      <a:pt x="27" y="567"/>
                    </a:lnTo>
                    <a:lnTo>
                      <a:pt x="33" y="552"/>
                    </a:lnTo>
                    <a:lnTo>
                      <a:pt x="40" y="534"/>
                    </a:lnTo>
                    <a:lnTo>
                      <a:pt x="47" y="514"/>
                    </a:lnTo>
                    <a:lnTo>
                      <a:pt x="53" y="491"/>
                    </a:lnTo>
                    <a:lnTo>
                      <a:pt x="59" y="464"/>
                    </a:lnTo>
                    <a:lnTo>
                      <a:pt x="66" y="435"/>
                    </a:lnTo>
                    <a:lnTo>
                      <a:pt x="71" y="403"/>
                    </a:lnTo>
                    <a:lnTo>
                      <a:pt x="76" y="367"/>
                    </a:lnTo>
                    <a:lnTo>
                      <a:pt x="79" y="328"/>
                    </a:lnTo>
                    <a:lnTo>
                      <a:pt x="81" y="285"/>
                    </a:lnTo>
                    <a:lnTo>
                      <a:pt x="83" y="239"/>
                    </a:lnTo>
                    <a:lnTo>
                      <a:pt x="83" y="189"/>
                    </a:lnTo>
                    <a:lnTo>
                      <a:pt x="81" y="135"/>
                    </a:lnTo>
                    <a:lnTo>
                      <a:pt x="77" y="78"/>
                    </a:lnTo>
                    <a:lnTo>
                      <a:pt x="71" y="16"/>
                    </a:lnTo>
                    <a:lnTo>
                      <a:pt x="158" y="0"/>
                    </a:lnTo>
                    <a:close/>
                  </a:path>
                </a:pathLst>
              </a:cu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6200000" scaled="1"/>
                <a:tileRect/>
              </a:gra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87" name="Freeform 23"/>
              <p:cNvSpPr>
                <a:spLocks/>
              </p:cNvSpPr>
              <p:nvPr/>
            </p:nvSpPr>
            <p:spPr bwMode="auto">
              <a:xfrm>
                <a:off x="4675188" y="2763838"/>
                <a:ext cx="246063" cy="952500"/>
              </a:xfrm>
              <a:custGeom>
                <a:avLst/>
                <a:gdLst/>
                <a:ahLst/>
                <a:cxnLst>
                  <a:cxn ang="0">
                    <a:pos x="146" y="0"/>
                  </a:cxn>
                  <a:cxn ang="0">
                    <a:pos x="155" y="168"/>
                  </a:cxn>
                  <a:cxn ang="0">
                    <a:pos x="115" y="188"/>
                  </a:cxn>
                  <a:cxn ang="0">
                    <a:pos x="148" y="196"/>
                  </a:cxn>
                  <a:cxn ang="0">
                    <a:pos x="147" y="198"/>
                  </a:cxn>
                  <a:cxn ang="0">
                    <a:pos x="146" y="206"/>
                  </a:cxn>
                  <a:cxn ang="0">
                    <a:pos x="144" y="217"/>
                  </a:cxn>
                  <a:cxn ang="0">
                    <a:pos x="140" y="232"/>
                  </a:cxn>
                  <a:cxn ang="0">
                    <a:pos x="136" y="251"/>
                  </a:cxn>
                  <a:cxn ang="0">
                    <a:pos x="131" y="272"/>
                  </a:cxn>
                  <a:cxn ang="0">
                    <a:pos x="125" y="296"/>
                  </a:cxn>
                  <a:cxn ang="0">
                    <a:pos x="119" y="323"/>
                  </a:cxn>
                  <a:cxn ang="0">
                    <a:pos x="111" y="350"/>
                  </a:cxn>
                  <a:cxn ang="0">
                    <a:pos x="103" y="379"/>
                  </a:cxn>
                  <a:cxn ang="0">
                    <a:pos x="84" y="439"/>
                  </a:cxn>
                  <a:cxn ang="0">
                    <a:pos x="73" y="468"/>
                  </a:cxn>
                  <a:cxn ang="0">
                    <a:pos x="62" y="498"/>
                  </a:cxn>
                  <a:cxn ang="0">
                    <a:pos x="50" y="526"/>
                  </a:cxn>
                  <a:cxn ang="0">
                    <a:pos x="38" y="553"/>
                  </a:cxn>
                  <a:cxn ang="0">
                    <a:pos x="24" y="577"/>
                  </a:cxn>
                  <a:cxn ang="0">
                    <a:pos x="11" y="600"/>
                  </a:cxn>
                  <a:cxn ang="0">
                    <a:pos x="0" y="555"/>
                  </a:cxn>
                  <a:cxn ang="0">
                    <a:pos x="1" y="553"/>
                  </a:cxn>
                  <a:cxn ang="0">
                    <a:pos x="3" y="546"/>
                  </a:cxn>
                  <a:cxn ang="0">
                    <a:pos x="6" y="537"/>
                  </a:cxn>
                  <a:cxn ang="0">
                    <a:pos x="11" y="524"/>
                  </a:cxn>
                  <a:cxn ang="0">
                    <a:pos x="16" y="506"/>
                  </a:cxn>
                  <a:cxn ang="0">
                    <a:pos x="21" y="487"/>
                  </a:cxn>
                  <a:cxn ang="0">
                    <a:pos x="27" y="465"/>
                  </a:cxn>
                  <a:cxn ang="0">
                    <a:pos x="34" y="439"/>
                  </a:cxn>
                  <a:cxn ang="0">
                    <a:pos x="40" y="412"/>
                  </a:cxn>
                  <a:cxn ang="0">
                    <a:pos x="46" y="383"/>
                  </a:cxn>
                  <a:cxn ang="0">
                    <a:pos x="51" y="352"/>
                  </a:cxn>
                  <a:cxn ang="0">
                    <a:pos x="55" y="320"/>
                  </a:cxn>
                  <a:cxn ang="0">
                    <a:pos x="59" y="287"/>
                  </a:cxn>
                  <a:cxn ang="0">
                    <a:pos x="62" y="242"/>
                  </a:cxn>
                  <a:cxn ang="0">
                    <a:pos x="64" y="201"/>
                  </a:cxn>
                  <a:cxn ang="0">
                    <a:pos x="65" y="163"/>
                  </a:cxn>
                  <a:cxn ang="0">
                    <a:pos x="65" y="129"/>
                  </a:cxn>
                  <a:cxn ang="0">
                    <a:pos x="64" y="99"/>
                  </a:cxn>
                  <a:cxn ang="0">
                    <a:pos x="63" y="74"/>
                  </a:cxn>
                  <a:cxn ang="0">
                    <a:pos x="61" y="53"/>
                  </a:cxn>
                  <a:cxn ang="0">
                    <a:pos x="60" y="35"/>
                  </a:cxn>
                  <a:cxn ang="0">
                    <a:pos x="59" y="24"/>
                  </a:cxn>
                  <a:cxn ang="0">
                    <a:pos x="57" y="16"/>
                  </a:cxn>
                  <a:cxn ang="0">
                    <a:pos x="57" y="13"/>
                  </a:cxn>
                  <a:cxn ang="0">
                    <a:pos x="146" y="0"/>
                  </a:cxn>
                </a:cxnLst>
                <a:rect l="0" t="0" r="r" b="b"/>
                <a:pathLst>
                  <a:path w="155" h="600">
                    <a:moveTo>
                      <a:pt x="146" y="0"/>
                    </a:moveTo>
                    <a:lnTo>
                      <a:pt x="155" y="168"/>
                    </a:lnTo>
                    <a:lnTo>
                      <a:pt x="115" y="188"/>
                    </a:lnTo>
                    <a:lnTo>
                      <a:pt x="148" y="196"/>
                    </a:lnTo>
                    <a:lnTo>
                      <a:pt x="147" y="198"/>
                    </a:lnTo>
                    <a:lnTo>
                      <a:pt x="146" y="206"/>
                    </a:lnTo>
                    <a:lnTo>
                      <a:pt x="144" y="217"/>
                    </a:lnTo>
                    <a:lnTo>
                      <a:pt x="140" y="232"/>
                    </a:lnTo>
                    <a:lnTo>
                      <a:pt x="136" y="251"/>
                    </a:lnTo>
                    <a:lnTo>
                      <a:pt x="131" y="272"/>
                    </a:lnTo>
                    <a:lnTo>
                      <a:pt x="125" y="296"/>
                    </a:lnTo>
                    <a:lnTo>
                      <a:pt x="119" y="323"/>
                    </a:lnTo>
                    <a:lnTo>
                      <a:pt x="111" y="350"/>
                    </a:lnTo>
                    <a:lnTo>
                      <a:pt x="103" y="379"/>
                    </a:lnTo>
                    <a:lnTo>
                      <a:pt x="84" y="439"/>
                    </a:lnTo>
                    <a:lnTo>
                      <a:pt x="73" y="468"/>
                    </a:lnTo>
                    <a:lnTo>
                      <a:pt x="62" y="498"/>
                    </a:lnTo>
                    <a:lnTo>
                      <a:pt x="50" y="526"/>
                    </a:lnTo>
                    <a:lnTo>
                      <a:pt x="38" y="553"/>
                    </a:lnTo>
                    <a:lnTo>
                      <a:pt x="24" y="577"/>
                    </a:lnTo>
                    <a:lnTo>
                      <a:pt x="11" y="600"/>
                    </a:lnTo>
                    <a:lnTo>
                      <a:pt x="0" y="555"/>
                    </a:lnTo>
                    <a:lnTo>
                      <a:pt x="1" y="553"/>
                    </a:lnTo>
                    <a:lnTo>
                      <a:pt x="3" y="546"/>
                    </a:lnTo>
                    <a:lnTo>
                      <a:pt x="6" y="537"/>
                    </a:lnTo>
                    <a:lnTo>
                      <a:pt x="11" y="524"/>
                    </a:lnTo>
                    <a:lnTo>
                      <a:pt x="16" y="506"/>
                    </a:lnTo>
                    <a:lnTo>
                      <a:pt x="21" y="487"/>
                    </a:lnTo>
                    <a:lnTo>
                      <a:pt x="27" y="465"/>
                    </a:lnTo>
                    <a:lnTo>
                      <a:pt x="34" y="439"/>
                    </a:lnTo>
                    <a:lnTo>
                      <a:pt x="40" y="412"/>
                    </a:lnTo>
                    <a:lnTo>
                      <a:pt x="46" y="383"/>
                    </a:lnTo>
                    <a:lnTo>
                      <a:pt x="51" y="352"/>
                    </a:lnTo>
                    <a:lnTo>
                      <a:pt x="55" y="320"/>
                    </a:lnTo>
                    <a:lnTo>
                      <a:pt x="59" y="287"/>
                    </a:lnTo>
                    <a:lnTo>
                      <a:pt x="62" y="242"/>
                    </a:lnTo>
                    <a:lnTo>
                      <a:pt x="64" y="201"/>
                    </a:lnTo>
                    <a:lnTo>
                      <a:pt x="65" y="163"/>
                    </a:lnTo>
                    <a:lnTo>
                      <a:pt x="65" y="129"/>
                    </a:lnTo>
                    <a:lnTo>
                      <a:pt x="64" y="99"/>
                    </a:lnTo>
                    <a:lnTo>
                      <a:pt x="63" y="74"/>
                    </a:lnTo>
                    <a:lnTo>
                      <a:pt x="61" y="53"/>
                    </a:lnTo>
                    <a:lnTo>
                      <a:pt x="60" y="35"/>
                    </a:lnTo>
                    <a:lnTo>
                      <a:pt x="59" y="24"/>
                    </a:lnTo>
                    <a:lnTo>
                      <a:pt x="57" y="16"/>
                    </a:lnTo>
                    <a:lnTo>
                      <a:pt x="57" y="13"/>
                    </a:lnTo>
                    <a:lnTo>
                      <a:pt x="146" y="0"/>
                    </a:lnTo>
                    <a:close/>
                  </a:path>
                </a:pathLst>
              </a:custGeom>
              <a:solidFill>
                <a:srgbClr val="3C535B"/>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88" name="Freeform 24"/>
              <p:cNvSpPr>
                <a:spLocks/>
              </p:cNvSpPr>
              <p:nvPr/>
            </p:nvSpPr>
            <p:spPr bwMode="auto">
              <a:xfrm>
                <a:off x="4249738" y="2824163"/>
                <a:ext cx="442913" cy="892175"/>
              </a:xfrm>
              <a:custGeom>
                <a:avLst/>
                <a:gdLst/>
                <a:ahLst/>
                <a:cxnLst>
                  <a:cxn ang="0">
                    <a:pos x="93" y="2"/>
                  </a:cxn>
                  <a:cxn ang="0">
                    <a:pos x="98" y="19"/>
                  </a:cxn>
                  <a:cxn ang="0">
                    <a:pos x="107" y="50"/>
                  </a:cxn>
                  <a:cxn ang="0">
                    <a:pos x="119" y="92"/>
                  </a:cxn>
                  <a:cxn ang="0">
                    <a:pos x="134" y="140"/>
                  </a:cxn>
                  <a:cxn ang="0">
                    <a:pos x="158" y="218"/>
                  </a:cxn>
                  <a:cxn ang="0">
                    <a:pos x="175" y="267"/>
                  </a:cxn>
                  <a:cxn ang="0">
                    <a:pos x="192" y="317"/>
                  </a:cxn>
                  <a:cxn ang="0">
                    <a:pos x="212" y="366"/>
                  </a:cxn>
                  <a:cxn ang="0">
                    <a:pos x="231" y="411"/>
                  </a:cxn>
                  <a:cxn ang="0">
                    <a:pos x="249" y="449"/>
                  </a:cxn>
                  <a:cxn ang="0">
                    <a:pos x="263" y="479"/>
                  </a:cxn>
                  <a:cxn ang="0">
                    <a:pos x="273" y="499"/>
                  </a:cxn>
                  <a:cxn ang="0">
                    <a:pos x="277" y="506"/>
                  </a:cxn>
                  <a:cxn ang="0">
                    <a:pos x="277" y="560"/>
                  </a:cxn>
                  <a:cxn ang="0">
                    <a:pos x="269" y="548"/>
                  </a:cxn>
                  <a:cxn ang="0">
                    <a:pos x="254" y="525"/>
                  </a:cxn>
                  <a:cxn ang="0">
                    <a:pos x="234" y="497"/>
                  </a:cxn>
                  <a:cxn ang="0">
                    <a:pos x="200" y="449"/>
                  </a:cxn>
                  <a:cxn ang="0">
                    <a:pos x="179" y="419"/>
                  </a:cxn>
                  <a:cxn ang="0">
                    <a:pos x="160" y="395"/>
                  </a:cxn>
                  <a:cxn ang="0">
                    <a:pos x="140" y="367"/>
                  </a:cxn>
                  <a:cxn ang="0">
                    <a:pos x="97" y="302"/>
                  </a:cxn>
                  <a:cxn ang="0">
                    <a:pos x="77" y="271"/>
                  </a:cxn>
                  <a:cxn ang="0">
                    <a:pos x="61" y="245"/>
                  </a:cxn>
                  <a:cxn ang="0">
                    <a:pos x="49" y="227"/>
                  </a:cxn>
                  <a:cxn ang="0">
                    <a:pos x="45" y="220"/>
                  </a:cxn>
                  <a:cxn ang="0">
                    <a:pos x="36" y="190"/>
                  </a:cxn>
                  <a:cxn ang="0">
                    <a:pos x="33" y="181"/>
                  </a:cxn>
                  <a:cxn ang="0">
                    <a:pos x="28" y="157"/>
                  </a:cxn>
                  <a:cxn ang="0">
                    <a:pos x="21" y="125"/>
                  </a:cxn>
                  <a:cxn ang="0">
                    <a:pos x="10" y="68"/>
                  </a:cxn>
                  <a:cxn ang="0">
                    <a:pos x="4" y="31"/>
                  </a:cxn>
                  <a:cxn ang="0">
                    <a:pos x="0" y="2"/>
                  </a:cxn>
                </a:cxnLst>
                <a:rect l="0" t="0" r="r" b="b"/>
                <a:pathLst>
                  <a:path w="279" h="562">
                    <a:moveTo>
                      <a:pt x="92" y="0"/>
                    </a:moveTo>
                    <a:lnTo>
                      <a:pt x="93" y="2"/>
                    </a:lnTo>
                    <a:lnTo>
                      <a:pt x="95" y="8"/>
                    </a:lnTo>
                    <a:lnTo>
                      <a:pt x="98" y="19"/>
                    </a:lnTo>
                    <a:lnTo>
                      <a:pt x="102" y="34"/>
                    </a:lnTo>
                    <a:lnTo>
                      <a:pt x="107" y="50"/>
                    </a:lnTo>
                    <a:lnTo>
                      <a:pt x="113" y="70"/>
                    </a:lnTo>
                    <a:lnTo>
                      <a:pt x="119" y="92"/>
                    </a:lnTo>
                    <a:lnTo>
                      <a:pt x="126" y="116"/>
                    </a:lnTo>
                    <a:lnTo>
                      <a:pt x="134" y="140"/>
                    </a:lnTo>
                    <a:lnTo>
                      <a:pt x="150" y="192"/>
                    </a:lnTo>
                    <a:lnTo>
                      <a:pt x="158" y="218"/>
                    </a:lnTo>
                    <a:lnTo>
                      <a:pt x="166" y="243"/>
                    </a:lnTo>
                    <a:lnTo>
                      <a:pt x="175" y="267"/>
                    </a:lnTo>
                    <a:lnTo>
                      <a:pt x="183" y="291"/>
                    </a:lnTo>
                    <a:lnTo>
                      <a:pt x="192" y="317"/>
                    </a:lnTo>
                    <a:lnTo>
                      <a:pt x="202" y="341"/>
                    </a:lnTo>
                    <a:lnTo>
                      <a:pt x="212" y="366"/>
                    </a:lnTo>
                    <a:lnTo>
                      <a:pt x="221" y="389"/>
                    </a:lnTo>
                    <a:lnTo>
                      <a:pt x="231" y="411"/>
                    </a:lnTo>
                    <a:lnTo>
                      <a:pt x="240" y="431"/>
                    </a:lnTo>
                    <a:lnTo>
                      <a:pt x="249" y="449"/>
                    </a:lnTo>
                    <a:lnTo>
                      <a:pt x="256" y="466"/>
                    </a:lnTo>
                    <a:lnTo>
                      <a:pt x="263" y="479"/>
                    </a:lnTo>
                    <a:lnTo>
                      <a:pt x="269" y="491"/>
                    </a:lnTo>
                    <a:lnTo>
                      <a:pt x="273" y="499"/>
                    </a:lnTo>
                    <a:lnTo>
                      <a:pt x="276" y="504"/>
                    </a:lnTo>
                    <a:lnTo>
                      <a:pt x="277" y="506"/>
                    </a:lnTo>
                    <a:lnTo>
                      <a:pt x="279" y="562"/>
                    </a:lnTo>
                    <a:lnTo>
                      <a:pt x="277" y="560"/>
                    </a:lnTo>
                    <a:lnTo>
                      <a:pt x="274" y="555"/>
                    </a:lnTo>
                    <a:lnTo>
                      <a:pt x="269" y="548"/>
                    </a:lnTo>
                    <a:lnTo>
                      <a:pt x="262" y="538"/>
                    </a:lnTo>
                    <a:lnTo>
                      <a:pt x="254" y="525"/>
                    </a:lnTo>
                    <a:lnTo>
                      <a:pt x="244" y="512"/>
                    </a:lnTo>
                    <a:lnTo>
                      <a:pt x="234" y="497"/>
                    </a:lnTo>
                    <a:lnTo>
                      <a:pt x="212" y="465"/>
                    </a:lnTo>
                    <a:lnTo>
                      <a:pt x="200" y="449"/>
                    </a:lnTo>
                    <a:lnTo>
                      <a:pt x="189" y="434"/>
                    </a:lnTo>
                    <a:lnTo>
                      <a:pt x="179" y="419"/>
                    </a:lnTo>
                    <a:lnTo>
                      <a:pt x="169" y="407"/>
                    </a:lnTo>
                    <a:lnTo>
                      <a:pt x="160" y="395"/>
                    </a:lnTo>
                    <a:lnTo>
                      <a:pt x="150" y="382"/>
                    </a:lnTo>
                    <a:lnTo>
                      <a:pt x="140" y="367"/>
                    </a:lnTo>
                    <a:lnTo>
                      <a:pt x="130" y="352"/>
                    </a:lnTo>
                    <a:lnTo>
                      <a:pt x="97" y="302"/>
                    </a:lnTo>
                    <a:lnTo>
                      <a:pt x="87" y="286"/>
                    </a:lnTo>
                    <a:lnTo>
                      <a:pt x="77" y="271"/>
                    </a:lnTo>
                    <a:lnTo>
                      <a:pt x="68" y="257"/>
                    </a:lnTo>
                    <a:lnTo>
                      <a:pt x="61" y="245"/>
                    </a:lnTo>
                    <a:lnTo>
                      <a:pt x="54" y="234"/>
                    </a:lnTo>
                    <a:lnTo>
                      <a:pt x="49" y="227"/>
                    </a:lnTo>
                    <a:lnTo>
                      <a:pt x="46" y="222"/>
                    </a:lnTo>
                    <a:lnTo>
                      <a:pt x="45" y="220"/>
                    </a:lnTo>
                    <a:lnTo>
                      <a:pt x="87" y="190"/>
                    </a:lnTo>
                    <a:lnTo>
                      <a:pt x="36" y="190"/>
                    </a:lnTo>
                    <a:lnTo>
                      <a:pt x="35" y="187"/>
                    </a:lnTo>
                    <a:lnTo>
                      <a:pt x="33" y="181"/>
                    </a:lnTo>
                    <a:lnTo>
                      <a:pt x="32" y="171"/>
                    </a:lnTo>
                    <a:lnTo>
                      <a:pt x="28" y="157"/>
                    </a:lnTo>
                    <a:lnTo>
                      <a:pt x="25" y="142"/>
                    </a:lnTo>
                    <a:lnTo>
                      <a:pt x="21" y="125"/>
                    </a:lnTo>
                    <a:lnTo>
                      <a:pt x="13" y="87"/>
                    </a:lnTo>
                    <a:lnTo>
                      <a:pt x="10" y="68"/>
                    </a:lnTo>
                    <a:lnTo>
                      <a:pt x="6" y="49"/>
                    </a:lnTo>
                    <a:lnTo>
                      <a:pt x="4" y="31"/>
                    </a:lnTo>
                    <a:lnTo>
                      <a:pt x="2" y="16"/>
                    </a:lnTo>
                    <a:lnTo>
                      <a:pt x="0" y="2"/>
                    </a:lnTo>
                    <a:lnTo>
                      <a:pt x="92" y="0"/>
                    </a:lnTo>
                    <a:close/>
                  </a:path>
                </a:pathLst>
              </a:custGeom>
              <a:solidFill>
                <a:srgbClr val="3C535B"/>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89" name="Freeform 25"/>
              <p:cNvSpPr>
                <a:spLocks/>
              </p:cNvSpPr>
              <p:nvPr/>
            </p:nvSpPr>
            <p:spPr bwMode="auto">
              <a:xfrm>
                <a:off x="3967163" y="1524000"/>
                <a:ext cx="874713" cy="842963"/>
              </a:xfrm>
              <a:custGeom>
                <a:avLst/>
                <a:gdLst/>
                <a:ahLst/>
                <a:cxnLst>
                  <a:cxn ang="0">
                    <a:pos x="300" y="2"/>
                  </a:cxn>
                  <a:cxn ang="0">
                    <a:pos x="369" y="20"/>
                  </a:cxn>
                  <a:cxn ang="0">
                    <a:pos x="436" y="52"/>
                  </a:cxn>
                  <a:cxn ang="0">
                    <a:pos x="497" y="100"/>
                  </a:cxn>
                  <a:cxn ang="0">
                    <a:pos x="551" y="161"/>
                  </a:cxn>
                  <a:cxn ang="0">
                    <a:pos x="543" y="200"/>
                  </a:cxn>
                  <a:cxn ang="0">
                    <a:pos x="522" y="238"/>
                  </a:cxn>
                  <a:cxn ang="0">
                    <a:pos x="489" y="271"/>
                  </a:cxn>
                  <a:cxn ang="0">
                    <a:pos x="446" y="296"/>
                  </a:cxn>
                  <a:cxn ang="0">
                    <a:pos x="393" y="311"/>
                  </a:cxn>
                  <a:cxn ang="0">
                    <a:pos x="321" y="316"/>
                  </a:cxn>
                  <a:cxn ang="0">
                    <a:pos x="258" y="309"/>
                  </a:cxn>
                  <a:cxn ang="0">
                    <a:pos x="206" y="295"/>
                  </a:cxn>
                  <a:cxn ang="0">
                    <a:pos x="164" y="279"/>
                  </a:cxn>
                  <a:cxn ang="0">
                    <a:pos x="132" y="261"/>
                  </a:cxn>
                  <a:cxn ang="0">
                    <a:pos x="113" y="249"/>
                  </a:cxn>
                  <a:cxn ang="0">
                    <a:pos x="107" y="243"/>
                  </a:cxn>
                  <a:cxn ang="0">
                    <a:pos x="123" y="312"/>
                  </a:cxn>
                  <a:cxn ang="0">
                    <a:pos x="126" y="372"/>
                  </a:cxn>
                  <a:cxn ang="0">
                    <a:pos x="119" y="424"/>
                  </a:cxn>
                  <a:cxn ang="0">
                    <a:pos x="106" y="468"/>
                  </a:cxn>
                  <a:cxn ang="0">
                    <a:pos x="88" y="503"/>
                  </a:cxn>
                  <a:cxn ang="0">
                    <a:pos x="69" y="531"/>
                  </a:cxn>
                  <a:cxn ang="0">
                    <a:pos x="51" y="502"/>
                  </a:cxn>
                  <a:cxn ang="0">
                    <a:pos x="25" y="442"/>
                  </a:cxn>
                  <a:cxn ang="0">
                    <a:pos x="8" y="380"/>
                  </a:cxn>
                  <a:cxn ang="0">
                    <a:pos x="0" y="316"/>
                  </a:cxn>
                  <a:cxn ang="0">
                    <a:pos x="2" y="252"/>
                  </a:cxn>
                  <a:cxn ang="0">
                    <a:pos x="13" y="191"/>
                  </a:cxn>
                  <a:cxn ang="0">
                    <a:pos x="35" y="135"/>
                  </a:cxn>
                  <a:cxn ang="0">
                    <a:pos x="65" y="87"/>
                  </a:cxn>
                  <a:cxn ang="0">
                    <a:pos x="106" y="48"/>
                  </a:cxn>
                  <a:cxn ang="0">
                    <a:pos x="163" y="18"/>
                  </a:cxn>
                  <a:cxn ang="0">
                    <a:pos x="231" y="2"/>
                  </a:cxn>
                </a:cxnLst>
                <a:rect l="0" t="0" r="r" b="b"/>
                <a:pathLst>
                  <a:path w="551" h="531">
                    <a:moveTo>
                      <a:pt x="265" y="0"/>
                    </a:moveTo>
                    <a:lnTo>
                      <a:pt x="300" y="2"/>
                    </a:lnTo>
                    <a:lnTo>
                      <a:pt x="335" y="9"/>
                    </a:lnTo>
                    <a:lnTo>
                      <a:pt x="369" y="20"/>
                    </a:lnTo>
                    <a:lnTo>
                      <a:pt x="403" y="34"/>
                    </a:lnTo>
                    <a:lnTo>
                      <a:pt x="436" y="52"/>
                    </a:lnTo>
                    <a:lnTo>
                      <a:pt x="467" y="74"/>
                    </a:lnTo>
                    <a:lnTo>
                      <a:pt x="497" y="100"/>
                    </a:lnTo>
                    <a:lnTo>
                      <a:pt x="525" y="129"/>
                    </a:lnTo>
                    <a:lnTo>
                      <a:pt x="551" y="161"/>
                    </a:lnTo>
                    <a:lnTo>
                      <a:pt x="549" y="181"/>
                    </a:lnTo>
                    <a:lnTo>
                      <a:pt x="543" y="200"/>
                    </a:lnTo>
                    <a:lnTo>
                      <a:pt x="535" y="219"/>
                    </a:lnTo>
                    <a:lnTo>
                      <a:pt x="522" y="238"/>
                    </a:lnTo>
                    <a:lnTo>
                      <a:pt x="507" y="255"/>
                    </a:lnTo>
                    <a:lnTo>
                      <a:pt x="489" y="271"/>
                    </a:lnTo>
                    <a:lnTo>
                      <a:pt x="469" y="284"/>
                    </a:lnTo>
                    <a:lnTo>
                      <a:pt x="446" y="296"/>
                    </a:lnTo>
                    <a:lnTo>
                      <a:pt x="421" y="305"/>
                    </a:lnTo>
                    <a:lnTo>
                      <a:pt x="393" y="311"/>
                    </a:lnTo>
                    <a:lnTo>
                      <a:pt x="355" y="315"/>
                    </a:lnTo>
                    <a:lnTo>
                      <a:pt x="321" y="316"/>
                    </a:lnTo>
                    <a:lnTo>
                      <a:pt x="288" y="313"/>
                    </a:lnTo>
                    <a:lnTo>
                      <a:pt x="258" y="309"/>
                    </a:lnTo>
                    <a:lnTo>
                      <a:pt x="231" y="303"/>
                    </a:lnTo>
                    <a:lnTo>
                      <a:pt x="206" y="295"/>
                    </a:lnTo>
                    <a:lnTo>
                      <a:pt x="184" y="287"/>
                    </a:lnTo>
                    <a:lnTo>
                      <a:pt x="164" y="279"/>
                    </a:lnTo>
                    <a:lnTo>
                      <a:pt x="147" y="269"/>
                    </a:lnTo>
                    <a:lnTo>
                      <a:pt x="132" y="261"/>
                    </a:lnTo>
                    <a:lnTo>
                      <a:pt x="121" y="254"/>
                    </a:lnTo>
                    <a:lnTo>
                      <a:pt x="113" y="249"/>
                    </a:lnTo>
                    <a:lnTo>
                      <a:pt x="109" y="245"/>
                    </a:lnTo>
                    <a:lnTo>
                      <a:pt x="107" y="243"/>
                    </a:lnTo>
                    <a:lnTo>
                      <a:pt x="117" y="279"/>
                    </a:lnTo>
                    <a:lnTo>
                      <a:pt x="123" y="312"/>
                    </a:lnTo>
                    <a:lnTo>
                      <a:pt x="126" y="342"/>
                    </a:lnTo>
                    <a:lnTo>
                      <a:pt x="126" y="372"/>
                    </a:lnTo>
                    <a:lnTo>
                      <a:pt x="124" y="399"/>
                    </a:lnTo>
                    <a:lnTo>
                      <a:pt x="119" y="424"/>
                    </a:lnTo>
                    <a:lnTo>
                      <a:pt x="113" y="447"/>
                    </a:lnTo>
                    <a:lnTo>
                      <a:pt x="106" y="468"/>
                    </a:lnTo>
                    <a:lnTo>
                      <a:pt x="97" y="487"/>
                    </a:lnTo>
                    <a:lnTo>
                      <a:pt x="88" y="503"/>
                    </a:lnTo>
                    <a:lnTo>
                      <a:pt x="79" y="518"/>
                    </a:lnTo>
                    <a:lnTo>
                      <a:pt x="69" y="531"/>
                    </a:lnTo>
                    <a:lnTo>
                      <a:pt x="60" y="516"/>
                    </a:lnTo>
                    <a:lnTo>
                      <a:pt x="51" y="502"/>
                    </a:lnTo>
                    <a:lnTo>
                      <a:pt x="37" y="472"/>
                    </a:lnTo>
                    <a:lnTo>
                      <a:pt x="25" y="442"/>
                    </a:lnTo>
                    <a:lnTo>
                      <a:pt x="15" y="412"/>
                    </a:lnTo>
                    <a:lnTo>
                      <a:pt x="8" y="380"/>
                    </a:lnTo>
                    <a:lnTo>
                      <a:pt x="3" y="348"/>
                    </a:lnTo>
                    <a:lnTo>
                      <a:pt x="0" y="316"/>
                    </a:lnTo>
                    <a:lnTo>
                      <a:pt x="0" y="283"/>
                    </a:lnTo>
                    <a:lnTo>
                      <a:pt x="2" y="252"/>
                    </a:lnTo>
                    <a:lnTo>
                      <a:pt x="6" y="221"/>
                    </a:lnTo>
                    <a:lnTo>
                      <a:pt x="13" y="191"/>
                    </a:lnTo>
                    <a:lnTo>
                      <a:pt x="23" y="162"/>
                    </a:lnTo>
                    <a:lnTo>
                      <a:pt x="35" y="135"/>
                    </a:lnTo>
                    <a:lnTo>
                      <a:pt x="49" y="110"/>
                    </a:lnTo>
                    <a:lnTo>
                      <a:pt x="65" y="87"/>
                    </a:lnTo>
                    <a:lnTo>
                      <a:pt x="85" y="66"/>
                    </a:lnTo>
                    <a:lnTo>
                      <a:pt x="106" y="48"/>
                    </a:lnTo>
                    <a:lnTo>
                      <a:pt x="131" y="33"/>
                    </a:lnTo>
                    <a:lnTo>
                      <a:pt x="163" y="18"/>
                    </a:lnTo>
                    <a:lnTo>
                      <a:pt x="196" y="8"/>
                    </a:lnTo>
                    <a:lnTo>
                      <a:pt x="231" y="2"/>
                    </a:lnTo>
                    <a:lnTo>
                      <a:pt x="265" y="0"/>
                    </a:lnTo>
                    <a:close/>
                  </a:path>
                </a:pathLst>
              </a:custGeom>
              <a:solidFill>
                <a:srgbClr val="0000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90" name="Freeform 26"/>
              <p:cNvSpPr>
                <a:spLocks/>
              </p:cNvSpPr>
              <p:nvPr/>
            </p:nvSpPr>
            <p:spPr bwMode="auto">
              <a:xfrm>
                <a:off x="4721226" y="3819525"/>
                <a:ext cx="26988" cy="26988"/>
              </a:xfrm>
              <a:custGeom>
                <a:avLst/>
                <a:gdLst/>
                <a:ahLst/>
                <a:cxnLst>
                  <a:cxn ang="0">
                    <a:pos x="9" y="0"/>
                  </a:cxn>
                  <a:cxn ang="0">
                    <a:pos x="13" y="2"/>
                  </a:cxn>
                  <a:cxn ang="0">
                    <a:pos x="15" y="3"/>
                  </a:cxn>
                  <a:cxn ang="0">
                    <a:pos x="17" y="6"/>
                  </a:cxn>
                  <a:cxn ang="0">
                    <a:pos x="17" y="11"/>
                  </a:cxn>
                  <a:cxn ang="0">
                    <a:pos x="13" y="15"/>
                  </a:cxn>
                  <a:cxn ang="0">
                    <a:pos x="9" y="17"/>
                  </a:cxn>
                  <a:cxn ang="0">
                    <a:pos x="4" y="15"/>
                  </a:cxn>
                  <a:cxn ang="0">
                    <a:pos x="2" y="13"/>
                  </a:cxn>
                  <a:cxn ang="0">
                    <a:pos x="0" y="8"/>
                  </a:cxn>
                  <a:cxn ang="0">
                    <a:pos x="2" y="3"/>
                  </a:cxn>
                  <a:cxn ang="0">
                    <a:pos x="4" y="2"/>
                  </a:cxn>
                  <a:cxn ang="0">
                    <a:pos x="9" y="0"/>
                  </a:cxn>
                </a:cxnLst>
                <a:rect l="0" t="0" r="r" b="b"/>
                <a:pathLst>
                  <a:path w="17" h="17">
                    <a:moveTo>
                      <a:pt x="9" y="0"/>
                    </a:moveTo>
                    <a:lnTo>
                      <a:pt x="13" y="2"/>
                    </a:lnTo>
                    <a:lnTo>
                      <a:pt x="15" y="3"/>
                    </a:lnTo>
                    <a:lnTo>
                      <a:pt x="17" y="6"/>
                    </a:lnTo>
                    <a:lnTo>
                      <a:pt x="17" y="11"/>
                    </a:lnTo>
                    <a:lnTo>
                      <a:pt x="13" y="15"/>
                    </a:lnTo>
                    <a:lnTo>
                      <a:pt x="9" y="17"/>
                    </a:lnTo>
                    <a:lnTo>
                      <a:pt x="4" y="15"/>
                    </a:lnTo>
                    <a:lnTo>
                      <a:pt x="2" y="13"/>
                    </a:lnTo>
                    <a:lnTo>
                      <a:pt x="0" y="8"/>
                    </a:lnTo>
                    <a:lnTo>
                      <a:pt x="2" y="3"/>
                    </a:lnTo>
                    <a:lnTo>
                      <a:pt x="4" y="2"/>
                    </a:lnTo>
                    <a:lnTo>
                      <a:pt x="9" y="0"/>
                    </a:lnTo>
                    <a:close/>
                  </a:path>
                </a:pathLst>
              </a:custGeom>
              <a:solidFill>
                <a:schemeClr val="tx1">
                  <a:lumMod val="95000"/>
                  <a:lumOff val="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91" name="Freeform 27"/>
              <p:cNvSpPr>
                <a:spLocks/>
              </p:cNvSpPr>
              <p:nvPr/>
            </p:nvSpPr>
            <p:spPr bwMode="auto">
              <a:xfrm>
                <a:off x="4718051" y="3941763"/>
                <a:ext cx="25400" cy="26988"/>
              </a:xfrm>
              <a:custGeom>
                <a:avLst/>
                <a:gdLst/>
                <a:ahLst/>
                <a:cxnLst>
                  <a:cxn ang="0">
                    <a:pos x="7" y="0"/>
                  </a:cxn>
                  <a:cxn ang="0">
                    <a:pos x="12" y="2"/>
                  </a:cxn>
                  <a:cxn ang="0">
                    <a:pos x="15" y="4"/>
                  </a:cxn>
                  <a:cxn ang="0">
                    <a:pos x="16" y="8"/>
                  </a:cxn>
                  <a:cxn ang="0">
                    <a:pos x="15" y="13"/>
                  </a:cxn>
                  <a:cxn ang="0">
                    <a:pos x="12" y="15"/>
                  </a:cxn>
                  <a:cxn ang="0">
                    <a:pos x="7" y="17"/>
                  </a:cxn>
                  <a:cxn ang="0">
                    <a:pos x="3" y="15"/>
                  </a:cxn>
                  <a:cxn ang="0">
                    <a:pos x="1" y="13"/>
                  </a:cxn>
                  <a:cxn ang="0">
                    <a:pos x="0" y="8"/>
                  </a:cxn>
                  <a:cxn ang="0">
                    <a:pos x="0" y="5"/>
                  </a:cxn>
                  <a:cxn ang="0">
                    <a:pos x="2" y="3"/>
                  </a:cxn>
                  <a:cxn ang="0">
                    <a:pos x="4" y="1"/>
                  </a:cxn>
                  <a:cxn ang="0">
                    <a:pos x="7" y="0"/>
                  </a:cxn>
                </a:cxnLst>
                <a:rect l="0" t="0" r="r" b="b"/>
                <a:pathLst>
                  <a:path w="16" h="17">
                    <a:moveTo>
                      <a:pt x="7" y="0"/>
                    </a:moveTo>
                    <a:lnTo>
                      <a:pt x="12" y="2"/>
                    </a:lnTo>
                    <a:lnTo>
                      <a:pt x="15" y="4"/>
                    </a:lnTo>
                    <a:lnTo>
                      <a:pt x="16" y="8"/>
                    </a:lnTo>
                    <a:lnTo>
                      <a:pt x="15" y="13"/>
                    </a:lnTo>
                    <a:lnTo>
                      <a:pt x="12" y="15"/>
                    </a:lnTo>
                    <a:lnTo>
                      <a:pt x="7" y="17"/>
                    </a:lnTo>
                    <a:lnTo>
                      <a:pt x="3" y="15"/>
                    </a:lnTo>
                    <a:lnTo>
                      <a:pt x="1" y="13"/>
                    </a:lnTo>
                    <a:lnTo>
                      <a:pt x="0" y="8"/>
                    </a:lnTo>
                    <a:lnTo>
                      <a:pt x="0" y="5"/>
                    </a:lnTo>
                    <a:lnTo>
                      <a:pt x="2" y="3"/>
                    </a:lnTo>
                    <a:lnTo>
                      <a:pt x="4" y="1"/>
                    </a:lnTo>
                    <a:lnTo>
                      <a:pt x="7" y="0"/>
                    </a:lnTo>
                    <a:close/>
                  </a:path>
                </a:pathLst>
              </a:custGeom>
              <a:solidFill>
                <a:schemeClr val="tx1">
                  <a:lumMod val="95000"/>
                  <a:lumOff val="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92" name="Freeform 28"/>
              <p:cNvSpPr>
                <a:spLocks noEditPoints="1"/>
              </p:cNvSpPr>
              <p:nvPr/>
            </p:nvSpPr>
            <p:spPr bwMode="auto">
              <a:xfrm>
                <a:off x="4864101" y="1873250"/>
                <a:ext cx="87313" cy="465138"/>
              </a:xfrm>
              <a:custGeom>
                <a:avLst/>
                <a:gdLst/>
                <a:ahLst/>
                <a:cxnLst>
                  <a:cxn ang="0">
                    <a:pos x="35" y="291"/>
                  </a:cxn>
                  <a:cxn ang="0">
                    <a:pos x="34" y="293"/>
                  </a:cxn>
                  <a:cxn ang="0">
                    <a:pos x="35" y="291"/>
                  </a:cxn>
                  <a:cxn ang="0">
                    <a:pos x="0" y="0"/>
                  </a:cxn>
                  <a:cxn ang="0">
                    <a:pos x="1" y="1"/>
                  </a:cxn>
                  <a:cxn ang="0">
                    <a:pos x="4" y="6"/>
                  </a:cxn>
                  <a:cxn ang="0">
                    <a:pos x="9" y="14"/>
                  </a:cxn>
                  <a:cxn ang="0">
                    <a:pos x="16" y="25"/>
                  </a:cxn>
                  <a:cxn ang="0">
                    <a:pos x="23" y="38"/>
                  </a:cxn>
                  <a:cxn ang="0">
                    <a:pos x="30" y="54"/>
                  </a:cxn>
                  <a:cxn ang="0">
                    <a:pos x="37" y="73"/>
                  </a:cxn>
                  <a:cxn ang="0">
                    <a:pos x="44" y="94"/>
                  </a:cxn>
                  <a:cxn ang="0">
                    <a:pos x="49" y="117"/>
                  </a:cxn>
                  <a:cxn ang="0">
                    <a:pos x="53" y="142"/>
                  </a:cxn>
                  <a:cxn ang="0">
                    <a:pos x="55" y="169"/>
                  </a:cxn>
                  <a:cxn ang="0">
                    <a:pos x="55" y="198"/>
                  </a:cxn>
                  <a:cxn ang="0">
                    <a:pos x="52" y="228"/>
                  </a:cxn>
                  <a:cxn ang="0">
                    <a:pos x="45" y="260"/>
                  </a:cxn>
                  <a:cxn ang="0">
                    <a:pos x="35" y="291"/>
                  </a:cxn>
                  <a:cxn ang="0">
                    <a:pos x="36" y="285"/>
                  </a:cxn>
                  <a:cxn ang="0">
                    <a:pos x="38" y="274"/>
                  </a:cxn>
                  <a:cxn ang="0">
                    <a:pos x="41" y="260"/>
                  </a:cxn>
                  <a:cxn ang="0">
                    <a:pos x="42" y="244"/>
                  </a:cxn>
                  <a:cxn ang="0">
                    <a:pos x="44" y="223"/>
                  </a:cxn>
                  <a:cxn ang="0">
                    <a:pos x="45" y="201"/>
                  </a:cxn>
                  <a:cxn ang="0">
                    <a:pos x="44" y="176"/>
                  </a:cxn>
                  <a:cxn ang="0">
                    <a:pos x="42" y="150"/>
                  </a:cxn>
                  <a:cxn ang="0">
                    <a:pos x="38" y="122"/>
                  </a:cxn>
                  <a:cxn ang="0">
                    <a:pos x="33" y="92"/>
                  </a:cxn>
                  <a:cxn ang="0">
                    <a:pos x="25" y="62"/>
                  </a:cxn>
                  <a:cxn ang="0">
                    <a:pos x="14" y="31"/>
                  </a:cxn>
                  <a:cxn ang="0">
                    <a:pos x="0" y="0"/>
                  </a:cxn>
                </a:cxnLst>
                <a:rect l="0" t="0" r="r" b="b"/>
                <a:pathLst>
                  <a:path w="55" h="293">
                    <a:moveTo>
                      <a:pt x="35" y="291"/>
                    </a:moveTo>
                    <a:lnTo>
                      <a:pt x="34" y="293"/>
                    </a:lnTo>
                    <a:lnTo>
                      <a:pt x="35" y="291"/>
                    </a:lnTo>
                    <a:close/>
                    <a:moveTo>
                      <a:pt x="0" y="0"/>
                    </a:moveTo>
                    <a:lnTo>
                      <a:pt x="1" y="1"/>
                    </a:lnTo>
                    <a:lnTo>
                      <a:pt x="4" y="6"/>
                    </a:lnTo>
                    <a:lnTo>
                      <a:pt x="9" y="14"/>
                    </a:lnTo>
                    <a:lnTo>
                      <a:pt x="16" y="25"/>
                    </a:lnTo>
                    <a:lnTo>
                      <a:pt x="23" y="38"/>
                    </a:lnTo>
                    <a:lnTo>
                      <a:pt x="30" y="54"/>
                    </a:lnTo>
                    <a:lnTo>
                      <a:pt x="37" y="73"/>
                    </a:lnTo>
                    <a:lnTo>
                      <a:pt x="44" y="94"/>
                    </a:lnTo>
                    <a:lnTo>
                      <a:pt x="49" y="117"/>
                    </a:lnTo>
                    <a:lnTo>
                      <a:pt x="53" y="142"/>
                    </a:lnTo>
                    <a:lnTo>
                      <a:pt x="55" y="169"/>
                    </a:lnTo>
                    <a:lnTo>
                      <a:pt x="55" y="198"/>
                    </a:lnTo>
                    <a:lnTo>
                      <a:pt x="52" y="228"/>
                    </a:lnTo>
                    <a:lnTo>
                      <a:pt x="45" y="260"/>
                    </a:lnTo>
                    <a:lnTo>
                      <a:pt x="35" y="291"/>
                    </a:lnTo>
                    <a:lnTo>
                      <a:pt x="36" y="285"/>
                    </a:lnTo>
                    <a:lnTo>
                      <a:pt x="38" y="274"/>
                    </a:lnTo>
                    <a:lnTo>
                      <a:pt x="41" y="260"/>
                    </a:lnTo>
                    <a:lnTo>
                      <a:pt x="42" y="244"/>
                    </a:lnTo>
                    <a:lnTo>
                      <a:pt x="44" y="223"/>
                    </a:lnTo>
                    <a:lnTo>
                      <a:pt x="45" y="201"/>
                    </a:lnTo>
                    <a:lnTo>
                      <a:pt x="44" y="176"/>
                    </a:lnTo>
                    <a:lnTo>
                      <a:pt x="42" y="150"/>
                    </a:lnTo>
                    <a:lnTo>
                      <a:pt x="38" y="122"/>
                    </a:lnTo>
                    <a:lnTo>
                      <a:pt x="33" y="92"/>
                    </a:lnTo>
                    <a:lnTo>
                      <a:pt x="25" y="62"/>
                    </a:lnTo>
                    <a:lnTo>
                      <a:pt x="14" y="31"/>
                    </a:lnTo>
                    <a:lnTo>
                      <a:pt x="0" y="0"/>
                    </a:lnTo>
                    <a:close/>
                  </a:path>
                </a:pathLst>
              </a:custGeom>
              <a:solidFill>
                <a:srgbClr val="FFFFFF"/>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93" name="Freeform 29"/>
              <p:cNvSpPr>
                <a:spLocks/>
              </p:cNvSpPr>
              <p:nvPr/>
            </p:nvSpPr>
            <p:spPr bwMode="auto">
              <a:xfrm>
                <a:off x="4332288" y="1682750"/>
                <a:ext cx="409575" cy="303213"/>
              </a:xfrm>
              <a:custGeom>
                <a:avLst/>
                <a:gdLst/>
                <a:ahLst/>
                <a:cxnLst>
                  <a:cxn ang="0">
                    <a:pos x="208" y="0"/>
                  </a:cxn>
                  <a:cxn ang="0">
                    <a:pos x="210" y="1"/>
                  </a:cxn>
                  <a:cxn ang="0">
                    <a:pos x="219" y="10"/>
                  </a:cxn>
                  <a:cxn ang="0">
                    <a:pos x="225" y="17"/>
                  </a:cxn>
                  <a:cxn ang="0">
                    <a:pos x="232" y="26"/>
                  </a:cxn>
                  <a:cxn ang="0">
                    <a:pos x="240" y="36"/>
                  </a:cxn>
                  <a:cxn ang="0">
                    <a:pos x="247" y="48"/>
                  </a:cxn>
                  <a:cxn ang="0">
                    <a:pos x="253" y="61"/>
                  </a:cxn>
                  <a:cxn ang="0">
                    <a:pos x="257" y="74"/>
                  </a:cxn>
                  <a:cxn ang="0">
                    <a:pos x="258" y="88"/>
                  </a:cxn>
                  <a:cxn ang="0">
                    <a:pos x="257" y="102"/>
                  </a:cxn>
                  <a:cxn ang="0">
                    <a:pos x="252" y="118"/>
                  </a:cxn>
                  <a:cxn ang="0">
                    <a:pos x="243" y="133"/>
                  </a:cxn>
                  <a:cxn ang="0">
                    <a:pos x="229" y="148"/>
                  </a:cxn>
                  <a:cxn ang="0">
                    <a:pos x="212" y="162"/>
                  </a:cxn>
                  <a:cxn ang="0">
                    <a:pos x="192" y="173"/>
                  </a:cxn>
                  <a:cxn ang="0">
                    <a:pos x="171" y="181"/>
                  </a:cxn>
                  <a:cxn ang="0">
                    <a:pos x="149" y="187"/>
                  </a:cxn>
                  <a:cxn ang="0">
                    <a:pos x="127" y="191"/>
                  </a:cxn>
                  <a:cxn ang="0">
                    <a:pos x="104" y="191"/>
                  </a:cxn>
                  <a:cxn ang="0">
                    <a:pos x="83" y="191"/>
                  </a:cxn>
                  <a:cxn ang="0">
                    <a:pos x="62" y="188"/>
                  </a:cxn>
                  <a:cxn ang="0">
                    <a:pos x="43" y="183"/>
                  </a:cxn>
                  <a:cxn ang="0">
                    <a:pos x="26" y="178"/>
                  </a:cxn>
                  <a:cxn ang="0">
                    <a:pos x="11" y="171"/>
                  </a:cxn>
                  <a:cxn ang="0">
                    <a:pos x="0" y="163"/>
                  </a:cxn>
                  <a:cxn ang="0">
                    <a:pos x="2" y="163"/>
                  </a:cxn>
                  <a:cxn ang="0">
                    <a:pos x="9" y="164"/>
                  </a:cxn>
                  <a:cxn ang="0">
                    <a:pos x="18" y="165"/>
                  </a:cxn>
                  <a:cxn ang="0">
                    <a:pos x="30" y="165"/>
                  </a:cxn>
                  <a:cxn ang="0">
                    <a:pos x="45" y="165"/>
                  </a:cxn>
                  <a:cxn ang="0">
                    <a:pos x="61" y="165"/>
                  </a:cxn>
                  <a:cxn ang="0">
                    <a:pos x="79" y="162"/>
                  </a:cxn>
                  <a:cxn ang="0">
                    <a:pos x="98" y="158"/>
                  </a:cxn>
                  <a:cxn ang="0">
                    <a:pos x="116" y="152"/>
                  </a:cxn>
                  <a:cxn ang="0">
                    <a:pos x="133" y="143"/>
                  </a:cxn>
                  <a:cxn ang="0">
                    <a:pos x="150" y="132"/>
                  </a:cxn>
                  <a:cxn ang="0">
                    <a:pos x="165" y="118"/>
                  </a:cxn>
                  <a:cxn ang="0">
                    <a:pos x="163" y="119"/>
                  </a:cxn>
                  <a:cxn ang="0">
                    <a:pos x="158" y="120"/>
                  </a:cxn>
                  <a:cxn ang="0">
                    <a:pos x="149" y="121"/>
                  </a:cxn>
                  <a:cxn ang="0">
                    <a:pos x="138" y="122"/>
                  </a:cxn>
                  <a:cxn ang="0">
                    <a:pos x="124" y="122"/>
                  </a:cxn>
                  <a:cxn ang="0">
                    <a:pos x="110" y="120"/>
                  </a:cxn>
                  <a:cxn ang="0">
                    <a:pos x="96" y="116"/>
                  </a:cxn>
                  <a:cxn ang="0">
                    <a:pos x="82" y="109"/>
                  </a:cxn>
                  <a:cxn ang="0">
                    <a:pos x="69" y="99"/>
                  </a:cxn>
                  <a:cxn ang="0">
                    <a:pos x="75" y="99"/>
                  </a:cxn>
                  <a:cxn ang="0">
                    <a:pos x="82" y="98"/>
                  </a:cxn>
                  <a:cxn ang="0">
                    <a:pos x="91" y="98"/>
                  </a:cxn>
                  <a:cxn ang="0">
                    <a:pos x="102" y="97"/>
                  </a:cxn>
                  <a:cxn ang="0">
                    <a:pos x="114" y="94"/>
                  </a:cxn>
                  <a:cxn ang="0">
                    <a:pos x="127" y="91"/>
                  </a:cxn>
                  <a:cxn ang="0">
                    <a:pos x="140" y="87"/>
                  </a:cxn>
                  <a:cxn ang="0">
                    <a:pos x="153" y="82"/>
                  </a:cxn>
                  <a:cxn ang="0">
                    <a:pos x="166" y="76"/>
                  </a:cxn>
                  <a:cxn ang="0">
                    <a:pos x="178" y="68"/>
                  </a:cxn>
                  <a:cxn ang="0">
                    <a:pos x="188" y="58"/>
                  </a:cxn>
                  <a:cxn ang="0">
                    <a:pos x="197" y="46"/>
                  </a:cxn>
                  <a:cxn ang="0">
                    <a:pos x="203" y="33"/>
                  </a:cxn>
                  <a:cxn ang="0">
                    <a:pos x="207" y="18"/>
                  </a:cxn>
                  <a:cxn ang="0">
                    <a:pos x="208" y="0"/>
                  </a:cxn>
                </a:cxnLst>
                <a:rect l="0" t="0" r="r" b="b"/>
                <a:pathLst>
                  <a:path w="258" h="191">
                    <a:moveTo>
                      <a:pt x="208" y="0"/>
                    </a:moveTo>
                    <a:lnTo>
                      <a:pt x="210" y="1"/>
                    </a:lnTo>
                    <a:lnTo>
                      <a:pt x="219" y="10"/>
                    </a:lnTo>
                    <a:lnTo>
                      <a:pt x="225" y="17"/>
                    </a:lnTo>
                    <a:lnTo>
                      <a:pt x="232" y="26"/>
                    </a:lnTo>
                    <a:lnTo>
                      <a:pt x="240" y="36"/>
                    </a:lnTo>
                    <a:lnTo>
                      <a:pt x="247" y="48"/>
                    </a:lnTo>
                    <a:lnTo>
                      <a:pt x="253" y="61"/>
                    </a:lnTo>
                    <a:lnTo>
                      <a:pt x="257" y="74"/>
                    </a:lnTo>
                    <a:lnTo>
                      <a:pt x="258" y="88"/>
                    </a:lnTo>
                    <a:lnTo>
                      <a:pt x="257" y="102"/>
                    </a:lnTo>
                    <a:lnTo>
                      <a:pt x="252" y="118"/>
                    </a:lnTo>
                    <a:lnTo>
                      <a:pt x="243" y="133"/>
                    </a:lnTo>
                    <a:lnTo>
                      <a:pt x="229" y="148"/>
                    </a:lnTo>
                    <a:lnTo>
                      <a:pt x="212" y="162"/>
                    </a:lnTo>
                    <a:lnTo>
                      <a:pt x="192" y="173"/>
                    </a:lnTo>
                    <a:lnTo>
                      <a:pt x="171" y="181"/>
                    </a:lnTo>
                    <a:lnTo>
                      <a:pt x="149" y="187"/>
                    </a:lnTo>
                    <a:lnTo>
                      <a:pt x="127" y="191"/>
                    </a:lnTo>
                    <a:lnTo>
                      <a:pt x="104" y="191"/>
                    </a:lnTo>
                    <a:lnTo>
                      <a:pt x="83" y="191"/>
                    </a:lnTo>
                    <a:lnTo>
                      <a:pt x="62" y="188"/>
                    </a:lnTo>
                    <a:lnTo>
                      <a:pt x="43" y="183"/>
                    </a:lnTo>
                    <a:lnTo>
                      <a:pt x="26" y="178"/>
                    </a:lnTo>
                    <a:lnTo>
                      <a:pt x="11" y="171"/>
                    </a:lnTo>
                    <a:lnTo>
                      <a:pt x="0" y="163"/>
                    </a:lnTo>
                    <a:lnTo>
                      <a:pt x="2" y="163"/>
                    </a:lnTo>
                    <a:lnTo>
                      <a:pt x="9" y="164"/>
                    </a:lnTo>
                    <a:lnTo>
                      <a:pt x="18" y="165"/>
                    </a:lnTo>
                    <a:lnTo>
                      <a:pt x="30" y="165"/>
                    </a:lnTo>
                    <a:lnTo>
                      <a:pt x="45" y="165"/>
                    </a:lnTo>
                    <a:lnTo>
                      <a:pt x="61" y="165"/>
                    </a:lnTo>
                    <a:lnTo>
                      <a:pt x="79" y="162"/>
                    </a:lnTo>
                    <a:lnTo>
                      <a:pt x="98" y="158"/>
                    </a:lnTo>
                    <a:lnTo>
                      <a:pt x="116" y="152"/>
                    </a:lnTo>
                    <a:lnTo>
                      <a:pt x="133" y="143"/>
                    </a:lnTo>
                    <a:lnTo>
                      <a:pt x="150" y="132"/>
                    </a:lnTo>
                    <a:lnTo>
                      <a:pt x="165" y="118"/>
                    </a:lnTo>
                    <a:lnTo>
                      <a:pt x="163" y="119"/>
                    </a:lnTo>
                    <a:lnTo>
                      <a:pt x="158" y="120"/>
                    </a:lnTo>
                    <a:lnTo>
                      <a:pt x="149" y="121"/>
                    </a:lnTo>
                    <a:lnTo>
                      <a:pt x="138" y="122"/>
                    </a:lnTo>
                    <a:lnTo>
                      <a:pt x="124" y="122"/>
                    </a:lnTo>
                    <a:lnTo>
                      <a:pt x="110" y="120"/>
                    </a:lnTo>
                    <a:lnTo>
                      <a:pt x="96" y="116"/>
                    </a:lnTo>
                    <a:lnTo>
                      <a:pt x="82" y="109"/>
                    </a:lnTo>
                    <a:lnTo>
                      <a:pt x="69" y="99"/>
                    </a:lnTo>
                    <a:lnTo>
                      <a:pt x="75" y="99"/>
                    </a:lnTo>
                    <a:lnTo>
                      <a:pt x="82" y="98"/>
                    </a:lnTo>
                    <a:lnTo>
                      <a:pt x="91" y="98"/>
                    </a:lnTo>
                    <a:lnTo>
                      <a:pt x="102" y="97"/>
                    </a:lnTo>
                    <a:lnTo>
                      <a:pt x="114" y="94"/>
                    </a:lnTo>
                    <a:lnTo>
                      <a:pt x="127" y="91"/>
                    </a:lnTo>
                    <a:lnTo>
                      <a:pt x="140" y="87"/>
                    </a:lnTo>
                    <a:lnTo>
                      <a:pt x="153" y="82"/>
                    </a:lnTo>
                    <a:lnTo>
                      <a:pt x="166" y="76"/>
                    </a:lnTo>
                    <a:lnTo>
                      <a:pt x="178" y="68"/>
                    </a:lnTo>
                    <a:lnTo>
                      <a:pt x="188" y="58"/>
                    </a:lnTo>
                    <a:lnTo>
                      <a:pt x="197" y="46"/>
                    </a:lnTo>
                    <a:lnTo>
                      <a:pt x="203" y="33"/>
                    </a:lnTo>
                    <a:lnTo>
                      <a:pt x="207" y="18"/>
                    </a:lnTo>
                    <a:lnTo>
                      <a:pt x="208" y="0"/>
                    </a:lnTo>
                    <a:close/>
                  </a:path>
                </a:pathLst>
              </a:custGeom>
              <a:solidFill>
                <a:srgbClr val="363636"/>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sp>
          <p:nvSpPr>
            <p:cNvPr id="60" name="Oval 59"/>
            <p:cNvSpPr/>
            <p:nvPr/>
          </p:nvSpPr>
          <p:spPr>
            <a:xfrm>
              <a:off x="4446428" y="5487640"/>
              <a:ext cx="2011680" cy="270141"/>
            </a:xfrm>
            <a:prstGeom prst="ellipse">
              <a:avLst/>
            </a:prstGeom>
            <a:gradFill flip="none" rotWithShape="1">
              <a:gsLst>
                <a:gs pos="0">
                  <a:schemeClr val="tx1">
                    <a:lumMod val="65000"/>
                    <a:lumOff val="35000"/>
                  </a:schemeClr>
                </a:gs>
                <a:gs pos="67000">
                  <a:schemeClr val="tx1">
                    <a:lumMod val="65000"/>
                    <a:lumOff val="35000"/>
                    <a:alpha val="0"/>
                  </a:schemeClr>
                </a:gs>
              </a:gsLst>
              <a:path path="shape">
                <a:fillToRect l="50000" t="50000" r="50000" b="50000"/>
              </a:path>
              <a:tileRect/>
            </a:gradFill>
            <a:ln w="25400" cap="flat" cmpd="sng" algn="ctr">
              <a:noFill/>
              <a:prstDash val="solid"/>
            </a:ln>
            <a:effectLst/>
          </p:spPr>
          <p:txBody>
            <a:bodyPr rtlCol="0" anchor="ctr"/>
            <a:lstStyle/>
            <a:p>
              <a:pPr algn="ctr" defTabSz="727564">
                <a:defRPr/>
              </a:pPr>
              <a:endParaRPr lang="en-US" sz="1432" kern="0">
                <a:solidFill>
                  <a:sysClr val="window" lastClr="FFFFFF"/>
                </a:solidFill>
              </a:endParaRPr>
            </a:p>
          </p:txBody>
        </p:sp>
      </p:grpSp>
    </p:spTree>
    <p:extLst>
      <p:ext uri="{BB962C8B-B14F-4D97-AF65-F5344CB8AC3E}">
        <p14:creationId xmlns:p14="http://schemas.microsoft.com/office/powerpoint/2010/main" val="251243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974B01-1D37-4B4A-B7A2-62DA5DFAD99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008710" y="0"/>
            <a:ext cx="7997051" cy="10766847"/>
          </a:xfrm>
          <a:prstGeom prst="rect">
            <a:avLst/>
          </a:prstGeom>
        </p:spPr>
      </p:pic>
    </p:spTree>
    <p:extLst>
      <p:ext uri="{BB962C8B-B14F-4D97-AF65-F5344CB8AC3E}">
        <p14:creationId xmlns:p14="http://schemas.microsoft.com/office/powerpoint/2010/main" val="405285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6EA8EFAB-5038-4A2E-A5E3-D6CA5BAAC75F}"/>
              </a:ext>
            </a:extLst>
          </p:cNvPr>
          <p:cNvSpPr txBox="1">
            <a:spLocks noGrp="1" noChangeArrowheads="1"/>
          </p:cNvSpPr>
          <p:nvPr/>
        </p:nvSpPr>
        <p:spPr bwMode="auto">
          <a:xfrm>
            <a:off x="8153400" y="63039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r" eaLnBrk="1" hangingPunct="1"/>
            <a:endParaRPr lang="en-US" altLang="en-US" sz="1400" b="0">
              <a:solidFill>
                <a:schemeClr val="tx1"/>
              </a:solidFill>
            </a:endParaRPr>
          </a:p>
          <a:p>
            <a:pPr algn="r" eaLnBrk="1" hangingPunct="1"/>
            <a:fld id="{A988F01E-5B2B-4DB9-8053-5B474ABBA777}" type="slidenum">
              <a:rPr lang="en-US" altLang="en-US" sz="1400" b="0">
                <a:solidFill>
                  <a:schemeClr val="tx1"/>
                </a:solidFill>
              </a:rPr>
              <a:pPr algn="r" eaLnBrk="1" hangingPunct="1"/>
              <a:t>11</a:t>
            </a:fld>
            <a:endParaRPr lang="en-US" altLang="en-US" sz="1400" b="0">
              <a:solidFill>
                <a:schemeClr val="tx1"/>
              </a:solidFill>
            </a:endParaRPr>
          </a:p>
        </p:txBody>
      </p:sp>
      <p:sp>
        <p:nvSpPr>
          <p:cNvPr id="7171" name="Slide Number Placeholder 3">
            <a:extLst>
              <a:ext uri="{FF2B5EF4-FFF2-40B4-BE49-F238E27FC236}">
                <a16:creationId xmlns:a16="http://schemas.microsoft.com/office/drawing/2014/main" id="{D5A06225-83F3-4437-ADD1-A5FD3F743862}"/>
              </a:ext>
            </a:extLst>
          </p:cNvPr>
          <p:cNvSpPr txBox="1">
            <a:spLocks noGrp="1"/>
          </p:cNvSpPr>
          <p:nvPr/>
        </p:nvSpPr>
        <p:spPr bwMode="auto">
          <a:xfrm>
            <a:off x="77724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r" eaLnBrk="1" hangingPunct="1"/>
            <a:fld id="{FAEF0296-5183-4B69-8264-8EFDFF69413E}" type="slidenum">
              <a:rPr lang="en-US" altLang="en-US" sz="1400" b="0">
                <a:solidFill>
                  <a:schemeClr val="tx1"/>
                </a:solidFill>
              </a:rPr>
              <a:pPr algn="r" eaLnBrk="1" hangingPunct="1"/>
              <a:t>11</a:t>
            </a:fld>
            <a:endParaRPr lang="en-US" altLang="en-US" sz="1400" b="0">
              <a:solidFill>
                <a:schemeClr val="tx1"/>
              </a:solidFill>
            </a:endParaRPr>
          </a:p>
        </p:txBody>
      </p:sp>
      <p:sp>
        <p:nvSpPr>
          <p:cNvPr id="7172" name="Rectangle 2">
            <a:extLst>
              <a:ext uri="{FF2B5EF4-FFF2-40B4-BE49-F238E27FC236}">
                <a16:creationId xmlns:a16="http://schemas.microsoft.com/office/drawing/2014/main" id="{7B8E5810-23C7-4FAA-B43E-288E3045B7EF}"/>
              </a:ext>
            </a:extLst>
          </p:cNvPr>
          <p:cNvSpPr>
            <a:spLocks noGrp="1" noChangeArrowheads="1"/>
          </p:cNvSpPr>
          <p:nvPr>
            <p:ph type="title" idx="4294967295"/>
          </p:nvPr>
        </p:nvSpPr>
        <p:spPr>
          <a:xfrm>
            <a:off x="3783880" y="195391"/>
            <a:ext cx="7162789" cy="866536"/>
          </a:xfrm>
        </p:spPr>
        <p:txBody>
          <a:bodyPr>
            <a:normAutofit fontScale="90000"/>
          </a:bodyPr>
          <a:lstStyle/>
          <a:p>
            <a:pPr eaLnBrk="1" hangingPunct="1"/>
            <a:r>
              <a:rPr lang="en-US" altLang="en-US"/>
              <a:t>Sources of Instability, &amp; Conflict</a:t>
            </a:r>
            <a:r>
              <a:rPr lang="en-US" altLang="en-US" sz="3600"/>
              <a:t>  </a:t>
            </a:r>
          </a:p>
        </p:txBody>
      </p:sp>
      <p:pic>
        <p:nvPicPr>
          <p:cNvPr id="7174" name="Picture 4" descr="earth">
            <a:extLst>
              <a:ext uri="{FF2B5EF4-FFF2-40B4-BE49-F238E27FC236}">
                <a16:creationId xmlns:a16="http://schemas.microsoft.com/office/drawing/2014/main" id="{B09D6A3E-DE61-4D00-8D80-277464D0E94D}"/>
              </a:ext>
            </a:extLst>
          </p:cNvPr>
          <p:cNvPicPr>
            <a:picLocks noChangeAspect="1" noChangeArrowheads="1"/>
          </p:cNvPicPr>
          <p:nvPr/>
        </p:nvPicPr>
        <p:blipFill>
          <a:blip r:embed="rId3">
            <a:lum bright="24000" contrast="-24000"/>
            <a:extLst>
              <a:ext uri="{28A0092B-C50C-407E-A947-70E740481C1C}">
                <a14:useLocalDpi xmlns:a14="http://schemas.microsoft.com/office/drawing/2010/main"/>
              </a:ext>
            </a:extLst>
          </a:blip>
          <a:srcRect/>
          <a:stretch>
            <a:fillRect/>
          </a:stretch>
        </p:blipFill>
        <p:spPr bwMode="auto">
          <a:xfrm>
            <a:off x="1524000" y="1447801"/>
            <a:ext cx="9144000"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5">
            <a:extLst>
              <a:ext uri="{FF2B5EF4-FFF2-40B4-BE49-F238E27FC236}">
                <a16:creationId xmlns:a16="http://schemas.microsoft.com/office/drawing/2014/main" id="{DF736058-B20B-476D-B408-EAA3C614F054}"/>
              </a:ext>
            </a:extLst>
          </p:cNvPr>
          <p:cNvSpPr>
            <a:spLocks noChangeArrowheads="1"/>
          </p:cNvSpPr>
          <p:nvPr/>
        </p:nvSpPr>
        <p:spPr bwMode="auto">
          <a:xfrm>
            <a:off x="1524000" y="6096000"/>
            <a:ext cx="9144000" cy="762000"/>
          </a:xfrm>
          <a:prstGeom prst="rect">
            <a:avLst/>
          </a:prstGeom>
          <a:solidFill>
            <a:schemeClr val="bg1"/>
          </a:solidFill>
          <a:ln w="9525">
            <a:solidFill>
              <a:schemeClr val="tx1"/>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76" name="Oval 6">
            <a:extLst>
              <a:ext uri="{FF2B5EF4-FFF2-40B4-BE49-F238E27FC236}">
                <a16:creationId xmlns:a16="http://schemas.microsoft.com/office/drawing/2014/main" id="{DCA5D0EF-E149-4418-87A7-F1EA9B544C77}"/>
              </a:ext>
            </a:extLst>
          </p:cNvPr>
          <p:cNvSpPr>
            <a:spLocks noChangeArrowheads="1"/>
          </p:cNvSpPr>
          <p:nvPr/>
        </p:nvSpPr>
        <p:spPr bwMode="auto">
          <a:xfrm rot="15914182">
            <a:off x="7650163" y="3165475"/>
            <a:ext cx="762000" cy="457200"/>
          </a:xfrm>
          <a:prstGeom prst="ellipse">
            <a:avLst/>
          </a:prstGeom>
          <a:solidFill>
            <a:srgbClr val="006699">
              <a:alpha val="47842"/>
            </a:srgbClr>
          </a:solidFill>
          <a:ln w="9525">
            <a:solidFill>
              <a:schemeClr val="accent2"/>
            </a:solidFill>
            <a:round/>
            <a:headEnd/>
            <a:tailEnd/>
          </a:ln>
        </p:spPr>
        <p:txBody>
          <a:bodyPr vert="eaVert"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77" name="Oval 7">
            <a:extLst>
              <a:ext uri="{FF2B5EF4-FFF2-40B4-BE49-F238E27FC236}">
                <a16:creationId xmlns:a16="http://schemas.microsoft.com/office/drawing/2014/main" id="{D45EA9E8-6FEF-4BB2-834B-2CD9C16AEBD5}"/>
              </a:ext>
            </a:extLst>
          </p:cNvPr>
          <p:cNvSpPr>
            <a:spLocks noChangeArrowheads="1"/>
          </p:cNvSpPr>
          <p:nvPr/>
        </p:nvSpPr>
        <p:spPr bwMode="auto">
          <a:xfrm>
            <a:off x="5778500" y="3057525"/>
            <a:ext cx="1143000" cy="762000"/>
          </a:xfrm>
          <a:prstGeom prst="ellipse">
            <a:avLst/>
          </a:prstGeom>
          <a:solidFill>
            <a:srgbClr val="006699">
              <a:alpha val="47842"/>
            </a:srgbClr>
          </a:soli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78" name="Oval 8">
            <a:extLst>
              <a:ext uri="{FF2B5EF4-FFF2-40B4-BE49-F238E27FC236}">
                <a16:creationId xmlns:a16="http://schemas.microsoft.com/office/drawing/2014/main" id="{314F2AA1-EEC2-4159-97D0-E01A3F2813AA}"/>
              </a:ext>
            </a:extLst>
          </p:cNvPr>
          <p:cNvSpPr>
            <a:spLocks noChangeArrowheads="1"/>
          </p:cNvSpPr>
          <p:nvPr/>
        </p:nvSpPr>
        <p:spPr bwMode="auto">
          <a:xfrm>
            <a:off x="8305800" y="2590800"/>
            <a:ext cx="914400" cy="457200"/>
          </a:xfrm>
          <a:prstGeom prst="ellipse">
            <a:avLst/>
          </a:prstGeom>
          <a:solidFill>
            <a:srgbClr val="006699">
              <a:alpha val="47842"/>
            </a:srgbClr>
          </a:soli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79" name="Oval 9">
            <a:extLst>
              <a:ext uri="{FF2B5EF4-FFF2-40B4-BE49-F238E27FC236}">
                <a16:creationId xmlns:a16="http://schemas.microsoft.com/office/drawing/2014/main" id="{1222C01E-92B8-4520-9DD1-8FEA218696C4}"/>
              </a:ext>
            </a:extLst>
          </p:cNvPr>
          <p:cNvSpPr>
            <a:spLocks noChangeArrowheads="1"/>
          </p:cNvSpPr>
          <p:nvPr/>
        </p:nvSpPr>
        <p:spPr bwMode="auto">
          <a:xfrm>
            <a:off x="7010400" y="2590800"/>
            <a:ext cx="685800" cy="457200"/>
          </a:xfrm>
          <a:prstGeom prst="ellipse">
            <a:avLst/>
          </a:prstGeom>
          <a:gradFill rotWithShape="1">
            <a:gsLst>
              <a:gs pos="0">
                <a:srgbClr val="FFFF00">
                  <a:alpha val="46001"/>
                </a:srgbClr>
              </a:gs>
              <a:gs pos="100000">
                <a:srgbClr val="F7F700"/>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80" name="Oval 10">
            <a:extLst>
              <a:ext uri="{FF2B5EF4-FFF2-40B4-BE49-F238E27FC236}">
                <a16:creationId xmlns:a16="http://schemas.microsoft.com/office/drawing/2014/main" id="{8C15A035-B267-4977-B40C-796D548D82A4}"/>
              </a:ext>
            </a:extLst>
          </p:cNvPr>
          <p:cNvSpPr>
            <a:spLocks noChangeArrowheads="1"/>
          </p:cNvSpPr>
          <p:nvPr/>
        </p:nvSpPr>
        <p:spPr bwMode="auto">
          <a:xfrm>
            <a:off x="4191000" y="4114800"/>
            <a:ext cx="304800" cy="304800"/>
          </a:xfrm>
          <a:prstGeom prst="ellipse">
            <a:avLst/>
          </a:prstGeom>
          <a:gradFill rotWithShape="1">
            <a:gsLst>
              <a:gs pos="0">
                <a:srgbClr val="FFFF00">
                  <a:alpha val="46001"/>
                </a:srgbClr>
              </a:gs>
              <a:gs pos="100000">
                <a:srgbClr val="F7F700"/>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81" name="Oval 11">
            <a:extLst>
              <a:ext uri="{FF2B5EF4-FFF2-40B4-BE49-F238E27FC236}">
                <a16:creationId xmlns:a16="http://schemas.microsoft.com/office/drawing/2014/main" id="{E2D64F02-7A2B-4082-8CA4-ADB8512A03E2}"/>
              </a:ext>
            </a:extLst>
          </p:cNvPr>
          <p:cNvSpPr>
            <a:spLocks noChangeArrowheads="1"/>
          </p:cNvSpPr>
          <p:nvPr/>
        </p:nvSpPr>
        <p:spPr bwMode="auto">
          <a:xfrm>
            <a:off x="8458200" y="4038600"/>
            <a:ext cx="914400" cy="381000"/>
          </a:xfrm>
          <a:prstGeom prst="ellipse">
            <a:avLst/>
          </a:prstGeom>
          <a:gradFill rotWithShape="1">
            <a:gsLst>
              <a:gs pos="0">
                <a:srgbClr val="FFFF00">
                  <a:alpha val="46001"/>
                </a:srgbClr>
              </a:gs>
              <a:gs pos="100000">
                <a:srgbClr val="F7F700"/>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82" name="Oval 12">
            <a:extLst>
              <a:ext uri="{FF2B5EF4-FFF2-40B4-BE49-F238E27FC236}">
                <a16:creationId xmlns:a16="http://schemas.microsoft.com/office/drawing/2014/main" id="{831F0CB6-B2FB-45CE-8AA4-089939AD369E}"/>
              </a:ext>
            </a:extLst>
          </p:cNvPr>
          <p:cNvSpPr>
            <a:spLocks noChangeArrowheads="1"/>
          </p:cNvSpPr>
          <p:nvPr/>
        </p:nvSpPr>
        <p:spPr bwMode="auto">
          <a:xfrm>
            <a:off x="5864225" y="2262188"/>
            <a:ext cx="381000" cy="381000"/>
          </a:xfrm>
          <a:prstGeom prst="ellipse">
            <a:avLst/>
          </a:prstGeom>
          <a:gradFill rotWithShape="1">
            <a:gsLst>
              <a:gs pos="0">
                <a:srgbClr val="FFFF00">
                  <a:alpha val="46001"/>
                </a:srgbClr>
              </a:gs>
              <a:gs pos="100000">
                <a:srgbClr val="F7F700"/>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83" name="Oval 13">
            <a:extLst>
              <a:ext uri="{FF2B5EF4-FFF2-40B4-BE49-F238E27FC236}">
                <a16:creationId xmlns:a16="http://schemas.microsoft.com/office/drawing/2014/main" id="{5FFF1595-E9AE-4B0B-A39A-CB686778C86A}"/>
              </a:ext>
            </a:extLst>
          </p:cNvPr>
          <p:cNvSpPr>
            <a:spLocks noChangeArrowheads="1"/>
          </p:cNvSpPr>
          <p:nvPr/>
        </p:nvSpPr>
        <p:spPr bwMode="auto">
          <a:xfrm>
            <a:off x="3048000" y="3048000"/>
            <a:ext cx="533400" cy="304800"/>
          </a:xfrm>
          <a:prstGeom prst="ellipse">
            <a:avLst/>
          </a:prstGeom>
          <a:solidFill>
            <a:srgbClr val="006699">
              <a:alpha val="47842"/>
            </a:srgbClr>
          </a:soli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84" name="Oval 14">
            <a:extLst>
              <a:ext uri="{FF2B5EF4-FFF2-40B4-BE49-F238E27FC236}">
                <a16:creationId xmlns:a16="http://schemas.microsoft.com/office/drawing/2014/main" id="{10CC9368-83DC-42BD-9182-067537A58051}"/>
              </a:ext>
            </a:extLst>
          </p:cNvPr>
          <p:cNvSpPr>
            <a:spLocks noChangeArrowheads="1"/>
          </p:cNvSpPr>
          <p:nvPr/>
        </p:nvSpPr>
        <p:spPr bwMode="auto">
          <a:xfrm>
            <a:off x="6491288" y="5495925"/>
            <a:ext cx="381000" cy="152400"/>
          </a:xfrm>
          <a:prstGeom prst="ellipse">
            <a:avLst/>
          </a:prstGeom>
          <a:solidFill>
            <a:srgbClr val="006699">
              <a:alpha val="47842"/>
            </a:srgbClr>
          </a:soli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85" name="Oval 15">
            <a:extLst>
              <a:ext uri="{FF2B5EF4-FFF2-40B4-BE49-F238E27FC236}">
                <a16:creationId xmlns:a16="http://schemas.microsoft.com/office/drawing/2014/main" id="{EB1AB9A8-2D58-4C91-9C79-B1BBC1EF5EF2}"/>
              </a:ext>
            </a:extLst>
          </p:cNvPr>
          <p:cNvSpPr>
            <a:spLocks noChangeArrowheads="1"/>
          </p:cNvSpPr>
          <p:nvPr/>
        </p:nvSpPr>
        <p:spPr bwMode="auto">
          <a:xfrm>
            <a:off x="3200400" y="2743200"/>
            <a:ext cx="838200" cy="457200"/>
          </a:xfrm>
          <a:prstGeom prst="ellipse">
            <a:avLst/>
          </a:prstGeom>
          <a:gradFill rotWithShape="1">
            <a:gsLst>
              <a:gs pos="0">
                <a:srgbClr val="FF00FF">
                  <a:alpha val="24001"/>
                </a:srgbClr>
              </a:gs>
              <a:gs pos="100000">
                <a:srgbClr val="760076"/>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86" name="Oval 16">
            <a:extLst>
              <a:ext uri="{FF2B5EF4-FFF2-40B4-BE49-F238E27FC236}">
                <a16:creationId xmlns:a16="http://schemas.microsoft.com/office/drawing/2014/main" id="{B378DDBB-8EC6-46FA-BE30-08E4C981FB7D}"/>
              </a:ext>
            </a:extLst>
          </p:cNvPr>
          <p:cNvSpPr>
            <a:spLocks noChangeArrowheads="1"/>
          </p:cNvSpPr>
          <p:nvPr/>
        </p:nvSpPr>
        <p:spPr bwMode="auto">
          <a:xfrm>
            <a:off x="4495800" y="4114800"/>
            <a:ext cx="304800" cy="304800"/>
          </a:xfrm>
          <a:prstGeom prst="ellipse">
            <a:avLst/>
          </a:prstGeom>
          <a:gradFill rotWithShape="1">
            <a:gsLst>
              <a:gs pos="0">
                <a:srgbClr val="FFFF00">
                  <a:alpha val="46001"/>
                </a:srgbClr>
              </a:gs>
              <a:gs pos="100000">
                <a:srgbClr val="F7F700"/>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87" name="Oval 17">
            <a:extLst>
              <a:ext uri="{FF2B5EF4-FFF2-40B4-BE49-F238E27FC236}">
                <a16:creationId xmlns:a16="http://schemas.microsoft.com/office/drawing/2014/main" id="{E97712EE-B9A0-4AAC-B89E-5CCBD0DC443C}"/>
              </a:ext>
            </a:extLst>
          </p:cNvPr>
          <p:cNvSpPr>
            <a:spLocks noChangeArrowheads="1"/>
          </p:cNvSpPr>
          <p:nvPr/>
        </p:nvSpPr>
        <p:spPr bwMode="auto">
          <a:xfrm rot="14256427">
            <a:off x="6516688" y="3416300"/>
            <a:ext cx="914400" cy="457200"/>
          </a:xfrm>
          <a:prstGeom prst="ellipse">
            <a:avLst/>
          </a:prstGeom>
          <a:solidFill>
            <a:srgbClr val="006699">
              <a:alpha val="47842"/>
            </a:srgbClr>
          </a:solidFill>
          <a:ln w="9525">
            <a:solidFill>
              <a:schemeClr val="accent2"/>
            </a:solidFill>
            <a:round/>
            <a:headEnd/>
            <a:tailEnd/>
          </a:ln>
        </p:spPr>
        <p:txBody>
          <a:bodyPr vert="eaVert"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88" name="Oval 18">
            <a:extLst>
              <a:ext uri="{FF2B5EF4-FFF2-40B4-BE49-F238E27FC236}">
                <a16:creationId xmlns:a16="http://schemas.microsoft.com/office/drawing/2014/main" id="{23829B21-C0CB-4B43-A615-4F755E74FCC3}"/>
              </a:ext>
            </a:extLst>
          </p:cNvPr>
          <p:cNvSpPr>
            <a:spLocks noChangeArrowheads="1"/>
          </p:cNvSpPr>
          <p:nvPr/>
        </p:nvSpPr>
        <p:spPr bwMode="auto">
          <a:xfrm>
            <a:off x="7756526" y="3413125"/>
            <a:ext cx="727075" cy="457200"/>
          </a:xfrm>
          <a:prstGeom prst="ellipse">
            <a:avLst/>
          </a:prstGeom>
          <a:gradFill rotWithShape="1">
            <a:gsLst>
              <a:gs pos="0">
                <a:srgbClr val="FF00FF">
                  <a:alpha val="24001"/>
                </a:srgbClr>
              </a:gs>
              <a:gs pos="100000">
                <a:srgbClr val="760076"/>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89" name="Oval 19">
            <a:extLst>
              <a:ext uri="{FF2B5EF4-FFF2-40B4-BE49-F238E27FC236}">
                <a16:creationId xmlns:a16="http://schemas.microsoft.com/office/drawing/2014/main" id="{BE0B8B4D-C1BD-4D73-B564-DB23E3055A2C}"/>
              </a:ext>
            </a:extLst>
          </p:cNvPr>
          <p:cNvSpPr>
            <a:spLocks noChangeArrowheads="1"/>
          </p:cNvSpPr>
          <p:nvPr/>
        </p:nvSpPr>
        <p:spPr bwMode="auto">
          <a:xfrm>
            <a:off x="8458200" y="2743200"/>
            <a:ext cx="914400" cy="457200"/>
          </a:xfrm>
          <a:prstGeom prst="ellipse">
            <a:avLst/>
          </a:prstGeom>
          <a:gradFill rotWithShape="1">
            <a:gsLst>
              <a:gs pos="0">
                <a:srgbClr val="FF00FF">
                  <a:alpha val="24001"/>
                </a:srgbClr>
              </a:gs>
              <a:gs pos="100000">
                <a:srgbClr val="760076"/>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90" name="Oval 20">
            <a:extLst>
              <a:ext uri="{FF2B5EF4-FFF2-40B4-BE49-F238E27FC236}">
                <a16:creationId xmlns:a16="http://schemas.microsoft.com/office/drawing/2014/main" id="{A54C5496-1C0F-4F25-AE97-72586076CA76}"/>
              </a:ext>
            </a:extLst>
          </p:cNvPr>
          <p:cNvSpPr>
            <a:spLocks noChangeArrowheads="1"/>
          </p:cNvSpPr>
          <p:nvPr/>
        </p:nvSpPr>
        <p:spPr bwMode="auto">
          <a:xfrm>
            <a:off x="7696200" y="2667000"/>
            <a:ext cx="304800" cy="304800"/>
          </a:xfrm>
          <a:prstGeom prst="ellipse">
            <a:avLst/>
          </a:prstGeom>
          <a:gradFill rotWithShape="1">
            <a:gsLst>
              <a:gs pos="0">
                <a:srgbClr val="FFFF00">
                  <a:alpha val="46001"/>
                </a:srgbClr>
              </a:gs>
              <a:gs pos="100000">
                <a:srgbClr val="F7F700"/>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grpSp>
        <p:nvGrpSpPr>
          <p:cNvPr id="7191" name="Group 21">
            <a:extLst>
              <a:ext uri="{FF2B5EF4-FFF2-40B4-BE49-F238E27FC236}">
                <a16:creationId xmlns:a16="http://schemas.microsoft.com/office/drawing/2014/main" id="{1ADBA482-7C30-4DBD-AE13-E4A06CA6A99F}"/>
              </a:ext>
            </a:extLst>
          </p:cNvPr>
          <p:cNvGrpSpPr>
            <a:grpSpLocks/>
          </p:cNvGrpSpPr>
          <p:nvPr/>
        </p:nvGrpSpPr>
        <p:grpSpPr bwMode="auto">
          <a:xfrm>
            <a:off x="5715000" y="6199190"/>
            <a:ext cx="1752600" cy="590550"/>
            <a:chOff x="-24" y="3910"/>
            <a:chExt cx="1104" cy="372"/>
          </a:xfrm>
        </p:grpSpPr>
        <p:sp>
          <p:nvSpPr>
            <p:cNvPr id="7241" name="Oval 22">
              <a:extLst>
                <a:ext uri="{FF2B5EF4-FFF2-40B4-BE49-F238E27FC236}">
                  <a16:creationId xmlns:a16="http://schemas.microsoft.com/office/drawing/2014/main" id="{076EC406-A9BE-420D-8C4F-A85ADFBE74BC}"/>
                </a:ext>
              </a:extLst>
            </p:cNvPr>
            <p:cNvSpPr>
              <a:spLocks noChangeArrowheads="1"/>
            </p:cNvSpPr>
            <p:nvPr/>
          </p:nvSpPr>
          <p:spPr bwMode="auto">
            <a:xfrm>
              <a:off x="294" y="3910"/>
              <a:ext cx="467" cy="218"/>
            </a:xfrm>
            <a:prstGeom prst="ellipse">
              <a:avLst/>
            </a:prstGeom>
            <a:gradFill rotWithShape="1">
              <a:gsLst>
                <a:gs pos="0">
                  <a:srgbClr val="FF00FF">
                    <a:alpha val="24001"/>
                  </a:srgbClr>
                </a:gs>
                <a:gs pos="100000">
                  <a:srgbClr val="760076"/>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42" name="Text Box 23">
              <a:extLst>
                <a:ext uri="{FF2B5EF4-FFF2-40B4-BE49-F238E27FC236}">
                  <a16:creationId xmlns:a16="http://schemas.microsoft.com/office/drawing/2014/main" id="{2D2BD7A9-9901-447A-A825-C8065D7D6E6D}"/>
                </a:ext>
              </a:extLst>
            </p:cNvPr>
            <p:cNvSpPr txBox="1">
              <a:spLocks noChangeArrowheads="1"/>
            </p:cNvSpPr>
            <p:nvPr/>
          </p:nvSpPr>
          <p:spPr bwMode="auto">
            <a:xfrm>
              <a:off x="-24" y="4108"/>
              <a:ext cx="11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a:solidFill>
                    <a:schemeClr val="tx1"/>
                  </a:solidFill>
                </a:rPr>
                <a:t>Energy Demand</a:t>
              </a:r>
            </a:p>
          </p:txBody>
        </p:sp>
      </p:grpSp>
      <p:grpSp>
        <p:nvGrpSpPr>
          <p:cNvPr id="7192" name="Group 24">
            <a:extLst>
              <a:ext uri="{FF2B5EF4-FFF2-40B4-BE49-F238E27FC236}">
                <a16:creationId xmlns:a16="http://schemas.microsoft.com/office/drawing/2014/main" id="{5D29DBAE-4D76-4E77-82BC-7BC74F7247C0}"/>
              </a:ext>
            </a:extLst>
          </p:cNvPr>
          <p:cNvGrpSpPr>
            <a:grpSpLocks/>
          </p:cNvGrpSpPr>
          <p:nvPr/>
        </p:nvGrpSpPr>
        <p:grpSpPr bwMode="auto">
          <a:xfrm>
            <a:off x="3276600" y="6199189"/>
            <a:ext cx="1981200" cy="590550"/>
            <a:chOff x="1784" y="3910"/>
            <a:chExt cx="1248" cy="372"/>
          </a:xfrm>
        </p:grpSpPr>
        <p:sp>
          <p:nvSpPr>
            <p:cNvPr id="7239" name="Oval 25">
              <a:extLst>
                <a:ext uri="{FF2B5EF4-FFF2-40B4-BE49-F238E27FC236}">
                  <a16:creationId xmlns:a16="http://schemas.microsoft.com/office/drawing/2014/main" id="{0D79E0FC-09D0-4873-B3BC-BCC13760EAC0}"/>
                </a:ext>
              </a:extLst>
            </p:cNvPr>
            <p:cNvSpPr>
              <a:spLocks noChangeArrowheads="1"/>
            </p:cNvSpPr>
            <p:nvPr/>
          </p:nvSpPr>
          <p:spPr bwMode="auto">
            <a:xfrm>
              <a:off x="2233" y="3910"/>
              <a:ext cx="350" cy="218"/>
            </a:xfrm>
            <a:prstGeom prst="ellipse">
              <a:avLst/>
            </a:prstGeom>
            <a:gradFill rotWithShape="1">
              <a:gsLst>
                <a:gs pos="0">
                  <a:srgbClr val="FFFF00">
                    <a:alpha val="46001"/>
                  </a:srgbClr>
                </a:gs>
                <a:gs pos="100000">
                  <a:srgbClr val="F7F700"/>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40" name="Text Box 26">
              <a:extLst>
                <a:ext uri="{FF2B5EF4-FFF2-40B4-BE49-F238E27FC236}">
                  <a16:creationId xmlns:a16="http://schemas.microsoft.com/office/drawing/2014/main" id="{5AA600CB-52BF-46D5-973F-024ED1D59F63}"/>
                </a:ext>
              </a:extLst>
            </p:cNvPr>
            <p:cNvSpPr txBox="1">
              <a:spLocks noChangeArrowheads="1"/>
            </p:cNvSpPr>
            <p:nvPr/>
          </p:nvSpPr>
          <p:spPr bwMode="auto">
            <a:xfrm>
              <a:off x="1784" y="4108"/>
              <a:ext cx="12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a:solidFill>
                    <a:schemeClr val="tx1"/>
                  </a:solidFill>
                </a:rPr>
                <a:t>Terrorism/Crime</a:t>
              </a:r>
            </a:p>
          </p:txBody>
        </p:sp>
      </p:grpSp>
      <p:grpSp>
        <p:nvGrpSpPr>
          <p:cNvPr id="7193" name="Group 74">
            <a:extLst>
              <a:ext uri="{FF2B5EF4-FFF2-40B4-BE49-F238E27FC236}">
                <a16:creationId xmlns:a16="http://schemas.microsoft.com/office/drawing/2014/main" id="{951EC5D5-DC03-4106-9D2A-EAAB0D605C68}"/>
              </a:ext>
            </a:extLst>
          </p:cNvPr>
          <p:cNvGrpSpPr>
            <a:grpSpLocks/>
          </p:cNvGrpSpPr>
          <p:nvPr/>
        </p:nvGrpSpPr>
        <p:grpSpPr bwMode="auto">
          <a:xfrm>
            <a:off x="7696200" y="6199189"/>
            <a:ext cx="1981200" cy="590550"/>
            <a:chOff x="4080" y="3901"/>
            <a:chExt cx="1248" cy="372"/>
          </a:xfrm>
        </p:grpSpPr>
        <p:sp>
          <p:nvSpPr>
            <p:cNvPr id="7237" name="Oval 28">
              <a:extLst>
                <a:ext uri="{FF2B5EF4-FFF2-40B4-BE49-F238E27FC236}">
                  <a16:creationId xmlns:a16="http://schemas.microsoft.com/office/drawing/2014/main" id="{F27F3F1F-45F0-4685-9F0B-53BAC9CA09C2}"/>
                </a:ext>
              </a:extLst>
            </p:cNvPr>
            <p:cNvSpPr>
              <a:spLocks noChangeArrowheads="1"/>
            </p:cNvSpPr>
            <p:nvPr/>
          </p:nvSpPr>
          <p:spPr bwMode="auto">
            <a:xfrm>
              <a:off x="4473" y="3901"/>
              <a:ext cx="467" cy="218"/>
            </a:xfrm>
            <a:prstGeom prst="ellipse">
              <a:avLst/>
            </a:prstGeom>
            <a:solidFill>
              <a:srgbClr val="006699">
                <a:alpha val="47842"/>
              </a:srgbClr>
            </a:soli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38" name="Text Box 29">
              <a:extLst>
                <a:ext uri="{FF2B5EF4-FFF2-40B4-BE49-F238E27FC236}">
                  <a16:creationId xmlns:a16="http://schemas.microsoft.com/office/drawing/2014/main" id="{91AE9717-F419-4A77-AC36-15FC33AD9CB7}"/>
                </a:ext>
              </a:extLst>
            </p:cNvPr>
            <p:cNvSpPr txBox="1">
              <a:spLocks noChangeArrowheads="1"/>
            </p:cNvSpPr>
            <p:nvPr/>
          </p:nvSpPr>
          <p:spPr bwMode="auto">
            <a:xfrm>
              <a:off x="4080" y="4099"/>
              <a:ext cx="12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a:solidFill>
                    <a:schemeClr val="tx1"/>
                  </a:solidFill>
                </a:rPr>
                <a:t>Water Stress</a:t>
              </a:r>
            </a:p>
          </p:txBody>
        </p:sp>
      </p:grpSp>
      <p:sp>
        <p:nvSpPr>
          <p:cNvPr id="7194" name="Oval 30">
            <a:extLst>
              <a:ext uri="{FF2B5EF4-FFF2-40B4-BE49-F238E27FC236}">
                <a16:creationId xmlns:a16="http://schemas.microsoft.com/office/drawing/2014/main" id="{9889B0EE-DCD4-4556-818D-408E9BB91DA5}"/>
              </a:ext>
            </a:extLst>
          </p:cNvPr>
          <p:cNvSpPr>
            <a:spLocks noChangeArrowheads="1"/>
          </p:cNvSpPr>
          <p:nvPr/>
        </p:nvSpPr>
        <p:spPr bwMode="auto">
          <a:xfrm>
            <a:off x="6781800" y="2743200"/>
            <a:ext cx="914400" cy="457200"/>
          </a:xfrm>
          <a:prstGeom prst="ellipse">
            <a:avLst/>
          </a:prstGeom>
          <a:solidFill>
            <a:srgbClr val="00CC00">
              <a:alpha val="23921"/>
            </a:srgbClr>
          </a:soli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95" name="Oval 31">
            <a:extLst>
              <a:ext uri="{FF2B5EF4-FFF2-40B4-BE49-F238E27FC236}">
                <a16:creationId xmlns:a16="http://schemas.microsoft.com/office/drawing/2014/main" id="{6439B693-FEF3-48B1-8D0A-AE22C839671D}"/>
              </a:ext>
            </a:extLst>
          </p:cNvPr>
          <p:cNvSpPr>
            <a:spLocks noChangeArrowheads="1"/>
          </p:cNvSpPr>
          <p:nvPr/>
        </p:nvSpPr>
        <p:spPr bwMode="auto">
          <a:xfrm>
            <a:off x="6096000" y="2895600"/>
            <a:ext cx="1143000" cy="2286000"/>
          </a:xfrm>
          <a:prstGeom prst="ellipse">
            <a:avLst/>
          </a:prstGeom>
          <a:solidFill>
            <a:srgbClr val="00CC00">
              <a:alpha val="23921"/>
            </a:srgbClr>
          </a:soli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grpSp>
        <p:nvGrpSpPr>
          <p:cNvPr id="7196" name="Group 32">
            <a:extLst>
              <a:ext uri="{FF2B5EF4-FFF2-40B4-BE49-F238E27FC236}">
                <a16:creationId xmlns:a16="http://schemas.microsoft.com/office/drawing/2014/main" id="{013E86AA-99A7-400A-BC14-FE13FB981DE6}"/>
              </a:ext>
            </a:extLst>
          </p:cNvPr>
          <p:cNvGrpSpPr>
            <a:grpSpLocks/>
          </p:cNvGrpSpPr>
          <p:nvPr/>
        </p:nvGrpSpPr>
        <p:grpSpPr bwMode="auto">
          <a:xfrm>
            <a:off x="1219200" y="6199189"/>
            <a:ext cx="1752600" cy="590550"/>
            <a:chOff x="832" y="3910"/>
            <a:chExt cx="1104" cy="372"/>
          </a:xfrm>
        </p:grpSpPr>
        <p:sp>
          <p:nvSpPr>
            <p:cNvPr id="7235" name="Oval 33">
              <a:extLst>
                <a:ext uri="{FF2B5EF4-FFF2-40B4-BE49-F238E27FC236}">
                  <a16:creationId xmlns:a16="http://schemas.microsoft.com/office/drawing/2014/main" id="{95CEA8D7-B253-4BF9-9031-9C43B1C54FC2}"/>
                </a:ext>
              </a:extLst>
            </p:cNvPr>
            <p:cNvSpPr>
              <a:spLocks noChangeArrowheads="1"/>
            </p:cNvSpPr>
            <p:nvPr/>
          </p:nvSpPr>
          <p:spPr bwMode="auto">
            <a:xfrm>
              <a:off x="1150" y="3910"/>
              <a:ext cx="467" cy="218"/>
            </a:xfrm>
            <a:prstGeom prst="ellipse">
              <a:avLst/>
            </a:prstGeom>
            <a:solidFill>
              <a:schemeClr val="bg1">
                <a:alpha val="23921"/>
              </a:schemeClr>
            </a:solidFill>
            <a:ln w="38100">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36" name="Text Box 34">
              <a:extLst>
                <a:ext uri="{FF2B5EF4-FFF2-40B4-BE49-F238E27FC236}">
                  <a16:creationId xmlns:a16="http://schemas.microsoft.com/office/drawing/2014/main" id="{31513C62-2C6E-4823-B97B-FB5876FA0C82}"/>
                </a:ext>
              </a:extLst>
            </p:cNvPr>
            <p:cNvSpPr txBox="1">
              <a:spLocks noChangeArrowheads="1"/>
            </p:cNvSpPr>
            <p:nvPr/>
          </p:nvSpPr>
          <p:spPr bwMode="auto">
            <a:xfrm>
              <a:off x="832" y="4108"/>
              <a:ext cx="11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a:solidFill>
                    <a:schemeClr val="tx1"/>
                  </a:solidFill>
                </a:rPr>
                <a:t>Urban Stress</a:t>
              </a:r>
            </a:p>
          </p:txBody>
        </p:sp>
      </p:grpSp>
      <p:sp>
        <p:nvSpPr>
          <p:cNvPr id="7197" name="Oval 35">
            <a:extLst>
              <a:ext uri="{FF2B5EF4-FFF2-40B4-BE49-F238E27FC236}">
                <a16:creationId xmlns:a16="http://schemas.microsoft.com/office/drawing/2014/main" id="{2817F52A-D741-4DF0-8158-90A55AD56E3B}"/>
              </a:ext>
            </a:extLst>
          </p:cNvPr>
          <p:cNvSpPr>
            <a:spLocks noChangeArrowheads="1"/>
          </p:cNvSpPr>
          <p:nvPr/>
        </p:nvSpPr>
        <p:spPr bwMode="auto">
          <a:xfrm>
            <a:off x="7924800" y="3048000"/>
            <a:ext cx="1524000" cy="685800"/>
          </a:xfrm>
          <a:prstGeom prst="ellipse">
            <a:avLst/>
          </a:prstGeom>
          <a:solidFill>
            <a:schemeClr val="bg1">
              <a:alpha val="23921"/>
            </a:schemeClr>
          </a:solidFill>
          <a:ln w="38100">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98" name="Oval 36">
            <a:extLst>
              <a:ext uri="{FF2B5EF4-FFF2-40B4-BE49-F238E27FC236}">
                <a16:creationId xmlns:a16="http://schemas.microsoft.com/office/drawing/2014/main" id="{AE0B09D7-AA0F-47EF-9E97-0D1B57571B18}"/>
              </a:ext>
            </a:extLst>
          </p:cNvPr>
          <p:cNvSpPr>
            <a:spLocks noChangeArrowheads="1"/>
          </p:cNvSpPr>
          <p:nvPr/>
        </p:nvSpPr>
        <p:spPr bwMode="auto">
          <a:xfrm>
            <a:off x="5638800" y="3581400"/>
            <a:ext cx="1066800" cy="838200"/>
          </a:xfrm>
          <a:prstGeom prst="ellipse">
            <a:avLst/>
          </a:prstGeom>
          <a:solidFill>
            <a:schemeClr val="bg1">
              <a:alpha val="23921"/>
            </a:schemeClr>
          </a:solidFill>
          <a:ln w="38100">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199" name="Oval 37">
            <a:extLst>
              <a:ext uri="{FF2B5EF4-FFF2-40B4-BE49-F238E27FC236}">
                <a16:creationId xmlns:a16="http://schemas.microsoft.com/office/drawing/2014/main" id="{9E053401-4CBB-47AC-A3B8-CE28D6CEE401}"/>
              </a:ext>
            </a:extLst>
          </p:cNvPr>
          <p:cNvSpPr>
            <a:spLocks noChangeArrowheads="1"/>
          </p:cNvSpPr>
          <p:nvPr/>
        </p:nvSpPr>
        <p:spPr bwMode="auto">
          <a:xfrm>
            <a:off x="6132513" y="4086225"/>
            <a:ext cx="304800" cy="304800"/>
          </a:xfrm>
          <a:prstGeom prst="ellipse">
            <a:avLst/>
          </a:prstGeom>
          <a:gradFill rotWithShape="1">
            <a:gsLst>
              <a:gs pos="0">
                <a:srgbClr val="FFFF00">
                  <a:alpha val="46001"/>
                </a:srgbClr>
              </a:gs>
              <a:gs pos="100000">
                <a:srgbClr val="F7F700"/>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grpSp>
        <p:nvGrpSpPr>
          <p:cNvPr id="7200" name="Group 66">
            <a:extLst>
              <a:ext uri="{FF2B5EF4-FFF2-40B4-BE49-F238E27FC236}">
                <a16:creationId xmlns:a16="http://schemas.microsoft.com/office/drawing/2014/main" id="{64DFC9C7-2AC3-4D6C-9F88-3053EBD52287}"/>
              </a:ext>
            </a:extLst>
          </p:cNvPr>
          <p:cNvGrpSpPr>
            <a:grpSpLocks/>
          </p:cNvGrpSpPr>
          <p:nvPr/>
        </p:nvGrpSpPr>
        <p:grpSpPr bwMode="auto">
          <a:xfrm>
            <a:off x="4419600" y="6200771"/>
            <a:ext cx="1981200" cy="587375"/>
            <a:chOff x="3997" y="3912"/>
            <a:chExt cx="1248" cy="370"/>
          </a:xfrm>
        </p:grpSpPr>
        <p:sp>
          <p:nvSpPr>
            <p:cNvPr id="7233" name="Text Box 39">
              <a:extLst>
                <a:ext uri="{FF2B5EF4-FFF2-40B4-BE49-F238E27FC236}">
                  <a16:creationId xmlns:a16="http://schemas.microsoft.com/office/drawing/2014/main" id="{4ABCB066-C652-4F68-AAE1-9EC2A515ED8E}"/>
                </a:ext>
              </a:extLst>
            </p:cNvPr>
            <p:cNvSpPr txBox="1">
              <a:spLocks noChangeArrowheads="1"/>
            </p:cNvSpPr>
            <p:nvPr/>
          </p:nvSpPr>
          <p:spPr bwMode="auto">
            <a:xfrm>
              <a:off x="3997" y="4108"/>
              <a:ext cx="12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a:solidFill>
                    <a:schemeClr val="tx1"/>
                  </a:solidFill>
                </a:rPr>
                <a:t>Ungoverned</a:t>
              </a:r>
            </a:p>
          </p:txBody>
        </p:sp>
        <p:sp>
          <p:nvSpPr>
            <p:cNvPr id="7234" name="Oval 40">
              <a:extLst>
                <a:ext uri="{FF2B5EF4-FFF2-40B4-BE49-F238E27FC236}">
                  <a16:creationId xmlns:a16="http://schemas.microsoft.com/office/drawing/2014/main" id="{145B2AC5-B066-4D04-AA4A-ECAE3D183051}"/>
                </a:ext>
              </a:extLst>
            </p:cNvPr>
            <p:cNvSpPr>
              <a:spLocks noChangeArrowheads="1"/>
            </p:cNvSpPr>
            <p:nvPr/>
          </p:nvSpPr>
          <p:spPr bwMode="auto">
            <a:xfrm>
              <a:off x="4388" y="3912"/>
              <a:ext cx="467" cy="218"/>
            </a:xfrm>
            <a:prstGeom prst="ellipse">
              <a:avLst/>
            </a:prstGeom>
            <a:solidFill>
              <a:srgbClr val="C0C0C0">
                <a:alpha val="23921"/>
              </a:srgbClr>
            </a:solidFill>
            <a:ln w="19050" algn="ctr">
              <a:solidFill>
                <a:schemeClr val="tx1"/>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grpSp>
      <p:grpSp>
        <p:nvGrpSpPr>
          <p:cNvPr id="7201" name="Group 41">
            <a:extLst>
              <a:ext uri="{FF2B5EF4-FFF2-40B4-BE49-F238E27FC236}">
                <a16:creationId xmlns:a16="http://schemas.microsoft.com/office/drawing/2014/main" id="{E476DB23-1835-490F-8F9A-FD76FC1D2AFB}"/>
              </a:ext>
            </a:extLst>
          </p:cNvPr>
          <p:cNvGrpSpPr>
            <a:grpSpLocks/>
          </p:cNvGrpSpPr>
          <p:nvPr/>
        </p:nvGrpSpPr>
        <p:grpSpPr bwMode="auto">
          <a:xfrm>
            <a:off x="2133600" y="6199189"/>
            <a:ext cx="1981200" cy="590550"/>
            <a:chOff x="3968" y="3910"/>
            <a:chExt cx="1248" cy="372"/>
          </a:xfrm>
        </p:grpSpPr>
        <p:sp>
          <p:nvSpPr>
            <p:cNvPr id="7231" name="Oval 42">
              <a:extLst>
                <a:ext uri="{FF2B5EF4-FFF2-40B4-BE49-F238E27FC236}">
                  <a16:creationId xmlns:a16="http://schemas.microsoft.com/office/drawing/2014/main" id="{24B00E74-6E52-455C-8687-60B7E78E6D85}"/>
                </a:ext>
              </a:extLst>
            </p:cNvPr>
            <p:cNvSpPr>
              <a:spLocks noChangeArrowheads="1"/>
            </p:cNvSpPr>
            <p:nvPr/>
          </p:nvSpPr>
          <p:spPr bwMode="auto">
            <a:xfrm>
              <a:off x="4358" y="3910"/>
              <a:ext cx="467" cy="218"/>
            </a:xfrm>
            <a:prstGeom prst="ellipse">
              <a:avLst/>
            </a:prstGeom>
            <a:solidFill>
              <a:srgbClr val="00CC00">
                <a:alpha val="23921"/>
              </a:srgbClr>
            </a:soli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32" name="Text Box 43">
              <a:extLst>
                <a:ext uri="{FF2B5EF4-FFF2-40B4-BE49-F238E27FC236}">
                  <a16:creationId xmlns:a16="http://schemas.microsoft.com/office/drawing/2014/main" id="{3FE41550-D533-4C23-99A1-2A4D220F51C2}"/>
                </a:ext>
              </a:extLst>
            </p:cNvPr>
            <p:cNvSpPr txBox="1">
              <a:spLocks noChangeArrowheads="1"/>
            </p:cNvSpPr>
            <p:nvPr/>
          </p:nvSpPr>
          <p:spPr bwMode="auto">
            <a:xfrm>
              <a:off x="3968" y="4108"/>
              <a:ext cx="12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a:solidFill>
                    <a:schemeClr val="tx1"/>
                  </a:solidFill>
                </a:rPr>
                <a:t>Youth Bulge</a:t>
              </a:r>
            </a:p>
          </p:txBody>
        </p:sp>
      </p:grpSp>
      <p:sp>
        <p:nvSpPr>
          <p:cNvPr id="7202" name="Oval 44">
            <a:extLst>
              <a:ext uri="{FF2B5EF4-FFF2-40B4-BE49-F238E27FC236}">
                <a16:creationId xmlns:a16="http://schemas.microsoft.com/office/drawing/2014/main" id="{6CAB13CB-30AE-4842-83DB-281158AD1862}"/>
              </a:ext>
            </a:extLst>
          </p:cNvPr>
          <p:cNvSpPr>
            <a:spLocks noChangeArrowheads="1"/>
          </p:cNvSpPr>
          <p:nvPr/>
        </p:nvSpPr>
        <p:spPr bwMode="auto">
          <a:xfrm rot="16200000">
            <a:off x="7422357" y="2704307"/>
            <a:ext cx="503237" cy="234950"/>
          </a:xfrm>
          <a:prstGeom prst="ellipse">
            <a:avLst/>
          </a:prstGeom>
          <a:solidFill>
            <a:srgbClr val="C0C0C0">
              <a:alpha val="23921"/>
            </a:srgbClr>
          </a:solidFill>
          <a:ln w="9525" algn="ctr">
            <a:solidFill>
              <a:schemeClr val="tx1"/>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03" name="Oval 46">
            <a:extLst>
              <a:ext uri="{FF2B5EF4-FFF2-40B4-BE49-F238E27FC236}">
                <a16:creationId xmlns:a16="http://schemas.microsoft.com/office/drawing/2014/main" id="{816ADCC6-4B61-4522-945D-31E1BB19EB3F}"/>
              </a:ext>
            </a:extLst>
          </p:cNvPr>
          <p:cNvSpPr>
            <a:spLocks noChangeArrowheads="1"/>
          </p:cNvSpPr>
          <p:nvPr/>
        </p:nvSpPr>
        <p:spPr bwMode="auto">
          <a:xfrm rot="16200000">
            <a:off x="8575675" y="4149725"/>
            <a:ext cx="966788" cy="287338"/>
          </a:xfrm>
          <a:prstGeom prst="ellipse">
            <a:avLst/>
          </a:prstGeom>
          <a:solidFill>
            <a:srgbClr val="C0C0C0">
              <a:alpha val="23921"/>
            </a:srgbClr>
          </a:solidFill>
          <a:ln w="9525" algn="ctr">
            <a:solidFill>
              <a:schemeClr val="tx1"/>
            </a:solidFill>
            <a:round/>
            <a:headEnd/>
            <a:tailEnd/>
          </a:ln>
        </p:spPr>
        <p:txBody>
          <a:bodyPr vert="eaVert"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04" name="Oval 47">
            <a:extLst>
              <a:ext uri="{FF2B5EF4-FFF2-40B4-BE49-F238E27FC236}">
                <a16:creationId xmlns:a16="http://schemas.microsoft.com/office/drawing/2014/main" id="{FE51DDF0-CD6E-452E-968F-0F4DC4D11C67}"/>
              </a:ext>
            </a:extLst>
          </p:cNvPr>
          <p:cNvSpPr>
            <a:spLocks noChangeArrowheads="1"/>
          </p:cNvSpPr>
          <p:nvPr/>
        </p:nvSpPr>
        <p:spPr bwMode="auto">
          <a:xfrm rot="14144971">
            <a:off x="7262019" y="3634582"/>
            <a:ext cx="271463" cy="165100"/>
          </a:xfrm>
          <a:prstGeom prst="ellipse">
            <a:avLst/>
          </a:prstGeom>
          <a:solidFill>
            <a:srgbClr val="C0C0C0">
              <a:alpha val="23921"/>
            </a:srgbClr>
          </a:solidFill>
          <a:ln w="9525" algn="ctr">
            <a:solidFill>
              <a:schemeClr val="tx1"/>
            </a:solidFill>
            <a:round/>
            <a:headEnd/>
            <a:tailEnd/>
          </a:ln>
        </p:spPr>
        <p:txBody>
          <a:bodyPr vert="eaVert"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05" name="Oval 48">
            <a:extLst>
              <a:ext uri="{FF2B5EF4-FFF2-40B4-BE49-F238E27FC236}">
                <a16:creationId xmlns:a16="http://schemas.microsoft.com/office/drawing/2014/main" id="{98827A7E-A729-41EC-82F4-46C27E227905}"/>
              </a:ext>
            </a:extLst>
          </p:cNvPr>
          <p:cNvSpPr>
            <a:spLocks noChangeArrowheads="1"/>
          </p:cNvSpPr>
          <p:nvPr/>
        </p:nvSpPr>
        <p:spPr bwMode="auto">
          <a:xfrm>
            <a:off x="6948488" y="2379663"/>
            <a:ext cx="650875" cy="196850"/>
          </a:xfrm>
          <a:prstGeom prst="ellipse">
            <a:avLst/>
          </a:prstGeom>
          <a:solidFill>
            <a:srgbClr val="C0C0C0">
              <a:alpha val="23921"/>
            </a:srgbClr>
          </a:solidFill>
          <a:ln w="9525">
            <a:solidFill>
              <a:schemeClr val="tx1"/>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06" name="Oval 49">
            <a:extLst>
              <a:ext uri="{FF2B5EF4-FFF2-40B4-BE49-F238E27FC236}">
                <a16:creationId xmlns:a16="http://schemas.microsoft.com/office/drawing/2014/main" id="{687051A8-A800-4014-AE7B-759AAAFD90E5}"/>
              </a:ext>
            </a:extLst>
          </p:cNvPr>
          <p:cNvSpPr>
            <a:spLocks noChangeArrowheads="1"/>
          </p:cNvSpPr>
          <p:nvPr/>
        </p:nvSpPr>
        <p:spPr bwMode="auto">
          <a:xfrm>
            <a:off x="3490913" y="3679825"/>
            <a:ext cx="366712" cy="171450"/>
          </a:xfrm>
          <a:prstGeom prst="ellipse">
            <a:avLst/>
          </a:prstGeom>
          <a:solidFill>
            <a:srgbClr val="C0C0C0">
              <a:alpha val="23921"/>
            </a:srgbClr>
          </a:solidFill>
          <a:ln w="9525" algn="ctr">
            <a:solidFill>
              <a:schemeClr val="tx1"/>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07" name="Oval 50">
            <a:extLst>
              <a:ext uri="{FF2B5EF4-FFF2-40B4-BE49-F238E27FC236}">
                <a16:creationId xmlns:a16="http://schemas.microsoft.com/office/drawing/2014/main" id="{54C2EFE9-3CBE-4627-BC86-2C36384DD9E3}"/>
              </a:ext>
            </a:extLst>
          </p:cNvPr>
          <p:cNvSpPr>
            <a:spLocks noChangeArrowheads="1"/>
          </p:cNvSpPr>
          <p:nvPr/>
        </p:nvSpPr>
        <p:spPr bwMode="auto">
          <a:xfrm rot="2673209">
            <a:off x="4138613" y="4127501"/>
            <a:ext cx="322262" cy="125413"/>
          </a:xfrm>
          <a:prstGeom prst="ellipse">
            <a:avLst/>
          </a:prstGeom>
          <a:solidFill>
            <a:srgbClr val="C0C0C0">
              <a:alpha val="23921"/>
            </a:srgbClr>
          </a:solidFill>
          <a:ln w="9525" algn="ctr">
            <a:solidFill>
              <a:schemeClr val="tx1"/>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08" name="Oval 51">
            <a:extLst>
              <a:ext uri="{FF2B5EF4-FFF2-40B4-BE49-F238E27FC236}">
                <a16:creationId xmlns:a16="http://schemas.microsoft.com/office/drawing/2014/main" id="{FDDA7428-33CD-467B-9813-F1C625B3101F}"/>
              </a:ext>
            </a:extLst>
          </p:cNvPr>
          <p:cNvSpPr>
            <a:spLocks noChangeArrowheads="1"/>
          </p:cNvSpPr>
          <p:nvPr/>
        </p:nvSpPr>
        <p:spPr bwMode="auto">
          <a:xfrm rot="21401836">
            <a:off x="5716588" y="4011613"/>
            <a:ext cx="690562" cy="252412"/>
          </a:xfrm>
          <a:prstGeom prst="ellipse">
            <a:avLst/>
          </a:prstGeom>
          <a:solidFill>
            <a:srgbClr val="C0C0C0">
              <a:alpha val="23921"/>
            </a:srgbClr>
          </a:solidFill>
          <a:ln w="9525" algn="ctr">
            <a:solidFill>
              <a:schemeClr val="tx1"/>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09" name="Oval 64">
            <a:extLst>
              <a:ext uri="{FF2B5EF4-FFF2-40B4-BE49-F238E27FC236}">
                <a16:creationId xmlns:a16="http://schemas.microsoft.com/office/drawing/2014/main" id="{CCD6EC68-FF1A-4DA6-BBED-2178175644DF}"/>
              </a:ext>
            </a:extLst>
          </p:cNvPr>
          <p:cNvSpPr>
            <a:spLocks noChangeArrowheads="1"/>
          </p:cNvSpPr>
          <p:nvPr/>
        </p:nvSpPr>
        <p:spPr bwMode="auto">
          <a:xfrm rot="17275675">
            <a:off x="6407944" y="4325144"/>
            <a:ext cx="1333500" cy="474662"/>
          </a:xfrm>
          <a:prstGeom prst="ellipse">
            <a:avLst/>
          </a:prstGeom>
          <a:solidFill>
            <a:srgbClr val="C0C0C0">
              <a:alpha val="23921"/>
            </a:srgbClr>
          </a:solidFill>
          <a:ln w="9525" algn="ctr">
            <a:solidFill>
              <a:schemeClr val="tx1"/>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grpSp>
        <p:nvGrpSpPr>
          <p:cNvPr id="7210" name="Group 75">
            <a:extLst>
              <a:ext uri="{FF2B5EF4-FFF2-40B4-BE49-F238E27FC236}">
                <a16:creationId xmlns:a16="http://schemas.microsoft.com/office/drawing/2014/main" id="{4FEE785A-1E34-47C4-A91F-78F01BA2C397}"/>
              </a:ext>
            </a:extLst>
          </p:cNvPr>
          <p:cNvGrpSpPr>
            <a:grpSpLocks/>
          </p:cNvGrpSpPr>
          <p:nvPr/>
        </p:nvGrpSpPr>
        <p:grpSpPr bwMode="auto">
          <a:xfrm>
            <a:off x="8991601" y="6205536"/>
            <a:ext cx="1458913" cy="579438"/>
            <a:chOff x="4896" y="3905"/>
            <a:chExt cx="919" cy="365"/>
          </a:xfrm>
        </p:grpSpPr>
        <p:sp>
          <p:nvSpPr>
            <p:cNvPr id="7229" name="Text Box 59">
              <a:extLst>
                <a:ext uri="{FF2B5EF4-FFF2-40B4-BE49-F238E27FC236}">
                  <a16:creationId xmlns:a16="http://schemas.microsoft.com/office/drawing/2014/main" id="{C61485ED-B358-4CEC-918A-A9DBCF3A1215}"/>
                </a:ext>
              </a:extLst>
            </p:cNvPr>
            <p:cNvSpPr txBox="1">
              <a:spLocks noChangeArrowheads="1"/>
            </p:cNvSpPr>
            <p:nvPr/>
          </p:nvSpPr>
          <p:spPr bwMode="auto">
            <a:xfrm>
              <a:off x="4896" y="4096"/>
              <a:ext cx="91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a:solidFill>
                    <a:schemeClr val="tx1"/>
                  </a:solidFill>
                </a:rPr>
                <a:t>Choke points</a:t>
              </a:r>
            </a:p>
          </p:txBody>
        </p:sp>
        <p:sp>
          <p:nvSpPr>
            <p:cNvPr id="7230" name="AutoShape 67">
              <a:extLst>
                <a:ext uri="{FF2B5EF4-FFF2-40B4-BE49-F238E27FC236}">
                  <a16:creationId xmlns:a16="http://schemas.microsoft.com/office/drawing/2014/main" id="{7C9A765D-5FD2-4A2F-9332-B55AAB0E0219}"/>
                </a:ext>
              </a:extLst>
            </p:cNvPr>
            <p:cNvSpPr>
              <a:spLocks noChangeArrowheads="1"/>
            </p:cNvSpPr>
            <p:nvPr/>
          </p:nvSpPr>
          <p:spPr bwMode="auto">
            <a:xfrm>
              <a:off x="5247" y="3905"/>
              <a:ext cx="198" cy="198"/>
            </a:xfrm>
            <a:prstGeom prst="flowChartSummingJunction">
              <a:avLst/>
            </a:prstGeom>
            <a:solidFill>
              <a:srgbClr val="3366FF"/>
            </a:solidFill>
            <a:ln w="12700">
              <a:solidFill>
                <a:srgbClr val="99CCFF"/>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grpSp>
      <p:sp>
        <p:nvSpPr>
          <p:cNvPr id="7211" name="AutoShape 68">
            <a:extLst>
              <a:ext uri="{FF2B5EF4-FFF2-40B4-BE49-F238E27FC236}">
                <a16:creationId xmlns:a16="http://schemas.microsoft.com/office/drawing/2014/main" id="{BF394E70-F0A5-4113-B90D-17D0E516DBDD}"/>
              </a:ext>
            </a:extLst>
          </p:cNvPr>
          <p:cNvSpPr>
            <a:spLocks noChangeArrowheads="1"/>
          </p:cNvSpPr>
          <p:nvPr/>
        </p:nvSpPr>
        <p:spPr bwMode="auto">
          <a:xfrm>
            <a:off x="7467600" y="3429000"/>
            <a:ext cx="152400" cy="152400"/>
          </a:xfrm>
          <a:prstGeom prst="flowChartSummingJunction">
            <a:avLst/>
          </a:prstGeom>
          <a:solidFill>
            <a:srgbClr val="3366FF"/>
          </a:solidFill>
          <a:ln w="12700">
            <a:solidFill>
              <a:srgbClr val="99CCFF"/>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12" name="AutoShape 69">
            <a:extLst>
              <a:ext uri="{FF2B5EF4-FFF2-40B4-BE49-F238E27FC236}">
                <a16:creationId xmlns:a16="http://schemas.microsoft.com/office/drawing/2014/main" id="{85D3224E-0E78-4C3E-B870-6D73EA2DE2A4}"/>
              </a:ext>
            </a:extLst>
          </p:cNvPr>
          <p:cNvSpPr>
            <a:spLocks noChangeArrowheads="1"/>
          </p:cNvSpPr>
          <p:nvPr/>
        </p:nvSpPr>
        <p:spPr bwMode="auto">
          <a:xfrm>
            <a:off x="7153275" y="3798888"/>
            <a:ext cx="152400" cy="152400"/>
          </a:xfrm>
          <a:prstGeom prst="flowChartSummingJunction">
            <a:avLst/>
          </a:prstGeom>
          <a:solidFill>
            <a:srgbClr val="3366FF"/>
          </a:solidFill>
          <a:ln w="12700">
            <a:solidFill>
              <a:srgbClr val="99CCFF"/>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13" name="AutoShape 70">
            <a:extLst>
              <a:ext uri="{FF2B5EF4-FFF2-40B4-BE49-F238E27FC236}">
                <a16:creationId xmlns:a16="http://schemas.microsoft.com/office/drawing/2014/main" id="{E91CDAC4-371C-4870-A9D4-0C5B3D0BD90F}"/>
              </a:ext>
            </a:extLst>
          </p:cNvPr>
          <p:cNvSpPr>
            <a:spLocks noChangeArrowheads="1"/>
          </p:cNvSpPr>
          <p:nvPr/>
        </p:nvSpPr>
        <p:spPr bwMode="auto">
          <a:xfrm>
            <a:off x="6924675" y="3284538"/>
            <a:ext cx="152400" cy="152400"/>
          </a:xfrm>
          <a:prstGeom prst="flowChartSummingJunction">
            <a:avLst/>
          </a:prstGeom>
          <a:solidFill>
            <a:srgbClr val="3366FF"/>
          </a:solidFill>
          <a:ln w="12700">
            <a:solidFill>
              <a:srgbClr val="99CCFF"/>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14" name="AutoShape 71">
            <a:extLst>
              <a:ext uri="{FF2B5EF4-FFF2-40B4-BE49-F238E27FC236}">
                <a16:creationId xmlns:a16="http://schemas.microsoft.com/office/drawing/2014/main" id="{580E886B-5DFC-4315-9C6E-ED1B525D64C5}"/>
              </a:ext>
            </a:extLst>
          </p:cNvPr>
          <p:cNvSpPr>
            <a:spLocks noChangeArrowheads="1"/>
          </p:cNvSpPr>
          <p:nvPr/>
        </p:nvSpPr>
        <p:spPr bwMode="auto">
          <a:xfrm>
            <a:off x="6772275" y="2903538"/>
            <a:ext cx="152400" cy="152400"/>
          </a:xfrm>
          <a:prstGeom prst="flowChartSummingJunction">
            <a:avLst/>
          </a:prstGeom>
          <a:solidFill>
            <a:srgbClr val="3366FF"/>
          </a:solidFill>
          <a:ln w="12700">
            <a:solidFill>
              <a:srgbClr val="99CCFF"/>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15" name="AutoShape 72">
            <a:extLst>
              <a:ext uri="{FF2B5EF4-FFF2-40B4-BE49-F238E27FC236}">
                <a16:creationId xmlns:a16="http://schemas.microsoft.com/office/drawing/2014/main" id="{CDDC59B7-1CF1-4A29-8462-649ED1DBF0E2}"/>
              </a:ext>
            </a:extLst>
          </p:cNvPr>
          <p:cNvSpPr>
            <a:spLocks noChangeArrowheads="1"/>
          </p:cNvSpPr>
          <p:nvPr/>
        </p:nvSpPr>
        <p:spPr bwMode="auto">
          <a:xfrm>
            <a:off x="3952875" y="4075113"/>
            <a:ext cx="152400" cy="152400"/>
          </a:xfrm>
          <a:prstGeom prst="flowChartSummingJunction">
            <a:avLst/>
          </a:prstGeom>
          <a:solidFill>
            <a:srgbClr val="3366FF"/>
          </a:solidFill>
          <a:ln w="12700">
            <a:solidFill>
              <a:srgbClr val="99CCFF"/>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16" name="AutoShape 73">
            <a:extLst>
              <a:ext uri="{FF2B5EF4-FFF2-40B4-BE49-F238E27FC236}">
                <a16:creationId xmlns:a16="http://schemas.microsoft.com/office/drawing/2014/main" id="{2BA33880-AD76-4757-9A0B-28545F6B33EA}"/>
              </a:ext>
            </a:extLst>
          </p:cNvPr>
          <p:cNvSpPr>
            <a:spLocks noChangeArrowheads="1"/>
          </p:cNvSpPr>
          <p:nvPr/>
        </p:nvSpPr>
        <p:spPr bwMode="auto">
          <a:xfrm>
            <a:off x="8429625" y="4046538"/>
            <a:ext cx="152400" cy="152400"/>
          </a:xfrm>
          <a:prstGeom prst="flowChartSummingJunction">
            <a:avLst/>
          </a:prstGeom>
          <a:solidFill>
            <a:srgbClr val="3366FF"/>
          </a:solidFill>
          <a:ln w="12700">
            <a:solidFill>
              <a:srgbClr val="99CCFF"/>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17" name="Oval 16">
            <a:extLst>
              <a:ext uri="{FF2B5EF4-FFF2-40B4-BE49-F238E27FC236}">
                <a16:creationId xmlns:a16="http://schemas.microsoft.com/office/drawing/2014/main" id="{664F8680-328E-4EE2-9ED9-7F3EF09AE3A0}"/>
              </a:ext>
            </a:extLst>
          </p:cNvPr>
          <p:cNvSpPr>
            <a:spLocks noChangeArrowheads="1"/>
          </p:cNvSpPr>
          <p:nvPr/>
        </p:nvSpPr>
        <p:spPr bwMode="auto">
          <a:xfrm>
            <a:off x="4572000" y="5397500"/>
            <a:ext cx="304800" cy="304800"/>
          </a:xfrm>
          <a:prstGeom prst="ellipse">
            <a:avLst/>
          </a:prstGeom>
          <a:gradFill rotWithShape="1">
            <a:gsLst>
              <a:gs pos="0">
                <a:srgbClr val="FFFF00">
                  <a:alpha val="46001"/>
                </a:srgbClr>
              </a:gs>
              <a:gs pos="100000">
                <a:srgbClr val="F7F700"/>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grpSp>
        <p:nvGrpSpPr>
          <p:cNvPr id="7218" name="Group 73">
            <a:extLst>
              <a:ext uri="{FF2B5EF4-FFF2-40B4-BE49-F238E27FC236}">
                <a16:creationId xmlns:a16="http://schemas.microsoft.com/office/drawing/2014/main" id="{1E39C159-E5DB-49C2-9C9E-159F8408FBDF}"/>
              </a:ext>
            </a:extLst>
          </p:cNvPr>
          <p:cNvGrpSpPr>
            <a:grpSpLocks/>
          </p:cNvGrpSpPr>
          <p:nvPr/>
        </p:nvGrpSpPr>
        <p:grpSpPr bwMode="auto">
          <a:xfrm>
            <a:off x="6696075" y="6194425"/>
            <a:ext cx="1981200" cy="601663"/>
            <a:chOff x="3450" y="3906"/>
            <a:chExt cx="1248" cy="379"/>
          </a:xfrm>
        </p:grpSpPr>
        <p:sp>
          <p:nvSpPr>
            <p:cNvPr id="7227" name="Oval 28">
              <a:extLst>
                <a:ext uri="{FF2B5EF4-FFF2-40B4-BE49-F238E27FC236}">
                  <a16:creationId xmlns:a16="http://schemas.microsoft.com/office/drawing/2014/main" id="{35E2ABF4-7985-43F3-9C71-0E111F5E195D}"/>
                </a:ext>
              </a:extLst>
            </p:cNvPr>
            <p:cNvSpPr>
              <a:spLocks noChangeArrowheads="1"/>
            </p:cNvSpPr>
            <p:nvPr/>
          </p:nvSpPr>
          <p:spPr bwMode="auto">
            <a:xfrm>
              <a:off x="3840" y="3906"/>
              <a:ext cx="467" cy="218"/>
            </a:xfrm>
            <a:prstGeom prst="ellipse">
              <a:avLst/>
            </a:prstGeom>
            <a:gradFill rotWithShape="1">
              <a:gsLst>
                <a:gs pos="0">
                  <a:srgbClr val="FF3300">
                    <a:alpha val="48000"/>
                  </a:srgbClr>
                </a:gs>
                <a:gs pos="100000">
                  <a:srgbClr val="761800"/>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28" name="Text Box 29">
              <a:extLst>
                <a:ext uri="{FF2B5EF4-FFF2-40B4-BE49-F238E27FC236}">
                  <a16:creationId xmlns:a16="http://schemas.microsoft.com/office/drawing/2014/main" id="{860A7768-0BD2-4EFF-9006-4E4174529D36}"/>
                </a:ext>
              </a:extLst>
            </p:cNvPr>
            <p:cNvSpPr txBox="1">
              <a:spLocks noChangeArrowheads="1"/>
            </p:cNvSpPr>
            <p:nvPr/>
          </p:nvSpPr>
          <p:spPr bwMode="auto">
            <a:xfrm>
              <a:off x="3450" y="4111"/>
              <a:ext cx="124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200">
                  <a:solidFill>
                    <a:schemeClr val="tx1"/>
                  </a:solidFill>
                </a:rPr>
                <a:t>Nuclear</a:t>
              </a:r>
            </a:p>
          </p:txBody>
        </p:sp>
      </p:grpSp>
      <p:sp>
        <p:nvSpPr>
          <p:cNvPr id="7219" name="Oval 28">
            <a:extLst>
              <a:ext uri="{FF2B5EF4-FFF2-40B4-BE49-F238E27FC236}">
                <a16:creationId xmlns:a16="http://schemas.microsoft.com/office/drawing/2014/main" id="{7D174825-59A5-4DFE-93D0-D3E218675861}"/>
              </a:ext>
            </a:extLst>
          </p:cNvPr>
          <p:cNvSpPr>
            <a:spLocks noChangeArrowheads="1"/>
          </p:cNvSpPr>
          <p:nvPr/>
        </p:nvSpPr>
        <p:spPr bwMode="auto">
          <a:xfrm>
            <a:off x="8458200" y="2133600"/>
            <a:ext cx="457200" cy="228600"/>
          </a:xfrm>
          <a:prstGeom prst="ellipse">
            <a:avLst/>
          </a:prstGeom>
          <a:gradFill rotWithShape="1">
            <a:gsLst>
              <a:gs pos="0">
                <a:srgbClr val="FF3300">
                  <a:alpha val="48000"/>
                </a:srgbClr>
              </a:gs>
              <a:gs pos="100000">
                <a:srgbClr val="761800"/>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20" name="Oval 28">
            <a:extLst>
              <a:ext uri="{FF2B5EF4-FFF2-40B4-BE49-F238E27FC236}">
                <a16:creationId xmlns:a16="http://schemas.microsoft.com/office/drawing/2014/main" id="{C1E8FD54-36C0-4323-BD5A-C261A1E2568C}"/>
              </a:ext>
            </a:extLst>
          </p:cNvPr>
          <p:cNvSpPr>
            <a:spLocks noChangeArrowheads="1"/>
          </p:cNvSpPr>
          <p:nvPr/>
        </p:nvSpPr>
        <p:spPr bwMode="auto">
          <a:xfrm>
            <a:off x="7800975" y="3311526"/>
            <a:ext cx="457200" cy="269875"/>
          </a:xfrm>
          <a:prstGeom prst="ellipse">
            <a:avLst/>
          </a:prstGeom>
          <a:gradFill rotWithShape="1">
            <a:gsLst>
              <a:gs pos="0">
                <a:srgbClr val="FF3300">
                  <a:alpha val="48000"/>
                </a:srgbClr>
              </a:gs>
              <a:gs pos="100000">
                <a:srgbClr val="761800"/>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21" name="Oval 28">
            <a:extLst>
              <a:ext uri="{FF2B5EF4-FFF2-40B4-BE49-F238E27FC236}">
                <a16:creationId xmlns:a16="http://schemas.microsoft.com/office/drawing/2014/main" id="{D8AA0174-D417-4636-A4C4-40445EA6BCA0}"/>
              </a:ext>
            </a:extLst>
          </p:cNvPr>
          <p:cNvSpPr>
            <a:spLocks noChangeArrowheads="1"/>
          </p:cNvSpPr>
          <p:nvPr/>
        </p:nvSpPr>
        <p:spPr bwMode="auto">
          <a:xfrm>
            <a:off x="7572376" y="3086101"/>
            <a:ext cx="436563" cy="269875"/>
          </a:xfrm>
          <a:prstGeom prst="ellipse">
            <a:avLst/>
          </a:prstGeom>
          <a:gradFill rotWithShape="1">
            <a:gsLst>
              <a:gs pos="0">
                <a:srgbClr val="FF3300">
                  <a:alpha val="48000"/>
                </a:srgbClr>
              </a:gs>
              <a:gs pos="100000">
                <a:srgbClr val="761800"/>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22" name="Oval 28">
            <a:extLst>
              <a:ext uri="{FF2B5EF4-FFF2-40B4-BE49-F238E27FC236}">
                <a16:creationId xmlns:a16="http://schemas.microsoft.com/office/drawing/2014/main" id="{8C3C5F91-8B8E-4174-A491-5C19617451A8}"/>
              </a:ext>
            </a:extLst>
          </p:cNvPr>
          <p:cNvSpPr>
            <a:spLocks noChangeArrowheads="1"/>
          </p:cNvSpPr>
          <p:nvPr/>
        </p:nvSpPr>
        <p:spPr bwMode="auto">
          <a:xfrm>
            <a:off x="9144000" y="2743200"/>
            <a:ext cx="381000" cy="228600"/>
          </a:xfrm>
          <a:prstGeom prst="ellipse">
            <a:avLst/>
          </a:prstGeom>
          <a:gradFill rotWithShape="1">
            <a:gsLst>
              <a:gs pos="0">
                <a:srgbClr val="FF3300">
                  <a:alpha val="48000"/>
                </a:srgbClr>
              </a:gs>
              <a:gs pos="100000">
                <a:srgbClr val="761800"/>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23" name="Oval 28">
            <a:extLst>
              <a:ext uri="{FF2B5EF4-FFF2-40B4-BE49-F238E27FC236}">
                <a16:creationId xmlns:a16="http://schemas.microsoft.com/office/drawing/2014/main" id="{D9659B13-14EC-403E-AE92-3E382053699E}"/>
              </a:ext>
            </a:extLst>
          </p:cNvPr>
          <p:cNvSpPr>
            <a:spLocks noChangeArrowheads="1"/>
          </p:cNvSpPr>
          <p:nvPr/>
        </p:nvSpPr>
        <p:spPr bwMode="auto">
          <a:xfrm>
            <a:off x="8458200" y="3124201"/>
            <a:ext cx="381000" cy="269875"/>
          </a:xfrm>
          <a:prstGeom prst="ellipse">
            <a:avLst/>
          </a:prstGeom>
          <a:gradFill rotWithShape="1">
            <a:gsLst>
              <a:gs pos="0">
                <a:srgbClr val="FF3300">
                  <a:alpha val="48000"/>
                </a:srgbClr>
              </a:gs>
              <a:gs pos="100000">
                <a:srgbClr val="761800"/>
              </a:gs>
            </a:gsLst>
            <a:lin ang="5400000" scaled="1"/>
          </a:gradFill>
          <a:ln w="9525">
            <a:solidFill>
              <a:schemeClr val="accent2"/>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b="0">
              <a:solidFill>
                <a:schemeClr val="tx1"/>
              </a:solidFill>
            </a:endParaRPr>
          </a:p>
        </p:txBody>
      </p:sp>
      <p:sp>
        <p:nvSpPr>
          <p:cNvPr id="7224" name="Rectangle 6">
            <a:extLst>
              <a:ext uri="{FF2B5EF4-FFF2-40B4-BE49-F238E27FC236}">
                <a16:creationId xmlns:a16="http://schemas.microsoft.com/office/drawing/2014/main" id="{A1F38A8B-E542-485B-9DDE-FD021200FD80}"/>
              </a:ext>
            </a:extLst>
          </p:cNvPr>
          <p:cNvSpPr txBox="1">
            <a:spLocks noGrp="1" noChangeArrowheads="1"/>
          </p:cNvSpPr>
          <p:nvPr/>
        </p:nvSpPr>
        <p:spPr bwMode="auto">
          <a:xfrm>
            <a:off x="8534400" y="6324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r" eaLnBrk="1" hangingPunct="1"/>
            <a:endParaRPr lang="en-US" altLang="en-US" sz="1400" b="0">
              <a:solidFill>
                <a:schemeClr val="tx1"/>
              </a:solidFill>
            </a:endParaRPr>
          </a:p>
          <a:p>
            <a:pPr algn="r" eaLnBrk="1" hangingPunct="1"/>
            <a:fld id="{0B1520D7-437A-4ED0-AD44-463093A94609}" type="slidenum">
              <a:rPr lang="en-US" altLang="en-US" sz="1400" b="0">
                <a:solidFill>
                  <a:schemeClr val="tx1"/>
                </a:solidFill>
              </a:rPr>
              <a:pPr algn="r" eaLnBrk="1" hangingPunct="1"/>
              <a:t>11</a:t>
            </a:fld>
            <a:endParaRPr lang="en-US" altLang="en-US" sz="1400" b="0">
              <a:solidFill>
                <a:schemeClr val="tx1"/>
              </a:solidFill>
            </a:endParaRPr>
          </a:p>
        </p:txBody>
      </p:sp>
      <p:sp>
        <p:nvSpPr>
          <p:cNvPr id="7225" name="Text Box 57">
            <a:extLst>
              <a:ext uri="{FF2B5EF4-FFF2-40B4-BE49-F238E27FC236}">
                <a16:creationId xmlns:a16="http://schemas.microsoft.com/office/drawing/2014/main" id="{8415BDFA-5A78-4371-9332-6842DFC825D2}"/>
              </a:ext>
            </a:extLst>
          </p:cNvPr>
          <p:cNvSpPr txBox="1">
            <a:spLocks noChangeArrowheads="1"/>
          </p:cNvSpPr>
          <p:nvPr/>
        </p:nvSpPr>
        <p:spPr bwMode="auto">
          <a:xfrm>
            <a:off x="1644651" y="4110038"/>
            <a:ext cx="246062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1400" u="sng"/>
              <a:t>Poorly Governed Spaces</a:t>
            </a:r>
            <a:endParaRPr lang="en-US" altLang="en-US" sz="1400"/>
          </a:p>
          <a:p>
            <a:pPr eaLnBrk="1" hangingPunct="1">
              <a:buFontTx/>
              <a:buChar char="•"/>
            </a:pPr>
            <a:r>
              <a:rPr lang="en-US" altLang="en-US" sz="1200"/>
              <a:t> Guatemala-Chiapas Border</a:t>
            </a:r>
            <a:r>
              <a:rPr lang="en-US" altLang="en-US" sz="1400"/>
              <a:t>      </a:t>
            </a:r>
            <a:endParaRPr lang="en-US" altLang="en-US" sz="1800" b="0"/>
          </a:p>
          <a:p>
            <a:pPr eaLnBrk="1" hangingPunct="1">
              <a:buFontTx/>
              <a:buChar char="•"/>
            </a:pPr>
            <a:r>
              <a:rPr lang="en-US" altLang="en-US" sz="1200"/>
              <a:t> Colombia-Venezuela Border</a:t>
            </a:r>
          </a:p>
          <a:p>
            <a:pPr eaLnBrk="1" hangingPunct="1">
              <a:buFontTx/>
              <a:buChar char="•"/>
            </a:pPr>
            <a:r>
              <a:rPr lang="en-US" altLang="en-US" sz="1200"/>
              <a:t> West Africa</a:t>
            </a:r>
          </a:p>
          <a:p>
            <a:pPr eaLnBrk="1" hangingPunct="1">
              <a:buFontTx/>
              <a:buChar char="•"/>
            </a:pPr>
            <a:r>
              <a:rPr lang="en-US" altLang="en-US" sz="1200"/>
              <a:t> East Africa</a:t>
            </a:r>
          </a:p>
          <a:p>
            <a:pPr eaLnBrk="1" hangingPunct="1">
              <a:buFontTx/>
              <a:buChar char="•"/>
            </a:pPr>
            <a:r>
              <a:rPr lang="en-US" altLang="en-US" sz="1200"/>
              <a:t> Arabian Peninsula</a:t>
            </a:r>
          </a:p>
          <a:p>
            <a:pPr eaLnBrk="1" hangingPunct="1">
              <a:buFontTx/>
              <a:buChar char="•"/>
            </a:pPr>
            <a:r>
              <a:rPr lang="en-US" altLang="en-US" sz="1200"/>
              <a:t> North Caucasus Region</a:t>
            </a:r>
          </a:p>
          <a:p>
            <a:pPr eaLnBrk="1" hangingPunct="1">
              <a:buFontTx/>
              <a:buChar char="•"/>
            </a:pPr>
            <a:r>
              <a:rPr lang="en-US" altLang="en-US" sz="1200"/>
              <a:t> Afghan-Pakistan Border</a:t>
            </a:r>
          </a:p>
          <a:p>
            <a:pPr eaLnBrk="1" hangingPunct="1">
              <a:buClr>
                <a:schemeClr val="bg1"/>
              </a:buClr>
              <a:buFontTx/>
              <a:buChar char="•"/>
            </a:pPr>
            <a:r>
              <a:rPr lang="en-US" altLang="en-US" sz="1200" b="0"/>
              <a:t> </a:t>
            </a:r>
            <a:r>
              <a:rPr lang="en-US" altLang="en-US" sz="1200"/>
              <a:t>Sulawesi-Mindanao</a:t>
            </a:r>
          </a:p>
        </p:txBody>
      </p:sp>
      <p:sp>
        <p:nvSpPr>
          <p:cNvPr id="7226" name="Freeform 3">
            <a:extLst>
              <a:ext uri="{FF2B5EF4-FFF2-40B4-BE49-F238E27FC236}">
                <a16:creationId xmlns:a16="http://schemas.microsoft.com/office/drawing/2014/main" id="{290FBF34-C74F-476F-8C1A-02EEE03F4DC8}"/>
              </a:ext>
            </a:extLst>
          </p:cNvPr>
          <p:cNvSpPr>
            <a:spLocks noChangeAspect="1"/>
          </p:cNvSpPr>
          <p:nvPr/>
        </p:nvSpPr>
        <p:spPr bwMode="auto">
          <a:xfrm>
            <a:off x="3733800" y="2362200"/>
            <a:ext cx="6477000" cy="3081338"/>
          </a:xfrm>
          <a:custGeom>
            <a:avLst/>
            <a:gdLst>
              <a:gd name="T0" fmla="*/ 2147483647 w 4602"/>
              <a:gd name="T1" fmla="*/ 2147483647 h 1941"/>
              <a:gd name="T2" fmla="*/ 2147483647 w 4602"/>
              <a:gd name="T3" fmla="*/ 2147483647 h 1941"/>
              <a:gd name="T4" fmla="*/ 2147483647 w 4602"/>
              <a:gd name="T5" fmla="*/ 2147483647 h 1941"/>
              <a:gd name="T6" fmla="*/ 2147483647 w 4602"/>
              <a:gd name="T7" fmla="*/ 2147483647 h 1941"/>
              <a:gd name="T8" fmla="*/ 2147483647 w 4602"/>
              <a:gd name="T9" fmla="*/ 2147483647 h 1941"/>
              <a:gd name="T10" fmla="*/ 2147483647 w 4602"/>
              <a:gd name="T11" fmla="*/ 2147483647 h 1941"/>
              <a:gd name="T12" fmla="*/ 2147483647 w 4602"/>
              <a:gd name="T13" fmla="*/ 2147483647 h 1941"/>
              <a:gd name="T14" fmla="*/ 2147483647 w 4602"/>
              <a:gd name="T15" fmla="*/ 2147483647 h 1941"/>
              <a:gd name="T16" fmla="*/ 2147483647 w 4602"/>
              <a:gd name="T17" fmla="*/ 2147483647 h 1941"/>
              <a:gd name="T18" fmla="*/ 2147483647 w 4602"/>
              <a:gd name="T19" fmla="*/ 2147483647 h 1941"/>
              <a:gd name="T20" fmla="*/ 2147483647 w 4602"/>
              <a:gd name="T21" fmla="*/ 2147483647 h 1941"/>
              <a:gd name="T22" fmla="*/ 2147483647 w 4602"/>
              <a:gd name="T23" fmla="*/ 2147483647 h 1941"/>
              <a:gd name="T24" fmla="*/ 2147483647 w 4602"/>
              <a:gd name="T25" fmla="*/ 2147483647 h 1941"/>
              <a:gd name="T26" fmla="*/ 2147483647 w 4602"/>
              <a:gd name="T27" fmla="*/ 2147483647 h 1941"/>
              <a:gd name="T28" fmla="*/ 2147483647 w 4602"/>
              <a:gd name="T29" fmla="*/ 2147483647 h 1941"/>
              <a:gd name="T30" fmla="*/ 2147483647 w 4602"/>
              <a:gd name="T31" fmla="*/ 2147483647 h 1941"/>
              <a:gd name="T32" fmla="*/ 2147483647 w 4602"/>
              <a:gd name="T33" fmla="*/ 2147483647 h 1941"/>
              <a:gd name="T34" fmla="*/ 2147483647 w 4602"/>
              <a:gd name="T35" fmla="*/ 2147483647 h 1941"/>
              <a:gd name="T36" fmla="*/ 2147483647 w 4602"/>
              <a:gd name="T37" fmla="*/ 2147483647 h 1941"/>
              <a:gd name="T38" fmla="*/ 2147483647 w 4602"/>
              <a:gd name="T39" fmla="*/ 2147483647 h 1941"/>
              <a:gd name="T40" fmla="*/ 2147483647 w 4602"/>
              <a:gd name="T41" fmla="*/ 2147483647 h 1941"/>
              <a:gd name="T42" fmla="*/ 2147483647 w 4602"/>
              <a:gd name="T43" fmla="*/ 2147483647 h 1941"/>
              <a:gd name="T44" fmla="*/ 2147483647 w 4602"/>
              <a:gd name="T45" fmla="*/ 2147483647 h 1941"/>
              <a:gd name="T46" fmla="*/ 2147483647 w 4602"/>
              <a:gd name="T47" fmla="*/ 2147483647 h 1941"/>
              <a:gd name="T48" fmla="*/ 2147483647 w 4602"/>
              <a:gd name="T49" fmla="*/ 2147483647 h 1941"/>
              <a:gd name="T50" fmla="*/ 2147483647 w 4602"/>
              <a:gd name="T51" fmla="*/ 2147483647 h 1941"/>
              <a:gd name="T52" fmla="*/ 2147483647 w 4602"/>
              <a:gd name="T53" fmla="*/ 2147483647 h 1941"/>
              <a:gd name="T54" fmla="*/ 2147483647 w 4602"/>
              <a:gd name="T55" fmla="*/ 2147483647 h 1941"/>
              <a:gd name="T56" fmla="*/ 2147483647 w 4602"/>
              <a:gd name="T57" fmla="*/ 2147483647 h 1941"/>
              <a:gd name="T58" fmla="*/ 2147483647 w 4602"/>
              <a:gd name="T59" fmla="*/ 2147483647 h 1941"/>
              <a:gd name="T60" fmla="*/ 2147483647 w 4602"/>
              <a:gd name="T61" fmla="*/ 2147483647 h 1941"/>
              <a:gd name="T62" fmla="*/ 2147483647 w 4602"/>
              <a:gd name="T63" fmla="*/ 2147483647 h 1941"/>
              <a:gd name="T64" fmla="*/ 2147483647 w 4602"/>
              <a:gd name="T65" fmla="*/ 2147483647 h 1941"/>
              <a:gd name="T66" fmla="*/ 2147483647 w 4602"/>
              <a:gd name="T67" fmla="*/ 2147483647 h 1941"/>
              <a:gd name="T68" fmla="*/ 2147483647 w 4602"/>
              <a:gd name="T69" fmla="*/ 2147483647 h 1941"/>
              <a:gd name="T70" fmla="*/ 2147483647 w 4602"/>
              <a:gd name="T71" fmla="*/ 2147483647 h 1941"/>
              <a:gd name="T72" fmla="*/ 2147483647 w 4602"/>
              <a:gd name="T73" fmla="*/ 2147483647 h 1941"/>
              <a:gd name="T74" fmla="*/ 2147483647 w 4602"/>
              <a:gd name="T75" fmla="*/ 2147483647 h 1941"/>
              <a:gd name="T76" fmla="*/ 2147483647 w 4602"/>
              <a:gd name="T77" fmla="*/ 2147483647 h 1941"/>
              <a:gd name="T78" fmla="*/ 2147483647 w 4602"/>
              <a:gd name="T79" fmla="*/ 0 h 1941"/>
              <a:gd name="T80" fmla="*/ 2147483647 w 4602"/>
              <a:gd name="T81" fmla="*/ 2147483647 h 1941"/>
              <a:gd name="T82" fmla="*/ 2147483647 w 4602"/>
              <a:gd name="T83" fmla="*/ 2147483647 h 1941"/>
              <a:gd name="T84" fmla="*/ 2147483647 w 4602"/>
              <a:gd name="T85" fmla="*/ 2147483647 h 1941"/>
              <a:gd name="T86" fmla="*/ 2147483647 w 4602"/>
              <a:gd name="T87" fmla="*/ 2147483647 h 1941"/>
              <a:gd name="T88" fmla="*/ 2147483647 w 4602"/>
              <a:gd name="T89" fmla="*/ 2147483647 h 1941"/>
              <a:gd name="T90" fmla="*/ 2147483647 w 4602"/>
              <a:gd name="T91" fmla="*/ 2147483647 h 1941"/>
              <a:gd name="T92" fmla="*/ 2147483647 w 4602"/>
              <a:gd name="T93" fmla="*/ 2147483647 h 1941"/>
              <a:gd name="T94" fmla="*/ 2147483647 w 4602"/>
              <a:gd name="T95" fmla="*/ 2147483647 h 1941"/>
              <a:gd name="T96" fmla="*/ 2147483647 w 4602"/>
              <a:gd name="T97" fmla="*/ 2147483647 h 1941"/>
              <a:gd name="T98" fmla="*/ 2147483647 w 4602"/>
              <a:gd name="T99" fmla="*/ 2147483647 h 1941"/>
              <a:gd name="T100" fmla="*/ 2147483647 w 4602"/>
              <a:gd name="T101" fmla="*/ 2147483647 h 1941"/>
              <a:gd name="T102" fmla="*/ 2147483647 w 4602"/>
              <a:gd name="T103" fmla="*/ 2147483647 h 1941"/>
              <a:gd name="T104" fmla="*/ 2147483647 w 4602"/>
              <a:gd name="T105" fmla="*/ 2147483647 h 1941"/>
              <a:gd name="T106" fmla="*/ 2147483647 w 4602"/>
              <a:gd name="T107" fmla="*/ 2147483647 h 194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602"/>
              <a:gd name="T163" fmla="*/ 0 h 1941"/>
              <a:gd name="T164" fmla="*/ 4602 w 4602"/>
              <a:gd name="T165" fmla="*/ 1941 h 194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602" h="1941">
                <a:moveTo>
                  <a:pt x="438" y="1666"/>
                </a:moveTo>
                <a:cubicBezTo>
                  <a:pt x="440" y="1673"/>
                  <a:pt x="440" y="1682"/>
                  <a:pt x="444" y="1686"/>
                </a:cubicBezTo>
                <a:cubicBezTo>
                  <a:pt x="450" y="1690"/>
                  <a:pt x="462" y="1687"/>
                  <a:pt x="466" y="1693"/>
                </a:cubicBezTo>
                <a:cubicBezTo>
                  <a:pt x="472" y="1704"/>
                  <a:pt x="468" y="1719"/>
                  <a:pt x="472" y="1731"/>
                </a:cubicBezTo>
                <a:cubicBezTo>
                  <a:pt x="475" y="1739"/>
                  <a:pt x="481" y="1745"/>
                  <a:pt x="486" y="1751"/>
                </a:cubicBezTo>
                <a:cubicBezTo>
                  <a:pt x="575" y="1730"/>
                  <a:pt x="597" y="1752"/>
                  <a:pt x="651" y="1803"/>
                </a:cubicBezTo>
                <a:cubicBezTo>
                  <a:pt x="662" y="1837"/>
                  <a:pt x="633" y="1855"/>
                  <a:pt x="679" y="1869"/>
                </a:cubicBezTo>
                <a:cubicBezTo>
                  <a:pt x="699" y="1868"/>
                  <a:pt x="722" y="1870"/>
                  <a:pt x="740" y="1862"/>
                </a:cubicBezTo>
                <a:cubicBezTo>
                  <a:pt x="748" y="1860"/>
                  <a:pt x="748" y="1849"/>
                  <a:pt x="748" y="1843"/>
                </a:cubicBezTo>
                <a:cubicBezTo>
                  <a:pt x="748" y="1787"/>
                  <a:pt x="736" y="1736"/>
                  <a:pt x="679" y="1719"/>
                </a:cubicBezTo>
                <a:cubicBezTo>
                  <a:pt x="667" y="1684"/>
                  <a:pt x="689" y="1655"/>
                  <a:pt x="672" y="1621"/>
                </a:cubicBezTo>
                <a:cubicBezTo>
                  <a:pt x="663" y="1606"/>
                  <a:pt x="646" y="1596"/>
                  <a:pt x="638" y="1581"/>
                </a:cubicBezTo>
                <a:cubicBezTo>
                  <a:pt x="634" y="1575"/>
                  <a:pt x="635" y="1568"/>
                  <a:pt x="631" y="1561"/>
                </a:cubicBezTo>
                <a:cubicBezTo>
                  <a:pt x="612" y="1540"/>
                  <a:pt x="573" y="1538"/>
                  <a:pt x="548" y="1523"/>
                </a:cubicBezTo>
                <a:cubicBezTo>
                  <a:pt x="531" y="1475"/>
                  <a:pt x="548" y="1487"/>
                  <a:pt x="507" y="1476"/>
                </a:cubicBezTo>
                <a:cubicBezTo>
                  <a:pt x="478" y="1486"/>
                  <a:pt x="483" y="1501"/>
                  <a:pt x="458" y="1517"/>
                </a:cubicBezTo>
                <a:cubicBezTo>
                  <a:pt x="401" y="1502"/>
                  <a:pt x="454" y="1524"/>
                  <a:pt x="438" y="1471"/>
                </a:cubicBezTo>
                <a:cubicBezTo>
                  <a:pt x="437" y="1467"/>
                  <a:pt x="398" y="1461"/>
                  <a:pt x="382" y="1457"/>
                </a:cubicBezTo>
                <a:cubicBezTo>
                  <a:pt x="386" y="1440"/>
                  <a:pt x="380" y="1420"/>
                  <a:pt x="390" y="1405"/>
                </a:cubicBezTo>
                <a:cubicBezTo>
                  <a:pt x="394" y="1398"/>
                  <a:pt x="410" y="1405"/>
                  <a:pt x="417" y="1399"/>
                </a:cubicBezTo>
                <a:cubicBezTo>
                  <a:pt x="425" y="1393"/>
                  <a:pt x="419" y="1380"/>
                  <a:pt x="425" y="1372"/>
                </a:cubicBezTo>
                <a:cubicBezTo>
                  <a:pt x="429" y="1364"/>
                  <a:pt x="438" y="1359"/>
                  <a:pt x="444" y="1352"/>
                </a:cubicBezTo>
                <a:cubicBezTo>
                  <a:pt x="453" y="1331"/>
                  <a:pt x="464" y="1316"/>
                  <a:pt x="472" y="1294"/>
                </a:cubicBezTo>
                <a:cubicBezTo>
                  <a:pt x="470" y="1287"/>
                  <a:pt x="459" y="1279"/>
                  <a:pt x="466" y="1275"/>
                </a:cubicBezTo>
                <a:cubicBezTo>
                  <a:pt x="473" y="1270"/>
                  <a:pt x="483" y="1281"/>
                  <a:pt x="493" y="1281"/>
                </a:cubicBezTo>
                <a:cubicBezTo>
                  <a:pt x="511" y="1281"/>
                  <a:pt x="530" y="1276"/>
                  <a:pt x="548" y="1275"/>
                </a:cubicBezTo>
                <a:cubicBezTo>
                  <a:pt x="602" y="1258"/>
                  <a:pt x="553" y="1228"/>
                  <a:pt x="603" y="1196"/>
                </a:cubicBezTo>
                <a:cubicBezTo>
                  <a:pt x="622" y="1224"/>
                  <a:pt x="621" y="1248"/>
                  <a:pt x="651" y="1269"/>
                </a:cubicBezTo>
                <a:cubicBezTo>
                  <a:pt x="722" y="1245"/>
                  <a:pt x="678" y="1256"/>
                  <a:pt x="781" y="1248"/>
                </a:cubicBezTo>
                <a:cubicBezTo>
                  <a:pt x="796" y="1244"/>
                  <a:pt x="809" y="1240"/>
                  <a:pt x="822" y="1235"/>
                </a:cubicBezTo>
                <a:cubicBezTo>
                  <a:pt x="841" y="1229"/>
                  <a:pt x="848" y="1209"/>
                  <a:pt x="865" y="1203"/>
                </a:cubicBezTo>
                <a:cubicBezTo>
                  <a:pt x="889" y="1192"/>
                  <a:pt x="922" y="1177"/>
                  <a:pt x="947" y="1170"/>
                </a:cubicBezTo>
                <a:cubicBezTo>
                  <a:pt x="1073" y="1172"/>
                  <a:pt x="1186" y="1160"/>
                  <a:pt x="1304" y="1183"/>
                </a:cubicBezTo>
                <a:cubicBezTo>
                  <a:pt x="1360" y="1192"/>
                  <a:pt x="1411" y="1219"/>
                  <a:pt x="1456" y="1248"/>
                </a:cubicBezTo>
                <a:cubicBezTo>
                  <a:pt x="1479" y="1261"/>
                  <a:pt x="1609" y="1271"/>
                  <a:pt x="1636" y="1275"/>
                </a:cubicBezTo>
                <a:cubicBezTo>
                  <a:pt x="1647" y="1279"/>
                  <a:pt x="1659" y="1281"/>
                  <a:pt x="1669" y="1287"/>
                </a:cubicBezTo>
                <a:cubicBezTo>
                  <a:pt x="1688" y="1295"/>
                  <a:pt x="1725" y="1313"/>
                  <a:pt x="1725" y="1313"/>
                </a:cubicBezTo>
                <a:cubicBezTo>
                  <a:pt x="1730" y="1321"/>
                  <a:pt x="1733" y="1328"/>
                  <a:pt x="1739" y="1333"/>
                </a:cubicBezTo>
                <a:cubicBezTo>
                  <a:pt x="1744" y="1339"/>
                  <a:pt x="1753" y="1341"/>
                  <a:pt x="1759" y="1346"/>
                </a:cubicBezTo>
                <a:cubicBezTo>
                  <a:pt x="1776" y="1364"/>
                  <a:pt x="1786" y="1385"/>
                  <a:pt x="1801" y="1405"/>
                </a:cubicBezTo>
                <a:cubicBezTo>
                  <a:pt x="1818" y="1430"/>
                  <a:pt x="1824" y="1475"/>
                  <a:pt x="1834" y="1503"/>
                </a:cubicBezTo>
                <a:cubicBezTo>
                  <a:pt x="1843" y="1523"/>
                  <a:pt x="1844" y="1547"/>
                  <a:pt x="1849" y="1569"/>
                </a:cubicBezTo>
                <a:cubicBezTo>
                  <a:pt x="1854" y="1586"/>
                  <a:pt x="1862" y="1621"/>
                  <a:pt x="1862" y="1621"/>
                </a:cubicBezTo>
                <a:cubicBezTo>
                  <a:pt x="1871" y="1703"/>
                  <a:pt x="1890" y="1761"/>
                  <a:pt x="1938" y="1831"/>
                </a:cubicBezTo>
                <a:cubicBezTo>
                  <a:pt x="1959" y="1858"/>
                  <a:pt x="1985" y="1877"/>
                  <a:pt x="2014" y="1895"/>
                </a:cubicBezTo>
                <a:cubicBezTo>
                  <a:pt x="2020" y="1900"/>
                  <a:pt x="2035" y="1909"/>
                  <a:pt x="2035" y="1909"/>
                </a:cubicBezTo>
                <a:cubicBezTo>
                  <a:pt x="2046" y="1906"/>
                  <a:pt x="2058" y="1908"/>
                  <a:pt x="2069" y="1903"/>
                </a:cubicBezTo>
                <a:cubicBezTo>
                  <a:pt x="2083" y="1894"/>
                  <a:pt x="2076" y="1870"/>
                  <a:pt x="2090" y="1862"/>
                </a:cubicBezTo>
                <a:cubicBezTo>
                  <a:pt x="2103" y="1855"/>
                  <a:pt x="2117" y="1858"/>
                  <a:pt x="2131" y="1855"/>
                </a:cubicBezTo>
                <a:cubicBezTo>
                  <a:pt x="2162" y="1812"/>
                  <a:pt x="2121" y="1859"/>
                  <a:pt x="2207" y="1831"/>
                </a:cubicBezTo>
                <a:cubicBezTo>
                  <a:pt x="2226" y="1823"/>
                  <a:pt x="2217" y="1802"/>
                  <a:pt x="2227" y="1790"/>
                </a:cubicBezTo>
                <a:cubicBezTo>
                  <a:pt x="2237" y="1781"/>
                  <a:pt x="2257" y="1779"/>
                  <a:pt x="2269" y="1771"/>
                </a:cubicBezTo>
                <a:cubicBezTo>
                  <a:pt x="2312" y="1785"/>
                  <a:pt x="2318" y="1822"/>
                  <a:pt x="2297" y="1869"/>
                </a:cubicBezTo>
                <a:cubicBezTo>
                  <a:pt x="2289" y="1884"/>
                  <a:pt x="2256" y="1895"/>
                  <a:pt x="2256" y="1895"/>
                </a:cubicBezTo>
                <a:cubicBezTo>
                  <a:pt x="2236" y="1920"/>
                  <a:pt x="2236" y="1931"/>
                  <a:pt x="2269" y="1941"/>
                </a:cubicBezTo>
                <a:cubicBezTo>
                  <a:pt x="2306" y="1929"/>
                  <a:pt x="2296" y="1901"/>
                  <a:pt x="2316" y="1875"/>
                </a:cubicBezTo>
                <a:cubicBezTo>
                  <a:pt x="2331" y="1859"/>
                  <a:pt x="2379" y="1849"/>
                  <a:pt x="2379" y="1849"/>
                </a:cubicBezTo>
                <a:cubicBezTo>
                  <a:pt x="2477" y="1857"/>
                  <a:pt x="2438" y="1842"/>
                  <a:pt x="2503" y="1883"/>
                </a:cubicBezTo>
                <a:cubicBezTo>
                  <a:pt x="2517" y="1890"/>
                  <a:pt x="2544" y="1909"/>
                  <a:pt x="2544" y="1909"/>
                </a:cubicBezTo>
                <a:cubicBezTo>
                  <a:pt x="2615" y="1900"/>
                  <a:pt x="2663" y="1877"/>
                  <a:pt x="2730" y="1855"/>
                </a:cubicBezTo>
                <a:cubicBezTo>
                  <a:pt x="2760" y="1847"/>
                  <a:pt x="2794" y="1852"/>
                  <a:pt x="2826" y="1849"/>
                </a:cubicBezTo>
                <a:cubicBezTo>
                  <a:pt x="2874" y="1834"/>
                  <a:pt x="2912" y="1736"/>
                  <a:pt x="2956" y="1699"/>
                </a:cubicBezTo>
                <a:cubicBezTo>
                  <a:pt x="2986" y="1676"/>
                  <a:pt x="3026" y="1666"/>
                  <a:pt x="3054" y="1641"/>
                </a:cubicBezTo>
                <a:cubicBezTo>
                  <a:pt x="3071" y="1623"/>
                  <a:pt x="3110" y="1581"/>
                  <a:pt x="3136" y="1569"/>
                </a:cubicBezTo>
                <a:cubicBezTo>
                  <a:pt x="3160" y="1555"/>
                  <a:pt x="3194" y="1547"/>
                  <a:pt x="3219" y="1535"/>
                </a:cubicBezTo>
                <a:cubicBezTo>
                  <a:pt x="3245" y="1523"/>
                  <a:pt x="3268" y="1502"/>
                  <a:pt x="3294" y="1490"/>
                </a:cubicBezTo>
                <a:cubicBezTo>
                  <a:pt x="3326" y="1475"/>
                  <a:pt x="3363" y="1470"/>
                  <a:pt x="3397" y="1465"/>
                </a:cubicBezTo>
                <a:cubicBezTo>
                  <a:pt x="3404" y="1465"/>
                  <a:pt x="3500" y="1459"/>
                  <a:pt x="3536" y="1476"/>
                </a:cubicBezTo>
                <a:cubicBezTo>
                  <a:pt x="3622" y="1518"/>
                  <a:pt x="3701" y="1573"/>
                  <a:pt x="3797" y="1589"/>
                </a:cubicBezTo>
                <a:cubicBezTo>
                  <a:pt x="3878" y="1585"/>
                  <a:pt x="3952" y="1584"/>
                  <a:pt x="4031" y="1569"/>
                </a:cubicBezTo>
                <a:cubicBezTo>
                  <a:pt x="4071" y="1542"/>
                  <a:pt x="4089" y="1529"/>
                  <a:pt x="4134" y="1517"/>
                </a:cubicBezTo>
                <a:cubicBezTo>
                  <a:pt x="4148" y="1512"/>
                  <a:pt x="4175" y="1503"/>
                  <a:pt x="4175" y="1503"/>
                </a:cubicBezTo>
                <a:cubicBezTo>
                  <a:pt x="4251" y="1516"/>
                  <a:pt x="4248" y="1516"/>
                  <a:pt x="4347" y="1509"/>
                </a:cubicBezTo>
                <a:cubicBezTo>
                  <a:pt x="4418" y="1526"/>
                  <a:pt x="4414" y="1486"/>
                  <a:pt x="4471" y="1522"/>
                </a:cubicBezTo>
                <a:cubicBezTo>
                  <a:pt x="4500" y="1519"/>
                  <a:pt x="4525" y="1571"/>
                  <a:pt x="4554" y="1561"/>
                </a:cubicBezTo>
                <a:cubicBezTo>
                  <a:pt x="4555" y="1561"/>
                  <a:pt x="4587" y="1522"/>
                  <a:pt x="4589" y="1517"/>
                </a:cubicBezTo>
                <a:cubicBezTo>
                  <a:pt x="4594" y="1503"/>
                  <a:pt x="4602" y="1476"/>
                  <a:pt x="4602" y="1476"/>
                </a:cubicBezTo>
                <a:cubicBezTo>
                  <a:pt x="4600" y="1451"/>
                  <a:pt x="4596" y="1372"/>
                  <a:pt x="4567" y="1346"/>
                </a:cubicBezTo>
                <a:cubicBezTo>
                  <a:pt x="4549" y="1328"/>
                  <a:pt x="4519" y="1318"/>
                  <a:pt x="4498" y="1300"/>
                </a:cubicBezTo>
                <a:cubicBezTo>
                  <a:pt x="4493" y="1295"/>
                  <a:pt x="4492" y="1286"/>
                  <a:pt x="4485" y="1281"/>
                </a:cubicBezTo>
                <a:cubicBezTo>
                  <a:pt x="4446" y="1258"/>
                  <a:pt x="4352" y="1240"/>
                  <a:pt x="4306" y="1235"/>
                </a:cubicBezTo>
                <a:cubicBezTo>
                  <a:pt x="4228" y="1225"/>
                  <a:pt x="4131" y="1227"/>
                  <a:pt x="4072" y="1170"/>
                </a:cubicBezTo>
                <a:cubicBezTo>
                  <a:pt x="4070" y="1161"/>
                  <a:pt x="4067" y="1152"/>
                  <a:pt x="4066" y="1144"/>
                </a:cubicBezTo>
                <a:cubicBezTo>
                  <a:pt x="4063" y="1096"/>
                  <a:pt x="4067" y="1047"/>
                  <a:pt x="4059" y="1000"/>
                </a:cubicBezTo>
                <a:cubicBezTo>
                  <a:pt x="4054" y="984"/>
                  <a:pt x="4030" y="980"/>
                  <a:pt x="4016" y="967"/>
                </a:cubicBezTo>
                <a:cubicBezTo>
                  <a:pt x="4011" y="951"/>
                  <a:pt x="4002" y="938"/>
                  <a:pt x="3996" y="922"/>
                </a:cubicBezTo>
                <a:cubicBezTo>
                  <a:pt x="3974" y="861"/>
                  <a:pt x="4003" y="876"/>
                  <a:pt x="3962" y="862"/>
                </a:cubicBezTo>
                <a:cubicBezTo>
                  <a:pt x="3941" y="864"/>
                  <a:pt x="3917" y="858"/>
                  <a:pt x="3900" y="869"/>
                </a:cubicBezTo>
                <a:cubicBezTo>
                  <a:pt x="3887" y="877"/>
                  <a:pt x="3886" y="908"/>
                  <a:pt x="3886" y="908"/>
                </a:cubicBezTo>
                <a:cubicBezTo>
                  <a:pt x="3878" y="1012"/>
                  <a:pt x="3895" y="1032"/>
                  <a:pt x="3790" y="1046"/>
                </a:cubicBezTo>
                <a:cubicBezTo>
                  <a:pt x="3761" y="1005"/>
                  <a:pt x="3766" y="962"/>
                  <a:pt x="3721" y="934"/>
                </a:cubicBezTo>
                <a:cubicBezTo>
                  <a:pt x="3712" y="908"/>
                  <a:pt x="3701" y="895"/>
                  <a:pt x="3679" y="876"/>
                </a:cubicBezTo>
                <a:cubicBezTo>
                  <a:pt x="3684" y="862"/>
                  <a:pt x="3689" y="850"/>
                  <a:pt x="3693" y="837"/>
                </a:cubicBezTo>
                <a:cubicBezTo>
                  <a:pt x="3696" y="830"/>
                  <a:pt x="3701" y="817"/>
                  <a:pt x="3701" y="817"/>
                </a:cubicBezTo>
                <a:cubicBezTo>
                  <a:pt x="3654" y="786"/>
                  <a:pt x="3675" y="795"/>
                  <a:pt x="3638" y="784"/>
                </a:cubicBezTo>
                <a:cubicBezTo>
                  <a:pt x="3580" y="790"/>
                  <a:pt x="3536" y="805"/>
                  <a:pt x="3514" y="745"/>
                </a:cubicBezTo>
                <a:cubicBezTo>
                  <a:pt x="3517" y="737"/>
                  <a:pt x="3519" y="728"/>
                  <a:pt x="3521" y="719"/>
                </a:cubicBezTo>
                <a:cubicBezTo>
                  <a:pt x="3525" y="706"/>
                  <a:pt x="3536" y="680"/>
                  <a:pt x="3536" y="680"/>
                </a:cubicBezTo>
                <a:cubicBezTo>
                  <a:pt x="3473" y="665"/>
                  <a:pt x="3499" y="671"/>
                  <a:pt x="3460" y="660"/>
                </a:cubicBezTo>
                <a:cubicBezTo>
                  <a:pt x="3410" y="671"/>
                  <a:pt x="3445" y="680"/>
                  <a:pt x="3404" y="693"/>
                </a:cubicBezTo>
                <a:cubicBezTo>
                  <a:pt x="3372" y="683"/>
                  <a:pt x="3351" y="697"/>
                  <a:pt x="3363" y="660"/>
                </a:cubicBezTo>
                <a:cubicBezTo>
                  <a:pt x="3345" y="655"/>
                  <a:pt x="3318" y="662"/>
                  <a:pt x="3309" y="647"/>
                </a:cubicBezTo>
                <a:cubicBezTo>
                  <a:pt x="3303" y="641"/>
                  <a:pt x="3301" y="631"/>
                  <a:pt x="3294" y="628"/>
                </a:cubicBezTo>
                <a:cubicBezTo>
                  <a:pt x="3280" y="631"/>
                  <a:pt x="3259" y="657"/>
                  <a:pt x="3226" y="641"/>
                </a:cubicBezTo>
                <a:cubicBezTo>
                  <a:pt x="3213" y="624"/>
                  <a:pt x="3193" y="554"/>
                  <a:pt x="3216" y="525"/>
                </a:cubicBezTo>
                <a:cubicBezTo>
                  <a:pt x="3275" y="528"/>
                  <a:pt x="3314" y="527"/>
                  <a:pt x="3366" y="492"/>
                </a:cubicBezTo>
                <a:cubicBezTo>
                  <a:pt x="3372" y="486"/>
                  <a:pt x="3388" y="471"/>
                  <a:pt x="3391" y="465"/>
                </a:cubicBezTo>
                <a:cubicBezTo>
                  <a:pt x="3395" y="453"/>
                  <a:pt x="3389" y="439"/>
                  <a:pt x="3397" y="432"/>
                </a:cubicBezTo>
                <a:cubicBezTo>
                  <a:pt x="3404" y="424"/>
                  <a:pt x="3468" y="418"/>
                  <a:pt x="3486" y="412"/>
                </a:cubicBezTo>
                <a:cubicBezTo>
                  <a:pt x="3505" y="365"/>
                  <a:pt x="3495" y="384"/>
                  <a:pt x="3514" y="346"/>
                </a:cubicBezTo>
                <a:cubicBezTo>
                  <a:pt x="3517" y="325"/>
                  <a:pt x="3512" y="325"/>
                  <a:pt x="3507" y="304"/>
                </a:cubicBezTo>
                <a:cubicBezTo>
                  <a:pt x="3505" y="295"/>
                  <a:pt x="3504" y="278"/>
                  <a:pt x="3495" y="275"/>
                </a:cubicBezTo>
                <a:cubicBezTo>
                  <a:pt x="3457" y="262"/>
                  <a:pt x="3446" y="248"/>
                  <a:pt x="3404" y="242"/>
                </a:cubicBezTo>
                <a:cubicBezTo>
                  <a:pt x="3376" y="228"/>
                  <a:pt x="3359" y="228"/>
                  <a:pt x="3342" y="203"/>
                </a:cubicBezTo>
                <a:cubicBezTo>
                  <a:pt x="3329" y="141"/>
                  <a:pt x="3352" y="191"/>
                  <a:pt x="3287" y="162"/>
                </a:cubicBezTo>
                <a:cubicBezTo>
                  <a:pt x="3272" y="156"/>
                  <a:pt x="3268" y="134"/>
                  <a:pt x="3253" y="124"/>
                </a:cubicBezTo>
                <a:cubicBezTo>
                  <a:pt x="3244" y="119"/>
                  <a:pt x="3212" y="109"/>
                  <a:pt x="3198" y="104"/>
                </a:cubicBezTo>
                <a:cubicBezTo>
                  <a:pt x="3174" y="71"/>
                  <a:pt x="3160" y="36"/>
                  <a:pt x="3130" y="6"/>
                </a:cubicBezTo>
                <a:cubicBezTo>
                  <a:pt x="3103" y="14"/>
                  <a:pt x="3085" y="25"/>
                  <a:pt x="3060" y="32"/>
                </a:cubicBezTo>
                <a:cubicBezTo>
                  <a:pt x="3037" y="25"/>
                  <a:pt x="2998" y="0"/>
                  <a:pt x="2998" y="0"/>
                </a:cubicBezTo>
                <a:cubicBezTo>
                  <a:pt x="2911" y="11"/>
                  <a:pt x="2875" y="15"/>
                  <a:pt x="2771" y="20"/>
                </a:cubicBezTo>
                <a:cubicBezTo>
                  <a:pt x="2751" y="27"/>
                  <a:pt x="2716" y="29"/>
                  <a:pt x="2699" y="40"/>
                </a:cubicBezTo>
                <a:cubicBezTo>
                  <a:pt x="2669" y="58"/>
                  <a:pt x="2659" y="74"/>
                  <a:pt x="2626" y="86"/>
                </a:cubicBezTo>
                <a:cubicBezTo>
                  <a:pt x="2624" y="92"/>
                  <a:pt x="2595" y="93"/>
                  <a:pt x="2591" y="100"/>
                </a:cubicBezTo>
                <a:cubicBezTo>
                  <a:pt x="2588" y="107"/>
                  <a:pt x="2542" y="136"/>
                  <a:pt x="2538" y="144"/>
                </a:cubicBezTo>
                <a:cubicBezTo>
                  <a:pt x="2533" y="158"/>
                  <a:pt x="2521" y="185"/>
                  <a:pt x="2521" y="185"/>
                </a:cubicBezTo>
                <a:cubicBezTo>
                  <a:pt x="2529" y="231"/>
                  <a:pt x="2542" y="216"/>
                  <a:pt x="2545" y="260"/>
                </a:cubicBezTo>
                <a:cubicBezTo>
                  <a:pt x="2484" y="254"/>
                  <a:pt x="2620" y="417"/>
                  <a:pt x="2556" y="424"/>
                </a:cubicBezTo>
                <a:cubicBezTo>
                  <a:pt x="2528" y="417"/>
                  <a:pt x="2518" y="469"/>
                  <a:pt x="2494" y="455"/>
                </a:cubicBezTo>
                <a:cubicBezTo>
                  <a:pt x="2481" y="458"/>
                  <a:pt x="2385" y="498"/>
                  <a:pt x="2371" y="496"/>
                </a:cubicBezTo>
                <a:cubicBezTo>
                  <a:pt x="2344" y="496"/>
                  <a:pt x="2370" y="496"/>
                  <a:pt x="2340" y="506"/>
                </a:cubicBezTo>
                <a:cubicBezTo>
                  <a:pt x="2368" y="544"/>
                  <a:pt x="2227" y="535"/>
                  <a:pt x="2193" y="556"/>
                </a:cubicBezTo>
                <a:cubicBezTo>
                  <a:pt x="2087" y="530"/>
                  <a:pt x="2108" y="530"/>
                  <a:pt x="1973" y="523"/>
                </a:cubicBezTo>
                <a:cubicBezTo>
                  <a:pt x="1968" y="517"/>
                  <a:pt x="1962" y="511"/>
                  <a:pt x="1960" y="504"/>
                </a:cubicBezTo>
                <a:cubicBezTo>
                  <a:pt x="1954" y="489"/>
                  <a:pt x="1961" y="470"/>
                  <a:pt x="1952" y="458"/>
                </a:cubicBezTo>
                <a:cubicBezTo>
                  <a:pt x="1947" y="450"/>
                  <a:pt x="1934" y="453"/>
                  <a:pt x="1925" y="451"/>
                </a:cubicBezTo>
                <a:cubicBezTo>
                  <a:pt x="1893" y="448"/>
                  <a:pt x="1860" y="448"/>
                  <a:pt x="1828" y="444"/>
                </a:cubicBezTo>
                <a:cubicBezTo>
                  <a:pt x="1747" y="450"/>
                  <a:pt x="1680" y="470"/>
                  <a:pt x="1601" y="476"/>
                </a:cubicBezTo>
                <a:cubicBezTo>
                  <a:pt x="1568" y="485"/>
                  <a:pt x="1544" y="501"/>
                  <a:pt x="1511" y="510"/>
                </a:cubicBezTo>
                <a:cubicBezTo>
                  <a:pt x="1487" y="532"/>
                  <a:pt x="1454" y="559"/>
                  <a:pt x="1421" y="569"/>
                </a:cubicBezTo>
                <a:cubicBezTo>
                  <a:pt x="1284" y="667"/>
                  <a:pt x="1156" y="707"/>
                  <a:pt x="982" y="719"/>
                </a:cubicBezTo>
                <a:cubicBezTo>
                  <a:pt x="853" y="749"/>
                  <a:pt x="945" y="732"/>
                  <a:pt x="699" y="738"/>
                </a:cubicBezTo>
                <a:cubicBezTo>
                  <a:pt x="621" y="757"/>
                  <a:pt x="546" y="771"/>
                  <a:pt x="466" y="779"/>
                </a:cubicBezTo>
                <a:cubicBezTo>
                  <a:pt x="307" y="770"/>
                  <a:pt x="367" y="769"/>
                  <a:pt x="267" y="745"/>
                </a:cubicBezTo>
                <a:cubicBezTo>
                  <a:pt x="238" y="748"/>
                  <a:pt x="209" y="745"/>
                  <a:pt x="183" y="752"/>
                </a:cubicBezTo>
                <a:cubicBezTo>
                  <a:pt x="173" y="754"/>
                  <a:pt x="171" y="768"/>
                  <a:pt x="163" y="771"/>
                </a:cubicBezTo>
                <a:cubicBezTo>
                  <a:pt x="148" y="776"/>
                  <a:pt x="143" y="806"/>
                  <a:pt x="127" y="809"/>
                </a:cubicBezTo>
                <a:cubicBezTo>
                  <a:pt x="169" y="835"/>
                  <a:pt x="91" y="850"/>
                  <a:pt x="83" y="893"/>
                </a:cubicBezTo>
                <a:cubicBezTo>
                  <a:pt x="83" y="922"/>
                  <a:pt x="80" y="888"/>
                  <a:pt x="74" y="889"/>
                </a:cubicBezTo>
                <a:cubicBezTo>
                  <a:pt x="53" y="897"/>
                  <a:pt x="80" y="913"/>
                  <a:pt x="59" y="914"/>
                </a:cubicBezTo>
                <a:cubicBezTo>
                  <a:pt x="46" y="928"/>
                  <a:pt x="0" y="964"/>
                  <a:pt x="24" y="985"/>
                </a:cubicBezTo>
                <a:cubicBezTo>
                  <a:pt x="34" y="996"/>
                  <a:pt x="53" y="1001"/>
                  <a:pt x="67" y="1010"/>
                </a:cubicBezTo>
                <a:cubicBezTo>
                  <a:pt x="73" y="1026"/>
                  <a:pt x="82" y="1050"/>
                  <a:pt x="96" y="1062"/>
                </a:cubicBezTo>
                <a:cubicBezTo>
                  <a:pt x="109" y="1070"/>
                  <a:pt x="133" y="1082"/>
                  <a:pt x="133" y="1082"/>
                </a:cubicBezTo>
                <a:cubicBezTo>
                  <a:pt x="156" y="1115"/>
                  <a:pt x="167" y="1136"/>
                  <a:pt x="210" y="1151"/>
                </a:cubicBezTo>
                <a:cubicBezTo>
                  <a:pt x="216" y="1156"/>
                  <a:pt x="244" y="1178"/>
                  <a:pt x="245" y="1189"/>
                </a:cubicBezTo>
                <a:cubicBezTo>
                  <a:pt x="248" y="1212"/>
                  <a:pt x="193" y="1300"/>
                  <a:pt x="187" y="1330"/>
                </a:cubicBezTo>
                <a:cubicBezTo>
                  <a:pt x="194" y="1393"/>
                  <a:pt x="207" y="1423"/>
                  <a:pt x="217" y="1490"/>
                </a:cubicBezTo>
                <a:cubicBezTo>
                  <a:pt x="224" y="1524"/>
                  <a:pt x="248" y="1559"/>
                  <a:pt x="267" y="1589"/>
                </a:cubicBezTo>
                <a:cubicBezTo>
                  <a:pt x="275" y="1602"/>
                  <a:pt x="275" y="1621"/>
                  <a:pt x="286" y="1633"/>
                </a:cubicBezTo>
                <a:cubicBezTo>
                  <a:pt x="291" y="1641"/>
                  <a:pt x="300" y="1642"/>
                  <a:pt x="308" y="1647"/>
                </a:cubicBezTo>
                <a:cubicBezTo>
                  <a:pt x="321" y="1658"/>
                  <a:pt x="325" y="1678"/>
                  <a:pt x="341" y="1686"/>
                </a:cubicBezTo>
                <a:cubicBezTo>
                  <a:pt x="360" y="1695"/>
                  <a:pt x="385" y="1693"/>
                  <a:pt x="403" y="1699"/>
                </a:cubicBezTo>
                <a:cubicBezTo>
                  <a:pt x="470" y="1692"/>
                  <a:pt x="470" y="1708"/>
                  <a:pt x="438" y="1666"/>
                </a:cubicBezTo>
                <a:close/>
              </a:path>
            </a:pathLst>
          </a:custGeom>
          <a:noFill/>
          <a:ln w="25400">
            <a:solidFill>
              <a:srgbClr val="4D4D4D"/>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lankMap-World">
            <a:extLst>
              <a:ext uri="{FF2B5EF4-FFF2-40B4-BE49-F238E27FC236}">
                <a16:creationId xmlns:a16="http://schemas.microsoft.com/office/drawing/2014/main" id="{5D6F9B4F-DD34-4A4F-93CC-6163099CCFC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215" r="1619"/>
          <a:stretch>
            <a:fillRect/>
          </a:stretch>
        </p:blipFill>
        <p:spPr bwMode="auto">
          <a:xfrm>
            <a:off x="1524000" y="1552575"/>
            <a:ext cx="9144000" cy="4114800"/>
          </a:xfrm>
          <a:prstGeom prst="rect">
            <a:avLst/>
          </a:prstGeom>
          <a:pattFill prst="trellis">
            <a:fgClr>
              <a:schemeClr val="folHlink"/>
            </a:fgClr>
            <a:bgClr>
              <a:schemeClr val="bg1"/>
            </a:bgClr>
          </a:pattFill>
          <a:ln>
            <a:noFill/>
          </a:ln>
          <a:extLst>
            <a:ext uri="{91240B29-F687-4F45-9708-019B960494DF}">
              <a14:hiddenLine xmlns:a14="http://schemas.microsoft.com/office/drawing/2010/main" w="19050">
                <a:solidFill>
                  <a:srgbClr val="000000"/>
                </a:solidFill>
                <a:miter lim="800000"/>
                <a:headEnd/>
                <a:tailEnd/>
              </a14:hiddenLine>
            </a:ext>
          </a:extLst>
        </p:spPr>
      </p:pic>
      <p:sp>
        <p:nvSpPr>
          <p:cNvPr id="17411" name="Text Box 62">
            <a:extLst>
              <a:ext uri="{FF2B5EF4-FFF2-40B4-BE49-F238E27FC236}">
                <a16:creationId xmlns:a16="http://schemas.microsoft.com/office/drawing/2014/main" id="{3CEBD36A-7EC4-4ABE-8125-41119687ABA3}"/>
              </a:ext>
            </a:extLst>
          </p:cNvPr>
          <p:cNvSpPr txBox="1">
            <a:spLocks noChangeArrowheads="1"/>
          </p:cNvSpPr>
          <p:nvPr/>
        </p:nvSpPr>
        <p:spPr bwMode="auto">
          <a:xfrm>
            <a:off x="1814513" y="2602499"/>
            <a:ext cx="984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solidFill>
                  <a:srgbClr val="006600"/>
                </a:solidFill>
              </a:rPr>
              <a:t>I MEF</a:t>
            </a:r>
          </a:p>
        </p:txBody>
      </p:sp>
      <p:sp>
        <p:nvSpPr>
          <p:cNvPr id="17412" name="Text Box 185">
            <a:extLst>
              <a:ext uri="{FF2B5EF4-FFF2-40B4-BE49-F238E27FC236}">
                <a16:creationId xmlns:a16="http://schemas.microsoft.com/office/drawing/2014/main" id="{3FE120D3-D34C-41AB-8C8C-AD34378C5262}"/>
              </a:ext>
            </a:extLst>
          </p:cNvPr>
          <p:cNvSpPr txBox="1">
            <a:spLocks noChangeArrowheads="1"/>
          </p:cNvSpPr>
          <p:nvPr/>
        </p:nvSpPr>
        <p:spPr bwMode="auto">
          <a:xfrm>
            <a:off x="3732213" y="3905250"/>
            <a:ext cx="890298" cy="6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lIns="45717" tIns="45717" rIns="91433" bIns="45717">
            <a:spAutoFit/>
          </a:bodyPr>
          <a:lstStyle>
            <a:lvl1pPr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1pPr>
            <a:lvl2pPr marL="742950" indent="-28575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2pPr>
            <a:lvl3pPr marL="11430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3pPr>
            <a:lvl4pPr marL="16002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4pPr>
            <a:lvl5pPr marL="20574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1200">
                <a:solidFill>
                  <a:srgbClr val="808080"/>
                </a:solidFill>
              </a:rPr>
              <a:t>US</a:t>
            </a:r>
          </a:p>
          <a:p>
            <a:pPr eaLnBrk="1" hangingPunct="1"/>
            <a:r>
              <a:rPr lang="en-US" altLang="en-US" sz="1200">
                <a:solidFill>
                  <a:srgbClr val="808080"/>
                </a:solidFill>
              </a:rPr>
              <a:t>Southern </a:t>
            </a:r>
          </a:p>
          <a:p>
            <a:pPr eaLnBrk="1" hangingPunct="1"/>
            <a:r>
              <a:rPr lang="en-US" altLang="en-US" sz="1200">
                <a:solidFill>
                  <a:srgbClr val="808080"/>
                </a:solidFill>
              </a:rPr>
              <a:t>Command</a:t>
            </a:r>
          </a:p>
        </p:txBody>
      </p:sp>
      <p:sp>
        <p:nvSpPr>
          <p:cNvPr id="17413" name="Text Box 62">
            <a:extLst>
              <a:ext uri="{FF2B5EF4-FFF2-40B4-BE49-F238E27FC236}">
                <a16:creationId xmlns:a16="http://schemas.microsoft.com/office/drawing/2014/main" id="{F6CEE1EC-4CC6-4227-8BA3-99C5727F0B48}"/>
              </a:ext>
            </a:extLst>
          </p:cNvPr>
          <p:cNvSpPr txBox="1">
            <a:spLocks noChangeArrowheads="1"/>
          </p:cNvSpPr>
          <p:nvPr/>
        </p:nvSpPr>
        <p:spPr bwMode="auto">
          <a:xfrm>
            <a:off x="3543301" y="2596149"/>
            <a:ext cx="9255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solidFill>
                  <a:srgbClr val="006600"/>
                </a:solidFill>
              </a:rPr>
              <a:t>II MEF</a:t>
            </a:r>
          </a:p>
        </p:txBody>
      </p:sp>
      <p:sp>
        <p:nvSpPr>
          <p:cNvPr id="17414" name="Text Box 187">
            <a:extLst>
              <a:ext uri="{FF2B5EF4-FFF2-40B4-BE49-F238E27FC236}">
                <a16:creationId xmlns:a16="http://schemas.microsoft.com/office/drawing/2014/main" id="{84E84CBB-D202-4680-BE72-0AB10A58ACFF}"/>
              </a:ext>
            </a:extLst>
          </p:cNvPr>
          <p:cNvSpPr txBox="1">
            <a:spLocks noChangeArrowheads="1"/>
          </p:cNvSpPr>
          <p:nvPr/>
        </p:nvSpPr>
        <p:spPr bwMode="auto">
          <a:xfrm>
            <a:off x="2665413" y="2155825"/>
            <a:ext cx="890298" cy="6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lIns="45717" tIns="45717" rIns="91433" bIns="45717">
            <a:spAutoFit/>
          </a:bodyPr>
          <a:lstStyle>
            <a:lvl1pPr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1pPr>
            <a:lvl2pPr marL="742950" indent="-28575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2pPr>
            <a:lvl3pPr marL="11430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3pPr>
            <a:lvl4pPr marL="16002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4pPr>
            <a:lvl5pPr marL="20574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1200">
                <a:solidFill>
                  <a:srgbClr val="808080"/>
                </a:solidFill>
              </a:rPr>
              <a:t>US</a:t>
            </a:r>
          </a:p>
          <a:p>
            <a:pPr eaLnBrk="1" hangingPunct="1"/>
            <a:r>
              <a:rPr lang="en-US" altLang="en-US" sz="1200">
                <a:solidFill>
                  <a:srgbClr val="808080"/>
                </a:solidFill>
              </a:rPr>
              <a:t>Southern </a:t>
            </a:r>
          </a:p>
          <a:p>
            <a:pPr eaLnBrk="1" hangingPunct="1"/>
            <a:r>
              <a:rPr lang="en-US" altLang="en-US" sz="1200">
                <a:solidFill>
                  <a:srgbClr val="808080"/>
                </a:solidFill>
              </a:rPr>
              <a:t>Command</a:t>
            </a:r>
          </a:p>
        </p:txBody>
      </p:sp>
      <p:sp>
        <p:nvSpPr>
          <p:cNvPr id="17415" name="Text Box 188">
            <a:extLst>
              <a:ext uri="{FF2B5EF4-FFF2-40B4-BE49-F238E27FC236}">
                <a16:creationId xmlns:a16="http://schemas.microsoft.com/office/drawing/2014/main" id="{A0DB1073-E064-4738-B1C2-EAEA08916F83}"/>
              </a:ext>
            </a:extLst>
          </p:cNvPr>
          <p:cNvSpPr txBox="1">
            <a:spLocks noChangeArrowheads="1"/>
          </p:cNvSpPr>
          <p:nvPr/>
        </p:nvSpPr>
        <p:spPr bwMode="auto">
          <a:xfrm>
            <a:off x="5386388" y="3149600"/>
            <a:ext cx="890298" cy="6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lIns="45717" tIns="45717" rIns="91433" bIns="45717">
            <a:spAutoFit/>
          </a:bodyPr>
          <a:lstStyle>
            <a:lvl1pPr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1pPr>
            <a:lvl2pPr marL="742950" indent="-28575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2pPr>
            <a:lvl3pPr marL="11430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3pPr>
            <a:lvl4pPr marL="16002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4pPr>
            <a:lvl5pPr marL="20574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1200">
                <a:solidFill>
                  <a:srgbClr val="808080"/>
                </a:solidFill>
              </a:rPr>
              <a:t>US</a:t>
            </a:r>
          </a:p>
          <a:p>
            <a:pPr eaLnBrk="1" hangingPunct="1"/>
            <a:r>
              <a:rPr lang="en-US" altLang="en-US" sz="1200">
                <a:solidFill>
                  <a:srgbClr val="808080"/>
                </a:solidFill>
              </a:rPr>
              <a:t>African</a:t>
            </a:r>
          </a:p>
          <a:p>
            <a:pPr eaLnBrk="1" hangingPunct="1"/>
            <a:r>
              <a:rPr lang="en-US" altLang="en-US" sz="1200">
                <a:solidFill>
                  <a:srgbClr val="808080"/>
                </a:solidFill>
              </a:rPr>
              <a:t>Command</a:t>
            </a:r>
          </a:p>
        </p:txBody>
      </p:sp>
      <p:sp>
        <p:nvSpPr>
          <p:cNvPr id="17416" name="Text Box 190">
            <a:extLst>
              <a:ext uri="{FF2B5EF4-FFF2-40B4-BE49-F238E27FC236}">
                <a16:creationId xmlns:a16="http://schemas.microsoft.com/office/drawing/2014/main" id="{076E4BEB-AB57-4246-AAD1-39B0D7C4A41F}"/>
              </a:ext>
            </a:extLst>
          </p:cNvPr>
          <p:cNvSpPr txBox="1">
            <a:spLocks noChangeArrowheads="1"/>
          </p:cNvSpPr>
          <p:nvPr/>
        </p:nvSpPr>
        <p:spPr bwMode="auto">
          <a:xfrm>
            <a:off x="9350375" y="3527425"/>
            <a:ext cx="890298" cy="6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lIns="45717" tIns="45717" rIns="91433" bIns="45717">
            <a:spAutoFit/>
          </a:bodyPr>
          <a:lstStyle>
            <a:lvl1pPr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1pPr>
            <a:lvl2pPr marL="742950" indent="-28575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2pPr>
            <a:lvl3pPr marL="11430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3pPr>
            <a:lvl4pPr marL="16002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4pPr>
            <a:lvl5pPr marL="20574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1200">
                <a:solidFill>
                  <a:srgbClr val="808080"/>
                </a:solidFill>
              </a:rPr>
              <a:t>US</a:t>
            </a:r>
          </a:p>
          <a:p>
            <a:pPr eaLnBrk="1" hangingPunct="1"/>
            <a:r>
              <a:rPr lang="en-US" altLang="en-US" sz="1200">
                <a:solidFill>
                  <a:srgbClr val="808080"/>
                </a:solidFill>
              </a:rPr>
              <a:t>Pacific</a:t>
            </a:r>
          </a:p>
          <a:p>
            <a:pPr eaLnBrk="1" hangingPunct="1"/>
            <a:r>
              <a:rPr lang="en-US" altLang="en-US" sz="1200">
                <a:solidFill>
                  <a:srgbClr val="808080"/>
                </a:solidFill>
              </a:rPr>
              <a:t>Command</a:t>
            </a:r>
          </a:p>
        </p:txBody>
      </p:sp>
      <p:sp>
        <p:nvSpPr>
          <p:cNvPr id="17417" name="Text Box 191">
            <a:extLst>
              <a:ext uri="{FF2B5EF4-FFF2-40B4-BE49-F238E27FC236}">
                <a16:creationId xmlns:a16="http://schemas.microsoft.com/office/drawing/2014/main" id="{A4E3A550-6DB3-4000-826D-5770ED470BF3}"/>
              </a:ext>
            </a:extLst>
          </p:cNvPr>
          <p:cNvSpPr txBox="1">
            <a:spLocks noChangeArrowheads="1"/>
          </p:cNvSpPr>
          <p:nvPr/>
        </p:nvSpPr>
        <p:spPr bwMode="auto">
          <a:xfrm>
            <a:off x="6997700" y="3046413"/>
            <a:ext cx="890298" cy="6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lIns="45717" tIns="45717" rIns="91433" bIns="45717">
            <a:spAutoFit/>
          </a:bodyPr>
          <a:lstStyle>
            <a:lvl1pPr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1pPr>
            <a:lvl2pPr marL="742950" indent="-28575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2pPr>
            <a:lvl3pPr marL="11430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3pPr>
            <a:lvl4pPr marL="16002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4pPr>
            <a:lvl5pPr marL="20574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1200">
                <a:solidFill>
                  <a:srgbClr val="808080"/>
                </a:solidFill>
              </a:rPr>
              <a:t>US</a:t>
            </a:r>
          </a:p>
          <a:p>
            <a:pPr eaLnBrk="1" hangingPunct="1"/>
            <a:r>
              <a:rPr lang="en-US" altLang="en-US" sz="1200">
                <a:solidFill>
                  <a:srgbClr val="808080"/>
                </a:solidFill>
              </a:rPr>
              <a:t>Central </a:t>
            </a:r>
          </a:p>
          <a:p>
            <a:pPr eaLnBrk="1" hangingPunct="1"/>
            <a:r>
              <a:rPr lang="en-US" altLang="en-US" sz="1200">
                <a:solidFill>
                  <a:srgbClr val="808080"/>
                </a:solidFill>
              </a:rPr>
              <a:t>Command</a:t>
            </a:r>
          </a:p>
        </p:txBody>
      </p:sp>
      <p:sp>
        <p:nvSpPr>
          <p:cNvPr id="17418" name="Text Box 62">
            <a:extLst>
              <a:ext uri="{FF2B5EF4-FFF2-40B4-BE49-F238E27FC236}">
                <a16:creationId xmlns:a16="http://schemas.microsoft.com/office/drawing/2014/main" id="{FE0288C1-FD09-4932-8189-499D581641F1}"/>
              </a:ext>
            </a:extLst>
          </p:cNvPr>
          <p:cNvSpPr txBox="1">
            <a:spLocks noChangeArrowheads="1"/>
          </p:cNvSpPr>
          <p:nvPr/>
        </p:nvSpPr>
        <p:spPr bwMode="auto">
          <a:xfrm>
            <a:off x="2632075" y="3088016"/>
            <a:ext cx="1492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a:solidFill>
                  <a:srgbClr val="006600"/>
                </a:solidFill>
              </a:rPr>
              <a:t>Marine Forces Reserve HQ</a:t>
            </a:r>
          </a:p>
        </p:txBody>
      </p:sp>
      <p:sp>
        <p:nvSpPr>
          <p:cNvPr id="17419" name="Oval 194">
            <a:extLst>
              <a:ext uri="{FF2B5EF4-FFF2-40B4-BE49-F238E27FC236}">
                <a16:creationId xmlns:a16="http://schemas.microsoft.com/office/drawing/2014/main" id="{A098B0F1-0614-4A4A-B8A4-3D5C233FA49B}"/>
              </a:ext>
            </a:extLst>
          </p:cNvPr>
          <p:cNvSpPr>
            <a:spLocks noChangeArrowheads="1"/>
          </p:cNvSpPr>
          <p:nvPr/>
        </p:nvSpPr>
        <p:spPr bwMode="auto">
          <a:xfrm>
            <a:off x="2505075" y="2865438"/>
            <a:ext cx="115888" cy="130175"/>
          </a:xfrm>
          <a:prstGeom prst="ellipse">
            <a:avLst/>
          </a:prstGeom>
          <a:solidFill>
            <a:srgbClr val="800000">
              <a:alpha val="79999"/>
            </a:srgbClr>
          </a:solidFill>
          <a:ln w="25400" algn="ctr">
            <a:solidFill>
              <a:srgbClr val="FF0000"/>
            </a:solidFill>
            <a:round/>
            <a:headEnd/>
            <a:tailEnd/>
          </a:ln>
        </p:spPr>
        <p:txBody>
          <a:bodyPr wrap="none" lIns="45717" tIns="45717" rIns="91433" bIns="45717"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0" name="Oval 195">
            <a:extLst>
              <a:ext uri="{FF2B5EF4-FFF2-40B4-BE49-F238E27FC236}">
                <a16:creationId xmlns:a16="http://schemas.microsoft.com/office/drawing/2014/main" id="{A1097CA3-DB02-4495-92BC-83A92FE75D4D}"/>
              </a:ext>
            </a:extLst>
          </p:cNvPr>
          <p:cNvSpPr>
            <a:spLocks noChangeArrowheads="1"/>
          </p:cNvSpPr>
          <p:nvPr/>
        </p:nvSpPr>
        <p:spPr bwMode="auto">
          <a:xfrm>
            <a:off x="3171825" y="2989264"/>
            <a:ext cx="115888" cy="130175"/>
          </a:xfrm>
          <a:prstGeom prst="ellipse">
            <a:avLst/>
          </a:prstGeom>
          <a:solidFill>
            <a:srgbClr val="800000">
              <a:alpha val="79999"/>
            </a:srgbClr>
          </a:solidFill>
          <a:ln w="25400" algn="ctr">
            <a:solidFill>
              <a:srgbClr val="FF0000"/>
            </a:solidFill>
            <a:round/>
            <a:headEnd/>
            <a:tailEnd/>
          </a:ln>
        </p:spPr>
        <p:txBody>
          <a:bodyPr wrap="none" lIns="45717" tIns="45717" rIns="91433" bIns="45717"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1" name="Oval 196">
            <a:extLst>
              <a:ext uri="{FF2B5EF4-FFF2-40B4-BE49-F238E27FC236}">
                <a16:creationId xmlns:a16="http://schemas.microsoft.com/office/drawing/2014/main" id="{C626597C-225B-44D3-AD02-6D769FAE57D7}"/>
              </a:ext>
            </a:extLst>
          </p:cNvPr>
          <p:cNvSpPr>
            <a:spLocks noChangeArrowheads="1"/>
          </p:cNvSpPr>
          <p:nvPr/>
        </p:nvSpPr>
        <p:spPr bwMode="auto">
          <a:xfrm>
            <a:off x="3509964" y="2841626"/>
            <a:ext cx="115887" cy="130175"/>
          </a:xfrm>
          <a:prstGeom prst="ellipse">
            <a:avLst/>
          </a:prstGeom>
          <a:solidFill>
            <a:srgbClr val="800000">
              <a:alpha val="79999"/>
            </a:srgbClr>
          </a:solidFill>
          <a:ln w="25400" algn="ctr">
            <a:solidFill>
              <a:srgbClr val="FF0000"/>
            </a:solidFill>
            <a:round/>
            <a:headEnd/>
            <a:tailEnd/>
          </a:ln>
        </p:spPr>
        <p:txBody>
          <a:bodyPr wrap="none" lIns="45717" tIns="45717" rIns="91433" bIns="45717"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2" name="Oval 197">
            <a:extLst>
              <a:ext uri="{FF2B5EF4-FFF2-40B4-BE49-F238E27FC236}">
                <a16:creationId xmlns:a16="http://schemas.microsoft.com/office/drawing/2014/main" id="{0BC18E86-BA34-40FF-B84B-0B12865CDEE2}"/>
              </a:ext>
            </a:extLst>
          </p:cNvPr>
          <p:cNvSpPr>
            <a:spLocks noChangeArrowheads="1"/>
          </p:cNvSpPr>
          <p:nvPr/>
        </p:nvSpPr>
        <p:spPr bwMode="auto">
          <a:xfrm>
            <a:off x="9123364" y="2968625"/>
            <a:ext cx="115887" cy="130175"/>
          </a:xfrm>
          <a:prstGeom prst="ellipse">
            <a:avLst/>
          </a:prstGeom>
          <a:solidFill>
            <a:srgbClr val="800000">
              <a:alpha val="79999"/>
            </a:srgbClr>
          </a:solidFill>
          <a:ln w="25400" algn="ctr">
            <a:solidFill>
              <a:srgbClr val="FF0000"/>
            </a:solidFill>
            <a:round/>
            <a:headEnd/>
            <a:tailEnd/>
          </a:ln>
        </p:spPr>
        <p:txBody>
          <a:bodyPr wrap="none" lIns="45717" tIns="45717" rIns="91433" bIns="45717"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3" name="Text Box 198">
            <a:extLst>
              <a:ext uri="{FF2B5EF4-FFF2-40B4-BE49-F238E27FC236}">
                <a16:creationId xmlns:a16="http://schemas.microsoft.com/office/drawing/2014/main" id="{EC9550C1-0240-45C3-99FD-77A2CBC66DED}"/>
              </a:ext>
            </a:extLst>
          </p:cNvPr>
          <p:cNvSpPr txBox="1">
            <a:spLocks noChangeArrowheads="1"/>
          </p:cNvSpPr>
          <p:nvPr/>
        </p:nvSpPr>
        <p:spPr bwMode="auto">
          <a:xfrm>
            <a:off x="5800725" y="5410200"/>
            <a:ext cx="4399271" cy="40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lIns="45717" tIns="45717" rIns="91433" bIns="45717">
            <a:spAutoFit/>
          </a:bodyPr>
          <a:lstStyle>
            <a:lvl1pPr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1pPr>
            <a:lvl2pPr marL="742950" indent="-28575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2pPr>
            <a:lvl3pPr marL="11430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3pPr>
            <a:lvl4pPr marL="16002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4pPr>
            <a:lvl5pPr marL="20574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2000">
                <a:solidFill>
                  <a:schemeClr val="tx2"/>
                </a:solidFill>
              </a:rPr>
              <a:t>Expeditionary Forces in Readiness</a:t>
            </a:r>
          </a:p>
        </p:txBody>
      </p:sp>
      <p:sp>
        <p:nvSpPr>
          <p:cNvPr id="17424" name="Text Box 62">
            <a:extLst>
              <a:ext uri="{FF2B5EF4-FFF2-40B4-BE49-F238E27FC236}">
                <a16:creationId xmlns:a16="http://schemas.microsoft.com/office/drawing/2014/main" id="{3C4C56BF-3C35-4C17-9495-C0B45EDFD0EB}"/>
              </a:ext>
            </a:extLst>
          </p:cNvPr>
          <p:cNvSpPr txBox="1">
            <a:spLocks noChangeArrowheads="1"/>
          </p:cNvSpPr>
          <p:nvPr/>
        </p:nvSpPr>
        <p:spPr bwMode="auto">
          <a:xfrm>
            <a:off x="8523288" y="3069045"/>
            <a:ext cx="1801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200">
                <a:solidFill>
                  <a:srgbClr val="006600"/>
                </a:solidFill>
              </a:rPr>
              <a:t>(Okinawa &amp; Iwakuni)</a:t>
            </a:r>
          </a:p>
        </p:txBody>
      </p:sp>
      <p:sp>
        <p:nvSpPr>
          <p:cNvPr id="17425" name="Text Box 62">
            <a:extLst>
              <a:ext uri="{FF2B5EF4-FFF2-40B4-BE49-F238E27FC236}">
                <a16:creationId xmlns:a16="http://schemas.microsoft.com/office/drawing/2014/main" id="{0D50D36F-D67E-4C8C-AD23-25DA41A5BAE7}"/>
              </a:ext>
            </a:extLst>
          </p:cNvPr>
          <p:cNvSpPr txBox="1">
            <a:spLocks noChangeArrowheads="1"/>
          </p:cNvSpPr>
          <p:nvPr/>
        </p:nvSpPr>
        <p:spPr bwMode="auto">
          <a:xfrm>
            <a:off x="5087939" y="3851862"/>
            <a:ext cx="1273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solidFill>
                  <a:srgbClr val="006600"/>
                </a:solidFill>
              </a:rPr>
              <a:t>MPSRON 1</a:t>
            </a:r>
          </a:p>
        </p:txBody>
      </p:sp>
      <p:sp>
        <p:nvSpPr>
          <p:cNvPr id="17426" name="Oval 201">
            <a:extLst>
              <a:ext uri="{FF2B5EF4-FFF2-40B4-BE49-F238E27FC236}">
                <a16:creationId xmlns:a16="http://schemas.microsoft.com/office/drawing/2014/main" id="{75E52400-6E51-4017-B1B2-97F81DF44BE1}"/>
              </a:ext>
            </a:extLst>
          </p:cNvPr>
          <p:cNvSpPr>
            <a:spLocks noChangeArrowheads="1"/>
          </p:cNvSpPr>
          <p:nvPr/>
        </p:nvSpPr>
        <p:spPr bwMode="auto">
          <a:xfrm>
            <a:off x="4587875" y="2109788"/>
            <a:ext cx="2584450" cy="2278062"/>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45717" tIns="45717" rIns="91433" bIns="45717"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7" name="Oval 202">
            <a:extLst>
              <a:ext uri="{FF2B5EF4-FFF2-40B4-BE49-F238E27FC236}">
                <a16:creationId xmlns:a16="http://schemas.microsoft.com/office/drawing/2014/main" id="{AB5CF33A-EB1B-47DE-8FB0-74C2C05C08F3}"/>
              </a:ext>
            </a:extLst>
          </p:cNvPr>
          <p:cNvSpPr>
            <a:spLocks noChangeArrowheads="1"/>
          </p:cNvSpPr>
          <p:nvPr/>
        </p:nvSpPr>
        <p:spPr bwMode="auto">
          <a:xfrm>
            <a:off x="5945188" y="2578100"/>
            <a:ext cx="2627312" cy="2336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45717" tIns="45717" rIns="91433" bIns="45717"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28" name="Text Box 62">
            <a:extLst>
              <a:ext uri="{FF2B5EF4-FFF2-40B4-BE49-F238E27FC236}">
                <a16:creationId xmlns:a16="http://schemas.microsoft.com/office/drawing/2014/main" id="{631868C0-B877-4857-B619-F9246B135A48}"/>
              </a:ext>
            </a:extLst>
          </p:cNvPr>
          <p:cNvSpPr txBox="1">
            <a:spLocks noChangeArrowheads="1"/>
          </p:cNvSpPr>
          <p:nvPr/>
        </p:nvSpPr>
        <p:spPr bwMode="auto">
          <a:xfrm>
            <a:off x="6648451" y="4409074"/>
            <a:ext cx="13319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solidFill>
                  <a:srgbClr val="006600"/>
                </a:solidFill>
              </a:rPr>
              <a:t>MPSRON 2</a:t>
            </a:r>
          </a:p>
        </p:txBody>
      </p:sp>
      <p:sp>
        <p:nvSpPr>
          <p:cNvPr id="17429" name="Text Box 62">
            <a:extLst>
              <a:ext uri="{FF2B5EF4-FFF2-40B4-BE49-F238E27FC236}">
                <a16:creationId xmlns:a16="http://schemas.microsoft.com/office/drawing/2014/main" id="{6F81E3A7-432D-451B-A6D2-C302FD053F9A}"/>
              </a:ext>
            </a:extLst>
          </p:cNvPr>
          <p:cNvSpPr txBox="1">
            <a:spLocks noChangeArrowheads="1"/>
          </p:cNvSpPr>
          <p:nvPr/>
        </p:nvSpPr>
        <p:spPr bwMode="auto">
          <a:xfrm>
            <a:off x="8340725" y="4461462"/>
            <a:ext cx="14620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solidFill>
                  <a:srgbClr val="006600"/>
                </a:solidFill>
              </a:rPr>
              <a:t>MPSRON 3</a:t>
            </a:r>
          </a:p>
        </p:txBody>
      </p:sp>
      <p:sp>
        <p:nvSpPr>
          <p:cNvPr id="17430" name="Text Box 189">
            <a:extLst>
              <a:ext uri="{FF2B5EF4-FFF2-40B4-BE49-F238E27FC236}">
                <a16:creationId xmlns:a16="http://schemas.microsoft.com/office/drawing/2014/main" id="{976CC89D-9FC6-40F3-884F-BC8CA0893585}"/>
              </a:ext>
            </a:extLst>
          </p:cNvPr>
          <p:cNvSpPr txBox="1">
            <a:spLocks noChangeArrowheads="1"/>
          </p:cNvSpPr>
          <p:nvPr/>
        </p:nvSpPr>
        <p:spPr bwMode="auto">
          <a:xfrm>
            <a:off x="6107113" y="1951038"/>
            <a:ext cx="890298" cy="6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lIns="45717" tIns="45717" rIns="91433" bIns="45717">
            <a:spAutoFit/>
          </a:bodyPr>
          <a:lstStyle>
            <a:lvl1pPr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1pPr>
            <a:lvl2pPr marL="742950" indent="-28575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2pPr>
            <a:lvl3pPr marL="11430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3pPr>
            <a:lvl4pPr marL="16002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4pPr>
            <a:lvl5pPr marL="20574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1200">
                <a:solidFill>
                  <a:srgbClr val="808080"/>
                </a:solidFill>
              </a:rPr>
              <a:t>US</a:t>
            </a:r>
          </a:p>
          <a:p>
            <a:pPr eaLnBrk="1" hangingPunct="1"/>
            <a:r>
              <a:rPr lang="en-US" altLang="en-US" sz="1200">
                <a:solidFill>
                  <a:srgbClr val="808080"/>
                </a:solidFill>
              </a:rPr>
              <a:t>European</a:t>
            </a:r>
          </a:p>
          <a:p>
            <a:pPr eaLnBrk="1" hangingPunct="1"/>
            <a:r>
              <a:rPr lang="en-US" altLang="en-US" sz="1200">
                <a:solidFill>
                  <a:srgbClr val="808080"/>
                </a:solidFill>
              </a:rPr>
              <a:t>Command</a:t>
            </a:r>
          </a:p>
        </p:txBody>
      </p:sp>
      <p:sp>
        <p:nvSpPr>
          <p:cNvPr id="17431" name="Text Box 62">
            <a:extLst>
              <a:ext uri="{FF2B5EF4-FFF2-40B4-BE49-F238E27FC236}">
                <a16:creationId xmlns:a16="http://schemas.microsoft.com/office/drawing/2014/main" id="{217AC27C-1BF5-4355-A93C-E7F79778E0D7}"/>
              </a:ext>
            </a:extLst>
          </p:cNvPr>
          <p:cNvSpPr txBox="1">
            <a:spLocks noChangeArrowheads="1"/>
          </p:cNvSpPr>
          <p:nvPr/>
        </p:nvSpPr>
        <p:spPr bwMode="auto">
          <a:xfrm>
            <a:off x="1524001" y="5774601"/>
            <a:ext cx="4873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solidFill>
                  <a:srgbClr val="006600"/>
                </a:solidFill>
              </a:rPr>
              <a:t>MEF : Marine Expeditionary Force</a:t>
            </a:r>
          </a:p>
          <a:p>
            <a:pPr eaLnBrk="1" hangingPunct="1">
              <a:spcBef>
                <a:spcPct val="50000"/>
              </a:spcBef>
            </a:pPr>
            <a:r>
              <a:rPr lang="en-US" altLang="en-US" sz="1600">
                <a:solidFill>
                  <a:srgbClr val="006600"/>
                </a:solidFill>
              </a:rPr>
              <a:t>MPSRON: Maritime Prepositioning Squadron</a:t>
            </a:r>
          </a:p>
        </p:txBody>
      </p:sp>
      <p:sp>
        <p:nvSpPr>
          <p:cNvPr id="17432" name="Oval 208">
            <a:extLst>
              <a:ext uri="{FF2B5EF4-FFF2-40B4-BE49-F238E27FC236}">
                <a16:creationId xmlns:a16="http://schemas.microsoft.com/office/drawing/2014/main" id="{E9EB6907-C157-4B16-8162-2EB20BD56A89}"/>
              </a:ext>
            </a:extLst>
          </p:cNvPr>
          <p:cNvSpPr>
            <a:spLocks noChangeArrowheads="1"/>
          </p:cNvSpPr>
          <p:nvPr/>
        </p:nvSpPr>
        <p:spPr bwMode="auto">
          <a:xfrm>
            <a:off x="5867400" y="2051050"/>
            <a:ext cx="115888" cy="130175"/>
          </a:xfrm>
          <a:prstGeom prst="ellipse">
            <a:avLst/>
          </a:prstGeom>
          <a:solidFill>
            <a:srgbClr val="800000">
              <a:alpha val="79999"/>
            </a:srgbClr>
          </a:solidFill>
          <a:ln w="25400" algn="ctr">
            <a:solidFill>
              <a:srgbClr val="FF0000"/>
            </a:solidFill>
            <a:round/>
            <a:headEnd/>
            <a:tailEnd/>
          </a:ln>
        </p:spPr>
        <p:txBody>
          <a:bodyPr wrap="none" lIns="45717" tIns="45717" rIns="91433" bIns="45717"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33" name="Oval 209">
            <a:extLst>
              <a:ext uri="{FF2B5EF4-FFF2-40B4-BE49-F238E27FC236}">
                <a16:creationId xmlns:a16="http://schemas.microsoft.com/office/drawing/2014/main" id="{B2958F02-7C29-4D8D-B681-E0A68CB05958}"/>
              </a:ext>
            </a:extLst>
          </p:cNvPr>
          <p:cNvSpPr>
            <a:spLocks noChangeArrowheads="1"/>
          </p:cNvSpPr>
          <p:nvPr/>
        </p:nvSpPr>
        <p:spPr bwMode="auto">
          <a:xfrm>
            <a:off x="6818314" y="2944814"/>
            <a:ext cx="115887" cy="130175"/>
          </a:xfrm>
          <a:prstGeom prst="ellipse">
            <a:avLst/>
          </a:prstGeom>
          <a:solidFill>
            <a:srgbClr val="800000">
              <a:alpha val="79999"/>
            </a:srgbClr>
          </a:solidFill>
          <a:ln w="25400" algn="ctr">
            <a:solidFill>
              <a:srgbClr val="FF0000"/>
            </a:solidFill>
            <a:round/>
            <a:headEnd/>
            <a:tailEnd/>
          </a:ln>
        </p:spPr>
        <p:txBody>
          <a:bodyPr wrap="none" lIns="45717" tIns="45717" rIns="91433" bIns="45717"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34" name="Text Box 62">
            <a:extLst>
              <a:ext uri="{FF2B5EF4-FFF2-40B4-BE49-F238E27FC236}">
                <a16:creationId xmlns:a16="http://schemas.microsoft.com/office/drawing/2014/main" id="{3448D494-6226-4B16-B494-EB50F589BE46}"/>
              </a:ext>
            </a:extLst>
          </p:cNvPr>
          <p:cNvSpPr txBox="1">
            <a:spLocks noChangeArrowheads="1"/>
          </p:cNvSpPr>
          <p:nvPr/>
        </p:nvSpPr>
        <p:spPr bwMode="auto">
          <a:xfrm>
            <a:off x="4927601" y="1636426"/>
            <a:ext cx="18399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solidFill>
                  <a:srgbClr val="006600"/>
                </a:solidFill>
              </a:rPr>
              <a:t>Prepositioning - Norway</a:t>
            </a:r>
          </a:p>
        </p:txBody>
      </p:sp>
      <p:sp>
        <p:nvSpPr>
          <p:cNvPr id="17435" name="Text Box 62">
            <a:extLst>
              <a:ext uri="{FF2B5EF4-FFF2-40B4-BE49-F238E27FC236}">
                <a16:creationId xmlns:a16="http://schemas.microsoft.com/office/drawing/2014/main" id="{4BB2170F-AAC0-474F-8A03-5B82CA4CB339}"/>
              </a:ext>
            </a:extLst>
          </p:cNvPr>
          <p:cNvSpPr txBox="1">
            <a:spLocks noChangeArrowheads="1"/>
          </p:cNvSpPr>
          <p:nvPr/>
        </p:nvSpPr>
        <p:spPr bwMode="auto">
          <a:xfrm>
            <a:off x="6850064" y="2211101"/>
            <a:ext cx="2230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solidFill>
                  <a:srgbClr val="006600"/>
                </a:solidFill>
              </a:rPr>
              <a:t>MEU Augmentation Program - Kuwait</a:t>
            </a:r>
          </a:p>
        </p:txBody>
      </p:sp>
      <p:sp>
        <p:nvSpPr>
          <p:cNvPr id="17436" name="Oval 212">
            <a:extLst>
              <a:ext uri="{FF2B5EF4-FFF2-40B4-BE49-F238E27FC236}">
                <a16:creationId xmlns:a16="http://schemas.microsoft.com/office/drawing/2014/main" id="{1B93FEA8-C5F9-4482-9DC8-C640C889A47E}"/>
              </a:ext>
            </a:extLst>
          </p:cNvPr>
          <p:cNvSpPr>
            <a:spLocks noChangeArrowheads="1"/>
          </p:cNvSpPr>
          <p:nvPr/>
        </p:nvSpPr>
        <p:spPr bwMode="auto">
          <a:xfrm>
            <a:off x="7635876" y="2687638"/>
            <a:ext cx="2627313" cy="2336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45717" tIns="45717" rIns="91433" bIns="45717"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437" name="Text Box 62">
            <a:extLst>
              <a:ext uri="{FF2B5EF4-FFF2-40B4-BE49-F238E27FC236}">
                <a16:creationId xmlns:a16="http://schemas.microsoft.com/office/drawing/2014/main" id="{3F1DB10D-34A4-41A5-8EC3-17A489B28AA9}"/>
              </a:ext>
            </a:extLst>
          </p:cNvPr>
          <p:cNvSpPr txBox="1">
            <a:spLocks noChangeArrowheads="1"/>
          </p:cNvSpPr>
          <p:nvPr/>
        </p:nvSpPr>
        <p:spPr bwMode="auto">
          <a:xfrm>
            <a:off x="9128125" y="2661237"/>
            <a:ext cx="927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a:solidFill>
                  <a:srgbClr val="006600"/>
                </a:solidFill>
              </a:rPr>
              <a:t>III MEF</a:t>
            </a:r>
          </a:p>
        </p:txBody>
      </p:sp>
      <p:sp>
        <p:nvSpPr>
          <p:cNvPr id="17438" name="Rectangle 213">
            <a:extLst>
              <a:ext uri="{FF2B5EF4-FFF2-40B4-BE49-F238E27FC236}">
                <a16:creationId xmlns:a16="http://schemas.microsoft.com/office/drawing/2014/main" id="{590D9559-6E83-4CF3-BADD-7E34F84078A5}"/>
              </a:ext>
            </a:extLst>
          </p:cNvPr>
          <p:cNvSpPr>
            <a:spLocks noChangeArrowheads="1"/>
          </p:cNvSpPr>
          <p:nvPr/>
        </p:nvSpPr>
        <p:spPr bwMode="auto">
          <a:xfrm>
            <a:off x="3016250" y="85725"/>
            <a:ext cx="534193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3200">
                <a:solidFill>
                  <a:schemeClr val="tx2"/>
                </a:solidFill>
              </a:rPr>
              <a:t>Key OCONUS Locations</a:t>
            </a:r>
          </a:p>
        </p:txBody>
      </p:sp>
      <p:sp>
        <p:nvSpPr>
          <p:cNvPr id="6" name="Slide Number Placeholder 5">
            <a:extLst>
              <a:ext uri="{FF2B5EF4-FFF2-40B4-BE49-F238E27FC236}">
                <a16:creationId xmlns:a16="http://schemas.microsoft.com/office/drawing/2014/main" id="{AEA7E970-144E-438A-8DAC-2AD6AA2665E7}"/>
              </a:ext>
            </a:extLst>
          </p:cNvPr>
          <p:cNvSpPr txBox="1">
            <a:spLocks noGrp="1"/>
          </p:cNvSpPr>
          <p:nvPr/>
        </p:nvSpPr>
        <p:spPr bwMode="auto">
          <a:xfrm>
            <a:off x="8686800" y="6477000"/>
            <a:ext cx="1905000" cy="304800"/>
          </a:xfrm>
          <a:prstGeom prst="rect">
            <a:avLst/>
          </a:prstGeom>
          <a:noFill/>
          <a:ln>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r" eaLnBrk="1" hangingPunct="1"/>
            <a:fld id="{4A211B8A-FFE2-4423-BEFB-AE625840B4A4}" type="slidenum">
              <a:rPr lang="en-US" altLang="en-US" sz="1400" b="0">
                <a:solidFill>
                  <a:schemeClr val="tx1"/>
                </a:solidFill>
                <a:effectLst>
                  <a:outerShdw blurRad="38100" dist="38100" dir="2700000" algn="tl">
                    <a:srgbClr val="C0C0C0"/>
                  </a:outerShdw>
                </a:effectLst>
              </a:rPr>
              <a:pPr algn="r" eaLnBrk="1" hangingPunct="1"/>
              <a:t>12</a:t>
            </a:fld>
            <a:endParaRPr lang="en-US" altLang="en-US" sz="1400" b="0">
              <a:solidFill>
                <a:schemeClr val="tx1"/>
              </a:solidFill>
              <a:effectLst>
                <a:outerShdw blurRad="38100" dist="38100" dir="2700000" algn="tl">
                  <a:srgbClr val="C0C0C0"/>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pectrum wo text">
            <a:extLst>
              <a:ext uri="{FF2B5EF4-FFF2-40B4-BE49-F238E27FC236}">
                <a16:creationId xmlns:a16="http://schemas.microsoft.com/office/drawing/2014/main" id="{730FFEC7-4789-4426-A7C8-C41048837F6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05000" y="1295400"/>
            <a:ext cx="8763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3">
            <a:extLst>
              <a:ext uri="{FF2B5EF4-FFF2-40B4-BE49-F238E27FC236}">
                <a16:creationId xmlns:a16="http://schemas.microsoft.com/office/drawing/2014/main" id="{41641EC0-A788-44FB-8CEE-AC6CE5E54C38}"/>
              </a:ext>
            </a:extLst>
          </p:cNvPr>
          <p:cNvSpPr txBox="1">
            <a:spLocks noChangeAspect="1" noChangeArrowheads="1"/>
          </p:cNvSpPr>
          <p:nvPr/>
        </p:nvSpPr>
        <p:spPr bwMode="auto">
          <a:xfrm>
            <a:off x="1646238" y="5486401"/>
            <a:ext cx="21701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a:buSzPct val="150000"/>
              <a:buFont typeface="Wingdings" panose="05000000000000000000" pitchFamily="2" charset="2"/>
              <a:buNone/>
            </a:pPr>
            <a:r>
              <a:rPr lang="en-US" altLang="en-US" sz="1200">
                <a:solidFill>
                  <a:schemeClr val="tx1"/>
                </a:solidFill>
              </a:rPr>
              <a:t> Mid-Intensity </a:t>
            </a:r>
            <a:br>
              <a:rPr lang="en-US" altLang="en-US" sz="1200">
                <a:solidFill>
                  <a:schemeClr val="tx1"/>
                </a:solidFill>
              </a:rPr>
            </a:br>
            <a:r>
              <a:rPr lang="en-US" altLang="en-US" sz="1200">
                <a:solidFill>
                  <a:schemeClr val="tx1"/>
                </a:solidFill>
              </a:rPr>
              <a:t>Conflict</a:t>
            </a:r>
          </a:p>
        </p:txBody>
      </p:sp>
      <p:pic>
        <p:nvPicPr>
          <p:cNvPr id="19460" name="Picture 22" descr="http://www.globalsecurity.org/military/agency/navy/images/lhd-4-arg2.jpg">
            <a:extLst>
              <a:ext uri="{FF2B5EF4-FFF2-40B4-BE49-F238E27FC236}">
                <a16:creationId xmlns:a16="http://schemas.microsoft.com/office/drawing/2014/main" id="{3443250C-0CFA-4336-ADA8-74A3F24F9DF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b="-37"/>
          <a:stretch>
            <a:fillRect/>
          </a:stretch>
        </p:blipFill>
        <p:spPr bwMode="auto">
          <a:xfrm>
            <a:off x="6713538" y="1392239"/>
            <a:ext cx="3751262" cy="1201737"/>
          </a:xfrm>
          <a:prstGeom prst="rect">
            <a:avLst/>
          </a:prstGeom>
          <a:noFill/>
          <a:ln w="9525">
            <a:solidFill>
              <a:srgbClr val="006666"/>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3" descr="1902c4b7-cefb-41a3-ba5d-e6ae229f6047">
            <a:extLst>
              <a:ext uri="{FF2B5EF4-FFF2-40B4-BE49-F238E27FC236}">
                <a16:creationId xmlns:a16="http://schemas.microsoft.com/office/drawing/2014/main" id="{E5779C59-77A9-4716-B51B-A7D44D9A6DA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b="-76"/>
          <a:stretch>
            <a:fillRect/>
          </a:stretch>
        </p:blipFill>
        <p:spPr bwMode="auto">
          <a:xfrm>
            <a:off x="2833688" y="3679825"/>
            <a:ext cx="1752600" cy="8715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2" name="Text Box 10">
            <a:extLst>
              <a:ext uri="{FF2B5EF4-FFF2-40B4-BE49-F238E27FC236}">
                <a16:creationId xmlns:a16="http://schemas.microsoft.com/office/drawing/2014/main" id="{AB914C0B-78B0-4F90-BA6C-4A33055CE360}"/>
              </a:ext>
            </a:extLst>
          </p:cNvPr>
          <p:cNvSpPr txBox="1">
            <a:spLocks noChangeArrowheads="1"/>
          </p:cNvSpPr>
          <p:nvPr/>
        </p:nvSpPr>
        <p:spPr bwMode="auto">
          <a:xfrm>
            <a:off x="2453362" y="4667250"/>
            <a:ext cx="23164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i="1">
                <a:solidFill>
                  <a:schemeClr val="tx1"/>
                </a:solidFill>
              </a:rPr>
              <a:t>Humanitarian Assistance</a:t>
            </a:r>
          </a:p>
          <a:p>
            <a:pPr algn="ctr" eaLnBrk="1" hangingPunct="1"/>
            <a:r>
              <a:rPr lang="en-US" altLang="en-US" sz="1400" i="1">
                <a:solidFill>
                  <a:schemeClr val="tx1"/>
                </a:solidFill>
              </a:rPr>
              <a:t>Disaster Relief</a:t>
            </a:r>
          </a:p>
        </p:txBody>
      </p:sp>
      <p:sp>
        <p:nvSpPr>
          <p:cNvPr id="19463" name="Text Box 8">
            <a:extLst>
              <a:ext uri="{FF2B5EF4-FFF2-40B4-BE49-F238E27FC236}">
                <a16:creationId xmlns:a16="http://schemas.microsoft.com/office/drawing/2014/main" id="{5206161D-89A4-4042-B7CF-8DA849C51A38}"/>
              </a:ext>
            </a:extLst>
          </p:cNvPr>
          <p:cNvSpPr txBox="1">
            <a:spLocks noChangeArrowheads="1"/>
          </p:cNvSpPr>
          <p:nvPr/>
        </p:nvSpPr>
        <p:spPr bwMode="auto">
          <a:xfrm>
            <a:off x="8767763" y="4919664"/>
            <a:ext cx="18646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1400" i="1"/>
              <a:t>Joint Forcible Entry</a:t>
            </a:r>
          </a:p>
        </p:txBody>
      </p:sp>
      <p:sp>
        <p:nvSpPr>
          <p:cNvPr id="19464" name="Text Box 8">
            <a:extLst>
              <a:ext uri="{FF2B5EF4-FFF2-40B4-BE49-F238E27FC236}">
                <a16:creationId xmlns:a16="http://schemas.microsoft.com/office/drawing/2014/main" id="{81CFBA34-4E1E-4838-B36B-07E2D153D0DC}"/>
              </a:ext>
            </a:extLst>
          </p:cNvPr>
          <p:cNvSpPr txBox="1">
            <a:spLocks noChangeArrowheads="1"/>
          </p:cNvSpPr>
          <p:nvPr/>
        </p:nvSpPr>
        <p:spPr bwMode="auto">
          <a:xfrm>
            <a:off x="6705600" y="4495800"/>
            <a:ext cx="1955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i="1">
                <a:solidFill>
                  <a:schemeClr val="tx1"/>
                </a:solidFill>
              </a:rPr>
              <a:t>Counterinsurgency</a:t>
            </a:r>
          </a:p>
        </p:txBody>
      </p:sp>
      <p:pic>
        <p:nvPicPr>
          <p:cNvPr id="19465" name="Picture 11" descr="Senegal WATC">
            <a:extLst>
              <a:ext uri="{FF2B5EF4-FFF2-40B4-BE49-F238E27FC236}">
                <a16:creationId xmlns:a16="http://schemas.microsoft.com/office/drawing/2014/main" id="{693C245B-B4CF-4D78-8309-68152BEA1EC9}"/>
              </a:ext>
            </a:extLst>
          </p:cNvPr>
          <p:cNvPicPr>
            <a:picLocks noChangeAspect="1" noChangeArrowheads="1"/>
          </p:cNvPicPr>
          <p:nvPr/>
        </p:nvPicPr>
        <p:blipFill>
          <a:blip r:embed="rId6">
            <a:lum bright="14000" contrast="14000"/>
            <a:extLst>
              <a:ext uri="{28A0092B-C50C-407E-A947-70E740481C1C}">
                <a14:useLocalDpi xmlns:a14="http://schemas.microsoft.com/office/drawing/2010/main"/>
              </a:ext>
            </a:extLst>
          </a:blip>
          <a:srcRect/>
          <a:stretch>
            <a:fillRect/>
          </a:stretch>
        </p:blipFill>
        <p:spPr bwMode="auto">
          <a:xfrm>
            <a:off x="2300288" y="1933575"/>
            <a:ext cx="16002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6" name="Text Box 10">
            <a:extLst>
              <a:ext uri="{FF2B5EF4-FFF2-40B4-BE49-F238E27FC236}">
                <a16:creationId xmlns:a16="http://schemas.microsoft.com/office/drawing/2014/main" id="{7082153D-B411-4F9C-BAB6-A29A1EE74D86}"/>
              </a:ext>
            </a:extLst>
          </p:cNvPr>
          <p:cNvSpPr txBox="1">
            <a:spLocks noChangeArrowheads="1"/>
          </p:cNvSpPr>
          <p:nvPr/>
        </p:nvSpPr>
        <p:spPr bwMode="auto">
          <a:xfrm>
            <a:off x="2325688" y="3087688"/>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i="1">
                <a:solidFill>
                  <a:schemeClr val="tx1"/>
                </a:solidFill>
              </a:rPr>
              <a:t>Theater Security</a:t>
            </a:r>
          </a:p>
          <a:p>
            <a:pPr algn="ctr" eaLnBrk="1" hangingPunct="1"/>
            <a:r>
              <a:rPr lang="en-US" altLang="en-US" sz="1400" i="1">
                <a:solidFill>
                  <a:schemeClr val="tx1"/>
                </a:solidFill>
              </a:rPr>
              <a:t> Cooperation</a:t>
            </a:r>
          </a:p>
        </p:txBody>
      </p:sp>
      <p:sp>
        <p:nvSpPr>
          <p:cNvPr id="19467" name="Rectangle 2">
            <a:extLst>
              <a:ext uri="{FF2B5EF4-FFF2-40B4-BE49-F238E27FC236}">
                <a16:creationId xmlns:a16="http://schemas.microsoft.com/office/drawing/2014/main" id="{B8D080A5-5E42-417F-96CD-8F5A3EBBC0EF}"/>
              </a:ext>
            </a:extLst>
          </p:cNvPr>
          <p:cNvSpPr>
            <a:spLocks noChangeArrowheads="1"/>
          </p:cNvSpPr>
          <p:nvPr/>
        </p:nvSpPr>
        <p:spPr bwMode="auto">
          <a:xfrm>
            <a:off x="1524000" y="5486400"/>
            <a:ext cx="9144000" cy="762000"/>
          </a:xfrm>
          <a:prstGeom prst="rect">
            <a:avLst/>
          </a:prstGeom>
          <a:solidFill>
            <a:srgbClr val="3366CC"/>
          </a:solidFill>
          <a:ln w="9525">
            <a:solidFill>
              <a:schemeClr val="tx1"/>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400">
              <a:solidFill>
                <a:schemeClr val="tx2"/>
              </a:solidFill>
            </a:endParaRPr>
          </a:p>
        </p:txBody>
      </p:sp>
      <p:sp>
        <p:nvSpPr>
          <p:cNvPr id="19468" name="Text Box 10">
            <a:extLst>
              <a:ext uri="{FF2B5EF4-FFF2-40B4-BE49-F238E27FC236}">
                <a16:creationId xmlns:a16="http://schemas.microsoft.com/office/drawing/2014/main" id="{DFE94560-81EE-4699-901E-C56ECF4A8F8A}"/>
              </a:ext>
            </a:extLst>
          </p:cNvPr>
          <p:cNvSpPr txBox="1">
            <a:spLocks noChangeArrowheads="1"/>
          </p:cNvSpPr>
          <p:nvPr/>
        </p:nvSpPr>
        <p:spPr bwMode="auto">
          <a:xfrm>
            <a:off x="8382000" y="3228976"/>
            <a:ext cx="2438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a:solidFill>
                  <a:schemeClr val="tx1"/>
                </a:solidFill>
              </a:rPr>
              <a:t>Marine Expeditionary </a:t>
            </a:r>
          </a:p>
          <a:p>
            <a:pPr algn="ctr" eaLnBrk="1" hangingPunct="1"/>
            <a:r>
              <a:rPr lang="en-US" altLang="en-US" sz="1400">
                <a:solidFill>
                  <a:schemeClr val="tx1"/>
                </a:solidFill>
              </a:rPr>
              <a:t>Force</a:t>
            </a:r>
          </a:p>
          <a:p>
            <a:pPr algn="ctr" eaLnBrk="1" hangingPunct="1"/>
            <a:r>
              <a:rPr lang="en-US" altLang="en-US" sz="1400">
                <a:solidFill>
                  <a:schemeClr val="tx1"/>
                </a:solidFill>
              </a:rPr>
              <a:t>(MEF)</a:t>
            </a:r>
          </a:p>
        </p:txBody>
      </p:sp>
      <p:sp>
        <p:nvSpPr>
          <p:cNvPr id="19469" name="Text Box 8">
            <a:extLst>
              <a:ext uri="{FF2B5EF4-FFF2-40B4-BE49-F238E27FC236}">
                <a16:creationId xmlns:a16="http://schemas.microsoft.com/office/drawing/2014/main" id="{5A19C394-6FA9-4A04-92B1-66AF6BC6E523}"/>
              </a:ext>
            </a:extLst>
          </p:cNvPr>
          <p:cNvSpPr txBox="1">
            <a:spLocks noChangeArrowheads="1"/>
          </p:cNvSpPr>
          <p:nvPr/>
        </p:nvSpPr>
        <p:spPr bwMode="auto">
          <a:xfrm>
            <a:off x="4876800" y="4191001"/>
            <a:ext cx="1295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i="1">
                <a:solidFill>
                  <a:schemeClr val="tx1"/>
                </a:solidFill>
              </a:rPr>
              <a:t>NEOs</a:t>
            </a:r>
          </a:p>
        </p:txBody>
      </p:sp>
      <p:pic>
        <p:nvPicPr>
          <p:cNvPr id="19470" name="Picture 24" descr="060716-2361e-m-002">
            <a:extLst>
              <a:ext uri="{FF2B5EF4-FFF2-40B4-BE49-F238E27FC236}">
                <a16:creationId xmlns:a16="http://schemas.microsoft.com/office/drawing/2014/main" id="{083EDA99-D122-40D3-BE42-8355A0E4CC5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24400" y="3048000"/>
            <a:ext cx="14478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71" name="Text Box 10">
            <a:extLst>
              <a:ext uri="{FF2B5EF4-FFF2-40B4-BE49-F238E27FC236}">
                <a16:creationId xmlns:a16="http://schemas.microsoft.com/office/drawing/2014/main" id="{00DDF323-5957-45B6-9B3D-575EF407BCEF}"/>
              </a:ext>
            </a:extLst>
          </p:cNvPr>
          <p:cNvSpPr txBox="1">
            <a:spLocks noChangeArrowheads="1"/>
          </p:cNvSpPr>
          <p:nvPr/>
        </p:nvSpPr>
        <p:spPr bwMode="auto">
          <a:xfrm>
            <a:off x="1963738" y="1466850"/>
            <a:ext cx="335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a:solidFill>
                  <a:schemeClr val="tx1"/>
                </a:solidFill>
              </a:rPr>
              <a:t>Security Cooperation SP MAGTF</a:t>
            </a:r>
          </a:p>
        </p:txBody>
      </p:sp>
      <p:sp>
        <p:nvSpPr>
          <p:cNvPr id="19472" name="Rectangle 91">
            <a:extLst>
              <a:ext uri="{FF2B5EF4-FFF2-40B4-BE49-F238E27FC236}">
                <a16:creationId xmlns:a16="http://schemas.microsoft.com/office/drawing/2014/main" id="{F6DE9FA5-06F2-419C-BFCD-A863B3AC4247}"/>
              </a:ext>
            </a:extLst>
          </p:cNvPr>
          <p:cNvSpPr>
            <a:spLocks noChangeArrowheads="1"/>
          </p:cNvSpPr>
          <p:nvPr/>
        </p:nvSpPr>
        <p:spPr bwMode="auto">
          <a:xfrm>
            <a:off x="1524000" y="6172200"/>
            <a:ext cx="9144000" cy="685800"/>
          </a:xfrm>
          <a:prstGeom prst="rect">
            <a:avLst/>
          </a:prstGeom>
          <a:solidFill>
            <a:srgbClr val="990099"/>
          </a:solidFill>
          <a:ln w="9525">
            <a:solidFill>
              <a:schemeClr val="tx1"/>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800"/>
              <a:t>Integrated with Combatant Commander Theater Campaign Plans</a:t>
            </a:r>
          </a:p>
        </p:txBody>
      </p:sp>
      <p:sp>
        <p:nvSpPr>
          <p:cNvPr id="19473" name="Rectangle 90">
            <a:extLst>
              <a:ext uri="{FF2B5EF4-FFF2-40B4-BE49-F238E27FC236}">
                <a16:creationId xmlns:a16="http://schemas.microsoft.com/office/drawing/2014/main" id="{1EAB3EBC-584F-4449-BCA6-07913579FBA0}"/>
              </a:ext>
            </a:extLst>
          </p:cNvPr>
          <p:cNvSpPr>
            <a:spLocks noChangeArrowheads="1"/>
          </p:cNvSpPr>
          <p:nvPr/>
        </p:nvSpPr>
        <p:spPr bwMode="auto">
          <a:xfrm>
            <a:off x="2862263" y="393700"/>
            <a:ext cx="6781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nSpc>
                <a:spcPct val="90000"/>
              </a:lnSpc>
            </a:pPr>
            <a:r>
              <a:rPr lang="en-US" altLang="en-US" sz="3200">
                <a:solidFill>
                  <a:schemeClr val="tx2"/>
                </a:solidFill>
              </a:rPr>
              <a:t>MAGTF Capabilities</a:t>
            </a:r>
          </a:p>
          <a:p>
            <a:pPr>
              <a:lnSpc>
                <a:spcPct val="90000"/>
              </a:lnSpc>
            </a:pPr>
            <a:r>
              <a:rPr lang="en-US" altLang="en-US" sz="2800">
                <a:solidFill>
                  <a:schemeClr val="tx2"/>
                </a:solidFill>
              </a:rPr>
              <a:t>Across the Range of Mil Ops</a:t>
            </a:r>
          </a:p>
        </p:txBody>
      </p:sp>
      <p:sp>
        <p:nvSpPr>
          <p:cNvPr id="19474" name="Rectangle 6">
            <a:extLst>
              <a:ext uri="{FF2B5EF4-FFF2-40B4-BE49-F238E27FC236}">
                <a16:creationId xmlns:a16="http://schemas.microsoft.com/office/drawing/2014/main" id="{733E4B77-E44C-45E6-9833-83C633159A7E}"/>
              </a:ext>
            </a:extLst>
          </p:cNvPr>
          <p:cNvSpPr txBox="1">
            <a:spLocks noGrp="1" noChangeArrowheads="1"/>
          </p:cNvSpPr>
          <p:nvPr/>
        </p:nvSpPr>
        <p:spPr bwMode="auto">
          <a:xfrm>
            <a:off x="8458200" y="63039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r" eaLnBrk="1" hangingPunct="1"/>
            <a:endParaRPr lang="en-US" altLang="en-US" sz="1400" b="0"/>
          </a:p>
          <a:p>
            <a:pPr algn="r" eaLnBrk="1" hangingPunct="1"/>
            <a:fld id="{02EFD2EF-93A8-4030-B5F3-A69E3C85EC78}" type="slidenum">
              <a:rPr lang="en-US" altLang="en-US" sz="1400" b="0"/>
              <a:pPr algn="r" eaLnBrk="1" hangingPunct="1"/>
              <a:t>13</a:t>
            </a:fld>
            <a:endParaRPr lang="en-US" altLang="en-US" sz="1400" b="0"/>
          </a:p>
        </p:txBody>
      </p:sp>
      <p:sp>
        <p:nvSpPr>
          <p:cNvPr id="19475" name="AutoShape 5">
            <a:extLst>
              <a:ext uri="{FF2B5EF4-FFF2-40B4-BE49-F238E27FC236}">
                <a16:creationId xmlns:a16="http://schemas.microsoft.com/office/drawing/2014/main" id="{448A77EC-AA17-45DE-9BDF-1711588EA057}"/>
              </a:ext>
            </a:extLst>
          </p:cNvPr>
          <p:cNvSpPr>
            <a:spLocks noChangeArrowheads="1"/>
          </p:cNvSpPr>
          <p:nvPr/>
        </p:nvSpPr>
        <p:spPr bwMode="auto">
          <a:xfrm>
            <a:off x="1524000" y="5562600"/>
            <a:ext cx="9144000" cy="609600"/>
          </a:xfrm>
          <a:prstGeom prst="leftRightArrow">
            <a:avLst>
              <a:gd name="adj1" fmla="val 43750"/>
              <a:gd name="adj2" fmla="val 302917"/>
            </a:avLst>
          </a:prstGeom>
          <a:gradFill rotWithShape="1">
            <a:gsLst>
              <a:gs pos="0">
                <a:srgbClr val="FFFF00"/>
              </a:gs>
              <a:gs pos="100000">
                <a:srgbClr val="767600"/>
              </a:gs>
            </a:gsLst>
            <a:lin ang="0" scaled="1"/>
          </a:gradFill>
          <a:ln w="9525">
            <a:solidFill>
              <a:schemeClr val="tx1"/>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400">
              <a:solidFill>
                <a:schemeClr val="tx2"/>
              </a:solidFill>
            </a:endParaRPr>
          </a:p>
        </p:txBody>
      </p:sp>
      <p:sp>
        <p:nvSpPr>
          <p:cNvPr id="19476" name="Text Box 25">
            <a:extLst>
              <a:ext uri="{FF2B5EF4-FFF2-40B4-BE49-F238E27FC236}">
                <a16:creationId xmlns:a16="http://schemas.microsoft.com/office/drawing/2014/main" id="{69CCC69D-7A05-4C2F-B06E-ECB17762036F}"/>
              </a:ext>
            </a:extLst>
          </p:cNvPr>
          <p:cNvSpPr txBox="1">
            <a:spLocks noChangeArrowheads="1"/>
          </p:cNvSpPr>
          <p:nvPr/>
        </p:nvSpPr>
        <p:spPr bwMode="auto">
          <a:xfrm>
            <a:off x="4140201" y="5715000"/>
            <a:ext cx="35163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solidFill>
                  <a:schemeClr val="tx2"/>
                </a:solidFill>
              </a:rPr>
              <a:t>Crisis Response ……Contingency Ops</a:t>
            </a:r>
          </a:p>
        </p:txBody>
      </p:sp>
      <p:sp>
        <p:nvSpPr>
          <p:cNvPr id="19477" name="Text Box 88">
            <a:extLst>
              <a:ext uri="{FF2B5EF4-FFF2-40B4-BE49-F238E27FC236}">
                <a16:creationId xmlns:a16="http://schemas.microsoft.com/office/drawing/2014/main" id="{E8C51079-28CD-4229-B210-3782BA60CA57}"/>
              </a:ext>
            </a:extLst>
          </p:cNvPr>
          <p:cNvSpPr txBox="1">
            <a:spLocks noChangeArrowheads="1"/>
          </p:cNvSpPr>
          <p:nvPr/>
        </p:nvSpPr>
        <p:spPr bwMode="auto">
          <a:xfrm>
            <a:off x="7381875" y="5715000"/>
            <a:ext cx="29797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spcBef>
                <a:spcPct val="15000"/>
              </a:spcBef>
            </a:pPr>
            <a:r>
              <a:rPr lang="en-US" altLang="en-US" sz="1400"/>
              <a:t>Major Combat Operations </a:t>
            </a:r>
          </a:p>
        </p:txBody>
      </p:sp>
      <p:sp>
        <p:nvSpPr>
          <p:cNvPr id="19478" name="Text Box 25">
            <a:extLst>
              <a:ext uri="{FF2B5EF4-FFF2-40B4-BE49-F238E27FC236}">
                <a16:creationId xmlns:a16="http://schemas.microsoft.com/office/drawing/2014/main" id="{30FFC2AE-19D1-4966-AAED-8534BB568563}"/>
              </a:ext>
            </a:extLst>
          </p:cNvPr>
          <p:cNvSpPr txBox="1">
            <a:spLocks noChangeArrowheads="1"/>
          </p:cNvSpPr>
          <p:nvPr/>
        </p:nvSpPr>
        <p:spPr bwMode="auto">
          <a:xfrm>
            <a:off x="1676401" y="5715001"/>
            <a:ext cx="2790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1400">
                <a:solidFill>
                  <a:schemeClr val="tx2"/>
                </a:solidFill>
              </a:rPr>
              <a:t>Partner and Prevent</a:t>
            </a:r>
          </a:p>
        </p:txBody>
      </p:sp>
      <p:sp>
        <p:nvSpPr>
          <p:cNvPr id="19479" name="Text Box 10">
            <a:extLst>
              <a:ext uri="{FF2B5EF4-FFF2-40B4-BE49-F238E27FC236}">
                <a16:creationId xmlns:a16="http://schemas.microsoft.com/office/drawing/2014/main" id="{1A7BE73B-2B3F-4461-84D5-F7C74970A1DC}"/>
              </a:ext>
            </a:extLst>
          </p:cNvPr>
          <p:cNvSpPr txBox="1">
            <a:spLocks noChangeArrowheads="1"/>
          </p:cNvSpPr>
          <p:nvPr/>
        </p:nvSpPr>
        <p:spPr bwMode="auto">
          <a:xfrm>
            <a:off x="6723579" y="2776539"/>
            <a:ext cx="199445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a:solidFill>
                  <a:schemeClr val="tx1"/>
                </a:solidFill>
              </a:rPr>
              <a:t>Marine Expeditionary</a:t>
            </a:r>
          </a:p>
          <a:p>
            <a:pPr algn="ctr" eaLnBrk="1" hangingPunct="1"/>
            <a:r>
              <a:rPr lang="en-US" altLang="en-US" sz="1400">
                <a:solidFill>
                  <a:schemeClr val="tx1"/>
                </a:solidFill>
              </a:rPr>
              <a:t> Brigade</a:t>
            </a:r>
          </a:p>
          <a:p>
            <a:pPr algn="ctr" eaLnBrk="1" hangingPunct="1"/>
            <a:r>
              <a:rPr lang="en-US" altLang="en-US" sz="1400">
                <a:solidFill>
                  <a:schemeClr val="tx1"/>
                </a:solidFill>
              </a:rPr>
              <a:t>(MEB)</a:t>
            </a:r>
          </a:p>
        </p:txBody>
      </p:sp>
      <p:sp>
        <p:nvSpPr>
          <p:cNvPr id="19480" name="Text Box 10">
            <a:extLst>
              <a:ext uri="{FF2B5EF4-FFF2-40B4-BE49-F238E27FC236}">
                <a16:creationId xmlns:a16="http://schemas.microsoft.com/office/drawing/2014/main" id="{A7411925-B730-40CB-8C64-DD603D63AA6B}"/>
              </a:ext>
            </a:extLst>
          </p:cNvPr>
          <p:cNvSpPr txBox="1">
            <a:spLocks noChangeArrowheads="1"/>
          </p:cNvSpPr>
          <p:nvPr/>
        </p:nvSpPr>
        <p:spPr bwMode="auto">
          <a:xfrm>
            <a:off x="4245156" y="2332038"/>
            <a:ext cx="23920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a:solidFill>
                  <a:schemeClr val="tx1"/>
                </a:solidFill>
              </a:rPr>
              <a:t>Marine Expeditionary Unit</a:t>
            </a:r>
          </a:p>
          <a:p>
            <a:pPr algn="ctr" eaLnBrk="1" hangingPunct="1"/>
            <a:r>
              <a:rPr lang="en-US" altLang="en-US" sz="1400">
                <a:solidFill>
                  <a:schemeClr val="tx1"/>
                </a:solidFill>
              </a:rPr>
              <a:t>(MEU)</a:t>
            </a:r>
          </a:p>
        </p:txBody>
      </p:sp>
      <p:pic>
        <p:nvPicPr>
          <p:cNvPr id="19481" name="Picture 40" descr="610x">
            <a:extLst>
              <a:ext uri="{FF2B5EF4-FFF2-40B4-BE49-F238E27FC236}">
                <a16:creationId xmlns:a16="http://schemas.microsoft.com/office/drawing/2014/main" id="{B666DA45-97BF-4CCA-B96F-54CAE83CC53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948739" y="3954463"/>
            <a:ext cx="1430337" cy="893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82" name="Picture 71" descr="fallujah_insurgent_pockets_12000_falluja">
            <a:extLst>
              <a:ext uri="{FF2B5EF4-FFF2-40B4-BE49-F238E27FC236}">
                <a16:creationId xmlns:a16="http://schemas.microsoft.com/office/drawing/2014/main" id="{0C11AFFD-6224-4866-B89E-805F2C678925}"/>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934201" y="3470276"/>
            <a:ext cx="1584325" cy="968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19483" name="Group 96">
            <a:extLst>
              <a:ext uri="{FF2B5EF4-FFF2-40B4-BE49-F238E27FC236}">
                <a16:creationId xmlns:a16="http://schemas.microsoft.com/office/drawing/2014/main" id="{DE59EDCA-C18F-4F8F-B98F-FFB7DFBCDA06}"/>
              </a:ext>
            </a:extLst>
          </p:cNvPr>
          <p:cNvGrpSpPr>
            <a:grpSpLocks/>
          </p:cNvGrpSpPr>
          <p:nvPr/>
        </p:nvGrpSpPr>
        <p:grpSpPr bwMode="auto">
          <a:xfrm>
            <a:off x="4598988" y="4398963"/>
            <a:ext cx="2698750" cy="1371600"/>
            <a:chOff x="1923" y="3473"/>
            <a:chExt cx="1993" cy="847"/>
          </a:xfrm>
        </p:grpSpPr>
        <p:sp>
          <p:nvSpPr>
            <p:cNvPr id="19484" name="AutoShape 97">
              <a:extLst>
                <a:ext uri="{FF2B5EF4-FFF2-40B4-BE49-F238E27FC236}">
                  <a16:creationId xmlns:a16="http://schemas.microsoft.com/office/drawing/2014/main" id="{9C491C2F-2ABE-4225-97C1-0A672EADBC5F}"/>
                </a:ext>
              </a:extLst>
            </p:cNvPr>
            <p:cNvSpPr>
              <a:spLocks noChangeArrowheads="1"/>
            </p:cNvSpPr>
            <p:nvPr/>
          </p:nvSpPr>
          <p:spPr bwMode="auto">
            <a:xfrm rot="325101">
              <a:off x="1923" y="3473"/>
              <a:ext cx="1993" cy="847"/>
            </a:xfrm>
            <a:prstGeom prst="irregularSeal2">
              <a:avLst/>
            </a:prstGeom>
            <a:solidFill>
              <a:srgbClr val="FFFF00"/>
            </a:solidFill>
            <a:ln w="9525">
              <a:solidFill>
                <a:schemeClr val="tx1"/>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400">
                <a:solidFill>
                  <a:schemeClr val="tx2"/>
                </a:solidFill>
              </a:endParaRPr>
            </a:p>
          </p:txBody>
        </p:sp>
        <p:sp>
          <p:nvSpPr>
            <p:cNvPr id="19485" name="Text Box 98">
              <a:extLst>
                <a:ext uri="{FF2B5EF4-FFF2-40B4-BE49-F238E27FC236}">
                  <a16:creationId xmlns:a16="http://schemas.microsoft.com/office/drawing/2014/main" id="{9AEEECC4-58D6-47E6-9DB8-426FD002BDF7}"/>
                </a:ext>
              </a:extLst>
            </p:cNvPr>
            <p:cNvSpPr txBox="1">
              <a:spLocks noChangeArrowheads="1"/>
            </p:cNvSpPr>
            <p:nvPr/>
          </p:nvSpPr>
          <p:spPr bwMode="auto">
            <a:xfrm>
              <a:off x="2190" y="3730"/>
              <a:ext cx="1398"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800">
                  <a:solidFill>
                    <a:schemeClr val="tx2"/>
                  </a:solidFill>
                </a:rPr>
                <a:t>“Two - Fisted</a:t>
              </a:r>
            </a:p>
            <a:p>
              <a:pPr algn="ctr" eaLnBrk="1" hangingPunct="1"/>
              <a:r>
                <a:rPr lang="en-US" altLang="en-US" sz="1800">
                  <a:solidFill>
                    <a:schemeClr val="tx2"/>
                  </a:solidFill>
                </a:rPr>
                <a:t>  Fighter”</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lankMap-World">
            <a:extLst>
              <a:ext uri="{FF2B5EF4-FFF2-40B4-BE49-F238E27FC236}">
                <a16:creationId xmlns:a16="http://schemas.microsoft.com/office/drawing/2014/main" id="{BE60F128-B5E0-48C5-A6D6-BE9B7A4E847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34987" t="15511" r="36185" b="28549"/>
          <a:stretch>
            <a:fillRect/>
          </a:stretch>
        </p:blipFill>
        <p:spPr bwMode="auto">
          <a:xfrm>
            <a:off x="7227888" y="2959101"/>
            <a:ext cx="2713037" cy="2301875"/>
          </a:xfrm>
          <a:prstGeom prst="rect">
            <a:avLst/>
          </a:prstGeom>
          <a:pattFill prst="trellis">
            <a:fgClr>
              <a:schemeClr val="folHlink"/>
            </a:fgClr>
            <a:bgClr>
              <a:schemeClr val="bg1"/>
            </a:bgClr>
          </a:pattFill>
          <a:ln>
            <a:noFill/>
          </a:ln>
          <a:extLst>
            <a:ext uri="{91240B29-F687-4F45-9708-019B960494DF}">
              <a14:hiddenLine xmlns:a14="http://schemas.microsoft.com/office/drawing/2010/main" w="19050">
                <a:solidFill>
                  <a:srgbClr val="000000"/>
                </a:solidFill>
                <a:miter lim="800000"/>
                <a:headEnd/>
                <a:tailEnd/>
              </a14:hiddenLine>
            </a:ext>
          </a:extLst>
        </p:spPr>
      </p:pic>
      <p:sp>
        <p:nvSpPr>
          <p:cNvPr id="20483" name="Rectangle 2">
            <a:extLst>
              <a:ext uri="{FF2B5EF4-FFF2-40B4-BE49-F238E27FC236}">
                <a16:creationId xmlns:a16="http://schemas.microsoft.com/office/drawing/2014/main" id="{16C58225-BF8A-4889-B6EF-97559DB87E1C}"/>
              </a:ext>
            </a:extLst>
          </p:cNvPr>
          <p:cNvSpPr>
            <a:spLocks noGrp="1" noChangeArrowheads="1"/>
          </p:cNvSpPr>
          <p:nvPr>
            <p:ph type="title"/>
          </p:nvPr>
        </p:nvSpPr>
        <p:spPr>
          <a:xfrm>
            <a:off x="3009900" y="128588"/>
            <a:ext cx="5010150" cy="1022350"/>
          </a:xfrm>
        </p:spPr>
        <p:txBody>
          <a:bodyPr/>
          <a:lstStyle/>
          <a:p>
            <a:pPr eaLnBrk="1" hangingPunct="1"/>
            <a:r>
              <a:rPr lang="en-US" altLang="en-US"/>
              <a:t>Scalable MAGTFs</a:t>
            </a:r>
          </a:p>
        </p:txBody>
      </p:sp>
      <p:grpSp>
        <p:nvGrpSpPr>
          <p:cNvPr id="20484" name="Group 5">
            <a:extLst>
              <a:ext uri="{FF2B5EF4-FFF2-40B4-BE49-F238E27FC236}">
                <a16:creationId xmlns:a16="http://schemas.microsoft.com/office/drawing/2014/main" id="{FD1634FD-A7BD-4919-9EC8-57124DC73A76}"/>
              </a:ext>
            </a:extLst>
          </p:cNvPr>
          <p:cNvGrpSpPr>
            <a:grpSpLocks/>
          </p:cNvGrpSpPr>
          <p:nvPr/>
        </p:nvGrpSpPr>
        <p:grpSpPr bwMode="auto">
          <a:xfrm rot="6083564">
            <a:off x="3277394" y="921544"/>
            <a:ext cx="4243388" cy="5994400"/>
            <a:chOff x="666" y="1536"/>
            <a:chExt cx="1824" cy="2304"/>
          </a:xfrm>
        </p:grpSpPr>
        <p:sp>
          <p:nvSpPr>
            <p:cNvPr id="20493" name="Line 6">
              <a:extLst>
                <a:ext uri="{FF2B5EF4-FFF2-40B4-BE49-F238E27FC236}">
                  <a16:creationId xmlns:a16="http://schemas.microsoft.com/office/drawing/2014/main" id="{DD443DD4-F1A7-4214-9968-EE4C3F3788EC}"/>
                </a:ext>
              </a:extLst>
            </p:cNvPr>
            <p:cNvSpPr>
              <a:spLocks noChangeShapeType="1"/>
            </p:cNvSpPr>
            <p:nvPr/>
          </p:nvSpPr>
          <p:spPr bwMode="auto">
            <a:xfrm flipH="1">
              <a:off x="1008" y="1536"/>
              <a:ext cx="576" cy="5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4" name="Line 7">
              <a:extLst>
                <a:ext uri="{FF2B5EF4-FFF2-40B4-BE49-F238E27FC236}">
                  <a16:creationId xmlns:a16="http://schemas.microsoft.com/office/drawing/2014/main" id="{65BFB310-65D1-4FCF-A2CB-6250FE7C9D46}"/>
                </a:ext>
              </a:extLst>
            </p:cNvPr>
            <p:cNvSpPr>
              <a:spLocks noChangeShapeType="1"/>
            </p:cNvSpPr>
            <p:nvPr/>
          </p:nvSpPr>
          <p:spPr bwMode="auto">
            <a:xfrm>
              <a:off x="1581" y="1536"/>
              <a:ext cx="576" cy="5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8">
              <a:extLst>
                <a:ext uri="{FF2B5EF4-FFF2-40B4-BE49-F238E27FC236}">
                  <a16:creationId xmlns:a16="http://schemas.microsoft.com/office/drawing/2014/main" id="{63E9E45F-68BD-4616-8065-F6AD15200113}"/>
                </a:ext>
              </a:extLst>
            </p:cNvPr>
            <p:cNvSpPr>
              <a:spLocks noChangeShapeType="1"/>
            </p:cNvSpPr>
            <p:nvPr/>
          </p:nvSpPr>
          <p:spPr bwMode="auto">
            <a:xfrm>
              <a:off x="1008" y="2112"/>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Line 9">
              <a:extLst>
                <a:ext uri="{FF2B5EF4-FFF2-40B4-BE49-F238E27FC236}">
                  <a16:creationId xmlns:a16="http://schemas.microsoft.com/office/drawing/2014/main" id="{866BA36F-DBA7-4475-9B5E-FA76FC10C6E2}"/>
                </a:ext>
              </a:extLst>
            </p:cNvPr>
            <p:cNvSpPr>
              <a:spLocks noChangeShapeType="1"/>
            </p:cNvSpPr>
            <p:nvPr/>
          </p:nvSpPr>
          <p:spPr bwMode="auto">
            <a:xfrm>
              <a:off x="1866" y="2112"/>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Line 10">
              <a:extLst>
                <a:ext uri="{FF2B5EF4-FFF2-40B4-BE49-F238E27FC236}">
                  <a16:creationId xmlns:a16="http://schemas.microsoft.com/office/drawing/2014/main" id="{80A35373-24CB-477D-AED8-CD76D8A1B4AE}"/>
                </a:ext>
              </a:extLst>
            </p:cNvPr>
            <p:cNvSpPr>
              <a:spLocks noChangeShapeType="1"/>
            </p:cNvSpPr>
            <p:nvPr/>
          </p:nvSpPr>
          <p:spPr bwMode="auto">
            <a:xfrm flipH="1">
              <a:off x="672" y="2112"/>
              <a:ext cx="624" cy="17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8" name="Line 11">
              <a:extLst>
                <a:ext uri="{FF2B5EF4-FFF2-40B4-BE49-F238E27FC236}">
                  <a16:creationId xmlns:a16="http://schemas.microsoft.com/office/drawing/2014/main" id="{80908140-EEC7-4B8E-82E7-DFF2A9A23F78}"/>
                </a:ext>
              </a:extLst>
            </p:cNvPr>
            <p:cNvSpPr>
              <a:spLocks noChangeShapeType="1"/>
            </p:cNvSpPr>
            <p:nvPr/>
          </p:nvSpPr>
          <p:spPr bwMode="auto">
            <a:xfrm>
              <a:off x="1860" y="2112"/>
              <a:ext cx="624" cy="172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9" name="Line 12">
              <a:extLst>
                <a:ext uri="{FF2B5EF4-FFF2-40B4-BE49-F238E27FC236}">
                  <a16:creationId xmlns:a16="http://schemas.microsoft.com/office/drawing/2014/main" id="{347E1924-6A7F-4A36-BA3C-7A322E655B0D}"/>
                </a:ext>
              </a:extLst>
            </p:cNvPr>
            <p:cNvSpPr>
              <a:spLocks noChangeShapeType="1"/>
            </p:cNvSpPr>
            <p:nvPr/>
          </p:nvSpPr>
          <p:spPr bwMode="auto">
            <a:xfrm>
              <a:off x="666" y="3840"/>
              <a:ext cx="18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485" name="Text Box 20">
            <a:extLst>
              <a:ext uri="{FF2B5EF4-FFF2-40B4-BE49-F238E27FC236}">
                <a16:creationId xmlns:a16="http://schemas.microsoft.com/office/drawing/2014/main" id="{1B5811F7-8629-42E2-A946-A0E9FA7F9EDC}"/>
              </a:ext>
            </a:extLst>
          </p:cNvPr>
          <p:cNvSpPr txBox="1">
            <a:spLocks noChangeArrowheads="1"/>
          </p:cNvSpPr>
          <p:nvPr/>
        </p:nvSpPr>
        <p:spPr bwMode="auto">
          <a:xfrm>
            <a:off x="8010962" y="3602039"/>
            <a:ext cx="23391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2000">
                <a:solidFill>
                  <a:srgbClr val="336699"/>
                </a:solidFill>
              </a:rPr>
              <a:t>SP MAGTF</a:t>
            </a:r>
          </a:p>
          <a:p>
            <a:pPr algn="ctr" eaLnBrk="1" hangingPunct="1"/>
            <a:r>
              <a:rPr lang="en-US" altLang="en-US" sz="1200">
                <a:solidFill>
                  <a:schemeClr val="tx1"/>
                </a:solidFill>
              </a:rPr>
              <a:t>Theater Security Cooperation</a:t>
            </a:r>
          </a:p>
          <a:p>
            <a:pPr algn="ctr" eaLnBrk="1" hangingPunct="1"/>
            <a:r>
              <a:rPr lang="en-US" altLang="en-US" sz="1200">
                <a:solidFill>
                  <a:schemeClr val="tx1"/>
                </a:solidFill>
              </a:rPr>
              <a:t>Building Partner Capacity</a:t>
            </a:r>
          </a:p>
        </p:txBody>
      </p:sp>
      <p:sp>
        <p:nvSpPr>
          <p:cNvPr id="20486" name="Text Box 21">
            <a:extLst>
              <a:ext uri="{FF2B5EF4-FFF2-40B4-BE49-F238E27FC236}">
                <a16:creationId xmlns:a16="http://schemas.microsoft.com/office/drawing/2014/main" id="{781AD769-4B43-4250-9535-BA733DB923BC}"/>
              </a:ext>
            </a:extLst>
          </p:cNvPr>
          <p:cNvSpPr txBox="1">
            <a:spLocks noChangeArrowheads="1"/>
          </p:cNvSpPr>
          <p:nvPr/>
        </p:nvSpPr>
        <p:spPr bwMode="auto">
          <a:xfrm>
            <a:off x="6010484" y="3660776"/>
            <a:ext cx="172996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2000">
                <a:solidFill>
                  <a:srgbClr val="336699"/>
                </a:solidFill>
              </a:rPr>
              <a:t>MEU(SOC)</a:t>
            </a:r>
          </a:p>
          <a:p>
            <a:pPr algn="ctr" eaLnBrk="1" hangingPunct="1"/>
            <a:r>
              <a:rPr lang="en-US" altLang="en-US" sz="1200">
                <a:solidFill>
                  <a:schemeClr val="tx1"/>
                </a:solidFill>
              </a:rPr>
              <a:t>Promote Peace</a:t>
            </a:r>
          </a:p>
          <a:p>
            <a:pPr algn="ctr" eaLnBrk="1" hangingPunct="1"/>
            <a:r>
              <a:rPr lang="en-US" altLang="en-US" sz="1200">
                <a:solidFill>
                  <a:schemeClr val="tx1"/>
                </a:solidFill>
              </a:rPr>
              <a:t>And Stability</a:t>
            </a:r>
          </a:p>
          <a:p>
            <a:pPr algn="ctr" eaLnBrk="1" hangingPunct="1"/>
            <a:r>
              <a:rPr lang="en-US" altLang="en-US" sz="1200">
                <a:solidFill>
                  <a:schemeClr val="tx1"/>
                </a:solidFill>
              </a:rPr>
              <a:t>1.5-3 K</a:t>
            </a:r>
          </a:p>
          <a:p>
            <a:pPr algn="ctr" eaLnBrk="1" hangingPunct="1"/>
            <a:r>
              <a:rPr lang="en-US" altLang="en-US" sz="1200">
                <a:solidFill>
                  <a:schemeClr val="tx1"/>
                </a:solidFill>
              </a:rPr>
              <a:t>15 Days Sustainment</a:t>
            </a:r>
          </a:p>
        </p:txBody>
      </p:sp>
      <p:sp>
        <p:nvSpPr>
          <p:cNvPr id="20487" name="Text Box 22">
            <a:extLst>
              <a:ext uri="{FF2B5EF4-FFF2-40B4-BE49-F238E27FC236}">
                <a16:creationId xmlns:a16="http://schemas.microsoft.com/office/drawing/2014/main" id="{68823E03-5EC5-4B45-B7FC-F4779288FE41}"/>
              </a:ext>
            </a:extLst>
          </p:cNvPr>
          <p:cNvSpPr txBox="1">
            <a:spLocks noChangeArrowheads="1"/>
          </p:cNvSpPr>
          <p:nvPr/>
        </p:nvSpPr>
        <p:spPr bwMode="auto">
          <a:xfrm>
            <a:off x="4318209" y="3273425"/>
            <a:ext cx="17299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2000">
                <a:solidFill>
                  <a:srgbClr val="336699"/>
                </a:solidFill>
              </a:rPr>
              <a:t>MEB</a:t>
            </a:r>
          </a:p>
          <a:p>
            <a:pPr algn="ctr" eaLnBrk="1" hangingPunct="1"/>
            <a:r>
              <a:rPr lang="en-US" altLang="en-US" sz="1200">
                <a:solidFill>
                  <a:schemeClr val="tx1"/>
                </a:solidFill>
              </a:rPr>
              <a:t>Respond to Crises</a:t>
            </a:r>
          </a:p>
          <a:p>
            <a:pPr algn="ctr" eaLnBrk="1" hangingPunct="1"/>
            <a:r>
              <a:rPr lang="en-US" altLang="en-US" sz="1200">
                <a:solidFill>
                  <a:schemeClr val="tx1"/>
                </a:solidFill>
              </a:rPr>
              <a:t>3-20 K</a:t>
            </a:r>
          </a:p>
          <a:p>
            <a:pPr algn="ctr" eaLnBrk="1" hangingPunct="1"/>
            <a:r>
              <a:rPr lang="en-US" altLang="en-US" sz="1200">
                <a:solidFill>
                  <a:schemeClr val="tx1"/>
                </a:solidFill>
              </a:rPr>
              <a:t>30 Days Sustainment</a:t>
            </a:r>
          </a:p>
        </p:txBody>
      </p:sp>
      <p:sp>
        <p:nvSpPr>
          <p:cNvPr id="20488" name="Text Box 23">
            <a:extLst>
              <a:ext uri="{FF2B5EF4-FFF2-40B4-BE49-F238E27FC236}">
                <a16:creationId xmlns:a16="http://schemas.microsoft.com/office/drawing/2014/main" id="{6277642C-678C-43D9-9259-0B64E9CD0F62}"/>
              </a:ext>
            </a:extLst>
          </p:cNvPr>
          <p:cNvSpPr txBox="1">
            <a:spLocks noChangeArrowheads="1"/>
          </p:cNvSpPr>
          <p:nvPr/>
        </p:nvSpPr>
        <p:spPr bwMode="auto">
          <a:xfrm>
            <a:off x="2591891" y="2459038"/>
            <a:ext cx="19409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2400">
                <a:solidFill>
                  <a:srgbClr val="336699"/>
                </a:solidFill>
              </a:rPr>
              <a:t>MEF</a:t>
            </a:r>
          </a:p>
          <a:p>
            <a:pPr algn="ctr" eaLnBrk="1" hangingPunct="1"/>
            <a:r>
              <a:rPr lang="en-US" altLang="en-US" sz="1200">
                <a:solidFill>
                  <a:schemeClr val="tx1"/>
                </a:solidFill>
              </a:rPr>
              <a:t>Win the Nation’s Battles</a:t>
            </a:r>
          </a:p>
          <a:p>
            <a:pPr algn="ctr" eaLnBrk="1" hangingPunct="1"/>
            <a:r>
              <a:rPr lang="en-US" altLang="en-US" sz="1200">
                <a:solidFill>
                  <a:schemeClr val="tx1"/>
                </a:solidFill>
              </a:rPr>
              <a:t>20-90 K</a:t>
            </a:r>
          </a:p>
          <a:p>
            <a:pPr algn="ctr" eaLnBrk="1" hangingPunct="1"/>
            <a:r>
              <a:rPr lang="en-US" altLang="en-US" sz="1200">
                <a:solidFill>
                  <a:schemeClr val="tx1"/>
                </a:solidFill>
              </a:rPr>
              <a:t>60 Days Sustainment</a:t>
            </a:r>
          </a:p>
        </p:txBody>
      </p:sp>
      <p:sp>
        <p:nvSpPr>
          <p:cNvPr id="20489" name="Text Box 38">
            <a:extLst>
              <a:ext uri="{FF2B5EF4-FFF2-40B4-BE49-F238E27FC236}">
                <a16:creationId xmlns:a16="http://schemas.microsoft.com/office/drawing/2014/main" id="{039977B4-1B99-4C9C-915E-13B622FE3445}"/>
              </a:ext>
            </a:extLst>
          </p:cNvPr>
          <p:cNvSpPr txBox="1">
            <a:spLocks noChangeArrowheads="1"/>
          </p:cNvSpPr>
          <p:nvPr/>
        </p:nvSpPr>
        <p:spPr bwMode="auto">
          <a:xfrm>
            <a:off x="5183188" y="1601788"/>
            <a:ext cx="5300662" cy="83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45717" tIns="45717" rIns="91433" bIns="45717">
            <a:spAutoFit/>
          </a:bodyPr>
          <a:lstStyle>
            <a:lvl1pPr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1pPr>
            <a:lvl2pPr marL="742950" indent="-28575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2pPr>
            <a:lvl3pPr marL="11430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3pPr>
            <a:lvl4pPr marL="16002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4pPr>
            <a:lvl5pPr marL="20574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9pPr>
          </a:lstStyle>
          <a:p>
            <a:pPr eaLnBrk="1" hangingPunct="1">
              <a:buFontTx/>
              <a:buChar char="•"/>
            </a:pPr>
            <a:r>
              <a:rPr lang="en-US" altLang="en-US" sz="1600">
                <a:solidFill>
                  <a:schemeClr val="tx1"/>
                </a:solidFill>
              </a:rPr>
              <a:t>  Forward presence and flexible MAGTFs enable the Corps to respond quickly to crises and then integrate additional capabilities and capacities as needed</a:t>
            </a:r>
          </a:p>
        </p:txBody>
      </p:sp>
      <p:sp>
        <p:nvSpPr>
          <p:cNvPr id="20490" name="AutoShape 40">
            <a:extLst>
              <a:ext uri="{FF2B5EF4-FFF2-40B4-BE49-F238E27FC236}">
                <a16:creationId xmlns:a16="http://schemas.microsoft.com/office/drawing/2014/main" id="{15570269-4061-43AB-B992-4BC01F257B8E}"/>
              </a:ext>
            </a:extLst>
          </p:cNvPr>
          <p:cNvSpPr>
            <a:spLocks noChangeArrowheads="1"/>
          </p:cNvSpPr>
          <p:nvPr/>
        </p:nvSpPr>
        <p:spPr bwMode="auto">
          <a:xfrm>
            <a:off x="7807325" y="4398963"/>
            <a:ext cx="1277938" cy="885825"/>
          </a:xfrm>
          <a:prstGeom prst="irregularSeal2">
            <a:avLst/>
          </a:prstGeom>
          <a:solidFill>
            <a:srgbClr val="800000">
              <a:alpha val="79999"/>
            </a:srgbClr>
          </a:solidFill>
          <a:ln w="25400" algn="ctr">
            <a:solidFill>
              <a:srgbClr val="FF0000"/>
            </a:solidFill>
            <a:miter lim="800000"/>
            <a:headEnd/>
            <a:tailEnd/>
          </a:ln>
        </p:spPr>
        <p:txBody>
          <a:bodyPr wrap="none" lIns="45717" tIns="45717" rIns="91433" bIns="45717" anchor="ctr"/>
          <a:lstStyle>
            <a:lvl1pPr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1pPr>
            <a:lvl2pPr marL="742950" indent="-28575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2pPr>
            <a:lvl3pPr marL="11430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3pPr>
            <a:lvl4pPr marL="16002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4pPr>
            <a:lvl5pPr marL="20574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200"/>
              <a:t>CRISIS</a:t>
            </a:r>
          </a:p>
        </p:txBody>
      </p:sp>
      <p:sp>
        <p:nvSpPr>
          <p:cNvPr id="20491" name="Text Box 41">
            <a:extLst>
              <a:ext uri="{FF2B5EF4-FFF2-40B4-BE49-F238E27FC236}">
                <a16:creationId xmlns:a16="http://schemas.microsoft.com/office/drawing/2014/main" id="{0839C292-B66B-4501-81F6-19F220C75D1C}"/>
              </a:ext>
            </a:extLst>
          </p:cNvPr>
          <p:cNvSpPr txBox="1">
            <a:spLocks noChangeArrowheads="1"/>
          </p:cNvSpPr>
          <p:nvPr/>
        </p:nvSpPr>
        <p:spPr bwMode="auto">
          <a:xfrm>
            <a:off x="2452688" y="5657850"/>
            <a:ext cx="7739062" cy="830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45717" tIns="45717" rIns="91433" bIns="45717">
            <a:spAutoFit/>
          </a:bodyPr>
          <a:lstStyle>
            <a:lvl1pPr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1pPr>
            <a:lvl2pPr marL="742950" indent="-28575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2pPr>
            <a:lvl3pPr marL="11430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3pPr>
            <a:lvl4pPr marL="16002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4pPr>
            <a:lvl5pPr marL="20574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9pPr>
          </a:lstStyle>
          <a:p>
            <a:pPr eaLnBrk="1" hangingPunct="1">
              <a:buFontTx/>
              <a:buChar char="•"/>
            </a:pPr>
            <a:r>
              <a:rPr lang="en-US" altLang="en-US" sz="1600">
                <a:solidFill>
                  <a:schemeClr val="tx1"/>
                </a:solidFill>
              </a:rPr>
              <a:t>  The inherent C2, INTELLIGENCE, MANEUVER, FIRES, LOGISTIC, and FORCE PROTECTION of the Navy-Marine Corps team makes us the most flexible and cost-effective force-in-readiness for the Nation</a:t>
            </a:r>
          </a:p>
        </p:txBody>
      </p:sp>
      <p:sp>
        <p:nvSpPr>
          <p:cNvPr id="6" name="Slide Number Placeholder 5">
            <a:extLst>
              <a:ext uri="{FF2B5EF4-FFF2-40B4-BE49-F238E27FC236}">
                <a16:creationId xmlns:a16="http://schemas.microsoft.com/office/drawing/2014/main" id="{65099950-CF9D-4A89-936E-668014E8E919}"/>
              </a:ext>
            </a:extLst>
          </p:cNvPr>
          <p:cNvSpPr txBox="1">
            <a:spLocks noGrp="1"/>
          </p:cNvSpPr>
          <p:nvPr/>
        </p:nvSpPr>
        <p:spPr bwMode="auto">
          <a:xfrm>
            <a:off x="8686800" y="6477000"/>
            <a:ext cx="1905000" cy="304800"/>
          </a:xfrm>
          <a:prstGeom prst="rect">
            <a:avLst/>
          </a:prstGeom>
          <a:noFill/>
          <a:ln>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r" eaLnBrk="1" hangingPunct="1"/>
            <a:fld id="{4D45601D-0DD5-4DCF-B48B-4F76CA248ECA}" type="slidenum">
              <a:rPr lang="en-US" altLang="en-US" sz="1400" b="0">
                <a:solidFill>
                  <a:schemeClr val="tx1"/>
                </a:solidFill>
                <a:effectLst>
                  <a:outerShdw blurRad="38100" dist="38100" dir="2700000" algn="tl">
                    <a:srgbClr val="C0C0C0"/>
                  </a:outerShdw>
                </a:effectLst>
              </a:rPr>
              <a:pPr algn="r" eaLnBrk="1" hangingPunct="1"/>
              <a:t>14</a:t>
            </a:fld>
            <a:endParaRPr lang="en-US" altLang="en-US" sz="1400" b="0">
              <a:solidFill>
                <a:schemeClr val="tx1"/>
              </a:solidFill>
              <a:effectLst>
                <a:outerShdw blurRad="38100" dist="38100" dir="2700000" algn="tl">
                  <a:srgbClr val="C0C0C0"/>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a:extLst>
              <a:ext uri="{FF2B5EF4-FFF2-40B4-BE49-F238E27FC236}">
                <a16:creationId xmlns:a16="http://schemas.microsoft.com/office/drawing/2014/main" id="{E9CD9C55-3BA0-4909-8C1B-E70A4E9E05D9}"/>
              </a:ext>
            </a:extLst>
          </p:cNvPr>
          <p:cNvSpPr txBox="1">
            <a:spLocks noGrp="1" noChangeArrowheads="1"/>
          </p:cNvSpPr>
          <p:nvPr/>
        </p:nvSpPr>
        <p:spPr bwMode="auto">
          <a:xfrm>
            <a:off x="8458200" y="6303963"/>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r" eaLnBrk="1" hangingPunct="1"/>
            <a:endParaRPr lang="en-US" altLang="en-US" sz="1400" b="0">
              <a:solidFill>
                <a:schemeClr val="tx1"/>
              </a:solidFill>
            </a:endParaRPr>
          </a:p>
          <a:p>
            <a:pPr algn="r" eaLnBrk="1" hangingPunct="1"/>
            <a:fld id="{C90C11B7-CC74-4A6F-99E3-18D7C52AE486}" type="slidenum">
              <a:rPr lang="en-US" altLang="en-US" sz="1400" b="0">
                <a:solidFill>
                  <a:schemeClr val="tx1"/>
                </a:solidFill>
              </a:rPr>
              <a:pPr algn="r" eaLnBrk="1" hangingPunct="1"/>
              <a:t>15</a:t>
            </a:fld>
            <a:endParaRPr lang="en-US" altLang="en-US" sz="1400" b="0">
              <a:solidFill>
                <a:schemeClr val="tx1"/>
              </a:solidFill>
            </a:endParaRPr>
          </a:p>
        </p:txBody>
      </p:sp>
      <p:pic>
        <p:nvPicPr>
          <p:cNvPr id="30723" name="Picture 2" descr="T-AKE">
            <a:extLst>
              <a:ext uri="{FF2B5EF4-FFF2-40B4-BE49-F238E27FC236}">
                <a16:creationId xmlns:a16="http://schemas.microsoft.com/office/drawing/2014/main" id="{D7990E76-2465-49AA-9989-5C558EF145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1" y="2892426"/>
            <a:ext cx="135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descr="T-AKR (LMSR)">
            <a:extLst>
              <a:ext uri="{FF2B5EF4-FFF2-40B4-BE49-F238E27FC236}">
                <a16:creationId xmlns:a16="http://schemas.microsoft.com/office/drawing/2014/main" id="{C6D4FD71-5E4D-405E-B029-FB56C9BD20A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3788" y="3746501"/>
            <a:ext cx="17018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MLP">
            <a:extLst>
              <a:ext uri="{FF2B5EF4-FFF2-40B4-BE49-F238E27FC236}">
                <a16:creationId xmlns:a16="http://schemas.microsoft.com/office/drawing/2014/main" id="{62457F07-4FDF-4F2B-8709-FE6C40F210B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2000" y="1905001"/>
            <a:ext cx="14493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descr="T-LHA(R)">
            <a:extLst>
              <a:ext uri="{FF2B5EF4-FFF2-40B4-BE49-F238E27FC236}">
                <a16:creationId xmlns:a16="http://schemas.microsoft.com/office/drawing/2014/main" id="{61EE5349-4E59-43E8-88AC-D1C331A78F6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7588" y="1879600"/>
            <a:ext cx="15811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6">
            <a:extLst>
              <a:ext uri="{FF2B5EF4-FFF2-40B4-BE49-F238E27FC236}">
                <a16:creationId xmlns:a16="http://schemas.microsoft.com/office/drawing/2014/main" id="{08CD65DE-9335-46AE-B7AA-95640689C2FA}"/>
              </a:ext>
            </a:extLst>
          </p:cNvPr>
          <p:cNvSpPr>
            <a:spLocks noGrp="1" noChangeArrowheads="1"/>
          </p:cNvSpPr>
          <p:nvPr>
            <p:ph type="title" idx="4294967295"/>
          </p:nvPr>
        </p:nvSpPr>
        <p:spPr>
          <a:xfrm>
            <a:off x="3450597" y="76325"/>
            <a:ext cx="7496072" cy="1142830"/>
          </a:xfrm>
        </p:spPr>
        <p:txBody>
          <a:bodyPr>
            <a:normAutofit fontScale="90000"/>
          </a:bodyPr>
          <a:lstStyle/>
          <a:p>
            <a:pPr eaLnBrk="1" hangingPunct="1">
              <a:lnSpc>
                <a:spcPct val="80000"/>
              </a:lnSpc>
            </a:pPr>
            <a:r>
              <a:rPr lang="en-US" altLang="en-US"/>
              <a:t>Maritime Prepositioning Force (Future)</a:t>
            </a:r>
            <a:r>
              <a:rPr lang="en-US" altLang="en-US" sz="2400"/>
              <a:t>  </a:t>
            </a:r>
            <a:r>
              <a:rPr lang="en-US" altLang="en-US" sz="2800"/>
              <a:t>:  Speed and Versatility</a:t>
            </a:r>
          </a:p>
        </p:txBody>
      </p:sp>
      <p:sp>
        <p:nvSpPr>
          <p:cNvPr id="30728" name="Text Box 7">
            <a:extLst>
              <a:ext uri="{FF2B5EF4-FFF2-40B4-BE49-F238E27FC236}">
                <a16:creationId xmlns:a16="http://schemas.microsoft.com/office/drawing/2014/main" id="{549732F5-EA25-4A11-A917-965029CD9516}"/>
              </a:ext>
            </a:extLst>
          </p:cNvPr>
          <p:cNvSpPr txBox="1">
            <a:spLocks noChangeArrowheads="1"/>
          </p:cNvSpPr>
          <p:nvPr/>
        </p:nvSpPr>
        <p:spPr bwMode="auto">
          <a:xfrm>
            <a:off x="6178551" y="1355726"/>
            <a:ext cx="4335463" cy="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a:lnSpc>
                <a:spcPct val="120000"/>
              </a:lnSpc>
            </a:pPr>
            <a:r>
              <a:rPr lang="en-US" altLang="en-US" sz="1600">
                <a:solidFill>
                  <a:schemeClr val="tx1"/>
                </a:solidFill>
              </a:rPr>
              <a:t> </a:t>
            </a:r>
          </a:p>
        </p:txBody>
      </p:sp>
      <p:sp>
        <p:nvSpPr>
          <p:cNvPr id="30729" name="Line 8">
            <a:extLst>
              <a:ext uri="{FF2B5EF4-FFF2-40B4-BE49-F238E27FC236}">
                <a16:creationId xmlns:a16="http://schemas.microsoft.com/office/drawing/2014/main" id="{D848BA6F-268C-4D8E-9D8B-B2E0F4468F63}"/>
              </a:ext>
            </a:extLst>
          </p:cNvPr>
          <p:cNvSpPr>
            <a:spLocks noChangeShapeType="1"/>
          </p:cNvSpPr>
          <p:nvPr/>
        </p:nvSpPr>
        <p:spPr bwMode="auto">
          <a:xfrm>
            <a:off x="1676400" y="5638800"/>
            <a:ext cx="13557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nchor="ctr"/>
          <a:lstStyle/>
          <a:p>
            <a:endParaRPr lang="en-US"/>
          </a:p>
        </p:txBody>
      </p:sp>
      <p:sp>
        <p:nvSpPr>
          <p:cNvPr id="30730" name="Line 9">
            <a:extLst>
              <a:ext uri="{FF2B5EF4-FFF2-40B4-BE49-F238E27FC236}">
                <a16:creationId xmlns:a16="http://schemas.microsoft.com/office/drawing/2014/main" id="{2E9E5911-41DE-46BB-9DCA-2C5F3DFEB3EC}"/>
              </a:ext>
            </a:extLst>
          </p:cNvPr>
          <p:cNvSpPr>
            <a:spLocks noChangeShapeType="1"/>
          </p:cNvSpPr>
          <p:nvPr/>
        </p:nvSpPr>
        <p:spPr bwMode="auto">
          <a:xfrm>
            <a:off x="1676400" y="3867151"/>
            <a:ext cx="0" cy="15017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nchor="ctr"/>
          <a:lstStyle/>
          <a:p>
            <a:endParaRPr lang="en-US"/>
          </a:p>
        </p:txBody>
      </p:sp>
      <p:sp>
        <p:nvSpPr>
          <p:cNvPr id="30731" name="Line 10">
            <a:extLst>
              <a:ext uri="{FF2B5EF4-FFF2-40B4-BE49-F238E27FC236}">
                <a16:creationId xmlns:a16="http://schemas.microsoft.com/office/drawing/2014/main" id="{97F77FCD-F63C-40D7-9858-C1F540769068}"/>
              </a:ext>
            </a:extLst>
          </p:cNvPr>
          <p:cNvSpPr>
            <a:spLocks noChangeShapeType="1"/>
          </p:cNvSpPr>
          <p:nvPr/>
        </p:nvSpPr>
        <p:spPr bwMode="auto">
          <a:xfrm>
            <a:off x="1676400" y="5114925"/>
            <a:ext cx="0" cy="3683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nchor="ctr"/>
          <a:lstStyle/>
          <a:p>
            <a:endParaRPr lang="en-US"/>
          </a:p>
        </p:txBody>
      </p:sp>
      <p:sp>
        <p:nvSpPr>
          <p:cNvPr id="30732" name="Line 11">
            <a:extLst>
              <a:ext uri="{FF2B5EF4-FFF2-40B4-BE49-F238E27FC236}">
                <a16:creationId xmlns:a16="http://schemas.microsoft.com/office/drawing/2014/main" id="{099B148A-D40D-4703-926F-7D436608398D}"/>
              </a:ext>
            </a:extLst>
          </p:cNvPr>
          <p:cNvSpPr>
            <a:spLocks noChangeShapeType="1"/>
          </p:cNvSpPr>
          <p:nvPr/>
        </p:nvSpPr>
        <p:spPr bwMode="auto">
          <a:xfrm>
            <a:off x="1676400" y="5483225"/>
            <a:ext cx="0" cy="1555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nchor="ctr"/>
          <a:lstStyle/>
          <a:p>
            <a:endParaRPr lang="en-US"/>
          </a:p>
        </p:txBody>
      </p:sp>
      <p:grpSp>
        <p:nvGrpSpPr>
          <p:cNvPr id="30733" name="Group 12">
            <a:extLst>
              <a:ext uri="{FF2B5EF4-FFF2-40B4-BE49-F238E27FC236}">
                <a16:creationId xmlns:a16="http://schemas.microsoft.com/office/drawing/2014/main" id="{A8012EEE-E068-4E8B-B0CD-82181DE534BD}"/>
              </a:ext>
            </a:extLst>
          </p:cNvPr>
          <p:cNvGrpSpPr>
            <a:grpSpLocks/>
          </p:cNvGrpSpPr>
          <p:nvPr/>
        </p:nvGrpSpPr>
        <p:grpSpPr bwMode="auto">
          <a:xfrm>
            <a:off x="5962650" y="1524000"/>
            <a:ext cx="4592638" cy="3216275"/>
            <a:chOff x="2892" y="960"/>
            <a:chExt cx="2893" cy="2026"/>
          </a:xfrm>
        </p:grpSpPr>
        <p:pic>
          <p:nvPicPr>
            <p:cNvPr id="30757" name="Picture 13" descr="T-AK (Legacy)">
              <a:extLst>
                <a:ext uri="{FF2B5EF4-FFF2-40B4-BE49-F238E27FC236}">
                  <a16:creationId xmlns:a16="http://schemas.microsoft.com/office/drawing/2014/main" id="{9A478526-A83B-4BC7-AD04-0FAE8572BA9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51" y="1869"/>
              <a:ext cx="726"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8" name="Picture 14" descr="T-AKE">
              <a:extLst>
                <a:ext uri="{FF2B5EF4-FFF2-40B4-BE49-F238E27FC236}">
                  <a16:creationId xmlns:a16="http://schemas.microsoft.com/office/drawing/2014/main" id="{7FD5AACE-00EC-4AEB-9157-AE14FCFAD37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14" y="1414"/>
              <a:ext cx="695"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9" name="Picture 15" descr="MLP">
              <a:extLst>
                <a:ext uri="{FF2B5EF4-FFF2-40B4-BE49-F238E27FC236}">
                  <a16:creationId xmlns:a16="http://schemas.microsoft.com/office/drawing/2014/main" id="{9641204B-ED33-414A-8022-B8F287ADA96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50" y="1038"/>
              <a:ext cx="74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0" name="Line 16">
              <a:extLst>
                <a:ext uri="{FF2B5EF4-FFF2-40B4-BE49-F238E27FC236}">
                  <a16:creationId xmlns:a16="http://schemas.microsoft.com/office/drawing/2014/main" id="{61DF936A-399B-49A7-8795-2A72F9307E9B}"/>
                </a:ext>
              </a:extLst>
            </p:cNvPr>
            <p:cNvSpPr>
              <a:spLocks noChangeShapeType="1"/>
            </p:cNvSpPr>
            <p:nvPr/>
          </p:nvSpPr>
          <p:spPr bwMode="auto">
            <a:xfrm>
              <a:off x="3828" y="1830"/>
              <a:ext cx="0" cy="64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nchor="ctr"/>
            <a:lstStyle/>
            <a:p>
              <a:endParaRPr lang="en-US"/>
            </a:p>
          </p:txBody>
        </p:sp>
        <p:sp>
          <p:nvSpPr>
            <p:cNvPr id="30761" name="Line 17">
              <a:extLst>
                <a:ext uri="{FF2B5EF4-FFF2-40B4-BE49-F238E27FC236}">
                  <a16:creationId xmlns:a16="http://schemas.microsoft.com/office/drawing/2014/main" id="{8700E774-B9AD-4A72-9C4B-0935184A72B4}"/>
                </a:ext>
              </a:extLst>
            </p:cNvPr>
            <p:cNvSpPr>
              <a:spLocks noChangeShapeType="1"/>
            </p:cNvSpPr>
            <p:nvPr/>
          </p:nvSpPr>
          <p:spPr bwMode="auto">
            <a:xfrm>
              <a:off x="3828" y="2362"/>
              <a:ext cx="0" cy="15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nchor="ctr"/>
            <a:lstStyle/>
            <a:p>
              <a:endParaRPr lang="en-US"/>
            </a:p>
          </p:txBody>
        </p:sp>
        <p:sp>
          <p:nvSpPr>
            <p:cNvPr id="30762" name="Line 18">
              <a:extLst>
                <a:ext uri="{FF2B5EF4-FFF2-40B4-BE49-F238E27FC236}">
                  <a16:creationId xmlns:a16="http://schemas.microsoft.com/office/drawing/2014/main" id="{9BB0628C-D0D7-45B9-AD76-DCFF1276ED9C}"/>
                </a:ext>
              </a:extLst>
            </p:cNvPr>
            <p:cNvSpPr>
              <a:spLocks noChangeShapeType="1"/>
            </p:cNvSpPr>
            <p:nvPr/>
          </p:nvSpPr>
          <p:spPr bwMode="auto">
            <a:xfrm>
              <a:off x="3828" y="2519"/>
              <a:ext cx="0" cy="6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nchor="ctr"/>
            <a:lstStyle/>
            <a:p>
              <a:endParaRPr lang="en-US"/>
            </a:p>
          </p:txBody>
        </p:sp>
        <p:sp>
          <p:nvSpPr>
            <p:cNvPr id="30763" name="Line 19">
              <a:extLst>
                <a:ext uri="{FF2B5EF4-FFF2-40B4-BE49-F238E27FC236}">
                  <a16:creationId xmlns:a16="http://schemas.microsoft.com/office/drawing/2014/main" id="{76F6AC5E-B87D-4BBC-99A6-959A7C036206}"/>
                </a:ext>
              </a:extLst>
            </p:cNvPr>
            <p:cNvSpPr>
              <a:spLocks noChangeShapeType="1"/>
            </p:cNvSpPr>
            <p:nvPr/>
          </p:nvSpPr>
          <p:spPr bwMode="auto">
            <a:xfrm>
              <a:off x="3378" y="2585"/>
              <a:ext cx="131"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nchor="ctr"/>
            <a:lstStyle/>
            <a:p>
              <a:endParaRPr lang="en-US"/>
            </a:p>
          </p:txBody>
        </p:sp>
        <p:sp>
          <p:nvSpPr>
            <p:cNvPr id="30764" name="Rectangle 20">
              <a:extLst>
                <a:ext uri="{FF2B5EF4-FFF2-40B4-BE49-F238E27FC236}">
                  <a16:creationId xmlns:a16="http://schemas.microsoft.com/office/drawing/2014/main" id="{4E74A5C3-DF17-44BC-AA53-C675F17E7FFE}"/>
                </a:ext>
              </a:extLst>
            </p:cNvPr>
            <p:cNvSpPr>
              <a:spLocks noChangeArrowheads="1"/>
            </p:cNvSpPr>
            <p:nvPr/>
          </p:nvSpPr>
          <p:spPr bwMode="auto">
            <a:xfrm>
              <a:off x="4264" y="1285"/>
              <a:ext cx="48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spcBef>
                  <a:spcPct val="20000"/>
                </a:spcBef>
              </a:pPr>
              <a:r>
                <a:rPr lang="en-US" altLang="en-US" sz="1400" u="sng">
                  <a:solidFill>
                    <a:schemeClr val="tx1"/>
                  </a:solidFill>
                </a:rPr>
                <a:t>3 T-AKE</a:t>
              </a:r>
            </a:p>
          </p:txBody>
        </p:sp>
        <p:sp>
          <p:nvSpPr>
            <p:cNvPr id="30765" name="Rectangle 21">
              <a:extLst>
                <a:ext uri="{FF2B5EF4-FFF2-40B4-BE49-F238E27FC236}">
                  <a16:creationId xmlns:a16="http://schemas.microsoft.com/office/drawing/2014/main" id="{B9B9439D-D34D-4225-B8B0-AFD82F806470}"/>
                </a:ext>
              </a:extLst>
            </p:cNvPr>
            <p:cNvSpPr>
              <a:spLocks noChangeArrowheads="1"/>
            </p:cNvSpPr>
            <p:nvPr/>
          </p:nvSpPr>
          <p:spPr bwMode="auto">
            <a:xfrm>
              <a:off x="3855" y="960"/>
              <a:ext cx="42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spcBef>
                  <a:spcPct val="20000"/>
                </a:spcBef>
              </a:pPr>
              <a:r>
                <a:rPr lang="en-US" altLang="en-US" sz="1400" u="sng">
                  <a:solidFill>
                    <a:schemeClr val="tx1"/>
                  </a:solidFill>
                </a:rPr>
                <a:t>3 MLP</a:t>
              </a:r>
            </a:p>
          </p:txBody>
        </p:sp>
        <p:sp>
          <p:nvSpPr>
            <p:cNvPr id="30766" name="Rectangle 22">
              <a:extLst>
                <a:ext uri="{FF2B5EF4-FFF2-40B4-BE49-F238E27FC236}">
                  <a16:creationId xmlns:a16="http://schemas.microsoft.com/office/drawing/2014/main" id="{F2CD90F1-B9B4-4755-9397-CD4E394F7102}"/>
                </a:ext>
              </a:extLst>
            </p:cNvPr>
            <p:cNvSpPr>
              <a:spLocks noChangeArrowheads="1"/>
            </p:cNvSpPr>
            <p:nvPr/>
          </p:nvSpPr>
          <p:spPr bwMode="auto">
            <a:xfrm>
              <a:off x="3840" y="1708"/>
              <a:ext cx="795"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spcBef>
                  <a:spcPct val="20000"/>
                </a:spcBef>
              </a:pPr>
              <a:r>
                <a:rPr lang="en-US" altLang="en-US" sz="1400" u="sng">
                  <a:solidFill>
                    <a:schemeClr val="tx1"/>
                  </a:solidFill>
                </a:rPr>
                <a:t>2 Legacy T-AK</a:t>
              </a:r>
            </a:p>
          </p:txBody>
        </p:sp>
        <p:sp>
          <p:nvSpPr>
            <p:cNvPr id="30767" name="Rectangle 23">
              <a:extLst>
                <a:ext uri="{FF2B5EF4-FFF2-40B4-BE49-F238E27FC236}">
                  <a16:creationId xmlns:a16="http://schemas.microsoft.com/office/drawing/2014/main" id="{4515E224-EF19-4B31-833B-37633EDC7FD4}"/>
                </a:ext>
              </a:extLst>
            </p:cNvPr>
            <p:cNvSpPr>
              <a:spLocks noChangeArrowheads="1"/>
            </p:cNvSpPr>
            <p:nvPr/>
          </p:nvSpPr>
          <p:spPr bwMode="auto">
            <a:xfrm>
              <a:off x="3543" y="1285"/>
              <a:ext cx="585" cy="446"/>
            </a:xfrm>
            <a:prstGeom prst="rect">
              <a:avLst/>
            </a:prstGeom>
            <a:solidFill>
              <a:srgbClr val="006699"/>
            </a:solidFill>
            <a:ln w="28575">
              <a:solidFill>
                <a:schemeClr val="tx1"/>
              </a:solidFill>
              <a:miter lim="800000"/>
              <a:headEnd/>
              <a:tailEnd/>
            </a:ln>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2000"/>
                <a:t>14 Ships</a:t>
              </a:r>
              <a:endParaRPr lang="en-US" altLang="en-US" sz="2000" b="0"/>
            </a:p>
          </p:txBody>
        </p:sp>
        <p:pic>
          <p:nvPicPr>
            <p:cNvPr id="30768" name="Picture 24">
              <a:extLst>
                <a:ext uri="{FF2B5EF4-FFF2-40B4-BE49-F238E27FC236}">
                  <a16:creationId xmlns:a16="http://schemas.microsoft.com/office/drawing/2014/main" id="{513B3776-7250-4B19-A546-BC45D23848E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l="17369" t="11719" r="21365"/>
            <a:stretch>
              <a:fillRect/>
            </a:stretch>
          </p:blipFill>
          <p:spPr bwMode="auto">
            <a:xfrm>
              <a:off x="3092" y="1027"/>
              <a:ext cx="2693" cy="1959"/>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769" name="Text Box 25">
              <a:extLst>
                <a:ext uri="{FF2B5EF4-FFF2-40B4-BE49-F238E27FC236}">
                  <a16:creationId xmlns:a16="http://schemas.microsoft.com/office/drawing/2014/main" id="{A8CB23E3-BC08-4EF2-91F6-4DDA4DA99819}"/>
                </a:ext>
              </a:extLst>
            </p:cNvPr>
            <p:cNvSpPr txBox="1">
              <a:spLocks noChangeArrowheads="1"/>
            </p:cNvSpPr>
            <p:nvPr/>
          </p:nvSpPr>
          <p:spPr bwMode="auto">
            <a:xfrm>
              <a:off x="3649" y="1918"/>
              <a:ext cx="36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00">
                  <a:solidFill>
                    <a:schemeClr val="tx1"/>
                  </a:solidFill>
                </a:rPr>
                <a:t>Diego</a:t>
              </a:r>
            </a:p>
            <a:p>
              <a:pPr algn="ctr" eaLnBrk="1" hangingPunct="1"/>
              <a:r>
                <a:rPr lang="en-US" altLang="en-US" sz="1000">
                  <a:solidFill>
                    <a:schemeClr val="tx1"/>
                  </a:solidFill>
                </a:rPr>
                <a:t>Garcia</a:t>
              </a:r>
            </a:p>
          </p:txBody>
        </p:sp>
        <p:sp>
          <p:nvSpPr>
            <p:cNvPr id="30770" name="Text Box 26">
              <a:extLst>
                <a:ext uri="{FF2B5EF4-FFF2-40B4-BE49-F238E27FC236}">
                  <a16:creationId xmlns:a16="http://schemas.microsoft.com/office/drawing/2014/main" id="{20BD71ED-E885-43EA-ADE6-B8BA0A50521F}"/>
                </a:ext>
              </a:extLst>
            </p:cNvPr>
            <p:cNvSpPr txBox="1">
              <a:spLocks noChangeArrowheads="1"/>
            </p:cNvSpPr>
            <p:nvPr/>
          </p:nvSpPr>
          <p:spPr bwMode="auto">
            <a:xfrm>
              <a:off x="4080" y="2151"/>
              <a:ext cx="953"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200" dirty="0">
                  <a:solidFill>
                    <a:schemeClr val="tx1"/>
                  </a:solidFill>
                </a:rPr>
                <a:t>JHSVs &amp; MV22s </a:t>
              </a:r>
              <a:r>
                <a:rPr lang="en-US" altLang="en-US" sz="1200" b="0" dirty="0">
                  <a:solidFill>
                    <a:schemeClr val="tx1"/>
                  </a:solidFill>
                </a:rPr>
                <a:t>reposition resources to support evolving missions</a:t>
              </a:r>
            </a:p>
          </p:txBody>
        </p:sp>
        <p:sp>
          <p:nvSpPr>
            <p:cNvPr id="30771" name="Line 27">
              <a:extLst>
                <a:ext uri="{FF2B5EF4-FFF2-40B4-BE49-F238E27FC236}">
                  <a16:creationId xmlns:a16="http://schemas.microsoft.com/office/drawing/2014/main" id="{C4301F0A-0FF9-4EED-A62F-93428FFFB8F2}"/>
                </a:ext>
              </a:extLst>
            </p:cNvPr>
            <p:cNvSpPr>
              <a:spLocks noChangeShapeType="1"/>
            </p:cNvSpPr>
            <p:nvPr/>
          </p:nvSpPr>
          <p:spPr bwMode="auto">
            <a:xfrm>
              <a:off x="3258" y="1943"/>
              <a:ext cx="513" cy="153"/>
            </a:xfrm>
            <a:prstGeom prst="line">
              <a:avLst/>
            </a:prstGeom>
            <a:noFill/>
            <a:ln w="28575">
              <a:solidFill>
                <a:schemeClr val="tx1"/>
              </a:solidFill>
              <a:prstDash val="dashDot"/>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0772" name="Line 28">
              <a:extLst>
                <a:ext uri="{FF2B5EF4-FFF2-40B4-BE49-F238E27FC236}">
                  <a16:creationId xmlns:a16="http://schemas.microsoft.com/office/drawing/2014/main" id="{1BC7D1CE-8F68-4933-9066-4537C255D14E}"/>
                </a:ext>
              </a:extLst>
            </p:cNvPr>
            <p:cNvSpPr>
              <a:spLocks noChangeShapeType="1"/>
            </p:cNvSpPr>
            <p:nvPr/>
          </p:nvSpPr>
          <p:spPr bwMode="auto">
            <a:xfrm flipH="1" flipV="1">
              <a:off x="3072" y="2160"/>
              <a:ext cx="240" cy="24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0773" name="AutoShape 29">
              <a:extLst>
                <a:ext uri="{FF2B5EF4-FFF2-40B4-BE49-F238E27FC236}">
                  <a16:creationId xmlns:a16="http://schemas.microsoft.com/office/drawing/2014/main" id="{B8DE5C3C-128E-4A24-A4AF-0F43189A374B}"/>
                </a:ext>
              </a:extLst>
            </p:cNvPr>
            <p:cNvSpPr>
              <a:spLocks noChangeArrowheads="1"/>
            </p:cNvSpPr>
            <p:nvPr/>
          </p:nvSpPr>
          <p:spPr bwMode="auto">
            <a:xfrm rot="7752811" flipH="1">
              <a:off x="2884" y="1914"/>
              <a:ext cx="219"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6 w 21600"/>
                <a:gd name="T19" fmla="*/ 3176 h 21600"/>
                <a:gd name="T20" fmla="*/ 18444 w 21600"/>
                <a:gd name="T21" fmla="*/ 1842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836" y="7988"/>
                  </a:moveTo>
                  <a:cubicBezTo>
                    <a:pt x="19575" y="3487"/>
                    <a:pt x="15473" y="377"/>
                    <a:pt x="10800" y="377"/>
                  </a:cubicBezTo>
                  <a:cubicBezTo>
                    <a:pt x="8369" y="376"/>
                    <a:pt x="6014" y="1226"/>
                    <a:pt x="4144" y="2778"/>
                  </a:cubicBezTo>
                  <a:lnTo>
                    <a:pt x="3903" y="2488"/>
                  </a:lnTo>
                  <a:cubicBezTo>
                    <a:pt x="5841" y="880"/>
                    <a:pt x="8281" y="-1"/>
                    <a:pt x="10800" y="0"/>
                  </a:cubicBezTo>
                  <a:cubicBezTo>
                    <a:pt x="15642" y="0"/>
                    <a:pt x="19893" y="3223"/>
                    <a:pt x="21199" y="7886"/>
                  </a:cubicBezTo>
                  <a:lnTo>
                    <a:pt x="23799" y="7158"/>
                  </a:lnTo>
                  <a:lnTo>
                    <a:pt x="21797" y="10719"/>
                  </a:lnTo>
                  <a:lnTo>
                    <a:pt x="18236" y="8716"/>
                  </a:lnTo>
                  <a:lnTo>
                    <a:pt x="20836" y="7988"/>
                  </a:lnTo>
                  <a:close/>
                </a:path>
              </a:pathLst>
            </a:custGeom>
            <a:solidFill>
              <a:schemeClr val="tx1"/>
            </a:solidFill>
            <a:ln w="19050" algn="ctr">
              <a:solidFill>
                <a:schemeClr val="tx1"/>
              </a:solidFill>
              <a:miter lim="800000"/>
              <a:headEnd/>
              <a:tailEnd/>
            </a:ln>
          </p:spPr>
          <p:txBody>
            <a:bodyPr wrap="none" anchor="ctr"/>
            <a:lstStyle/>
            <a:p>
              <a:endParaRPr lang="en-US"/>
            </a:p>
          </p:txBody>
        </p:sp>
        <p:sp>
          <p:nvSpPr>
            <p:cNvPr id="30774" name="Freeform 30">
              <a:extLst>
                <a:ext uri="{FF2B5EF4-FFF2-40B4-BE49-F238E27FC236}">
                  <a16:creationId xmlns:a16="http://schemas.microsoft.com/office/drawing/2014/main" id="{C2687E80-1946-422C-95D9-B117A536FA73}"/>
                </a:ext>
              </a:extLst>
            </p:cNvPr>
            <p:cNvSpPr>
              <a:spLocks noChangeAspect="1"/>
            </p:cNvSpPr>
            <p:nvPr/>
          </p:nvSpPr>
          <p:spPr bwMode="auto">
            <a:xfrm>
              <a:off x="3123" y="1880"/>
              <a:ext cx="202" cy="34"/>
            </a:xfrm>
            <a:custGeom>
              <a:avLst/>
              <a:gdLst>
                <a:gd name="T0" fmla="*/ 0 w 410"/>
                <a:gd name="T1" fmla="*/ 0 h 83"/>
                <a:gd name="T2" fmla="*/ 0 w 410"/>
                <a:gd name="T3" fmla="*/ 0 h 83"/>
                <a:gd name="T4" fmla="*/ 0 w 410"/>
                <a:gd name="T5" fmla="*/ 0 h 83"/>
                <a:gd name="T6" fmla="*/ 0 w 410"/>
                <a:gd name="T7" fmla="*/ 0 h 83"/>
                <a:gd name="T8" fmla="*/ 0 w 410"/>
                <a:gd name="T9" fmla="*/ 0 h 83"/>
                <a:gd name="T10" fmla="*/ 0 w 410"/>
                <a:gd name="T11" fmla="*/ 0 h 83"/>
                <a:gd name="T12" fmla="*/ 0 w 410"/>
                <a:gd name="T13" fmla="*/ 0 h 83"/>
                <a:gd name="T14" fmla="*/ 0 w 410"/>
                <a:gd name="T15" fmla="*/ 0 h 83"/>
                <a:gd name="T16" fmla="*/ 0 w 410"/>
                <a:gd name="T17" fmla="*/ 0 h 83"/>
                <a:gd name="T18" fmla="*/ 0 w 410"/>
                <a:gd name="T19" fmla="*/ 0 h 83"/>
                <a:gd name="T20" fmla="*/ 0 w 410"/>
                <a:gd name="T21" fmla="*/ 0 h 83"/>
                <a:gd name="T22" fmla="*/ 0 w 410"/>
                <a:gd name="T23" fmla="*/ 0 h 83"/>
                <a:gd name="T24" fmla="*/ 0 w 410"/>
                <a:gd name="T25" fmla="*/ 0 h 83"/>
                <a:gd name="T26" fmla="*/ 0 w 410"/>
                <a:gd name="T27" fmla="*/ 0 h 83"/>
                <a:gd name="T28" fmla="*/ 0 w 410"/>
                <a:gd name="T29" fmla="*/ 0 h 83"/>
                <a:gd name="T30" fmla="*/ 0 w 410"/>
                <a:gd name="T31" fmla="*/ 0 h 83"/>
                <a:gd name="T32" fmla="*/ 0 w 410"/>
                <a:gd name="T33" fmla="*/ 0 h 83"/>
                <a:gd name="T34" fmla="*/ 0 w 410"/>
                <a:gd name="T35" fmla="*/ 0 h 83"/>
                <a:gd name="T36" fmla="*/ 0 w 410"/>
                <a:gd name="T37" fmla="*/ 0 h 83"/>
                <a:gd name="T38" fmla="*/ 0 w 410"/>
                <a:gd name="T39" fmla="*/ 0 h 83"/>
                <a:gd name="T40" fmla="*/ 0 w 410"/>
                <a:gd name="T41" fmla="*/ 0 h 83"/>
                <a:gd name="T42" fmla="*/ 0 w 410"/>
                <a:gd name="T43" fmla="*/ 0 h 83"/>
                <a:gd name="T44" fmla="*/ 0 w 410"/>
                <a:gd name="T45" fmla="*/ 0 h 83"/>
                <a:gd name="T46" fmla="*/ 0 w 410"/>
                <a:gd name="T47" fmla="*/ 0 h 83"/>
                <a:gd name="T48" fmla="*/ 0 w 410"/>
                <a:gd name="T49" fmla="*/ 0 h 83"/>
                <a:gd name="T50" fmla="*/ 0 w 410"/>
                <a:gd name="T51" fmla="*/ 0 h 83"/>
                <a:gd name="T52" fmla="*/ 0 w 410"/>
                <a:gd name="T53" fmla="*/ 0 h 83"/>
                <a:gd name="T54" fmla="*/ 0 w 410"/>
                <a:gd name="T55" fmla="*/ 0 h 83"/>
                <a:gd name="T56" fmla="*/ 0 w 410"/>
                <a:gd name="T57" fmla="*/ 0 h 83"/>
                <a:gd name="T58" fmla="*/ 0 w 410"/>
                <a:gd name="T59" fmla="*/ 0 h 83"/>
                <a:gd name="T60" fmla="*/ 0 w 410"/>
                <a:gd name="T61" fmla="*/ 0 h 83"/>
                <a:gd name="T62" fmla="*/ 0 w 410"/>
                <a:gd name="T63" fmla="*/ 0 h 83"/>
                <a:gd name="T64" fmla="*/ 0 w 410"/>
                <a:gd name="T65" fmla="*/ 0 h 83"/>
                <a:gd name="T66" fmla="*/ 0 w 410"/>
                <a:gd name="T67" fmla="*/ 0 h 83"/>
                <a:gd name="T68" fmla="*/ 0 w 410"/>
                <a:gd name="T69" fmla="*/ 0 h 83"/>
                <a:gd name="T70" fmla="*/ 0 w 410"/>
                <a:gd name="T71" fmla="*/ 0 h 83"/>
                <a:gd name="T72" fmla="*/ 0 w 410"/>
                <a:gd name="T73" fmla="*/ 0 h 83"/>
                <a:gd name="T74" fmla="*/ 0 w 410"/>
                <a:gd name="T75" fmla="*/ 0 h 83"/>
                <a:gd name="T76" fmla="*/ 0 w 410"/>
                <a:gd name="T77" fmla="*/ 0 h 83"/>
                <a:gd name="T78" fmla="*/ 0 w 410"/>
                <a:gd name="T79" fmla="*/ 0 h 83"/>
                <a:gd name="T80" fmla="*/ 0 w 410"/>
                <a:gd name="T81" fmla="*/ 0 h 83"/>
                <a:gd name="T82" fmla="*/ 0 w 410"/>
                <a:gd name="T83" fmla="*/ 0 h 83"/>
                <a:gd name="T84" fmla="*/ 0 w 410"/>
                <a:gd name="T85" fmla="*/ 0 h 83"/>
                <a:gd name="T86" fmla="*/ 0 w 410"/>
                <a:gd name="T87" fmla="*/ 0 h 83"/>
                <a:gd name="T88" fmla="*/ 0 w 410"/>
                <a:gd name="T89" fmla="*/ 0 h 83"/>
                <a:gd name="T90" fmla="*/ 0 w 410"/>
                <a:gd name="T91" fmla="*/ 0 h 83"/>
                <a:gd name="T92" fmla="*/ 0 w 410"/>
                <a:gd name="T93" fmla="*/ 0 h 83"/>
                <a:gd name="T94" fmla="*/ 0 w 410"/>
                <a:gd name="T95" fmla="*/ 0 h 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0"/>
                <a:gd name="T145" fmla="*/ 0 h 83"/>
                <a:gd name="T146" fmla="*/ 410 w 410"/>
                <a:gd name="T147" fmla="*/ 83 h 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0" h="83">
                  <a:moveTo>
                    <a:pt x="410" y="83"/>
                  </a:moveTo>
                  <a:lnTo>
                    <a:pt x="12" y="83"/>
                  </a:lnTo>
                  <a:lnTo>
                    <a:pt x="11" y="81"/>
                  </a:lnTo>
                  <a:lnTo>
                    <a:pt x="11" y="80"/>
                  </a:lnTo>
                  <a:lnTo>
                    <a:pt x="11" y="78"/>
                  </a:lnTo>
                  <a:lnTo>
                    <a:pt x="10" y="74"/>
                  </a:lnTo>
                  <a:lnTo>
                    <a:pt x="10" y="72"/>
                  </a:lnTo>
                  <a:lnTo>
                    <a:pt x="9" y="69"/>
                  </a:lnTo>
                  <a:lnTo>
                    <a:pt x="9" y="67"/>
                  </a:lnTo>
                  <a:lnTo>
                    <a:pt x="8" y="64"/>
                  </a:lnTo>
                  <a:lnTo>
                    <a:pt x="8" y="61"/>
                  </a:lnTo>
                  <a:lnTo>
                    <a:pt x="7" y="59"/>
                  </a:lnTo>
                  <a:lnTo>
                    <a:pt x="6" y="57"/>
                  </a:lnTo>
                  <a:lnTo>
                    <a:pt x="5" y="54"/>
                  </a:lnTo>
                  <a:lnTo>
                    <a:pt x="4" y="53"/>
                  </a:lnTo>
                  <a:lnTo>
                    <a:pt x="3" y="50"/>
                  </a:lnTo>
                  <a:lnTo>
                    <a:pt x="2" y="47"/>
                  </a:lnTo>
                  <a:lnTo>
                    <a:pt x="1" y="46"/>
                  </a:lnTo>
                  <a:lnTo>
                    <a:pt x="0" y="43"/>
                  </a:lnTo>
                  <a:lnTo>
                    <a:pt x="1" y="44"/>
                  </a:lnTo>
                  <a:lnTo>
                    <a:pt x="3" y="44"/>
                  </a:lnTo>
                  <a:lnTo>
                    <a:pt x="5" y="44"/>
                  </a:lnTo>
                  <a:lnTo>
                    <a:pt x="9" y="44"/>
                  </a:lnTo>
                  <a:lnTo>
                    <a:pt x="12" y="44"/>
                  </a:lnTo>
                  <a:lnTo>
                    <a:pt x="16" y="44"/>
                  </a:lnTo>
                  <a:lnTo>
                    <a:pt x="19" y="45"/>
                  </a:lnTo>
                  <a:lnTo>
                    <a:pt x="23" y="45"/>
                  </a:lnTo>
                  <a:lnTo>
                    <a:pt x="27" y="45"/>
                  </a:lnTo>
                  <a:lnTo>
                    <a:pt x="31" y="45"/>
                  </a:lnTo>
                  <a:lnTo>
                    <a:pt x="35" y="46"/>
                  </a:lnTo>
                  <a:lnTo>
                    <a:pt x="38" y="46"/>
                  </a:lnTo>
                  <a:lnTo>
                    <a:pt x="42" y="46"/>
                  </a:lnTo>
                  <a:lnTo>
                    <a:pt x="46" y="46"/>
                  </a:lnTo>
                  <a:lnTo>
                    <a:pt x="49" y="46"/>
                  </a:lnTo>
                  <a:lnTo>
                    <a:pt x="52" y="46"/>
                  </a:lnTo>
                  <a:lnTo>
                    <a:pt x="55" y="46"/>
                  </a:lnTo>
                  <a:lnTo>
                    <a:pt x="55" y="39"/>
                  </a:lnTo>
                  <a:lnTo>
                    <a:pt x="71" y="39"/>
                  </a:lnTo>
                  <a:lnTo>
                    <a:pt x="79" y="39"/>
                  </a:lnTo>
                  <a:lnTo>
                    <a:pt x="79" y="32"/>
                  </a:lnTo>
                  <a:lnTo>
                    <a:pt x="82" y="32"/>
                  </a:lnTo>
                  <a:lnTo>
                    <a:pt x="82" y="20"/>
                  </a:lnTo>
                  <a:lnTo>
                    <a:pt x="112" y="20"/>
                  </a:lnTo>
                  <a:lnTo>
                    <a:pt x="112" y="17"/>
                  </a:lnTo>
                  <a:lnTo>
                    <a:pt x="123" y="2"/>
                  </a:lnTo>
                  <a:lnTo>
                    <a:pt x="126" y="0"/>
                  </a:lnTo>
                  <a:lnTo>
                    <a:pt x="132" y="17"/>
                  </a:lnTo>
                  <a:lnTo>
                    <a:pt x="136" y="17"/>
                  </a:lnTo>
                  <a:lnTo>
                    <a:pt x="136" y="13"/>
                  </a:lnTo>
                  <a:lnTo>
                    <a:pt x="146" y="13"/>
                  </a:lnTo>
                  <a:lnTo>
                    <a:pt x="146" y="27"/>
                  </a:lnTo>
                  <a:lnTo>
                    <a:pt x="160" y="27"/>
                  </a:lnTo>
                  <a:lnTo>
                    <a:pt x="160" y="24"/>
                  </a:lnTo>
                  <a:lnTo>
                    <a:pt x="166" y="19"/>
                  </a:lnTo>
                  <a:lnTo>
                    <a:pt x="166" y="24"/>
                  </a:lnTo>
                  <a:lnTo>
                    <a:pt x="166" y="27"/>
                  </a:lnTo>
                  <a:lnTo>
                    <a:pt x="169" y="27"/>
                  </a:lnTo>
                  <a:lnTo>
                    <a:pt x="171" y="34"/>
                  </a:lnTo>
                  <a:lnTo>
                    <a:pt x="171" y="31"/>
                  </a:lnTo>
                  <a:lnTo>
                    <a:pt x="171" y="30"/>
                  </a:lnTo>
                  <a:lnTo>
                    <a:pt x="172" y="28"/>
                  </a:lnTo>
                  <a:lnTo>
                    <a:pt x="173" y="28"/>
                  </a:lnTo>
                  <a:lnTo>
                    <a:pt x="174" y="28"/>
                  </a:lnTo>
                  <a:lnTo>
                    <a:pt x="175" y="29"/>
                  </a:lnTo>
                  <a:lnTo>
                    <a:pt x="175" y="30"/>
                  </a:lnTo>
                  <a:lnTo>
                    <a:pt x="175" y="31"/>
                  </a:lnTo>
                  <a:lnTo>
                    <a:pt x="175" y="35"/>
                  </a:lnTo>
                  <a:lnTo>
                    <a:pt x="177" y="35"/>
                  </a:lnTo>
                  <a:lnTo>
                    <a:pt x="177" y="29"/>
                  </a:lnTo>
                  <a:lnTo>
                    <a:pt x="189" y="29"/>
                  </a:lnTo>
                  <a:lnTo>
                    <a:pt x="189" y="34"/>
                  </a:lnTo>
                  <a:lnTo>
                    <a:pt x="193" y="34"/>
                  </a:lnTo>
                  <a:lnTo>
                    <a:pt x="193" y="28"/>
                  </a:lnTo>
                  <a:lnTo>
                    <a:pt x="194" y="25"/>
                  </a:lnTo>
                  <a:lnTo>
                    <a:pt x="200" y="25"/>
                  </a:lnTo>
                  <a:lnTo>
                    <a:pt x="202" y="28"/>
                  </a:lnTo>
                  <a:lnTo>
                    <a:pt x="202" y="35"/>
                  </a:lnTo>
                  <a:lnTo>
                    <a:pt x="206" y="34"/>
                  </a:lnTo>
                  <a:lnTo>
                    <a:pt x="206" y="32"/>
                  </a:lnTo>
                  <a:lnTo>
                    <a:pt x="211" y="32"/>
                  </a:lnTo>
                  <a:lnTo>
                    <a:pt x="213" y="32"/>
                  </a:lnTo>
                  <a:lnTo>
                    <a:pt x="220" y="32"/>
                  </a:lnTo>
                  <a:lnTo>
                    <a:pt x="242" y="32"/>
                  </a:lnTo>
                  <a:lnTo>
                    <a:pt x="256" y="34"/>
                  </a:lnTo>
                  <a:lnTo>
                    <a:pt x="257" y="35"/>
                  </a:lnTo>
                  <a:lnTo>
                    <a:pt x="261" y="53"/>
                  </a:lnTo>
                  <a:lnTo>
                    <a:pt x="305" y="53"/>
                  </a:lnTo>
                  <a:lnTo>
                    <a:pt x="340" y="53"/>
                  </a:lnTo>
                  <a:lnTo>
                    <a:pt x="375" y="54"/>
                  </a:lnTo>
                  <a:lnTo>
                    <a:pt x="410" y="54"/>
                  </a:lnTo>
                  <a:lnTo>
                    <a:pt x="410" y="83"/>
                  </a:lnTo>
                  <a:close/>
                </a:path>
              </a:pathLst>
            </a:custGeom>
            <a:solidFill>
              <a:srgbClr val="FF6600"/>
            </a:solidFill>
            <a:ln w="3175">
              <a:solidFill>
                <a:srgbClr val="FF6600"/>
              </a:solidFill>
              <a:round/>
              <a:headEnd/>
              <a:tailEnd/>
            </a:ln>
          </p:spPr>
          <p:txBody>
            <a:bodyPr/>
            <a:lstStyle/>
            <a:p>
              <a:endParaRPr lang="en-US"/>
            </a:p>
          </p:txBody>
        </p:sp>
        <p:sp>
          <p:nvSpPr>
            <p:cNvPr id="30775" name="Freeform 31">
              <a:extLst>
                <a:ext uri="{FF2B5EF4-FFF2-40B4-BE49-F238E27FC236}">
                  <a16:creationId xmlns:a16="http://schemas.microsoft.com/office/drawing/2014/main" id="{A2E8AF5E-8FE8-4185-B400-A664EA8EA6E3}"/>
                </a:ext>
              </a:extLst>
            </p:cNvPr>
            <p:cNvSpPr>
              <a:spLocks noChangeAspect="1"/>
            </p:cNvSpPr>
            <p:nvPr/>
          </p:nvSpPr>
          <p:spPr bwMode="auto">
            <a:xfrm flipH="1">
              <a:off x="3863" y="1798"/>
              <a:ext cx="201" cy="34"/>
            </a:xfrm>
            <a:custGeom>
              <a:avLst/>
              <a:gdLst>
                <a:gd name="T0" fmla="*/ 0 w 410"/>
                <a:gd name="T1" fmla="*/ 0 h 83"/>
                <a:gd name="T2" fmla="*/ 0 w 410"/>
                <a:gd name="T3" fmla="*/ 0 h 83"/>
                <a:gd name="T4" fmla="*/ 0 w 410"/>
                <a:gd name="T5" fmla="*/ 0 h 83"/>
                <a:gd name="T6" fmla="*/ 0 w 410"/>
                <a:gd name="T7" fmla="*/ 0 h 83"/>
                <a:gd name="T8" fmla="*/ 0 w 410"/>
                <a:gd name="T9" fmla="*/ 0 h 83"/>
                <a:gd name="T10" fmla="*/ 0 w 410"/>
                <a:gd name="T11" fmla="*/ 0 h 83"/>
                <a:gd name="T12" fmla="*/ 0 w 410"/>
                <a:gd name="T13" fmla="*/ 0 h 83"/>
                <a:gd name="T14" fmla="*/ 0 w 410"/>
                <a:gd name="T15" fmla="*/ 0 h 83"/>
                <a:gd name="T16" fmla="*/ 0 w 410"/>
                <a:gd name="T17" fmla="*/ 0 h 83"/>
                <a:gd name="T18" fmla="*/ 0 w 410"/>
                <a:gd name="T19" fmla="*/ 0 h 83"/>
                <a:gd name="T20" fmla="*/ 0 w 410"/>
                <a:gd name="T21" fmla="*/ 0 h 83"/>
                <a:gd name="T22" fmla="*/ 0 w 410"/>
                <a:gd name="T23" fmla="*/ 0 h 83"/>
                <a:gd name="T24" fmla="*/ 0 w 410"/>
                <a:gd name="T25" fmla="*/ 0 h 83"/>
                <a:gd name="T26" fmla="*/ 0 w 410"/>
                <a:gd name="T27" fmla="*/ 0 h 83"/>
                <a:gd name="T28" fmla="*/ 0 w 410"/>
                <a:gd name="T29" fmla="*/ 0 h 83"/>
                <a:gd name="T30" fmla="*/ 0 w 410"/>
                <a:gd name="T31" fmla="*/ 0 h 83"/>
                <a:gd name="T32" fmla="*/ 0 w 410"/>
                <a:gd name="T33" fmla="*/ 0 h 83"/>
                <a:gd name="T34" fmla="*/ 0 w 410"/>
                <a:gd name="T35" fmla="*/ 0 h 83"/>
                <a:gd name="T36" fmla="*/ 0 w 410"/>
                <a:gd name="T37" fmla="*/ 0 h 83"/>
                <a:gd name="T38" fmla="*/ 0 w 410"/>
                <a:gd name="T39" fmla="*/ 0 h 83"/>
                <a:gd name="T40" fmla="*/ 0 w 410"/>
                <a:gd name="T41" fmla="*/ 0 h 83"/>
                <a:gd name="T42" fmla="*/ 0 w 410"/>
                <a:gd name="T43" fmla="*/ 0 h 83"/>
                <a:gd name="T44" fmla="*/ 0 w 410"/>
                <a:gd name="T45" fmla="*/ 0 h 83"/>
                <a:gd name="T46" fmla="*/ 0 w 410"/>
                <a:gd name="T47" fmla="*/ 0 h 83"/>
                <a:gd name="T48" fmla="*/ 0 w 410"/>
                <a:gd name="T49" fmla="*/ 0 h 83"/>
                <a:gd name="T50" fmla="*/ 0 w 410"/>
                <a:gd name="T51" fmla="*/ 0 h 83"/>
                <a:gd name="T52" fmla="*/ 0 w 410"/>
                <a:gd name="T53" fmla="*/ 0 h 83"/>
                <a:gd name="T54" fmla="*/ 0 w 410"/>
                <a:gd name="T55" fmla="*/ 0 h 83"/>
                <a:gd name="T56" fmla="*/ 0 w 410"/>
                <a:gd name="T57" fmla="*/ 0 h 83"/>
                <a:gd name="T58" fmla="*/ 0 w 410"/>
                <a:gd name="T59" fmla="*/ 0 h 83"/>
                <a:gd name="T60" fmla="*/ 0 w 410"/>
                <a:gd name="T61" fmla="*/ 0 h 83"/>
                <a:gd name="T62" fmla="*/ 0 w 410"/>
                <a:gd name="T63" fmla="*/ 0 h 83"/>
                <a:gd name="T64" fmla="*/ 0 w 410"/>
                <a:gd name="T65" fmla="*/ 0 h 83"/>
                <a:gd name="T66" fmla="*/ 0 w 410"/>
                <a:gd name="T67" fmla="*/ 0 h 83"/>
                <a:gd name="T68" fmla="*/ 0 w 410"/>
                <a:gd name="T69" fmla="*/ 0 h 83"/>
                <a:gd name="T70" fmla="*/ 0 w 410"/>
                <a:gd name="T71" fmla="*/ 0 h 83"/>
                <a:gd name="T72" fmla="*/ 0 w 410"/>
                <a:gd name="T73" fmla="*/ 0 h 83"/>
                <a:gd name="T74" fmla="*/ 0 w 410"/>
                <a:gd name="T75" fmla="*/ 0 h 83"/>
                <a:gd name="T76" fmla="*/ 0 w 410"/>
                <a:gd name="T77" fmla="*/ 0 h 83"/>
                <a:gd name="T78" fmla="*/ 0 w 410"/>
                <a:gd name="T79" fmla="*/ 0 h 83"/>
                <a:gd name="T80" fmla="*/ 0 w 410"/>
                <a:gd name="T81" fmla="*/ 0 h 83"/>
                <a:gd name="T82" fmla="*/ 0 w 410"/>
                <a:gd name="T83" fmla="*/ 0 h 83"/>
                <a:gd name="T84" fmla="*/ 0 w 410"/>
                <a:gd name="T85" fmla="*/ 0 h 83"/>
                <a:gd name="T86" fmla="*/ 0 w 410"/>
                <a:gd name="T87" fmla="*/ 0 h 83"/>
                <a:gd name="T88" fmla="*/ 0 w 410"/>
                <a:gd name="T89" fmla="*/ 0 h 83"/>
                <a:gd name="T90" fmla="*/ 0 w 410"/>
                <a:gd name="T91" fmla="*/ 0 h 83"/>
                <a:gd name="T92" fmla="*/ 0 w 410"/>
                <a:gd name="T93" fmla="*/ 0 h 83"/>
                <a:gd name="T94" fmla="*/ 0 w 410"/>
                <a:gd name="T95" fmla="*/ 0 h 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0"/>
                <a:gd name="T145" fmla="*/ 0 h 83"/>
                <a:gd name="T146" fmla="*/ 410 w 410"/>
                <a:gd name="T147" fmla="*/ 83 h 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0" h="83">
                  <a:moveTo>
                    <a:pt x="410" y="83"/>
                  </a:moveTo>
                  <a:lnTo>
                    <a:pt x="12" y="83"/>
                  </a:lnTo>
                  <a:lnTo>
                    <a:pt x="11" y="81"/>
                  </a:lnTo>
                  <a:lnTo>
                    <a:pt x="11" y="80"/>
                  </a:lnTo>
                  <a:lnTo>
                    <a:pt x="11" y="78"/>
                  </a:lnTo>
                  <a:lnTo>
                    <a:pt x="10" y="74"/>
                  </a:lnTo>
                  <a:lnTo>
                    <a:pt x="10" y="72"/>
                  </a:lnTo>
                  <a:lnTo>
                    <a:pt x="9" y="69"/>
                  </a:lnTo>
                  <a:lnTo>
                    <a:pt x="9" y="67"/>
                  </a:lnTo>
                  <a:lnTo>
                    <a:pt x="8" y="64"/>
                  </a:lnTo>
                  <a:lnTo>
                    <a:pt x="8" y="61"/>
                  </a:lnTo>
                  <a:lnTo>
                    <a:pt x="7" y="59"/>
                  </a:lnTo>
                  <a:lnTo>
                    <a:pt x="6" y="57"/>
                  </a:lnTo>
                  <a:lnTo>
                    <a:pt x="5" y="54"/>
                  </a:lnTo>
                  <a:lnTo>
                    <a:pt x="4" y="53"/>
                  </a:lnTo>
                  <a:lnTo>
                    <a:pt x="3" y="50"/>
                  </a:lnTo>
                  <a:lnTo>
                    <a:pt x="2" y="47"/>
                  </a:lnTo>
                  <a:lnTo>
                    <a:pt x="1" y="46"/>
                  </a:lnTo>
                  <a:lnTo>
                    <a:pt x="0" y="43"/>
                  </a:lnTo>
                  <a:lnTo>
                    <a:pt x="1" y="44"/>
                  </a:lnTo>
                  <a:lnTo>
                    <a:pt x="3" y="44"/>
                  </a:lnTo>
                  <a:lnTo>
                    <a:pt x="5" y="44"/>
                  </a:lnTo>
                  <a:lnTo>
                    <a:pt x="9" y="44"/>
                  </a:lnTo>
                  <a:lnTo>
                    <a:pt x="12" y="44"/>
                  </a:lnTo>
                  <a:lnTo>
                    <a:pt x="16" y="44"/>
                  </a:lnTo>
                  <a:lnTo>
                    <a:pt x="19" y="45"/>
                  </a:lnTo>
                  <a:lnTo>
                    <a:pt x="23" y="45"/>
                  </a:lnTo>
                  <a:lnTo>
                    <a:pt x="27" y="45"/>
                  </a:lnTo>
                  <a:lnTo>
                    <a:pt x="31" y="45"/>
                  </a:lnTo>
                  <a:lnTo>
                    <a:pt x="35" y="46"/>
                  </a:lnTo>
                  <a:lnTo>
                    <a:pt x="38" y="46"/>
                  </a:lnTo>
                  <a:lnTo>
                    <a:pt x="42" y="46"/>
                  </a:lnTo>
                  <a:lnTo>
                    <a:pt x="46" y="46"/>
                  </a:lnTo>
                  <a:lnTo>
                    <a:pt x="49" y="46"/>
                  </a:lnTo>
                  <a:lnTo>
                    <a:pt x="52" y="46"/>
                  </a:lnTo>
                  <a:lnTo>
                    <a:pt x="55" y="46"/>
                  </a:lnTo>
                  <a:lnTo>
                    <a:pt x="55" y="39"/>
                  </a:lnTo>
                  <a:lnTo>
                    <a:pt x="71" y="39"/>
                  </a:lnTo>
                  <a:lnTo>
                    <a:pt x="79" y="39"/>
                  </a:lnTo>
                  <a:lnTo>
                    <a:pt x="79" y="32"/>
                  </a:lnTo>
                  <a:lnTo>
                    <a:pt x="82" y="32"/>
                  </a:lnTo>
                  <a:lnTo>
                    <a:pt x="82" y="20"/>
                  </a:lnTo>
                  <a:lnTo>
                    <a:pt x="112" y="20"/>
                  </a:lnTo>
                  <a:lnTo>
                    <a:pt x="112" y="17"/>
                  </a:lnTo>
                  <a:lnTo>
                    <a:pt x="123" y="2"/>
                  </a:lnTo>
                  <a:lnTo>
                    <a:pt x="126" y="0"/>
                  </a:lnTo>
                  <a:lnTo>
                    <a:pt x="132" y="17"/>
                  </a:lnTo>
                  <a:lnTo>
                    <a:pt x="136" y="17"/>
                  </a:lnTo>
                  <a:lnTo>
                    <a:pt x="136" y="13"/>
                  </a:lnTo>
                  <a:lnTo>
                    <a:pt x="146" y="13"/>
                  </a:lnTo>
                  <a:lnTo>
                    <a:pt x="146" y="27"/>
                  </a:lnTo>
                  <a:lnTo>
                    <a:pt x="160" y="27"/>
                  </a:lnTo>
                  <a:lnTo>
                    <a:pt x="160" y="24"/>
                  </a:lnTo>
                  <a:lnTo>
                    <a:pt x="166" y="19"/>
                  </a:lnTo>
                  <a:lnTo>
                    <a:pt x="166" y="24"/>
                  </a:lnTo>
                  <a:lnTo>
                    <a:pt x="166" y="27"/>
                  </a:lnTo>
                  <a:lnTo>
                    <a:pt x="169" y="27"/>
                  </a:lnTo>
                  <a:lnTo>
                    <a:pt x="171" y="34"/>
                  </a:lnTo>
                  <a:lnTo>
                    <a:pt x="171" y="31"/>
                  </a:lnTo>
                  <a:lnTo>
                    <a:pt x="171" y="30"/>
                  </a:lnTo>
                  <a:lnTo>
                    <a:pt x="172" y="28"/>
                  </a:lnTo>
                  <a:lnTo>
                    <a:pt x="173" y="28"/>
                  </a:lnTo>
                  <a:lnTo>
                    <a:pt x="174" y="28"/>
                  </a:lnTo>
                  <a:lnTo>
                    <a:pt x="175" y="29"/>
                  </a:lnTo>
                  <a:lnTo>
                    <a:pt x="175" y="30"/>
                  </a:lnTo>
                  <a:lnTo>
                    <a:pt x="175" y="31"/>
                  </a:lnTo>
                  <a:lnTo>
                    <a:pt x="175" y="35"/>
                  </a:lnTo>
                  <a:lnTo>
                    <a:pt x="177" y="35"/>
                  </a:lnTo>
                  <a:lnTo>
                    <a:pt x="177" y="29"/>
                  </a:lnTo>
                  <a:lnTo>
                    <a:pt x="189" y="29"/>
                  </a:lnTo>
                  <a:lnTo>
                    <a:pt x="189" y="34"/>
                  </a:lnTo>
                  <a:lnTo>
                    <a:pt x="193" y="34"/>
                  </a:lnTo>
                  <a:lnTo>
                    <a:pt x="193" y="28"/>
                  </a:lnTo>
                  <a:lnTo>
                    <a:pt x="194" y="25"/>
                  </a:lnTo>
                  <a:lnTo>
                    <a:pt x="200" y="25"/>
                  </a:lnTo>
                  <a:lnTo>
                    <a:pt x="202" y="28"/>
                  </a:lnTo>
                  <a:lnTo>
                    <a:pt x="202" y="35"/>
                  </a:lnTo>
                  <a:lnTo>
                    <a:pt x="206" y="34"/>
                  </a:lnTo>
                  <a:lnTo>
                    <a:pt x="206" y="32"/>
                  </a:lnTo>
                  <a:lnTo>
                    <a:pt x="211" y="32"/>
                  </a:lnTo>
                  <a:lnTo>
                    <a:pt x="213" y="32"/>
                  </a:lnTo>
                  <a:lnTo>
                    <a:pt x="220" y="32"/>
                  </a:lnTo>
                  <a:lnTo>
                    <a:pt x="242" y="32"/>
                  </a:lnTo>
                  <a:lnTo>
                    <a:pt x="256" y="34"/>
                  </a:lnTo>
                  <a:lnTo>
                    <a:pt x="257" y="35"/>
                  </a:lnTo>
                  <a:lnTo>
                    <a:pt x="261" y="53"/>
                  </a:lnTo>
                  <a:lnTo>
                    <a:pt x="305" y="53"/>
                  </a:lnTo>
                  <a:lnTo>
                    <a:pt x="340" y="53"/>
                  </a:lnTo>
                  <a:lnTo>
                    <a:pt x="375" y="54"/>
                  </a:lnTo>
                  <a:lnTo>
                    <a:pt x="410" y="54"/>
                  </a:lnTo>
                  <a:lnTo>
                    <a:pt x="410" y="83"/>
                  </a:lnTo>
                  <a:close/>
                </a:path>
              </a:pathLst>
            </a:custGeom>
            <a:solidFill>
              <a:srgbClr val="006600"/>
            </a:solidFill>
            <a:ln w="3175">
              <a:solidFill>
                <a:srgbClr val="006600"/>
              </a:solidFill>
              <a:round/>
              <a:headEnd/>
              <a:tailEnd/>
            </a:ln>
          </p:spPr>
          <p:txBody>
            <a:bodyPr/>
            <a:lstStyle/>
            <a:p>
              <a:endParaRPr lang="en-US"/>
            </a:p>
          </p:txBody>
        </p:sp>
        <p:sp>
          <p:nvSpPr>
            <p:cNvPr id="30776" name="Freeform 32">
              <a:extLst>
                <a:ext uri="{FF2B5EF4-FFF2-40B4-BE49-F238E27FC236}">
                  <a16:creationId xmlns:a16="http://schemas.microsoft.com/office/drawing/2014/main" id="{1FDD1115-D836-452F-B5BA-2ED4D60CF4EA}"/>
                </a:ext>
              </a:extLst>
            </p:cNvPr>
            <p:cNvSpPr>
              <a:spLocks noChangeAspect="1"/>
            </p:cNvSpPr>
            <p:nvPr/>
          </p:nvSpPr>
          <p:spPr bwMode="auto">
            <a:xfrm>
              <a:off x="4907" y="1744"/>
              <a:ext cx="220" cy="46"/>
            </a:xfrm>
            <a:custGeom>
              <a:avLst/>
              <a:gdLst>
                <a:gd name="T0" fmla="*/ 1 w 432"/>
                <a:gd name="T1" fmla="*/ 0 h 129"/>
                <a:gd name="T2" fmla="*/ 1 w 432"/>
                <a:gd name="T3" fmla="*/ 0 h 129"/>
                <a:gd name="T4" fmla="*/ 1 w 432"/>
                <a:gd name="T5" fmla="*/ 0 h 129"/>
                <a:gd name="T6" fmla="*/ 1 w 432"/>
                <a:gd name="T7" fmla="*/ 0 h 129"/>
                <a:gd name="T8" fmla="*/ 1 w 432"/>
                <a:gd name="T9" fmla="*/ 0 h 129"/>
                <a:gd name="T10" fmla="*/ 1 w 432"/>
                <a:gd name="T11" fmla="*/ 0 h 129"/>
                <a:gd name="T12" fmla="*/ 1 w 432"/>
                <a:gd name="T13" fmla="*/ 0 h 129"/>
                <a:gd name="T14" fmla="*/ 1 w 432"/>
                <a:gd name="T15" fmla="*/ 0 h 129"/>
                <a:gd name="T16" fmla="*/ 1 w 432"/>
                <a:gd name="T17" fmla="*/ 0 h 129"/>
                <a:gd name="T18" fmla="*/ 1 w 432"/>
                <a:gd name="T19" fmla="*/ 0 h 129"/>
                <a:gd name="T20" fmla="*/ 1 w 432"/>
                <a:gd name="T21" fmla="*/ 0 h 129"/>
                <a:gd name="T22" fmla="*/ 1 w 432"/>
                <a:gd name="T23" fmla="*/ 0 h 129"/>
                <a:gd name="T24" fmla="*/ 1 w 432"/>
                <a:gd name="T25" fmla="*/ 0 h 129"/>
                <a:gd name="T26" fmla="*/ 1 w 432"/>
                <a:gd name="T27" fmla="*/ 0 h 129"/>
                <a:gd name="T28" fmla="*/ 1 w 432"/>
                <a:gd name="T29" fmla="*/ 0 h 129"/>
                <a:gd name="T30" fmla="*/ 1 w 432"/>
                <a:gd name="T31" fmla="*/ 0 h 129"/>
                <a:gd name="T32" fmla="*/ 1 w 432"/>
                <a:gd name="T33" fmla="*/ 0 h 129"/>
                <a:gd name="T34" fmla="*/ 1 w 432"/>
                <a:gd name="T35" fmla="*/ 0 h 129"/>
                <a:gd name="T36" fmla="*/ 1 w 432"/>
                <a:gd name="T37" fmla="*/ 0 h 129"/>
                <a:gd name="T38" fmla="*/ 1 w 432"/>
                <a:gd name="T39" fmla="*/ 0 h 129"/>
                <a:gd name="T40" fmla="*/ 1 w 432"/>
                <a:gd name="T41" fmla="*/ 0 h 129"/>
                <a:gd name="T42" fmla="*/ 1 w 432"/>
                <a:gd name="T43" fmla="*/ 0 h 129"/>
                <a:gd name="T44" fmla="*/ 1 w 432"/>
                <a:gd name="T45" fmla="*/ 0 h 129"/>
                <a:gd name="T46" fmla="*/ 1 w 432"/>
                <a:gd name="T47" fmla="*/ 0 h 129"/>
                <a:gd name="T48" fmla="*/ 1 w 432"/>
                <a:gd name="T49" fmla="*/ 0 h 129"/>
                <a:gd name="T50" fmla="*/ 1 w 432"/>
                <a:gd name="T51" fmla="*/ 0 h 129"/>
                <a:gd name="T52" fmla="*/ 1 w 432"/>
                <a:gd name="T53" fmla="*/ 0 h 129"/>
                <a:gd name="T54" fmla="*/ 1 w 432"/>
                <a:gd name="T55" fmla="*/ 0 h 129"/>
                <a:gd name="T56" fmla="*/ 1 w 432"/>
                <a:gd name="T57" fmla="*/ 0 h 129"/>
                <a:gd name="T58" fmla="*/ 1 w 432"/>
                <a:gd name="T59" fmla="*/ 0 h 129"/>
                <a:gd name="T60" fmla="*/ 1 w 432"/>
                <a:gd name="T61" fmla="*/ 0 h 129"/>
                <a:gd name="T62" fmla="*/ 1 w 432"/>
                <a:gd name="T63" fmla="*/ 0 h 129"/>
                <a:gd name="T64" fmla="*/ 1 w 432"/>
                <a:gd name="T65" fmla="*/ 0 h 129"/>
                <a:gd name="T66" fmla="*/ 1 w 432"/>
                <a:gd name="T67" fmla="*/ 0 h 129"/>
                <a:gd name="T68" fmla="*/ 1 w 432"/>
                <a:gd name="T69" fmla="*/ 0 h 129"/>
                <a:gd name="T70" fmla="*/ 0 w 432"/>
                <a:gd name="T71" fmla="*/ 0 h 129"/>
                <a:gd name="T72" fmla="*/ 1 w 432"/>
                <a:gd name="T73" fmla="*/ 0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2"/>
                <a:gd name="T112" fmla="*/ 0 h 129"/>
                <a:gd name="T113" fmla="*/ 432 w 432"/>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2" h="129">
                  <a:moveTo>
                    <a:pt x="2" y="129"/>
                  </a:moveTo>
                  <a:lnTo>
                    <a:pt x="402" y="128"/>
                  </a:lnTo>
                  <a:lnTo>
                    <a:pt x="432" y="96"/>
                  </a:lnTo>
                  <a:lnTo>
                    <a:pt x="340" y="97"/>
                  </a:lnTo>
                  <a:lnTo>
                    <a:pt x="340" y="90"/>
                  </a:lnTo>
                  <a:lnTo>
                    <a:pt x="317" y="88"/>
                  </a:lnTo>
                  <a:lnTo>
                    <a:pt x="317" y="102"/>
                  </a:lnTo>
                  <a:lnTo>
                    <a:pt x="295" y="102"/>
                  </a:lnTo>
                  <a:lnTo>
                    <a:pt x="294" y="64"/>
                  </a:lnTo>
                  <a:lnTo>
                    <a:pt x="274" y="47"/>
                  </a:lnTo>
                  <a:lnTo>
                    <a:pt x="253" y="47"/>
                  </a:lnTo>
                  <a:lnTo>
                    <a:pt x="252" y="27"/>
                  </a:lnTo>
                  <a:lnTo>
                    <a:pt x="252" y="28"/>
                  </a:lnTo>
                  <a:lnTo>
                    <a:pt x="250" y="25"/>
                  </a:lnTo>
                  <a:lnTo>
                    <a:pt x="247" y="4"/>
                  </a:lnTo>
                  <a:lnTo>
                    <a:pt x="242" y="3"/>
                  </a:lnTo>
                  <a:lnTo>
                    <a:pt x="238" y="46"/>
                  </a:lnTo>
                  <a:lnTo>
                    <a:pt x="231" y="55"/>
                  </a:lnTo>
                  <a:lnTo>
                    <a:pt x="231" y="74"/>
                  </a:lnTo>
                  <a:lnTo>
                    <a:pt x="198" y="74"/>
                  </a:lnTo>
                  <a:lnTo>
                    <a:pt x="197" y="0"/>
                  </a:lnTo>
                  <a:lnTo>
                    <a:pt x="190" y="0"/>
                  </a:lnTo>
                  <a:lnTo>
                    <a:pt x="182" y="71"/>
                  </a:lnTo>
                  <a:lnTo>
                    <a:pt x="175" y="49"/>
                  </a:lnTo>
                  <a:lnTo>
                    <a:pt x="148" y="49"/>
                  </a:lnTo>
                  <a:lnTo>
                    <a:pt x="131" y="65"/>
                  </a:lnTo>
                  <a:lnTo>
                    <a:pt x="131" y="88"/>
                  </a:lnTo>
                  <a:lnTo>
                    <a:pt x="98" y="88"/>
                  </a:lnTo>
                  <a:lnTo>
                    <a:pt x="98" y="101"/>
                  </a:lnTo>
                  <a:lnTo>
                    <a:pt x="66" y="102"/>
                  </a:lnTo>
                  <a:lnTo>
                    <a:pt x="67" y="110"/>
                  </a:lnTo>
                  <a:lnTo>
                    <a:pt x="48" y="110"/>
                  </a:lnTo>
                  <a:lnTo>
                    <a:pt x="47" y="96"/>
                  </a:lnTo>
                  <a:lnTo>
                    <a:pt x="36" y="98"/>
                  </a:lnTo>
                  <a:lnTo>
                    <a:pt x="30" y="110"/>
                  </a:lnTo>
                  <a:lnTo>
                    <a:pt x="0" y="110"/>
                  </a:lnTo>
                  <a:lnTo>
                    <a:pt x="2" y="129"/>
                  </a:lnTo>
                  <a:close/>
                </a:path>
              </a:pathLst>
            </a:custGeom>
            <a:solidFill>
              <a:srgbClr val="000066"/>
            </a:solidFill>
            <a:ln w="12700">
              <a:solidFill>
                <a:srgbClr val="000066"/>
              </a:solidFill>
              <a:round/>
              <a:headEnd/>
              <a:tailEnd/>
            </a:ln>
          </p:spPr>
          <p:txBody>
            <a:bodyPr lIns="90488" tIns="44450" rIns="90488" bIns="44450"/>
            <a:lstStyle/>
            <a:p>
              <a:endParaRPr lang="en-US"/>
            </a:p>
          </p:txBody>
        </p:sp>
        <p:grpSp>
          <p:nvGrpSpPr>
            <p:cNvPr id="30777" name="Group 33">
              <a:extLst>
                <a:ext uri="{FF2B5EF4-FFF2-40B4-BE49-F238E27FC236}">
                  <a16:creationId xmlns:a16="http://schemas.microsoft.com/office/drawing/2014/main" id="{37B1E2E7-2F4B-43B1-B59D-BF4D54EB8D4F}"/>
                </a:ext>
              </a:extLst>
            </p:cNvPr>
            <p:cNvGrpSpPr>
              <a:grpSpLocks/>
            </p:cNvGrpSpPr>
            <p:nvPr/>
          </p:nvGrpSpPr>
          <p:grpSpPr bwMode="auto">
            <a:xfrm>
              <a:off x="5200" y="1391"/>
              <a:ext cx="293" cy="34"/>
              <a:chOff x="3072" y="860"/>
              <a:chExt cx="384" cy="52"/>
            </a:xfrm>
          </p:grpSpPr>
          <p:sp>
            <p:nvSpPr>
              <p:cNvPr id="30940" name="Line 34">
                <a:extLst>
                  <a:ext uri="{FF2B5EF4-FFF2-40B4-BE49-F238E27FC236}">
                    <a16:creationId xmlns:a16="http://schemas.microsoft.com/office/drawing/2014/main" id="{54DE7A87-FFDF-4625-8DC3-46CBFE8F0AA2}"/>
                  </a:ext>
                </a:extLst>
              </p:cNvPr>
              <p:cNvSpPr>
                <a:spLocks noChangeShapeType="1"/>
              </p:cNvSpPr>
              <p:nvPr/>
            </p:nvSpPr>
            <p:spPr bwMode="auto">
              <a:xfrm>
                <a:off x="3072" y="912"/>
                <a:ext cx="384" cy="0"/>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1" name="Line 35">
                <a:extLst>
                  <a:ext uri="{FF2B5EF4-FFF2-40B4-BE49-F238E27FC236}">
                    <a16:creationId xmlns:a16="http://schemas.microsoft.com/office/drawing/2014/main" id="{5B779D36-5028-4844-B5D0-72004D95ABE8}"/>
                  </a:ext>
                </a:extLst>
              </p:cNvPr>
              <p:cNvSpPr>
                <a:spLocks noChangeShapeType="1"/>
              </p:cNvSpPr>
              <p:nvPr/>
            </p:nvSpPr>
            <p:spPr bwMode="auto">
              <a:xfrm>
                <a:off x="3168" y="888"/>
                <a:ext cx="48" cy="0"/>
              </a:xfrm>
              <a:prstGeom prst="line">
                <a:avLst/>
              </a:prstGeom>
              <a:noFill/>
              <a:ln w="3810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42" name="Line 36">
                <a:extLst>
                  <a:ext uri="{FF2B5EF4-FFF2-40B4-BE49-F238E27FC236}">
                    <a16:creationId xmlns:a16="http://schemas.microsoft.com/office/drawing/2014/main" id="{20876888-99E1-43E0-A48D-BC69B8DC102F}"/>
                  </a:ext>
                </a:extLst>
              </p:cNvPr>
              <p:cNvSpPr>
                <a:spLocks noChangeShapeType="1"/>
              </p:cNvSpPr>
              <p:nvPr/>
            </p:nvSpPr>
            <p:spPr bwMode="auto">
              <a:xfrm>
                <a:off x="3202" y="860"/>
                <a:ext cx="0" cy="48"/>
              </a:xfrm>
              <a:prstGeom prst="line">
                <a:avLst/>
              </a:prstGeom>
              <a:noFill/>
              <a:ln w="31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78" name="Freeform 37">
              <a:extLst>
                <a:ext uri="{FF2B5EF4-FFF2-40B4-BE49-F238E27FC236}">
                  <a16:creationId xmlns:a16="http://schemas.microsoft.com/office/drawing/2014/main" id="{82D5542B-00AC-4F28-9F61-890C06AF2C5E}"/>
                </a:ext>
              </a:extLst>
            </p:cNvPr>
            <p:cNvSpPr>
              <a:spLocks noChangeAspect="1"/>
            </p:cNvSpPr>
            <p:nvPr/>
          </p:nvSpPr>
          <p:spPr bwMode="auto">
            <a:xfrm>
              <a:off x="5017" y="1559"/>
              <a:ext cx="219" cy="46"/>
            </a:xfrm>
            <a:custGeom>
              <a:avLst/>
              <a:gdLst>
                <a:gd name="T0" fmla="*/ 1 w 432"/>
                <a:gd name="T1" fmla="*/ 0 h 129"/>
                <a:gd name="T2" fmla="*/ 1 w 432"/>
                <a:gd name="T3" fmla="*/ 0 h 129"/>
                <a:gd name="T4" fmla="*/ 1 w 432"/>
                <a:gd name="T5" fmla="*/ 0 h 129"/>
                <a:gd name="T6" fmla="*/ 1 w 432"/>
                <a:gd name="T7" fmla="*/ 0 h 129"/>
                <a:gd name="T8" fmla="*/ 1 w 432"/>
                <a:gd name="T9" fmla="*/ 0 h 129"/>
                <a:gd name="T10" fmla="*/ 1 w 432"/>
                <a:gd name="T11" fmla="*/ 0 h 129"/>
                <a:gd name="T12" fmla="*/ 1 w 432"/>
                <a:gd name="T13" fmla="*/ 0 h 129"/>
                <a:gd name="T14" fmla="*/ 1 w 432"/>
                <a:gd name="T15" fmla="*/ 0 h 129"/>
                <a:gd name="T16" fmla="*/ 1 w 432"/>
                <a:gd name="T17" fmla="*/ 0 h 129"/>
                <a:gd name="T18" fmla="*/ 1 w 432"/>
                <a:gd name="T19" fmla="*/ 0 h 129"/>
                <a:gd name="T20" fmla="*/ 1 w 432"/>
                <a:gd name="T21" fmla="*/ 0 h 129"/>
                <a:gd name="T22" fmla="*/ 1 w 432"/>
                <a:gd name="T23" fmla="*/ 0 h 129"/>
                <a:gd name="T24" fmla="*/ 1 w 432"/>
                <a:gd name="T25" fmla="*/ 0 h 129"/>
                <a:gd name="T26" fmla="*/ 1 w 432"/>
                <a:gd name="T27" fmla="*/ 0 h 129"/>
                <a:gd name="T28" fmla="*/ 1 w 432"/>
                <a:gd name="T29" fmla="*/ 0 h 129"/>
                <a:gd name="T30" fmla="*/ 1 w 432"/>
                <a:gd name="T31" fmla="*/ 0 h 129"/>
                <a:gd name="T32" fmla="*/ 1 w 432"/>
                <a:gd name="T33" fmla="*/ 0 h 129"/>
                <a:gd name="T34" fmla="*/ 1 w 432"/>
                <a:gd name="T35" fmla="*/ 0 h 129"/>
                <a:gd name="T36" fmla="*/ 1 w 432"/>
                <a:gd name="T37" fmla="*/ 0 h 129"/>
                <a:gd name="T38" fmla="*/ 1 w 432"/>
                <a:gd name="T39" fmla="*/ 0 h 129"/>
                <a:gd name="T40" fmla="*/ 1 w 432"/>
                <a:gd name="T41" fmla="*/ 0 h 129"/>
                <a:gd name="T42" fmla="*/ 1 w 432"/>
                <a:gd name="T43" fmla="*/ 0 h 129"/>
                <a:gd name="T44" fmla="*/ 1 w 432"/>
                <a:gd name="T45" fmla="*/ 0 h 129"/>
                <a:gd name="T46" fmla="*/ 1 w 432"/>
                <a:gd name="T47" fmla="*/ 0 h 129"/>
                <a:gd name="T48" fmla="*/ 1 w 432"/>
                <a:gd name="T49" fmla="*/ 0 h 129"/>
                <a:gd name="T50" fmla="*/ 1 w 432"/>
                <a:gd name="T51" fmla="*/ 0 h 129"/>
                <a:gd name="T52" fmla="*/ 1 w 432"/>
                <a:gd name="T53" fmla="*/ 0 h 129"/>
                <a:gd name="T54" fmla="*/ 1 w 432"/>
                <a:gd name="T55" fmla="*/ 0 h 129"/>
                <a:gd name="T56" fmla="*/ 1 w 432"/>
                <a:gd name="T57" fmla="*/ 0 h 129"/>
                <a:gd name="T58" fmla="*/ 1 w 432"/>
                <a:gd name="T59" fmla="*/ 0 h 129"/>
                <a:gd name="T60" fmla="*/ 1 w 432"/>
                <a:gd name="T61" fmla="*/ 0 h 129"/>
                <a:gd name="T62" fmla="*/ 1 w 432"/>
                <a:gd name="T63" fmla="*/ 0 h 129"/>
                <a:gd name="T64" fmla="*/ 1 w 432"/>
                <a:gd name="T65" fmla="*/ 0 h 129"/>
                <a:gd name="T66" fmla="*/ 1 w 432"/>
                <a:gd name="T67" fmla="*/ 0 h 129"/>
                <a:gd name="T68" fmla="*/ 1 w 432"/>
                <a:gd name="T69" fmla="*/ 0 h 129"/>
                <a:gd name="T70" fmla="*/ 0 w 432"/>
                <a:gd name="T71" fmla="*/ 0 h 129"/>
                <a:gd name="T72" fmla="*/ 1 w 432"/>
                <a:gd name="T73" fmla="*/ 0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2"/>
                <a:gd name="T112" fmla="*/ 0 h 129"/>
                <a:gd name="T113" fmla="*/ 432 w 432"/>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2" h="129">
                  <a:moveTo>
                    <a:pt x="2" y="129"/>
                  </a:moveTo>
                  <a:lnTo>
                    <a:pt x="402" y="128"/>
                  </a:lnTo>
                  <a:lnTo>
                    <a:pt x="432" y="96"/>
                  </a:lnTo>
                  <a:lnTo>
                    <a:pt x="340" y="97"/>
                  </a:lnTo>
                  <a:lnTo>
                    <a:pt x="340" y="90"/>
                  </a:lnTo>
                  <a:lnTo>
                    <a:pt x="317" y="88"/>
                  </a:lnTo>
                  <a:lnTo>
                    <a:pt x="317" y="102"/>
                  </a:lnTo>
                  <a:lnTo>
                    <a:pt x="295" y="102"/>
                  </a:lnTo>
                  <a:lnTo>
                    <a:pt x="294" y="64"/>
                  </a:lnTo>
                  <a:lnTo>
                    <a:pt x="274" y="47"/>
                  </a:lnTo>
                  <a:lnTo>
                    <a:pt x="253" y="47"/>
                  </a:lnTo>
                  <a:lnTo>
                    <a:pt x="252" y="27"/>
                  </a:lnTo>
                  <a:lnTo>
                    <a:pt x="252" y="28"/>
                  </a:lnTo>
                  <a:lnTo>
                    <a:pt x="250" y="25"/>
                  </a:lnTo>
                  <a:lnTo>
                    <a:pt x="247" y="4"/>
                  </a:lnTo>
                  <a:lnTo>
                    <a:pt x="242" y="3"/>
                  </a:lnTo>
                  <a:lnTo>
                    <a:pt x="238" y="46"/>
                  </a:lnTo>
                  <a:lnTo>
                    <a:pt x="231" y="55"/>
                  </a:lnTo>
                  <a:lnTo>
                    <a:pt x="231" y="74"/>
                  </a:lnTo>
                  <a:lnTo>
                    <a:pt x="198" y="74"/>
                  </a:lnTo>
                  <a:lnTo>
                    <a:pt x="197" y="0"/>
                  </a:lnTo>
                  <a:lnTo>
                    <a:pt x="190" y="0"/>
                  </a:lnTo>
                  <a:lnTo>
                    <a:pt x="182" y="71"/>
                  </a:lnTo>
                  <a:lnTo>
                    <a:pt x="175" y="49"/>
                  </a:lnTo>
                  <a:lnTo>
                    <a:pt x="148" y="49"/>
                  </a:lnTo>
                  <a:lnTo>
                    <a:pt x="131" y="65"/>
                  </a:lnTo>
                  <a:lnTo>
                    <a:pt x="131" y="88"/>
                  </a:lnTo>
                  <a:lnTo>
                    <a:pt x="98" y="88"/>
                  </a:lnTo>
                  <a:lnTo>
                    <a:pt x="98" y="101"/>
                  </a:lnTo>
                  <a:lnTo>
                    <a:pt x="66" y="102"/>
                  </a:lnTo>
                  <a:lnTo>
                    <a:pt x="67" y="110"/>
                  </a:lnTo>
                  <a:lnTo>
                    <a:pt x="48" y="110"/>
                  </a:lnTo>
                  <a:lnTo>
                    <a:pt x="47" y="96"/>
                  </a:lnTo>
                  <a:lnTo>
                    <a:pt x="36" y="98"/>
                  </a:lnTo>
                  <a:lnTo>
                    <a:pt x="30" y="110"/>
                  </a:lnTo>
                  <a:lnTo>
                    <a:pt x="0" y="110"/>
                  </a:lnTo>
                  <a:lnTo>
                    <a:pt x="2" y="129"/>
                  </a:lnTo>
                  <a:close/>
                </a:path>
              </a:pathLst>
            </a:custGeom>
            <a:solidFill>
              <a:srgbClr val="000066"/>
            </a:solidFill>
            <a:ln w="12700">
              <a:solidFill>
                <a:srgbClr val="000066"/>
              </a:solidFill>
              <a:round/>
              <a:headEnd/>
              <a:tailEnd/>
            </a:ln>
          </p:spPr>
          <p:txBody>
            <a:bodyPr lIns="90488" tIns="44450" rIns="90488" bIns="44450"/>
            <a:lstStyle/>
            <a:p>
              <a:endParaRPr lang="en-US"/>
            </a:p>
          </p:txBody>
        </p:sp>
        <p:sp>
          <p:nvSpPr>
            <p:cNvPr id="30779" name="Freeform 38">
              <a:extLst>
                <a:ext uri="{FF2B5EF4-FFF2-40B4-BE49-F238E27FC236}">
                  <a16:creationId xmlns:a16="http://schemas.microsoft.com/office/drawing/2014/main" id="{28D691BE-3E14-49DA-A0FC-5882E5DA66E8}"/>
                </a:ext>
              </a:extLst>
            </p:cNvPr>
            <p:cNvSpPr>
              <a:spLocks noChangeAspect="1"/>
            </p:cNvSpPr>
            <p:nvPr/>
          </p:nvSpPr>
          <p:spPr bwMode="auto">
            <a:xfrm>
              <a:off x="5053" y="1457"/>
              <a:ext cx="220" cy="47"/>
            </a:xfrm>
            <a:custGeom>
              <a:avLst/>
              <a:gdLst>
                <a:gd name="T0" fmla="*/ 1 w 432"/>
                <a:gd name="T1" fmla="*/ 0 h 129"/>
                <a:gd name="T2" fmla="*/ 1 w 432"/>
                <a:gd name="T3" fmla="*/ 0 h 129"/>
                <a:gd name="T4" fmla="*/ 1 w 432"/>
                <a:gd name="T5" fmla="*/ 0 h 129"/>
                <a:gd name="T6" fmla="*/ 1 w 432"/>
                <a:gd name="T7" fmla="*/ 0 h 129"/>
                <a:gd name="T8" fmla="*/ 1 w 432"/>
                <a:gd name="T9" fmla="*/ 0 h 129"/>
                <a:gd name="T10" fmla="*/ 1 w 432"/>
                <a:gd name="T11" fmla="*/ 0 h 129"/>
                <a:gd name="T12" fmla="*/ 1 w 432"/>
                <a:gd name="T13" fmla="*/ 0 h 129"/>
                <a:gd name="T14" fmla="*/ 1 w 432"/>
                <a:gd name="T15" fmla="*/ 0 h 129"/>
                <a:gd name="T16" fmla="*/ 1 w 432"/>
                <a:gd name="T17" fmla="*/ 0 h 129"/>
                <a:gd name="T18" fmla="*/ 1 w 432"/>
                <a:gd name="T19" fmla="*/ 0 h 129"/>
                <a:gd name="T20" fmla="*/ 1 w 432"/>
                <a:gd name="T21" fmla="*/ 0 h 129"/>
                <a:gd name="T22" fmla="*/ 1 w 432"/>
                <a:gd name="T23" fmla="*/ 0 h 129"/>
                <a:gd name="T24" fmla="*/ 1 w 432"/>
                <a:gd name="T25" fmla="*/ 0 h 129"/>
                <a:gd name="T26" fmla="*/ 1 w 432"/>
                <a:gd name="T27" fmla="*/ 0 h 129"/>
                <a:gd name="T28" fmla="*/ 1 w 432"/>
                <a:gd name="T29" fmla="*/ 0 h 129"/>
                <a:gd name="T30" fmla="*/ 1 w 432"/>
                <a:gd name="T31" fmla="*/ 0 h 129"/>
                <a:gd name="T32" fmla="*/ 1 w 432"/>
                <a:gd name="T33" fmla="*/ 0 h 129"/>
                <a:gd name="T34" fmla="*/ 1 w 432"/>
                <a:gd name="T35" fmla="*/ 0 h 129"/>
                <a:gd name="T36" fmla="*/ 1 w 432"/>
                <a:gd name="T37" fmla="*/ 0 h 129"/>
                <a:gd name="T38" fmla="*/ 1 w 432"/>
                <a:gd name="T39" fmla="*/ 0 h 129"/>
                <a:gd name="T40" fmla="*/ 1 w 432"/>
                <a:gd name="T41" fmla="*/ 0 h 129"/>
                <a:gd name="T42" fmla="*/ 1 w 432"/>
                <a:gd name="T43" fmla="*/ 0 h 129"/>
                <a:gd name="T44" fmla="*/ 1 w 432"/>
                <a:gd name="T45" fmla="*/ 0 h 129"/>
                <a:gd name="T46" fmla="*/ 1 w 432"/>
                <a:gd name="T47" fmla="*/ 0 h 129"/>
                <a:gd name="T48" fmla="*/ 1 w 432"/>
                <a:gd name="T49" fmla="*/ 0 h 129"/>
                <a:gd name="T50" fmla="*/ 1 w 432"/>
                <a:gd name="T51" fmla="*/ 0 h 129"/>
                <a:gd name="T52" fmla="*/ 1 w 432"/>
                <a:gd name="T53" fmla="*/ 0 h 129"/>
                <a:gd name="T54" fmla="*/ 1 w 432"/>
                <a:gd name="T55" fmla="*/ 0 h 129"/>
                <a:gd name="T56" fmla="*/ 1 w 432"/>
                <a:gd name="T57" fmla="*/ 0 h 129"/>
                <a:gd name="T58" fmla="*/ 1 w 432"/>
                <a:gd name="T59" fmla="*/ 0 h 129"/>
                <a:gd name="T60" fmla="*/ 1 w 432"/>
                <a:gd name="T61" fmla="*/ 0 h 129"/>
                <a:gd name="T62" fmla="*/ 1 w 432"/>
                <a:gd name="T63" fmla="*/ 0 h 129"/>
                <a:gd name="T64" fmla="*/ 1 w 432"/>
                <a:gd name="T65" fmla="*/ 0 h 129"/>
                <a:gd name="T66" fmla="*/ 1 w 432"/>
                <a:gd name="T67" fmla="*/ 0 h 129"/>
                <a:gd name="T68" fmla="*/ 1 w 432"/>
                <a:gd name="T69" fmla="*/ 0 h 129"/>
                <a:gd name="T70" fmla="*/ 0 w 432"/>
                <a:gd name="T71" fmla="*/ 0 h 129"/>
                <a:gd name="T72" fmla="*/ 1 w 432"/>
                <a:gd name="T73" fmla="*/ 0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2"/>
                <a:gd name="T112" fmla="*/ 0 h 129"/>
                <a:gd name="T113" fmla="*/ 432 w 432"/>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2" h="129">
                  <a:moveTo>
                    <a:pt x="2" y="129"/>
                  </a:moveTo>
                  <a:lnTo>
                    <a:pt x="402" y="128"/>
                  </a:lnTo>
                  <a:lnTo>
                    <a:pt x="432" y="96"/>
                  </a:lnTo>
                  <a:lnTo>
                    <a:pt x="340" y="97"/>
                  </a:lnTo>
                  <a:lnTo>
                    <a:pt x="340" y="90"/>
                  </a:lnTo>
                  <a:lnTo>
                    <a:pt x="317" y="88"/>
                  </a:lnTo>
                  <a:lnTo>
                    <a:pt x="317" y="102"/>
                  </a:lnTo>
                  <a:lnTo>
                    <a:pt x="295" y="102"/>
                  </a:lnTo>
                  <a:lnTo>
                    <a:pt x="294" y="64"/>
                  </a:lnTo>
                  <a:lnTo>
                    <a:pt x="274" y="47"/>
                  </a:lnTo>
                  <a:lnTo>
                    <a:pt x="253" y="47"/>
                  </a:lnTo>
                  <a:lnTo>
                    <a:pt x="252" y="27"/>
                  </a:lnTo>
                  <a:lnTo>
                    <a:pt x="252" y="28"/>
                  </a:lnTo>
                  <a:lnTo>
                    <a:pt x="250" y="25"/>
                  </a:lnTo>
                  <a:lnTo>
                    <a:pt x="247" y="4"/>
                  </a:lnTo>
                  <a:lnTo>
                    <a:pt x="242" y="3"/>
                  </a:lnTo>
                  <a:lnTo>
                    <a:pt x="238" y="46"/>
                  </a:lnTo>
                  <a:lnTo>
                    <a:pt x="231" y="55"/>
                  </a:lnTo>
                  <a:lnTo>
                    <a:pt x="231" y="74"/>
                  </a:lnTo>
                  <a:lnTo>
                    <a:pt x="198" y="74"/>
                  </a:lnTo>
                  <a:lnTo>
                    <a:pt x="197" y="0"/>
                  </a:lnTo>
                  <a:lnTo>
                    <a:pt x="190" y="0"/>
                  </a:lnTo>
                  <a:lnTo>
                    <a:pt x="182" y="71"/>
                  </a:lnTo>
                  <a:lnTo>
                    <a:pt x="175" y="49"/>
                  </a:lnTo>
                  <a:lnTo>
                    <a:pt x="148" y="49"/>
                  </a:lnTo>
                  <a:lnTo>
                    <a:pt x="131" y="65"/>
                  </a:lnTo>
                  <a:lnTo>
                    <a:pt x="131" y="88"/>
                  </a:lnTo>
                  <a:lnTo>
                    <a:pt x="98" y="88"/>
                  </a:lnTo>
                  <a:lnTo>
                    <a:pt x="98" y="101"/>
                  </a:lnTo>
                  <a:lnTo>
                    <a:pt x="66" y="102"/>
                  </a:lnTo>
                  <a:lnTo>
                    <a:pt x="67" y="110"/>
                  </a:lnTo>
                  <a:lnTo>
                    <a:pt x="48" y="110"/>
                  </a:lnTo>
                  <a:lnTo>
                    <a:pt x="47" y="96"/>
                  </a:lnTo>
                  <a:lnTo>
                    <a:pt x="36" y="98"/>
                  </a:lnTo>
                  <a:lnTo>
                    <a:pt x="30" y="110"/>
                  </a:lnTo>
                  <a:lnTo>
                    <a:pt x="0" y="110"/>
                  </a:lnTo>
                  <a:lnTo>
                    <a:pt x="2" y="129"/>
                  </a:lnTo>
                  <a:close/>
                </a:path>
              </a:pathLst>
            </a:custGeom>
            <a:solidFill>
              <a:srgbClr val="000066"/>
            </a:solidFill>
            <a:ln w="12700">
              <a:solidFill>
                <a:srgbClr val="000066"/>
              </a:solidFill>
              <a:round/>
              <a:headEnd/>
              <a:tailEnd/>
            </a:ln>
          </p:spPr>
          <p:txBody>
            <a:bodyPr lIns="90488" tIns="44450" rIns="90488" bIns="44450"/>
            <a:lstStyle/>
            <a:p>
              <a:endParaRPr lang="en-US"/>
            </a:p>
          </p:txBody>
        </p:sp>
        <p:sp>
          <p:nvSpPr>
            <p:cNvPr id="30780" name="Freeform 39">
              <a:extLst>
                <a:ext uri="{FF2B5EF4-FFF2-40B4-BE49-F238E27FC236}">
                  <a16:creationId xmlns:a16="http://schemas.microsoft.com/office/drawing/2014/main" id="{4BEEEE9D-7A7F-4D78-B71C-CCEB42DAA88F}"/>
                </a:ext>
              </a:extLst>
            </p:cNvPr>
            <p:cNvSpPr>
              <a:spLocks noChangeAspect="1"/>
            </p:cNvSpPr>
            <p:nvPr/>
          </p:nvSpPr>
          <p:spPr bwMode="auto">
            <a:xfrm>
              <a:off x="5384" y="1223"/>
              <a:ext cx="219" cy="47"/>
            </a:xfrm>
            <a:custGeom>
              <a:avLst/>
              <a:gdLst>
                <a:gd name="T0" fmla="*/ 1 w 432"/>
                <a:gd name="T1" fmla="*/ 0 h 129"/>
                <a:gd name="T2" fmla="*/ 1 w 432"/>
                <a:gd name="T3" fmla="*/ 0 h 129"/>
                <a:gd name="T4" fmla="*/ 1 w 432"/>
                <a:gd name="T5" fmla="*/ 0 h 129"/>
                <a:gd name="T6" fmla="*/ 1 w 432"/>
                <a:gd name="T7" fmla="*/ 0 h 129"/>
                <a:gd name="T8" fmla="*/ 1 w 432"/>
                <a:gd name="T9" fmla="*/ 0 h 129"/>
                <a:gd name="T10" fmla="*/ 1 w 432"/>
                <a:gd name="T11" fmla="*/ 0 h 129"/>
                <a:gd name="T12" fmla="*/ 1 w 432"/>
                <a:gd name="T13" fmla="*/ 0 h 129"/>
                <a:gd name="T14" fmla="*/ 1 w 432"/>
                <a:gd name="T15" fmla="*/ 0 h 129"/>
                <a:gd name="T16" fmla="*/ 1 w 432"/>
                <a:gd name="T17" fmla="*/ 0 h 129"/>
                <a:gd name="T18" fmla="*/ 1 w 432"/>
                <a:gd name="T19" fmla="*/ 0 h 129"/>
                <a:gd name="T20" fmla="*/ 1 w 432"/>
                <a:gd name="T21" fmla="*/ 0 h 129"/>
                <a:gd name="T22" fmla="*/ 1 w 432"/>
                <a:gd name="T23" fmla="*/ 0 h 129"/>
                <a:gd name="T24" fmla="*/ 1 w 432"/>
                <a:gd name="T25" fmla="*/ 0 h 129"/>
                <a:gd name="T26" fmla="*/ 1 w 432"/>
                <a:gd name="T27" fmla="*/ 0 h 129"/>
                <a:gd name="T28" fmla="*/ 1 w 432"/>
                <a:gd name="T29" fmla="*/ 0 h 129"/>
                <a:gd name="T30" fmla="*/ 1 w 432"/>
                <a:gd name="T31" fmla="*/ 0 h 129"/>
                <a:gd name="T32" fmla="*/ 1 w 432"/>
                <a:gd name="T33" fmla="*/ 0 h 129"/>
                <a:gd name="T34" fmla="*/ 1 w 432"/>
                <a:gd name="T35" fmla="*/ 0 h 129"/>
                <a:gd name="T36" fmla="*/ 1 w 432"/>
                <a:gd name="T37" fmla="*/ 0 h 129"/>
                <a:gd name="T38" fmla="*/ 1 w 432"/>
                <a:gd name="T39" fmla="*/ 0 h 129"/>
                <a:gd name="T40" fmla="*/ 1 w 432"/>
                <a:gd name="T41" fmla="*/ 0 h 129"/>
                <a:gd name="T42" fmla="*/ 1 w 432"/>
                <a:gd name="T43" fmla="*/ 0 h 129"/>
                <a:gd name="T44" fmla="*/ 1 w 432"/>
                <a:gd name="T45" fmla="*/ 0 h 129"/>
                <a:gd name="T46" fmla="*/ 1 w 432"/>
                <a:gd name="T47" fmla="*/ 0 h 129"/>
                <a:gd name="T48" fmla="*/ 1 w 432"/>
                <a:gd name="T49" fmla="*/ 0 h 129"/>
                <a:gd name="T50" fmla="*/ 1 w 432"/>
                <a:gd name="T51" fmla="*/ 0 h 129"/>
                <a:gd name="T52" fmla="*/ 1 w 432"/>
                <a:gd name="T53" fmla="*/ 0 h 129"/>
                <a:gd name="T54" fmla="*/ 1 w 432"/>
                <a:gd name="T55" fmla="*/ 0 h 129"/>
                <a:gd name="T56" fmla="*/ 1 w 432"/>
                <a:gd name="T57" fmla="*/ 0 h 129"/>
                <a:gd name="T58" fmla="*/ 1 w 432"/>
                <a:gd name="T59" fmla="*/ 0 h 129"/>
                <a:gd name="T60" fmla="*/ 1 w 432"/>
                <a:gd name="T61" fmla="*/ 0 h 129"/>
                <a:gd name="T62" fmla="*/ 1 w 432"/>
                <a:gd name="T63" fmla="*/ 0 h 129"/>
                <a:gd name="T64" fmla="*/ 1 w 432"/>
                <a:gd name="T65" fmla="*/ 0 h 129"/>
                <a:gd name="T66" fmla="*/ 1 w 432"/>
                <a:gd name="T67" fmla="*/ 0 h 129"/>
                <a:gd name="T68" fmla="*/ 1 w 432"/>
                <a:gd name="T69" fmla="*/ 0 h 129"/>
                <a:gd name="T70" fmla="*/ 0 w 432"/>
                <a:gd name="T71" fmla="*/ 0 h 129"/>
                <a:gd name="T72" fmla="*/ 1 w 432"/>
                <a:gd name="T73" fmla="*/ 0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2"/>
                <a:gd name="T112" fmla="*/ 0 h 129"/>
                <a:gd name="T113" fmla="*/ 432 w 432"/>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2" h="129">
                  <a:moveTo>
                    <a:pt x="2" y="129"/>
                  </a:moveTo>
                  <a:lnTo>
                    <a:pt x="402" y="128"/>
                  </a:lnTo>
                  <a:lnTo>
                    <a:pt x="432" y="96"/>
                  </a:lnTo>
                  <a:lnTo>
                    <a:pt x="340" y="97"/>
                  </a:lnTo>
                  <a:lnTo>
                    <a:pt x="340" y="90"/>
                  </a:lnTo>
                  <a:lnTo>
                    <a:pt x="317" y="88"/>
                  </a:lnTo>
                  <a:lnTo>
                    <a:pt x="317" y="102"/>
                  </a:lnTo>
                  <a:lnTo>
                    <a:pt x="295" y="102"/>
                  </a:lnTo>
                  <a:lnTo>
                    <a:pt x="294" y="64"/>
                  </a:lnTo>
                  <a:lnTo>
                    <a:pt x="274" y="47"/>
                  </a:lnTo>
                  <a:lnTo>
                    <a:pt x="253" y="47"/>
                  </a:lnTo>
                  <a:lnTo>
                    <a:pt x="252" y="27"/>
                  </a:lnTo>
                  <a:lnTo>
                    <a:pt x="252" y="28"/>
                  </a:lnTo>
                  <a:lnTo>
                    <a:pt x="250" y="25"/>
                  </a:lnTo>
                  <a:lnTo>
                    <a:pt x="247" y="4"/>
                  </a:lnTo>
                  <a:lnTo>
                    <a:pt x="242" y="3"/>
                  </a:lnTo>
                  <a:lnTo>
                    <a:pt x="238" y="46"/>
                  </a:lnTo>
                  <a:lnTo>
                    <a:pt x="231" y="55"/>
                  </a:lnTo>
                  <a:lnTo>
                    <a:pt x="231" y="74"/>
                  </a:lnTo>
                  <a:lnTo>
                    <a:pt x="198" y="74"/>
                  </a:lnTo>
                  <a:lnTo>
                    <a:pt x="197" y="0"/>
                  </a:lnTo>
                  <a:lnTo>
                    <a:pt x="190" y="0"/>
                  </a:lnTo>
                  <a:lnTo>
                    <a:pt x="182" y="71"/>
                  </a:lnTo>
                  <a:lnTo>
                    <a:pt x="175" y="49"/>
                  </a:lnTo>
                  <a:lnTo>
                    <a:pt x="148" y="49"/>
                  </a:lnTo>
                  <a:lnTo>
                    <a:pt x="131" y="65"/>
                  </a:lnTo>
                  <a:lnTo>
                    <a:pt x="131" y="88"/>
                  </a:lnTo>
                  <a:lnTo>
                    <a:pt x="98" y="88"/>
                  </a:lnTo>
                  <a:lnTo>
                    <a:pt x="98" y="101"/>
                  </a:lnTo>
                  <a:lnTo>
                    <a:pt x="66" y="102"/>
                  </a:lnTo>
                  <a:lnTo>
                    <a:pt x="67" y="110"/>
                  </a:lnTo>
                  <a:lnTo>
                    <a:pt x="48" y="110"/>
                  </a:lnTo>
                  <a:lnTo>
                    <a:pt x="47" y="96"/>
                  </a:lnTo>
                  <a:lnTo>
                    <a:pt x="36" y="98"/>
                  </a:lnTo>
                  <a:lnTo>
                    <a:pt x="30" y="110"/>
                  </a:lnTo>
                  <a:lnTo>
                    <a:pt x="0" y="110"/>
                  </a:lnTo>
                  <a:lnTo>
                    <a:pt x="2" y="129"/>
                  </a:lnTo>
                  <a:close/>
                </a:path>
              </a:pathLst>
            </a:custGeom>
            <a:solidFill>
              <a:srgbClr val="000066"/>
            </a:solidFill>
            <a:ln w="12700">
              <a:solidFill>
                <a:srgbClr val="000066"/>
              </a:solidFill>
              <a:round/>
              <a:headEnd/>
              <a:tailEnd/>
            </a:ln>
          </p:spPr>
          <p:txBody>
            <a:bodyPr lIns="90488" tIns="44450" rIns="90488" bIns="44450"/>
            <a:lstStyle/>
            <a:p>
              <a:endParaRPr lang="en-US"/>
            </a:p>
          </p:txBody>
        </p:sp>
        <p:sp>
          <p:nvSpPr>
            <p:cNvPr id="30781" name="Freeform 40">
              <a:extLst>
                <a:ext uri="{FF2B5EF4-FFF2-40B4-BE49-F238E27FC236}">
                  <a16:creationId xmlns:a16="http://schemas.microsoft.com/office/drawing/2014/main" id="{B18324F2-0055-4196-9539-605242869F1F}"/>
                </a:ext>
              </a:extLst>
            </p:cNvPr>
            <p:cNvSpPr>
              <a:spLocks noChangeAspect="1"/>
            </p:cNvSpPr>
            <p:nvPr/>
          </p:nvSpPr>
          <p:spPr bwMode="auto">
            <a:xfrm>
              <a:off x="4138" y="1620"/>
              <a:ext cx="219" cy="46"/>
            </a:xfrm>
            <a:custGeom>
              <a:avLst/>
              <a:gdLst>
                <a:gd name="T0" fmla="*/ 1 w 432"/>
                <a:gd name="T1" fmla="*/ 0 h 129"/>
                <a:gd name="T2" fmla="*/ 1 w 432"/>
                <a:gd name="T3" fmla="*/ 0 h 129"/>
                <a:gd name="T4" fmla="*/ 1 w 432"/>
                <a:gd name="T5" fmla="*/ 0 h 129"/>
                <a:gd name="T6" fmla="*/ 1 w 432"/>
                <a:gd name="T7" fmla="*/ 0 h 129"/>
                <a:gd name="T8" fmla="*/ 1 w 432"/>
                <a:gd name="T9" fmla="*/ 0 h 129"/>
                <a:gd name="T10" fmla="*/ 1 w 432"/>
                <a:gd name="T11" fmla="*/ 0 h 129"/>
                <a:gd name="T12" fmla="*/ 1 w 432"/>
                <a:gd name="T13" fmla="*/ 0 h 129"/>
                <a:gd name="T14" fmla="*/ 1 w 432"/>
                <a:gd name="T15" fmla="*/ 0 h 129"/>
                <a:gd name="T16" fmla="*/ 1 w 432"/>
                <a:gd name="T17" fmla="*/ 0 h 129"/>
                <a:gd name="T18" fmla="*/ 1 w 432"/>
                <a:gd name="T19" fmla="*/ 0 h 129"/>
                <a:gd name="T20" fmla="*/ 1 w 432"/>
                <a:gd name="T21" fmla="*/ 0 h 129"/>
                <a:gd name="T22" fmla="*/ 1 w 432"/>
                <a:gd name="T23" fmla="*/ 0 h 129"/>
                <a:gd name="T24" fmla="*/ 1 w 432"/>
                <a:gd name="T25" fmla="*/ 0 h 129"/>
                <a:gd name="T26" fmla="*/ 1 w 432"/>
                <a:gd name="T27" fmla="*/ 0 h 129"/>
                <a:gd name="T28" fmla="*/ 1 w 432"/>
                <a:gd name="T29" fmla="*/ 0 h 129"/>
                <a:gd name="T30" fmla="*/ 1 w 432"/>
                <a:gd name="T31" fmla="*/ 0 h 129"/>
                <a:gd name="T32" fmla="*/ 1 w 432"/>
                <a:gd name="T33" fmla="*/ 0 h 129"/>
                <a:gd name="T34" fmla="*/ 1 w 432"/>
                <a:gd name="T35" fmla="*/ 0 h 129"/>
                <a:gd name="T36" fmla="*/ 1 w 432"/>
                <a:gd name="T37" fmla="*/ 0 h 129"/>
                <a:gd name="T38" fmla="*/ 1 w 432"/>
                <a:gd name="T39" fmla="*/ 0 h 129"/>
                <a:gd name="T40" fmla="*/ 1 w 432"/>
                <a:gd name="T41" fmla="*/ 0 h 129"/>
                <a:gd name="T42" fmla="*/ 1 w 432"/>
                <a:gd name="T43" fmla="*/ 0 h 129"/>
                <a:gd name="T44" fmla="*/ 1 w 432"/>
                <a:gd name="T45" fmla="*/ 0 h 129"/>
                <a:gd name="T46" fmla="*/ 1 w 432"/>
                <a:gd name="T47" fmla="*/ 0 h 129"/>
                <a:gd name="T48" fmla="*/ 1 w 432"/>
                <a:gd name="T49" fmla="*/ 0 h 129"/>
                <a:gd name="T50" fmla="*/ 1 w 432"/>
                <a:gd name="T51" fmla="*/ 0 h 129"/>
                <a:gd name="T52" fmla="*/ 1 w 432"/>
                <a:gd name="T53" fmla="*/ 0 h 129"/>
                <a:gd name="T54" fmla="*/ 1 w 432"/>
                <a:gd name="T55" fmla="*/ 0 h 129"/>
                <a:gd name="T56" fmla="*/ 1 w 432"/>
                <a:gd name="T57" fmla="*/ 0 h 129"/>
                <a:gd name="T58" fmla="*/ 1 w 432"/>
                <a:gd name="T59" fmla="*/ 0 h 129"/>
                <a:gd name="T60" fmla="*/ 1 w 432"/>
                <a:gd name="T61" fmla="*/ 0 h 129"/>
                <a:gd name="T62" fmla="*/ 1 w 432"/>
                <a:gd name="T63" fmla="*/ 0 h 129"/>
                <a:gd name="T64" fmla="*/ 1 w 432"/>
                <a:gd name="T65" fmla="*/ 0 h 129"/>
                <a:gd name="T66" fmla="*/ 1 w 432"/>
                <a:gd name="T67" fmla="*/ 0 h 129"/>
                <a:gd name="T68" fmla="*/ 1 w 432"/>
                <a:gd name="T69" fmla="*/ 0 h 129"/>
                <a:gd name="T70" fmla="*/ 0 w 432"/>
                <a:gd name="T71" fmla="*/ 0 h 129"/>
                <a:gd name="T72" fmla="*/ 1 w 432"/>
                <a:gd name="T73" fmla="*/ 0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2"/>
                <a:gd name="T112" fmla="*/ 0 h 129"/>
                <a:gd name="T113" fmla="*/ 432 w 432"/>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2" h="129">
                  <a:moveTo>
                    <a:pt x="2" y="129"/>
                  </a:moveTo>
                  <a:lnTo>
                    <a:pt x="402" y="128"/>
                  </a:lnTo>
                  <a:lnTo>
                    <a:pt x="432" y="96"/>
                  </a:lnTo>
                  <a:lnTo>
                    <a:pt x="340" y="97"/>
                  </a:lnTo>
                  <a:lnTo>
                    <a:pt x="340" y="90"/>
                  </a:lnTo>
                  <a:lnTo>
                    <a:pt x="317" y="88"/>
                  </a:lnTo>
                  <a:lnTo>
                    <a:pt x="317" y="102"/>
                  </a:lnTo>
                  <a:lnTo>
                    <a:pt x="295" y="102"/>
                  </a:lnTo>
                  <a:lnTo>
                    <a:pt x="294" y="64"/>
                  </a:lnTo>
                  <a:lnTo>
                    <a:pt x="274" y="47"/>
                  </a:lnTo>
                  <a:lnTo>
                    <a:pt x="253" y="47"/>
                  </a:lnTo>
                  <a:lnTo>
                    <a:pt x="252" y="27"/>
                  </a:lnTo>
                  <a:lnTo>
                    <a:pt x="252" y="28"/>
                  </a:lnTo>
                  <a:lnTo>
                    <a:pt x="250" y="25"/>
                  </a:lnTo>
                  <a:lnTo>
                    <a:pt x="247" y="4"/>
                  </a:lnTo>
                  <a:lnTo>
                    <a:pt x="242" y="3"/>
                  </a:lnTo>
                  <a:lnTo>
                    <a:pt x="238" y="46"/>
                  </a:lnTo>
                  <a:lnTo>
                    <a:pt x="231" y="55"/>
                  </a:lnTo>
                  <a:lnTo>
                    <a:pt x="231" y="74"/>
                  </a:lnTo>
                  <a:lnTo>
                    <a:pt x="198" y="74"/>
                  </a:lnTo>
                  <a:lnTo>
                    <a:pt x="197" y="0"/>
                  </a:lnTo>
                  <a:lnTo>
                    <a:pt x="190" y="0"/>
                  </a:lnTo>
                  <a:lnTo>
                    <a:pt x="182" y="71"/>
                  </a:lnTo>
                  <a:lnTo>
                    <a:pt x="175" y="49"/>
                  </a:lnTo>
                  <a:lnTo>
                    <a:pt x="148" y="49"/>
                  </a:lnTo>
                  <a:lnTo>
                    <a:pt x="131" y="65"/>
                  </a:lnTo>
                  <a:lnTo>
                    <a:pt x="131" y="88"/>
                  </a:lnTo>
                  <a:lnTo>
                    <a:pt x="98" y="88"/>
                  </a:lnTo>
                  <a:lnTo>
                    <a:pt x="98" y="101"/>
                  </a:lnTo>
                  <a:lnTo>
                    <a:pt x="66" y="102"/>
                  </a:lnTo>
                  <a:lnTo>
                    <a:pt x="67" y="110"/>
                  </a:lnTo>
                  <a:lnTo>
                    <a:pt x="48" y="110"/>
                  </a:lnTo>
                  <a:lnTo>
                    <a:pt x="47" y="96"/>
                  </a:lnTo>
                  <a:lnTo>
                    <a:pt x="36" y="98"/>
                  </a:lnTo>
                  <a:lnTo>
                    <a:pt x="30" y="110"/>
                  </a:lnTo>
                  <a:lnTo>
                    <a:pt x="0" y="110"/>
                  </a:lnTo>
                  <a:lnTo>
                    <a:pt x="2" y="129"/>
                  </a:lnTo>
                  <a:close/>
                </a:path>
              </a:pathLst>
            </a:custGeom>
            <a:solidFill>
              <a:srgbClr val="006600"/>
            </a:solidFill>
            <a:ln w="12700">
              <a:solidFill>
                <a:srgbClr val="006600"/>
              </a:solidFill>
              <a:round/>
              <a:headEnd/>
              <a:tailEnd/>
            </a:ln>
          </p:spPr>
          <p:txBody>
            <a:bodyPr lIns="90488" tIns="44450" rIns="90488" bIns="44450"/>
            <a:lstStyle/>
            <a:p>
              <a:endParaRPr lang="en-US"/>
            </a:p>
          </p:txBody>
        </p:sp>
        <p:sp>
          <p:nvSpPr>
            <p:cNvPr id="30782" name="Freeform 41">
              <a:extLst>
                <a:ext uri="{FF2B5EF4-FFF2-40B4-BE49-F238E27FC236}">
                  <a16:creationId xmlns:a16="http://schemas.microsoft.com/office/drawing/2014/main" id="{A5C4AA41-FB6C-488E-A939-557455D247BD}"/>
                </a:ext>
              </a:extLst>
            </p:cNvPr>
            <p:cNvSpPr>
              <a:spLocks noChangeAspect="1"/>
            </p:cNvSpPr>
            <p:nvPr/>
          </p:nvSpPr>
          <p:spPr bwMode="auto">
            <a:xfrm>
              <a:off x="3441" y="1332"/>
              <a:ext cx="220" cy="47"/>
            </a:xfrm>
            <a:custGeom>
              <a:avLst/>
              <a:gdLst>
                <a:gd name="T0" fmla="*/ 1 w 432"/>
                <a:gd name="T1" fmla="*/ 0 h 129"/>
                <a:gd name="T2" fmla="*/ 1 w 432"/>
                <a:gd name="T3" fmla="*/ 0 h 129"/>
                <a:gd name="T4" fmla="*/ 1 w 432"/>
                <a:gd name="T5" fmla="*/ 0 h 129"/>
                <a:gd name="T6" fmla="*/ 1 w 432"/>
                <a:gd name="T7" fmla="*/ 0 h 129"/>
                <a:gd name="T8" fmla="*/ 1 w 432"/>
                <a:gd name="T9" fmla="*/ 0 h 129"/>
                <a:gd name="T10" fmla="*/ 1 w 432"/>
                <a:gd name="T11" fmla="*/ 0 h 129"/>
                <a:gd name="T12" fmla="*/ 1 w 432"/>
                <a:gd name="T13" fmla="*/ 0 h 129"/>
                <a:gd name="T14" fmla="*/ 1 w 432"/>
                <a:gd name="T15" fmla="*/ 0 h 129"/>
                <a:gd name="T16" fmla="*/ 1 w 432"/>
                <a:gd name="T17" fmla="*/ 0 h 129"/>
                <a:gd name="T18" fmla="*/ 1 w 432"/>
                <a:gd name="T19" fmla="*/ 0 h 129"/>
                <a:gd name="T20" fmla="*/ 1 w 432"/>
                <a:gd name="T21" fmla="*/ 0 h 129"/>
                <a:gd name="T22" fmla="*/ 1 w 432"/>
                <a:gd name="T23" fmla="*/ 0 h 129"/>
                <a:gd name="T24" fmla="*/ 1 w 432"/>
                <a:gd name="T25" fmla="*/ 0 h 129"/>
                <a:gd name="T26" fmla="*/ 1 w 432"/>
                <a:gd name="T27" fmla="*/ 0 h 129"/>
                <a:gd name="T28" fmla="*/ 1 w 432"/>
                <a:gd name="T29" fmla="*/ 0 h 129"/>
                <a:gd name="T30" fmla="*/ 1 w 432"/>
                <a:gd name="T31" fmla="*/ 0 h 129"/>
                <a:gd name="T32" fmla="*/ 1 w 432"/>
                <a:gd name="T33" fmla="*/ 0 h 129"/>
                <a:gd name="T34" fmla="*/ 1 w 432"/>
                <a:gd name="T35" fmla="*/ 0 h 129"/>
                <a:gd name="T36" fmla="*/ 1 w 432"/>
                <a:gd name="T37" fmla="*/ 0 h 129"/>
                <a:gd name="T38" fmla="*/ 1 w 432"/>
                <a:gd name="T39" fmla="*/ 0 h 129"/>
                <a:gd name="T40" fmla="*/ 1 w 432"/>
                <a:gd name="T41" fmla="*/ 0 h 129"/>
                <a:gd name="T42" fmla="*/ 1 w 432"/>
                <a:gd name="T43" fmla="*/ 0 h 129"/>
                <a:gd name="T44" fmla="*/ 1 w 432"/>
                <a:gd name="T45" fmla="*/ 0 h 129"/>
                <a:gd name="T46" fmla="*/ 1 w 432"/>
                <a:gd name="T47" fmla="*/ 0 h 129"/>
                <a:gd name="T48" fmla="*/ 1 w 432"/>
                <a:gd name="T49" fmla="*/ 0 h 129"/>
                <a:gd name="T50" fmla="*/ 1 w 432"/>
                <a:gd name="T51" fmla="*/ 0 h 129"/>
                <a:gd name="T52" fmla="*/ 1 w 432"/>
                <a:gd name="T53" fmla="*/ 0 h 129"/>
                <a:gd name="T54" fmla="*/ 1 w 432"/>
                <a:gd name="T55" fmla="*/ 0 h 129"/>
                <a:gd name="T56" fmla="*/ 1 w 432"/>
                <a:gd name="T57" fmla="*/ 0 h 129"/>
                <a:gd name="T58" fmla="*/ 1 w 432"/>
                <a:gd name="T59" fmla="*/ 0 h 129"/>
                <a:gd name="T60" fmla="*/ 1 w 432"/>
                <a:gd name="T61" fmla="*/ 0 h 129"/>
                <a:gd name="T62" fmla="*/ 1 w 432"/>
                <a:gd name="T63" fmla="*/ 0 h 129"/>
                <a:gd name="T64" fmla="*/ 1 w 432"/>
                <a:gd name="T65" fmla="*/ 0 h 129"/>
                <a:gd name="T66" fmla="*/ 1 w 432"/>
                <a:gd name="T67" fmla="*/ 0 h 129"/>
                <a:gd name="T68" fmla="*/ 1 w 432"/>
                <a:gd name="T69" fmla="*/ 0 h 129"/>
                <a:gd name="T70" fmla="*/ 0 w 432"/>
                <a:gd name="T71" fmla="*/ 0 h 129"/>
                <a:gd name="T72" fmla="*/ 1 w 432"/>
                <a:gd name="T73" fmla="*/ 0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2"/>
                <a:gd name="T112" fmla="*/ 0 h 129"/>
                <a:gd name="T113" fmla="*/ 432 w 432"/>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2" h="129">
                  <a:moveTo>
                    <a:pt x="2" y="129"/>
                  </a:moveTo>
                  <a:lnTo>
                    <a:pt x="402" y="128"/>
                  </a:lnTo>
                  <a:lnTo>
                    <a:pt x="432" y="96"/>
                  </a:lnTo>
                  <a:lnTo>
                    <a:pt x="340" y="97"/>
                  </a:lnTo>
                  <a:lnTo>
                    <a:pt x="340" y="90"/>
                  </a:lnTo>
                  <a:lnTo>
                    <a:pt x="317" y="88"/>
                  </a:lnTo>
                  <a:lnTo>
                    <a:pt x="317" y="102"/>
                  </a:lnTo>
                  <a:lnTo>
                    <a:pt x="295" y="102"/>
                  </a:lnTo>
                  <a:lnTo>
                    <a:pt x="294" y="64"/>
                  </a:lnTo>
                  <a:lnTo>
                    <a:pt x="274" y="47"/>
                  </a:lnTo>
                  <a:lnTo>
                    <a:pt x="253" y="47"/>
                  </a:lnTo>
                  <a:lnTo>
                    <a:pt x="252" y="27"/>
                  </a:lnTo>
                  <a:lnTo>
                    <a:pt x="252" y="28"/>
                  </a:lnTo>
                  <a:lnTo>
                    <a:pt x="250" y="25"/>
                  </a:lnTo>
                  <a:lnTo>
                    <a:pt x="247" y="4"/>
                  </a:lnTo>
                  <a:lnTo>
                    <a:pt x="242" y="3"/>
                  </a:lnTo>
                  <a:lnTo>
                    <a:pt x="238" y="46"/>
                  </a:lnTo>
                  <a:lnTo>
                    <a:pt x="231" y="55"/>
                  </a:lnTo>
                  <a:lnTo>
                    <a:pt x="231" y="74"/>
                  </a:lnTo>
                  <a:lnTo>
                    <a:pt x="198" y="74"/>
                  </a:lnTo>
                  <a:lnTo>
                    <a:pt x="197" y="0"/>
                  </a:lnTo>
                  <a:lnTo>
                    <a:pt x="190" y="0"/>
                  </a:lnTo>
                  <a:lnTo>
                    <a:pt x="182" y="71"/>
                  </a:lnTo>
                  <a:lnTo>
                    <a:pt x="175" y="49"/>
                  </a:lnTo>
                  <a:lnTo>
                    <a:pt x="148" y="49"/>
                  </a:lnTo>
                  <a:lnTo>
                    <a:pt x="131" y="65"/>
                  </a:lnTo>
                  <a:lnTo>
                    <a:pt x="131" y="88"/>
                  </a:lnTo>
                  <a:lnTo>
                    <a:pt x="98" y="88"/>
                  </a:lnTo>
                  <a:lnTo>
                    <a:pt x="98" y="101"/>
                  </a:lnTo>
                  <a:lnTo>
                    <a:pt x="66" y="102"/>
                  </a:lnTo>
                  <a:lnTo>
                    <a:pt x="67" y="110"/>
                  </a:lnTo>
                  <a:lnTo>
                    <a:pt x="48" y="110"/>
                  </a:lnTo>
                  <a:lnTo>
                    <a:pt x="47" y="96"/>
                  </a:lnTo>
                  <a:lnTo>
                    <a:pt x="36" y="98"/>
                  </a:lnTo>
                  <a:lnTo>
                    <a:pt x="30" y="110"/>
                  </a:lnTo>
                  <a:lnTo>
                    <a:pt x="0" y="110"/>
                  </a:lnTo>
                  <a:lnTo>
                    <a:pt x="2" y="129"/>
                  </a:lnTo>
                  <a:close/>
                </a:path>
              </a:pathLst>
            </a:custGeom>
            <a:solidFill>
              <a:srgbClr val="006600"/>
            </a:solidFill>
            <a:ln w="12700">
              <a:solidFill>
                <a:srgbClr val="006600"/>
              </a:solidFill>
              <a:round/>
              <a:headEnd/>
              <a:tailEnd/>
            </a:ln>
          </p:spPr>
          <p:txBody>
            <a:bodyPr lIns="90488" tIns="44450" rIns="90488" bIns="44450"/>
            <a:lstStyle/>
            <a:p>
              <a:endParaRPr lang="en-US"/>
            </a:p>
          </p:txBody>
        </p:sp>
        <p:sp>
          <p:nvSpPr>
            <p:cNvPr id="30783" name="Freeform 42">
              <a:extLst>
                <a:ext uri="{FF2B5EF4-FFF2-40B4-BE49-F238E27FC236}">
                  <a16:creationId xmlns:a16="http://schemas.microsoft.com/office/drawing/2014/main" id="{84A36BC5-87B2-4908-9C3E-1280B9AC51DD}"/>
                </a:ext>
              </a:extLst>
            </p:cNvPr>
            <p:cNvSpPr>
              <a:spLocks noChangeAspect="1"/>
            </p:cNvSpPr>
            <p:nvPr/>
          </p:nvSpPr>
          <p:spPr bwMode="auto">
            <a:xfrm flipH="1">
              <a:off x="3606" y="1452"/>
              <a:ext cx="202" cy="34"/>
            </a:xfrm>
            <a:custGeom>
              <a:avLst/>
              <a:gdLst>
                <a:gd name="T0" fmla="*/ 0 w 410"/>
                <a:gd name="T1" fmla="*/ 0 h 83"/>
                <a:gd name="T2" fmla="*/ 0 w 410"/>
                <a:gd name="T3" fmla="*/ 0 h 83"/>
                <a:gd name="T4" fmla="*/ 0 w 410"/>
                <a:gd name="T5" fmla="*/ 0 h 83"/>
                <a:gd name="T6" fmla="*/ 0 w 410"/>
                <a:gd name="T7" fmla="*/ 0 h 83"/>
                <a:gd name="T8" fmla="*/ 0 w 410"/>
                <a:gd name="T9" fmla="*/ 0 h 83"/>
                <a:gd name="T10" fmla="*/ 0 w 410"/>
                <a:gd name="T11" fmla="*/ 0 h 83"/>
                <a:gd name="T12" fmla="*/ 0 w 410"/>
                <a:gd name="T13" fmla="*/ 0 h 83"/>
                <a:gd name="T14" fmla="*/ 0 w 410"/>
                <a:gd name="T15" fmla="*/ 0 h 83"/>
                <a:gd name="T16" fmla="*/ 0 w 410"/>
                <a:gd name="T17" fmla="*/ 0 h 83"/>
                <a:gd name="T18" fmla="*/ 0 w 410"/>
                <a:gd name="T19" fmla="*/ 0 h 83"/>
                <a:gd name="T20" fmla="*/ 0 w 410"/>
                <a:gd name="T21" fmla="*/ 0 h 83"/>
                <a:gd name="T22" fmla="*/ 0 w 410"/>
                <a:gd name="T23" fmla="*/ 0 h 83"/>
                <a:gd name="T24" fmla="*/ 0 w 410"/>
                <a:gd name="T25" fmla="*/ 0 h 83"/>
                <a:gd name="T26" fmla="*/ 0 w 410"/>
                <a:gd name="T27" fmla="*/ 0 h 83"/>
                <a:gd name="T28" fmla="*/ 0 w 410"/>
                <a:gd name="T29" fmla="*/ 0 h 83"/>
                <a:gd name="T30" fmla="*/ 0 w 410"/>
                <a:gd name="T31" fmla="*/ 0 h 83"/>
                <a:gd name="T32" fmla="*/ 0 w 410"/>
                <a:gd name="T33" fmla="*/ 0 h 83"/>
                <a:gd name="T34" fmla="*/ 0 w 410"/>
                <a:gd name="T35" fmla="*/ 0 h 83"/>
                <a:gd name="T36" fmla="*/ 0 w 410"/>
                <a:gd name="T37" fmla="*/ 0 h 83"/>
                <a:gd name="T38" fmla="*/ 0 w 410"/>
                <a:gd name="T39" fmla="*/ 0 h 83"/>
                <a:gd name="T40" fmla="*/ 0 w 410"/>
                <a:gd name="T41" fmla="*/ 0 h 83"/>
                <a:gd name="T42" fmla="*/ 0 w 410"/>
                <a:gd name="T43" fmla="*/ 0 h 83"/>
                <a:gd name="T44" fmla="*/ 0 w 410"/>
                <a:gd name="T45" fmla="*/ 0 h 83"/>
                <a:gd name="T46" fmla="*/ 0 w 410"/>
                <a:gd name="T47" fmla="*/ 0 h 83"/>
                <a:gd name="T48" fmla="*/ 0 w 410"/>
                <a:gd name="T49" fmla="*/ 0 h 83"/>
                <a:gd name="T50" fmla="*/ 0 w 410"/>
                <a:gd name="T51" fmla="*/ 0 h 83"/>
                <a:gd name="T52" fmla="*/ 0 w 410"/>
                <a:gd name="T53" fmla="*/ 0 h 83"/>
                <a:gd name="T54" fmla="*/ 0 w 410"/>
                <a:gd name="T55" fmla="*/ 0 h 83"/>
                <a:gd name="T56" fmla="*/ 0 w 410"/>
                <a:gd name="T57" fmla="*/ 0 h 83"/>
                <a:gd name="T58" fmla="*/ 0 w 410"/>
                <a:gd name="T59" fmla="*/ 0 h 83"/>
                <a:gd name="T60" fmla="*/ 0 w 410"/>
                <a:gd name="T61" fmla="*/ 0 h 83"/>
                <a:gd name="T62" fmla="*/ 0 w 410"/>
                <a:gd name="T63" fmla="*/ 0 h 83"/>
                <a:gd name="T64" fmla="*/ 0 w 410"/>
                <a:gd name="T65" fmla="*/ 0 h 83"/>
                <a:gd name="T66" fmla="*/ 0 w 410"/>
                <a:gd name="T67" fmla="*/ 0 h 83"/>
                <a:gd name="T68" fmla="*/ 0 w 410"/>
                <a:gd name="T69" fmla="*/ 0 h 83"/>
                <a:gd name="T70" fmla="*/ 0 w 410"/>
                <a:gd name="T71" fmla="*/ 0 h 83"/>
                <a:gd name="T72" fmla="*/ 0 w 410"/>
                <a:gd name="T73" fmla="*/ 0 h 83"/>
                <a:gd name="T74" fmla="*/ 0 w 410"/>
                <a:gd name="T75" fmla="*/ 0 h 83"/>
                <a:gd name="T76" fmla="*/ 0 w 410"/>
                <a:gd name="T77" fmla="*/ 0 h 83"/>
                <a:gd name="T78" fmla="*/ 0 w 410"/>
                <a:gd name="T79" fmla="*/ 0 h 83"/>
                <a:gd name="T80" fmla="*/ 0 w 410"/>
                <a:gd name="T81" fmla="*/ 0 h 83"/>
                <a:gd name="T82" fmla="*/ 0 w 410"/>
                <a:gd name="T83" fmla="*/ 0 h 83"/>
                <a:gd name="T84" fmla="*/ 0 w 410"/>
                <a:gd name="T85" fmla="*/ 0 h 83"/>
                <a:gd name="T86" fmla="*/ 0 w 410"/>
                <a:gd name="T87" fmla="*/ 0 h 83"/>
                <a:gd name="T88" fmla="*/ 0 w 410"/>
                <a:gd name="T89" fmla="*/ 0 h 83"/>
                <a:gd name="T90" fmla="*/ 0 w 410"/>
                <a:gd name="T91" fmla="*/ 0 h 83"/>
                <a:gd name="T92" fmla="*/ 0 w 410"/>
                <a:gd name="T93" fmla="*/ 0 h 83"/>
                <a:gd name="T94" fmla="*/ 0 w 410"/>
                <a:gd name="T95" fmla="*/ 0 h 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0"/>
                <a:gd name="T145" fmla="*/ 0 h 83"/>
                <a:gd name="T146" fmla="*/ 410 w 410"/>
                <a:gd name="T147" fmla="*/ 83 h 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0" h="83">
                  <a:moveTo>
                    <a:pt x="410" y="83"/>
                  </a:moveTo>
                  <a:lnTo>
                    <a:pt x="12" y="83"/>
                  </a:lnTo>
                  <a:lnTo>
                    <a:pt x="11" y="81"/>
                  </a:lnTo>
                  <a:lnTo>
                    <a:pt x="11" y="80"/>
                  </a:lnTo>
                  <a:lnTo>
                    <a:pt x="11" y="78"/>
                  </a:lnTo>
                  <a:lnTo>
                    <a:pt x="10" y="74"/>
                  </a:lnTo>
                  <a:lnTo>
                    <a:pt x="10" y="72"/>
                  </a:lnTo>
                  <a:lnTo>
                    <a:pt x="9" y="69"/>
                  </a:lnTo>
                  <a:lnTo>
                    <a:pt x="9" y="67"/>
                  </a:lnTo>
                  <a:lnTo>
                    <a:pt x="8" y="64"/>
                  </a:lnTo>
                  <a:lnTo>
                    <a:pt x="8" y="61"/>
                  </a:lnTo>
                  <a:lnTo>
                    <a:pt x="7" y="59"/>
                  </a:lnTo>
                  <a:lnTo>
                    <a:pt x="6" y="57"/>
                  </a:lnTo>
                  <a:lnTo>
                    <a:pt x="5" y="54"/>
                  </a:lnTo>
                  <a:lnTo>
                    <a:pt x="4" y="53"/>
                  </a:lnTo>
                  <a:lnTo>
                    <a:pt x="3" y="50"/>
                  </a:lnTo>
                  <a:lnTo>
                    <a:pt x="2" y="47"/>
                  </a:lnTo>
                  <a:lnTo>
                    <a:pt x="1" y="46"/>
                  </a:lnTo>
                  <a:lnTo>
                    <a:pt x="0" y="43"/>
                  </a:lnTo>
                  <a:lnTo>
                    <a:pt x="1" y="44"/>
                  </a:lnTo>
                  <a:lnTo>
                    <a:pt x="3" y="44"/>
                  </a:lnTo>
                  <a:lnTo>
                    <a:pt x="5" y="44"/>
                  </a:lnTo>
                  <a:lnTo>
                    <a:pt x="9" y="44"/>
                  </a:lnTo>
                  <a:lnTo>
                    <a:pt x="12" y="44"/>
                  </a:lnTo>
                  <a:lnTo>
                    <a:pt x="16" y="44"/>
                  </a:lnTo>
                  <a:lnTo>
                    <a:pt x="19" y="45"/>
                  </a:lnTo>
                  <a:lnTo>
                    <a:pt x="23" y="45"/>
                  </a:lnTo>
                  <a:lnTo>
                    <a:pt x="27" y="45"/>
                  </a:lnTo>
                  <a:lnTo>
                    <a:pt x="31" y="45"/>
                  </a:lnTo>
                  <a:lnTo>
                    <a:pt x="35" y="46"/>
                  </a:lnTo>
                  <a:lnTo>
                    <a:pt x="38" y="46"/>
                  </a:lnTo>
                  <a:lnTo>
                    <a:pt x="42" y="46"/>
                  </a:lnTo>
                  <a:lnTo>
                    <a:pt x="46" y="46"/>
                  </a:lnTo>
                  <a:lnTo>
                    <a:pt x="49" y="46"/>
                  </a:lnTo>
                  <a:lnTo>
                    <a:pt x="52" y="46"/>
                  </a:lnTo>
                  <a:lnTo>
                    <a:pt x="55" y="46"/>
                  </a:lnTo>
                  <a:lnTo>
                    <a:pt x="55" y="39"/>
                  </a:lnTo>
                  <a:lnTo>
                    <a:pt x="71" y="39"/>
                  </a:lnTo>
                  <a:lnTo>
                    <a:pt x="79" y="39"/>
                  </a:lnTo>
                  <a:lnTo>
                    <a:pt x="79" y="32"/>
                  </a:lnTo>
                  <a:lnTo>
                    <a:pt x="82" y="32"/>
                  </a:lnTo>
                  <a:lnTo>
                    <a:pt x="82" y="20"/>
                  </a:lnTo>
                  <a:lnTo>
                    <a:pt x="112" y="20"/>
                  </a:lnTo>
                  <a:lnTo>
                    <a:pt x="112" y="17"/>
                  </a:lnTo>
                  <a:lnTo>
                    <a:pt x="123" y="2"/>
                  </a:lnTo>
                  <a:lnTo>
                    <a:pt x="126" y="0"/>
                  </a:lnTo>
                  <a:lnTo>
                    <a:pt x="132" y="17"/>
                  </a:lnTo>
                  <a:lnTo>
                    <a:pt x="136" y="17"/>
                  </a:lnTo>
                  <a:lnTo>
                    <a:pt x="136" y="13"/>
                  </a:lnTo>
                  <a:lnTo>
                    <a:pt x="146" y="13"/>
                  </a:lnTo>
                  <a:lnTo>
                    <a:pt x="146" y="27"/>
                  </a:lnTo>
                  <a:lnTo>
                    <a:pt x="160" y="27"/>
                  </a:lnTo>
                  <a:lnTo>
                    <a:pt x="160" y="24"/>
                  </a:lnTo>
                  <a:lnTo>
                    <a:pt x="166" y="19"/>
                  </a:lnTo>
                  <a:lnTo>
                    <a:pt x="166" y="24"/>
                  </a:lnTo>
                  <a:lnTo>
                    <a:pt x="166" y="27"/>
                  </a:lnTo>
                  <a:lnTo>
                    <a:pt x="169" y="27"/>
                  </a:lnTo>
                  <a:lnTo>
                    <a:pt x="171" y="34"/>
                  </a:lnTo>
                  <a:lnTo>
                    <a:pt x="171" y="31"/>
                  </a:lnTo>
                  <a:lnTo>
                    <a:pt x="171" y="30"/>
                  </a:lnTo>
                  <a:lnTo>
                    <a:pt x="172" y="28"/>
                  </a:lnTo>
                  <a:lnTo>
                    <a:pt x="173" y="28"/>
                  </a:lnTo>
                  <a:lnTo>
                    <a:pt x="174" y="28"/>
                  </a:lnTo>
                  <a:lnTo>
                    <a:pt x="175" y="29"/>
                  </a:lnTo>
                  <a:lnTo>
                    <a:pt x="175" y="30"/>
                  </a:lnTo>
                  <a:lnTo>
                    <a:pt x="175" y="31"/>
                  </a:lnTo>
                  <a:lnTo>
                    <a:pt x="175" y="35"/>
                  </a:lnTo>
                  <a:lnTo>
                    <a:pt x="177" y="35"/>
                  </a:lnTo>
                  <a:lnTo>
                    <a:pt x="177" y="29"/>
                  </a:lnTo>
                  <a:lnTo>
                    <a:pt x="189" y="29"/>
                  </a:lnTo>
                  <a:lnTo>
                    <a:pt x="189" y="34"/>
                  </a:lnTo>
                  <a:lnTo>
                    <a:pt x="193" y="34"/>
                  </a:lnTo>
                  <a:lnTo>
                    <a:pt x="193" y="28"/>
                  </a:lnTo>
                  <a:lnTo>
                    <a:pt x="194" y="25"/>
                  </a:lnTo>
                  <a:lnTo>
                    <a:pt x="200" y="25"/>
                  </a:lnTo>
                  <a:lnTo>
                    <a:pt x="202" y="28"/>
                  </a:lnTo>
                  <a:lnTo>
                    <a:pt x="202" y="35"/>
                  </a:lnTo>
                  <a:lnTo>
                    <a:pt x="206" y="34"/>
                  </a:lnTo>
                  <a:lnTo>
                    <a:pt x="206" y="32"/>
                  </a:lnTo>
                  <a:lnTo>
                    <a:pt x="211" y="32"/>
                  </a:lnTo>
                  <a:lnTo>
                    <a:pt x="213" y="32"/>
                  </a:lnTo>
                  <a:lnTo>
                    <a:pt x="220" y="32"/>
                  </a:lnTo>
                  <a:lnTo>
                    <a:pt x="242" y="32"/>
                  </a:lnTo>
                  <a:lnTo>
                    <a:pt x="256" y="34"/>
                  </a:lnTo>
                  <a:lnTo>
                    <a:pt x="257" y="35"/>
                  </a:lnTo>
                  <a:lnTo>
                    <a:pt x="261" y="53"/>
                  </a:lnTo>
                  <a:lnTo>
                    <a:pt x="305" y="53"/>
                  </a:lnTo>
                  <a:lnTo>
                    <a:pt x="340" y="53"/>
                  </a:lnTo>
                  <a:lnTo>
                    <a:pt x="375" y="54"/>
                  </a:lnTo>
                  <a:lnTo>
                    <a:pt x="410" y="54"/>
                  </a:lnTo>
                  <a:lnTo>
                    <a:pt x="410" y="83"/>
                  </a:lnTo>
                  <a:close/>
                </a:path>
              </a:pathLst>
            </a:custGeom>
            <a:solidFill>
              <a:srgbClr val="006600"/>
            </a:solidFill>
            <a:ln w="3175">
              <a:solidFill>
                <a:srgbClr val="006600"/>
              </a:solidFill>
              <a:round/>
              <a:headEnd/>
              <a:tailEnd/>
            </a:ln>
          </p:spPr>
          <p:txBody>
            <a:bodyPr/>
            <a:lstStyle/>
            <a:p>
              <a:endParaRPr lang="en-US"/>
            </a:p>
          </p:txBody>
        </p:sp>
        <p:grpSp>
          <p:nvGrpSpPr>
            <p:cNvPr id="30784" name="Group 43">
              <a:extLst>
                <a:ext uri="{FF2B5EF4-FFF2-40B4-BE49-F238E27FC236}">
                  <a16:creationId xmlns:a16="http://schemas.microsoft.com/office/drawing/2014/main" id="{D58CEFC0-9195-4C95-BA4A-C84A62B65C43}"/>
                </a:ext>
              </a:extLst>
            </p:cNvPr>
            <p:cNvGrpSpPr>
              <a:grpSpLocks noChangeAspect="1"/>
            </p:cNvGrpSpPr>
            <p:nvPr/>
          </p:nvGrpSpPr>
          <p:grpSpPr bwMode="auto">
            <a:xfrm flipH="1">
              <a:off x="3661" y="1590"/>
              <a:ext cx="246" cy="51"/>
              <a:chOff x="4128" y="2400"/>
              <a:chExt cx="1013" cy="229"/>
            </a:xfrm>
          </p:grpSpPr>
          <p:sp>
            <p:nvSpPr>
              <p:cNvPr id="30795" name="Freeform 44">
                <a:extLst>
                  <a:ext uri="{FF2B5EF4-FFF2-40B4-BE49-F238E27FC236}">
                    <a16:creationId xmlns:a16="http://schemas.microsoft.com/office/drawing/2014/main" id="{5F9C1FD2-4935-4B13-A742-5F29FEF654FE}"/>
                  </a:ext>
                </a:extLst>
              </p:cNvPr>
              <p:cNvSpPr>
                <a:spLocks noChangeAspect="1"/>
              </p:cNvSpPr>
              <p:nvPr/>
            </p:nvSpPr>
            <p:spPr bwMode="auto">
              <a:xfrm flipH="1">
                <a:off x="4128" y="2474"/>
                <a:ext cx="1013" cy="155"/>
              </a:xfrm>
              <a:custGeom>
                <a:avLst/>
                <a:gdLst>
                  <a:gd name="T0" fmla="*/ 0 w 7091"/>
                  <a:gd name="T1" fmla="*/ 0 h 1085"/>
                  <a:gd name="T2" fmla="*/ 0 w 7091"/>
                  <a:gd name="T3" fmla="*/ 0 h 1085"/>
                  <a:gd name="T4" fmla="*/ 0 w 7091"/>
                  <a:gd name="T5" fmla="*/ 0 h 1085"/>
                  <a:gd name="T6" fmla="*/ 0 w 7091"/>
                  <a:gd name="T7" fmla="*/ 0 h 1085"/>
                  <a:gd name="T8" fmla="*/ 0 w 7091"/>
                  <a:gd name="T9" fmla="*/ 0 h 1085"/>
                  <a:gd name="T10" fmla="*/ 0 w 7091"/>
                  <a:gd name="T11" fmla="*/ 0 h 1085"/>
                  <a:gd name="T12" fmla="*/ 0 w 7091"/>
                  <a:gd name="T13" fmla="*/ 0 h 1085"/>
                  <a:gd name="T14" fmla="*/ 0 w 7091"/>
                  <a:gd name="T15" fmla="*/ 0 h 1085"/>
                  <a:gd name="T16" fmla="*/ 0 w 7091"/>
                  <a:gd name="T17" fmla="*/ 0 h 1085"/>
                  <a:gd name="T18" fmla="*/ 0 w 7091"/>
                  <a:gd name="T19" fmla="*/ 0 h 1085"/>
                  <a:gd name="T20" fmla="*/ 0 w 7091"/>
                  <a:gd name="T21" fmla="*/ 0 h 1085"/>
                  <a:gd name="T22" fmla="*/ 0 w 7091"/>
                  <a:gd name="T23" fmla="*/ 0 h 1085"/>
                  <a:gd name="T24" fmla="*/ 0 w 7091"/>
                  <a:gd name="T25" fmla="*/ 0 h 1085"/>
                  <a:gd name="T26" fmla="*/ 0 w 7091"/>
                  <a:gd name="T27" fmla="*/ 0 h 1085"/>
                  <a:gd name="T28" fmla="*/ 0 w 7091"/>
                  <a:gd name="T29" fmla="*/ 0 h 1085"/>
                  <a:gd name="T30" fmla="*/ 0 w 7091"/>
                  <a:gd name="T31" fmla="*/ 0 h 1085"/>
                  <a:gd name="T32" fmla="*/ 0 w 7091"/>
                  <a:gd name="T33" fmla="*/ 0 h 1085"/>
                  <a:gd name="T34" fmla="*/ 0 w 7091"/>
                  <a:gd name="T35" fmla="*/ 0 h 1085"/>
                  <a:gd name="T36" fmla="*/ 0 w 7091"/>
                  <a:gd name="T37" fmla="*/ 0 h 1085"/>
                  <a:gd name="T38" fmla="*/ 0 w 7091"/>
                  <a:gd name="T39" fmla="*/ 0 h 1085"/>
                  <a:gd name="T40" fmla="*/ 0 w 7091"/>
                  <a:gd name="T41" fmla="*/ 0 h 1085"/>
                  <a:gd name="T42" fmla="*/ 0 w 7091"/>
                  <a:gd name="T43" fmla="*/ 0 h 1085"/>
                  <a:gd name="T44" fmla="*/ 0 w 7091"/>
                  <a:gd name="T45" fmla="*/ 0 h 1085"/>
                  <a:gd name="T46" fmla="*/ 0 w 7091"/>
                  <a:gd name="T47" fmla="*/ 0 h 1085"/>
                  <a:gd name="T48" fmla="*/ 0 w 7091"/>
                  <a:gd name="T49" fmla="*/ 0 h 1085"/>
                  <a:gd name="T50" fmla="*/ 0 w 7091"/>
                  <a:gd name="T51" fmla="*/ 0 h 1085"/>
                  <a:gd name="T52" fmla="*/ 0 w 7091"/>
                  <a:gd name="T53" fmla="*/ 0 h 1085"/>
                  <a:gd name="T54" fmla="*/ 0 w 7091"/>
                  <a:gd name="T55" fmla="*/ 0 h 1085"/>
                  <a:gd name="T56" fmla="*/ 0 w 7091"/>
                  <a:gd name="T57" fmla="*/ 0 h 1085"/>
                  <a:gd name="T58" fmla="*/ 0 w 7091"/>
                  <a:gd name="T59" fmla="*/ 0 h 1085"/>
                  <a:gd name="T60" fmla="*/ 0 w 7091"/>
                  <a:gd name="T61" fmla="*/ 0 h 1085"/>
                  <a:gd name="T62" fmla="*/ 0 w 7091"/>
                  <a:gd name="T63" fmla="*/ 0 h 1085"/>
                  <a:gd name="T64" fmla="*/ 0 w 7091"/>
                  <a:gd name="T65" fmla="*/ 0 h 10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91"/>
                  <a:gd name="T100" fmla="*/ 0 h 1085"/>
                  <a:gd name="T101" fmla="*/ 7091 w 7091"/>
                  <a:gd name="T102" fmla="*/ 1085 h 10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91" h="1085">
                    <a:moveTo>
                      <a:pt x="212" y="1085"/>
                    </a:moveTo>
                    <a:lnTo>
                      <a:pt x="6820" y="1085"/>
                    </a:lnTo>
                    <a:lnTo>
                      <a:pt x="6820" y="1074"/>
                    </a:lnTo>
                    <a:lnTo>
                      <a:pt x="6820" y="1050"/>
                    </a:lnTo>
                    <a:lnTo>
                      <a:pt x="6832" y="1026"/>
                    </a:lnTo>
                    <a:lnTo>
                      <a:pt x="6844" y="991"/>
                    </a:lnTo>
                    <a:lnTo>
                      <a:pt x="6855" y="967"/>
                    </a:lnTo>
                    <a:lnTo>
                      <a:pt x="6879" y="932"/>
                    </a:lnTo>
                    <a:lnTo>
                      <a:pt x="6891" y="908"/>
                    </a:lnTo>
                    <a:lnTo>
                      <a:pt x="6914" y="885"/>
                    </a:lnTo>
                    <a:lnTo>
                      <a:pt x="6926" y="861"/>
                    </a:lnTo>
                    <a:lnTo>
                      <a:pt x="6949" y="837"/>
                    </a:lnTo>
                    <a:lnTo>
                      <a:pt x="6973" y="814"/>
                    </a:lnTo>
                    <a:lnTo>
                      <a:pt x="6986" y="791"/>
                    </a:lnTo>
                    <a:lnTo>
                      <a:pt x="7008" y="778"/>
                    </a:lnTo>
                    <a:lnTo>
                      <a:pt x="7032" y="756"/>
                    </a:lnTo>
                    <a:lnTo>
                      <a:pt x="7056" y="743"/>
                    </a:lnTo>
                    <a:lnTo>
                      <a:pt x="7067" y="732"/>
                    </a:lnTo>
                    <a:lnTo>
                      <a:pt x="7091" y="719"/>
                    </a:lnTo>
                    <a:lnTo>
                      <a:pt x="7091" y="567"/>
                    </a:lnTo>
                    <a:lnTo>
                      <a:pt x="4790" y="567"/>
                    </a:lnTo>
                    <a:lnTo>
                      <a:pt x="4625" y="543"/>
                    </a:lnTo>
                    <a:lnTo>
                      <a:pt x="4625" y="449"/>
                    </a:lnTo>
                    <a:lnTo>
                      <a:pt x="4165" y="449"/>
                    </a:lnTo>
                    <a:lnTo>
                      <a:pt x="4165" y="248"/>
                    </a:lnTo>
                    <a:lnTo>
                      <a:pt x="4082" y="248"/>
                    </a:lnTo>
                    <a:lnTo>
                      <a:pt x="4082" y="153"/>
                    </a:lnTo>
                    <a:lnTo>
                      <a:pt x="3952" y="153"/>
                    </a:lnTo>
                    <a:lnTo>
                      <a:pt x="3952" y="71"/>
                    </a:lnTo>
                    <a:lnTo>
                      <a:pt x="3871" y="71"/>
                    </a:lnTo>
                    <a:lnTo>
                      <a:pt x="3871" y="107"/>
                    </a:lnTo>
                    <a:lnTo>
                      <a:pt x="3858" y="107"/>
                    </a:lnTo>
                    <a:lnTo>
                      <a:pt x="3858" y="153"/>
                    </a:lnTo>
                    <a:lnTo>
                      <a:pt x="3752" y="153"/>
                    </a:lnTo>
                    <a:lnTo>
                      <a:pt x="3752" y="0"/>
                    </a:lnTo>
                    <a:lnTo>
                      <a:pt x="3575" y="0"/>
                    </a:lnTo>
                    <a:lnTo>
                      <a:pt x="3575" y="153"/>
                    </a:lnTo>
                    <a:lnTo>
                      <a:pt x="3422" y="153"/>
                    </a:lnTo>
                    <a:lnTo>
                      <a:pt x="3126" y="153"/>
                    </a:lnTo>
                    <a:lnTo>
                      <a:pt x="3126" y="48"/>
                    </a:lnTo>
                    <a:lnTo>
                      <a:pt x="3056" y="48"/>
                    </a:lnTo>
                    <a:lnTo>
                      <a:pt x="3032" y="36"/>
                    </a:lnTo>
                    <a:lnTo>
                      <a:pt x="2973" y="36"/>
                    </a:lnTo>
                    <a:lnTo>
                      <a:pt x="2961" y="48"/>
                    </a:lnTo>
                    <a:lnTo>
                      <a:pt x="2938" y="48"/>
                    </a:lnTo>
                    <a:lnTo>
                      <a:pt x="2938" y="118"/>
                    </a:lnTo>
                    <a:lnTo>
                      <a:pt x="2761" y="118"/>
                    </a:lnTo>
                    <a:lnTo>
                      <a:pt x="2761" y="142"/>
                    </a:lnTo>
                    <a:lnTo>
                      <a:pt x="2608" y="142"/>
                    </a:lnTo>
                    <a:lnTo>
                      <a:pt x="2608" y="567"/>
                    </a:lnTo>
                    <a:lnTo>
                      <a:pt x="2372" y="567"/>
                    </a:lnTo>
                    <a:lnTo>
                      <a:pt x="248" y="567"/>
                    </a:lnTo>
                    <a:lnTo>
                      <a:pt x="248" y="554"/>
                    </a:lnTo>
                    <a:lnTo>
                      <a:pt x="177" y="554"/>
                    </a:lnTo>
                    <a:lnTo>
                      <a:pt x="153" y="567"/>
                    </a:lnTo>
                    <a:lnTo>
                      <a:pt x="118" y="567"/>
                    </a:lnTo>
                    <a:lnTo>
                      <a:pt x="118" y="625"/>
                    </a:lnTo>
                    <a:lnTo>
                      <a:pt x="0" y="625"/>
                    </a:lnTo>
                    <a:lnTo>
                      <a:pt x="0" y="649"/>
                    </a:lnTo>
                    <a:lnTo>
                      <a:pt x="48" y="660"/>
                    </a:lnTo>
                    <a:lnTo>
                      <a:pt x="94" y="814"/>
                    </a:lnTo>
                    <a:lnTo>
                      <a:pt x="83" y="826"/>
                    </a:lnTo>
                    <a:lnTo>
                      <a:pt x="94" y="920"/>
                    </a:lnTo>
                    <a:lnTo>
                      <a:pt x="153" y="1039"/>
                    </a:lnTo>
                    <a:lnTo>
                      <a:pt x="200" y="1039"/>
                    </a:lnTo>
                    <a:lnTo>
                      <a:pt x="212" y="1085"/>
                    </a:lnTo>
                    <a:close/>
                  </a:path>
                </a:pathLst>
              </a:custGeom>
              <a:solidFill>
                <a:srgbClr val="006600"/>
              </a:solidFill>
              <a:ln w="9525">
                <a:solidFill>
                  <a:srgbClr val="006600"/>
                </a:solidFill>
                <a:round/>
                <a:headEnd/>
                <a:tailEnd/>
              </a:ln>
            </p:spPr>
            <p:txBody>
              <a:bodyPr/>
              <a:lstStyle/>
              <a:p>
                <a:endParaRPr lang="en-US"/>
              </a:p>
            </p:txBody>
          </p:sp>
          <p:sp>
            <p:nvSpPr>
              <p:cNvPr id="30796" name="Freeform 45">
                <a:extLst>
                  <a:ext uri="{FF2B5EF4-FFF2-40B4-BE49-F238E27FC236}">
                    <a16:creationId xmlns:a16="http://schemas.microsoft.com/office/drawing/2014/main" id="{69FECE5E-4DD6-4AE2-9BB4-343EEE4F2BE8}"/>
                  </a:ext>
                </a:extLst>
              </p:cNvPr>
              <p:cNvSpPr>
                <a:spLocks noChangeAspect="1"/>
              </p:cNvSpPr>
              <p:nvPr/>
            </p:nvSpPr>
            <p:spPr bwMode="auto">
              <a:xfrm flipH="1">
                <a:off x="4128" y="2474"/>
                <a:ext cx="1013" cy="155"/>
              </a:xfrm>
              <a:custGeom>
                <a:avLst/>
                <a:gdLst>
                  <a:gd name="T0" fmla="*/ 0 w 7091"/>
                  <a:gd name="T1" fmla="*/ 0 h 1085"/>
                  <a:gd name="T2" fmla="*/ 0 w 7091"/>
                  <a:gd name="T3" fmla="*/ 0 h 1085"/>
                  <a:gd name="T4" fmla="*/ 0 w 7091"/>
                  <a:gd name="T5" fmla="*/ 0 h 1085"/>
                  <a:gd name="T6" fmla="*/ 0 w 7091"/>
                  <a:gd name="T7" fmla="*/ 0 h 1085"/>
                  <a:gd name="T8" fmla="*/ 0 w 7091"/>
                  <a:gd name="T9" fmla="*/ 0 h 1085"/>
                  <a:gd name="T10" fmla="*/ 0 w 7091"/>
                  <a:gd name="T11" fmla="*/ 0 h 1085"/>
                  <a:gd name="T12" fmla="*/ 0 w 7091"/>
                  <a:gd name="T13" fmla="*/ 0 h 1085"/>
                  <a:gd name="T14" fmla="*/ 0 w 7091"/>
                  <a:gd name="T15" fmla="*/ 0 h 1085"/>
                  <a:gd name="T16" fmla="*/ 0 w 7091"/>
                  <a:gd name="T17" fmla="*/ 0 h 1085"/>
                  <a:gd name="T18" fmla="*/ 0 w 7091"/>
                  <a:gd name="T19" fmla="*/ 0 h 1085"/>
                  <a:gd name="T20" fmla="*/ 0 w 7091"/>
                  <a:gd name="T21" fmla="*/ 0 h 1085"/>
                  <a:gd name="T22" fmla="*/ 0 w 7091"/>
                  <a:gd name="T23" fmla="*/ 0 h 1085"/>
                  <a:gd name="T24" fmla="*/ 0 w 7091"/>
                  <a:gd name="T25" fmla="*/ 0 h 1085"/>
                  <a:gd name="T26" fmla="*/ 0 w 7091"/>
                  <a:gd name="T27" fmla="*/ 0 h 1085"/>
                  <a:gd name="T28" fmla="*/ 0 w 7091"/>
                  <a:gd name="T29" fmla="*/ 0 h 1085"/>
                  <a:gd name="T30" fmla="*/ 0 w 7091"/>
                  <a:gd name="T31" fmla="*/ 0 h 1085"/>
                  <a:gd name="T32" fmla="*/ 0 w 7091"/>
                  <a:gd name="T33" fmla="*/ 0 h 1085"/>
                  <a:gd name="T34" fmla="*/ 0 w 7091"/>
                  <a:gd name="T35" fmla="*/ 0 h 1085"/>
                  <a:gd name="T36" fmla="*/ 0 w 7091"/>
                  <a:gd name="T37" fmla="*/ 0 h 1085"/>
                  <a:gd name="T38" fmla="*/ 0 w 7091"/>
                  <a:gd name="T39" fmla="*/ 0 h 1085"/>
                  <a:gd name="T40" fmla="*/ 0 w 7091"/>
                  <a:gd name="T41" fmla="*/ 0 h 1085"/>
                  <a:gd name="T42" fmla="*/ 0 w 7091"/>
                  <a:gd name="T43" fmla="*/ 0 h 1085"/>
                  <a:gd name="T44" fmla="*/ 0 w 7091"/>
                  <a:gd name="T45" fmla="*/ 0 h 1085"/>
                  <a:gd name="T46" fmla="*/ 0 w 7091"/>
                  <a:gd name="T47" fmla="*/ 0 h 1085"/>
                  <a:gd name="T48" fmla="*/ 0 w 7091"/>
                  <a:gd name="T49" fmla="*/ 0 h 1085"/>
                  <a:gd name="T50" fmla="*/ 0 w 7091"/>
                  <a:gd name="T51" fmla="*/ 0 h 1085"/>
                  <a:gd name="T52" fmla="*/ 0 w 7091"/>
                  <a:gd name="T53" fmla="*/ 0 h 1085"/>
                  <a:gd name="T54" fmla="*/ 0 w 7091"/>
                  <a:gd name="T55" fmla="*/ 0 h 1085"/>
                  <a:gd name="T56" fmla="*/ 0 w 7091"/>
                  <a:gd name="T57" fmla="*/ 0 h 1085"/>
                  <a:gd name="T58" fmla="*/ 0 w 7091"/>
                  <a:gd name="T59" fmla="*/ 0 h 1085"/>
                  <a:gd name="T60" fmla="*/ 0 w 7091"/>
                  <a:gd name="T61" fmla="*/ 0 h 1085"/>
                  <a:gd name="T62" fmla="*/ 0 w 7091"/>
                  <a:gd name="T63" fmla="*/ 0 h 1085"/>
                  <a:gd name="T64" fmla="*/ 0 w 7091"/>
                  <a:gd name="T65" fmla="*/ 0 h 10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91"/>
                  <a:gd name="T100" fmla="*/ 0 h 1085"/>
                  <a:gd name="T101" fmla="*/ 7091 w 7091"/>
                  <a:gd name="T102" fmla="*/ 1085 h 10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91" h="1085">
                    <a:moveTo>
                      <a:pt x="212" y="1085"/>
                    </a:moveTo>
                    <a:lnTo>
                      <a:pt x="6820" y="1085"/>
                    </a:lnTo>
                    <a:lnTo>
                      <a:pt x="6820" y="1074"/>
                    </a:lnTo>
                    <a:lnTo>
                      <a:pt x="6820" y="1050"/>
                    </a:lnTo>
                    <a:lnTo>
                      <a:pt x="6832" y="1026"/>
                    </a:lnTo>
                    <a:lnTo>
                      <a:pt x="6844" y="991"/>
                    </a:lnTo>
                    <a:lnTo>
                      <a:pt x="6855" y="967"/>
                    </a:lnTo>
                    <a:lnTo>
                      <a:pt x="6879" y="932"/>
                    </a:lnTo>
                    <a:lnTo>
                      <a:pt x="6891" y="908"/>
                    </a:lnTo>
                    <a:lnTo>
                      <a:pt x="6914" y="885"/>
                    </a:lnTo>
                    <a:lnTo>
                      <a:pt x="6926" y="861"/>
                    </a:lnTo>
                    <a:lnTo>
                      <a:pt x="6949" y="837"/>
                    </a:lnTo>
                    <a:lnTo>
                      <a:pt x="6973" y="814"/>
                    </a:lnTo>
                    <a:lnTo>
                      <a:pt x="6986" y="791"/>
                    </a:lnTo>
                    <a:lnTo>
                      <a:pt x="7008" y="778"/>
                    </a:lnTo>
                    <a:lnTo>
                      <a:pt x="7032" y="756"/>
                    </a:lnTo>
                    <a:lnTo>
                      <a:pt x="7056" y="743"/>
                    </a:lnTo>
                    <a:lnTo>
                      <a:pt x="7067" y="732"/>
                    </a:lnTo>
                    <a:lnTo>
                      <a:pt x="7091" y="719"/>
                    </a:lnTo>
                    <a:lnTo>
                      <a:pt x="7091" y="567"/>
                    </a:lnTo>
                    <a:lnTo>
                      <a:pt x="4790" y="567"/>
                    </a:lnTo>
                    <a:lnTo>
                      <a:pt x="4625" y="543"/>
                    </a:lnTo>
                    <a:lnTo>
                      <a:pt x="4625" y="449"/>
                    </a:lnTo>
                    <a:lnTo>
                      <a:pt x="4165" y="449"/>
                    </a:lnTo>
                    <a:lnTo>
                      <a:pt x="4165" y="248"/>
                    </a:lnTo>
                    <a:lnTo>
                      <a:pt x="4082" y="248"/>
                    </a:lnTo>
                    <a:lnTo>
                      <a:pt x="4082" y="153"/>
                    </a:lnTo>
                    <a:lnTo>
                      <a:pt x="3952" y="153"/>
                    </a:lnTo>
                    <a:lnTo>
                      <a:pt x="3952" y="71"/>
                    </a:lnTo>
                    <a:lnTo>
                      <a:pt x="3871" y="71"/>
                    </a:lnTo>
                    <a:lnTo>
                      <a:pt x="3871" y="107"/>
                    </a:lnTo>
                    <a:lnTo>
                      <a:pt x="3858" y="107"/>
                    </a:lnTo>
                    <a:lnTo>
                      <a:pt x="3858" y="153"/>
                    </a:lnTo>
                    <a:lnTo>
                      <a:pt x="3752" y="153"/>
                    </a:lnTo>
                    <a:lnTo>
                      <a:pt x="3752" y="0"/>
                    </a:lnTo>
                    <a:lnTo>
                      <a:pt x="3575" y="0"/>
                    </a:lnTo>
                    <a:lnTo>
                      <a:pt x="3575" y="153"/>
                    </a:lnTo>
                    <a:lnTo>
                      <a:pt x="3422" y="153"/>
                    </a:lnTo>
                    <a:lnTo>
                      <a:pt x="3126" y="153"/>
                    </a:lnTo>
                    <a:lnTo>
                      <a:pt x="3126" y="48"/>
                    </a:lnTo>
                    <a:lnTo>
                      <a:pt x="3056" y="48"/>
                    </a:lnTo>
                    <a:lnTo>
                      <a:pt x="3032" y="36"/>
                    </a:lnTo>
                    <a:lnTo>
                      <a:pt x="2973" y="36"/>
                    </a:lnTo>
                    <a:lnTo>
                      <a:pt x="2961" y="48"/>
                    </a:lnTo>
                    <a:lnTo>
                      <a:pt x="2938" y="48"/>
                    </a:lnTo>
                    <a:lnTo>
                      <a:pt x="2938" y="118"/>
                    </a:lnTo>
                    <a:lnTo>
                      <a:pt x="2761" y="118"/>
                    </a:lnTo>
                    <a:lnTo>
                      <a:pt x="2761" y="142"/>
                    </a:lnTo>
                    <a:lnTo>
                      <a:pt x="2608" y="142"/>
                    </a:lnTo>
                    <a:lnTo>
                      <a:pt x="2608" y="567"/>
                    </a:lnTo>
                    <a:lnTo>
                      <a:pt x="2372" y="567"/>
                    </a:lnTo>
                    <a:lnTo>
                      <a:pt x="248" y="567"/>
                    </a:lnTo>
                    <a:lnTo>
                      <a:pt x="248" y="554"/>
                    </a:lnTo>
                    <a:lnTo>
                      <a:pt x="177" y="554"/>
                    </a:lnTo>
                    <a:lnTo>
                      <a:pt x="153" y="567"/>
                    </a:lnTo>
                    <a:lnTo>
                      <a:pt x="118" y="567"/>
                    </a:lnTo>
                    <a:lnTo>
                      <a:pt x="118" y="625"/>
                    </a:lnTo>
                    <a:lnTo>
                      <a:pt x="0" y="625"/>
                    </a:lnTo>
                    <a:lnTo>
                      <a:pt x="0" y="649"/>
                    </a:lnTo>
                    <a:lnTo>
                      <a:pt x="48" y="660"/>
                    </a:lnTo>
                    <a:lnTo>
                      <a:pt x="94" y="814"/>
                    </a:lnTo>
                    <a:lnTo>
                      <a:pt x="83" y="826"/>
                    </a:lnTo>
                    <a:lnTo>
                      <a:pt x="94" y="920"/>
                    </a:lnTo>
                    <a:lnTo>
                      <a:pt x="153" y="1039"/>
                    </a:lnTo>
                    <a:lnTo>
                      <a:pt x="200" y="1039"/>
                    </a:lnTo>
                    <a:lnTo>
                      <a:pt x="212" y="1085"/>
                    </a:lnTo>
                  </a:path>
                </a:pathLst>
              </a:custGeom>
              <a:solidFill>
                <a:srgbClr val="006600"/>
              </a:solidFill>
              <a:ln w="0">
                <a:solidFill>
                  <a:srgbClr val="006600"/>
                </a:solidFill>
                <a:round/>
                <a:headEnd/>
                <a:tailEnd/>
              </a:ln>
            </p:spPr>
            <p:txBody>
              <a:bodyPr/>
              <a:lstStyle/>
              <a:p>
                <a:endParaRPr lang="en-US"/>
              </a:p>
            </p:txBody>
          </p:sp>
          <p:sp>
            <p:nvSpPr>
              <p:cNvPr id="30797" name="Rectangle 46">
                <a:extLst>
                  <a:ext uri="{FF2B5EF4-FFF2-40B4-BE49-F238E27FC236}">
                    <a16:creationId xmlns:a16="http://schemas.microsoft.com/office/drawing/2014/main" id="{40DD17EB-1944-48DE-89D1-DCE2E2B8098D}"/>
                  </a:ext>
                </a:extLst>
              </p:cNvPr>
              <p:cNvSpPr>
                <a:spLocks noChangeAspect="1" noChangeArrowheads="1"/>
              </p:cNvSpPr>
              <p:nvPr/>
            </p:nvSpPr>
            <p:spPr bwMode="auto">
              <a:xfrm flipH="1">
                <a:off x="5121" y="2587"/>
                <a:ext cx="12" cy="2"/>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798" name="Rectangle 47">
                <a:extLst>
                  <a:ext uri="{FF2B5EF4-FFF2-40B4-BE49-F238E27FC236}">
                    <a16:creationId xmlns:a16="http://schemas.microsoft.com/office/drawing/2014/main" id="{1F79501B-9F36-4856-875C-8193FAF6D2FC}"/>
                  </a:ext>
                </a:extLst>
              </p:cNvPr>
              <p:cNvSpPr>
                <a:spLocks noChangeAspect="1" noChangeArrowheads="1"/>
              </p:cNvSpPr>
              <p:nvPr/>
            </p:nvSpPr>
            <p:spPr bwMode="auto">
              <a:xfrm flipH="1">
                <a:off x="5121" y="2587"/>
                <a:ext cx="12" cy="2"/>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799" name="Rectangle 48">
                <a:extLst>
                  <a:ext uri="{FF2B5EF4-FFF2-40B4-BE49-F238E27FC236}">
                    <a16:creationId xmlns:a16="http://schemas.microsoft.com/office/drawing/2014/main" id="{091434AD-C46C-43D6-A4E3-7B05CC20A224}"/>
                  </a:ext>
                </a:extLst>
              </p:cNvPr>
              <p:cNvSpPr>
                <a:spLocks noChangeAspect="1" noChangeArrowheads="1"/>
              </p:cNvSpPr>
              <p:nvPr/>
            </p:nvSpPr>
            <p:spPr bwMode="auto">
              <a:xfrm flipH="1">
                <a:off x="5124" y="2582"/>
                <a:ext cx="12" cy="2"/>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00" name="Rectangle 49">
                <a:extLst>
                  <a:ext uri="{FF2B5EF4-FFF2-40B4-BE49-F238E27FC236}">
                    <a16:creationId xmlns:a16="http://schemas.microsoft.com/office/drawing/2014/main" id="{BD83A46B-CF8F-4541-B486-4D995AF2764E}"/>
                  </a:ext>
                </a:extLst>
              </p:cNvPr>
              <p:cNvSpPr>
                <a:spLocks noChangeAspect="1" noChangeArrowheads="1"/>
              </p:cNvSpPr>
              <p:nvPr/>
            </p:nvSpPr>
            <p:spPr bwMode="auto">
              <a:xfrm flipH="1">
                <a:off x="5124" y="2582"/>
                <a:ext cx="12" cy="2"/>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01" name="Rectangle 50">
                <a:extLst>
                  <a:ext uri="{FF2B5EF4-FFF2-40B4-BE49-F238E27FC236}">
                    <a16:creationId xmlns:a16="http://schemas.microsoft.com/office/drawing/2014/main" id="{777490B3-60DD-4FD8-A4EB-B64EA3EB14B3}"/>
                  </a:ext>
                </a:extLst>
              </p:cNvPr>
              <p:cNvSpPr>
                <a:spLocks noChangeAspect="1" noChangeArrowheads="1"/>
              </p:cNvSpPr>
              <p:nvPr/>
            </p:nvSpPr>
            <p:spPr bwMode="auto">
              <a:xfrm flipH="1">
                <a:off x="5126" y="2577"/>
                <a:ext cx="12" cy="2"/>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02" name="Rectangle 51">
                <a:extLst>
                  <a:ext uri="{FF2B5EF4-FFF2-40B4-BE49-F238E27FC236}">
                    <a16:creationId xmlns:a16="http://schemas.microsoft.com/office/drawing/2014/main" id="{908604A2-B9EE-48EA-8E6F-A8E0F3096ED4}"/>
                  </a:ext>
                </a:extLst>
              </p:cNvPr>
              <p:cNvSpPr>
                <a:spLocks noChangeAspect="1" noChangeArrowheads="1"/>
              </p:cNvSpPr>
              <p:nvPr/>
            </p:nvSpPr>
            <p:spPr bwMode="auto">
              <a:xfrm flipH="1">
                <a:off x="5126" y="2577"/>
                <a:ext cx="12" cy="2"/>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03" name="Rectangle 52">
                <a:extLst>
                  <a:ext uri="{FF2B5EF4-FFF2-40B4-BE49-F238E27FC236}">
                    <a16:creationId xmlns:a16="http://schemas.microsoft.com/office/drawing/2014/main" id="{4999E60C-C26C-443F-8F0F-D0E6C8A200B9}"/>
                  </a:ext>
                </a:extLst>
              </p:cNvPr>
              <p:cNvSpPr>
                <a:spLocks noChangeAspect="1" noChangeArrowheads="1"/>
              </p:cNvSpPr>
              <p:nvPr/>
            </p:nvSpPr>
            <p:spPr bwMode="auto">
              <a:xfrm flipH="1">
                <a:off x="5128" y="2570"/>
                <a:ext cx="11" cy="2"/>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04" name="Rectangle 53">
                <a:extLst>
                  <a:ext uri="{FF2B5EF4-FFF2-40B4-BE49-F238E27FC236}">
                    <a16:creationId xmlns:a16="http://schemas.microsoft.com/office/drawing/2014/main" id="{83CC12B8-1246-4EEB-9789-3F199187B719}"/>
                  </a:ext>
                </a:extLst>
              </p:cNvPr>
              <p:cNvSpPr>
                <a:spLocks noChangeAspect="1" noChangeArrowheads="1"/>
              </p:cNvSpPr>
              <p:nvPr/>
            </p:nvSpPr>
            <p:spPr bwMode="auto">
              <a:xfrm flipH="1">
                <a:off x="5128" y="2570"/>
                <a:ext cx="11" cy="2"/>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05" name="Rectangle 54">
                <a:extLst>
                  <a:ext uri="{FF2B5EF4-FFF2-40B4-BE49-F238E27FC236}">
                    <a16:creationId xmlns:a16="http://schemas.microsoft.com/office/drawing/2014/main" id="{5D02123B-22D4-4EAD-BEF9-CDE573012EE4}"/>
                  </a:ext>
                </a:extLst>
              </p:cNvPr>
              <p:cNvSpPr>
                <a:spLocks noChangeAspect="1" noChangeArrowheads="1"/>
              </p:cNvSpPr>
              <p:nvPr/>
            </p:nvSpPr>
            <p:spPr bwMode="auto">
              <a:xfrm flipH="1">
                <a:off x="5119" y="2557"/>
                <a:ext cx="12" cy="1"/>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06" name="Rectangle 55">
                <a:extLst>
                  <a:ext uri="{FF2B5EF4-FFF2-40B4-BE49-F238E27FC236}">
                    <a16:creationId xmlns:a16="http://schemas.microsoft.com/office/drawing/2014/main" id="{C8C4A714-C5E9-49B6-B93D-C9F0CD198BF8}"/>
                  </a:ext>
                </a:extLst>
              </p:cNvPr>
              <p:cNvSpPr>
                <a:spLocks noChangeAspect="1" noChangeArrowheads="1"/>
              </p:cNvSpPr>
              <p:nvPr/>
            </p:nvSpPr>
            <p:spPr bwMode="auto">
              <a:xfrm flipH="1">
                <a:off x="5119" y="2557"/>
                <a:ext cx="12" cy="1"/>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07" name="Rectangle 56">
                <a:extLst>
                  <a:ext uri="{FF2B5EF4-FFF2-40B4-BE49-F238E27FC236}">
                    <a16:creationId xmlns:a16="http://schemas.microsoft.com/office/drawing/2014/main" id="{C55C5BCE-411B-41A4-954C-07CDF446BCD2}"/>
                  </a:ext>
                </a:extLst>
              </p:cNvPr>
              <p:cNvSpPr>
                <a:spLocks noChangeAspect="1" noChangeArrowheads="1"/>
              </p:cNvSpPr>
              <p:nvPr/>
            </p:nvSpPr>
            <p:spPr bwMode="auto">
              <a:xfrm flipH="1">
                <a:off x="4829" y="2530"/>
                <a:ext cx="7" cy="12"/>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08" name="Rectangle 57">
                <a:extLst>
                  <a:ext uri="{FF2B5EF4-FFF2-40B4-BE49-F238E27FC236}">
                    <a16:creationId xmlns:a16="http://schemas.microsoft.com/office/drawing/2014/main" id="{A2F34427-33AC-43F0-B3A7-033548FF1075}"/>
                  </a:ext>
                </a:extLst>
              </p:cNvPr>
              <p:cNvSpPr>
                <a:spLocks noChangeAspect="1" noChangeArrowheads="1"/>
              </p:cNvSpPr>
              <p:nvPr/>
            </p:nvSpPr>
            <p:spPr bwMode="auto">
              <a:xfrm flipH="1">
                <a:off x="4829" y="2530"/>
                <a:ext cx="7" cy="12"/>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09" name="Rectangle 58">
                <a:extLst>
                  <a:ext uri="{FF2B5EF4-FFF2-40B4-BE49-F238E27FC236}">
                    <a16:creationId xmlns:a16="http://schemas.microsoft.com/office/drawing/2014/main" id="{A690FB01-0512-4B2F-92CE-F4FF5FB90E5D}"/>
                  </a:ext>
                </a:extLst>
              </p:cNvPr>
              <p:cNvSpPr>
                <a:spLocks noChangeAspect="1" noChangeArrowheads="1"/>
              </p:cNvSpPr>
              <p:nvPr/>
            </p:nvSpPr>
            <p:spPr bwMode="auto">
              <a:xfrm flipH="1">
                <a:off x="4821" y="2531"/>
                <a:ext cx="8" cy="11"/>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10" name="Rectangle 59">
                <a:extLst>
                  <a:ext uri="{FF2B5EF4-FFF2-40B4-BE49-F238E27FC236}">
                    <a16:creationId xmlns:a16="http://schemas.microsoft.com/office/drawing/2014/main" id="{9ADE836D-6BC9-4BCC-AE25-30CA10D8E72C}"/>
                  </a:ext>
                </a:extLst>
              </p:cNvPr>
              <p:cNvSpPr>
                <a:spLocks noChangeAspect="1" noChangeArrowheads="1"/>
              </p:cNvSpPr>
              <p:nvPr/>
            </p:nvSpPr>
            <p:spPr bwMode="auto">
              <a:xfrm flipH="1">
                <a:off x="4821" y="2531"/>
                <a:ext cx="8" cy="11"/>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11" name="Freeform 60">
                <a:extLst>
                  <a:ext uri="{FF2B5EF4-FFF2-40B4-BE49-F238E27FC236}">
                    <a16:creationId xmlns:a16="http://schemas.microsoft.com/office/drawing/2014/main" id="{3EF57843-2975-4CFB-B328-7A864214DBB1}"/>
                  </a:ext>
                </a:extLst>
              </p:cNvPr>
              <p:cNvSpPr>
                <a:spLocks noChangeAspect="1"/>
              </p:cNvSpPr>
              <p:nvPr/>
            </p:nvSpPr>
            <p:spPr bwMode="auto">
              <a:xfrm flipH="1">
                <a:off x="4819" y="2542"/>
                <a:ext cx="19" cy="15"/>
              </a:xfrm>
              <a:custGeom>
                <a:avLst/>
                <a:gdLst>
                  <a:gd name="T0" fmla="*/ 0 w 129"/>
                  <a:gd name="T1" fmla="*/ 0 h 105"/>
                  <a:gd name="T2" fmla="*/ 0 w 129"/>
                  <a:gd name="T3" fmla="*/ 0 h 105"/>
                  <a:gd name="T4" fmla="*/ 0 w 129"/>
                  <a:gd name="T5" fmla="*/ 0 h 105"/>
                  <a:gd name="T6" fmla="*/ 0 w 129"/>
                  <a:gd name="T7" fmla="*/ 0 h 105"/>
                  <a:gd name="T8" fmla="*/ 0 w 129"/>
                  <a:gd name="T9" fmla="*/ 0 h 105"/>
                  <a:gd name="T10" fmla="*/ 0 w 129"/>
                  <a:gd name="T11" fmla="*/ 0 h 105"/>
                  <a:gd name="T12" fmla="*/ 0 60000 65536"/>
                  <a:gd name="T13" fmla="*/ 0 60000 65536"/>
                  <a:gd name="T14" fmla="*/ 0 60000 65536"/>
                  <a:gd name="T15" fmla="*/ 0 60000 65536"/>
                  <a:gd name="T16" fmla="*/ 0 60000 65536"/>
                  <a:gd name="T17" fmla="*/ 0 60000 65536"/>
                  <a:gd name="T18" fmla="*/ 0 w 129"/>
                  <a:gd name="T19" fmla="*/ 0 h 105"/>
                  <a:gd name="T20" fmla="*/ 129 w 129"/>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29" h="105">
                    <a:moveTo>
                      <a:pt x="0" y="0"/>
                    </a:moveTo>
                    <a:lnTo>
                      <a:pt x="129" y="0"/>
                    </a:lnTo>
                    <a:lnTo>
                      <a:pt x="129" y="105"/>
                    </a:lnTo>
                    <a:lnTo>
                      <a:pt x="35" y="105"/>
                    </a:lnTo>
                    <a:lnTo>
                      <a:pt x="0" y="70"/>
                    </a:lnTo>
                    <a:lnTo>
                      <a:pt x="0" y="0"/>
                    </a:lnTo>
                    <a:close/>
                  </a:path>
                </a:pathLst>
              </a:custGeom>
              <a:solidFill>
                <a:srgbClr val="006600"/>
              </a:solidFill>
              <a:ln w="9525">
                <a:solidFill>
                  <a:srgbClr val="006600"/>
                </a:solidFill>
                <a:round/>
                <a:headEnd/>
                <a:tailEnd/>
              </a:ln>
            </p:spPr>
            <p:txBody>
              <a:bodyPr/>
              <a:lstStyle/>
              <a:p>
                <a:endParaRPr lang="en-US"/>
              </a:p>
            </p:txBody>
          </p:sp>
          <p:sp>
            <p:nvSpPr>
              <p:cNvPr id="30812" name="Freeform 61">
                <a:extLst>
                  <a:ext uri="{FF2B5EF4-FFF2-40B4-BE49-F238E27FC236}">
                    <a16:creationId xmlns:a16="http://schemas.microsoft.com/office/drawing/2014/main" id="{4FB59D40-FD3E-400A-B444-32EC5DA19161}"/>
                  </a:ext>
                </a:extLst>
              </p:cNvPr>
              <p:cNvSpPr>
                <a:spLocks noChangeAspect="1"/>
              </p:cNvSpPr>
              <p:nvPr/>
            </p:nvSpPr>
            <p:spPr bwMode="auto">
              <a:xfrm flipH="1">
                <a:off x="4819" y="2542"/>
                <a:ext cx="19" cy="15"/>
              </a:xfrm>
              <a:custGeom>
                <a:avLst/>
                <a:gdLst>
                  <a:gd name="T0" fmla="*/ 0 w 129"/>
                  <a:gd name="T1" fmla="*/ 0 h 105"/>
                  <a:gd name="T2" fmla="*/ 0 w 129"/>
                  <a:gd name="T3" fmla="*/ 0 h 105"/>
                  <a:gd name="T4" fmla="*/ 0 w 129"/>
                  <a:gd name="T5" fmla="*/ 0 h 105"/>
                  <a:gd name="T6" fmla="*/ 0 w 129"/>
                  <a:gd name="T7" fmla="*/ 0 h 105"/>
                  <a:gd name="T8" fmla="*/ 0 w 129"/>
                  <a:gd name="T9" fmla="*/ 0 h 105"/>
                  <a:gd name="T10" fmla="*/ 0 w 129"/>
                  <a:gd name="T11" fmla="*/ 0 h 105"/>
                  <a:gd name="T12" fmla="*/ 0 60000 65536"/>
                  <a:gd name="T13" fmla="*/ 0 60000 65536"/>
                  <a:gd name="T14" fmla="*/ 0 60000 65536"/>
                  <a:gd name="T15" fmla="*/ 0 60000 65536"/>
                  <a:gd name="T16" fmla="*/ 0 60000 65536"/>
                  <a:gd name="T17" fmla="*/ 0 60000 65536"/>
                  <a:gd name="T18" fmla="*/ 0 w 129"/>
                  <a:gd name="T19" fmla="*/ 0 h 105"/>
                  <a:gd name="T20" fmla="*/ 129 w 129"/>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29" h="105">
                    <a:moveTo>
                      <a:pt x="0" y="0"/>
                    </a:moveTo>
                    <a:lnTo>
                      <a:pt x="129" y="0"/>
                    </a:lnTo>
                    <a:lnTo>
                      <a:pt x="129" y="105"/>
                    </a:lnTo>
                    <a:lnTo>
                      <a:pt x="35" y="105"/>
                    </a:lnTo>
                    <a:lnTo>
                      <a:pt x="0" y="70"/>
                    </a:lnTo>
                    <a:lnTo>
                      <a:pt x="0" y="0"/>
                    </a:lnTo>
                  </a:path>
                </a:pathLst>
              </a:custGeom>
              <a:solidFill>
                <a:srgbClr val="006600"/>
              </a:solidFill>
              <a:ln w="0">
                <a:solidFill>
                  <a:srgbClr val="006600"/>
                </a:solidFill>
                <a:round/>
                <a:headEnd/>
                <a:tailEnd/>
              </a:ln>
            </p:spPr>
            <p:txBody>
              <a:bodyPr/>
              <a:lstStyle/>
              <a:p>
                <a:endParaRPr lang="en-US"/>
              </a:p>
            </p:txBody>
          </p:sp>
          <p:sp>
            <p:nvSpPr>
              <p:cNvPr id="30813" name="Rectangle 62">
                <a:extLst>
                  <a:ext uri="{FF2B5EF4-FFF2-40B4-BE49-F238E27FC236}">
                    <a16:creationId xmlns:a16="http://schemas.microsoft.com/office/drawing/2014/main" id="{34C2E94C-FEB0-46B9-B4A0-739CEF16C095}"/>
                  </a:ext>
                </a:extLst>
              </p:cNvPr>
              <p:cNvSpPr>
                <a:spLocks noChangeAspect="1" noChangeArrowheads="1"/>
              </p:cNvSpPr>
              <p:nvPr/>
            </p:nvSpPr>
            <p:spPr bwMode="auto">
              <a:xfrm flipH="1">
                <a:off x="4834" y="2521"/>
                <a:ext cx="2" cy="10"/>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14" name="Rectangle 63">
                <a:extLst>
                  <a:ext uri="{FF2B5EF4-FFF2-40B4-BE49-F238E27FC236}">
                    <a16:creationId xmlns:a16="http://schemas.microsoft.com/office/drawing/2014/main" id="{3634FF55-2966-4DA1-82B2-BB6925C2B686}"/>
                  </a:ext>
                </a:extLst>
              </p:cNvPr>
              <p:cNvSpPr>
                <a:spLocks noChangeAspect="1" noChangeArrowheads="1"/>
              </p:cNvSpPr>
              <p:nvPr/>
            </p:nvSpPr>
            <p:spPr bwMode="auto">
              <a:xfrm flipH="1">
                <a:off x="4834" y="2521"/>
                <a:ext cx="2" cy="10"/>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15" name="Rectangle 64">
                <a:extLst>
                  <a:ext uri="{FF2B5EF4-FFF2-40B4-BE49-F238E27FC236}">
                    <a16:creationId xmlns:a16="http://schemas.microsoft.com/office/drawing/2014/main" id="{0B5D3647-DE1A-4F2E-882A-DD85262ADE95}"/>
                  </a:ext>
                </a:extLst>
              </p:cNvPr>
              <p:cNvSpPr>
                <a:spLocks noChangeAspect="1" noChangeArrowheads="1"/>
              </p:cNvSpPr>
              <p:nvPr/>
            </p:nvSpPr>
            <p:spPr bwMode="auto">
              <a:xfrm flipH="1">
                <a:off x="4834" y="2518"/>
                <a:ext cx="5" cy="5"/>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16" name="Rectangle 65">
                <a:extLst>
                  <a:ext uri="{FF2B5EF4-FFF2-40B4-BE49-F238E27FC236}">
                    <a16:creationId xmlns:a16="http://schemas.microsoft.com/office/drawing/2014/main" id="{6806E760-435D-4E71-B96E-0E44361ACFF4}"/>
                  </a:ext>
                </a:extLst>
              </p:cNvPr>
              <p:cNvSpPr>
                <a:spLocks noChangeAspect="1" noChangeArrowheads="1"/>
              </p:cNvSpPr>
              <p:nvPr/>
            </p:nvSpPr>
            <p:spPr bwMode="auto">
              <a:xfrm flipH="1">
                <a:off x="4834" y="2518"/>
                <a:ext cx="5" cy="5"/>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17" name="Freeform 66">
                <a:extLst>
                  <a:ext uri="{FF2B5EF4-FFF2-40B4-BE49-F238E27FC236}">
                    <a16:creationId xmlns:a16="http://schemas.microsoft.com/office/drawing/2014/main" id="{BA689C36-D847-4BE5-908E-ADA64F67A527}"/>
                  </a:ext>
                </a:extLst>
              </p:cNvPr>
              <p:cNvSpPr>
                <a:spLocks noChangeAspect="1"/>
              </p:cNvSpPr>
              <p:nvPr/>
            </p:nvSpPr>
            <p:spPr bwMode="auto">
              <a:xfrm flipH="1">
                <a:off x="4772" y="2515"/>
                <a:ext cx="50" cy="33"/>
              </a:xfrm>
              <a:custGeom>
                <a:avLst/>
                <a:gdLst>
                  <a:gd name="T0" fmla="*/ 0 w 354"/>
                  <a:gd name="T1" fmla="*/ 0 h 235"/>
                  <a:gd name="T2" fmla="*/ 0 w 354"/>
                  <a:gd name="T3" fmla="*/ 0 h 235"/>
                  <a:gd name="T4" fmla="*/ 0 w 354"/>
                  <a:gd name="T5" fmla="*/ 0 h 235"/>
                  <a:gd name="T6" fmla="*/ 0 w 354"/>
                  <a:gd name="T7" fmla="*/ 0 h 235"/>
                  <a:gd name="T8" fmla="*/ 0 w 354"/>
                  <a:gd name="T9" fmla="*/ 0 h 235"/>
                  <a:gd name="T10" fmla="*/ 0 w 354"/>
                  <a:gd name="T11" fmla="*/ 0 h 235"/>
                  <a:gd name="T12" fmla="*/ 0 60000 65536"/>
                  <a:gd name="T13" fmla="*/ 0 60000 65536"/>
                  <a:gd name="T14" fmla="*/ 0 60000 65536"/>
                  <a:gd name="T15" fmla="*/ 0 60000 65536"/>
                  <a:gd name="T16" fmla="*/ 0 60000 65536"/>
                  <a:gd name="T17" fmla="*/ 0 60000 65536"/>
                  <a:gd name="T18" fmla="*/ 0 w 354"/>
                  <a:gd name="T19" fmla="*/ 0 h 235"/>
                  <a:gd name="T20" fmla="*/ 354 w 354"/>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354" h="235">
                    <a:moveTo>
                      <a:pt x="354" y="0"/>
                    </a:moveTo>
                    <a:lnTo>
                      <a:pt x="0" y="235"/>
                    </a:lnTo>
                    <a:lnTo>
                      <a:pt x="12" y="235"/>
                    </a:lnTo>
                    <a:lnTo>
                      <a:pt x="188" y="141"/>
                    </a:lnTo>
                    <a:lnTo>
                      <a:pt x="354" y="0"/>
                    </a:lnTo>
                    <a:close/>
                  </a:path>
                </a:pathLst>
              </a:custGeom>
              <a:solidFill>
                <a:srgbClr val="006600"/>
              </a:solidFill>
              <a:ln w="9525">
                <a:solidFill>
                  <a:srgbClr val="006600"/>
                </a:solidFill>
                <a:round/>
                <a:headEnd/>
                <a:tailEnd/>
              </a:ln>
            </p:spPr>
            <p:txBody>
              <a:bodyPr/>
              <a:lstStyle/>
              <a:p>
                <a:endParaRPr lang="en-US"/>
              </a:p>
            </p:txBody>
          </p:sp>
          <p:sp>
            <p:nvSpPr>
              <p:cNvPr id="30818" name="Freeform 67">
                <a:extLst>
                  <a:ext uri="{FF2B5EF4-FFF2-40B4-BE49-F238E27FC236}">
                    <a16:creationId xmlns:a16="http://schemas.microsoft.com/office/drawing/2014/main" id="{DA7AC4B4-0A8C-4DFA-8920-53F60EC1DC85}"/>
                  </a:ext>
                </a:extLst>
              </p:cNvPr>
              <p:cNvSpPr>
                <a:spLocks noChangeAspect="1"/>
              </p:cNvSpPr>
              <p:nvPr/>
            </p:nvSpPr>
            <p:spPr bwMode="auto">
              <a:xfrm flipH="1">
                <a:off x="4772" y="2515"/>
                <a:ext cx="50" cy="33"/>
              </a:xfrm>
              <a:custGeom>
                <a:avLst/>
                <a:gdLst>
                  <a:gd name="T0" fmla="*/ 0 w 354"/>
                  <a:gd name="T1" fmla="*/ 0 h 235"/>
                  <a:gd name="T2" fmla="*/ 0 w 354"/>
                  <a:gd name="T3" fmla="*/ 0 h 235"/>
                  <a:gd name="T4" fmla="*/ 0 w 354"/>
                  <a:gd name="T5" fmla="*/ 0 h 235"/>
                  <a:gd name="T6" fmla="*/ 0 w 354"/>
                  <a:gd name="T7" fmla="*/ 0 h 235"/>
                  <a:gd name="T8" fmla="*/ 0 w 354"/>
                  <a:gd name="T9" fmla="*/ 0 h 235"/>
                  <a:gd name="T10" fmla="*/ 0 w 354"/>
                  <a:gd name="T11" fmla="*/ 0 h 235"/>
                  <a:gd name="T12" fmla="*/ 0 60000 65536"/>
                  <a:gd name="T13" fmla="*/ 0 60000 65536"/>
                  <a:gd name="T14" fmla="*/ 0 60000 65536"/>
                  <a:gd name="T15" fmla="*/ 0 60000 65536"/>
                  <a:gd name="T16" fmla="*/ 0 60000 65536"/>
                  <a:gd name="T17" fmla="*/ 0 60000 65536"/>
                  <a:gd name="T18" fmla="*/ 0 w 354"/>
                  <a:gd name="T19" fmla="*/ 0 h 235"/>
                  <a:gd name="T20" fmla="*/ 354 w 354"/>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354" h="235">
                    <a:moveTo>
                      <a:pt x="354" y="0"/>
                    </a:moveTo>
                    <a:lnTo>
                      <a:pt x="0" y="235"/>
                    </a:lnTo>
                    <a:lnTo>
                      <a:pt x="12" y="235"/>
                    </a:lnTo>
                    <a:lnTo>
                      <a:pt x="188" y="141"/>
                    </a:lnTo>
                    <a:lnTo>
                      <a:pt x="354" y="0"/>
                    </a:lnTo>
                  </a:path>
                </a:pathLst>
              </a:custGeom>
              <a:solidFill>
                <a:srgbClr val="006600"/>
              </a:solidFill>
              <a:ln w="0">
                <a:solidFill>
                  <a:srgbClr val="006600"/>
                </a:solidFill>
                <a:round/>
                <a:headEnd/>
                <a:tailEnd/>
              </a:ln>
            </p:spPr>
            <p:txBody>
              <a:bodyPr/>
              <a:lstStyle/>
              <a:p>
                <a:endParaRPr lang="en-US"/>
              </a:p>
            </p:txBody>
          </p:sp>
          <p:sp>
            <p:nvSpPr>
              <p:cNvPr id="30819" name="Freeform 68">
                <a:extLst>
                  <a:ext uri="{FF2B5EF4-FFF2-40B4-BE49-F238E27FC236}">
                    <a16:creationId xmlns:a16="http://schemas.microsoft.com/office/drawing/2014/main" id="{C9995798-4708-4C24-BD61-06602C5655E2}"/>
                  </a:ext>
                </a:extLst>
              </p:cNvPr>
              <p:cNvSpPr>
                <a:spLocks noChangeAspect="1"/>
              </p:cNvSpPr>
              <p:nvPr/>
            </p:nvSpPr>
            <p:spPr bwMode="auto">
              <a:xfrm flipH="1">
                <a:off x="4772" y="2515"/>
                <a:ext cx="64" cy="20"/>
              </a:xfrm>
              <a:custGeom>
                <a:avLst/>
                <a:gdLst>
                  <a:gd name="T0" fmla="*/ 0 w 449"/>
                  <a:gd name="T1" fmla="*/ 0 h 141"/>
                  <a:gd name="T2" fmla="*/ 0 w 449"/>
                  <a:gd name="T3" fmla="*/ 0 h 141"/>
                  <a:gd name="T4" fmla="*/ 0 w 449"/>
                  <a:gd name="T5" fmla="*/ 0 h 141"/>
                  <a:gd name="T6" fmla="*/ 0 w 449"/>
                  <a:gd name="T7" fmla="*/ 0 h 141"/>
                  <a:gd name="T8" fmla="*/ 0 w 449"/>
                  <a:gd name="T9" fmla="*/ 0 h 141"/>
                  <a:gd name="T10" fmla="*/ 0 60000 65536"/>
                  <a:gd name="T11" fmla="*/ 0 60000 65536"/>
                  <a:gd name="T12" fmla="*/ 0 60000 65536"/>
                  <a:gd name="T13" fmla="*/ 0 60000 65536"/>
                  <a:gd name="T14" fmla="*/ 0 60000 65536"/>
                  <a:gd name="T15" fmla="*/ 0 w 449"/>
                  <a:gd name="T16" fmla="*/ 0 h 141"/>
                  <a:gd name="T17" fmla="*/ 449 w 449"/>
                  <a:gd name="T18" fmla="*/ 141 h 141"/>
                </a:gdLst>
                <a:ahLst/>
                <a:cxnLst>
                  <a:cxn ang="T10">
                    <a:pos x="T0" y="T1"/>
                  </a:cxn>
                  <a:cxn ang="T11">
                    <a:pos x="T2" y="T3"/>
                  </a:cxn>
                  <a:cxn ang="T12">
                    <a:pos x="T4" y="T5"/>
                  </a:cxn>
                  <a:cxn ang="T13">
                    <a:pos x="T6" y="T7"/>
                  </a:cxn>
                  <a:cxn ang="T14">
                    <a:pos x="T8" y="T9"/>
                  </a:cxn>
                </a:cxnLst>
                <a:rect l="T15" t="T16" r="T17" b="T18"/>
                <a:pathLst>
                  <a:path w="449" h="141">
                    <a:moveTo>
                      <a:pt x="0" y="35"/>
                    </a:moveTo>
                    <a:lnTo>
                      <a:pt x="83" y="141"/>
                    </a:lnTo>
                    <a:lnTo>
                      <a:pt x="72" y="141"/>
                    </a:lnTo>
                    <a:lnTo>
                      <a:pt x="0" y="35"/>
                    </a:lnTo>
                    <a:lnTo>
                      <a:pt x="449" y="0"/>
                    </a:lnTo>
                  </a:path>
                </a:pathLst>
              </a:custGeom>
              <a:solidFill>
                <a:srgbClr val="006600"/>
              </a:solidFill>
              <a:ln w="0">
                <a:solidFill>
                  <a:srgbClr val="006600"/>
                </a:solidFill>
                <a:round/>
                <a:headEnd/>
                <a:tailEnd/>
              </a:ln>
            </p:spPr>
            <p:txBody>
              <a:bodyPr/>
              <a:lstStyle/>
              <a:p>
                <a:endParaRPr lang="en-US"/>
              </a:p>
            </p:txBody>
          </p:sp>
          <p:sp>
            <p:nvSpPr>
              <p:cNvPr id="30820" name="Freeform 69">
                <a:extLst>
                  <a:ext uri="{FF2B5EF4-FFF2-40B4-BE49-F238E27FC236}">
                    <a16:creationId xmlns:a16="http://schemas.microsoft.com/office/drawing/2014/main" id="{567BA3BA-CBB0-406F-B5B8-BA9F23C28C17}"/>
                  </a:ext>
                </a:extLst>
              </p:cNvPr>
              <p:cNvSpPr>
                <a:spLocks noChangeAspect="1"/>
              </p:cNvSpPr>
              <p:nvPr/>
            </p:nvSpPr>
            <p:spPr bwMode="auto">
              <a:xfrm flipH="1">
                <a:off x="4772" y="2531"/>
                <a:ext cx="34" cy="12"/>
              </a:xfrm>
              <a:custGeom>
                <a:avLst/>
                <a:gdLst>
                  <a:gd name="T0" fmla="*/ 0 w 236"/>
                  <a:gd name="T1" fmla="*/ 0 h 83"/>
                  <a:gd name="T2" fmla="*/ 0 w 236"/>
                  <a:gd name="T3" fmla="*/ 0 h 83"/>
                  <a:gd name="T4" fmla="*/ 0 w 236"/>
                  <a:gd name="T5" fmla="*/ 0 h 83"/>
                  <a:gd name="T6" fmla="*/ 0 w 236"/>
                  <a:gd name="T7" fmla="*/ 0 h 83"/>
                  <a:gd name="T8" fmla="*/ 0 w 236"/>
                  <a:gd name="T9" fmla="*/ 0 h 83"/>
                  <a:gd name="T10" fmla="*/ 0 w 236"/>
                  <a:gd name="T11" fmla="*/ 0 h 83"/>
                  <a:gd name="T12" fmla="*/ 0 w 236"/>
                  <a:gd name="T13" fmla="*/ 0 h 83"/>
                  <a:gd name="T14" fmla="*/ 0 w 236"/>
                  <a:gd name="T15" fmla="*/ 0 h 83"/>
                  <a:gd name="T16" fmla="*/ 0 w 236"/>
                  <a:gd name="T17" fmla="*/ 0 h 83"/>
                  <a:gd name="T18" fmla="*/ 0 w 236"/>
                  <a:gd name="T19" fmla="*/ 0 h 83"/>
                  <a:gd name="T20" fmla="*/ 0 w 236"/>
                  <a:gd name="T21" fmla="*/ 0 h 83"/>
                  <a:gd name="T22" fmla="*/ 0 w 236"/>
                  <a:gd name="T23" fmla="*/ 0 h 83"/>
                  <a:gd name="T24" fmla="*/ 0 w 236"/>
                  <a:gd name="T25" fmla="*/ 0 h 83"/>
                  <a:gd name="T26" fmla="*/ 0 w 236"/>
                  <a:gd name="T27" fmla="*/ 0 h 83"/>
                  <a:gd name="T28" fmla="*/ 0 w 236"/>
                  <a:gd name="T29" fmla="*/ 0 h 83"/>
                  <a:gd name="T30" fmla="*/ 0 w 236"/>
                  <a:gd name="T31" fmla="*/ 0 h 83"/>
                  <a:gd name="T32" fmla="*/ 0 w 236"/>
                  <a:gd name="T33" fmla="*/ 0 h 83"/>
                  <a:gd name="T34" fmla="*/ 0 w 236"/>
                  <a:gd name="T35" fmla="*/ 0 h 83"/>
                  <a:gd name="T36" fmla="*/ 0 w 236"/>
                  <a:gd name="T37" fmla="*/ 0 h 83"/>
                  <a:gd name="T38" fmla="*/ 0 w 236"/>
                  <a:gd name="T39" fmla="*/ 0 h 83"/>
                  <a:gd name="T40" fmla="*/ 0 w 236"/>
                  <a:gd name="T41" fmla="*/ 0 h 83"/>
                  <a:gd name="T42" fmla="*/ 0 w 236"/>
                  <a:gd name="T43" fmla="*/ 0 h 83"/>
                  <a:gd name="T44" fmla="*/ 0 w 236"/>
                  <a:gd name="T45" fmla="*/ 0 h 83"/>
                  <a:gd name="T46" fmla="*/ 0 w 236"/>
                  <a:gd name="T47" fmla="*/ 0 h 83"/>
                  <a:gd name="T48" fmla="*/ 0 w 236"/>
                  <a:gd name="T49" fmla="*/ 0 h 83"/>
                  <a:gd name="T50" fmla="*/ 0 w 236"/>
                  <a:gd name="T51" fmla="*/ 0 h 83"/>
                  <a:gd name="T52" fmla="*/ 0 w 236"/>
                  <a:gd name="T53" fmla="*/ 0 h 83"/>
                  <a:gd name="T54" fmla="*/ 0 w 236"/>
                  <a:gd name="T55" fmla="*/ 0 h 83"/>
                  <a:gd name="T56" fmla="*/ 0 w 236"/>
                  <a:gd name="T57" fmla="*/ 0 h 83"/>
                  <a:gd name="T58" fmla="*/ 0 w 236"/>
                  <a:gd name="T59" fmla="*/ 0 h 83"/>
                  <a:gd name="T60" fmla="*/ 0 w 236"/>
                  <a:gd name="T61" fmla="*/ 0 h 83"/>
                  <a:gd name="T62" fmla="*/ 0 w 236"/>
                  <a:gd name="T63" fmla="*/ 0 h 83"/>
                  <a:gd name="T64" fmla="*/ 0 w 236"/>
                  <a:gd name="T65" fmla="*/ 0 h 83"/>
                  <a:gd name="T66" fmla="*/ 0 w 236"/>
                  <a:gd name="T67" fmla="*/ 0 h 83"/>
                  <a:gd name="T68" fmla="*/ 0 w 236"/>
                  <a:gd name="T69" fmla="*/ 0 h 83"/>
                  <a:gd name="T70" fmla="*/ 0 w 236"/>
                  <a:gd name="T71" fmla="*/ 0 h 83"/>
                  <a:gd name="T72" fmla="*/ 0 w 236"/>
                  <a:gd name="T73" fmla="*/ 0 h 83"/>
                  <a:gd name="T74" fmla="*/ 0 w 236"/>
                  <a:gd name="T75" fmla="*/ 0 h 83"/>
                  <a:gd name="T76" fmla="*/ 0 w 236"/>
                  <a:gd name="T77" fmla="*/ 0 h 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6"/>
                  <a:gd name="T118" fmla="*/ 0 h 83"/>
                  <a:gd name="T119" fmla="*/ 236 w 236"/>
                  <a:gd name="T120" fmla="*/ 83 h 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6" h="83">
                    <a:moveTo>
                      <a:pt x="0" y="12"/>
                    </a:moveTo>
                    <a:lnTo>
                      <a:pt x="47" y="12"/>
                    </a:lnTo>
                    <a:lnTo>
                      <a:pt x="70" y="0"/>
                    </a:lnTo>
                    <a:lnTo>
                      <a:pt x="166" y="0"/>
                    </a:lnTo>
                    <a:lnTo>
                      <a:pt x="188" y="12"/>
                    </a:lnTo>
                    <a:lnTo>
                      <a:pt x="236" y="12"/>
                    </a:lnTo>
                    <a:lnTo>
                      <a:pt x="236" y="24"/>
                    </a:lnTo>
                    <a:lnTo>
                      <a:pt x="236" y="35"/>
                    </a:lnTo>
                    <a:lnTo>
                      <a:pt x="224" y="48"/>
                    </a:lnTo>
                    <a:lnTo>
                      <a:pt x="224" y="59"/>
                    </a:lnTo>
                    <a:lnTo>
                      <a:pt x="212" y="59"/>
                    </a:lnTo>
                    <a:lnTo>
                      <a:pt x="212" y="72"/>
                    </a:lnTo>
                    <a:lnTo>
                      <a:pt x="201" y="72"/>
                    </a:lnTo>
                    <a:lnTo>
                      <a:pt x="188" y="72"/>
                    </a:lnTo>
                    <a:lnTo>
                      <a:pt x="177" y="72"/>
                    </a:lnTo>
                    <a:lnTo>
                      <a:pt x="166" y="72"/>
                    </a:lnTo>
                    <a:lnTo>
                      <a:pt x="153" y="72"/>
                    </a:lnTo>
                    <a:lnTo>
                      <a:pt x="142" y="72"/>
                    </a:lnTo>
                    <a:lnTo>
                      <a:pt x="129" y="72"/>
                    </a:lnTo>
                    <a:lnTo>
                      <a:pt x="118" y="72"/>
                    </a:lnTo>
                    <a:lnTo>
                      <a:pt x="107" y="72"/>
                    </a:lnTo>
                    <a:lnTo>
                      <a:pt x="94" y="72"/>
                    </a:lnTo>
                    <a:lnTo>
                      <a:pt x="83" y="72"/>
                    </a:lnTo>
                    <a:lnTo>
                      <a:pt x="70" y="83"/>
                    </a:lnTo>
                    <a:lnTo>
                      <a:pt x="59" y="72"/>
                    </a:lnTo>
                    <a:lnTo>
                      <a:pt x="47" y="72"/>
                    </a:lnTo>
                    <a:lnTo>
                      <a:pt x="35" y="72"/>
                    </a:lnTo>
                    <a:lnTo>
                      <a:pt x="24" y="72"/>
                    </a:lnTo>
                    <a:lnTo>
                      <a:pt x="24" y="59"/>
                    </a:lnTo>
                    <a:lnTo>
                      <a:pt x="12" y="59"/>
                    </a:lnTo>
                    <a:lnTo>
                      <a:pt x="12" y="48"/>
                    </a:lnTo>
                    <a:lnTo>
                      <a:pt x="0" y="35"/>
                    </a:lnTo>
                    <a:lnTo>
                      <a:pt x="0" y="24"/>
                    </a:lnTo>
                    <a:lnTo>
                      <a:pt x="0" y="12"/>
                    </a:lnTo>
                    <a:close/>
                  </a:path>
                </a:pathLst>
              </a:custGeom>
              <a:solidFill>
                <a:srgbClr val="006600"/>
              </a:solidFill>
              <a:ln w="9525">
                <a:solidFill>
                  <a:srgbClr val="006600"/>
                </a:solidFill>
                <a:round/>
                <a:headEnd/>
                <a:tailEnd/>
              </a:ln>
            </p:spPr>
            <p:txBody>
              <a:bodyPr/>
              <a:lstStyle/>
              <a:p>
                <a:endParaRPr lang="en-US"/>
              </a:p>
            </p:txBody>
          </p:sp>
          <p:sp>
            <p:nvSpPr>
              <p:cNvPr id="30821" name="Freeform 70">
                <a:extLst>
                  <a:ext uri="{FF2B5EF4-FFF2-40B4-BE49-F238E27FC236}">
                    <a16:creationId xmlns:a16="http://schemas.microsoft.com/office/drawing/2014/main" id="{7B70C1A4-52F2-4370-86A7-87B726F1F722}"/>
                  </a:ext>
                </a:extLst>
              </p:cNvPr>
              <p:cNvSpPr>
                <a:spLocks noChangeAspect="1"/>
              </p:cNvSpPr>
              <p:nvPr/>
            </p:nvSpPr>
            <p:spPr bwMode="auto">
              <a:xfrm flipH="1">
                <a:off x="4772" y="2531"/>
                <a:ext cx="34" cy="12"/>
              </a:xfrm>
              <a:custGeom>
                <a:avLst/>
                <a:gdLst>
                  <a:gd name="T0" fmla="*/ 0 w 236"/>
                  <a:gd name="T1" fmla="*/ 0 h 83"/>
                  <a:gd name="T2" fmla="*/ 0 w 236"/>
                  <a:gd name="T3" fmla="*/ 0 h 83"/>
                  <a:gd name="T4" fmla="*/ 0 w 236"/>
                  <a:gd name="T5" fmla="*/ 0 h 83"/>
                  <a:gd name="T6" fmla="*/ 0 w 236"/>
                  <a:gd name="T7" fmla="*/ 0 h 83"/>
                  <a:gd name="T8" fmla="*/ 0 w 236"/>
                  <a:gd name="T9" fmla="*/ 0 h 83"/>
                  <a:gd name="T10" fmla="*/ 0 w 236"/>
                  <a:gd name="T11" fmla="*/ 0 h 83"/>
                  <a:gd name="T12" fmla="*/ 0 w 236"/>
                  <a:gd name="T13" fmla="*/ 0 h 83"/>
                  <a:gd name="T14" fmla="*/ 0 w 236"/>
                  <a:gd name="T15" fmla="*/ 0 h 83"/>
                  <a:gd name="T16" fmla="*/ 0 w 236"/>
                  <a:gd name="T17" fmla="*/ 0 h 83"/>
                  <a:gd name="T18" fmla="*/ 0 w 236"/>
                  <a:gd name="T19" fmla="*/ 0 h 83"/>
                  <a:gd name="T20" fmla="*/ 0 w 236"/>
                  <a:gd name="T21" fmla="*/ 0 h 83"/>
                  <a:gd name="T22" fmla="*/ 0 w 236"/>
                  <a:gd name="T23" fmla="*/ 0 h 83"/>
                  <a:gd name="T24" fmla="*/ 0 w 236"/>
                  <a:gd name="T25" fmla="*/ 0 h 83"/>
                  <a:gd name="T26" fmla="*/ 0 w 236"/>
                  <a:gd name="T27" fmla="*/ 0 h 83"/>
                  <a:gd name="T28" fmla="*/ 0 w 236"/>
                  <a:gd name="T29" fmla="*/ 0 h 83"/>
                  <a:gd name="T30" fmla="*/ 0 w 236"/>
                  <a:gd name="T31" fmla="*/ 0 h 83"/>
                  <a:gd name="T32" fmla="*/ 0 w 236"/>
                  <a:gd name="T33" fmla="*/ 0 h 83"/>
                  <a:gd name="T34" fmla="*/ 0 w 236"/>
                  <a:gd name="T35" fmla="*/ 0 h 83"/>
                  <a:gd name="T36" fmla="*/ 0 w 236"/>
                  <a:gd name="T37" fmla="*/ 0 h 83"/>
                  <a:gd name="T38" fmla="*/ 0 w 236"/>
                  <a:gd name="T39" fmla="*/ 0 h 83"/>
                  <a:gd name="T40" fmla="*/ 0 w 236"/>
                  <a:gd name="T41" fmla="*/ 0 h 83"/>
                  <a:gd name="T42" fmla="*/ 0 w 236"/>
                  <a:gd name="T43" fmla="*/ 0 h 83"/>
                  <a:gd name="T44" fmla="*/ 0 w 236"/>
                  <a:gd name="T45" fmla="*/ 0 h 83"/>
                  <a:gd name="T46" fmla="*/ 0 w 236"/>
                  <a:gd name="T47" fmla="*/ 0 h 83"/>
                  <a:gd name="T48" fmla="*/ 0 w 236"/>
                  <a:gd name="T49" fmla="*/ 0 h 83"/>
                  <a:gd name="T50" fmla="*/ 0 w 236"/>
                  <a:gd name="T51" fmla="*/ 0 h 83"/>
                  <a:gd name="T52" fmla="*/ 0 w 236"/>
                  <a:gd name="T53" fmla="*/ 0 h 83"/>
                  <a:gd name="T54" fmla="*/ 0 w 236"/>
                  <a:gd name="T55" fmla="*/ 0 h 83"/>
                  <a:gd name="T56" fmla="*/ 0 w 236"/>
                  <a:gd name="T57" fmla="*/ 0 h 83"/>
                  <a:gd name="T58" fmla="*/ 0 w 236"/>
                  <a:gd name="T59" fmla="*/ 0 h 83"/>
                  <a:gd name="T60" fmla="*/ 0 w 236"/>
                  <a:gd name="T61" fmla="*/ 0 h 83"/>
                  <a:gd name="T62" fmla="*/ 0 w 236"/>
                  <a:gd name="T63" fmla="*/ 0 h 83"/>
                  <a:gd name="T64" fmla="*/ 0 w 236"/>
                  <a:gd name="T65" fmla="*/ 0 h 83"/>
                  <a:gd name="T66" fmla="*/ 0 w 236"/>
                  <a:gd name="T67" fmla="*/ 0 h 83"/>
                  <a:gd name="T68" fmla="*/ 0 w 236"/>
                  <a:gd name="T69" fmla="*/ 0 h 83"/>
                  <a:gd name="T70" fmla="*/ 0 w 236"/>
                  <a:gd name="T71" fmla="*/ 0 h 83"/>
                  <a:gd name="T72" fmla="*/ 0 w 236"/>
                  <a:gd name="T73" fmla="*/ 0 h 83"/>
                  <a:gd name="T74" fmla="*/ 0 w 236"/>
                  <a:gd name="T75" fmla="*/ 0 h 83"/>
                  <a:gd name="T76" fmla="*/ 0 w 236"/>
                  <a:gd name="T77" fmla="*/ 0 h 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6"/>
                  <a:gd name="T118" fmla="*/ 0 h 83"/>
                  <a:gd name="T119" fmla="*/ 236 w 236"/>
                  <a:gd name="T120" fmla="*/ 83 h 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6" h="83">
                    <a:moveTo>
                      <a:pt x="0" y="12"/>
                    </a:moveTo>
                    <a:lnTo>
                      <a:pt x="47" y="12"/>
                    </a:lnTo>
                    <a:lnTo>
                      <a:pt x="70" y="0"/>
                    </a:lnTo>
                    <a:lnTo>
                      <a:pt x="166" y="0"/>
                    </a:lnTo>
                    <a:lnTo>
                      <a:pt x="188" y="12"/>
                    </a:lnTo>
                    <a:lnTo>
                      <a:pt x="236" y="12"/>
                    </a:lnTo>
                    <a:lnTo>
                      <a:pt x="236" y="24"/>
                    </a:lnTo>
                    <a:lnTo>
                      <a:pt x="236" y="35"/>
                    </a:lnTo>
                    <a:lnTo>
                      <a:pt x="224" y="48"/>
                    </a:lnTo>
                    <a:lnTo>
                      <a:pt x="224" y="59"/>
                    </a:lnTo>
                    <a:lnTo>
                      <a:pt x="212" y="59"/>
                    </a:lnTo>
                    <a:lnTo>
                      <a:pt x="212" y="72"/>
                    </a:lnTo>
                    <a:lnTo>
                      <a:pt x="201" y="72"/>
                    </a:lnTo>
                    <a:lnTo>
                      <a:pt x="188" y="72"/>
                    </a:lnTo>
                    <a:lnTo>
                      <a:pt x="177" y="72"/>
                    </a:lnTo>
                    <a:lnTo>
                      <a:pt x="166" y="72"/>
                    </a:lnTo>
                    <a:lnTo>
                      <a:pt x="153" y="72"/>
                    </a:lnTo>
                    <a:lnTo>
                      <a:pt x="142" y="72"/>
                    </a:lnTo>
                    <a:lnTo>
                      <a:pt x="129" y="72"/>
                    </a:lnTo>
                    <a:lnTo>
                      <a:pt x="118" y="72"/>
                    </a:lnTo>
                    <a:lnTo>
                      <a:pt x="107" y="72"/>
                    </a:lnTo>
                    <a:lnTo>
                      <a:pt x="94" y="72"/>
                    </a:lnTo>
                    <a:lnTo>
                      <a:pt x="83" y="72"/>
                    </a:lnTo>
                    <a:lnTo>
                      <a:pt x="70" y="83"/>
                    </a:lnTo>
                    <a:lnTo>
                      <a:pt x="59" y="72"/>
                    </a:lnTo>
                    <a:lnTo>
                      <a:pt x="47" y="72"/>
                    </a:lnTo>
                    <a:lnTo>
                      <a:pt x="35" y="72"/>
                    </a:lnTo>
                    <a:lnTo>
                      <a:pt x="24" y="72"/>
                    </a:lnTo>
                    <a:lnTo>
                      <a:pt x="24" y="59"/>
                    </a:lnTo>
                    <a:lnTo>
                      <a:pt x="12" y="59"/>
                    </a:lnTo>
                    <a:lnTo>
                      <a:pt x="12" y="48"/>
                    </a:lnTo>
                    <a:lnTo>
                      <a:pt x="0" y="35"/>
                    </a:lnTo>
                    <a:lnTo>
                      <a:pt x="0" y="24"/>
                    </a:lnTo>
                    <a:lnTo>
                      <a:pt x="0" y="12"/>
                    </a:lnTo>
                  </a:path>
                </a:pathLst>
              </a:custGeom>
              <a:solidFill>
                <a:srgbClr val="006600"/>
              </a:solidFill>
              <a:ln w="0">
                <a:solidFill>
                  <a:srgbClr val="006600"/>
                </a:solidFill>
                <a:round/>
                <a:headEnd/>
                <a:tailEnd/>
              </a:ln>
            </p:spPr>
            <p:txBody>
              <a:bodyPr/>
              <a:lstStyle/>
              <a:p>
                <a:endParaRPr lang="en-US"/>
              </a:p>
            </p:txBody>
          </p:sp>
          <p:sp>
            <p:nvSpPr>
              <p:cNvPr id="30822" name="Rectangle 71">
                <a:extLst>
                  <a:ext uri="{FF2B5EF4-FFF2-40B4-BE49-F238E27FC236}">
                    <a16:creationId xmlns:a16="http://schemas.microsoft.com/office/drawing/2014/main" id="{017846D9-5328-4683-824F-1D8B97C30326}"/>
                  </a:ext>
                </a:extLst>
              </p:cNvPr>
              <p:cNvSpPr>
                <a:spLocks noChangeAspect="1" noChangeArrowheads="1"/>
              </p:cNvSpPr>
              <p:nvPr/>
            </p:nvSpPr>
            <p:spPr bwMode="auto">
              <a:xfrm flipH="1">
                <a:off x="4763" y="2540"/>
                <a:ext cx="38" cy="17"/>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23" name="Rectangle 72">
                <a:extLst>
                  <a:ext uri="{FF2B5EF4-FFF2-40B4-BE49-F238E27FC236}">
                    <a16:creationId xmlns:a16="http://schemas.microsoft.com/office/drawing/2014/main" id="{FA15972D-1471-42FF-99E0-6C48E5735A8A}"/>
                  </a:ext>
                </a:extLst>
              </p:cNvPr>
              <p:cNvSpPr>
                <a:spLocks noChangeAspect="1" noChangeArrowheads="1"/>
              </p:cNvSpPr>
              <p:nvPr/>
            </p:nvSpPr>
            <p:spPr bwMode="auto">
              <a:xfrm flipH="1">
                <a:off x="4763" y="2540"/>
                <a:ext cx="38" cy="17"/>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24" name="Freeform 73">
                <a:extLst>
                  <a:ext uri="{FF2B5EF4-FFF2-40B4-BE49-F238E27FC236}">
                    <a16:creationId xmlns:a16="http://schemas.microsoft.com/office/drawing/2014/main" id="{F9AE4F4B-88DC-46F7-BA6F-4110AE5056C0}"/>
                  </a:ext>
                </a:extLst>
              </p:cNvPr>
              <p:cNvSpPr>
                <a:spLocks noChangeAspect="1"/>
              </p:cNvSpPr>
              <p:nvPr/>
            </p:nvSpPr>
            <p:spPr bwMode="auto">
              <a:xfrm flipH="1">
                <a:off x="4473" y="2552"/>
                <a:ext cx="9" cy="5"/>
              </a:xfrm>
              <a:custGeom>
                <a:avLst/>
                <a:gdLst>
                  <a:gd name="T0" fmla="*/ 0 w 59"/>
                  <a:gd name="T1" fmla="*/ 0 h 35"/>
                  <a:gd name="T2" fmla="*/ 0 w 59"/>
                  <a:gd name="T3" fmla="*/ 0 h 35"/>
                  <a:gd name="T4" fmla="*/ 0 w 59"/>
                  <a:gd name="T5" fmla="*/ 0 h 35"/>
                  <a:gd name="T6" fmla="*/ 0 w 59"/>
                  <a:gd name="T7" fmla="*/ 0 h 35"/>
                  <a:gd name="T8" fmla="*/ 0 w 59"/>
                  <a:gd name="T9" fmla="*/ 0 h 35"/>
                  <a:gd name="T10" fmla="*/ 0 w 59"/>
                  <a:gd name="T11" fmla="*/ 0 h 35"/>
                  <a:gd name="T12" fmla="*/ 0 w 59"/>
                  <a:gd name="T13" fmla="*/ 0 h 35"/>
                  <a:gd name="T14" fmla="*/ 0 w 59"/>
                  <a:gd name="T15" fmla="*/ 0 h 35"/>
                  <a:gd name="T16" fmla="*/ 0 w 59"/>
                  <a:gd name="T17" fmla="*/ 0 h 35"/>
                  <a:gd name="T18" fmla="*/ 0 w 59"/>
                  <a:gd name="T19" fmla="*/ 0 h 35"/>
                  <a:gd name="T20" fmla="*/ 0 w 59"/>
                  <a:gd name="T21" fmla="*/ 0 h 35"/>
                  <a:gd name="T22" fmla="*/ 0 w 59"/>
                  <a:gd name="T23" fmla="*/ 0 h 35"/>
                  <a:gd name="T24" fmla="*/ 0 w 59"/>
                  <a:gd name="T25" fmla="*/ 0 h 35"/>
                  <a:gd name="T26" fmla="*/ 0 w 59"/>
                  <a:gd name="T27" fmla="*/ 0 h 35"/>
                  <a:gd name="T28" fmla="*/ 0 w 59"/>
                  <a:gd name="T29" fmla="*/ 0 h 35"/>
                  <a:gd name="T30" fmla="*/ 0 w 59"/>
                  <a:gd name="T31" fmla="*/ 0 h 35"/>
                  <a:gd name="T32" fmla="*/ 0 w 59"/>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5"/>
                  <a:gd name="T53" fmla="*/ 59 w 59"/>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5">
                    <a:moveTo>
                      <a:pt x="11" y="0"/>
                    </a:moveTo>
                    <a:lnTo>
                      <a:pt x="46" y="0"/>
                    </a:lnTo>
                    <a:lnTo>
                      <a:pt x="59" y="0"/>
                    </a:lnTo>
                    <a:lnTo>
                      <a:pt x="59" y="24"/>
                    </a:lnTo>
                    <a:lnTo>
                      <a:pt x="46" y="35"/>
                    </a:lnTo>
                    <a:lnTo>
                      <a:pt x="11" y="35"/>
                    </a:lnTo>
                    <a:lnTo>
                      <a:pt x="0" y="24"/>
                    </a:lnTo>
                    <a:lnTo>
                      <a:pt x="0" y="0"/>
                    </a:lnTo>
                    <a:lnTo>
                      <a:pt x="11" y="0"/>
                    </a:lnTo>
                    <a:close/>
                  </a:path>
                </a:pathLst>
              </a:custGeom>
              <a:solidFill>
                <a:srgbClr val="006600"/>
              </a:solidFill>
              <a:ln w="9525">
                <a:solidFill>
                  <a:srgbClr val="006600"/>
                </a:solidFill>
                <a:round/>
                <a:headEnd/>
                <a:tailEnd/>
              </a:ln>
            </p:spPr>
            <p:txBody>
              <a:bodyPr/>
              <a:lstStyle/>
              <a:p>
                <a:endParaRPr lang="en-US"/>
              </a:p>
            </p:txBody>
          </p:sp>
          <p:sp>
            <p:nvSpPr>
              <p:cNvPr id="30825" name="Freeform 74">
                <a:extLst>
                  <a:ext uri="{FF2B5EF4-FFF2-40B4-BE49-F238E27FC236}">
                    <a16:creationId xmlns:a16="http://schemas.microsoft.com/office/drawing/2014/main" id="{4AAEE058-1AE6-494D-850B-196AEDF6F294}"/>
                  </a:ext>
                </a:extLst>
              </p:cNvPr>
              <p:cNvSpPr>
                <a:spLocks noChangeAspect="1"/>
              </p:cNvSpPr>
              <p:nvPr/>
            </p:nvSpPr>
            <p:spPr bwMode="auto">
              <a:xfrm flipH="1">
                <a:off x="4473" y="2552"/>
                <a:ext cx="9" cy="5"/>
              </a:xfrm>
              <a:custGeom>
                <a:avLst/>
                <a:gdLst>
                  <a:gd name="T0" fmla="*/ 0 w 59"/>
                  <a:gd name="T1" fmla="*/ 0 h 35"/>
                  <a:gd name="T2" fmla="*/ 0 w 59"/>
                  <a:gd name="T3" fmla="*/ 0 h 35"/>
                  <a:gd name="T4" fmla="*/ 0 w 59"/>
                  <a:gd name="T5" fmla="*/ 0 h 35"/>
                  <a:gd name="T6" fmla="*/ 0 w 59"/>
                  <a:gd name="T7" fmla="*/ 0 h 35"/>
                  <a:gd name="T8" fmla="*/ 0 w 59"/>
                  <a:gd name="T9" fmla="*/ 0 h 35"/>
                  <a:gd name="T10" fmla="*/ 0 w 59"/>
                  <a:gd name="T11" fmla="*/ 0 h 35"/>
                  <a:gd name="T12" fmla="*/ 0 w 59"/>
                  <a:gd name="T13" fmla="*/ 0 h 35"/>
                  <a:gd name="T14" fmla="*/ 0 w 59"/>
                  <a:gd name="T15" fmla="*/ 0 h 35"/>
                  <a:gd name="T16" fmla="*/ 0 w 59"/>
                  <a:gd name="T17" fmla="*/ 0 h 35"/>
                  <a:gd name="T18" fmla="*/ 0 w 59"/>
                  <a:gd name="T19" fmla="*/ 0 h 35"/>
                  <a:gd name="T20" fmla="*/ 0 w 59"/>
                  <a:gd name="T21" fmla="*/ 0 h 35"/>
                  <a:gd name="T22" fmla="*/ 0 w 59"/>
                  <a:gd name="T23" fmla="*/ 0 h 35"/>
                  <a:gd name="T24" fmla="*/ 0 w 59"/>
                  <a:gd name="T25" fmla="*/ 0 h 35"/>
                  <a:gd name="T26" fmla="*/ 0 w 59"/>
                  <a:gd name="T27" fmla="*/ 0 h 35"/>
                  <a:gd name="T28" fmla="*/ 0 w 59"/>
                  <a:gd name="T29" fmla="*/ 0 h 35"/>
                  <a:gd name="T30" fmla="*/ 0 w 59"/>
                  <a:gd name="T31" fmla="*/ 0 h 35"/>
                  <a:gd name="T32" fmla="*/ 0 w 59"/>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5"/>
                  <a:gd name="T53" fmla="*/ 59 w 59"/>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5">
                    <a:moveTo>
                      <a:pt x="11" y="0"/>
                    </a:moveTo>
                    <a:lnTo>
                      <a:pt x="46" y="0"/>
                    </a:lnTo>
                    <a:lnTo>
                      <a:pt x="59" y="0"/>
                    </a:lnTo>
                    <a:lnTo>
                      <a:pt x="59" y="24"/>
                    </a:lnTo>
                    <a:lnTo>
                      <a:pt x="46" y="35"/>
                    </a:lnTo>
                    <a:lnTo>
                      <a:pt x="11" y="35"/>
                    </a:lnTo>
                    <a:lnTo>
                      <a:pt x="0" y="24"/>
                    </a:lnTo>
                    <a:lnTo>
                      <a:pt x="0" y="0"/>
                    </a:lnTo>
                    <a:lnTo>
                      <a:pt x="11" y="0"/>
                    </a:lnTo>
                  </a:path>
                </a:pathLst>
              </a:custGeom>
              <a:solidFill>
                <a:srgbClr val="006600"/>
              </a:solidFill>
              <a:ln w="0">
                <a:solidFill>
                  <a:srgbClr val="006600"/>
                </a:solidFill>
                <a:round/>
                <a:headEnd/>
                <a:tailEnd/>
              </a:ln>
            </p:spPr>
            <p:txBody>
              <a:bodyPr/>
              <a:lstStyle/>
              <a:p>
                <a:endParaRPr lang="en-US"/>
              </a:p>
            </p:txBody>
          </p:sp>
          <p:sp>
            <p:nvSpPr>
              <p:cNvPr id="30826" name="Freeform 75">
                <a:extLst>
                  <a:ext uri="{FF2B5EF4-FFF2-40B4-BE49-F238E27FC236}">
                    <a16:creationId xmlns:a16="http://schemas.microsoft.com/office/drawing/2014/main" id="{27254436-9F7D-4ABF-8EE7-DB3B4939D456}"/>
                  </a:ext>
                </a:extLst>
              </p:cNvPr>
              <p:cNvSpPr>
                <a:spLocks noChangeAspect="1"/>
              </p:cNvSpPr>
              <p:nvPr/>
            </p:nvSpPr>
            <p:spPr bwMode="auto">
              <a:xfrm flipH="1">
                <a:off x="4465" y="2552"/>
                <a:ext cx="8" cy="5"/>
              </a:xfrm>
              <a:custGeom>
                <a:avLst/>
                <a:gdLst>
                  <a:gd name="T0" fmla="*/ 0 w 58"/>
                  <a:gd name="T1" fmla="*/ 0 h 35"/>
                  <a:gd name="T2" fmla="*/ 0 w 58"/>
                  <a:gd name="T3" fmla="*/ 0 h 35"/>
                  <a:gd name="T4" fmla="*/ 0 w 58"/>
                  <a:gd name="T5" fmla="*/ 0 h 35"/>
                  <a:gd name="T6" fmla="*/ 0 w 58"/>
                  <a:gd name="T7" fmla="*/ 0 h 35"/>
                  <a:gd name="T8" fmla="*/ 0 w 58"/>
                  <a:gd name="T9" fmla="*/ 0 h 35"/>
                  <a:gd name="T10" fmla="*/ 0 w 58"/>
                  <a:gd name="T11" fmla="*/ 0 h 35"/>
                  <a:gd name="T12" fmla="*/ 0 w 58"/>
                  <a:gd name="T13" fmla="*/ 0 h 35"/>
                  <a:gd name="T14" fmla="*/ 0 w 58"/>
                  <a:gd name="T15" fmla="*/ 0 h 35"/>
                  <a:gd name="T16" fmla="*/ 0 w 58"/>
                  <a:gd name="T17" fmla="*/ 0 h 35"/>
                  <a:gd name="T18" fmla="*/ 0 w 58"/>
                  <a:gd name="T19" fmla="*/ 0 h 35"/>
                  <a:gd name="T20" fmla="*/ 0 w 58"/>
                  <a:gd name="T21" fmla="*/ 0 h 35"/>
                  <a:gd name="T22" fmla="*/ 0 w 58"/>
                  <a:gd name="T23" fmla="*/ 0 h 35"/>
                  <a:gd name="T24" fmla="*/ 0 w 58"/>
                  <a:gd name="T25" fmla="*/ 0 h 35"/>
                  <a:gd name="T26" fmla="*/ 0 w 58"/>
                  <a:gd name="T27" fmla="*/ 0 h 35"/>
                  <a:gd name="T28" fmla="*/ 0 w 58"/>
                  <a:gd name="T29" fmla="*/ 0 h 35"/>
                  <a:gd name="T30" fmla="*/ 0 w 58"/>
                  <a:gd name="T31" fmla="*/ 0 h 35"/>
                  <a:gd name="T32" fmla="*/ 0 w 58"/>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35"/>
                  <a:gd name="T53" fmla="*/ 58 w 5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35">
                    <a:moveTo>
                      <a:pt x="11" y="0"/>
                    </a:moveTo>
                    <a:lnTo>
                      <a:pt x="47" y="0"/>
                    </a:lnTo>
                    <a:lnTo>
                      <a:pt x="58" y="0"/>
                    </a:lnTo>
                    <a:lnTo>
                      <a:pt x="58" y="24"/>
                    </a:lnTo>
                    <a:lnTo>
                      <a:pt x="47" y="35"/>
                    </a:lnTo>
                    <a:lnTo>
                      <a:pt x="11" y="35"/>
                    </a:lnTo>
                    <a:lnTo>
                      <a:pt x="0" y="24"/>
                    </a:lnTo>
                    <a:lnTo>
                      <a:pt x="0" y="0"/>
                    </a:lnTo>
                    <a:lnTo>
                      <a:pt x="11" y="0"/>
                    </a:lnTo>
                    <a:close/>
                  </a:path>
                </a:pathLst>
              </a:custGeom>
              <a:solidFill>
                <a:srgbClr val="006600"/>
              </a:solidFill>
              <a:ln w="9525">
                <a:solidFill>
                  <a:srgbClr val="006600"/>
                </a:solidFill>
                <a:round/>
                <a:headEnd/>
                <a:tailEnd/>
              </a:ln>
            </p:spPr>
            <p:txBody>
              <a:bodyPr/>
              <a:lstStyle/>
              <a:p>
                <a:endParaRPr lang="en-US"/>
              </a:p>
            </p:txBody>
          </p:sp>
          <p:sp>
            <p:nvSpPr>
              <p:cNvPr id="30827" name="Freeform 76">
                <a:extLst>
                  <a:ext uri="{FF2B5EF4-FFF2-40B4-BE49-F238E27FC236}">
                    <a16:creationId xmlns:a16="http://schemas.microsoft.com/office/drawing/2014/main" id="{F2868205-B89E-481C-97AA-6AFBA4327CAF}"/>
                  </a:ext>
                </a:extLst>
              </p:cNvPr>
              <p:cNvSpPr>
                <a:spLocks noChangeAspect="1"/>
              </p:cNvSpPr>
              <p:nvPr/>
            </p:nvSpPr>
            <p:spPr bwMode="auto">
              <a:xfrm flipH="1">
                <a:off x="4465" y="2552"/>
                <a:ext cx="8" cy="5"/>
              </a:xfrm>
              <a:custGeom>
                <a:avLst/>
                <a:gdLst>
                  <a:gd name="T0" fmla="*/ 0 w 58"/>
                  <a:gd name="T1" fmla="*/ 0 h 35"/>
                  <a:gd name="T2" fmla="*/ 0 w 58"/>
                  <a:gd name="T3" fmla="*/ 0 h 35"/>
                  <a:gd name="T4" fmla="*/ 0 w 58"/>
                  <a:gd name="T5" fmla="*/ 0 h 35"/>
                  <a:gd name="T6" fmla="*/ 0 w 58"/>
                  <a:gd name="T7" fmla="*/ 0 h 35"/>
                  <a:gd name="T8" fmla="*/ 0 w 58"/>
                  <a:gd name="T9" fmla="*/ 0 h 35"/>
                  <a:gd name="T10" fmla="*/ 0 w 58"/>
                  <a:gd name="T11" fmla="*/ 0 h 35"/>
                  <a:gd name="T12" fmla="*/ 0 w 58"/>
                  <a:gd name="T13" fmla="*/ 0 h 35"/>
                  <a:gd name="T14" fmla="*/ 0 w 58"/>
                  <a:gd name="T15" fmla="*/ 0 h 35"/>
                  <a:gd name="T16" fmla="*/ 0 w 58"/>
                  <a:gd name="T17" fmla="*/ 0 h 35"/>
                  <a:gd name="T18" fmla="*/ 0 w 58"/>
                  <a:gd name="T19" fmla="*/ 0 h 35"/>
                  <a:gd name="T20" fmla="*/ 0 w 58"/>
                  <a:gd name="T21" fmla="*/ 0 h 35"/>
                  <a:gd name="T22" fmla="*/ 0 w 58"/>
                  <a:gd name="T23" fmla="*/ 0 h 35"/>
                  <a:gd name="T24" fmla="*/ 0 w 58"/>
                  <a:gd name="T25" fmla="*/ 0 h 35"/>
                  <a:gd name="T26" fmla="*/ 0 w 58"/>
                  <a:gd name="T27" fmla="*/ 0 h 35"/>
                  <a:gd name="T28" fmla="*/ 0 w 58"/>
                  <a:gd name="T29" fmla="*/ 0 h 35"/>
                  <a:gd name="T30" fmla="*/ 0 w 58"/>
                  <a:gd name="T31" fmla="*/ 0 h 35"/>
                  <a:gd name="T32" fmla="*/ 0 w 58"/>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35"/>
                  <a:gd name="T53" fmla="*/ 58 w 58"/>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35">
                    <a:moveTo>
                      <a:pt x="11" y="0"/>
                    </a:moveTo>
                    <a:lnTo>
                      <a:pt x="47" y="0"/>
                    </a:lnTo>
                    <a:lnTo>
                      <a:pt x="58" y="0"/>
                    </a:lnTo>
                    <a:lnTo>
                      <a:pt x="58" y="24"/>
                    </a:lnTo>
                    <a:lnTo>
                      <a:pt x="47" y="35"/>
                    </a:lnTo>
                    <a:lnTo>
                      <a:pt x="11" y="35"/>
                    </a:lnTo>
                    <a:lnTo>
                      <a:pt x="0" y="24"/>
                    </a:lnTo>
                    <a:lnTo>
                      <a:pt x="0" y="0"/>
                    </a:lnTo>
                    <a:lnTo>
                      <a:pt x="11" y="0"/>
                    </a:lnTo>
                  </a:path>
                </a:pathLst>
              </a:custGeom>
              <a:solidFill>
                <a:srgbClr val="006600"/>
              </a:solidFill>
              <a:ln w="0">
                <a:solidFill>
                  <a:srgbClr val="006600"/>
                </a:solidFill>
                <a:round/>
                <a:headEnd/>
                <a:tailEnd/>
              </a:ln>
            </p:spPr>
            <p:txBody>
              <a:bodyPr/>
              <a:lstStyle/>
              <a:p>
                <a:endParaRPr lang="en-US"/>
              </a:p>
            </p:txBody>
          </p:sp>
          <p:sp>
            <p:nvSpPr>
              <p:cNvPr id="30828" name="Freeform 77">
                <a:extLst>
                  <a:ext uri="{FF2B5EF4-FFF2-40B4-BE49-F238E27FC236}">
                    <a16:creationId xmlns:a16="http://schemas.microsoft.com/office/drawing/2014/main" id="{AD3C79E9-BE83-4FF4-BC0E-8C32C07159E3}"/>
                  </a:ext>
                </a:extLst>
              </p:cNvPr>
              <p:cNvSpPr>
                <a:spLocks noChangeAspect="1"/>
              </p:cNvSpPr>
              <p:nvPr/>
            </p:nvSpPr>
            <p:spPr bwMode="auto">
              <a:xfrm flipH="1">
                <a:off x="4457" y="2552"/>
                <a:ext cx="8" cy="5"/>
              </a:xfrm>
              <a:custGeom>
                <a:avLst/>
                <a:gdLst>
                  <a:gd name="T0" fmla="*/ 0 w 59"/>
                  <a:gd name="T1" fmla="*/ 0 h 35"/>
                  <a:gd name="T2" fmla="*/ 0 w 59"/>
                  <a:gd name="T3" fmla="*/ 0 h 35"/>
                  <a:gd name="T4" fmla="*/ 0 w 59"/>
                  <a:gd name="T5" fmla="*/ 0 h 35"/>
                  <a:gd name="T6" fmla="*/ 0 w 59"/>
                  <a:gd name="T7" fmla="*/ 0 h 35"/>
                  <a:gd name="T8" fmla="*/ 0 w 59"/>
                  <a:gd name="T9" fmla="*/ 0 h 35"/>
                  <a:gd name="T10" fmla="*/ 0 w 59"/>
                  <a:gd name="T11" fmla="*/ 0 h 35"/>
                  <a:gd name="T12" fmla="*/ 0 w 59"/>
                  <a:gd name="T13" fmla="*/ 0 h 35"/>
                  <a:gd name="T14" fmla="*/ 0 w 59"/>
                  <a:gd name="T15" fmla="*/ 0 h 35"/>
                  <a:gd name="T16" fmla="*/ 0 w 59"/>
                  <a:gd name="T17" fmla="*/ 0 h 35"/>
                  <a:gd name="T18" fmla="*/ 0 w 59"/>
                  <a:gd name="T19" fmla="*/ 0 h 35"/>
                  <a:gd name="T20" fmla="*/ 0 w 59"/>
                  <a:gd name="T21" fmla="*/ 0 h 35"/>
                  <a:gd name="T22" fmla="*/ 0 w 59"/>
                  <a:gd name="T23" fmla="*/ 0 h 35"/>
                  <a:gd name="T24" fmla="*/ 0 w 59"/>
                  <a:gd name="T25" fmla="*/ 0 h 35"/>
                  <a:gd name="T26" fmla="*/ 0 w 59"/>
                  <a:gd name="T27" fmla="*/ 0 h 35"/>
                  <a:gd name="T28" fmla="*/ 0 w 59"/>
                  <a:gd name="T29" fmla="*/ 0 h 35"/>
                  <a:gd name="T30" fmla="*/ 0 w 59"/>
                  <a:gd name="T31" fmla="*/ 0 h 35"/>
                  <a:gd name="T32" fmla="*/ 0 w 59"/>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5"/>
                  <a:gd name="T53" fmla="*/ 59 w 59"/>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5">
                    <a:moveTo>
                      <a:pt x="12" y="0"/>
                    </a:moveTo>
                    <a:lnTo>
                      <a:pt x="48" y="0"/>
                    </a:lnTo>
                    <a:lnTo>
                      <a:pt x="59" y="0"/>
                    </a:lnTo>
                    <a:lnTo>
                      <a:pt x="59" y="24"/>
                    </a:lnTo>
                    <a:lnTo>
                      <a:pt x="48" y="35"/>
                    </a:lnTo>
                    <a:lnTo>
                      <a:pt x="12" y="35"/>
                    </a:lnTo>
                    <a:lnTo>
                      <a:pt x="0" y="24"/>
                    </a:lnTo>
                    <a:lnTo>
                      <a:pt x="0" y="0"/>
                    </a:lnTo>
                    <a:lnTo>
                      <a:pt x="12" y="0"/>
                    </a:lnTo>
                    <a:close/>
                  </a:path>
                </a:pathLst>
              </a:custGeom>
              <a:solidFill>
                <a:srgbClr val="006600"/>
              </a:solidFill>
              <a:ln w="9525">
                <a:solidFill>
                  <a:srgbClr val="006600"/>
                </a:solidFill>
                <a:round/>
                <a:headEnd/>
                <a:tailEnd/>
              </a:ln>
            </p:spPr>
            <p:txBody>
              <a:bodyPr/>
              <a:lstStyle/>
              <a:p>
                <a:endParaRPr lang="en-US"/>
              </a:p>
            </p:txBody>
          </p:sp>
          <p:sp>
            <p:nvSpPr>
              <p:cNvPr id="30829" name="Freeform 78">
                <a:extLst>
                  <a:ext uri="{FF2B5EF4-FFF2-40B4-BE49-F238E27FC236}">
                    <a16:creationId xmlns:a16="http://schemas.microsoft.com/office/drawing/2014/main" id="{EB089926-9EDC-47A4-93A6-0F2C15D63B04}"/>
                  </a:ext>
                </a:extLst>
              </p:cNvPr>
              <p:cNvSpPr>
                <a:spLocks noChangeAspect="1"/>
              </p:cNvSpPr>
              <p:nvPr/>
            </p:nvSpPr>
            <p:spPr bwMode="auto">
              <a:xfrm flipH="1">
                <a:off x="4457" y="2552"/>
                <a:ext cx="8" cy="5"/>
              </a:xfrm>
              <a:custGeom>
                <a:avLst/>
                <a:gdLst>
                  <a:gd name="T0" fmla="*/ 0 w 59"/>
                  <a:gd name="T1" fmla="*/ 0 h 35"/>
                  <a:gd name="T2" fmla="*/ 0 w 59"/>
                  <a:gd name="T3" fmla="*/ 0 h 35"/>
                  <a:gd name="T4" fmla="*/ 0 w 59"/>
                  <a:gd name="T5" fmla="*/ 0 h 35"/>
                  <a:gd name="T6" fmla="*/ 0 w 59"/>
                  <a:gd name="T7" fmla="*/ 0 h 35"/>
                  <a:gd name="T8" fmla="*/ 0 w 59"/>
                  <a:gd name="T9" fmla="*/ 0 h 35"/>
                  <a:gd name="T10" fmla="*/ 0 w 59"/>
                  <a:gd name="T11" fmla="*/ 0 h 35"/>
                  <a:gd name="T12" fmla="*/ 0 w 59"/>
                  <a:gd name="T13" fmla="*/ 0 h 35"/>
                  <a:gd name="T14" fmla="*/ 0 w 59"/>
                  <a:gd name="T15" fmla="*/ 0 h 35"/>
                  <a:gd name="T16" fmla="*/ 0 w 59"/>
                  <a:gd name="T17" fmla="*/ 0 h 35"/>
                  <a:gd name="T18" fmla="*/ 0 w 59"/>
                  <a:gd name="T19" fmla="*/ 0 h 35"/>
                  <a:gd name="T20" fmla="*/ 0 w 59"/>
                  <a:gd name="T21" fmla="*/ 0 h 35"/>
                  <a:gd name="T22" fmla="*/ 0 w 59"/>
                  <a:gd name="T23" fmla="*/ 0 h 35"/>
                  <a:gd name="T24" fmla="*/ 0 w 59"/>
                  <a:gd name="T25" fmla="*/ 0 h 35"/>
                  <a:gd name="T26" fmla="*/ 0 w 59"/>
                  <a:gd name="T27" fmla="*/ 0 h 35"/>
                  <a:gd name="T28" fmla="*/ 0 w 59"/>
                  <a:gd name="T29" fmla="*/ 0 h 35"/>
                  <a:gd name="T30" fmla="*/ 0 w 59"/>
                  <a:gd name="T31" fmla="*/ 0 h 35"/>
                  <a:gd name="T32" fmla="*/ 0 w 59"/>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5"/>
                  <a:gd name="T53" fmla="*/ 59 w 59"/>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5">
                    <a:moveTo>
                      <a:pt x="12" y="0"/>
                    </a:moveTo>
                    <a:lnTo>
                      <a:pt x="48" y="0"/>
                    </a:lnTo>
                    <a:lnTo>
                      <a:pt x="59" y="0"/>
                    </a:lnTo>
                    <a:lnTo>
                      <a:pt x="59" y="24"/>
                    </a:lnTo>
                    <a:lnTo>
                      <a:pt x="48" y="35"/>
                    </a:lnTo>
                    <a:lnTo>
                      <a:pt x="12" y="35"/>
                    </a:lnTo>
                    <a:lnTo>
                      <a:pt x="0" y="24"/>
                    </a:lnTo>
                    <a:lnTo>
                      <a:pt x="0" y="0"/>
                    </a:lnTo>
                    <a:lnTo>
                      <a:pt x="12" y="0"/>
                    </a:lnTo>
                  </a:path>
                </a:pathLst>
              </a:custGeom>
              <a:solidFill>
                <a:srgbClr val="006600"/>
              </a:solidFill>
              <a:ln w="0">
                <a:solidFill>
                  <a:srgbClr val="006600"/>
                </a:solidFill>
                <a:round/>
                <a:headEnd/>
                <a:tailEnd/>
              </a:ln>
            </p:spPr>
            <p:txBody>
              <a:bodyPr/>
              <a:lstStyle/>
              <a:p>
                <a:endParaRPr lang="en-US"/>
              </a:p>
            </p:txBody>
          </p:sp>
          <p:sp>
            <p:nvSpPr>
              <p:cNvPr id="30830" name="Freeform 79">
                <a:extLst>
                  <a:ext uri="{FF2B5EF4-FFF2-40B4-BE49-F238E27FC236}">
                    <a16:creationId xmlns:a16="http://schemas.microsoft.com/office/drawing/2014/main" id="{8CDE5675-F33D-4A9B-B040-BB5B3B503F61}"/>
                  </a:ext>
                </a:extLst>
              </p:cNvPr>
              <p:cNvSpPr>
                <a:spLocks noChangeAspect="1"/>
              </p:cNvSpPr>
              <p:nvPr/>
            </p:nvSpPr>
            <p:spPr bwMode="auto">
              <a:xfrm flipH="1">
                <a:off x="4182" y="2555"/>
                <a:ext cx="12" cy="3"/>
              </a:xfrm>
              <a:custGeom>
                <a:avLst/>
                <a:gdLst>
                  <a:gd name="T0" fmla="*/ 0 w 83"/>
                  <a:gd name="T1" fmla="*/ 0 h 23"/>
                  <a:gd name="T2" fmla="*/ 0 w 83"/>
                  <a:gd name="T3" fmla="*/ 0 h 23"/>
                  <a:gd name="T4" fmla="*/ 0 w 83"/>
                  <a:gd name="T5" fmla="*/ 0 h 23"/>
                  <a:gd name="T6" fmla="*/ 0 w 83"/>
                  <a:gd name="T7" fmla="*/ 0 h 23"/>
                  <a:gd name="T8" fmla="*/ 0 w 83"/>
                  <a:gd name="T9" fmla="*/ 0 h 23"/>
                  <a:gd name="T10" fmla="*/ 0 60000 65536"/>
                  <a:gd name="T11" fmla="*/ 0 60000 65536"/>
                  <a:gd name="T12" fmla="*/ 0 60000 65536"/>
                  <a:gd name="T13" fmla="*/ 0 60000 65536"/>
                  <a:gd name="T14" fmla="*/ 0 60000 65536"/>
                  <a:gd name="T15" fmla="*/ 0 w 83"/>
                  <a:gd name="T16" fmla="*/ 0 h 23"/>
                  <a:gd name="T17" fmla="*/ 83 w 83"/>
                  <a:gd name="T18" fmla="*/ 23 h 23"/>
                </a:gdLst>
                <a:ahLst/>
                <a:cxnLst>
                  <a:cxn ang="T10">
                    <a:pos x="T0" y="T1"/>
                  </a:cxn>
                  <a:cxn ang="T11">
                    <a:pos x="T2" y="T3"/>
                  </a:cxn>
                  <a:cxn ang="T12">
                    <a:pos x="T4" y="T5"/>
                  </a:cxn>
                  <a:cxn ang="T13">
                    <a:pos x="T6" y="T7"/>
                  </a:cxn>
                  <a:cxn ang="T14">
                    <a:pos x="T8" y="T9"/>
                  </a:cxn>
                </a:cxnLst>
                <a:rect l="T15" t="T16" r="T17" b="T18"/>
                <a:pathLst>
                  <a:path w="83" h="23">
                    <a:moveTo>
                      <a:pt x="0" y="23"/>
                    </a:moveTo>
                    <a:lnTo>
                      <a:pt x="24" y="0"/>
                    </a:lnTo>
                    <a:lnTo>
                      <a:pt x="83" y="0"/>
                    </a:lnTo>
                    <a:lnTo>
                      <a:pt x="83" y="23"/>
                    </a:lnTo>
                    <a:lnTo>
                      <a:pt x="0" y="23"/>
                    </a:lnTo>
                    <a:close/>
                  </a:path>
                </a:pathLst>
              </a:custGeom>
              <a:solidFill>
                <a:srgbClr val="006600"/>
              </a:solidFill>
              <a:ln w="9525">
                <a:solidFill>
                  <a:srgbClr val="006600"/>
                </a:solidFill>
                <a:round/>
                <a:headEnd/>
                <a:tailEnd/>
              </a:ln>
            </p:spPr>
            <p:txBody>
              <a:bodyPr/>
              <a:lstStyle/>
              <a:p>
                <a:endParaRPr lang="en-US"/>
              </a:p>
            </p:txBody>
          </p:sp>
          <p:sp>
            <p:nvSpPr>
              <p:cNvPr id="30831" name="Freeform 80">
                <a:extLst>
                  <a:ext uri="{FF2B5EF4-FFF2-40B4-BE49-F238E27FC236}">
                    <a16:creationId xmlns:a16="http://schemas.microsoft.com/office/drawing/2014/main" id="{82678188-EF8F-49EF-AE9F-381A503F8097}"/>
                  </a:ext>
                </a:extLst>
              </p:cNvPr>
              <p:cNvSpPr>
                <a:spLocks noChangeAspect="1"/>
              </p:cNvSpPr>
              <p:nvPr/>
            </p:nvSpPr>
            <p:spPr bwMode="auto">
              <a:xfrm flipH="1">
                <a:off x="4182" y="2555"/>
                <a:ext cx="12" cy="3"/>
              </a:xfrm>
              <a:custGeom>
                <a:avLst/>
                <a:gdLst>
                  <a:gd name="T0" fmla="*/ 0 w 83"/>
                  <a:gd name="T1" fmla="*/ 0 h 23"/>
                  <a:gd name="T2" fmla="*/ 0 w 83"/>
                  <a:gd name="T3" fmla="*/ 0 h 23"/>
                  <a:gd name="T4" fmla="*/ 0 w 83"/>
                  <a:gd name="T5" fmla="*/ 0 h 23"/>
                  <a:gd name="T6" fmla="*/ 0 w 83"/>
                  <a:gd name="T7" fmla="*/ 0 h 23"/>
                  <a:gd name="T8" fmla="*/ 0 w 83"/>
                  <a:gd name="T9" fmla="*/ 0 h 23"/>
                  <a:gd name="T10" fmla="*/ 0 60000 65536"/>
                  <a:gd name="T11" fmla="*/ 0 60000 65536"/>
                  <a:gd name="T12" fmla="*/ 0 60000 65536"/>
                  <a:gd name="T13" fmla="*/ 0 60000 65536"/>
                  <a:gd name="T14" fmla="*/ 0 60000 65536"/>
                  <a:gd name="T15" fmla="*/ 0 w 83"/>
                  <a:gd name="T16" fmla="*/ 0 h 23"/>
                  <a:gd name="T17" fmla="*/ 83 w 83"/>
                  <a:gd name="T18" fmla="*/ 23 h 23"/>
                </a:gdLst>
                <a:ahLst/>
                <a:cxnLst>
                  <a:cxn ang="T10">
                    <a:pos x="T0" y="T1"/>
                  </a:cxn>
                  <a:cxn ang="T11">
                    <a:pos x="T2" y="T3"/>
                  </a:cxn>
                  <a:cxn ang="T12">
                    <a:pos x="T4" y="T5"/>
                  </a:cxn>
                  <a:cxn ang="T13">
                    <a:pos x="T6" y="T7"/>
                  </a:cxn>
                  <a:cxn ang="T14">
                    <a:pos x="T8" y="T9"/>
                  </a:cxn>
                </a:cxnLst>
                <a:rect l="T15" t="T16" r="T17" b="T18"/>
                <a:pathLst>
                  <a:path w="83" h="23">
                    <a:moveTo>
                      <a:pt x="0" y="23"/>
                    </a:moveTo>
                    <a:lnTo>
                      <a:pt x="24" y="0"/>
                    </a:lnTo>
                    <a:lnTo>
                      <a:pt x="83" y="0"/>
                    </a:lnTo>
                    <a:lnTo>
                      <a:pt x="83" y="23"/>
                    </a:lnTo>
                    <a:lnTo>
                      <a:pt x="0" y="23"/>
                    </a:lnTo>
                  </a:path>
                </a:pathLst>
              </a:custGeom>
              <a:solidFill>
                <a:srgbClr val="006600"/>
              </a:solidFill>
              <a:ln w="0">
                <a:solidFill>
                  <a:srgbClr val="006600"/>
                </a:solidFill>
                <a:round/>
                <a:headEnd/>
                <a:tailEnd/>
              </a:ln>
            </p:spPr>
            <p:txBody>
              <a:bodyPr/>
              <a:lstStyle/>
              <a:p>
                <a:endParaRPr lang="en-US"/>
              </a:p>
            </p:txBody>
          </p:sp>
          <p:sp>
            <p:nvSpPr>
              <p:cNvPr id="30832" name="Rectangle 81">
                <a:extLst>
                  <a:ext uri="{FF2B5EF4-FFF2-40B4-BE49-F238E27FC236}">
                    <a16:creationId xmlns:a16="http://schemas.microsoft.com/office/drawing/2014/main" id="{87D00DCE-1911-4B18-AAAA-32AA0A84852F}"/>
                  </a:ext>
                </a:extLst>
              </p:cNvPr>
              <p:cNvSpPr>
                <a:spLocks noChangeAspect="1" noChangeArrowheads="1"/>
              </p:cNvSpPr>
              <p:nvPr/>
            </p:nvSpPr>
            <p:spPr bwMode="auto">
              <a:xfrm flipH="1">
                <a:off x="4480" y="2526"/>
                <a:ext cx="21" cy="7"/>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33" name="Rectangle 82">
                <a:extLst>
                  <a:ext uri="{FF2B5EF4-FFF2-40B4-BE49-F238E27FC236}">
                    <a16:creationId xmlns:a16="http://schemas.microsoft.com/office/drawing/2014/main" id="{26A8D35F-83F2-4F43-A2D6-3AA6F8D315B5}"/>
                  </a:ext>
                </a:extLst>
              </p:cNvPr>
              <p:cNvSpPr>
                <a:spLocks noChangeAspect="1" noChangeArrowheads="1"/>
              </p:cNvSpPr>
              <p:nvPr/>
            </p:nvSpPr>
            <p:spPr bwMode="auto">
              <a:xfrm flipH="1">
                <a:off x="4480" y="2526"/>
                <a:ext cx="21" cy="7"/>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34" name="Freeform 83">
                <a:extLst>
                  <a:ext uri="{FF2B5EF4-FFF2-40B4-BE49-F238E27FC236}">
                    <a16:creationId xmlns:a16="http://schemas.microsoft.com/office/drawing/2014/main" id="{3D529C66-1609-4E1D-8CC7-70D09FAF7549}"/>
                  </a:ext>
                </a:extLst>
              </p:cNvPr>
              <p:cNvSpPr>
                <a:spLocks noChangeAspect="1"/>
              </p:cNvSpPr>
              <p:nvPr/>
            </p:nvSpPr>
            <p:spPr bwMode="auto">
              <a:xfrm flipH="1">
                <a:off x="4487" y="2531"/>
                <a:ext cx="7" cy="9"/>
              </a:xfrm>
              <a:custGeom>
                <a:avLst/>
                <a:gdLst>
                  <a:gd name="T0" fmla="*/ 0 w 48"/>
                  <a:gd name="T1" fmla="*/ 0 h 59"/>
                  <a:gd name="T2" fmla="*/ 0 w 48"/>
                  <a:gd name="T3" fmla="*/ 0 h 59"/>
                  <a:gd name="T4" fmla="*/ 0 w 48"/>
                  <a:gd name="T5" fmla="*/ 0 h 59"/>
                  <a:gd name="T6" fmla="*/ 0 w 48"/>
                  <a:gd name="T7" fmla="*/ 0 h 59"/>
                  <a:gd name="T8" fmla="*/ 0 w 48"/>
                  <a:gd name="T9" fmla="*/ 0 h 59"/>
                  <a:gd name="T10" fmla="*/ 0 60000 65536"/>
                  <a:gd name="T11" fmla="*/ 0 60000 65536"/>
                  <a:gd name="T12" fmla="*/ 0 60000 65536"/>
                  <a:gd name="T13" fmla="*/ 0 60000 65536"/>
                  <a:gd name="T14" fmla="*/ 0 60000 65536"/>
                  <a:gd name="T15" fmla="*/ 0 w 48"/>
                  <a:gd name="T16" fmla="*/ 0 h 59"/>
                  <a:gd name="T17" fmla="*/ 48 w 48"/>
                  <a:gd name="T18" fmla="*/ 59 h 59"/>
                </a:gdLst>
                <a:ahLst/>
                <a:cxnLst>
                  <a:cxn ang="T10">
                    <a:pos x="T0" y="T1"/>
                  </a:cxn>
                  <a:cxn ang="T11">
                    <a:pos x="T2" y="T3"/>
                  </a:cxn>
                  <a:cxn ang="T12">
                    <a:pos x="T4" y="T5"/>
                  </a:cxn>
                  <a:cxn ang="T13">
                    <a:pos x="T6" y="T7"/>
                  </a:cxn>
                  <a:cxn ang="T14">
                    <a:pos x="T8" y="T9"/>
                  </a:cxn>
                </a:cxnLst>
                <a:rect l="T15" t="T16" r="T17" b="T18"/>
                <a:pathLst>
                  <a:path w="48" h="59">
                    <a:moveTo>
                      <a:pt x="0" y="0"/>
                    </a:moveTo>
                    <a:lnTo>
                      <a:pt x="35" y="0"/>
                    </a:lnTo>
                    <a:lnTo>
                      <a:pt x="48" y="59"/>
                    </a:lnTo>
                    <a:lnTo>
                      <a:pt x="0" y="59"/>
                    </a:lnTo>
                    <a:lnTo>
                      <a:pt x="0" y="0"/>
                    </a:lnTo>
                    <a:close/>
                  </a:path>
                </a:pathLst>
              </a:custGeom>
              <a:solidFill>
                <a:srgbClr val="006600"/>
              </a:solidFill>
              <a:ln w="9525">
                <a:solidFill>
                  <a:srgbClr val="006600"/>
                </a:solidFill>
                <a:round/>
                <a:headEnd/>
                <a:tailEnd/>
              </a:ln>
            </p:spPr>
            <p:txBody>
              <a:bodyPr/>
              <a:lstStyle/>
              <a:p>
                <a:endParaRPr lang="en-US"/>
              </a:p>
            </p:txBody>
          </p:sp>
          <p:sp>
            <p:nvSpPr>
              <p:cNvPr id="30835" name="Freeform 84">
                <a:extLst>
                  <a:ext uri="{FF2B5EF4-FFF2-40B4-BE49-F238E27FC236}">
                    <a16:creationId xmlns:a16="http://schemas.microsoft.com/office/drawing/2014/main" id="{F8D64C6A-70CA-46D3-A3EC-98715BFF0943}"/>
                  </a:ext>
                </a:extLst>
              </p:cNvPr>
              <p:cNvSpPr>
                <a:spLocks noChangeAspect="1"/>
              </p:cNvSpPr>
              <p:nvPr/>
            </p:nvSpPr>
            <p:spPr bwMode="auto">
              <a:xfrm flipH="1">
                <a:off x="4487" y="2531"/>
                <a:ext cx="7" cy="9"/>
              </a:xfrm>
              <a:custGeom>
                <a:avLst/>
                <a:gdLst>
                  <a:gd name="T0" fmla="*/ 0 w 48"/>
                  <a:gd name="T1" fmla="*/ 0 h 59"/>
                  <a:gd name="T2" fmla="*/ 0 w 48"/>
                  <a:gd name="T3" fmla="*/ 0 h 59"/>
                  <a:gd name="T4" fmla="*/ 0 w 48"/>
                  <a:gd name="T5" fmla="*/ 0 h 59"/>
                  <a:gd name="T6" fmla="*/ 0 w 48"/>
                  <a:gd name="T7" fmla="*/ 0 h 59"/>
                  <a:gd name="T8" fmla="*/ 0 w 48"/>
                  <a:gd name="T9" fmla="*/ 0 h 59"/>
                  <a:gd name="T10" fmla="*/ 0 60000 65536"/>
                  <a:gd name="T11" fmla="*/ 0 60000 65536"/>
                  <a:gd name="T12" fmla="*/ 0 60000 65536"/>
                  <a:gd name="T13" fmla="*/ 0 60000 65536"/>
                  <a:gd name="T14" fmla="*/ 0 60000 65536"/>
                  <a:gd name="T15" fmla="*/ 0 w 48"/>
                  <a:gd name="T16" fmla="*/ 0 h 59"/>
                  <a:gd name="T17" fmla="*/ 48 w 48"/>
                  <a:gd name="T18" fmla="*/ 59 h 59"/>
                </a:gdLst>
                <a:ahLst/>
                <a:cxnLst>
                  <a:cxn ang="T10">
                    <a:pos x="T0" y="T1"/>
                  </a:cxn>
                  <a:cxn ang="T11">
                    <a:pos x="T2" y="T3"/>
                  </a:cxn>
                  <a:cxn ang="T12">
                    <a:pos x="T4" y="T5"/>
                  </a:cxn>
                  <a:cxn ang="T13">
                    <a:pos x="T6" y="T7"/>
                  </a:cxn>
                  <a:cxn ang="T14">
                    <a:pos x="T8" y="T9"/>
                  </a:cxn>
                </a:cxnLst>
                <a:rect l="T15" t="T16" r="T17" b="T18"/>
                <a:pathLst>
                  <a:path w="48" h="59">
                    <a:moveTo>
                      <a:pt x="0" y="0"/>
                    </a:moveTo>
                    <a:lnTo>
                      <a:pt x="35" y="0"/>
                    </a:lnTo>
                    <a:lnTo>
                      <a:pt x="48" y="59"/>
                    </a:lnTo>
                    <a:lnTo>
                      <a:pt x="0" y="59"/>
                    </a:lnTo>
                    <a:lnTo>
                      <a:pt x="0" y="0"/>
                    </a:lnTo>
                  </a:path>
                </a:pathLst>
              </a:custGeom>
              <a:solidFill>
                <a:srgbClr val="006600"/>
              </a:solidFill>
              <a:ln w="0">
                <a:solidFill>
                  <a:srgbClr val="006600"/>
                </a:solidFill>
                <a:round/>
                <a:headEnd/>
                <a:tailEnd/>
              </a:ln>
            </p:spPr>
            <p:txBody>
              <a:bodyPr/>
              <a:lstStyle/>
              <a:p>
                <a:endParaRPr lang="en-US"/>
              </a:p>
            </p:txBody>
          </p:sp>
          <p:sp>
            <p:nvSpPr>
              <p:cNvPr id="30836" name="Line 85">
                <a:extLst>
                  <a:ext uri="{FF2B5EF4-FFF2-40B4-BE49-F238E27FC236}">
                    <a16:creationId xmlns:a16="http://schemas.microsoft.com/office/drawing/2014/main" id="{C9D542EF-B9BA-4DDE-AE33-DAB4AE2AD2B8}"/>
                  </a:ext>
                </a:extLst>
              </p:cNvPr>
              <p:cNvSpPr>
                <a:spLocks noChangeAspect="1" noChangeShapeType="1"/>
              </p:cNvSpPr>
              <p:nvPr/>
            </p:nvSpPr>
            <p:spPr bwMode="auto">
              <a:xfrm flipH="1" flipV="1">
                <a:off x="4545" y="2499"/>
                <a:ext cx="1" cy="12"/>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37" name="Freeform 86">
                <a:extLst>
                  <a:ext uri="{FF2B5EF4-FFF2-40B4-BE49-F238E27FC236}">
                    <a16:creationId xmlns:a16="http://schemas.microsoft.com/office/drawing/2014/main" id="{88E70E8F-604E-4DF3-8572-D1E2D4D78732}"/>
                  </a:ext>
                </a:extLst>
              </p:cNvPr>
              <p:cNvSpPr>
                <a:spLocks noChangeAspect="1"/>
              </p:cNvSpPr>
              <p:nvPr/>
            </p:nvSpPr>
            <p:spPr bwMode="auto">
              <a:xfrm flipH="1">
                <a:off x="4539" y="2498"/>
                <a:ext cx="7" cy="5"/>
              </a:xfrm>
              <a:custGeom>
                <a:avLst/>
                <a:gdLst>
                  <a:gd name="T0" fmla="*/ 0 w 48"/>
                  <a:gd name="T1" fmla="*/ 0 h 35"/>
                  <a:gd name="T2" fmla="*/ 0 w 48"/>
                  <a:gd name="T3" fmla="*/ 0 h 35"/>
                  <a:gd name="T4" fmla="*/ 0 w 48"/>
                  <a:gd name="T5" fmla="*/ 0 h 35"/>
                  <a:gd name="T6" fmla="*/ 0 w 48"/>
                  <a:gd name="T7" fmla="*/ 0 h 35"/>
                  <a:gd name="T8" fmla="*/ 0 w 48"/>
                  <a:gd name="T9" fmla="*/ 0 h 35"/>
                  <a:gd name="T10" fmla="*/ 0 w 48"/>
                  <a:gd name="T11" fmla="*/ 0 h 35"/>
                  <a:gd name="T12" fmla="*/ 0 w 48"/>
                  <a:gd name="T13" fmla="*/ 0 h 35"/>
                  <a:gd name="T14" fmla="*/ 0 60000 65536"/>
                  <a:gd name="T15" fmla="*/ 0 60000 65536"/>
                  <a:gd name="T16" fmla="*/ 0 60000 65536"/>
                  <a:gd name="T17" fmla="*/ 0 60000 65536"/>
                  <a:gd name="T18" fmla="*/ 0 60000 65536"/>
                  <a:gd name="T19" fmla="*/ 0 60000 65536"/>
                  <a:gd name="T20" fmla="*/ 0 60000 65536"/>
                  <a:gd name="T21" fmla="*/ 0 w 48"/>
                  <a:gd name="T22" fmla="*/ 0 h 35"/>
                  <a:gd name="T23" fmla="*/ 48 w 48"/>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5">
                    <a:moveTo>
                      <a:pt x="11" y="0"/>
                    </a:moveTo>
                    <a:lnTo>
                      <a:pt x="0" y="11"/>
                    </a:lnTo>
                    <a:lnTo>
                      <a:pt x="35" y="35"/>
                    </a:lnTo>
                    <a:lnTo>
                      <a:pt x="48" y="24"/>
                    </a:lnTo>
                    <a:lnTo>
                      <a:pt x="35" y="24"/>
                    </a:lnTo>
                    <a:lnTo>
                      <a:pt x="11" y="0"/>
                    </a:lnTo>
                    <a:close/>
                  </a:path>
                </a:pathLst>
              </a:custGeom>
              <a:solidFill>
                <a:srgbClr val="006600"/>
              </a:solidFill>
              <a:ln w="9525">
                <a:solidFill>
                  <a:srgbClr val="006600"/>
                </a:solidFill>
                <a:round/>
                <a:headEnd/>
                <a:tailEnd/>
              </a:ln>
            </p:spPr>
            <p:txBody>
              <a:bodyPr/>
              <a:lstStyle/>
              <a:p>
                <a:endParaRPr lang="en-US"/>
              </a:p>
            </p:txBody>
          </p:sp>
          <p:sp>
            <p:nvSpPr>
              <p:cNvPr id="30838" name="Freeform 87">
                <a:extLst>
                  <a:ext uri="{FF2B5EF4-FFF2-40B4-BE49-F238E27FC236}">
                    <a16:creationId xmlns:a16="http://schemas.microsoft.com/office/drawing/2014/main" id="{7001A609-6186-4F89-978D-DBBDB371B54B}"/>
                  </a:ext>
                </a:extLst>
              </p:cNvPr>
              <p:cNvSpPr>
                <a:spLocks noChangeAspect="1"/>
              </p:cNvSpPr>
              <p:nvPr/>
            </p:nvSpPr>
            <p:spPr bwMode="auto">
              <a:xfrm flipH="1">
                <a:off x="4539" y="2498"/>
                <a:ext cx="7" cy="5"/>
              </a:xfrm>
              <a:custGeom>
                <a:avLst/>
                <a:gdLst>
                  <a:gd name="T0" fmla="*/ 0 w 48"/>
                  <a:gd name="T1" fmla="*/ 0 h 35"/>
                  <a:gd name="T2" fmla="*/ 0 w 48"/>
                  <a:gd name="T3" fmla="*/ 0 h 35"/>
                  <a:gd name="T4" fmla="*/ 0 w 48"/>
                  <a:gd name="T5" fmla="*/ 0 h 35"/>
                  <a:gd name="T6" fmla="*/ 0 w 48"/>
                  <a:gd name="T7" fmla="*/ 0 h 35"/>
                  <a:gd name="T8" fmla="*/ 0 w 48"/>
                  <a:gd name="T9" fmla="*/ 0 h 35"/>
                  <a:gd name="T10" fmla="*/ 0 w 48"/>
                  <a:gd name="T11" fmla="*/ 0 h 35"/>
                  <a:gd name="T12" fmla="*/ 0 w 48"/>
                  <a:gd name="T13" fmla="*/ 0 h 35"/>
                  <a:gd name="T14" fmla="*/ 0 60000 65536"/>
                  <a:gd name="T15" fmla="*/ 0 60000 65536"/>
                  <a:gd name="T16" fmla="*/ 0 60000 65536"/>
                  <a:gd name="T17" fmla="*/ 0 60000 65536"/>
                  <a:gd name="T18" fmla="*/ 0 60000 65536"/>
                  <a:gd name="T19" fmla="*/ 0 60000 65536"/>
                  <a:gd name="T20" fmla="*/ 0 60000 65536"/>
                  <a:gd name="T21" fmla="*/ 0 w 48"/>
                  <a:gd name="T22" fmla="*/ 0 h 35"/>
                  <a:gd name="T23" fmla="*/ 48 w 48"/>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35">
                    <a:moveTo>
                      <a:pt x="11" y="0"/>
                    </a:moveTo>
                    <a:lnTo>
                      <a:pt x="0" y="11"/>
                    </a:lnTo>
                    <a:lnTo>
                      <a:pt x="35" y="35"/>
                    </a:lnTo>
                    <a:lnTo>
                      <a:pt x="48" y="24"/>
                    </a:lnTo>
                    <a:lnTo>
                      <a:pt x="35" y="24"/>
                    </a:lnTo>
                    <a:lnTo>
                      <a:pt x="11" y="0"/>
                    </a:lnTo>
                  </a:path>
                </a:pathLst>
              </a:custGeom>
              <a:solidFill>
                <a:srgbClr val="006600"/>
              </a:solidFill>
              <a:ln w="0">
                <a:solidFill>
                  <a:srgbClr val="006600"/>
                </a:solidFill>
                <a:round/>
                <a:headEnd/>
                <a:tailEnd/>
              </a:ln>
            </p:spPr>
            <p:txBody>
              <a:bodyPr/>
              <a:lstStyle/>
              <a:p>
                <a:endParaRPr lang="en-US"/>
              </a:p>
            </p:txBody>
          </p:sp>
          <p:sp>
            <p:nvSpPr>
              <p:cNvPr id="30839" name="Freeform 88">
                <a:extLst>
                  <a:ext uri="{FF2B5EF4-FFF2-40B4-BE49-F238E27FC236}">
                    <a16:creationId xmlns:a16="http://schemas.microsoft.com/office/drawing/2014/main" id="{ABE488E9-2FA5-463B-BCDD-9F0BBA679590}"/>
                  </a:ext>
                </a:extLst>
              </p:cNvPr>
              <p:cNvSpPr>
                <a:spLocks noChangeAspect="1"/>
              </p:cNvSpPr>
              <p:nvPr/>
            </p:nvSpPr>
            <p:spPr bwMode="auto">
              <a:xfrm flipH="1">
                <a:off x="4549" y="2493"/>
                <a:ext cx="9" cy="13"/>
              </a:xfrm>
              <a:custGeom>
                <a:avLst/>
                <a:gdLst>
                  <a:gd name="T0" fmla="*/ 0 w 59"/>
                  <a:gd name="T1" fmla="*/ 0 h 95"/>
                  <a:gd name="T2" fmla="*/ 0 w 59"/>
                  <a:gd name="T3" fmla="*/ 0 h 95"/>
                  <a:gd name="T4" fmla="*/ 0 w 59"/>
                  <a:gd name="T5" fmla="*/ 0 h 95"/>
                  <a:gd name="T6" fmla="*/ 0 w 59"/>
                  <a:gd name="T7" fmla="*/ 0 h 95"/>
                  <a:gd name="T8" fmla="*/ 0 w 59"/>
                  <a:gd name="T9" fmla="*/ 0 h 95"/>
                  <a:gd name="T10" fmla="*/ 0 w 59"/>
                  <a:gd name="T11" fmla="*/ 0 h 95"/>
                  <a:gd name="T12" fmla="*/ 0 w 59"/>
                  <a:gd name="T13" fmla="*/ 0 h 95"/>
                  <a:gd name="T14" fmla="*/ 0 w 59"/>
                  <a:gd name="T15" fmla="*/ 0 h 95"/>
                  <a:gd name="T16" fmla="*/ 0 w 59"/>
                  <a:gd name="T17" fmla="*/ 0 h 95"/>
                  <a:gd name="T18" fmla="*/ 0 w 59"/>
                  <a:gd name="T19" fmla="*/ 0 h 95"/>
                  <a:gd name="T20" fmla="*/ 0 w 59"/>
                  <a:gd name="T21" fmla="*/ 0 h 95"/>
                  <a:gd name="T22" fmla="*/ 0 w 59"/>
                  <a:gd name="T23" fmla="*/ 0 h 95"/>
                  <a:gd name="T24" fmla="*/ 0 w 59"/>
                  <a:gd name="T25" fmla="*/ 0 h 95"/>
                  <a:gd name="T26" fmla="*/ 0 w 59"/>
                  <a:gd name="T27" fmla="*/ 0 h 95"/>
                  <a:gd name="T28" fmla="*/ 0 w 59"/>
                  <a:gd name="T29" fmla="*/ 0 h 95"/>
                  <a:gd name="T30" fmla="*/ 0 w 59"/>
                  <a:gd name="T31" fmla="*/ 0 h 95"/>
                  <a:gd name="T32" fmla="*/ 0 w 59"/>
                  <a:gd name="T33" fmla="*/ 0 h 95"/>
                  <a:gd name="T34" fmla="*/ 0 w 59"/>
                  <a:gd name="T35" fmla="*/ 0 h 95"/>
                  <a:gd name="T36" fmla="*/ 0 w 59"/>
                  <a:gd name="T37" fmla="*/ 0 h 95"/>
                  <a:gd name="T38" fmla="*/ 0 w 59"/>
                  <a:gd name="T39" fmla="*/ 0 h 95"/>
                  <a:gd name="T40" fmla="*/ 0 w 59"/>
                  <a:gd name="T41" fmla="*/ 0 h 95"/>
                  <a:gd name="T42" fmla="*/ 0 w 59"/>
                  <a:gd name="T43" fmla="*/ 0 h 95"/>
                  <a:gd name="T44" fmla="*/ 0 w 59"/>
                  <a:gd name="T45" fmla="*/ 0 h 95"/>
                  <a:gd name="T46" fmla="*/ 0 w 59"/>
                  <a:gd name="T47" fmla="*/ 0 h 95"/>
                  <a:gd name="T48" fmla="*/ 0 w 59"/>
                  <a:gd name="T49" fmla="*/ 0 h 95"/>
                  <a:gd name="T50" fmla="*/ 0 w 5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
                  <a:gd name="T79" fmla="*/ 0 h 95"/>
                  <a:gd name="T80" fmla="*/ 59 w 5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 h="95">
                    <a:moveTo>
                      <a:pt x="0" y="95"/>
                    </a:moveTo>
                    <a:lnTo>
                      <a:pt x="12" y="82"/>
                    </a:lnTo>
                    <a:lnTo>
                      <a:pt x="24" y="71"/>
                    </a:lnTo>
                    <a:lnTo>
                      <a:pt x="24" y="60"/>
                    </a:lnTo>
                    <a:lnTo>
                      <a:pt x="36" y="60"/>
                    </a:lnTo>
                    <a:lnTo>
                      <a:pt x="48" y="47"/>
                    </a:lnTo>
                    <a:lnTo>
                      <a:pt x="59" y="36"/>
                    </a:lnTo>
                    <a:lnTo>
                      <a:pt x="59" y="23"/>
                    </a:lnTo>
                    <a:lnTo>
                      <a:pt x="59" y="12"/>
                    </a:lnTo>
                    <a:lnTo>
                      <a:pt x="59" y="0"/>
                    </a:lnTo>
                    <a:lnTo>
                      <a:pt x="48" y="0"/>
                    </a:lnTo>
                    <a:lnTo>
                      <a:pt x="36" y="0"/>
                    </a:lnTo>
                    <a:lnTo>
                      <a:pt x="24" y="0"/>
                    </a:lnTo>
                    <a:lnTo>
                      <a:pt x="24" y="12"/>
                    </a:lnTo>
                    <a:lnTo>
                      <a:pt x="24" y="23"/>
                    </a:lnTo>
                    <a:lnTo>
                      <a:pt x="36" y="23"/>
                    </a:lnTo>
                    <a:lnTo>
                      <a:pt x="36" y="36"/>
                    </a:lnTo>
                    <a:lnTo>
                      <a:pt x="24" y="36"/>
                    </a:lnTo>
                    <a:lnTo>
                      <a:pt x="24" y="47"/>
                    </a:lnTo>
                    <a:lnTo>
                      <a:pt x="12" y="47"/>
                    </a:lnTo>
                    <a:lnTo>
                      <a:pt x="12" y="60"/>
                    </a:lnTo>
                    <a:lnTo>
                      <a:pt x="0" y="60"/>
                    </a:lnTo>
                    <a:lnTo>
                      <a:pt x="0" y="95"/>
                    </a:lnTo>
                    <a:close/>
                  </a:path>
                </a:pathLst>
              </a:custGeom>
              <a:solidFill>
                <a:srgbClr val="006600"/>
              </a:solidFill>
              <a:ln w="9525">
                <a:solidFill>
                  <a:srgbClr val="006600"/>
                </a:solidFill>
                <a:round/>
                <a:headEnd/>
                <a:tailEnd/>
              </a:ln>
            </p:spPr>
            <p:txBody>
              <a:bodyPr/>
              <a:lstStyle/>
              <a:p>
                <a:endParaRPr lang="en-US"/>
              </a:p>
            </p:txBody>
          </p:sp>
          <p:sp>
            <p:nvSpPr>
              <p:cNvPr id="30840" name="Freeform 89">
                <a:extLst>
                  <a:ext uri="{FF2B5EF4-FFF2-40B4-BE49-F238E27FC236}">
                    <a16:creationId xmlns:a16="http://schemas.microsoft.com/office/drawing/2014/main" id="{2F2D1C97-F288-41A0-8826-4F16812D7A97}"/>
                  </a:ext>
                </a:extLst>
              </p:cNvPr>
              <p:cNvSpPr>
                <a:spLocks noChangeAspect="1"/>
              </p:cNvSpPr>
              <p:nvPr/>
            </p:nvSpPr>
            <p:spPr bwMode="auto">
              <a:xfrm flipH="1">
                <a:off x="4549" y="2493"/>
                <a:ext cx="9" cy="13"/>
              </a:xfrm>
              <a:custGeom>
                <a:avLst/>
                <a:gdLst>
                  <a:gd name="T0" fmla="*/ 0 w 59"/>
                  <a:gd name="T1" fmla="*/ 0 h 95"/>
                  <a:gd name="T2" fmla="*/ 0 w 59"/>
                  <a:gd name="T3" fmla="*/ 0 h 95"/>
                  <a:gd name="T4" fmla="*/ 0 w 59"/>
                  <a:gd name="T5" fmla="*/ 0 h 95"/>
                  <a:gd name="T6" fmla="*/ 0 w 59"/>
                  <a:gd name="T7" fmla="*/ 0 h 95"/>
                  <a:gd name="T8" fmla="*/ 0 w 59"/>
                  <a:gd name="T9" fmla="*/ 0 h 95"/>
                  <a:gd name="T10" fmla="*/ 0 w 59"/>
                  <a:gd name="T11" fmla="*/ 0 h 95"/>
                  <a:gd name="T12" fmla="*/ 0 w 59"/>
                  <a:gd name="T13" fmla="*/ 0 h 95"/>
                  <a:gd name="T14" fmla="*/ 0 w 59"/>
                  <a:gd name="T15" fmla="*/ 0 h 95"/>
                  <a:gd name="T16" fmla="*/ 0 w 59"/>
                  <a:gd name="T17" fmla="*/ 0 h 95"/>
                  <a:gd name="T18" fmla="*/ 0 w 59"/>
                  <a:gd name="T19" fmla="*/ 0 h 95"/>
                  <a:gd name="T20" fmla="*/ 0 w 59"/>
                  <a:gd name="T21" fmla="*/ 0 h 95"/>
                  <a:gd name="T22" fmla="*/ 0 w 59"/>
                  <a:gd name="T23" fmla="*/ 0 h 95"/>
                  <a:gd name="T24" fmla="*/ 0 w 59"/>
                  <a:gd name="T25" fmla="*/ 0 h 95"/>
                  <a:gd name="T26" fmla="*/ 0 w 59"/>
                  <a:gd name="T27" fmla="*/ 0 h 95"/>
                  <a:gd name="T28" fmla="*/ 0 w 59"/>
                  <a:gd name="T29" fmla="*/ 0 h 95"/>
                  <a:gd name="T30" fmla="*/ 0 w 59"/>
                  <a:gd name="T31" fmla="*/ 0 h 95"/>
                  <a:gd name="T32" fmla="*/ 0 w 59"/>
                  <a:gd name="T33" fmla="*/ 0 h 95"/>
                  <a:gd name="T34" fmla="*/ 0 w 59"/>
                  <a:gd name="T35" fmla="*/ 0 h 95"/>
                  <a:gd name="T36" fmla="*/ 0 w 59"/>
                  <a:gd name="T37" fmla="*/ 0 h 95"/>
                  <a:gd name="T38" fmla="*/ 0 w 59"/>
                  <a:gd name="T39" fmla="*/ 0 h 95"/>
                  <a:gd name="T40" fmla="*/ 0 w 59"/>
                  <a:gd name="T41" fmla="*/ 0 h 95"/>
                  <a:gd name="T42" fmla="*/ 0 w 59"/>
                  <a:gd name="T43" fmla="*/ 0 h 95"/>
                  <a:gd name="T44" fmla="*/ 0 w 59"/>
                  <a:gd name="T45" fmla="*/ 0 h 95"/>
                  <a:gd name="T46" fmla="*/ 0 w 59"/>
                  <a:gd name="T47" fmla="*/ 0 h 95"/>
                  <a:gd name="T48" fmla="*/ 0 w 59"/>
                  <a:gd name="T49" fmla="*/ 0 h 95"/>
                  <a:gd name="T50" fmla="*/ 0 w 59"/>
                  <a:gd name="T51" fmla="*/ 0 h 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
                  <a:gd name="T79" fmla="*/ 0 h 95"/>
                  <a:gd name="T80" fmla="*/ 59 w 59"/>
                  <a:gd name="T81" fmla="*/ 95 h 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 h="95">
                    <a:moveTo>
                      <a:pt x="0" y="95"/>
                    </a:moveTo>
                    <a:lnTo>
                      <a:pt x="12" y="82"/>
                    </a:lnTo>
                    <a:lnTo>
                      <a:pt x="24" y="71"/>
                    </a:lnTo>
                    <a:lnTo>
                      <a:pt x="24" y="60"/>
                    </a:lnTo>
                    <a:lnTo>
                      <a:pt x="36" y="60"/>
                    </a:lnTo>
                    <a:lnTo>
                      <a:pt x="48" y="47"/>
                    </a:lnTo>
                    <a:lnTo>
                      <a:pt x="59" y="36"/>
                    </a:lnTo>
                    <a:lnTo>
                      <a:pt x="59" y="23"/>
                    </a:lnTo>
                    <a:lnTo>
                      <a:pt x="59" y="12"/>
                    </a:lnTo>
                    <a:lnTo>
                      <a:pt x="59" y="0"/>
                    </a:lnTo>
                    <a:lnTo>
                      <a:pt x="48" y="0"/>
                    </a:lnTo>
                    <a:lnTo>
                      <a:pt x="36" y="0"/>
                    </a:lnTo>
                    <a:lnTo>
                      <a:pt x="24" y="0"/>
                    </a:lnTo>
                    <a:lnTo>
                      <a:pt x="24" y="12"/>
                    </a:lnTo>
                    <a:lnTo>
                      <a:pt x="24" y="23"/>
                    </a:lnTo>
                    <a:lnTo>
                      <a:pt x="36" y="23"/>
                    </a:lnTo>
                    <a:lnTo>
                      <a:pt x="36" y="36"/>
                    </a:lnTo>
                    <a:lnTo>
                      <a:pt x="24" y="36"/>
                    </a:lnTo>
                    <a:lnTo>
                      <a:pt x="24" y="47"/>
                    </a:lnTo>
                    <a:lnTo>
                      <a:pt x="12" y="47"/>
                    </a:lnTo>
                    <a:lnTo>
                      <a:pt x="12" y="60"/>
                    </a:lnTo>
                    <a:lnTo>
                      <a:pt x="0" y="60"/>
                    </a:lnTo>
                    <a:lnTo>
                      <a:pt x="0" y="95"/>
                    </a:lnTo>
                  </a:path>
                </a:pathLst>
              </a:custGeom>
              <a:solidFill>
                <a:srgbClr val="006600"/>
              </a:solidFill>
              <a:ln w="0">
                <a:solidFill>
                  <a:srgbClr val="006600"/>
                </a:solidFill>
                <a:round/>
                <a:headEnd/>
                <a:tailEnd/>
              </a:ln>
            </p:spPr>
            <p:txBody>
              <a:bodyPr/>
              <a:lstStyle/>
              <a:p>
                <a:endParaRPr lang="en-US"/>
              </a:p>
            </p:txBody>
          </p:sp>
          <p:sp>
            <p:nvSpPr>
              <p:cNvPr id="30841" name="Freeform 90">
                <a:extLst>
                  <a:ext uri="{FF2B5EF4-FFF2-40B4-BE49-F238E27FC236}">
                    <a16:creationId xmlns:a16="http://schemas.microsoft.com/office/drawing/2014/main" id="{F8303485-DE0E-462A-9EB4-22931EFA56D2}"/>
                  </a:ext>
                </a:extLst>
              </p:cNvPr>
              <p:cNvSpPr>
                <a:spLocks noChangeAspect="1"/>
              </p:cNvSpPr>
              <p:nvPr/>
            </p:nvSpPr>
            <p:spPr bwMode="auto">
              <a:xfrm flipH="1">
                <a:off x="4561" y="2491"/>
                <a:ext cx="5" cy="10"/>
              </a:xfrm>
              <a:custGeom>
                <a:avLst/>
                <a:gdLst>
                  <a:gd name="T0" fmla="*/ 0 w 35"/>
                  <a:gd name="T1" fmla="*/ 0 h 72"/>
                  <a:gd name="T2" fmla="*/ 0 w 35"/>
                  <a:gd name="T3" fmla="*/ 0 h 72"/>
                  <a:gd name="T4" fmla="*/ 0 w 35"/>
                  <a:gd name="T5" fmla="*/ 0 h 72"/>
                  <a:gd name="T6" fmla="*/ 0 w 35"/>
                  <a:gd name="T7" fmla="*/ 0 h 72"/>
                  <a:gd name="T8" fmla="*/ 0 w 35"/>
                  <a:gd name="T9" fmla="*/ 0 h 72"/>
                  <a:gd name="T10" fmla="*/ 0 w 35"/>
                  <a:gd name="T11" fmla="*/ 0 h 72"/>
                  <a:gd name="T12" fmla="*/ 0 w 35"/>
                  <a:gd name="T13" fmla="*/ 0 h 72"/>
                  <a:gd name="T14" fmla="*/ 0 w 35"/>
                  <a:gd name="T15" fmla="*/ 0 h 72"/>
                  <a:gd name="T16" fmla="*/ 0 w 35"/>
                  <a:gd name="T17" fmla="*/ 0 h 72"/>
                  <a:gd name="T18" fmla="*/ 0 w 35"/>
                  <a:gd name="T19" fmla="*/ 0 h 72"/>
                  <a:gd name="T20" fmla="*/ 0 w 35"/>
                  <a:gd name="T21" fmla="*/ 0 h 72"/>
                  <a:gd name="T22" fmla="*/ 0 w 35"/>
                  <a:gd name="T23" fmla="*/ 0 h 72"/>
                  <a:gd name="T24" fmla="*/ 0 w 35"/>
                  <a:gd name="T25" fmla="*/ 0 h 72"/>
                  <a:gd name="T26" fmla="*/ 0 w 35"/>
                  <a:gd name="T27" fmla="*/ 0 h 72"/>
                  <a:gd name="T28" fmla="*/ 0 w 35"/>
                  <a:gd name="T29" fmla="*/ 0 h 72"/>
                  <a:gd name="T30" fmla="*/ 0 w 35"/>
                  <a:gd name="T31" fmla="*/ 0 h 72"/>
                  <a:gd name="T32" fmla="*/ 0 w 35"/>
                  <a:gd name="T33" fmla="*/ 0 h 72"/>
                  <a:gd name="T34" fmla="*/ 0 w 35"/>
                  <a:gd name="T35" fmla="*/ 0 h 72"/>
                  <a:gd name="T36" fmla="*/ 0 w 35"/>
                  <a:gd name="T37" fmla="*/ 0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72"/>
                  <a:gd name="T59" fmla="*/ 35 w 35"/>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72">
                    <a:moveTo>
                      <a:pt x="23" y="0"/>
                    </a:moveTo>
                    <a:lnTo>
                      <a:pt x="23" y="0"/>
                    </a:lnTo>
                    <a:lnTo>
                      <a:pt x="35" y="0"/>
                    </a:lnTo>
                    <a:lnTo>
                      <a:pt x="35" y="12"/>
                    </a:lnTo>
                    <a:lnTo>
                      <a:pt x="35" y="48"/>
                    </a:lnTo>
                    <a:lnTo>
                      <a:pt x="35" y="59"/>
                    </a:lnTo>
                    <a:lnTo>
                      <a:pt x="23" y="72"/>
                    </a:lnTo>
                    <a:lnTo>
                      <a:pt x="11" y="72"/>
                    </a:lnTo>
                    <a:lnTo>
                      <a:pt x="0" y="59"/>
                    </a:lnTo>
                    <a:lnTo>
                      <a:pt x="0" y="12"/>
                    </a:lnTo>
                    <a:lnTo>
                      <a:pt x="11" y="0"/>
                    </a:lnTo>
                    <a:lnTo>
                      <a:pt x="23" y="0"/>
                    </a:lnTo>
                    <a:close/>
                  </a:path>
                </a:pathLst>
              </a:custGeom>
              <a:solidFill>
                <a:srgbClr val="006600"/>
              </a:solidFill>
              <a:ln w="9525">
                <a:solidFill>
                  <a:srgbClr val="006600"/>
                </a:solidFill>
                <a:round/>
                <a:headEnd/>
                <a:tailEnd/>
              </a:ln>
            </p:spPr>
            <p:txBody>
              <a:bodyPr/>
              <a:lstStyle/>
              <a:p>
                <a:endParaRPr lang="en-US"/>
              </a:p>
            </p:txBody>
          </p:sp>
          <p:sp>
            <p:nvSpPr>
              <p:cNvPr id="30842" name="Freeform 91">
                <a:extLst>
                  <a:ext uri="{FF2B5EF4-FFF2-40B4-BE49-F238E27FC236}">
                    <a16:creationId xmlns:a16="http://schemas.microsoft.com/office/drawing/2014/main" id="{5454256E-0B08-44EA-802B-6FF5CCF94BCD}"/>
                  </a:ext>
                </a:extLst>
              </p:cNvPr>
              <p:cNvSpPr>
                <a:spLocks noChangeAspect="1"/>
              </p:cNvSpPr>
              <p:nvPr/>
            </p:nvSpPr>
            <p:spPr bwMode="auto">
              <a:xfrm flipH="1">
                <a:off x="4561" y="2491"/>
                <a:ext cx="5" cy="10"/>
              </a:xfrm>
              <a:custGeom>
                <a:avLst/>
                <a:gdLst>
                  <a:gd name="T0" fmla="*/ 0 w 35"/>
                  <a:gd name="T1" fmla="*/ 0 h 72"/>
                  <a:gd name="T2" fmla="*/ 0 w 35"/>
                  <a:gd name="T3" fmla="*/ 0 h 72"/>
                  <a:gd name="T4" fmla="*/ 0 w 35"/>
                  <a:gd name="T5" fmla="*/ 0 h 72"/>
                  <a:gd name="T6" fmla="*/ 0 w 35"/>
                  <a:gd name="T7" fmla="*/ 0 h 72"/>
                  <a:gd name="T8" fmla="*/ 0 w 35"/>
                  <a:gd name="T9" fmla="*/ 0 h 72"/>
                  <a:gd name="T10" fmla="*/ 0 w 35"/>
                  <a:gd name="T11" fmla="*/ 0 h 72"/>
                  <a:gd name="T12" fmla="*/ 0 w 35"/>
                  <a:gd name="T13" fmla="*/ 0 h 72"/>
                  <a:gd name="T14" fmla="*/ 0 w 35"/>
                  <a:gd name="T15" fmla="*/ 0 h 72"/>
                  <a:gd name="T16" fmla="*/ 0 w 35"/>
                  <a:gd name="T17" fmla="*/ 0 h 72"/>
                  <a:gd name="T18" fmla="*/ 0 w 35"/>
                  <a:gd name="T19" fmla="*/ 0 h 72"/>
                  <a:gd name="T20" fmla="*/ 0 w 35"/>
                  <a:gd name="T21" fmla="*/ 0 h 72"/>
                  <a:gd name="T22" fmla="*/ 0 w 35"/>
                  <a:gd name="T23" fmla="*/ 0 h 72"/>
                  <a:gd name="T24" fmla="*/ 0 w 35"/>
                  <a:gd name="T25" fmla="*/ 0 h 72"/>
                  <a:gd name="T26" fmla="*/ 0 w 35"/>
                  <a:gd name="T27" fmla="*/ 0 h 72"/>
                  <a:gd name="T28" fmla="*/ 0 w 35"/>
                  <a:gd name="T29" fmla="*/ 0 h 72"/>
                  <a:gd name="T30" fmla="*/ 0 w 35"/>
                  <a:gd name="T31" fmla="*/ 0 h 72"/>
                  <a:gd name="T32" fmla="*/ 0 w 35"/>
                  <a:gd name="T33" fmla="*/ 0 h 72"/>
                  <a:gd name="T34" fmla="*/ 0 w 35"/>
                  <a:gd name="T35" fmla="*/ 0 h 72"/>
                  <a:gd name="T36" fmla="*/ 0 w 35"/>
                  <a:gd name="T37" fmla="*/ 0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72"/>
                  <a:gd name="T59" fmla="*/ 35 w 35"/>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72">
                    <a:moveTo>
                      <a:pt x="23" y="0"/>
                    </a:moveTo>
                    <a:lnTo>
                      <a:pt x="23" y="0"/>
                    </a:lnTo>
                    <a:lnTo>
                      <a:pt x="35" y="0"/>
                    </a:lnTo>
                    <a:lnTo>
                      <a:pt x="35" y="12"/>
                    </a:lnTo>
                    <a:lnTo>
                      <a:pt x="35" y="48"/>
                    </a:lnTo>
                    <a:lnTo>
                      <a:pt x="35" y="59"/>
                    </a:lnTo>
                    <a:lnTo>
                      <a:pt x="23" y="72"/>
                    </a:lnTo>
                    <a:lnTo>
                      <a:pt x="11" y="72"/>
                    </a:lnTo>
                    <a:lnTo>
                      <a:pt x="0" y="59"/>
                    </a:lnTo>
                    <a:lnTo>
                      <a:pt x="0" y="12"/>
                    </a:lnTo>
                    <a:lnTo>
                      <a:pt x="11" y="0"/>
                    </a:lnTo>
                    <a:lnTo>
                      <a:pt x="23" y="0"/>
                    </a:lnTo>
                  </a:path>
                </a:pathLst>
              </a:custGeom>
              <a:solidFill>
                <a:srgbClr val="006600"/>
              </a:solidFill>
              <a:ln w="0">
                <a:solidFill>
                  <a:srgbClr val="006600"/>
                </a:solidFill>
                <a:round/>
                <a:headEnd/>
                <a:tailEnd/>
              </a:ln>
            </p:spPr>
            <p:txBody>
              <a:bodyPr/>
              <a:lstStyle/>
              <a:p>
                <a:endParaRPr lang="en-US"/>
              </a:p>
            </p:txBody>
          </p:sp>
          <p:sp>
            <p:nvSpPr>
              <p:cNvPr id="30843" name="Freeform 92">
                <a:extLst>
                  <a:ext uri="{FF2B5EF4-FFF2-40B4-BE49-F238E27FC236}">
                    <a16:creationId xmlns:a16="http://schemas.microsoft.com/office/drawing/2014/main" id="{98BA0214-2E31-46A5-9FB9-1641A75B43C5}"/>
                  </a:ext>
                </a:extLst>
              </p:cNvPr>
              <p:cNvSpPr>
                <a:spLocks noChangeAspect="1"/>
              </p:cNvSpPr>
              <p:nvPr/>
            </p:nvSpPr>
            <p:spPr bwMode="auto">
              <a:xfrm flipH="1">
                <a:off x="4581" y="2435"/>
                <a:ext cx="7" cy="10"/>
              </a:xfrm>
              <a:custGeom>
                <a:avLst/>
                <a:gdLst>
                  <a:gd name="T0" fmla="*/ 0 w 46"/>
                  <a:gd name="T1" fmla="*/ 0 h 71"/>
                  <a:gd name="T2" fmla="*/ 0 w 46"/>
                  <a:gd name="T3" fmla="*/ 0 h 71"/>
                  <a:gd name="T4" fmla="*/ 0 w 46"/>
                  <a:gd name="T5" fmla="*/ 0 h 71"/>
                  <a:gd name="T6" fmla="*/ 0 w 46"/>
                  <a:gd name="T7" fmla="*/ 0 h 71"/>
                  <a:gd name="T8" fmla="*/ 0 w 46"/>
                  <a:gd name="T9" fmla="*/ 0 h 71"/>
                  <a:gd name="T10" fmla="*/ 0 w 46"/>
                  <a:gd name="T11" fmla="*/ 0 h 71"/>
                  <a:gd name="T12" fmla="*/ 0 w 46"/>
                  <a:gd name="T13" fmla="*/ 0 h 71"/>
                  <a:gd name="T14" fmla="*/ 0 w 46"/>
                  <a:gd name="T15" fmla="*/ 0 h 71"/>
                  <a:gd name="T16" fmla="*/ 0 w 46"/>
                  <a:gd name="T17" fmla="*/ 0 h 71"/>
                  <a:gd name="T18" fmla="*/ 0 w 46"/>
                  <a:gd name="T19" fmla="*/ 0 h 71"/>
                  <a:gd name="T20" fmla="*/ 0 w 46"/>
                  <a:gd name="T21" fmla="*/ 0 h 71"/>
                  <a:gd name="T22" fmla="*/ 0 w 46"/>
                  <a:gd name="T23" fmla="*/ 0 h 71"/>
                  <a:gd name="T24" fmla="*/ 0 w 46"/>
                  <a:gd name="T25" fmla="*/ 0 h 71"/>
                  <a:gd name="T26" fmla="*/ 0 w 46"/>
                  <a:gd name="T27" fmla="*/ 0 h 71"/>
                  <a:gd name="T28" fmla="*/ 0 w 46"/>
                  <a:gd name="T29" fmla="*/ 0 h 71"/>
                  <a:gd name="T30" fmla="*/ 0 w 46"/>
                  <a:gd name="T31" fmla="*/ 0 h 71"/>
                  <a:gd name="T32" fmla="*/ 0 w 46"/>
                  <a:gd name="T33" fmla="*/ 0 h 71"/>
                  <a:gd name="T34" fmla="*/ 0 w 46"/>
                  <a:gd name="T35" fmla="*/ 0 h 71"/>
                  <a:gd name="T36" fmla="*/ 0 w 46"/>
                  <a:gd name="T37" fmla="*/ 0 h 71"/>
                  <a:gd name="T38" fmla="*/ 0 w 46"/>
                  <a:gd name="T39" fmla="*/ 0 h 71"/>
                  <a:gd name="T40" fmla="*/ 0 w 46"/>
                  <a:gd name="T41" fmla="*/ 0 h 71"/>
                  <a:gd name="T42" fmla="*/ 0 w 46"/>
                  <a:gd name="T43" fmla="*/ 0 h 71"/>
                  <a:gd name="T44" fmla="*/ 0 w 46"/>
                  <a:gd name="T45" fmla="*/ 0 h 71"/>
                  <a:gd name="T46" fmla="*/ 0 w 46"/>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71"/>
                  <a:gd name="T74" fmla="*/ 46 w 46"/>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71">
                    <a:moveTo>
                      <a:pt x="22" y="0"/>
                    </a:moveTo>
                    <a:lnTo>
                      <a:pt x="35" y="0"/>
                    </a:lnTo>
                    <a:lnTo>
                      <a:pt x="46" y="12"/>
                    </a:lnTo>
                    <a:lnTo>
                      <a:pt x="46" y="59"/>
                    </a:lnTo>
                    <a:lnTo>
                      <a:pt x="46" y="71"/>
                    </a:lnTo>
                    <a:lnTo>
                      <a:pt x="35" y="71"/>
                    </a:lnTo>
                    <a:lnTo>
                      <a:pt x="22" y="71"/>
                    </a:lnTo>
                    <a:lnTo>
                      <a:pt x="11" y="71"/>
                    </a:lnTo>
                    <a:lnTo>
                      <a:pt x="0" y="71"/>
                    </a:lnTo>
                    <a:lnTo>
                      <a:pt x="0" y="59"/>
                    </a:lnTo>
                    <a:lnTo>
                      <a:pt x="0" y="12"/>
                    </a:lnTo>
                    <a:lnTo>
                      <a:pt x="0" y="0"/>
                    </a:lnTo>
                    <a:lnTo>
                      <a:pt x="11" y="0"/>
                    </a:lnTo>
                    <a:lnTo>
                      <a:pt x="22" y="0"/>
                    </a:lnTo>
                    <a:close/>
                  </a:path>
                </a:pathLst>
              </a:custGeom>
              <a:solidFill>
                <a:srgbClr val="006600"/>
              </a:solidFill>
              <a:ln w="9525">
                <a:solidFill>
                  <a:srgbClr val="006600"/>
                </a:solidFill>
                <a:round/>
                <a:headEnd/>
                <a:tailEnd/>
              </a:ln>
            </p:spPr>
            <p:txBody>
              <a:bodyPr/>
              <a:lstStyle/>
              <a:p>
                <a:endParaRPr lang="en-US"/>
              </a:p>
            </p:txBody>
          </p:sp>
          <p:sp>
            <p:nvSpPr>
              <p:cNvPr id="30844" name="Freeform 93">
                <a:extLst>
                  <a:ext uri="{FF2B5EF4-FFF2-40B4-BE49-F238E27FC236}">
                    <a16:creationId xmlns:a16="http://schemas.microsoft.com/office/drawing/2014/main" id="{DC42FED1-D506-4306-A365-3DC31CFE027A}"/>
                  </a:ext>
                </a:extLst>
              </p:cNvPr>
              <p:cNvSpPr>
                <a:spLocks noChangeAspect="1"/>
              </p:cNvSpPr>
              <p:nvPr/>
            </p:nvSpPr>
            <p:spPr bwMode="auto">
              <a:xfrm flipH="1">
                <a:off x="4581" y="2435"/>
                <a:ext cx="7" cy="10"/>
              </a:xfrm>
              <a:custGeom>
                <a:avLst/>
                <a:gdLst>
                  <a:gd name="T0" fmla="*/ 0 w 46"/>
                  <a:gd name="T1" fmla="*/ 0 h 71"/>
                  <a:gd name="T2" fmla="*/ 0 w 46"/>
                  <a:gd name="T3" fmla="*/ 0 h 71"/>
                  <a:gd name="T4" fmla="*/ 0 w 46"/>
                  <a:gd name="T5" fmla="*/ 0 h 71"/>
                  <a:gd name="T6" fmla="*/ 0 w 46"/>
                  <a:gd name="T7" fmla="*/ 0 h 71"/>
                  <a:gd name="T8" fmla="*/ 0 w 46"/>
                  <a:gd name="T9" fmla="*/ 0 h 71"/>
                  <a:gd name="T10" fmla="*/ 0 w 46"/>
                  <a:gd name="T11" fmla="*/ 0 h 71"/>
                  <a:gd name="T12" fmla="*/ 0 w 46"/>
                  <a:gd name="T13" fmla="*/ 0 h 71"/>
                  <a:gd name="T14" fmla="*/ 0 w 46"/>
                  <a:gd name="T15" fmla="*/ 0 h 71"/>
                  <a:gd name="T16" fmla="*/ 0 w 46"/>
                  <a:gd name="T17" fmla="*/ 0 h 71"/>
                  <a:gd name="T18" fmla="*/ 0 w 46"/>
                  <a:gd name="T19" fmla="*/ 0 h 71"/>
                  <a:gd name="T20" fmla="*/ 0 w 46"/>
                  <a:gd name="T21" fmla="*/ 0 h 71"/>
                  <a:gd name="T22" fmla="*/ 0 w 46"/>
                  <a:gd name="T23" fmla="*/ 0 h 71"/>
                  <a:gd name="T24" fmla="*/ 0 w 46"/>
                  <a:gd name="T25" fmla="*/ 0 h 71"/>
                  <a:gd name="T26" fmla="*/ 0 w 46"/>
                  <a:gd name="T27" fmla="*/ 0 h 71"/>
                  <a:gd name="T28" fmla="*/ 0 w 46"/>
                  <a:gd name="T29" fmla="*/ 0 h 71"/>
                  <a:gd name="T30" fmla="*/ 0 w 46"/>
                  <a:gd name="T31" fmla="*/ 0 h 71"/>
                  <a:gd name="T32" fmla="*/ 0 w 46"/>
                  <a:gd name="T33" fmla="*/ 0 h 71"/>
                  <a:gd name="T34" fmla="*/ 0 w 46"/>
                  <a:gd name="T35" fmla="*/ 0 h 71"/>
                  <a:gd name="T36" fmla="*/ 0 w 46"/>
                  <a:gd name="T37" fmla="*/ 0 h 71"/>
                  <a:gd name="T38" fmla="*/ 0 w 46"/>
                  <a:gd name="T39" fmla="*/ 0 h 71"/>
                  <a:gd name="T40" fmla="*/ 0 w 46"/>
                  <a:gd name="T41" fmla="*/ 0 h 71"/>
                  <a:gd name="T42" fmla="*/ 0 w 46"/>
                  <a:gd name="T43" fmla="*/ 0 h 71"/>
                  <a:gd name="T44" fmla="*/ 0 w 46"/>
                  <a:gd name="T45" fmla="*/ 0 h 71"/>
                  <a:gd name="T46" fmla="*/ 0 w 46"/>
                  <a:gd name="T47" fmla="*/ 0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6"/>
                  <a:gd name="T73" fmla="*/ 0 h 71"/>
                  <a:gd name="T74" fmla="*/ 46 w 46"/>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6" h="71">
                    <a:moveTo>
                      <a:pt x="22" y="0"/>
                    </a:moveTo>
                    <a:lnTo>
                      <a:pt x="35" y="0"/>
                    </a:lnTo>
                    <a:lnTo>
                      <a:pt x="46" y="12"/>
                    </a:lnTo>
                    <a:lnTo>
                      <a:pt x="46" y="59"/>
                    </a:lnTo>
                    <a:lnTo>
                      <a:pt x="46" y="71"/>
                    </a:lnTo>
                    <a:lnTo>
                      <a:pt x="35" y="71"/>
                    </a:lnTo>
                    <a:lnTo>
                      <a:pt x="22" y="71"/>
                    </a:lnTo>
                    <a:lnTo>
                      <a:pt x="11" y="71"/>
                    </a:lnTo>
                    <a:lnTo>
                      <a:pt x="0" y="71"/>
                    </a:lnTo>
                    <a:lnTo>
                      <a:pt x="0" y="59"/>
                    </a:lnTo>
                    <a:lnTo>
                      <a:pt x="0" y="12"/>
                    </a:lnTo>
                    <a:lnTo>
                      <a:pt x="0" y="0"/>
                    </a:lnTo>
                    <a:lnTo>
                      <a:pt x="11" y="0"/>
                    </a:lnTo>
                    <a:lnTo>
                      <a:pt x="22" y="0"/>
                    </a:lnTo>
                  </a:path>
                </a:pathLst>
              </a:custGeom>
              <a:solidFill>
                <a:srgbClr val="006600"/>
              </a:solidFill>
              <a:ln w="0">
                <a:solidFill>
                  <a:srgbClr val="006600"/>
                </a:solidFill>
                <a:round/>
                <a:headEnd/>
                <a:tailEnd/>
              </a:ln>
            </p:spPr>
            <p:txBody>
              <a:bodyPr/>
              <a:lstStyle/>
              <a:p>
                <a:endParaRPr lang="en-US"/>
              </a:p>
            </p:txBody>
          </p:sp>
          <p:sp>
            <p:nvSpPr>
              <p:cNvPr id="30845" name="Line 94">
                <a:extLst>
                  <a:ext uri="{FF2B5EF4-FFF2-40B4-BE49-F238E27FC236}">
                    <a16:creationId xmlns:a16="http://schemas.microsoft.com/office/drawing/2014/main" id="{54055F03-42A7-4147-AFE1-A1F21B143205}"/>
                  </a:ext>
                </a:extLst>
              </p:cNvPr>
              <p:cNvSpPr>
                <a:spLocks noChangeAspect="1" noChangeShapeType="1"/>
              </p:cNvSpPr>
              <p:nvPr/>
            </p:nvSpPr>
            <p:spPr bwMode="auto">
              <a:xfrm flipH="1" flipV="1">
                <a:off x="4570" y="2484"/>
                <a:ext cx="1" cy="14"/>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46" name="Freeform 95">
                <a:extLst>
                  <a:ext uri="{FF2B5EF4-FFF2-40B4-BE49-F238E27FC236}">
                    <a16:creationId xmlns:a16="http://schemas.microsoft.com/office/drawing/2014/main" id="{36A984EE-7B5A-41F8-AC7E-839F427F64DD}"/>
                  </a:ext>
                </a:extLst>
              </p:cNvPr>
              <p:cNvSpPr>
                <a:spLocks noChangeAspect="1"/>
              </p:cNvSpPr>
              <p:nvPr/>
            </p:nvSpPr>
            <p:spPr bwMode="auto">
              <a:xfrm flipH="1">
                <a:off x="4568" y="2494"/>
                <a:ext cx="5" cy="4"/>
              </a:xfrm>
              <a:custGeom>
                <a:avLst/>
                <a:gdLst>
                  <a:gd name="T0" fmla="*/ 0 w 36"/>
                  <a:gd name="T1" fmla="*/ 0 h 24"/>
                  <a:gd name="T2" fmla="*/ 0 w 36"/>
                  <a:gd name="T3" fmla="*/ 0 h 24"/>
                  <a:gd name="T4" fmla="*/ 0 w 36"/>
                  <a:gd name="T5" fmla="*/ 0 h 24"/>
                  <a:gd name="T6" fmla="*/ 0 w 36"/>
                  <a:gd name="T7" fmla="*/ 0 h 24"/>
                  <a:gd name="T8" fmla="*/ 0 60000 65536"/>
                  <a:gd name="T9" fmla="*/ 0 60000 65536"/>
                  <a:gd name="T10" fmla="*/ 0 60000 65536"/>
                  <a:gd name="T11" fmla="*/ 0 60000 65536"/>
                  <a:gd name="T12" fmla="*/ 0 w 36"/>
                  <a:gd name="T13" fmla="*/ 0 h 24"/>
                  <a:gd name="T14" fmla="*/ 36 w 36"/>
                  <a:gd name="T15" fmla="*/ 24 h 24"/>
                </a:gdLst>
                <a:ahLst/>
                <a:cxnLst>
                  <a:cxn ang="T8">
                    <a:pos x="T0" y="T1"/>
                  </a:cxn>
                  <a:cxn ang="T9">
                    <a:pos x="T2" y="T3"/>
                  </a:cxn>
                  <a:cxn ang="T10">
                    <a:pos x="T4" y="T5"/>
                  </a:cxn>
                  <a:cxn ang="T11">
                    <a:pos x="T6" y="T7"/>
                  </a:cxn>
                </a:cxnLst>
                <a:rect l="T12" t="T13" r="T14" b="T15"/>
                <a:pathLst>
                  <a:path w="36" h="24">
                    <a:moveTo>
                      <a:pt x="12" y="0"/>
                    </a:moveTo>
                    <a:lnTo>
                      <a:pt x="36" y="24"/>
                    </a:lnTo>
                    <a:lnTo>
                      <a:pt x="0" y="24"/>
                    </a:lnTo>
                    <a:lnTo>
                      <a:pt x="12" y="0"/>
                    </a:lnTo>
                    <a:close/>
                  </a:path>
                </a:pathLst>
              </a:custGeom>
              <a:solidFill>
                <a:srgbClr val="006600"/>
              </a:solidFill>
              <a:ln w="9525">
                <a:solidFill>
                  <a:srgbClr val="006600"/>
                </a:solidFill>
                <a:round/>
                <a:headEnd/>
                <a:tailEnd/>
              </a:ln>
            </p:spPr>
            <p:txBody>
              <a:bodyPr/>
              <a:lstStyle/>
              <a:p>
                <a:endParaRPr lang="en-US"/>
              </a:p>
            </p:txBody>
          </p:sp>
          <p:sp>
            <p:nvSpPr>
              <p:cNvPr id="30847" name="Freeform 96">
                <a:extLst>
                  <a:ext uri="{FF2B5EF4-FFF2-40B4-BE49-F238E27FC236}">
                    <a16:creationId xmlns:a16="http://schemas.microsoft.com/office/drawing/2014/main" id="{37A952F1-6F38-4F40-8C2F-060CD03FCA76}"/>
                  </a:ext>
                </a:extLst>
              </p:cNvPr>
              <p:cNvSpPr>
                <a:spLocks noChangeAspect="1"/>
              </p:cNvSpPr>
              <p:nvPr/>
            </p:nvSpPr>
            <p:spPr bwMode="auto">
              <a:xfrm flipH="1">
                <a:off x="4568" y="2494"/>
                <a:ext cx="5" cy="4"/>
              </a:xfrm>
              <a:custGeom>
                <a:avLst/>
                <a:gdLst>
                  <a:gd name="T0" fmla="*/ 0 w 36"/>
                  <a:gd name="T1" fmla="*/ 0 h 24"/>
                  <a:gd name="T2" fmla="*/ 0 w 36"/>
                  <a:gd name="T3" fmla="*/ 0 h 24"/>
                  <a:gd name="T4" fmla="*/ 0 w 36"/>
                  <a:gd name="T5" fmla="*/ 0 h 24"/>
                  <a:gd name="T6" fmla="*/ 0 w 36"/>
                  <a:gd name="T7" fmla="*/ 0 h 24"/>
                  <a:gd name="T8" fmla="*/ 0 60000 65536"/>
                  <a:gd name="T9" fmla="*/ 0 60000 65536"/>
                  <a:gd name="T10" fmla="*/ 0 60000 65536"/>
                  <a:gd name="T11" fmla="*/ 0 60000 65536"/>
                  <a:gd name="T12" fmla="*/ 0 w 36"/>
                  <a:gd name="T13" fmla="*/ 0 h 24"/>
                  <a:gd name="T14" fmla="*/ 36 w 36"/>
                  <a:gd name="T15" fmla="*/ 24 h 24"/>
                </a:gdLst>
                <a:ahLst/>
                <a:cxnLst>
                  <a:cxn ang="T8">
                    <a:pos x="T0" y="T1"/>
                  </a:cxn>
                  <a:cxn ang="T9">
                    <a:pos x="T2" y="T3"/>
                  </a:cxn>
                  <a:cxn ang="T10">
                    <a:pos x="T4" y="T5"/>
                  </a:cxn>
                  <a:cxn ang="T11">
                    <a:pos x="T6" y="T7"/>
                  </a:cxn>
                </a:cxnLst>
                <a:rect l="T12" t="T13" r="T14" b="T15"/>
                <a:pathLst>
                  <a:path w="36" h="24">
                    <a:moveTo>
                      <a:pt x="12" y="0"/>
                    </a:moveTo>
                    <a:lnTo>
                      <a:pt x="36" y="24"/>
                    </a:lnTo>
                    <a:lnTo>
                      <a:pt x="0" y="24"/>
                    </a:lnTo>
                    <a:lnTo>
                      <a:pt x="12" y="0"/>
                    </a:lnTo>
                  </a:path>
                </a:pathLst>
              </a:custGeom>
              <a:solidFill>
                <a:srgbClr val="006600"/>
              </a:solidFill>
              <a:ln w="0">
                <a:solidFill>
                  <a:srgbClr val="006600"/>
                </a:solidFill>
                <a:round/>
                <a:headEnd/>
                <a:tailEnd/>
              </a:ln>
            </p:spPr>
            <p:txBody>
              <a:bodyPr/>
              <a:lstStyle/>
              <a:p>
                <a:endParaRPr lang="en-US"/>
              </a:p>
            </p:txBody>
          </p:sp>
          <p:sp>
            <p:nvSpPr>
              <p:cNvPr id="30848" name="Freeform 97">
                <a:extLst>
                  <a:ext uri="{FF2B5EF4-FFF2-40B4-BE49-F238E27FC236}">
                    <a16:creationId xmlns:a16="http://schemas.microsoft.com/office/drawing/2014/main" id="{11FBE195-9847-489E-88BD-226DFDA3589C}"/>
                  </a:ext>
                </a:extLst>
              </p:cNvPr>
              <p:cNvSpPr>
                <a:spLocks noChangeAspect="1"/>
              </p:cNvSpPr>
              <p:nvPr/>
            </p:nvSpPr>
            <p:spPr bwMode="auto">
              <a:xfrm flipH="1">
                <a:off x="4568" y="2482"/>
                <a:ext cx="5" cy="4"/>
              </a:xfrm>
              <a:custGeom>
                <a:avLst/>
                <a:gdLst>
                  <a:gd name="T0" fmla="*/ 0 w 36"/>
                  <a:gd name="T1" fmla="*/ 0 h 24"/>
                  <a:gd name="T2" fmla="*/ 0 w 36"/>
                  <a:gd name="T3" fmla="*/ 0 h 24"/>
                  <a:gd name="T4" fmla="*/ 0 w 36"/>
                  <a:gd name="T5" fmla="*/ 0 h 24"/>
                  <a:gd name="T6" fmla="*/ 0 w 36"/>
                  <a:gd name="T7" fmla="*/ 0 h 24"/>
                  <a:gd name="T8" fmla="*/ 0 w 36"/>
                  <a:gd name="T9" fmla="*/ 0 h 24"/>
                  <a:gd name="T10" fmla="*/ 0 w 36"/>
                  <a:gd name="T11" fmla="*/ 0 h 24"/>
                  <a:gd name="T12" fmla="*/ 0 w 36"/>
                  <a:gd name="T13" fmla="*/ 0 h 24"/>
                  <a:gd name="T14" fmla="*/ 0 w 36"/>
                  <a:gd name="T15" fmla="*/ 0 h 24"/>
                  <a:gd name="T16" fmla="*/ 0 w 36"/>
                  <a:gd name="T17" fmla="*/ 0 h 24"/>
                  <a:gd name="T18" fmla="*/ 0 w 36"/>
                  <a:gd name="T19" fmla="*/ 0 h 24"/>
                  <a:gd name="T20" fmla="*/ 0 w 36"/>
                  <a:gd name="T21" fmla="*/ 0 h 24"/>
                  <a:gd name="T22" fmla="*/ 0 w 36"/>
                  <a:gd name="T23" fmla="*/ 0 h 24"/>
                  <a:gd name="T24" fmla="*/ 0 w 36"/>
                  <a:gd name="T25" fmla="*/ 0 h 24"/>
                  <a:gd name="T26" fmla="*/ 0 w 36"/>
                  <a:gd name="T27" fmla="*/ 0 h 24"/>
                  <a:gd name="T28" fmla="*/ 0 w 36"/>
                  <a:gd name="T29" fmla="*/ 0 h 24"/>
                  <a:gd name="T30" fmla="*/ 0 w 36"/>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0" y="0"/>
                    </a:moveTo>
                    <a:lnTo>
                      <a:pt x="12" y="0"/>
                    </a:lnTo>
                    <a:lnTo>
                      <a:pt x="24" y="0"/>
                    </a:lnTo>
                    <a:lnTo>
                      <a:pt x="24" y="12"/>
                    </a:lnTo>
                    <a:lnTo>
                      <a:pt x="36" y="24"/>
                    </a:lnTo>
                    <a:lnTo>
                      <a:pt x="24" y="24"/>
                    </a:lnTo>
                    <a:lnTo>
                      <a:pt x="12" y="12"/>
                    </a:lnTo>
                    <a:lnTo>
                      <a:pt x="0" y="0"/>
                    </a:lnTo>
                    <a:close/>
                  </a:path>
                </a:pathLst>
              </a:custGeom>
              <a:solidFill>
                <a:srgbClr val="006600"/>
              </a:solidFill>
              <a:ln w="9525">
                <a:solidFill>
                  <a:srgbClr val="006600"/>
                </a:solidFill>
                <a:round/>
                <a:headEnd/>
                <a:tailEnd/>
              </a:ln>
            </p:spPr>
            <p:txBody>
              <a:bodyPr/>
              <a:lstStyle/>
              <a:p>
                <a:endParaRPr lang="en-US"/>
              </a:p>
            </p:txBody>
          </p:sp>
          <p:sp>
            <p:nvSpPr>
              <p:cNvPr id="30849" name="Freeform 98">
                <a:extLst>
                  <a:ext uri="{FF2B5EF4-FFF2-40B4-BE49-F238E27FC236}">
                    <a16:creationId xmlns:a16="http://schemas.microsoft.com/office/drawing/2014/main" id="{AB47D403-5CC8-4421-B92F-5D3A0A50B0FA}"/>
                  </a:ext>
                </a:extLst>
              </p:cNvPr>
              <p:cNvSpPr>
                <a:spLocks noChangeAspect="1"/>
              </p:cNvSpPr>
              <p:nvPr/>
            </p:nvSpPr>
            <p:spPr bwMode="auto">
              <a:xfrm flipH="1">
                <a:off x="4568" y="2482"/>
                <a:ext cx="5" cy="4"/>
              </a:xfrm>
              <a:custGeom>
                <a:avLst/>
                <a:gdLst>
                  <a:gd name="T0" fmla="*/ 0 w 36"/>
                  <a:gd name="T1" fmla="*/ 0 h 24"/>
                  <a:gd name="T2" fmla="*/ 0 w 36"/>
                  <a:gd name="T3" fmla="*/ 0 h 24"/>
                  <a:gd name="T4" fmla="*/ 0 w 36"/>
                  <a:gd name="T5" fmla="*/ 0 h 24"/>
                  <a:gd name="T6" fmla="*/ 0 w 36"/>
                  <a:gd name="T7" fmla="*/ 0 h 24"/>
                  <a:gd name="T8" fmla="*/ 0 w 36"/>
                  <a:gd name="T9" fmla="*/ 0 h 24"/>
                  <a:gd name="T10" fmla="*/ 0 w 36"/>
                  <a:gd name="T11" fmla="*/ 0 h 24"/>
                  <a:gd name="T12" fmla="*/ 0 w 36"/>
                  <a:gd name="T13" fmla="*/ 0 h 24"/>
                  <a:gd name="T14" fmla="*/ 0 w 36"/>
                  <a:gd name="T15" fmla="*/ 0 h 24"/>
                  <a:gd name="T16" fmla="*/ 0 w 36"/>
                  <a:gd name="T17" fmla="*/ 0 h 24"/>
                  <a:gd name="T18" fmla="*/ 0 w 36"/>
                  <a:gd name="T19" fmla="*/ 0 h 24"/>
                  <a:gd name="T20" fmla="*/ 0 w 36"/>
                  <a:gd name="T21" fmla="*/ 0 h 24"/>
                  <a:gd name="T22" fmla="*/ 0 w 36"/>
                  <a:gd name="T23" fmla="*/ 0 h 24"/>
                  <a:gd name="T24" fmla="*/ 0 w 36"/>
                  <a:gd name="T25" fmla="*/ 0 h 24"/>
                  <a:gd name="T26" fmla="*/ 0 w 36"/>
                  <a:gd name="T27" fmla="*/ 0 h 24"/>
                  <a:gd name="T28" fmla="*/ 0 w 36"/>
                  <a:gd name="T29" fmla="*/ 0 h 24"/>
                  <a:gd name="T30" fmla="*/ 0 w 36"/>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24"/>
                  <a:gd name="T50" fmla="*/ 36 w 36"/>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24">
                    <a:moveTo>
                      <a:pt x="0" y="0"/>
                    </a:moveTo>
                    <a:lnTo>
                      <a:pt x="12" y="0"/>
                    </a:lnTo>
                    <a:lnTo>
                      <a:pt x="24" y="0"/>
                    </a:lnTo>
                    <a:lnTo>
                      <a:pt x="24" y="12"/>
                    </a:lnTo>
                    <a:lnTo>
                      <a:pt x="36" y="24"/>
                    </a:lnTo>
                    <a:lnTo>
                      <a:pt x="24" y="24"/>
                    </a:lnTo>
                    <a:lnTo>
                      <a:pt x="12" y="12"/>
                    </a:lnTo>
                    <a:lnTo>
                      <a:pt x="0" y="0"/>
                    </a:lnTo>
                  </a:path>
                </a:pathLst>
              </a:custGeom>
              <a:solidFill>
                <a:srgbClr val="006600"/>
              </a:solidFill>
              <a:ln w="0">
                <a:solidFill>
                  <a:srgbClr val="006600"/>
                </a:solidFill>
                <a:round/>
                <a:headEnd/>
                <a:tailEnd/>
              </a:ln>
            </p:spPr>
            <p:txBody>
              <a:bodyPr/>
              <a:lstStyle/>
              <a:p>
                <a:endParaRPr lang="en-US"/>
              </a:p>
            </p:txBody>
          </p:sp>
          <p:sp>
            <p:nvSpPr>
              <p:cNvPr id="30850" name="Rectangle 99">
                <a:extLst>
                  <a:ext uri="{FF2B5EF4-FFF2-40B4-BE49-F238E27FC236}">
                    <a16:creationId xmlns:a16="http://schemas.microsoft.com/office/drawing/2014/main" id="{4B850EA7-EED1-4EA0-B397-D6C2CF2EE2B7}"/>
                  </a:ext>
                </a:extLst>
              </p:cNvPr>
              <p:cNvSpPr>
                <a:spLocks noChangeAspect="1" noChangeArrowheads="1"/>
              </p:cNvSpPr>
              <p:nvPr/>
            </p:nvSpPr>
            <p:spPr bwMode="auto">
              <a:xfrm flipH="1">
                <a:off x="4595" y="2461"/>
                <a:ext cx="2" cy="37"/>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51" name="Rectangle 100">
                <a:extLst>
                  <a:ext uri="{FF2B5EF4-FFF2-40B4-BE49-F238E27FC236}">
                    <a16:creationId xmlns:a16="http://schemas.microsoft.com/office/drawing/2014/main" id="{33C73C5E-C580-404A-9FD4-A3AB5815C7D9}"/>
                  </a:ext>
                </a:extLst>
              </p:cNvPr>
              <p:cNvSpPr>
                <a:spLocks noChangeAspect="1" noChangeArrowheads="1"/>
              </p:cNvSpPr>
              <p:nvPr/>
            </p:nvSpPr>
            <p:spPr bwMode="auto">
              <a:xfrm flipH="1">
                <a:off x="4595" y="2461"/>
                <a:ext cx="2" cy="37"/>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52" name="Rectangle 101">
                <a:extLst>
                  <a:ext uri="{FF2B5EF4-FFF2-40B4-BE49-F238E27FC236}">
                    <a16:creationId xmlns:a16="http://schemas.microsoft.com/office/drawing/2014/main" id="{BF5F65D2-CC55-4754-8324-4DB3830064B1}"/>
                  </a:ext>
                </a:extLst>
              </p:cNvPr>
              <p:cNvSpPr>
                <a:spLocks noChangeAspect="1" noChangeArrowheads="1"/>
              </p:cNvSpPr>
              <p:nvPr/>
            </p:nvSpPr>
            <p:spPr bwMode="auto">
              <a:xfrm flipH="1">
                <a:off x="4590" y="2476"/>
                <a:ext cx="17" cy="1"/>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53" name="Rectangle 102">
                <a:extLst>
                  <a:ext uri="{FF2B5EF4-FFF2-40B4-BE49-F238E27FC236}">
                    <a16:creationId xmlns:a16="http://schemas.microsoft.com/office/drawing/2014/main" id="{E5230F87-2091-4EB8-ADE4-654489422F97}"/>
                  </a:ext>
                </a:extLst>
              </p:cNvPr>
              <p:cNvSpPr>
                <a:spLocks noChangeAspect="1" noChangeArrowheads="1"/>
              </p:cNvSpPr>
              <p:nvPr/>
            </p:nvSpPr>
            <p:spPr bwMode="auto">
              <a:xfrm flipH="1">
                <a:off x="4590" y="2476"/>
                <a:ext cx="17" cy="1"/>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54" name="Freeform 103">
                <a:extLst>
                  <a:ext uri="{FF2B5EF4-FFF2-40B4-BE49-F238E27FC236}">
                    <a16:creationId xmlns:a16="http://schemas.microsoft.com/office/drawing/2014/main" id="{B5253872-8903-4FF1-BA82-DB7C0E58C10C}"/>
                  </a:ext>
                </a:extLst>
              </p:cNvPr>
              <p:cNvSpPr>
                <a:spLocks noChangeAspect="1"/>
              </p:cNvSpPr>
              <p:nvPr/>
            </p:nvSpPr>
            <p:spPr bwMode="auto">
              <a:xfrm flipH="1">
                <a:off x="4590" y="2476"/>
                <a:ext cx="15" cy="15"/>
              </a:xfrm>
              <a:custGeom>
                <a:avLst/>
                <a:gdLst>
                  <a:gd name="T0" fmla="*/ 0 w 106"/>
                  <a:gd name="T1" fmla="*/ 0 h 106"/>
                  <a:gd name="T2" fmla="*/ 0 w 106"/>
                  <a:gd name="T3" fmla="*/ 0 h 106"/>
                  <a:gd name="T4" fmla="*/ 0 w 106"/>
                  <a:gd name="T5" fmla="*/ 0 h 106"/>
                  <a:gd name="T6" fmla="*/ 0 60000 65536"/>
                  <a:gd name="T7" fmla="*/ 0 60000 65536"/>
                  <a:gd name="T8" fmla="*/ 0 60000 65536"/>
                  <a:gd name="T9" fmla="*/ 0 w 106"/>
                  <a:gd name="T10" fmla="*/ 0 h 106"/>
                  <a:gd name="T11" fmla="*/ 106 w 106"/>
                  <a:gd name="T12" fmla="*/ 106 h 106"/>
                </a:gdLst>
                <a:ahLst/>
                <a:cxnLst>
                  <a:cxn ang="T6">
                    <a:pos x="T0" y="T1"/>
                  </a:cxn>
                  <a:cxn ang="T7">
                    <a:pos x="T2" y="T3"/>
                  </a:cxn>
                  <a:cxn ang="T8">
                    <a:pos x="T4" y="T5"/>
                  </a:cxn>
                </a:cxnLst>
                <a:rect l="T9" t="T10" r="T11" b="T12"/>
                <a:pathLst>
                  <a:path w="106" h="106">
                    <a:moveTo>
                      <a:pt x="0" y="0"/>
                    </a:moveTo>
                    <a:lnTo>
                      <a:pt x="59" y="106"/>
                    </a:lnTo>
                    <a:lnTo>
                      <a:pt x="106" y="12"/>
                    </a:lnTo>
                  </a:path>
                </a:pathLst>
              </a:custGeom>
              <a:solidFill>
                <a:srgbClr val="006600"/>
              </a:solidFill>
              <a:ln w="0">
                <a:solidFill>
                  <a:srgbClr val="006600"/>
                </a:solidFill>
                <a:round/>
                <a:headEnd/>
                <a:tailEnd/>
              </a:ln>
            </p:spPr>
            <p:txBody>
              <a:bodyPr/>
              <a:lstStyle/>
              <a:p>
                <a:endParaRPr lang="en-US"/>
              </a:p>
            </p:txBody>
          </p:sp>
          <p:sp>
            <p:nvSpPr>
              <p:cNvPr id="30855" name="Rectangle 104">
                <a:extLst>
                  <a:ext uri="{FF2B5EF4-FFF2-40B4-BE49-F238E27FC236}">
                    <a16:creationId xmlns:a16="http://schemas.microsoft.com/office/drawing/2014/main" id="{0BEE1D5A-B0FF-47CB-AF97-80CC90C2029C}"/>
                  </a:ext>
                </a:extLst>
              </p:cNvPr>
              <p:cNvSpPr>
                <a:spLocks noChangeAspect="1" noChangeArrowheads="1"/>
              </p:cNvSpPr>
              <p:nvPr/>
            </p:nvSpPr>
            <p:spPr bwMode="auto">
              <a:xfrm flipH="1">
                <a:off x="4597" y="2493"/>
                <a:ext cx="6" cy="5"/>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56" name="Rectangle 105">
                <a:extLst>
                  <a:ext uri="{FF2B5EF4-FFF2-40B4-BE49-F238E27FC236}">
                    <a16:creationId xmlns:a16="http://schemas.microsoft.com/office/drawing/2014/main" id="{70C6BE14-318B-4384-AAA6-2C1E10C26A2E}"/>
                  </a:ext>
                </a:extLst>
              </p:cNvPr>
              <p:cNvSpPr>
                <a:spLocks noChangeAspect="1" noChangeArrowheads="1"/>
              </p:cNvSpPr>
              <p:nvPr/>
            </p:nvSpPr>
            <p:spPr bwMode="auto">
              <a:xfrm flipH="1">
                <a:off x="4597" y="2493"/>
                <a:ext cx="6" cy="5"/>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57" name="Line 106">
                <a:extLst>
                  <a:ext uri="{FF2B5EF4-FFF2-40B4-BE49-F238E27FC236}">
                    <a16:creationId xmlns:a16="http://schemas.microsoft.com/office/drawing/2014/main" id="{E90FEC22-83D1-4BBC-B1A9-340D6226C780}"/>
                  </a:ext>
                </a:extLst>
              </p:cNvPr>
              <p:cNvSpPr>
                <a:spLocks noChangeAspect="1" noChangeShapeType="1"/>
              </p:cNvSpPr>
              <p:nvPr/>
            </p:nvSpPr>
            <p:spPr bwMode="auto">
              <a:xfrm flipH="1" flipV="1">
                <a:off x="4596" y="2402"/>
                <a:ext cx="1" cy="59"/>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58" name="Rectangle 107">
                <a:extLst>
                  <a:ext uri="{FF2B5EF4-FFF2-40B4-BE49-F238E27FC236}">
                    <a16:creationId xmlns:a16="http://schemas.microsoft.com/office/drawing/2014/main" id="{219EB2EE-2C01-4147-9FD1-1D5C563AB05F}"/>
                  </a:ext>
                </a:extLst>
              </p:cNvPr>
              <p:cNvSpPr>
                <a:spLocks noChangeAspect="1" noChangeArrowheads="1"/>
              </p:cNvSpPr>
              <p:nvPr/>
            </p:nvSpPr>
            <p:spPr bwMode="auto">
              <a:xfrm flipH="1">
                <a:off x="4575" y="2461"/>
                <a:ext cx="30" cy="1"/>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59" name="Rectangle 108">
                <a:extLst>
                  <a:ext uri="{FF2B5EF4-FFF2-40B4-BE49-F238E27FC236}">
                    <a16:creationId xmlns:a16="http://schemas.microsoft.com/office/drawing/2014/main" id="{D8695074-96FD-4741-8AE0-E2455FCA4C2E}"/>
                  </a:ext>
                </a:extLst>
              </p:cNvPr>
              <p:cNvSpPr>
                <a:spLocks noChangeAspect="1" noChangeArrowheads="1"/>
              </p:cNvSpPr>
              <p:nvPr/>
            </p:nvSpPr>
            <p:spPr bwMode="auto">
              <a:xfrm flipH="1">
                <a:off x="4575" y="2461"/>
                <a:ext cx="30" cy="1"/>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60" name="Rectangle 109">
                <a:extLst>
                  <a:ext uri="{FF2B5EF4-FFF2-40B4-BE49-F238E27FC236}">
                    <a16:creationId xmlns:a16="http://schemas.microsoft.com/office/drawing/2014/main" id="{803808B9-58CF-4456-8010-C62EBBEEC4E6}"/>
                  </a:ext>
                </a:extLst>
              </p:cNvPr>
              <p:cNvSpPr>
                <a:spLocks noChangeAspect="1" noChangeArrowheads="1"/>
              </p:cNvSpPr>
              <p:nvPr/>
            </p:nvSpPr>
            <p:spPr bwMode="auto">
              <a:xfrm flipH="1">
                <a:off x="4583" y="2445"/>
                <a:ext cx="20" cy="0"/>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61" name="Rectangle 110">
                <a:extLst>
                  <a:ext uri="{FF2B5EF4-FFF2-40B4-BE49-F238E27FC236}">
                    <a16:creationId xmlns:a16="http://schemas.microsoft.com/office/drawing/2014/main" id="{E6CAB41B-027D-4D51-9F97-74BF9D66736A}"/>
                  </a:ext>
                </a:extLst>
              </p:cNvPr>
              <p:cNvSpPr>
                <a:spLocks noChangeAspect="1" noChangeArrowheads="1"/>
              </p:cNvSpPr>
              <p:nvPr/>
            </p:nvSpPr>
            <p:spPr bwMode="auto">
              <a:xfrm flipH="1">
                <a:off x="4583" y="2445"/>
                <a:ext cx="20" cy="0"/>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62" name="Rectangle 111">
                <a:extLst>
                  <a:ext uri="{FF2B5EF4-FFF2-40B4-BE49-F238E27FC236}">
                    <a16:creationId xmlns:a16="http://schemas.microsoft.com/office/drawing/2014/main" id="{B3C984A7-3571-4BE0-BA7F-14D33CB3EF90}"/>
                  </a:ext>
                </a:extLst>
              </p:cNvPr>
              <p:cNvSpPr>
                <a:spLocks noChangeAspect="1" noChangeArrowheads="1"/>
              </p:cNvSpPr>
              <p:nvPr/>
            </p:nvSpPr>
            <p:spPr bwMode="auto">
              <a:xfrm flipH="1">
                <a:off x="4585" y="2429"/>
                <a:ext cx="28" cy="0"/>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63" name="Rectangle 112">
                <a:extLst>
                  <a:ext uri="{FF2B5EF4-FFF2-40B4-BE49-F238E27FC236}">
                    <a16:creationId xmlns:a16="http://schemas.microsoft.com/office/drawing/2014/main" id="{7BD5807D-F9CC-4317-992E-AA2EC68111DD}"/>
                  </a:ext>
                </a:extLst>
              </p:cNvPr>
              <p:cNvSpPr>
                <a:spLocks noChangeAspect="1" noChangeArrowheads="1"/>
              </p:cNvSpPr>
              <p:nvPr/>
            </p:nvSpPr>
            <p:spPr bwMode="auto">
              <a:xfrm flipH="1">
                <a:off x="4585" y="2429"/>
                <a:ext cx="28" cy="0"/>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64" name="Freeform 113">
                <a:extLst>
                  <a:ext uri="{FF2B5EF4-FFF2-40B4-BE49-F238E27FC236}">
                    <a16:creationId xmlns:a16="http://schemas.microsoft.com/office/drawing/2014/main" id="{F168D26C-B223-45F9-8CCE-E09143113472}"/>
                  </a:ext>
                </a:extLst>
              </p:cNvPr>
              <p:cNvSpPr>
                <a:spLocks noChangeAspect="1"/>
              </p:cNvSpPr>
              <p:nvPr/>
            </p:nvSpPr>
            <p:spPr bwMode="auto">
              <a:xfrm flipH="1">
                <a:off x="4595" y="2400"/>
                <a:ext cx="2" cy="5"/>
              </a:xfrm>
              <a:custGeom>
                <a:avLst/>
                <a:gdLst>
                  <a:gd name="T0" fmla="*/ 0 w 12"/>
                  <a:gd name="T1" fmla="*/ 0 h 35"/>
                  <a:gd name="T2" fmla="*/ 0 w 12"/>
                  <a:gd name="T3" fmla="*/ 0 h 35"/>
                  <a:gd name="T4" fmla="*/ 0 w 12"/>
                  <a:gd name="T5" fmla="*/ 0 h 35"/>
                  <a:gd name="T6" fmla="*/ 0 w 12"/>
                  <a:gd name="T7" fmla="*/ 0 h 35"/>
                  <a:gd name="T8" fmla="*/ 0 w 12"/>
                  <a:gd name="T9" fmla="*/ 0 h 35"/>
                  <a:gd name="T10" fmla="*/ 0 w 12"/>
                  <a:gd name="T11" fmla="*/ 0 h 35"/>
                  <a:gd name="T12" fmla="*/ 0 w 12"/>
                  <a:gd name="T13" fmla="*/ 0 h 35"/>
                  <a:gd name="T14" fmla="*/ 0 w 12"/>
                  <a:gd name="T15" fmla="*/ 0 h 35"/>
                  <a:gd name="T16" fmla="*/ 0 w 12"/>
                  <a:gd name="T17" fmla="*/ 0 h 35"/>
                  <a:gd name="T18" fmla="*/ 0 w 12"/>
                  <a:gd name="T19" fmla="*/ 0 h 35"/>
                  <a:gd name="T20" fmla="*/ 0 w 12"/>
                  <a:gd name="T21" fmla="*/ 0 h 35"/>
                  <a:gd name="T22" fmla="*/ 0 w 12"/>
                  <a:gd name="T23" fmla="*/ 0 h 35"/>
                  <a:gd name="T24" fmla="*/ 0 w 12"/>
                  <a:gd name="T25" fmla="*/ 0 h 35"/>
                  <a:gd name="T26" fmla="*/ 0 w 12"/>
                  <a:gd name="T27" fmla="*/ 0 h 35"/>
                  <a:gd name="T28" fmla="*/ 0 w 12"/>
                  <a:gd name="T29" fmla="*/ 0 h 35"/>
                  <a:gd name="T30" fmla="*/ 0 w 12"/>
                  <a:gd name="T31" fmla="*/ 0 h 35"/>
                  <a:gd name="T32" fmla="*/ 0 w 12"/>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5"/>
                  <a:gd name="T53" fmla="*/ 12 w 12"/>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5">
                    <a:moveTo>
                      <a:pt x="0" y="0"/>
                    </a:moveTo>
                    <a:lnTo>
                      <a:pt x="12" y="0"/>
                    </a:lnTo>
                    <a:lnTo>
                      <a:pt x="12" y="11"/>
                    </a:lnTo>
                    <a:lnTo>
                      <a:pt x="12" y="23"/>
                    </a:lnTo>
                    <a:lnTo>
                      <a:pt x="12" y="35"/>
                    </a:lnTo>
                    <a:lnTo>
                      <a:pt x="0" y="35"/>
                    </a:lnTo>
                    <a:lnTo>
                      <a:pt x="0" y="23"/>
                    </a:lnTo>
                    <a:lnTo>
                      <a:pt x="0" y="11"/>
                    </a:lnTo>
                    <a:lnTo>
                      <a:pt x="0" y="0"/>
                    </a:lnTo>
                    <a:close/>
                  </a:path>
                </a:pathLst>
              </a:custGeom>
              <a:solidFill>
                <a:srgbClr val="006600"/>
              </a:solidFill>
              <a:ln w="9525">
                <a:solidFill>
                  <a:srgbClr val="006600"/>
                </a:solidFill>
                <a:round/>
                <a:headEnd/>
                <a:tailEnd/>
              </a:ln>
            </p:spPr>
            <p:txBody>
              <a:bodyPr/>
              <a:lstStyle/>
              <a:p>
                <a:endParaRPr lang="en-US"/>
              </a:p>
            </p:txBody>
          </p:sp>
          <p:sp>
            <p:nvSpPr>
              <p:cNvPr id="30865" name="Freeform 114">
                <a:extLst>
                  <a:ext uri="{FF2B5EF4-FFF2-40B4-BE49-F238E27FC236}">
                    <a16:creationId xmlns:a16="http://schemas.microsoft.com/office/drawing/2014/main" id="{D45C1001-046A-4230-9E3A-2D38A8700EAC}"/>
                  </a:ext>
                </a:extLst>
              </p:cNvPr>
              <p:cNvSpPr>
                <a:spLocks noChangeAspect="1"/>
              </p:cNvSpPr>
              <p:nvPr/>
            </p:nvSpPr>
            <p:spPr bwMode="auto">
              <a:xfrm flipH="1">
                <a:off x="4595" y="2400"/>
                <a:ext cx="2" cy="5"/>
              </a:xfrm>
              <a:custGeom>
                <a:avLst/>
                <a:gdLst>
                  <a:gd name="T0" fmla="*/ 0 w 12"/>
                  <a:gd name="T1" fmla="*/ 0 h 35"/>
                  <a:gd name="T2" fmla="*/ 0 w 12"/>
                  <a:gd name="T3" fmla="*/ 0 h 35"/>
                  <a:gd name="T4" fmla="*/ 0 w 12"/>
                  <a:gd name="T5" fmla="*/ 0 h 35"/>
                  <a:gd name="T6" fmla="*/ 0 w 12"/>
                  <a:gd name="T7" fmla="*/ 0 h 35"/>
                  <a:gd name="T8" fmla="*/ 0 w 12"/>
                  <a:gd name="T9" fmla="*/ 0 h 35"/>
                  <a:gd name="T10" fmla="*/ 0 w 12"/>
                  <a:gd name="T11" fmla="*/ 0 h 35"/>
                  <a:gd name="T12" fmla="*/ 0 w 12"/>
                  <a:gd name="T13" fmla="*/ 0 h 35"/>
                  <a:gd name="T14" fmla="*/ 0 w 12"/>
                  <a:gd name="T15" fmla="*/ 0 h 35"/>
                  <a:gd name="T16" fmla="*/ 0 w 12"/>
                  <a:gd name="T17" fmla="*/ 0 h 35"/>
                  <a:gd name="T18" fmla="*/ 0 w 12"/>
                  <a:gd name="T19" fmla="*/ 0 h 35"/>
                  <a:gd name="T20" fmla="*/ 0 w 12"/>
                  <a:gd name="T21" fmla="*/ 0 h 35"/>
                  <a:gd name="T22" fmla="*/ 0 w 12"/>
                  <a:gd name="T23" fmla="*/ 0 h 35"/>
                  <a:gd name="T24" fmla="*/ 0 w 12"/>
                  <a:gd name="T25" fmla="*/ 0 h 35"/>
                  <a:gd name="T26" fmla="*/ 0 w 12"/>
                  <a:gd name="T27" fmla="*/ 0 h 35"/>
                  <a:gd name="T28" fmla="*/ 0 w 12"/>
                  <a:gd name="T29" fmla="*/ 0 h 35"/>
                  <a:gd name="T30" fmla="*/ 0 w 12"/>
                  <a:gd name="T31" fmla="*/ 0 h 35"/>
                  <a:gd name="T32" fmla="*/ 0 w 12"/>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35"/>
                  <a:gd name="T53" fmla="*/ 12 w 12"/>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35">
                    <a:moveTo>
                      <a:pt x="0" y="0"/>
                    </a:moveTo>
                    <a:lnTo>
                      <a:pt x="12" y="0"/>
                    </a:lnTo>
                    <a:lnTo>
                      <a:pt x="12" y="11"/>
                    </a:lnTo>
                    <a:lnTo>
                      <a:pt x="12" y="23"/>
                    </a:lnTo>
                    <a:lnTo>
                      <a:pt x="12" y="35"/>
                    </a:lnTo>
                    <a:lnTo>
                      <a:pt x="0" y="35"/>
                    </a:lnTo>
                    <a:lnTo>
                      <a:pt x="0" y="23"/>
                    </a:lnTo>
                    <a:lnTo>
                      <a:pt x="0" y="11"/>
                    </a:lnTo>
                    <a:lnTo>
                      <a:pt x="0" y="0"/>
                    </a:lnTo>
                  </a:path>
                </a:pathLst>
              </a:custGeom>
              <a:solidFill>
                <a:srgbClr val="006600"/>
              </a:solidFill>
              <a:ln w="0">
                <a:solidFill>
                  <a:srgbClr val="006600"/>
                </a:solidFill>
                <a:round/>
                <a:headEnd/>
                <a:tailEnd/>
              </a:ln>
            </p:spPr>
            <p:txBody>
              <a:bodyPr/>
              <a:lstStyle/>
              <a:p>
                <a:endParaRPr lang="en-US"/>
              </a:p>
            </p:txBody>
          </p:sp>
          <p:sp>
            <p:nvSpPr>
              <p:cNvPr id="30866" name="Line 115">
                <a:extLst>
                  <a:ext uri="{FF2B5EF4-FFF2-40B4-BE49-F238E27FC236}">
                    <a16:creationId xmlns:a16="http://schemas.microsoft.com/office/drawing/2014/main" id="{933D08C7-9AA6-4F09-94AC-856DD6A4F72F}"/>
                  </a:ext>
                </a:extLst>
              </p:cNvPr>
              <p:cNvSpPr>
                <a:spLocks noChangeAspect="1" noChangeShapeType="1"/>
              </p:cNvSpPr>
              <p:nvPr/>
            </p:nvSpPr>
            <p:spPr bwMode="auto">
              <a:xfrm>
                <a:off x="4602" y="2429"/>
                <a:ext cx="5" cy="50"/>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7" name="Line 116">
                <a:extLst>
                  <a:ext uri="{FF2B5EF4-FFF2-40B4-BE49-F238E27FC236}">
                    <a16:creationId xmlns:a16="http://schemas.microsoft.com/office/drawing/2014/main" id="{51D4DF10-AC93-41FC-81B4-5FA3D64299E1}"/>
                  </a:ext>
                </a:extLst>
              </p:cNvPr>
              <p:cNvSpPr>
                <a:spLocks noChangeAspect="1" noChangeShapeType="1"/>
              </p:cNvSpPr>
              <p:nvPr/>
            </p:nvSpPr>
            <p:spPr bwMode="auto">
              <a:xfrm flipH="1">
                <a:off x="4597" y="2452"/>
                <a:ext cx="15" cy="1"/>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68" name="Rectangle 117">
                <a:extLst>
                  <a:ext uri="{FF2B5EF4-FFF2-40B4-BE49-F238E27FC236}">
                    <a16:creationId xmlns:a16="http://schemas.microsoft.com/office/drawing/2014/main" id="{E58F36A4-285A-4700-A7F0-01F7FD17C0A9}"/>
                  </a:ext>
                </a:extLst>
              </p:cNvPr>
              <p:cNvSpPr>
                <a:spLocks noChangeAspect="1" noChangeArrowheads="1"/>
              </p:cNvSpPr>
              <p:nvPr/>
            </p:nvSpPr>
            <p:spPr bwMode="auto">
              <a:xfrm flipH="1">
                <a:off x="4581" y="2444"/>
                <a:ext cx="9" cy="1"/>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69" name="Rectangle 118">
                <a:extLst>
                  <a:ext uri="{FF2B5EF4-FFF2-40B4-BE49-F238E27FC236}">
                    <a16:creationId xmlns:a16="http://schemas.microsoft.com/office/drawing/2014/main" id="{9BFD7275-75BF-423C-9330-025B64C7ABD0}"/>
                  </a:ext>
                </a:extLst>
              </p:cNvPr>
              <p:cNvSpPr>
                <a:spLocks noChangeAspect="1" noChangeArrowheads="1"/>
              </p:cNvSpPr>
              <p:nvPr/>
            </p:nvSpPr>
            <p:spPr bwMode="auto">
              <a:xfrm flipH="1">
                <a:off x="4581" y="2444"/>
                <a:ext cx="9" cy="1"/>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70" name="Freeform 119">
                <a:extLst>
                  <a:ext uri="{FF2B5EF4-FFF2-40B4-BE49-F238E27FC236}">
                    <a16:creationId xmlns:a16="http://schemas.microsoft.com/office/drawing/2014/main" id="{936DF66A-0C9A-4FDF-8B03-D8E7BCAC7D53}"/>
                  </a:ext>
                </a:extLst>
              </p:cNvPr>
              <p:cNvSpPr>
                <a:spLocks noChangeAspect="1"/>
              </p:cNvSpPr>
              <p:nvPr/>
            </p:nvSpPr>
            <p:spPr bwMode="auto">
              <a:xfrm flipH="1">
                <a:off x="4575" y="2462"/>
                <a:ext cx="32" cy="14"/>
              </a:xfrm>
              <a:custGeom>
                <a:avLst/>
                <a:gdLst>
                  <a:gd name="T0" fmla="*/ 0 w 225"/>
                  <a:gd name="T1" fmla="*/ 0 h 94"/>
                  <a:gd name="T2" fmla="*/ 0 w 225"/>
                  <a:gd name="T3" fmla="*/ 0 h 94"/>
                  <a:gd name="T4" fmla="*/ 0 w 225"/>
                  <a:gd name="T5" fmla="*/ 0 h 94"/>
                  <a:gd name="T6" fmla="*/ 0 w 225"/>
                  <a:gd name="T7" fmla="*/ 0 h 94"/>
                  <a:gd name="T8" fmla="*/ 0 60000 65536"/>
                  <a:gd name="T9" fmla="*/ 0 60000 65536"/>
                  <a:gd name="T10" fmla="*/ 0 60000 65536"/>
                  <a:gd name="T11" fmla="*/ 0 60000 65536"/>
                  <a:gd name="T12" fmla="*/ 0 w 225"/>
                  <a:gd name="T13" fmla="*/ 0 h 94"/>
                  <a:gd name="T14" fmla="*/ 225 w 225"/>
                  <a:gd name="T15" fmla="*/ 94 h 94"/>
                </a:gdLst>
                <a:ahLst/>
                <a:cxnLst>
                  <a:cxn ang="T8">
                    <a:pos x="T0" y="T1"/>
                  </a:cxn>
                  <a:cxn ang="T9">
                    <a:pos x="T2" y="T3"/>
                  </a:cxn>
                  <a:cxn ang="T10">
                    <a:pos x="T4" y="T5"/>
                  </a:cxn>
                  <a:cxn ang="T11">
                    <a:pos x="T6" y="T7"/>
                  </a:cxn>
                </a:cxnLst>
                <a:rect l="T12" t="T13" r="T14" b="T15"/>
                <a:pathLst>
                  <a:path w="225" h="94">
                    <a:moveTo>
                      <a:pt x="0" y="94"/>
                    </a:moveTo>
                    <a:lnTo>
                      <a:pt x="71" y="0"/>
                    </a:lnTo>
                    <a:lnTo>
                      <a:pt x="118" y="94"/>
                    </a:lnTo>
                    <a:lnTo>
                      <a:pt x="225" y="0"/>
                    </a:lnTo>
                  </a:path>
                </a:pathLst>
              </a:custGeom>
              <a:solidFill>
                <a:srgbClr val="006600"/>
              </a:solidFill>
              <a:ln w="0">
                <a:solidFill>
                  <a:srgbClr val="006600"/>
                </a:solidFill>
                <a:round/>
                <a:headEnd/>
                <a:tailEnd/>
              </a:ln>
            </p:spPr>
            <p:txBody>
              <a:bodyPr/>
              <a:lstStyle/>
              <a:p>
                <a:endParaRPr lang="en-US"/>
              </a:p>
            </p:txBody>
          </p:sp>
          <p:sp>
            <p:nvSpPr>
              <p:cNvPr id="30871" name="Freeform 120">
                <a:extLst>
                  <a:ext uri="{FF2B5EF4-FFF2-40B4-BE49-F238E27FC236}">
                    <a16:creationId xmlns:a16="http://schemas.microsoft.com/office/drawing/2014/main" id="{CAB0AAB6-C0AD-42AC-A932-5503A0903A8B}"/>
                  </a:ext>
                </a:extLst>
              </p:cNvPr>
              <p:cNvSpPr>
                <a:spLocks noChangeAspect="1"/>
              </p:cNvSpPr>
              <p:nvPr/>
            </p:nvSpPr>
            <p:spPr bwMode="auto">
              <a:xfrm flipH="1">
                <a:off x="4586" y="2445"/>
                <a:ext cx="19" cy="17"/>
              </a:xfrm>
              <a:custGeom>
                <a:avLst/>
                <a:gdLst>
                  <a:gd name="T0" fmla="*/ 0 w 130"/>
                  <a:gd name="T1" fmla="*/ 0 h 118"/>
                  <a:gd name="T2" fmla="*/ 0 w 130"/>
                  <a:gd name="T3" fmla="*/ 0 h 118"/>
                  <a:gd name="T4" fmla="*/ 0 w 130"/>
                  <a:gd name="T5" fmla="*/ 0 h 118"/>
                  <a:gd name="T6" fmla="*/ 0 60000 65536"/>
                  <a:gd name="T7" fmla="*/ 0 60000 65536"/>
                  <a:gd name="T8" fmla="*/ 0 60000 65536"/>
                  <a:gd name="T9" fmla="*/ 0 w 130"/>
                  <a:gd name="T10" fmla="*/ 0 h 118"/>
                  <a:gd name="T11" fmla="*/ 130 w 130"/>
                  <a:gd name="T12" fmla="*/ 118 h 118"/>
                </a:gdLst>
                <a:ahLst/>
                <a:cxnLst>
                  <a:cxn ang="T6">
                    <a:pos x="T0" y="T1"/>
                  </a:cxn>
                  <a:cxn ang="T7">
                    <a:pos x="T2" y="T3"/>
                  </a:cxn>
                  <a:cxn ang="T8">
                    <a:pos x="T4" y="T5"/>
                  </a:cxn>
                </a:cxnLst>
                <a:rect l="T9" t="T10" r="T11" b="T12"/>
                <a:pathLst>
                  <a:path w="130" h="118">
                    <a:moveTo>
                      <a:pt x="0" y="118"/>
                    </a:moveTo>
                    <a:lnTo>
                      <a:pt x="59" y="47"/>
                    </a:lnTo>
                    <a:lnTo>
                      <a:pt x="130" y="0"/>
                    </a:lnTo>
                  </a:path>
                </a:pathLst>
              </a:custGeom>
              <a:solidFill>
                <a:srgbClr val="006600"/>
              </a:solidFill>
              <a:ln w="0">
                <a:solidFill>
                  <a:srgbClr val="006600"/>
                </a:solidFill>
                <a:round/>
                <a:headEnd/>
                <a:tailEnd/>
              </a:ln>
            </p:spPr>
            <p:txBody>
              <a:bodyPr/>
              <a:lstStyle/>
              <a:p>
                <a:endParaRPr lang="en-US"/>
              </a:p>
            </p:txBody>
          </p:sp>
          <p:sp>
            <p:nvSpPr>
              <p:cNvPr id="30872" name="Line 121">
                <a:extLst>
                  <a:ext uri="{FF2B5EF4-FFF2-40B4-BE49-F238E27FC236}">
                    <a16:creationId xmlns:a16="http://schemas.microsoft.com/office/drawing/2014/main" id="{F4A5FBB4-40F1-4684-9315-A117DC336D63}"/>
                  </a:ext>
                </a:extLst>
              </p:cNvPr>
              <p:cNvSpPr>
                <a:spLocks noChangeAspect="1" noChangeShapeType="1"/>
              </p:cNvSpPr>
              <p:nvPr/>
            </p:nvSpPr>
            <p:spPr bwMode="auto">
              <a:xfrm flipV="1">
                <a:off x="4597" y="2429"/>
                <a:ext cx="11" cy="16"/>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3" name="Freeform 122">
                <a:extLst>
                  <a:ext uri="{FF2B5EF4-FFF2-40B4-BE49-F238E27FC236}">
                    <a16:creationId xmlns:a16="http://schemas.microsoft.com/office/drawing/2014/main" id="{7F4E1910-A354-4E54-BEE3-037E1D2738A7}"/>
                  </a:ext>
                </a:extLst>
              </p:cNvPr>
              <p:cNvSpPr>
                <a:spLocks noChangeAspect="1"/>
              </p:cNvSpPr>
              <p:nvPr/>
            </p:nvSpPr>
            <p:spPr bwMode="auto">
              <a:xfrm flipH="1">
                <a:off x="4590" y="2429"/>
                <a:ext cx="7" cy="5"/>
              </a:xfrm>
              <a:custGeom>
                <a:avLst/>
                <a:gdLst>
                  <a:gd name="T0" fmla="*/ 0 w 47"/>
                  <a:gd name="T1" fmla="*/ 0 h 35"/>
                  <a:gd name="T2" fmla="*/ 0 w 47"/>
                  <a:gd name="T3" fmla="*/ 0 h 35"/>
                  <a:gd name="T4" fmla="*/ 0 w 47"/>
                  <a:gd name="T5" fmla="*/ 0 h 35"/>
                  <a:gd name="T6" fmla="*/ 0 w 47"/>
                  <a:gd name="T7" fmla="*/ 0 h 35"/>
                  <a:gd name="T8" fmla="*/ 0 60000 65536"/>
                  <a:gd name="T9" fmla="*/ 0 60000 65536"/>
                  <a:gd name="T10" fmla="*/ 0 60000 65536"/>
                  <a:gd name="T11" fmla="*/ 0 60000 65536"/>
                  <a:gd name="T12" fmla="*/ 0 w 47"/>
                  <a:gd name="T13" fmla="*/ 0 h 35"/>
                  <a:gd name="T14" fmla="*/ 47 w 47"/>
                  <a:gd name="T15" fmla="*/ 35 h 35"/>
                </a:gdLst>
                <a:ahLst/>
                <a:cxnLst>
                  <a:cxn ang="T8">
                    <a:pos x="T0" y="T1"/>
                  </a:cxn>
                  <a:cxn ang="T9">
                    <a:pos x="T2" y="T3"/>
                  </a:cxn>
                  <a:cxn ang="T10">
                    <a:pos x="T4" y="T5"/>
                  </a:cxn>
                  <a:cxn ang="T11">
                    <a:pos x="T6" y="T7"/>
                  </a:cxn>
                </a:cxnLst>
                <a:rect l="T12" t="T13" r="T14" b="T15"/>
                <a:pathLst>
                  <a:path w="47" h="35">
                    <a:moveTo>
                      <a:pt x="0" y="35"/>
                    </a:moveTo>
                    <a:lnTo>
                      <a:pt x="23" y="35"/>
                    </a:lnTo>
                    <a:lnTo>
                      <a:pt x="36" y="23"/>
                    </a:lnTo>
                    <a:lnTo>
                      <a:pt x="47" y="0"/>
                    </a:lnTo>
                  </a:path>
                </a:pathLst>
              </a:custGeom>
              <a:solidFill>
                <a:srgbClr val="006600"/>
              </a:solidFill>
              <a:ln w="0">
                <a:solidFill>
                  <a:srgbClr val="006600"/>
                </a:solidFill>
                <a:round/>
                <a:headEnd/>
                <a:tailEnd/>
              </a:ln>
            </p:spPr>
            <p:txBody>
              <a:bodyPr/>
              <a:lstStyle/>
              <a:p>
                <a:endParaRPr lang="en-US"/>
              </a:p>
            </p:txBody>
          </p:sp>
          <p:sp>
            <p:nvSpPr>
              <p:cNvPr id="30874" name="Line 123">
                <a:extLst>
                  <a:ext uri="{FF2B5EF4-FFF2-40B4-BE49-F238E27FC236}">
                    <a16:creationId xmlns:a16="http://schemas.microsoft.com/office/drawing/2014/main" id="{4BED1842-2FAD-4EE2-BAAE-2C9EE7EC3CFF}"/>
                  </a:ext>
                </a:extLst>
              </p:cNvPr>
              <p:cNvSpPr>
                <a:spLocks noChangeAspect="1" noChangeShapeType="1"/>
              </p:cNvSpPr>
              <p:nvPr/>
            </p:nvSpPr>
            <p:spPr bwMode="auto">
              <a:xfrm>
                <a:off x="4597" y="2432"/>
                <a:ext cx="5" cy="1"/>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5" name="Line 124">
                <a:extLst>
                  <a:ext uri="{FF2B5EF4-FFF2-40B4-BE49-F238E27FC236}">
                    <a16:creationId xmlns:a16="http://schemas.microsoft.com/office/drawing/2014/main" id="{23F1F171-01BF-4535-9034-EB7C185D6BE1}"/>
                  </a:ext>
                </a:extLst>
              </p:cNvPr>
              <p:cNvSpPr>
                <a:spLocks noChangeAspect="1" noChangeShapeType="1"/>
              </p:cNvSpPr>
              <p:nvPr/>
            </p:nvSpPr>
            <p:spPr bwMode="auto">
              <a:xfrm flipH="1" flipV="1">
                <a:off x="4601" y="2415"/>
                <a:ext cx="1" cy="14"/>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76" name="Freeform 125">
                <a:extLst>
                  <a:ext uri="{FF2B5EF4-FFF2-40B4-BE49-F238E27FC236}">
                    <a16:creationId xmlns:a16="http://schemas.microsoft.com/office/drawing/2014/main" id="{48F71FA4-10CE-422D-AFAF-E792024999B5}"/>
                  </a:ext>
                </a:extLst>
              </p:cNvPr>
              <p:cNvSpPr>
                <a:spLocks noChangeAspect="1"/>
              </p:cNvSpPr>
              <p:nvPr/>
            </p:nvSpPr>
            <p:spPr bwMode="auto">
              <a:xfrm flipH="1">
                <a:off x="4585" y="2417"/>
                <a:ext cx="5" cy="8"/>
              </a:xfrm>
              <a:custGeom>
                <a:avLst/>
                <a:gdLst>
                  <a:gd name="T0" fmla="*/ 0 w 35"/>
                  <a:gd name="T1" fmla="*/ 0 h 59"/>
                  <a:gd name="T2" fmla="*/ 0 w 35"/>
                  <a:gd name="T3" fmla="*/ 0 h 59"/>
                  <a:gd name="T4" fmla="*/ 0 w 35"/>
                  <a:gd name="T5" fmla="*/ 0 h 59"/>
                  <a:gd name="T6" fmla="*/ 0 w 35"/>
                  <a:gd name="T7" fmla="*/ 0 h 59"/>
                  <a:gd name="T8" fmla="*/ 0 w 35"/>
                  <a:gd name="T9" fmla="*/ 0 h 59"/>
                  <a:gd name="T10" fmla="*/ 0 w 35"/>
                  <a:gd name="T11" fmla="*/ 0 h 59"/>
                  <a:gd name="T12" fmla="*/ 0 w 35"/>
                  <a:gd name="T13" fmla="*/ 0 h 59"/>
                  <a:gd name="T14" fmla="*/ 0 w 35"/>
                  <a:gd name="T15" fmla="*/ 0 h 59"/>
                  <a:gd name="T16" fmla="*/ 0 w 35"/>
                  <a:gd name="T17" fmla="*/ 0 h 59"/>
                  <a:gd name="T18" fmla="*/ 0 w 35"/>
                  <a:gd name="T19" fmla="*/ 0 h 59"/>
                  <a:gd name="T20" fmla="*/ 0 w 35"/>
                  <a:gd name="T21" fmla="*/ 0 h 59"/>
                  <a:gd name="T22" fmla="*/ 0 w 35"/>
                  <a:gd name="T23" fmla="*/ 0 h 59"/>
                  <a:gd name="T24" fmla="*/ 0 w 35"/>
                  <a:gd name="T25" fmla="*/ 0 h 59"/>
                  <a:gd name="T26" fmla="*/ 0 w 35"/>
                  <a:gd name="T27" fmla="*/ 0 h 59"/>
                  <a:gd name="T28" fmla="*/ 0 w 35"/>
                  <a:gd name="T29" fmla="*/ 0 h 59"/>
                  <a:gd name="T30" fmla="*/ 0 w 35"/>
                  <a:gd name="T31" fmla="*/ 0 h 59"/>
                  <a:gd name="T32" fmla="*/ 0 w 35"/>
                  <a:gd name="T33" fmla="*/ 0 h 59"/>
                  <a:gd name="T34" fmla="*/ 0 w 35"/>
                  <a:gd name="T35" fmla="*/ 0 h 59"/>
                  <a:gd name="T36" fmla="*/ 0 w 35"/>
                  <a:gd name="T37" fmla="*/ 0 h 59"/>
                  <a:gd name="T38" fmla="*/ 0 w 35"/>
                  <a:gd name="T39" fmla="*/ 0 h 59"/>
                  <a:gd name="T40" fmla="*/ 0 w 35"/>
                  <a:gd name="T41" fmla="*/ 0 h 59"/>
                  <a:gd name="T42" fmla="*/ 0 w 35"/>
                  <a:gd name="T43" fmla="*/ 0 h 59"/>
                  <a:gd name="T44" fmla="*/ 0 w 35"/>
                  <a:gd name="T45" fmla="*/ 0 h 59"/>
                  <a:gd name="T46" fmla="*/ 0 w 35"/>
                  <a:gd name="T47" fmla="*/ 0 h 59"/>
                  <a:gd name="T48" fmla="*/ 0 w 35"/>
                  <a:gd name="T49" fmla="*/ 0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59"/>
                  <a:gd name="T77" fmla="*/ 35 w 35"/>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59">
                    <a:moveTo>
                      <a:pt x="0" y="0"/>
                    </a:moveTo>
                    <a:lnTo>
                      <a:pt x="0" y="0"/>
                    </a:lnTo>
                    <a:lnTo>
                      <a:pt x="13" y="0"/>
                    </a:lnTo>
                    <a:lnTo>
                      <a:pt x="24" y="11"/>
                    </a:lnTo>
                    <a:lnTo>
                      <a:pt x="35" y="24"/>
                    </a:lnTo>
                    <a:lnTo>
                      <a:pt x="35" y="35"/>
                    </a:lnTo>
                    <a:lnTo>
                      <a:pt x="35" y="46"/>
                    </a:lnTo>
                    <a:lnTo>
                      <a:pt x="35" y="59"/>
                    </a:lnTo>
                    <a:lnTo>
                      <a:pt x="24" y="59"/>
                    </a:lnTo>
                    <a:lnTo>
                      <a:pt x="13" y="46"/>
                    </a:lnTo>
                    <a:lnTo>
                      <a:pt x="0" y="35"/>
                    </a:lnTo>
                    <a:lnTo>
                      <a:pt x="0" y="24"/>
                    </a:lnTo>
                    <a:lnTo>
                      <a:pt x="0" y="11"/>
                    </a:lnTo>
                    <a:lnTo>
                      <a:pt x="0" y="0"/>
                    </a:lnTo>
                    <a:close/>
                  </a:path>
                </a:pathLst>
              </a:custGeom>
              <a:solidFill>
                <a:srgbClr val="006600"/>
              </a:solidFill>
              <a:ln w="9525">
                <a:solidFill>
                  <a:srgbClr val="006600"/>
                </a:solidFill>
                <a:round/>
                <a:headEnd/>
                <a:tailEnd/>
              </a:ln>
            </p:spPr>
            <p:txBody>
              <a:bodyPr/>
              <a:lstStyle/>
              <a:p>
                <a:endParaRPr lang="en-US"/>
              </a:p>
            </p:txBody>
          </p:sp>
          <p:sp>
            <p:nvSpPr>
              <p:cNvPr id="30877" name="Freeform 126">
                <a:extLst>
                  <a:ext uri="{FF2B5EF4-FFF2-40B4-BE49-F238E27FC236}">
                    <a16:creationId xmlns:a16="http://schemas.microsoft.com/office/drawing/2014/main" id="{90021DAD-8E87-4478-94C8-D36F41A35DEB}"/>
                  </a:ext>
                </a:extLst>
              </p:cNvPr>
              <p:cNvSpPr>
                <a:spLocks noChangeAspect="1"/>
              </p:cNvSpPr>
              <p:nvPr/>
            </p:nvSpPr>
            <p:spPr bwMode="auto">
              <a:xfrm flipH="1">
                <a:off x="4585" y="2417"/>
                <a:ext cx="5" cy="8"/>
              </a:xfrm>
              <a:custGeom>
                <a:avLst/>
                <a:gdLst>
                  <a:gd name="T0" fmla="*/ 0 w 35"/>
                  <a:gd name="T1" fmla="*/ 0 h 59"/>
                  <a:gd name="T2" fmla="*/ 0 w 35"/>
                  <a:gd name="T3" fmla="*/ 0 h 59"/>
                  <a:gd name="T4" fmla="*/ 0 w 35"/>
                  <a:gd name="T5" fmla="*/ 0 h 59"/>
                  <a:gd name="T6" fmla="*/ 0 w 35"/>
                  <a:gd name="T7" fmla="*/ 0 h 59"/>
                  <a:gd name="T8" fmla="*/ 0 w 35"/>
                  <a:gd name="T9" fmla="*/ 0 h 59"/>
                  <a:gd name="T10" fmla="*/ 0 w 35"/>
                  <a:gd name="T11" fmla="*/ 0 h 59"/>
                  <a:gd name="T12" fmla="*/ 0 w 35"/>
                  <a:gd name="T13" fmla="*/ 0 h 59"/>
                  <a:gd name="T14" fmla="*/ 0 w 35"/>
                  <a:gd name="T15" fmla="*/ 0 h 59"/>
                  <a:gd name="T16" fmla="*/ 0 w 35"/>
                  <a:gd name="T17" fmla="*/ 0 h 59"/>
                  <a:gd name="T18" fmla="*/ 0 w 35"/>
                  <a:gd name="T19" fmla="*/ 0 h 59"/>
                  <a:gd name="T20" fmla="*/ 0 w 35"/>
                  <a:gd name="T21" fmla="*/ 0 h 59"/>
                  <a:gd name="T22" fmla="*/ 0 w 35"/>
                  <a:gd name="T23" fmla="*/ 0 h 59"/>
                  <a:gd name="T24" fmla="*/ 0 w 35"/>
                  <a:gd name="T25" fmla="*/ 0 h 59"/>
                  <a:gd name="T26" fmla="*/ 0 w 35"/>
                  <a:gd name="T27" fmla="*/ 0 h 59"/>
                  <a:gd name="T28" fmla="*/ 0 w 35"/>
                  <a:gd name="T29" fmla="*/ 0 h 59"/>
                  <a:gd name="T30" fmla="*/ 0 w 35"/>
                  <a:gd name="T31" fmla="*/ 0 h 59"/>
                  <a:gd name="T32" fmla="*/ 0 w 35"/>
                  <a:gd name="T33" fmla="*/ 0 h 59"/>
                  <a:gd name="T34" fmla="*/ 0 w 35"/>
                  <a:gd name="T35" fmla="*/ 0 h 59"/>
                  <a:gd name="T36" fmla="*/ 0 w 35"/>
                  <a:gd name="T37" fmla="*/ 0 h 59"/>
                  <a:gd name="T38" fmla="*/ 0 w 35"/>
                  <a:gd name="T39" fmla="*/ 0 h 59"/>
                  <a:gd name="T40" fmla="*/ 0 w 35"/>
                  <a:gd name="T41" fmla="*/ 0 h 59"/>
                  <a:gd name="T42" fmla="*/ 0 w 35"/>
                  <a:gd name="T43" fmla="*/ 0 h 59"/>
                  <a:gd name="T44" fmla="*/ 0 w 35"/>
                  <a:gd name="T45" fmla="*/ 0 h 59"/>
                  <a:gd name="T46" fmla="*/ 0 w 35"/>
                  <a:gd name="T47" fmla="*/ 0 h 59"/>
                  <a:gd name="T48" fmla="*/ 0 w 35"/>
                  <a:gd name="T49" fmla="*/ 0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
                  <a:gd name="T76" fmla="*/ 0 h 59"/>
                  <a:gd name="T77" fmla="*/ 35 w 35"/>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 h="59">
                    <a:moveTo>
                      <a:pt x="0" y="0"/>
                    </a:moveTo>
                    <a:lnTo>
                      <a:pt x="0" y="0"/>
                    </a:lnTo>
                    <a:lnTo>
                      <a:pt x="13" y="0"/>
                    </a:lnTo>
                    <a:lnTo>
                      <a:pt x="24" y="11"/>
                    </a:lnTo>
                    <a:lnTo>
                      <a:pt x="35" y="24"/>
                    </a:lnTo>
                    <a:lnTo>
                      <a:pt x="35" y="35"/>
                    </a:lnTo>
                    <a:lnTo>
                      <a:pt x="35" y="46"/>
                    </a:lnTo>
                    <a:lnTo>
                      <a:pt x="35" y="59"/>
                    </a:lnTo>
                    <a:lnTo>
                      <a:pt x="24" y="59"/>
                    </a:lnTo>
                    <a:lnTo>
                      <a:pt x="13" y="46"/>
                    </a:lnTo>
                    <a:lnTo>
                      <a:pt x="0" y="35"/>
                    </a:lnTo>
                    <a:lnTo>
                      <a:pt x="0" y="24"/>
                    </a:lnTo>
                    <a:lnTo>
                      <a:pt x="0" y="11"/>
                    </a:lnTo>
                    <a:lnTo>
                      <a:pt x="0" y="0"/>
                    </a:lnTo>
                  </a:path>
                </a:pathLst>
              </a:custGeom>
              <a:solidFill>
                <a:srgbClr val="006600"/>
              </a:solidFill>
              <a:ln w="0">
                <a:solidFill>
                  <a:srgbClr val="006600"/>
                </a:solidFill>
                <a:round/>
                <a:headEnd/>
                <a:tailEnd/>
              </a:ln>
            </p:spPr>
            <p:txBody>
              <a:bodyPr/>
              <a:lstStyle/>
              <a:p>
                <a:endParaRPr lang="en-US"/>
              </a:p>
            </p:txBody>
          </p:sp>
          <p:sp>
            <p:nvSpPr>
              <p:cNvPr id="30878" name="Freeform 127">
                <a:extLst>
                  <a:ext uri="{FF2B5EF4-FFF2-40B4-BE49-F238E27FC236}">
                    <a16:creationId xmlns:a16="http://schemas.microsoft.com/office/drawing/2014/main" id="{C81406E7-D9D2-48A5-9D72-593E995D45F2}"/>
                  </a:ext>
                </a:extLst>
              </p:cNvPr>
              <p:cNvSpPr>
                <a:spLocks noChangeAspect="1"/>
              </p:cNvSpPr>
              <p:nvPr/>
            </p:nvSpPr>
            <p:spPr bwMode="auto">
              <a:xfrm flipH="1">
                <a:off x="4585" y="2425"/>
                <a:ext cx="1" cy="4"/>
              </a:xfrm>
              <a:custGeom>
                <a:avLst/>
                <a:gdLst>
                  <a:gd name="T0" fmla="*/ 0 w 1"/>
                  <a:gd name="T1" fmla="*/ 0 h 23"/>
                  <a:gd name="T2" fmla="*/ 0 w 1"/>
                  <a:gd name="T3" fmla="*/ 0 h 23"/>
                  <a:gd name="T4" fmla="*/ 0 w 1"/>
                  <a:gd name="T5" fmla="*/ 0 h 23"/>
                  <a:gd name="T6" fmla="*/ 0 60000 65536"/>
                  <a:gd name="T7" fmla="*/ 0 60000 65536"/>
                  <a:gd name="T8" fmla="*/ 0 60000 65536"/>
                  <a:gd name="T9" fmla="*/ 0 w 1"/>
                  <a:gd name="T10" fmla="*/ 0 h 23"/>
                  <a:gd name="T11" fmla="*/ 1 w 1"/>
                  <a:gd name="T12" fmla="*/ 23 h 23"/>
                </a:gdLst>
                <a:ahLst/>
                <a:cxnLst>
                  <a:cxn ang="T6">
                    <a:pos x="T0" y="T1"/>
                  </a:cxn>
                  <a:cxn ang="T7">
                    <a:pos x="T2" y="T3"/>
                  </a:cxn>
                  <a:cxn ang="T8">
                    <a:pos x="T4" y="T5"/>
                  </a:cxn>
                </a:cxnLst>
                <a:rect l="T9" t="T10" r="T11" b="T12"/>
                <a:pathLst>
                  <a:path w="1" h="23">
                    <a:moveTo>
                      <a:pt x="0" y="23"/>
                    </a:moveTo>
                    <a:lnTo>
                      <a:pt x="0" y="0"/>
                    </a:lnTo>
                    <a:lnTo>
                      <a:pt x="0" y="23"/>
                    </a:lnTo>
                  </a:path>
                </a:pathLst>
              </a:custGeom>
              <a:solidFill>
                <a:srgbClr val="006600"/>
              </a:solidFill>
              <a:ln w="0">
                <a:solidFill>
                  <a:srgbClr val="006600"/>
                </a:solidFill>
                <a:round/>
                <a:headEnd/>
                <a:tailEnd/>
              </a:ln>
            </p:spPr>
            <p:txBody>
              <a:bodyPr/>
              <a:lstStyle/>
              <a:p>
                <a:endParaRPr lang="en-US"/>
              </a:p>
            </p:txBody>
          </p:sp>
          <p:sp>
            <p:nvSpPr>
              <p:cNvPr id="30879" name="Line 128">
                <a:extLst>
                  <a:ext uri="{FF2B5EF4-FFF2-40B4-BE49-F238E27FC236}">
                    <a16:creationId xmlns:a16="http://schemas.microsoft.com/office/drawing/2014/main" id="{1BF6160D-D093-4442-9E7C-D4FDB806B1CC}"/>
                  </a:ext>
                </a:extLst>
              </p:cNvPr>
              <p:cNvSpPr>
                <a:spLocks noChangeAspect="1" noChangeShapeType="1"/>
              </p:cNvSpPr>
              <p:nvPr/>
            </p:nvSpPr>
            <p:spPr bwMode="auto">
              <a:xfrm flipH="1" flipV="1">
                <a:off x="4583" y="2422"/>
                <a:ext cx="2" cy="1"/>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0" name="Freeform 129">
                <a:extLst>
                  <a:ext uri="{FF2B5EF4-FFF2-40B4-BE49-F238E27FC236}">
                    <a16:creationId xmlns:a16="http://schemas.microsoft.com/office/drawing/2014/main" id="{2A5498C9-8972-423C-9D8B-7A4D32475210}"/>
                  </a:ext>
                </a:extLst>
              </p:cNvPr>
              <p:cNvSpPr>
                <a:spLocks noChangeAspect="1"/>
              </p:cNvSpPr>
              <p:nvPr/>
            </p:nvSpPr>
            <p:spPr bwMode="auto">
              <a:xfrm flipH="1">
                <a:off x="4582" y="2420"/>
                <a:ext cx="1" cy="2"/>
              </a:xfrm>
              <a:custGeom>
                <a:avLst/>
                <a:gdLst>
                  <a:gd name="T0" fmla="*/ 0 w 1"/>
                  <a:gd name="T1" fmla="*/ 0 h 11"/>
                  <a:gd name="T2" fmla="*/ 0 w 1"/>
                  <a:gd name="T3" fmla="*/ 0 h 11"/>
                  <a:gd name="T4" fmla="*/ 0 w 1"/>
                  <a:gd name="T5" fmla="*/ 0 h 11"/>
                  <a:gd name="T6" fmla="*/ 0 w 1"/>
                  <a:gd name="T7" fmla="*/ 0 h 11"/>
                  <a:gd name="T8" fmla="*/ 0 w 1"/>
                  <a:gd name="T9" fmla="*/ 0 h 11"/>
                  <a:gd name="T10" fmla="*/ 0 w 1"/>
                  <a:gd name="T11" fmla="*/ 0 h 11"/>
                  <a:gd name="T12" fmla="*/ 0 60000 65536"/>
                  <a:gd name="T13" fmla="*/ 0 60000 65536"/>
                  <a:gd name="T14" fmla="*/ 0 60000 65536"/>
                  <a:gd name="T15" fmla="*/ 0 60000 65536"/>
                  <a:gd name="T16" fmla="*/ 0 60000 65536"/>
                  <a:gd name="T17" fmla="*/ 0 60000 65536"/>
                  <a:gd name="T18" fmla="*/ 0 w 1"/>
                  <a:gd name="T19" fmla="*/ 0 h 11"/>
                  <a:gd name="T20" fmla="*/ 1 w 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 h="11">
                    <a:moveTo>
                      <a:pt x="0" y="0"/>
                    </a:moveTo>
                    <a:lnTo>
                      <a:pt x="0" y="0"/>
                    </a:lnTo>
                    <a:lnTo>
                      <a:pt x="0" y="11"/>
                    </a:lnTo>
                    <a:lnTo>
                      <a:pt x="0" y="0"/>
                    </a:lnTo>
                    <a:close/>
                  </a:path>
                </a:pathLst>
              </a:custGeom>
              <a:solidFill>
                <a:srgbClr val="006600"/>
              </a:solidFill>
              <a:ln w="9525">
                <a:solidFill>
                  <a:srgbClr val="006600"/>
                </a:solidFill>
                <a:round/>
                <a:headEnd/>
                <a:tailEnd/>
              </a:ln>
            </p:spPr>
            <p:txBody>
              <a:bodyPr/>
              <a:lstStyle/>
              <a:p>
                <a:endParaRPr lang="en-US"/>
              </a:p>
            </p:txBody>
          </p:sp>
          <p:sp>
            <p:nvSpPr>
              <p:cNvPr id="30881" name="Freeform 130">
                <a:extLst>
                  <a:ext uri="{FF2B5EF4-FFF2-40B4-BE49-F238E27FC236}">
                    <a16:creationId xmlns:a16="http://schemas.microsoft.com/office/drawing/2014/main" id="{9604BAC1-925C-42D8-B5D8-38D256962AF7}"/>
                  </a:ext>
                </a:extLst>
              </p:cNvPr>
              <p:cNvSpPr>
                <a:spLocks noChangeAspect="1"/>
              </p:cNvSpPr>
              <p:nvPr/>
            </p:nvSpPr>
            <p:spPr bwMode="auto">
              <a:xfrm flipH="1">
                <a:off x="4582" y="2420"/>
                <a:ext cx="1" cy="2"/>
              </a:xfrm>
              <a:custGeom>
                <a:avLst/>
                <a:gdLst>
                  <a:gd name="T0" fmla="*/ 0 w 1"/>
                  <a:gd name="T1" fmla="*/ 0 h 11"/>
                  <a:gd name="T2" fmla="*/ 0 w 1"/>
                  <a:gd name="T3" fmla="*/ 0 h 11"/>
                  <a:gd name="T4" fmla="*/ 0 w 1"/>
                  <a:gd name="T5" fmla="*/ 0 h 11"/>
                  <a:gd name="T6" fmla="*/ 0 w 1"/>
                  <a:gd name="T7" fmla="*/ 0 h 11"/>
                  <a:gd name="T8" fmla="*/ 0 w 1"/>
                  <a:gd name="T9" fmla="*/ 0 h 11"/>
                  <a:gd name="T10" fmla="*/ 0 w 1"/>
                  <a:gd name="T11" fmla="*/ 0 h 11"/>
                  <a:gd name="T12" fmla="*/ 0 60000 65536"/>
                  <a:gd name="T13" fmla="*/ 0 60000 65536"/>
                  <a:gd name="T14" fmla="*/ 0 60000 65536"/>
                  <a:gd name="T15" fmla="*/ 0 60000 65536"/>
                  <a:gd name="T16" fmla="*/ 0 60000 65536"/>
                  <a:gd name="T17" fmla="*/ 0 60000 65536"/>
                  <a:gd name="T18" fmla="*/ 0 w 1"/>
                  <a:gd name="T19" fmla="*/ 0 h 11"/>
                  <a:gd name="T20" fmla="*/ 1 w 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 h="11">
                    <a:moveTo>
                      <a:pt x="0" y="0"/>
                    </a:moveTo>
                    <a:lnTo>
                      <a:pt x="0" y="0"/>
                    </a:lnTo>
                    <a:lnTo>
                      <a:pt x="0" y="11"/>
                    </a:lnTo>
                    <a:lnTo>
                      <a:pt x="0" y="0"/>
                    </a:lnTo>
                  </a:path>
                </a:pathLst>
              </a:custGeom>
              <a:solidFill>
                <a:srgbClr val="006600"/>
              </a:solidFill>
              <a:ln w="0">
                <a:solidFill>
                  <a:srgbClr val="006600"/>
                </a:solidFill>
                <a:round/>
                <a:headEnd/>
                <a:tailEnd/>
              </a:ln>
            </p:spPr>
            <p:txBody>
              <a:bodyPr/>
              <a:lstStyle/>
              <a:p>
                <a:endParaRPr lang="en-US"/>
              </a:p>
            </p:txBody>
          </p:sp>
          <p:sp>
            <p:nvSpPr>
              <p:cNvPr id="30882" name="Rectangle 131">
                <a:extLst>
                  <a:ext uri="{FF2B5EF4-FFF2-40B4-BE49-F238E27FC236}">
                    <a16:creationId xmlns:a16="http://schemas.microsoft.com/office/drawing/2014/main" id="{4C14ED97-228D-4EA9-838D-12E53F7ECCC0}"/>
                  </a:ext>
                </a:extLst>
              </p:cNvPr>
              <p:cNvSpPr>
                <a:spLocks noChangeAspect="1" noChangeArrowheads="1"/>
              </p:cNvSpPr>
              <p:nvPr/>
            </p:nvSpPr>
            <p:spPr bwMode="auto">
              <a:xfrm flipH="1">
                <a:off x="4607" y="2418"/>
                <a:ext cx="5" cy="4"/>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83" name="Rectangle 132">
                <a:extLst>
                  <a:ext uri="{FF2B5EF4-FFF2-40B4-BE49-F238E27FC236}">
                    <a16:creationId xmlns:a16="http://schemas.microsoft.com/office/drawing/2014/main" id="{A320E468-779F-4403-A130-762FDD411B37}"/>
                  </a:ext>
                </a:extLst>
              </p:cNvPr>
              <p:cNvSpPr>
                <a:spLocks noChangeAspect="1" noChangeArrowheads="1"/>
              </p:cNvSpPr>
              <p:nvPr/>
            </p:nvSpPr>
            <p:spPr bwMode="auto">
              <a:xfrm flipH="1">
                <a:off x="4607" y="2418"/>
                <a:ext cx="5" cy="4"/>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84" name="Line 133">
                <a:extLst>
                  <a:ext uri="{FF2B5EF4-FFF2-40B4-BE49-F238E27FC236}">
                    <a16:creationId xmlns:a16="http://schemas.microsoft.com/office/drawing/2014/main" id="{2C5C0CFF-3A46-42C1-9BD2-3803D5E45BA9}"/>
                  </a:ext>
                </a:extLst>
              </p:cNvPr>
              <p:cNvSpPr>
                <a:spLocks noChangeAspect="1" noChangeShapeType="1"/>
              </p:cNvSpPr>
              <p:nvPr/>
            </p:nvSpPr>
            <p:spPr bwMode="auto">
              <a:xfrm flipH="1">
                <a:off x="4609" y="2418"/>
                <a:ext cx="1" cy="11"/>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85" name="Rectangle 134">
                <a:extLst>
                  <a:ext uri="{FF2B5EF4-FFF2-40B4-BE49-F238E27FC236}">
                    <a16:creationId xmlns:a16="http://schemas.microsoft.com/office/drawing/2014/main" id="{4839C4E4-DC84-4748-A277-EF6480858AE6}"/>
                  </a:ext>
                </a:extLst>
              </p:cNvPr>
              <p:cNvSpPr>
                <a:spLocks noChangeAspect="1" noChangeArrowheads="1"/>
              </p:cNvSpPr>
              <p:nvPr/>
            </p:nvSpPr>
            <p:spPr bwMode="auto">
              <a:xfrm flipH="1">
                <a:off x="4578" y="2455"/>
                <a:ext cx="2" cy="7"/>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86" name="Rectangle 135">
                <a:extLst>
                  <a:ext uri="{FF2B5EF4-FFF2-40B4-BE49-F238E27FC236}">
                    <a16:creationId xmlns:a16="http://schemas.microsoft.com/office/drawing/2014/main" id="{F9CF8E9C-F425-4DD2-BF8D-37A1F2707A0E}"/>
                  </a:ext>
                </a:extLst>
              </p:cNvPr>
              <p:cNvSpPr>
                <a:spLocks noChangeAspect="1" noChangeArrowheads="1"/>
              </p:cNvSpPr>
              <p:nvPr/>
            </p:nvSpPr>
            <p:spPr bwMode="auto">
              <a:xfrm flipH="1">
                <a:off x="4578" y="2455"/>
                <a:ext cx="2" cy="7"/>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87" name="Freeform 136">
                <a:extLst>
                  <a:ext uri="{FF2B5EF4-FFF2-40B4-BE49-F238E27FC236}">
                    <a16:creationId xmlns:a16="http://schemas.microsoft.com/office/drawing/2014/main" id="{36086D7C-44F8-4E99-B798-B3B27427FBB6}"/>
                  </a:ext>
                </a:extLst>
              </p:cNvPr>
              <p:cNvSpPr>
                <a:spLocks noChangeAspect="1"/>
              </p:cNvSpPr>
              <p:nvPr/>
            </p:nvSpPr>
            <p:spPr bwMode="auto">
              <a:xfrm flipH="1">
                <a:off x="4575" y="2450"/>
                <a:ext cx="5" cy="7"/>
              </a:xfrm>
              <a:custGeom>
                <a:avLst/>
                <a:gdLst>
                  <a:gd name="T0" fmla="*/ 0 w 35"/>
                  <a:gd name="T1" fmla="*/ 0 h 48"/>
                  <a:gd name="T2" fmla="*/ 0 w 35"/>
                  <a:gd name="T3" fmla="*/ 0 h 48"/>
                  <a:gd name="T4" fmla="*/ 0 w 35"/>
                  <a:gd name="T5" fmla="*/ 0 h 48"/>
                  <a:gd name="T6" fmla="*/ 0 w 35"/>
                  <a:gd name="T7" fmla="*/ 0 h 48"/>
                  <a:gd name="T8" fmla="*/ 0 w 35"/>
                  <a:gd name="T9" fmla="*/ 0 h 48"/>
                  <a:gd name="T10" fmla="*/ 0 w 35"/>
                  <a:gd name="T11" fmla="*/ 0 h 48"/>
                  <a:gd name="T12" fmla="*/ 0 w 35"/>
                  <a:gd name="T13" fmla="*/ 0 h 48"/>
                  <a:gd name="T14" fmla="*/ 0 60000 65536"/>
                  <a:gd name="T15" fmla="*/ 0 60000 65536"/>
                  <a:gd name="T16" fmla="*/ 0 60000 65536"/>
                  <a:gd name="T17" fmla="*/ 0 60000 65536"/>
                  <a:gd name="T18" fmla="*/ 0 60000 65536"/>
                  <a:gd name="T19" fmla="*/ 0 60000 65536"/>
                  <a:gd name="T20" fmla="*/ 0 60000 65536"/>
                  <a:gd name="T21" fmla="*/ 0 w 35"/>
                  <a:gd name="T22" fmla="*/ 0 h 48"/>
                  <a:gd name="T23" fmla="*/ 35 w 3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8">
                    <a:moveTo>
                      <a:pt x="0" y="35"/>
                    </a:moveTo>
                    <a:lnTo>
                      <a:pt x="22" y="0"/>
                    </a:lnTo>
                    <a:lnTo>
                      <a:pt x="22" y="24"/>
                    </a:lnTo>
                    <a:lnTo>
                      <a:pt x="35" y="24"/>
                    </a:lnTo>
                    <a:lnTo>
                      <a:pt x="22" y="35"/>
                    </a:lnTo>
                    <a:lnTo>
                      <a:pt x="35" y="48"/>
                    </a:lnTo>
                    <a:lnTo>
                      <a:pt x="0" y="35"/>
                    </a:lnTo>
                    <a:close/>
                  </a:path>
                </a:pathLst>
              </a:custGeom>
              <a:solidFill>
                <a:srgbClr val="006600"/>
              </a:solidFill>
              <a:ln w="9525">
                <a:solidFill>
                  <a:srgbClr val="006600"/>
                </a:solidFill>
                <a:round/>
                <a:headEnd/>
                <a:tailEnd/>
              </a:ln>
            </p:spPr>
            <p:txBody>
              <a:bodyPr/>
              <a:lstStyle/>
              <a:p>
                <a:endParaRPr lang="en-US"/>
              </a:p>
            </p:txBody>
          </p:sp>
          <p:sp>
            <p:nvSpPr>
              <p:cNvPr id="30888" name="Freeform 137">
                <a:extLst>
                  <a:ext uri="{FF2B5EF4-FFF2-40B4-BE49-F238E27FC236}">
                    <a16:creationId xmlns:a16="http://schemas.microsoft.com/office/drawing/2014/main" id="{715D2189-369B-486C-84CF-F284FBD44808}"/>
                  </a:ext>
                </a:extLst>
              </p:cNvPr>
              <p:cNvSpPr>
                <a:spLocks noChangeAspect="1"/>
              </p:cNvSpPr>
              <p:nvPr/>
            </p:nvSpPr>
            <p:spPr bwMode="auto">
              <a:xfrm flipH="1">
                <a:off x="4575" y="2450"/>
                <a:ext cx="5" cy="7"/>
              </a:xfrm>
              <a:custGeom>
                <a:avLst/>
                <a:gdLst>
                  <a:gd name="T0" fmla="*/ 0 w 35"/>
                  <a:gd name="T1" fmla="*/ 0 h 48"/>
                  <a:gd name="T2" fmla="*/ 0 w 35"/>
                  <a:gd name="T3" fmla="*/ 0 h 48"/>
                  <a:gd name="T4" fmla="*/ 0 w 35"/>
                  <a:gd name="T5" fmla="*/ 0 h 48"/>
                  <a:gd name="T6" fmla="*/ 0 w 35"/>
                  <a:gd name="T7" fmla="*/ 0 h 48"/>
                  <a:gd name="T8" fmla="*/ 0 w 35"/>
                  <a:gd name="T9" fmla="*/ 0 h 48"/>
                  <a:gd name="T10" fmla="*/ 0 w 35"/>
                  <a:gd name="T11" fmla="*/ 0 h 48"/>
                  <a:gd name="T12" fmla="*/ 0 w 35"/>
                  <a:gd name="T13" fmla="*/ 0 h 48"/>
                  <a:gd name="T14" fmla="*/ 0 60000 65536"/>
                  <a:gd name="T15" fmla="*/ 0 60000 65536"/>
                  <a:gd name="T16" fmla="*/ 0 60000 65536"/>
                  <a:gd name="T17" fmla="*/ 0 60000 65536"/>
                  <a:gd name="T18" fmla="*/ 0 60000 65536"/>
                  <a:gd name="T19" fmla="*/ 0 60000 65536"/>
                  <a:gd name="T20" fmla="*/ 0 60000 65536"/>
                  <a:gd name="T21" fmla="*/ 0 w 35"/>
                  <a:gd name="T22" fmla="*/ 0 h 48"/>
                  <a:gd name="T23" fmla="*/ 35 w 35"/>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48">
                    <a:moveTo>
                      <a:pt x="0" y="35"/>
                    </a:moveTo>
                    <a:lnTo>
                      <a:pt x="22" y="0"/>
                    </a:lnTo>
                    <a:lnTo>
                      <a:pt x="22" y="24"/>
                    </a:lnTo>
                    <a:lnTo>
                      <a:pt x="35" y="24"/>
                    </a:lnTo>
                    <a:lnTo>
                      <a:pt x="22" y="35"/>
                    </a:lnTo>
                    <a:lnTo>
                      <a:pt x="35" y="48"/>
                    </a:lnTo>
                    <a:lnTo>
                      <a:pt x="0" y="35"/>
                    </a:lnTo>
                  </a:path>
                </a:pathLst>
              </a:custGeom>
              <a:solidFill>
                <a:srgbClr val="006600"/>
              </a:solidFill>
              <a:ln w="0">
                <a:solidFill>
                  <a:srgbClr val="006600"/>
                </a:solidFill>
                <a:round/>
                <a:headEnd/>
                <a:tailEnd/>
              </a:ln>
            </p:spPr>
            <p:txBody>
              <a:bodyPr/>
              <a:lstStyle/>
              <a:p>
                <a:endParaRPr lang="en-US"/>
              </a:p>
            </p:txBody>
          </p:sp>
          <p:sp>
            <p:nvSpPr>
              <p:cNvPr id="30889" name="Freeform 138">
                <a:extLst>
                  <a:ext uri="{FF2B5EF4-FFF2-40B4-BE49-F238E27FC236}">
                    <a16:creationId xmlns:a16="http://schemas.microsoft.com/office/drawing/2014/main" id="{D52D815C-508B-4883-89EA-BF606F8A7B04}"/>
                  </a:ext>
                </a:extLst>
              </p:cNvPr>
              <p:cNvSpPr>
                <a:spLocks noChangeAspect="1"/>
              </p:cNvSpPr>
              <p:nvPr/>
            </p:nvSpPr>
            <p:spPr bwMode="auto">
              <a:xfrm flipH="1">
                <a:off x="4610" y="2457"/>
                <a:ext cx="8" cy="14"/>
              </a:xfrm>
              <a:custGeom>
                <a:avLst/>
                <a:gdLst>
                  <a:gd name="T0" fmla="*/ 0 w 59"/>
                  <a:gd name="T1" fmla="*/ 0 h 94"/>
                  <a:gd name="T2" fmla="*/ 0 w 59"/>
                  <a:gd name="T3" fmla="*/ 0 h 94"/>
                  <a:gd name="T4" fmla="*/ 0 w 59"/>
                  <a:gd name="T5" fmla="*/ 0 h 94"/>
                  <a:gd name="T6" fmla="*/ 0 w 59"/>
                  <a:gd name="T7" fmla="*/ 0 h 94"/>
                  <a:gd name="T8" fmla="*/ 0 w 59"/>
                  <a:gd name="T9" fmla="*/ 0 h 94"/>
                  <a:gd name="T10" fmla="*/ 0 w 59"/>
                  <a:gd name="T11" fmla="*/ 0 h 94"/>
                  <a:gd name="T12" fmla="*/ 0 w 59"/>
                  <a:gd name="T13" fmla="*/ 0 h 94"/>
                  <a:gd name="T14" fmla="*/ 0 w 59"/>
                  <a:gd name="T15" fmla="*/ 0 h 94"/>
                  <a:gd name="T16" fmla="*/ 0 w 59"/>
                  <a:gd name="T17" fmla="*/ 0 h 94"/>
                  <a:gd name="T18" fmla="*/ 0 w 59"/>
                  <a:gd name="T19" fmla="*/ 0 h 94"/>
                  <a:gd name="T20" fmla="*/ 0 w 59"/>
                  <a:gd name="T21" fmla="*/ 0 h 94"/>
                  <a:gd name="T22" fmla="*/ 0 w 59"/>
                  <a:gd name="T23" fmla="*/ 0 h 94"/>
                  <a:gd name="T24" fmla="*/ 0 w 59"/>
                  <a:gd name="T25" fmla="*/ 0 h 94"/>
                  <a:gd name="T26" fmla="*/ 0 w 59"/>
                  <a:gd name="T27" fmla="*/ 0 h 94"/>
                  <a:gd name="T28" fmla="*/ 0 w 59"/>
                  <a:gd name="T29" fmla="*/ 0 h 94"/>
                  <a:gd name="T30" fmla="*/ 0 w 59"/>
                  <a:gd name="T31" fmla="*/ 0 h 94"/>
                  <a:gd name="T32" fmla="*/ 0 w 59"/>
                  <a:gd name="T33" fmla="*/ 0 h 94"/>
                  <a:gd name="T34" fmla="*/ 0 w 59"/>
                  <a:gd name="T35" fmla="*/ 0 h 94"/>
                  <a:gd name="T36" fmla="*/ 0 w 59"/>
                  <a:gd name="T37" fmla="*/ 0 h 94"/>
                  <a:gd name="T38" fmla="*/ 0 w 59"/>
                  <a:gd name="T39" fmla="*/ 0 h 94"/>
                  <a:gd name="T40" fmla="*/ 0 w 59"/>
                  <a:gd name="T41" fmla="*/ 0 h 94"/>
                  <a:gd name="T42" fmla="*/ 0 w 59"/>
                  <a:gd name="T43" fmla="*/ 0 h 94"/>
                  <a:gd name="T44" fmla="*/ 0 w 59"/>
                  <a:gd name="T45" fmla="*/ 0 h 94"/>
                  <a:gd name="T46" fmla="*/ 0 w 59"/>
                  <a:gd name="T47" fmla="*/ 0 h 94"/>
                  <a:gd name="T48" fmla="*/ 0 w 59"/>
                  <a:gd name="T49" fmla="*/ 0 h 94"/>
                  <a:gd name="T50" fmla="*/ 0 w 59"/>
                  <a:gd name="T51" fmla="*/ 0 h 94"/>
                  <a:gd name="T52" fmla="*/ 0 w 59"/>
                  <a:gd name="T53" fmla="*/ 0 h 94"/>
                  <a:gd name="T54" fmla="*/ 0 w 59"/>
                  <a:gd name="T55" fmla="*/ 0 h 94"/>
                  <a:gd name="T56" fmla="*/ 0 w 59"/>
                  <a:gd name="T57" fmla="*/ 0 h 94"/>
                  <a:gd name="T58" fmla="*/ 0 w 59"/>
                  <a:gd name="T59" fmla="*/ 0 h 94"/>
                  <a:gd name="T60" fmla="*/ 0 w 59"/>
                  <a:gd name="T61" fmla="*/ 0 h 94"/>
                  <a:gd name="T62" fmla="*/ 0 w 59"/>
                  <a:gd name="T63" fmla="*/ 0 h 94"/>
                  <a:gd name="T64" fmla="*/ 0 w 59"/>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4"/>
                  <a:gd name="T101" fmla="*/ 59 w 5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4">
                    <a:moveTo>
                      <a:pt x="35" y="0"/>
                    </a:moveTo>
                    <a:lnTo>
                      <a:pt x="35" y="0"/>
                    </a:lnTo>
                    <a:lnTo>
                      <a:pt x="47" y="0"/>
                    </a:lnTo>
                    <a:lnTo>
                      <a:pt x="59" y="11"/>
                    </a:lnTo>
                    <a:lnTo>
                      <a:pt x="59" y="24"/>
                    </a:lnTo>
                    <a:lnTo>
                      <a:pt x="59" y="35"/>
                    </a:lnTo>
                    <a:lnTo>
                      <a:pt x="59" y="46"/>
                    </a:lnTo>
                    <a:lnTo>
                      <a:pt x="59" y="59"/>
                    </a:lnTo>
                    <a:lnTo>
                      <a:pt x="59" y="70"/>
                    </a:lnTo>
                    <a:lnTo>
                      <a:pt x="47" y="70"/>
                    </a:lnTo>
                    <a:lnTo>
                      <a:pt x="47" y="82"/>
                    </a:lnTo>
                    <a:lnTo>
                      <a:pt x="35" y="94"/>
                    </a:lnTo>
                    <a:lnTo>
                      <a:pt x="23" y="94"/>
                    </a:lnTo>
                    <a:lnTo>
                      <a:pt x="11" y="94"/>
                    </a:lnTo>
                    <a:lnTo>
                      <a:pt x="11" y="82"/>
                    </a:lnTo>
                    <a:lnTo>
                      <a:pt x="0" y="82"/>
                    </a:lnTo>
                    <a:lnTo>
                      <a:pt x="0" y="70"/>
                    </a:lnTo>
                    <a:lnTo>
                      <a:pt x="0" y="59"/>
                    </a:lnTo>
                    <a:lnTo>
                      <a:pt x="0" y="46"/>
                    </a:lnTo>
                    <a:lnTo>
                      <a:pt x="0" y="35"/>
                    </a:lnTo>
                    <a:lnTo>
                      <a:pt x="0" y="24"/>
                    </a:lnTo>
                    <a:lnTo>
                      <a:pt x="11" y="11"/>
                    </a:lnTo>
                    <a:lnTo>
                      <a:pt x="11" y="0"/>
                    </a:lnTo>
                    <a:lnTo>
                      <a:pt x="23" y="0"/>
                    </a:lnTo>
                    <a:lnTo>
                      <a:pt x="35" y="0"/>
                    </a:lnTo>
                    <a:close/>
                  </a:path>
                </a:pathLst>
              </a:custGeom>
              <a:solidFill>
                <a:srgbClr val="006600"/>
              </a:solidFill>
              <a:ln w="9525">
                <a:solidFill>
                  <a:srgbClr val="006600"/>
                </a:solidFill>
                <a:round/>
                <a:headEnd/>
                <a:tailEnd/>
              </a:ln>
            </p:spPr>
            <p:txBody>
              <a:bodyPr/>
              <a:lstStyle/>
              <a:p>
                <a:endParaRPr lang="en-US"/>
              </a:p>
            </p:txBody>
          </p:sp>
          <p:sp>
            <p:nvSpPr>
              <p:cNvPr id="30890" name="Freeform 139">
                <a:extLst>
                  <a:ext uri="{FF2B5EF4-FFF2-40B4-BE49-F238E27FC236}">
                    <a16:creationId xmlns:a16="http://schemas.microsoft.com/office/drawing/2014/main" id="{BBA0BB5E-72A9-4148-823B-8AD02FD7FF50}"/>
                  </a:ext>
                </a:extLst>
              </p:cNvPr>
              <p:cNvSpPr>
                <a:spLocks noChangeAspect="1"/>
              </p:cNvSpPr>
              <p:nvPr/>
            </p:nvSpPr>
            <p:spPr bwMode="auto">
              <a:xfrm flipH="1">
                <a:off x="4610" y="2457"/>
                <a:ext cx="8" cy="14"/>
              </a:xfrm>
              <a:custGeom>
                <a:avLst/>
                <a:gdLst>
                  <a:gd name="T0" fmla="*/ 0 w 59"/>
                  <a:gd name="T1" fmla="*/ 0 h 94"/>
                  <a:gd name="T2" fmla="*/ 0 w 59"/>
                  <a:gd name="T3" fmla="*/ 0 h 94"/>
                  <a:gd name="T4" fmla="*/ 0 w 59"/>
                  <a:gd name="T5" fmla="*/ 0 h 94"/>
                  <a:gd name="T6" fmla="*/ 0 w 59"/>
                  <a:gd name="T7" fmla="*/ 0 h 94"/>
                  <a:gd name="T8" fmla="*/ 0 w 59"/>
                  <a:gd name="T9" fmla="*/ 0 h 94"/>
                  <a:gd name="T10" fmla="*/ 0 w 59"/>
                  <a:gd name="T11" fmla="*/ 0 h 94"/>
                  <a:gd name="T12" fmla="*/ 0 w 59"/>
                  <a:gd name="T13" fmla="*/ 0 h 94"/>
                  <a:gd name="T14" fmla="*/ 0 w 59"/>
                  <a:gd name="T15" fmla="*/ 0 h 94"/>
                  <a:gd name="T16" fmla="*/ 0 w 59"/>
                  <a:gd name="T17" fmla="*/ 0 h 94"/>
                  <a:gd name="T18" fmla="*/ 0 w 59"/>
                  <a:gd name="T19" fmla="*/ 0 h 94"/>
                  <a:gd name="T20" fmla="*/ 0 w 59"/>
                  <a:gd name="T21" fmla="*/ 0 h 94"/>
                  <a:gd name="T22" fmla="*/ 0 w 59"/>
                  <a:gd name="T23" fmla="*/ 0 h 94"/>
                  <a:gd name="T24" fmla="*/ 0 w 59"/>
                  <a:gd name="T25" fmla="*/ 0 h 94"/>
                  <a:gd name="T26" fmla="*/ 0 w 59"/>
                  <a:gd name="T27" fmla="*/ 0 h 94"/>
                  <a:gd name="T28" fmla="*/ 0 w 59"/>
                  <a:gd name="T29" fmla="*/ 0 h 94"/>
                  <a:gd name="T30" fmla="*/ 0 w 59"/>
                  <a:gd name="T31" fmla="*/ 0 h 94"/>
                  <a:gd name="T32" fmla="*/ 0 w 59"/>
                  <a:gd name="T33" fmla="*/ 0 h 94"/>
                  <a:gd name="T34" fmla="*/ 0 w 59"/>
                  <a:gd name="T35" fmla="*/ 0 h 94"/>
                  <a:gd name="T36" fmla="*/ 0 w 59"/>
                  <a:gd name="T37" fmla="*/ 0 h 94"/>
                  <a:gd name="T38" fmla="*/ 0 w 59"/>
                  <a:gd name="T39" fmla="*/ 0 h 94"/>
                  <a:gd name="T40" fmla="*/ 0 w 59"/>
                  <a:gd name="T41" fmla="*/ 0 h 94"/>
                  <a:gd name="T42" fmla="*/ 0 w 59"/>
                  <a:gd name="T43" fmla="*/ 0 h 94"/>
                  <a:gd name="T44" fmla="*/ 0 w 59"/>
                  <a:gd name="T45" fmla="*/ 0 h 94"/>
                  <a:gd name="T46" fmla="*/ 0 w 59"/>
                  <a:gd name="T47" fmla="*/ 0 h 94"/>
                  <a:gd name="T48" fmla="*/ 0 w 59"/>
                  <a:gd name="T49" fmla="*/ 0 h 94"/>
                  <a:gd name="T50" fmla="*/ 0 w 59"/>
                  <a:gd name="T51" fmla="*/ 0 h 94"/>
                  <a:gd name="T52" fmla="*/ 0 w 59"/>
                  <a:gd name="T53" fmla="*/ 0 h 94"/>
                  <a:gd name="T54" fmla="*/ 0 w 59"/>
                  <a:gd name="T55" fmla="*/ 0 h 94"/>
                  <a:gd name="T56" fmla="*/ 0 w 59"/>
                  <a:gd name="T57" fmla="*/ 0 h 94"/>
                  <a:gd name="T58" fmla="*/ 0 w 59"/>
                  <a:gd name="T59" fmla="*/ 0 h 94"/>
                  <a:gd name="T60" fmla="*/ 0 w 59"/>
                  <a:gd name="T61" fmla="*/ 0 h 94"/>
                  <a:gd name="T62" fmla="*/ 0 w 59"/>
                  <a:gd name="T63" fmla="*/ 0 h 94"/>
                  <a:gd name="T64" fmla="*/ 0 w 59"/>
                  <a:gd name="T65" fmla="*/ 0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
                  <a:gd name="T100" fmla="*/ 0 h 94"/>
                  <a:gd name="T101" fmla="*/ 59 w 59"/>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 h="94">
                    <a:moveTo>
                      <a:pt x="35" y="0"/>
                    </a:moveTo>
                    <a:lnTo>
                      <a:pt x="35" y="0"/>
                    </a:lnTo>
                    <a:lnTo>
                      <a:pt x="47" y="0"/>
                    </a:lnTo>
                    <a:lnTo>
                      <a:pt x="59" y="11"/>
                    </a:lnTo>
                    <a:lnTo>
                      <a:pt x="59" y="24"/>
                    </a:lnTo>
                    <a:lnTo>
                      <a:pt x="59" y="35"/>
                    </a:lnTo>
                    <a:lnTo>
                      <a:pt x="59" y="46"/>
                    </a:lnTo>
                    <a:lnTo>
                      <a:pt x="59" y="59"/>
                    </a:lnTo>
                    <a:lnTo>
                      <a:pt x="59" y="70"/>
                    </a:lnTo>
                    <a:lnTo>
                      <a:pt x="47" y="70"/>
                    </a:lnTo>
                    <a:lnTo>
                      <a:pt x="47" y="82"/>
                    </a:lnTo>
                    <a:lnTo>
                      <a:pt x="35" y="94"/>
                    </a:lnTo>
                    <a:lnTo>
                      <a:pt x="23" y="94"/>
                    </a:lnTo>
                    <a:lnTo>
                      <a:pt x="11" y="94"/>
                    </a:lnTo>
                    <a:lnTo>
                      <a:pt x="11" y="82"/>
                    </a:lnTo>
                    <a:lnTo>
                      <a:pt x="0" y="82"/>
                    </a:lnTo>
                    <a:lnTo>
                      <a:pt x="0" y="70"/>
                    </a:lnTo>
                    <a:lnTo>
                      <a:pt x="0" y="59"/>
                    </a:lnTo>
                    <a:lnTo>
                      <a:pt x="0" y="46"/>
                    </a:lnTo>
                    <a:lnTo>
                      <a:pt x="0" y="35"/>
                    </a:lnTo>
                    <a:lnTo>
                      <a:pt x="0" y="24"/>
                    </a:lnTo>
                    <a:lnTo>
                      <a:pt x="11" y="11"/>
                    </a:lnTo>
                    <a:lnTo>
                      <a:pt x="11" y="0"/>
                    </a:lnTo>
                    <a:lnTo>
                      <a:pt x="23" y="0"/>
                    </a:lnTo>
                    <a:lnTo>
                      <a:pt x="35" y="0"/>
                    </a:lnTo>
                  </a:path>
                </a:pathLst>
              </a:custGeom>
              <a:solidFill>
                <a:srgbClr val="006600"/>
              </a:solidFill>
              <a:ln w="0">
                <a:solidFill>
                  <a:srgbClr val="006600"/>
                </a:solidFill>
                <a:round/>
                <a:headEnd/>
                <a:tailEnd/>
              </a:ln>
            </p:spPr>
            <p:txBody>
              <a:bodyPr/>
              <a:lstStyle/>
              <a:p>
                <a:endParaRPr lang="en-US"/>
              </a:p>
            </p:txBody>
          </p:sp>
          <p:sp>
            <p:nvSpPr>
              <p:cNvPr id="30891" name="Freeform 140">
                <a:extLst>
                  <a:ext uri="{FF2B5EF4-FFF2-40B4-BE49-F238E27FC236}">
                    <a16:creationId xmlns:a16="http://schemas.microsoft.com/office/drawing/2014/main" id="{57F0B8BC-6938-4A16-B76B-1E725FC66982}"/>
                  </a:ext>
                </a:extLst>
              </p:cNvPr>
              <p:cNvSpPr>
                <a:spLocks noChangeAspect="1"/>
              </p:cNvSpPr>
              <p:nvPr/>
            </p:nvSpPr>
            <p:spPr bwMode="auto">
              <a:xfrm flipH="1">
                <a:off x="4612" y="2455"/>
                <a:ext cx="11" cy="4"/>
              </a:xfrm>
              <a:custGeom>
                <a:avLst/>
                <a:gdLst>
                  <a:gd name="T0" fmla="*/ 0 w 82"/>
                  <a:gd name="T1" fmla="*/ 0 h 24"/>
                  <a:gd name="T2" fmla="*/ 0 w 82"/>
                  <a:gd name="T3" fmla="*/ 0 h 24"/>
                  <a:gd name="T4" fmla="*/ 0 w 82"/>
                  <a:gd name="T5" fmla="*/ 0 h 24"/>
                  <a:gd name="T6" fmla="*/ 0 w 82"/>
                  <a:gd name="T7" fmla="*/ 0 h 24"/>
                  <a:gd name="T8" fmla="*/ 0 w 82"/>
                  <a:gd name="T9" fmla="*/ 0 h 24"/>
                  <a:gd name="T10" fmla="*/ 0 w 82"/>
                  <a:gd name="T11" fmla="*/ 0 h 24"/>
                  <a:gd name="T12" fmla="*/ 0 w 82"/>
                  <a:gd name="T13" fmla="*/ 0 h 24"/>
                  <a:gd name="T14" fmla="*/ 0 60000 65536"/>
                  <a:gd name="T15" fmla="*/ 0 60000 65536"/>
                  <a:gd name="T16" fmla="*/ 0 60000 65536"/>
                  <a:gd name="T17" fmla="*/ 0 60000 65536"/>
                  <a:gd name="T18" fmla="*/ 0 60000 65536"/>
                  <a:gd name="T19" fmla="*/ 0 60000 65536"/>
                  <a:gd name="T20" fmla="*/ 0 60000 65536"/>
                  <a:gd name="T21" fmla="*/ 0 w 82"/>
                  <a:gd name="T22" fmla="*/ 0 h 24"/>
                  <a:gd name="T23" fmla="*/ 82 w 8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2" h="24">
                    <a:moveTo>
                      <a:pt x="82" y="13"/>
                    </a:moveTo>
                    <a:lnTo>
                      <a:pt x="58" y="0"/>
                    </a:lnTo>
                    <a:lnTo>
                      <a:pt x="35" y="0"/>
                    </a:lnTo>
                    <a:lnTo>
                      <a:pt x="11" y="0"/>
                    </a:lnTo>
                    <a:lnTo>
                      <a:pt x="0" y="13"/>
                    </a:lnTo>
                    <a:lnTo>
                      <a:pt x="0" y="24"/>
                    </a:lnTo>
                    <a:lnTo>
                      <a:pt x="11" y="24"/>
                    </a:lnTo>
                  </a:path>
                </a:pathLst>
              </a:custGeom>
              <a:solidFill>
                <a:srgbClr val="006600"/>
              </a:solidFill>
              <a:ln w="0">
                <a:solidFill>
                  <a:srgbClr val="006600"/>
                </a:solidFill>
                <a:round/>
                <a:headEnd/>
                <a:tailEnd/>
              </a:ln>
            </p:spPr>
            <p:txBody>
              <a:bodyPr/>
              <a:lstStyle/>
              <a:p>
                <a:endParaRPr lang="en-US"/>
              </a:p>
            </p:txBody>
          </p:sp>
          <p:sp>
            <p:nvSpPr>
              <p:cNvPr id="30892" name="Freeform 141">
                <a:extLst>
                  <a:ext uri="{FF2B5EF4-FFF2-40B4-BE49-F238E27FC236}">
                    <a16:creationId xmlns:a16="http://schemas.microsoft.com/office/drawing/2014/main" id="{602BF24C-B97D-4F44-9217-E6BF7E312BB9}"/>
                  </a:ext>
                </a:extLst>
              </p:cNvPr>
              <p:cNvSpPr>
                <a:spLocks noChangeAspect="1"/>
              </p:cNvSpPr>
              <p:nvPr/>
            </p:nvSpPr>
            <p:spPr bwMode="auto">
              <a:xfrm flipH="1">
                <a:off x="4613" y="2469"/>
                <a:ext cx="4" cy="5"/>
              </a:xfrm>
              <a:custGeom>
                <a:avLst/>
                <a:gdLst>
                  <a:gd name="T0" fmla="*/ 0 w 24"/>
                  <a:gd name="T1" fmla="*/ 0 h 35"/>
                  <a:gd name="T2" fmla="*/ 0 w 24"/>
                  <a:gd name="T3" fmla="*/ 0 h 35"/>
                  <a:gd name="T4" fmla="*/ 0 w 24"/>
                  <a:gd name="T5" fmla="*/ 0 h 35"/>
                  <a:gd name="T6" fmla="*/ 0 60000 65536"/>
                  <a:gd name="T7" fmla="*/ 0 60000 65536"/>
                  <a:gd name="T8" fmla="*/ 0 60000 65536"/>
                  <a:gd name="T9" fmla="*/ 0 w 24"/>
                  <a:gd name="T10" fmla="*/ 0 h 35"/>
                  <a:gd name="T11" fmla="*/ 24 w 24"/>
                  <a:gd name="T12" fmla="*/ 35 h 35"/>
                </a:gdLst>
                <a:ahLst/>
                <a:cxnLst>
                  <a:cxn ang="T6">
                    <a:pos x="T0" y="T1"/>
                  </a:cxn>
                  <a:cxn ang="T7">
                    <a:pos x="T2" y="T3"/>
                  </a:cxn>
                  <a:cxn ang="T8">
                    <a:pos x="T4" y="T5"/>
                  </a:cxn>
                </a:cxnLst>
                <a:rect l="T9" t="T10" r="T11" b="T12"/>
                <a:pathLst>
                  <a:path w="24" h="35">
                    <a:moveTo>
                      <a:pt x="0" y="35"/>
                    </a:moveTo>
                    <a:lnTo>
                      <a:pt x="12" y="0"/>
                    </a:lnTo>
                    <a:lnTo>
                      <a:pt x="24" y="35"/>
                    </a:lnTo>
                  </a:path>
                </a:pathLst>
              </a:custGeom>
              <a:solidFill>
                <a:srgbClr val="006600"/>
              </a:solidFill>
              <a:ln w="0">
                <a:solidFill>
                  <a:srgbClr val="006600"/>
                </a:solidFill>
                <a:round/>
                <a:headEnd/>
                <a:tailEnd/>
              </a:ln>
            </p:spPr>
            <p:txBody>
              <a:bodyPr/>
              <a:lstStyle/>
              <a:p>
                <a:endParaRPr lang="en-US"/>
              </a:p>
            </p:txBody>
          </p:sp>
          <p:sp>
            <p:nvSpPr>
              <p:cNvPr id="30893" name="Line 142">
                <a:extLst>
                  <a:ext uri="{FF2B5EF4-FFF2-40B4-BE49-F238E27FC236}">
                    <a16:creationId xmlns:a16="http://schemas.microsoft.com/office/drawing/2014/main" id="{A56D37B6-30C3-4177-9BDE-5719A1524A0B}"/>
                  </a:ext>
                </a:extLst>
              </p:cNvPr>
              <p:cNvSpPr>
                <a:spLocks noChangeAspect="1" noChangeShapeType="1"/>
              </p:cNvSpPr>
              <p:nvPr/>
            </p:nvSpPr>
            <p:spPr bwMode="auto">
              <a:xfrm flipH="1" flipV="1">
                <a:off x="4633" y="2466"/>
                <a:ext cx="1" cy="32"/>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4" name="Rectangle 143">
                <a:extLst>
                  <a:ext uri="{FF2B5EF4-FFF2-40B4-BE49-F238E27FC236}">
                    <a16:creationId xmlns:a16="http://schemas.microsoft.com/office/drawing/2014/main" id="{A6130059-5369-4F35-92A4-019673AD9BE8}"/>
                  </a:ext>
                </a:extLst>
              </p:cNvPr>
              <p:cNvSpPr>
                <a:spLocks noChangeAspect="1" noChangeArrowheads="1"/>
              </p:cNvSpPr>
              <p:nvPr/>
            </p:nvSpPr>
            <p:spPr bwMode="auto">
              <a:xfrm flipH="1">
                <a:off x="4637" y="2479"/>
                <a:ext cx="2" cy="25"/>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95" name="Rectangle 144">
                <a:extLst>
                  <a:ext uri="{FF2B5EF4-FFF2-40B4-BE49-F238E27FC236}">
                    <a16:creationId xmlns:a16="http://schemas.microsoft.com/office/drawing/2014/main" id="{4AFD2AC0-2FD3-4F31-9804-06F141226FBC}"/>
                  </a:ext>
                </a:extLst>
              </p:cNvPr>
              <p:cNvSpPr>
                <a:spLocks noChangeAspect="1" noChangeArrowheads="1"/>
              </p:cNvSpPr>
              <p:nvPr/>
            </p:nvSpPr>
            <p:spPr bwMode="auto">
              <a:xfrm flipH="1">
                <a:off x="4637" y="2479"/>
                <a:ext cx="2" cy="25"/>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896" name="Line 145">
                <a:extLst>
                  <a:ext uri="{FF2B5EF4-FFF2-40B4-BE49-F238E27FC236}">
                    <a16:creationId xmlns:a16="http://schemas.microsoft.com/office/drawing/2014/main" id="{ABDCC373-DFCD-44F8-9E30-C6E639B4AEAC}"/>
                  </a:ext>
                </a:extLst>
              </p:cNvPr>
              <p:cNvSpPr>
                <a:spLocks noChangeAspect="1" noChangeShapeType="1"/>
              </p:cNvSpPr>
              <p:nvPr/>
            </p:nvSpPr>
            <p:spPr bwMode="auto">
              <a:xfrm flipH="1" flipV="1">
                <a:off x="4653" y="2459"/>
                <a:ext cx="1" cy="39"/>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7" name="Line 146">
                <a:extLst>
                  <a:ext uri="{FF2B5EF4-FFF2-40B4-BE49-F238E27FC236}">
                    <a16:creationId xmlns:a16="http://schemas.microsoft.com/office/drawing/2014/main" id="{DE8529A2-BE8B-47B7-B189-64D86453C16F}"/>
                  </a:ext>
                </a:extLst>
              </p:cNvPr>
              <p:cNvSpPr>
                <a:spLocks noChangeAspect="1" noChangeShapeType="1"/>
              </p:cNvSpPr>
              <p:nvPr/>
            </p:nvSpPr>
            <p:spPr bwMode="auto">
              <a:xfrm flipH="1" flipV="1">
                <a:off x="4675" y="2445"/>
                <a:ext cx="1" cy="53"/>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8" name="Line 147">
                <a:extLst>
                  <a:ext uri="{FF2B5EF4-FFF2-40B4-BE49-F238E27FC236}">
                    <a16:creationId xmlns:a16="http://schemas.microsoft.com/office/drawing/2014/main" id="{011F3263-7E10-4220-84A5-8E5E1E836CB6}"/>
                  </a:ext>
                </a:extLst>
              </p:cNvPr>
              <p:cNvSpPr>
                <a:spLocks noChangeAspect="1" noChangeShapeType="1"/>
              </p:cNvSpPr>
              <p:nvPr/>
            </p:nvSpPr>
            <p:spPr bwMode="auto">
              <a:xfrm flipH="1">
                <a:off x="4674" y="2445"/>
                <a:ext cx="5" cy="1"/>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899" name="Freeform 148">
                <a:extLst>
                  <a:ext uri="{FF2B5EF4-FFF2-40B4-BE49-F238E27FC236}">
                    <a16:creationId xmlns:a16="http://schemas.microsoft.com/office/drawing/2014/main" id="{1AE76F3A-E36E-4E31-8EC9-CFFBFED1C876}"/>
                  </a:ext>
                </a:extLst>
              </p:cNvPr>
              <p:cNvSpPr>
                <a:spLocks noChangeAspect="1"/>
              </p:cNvSpPr>
              <p:nvPr/>
            </p:nvSpPr>
            <p:spPr bwMode="auto">
              <a:xfrm flipH="1">
                <a:off x="4676" y="2445"/>
                <a:ext cx="12" cy="46"/>
              </a:xfrm>
              <a:custGeom>
                <a:avLst/>
                <a:gdLst>
                  <a:gd name="T0" fmla="*/ 0 w 83"/>
                  <a:gd name="T1" fmla="*/ 0 h 318"/>
                  <a:gd name="T2" fmla="*/ 0 w 83"/>
                  <a:gd name="T3" fmla="*/ 0 h 318"/>
                  <a:gd name="T4" fmla="*/ 0 w 83"/>
                  <a:gd name="T5" fmla="*/ 0 h 318"/>
                  <a:gd name="T6" fmla="*/ 0 w 83"/>
                  <a:gd name="T7" fmla="*/ 0 h 318"/>
                  <a:gd name="T8" fmla="*/ 0 w 83"/>
                  <a:gd name="T9" fmla="*/ 0 h 318"/>
                  <a:gd name="T10" fmla="*/ 0 60000 65536"/>
                  <a:gd name="T11" fmla="*/ 0 60000 65536"/>
                  <a:gd name="T12" fmla="*/ 0 60000 65536"/>
                  <a:gd name="T13" fmla="*/ 0 60000 65536"/>
                  <a:gd name="T14" fmla="*/ 0 60000 65536"/>
                  <a:gd name="T15" fmla="*/ 0 w 83"/>
                  <a:gd name="T16" fmla="*/ 0 h 318"/>
                  <a:gd name="T17" fmla="*/ 83 w 83"/>
                  <a:gd name="T18" fmla="*/ 318 h 318"/>
                </a:gdLst>
                <a:ahLst/>
                <a:cxnLst>
                  <a:cxn ang="T10">
                    <a:pos x="T0" y="T1"/>
                  </a:cxn>
                  <a:cxn ang="T11">
                    <a:pos x="T2" y="T3"/>
                  </a:cxn>
                  <a:cxn ang="T12">
                    <a:pos x="T4" y="T5"/>
                  </a:cxn>
                  <a:cxn ang="T13">
                    <a:pos x="T6" y="T7"/>
                  </a:cxn>
                  <a:cxn ang="T14">
                    <a:pos x="T8" y="T9"/>
                  </a:cxn>
                </a:cxnLst>
                <a:rect l="T15" t="T16" r="T17" b="T18"/>
                <a:pathLst>
                  <a:path w="83" h="318">
                    <a:moveTo>
                      <a:pt x="83" y="0"/>
                    </a:moveTo>
                    <a:lnTo>
                      <a:pt x="0" y="236"/>
                    </a:lnTo>
                    <a:lnTo>
                      <a:pt x="83" y="318"/>
                    </a:lnTo>
                    <a:lnTo>
                      <a:pt x="35" y="236"/>
                    </a:lnTo>
                    <a:lnTo>
                      <a:pt x="83" y="11"/>
                    </a:lnTo>
                  </a:path>
                </a:pathLst>
              </a:custGeom>
              <a:solidFill>
                <a:srgbClr val="006600"/>
              </a:solidFill>
              <a:ln w="0">
                <a:solidFill>
                  <a:srgbClr val="006600"/>
                </a:solidFill>
                <a:round/>
                <a:headEnd/>
                <a:tailEnd/>
              </a:ln>
            </p:spPr>
            <p:txBody>
              <a:bodyPr/>
              <a:lstStyle/>
              <a:p>
                <a:endParaRPr lang="en-US"/>
              </a:p>
            </p:txBody>
          </p:sp>
          <p:sp>
            <p:nvSpPr>
              <p:cNvPr id="30900" name="Freeform 149">
                <a:extLst>
                  <a:ext uri="{FF2B5EF4-FFF2-40B4-BE49-F238E27FC236}">
                    <a16:creationId xmlns:a16="http://schemas.microsoft.com/office/drawing/2014/main" id="{FC3A08C8-E3AF-492B-9F1F-0A5D4B740599}"/>
                  </a:ext>
                </a:extLst>
              </p:cNvPr>
              <p:cNvSpPr>
                <a:spLocks noChangeAspect="1"/>
              </p:cNvSpPr>
              <p:nvPr/>
            </p:nvSpPr>
            <p:spPr bwMode="auto">
              <a:xfrm flipH="1">
                <a:off x="4666" y="2445"/>
                <a:ext cx="10" cy="46"/>
              </a:xfrm>
              <a:custGeom>
                <a:avLst/>
                <a:gdLst>
                  <a:gd name="T0" fmla="*/ 0 w 70"/>
                  <a:gd name="T1" fmla="*/ 0 h 318"/>
                  <a:gd name="T2" fmla="*/ 0 w 70"/>
                  <a:gd name="T3" fmla="*/ 0 h 318"/>
                  <a:gd name="T4" fmla="*/ 0 w 70"/>
                  <a:gd name="T5" fmla="*/ 0 h 318"/>
                  <a:gd name="T6" fmla="*/ 0 w 70"/>
                  <a:gd name="T7" fmla="*/ 0 h 318"/>
                  <a:gd name="T8" fmla="*/ 0 w 70"/>
                  <a:gd name="T9" fmla="*/ 0 h 318"/>
                  <a:gd name="T10" fmla="*/ 0 60000 65536"/>
                  <a:gd name="T11" fmla="*/ 0 60000 65536"/>
                  <a:gd name="T12" fmla="*/ 0 60000 65536"/>
                  <a:gd name="T13" fmla="*/ 0 60000 65536"/>
                  <a:gd name="T14" fmla="*/ 0 60000 65536"/>
                  <a:gd name="T15" fmla="*/ 0 w 70"/>
                  <a:gd name="T16" fmla="*/ 0 h 318"/>
                  <a:gd name="T17" fmla="*/ 70 w 70"/>
                  <a:gd name="T18" fmla="*/ 318 h 318"/>
                </a:gdLst>
                <a:ahLst/>
                <a:cxnLst>
                  <a:cxn ang="T10">
                    <a:pos x="T0" y="T1"/>
                  </a:cxn>
                  <a:cxn ang="T11">
                    <a:pos x="T2" y="T3"/>
                  </a:cxn>
                  <a:cxn ang="T12">
                    <a:pos x="T4" y="T5"/>
                  </a:cxn>
                  <a:cxn ang="T13">
                    <a:pos x="T6" y="T7"/>
                  </a:cxn>
                  <a:cxn ang="T14">
                    <a:pos x="T8" y="T9"/>
                  </a:cxn>
                </a:cxnLst>
                <a:rect l="T15" t="T16" r="T17" b="T18"/>
                <a:pathLst>
                  <a:path w="70" h="318">
                    <a:moveTo>
                      <a:pt x="0" y="0"/>
                    </a:moveTo>
                    <a:lnTo>
                      <a:pt x="70" y="236"/>
                    </a:lnTo>
                    <a:lnTo>
                      <a:pt x="0" y="318"/>
                    </a:lnTo>
                    <a:lnTo>
                      <a:pt x="35" y="236"/>
                    </a:lnTo>
                    <a:lnTo>
                      <a:pt x="0" y="11"/>
                    </a:lnTo>
                  </a:path>
                </a:pathLst>
              </a:custGeom>
              <a:solidFill>
                <a:srgbClr val="006600"/>
              </a:solidFill>
              <a:ln w="0">
                <a:solidFill>
                  <a:srgbClr val="006600"/>
                </a:solidFill>
                <a:round/>
                <a:headEnd/>
                <a:tailEnd/>
              </a:ln>
            </p:spPr>
            <p:txBody>
              <a:bodyPr/>
              <a:lstStyle/>
              <a:p>
                <a:endParaRPr lang="en-US"/>
              </a:p>
            </p:txBody>
          </p:sp>
          <p:sp>
            <p:nvSpPr>
              <p:cNvPr id="30901" name="Line 150">
                <a:extLst>
                  <a:ext uri="{FF2B5EF4-FFF2-40B4-BE49-F238E27FC236}">
                    <a16:creationId xmlns:a16="http://schemas.microsoft.com/office/drawing/2014/main" id="{FDC4E0FC-4454-486F-9870-25D7CA8331D3}"/>
                  </a:ext>
                </a:extLst>
              </p:cNvPr>
              <p:cNvSpPr>
                <a:spLocks noChangeAspect="1" noChangeShapeType="1"/>
              </p:cNvSpPr>
              <p:nvPr/>
            </p:nvSpPr>
            <p:spPr bwMode="auto">
              <a:xfrm flipH="1">
                <a:off x="4666" y="2479"/>
                <a:ext cx="22" cy="1"/>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2" name="Rectangle 151">
                <a:extLst>
                  <a:ext uri="{FF2B5EF4-FFF2-40B4-BE49-F238E27FC236}">
                    <a16:creationId xmlns:a16="http://schemas.microsoft.com/office/drawing/2014/main" id="{3E5B0B8B-0940-4347-9D27-3B30EEC52888}"/>
                  </a:ext>
                </a:extLst>
              </p:cNvPr>
              <p:cNvSpPr>
                <a:spLocks noChangeAspect="1" noChangeArrowheads="1"/>
              </p:cNvSpPr>
              <p:nvPr/>
            </p:nvSpPr>
            <p:spPr bwMode="auto">
              <a:xfrm flipH="1">
                <a:off x="4747" y="2461"/>
                <a:ext cx="1" cy="33"/>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903" name="Rectangle 152">
                <a:extLst>
                  <a:ext uri="{FF2B5EF4-FFF2-40B4-BE49-F238E27FC236}">
                    <a16:creationId xmlns:a16="http://schemas.microsoft.com/office/drawing/2014/main" id="{AFC3C7EF-3F3B-4650-86A3-1BDC9C6E404E}"/>
                  </a:ext>
                </a:extLst>
              </p:cNvPr>
              <p:cNvSpPr>
                <a:spLocks noChangeAspect="1" noChangeArrowheads="1"/>
              </p:cNvSpPr>
              <p:nvPr/>
            </p:nvSpPr>
            <p:spPr bwMode="auto">
              <a:xfrm flipH="1">
                <a:off x="4747" y="2461"/>
                <a:ext cx="1" cy="33"/>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904" name="Freeform 153">
                <a:extLst>
                  <a:ext uri="{FF2B5EF4-FFF2-40B4-BE49-F238E27FC236}">
                    <a16:creationId xmlns:a16="http://schemas.microsoft.com/office/drawing/2014/main" id="{5F7248B6-45E3-41E0-805E-1A9A9522AB6D}"/>
                  </a:ext>
                </a:extLst>
              </p:cNvPr>
              <p:cNvSpPr>
                <a:spLocks noChangeAspect="1"/>
              </p:cNvSpPr>
              <p:nvPr/>
            </p:nvSpPr>
            <p:spPr bwMode="auto">
              <a:xfrm flipH="1">
                <a:off x="4743" y="2423"/>
                <a:ext cx="5" cy="38"/>
              </a:xfrm>
              <a:custGeom>
                <a:avLst/>
                <a:gdLst>
                  <a:gd name="T0" fmla="*/ 0 w 35"/>
                  <a:gd name="T1" fmla="*/ 0 h 261"/>
                  <a:gd name="T2" fmla="*/ 0 w 35"/>
                  <a:gd name="T3" fmla="*/ 0 h 261"/>
                  <a:gd name="T4" fmla="*/ 0 w 35"/>
                  <a:gd name="T5" fmla="*/ 0 h 261"/>
                  <a:gd name="T6" fmla="*/ 0 w 35"/>
                  <a:gd name="T7" fmla="*/ 0 h 261"/>
                  <a:gd name="T8" fmla="*/ 0 60000 65536"/>
                  <a:gd name="T9" fmla="*/ 0 60000 65536"/>
                  <a:gd name="T10" fmla="*/ 0 60000 65536"/>
                  <a:gd name="T11" fmla="*/ 0 60000 65536"/>
                  <a:gd name="T12" fmla="*/ 0 w 35"/>
                  <a:gd name="T13" fmla="*/ 0 h 261"/>
                  <a:gd name="T14" fmla="*/ 35 w 35"/>
                  <a:gd name="T15" fmla="*/ 261 h 261"/>
                </a:gdLst>
                <a:ahLst/>
                <a:cxnLst>
                  <a:cxn ang="T8">
                    <a:pos x="T0" y="T1"/>
                  </a:cxn>
                  <a:cxn ang="T9">
                    <a:pos x="T2" y="T3"/>
                  </a:cxn>
                  <a:cxn ang="T10">
                    <a:pos x="T4" y="T5"/>
                  </a:cxn>
                  <a:cxn ang="T11">
                    <a:pos x="T6" y="T7"/>
                  </a:cxn>
                </a:cxnLst>
                <a:rect l="T12" t="T13" r="T14" b="T15"/>
                <a:pathLst>
                  <a:path w="35" h="261">
                    <a:moveTo>
                      <a:pt x="0" y="261"/>
                    </a:moveTo>
                    <a:lnTo>
                      <a:pt x="0" y="48"/>
                    </a:lnTo>
                    <a:lnTo>
                      <a:pt x="35" y="48"/>
                    </a:lnTo>
                    <a:lnTo>
                      <a:pt x="35" y="0"/>
                    </a:lnTo>
                  </a:path>
                </a:pathLst>
              </a:custGeom>
              <a:solidFill>
                <a:srgbClr val="006600"/>
              </a:solidFill>
              <a:ln w="0">
                <a:solidFill>
                  <a:srgbClr val="006600"/>
                </a:solidFill>
                <a:round/>
                <a:headEnd/>
                <a:tailEnd/>
              </a:ln>
            </p:spPr>
            <p:txBody>
              <a:bodyPr/>
              <a:lstStyle/>
              <a:p>
                <a:endParaRPr lang="en-US"/>
              </a:p>
            </p:txBody>
          </p:sp>
          <p:sp>
            <p:nvSpPr>
              <p:cNvPr id="30905" name="Line 154">
                <a:extLst>
                  <a:ext uri="{FF2B5EF4-FFF2-40B4-BE49-F238E27FC236}">
                    <a16:creationId xmlns:a16="http://schemas.microsoft.com/office/drawing/2014/main" id="{82629A75-B2EC-4F9F-952C-2A84F04C6B6A}"/>
                  </a:ext>
                </a:extLst>
              </p:cNvPr>
              <p:cNvSpPr>
                <a:spLocks noChangeAspect="1" noChangeShapeType="1"/>
              </p:cNvSpPr>
              <p:nvPr/>
            </p:nvSpPr>
            <p:spPr bwMode="auto">
              <a:xfrm>
                <a:off x="4726" y="2423"/>
                <a:ext cx="36" cy="1"/>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6" name="Rectangle 155">
                <a:extLst>
                  <a:ext uri="{FF2B5EF4-FFF2-40B4-BE49-F238E27FC236}">
                    <a16:creationId xmlns:a16="http://schemas.microsoft.com/office/drawing/2014/main" id="{DFB68406-D3D5-42AA-8850-B81266E5D7A1}"/>
                  </a:ext>
                </a:extLst>
              </p:cNvPr>
              <p:cNvSpPr>
                <a:spLocks noChangeAspect="1" noChangeArrowheads="1"/>
              </p:cNvSpPr>
              <p:nvPr/>
            </p:nvSpPr>
            <p:spPr bwMode="auto">
              <a:xfrm flipH="1">
                <a:off x="4733" y="2440"/>
                <a:ext cx="34" cy="0"/>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907" name="Rectangle 156">
                <a:extLst>
                  <a:ext uri="{FF2B5EF4-FFF2-40B4-BE49-F238E27FC236}">
                    <a16:creationId xmlns:a16="http://schemas.microsoft.com/office/drawing/2014/main" id="{43203311-535C-47B7-B2C7-9A38D5B0358F}"/>
                  </a:ext>
                </a:extLst>
              </p:cNvPr>
              <p:cNvSpPr>
                <a:spLocks noChangeAspect="1" noChangeArrowheads="1"/>
              </p:cNvSpPr>
              <p:nvPr/>
            </p:nvSpPr>
            <p:spPr bwMode="auto">
              <a:xfrm flipH="1">
                <a:off x="4733" y="2440"/>
                <a:ext cx="34" cy="0"/>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908" name="Line 157">
                <a:extLst>
                  <a:ext uri="{FF2B5EF4-FFF2-40B4-BE49-F238E27FC236}">
                    <a16:creationId xmlns:a16="http://schemas.microsoft.com/office/drawing/2014/main" id="{C2221321-29F0-41F7-8215-9DFD4046E83C}"/>
                  </a:ext>
                </a:extLst>
              </p:cNvPr>
              <p:cNvSpPr>
                <a:spLocks noChangeAspect="1" noChangeShapeType="1"/>
              </p:cNvSpPr>
              <p:nvPr/>
            </p:nvSpPr>
            <p:spPr bwMode="auto">
              <a:xfrm>
                <a:off x="4765" y="2440"/>
                <a:ext cx="12" cy="1"/>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09" name="Freeform 158">
                <a:extLst>
                  <a:ext uri="{FF2B5EF4-FFF2-40B4-BE49-F238E27FC236}">
                    <a16:creationId xmlns:a16="http://schemas.microsoft.com/office/drawing/2014/main" id="{8CEF85BE-4919-458E-B1AD-0389C1A3ED25}"/>
                  </a:ext>
                </a:extLst>
              </p:cNvPr>
              <p:cNvSpPr>
                <a:spLocks noChangeAspect="1"/>
              </p:cNvSpPr>
              <p:nvPr/>
            </p:nvSpPr>
            <p:spPr bwMode="auto">
              <a:xfrm flipH="1">
                <a:off x="4741" y="2440"/>
                <a:ext cx="16" cy="7"/>
              </a:xfrm>
              <a:custGeom>
                <a:avLst/>
                <a:gdLst>
                  <a:gd name="T0" fmla="*/ 0 w 107"/>
                  <a:gd name="T1" fmla="*/ 0 h 46"/>
                  <a:gd name="T2" fmla="*/ 0 w 107"/>
                  <a:gd name="T3" fmla="*/ 0 h 46"/>
                  <a:gd name="T4" fmla="*/ 0 w 107"/>
                  <a:gd name="T5" fmla="*/ 0 h 46"/>
                  <a:gd name="T6" fmla="*/ 0 60000 65536"/>
                  <a:gd name="T7" fmla="*/ 0 60000 65536"/>
                  <a:gd name="T8" fmla="*/ 0 60000 65536"/>
                  <a:gd name="T9" fmla="*/ 0 w 107"/>
                  <a:gd name="T10" fmla="*/ 0 h 46"/>
                  <a:gd name="T11" fmla="*/ 107 w 107"/>
                  <a:gd name="T12" fmla="*/ 46 h 46"/>
                </a:gdLst>
                <a:ahLst/>
                <a:cxnLst>
                  <a:cxn ang="T6">
                    <a:pos x="T0" y="T1"/>
                  </a:cxn>
                  <a:cxn ang="T7">
                    <a:pos x="T2" y="T3"/>
                  </a:cxn>
                  <a:cxn ang="T8">
                    <a:pos x="T4" y="T5"/>
                  </a:cxn>
                </a:cxnLst>
                <a:rect l="T9" t="T10" r="T11" b="T12"/>
                <a:pathLst>
                  <a:path w="107" h="46">
                    <a:moveTo>
                      <a:pt x="0" y="0"/>
                    </a:moveTo>
                    <a:lnTo>
                      <a:pt x="59" y="46"/>
                    </a:lnTo>
                    <a:lnTo>
                      <a:pt x="107" y="0"/>
                    </a:lnTo>
                  </a:path>
                </a:pathLst>
              </a:custGeom>
              <a:solidFill>
                <a:srgbClr val="006600"/>
              </a:solidFill>
              <a:ln w="0">
                <a:solidFill>
                  <a:srgbClr val="006600"/>
                </a:solidFill>
                <a:round/>
                <a:headEnd/>
                <a:tailEnd/>
              </a:ln>
            </p:spPr>
            <p:txBody>
              <a:bodyPr/>
              <a:lstStyle/>
              <a:p>
                <a:endParaRPr lang="en-US"/>
              </a:p>
            </p:txBody>
          </p:sp>
          <p:sp>
            <p:nvSpPr>
              <p:cNvPr id="30910" name="Freeform 159">
                <a:extLst>
                  <a:ext uri="{FF2B5EF4-FFF2-40B4-BE49-F238E27FC236}">
                    <a16:creationId xmlns:a16="http://schemas.microsoft.com/office/drawing/2014/main" id="{A7A4F42F-FBE3-4FE5-915E-F292AE732ED1}"/>
                  </a:ext>
                </a:extLst>
              </p:cNvPr>
              <p:cNvSpPr>
                <a:spLocks noChangeAspect="1"/>
              </p:cNvSpPr>
              <p:nvPr/>
            </p:nvSpPr>
            <p:spPr bwMode="auto">
              <a:xfrm flipH="1">
                <a:off x="4731" y="2434"/>
                <a:ext cx="2" cy="6"/>
              </a:xfrm>
              <a:custGeom>
                <a:avLst/>
                <a:gdLst>
                  <a:gd name="T0" fmla="*/ 0 w 11"/>
                  <a:gd name="T1" fmla="*/ 0 h 48"/>
                  <a:gd name="T2" fmla="*/ 0 w 11"/>
                  <a:gd name="T3" fmla="*/ 0 h 48"/>
                  <a:gd name="T4" fmla="*/ 0 w 11"/>
                  <a:gd name="T5" fmla="*/ 0 h 48"/>
                  <a:gd name="T6" fmla="*/ 0 w 11"/>
                  <a:gd name="T7" fmla="*/ 0 h 48"/>
                  <a:gd name="T8" fmla="*/ 0 w 11"/>
                  <a:gd name="T9" fmla="*/ 0 h 48"/>
                  <a:gd name="T10" fmla="*/ 0 w 11"/>
                  <a:gd name="T11" fmla="*/ 0 h 48"/>
                  <a:gd name="T12" fmla="*/ 0 w 11"/>
                  <a:gd name="T13" fmla="*/ 0 h 48"/>
                  <a:gd name="T14" fmla="*/ 0 w 11"/>
                  <a:gd name="T15" fmla="*/ 0 h 48"/>
                  <a:gd name="T16" fmla="*/ 0 w 11"/>
                  <a:gd name="T17" fmla="*/ 0 h 48"/>
                  <a:gd name="T18" fmla="*/ 0 w 11"/>
                  <a:gd name="T19" fmla="*/ 0 h 48"/>
                  <a:gd name="T20" fmla="*/ 0 w 1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48"/>
                  <a:gd name="T35" fmla="*/ 11 w 11"/>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48">
                    <a:moveTo>
                      <a:pt x="0" y="0"/>
                    </a:moveTo>
                    <a:lnTo>
                      <a:pt x="11" y="0"/>
                    </a:lnTo>
                    <a:lnTo>
                      <a:pt x="11" y="12"/>
                    </a:lnTo>
                    <a:lnTo>
                      <a:pt x="11" y="36"/>
                    </a:lnTo>
                    <a:lnTo>
                      <a:pt x="11" y="48"/>
                    </a:lnTo>
                    <a:lnTo>
                      <a:pt x="0" y="48"/>
                    </a:lnTo>
                    <a:lnTo>
                      <a:pt x="0" y="36"/>
                    </a:lnTo>
                    <a:lnTo>
                      <a:pt x="0" y="12"/>
                    </a:lnTo>
                    <a:lnTo>
                      <a:pt x="0" y="0"/>
                    </a:lnTo>
                    <a:close/>
                  </a:path>
                </a:pathLst>
              </a:custGeom>
              <a:solidFill>
                <a:srgbClr val="006600"/>
              </a:solidFill>
              <a:ln w="9525">
                <a:solidFill>
                  <a:srgbClr val="006600"/>
                </a:solidFill>
                <a:round/>
                <a:headEnd/>
                <a:tailEnd/>
              </a:ln>
            </p:spPr>
            <p:txBody>
              <a:bodyPr/>
              <a:lstStyle/>
              <a:p>
                <a:endParaRPr lang="en-US"/>
              </a:p>
            </p:txBody>
          </p:sp>
          <p:sp>
            <p:nvSpPr>
              <p:cNvPr id="30911" name="Freeform 160">
                <a:extLst>
                  <a:ext uri="{FF2B5EF4-FFF2-40B4-BE49-F238E27FC236}">
                    <a16:creationId xmlns:a16="http://schemas.microsoft.com/office/drawing/2014/main" id="{CE8CF047-1584-420F-BBAD-CADDD5A15487}"/>
                  </a:ext>
                </a:extLst>
              </p:cNvPr>
              <p:cNvSpPr>
                <a:spLocks noChangeAspect="1"/>
              </p:cNvSpPr>
              <p:nvPr/>
            </p:nvSpPr>
            <p:spPr bwMode="auto">
              <a:xfrm flipH="1">
                <a:off x="4731" y="2434"/>
                <a:ext cx="2" cy="6"/>
              </a:xfrm>
              <a:custGeom>
                <a:avLst/>
                <a:gdLst>
                  <a:gd name="T0" fmla="*/ 0 w 11"/>
                  <a:gd name="T1" fmla="*/ 0 h 48"/>
                  <a:gd name="T2" fmla="*/ 0 w 11"/>
                  <a:gd name="T3" fmla="*/ 0 h 48"/>
                  <a:gd name="T4" fmla="*/ 0 w 11"/>
                  <a:gd name="T5" fmla="*/ 0 h 48"/>
                  <a:gd name="T6" fmla="*/ 0 w 11"/>
                  <a:gd name="T7" fmla="*/ 0 h 48"/>
                  <a:gd name="T8" fmla="*/ 0 w 11"/>
                  <a:gd name="T9" fmla="*/ 0 h 48"/>
                  <a:gd name="T10" fmla="*/ 0 w 11"/>
                  <a:gd name="T11" fmla="*/ 0 h 48"/>
                  <a:gd name="T12" fmla="*/ 0 w 11"/>
                  <a:gd name="T13" fmla="*/ 0 h 48"/>
                  <a:gd name="T14" fmla="*/ 0 w 11"/>
                  <a:gd name="T15" fmla="*/ 0 h 48"/>
                  <a:gd name="T16" fmla="*/ 0 w 11"/>
                  <a:gd name="T17" fmla="*/ 0 h 48"/>
                  <a:gd name="T18" fmla="*/ 0 w 11"/>
                  <a:gd name="T19" fmla="*/ 0 h 48"/>
                  <a:gd name="T20" fmla="*/ 0 w 1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
                  <a:gd name="T34" fmla="*/ 0 h 48"/>
                  <a:gd name="T35" fmla="*/ 11 w 11"/>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 h="48">
                    <a:moveTo>
                      <a:pt x="0" y="0"/>
                    </a:moveTo>
                    <a:lnTo>
                      <a:pt x="11" y="0"/>
                    </a:lnTo>
                    <a:lnTo>
                      <a:pt x="11" y="12"/>
                    </a:lnTo>
                    <a:lnTo>
                      <a:pt x="11" y="36"/>
                    </a:lnTo>
                    <a:lnTo>
                      <a:pt x="11" y="48"/>
                    </a:lnTo>
                    <a:lnTo>
                      <a:pt x="0" y="48"/>
                    </a:lnTo>
                    <a:lnTo>
                      <a:pt x="0" y="36"/>
                    </a:lnTo>
                    <a:lnTo>
                      <a:pt x="0" y="12"/>
                    </a:lnTo>
                    <a:lnTo>
                      <a:pt x="0" y="0"/>
                    </a:lnTo>
                  </a:path>
                </a:pathLst>
              </a:custGeom>
              <a:solidFill>
                <a:srgbClr val="006600"/>
              </a:solidFill>
              <a:ln w="0">
                <a:solidFill>
                  <a:srgbClr val="006600"/>
                </a:solidFill>
                <a:round/>
                <a:headEnd/>
                <a:tailEnd/>
              </a:ln>
            </p:spPr>
            <p:txBody>
              <a:bodyPr/>
              <a:lstStyle/>
              <a:p>
                <a:endParaRPr lang="en-US"/>
              </a:p>
            </p:txBody>
          </p:sp>
          <p:sp>
            <p:nvSpPr>
              <p:cNvPr id="30912" name="Freeform 161">
                <a:extLst>
                  <a:ext uri="{FF2B5EF4-FFF2-40B4-BE49-F238E27FC236}">
                    <a16:creationId xmlns:a16="http://schemas.microsoft.com/office/drawing/2014/main" id="{123D57D9-2610-4E6A-A865-09C74E16EBCB}"/>
                  </a:ext>
                </a:extLst>
              </p:cNvPr>
              <p:cNvSpPr>
                <a:spLocks noChangeAspect="1"/>
              </p:cNvSpPr>
              <p:nvPr/>
            </p:nvSpPr>
            <p:spPr bwMode="auto">
              <a:xfrm flipH="1">
                <a:off x="4765" y="2445"/>
                <a:ext cx="14" cy="17"/>
              </a:xfrm>
              <a:custGeom>
                <a:avLst/>
                <a:gdLst>
                  <a:gd name="T0" fmla="*/ 0 w 95"/>
                  <a:gd name="T1" fmla="*/ 0 h 118"/>
                  <a:gd name="T2" fmla="*/ 0 w 95"/>
                  <a:gd name="T3" fmla="*/ 0 h 118"/>
                  <a:gd name="T4" fmla="*/ 0 w 95"/>
                  <a:gd name="T5" fmla="*/ 0 h 118"/>
                  <a:gd name="T6" fmla="*/ 0 w 95"/>
                  <a:gd name="T7" fmla="*/ 0 h 118"/>
                  <a:gd name="T8" fmla="*/ 0 w 95"/>
                  <a:gd name="T9" fmla="*/ 0 h 118"/>
                  <a:gd name="T10" fmla="*/ 0 60000 65536"/>
                  <a:gd name="T11" fmla="*/ 0 60000 65536"/>
                  <a:gd name="T12" fmla="*/ 0 60000 65536"/>
                  <a:gd name="T13" fmla="*/ 0 60000 65536"/>
                  <a:gd name="T14" fmla="*/ 0 60000 65536"/>
                  <a:gd name="T15" fmla="*/ 0 w 95"/>
                  <a:gd name="T16" fmla="*/ 0 h 118"/>
                  <a:gd name="T17" fmla="*/ 95 w 95"/>
                  <a:gd name="T18" fmla="*/ 118 h 118"/>
                </a:gdLst>
                <a:ahLst/>
                <a:cxnLst>
                  <a:cxn ang="T10">
                    <a:pos x="T0" y="T1"/>
                  </a:cxn>
                  <a:cxn ang="T11">
                    <a:pos x="T2" y="T3"/>
                  </a:cxn>
                  <a:cxn ang="T12">
                    <a:pos x="T4" y="T5"/>
                  </a:cxn>
                  <a:cxn ang="T13">
                    <a:pos x="T6" y="T7"/>
                  </a:cxn>
                  <a:cxn ang="T14">
                    <a:pos x="T8" y="T9"/>
                  </a:cxn>
                </a:cxnLst>
                <a:rect l="T15" t="T16" r="T17" b="T18"/>
                <a:pathLst>
                  <a:path w="95" h="118">
                    <a:moveTo>
                      <a:pt x="60" y="0"/>
                    </a:moveTo>
                    <a:lnTo>
                      <a:pt x="95" y="24"/>
                    </a:lnTo>
                    <a:lnTo>
                      <a:pt x="36" y="118"/>
                    </a:lnTo>
                    <a:lnTo>
                      <a:pt x="0" y="107"/>
                    </a:lnTo>
                    <a:lnTo>
                      <a:pt x="60" y="0"/>
                    </a:lnTo>
                    <a:close/>
                  </a:path>
                </a:pathLst>
              </a:custGeom>
              <a:solidFill>
                <a:srgbClr val="006600"/>
              </a:solidFill>
              <a:ln w="9525">
                <a:solidFill>
                  <a:srgbClr val="006600"/>
                </a:solidFill>
                <a:round/>
                <a:headEnd/>
                <a:tailEnd/>
              </a:ln>
            </p:spPr>
            <p:txBody>
              <a:bodyPr/>
              <a:lstStyle/>
              <a:p>
                <a:endParaRPr lang="en-US"/>
              </a:p>
            </p:txBody>
          </p:sp>
          <p:sp>
            <p:nvSpPr>
              <p:cNvPr id="30913" name="Freeform 162">
                <a:extLst>
                  <a:ext uri="{FF2B5EF4-FFF2-40B4-BE49-F238E27FC236}">
                    <a16:creationId xmlns:a16="http://schemas.microsoft.com/office/drawing/2014/main" id="{B4A04545-A807-4444-8D20-FD8D61BA11EA}"/>
                  </a:ext>
                </a:extLst>
              </p:cNvPr>
              <p:cNvSpPr>
                <a:spLocks noChangeAspect="1"/>
              </p:cNvSpPr>
              <p:nvPr/>
            </p:nvSpPr>
            <p:spPr bwMode="auto">
              <a:xfrm flipH="1">
                <a:off x="4765" y="2445"/>
                <a:ext cx="14" cy="17"/>
              </a:xfrm>
              <a:custGeom>
                <a:avLst/>
                <a:gdLst>
                  <a:gd name="T0" fmla="*/ 0 w 95"/>
                  <a:gd name="T1" fmla="*/ 0 h 118"/>
                  <a:gd name="T2" fmla="*/ 0 w 95"/>
                  <a:gd name="T3" fmla="*/ 0 h 118"/>
                  <a:gd name="T4" fmla="*/ 0 w 95"/>
                  <a:gd name="T5" fmla="*/ 0 h 118"/>
                  <a:gd name="T6" fmla="*/ 0 w 95"/>
                  <a:gd name="T7" fmla="*/ 0 h 118"/>
                  <a:gd name="T8" fmla="*/ 0 w 95"/>
                  <a:gd name="T9" fmla="*/ 0 h 118"/>
                  <a:gd name="T10" fmla="*/ 0 60000 65536"/>
                  <a:gd name="T11" fmla="*/ 0 60000 65536"/>
                  <a:gd name="T12" fmla="*/ 0 60000 65536"/>
                  <a:gd name="T13" fmla="*/ 0 60000 65536"/>
                  <a:gd name="T14" fmla="*/ 0 60000 65536"/>
                  <a:gd name="T15" fmla="*/ 0 w 95"/>
                  <a:gd name="T16" fmla="*/ 0 h 118"/>
                  <a:gd name="T17" fmla="*/ 95 w 95"/>
                  <a:gd name="T18" fmla="*/ 118 h 118"/>
                </a:gdLst>
                <a:ahLst/>
                <a:cxnLst>
                  <a:cxn ang="T10">
                    <a:pos x="T0" y="T1"/>
                  </a:cxn>
                  <a:cxn ang="T11">
                    <a:pos x="T2" y="T3"/>
                  </a:cxn>
                  <a:cxn ang="T12">
                    <a:pos x="T4" y="T5"/>
                  </a:cxn>
                  <a:cxn ang="T13">
                    <a:pos x="T6" y="T7"/>
                  </a:cxn>
                  <a:cxn ang="T14">
                    <a:pos x="T8" y="T9"/>
                  </a:cxn>
                </a:cxnLst>
                <a:rect l="T15" t="T16" r="T17" b="T18"/>
                <a:pathLst>
                  <a:path w="95" h="118">
                    <a:moveTo>
                      <a:pt x="60" y="0"/>
                    </a:moveTo>
                    <a:lnTo>
                      <a:pt x="95" y="24"/>
                    </a:lnTo>
                    <a:lnTo>
                      <a:pt x="36" y="118"/>
                    </a:lnTo>
                    <a:lnTo>
                      <a:pt x="0" y="107"/>
                    </a:lnTo>
                    <a:lnTo>
                      <a:pt x="60" y="0"/>
                    </a:lnTo>
                  </a:path>
                </a:pathLst>
              </a:custGeom>
              <a:solidFill>
                <a:srgbClr val="006600"/>
              </a:solidFill>
              <a:ln w="0">
                <a:solidFill>
                  <a:srgbClr val="006600"/>
                </a:solidFill>
                <a:round/>
                <a:headEnd/>
                <a:tailEnd/>
              </a:ln>
            </p:spPr>
            <p:txBody>
              <a:bodyPr/>
              <a:lstStyle/>
              <a:p>
                <a:endParaRPr lang="en-US"/>
              </a:p>
            </p:txBody>
          </p:sp>
          <p:sp>
            <p:nvSpPr>
              <p:cNvPr id="30914" name="Freeform 163">
                <a:extLst>
                  <a:ext uri="{FF2B5EF4-FFF2-40B4-BE49-F238E27FC236}">
                    <a16:creationId xmlns:a16="http://schemas.microsoft.com/office/drawing/2014/main" id="{D2A33FFE-47CA-409D-B07A-F27E9C5F7AB5}"/>
                  </a:ext>
                </a:extLst>
              </p:cNvPr>
              <p:cNvSpPr>
                <a:spLocks noChangeAspect="1"/>
              </p:cNvSpPr>
              <p:nvPr/>
            </p:nvSpPr>
            <p:spPr bwMode="auto">
              <a:xfrm flipH="1">
                <a:off x="4767" y="2455"/>
                <a:ext cx="7" cy="12"/>
              </a:xfrm>
              <a:custGeom>
                <a:avLst/>
                <a:gdLst>
                  <a:gd name="T0" fmla="*/ 0 w 47"/>
                  <a:gd name="T1" fmla="*/ 0 h 83"/>
                  <a:gd name="T2" fmla="*/ 0 w 47"/>
                  <a:gd name="T3" fmla="*/ 0 h 83"/>
                  <a:gd name="T4" fmla="*/ 0 w 47"/>
                  <a:gd name="T5" fmla="*/ 0 h 83"/>
                  <a:gd name="T6" fmla="*/ 0 w 47"/>
                  <a:gd name="T7" fmla="*/ 0 h 83"/>
                  <a:gd name="T8" fmla="*/ 0 w 47"/>
                  <a:gd name="T9" fmla="*/ 0 h 83"/>
                  <a:gd name="T10" fmla="*/ 0 60000 65536"/>
                  <a:gd name="T11" fmla="*/ 0 60000 65536"/>
                  <a:gd name="T12" fmla="*/ 0 60000 65536"/>
                  <a:gd name="T13" fmla="*/ 0 60000 65536"/>
                  <a:gd name="T14" fmla="*/ 0 60000 65536"/>
                  <a:gd name="T15" fmla="*/ 0 w 47"/>
                  <a:gd name="T16" fmla="*/ 0 h 83"/>
                  <a:gd name="T17" fmla="*/ 47 w 47"/>
                  <a:gd name="T18" fmla="*/ 83 h 83"/>
                </a:gdLst>
                <a:ahLst/>
                <a:cxnLst>
                  <a:cxn ang="T10">
                    <a:pos x="T0" y="T1"/>
                  </a:cxn>
                  <a:cxn ang="T11">
                    <a:pos x="T2" y="T3"/>
                  </a:cxn>
                  <a:cxn ang="T12">
                    <a:pos x="T4" y="T5"/>
                  </a:cxn>
                  <a:cxn ang="T13">
                    <a:pos x="T6" y="T7"/>
                  </a:cxn>
                  <a:cxn ang="T14">
                    <a:pos x="T8" y="T9"/>
                  </a:cxn>
                </a:cxnLst>
                <a:rect l="T15" t="T16" r="T17" b="T18"/>
                <a:pathLst>
                  <a:path w="47" h="83">
                    <a:moveTo>
                      <a:pt x="0" y="0"/>
                    </a:moveTo>
                    <a:lnTo>
                      <a:pt x="24" y="0"/>
                    </a:lnTo>
                    <a:lnTo>
                      <a:pt x="47" y="83"/>
                    </a:lnTo>
                    <a:lnTo>
                      <a:pt x="0" y="83"/>
                    </a:lnTo>
                    <a:lnTo>
                      <a:pt x="0" y="0"/>
                    </a:lnTo>
                    <a:close/>
                  </a:path>
                </a:pathLst>
              </a:custGeom>
              <a:solidFill>
                <a:srgbClr val="006600"/>
              </a:solidFill>
              <a:ln w="9525">
                <a:solidFill>
                  <a:srgbClr val="006600"/>
                </a:solidFill>
                <a:round/>
                <a:headEnd/>
                <a:tailEnd/>
              </a:ln>
            </p:spPr>
            <p:txBody>
              <a:bodyPr/>
              <a:lstStyle/>
              <a:p>
                <a:endParaRPr lang="en-US"/>
              </a:p>
            </p:txBody>
          </p:sp>
          <p:sp>
            <p:nvSpPr>
              <p:cNvPr id="30915" name="Freeform 164">
                <a:extLst>
                  <a:ext uri="{FF2B5EF4-FFF2-40B4-BE49-F238E27FC236}">
                    <a16:creationId xmlns:a16="http://schemas.microsoft.com/office/drawing/2014/main" id="{37D2BF0D-536B-4A8B-AF2F-870B32666D55}"/>
                  </a:ext>
                </a:extLst>
              </p:cNvPr>
              <p:cNvSpPr>
                <a:spLocks noChangeAspect="1"/>
              </p:cNvSpPr>
              <p:nvPr/>
            </p:nvSpPr>
            <p:spPr bwMode="auto">
              <a:xfrm flipH="1">
                <a:off x="4767" y="2455"/>
                <a:ext cx="7" cy="12"/>
              </a:xfrm>
              <a:custGeom>
                <a:avLst/>
                <a:gdLst>
                  <a:gd name="T0" fmla="*/ 0 w 47"/>
                  <a:gd name="T1" fmla="*/ 0 h 83"/>
                  <a:gd name="T2" fmla="*/ 0 w 47"/>
                  <a:gd name="T3" fmla="*/ 0 h 83"/>
                  <a:gd name="T4" fmla="*/ 0 w 47"/>
                  <a:gd name="T5" fmla="*/ 0 h 83"/>
                  <a:gd name="T6" fmla="*/ 0 w 47"/>
                  <a:gd name="T7" fmla="*/ 0 h 83"/>
                  <a:gd name="T8" fmla="*/ 0 w 47"/>
                  <a:gd name="T9" fmla="*/ 0 h 83"/>
                  <a:gd name="T10" fmla="*/ 0 60000 65536"/>
                  <a:gd name="T11" fmla="*/ 0 60000 65536"/>
                  <a:gd name="T12" fmla="*/ 0 60000 65536"/>
                  <a:gd name="T13" fmla="*/ 0 60000 65536"/>
                  <a:gd name="T14" fmla="*/ 0 60000 65536"/>
                  <a:gd name="T15" fmla="*/ 0 w 47"/>
                  <a:gd name="T16" fmla="*/ 0 h 83"/>
                  <a:gd name="T17" fmla="*/ 47 w 47"/>
                  <a:gd name="T18" fmla="*/ 83 h 83"/>
                </a:gdLst>
                <a:ahLst/>
                <a:cxnLst>
                  <a:cxn ang="T10">
                    <a:pos x="T0" y="T1"/>
                  </a:cxn>
                  <a:cxn ang="T11">
                    <a:pos x="T2" y="T3"/>
                  </a:cxn>
                  <a:cxn ang="T12">
                    <a:pos x="T4" y="T5"/>
                  </a:cxn>
                  <a:cxn ang="T13">
                    <a:pos x="T6" y="T7"/>
                  </a:cxn>
                  <a:cxn ang="T14">
                    <a:pos x="T8" y="T9"/>
                  </a:cxn>
                </a:cxnLst>
                <a:rect l="T15" t="T16" r="T17" b="T18"/>
                <a:pathLst>
                  <a:path w="47" h="83">
                    <a:moveTo>
                      <a:pt x="0" y="0"/>
                    </a:moveTo>
                    <a:lnTo>
                      <a:pt x="24" y="0"/>
                    </a:lnTo>
                    <a:lnTo>
                      <a:pt x="47" y="83"/>
                    </a:lnTo>
                    <a:lnTo>
                      <a:pt x="0" y="83"/>
                    </a:lnTo>
                    <a:lnTo>
                      <a:pt x="0" y="0"/>
                    </a:lnTo>
                  </a:path>
                </a:pathLst>
              </a:custGeom>
              <a:solidFill>
                <a:srgbClr val="006600"/>
              </a:solidFill>
              <a:ln w="0">
                <a:solidFill>
                  <a:srgbClr val="006600"/>
                </a:solidFill>
                <a:round/>
                <a:headEnd/>
                <a:tailEnd/>
              </a:ln>
            </p:spPr>
            <p:txBody>
              <a:bodyPr/>
              <a:lstStyle/>
              <a:p>
                <a:endParaRPr lang="en-US"/>
              </a:p>
            </p:txBody>
          </p:sp>
          <p:sp>
            <p:nvSpPr>
              <p:cNvPr id="30916" name="Rectangle 165">
                <a:extLst>
                  <a:ext uri="{FF2B5EF4-FFF2-40B4-BE49-F238E27FC236}">
                    <a16:creationId xmlns:a16="http://schemas.microsoft.com/office/drawing/2014/main" id="{487AB88B-B4EF-4E29-B0EE-FF8BBEA82275}"/>
                  </a:ext>
                </a:extLst>
              </p:cNvPr>
              <p:cNvSpPr>
                <a:spLocks noChangeAspect="1" noChangeArrowheads="1"/>
              </p:cNvSpPr>
              <p:nvPr/>
            </p:nvSpPr>
            <p:spPr bwMode="auto">
              <a:xfrm flipH="1">
                <a:off x="4748" y="2467"/>
                <a:ext cx="34" cy="2"/>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917" name="Rectangle 166">
                <a:extLst>
                  <a:ext uri="{FF2B5EF4-FFF2-40B4-BE49-F238E27FC236}">
                    <a16:creationId xmlns:a16="http://schemas.microsoft.com/office/drawing/2014/main" id="{397A3DC5-57B3-471F-A119-4D3DB17CAACE}"/>
                  </a:ext>
                </a:extLst>
              </p:cNvPr>
              <p:cNvSpPr>
                <a:spLocks noChangeAspect="1" noChangeArrowheads="1"/>
              </p:cNvSpPr>
              <p:nvPr/>
            </p:nvSpPr>
            <p:spPr bwMode="auto">
              <a:xfrm flipH="1">
                <a:off x="4748" y="2467"/>
                <a:ext cx="34" cy="2"/>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918" name="Line 167">
                <a:extLst>
                  <a:ext uri="{FF2B5EF4-FFF2-40B4-BE49-F238E27FC236}">
                    <a16:creationId xmlns:a16="http://schemas.microsoft.com/office/drawing/2014/main" id="{BFA6D03E-267C-46C9-806A-E92F187A73C6}"/>
                  </a:ext>
                </a:extLst>
              </p:cNvPr>
              <p:cNvSpPr>
                <a:spLocks noChangeAspect="1" noChangeShapeType="1"/>
              </p:cNvSpPr>
              <p:nvPr/>
            </p:nvSpPr>
            <p:spPr bwMode="auto">
              <a:xfrm flipH="1" flipV="1">
                <a:off x="4767" y="2469"/>
                <a:ext cx="1" cy="35"/>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19" name="Line 168">
                <a:extLst>
                  <a:ext uri="{FF2B5EF4-FFF2-40B4-BE49-F238E27FC236}">
                    <a16:creationId xmlns:a16="http://schemas.microsoft.com/office/drawing/2014/main" id="{3B1D004C-AE06-4820-A664-3887AD8FFF7E}"/>
                  </a:ext>
                </a:extLst>
              </p:cNvPr>
              <p:cNvSpPr>
                <a:spLocks noChangeAspect="1" noChangeShapeType="1"/>
              </p:cNvSpPr>
              <p:nvPr/>
            </p:nvSpPr>
            <p:spPr bwMode="auto">
              <a:xfrm>
                <a:off x="4748" y="2479"/>
                <a:ext cx="27" cy="1"/>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0" name="Line 169">
                <a:extLst>
                  <a:ext uri="{FF2B5EF4-FFF2-40B4-BE49-F238E27FC236}">
                    <a16:creationId xmlns:a16="http://schemas.microsoft.com/office/drawing/2014/main" id="{65D20ABD-83B8-4FF1-ABDC-81D42EF97F96}"/>
                  </a:ext>
                </a:extLst>
              </p:cNvPr>
              <p:cNvSpPr>
                <a:spLocks noChangeAspect="1" noChangeShapeType="1"/>
              </p:cNvSpPr>
              <p:nvPr/>
            </p:nvSpPr>
            <p:spPr bwMode="auto">
              <a:xfrm flipH="1">
                <a:off x="4768" y="2469"/>
                <a:ext cx="11" cy="10"/>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21" name="Freeform 170">
                <a:extLst>
                  <a:ext uri="{FF2B5EF4-FFF2-40B4-BE49-F238E27FC236}">
                    <a16:creationId xmlns:a16="http://schemas.microsoft.com/office/drawing/2014/main" id="{FD787043-FD7D-4CAC-A32F-20847C60D1B1}"/>
                  </a:ext>
                </a:extLst>
              </p:cNvPr>
              <p:cNvSpPr>
                <a:spLocks noChangeAspect="1"/>
              </p:cNvSpPr>
              <p:nvPr/>
            </p:nvSpPr>
            <p:spPr bwMode="auto">
              <a:xfrm flipH="1">
                <a:off x="4748" y="2469"/>
                <a:ext cx="26" cy="32"/>
              </a:xfrm>
              <a:custGeom>
                <a:avLst/>
                <a:gdLst>
                  <a:gd name="T0" fmla="*/ 0 w 177"/>
                  <a:gd name="T1" fmla="*/ 0 h 225"/>
                  <a:gd name="T2" fmla="*/ 0 w 177"/>
                  <a:gd name="T3" fmla="*/ 0 h 225"/>
                  <a:gd name="T4" fmla="*/ 0 w 177"/>
                  <a:gd name="T5" fmla="*/ 0 h 225"/>
                  <a:gd name="T6" fmla="*/ 0 60000 65536"/>
                  <a:gd name="T7" fmla="*/ 0 60000 65536"/>
                  <a:gd name="T8" fmla="*/ 0 60000 65536"/>
                  <a:gd name="T9" fmla="*/ 0 w 177"/>
                  <a:gd name="T10" fmla="*/ 0 h 225"/>
                  <a:gd name="T11" fmla="*/ 177 w 177"/>
                  <a:gd name="T12" fmla="*/ 225 h 225"/>
                </a:gdLst>
                <a:ahLst/>
                <a:cxnLst>
                  <a:cxn ang="T6">
                    <a:pos x="T0" y="T1"/>
                  </a:cxn>
                  <a:cxn ang="T7">
                    <a:pos x="T2" y="T3"/>
                  </a:cxn>
                  <a:cxn ang="T8">
                    <a:pos x="T4" y="T5"/>
                  </a:cxn>
                </a:cxnLst>
                <a:rect l="T9" t="T10" r="T11" b="T12"/>
                <a:pathLst>
                  <a:path w="177" h="225">
                    <a:moveTo>
                      <a:pt x="59" y="0"/>
                    </a:moveTo>
                    <a:lnTo>
                      <a:pt x="177" y="71"/>
                    </a:lnTo>
                    <a:lnTo>
                      <a:pt x="0" y="225"/>
                    </a:lnTo>
                  </a:path>
                </a:pathLst>
              </a:custGeom>
              <a:solidFill>
                <a:srgbClr val="006600"/>
              </a:solidFill>
              <a:ln w="0">
                <a:solidFill>
                  <a:srgbClr val="006600"/>
                </a:solidFill>
                <a:round/>
                <a:headEnd/>
                <a:tailEnd/>
              </a:ln>
            </p:spPr>
            <p:txBody>
              <a:bodyPr/>
              <a:lstStyle/>
              <a:p>
                <a:endParaRPr lang="en-US"/>
              </a:p>
            </p:txBody>
          </p:sp>
          <p:sp>
            <p:nvSpPr>
              <p:cNvPr id="30922" name="Freeform 171">
                <a:extLst>
                  <a:ext uri="{FF2B5EF4-FFF2-40B4-BE49-F238E27FC236}">
                    <a16:creationId xmlns:a16="http://schemas.microsoft.com/office/drawing/2014/main" id="{322FDA20-93C3-4031-8631-460E6533E87E}"/>
                  </a:ext>
                </a:extLst>
              </p:cNvPr>
              <p:cNvSpPr>
                <a:spLocks noChangeAspect="1"/>
              </p:cNvSpPr>
              <p:nvPr/>
            </p:nvSpPr>
            <p:spPr bwMode="auto">
              <a:xfrm flipH="1">
                <a:off x="4768" y="2477"/>
                <a:ext cx="6" cy="7"/>
              </a:xfrm>
              <a:custGeom>
                <a:avLst/>
                <a:gdLst>
                  <a:gd name="T0" fmla="*/ 0 w 36"/>
                  <a:gd name="T1" fmla="*/ 0 h 47"/>
                  <a:gd name="T2" fmla="*/ 0 w 36"/>
                  <a:gd name="T3" fmla="*/ 0 h 47"/>
                  <a:gd name="T4" fmla="*/ 0 w 36"/>
                  <a:gd name="T5" fmla="*/ 0 h 47"/>
                  <a:gd name="T6" fmla="*/ 0 60000 65536"/>
                  <a:gd name="T7" fmla="*/ 0 60000 65536"/>
                  <a:gd name="T8" fmla="*/ 0 60000 65536"/>
                  <a:gd name="T9" fmla="*/ 0 w 36"/>
                  <a:gd name="T10" fmla="*/ 0 h 47"/>
                  <a:gd name="T11" fmla="*/ 36 w 36"/>
                  <a:gd name="T12" fmla="*/ 47 h 47"/>
                </a:gdLst>
                <a:ahLst/>
                <a:cxnLst>
                  <a:cxn ang="T6">
                    <a:pos x="T0" y="T1"/>
                  </a:cxn>
                  <a:cxn ang="T7">
                    <a:pos x="T2" y="T3"/>
                  </a:cxn>
                  <a:cxn ang="T8">
                    <a:pos x="T4" y="T5"/>
                  </a:cxn>
                </a:cxnLst>
                <a:rect l="T9" t="T10" r="T11" b="T12"/>
                <a:pathLst>
                  <a:path w="36" h="47">
                    <a:moveTo>
                      <a:pt x="0" y="0"/>
                    </a:moveTo>
                    <a:lnTo>
                      <a:pt x="0" y="12"/>
                    </a:lnTo>
                    <a:lnTo>
                      <a:pt x="36" y="47"/>
                    </a:lnTo>
                  </a:path>
                </a:pathLst>
              </a:custGeom>
              <a:solidFill>
                <a:srgbClr val="006600"/>
              </a:solidFill>
              <a:ln w="0">
                <a:solidFill>
                  <a:srgbClr val="006600"/>
                </a:solidFill>
                <a:round/>
                <a:headEnd/>
                <a:tailEnd/>
              </a:ln>
            </p:spPr>
            <p:txBody>
              <a:bodyPr/>
              <a:lstStyle/>
              <a:p>
                <a:endParaRPr lang="en-US"/>
              </a:p>
            </p:txBody>
          </p:sp>
          <p:sp>
            <p:nvSpPr>
              <p:cNvPr id="30923" name="Rectangle 172">
                <a:extLst>
                  <a:ext uri="{FF2B5EF4-FFF2-40B4-BE49-F238E27FC236}">
                    <a16:creationId xmlns:a16="http://schemas.microsoft.com/office/drawing/2014/main" id="{CCCC1527-CA98-439B-9C79-FE56D85631D3}"/>
                  </a:ext>
                </a:extLst>
              </p:cNvPr>
              <p:cNvSpPr>
                <a:spLocks noChangeAspect="1" noChangeArrowheads="1"/>
              </p:cNvSpPr>
              <p:nvPr/>
            </p:nvSpPr>
            <p:spPr bwMode="auto">
              <a:xfrm flipH="1">
                <a:off x="4763" y="2494"/>
                <a:ext cx="16" cy="2"/>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924" name="Rectangle 173">
                <a:extLst>
                  <a:ext uri="{FF2B5EF4-FFF2-40B4-BE49-F238E27FC236}">
                    <a16:creationId xmlns:a16="http://schemas.microsoft.com/office/drawing/2014/main" id="{0DC3C1DE-3AF9-43D8-85A0-FF4661721D93}"/>
                  </a:ext>
                </a:extLst>
              </p:cNvPr>
              <p:cNvSpPr>
                <a:spLocks noChangeAspect="1" noChangeArrowheads="1"/>
              </p:cNvSpPr>
              <p:nvPr/>
            </p:nvSpPr>
            <p:spPr bwMode="auto">
              <a:xfrm flipH="1">
                <a:off x="4763" y="2494"/>
                <a:ext cx="16" cy="2"/>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925" name="Rectangle 174">
                <a:extLst>
                  <a:ext uri="{FF2B5EF4-FFF2-40B4-BE49-F238E27FC236}">
                    <a16:creationId xmlns:a16="http://schemas.microsoft.com/office/drawing/2014/main" id="{BA974E3A-5A63-4A5C-B35C-0B9F60CF76DE}"/>
                  </a:ext>
                </a:extLst>
              </p:cNvPr>
              <p:cNvSpPr>
                <a:spLocks noChangeAspect="1" noChangeArrowheads="1"/>
              </p:cNvSpPr>
              <p:nvPr/>
            </p:nvSpPr>
            <p:spPr bwMode="auto">
              <a:xfrm flipH="1">
                <a:off x="4777" y="2489"/>
                <a:ext cx="2" cy="5"/>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926" name="Rectangle 175">
                <a:extLst>
                  <a:ext uri="{FF2B5EF4-FFF2-40B4-BE49-F238E27FC236}">
                    <a16:creationId xmlns:a16="http://schemas.microsoft.com/office/drawing/2014/main" id="{44534EE4-4962-4A17-AB24-F059BCBD2FC8}"/>
                  </a:ext>
                </a:extLst>
              </p:cNvPr>
              <p:cNvSpPr>
                <a:spLocks noChangeAspect="1" noChangeArrowheads="1"/>
              </p:cNvSpPr>
              <p:nvPr/>
            </p:nvSpPr>
            <p:spPr bwMode="auto">
              <a:xfrm flipH="1">
                <a:off x="4777" y="2489"/>
                <a:ext cx="2" cy="5"/>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927" name="Rectangle 176">
                <a:extLst>
                  <a:ext uri="{FF2B5EF4-FFF2-40B4-BE49-F238E27FC236}">
                    <a16:creationId xmlns:a16="http://schemas.microsoft.com/office/drawing/2014/main" id="{68123BC3-DD8C-45B8-9DF6-1B30C196ACD2}"/>
                  </a:ext>
                </a:extLst>
              </p:cNvPr>
              <p:cNvSpPr>
                <a:spLocks noChangeAspect="1" noChangeArrowheads="1"/>
              </p:cNvSpPr>
              <p:nvPr/>
            </p:nvSpPr>
            <p:spPr bwMode="auto">
              <a:xfrm flipH="1">
                <a:off x="4777" y="2489"/>
                <a:ext cx="3" cy="2"/>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928" name="Rectangle 177">
                <a:extLst>
                  <a:ext uri="{FF2B5EF4-FFF2-40B4-BE49-F238E27FC236}">
                    <a16:creationId xmlns:a16="http://schemas.microsoft.com/office/drawing/2014/main" id="{46ECBEE5-5D81-4D7D-BF70-C8B05B697D13}"/>
                  </a:ext>
                </a:extLst>
              </p:cNvPr>
              <p:cNvSpPr>
                <a:spLocks noChangeAspect="1" noChangeArrowheads="1"/>
              </p:cNvSpPr>
              <p:nvPr/>
            </p:nvSpPr>
            <p:spPr bwMode="auto">
              <a:xfrm flipH="1">
                <a:off x="4777" y="2489"/>
                <a:ext cx="3" cy="2"/>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929" name="Freeform 178">
                <a:extLst>
                  <a:ext uri="{FF2B5EF4-FFF2-40B4-BE49-F238E27FC236}">
                    <a16:creationId xmlns:a16="http://schemas.microsoft.com/office/drawing/2014/main" id="{B46C0DCD-97A1-4B42-B882-233EC55E56CB}"/>
                  </a:ext>
                </a:extLst>
              </p:cNvPr>
              <p:cNvSpPr>
                <a:spLocks noChangeAspect="1"/>
              </p:cNvSpPr>
              <p:nvPr/>
            </p:nvSpPr>
            <p:spPr bwMode="auto">
              <a:xfrm flipH="1">
                <a:off x="4758" y="2429"/>
                <a:ext cx="7" cy="8"/>
              </a:xfrm>
              <a:custGeom>
                <a:avLst/>
                <a:gdLst>
                  <a:gd name="T0" fmla="*/ 0 w 47"/>
                  <a:gd name="T1" fmla="*/ 0 h 59"/>
                  <a:gd name="T2" fmla="*/ 0 w 47"/>
                  <a:gd name="T3" fmla="*/ 0 h 59"/>
                  <a:gd name="T4" fmla="*/ 0 w 47"/>
                  <a:gd name="T5" fmla="*/ 0 h 59"/>
                  <a:gd name="T6" fmla="*/ 0 w 47"/>
                  <a:gd name="T7" fmla="*/ 0 h 59"/>
                  <a:gd name="T8" fmla="*/ 0 w 47"/>
                  <a:gd name="T9" fmla="*/ 0 h 59"/>
                  <a:gd name="T10" fmla="*/ 0 w 47"/>
                  <a:gd name="T11" fmla="*/ 0 h 59"/>
                  <a:gd name="T12" fmla="*/ 0 w 47"/>
                  <a:gd name="T13" fmla="*/ 0 h 59"/>
                  <a:gd name="T14" fmla="*/ 0 w 47"/>
                  <a:gd name="T15" fmla="*/ 0 h 59"/>
                  <a:gd name="T16" fmla="*/ 0 w 47"/>
                  <a:gd name="T17" fmla="*/ 0 h 59"/>
                  <a:gd name="T18" fmla="*/ 0 w 47"/>
                  <a:gd name="T19" fmla="*/ 0 h 59"/>
                  <a:gd name="T20" fmla="*/ 0 w 47"/>
                  <a:gd name="T21" fmla="*/ 0 h 59"/>
                  <a:gd name="T22" fmla="*/ 0 w 47"/>
                  <a:gd name="T23" fmla="*/ 0 h 59"/>
                  <a:gd name="T24" fmla="*/ 0 w 47"/>
                  <a:gd name="T25" fmla="*/ 0 h 59"/>
                  <a:gd name="T26" fmla="*/ 0 w 47"/>
                  <a:gd name="T27" fmla="*/ 0 h 59"/>
                  <a:gd name="T28" fmla="*/ 0 w 47"/>
                  <a:gd name="T29" fmla="*/ 0 h 59"/>
                  <a:gd name="T30" fmla="*/ 0 w 47"/>
                  <a:gd name="T31" fmla="*/ 0 h 59"/>
                  <a:gd name="T32" fmla="*/ 0 w 47"/>
                  <a:gd name="T33" fmla="*/ 0 h 59"/>
                  <a:gd name="T34" fmla="*/ 0 w 47"/>
                  <a:gd name="T35" fmla="*/ 0 h 59"/>
                  <a:gd name="T36" fmla="*/ 0 w 47"/>
                  <a:gd name="T37" fmla="*/ 0 h 59"/>
                  <a:gd name="T38" fmla="*/ 0 w 47"/>
                  <a:gd name="T39" fmla="*/ 0 h 59"/>
                  <a:gd name="T40" fmla="*/ 0 w 47"/>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59"/>
                  <a:gd name="T65" fmla="*/ 47 w 47"/>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59">
                    <a:moveTo>
                      <a:pt x="35" y="0"/>
                    </a:moveTo>
                    <a:lnTo>
                      <a:pt x="35" y="12"/>
                    </a:lnTo>
                    <a:lnTo>
                      <a:pt x="47" y="12"/>
                    </a:lnTo>
                    <a:lnTo>
                      <a:pt x="47" y="23"/>
                    </a:lnTo>
                    <a:lnTo>
                      <a:pt x="35" y="35"/>
                    </a:lnTo>
                    <a:lnTo>
                      <a:pt x="35" y="47"/>
                    </a:lnTo>
                    <a:lnTo>
                      <a:pt x="24" y="59"/>
                    </a:lnTo>
                    <a:lnTo>
                      <a:pt x="12" y="59"/>
                    </a:lnTo>
                    <a:lnTo>
                      <a:pt x="12" y="47"/>
                    </a:lnTo>
                    <a:lnTo>
                      <a:pt x="0" y="47"/>
                    </a:lnTo>
                    <a:lnTo>
                      <a:pt x="0" y="35"/>
                    </a:lnTo>
                    <a:lnTo>
                      <a:pt x="12" y="23"/>
                    </a:lnTo>
                    <a:lnTo>
                      <a:pt x="12" y="12"/>
                    </a:lnTo>
                    <a:lnTo>
                      <a:pt x="24" y="0"/>
                    </a:lnTo>
                    <a:lnTo>
                      <a:pt x="35" y="0"/>
                    </a:lnTo>
                    <a:close/>
                  </a:path>
                </a:pathLst>
              </a:custGeom>
              <a:solidFill>
                <a:srgbClr val="006600"/>
              </a:solidFill>
              <a:ln w="9525">
                <a:solidFill>
                  <a:srgbClr val="006600"/>
                </a:solidFill>
                <a:round/>
                <a:headEnd/>
                <a:tailEnd/>
              </a:ln>
            </p:spPr>
            <p:txBody>
              <a:bodyPr/>
              <a:lstStyle/>
              <a:p>
                <a:endParaRPr lang="en-US"/>
              </a:p>
            </p:txBody>
          </p:sp>
          <p:sp>
            <p:nvSpPr>
              <p:cNvPr id="30930" name="Freeform 179">
                <a:extLst>
                  <a:ext uri="{FF2B5EF4-FFF2-40B4-BE49-F238E27FC236}">
                    <a16:creationId xmlns:a16="http://schemas.microsoft.com/office/drawing/2014/main" id="{F0DA4FED-9BEC-41E0-B4D6-209531B56229}"/>
                  </a:ext>
                </a:extLst>
              </p:cNvPr>
              <p:cNvSpPr>
                <a:spLocks noChangeAspect="1"/>
              </p:cNvSpPr>
              <p:nvPr/>
            </p:nvSpPr>
            <p:spPr bwMode="auto">
              <a:xfrm flipH="1">
                <a:off x="4758" y="2429"/>
                <a:ext cx="7" cy="8"/>
              </a:xfrm>
              <a:custGeom>
                <a:avLst/>
                <a:gdLst>
                  <a:gd name="T0" fmla="*/ 0 w 47"/>
                  <a:gd name="T1" fmla="*/ 0 h 59"/>
                  <a:gd name="T2" fmla="*/ 0 w 47"/>
                  <a:gd name="T3" fmla="*/ 0 h 59"/>
                  <a:gd name="T4" fmla="*/ 0 w 47"/>
                  <a:gd name="T5" fmla="*/ 0 h 59"/>
                  <a:gd name="T6" fmla="*/ 0 w 47"/>
                  <a:gd name="T7" fmla="*/ 0 h 59"/>
                  <a:gd name="T8" fmla="*/ 0 w 47"/>
                  <a:gd name="T9" fmla="*/ 0 h 59"/>
                  <a:gd name="T10" fmla="*/ 0 w 47"/>
                  <a:gd name="T11" fmla="*/ 0 h 59"/>
                  <a:gd name="T12" fmla="*/ 0 w 47"/>
                  <a:gd name="T13" fmla="*/ 0 h 59"/>
                  <a:gd name="T14" fmla="*/ 0 w 47"/>
                  <a:gd name="T15" fmla="*/ 0 h 59"/>
                  <a:gd name="T16" fmla="*/ 0 w 47"/>
                  <a:gd name="T17" fmla="*/ 0 h 59"/>
                  <a:gd name="T18" fmla="*/ 0 w 47"/>
                  <a:gd name="T19" fmla="*/ 0 h 59"/>
                  <a:gd name="T20" fmla="*/ 0 w 47"/>
                  <a:gd name="T21" fmla="*/ 0 h 59"/>
                  <a:gd name="T22" fmla="*/ 0 w 47"/>
                  <a:gd name="T23" fmla="*/ 0 h 59"/>
                  <a:gd name="T24" fmla="*/ 0 w 47"/>
                  <a:gd name="T25" fmla="*/ 0 h 59"/>
                  <a:gd name="T26" fmla="*/ 0 w 47"/>
                  <a:gd name="T27" fmla="*/ 0 h 59"/>
                  <a:gd name="T28" fmla="*/ 0 w 47"/>
                  <a:gd name="T29" fmla="*/ 0 h 59"/>
                  <a:gd name="T30" fmla="*/ 0 w 47"/>
                  <a:gd name="T31" fmla="*/ 0 h 59"/>
                  <a:gd name="T32" fmla="*/ 0 w 47"/>
                  <a:gd name="T33" fmla="*/ 0 h 59"/>
                  <a:gd name="T34" fmla="*/ 0 w 47"/>
                  <a:gd name="T35" fmla="*/ 0 h 59"/>
                  <a:gd name="T36" fmla="*/ 0 w 47"/>
                  <a:gd name="T37" fmla="*/ 0 h 59"/>
                  <a:gd name="T38" fmla="*/ 0 w 47"/>
                  <a:gd name="T39" fmla="*/ 0 h 59"/>
                  <a:gd name="T40" fmla="*/ 0 w 47"/>
                  <a:gd name="T41" fmla="*/ 0 h 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7"/>
                  <a:gd name="T64" fmla="*/ 0 h 59"/>
                  <a:gd name="T65" fmla="*/ 47 w 47"/>
                  <a:gd name="T66" fmla="*/ 59 h 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7" h="59">
                    <a:moveTo>
                      <a:pt x="35" y="0"/>
                    </a:moveTo>
                    <a:lnTo>
                      <a:pt x="35" y="12"/>
                    </a:lnTo>
                    <a:lnTo>
                      <a:pt x="47" y="12"/>
                    </a:lnTo>
                    <a:lnTo>
                      <a:pt x="47" y="23"/>
                    </a:lnTo>
                    <a:lnTo>
                      <a:pt x="35" y="35"/>
                    </a:lnTo>
                    <a:lnTo>
                      <a:pt x="35" y="47"/>
                    </a:lnTo>
                    <a:lnTo>
                      <a:pt x="24" y="59"/>
                    </a:lnTo>
                    <a:lnTo>
                      <a:pt x="12" y="59"/>
                    </a:lnTo>
                    <a:lnTo>
                      <a:pt x="12" y="47"/>
                    </a:lnTo>
                    <a:lnTo>
                      <a:pt x="0" y="47"/>
                    </a:lnTo>
                    <a:lnTo>
                      <a:pt x="0" y="35"/>
                    </a:lnTo>
                    <a:lnTo>
                      <a:pt x="12" y="23"/>
                    </a:lnTo>
                    <a:lnTo>
                      <a:pt x="12" y="12"/>
                    </a:lnTo>
                    <a:lnTo>
                      <a:pt x="24" y="0"/>
                    </a:lnTo>
                    <a:lnTo>
                      <a:pt x="35" y="0"/>
                    </a:lnTo>
                  </a:path>
                </a:pathLst>
              </a:custGeom>
              <a:solidFill>
                <a:srgbClr val="006600"/>
              </a:solidFill>
              <a:ln w="0">
                <a:solidFill>
                  <a:srgbClr val="006600"/>
                </a:solidFill>
                <a:round/>
                <a:headEnd/>
                <a:tailEnd/>
              </a:ln>
            </p:spPr>
            <p:txBody>
              <a:bodyPr/>
              <a:lstStyle/>
              <a:p>
                <a:endParaRPr lang="en-US"/>
              </a:p>
            </p:txBody>
          </p:sp>
          <p:sp>
            <p:nvSpPr>
              <p:cNvPr id="30931" name="Line 180">
                <a:extLst>
                  <a:ext uri="{FF2B5EF4-FFF2-40B4-BE49-F238E27FC236}">
                    <a16:creationId xmlns:a16="http://schemas.microsoft.com/office/drawing/2014/main" id="{87053C8D-CA9E-44B6-9CBE-79C54258D451}"/>
                  </a:ext>
                </a:extLst>
              </p:cNvPr>
              <p:cNvSpPr>
                <a:spLocks noChangeAspect="1" noChangeShapeType="1"/>
              </p:cNvSpPr>
              <p:nvPr/>
            </p:nvSpPr>
            <p:spPr bwMode="auto">
              <a:xfrm>
                <a:off x="4763" y="2434"/>
                <a:ext cx="4" cy="1"/>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2" name="Rectangle 181">
                <a:extLst>
                  <a:ext uri="{FF2B5EF4-FFF2-40B4-BE49-F238E27FC236}">
                    <a16:creationId xmlns:a16="http://schemas.microsoft.com/office/drawing/2014/main" id="{35A761F6-B5DD-4F88-844D-5A96314927F7}"/>
                  </a:ext>
                </a:extLst>
              </p:cNvPr>
              <p:cNvSpPr>
                <a:spLocks noChangeAspect="1" noChangeArrowheads="1"/>
              </p:cNvSpPr>
              <p:nvPr/>
            </p:nvSpPr>
            <p:spPr bwMode="auto">
              <a:xfrm flipH="1">
                <a:off x="4762" y="2435"/>
                <a:ext cx="1" cy="4"/>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933" name="Rectangle 182">
                <a:extLst>
                  <a:ext uri="{FF2B5EF4-FFF2-40B4-BE49-F238E27FC236}">
                    <a16:creationId xmlns:a16="http://schemas.microsoft.com/office/drawing/2014/main" id="{12CFAAC6-8C34-4E47-AF4C-3911211A4BE2}"/>
                  </a:ext>
                </a:extLst>
              </p:cNvPr>
              <p:cNvSpPr>
                <a:spLocks noChangeAspect="1" noChangeArrowheads="1"/>
              </p:cNvSpPr>
              <p:nvPr/>
            </p:nvSpPr>
            <p:spPr bwMode="auto">
              <a:xfrm flipH="1">
                <a:off x="4762" y="2435"/>
                <a:ext cx="1" cy="4"/>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934" name="Line 183">
                <a:extLst>
                  <a:ext uri="{FF2B5EF4-FFF2-40B4-BE49-F238E27FC236}">
                    <a16:creationId xmlns:a16="http://schemas.microsoft.com/office/drawing/2014/main" id="{804A7DD1-70B3-43E5-A434-A94B61640D31}"/>
                  </a:ext>
                </a:extLst>
              </p:cNvPr>
              <p:cNvSpPr>
                <a:spLocks noChangeAspect="1" noChangeShapeType="1"/>
              </p:cNvSpPr>
              <p:nvPr/>
            </p:nvSpPr>
            <p:spPr bwMode="auto">
              <a:xfrm flipH="1">
                <a:off x="4765" y="2494"/>
                <a:ext cx="14" cy="17"/>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5" name="Line 184">
                <a:extLst>
                  <a:ext uri="{FF2B5EF4-FFF2-40B4-BE49-F238E27FC236}">
                    <a16:creationId xmlns:a16="http://schemas.microsoft.com/office/drawing/2014/main" id="{3A20FF0A-0BDC-4DA6-84C9-E33CAB23AF32}"/>
                  </a:ext>
                </a:extLst>
              </p:cNvPr>
              <p:cNvSpPr>
                <a:spLocks noChangeAspect="1" noChangeShapeType="1"/>
              </p:cNvSpPr>
              <p:nvPr/>
            </p:nvSpPr>
            <p:spPr bwMode="auto">
              <a:xfrm flipH="1" flipV="1">
                <a:off x="4129" y="2538"/>
                <a:ext cx="1" cy="19"/>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6" name="Line 185">
                <a:extLst>
                  <a:ext uri="{FF2B5EF4-FFF2-40B4-BE49-F238E27FC236}">
                    <a16:creationId xmlns:a16="http://schemas.microsoft.com/office/drawing/2014/main" id="{8E45CD00-6C60-4151-8CA8-0AAF9965C2DB}"/>
                  </a:ext>
                </a:extLst>
              </p:cNvPr>
              <p:cNvSpPr>
                <a:spLocks noChangeAspect="1" noChangeShapeType="1"/>
              </p:cNvSpPr>
              <p:nvPr/>
            </p:nvSpPr>
            <p:spPr bwMode="auto">
              <a:xfrm>
                <a:off x="4130" y="2550"/>
                <a:ext cx="5" cy="7"/>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7" name="Line 186">
                <a:extLst>
                  <a:ext uri="{FF2B5EF4-FFF2-40B4-BE49-F238E27FC236}">
                    <a16:creationId xmlns:a16="http://schemas.microsoft.com/office/drawing/2014/main" id="{B7E33B8E-092E-4FB2-8071-DA67ED78428A}"/>
                  </a:ext>
                </a:extLst>
              </p:cNvPr>
              <p:cNvSpPr>
                <a:spLocks noChangeAspect="1" noChangeShapeType="1"/>
              </p:cNvSpPr>
              <p:nvPr/>
            </p:nvSpPr>
            <p:spPr bwMode="auto">
              <a:xfrm flipH="1">
                <a:off x="4748" y="2484"/>
                <a:ext cx="20" cy="1"/>
              </a:xfrm>
              <a:prstGeom prst="line">
                <a:avLst/>
              </a:prstGeom>
              <a:noFill/>
              <a:ln w="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38" name="Rectangle 187">
                <a:extLst>
                  <a:ext uri="{FF2B5EF4-FFF2-40B4-BE49-F238E27FC236}">
                    <a16:creationId xmlns:a16="http://schemas.microsoft.com/office/drawing/2014/main" id="{52179FF1-7E69-40A5-97D9-4EF51DEB5EED}"/>
                  </a:ext>
                </a:extLst>
              </p:cNvPr>
              <p:cNvSpPr>
                <a:spLocks noChangeAspect="1" noChangeArrowheads="1"/>
              </p:cNvSpPr>
              <p:nvPr/>
            </p:nvSpPr>
            <p:spPr bwMode="auto">
              <a:xfrm flipH="1">
                <a:off x="4676" y="2489"/>
                <a:ext cx="2" cy="9"/>
              </a:xfrm>
              <a:prstGeom prst="rect">
                <a:avLst/>
              </a:prstGeom>
              <a:solidFill>
                <a:srgbClr val="006600"/>
              </a:solidFill>
              <a:ln w="9525">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939" name="Rectangle 188">
                <a:extLst>
                  <a:ext uri="{FF2B5EF4-FFF2-40B4-BE49-F238E27FC236}">
                    <a16:creationId xmlns:a16="http://schemas.microsoft.com/office/drawing/2014/main" id="{83359084-0783-449F-B3B2-DFAEC5A7DA58}"/>
                  </a:ext>
                </a:extLst>
              </p:cNvPr>
              <p:cNvSpPr>
                <a:spLocks noChangeAspect="1" noChangeArrowheads="1"/>
              </p:cNvSpPr>
              <p:nvPr/>
            </p:nvSpPr>
            <p:spPr bwMode="auto">
              <a:xfrm flipH="1">
                <a:off x="4676" y="2489"/>
                <a:ext cx="2" cy="9"/>
              </a:xfrm>
              <a:prstGeom prst="rect">
                <a:avLst/>
              </a:prstGeom>
              <a:solidFill>
                <a:srgbClr val="006600"/>
              </a:solidFill>
              <a:ln w="0">
                <a:solidFill>
                  <a:srgbClr val="006600"/>
                </a:solidFill>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grpSp>
        <p:sp>
          <p:nvSpPr>
            <p:cNvPr id="30785" name="Line 189">
              <a:extLst>
                <a:ext uri="{FF2B5EF4-FFF2-40B4-BE49-F238E27FC236}">
                  <a16:creationId xmlns:a16="http://schemas.microsoft.com/office/drawing/2014/main" id="{70CE709C-6D94-477E-8E9E-CAAC14DA6106}"/>
                </a:ext>
              </a:extLst>
            </p:cNvPr>
            <p:cNvSpPr>
              <a:spLocks noChangeShapeType="1"/>
            </p:cNvSpPr>
            <p:nvPr/>
          </p:nvSpPr>
          <p:spPr bwMode="auto">
            <a:xfrm flipV="1">
              <a:off x="3916" y="1869"/>
              <a:ext cx="1416" cy="227"/>
            </a:xfrm>
            <a:prstGeom prst="line">
              <a:avLst/>
            </a:prstGeom>
            <a:noFill/>
            <a:ln w="28575">
              <a:solidFill>
                <a:schemeClr val="tx1"/>
              </a:solidFill>
              <a:prstDash val="dashDot"/>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0786" name="Line 190">
              <a:extLst>
                <a:ext uri="{FF2B5EF4-FFF2-40B4-BE49-F238E27FC236}">
                  <a16:creationId xmlns:a16="http://schemas.microsoft.com/office/drawing/2014/main" id="{32180C81-E67B-48B6-906A-94C4E29BDE35}"/>
                </a:ext>
              </a:extLst>
            </p:cNvPr>
            <p:cNvSpPr>
              <a:spLocks noChangeShapeType="1"/>
            </p:cNvSpPr>
            <p:nvPr/>
          </p:nvSpPr>
          <p:spPr bwMode="auto">
            <a:xfrm flipH="1" flipV="1">
              <a:off x="5536" y="1844"/>
              <a:ext cx="176" cy="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0787" name="Line 191">
              <a:extLst>
                <a:ext uri="{FF2B5EF4-FFF2-40B4-BE49-F238E27FC236}">
                  <a16:creationId xmlns:a16="http://schemas.microsoft.com/office/drawing/2014/main" id="{2FD3EDAE-0C3D-4C13-BC95-4BB1DA0FB5CD}"/>
                </a:ext>
              </a:extLst>
            </p:cNvPr>
            <p:cNvSpPr>
              <a:spLocks noChangeShapeType="1"/>
            </p:cNvSpPr>
            <p:nvPr/>
          </p:nvSpPr>
          <p:spPr bwMode="auto">
            <a:xfrm flipV="1">
              <a:off x="5383" y="1681"/>
              <a:ext cx="73" cy="153"/>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0788" name="Line 192">
              <a:extLst>
                <a:ext uri="{FF2B5EF4-FFF2-40B4-BE49-F238E27FC236}">
                  <a16:creationId xmlns:a16="http://schemas.microsoft.com/office/drawing/2014/main" id="{E2F273D7-E595-4E60-B35A-F8D8BD725CBF}"/>
                </a:ext>
              </a:extLst>
            </p:cNvPr>
            <p:cNvSpPr>
              <a:spLocks noChangeShapeType="1"/>
            </p:cNvSpPr>
            <p:nvPr/>
          </p:nvSpPr>
          <p:spPr bwMode="auto">
            <a:xfrm flipH="1" flipV="1">
              <a:off x="5346" y="1620"/>
              <a:ext cx="37" cy="214"/>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0789" name="Line 193">
              <a:extLst>
                <a:ext uri="{FF2B5EF4-FFF2-40B4-BE49-F238E27FC236}">
                  <a16:creationId xmlns:a16="http://schemas.microsoft.com/office/drawing/2014/main" id="{41EAC1C2-75A4-4CD5-94A3-78F5D24BE5BF}"/>
                </a:ext>
              </a:extLst>
            </p:cNvPr>
            <p:cNvSpPr>
              <a:spLocks noChangeShapeType="1"/>
            </p:cNvSpPr>
            <p:nvPr/>
          </p:nvSpPr>
          <p:spPr bwMode="auto">
            <a:xfrm>
              <a:off x="5383" y="1839"/>
              <a:ext cx="0" cy="165"/>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0790" name="Line 194">
              <a:extLst>
                <a:ext uri="{FF2B5EF4-FFF2-40B4-BE49-F238E27FC236}">
                  <a16:creationId xmlns:a16="http://schemas.microsoft.com/office/drawing/2014/main" id="{9744EAFF-DC1D-47F7-863E-4206AC381B12}"/>
                </a:ext>
              </a:extLst>
            </p:cNvPr>
            <p:cNvSpPr>
              <a:spLocks noChangeShapeType="1"/>
            </p:cNvSpPr>
            <p:nvPr/>
          </p:nvSpPr>
          <p:spPr bwMode="auto">
            <a:xfrm>
              <a:off x="5383" y="1834"/>
              <a:ext cx="170" cy="101"/>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0791" name="Line 195">
              <a:extLst>
                <a:ext uri="{FF2B5EF4-FFF2-40B4-BE49-F238E27FC236}">
                  <a16:creationId xmlns:a16="http://schemas.microsoft.com/office/drawing/2014/main" id="{8C7B29A5-CDC5-412E-AF7C-CE0D42C65391}"/>
                </a:ext>
              </a:extLst>
            </p:cNvPr>
            <p:cNvSpPr>
              <a:spLocks noChangeShapeType="1"/>
            </p:cNvSpPr>
            <p:nvPr/>
          </p:nvSpPr>
          <p:spPr bwMode="auto">
            <a:xfrm flipH="1" flipV="1">
              <a:off x="5273" y="1803"/>
              <a:ext cx="110" cy="31"/>
            </a:xfrm>
            <a:prstGeom prst="line">
              <a:avLst/>
            </a:prstGeom>
            <a:noFill/>
            <a:ln w="190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30792" name="Freeform 196">
              <a:extLst>
                <a:ext uri="{FF2B5EF4-FFF2-40B4-BE49-F238E27FC236}">
                  <a16:creationId xmlns:a16="http://schemas.microsoft.com/office/drawing/2014/main" id="{1C8BD824-37AD-4C70-9E84-AA114D5734E5}"/>
                </a:ext>
              </a:extLst>
            </p:cNvPr>
            <p:cNvSpPr>
              <a:spLocks noChangeAspect="1"/>
            </p:cNvSpPr>
            <p:nvPr/>
          </p:nvSpPr>
          <p:spPr bwMode="auto">
            <a:xfrm flipH="1">
              <a:off x="5310" y="1815"/>
              <a:ext cx="201" cy="34"/>
            </a:xfrm>
            <a:custGeom>
              <a:avLst/>
              <a:gdLst>
                <a:gd name="T0" fmla="*/ 0 w 410"/>
                <a:gd name="T1" fmla="*/ 0 h 83"/>
                <a:gd name="T2" fmla="*/ 0 w 410"/>
                <a:gd name="T3" fmla="*/ 0 h 83"/>
                <a:gd name="T4" fmla="*/ 0 w 410"/>
                <a:gd name="T5" fmla="*/ 0 h 83"/>
                <a:gd name="T6" fmla="*/ 0 w 410"/>
                <a:gd name="T7" fmla="*/ 0 h 83"/>
                <a:gd name="T8" fmla="*/ 0 w 410"/>
                <a:gd name="T9" fmla="*/ 0 h 83"/>
                <a:gd name="T10" fmla="*/ 0 w 410"/>
                <a:gd name="T11" fmla="*/ 0 h 83"/>
                <a:gd name="T12" fmla="*/ 0 w 410"/>
                <a:gd name="T13" fmla="*/ 0 h 83"/>
                <a:gd name="T14" fmla="*/ 0 w 410"/>
                <a:gd name="T15" fmla="*/ 0 h 83"/>
                <a:gd name="T16" fmla="*/ 0 w 410"/>
                <a:gd name="T17" fmla="*/ 0 h 83"/>
                <a:gd name="T18" fmla="*/ 0 w 410"/>
                <a:gd name="T19" fmla="*/ 0 h 83"/>
                <a:gd name="T20" fmla="*/ 0 w 410"/>
                <a:gd name="T21" fmla="*/ 0 h 83"/>
                <a:gd name="T22" fmla="*/ 0 w 410"/>
                <a:gd name="T23" fmla="*/ 0 h 83"/>
                <a:gd name="T24" fmla="*/ 0 w 410"/>
                <a:gd name="T25" fmla="*/ 0 h 83"/>
                <a:gd name="T26" fmla="*/ 0 w 410"/>
                <a:gd name="T27" fmla="*/ 0 h 83"/>
                <a:gd name="T28" fmla="*/ 0 w 410"/>
                <a:gd name="T29" fmla="*/ 0 h 83"/>
                <a:gd name="T30" fmla="*/ 0 w 410"/>
                <a:gd name="T31" fmla="*/ 0 h 83"/>
                <a:gd name="T32" fmla="*/ 0 w 410"/>
                <a:gd name="T33" fmla="*/ 0 h 83"/>
                <a:gd name="T34" fmla="*/ 0 w 410"/>
                <a:gd name="T35" fmla="*/ 0 h 83"/>
                <a:gd name="T36" fmla="*/ 0 w 410"/>
                <a:gd name="T37" fmla="*/ 0 h 83"/>
                <a:gd name="T38" fmla="*/ 0 w 410"/>
                <a:gd name="T39" fmla="*/ 0 h 83"/>
                <a:gd name="T40" fmla="*/ 0 w 410"/>
                <a:gd name="T41" fmla="*/ 0 h 83"/>
                <a:gd name="T42" fmla="*/ 0 w 410"/>
                <a:gd name="T43" fmla="*/ 0 h 83"/>
                <a:gd name="T44" fmla="*/ 0 w 410"/>
                <a:gd name="T45" fmla="*/ 0 h 83"/>
                <a:gd name="T46" fmla="*/ 0 w 410"/>
                <a:gd name="T47" fmla="*/ 0 h 83"/>
                <a:gd name="T48" fmla="*/ 0 w 410"/>
                <a:gd name="T49" fmla="*/ 0 h 83"/>
                <a:gd name="T50" fmla="*/ 0 w 410"/>
                <a:gd name="T51" fmla="*/ 0 h 83"/>
                <a:gd name="T52" fmla="*/ 0 w 410"/>
                <a:gd name="T53" fmla="*/ 0 h 83"/>
                <a:gd name="T54" fmla="*/ 0 w 410"/>
                <a:gd name="T55" fmla="*/ 0 h 83"/>
                <a:gd name="T56" fmla="*/ 0 w 410"/>
                <a:gd name="T57" fmla="*/ 0 h 83"/>
                <a:gd name="T58" fmla="*/ 0 w 410"/>
                <a:gd name="T59" fmla="*/ 0 h 83"/>
                <a:gd name="T60" fmla="*/ 0 w 410"/>
                <a:gd name="T61" fmla="*/ 0 h 83"/>
                <a:gd name="T62" fmla="*/ 0 w 410"/>
                <a:gd name="T63" fmla="*/ 0 h 83"/>
                <a:gd name="T64" fmla="*/ 0 w 410"/>
                <a:gd name="T65" fmla="*/ 0 h 83"/>
                <a:gd name="T66" fmla="*/ 0 w 410"/>
                <a:gd name="T67" fmla="*/ 0 h 83"/>
                <a:gd name="T68" fmla="*/ 0 w 410"/>
                <a:gd name="T69" fmla="*/ 0 h 83"/>
                <a:gd name="T70" fmla="*/ 0 w 410"/>
                <a:gd name="T71" fmla="*/ 0 h 83"/>
                <a:gd name="T72" fmla="*/ 0 w 410"/>
                <a:gd name="T73" fmla="*/ 0 h 83"/>
                <a:gd name="T74" fmla="*/ 0 w 410"/>
                <a:gd name="T75" fmla="*/ 0 h 83"/>
                <a:gd name="T76" fmla="*/ 0 w 410"/>
                <a:gd name="T77" fmla="*/ 0 h 83"/>
                <a:gd name="T78" fmla="*/ 0 w 410"/>
                <a:gd name="T79" fmla="*/ 0 h 83"/>
                <a:gd name="T80" fmla="*/ 0 w 410"/>
                <a:gd name="T81" fmla="*/ 0 h 83"/>
                <a:gd name="T82" fmla="*/ 0 w 410"/>
                <a:gd name="T83" fmla="*/ 0 h 83"/>
                <a:gd name="T84" fmla="*/ 0 w 410"/>
                <a:gd name="T85" fmla="*/ 0 h 83"/>
                <a:gd name="T86" fmla="*/ 0 w 410"/>
                <a:gd name="T87" fmla="*/ 0 h 83"/>
                <a:gd name="T88" fmla="*/ 0 w 410"/>
                <a:gd name="T89" fmla="*/ 0 h 83"/>
                <a:gd name="T90" fmla="*/ 0 w 410"/>
                <a:gd name="T91" fmla="*/ 0 h 83"/>
                <a:gd name="T92" fmla="*/ 0 w 410"/>
                <a:gd name="T93" fmla="*/ 0 h 83"/>
                <a:gd name="T94" fmla="*/ 0 w 410"/>
                <a:gd name="T95" fmla="*/ 0 h 8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0"/>
                <a:gd name="T145" fmla="*/ 0 h 83"/>
                <a:gd name="T146" fmla="*/ 410 w 410"/>
                <a:gd name="T147" fmla="*/ 83 h 8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0" h="83">
                  <a:moveTo>
                    <a:pt x="410" y="83"/>
                  </a:moveTo>
                  <a:lnTo>
                    <a:pt x="12" y="83"/>
                  </a:lnTo>
                  <a:lnTo>
                    <a:pt x="11" y="81"/>
                  </a:lnTo>
                  <a:lnTo>
                    <a:pt x="11" y="80"/>
                  </a:lnTo>
                  <a:lnTo>
                    <a:pt x="11" y="78"/>
                  </a:lnTo>
                  <a:lnTo>
                    <a:pt x="10" y="74"/>
                  </a:lnTo>
                  <a:lnTo>
                    <a:pt x="10" y="72"/>
                  </a:lnTo>
                  <a:lnTo>
                    <a:pt x="9" y="69"/>
                  </a:lnTo>
                  <a:lnTo>
                    <a:pt x="9" y="67"/>
                  </a:lnTo>
                  <a:lnTo>
                    <a:pt x="8" y="64"/>
                  </a:lnTo>
                  <a:lnTo>
                    <a:pt x="8" y="61"/>
                  </a:lnTo>
                  <a:lnTo>
                    <a:pt x="7" y="59"/>
                  </a:lnTo>
                  <a:lnTo>
                    <a:pt x="6" y="57"/>
                  </a:lnTo>
                  <a:lnTo>
                    <a:pt x="5" y="54"/>
                  </a:lnTo>
                  <a:lnTo>
                    <a:pt x="4" y="53"/>
                  </a:lnTo>
                  <a:lnTo>
                    <a:pt x="3" y="50"/>
                  </a:lnTo>
                  <a:lnTo>
                    <a:pt x="2" y="47"/>
                  </a:lnTo>
                  <a:lnTo>
                    <a:pt x="1" y="46"/>
                  </a:lnTo>
                  <a:lnTo>
                    <a:pt x="0" y="43"/>
                  </a:lnTo>
                  <a:lnTo>
                    <a:pt x="1" y="44"/>
                  </a:lnTo>
                  <a:lnTo>
                    <a:pt x="3" y="44"/>
                  </a:lnTo>
                  <a:lnTo>
                    <a:pt x="5" y="44"/>
                  </a:lnTo>
                  <a:lnTo>
                    <a:pt x="9" y="44"/>
                  </a:lnTo>
                  <a:lnTo>
                    <a:pt x="12" y="44"/>
                  </a:lnTo>
                  <a:lnTo>
                    <a:pt x="16" y="44"/>
                  </a:lnTo>
                  <a:lnTo>
                    <a:pt x="19" y="45"/>
                  </a:lnTo>
                  <a:lnTo>
                    <a:pt x="23" y="45"/>
                  </a:lnTo>
                  <a:lnTo>
                    <a:pt x="27" y="45"/>
                  </a:lnTo>
                  <a:lnTo>
                    <a:pt x="31" y="45"/>
                  </a:lnTo>
                  <a:lnTo>
                    <a:pt x="35" y="46"/>
                  </a:lnTo>
                  <a:lnTo>
                    <a:pt x="38" y="46"/>
                  </a:lnTo>
                  <a:lnTo>
                    <a:pt x="42" y="46"/>
                  </a:lnTo>
                  <a:lnTo>
                    <a:pt x="46" y="46"/>
                  </a:lnTo>
                  <a:lnTo>
                    <a:pt x="49" y="46"/>
                  </a:lnTo>
                  <a:lnTo>
                    <a:pt x="52" y="46"/>
                  </a:lnTo>
                  <a:lnTo>
                    <a:pt x="55" y="46"/>
                  </a:lnTo>
                  <a:lnTo>
                    <a:pt x="55" y="39"/>
                  </a:lnTo>
                  <a:lnTo>
                    <a:pt x="71" y="39"/>
                  </a:lnTo>
                  <a:lnTo>
                    <a:pt x="79" y="39"/>
                  </a:lnTo>
                  <a:lnTo>
                    <a:pt x="79" y="32"/>
                  </a:lnTo>
                  <a:lnTo>
                    <a:pt x="82" y="32"/>
                  </a:lnTo>
                  <a:lnTo>
                    <a:pt x="82" y="20"/>
                  </a:lnTo>
                  <a:lnTo>
                    <a:pt x="112" y="20"/>
                  </a:lnTo>
                  <a:lnTo>
                    <a:pt x="112" y="17"/>
                  </a:lnTo>
                  <a:lnTo>
                    <a:pt x="123" y="2"/>
                  </a:lnTo>
                  <a:lnTo>
                    <a:pt x="126" y="0"/>
                  </a:lnTo>
                  <a:lnTo>
                    <a:pt x="132" y="17"/>
                  </a:lnTo>
                  <a:lnTo>
                    <a:pt x="136" y="17"/>
                  </a:lnTo>
                  <a:lnTo>
                    <a:pt x="136" y="13"/>
                  </a:lnTo>
                  <a:lnTo>
                    <a:pt x="146" y="13"/>
                  </a:lnTo>
                  <a:lnTo>
                    <a:pt x="146" y="27"/>
                  </a:lnTo>
                  <a:lnTo>
                    <a:pt x="160" y="27"/>
                  </a:lnTo>
                  <a:lnTo>
                    <a:pt x="160" y="24"/>
                  </a:lnTo>
                  <a:lnTo>
                    <a:pt x="166" y="19"/>
                  </a:lnTo>
                  <a:lnTo>
                    <a:pt x="166" y="24"/>
                  </a:lnTo>
                  <a:lnTo>
                    <a:pt x="166" y="27"/>
                  </a:lnTo>
                  <a:lnTo>
                    <a:pt x="169" y="27"/>
                  </a:lnTo>
                  <a:lnTo>
                    <a:pt x="171" y="34"/>
                  </a:lnTo>
                  <a:lnTo>
                    <a:pt x="171" y="31"/>
                  </a:lnTo>
                  <a:lnTo>
                    <a:pt x="171" y="30"/>
                  </a:lnTo>
                  <a:lnTo>
                    <a:pt x="172" y="28"/>
                  </a:lnTo>
                  <a:lnTo>
                    <a:pt x="173" y="28"/>
                  </a:lnTo>
                  <a:lnTo>
                    <a:pt x="174" y="28"/>
                  </a:lnTo>
                  <a:lnTo>
                    <a:pt x="175" y="29"/>
                  </a:lnTo>
                  <a:lnTo>
                    <a:pt x="175" y="30"/>
                  </a:lnTo>
                  <a:lnTo>
                    <a:pt x="175" y="31"/>
                  </a:lnTo>
                  <a:lnTo>
                    <a:pt x="175" y="35"/>
                  </a:lnTo>
                  <a:lnTo>
                    <a:pt x="177" y="35"/>
                  </a:lnTo>
                  <a:lnTo>
                    <a:pt x="177" y="29"/>
                  </a:lnTo>
                  <a:lnTo>
                    <a:pt x="189" y="29"/>
                  </a:lnTo>
                  <a:lnTo>
                    <a:pt x="189" y="34"/>
                  </a:lnTo>
                  <a:lnTo>
                    <a:pt x="193" y="34"/>
                  </a:lnTo>
                  <a:lnTo>
                    <a:pt x="193" y="28"/>
                  </a:lnTo>
                  <a:lnTo>
                    <a:pt x="194" y="25"/>
                  </a:lnTo>
                  <a:lnTo>
                    <a:pt x="200" y="25"/>
                  </a:lnTo>
                  <a:lnTo>
                    <a:pt x="202" y="28"/>
                  </a:lnTo>
                  <a:lnTo>
                    <a:pt x="202" y="35"/>
                  </a:lnTo>
                  <a:lnTo>
                    <a:pt x="206" y="34"/>
                  </a:lnTo>
                  <a:lnTo>
                    <a:pt x="206" y="32"/>
                  </a:lnTo>
                  <a:lnTo>
                    <a:pt x="211" y="32"/>
                  </a:lnTo>
                  <a:lnTo>
                    <a:pt x="213" y="32"/>
                  </a:lnTo>
                  <a:lnTo>
                    <a:pt x="220" y="32"/>
                  </a:lnTo>
                  <a:lnTo>
                    <a:pt x="242" y="32"/>
                  </a:lnTo>
                  <a:lnTo>
                    <a:pt x="256" y="34"/>
                  </a:lnTo>
                  <a:lnTo>
                    <a:pt x="257" y="35"/>
                  </a:lnTo>
                  <a:lnTo>
                    <a:pt x="261" y="53"/>
                  </a:lnTo>
                  <a:lnTo>
                    <a:pt x="305" y="53"/>
                  </a:lnTo>
                  <a:lnTo>
                    <a:pt x="340" y="53"/>
                  </a:lnTo>
                  <a:lnTo>
                    <a:pt x="375" y="54"/>
                  </a:lnTo>
                  <a:lnTo>
                    <a:pt x="410" y="54"/>
                  </a:lnTo>
                  <a:lnTo>
                    <a:pt x="410" y="83"/>
                  </a:lnTo>
                  <a:close/>
                </a:path>
              </a:pathLst>
            </a:custGeom>
            <a:solidFill>
              <a:srgbClr val="660066"/>
            </a:solidFill>
            <a:ln w="3175">
              <a:solidFill>
                <a:srgbClr val="660066"/>
              </a:solidFill>
              <a:round/>
              <a:headEnd/>
              <a:tailEnd/>
            </a:ln>
          </p:spPr>
          <p:txBody>
            <a:bodyPr/>
            <a:lstStyle/>
            <a:p>
              <a:endParaRPr lang="en-US"/>
            </a:p>
          </p:txBody>
        </p:sp>
        <p:sp>
          <p:nvSpPr>
            <p:cNvPr id="30793" name="Oval 197">
              <a:extLst>
                <a:ext uri="{FF2B5EF4-FFF2-40B4-BE49-F238E27FC236}">
                  <a16:creationId xmlns:a16="http://schemas.microsoft.com/office/drawing/2014/main" id="{52F38C38-FEA2-47D3-BC2B-A53D7BB38B28}"/>
                </a:ext>
              </a:extLst>
            </p:cNvPr>
            <p:cNvSpPr>
              <a:spLocks noChangeArrowheads="1"/>
            </p:cNvSpPr>
            <p:nvPr/>
          </p:nvSpPr>
          <p:spPr bwMode="auto">
            <a:xfrm>
              <a:off x="3808" y="2065"/>
              <a:ext cx="73" cy="61"/>
            </a:xfrm>
            <a:prstGeom prst="ellipse">
              <a:avLst/>
            </a:prstGeom>
            <a:solidFill>
              <a:srgbClr val="000000"/>
            </a:solidFill>
            <a:ln w="38100" algn="ctr">
              <a:solidFill>
                <a:schemeClr val="bg1"/>
              </a:solidFill>
              <a:round/>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sp>
          <p:nvSpPr>
            <p:cNvPr id="30794" name="AutoShape 198">
              <a:extLst>
                <a:ext uri="{FF2B5EF4-FFF2-40B4-BE49-F238E27FC236}">
                  <a16:creationId xmlns:a16="http://schemas.microsoft.com/office/drawing/2014/main" id="{B9E72853-0093-4B87-BE47-812F76C422D0}"/>
                </a:ext>
              </a:extLst>
            </p:cNvPr>
            <p:cNvSpPr>
              <a:spLocks noChangeArrowheads="1"/>
            </p:cNvSpPr>
            <p:nvPr/>
          </p:nvSpPr>
          <p:spPr bwMode="auto">
            <a:xfrm>
              <a:off x="4284" y="1772"/>
              <a:ext cx="586" cy="260"/>
            </a:xfrm>
            <a:prstGeom prst="irregularSeal2">
              <a:avLst/>
            </a:prstGeom>
            <a:gradFill rotWithShape="1">
              <a:gsLst>
                <a:gs pos="0">
                  <a:srgbClr val="CCCCFF"/>
                </a:gs>
                <a:gs pos="100000">
                  <a:srgbClr val="6666FF"/>
                </a:gs>
              </a:gsLst>
              <a:path path="shape">
                <a:fillToRect l="50000" t="50000" r="50000" b="50000"/>
              </a:path>
            </a:gra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800">
                <a:solidFill>
                  <a:schemeClr val="tx2"/>
                </a:solidFill>
              </a:endParaRPr>
            </a:p>
          </p:txBody>
        </p:sp>
      </p:grpSp>
      <p:sp>
        <p:nvSpPr>
          <p:cNvPr id="30734" name="Rectangle 199">
            <a:extLst>
              <a:ext uri="{FF2B5EF4-FFF2-40B4-BE49-F238E27FC236}">
                <a16:creationId xmlns:a16="http://schemas.microsoft.com/office/drawing/2014/main" id="{03EAC62E-6E1F-4D1C-8A8E-60F46D7E6469}"/>
              </a:ext>
            </a:extLst>
          </p:cNvPr>
          <p:cNvSpPr>
            <a:spLocks noChangeArrowheads="1"/>
          </p:cNvSpPr>
          <p:nvPr/>
        </p:nvSpPr>
        <p:spPr bwMode="auto">
          <a:xfrm>
            <a:off x="6437314" y="1247776"/>
            <a:ext cx="3805237" cy="923330"/>
          </a:xfrm>
          <a:prstGeom prst="rect">
            <a:avLst/>
          </a:prstGeom>
          <a:solidFill>
            <a:srgbClr val="006699"/>
          </a:solidFill>
          <a:ln w="28575">
            <a:solidFill>
              <a:schemeClr val="tx1"/>
            </a:solidFill>
            <a:miter lim="800000"/>
            <a:headEnd/>
            <a:tailEnd/>
          </a:ln>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800"/>
              <a:t>Support Multiple Combatant Commander Security Cooperation Events</a:t>
            </a:r>
            <a:endParaRPr lang="en-US" altLang="en-US" sz="1800" b="0"/>
          </a:p>
        </p:txBody>
      </p:sp>
      <p:pic>
        <p:nvPicPr>
          <p:cNvPr id="30735" name="Picture 200" descr="T-LHD">
            <a:extLst>
              <a:ext uri="{FF2B5EF4-FFF2-40B4-BE49-F238E27FC236}">
                <a16:creationId xmlns:a16="http://schemas.microsoft.com/office/drawing/2014/main" id="{A1DF38E6-3E15-49AD-BAF9-E7DB1D7A9AA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000250" y="2592388"/>
            <a:ext cx="1581150"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Picture 201" descr="T-LHA(R)">
            <a:extLst>
              <a:ext uri="{FF2B5EF4-FFF2-40B4-BE49-F238E27FC236}">
                <a16:creationId xmlns:a16="http://schemas.microsoft.com/office/drawing/2014/main" id="{08AC9190-2484-4720-BCA6-D495D64A32E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35188" y="1727200"/>
            <a:ext cx="15811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Rectangle 202">
            <a:extLst>
              <a:ext uri="{FF2B5EF4-FFF2-40B4-BE49-F238E27FC236}">
                <a16:creationId xmlns:a16="http://schemas.microsoft.com/office/drawing/2014/main" id="{7762B4AA-BE9C-402D-8FAA-AF63BE7AA0EA}"/>
              </a:ext>
            </a:extLst>
          </p:cNvPr>
          <p:cNvSpPr>
            <a:spLocks noChangeArrowheads="1"/>
          </p:cNvSpPr>
          <p:nvPr/>
        </p:nvSpPr>
        <p:spPr bwMode="auto">
          <a:xfrm>
            <a:off x="1595438" y="1433513"/>
            <a:ext cx="10922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spcBef>
                <a:spcPct val="20000"/>
              </a:spcBef>
            </a:pPr>
            <a:r>
              <a:rPr lang="en-US" altLang="en-US" sz="1400" u="sng">
                <a:solidFill>
                  <a:schemeClr val="tx1"/>
                </a:solidFill>
              </a:rPr>
              <a:t> LHA(R)</a:t>
            </a:r>
          </a:p>
        </p:txBody>
      </p:sp>
      <p:sp>
        <p:nvSpPr>
          <p:cNvPr id="30738" name="Rectangle 203">
            <a:extLst>
              <a:ext uri="{FF2B5EF4-FFF2-40B4-BE49-F238E27FC236}">
                <a16:creationId xmlns:a16="http://schemas.microsoft.com/office/drawing/2014/main" id="{410FC8F6-789D-4DC0-9713-4F87C712EF36}"/>
              </a:ext>
            </a:extLst>
          </p:cNvPr>
          <p:cNvSpPr>
            <a:spLocks noChangeArrowheads="1"/>
          </p:cNvSpPr>
          <p:nvPr/>
        </p:nvSpPr>
        <p:spPr bwMode="auto">
          <a:xfrm>
            <a:off x="1595438" y="2384425"/>
            <a:ext cx="696912"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spcBef>
                <a:spcPct val="20000"/>
              </a:spcBef>
            </a:pPr>
            <a:r>
              <a:rPr lang="en-US" altLang="en-US" sz="1400" u="sng">
                <a:solidFill>
                  <a:schemeClr val="tx1"/>
                </a:solidFill>
              </a:rPr>
              <a:t>LHD</a:t>
            </a:r>
          </a:p>
        </p:txBody>
      </p:sp>
      <p:sp>
        <p:nvSpPr>
          <p:cNvPr id="30739" name="Rectangle 204">
            <a:extLst>
              <a:ext uri="{FF2B5EF4-FFF2-40B4-BE49-F238E27FC236}">
                <a16:creationId xmlns:a16="http://schemas.microsoft.com/office/drawing/2014/main" id="{FFA4BBF1-2616-4DED-AF76-CE12B907796E}"/>
              </a:ext>
            </a:extLst>
          </p:cNvPr>
          <p:cNvSpPr>
            <a:spLocks noChangeArrowheads="1"/>
          </p:cNvSpPr>
          <p:nvPr/>
        </p:nvSpPr>
        <p:spPr bwMode="auto">
          <a:xfrm>
            <a:off x="1595438" y="3048000"/>
            <a:ext cx="1104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spcBef>
                <a:spcPct val="20000"/>
              </a:spcBef>
            </a:pPr>
            <a:r>
              <a:rPr lang="en-US" altLang="en-US" sz="1400" u="sng">
                <a:solidFill>
                  <a:schemeClr val="tx1"/>
                </a:solidFill>
              </a:rPr>
              <a:t> T-AKR</a:t>
            </a:r>
          </a:p>
        </p:txBody>
      </p:sp>
      <p:sp>
        <p:nvSpPr>
          <p:cNvPr id="30740" name="Rectangle 205">
            <a:extLst>
              <a:ext uri="{FF2B5EF4-FFF2-40B4-BE49-F238E27FC236}">
                <a16:creationId xmlns:a16="http://schemas.microsoft.com/office/drawing/2014/main" id="{CBC22587-3854-4F8B-A93B-2655198F769D}"/>
              </a:ext>
            </a:extLst>
          </p:cNvPr>
          <p:cNvSpPr>
            <a:spLocks noChangeArrowheads="1"/>
          </p:cNvSpPr>
          <p:nvPr/>
        </p:nvSpPr>
        <p:spPr bwMode="auto">
          <a:xfrm>
            <a:off x="3805239" y="2390776"/>
            <a:ext cx="9540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spcBef>
                <a:spcPct val="20000"/>
              </a:spcBef>
            </a:pPr>
            <a:r>
              <a:rPr lang="en-US" altLang="en-US" sz="1400" u="sng">
                <a:solidFill>
                  <a:schemeClr val="tx1"/>
                </a:solidFill>
              </a:rPr>
              <a:t>T-AKE</a:t>
            </a:r>
          </a:p>
        </p:txBody>
      </p:sp>
      <p:sp>
        <p:nvSpPr>
          <p:cNvPr id="30741" name="Rectangle 206">
            <a:extLst>
              <a:ext uri="{FF2B5EF4-FFF2-40B4-BE49-F238E27FC236}">
                <a16:creationId xmlns:a16="http://schemas.microsoft.com/office/drawing/2014/main" id="{BD676D28-A407-41C7-8CFF-FE535571CF44}"/>
              </a:ext>
            </a:extLst>
          </p:cNvPr>
          <p:cNvSpPr>
            <a:spLocks noChangeArrowheads="1"/>
          </p:cNvSpPr>
          <p:nvPr/>
        </p:nvSpPr>
        <p:spPr bwMode="auto">
          <a:xfrm>
            <a:off x="3805238" y="1438276"/>
            <a:ext cx="8382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spcBef>
                <a:spcPct val="20000"/>
              </a:spcBef>
            </a:pPr>
            <a:r>
              <a:rPr lang="en-US" altLang="en-US" sz="1400" u="sng">
                <a:solidFill>
                  <a:schemeClr val="tx1"/>
                </a:solidFill>
              </a:rPr>
              <a:t>MLP</a:t>
            </a:r>
          </a:p>
        </p:txBody>
      </p:sp>
      <p:sp>
        <p:nvSpPr>
          <p:cNvPr id="30742" name="Rectangle 207">
            <a:extLst>
              <a:ext uri="{FF2B5EF4-FFF2-40B4-BE49-F238E27FC236}">
                <a16:creationId xmlns:a16="http://schemas.microsoft.com/office/drawing/2014/main" id="{AF54DAE6-9D23-45C8-91C0-F380643487DB}"/>
              </a:ext>
            </a:extLst>
          </p:cNvPr>
          <p:cNvSpPr>
            <a:spLocks noChangeArrowheads="1"/>
          </p:cNvSpPr>
          <p:nvPr/>
        </p:nvSpPr>
        <p:spPr bwMode="auto">
          <a:xfrm>
            <a:off x="3805238" y="3200401"/>
            <a:ext cx="15525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spcBef>
                <a:spcPct val="20000"/>
              </a:spcBef>
            </a:pPr>
            <a:r>
              <a:rPr lang="en-US" altLang="en-US" sz="1400" u="sng">
                <a:solidFill>
                  <a:schemeClr val="tx1"/>
                </a:solidFill>
              </a:rPr>
              <a:t> Legacy T-AK</a:t>
            </a:r>
          </a:p>
        </p:txBody>
      </p:sp>
      <p:sp>
        <p:nvSpPr>
          <p:cNvPr id="30743" name="Rectangle 208">
            <a:extLst>
              <a:ext uri="{FF2B5EF4-FFF2-40B4-BE49-F238E27FC236}">
                <a16:creationId xmlns:a16="http://schemas.microsoft.com/office/drawing/2014/main" id="{A4F6910A-ECD9-4002-9D2F-A09C9F38E15F}"/>
              </a:ext>
            </a:extLst>
          </p:cNvPr>
          <p:cNvSpPr>
            <a:spLocks noChangeArrowheads="1"/>
          </p:cNvSpPr>
          <p:nvPr/>
        </p:nvSpPr>
        <p:spPr bwMode="auto">
          <a:xfrm>
            <a:off x="2187576" y="4548188"/>
            <a:ext cx="2905125" cy="707886"/>
          </a:xfrm>
          <a:prstGeom prst="rect">
            <a:avLst/>
          </a:prstGeom>
          <a:solidFill>
            <a:srgbClr val="006699"/>
          </a:solidFill>
          <a:ln w="28575">
            <a:solidFill>
              <a:schemeClr val="tx1"/>
            </a:solidFill>
            <a:miter lim="800000"/>
            <a:headEnd/>
            <a:tailEnd/>
          </a:ln>
        </p:spPr>
        <p:txBody>
          <a:bodyPr>
            <a:spAutoFit/>
          </a:bodyPr>
          <a:lstStyle>
            <a:lvl1pPr marL="342900" indent="-342900" eaLnBrk="0" hangingPunct="0">
              <a:defRPr sz="700" b="1">
                <a:solidFill>
                  <a:schemeClr val="bg1"/>
                </a:solidFill>
                <a:latin typeface="Arial" panose="020B0604020202020204" pitchFamily="34" charset="0"/>
                <a:cs typeface="Arial" panose="020B0604020202020204" pitchFamily="34" charset="0"/>
              </a:defRPr>
            </a:lvl1pPr>
            <a:lvl2pPr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lvl="1" algn="ctr" eaLnBrk="1" hangingPunct="1"/>
            <a:r>
              <a:rPr lang="en-US" altLang="en-US" sz="2000"/>
              <a:t>As MULTIPLE Operating Groups</a:t>
            </a:r>
            <a:endParaRPr lang="en-US" altLang="en-US" sz="2000" b="0"/>
          </a:p>
        </p:txBody>
      </p:sp>
      <p:sp>
        <p:nvSpPr>
          <p:cNvPr id="30744" name="Rectangle 209">
            <a:extLst>
              <a:ext uri="{FF2B5EF4-FFF2-40B4-BE49-F238E27FC236}">
                <a16:creationId xmlns:a16="http://schemas.microsoft.com/office/drawing/2014/main" id="{4754A927-D434-43CE-88CB-1F4386F7E789}"/>
              </a:ext>
            </a:extLst>
          </p:cNvPr>
          <p:cNvSpPr>
            <a:spLocks noChangeArrowheads="1"/>
          </p:cNvSpPr>
          <p:nvPr/>
        </p:nvSpPr>
        <p:spPr bwMode="auto">
          <a:xfrm>
            <a:off x="2162175" y="5780088"/>
            <a:ext cx="3194050" cy="400110"/>
          </a:xfrm>
          <a:prstGeom prst="rect">
            <a:avLst/>
          </a:prstGeom>
          <a:solidFill>
            <a:srgbClr val="006699"/>
          </a:solidFill>
          <a:ln w="28575">
            <a:solidFill>
              <a:schemeClr val="tx1"/>
            </a:solidFill>
            <a:miter lim="800000"/>
            <a:headEnd/>
            <a:tailEnd/>
          </a:ln>
        </p:spPr>
        <p:txBody>
          <a:bodyPr>
            <a:spAutoFit/>
          </a:bodyPr>
          <a:lstStyle>
            <a:lvl1pPr marL="342900" indent="-342900" eaLnBrk="0" hangingPunct="0">
              <a:defRPr sz="700" b="1">
                <a:solidFill>
                  <a:schemeClr val="bg1"/>
                </a:solidFill>
                <a:latin typeface="Arial" panose="020B0604020202020204" pitchFamily="34" charset="0"/>
                <a:cs typeface="Arial" panose="020B0604020202020204" pitchFamily="34" charset="0"/>
              </a:defRPr>
            </a:lvl1pPr>
            <a:lvl2pPr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lvl="1" eaLnBrk="1" hangingPunct="1"/>
            <a:r>
              <a:rPr lang="en-US" altLang="en-US" sz="2000"/>
              <a:t>As ONE Squadron</a:t>
            </a:r>
            <a:endParaRPr lang="en-US" altLang="en-US" sz="2000" b="0"/>
          </a:p>
        </p:txBody>
      </p:sp>
      <p:sp>
        <p:nvSpPr>
          <p:cNvPr id="30745" name="Text Box 210">
            <a:extLst>
              <a:ext uri="{FF2B5EF4-FFF2-40B4-BE49-F238E27FC236}">
                <a16:creationId xmlns:a16="http://schemas.microsoft.com/office/drawing/2014/main" id="{50184F73-68CE-4099-A029-13C14F64049C}"/>
              </a:ext>
            </a:extLst>
          </p:cNvPr>
          <p:cNvSpPr txBox="1">
            <a:spLocks noChangeArrowheads="1"/>
          </p:cNvSpPr>
          <p:nvPr/>
        </p:nvSpPr>
        <p:spPr bwMode="auto">
          <a:xfrm>
            <a:off x="6335714" y="5083175"/>
            <a:ext cx="3535327"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buFontTx/>
              <a:buChar char="•"/>
            </a:pPr>
            <a:r>
              <a:rPr lang="en-US" altLang="en-US" sz="2000">
                <a:solidFill>
                  <a:schemeClr val="tx1"/>
                </a:solidFill>
              </a:rPr>
              <a:t> JTF Enabler</a:t>
            </a:r>
          </a:p>
          <a:p>
            <a:pPr eaLnBrk="1" hangingPunct="1">
              <a:buFontTx/>
              <a:buChar char="•"/>
            </a:pPr>
            <a:r>
              <a:rPr lang="en-US" altLang="en-US" sz="2000">
                <a:solidFill>
                  <a:schemeClr val="tx1"/>
                </a:solidFill>
              </a:rPr>
              <a:t> At Sea Arrival &amp; Assembly</a:t>
            </a:r>
          </a:p>
          <a:p>
            <a:pPr eaLnBrk="1" hangingPunct="1">
              <a:buFontTx/>
              <a:buChar char="•"/>
            </a:pPr>
            <a:r>
              <a:rPr lang="en-US" altLang="en-US" sz="2000">
                <a:solidFill>
                  <a:schemeClr val="tx1"/>
                </a:solidFill>
              </a:rPr>
              <a:t> At Sea Transfer</a:t>
            </a:r>
          </a:p>
          <a:p>
            <a:pPr eaLnBrk="1" hangingPunct="1">
              <a:buFontTx/>
              <a:buChar char="•"/>
            </a:pPr>
            <a:r>
              <a:rPr lang="en-US" altLang="en-US" sz="2000">
                <a:solidFill>
                  <a:schemeClr val="tx1"/>
                </a:solidFill>
              </a:rPr>
              <a:t> Joint Sustainment Hub</a:t>
            </a:r>
          </a:p>
        </p:txBody>
      </p:sp>
      <p:sp>
        <p:nvSpPr>
          <p:cNvPr id="30746" name="Text Box 211">
            <a:extLst>
              <a:ext uri="{FF2B5EF4-FFF2-40B4-BE49-F238E27FC236}">
                <a16:creationId xmlns:a16="http://schemas.microsoft.com/office/drawing/2014/main" id="{59615556-D049-480F-BE48-033D4B4CE7F4}"/>
              </a:ext>
            </a:extLst>
          </p:cNvPr>
          <p:cNvSpPr txBox="1">
            <a:spLocks noChangeArrowheads="1"/>
          </p:cNvSpPr>
          <p:nvPr/>
        </p:nvSpPr>
        <p:spPr bwMode="auto">
          <a:xfrm>
            <a:off x="3200401" y="5364163"/>
            <a:ext cx="639919"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2000">
                <a:solidFill>
                  <a:schemeClr val="tx1"/>
                </a:solidFill>
              </a:rPr>
              <a:t> OR</a:t>
            </a:r>
          </a:p>
        </p:txBody>
      </p:sp>
      <p:sp>
        <p:nvSpPr>
          <p:cNvPr id="30747" name="Rectangle 212">
            <a:extLst>
              <a:ext uri="{FF2B5EF4-FFF2-40B4-BE49-F238E27FC236}">
                <a16:creationId xmlns:a16="http://schemas.microsoft.com/office/drawing/2014/main" id="{4BB7202A-1831-43BD-8564-FBC358DD6F7A}"/>
              </a:ext>
            </a:extLst>
          </p:cNvPr>
          <p:cNvSpPr>
            <a:spLocks noChangeArrowheads="1"/>
          </p:cNvSpPr>
          <p:nvPr/>
        </p:nvSpPr>
        <p:spPr bwMode="auto">
          <a:xfrm>
            <a:off x="6553200" y="4267200"/>
            <a:ext cx="3352800" cy="646331"/>
          </a:xfrm>
          <a:prstGeom prst="rect">
            <a:avLst/>
          </a:prstGeom>
          <a:solidFill>
            <a:srgbClr val="006699"/>
          </a:solidFill>
          <a:ln w="28575">
            <a:solidFill>
              <a:schemeClr val="tx1"/>
            </a:solidFill>
            <a:miter lim="800000"/>
            <a:headEnd/>
            <a:tailEnd/>
          </a:ln>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800"/>
              <a:t>and …Reinforce Joint Forcible Entry Operatios</a:t>
            </a:r>
            <a:endParaRPr lang="en-US" altLang="en-US" sz="1800" b="0"/>
          </a:p>
        </p:txBody>
      </p:sp>
      <p:sp>
        <p:nvSpPr>
          <p:cNvPr id="30748" name="Text Box 213">
            <a:extLst>
              <a:ext uri="{FF2B5EF4-FFF2-40B4-BE49-F238E27FC236}">
                <a16:creationId xmlns:a16="http://schemas.microsoft.com/office/drawing/2014/main" id="{8E5E33D8-9493-4A23-A4C8-58E64AF02F69}"/>
              </a:ext>
            </a:extLst>
          </p:cNvPr>
          <p:cNvSpPr txBox="1">
            <a:spLocks noChangeArrowheads="1"/>
          </p:cNvSpPr>
          <p:nvPr/>
        </p:nvSpPr>
        <p:spPr bwMode="auto">
          <a:xfrm>
            <a:off x="6538914" y="3352801"/>
            <a:ext cx="184308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1200">
                <a:solidFill>
                  <a:schemeClr val="tx1"/>
                </a:solidFill>
              </a:rPr>
              <a:t>SC MAGTF Afloat Model</a:t>
            </a:r>
          </a:p>
          <a:p>
            <a:pPr eaLnBrk="1" hangingPunct="1">
              <a:buFontTx/>
              <a:buChar char="•"/>
            </a:pPr>
            <a:r>
              <a:rPr lang="en-US" altLang="en-US" sz="1200">
                <a:solidFill>
                  <a:schemeClr val="tx1"/>
                </a:solidFill>
              </a:rPr>
              <a:t> </a:t>
            </a:r>
            <a:r>
              <a:rPr lang="en-US" altLang="en-US" sz="1200" b="0">
                <a:solidFill>
                  <a:schemeClr val="tx1"/>
                </a:solidFill>
              </a:rPr>
              <a:t>Scty Coop, Civ-Mil Ops, IO</a:t>
            </a:r>
          </a:p>
          <a:p>
            <a:pPr eaLnBrk="1" hangingPunct="1">
              <a:buFontTx/>
              <a:buChar char="•"/>
            </a:pPr>
            <a:endParaRPr lang="en-US" altLang="en-US" sz="1200">
              <a:solidFill>
                <a:schemeClr val="tx1"/>
              </a:solidFill>
            </a:endParaRPr>
          </a:p>
        </p:txBody>
      </p:sp>
      <p:pic>
        <p:nvPicPr>
          <p:cNvPr id="30749" name="Picture 214" descr="MLP">
            <a:extLst>
              <a:ext uri="{FF2B5EF4-FFF2-40B4-BE49-F238E27FC236}">
                <a16:creationId xmlns:a16="http://schemas.microsoft.com/office/drawing/2014/main" id="{27014967-5562-4A28-B7C1-EA9E6434D6A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19600" y="1752601"/>
            <a:ext cx="14493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Picture 215" descr="MLP">
            <a:extLst>
              <a:ext uri="{FF2B5EF4-FFF2-40B4-BE49-F238E27FC236}">
                <a16:creationId xmlns:a16="http://schemas.microsoft.com/office/drawing/2014/main" id="{77C35457-7E37-4072-AF55-3B818EE42E5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67200" y="1600201"/>
            <a:ext cx="144938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1" name="Picture 216" descr="T-AKE">
            <a:extLst>
              <a:ext uri="{FF2B5EF4-FFF2-40B4-BE49-F238E27FC236}">
                <a16:creationId xmlns:a16="http://schemas.microsoft.com/office/drawing/2014/main" id="{AED1D3E0-41A0-4603-9CF0-7BC0C2CD5EA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2740026"/>
            <a:ext cx="135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2" name="Picture 217" descr="T-AKR (LMSR)">
            <a:extLst>
              <a:ext uri="{FF2B5EF4-FFF2-40B4-BE49-F238E27FC236}">
                <a16:creationId xmlns:a16="http://schemas.microsoft.com/office/drawing/2014/main" id="{A1CCEED3-90F4-4997-9025-1B2DE67229D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388" y="3557588"/>
            <a:ext cx="17018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3" name="Picture 218" descr="T-AKR (LMSR)">
            <a:extLst>
              <a:ext uri="{FF2B5EF4-FFF2-40B4-BE49-F238E27FC236}">
                <a16:creationId xmlns:a16="http://schemas.microsoft.com/office/drawing/2014/main" id="{C8429F97-842F-4F6E-BB93-5AF4CD33EA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05000" y="3371851"/>
            <a:ext cx="17018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4" name="Picture 219" descr="T-AKE">
            <a:extLst>
              <a:ext uri="{FF2B5EF4-FFF2-40B4-BE49-F238E27FC236}">
                <a16:creationId xmlns:a16="http://schemas.microsoft.com/office/drawing/2014/main" id="{461F6B27-A2D0-4158-9BF0-0854DA6A4F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2587626"/>
            <a:ext cx="135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5" name="Picture 220" descr="T-AK (Legacy)">
            <a:extLst>
              <a:ext uri="{FF2B5EF4-FFF2-40B4-BE49-F238E27FC236}">
                <a16:creationId xmlns:a16="http://schemas.microsoft.com/office/drawing/2014/main" id="{2DC29070-44B6-4D56-8467-A33B178D05EB}"/>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497388" y="3657601"/>
            <a:ext cx="141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6" name="Picture 221" descr="T-AK (Legacy)">
            <a:extLst>
              <a:ext uri="{FF2B5EF4-FFF2-40B4-BE49-F238E27FC236}">
                <a16:creationId xmlns:a16="http://schemas.microsoft.com/office/drawing/2014/main" id="{E7D35835-1694-4C3E-B5A8-FDF15F55FA6E}"/>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344988" y="3505201"/>
            <a:ext cx="141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Footer Placeholder 3">
            <a:extLst>
              <a:ext uri="{FF2B5EF4-FFF2-40B4-BE49-F238E27FC236}">
                <a16:creationId xmlns:a16="http://schemas.microsoft.com/office/drawing/2014/main" id="{DBD11368-E3B6-464B-ABFE-1C8160CB4BA1}"/>
              </a:ext>
            </a:extLst>
          </p:cNvPr>
          <p:cNvSpPr txBox="1">
            <a:spLocks noGrp="1"/>
          </p:cNvSpPr>
          <p:nvPr/>
        </p:nvSpPr>
        <p:spPr bwMode="auto">
          <a:xfrm>
            <a:off x="3055938" y="1062038"/>
            <a:ext cx="6494462" cy="384175"/>
          </a:xfrm>
          <a:prstGeom prst="rect">
            <a:avLst/>
          </a:prstGeom>
          <a:noFill/>
          <a:ln>
            <a:miter lim="800000"/>
            <a:headEnd/>
            <a:tailEnd/>
          </a:ln>
          <a:effectLst>
            <a:outerShdw dist="17961" dir="2700000" algn="ctr" rotWithShape="0">
              <a:srgbClr val="AD925B">
                <a:alpha val="70000"/>
              </a:srgbClr>
            </a:outerShdw>
          </a:effectLst>
        </p:spPr>
        <p:txBody>
          <a:bodyPr/>
          <a:lstStyle/>
          <a:p>
            <a:pPr algn="ctr">
              <a:defRPr/>
            </a:pPr>
            <a:endParaRPr lang="en-US" sz="2000" i="1">
              <a:solidFill>
                <a:srgbClr val="D20000"/>
              </a:solidFill>
              <a:latin typeface="Arial" charset="0"/>
            </a:endParaRPr>
          </a:p>
        </p:txBody>
      </p:sp>
      <p:pic>
        <p:nvPicPr>
          <p:cNvPr id="24579" name="Picture 2" descr="2006_map_set World">
            <a:extLst>
              <a:ext uri="{FF2B5EF4-FFF2-40B4-BE49-F238E27FC236}">
                <a16:creationId xmlns:a16="http://schemas.microsoft.com/office/drawing/2014/main" id="{3435AF36-7FCE-45A7-B21B-E2B988DD4E2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495425"/>
            <a:ext cx="91440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pic>
      <p:sp>
        <p:nvSpPr>
          <p:cNvPr id="24580" name="Rectangle 3">
            <a:extLst>
              <a:ext uri="{FF2B5EF4-FFF2-40B4-BE49-F238E27FC236}">
                <a16:creationId xmlns:a16="http://schemas.microsoft.com/office/drawing/2014/main" id="{E6A8A7AC-0BBE-43B1-A9DA-C29550BC2859}"/>
              </a:ext>
            </a:extLst>
          </p:cNvPr>
          <p:cNvSpPr>
            <a:spLocks noGrp="1" noChangeArrowheads="1"/>
          </p:cNvSpPr>
          <p:nvPr>
            <p:ph type="title" idx="4294967295"/>
          </p:nvPr>
        </p:nvSpPr>
        <p:spPr>
          <a:xfrm>
            <a:off x="1245332" y="365340"/>
            <a:ext cx="8367187" cy="1325500"/>
          </a:xfrm>
        </p:spPr>
        <p:txBody>
          <a:bodyPr/>
          <a:lstStyle/>
          <a:p>
            <a:pPr eaLnBrk="1" hangingPunct="1"/>
            <a:r>
              <a:rPr lang="en-US" altLang="en-US"/>
              <a:t>Marine Expeditionary Units (MEU)</a:t>
            </a:r>
            <a:br>
              <a:rPr lang="en-US" altLang="en-US"/>
            </a:br>
            <a:r>
              <a:rPr lang="en-US" altLang="en-US" sz="2400"/>
              <a:t>(7 MEUs: sourced from NC, CA, OKI)</a:t>
            </a:r>
          </a:p>
        </p:txBody>
      </p:sp>
      <p:sp>
        <p:nvSpPr>
          <p:cNvPr id="24581" name="Rectangle 7">
            <a:extLst>
              <a:ext uri="{FF2B5EF4-FFF2-40B4-BE49-F238E27FC236}">
                <a16:creationId xmlns:a16="http://schemas.microsoft.com/office/drawing/2014/main" id="{3318202D-0DBF-4110-9A83-B5DB1B033CF5}"/>
              </a:ext>
            </a:extLst>
          </p:cNvPr>
          <p:cNvSpPr>
            <a:spLocks noChangeArrowheads="1"/>
          </p:cNvSpPr>
          <p:nvPr/>
        </p:nvSpPr>
        <p:spPr bwMode="auto">
          <a:xfrm>
            <a:off x="10058400" y="6400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r" eaLnBrk="1" hangingPunct="1"/>
            <a:fld id="{DD493B3E-B846-43D7-9BBC-AAE97A831F21}" type="slidenum">
              <a:rPr lang="en-US" altLang="en-US" sz="1800"/>
              <a:pPr algn="r" eaLnBrk="1" hangingPunct="1"/>
              <a:t>16</a:t>
            </a:fld>
            <a:endParaRPr lang="en-US" altLang="en-US" sz="1800"/>
          </a:p>
        </p:txBody>
      </p:sp>
      <p:sp>
        <p:nvSpPr>
          <p:cNvPr id="24582" name="AutoShape 10">
            <a:extLst>
              <a:ext uri="{FF2B5EF4-FFF2-40B4-BE49-F238E27FC236}">
                <a16:creationId xmlns:a16="http://schemas.microsoft.com/office/drawing/2014/main" id="{28722EDD-0D51-484B-84F3-4A4414B2CDB7}"/>
              </a:ext>
            </a:extLst>
          </p:cNvPr>
          <p:cNvSpPr>
            <a:spLocks noChangeArrowheads="1"/>
          </p:cNvSpPr>
          <p:nvPr/>
        </p:nvSpPr>
        <p:spPr bwMode="auto">
          <a:xfrm>
            <a:off x="8799514" y="6194425"/>
            <a:ext cx="1825625" cy="635000"/>
          </a:xfrm>
          <a:prstGeom prst="plaque">
            <a:avLst>
              <a:gd name="adj" fmla="val 16667"/>
            </a:avLst>
          </a:prstGeom>
          <a:solidFill>
            <a:srgbClr val="800000">
              <a:alpha val="79999"/>
            </a:srgbClr>
          </a:solidFill>
          <a:ln w="25400">
            <a:solidFill>
              <a:srgbClr val="FF0000"/>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a:t>POST-DEPLOYED</a:t>
            </a:r>
          </a:p>
        </p:txBody>
      </p:sp>
      <p:sp>
        <p:nvSpPr>
          <p:cNvPr id="24583" name="AutoShape 11">
            <a:extLst>
              <a:ext uri="{FF2B5EF4-FFF2-40B4-BE49-F238E27FC236}">
                <a16:creationId xmlns:a16="http://schemas.microsoft.com/office/drawing/2014/main" id="{1C4C4B28-5A82-4BE3-A21D-7627D4206582}"/>
              </a:ext>
            </a:extLst>
          </p:cNvPr>
          <p:cNvSpPr>
            <a:spLocks noChangeArrowheads="1"/>
          </p:cNvSpPr>
          <p:nvPr/>
        </p:nvSpPr>
        <p:spPr bwMode="auto">
          <a:xfrm>
            <a:off x="4689476" y="6197600"/>
            <a:ext cx="1935163" cy="635000"/>
          </a:xfrm>
          <a:prstGeom prst="plaque">
            <a:avLst>
              <a:gd name="adj" fmla="val 16667"/>
            </a:avLst>
          </a:prstGeom>
          <a:solidFill>
            <a:srgbClr val="333300">
              <a:alpha val="70195"/>
            </a:srgbClr>
          </a:solidFill>
          <a:ln w="25400">
            <a:solidFill>
              <a:srgbClr val="FFFF00"/>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a:t>PRE-DEPLOYED</a:t>
            </a:r>
          </a:p>
        </p:txBody>
      </p:sp>
      <p:sp>
        <p:nvSpPr>
          <p:cNvPr id="24584" name="AutoShape 13">
            <a:extLst>
              <a:ext uri="{FF2B5EF4-FFF2-40B4-BE49-F238E27FC236}">
                <a16:creationId xmlns:a16="http://schemas.microsoft.com/office/drawing/2014/main" id="{255BCFBF-C107-4D67-AE51-538EA3EC6B71}"/>
              </a:ext>
            </a:extLst>
          </p:cNvPr>
          <p:cNvSpPr>
            <a:spLocks noChangeArrowheads="1"/>
          </p:cNvSpPr>
          <p:nvPr/>
        </p:nvSpPr>
        <p:spPr bwMode="auto">
          <a:xfrm>
            <a:off x="6886575" y="6200775"/>
            <a:ext cx="1668463" cy="635000"/>
          </a:xfrm>
          <a:prstGeom prst="plaque">
            <a:avLst>
              <a:gd name="adj" fmla="val 16667"/>
            </a:avLst>
          </a:prstGeom>
          <a:solidFill>
            <a:srgbClr val="00005C">
              <a:alpha val="70195"/>
            </a:srgbClr>
          </a:solidFill>
          <a:ln w="25400">
            <a:solidFill>
              <a:srgbClr val="3366FF"/>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a:t>DEPLOYED </a:t>
            </a:r>
          </a:p>
        </p:txBody>
      </p:sp>
      <p:grpSp>
        <p:nvGrpSpPr>
          <p:cNvPr id="24585" name="Group 14">
            <a:extLst>
              <a:ext uri="{FF2B5EF4-FFF2-40B4-BE49-F238E27FC236}">
                <a16:creationId xmlns:a16="http://schemas.microsoft.com/office/drawing/2014/main" id="{366F4160-EBFC-42F6-8138-A63C3C92AA69}"/>
              </a:ext>
            </a:extLst>
          </p:cNvPr>
          <p:cNvGrpSpPr>
            <a:grpSpLocks/>
          </p:cNvGrpSpPr>
          <p:nvPr/>
        </p:nvGrpSpPr>
        <p:grpSpPr bwMode="auto">
          <a:xfrm>
            <a:off x="8886826" y="3973513"/>
            <a:ext cx="422275" cy="401637"/>
            <a:chOff x="6021" y="1226"/>
            <a:chExt cx="266" cy="261"/>
          </a:xfrm>
        </p:grpSpPr>
        <p:sp>
          <p:nvSpPr>
            <p:cNvPr id="24655" name="Oval 15">
              <a:extLst>
                <a:ext uri="{FF2B5EF4-FFF2-40B4-BE49-F238E27FC236}">
                  <a16:creationId xmlns:a16="http://schemas.microsoft.com/office/drawing/2014/main" id="{F8804B7A-A94B-4C6E-9FDD-7FC256846261}"/>
                </a:ext>
              </a:extLst>
            </p:cNvPr>
            <p:cNvSpPr>
              <a:spLocks noChangeArrowheads="1"/>
            </p:cNvSpPr>
            <p:nvPr/>
          </p:nvSpPr>
          <p:spPr bwMode="auto">
            <a:xfrm>
              <a:off x="6039" y="1239"/>
              <a:ext cx="248" cy="248"/>
            </a:xfrm>
            <a:prstGeom prst="ellipse">
              <a:avLst/>
            </a:pr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56" name="Oval 16">
              <a:extLst>
                <a:ext uri="{FF2B5EF4-FFF2-40B4-BE49-F238E27FC236}">
                  <a16:creationId xmlns:a16="http://schemas.microsoft.com/office/drawing/2014/main" id="{8F304888-EBEE-4C73-AD4F-BC330970D485}"/>
                </a:ext>
              </a:extLst>
            </p:cNvPr>
            <p:cNvSpPr>
              <a:spLocks noChangeArrowheads="1"/>
            </p:cNvSpPr>
            <p:nvPr/>
          </p:nvSpPr>
          <p:spPr bwMode="auto">
            <a:xfrm>
              <a:off x="6021" y="1226"/>
              <a:ext cx="248" cy="248"/>
            </a:xfrm>
            <a:prstGeom prst="ellipse">
              <a:avLst/>
            </a:prstGeom>
            <a:gradFill rotWithShape="1">
              <a:gsLst>
                <a:gs pos="0">
                  <a:srgbClr val="3333FF"/>
                </a:gs>
                <a:gs pos="100000">
                  <a:srgbClr val="0B0B36"/>
                </a:gs>
              </a:gsLst>
              <a:lin ang="2700000" scaled="1"/>
            </a:gradFill>
            <a:ln w="9525">
              <a:solidFill>
                <a:schemeClr val="tx1"/>
              </a:solidFill>
              <a:round/>
              <a:headEnd/>
              <a:tailEnd/>
            </a:ln>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57" name="Oval 17">
              <a:extLst>
                <a:ext uri="{FF2B5EF4-FFF2-40B4-BE49-F238E27FC236}">
                  <a16:creationId xmlns:a16="http://schemas.microsoft.com/office/drawing/2014/main" id="{D427CBF4-A713-4B4C-B829-C39CADA5FA46}"/>
                </a:ext>
              </a:extLst>
            </p:cNvPr>
            <p:cNvSpPr>
              <a:spLocks noChangeArrowheads="1"/>
            </p:cNvSpPr>
            <p:nvPr/>
          </p:nvSpPr>
          <p:spPr bwMode="auto">
            <a:xfrm>
              <a:off x="6039" y="1245"/>
              <a:ext cx="207" cy="206"/>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58" name="Oval 18">
              <a:extLst>
                <a:ext uri="{FF2B5EF4-FFF2-40B4-BE49-F238E27FC236}">
                  <a16:creationId xmlns:a16="http://schemas.microsoft.com/office/drawing/2014/main" id="{52581B20-BF93-491C-9416-93DA8A4A0DF1}"/>
                </a:ext>
              </a:extLst>
            </p:cNvPr>
            <p:cNvSpPr>
              <a:spLocks noChangeArrowheads="1"/>
            </p:cNvSpPr>
            <p:nvPr/>
          </p:nvSpPr>
          <p:spPr bwMode="auto">
            <a:xfrm>
              <a:off x="6041" y="1247"/>
              <a:ext cx="207" cy="206"/>
            </a:xfrm>
            <a:prstGeom prst="ellipse">
              <a:avLst/>
            </a:prstGeom>
            <a:gradFill rotWithShape="1">
              <a:gsLst>
                <a:gs pos="0">
                  <a:srgbClr val="8787FF"/>
                </a:gs>
                <a:gs pos="100000">
                  <a:srgbClr val="3333FF"/>
                </a:gs>
              </a:gsLst>
              <a:lin ang="2700000" scaled="1"/>
            </a:gradFill>
            <a:ln>
              <a:noFill/>
            </a:ln>
            <a:extLst>
              <a:ext uri="{91240B29-F687-4F45-9708-019B960494DF}">
                <a14:hiddenLine xmlns:a14="http://schemas.microsoft.com/office/drawing/2010/main" w="19050">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59" name="Text Box 19">
              <a:extLst>
                <a:ext uri="{FF2B5EF4-FFF2-40B4-BE49-F238E27FC236}">
                  <a16:creationId xmlns:a16="http://schemas.microsoft.com/office/drawing/2014/main" id="{B6FC13EF-BC53-4CFE-96ED-7D3BC2236246}"/>
                </a:ext>
              </a:extLst>
            </p:cNvPr>
            <p:cNvSpPr txBox="1">
              <a:spLocks noChangeArrowheads="1"/>
            </p:cNvSpPr>
            <p:nvPr/>
          </p:nvSpPr>
          <p:spPr bwMode="auto">
            <a:xfrm>
              <a:off x="6058" y="1247"/>
              <a:ext cx="178"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a:spcBef>
                  <a:spcPct val="50000"/>
                </a:spcBef>
              </a:pPr>
              <a:r>
                <a:rPr lang="en-US" altLang="en-US" sz="2000"/>
                <a:t>31</a:t>
              </a:r>
            </a:p>
          </p:txBody>
        </p:sp>
      </p:grpSp>
      <p:grpSp>
        <p:nvGrpSpPr>
          <p:cNvPr id="24586" name="Group 27">
            <a:extLst>
              <a:ext uri="{FF2B5EF4-FFF2-40B4-BE49-F238E27FC236}">
                <a16:creationId xmlns:a16="http://schemas.microsoft.com/office/drawing/2014/main" id="{9045E29D-6967-440F-948D-567CDF229A72}"/>
              </a:ext>
            </a:extLst>
          </p:cNvPr>
          <p:cNvGrpSpPr>
            <a:grpSpLocks/>
          </p:cNvGrpSpPr>
          <p:nvPr/>
        </p:nvGrpSpPr>
        <p:grpSpPr bwMode="auto">
          <a:xfrm>
            <a:off x="2605088" y="3551239"/>
            <a:ext cx="434975" cy="422275"/>
            <a:chOff x="6003" y="866"/>
            <a:chExt cx="266" cy="266"/>
          </a:xfrm>
        </p:grpSpPr>
        <p:sp>
          <p:nvSpPr>
            <p:cNvPr id="24650" name="Oval 28">
              <a:extLst>
                <a:ext uri="{FF2B5EF4-FFF2-40B4-BE49-F238E27FC236}">
                  <a16:creationId xmlns:a16="http://schemas.microsoft.com/office/drawing/2014/main" id="{B26C4934-6F28-4D76-B0D2-934AC8EC0FBD}"/>
                </a:ext>
              </a:extLst>
            </p:cNvPr>
            <p:cNvSpPr>
              <a:spLocks noChangeArrowheads="1"/>
            </p:cNvSpPr>
            <p:nvPr/>
          </p:nvSpPr>
          <p:spPr bwMode="auto">
            <a:xfrm>
              <a:off x="6021" y="879"/>
              <a:ext cx="248" cy="24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round/>
                  <a:headEnd/>
                  <a:tailEnd/>
                </a14:hiddenLine>
              </a:ext>
            </a:extLst>
          </p:spPr>
          <p:txBody>
            <a:bodyPr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51" name="Oval 29">
              <a:extLst>
                <a:ext uri="{FF2B5EF4-FFF2-40B4-BE49-F238E27FC236}">
                  <a16:creationId xmlns:a16="http://schemas.microsoft.com/office/drawing/2014/main" id="{51FCE5D9-E153-458A-897F-36FD82981DA9}"/>
                </a:ext>
              </a:extLst>
            </p:cNvPr>
            <p:cNvSpPr>
              <a:spLocks noChangeArrowheads="1"/>
            </p:cNvSpPr>
            <p:nvPr/>
          </p:nvSpPr>
          <p:spPr bwMode="auto">
            <a:xfrm>
              <a:off x="6003" y="866"/>
              <a:ext cx="248" cy="24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round/>
                  <a:headEnd/>
                  <a:tailEnd/>
                </a14:hiddenLine>
              </a:ext>
            </a:extLst>
          </p:spPr>
          <p:txBody>
            <a:bodyPr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52" name="Oval 30">
              <a:extLst>
                <a:ext uri="{FF2B5EF4-FFF2-40B4-BE49-F238E27FC236}">
                  <a16:creationId xmlns:a16="http://schemas.microsoft.com/office/drawing/2014/main" id="{491F9E3A-913D-4C41-A5DD-16C80E8665F8}"/>
                </a:ext>
              </a:extLst>
            </p:cNvPr>
            <p:cNvSpPr>
              <a:spLocks noChangeArrowheads="1"/>
            </p:cNvSpPr>
            <p:nvPr/>
          </p:nvSpPr>
          <p:spPr bwMode="auto">
            <a:xfrm>
              <a:off x="6021" y="885"/>
              <a:ext cx="207" cy="24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round/>
                  <a:headEnd/>
                  <a:tailEnd/>
                </a14:hiddenLine>
              </a:ext>
            </a:extLst>
          </p:spPr>
          <p:txBody>
            <a:bodyPr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53" name="Oval 31">
              <a:extLst>
                <a:ext uri="{FF2B5EF4-FFF2-40B4-BE49-F238E27FC236}">
                  <a16:creationId xmlns:a16="http://schemas.microsoft.com/office/drawing/2014/main" id="{E0FD0933-F08F-41FC-AD5E-1C9AE84F5BCE}"/>
                </a:ext>
              </a:extLst>
            </p:cNvPr>
            <p:cNvSpPr>
              <a:spLocks noChangeArrowheads="1"/>
            </p:cNvSpPr>
            <p:nvPr/>
          </p:nvSpPr>
          <p:spPr bwMode="auto">
            <a:xfrm>
              <a:off x="6023" y="887"/>
              <a:ext cx="207" cy="24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round/>
                  <a:headEnd/>
                  <a:tailEnd/>
                </a14:hiddenLine>
              </a:ext>
            </a:extLst>
          </p:spPr>
          <p:txBody>
            <a:bodyPr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54" name="Text Box 32">
              <a:extLst>
                <a:ext uri="{FF2B5EF4-FFF2-40B4-BE49-F238E27FC236}">
                  <a16:creationId xmlns:a16="http://schemas.microsoft.com/office/drawing/2014/main" id="{D25DD4FC-F5E0-415E-A572-B6C4F364E123}"/>
                </a:ext>
              </a:extLst>
            </p:cNvPr>
            <p:cNvSpPr txBox="1">
              <a:spLocks noChangeArrowheads="1"/>
            </p:cNvSpPr>
            <p:nvPr/>
          </p:nvSpPr>
          <p:spPr bwMode="auto">
            <a:xfrm>
              <a:off x="6040" y="887"/>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a:spcBef>
                  <a:spcPct val="50000"/>
                </a:spcBef>
              </a:pPr>
              <a:endParaRPr lang="en-US" altLang="en-US" sz="2000">
                <a:solidFill>
                  <a:schemeClr val="tx1"/>
                </a:solidFill>
              </a:endParaRPr>
            </a:p>
          </p:txBody>
        </p:sp>
      </p:grpSp>
      <p:sp>
        <p:nvSpPr>
          <p:cNvPr id="24587" name="AutoShape 38">
            <a:extLst>
              <a:ext uri="{FF2B5EF4-FFF2-40B4-BE49-F238E27FC236}">
                <a16:creationId xmlns:a16="http://schemas.microsoft.com/office/drawing/2014/main" id="{281E57D9-34FB-40E9-BBAB-0CEDB1741D1E}"/>
              </a:ext>
            </a:extLst>
          </p:cNvPr>
          <p:cNvSpPr>
            <a:spLocks noChangeArrowheads="1"/>
          </p:cNvSpPr>
          <p:nvPr/>
        </p:nvSpPr>
        <p:spPr bwMode="auto">
          <a:xfrm>
            <a:off x="1524000" y="1879600"/>
            <a:ext cx="2135188" cy="566738"/>
          </a:xfrm>
          <a:prstGeom prst="plaque">
            <a:avLst>
              <a:gd name="adj" fmla="val 16667"/>
            </a:avLst>
          </a:prstGeom>
          <a:solidFill>
            <a:srgbClr val="800000">
              <a:alpha val="79999"/>
            </a:srgbClr>
          </a:solidFill>
          <a:ln w="25400" algn="ctr">
            <a:solidFill>
              <a:srgbClr val="FF0000"/>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u="sng"/>
              <a:t>11</a:t>
            </a:r>
            <a:r>
              <a:rPr lang="en-US" altLang="en-US" sz="1400" u="sng" baseline="30000"/>
              <a:t>TH</a:t>
            </a:r>
            <a:r>
              <a:rPr lang="en-US" altLang="en-US" sz="1400" u="sng"/>
              <a:t> MEU</a:t>
            </a:r>
            <a:r>
              <a:rPr lang="en-US" altLang="en-US" sz="1400"/>
              <a:t> </a:t>
            </a:r>
          </a:p>
          <a:p>
            <a:pPr algn="ctr" eaLnBrk="1" hangingPunct="1"/>
            <a:r>
              <a:rPr lang="en-US" altLang="en-US" sz="1400"/>
              <a:t>CAMP PENDLETON, CA</a:t>
            </a:r>
          </a:p>
        </p:txBody>
      </p:sp>
      <p:grpSp>
        <p:nvGrpSpPr>
          <p:cNvPr id="24588" name="Group 90">
            <a:extLst>
              <a:ext uri="{FF2B5EF4-FFF2-40B4-BE49-F238E27FC236}">
                <a16:creationId xmlns:a16="http://schemas.microsoft.com/office/drawing/2014/main" id="{F2BF0DC9-BF7F-4DB9-9F1B-6CFCF4C39260}"/>
              </a:ext>
            </a:extLst>
          </p:cNvPr>
          <p:cNvGrpSpPr>
            <a:grpSpLocks/>
          </p:cNvGrpSpPr>
          <p:nvPr/>
        </p:nvGrpSpPr>
        <p:grpSpPr bwMode="auto">
          <a:xfrm>
            <a:off x="2249488" y="3589339"/>
            <a:ext cx="423863" cy="414337"/>
            <a:chOff x="0" y="2443"/>
            <a:chExt cx="267" cy="261"/>
          </a:xfrm>
        </p:grpSpPr>
        <p:grpSp>
          <p:nvGrpSpPr>
            <p:cNvPr id="24643" name="Group 21">
              <a:extLst>
                <a:ext uri="{FF2B5EF4-FFF2-40B4-BE49-F238E27FC236}">
                  <a16:creationId xmlns:a16="http://schemas.microsoft.com/office/drawing/2014/main" id="{50B0533F-2AAC-4D62-9FE1-90ED6607BB7B}"/>
                </a:ext>
              </a:extLst>
            </p:cNvPr>
            <p:cNvGrpSpPr>
              <a:grpSpLocks/>
            </p:cNvGrpSpPr>
            <p:nvPr/>
          </p:nvGrpSpPr>
          <p:grpSpPr bwMode="auto">
            <a:xfrm>
              <a:off x="0" y="2443"/>
              <a:ext cx="266" cy="261"/>
              <a:chOff x="6021" y="1226"/>
              <a:chExt cx="266" cy="261"/>
            </a:xfrm>
          </p:grpSpPr>
          <p:sp>
            <p:nvSpPr>
              <p:cNvPr id="24645" name="Oval 22">
                <a:extLst>
                  <a:ext uri="{FF2B5EF4-FFF2-40B4-BE49-F238E27FC236}">
                    <a16:creationId xmlns:a16="http://schemas.microsoft.com/office/drawing/2014/main" id="{A9084FEB-2340-44DD-81F2-FDD596D7A83F}"/>
                  </a:ext>
                </a:extLst>
              </p:cNvPr>
              <p:cNvSpPr>
                <a:spLocks noChangeArrowheads="1"/>
              </p:cNvSpPr>
              <p:nvPr/>
            </p:nvSpPr>
            <p:spPr bwMode="auto">
              <a:xfrm>
                <a:off x="6039" y="1239"/>
                <a:ext cx="248" cy="248"/>
              </a:xfrm>
              <a:prstGeom prst="ellipse">
                <a:avLst/>
              </a:pr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46" name="Oval 23">
                <a:extLst>
                  <a:ext uri="{FF2B5EF4-FFF2-40B4-BE49-F238E27FC236}">
                    <a16:creationId xmlns:a16="http://schemas.microsoft.com/office/drawing/2014/main" id="{C0F4C93E-C51E-4681-A67C-28D9D52C1B9A}"/>
                  </a:ext>
                </a:extLst>
              </p:cNvPr>
              <p:cNvSpPr>
                <a:spLocks noChangeArrowheads="1"/>
              </p:cNvSpPr>
              <p:nvPr/>
            </p:nvSpPr>
            <p:spPr bwMode="auto">
              <a:xfrm>
                <a:off x="6021" y="1226"/>
                <a:ext cx="248" cy="248"/>
              </a:xfrm>
              <a:prstGeom prst="ellipse">
                <a:avLst/>
              </a:prstGeom>
              <a:gradFill rotWithShape="1">
                <a:gsLst>
                  <a:gs pos="0">
                    <a:srgbClr val="3333FF"/>
                  </a:gs>
                  <a:gs pos="100000">
                    <a:srgbClr val="0B0B36"/>
                  </a:gs>
                </a:gsLst>
                <a:lin ang="2700000" scaled="1"/>
              </a:gradFill>
              <a:ln w="9525">
                <a:solidFill>
                  <a:schemeClr val="tx1"/>
                </a:solidFill>
                <a:round/>
                <a:headEnd/>
                <a:tailEnd/>
              </a:ln>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47" name="Oval 24">
                <a:extLst>
                  <a:ext uri="{FF2B5EF4-FFF2-40B4-BE49-F238E27FC236}">
                    <a16:creationId xmlns:a16="http://schemas.microsoft.com/office/drawing/2014/main" id="{CDE74D9D-7742-4D90-9E10-AC136A26A46C}"/>
                  </a:ext>
                </a:extLst>
              </p:cNvPr>
              <p:cNvSpPr>
                <a:spLocks noChangeArrowheads="1"/>
              </p:cNvSpPr>
              <p:nvPr/>
            </p:nvSpPr>
            <p:spPr bwMode="auto">
              <a:xfrm>
                <a:off x="6039" y="1245"/>
                <a:ext cx="207" cy="206"/>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48" name="Oval 25">
                <a:extLst>
                  <a:ext uri="{FF2B5EF4-FFF2-40B4-BE49-F238E27FC236}">
                    <a16:creationId xmlns:a16="http://schemas.microsoft.com/office/drawing/2014/main" id="{9039D90F-AFDB-4A1E-A592-FC9D0B2796E1}"/>
                  </a:ext>
                </a:extLst>
              </p:cNvPr>
              <p:cNvSpPr>
                <a:spLocks noChangeArrowheads="1"/>
              </p:cNvSpPr>
              <p:nvPr/>
            </p:nvSpPr>
            <p:spPr bwMode="auto">
              <a:xfrm>
                <a:off x="6041" y="1247"/>
                <a:ext cx="207" cy="206"/>
              </a:xfrm>
              <a:prstGeom prst="ellipse">
                <a:avLst/>
              </a:prstGeom>
              <a:gradFill rotWithShape="1">
                <a:gsLst>
                  <a:gs pos="0">
                    <a:srgbClr val="8787FF"/>
                  </a:gs>
                  <a:gs pos="100000">
                    <a:srgbClr val="3333FF"/>
                  </a:gs>
                </a:gsLst>
                <a:lin ang="2700000" scaled="1"/>
              </a:gradFill>
              <a:ln>
                <a:noFill/>
              </a:ln>
              <a:extLst>
                <a:ext uri="{91240B29-F687-4F45-9708-019B960494DF}">
                  <a14:hiddenLine xmlns:a14="http://schemas.microsoft.com/office/drawing/2010/main" w="19050">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49" name="Text Box 26">
                <a:extLst>
                  <a:ext uri="{FF2B5EF4-FFF2-40B4-BE49-F238E27FC236}">
                    <a16:creationId xmlns:a16="http://schemas.microsoft.com/office/drawing/2014/main" id="{CA90E2EB-1328-4C45-9A86-ADCD1BE26667}"/>
                  </a:ext>
                </a:extLst>
              </p:cNvPr>
              <p:cNvSpPr txBox="1">
                <a:spLocks noChangeArrowheads="1"/>
              </p:cNvSpPr>
              <p:nvPr/>
            </p:nvSpPr>
            <p:spPr bwMode="auto">
              <a:xfrm>
                <a:off x="6147" y="1247"/>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a:spcBef>
                    <a:spcPct val="50000"/>
                  </a:spcBef>
                </a:pPr>
                <a:endParaRPr lang="en-US" altLang="en-US" sz="2000">
                  <a:solidFill>
                    <a:schemeClr val="tx1"/>
                  </a:solidFill>
                </a:endParaRPr>
              </a:p>
            </p:txBody>
          </p:sp>
        </p:grpSp>
        <p:sp>
          <p:nvSpPr>
            <p:cNvPr id="24644" name="Rectangle 52">
              <a:extLst>
                <a:ext uri="{FF2B5EF4-FFF2-40B4-BE49-F238E27FC236}">
                  <a16:creationId xmlns:a16="http://schemas.microsoft.com/office/drawing/2014/main" id="{456CD9B1-E7BC-422C-B8C5-649E1EA38E37}"/>
                </a:ext>
              </a:extLst>
            </p:cNvPr>
            <p:cNvSpPr>
              <a:spLocks noChangeArrowheads="1"/>
            </p:cNvSpPr>
            <p:nvPr/>
          </p:nvSpPr>
          <p:spPr bwMode="auto">
            <a:xfrm>
              <a:off x="0" y="2444"/>
              <a:ext cx="26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lIns="45717" tIns="45717" rIns="91433" bIns="45717">
              <a:spAutoFit/>
            </a:bodyPr>
            <a:lstStyle>
              <a:lvl1pPr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1pPr>
              <a:lvl2pPr marL="742950" indent="-28575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2pPr>
              <a:lvl3pPr marL="11430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3pPr>
              <a:lvl4pPr marL="16002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4pPr>
              <a:lvl5pPr marL="20574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9pPr>
            </a:lstStyle>
            <a:p>
              <a:pPr>
                <a:spcBef>
                  <a:spcPct val="50000"/>
                </a:spcBef>
              </a:pPr>
              <a:r>
                <a:rPr lang="en-US" altLang="en-US" sz="2000"/>
                <a:t>13</a:t>
              </a:r>
            </a:p>
          </p:txBody>
        </p:sp>
      </p:grpSp>
      <p:grpSp>
        <p:nvGrpSpPr>
          <p:cNvPr id="24589" name="Group 53">
            <a:extLst>
              <a:ext uri="{FF2B5EF4-FFF2-40B4-BE49-F238E27FC236}">
                <a16:creationId xmlns:a16="http://schemas.microsoft.com/office/drawing/2014/main" id="{B811B614-77C5-4C38-8C16-88CF89FA8541}"/>
              </a:ext>
            </a:extLst>
          </p:cNvPr>
          <p:cNvGrpSpPr>
            <a:grpSpLocks/>
          </p:cNvGrpSpPr>
          <p:nvPr/>
        </p:nvGrpSpPr>
        <p:grpSpPr bwMode="auto">
          <a:xfrm>
            <a:off x="2617788" y="3459163"/>
            <a:ext cx="450850" cy="414337"/>
            <a:chOff x="6300" y="1046"/>
            <a:chExt cx="266" cy="261"/>
          </a:xfrm>
        </p:grpSpPr>
        <p:grpSp>
          <p:nvGrpSpPr>
            <p:cNvPr id="24637" name="Group 54">
              <a:extLst>
                <a:ext uri="{FF2B5EF4-FFF2-40B4-BE49-F238E27FC236}">
                  <a16:creationId xmlns:a16="http://schemas.microsoft.com/office/drawing/2014/main" id="{197AA623-10C3-4C0D-A769-28B9BE0E1854}"/>
                </a:ext>
              </a:extLst>
            </p:cNvPr>
            <p:cNvGrpSpPr>
              <a:grpSpLocks/>
            </p:cNvGrpSpPr>
            <p:nvPr/>
          </p:nvGrpSpPr>
          <p:grpSpPr bwMode="auto">
            <a:xfrm>
              <a:off x="6300" y="1046"/>
              <a:ext cx="266" cy="261"/>
              <a:chOff x="6300" y="833"/>
              <a:chExt cx="482" cy="474"/>
            </a:xfrm>
          </p:grpSpPr>
          <p:sp>
            <p:nvSpPr>
              <p:cNvPr id="24639" name="Oval 55">
                <a:extLst>
                  <a:ext uri="{FF2B5EF4-FFF2-40B4-BE49-F238E27FC236}">
                    <a16:creationId xmlns:a16="http://schemas.microsoft.com/office/drawing/2014/main" id="{F03F0127-1471-48D5-8C1B-F74674378583}"/>
                  </a:ext>
                </a:extLst>
              </p:cNvPr>
              <p:cNvSpPr>
                <a:spLocks noChangeArrowheads="1"/>
              </p:cNvSpPr>
              <p:nvPr/>
            </p:nvSpPr>
            <p:spPr bwMode="auto">
              <a:xfrm>
                <a:off x="6332" y="857"/>
                <a:ext cx="450" cy="450"/>
              </a:xfrm>
              <a:prstGeom prst="ellipse">
                <a:avLst/>
              </a:pr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40" name="Oval 56">
                <a:extLst>
                  <a:ext uri="{FF2B5EF4-FFF2-40B4-BE49-F238E27FC236}">
                    <a16:creationId xmlns:a16="http://schemas.microsoft.com/office/drawing/2014/main" id="{66CAE7A5-A4DB-4716-9FC9-E04E260B9BDB}"/>
                  </a:ext>
                </a:extLst>
              </p:cNvPr>
              <p:cNvSpPr>
                <a:spLocks noChangeArrowheads="1"/>
              </p:cNvSpPr>
              <p:nvPr/>
            </p:nvSpPr>
            <p:spPr bwMode="auto">
              <a:xfrm>
                <a:off x="6300" y="833"/>
                <a:ext cx="450" cy="450"/>
              </a:xfrm>
              <a:prstGeom prst="ellipse">
                <a:avLst/>
              </a:prstGeom>
              <a:gradFill rotWithShape="1">
                <a:gsLst>
                  <a:gs pos="0">
                    <a:srgbClr val="CC0000"/>
                  </a:gs>
                  <a:gs pos="100000">
                    <a:srgbClr val="2B0000"/>
                  </a:gs>
                </a:gsLst>
                <a:lin ang="2700000" scaled="1"/>
              </a:gradFill>
              <a:ln w="9525">
                <a:solidFill>
                  <a:schemeClr val="tx1"/>
                </a:solidFill>
                <a:round/>
                <a:headEnd/>
                <a:tailEnd/>
              </a:ln>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41" name="Oval 57">
                <a:extLst>
                  <a:ext uri="{FF2B5EF4-FFF2-40B4-BE49-F238E27FC236}">
                    <a16:creationId xmlns:a16="http://schemas.microsoft.com/office/drawing/2014/main" id="{4F5E2784-1AF8-480C-AF28-054E2D0240CA}"/>
                  </a:ext>
                </a:extLst>
              </p:cNvPr>
              <p:cNvSpPr>
                <a:spLocks noChangeArrowheads="1"/>
              </p:cNvSpPr>
              <p:nvPr/>
            </p:nvSpPr>
            <p:spPr bwMode="auto">
              <a:xfrm>
                <a:off x="6333" y="867"/>
                <a:ext cx="375" cy="375"/>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42" name="Oval 58">
                <a:extLst>
                  <a:ext uri="{FF2B5EF4-FFF2-40B4-BE49-F238E27FC236}">
                    <a16:creationId xmlns:a16="http://schemas.microsoft.com/office/drawing/2014/main" id="{0E5F0061-4EB9-4440-B086-FED9C840C4C8}"/>
                  </a:ext>
                </a:extLst>
              </p:cNvPr>
              <p:cNvSpPr>
                <a:spLocks noChangeArrowheads="1"/>
              </p:cNvSpPr>
              <p:nvPr/>
            </p:nvSpPr>
            <p:spPr bwMode="auto">
              <a:xfrm>
                <a:off x="6337" y="871"/>
                <a:ext cx="375" cy="375"/>
              </a:xfrm>
              <a:prstGeom prst="ellipse">
                <a:avLst/>
              </a:prstGeom>
              <a:gradFill rotWithShape="1">
                <a:gsLst>
                  <a:gs pos="0">
                    <a:srgbClr val="E16969"/>
                  </a:gs>
                  <a:gs pos="100000">
                    <a:srgbClr val="CC0000"/>
                  </a:gs>
                </a:gsLst>
                <a:lin ang="2700000" scaled="1"/>
              </a:gradFill>
              <a:ln>
                <a:noFill/>
              </a:ln>
              <a:extLst>
                <a:ext uri="{91240B29-F687-4F45-9708-019B960494DF}">
                  <a14:hiddenLine xmlns:a14="http://schemas.microsoft.com/office/drawing/2010/main" w="19050">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grpSp>
        <p:sp>
          <p:nvSpPr>
            <p:cNvPr id="24638" name="Text Box 59">
              <a:extLst>
                <a:ext uri="{FF2B5EF4-FFF2-40B4-BE49-F238E27FC236}">
                  <a16:creationId xmlns:a16="http://schemas.microsoft.com/office/drawing/2014/main" id="{AA1564FB-4AC0-435F-90DE-87895ECB6947}"/>
                </a:ext>
              </a:extLst>
            </p:cNvPr>
            <p:cNvSpPr txBox="1">
              <a:spLocks noChangeArrowheads="1"/>
            </p:cNvSpPr>
            <p:nvPr/>
          </p:nvSpPr>
          <p:spPr bwMode="auto">
            <a:xfrm>
              <a:off x="6337" y="1067"/>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a:spcBef>
                  <a:spcPct val="50000"/>
                </a:spcBef>
              </a:pPr>
              <a:r>
                <a:rPr lang="en-US" altLang="en-US" sz="2000">
                  <a:solidFill>
                    <a:schemeClr val="tx1"/>
                  </a:solidFill>
                </a:rPr>
                <a:t>11</a:t>
              </a:r>
            </a:p>
          </p:txBody>
        </p:sp>
      </p:grpSp>
      <p:grpSp>
        <p:nvGrpSpPr>
          <p:cNvPr id="24590" name="Group 60">
            <a:extLst>
              <a:ext uri="{FF2B5EF4-FFF2-40B4-BE49-F238E27FC236}">
                <a16:creationId xmlns:a16="http://schemas.microsoft.com/office/drawing/2014/main" id="{1B4F13BC-0BFB-4377-A0DA-68EF0A797A08}"/>
              </a:ext>
            </a:extLst>
          </p:cNvPr>
          <p:cNvGrpSpPr>
            <a:grpSpLocks/>
          </p:cNvGrpSpPr>
          <p:nvPr/>
        </p:nvGrpSpPr>
        <p:grpSpPr bwMode="auto">
          <a:xfrm>
            <a:off x="3441700" y="3432182"/>
            <a:ext cx="450850" cy="422276"/>
            <a:chOff x="6300" y="1047"/>
            <a:chExt cx="266" cy="266"/>
          </a:xfrm>
        </p:grpSpPr>
        <p:grpSp>
          <p:nvGrpSpPr>
            <p:cNvPr id="24631" name="Group 61">
              <a:extLst>
                <a:ext uri="{FF2B5EF4-FFF2-40B4-BE49-F238E27FC236}">
                  <a16:creationId xmlns:a16="http://schemas.microsoft.com/office/drawing/2014/main" id="{B562436B-B790-45D4-AED1-6EF224CDE0BF}"/>
                </a:ext>
              </a:extLst>
            </p:cNvPr>
            <p:cNvGrpSpPr>
              <a:grpSpLocks/>
            </p:cNvGrpSpPr>
            <p:nvPr/>
          </p:nvGrpSpPr>
          <p:grpSpPr bwMode="auto">
            <a:xfrm>
              <a:off x="6300" y="1047"/>
              <a:ext cx="266" cy="266"/>
              <a:chOff x="6300" y="833"/>
              <a:chExt cx="482" cy="481"/>
            </a:xfrm>
          </p:grpSpPr>
          <p:sp>
            <p:nvSpPr>
              <p:cNvPr id="24633" name="Oval 62">
                <a:extLst>
                  <a:ext uri="{FF2B5EF4-FFF2-40B4-BE49-F238E27FC236}">
                    <a16:creationId xmlns:a16="http://schemas.microsoft.com/office/drawing/2014/main" id="{D2BF5785-64F4-4F87-96AF-968A5ABC88BA}"/>
                  </a:ext>
                </a:extLst>
              </p:cNvPr>
              <p:cNvSpPr>
                <a:spLocks noChangeArrowheads="1"/>
              </p:cNvSpPr>
              <p:nvPr/>
            </p:nvSpPr>
            <p:spPr bwMode="auto">
              <a:xfrm>
                <a:off x="6332" y="857"/>
                <a:ext cx="450" cy="44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round/>
                    <a:headEnd/>
                    <a:tailEnd/>
                  </a14:hiddenLine>
                </a:ext>
              </a:extLst>
            </p:spPr>
            <p:txBody>
              <a:bodyPr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34" name="Oval 63">
                <a:extLst>
                  <a:ext uri="{FF2B5EF4-FFF2-40B4-BE49-F238E27FC236}">
                    <a16:creationId xmlns:a16="http://schemas.microsoft.com/office/drawing/2014/main" id="{AC62B884-D280-49E0-B501-B4DEF6A6D434}"/>
                  </a:ext>
                </a:extLst>
              </p:cNvPr>
              <p:cNvSpPr>
                <a:spLocks noChangeArrowheads="1"/>
              </p:cNvSpPr>
              <p:nvPr/>
            </p:nvSpPr>
            <p:spPr bwMode="auto">
              <a:xfrm>
                <a:off x="6300" y="833"/>
                <a:ext cx="450" cy="44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round/>
                    <a:headEnd/>
                    <a:tailEnd/>
                  </a14:hiddenLine>
                </a:ext>
              </a:extLst>
            </p:spPr>
            <p:txBody>
              <a:bodyPr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35" name="Oval 64">
                <a:extLst>
                  <a:ext uri="{FF2B5EF4-FFF2-40B4-BE49-F238E27FC236}">
                    <a16:creationId xmlns:a16="http://schemas.microsoft.com/office/drawing/2014/main" id="{F7F5F738-3C8C-4349-B477-2E424A777A71}"/>
                  </a:ext>
                </a:extLst>
              </p:cNvPr>
              <p:cNvSpPr>
                <a:spLocks noChangeArrowheads="1"/>
              </p:cNvSpPr>
              <p:nvPr/>
            </p:nvSpPr>
            <p:spPr bwMode="auto">
              <a:xfrm>
                <a:off x="6333" y="867"/>
                <a:ext cx="375" cy="44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round/>
                    <a:headEnd/>
                    <a:tailEnd/>
                  </a14:hiddenLine>
                </a:ext>
              </a:extLst>
            </p:spPr>
            <p:txBody>
              <a:bodyPr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36" name="Oval 65">
                <a:extLst>
                  <a:ext uri="{FF2B5EF4-FFF2-40B4-BE49-F238E27FC236}">
                    <a16:creationId xmlns:a16="http://schemas.microsoft.com/office/drawing/2014/main" id="{D13AD0D1-FAE8-4445-9B15-75D5AB2BA8A7}"/>
                  </a:ext>
                </a:extLst>
              </p:cNvPr>
              <p:cNvSpPr>
                <a:spLocks noChangeArrowheads="1"/>
              </p:cNvSpPr>
              <p:nvPr/>
            </p:nvSpPr>
            <p:spPr bwMode="auto">
              <a:xfrm>
                <a:off x="6337" y="871"/>
                <a:ext cx="375" cy="44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round/>
                    <a:headEnd/>
                    <a:tailEnd/>
                  </a14:hiddenLine>
                </a:ext>
              </a:extLst>
            </p:spPr>
            <p:txBody>
              <a:bodyPr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grpSp>
        <p:sp>
          <p:nvSpPr>
            <p:cNvPr id="24632" name="Text Box 66">
              <a:extLst>
                <a:ext uri="{FF2B5EF4-FFF2-40B4-BE49-F238E27FC236}">
                  <a16:creationId xmlns:a16="http://schemas.microsoft.com/office/drawing/2014/main" id="{F461E0F6-1EB8-4F54-AB05-E815F34E699B}"/>
                </a:ext>
              </a:extLst>
            </p:cNvPr>
            <p:cNvSpPr txBox="1">
              <a:spLocks noChangeArrowheads="1"/>
            </p:cNvSpPr>
            <p:nvPr/>
          </p:nvSpPr>
          <p:spPr bwMode="auto">
            <a:xfrm>
              <a:off x="6337" y="1067"/>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a:spcBef>
                  <a:spcPct val="50000"/>
                </a:spcBef>
              </a:pPr>
              <a:endParaRPr lang="en-US" altLang="en-US" sz="2000">
                <a:solidFill>
                  <a:schemeClr val="tx1"/>
                </a:solidFill>
              </a:endParaRPr>
            </a:p>
          </p:txBody>
        </p:sp>
      </p:grpSp>
      <p:sp>
        <p:nvSpPr>
          <p:cNvPr id="10826861" name="Freeform 109">
            <a:extLst>
              <a:ext uri="{FF2B5EF4-FFF2-40B4-BE49-F238E27FC236}">
                <a16:creationId xmlns:a16="http://schemas.microsoft.com/office/drawing/2014/main" id="{F90BCF1E-2035-41BB-AC98-E0EBF0716C51}"/>
              </a:ext>
            </a:extLst>
          </p:cNvPr>
          <p:cNvSpPr>
            <a:spLocks/>
          </p:cNvSpPr>
          <p:nvPr/>
        </p:nvSpPr>
        <p:spPr bwMode="auto">
          <a:xfrm rot="6536025" flipH="1" flipV="1">
            <a:off x="7388226" y="3144838"/>
            <a:ext cx="598487" cy="242888"/>
          </a:xfrm>
          <a:custGeom>
            <a:avLst/>
            <a:gdLst>
              <a:gd name="T0" fmla="*/ 2 w 2"/>
              <a:gd name="T1" fmla="*/ 920 h 920"/>
              <a:gd name="T2" fmla="*/ 0 w 2"/>
              <a:gd name="T3" fmla="*/ 0 h 920"/>
              <a:gd name="T4" fmla="*/ 0 60000 65536"/>
              <a:gd name="T5" fmla="*/ 0 60000 65536"/>
              <a:gd name="T6" fmla="*/ 0 w 2"/>
              <a:gd name="T7" fmla="*/ 0 h 920"/>
              <a:gd name="T8" fmla="*/ 2 w 2"/>
              <a:gd name="T9" fmla="*/ 920 h 920"/>
            </a:gdLst>
            <a:ahLst/>
            <a:cxnLst>
              <a:cxn ang="T4">
                <a:pos x="T0" y="T1"/>
              </a:cxn>
              <a:cxn ang="T5">
                <a:pos x="T2" y="T3"/>
              </a:cxn>
            </a:cxnLst>
            <a:rect l="T6" t="T7" r="T8" b="T9"/>
            <a:pathLst>
              <a:path w="2" h="920">
                <a:moveTo>
                  <a:pt x="2" y="920"/>
                </a:moveTo>
                <a:lnTo>
                  <a:pt x="0" y="0"/>
                </a:lnTo>
              </a:path>
            </a:pathLst>
          </a:custGeom>
          <a:noFill/>
          <a:ln w="38100">
            <a:solidFill>
              <a:schemeClr val="bg1"/>
            </a:solidFill>
            <a:round/>
            <a:headEnd type="none" w="sm" len="sm"/>
            <a:tailEnd type="stealth" w="med" len="med"/>
          </a:ln>
          <a:effectLst>
            <a:outerShdw dist="35921" dir="2700000" algn="ctr" rotWithShape="0">
              <a:srgbClr val="000000"/>
            </a:outerShdw>
          </a:effectLst>
        </p:spPr>
        <p:txBody>
          <a:bodyPr vert="eaVert" wrap="none" anchor="ctr"/>
          <a:lstStyle/>
          <a:p>
            <a:pPr>
              <a:defRPr/>
            </a:pPr>
            <a:endParaRPr lang="en-US">
              <a:latin typeface="Arial" charset="0"/>
            </a:endParaRPr>
          </a:p>
        </p:txBody>
      </p:sp>
      <p:sp>
        <p:nvSpPr>
          <p:cNvPr id="10826862" name="Freeform 110">
            <a:extLst>
              <a:ext uri="{FF2B5EF4-FFF2-40B4-BE49-F238E27FC236}">
                <a16:creationId xmlns:a16="http://schemas.microsoft.com/office/drawing/2014/main" id="{2161BECC-5536-4FB8-B10F-96D92AAD22F8}"/>
              </a:ext>
            </a:extLst>
          </p:cNvPr>
          <p:cNvSpPr>
            <a:spLocks/>
          </p:cNvSpPr>
          <p:nvPr/>
        </p:nvSpPr>
        <p:spPr bwMode="auto">
          <a:xfrm rot="21590601">
            <a:off x="2403475" y="4000500"/>
            <a:ext cx="77788" cy="979488"/>
          </a:xfrm>
          <a:custGeom>
            <a:avLst/>
            <a:gdLst>
              <a:gd name="T0" fmla="*/ 2 w 2"/>
              <a:gd name="T1" fmla="*/ 920 h 920"/>
              <a:gd name="T2" fmla="*/ 0 w 2"/>
              <a:gd name="T3" fmla="*/ 0 h 920"/>
              <a:gd name="T4" fmla="*/ 0 60000 65536"/>
              <a:gd name="T5" fmla="*/ 0 60000 65536"/>
              <a:gd name="T6" fmla="*/ 0 w 2"/>
              <a:gd name="T7" fmla="*/ 0 h 920"/>
              <a:gd name="T8" fmla="*/ 2 w 2"/>
              <a:gd name="T9" fmla="*/ 920 h 920"/>
            </a:gdLst>
            <a:ahLst/>
            <a:cxnLst>
              <a:cxn ang="T4">
                <a:pos x="T0" y="T1"/>
              </a:cxn>
              <a:cxn ang="T5">
                <a:pos x="T2" y="T3"/>
              </a:cxn>
            </a:cxnLst>
            <a:rect l="T6" t="T7" r="T8" b="T9"/>
            <a:pathLst>
              <a:path w="2" h="920">
                <a:moveTo>
                  <a:pt x="2" y="920"/>
                </a:moveTo>
                <a:lnTo>
                  <a:pt x="0" y="0"/>
                </a:lnTo>
              </a:path>
            </a:pathLst>
          </a:custGeom>
          <a:noFill/>
          <a:ln w="38100">
            <a:solidFill>
              <a:schemeClr val="bg1"/>
            </a:solidFill>
            <a:round/>
            <a:headEnd type="none" w="sm" len="sm"/>
            <a:tailEnd type="stealth" w="med" len="med"/>
          </a:ln>
          <a:effectLst>
            <a:outerShdw dist="35921" dir="2700000" algn="ctr" rotWithShape="0">
              <a:srgbClr val="000000"/>
            </a:outerShdw>
          </a:effectLst>
        </p:spPr>
        <p:txBody>
          <a:bodyPr wrap="none" anchor="ctr"/>
          <a:lstStyle/>
          <a:p>
            <a:pPr>
              <a:defRPr/>
            </a:pPr>
            <a:endParaRPr lang="en-US">
              <a:latin typeface="Arial" charset="0"/>
            </a:endParaRPr>
          </a:p>
        </p:txBody>
      </p:sp>
      <p:sp>
        <p:nvSpPr>
          <p:cNvPr id="24593" name="AutoShape 33">
            <a:extLst>
              <a:ext uri="{FF2B5EF4-FFF2-40B4-BE49-F238E27FC236}">
                <a16:creationId xmlns:a16="http://schemas.microsoft.com/office/drawing/2014/main" id="{A178C1DE-4BCA-415D-80D0-7D71DDEC30DD}"/>
              </a:ext>
            </a:extLst>
          </p:cNvPr>
          <p:cNvSpPr>
            <a:spLocks noChangeArrowheads="1"/>
          </p:cNvSpPr>
          <p:nvPr/>
        </p:nvSpPr>
        <p:spPr bwMode="auto">
          <a:xfrm>
            <a:off x="1889126" y="5065713"/>
            <a:ext cx="1916113" cy="620712"/>
          </a:xfrm>
          <a:prstGeom prst="plaque">
            <a:avLst>
              <a:gd name="adj" fmla="val 16667"/>
            </a:avLst>
          </a:prstGeom>
          <a:solidFill>
            <a:srgbClr val="00005C">
              <a:alpha val="70195"/>
            </a:srgbClr>
          </a:solidFill>
          <a:ln w="25400" algn="ctr">
            <a:solidFill>
              <a:srgbClr val="3366FF"/>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u="sng"/>
              <a:t>13</a:t>
            </a:r>
            <a:r>
              <a:rPr lang="en-US" altLang="en-US" sz="1400" u="sng" baseline="30000"/>
              <a:t>TH</a:t>
            </a:r>
            <a:r>
              <a:rPr lang="en-US" altLang="en-US" sz="1400" u="sng"/>
              <a:t> MEU</a:t>
            </a:r>
          </a:p>
          <a:p>
            <a:pPr algn="ctr" eaLnBrk="1" hangingPunct="1"/>
            <a:r>
              <a:rPr lang="en-US" altLang="en-US" sz="1400"/>
              <a:t>USPACOM</a:t>
            </a:r>
          </a:p>
        </p:txBody>
      </p:sp>
      <p:sp>
        <p:nvSpPr>
          <p:cNvPr id="24594" name="AutoShape 111">
            <a:extLst>
              <a:ext uri="{FF2B5EF4-FFF2-40B4-BE49-F238E27FC236}">
                <a16:creationId xmlns:a16="http://schemas.microsoft.com/office/drawing/2014/main" id="{EBC6131F-BBE1-4592-BAD5-24332E9A8E6D}"/>
              </a:ext>
            </a:extLst>
          </p:cNvPr>
          <p:cNvSpPr>
            <a:spLocks noChangeArrowheads="1"/>
          </p:cNvSpPr>
          <p:nvPr/>
        </p:nvSpPr>
        <p:spPr bwMode="auto">
          <a:xfrm>
            <a:off x="7077076" y="2297113"/>
            <a:ext cx="1916113" cy="620712"/>
          </a:xfrm>
          <a:prstGeom prst="plaque">
            <a:avLst>
              <a:gd name="adj" fmla="val 16667"/>
            </a:avLst>
          </a:prstGeom>
          <a:solidFill>
            <a:srgbClr val="00005C">
              <a:alpha val="70195"/>
            </a:srgbClr>
          </a:solidFill>
          <a:ln w="25400" algn="ctr">
            <a:solidFill>
              <a:srgbClr val="3366FF"/>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u="sng"/>
              <a:t>26</a:t>
            </a:r>
            <a:r>
              <a:rPr lang="en-US" altLang="en-US" sz="1400" u="sng" baseline="30000"/>
              <a:t>TH</a:t>
            </a:r>
            <a:r>
              <a:rPr lang="en-US" altLang="en-US" sz="1400" u="sng"/>
              <a:t> MEU</a:t>
            </a:r>
          </a:p>
          <a:p>
            <a:pPr algn="ctr" eaLnBrk="1" hangingPunct="1"/>
            <a:r>
              <a:rPr lang="en-US" altLang="en-US" sz="1400"/>
              <a:t>USCENTCOM</a:t>
            </a:r>
          </a:p>
        </p:txBody>
      </p:sp>
      <p:grpSp>
        <p:nvGrpSpPr>
          <p:cNvPr id="24595" name="Group 101">
            <a:extLst>
              <a:ext uri="{FF2B5EF4-FFF2-40B4-BE49-F238E27FC236}">
                <a16:creationId xmlns:a16="http://schemas.microsoft.com/office/drawing/2014/main" id="{FB152E73-E0BF-4AC9-B3B6-83974C448C7F}"/>
              </a:ext>
            </a:extLst>
          </p:cNvPr>
          <p:cNvGrpSpPr>
            <a:grpSpLocks/>
          </p:cNvGrpSpPr>
          <p:nvPr/>
        </p:nvGrpSpPr>
        <p:grpSpPr bwMode="auto">
          <a:xfrm>
            <a:off x="7073900" y="3554415"/>
            <a:ext cx="547688" cy="420687"/>
            <a:chOff x="3451" y="2383"/>
            <a:chExt cx="345" cy="265"/>
          </a:xfrm>
        </p:grpSpPr>
        <p:grpSp>
          <p:nvGrpSpPr>
            <p:cNvPr id="24624" name="Group 114">
              <a:extLst>
                <a:ext uri="{FF2B5EF4-FFF2-40B4-BE49-F238E27FC236}">
                  <a16:creationId xmlns:a16="http://schemas.microsoft.com/office/drawing/2014/main" id="{6DBDB457-4AFE-4DE2-9198-CEAA60F72404}"/>
                </a:ext>
              </a:extLst>
            </p:cNvPr>
            <p:cNvGrpSpPr>
              <a:grpSpLocks/>
            </p:cNvGrpSpPr>
            <p:nvPr/>
          </p:nvGrpSpPr>
          <p:grpSpPr bwMode="auto">
            <a:xfrm>
              <a:off x="3451" y="2387"/>
              <a:ext cx="266" cy="261"/>
              <a:chOff x="6021" y="1226"/>
              <a:chExt cx="266" cy="261"/>
            </a:xfrm>
          </p:grpSpPr>
          <p:sp>
            <p:nvSpPr>
              <p:cNvPr id="24626" name="Oval 115">
                <a:extLst>
                  <a:ext uri="{FF2B5EF4-FFF2-40B4-BE49-F238E27FC236}">
                    <a16:creationId xmlns:a16="http://schemas.microsoft.com/office/drawing/2014/main" id="{651CEE4D-5E31-4990-807B-0619353564A5}"/>
                  </a:ext>
                </a:extLst>
              </p:cNvPr>
              <p:cNvSpPr>
                <a:spLocks noChangeArrowheads="1"/>
              </p:cNvSpPr>
              <p:nvPr/>
            </p:nvSpPr>
            <p:spPr bwMode="auto">
              <a:xfrm>
                <a:off x="6039" y="1239"/>
                <a:ext cx="248" cy="248"/>
              </a:xfrm>
              <a:prstGeom prst="ellipse">
                <a:avLst/>
              </a:pr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27" name="Oval 116">
                <a:extLst>
                  <a:ext uri="{FF2B5EF4-FFF2-40B4-BE49-F238E27FC236}">
                    <a16:creationId xmlns:a16="http://schemas.microsoft.com/office/drawing/2014/main" id="{D7EFE9C2-A6E9-485B-A0C8-A28EBD71DB12}"/>
                  </a:ext>
                </a:extLst>
              </p:cNvPr>
              <p:cNvSpPr>
                <a:spLocks noChangeArrowheads="1"/>
              </p:cNvSpPr>
              <p:nvPr/>
            </p:nvSpPr>
            <p:spPr bwMode="auto">
              <a:xfrm>
                <a:off x="6021" y="1226"/>
                <a:ext cx="248" cy="248"/>
              </a:xfrm>
              <a:prstGeom prst="ellipse">
                <a:avLst/>
              </a:prstGeom>
              <a:gradFill rotWithShape="1">
                <a:gsLst>
                  <a:gs pos="0">
                    <a:srgbClr val="3333FF"/>
                  </a:gs>
                  <a:gs pos="100000">
                    <a:srgbClr val="0B0B36"/>
                  </a:gs>
                </a:gsLst>
                <a:lin ang="2700000" scaled="1"/>
              </a:gradFill>
              <a:ln w="9525">
                <a:solidFill>
                  <a:schemeClr val="tx1"/>
                </a:solidFill>
                <a:round/>
                <a:headEnd/>
                <a:tailEnd/>
              </a:ln>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28" name="Oval 117">
                <a:extLst>
                  <a:ext uri="{FF2B5EF4-FFF2-40B4-BE49-F238E27FC236}">
                    <a16:creationId xmlns:a16="http://schemas.microsoft.com/office/drawing/2014/main" id="{EB53C227-D80E-4C26-AE5B-DF319C35BBBE}"/>
                  </a:ext>
                </a:extLst>
              </p:cNvPr>
              <p:cNvSpPr>
                <a:spLocks noChangeArrowheads="1"/>
              </p:cNvSpPr>
              <p:nvPr/>
            </p:nvSpPr>
            <p:spPr bwMode="auto">
              <a:xfrm>
                <a:off x="6039" y="1245"/>
                <a:ext cx="207" cy="206"/>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29" name="Oval 118">
                <a:extLst>
                  <a:ext uri="{FF2B5EF4-FFF2-40B4-BE49-F238E27FC236}">
                    <a16:creationId xmlns:a16="http://schemas.microsoft.com/office/drawing/2014/main" id="{C8C2F7AF-210E-44CB-8276-0552989E72E3}"/>
                  </a:ext>
                </a:extLst>
              </p:cNvPr>
              <p:cNvSpPr>
                <a:spLocks noChangeArrowheads="1"/>
              </p:cNvSpPr>
              <p:nvPr/>
            </p:nvSpPr>
            <p:spPr bwMode="auto">
              <a:xfrm>
                <a:off x="6041" y="1247"/>
                <a:ext cx="207" cy="206"/>
              </a:xfrm>
              <a:prstGeom prst="ellipse">
                <a:avLst/>
              </a:prstGeom>
              <a:gradFill rotWithShape="1">
                <a:gsLst>
                  <a:gs pos="0">
                    <a:srgbClr val="8787FF"/>
                  </a:gs>
                  <a:gs pos="100000">
                    <a:srgbClr val="3333FF"/>
                  </a:gs>
                </a:gsLst>
                <a:lin ang="2700000" scaled="1"/>
              </a:gradFill>
              <a:ln>
                <a:noFill/>
              </a:ln>
              <a:extLst>
                <a:ext uri="{91240B29-F687-4F45-9708-019B960494DF}">
                  <a14:hiddenLine xmlns:a14="http://schemas.microsoft.com/office/drawing/2010/main" w="19050">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30" name="Text Box 119">
                <a:extLst>
                  <a:ext uri="{FF2B5EF4-FFF2-40B4-BE49-F238E27FC236}">
                    <a16:creationId xmlns:a16="http://schemas.microsoft.com/office/drawing/2014/main" id="{4B3C3F78-EDEA-4205-BA0C-D33126F454A3}"/>
                  </a:ext>
                </a:extLst>
              </p:cNvPr>
              <p:cNvSpPr txBox="1">
                <a:spLocks noChangeArrowheads="1"/>
              </p:cNvSpPr>
              <p:nvPr/>
            </p:nvSpPr>
            <p:spPr bwMode="auto">
              <a:xfrm>
                <a:off x="6147" y="1247"/>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a:spcBef>
                    <a:spcPct val="50000"/>
                  </a:spcBef>
                </a:pPr>
                <a:endParaRPr lang="en-US" altLang="en-US" sz="2000">
                  <a:solidFill>
                    <a:schemeClr val="tx1"/>
                  </a:solidFill>
                </a:endParaRPr>
              </a:p>
            </p:txBody>
          </p:sp>
        </p:grpSp>
        <p:sp>
          <p:nvSpPr>
            <p:cNvPr id="24625" name="Rectangle 120">
              <a:extLst>
                <a:ext uri="{FF2B5EF4-FFF2-40B4-BE49-F238E27FC236}">
                  <a16:creationId xmlns:a16="http://schemas.microsoft.com/office/drawing/2014/main" id="{1CA86248-894D-47ED-9A27-E0AAACAC06BB}"/>
                </a:ext>
              </a:extLst>
            </p:cNvPr>
            <p:cNvSpPr>
              <a:spLocks noChangeArrowheads="1"/>
            </p:cNvSpPr>
            <p:nvPr/>
          </p:nvSpPr>
          <p:spPr bwMode="auto">
            <a:xfrm>
              <a:off x="3467" y="2383"/>
              <a:ext cx="32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lIns="45717" tIns="45717" rIns="91433" bIns="45717">
              <a:spAutoFit/>
            </a:bodyPr>
            <a:lstStyle>
              <a:lvl1pPr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1pPr>
              <a:lvl2pPr marL="742950" indent="-28575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2pPr>
              <a:lvl3pPr marL="11430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3pPr>
              <a:lvl4pPr marL="16002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4pPr>
              <a:lvl5pPr marL="2057400" indent="-228600" eaLnBrk="0" hangingPunct="0">
                <a:tabLst>
                  <a:tab pos="1600200" algn="l"/>
                  <a:tab pos="3543300" algn="l"/>
                </a:tabLst>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1600200" algn="l"/>
                  <a:tab pos="3543300" algn="l"/>
                </a:tabLst>
                <a:defRPr sz="700" b="1">
                  <a:solidFill>
                    <a:schemeClr val="bg1"/>
                  </a:solidFill>
                  <a:latin typeface="Arial" panose="020B0604020202020204" pitchFamily="34" charset="0"/>
                  <a:cs typeface="Arial" panose="020B0604020202020204" pitchFamily="34" charset="0"/>
                </a:defRPr>
              </a:lvl9pPr>
            </a:lstStyle>
            <a:p>
              <a:pPr>
                <a:spcBef>
                  <a:spcPct val="50000"/>
                </a:spcBef>
              </a:pPr>
              <a:r>
                <a:rPr lang="en-US" altLang="en-US" sz="2000"/>
                <a:t>26</a:t>
              </a:r>
            </a:p>
          </p:txBody>
        </p:sp>
      </p:grpSp>
      <p:grpSp>
        <p:nvGrpSpPr>
          <p:cNvPr id="24596" name="Group 123">
            <a:extLst>
              <a:ext uri="{FF2B5EF4-FFF2-40B4-BE49-F238E27FC236}">
                <a16:creationId xmlns:a16="http://schemas.microsoft.com/office/drawing/2014/main" id="{70E43292-C0C1-4B49-B5CC-C7AECF14A5D4}"/>
              </a:ext>
            </a:extLst>
          </p:cNvPr>
          <p:cNvGrpSpPr>
            <a:grpSpLocks/>
          </p:cNvGrpSpPr>
          <p:nvPr/>
        </p:nvGrpSpPr>
        <p:grpSpPr bwMode="auto">
          <a:xfrm>
            <a:off x="3860800" y="3238500"/>
            <a:ext cx="434975" cy="414338"/>
            <a:chOff x="6003" y="866"/>
            <a:chExt cx="266" cy="261"/>
          </a:xfrm>
        </p:grpSpPr>
        <p:sp>
          <p:nvSpPr>
            <p:cNvPr id="24619" name="Oval 124">
              <a:extLst>
                <a:ext uri="{FF2B5EF4-FFF2-40B4-BE49-F238E27FC236}">
                  <a16:creationId xmlns:a16="http://schemas.microsoft.com/office/drawing/2014/main" id="{D0B13F63-AAF6-4A77-B90E-462490EB070A}"/>
                </a:ext>
              </a:extLst>
            </p:cNvPr>
            <p:cNvSpPr>
              <a:spLocks noChangeArrowheads="1"/>
            </p:cNvSpPr>
            <p:nvPr/>
          </p:nvSpPr>
          <p:spPr bwMode="auto">
            <a:xfrm>
              <a:off x="6021" y="879"/>
              <a:ext cx="248" cy="248"/>
            </a:xfrm>
            <a:prstGeom prst="ellipse">
              <a:avLst/>
            </a:pr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20" name="Oval 125">
              <a:extLst>
                <a:ext uri="{FF2B5EF4-FFF2-40B4-BE49-F238E27FC236}">
                  <a16:creationId xmlns:a16="http://schemas.microsoft.com/office/drawing/2014/main" id="{32E446B4-42EE-49B5-84F2-B3C857CBAF17}"/>
                </a:ext>
              </a:extLst>
            </p:cNvPr>
            <p:cNvSpPr>
              <a:spLocks noChangeArrowheads="1"/>
            </p:cNvSpPr>
            <p:nvPr/>
          </p:nvSpPr>
          <p:spPr bwMode="auto">
            <a:xfrm>
              <a:off x="6003" y="866"/>
              <a:ext cx="248" cy="248"/>
            </a:xfrm>
            <a:prstGeom prst="ellipse">
              <a:avLst/>
            </a:prstGeom>
            <a:gradFill rotWithShape="1">
              <a:gsLst>
                <a:gs pos="0">
                  <a:srgbClr val="FFFF00"/>
                </a:gs>
                <a:gs pos="100000">
                  <a:srgbClr val="363600"/>
                </a:gs>
              </a:gsLst>
              <a:lin ang="2700000" scaled="1"/>
            </a:gradFill>
            <a:ln w="9525">
              <a:solidFill>
                <a:schemeClr val="tx1"/>
              </a:solidFill>
              <a:round/>
              <a:headEnd/>
              <a:tailEnd/>
            </a:ln>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21" name="Oval 126">
              <a:extLst>
                <a:ext uri="{FF2B5EF4-FFF2-40B4-BE49-F238E27FC236}">
                  <a16:creationId xmlns:a16="http://schemas.microsoft.com/office/drawing/2014/main" id="{AD2880D0-B304-4F61-A17D-C0E1F0989E2A}"/>
                </a:ext>
              </a:extLst>
            </p:cNvPr>
            <p:cNvSpPr>
              <a:spLocks noChangeArrowheads="1"/>
            </p:cNvSpPr>
            <p:nvPr/>
          </p:nvSpPr>
          <p:spPr bwMode="auto">
            <a:xfrm>
              <a:off x="6021" y="885"/>
              <a:ext cx="207" cy="206"/>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22" name="Oval 127">
              <a:extLst>
                <a:ext uri="{FF2B5EF4-FFF2-40B4-BE49-F238E27FC236}">
                  <a16:creationId xmlns:a16="http://schemas.microsoft.com/office/drawing/2014/main" id="{FA065F9F-40FA-4AF6-8165-D99EB110AD72}"/>
                </a:ext>
              </a:extLst>
            </p:cNvPr>
            <p:cNvSpPr>
              <a:spLocks noChangeArrowheads="1"/>
            </p:cNvSpPr>
            <p:nvPr/>
          </p:nvSpPr>
          <p:spPr bwMode="auto">
            <a:xfrm>
              <a:off x="6023" y="887"/>
              <a:ext cx="207" cy="206"/>
            </a:xfrm>
            <a:prstGeom prst="ellipse">
              <a:avLst/>
            </a:prstGeom>
            <a:gradFill rotWithShape="1">
              <a:gsLst>
                <a:gs pos="0">
                  <a:srgbClr val="FFFF69"/>
                </a:gs>
                <a:gs pos="100000">
                  <a:srgbClr val="FFFF00"/>
                </a:gs>
              </a:gsLst>
              <a:lin ang="2700000" scaled="1"/>
            </a:gradFill>
            <a:ln>
              <a:noFill/>
            </a:ln>
            <a:extLst>
              <a:ext uri="{91240B29-F687-4F45-9708-019B960494DF}">
                <a14:hiddenLine xmlns:a14="http://schemas.microsoft.com/office/drawing/2010/main" w="19050">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23" name="Text Box 128">
              <a:extLst>
                <a:ext uri="{FF2B5EF4-FFF2-40B4-BE49-F238E27FC236}">
                  <a16:creationId xmlns:a16="http://schemas.microsoft.com/office/drawing/2014/main" id="{A1955A31-9718-469E-A1E7-9EA88623AF8A}"/>
                </a:ext>
              </a:extLst>
            </p:cNvPr>
            <p:cNvSpPr txBox="1">
              <a:spLocks noChangeArrowheads="1"/>
            </p:cNvSpPr>
            <p:nvPr/>
          </p:nvSpPr>
          <p:spPr bwMode="auto">
            <a:xfrm>
              <a:off x="6040" y="887"/>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a:spcBef>
                  <a:spcPct val="50000"/>
                </a:spcBef>
              </a:pPr>
              <a:r>
                <a:rPr lang="en-US" altLang="en-US" sz="2000">
                  <a:solidFill>
                    <a:schemeClr val="tx1"/>
                  </a:solidFill>
                </a:rPr>
                <a:t>22</a:t>
              </a:r>
            </a:p>
          </p:txBody>
        </p:sp>
      </p:grpSp>
      <p:sp>
        <p:nvSpPr>
          <p:cNvPr id="10826881" name="Freeform 129">
            <a:extLst>
              <a:ext uri="{FF2B5EF4-FFF2-40B4-BE49-F238E27FC236}">
                <a16:creationId xmlns:a16="http://schemas.microsoft.com/office/drawing/2014/main" id="{027B04EC-F821-4740-A76D-EDCC1F7C0C9A}"/>
              </a:ext>
            </a:extLst>
          </p:cNvPr>
          <p:cNvSpPr>
            <a:spLocks/>
          </p:cNvSpPr>
          <p:nvPr/>
        </p:nvSpPr>
        <p:spPr bwMode="auto">
          <a:xfrm rot="8868012" flipV="1">
            <a:off x="4003676" y="2876551"/>
            <a:ext cx="798513" cy="284163"/>
          </a:xfrm>
          <a:custGeom>
            <a:avLst/>
            <a:gdLst>
              <a:gd name="T0" fmla="*/ 1075 w 1075"/>
              <a:gd name="T1" fmla="*/ 1285 h 1285"/>
              <a:gd name="T2" fmla="*/ 0 w 1075"/>
              <a:gd name="T3" fmla="*/ 0 h 1285"/>
              <a:gd name="T4" fmla="*/ 0 60000 65536"/>
              <a:gd name="T5" fmla="*/ 0 60000 65536"/>
              <a:gd name="T6" fmla="*/ 0 w 1075"/>
              <a:gd name="T7" fmla="*/ 0 h 1285"/>
              <a:gd name="T8" fmla="*/ 1075 w 1075"/>
              <a:gd name="T9" fmla="*/ 1285 h 1285"/>
            </a:gdLst>
            <a:ahLst/>
            <a:cxnLst>
              <a:cxn ang="T4">
                <a:pos x="T0" y="T1"/>
              </a:cxn>
              <a:cxn ang="T5">
                <a:pos x="T2" y="T3"/>
              </a:cxn>
            </a:cxnLst>
            <a:rect l="T6" t="T7" r="T8" b="T9"/>
            <a:pathLst>
              <a:path w="1075" h="1285">
                <a:moveTo>
                  <a:pt x="1075" y="1285"/>
                </a:moveTo>
                <a:lnTo>
                  <a:pt x="0" y="0"/>
                </a:lnTo>
              </a:path>
            </a:pathLst>
          </a:custGeom>
          <a:noFill/>
          <a:ln w="38100">
            <a:solidFill>
              <a:schemeClr val="bg1"/>
            </a:solidFill>
            <a:round/>
            <a:headEnd type="stealth" w="med" len="med"/>
            <a:tailEnd/>
          </a:ln>
          <a:effectLst>
            <a:outerShdw dist="35921" dir="2700000" algn="ctr" rotWithShape="0">
              <a:srgbClr val="000000"/>
            </a:outerShdw>
          </a:effectLst>
        </p:spPr>
        <p:txBody>
          <a:bodyPr wrap="none" anchor="ctr"/>
          <a:lstStyle/>
          <a:p>
            <a:pPr>
              <a:defRPr/>
            </a:pPr>
            <a:endParaRPr lang="en-US">
              <a:latin typeface="Arial" charset="0"/>
            </a:endParaRPr>
          </a:p>
        </p:txBody>
      </p:sp>
      <p:sp>
        <p:nvSpPr>
          <p:cNvPr id="2" name="Freeform 110">
            <a:extLst>
              <a:ext uri="{FF2B5EF4-FFF2-40B4-BE49-F238E27FC236}">
                <a16:creationId xmlns:a16="http://schemas.microsoft.com/office/drawing/2014/main" id="{FDAF50BB-5FBD-49FB-A039-BEB79E28B41A}"/>
              </a:ext>
            </a:extLst>
          </p:cNvPr>
          <p:cNvSpPr>
            <a:spLocks/>
          </p:cNvSpPr>
          <p:nvPr/>
        </p:nvSpPr>
        <p:spPr bwMode="auto">
          <a:xfrm rot="6882806">
            <a:off x="8517732" y="4552157"/>
            <a:ext cx="615950" cy="42863"/>
          </a:xfrm>
          <a:custGeom>
            <a:avLst/>
            <a:gdLst>
              <a:gd name="T0" fmla="*/ 2 w 2"/>
              <a:gd name="T1" fmla="*/ 920 h 920"/>
              <a:gd name="T2" fmla="*/ 0 w 2"/>
              <a:gd name="T3" fmla="*/ 0 h 920"/>
              <a:gd name="T4" fmla="*/ 0 60000 65536"/>
              <a:gd name="T5" fmla="*/ 0 60000 65536"/>
              <a:gd name="T6" fmla="*/ 0 w 2"/>
              <a:gd name="T7" fmla="*/ 0 h 920"/>
              <a:gd name="T8" fmla="*/ 2 w 2"/>
              <a:gd name="T9" fmla="*/ 920 h 920"/>
            </a:gdLst>
            <a:ahLst/>
            <a:cxnLst>
              <a:cxn ang="T4">
                <a:pos x="T0" y="T1"/>
              </a:cxn>
              <a:cxn ang="T5">
                <a:pos x="T2" y="T3"/>
              </a:cxn>
            </a:cxnLst>
            <a:rect l="T6" t="T7" r="T8" b="T9"/>
            <a:pathLst>
              <a:path w="2" h="920">
                <a:moveTo>
                  <a:pt x="2" y="920"/>
                </a:moveTo>
                <a:lnTo>
                  <a:pt x="0" y="0"/>
                </a:lnTo>
              </a:path>
            </a:pathLst>
          </a:custGeom>
          <a:noFill/>
          <a:ln w="38100">
            <a:solidFill>
              <a:schemeClr val="bg1"/>
            </a:solidFill>
            <a:round/>
            <a:headEnd type="none" w="sm" len="sm"/>
            <a:tailEnd type="stealth" w="med" len="med"/>
          </a:ln>
          <a:effectLst>
            <a:outerShdw dist="35921" dir="2700000" algn="ctr" rotWithShape="0">
              <a:srgbClr val="000000"/>
            </a:outerShdw>
          </a:effectLst>
        </p:spPr>
        <p:txBody>
          <a:bodyPr rot="10800000" vert="eaVert" wrap="none" anchor="ctr"/>
          <a:lstStyle/>
          <a:p>
            <a:pPr>
              <a:defRPr/>
            </a:pPr>
            <a:endParaRPr lang="en-US">
              <a:latin typeface="Arial" charset="0"/>
            </a:endParaRPr>
          </a:p>
        </p:txBody>
      </p:sp>
      <p:sp>
        <p:nvSpPr>
          <p:cNvPr id="24599" name="AutoShape 39">
            <a:extLst>
              <a:ext uri="{FF2B5EF4-FFF2-40B4-BE49-F238E27FC236}">
                <a16:creationId xmlns:a16="http://schemas.microsoft.com/office/drawing/2014/main" id="{74278504-649B-4041-9462-F52DB8089C6D}"/>
              </a:ext>
            </a:extLst>
          </p:cNvPr>
          <p:cNvSpPr>
            <a:spLocks noChangeArrowheads="1"/>
          </p:cNvSpPr>
          <p:nvPr/>
        </p:nvSpPr>
        <p:spPr bwMode="auto">
          <a:xfrm>
            <a:off x="6734175" y="4525963"/>
            <a:ext cx="1963738" cy="588962"/>
          </a:xfrm>
          <a:prstGeom prst="plaque">
            <a:avLst>
              <a:gd name="adj" fmla="val 16667"/>
            </a:avLst>
          </a:prstGeom>
          <a:solidFill>
            <a:srgbClr val="00005C">
              <a:alpha val="70195"/>
            </a:srgbClr>
          </a:solidFill>
          <a:ln w="25400">
            <a:solidFill>
              <a:srgbClr val="3366FF"/>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u="sng"/>
              <a:t>31</a:t>
            </a:r>
            <a:r>
              <a:rPr lang="en-US" altLang="en-US" sz="1400" u="sng" baseline="30000"/>
              <a:t>ST</a:t>
            </a:r>
            <a:r>
              <a:rPr lang="en-US" altLang="en-US" sz="1400" u="sng"/>
              <a:t> MEU</a:t>
            </a:r>
          </a:p>
          <a:p>
            <a:pPr algn="ctr" eaLnBrk="1" hangingPunct="1"/>
            <a:r>
              <a:rPr lang="en-US" altLang="en-US" sz="1400"/>
              <a:t>USPACOM</a:t>
            </a:r>
          </a:p>
        </p:txBody>
      </p:sp>
      <p:sp>
        <p:nvSpPr>
          <p:cNvPr id="24600" name="AutoShape 122">
            <a:extLst>
              <a:ext uri="{FF2B5EF4-FFF2-40B4-BE49-F238E27FC236}">
                <a16:creationId xmlns:a16="http://schemas.microsoft.com/office/drawing/2014/main" id="{C8776FA7-5873-45D2-978B-C02F328E0E73}"/>
              </a:ext>
            </a:extLst>
          </p:cNvPr>
          <p:cNvSpPr>
            <a:spLocks noChangeArrowheads="1"/>
          </p:cNvSpPr>
          <p:nvPr/>
        </p:nvSpPr>
        <p:spPr bwMode="auto">
          <a:xfrm>
            <a:off x="3952875" y="2033589"/>
            <a:ext cx="2147888" cy="592137"/>
          </a:xfrm>
          <a:prstGeom prst="plaque">
            <a:avLst>
              <a:gd name="adj" fmla="val 16667"/>
            </a:avLst>
          </a:prstGeom>
          <a:solidFill>
            <a:srgbClr val="333300">
              <a:alpha val="70195"/>
            </a:srgbClr>
          </a:solidFill>
          <a:ln w="25400" algn="ctr">
            <a:solidFill>
              <a:srgbClr val="FFFF00"/>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u="sng"/>
              <a:t>22</a:t>
            </a:r>
            <a:r>
              <a:rPr lang="en-US" altLang="en-US" sz="1400" u="sng" baseline="30000"/>
              <a:t>D</a:t>
            </a:r>
            <a:r>
              <a:rPr lang="en-US" altLang="en-US" sz="1400" u="sng"/>
              <a:t>  MEU</a:t>
            </a:r>
          </a:p>
          <a:p>
            <a:pPr algn="ctr" eaLnBrk="1" hangingPunct="1"/>
            <a:r>
              <a:rPr lang="en-US" altLang="en-US" sz="1400"/>
              <a:t>CAMP LEJUENE, NC</a:t>
            </a:r>
          </a:p>
        </p:txBody>
      </p:sp>
      <p:grpSp>
        <p:nvGrpSpPr>
          <p:cNvPr id="24601" name="Group 53">
            <a:extLst>
              <a:ext uri="{FF2B5EF4-FFF2-40B4-BE49-F238E27FC236}">
                <a16:creationId xmlns:a16="http://schemas.microsoft.com/office/drawing/2014/main" id="{C5586DFA-5214-4AA1-B65A-AA052B67F2E4}"/>
              </a:ext>
            </a:extLst>
          </p:cNvPr>
          <p:cNvGrpSpPr>
            <a:grpSpLocks/>
          </p:cNvGrpSpPr>
          <p:nvPr/>
        </p:nvGrpSpPr>
        <p:grpSpPr bwMode="auto">
          <a:xfrm>
            <a:off x="2420938" y="3249613"/>
            <a:ext cx="450850" cy="414337"/>
            <a:chOff x="6300" y="1046"/>
            <a:chExt cx="266" cy="261"/>
          </a:xfrm>
        </p:grpSpPr>
        <p:grpSp>
          <p:nvGrpSpPr>
            <p:cNvPr id="24613" name="Group 54">
              <a:extLst>
                <a:ext uri="{FF2B5EF4-FFF2-40B4-BE49-F238E27FC236}">
                  <a16:creationId xmlns:a16="http://schemas.microsoft.com/office/drawing/2014/main" id="{1970B380-CD1C-4D9A-A21D-2623C6A2D4F5}"/>
                </a:ext>
              </a:extLst>
            </p:cNvPr>
            <p:cNvGrpSpPr>
              <a:grpSpLocks/>
            </p:cNvGrpSpPr>
            <p:nvPr/>
          </p:nvGrpSpPr>
          <p:grpSpPr bwMode="auto">
            <a:xfrm>
              <a:off x="6300" y="1046"/>
              <a:ext cx="266" cy="261"/>
              <a:chOff x="6300" y="833"/>
              <a:chExt cx="482" cy="474"/>
            </a:xfrm>
          </p:grpSpPr>
          <p:sp>
            <p:nvSpPr>
              <p:cNvPr id="24615" name="Oval 55">
                <a:extLst>
                  <a:ext uri="{FF2B5EF4-FFF2-40B4-BE49-F238E27FC236}">
                    <a16:creationId xmlns:a16="http://schemas.microsoft.com/office/drawing/2014/main" id="{5674DF0F-DA4C-4EE9-9627-53956FC8F525}"/>
                  </a:ext>
                </a:extLst>
              </p:cNvPr>
              <p:cNvSpPr>
                <a:spLocks noChangeArrowheads="1"/>
              </p:cNvSpPr>
              <p:nvPr/>
            </p:nvSpPr>
            <p:spPr bwMode="auto">
              <a:xfrm>
                <a:off x="6332" y="857"/>
                <a:ext cx="450" cy="450"/>
              </a:xfrm>
              <a:prstGeom prst="ellipse">
                <a:avLst/>
              </a:pr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16" name="Oval 56">
                <a:extLst>
                  <a:ext uri="{FF2B5EF4-FFF2-40B4-BE49-F238E27FC236}">
                    <a16:creationId xmlns:a16="http://schemas.microsoft.com/office/drawing/2014/main" id="{DB7C9719-00CB-451E-804B-C0F916921E8C}"/>
                  </a:ext>
                </a:extLst>
              </p:cNvPr>
              <p:cNvSpPr>
                <a:spLocks noChangeArrowheads="1"/>
              </p:cNvSpPr>
              <p:nvPr/>
            </p:nvSpPr>
            <p:spPr bwMode="auto">
              <a:xfrm>
                <a:off x="6300" y="833"/>
                <a:ext cx="450" cy="450"/>
              </a:xfrm>
              <a:prstGeom prst="ellipse">
                <a:avLst/>
              </a:prstGeom>
              <a:gradFill rotWithShape="1">
                <a:gsLst>
                  <a:gs pos="0">
                    <a:srgbClr val="CC0000"/>
                  </a:gs>
                  <a:gs pos="100000">
                    <a:srgbClr val="2B0000"/>
                  </a:gs>
                </a:gsLst>
                <a:lin ang="2700000" scaled="1"/>
              </a:gradFill>
              <a:ln w="9525">
                <a:solidFill>
                  <a:schemeClr val="tx1"/>
                </a:solidFill>
                <a:round/>
                <a:headEnd/>
                <a:tailEnd/>
              </a:ln>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17" name="Oval 57">
                <a:extLst>
                  <a:ext uri="{FF2B5EF4-FFF2-40B4-BE49-F238E27FC236}">
                    <a16:creationId xmlns:a16="http://schemas.microsoft.com/office/drawing/2014/main" id="{F8248167-A3C5-4DF2-A349-A46B77064848}"/>
                  </a:ext>
                </a:extLst>
              </p:cNvPr>
              <p:cNvSpPr>
                <a:spLocks noChangeArrowheads="1"/>
              </p:cNvSpPr>
              <p:nvPr/>
            </p:nvSpPr>
            <p:spPr bwMode="auto">
              <a:xfrm>
                <a:off x="6333" y="867"/>
                <a:ext cx="375" cy="375"/>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18" name="Oval 58">
                <a:extLst>
                  <a:ext uri="{FF2B5EF4-FFF2-40B4-BE49-F238E27FC236}">
                    <a16:creationId xmlns:a16="http://schemas.microsoft.com/office/drawing/2014/main" id="{16D686F9-4F08-4E3E-A1E0-AC75A0CAC4C0}"/>
                  </a:ext>
                </a:extLst>
              </p:cNvPr>
              <p:cNvSpPr>
                <a:spLocks noChangeArrowheads="1"/>
              </p:cNvSpPr>
              <p:nvPr/>
            </p:nvSpPr>
            <p:spPr bwMode="auto">
              <a:xfrm>
                <a:off x="6337" y="871"/>
                <a:ext cx="375" cy="375"/>
              </a:xfrm>
              <a:prstGeom prst="ellipse">
                <a:avLst/>
              </a:prstGeom>
              <a:gradFill rotWithShape="1">
                <a:gsLst>
                  <a:gs pos="0">
                    <a:srgbClr val="E16969"/>
                  </a:gs>
                  <a:gs pos="100000">
                    <a:srgbClr val="CC0000"/>
                  </a:gs>
                </a:gsLst>
                <a:lin ang="2700000" scaled="1"/>
              </a:gradFill>
              <a:ln>
                <a:noFill/>
              </a:ln>
              <a:extLst>
                <a:ext uri="{91240B29-F687-4F45-9708-019B960494DF}">
                  <a14:hiddenLine xmlns:a14="http://schemas.microsoft.com/office/drawing/2010/main" w="19050">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grpSp>
        <p:sp>
          <p:nvSpPr>
            <p:cNvPr id="24614" name="Text Box 59">
              <a:extLst>
                <a:ext uri="{FF2B5EF4-FFF2-40B4-BE49-F238E27FC236}">
                  <a16:creationId xmlns:a16="http://schemas.microsoft.com/office/drawing/2014/main" id="{155B4959-7C3D-4D9B-AEE4-CD47E68F8CFA}"/>
                </a:ext>
              </a:extLst>
            </p:cNvPr>
            <p:cNvSpPr txBox="1">
              <a:spLocks noChangeArrowheads="1"/>
            </p:cNvSpPr>
            <p:nvPr/>
          </p:nvSpPr>
          <p:spPr bwMode="auto">
            <a:xfrm>
              <a:off x="6337" y="1067"/>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a:spcBef>
                  <a:spcPct val="50000"/>
                </a:spcBef>
              </a:pPr>
              <a:r>
                <a:rPr lang="en-US" altLang="en-US" sz="2000">
                  <a:solidFill>
                    <a:schemeClr val="tx1"/>
                  </a:solidFill>
                </a:rPr>
                <a:t>15</a:t>
              </a:r>
            </a:p>
          </p:txBody>
        </p:sp>
      </p:grpSp>
      <p:sp>
        <p:nvSpPr>
          <p:cNvPr id="24602" name="Line 92">
            <a:extLst>
              <a:ext uri="{FF2B5EF4-FFF2-40B4-BE49-F238E27FC236}">
                <a16:creationId xmlns:a16="http://schemas.microsoft.com/office/drawing/2014/main" id="{088CE08D-32D5-45BD-98DA-53A88FD20536}"/>
              </a:ext>
            </a:extLst>
          </p:cNvPr>
          <p:cNvSpPr>
            <a:spLocks noChangeShapeType="1"/>
          </p:cNvSpPr>
          <p:nvPr/>
        </p:nvSpPr>
        <p:spPr bwMode="auto">
          <a:xfrm>
            <a:off x="1873250" y="3032125"/>
            <a:ext cx="550863" cy="39211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wrap="none" lIns="45717" tIns="45717" rIns="91433" bIns="45717" anchor="ctr"/>
          <a:lstStyle/>
          <a:p>
            <a:endParaRPr lang="en-US"/>
          </a:p>
        </p:txBody>
      </p:sp>
      <p:sp>
        <p:nvSpPr>
          <p:cNvPr id="24603" name="AutoShape 38">
            <a:extLst>
              <a:ext uri="{FF2B5EF4-FFF2-40B4-BE49-F238E27FC236}">
                <a16:creationId xmlns:a16="http://schemas.microsoft.com/office/drawing/2014/main" id="{AE51FB52-1A29-42AA-8826-163DFBBEADE3}"/>
              </a:ext>
            </a:extLst>
          </p:cNvPr>
          <p:cNvSpPr>
            <a:spLocks noChangeArrowheads="1"/>
          </p:cNvSpPr>
          <p:nvPr/>
        </p:nvSpPr>
        <p:spPr bwMode="auto">
          <a:xfrm>
            <a:off x="1792288" y="2582864"/>
            <a:ext cx="2135187" cy="566737"/>
          </a:xfrm>
          <a:prstGeom prst="plaque">
            <a:avLst>
              <a:gd name="adj" fmla="val 16667"/>
            </a:avLst>
          </a:prstGeom>
          <a:solidFill>
            <a:srgbClr val="800000">
              <a:alpha val="79999"/>
            </a:srgbClr>
          </a:solidFill>
          <a:ln w="25400" algn="ctr">
            <a:solidFill>
              <a:srgbClr val="FF0000"/>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u="sng"/>
              <a:t>15</a:t>
            </a:r>
            <a:r>
              <a:rPr lang="en-US" altLang="en-US" sz="1400" u="sng" baseline="30000"/>
              <a:t>TH</a:t>
            </a:r>
            <a:r>
              <a:rPr lang="en-US" altLang="en-US" sz="1400" u="sng"/>
              <a:t> MEU</a:t>
            </a:r>
            <a:r>
              <a:rPr lang="en-US" altLang="en-US" sz="1400"/>
              <a:t> </a:t>
            </a:r>
          </a:p>
          <a:p>
            <a:pPr algn="ctr" eaLnBrk="1" hangingPunct="1"/>
            <a:r>
              <a:rPr lang="en-US" altLang="en-US" sz="1400"/>
              <a:t>CAMP PENDLETON, CA</a:t>
            </a:r>
          </a:p>
        </p:txBody>
      </p:sp>
      <p:grpSp>
        <p:nvGrpSpPr>
          <p:cNvPr id="24604" name="Group 53">
            <a:extLst>
              <a:ext uri="{FF2B5EF4-FFF2-40B4-BE49-F238E27FC236}">
                <a16:creationId xmlns:a16="http://schemas.microsoft.com/office/drawing/2014/main" id="{76B0C603-3A9A-487C-A17F-289A73EDF5B4}"/>
              </a:ext>
            </a:extLst>
          </p:cNvPr>
          <p:cNvGrpSpPr>
            <a:grpSpLocks/>
          </p:cNvGrpSpPr>
          <p:nvPr/>
        </p:nvGrpSpPr>
        <p:grpSpPr bwMode="auto">
          <a:xfrm>
            <a:off x="3727450" y="3500438"/>
            <a:ext cx="450850" cy="414337"/>
            <a:chOff x="6300" y="1046"/>
            <a:chExt cx="266" cy="261"/>
          </a:xfrm>
        </p:grpSpPr>
        <p:grpSp>
          <p:nvGrpSpPr>
            <p:cNvPr id="24607" name="Group 54">
              <a:extLst>
                <a:ext uri="{FF2B5EF4-FFF2-40B4-BE49-F238E27FC236}">
                  <a16:creationId xmlns:a16="http://schemas.microsoft.com/office/drawing/2014/main" id="{5479BB51-C324-44C9-9055-68895D5C00D6}"/>
                </a:ext>
              </a:extLst>
            </p:cNvPr>
            <p:cNvGrpSpPr>
              <a:grpSpLocks/>
            </p:cNvGrpSpPr>
            <p:nvPr/>
          </p:nvGrpSpPr>
          <p:grpSpPr bwMode="auto">
            <a:xfrm>
              <a:off x="6300" y="1046"/>
              <a:ext cx="266" cy="261"/>
              <a:chOff x="6300" y="833"/>
              <a:chExt cx="482" cy="474"/>
            </a:xfrm>
          </p:grpSpPr>
          <p:sp>
            <p:nvSpPr>
              <p:cNvPr id="24609" name="Oval 55">
                <a:extLst>
                  <a:ext uri="{FF2B5EF4-FFF2-40B4-BE49-F238E27FC236}">
                    <a16:creationId xmlns:a16="http://schemas.microsoft.com/office/drawing/2014/main" id="{67D22EBC-91CD-42D6-8703-0AB720CE7BE0}"/>
                  </a:ext>
                </a:extLst>
              </p:cNvPr>
              <p:cNvSpPr>
                <a:spLocks noChangeArrowheads="1"/>
              </p:cNvSpPr>
              <p:nvPr/>
            </p:nvSpPr>
            <p:spPr bwMode="auto">
              <a:xfrm>
                <a:off x="6332" y="857"/>
                <a:ext cx="450" cy="450"/>
              </a:xfrm>
              <a:prstGeom prst="ellipse">
                <a:avLst/>
              </a:prstGeom>
              <a:solidFill>
                <a:srgbClr val="000000">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10" name="Oval 56">
                <a:extLst>
                  <a:ext uri="{FF2B5EF4-FFF2-40B4-BE49-F238E27FC236}">
                    <a16:creationId xmlns:a16="http://schemas.microsoft.com/office/drawing/2014/main" id="{8629A023-FECF-47A3-8926-570244230582}"/>
                  </a:ext>
                </a:extLst>
              </p:cNvPr>
              <p:cNvSpPr>
                <a:spLocks noChangeArrowheads="1"/>
              </p:cNvSpPr>
              <p:nvPr/>
            </p:nvSpPr>
            <p:spPr bwMode="auto">
              <a:xfrm>
                <a:off x="6300" y="833"/>
                <a:ext cx="450" cy="450"/>
              </a:xfrm>
              <a:prstGeom prst="ellipse">
                <a:avLst/>
              </a:prstGeom>
              <a:gradFill rotWithShape="1">
                <a:gsLst>
                  <a:gs pos="0">
                    <a:srgbClr val="CC0000"/>
                  </a:gs>
                  <a:gs pos="100000">
                    <a:srgbClr val="2B0000"/>
                  </a:gs>
                </a:gsLst>
                <a:lin ang="2700000" scaled="1"/>
              </a:gradFill>
              <a:ln w="9525">
                <a:solidFill>
                  <a:schemeClr val="tx1"/>
                </a:solidFill>
                <a:round/>
                <a:headEnd/>
                <a:tailEnd/>
              </a:ln>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11" name="Oval 57">
                <a:extLst>
                  <a:ext uri="{FF2B5EF4-FFF2-40B4-BE49-F238E27FC236}">
                    <a16:creationId xmlns:a16="http://schemas.microsoft.com/office/drawing/2014/main" id="{57FB0AA5-0E43-4172-BCAA-A4648EE85488}"/>
                  </a:ext>
                </a:extLst>
              </p:cNvPr>
              <p:cNvSpPr>
                <a:spLocks noChangeArrowheads="1"/>
              </p:cNvSpPr>
              <p:nvPr/>
            </p:nvSpPr>
            <p:spPr bwMode="auto">
              <a:xfrm>
                <a:off x="6333" y="867"/>
                <a:ext cx="375" cy="375"/>
              </a:xfrm>
              <a:prstGeom prst="ellipse">
                <a:avLst/>
              </a:prstGeom>
              <a:solidFill>
                <a:schemeClr val="bg1"/>
              </a:solidFill>
              <a:ln>
                <a:noFill/>
              </a:ln>
              <a:extLst>
                <a:ext uri="{91240B29-F687-4F45-9708-019B960494DF}">
                  <a14:hiddenLine xmlns:a14="http://schemas.microsoft.com/office/drawing/2010/main" w="19050">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4612" name="Oval 58">
                <a:extLst>
                  <a:ext uri="{FF2B5EF4-FFF2-40B4-BE49-F238E27FC236}">
                    <a16:creationId xmlns:a16="http://schemas.microsoft.com/office/drawing/2014/main" id="{3317EB93-2FF1-4138-BE91-7D6DDD105701}"/>
                  </a:ext>
                </a:extLst>
              </p:cNvPr>
              <p:cNvSpPr>
                <a:spLocks noChangeArrowheads="1"/>
              </p:cNvSpPr>
              <p:nvPr/>
            </p:nvSpPr>
            <p:spPr bwMode="auto">
              <a:xfrm>
                <a:off x="6337" y="871"/>
                <a:ext cx="375" cy="375"/>
              </a:xfrm>
              <a:prstGeom prst="ellipse">
                <a:avLst/>
              </a:prstGeom>
              <a:gradFill rotWithShape="1">
                <a:gsLst>
                  <a:gs pos="0">
                    <a:srgbClr val="E16969"/>
                  </a:gs>
                  <a:gs pos="100000">
                    <a:srgbClr val="CC0000"/>
                  </a:gs>
                </a:gsLst>
                <a:lin ang="2700000" scaled="1"/>
              </a:gradFill>
              <a:ln>
                <a:noFill/>
              </a:ln>
              <a:extLst>
                <a:ext uri="{91240B29-F687-4F45-9708-019B960494DF}">
                  <a14:hiddenLine xmlns:a14="http://schemas.microsoft.com/office/drawing/2010/main" w="19050">
                    <a:solidFill>
                      <a:srgbClr val="000000"/>
                    </a:solidFill>
                    <a:round/>
                    <a:headEnd/>
                    <a:tailEnd/>
                  </a14:hiddenLine>
                </a:ext>
              </a:extLst>
            </p:spPr>
            <p:txBody>
              <a:bodyPr wrap="none" tIns="91440" bIns="91440"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sz="1800"/>
              </a:p>
            </p:txBody>
          </p:sp>
        </p:grpSp>
        <p:sp>
          <p:nvSpPr>
            <p:cNvPr id="24608" name="Text Box 59">
              <a:extLst>
                <a:ext uri="{FF2B5EF4-FFF2-40B4-BE49-F238E27FC236}">
                  <a16:creationId xmlns:a16="http://schemas.microsoft.com/office/drawing/2014/main" id="{0C96381F-0194-47B0-8787-8C5EA808F81F}"/>
                </a:ext>
              </a:extLst>
            </p:cNvPr>
            <p:cNvSpPr txBox="1">
              <a:spLocks noChangeArrowheads="1"/>
            </p:cNvSpPr>
            <p:nvPr/>
          </p:nvSpPr>
          <p:spPr bwMode="auto">
            <a:xfrm>
              <a:off x="6337" y="1067"/>
              <a:ext cx="1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lIns="0" tIns="0" rIns="0" bIns="0">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a:spcBef>
                  <a:spcPct val="50000"/>
                </a:spcBef>
              </a:pPr>
              <a:r>
                <a:rPr lang="en-US" altLang="en-US" sz="2000">
                  <a:solidFill>
                    <a:schemeClr val="tx1"/>
                  </a:solidFill>
                </a:rPr>
                <a:t>24</a:t>
              </a:r>
            </a:p>
          </p:txBody>
        </p:sp>
      </p:grpSp>
      <p:sp>
        <p:nvSpPr>
          <p:cNvPr id="24605" name="AutoShape 38">
            <a:extLst>
              <a:ext uri="{FF2B5EF4-FFF2-40B4-BE49-F238E27FC236}">
                <a16:creationId xmlns:a16="http://schemas.microsoft.com/office/drawing/2014/main" id="{FFAFC475-8F69-4F1B-B494-2D272579EB05}"/>
              </a:ext>
            </a:extLst>
          </p:cNvPr>
          <p:cNvSpPr>
            <a:spLocks noChangeArrowheads="1"/>
          </p:cNvSpPr>
          <p:nvPr/>
        </p:nvSpPr>
        <p:spPr bwMode="auto">
          <a:xfrm>
            <a:off x="3206750" y="4230689"/>
            <a:ext cx="2135188" cy="566737"/>
          </a:xfrm>
          <a:prstGeom prst="plaque">
            <a:avLst>
              <a:gd name="adj" fmla="val 16667"/>
            </a:avLst>
          </a:prstGeom>
          <a:solidFill>
            <a:srgbClr val="800000">
              <a:alpha val="79999"/>
            </a:srgbClr>
          </a:solidFill>
          <a:ln w="25400" algn="ctr">
            <a:solidFill>
              <a:srgbClr val="FF0000"/>
            </a:solidFill>
            <a:miter lim="800000"/>
            <a:headEnd/>
            <a:tailEnd/>
          </a:ln>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400" u="sng"/>
              <a:t>24</a:t>
            </a:r>
            <a:r>
              <a:rPr lang="en-US" altLang="en-US" sz="1400" u="sng" baseline="30000"/>
              <a:t>TH</a:t>
            </a:r>
            <a:r>
              <a:rPr lang="en-US" altLang="en-US" sz="1400" u="sng"/>
              <a:t> MEU</a:t>
            </a:r>
            <a:r>
              <a:rPr lang="en-US" altLang="en-US" sz="1400"/>
              <a:t> </a:t>
            </a:r>
          </a:p>
          <a:p>
            <a:pPr algn="ctr" eaLnBrk="1" hangingPunct="1"/>
            <a:r>
              <a:rPr lang="en-US" altLang="en-US" sz="1400"/>
              <a:t>CAMP PENDLETON, CA</a:t>
            </a:r>
          </a:p>
        </p:txBody>
      </p:sp>
      <p:sp>
        <p:nvSpPr>
          <p:cNvPr id="3" name="Freeform 110">
            <a:extLst>
              <a:ext uri="{FF2B5EF4-FFF2-40B4-BE49-F238E27FC236}">
                <a16:creationId xmlns:a16="http://schemas.microsoft.com/office/drawing/2014/main" id="{B1E3F9C0-4B2C-4689-820B-175F0F49E634}"/>
              </a:ext>
            </a:extLst>
          </p:cNvPr>
          <p:cNvSpPr>
            <a:spLocks/>
          </p:cNvSpPr>
          <p:nvPr/>
        </p:nvSpPr>
        <p:spPr bwMode="auto">
          <a:xfrm rot="21590601">
            <a:off x="4125913" y="3832225"/>
            <a:ext cx="411162" cy="323850"/>
          </a:xfrm>
          <a:custGeom>
            <a:avLst/>
            <a:gdLst>
              <a:gd name="T0" fmla="*/ 2 w 2"/>
              <a:gd name="T1" fmla="*/ 920 h 920"/>
              <a:gd name="T2" fmla="*/ 0 w 2"/>
              <a:gd name="T3" fmla="*/ 0 h 920"/>
              <a:gd name="T4" fmla="*/ 0 60000 65536"/>
              <a:gd name="T5" fmla="*/ 0 60000 65536"/>
              <a:gd name="T6" fmla="*/ 0 w 2"/>
              <a:gd name="T7" fmla="*/ 0 h 920"/>
              <a:gd name="T8" fmla="*/ 2 w 2"/>
              <a:gd name="T9" fmla="*/ 920 h 920"/>
            </a:gdLst>
            <a:ahLst/>
            <a:cxnLst>
              <a:cxn ang="T4">
                <a:pos x="T0" y="T1"/>
              </a:cxn>
              <a:cxn ang="T5">
                <a:pos x="T2" y="T3"/>
              </a:cxn>
            </a:cxnLst>
            <a:rect l="T6" t="T7" r="T8" b="T9"/>
            <a:pathLst>
              <a:path w="2" h="920">
                <a:moveTo>
                  <a:pt x="2" y="920"/>
                </a:moveTo>
                <a:lnTo>
                  <a:pt x="0" y="0"/>
                </a:lnTo>
              </a:path>
            </a:pathLst>
          </a:custGeom>
          <a:noFill/>
          <a:ln w="38100">
            <a:solidFill>
              <a:schemeClr val="bg1"/>
            </a:solidFill>
            <a:round/>
            <a:headEnd type="none" w="sm" len="sm"/>
            <a:tailEnd type="stealth" w="med" len="med"/>
          </a:ln>
          <a:effectLst>
            <a:outerShdw dist="35921" dir="2700000" algn="ctr" rotWithShape="0">
              <a:srgbClr val="000000"/>
            </a:outerShdw>
          </a:effectLst>
        </p:spPr>
        <p:txBody>
          <a:bodyPr wrap="none" anchor="ctr"/>
          <a:lstStyle/>
          <a:p>
            <a:pPr>
              <a:defRPr/>
            </a:pPr>
            <a:endParaRPr lang="en-US">
              <a:latin typeface="Arial"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BlankMap-World">
            <a:extLst>
              <a:ext uri="{FF2B5EF4-FFF2-40B4-BE49-F238E27FC236}">
                <a16:creationId xmlns:a16="http://schemas.microsoft.com/office/drawing/2014/main" id="{D3098C0C-6E0D-473C-B7DC-4F27EB33E0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l="1215" r="1619"/>
          <a:stretch>
            <a:fillRect/>
          </a:stretch>
        </p:blipFill>
        <p:spPr bwMode="auto">
          <a:xfrm>
            <a:off x="1524000" y="1528763"/>
            <a:ext cx="9144000" cy="4114800"/>
          </a:xfrm>
          <a:prstGeom prst="rect">
            <a:avLst/>
          </a:prstGeom>
          <a:pattFill prst="trellis">
            <a:fgClr>
              <a:schemeClr val="folHlink"/>
            </a:fgClr>
            <a:bgClr>
              <a:schemeClr val="bg1"/>
            </a:bgClr>
          </a:pattFill>
          <a:ln>
            <a:noFill/>
          </a:ln>
          <a:extLst>
            <a:ext uri="{91240B29-F687-4F45-9708-019B960494DF}">
              <a14:hiddenLine xmlns:a14="http://schemas.microsoft.com/office/drawing/2010/main" w="19050">
                <a:solidFill>
                  <a:srgbClr val="000000"/>
                </a:solidFill>
                <a:miter lim="800000"/>
                <a:headEnd/>
                <a:tailEnd/>
              </a14:hiddenLine>
            </a:ext>
          </a:extLst>
        </p:spPr>
      </p:pic>
      <p:sp>
        <p:nvSpPr>
          <p:cNvPr id="34819" name="Rectangle 3">
            <a:extLst>
              <a:ext uri="{FF2B5EF4-FFF2-40B4-BE49-F238E27FC236}">
                <a16:creationId xmlns:a16="http://schemas.microsoft.com/office/drawing/2014/main" id="{D859B29C-BD96-48B7-98E0-68D9E259CC19}"/>
              </a:ext>
            </a:extLst>
          </p:cNvPr>
          <p:cNvSpPr>
            <a:spLocks noChangeArrowheads="1"/>
          </p:cNvSpPr>
          <p:nvPr/>
        </p:nvSpPr>
        <p:spPr bwMode="auto">
          <a:xfrm>
            <a:off x="1524000" y="1147763"/>
            <a:ext cx="9144000" cy="4953000"/>
          </a:xfrm>
          <a:prstGeom prst="rect">
            <a:avLst/>
          </a:prstGeom>
          <a:solidFill>
            <a:schemeClr val="accent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4820" name="Text Box 156">
            <a:extLst>
              <a:ext uri="{FF2B5EF4-FFF2-40B4-BE49-F238E27FC236}">
                <a16:creationId xmlns:a16="http://schemas.microsoft.com/office/drawing/2014/main" id="{5C36A5EB-BA48-4EB7-B0DC-32DFEDC4FB6B}"/>
              </a:ext>
            </a:extLst>
          </p:cNvPr>
          <p:cNvSpPr txBox="1">
            <a:spLocks noChangeArrowheads="1"/>
          </p:cNvSpPr>
          <p:nvPr/>
        </p:nvSpPr>
        <p:spPr bwMode="auto">
          <a:xfrm>
            <a:off x="2819401" y="6186488"/>
            <a:ext cx="6861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1800">
                <a:solidFill>
                  <a:srgbClr val="006699"/>
                </a:solidFill>
              </a:rPr>
              <a:t>Reservoirs of capability, task organized to support the CCDR</a:t>
            </a:r>
          </a:p>
        </p:txBody>
      </p:sp>
      <p:sp>
        <p:nvSpPr>
          <p:cNvPr id="34821" name="AutoShape 5">
            <a:extLst>
              <a:ext uri="{FF2B5EF4-FFF2-40B4-BE49-F238E27FC236}">
                <a16:creationId xmlns:a16="http://schemas.microsoft.com/office/drawing/2014/main" id="{2187684F-0123-4AB6-8251-B348BD5F16F8}"/>
              </a:ext>
            </a:extLst>
          </p:cNvPr>
          <p:cNvSpPr>
            <a:spLocks noChangeArrowheads="1"/>
          </p:cNvSpPr>
          <p:nvPr/>
        </p:nvSpPr>
        <p:spPr bwMode="auto">
          <a:xfrm>
            <a:off x="4457700" y="2405063"/>
            <a:ext cx="914400" cy="304800"/>
          </a:xfrm>
          <a:prstGeom prst="wedgeEllipseCallout">
            <a:avLst>
              <a:gd name="adj1" fmla="val 129343"/>
              <a:gd name="adj2" fmla="val 12344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endParaRPr lang="en-US" altLang="en-US" sz="800">
              <a:solidFill>
                <a:schemeClr val="tx2"/>
              </a:solidFill>
            </a:endParaRPr>
          </a:p>
        </p:txBody>
      </p:sp>
      <p:sp>
        <p:nvSpPr>
          <p:cNvPr id="34822" name="AutoShape 6">
            <a:extLst>
              <a:ext uri="{FF2B5EF4-FFF2-40B4-BE49-F238E27FC236}">
                <a16:creationId xmlns:a16="http://schemas.microsoft.com/office/drawing/2014/main" id="{6A5E7264-BEF2-4797-9B87-9BF69560CAE8}"/>
              </a:ext>
            </a:extLst>
          </p:cNvPr>
          <p:cNvSpPr>
            <a:spLocks noChangeArrowheads="1"/>
          </p:cNvSpPr>
          <p:nvPr/>
        </p:nvSpPr>
        <p:spPr bwMode="auto">
          <a:xfrm>
            <a:off x="7467600" y="3586163"/>
            <a:ext cx="914400" cy="304800"/>
          </a:xfrm>
          <a:prstGeom prst="wedgeEllipseCallout">
            <a:avLst>
              <a:gd name="adj1" fmla="val -69273"/>
              <a:gd name="adj2" fmla="val -18073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endParaRPr lang="en-US" altLang="en-US" sz="800">
              <a:solidFill>
                <a:schemeClr val="tx2"/>
              </a:solidFill>
            </a:endParaRPr>
          </a:p>
        </p:txBody>
      </p:sp>
      <p:pic>
        <p:nvPicPr>
          <p:cNvPr id="34823" name="Picture 7" descr="MEF_01">
            <a:extLst>
              <a:ext uri="{FF2B5EF4-FFF2-40B4-BE49-F238E27FC236}">
                <a16:creationId xmlns:a16="http://schemas.microsoft.com/office/drawing/2014/main" id="{E1FD0EF8-E4E9-43A5-B5C4-F3CFDB4B794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4600" y="2062163"/>
            <a:ext cx="57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descr="MEF_02">
            <a:extLst>
              <a:ext uri="{FF2B5EF4-FFF2-40B4-BE49-F238E27FC236}">
                <a16:creationId xmlns:a16="http://schemas.microsoft.com/office/drawing/2014/main" id="{B56D69DE-FD77-4296-A954-F97A6F662E3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05200" y="2062163"/>
            <a:ext cx="57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9" descr="MEF_03">
            <a:extLst>
              <a:ext uri="{FF2B5EF4-FFF2-40B4-BE49-F238E27FC236}">
                <a16:creationId xmlns:a16="http://schemas.microsoft.com/office/drawing/2014/main" id="{6028BB35-9141-4D56-861F-1ED754D0427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334500" y="2519363"/>
            <a:ext cx="571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Picture 10" descr="Marine_01">
            <a:extLst>
              <a:ext uri="{FF2B5EF4-FFF2-40B4-BE49-F238E27FC236}">
                <a16:creationId xmlns:a16="http://schemas.microsoft.com/office/drawing/2014/main" id="{60B9D478-8FE7-47DA-B0F0-BBE45FAD54F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48001" y="3090863"/>
            <a:ext cx="4349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1" descr="Marine_01">
            <a:extLst>
              <a:ext uri="{FF2B5EF4-FFF2-40B4-BE49-F238E27FC236}">
                <a16:creationId xmlns:a16="http://schemas.microsoft.com/office/drawing/2014/main" id="{8CFBBC4C-F2A8-47DA-A718-D1E315D5097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81600" y="3281363"/>
            <a:ext cx="4349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2" descr="Marine_01">
            <a:extLst>
              <a:ext uri="{FF2B5EF4-FFF2-40B4-BE49-F238E27FC236}">
                <a16:creationId xmlns:a16="http://schemas.microsoft.com/office/drawing/2014/main" id="{FA99F000-A0E7-491F-9601-441DB3C9B74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172200" y="2290763"/>
            <a:ext cx="4349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13" descr="Marine_01">
            <a:extLst>
              <a:ext uri="{FF2B5EF4-FFF2-40B4-BE49-F238E27FC236}">
                <a16:creationId xmlns:a16="http://schemas.microsoft.com/office/drawing/2014/main" id="{1A017154-A212-4D4E-9A9D-125C8BCF51C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10601" y="2747963"/>
            <a:ext cx="4349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0" name="Picture 14" descr="LHD">
            <a:extLst>
              <a:ext uri="{FF2B5EF4-FFF2-40B4-BE49-F238E27FC236}">
                <a16:creationId xmlns:a16="http://schemas.microsoft.com/office/drawing/2014/main" id="{6E727364-710B-4C17-B488-FD5DC0918529}"/>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495800" y="2424113"/>
            <a:ext cx="838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15" descr="LHD">
            <a:extLst>
              <a:ext uri="{FF2B5EF4-FFF2-40B4-BE49-F238E27FC236}">
                <a16:creationId xmlns:a16="http://schemas.microsoft.com/office/drawing/2014/main" id="{4C48BBFC-7A02-4C25-AF0F-78341D6A0A56}"/>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543800" y="3586163"/>
            <a:ext cx="838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Picture 16" descr="LHD">
            <a:extLst>
              <a:ext uri="{FF2B5EF4-FFF2-40B4-BE49-F238E27FC236}">
                <a16:creationId xmlns:a16="http://schemas.microsoft.com/office/drawing/2014/main" id="{3AF1ED0C-D890-4C86-BEE2-99AC8A1902B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144000" y="3357563"/>
            <a:ext cx="838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Picture 17" descr="LPD">
            <a:extLst>
              <a:ext uri="{FF2B5EF4-FFF2-40B4-BE49-F238E27FC236}">
                <a16:creationId xmlns:a16="http://schemas.microsoft.com/office/drawing/2014/main" id="{D2144553-570B-4AF6-B1ED-3DB84B206EF5}"/>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657600" y="3205164"/>
            <a:ext cx="9144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18" descr="LPD">
            <a:extLst>
              <a:ext uri="{FF2B5EF4-FFF2-40B4-BE49-F238E27FC236}">
                <a16:creationId xmlns:a16="http://schemas.microsoft.com/office/drawing/2014/main" id="{C4113F89-AA14-4A4B-8C9E-AE5A0277601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305800" y="3509964"/>
            <a:ext cx="9144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19" descr="LCS">
            <a:extLst>
              <a:ext uri="{FF2B5EF4-FFF2-40B4-BE49-F238E27FC236}">
                <a16:creationId xmlns:a16="http://schemas.microsoft.com/office/drawing/2014/main" id="{EA160684-B730-4492-B744-8F857C6EC9CF}"/>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953000" y="3890963"/>
            <a:ext cx="9144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6" name="Picture 20" descr="LCS">
            <a:extLst>
              <a:ext uri="{FF2B5EF4-FFF2-40B4-BE49-F238E27FC236}">
                <a16:creationId xmlns:a16="http://schemas.microsoft.com/office/drawing/2014/main" id="{C5667A1C-4329-407C-BFC0-C92336E9FF5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781800" y="3357563"/>
            <a:ext cx="9144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7" name="Picture 21" descr="LCS">
            <a:extLst>
              <a:ext uri="{FF2B5EF4-FFF2-40B4-BE49-F238E27FC236}">
                <a16:creationId xmlns:a16="http://schemas.microsoft.com/office/drawing/2014/main" id="{336B7384-9FC9-4532-8B3B-6E15DF90EF0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53200" y="4043363"/>
            <a:ext cx="9144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22" descr="LMSR">
            <a:extLst>
              <a:ext uri="{FF2B5EF4-FFF2-40B4-BE49-F238E27FC236}">
                <a16:creationId xmlns:a16="http://schemas.microsoft.com/office/drawing/2014/main" id="{51577D90-583D-45A5-9B78-837D7F329E95}"/>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419600" y="2747963"/>
            <a:ext cx="838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23" descr="LMSR">
            <a:extLst>
              <a:ext uri="{FF2B5EF4-FFF2-40B4-BE49-F238E27FC236}">
                <a16:creationId xmlns:a16="http://schemas.microsoft.com/office/drawing/2014/main" id="{071F9152-892C-43F0-B17F-717A9C74710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848600" y="4195763"/>
            <a:ext cx="838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0" name="Picture 24" descr="LMSR">
            <a:extLst>
              <a:ext uri="{FF2B5EF4-FFF2-40B4-BE49-F238E27FC236}">
                <a16:creationId xmlns:a16="http://schemas.microsoft.com/office/drawing/2014/main" id="{BEADCF4B-FD71-4F84-802A-86D9EC95AD16}"/>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77400" y="3662363"/>
            <a:ext cx="8382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1" name="Text Box 25">
            <a:extLst>
              <a:ext uri="{FF2B5EF4-FFF2-40B4-BE49-F238E27FC236}">
                <a16:creationId xmlns:a16="http://schemas.microsoft.com/office/drawing/2014/main" id="{67E02F47-76F7-4EDD-B4CA-AFA089899C96}"/>
              </a:ext>
            </a:extLst>
          </p:cNvPr>
          <p:cNvSpPr txBox="1">
            <a:spLocks noChangeArrowheads="1"/>
          </p:cNvSpPr>
          <p:nvPr/>
        </p:nvSpPr>
        <p:spPr bwMode="auto">
          <a:xfrm>
            <a:off x="2051050" y="6008688"/>
            <a:ext cx="8189913" cy="535531"/>
          </a:xfrm>
          <a:prstGeom prst="rect">
            <a:avLst/>
          </a:prstGeom>
          <a:solidFill>
            <a:srgbClr val="336699"/>
          </a:solidFill>
          <a:ln w="19050">
            <a:solidFill>
              <a:schemeClr val="tx1"/>
            </a:solidFill>
            <a:miter lim="800000"/>
            <a:headEnd/>
            <a:tailEnd/>
          </a:ln>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pPr>
            <a:r>
              <a:rPr lang="en-US" altLang="en-US" sz="1600" i="1"/>
              <a:t>“Naval forces can use the sea as both maneuver space and as a secure operating area — seabasing — to overcome challenges to access.”</a:t>
            </a:r>
          </a:p>
        </p:txBody>
      </p:sp>
      <p:sp>
        <p:nvSpPr>
          <p:cNvPr id="34842" name="Text Box 26">
            <a:extLst>
              <a:ext uri="{FF2B5EF4-FFF2-40B4-BE49-F238E27FC236}">
                <a16:creationId xmlns:a16="http://schemas.microsoft.com/office/drawing/2014/main" id="{9B7C192A-407A-4056-80EC-6EA72D710EAC}"/>
              </a:ext>
            </a:extLst>
          </p:cNvPr>
          <p:cNvSpPr txBox="1">
            <a:spLocks noChangeArrowheads="1"/>
          </p:cNvSpPr>
          <p:nvPr/>
        </p:nvSpPr>
        <p:spPr bwMode="auto">
          <a:xfrm>
            <a:off x="2951164" y="320676"/>
            <a:ext cx="63305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3200">
                <a:solidFill>
                  <a:schemeClr val="tx2"/>
                </a:solidFill>
              </a:rPr>
              <a:t>2009 Naval Operations Concept</a:t>
            </a:r>
          </a:p>
        </p:txBody>
      </p:sp>
      <p:sp>
        <p:nvSpPr>
          <p:cNvPr id="34843" name="Text Box 27">
            <a:extLst>
              <a:ext uri="{FF2B5EF4-FFF2-40B4-BE49-F238E27FC236}">
                <a16:creationId xmlns:a16="http://schemas.microsoft.com/office/drawing/2014/main" id="{3C879878-7202-40AE-A75F-38A2E8D383A4}"/>
              </a:ext>
            </a:extLst>
          </p:cNvPr>
          <p:cNvSpPr txBox="1">
            <a:spLocks noChangeArrowheads="1"/>
          </p:cNvSpPr>
          <p:nvPr/>
        </p:nvSpPr>
        <p:spPr bwMode="auto">
          <a:xfrm>
            <a:off x="7620000" y="1300163"/>
            <a:ext cx="2819400" cy="954107"/>
          </a:xfrm>
          <a:prstGeom prst="rect">
            <a:avLst/>
          </a:prstGeom>
          <a:solidFill>
            <a:srgbClr val="336699"/>
          </a:solidFill>
          <a:ln w="19050">
            <a:solidFill>
              <a:schemeClr val="tx1"/>
            </a:solidFill>
            <a:miter lim="800000"/>
            <a:headEnd/>
            <a:tailEnd/>
          </a:ln>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i="1"/>
              <a:t>“Sailors, Marines and Coast Guardsmen should expect to be engaged in both preventing and winning wars”</a:t>
            </a:r>
            <a:endParaRPr lang="en-US" altLang="en-US" sz="900" b="0"/>
          </a:p>
        </p:txBody>
      </p:sp>
      <p:sp>
        <p:nvSpPr>
          <p:cNvPr id="34844" name="Text Box 29">
            <a:extLst>
              <a:ext uri="{FF2B5EF4-FFF2-40B4-BE49-F238E27FC236}">
                <a16:creationId xmlns:a16="http://schemas.microsoft.com/office/drawing/2014/main" id="{8889D50E-B520-48E6-85B5-41F3D4855622}"/>
              </a:ext>
            </a:extLst>
          </p:cNvPr>
          <p:cNvSpPr txBox="1">
            <a:spLocks noChangeArrowheads="1"/>
          </p:cNvSpPr>
          <p:nvPr/>
        </p:nvSpPr>
        <p:spPr bwMode="auto">
          <a:xfrm>
            <a:off x="1981200" y="3662363"/>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00">
                <a:solidFill>
                  <a:schemeClr val="tx1"/>
                </a:solidFill>
              </a:rPr>
              <a:t>Security Cooperation</a:t>
            </a:r>
          </a:p>
          <a:p>
            <a:pPr algn="ctr" eaLnBrk="1" hangingPunct="1"/>
            <a:r>
              <a:rPr lang="en-US" altLang="en-US" sz="1000">
                <a:solidFill>
                  <a:schemeClr val="tx1"/>
                </a:solidFill>
              </a:rPr>
              <a:t>MAGTF </a:t>
            </a:r>
          </a:p>
        </p:txBody>
      </p:sp>
      <p:sp>
        <p:nvSpPr>
          <p:cNvPr id="34845" name="Text Box 30">
            <a:extLst>
              <a:ext uri="{FF2B5EF4-FFF2-40B4-BE49-F238E27FC236}">
                <a16:creationId xmlns:a16="http://schemas.microsoft.com/office/drawing/2014/main" id="{173D6E12-F89C-49C8-B892-2FC74870F0FD}"/>
              </a:ext>
            </a:extLst>
          </p:cNvPr>
          <p:cNvSpPr txBox="1">
            <a:spLocks noChangeArrowheads="1"/>
          </p:cNvSpPr>
          <p:nvPr/>
        </p:nvSpPr>
        <p:spPr bwMode="auto">
          <a:xfrm>
            <a:off x="4648200" y="4043364"/>
            <a:ext cx="1752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00">
                <a:solidFill>
                  <a:schemeClr val="tx1"/>
                </a:solidFill>
              </a:rPr>
              <a:t>Marines aboard GFS</a:t>
            </a:r>
          </a:p>
        </p:txBody>
      </p:sp>
      <p:sp>
        <p:nvSpPr>
          <p:cNvPr id="34846" name="Text Box 31">
            <a:extLst>
              <a:ext uri="{FF2B5EF4-FFF2-40B4-BE49-F238E27FC236}">
                <a16:creationId xmlns:a16="http://schemas.microsoft.com/office/drawing/2014/main" id="{984B05BD-26E2-4FB8-9ADB-A5D6EDDDB646}"/>
              </a:ext>
            </a:extLst>
          </p:cNvPr>
          <p:cNvSpPr txBox="1">
            <a:spLocks noChangeArrowheads="1"/>
          </p:cNvSpPr>
          <p:nvPr/>
        </p:nvSpPr>
        <p:spPr bwMode="auto">
          <a:xfrm>
            <a:off x="7772400" y="4348163"/>
            <a:ext cx="10668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00">
                <a:solidFill>
                  <a:schemeClr val="tx1"/>
                </a:solidFill>
              </a:rPr>
              <a:t>MPS</a:t>
            </a:r>
          </a:p>
        </p:txBody>
      </p:sp>
      <p:sp>
        <p:nvSpPr>
          <p:cNvPr id="34847" name="Text Box 32">
            <a:extLst>
              <a:ext uri="{FF2B5EF4-FFF2-40B4-BE49-F238E27FC236}">
                <a16:creationId xmlns:a16="http://schemas.microsoft.com/office/drawing/2014/main" id="{E0CA5CA4-EEC5-49A8-B472-4A25C82E3750}"/>
              </a:ext>
            </a:extLst>
          </p:cNvPr>
          <p:cNvSpPr txBox="1">
            <a:spLocks noChangeArrowheads="1"/>
          </p:cNvSpPr>
          <p:nvPr/>
        </p:nvSpPr>
        <p:spPr bwMode="auto">
          <a:xfrm>
            <a:off x="4038600" y="2214563"/>
            <a:ext cx="1747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00">
                <a:solidFill>
                  <a:schemeClr val="tx1"/>
                </a:solidFill>
              </a:rPr>
              <a:t>ARG / MEU</a:t>
            </a:r>
          </a:p>
        </p:txBody>
      </p:sp>
      <p:sp>
        <p:nvSpPr>
          <p:cNvPr id="34848" name="Text Box 33">
            <a:extLst>
              <a:ext uri="{FF2B5EF4-FFF2-40B4-BE49-F238E27FC236}">
                <a16:creationId xmlns:a16="http://schemas.microsoft.com/office/drawing/2014/main" id="{C66F3B75-54CD-4889-8DC8-A660A35268D0}"/>
              </a:ext>
            </a:extLst>
          </p:cNvPr>
          <p:cNvSpPr txBox="1">
            <a:spLocks noChangeArrowheads="1"/>
          </p:cNvSpPr>
          <p:nvPr/>
        </p:nvSpPr>
        <p:spPr bwMode="auto">
          <a:xfrm>
            <a:off x="3810000" y="2900363"/>
            <a:ext cx="2133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00">
                <a:solidFill>
                  <a:schemeClr val="tx1"/>
                </a:solidFill>
              </a:rPr>
              <a:t>MPS</a:t>
            </a:r>
          </a:p>
        </p:txBody>
      </p:sp>
      <p:sp>
        <p:nvSpPr>
          <p:cNvPr id="34849" name="Text Box 34">
            <a:extLst>
              <a:ext uri="{FF2B5EF4-FFF2-40B4-BE49-F238E27FC236}">
                <a16:creationId xmlns:a16="http://schemas.microsoft.com/office/drawing/2014/main" id="{A496E95B-8422-4705-818F-3CBB0183C599}"/>
              </a:ext>
            </a:extLst>
          </p:cNvPr>
          <p:cNvSpPr txBox="1">
            <a:spLocks noChangeArrowheads="1"/>
          </p:cNvSpPr>
          <p:nvPr/>
        </p:nvSpPr>
        <p:spPr bwMode="auto">
          <a:xfrm>
            <a:off x="3429000" y="3357564"/>
            <a:ext cx="1752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00">
                <a:solidFill>
                  <a:schemeClr val="tx1"/>
                </a:solidFill>
              </a:rPr>
              <a:t>Marines aboard GFS</a:t>
            </a:r>
          </a:p>
        </p:txBody>
      </p:sp>
      <p:sp>
        <p:nvSpPr>
          <p:cNvPr id="34850" name="Text Box 35">
            <a:extLst>
              <a:ext uri="{FF2B5EF4-FFF2-40B4-BE49-F238E27FC236}">
                <a16:creationId xmlns:a16="http://schemas.microsoft.com/office/drawing/2014/main" id="{2C870B3A-EB18-468D-9424-035BF1153FB6}"/>
              </a:ext>
            </a:extLst>
          </p:cNvPr>
          <p:cNvSpPr txBox="1">
            <a:spLocks noChangeArrowheads="1"/>
          </p:cNvSpPr>
          <p:nvPr/>
        </p:nvSpPr>
        <p:spPr bwMode="auto">
          <a:xfrm>
            <a:off x="5791200" y="2198689"/>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00">
                <a:solidFill>
                  <a:schemeClr val="tx1"/>
                </a:solidFill>
              </a:rPr>
              <a:t>Security Cooperation</a:t>
            </a:r>
          </a:p>
          <a:p>
            <a:pPr algn="ctr" eaLnBrk="1" hangingPunct="1"/>
            <a:r>
              <a:rPr lang="en-US" altLang="en-US" sz="1000">
                <a:solidFill>
                  <a:schemeClr val="tx1"/>
                </a:solidFill>
              </a:rPr>
              <a:t>MAGTF </a:t>
            </a:r>
          </a:p>
        </p:txBody>
      </p:sp>
      <p:sp>
        <p:nvSpPr>
          <p:cNvPr id="34851" name="Text Box 36">
            <a:extLst>
              <a:ext uri="{FF2B5EF4-FFF2-40B4-BE49-F238E27FC236}">
                <a16:creationId xmlns:a16="http://schemas.microsoft.com/office/drawing/2014/main" id="{595A00AB-C238-4D4B-9DAA-70283A063252}"/>
              </a:ext>
            </a:extLst>
          </p:cNvPr>
          <p:cNvSpPr txBox="1">
            <a:spLocks noChangeArrowheads="1"/>
          </p:cNvSpPr>
          <p:nvPr/>
        </p:nvSpPr>
        <p:spPr bwMode="auto">
          <a:xfrm>
            <a:off x="7543800" y="2655889"/>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00">
                <a:solidFill>
                  <a:schemeClr val="tx1"/>
                </a:solidFill>
              </a:rPr>
              <a:t>Security Cooperation</a:t>
            </a:r>
          </a:p>
          <a:p>
            <a:pPr algn="ctr" eaLnBrk="1" hangingPunct="1"/>
            <a:r>
              <a:rPr lang="en-US" altLang="en-US" sz="1000">
                <a:solidFill>
                  <a:schemeClr val="tx1"/>
                </a:solidFill>
              </a:rPr>
              <a:t>MAGTF </a:t>
            </a:r>
          </a:p>
        </p:txBody>
      </p:sp>
      <p:sp>
        <p:nvSpPr>
          <p:cNvPr id="34852" name="Text Box 37">
            <a:extLst>
              <a:ext uri="{FF2B5EF4-FFF2-40B4-BE49-F238E27FC236}">
                <a16:creationId xmlns:a16="http://schemas.microsoft.com/office/drawing/2014/main" id="{40F38BF1-0B1C-45AF-AB1B-8716E86BAB1E}"/>
              </a:ext>
            </a:extLst>
          </p:cNvPr>
          <p:cNvSpPr txBox="1">
            <a:spLocks noChangeArrowheads="1"/>
          </p:cNvSpPr>
          <p:nvPr/>
        </p:nvSpPr>
        <p:spPr bwMode="auto">
          <a:xfrm>
            <a:off x="7091364" y="3875088"/>
            <a:ext cx="17478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00">
                <a:solidFill>
                  <a:schemeClr val="tx1"/>
                </a:solidFill>
              </a:rPr>
              <a:t>ARG / MEU</a:t>
            </a:r>
          </a:p>
        </p:txBody>
      </p:sp>
      <p:sp>
        <p:nvSpPr>
          <p:cNvPr id="34853" name="Text Box 38">
            <a:extLst>
              <a:ext uri="{FF2B5EF4-FFF2-40B4-BE49-F238E27FC236}">
                <a16:creationId xmlns:a16="http://schemas.microsoft.com/office/drawing/2014/main" id="{81316DFA-2251-4B7E-8E1C-73C8C11FEAC5}"/>
              </a:ext>
            </a:extLst>
          </p:cNvPr>
          <p:cNvSpPr txBox="1">
            <a:spLocks noChangeArrowheads="1"/>
          </p:cNvSpPr>
          <p:nvPr/>
        </p:nvSpPr>
        <p:spPr bwMode="auto">
          <a:xfrm>
            <a:off x="9525000" y="3814763"/>
            <a:ext cx="1143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00">
                <a:solidFill>
                  <a:schemeClr val="tx1"/>
                </a:solidFill>
              </a:rPr>
              <a:t>MPS</a:t>
            </a:r>
          </a:p>
        </p:txBody>
      </p:sp>
      <p:sp>
        <p:nvSpPr>
          <p:cNvPr id="34854" name="Text Box 39">
            <a:extLst>
              <a:ext uri="{FF2B5EF4-FFF2-40B4-BE49-F238E27FC236}">
                <a16:creationId xmlns:a16="http://schemas.microsoft.com/office/drawing/2014/main" id="{32EA5EE9-A23D-4E22-9493-0BDF3D72F89F}"/>
              </a:ext>
            </a:extLst>
          </p:cNvPr>
          <p:cNvSpPr txBox="1">
            <a:spLocks noChangeArrowheads="1"/>
          </p:cNvSpPr>
          <p:nvPr/>
        </p:nvSpPr>
        <p:spPr bwMode="auto">
          <a:xfrm>
            <a:off x="8920163" y="3205163"/>
            <a:ext cx="17478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00">
                <a:solidFill>
                  <a:schemeClr val="tx1"/>
                </a:solidFill>
              </a:rPr>
              <a:t>ARG / MEU</a:t>
            </a:r>
          </a:p>
        </p:txBody>
      </p:sp>
      <p:sp>
        <p:nvSpPr>
          <p:cNvPr id="34855" name="Text Box 40">
            <a:extLst>
              <a:ext uri="{FF2B5EF4-FFF2-40B4-BE49-F238E27FC236}">
                <a16:creationId xmlns:a16="http://schemas.microsoft.com/office/drawing/2014/main" id="{2B27BE44-F986-4F94-9557-00CC1E4CD181}"/>
              </a:ext>
            </a:extLst>
          </p:cNvPr>
          <p:cNvSpPr txBox="1">
            <a:spLocks noChangeArrowheads="1"/>
          </p:cNvSpPr>
          <p:nvPr/>
        </p:nvSpPr>
        <p:spPr bwMode="auto">
          <a:xfrm>
            <a:off x="6324600" y="3509963"/>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00">
                <a:solidFill>
                  <a:schemeClr val="tx1"/>
                </a:solidFill>
              </a:rPr>
              <a:t>Marines aboard GFS</a:t>
            </a:r>
          </a:p>
        </p:txBody>
      </p:sp>
      <p:sp>
        <p:nvSpPr>
          <p:cNvPr id="34856" name="Text Box 41">
            <a:extLst>
              <a:ext uri="{FF2B5EF4-FFF2-40B4-BE49-F238E27FC236}">
                <a16:creationId xmlns:a16="http://schemas.microsoft.com/office/drawing/2014/main" id="{C4A56368-8DD6-4C5C-BC83-03D18C1B7D56}"/>
              </a:ext>
            </a:extLst>
          </p:cNvPr>
          <p:cNvSpPr txBox="1">
            <a:spLocks noChangeArrowheads="1"/>
          </p:cNvSpPr>
          <p:nvPr/>
        </p:nvSpPr>
        <p:spPr bwMode="auto">
          <a:xfrm>
            <a:off x="1814513" y="4265613"/>
            <a:ext cx="3962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eaLnBrk="1" hangingPunct="1"/>
            <a:r>
              <a:rPr lang="en-US" altLang="en-US" sz="1400">
                <a:solidFill>
                  <a:schemeClr val="tx1"/>
                </a:solidFill>
              </a:rPr>
              <a:t>Historical Forward Presence Initiatives</a:t>
            </a:r>
          </a:p>
          <a:p>
            <a:pPr eaLnBrk="1" hangingPunct="1"/>
            <a:r>
              <a:rPr lang="en-US" altLang="en-US" sz="1200">
                <a:solidFill>
                  <a:schemeClr val="tx1"/>
                </a:solidFill>
              </a:rPr>
              <a:t>MPS          = Maritime Prepositioning Squadron</a:t>
            </a:r>
          </a:p>
          <a:p>
            <a:pPr eaLnBrk="1" hangingPunct="1"/>
            <a:r>
              <a:rPr lang="en-US" altLang="en-US" sz="1200">
                <a:solidFill>
                  <a:schemeClr val="tx1"/>
                </a:solidFill>
              </a:rPr>
              <a:t>MEU          = Marine Expeditionary Unit</a:t>
            </a:r>
          </a:p>
          <a:p>
            <a:pPr eaLnBrk="1" hangingPunct="1"/>
            <a:r>
              <a:rPr lang="en-US" altLang="en-US" sz="1200">
                <a:solidFill>
                  <a:schemeClr val="tx1"/>
                </a:solidFill>
              </a:rPr>
              <a:t>ARG         =  Amphibious Ready Group</a:t>
            </a:r>
          </a:p>
          <a:p>
            <a:pPr eaLnBrk="1" hangingPunct="1"/>
            <a:endParaRPr lang="en-US" altLang="en-US" sz="1200">
              <a:solidFill>
                <a:schemeClr val="tx1"/>
              </a:solidFill>
            </a:endParaRPr>
          </a:p>
          <a:p>
            <a:pPr eaLnBrk="1" hangingPunct="1"/>
            <a:r>
              <a:rPr lang="en-US" altLang="en-US" sz="1400">
                <a:solidFill>
                  <a:schemeClr val="tx1"/>
                </a:solidFill>
              </a:rPr>
              <a:t>New Forward Presence Initiatives</a:t>
            </a:r>
          </a:p>
          <a:p>
            <a:pPr eaLnBrk="1" hangingPunct="1"/>
            <a:r>
              <a:rPr lang="en-US" altLang="en-US" sz="1200">
                <a:solidFill>
                  <a:schemeClr val="tx1"/>
                </a:solidFill>
              </a:rPr>
              <a:t>GFS          = Global Fleet Station</a:t>
            </a:r>
          </a:p>
          <a:p>
            <a:pPr eaLnBrk="1" hangingPunct="1"/>
            <a:r>
              <a:rPr lang="en-US" altLang="en-US" sz="1200">
                <a:solidFill>
                  <a:schemeClr val="tx1"/>
                </a:solidFill>
              </a:rPr>
              <a:t>SCMAGTF = Security Cooperation MAGTF</a:t>
            </a:r>
          </a:p>
        </p:txBody>
      </p:sp>
      <p:sp>
        <p:nvSpPr>
          <p:cNvPr id="34857" name="Text Box 42">
            <a:extLst>
              <a:ext uri="{FF2B5EF4-FFF2-40B4-BE49-F238E27FC236}">
                <a16:creationId xmlns:a16="http://schemas.microsoft.com/office/drawing/2014/main" id="{0519A9D9-C315-4228-8061-8D5BE3F2AF92}"/>
              </a:ext>
            </a:extLst>
          </p:cNvPr>
          <p:cNvSpPr txBox="1">
            <a:spLocks noChangeArrowheads="1"/>
          </p:cNvSpPr>
          <p:nvPr/>
        </p:nvSpPr>
        <p:spPr bwMode="auto">
          <a:xfrm>
            <a:off x="6400800" y="4195763"/>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00">
                <a:solidFill>
                  <a:schemeClr val="tx1"/>
                </a:solidFill>
              </a:rPr>
              <a:t>Marines aboard GFS</a:t>
            </a:r>
          </a:p>
        </p:txBody>
      </p:sp>
      <p:sp>
        <p:nvSpPr>
          <p:cNvPr id="34858" name="Text Box 43">
            <a:extLst>
              <a:ext uri="{FF2B5EF4-FFF2-40B4-BE49-F238E27FC236}">
                <a16:creationId xmlns:a16="http://schemas.microsoft.com/office/drawing/2014/main" id="{7E14AF08-7ABA-49C0-B40D-771EB67F0816}"/>
              </a:ext>
            </a:extLst>
          </p:cNvPr>
          <p:cNvSpPr txBox="1">
            <a:spLocks noChangeArrowheads="1"/>
          </p:cNvSpPr>
          <p:nvPr/>
        </p:nvSpPr>
        <p:spPr bwMode="auto">
          <a:xfrm>
            <a:off x="5777390" y="5114925"/>
            <a:ext cx="44122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800">
                <a:solidFill>
                  <a:schemeClr val="tx1"/>
                </a:solidFill>
              </a:rPr>
              <a:t>Increasing Tailored Forward Presence </a:t>
            </a:r>
            <a:br>
              <a:rPr lang="en-US" altLang="en-US" sz="1800">
                <a:solidFill>
                  <a:schemeClr val="tx1"/>
                </a:solidFill>
              </a:rPr>
            </a:br>
            <a:r>
              <a:rPr lang="en-US" altLang="en-US" sz="1800">
                <a:solidFill>
                  <a:schemeClr val="tx1"/>
                </a:solidFill>
              </a:rPr>
              <a:t>&amp; Mitigating Risk</a:t>
            </a:r>
          </a:p>
        </p:txBody>
      </p:sp>
      <p:sp>
        <p:nvSpPr>
          <p:cNvPr id="6" name="Slide Number Placeholder 5">
            <a:extLst>
              <a:ext uri="{FF2B5EF4-FFF2-40B4-BE49-F238E27FC236}">
                <a16:creationId xmlns:a16="http://schemas.microsoft.com/office/drawing/2014/main" id="{6DC781F6-2D34-4088-8C1B-9DCF15E51606}"/>
              </a:ext>
            </a:extLst>
          </p:cNvPr>
          <p:cNvSpPr txBox="1">
            <a:spLocks noGrp="1"/>
          </p:cNvSpPr>
          <p:nvPr/>
        </p:nvSpPr>
        <p:spPr bwMode="auto">
          <a:xfrm>
            <a:off x="8686800" y="6477000"/>
            <a:ext cx="1905000" cy="304800"/>
          </a:xfrm>
          <a:prstGeom prst="rect">
            <a:avLst/>
          </a:prstGeom>
          <a:noFill/>
          <a:ln>
            <a:miter lim="800000"/>
            <a:headEnd/>
            <a:tailEnd/>
          </a:ln>
        </p:spPr>
        <p:txBody>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r" eaLnBrk="1" hangingPunct="1"/>
            <a:fld id="{4D080F22-1725-4C01-B99D-E437BECEFC39}" type="slidenum">
              <a:rPr lang="en-US" altLang="en-US" sz="1400" b="0">
                <a:solidFill>
                  <a:schemeClr val="tx1"/>
                </a:solidFill>
                <a:effectLst>
                  <a:outerShdw blurRad="38100" dist="38100" dir="2700000" algn="tl">
                    <a:srgbClr val="C0C0C0"/>
                  </a:outerShdw>
                </a:effectLst>
              </a:rPr>
              <a:pPr algn="r" eaLnBrk="1" hangingPunct="1"/>
              <a:t>17</a:t>
            </a:fld>
            <a:endParaRPr lang="en-US" altLang="en-US" sz="1400" b="0">
              <a:solidFill>
                <a:schemeClr val="tx1"/>
              </a:solidFill>
              <a:effectLst>
                <a:outerShdw blurRad="38100" dist="38100" dir="2700000" algn="tl">
                  <a:srgbClr val="C0C0C0"/>
                </a:outerShdw>
              </a:effectLst>
            </a:endParaRPr>
          </a:p>
        </p:txBody>
      </p:sp>
      <p:sp>
        <p:nvSpPr>
          <p:cNvPr id="34860" name="Text Box 45">
            <a:extLst>
              <a:ext uri="{FF2B5EF4-FFF2-40B4-BE49-F238E27FC236}">
                <a16:creationId xmlns:a16="http://schemas.microsoft.com/office/drawing/2014/main" id="{5EFB8249-DC4F-4543-9C56-1432AFB9D68D}"/>
              </a:ext>
            </a:extLst>
          </p:cNvPr>
          <p:cNvSpPr txBox="1">
            <a:spLocks noChangeArrowheads="1"/>
          </p:cNvSpPr>
          <p:nvPr/>
        </p:nvSpPr>
        <p:spPr bwMode="auto">
          <a:xfrm>
            <a:off x="8305800" y="3678238"/>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00" b="1">
                <a:solidFill>
                  <a:schemeClr val="bg1"/>
                </a:solidFill>
                <a:latin typeface="Arial" panose="020B0604020202020204" pitchFamily="34" charset="0"/>
                <a:cs typeface="Arial" panose="020B0604020202020204" pitchFamily="34" charset="0"/>
              </a:defRPr>
            </a:lvl1pPr>
            <a:lvl2pPr marL="742950" indent="-285750" eaLnBrk="0" hangingPunct="0">
              <a:defRPr sz="700" b="1">
                <a:solidFill>
                  <a:schemeClr val="bg1"/>
                </a:solidFill>
                <a:latin typeface="Arial" panose="020B0604020202020204" pitchFamily="34" charset="0"/>
                <a:cs typeface="Arial" panose="020B0604020202020204" pitchFamily="34" charset="0"/>
              </a:defRPr>
            </a:lvl2pPr>
            <a:lvl3pPr marL="1143000" indent="-228600" eaLnBrk="0" hangingPunct="0">
              <a:defRPr sz="700" b="1">
                <a:solidFill>
                  <a:schemeClr val="bg1"/>
                </a:solidFill>
                <a:latin typeface="Arial" panose="020B0604020202020204" pitchFamily="34" charset="0"/>
                <a:cs typeface="Arial" panose="020B0604020202020204" pitchFamily="34" charset="0"/>
              </a:defRPr>
            </a:lvl3pPr>
            <a:lvl4pPr marL="1600200" indent="-228600" eaLnBrk="0" hangingPunct="0">
              <a:defRPr sz="700" b="1">
                <a:solidFill>
                  <a:schemeClr val="bg1"/>
                </a:solidFill>
                <a:latin typeface="Arial" panose="020B0604020202020204" pitchFamily="34" charset="0"/>
                <a:cs typeface="Arial" panose="020B0604020202020204" pitchFamily="34" charset="0"/>
              </a:defRPr>
            </a:lvl4pPr>
            <a:lvl5pPr marL="2057400" indent="-228600" eaLnBrk="0" hangingPunct="0">
              <a:defRPr sz="700" b="1">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700" b="1">
                <a:solidFill>
                  <a:schemeClr val="bg1"/>
                </a:solidFill>
                <a:latin typeface="Arial" panose="020B0604020202020204" pitchFamily="34" charset="0"/>
                <a:cs typeface="Arial" panose="020B0604020202020204" pitchFamily="34" charset="0"/>
              </a:defRPr>
            </a:lvl9pPr>
          </a:lstStyle>
          <a:p>
            <a:pPr algn="ctr" eaLnBrk="1" hangingPunct="1"/>
            <a:r>
              <a:rPr lang="en-US" altLang="en-US" sz="1000">
                <a:solidFill>
                  <a:schemeClr val="tx1"/>
                </a:solidFill>
              </a:rPr>
              <a:t>Marines aboard GFS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a:extLst>
              <a:ext uri="{FF2B5EF4-FFF2-40B4-BE49-F238E27FC236}">
                <a16:creationId xmlns:a16="http://schemas.microsoft.com/office/drawing/2014/main" id="{B704120B-A4EA-4F26-96B3-4829B1942985}"/>
              </a:ext>
            </a:extLst>
          </p:cNvPr>
          <p:cNvSpPr>
            <a:spLocks noGrp="1" noChangeArrowheads="1"/>
          </p:cNvSpPr>
          <p:nvPr>
            <p:ph type="title"/>
          </p:nvPr>
        </p:nvSpPr>
        <p:spPr/>
        <p:txBody>
          <a:bodyPr/>
          <a:lstStyle/>
          <a:p>
            <a:r>
              <a:rPr lang="en-US" altLang="en-US"/>
              <a:t>Recommended Reading</a:t>
            </a:r>
          </a:p>
        </p:txBody>
      </p:sp>
      <p:sp>
        <p:nvSpPr>
          <p:cNvPr id="557059" name="Rectangle 3">
            <a:extLst>
              <a:ext uri="{FF2B5EF4-FFF2-40B4-BE49-F238E27FC236}">
                <a16:creationId xmlns:a16="http://schemas.microsoft.com/office/drawing/2014/main" id="{235D6DCC-9B22-45BC-BA7B-C299F9399981}"/>
              </a:ext>
            </a:extLst>
          </p:cNvPr>
          <p:cNvSpPr>
            <a:spLocks noGrp="1" noChangeArrowheads="1"/>
          </p:cNvSpPr>
          <p:nvPr>
            <p:ph sz="half" idx="1"/>
          </p:nvPr>
        </p:nvSpPr>
        <p:spPr>
          <a:xfrm>
            <a:off x="1909763" y="1679576"/>
            <a:ext cx="4241800" cy="4003675"/>
          </a:xfrm>
          <a:solidFill>
            <a:schemeClr val="bg1"/>
          </a:solidFill>
          <a:ln>
            <a:solidFill>
              <a:schemeClr val="tx1"/>
            </a:solidFill>
            <a:miter lim="800000"/>
            <a:headEnd/>
            <a:tailEnd/>
          </a:ln>
          <a:effectLst>
            <a:outerShdw dist="107763" dir="2700000" algn="ctr" rotWithShape="0">
              <a:schemeClr val="folHlink"/>
            </a:outerShdw>
          </a:effectLst>
        </p:spPr>
        <p:txBody>
          <a:bodyPr>
            <a:normAutofit lnSpcReduction="10000"/>
          </a:bodyPr>
          <a:lstStyle/>
          <a:p>
            <a:r>
              <a:rPr lang="en-US" altLang="en-US" sz="1800">
                <a:solidFill>
                  <a:srgbClr val="009999"/>
                </a:solidFill>
              </a:rPr>
              <a:t>Naval Transformation Roadmap</a:t>
            </a:r>
          </a:p>
          <a:p>
            <a:r>
              <a:rPr lang="en-US" altLang="en-US" sz="1800">
                <a:solidFill>
                  <a:srgbClr val="009999"/>
                </a:solidFill>
              </a:rPr>
              <a:t>Naval Operating Concept</a:t>
            </a:r>
            <a:endParaRPr lang="en-US" altLang="en-US" sz="1800">
              <a:solidFill>
                <a:schemeClr val="hlink"/>
              </a:solidFill>
            </a:endParaRPr>
          </a:p>
          <a:p>
            <a:r>
              <a:rPr lang="en-US" altLang="en-US" sz="1800">
                <a:solidFill>
                  <a:schemeClr val="hlink"/>
                </a:solidFill>
              </a:rPr>
              <a:t>National Military Strategy</a:t>
            </a:r>
          </a:p>
          <a:p>
            <a:r>
              <a:rPr lang="en-US" altLang="en-US" sz="1800">
                <a:solidFill>
                  <a:schemeClr val="hlink"/>
                </a:solidFill>
              </a:rPr>
              <a:t>Joint Operations Concept</a:t>
            </a:r>
          </a:p>
          <a:p>
            <a:r>
              <a:rPr lang="en-US" altLang="en-US" sz="1800">
                <a:solidFill>
                  <a:schemeClr val="tx2"/>
                </a:solidFill>
              </a:rPr>
              <a:t>Seapower 21</a:t>
            </a:r>
          </a:p>
          <a:p>
            <a:r>
              <a:rPr lang="en-US" altLang="en-US" sz="1800"/>
              <a:t>Expeditionary Maneuver Warfare</a:t>
            </a:r>
          </a:p>
          <a:p>
            <a:r>
              <a:rPr lang="en-US" altLang="en-US" sz="1800"/>
              <a:t>Ship to Objective Maneuver</a:t>
            </a:r>
          </a:p>
          <a:p>
            <a:r>
              <a:rPr lang="en-US" altLang="en-US" sz="1800"/>
              <a:t>Sustained Operations Ashore</a:t>
            </a:r>
          </a:p>
          <a:p>
            <a:r>
              <a:rPr lang="en-US" altLang="en-US" sz="1800"/>
              <a:t>Maritime Prepositioning Force (Future) (being updated)</a:t>
            </a:r>
          </a:p>
          <a:p>
            <a:r>
              <a:rPr lang="en-US" altLang="en-US" sz="1800"/>
              <a:t>Enhanced Networked Seabasing</a:t>
            </a:r>
          </a:p>
          <a:p>
            <a:r>
              <a:rPr lang="en-US" altLang="en-US" sz="1800"/>
              <a:t>Distributed Operations (in-work)</a:t>
            </a:r>
          </a:p>
        </p:txBody>
      </p:sp>
      <p:sp>
        <p:nvSpPr>
          <p:cNvPr id="557060" name="Rectangle 4">
            <a:extLst>
              <a:ext uri="{FF2B5EF4-FFF2-40B4-BE49-F238E27FC236}">
                <a16:creationId xmlns:a16="http://schemas.microsoft.com/office/drawing/2014/main" id="{D0E07A13-3556-4803-B776-27BA9C6E8EB5}"/>
              </a:ext>
            </a:extLst>
          </p:cNvPr>
          <p:cNvSpPr>
            <a:spLocks noGrp="1" noChangeArrowheads="1"/>
          </p:cNvSpPr>
          <p:nvPr>
            <p:ph sz="half" idx="2"/>
          </p:nvPr>
        </p:nvSpPr>
        <p:spPr>
          <a:xfrm>
            <a:off x="6305550" y="1679576"/>
            <a:ext cx="3846513" cy="4003675"/>
          </a:xfrm>
          <a:solidFill>
            <a:schemeClr val="bg1"/>
          </a:solidFill>
          <a:ln>
            <a:solidFill>
              <a:schemeClr val="tx1"/>
            </a:solidFill>
            <a:miter lim="800000"/>
            <a:headEnd/>
            <a:tailEnd/>
          </a:ln>
          <a:effectLst>
            <a:outerShdw dist="107763" dir="2700000" algn="ctr" rotWithShape="0">
              <a:schemeClr val="folHlink"/>
            </a:outerShdw>
          </a:effectLst>
        </p:spPr>
        <p:txBody>
          <a:bodyPr/>
          <a:lstStyle/>
          <a:p>
            <a:r>
              <a:rPr lang="en-US" altLang="en-US" sz="1800"/>
              <a:t>Strategic Planning Guidance</a:t>
            </a:r>
          </a:p>
          <a:p>
            <a:pPr>
              <a:buFont typeface="Wingdings" panose="05000000000000000000" pitchFamily="2" charset="2"/>
              <a:buNone/>
            </a:pPr>
            <a:r>
              <a:rPr lang="en-US" altLang="en-US" sz="1800"/>
              <a:t>	(Classified)</a:t>
            </a:r>
          </a:p>
          <a:p>
            <a:r>
              <a:rPr lang="en-US" altLang="en-US" sz="1800">
                <a:solidFill>
                  <a:schemeClr val="hlink"/>
                </a:solidFill>
              </a:rPr>
              <a:t>Major Combat Ops JOC</a:t>
            </a:r>
          </a:p>
          <a:p>
            <a:r>
              <a:rPr lang="en-US" altLang="en-US" sz="1800">
                <a:solidFill>
                  <a:schemeClr val="hlink"/>
                </a:solidFill>
              </a:rPr>
              <a:t>JFEO JIC</a:t>
            </a:r>
          </a:p>
          <a:p>
            <a:r>
              <a:rPr lang="en-US" altLang="en-US" sz="1800">
                <a:solidFill>
                  <a:schemeClr val="hlink"/>
                </a:solidFill>
              </a:rPr>
              <a:t>Urban JOC (forthcoming)</a:t>
            </a:r>
          </a:p>
          <a:p>
            <a:r>
              <a:rPr lang="en-US" altLang="en-US" sz="1800">
                <a:solidFill>
                  <a:schemeClr val="hlink"/>
                </a:solidFill>
              </a:rPr>
              <a:t>Military Operations On Urbanized Terrain</a:t>
            </a:r>
          </a:p>
          <a:p>
            <a:r>
              <a:rPr lang="en-US" altLang="en-US" sz="1800">
                <a:solidFill>
                  <a:schemeClr val="hlink"/>
                </a:solidFill>
              </a:rPr>
              <a:t>Seabasing JIC</a:t>
            </a:r>
          </a:p>
          <a:p>
            <a:endParaRPr lang="en-US" altLang="en-US" sz="1800"/>
          </a:p>
          <a:p>
            <a:endParaRPr lang="en-US" altLang="en-US" sz="1800"/>
          </a:p>
        </p:txBody>
      </p:sp>
      <p:sp>
        <p:nvSpPr>
          <p:cNvPr id="6" name="Slide Number Placeholder 5">
            <a:extLst>
              <a:ext uri="{FF2B5EF4-FFF2-40B4-BE49-F238E27FC236}">
                <a16:creationId xmlns:a16="http://schemas.microsoft.com/office/drawing/2014/main" id="{685A53F4-7464-4E41-A64C-3F4FC03D12AD}"/>
              </a:ext>
            </a:extLst>
          </p:cNvPr>
          <p:cNvSpPr>
            <a:spLocks noGrp="1"/>
          </p:cNvSpPr>
          <p:nvPr>
            <p:ph type="sldNum" sz="quarter" idx="12"/>
          </p:nvPr>
        </p:nvSpPr>
        <p:spPr/>
        <p:txBody>
          <a:bodyPr/>
          <a:lstStyle/>
          <a:p>
            <a:fld id="{B40C83FF-1A2A-424C-8EEA-41B04AF5E119}" type="slidenum">
              <a:rPr lang="en-US" altLang="en-US"/>
              <a:pPr/>
              <a:t>18</a:t>
            </a:fld>
            <a:endParaRPr lang="en-US" altLang="en-US"/>
          </a:p>
        </p:txBody>
      </p:sp>
      <p:sp>
        <p:nvSpPr>
          <p:cNvPr id="557061" name="Text Box 5">
            <a:extLst>
              <a:ext uri="{FF2B5EF4-FFF2-40B4-BE49-F238E27FC236}">
                <a16:creationId xmlns:a16="http://schemas.microsoft.com/office/drawing/2014/main" id="{649188ED-6B1A-4DFC-ACEB-E55C826B5306}"/>
              </a:ext>
            </a:extLst>
          </p:cNvPr>
          <p:cNvSpPr txBox="1">
            <a:spLocks noChangeArrowheads="1"/>
          </p:cNvSpPr>
          <p:nvPr/>
        </p:nvSpPr>
        <p:spPr bwMode="auto">
          <a:xfrm>
            <a:off x="2528889" y="5854700"/>
            <a:ext cx="6746875" cy="369332"/>
          </a:xfrm>
          <a:prstGeom prst="rect">
            <a:avLst/>
          </a:prstGeom>
          <a:solidFill>
            <a:schemeClr val="bg1"/>
          </a:solidFill>
          <a:ln w="9525">
            <a:solidFill>
              <a:schemeClr val="tx1"/>
            </a:solidFill>
            <a:miter lim="800000"/>
            <a:headEnd/>
            <a:tailEnd/>
          </a:ln>
          <a:effectLst>
            <a:outerShdw dist="107763" dir="2700000" algn="ctr" rotWithShape="0">
              <a:schemeClr val="folHlink"/>
            </a:outerShdw>
          </a:effectLst>
        </p:spPr>
        <p:txBody>
          <a:bodyPr>
            <a:spAutoFit/>
          </a:bodyPr>
          <a:lstStyle/>
          <a:p>
            <a:pPr algn="ctr">
              <a:spcBef>
                <a:spcPct val="50000"/>
              </a:spcBef>
            </a:pPr>
            <a:r>
              <a:rPr lang="en-US" altLang="en-US" dirty="0">
                <a:hlinkClick r:id="rId3"/>
              </a:rPr>
              <a:t>https://www.mccdc.usmc.mil/futures/library.htm</a:t>
            </a: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68" name="Rectangle 24"/>
          <p:cNvSpPr>
            <a:spLocks noGrp="1" noChangeArrowheads="1"/>
          </p:cNvSpPr>
          <p:nvPr>
            <p:ph type="title"/>
          </p:nvPr>
        </p:nvSpPr>
        <p:spPr>
          <a:xfrm>
            <a:off x="2209800" y="212726"/>
            <a:ext cx="7772400" cy="396875"/>
          </a:xfrm>
        </p:spPr>
        <p:txBody>
          <a:bodyPr/>
          <a:lstStyle/>
          <a:p>
            <a:r>
              <a:rPr lang="en-US" sz="2000">
                <a:cs typeface="Times New Roman" charset="0"/>
              </a:rPr>
              <a:t>Miscellaneous Graphics Collections (Several pages)</a:t>
            </a:r>
          </a:p>
        </p:txBody>
      </p:sp>
      <p:sp>
        <p:nvSpPr>
          <p:cNvPr id="990" name="Slide Number Placeholder 2"/>
          <p:cNvSpPr>
            <a:spLocks noGrp="1"/>
          </p:cNvSpPr>
          <p:nvPr>
            <p:ph type="sldNum" sz="quarter" idx="12"/>
          </p:nvPr>
        </p:nvSpPr>
        <p:spPr/>
        <p:txBody>
          <a:bodyPr/>
          <a:lstStyle/>
          <a:p>
            <a:fld id="{DBA77072-CF7F-4D7A-8974-8F890F637C2E}" type="slidenum">
              <a:rPr lang="en-US"/>
              <a:pPr/>
              <a:t>19</a:t>
            </a:fld>
            <a:endParaRPr lang="en-US"/>
          </a:p>
        </p:txBody>
      </p:sp>
      <p:sp>
        <p:nvSpPr>
          <p:cNvPr id="322562" name="Freeform 2"/>
          <p:cNvSpPr>
            <a:spLocks/>
          </p:cNvSpPr>
          <p:nvPr/>
        </p:nvSpPr>
        <p:spPr bwMode="auto">
          <a:xfrm>
            <a:off x="9788525" y="5375276"/>
            <a:ext cx="414338" cy="106363"/>
          </a:xfrm>
          <a:custGeom>
            <a:avLst/>
            <a:gdLst/>
            <a:ahLst/>
            <a:cxnLst>
              <a:cxn ang="0">
                <a:pos x="0" y="0"/>
              </a:cxn>
              <a:cxn ang="0">
                <a:pos x="260" y="0"/>
              </a:cxn>
              <a:cxn ang="0">
                <a:pos x="260" y="66"/>
              </a:cxn>
              <a:cxn ang="0">
                <a:pos x="0" y="66"/>
              </a:cxn>
              <a:cxn ang="0">
                <a:pos x="0" y="0"/>
              </a:cxn>
            </a:cxnLst>
            <a:rect l="0" t="0" r="r" b="b"/>
            <a:pathLst>
              <a:path w="261" h="67">
                <a:moveTo>
                  <a:pt x="0" y="0"/>
                </a:moveTo>
                <a:lnTo>
                  <a:pt x="260" y="0"/>
                </a:lnTo>
                <a:lnTo>
                  <a:pt x="260" y="66"/>
                </a:lnTo>
                <a:lnTo>
                  <a:pt x="0" y="66"/>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grpSp>
        <p:nvGrpSpPr>
          <p:cNvPr id="322563" name="Group 3"/>
          <p:cNvGrpSpPr>
            <a:grpSpLocks/>
          </p:cNvGrpSpPr>
          <p:nvPr/>
        </p:nvGrpSpPr>
        <p:grpSpPr bwMode="auto">
          <a:xfrm>
            <a:off x="9809163" y="3313113"/>
            <a:ext cx="230187" cy="285750"/>
            <a:chOff x="5219" y="1574"/>
            <a:chExt cx="145" cy="180"/>
          </a:xfrm>
        </p:grpSpPr>
        <p:sp>
          <p:nvSpPr>
            <p:cNvPr id="322564" name="Freeform 4"/>
            <p:cNvSpPr>
              <a:spLocks/>
            </p:cNvSpPr>
            <p:nvPr/>
          </p:nvSpPr>
          <p:spPr bwMode="auto">
            <a:xfrm>
              <a:off x="5219" y="1582"/>
              <a:ext cx="145" cy="172"/>
            </a:xfrm>
            <a:custGeom>
              <a:avLst/>
              <a:gdLst/>
              <a:ahLst/>
              <a:cxnLst>
                <a:cxn ang="0">
                  <a:pos x="64" y="0"/>
                </a:cxn>
                <a:cxn ang="0">
                  <a:pos x="80" y="0"/>
                </a:cxn>
                <a:cxn ang="0">
                  <a:pos x="80" y="64"/>
                </a:cxn>
                <a:cxn ang="0">
                  <a:pos x="144" y="107"/>
                </a:cxn>
                <a:cxn ang="0">
                  <a:pos x="144" y="128"/>
                </a:cxn>
                <a:cxn ang="0">
                  <a:pos x="80" y="103"/>
                </a:cxn>
                <a:cxn ang="0">
                  <a:pos x="80" y="141"/>
                </a:cxn>
                <a:cxn ang="0">
                  <a:pos x="95" y="154"/>
                </a:cxn>
                <a:cxn ang="0">
                  <a:pos x="95" y="171"/>
                </a:cxn>
                <a:cxn ang="0">
                  <a:pos x="72" y="162"/>
                </a:cxn>
                <a:cxn ang="0">
                  <a:pos x="49" y="171"/>
                </a:cxn>
                <a:cxn ang="0">
                  <a:pos x="49" y="154"/>
                </a:cxn>
                <a:cxn ang="0">
                  <a:pos x="64" y="141"/>
                </a:cxn>
                <a:cxn ang="0">
                  <a:pos x="64" y="103"/>
                </a:cxn>
                <a:cxn ang="0">
                  <a:pos x="0" y="128"/>
                </a:cxn>
                <a:cxn ang="0">
                  <a:pos x="0" y="107"/>
                </a:cxn>
                <a:cxn ang="0">
                  <a:pos x="64" y="64"/>
                </a:cxn>
                <a:cxn ang="0">
                  <a:pos x="64" y="0"/>
                </a:cxn>
              </a:cxnLst>
              <a:rect l="0" t="0" r="r" b="b"/>
              <a:pathLst>
                <a:path w="145" h="172">
                  <a:moveTo>
                    <a:pt x="64" y="0"/>
                  </a:moveTo>
                  <a:lnTo>
                    <a:pt x="80" y="0"/>
                  </a:lnTo>
                  <a:lnTo>
                    <a:pt x="80" y="64"/>
                  </a:lnTo>
                  <a:lnTo>
                    <a:pt x="144" y="107"/>
                  </a:lnTo>
                  <a:lnTo>
                    <a:pt x="144" y="128"/>
                  </a:lnTo>
                  <a:lnTo>
                    <a:pt x="80" y="103"/>
                  </a:lnTo>
                  <a:lnTo>
                    <a:pt x="80" y="141"/>
                  </a:lnTo>
                  <a:lnTo>
                    <a:pt x="95" y="154"/>
                  </a:lnTo>
                  <a:lnTo>
                    <a:pt x="95" y="171"/>
                  </a:lnTo>
                  <a:lnTo>
                    <a:pt x="72" y="162"/>
                  </a:lnTo>
                  <a:lnTo>
                    <a:pt x="49" y="171"/>
                  </a:lnTo>
                  <a:lnTo>
                    <a:pt x="49" y="154"/>
                  </a:lnTo>
                  <a:lnTo>
                    <a:pt x="64" y="141"/>
                  </a:lnTo>
                  <a:lnTo>
                    <a:pt x="64" y="103"/>
                  </a:lnTo>
                  <a:lnTo>
                    <a:pt x="0" y="128"/>
                  </a:lnTo>
                  <a:lnTo>
                    <a:pt x="0" y="107"/>
                  </a:lnTo>
                  <a:lnTo>
                    <a:pt x="64" y="64"/>
                  </a:lnTo>
                  <a:lnTo>
                    <a:pt x="64" y="0"/>
                  </a:lnTo>
                </a:path>
              </a:pathLst>
            </a:custGeom>
            <a:solidFill>
              <a:srgbClr val="000070"/>
            </a:solidFill>
            <a:ln w="12700" cap="rnd" cmpd="sng">
              <a:noFill/>
              <a:prstDash val="solid"/>
              <a:round/>
              <a:headEnd type="none" w="med" len="med"/>
              <a:tailEnd type="none" w="med" len="med"/>
            </a:ln>
            <a:effectLst/>
          </p:spPr>
          <p:txBody>
            <a:bodyPr/>
            <a:lstStyle/>
            <a:p>
              <a:endParaRPr lang="en-US"/>
            </a:p>
          </p:txBody>
        </p:sp>
        <p:sp>
          <p:nvSpPr>
            <p:cNvPr id="322565" name="Oval 5"/>
            <p:cNvSpPr>
              <a:spLocks noChangeArrowheads="1"/>
            </p:cNvSpPr>
            <p:nvPr/>
          </p:nvSpPr>
          <p:spPr bwMode="auto">
            <a:xfrm>
              <a:off x="5284" y="1574"/>
              <a:ext cx="14" cy="16"/>
            </a:xfrm>
            <a:prstGeom prst="ellipse">
              <a:avLst/>
            </a:prstGeom>
            <a:solidFill>
              <a:srgbClr val="000070"/>
            </a:solidFill>
            <a:ln w="12700">
              <a:noFill/>
              <a:round/>
              <a:headEnd/>
              <a:tailEnd/>
            </a:ln>
            <a:effectLst/>
          </p:spPr>
          <p:txBody>
            <a:bodyPr wrap="none" anchor="ctr"/>
            <a:lstStyle/>
            <a:p>
              <a:endParaRPr lang="en-US"/>
            </a:p>
          </p:txBody>
        </p:sp>
      </p:grpSp>
      <p:grpSp>
        <p:nvGrpSpPr>
          <p:cNvPr id="322566" name="Group 6"/>
          <p:cNvGrpSpPr>
            <a:grpSpLocks/>
          </p:cNvGrpSpPr>
          <p:nvPr/>
        </p:nvGrpSpPr>
        <p:grpSpPr bwMode="auto">
          <a:xfrm>
            <a:off x="6242050" y="1890713"/>
            <a:ext cx="696913" cy="103187"/>
            <a:chOff x="2972" y="678"/>
            <a:chExt cx="439" cy="65"/>
          </a:xfrm>
        </p:grpSpPr>
        <p:sp>
          <p:nvSpPr>
            <p:cNvPr id="322567" name="Freeform 7"/>
            <p:cNvSpPr>
              <a:spLocks/>
            </p:cNvSpPr>
            <p:nvPr/>
          </p:nvSpPr>
          <p:spPr bwMode="auto">
            <a:xfrm>
              <a:off x="3215" y="678"/>
              <a:ext cx="9" cy="12"/>
            </a:xfrm>
            <a:custGeom>
              <a:avLst/>
              <a:gdLst/>
              <a:ahLst/>
              <a:cxnLst>
                <a:cxn ang="0">
                  <a:pos x="2" y="11"/>
                </a:cxn>
                <a:cxn ang="0">
                  <a:pos x="2" y="1"/>
                </a:cxn>
                <a:cxn ang="0">
                  <a:pos x="8" y="1"/>
                </a:cxn>
                <a:cxn ang="0">
                  <a:pos x="8" y="0"/>
                </a:cxn>
                <a:cxn ang="0">
                  <a:pos x="0" y="0"/>
                </a:cxn>
                <a:cxn ang="0">
                  <a:pos x="0" y="1"/>
                </a:cxn>
                <a:cxn ang="0">
                  <a:pos x="2" y="1"/>
                </a:cxn>
                <a:cxn ang="0">
                  <a:pos x="2" y="11"/>
                </a:cxn>
              </a:cxnLst>
              <a:rect l="0" t="0" r="r" b="b"/>
              <a:pathLst>
                <a:path w="9" h="12">
                  <a:moveTo>
                    <a:pt x="2" y="11"/>
                  </a:moveTo>
                  <a:lnTo>
                    <a:pt x="2" y="1"/>
                  </a:lnTo>
                  <a:lnTo>
                    <a:pt x="8" y="1"/>
                  </a:lnTo>
                  <a:lnTo>
                    <a:pt x="8" y="0"/>
                  </a:lnTo>
                  <a:lnTo>
                    <a:pt x="0" y="0"/>
                  </a:lnTo>
                  <a:lnTo>
                    <a:pt x="0" y="1"/>
                  </a:lnTo>
                  <a:lnTo>
                    <a:pt x="2" y="1"/>
                  </a:lnTo>
                  <a:lnTo>
                    <a:pt x="2" y="1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2568" name="Line 8"/>
            <p:cNvSpPr>
              <a:spLocks noChangeShapeType="1"/>
            </p:cNvSpPr>
            <p:nvPr/>
          </p:nvSpPr>
          <p:spPr bwMode="auto">
            <a:xfrm>
              <a:off x="3044" y="696"/>
              <a:ext cx="0" cy="26"/>
            </a:xfrm>
            <a:prstGeom prst="line">
              <a:avLst/>
            </a:prstGeom>
            <a:noFill/>
            <a:ln w="12700">
              <a:solidFill>
                <a:srgbClr val="000000"/>
              </a:solidFill>
              <a:round/>
              <a:headEnd/>
              <a:tailEnd/>
            </a:ln>
            <a:effectLst/>
          </p:spPr>
          <p:txBody>
            <a:bodyPr/>
            <a:lstStyle/>
            <a:p>
              <a:endParaRPr lang="en-US"/>
            </a:p>
          </p:txBody>
        </p:sp>
        <p:sp>
          <p:nvSpPr>
            <p:cNvPr id="322569" name="Line 9"/>
            <p:cNvSpPr>
              <a:spLocks noChangeShapeType="1"/>
            </p:cNvSpPr>
            <p:nvPr/>
          </p:nvSpPr>
          <p:spPr bwMode="auto">
            <a:xfrm flipV="1">
              <a:off x="3021" y="696"/>
              <a:ext cx="0" cy="26"/>
            </a:xfrm>
            <a:prstGeom prst="line">
              <a:avLst/>
            </a:prstGeom>
            <a:noFill/>
            <a:ln w="12700">
              <a:solidFill>
                <a:srgbClr val="000000"/>
              </a:solidFill>
              <a:round/>
              <a:headEnd/>
              <a:tailEnd/>
            </a:ln>
            <a:effectLst/>
          </p:spPr>
          <p:txBody>
            <a:bodyPr/>
            <a:lstStyle/>
            <a:p>
              <a:endParaRPr lang="en-US"/>
            </a:p>
          </p:txBody>
        </p:sp>
        <p:sp>
          <p:nvSpPr>
            <p:cNvPr id="322570" name="Line 10"/>
            <p:cNvSpPr>
              <a:spLocks noChangeShapeType="1"/>
            </p:cNvSpPr>
            <p:nvPr/>
          </p:nvSpPr>
          <p:spPr bwMode="auto">
            <a:xfrm>
              <a:off x="3065" y="696"/>
              <a:ext cx="0" cy="26"/>
            </a:xfrm>
            <a:prstGeom prst="line">
              <a:avLst/>
            </a:prstGeom>
            <a:noFill/>
            <a:ln w="12700">
              <a:solidFill>
                <a:srgbClr val="000000"/>
              </a:solidFill>
              <a:round/>
              <a:headEnd/>
              <a:tailEnd/>
            </a:ln>
            <a:effectLst/>
          </p:spPr>
          <p:txBody>
            <a:bodyPr/>
            <a:lstStyle/>
            <a:p>
              <a:endParaRPr lang="en-US"/>
            </a:p>
          </p:txBody>
        </p:sp>
        <p:sp>
          <p:nvSpPr>
            <p:cNvPr id="322571" name="Freeform 11"/>
            <p:cNvSpPr>
              <a:spLocks/>
            </p:cNvSpPr>
            <p:nvPr/>
          </p:nvSpPr>
          <p:spPr bwMode="auto">
            <a:xfrm>
              <a:off x="3262" y="679"/>
              <a:ext cx="13" cy="6"/>
            </a:xfrm>
            <a:custGeom>
              <a:avLst/>
              <a:gdLst/>
              <a:ahLst/>
              <a:cxnLst>
                <a:cxn ang="0">
                  <a:pos x="12" y="0"/>
                </a:cxn>
                <a:cxn ang="0">
                  <a:pos x="0" y="0"/>
                </a:cxn>
                <a:cxn ang="0">
                  <a:pos x="0" y="5"/>
                </a:cxn>
                <a:cxn ang="0">
                  <a:pos x="12" y="5"/>
                </a:cxn>
                <a:cxn ang="0">
                  <a:pos x="12" y="0"/>
                </a:cxn>
              </a:cxnLst>
              <a:rect l="0" t="0" r="r" b="b"/>
              <a:pathLst>
                <a:path w="13" h="6">
                  <a:moveTo>
                    <a:pt x="12" y="0"/>
                  </a:moveTo>
                  <a:lnTo>
                    <a:pt x="0" y="0"/>
                  </a:lnTo>
                  <a:lnTo>
                    <a:pt x="0" y="5"/>
                  </a:lnTo>
                  <a:lnTo>
                    <a:pt x="12" y="5"/>
                  </a:lnTo>
                  <a:lnTo>
                    <a:pt x="12"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2572" name="Freeform 12"/>
            <p:cNvSpPr>
              <a:spLocks/>
            </p:cNvSpPr>
            <p:nvPr/>
          </p:nvSpPr>
          <p:spPr bwMode="auto">
            <a:xfrm>
              <a:off x="2972" y="722"/>
              <a:ext cx="439" cy="21"/>
            </a:xfrm>
            <a:custGeom>
              <a:avLst/>
              <a:gdLst/>
              <a:ahLst/>
              <a:cxnLst>
                <a:cxn ang="0">
                  <a:pos x="438" y="0"/>
                </a:cxn>
                <a:cxn ang="0">
                  <a:pos x="0" y="0"/>
                </a:cxn>
                <a:cxn ang="0">
                  <a:pos x="0" y="1"/>
                </a:cxn>
                <a:cxn ang="0">
                  <a:pos x="8" y="1"/>
                </a:cxn>
                <a:cxn ang="0">
                  <a:pos x="13" y="9"/>
                </a:cxn>
                <a:cxn ang="0">
                  <a:pos x="15" y="20"/>
                </a:cxn>
                <a:cxn ang="0">
                  <a:pos x="432" y="20"/>
                </a:cxn>
                <a:cxn ang="0">
                  <a:pos x="438" y="11"/>
                </a:cxn>
                <a:cxn ang="0">
                  <a:pos x="432" y="11"/>
                </a:cxn>
                <a:cxn ang="0">
                  <a:pos x="432" y="1"/>
                </a:cxn>
                <a:cxn ang="0">
                  <a:pos x="438" y="1"/>
                </a:cxn>
                <a:cxn ang="0">
                  <a:pos x="438" y="0"/>
                </a:cxn>
              </a:cxnLst>
              <a:rect l="0" t="0" r="r" b="b"/>
              <a:pathLst>
                <a:path w="439" h="21">
                  <a:moveTo>
                    <a:pt x="438" y="0"/>
                  </a:moveTo>
                  <a:lnTo>
                    <a:pt x="0" y="0"/>
                  </a:lnTo>
                  <a:lnTo>
                    <a:pt x="0" y="1"/>
                  </a:lnTo>
                  <a:lnTo>
                    <a:pt x="8" y="1"/>
                  </a:lnTo>
                  <a:lnTo>
                    <a:pt x="13" y="9"/>
                  </a:lnTo>
                  <a:lnTo>
                    <a:pt x="15" y="20"/>
                  </a:lnTo>
                  <a:lnTo>
                    <a:pt x="432" y="20"/>
                  </a:lnTo>
                  <a:lnTo>
                    <a:pt x="438" y="11"/>
                  </a:lnTo>
                  <a:lnTo>
                    <a:pt x="432" y="11"/>
                  </a:lnTo>
                  <a:lnTo>
                    <a:pt x="432" y="1"/>
                  </a:lnTo>
                  <a:lnTo>
                    <a:pt x="438" y="1"/>
                  </a:lnTo>
                  <a:lnTo>
                    <a:pt x="438"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2573" name="Freeform 13"/>
            <p:cNvSpPr>
              <a:spLocks/>
            </p:cNvSpPr>
            <p:nvPr/>
          </p:nvSpPr>
          <p:spPr bwMode="auto">
            <a:xfrm>
              <a:off x="3215" y="691"/>
              <a:ext cx="36" cy="32"/>
            </a:xfrm>
            <a:custGeom>
              <a:avLst/>
              <a:gdLst/>
              <a:ahLst/>
              <a:cxnLst>
                <a:cxn ang="0">
                  <a:pos x="0" y="31"/>
                </a:cxn>
                <a:cxn ang="0">
                  <a:pos x="0" y="22"/>
                </a:cxn>
                <a:cxn ang="0">
                  <a:pos x="0" y="19"/>
                </a:cxn>
                <a:cxn ang="0">
                  <a:pos x="0" y="13"/>
                </a:cxn>
                <a:cxn ang="0">
                  <a:pos x="10" y="13"/>
                </a:cxn>
                <a:cxn ang="0">
                  <a:pos x="10" y="0"/>
                </a:cxn>
                <a:cxn ang="0">
                  <a:pos x="11" y="0"/>
                </a:cxn>
                <a:cxn ang="0">
                  <a:pos x="11" y="13"/>
                </a:cxn>
                <a:cxn ang="0">
                  <a:pos x="21" y="13"/>
                </a:cxn>
                <a:cxn ang="0">
                  <a:pos x="21" y="9"/>
                </a:cxn>
                <a:cxn ang="0">
                  <a:pos x="23" y="9"/>
                </a:cxn>
                <a:cxn ang="0">
                  <a:pos x="23" y="13"/>
                </a:cxn>
                <a:cxn ang="0">
                  <a:pos x="28" y="13"/>
                </a:cxn>
                <a:cxn ang="0">
                  <a:pos x="28" y="19"/>
                </a:cxn>
                <a:cxn ang="0">
                  <a:pos x="35" y="19"/>
                </a:cxn>
                <a:cxn ang="0">
                  <a:pos x="35" y="22"/>
                </a:cxn>
                <a:cxn ang="0">
                  <a:pos x="33" y="24"/>
                </a:cxn>
                <a:cxn ang="0">
                  <a:pos x="33" y="31"/>
                </a:cxn>
                <a:cxn ang="0">
                  <a:pos x="0" y="31"/>
                </a:cxn>
              </a:cxnLst>
              <a:rect l="0" t="0" r="r" b="b"/>
              <a:pathLst>
                <a:path w="36" h="32">
                  <a:moveTo>
                    <a:pt x="0" y="31"/>
                  </a:moveTo>
                  <a:lnTo>
                    <a:pt x="0" y="22"/>
                  </a:lnTo>
                  <a:lnTo>
                    <a:pt x="0" y="19"/>
                  </a:lnTo>
                  <a:lnTo>
                    <a:pt x="0" y="13"/>
                  </a:lnTo>
                  <a:lnTo>
                    <a:pt x="10" y="13"/>
                  </a:lnTo>
                  <a:lnTo>
                    <a:pt x="10" y="0"/>
                  </a:lnTo>
                  <a:lnTo>
                    <a:pt x="11" y="0"/>
                  </a:lnTo>
                  <a:lnTo>
                    <a:pt x="11" y="13"/>
                  </a:lnTo>
                  <a:lnTo>
                    <a:pt x="21" y="13"/>
                  </a:lnTo>
                  <a:lnTo>
                    <a:pt x="21" y="9"/>
                  </a:lnTo>
                  <a:lnTo>
                    <a:pt x="23" y="9"/>
                  </a:lnTo>
                  <a:lnTo>
                    <a:pt x="23" y="13"/>
                  </a:lnTo>
                  <a:lnTo>
                    <a:pt x="28" y="13"/>
                  </a:lnTo>
                  <a:lnTo>
                    <a:pt x="28" y="19"/>
                  </a:lnTo>
                  <a:lnTo>
                    <a:pt x="35" y="19"/>
                  </a:lnTo>
                  <a:lnTo>
                    <a:pt x="35" y="22"/>
                  </a:lnTo>
                  <a:lnTo>
                    <a:pt x="33" y="24"/>
                  </a:lnTo>
                  <a:lnTo>
                    <a:pt x="33" y="31"/>
                  </a:lnTo>
                  <a:lnTo>
                    <a:pt x="0" y="3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2574" name="Freeform 14"/>
            <p:cNvSpPr>
              <a:spLocks/>
            </p:cNvSpPr>
            <p:nvPr/>
          </p:nvSpPr>
          <p:spPr bwMode="auto">
            <a:xfrm>
              <a:off x="3266" y="698"/>
              <a:ext cx="4" cy="25"/>
            </a:xfrm>
            <a:custGeom>
              <a:avLst/>
              <a:gdLst/>
              <a:ahLst/>
              <a:cxnLst>
                <a:cxn ang="0">
                  <a:pos x="0" y="24"/>
                </a:cxn>
                <a:cxn ang="0">
                  <a:pos x="2" y="4"/>
                </a:cxn>
                <a:cxn ang="0">
                  <a:pos x="2" y="0"/>
                </a:cxn>
                <a:cxn ang="0">
                  <a:pos x="3" y="0"/>
                </a:cxn>
                <a:cxn ang="0">
                  <a:pos x="3" y="24"/>
                </a:cxn>
                <a:cxn ang="0">
                  <a:pos x="0" y="24"/>
                </a:cxn>
              </a:cxnLst>
              <a:rect l="0" t="0" r="r" b="b"/>
              <a:pathLst>
                <a:path w="4" h="25">
                  <a:moveTo>
                    <a:pt x="0" y="24"/>
                  </a:moveTo>
                  <a:lnTo>
                    <a:pt x="2" y="4"/>
                  </a:lnTo>
                  <a:lnTo>
                    <a:pt x="2" y="0"/>
                  </a:lnTo>
                  <a:lnTo>
                    <a:pt x="3" y="0"/>
                  </a:lnTo>
                  <a:lnTo>
                    <a:pt x="3" y="24"/>
                  </a:lnTo>
                  <a:lnTo>
                    <a:pt x="0" y="2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2575" name="Freeform 15"/>
            <p:cNvSpPr>
              <a:spLocks/>
            </p:cNvSpPr>
            <p:nvPr/>
          </p:nvSpPr>
          <p:spPr bwMode="auto">
            <a:xfrm>
              <a:off x="3215" y="679"/>
              <a:ext cx="11" cy="44"/>
            </a:xfrm>
            <a:custGeom>
              <a:avLst/>
              <a:gdLst/>
              <a:ahLst/>
              <a:cxnLst>
                <a:cxn ang="0">
                  <a:pos x="0" y="0"/>
                </a:cxn>
                <a:cxn ang="0">
                  <a:pos x="1" y="42"/>
                </a:cxn>
                <a:cxn ang="0">
                  <a:pos x="10" y="43"/>
                </a:cxn>
                <a:cxn ang="0">
                  <a:pos x="9" y="0"/>
                </a:cxn>
                <a:cxn ang="0">
                  <a:pos x="0" y="0"/>
                </a:cxn>
              </a:cxnLst>
              <a:rect l="0" t="0" r="r" b="b"/>
              <a:pathLst>
                <a:path w="11" h="44">
                  <a:moveTo>
                    <a:pt x="0" y="0"/>
                  </a:moveTo>
                  <a:lnTo>
                    <a:pt x="1" y="42"/>
                  </a:lnTo>
                  <a:lnTo>
                    <a:pt x="10" y="43"/>
                  </a:lnTo>
                  <a:lnTo>
                    <a:pt x="9"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2576" name="Freeform 16"/>
            <p:cNvSpPr>
              <a:spLocks/>
            </p:cNvSpPr>
            <p:nvPr/>
          </p:nvSpPr>
          <p:spPr bwMode="auto">
            <a:xfrm>
              <a:off x="3264" y="682"/>
              <a:ext cx="8" cy="55"/>
            </a:xfrm>
            <a:custGeom>
              <a:avLst/>
              <a:gdLst/>
              <a:ahLst/>
              <a:cxnLst>
                <a:cxn ang="0">
                  <a:pos x="0" y="0"/>
                </a:cxn>
                <a:cxn ang="0">
                  <a:pos x="0" y="50"/>
                </a:cxn>
                <a:cxn ang="0">
                  <a:pos x="7" y="54"/>
                </a:cxn>
                <a:cxn ang="0">
                  <a:pos x="5" y="1"/>
                </a:cxn>
                <a:cxn ang="0">
                  <a:pos x="1" y="0"/>
                </a:cxn>
                <a:cxn ang="0">
                  <a:pos x="0" y="0"/>
                </a:cxn>
              </a:cxnLst>
              <a:rect l="0" t="0" r="r" b="b"/>
              <a:pathLst>
                <a:path w="8" h="55">
                  <a:moveTo>
                    <a:pt x="0" y="0"/>
                  </a:moveTo>
                  <a:lnTo>
                    <a:pt x="0" y="50"/>
                  </a:lnTo>
                  <a:lnTo>
                    <a:pt x="7" y="54"/>
                  </a:lnTo>
                  <a:lnTo>
                    <a:pt x="5" y="1"/>
                  </a:lnTo>
                  <a:lnTo>
                    <a:pt x="1"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grpSp>
      <p:sp>
        <p:nvSpPr>
          <p:cNvPr id="322577" name="Freeform 17"/>
          <p:cNvSpPr>
            <a:spLocks/>
          </p:cNvSpPr>
          <p:nvPr/>
        </p:nvSpPr>
        <p:spPr bwMode="auto">
          <a:xfrm>
            <a:off x="8015288" y="2963863"/>
            <a:ext cx="739775" cy="152400"/>
          </a:xfrm>
          <a:custGeom>
            <a:avLst/>
            <a:gdLst/>
            <a:ahLst/>
            <a:cxnLst>
              <a:cxn ang="0">
                <a:pos x="174" y="31"/>
              </a:cxn>
              <a:cxn ang="0">
                <a:pos x="182" y="31"/>
              </a:cxn>
              <a:cxn ang="0">
                <a:pos x="191" y="30"/>
              </a:cxn>
              <a:cxn ang="0">
                <a:pos x="199" y="30"/>
              </a:cxn>
              <a:cxn ang="0">
                <a:pos x="205" y="28"/>
              </a:cxn>
              <a:cxn ang="0">
                <a:pos x="210" y="27"/>
              </a:cxn>
              <a:cxn ang="0">
                <a:pos x="213" y="25"/>
              </a:cxn>
              <a:cxn ang="0">
                <a:pos x="212" y="24"/>
              </a:cxn>
              <a:cxn ang="0">
                <a:pos x="209" y="22"/>
              </a:cxn>
              <a:cxn ang="0">
                <a:pos x="204" y="21"/>
              </a:cxn>
              <a:cxn ang="0">
                <a:pos x="197" y="20"/>
              </a:cxn>
              <a:cxn ang="0">
                <a:pos x="189" y="20"/>
              </a:cxn>
              <a:cxn ang="0">
                <a:pos x="180" y="19"/>
              </a:cxn>
              <a:cxn ang="0">
                <a:pos x="170" y="18"/>
              </a:cxn>
              <a:cxn ang="0">
                <a:pos x="161" y="18"/>
              </a:cxn>
              <a:cxn ang="0">
                <a:pos x="151" y="20"/>
              </a:cxn>
              <a:cxn ang="0">
                <a:pos x="142" y="20"/>
              </a:cxn>
              <a:cxn ang="0">
                <a:pos x="135" y="21"/>
              </a:cxn>
              <a:cxn ang="0">
                <a:pos x="129" y="22"/>
              </a:cxn>
              <a:cxn ang="0">
                <a:pos x="125" y="23"/>
              </a:cxn>
              <a:cxn ang="0">
                <a:pos x="123" y="24"/>
              </a:cxn>
              <a:cxn ang="0">
                <a:pos x="123" y="26"/>
              </a:cxn>
              <a:cxn ang="0">
                <a:pos x="126" y="27"/>
              </a:cxn>
              <a:cxn ang="0">
                <a:pos x="131" y="28"/>
              </a:cxn>
              <a:cxn ang="0">
                <a:pos x="138" y="30"/>
              </a:cxn>
              <a:cxn ang="0">
                <a:pos x="145" y="30"/>
              </a:cxn>
              <a:cxn ang="0">
                <a:pos x="154" y="31"/>
              </a:cxn>
              <a:cxn ang="0">
                <a:pos x="162" y="31"/>
              </a:cxn>
              <a:cxn ang="0">
                <a:pos x="112" y="59"/>
              </a:cxn>
              <a:cxn ang="0">
                <a:pos x="102" y="58"/>
              </a:cxn>
              <a:cxn ang="0">
                <a:pos x="92" y="57"/>
              </a:cxn>
              <a:cxn ang="0">
                <a:pos x="85" y="53"/>
              </a:cxn>
              <a:cxn ang="0">
                <a:pos x="81" y="49"/>
              </a:cxn>
              <a:cxn ang="0">
                <a:pos x="61" y="0"/>
              </a:cxn>
              <a:cxn ang="0">
                <a:pos x="26" y="59"/>
              </a:cxn>
              <a:cxn ang="0">
                <a:pos x="0" y="61"/>
              </a:cxn>
              <a:cxn ang="0">
                <a:pos x="10" y="66"/>
              </a:cxn>
              <a:cxn ang="0">
                <a:pos x="36" y="74"/>
              </a:cxn>
              <a:cxn ang="0">
                <a:pos x="64" y="81"/>
              </a:cxn>
              <a:cxn ang="0">
                <a:pos x="92" y="87"/>
              </a:cxn>
              <a:cxn ang="0">
                <a:pos x="121" y="90"/>
              </a:cxn>
              <a:cxn ang="0">
                <a:pos x="150" y="93"/>
              </a:cxn>
              <a:cxn ang="0">
                <a:pos x="180" y="95"/>
              </a:cxn>
              <a:cxn ang="0">
                <a:pos x="411" y="95"/>
              </a:cxn>
              <a:cxn ang="0">
                <a:pos x="426" y="93"/>
              </a:cxn>
              <a:cxn ang="0">
                <a:pos x="441" y="90"/>
              </a:cxn>
              <a:cxn ang="0">
                <a:pos x="456" y="85"/>
              </a:cxn>
              <a:cxn ang="0">
                <a:pos x="463" y="82"/>
              </a:cxn>
              <a:cxn ang="0">
                <a:pos x="463" y="80"/>
              </a:cxn>
              <a:cxn ang="0">
                <a:pos x="461" y="77"/>
              </a:cxn>
              <a:cxn ang="0">
                <a:pos x="455" y="74"/>
              </a:cxn>
              <a:cxn ang="0">
                <a:pos x="447" y="73"/>
              </a:cxn>
              <a:cxn ang="0">
                <a:pos x="441" y="68"/>
              </a:cxn>
              <a:cxn ang="0">
                <a:pos x="432" y="64"/>
              </a:cxn>
              <a:cxn ang="0">
                <a:pos x="423" y="60"/>
              </a:cxn>
              <a:cxn ang="0">
                <a:pos x="412" y="59"/>
              </a:cxn>
              <a:cxn ang="0">
                <a:pos x="174" y="59"/>
              </a:cxn>
            </a:cxnLst>
            <a:rect l="0" t="0" r="r" b="b"/>
            <a:pathLst>
              <a:path w="466" h="96">
                <a:moveTo>
                  <a:pt x="174" y="59"/>
                </a:moveTo>
                <a:lnTo>
                  <a:pt x="174" y="31"/>
                </a:lnTo>
                <a:lnTo>
                  <a:pt x="178" y="31"/>
                </a:lnTo>
                <a:lnTo>
                  <a:pt x="182" y="31"/>
                </a:lnTo>
                <a:lnTo>
                  <a:pt x="188" y="31"/>
                </a:lnTo>
                <a:lnTo>
                  <a:pt x="191" y="30"/>
                </a:lnTo>
                <a:lnTo>
                  <a:pt x="196" y="30"/>
                </a:lnTo>
                <a:lnTo>
                  <a:pt x="199" y="30"/>
                </a:lnTo>
                <a:lnTo>
                  <a:pt x="202" y="29"/>
                </a:lnTo>
                <a:lnTo>
                  <a:pt x="205" y="28"/>
                </a:lnTo>
                <a:lnTo>
                  <a:pt x="207" y="27"/>
                </a:lnTo>
                <a:lnTo>
                  <a:pt x="210" y="27"/>
                </a:lnTo>
                <a:lnTo>
                  <a:pt x="212" y="26"/>
                </a:lnTo>
                <a:lnTo>
                  <a:pt x="213" y="25"/>
                </a:lnTo>
                <a:lnTo>
                  <a:pt x="213" y="24"/>
                </a:lnTo>
                <a:lnTo>
                  <a:pt x="212" y="24"/>
                </a:lnTo>
                <a:lnTo>
                  <a:pt x="210" y="23"/>
                </a:lnTo>
                <a:lnTo>
                  <a:pt x="209" y="22"/>
                </a:lnTo>
                <a:lnTo>
                  <a:pt x="206" y="22"/>
                </a:lnTo>
                <a:lnTo>
                  <a:pt x="204" y="21"/>
                </a:lnTo>
                <a:lnTo>
                  <a:pt x="201" y="21"/>
                </a:lnTo>
                <a:lnTo>
                  <a:pt x="197" y="20"/>
                </a:lnTo>
                <a:lnTo>
                  <a:pt x="194" y="20"/>
                </a:lnTo>
                <a:lnTo>
                  <a:pt x="189" y="20"/>
                </a:lnTo>
                <a:lnTo>
                  <a:pt x="185" y="20"/>
                </a:lnTo>
                <a:lnTo>
                  <a:pt x="180" y="19"/>
                </a:lnTo>
                <a:lnTo>
                  <a:pt x="176" y="18"/>
                </a:lnTo>
                <a:lnTo>
                  <a:pt x="170" y="18"/>
                </a:lnTo>
                <a:lnTo>
                  <a:pt x="165" y="18"/>
                </a:lnTo>
                <a:lnTo>
                  <a:pt x="161" y="18"/>
                </a:lnTo>
                <a:lnTo>
                  <a:pt x="155" y="19"/>
                </a:lnTo>
                <a:lnTo>
                  <a:pt x="151" y="20"/>
                </a:lnTo>
                <a:lnTo>
                  <a:pt x="147" y="20"/>
                </a:lnTo>
                <a:lnTo>
                  <a:pt x="142" y="20"/>
                </a:lnTo>
                <a:lnTo>
                  <a:pt x="139" y="20"/>
                </a:lnTo>
                <a:lnTo>
                  <a:pt x="135" y="21"/>
                </a:lnTo>
                <a:lnTo>
                  <a:pt x="131" y="21"/>
                </a:lnTo>
                <a:lnTo>
                  <a:pt x="129" y="22"/>
                </a:lnTo>
                <a:lnTo>
                  <a:pt x="127" y="22"/>
                </a:lnTo>
                <a:lnTo>
                  <a:pt x="125" y="23"/>
                </a:lnTo>
                <a:lnTo>
                  <a:pt x="124" y="24"/>
                </a:lnTo>
                <a:lnTo>
                  <a:pt x="123" y="24"/>
                </a:lnTo>
                <a:lnTo>
                  <a:pt x="123" y="25"/>
                </a:lnTo>
                <a:lnTo>
                  <a:pt x="123" y="26"/>
                </a:lnTo>
                <a:lnTo>
                  <a:pt x="125" y="26"/>
                </a:lnTo>
                <a:lnTo>
                  <a:pt x="126" y="27"/>
                </a:lnTo>
                <a:lnTo>
                  <a:pt x="128" y="27"/>
                </a:lnTo>
                <a:lnTo>
                  <a:pt x="131" y="28"/>
                </a:lnTo>
                <a:lnTo>
                  <a:pt x="133" y="29"/>
                </a:lnTo>
                <a:lnTo>
                  <a:pt x="138" y="30"/>
                </a:lnTo>
                <a:lnTo>
                  <a:pt x="141" y="30"/>
                </a:lnTo>
                <a:lnTo>
                  <a:pt x="145" y="30"/>
                </a:lnTo>
                <a:lnTo>
                  <a:pt x="149" y="31"/>
                </a:lnTo>
                <a:lnTo>
                  <a:pt x="154" y="31"/>
                </a:lnTo>
                <a:lnTo>
                  <a:pt x="158" y="31"/>
                </a:lnTo>
                <a:lnTo>
                  <a:pt x="162" y="31"/>
                </a:lnTo>
                <a:lnTo>
                  <a:pt x="162" y="59"/>
                </a:lnTo>
                <a:lnTo>
                  <a:pt x="112" y="59"/>
                </a:lnTo>
                <a:lnTo>
                  <a:pt x="106" y="59"/>
                </a:lnTo>
                <a:lnTo>
                  <a:pt x="102" y="58"/>
                </a:lnTo>
                <a:lnTo>
                  <a:pt x="97" y="57"/>
                </a:lnTo>
                <a:lnTo>
                  <a:pt x="92" y="57"/>
                </a:lnTo>
                <a:lnTo>
                  <a:pt x="88" y="54"/>
                </a:lnTo>
                <a:lnTo>
                  <a:pt x="85" y="53"/>
                </a:lnTo>
                <a:lnTo>
                  <a:pt x="81" y="50"/>
                </a:lnTo>
                <a:lnTo>
                  <a:pt x="81" y="49"/>
                </a:lnTo>
                <a:lnTo>
                  <a:pt x="30" y="2"/>
                </a:lnTo>
                <a:lnTo>
                  <a:pt x="61" y="0"/>
                </a:lnTo>
                <a:lnTo>
                  <a:pt x="10" y="0"/>
                </a:lnTo>
                <a:lnTo>
                  <a:pt x="26" y="59"/>
                </a:lnTo>
                <a:lnTo>
                  <a:pt x="0" y="59"/>
                </a:lnTo>
                <a:lnTo>
                  <a:pt x="0" y="61"/>
                </a:lnTo>
                <a:lnTo>
                  <a:pt x="1" y="63"/>
                </a:lnTo>
                <a:lnTo>
                  <a:pt x="10" y="66"/>
                </a:lnTo>
                <a:lnTo>
                  <a:pt x="23" y="69"/>
                </a:lnTo>
                <a:lnTo>
                  <a:pt x="36" y="74"/>
                </a:lnTo>
                <a:lnTo>
                  <a:pt x="50" y="77"/>
                </a:lnTo>
                <a:lnTo>
                  <a:pt x="64" y="81"/>
                </a:lnTo>
                <a:lnTo>
                  <a:pt x="78" y="85"/>
                </a:lnTo>
                <a:lnTo>
                  <a:pt x="92" y="87"/>
                </a:lnTo>
                <a:lnTo>
                  <a:pt x="106" y="89"/>
                </a:lnTo>
                <a:lnTo>
                  <a:pt x="121" y="90"/>
                </a:lnTo>
                <a:lnTo>
                  <a:pt x="136" y="93"/>
                </a:lnTo>
                <a:lnTo>
                  <a:pt x="150" y="93"/>
                </a:lnTo>
                <a:lnTo>
                  <a:pt x="165" y="95"/>
                </a:lnTo>
                <a:lnTo>
                  <a:pt x="180" y="95"/>
                </a:lnTo>
                <a:lnTo>
                  <a:pt x="404" y="95"/>
                </a:lnTo>
                <a:lnTo>
                  <a:pt x="411" y="95"/>
                </a:lnTo>
                <a:lnTo>
                  <a:pt x="418" y="94"/>
                </a:lnTo>
                <a:lnTo>
                  <a:pt x="426" y="93"/>
                </a:lnTo>
                <a:lnTo>
                  <a:pt x="434" y="92"/>
                </a:lnTo>
                <a:lnTo>
                  <a:pt x="441" y="90"/>
                </a:lnTo>
                <a:lnTo>
                  <a:pt x="448" y="89"/>
                </a:lnTo>
                <a:lnTo>
                  <a:pt x="456" y="85"/>
                </a:lnTo>
                <a:lnTo>
                  <a:pt x="463" y="82"/>
                </a:lnTo>
                <a:lnTo>
                  <a:pt x="463" y="82"/>
                </a:lnTo>
                <a:lnTo>
                  <a:pt x="465" y="81"/>
                </a:lnTo>
                <a:lnTo>
                  <a:pt x="463" y="80"/>
                </a:lnTo>
                <a:lnTo>
                  <a:pt x="463" y="78"/>
                </a:lnTo>
                <a:lnTo>
                  <a:pt x="461" y="77"/>
                </a:lnTo>
                <a:lnTo>
                  <a:pt x="459" y="76"/>
                </a:lnTo>
                <a:lnTo>
                  <a:pt x="455" y="74"/>
                </a:lnTo>
                <a:lnTo>
                  <a:pt x="451" y="73"/>
                </a:lnTo>
                <a:lnTo>
                  <a:pt x="447" y="73"/>
                </a:lnTo>
                <a:lnTo>
                  <a:pt x="445" y="70"/>
                </a:lnTo>
                <a:lnTo>
                  <a:pt x="441" y="68"/>
                </a:lnTo>
                <a:lnTo>
                  <a:pt x="437" y="65"/>
                </a:lnTo>
                <a:lnTo>
                  <a:pt x="432" y="64"/>
                </a:lnTo>
                <a:lnTo>
                  <a:pt x="428" y="61"/>
                </a:lnTo>
                <a:lnTo>
                  <a:pt x="423" y="60"/>
                </a:lnTo>
                <a:lnTo>
                  <a:pt x="418" y="60"/>
                </a:lnTo>
                <a:lnTo>
                  <a:pt x="412" y="59"/>
                </a:lnTo>
                <a:lnTo>
                  <a:pt x="407" y="59"/>
                </a:lnTo>
                <a:lnTo>
                  <a:pt x="174" y="5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nvGrpSpPr>
          <p:cNvPr id="322578" name="Group 18"/>
          <p:cNvGrpSpPr>
            <a:grpSpLocks/>
          </p:cNvGrpSpPr>
          <p:nvPr/>
        </p:nvGrpSpPr>
        <p:grpSpPr bwMode="auto">
          <a:xfrm>
            <a:off x="8963025" y="3768725"/>
            <a:ext cx="655638" cy="185738"/>
            <a:chOff x="4686" y="1861"/>
            <a:chExt cx="413" cy="117"/>
          </a:xfrm>
        </p:grpSpPr>
        <p:sp>
          <p:nvSpPr>
            <p:cNvPr id="322579" name="Freeform 19"/>
            <p:cNvSpPr>
              <a:spLocks/>
            </p:cNvSpPr>
            <p:nvPr/>
          </p:nvSpPr>
          <p:spPr bwMode="auto">
            <a:xfrm>
              <a:off x="4686" y="1861"/>
              <a:ext cx="399" cy="117"/>
            </a:xfrm>
            <a:custGeom>
              <a:avLst/>
              <a:gdLst/>
              <a:ahLst/>
              <a:cxnLst>
                <a:cxn ang="0">
                  <a:pos x="0" y="0"/>
                </a:cxn>
                <a:cxn ang="0">
                  <a:pos x="29" y="54"/>
                </a:cxn>
                <a:cxn ang="0">
                  <a:pos x="29" y="67"/>
                </a:cxn>
                <a:cxn ang="0">
                  <a:pos x="33" y="70"/>
                </a:cxn>
                <a:cxn ang="0">
                  <a:pos x="30" y="73"/>
                </a:cxn>
                <a:cxn ang="0">
                  <a:pos x="8" y="73"/>
                </a:cxn>
                <a:cxn ang="0">
                  <a:pos x="8" y="97"/>
                </a:cxn>
                <a:cxn ang="0">
                  <a:pos x="30" y="97"/>
                </a:cxn>
                <a:cxn ang="0">
                  <a:pos x="77" y="104"/>
                </a:cxn>
                <a:cxn ang="0">
                  <a:pos x="84" y="105"/>
                </a:cxn>
                <a:cxn ang="0">
                  <a:pos x="84" y="111"/>
                </a:cxn>
                <a:cxn ang="0">
                  <a:pos x="105" y="116"/>
                </a:cxn>
                <a:cxn ang="0">
                  <a:pos x="112" y="107"/>
                </a:cxn>
                <a:cxn ang="0">
                  <a:pos x="133" y="110"/>
                </a:cxn>
                <a:cxn ang="0">
                  <a:pos x="276" y="110"/>
                </a:cxn>
                <a:cxn ang="0">
                  <a:pos x="278" y="107"/>
                </a:cxn>
                <a:cxn ang="0">
                  <a:pos x="278" y="97"/>
                </a:cxn>
                <a:cxn ang="0">
                  <a:pos x="336" y="97"/>
                </a:cxn>
                <a:cxn ang="0">
                  <a:pos x="372" y="95"/>
                </a:cxn>
                <a:cxn ang="0">
                  <a:pos x="390" y="91"/>
                </a:cxn>
                <a:cxn ang="0">
                  <a:pos x="398" y="88"/>
                </a:cxn>
                <a:cxn ang="0">
                  <a:pos x="384" y="83"/>
                </a:cxn>
                <a:cxn ang="0">
                  <a:pos x="363" y="76"/>
                </a:cxn>
                <a:cxn ang="0">
                  <a:pos x="335" y="71"/>
                </a:cxn>
                <a:cxn ang="0">
                  <a:pos x="320" y="69"/>
                </a:cxn>
                <a:cxn ang="0">
                  <a:pos x="285" y="69"/>
                </a:cxn>
                <a:cxn ang="0">
                  <a:pos x="271" y="68"/>
                </a:cxn>
                <a:cxn ang="0">
                  <a:pos x="236" y="60"/>
                </a:cxn>
                <a:cxn ang="0">
                  <a:pos x="218" y="67"/>
                </a:cxn>
                <a:cxn ang="0">
                  <a:pos x="197" y="69"/>
                </a:cxn>
                <a:cxn ang="0">
                  <a:pos x="136" y="69"/>
                </a:cxn>
                <a:cxn ang="0">
                  <a:pos x="88" y="52"/>
                </a:cxn>
                <a:cxn ang="0">
                  <a:pos x="31" y="0"/>
                </a:cxn>
                <a:cxn ang="0">
                  <a:pos x="0" y="0"/>
                </a:cxn>
              </a:cxnLst>
              <a:rect l="0" t="0" r="r" b="b"/>
              <a:pathLst>
                <a:path w="399" h="117">
                  <a:moveTo>
                    <a:pt x="0" y="0"/>
                  </a:moveTo>
                  <a:lnTo>
                    <a:pt x="29" y="54"/>
                  </a:lnTo>
                  <a:lnTo>
                    <a:pt x="29" y="67"/>
                  </a:lnTo>
                  <a:lnTo>
                    <a:pt x="33" y="70"/>
                  </a:lnTo>
                  <a:lnTo>
                    <a:pt x="30" y="73"/>
                  </a:lnTo>
                  <a:lnTo>
                    <a:pt x="8" y="73"/>
                  </a:lnTo>
                  <a:lnTo>
                    <a:pt x="8" y="97"/>
                  </a:lnTo>
                  <a:lnTo>
                    <a:pt x="30" y="97"/>
                  </a:lnTo>
                  <a:lnTo>
                    <a:pt x="77" y="104"/>
                  </a:lnTo>
                  <a:lnTo>
                    <a:pt x="84" y="105"/>
                  </a:lnTo>
                  <a:lnTo>
                    <a:pt x="84" y="111"/>
                  </a:lnTo>
                  <a:lnTo>
                    <a:pt x="105" y="116"/>
                  </a:lnTo>
                  <a:lnTo>
                    <a:pt x="112" y="107"/>
                  </a:lnTo>
                  <a:lnTo>
                    <a:pt x="133" y="110"/>
                  </a:lnTo>
                  <a:lnTo>
                    <a:pt x="276" y="110"/>
                  </a:lnTo>
                  <a:lnTo>
                    <a:pt x="278" y="107"/>
                  </a:lnTo>
                  <a:lnTo>
                    <a:pt x="278" y="97"/>
                  </a:lnTo>
                  <a:lnTo>
                    <a:pt x="336" y="97"/>
                  </a:lnTo>
                  <a:lnTo>
                    <a:pt x="372" y="95"/>
                  </a:lnTo>
                  <a:lnTo>
                    <a:pt x="390" y="91"/>
                  </a:lnTo>
                  <a:lnTo>
                    <a:pt x="398" y="88"/>
                  </a:lnTo>
                  <a:lnTo>
                    <a:pt x="384" y="83"/>
                  </a:lnTo>
                  <a:lnTo>
                    <a:pt x="363" y="76"/>
                  </a:lnTo>
                  <a:lnTo>
                    <a:pt x="335" y="71"/>
                  </a:lnTo>
                  <a:lnTo>
                    <a:pt x="320" y="69"/>
                  </a:lnTo>
                  <a:lnTo>
                    <a:pt x="285" y="69"/>
                  </a:lnTo>
                  <a:lnTo>
                    <a:pt x="271" y="68"/>
                  </a:lnTo>
                  <a:lnTo>
                    <a:pt x="236" y="60"/>
                  </a:lnTo>
                  <a:lnTo>
                    <a:pt x="218" y="67"/>
                  </a:lnTo>
                  <a:lnTo>
                    <a:pt x="197" y="69"/>
                  </a:lnTo>
                  <a:lnTo>
                    <a:pt x="136" y="69"/>
                  </a:lnTo>
                  <a:lnTo>
                    <a:pt x="88" y="52"/>
                  </a:lnTo>
                  <a:lnTo>
                    <a:pt x="31"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580" name="Freeform 20"/>
            <p:cNvSpPr>
              <a:spLocks/>
            </p:cNvSpPr>
            <p:nvPr/>
          </p:nvSpPr>
          <p:spPr bwMode="auto">
            <a:xfrm>
              <a:off x="4922" y="1913"/>
              <a:ext cx="88" cy="17"/>
            </a:xfrm>
            <a:custGeom>
              <a:avLst/>
              <a:gdLst/>
              <a:ahLst/>
              <a:cxnLst>
                <a:cxn ang="0">
                  <a:pos x="0" y="7"/>
                </a:cxn>
                <a:cxn ang="0">
                  <a:pos x="8" y="5"/>
                </a:cxn>
                <a:cxn ang="0">
                  <a:pos x="16" y="3"/>
                </a:cxn>
                <a:cxn ang="0">
                  <a:pos x="24" y="1"/>
                </a:cxn>
                <a:cxn ang="0">
                  <a:pos x="32" y="0"/>
                </a:cxn>
                <a:cxn ang="0">
                  <a:pos x="41" y="0"/>
                </a:cxn>
                <a:cxn ang="0">
                  <a:pos x="50" y="0"/>
                </a:cxn>
                <a:cxn ang="0">
                  <a:pos x="55" y="0"/>
                </a:cxn>
                <a:cxn ang="0">
                  <a:pos x="59" y="0"/>
                </a:cxn>
                <a:cxn ang="0">
                  <a:pos x="64" y="1"/>
                </a:cxn>
                <a:cxn ang="0">
                  <a:pos x="67" y="3"/>
                </a:cxn>
                <a:cxn ang="0">
                  <a:pos x="73" y="4"/>
                </a:cxn>
                <a:cxn ang="0">
                  <a:pos x="77" y="5"/>
                </a:cxn>
                <a:cxn ang="0">
                  <a:pos x="80" y="9"/>
                </a:cxn>
                <a:cxn ang="0">
                  <a:pos x="84" y="11"/>
                </a:cxn>
                <a:cxn ang="0">
                  <a:pos x="86" y="14"/>
                </a:cxn>
                <a:cxn ang="0">
                  <a:pos x="87" y="16"/>
                </a:cxn>
              </a:cxnLst>
              <a:rect l="0" t="0" r="r" b="b"/>
              <a:pathLst>
                <a:path w="88" h="17">
                  <a:moveTo>
                    <a:pt x="0" y="7"/>
                  </a:moveTo>
                  <a:lnTo>
                    <a:pt x="8" y="5"/>
                  </a:lnTo>
                  <a:lnTo>
                    <a:pt x="16" y="3"/>
                  </a:lnTo>
                  <a:lnTo>
                    <a:pt x="24" y="1"/>
                  </a:lnTo>
                  <a:lnTo>
                    <a:pt x="32" y="0"/>
                  </a:lnTo>
                  <a:lnTo>
                    <a:pt x="41" y="0"/>
                  </a:lnTo>
                  <a:lnTo>
                    <a:pt x="50" y="0"/>
                  </a:lnTo>
                  <a:lnTo>
                    <a:pt x="55" y="0"/>
                  </a:lnTo>
                  <a:lnTo>
                    <a:pt x="59" y="0"/>
                  </a:lnTo>
                  <a:lnTo>
                    <a:pt x="64" y="1"/>
                  </a:lnTo>
                  <a:lnTo>
                    <a:pt x="67" y="3"/>
                  </a:lnTo>
                  <a:lnTo>
                    <a:pt x="73" y="4"/>
                  </a:lnTo>
                  <a:lnTo>
                    <a:pt x="77" y="5"/>
                  </a:lnTo>
                  <a:lnTo>
                    <a:pt x="80" y="9"/>
                  </a:lnTo>
                  <a:lnTo>
                    <a:pt x="84" y="11"/>
                  </a:lnTo>
                  <a:lnTo>
                    <a:pt x="86" y="14"/>
                  </a:lnTo>
                  <a:lnTo>
                    <a:pt x="87" y="16"/>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581" name="Line 21"/>
            <p:cNvSpPr>
              <a:spLocks noChangeShapeType="1"/>
            </p:cNvSpPr>
            <p:nvPr/>
          </p:nvSpPr>
          <p:spPr bwMode="auto">
            <a:xfrm flipH="1">
              <a:off x="5082" y="1949"/>
              <a:ext cx="17" cy="0"/>
            </a:xfrm>
            <a:prstGeom prst="line">
              <a:avLst/>
            </a:prstGeom>
            <a:noFill/>
            <a:ln w="12700">
              <a:solidFill>
                <a:srgbClr val="000000"/>
              </a:solidFill>
              <a:round/>
              <a:headEnd/>
              <a:tailEnd/>
            </a:ln>
            <a:effectLst/>
          </p:spPr>
          <p:txBody>
            <a:bodyPr/>
            <a:lstStyle/>
            <a:p>
              <a:endParaRPr lang="en-US"/>
            </a:p>
          </p:txBody>
        </p:sp>
        <p:sp>
          <p:nvSpPr>
            <p:cNvPr id="322582" name="Freeform 22"/>
            <p:cNvSpPr>
              <a:spLocks/>
            </p:cNvSpPr>
            <p:nvPr/>
          </p:nvSpPr>
          <p:spPr bwMode="auto">
            <a:xfrm>
              <a:off x="4978" y="1924"/>
              <a:ext cx="16" cy="13"/>
            </a:xfrm>
            <a:custGeom>
              <a:avLst/>
              <a:gdLst/>
              <a:ahLst/>
              <a:cxnLst>
                <a:cxn ang="0">
                  <a:pos x="0" y="6"/>
                </a:cxn>
                <a:cxn ang="0">
                  <a:pos x="0" y="5"/>
                </a:cxn>
                <a:cxn ang="0">
                  <a:pos x="0" y="4"/>
                </a:cxn>
                <a:cxn ang="0">
                  <a:pos x="0" y="3"/>
                </a:cxn>
                <a:cxn ang="0">
                  <a:pos x="1" y="2"/>
                </a:cxn>
                <a:cxn ang="0">
                  <a:pos x="3" y="1"/>
                </a:cxn>
                <a:cxn ang="0">
                  <a:pos x="5" y="0"/>
                </a:cxn>
                <a:cxn ang="0">
                  <a:pos x="6" y="0"/>
                </a:cxn>
                <a:cxn ang="0">
                  <a:pos x="8" y="0"/>
                </a:cxn>
                <a:cxn ang="0">
                  <a:pos x="10" y="0"/>
                </a:cxn>
                <a:cxn ang="0">
                  <a:pos x="10" y="1"/>
                </a:cxn>
                <a:cxn ang="0">
                  <a:pos x="11" y="1"/>
                </a:cxn>
                <a:cxn ang="0">
                  <a:pos x="13" y="2"/>
                </a:cxn>
                <a:cxn ang="0">
                  <a:pos x="14" y="2"/>
                </a:cxn>
                <a:cxn ang="0">
                  <a:pos x="14" y="4"/>
                </a:cxn>
                <a:cxn ang="0">
                  <a:pos x="15" y="5"/>
                </a:cxn>
                <a:cxn ang="0">
                  <a:pos x="15" y="6"/>
                </a:cxn>
                <a:cxn ang="0">
                  <a:pos x="15" y="7"/>
                </a:cxn>
                <a:cxn ang="0">
                  <a:pos x="15" y="8"/>
                </a:cxn>
                <a:cxn ang="0">
                  <a:pos x="14" y="9"/>
                </a:cxn>
                <a:cxn ang="0">
                  <a:pos x="14" y="10"/>
                </a:cxn>
                <a:cxn ang="0">
                  <a:pos x="13" y="10"/>
                </a:cxn>
                <a:cxn ang="0">
                  <a:pos x="11" y="11"/>
                </a:cxn>
                <a:cxn ang="0">
                  <a:pos x="10" y="12"/>
                </a:cxn>
                <a:cxn ang="0">
                  <a:pos x="8" y="12"/>
                </a:cxn>
                <a:cxn ang="0">
                  <a:pos x="6" y="12"/>
                </a:cxn>
                <a:cxn ang="0">
                  <a:pos x="5" y="12"/>
                </a:cxn>
                <a:cxn ang="0">
                  <a:pos x="3" y="12"/>
                </a:cxn>
                <a:cxn ang="0">
                  <a:pos x="3" y="11"/>
                </a:cxn>
                <a:cxn ang="0">
                  <a:pos x="1" y="11"/>
                </a:cxn>
                <a:cxn ang="0">
                  <a:pos x="0" y="10"/>
                </a:cxn>
                <a:cxn ang="0">
                  <a:pos x="0" y="9"/>
                </a:cxn>
                <a:cxn ang="0">
                  <a:pos x="0" y="7"/>
                </a:cxn>
                <a:cxn ang="0">
                  <a:pos x="0" y="6"/>
                </a:cxn>
              </a:cxnLst>
              <a:rect l="0" t="0" r="r" b="b"/>
              <a:pathLst>
                <a:path w="16" h="13">
                  <a:moveTo>
                    <a:pt x="0" y="6"/>
                  </a:moveTo>
                  <a:lnTo>
                    <a:pt x="0" y="5"/>
                  </a:lnTo>
                  <a:lnTo>
                    <a:pt x="0" y="4"/>
                  </a:lnTo>
                  <a:lnTo>
                    <a:pt x="0" y="3"/>
                  </a:lnTo>
                  <a:lnTo>
                    <a:pt x="1" y="2"/>
                  </a:lnTo>
                  <a:lnTo>
                    <a:pt x="3" y="1"/>
                  </a:lnTo>
                  <a:lnTo>
                    <a:pt x="5" y="0"/>
                  </a:lnTo>
                  <a:lnTo>
                    <a:pt x="6" y="0"/>
                  </a:lnTo>
                  <a:lnTo>
                    <a:pt x="8" y="0"/>
                  </a:lnTo>
                  <a:lnTo>
                    <a:pt x="10" y="0"/>
                  </a:lnTo>
                  <a:lnTo>
                    <a:pt x="10" y="1"/>
                  </a:lnTo>
                  <a:lnTo>
                    <a:pt x="11" y="1"/>
                  </a:lnTo>
                  <a:lnTo>
                    <a:pt x="13" y="2"/>
                  </a:lnTo>
                  <a:lnTo>
                    <a:pt x="14" y="2"/>
                  </a:lnTo>
                  <a:lnTo>
                    <a:pt x="14" y="4"/>
                  </a:lnTo>
                  <a:lnTo>
                    <a:pt x="15" y="5"/>
                  </a:lnTo>
                  <a:lnTo>
                    <a:pt x="15" y="6"/>
                  </a:lnTo>
                  <a:lnTo>
                    <a:pt x="15" y="7"/>
                  </a:lnTo>
                  <a:lnTo>
                    <a:pt x="15" y="8"/>
                  </a:lnTo>
                  <a:lnTo>
                    <a:pt x="14" y="9"/>
                  </a:lnTo>
                  <a:lnTo>
                    <a:pt x="14" y="10"/>
                  </a:lnTo>
                  <a:lnTo>
                    <a:pt x="13" y="10"/>
                  </a:lnTo>
                  <a:lnTo>
                    <a:pt x="11" y="11"/>
                  </a:lnTo>
                  <a:lnTo>
                    <a:pt x="10" y="12"/>
                  </a:lnTo>
                  <a:lnTo>
                    <a:pt x="8" y="12"/>
                  </a:lnTo>
                  <a:lnTo>
                    <a:pt x="6" y="12"/>
                  </a:lnTo>
                  <a:lnTo>
                    <a:pt x="5" y="12"/>
                  </a:lnTo>
                  <a:lnTo>
                    <a:pt x="3" y="12"/>
                  </a:lnTo>
                  <a:lnTo>
                    <a:pt x="3" y="11"/>
                  </a:lnTo>
                  <a:lnTo>
                    <a:pt x="1" y="11"/>
                  </a:lnTo>
                  <a:lnTo>
                    <a:pt x="0" y="10"/>
                  </a:lnTo>
                  <a:lnTo>
                    <a:pt x="0" y="9"/>
                  </a:lnTo>
                  <a:lnTo>
                    <a:pt x="0" y="7"/>
                  </a:lnTo>
                  <a:lnTo>
                    <a:pt x="0"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583" name="Freeform 23"/>
            <p:cNvSpPr>
              <a:spLocks/>
            </p:cNvSpPr>
            <p:nvPr/>
          </p:nvSpPr>
          <p:spPr bwMode="auto">
            <a:xfrm>
              <a:off x="4948" y="1921"/>
              <a:ext cx="14" cy="14"/>
            </a:xfrm>
            <a:custGeom>
              <a:avLst/>
              <a:gdLst/>
              <a:ahLst/>
              <a:cxnLst>
                <a:cxn ang="0">
                  <a:pos x="0" y="7"/>
                </a:cxn>
                <a:cxn ang="0">
                  <a:pos x="0" y="4"/>
                </a:cxn>
                <a:cxn ang="0">
                  <a:pos x="0" y="3"/>
                </a:cxn>
                <a:cxn ang="0">
                  <a:pos x="1" y="2"/>
                </a:cxn>
                <a:cxn ang="0">
                  <a:pos x="3" y="1"/>
                </a:cxn>
                <a:cxn ang="0">
                  <a:pos x="4" y="0"/>
                </a:cxn>
                <a:cxn ang="0">
                  <a:pos x="5" y="0"/>
                </a:cxn>
                <a:cxn ang="0">
                  <a:pos x="7" y="0"/>
                </a:cxn>
                <a:cxn ang="0">
                  <a:pos x="8" y="0"/>
                </a:cxn>
                <a:cxn ang="0">
                  <a:pos x="10" y="1"/>
                </a:cxn>
                <a:cxn ang="0">
                  <a:pos x="11" y="1"/>
                </a:cxn>
                <a:cxn ang="0">
                  <a:pos x="12" y="2"/>
                </a:cxn>
                <a:cxn ang="0">
                  <a:pos x="12" y="3"/>
                </a:cxn>
                <a:cxn ang="0">
                  <a:pos x="13" y="4"/>
                </a:cxn>
                <a:cxn ang="0">
                  <a:pos x="13" y="5"/>
                </a:cxn>
                <a:cxn ang="0">
                  <a:pos x="13" y="7"/>
                </a:cxn>
                <a:cxn ang="0">
                  <a:pos x="13" y="8"/>
                </a:cxn>
                <a:cxn ang="0">
                  <a:pos x="13" y="9"/>
                </a:cxn>
                <a:cxn ang="0">
                  <a:pos x="12" y="10"/>
                </a:cxn>
                <a:cxn ang="0">
                  <a:pos x="12" y="12"/>
                </a:cxn>
                <a:cxn ang="0">
                  <a:pos x="10" y="12"/>
                </a:cxn>
                <a:cxn ang="0">
                  <a:pos x="10" y="13"/>
                </a:cxn>
                <a:cxn ang="0">
                  <a:pos x="9" y="13"/>
                </a:cxn>
                <a:cxn ang="0">
                  <a:pos x="8" y="13"/>
                </a:cxn>
                <a:cxn ang="0">
                  <a:pos x="7" y="13"/>
                </a:cxn>
                <a:cxn ang="0">
                  <a:pos x="5" y="13"/>
                </a:cxn>
                <a:cxn ang="0">
                  <a:pos x="4" y="13"/>
                </a:cxn>
                <a:cxn ang="0">
                  <a:pos x="3" y="13"/>
                </a:cxn>
                <a:cxn ang="0">
                  <a:pos x="2" y="12"/>
                </a:cxn>
                <a:cxn ang="0">
                  <a:pos x="1" y="11"/>
                </a:cxn>
                <a:cxn ang="0">
                  <a:pos x="1" y="10"/>
                </a:cxn>
                <a:cxn ang="0">
                  <a:pos x="0" y="9"/>
                </a:cxn>
                <a:cxn ang="0">
                  <a:pos x="0" y="8"/>
                </a:cxn>
                <a:cxn ang="0">
                  <a:pos x="0" y="7"/>
                </a:cxn>
              </a:cxnLst>
              <a:rect l="0" t="0" r="r" b="b"/>
              <a:pathLst>
                <a:path w="14" h="14">
                  <a:moveTo>
                    <a:pt x="0" y="7"/>
                  </a:moveTo>
                  <a:lnTo>
                    <a:pt x="0" y="4"/>
                  </a:lnTo>
                  <a:lnTo>
                    <a:pt x="0" y="3"/>
                  </a:lnTo>
                  <a:lnTo>
                    <a:pt x="1" y="2"/>
                  </a:lnTo>
                  <a:lnTo>
                    <a:pt x="3" y="1"/>
                  </a:lnTo>
                  <a:lnTo>
                    <a:pt x="4" y="0"/>
                  </a:lnTo>
                  <a:lnTo>
                    <a:pt x="5" y="0"/>
                  </a:lnTo>
                  <a:lnTo>
                    <a:pt x="7" y="0"/>
                  </a:lnTo>
                  <a:lnTo>
                    <a:pt x="8" y="0"/>
                  </a:lnTo>
                  <a:lnTo>
                    <a:pt x="10" y="1"/>
                  </a:lnTo>
                  <a:lnTo>
                    <a:pt x="11" y="1"/>
                  </a:lnTo>
                  <a:lnTo>
                    <a:pt x="12" y="2"/>
                  </a:lnTo>
                  <a:lnTo>
                    <a:pt x="12" y="3"/>
                  </a:lnTo>
                  <a:lnTo>
                    <a:pt x="13" y="4"/>
                  </a:lnTo>
                  <a:lnTo>
                    <a:pt x="13" y="5"/>
                  </a:lnTo>
                  <a:lnTo>
                    <a:pt x="13" y="7"/>
                  </a:lnTo>
                  <a:lnTo>
                    <a:pt x="13" y="8"/>
                  </a:lnTo>
                  <a:lnTo>
                    <a:pt x="13" y="9"/>
                  </a:lnTo>
                  <a:lnTo>
                    <a:pt x="12" y="10"/>
                  </a:lnTo>
                  <a:lnTo>
                    <a:pt x="12" y="12"/>
                  </a:lnTo>
                  <a:lnTo>
                    <a:pt x="10" y="12"/>
                  </a:lnTo>
                  <a:lnTo>
                    <a:pt x="10" y="13"/>
                  </a:lnTo>
                  <a:lnTo>
                    <a:pt x="9" y="13"/>
                  </a:lnTo>
                  <a:lnTo>
                    <a:pt x="8" y="13"/>
                  </a:lnTo>
                  <a:lnTo>
                    <a:pt x="7" y="13"/>
                  </a:lnTo>
                  <a:lnTo>
                    <a:pt x="5" y="13"/>
                  </a:lnTo>
                  <a:lnTo>
                    <a:pt x="4" y="13"/>
                  </a:lnTo>
                  <a:lnTo>
                    <a:pt x="3" y="13"/>
                  </a:lnTo>
                  <a:lnTo>
                    <a:pt x="2" y="12"/>
                  </a:lnTo>
                  <a:lnTo>
                    <a:pt x="1" y="11"/>
                  </a:lnTo>
                  <a:lnTo>
                    <a:pt x="1" y="10"/>
                  </a:lnTo>
                  <a:lnTo>
                    <a:pt x="0" y="9"/>
                  </a:lnTo>
                  <a:lnTo>
                    <a:pt x="0" y="8"/>
                  </a:lnTo>
                  <a:lnTo>
                    <a:pt x="0" y="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sp>
        <p:nvSpPr>
          <p:cNvPr id="322584" name="Freeform 24"/>
          <p:cNvSpPr>
            <a:spLocks/>
          </p:cNvSpPr>
          <p:nvPr/>
        </p:nvSpPr>
        <p:spPr bwMode="auto">
          <a:xfrm>
            <a:off x="7162801" y="3043238"/>
            <a:ext cx="733425" cy="127000"/>
          </a:xfrm>
          <a:custGeom>
            <a:avLst/>
            <a:gdLst/>
            <a:ahLst/>
            <a:cxnLst>
              <a:cxn ang="0">
                <a:pos x="172" y="26"/>
              </a:cxn>
              <a:cxn ang="0">
                <a:pos x="181" y="26"/>
              </a:cxn>
              <a:cxn ang="0">
                <a:pos x="190" y="25"/>
              </a:cxn>
              <a:cxn ang="0">
                <a:pos x="198" y="24"/>
              </a:cxn>
              <a:cxn ang="0">
                <a:pos x="203" y="24"/>
              </a:cxn>
              <a:cxn ang="0">
                <a:pos x="208" y="23"/>
              </a:cxn>
              <a:cxn ang="0">
                <a:pos x="211" y="21"/>
              </a:cxn>
              <a:cxn ang="0">
                <a:pos x="211" y="20"/>
              </a:cxn>
              <a:cxn ang="0">
                <a:pos x="207" y="18"/>
              </a:cxn>
              <a:cxn ang="0">
                <a:pos x="202" y="17"/>
              </a:cxn>
              <a:cxn ang="0">
                <a:pos x="195" y="17"/>
              </a:cxn>
              <a:cxn ang="0">
                <a:pos x="187" y="17"/>
              </a:cxn>
              <a:cxn ang="0">
                <a:pos x="179" y="16"/>
              </a:cxn>
              <a:cxn ang="0">
                <a:pos x="169" y="15"/>
              </a:cxn>
              <a:cxn ang="0">
                <a:pos x="159" y="15"/>
              </a:cxn>
              <a:cxn ang="0">
                <a:pos x="150" y="17"/>
              </a:cxn>
              <a:cxn ang="0">
                <a:pos x="141" y="17"/>
              </a:cxn>
              <a:cxn ang="0">
                <a:pos x="134" y="17"/>
              </a:cxn>
              <a:cxn ang="0">
                <a:pos x="127" y="18"/>
              </a:cxn>
              <a:cxn ang="0">
                <a:pos x="124" y="19"/>
              </a:cxn>
              <a:cxn ang="0">
                <a:pos x="122" y="20"/>
              </a:cxn>
              <a:cxn ang="0">
                <a:pos x="122" y="22"/>
              </a:cxn>
              <a:cxn ang="0">
                <a:pos x="126" y="23"/>
              </a:cxn>
              <a:cxn ang="0">
                <a:pos x="130" y="24"/>
              </a:cxn>
              <a:cxn ang="0">
                <a:pos x="136" y="24"/>
              </a:cxn>
              <a:cxn ang="0">
                <a:pos x="144" y="25"/>
              </a:cxn>
              <a:cxn ang="0">
                <a:pos x="153" y="26"/>
              </a:cxn>
              <a:cxn ang="0">
                <a:pos x="160" y="26"/>
              </a:cxn>
              <a:cxn ang="0">
                <a:pos x="111" y="49"/>
              </a:cxn>
              <a:cxn ang="0">
                <a:pos x="101" y="49"/>
              </a:cxn>
              <a:cxn ang="0">
                <a:pos x="91" y="47"/>
              </a:cxn>
              <a:cxn ang="0">
                <a:pos x="84" y="44"/>
              </a:cxn>
              <a:cxn ang="0">
                <a:pos x="80" y="41"/>
              </a:cxn>
              <a:cxn ang="0">
                <a:pos x="61" y="0"/>
              </a:cxn>
              <a:cxn ang="0">
                <a:pos x="26" y="49"/>
              </a:cxn>
              <a:cxn ang="0">
                <a:pos x="0" y="51"/>
              </a:cxn>
              <a:cxn ang="0">
                <a:pos x="10" y="55"/>
              </a:cxn>
              <a:cxn ang="0">
                <a:pos x="36" y="62"/>
              </a:cxn>
              <a:cxn ang="0">
                <a:pos x="63" y="67"/>
              </a:cxn>
              <a:cxn ang="0">
                <a:pos x="91" y="72"/>
              </a:cxn>
              <a:cxn ang="0">
                <a:pos x="120" y="75"/>
              </a:cxn>
              <a:cxn ang="0">
                <a:pos x="149" y="77"/>
              </a:cxn>
              <a:cxn ang="0">
                <a:pos x="179" y="79"/>
              </a:cxn>
              <a:cxn ang="0">
                <a:pos x="408" y="79"/>
              </a:cxn>
              <a:cxn ang="0">
                <a:pos x="422" y="77"/>
              </a:cxn>
              <a:cxn ang="0">
                <a:pos x="437" y="75"/>
              </a:cxn>
              <a:cxn ang="0">
                <a:pos x="452" y="71"/>
              </a:cxn>
              <a:cxn ang="0">
                <a:pos x="459" y="68"/>
              </a:cxn>
              <a:cxn ang="0">
                <a:pos x="459" y="66"/>
              </a:cxn>
              <a:cxn ang="0">
                <a:pos x="457" y="64"/>
              </a:cxn>
              <a:cxn ang="0">
                <a:pos x="451" y="62"/>
              </a:cxn>
              <a:cxn ang="0">
                <a:pos x="444" y="61"/>
              </a:cxn>
              <a:cxn ang="0">
                <a:pos x="437" y="56"/>
              </a:cxn>
              <a:cxn ang="0">
                <a:pos x="428" y="53"/>
              </a:cxn>
              <a:cxn ang="0">
                <a:pos x="419" y="50"/>
              </a:cxn>
              <a:cxn ang="0">
                <a:pos x="409" y="49"/>
              </a:cxn>
              <a:cxn ang="0">
                <a:pos x="172" y="49"/>
              </a:cxn>
            </a:cxnLst>
            <a:rect l="0" t="0" r="r" b="b"/>
            <a:pathLst>
              <a:path w="462" h="80">
                <a:moveTo>
                  <a:pt x="172" y="49"/>
                </a:moveTo>
                <a:lnTo>
                  <a:pt x="172" y="26"/>
                </a:lnTo>
                <a:lnTo>
                  <a:pt x="176" y="26"/>
                </a:lnTo>
                <a:lnTo>
                  <a:pt x="181" y="26"/>
                </a:lnTo>
                <a:lnTo>
                  <a:pt x="186" y="26"/>
                </a:lnTo>
                <a:lnTo>
                  <a:pt x="190" y="25"/>
                </a:lnTo>
                <a:lnTo>
                  <a:pt x="194" y="25"/>
                </a:lnTo>
                <a:lnTo>
                  <a:pt x="198" y="24"/>
                </a:lnTo>
                <a:lnTo>
                  <a:pt x="201" y="24"/>
                </a:lnTo>
                <a:lnTo>
                  <a:pt x="203" y="24"/>
                </a:lnTo>
                <a:lnTo>
                  <a:pt x="205" y="23"/>
                </a:lnTo>
                <a:lnTo>
                  <a:pt x="208" y="23"/>
                </a:lnTo>
                <a:lnTo>
                  <a:pt x="211" y="22"/>
                </a:lnTo>
                <a:lnTo>
                  <a:pt x="211" y="21"/>
                </a:lnTo>
                <a:lnTo>
                  <a:pt x="211" y="20"/>
                </a:lnTo>
                <a:lnTo>
                  <a:pt x="211" y="20"/>
                </a:lnTo>
                <a:lnTo>
                  <a:pt x="209" y="19"/>
                </a:lnTo>
                <a:lnTo>
                  <a:pt x="207" y="18"/>
                </a:lnTo>
                <a:lnTo>
                  <a:pt x="204" y="18"/>
                </a:lnTo>
                <a:lnTo>
                  <a:pt x="202" y="17"/>
                </a:lnTo>
                <a:lnTo>
                  <a:pt x="199" y="17"/>
                </a:lnTo>
                <a:lnTo>
                  <a:pt x="195" y="17"/>
                </a:lnTo>
                <a:lnTo>
                  <a:pt x="192" y="17"/>
                </a:lnTo>
                <a:lnTo>
                  <a:pt x="187" y="17"/>
                </a:lnTo>
                <a:lnTo>
                  <a:pt x="183" y="17"/>
                </a:lnTo>
                <a:lnTo>
                  <a:pt x="179" y="16"/>
                </a:lnTo>
                <a:lnTo>
                  <a:pt x="174" y="15"/>
                </a:lnTo>
                <a:lnTo>
                  <a:pt x="169" y="15"/>
                </a:lnTo>
                <a:lnTo>
                  <a:pt x="164" y="15"/>
                </a:lnTo>
                <a:lnTo>
                  <a:pt x="159" y="15"/>
                </a:lnTo>
                <a:lnTo>
                  <a:pt x="154" y="16"/>
                </a:lnTo>
                <a:lnTo>
                  <a:pt x="150" y="17"/>
                </a:lnTo>
                <a:lnTo>
                  <a:pt x="146" y="17"/>
                </a:lnTo>
                <a:lnTo>
                  <a:pt x="141" y="17"/>
                </a:lnTo>
                <a:lnTo>
                  <a:pt x="138" y="17"/>
                </a:lnTo>
                <a:lnTo>
                  <a:pt x="134" y="17"/>
                </a:lnTo>
                <a:lnTo>
                  <a:pt x="130" y="17"/>
                </a:lnTo>
                <a:lnTo>
                  <a:pt x="127" y="18"/>
                </a:lnTo>
                <a:lnTo>
                  <a:pt x="127" y="18"/>
                </a:lnTo>
                <a:lnTo>
                  <a:pt x="124" y="19"/>
                </a:lnTo>
                <a:lnTo>
                  <a:pt x="123" y="20"/>
                </a:lnTo>
                <a:lnTo>
                  <a:pt x="122" y="20"/>
                </a:lnTo>
                <a:lnTo>
                  <a:pt x="122" y="21"/>
                </a:lnTo>
                <a:lnTo>
                  <a:pt x="122" y="22"/>
                </a:lnTo>
                <a:lnTo>
                  <a:pt x="124" y="22"/>
                </a:lnTo>
                <a:lnTo>
                  <a:pt x="126" y="23"/>
                </a:lnTo>
                <a:lnTo>
                  <a:pt x="127" y="23"/>
                </a:lnTo>
                <a:lnTo>
                  <a:pt x="130" y="24"/>
                </a:lnTo>
                <a:lnTo>
                  <a:pt x="132" y="24"/>
                </a:lnTo>
                <a:lnTo>
                  <a:pt x="136" y="24"/>
                </a:lnTo>
                <a:lnTo>
                  <a:pt x="139" y="25"/>
                </a:lnTo>
                <a:lnTo>
                  <a:pt x="144" y="25"/>
                </a:lnTo>
                <a:lnTo>
                  <a:pt x="147" y="26"/>
                </a:lnTo>
                <a:lnTo>
                  <a:pt x="153" y="26"/>
                </a:lnTo>
                <a:lnTo>
                  <a:pt x="156" y="26"/>
                </a:lnTo>
                <a:lnTo>
                  <a:pt x="160" y="26"/>
                </a:lnTo>
                <a:lnTo>
                  <a:pt x="160" y="49"/>
                </a:lnTo>
                <a:lnTo>
                  <a:pt x="111" y="49"/>
                </a:lnTo>
                <a:lnTo>
                  <a:pt x="106" y="49"/>
                </a:lnTo>
                <a:lnTo>
                  <a:pt x="101" y="49"/>
                </a:lnTo>
                <a:lnTo>
                  <a:pt x="96" y="47"/>
                </a:lnTo>
                <a:lnTo>
                  <a:pt x="91" y="47"/>
                </a:lnTo>
                <a:lnTo>
                  <a:pt x="88" y="45"/>
                </a:lnTo>
                <a:lnTo>
                  <a:pt x="84" y="44"/>
                </a:lnTo>
                <a:lnTo>
                  <a:pt x="80" y="42"/>
                </a:lnTo>
                <a:lnTo>
                  <a:pt x="80" y="41"/>
                </a:lnTo>
                <a:lnTo>
                  <a:pt x="30" y="2"/>
                </a:lnTo>
                <a:lnTo>
                  <a:pt x="61" y="0"/>
                </a:lnTo>
                <a:lnTo>
                  <a:pt x="10" y="0"/>
                </a:lnTo>
                <a:lnTo>
                  <a:pt x="26" y="49"/>
                </a:lnTo>
                <a:lnTo>
                  <a:pt x="0" y="49"/>
                </a:lnTo>
                <a:lnTo>
                  <a:pt x="0" y="51"/>
                </a:lnTo>
                <a:lnTo>
                  <a:pt x="1" y="52"/>
                </a:lnTo>
                <a:lnTo>
                  <a:pt x="10" y="55"/>
                </a:lnTo>
                <a:lnTo>
                  <a:pt x="23" y="58"/>
                </a:lnTo>
                <a:lnTo>
                  <a:pt x="36" y="62"/>
                </a:lnTo>
                <a:lnTo>
                  <a:pt x="50" y="65"/>
                </a:lnTo>
                <a:lnTo>
                  <a:pt x="63" y="67"/>
                </a:lnTo>
                <a:lnTo>
                  <a:pt x="78" y="71"/>
                </a:lnTo>
                <a:lnTo>
                  <a:pt x="91" y="72"/>
                </a:lnTo>
                <a:lnTo>
                  <a:pt x="106" y="74"/>
                </a:lnTo>
                <a:lnTo>
                  <a:pt x="120" y="75"/>
                </a:lnTo>
                <a:lnTo>
                  <a:pt x="135" y="77"/>
                </a:lnTo>
                <a:lnTo>
                  <a:pt x="149" y="77"/>
                </a:lnTo>
                <a:lnTo>
                  <a:pt x="164" y="79"/>
                </a:lnTo>
                <a:lnTo>
                  <a:pt x="179" y="79"/>
                </a:lnTo>
                <a:lnTo>
                  <a:pt x="400" y="79"/>
                </a:lnTo>
                <a:lnTo>
                  <a:pt x="408" y="79"/>
                </a:lnTo>
                <a:lnTo>
                  <a:pt x="414" y="78"/>
                </a:lnTo>
                <a:lnTo>
                  <a:pt x="422" y="77"/>
                </a:lnTo>
                <a:lnTo>
                  <a:pt x="430" y="77"/>
                </a:lnTo>
                <a:lnTo>
                  <a:pt x="437" y="75"/>
                </a:lnTo>
                <a:lnTo>
                  <a:pt x="445" y="74"/>
                </a:lnTo>
                <a:lnTo>
                  <a:pt x="452" y="71"/>
                </a:lnTo>
                <a:lnTo>
                  <a:pt x="458" y="68"/>
                </a:lnTo>
                <a:lnTo>
                  <a:pt x="459" y="68"/>
                </a:lnTo>
                <a:lnTo>
                  <a:pt x="461" y="67"/>
                </a:lnTo>
                <a:lnTo>
                  <a:pt x="459" y="66"/>
                </a:lnTo>
                <a:lnTo>
                  <a:pt x="459" y="65"/>
                </a:lnTo>
                <a:lnTo>
                  <a:pt x="457" y="64"/>
                </a:lnTo>
                <a:lnTo>
                  <a:pt x="456" y="63"/>
                </a:lnTo>
                <a:lnTo>
                  <a:pt x="451" y="62"/>
                </a:lnTo>
                <a:lnTo>
                  <a:pt x="447" y="61"/>
                </a:lnTo>
                <a:lnTo>
                  <a:pt x="444" y="61"/>
                </a:lnTo>
                <a:lnTo>
                  <a:pt x="441" y="58"/>
                </a:lnTo>
                <a:lnTo>
                  <a:pt x="437" y="56"/>
                </a:lnTo>
                <a:lnTo>
                  <a:pt x="433" y="55"/>
                </a:lnTo>
                <a:lnTo>
                  <a:pt x="428" y="53"/>
                </a:lnTo>
                <a:lnTo>
                  <a:pt x="425" y="51"/>
                </a:lnTo>
                <a:lnTo>
                  <a:pt x="419" y="50"/>
                </a:lnTo>
                <a:lnTo>
                  <a:pt x="414" y="50"/>
                </a:lnTo>
                <a:lnTo>
                  <a:pt x="409" y="49"/>
                </a:lnTo>
                <a:lnTo>
                  <a:pt x="404" y="49"/>
                </a:lnTo>
                <a:lnTo>
                  <a:pt x="172" y="4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nvGrpSpPr>
          <p:cNvPr id="322585" name="Group 25"/>
          <p:cNvGrpSpPr>
            <a:grpSpLocks/>
          </p:cNvGrpSpPr>
          <p:nvPr/>
        </p:nvGrpSpPr>
        <p:grpSpPr bwMode="auto">
          <a:xfrm>
            <a:off x="9004300" y="3390901"/>
            <a:ext cx="590550" cy="182563"/>
            <a:chOff x="4712" y="1623"/>
            <a:chExt cx="372" cy="115"/>
          </a:xfrm>
        </p:grpSpPr>
        <p:sp>
          <p:nvSpPr>
            <p:cNvPr id="322586" name="Freeform 26"/>
            <p:cNvSpPr>
              <a:spLocks/>
            </p:cNvSpPr>
            <p:nvPr/>
          </p:nvSpPr>
          <p:spPr bwMode="auto">
            <a:xfrm>
              <a:off x="4712" y="1623"/>
              <a:ext cx="361" cy="115"/>
            </a:xfrm>
            <a:custGeom>
              <a:avLst/>
              <a:gdLst/>
              <a:ahLst/>
              <a:cxnLst>
                <a:cxn ang="0">
                  <a:pos x="0" y="0"/>
                </a:cxn>
                <a:cxn ang="0">
                  <a:pos x="26" y="53"/>
                </a:cxn>
                <a:cxn ang="0">
                  <a:pos x="26" y="65"/>
                </a:cxn>
                <a:cxn ang="0">
                  <a:pos x="29" y="69"/>
                </a:cxn>
                <a:cxn ang="0">
                  <a:pos x="27" y="72"/>
                </a:cxn>
                <a:cxn ang="0">
                  <a:pos x="7" y="72"/>
                </a:cxn>
                <a:cxn ang="0">
                  <a:pos x="7" y="95"/>
                </a:cxn>
                <a:cxn ang="0">
                  <a:pos x="27" y="95"/>
                </a:cxn>
                <a:cxn ang="0">
                  <a:pos x="69" y="102"/>
                </a:cxn>
                <a:cxn ang="0">
                  <a:pos x="76" y="103"/>
                </a:cxn>
                <a:cxn ang="0">
                  <a:pos x="76" y="109"/>
                </a:cxn>
                <a:cxn ang="0">
                  <a:pos x="95" y="114"/>
                </a:cxn>
                <a:cxn ang="0">
                  <a:pos x="101" y="106"/>
                </a:cxn>
                <a:cxn ang="0">
                  <a:pos x="120" y="108"/>
                </a:cxn>
                <a:cxn ang="0">
                  <a:pos x="249" y="108"/>
                </a:cxn>
                <a:cxn ang="0">
                  <a:pos x="252" y="106"/>
                </a:cxn>
                <a:cxn ang="0">
                  <a:pos x="252" y="95"/>
                </a:cxn>
                <a:cxn ang="0">
                  <a:pos x="304" y="95"/>
                </a:cxn>
                <a:cxn ang="0">
                  <a:pos x="337" y="93"/>
                </a:cxn>
                <a:cxn ang="0">
                  <a:pos x="353" y="90"/>
                </a:cxn>
                <a:cxn ang="0">
                  <a:pos x="360" y="87"/>
                </a:cxn>
                <a:cxn ang="0">
                  <a:pos x="347" y="81"/>
                </a:cxn>
                <a:cxn ang="0">
                  <a:pos x="328" y="75"/>
                </a:cxn>
                <a:cxn ang="0">
                  <a:pos x="303" y="70"/>
                </a:cxn>
                <a:cxn ang="0">
                  <a:pos x="289" y="68"/>
                </a:cxn>
                <a:cxn ang="0">
                  <a:pos x="258" y="68"/>
                </a:cxn>
                <a:cxn ang="0">
                  <a:pos x="245" y="67"/>
                </a:cxn>
                <a:cxn ang="0">
                  <a:pos x="214" y="59"/>
                </a:cxn>
                <a:cxn ang="0">
                  <a:pos x="197" y="65"/>
                </a:cxn>
                <a:cxn ang="0">
                  <a:pos x="178" y="68"/>
                </a:cxn>
                <a:cxn ang="0">
                  <a:pos x="123" y="68"/>
                </a:cxn>
                <a:cxn ang="0">
                  <a:pos x="80" y="51"/>
                </a:cxn>
                <a:cxn ang="0">
                  <a:pos x="28" y="0"/>
                </a:cxn>
                <a:cxn ang="0">
                  <a:pos x="0" y="0"/>
                </a:cxn>
              </a:cxnLst>
              <a:rect l="0" t="0" r="r" b="b"/>
              <a:pathLst>
                <a:path w="361" h="115">
                  <a:moveTo>
                    <a:pt x="0" y="0"/>
                  </a:moveTo>
                  <a:lnTo>
                    <a:pt x="26" y="53"/>
                  </a:lnTo>
                  <a:lnTo>
                    <a:pt x="26" y="65"/>
                  </a:lnTo>
                  <a:lnTo>
                    <a:pt x="29" y="69"/>
                  </a:lnTo>
                  <a:lnTo>
                    <a:pt x="27" y="72"/>
                  </a:lnTo>
                  <a:lnTo>
                    <a:pt x="7" y="72"/>
                  </a:lnTo>
                  <a:lnTo>
                    <a:pt x="7" y="95"/>
                  </a:lnTo>
                  <a:lnTo>
                    <a:pt x="27" y="95"/>
                  </a:lnTo>
                  <a:lnTo>
                    <a:pt x="69" y="102"/>
                  </a:lnTo>
                  <a:lnTo>
                    <a:pt x="76" y="103"/>
                  </a:lnTo>
                  <a:lnTo>
                    <a:pt x="76" y="109"/>
                  </a:lnTo>
                  <a:lnTo>
                    <a:pt x="95" y="114"/>
                  </a:lnTo>
                  <a:lnTo>
                    <a:pt x="101" y="106"/>
                  </a:lnTo>
                  <a:lnTo>
                    <a:pt x="120" y="108"/>
                  </a:lnTo>
                  <a:lnTo>
                    <a:pt x="249" y="108"/>
                  </a:lnTo>
                  <a:lnTo>
                    <a:pt x="252" y="106"/>
                  </a:lnTo>
                  <a:lnTo>
                    <a:pt x="252" y="95"/>
                  </a:lnTo>
                  <a:lnTo>
                    <a:pt x="304" y="95"/>
                  </a:lnTo>
                  <a:lnTo>
                    <a:pt x="337" y="93"/>
                  </a:lnTo>
                  <a:lnTo>
                    <a:pt x="353" y="90"/>
                  </a:lnTo>
                  <a:lnTo>
                    <a:pt x="360" y="87"/>
                  </a:lnTo>
                  <a:lnTo>
                    <a:pt x="347" y="81"/>
                  </a:lnTo>
                  <a:lnTo>
                    <a:pt x="328" y="75"/>
                  </a:lnTo>
                  <a:lnTo>
                    <a:pt x="303" y="70"/>
                  </a:lnTo>
                  <a:lnTo>
                    <a:pt x="289" y="68"/>
                  </a:lnTo>
                  <a:lnTo>
                    <a:pt x="258" y="68"/>
                  </a:lnTo>
                  <a:lnTo>
                    <a:pt x="245" y="67"/>
                  </a:lnTo>
                  <a:lnTo>
                    <a:pt x="214" y="59"/>
                  </a:lnTo>
                  <a:lnTo>
                    <a:pt x="197" y="65"/>
                  </a:lnTo>
                  <a:lnTo>
                    <a:pt x="178" y="68"/>
                  </a:lnTo>
                  <a:lnTo>
                    <a:pt x="123" y="68"/>
                  </a:lnTo>
                  <a:lnTo>
                    <a:pt x="80" y="51"/>
                  </a:lnTo>
                  <a:lnTo>
                    <a:pt x="28"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587" name="Freeform 27"/>
            <p:cNvSpPr>
              <a:spLocks/>
            </p:cNvSpPr>
            <p:nvPr/>
          </p:nvSpPr>
          <p:spPr bwMode="auto">
            <a:xfrm>
              <a:off x="4924" y="1675"/>
              <a:ext cx="80" cy="16"/>
            </a:xfrm>
            <a:custGeom>
              <a:avLst/>
              <a:gdLst/>
              <a:ahLst/>
              <a:cxnLst>
                <a:cxn ang="0">
                  <a:pos x="0" y="7"/>
                </a:cxn>
                <a:cxn ang="0">
                  <a:pos x="7" y="5"/>
                </a:cxn>
                <a:cxn ang="0">
                  <a:pos x="15" y="3"/>
                </a:cxn>
                <a:cxn ang="0">
                  <a:pos x="22" y="1"/>
                </a:cxn>
                <a:cxn ang="0">
                  <a:pos x="29" y="0"/>
                </a:cxn>
                <a:cxn ang="0">
                  <a:pos x="37" y="0"/>
                </a:cxn>
                <a:cxn ang="0">
                  <a:pos x="45" y="0"/>
                </a:cxn>
                <a:cxn ang="0">
                  <a:pos x="50" y="0"/>
                </a:cxn>
                <a:cxn ang="0">
                  <a:pos x="54" y="0"/>
                </a:cxn>
                <a:cxn ang="0">
                  <a:pos x="58" y="1"/>
                </a:cxn>
                <a:cxn ang="0">
                  <a:pos x="61" y="3"/>
                </a:cxn>
                <a:cxn ang="0">
                  <a:pos x="66" y="4"/>
                </a:cxn>
                <a:cxn ang="0">
                  <a:pos x="70" y="5"/>
                </a:cxn>
                <a:cxn ang="0">
                  <a:pos x="73" y="8"/>
                </a:cxn>
                <a:cxn ang="0">
                  <a:pos x="76" y="10"/>
                </a:cxn>
                <a:cxn ang="0">
                  <a:pos x="78" y="13"/>
                </a:cxn>
                <a:cxn ang="0">
                  <a:pos x="79" y="15"/>
                </a:cxn>
              </a:cxnLst>
              <a:rect l="0" t="0" r="r" b="b"/>
              <a:pathLst>
                <a:path w="80" h="16">
                  <a:moveTo>
                    <a:pt x="0" y="7"/>
                  </a:moveTo>
                  <a:lnTo>
                    <a:pt x="7" y="5"/>
                  </a:lnTo>
                  <a:lnTo>
                    <a:pt x="15" y="3"/>
                  </a:lnTo>
                  <a:lnTo>
                    <a:pt x="22" y="1"/>
                  </a:lnTo>
                  <a:lnTo>
                    <a:pt x="29" y="0"/>
                  </a:lnTo>
                  <a:lnTo>
                    <a:pt x="37" y="0"/>
                  </a:lnTo>
                  <a:lnTo>
                    <a:pt x="45" y="0"/>
                  </a:lnTo>
                  <a:lnTo>
                    <a:pt x="50" y="0"/>
                  </a:lnTo>
                  <a:lnTo>
                    <a:pt x="54" y="0"/>
                  </a:lnTo>
                  <a:lnTo>
                    <a:pt x="58" y="1"/>
                  </a:lnTo>
                  <a:lnTo>
                    <a:pt x="61" y="3"/>
                  </a:lnTo>
                  <a:lnTo>
                    <a:pt x="66" y="4"/>
                  </a:lnTo>
                  <a:lnTo>
                    <a:pt x="70" y="5"/>
                  </a:lnTo>
                  <a:lnTo>
                    <a:pt x="73" y="8"/>
                  </a:lnTo>
                  <a:lnTo>
                    <a:pt x="76" y="10"/>
                  </a:lnTo>
                  <a:lnTo>
                    <a:pt x="78" y="13"/>
                  </a:lnTo>
                  <a:lnTo>
                    <a:pt x="79" y="15"/>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588" name="Line 28"/>
            <p:cNvSpPr>
              <a:spLocks noChangeShapeType="1"/>
            </p:cNvSpPr>
            <p:nvPr/>
          </p:nvSpPr>
          <p:spPr bwMode="auto">
            <a:xfrm flipH="1">
              <a:off x="5069" y="1709"/>
              <a:ext cx="15" cy="0"/>
            </a:xfrm>
            <a:prstGeom prst="line">
              <a:avLst/>
            </a:prstGeom>
            <a:noFill/>
            <a:ln w="12700">
              <a:solidFill>
                <a:srgbClr val="000000"/>
              </a:solidFill>
              <a:round/>
              <a:headEnd/>
              <a:tailEnd/>
            </a:ln>
            <a:effectLst/>
          </p:spPr>
          <p:txBody>
            <a:bodyPr/>
            <a:lstStyle/>
            <a:p>
              <a:endParaRPr lang="en-US"/>
            </a:p>
          </p:txBody>
        </p:sp>
        <p:sp>
          <p:nvSpPr>
            <p:cNvPr id="322589" name="Freeform 29"/>
            <p:cNvSpPr>
              <a:spLocks/>
            </p:cNvSpPr>
            <p:nvPr/>
          </p:nvSpPr>
          <p:spPr bwMode="auto">
            <a:xfrm>
              <a:off x="4976" y="1684"/>
              <a:ext cx="13" cy="14"/>
            </a:xfrm>
            <a:custGeom>
              <a:avLst/>
              <a:gdLst/>
              <a:ahLst/>
              <a:cxnLst>
                <a:cxn ang="0">
                  <a:pos x="0" y="7"/>
                </a:cxn>
                <a:cxn ang="0">
                  <a:pos x="0" y="5"/>
                </a:cxn>
                <a:cxn ang="0">
                  <a:pos x="0" y="4"/>
                </a:cxn>
                <a:cxn ang="0">
                  <a:pos x="0" y="3"/>
                </a:cxn>
                <a:cxn ang="0">
                  <a:pos x="1" y="2"/>
                </a:cxn>
                <a:cxn ang="0">
                  <a:pos x="2" y="1"/>
                </a:cxn>
                <a:cxn ang="0">
                  <a:pos x="4" y="0"/>
                </a:cxn>
                <a:cxn ang="0">
                  <a:pos x="5" y="0"/>
                </a:cxn>
                <a:cxn ang="0">
                  <a:pos x="6" y="0"/>
                </a:cxn>
                <a:cxn ang="0">
                  <a:pos x="8" y="0"/>
                </a:cxn>
                <a:cxn ang="0">
                  <a:pos x="8" y="1"/>
                </a:cxn>
                <a:cxn ang="0">
                  <a:pos x="9" y="1"/>
                </a:cxn>
                <a:cxn ang="0">
                  <a:pos x="10" y="2"/>
                </a:cxn>
                <a:cxn ang="0">
                  <a:pos x="11" y="2"/>
                </a:cxn>
                <a:cxn ang="0">
                  <a:pos x="11" y="4"/>
                </a:cxn>
                <a:cxn ang="0">
                  <a:pos x="12" y="5"/>
                </a:cxn>
                <a:cxn ang="0">
                  <a:pos x="12" y="7"/>
                </a:cxn>
                <a:cxn ang="0">
                  <a:pos x="12" y="8"/>
                </a:cxn>
                <a:cxn ang="0">
                  <a:pos x="12" y="9"/>
                </a:cxn>
                <a:cxn ang="0">
                  <a:pos x="11" y="10"/>
                </a:cxn>
                <a:cxn ang="0">
                  <a:pos x="11" y="11"/>
                </a:cxn>
                <a:cxn ang="0">
                  <a:pos x="10" y="11"/>
                </a:cxn>
                <a:cxn ang="0">
                  <a:pos x="9" y="12"/>
                </a:cxn>
                <a:cxn ang="0">
                  <a:pos x="8" y="13"/>
                </a:cxn>
                <a:cxn ang="0">
                  <a:pos x="6" y="13"/>
                </a:cxn>
                <a:cxn ang="0">
                  <a:pos x="5" y="13"/>
                </a:cxn>
                <a:cxn ang="0">
                  <a:pos x="4" y="13"/>
                </a:cxn>
                <a:cxn ang="0">
                  <a:pos x="2" y="13"/>
                </a:cxn>
                <a:cxn ang="0">
                  <a:pos x="2" y="12"/>
                </a:cxn>
                <a:cxn ang="0">
                  <a:pos x="1" y="12"/>
                </a:cxn>
                <a:cxn ang="0">
                  <a:pos x="0" y="11"/>
                </a:cxn>
                <a:cxn ang="0">
                  <a:pos x="0" y="10"/>
                </a:cxn>
                <a:cxn ang="0">
                  <a:pos x="0" y="8"/>
                </a:cxn>
                <a:cxn ang="0">
                  <a:pos x="0" y="7"/>
                </a:cxn>
              </a:cxnLst>
              <a:rect l="0" t="0" r="r" b="b"/>
              <a:pathLst>
                <a:path w="13" h="14">
                  <a:moveTo>
                    <a:pt x="0" y="7"/>
                  </a:moveTo>
                  <a:lnTo>
                    <a:pt x="0" y="5"/>
                  </a:lnTo>
                  <a:lnTo>
                    <a:pt x="0" y="4"/>
                  </a:lnTo>
                  <a:lnTo>
                    <a:pt x="0" y="3"/>
                  </a:lnTo>
                  <a:lnTo>
                    <a:pt x="1" y="2"/>
                  </a:lnTo>
                  <a:lnTo>
                    <a:pt x="2" y="1"/>
                  </a:lnTo>
                  <a:lnTo>
                    <a:pt x="4" y="0"/>
                  </a:lnTo>
                  <a:lnTo>
                    <a:pt x="5" y="0"/>
                  </a:lnTo>
                  <a:lnTo>
                    <a:pt x="6" y="0"/>
                  </a:lnTo>
                  <a:lnTo>
                    <a:pt x="8" y="0"/>
                  </a:lnTo>
                  <a:lnTo>
                    <a:pt x="8" y="1"/>
                  </a:lnTo>
                  <a:lnTo>
                    <a:pt x="9" y="1"/>
                  </a:lnTo>
                  <a:lnTo>
                    <a:pt x="10" y="2"/>
                  </a:lnTo>
                  <a:lnTo>
                    <a:pt x="11" y="2"/>
                  </a:lnTo>
                  <a:lnTo>
                    <a:pt x="11" y="4"/>
                  </a:lnTo>
                  <a:lnTo>
                    <a:pt x="12" y="5"/>
                  </a:lnTo>
                  <a:lnTo>
                    <a:pt x="12" y="7"/>
                  </a:lnTo>
                  <a:lnTo>
                    <a:pt x="12" y="8"/>
                  </a:lnTo>
                  <a:lnTo>
                    <a:pt x="12" y="9"/>
                  </a:lnTo>
                  <a:lnTo>
                    <a:pt x="11" y="10"/>
                  </a:lnTo>
                  <a:lnTo>
                    <a:pt x="11" y="11"/>
                  </a:lnTo>
                  <a:lnTo>
                    <a:pt x="10" y="11"/>
                  </a:lnTo>
                  <a:lnTo>
                    <a:pt x="9" y="12"/>
                  </a:lnTo>
                  <a:lnTo>
                    <a:pt x="8" y="13"/>
                  </a:lnTo>
                  <a:lnTo>
                    <a:pt x="6" y="13"/>
                  </a:lnTo>
                  <a:lnTo>
                    <a:pt x="5" y="13"/>
                  </a:lnTo>
                  <a:lnTo>
                    <a:pt x="4" y="13"/>
                  </a:lnTo>
                  <a:lnTo>
                    <a:pt x="2" y="13"/>
                  </a:lnTo>
                  <a:lnTo>
                    <a:pt x="2" y="12"/>
                  </a:lnTo>
                  <a:lnTo>
                    <a:pt x="1" y="12"/>
                  </a:lnTo>
                  <a:lnTo>
                    <a:pt x="0" y="11"/>
                  </a:lnTo>
                  <a:lnTo>
                    <a:pt x="0" y="10"/>
                  </a:lnTo>
                  <a:lnTo>
                    <a:pt x="0" y="8"/>
                  </a:lnTo>
                  <a:lnTo>
                    <a:pt x="0" y="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590" name="Freeform 30"/>
            <p:cNvSpPr>
              <a:spLocks/>
            </p:cNvSpPr>
            <p:nvPr/>
          </p:nvSpPr>
          <p:spPr bwMode="auto">
            <a:xfrm>
              <a:off x="4947" y="1682"/>
              <a:ext cx="14" cy="14"/>
            </a:xfrm>
            <a:custGeom>
              <a:avLst/>
              <a:gdLst/>
              <a:ahLst/>
              <a:cxnLst>
                <a:cxn ang="0">
                  <a:pos x="0" y="7"/>
                </a:cxn>
                <a:cxn ang="0">
                  <a:pos x="0" y="4"/>
                </a:cxn>
                <a:cxn ang="0">
                  <a:pos x="0" y="3"/>
                </a:cxn>
                <a:cxn ang="0">
                  <a:pos x="1" y="2"/>
                </a:cxn>
                <a:cxn ang="0">
                  <a:pos x="3" y="1"/>
                </a:cxn>
                <a:cxn ang="0">
                  <a:pos x="4" y="0"/>
                </a:cxn>
                <a:cxn ang="0">
                  <a:pos x="5" y="0"/>
                </a:cxn>
                <a:cxn ang="0">
                  <a:pos x="7" y="0"/>
                </a:cxn>
                <a:cxn ang="0">
                  <a:pos x="8" y="0"/>
                </a:cxn>
                <a:cxn ang="0">
                  <a:pos x="10" y="1"/>
                </a:cxn>
                <a:cxn ang="0">
                  <a:pos x="11" y="1"/>
                </a:cxn>
                <a:cxn ang="0">
                  <a:pos x="12" y="2"/>
                </a:cxn>
                <a:cxn ang="0">
                  <a:pos x="12" y="3"/>
                </a:cxn>
                <a:cxn ang="0">
                  <a:pos x="13" y="4"/>
                </a:cxn>
                <a:cxn ang="0">
                  <a:pos x="13" y="5"/>
                </a:cxn>
                <a:cxn ang="0">
                  <a:pos x="13" y="7"/>
                </a:cxn>
                <a:cxn ang="0">
                  <a:pos x="13" y="8"/>
                </a:cxn>
                <a:cxn ang="0">
                  <a:pos x="13" y="9"/>
                </a:cxn>
                <a:cxn ang="0">
                  <a:pos x="12" y="10"/>
                </a:cxn>
                <a:cxn ang="0">
                  <a:pos x="12" y="12"/>
                </a:cxn>
                <a:cxn ang="0">
                  <a:pos x="10" y="12"/>
                </a:cxn>
                <a:cxn ang="0">
                  <a:pos x="10" y="13"/>
                </a:cxn>
                <a:cxn ang="0">
                  <a:pos x="9" y="13"/>
                </a:cxn>
                <a:cxn ang="0">
                  <a:pos x="8" y="13"/>
                </a:cxn>
                <a:cxn ang="0">
                  <a:pos x="7" y="13"/>
                </a:cxn>
                <a:cxn ang="0">
                  <a:pos x="5" y="13"/>
                </a:cxn>
                <a:cxn ang="0">
                  <a:pos x="4" y="13"/>
                </a:cxn>
                <a:cxn ang="0">
                  <a:pos x="3" y="13"/>
                </a:cxn>
                <a:cxn ang="0">
                  <a:pos x="2" y="12"/>
                </a:cxn>
                <a:cxn ang="0">
                  <a:pos x="1" y="11"/>
                </a:cxn>
                <a:cxn ang="0">
                  <a:pos x="1" y="10"/>
                </a:cxn>
                <a:cxn ang="0">
                  <a:pos x="0" y="9"/>
                </a:cxn>
                <a:cxn ang="0">
                  <a:pos x="0" y="8"/>
                </a:cxn>
                <a:cxn ang="0">
                  <a:pos x="0" y="7"/>
                </a:cxn>
              </a:cxnLst>
              <a:rect l="0" t="0" r="r" b="b"/>
              <a:pathLst>
                <a:path w="14" h="14">
                  <a:moveTo>
                    <a:pt x="0" y="7"/>
                  </a:moveTo>
                  <a:lnTo>
                    <a:pt x="0" y="4"/>
                  </a:lnTo>
                  <a:lnTo>
                    <a:pt x="0" y="3"/>
                  </a:lnTo>
                  <a:lnTo>
                    <a:pt x="1" y="2"/>
                  </a:lnTo>
                  <a:lnTo>
                    <a:pt x="3" y="1"/>
                  </a:lnTo>
                  <a:lnTo>
                    <a:pt x="4" y="0"/>
                  </a:lnTo>
                  <a:lnTo>
                    <a:pt x="5" y="0"/>
                  </a:lnTo>
                  <a:lnTo>
                    <a:pt x="7" y="0"/>
                  </a:lnTo>
                  <a:lnTo>
                    <a:pt x="8" y="0"/>
                  </a:lnTo>
                  <a:lnTo>
                    <a:pt x="10" y="1"/>
                  </a:lnTo>
                  <a:lnTo>
                    <a:pt x="11" y="1"/>
                  </a:lnTo>
                  <a:lnTo>
                    <a:pt x="12" y="2"/>
                  </a:lnTo>
                  <a:lnTo>
                    <a:pt x="12" y="3"/>
                  </a:lnTo>
                  <a:lnTo>
                    <a:pt x="13" y="4"/>
                  </a:lnTo>
                  <a:lnTo>
                    <a:pt x="13" y="5"/>
                  </a:lnTo>
                  <a:lnTo>
                    <a:pt x="13" y="7"/>
                  </a:lnTo>
                  <a:lnTo>
                    <a:pt x="13" y="8"/>
                  </a:lnTo>
                  <a:lnTo>
                    <a:pt x="13" y="9"/>
                  </a:lnTo>
                  <a:lnTo>
                    <a:pt x="12" y="10"/>
                  </a:lnTo>
                  <a:lnTo>
                    <a:pt x="12" y="12"/>
                  </a:lnTo>
                  <a:lnTo>
                    <a:pt x="10" y="12"/>
                  </a:lnTo>
                  <a:lnTo>
                    <a:pt x="10" y="13"/>
                  </a:lnTo>
                  <a:lnTo>
                    <a:pt x="9" y="13"/>
                  </a:lnTo>
                  <a:lnTo>
                    <a:pt x="8" y="13"/>
                  </a:lnTo>
                  <a:lnTo>
                    <a:pt x="7" y="13"/>
                  </a:lnTo>
                  <a:lnTo>
                    <a:pt x="5" y="13"/>
                  </a:lnTo>
                  <a:lnTo>
                    <a:pt x="4" y="13"/>
                  </a:lnTo>
                  <a:lnTo>
                    <a:pt x="3" y="13"/>
                  </a:lnTo>
                  <a:lnTo>
                    <a:pt x="2" y="12"/>
                  </a:lnTo>
                  <a:lnTo>
                    <a:pt x="1" y="11"/>
                  </a:lnTo>
                  <a:lnTo>
                    <a:pt x="1" y="10"/>
                  </a:lnTo>
                  <a:lnTo>
                    <a:pt x="0" y="9"/>
                  </a:lnTo>
                  <a:lnTo>
                    <a:pt x="0" y="8"/>
                  </a:lnTo>
                  <a:lnTo>
                    <a:pt x="0" y="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2591" name="Group 31"/>
          <p:cNvGrpSpPr>
            <a:grpSpLocks/>
          </p:cNvGrpSpPr>
          <p:nvPr/>
        </p:nvGrpSpPr>
        <p:grpSpPr bwMode="auto">
          <a:xfrm>
            <a:off x="8154988" y="3409950"/>
            <a:ext cx="493712" cy="90488"/>
            <a:chOff x="4177" y="1635"/>
            <a:chExt cx="311" cy="57"/>
          </a:xfrm>
        </p:grpSpPr>
        <p:sp>
          <p:nvSpPr>
            <p:cNvPr id="322592" name="Freeform 32"/>
            <p:cNvSpPr>
              <a:spLocks/>
            </p:cNvSpPr>
            <p:nvPr/>
          </p:nvSpPr>
          <p:spPr bwMode="auto">
            <a:xfrm>
              <a:off x="4233" y="1677"/>
              <a:ext cx="255" cy="6"/>
            </a:xfrm>
            <a:custGeom>
              <a:avLst/>
              <a:gdLst/>
              <a:ahLst/>
              <a:cxnLst>
                <a:cxn ang="0">
                  <a:pos x="254" y="0"/>
                </a:cxn>
                <a:cxn ang="0">
                  <a:pos x="0" y="0"/>
                </a:cxn>
                <a:cxn ang="0">
                  <a:pos x="0" y="5"/>
                </a:cxn>
                <a:cxn ang="0">
                  <a:pos x="254" y="0"/>
                </a:cxn>
              </a:cxnLst>
              <a:rect l="0" t="0" r="r" b="b"/>
              <a:pathLst>
                <a:path w="255" h="6">
                  <a:moveTo>
                    <a:pt x="254" y="0"/>
                  </a:moveTo>
                  <a:lnTo>
                    <a:pt x="0" y="0"/>
                  </a:lnTo>
                  <a:lnTo>
                    <a:pt x="0" y="5"/>
                  </a:lnTo>
                  <a:lnTo>
                    <a:pt x="25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593" name="Freeform 33"/>
            <p:cNvSpPr>
              <a:spLocks/>
            </p:cNvSpPr>
            <p:nvPr/>
          </p:nvSpPr>
          <p:spPr bwMode="auto">
            <a:xfrm>
              <a:off x="4336" y="1665"/>
              <a:ext cx="59" cy="13"/>
            </a:xfrm>
            <a:custGeom>
              <a:avLst/>
              <a:gdLst/>
              <a:ahLst/>
              <a:cxnLst>
                <a:cxn ang="0">
                  <a:pos x="58" y="12"/>
                </a:cxn>
                <a:cxn ang="0">
                  <a:pos x="49" y="0"/>
                </a:cxn>
                <a:cxn ang="0">
                  <a:pos x="0" y="0"/>
                </a:cxn>
                <a:cxn ang="0">
                  <a:pos x="0" y="12"/>
                </a:cxn>
                <a:cxn ang="0">
                  <a:pos x="58" y="12"/>
                </a:cxn>
              </a:cxnLst>
              <a:rect l="0" t="0" r="r" b="b"/>
              <a:pathLst>
                <a:path w="59" h="13">
                  <a:moveTo>
                    <a:pt x="58" y="12"/>
                  </a:moveTo>
                  <a:lnTo>
                    <a:pt x="49" y="0"/>
                  </a:lnTo>
                  <a:lnTo>
                    <a:pt x="0" y="0"/>
                  </a:lnTo>
                  <a:lnTo>
                    <a:pt x="0" y="12"/>
                  </a:lnTo>
                  <a:lnTo>
                    <a:pt x="58" y="1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594" name="Freeform 34"/>
            <p:cNvSpPr>
              <a:spLocks/>
            </p:cNvSpPr>
            <p:nvPr/>
          </p:nvSpPr>
          <p:spPr bwMode="auto">
            <a:xfrm>
              <a:off x="4336" y="1657"/>
              <a:ext cx="49" cy="9"/>
            </a:xfrm>
            <a:custGeom>
              <a:avLst/>
              <a:gdLst/>
              <a:ahLst/>
              <a:cxnLst>
                <a:cxn ang="0">
                  <a:pos x="48" y="8"/>
                </a:cxn>
                <a:cxn ang="0">
                  <a:pos x="48" y="0"/>
                </a:cxn>
                <a:cxn ang="0">
                  <a:pos x="48" y="4"/>
                </a:cxn>
                <a:cxn ang="0">
                  <a:pos x="0" y="4"/>
                </a:cxn>
                <a:cxn ang="0">
                  <a:pos x="0" y="8"/>
                </a:cxn>
                <a:cxn ang="0">
                  <a:pos x="48" y="8"/>
                </a:cxn>
              </a:cxnLst>
              <a:rect l="0" t="0" r="r" b="b"/>
              <a:pathLst>
                <a:path w="49" h="9">
                  <a:moveTo>
                    <a:pt x="48" y="8"/>
                  </a:moveTo>
                  <a:lnTo>
                    <a:pt x="48" y="0"/>
                  </a:lnTo>
                  <a:lnTo>
                    <a:pt x="48" y="4"/>
                  </a:lnTo>
                  <a:lnTo>
                    <a:pt x="0" y="4"/>
                  </a:lnTo>
                  <a:lnTo>
                    <a:pt x="0" y="8"/>
                  </a:lnTo>
                  <a:lnTo>
                    <a:pt x="48"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595" name="Line 35"/>
            <p:cNvSpPr>
              <a:spLocks noChangeShapeType="1"/>
            </p:cNvSpPr>
            <p:nvPr/>
          </p:nvSpPr>
          <p:spPr bwMode="auto">
            <a:xfrm flipH="1" flipV="1">
              <a:off x="4309" y="1652"/>
              <a:ext cx="8" cy="25"/>
            </a:xfrm>
            <a:prstGeom prst="line">
              <a:avLst/>
            </a:prstGeom>
            <a:noFill/>
            <a:ln w="12700">
              <a:solidFill>
                <a:srgbClr val="000000"/>
              </a:solidFill>
              <a:round/>
              <a:headEnd/>
              <a:tailEnd/>
            </a:ln>
            <a:effectLst/>
          </p:spPr>
          <p:txBody>
            <a:bodyPr/>
            <a:lstStyle/>
            <a:p>
              <a:endParaRPr lang="en-US"/>
            </a:p>
          </p:txBody>
        </p:sp>
        <p:sp>
          <p:nvSpPr>
            <p:cNvPr id="322596" name="Freeform 36"/>
            <p:cNvSpPr>
              <a:spLocks/>
            </p:cNvSpPr>
            <p:nvPr/>
          </p:nvSpPr>
          <p:spPr bwMode="auto">
            <a:xfrm>
              <a:off x="4270" y="1649"/>
              <a:ext cx="40" cy="29"/>
            </a:xfrm>
            <a:custGeom>
              <a:avLst/>
              <a:gdLst/>
              <a:ahLst/>
              <a:cxnLst>
                <a:cxn ang="0">
                  <a:pos x="39" y="4"/>
                </a:cxn>
                <a:cxn ang="0">
                  <a:pos x="28" y="4"/>
                </a:cxn>
                <a:cxn ang="0">
                  <a:pos x="28" y="0"/>
                </a:cxn>
                <a:cxn ang="0">
                  <a:pos x="28" y="16"/>
                </a:cxn>
                <a:cxn ang="0">
                  <a:pos x="0" y="16"/>
                </a:cxn>
                <a:cxn ang="0">
                  <a:pos x="0" y="28"/>
                </a:cxn>
                <a:cxn ang="0">
                  <a:pos x="39" y="4"/>
                </a:cxn>
              </a:cxnLst>
              <a:rect l="0" t="0" r="r" b="b"/>
              <a:pathLst>
                <a:path w="40" h="29">
                  <a:moveTo>
                    <a:pt x="39" y="4"/>
                  </a:moveTo>
                  <a:lnTo>
                    <a:pt x="28" y="4"/>
                  </a:lnTo>
                  <a:lnTo>
                    <a:pt x="28" y="0"/>
                  </a:lnTo>
                  <a:lnTo>
                    <a:pt x="28" y="16"/>
                  </a:lnTo>
                  <a:lnTo>
                    <a:pt x="0" y="16"/>
                  </a:lnTo>
                  <a:lnTo>
                    <a:pt x="0" y="28"/>
                  </a:lnTo>
                  <a:lnTo>
                    <a:pt x="39"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597" name="Freeform 37"/>
            <p:cNvSpPr>
              <a:spLocks/>
            </p:cNvSpPr>
            <p:nvPr/>
          </p:nvSpPr>
          <p:spPr bwMode="auto">
            <a:xfrm>
              <a:off x="4299" y="1652"/>
              <a:ext cx="19" cy="14"/>
            </a:xfrm>
            <a:custGeom>
              <a:avLst/>
              <a:gdLst/>
              <a:ahLst/>
              <a:cxnLst>
                <a:cxn ang="0">
                  <a:pos x="0" y="13"/>
                </a:cxn>
                <a:cxn ang="0">
                  <a:pos x="18" y="13"/>
                </a:cxn>
                <a:cxn ang="0">
                  <a:pos x="10" y="0"/>
                </a:cxn>
                <a:cxn ang="0">
                  <a:pos x="0" y="0"/>
                </a:cxn>
                <a:cxn ang="0">
                  <a:pos x="0" y="13"/>
                </a:cxn>
              </a:cxnLst>
              <a:rect l="0" t="0" r="r" b="b"/>
              <a:pathLst>
                <a:path w="19" h="14">
                  <a:moveTo>
                    <a:pt x="0" y="13"/>
                  </a:moveTo>
                  <a:lnTo>
                    <a:pt x="18" y="13"/>
                  </a:lnTo>
                  <a:lnTo>
                    <a:pt x="10" y="0"/>
                  </a:lnTo>
                  <a:lnTo>
                    <a:pt x="0" y="0"/>
                  </a:lnTo>
                  <a:lnTo>
                    <a:pt x="0"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598" name="Freeform 38"/>
            <p:cNvSpPr>
              <a:spLocks/>
            </p:cNvSpPr>
            <p:nvPr/>
          </p:nvSpPr>
          <p:spPr bwMode="auto">
            <a:xfrm>
              <a:off x="4336" y="1649"/>
              <a:ext cx="40" cy="13"/>
            </a:xfrm>
            <a:custGeom>
              <a:avLst/>
              <a:gdLst/>
              <a:ahLst/>
              <a:cxnLst>
                <a:cxn ang="0">
                  <a:pos x="39" y="12"/>
                </a:cxn>
                <a:cxn ang="0">
                  <a:pos x="39" y="4"/>
                </a:cxn>
                <a:cxn ang="0">
                  <a:pos x="21" y="4"/>
                </a:cxn>
                <a:cxn ang="0">
                  <a:pos x="21" y="12"/>
                </a:cxn>
                <a:cxn ang="0">
                  <a:pos x="10" y="0"/>
                </a:cxn>
                <a:cxn ang="0">
                  <a:pos x="0" y="0"/>
                </a:cxn>
                <a:cxn ang="0">
                  <a:pos x="0" y="12"/>
                </a:cxn>
                <a:cxn ang="0">
                  <a:pos x="39" y="12"/>
                </a:cxn>
              </a:cxnLst>
              <a:rect l="0" t="0" r="r" b="b"/>
              <a:pathLst>
                <a:path w="40" h="13">
                  <a:moveTo>
                    <a:pt x="39" y="12"/>
                  </a:moveTo>
                  <a:lnTo>
                    <a:pt x="39" y="4"/>
                  </a:lnTo>
                  <a:lnTo>
                    <a:pt x="21" y="4"/>
                  </a:lnTo>
                  <a:lnTo>
                    <a:pt x="21" y="12"/>
                  </a:lnTo>
                  <a:lnTo>
                    <a:pt x="10" y="0"/>
                  </a:lnTo>
                  <a:lnTo>
                    <a:pt x="0" y="0"/>
                  </a:lnTo>
                  <a:lnTo>
                    <a:pt x="0" y="12"/>
                  </a:lnTo>
                  <a:lnTo>
                    <a:pt x="39" y="1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599" name="Freeform 39"/>
            <p:cNvSpPr>
              <a:spLocks/>
            </p:cNvSpPr>
            <p:nvPr/>
          </p:nvSpPr>
          <p:spPr bwMode="auto">
            <a:xfrm>
              <a:off x="4336" y="1649"/>
              <a:ext cx="11" cy="13"/>
            </a:xfrm>
            <a:custGeom>
              <a:avLst/>
              <a:gdLst/>
              <a:ahLst/>
              <a:cxnLst>
                <a:cxn ang="0">
                  <a:pos x="0" y="12"/>
                </a:cxn>
                <a:cxn ang="0">
                  <a:pos x="10" y="12"/>
                </a:cxn>
                <a:cxn ang="0">
                  <a:pos x="10" y="0"/>
                </a:cxn>
                <a:cxn ang="0">
                  <a:pos x="0" y="0"/>
                </a:cxn>
                <a:cxn ang="0">
                  <a:pos x="0" y="12"/>
                </a:cxn>
              </a:cxnLst>
              <a:rect l="0" t="0" r="r" b="b"/>
              <a:pathLst>
                <a:path w="11" h="13">
                  <a:moveTo>
                    <a:pt x="0" y="12"/>
                  </a:moveTo>
                  <a:lnTo>
                    <a:pt x="10" y="12"/>
                  </a:lnTo>
                  <a:lnTo>
                    <a:pt x="10" y="0"/>
                  </a:lnTo>
                  <a:lnTo>
                    <a:pt x="0" y="0"/>
                  </a:lnTo>
                  <a:lnTo>
                    <a:pt x="0" y="1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00" name="Line 40"/>
            <p:cNvSpPr>
              <a:spLocks noChangeShapeType="1"/>
            </p:cNvSpPr>
            <p:nvPr/>
          </p:nvSpPr>
          <p:spPr bwMode="auto">
            <a:xfrm flipH="1">
              <a:off x="4317" y="1668"/>
              <a:ext cx="19" cy="0"/>
            </a:xfrm>
            <a:prstGeom prst="line">
              <a:avLst/>
            </a:prstGeom>
            <a:noFill/>
            <a:ln w="12700">
              <a:solidFill>
                <a:srgbClr val="000000"/>
              </a:solidFill>
              <a:round/>
              <a:headEnd/>
              <a:tailEnd/>
            </a:ln>
            <a:effectLst/>
          </p:spPr>
          <p:txBody>
            <a:bodyPr/>
            <a:lstStyle/>
            <a:p>
              <a:endParaRPr lang="en-US"/>
            </a:p>
          </p:txBody>
        </p:sp>
        <p:sp>
          <p:nvSpPr>
            <p:cNvPr id="322601" name="Freeform 41"/>
            <p:cNvSpPr>
              <a:spLocks/>
            </p:cNvSpPr>
            <p:nvPr/>
          </p:nvSpPr>
          <p:spPr bwMode="auto">
            <a:xfrm>
              <a:off x="4270" y="1661"/>
              <a:ext cx="20" cy="5"/>
            </a:xfrm>
            <a:custGeom>
              <a:avLst/>
              <a:gdLst/>
              <a:ahLst/>
              <a:cxnLst>
                <a:cxn ang="0">
                  <a:pos x="19" y="4"/>
                </a:cxn>
                <a:cxn ang="0">
                  <a:pos x="19" y="0"/>
                </a:cxn>
                <a:cxn ang="0">
                  <a:pos x="0" y="0"/>
                </a:cxn>
                <a:cxn ang="0">
                  <a:pos x="0" y="4"/>
                </a:cxn>
                <a:cxn ang="0">
                  <a:pos x="19" y="4"/>
                </a:cxn>
              </a:cxnLst>
              <a:rect l="0" t="0" r="r" b="b"/>
              <a:pathLst>
                <a:path w="20" h="5">
                  <a:moveTo>
                    <a:pt x="19" y="4"/>
                  </a:moveTo>
                  <a:lnTo>
                    <a:pt x="19" y="0"/>
                  </a:lnTo>
                  <a:lnTo>
                    <a:pt x="0" y="0"/>
                  </a:lnTo>
                  <a:lnTo>
                    <a:pt x="0" y="4"/>
                  </a:lnTo>
                  <a:lnTo>
                    <a:pt x="19"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02" name="Freeform 42"/>
            <p:cNvSpPr>
              <a:spLocks/>
            </p:cNvSpPr>
            <p:nvPr/>
          </p:nvSpPr>
          <p:spPr bwMode="auto">
            <a:xfrm>
              <a:off x="4270" y="1661"/>
              <a:ext cx="20" cy="5"/>
            </a:xfrm>
            <a:custGeom>
              <a:avLst/>
              <a:gdLst/>
              <a:ahLst/>
              <a:cxnLst>
                <a:cxn ang="0">
                  <a:pos x="0" y="4"/>
                </a:cxn>
                <a:cxn ang="0">
                  <a:pos x="19" y="4"/>
                </a:cxn>
                <a:cxn ang="0">
                  <a:pos x="19" y="0"/>
                </a:cxn>
                <a:cxn ang="0">
                  <a:pos x="0" y="0"/>
                </a:cxn>
                <a:cxn ang="0">
                  <a:pos x="0" y="4"/>
                </a:cxn>
              </a:cxnLst>
              <a:rect l="0" t="0" r="r" b="b"/>
              <a:pathLst>
                <a:path w="20" h="5">
                  <a:moveTo>
                    <a:pt x="0" y="4"/>
                  </a:moveTo>
                  <a:lnTo>
                    <a:pt x="19" y="4"/>
                  </a:lnTo>
                  <a:lnTo>
                    <a:pt x="19" y="0"/>
                  </a:lnTo>
                  <a:lnTo>
                    <a:pt x="0" y="0"/>
                  </a:lnTo>
                  <a:lnTo>
                    <a:pt x="0"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03" name="Freeform 43"/>
            <p:cNvSpPr>
              <a:spLocks/>
            </p:cNvSpPr>
            <p:nvPr/>
          </p:nvSpPr>
          <p:spPr bwMode="auto">
            <a:xfrm>
              <a:off x="4270" y="1657"/>
              <a:ext cx="12" cy="5"/>
            </a:xfrm>
            <a:custGeom>
              <a:avLst/>
              <a:gdLst/>
              <a:ahLst/>
              <a:cxnLst>
                <a:cxn ang="0">
                  <a:pos x="0" y="4"/>
                </a:cxn>
                <a:cxn ang="0">
                  <a:pos x="0" y="0"/>
                </a:cxn>
                <a:cxn ang="0">
                  <a:pos x="11" y="0"/>
                </a:cxn>
                <a:cxn ang="0">
                  <a:pos x="11" y="4"/>
                </a:cxn>
                <a:cxn ang="0">
                  <a:pos x="0" y="4"/>
                </a:cxn>
              </a:cxnLst>
              <a:rect l="0" t="0" r="r" b="b"/>
              <a:pathLst>
                <a:path w="12" h="5">
                  <a:moveTo>
                    <a:pt x="0" y="4"/>
                  </a:moveTo>
                  <a:lnTo>
                    <a:pt x="0" y="0"/>
                  </a:lnTo>
                  <a:lnTo>
                    <a:pt x="11" y="0"/>
                  </a:lnTo>
                  <a:lnTo>
                    <a:pt x="11" y="4"/>
                  </a:lnTo>
                  <a:lnTo>
                    <a:pt x="0"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04" name="Freeform 44"/>
            <p:cNvSpPr>
              <a:spLocks/>
            </p:cNvSpPr>
            <p:nvPr/>
          </p:nvSpPr>
          <p:spPr bwMode="auto">
            <a:xfrm>
              <a:off x="4366" y="1668"/>
              <a:ext cx="16" cy="7"/>
            </a:xfrm>
            <a:custGeom>
              <a:avLst/>
              <a:gdLst/>
              <a:ahLst/>
              <a:cxnLst>
                <a:cxn ang="0">
                  <a:pos x="4" y="6"/>
                </a:cxn>
                <a:cxn ang="0">
                  <a:pos x="10" y="6"/>
                </a:cxn>
                <a:cxn ang="0">
                  <a:pos x="15" y="4"/>
                </a:cxn>
                <a:cxn ang="0">
                  <a:pos x="10" y="0"/>
                </a:cxn>
                <a:cxn ang="0">
                  <a:pos x="4" y="0"/>
                </a:cxn>
                <a:cxn ang="0">
                  <a:pos x="0" y="4"/>
                </a:cxn>
                <a:cxn ang="0">
                  <a:pos x="4" y="6"/>
                </a:cxn>
              </a:cxnLst>
              <a:rect l="0" t="0" r="r" b="b"/>
              <a:pathLst>
                <a:path w="16" h="7">
                  <a:moveTo>
                    <a:pt x="4" y="6"/>
                  </a:moveTo>
                  <a:lnTo>
                    <a:pt x="10" y="6"/>
                  </a:lnTo>
                  <a:lnTo>
                    <a:pt x="15" y="4"/>
                  </a:lnTo>
                  <a:lnTo>
                    <a:pt x="10" y="0"/>
                  </a:lnTo>
                  <a:lnTo>
                    <a:pt x="4" y="0"/>
                  </a:lnTo>
                  <a:lnTo>
                    <a:pt x="0" y="4"/>
                  </a:lnTo>
                  <a:lnTo>
                    <a:pt x="4"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05" name="Freeform 45"/>
            <p:cNvSpPr>
              <a:spLocks/>
            </p:cNvSpPr>
            <p:nvPr/>
          </p:nvSpPr>
          <p:spPr bwMode="auto">
            <a:xfrm>
              <a:off x="4177" y="1677"/>
              <a:ext cx="311" cy="15"/>
            </a:xfrm>
            <a:custGeom>
              <a:avLst/>
              <a:gdLst/>
              <a:ahLst/>
              <a:cxnLst>
                <a:cxn ang="0">
                  <a:pos x="57" y="5"/>
                </a:cxn>
                <a:cxn ang="0">
                  <a:pos x="27" y="5"/>
                </a:cxn>
                <a:cxn ang="0">
                  <a:pos x="27" y="9"/>
                </a:cxn>
                <a:cxn ang="0">
                  <a:pos x="0" y="9"/>
                </a:cxn>
                <a:cxn ang="0">
                  <a:pos x="0" y="14"/>
                </a:cxn>
                <a:cxn ang="0">
                  <a:pos x="273" y="14"/>
                </a:cxn>
                <a:cxn ang="0">
                  <a:pos x="310" y="0"/>
                </a:cxn>
                <a:cxn ang="0">
                  <a:pos x="57" y="5"/>
                </a:cxn>
              </a:cxnLst>
              <a:rect l="0" t="0" r="r" b="b"/>
              <a:pathLst>
                <a:path w="311" h="15">
                  <a:moveTo>
                    <a:pt x="57" y="5"/>
                  </a:moveTo>
                  <a:lnTo>
                    <a:pt x="27" y="5"/>
                  </a:lnTo>
                  <a:lnTo>
                    <a:pt x="27" y="9"/>
                  </a:lnTo>
                  <a:lnTo>
                    <a:pt x="0" y="9"/>
                  </a:lnTo>
                  <a:lnTo>
                    <a:pt x="0" y="14"/>
                  </a:lnTo>
                  <a:lnTo>
                    <a:pt x="273" y="14"/>
                  </a:lnTo>
                  <a:lnTo>
                    <a:pt x="310" y="0"/>
                  </a:lnTo>
                  <a:lnTo>
                    <a:pt x="57" y="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06" name="Freeform 46"/>
            <p:cNvSpPr>
              <a:spLocks/>
            </p:cNvSpPr>
            <p:nvPr/>
          </p:nvSpPr>
          <p:spPr bwMode="auto">
            <a:xfrm>
              <a:off x="4402" y="1668"/>
              <a:ext cx="13" cy="10"/>
            </a:xfrm>
            <a:custGeom>
              <a:avLst/>
              <a:gdLst/>
              <a:ahLst/>
              <a:cxnLst>
                <a:cxn ang="0">
                  <a:pos x="3" y="9"/>
                </a:cxn>
                <a:cxn ang="0">
                  <a:pos x="12" y="1"/>
                </a:cxn>
                <a:cxn ang="0">
                  <a:pos x="10" y="0"/>
                </a:cxn>
                <a:cxn ang="0">
                  <a:pos x="3" y="5"/>
                </a:cxn>
                <a:cxn ang="0">
                  <a:pos x="0" y="9"/>
                </a:cxn>
                <a:cxn ang="0">
                  <a:pos x="3" y="9"/>
                </a:cxn>
              </a:cxnLst>
              <a:rect l="0" t="0" r="r" b="b"/>
              <a:pathLst>
                <a:path w="13" h="10">
                  <a:moveTo>
                    <a:pt x="3" y="9"/>
                  </a:moveTo>
                  <a:lnTo>
                    <a:pt x="12" y="1"/>
                  </a:lnTo>
                  <a:lnTo>
                    <a:pt x="10" y="0"/>
                  </a:lnTo>
                  <a:lnTo>
                    <a:pt x="3" y="5"/>
                  </a:lnTo>
                  <a:lnTo>
                    <a:pt x="0" y="9"/>
                  </a:lnTo>
                  <a:lnTo>
                    <a:pt x="3"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07" name="Freeform 47"/>
            <p:cNvSpPr>
              <a:spLocks/>
            </p:cNvSpPr>
            <p:nvPr/>
          </p:nvSpPr>
          <p:spPr bwMode="auto">
            <a:xfrm>
              <a:off x="4406" y="1674"/>
              <a:ext cx="7" cy="4"/>
            </a:xfrm>
            <a:custGeom>
              <a:avLst/>
              <a:gdLst/>
              <a:ahLst/>
              <a:cxnLst>
                <a:cxn ang="0">
                  <a:pos x="6" y="0"/>
                </a:cxn>
                <a:cxn ang="0">
                  <a:pos x="6" y="3"/>
                </a:cxn>
                <a:cxn ang="0">
                  <a:pos x="0" y="3"/>
                </a:cxn>
                <a:cxn ang="0">
                  <a:pos x="6" y="0"/>
                </a:cxn>
              </a:cxnLst>
              <a:rect l="0" t="0" r="r" b="b"/>
              <a:pathLst>
                <a:path w="7" h="4">
                  <a:moveTo>
                    <a:pt x="6" y="0"/>
                  </a:moveTo>
                  <a:lnTo>
                    <a:pt x="6" y="3"/>
                  </a:lnTo>
                  <a:lnTo>
                    <a:pt x="0" y="3"/>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08" name="Freeform 48"/>
            <p:cNvSpPr>
              <a:spLocks/>
            </p:cNvSpPr>
            <p:nvPr/>
          </p:nvSpPr>
          <p:spPr bwMode="auto">
            <a:xfrm>
              <a:off x="4214" y="1674"/>
              <a:ext cx="10" cy="9"/>
            </a:xfrm>
            <a:custGeom>
              <a:avLst/>
              <a:gdLst/>
              <a:ahLst/>
              <a:cxnLst>
                <a:cxn ang="0">
                  <a:pos x="7" y="8"/>
                </a:cxn>
                <a:cxn ang="0">
                  <a:pos x="0" y="0"/>
                </a:cxn>
                <a:cxn ang="0">
                  <a:pos x="3" y="0"/>
                </a:cxn>
                <a:cxn ang="0">
                  <a:pos x="8" y="4"/>
                </a:cxn>
                <a:cxn ang="0">
                  <a:pos x="9" y="7"/>
                </a:cxn>
                <a:cxn ang="0">
                  <a:pos x="7" y="8"/>
                </a:cxn>
              </a:cxnLst>
              <a:rect l="0" t="0" r="r" b="b"/>
              <a:pathLst>
                <a:path w="10" h="9">
                  <a:moveTo>
                    <a:pt x="7" y="8"/>
                  </a:moveTo>
                  <a:lnTo>
                    <a:pt x="0" y="0"/>
                  </a:lnTo>
                  <a:lnTo>
                    <a:pt x="3" y="0"/>
                  </a:lnTo>
                  <a:lnTo>
                    <a:pt x="8" y="4"/>
                  </a:lnTo>
                  <a:lnTo>
                    <a:pt x="9" y="7"/>
                  </a:lnTo>
                  <a:lnTo>
                    <a:pt x="7"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09" name="Freeform 49"/>
            <p:cNvSpPr>
              <a:spLocks/>
            </p:cNvSpPr>
            <p:nvPr/>
          </p:nvSpPr>
          <p:spPr bwMode="auto">
            <a:xfrm>
              <a:off x="4216" y="1675"/>
              <a:ext cx="7" cy="7"/>
            </a:xfrm>
            <a:custGeom>
              <a:avLst/>
              <a:gdLst/>
              <a:ahLst/>
              <a:cxnLst>
                <a:cxn ang="0">
                  <a:pos x="0" y="0"/>
                </a:cxn>
                <a:cxn ang="0">
                  <a:pos x="0" y="6"/>
                </a:cxn>
                <a:cxn ang="0">
                  <a:pos x="6" y="6"/>
                </a:cxn>
                <a:cxn ang="0">
                  <a:pos x="0" y="0"/>
                </a:cxn>
              </a:cxnLst>
              <a:rect l="0" t="0" r="r" b="b"/>
              <a:pathLst>
                <a:path w="7" h="7">
                  <a:moveTo>
                    <a:pt x="0" y="0"/>
                  </a:moveTo>
                  <a:lnTo>
                    <a:pt x="0" y="6"/>
                  </a:lnTo>
                  <a:lnTo>
                    <a:pt x="6" y="6"/>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10" name="Freeform 50"/>
            <p:cNvSpPr>
              <a:spLocks/>
            </p:cNvSpPr>
            <p:nvPr/>
          </p:nvSpPr>
          <p:spPr bwMode="auto">
            <a:xfrm>
              <a:off x="4327" y="1635"/>
              <a:ext cx="14" cy="5"/>
            </a:xfrm>
            <a:custGeom>
              <a:avLst/>
              <a:gdLst/>
              <a:ahLst/>
              <a:cxnLst>
                <a:cxn ang="0">
                  <a:pos x="13" y="4"/>
                </a:cxn>
                <a:cxn ang="0">
                  <a:pos x="13" y="3"/>
                </a:cxn>
                <a:cxn ang="0">
                  <a:pos x="12" y="3"/>
                </a:cxn>
                <a:cxn ang="0">
                  <a:pos x="12" y="1"/>
                </a:cxn>
                <a:cxn ang="0">
                  <a:pos x="11" y="1"/>
                </a:cxn>
                <a:cxn ang="0">
                  <a:pos x="10" y="1"/>
                </a:cxn>
                <a:cxn ang="0">
                  <a:pos x="9" y="0"/>
                </a:cxn>
                <a:cxn ang="0">
                  <a:pos x="8" y="0"/>
                </a:cxn>
                <a:cxn ang="0">
                  <a:pos x="7" y="0"/>
                </a:cxn>
                <a:cxn ang="0">
                  <a:pos x="5" y="0"/>
                </a:cxn>
                <a:cxn ang="0">
                  <a:pos x="3" y="0"/>
                </a:cxn>
                <a:cxn ang="0">
                  <a:pos x="3" y="1"/>
                </a:cxn>
                <a:cxn ang="0">
                  <a:pos x="2" y="1"/>
                </a:cxn>
                <a:cxn ang="0">
                  <a:pos x="1" y="3"/>
                </a:cxn>
                <a:cxn ang="0">
                  <a:pos x="0" y="3"/>
                </a:cxn>
                <a:cxn ang="0">
                  <a:pos x="0" y="4"/>
                </a:cxn>
                <a:cxn ang="0">
                  <a:pos x="13" y="4"/>
                </a:cxn>
              </a:cxnLst>
              <a:rect l="0" t="0" r="r" b="b"/>
              <a:pathLst>
                <a:path w="14" h="5">
                  <a:moveTo>
                    <a:pt x="13" y="4"/>
                  </a:moveTo>
                  <a:lnTo>
                    <a:pt x="13" y="3"/>
                  </a:lnTo>
                  <a:lnTo>
                    <a:pt x="12" y="3"/>
                  </a:lnTo>
                  <a:lnTo>
                    <a:pt x="12" y="1"/>
                  </a:lnTo>
                  <a:lnTo>
                    <a:pt x="11" y="1"/>
                  </a:lnTo>
                  <a:lnTo>
                    <a:pt x="10" y="1"/>
                  </a:lnTo>
                  <a:lnTo>
                    <a:pt x="9" y="0"/>
                  </a:lnTo>
                  <a:lnTo>
                    <a:pt x="8" y="0"/>
                  </a:lnTo>
                  <a:lnTo>
                    <a:pt x="7" y="0"/>
                  </a:lnTo>
                  <a:lnTo>
                    <a:pt x="5" y="0"/>
                  </a:lnTo>
                  <a:lnTo>
                    <a:pt x="3" y="0"/>
                  </a:lnTo>
                  <a:lnTo>
                    <a:pt x="3" y="1"/>
                  </a:lnTo>
                  <a:lnTo>
                    <a:pt x="2" y="1"/>
                  </a:lnTo>
                  <a:lnTo>
                    <a:pt x="1" y="3"/>
                  </a:lnTo>
                  <a:lnTo>
                    <a:pt x="0" y="3"/>
                  </a:lnTo>
                  <a:lnTo>
                    <a:pt x="0" y="4"/>
                  </a:lnTo>
                  <a:lnTo>
                    <a:pt x="13"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11" name="Freeform 51"/>
            <p:cNvSpPr>
              <a:spLocks/>
            </p:cNvSpPr>
            <p:nvPr/>
          </p:nvSpPr>
          <p:spPr bwMode="auto">
            <a:xfrm>
              <a:off x="4327" y="1638"/>
              <a:ext cx="14" cy="2"/>
            </a:xfrm>
            <a:custGeom>
              <a:avLst/>
              <a:gdLst/>
              <a:ahLst/>
              <a:cxnLst>
                <a:cxn ang="0">
                  <a:pos x="13" y="1"/>
                </a:cxn>
                <a:cxn ang="0">
                  <a:pos x="12" y="1"/>
                </a:cxn>
                <a:cxn ang="0">
                  <a:pos x="12" y="0"/>
                </a:cxn>
                <a:cxn ang="0">
                  <a:pos x="11" y="0"/>
                </a:cxn>
                <a:cxn ang="0">
                  <a:pos x="10" y="0"/>
                </a:cxn>
                <a:cxn ang="0">
                  <a:pos x="9" y="0"/>
                </a:cxn>
                <a:cxn ang="0">
                  <a:pos x="8" y="0"/>
                </a:cxn>
                <a:cxn ang="0">
                  <a:pos x="7" y="0"/>
                </a:cxn>
                <a:cxn ang="0">
                  <a:pos x="5" y="0"/>
                </a:cxn>
                <a:cxn ang="0">
                  <a:pos x="3" y="0"/>
                </a:cxn>
                <a:cxn ang="0">
                  <a:pos x="2" y="0"/>
                </a:cxn>
                <a:cxn ang="0">
                  <a:pos x="1" y="1"/>
                </a:cxn>
                <a:cxn ang="0">
                  <a:pos x="0" y="1"/>
                </a:cxn>
                <a:cxn ang="0">
                  <a:pos x="1" y="1"/>
                </a:cxn>
                <a:cxn ang="0">
                  <a:pos x="2" y="1"/>
                </a:cxn>
                <a:cxn ang="0">
                  <a:pos x="3" y="1"/>
                </a:cxn>
                <a:cxn ang="0">
                  <a:pos x="5" y="1"/>
                </a:cxn>
                <a:cxn ang="0">
                  <a:pos x="7" y="1"/>
                </a:cxn>
                <a:cxn ang="0">
                  <a:pos x="8" y="1"/>
                </a:cxn>
                <a:cxn ang="0">
                  <a:pos x="9" y="1"/>
                </a:cxn>
                <a:cxn ang="0">
                  <a:pos x="10" y="1"/>
                </a:cxn>
                <a:cxn ang="0">
                  <a:pos x="11" y="1"/>
                </a:cxn>
                <a:cxn ang="0">
                  <a:pos x="12" y="1"/>
                </a:cxn>
                <a:cxn ang="0">
                  <a:pos x="13" y="1"/>
                </a:cxn>
              </a:cxnLst>
              <a:rect l="0" t="0" r="r" b="b"/>
              <a:pathLst>
                <a:path w="14" h="2">
                  <a:moveTo>
                    <a:pt x="13" y="1"/>
                  </a:moveTo>
                  <a:lnTo>
                    <a:pt x="12" y="1"/>
                  </a:lnTo>
                  <a:lnTo>
                    <a:pt x="12" y="0"/>
                  </a:lnTo>
                  <a:lnTo>
                    <a:pt x="11" y="0"/>
                  </a:lnTo>
                  <a:lnTo>
                    <a:pt x="10" y="0"/>
                  </a:lnTo>
                  <a:lnTo>
                    <a:pt x="9" y="0"/>
                  </a:lnTo>
                  <a:lnTo>
                    <a:pt x="8" y="0"/>
                  </a:lnTo>
                  <a:lnTo>
                    <a:pt x="7" y="0"/>
                  </a:lnTo>
                  <a:lnTo>
                    <a:pt x="5" y="0"/>
                  </a:lnTo>
                  <a:lnTo>
                    <a:pt x="3" y="0"/>
                  </a:lnTo>
                  <a:lnTo>
                    <a:pt x="2" y="0"/>
                  </a:lnTo>
                  <a:lnTo>
                    <a:pt x="1" y="1"/>
                  </a:lnTo>
                  <a:lnTo>
                    <a:pt x="0" y="1"/>
                  </a:lnTo>
                  <a:lnTo>
                    <a:pt x="1" y="1"/>
                  </a:lnTo>
                  <a:lnTo>
                    <a:pt x="2" y="1"/>
                  </a:lnTo>
                  <a:lnTo>
                    <a:pt x="3" y="1"/>
                  </a:lnTo>
                  <a:lnTo>
                    <a:pt x="5" y="1"/>
                  </a:lnTo>
                  <a:lnTo>
                    <a:pt x="7" y="1"/>
                  </a:lnTo>
                  <a:lnTo>
                    <a:pt x="8" y="1"/>
                  </a:lnTo>
                  <a:lnTo>
                    <a:pt x="9" y="1"/>
                  </a:lnTo>
                  <a:lnTo>
                    <a:pt x="10" y="1"/>
                  </a:lnTo>
                  <a:lnTo>
                    <a:pt x="11" y="1"/>
                  </a:lnTo>
                  <a:lnTo>
                    <a:pt x="12" y="1"/>
                  </a:lnTo>
                  <a:lnTo>
                    <a:pt x="13"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12" name="Line 52"/>
            <p:cNvSpPr>
              <a:spLocks noChangeShapeType="1"/>
            </p:cNvSpPr>
            <p:nvPr/>
          </p:nvSpPr>
          <p:spPr bwMode="auto">
            <a:xfrm flipV="1">
              <a:off x="4336" y="1641"/>
              <a:ext cx="0" cy="8"/>
            </a:xfrm>
            <a:prstGeom prst="line">
              <a:avLst/>
            </a:prstGeom>
            <a:noFill/>
            <a:ln w="12700">
              <a:solidFill>
                <a:srgbClr val="000000"/>
              </a:solidFill>
              <a:round/>
              <a:headEnd/>
              <a:tailEnd/>
            </a:ln>
            <a:effectLst/>
          </p:spPr>
          <p:txBody>
            <a:bodyPr/>
            <a:lstStyle/>
            <a:p>
              <a:endParaRPr lang="en-US"/>
            </a:p>
          </p:txBody>
        </p:sp>
        <p:sp>
          <p:nvSpPr>
            <p:cNvPr id="322613" name="Freeform 53"/>
            <p:cNvSpPr>
              <a:spLocks/>
            </p:cNvSpPr>
            <p:nvPr/>
          </p:nvSpPr>
          <p:spPr bwMode="auto">
            <a:xfrm>
              <a:off x="4232" y="1674"/>
              <a:ext cx="6" cy="2"/>
            </a:xfrm>
            <a:custGeom>
              <a:avLst/>
              <a:gdLst/>
              <a:ahLst/>
              <a:cxnLst>
                <a:cxn ang="0">
                  <a:pos x="5" y="1"/>
                </a:cxn>
                <a:cxn ang="0">
                  <a:pos x="4" y="0"/>
                </a:cxn>
                <a:cxn ang="0">
                  <a:pos x="3" y="0"/>
                </a:cxn>
                <a:cxn ang="0">
                  <a:pos x="1" y="0"/>
                </a:cxn>
                <a:cxn ang="0">
                  <a:pos x="0" y="1"/>
                </a:cxn>
                <a:cxn ang="0">
                  <a:pos x="1" y="1"/>
                </a:cxn>
                <a:cxn ang="0">
                  <a:pos x="3" y="1"/>
                </a:cxn>
                <a:cxn ang="0">
                  <a:pos x="4" y="1"/>
                </a:cxn>
                <a:cxn ang="0">
                  <a:pos x="5" y="1"/>
                </a:cxn>
              </a:cxnLst>
              <a:rect l="0" t="0" r="r" b="b"/>
              <a:pathLst>
                <a:path w="6" h="2">
                  <a:moveTo>
                    <a:pt x="5" y="1"/>
                  </a:moveTo>
                  <a:lnTo>
                    <a:pt x="4" y="0"/>
                  </a:lnTo>
                  <a:lnTo>
                    <a:pt x="3" y="0"/>
                  </a:lnTo>
                  <a:lnTo>
                    <a:pt x="1" y="0"/>
                  </a:lnTo>
                  <a:lnTo>
                    <a:pt x="0" y="1"/>
                  </a:lnTo>
                  <a:lnTo>
                    <a:pt x="1" y="1"/>
                  </a:lnTo>
                  <a:lnTo>
                    <a:pt x="3" y="1"/>
                  </a:lnTo>
                  <a:lnTo>
                    <a:pt x="4" y="1"/>
                  </a:lnTo>
                  <a:lnTo>
                    <a:pt x="5"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14" name="Freeform 54"/>
            <p:cNvSpPr>
              <a:spLocks/>
            </p:cNvSpPr>
            <p:nvPr/>
          </p:nvSpPr>
          <p:spPr bwMode="auto">
            <a:xfrm>
              <a:off x="4237" y="1674"/>
              <a:ext cx="21" cy="4"/>
            </a:xfrm>
            <a:custGeom>
              <a:avLst/>
              <a:gdLst/>
              <a:ahLst/>
              <a:cxnLst>
                <a:cxn ang="0">
                  <a:pos x="0" y="1"/>
                </a:cxn>
                <a:cxn ang="0">
                  <a:pos x="8" y="1"/>
                </a:cxn>
                <a:cxn ang="0">
                  <a:pos x="9" y="3"/>
                </a:cxn>
                <a:cxn ang="0">
                  <a:pos x="20" y="3"/>
                </a:cxn>
                <a:cxn ang="0">
                  <a:pos x="20" y="2"/>
                </a:cxn>
                <a:cxn ang="0">
                  <a:pos x="15" y="0"/>
                </a:cxn>
                <a:cxn ang="0">
                  <a:pos x="0" y="0"/>
                </a:cxn>
                <a:cxn ang="0">
                  <a:pos x="0" y="1"/>
                </a:cxn>
              </a:cxnLst>
              <a:rect l="0" t="0" r="r" b="b"/>
              <a:pathLst>
                <a:path w="21" h="4">
                  <a:moveTo>
                    <a:pt x="0" y="1"/>
                  </a:moveTo>
                  <a:lnTo>
                    <a:pt x="8" y="1"/>
                  </a:lnTo>
                  <a:lnTo>
                    <a:pt x="9" y="3"/>
                  </a:lnTo>
                  <a:lnTo>
                    <a:pt x="20" y="3"/>
                  </a:lnTo>
                  <a:lnTo>
                    <a:pt x="20" y="2"/>
                  </a:lnTo>
                  <a:lnTo>
                    <a:pt x="15" y="0"/>
                  </a:lnTo>
                  <a:lnTo>
                    <a:pt x="0"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15" name="Freeform 55"/>
            <p:cNvSpPr>
              <a:spLocks/>
            </p:cNvSpPr>
            <p:nvPr/>
          </p:nvSpPr>
          <p:spPr bwMode="auto">
            <a:xfrm>
              <a:off x="4249" y="1675"/>
              <a:ext cx="5" cy="1"/>
            </a:xfrm>
            <a:custGeom>
              <a:avLst/>
              <a:gdLst/>
              <a:ahLst/>
              <a:cxnLst>
                <a:cxn ang="0">
                  <a:pos x="4" y="0"/>
                </a:cxn>
                <a:cxn ang="0">
                  <a:pos x="0" y="0"/>
                </a:cxn>
                <a:cxn ang="0">
                  <a:pos x="0" y="0"/>
                </a:cxn>
                <a:cxn ang="0">
                  <a:pos x="4" y="0"/>
                </a:cxn>
              </a:cxnLst>
              <a:rect l="0" t="0" r="r" b="b"/>
              <a:pathLst>
                <a:path w="5" h="1">
                  <a:moveTo>
                    <a:pt x="4" y="0"/>
                  </a:moveTo>
                  <a:lnTo>
                    <a:pt x="0" y="0"/>
                  </a:lnTo>
                  <a:lnTo>
                    <a:pt x="0" y="0"/>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16" name="Line 56"/>
            <p:cNvSpPr>
              <a:spLocks noChangeShapeType="1"/>
            </p:cNvSpPr>
            <p:nvPr/>
          </p:nvSpPr>
          <p:spPr bwMode="auto">
            <a:xfrm>
              <a:off x="4246" y="1677"/>
              <a:ext cx="11" cy="0"/>
            </a:xfrm>
            <a:prstGeom prst="line">
              <a:avLst/>
            </a:prstGeom>
            <a:noFill/>
            <a:ln w="12700">
              <a:solidFill>
                <a:srgbClr val="000000"/>
              </a:solidFill>
              <a:round/>
              <a:headEnd/>
              <a:tailEnd/>
            </a:ln>
            <a:effectLst/>
          </p:spPr>
          <p:txBody>
            <a:bodyPr/>
            <a:lstStyle/>
            <a:p>
              <a:endParaRPr lang="en-US"/>
            </a:p>
          </p:txBody>
        </p:sp>
        <p:sp>
          <p:nvSpPr>
            <p:cNvPr id="322617" name="Line 57"/>
            <p:cNvSpPr>
              <a:spLocks noChangeShapeType="1"/>
            </p:cNvSpPr>
            <p:nvPr/>
          </p:nvSpPr>
          <p:spPr bwMode="auto">
            <a:xfrm>
              <a:off x="4253" y="1677"/>
              <a:ext cx="2" cy="0"/>
            </a:xfrm>
            <a:prstGeom prst="line">
              <a:avLst/>
            </a:prstGeom>
            <a:noFill/>
            <a:ln w="12700">
              <a:solidFill>
                <a:srgbClr val="000000"/>
              </a:solidFill>
              <a:round/>
              <a:headEnd/>
              <a:tailEnd/>
            </a:ln>
            <a:effectLst/>
          </p:spPr>
          <p:txBody>
            <a:bodyPr/>
            <a:lstStyle/>
            <a:p>
              <a:endParaRPr lang="en-US"/>
            </a:p>
          </p:txBody>
        </p:sp>
        <p:sp>
          <p:nvSpPr>
            <p:cNvPr id="322618" name="Freeform 58"/>
            <p:cNvSpPr>
              <a:spLocks/>
            </p:cNvSpPr>
            <p:nvPr/>
          </p:nvSpPr>
          <p:spPr bwMode="auto">
            <a:xfrm>
              <a:off x="4244" y="1674"/>
              <a:ext cx="6" cy="1"/>
            </a:xfrm>
            <a:custGeom>
              <a:avLst/>
              <a:gdLst/>
              <a:ahLst/>
              <a:cxnLst>
                <a:cxn ang="0">
                  <a:pos x="5" y="0"/>
                </a:cxn>
                <a:cxn ang="0">
                  <a:pos x="2" y="0"/>
                </a:cxn>
                <a:cxn ang="0">
                  <a:pos x="0" y="0"/>
                </a:cxn>
                <a:cxn ang="0">
                  <a:pos x="5" y="0"/>
                </a:cxn>
              </a:cxnLst>
              <a:rect l="0" t="0" r="r" b="b"/>
              <a:pathLst>
                <a:path w="6" h="1">
                  <a:moveTo>
                    <a:pt x="5" y="0"/>
                  </a:moveTo>
                  <a:lnTo>
                    <a:pt x="2" y="0"/>
                  </a:lnTo>
                  <a:lnTo>
                    <a:pt x="0" y="0"/>
                  </a:lnTo>
                  <a:lnTo>
                    <a:pt x="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19" name="Line 59"/>
            <p:cNvSpPr>
              <a:spLocks noChangeShapeType="1"/>
            </p:cNvSpPr>
            <p:nvPr/>
          </p:nvSpPr>
          <p:spPr bwMode="auto">
            <a:xfrm flipH="1">
              <a:off x="4246" y="1674"/>
              <a:ext cx="1" cy="0"/>
            </a:xfrm>
            <a:prstGeom prst="line">
              <a:avLst/>
            </a:prstGeom>
            <a:noFill/>
            <a:ln w="12700">
              <a:solidFill>
                <a:srgbClr val="000000"/>
              </a:solidFill>
              <a:round/>
              <a:headEnd/>
              <a:tailEnd/>
            </a:ln>
            <a:effectLst/>
          </p:spPr>
          <p:txBody>
            <a:bodyPr/>
            <a:lstStyle/>
            <a:p>
              <a:endParaRPr lang="en-US"/>
            </a:p>
          </p:txBody>
        </p:sp>
        <p:sp>
          <p:nvSpPr>
            <p:cNvPr id="322620" name="Line 60"/>
            <p:cNvSpPr>
              <a:spLocks noChangeShapeType="1"/>
            </p:cNvSpPr>
            <p:nvPr/>
          </p:nvSpPr>
          <p:spPr bwMode="auto">
            <a:xfrm>
              <a:off x="4247" y="1674"/>
              <a:ext cx="11" cy="0"/>
            </a:xfrm>
            <a:prstGeom prst="line">
              <a:avLst/>
            </a:prstGeom>
            <a:noFill/>
            <a:ln w="12700">
              <a:solidFill>
                <a:srgbClr val="000000"/>
              </a:solidFill>
              <a:round/>
              <a:headEnd/>
              <a:tailEnd/>
            </a:ln>
            <a:effectLst/>
          </p:spPr>
          <p:txBody>
            <a:bodyPr/>
            <a:lstStyle/>
            <a:p>
              <a:endParaRPr lang="en-US"/>
            </a:p>
          </p:txBody>
        </p:sp>
        <p:sp>
          <p:nvSpPr>
            <p:cNvPr id="322621" name="Line 61"/>
            <p:cNvSpPr>
              <a:spLocks noChangeShapeType="1"/>
            </p:cNvSpPr>
            <p:nvPr/>
          </p:nvSpPr>
          <p:spPr bwMode="auto">
            <a:xfrm flipH="1">
              <a:off x="4235" y="1674"/>
              <a:ext cx="11" cy="0"/>
            </a:xfrm>
            <a:prstGeom prst="line">
              <a:avLst/>
            </a:prstGeom>
            <a:noFill/>
            <a:ln w="12700">
              <a:solidFill>
                <a:srgbClr val="000000"/>
              </a:solidFill>
              <a:round/>
              <a:headEnd/>
              <a:tailEnd/>
            </a:ln>
            <a:effectLst/>
          </p:spPr>
          <p:txBody>
            <a:bodyPr/>
            <a:lstStyle/>
            <a:p>
              <a:endParaRPr lang="en-US"/>
            </a:p>
          </p:txBody>
        </p:sp>
        <p:sp>
          <p:nvSpPr>
            <p:cNvPr id="322622" name="Freeform 62"/>
            <p:cNvSpPr>
              <a:spLocks/>
            </p:cNvSpPr>
            <p:nvPr/>
          </p:nvSpPr>
          <p:spPr bwMode="auto">
            <a:xfrm>
              <a:off x="4432" y="1675"/>
              <a:ext cx="5" cy="3"/>
            </a:xfrm>
            <a:custGeom>
              <a:avLst/>
              <a:gdLst/>
              <a:ahLst/>
              <a:cxnLst>
                <a:cxn ang="0">
                  <a:pos x="0" y="2"/>
                </a:cxn>
                <a:cxn ang="0">
                  <a:pos x="0" y="0"/>
                </a:cxn>
                <a:cxn ang="0">
                  <a:pos x="4" y="0"/>
                </a:cxn>
                <a:cxn ang="0">
                  <a:pos x="4" y="2"/>
                </a:cxn>
                <a:cxn ang="0">
                  <a:pos x="0" y="2"/>
                </a:cxn>
              </a:cxnLst>
              <a:rect l="0" t="0" r="r" b="b"/>
              <a:pathLst>
                <a:path w="5" h="3">
                  <a:moveTo>
                    <a:pt x="0" y="2"/>
                  </a:moveTo>
                  <a:lnTo>
                    <a:pt x="0" y="0"/>
                  </a:lnTo>
                  <a:lnTo>
                    <a:pt x="4" y="0"/>
                  </a:lnTo>
                  <a:lnTo>
                    <a:pt x="4" y="2"/>
                  </a:lnTo>
                  <a:lnTo>
                    <a:pt x="0"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23" name="Line 63"/>
            <p:cNvSpPr>
              <a:spLocks noChangeShapeType="1"/>
            </p:cNvSpPr>
            <p:nvPr/>
          </p:nvSpPr>
          <p:spPr bwMode="auto">
            <a:xfrm flipV="1">
              <a:off x="4436" y="1674"/>
              <a:ext cx="6" cy="1"/>
            </a:xfrm>
            <a:prstGeom prst="line">
              <a:avLst/>
            </a:prstGeom>
            <a:noFill/>
            <a:ln w="12700">
              <a:solidFill>
                <a:srgbClr val="000000"/>
              </a:solidFill>
              <a:round/>
              <a:headEnd/>
              <a:tailEnd/>
            </a:ln>
            <a:effectLst/>
          </p:spPr>
          <p:txBody>
            <a:bodyPr/>
            <a:lstStyle/>
            <a:p>
              <a:endParaRPr lang="en-US"/>
            </a:p>
          </p:txBody>
        </p:sp>
        <p:sp>
          <p:nvSpPr>
            <p:cNvPr id="322624" name="Freeform 64"/>
            <p:cNvSpPr>
              <a:spLocks/>
            </p:cNvSpPr>
            <p:nvPr/>
          </p:nvSpPr>
          <p:spPr bwMode="auto">
            <a:xfrm>
              <a:off x="4190" y="1683"/>
              <a:ext cx="7" cy="4"/>
            </a:xfrm>
            <a:custGeom>
              <a:avLst/>
              <a:gdLst/>
              <a:ahLst/>
              <a:cxnLst>
                <a:cxn ang="0">
                  <a:pos x="6" y="3"/>
                </a:cxn>
                <a:cxn ang="0">
                  <a:pos x="6" y="0"/>
                </a:cxn>
                <a:cxn ang="0">
                  <a:pos x="0" y="0"/>
                </a:cxn>
                <a:cxn ang="0">
                  <a:pos x="0" y="3"/>
                </a:cxn>
                <a:cxn ang="0">
                  <a:pos x="6" y="3"/>
                </a:cxn>
              </a:cxnLst>
              <a:rect l="0" t="0" r="r" b="b"/>
              <a:pathLst>
                <a:path w="7" h="4">
                  <a:moveTo>
                    <a:pt x="6" y="3"/>
                  </a:moveTo>
                  <a:lnTo>
                    <a:pt x="6" y="0"/>
                  </a:lnTo>
                  <a:lnTo>
                    <a:pt x="0" y="0"/>
                  </a:lnTo>
                  <a:lnTo>
                    <a:pt x="0" y="3"/>
                  </a:lnTo>
                  <a:lnTo>
                    <a:pt x="6" y="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25" name="Line 65"/>
            <p:cNvSpPr>
              <a:spLocks noChangeShapeType="1"/>
            </p:cNvSpPr>
            <p:nvPr/>
          </p:nvSpPr>
          <p:spPr bwMode="auto">
            <a:xfrm flipH="1" flipV="1">
              <a:off x="4186" y="1682"/>
              <a:ext cx="4" cy="1"/>
            </a:xfrm>
            <a:prstGeom prst="line">
              <a:avLst/>
            </a:prstGeom>
            <a:noFill/>
            <a:ln w="12700">
              <a:solidFill>
                <a:srgbClr val="000000"/>
              </a:solidFill>
              <a:round/>
              <a:headEnd/>
              <a:tailEnd/>
            </a:ln>
            <a:effectLst/>
          </p:spPr>
          <p:txBody>
            <a:bodyPr/>
            <a:lstStyle/>
            <a:p>
              <a:endParaRPr lang="en-US"/>
            </a:p>
          </p:txBody>
        </p:sp>
        <p:sp>
          <p:nvSpPr>
            <p:cNvPr id="322626" name="Freeform 66"/>
            <p:cNvSpPr>
              <a:spLocks/>
            </p:cNvSpPr>
            <p:nvPr/>
          </p:nvSpPr>
          <p:spPr bwMode="auto">
            <a:xfrm>
              <a:off x="4273" y="1665"/>
              <a:ext cx="69" cy="19"/>
            </a:xfrm>
            <a:custGeom>
              <a:avLst/>
              <a:gdLst/>
              <a:ahLst/>
              <a:cxnLst>
                <a:cxn ang="0">
                  <a:pos x="0" y="14"/>
                </a:cxn>
                <a:cxn ang="0">
                  <a:pos x="10" y="0"/>
                </a:cxn>
                <a:cxn ang="0">
                  <a:pos x="44" y="0"/>
                </a:cxn>
                <a:cxn ang="0">
                  <a:pos x="44" y="3"/>
                </a:cxn>
                <a:cxn ang="0">
                  <a:pos x="65" y="3"/>
                </a:cxn>
                <a:cxn ang="0">
                  <a:pos x="68" y="18"/>
                </a:cxn>
                <a:cxn ang="0">
                  <a:pos x="0" y="14"/>
                </a:cxn>
              </a:cxnLst>
              <a:rect l="0" t="0" r="r" b="b"/>
              <a:pathLst>
                <a:path w="69" h="19">
                  <a:moveTo>
                    <a:pt x="0" y="14"/>
                  </a:moveTo>
                  <a:lnTo>
                    <a:pt x="10" y="0"/>
                  </a:lnTo>
                  <a:lnTo>
                    <a:pt x="44" y="0"/>
                  </a:lnTo>
                  <a:lnTo>
                    <a:pt x="44" y="3"/>
                  </a:lnTo>
                  <a:lnTo>
                    <a:pt x="65" y="3"/>
                  </a:lnTo>
                  <a:lnTo>
                    <a:pt x="68" y="18"/>
                  </a:lnTo>
                  <a:lnTo>
                    <a:pt x="0" y="1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2627" name="Group 67"/>
          <p:cNvGrpSpPr>
            <a:grpSpLocks/>
          </p:cNvGrpSpPr>
          <p:nvPr/>
        </p:nvGrpSpPr>
        <p:grpSpPr bwMode="auto">
          <a:xfrm>
            <a:off x="6230938" y="3327401"/>
            <a:ext cx="500062" cy="449263"/>
            <a:chOff x="2965" y="1583"/>
            <a:chExt cx="315" cy="283"/>
          </a:xfrm>
        </p:grpSpPr>
        <p:sp>
          <p:nvSpPr>
            <p:cNvPr id="322628" name="Freeform 68"/>
            <p:cNvSpPr>
              <a:spLocks/>
            </p:cNvSpPr>
            <p:nvPr/>
          </p:nvSpPr>
          <p:spPr bwMode="auto">
            <a:xfrm>
              <a:off x="2965" y="1583"/>
              <a:ext cx="315" cy="283"/>
            </a:xfrm>
            <a:custGeom>
              <a:avLst/>
              <a:gdLst/>
              <a:ahLst/>
              <a:cxnLst>
                <a:cxn ang="0">
                  <a:pos x="149" y="1"/>
                </a:cxn>
                <a:cxn ang="0">
                  <a:pos x="144" y="9"/>
                </a:cxn>
                <a:cxn ang="0">
                  <a:pos x="144" y="13"/>
                </a:cxn>
                <a:cxn ang="0">
                  <a:pos x="142" y="17"/>
                </a:cxn>
                <a:cxn ang="0">
                  <a:pos x="141" y="21"/>
                </a:cxn>
                <a:cxn ang="0">
                  <a:pos x="140" y="29"/>
                </a:cxn>
                <a:cxn ang="0">
                  <a:pos x="138" y="39"/>
                </a:cxn>
                <a:cxn ang="0">
                  <a:pos x="137" y="47"/>
                </a:cxn>
                <a:cxn ang="0">
                  <a:pos x="138" y="82"/>
                </a:cxn>
                <a:cxn ang="0">
                  <a:pos x="136" y="86"/>
                </a:cxn>
                <a:cxn ang="0">
                  <a:pos x="136" y="92"/>
                </a:cxn>
                <a:cxn ang="0">
                  <a:pos x="5" y="122"/>
                </a:cxn>
                <a:cxn ang="0">
                  <a:pos x="1" y="123"/>
                </a:cxn>
                <a:cxn ang="0">
                  <a:pos x="0" y="127"/>
                </a:cxn>
                <a:cxn ang="0">
                  <a:pos x="1" y="135"/>
                </a:cxn>
                <a:cxn ang="0">
                  <a:pos x="2" y="142"/>
                </a:cxn>
                <a:cxn ang="0">
                  <a:pos x="3" y="146"/>
                </a:cxn>
                <a:cxn ang="0">
                  <a:pos x="142" y="155"/>
                </a:cxn>
                <a:cxn ang="0">
                  <a:pos x="146" y="218"/>
                </a:cxn>
                <a:cxn ang="0">
                  <a:pos x="147" y="223"/>
                </a:cxn>
                <a:cxn ang="0">
                  <a:pos x="148" y="228"/>
                </a:cxn>
                <a:cxn ang="0">
                  <a:pos x="105" y="245"/>
                </a:cxn>
                <a:cxn ang="0">
                  <a:pos x="104" y="249"/>
                </a:cxn>
                <a:cxn ang="0">
                  <a:pos x="103" y="252"/>
                </a:cxn>
                <a:cxn ang="0">
                  <a:pos x="104" y="262"/>
                </a:cxn>
                <a:cxn ang="0">
                  <a:pos x="107" y="263"/>
                </a:cxn>
                <a:cxn ang="0">
                  <a:pos x="154" y="267"/>
                </a:cxn>
                <a:cxn ang="0">
                  <a:pos x="159" y="268"/>
                </a:cxn>
                <a:cxn ang="0">
                  <a:pos x="161" y="272"/>
                </a:cxn>
                <a:cxn ang="0">
                  <a:pos x="162" y="281"/>
                </a:cxn>
                <a:cxn ang="0">
                  <a:pos x="165" y="282"/>
                </a:cxn>
                <a:cxn ang="0">
                  <a:pos x="166" y="282"/>
                </a:cxn>
                <a:cxn ang="0">
                  <a:pos x="169" y="280"/>
                </a:cxn>
                <a:cxn ang="0">
                  <a:pos x="170" y="270"/>
                </a:cxn>
                <a:cxn ang="0">
                  <a:pos x="170" y="267"/>
                </a:cxn>
                <a:cxn ang="0">
                  <a:pos x="172" y="266"/>
                </a:cxn>
                <a:cxn ang="0">
                  <a:pos x="221" y="258"/>
                </a:cxn>
                <a:cxn ang="0">
                  <a:pos x="224" y="256"/>
                </a:cxn>
                <a:cxn ang="0">
                  <a:pos x="223" y="243"/>
                </a:cxn>
                <a:cxn ang="0">
                  <a:pos x="222" y="241"/>
                </a:cxn>
                <a:cxn ang="0">
                  <a:pos x="177" y="228"/>
                </a:cxn>
                <a:cxn ang="0">
                  <a:pos x="177" y="224"/>
                </a:cxn>
                <a:cxn ang="0">
                  <a:pos x="178" y="218"/>
                </a:cxn>
                <a:cxn ang="0">
                  <a:pos x="175" y="160"/>
                </a:cxn>
                <a:cxn ang="0">
                  <a:pos x="312" y="130"/>
                </a:cxn>
                <a:cxn ang="0">
                  <a:pos x="313" y="129"/>
                </a:cxn>
                <a:cxn ang="0">
                  <a:pos x="314" y="123"/>
                </a:cxn>
                <a:cxn ang="0">
                  <a:pos x="314" y="117"/>
                </a:cxn>
                <a:cxn ang="0">
                  <a:pos x="312" y="110"/>
                </a:cxn>
                <a:cxn ang="0">
                  <a:pos x="311" y="108"/>
                </a:cxn>
                <a:cxn ang="0">
                  <a:pos x="306" y="108"/>
                </a:cxn>
                <a:cxn ang="0">
                  <a:pos x="174" y="84"/>
                </a:cxn>
                <a:cxn ang="0">
                  <a:pos x="170" y="80"/>
                </a:cxn>
                <a:cxn ang="0">
                  <a:pos x="169" y="44"/>
                </a:cxn>
                <a:cxn ang="0">
                  <a:pos x="166" y="32"/>
                </a:cxn>
                <a:cxn ang="0">
                  <a:pos x="164" y="26"/>
                </a:cxn>
                <a:cxn ang="0">
                  <a:pos x="163" y="22"/>
                </a:cxn>
                <a:cxn ang="0">
                  <a:pos x="162" y="16"/>
                </a:cxn>
                <a:cxn ang="0">
                  <a:pos x="161" y="13"/>
                </a:cxn>
                <a:cxn ang="0">
                  <a:pos x="160" y="9"/>
                </a:cxn>
                <a:cxn ang="0">
                  <a:pos x="157" y="3"/>
                </a:cxn>
                <a:cxn ang="0">
                  <a:pos x="153" y="0"/>
                </a:cxn>
              </a:cxnLst>
              <a:rect l="0" t="0" r="r" b="b"/>
              <a:pathLst>
                <a:path w="315" h="283">
                  <a:moveTo>
                    <a:pt x="151" y="0"/>
                  </a:moveTo>
                  <a:lnTo>
                    <a:pt x="150" y="0"/>
                  </a:lnTo>
                  <a:lnTo>
                    <a:pt x="149" y="1"/>
                  </a:lnTo>
                  <a:lnTo>
                    <a:pt x="147" y="3"/>
                  </a:lnTo>
                  <a:lnTo>
                    <a:pt x="145" y="8"/>
                  </a:lnTo>
                  <a:lnTo>
                    <a:pt x="144" y="9"/>
                  </a:lnTo>
                  <a:lnTo>
                    <a:pt x="144" y="10"/>
                  </a:lnTo>
                  <a:lnTo>
                    <a:pt x="144" y="12"/>
                  </a:lnTo>
                  <a:lnTo>
                    <a:pt x="144" y="13"/>
                  </a:lnTo>
                  <a:lnTo>
                    <a:pt x="143" y="14"/>
                  </a:lnTo>
                  <a:lnTo>
                    <a:pt x="142" y="16"/>
                  </a:lnTo>
                  <a:lnTo>
                    <a:pt x="142" y="17"/>
                  </a:lnTo>
                  <a:lnTo>
                    <a:pt x="142" y="18"/>
                  </a:lnTo>
                  <a:lnTo>
                    <a:pt x="142" y="19"/>
                  </a:lnTo>
                  <a:lnTo>
                    <a:pt x="141" y="21"/>
                  </a:lnTo>
                  <a:lnTo>
                    <a:pt x="140" y="24"/>
                  </a:lnTo>
                  <a:lnTo>
                    <a:pt x="140" y="28"/>
                  </a:lnTo>
                  <a:lnTo>
                    <a:pt x="140" y="29"/>
                  </a:lnTo>
                  <a:lnTo>
                    <a:pt x="139" y="30"/>
                  </a:lnTo>
                  <a:lnTo>
                    <a:pt x="139" y="36"/>
                  </a:lnTo>
                  <a:lnTo>
                    <a:pt x="138" y="39"/>
                  </a:lnTo>
                  <a:lnTo>
                    <a:pt x="137" y="44"/>
                  </a:lnTo>
                  <a:lnTo>
                    <a:pt x="137" y="46"/>
                  </a:lnTo>
                  <a:lnTo>
                    <a:pt x="137" y="47"/>
                  </a:lnTo>
                  <a:lnTo>
                    <a:pt x="137" y="51"/>
                  </a:lnTo>
                  <a:lnTo>
                    <a:pt x="139" y="82"/>
                  </a:lnTo>
                  <a:lnTo>
                    <a:pt x="138" y="82"/>
                  </a:lnTo>
                  <a:lnTo>
                    <a:pt x="137" y="82"/>
                  </a:lnTo>
                  <a:lnTo>
                    <a:pt x="137" y="85"/>
                  </a:lnTo>
                  <a:lnTo>
                    <a:pt x="136" y="86"/>
                  </a:lnTo>
                  <a:lnTo>
                    <a:pt x="136" y="87"/>
                  </a:lnTo>
                  <a:lnTo>
                    <a:pt x="136" y="89"/>
                  </a:lnTo>
                  <a:lnTo>
                    <a:pt x="136" y="92"/>
                  </a:lnTo>
                  <a:lnTo>
                    <a:pt x="137" y="110"/>
                  </a:lnTo>
                  <a:lnTo>
                    <a:pt x="8" y="122"/>
                  </a:lnTo>
                  <a:lnTo>
                    <a:pt x="5" y="122"/>
                  </a:lnTo>
                  <a:lnTo>
                    <a:pt x="3" y="122"/>
                  </a:lnTo>
                  <a:lnTo>
                    <a:pt x="2" y="122"/>
                  </a:lnTo>
                  <a:lnTo>
                    <a:pt x="1" y="123"/>
                  </a:lnTo>
                  <a:lnTo>
                    <a:pt x="0" y="124"/>
                  </a:lnTo>
                  <a:lnTo>
                    <a:pt x="0" y="125"/>
                  </a:lnTo>
                  <a:lnTo>
                    <a:pt x="0" y="127"/>
                  </a:lnTo>
                  <a:lnTo>
                    <a:pt x="0" y="131"/>
                  </a:lnTo>
                  <a:lnTo>
                    <a:pt x="0" y="133"/>
                  </a:lnTo>
                  <a:lnTo>
                    <a:pt x="1" y="135"/>
                  </a:lnTo>
                  <a:lnTo>
                    <a:pt x="1" y="138"/>
                  </a:lnTo>
                  <a:lnTo>
                    <a:pt x="1" y="139"/>
                  </a:lnTo>
                  <a:lnTo>
                    <a:pt x="2" y="142"/>
                  </a:lnTo>
                  <a:lnTo>
                    <a:pt x="2" y="144"/>
                  </a:lnTo>
                  <a:lnTo>
                    <a:pt x="2" y="145"/>
                  </a:lnTo>
                  <a:lnTo>
                    <a:pt x="3" y="146"/>
                  </a:lnTo>
                  <a:lnTo>
                    <a:pt x="3" y="145"/>
                  </a:lnTo>
                  <a:lnTo>
                    <a:pt x="116" y="157"/>
                  </a:lnTo>
                  <a:lnTo>
                    <a:pt x="142" y="155"/>
                  </a:lnTo>
                  <a:lnTo>
                    <a:pt x="143" y="162"/>
                  </a:lnTo>
                  <a:lnTo>
                    <a:pt x="145" y="214"/>
                  </a:lnTo>
                  <a:lnTo>
                    <a:pt x="146" y="218"/>
                  </a:lnTo>
                  <a:lnTo>
                    <a:pt x="147" y="220"/>
                  </a:lnTo>
                  <a:lnTo>
                    <a:pt x="147" y="221"/>
                  </a:lnTo>
                  <a:lnTo>
                    <a:pt x="147" y="223"/>
                  </a:lnTo>
                  <a:lnTo>
                    <a:pt x="148" y="225"/>
                  </a:lnTo>
                  <a:lnTo>
                    <a:pt x="148" y="228"/>
                  </a:lnTo>
                  <a:lnTo>
                    <a:pt x="148" y="228"/>
                  </a:lnTo>
                  <a:lnTo>
                    <a:pt x="148" y="230"/>
                  </a:lnTo>
                  <a:lnTo>
                    <a:pt x="149" y="232"/>
                  </a:lnTo>
                  <a:lnTo>
                    <a:pt x="105" y="245"/>
                  </a:lnTo>
                  <a:lnTo>
                    <a:pt x="105" y="247"/>
                  </a:lnTo>
                  <a:lnTo>
                    <a:pt x="104" y="247"/>
                  </a:lnTo>
                  <a:lnTo>
                    <a:pt x="104" y="249"/>
                  </a:lnTo>
                  <a:lnTo>
                    <a:pt x="103" y="249"/>
                  </a:lnTo>
                  <a:lnTo>
                    <a:pt x="103" y="250"/>
                  </a:lnTo>
                  <a:lnTo>
                    <a:pt x="103" y="252"/>
                  </a:lnTo>
                  <a:lnTo>
                    <a:pt x="104" y="259"/>
                  </a:lnTo>
                  <a:lnTo>
                    <a:pt x="104" y="261"/>
                  </a:lnTo>
                  <a:lnTo>
                    <a:pt x="104" y="262"/>
                  </a:lnTo>
                  <a:lnTo>
                    <a:pt x="105" y="263"/>
                  </a:lnTo>
                  <a:lnTo>
                    <a:pt x="105" y="263"/>
                  </a:lnTo>
                  <a:lnTo>
                    <a:pt x="107" y="263"/>
                  </a:lnTo>
                  <a:lnTo>
                    <a:pt x="153" y="267"/>
                  </a:lnTo>
                  <a:lnTo>
                    <a:pt x="153" y="267"/>
                  </a:lnTo>
                  <a:lnTo>
                    <a:pt x="154" y="267"/>
                  </a:lnTo>
                  <a:lnTo>
                    <a:pt x="157" y="267"/>
                  </a:lnTo>
                  <a:lnTo>
                    <a:pt x="158" y="267"/>
                  </a:lnTo>
                  <a:lnTo>
                    <a:pt x="159" y="268"/>
                  </a:lnTo>
                  <a:lnTo>
                    <a:pt x="160" y="269"/>
                  </a:lnTo>
                  <a:lnTo>
                    <a:pt x="160" y="270"/>
                  </a:lnTo>
                  <a:lnTo>
                    <a:pt x="161" y="272"/>
                  </a:lnTo>
                  <a:lnTo>
                    <a:pt x="161" y="279"/>
                  </a:lnTo>
                  <a:lnTo>
                    <a:pt x="162" y="280"/>
                  </a:lnTo>
                  <a:lnTo>
                    <a:pt x="162" y="281"/>
                  </a:lnTo>
                  <a:lnTo>
                    <a:pt x="163" y="282"/>
                  </a:lnTo>
                  <a:lnTo>
                    <a:pt x="164" y="282"/>
                  </a:lnTo>
                  <a:lnTo>
                    <a:pt x="165" y="282"/>
                  </a:lnTo>
                  <a:lnTo>
                    <a:pt x="166" y="282"/>
                  </a:lnTo>
                  <a:lnTo>
                    <a:pt x="165" y="282"/>
                  </a:lnTo>
                  <a:lnTo>
                    <a:pt x="166" y="282"/>
                  </a:lnTo>
                  <a:lnTo>
                    <a:pt x="167" y="281"/>
                  </a:lnTo>
                  <a:lnTo>
                    <a:pt x="169" y="281"/>
                  </a:lnTo>
                  <a:lnTo>
                    <a:pt x="169" y="280"/>
                  </a:lnTo>
                  <a:lnTo>
                    <a:pt x="169" y="279"/>
                  </a:lnTo>
                  <a:lnTo>
                    <a:pt x="170" y="271"/>
                  </a:lnTo>
                  <a:lnTo>
                    <a:pt x="170" y="270"/>
                  </a:lnTo>
                  <a:lnTo>
                    <a:pt x="170" y="269"/>
                  </a:lnTo>
                  <a:lnTo>
                    <a:pt x="170" y="268"/>
                  </a:lnTo>
                  <a:lnTo>
                    <a:pt x="170" y="267"/>
                  </a:lnTo>
                  <a:lnTo>
                    <a:pt x="171" y="267"/>
                  </a:lnTo>
                  <a:lnTo>
                    <a:pt x="172" y="267"/>
                  </a:lnTo>
                  <a:lnTo>
                    <a:pt x="172" y="266"/>
                  </a:lnTo>
                  <a:lnTo>
                    <a:pt x="175" y="266"/>
                  </a:lnTo>
                  <a:lnTo>
                    <a:pt x="177" y="266"/>
                  </a:lnTo>
                  <a:lnTo>
                    <a:pt x="221" y="258"/>
                  </a:lnTo>
                  <a:lnTo>
                    <a:pt x="222" y="257"/>
                  </a:lnTo>
                  <a:lnTo>
                    <a:pt x="223" y="256"/>
                  </a:lnTo>
                  <a:lnTo>
                    <a:pt x="224" y="256"/>
                  </a:lnTo>
                  <a:lnTo>
                    <a:pt x="224" y="255"/>
                  </a:lnTo>
                  <a:lnTo>
                    <a:pt x="224" y="244"/>
                  </a:lnTo>
                  <a:lnTo>
                    <a:pt x="223" y="243"/>
                  </a:lnTo>
                  <a:lnTo>
                    <a:pt x="223" y="242"/>
                  </a:lnTo>
                  <a:lnTo>
                    <a:pt x="222" y="242"/>
                  </a:lnTo>
                  <a:lnTo>
                    <a:pt x="222" y="241"/>
                  </a:lnTo>
                  <a:lnTo>
                    <a:pt x="220" y="240"/>
                  </a:lnTo>
                  <a:lnTo>
                    <a:pt x="176" y="231"/>
                  </a:lnTo>
                  <a:lnTo>
                    <a:pt x="177" y="228"/>
                  </a:lnTo>
                  <a:lnTo>
                    <a:pt x="177" y="227"/>
                  </a:lnTo>
                  <a:lnTo>
                    <a:pt x="177" y="226"/>
                  </a:lnTo>
                  <a:lnTo>
                    <a:pt x="177" y="224"/>
                  </a:lnTo>
                  <a:lnTo>
                    <a:pt x="177" y="222"/>
                  </a:lnTo>
                  <a:lnTo>
                    <a:pt x="178" y="219"/>
                  </a:lnTo>
                  <a:lnTo>
                    <a:pt x="178" y="218"/>
                  </a:lnTo>
                  <a:lnTo>
                    <a:pt x="178" y="217"/>
                  </a:lnTo>
                  <a:lnTo>
                    <a:pt x="178" y="213"/>
                  </a:lnTo>
                  <a:lnTo>
                    <a:pt x="175" y="160"/>
                  </a:lnTo>
                  <a:lnTo>
                    <a:pt x="176" y="155"/>
                  </a:lnTo>
                  <a:lnTo>
                    <a:pt x="202" y="153"/>
                  </a:lnTo>
                  <a:lnTo>
                    <a:pt x="312" y="130"/>
                  </a:lnTo>
                  <a:lnTo>
                    <a:pt x="312" y="131"/>
                  </a:lnTo>
                  <a:lnTo>
                    <a:pt x="312" y="131"/>
                  </a:lnTo>
                  <a:lnTo>
                    <a:pt x="313" y="129"/>
                  </a:lnTo>
                  <a:lnTo>
                    <a:pt x="314" y="127"/>
                  </a:lnTo>
                  <a:lnTo>
                    <a:pt x="314" y="125"/>
                  </a:lnTo>
                  <a:lnTo>
                    <a:pt x="314" y="123"/>
                  </a:lnTo>
                  <a:lnTo>
                    <a:pt x="314" y="120"/>
                  </a:lnTo>
                  <a:lnTo>
                    <a:pt x="314" y="119"/>
                  </a:lnTo>
                  <a:lnTo>
                    <a:pt x="314" y="117"/>
                  </a:lnTo>
                  <a:lnTo>
                    <a:pt x="314" y="113"/>
                  </a:lnTo>
                  <a:lnTo>
                    <a:pt x="313" y="110"/>
                  </a:lnTo>
                  <a:lnTo>
                    <a:pt x="312" y="110"/>
                  </a:lnTo>
                  <a:lnTo>
                    <a:pt x="312" y="109"/>
                  </a:lnTo>
                  <a:lnTo>
                    <a:pt x="312" y="108"/>
                  </a:lnTo>
                  <a:lnTo>
                    <a:pt x="311" y="108"/>
                  </a:lnTo>
                  <a:lnTo>
                    <a:pt x="309" y="108"/>
                  </a:lnTo>
                  <a:lnTo>
                    <a:pt x="308" y="108"/>
                  </a:lnTo>
                  <a:lnTo>
                    <a:pt x="306" y="108"/>
                  </a:lnTo>
                  <a:lnTo>
                    <a:pt x="175" y="109"/>
                  </a:lnTo>
                  <a:lnTo>
                    <a:pt x="174" y="86"/>
                  </a:lnTo>
                  <a:lnTo>
                    <a:pt x="174" y="84"/>
                  </a:lnTo>
                  <a:lnTo>
                    <a:pt x="173" y="82"/>
                  </a:lnTo>
                  <a:lnTo>
                    <a:pt x="172" y="81"/>
                  </a:lnTo>
                  <a:lnTo>
                    <a:pt x="170" y="80"/>
                  </a:lnTo>
                  <a:lnTo>
                    <a:pt x="170" y="50"/>
                  </a:lnTo>
                  <a:lnTo>
                    <a:pt x="169" y="46"/>
                  </a:lnTo>
                  <a:lnTo>
                    <a:pt x="169" y="44"/>
                  </a:lnTo>
                  <a:lnTo>
                    <a:pt x="167" y="37"/>
                  </a:lnTo>
                  <a:lnTo>
                    <a:pt x="167" y="35"/>
                  </a:lnTo>
                  <a:lnTo>
                    <a:pt x="166" y="32"/>
                  </a:lnTo>
                  <a:lnTo>
                    <a:pt x="166" y="30"/>
                  </a:lnTo>
                  <a:lnTo>
                    <a:pt x="165" y="28"/>
                  </a:lnTo>
                  <a:lnTo>
                    <a:pt x="164" y="26"/>
                  </a:lnTo>
                  <a:lnTo>
                    <a:pt x="164" y="25"/>
                  </a:lnTo>
                  <a:lnTo>
                    <a:pt x="163" y="23"/>
                  </a:lnTo>
                  <a:lnTo>
                    <a:pt x="163" y="22"/>
                  </a:lnTo>
                  <a:lnTo>
                    <a:pt x="162" y="19"/>
                  </a:lnTo>
                  <a:lnTo>
                    <a:pt x="162" y="17"/>
                  </a:lnTo>
                  <a:lnTo>
                    <a:pt x="162" y="16"/>
                  </a:lnTo>
                  <a:lnTo>
                    <a:pt x="162" y="16"/>
                  </a:lnTo>
                  <a:lnTo>
                    <a:pt x="161" y="14"/>
                  </a:lnTo>
                  <a:lnTo>
                    <a:pt x="161" y="13"/>
                  </a:lnTo>
                  <a:lnTo>
                    <a:pt x="161" y="12"/>
                  </a:lnTo>
                  <a:lnTo>
                    <a:pt x="160" y="11"/>
                  </a:lnTo>
                  <a:lnTo>
                    <a:pt x="160" y="9"/>
                  </a:lnTo>
                  <a:lnTo>
                    <a:pt x="159" y="9"/>
                  </a:lnTo>
                  <a:lnTo>
                    <a:pt x="157" y="5"/>
                  </a:lnTo>
                  <a:lnTo>
                    <a:pt x="157" y="3"/>
                  </a:lnTo>
                  <a:lnTo>
                    <a:pt x="154" y="1"/>
                  </a:lnTo>
                  <a:lnTo>
                    <a:pt x="153" y="0"/>
                  </a:lnTo>
                  <a:lnTo>
                    <a:pt x="153" y="0"/>
                  </a:lnTo>
                  <a:lnTo>
                    <a:pt x="151" y="0"/>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2629" name="Freeform 69"/>
            <p:cNvSpPr>
              <a:spLocks/>
            </p:cNvSpPr>
            <p:nvPr/>
          </p:nvSpPr>
          <p:spPr bwMode="auto">
            <a:xfrm>
              <a:off x="3180" y="1659"/>
              <a:ext cx="10" cy="32"/>
            </a:xfrm>
            <a:custGeom>
              <a:avLst/>
              <a:gdLst/>
              <a:ahLst/>
              <a:cxnLst>
                <a:cxn ang="0">
                  <a:pos x="2" y="31"/>
                </a:cxn>
                <a:cxn ang="0">
                  <a:pos x="2" y="29"/>
                </a:cxn>
                <a:cxn ang="0">
                  <a:pos x="1" y="27"/>
                </a:cxn>
                <a:cxn ang="0">
                  <a:pos x="1" y="26"/>
                </a:cxn>
                <a:cxn ang="0">
                  <a:pos x="1" y="24"/>
                </a:cxn>
                <a:cxn ang="0">
                  <a:pos x="1" y="22"/>
                </a:cxn>
                <a:cxn ang="0">
                  <a:pos x="1" y="21"/>
                </a:cxn>
                <a:cxn ang="0">
                  <a:pos x="1" y="19"/>
                </a:cxn>
                <a:cxn ang="0">
                  <a:pos x="0" y="18"/>
                </a:cxn>
                <a:cxn ang="0">
                  <a:pos x="0" y="16"/>
                </a:cxn>
                <a:cxn ang="0">
                  <a:pos x="0" y="14"/>
                </a:cxn>
                <a:cxn ang="0">
                  <a:pos x="0" y="13"/>
                </a:cxn>
                <a:cxn ang="0">
                  <a:pos x="0" y="12"/>
                </a:cxn>
                <a:cxn ang="0">
                  <a:pos x="0" y="10"/>
                </a:cxn>
                <a:cxn ang="0">
                  <a:pos x="0" y="9"/>
                </a:cxn>
                <a:cxn ang="0">
                  <a:pos x="0" y="7"/>
                </a:cxn>
                <a:cxn ang="0">
                  <a:pos x="0" y="6"/>
                </a:cxn>
                <a:cxn ang="0">
                  <a:pos x="1" y="5"/>
                </a:cxn>
                <a:cxn ang="0">
                  <a:pos x="2" y="3"/>
                </a:cxn>
                <a:cxn ang="0">
                  <a:pos x="2" y="1"/>
                </a:cxn>
                <a:cxn ang="0">
                  <a:pos x="3" y="0"/>
                </a:cxn>
                <a:cxn ang="0">
                  <a:pos x="4" y="0"/>
                </a:cxn>
                <a:cxn ang="0">
                  <a:pos x="5" y="0"/>
                </a:cxn>
                <a:cxn ang="0">
                  <a:pos x="5" y="0"/>
                </a:cxn>
                <a:cxn ang="0">
                  <a:pos x="6" y="1"/>
                </a:cxn>
                <a:cxn ang="0">
                  <a:pos x="6" y="3"/>
                </a:cxn>
                <a:cxn ang="0">
                  <a:pos x="7" y="4"/>
                </a:cxn>
                <a:cxn ang="0">
                  <a:pos x="8" y="4"/>
                </a:cxn>
                <a:cxn ang="0">
                  <a:pos x="8" y="6"/>
                </a:cxn>
                <a:cxn ang="0">
                  <a:pos x="8" y="7"/>
                </a:cxn>
                <a:cxn ang="0">
                  <a:pos x="8" y="9"/>
                </a:cxn>
                <a:cxn ang="0">
                  <a:pos x="8" y="10"/>
                </a:cxn>
                <a:cxn ang="0">
                  <a:pos x="8" y="11"/>
                </a:cxn>
                <a:cxn ang="0">
                  <a:pos x="8" y="12"/>
                </a:cxn>
                <a:cxn ang="0">
                  <a:pos x="8" y="13"/>
                </a:cxn>
                <a:cxn ang="0">
                  <a:pos x="8" y="16"/>
                </a:cxn>
                <a:cxn ang="0">
                  <a:pos x="8" y="17"/>
                </a:cxn>
                <a:cxn ang="0">
                  <a:pos x="9" y="18"/>
                </a:cxn>
                <a:cxn ang="0">
                  <a:pos x="9" y="31"/>
                </a:cxn>
                <a:cxn ang="0">
                  <a:pos x="2" y="31"/>
                </a:cxn>
              </a:cxnLst>
              <a:rect l="0" t="0" r="r" b="b"/>
              <a:pathLst>
                <a:path w="10" h="32">
                  <a:moveTo>
                    <a:pt x="2" y="31"/>
                  </a:moveTo>
                  <a:lnTo>
                    <a:pt x="2" y="29"/>
                  </a:lnTo>
                  <a:lnTo>
                    <a:pt x="1" y="27"/>
                  </a:lnTo>
                  <a:lnTo>
                    <a:pt x="1" y="26"/>
                  </a:lnTo>
                  <a:lnTo>
                    <a:pt x="1" y="24"/>
                  </a:lnTo>
                  <a:lnTo>
                    <a:pt x="1" y="22"/>
                  </a:lnTo>
                  <a:lnTo>
                    <a:pt x="1" y="21"/>
                  </a:lnTo>
                  <a:lnTo>
                    <a:pt x="1" y="19"/>
                  </a:lnTo>
                  <a:lnTo>
                    <a:pt x="0" y="18"/>
                  </a:lnTo>
                  <a:lnTo>
                    <a:pt x="0" y="16"/>
                  </a:lnTo>
                  <a:lnTo>
                    <a:pt x="0" y="14"/>
                  </a:lnTo>
                  <a:lnTo>
                    <a:pt x="0" y="13"/>
                  </a:lnTo>
                  <a:lnTo>
                    <a:pt x="0" y="12"/>
                  </a:lnTo>
                  <a:lnTo>
                    <a:pt x="0" y="10"/>
                  </a:lnTo>
                  <a:lnTo>
                    <a:pt x="0" y="9"/>
                  </a:lnTo>
                  <a:lnTo>
                    <a:pt x="0" y="7"/>
                  </a:lnTo>
                  <a:lnTo>
                    <a:pt x="0" y="6"/>
                  </a:lnTo>
                  <a:lnTo>
                    <a:pt x="1" y="5"/>
                  </a:lnTo>
                  <a:lnTo>
                    <a:pt x="2" y="3"/>
                  </a:lnTo>
                  <a:lnTo>
                    <a:pt x="2" y="1"/>
                  </a:lnTo>
                  <a:lnTo>
                    <a:pt x="3" y="0"/>
                  </a:lnTo>
                  <a:lnTo>
                    <a:pt x="4" y="0"/>
                  </a:lnTo>
                  <a:lnTo>
                    <a:pt x="5" y="0"/>
                  </a:lnTo>
                  <a:lnTo>
                    <a:pt x="5" y="0"/>
                  </a:lnTo>
                  <a:lnTo>
                    <a:pt x="6" y="1"/>
                  </a:lnTo>
                  <a:lnTo>
                    <a:pt x="6" y="3"/>
                  </a:lnTo>
                  <a:lnTo>
                    <a:pt x="7" y="4"/>
                  </a:lnTo>
                  <a:lnTo>
                    <a:pt x="8" y="4"/>
                  </a:lnTo>
                  <a:lnTo>
                    <a:pt x="8" y="6"/>
                  </a:lnTo>
                  <a:lnTo>
                    <a:pt x="8" y="7"/>
                  </a:lnTo>
                  <a:lnTo>
                    <a:pt x="8" y="9"/>
                  </a:lnTo>
                  <a:lnTo>
                    <a:pt x="8" y="10"/>
                  </a:lnTo>
                  <a:lnTo>
                    <a:pt x="8" y="11"/>
                  </a:lnTo>
                  <a:lnTo>
                    <a:pt x="8" y="12"/>
                  </a:lnTo>
                  <a:lnTo>
                    <a:pt x="8" y="13"/>
                  </a:lnTo>
                  <a:lnTo>
                    <a:pt x="8" y="16"/>
                  </a:lnTo>
                  <a:lnTo>
                    <a:pt x="8" y="17"/>
                  </a:lnTo>
                  <a:lnTo>
                    <a:pt x="9" y="18"/>
                  </a:lnTo>
                  <a:lnTo>
                    <a:pt x="9" y="31"/>
                  </a:lnTo>
                  <a:lnTo>
                    <a:pt x="2" y="31"/>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2630" name="Freeform 70"/>
            <p:cNvSpPr>
              <a:spLocks/>
            </p:cNvSpPr>
            <p:nvPr/>
          </p:nvSpPr>
          <p:spPr bwMode="auto">
            <a:xfrm>
              <a:off x="3182" y="1688"/>
              <a:ext cx="3" cy="2"/>
            </a:xfrm>
            <a:custGeom>
              <a:avLst/>
              <a:gdLst/>
              <a:ahLst/>
              <a:cxnLst>
                <a:cxn ang="0">
                  <a:pos x="0" y="0"/>
                </a:cxn>
                <a:cxn ang="0">
                  <a:pos x="2" y="0"/>
                </a:cxn>
                <a:cxn ang="0">
                  <a:pos x="2" y="1"/>
                </a:cxn>
                <a:cxn ang="0">
                  <a:pos x="1" y="1"/>
                </a:cxn>
                <a:cxn ang="0">
                  <a:pos x="0" y="0"/>
                </a:cxn>
              </a:cxnLst>
              <a:rect l="0" t="0" r="r" b="b"/>
              <a:pathLst>
                <a:path w="3" h="2">
                  <a:moveTo>
                    <a:pt x="0" y="0"/>
                  </a:moveTo>
                  <a:lnTo>
                    <a:pt x="2" y="0"/>
                  </a:lnTo>
                  <a:lnTo>
                    <a:pt x="2" y="1"/>
                  </a:lnTo>
                  <a:lnTo>
                    <a:pt x="1" y="1"/>
                  </a:lnTo>
                  <a:lnTo>
                    <a:pt x="0" y="0"/>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2631" name="Freeform 71"/>
            <p:cNvSpPr>
              <a:spLocks/>
            </p:cNvSpPr>
            <p:nvPr/>
          </p:nvSpPr>
          <p:spPr bwMode="auto">
            <a:xfrm>
              <a:off x="3187" y="1688"/>
              <a:ext cx="2" cy="2"/>
            </a:xfrm>
            <a:custGeom>
              <a:avLst/>
              <a:gdLst/>
              <a:ahLst/>
              <a:cxnLst>
                <a:cxn ang="0">
                  <a:pos x="0" y="0"/>
                </a:cxn>
                <a:cxn ang="0">
                  <a:pos x="1" y="0"/>
                </a:cxn>
                <a:cxn ang="0">
                  <a:pos x="1" y="1"/>
                </a:cxn>
                <a:cxn ang="0">
                  <a:pos x="0" y="1"/>
                </a:cxn>
                <a:cxn ang="0">
                  <a:pos x="0" y="0"/>
                </a:cxn>
              </a:cxnLst>
              <a:rect l="0" t="0" r="r" b="b"/>
              <a:pathLst>
                <a:path w="2" h="2">
                  <a:moveTo>
                    <a:pt x="0" y="0"/>
                  </a:moveTo>
                  <a:lnTo>
                    <a:pt x="1" y="0"/>
                  </a:lnTo>
                  <a:lnTo>
                    <a:pt x="1" y="1"/>
                  </a:lnTo>
                  <a:lnTo>
                    <a:pt x="0" y="1"/>
                  </a:lnTo>
                  <a:lnTo>
                    <a:pt x="0" y="0"/>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2632" name="Line 72"/>
            <p:cNvSpPr>
              <a:spLocks noChangeShapeType="1"/>
            </p:cNvSpPr>
            <p:nvPr/>
          </p:nvSpPr>
          <p:spPr bwMode="auto">
            <a:xfrm>
              <a:off x="3180" y="1664"/>
              <a:ext cx="7" cy="0"/>
            </a:xfrm>
            <a:prstGeom prst="line">
              <a:avLst/>
            </a:prstGeom>
            <a:noFill/>
            <a:ln w="12700">
              <a:solidFill>
                <a:srgbClr val="808080"/>
              </a:solidFill>
              <a:round/>
              <a:headEnd/>
              <a:tailEnd/>
            </a:ln>
            <a:effectLst/>
          </p:spPr>
          <p:txBody>
            <a:bodyPr/>
            <a:lstStyle/>
            <a:p>
              <a:endParaRPr lang="en-US"/>
            </a:p>
          </p:txBody>
        </p:sp>
        <p:sp>
          <p:nvSpPr>
            <p:cNvPr id="322633" name="Line 73"/>
            <p:cNvSpPr>
              <a:spLocks noChangeShapeType="1"/>
            </p:cNvSpPr>
            <p:nvPr/>
          </p:nvSpPr>
          <p:spPr bwMode="auto">
            <a:xfrm>
              <a:off x="3180" y="1673"/>
              <a:ext cx="8" cy="0"/>
            </a:xfrm>
            <a:prstGeom prst="line">
              <a:avLst/>
            </a:prstGeom>
            <a:noFill/>
            <a:ln w="12700">
              <a:solidFill>
                <a:srgbClr val="808080"/>
              </a:solidFill>
              <a:round/>
              <a:headEnd/>
              <a:tailEnd/>
            </a:ln>
            <a:effectLst/>
          </p:spPr>
          <p:txBody>
            <a:bodyPr/>
            <a:lstStyle/>
            <a:p>
              <a:endParaRPr lang="en-US"/>
            </a:p>
          </p:txBody>
        </p:sp>
        <p:sp>
          <p:nvSpPr>
            <p:cNvPr id="322634" name="Freeform 74"/>
            <p:cNvSpPr>
              <a:spLocks/>
            </p:cNvSpPr>
            <p:nvPr/>
          </p:nvSpPr>
          <p:spPr bwMode="auto">
            <a:xfrm>
              <a:off x="3181" y="1689"/>
              <a:ext cx="9" cy="9"/>
            </a:xfrm>
            <a:custGeom>
              <a:avLst/>
              <a:gdLst/>
              <a:ahLst/>
              <a:cxnLst>
                <a:cxn ang="0">
                  <a:pos x="1" y="0"/>
                </a:cxn>
                <a:cxn ang="0">
                  <a:pos x="1" y="1"/>
                </a:cxn>
                <a:cxn ang="0">
                  <a:pos x="0" y="1"/>
                </a:cxn>
                <a:cxn ang="0">
                  <a:pos x="0" y="2"/>
                </a:cxn>
                <a:cxn ang="0">
                  <a:pos x="1" y="3"/>
                </a:cxn>
                <a:cxn ang="0">
                  <a:pos x="1" y="4"/>
                </a:cxn>
                <a:cxn ang="0">
                  <a:pos x="2" y="4"/>
                </a:cxn>
                <a:cxn ang="0">
                  <a:pos x="2" y="4"/>
                </a:cxn>
                <a:cxn ang="0">
                  <a:pos x="3" y="6"/>
                </a:cxn>
                <a:cxn ang="0">
                  <a:pos x="3" y="7"/>
                </a:cxn>
                <a:cxn ang="0">
                  <a:pos x="4" y="7"/>
                </a:cxn>
                <a:cxn ang="0">
                  <a:pos x="4" y="8"/>
                </a:cxn>
                <a:cxn ang="0">
                  <a:pos x="5" y="8"/>
                </a:cxn>
                <a:cxn ang="0">
                  <a:pos x="5" y="7"/>
                </a:cxn>
                <a:cxn ang="0">
                  <a:pos x="6" y="6"/>
                </a:cxn>
                <a:cxn ang="0">
                  <a:pos x="6" y="4"/>
                </a:cxn>
                <a:cxn ang="0">
                  <a:pos x="6" y="4"/>
                </a:cxn>
                <a:cxn ang="0">
                  <a:pos x="7" y="4"/>
                </a:cxn>
                <a:cxn ang="0">
                  <a:pos x="7" y="3"/>
                </a:cxn>
                <a:cxn ang="0">
                  <a:pos x="8" y="3"/>
                </a:cxn>
                <a:cxn ang="0">
                  <a:pos x="8" y="2"/>
                </a:cxn>
                <a:cxn ang="0">
                  <a:pos x="8" y="1"/>
                </a:cxn>
                <a:cxn ang="0">
                  <a:pos x="8" y="0"/>
                </a:cxn>
                <a:cxn ang="0">
                  <a:pos x="7" y="0"/>
                </a:cxn>
                <a:cxn ang="0">
                  <a:pos x="1" y="0"/>
                </a:cxn>
              </a:cxnLst>
              <a:rect l="0" t="0" r="r" b="b"/>
              <a:pathLst>
                <a:path w="9" h="9">
                  <a:moveTo>
                    <a:pt x="1" y="0"/>
                  </a:moveTo>
                  <a:lnTo>
                    <a:pt x="1" y="1"/>
                  </a:lnTo>
                  <a:lnTo>
                    <a:pt x="0" y="1"/>
                  </a:lnTo>
                  <a:lnTo>
                    <a:pt x="0" y="2"/>
                  </a:lnTo>
                  <a:lnTo>
                    <a:pt x="1" y="3"/>
                  </a:lnTo>
                  <a:lnTo>
                    <a:pt x="1" y="4"/>
                  </a:lnTo>
                  <a:lnTo>
                    <a:pt x="2" y="4"/>
                  </a:lnTo>
                  <a:lnTo>
                    <a:pt x="2" y="4"/>
                  </a:lnTo>
                  <a:lnTo>
                    <a:pt x="3" y="6"/>
                  </a:lnTo>
                  <a:lnTo>
                    <a:pt x="3" y="7"/>
                  </a:lnTo>
                  <a:lnTo>
                    <a:pt x="4" y="7"/>
                  </a:lnTo>
                  <a:lnTo>
                    <a:pt x="4" y="8"/>
                  </a:lnTo>
                  <a:lnTo>
                    <a:pt x="5" y="8"/>
                  </a:lnTo>
                  <a:lnTo>
                    <a:pt x="5" y="7"/>
                  </a:lnTo>
                  <a:lnTo>
                    <a:pt x="6" y="6"/>
                  </a:lnTo>
                  <a:lnTo>
                    <a:pt x="6" y="4"/>
                  </a:lnTo>
                  <a:lnTo>
                    <a:pt x="6" y="4"/>
                  </a:lnTo>
                  <a:lnTo>
                    <a:pt x="7" y="4"/>
                  </a:lnTo>
                  <a:lnTo>
                    <a:pt x="7" y="3"/>
                  </a:lnTo>
                  <a:lnTo>
                    <a:pt x="8" y="3"/>
                  </a:lnTo>
                  <a:lnTo>
                    <a:pt x="8" y="2"/>
                  </a:lnTo>
                  <a:lnTo>
                    <a:pt x="8" y="1"/>
                  </a:lnTo>
                  <a:lnTo>
                    <a:pt x="8" y="0"/>
                  </a:lnTo>
                  <a:lnTo>
                    <a:pt x="7" y="0"/>
                  </a:lnTo>
                  <a:lnTo>
                    <a:pt x="1" y="0"/>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2635" name="Freeform 75"/>
            <p:cNvSpPr>
              <a:spLocks/>
            </p:cNvSpPr>
            <p:nvPr/>
          </p:nvSpPr>
          <p:spPr bwMode="auto">
            <a:xfrm>
              <a:off x="3052" y="1664"/>
              <a:ext cx="12" cy="37"/>
            </a:xfrm>
            <a:custGeom>
              <a:avLst/>
              <a:gdLst/>
              <a:ahLst/>
              <a:cxnLst>
                <a:cxn ang="0">
                  <a:pos x="11" y="34"/>
                </a:cxn>
                <a:cxn ang="0">
                  <a:pos x="11" y="33"/>
                </a:cxn>
                <a:cxn ang="0">
                  <a:pos x="11" y="32"/>
                </a:cxn>
                <a:cxn ang="0">
                  <a:pos x="11" y="29"/>
                </a:cxn>
                <a:cxn ang="0">
                  <a:pos x="10" y="28"/>
                </a:cxn>
                <a:cxn ang="0">
                  <a:pos x="10" y="25"/>
                </a:cxn>
                <a:cxn ang="0">
                  <a:pos x="10" y="23"/>
                </a:cxn>
                <a:cxn ang="0">
                  <a:pos x="10" y="22"/>
                </a:cxn>
                <a:cxn ang="0">
                  <a:pos x="10" y="20"/>
                </a:cxn>
                <a:cxn ang="0">
                  <a:pos x="10" y="18"/>
                </a:cxn>
                <a:cxn ang="0">
                  <a:pos x="10" y="17"/>
                </a:cxn>
                <a:cxn ang="0">
                  <a:pos x="10" y="16"/>
                </a:cxn>
                <a:cxn ang="0">
                  <a:pos x="9" y="13"/>
                </a:cxn>
                <a:cxn ang="0">
                  <a:pos x="9" y="12"/>
                </a:cxn>
                <a:cxn ang="0">
                  <a:pos x="9" y="11"/>
                </a:cxn>
                <a:cxn ang="0">
                  <a:pos x="9" y="9"/>
                </a:cxn>
                <a:cxn ang="0">
                  <a:pos x="8" y="8"/>
                </a:cxn>
                <a:cxn ang="0">
                  <a:pos x="8" y="5"/>
                </a:cxn>
                <a:cxn ang="0">
                  <a:pos x="7" y="4"/>
                </a:cxn>
                <a:cxn ang="0">
                  <a:pos x="6" y="2"/>
                </a:cxn>
                <a:cxn ang="0">
                  <a:pos x="6" y="2"/>
                </a:cxn>
                <a:cxn ang="0">
                  <a:pos x="5" y="0"/>
                </a:cxn>
                <a:cxn ang="0">
                  <a:pos x="4" y="0"/>
                </a:cxn>
                <a:cxn ang="0">
                  <a:pos x="3" y="2"/>
                </a:cxn>
                <a:cxn ang="0">
                  <a:pos x="2" y="3"/>
                </a:cxn>
                <a:cxn ang="0">
                  <a:pos x="1" y="4"/>
                </a:cxn>
                <a:cxn ang="0">
                  <a:pos x="0" y="5"/>
                </a:cxn>
                <a:cxn ang="0">
                  <a:pos x="0" y="6"/>
                </a:cxn>
                <a:cxn ang="0">
                  <a:pos x="0" y="8"/>
                </a:cxn>
                <a:cxn ang="0">
                  <a:pos x="0" y="9"/>
                </a:cxn>
                <a:cxn ang="0">
                  <a:pos x="0" y="12"/>
                </a:cxn>
                <a:cxn ang="0">
                  <a:pos x="0" y="13"/>
                </a:cxn>
                <a:cxn ang="0">
                  <a:pos x="0" y="13"/>
                </a:cxn>
                <a:cxn ang="0">
                  <a:pos x="0" y="15"/>
                </a:cxn>
                <a:cxn ang="0">
                  <a:pos x="0" y="17"/>
                </a:cxn>
                <a:cxn ang="0">
                  <a:pos x="0" y="18"/>
                </a:cxn>
                <a:cxn ang="0">
                  <a:pos x="0" y="20"/>
                </a:cxn>
                <a:cxn ang="0">
                  <a:pos x="0" y="22"/>
                </a:cxn>
                <a:cxn ang="0">
                  <a:pos x="1" y="36"/>
                </a:cxn>
                <a:cxn ang="0">
                  <a:pos x="11" y="34"/>
                </a:cxn>
              </a:cxnLst>
              <a:rect l="0" t="0" r="r" b="b"/>
              <a:pathLst>
                <a:path w="12" h="37">
                  <a:moveTo>
                    <a:pt x="11" y="34"/>
                  </a:moveTo>
                  <a:lnTo>
                    <a:pt x="11" y="33"/>
                  </a:lnTo>
                  <a:lnTo>
                    <a:pt x="11" y="32"/>
                  </a:lnTo>
                  <a:lnTo>
                    <a:pt x="11" y="29"/>
                  </a:lnTo>
                  <a:lnTo>
                    <a:pt x="10" y="28"/>
                  </a:lnTo>
                  <a:lnTo>
                    <a:pt x="10" y="25"/>
                  </a:lnTo>
                  <a:lnTo>
                    <a:pt x="10" y="23"/>
                  </a:lnTo>
                  <a:lnTo>
                    <a:pt x="10" y="22"/>
                  </a:lnTo>
                  <a:lnTo>
                    <a:pt x="10" y="20"/>
                  </a:lnTo>
                  <a:lnTo>
                    <a:pt x="10" y="18"/>
                  </a:lnTo>
                  <a:lnTo>
                    <a:pt x="10" y="17"/>
                  </a:lnTo>
                  <a:lnTo>
                    <a:pt x="10" y="16"/>
                  </a:lnTo>
                  <a:lnTo>
                    <a:pt x="9" y="13"/>
                  </a:lnTo>
                  <a:lnTo>
                    <a:pt x="9" y="12"/>
                  </a:lnTo>
                  <a:lnTo>
                    <a:pt x="9" y="11"/>
                  </a:lnTo>
                  <a:lnTo>
                    <a:pt x="9" y="9"/>
                  </a:lnTo>
                  <a:lnTo>
                    <a:pt x="8" y="8"/>
                  </a:lnTo>
                  <a:lnTo>
                    <a:pt x="8" y="5"/>
                  </a:lnTo>
                  <a:lnTo>
                    <a:pt x="7" y="4"/>
                  </a:lnTo>
                  <a:lnTo>
                    <a:pt x="6" y="2"/>
                  </a:lnTo>
                  <a:lnTo>
                    <a:pt x="6" y="2"/>
                  </a:lnTo>
                  <a:lnTo>
                    <a:pt x="5" y="0"/>
                  </a:lnTo>
                  <a:lnTo>
                    <a:pt x="4" y="0"/>
                  </a:lnTo>
                  <a:lnTo>
                    <a:pt x="3" y="2"/>
                  </a:lnTo>
                  <a:lnTo>
                    <a:pt x="2" y="3"/>
                  </a:lnTo>
                  <a:lnTo>
                    <a:pt x="1" y="4"/>
                  </a:lnTo>
                  <a:lnTo>
                    <a:pt x="0" y="5"/>
                  </a:lnTo>
                  <a:lnTo>
                    <a:pt x="0" y="6"/>
                  </a:lnTo>
                  <a:lnTo>
                    <a:pt x="0" y="8"/>
                  </a:lnTo>
                  <a:lnTo>
                    <a:pt x="0" y="9"/>
                  </a:lnTo>
                  <a:lnTo>
                    <a:pt x="0" y="12"/>
                  </a:lnTo>
                  <a:lnTo>
                    <a:pt x="0" y="13"/>
                  </a:lnTo>
                  <a:lnTo>
                    <a:pt x="0" y="13"/>
                  </a:lnTo>
                  <a:lnTo>
                    <a:pt x="0" y="15"/>
                  </a:lnTo>
                  <a:lnTo>
                    <a:pt x="0" y="17"/>
                  </a:lnTo>
                  <a:lnTo>
                    <a:pt x="0" y="18"/>
                  </a:lnTo>
                  <a:lnTo>
                    <a:pt x="0" y="20"/>
                  </a:lnTo>
                  <a:lnTo>
                    <a:pt x="0" y="22"/>
                  </a:lnTo>
                  <a:lnTo>
                    <a:pt x="1" y="36"/>
                  </a:lnTo>
                  <a:lnTo>
                    <a:pt x="11" y="34"/>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2636" name="Freeform 76"/>
            <p:cNvSpPr>
              <a:spLocks/>
            </p:cNvSpPr>
            <p:nvPr/>
          </p:nvSpPr>
          <p:spPr bwMode="auto">
            <a:xfrm>
              <a:off x="3060" y="1696"/>
              <a:ext cx="3" cy="2"/>
            </a:xfrm>
            <a:custGeom>
              <a:avLst/>
              <a:gdLst/>
              <a:ahLst/>
              <a:cxnLst>
                <a:cxn ang="0">
                  <a:pos x="0" y="0"/>
                </a:cxn>
                <a:cxn ang="0">
                  <a:pos x="2" y="0"/>
                </a:cxn>
                <a:cxn ang="0">
                  <a:pos x="2" y="1"/>
                </a:cxn>
                <a:cxn ang="0">
                  <a:pos x="0" y="1"/>
                </a:cxn>
                <a:cxn ang="0">
                  <a:pos x="0" y="0"/>
                </a:cxn>
              </a:cxnLst>
              <a:rect l="0" t="0" r="r" b="b"/>
              <a:pathLst>
                <a:path w="3" h="2">
                  <a:moveTo>
                    <a:pt x="0" y="0"/>
                  </a:moveTo>
                  <a:lnTo>
                    <a:pt x="2" y="0"/>
                  </a:lnTo>
                  <a:lnTo>
                    <a:pt x="2" y="1"/>
                  </a:lnTo>
                  <a:lnTo>
                    <a:pt x="0" y="1"/>
                  </a:lnTo>
                  <a:lnTo>
                    <a:pt x="0" y="0"/>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2637" name="Freeform 77"/>
            <p:cNvSpPr>
              <a:spLocks/>
            </p:cNvSpPr>
            <p:nvPr/>
          </p:nvSpPr>
          <p:spPr bwMode="auto">
            <a:xfrm>
              <a:off x="3056" y="1696"/>
              <a:ext cx="2" cy="2"/>
            </a:xfrm>
            <a:custGeom>
              <a:avLst/>
              <a:gdLst/>
              <a:ahLst/>
              <a:cxnLst>
                <a:cxn ang="0">
                  <a:pos x="0" y="0"/>
                </a:cxn>
                <a:cxn ang="0">
                  <a:pos x="1" y="0"/>
                </a:cxn>
                <a:cxn ang="0">
                  <a:pos x="1" y="1"/>
                </a:cxn>
                <a:cxn ang="0">
                  <a:pos x="0" y="1"/>
                </a:cxn>
                <a:cxn ang="0">
                  <a:pos x="0" y="0"/>
                </a:cxn>
              </a:cxnLst>
              <a:rect l="0" t="0" r="r" b="b"/>
              <a:pathLst>
                <a:path w="2" h="2">
                  <a:moveTo>
                    <a:pt x="0" y="0"/>
                  </a:moveTo>
                  <a:lnTo>
                    <a:pt x="1" y="0"/>
                  </a:lnTo>
                  <a:lnTo>
                    <a:pt x="1" y="1"/>
                  </a:lnTo>
                  <a:lnTo>
                    <a:pt x="0" y="1"/>
                  </a:lnTo>
                  <a:lnTo>
                    <a:pt x="0" y="0"/>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2638" name="Line 78"/>
            <p:cNvSpPr>
              <a:spLocks noChangeShapeType="1"/>
            </p:cNvSpPr>
            <p:nvPr/>
          </p:nvSpPr>
          <p:spPr bwMode="auto">
            <a:xfrm flipH="1">
              <a:off x="3052" y="1675"/>
              <a:ext cx="10" cy="1"/>
            </a:xfrm>
            <a:prstGeom prst="line">
              <a:avLst/>
            </a:prstGeom>
            <a:noFill/>
            <a:ln w="12700">
              <a:solidFill>
                <a:srgbClr val="808080"/>
              </a:solidFill>
              <a:round/>
              <a:headEnd/>
              <a:tailEnd/>
            </a:ln>
            <a:effectLst/>
          </p:spPr>
          <p:txBody>
            <a:bodyPr/>
            <a:lstStyle/>
            <a:p>
              <a:endParaRPr lang="en-US"/>
            </a:p>
          </p:txBody>
        </p:sp>
        <p:sp>
          <p:nvSpPr>
            <p:cNvPr id="322639" name="Line 79"/>
            <p:cNvSpPr>
              <a:spLocks noChangeShapeType="1"/>
            </p:cNvSpPr>
            <p:nvPr/>
          </p:nvSpPr>
          <p:spPr bwMode="auto">
            <a:xfrm flipH="1">
              <a:off x="3052" y="1682"/>
              <a:ext cx="10" cy="0"/>
            </a:xfrm>
            <a:prstGeom prst="line">
              <a:avLst/>
            </a:prstGeom>
            <a:noFill/>
            <a:ln w="12700">
              <a:solidFill>
                <a:srgbClr val="808080"/>
              </a:solidFill>
              <a:round/>
              <a:headEnd/>
              <a:tailEnd/>
            </a:ln>
            <a:effectLst/>
          </p:spPr>
          <p:txBody>
            <a:bodyPr/>
            <a:lstStyle/>
            <a:p>
              <a:endParaRPr lang="en-US"/>
            </a:p>
          </p:txBody>
        </p:sp>
        <p:sp>
          <p:nvSpPr>
            <p:cNvPr id="322640" name="Freeform 80"/>
            <p:cNvSpPr>
              <a:spLocks/>
            </p:cNvSpPr>
            <p:nvPr/>
          </p:nvSpPr>
          <p:spPr bwMode="auto">
            <a:xfrm>
              <a:off x="3055" y="1697"/>
              <a:ext cx="9" cy="11"/>
            </a:xfrm>
            <a:custGeom>
              <a:avLst/>
              <a:gdLst/>
              <a:ahLst/>
              <a:cxnLst>
                <a:cxn ang="0">
                  <a:pos x="7" y="0"/>
                </a:cxn>
                <a:cxn ang="0">
                  <a:pos x="8" y="1"/>
                </a:cxn>
                <a:cxn ang="0">
                  <a:pos x="8" y="2"/>
                </a:cxn>
                <a:cxn ang="0">
                  <a:pos x="8" y="3"/>
                </a:cxn>
                <a:cxn ang="0">
                  <a:pos x="7" y="3"/>
                </a:cxn>
                <a:cxn ang="0">
                  <a:pos x="7" y="4"/>
                </a:cxn>
                <a:cxn ang="0">
                  <a:pos x="7" y="5"/>
                </a:cxn>
                <a:cxn ang="0">
                  <a:pos x="6" y="6"/>
                </a:cxn>
                <a:cxn ang="0">
                  <a:pos x="6" y="7"/>
                </a:cxn>
                <a:cxn ang="0">
                  <a:pos x="6" y="8"/>
                </a:cxn>
                <a:cxn ang="0">
                  <a:pos x="5" y="10"/>
                </a:cxn>
                <a:cxn ang="0">
                  <a:pos x="4" y="10"/>
                </a:cxn>
                <a:cxn ang="0">
                  <a:pos x="4" y="10"/>
                </a:cxn>
                <a:cxn ang="0">
                  <a:pos x="3" y="8"/>
                </a:cxn>
                <a:cxn ang="0">
                  <a:pos x="3" y="6"/>
                </a:cxn>
                <a:cxn ang="0">
                  <a:pos x="2" y="6"/>
                </a:cxn>
                <a:cxn ang="0">
                  <a:pos x="2" y="5"/>
                </a:cxn>
                <a:cxn ang="0">
                  <a:pos x="1" y="4"/>
                </a:cxn>
                <a:cxn ang="0">
                  <a:pos x="1" y="4"/>
                </a:cxn>
                <a:cxn ang="0">
                  <a:pos x="1" y="3"/>
                </a:cxn>
                <a:cxn ang="0">
                  <a:pos x="0" y="3"/>
                </a:cxn>
                <a:cxn ang="0">
                  <a:pos x="1" y="1"/>
                </a:cxn>
                <a:cxn ang="0">
                  <a:pos x="1" y="0"/>
                </a:cxn>
                <a:cxn ang="0">
                  <a:pos x="1" y="0"/>
                </a:cxn>
                <a:cxn ang="0">
                  <a:pos x="7" y="0"/>
                </a:cxn>
                <a:cxn ang="0">
                  <a:pos x="7" y="0"/>
                </a:cxn>
              </a:cxnLst>
              <a:rect l="0" t="0" r="r" b="b"/>
              <a:pathLst>
                <a:path w="9" h="11">
                  <a:moveTo>
                    <a:pt x="7" y="0"/>
                  </a:moveTo>
                  <a:lnTo>
                    <a:pt x="8" y="1"/>
                  </a:lnTo>
                  <a:lnTo>
                    <a:pt x="8" y="2"/>
                  </a:lnTo>
                  <a:lnTo>
                    <a:pt x="8" y="3"/>
                  </a:lnTo>
                  <a:lnTo>
                    <a:pt x="7" y="3"/>
                  </a:lnTo>
                  <a:lnTo>
                    <a:pt x="7" y="4"/>
                  </a:lnTo>
                  <a:lnTo>
                    <a:pt x="7" y="5"/>
                  </a:lnTo>
                  <a:lnTo>
                    <a:pt x="6" y="6"/>
                  </a:lnTo>
                  <a:lnTo>
                    <a:pt x="6" y="7"/>
                  </a:lnTo>
                  <a:lnTo>
                    <a:pt x="6" y="8"/>
                  </a:lnTo>
                  <a:lnTo>
                    <a:pt x="5" y="10"/>
                  </a:lnTo>
                  <a:lnTo>
                    <a:pt x="4" y="10"/>
                  </a:lnTo>
                  <a:lnTo>
                    <a:pt x="4" y="10"/>
                  </a:lnTo>
                  <a:lnTo>
                    <a:pt x="3" y="8"/>
                  </a:lnTo>
                  <a:lnTo>
                    <a:pt x="3" y="6"/>
                  </a:lnTo>
                  <a:lnTo>
                    <a:pt x="2" y="6"/>
                  </a:lnTo>
                  <a:lnTo>
                    <a:pt x="2" y="5"/>
                  </a:lnTo>
                  <a:lnTo>
                    <a:pt x="1" y="4"/>
                  </a:lnTo>
                  <a:lnTo>
                    <a:pt x="1" y="4"/>
                  </a:lnTo>
                  <a:lnTo>
                    <a:pt x="1" y="3"/>
                  </a:lnTo>
                  <a:lnTo>
                    <a:pt x="0" y="3"/>
                  </a:lnTo>
                  <a:lnTo>
                    <a:pt x="1" y="1"/>
                  </a:lnTo>
                  <a:lnTo>
                    <a:pt x="1" y="0"/>
                  </a:lnTo>
                  <a:lnTo>
                    <a:pt x="1" y="0"/>
                  </a:lnTo>
                  <a:lnTo>
                    <a:pt x="7" y="0"/>
                  </a:lnTo>
                  <a:lnTo>
                    <a:pt x="7" y="0"/>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2641" name="Freeform 81"/>
            <p:cNvSpPr>
              <a:spLocks/>
            </p:cNvSpPr>
            <p:nvPr/>
          </p:nvSpPr>
          <p:spPr bwMode="auto">
            <a:xfrm>
              <a:off x="3078" y="1702"/>
              <a:ext cx="98" cy="98"/>
            </a:xfrm>
            <a:custGeom>
              <a:avLst/>
              <a:gdLst/>
              <a:ahLst/>
              <a:cxnLst>
                <a:cxn ang="0">
                  <a:pos x="0" y="45"/>
                </a:cxn>
                <a:cxn ang="0">
                  <a:pos x="2" y="35"/>
                </a:cxn>
                <a:cxn ang="0">
                  <a:pos x="5" y="26"/>
                </a:cxn>
                <a:cxn ang="0">
                  <a:pos x="10" y="18"/>
                </a:cxn>
                <a:cxn ang="0">
                  <a:pos x="15" y="12"/>
                </a:cxn>
                <a:cxn ang="0">
                  <a:pos x="23" y="6"/>
                </a:cxn>
                <a:cxn ang="0">
                  <a:pos x="32" y="2"/>
                </a:cxn>
                <a:cxn ang="0">
                  <a:pos x="41" y="0"/>
                </a:cxn>
                <a:cxn ang="0">
                  <a:pos x="51" y="0"/>
                </a:cxn>
                <a:cxn ang="0">
                  <a:pos x="55" y="0"/>
                </a:cxn>
                <a:cxn ang="0">
                  <a:pos x="64" y="2"/>
                </a:cxn>
                <a:cxn ang="0">
                  <a:pos x="73" y="7"/>
                </a:cxn>
                <a:cxn ang="0">
                  <a:pos x="81" y="12"/>
                </a:cxn>
                <a:cxn ang="0">
                  <a:pos x="86" y="19"/>
                </a:cxn>
                <a:cxn ang="0">
                  <a:pos x="91" y="27"/>
                </a:cxn>
                <a:cxn ang="0">
                  <a:pos x="96" y="35"/>
                </a:cxn>
                <a:cxn ang="0">
                  <a:pos x="97" y="46"/>
                </a:cxn>
                <a:cxn ang="0">
                  <a:pos x="96" y="56"/>
                </a:cxn>
                <a:cxn ang="0">
                  <a:pos x="94" y="65"/>
                </a:cxn>
                <a:cxn ang="0">
                  <a:pos x="90" y="73"/>
                </a:cxn>
                <a:cxn ang="0">
                  <a:pos x="86" y="79"/>
                </a:cxn>
                <a:cxn ang="0">
                  <a:pos x="81" y="84"/>
                </a:cxn>
                <a:cxn ang="0">
                  <a:pos x="74" y="89"/>
                </a:cxn>
                <a:cxn ang="0">
                  <a:pos x="65" y="94"/>
                </a:cxn>
                <a:cxn ang="0">
                  <a:pos x="56" y="96"/>
                </a:cxn>
                <a:cxn ang="0">
                  <a:pos x="51" y="97"/>
                </a:cxn>
                <a:cxn ang="0">
                  <a:pos x="43" y="96"/>
                </a:cxn>
                <a:cxn ang="0">
                  <a:pos x="37" y="95"/>
                </a:cxn>
                <a:cxn ang="0">
                  <a:pos x="28" y="92"/>
                </a:cxn>
                <a:cxn ang="0">
                  <a:pos x="20" y="87"/>
                </a:cxn>
                <a:cxn ang="0">
                  <a:pos x="13" y="81"/>
                </a:cxn>
                <a:cxn ang="0">
                  <a:pos x="7" y="73"/>
                </a:cxn>
                <a:cxn ang="0">
                  <a:pos x="3" y="65"/>
                </a:cxn>
                <a:cxn ang="0">
                  <a:pos x="1" y="55"/>
                </a:cxn>
                <a:cxn ang="0">
                  <a:pos x="0" y="50"/>
                </a:cxn>
              </a:cxnLst>
              <a:rect l="0" t="0" r="r" b="b"/>
              <a:pathLst>
                <a:path w="98" h="98">
                  <a:moveTo>
                    <a:pt x="0" y="50"/>
                  </a:moveTo>
                  <a:lnTo>
                    <a:pt x="0" y="45"/>
                  </a:lnTo>
                  <a:lnTo>
                    <a:pt x="1" y="41"/>
                  </a:lnTo>
                  <a:lnTo>
                    <a:pt x="2" y="35"/>
                  </a:lnTo>
                  <a:lnTo>
                    <a:pt x="3" y="32"/>
                  </a:lnTo>
                  <a:lnTo>
                    <a:pt x="5" y="26"/>
                  </a:lnTo>
                  <a:lnTo>
                    <a:pt x="7" y="23"/>
                  </a:lnTo>
                  <a:lnTo>
                    <a:pt x="10" y="18"/>
                  </a:lnTo>
                  <a:lnTo>
                    <a:pt x="12" y="15"/>
                  </a:lnTo>
                  <a:lnTo>
                    <a:pt x="15" y="12"/>
                  </a:lnTo>
                  <a:lnTo>
                    <a:pt x="19" y="9"/>
                  </a:lnTo>
                  <a:lnTo>
                    <a:pt x="23" y="6"/>
                  </a:lnTo>
                  <a:lnTo>
                    <a:pt x="27" y="4"/>
                  </a:lnTo>
                  <a:lnTo>
                    <a:pt x="32" y="2"/>
                  </a:lnTo>
                  <a:lnTo>
                    <a:pt x="36" y="1"/>
                  </a:lnTo>
                  <a:lnTo>
                    <a:pt x="41" y="0"/>
                  </a:lnTo>
                  <a:lnTo>
                    <a:pt x="46" y="0"/>
                  </a:lnTo>
                  <a:lnTo>
                    <a:pt x="51" y="0"/>
                  </a:lnTo>
                  <a:lnTo>
                    <a:pt x="53" y="0"/>
                  </a:lnTo>
                  <a:lnTo>
                    <a:pt x="55" y="0"/>
                  </a:lnTo>
                  <a:lnTo>
                    <a:pt x="60" y="1"/>
                  </a:lnTo>
                  <a:lnTo>
                    <a:pt x="64" y="2"/>
                  </a:lnTo>
                  <a:lnTo>
                    <a:pt x="68" y="4"/>
                  </a:lnTo>
                  <a:lnTo>
                    <a:pt x="73" y="7"/>
                  </a:lnTo>
                  <a:lnTo>
                    <a:pt x="77" y="9"/>
                  </a:lnTo>
                  <a:lnTo>
                    <a:pt x="81" y="12"/>
                  </a:lnTo>
                  <a:lnTo>
                    <a:pt x="84" y="15"/>
                  </a:lnTo>
                  <a:lnTo>
                    <a:pt x="86" y="19"/>
                  </a:lnTo>
                  <a:lnTo>
                    <a:pt x="90" y="23"/>
                  </a:lnTo>
                  <a:lnTo>
                    <a:pt x="91" y="27"/>
                  </a:lnTo>
                  <a:lnTo>
                    <a:pt x="94" y="32"/>
                  </a:lnTo>
                  <a:lnTo>
                    <a:pt x="96" y="35"/>
                  </a:lnTo>
                  <a:lnTo>
                    <a:pt x="96" y="41"/>
                  </a:lnTo>
                  <a:lnTo>
                    <a:pt x="97" y="46"/>
                  </a:lnTo>
                  <a:lnTo>
                    <a:pt x="97" y="51"/>
                  </a:lnTo>
                  <a:lnTo>
                    <a:pt x="96" y="56"/>
                  </a:lnTo>
                  <a:lnTo>
                    <a:pt x="96" y="61"/>
                  </a:lnTo>
                  <a:lnTo>
                    <a:pt x="94" y="65"/>
                  </a:lnTo>
                  <a:lnTo>
                    <a:pt x="92" y="70"/>
                  </a:lnTo>
                  <a:lnTo>
                    <a:pt x="90" y="73"/>
                  </a:lnTo>
                  <a:lnTo>
                    <a:pt x="87" y="78"/>
                  </a:lnTo>
                  <a:lnTo>
                    <a:pt x="86" y="79"/>
                  </a:lnTo>
                  <a:lnTo>
                    <a:pt x="85" y="81"/>
                  </a:lnTo>
                  <a:lnTo>
                    <a:pt x="81" y="84"/>
                  </a:lnTo>
                  <a:lnTo>
                    <a:pt x="77" y="87"/>
                  </a:lnTo>
                  <a:lnTo>
                    <a:pt x="74" y="89"/>
                  </a:lnTo>
                  <a:lnTo>
                    <a:pt x="69" y="92"/>
                  </a:lnTo>
                  <a:lnTo>
                    <a:pt x="65" y="94"/>
                  </a:lnTo>
                  <a:lnTo>
                    <a:pt x="60" y="95"/>
                  </a:lnTo>
                  <a:lnTo>
                    <a:pt x="56" y="96"/>
                  </a:lnTo>
                  <a:lnTo>
                    <a:pt x="54" y="96"/>
                  </a:lnTo>
                  <a:lnTo>
                    <a:pt x="51" y="97"/>
                  </a:lnTo>
                  <a:lnTo>
                    <a:pt x="46" y="97"/>
                  </a:lnTo>
                  <a:lnTo>
                    <a:pt x="43" y="96"/>
                  </a:lnTo>
                  <a:lnTo>
                    <a:pt x="41" y="96"/>
                  </a:lnTo>
                  <a:lnTo>
                    <a:pt x="37" y="95"/>
                  </a:lnTo>
                  <a:lnTo>
                    <a:pt x="33" y="94"/>
                  </a:lnTo>
                  <a:lnTo>
                    <a:pt x="28" y="92"/>
                  </a:lnTo>
                  <a:lnTo>
                    <a:pt x="23" y="89"/>
                  </a:lnTo>
                  <a:lnTo>
                    <a:pt x="20" y="87"/>
                  </a:lnTo>
                  <a:lnTo>
                    <a:pt x="16" y="84"/>
                  </a:lnTo>
                  <a:lnTo>
                    <a:pt x="13" y="81"/>
                  </a:lnTo>
                  <a:lnTo>
                    <a:pt x="10" y="78"/>
                  </a:lnTo>
                  <a:lnTo>
                    <a:pt x="7" y="73"/>
                  </a:lnTo>
                  <a:lnTo>
                    <a:pt x="5" y="69"/>
                  </a:lnTo>
                  <a:lnTo>
                    <a:pt x="3" y="65"/>
                  </a:lnTo>
                  <a:lnTo>
                    <a:pt x="2" y="59"/>
                  </a:lnTo>
                  <a:lnTo>
                    <a:pt x="1" y="55"/>
                  </a:lnTo>
                  <a:lnTo>
                    <a:pt x="0" y="53"/>
                  </a:lnTo>
                  <a:lnTo>
                    <a:pt x="0" y="50"/>
                  </a:lnTo>
                </a:path>
              </a:pathLst>
            </a:custGeom>
            <a:pattFill prst="openDmnd">
              <a:fgClr>
                <a:srgbClr val="808080"/>
              </a:fgClr>
              <a:bgClr>
                <a:srgbClr val="FFFFFF"/>
              </a:bgClr>
            </a:patt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2642" name="Group 82"/>
          <p:cNvGrpSpPr>
            <a:grpSpLocks/>
          </p:cNvGrpSpPr>
          <p:nvPr/>
        </p:nvGrpSpPr>
        <p:grpSpPr bwMode="auto">
          <a:xfrm>
            <a:off x="6157913" y="2193925"/>
            <a:ext cx="811212" cy="171450"/>
            <a:chOff x="2919" y="869"/>
            <a:chExt cx="511" cy="108"/>
          </a:xfrm>
        </p:grpSpPr>
        <p:sp>
          <p:nvSpPr>
            <p:cNvPr id="322643" name="Freeform 83"/>
            <p:cNvSpPr>
              <a:spLocks/>
            </p:cNvSpPr>
            <p:nvPr/>
          </p:nvSpPr>
          <p:spPr bwMode="auto">
            <a:xfrm>
              <a:off x="2919" y="911"/>
              <a:ext cx="511" cy="66"/>
            </a:xfrm>
            <a:custGeom>
              <a:avLst/>
              <a:gdLst/>
              <a:ahLst/>
              <a:cxnLst>
                <a:cxn ang="0">
                  <a:pos x="287" y="15"/>
                </a:cxn>
                <a:cxn ang="0">
                  <a:pos x="284" y="15"/>
                </a:cxn>
                <a:cxn ang="0">
                  <a:pos x="284" y="3"/>
                </a:cxn>
                <a:cxn ang="0">
                  <a:pos x="287" y="3"/>
                </a:cxn>
                <a:cxn ang="0">
                  <a:pos x="287" y="0"/>
                </a:cxn>
                <a:cxn ang="0">
                  <a:pos x="305" y="0"/>
                </a:cxn>
                <a:cxn ang="0">
                  <a:pos x="305" y="1"/>
                </a:cxn>
                <a:cxn ang="0">
                  <a:pos x="313" y="1"/>
                </a:cxn>
                <a:cxn ang="0">
                  <a:pos x="313" y="0"/>
                </a:cxn>
                <a:cxn ang="0">
                  <a:pos x="332" y="0"/>
                </a:cxn>
                <a:cxn ang="0">
                  <a:pos x="332" y="3"/>
                </a:cxn>
                <a:cxn ang="0">
                  <a:pos x="335" y="3"/>
                </a:cxn>
                <a:cxn ang="0">
                  <a:pos x="335" y="9"/>
                </a:cxn>
                <a:cxn ang="0">
                  <a:pos x="339" y="9"/>
                </a:cxn>
                <a:cxn ang="0">
                  <a:pos x="339" y="13"/>
                </a:cxn>
                <a:cxn ang="0">
                  <a:pos x="342" y="13"/>
                </a:cxn>
                <a:cxn ang="0">
                  <a:pos x="342" y="18"/>
                </a:cxn>
                <a:cxn ang="0">
                  <a:pos x="339" y="18"/>
                </a:cxn>
                <a:cxn ang="0">
                  <a:pos x="339" y="21"/>
                </a:cxn>
                <a:cxn ang="0">
                  <a:pos x="339" y="22"/>
                </a:cxn>
                <a:cxn ang="0">
                  <a:pos x="346" y="19"/>
                </a:cxn>
                <a:cxn ang="0">
                  <a:pos x="351" y="22"/>
                </a:cxn>
                <a:cxn ang="0">
                  <a:pos x="361" y="22"/>
                </a:cxn>
                <a:cxn ang="0">
                  <a:pos x="361" y="29"/>
                </a:cxn>
                <a:cxn ang="0">
                  <a:pos x="364" y="31"/>
                </a:cxn>
                <a:cxn ang="0">
                  <a:pos x="364" y="21"/>
                </a:cxn>
                <a:cxn ang="0">
                  <a:pos x="366" y="21"/>
                </a:cxn>
                <a:cxn ang="0">
                  <a:pos x="366" y="31"/>
                </a:cxn>
                <a:cxn ang="0">
                  <a:pos x="505" y="31"/>
                </a:cxn>
                <a:cxn ang="0">
                  <a:pos x="510" y="34"/>
                </a:cxn>
                <a:cxn ang="0">
                  <a:pos x="510" y="51"/>
                </a:cxn>
                <a:cxn ang="0">
                  <a:pos x="505" y="54"/>
                </a:cxn>
                <a:cxn ang="0">
                  <a:pos x="501" y="65"/>
                </a:cxn>
                <a:cxn ang="0">
                  <a:pos x="28" y="65"/>
                </a:cxn>
                <a:cxn ang="0">
                  <a:pos x="28" y="55"/>
                </a:cxn>
                <a:cxn ang="0">
                  <a:pos x="27" y="51"/>
                </a:cxn>
                <a:cxn ang="0">
                  <a:pos x="25" y="47"/>
                </a:cxn>
                <a:cxn ang="0">
                  <a:pos x="24" y="44"/>
                </a:cxn>
                <a:cxn ang="0">
                  <a:pos x="9" y="35"/>
                </a:cxn>
                <a:cxn ang="0">
                  <a:pos x="0" y="35"/>
                </a:cxn>
                <a:cxn ang="0">
                  <a:pos x="6" y="31"/>
                </a:cxn>
                <a:cxn ang="0">
                  <a:pos x="287" y="31"/>
                </a:cxn>
                <a:cxn ang="0">
                  <a:pos x="349" y="31"/>
                </a:cxn>
                <a:cxn ang="0">
                  <a:pos x="349" y="24"/>
                </a:cxn>
                <a:cxn ang="0">
                  <a:pos x="346" y="22"/>
                </a:cxn>
                <a:cxn ang="0">
                  <a:pos x="339" y="24"/>
                </a:cxn>
                <a:cxn ang="0">
                  <a:pos x="339" y="31"/>
                </a:cxn>
                <a:cxn ang="0">
                  <a:pos x="287" y="31"/>
                </a:cxn>
                <a:cxn ang="0">
                  <a:pos x="287" y="15"/>
                </a:cxn>
              </a:cxnLst>
              <a:rect l="0" t="0" r="r" b="b"/>
              <a:pathLst>
                <a:path w="511" h="66">
                  <a:moveTo>
                    <a:pt x="287" y="15"/>
                  </a:moveTo>
                  <a:lnTo>
                    <a:pt x="284" y="15"/>
                  </a:lnTo>
                  <a:lnTo>
                    <a:pt x="284" y="3"/>
                  </a:lnTo>
                  <a:lnTo>
                    <a:pt x="287" y="3"/>
                  </a:lnTo>
                  <a:lnTo>
                    <a:pt x="287" y="0"/>
                  </a:lnTo>
                  <a:lnTo>
                    <a:pt x="305" y="0"/>
                  </a:lnTo>
                  <a:lnTo>
                    <a:pt x="305" y="1"/>
                  </a:lnTo>
                  <a:lnTo>
                    <a:pt x="313" y="1"/>
                  </a:lnTo>
                  <a:lnTo>
                    <a:pt x="313" y="0"/>
                  </a:lnTo>
                  <a:lnTo>
                    <a:pt x="332" y="0"/>
                  </a:lnTo>
                  <a:lnTo>
                    <a:pt x="332" y="3"/>
                  </a:lnTo>
                  <a:lnTo>
                    <a:pt x="335" y="3"/>
                  </a:lnTo>
                  <a:lnTo>
                    <a:pt x="335" y="9"/>
                  </a:lnTo>
                  <a:lnTo>
                    <a:pt x="339" y="9"/>
                  </a:lnTo>
                  <a:lnTo>
                    <a:pt x="339" y="13"/>
                  </a:lnTo>
                  <a:lnTo>
                    <a:pt x="342" y="13"/>
                  </a:lnTo>
                  <a:lnTo>
                    <a:pt x="342" y="18"/>
                  </a:lnTo>
                  <a:lnTo>
                    <a:pt x="339" y="18"/>
                  </a:lnTo>
                  <a:lnTo>
                    <a:pt x="339" y="21"/>
                  </a:lnTo>
                  <a:lnTo>
                    <a:pt x="339" y="22"/>
                  </a:lnTo>
                  <a:lnTo>
                    <a:pt x="346" y="19"/>
                  </a:lnTo>
                  <a:lnTo>
                    <a:pt x="351" y="22"/>
                  </a:lnTo>
                  <a:lnTo>
                    <a:pt x="361" y="22"/>
                  </a:lnTo>
                  <a:lnTo>
                    <a:pt x="361" y="29"/>
                  </a:lnTo>
                  <a:lnTo>
                    <a:pt x="364" y="31"/>
                  </a:lnTo>
                  <a:lnTo>
                    <a:pt x="364" y="21"/>
                  </a:lnTo>
                  <a:lnTo>
                    <a:pt x="366" y="21"/>
                  </a:lnTo>
                  <a:lnTo>
                    <a:pt x="366" y="31"/>
                  </a:lnTo>
                  <a:lnTo>
                    <a:pt x="505" y="31"/>
                  </a:lnTo>
                  <a:lnTo>
                    <a:pt x="510" y="34"/>
                  </a:lnTo>
                  <a:lnTo>
                    <a:pt x="510" y="51"/>
                  </a:lnTo>
                  <a:lnTo>
                    <a:pt x="505" y="54"/>
                  </a:lnTo>
                  <a:lnTo>
                    <a:pt x="501" y="65"/>
                  </a:lnTo>
                  <a:lnTo>
                    <a:pt x="28" y="65"/>
                  </a:lnTo>
                  <a:lnTo>
                    <a:pt x="28" y="55"/>
                  </a:lnTo>
                  <a:lnTo>
                    <a:pt x="27" y="51"/>
                  </a:lnTo>
                  <a:lnTo>
                    <a:pt x="25" y="47"/>
                  </a:lnTo>
                  <a:lnTo>
                    <a:pt x="24" y="44"/>
                  </a:lnTo>
                  <a:lnTo>
                    <a:pt x="9" y="35"/>
                  </a:lnTo>
                  <a:lnTo>
                    <a:pt x="0" y="35"/>
                  </a:lnTo>
                  <a:lnTo>
                    <a:pt x="6" y="31"/>
                  </a:lnTo>
                  <a:lnTo>
                    <a:pt x="287" y="31"/>
                  </a:lnTo>
                  <a:lnTo>
                    <a:pt x="349" y="31"/>
                  </a:lnTo>
                  <a:lnTo>
                    <a:pt x="349" y="24"/>
                  </a:lnTo>
                  <a:lnTo>
                    <a:pt x="346" y="22"/>
                  </a:lnTo>
                  <a:lnTo>
                    <a:pt x="339" y="24"/>
                  </a:lnTo>
                  <a:lnTo>
                    <a:pt x="339" y="31"/>
                  </a:lnTo>
                  <a:lnTo>
                    <a:pt x="287" y="31"/>
                  </a:lnTo>
                  <a:lnTo>
                    <a:pt x="287" y="1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44" name="Freeform 84"/>
            <p:cNvSpPr>
              <a:spLocks/>
            </p:cNvSpPr>
            <p:nvPr/>
          </p:nvSpPr>
          <p:spPr bwMode="auto">
            <a:xfrm>
              <a:off x="3273" y="916"/>
              <a:ext cx="7" cy="22"/>
            </a:xfrm>
            <a:custGeom>
              <a:avLst/>
              <a:gdLst/>
              <a:ahLst/>
              <a:cxnLst>
                <a:cxn ang="0">
                  <a:pos x="0" y="21"/>
                </a:cxn>
                <a:cxn ang="0">
                  <a:pos x="0" y="0"/>
                </a:cxn>
                <a:cxn ang="0">
                  <a:pos x="6" y="0"/>
                </a:cxn>
                <a:cxn ang="0">
                  <a:pos x="6" y="21"/>
                </a:cxn>
                <a:cxn ang="0">
                  <a:pos x="0" y="21"/>
                </a:cxn>
              </a:cxnLst>
              <a:rect l="0" t="0" r="r" b="b"/>
              <a:pathLst>
                <a:path w="7" h="22">
                  <a:moveTo>
                    <a:pt x="0" y="21"/>
                  </a:moveTo>
                  <a:lnTo>
                    <a:pt x="0" y="0"/>
                  </a:lnTo>
                  <a:lnTo>
                    <a:pt x="6" y="0"/>
                  </a:lnTo>
                  <a:lnTo>
                    <a:pt x="6" y="21"/>
                  </a:lnTo>
                  <a:lnTo>
                    <a:pt x="0" y="2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45" name="Line 85"/>
            <p:cNvSpPr>
              <a:spLocks noChangeShapeType="1"/>
            </p:cNvSpPr>
            <p:nvPr/>
          </p:nvSpPr>
          <p:spPr bwMode="auto">
            <a:xfrm>
              <a:off x="3273" y="919"/>
              <a:ext cx="6" cy="0"/>
            </a:xfrm>
            <a:prstGeom prst="line">
              <a:avLst/>
            </a:prstGeom>
            <a:noFill/>
            <a:ln w="12700">
              <a:solidFill>
                <a:srgbClr val="000000"/>
              </a:solidFill>
              <a:round/>
              <a:headEnd/>
              <a:tailEnd/>
            </a:ln>
            <a:effectLst/>
          </p:spPr>
          <p:txBody>
            <a:bodyPr/>
            <a:lstStyle/>
            <a:p>
              <a:endParaRPr lang="en-US"/>
            </a:p>
          </p:txBody>
        </p:sp>
        <p:sp>
          <p:nvSpPr>
            <p:cNvPr id="322646" name="Freeform 86"/>
            <p:cNvSpPr>
              <a:spLocks/>
            </p:cNvSpPr>
            <p:nvPr/>
          </p:nvSpPr>
          <p:spPr bwMode="auto">
            <a:xfrm>
              <a:off x="3273" y="916"/>
              <a:ext cx="7" cy="22"/>
            </a:xfrm>
            <a:custGeom>
              <a:avLst/>
              <a:gdLst/>
              <a:ahLst/>
              <a:cxnLst>
                <a:cxn ang="0">
                  <a:pos x="6" y="0"/>
                </a:cxn>
                <a:cxn ang="0">
                  <a:pos x="0" y="5"/>
                </a:cxn>
                <a:cxn ang="0">
                  <a:pos x="6" y="10"/>
                </a:cxn>
                <a:cxn ang="0">
                  <a:pos x="0" y="16"/>
                </a:cxn>
                <a:cxn ang="0">
                  <a:pos x="6" y="21"/>
                </a:cxn>
                <a:cxn ang="0">
                  <a:pos x="6" y="0"/>
                </a:cxn>
              </a:cxnLst>
              <a:rect l="0" t="0" r="r" b="b"/>
              <a:pathLst>
                <a:path w="7" h="22">
                  <a:moveTo>
                    <a:pt x="6" y="0"/>
                  </a:moveTo>
                  <a:lnTo>
                    <a:pt x="0" y="5"/>
                  </a:lnTo>
                  <a:lnTo>
                    <a:pt x="6" y="10"/>
                  </a:lnTo>
                  <a:lnTo>
                    <a:pt x="0" y="16"/>
                  </a:lnTo>
                  <a:lnTo>
                    <a:pt x="6" y="21"/>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47" name="Freeform 87"/>
            <p:cNvSpPr>
              <a:spLocks/>
            </p:cNvSpPr>
            <p:nvPr/>
          </p:nvSpPr>
          <p:spPr bwMode="auto">
            <a:xfrm>
              <a:off x="3273" y="916"/>
              <a:ext cx="7" cy="22"/>
            </a:xfrm>
            <a:custGeom>
              <a:avLst/>
              <a:gdLst/>
              <a:ahLst/>
              <a:cxnLst>
                <a:cxn ang="0">
                  <a:pos x="0" y="0"/>
                </a:cxn>
                <a:cxn ang="0">
                  <a:pos x="6" y="5"/>
                </a:cxn>
                <a:cxn ang="0">
                  <a:pos x="0" y="10"/>
                </a:cxn>
                <a:cxn ang="0">
                  <a:pos x="6" y="16"/>
                </a:cxn>
                <a:cxn ang="0">
                  <a:pos x="0" y="21"/>
                </a:cxn>
                <a:cxn ang="0">
                  <a:pos x="0" y="0"/>
                </a:cxn>
              </a:cxnLst>
              <a:rect l="0" t="0" r="r" b="b"/>
              <a:pathLst>
                <a:path w="7" h="22">
                  <a:moveTo>
                    <a:pt x="0" y="0"/>
                  </a:moveTo>
                  <a:lnTo>
                    <a:pt x="6" y="5"/>
                  </a:lnTo>
                  <a:lnTo>
                    <a:pt x="0" y="10"/>
                  </a:lnTo>
                  <a:lnTo>
                    <a:pt x="6" y="16"/>
                  </a:lnTo>
                  <a:lnTo>
                    <a:pt x="0" y="2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48" name="Freeform 88"/>
            <p:cNvSpPr>
              <a:spLocks/>
            </p:cNvSpPr>
            <p:nvPr/>
          </p:nvSpPr>
          <p:spPr bwMode="auto">
            <a:xfrm>
              <a:off x="3270" y="907"/>
              <a:ext cx="13" cy="7"/>
            </a:xfrm>
            <a:custGeom>
              <a:avLst/>
              <a:gdLst/>
              <a:ahLst/>
              <a:cxnLst>
                <a:cxn ang="0">
                  <a:pos x="7" y="0"/>
                </a:cxn>
                <a:cxn ang="0">
                  <a:pos x="8" y="1"/>
                </a:cxn>
                <a:cxn ang="0">
                  <a:pos x="9" y="1"/>
                </a:cxn>
                <a:cxn ang="0">
                  <a:pos x="10" y="1"/>
                </a:cxn>
                <a:cxn ang="0">
                  <a:pos x="11" y="1"/>
                </a:cxn>
                <a:cxn ang="0">
                  <a:pos x="11" y="2"/>
                </a:cxn>
                <a:cxn ang="0">
                  <a:pos x="12" y="3"/>
                </a:cxn>
                <a:cxn ang="0">
                  <a:pos x="12" y="3"/>
                </a:cxn>
                <a:cxn ang="0">
                  <a:pos x="12" y="4"/>
                </a:cxn>
                <a:cxn ang="0">
                  <a:pos x="12" y="5"/>
                </a:cxn>
                <a:cxn ang="0">
                  <a:pos x="11" y="5"/>
                </a:cxn>
                <a:cxn ang="0">
                  <a:pos x="11" y="6"/>
                </a:cxn>
                <a:cxn ang="0">
                  <a:pos x="10" y="6"/>
                </a:cxn>
                <a:cxn ang="0">
                  <a:pos x="9" y="6"/>
                </a:cxn>
                <a:cxn ang="0">
                  <a:pos x="8" y="6"/>
                </a:cxn>
                <a:cxn ang="0">
                  <a:pos x="7" y="6"/>
                </a:cxn>
                <a:cxn ang="0">
                  <a:pos x="6" y="6"/>
                </a:cxn>
                <a:cxn ang="0">
                  <a:pos x="5" y="6"/>
                </a:cxn>
                <a:cxn ang="0">
                  <a:pos x="4" y="6"/>
                </a:cxn>
                <a:cxn ang="0">
                  <a:pos x="3" y="6"/>
                </a:cxn>
                <a:cxn ang="0">
                  <a:pos x="2" y="6"/>
                </a:cxn>
                <a:cxn ang="0">
                  <a:pos x="1" y="5"/>
                </a:cxn>
                <a:cxn ang="0">
                  <a:pos x="0" y="4"/>
                </a:cxn>
                <a:cxn ang="0">
                  <a:pos x="0" y="3"/>
                </a:cxn>
                <a:cxn ang="0">
                  <a:pos x="0" y="3"/>
                </a:cxn>
                <a:cxn ang="0">
                  <a:pos x="1" y="3"/>
                </a:cxn>
                <a:cxn ang="0">
                  <a:pos x="1" y="2"/>
                </a:cxn>
                <a:cxn ang="0">
                  <a:pos x="2" y="1"/>
                </a:cxn>
                <a:cxn ang="0">
                  <a:pos x="3" y="1"/>
                </a:cxn>
                <a:cxn ang="0">
                  <a:pos x="4" y="1"/>
                </a:cxn>
                <a:cxn ang="0">
                  <a:pos x="5" y="1"/>
                </a:cxn>
                <a:cxn ang="0">
                  <a:pos x="6" y="0"/>
                </a:cxn>
                <a:cxn ang="0">
                  <a:pos x="7" y="0"/>
                </a:cxn>
              </a:cxnLst>
              <a:rect l="0" t="0" r="r" b="b"/>
              <a:pathLst>
                <a:path w="13" h="7">
                  <a:moveTo>
                    <a:pt x="7" y="0"/>
                  </a:moveTo>
                  <a:lnTo>
                    <a:pt x="8" y="1"/>
                  </a:lnTo>
                  <a:lnTo>
                    <a:pt x="9" y="1"/>
                  </a:lnTo>
                  <a:lnTo>
                    <a:pt x="10" y="1"/>
                  </a:lnTo>
                  <a:lnTo>
                    <a:pt x="11" y="1"/>
                  </a:lnTo>
                  <a:lnTo>
                    <a:pt x="11" y="2"/>
                  </a:lnTo>
                  <a:lnTo>
                    <a:pt x="12" y="3"/>
                  </a:lnTo>
                  <a:lnTo>
                    <a:pt x="12" y="3"/>
                  </a:lnTo>
                  <a:lnTo>
                    <a:pt x="12" y="4"/>
                  </a:lnTo>
                  <a:lnTo>
                    <a:pt x="12" y="5"/>
                  </a:lnTo>
                  <a:lnTo>
                    <a:pt x="11" y="5"/>
                  </a:lnTo>
                  <a:lnTo>
                    <a:pt x="11" y="6"/>
                  </a:lnTo>
                  <a:lnTo>
                    <a:pt x="10" y="6"/>
                  </a:lnTo>
                  <a:lnTo>
                    <a:pt x="9" y="6"/>
                  </a:lnTo>
                  <a:lnTo>
                    <a:pt x="8" y="6"/>
                  </a:lnTo>
                  <a:lnTo>
                    <a:pt x="7" y="6"/>
                  </a:lnTo>
                  <a:lnTo>
                    <a:pt x="6" y="6"/>
                  </a:lnTo>
                  <a:lnTo>
                    <a:pt x="5" y="6"/>
                  </a:lnTo>
                  <a:lnTo>
                    <a:pt x="4" y="6"/>
                  </a:lnTo>
                  <a:lnTo>
                    <a:pt x="3" y="6"/>
                  </a:lnTo>
                  <a:lnTo>
                    <a:pt x="2" y="6"/>
                  </a:lnTo>
                  <a:lnTo>
                    <a:pt x="1" y="5"/>
                  </a:lnTo>
                  <a:lnTo>
                    <a:pt x="0" y="4"/>
                  </a:lnTo>
                  <a:lnTo>
                    <a:pt x="0" y="3"/>
                  </a:lnTo>
                  <a:lnTo>
                    <a:pt x="0" y="3"/>
                  </a:lnTo>
                  <a:lnTo>
                    <a:pt x="1" y="3"/>
                  </a:lnTo>
                  <a:lnTo>
                    <a:pt x="1" y="2"/>
                  </a:lnTo>
                  <a:lnTo>
                    <a:pt x="2" y="1"/>
                  </a:lnTo>
                  <a:lnTo>
                    <a:pt x="3" y="1"/>
                  </a:lnTo>
                  <a:lnTo>
                    <a:pt x="4" y="1"/>
                  </a:lnTo>
                  <a:lnTo>
                    <a:pt x="5" y="1"/>
                  </a:lnTo>
                  <a:lnTo>
                    <a:pt x="6" y="0"/>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49" name="Line 89"/>
            <p:cNvSpPr>
              <a:spLocks noChangeShapeType="1"/>
            </p:cNvSpPr>
            <p:nvPr/>
          </p:nvSpPr>
          <p:spPr bwMode="auto">
            <a:xfrm>
              <a:off x="3275" y="913"/>
              <a:ext cx="0" cy="3"/>
            </a:xfrm>
            <a:prstGeom prst="line">
              <a:avLst/>
            </a:prstGeom>
            <a:noFill/>
            <a:ln w="12700">
              <a:solidFill>
                <a:srgbClr val="000000"/>
              </a:solidFill>
              <a:round/>
              <a:headEnd/>
              <a:tailEnd/>
            </a:ln>
            <a:effectLst/>
          </p:spPr>
          <p:txBody>
            <a:bodyPr/>
            <a:lstStyle/>
            <a:p>
              <a:endParaRPr lang="en-US"/>
            </a:p>
          </p:txBody>
        </p:sp>
        <p:sp>
          <p:nvSpPr>
            <p:cNvPr id="322650" name="Line 90"/>
            <p:cNvSpPr>
              <a:spLocks noChangeShapeType="1"/>
            </p:cNvSpPr>
            <p:nvPr/>
          </p:nvSpPr>
          <p:spPr bwMode="auto">
            <a:xfrm>
              <a:off x="3278" y="913"/>
              <a:ext cx="0" cy="3"/>
            </a:xfrm>
            <a:prstGeom prst="line">
              <a:avLst/>
            </a:prstGeom>
            <a:noFill/>
            <a:ln w="12700">
              <a:solidFill>
                <a:srgbClr val="000000"/>
              </a:solidFill>
              <a:round/>
              <a:headEnd/>
              <a:tailEnd/>
            </a:ln>
            <a:effectLst/>
          </p:spPr>
          <p:txBody>
            <a:bodyPr/>
            <a:lstStyle/>
            <a:p>
              <a:endParaRPr lang="en-US"/>
            </a:p>
          </p:txBody>
        </p:sp>
        <p:sp>
          <p:nvSpPr>
            <p:cNvPr id="322651" name="Line 91"/>
            <p:cNvSpPr>
              <a:spLocks noChangeShapeType="1"/>
            </p:cNvSpPr>
            <p:nvPr/>
          </p:nvSpPr>
          <p:spPr bwMode="auto">
            <a:xfrm flipH="1">
              <a:off x="3270" y="911"/>
              <a:ext cx="12" cy="0"/>
            </a:xfrm>
            <a:prstGeom prst="line">
              <a:avLst/>
            </a:prstGeom>
            <a:noFill/>
            <a:ln w="12700">
              <a:solidFill>
                <a:srgbClr val="000000"/>
              </a:solidFill>
              <a:round/>
              <a:headEnd/>
              <a:tailEnd/>
            </a:ln>
            <a:effectLst/>
          </p:spPr>
          <p:txBody>
            <a:bodyPr/>
            <a:lstStyle/>
            <a:p>
              <a:endParaRPr lang="en-US"/>
            </a:p>
          </p:txBody>
        </p:sp>
        <p:sp>
          <p:nvSpPr>
            <p:cNvPr id="322652" name="Line 92"/>
            <p:cNvSpPr>
              <a:spLocks noChangeShapeType="1"/>
            </p:cNvSpPr>
            <p:nvPr/>
          </p:nvSpPr>
          <p:spPr bwMode="auto">
            <a:xfrm>
              <a:off x="3270" y="911"/>
              <a:ext cx="12" cy="0"/>
            </a:xfrm>
            <a:prstGeom prst="line">
              <a:avLst/>
            </a:prstGeom>
            <a:noFill/>
            <a:ln w="12700">
              <a:solidFill>
                <a:srgbClr val="000000"/>
              </a:solidFill>
              <a:round/>
              <a:headEnd/>
              <a:tailEnd/>
            </a:ln>
            <a:effectLst/>
          </p:spPr>
          <p:txBody>
            <a:bodyPr/>
            <a:lstStyle/>
            <a:p>
              <a:endParaRPr lang="en-US"/>
            </a:p>
          </p:txBody>
        </p:sp>
        <p:sp>
          <p:nvSpPr>
            <p:cNvPr id="322653" name="Freeform 93"/>
            <p:cNvSpPr>
              <a:spLocks/>
            </p:cNvSpPr>
            <p:nvPr/>
          </p:nvSpPr>
          <p:spPr bwMode="auto">
            <a:xfrm>
              <a:off x="3227" y="869"/>
              <a:ext cx="4" cy="49"/>
            </a:xfrm>
            <a:custGeom>
              <a:avLst/>
              <a:gdLst/>
              <a:ahLst/>
              <a:cxnLst>
                <a:cxn ang="0">
                  <a:pos x="0" y="46"/>
                </a:cxn>
                <a:cxn ang="0">
                  <a:pos x="1" y="0"/>
                </a:cxn>
                <a:cxn ang="0">
                  <a:pos x="3" y="48"/>
                </a:cxn>
                <a:cxn ang="0">
                  <a:pos x="0" y="46"/>
                </a:cxn>
              </a:cxnLst>
              <a:rect l="0" t="0" r="r" b="b"/>
              <a:pathLst>
                <a:path w="4" h="49">
                  <a:moveTo>
                    <a:pt x="0" y="46"/>
                  </a:moveTo>
                  <a:lnTo>
                    <a:pt x="1" y="0"/>
                  </a:lnTo>
                  <a:lnTo>
                    <a:pt x="3" y="48"/>
                  </a:lnTo>
                  <a:lnTo>
                    <a:pt x="0" y="4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54" name="Line 94"/>
            <p:cNvSpPr>
              <a:spLocks noChangeShapeType="1"/>
            </p:cNvSpPr>
            <p:nvPr/>
          </p:nvSpPr>
          <p:spPr bwMode="auto">
            <a:xfrm flipH="1">
              <a:off x="3228" y="898"/>
              <a:ext cx="11" cy="0"/>
            </a:xfrm>
            <a:prstGeom prst="line">
              <a:avLst/>
            </a:prstGeom>
            <a:noFill/>
            <a:ln w="12700">
              <a:solidFill>
                <a:srgbClr val="000000"/>
              </a:solidFill>
              <a:round/>
              <a:headEnd/>
              <a:tailEnd/>
            </a:ln>
            <a:effectLst/>
          </p:spPr>
          <p:txBody>
            <a:bodyPr/>
            <a:lstStyle/>
            <a:p>
              <a:endParaRPr lang="en-US"/>
            </a:p>
          </p:txBody>
        </p:sp>
        <p:sp>
          <p:nvSpPr>
            <p:cNvPr id="322655" name="Line 95"/>
            <p:cNvSpPr>
              <a:spLocks noChangeShapeType="1"/>
            </p:cNvSpPr>
            <p:nvPr/>
          </p:nvSpPr>
          <p:spPr bwMode="auto">
            <a:xfrm>
              <a:off x="3221" y="891"/>
              <a:ext cx="7" cy="0"/>
            </a:xfrm>
            <a:prstGeom prst="line">
              <a:avLst/>
            </a:prstGeom>
            <a:noFill/>
            <a:ln w="12700">
              <a:solidFill>
                <a:srgbClr val="000000"/>
              </a:solidFill>
              <a:round/>
              <a:headEnd/>
              <a:tailEnd/>
            </a:ln>
            <a:effectLst/>
          </p:spPr>
          <p:txBody>
            <a:bodyPr/>
            <a:lstStyle/>
            <a:p>
              <a:endParaRPr lang="en-US"/>
            </a:p>
          </p:txBody>
        </p:sp>
        <p:sp>
          <p:nvSpPr>
            <p:cNvPr id="322656" name="Line 96"/>
            <p:cNvSpPr>
              <a:spLocks noChangeShapeType="1"/>
            </p:cNvSpPr>
            <p:nvPr/>
          </p:nvSpPr>
          <p:spPr bwMode="auto">
            <a:xfrm>
              <a:off x="3219" y="886"/>
              <a:ext cx="17" cy="0"/>
            </a:xfrm>
            <a:prstGeom prst="line">
              <a:avLst/>
            </a:prstGeom>
            <a:noFill/>
            <a:ln w="12700">
              <a:solidFill>
                <a:srgbClr val="000000"/>
              </a:solidFill>
              <a:round/>
              <a:headEnd/>
              <a:tailEnd/>
            </a:ln>
            <a:effectLst/>
          </p:spPr>
          <p:txBody>
            <a:bodyPr/>
            <a:lstStyle/>
            <a:p>
              <a:endParaRPr lang="en-US"/>
            </a:p>
          </p:txBody>
        </p:sp>
        <p:sp>
          <p:nvSpPr>
            <p:cNvPr id="322657" name="Line 97"/>
            <p:cNvSpPr>
              <a:spLocks noChangeShapeType="1"/>
            </p:cNvSpPr>
            <p:nvPr/>
          </p:nvSpPr>
          <p:spPr bwMode="auto">
            <a:xfrm>
              <a:off x="3223" y="877"/>
              <a:ext cx="10" cy="0"/>
            </a:xfrm>
            <a:prstGeom prst="line">
              <a:avLst/>
            </a:prstGeom>
            <a:noFill/>
            <a:ln w="12700">
              <a:solidFill>
                <a:srgbClr val="000000"/>
              </a:solidFill>
              <a:round/>
              <a:headEnd/>
              <a:tailEnd/>
            </a:ln>
            <a:effectLst/>
          </p:spPr>
          <p:txBody>
            <a:bodyPr/>
            <a:lstStyle/>
            <a:p>
              <a:endParaRPr lang="en-US"/>
            </a:p>
          </p:txBody>
        </p:sp>
        <p:sp>
          <p:nvSpPr>
            <p:cNvPr id="322658" name="Line 98"/>
            <p:cNvSpPr>
              <a:spLocks noChangeShapeType="1"/>
            </p:cNvSpPr>
            <p:nvPr/>
          </p:nvSpPr>
          <p:spPr bwMode="auto">
            <a:xfrm flipH="1">
              <a:off x="3228" y="898"/>
              <a:ext cx="7" cy="2"/>
            </a:xfrm>
            <a:prstGeom prst="line">
              <a:avLst/>
            </a:prstGeom>
            <a:noFill/>
            <a:ln w="12700">
              <a:solidFill>
                <a:srgbClr val="000000"/>
              </a:solidFill>
              <a:round/>
              <a:headEnd/>
              <a:tailEnd/>
            </a:ln>
            <a:effectLst/>
          </p:spPr>
          <p:txBody>
            <a:bodyPr/>
            <a:lstStyle/>
            <a:p>
              <a:endParaRPr lang="en-US"/>
            </a:p>
          </p:txBody>
        </p:sp>
        <p:sp>
          <p:nvSpPr>
            <p:cNvPr id="322659" name="Freeform 99"/>
            <p:cNvSpPr>
              <a:spLocks/>
            </p:cNvSpPr>
            <p:nvPr/>
          </p:nvSpPr>
          <p:spPr bwMode="auto">
            <a:xfrm>
              <a:off x="3219" y="886"/>
              <a:ext cx="17" cy="3"/>
            </a:xfrm>
            <a:custGeom>
              <a:avLst/>
              <a:gdLst/>
              <a:ahLst/>
              <a:cxnLst>
                <a:cxn ang="0">
                  <a:pos x="16" y="0"/>
                </a:cxn>
                <a:cxn ang="0">
                  <a:pos x="8" y="2"/>
                </a:cxn>
                <a:cxn ang="0">
                  <a:pos x="0" y="0"/>
                </a:cxn>
                <a:cxn ang="0">
                  <a:pos x="16" y="0"/>
                </a:cxn>
              </a:cxnLst>
              <a:rect l="0" t="0" r="r" b="b"/>
              <a:pathLst>
                <a:path w="17" h="3">
                  <a:moveTo>
                    <a:pt x="16" y="0"/>
                  </a:moveTo>
                  <a:lnTo>
                    <a:pt x="8" y="2"/>
                  </a:lnTo>
                  <a:lnTo>
                    <a:pt x="0" y="0"/>
                  </a:lnTo>
                  <a:lnTo>
                    <a:pt x="1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60" name="Freeform 100"/>
            <p:cNvSpPr>
              <a:spLocks/>
            </p:cNvSpPr>
            <p:nvPr/>
          </p:nvSpPr>
          <p:spPr bwMode="auto">
            <a:xfrm>
              <a:off x="3235" y="897"/>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61" name="Freeform 101"/>
            <p:cNvSpPr>
              <a:spLocks/>
            </p:cNvSpPr>
            <p:nvPr/>
          </p:nvSpPr>
          <p:spPr bwMode="auto">
            <a:xfrm>
              <a:off x="3234" y="894"/>
              <a:ext cx="6" cy="4"/>
            </a:xfrm>
            <a:custGeom>
              <a:avLst/>
              <a:gdLst/>
              <a:ahLst/>
              <a:cxnLst>
                <a:cxn ang="0">
                  <a:pos x="5" y="3"/>
                </a:cxn>
                <a:cxn ang="0">
                  <a:pos x="5" y="0"/>
                </a:cxn>
                <a:cxn ang="0">
                  <a:pos x="0" y="0"/>
                </a:cxn>
                <a:cxn ang="0">
                  <a:pos x="0" y="3"/>
                </a:cxn>
                <a:cxn ang="0">
                  <a:pos x="5" y="3"/>
                </a:cxn>
              </a:cxnLst>
              <a:rect l="0" t="0" r="r" b="b"/>
              <a:pathLst>
                <a:path w="6" h="4">
                  <a:moveTo>
                    <a:pt x="5" y="3"/>
                  </a:moveTo>
                  <a:lnTo>
                    <a:pt x="5" y="0"/>
                  </a:lnTo>
                  <a:lnTo>
                    <a:pt x="0" y="0"/>
                  </a:lnTo>
                  <a:lnTo>
                    <a:pt x="0" y="3"/>
                  </a:lnTo>
                  <a:lnTo>
                    <a:pt x="5" y="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62" name="Freeform 102"/>
            <p:cNvSpPr>
              <a:spLocks/>
            </p:cNvSpPr>
            <p:nvPr/>
          </p:nvSpPr>
          <p:spPr bwMode="auto">
            <a:xfrm>
              <a:off x="3223" y="888"/>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63" name="Freeform 103"/>
            <p:cNvSpPr>
              <a:spLocks/>
            </p:cNvSpPr>
            <p:nvPr/>
          </p:nvSpPr>
          <p:spPr bwMode="auto">
            <a:xfrm>
              <a:off x="3221" y="885"/>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64" name="Line 104"/>
            <p:cNvSpPr>
              <a:spLocks noChangeShapeType="1"/>
            </p:cNvSpPr>
            <p:nvPr/>
          </p:nvSpPr>
          <p:spPr bwMode="auto">
            <a:xfrm flipV="1">
              <a:off x="3231" y="885"/>
              <a:ext cx="0" cy="1"/>
            </a:xfrm>
            <a:prstGeom prst="line">
              <a:avLst/>
            </a:prstGeom>
            <a:noFill/>
            <a:ln w="12700">
              <a:solidFill>
                <a:srgbClr val="000000"/>
              </a:solidFill>
              <a:round/>
              <a:headEnd/>
              <a:tailEnd/>
            </a:ln>
            <a:effectLst/>
          </p:spPr>
          <p:txBody>
            <a:bodyPr/>
            <a:lstStyle/>
            <a:p>
              <a:endParaRPr lang="en-US"/>
            </a:p>
          </p:txBody>
        </p:sp>
        <p:sp>
          <p:nvSpPr>
            <p:cNvPr id="322665" name="Line 105"/>
            <p:cNvSpPr>
              <a:spLocks noChangeShapeType="1"/>
            </p:cNvSpPr>
            <p:nvPr/>
          </p:nvSpPr>
          <p:spPr bwMode="auto">
            <a:xfrm>
              <a:off x="3234" y="885"/>
              <a:ext cx="0" cy="1"/>
            </a:xfrm>
            <a:prstGeom prst="line">
              <a:avLst/>
            </a:prstGeom>
            <a:noFill/>
            <a:ln w="12700">
              <a:solidFill>
                <a:srgbClr val="000000"/>
              </a:solidFill>
              <a:round/>
              <a:headEnd/>
              <a:tailEnd/>
            </a:ln>
            <a:effectLst/>
          </p:spPr>
          <p:txBody>
            <a:bodyPr/>
            <a:lstStyle/>
            <a:p>
              <a:endParaRPr lang="en-US"/>
            </a:p>
          </p:txBody>
        </p:sp>
        <p:sp>
          <p:nvSpPr>
            <p:cNvPr id="322666" name="Freeform 106"/>
            <p:cNvSpPr>
              <a:spLocks/>
            </p:cNvSpPr>
            <p:nvPr/>
          </p:nvSpPr>
          <p:spPr bwMode="auto">
            <a:xfrm>
              <a:off x="3225" y="876"/>
              <a:ext cx="3" cy="2"/>
            </a:xfrm>
            <a:custGeom>
              <a:avLst/>
              <a:gdLst/>
              <a:ahLst/>
              <a:cxnLst>
                <a:cxn ang="0">
                  <a:pos x="0" y="1"/>
                </a:cxn>
                <a:cxn ang="0">
                  <a:pos x="0" y="1"/>
                </a:cxn>
                <a:cxn ang="0">
                  <a:pos x="0" y="0"/>
                </a:cxn>
                <a:cxn ang="0">
                  <a:pos x="2" y="0"/>
                </a:cxn>
                <a:cxn ang="0">
                  <a:pos x="0" y="1"/>
                </a:cxn>
              </a:cxnLst>
              <a:rect l="0" t="0" r="r" b="b"/>
              <a:pathLst>
                <a:path w="3" h="2">
                  <a:moveTo>
                    <a:pt x="0" y="1"/>
                  </a:moveTo>
                  <a:lnTo>
                    <a:pt x="0" y="1"/>
                  </a:lnTo>
                  <a:lnTo>
                    <a:pt x="0" y="0"/>
                  </a:lnTo>
                  <a:lnTo>
                    <a:pt x="2"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2667" name="Group 107"/>
          <p:cNvGrpSpPr>
            <a:grpSpLocks/>
          </p:cNvGrpSpPr>
          <p:nvPr/>
        </p:nvGrpSpPr>
        <p:grpSpPr bwMode="auto">
          <a:xfrm>
            <a:off x="7134226" y="2619375"/>
            <a:ext cx="771525" cy="201613"/>
            <a:chOff x="3534" y="1137"/>
            <a:chExt cx="486" cy="127"/>
          </a:xfrm>
        </p:grpSpPr>
        <p:sp>
          <p:nvSpPr>
            <p:cNvPr id="322668" name="Oval 108"/>
            <p:cNvSpPr>
              <a:spLocks noChangeArrowheads="1"/>
            </p:cNvSpPr>
            <p:nvPr/>
          </p:nvSpPr>
          <p:spPr bwMode="auto">
            <a:xfrm>
              <a:off x="3759" y="1245"/>
              <a:ext cx="1" cy="6"/>
            </a:xfrm>
            <a:prstGeom prst="ellipse">
              <a:avLst/>
            </a:prstGeom>
            <a:noFill/>
            <a:ln w="12700">
              <a:solidFill>
                <a:srgbClr val="000000"/>
              </a:solidFill>
              <a:round/>
              <a:headEnd/>
              <a:tailEnd/>
            </a:ln>
            <a:effectLst/>
          </p:spPr>
          <p:txBody>
            <a:bodyPr wrap="none" anchor="ctr"/>
            <a:lstStyle/>
            <a:p>
              <a:endParaRPr lang="en-US"/>
            </a:p>
          </p:txBody>
        </p:sp>
        <p:sp>
          <p:nvSpPr>
            <p:cNvPr id="322669" name="Oval 109"/>
            <p:cNvSpPr>
              <a:spLocks noChangeArrowheads="1"/>
            </p:cNvSpPr>
            <p:nvPr/>
          </p:nvSpPr>
          <p:spPr bwMode="auto">
            <a:xfrm>
              <a:off x="3570" y="1257"/>
              <a:ext cx="3" cy="1"/>
            </a:xfrm>
            <a:prstGeom prst="ellipse">
              <a:avLst/>
            </a:prstGeom>
            <a:noFill/>
            <a:ln w="12700">
              <a:solidFill>
                <a:srgbClr val="000000"/>
              </a:solidFill>
              <a:round/>
              <a:headEnd/>
              <a:tailEnd/>
            </a:ln>
            <a:effectLst/>
          </p:spPr>
          <p:txBody>
            <a:bodyPr wrap="none" anchor="ctr"/>
            <a:lstStyle/>
            <a:p>
              <a:endParaRPr lang="en-US"/>
            </a:p>
          </p:txBody>
        </p:sp>
        <p:sp>
          <p:nvSpPr>
            <p:cNvPr id="322670" name="Oval 110"/>
            <p:cNvSpPr>
              <a:spLocks noChangeArrowheads="1"/>
            </p:cNvSpPr>
            <p:nvPr/>
          </p:nvSpPr>
          <p:spPr bwMode="auto">
            <a:xfrm>
              <a:off x="3534" y="1220"/>
              <a:ext cx="50" cy="11"/>
            </a:xfrm>
            <a:prstGeom prst="ellipse">
              <a:avLst/>
            </a:prstGeom>
            <a:solidFill>
              <a:srgbClr val="000000"/>
            </a:solidFill>
            <a:ln w="12700">
              <a:solidFill>
                <a:srgbClr val="000000"/>
              </a:solidFill>
              <a:round/>
              <a:headEnd/>
              <a:tailEnd/>
            </a:ln>
            <a:effectLst/>
          </p:spPr>
          <p:txBody>
            <a:bodyPr wrap="none" anchor="ctr"/>
            <a:lstStyle/>
            <a:p>
              <a:endParaRPr lang="en-US"/>
            </a:p>
          </p:txBody>
        </p:sp>
        <p:sp>
          <p:nvSpPr>
            <p:cNvPr id="322671" name="Freeform 111"/>
            <p:cNvSpPr>
              <a:spLocks/>
            </p:cNvSpPr>
            <p:nvPr/>
          </p:nvSpPr>
          <p:spPr bwMode="auto">
            <a:xfrm>
              <a:off x="3561" y="1153"/>
              <a:ext cx="459" cy="98"/>
            </a:xfrm>
            <a:custGeom>
              <a:avLst/>
              <a:gdLst/>
              <a:ahLst/>
              <a:cxnLst>
                <a:cxn ang="0">
                  <a:pos x="3" y="63"/>
                </a:cxn>
                <a:cxn ang="0">
                  <a:pos x="20" y="47"/>
                </a:cxn>
                <a:cxn ang="0">
                  <a:pos x="25" y="44"/>
                </a:cxn>
                <a:cxn ang="0">
                  <a:pos x="376" y="51"/>
                </a:cxn>
                <a:cxn ang="0">
                  <a:pos x="387" y="47"/>
                </a:cxn>
                <a:cxn ang="0">
                  <a:pos x="414" y="0"/>
                </a:cxn>
                <a:cxn ang="0">
                  <a:pos x="458" y="0"/>
                </a:cxn>
                <a:cxn ang="0">
                  <a:pos x="448" y="74"/>
                </a:cxn>
                <a:cxn ang="0">
                  <a:pos x="361" y="97"/>
                </a:cxn>
                <a:cxn ang="0">
                  <a:pos x="0" y="97"/>
                </a:cxn>
                <a:cxn ang="0">
                  <a:pos x="3" y="63"/>
                </a:cxn>
              </a:cxnLst>
              <a:rect l="0" t="0" r="r" b="b"/>
              <a:pathLst>
                <a:path w="459" h="98">
                  <a:moveTo>
                    <a:pt x="3" y="63"/>
                  </a:moveTo>
                  <a:lnTo>
                    <a:pt x="20" y="47"/>
                  </a:lnTo>
                  <a:lnTo>
                    <a:pt x="25" y="44"/>
                  </a:lnTo>
                  <a:lnTo>
                    <a:pt x="376" y="51"/>
                  </a:lnTo>
                  <a:lnTo>
                    <a:pt x="387" y="47"/>
                  </a:lnTo>
                  <a:lnTo>
                    <a:pt x="414" y="0"/>
                  </a:lnTo>
                  <a:lnTo>
                    <a:pt x="458" y="0"/>
                  </a:lnTo>
                  <a:lnTo>
                    <a:pt x="448" y="74"/>
                  </a:lnTo>
                  <a:lnTo>
                    <a:pt x="361" y="97"/>
                  </a:lnTo>
                  <a:lnTo>
                    <a:pt x="0" y="97"/>
                  </a:lnTo>
                  <a:lnTo>
                    <a:pt x="3" y="6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72" name="Freeform 112"/>
            <p:cNvSpPr>
              <a:spLocks/>
            </p:cNvSpPr>
            <p:nvPr/>
          </p:nvSpPr>
          <p:spPr bwMode="auto">
            <a:xfrm>
              <a:off x="3715" y="1137"/>
              <a:ext cx="203" cy="8"/>
            </a:xfrm>
            <a:custGeom>
              <a:avLst/>
              <a:gdLst/>
              <a:ahLst/>
              <a:cxnLst>
                <a:cxn ang="0">
                  <a:pos x="0" y="6"/>
                </a:cxn>
                <a:cxn ang="0">
                  <a:pos x="41" y="2"/>
                </a:cxn>
                <a:cxn ang="0">
                  <a:pos x="99" y="0"/>
                </a:cxn>
                <a:cxn ang="0">
                  <a:pos x="159" y="2"/>
                </a:cxn>
                <a:cxn ang="0">
                  <a:pos x="202" y="7"/>
                </a:cxn>
                <a:cxn ang="0">
                  <a:pos x="0" y="6"/>
                </a:cxn>
              </a:cxnLst>
              <a:rect l="0" t="0" r="r" b="b"/>
              <a:pathLst>
                <a:path w="203" h="8">
                  <a:moveTo>
                    <a:pt x="0" y="6"/>
                  </a:moveTo>
                  <a:lnTo>
                    <a:pt x="41" y="2"/>
                  </a:lnTo>
                  <a:lnTo>
                    <a:pt x="99" y="0"/>
                  </a:lnTo>
                  <a:lnTo>
                    <a:pt x="159" y="2"/>
                  </a:lnTo>
                  <a:lnTo>
                    <a:pt x="202" y="7"/>
                  </a:lnTo>
                  <a:lnTo>
                    <a:pt x="0"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73" name="Freeform 113"/>
            <p:cNvSpPr>
              <a:spLocks/>
            </p:cNvSpPr>
            <p:nvPr/>
          </p:nvSpPr>
          <p:spPr bwMode="auto">
            <a:xfrm>
              <a:off x="3715" y="1145"/>
              <a:ext cx="203" cy="9"/>
            </a:xfrm>
            <a:custGeom>
              <a:avLst/>
              <a:gdLst/>
              <a:ahLst/>
              <a:cxnLst>
                <a:cxn ang="0">
                  <a:pos x="0" y="1"/>
                </a:cxn>
                <a:cxn ang="0">
                  <a:pos x="41" y="5"/>
                </a:cxn>
                <a:cxn ang="0">
                  <a:pos x="99" y="8"/>
                </a:cxn>
                <a:cxn ang="0">
                  <a:pos x="159" y="5"/>
                </a:cxn>
                <a:cxn ang="0">
                  <a:pos x="202" y="0"/>
                </a:cxn>
                <a:cxn ang="0">
                  <a:pos x="0" y="1"/>
                </a:cxn>
              </a:cxnLst>
              <a:rect l="0" t="0" r="r" b="b"/>
              <a:pathLst>
                <a:path w="203" h="9">
                  <a:moveTo>
                    <a:pt x="0" y="1"/>
                  </a:moveTo>
                  <a:lnTo>
                    <a:pt x="41" y="5"/>
                  </a:lnTo>
                  <a:lnTo>
                    <a:pt x="99" y="8"/>
                  </a:lnTo>
                  <a:lnTo>
                    <a:pt x="159" y="5"/>
                  </a:lnTo>
                  <a:lnTo>
                    <a:pt x="202"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74" name="Freeform 114"/>
            <p:cNvSpPr>
              <a:spLocks/>
            </p:cNvSpPr>
            <p:nvPr/>
          </p:nvSpPr>
          <p:spPr bwMode="auto">
            <a:xfrm>
              <a:off x="3779" y="1150"/>
              <a:ext cx="108" cy="72"/>
            </a:xfrm>
            <a:custGeom>
              <a:avLst/>
              <a:gdLst/>
              <a:ahLst/>
              <a:cxnLst>
                <a:cxn ang="0">
                  <a:pos x="14" y="0"/>
                </a:cxn>
                <a:cxn ang="0">
                  <a:pos x="14" y="21"/>
                </a:cxn>
                <a:cxn ang="0">
                  <a:pos x="0" y="32"/>
                </a:cxn>
                <a:cxn ang="0">
                  <a:pos x="0" y="53"/>
                </a:cxn>
                <a:cxn ang="0">
                  <a:pos x="8" y="53"/>
                </a:cxn>
                <a:cxn ang="0">
                  <a:pos x="11" y="47"/>
                </a:cxn>
                <a:cxn ang="0">
                  <a:pos x="28" y="39"/>
                </a:cxn>
                <a:cxn ang="0">
                  <a:pos x="28" y="53"/>
                </a:cxn>
                <a:cxn ang="0">
                  <a:pos x="34" y="53"/>
                </a:cxn>
                <a:cxn ang="0">
                  <a:pos x="34" y="37"/>
                </a:cxn>
                <a:cxn ang="0">
                  <a:pos x="74" y="29"/>
                </a:cxn>
                <a:cxn ang="0">
                  <a:pos x="93" y="71"/>
                </a:cxn>
                <a:cxn ang="0">
                  <a:pos x="107" y="71"/>
                </a:cxn>
                <a:cxn ang="0">
                  <a:pos x="77" y="13"/>
                </a:cxn>
                <a:cxn ang="0">
                  <a:pos x="77" y="0"/>
                </a:cxn>
                <a:cxn ang="0">
                  <a:pos x="14" y="0"/>
                </a:cxn>
              </a:cxnLst>
              <a:rect l="0" t="0" r="r" b="b"/>
              <a:pathLst>
                <a:path w="108" h="72">
                  <a:moveTo>
                    <a:pt x="14" y="0"/>
                  </a:moveTo>
                  <a:lnTo>
                    <a:pt x="14" y="21"/>
                  </a:lnTo>
                  <a:lnTo>
                    <a:pt x="0" y="32"/>
                  </a:lnTo>
                  <a:lnTo>
                    <a:pt x="0" y="53"/>
                  </a:lnTo>
                  <a:lnTo>
                    <a:pt x="8" y="53"/>
                  </a:lnTo>
                  <a:lnTo>
                    <a:pt x="11" y="47"/>
                  </a:lnTo>
                  <a:lnTo>
                    <a:pt x="28" y="39"/>
                  </a:lnTo>
                  <a:lnTo>
                    <a:pt x="28" y="53"/>
                  </a:lnTo>
                  <a:lnTo>
                    <a:pt x="34" y="53"/>
                  </a:lnTo>
                  <a:lnTo>
                    <a:pt x="34" y="37"/>
                  </a:lnTo>
                  <a:lnTo>
                    <a:pt x="74" y="29"/>
                  </a:lnTo>
                  <a:lnTo>
                    <a:pt x="93" y="71"/>
                  </a:lnTo>
                  <a:lnTo>
                    <a:pt x="107" y="71"/>
                  </a:lnTo>
                  <a:lnTo>
                    <a:pt x="77" y="13"/>
                  </a:lnTo>
                  <a:lnTo>
                    <a:pt x="77" y="0"/>
                  </a:lnTo>
                  <a:lnTo>
                    <a:pt x="1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75" name="Freeform 115"/>
            <p:cNvSpPr>
              <a:spLocks/>
            </p:cNvSpPr>
            <p:nvPr/>
          </p:nvSpPr>
          <p:spPr bwMode="auto">
            <a:xfrm>
              <a:off x="3570" y="1250"/>
              <a:ext cx="45" cy="14"/>
            </a:xfrm>
            <a:custGeom>
              <a:avLst/>
              <a:gdLst/>
              <a:ahLst/>
              <a:cxnLst>
                <a:cxn ang="0">
                  <a:pos x="14" y="13"/>
                </a:cxn>
                <a:cxn ang="0">
                  <a:pos x="21" y="4"/>
                </a:cxn>
                <a:cxn ang="0">
                  <a:pos x="44" y="4"/>
                </a:cxn>
                <a:cxn ang="0">
                  <a:pos x="44" y="0"/>
                </a:cxn>
                <a:cxn ang="0">
                  <a:pos x="0" y="8"/>
                </a:cxn>
                <a:cxn ang="0">
                  <a:pos x="14" y="13"/>
                </a:cxn>
              </a:cxnLst>
              <a:rect l="0" t="0" r="r" b="b"/>
              <a:pathLst>
                <a:path w="45" h="14">
                  <a:moveTo>
                    <a:pt x="14" y="13"/>
                  </a:moveTo>
                  <a:lnTo>
                    <a:pt x="21" y="4"/>
                  </a:lnTo>
                  <a:lnTo>
                    <a:pt x="44" y="4"/>
                  </a:lnTo>
                  <a:lnTo>
                    <a:pt x="44" y="0"/>
                  </a:lnTo>
                  <a:lnTo>
                    <a:pt x="0" y="8"/>
                  </a:lnTo>
                  <a:lnTo>
                    <a:pt x="14"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sp>
        <p:nvSpPr>
          <p:cNvPr id="322676" name="Rectangle 116"/>
          <p:cNvSpPr>
            <a:spLocks noChangeArrowheads="1"/>
          </p:cNvSpPr>
          <p:nvPr/>
        </p:nvSpPr>
        <p:spPr bwMode="auto">
          <a:xfrm>
            <a:off x="7405625" y="2879726"/>
            <a:ext cx="341440"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E-2C</a:t>
            </a:r>
          </a:p>
        </p:txBody>
      </p:sp>
      <p:grpSp>
        <p:nvGrpSpPr>
          <p:cNvPr id="322677" name="Group 117"/>
          <p:cNvGrpSpPr>
            <a:grpSpLocks/>
          </p:cNvGrpSpPr>
          <p:nvPr/>
        </p:nvGrpSpPr>
        <p:grpSpPr bwMode="auto">
          <a:xfrm>
            <a:off x="8990015" y="2584452"/>
            <a:ext cx="622300" cy="639763"/>
            <a:chOff x="4703" y="1115"/>
            <a:chExt cx="392" cy="403"/>
          </a:xfrm>
        </p:grpSpPr>
        <p:sp>
          <p:nvSpPr>
            <p:cNvPr id="322678" name="Freeform 118"/>
            <p:cNvSpPr>
              <a:spLocks/>
            </p:cNvSpPr>
            <p:nvPr/>
          </p:nvSpPr>
          <p:spPr bwMode="auto">
            <a:xfrm>
              <a:off x="5023" y="1244"/>
              <a:ext cx="72" cy="12"/>
            </a:xfrm>
            <a:custGeom>
              <a:avLst/>
              <a:gdLst/>
              <a:ahLst/>
              <a:cxnLst>
                <a:cxn ang="0">
                  <a:pos x="26" y="0"/>
                </a:cxn>
                <a:cxn ang="0">
                  <a:pos x="0" y="0"/>
                </a:cxn>
                <a:cxn ang="0">
                  <a:pos x="0" y="11"/>
                </a:cxn>
                <a:cxn ang="0">
                  <a:pos x="71" y="11"/>
                </a:cxn>
                <a:cxn ang="0">
                  <a:pos x="26" y="0"/>
                </a:cxn>
              </a:cxnLst>
              <a:rect l="0" t="0" r="r" b="b"/>
              <a:pathLst>
                <a:path w="72" h="12">
                  <a:moveTo>
                    <a:pt x="26" y="0"/>
                  </a:moveTo>
                  <a:lnTo>
                    <a:pt x="0" y="0"/>
                  </a:lnTo>
                  <a:lnTo>
                    <a:pt x="0" y="11"/>
                  </a:lnTo>
                  <a:lnTo>
                    <a:pt x="71" y="11"/>
                  </a:lnTo>
                  <a:lnTo>
                    <a:pt x="2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79" name="Freeform 119"/>
            <p:cNvSpPr>
              <a:spLocks/>
            </p:cNvSpPr>
            <p:nvPr/>
          </p:nvSpPr>
          <p:spPr bwMode="auto">
            <a:xfrm>
              <a:off x="4703" y="1115"/>
              <a:ext cx="336" cy="141"/>
            </a:xfrm>
            <a:custGeom>
              <a:avLst/>
              <a:gdLst/>
              <a:ahLst/>
              <a:cxnLst>
                <a:cxn ang="0">
                  <a:pos x="204" y="104"/>
                </a:cxn>
                <a:cxn ang="0">
                  <a:pos x="152" y="9"/>
                </a:cxn>
                <a:cxn ang="0">
                  <a:pos x="168" y="9"/>
                </a:cxn>
                <a:cxn ang="0">
                  <a:pos x="168" y="15"/>
                </a:cxn>
                <a:cxn ang="0">
                  <a:pos x="168" y="9"/>
                </a:cxn>
                <a:cxn ang="0">
                  <a:pos x="173" y="9"/>
                </a:cxn>
                <a:cxn ang="0">
                  <a:pos x="173" y="4"/>
                </a:cxn>
                <a:cxn ang="0">
                  <a:pos x="173" y="0"/>
                </a:cxn>
                <a:cxn ang="0">
                  <a:pos x="173" y="4"/>
                </a:cxn>
                <a:cxn ang="0">
                  <a:pos x="127" y="4"/>
                </a:cxn>
                <a:cxn ang="0">
                  <a:pos x="127" y="0"/>
                </a:cxn>
                <a:cxn ang="0">
                  <a:pos x="117" y="0"/>
                </a:cxn>
                <a:cxn ang="0">
                  <a:pos x="101" y="104"/>
                </a:cxn>
                <a:cxn ang="0">
                  <a:pos x="76" y="95"/>
                </a:cxn>
                <a:cxn ang="0">
                  <a:pos x="61" y="95"/>
                </a:cxn>
                <a:cxn ang="0">
                  <a:pos x="26" y="60"/>
                </a:cxn>
                <a:cxn ang="0">
                  <a:pos x="11" y="60"/>
                </a:cxn>
                <a:cxn ang="0">
                  <a:pos x="0" y="69"/>
                </a:cxn>
                <a:cxn ang="0">
                  <a:pos x="20" y="109"/>
                </a:cxn>
                <a:cxn ang="0">
                  <a:pos x="30" y="115"/>
                </a:cxn>
                <a:cxn ang="0">
                  <a:pos x="11" y="124"/>
                </a:cxn>
                <a:cxn ang="0">
                  <a:pos x="11" y="135"/>
                </a:cxn>
                <a:cxn ang="0">
                  <a:pos x="30" y="140"/>
                </a:cxn>
                <a:cxn ang="0">
                  <a:pos x="335" y="140"/>
                </a:cxn>
                <a:cxn ang="0">
                  <a:pos x="204" y="104"/>
                </a:cxn>
              </a:cxnLst>
              <a:rect l="0" t="0" r="r" b="b"/>
              <a:pathLst>
                <a:path w="336" h="141">
                  <a:moveTo>
                    <a:pt x="204" y="104"/>
                  </a:moveTo>
                  <a:lnTo>
                    <a:pt x="152" y="9"/>
                  </a:lnTo>
                  <a:lnTo>
                    <a:pt x="168" y="9"/>
                  </a:lnTo>
                  <a:lnTo>
                    <a:pt x="168" y="15"/>
                  </a:lnTo>
                  <a:lnTo>
                    <a:pt x="168" y="9"/>
                  </a:lnTo>
                  <a:lnTo>
                    <a:pt x="173" y="9"/>
                  </a:lnTo>
                  <a:lnTo>
                    <a:pt x="173" y="4"/>
                  </a:lnTo>
                  <a:lnTo>
                    <a:pt x="173" y="0"/>
                  </a:lnTo>
                  <a:lnTo>
                    <a:pt x="173" y="4"/>
                  </a:lnTo>
                  <a:lnTo>
                    <a:pt x="127" y="4"/>
                  </a:lnTo>
                  <a:lnTo>
                    <a:pt x="127" y="0"/>
                  </a:lnTo>
                  <a:lnTo>
                    <a:pt x="117" y="0"/>
                  </a:lnTo>
                  <a:lnTo>
                    <a:pt x="101" y="104"/>
                  </a:lnTo>
                  <a:lnTo>
                    <a:pt x="76" y="95"/>
                  </a:lnTo>
                  <a:lnTo>
                    <a:pt x="61" y="95"/>
                  </a:lnTo>
                  <a:lnTo>
                    <a:pt x="26" y="60"/>
                  </a:lnTo>
                  <a:lnTo>
                    <a:pt x="11" y="60"/>
                  </a:lnTo>
                  <a:lnTo>
                    <a:pt x="0" y="69"/>
                  </a:lnTo>
                  <a:lnTo>
                    <a:pt x="20" y="109"/>
                  </a:lnTo>
                  <a:lnTo>
                    <a:pt x="30" y="115"/>
                  </a:lnTo>
                  <a:lnTo>
                    <a:pt x="11" y="124"/>
                  </a:lnTo>
                  <a:lnTo>
                    <a:pt x="11" y="135"/>
                  </a:lnTo>
                  <a:lnTo>
                    <a:pt x="30" y="140"/>
                  </a:lnTo>
                  <a:lnTo>
                    <a:pt x="335" y="140"/>
                  </a:lnTo>
                  <a:lnTo>
                    <a:pt x="204" y="10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80" name="Freeform 120"/>
            <p:cNvSpPr>
              <a:spLocks/>
            </p:cNvSpPr>
            <p:nvPr/>
          </p:nvSpPr>
          <p:spPr bwMode="auto">
            <a:xfrm>
              <a:off x="4912" y="1225"/>
              <a:ext cx="122" cy="25"/>
            </a:xfrm>
            <a:custGeom>
              <a:avLst/>
              <a:gdLst/>
              <a:ahLst/>
              <a:cxnLst>
                <a:cxn ang="0">
                  <a:pos x="0" y="0"/>
                </a:cxn>
                <a:cxn ang="0">
                  <a:pos x="60" y="5"/>
                </a:cxn>
                <a:cxn ang="0">
                  <a:pos x="116" y="19"/>
                </a:cxn>
                <a:cxn ang="0">
                  <a:pos x="121" y="24"/>
                </a:cxn>
                <a:cxn ang="0">
                  <a:pos x="0" y="0"/>
                </a:cxn>
              </a:cxnLst>
              <a:rect l="0" t="0" r="r" b="b"/>
              <a:pathLst>
                <a:path w="122" h="25">
                  <a:moveTo>
                    <a:pt x="0" y="0"/>
                  </a:moveTo>
                  <a:lnTo>
                    <a:pt x="60" y="5"/>
                  </a:lnTo>
                  <a:lnTo>
                    <a:pt x="116" y="19"/>
                  </a:lnTo>
                  <a:lnTo>
                    <a:pt x="121" y="24"/>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81" name="Freeform 121"/>
            <p:cNvSpPr>
              <a:spLocks/>
            </p:cNvSpPr>
            <p:nvPr/>
          </p:nvSpPr>
          <p:spPr bwMode="auto">
            <a:xfrm>
              <a:off x="5023" y="1255"/>
              <a:ext cx="72" cy="10"/>
            </a:xfrm>
            <a:custGeom>
              <a:avLst/>
              <a:gdLst/>
              <a:ahLst/>
              <a:cxnLst>
                <a:cxn ang="0">
                  <a:pos x="26" y="9"/>
                </a:cxn>
                <a:cxn ang="0">
                  <a:pos x="0" y="9"/>
                </a:cxn>
                <a:cxn ang="0">
                  <a:pos x="0" y="0"/>
                </a:cxn>
                <a:cxn ang="0">
                  <a:pos x="71" y="0"/>
                </a:cxn>
                <a:cxn ang="0">
                  <a:pos x="26" y="9"/>
                </a:cxn>
              </a:cxnLst>
              <a:rect l="0" t="0" r="r" b="b"/>
              <a:pathLst>
                <a:path w="72" h="10">
                  <a:moveTo>
                    <a:pt x="26" y="9"/>
                  </a:moveTo>
                  <a:lnTo>
                    <a:pt x="0" y="9"/>
                  </a:lnTo>
                  <a:lnTo>
                    <a:pt x="0" y="0"/>
                  </a:lnTo>
                  <a:lnTo>
                    <a:pt x="71" y="0"/>
                  </a:lnTo>
                  <a:lnTo>
                    <a:pt x="26"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82" name="Freeform 122"/>
            <p:cNvSpPr>
              <a:spLocks/>
            </p:cNvSpPr>
            <p:nvPr/>
          </p:nvSpPr>
          <p:spPr bwMode="auto">
            <a:xfrm>
              <a:off x="4703" y="1255"/>
              <a:ext cx="336" cy="140"/>
            </a:xfrm>
            <a:custGeom>
              <a:avLst/>
              <a:gdLst/>
              <a:ahLst/>
              <a:cxnLst>
                <a:cxn ang="0">
                  <a:pos x="204" y="34"/>
                </a:cxn>
                <a:cxn ang="0">
                  <a:pos x="152" y="130"/>
                </a:cxn>
                <a:cxn ang="0">
                  <a:pos x="168" y="130"/>
                </a:cxn>
                <a:cxn ang="0">
                  <a:pos x="168" y="124"/>
                </a:cxn>
                <a:cxn ang="0">
                  <a:pos x="168" y="130"/>
                </a:cxn>
                <a:cxn ang="0">
                  <a:pos x="173" y="130"/>
                </a:cxn>
                <a:cxn ang="0">
                  <a:pos x="173" y="135"/>
                </a:cxn>
                <a:cxn ang="0">
                  <a:pos x="173" y="139"/>
                </a:cxn>
                <a:cxn ang="0">
                  <a:pos x="173" y="135"/>
                </a:cxn>
                <a:cxn ang="0">
                  <a:pos x="127" y="135"/>
                </a:cxn>
                <a:cxn ang="0">
                  <a:pos x="127" y="139"/>
                </a:cxn>
                <a:cxn ang="0">
                  <a:pos x="117" y="139"/>
                </a:cxn>
                <a:cxn ang="0">
                  <a:pos x="101" y="34"/>
                </a:cxn>
                <a:cxn ang="0">
                  <a:pos x="76" y="45"/>
                </a:cxn>
                <a:cxn ang="0">
                  <a:pos x="61" y="45"/>
                </a:cxn>
                <a:cxn ang="0">
                  <a:pos x="26" y="79"/>
                </a:cxn>
                <a:cxn ang="0">
                  <a:pos x="11" y="79"/>
                </a:cxn>
                <a:cxn ang="0">
                  <a:pos x="0" y="69"/>
                </a:cxn>
                <a:cxn ang="0">
                  <a:pos x="20" y="30"/>
                </a:cxn>
                <a:cxn ang="0">
                  <a:pos x="30" y="25"/>
                </a:cxn>
                <a:cxn ang="0">
                  <a:pos x="11" y="15"/>
                </a:cxn>
                <a:cxn ang="0">
                  <a:pos x="11" y="5"/>
                </a:cxn>
                <a:cxn ang="0">
                  <a:pos x="30" y="0"/>
                </a:cxn>
                <a:cxn ang="0">
                  <a:pos x="335" y="0"/>
                </a:cxn>
                <a:cxn ang="0">
                  <a:pos x="204" y="34"/>
                </a:cxn>
              </a:cxnLst>
              <a:rect l="0" t="0" r="r" b="b"/>
              <a:pathLst>
                <a:path w="336" h="140">
                  <a:moveTo>
                    <a:pt x="204" y="34"/>
                  </a:moveTo>
                  <a:lnTo>
                    <a:pt x="152" y="130"/>
                  </a:lnTo>
                  <a:lnTo>
                    <a:pt x="168" y="130"/>
                  </a:lnTo>
                  <a:lnTo>
                    <a:pt x="168" y="124"/>
                  </a:lnTo>
                  <a:lnTo>
                    <a:pt x="168" y="130"/>
                  </a:lnTo>
                  <a:lnTo>
                    <a:pt x="173" y="130"/>
                  </a:lnTo>
                  <a:lnTo>
                    <a:pt x="173" y="135"/>
                  </a:lnTo>
                  <a:lnTo>
                    <a:pt x="173" y="139"/>
                  </a:lnTo>
                  <a:lnTo>
                    <a:pt x="173" y="135"/>
                  </a:lnTo>
                  <a:lnTo>
                    <a:pt x="127" y="135"/>
                  </a:lnTo>
                  <a:lnTo>
                    <a:pt x="127" y="139"/>
                  </a:lnTo>
                  <a:lnTo>
                    <a:pt x="117" y="139"/>
                  </a:lnTo>
                  <a:lnTo>
                    <a:pt x="101" y="34"/>
                  </a:lnTo>
                  <a:lnTo>
                    <a:pt x="76" y="45"/>
                  </a:lnTo>
                  <a:lnTo>
                    <a:pt x="61" y="45"/>
                  </a:lnTo>
                  <a:lnTo>
                    <a:pt x="26" y="79"/>
                  </a:lnTo>
                  <a:lnTo>
                    <a:pt x="11" y="79"/>
                  </a:lnTo>
                  <a:lnTo>
                    <a:pt x="0" y="69"/>
                  </a:lnTo>
                  <a:lnTo>
                    <a:pt x="20" y="30"/>
                  </a:lnTo>
                  <a:lnTo>
                    <a:pt x="30" y="25"/>
                  </a:lnTo>
                  <a:lnTo>
                    <a:pt x="11" y="15"/>
                  </a:lnTo>
                  <a:lnTo>
                    <a:pt x="11" y="5"/>
                  </a:lnTo>
                  <a:lnTo>
                    <a:pt x="30" y="0"/>
                  </a:lnTo>
                  <a:lnTo>
                    <a:pt x="335" y="0"/>
                  </a:lnTo>
                  <a:lnTo>
                    <a:pt x="204" y="3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83" name="Freeform 123"/>
            <p:cNvSpPr>
              <a:spLocks/>
            </p:cNvSpPr>
            <p:nvPr/>
          </p:nvSpPr>
          <p:spPr bwMode="auto">
            <a:xfrm>
              <a:off x="4912" y="1259"/>
              <a:ext cx="122" cy="27"/>
            </a:xfrm>
            <a:custGeom>
              <a:avLst/>
              <a:gdLst/>
              <a:ahLst/>
              <a:cxnLst>
                <a:cxn ang="0">
                  <a:pos x="0" y="26"/>
                </a:cxn>
                <a:cxn ang="0">
                  <a:pos x="60" y="21"/>
                </a:cxn>
                <a:cxn ang="0">
                  <a:pos x="116" y="4"/>
                </a:cxn>
                <a:cxn ang="0">
                  <a:pos x="121" y="0"/>
                </a:cxn>
                <a:cxn ang="0">
                  <a:pos x="0" y="26"/>
                </a:cxn>
              </a:cxnLst>
              <a:rect l="0" t="0" r="r" b="b"/>
              <a:pathLst>
                <a:path w="122" h="27">
                  <a:moveTo>
                    <a:pt x="0" y="26"/>
                  </a:moveTo>
                  <a:lnTo>
                    <a:pt x="60" y="21"/>
                  </a:lnTo>
                  <a:lnTo>
                    <a:pt x="116" y="4"/>
                  </a:lnTo>
                  <a:lnTo>
                    <a:pt x="121" y="0"/>
                  </a:lnTo>
                  <a:lnTo>
                    <a:pt x="0" y="2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84" name="Rectangle 124"/>
            <p:cNvSpPr>
              <a:spLocks noChangeArrowheads="1"/>
            </p:cNvSpPr>
            <p:nvPr/>
          </p:nvSpPr>
          <p:spPr bwMode="auto">
            <a:xfrm>
              <a:off x="4770" y="1399"/>
              <a:ext cx="235" cy="119"/>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FA-18</a:t>
              </a:r>
            </a:p>
          </p:txBody>
        </p:sp>
      </p:grpSp>
      <p:grpSp>
        <p:nvGrpSpPr>
          <p:cNvPr id="322685" name="Group 125"/>
          <p:cNvGrpSpPr>
            <a:grpSpLocks/>
          </p:cNvGrpSpPr>
          <p:nvPr/>
        </p:nvGrpSpPr>
        <p:grpSpPr bwMode="auto">
          <a:xfrm>
            <a:off x="8007350" y="1082676"/>
            <a:ext cx="742950" cy="444501"/>
            <a:chOff x="4084" y="169"/>
            <a:chExt cx="468" cy="280"/>
          </a:xfrm>
        </p:grpSpPr>
        <p:grpSp>
          <p:nvGrpSpPr>
            <p:cNvPr id="322686" name="Group 126"/>
            <p:cNvGrpSpPr>
              <a:grpSpLocks/>
            </p:cNvGrpSpPr>
            <p:nvPr/>
          </p:nvGrpSpPr>
          <p:grpSpPr bwMode="auto">
            <a:xfrm>
              <a:off x="4084" y="169"/>
              <a:ext cx="468" cy="146"/>
              <a:chOff x="4084" y="169"/>
              <a:chExt cx="468" cy="146"/>
            </a:xfrm>
          </p:grpSpPr>
          <p:sp>
            <p:nvSpPr>
              <p:cNvPr id="322687" name="Freeform 127"/>
              <p:cNvSpPr>
                <a:spLocks/>
              </p:cNvSpPr>
              <p:nvPr/>
            </p:nvSpPr>
            <p:spPr bwMode="auto">
              <a:xfrm>
                <a:off x="4084" y="261"/>
                <a:ext cx="468" cy="34"/>
              </a:xfrm>
              <a:custGeom>
                <a:avLst/>
                <a:gdLst/>
                <a:ahLst/>
                <a:cxnLst>
                  <a:cxn ang="0">
                    <a:pos x="435" y="33"/>
                  </a:cxn>
                  <a:cxn ang="0">
                    <a:pos x="445" y="22"/>
                  </a:cxn>
                  <a:cxn ang="0">
                    <a:pos x="467" y="0"/>
                  </a:cxn>
                  <a:cxn ang="0">
                    <a:pos x="0" y="13"/>
                  </a:cxn>
                  <a:cxn ang="0">
                    <a:pos x="2" y="33"/>
                  </a:cxn>
                  <a:cxn ang="0">
                    <a:pos x="435" y="33"/>
                  </a:cxn>
                </a:cxnLst>
                <a:rect l="0" t="0" r="r" b="b"/>
                <a:pathLst>
                  <a:path w="468" h="34">
                    <a:moveTo>
                      <a:pt x="435" y="33"/>
                    </a:moveTo>
                    <a:lnTo>
                      <a:pt x="445" y="22"/>
                    </a:lnTo>
                    <a:lnTo>
                      <a:pt x="467" y="0"/>
                    </a:lnTo>
                    <a:lnTo>
                      <a:pt x="0" y="13"/>
                    </a:lnTo>
                    <a:lnTo>
                      <a:pt x="2" y="33"/>
                    </a:lnTo>
                    <a:lnTo>
                      <a:pt x="435" y="3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88" name="Freeform 128"/>
              <p:cNvSpPr>
                <a:spLocks/>
              </p:cNvSpPr>
              <p:nvPr/>
            </p:nvSpPr>
            <p:spPr bwMode="auto">
              <a:xfrm>
                <a:off x="4133" y="247"/>
                <a:ext cx="168" cy="29"/>
              </a:xfrm>
              <a:custGeom>
                <a:avLst/>
                <a:gdLst/>
                <a:ahLst/>
                <a:cxnLst>
                  <a:cxn ang="0">
                    <a:pos x="0" y="28"/>
                  </a:cxn>
                  <a:cxn ang="0">
                    <a:pos x="0" y="18"/>
                  </a:cxn>
                  <a:cxn ang="0">
                    <a:pos x="47" y="18"/>
                  </a:cxn>
                  <a:cxn ang="0">
                    <a:pos x="47" y="0"/>
                  </a:cxn>
                  <a:cxn ang="0">
                    <a:pos x="95" y="0"/>
                  </a:cxn>
                  <a:cxn ang="0">
                    <a:pos x="95" y="12"/>
                  </a:cxn>
                  <a:cxn ang="0">
                    <a:pos x="167" y="12"/>
                  </a:cxn>
                  <a:cxn ang="0">
                    <a:pos x="167" y="23"/>
                  </a:cxn>
                  <a:cxn ang="0">
                    <a:pos x="0" y="28"/>
                  </a:cxn>
                </a:cxnLst>
                <a:rect l="0" t="0" r="r" b="b"/>
                <a:pathLst>
                  <a:path w="168" h="29">
                    <a:moveTo>
                      <a:pt x="0" y="28"/>
                    </a:moveTo>
                    <a:lnTo>
                      <a:pt x="0" y="18"/>
                    </a:lnTo>
                    <a:lnTo>
                      <a:pt x="47" y="18"/>
                    </a:lnTo>
                    <a:lnTo>
                      <a:pt x="47" y="0"/>
                    </a:lnTo>
                    <a:lnTo>
                      <a:pt x="95" y="0"/>
                    </a:lnTo>
                    <a:lnTo>
                      <a:pt x="95" y="12"/>
                    </a:lnTo>
                    <a:lnTo>
                      <a:pt x="167" y="12"/>
                    </a:lnTo>
                    <a:lnTo>
                      <a:pt x="167" y="23"/>
                    </a:lnTo>
                    <a:lnTo>
                      <a:pt x="0"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89" name="Freeform 129"/>
              <p:cNvSpPr>
                <a:spLocks/>
              </p:cNvSpPr>
              <p:nvPr/>
            </p:nvSpPr>
            <p:spPr bwMode="auto">
              <a:xfrm>
                <a:off x="4323" y="236"/>
                <a:ext cx="96" cy="32"/>
              </a:xfrm>
              <a:custGeom>
                <a:avLst/>
                <a:gdLst/>
                <a:ahLst/>
                <a:cxnLst>
                  <a:cxn ang="0">
                    <a:pos x="95" y="31"/>
                  </a:cxn>
                  <a:cxn ang="0">
                    <a:pos x="95" y="23"/>
                  </a:cxn>
                  <a:cxn ang="0">
                    <a:pos x="93" y="23"/>
                  </a:cxn>
                  <a:cxn ang="0">
                    <a:pos x="93" y="18"/>
                  </a:cxn>
                  <a:cxn ang="0">
                    <a:pos x="91" y="18"/>
                  </a:cxn>
                  <a:cxn ang="0">
                    <a:pos x="90" y="0"/>
                  </a:cxn>
                  <a:cxn ang="0">
                    <a:pos x="25" y="0"/>
                  </a:cxn>
                  <a:cxn ang="0">
                    <a:pos x="25" y="13"/>
                  </a:cxn>
                  <a:cxn ang="0">
                    <a:pos x="19" y="13"/>
                  </a:cxn>
                  <a:cxn ang="0">
                    <a:pos x="8" y="18"/>
                  </a:cxn>
                  <a:cxn ang="0">
                    <a:pos x="14" y="13"/>
                  </a:cxn>
                  <a:cxn ang="0">
                    <a:pos x="0" y="13"/>
                  </a:cxn>
                  <a:cxn ang="0">
                    <a:pos x="1" y="31"/>
                  </a:cxn>
                  <a:cxn ang="0">
                    <a:pos x="19" y="29"/>
                  </a:cxn>
                  <a:cxn ang="0">
                    <a:pos x="17" y="31"/>
                  </a:cxn>
                  <a:cxn ang="0">
                    <a:pos x="95" y="31"/>
                  </a:cxn>
                </a:cxnLst>
                <a:rect l="0" t="0" r="r" b="b"/>
                <a:pathLst>
                  <a:path w="96" h="32">
                    <a:moveTo>
                      <a:pt x="95" y="31"/>
                    </a:moveTo>
                    <a:lnTo>
                      <a:pt x="95" y="23"/>
                    </a:lnTo>
                    <a:lnTo>
                      <a:pt x="93" y="23"/>
                    </a:lnTo>
                    <a:lnTo>
                      <a:pt x="93" y="18"/>
                    </a:lnTo>
                    <a:lnTo>
                      <a:pt x="91" y="18"/>
                    </a:lnTo>
                    <a:lnTo>
                      <a:pt x="90" y="0"/>
                    </a:lnTo>
                    <a:lnTo>
                      <a:pt x="25" y="0"/>
                    </a:lnTo>
                    <a:lnTo>
                      <a:pt x="25" y="13"/>
                    </a:lnTo>
                    <a:lnTo>
                      <a:pt x="19" y="13"/>
                    </a:lnTo>
                    <a:lnTo>
                      <a:pt x="8" y="18"/>
                    </a:lnTo>
                    <a:lnTo>
                      <a:pt x="14" y="13"/>
                    </a:lnTo>
                    <a:lnTo>
                      <a:pt x="0" y="13"/>
                    </a:lnTo>
                    <a:lnTo>
                      <a:pt x="1" y="31"/>
                    </a:lnTo>
                    <a:lnTo>
                      <a:pt x="19" y="29"/>
                    </a:lnTo>
                    <a:lnTo>
                      <a:pt x="17" y="31"/>
                    </a:lnTo>
                    <a:lnTo>
                      <a:pt x="95" y="3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90" name="Freeform 130"/>
              <p:cNvSpPr>
                <a:spLocks/>
              </p:cNvSpPr>
              <p:nvPr/>
            </p:nvSpPr>
            <p:spPr bwMode="auto">
              <a:xfrm>
                <a:off x="4301" y="185"/>
                <a:ext cx="24" cy="83"/>
              </a:xfrm>
              <a:custGeom>
                <a:avLst/>
                <a:gdLst/>
                <a:ahLst/>
                <a:cxnLst>
                  <a:cxn ang="0">
                    <a:pos x="0" y="82"/>
                  </a:cxn>
                  <a:cxn ang="0">
                    <a:pos x="4" y="0"/>
                  </a:cxn>
                  <a:cxn ang="0">
                    <a:pos x="5" y="5"/>
                  </a:cxn>
                  <a:cxn ang="0">
                    <a:pos x="6" y="25"/>
                  </a:cxn>
                  <a:cxn ang="0">
                    <a:pos x="22" y="25"/>
                  </a:cxn>
                  <a:cxn ang="0">
                    <a:pos x="23" y="40"/>
                  </a:cxn>
                  <a:cxn ang="0">
                    <a:pos x="21" y="40"/>
                  </a:cxn>
                  <a:cxn ang="0">
                    <a:pos x="21" y="82"/>
                  </a:cxn>
                  <a:cxn ang="0">
                    <a:pos x="0" y="82"/>
                  </a:cxn>
                </a:cxnLst>
                <a:rect l="0" t="0" r="r" b="b"/>
                <a:pathLst>
                  <a:path w="24" h="83">
                    <a:moveTo>
                      <a:pt x="0" y="82"/>
                    </a:moveTo>
                    <a:lnTo>
                      <a:pt x="4" y="0"/>
                    </a:lnTo>
                    <a:lnTo>
                      <a:pt x="5" y="5"/>
                    </a:lnTo>
                    <a:lnTo>
                      <a:pt x="6" y="25"/>
                    </a:lnTo>
                    <a:lnTo>
                      <a:pt x="22" y="25"/>
                    </a:lnTo>
                    <a:lnTo>
                      <a:pt x="23" y="40"/>
                    </a:lnTo>
                    <a:lnTo>
                      <a:pt x="21" y="40"/>
                    </a:lnTo>
                    <a:lnTo>
                      <a:pt x="21" y="82"/>
                    </a:lnTo>
                    <a:lnTo>
                      <a:pt x="0" y="8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91" name="Freeform 131"/>
              <p:cNvSpPr>
                <a:spLocks/>
              </p:cNvSpPr>
              <p:nvPr/>
            </p:nvSpPr>
            <p:spPr bwMode="auto">
              <a:xfrm>
                <a:off x="4204" y="215"/>
                <a:ext cx="20" cy="32"/>
              </a:xfrm>
              <a:custGeom>
                <a:avLst/>
                <a:gdLst/>
                <a:ahLst/>
                <a:cxnLst>
                  <a:cxn ang="0">
                    <a:pos x="14" y="31"/>
                  </a:cxn>
                  <a:cxn ang="0">
                    <a:pos x="13" y="16"/>
                  </a:cxn>
                  <a:cxn ang="0">
                    <a:pos x="10" y="16"/>
                  </a:cxn>
                  <a:cxn ang="0">
                    <a:pos x="10" y="11"/>
                  </a:cxn>
                  <a:cxn ang="0">
                    <a:pos x="19" y="11"/>
                  </a:cxn>
                  <a:cxn ang="0">
                    <a:pos x="19" y="2"/>
                  </a:cxn>
                  <a:cxn ang="0">
                    <a:pos x="12" y="2"/>
                  </a:cxn>
                  <a:cxn ang="0">
                    <a:pos x="12" y="0"/>
                  </a:cxn>
                  <a:cxn ang="0">
                    <a:pos x="10" y="0"/>
                  </a:cxn>
                  <a:cxn ang="0">
                    <a:pos x="10" y="2"/>
                  </a:cxn>
                  <a:cxn ang="0">
                    <a:pos x="0" y="2"/>
                  </a:cxn>
                  <a:cxn ang="0">
                    <a:pos x="0" y="11"/>
                  </a:cxn>
                  <a:cxn ang="0">
                    <a:pos x="7" y="11"/>
                  </a:cxn>
                  <a:cxn ang="0">
                    <a:pos x="7" y="16"/>
                  </a:cxn>
                  <a:cxn ang="0">
                    <a:pos x="6" y="16"/>
                  </a:cxn>
                  <a:cxn ang="0">
                    <a:pos x="5" y="31"/>
                  </a:cxn>
                  <a:cxn ang="0">
                    <a:pos x="14" y="31"/>
                  </a:cxn>
                </a:cxnLst>
                <a:rect l="0" t="0" r="r" b="b"/>
                <a:pathLst>
                  <a:path w="20" h="32">
                    <a:moveTo>
                      <a:pt x="14" y="31"/>
                    </a:moveTo>
                    <a:lnTo>
                      <a:pt x="13" y="16"/>
                    </a:lnTo>
                    <a:lnTo>
                      <a:pt x="10" y="16"/>
                    </a:lnTo>
                    <a:lnTo>
                      <a:pt x="10" y="11"/>
                    </a:lnTo>
                    <a:lnTo>
                      <a:pt x="19" y="11"/>
                    </a:lnTo>
                    <a:lnTo>
                      <a:pt x="19" y="2"/>
                    </a:lnTo>
                    <a:lnTo>
                      <a:pt x="12" y="2"/>
                    </a:lnTo>
                    <a:lnTo>
                      <a:pt x="12" y="0"/>
                    </a:lnTo>
                    <a:lnTo>
                      <a:pt x="10" y="0"/>
                    </a:lnTo>
                    <a:lnTo>
                      <a:pt x="10" y="2"/>
                    </a:lnTo>
                    <a:lnTo>
                      <a:pt x="0" y="2"/>
                    </a:lnTo>
                    <a:lnTo>
                      <a:pt x="0" y="11"/>
                    </a:lnTo>
                    <a:lnTo>
                      <a:pt x="7" y="11"/>
                    </a:lnTo>
                    <a:lnTo>
                      <a:pt x="7" y="16"/>
                    </a:lnTo>
                    <a:lnTo>
                      <a:pt x="6" y="16"/>
                    </a:lnTo>
                    <a:lnTo>
                      <a:pt x="5" y="31"/>
                    </a:lnTo>
                    <a:lnTo>
                      <a:pt x="14" y="3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92" name="Freeform 132"/>
              <p:cNvSpPr>
                <a:spLocks/>
              </p:cNvSpPr>
              <p:nvPr/>
            </p:nvSpPr>
            <p:spPr bwMode="auto">
              <a:xfrm>
                <a:off x="4378" y="210"/>
                <a:ext cx="7" cy="30"/>
              </a:xfrm>
              <a:custGeom>
                <a:avLst/>
                <a:gdLst/>
                <a:ahLst/>
                <a:cxnLst>
                  <a:cxn ang="0">
                    <a:pos x="6" y="29"/>
                  </a:cxn>
                  <a:cxn ang="0">
                    <a:pos x="4" y="8"/>
                  </a:cxn>
                  <a:cxn ang="0">
                    <a:pos x="6" y="5"/>
                  </a:cxn>
                  <a:cxn ang="0">
                    <a:pos x="4" y="0"/>
                  </a:cxn>
                  <a:cxn ang="0">
                    <a:pos x="0" y="5"/>
                  </a:cxn>
                  <a:cxn ang="0">
                    <a:pos x="1" y="11"/>
                  </a:cxn>
                  <a:cxn ang="0">
                    <a:pos x="0" y="29"/>
                  </a:cxn>
                  <a:cxn ang="0">
                    <a:pos x="6" y="29"/>
                  </a:cxn>
                </a:cxnLst>
                <a:rect l="0" t="0" r="r" b="b"/>
                <a:pathLst>
                  <a:path w="7" h="30">
                    <a:moveTo>
                      <a:pt x="6" y="29"/>
                    </a:moveTo>
                    <a:lnTo>
                      <a:pt x="4" y="8"/>
                    </a:lnTo>
                    <a:lnTo>
                      <a:pt x="6" y="5"/>
                    </a:lnTo>
                    <a:lnTo>
                      <a:pt x="4" y="0"/>
                    </a:lnTo>
                    <a:lnTo>
                      <a:pt x="0" y="5"/>
                    </a:lnTo>
                    <a:lnTo>
                      <a:pt x="1" y="11"/>
                    </a:lnTo>
                    <a:lnTo>
                      <a:pt x="0" y="29"/>
                    </a:lnTo>
                    <a:lnTo>
                      <a:pt x="6"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93" name="Freeform 133"/>
              <p:cNvSpPr>
                <a:spLocks/>
              </p:cNvSpPr>
              <p:nvPr/>
            </p:nvSpPr>
            <p:spPr bwMode="auto">
              <a:xfrm>
                <a:off x="4314" y="203"/>
                <a:ext cx="11" cy="8"/>
              </a:xfrm>
              <a:custGeom>
                <a:avLst/>
                <a:gdLst/>
                <a:ahLst/>
                <a:cxnLst>
                  <a:cxn ang="0">
                    <a:pos x="5" y="7"/>
                  </a:cxn>
                  <a:cxn ang="0">
                    <a:pos x="5" y="2"/>
                  </a:cxn>
                  <a:cxn ang="0">
                    <a:pos x="0" y="2"/>
                  </a:cxn>
                  <a:cxn ang="0">
                    <a:pos x="0" y="0"/>
                  </a:cxn>
                  <a:cxn ang="0">
                    <a:pos x="10" y="0"/>
                  </a:cxn>
                  <a:cxn ang="0">
                    <a:pos x="10" y="2"/>
                  </a:cxn>
                  <a:cxn ang="0">
                    <a:pos x="6" y="2"/>
                  </a:cxn>
                  <a:cxn ang="0">
                    <a:pos x="5" y="7"/>
                  </a:cxn>
                </a:cxnLst>
                <a:rect l="0" t="0" r="r" b="b"/>
                <a:pathLst>
                  <a:path w="11" h="8">
                    <a:moveTo>
                      <a:pt x="5" y="7"/>
                    </a:moveTo>
                    <a:lnTo>
                      <a:pt x="5" y="2"/>
                    </a:lnTo>
                    <a:lnTo>
                      <a:pt x="0" y="2"/>
                    </a:lnTo>
                    <a:lnTo>
                      <a:pt x="0" y="0"/>
                    </a:lnTo>
                    <a:lnTo>
                      <a:pt x="10" y="0"/>
                    </a:lnTo>
                    <a:lnTo>
                      <a:pt x="10" y="2"/>
                    </a:lnTo>
                    <a:lnTo>
                      <a:pt x="6" y="2"/>
                    </a:lnTo>
                    <a:lnTo>
                      <a:pt x="5" y="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94" name="Freeform 134"/>
              <p:cNvSpPr>
                <a:spLocks/>
              </p:cNvSpPr>
              <p:nvPr/>
            </p:nvSpPr>
            <p:spPr bwMode="auto">
              <a:xfrm>
                <a:off x="4479" y="249"/>
                <a:ext cx="31" cy="17"/>
              </a:xfrm>
              <a:custGeom>
                <a:avLst/>
                <a:gdLst/>
                <a:ahLst/>
                <a:cxnLst>
                  <a:cxn ang="0">
                    <a:pos x="12" y="16"/>
                  </a:cxn>
                  <a:cxn ang="0">
                    <a:pos x="10" y="12"/>
                  </a:cxn>
                  <a:cxn ang="0">
                    <a:pos x="14" y="12"/>
                  </a:cxn>
                  <a:cxn ang="0">
                    <a:pos x="17" y="5"/>
                  </a:cxn>
                  <a:cxn ang="0">
                    <a:pos x="30" y="5"/>
                  </a:cxn>
                  <a:cxn ang="0">
                    <a:pos x="17" y="5"/>
                  </a:cxn>
                  <a:cxn ang="0">
                    <a:pos x="16" y="0"/>
                  </a:cxn>
                  <a:cxn ang="0">
                    <a:pos x="1" y="0"/>
                  </a:cxn>
                  <a:cxn ang="0">
                    <a:pos x="0" y="7"/>
                  </a:cxn>
                  <a:cxn ang="0">
                    <a:pos x="4" y="12"/>
                  </a:cxn>
                  <a:cxn ang="0">
                    <a:pos x="8" y="12"/>
                  </a:cxn>
                  <a:cxn ang="0">
                    <a:pos x="8" y="16"/>
                  </a:cxn>
                  <a:cxn ang="0">
                    <a:pos x="12" y="16"/>
                  </a:cxn>
                </a:cxnLst>
                <a:rect l="0" t="0" r="r" b="b"/>
                <a:pathLst>
                  <a:path w="31" h="17">
                    <a:moveTo>
                      <a:pt x="12" y="16"/>
                    </a:moveTo>
                    <a:lnTo>
                      <a:pt x="10" y="12"/>
                    </a:lnTo>
                    <a:lnTo>
                      <a:pt x="14" y="12"/>
                    </a:lnTo>
                    <a:lnTo>
                      <a:pt x="17" y="5"/>
                    </a:lnTo>
                    <a:lnTo>
                      <a:pt x="30" y="5"/>
                    </a:lnTo>
                    <a:lnTo>
                      <a:pt x="17" y="5"/>
                    </a:lnTo>
                    <a:lnTo>
                      <a:pt x="16" y="0"/>
                    </a:lnTo>
                    <a:lnTo>
                      <a:pt x="1" y="0"/>
                    </a:lnTo>
                    <a:lnTo>
                      <a:pt x="0" y="7"/>
                    </a:lnTo>
                    <a:lnTo>
                      <a:pt x="4" y="12"/>
                    </a:lnTo>
                    <a:lnTo>
                      <a:pt x="8" y="12"/>
                    </a:lnTo>
                    <a:lnTo>
                      <a:pt x="8" y="16"/>
                    </a:lnTo>
                    <a:lnTo>
                      <a:pt x="12" y="1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95" name="Freeform 135"/>
              <p:cNvSpPr>
                <a:spLocks/>
              </p:cNvSpPr>
              <p:nvPr/>
            </p:nvSpPr>
            <p:spPr bwMode="auto">
              <a:xfrm>
                <a:off x="4427" y="251"/>
                <a:ext cx="17" cy="14"/>
              </a:xfrm>
              <a:custGeom>
                <a:avLst/>
                <a:gdLst/>
                <a:ahLst/>
                <a:cxnLst>
                  <a:cxn ang="0">
                    <a:pos x="5" y="13"/>
                  </a:cxn>
                  <a:cxn ang="0">
                    <a:pos x="2" y="8"/>
                  </a:cxn>
                  <a:cxn ang="0">
                    <a:pos x="0" y="8"/>
                  </a:cxn>
                  <a:cxn ang="0">
                    <a:pos x="0" y="0"/>
                  </a:cxn>
                  <a:cxn ang="0">
                    <a:pos x="16" y="0"/>
                  </a:cxn>
                  <a:cxn ang="0">
                    <a:pos x="16" y="8"/>
                  </a:cxn>
                  <a:cxn ang="0">
                    <a:pos x="12" y="8"/>
                  </a:cxn>
                  <a:cxn ang="0">
                    <a:pos x="10" y="13"/>
                  </a:cxn>
                  <a:cxn ang="0">
                    <a:pos x="5" y="13"/>
                  </a:cxn>
                </a:cxnLst>
                <a:rect l="0" t="0" r="r" b="b"/>
                <a:pathLst>
                  <a:path w="17" h="14">
                    <a:moveTo>
                      <a:pt x="5" y="13"/>
                    </a:moveTo>
                    <a:lnTo>
                      <a:pt x="2" y="8"/>
                    </a:lnTo>
                    <a:lnTo>
                      <a:pt x="0" y="8"/>
                    </a:lnTo>
                    <a:lnTo>
                      <a:pt x="0" y="0"/>
                    </a:lnTo>
                    <a:lnTo>
                      <a:pt x="16" y="0"/>
                    </a:lnTo>
                    <a:lnTo>
                      <a:pt x="16" y="8"/>
                    </a:lnTo>
                    <a:lnTo>
                      <a:pt x="12" y="8"/>
                    </a:lnTo>
                    <a:lnTo>
                      <a:pt x="10" y="13"/>
                    </a:lnTo>
                    <a:lnTo>
                      <a:pt x="5"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96" name="Freeform 136"/>
              <p:cNvSpPr>
                <a:spLocks/>
              </p:cNvSpPr>
              <p:nvPr/>
            </p:nvSpPr>
            <p:spPr bwMode="auto">
              <a:xfrm>
                <a:off x="4300" y="169"/>
                <a:ext cx="13" cy="17"/>
              </a:xfrm>
              <a:custGeom>
                <a:avLst/>
                <a:gdLst/>
                <a:ahLst/>
                <a:cxnLst>
                  <a:cxn ang="0">
                    <a:pos x="12" y="11"/>
                  </a:cxn>
                  <a:cxn ang="0">
                    <a:pos x="6" y="11"/>
                  </a:cxn>
                  <a:cxn ang="0">
                    <a:pos x="6" y="16"/>
                  </a:cxn>
                  <a:cxn ang="0">
                    <a:pos x="5" y="16"/>
                  </a:cxn>
                  <a:cxn ang="0">
                    <a:pos x="4" y="11"/>
                  </a:cxn>
                  <a:cxn ang="0">
                    <a:pos x="0" y="11"/>
                  </a:cxn>
                  <a:cxn ang="0">
                    <a:pos x="4" y="7"/>
                  </a:cxn>
                  <a:cxn ang="0">
                    <a:pos x="4" y="0"/>
                  </a:cxn>
                  <a:cxn ang="0">
                    <a:pos x="5" y="11"/>
                  </a:cxn>
                  <a:cxn ang="0">
                    <a:pos x="12" y="11"/>
                  </a:cxn>
                </a:cxnLst>
                <a:rect l="0" t="0" r="r" b="b"/>
                <a:pathLst>
                  <a:path w="13" h="17">
                    <a:moveTo>
                      <a:pt x="12" y="11"/>
                    </a:moveTo>
                    <a:lnTo>
                      <a:pt x="6" y="11"/>
                    </a:lnTo>
                    <a:lnTo>
                      <a:pt x="6" y="16"/>
                    </a:lnTo>
                    <a:lnTo>
                      <a:pt x="5" y="16"/>
                    </a:lnTo>
                    <a:lnTo>
                      <a:pt x="4" y="11"/>
                    </a:lnTo>
                    <a:lnTo>
                      <a:pt x="0" y="11"/>
                    </a:lnTo>
                    <a:lnTo>
                      <a:pt x="4" y="7"/>
                    </a:lnTo>
                    <a:lnTo>
                      <a:pt x="4" y="0"/>
                    </a:lnTo>
                    <a:lnTo>
                      <a:pt x="5" y="11"/>
                    </a:lnTo>
                    <a:lnTo>
                      <a:pt x="12"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97" name="Freeform 137"/>
              <p:cNvSpPr>
                <a:spLocks/>
              </p:cNvSpPr>
              <p:nvPr/>
            </p:nvSpPr>
            <p:spPr bwMode="auto">
              <a:xfrm>
                <a:off x="4239" y="231"/>
                <a:ext cx="2" cy="33"/>
              </a:xfrm>
              <a:custGeom>
                <a:avLst/>
                <a:gdLst/>
                <a:ahLst/>
                <a:cxnLst>
                  <a:cxn ang="0">
                    <a:pos x="0" y="32"/>
                  </a:cxn>
                  <a:cxn ang="0">
                    <a:pos x="0" y="0"/>
                  </a:cxn>
                  <a:cxn ang="0">
                    <a:pos x="1" y="0"/>
                  </a:cxn>
                  <a:cxn ang="0">
                    <a:pos x="1" y="32"/>
                  </a:cxn>
                  <a:cxn ang="0">
                    <a:pos x="0" y="32"/>
                  </a:cxn>
                </a:cxnLst>
                <a:rect l="0" t="0" r="r" b="b"/>
                <a:pathLst>
                  <a:path w="2" h="33">
                    <a:moveTo>
                      <a:pt x="0" y="32"/>
                    </a:moveTo>
                    <a:lnTo>
                      <a:pt x="0" y="0"/>
                    </a:lnTo>
                    <a:lnTo>
                      <a:pt x="1" y="0"/>
                    </a:lnTo>
                    <a:lnTo>
                      <a:pt x="1" y="32"/>
                    </a:lnTo>
                    <a:lnTo>
                      <a:pt x="0" y="3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98" name="Freeform 138"/>
              <p:cNvSpPr>
                <a:spLocks/>
              </p:cNvSpPr>
              <p:nvPr/>
            </p:nvSpPr>
            <p:spPr bwMode="auto">
              <a:xfrm>
                <a:off x="4389" y="224"/>
                <a:ext cx="7" cy="14"/>
              </a:xfrm>
              <a:custGeom>
                <a:avLst/>
                <a:gdLst/>
                <a:ahLst/>
                <a:cxnLst>
                  <a:cxn ang="0">
                    <a:pos x="2" y="13"/>
                  </a:cxn>
                  <a:cxn ang="0">
                    <a:pos x="2" y="8"/>
                  </a:cxn>
                  <a:cxn ang="0">
                    <a:pos x="0" y="8"/>
                  </a:cxn>
                  <a:cxn ang="0">
                    <a:pos x="0" y="2"/>
                  </a:cxn>
                  <a:cxn ang="0">
                    <a:pos x="2" y="2"/>
                  </a:cxn>
                  <a:cxn ang="0">
                    <a:pos x="2" y="0"/>
                  </a:cxn>
                  <a:cxn ang="0">
                    <a:pos x="5" y="2"/>
                  </a:cxn>
                  <a:cxn ang="0">
                    <a:pos x="6" y="5"/>
                  </a:cxn>
                  <a:cxn ang="0">
                    <a:pos x="6" y="11"/>
                  </a:cxn>
                  <a:cxn ang="0">
                    <a:pos x="2" y="13"/>
                  </a:cxn>
                </a:cxnLst>
                <a:rect l="0" t="0" r="r" b="b"/>
                <a:pathLst>
                  <a:path w="7" h="14">
                    <a:moveTo>
                      <a:pt x="2" y="13"/>
                    </a:moveTo>
                    <a:lnTo>
                      <a:pt x="2" y="8"/>
                    </a:lnTo>
                    <a:lnTo>
                      <a:pt x="0" y="8"/>
                    </a:lnTo>
                    <a:lnTo>
                      <a:pt x="0" y="2"/>
                    </a:lnTo>
                    <a:lnTo>
                      <a:pt x="2" y="2"/>
                    </a:lnTo>
                    <a:lnTo>
                      <a:pt x="2" y="0"/>
                    </a:lnTo>
                    <a:lnTo>
                      <a:pt x="5" y="2"/>
                    </a:lnTo>
                    <a:lnTo>
                      <a:pt x="6" y="5"/>
                    </a:lnTo>
                    <a:lnTo>
                      <a:pt x="6" y="11"/>
                    </a:lnTo>
                    <a:lnTo>
                      <a:pt x="2"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699" name="Freeform 139"/>
              <p:cNvSpPr>
                <a:spLocks/>
              </p:cNvSpPr>
              <p:nvPr/>
            </p:nvSpPr>
            <p:spPr bwMode="auto">
              <a:xfrm>
                <a:off x="4410" y="223"/>
                <a:ext cx="7" cy="14"/>
              </a:xfrm>
              <a:custGeom>
                <a:avLst/>
                <a:gdLst/>
                <a:ahLst/>
                <a:cxnLst>
                  <a:cxn ang="0">
                    <a:pos x="0" y="11"/>
                  </a:cxn>
                  <a:cxn ang="0">
                    <a:pos x="0" y="0"/>
                  </a:cxn>
                  <a:cxn ang="0">
                    <a:pos x="2" y="8"/>
                  </a:cxn>
                  <a:cxn ang="0">
                    <a:pos x="6" y="8"/>
                  </a:cxn>
                  <a:cxn ang="0">
                    <a:pos x="2" y="8"/>
                  </a:cxn>
                  <a:cxn ang="0">
                    <a:pos x="2" y="13"/>
                  </a:cxn>
                  <a:cxn ang="0">
                    <a:pos x="0" y="11"/>
                  </a:cxn>
                </a:cxnLst>
                <a:rect l="0" t="0" r="r" b="b"/>
                <a:pathLst>
                  <a:path w="7" h="14">
                    <a:moveTo>
                      <a:pt x="0" y="11"/>
                    </a:moveTo>
                    <a:lnTo>
                      <a:pt x="0" y="0"/>
                    </a:lnTo>
                    <a:lnTo>
                      <a:pt x="2" y="8"/>
                    </a:lnTo>
                    <a:lnTo>
                      <a:pt x="6" y="8"/>
                    </a:lnTo>
                    <a:lnTo>
                      <a:pt x="2" y="8"/>
                    </a:lnTo>
                    <a:lnTo>
                      <a:pt x="2" y="13"/>
                    </a:lnTo>
                    <a:lnTo>
                      <a:pt x="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00" name="Freeform 140"/>
              <p:cNvSpPr>
                <a:spLocks/>
              </p:cNvSpPr>
              <p:nvPr/>
            </p:nvSpPr>
            <p:spPr bwMode="auto">
              <a:xfrm>
                <a:off x="4103" y="265"/>
                <a:ext cx="17" cy="11"/>
              </a:xfrm>
              <a:custGeom>
                <a:avLst/>
                <a:gdLst/>
                <a:ahLst/>
                <a:cxnLst>
                  <a:cxn ang="0">
                    <a:pos x="10" y="10"/>
                  </a:cxn>
                  <a:cxn ang="0">
                    <a:pos x="10" y="5"/>
                  </a:cxn>
                  <a:cxn ang="0">
                    <a:pos x="16" y="5"/>
                  </a:cxn>
                  <a:cxn ang="0">
                    <a:pos x="16" y="0"/>
                  </a:cxn>
                  <a:cxn ang="0">
                    <a:pos x="0" y="0"/>
                  </a:cxn>
                  <a:cxn ang="0">
                    <a:pos x="0" y="5"/>
                  </a:cxn>
                  <a:cxn ang="0">
                    <a:pos x="5" y="5"/>
                  </a:cxn>
                  <a:cxn ang="0">
                    <a:pos x="5" y="10"/>
                  </a:cxn>
                  <a:cxn ang="0">
                    <a:pos x="10" y="10"/>
                  </a:cxn>
                </a:cxnLst>
                <a:rect l="0" t="0" r="r" b="b"/>
                <a:pathLst>
                  <a:path w="17" h="11">
                    <a:moveTo>
                      <a:pt x="10" y="10"/>
                    </a:moveTo>
                    <a:lnTo>
                      <a:pt x="10" y="5"/>
                    </a:lnTo>
                    <a:lnTo>
                      <a:pt x="16" y="5"/>
                    </a:lnTo>
                    <a:lnTo>
                      <a:pt x="16" y="0"/>
                    </a:lnTo>
                    <a:lnTo>
                      <a:pt x="0" y="0"/>
                    </a:lnTo>
                    <a:lnTo>
                      <a:pt x="0" y="5"/>
                    </a:lnTo>
                    <a:lnTo>
                      <a:pt x="5" y="5"/>
                    </a:lnTo>
                    <a:lnTo>
                      <a:pt x="5" y="10"/>
                    </a:lnTo>
                    <a:lnTo>
                      <a:pt x="10"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01" name="Freeform 141"/>
              <p:cNvSpPr>
                <a:spLocks/>
              </p:cNvSpPr>
              <p:nvPr/>
            </p:nvSpPr>
            <p:spPr bwMode="auto">
              <a:xfrm>
                <a:off x="4088" y="294"/>
                <a:ext cx="439" cy="21"/>
              </a:xfrm>
              <a:custGeom>
                <a:avLst/>
                <a:gdLst/>
                <a:ahLst/>
                <a:cxnLst>
                  <a:cxn ang="0">
                    <a:pos x="432" y="0"/>
                  </a:cxn>
                  <a:cxn ang="0">
                    <a:pos x="430" y="2"/>
                  </a:cxn>
                  <a:cxn ang="0">
                    <a:pos x="432" y="5"/>
                  </a:cxn>
                  <a:cxn ang="0">
                    <a:pos x="436" y="7"/>
                  </a:cxn>
                  <a:cxn ang="0">
                    <a:pos x="438" y="9"/>
                  </a:cxn>
                  <a:cxn ang="0">
                    <a:pos x="437" y="12"/>
                  </a:cxn>
                  <a:cxn ang="0">
                    <a:pos x="436" y="14"/>
                  </a:cxn>
                  <a:cxn ang="0">
                    <a:pos x="430" y="20"/>
                  </a:cxn>
                  <a:cxn ang="0">
                    <a:pos x="426" y="20"/>
                  </a:cxn>
                  <a:cxn ang="0">
                    <a:pos x="414" y="16"/>
                  </a:cxn>
                  <a:cxn ang="0">
                    <a:pos x="407" y="14"/>
                  </a:cxn>
                  <a:cxn ang="0">
                    <a:pos x="371" y="12"/>
                  </a:cxn>
                  <a:cxn ang="0">
                    <a:pos x="5" y="9"/>
                  </a:cxn>
                  <a:cxn ang="0">
                    <a:pos x="1" y="2"/>
                  </a:cxn>
                  <a:cxn ang="0">
                    <a:pos x="0" y="0"/>
                  </a:cxn>
                  <a:cxn ang="0">
                    <a:pos x="432" y="0"/>
                  </a:cxn>
                </a:cxnLst>
                <a:rect l="0" t="0" r="r" b="b"/>
                <a:pathLst>
                  <a:path w="439" h="21">
                    <a:moveTo>
                      <a:pt x="432" y="0"/>
                    </a:moveTo>
                    <a:lnTo>
                      <a:pt x="430" y="2"/>
                    </a:lnTo>
                    <a:lnTo>
                      <a:pt x="432" y="5"/>
                    </a:lnTo>
                    <a:lnTo>
                      <a:pt x="436" y="7"/>
                    </a:lnTo>
                    <a:lnTo>
                      <a:pt x="438" y="9"/>
                    </a:lnTo>
                    <a:lnTo>
                      <a:pt x="437" y="12"/>
                    </a:lnTo>
                    <a:lnTo>
                      <a:pt x="436" y="14"/>
                    </a:lnTo>
                    <a:lnTo>
                      <a:pt x="430" y="20"/>
                    </a:lnTo>
                    <a:lnTo>
                      <a:pt x="426" y="20"/>
                    </a:lnTo>
                    <a:lnTo>
                      <a:pt x="414" y="16"/>
                    </a:lnTo>
                    <a:lnTo>
                      <a:pt x="407" y="14"/>
                    </a:lnTo>
                    <a:lnTo>
                      <a:pt x="371" y="12"/>
                    </a:lnTo>
                    <a:lnTo>
                      <a:pt x="5" y="9"/>
                    </a:lnTo>
                    <a:lnTo>
                      <a:pt x="1" y="2"/>
                    </a:lnTo>
                    <a:lnTo>
                      <a:pt x="0" y="0"/>
                    </a:lnTo>
                    <a:lnTo>
                      <a:pt x="4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02" name="Freeform 142"/>
              <p:cNvSpPr>
                <a:spLocks/>
              </p:cNvSpPr>
              <p:nvPr/>
            </p:nvSpPr>
            <p:spPr bwMode="auto">
              <a:xfrm>
                <a:off x="4358" y="216"/>
                <a:ext cx="2" cy="21"/>
              </a:xfrm>
              <a:custGeom>
                <a:avLst/>
                <a:gdLst/>
                <a:ahLst/>
                <a:cxnLst>
                  <a:cxn ang="0">
                    <a:pos x="0" y="20"/>
                  </a:cxn>
                  <a:cxn ang="0">
                    <a:pos x="0" y="0"/>
                  </a:cxn>
                  <a:cxn ang="0">
                    <a:pos x="1" y="0"/>
                  </a:cxn>
                  <a:cxn ang="0">
                    <a:pos x="1" y="20"/>
                  </a:cxn>
                  <a:cxn ang="0">
                    <a:pos x="0" y="20"/>
                  </a:cxn>
                </a:cxnLst>
                <a:rect l="0" t="0" r="r" b="b"/>
                <a:pathLst>
                  <a:path w="2" h="21">
                    <a:moveTo>
                      <a:pt x="0" y="20"/>
                    </a:moveTo>
                    <a:lnTo>
                      <a:pt x="0" y="0"/>
                    </a:lnTo>
                    <a:lnTo>
                      <a:pt x="1" y="0"/>
                    </a:lnTo>
                    <a:lnTo>
                      <a:pt x="1" y="20"/>
                    </a:lnTo>
                    <a:lnTo>
                      <a:pt x="0" y="2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03" name="Freeform 143"/>
              <p:cNvSpPr>
                <a:spLocks/>
              </p:cNvSpPr>
              <p:nvPr/>
            </p:nvSpPr>
            <p:spPr bwMode="auto">
              <a:xfrm>
                <a:off x="4292" y="245"/>
                <a:ext cx="10" cy="13"/>
              </a:xfrm>
              <a:custGeom>
                <a:avLst/>
                <a:gdLst/>
                <a:ahLst/>
                <a:cxnLst>
                  <a:cxn ang="0">
                    <a:pos x="9" y="0"/>
                  </a:cxn>
                  <a:cxn ang="0">
                    <a:pos x="6" y="2"/>
                  </a:cxn>
                  <a:cxn ang="0">
                    <a:pos x="3" y="5"/>
                  </a:cxn>
                  <a:cxn ang="0">
                    <a:pos x="0" y="7"/>
                  </a:cxn>
                  <a:cxn ang="0">
                    <a:pos x="0" y="12"/>
                  </a:cxn>
                  <a:cxn ang="0">
                    <a:pos x="9" y="12"/>
                  </a:cxn>
                  <a:cxn ang="0">
                    <a:pos x="9" y="0"/>
                  </a:cxn>
                </a:cxnLst>
                <a:rect l="0" t="0" r="r" b="b"/>
                <a:pathLst>
                  <a:path w="10" h="13">
                    <a:moveTo>
                      <a:pt x="9" y="0"/>
                    </a:moveTo>
                    <a:lnTo>
                      <a:pt x="6" y="2"/>
                    </a:lnTo>
                    <a:lnTo>
                      <a:pt x="3" y="5"/>
                    </a:lnTo>
                    <a:lnTo>
                      <a:pt x="0" y="7"/>
                    </a:lnTo>
                    <a:lnTo>
                      <a:pt x="0" y="12"/>
                    </a:lnTo>
                    <a:lnTo>
                      <a:pt x="9" y="12"/>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sp>
          <p:nvSpPr>
            <p:cNvPr id="322704" name="Rectangle 144"/>
            <p:cNvSpPr>
              <a:spLocks noChangeArrowheads="1"/>
            </p:cNvSpPr>
            <p:nvPr/>
          </p:nvSpPr>
          <p:spPr bwMode="auto">
            <a:xfrm>
              <a:off x="4247" y="330"/>
              <a:ext cx="178" cy="119"/>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FF</a:t>
              </a:r>
            </a:p>
          </p:txBody>
        </p:sp>
      </p:grpSp>
      <p:sp>
        <p:nvSpPr>
          <p:cNvPr id="322705" name="Freeform 145"/>
          <p:cNvSpPr>
            <a:spLocks/>
          </p:cNvSpPr>
          <p:nvPr/>
        </p:nvSpPr>
        <p:spPr bwMode="auto">
          <a:xfrm>
            <a:off x="9786939" y="1069975"/>
            <a:ext cx="701675" cy="165100"/>
          </a:xfrm>
          <a:custGeom>
            <a:avLst/>
            <a:gdLst/>
            <a:ahLst/>
            <a:cxnLst>
              <a:cxn ang="0">
                <a:pos x="1" y="17"/>
              </a:cxn>
              <a:cxn ang="0">
                <a:pos x="35" y="65"/>
              </a:cxn>
              <a:cxn ang="0">
                <a:pos x="228" y="43"/>
              </a:cxn>
              <a:cxn ang="0">
                <a:pos x="228" y="22"/>
              </a:cxn>
              <a:cxn ang="0">
                <a:pos x="288" y="11"/>
              </a:cxn>
              <a:cxn ang="0">
                <a:pos x="288" y="0"/>
              </a:cxn>
              <a:cxn ang="0">
                <a:pos x="314" y="0"/>
              </a:cxn>
              <a:cxn ang="0">
                <a:pos x="314" y="13"/>
              </a:cxn>
              <a:cxn ang="0">
                <a:pos x="366" y="28"/>
              </a:cxn>
              <a:cxn ang="0">
                <a:pos x="400" y="28"/>
              </a:cxn>
              <a:cxn ang="0">
                <a:pos x="400" y="43"/>
              </a:cxn>
              <a:cxn ang="0">
                <a:pos x="424" y="62"/>
              </a:cxn>
              <a:cxn ang="0">
                <a:pos x="441" y="62"/>
              </a:cxn>
              <a:cxn ang="0">
                <a:pos x="441" y="75"/>
              </a:cxn>
              <a:cxn ang="0">
                <a:pos x="424" y="90"/>
              </a:cxn>
              <a:cxn ang="0">
                <a:pos x="394" y="90"/>
              </a:cxn>
              <a:cxn ang="0">
                <a:pos x="394" y="103"/>
              </a:cxn>
              <a:cxn ang="0">
                <a:pos x="369" y="103"/>
              </a:cxn>
              <a:cxn ang="0">
                <a:pos x="369" y="90"/>
              </a:cxn>
              <a:cxn ang="0">
                <a:pos x="16" y="95"/>
              </a:cxn>
              <a:cxn ang="0">
                <a:pos x="0" y="11"/>
              </a:cxn>
              <a:cxn ang="0">
                <a:pos x="1" y="17"/>
              </a:cxn>
            </a:cxnLst>
            <a:rect l="0" t="0" r="r" b="b"/>
            <a:pathLst>
              <a:path w="442" h="104">
                <a:moveTo>
                  <a:pt x="1" y="17"/>
                </a:moveTo>
                <a:lnTo>
                  <a:pt x="35" y="65"/>
                </a:lnTo>
                <a:lnTo>
                  <a:pt x="228" y="43"/>
                </a:lnTo>
                <a:lnTo>
                  <a:pt x="228" y="22"/>
                </a:lnTo>
                <a:lnTo>
                  <a:pt x="288" y="11"/>
                </a:lnTo>
                <a:lnTo>
                  <a:pt x="288" y="0"/>
                </a:lnTo>
                <a:lnTo>
                  <a:pt x="314" y="0"/>
                </a:lnTo>
                <a:lnTo>
                  <a:pt x="314" y="13"/>
                </a:lnTo>
                <a:lnTo>
                  <a:pt x="366" y="28"/>
                </a:lnTo>
                <a:lnTo>
                  <a:pt x="400" y="28"/>
                </a:lnTo>
                <a:lnTo>
                  <a:pt x="400" y="43"/>
                </a:lnTo>
                <a:lnTo>
                  <a:pt x="424" y="62"/>
                </a:lnTo>
                <a:lnTo>
                  <a:pt x="441" y="62"/>
                </a:lnTo>
                <a:lnTo>
                  <a:pt x="441" y="75"/>
                </a:lnTo>
                <a:lnTo>
                  <a:pt x="424" y="90"/>
                </a:lnTo>
                <a:lnTo>
                  <a:pt x="394" y="90"/>
                </a:lnTo>
                <a:lnTo>
                  <a:pt x="394" y="103"/>
                </a:lnTo>
                <a:lnTo>
                  <a:pt x="369" y="103"/>
                </a:lnTo>
                <a:lnTo>
                  <a:pt x="369" y="90"/>
                </a:lnTo>
                <a:lnTo>
                  <a:pt x="16" y="95"/>
                </a:lnTo>
                <a:lnTo>
                  <a:pt x="0" y="11"/>
                </a:lnTo>
                <a:lnTo>
                  <a:pt x="1" y="1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06" name="Oval 146"/>
          <p:cNvSpPr>
            <a:spLocks noChangeArrowheads="1"/>
          </p:cNvSpPr>
          <p:nvPr/>
        </p:nvSpPr>
        <p:spPr bwMode="auto">
          <a:xfrm>
            <a:off x="9750425" y="1044575"/>
            <a:ext cx="69850" cy="69850"/>
          </a:xfrm>
          <a:prstGeom prst="ellipse">
            <a:avLst/>
          </a:prstGeom>
          <a:solidFill>
            <a:srgbClr val="000000"/>
          </a:solidFill>
          <a:ln w="12700">
            <a:solidFill>
              <a:srgbClr val="000000"/>
            </a:solidFill>
            <a:round/>
            <a:headEnd/>
            <a:tailEnd/>
          </a:ln>
          <a:effectLst/>
        </p:spPr>
        <p:txBody>
          <a:bodyPr wrap="none" anchor="ctr"/>
          <a:lstStyle/>
          <a:p>
            <a:endParaRPr lang="en-US"/>
          </a:p>
        </p:txBody>
      </p:sp>
      <p:sp>
        <p:nvSpPr>
          <p:cNvPr id="322707" name="Freeform 147"/>
          <p:cNvSpPr>
            <a:spLocks/>
          </p:cNvSpPr>
          <p:nvPr/>
        </p:nvSpPr>
        <p:spPr bwMode="auto">
          <a:xfrm>
            <a:off x="9952038" y="1065213"/>
            <a:ext cx="620712" cy="6350"/>
          </a:xfrm>
          <a:custGeom>
            <a:avLst/>
            <a:gdLst/>
            <a:ahLst/>
            <a:cxnLst>
              <a:cxn ang="0">
                <a:pos x="0" y="3"/>
              </a:cxn>
              <a:cxn ang="0">
                <a:pos x="0" y="0"/>
              </a:cxn>
              <a:cxn ang="0">
                <a:pos x="390" y="0"/>
              </a:cxn>
              <a:cxn ang="0">
                <a:pos x="390" y="3"/>
              </a:cxn>
              <a:cxn ang="0">
                <a:pos x="0" y="3"/>
              </a:cxn>
            </a:cxnLst>
            <a:rect l="0" t="0" r="r" b="b"/>
            <a:pathLst>
              <a:path w="391" h="4">
                <a:moveTo>
                  <a:pt x="0" y="3"/>
                </a:moveTo>
                <a:lnTo>
                  <a:pt x="0" y="0"/>
                </a:lnTo>
                <a:lnTo>
                  <a:pt x="390" y="0"/>
                </a:lnTo>
                <a:lnTo>
                  <a:pt x="390" y="3"/>
                </a:lnTo>
                <a:lnTo>
                  <a:pt x="0" y="3"/>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708" name="Freeform 148"/>
          <p:cNvSpPr>
            <a:spLocks/>
          </p:cNvSpPr>
          <p:nvPr/>
        </p:nvSpPr>
        <p:spPr bwMode="auto">
          <a:xfrm>
            <a:off x="9852025" y="1511301"/>
            <a:ext cx="706438" cy="150813"/>
          </a:xfrm>
          <a:custGeom>
            <a:avLst/>
            <a:gdLst/>
            <a:ahLst/>
            <a:cxnLst>
              <a:cxn ang="0">
                <a:pos x="34" y="14"/>
              </a:cxn>
              <a:cxn ang="0">
                <a:pos x="0" y="53"/>
              </a:cxn>
              <a:cxn ang="0">
                <a:pos x="0" y="60"/>
              </a:cxn>
              <a:cxn ang="0">
                <a:pos x="24" y="83"/>
              </a:cxn>
              <a:cxn ang="0">
                <a:pos x="46" y="94"/>
              </a:cxn>
              <a:cxn ang="0">
                <a:pos x="277" y="94"/>
              </a:cxn>
              <a:cxn ang="0">
                <a:pos x="277" y="71"/>
              </a:cxn>
              <a:cxn ang="0">
                <a:pos x="404" y="60"/>
              </a:cxn>
              <a:cxn ang="0">
                <a:pos x="444" y="19"/>
              </a:cxn>
              <a:cxn ang="0">
                <a:pos x="439" y="12"/>
              </a:cxn>
              <a:cxn ang="0">
                <a:pos x="390" y="34"/>
              </a:cxn>
              <a:cxn ang="0">
                <a:pos x="226" y="27"/>
              </a:cxn>
              <a:cxn ang="0">
                <a:pos x="216" y="0"/>
              </a:cxn>
              <a:cxn ang="0">
                <a:pos x="73" y="0"/>
              </a:cxn>
              <a:cxn ang="0">
                <a:pos x="73" y="14"/>
              </a:cxn>
              <a:cxn ang="0">
                <a:pos x="35" y="14"/>
              </a:cxn>
              <a:cxn ang="0">
                <a:pos x="34" y="14"/>
              </a:cxn>
            </a:cxnLst>
            <a:rect l="0" t="0" r="r" b="b"/>
            <a:pathLst>
              <a:path w="445" h="95">
                <a:moveTo>
                  <a:pt x="34" y="14"/>
                </a:moveTo>
                <a:lnTo>
                  <a:pt x="0" y="53"/>
                </a:lnTo>
                <a:lnTo>
                  <a:pt x="0" y="60"/>
                </a:lnTo>
                <a:lnTo>
                  <a:pt x="24" y="83"/>
                </a:lnTo>
                <a:lnTo>
                  <a:pt x="46" y="94"/>
                </a:lnTo>
                <a:lnTo>
                  <a:pt x="277" y="94"/>
                </a:lnTo>
                <a:lnTo>
                  <a:pt x="277" y="71"/>
                </a:lnTo>
                <a:lnTo>
                  <a:pt x="404" y="60"/>
                </a:lnTo>
                <a:lnTo>
                  <a:pt x="444" y="19"/>
                </a:lnTo>
                <a:lnTo>
                  <a:pt x="439" y="12"/>
                </a:lnTo>
                <a:lnTo>
                  <a:pt x="390" y="34"/>
                </a:lnTo>
                <a:lnTo>
                  <a:pt x="226" y="27"/>
                </a:lnTo>
                <a:lnTo>
                  <a:pt x="216" y="0"/>
                </a:lnTo>
                <a:lnTo>
                  <a:pt x="73" y="0"/>
                </a:lnTo>
                <a:lnTo>
                  <a:pt x="73" y="14"/>
                </a:lnTo>
                <a:lnTo>
                  <a:pt x="35" y="14"/>
                </a:lnTo>
                <a:lnTo>
                  <a:pt x="34" y="1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09" name="Line 149"/>
          <p:cNvSpPr>
            <a:spLocks noChangeShapeType="1"/>
          </p:cNvSpPr>
          <p:nvPr/>
        </p:nvSpPr>
        <p:spPr bwMode="auto">
          <a:xfrm flipV="1">
            <a:off x="10091738" y="1489075"/>
            <a:ext cx="0" cy="22225"/>
          </a:xfrm>
          <a:prstGeom prst="line">
            <a:avLst/>
          </a:prstGeom>
          <a:noFill/>
          <a:ln w="12700">
            <a:solidFill>
              <a:srgbClr val="000000"/>
            </a:solidFill>
            <a:round/>
            <a:headEnd/>
            <a:tailEnd/>
          </a:ln>
          <a:effectLst/>
        </p:spPr>
        <p:txBody>
          <a:bodyPr/>
          <a:lstStyle/>
          <a:p>
            <a:endParaRPr lang="en-US"/>
          </a:p>
        </p:txBody>
      </p:sp>
      <p:sp>
        <p:nvSpPr>
          <p:cNvPr id="322710" name="Line 150"/>
          <p:cNvSpPr>
            <a:spLocks noChangeShapeType="1"/>
          </p:cNvSpPr>
          <p:nvPr/>
        </p:nvSpPr>
        <p:spPr bwMode="auto">
          <a:xfrm>
            <a:off x="10290175" y="1660525"/>
            <a:ext cx="0" cy="30163"/>
          </a:xfrm>
          <a:prstGeom prst="line">
            <a:avLst/>
          </a:prstGeom>
          <a:noFill/>
          <a:ln w="12700">
            <a:solidFill>
              <a:srgbClr val="000000"/>
            </a:solidFill>
            <a:round/>
            <a:headEnd/>
            <a:tailEnd/>
          </a:ln>
          <a:effectLst/>
        </p:spPr>
        <p:txBody>
          <a:bodyPr/>
          <a:lstStyle/>
          <a:p>
            <a:endParaRPr lang="en-US"/>
          </a:p>
        </p:txBody>
      </p:sp>
      <p:sp>
        <p:nvSpPr>
          <p:cNvPr id="322711" name="Oval 151"/>
          <p:cNvSpPr>
            <a:spLocks noChangeArrowheads="1"/>
          </p:cNvSpPr>
          <p:nvPr/>
        </p:nvSpPr>
        <p:spPr bwMode="auto">
          <a:xfrm flipH="1" flipV="1">
            <a:off x="10269538" y="1676400"/>
            <a:ext cx="20637" cy="20638"/>
          </a:xfrm>
          <a:prstGeom prst="ellipse">
            <a:avLst/>
          </a:prstGeom>
          <a:noFill/>
          <a:ln w="12700">
            <a:solidFill>
              <a:srgbClr val="000000"/>
            </a:solidFill>
            <a:round/>
            <a:headEnd/>
            <a:tailEnd/>
          </a:ln>
          <a:effectLst/>
        </p:spPr>
        <p:txBody>
          <a:bodyPr wrap="none" anchor="ctr"/>
          <a:lstStyle/>
          <a:p>
            <a:endParaRPr lang="en-US"/>
          </a:p>
        </p:txBody>
      </p:sp>
      <p:sp>
        <p:nvSpPr>
          <p:cNvPr id="322712" name="Oval 152"/>
          <p:cNvSpPr>
            <a:spLocks noChangeArrowheads="1"/>
          </p:cNvSpPr>
          <p:nvPr/>
        </p:nvSpPr>
        <p:spPr bwMode="auto">
          <a:xfrm>
            <a:off x="10515601" y="1500188"/>
            <a:ext cx="36513" cy="36512"/>
          </a:xfrm>
          <a:prstGeom prst="ellipse">
            <a:avLst/>
          </a:prstGeom>
          <a:noFill/>
          <a:ln w="12700">
            <a:solidFill>
              <a:srgbClr val="000000"/>
            </a:solidFill>
            <a:round/>
            <a:headEnd/>
            <a:tailEnd/>
          </a:ln>
          <a:effectLst/>
        </p:spPr>
        <p:txBody>
          <a:bodyPr wrap="none" anchor="ctr"/>
          <a:lstStyle/>
          <a:p>
            <a:endParaRPr lang="en-US"/>
          </a:p>
        </p:txBody>
      </p:sp>
      <p:sp>
        <p:nvSpPr>
          <p:cNvPr id="322713" name="Line 153"/>
          <p:cNvSpPr>
            <a:spLocks noChangeShapeType="1"/>
          </p:cNvSpPr>
          <p:nvPr/>
        </p:nvSpPr>
        <p:spPr bwMode="auto">
          <a:xfrm flipV="1">
            <a:off x="10544175" y="1533525"/>
            <a:ext cx="0" cy="31750"/>
          </a:xfrm>
          <a:prstGeom prst="line">
            <a:avLst/>
          </a:prstGeom>
          <a:noFill/>
          <a:ln w="12700">
            <a:solidFill>
              <a:srgbClr val="000000"/>
            </a:solidFill>
            <a:round/>
            <a:headEnd/>
            <a:tailEnd/>
          </a:ln>
          <a:effectLst/>
        </p:spPr>
        <p:txBody>
          <a:bodyPr/>
          <a:lstStyle/>
          <a:p>
            <a:endParaRPr lang="en-US"/>
          </a:p>
        </p:txBody>
      </p:sp>
      <p:sp>
        <p:nvSpPr>
          <p:cNvPr id="322714" name="Line 154"/>
          <p:cNvSpPr>
            <a:spLocks noChangeShapeType="1"/>
          </p:cNvSpPr>
          <p:nvPr/>
        </p:nvSpPr>
        <p:spPr bwMode="auto">
          <a:xfrm>
            <a:off x="9739313" y="1489075"/>
            <a:ext cx="715962" cy="0"/>
          </a:xfrm>
          <a:prstGeom prst="line">
            <a:avLst/>
          </a:prstGeom>
          <a:noFill/>
          <a:ln w="12700">
            <a:solidFill>
              <a:srgbClr val="000000"/>
            </a:solidFill>
            <a:round/>
            <a:headEnd/>
            <a:tailEnd/>
          </a:ln>
          <a:effectLst/>
        </p:spPr>
        <p:txBody>
          <a:bodyPr/>
          <a:lstStyle/>
          <a:p>
            <a:endParaRPr lang="en-US"/>
          </a:p>
        </p:txBody>
      </p:sp>
      <p:sp>
        <p:nvSpPr>
          <p:cNvPr id="322715" name="Freeform 155"/>
          <p:cNvSpPr>
            <a:spLocks/>
          </p:cNvSpPr>
          <p:nvPr/>
        </p:nvSpPr>
        <p:spPr bwMode="auto">
          <a:xfrm>
            <a:off x="9739314" y="1482725"/>
            <a:ext cx="739775" cy="7938"/>
          </a:xfrm>
          <a:custGeom>
            <a:avLst/>
            <a:gdLst/>
            <a:ahLst/>
            <a:cxnLst>
              <a:cxn ang="0">
                <a:pos x="0" y="4"/>
              </a:cxn>
              <a:cxn ang="0">
                <a:pos x="0" y="0"/>
              </a:cxn>
              <a:cxn ang="0">
                <a:pos x="465" y="0"/>
              </a:cxn>
              <a:cxn ang="0">
                <a:pos x="465" y="4"/>
              </a:cxn>
              <a:cxn ang="0">
                <a:pos x="0" y="4"/>
              </a:cxn>
            </a:cxnLst>
            <a:rect l="0" t="0" r="r" b="b"/>
            <a:pathLst>
              <a:path w="466" h="5">
                <a:moveTo>
                  <a:pt x="0" y="4"/>
                </a:moveTo>
                <a:lnTo>
                  <a:pt x="0" y="0"/>
                </a:lnTo>
                <a:lnTo>
                  <a:pt x="465" y="0"/>
                </a:lnTo>
                <a:lnTo>
                  <a:pt x="465" y="4"/>
                </a:lnTo>
                <a:lnTo>
                  <a:pt x="0" y="4"/>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nvGrpSpPr>
          <p:cNvPr id="322716" name="Group 156"/>
          <p:cNvGrpSpPr>
            <a:grpSpLocks/>
          </p:cNvGrpSpPr>
          <p:nvPr/>
        </p:nvGrpSpPr>
        <p:grpSpPr bwMode="auto">
          <a:xfrm>
            <a:off x="6372225" y="2568576"/>
            <a:ext cx="457200" cy="441325"/>
            <a:chOff x="3054" y="1105"/>
            <a:chExt cx="288" cy="278"/>
          </a:xfrm>
        </p:grpSpPr>
        <p:sp>
          <p:nvSpPr>
            <p:cNvPr id="322717" name="Freeform 157"/>
            <p:cNvSpPr>
              <a:spLocks/>
            </p:cNvSpPr>
            <p:nvPr/>
          </p:nvSpPr>
          <p:spPr bwMode="auto">
            <a:xfrm>
              <a:off x="3094" y="1105"/>
              <a:ext cx="209" cy="55"/>
            </a:xfrm>
            <a:custGeom>
              <a:avLst/>
              <a:gdLst/>
              <a:ahLst/>
              <a:cxnLst>
                <a:cxn ang="0">
                  <a:pos x="130" y="18"/>
                </a:cxn>
                <a:cxn ang="0">
                  <a:pos x="126" y="18"/>
                </a:cxn>
                <a:cxn ang="0">
                  <a:pos x="123" y="17"/>
                </a:cxn>
                <a:cxn ang="0">
                  <a:pos x="119" y="16"/>
                </a:cxn>
                <a:cxn ang="0">
                  <a:pos x="115" y="16"/>
                </a:cxn>
                <a:cxn ang="0">
                  <a:pos x="113" y="14"/>
                </a:cxn>
                <a:cxn ang="0">
                  <a:pos x="114" y="12"/>
                </a:cxn>
                <a:cxn ang="0">
                  <a:pos x="117" y="12"/>
                </a:cxn>
                <a:cxn ang="0">
                  <a:pos x="121" y="11"/>
                </a:cxn>
                <a:cxn ang="0">
                  <a:pos x="126" y="11"/>
                </a:cxn>
                <a:cxn ang="0">
                  <a:pos x="130" y="11"/>
                </a:cxn>
                <a:cxn ang="0">
                  <a:pos x="135" y="10"/>
                </a:cxn>
                <a:cxn ang="0">
                  <a:pos x="138" y="11"/>
                </a:cxn>
                <a:cxn ang="0">
                  <a:pos x="143" y="11"/>
                </a:cxn>
                <a:cxn ang="0">
                  <a:pos x="147" y="11"/>
                </a:cxn>
                <a:cxn ang="0">
                  <a:pos x="149" y="12"/>
                </a:cxn>
                <a:cxn ang="0">
                  <a:pos x="151" y="12"/>
                </a:cxn>
                <a:cxn ang="0">
                  <a:pos x="153" y="13"/>
                </a:cxn>
                <a:cxn ang="0">
                  <a:pos x="153" y="16"/>
                </a:cxn>
                <a:cxn ang="0">
                  <a:pos x="150" y="16"/>
                </a:cxn>
                <a:cxn ang="0">
                  <a:pos x="147" y="16"/>
                </a:cxn>
                <a:cxn ang="0">
                  <a:pos x="144" y="17"/>
                </a:cxn>
                <a:cxn ang="0">
                  <a:pos x="139" y="18"/>
                </a:cxn>
                <a:cxn ang="0">
                  <a:pos x="136" y="18"/>
                </a:cxn>
                <a:cxn ang="0">
                  <a:pos x="159" y="34"/>
                </a:cxn>
                <a:cxn ang="0">
                  <a:pos x="162" y="34"/>
                </a:cxn>
                <a:cxn ang="0">
                  <a:pos x="167" y="32"/>
                </a:cxn>
                <a:cxn ang="0">
                  <a:pos x="171" y="30"/>
                </a:cxn>
                <a:cxn ang="0">
                  <a:pos x="195" y="0"/>
                </a:cxn>
                <a:cxn ang="0">
                  <a:pos x="204" y="0"/>
                </a:cxn>
                <a:cxn ang="0">
                  <a:pos x="208" y="34"/>
                </a:cxn>
                <a:cxn ang="0">
                  <a:pos x="208" y="36"/>
                </a:cxn>
                <a:cxn ang="0">
                  <a:pos x="198" y="40"/>
                </a:cxn>
                <a:cxn ang="0">
                  <a:pos x="186" y="44"/>
                </a:cxn>
                <a:cxn ang="0">
                  <a:pos x="173" y="48"/>
                </a:cxn>
                <a:cxn ang="0">
                  <a:pos x="161" y="52"/>
                </a:cxn>
                <a:cxn ang="0">
                  <a:pos x="147" y="53"/>
                </a:cxn>
                <a:cxn ang="0">
                  <a:pos x="135" y="54"/>
                </a:cxn>
                <a:cxn ang="0">
                  <a:pos x="26" y="54"/>
                </a:cxn>
                <a:cxn ang="0">
                  <a:pos x="20" y="54"/>
                </a:cxn>
                <a:cxn ang="0">
                  <a:pos x="13" y="53"/>
                </a:cxn>
                <a:cxn ang="0">
                  <a:pos x="7" y="50"/>
                </a:cxn>
                <a:cxn ang="0">
                  <a:pos x="0" y="48"/>
                </a:cxn>
                <a:cxn ang="0">
                  <a:pos x="0" y="46"/>
                </a:cxn>
                <a:cxn ang="0">
                  <a:pos x="1" y="44"/>
                </a:cxn>
                <a:cxn ang="0">
                  <a:pos x="4" y="43"/>
                </a:cxn>
                <a:cxn ang="0">
                  <a:pos x="7" y="42"/>
                </a:cxn>
                <a:cxn ang="0">
                  <a:pos x="10" y="40"/>
                </a:cxn>
                <a:cxn ang="0">
                  <a:pos x="14" y="36"/>
                </a:cxn>
                <a:cxn ang="0">
                  <a:pos x="18" y="35"/>
                </a:cxn>
                <a:cxn ang="0">
                  <a:pos x="23" y="34"/>
                </a:cxn>
                <a:cxn ang="0">
                  <a:pos x="130" y="34"/>
                </a:cxn>
              </a:cxnLst>
              <a:rect l="0" t="0" r="r" b="b"/>
              <a:pathLst>
                <a:path w="209" h="55">
                  <a:moveTo>
                    <a:pt x="130" y="34"/>
                  </a:moveTo>
                  <a:lnTo>
                    <a:pt x="130" y="18"/>
                  </a:lnTo>
                  <a:lnTo>
                    <a:pt x="129" y="18"/>
                  </a:lnTo>
                  <a:lnTo>
                    <a:pt x="126" y="18"/>
                  </a:lnTo>
                  <a:lnTo>
                    <a:pt x="125" y="17"/>
                  </a:lnTo>
                  <a:lnTo>
                    <a:pt x="123" y="17"/>
                  </a:lnTo>
                  <a:lnTo>
                    <a:pt x="120" y="17"/>
                  </a:lnTo>
                  <a:lnTo>
                    <a:pt x="119" y="16"/>
                  </a:lnTo>
                  <a:lnTo>
                    <a:pt x="117" y="16"/>
                  </a:lnTo>
                  <a:lnTo>
                    <a:pt x="115" y="16"/>
                  </a:lnTo>
                  <a:lnTo>
                    <a:pt x="114" y="16"/>
                  </a:lnTo>
                  <a:lnTo>
                    <a:pt x="113" y="14"/>
                  </a:lnTo>
                  <a:lnTo>
                    <a:pt x="113" y="13"/>
                  </a:lnTo>
                  <a:lnTo>
                    <a:pt x="114" y="12"/>
                  </a:lnTo>
                  <a:lnTo>
                    <a:pt x="115" y="12"/>
                  </a:lnTo>
                  <a:lnTo>
                    <a:pt x="117" y="12"/>
                  </a:lnTo>
                  <a:lnTo>
                    <a:pt x="119" y="11"/>
                  </a:lnTo>
                  <a:lnTo>
                    <a:pt x="121" y="11"/>
                  </a:lnTo>
                  <a:lnTo>
                    <a:pt x="124" y="11"/>
                  </a:lnTo>
                  <a:lnTo>
                    <a:pt x="126" y="11"/>
                  </a:lnTo>
                  <a:lnTo>
                    <a:pt x="127" y="11"/>
                  </a:lnTo>
                  <a:lnTo>
                    <a:pt x="130" y="11"/>
                  </a:lnTo>
                  <a:lnTo>
                    <a:pt x="132" y="10"/>
                  </a:lnTo>
                  <a:lnTo>
                    <a:pt x="135" y="10"/>
                  </a:lnTo>
                  <a:lnTo>
                    <a:pt x="137" y="11"/>
                  </a:lnTo>
                  <a:lnTo>
                    <a:pt x="138" y="11"/>
                  </a:lnTo>
                  <a:lnTo>
                    <a:pt x="141" y="11"/>
                  </a:lnTo>
                  <a:lnTo>
                    <a:pt x="143" y="11"/>
                  </a:lnTo>
                  <a:lnTo>
                    <a:pt x="144" y="11"/>
                  </a:lnTo>
                  <a:lnTo>
                    <a:pt x="147" y="11"/>
                  </a:lnTo>
                  <a:lnTo>
                    <a:pt x="148" y="11"/>
                  </a:lnTo>
                  <a:lnTo>
                    <a:pt x="149" y="12"/>
                  </a:lnTo>
                  <a:lnTo>
                    <a:pt x="150" y="12"/>
                  </a:lnTo>
                  <a:lnTo>
                    <a:pt x="151" y="12"/>
                  </a:lnTo>
                  <a:lnTo>
                    <a:pt x="153" y="12"/>
                  </a:lnTo>
                  <a:lnTo>
                    <a:pt x="153" y="13"/>
                  </a:lnTo>
                  <a:lnTo>
                    <a:pt x="153" y="14"/>
                  </a:lnTo>
                  <a:lnTo>
                    <a:pt x="153" y="16"/>
                  </a:lnTo>
                  <a:lnTo>
                    <a:pt x="151" y="16"/>
                  </a:lnTo>
                  <a:lnTo>
                    <a:pt x="150" y="16"/>
                  </a:lnTo>
                  <a:lnTo>
                    <a:pt x="149" y="16"/>
                  </a:lnTo>
                  <a:lnTo>
                    <a:pt x="147" y="16"/>
                  </a:lnTo>
                  <a:lnTo>
                    <a:pt x="145" y="17"/>
                  </a:lnTo>
                  <a:lnTo>
                    <a:pt x="144" y="17"/>
                  </a:lnTo>
                  <a:lnTo>
                    <a:pt x="142" y="17"/>
                  </a:lnTo>
                  <a:lnTo>
                    <a:pt x="139" y="18"/>
                  </a:lnTo>
                  <a:lnTo>
                    <a:pt x="137" y="18"/>
                  </a:lnTo>
                  <a:lnTo>
                    <a:pt x="136" y="18"/>
                  </a:lnTo>
                  <a:lnTo>
                    <a:pt x="136" y="34"/>
                  </a:lnTo>
                  <a:lnTo>
                    <a:pt x="159" y="34"/>
                  </a:lnTo>
                  <a:lnTo>
                    <a:pt x="161" y="34"/>
                  </a:lnTo>
                  <a:lnTo>
                    <a:pt x="162" y="34"/>
                  </a:lnTo>
                  <a:lnTo>
                    <a:pt x="165" y="32"/>
                  </a:lnTo>
                  <a:lnTo>
                    <a:pt x="167" y="32"/>
                  </a:lnTo>
                  <a:lnTo>
                    <a:pt x="170" y="31"/>
                  </a:lnTo>
                  <a:lnTo>
                    <a:pt x="171" y="30"/>
                  </a:lnTo>
                  <a:lnTo>
                    <a:pt x="173" y="29"/>
                  </a:lnTo>
                  <a:lnTo>
                    <a:pt x="195" y="0"/>
                  </a:lnTo>
                  <a:lnTo>
                    <a:pt x="182" y="0"/>
                  </a:lnTo>
                  <a:lnTo>
                    <a:pt x="204" y="0"/>
                  </a:lnTo>
                  <a:lnTo>
                    <a:pt x="197" y="34"/>
                  </a:lnTo>
                  <a:lnTo>
                    <a:pt x="208" y="34"/>
                  </a:lnTo>
                  <a:lnTo>
                    <a:pt x="208" y="35"/>
                  </a:lnTo>
                  <a:lnTo>
                    <a:pt x="208" y="36"/>
                  </a:lnTo>
                  <a:lnTo>
                    <a:pt x="204" y="37"/>
                  </a:lnTo>
                  <a:lnTo>
                    <a:pt x="198" y="40"/>
                  </a:lnTo>
                  <a:lnTo>
                    <a:pt x="192" y="42"/>
                  </a:lnTo>
                  <a:lnTo>
                    <a:pt x="186" y="44"/>
                  </a:lnTo>
                  <a:lnTo>
                    <a:pt x="179" y="47"/>
                  </a:lnTo>
                  <a:lnTo>
                    <a:pt x="173" y="48"/>
                  </a:lnTo>
                  <a:lnTo>
                    <a:pt x="167" y="50"/>
                  </a:lnTo>
                  <a:lnTo>
                    <a:pt x="161" y="52"/>
                  </a:lnTo>
                  <a:lnTo>
                    <a:pt x="154" y="53"/>
                  </a:lnTo>
                  <a:lnTo>
                    <a:pt x="147" y="53"/>
                  </a:lnTo>
                  <a:lnTo>
                    <a:pt x="141" y="54"/>
                  </a:lnTo>
                  <a:lnTo>
                    <a:pt x="135" y="54"/>
                  </a:lnTo>
                  <a:lnTo>
                    <a:pt x="127" y="54"/>
                  </a:lnTo>
                  <a:lnTo>
                    <a:pt x="26" y="54"/>
                  </a:lnTo>
                  <a:lnTo>
                    <a:pt x="24" y="54"/>
                  </a:lnTo>
                  <a:lnTo>
                    <a:pt x="20" y="54"/>
                  </a:lnTo>
                  <a:lnTo>
                    <a:pt x="17" y="54"/>
                  </a:lnTo>
                  <a:lnTo>
                    <a:pt x="13" y="53"/>
                  </a:lnTo>
                  <a:lnTo>
                    <a:pt x="10" y="52"/>
                  </a:lnTo>
                  <a:lnTo>
                    <a:pt x="7" y="50"/>
                  </a:lnTo>
                  <a:lnTo>
                    <a:pt x="4" y="49"/>
                  </a:lnTo>
                  <a:lnTo>
                    <a:pt x="0" y="48"/>
                  </a:lnTo>
                  <a:lnTo>
                    <a:pt x="0" y="47"/>
                  </a:lnTo>
                  <a:lnTo>
                    <a:pt x="0" y="46"/>
                  </a:lnTo>
                  <a:lnTo>
                    <a:pt x="0" y="44"/>
                  </a:lnTo>
                  <a:lnTo>
                    <a:pt x="1" y="44"/>
                  </a:lnTo>
                  <a:lnTo>
                    <a:pt x="2" y="43"/>
                  </a:lnTo>
                  <a:lnTo>
                    <a:pt x="4" y="43"/>
                  </a:lnTo>
                  <a:lnTo>
                    <a:pt x="5" y="42"/>
                  </a:lnTo>
                  <a:lnTo>
                    <a:pt x="7" y="42"/>
                  </a:lnTo>
                  <a:lnTo>
                    <a:pt x="8" y="40"/>
                  </a:lnTo>
                  <a:lnTo>
                    <a:pt x="10" y="40"/>
                  </a:lnTo>
                  <a:lnTo>
                    <a:pt x="12" y="37"/>
                  </a:lnTo>
                  <a:lnTo>
                    <a:pt x="14" y="36"/>
                  </a:lnTo>
                  <a:lnTo>
                    <a:pt x="16" y="35"/>
                  </a:lnTo>
                  <a:lnTo>
                    <a:pt x="18" y="35"/>
                  </a:lnTo>
                  <a:lnTo>
                    <a:pt x="20" y="34"/>
                  </a:lnTo>
                  <a:lnTo>
                    <a:pt x="23" y="34"/>
                  </a:lnTo>
                  <a:lnTo>
                    <a:pt x="25" y="34"/>
                  </a:lnTo>
                  <a:lnTo>
                    <a:pt x="130" y="3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18" name="Oval 158"/>
            <p:cNvSpPr>
              <a:spLocks noChangeArrowheads="1"/>
            </p:cNvSpPr>
            <p:nvPr/>
          </p:nvSpPr>
          <p:spPr bwMode="auto">
            <a:xfrm>
              <a:off x="3054" y="1272"/>
              <a:ext cx="266" cy="101"/>
            </a:xfrm>
            <a:prstGeom prst="ellipse">
              <a:avLst/>
            </a:prstGeom>
            <a:pattFill prst="openDmnd">
              <a:fgClr>
                <a:srgbClr val="7F007F"/>
              </a:fgClr>
              <a:bgClr>
                <a:srgbClr val="FFFFFF"/>
              </a:bgClr>
            </a:pattFill>
            <a:ln w="12700">
              <a:solidFill>
                <a:srgbClr val="7F007F"/>
              </a:solidFill>
              <a:round/>
              <a:headEnd/>
              <a:tailEnd/>
            </a:ln>
            <a:effectLst/>
          </p:spPr>
          <p:txBody>
            <a:bodyPr wrap="none" anchor="ctr"/>
            <a:lstStyle/>
            <a:p>
              <a:endParaRPr lang="en-US"/>
            </a:p>
          </p:txBody>
        </p:sp>
        <p:sp>
          <p:nvSpPr>
            <p:cNvPr id="322719" name="Line 159"/>
            <p:cNvSpPr>
              <a:spLocks noChangeShapeType="1"/>
            </p:cNvSpPr>
            <p:nvPr/>
          </p:nvSpPr>
          <p:spPr bwMode="auto">
            <a:xfrm flipH="1">
              <a:off x="3057" y="1120"/>
              <a:ext cx="151" cy="187"/>
            </a:xfrm>
            <a:prstGeom prst="line">
              <a:avLst/>
            </a:prstGeom>
            <a:noFill/>
            <a:ln w="12700">
              <a:solidFill>
                <a:srgbClr val="FF0000"/>
              </a:solidFill>
              <a:round/>
              <a:headEnd/>
              <a:tailEnd/>
            </a:ln>
            <a:effectLst/>
          </p:spPr>
          <p:txBody>
            <a:bodyPr/>
            <a:lstStyle/>
            <a:p>
              <a:endParaRPr lang="en-US"/>
            </a:p>
          </p:txBody>
        </p:sp>
        <p:sp>
          <p:nvSpPr>
            <p:cNvPr id="322720" name="Line 160"/>
            <p:cNvSpPr>
              <a:spLocks noChangeShapeType="1"/>
            </p:cNvSpPr>
            <p:nvPr/>
          </p:nvSpPr>
          <p:spPr bwMode="auto">
            <a:xfrm>
              <a:off x="3250" y="1120"/>
              <a:ext cx="92" cy="207"/>
            </a:xfrm>
            <a:prstGeom prst="line">
              <a:avLst/>
            </a:prstGeom>
            <a:noFill/>
            <a:ln w="12700">
              <a:solidFill>
                <a:srgbClr val="FF0000"/>
              </a:solidFill>
              <a:round/>
              <a:headEnd/>
              <a:tailEnd/>
            </a:ln>
            <a:effectLst/>
          </p:spPr>
          <p:txBody>
            <a:bodyPr/>
            <a:lstStyle/>
            <a:p>
              <a:endParaRPr lang="en-US"/>
            </a:p>
          </p:txBody>
        </p:sp>
        <p:sp>
          <p:nvSpPr>
            <p:cNvPr id="322721" name="Line 161"/>
            <p:cNvSpPr>
              <a:spLocks noChangeShapeType="1"/>
            </p:cNvSpPr>
            <p:nvPr/>
          </p:nvSpPr>
          <p:spPr bwMode="auto">
            <a:xfrm>
              <a:off x="3229" y="1123"/>
              <a:ext cx="0" cy="139"/>
            </a:xfrm>
            <a:prstGeom prst="line">
              <a:avLst/>
            </a:prstGeom>
            <a:noFill/>
            <a:ln w="12700">
              <a:solidFill>
                <a:srgbClr val="FF0000"/>
              </a:solidFill>
              <a:round/>
              <a:headEnd/>
              <a:tailEnd/>
            </a:ln>
            <a:effectLst/>
          </p:spPr>
          <p:txBody>
            <a:bodyPr/>
            <a:lstStyle/>
            <a:p>
              <a:endParaRPr lang="en-US"/>
            </a:p>
          </p:txBody>
        </p:sp>
        <p:sp>
          <p:nvSpPr>
            <p:cNvPr id="322722" name="Line 162"/>
            <p:cNvSpPr>
              <a:spLocks noChangeShapeType="1"/>
            </p:cNvSpPr>
            <p:nvPr/>
          </p:nvSpPr>
          <p:spPr bwMode="auto">
            <a:xfrm flipH="1">
              <a:off x="3154" y="1120"/>
              <a:ext cx="62" cy="263"/>
            </a:xfrm>
            <a:prstGeom prst="line">
              <a:avLst/>
            </a:prstGeom>
            <a:noFill/>
            <a:ln w="12700">
              <a:solidFill>
                <a:srgbClr val="FF0000"/>
              </a:solidFill>
              <a:round/>
              <a:headEnd/>
              <a:tailEnd/>
            </a:ln>
            <a:effectLst/>
          </p:spPr>
          <p:txBody>
            <a:bodyPr/>
            <a:lstStyle/>
            <a:p>
              <a:endParaRPr lang="en-US"/>
            </a:p>
          </p:txBody>
        </p:sp>
      </p:grpSp>
      <p:grpSp>
        <p:nvGrpSpPr>
          <p:cNvPr id="322723" name="Group 163"/>
          <p:cNvGrpSpPr>
            <a:grpSpLocks/>
          </p:cNvGrpSpPr>
          <p:nvPr/>
        </p:nvGrpSpPr>
        <p:grpSpPr bwMode="auto">
          <a:xfrm>
            <a:off x="8045451" y="2668588"/>
            <a:ext cx="714375" cy="174625"/>
            <a:chOff x="4108" y="1168"/>
            <a:chExt cx="450" cy="110"/>
          </a:xfrm>
        </p:grpSpPr>
        <p:sp>
          <p:nvSpPr>
            <p:cNvPr id="322724" name="Freeform 164"/>
            <p:cNvSpPr>
              <a:spLocks/>
            </p:cNvSpPr>
            <p:nvPr/>
          </p:nvSpPr>
          <p:spPr bwMode="auto">
            <a:xfrm>
              <a:off x="4108" y="1234"/>
              <a:ext cx="424" cy="44"/>
            </a:xfrm>
            <a:custGeom>
              <a:avLst/>
              <a:gdLst/>
              <a:ahLst/>
              <a:cxnLst>
                <a:cxn ang="0">
                  <a:pos x="2" y="0"/>
                </a:cxn>
                <a:cxn ang="0">
                  <a:pos x="423" y="0"/>
                </a:cxn>
                <a:cxn ang="0">
                  <a:pos x="423" y="43"/>
                </a:cxn>
                <a:cxn ang="0">
                  <a:pos x="193" y="43"/>
                </a:cxn>
                <a:cxn ang="0">
                  <a:pos x="186" y="41"/>
                </a:cxn>
                <a:cxn ang="0">
                  <a:pos x="88" y="19"/>
                </a:cxn>
                <a:cxn ang="0">
                  <a:pos x="79" y="14"/>
                </a:cxn>
                <a:cxn ang="0">
                  <a:pos x="67" y="13"/>
                </a:cxn>
                <a:cxn ang="0">
                  <a:pos x="52" y="6"/>
                </a:cxn>
                <a:cxn ang="0">
                  <a:pos x="1" y="6"/>
                </a:cxn>
                <a:cxn ang="0">
                  <a:pos x="0" y="5"/>
                </a:cxn>
                <a:cxn ang="0">
                  <a:pos x="1" y="0"/>
                </a:cxn>
                <a:cxn ang="0">
                  <a:pos x="2" y="0"/>
                </a:cxn>
              </a:cxnLst>
              <a:rect l="0" t="0" r="r" b="b"/>
              <a:pathLst>
                <a:path w="424" h="44">
                  <a:moveTo>
                    <a:pt x="2" y="0"/>
                  </a:moveTo>
                  <a:lnTo>
                    <a:pt x="423" y="0"/>
                  </a:lnTo>
                  <a:lnTo>
                    <a:pt x="423" y="43"/>
                  </a:lnTo>
                  <a:lnTo>
                    <a:pt x="193" y="43"/>
                  </a:lnTo>
                  <a:lnTo>
                    <a:pt x="186" y="41"/>
                  </a:lnTo>
                  <a:lnTo>
                    <a:pt x="88" y="19"/>
                  </a:lnTo>
                  <a:lnTo>
                    <a:pt x="79" y="14"/>
                  </a:lnTo>
                  <a:lnTo>
                    <a:pt x="67" y="13"/>
                  </a:lnTo>
                  <a:lnTo>
                    <a:pt x="52" y="6"/>
                  </a:lnTo>
                  <a:lnTo>
                    <a:pt x="1" y="6"/>
                  </a:lnTo>
                  <a:lnTo>
                    <a:pt x="0" y="5"/>
                  </a:lnTo>
                  <a:lnTo>
                    <a:pt x="1" y="0"/>
                  </a:lnTo>
                  <a:lnTo>
                    <a:pt x="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25" name="Oval 165"/>
            <p:cNvSpPr>
              <a:spLocks noChangeArrowheads="1"/>
            </p:cNvSpPr>
            <p:nvPr/>
          </p:nvSpPr>
          <p:spPr bwMode="auto">
            <a:xfrm>
              <a:off x="4465" y="1249"/>
              <a:ext cx="93" cy="10"/>
            </a:xfrm>
            <a:prstGeom prst="ellipse">
              <a:avLst/>
            </a:prstGeom>
            <a:solidFill>
              <a:srgbClr val="000000"/>
            </a:solidFill>
            <a:ln w="12700">
              <a:solidFill>
                <a:srgbClr val="000000"/>
              </a:solidFill>
              <a:round/>
              <a:headEnd/>
              <a:tailEnd/>
            </a:ln>
            <a:effectLst/>
          </p:spPr>
          <p:txBody>
            <a:bodyPr wrap="none" anchor="ctr"/>
            <a:lstStyle/>
            <a:p>
              <a:endParaRPr lang="en-US"/>
            </a:p>
          </p:txBody>
        </p:sp>
        <p:sp>
          <p:nvSpPr>
            <p:cNvPr id="322726" name="Oval 166"/>
            <p:cNvSpPr>
              <a:spLocks noChangeArrowheads="1"/>
            </p:cNvSpPr>
            <p:nvPr/>
          </p:nvSpPr>
          <p:spPr bwMode="auto">
            <a:xfrm>
              <a:off x="4500" y="1238"/>
              <a:ext cx="41" cy="23"/>
            </a:xfrm>
            <a:prstGeom prst="ellipse">
              <a:avLst/>
            </a:prstGeom>
            <a:solidFill>
              <a:srgbClr val="000000"/>
            </a:solidFill>
            <a:ln w="12700">
              <a:solidFill>
                <a:srgbClr val="000000"/>
              </a:solidFill>
              <a:round/>
              <a:headEnd/>
              <a:tailEnd/>
            </a:ln>
            <a:effectLst/>
          </p:spPr>
          <p:txBody>
            <a:bodyPr wrap="none" anchor="ctr"/>
            <a:lstStyle/>
            <a:p>
              <a:endParaRPr lang="en-US"/>
            </a:p>
          </p:txBody>
        </p:sp>
        <p:sp>
          <p:nvSpPr>
            <p:cNvPr id="322727" name="Freeform 167"/>
            <p:cNvSpPr>
              <a:spLocks/>
            </p:cNvSpPr>
            <p:nvPr/>
          </p:nvSpPr>
          <p:spPr bwMode="auto">
            <a:xfrm>
              <a:off x="4189" y="1177"/>
              <a:ext cx="134" cy="58"/>
            </a:xfrm>
            <a:custGeom>
              <a:avLst/>
              <a:gdLst/>
              <a:ahLst/>
              <a:cxnLst>
                <a:cxn ang="0">
                  <a:pos x="133" y="57"/>
                </a:cxn>
                <a:cxn ang="0">
                  <a:pos x="73" y="43"/>
                </a:cxn>
                <a:cxn ang="0">
                  <a:pos x="66" y="40"/>
                </a:cxn>
                <a:cxn ang="0">
                  <a:pos x="59" y="36"/>
                </a:cxn>
                <a:cxn ang="0">
                  <a:pos x="52" y="30"/>
                </a:cxn>
                <a:cxn ang="0">
                  <a:pos x="46" y="21"/>
                </a:cxn>
                <a:cxn ang="0">
                  <a:pos x="37" y="0"/>
                </a:cxn>
                <a:cxn ang="0">
                  <a:pos x="13" y="0"/>
                </a:cxn>
                <a:cxn ang="0">
                  <a:pos x="0" y="57"/>
                </a:cxn>
                <a:cxn ang="0">
                  <a:pos x="129" y="57"/>
                </a:cxn>
                <a:cxn ang="0">
                  <a:pos x="133" y="57"/>
                </a:cxn>
              </a:cxnLst>
              <a:rect l="0" t="0" r="r" b="b"/>
              <a:pathLst>
                <a:path w="134" h="58">
                  <a:moveTo>
                    <a:pt x="133" y="57"/>
                  </a:moveTo>
                  <a:lnTo>
                    <a:pt x="73" y="43"/>
                  </a:lnTo>
                  <a:lnTo>
                    <a:pt x="66" y="40"/>
                  </a:lnTo>
                  <a:lnTo>
                    <a:pt x="59" y="36"/>
                  </a:lnTo>
                  <a:lnTo>
                    <a:pt x="52" y="30"/>
                  </a:lnTo>
                  <a:lnTo>
                    <a:pt x="46" y="21"/>
                  </a:lnTo>
                  <a:lnTo>
                    <a:pt x="37" y="0"/>
                  </a:lnTo>
                  <a:lnTo>
                    <a:pt x="13" y="0"/>
                  </a:lnTo>
                  <a:lnTo>
                    <a:pt x="0" y="57"/>
                  </a:lnTo>
                  <a:lnTo>
                    <a:pt x="129" y="57"/>
                  </a:lnTo>
                  <a:lnTo>
                    <a:pt x="133" y="5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28" name="Oval 168"/>
            <p:cNvSpPr>
              <a:spLocks noChangeArrowheads="1"/>
            </p:cNvSpPr>
            <p:nvPr/>
          </p:nvSpPr>
          <p:spPr bwMode="auto">
            <a:xfrm>
              <a:off x="4207" y="1168"/>
              <a:ext cx="4" cy="6"/>
            </a:xfrm>
            <a:prstGeom prst="ellipse">
              <a:avLst/>
            </a:prstGeom>
            <a:solidFill>
              <a:srgbClr val="000000"/>
            </a:solidFill>
            <a:ln w="12700">
              <a:solidFill>
                <a:srgbClr val="000000"/>
              </a:solidFill>
              <a:round/>
              <a:headEnd/>
              <a:tailEnd/>
            </a:ln>
            <a:effectLst/>
          </p:spPr>
          <p:txBody>
            <a:bodyPr wrap="none" anchor="ctr"/>
            <a:lstStyle/>
            <a:p>
              <a:endParaRPr lang="en-US"/>
            </a:p>
          </p:txBody>
        </p:sp>
      </p:grpSp>
      <p:sp>
        <p:nvSpPr>
          <p:cNvPr id="322729" name="Rectangle 169"/>
          <p:cNvSpPr>
            <a:spLocks noChangeArrowheads="1"/>
          </p:cNvSpPr>
          <p:nvPr/>
        </p:nvSpPr>
        <p:spPr bwMode="auto">
          <a:xfrm>
            <a:off x="8266836" y="2828926"/>
            <a:ext cx="343043"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P-3C</a:t>
            </a:r>
          </a:p>
        </p:txBody>
      </p:sp>
      <p:grpSp>
        <p:nvGrpSpPr>
          <p:cNvPr id="322730" name="Group 170"/>
          <p:cNvGrpSpPr>
            <a:grpSpLocks/>
          </p:cNvGrpSpPr>
          <p:nvPr/>
        </p:nvGrpSpPr>
        <p:grpSpPr bwMode="auto">
          <a:xfrm>
            <a:off x="9932989" y="2582864"/>
            <a:ext cx="579437" cy="636588"/>
            <a:chOff x="5297" y="1114"/>
            <a:chExt cx="365" cy="401"/>
          </a:xfrm>
        </p:grpSpPr>
        <p:grpSp>
          <p:nvGrpSpPr>
            <p:cNvPr id="322731" name="Group 171"/>
            <p:cNvGrpSpPr>
              <a:grpSpLocks/>
            </p:cNvGrpSpPr>
            <p:nvPr/>
          </p:nvGrpSpPr>
          <p:grpSpPr bwMode="auto">
            <a:xfrm>
              <a:off x="5297" y="1114"/>
              <a:ext cx="365" cy="266"/>
              <a:chOff x="5297" y="1114"/>
              <a:chExt cx="365" cy="266"/>
            </a:xfrm>
          </p:grpSpPr>
          <p:sp>
            <p:nvSpPr>
              <p:cNvPr id="322732" name="Freeform 172"/>
              <p:cNvSpPr>
                <a:spLocks/>
              </p:cNvSpPr>
              <p:nvPr/>
            </p:nvSpPr>
            <p:spPr bwMode="auto">
              <a:xfrm>
                <a:off x="5297" y="1177"/>
                <a:ext cx="178" cy="184"/>
              </a:xfrm>
              <a:custGeom>
                <a:avLst/>
                <a:gdLst/>
                <a:ahLst/>
                <a:cxnLst>
                  <a:cxn ang="0">
                    <a:pos x="177" y="178"/>
                  </a:cxn>
                  <a:cxn ang="0">
                    <a:pos x="99" y="183"/>
                  </a:cxn>
                  <a:cxn ang="0">
                    <a:pos x="96" y="164"/>
                  </a:cxn>
                  <a:cxn ang="0">
                    <a:pos x="177" y="129"/>
                  </a:cxn>
                  <a:cxn ang="0">
                    <a:pos x="166" y="135"/>
                  </a:cxn>
                  <a:cxn ang="0">
                    <a:pos x="163" y="75"/>
                  </a:cxn>
                  <a:cxn ang="0">
                    <a:pos x="5" y="86"/>
                  </a:cxn>
                  <a:cxn ang="0">
                    <a:pos x="5" y="94"/>
                  </a:cxn>
                  <a:cxn ang="0">
                    <a:pos x="0" y="94"/>
                  </a:cxn>
                  <a:cxn ang="0">
                    <a:pos x="0" y="63"/>
                  </a:cxn>
                  <a:cxn ang="0">
                    <a:pos x="5" y="63"/>
                  </a:cxn>
                  <a:cxn ang="0">
                    <a:pos x="5" y="71"/>
                  </a:cxn>
                  <a:cxn ang="0">
                    <a:pos x="155" y="10"/>
                  </a:cxn>
                  <a:cxn ang="0">
                    <a:pos x="164" y="0"/>
                  </a:cxn>
                  <a:cxn ang="0">
                    <a:pos x="177" y="178"/>
                  </a:cxn>
                </a:cxnLst>
                <a:rect l="0" t="0" r="r" b="b"/>
                <a:pathLst>
                  <a:path w="178" h="184">
                    <a:moveTo>
                      <a:pt x="177" y="178"/>
                    </a:moveTo>
                    <a:lnTo>
                      <a:pt x="99" y="183"/>
                    </a:lnTo>
                    <a:lnTo>
                      <a:pt x="96" y="164"/>
                    </a:lnTo>
                    <a:lnTo>
                      <a:pt x="177" y="129"/>
                    </a:lnTo>
                    <a:lnTo>
                      <a:pt x="166" y="135"/>
                    </a:lnTo>
                    <a:lnTo>
                      <a:pt x="163" y="75"/>
                    </a:lnTo>
                    <a:lnTo>
                      <a:pt x="5" y="86"/>
                    </a:lnTo>
                    <a:lnTo>
                      <a:pt x="5" y="94"/>
                    </a:lnTo>
                    <a:lnTo>
                      <a:pt x="0" y="94"/>
                    </a:lnTo>
                    <a:lnTo>
                      <a:pt x="0" y="63"/>
                    </a:lnTo>
                    <a:lnTo>
                      <a:pt x="5" y="63"/>
                    </a:lnTo>
                    <a:lnTo>
                      <a:pt x="5" y="71"/>
                    </a:lnTo>
                    <a:lnTo>
                      <a:pt x="155" y="10"/>
                    </a:lnTo>
                    <a:lnTo>
                      <a:pt x="164" y="0"/>
                    </a:lnTo>
                    <a:lnTo>
                      <a:pt x="177" y="17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33" name="Freeform 173"/>
              <p:cNvSpPr>
                <a:spLocks/>
              </p:cNvSpPr>
              <p:nvPr/>
            </p:nvSpPr>
            <p:spPr bwMode="auto">
              <a:xfrm>
                <a:off x="5484" y="1177"/>
                <a:ext cx="178" cy="184"/>
              </a:xfrm>
              <a:custGeom>
                <a:avLst/>
                <a:gdLst/>
                <a:ahLst/>
                <a:cxnLst>
                  <a:cxn ang="0">
                    <a:pos x="0" y="178"/>
                  </a:cxn>
                  <a:cxn ang="0">
                    <a:pos x="78" y="183"/>
                  </a:cxn>
                  <a:cxn ang="0">
                    <a:pos x="81" y="164"/>
                  </a:cxn>
                  <a:cxn ang="0">
                    <a:pos x="0" y="129"/>
                  </a:cxn>
                  <a:cxn ang="0">
                    <a:pos x="11" y="135"/>
                  </a:cxn>
                  <a:cxn ang="0">
                    <a:pos x="14" y="75"/>
                  </a:cxn>
                  <a:cxn ang="0">
                    <a:pos x="173" y="86"/>
                  </a:cxn>
                  <a:cxn ang="0">
                    <a:pos x="173" y="94"/>
                  </a:cxn>
                  <a:cxn ang="0">
                    <a:pos x="177" y="94"/>
                  </a:cxn>
                  <a:cxn ang="0">
                    <a:pos x="177" y="63"/>
                  </a:cxn>
                  <a:cxn ang="0">
                    <a:pos x="173" y="63"/>
                  </a:cxn>
                  <a:cxn ang="0">
                    <a:pos x="173" y="71"/>
                  </a:cxn>
                  <a:cxn ang="0">
                    <a:pos x="22" y="10"/>
                  </a:cxn>
                  <a:cxn ang="0">
                    <a:pos x="13" y="0"/>
                  </a:cxn>
                  <a:cxn ang="0">
                    <a:pos x="0" y="178"/>
                  </a:cxn>
                </a:cxnLst>
                <a:rect l="0" t="0" r="r" b="b"/>
                <a:pathLst>
                  <a:path w="178" h="184">
                    <a:moveTo>
                      <a:pt x="0" y="178"/>
                    </a:moveTo>
                    <a:lnTo>
                      <a:pt x="78" y="183"/>
                    </a:lnTo>
                    <a:lnTo>
                      <a:pt x="81" y="164"/>
                    </a:lnTo>
                    <a:lnTo>
                      <a:pt x="0" y="129"/>
                    </a:lnTo>
                    <a:lnTo>
                      <a:pt x="11" y="135"/>
                    </a:lnTo>
                    <a:lnTo>
                      <a:pt x="14" y="75"/>
                    </a:lnTo>
                    <a:lnTo>
                      <a:pt x="173" y="86"/>
                    </a:lnTo>
                    <a:lnTo>
                      <a:pt x="173" y="94"/>
                    </a:lnTo>
                    <a:lnTo>
                      <a:pt x="177" y="94"/>
                    </a:lnTo>
                    <a:lnTo>
                      <a:pt x="177" y="63"/>
                    </a:lnTo>
                    <a:lnTo>
                      <a:pt x="173" y="63"/>
                    </a:lnTo>
                    <a:lnTo>
                      <a:pt x="173" y="71"/>
                    </a:lnTo>
                    <a:lnTo>
                      <a:pt x="22" y="10"/>
                    </a:lnTo>
                    <a:lnTo>
                      <a:pt x="13" y="0"/>
                    </a:lnTo>
                    <a:lnTo>
                      <a:pt x="0" y="17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34" name="Freeform 174"/>
              <p:cNvSpPr>
                <a:spLocks/>
              </p:cNvSpPr>
              <p:nvPr/>
            </p:nvSpPr>
            <p:spPr bwMode="auto">
              <a:xfrm>
                <a:off x="5454" y="1115"/>
                <a:ext cx="27" cy="262"/>
              </a:xfrm>
              <a:custGeom>
                <a:avLst/>
                <a:gdLst/>
                <a:ahLst/>
                <a:cxnLst>
                  <a:cxn ang="0">
                    <a:pos x="0" y="69"/>
                  </a:cxn>
                  <a:cxn ang="0">
                    <a:pos x="0" y="40"/>
                  </a:cxn>
                  <a:cxn ang="0">
                    <a:pos x="2" y="38"/>
                  </a:cxn>
                  <a:cxn ang="0">
                    <a:pos x="2" y="35"/>
                  </a:cxn>
                  <a:cxn ang="0">
                    <a:pos x="4" y="31"/>
                  </a:cxn>
                  <a:cxn ang="0">
                    <a:pos x="5" y="28"/>
                  </a:cxn>
                  <a:cxn ang="0">
                    <a:pos x="5" y="24"/>
                  </a:cxn>
                  <a:cxn ang="0">
                    <a:pos x="6" y="22"/>
                  </a:cxn>
                  <a:cxn ang="0">
                    <a:pos x="7" y="18"/>
                  </a:cxn>
                  <a:cxn ang="0">
                    <a:pos x="7" y="14"/>
                  </a:cxn>
                  <a:cxn ang="0">
                    <a:pos x="17" y="5"/>
                  </a:cxn>
                  <a:cxn ang="0">
                    <a:pos x="22" y="0"/>
                  </a:cxn>
                  <a:cxn ang="0">
                    <a:pos x="22" y="242"/>
                  </a:cxn>
                  <a:cxn ang="0">
                    <a:pos x="26" y="261"/>
                  </a:cxn>
                  <a:cxn ang="0">
                    <a:pos x="0" y="69"/>
                  </a:cxn>
                </a:cxnLst>
                <a:rect l="0" t="0" r="r" b="b"/>
                <a:pathLst>
                  <a:path w="27" h="262">
                    <a:moveTo>
                      <a:pt x="0" y="69"/>
                    </a:moveTo>
                    <a:lnTo>
                      <a:pt x="0" y="40"/>
                    </a:lnTo>
                    <a:lnTo>
                      <a:pt x="2" y="38"/>
                    </a:lnTo>
                    <a:lnTo>
                      <a:pt x="2" y="35"/>
                    </a:lnTo>
                    <a:lnTo>
                      <a:pt x="4" y="31"/>
                    </a:lnTo>
                    <a:lnTo>
                      <a:pt x="5" y="28"/>
                    </a:lnTo>
                    <a:lnTo>
                      <a:pt x="5" y="24"/>
                    </a:lnTo>
                    <a:lnTo>
                      <a:pt x="6" y="22"/>
                    </a:lnTo>
                    <a:lnTo>
                      <a:pt x="7" y="18"/>
                    </a:lnTo>
                    <a:lnTo>
                      <a:pt x="7" y="14"/>
                    </a:lnTo>
                    <a:lnTo>
                      <a:pt x="17" y="5"/>
                    </a:lnTo>
                    <a:lnTo>
                      <a:pt x="22" y="0"/>
                    </a:lnTo>
                    <a:lnTo>
                      <a:pt x="22" y="242"/>
                    </a:lnTo>
                    <a:lnTo>
                      <a:pt x="26" y="261"/>
                    </a:lnTo>
                    <a:lnTo>
                      <a:pt x="0" y="6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35" name="Freeform 175"/>
              <p:cNvSpPr>
                <a:spLocks/>
              </p:cNvSpPr>
              <p:nvPr/>
            </p:nvSpPr>
            <p:spPr bwMode="auto">
              <a:xfrm>
                <a:off x="5478" y="1115"/>
                <a:ext cx="27" cy="262"/>
              </a:xfrm>
              <a:custGeom>
                <a:avLst/>
                <a:gdLst/>
                <a:ahLst/>
                <a:cxnLst>
                  <a:cxn ang="0">
                    <a:pos x="26" y="69"/>
                  </a:cxn>
                  <a:cxn ang="0">
                    <a:pos x="25" y="40"/>
                  </a:cxn>
                  <a:cxn ang="0">
                    <a:pos x="24" y="38"/>
                  </a:cxn>
                  <a:cxn ang="0">
                    <a:pos x="22" y="35"/>
                  </a:cxn>
                  <a:cxn ang="0">
                    <a:pos x="22" y="31"/>
                  </a:cxn>
                  <a:cxn ang="0">
                    <a:pos x="21" y="28"/>
                  </a:cxn>
                  <a:cxn ang="0">
                    <a:pos x="20" y="24"/>
                  </a:cxn>
                  <a:cxn ang="0">
                    <a:pos x="19" y="22"/>
                  </a:cxn>
                  <a:cxn ang="0">
                    <a:pos x="19" y="18"/>
                  </a:cxn>
                  <a:cxn ang="0">
                    <a:pos x="17" y="14"/>
                  </a:cxn>
                  <a:cxn ang="0">
                    <a:pos x="7" y="5"/>
                  </a:cxn>
                  <a:cxn ang="0">
                    <a:pos x="4" y="0"/>
                  </a:cxn>
                  <a:cxn ang="0">
                    <a:pos x="4" y="242"/>
                  </a:cxn>
                  <a:cxn ang="0">
                    <a:pos x="0" y="261"/>
                  </a:cxn>
                  <a:cxn ang="0">
                    <a:pos x="26" y="69"/>
                  </a:cxn>
                </a:cxnLst>
                <a:rect l="0" t="0" r="r" b="b"/>
                <a:pathLst>
                  <a:path w="27" h="262">
                    <a:moveTo>
                      <a:pt x="26" y="69"/>
                    </a:moveTo>
                    <a:lnTo>
                      <a:pt x="25" y="40"/>
                    </a:lnTo>
                    <a:lnTo>
                      <a:pt x="24" y="38"/>
                    </a:lnTo>
                    <a:lnTo>
                      <a:pt x="22" y="35"/>
                    </a:lnTo>
                    <a:lnTo>
                      <a:pt x="22" y="31"/>
                    </a:lnTo>
                    <a:lnTo>
                      <a:pt x="21" y="28"/>
                    </a:lnTo>
                    <a:lnTo>
                      <a:pt x="20" y="24"/>
                    </a:lnTo>
                    <a:lnTo>
                      <a:pt x="19" y="22"/>
                    </a:lnTo>
                    <a:lnTo>
                      <a:pt x="19" y="18"/>
                    </a:lnTo>
                    <a:lnTo>
                      <a:pt x="17" y="14"/>
                    </a:lnTo>
                    <a:lnTo>
                      <a:pt x="7" y="5"/>
                    </a:lnTo>
                    <a:lnTo>
                      <a:pt x="4" y="0"/>
                    </a:lnTo>
                    <a:lnTo>
                      <a:pt x="4" y="242"/>
                    </a:lnTo>
                    <a:lnTo>
                      <a:pt x="0" y="261"/>
                    </a:lnTo>
                    <a:lnTo>
                      <a:pt x="26" y="6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36" name="Freeform 176"/>
              <p:cNvSpPr>
                <a:spLocks/>
              </p:cNvSpPr>
              <p:nvPr/>
            </p:nvSpPr>
            <p:spPr bwMode="auto">
              <a:xfrm>
                <a:off x="5421" y="1174"/>
                <a:ext cx="22" cy="25"/>
              </a:xfrm>
              <a:custGeom>
                <a:avLst/>
                <a:gdLst/>
                <a:ahLst/>
                <a:cxnLst>
                  <a:cxn ang="0">
                    <a:pos x="0" y="24"/>
                  </a:cxn>
                  <a:cxn ang="0">
                    <a:pos x="0" y="0"/>
                  </a:cxn>
                  <a:cxn ang="0">
                    <a:pos x="21" y="0"/>
                  </a:cxn>
                  <a:cxn ang="0">
                    <a:pos x="21" y="16"/>
                  </a:cxn>
                  <a:cxn ang="0">
                    <a:pos x="0" y="24"/>
                  </a:cxn>
                </a:cxnLst>
                <a:rect l="0" t="0" r="r" b="b"/>
                <a:pathLst>
                  <a:path w="22" h="25">
                    <a:moveTo>
                      <a:pt x="0" y="24"/>
                    </a:moveTo>
                    <a:lnTo>
                      <a:pt x="0" y="0"/>
                    </a:lnTo>
                    <a:lnTo>
                      <a:pt x="21" y="0"/>
                    </a:lnTo>
                    <a:lnTo>
                      <a:pt x="21" y="16"/>
                    </a:lnTo>
                    <a:lnTo>
                      <a:pt x="0" y="2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37" name="Freeform 177"/>
              <p:cNvSpPr>
                <a:spLocks/>
              </p:cNvSpPr>
              <p:nvPr/>
            </p:nvSpPr>
            <p:spPr bwMode="auto">
              <a:xfrm>
                <a:off x="5511" y="1174"/>
                <a:ext cx="24" cy="25"/>
              </a:xfrm>
              <a:custGeom>
                <a:avLst/>
                <a:gdLst/>
                <a:ahLst/>
                <a:cxnLst>
                  <a:cxn ang="0">
                    <a:pos x="23" y="24"/>
                  </a:cxn>
                  <a:cxn ang="0">
                    <a:pos x="23" y="0"/>
                  </a:cxn>
                  <a:cxn ang="0">
                    <a:pos x="0" y="0"/>
                  </a:cxn>
                  <a:cxn ang="0">
                    <a:pos x="0" y="16"/>
                  </a:cxn>
                  <a:cxn ang="0">
                    <a:pos x="23" y="24"/>
                  </a:cxn>
                </a:cxnLst>
                <a:rect l="0" t="0" r="r" b="b"/>
                <a:pathLst>
                  <a:path w="24" h="25">
                    <a:moveTo>
                      <a:pt x="23" y="24"/>
                    </a:moveTo>
                    <a:lnTo>
                      <a:pt x="23" y="0"/>
                    </a:lnTo>
                    <a:lnTo>
                      <a:pt x="0" y="0"/>
                    </a:lnTo>
                    <a:lnTo>
                      <a:pt x="0" y="16"/>
                    </a:lnTo>
                    <a:lnTo>
                      <a:pt x="23" y="2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38" name="Freeform 178"/>
              <p:cNvSpPr>
                <a:spLocks/>
              </p:cNvSpPr>
              <p:nvPr/>
            </p:nvSpPr>
            <p:spPr bwMode="auto">
              <a:xfrm>
                <a:off x="5476" y="1121"/>
                <a:ext cx="8" cy="235"/>
              </a:xfrm>
              <a:custGeom>
                <a:avLst/>
                <a:gdLst/>
                <a:ahLst/>
                <a:cxnLst>
                  <a:cxn ang="0">
                    <a:pos x="0" y="234"/>
                  </a:cxn>
                  <a:cxn ang="0">
                    <a:pos x="0" y="0"/>
                  </a:cxn>
                  <a:cxn ang="0">
                    <a:pos x="7" y="0"/>
                  </a:cxn>
                  <a:cxn ang="0">
                    <a:pos x="7" y="234"/>
                  </a:cxn>
                  <a:cxn ang="0">
                    <a:pos x="0" y="234"/>
                  </a:cxn>
                </a:cxnLst>
                <a:rect l="0" t="0" r="r" b="b"/>
                <a:pathLst>
                  <a:path w="8" h="235">
                    <a:moveTo>
                      <a:pt x="0" y="234"/>
                    </a:moveTo>
                    <a:lnTo>
                      <a:pt x="0" y="0"/>
                    </a:lnTo>
                    <a:lnTo>
                      <a:pt x="7" y="0"/>
                    </a:lnTo>
                    <a:lnTo>
                      <a:pt x="7" y="234"/>
                    </a:lnTo>
                    <a:lnTo>
                      <a:pt x="0" y="23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39" name="Freeform 179"/>
              <p:cNvSpPr>
                <a:spLocks/>
              </p:cNvSpPr>
              <p:nvPr/>
            </p:nvSpPr>
            <p:spPr bwMode="auto">
              <a:xfrm>
                <a:off x="5463" y="1114"/>
                <a:ext cx="32" cy="14"/>
              </a:xfrm>
              <a:custGeom>
                <a:avLst/>
                <a:gdLst/>
                <a:ahLst/>
                <a:cxnLst>
                  <a:cxn ang="0">
                    <a:pos x="1" y="13"/>
                  </a:cxn>
                  <a:cxn ang="0">
                    <a:pos x="1" y="12"/>
                  </a:cxn>
                  <a:cxn ang="0">
                    <a:pos x="2" y="9"/>
                  </a:cxn>
                  <a:cxn ang="0">
                    <a:pos x="2" y="8"/>
                  </a:cxn>
                  <a:cxn ang="0">
                    <a:pos x="5" y="6"/>
                  </a:cxn>
                  <a:cxn ang="0">
                    <a:pos x="6" y="5"/>
                  </a:cxn>
                  <a:cxn ang="0">
                    <a:pos x="7" y="4"/>
                  </a:cxn>
                  <a:cxn ang="0">
                    <a:pos x="11" y="1"/>
                  </a:cxn>
                  <a:cxn ang="0">
                    <a:pos x="16" y="0"/>
                  </a:cxn>
                  <a:cxn ang="0">
                    <a:pos x="21" y="1"/>
                  </a:cxn>
                  <a:cxn ang="0">
                    <a:pos x="26" y="4"/>
                  </a:cxn>
                  <a:cxn ang="0">
                    <a:pos x="26" y="5"/>
                  </a:cxn>
                  <a:cxn ang="0">
                    <a:pos x="27" y="6"/>
                  </a:cxn>
                  <a:cxn ang="0">
                    <a:pos x="29" y="8"/>
                  </a:cxn>
                  <a:cxn ang="0">
                    <a:pos x="30" y="9"/>
                  </a:cxn>
                  <a:cxn ang="0">
                    <a:pos x="31" y="12"/>
                  </a:cxn>
                  <a:cxn ang="0">
                    <a:pos x="31" y="13"/>
                  </a:cxn>
                  <a:cxn ang="0">
                    <a:pos x="0" y="13"/>
                  </a:cxn>
                  <a:cxn ang="0">
                    <a:pos x="1" y="13"/>
                  </a:cxn>
                </a:cxnLst>
                <a:rect l="0" t="0" r="r" b="b"/>
                <a:pathLst>
                  <a:path w="32" h="14">
                    <a:moveTo>
                      <a:pt x="1" y="13"/>
                    </a:moveTo>
                    <a:lnTo>
                      <a:pt x="1" y="12"/>
                    </a:lnTo>
                    <a:lnTo>
                      <a:pt x="2" y="9"/>
                    </a:lnTo>
                    <a:lnTo>
                      <a:pt x="2" y="8"/>
                    </a:lnTo>
                    <a:lnTo>
                      <a:pt x="5" y="6"/>
                    </a:lnTo>
                    <a:lnTo>
                      <a:pt x="6" y="5"/>
                    </a:lnTo>
                    <a:lnTo>
                      <a:pt x="7" y="4"/>
                    </a:lnTo>
                    <a:lnTo>
                      <a:pt x="11" y="1"/>
                    </a:lnTo>
                    <a:lnTo>
                      <a:pt x="16" y="0"/>
                    </a:lnTo>
                    <a:lnTo>
                      <a:pt x="21" y="1"/>
                    </a:lnTo>
                    <a:lnTo>
                      <a:pt x="26" y="4"/>
                    </a:lnTo>
                    <a:lnTo>
                      <a:pt x="26" y="5"/>
                    </a:lnTo>
                    <a:lnTo>
                      <a:pt x="27" y="6"/>
                    </a:lnTo>
                    <a:lnTo>
                      <a:pt x="29" y="8"/>
                    </a:lnTo>
                    <a:lnTo>
                      <a:pt x="30" y="9"/>
                    </a:lnTo>
                    <a:lnTo>
                      <a:pt x="31" y="12"/>
                    </a:lnTo>
                    <a:lnTo>
                      <a:pt x="31" y="13"/>
                    </a:lnTo>
                    <a:lnTo>
                      <a:pt x="0" y="13"/>
                    </a:lnTo>
                    <a:lnTo>
                      <a:pt x="1"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740" name="Freeform 180"/>
              <p:cNvSpPr>
                <a:spLocks/>
              </p:cNvSpPr>
              <p:nvPr/>
            </p:nvSpPr>
            <p:spPr bwMode="auto">
              <a:xfrm>
                <a:off x="5468" y="1325"/>
                <a:ext cx="25" cy="55"/>
              </a:xfrm>
              <a:custGeom>
                <a:avLst/>
                <a:gdLst/>
                <a:ahLst/>
                <a:cxnLst>
                  <a:cxn ang="0">
                    <a:pos x="13" y="54"/>
                  </a:cxn>
                  <a:cxn ang="0">
                    <a:pos x="14" y="50"/>
                  </a:cxn>
                  <a:cxn ang="0">
                    <a:pos x="16" y="31"/>
                  </a:cxn>
                  <a:cxn ang="0">
                    <a:pos x="24" y="0"/>
                  </a:cxn>
                  <a:cxn ang="0">
                    <a:pos x="0" y="0"/>
                  </a:cxn>
                  <a:cxn ang="0">
                    <a:pos x="6" y="31"/>
                  </a:cxn>
                  <a:cxn ang="0">
                    <a:pos x="11" y="50"/>
                  </a:cxn>
                  <a:cxn ang="0">
                    <a:pos x="13" y="54"/>
                  </a:cxn>
                </a:cxnLst>
                <a:rect l="0" t="0" r="r" b="b"/>
                <a:pathLst>
                  <a:path w="25" h="55">
                    <a:moveTo>
                      <a:pt x="13" y="54"/>
                    </a:moveTo>
                    <a:lnTo>
                      <a:pt x="14" y="50"/>
                    </a:lnTo>
                    <a:lnTo>
                      <a:pt x="16" y="31"/>
                    </a:lnTo>
                    <a:lnTo>
                      <a:pt x="24" y="0"/>
                    </a:lnTo>
                    <a:lnTo>
                      <a:pt x="0" y="0"/>
                    </a:lnTo>
                    <a:lnTo>
                      <a:pt x="6" y="31"/>
                    </a:lnTo>
                    <a:lnTo>
                      <a:pt x="11" y="50"/>
                    </a:lnTo>
                    <a:lnTo>
                      <a:pt x="13" y="5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sp>
          <p:nvSpPr>
            <p:cNvPr id="322741" name="Rectangle 181"/>
            <p:cNvSpPr>
              <a:spLocks noChangeArrowheads="1"/>
            </p:cNvSpPr>
            <p:nvPr/>
          </p:nvSpPr>
          <p:spPr bwMode="auto">
            <a:xfrm>
              <a:off x="5369" y="1396"/>
              <a:ext cx="203" cy="119"/>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S3A</a:t>
              </a:r>
            </a:p>
          </p:txBody>
        </p:sp>
      </p:grpSp>
      <p:grpSp>
        <p:nvGrpSpPr>
          <p:cNvPr id="322742" name="Group 182"/>
          <p:cNvGrpSpPr>
            <a:grpSpLocks/>
          </p:cNvGrpSpPr>
          <p:nvPr/>
        </p:nvGrpSpPr>
        <p:grpSpPr bwMode="auto">
          <a:xfrm>
            <a:off x="6129339" y="952500"/>
            <a:ext cx="4479925" cy="3081338"/>
            <a:chOff x="2901" y="87"/>
            <a:chExt cx="2822" cy="1941"/>
          </a:xfrm>
        </p:grpSpPr>
        <p:sp>
          <p:nvSpPr>
            <p:cNvPr id="322743" name="Line 183"/>
            <p:cNvSpPr>
              <a:spLocks noChangeShapeType="1"/>
            </p:cNvSpPr>
            <p:nvPr/>
          </p:nvSpPr>
          <p:spPr bwMode="auto">
            <a:xfrm>
              <a:off x="5158" y="87"/>
              <a:ext cx="0" cy="1941"/>
            </a:xfrm>
            <a:prstGeom prst="line">
              <a:avLst/>
            </a:prstGeom>
            <a:noFill/>
            <a:ln w="12700">
              <a:solidFill>
                <a:srgbClr val="000000"/>
              </a:solidFill>
              <a:round/>
              <a:headEnd/>
              <a:tailEnd/>
            </a:ln>
            <a:effectLst/>
          </p:spPr>
          <p:txBody>
            <a:bodyPr/>
            <a:lstStyle/>
            <a:p>
              <a:endParaRPr lang="en-US"/>
            </a:p>
          </p:txBody>
        </p:sp>
        <p:sp>
          <p:nvSpPr>
            <p:cNvPr id="322744" name="Line 184"/>
            <p:cNvSpPr>
              <a:spLocks noChangeShapeType="1"/>
            </p:cNvSpPr>
            <p:nvPr/>
          </p:nvSpPr>
          <p:spPr bwMode="auto">
            <a:xfrm>
              <a:off x="4592" y="87"/>
              <a:ext cx="0" cy="1941"/>
            </a:xfrm>
            <a:prstGeom prst="line">
              <a:avLst/>
            </a:prstGeom>
            <a:noFill/>
            <a:ln w="12700">
              <a:solidFill>
                <a:srgbClr val="000000"/>
              </a:solidFill>
              <a:round/>
              <a:headEnd/>
              <a:tailEnd/>
            </a:ln>
            <a:effectLst/>
          </p:spPr>
          <p:txBody>
            <a:bodyPr/>
            <a:lstStyle/>
            <a:p>
              <a:endParaRPr lang="en-US"/>
            </a:p>
          </p:txBody>
        </p:sp>
        <p:sp>
          <p:nvSpPr>
            <p:cNvPr id="322745" name="Line 185"/>
            <p:cNvSpPr>
              <a:spLocks noChangeShapeType="1"/>
            </p:cNvSpPr>
            <p:nvPr/>
          </p:nvSpPr>
          <p:spPr bwMode="auto">
            <a:xfrm>
              <a:off x="4032" y="87"/>
              <a:ext cx="0" cy="1941"/>
            </a:xfrm>
            <a:prstGeom prst="line">
              <a:avLst/>
            </a:prstGeom>
            <a:noFill/>
            <a:ln w="12700">
              <a:solidFill>
                <a:srgbClr val="000000"/>
              </a:solidFill>
              <a:round/>
              <a:headEnd/>
              <a:tailEnd/>
            </a:ln>
            <a:effectLst/>
          </p:spPr>
          <p:txBody>
            <a:bodyPr/>
            <a:lstStyle/>
            <a:p>
              <a:endParaRPr lang="en-US"/>
            </a:p>
          </p:txBody>
        </p:sp>
        <p:sp>
          <p:nvSpPr>
            <p:cNvPr id="322746" name="Line 186"/>
            <p:cNvSpPr>
              <a:spLocks noChangeShapeType="1"/>
            </p:cNvSpPr>
            <p:nvPr/>
          </p:nvSpPr>
          <p:spPr bwMode="auto">
            <a:xfrm flipH="1">
              <a:off x="3466" y="87"/>
              <a:ext cx="1" cy="1941"/>
            </a:xfrm>
            <a:prstGeom prst="line">
              <a:avLst/>
            </a:prstGeom>
            <a:noFill/>
            <a:ln w="12700">
              <a:solidFill>
                <a:srgbClr val="000000"/>
              </a:solidFill>
              <a:round/>
              <a:headEnd/>
              <a:tailEnd/>
            </a:ln>
            <a:effectLst/>
          </p:spPr>
          <p:txBody>
            <a:bodyPr/>
            <a:lstStyle/>
            <a:p>
              <a:endParaRPr lang="en-US"/>
            </a:p>
          </p:txBody>
        </p:sp>
        <p:grpSp>
          <p:nvGrpSpPr>
            <p:cNvPr id="322747" name="Group 187"/>
            <p:cNvGrpSpPr>
              <a:grpSpLocks/>
            </p:cNvGrpSpPr>
            <p:nvPr/>
          </p:nvGrpSpPr>
          <p:grpSpPr bwMode="auto">
            <a:xfrm>
              <a:off x="2901" y="87"/>
              <a:ext cx="2822" cy="1941"/>
              <a:chOff x="2901" y="87"/>
              <a:chExt cx="2822" cy="1941"/>
            </a:xfrm>
          </p:grpSpPr>
          <p:sp>
            <p:nvSpPr>
              <p:cNvPr id="322748" name="Line 188"/>
              <p:cNvSpPr>
                <a:spLocks noChangeShapeType="1"/>
              </p:cNvSpPr>
              <p:nvPr/>
            </p:nvSpPr>
            <p:spPr bwMode="auto">
              <a:xfrm>
                <a:off x="2901" y="569"/>
                <a:ext cx="2822" cy="0"/>
              </a:xfrm>
              <a:prstGeom prst="line">
                <a:avLst/>
              </a:prstGeom>
              <a:noFill/>
              <a:ln w="12700">
                <a:solidFill>
                  <a:srgbClr val="000000"/>
                </a:solidFill>
                <a:round/>
                <a:headEnd/>
                <a:tailEnd/>
              </a:ln>
              <a:effectLst/>
            </p:spPr>
            <p:txBody>
              <a:bodyPr/>
              <a:lstStyle/>
              <a:p>
                <a:endParaRPr lang="en-US"/>
              </a:p>
            </p:txBody>
          </p:sp>
          <p:sp>
            <p:nvSpPr>
              <p:cNvPr id="322749" name="Line 189"/>
              <p:cNvSpPr>
                <a:spLocks noChangeShapeType="1"/>
              </p:cNvSpPr>
              <p:nvPr/>
            </p:nvSpPr>
            <p:spPr bwMode="auto">
              <a:xfrm>
                <a:off x="2901" y="1058"/>
                <a:ext cx="2822" cy="0"/>
              </a:xfrm>
              <a:prstGeom prst="line">
                <a:avLst/>
              </a:prstGeom>
              <a:noFill/>
              <a:ln w="12700">
                <a:solidFill>
                  <a:srgbClr val="000000"/>
                </a:solidFill>
                <a:round/>
                <a:headEnd/>
                <a:tailEnd/>
              </a:ln>
              <a:effectLst/>
            </p:spPr>
            <p:txBody>
              <a:bodyPr/>
              <a:lstStyle/>
              <a:p>
                <a:endParaRPr lang="en-US"/>
              </a:p>
            </p:txBody>
          </p:sp>
          <p:sp>
            <p:nvSpPr>
              <p:cNvPr id="322750" name="Line 190"/>
              <p:cNvSpPr>
                <a:spLocks noChangeShapeType="1"/>
              </p:cNvSpPr>
              <p:nvPr/>
            </p:nvSpPr>
            <p:spPr bwMode="auto">
              <a:xfrm>
                <a:off x="2901" y="1539"/>
                <a:ext cx="2822" cy="0"/>
              </a:xfrm>
              <a:prstGeom prst="line">
                <a:avLst/>
              </a:prstGeom>
              <a:noFill/>
              <a:ln w="12700">
                <a:solidFill>
                  <a:srgbClr val="000000"/>
                </a:solidFill>
                <a:round/>
                <a:headEnd/>
                <a:tailEnd/>
              </a:ln>
              <a:effectLst/>
            </p:spPr>
            <p:txBody>
              <a:bodyPr/>
              <a:lstStyle/>
              <a:p>
                <a:endParaRPr lang="en-US"/>
              </a:p>
            </p:txBody>
          </p:sp>
          <p:grpSp>
            <p:nvGrpSpPr>
              <p:cNvPr id="322751" name="Group 191"/>
              <p:cNvGrpSpPr>
                <a:grpSpLocks/>
              </p:cNvGrpSpPr>
              <p:nvPr/>
            </p:nvGrpSpPr>
            <p:grpSpPr bwMode="auto">
              <a:xfrm>
                <a:off x="2901" y="87"/>
                <a:ext cx="2822" cy="1941"/>
                <a:chOff x="2901" y="87"/>
                <a:chExt cx="2822" cy="1941"/>
              </a:xfrm>
            </p:grpSpPr>
            <p:sp>
              <p:nvSpPr>
                <p:cNvPr id="322752" name="Line 192"/>
                <p:cNvSpPr>
                  <a:spLocks noChangeShapeType="1"/>
                </p:cNvSpPr>
                <p:nvPr/>
              </p:nvSpPr>
              <p:spPr bwMode="auto">
                <a:xfrm flipH="1">
                  <a:off x="2901" y="87"/>
                  <a:ext cx="1" cy="1941"/>
                </a:xfrm>
                <a:prstGeom prst="line">
                  <a:avLst/>
                </a:prstGeom>
                <a:noFill/>
                <a:ln w="12700">
                  <a:solidFill>
                    <a:srgbClr val="000000"/>
                  </a:solidFill>
                  <a:round/>
                  <a:headEnd/>
                  <a:tailEnd/>
                </a:ln>
                <a:effectLst/>
              </p:spPr>
              <p:txBody>
                <a:bodyPr/>
                <a:lstStyle/>
                <a:p>
                  <a:endParaRPr lang="en-US"/>
                </a:p>
              </p:txBody>
            </p:sp>
            <p:sp>
              <p:nvSpPr>
                <p:cNvPr id="322753" name="Line 193"/>
                <p:cNvSpPr>
                  <a:spLocks noChangeShapeType="1"/>
                </p:cNvSpPr>
                <p:nvPr/>
              </p:nvSpPr>
              <p:spPr bwMode="auto">
                <a:xfrm>
                  <a:off x="5723" y="87"/>
                  <a:ext cx="0" cy="1941"/>
                </a:xfrm>
                <a:prstGeom prst="line">
                  <a:avLst/>
                </a:prstGeom>
                <a:noFill/>
                <a:ln w="12700">
                  <a:solidFill>
                    <a:srgbClr val="000000"/>
                  </a:solidFill>
                  <a:round/>
                  <a:headEnd/>
                  <a:tailEnd/>
                </a:ln>
                <a:effectLst/>
              </p:spPr>
              <p:txBody>
                <a:bodyPr/>
                <a:lstStyle/>
                <a:p>
                  <a:endParaRPr lang="en-US"/>
                </a:p>
              </p:txBody>
            </p:sp>
            <p:sp>
              <p:nvSpPr>
                <p:cNvPr id="322754" name="Line 194"/>
                <p:cNvSpPr>
                  <a:spLocks noChangeShapeType="1"/>
                </p:cNvSpPr>
                <p:nvPr/>
              </p:nvSpPr>
              <p:spPr bwMode="auto">
                <a:xfrm>
                  <a:off x="2901" y="87"/>
                  <a:ext cx="2822" cy="0"/>
                </a:xfrm>
                <a:prstGeom prst="line">
                  <a:avLst/>
                </a:prstGeom>
                <a:noFill/>
                <a:ln w="12700">
                  <a:solidFill>
                    <a:srgbClr val="000000"/>
                  </a:solidFill>
                  <a:round/>
                  <a:headEnd/>
                  <a:tailEnd/>
                </a:ln>
                <a:effectLst/>
              </p:spPr>
              <p:txBody>
                <a:bodyPr/>
                <a:lstStyle/>
                <a:p>
                  <a:endParaRPr lang="en-US"/>
                </a:p>
              </p:txBody>
            </p:sp>
            <p:sp>
              <p:nvSpPr>
                <p:cNvPr id="322755" name="Line 195"/>
                <p:cNvSpPr>
                  <a:spLocks noChangeShapeType="1"/>
                </p:cNvSpPr>
                <p:nvPr/>
              </p:nvSpPr>
              <p:spPr bwMode="auto">
                <a:xfrm>
                  <a:off x="2901" y="2028"/>
                  <a:ext cx="2822" cy="0"/>
                </a:xfrm>
                <a:prstGeom prst="line">
                  <a:avLst/>
                </a:prstGeom>
                <a:noFill/>
                <a:ln w="12700">
                  <a:solidFill>
                    <a:srgbClr val="000000"/>
                  </a:solidFill>
                  <a:round/>
                  <a:headEnd/>
                  <a:tailEnd/>
                </a:ln>
                <a:effectLst/>
              </p:spPr>
              <p:txBody>
                <a:bodyPr/>
                <a:lstStyle/>
                <a:p>
                  <a:endParaRPr lang="en-US"/>
                </a:p>
              </p:txBody>
            </p:sp>
          </p:grpSp>
        </p:grpSp>
      </p:grpSp>
      <p:grpSp>
        <p:nvGrpSpPr>
          <p:cNvPr id="322756" name="Group 196"/>
          <p:cNvGrpSpPr>
            <a:grpSpLocks/>
          </p:cNvGrpSpPr>
          <p:nvPr/>
        </p:nvGrpSpPr>
        <p:grpSpPr bwMode="auto">
          <a:xfrm>
            <a:off x="9056689" y="1000125"/>
            <a:ext cx="611187" cy="615950"/>
            <a:chOff x="4745" y="117"/>
            <a:chExt cx="385" cy="388"/>
          </a:xfrm>
        </p:grpSpPr>
        <p:sp>
          <p:nvSpPr>
            <p:cNvPr id="322757" name="Oval 197"/>
            <p:cNvSpPr>
              <a:spLocks noChangeArrowheads="1"/>
            </p:cNvSpPr>
            <p:nvPr/>
          </p:nvSpPr>
          <p:spPr bwMode="auto">
            <a:xfrm>
              <a:off x="4745" y="118"/>
              <a:ext cx="375" cy="373"/>
            </a:xfrm>
            <a:prstGeom prst="ellipse">
              <a:avLst/>
            </a:prstGeom>
            <a:noFill/>
            <a:ln w="12700">
              <a:solidFill>
                <a:srgbClr val="000000"/>
              </a:solidFill>
              <a:round/>
              <a:headEnd/>
              <a:tailEnd/>
            </a:ln>
            <a:effectLst/>
          </p:spPr>
          <p:txBody>
            <a:bodyPr wrap="none" anchor="ctr"/>
            <a:lstStyle/>
            <a:p>
              <a:endParaRPr lang="en-US"/>
            </a:p>
          </p:txBody>
        </p:sp>
        <p:sp>
          <p:nvSpPr>
            <p:cNvPr id="322758" name="Line 198"/>
            <p:cNvSpPr>
              <a:spLocks noChangeShapeType="1"/>
            </p:cNvSpPr>
            <p:nvPr/>
          </p:nvSpPr>
          <p:spPr bwMode="auto">
            <a:xfrm>
              <a:off x="4939" y="117"/>
              <a:ext cx="0" cy="388"/>
            </a:xfrm>
            <a:prstGeom prst="line">
              <a:avLst/>
            </a:prstGeom>
            <a:noFill/>
            <a:ln w="12700">
              <a:solidFill>
                <a:srgbClr val="000000"/>
              </a:solidFill>
              <a:round/>
              <a:headEnd/>
              <a:tailEnd/>
            </a:ln>
            <a:effectLst/>
          </p:spPr>
          <p:txBody>
            <a:bodyPr/>
            <a:lstStyle/>
            <a:p>
              <a:endParaRPr lang="en-US"/>
            </a:p>
          </p:txBody>
        </p:sp>
        <p:sp>
          <p:nvSpPr>
            <p:cNvPr id="322759" name="Line 199"/>
            <p:cNvSpPr>
              <a:spLocks noChangeShapeType="1"/>
            </p:cNvSpPr>
            <p:nvPr/>
          </p:nvSpPr>
          <p:spPr bwMode="auto">
            <a:xfrm>
              <a:off x="4778" y="313"/>
              <a:ext cx="0" cy="18"/>
            </a:xfrm>
            <a:prstGeom prst="line">
              <a:avLst/>
            </a:prstGeom>
            <a:noFill/>
            <a:ln w="12700">
              <a:solidFill>
                <a:srgbClr val="000000"/>
              </a:solidFill>
              <a:round/>
              <a:headEnd/>
              <a:tailEnd/>
            </a:ln>
            <a:effectLst/>
          </p:spPr>
          <p:txBody>
            <a:bodyPr/>
            <a:lstStyle/>
            <a:p>
              <a:endParaRPr lang="en-US"/>
            </a:p>
          </p:txBody>
        </p:sp>
        <p:sp>
          <p:nvSpPr>
            <p:cNvPr id="322760" name="Line 200"/>
            <p:cNvSpPr>
              <a:spLocks noChangeShapeType="1"/>
            </p:cNvSpPr>
            <p:nvPr/>
          </p:nvSpPr>
          <p:spPr bwMode="auto">
            <a:xfrm>
              <a:off x="4790" y="313"/>
              <a:ext cx="0" cy="9"/>
            </a:xfrm>
            <a:prstGeom prst="line">
              <a:avLst/>
            </a:prstGeom>
            <a:noFill/>
            <a:ln w="12700">
              <a:solidFill>
                <a:srgbClr val="000000"/>
              </a:solidFill>
              <a:round/>
              <a:headEnd/>
              <a:tailEnd/>
            </a:ln>
            <a:effectLst/>
          </p:spPr>
          <p:txBody>
            <a:bodyPr/>
            <a:lstStyle/>
            <a:p>
              <a:endParaRPr lang="en-US"/>
            </a:p>
          </p:txBody>
        </p:sp>
        <p:sp>
          <p:nvSpPr>
            <p:cNvPr id="322761" name="Line 201"/>
            <p:cNvSpPr>
              <a:spLocks noChangeShapeType="1"/>
            </p:cNvSpPr>
            <p:nvPr/>
          </p:nvSpPr>
          <p:spPr bwMode="auto">
            <a:xfrm>
              <a:off x="4806" y="313"/>
              <a:ext cx="0" cy="9"/>
            </a:xfrm>
            <a:prstGeom prst="line">
              <a:avLst/>
            </a:prstGeom>
            <a:noFill/>
            <a:ln w="12700">
              <a:solidFill>
                <a:srgbClr val="000000"/>
              </a:solidFill>
              <a:round/>
              <a:headEnd/>
              <a:tailEnd/>
            </a:ln>
            <a:effectLst/>
          </p:spPr>
          <p:txBody>
            <a:bodyPr/>
            <a:lstStyle/>
            <a:p>
              <a:endParaRPr lang="en-US"/>
            </a:p>
          </p:txBody>
        </p:sp>
        <p:sp>
          <p:nvSpPr>
            <p:cNvPr id="322762" name="Line 202"/>
            <p:cNvSpPr>
              <a:spLocks noChangeShapeType="1"/>
            </p:cNvSpPr>
            <p:nvPr/>
          </p:nvSpPr>
          <p:spPr bwMode="auto">
            <a:xfrm>
              <a:off x="4820" y="313"/>
              <a:ext cx="0" cy="9"/>
            </a:xfrm>
            <a:prstGeom prst="line">
              <a:avLst/>
            </a:prstGeom>
            <a:noFill/>
            <a:ln w="12700">
              <a:solidFill>
                <a:srgbClr val="000000"/>
              </a:solidFill>
              <a:round/>
              <a:headEnd/>
              <a:tailEnd/>
            </a:ln>
            <a:effectLst/>
          </p:spPr>
          <p:txBody>
            <a:bodyPr/>
            <a:lstStyle/>
            <a:p>
              <a:endParaRPr lang="en-US"/>
            </a:p>
          </p:txBody>
        </p:sp>
        <p:sp>
          <p:nvSpPr>
            <p:cNvPr id="322763" name="Line 203"/>
            <p:cNvSpPr>
              <a:spLocks noChangeShapeType="1"/>
            </p:cNvSpPr>
            <p:nvPr/>
          </p:nvSpPr>
          <p:spPr bwMode="auto">
            <a:xfrm>
              <a:off x="4832" y="313"/>
              <a:ext cx="0" cy="18"/>
            </a:xfrm>
            <a:prstGeom prst="line">
              <a:avLst/>
            </a:prstGeom>
            <a:noFill/>
            <a:ln w="12700">
              <a:solidFill>
                <a:srgbClr val="000000"/>
              </a:solidFill>
              <a:round/>
              <a:headEnd/>
              <a:tailEnd/>
            </a:ln>
            <a:effectLst/>
          </p:spPr>
          <p:txBody>
            <a:bodyPr/>
            <a:lstStyle/>
            <a:p>
              <a:endParaRPr lang="en-US"/>
            </a:p>
          </p:txBody>
        </p:sp>
        <p:sp>
          <p:nvSpPr>
            <p:cNvPr id="322764" name="Line 204"/>
            <p:cNvSpPr>
              <a:spLocks noChangeShapeType="1"/>
            </p:cNvSpPr>
            <p:nvPr/>
          </p:nvSpPr>
          <p:spPr bwMode="auto">
            <a:xfrm>
              <a:off x="4844" y="313"/>
              <a:ext cx="0" cy="9"/>
            </a:xfrm>
            <a:prstGeom prst="line">
              <a:avLst/>
            </a:prstGeom>
            <a:noFill/>
            <a:ln w="12700">
              <a:solidFill>
                <a:srgbClr val="000000"/>
              </a:solidFill>
              <a:round/>
              <a:headEnd/>
              <a:tailEnd/>
            </a:ln>
            <a:effectLst/>
          </p:spPr>
          <p:txBody>
            <a:bodyPr/>
            <a:lstStyle/>
            <a:p>
              <a:endParaRPr lang="en-US"/>
            </a:p>
          </p:txBody>
        </p:sp>
        <p:sp>
          <p:nvSpPr>
            <p:cNvPr id="322765" name="Line 205"/>
            <p:cNvSpPr>
              <a:spLocks noChangeShapeType="1"/>
            </p:cNvSpPr>
            <p:nvPr/>
          </p:nvSpPr>
          <p:spPr bwMode="auto">
            <a:xfrm>
              <a:off x="4860" y="313"/>
              <a:ext cx="0" cy="9"/>
            </a:xfrm>
            <a:prstGeom prst="line">
              <a:avLst/>
            </a:prstGeom>
            <a:noFill/>
            <a:ln w="12700">
              <a:solidFill>
                <a:srgbClr val="000000"/>
              </a:solidFill>
              <a:round/>
              <a:headEnd/>
              <a:tailEnd/>
            </a:ln>
            <a:effectLst/>
          </p:spPr>
          <p:txBody>
            <a:bodyPr/>
            <a:lstStyle/>
            <a:p>
              <a:endParaRPr lang="en-US"/>
            </a:p>
          </p:txBody>
        </p:sp>
        <p:sp>
          <p:nvSpPr>
            <p:cNvPr id="322766" name="Line 206"/>
            <p:cNvSpPr>
              <a:spLocks noChangeShapeType="1"/>
            </p:cNvSpPr>
            <p:nvPr/>
          </p:nvSpPr>
          <p:spPr bwMode="auto">
            <a:xfrm>
              <a:off x="4873" y="313"/>
              <a:ext cx="0" cy="9"/>
            </a:xfrm>
            <a:prstGeom prst="line">
              <a:avLst/>
            </a:prstGeom>
            <a:noFill/>
            <a:ln w="12700">
              <a:solidFill>
                <a:srgbClr val="000000"/>
              </a:solidFill>
              <a:round/>
              <a:headEnd/>
              <a:tailEnd/>
            </a:ln>
            <a:effectLst/>
          </p:spPr>
          <p:txBody>
            <a:bodyPr/>
            <a:lstStyle/>
            <a:p>
              <a:endParaRPr lang="en-US"/>
            </a:p>
          </p:txBody>
        </p:sp>
        <p:sp>
          <p:nvSpPr>
            <p:cNvPr id="322767" name="Line 207"/>
            <p:cNvSpPr>
              <a:spLocks noChangeShapeType="1"/>
            </p:cNvSpPr>
            <p:nvPr/>
          </p:nvSpPr>
          <p:spPr bwMode="auto">
            <a:xfrm>
              <a:off x="4885" y="313"/>
              <a:ext cx="0" cy="18"/>
            </a:xfrm>
            <a:prstGeom prst="line">
              <a:avLst/>
            </a:prstGeom>
            <a:noFill/>
            <a:ln w="12700">
              <a:solidFill>
                <a:srgbClr val="000000"/>
              </a:solidFill>
              <a:round/>
              <a:headEnd/>
              <a:tailEnd/>
            </a:ln>
            <a:effectLst/>
          </p:spPr>
          <p:txBody>
            <a:bodyPr/>
            <a:lstStyle/>
            <a:p>
              <a:endParaRPr lang="en-US"/>
            </a:p>
          </p:txBody>
        </p:sp>
        <p:sp>
          <p:nvSpPr>
            <p:cNvPr id="322768" name="Line 208"/>
            <p:cNvSpPr>
              <a:spLocks noChangeShapeType="1"/>
            </p:cNvSpPr>
            <p:nvPr/>
          </p:nvSpPr>
          <p:spPr bwMode="auto">
            <a:xfrm>
              <a:off x="4898" y="313"/>
              <a:ext cx="0" cy="9"/>
            </a:xfrm>
            <a:prstGeom prst="line">
              <a:avLst/>
            </a:prstGeom>
            <a:noFill/>
            <a:ln w="12700">
              <a:solidFill>
                <a:srgbClr val="000000"/>
              </a:solidFill>
              <a:round/>
              <a:headEnd/>
              <a:tailEnd/>
            </a:ln>
            <a:effectLst/>
          </p:spPr>
          <p:txBody>
            <a:bodyPr/>
            <a:lstStyle/>
            <a:p>
              <a:endParaRPr lang="en-US"/>
            </a:p>
          </p:txBody>
        </p:sp>
        <p:sp>
          <p:nvSpPr>
            <p:cNvPr id="322769" name="Line 209"/>
            <p:cNvSpPr>
              <a:spLocks noChangeShapeType="1"/>
            </p:cNvSpPr>
            <p:nvPr/>
          </p:nvSpPr>
          <p:spPr bwMode="auto">
            <a:xfrm>
              <a:off x="4914" y="313"/>
              <a:ext cx="0" cy="9"/>
            </a:xfrm>
            <a:prstGeom prst="line">
              <a:avLst/>
            </a:prstGeom>
            <a:noFill/>
            <a:ln w="12700">
              <a:solidFill>
                <a:srgbClr val="000000"/>
              </a:solidFill>
              <a:round/>
              <a:headEnd/>
              <a:tailEnd/>
            </a:ln>
            <a:effectLst/>
          </p:spPr>
          <p:txBody>
            <a:bodyPr/>
            <a:lstStyle/>
            <a:p>
              <a:endParaRPr lang="en-US"/>
            </a:p>
          </p:txBody>
        </p:sp>
        <p:sp>
          <p:nvSpPr>
            <p:cNvPr id="322770" name="Line 210"/>
            <p:cNvSpPr>
              <a:spLocks noChangeShapeType="1"/>
            </p:cNvSpPr>
            <p:nvPr/>
          </p:nvSpPr>
          <p:spPr bwMode="auto">
            <a:xfrm>
              <a:off x="4927" y="313"/>
              <a:ext cx="0" cy="9"/>
            </a:xfrm>
            <a:prstGeom prst="line">
              <a:avLst/>
            </a:prstGeom>
            <a:noFill/>
            <a:ln w="12700">
              <a:solidFill>
                <a:srgbClr val="000000"/>
              </a:solidFill>
              <a:round/>
              <a:headEnd/>
              <a:tailEnd/>
            </a:ln>
            <a:effectLst/>
          </p:spPr>
          <p:txBody>
            <a:bodyPr/>
            <a:lstStyle/>
            <a:p>
              <a:endParaRPr lang="en-US"/>
            </a:p>
          </p:txBody>
        </p:sp>
        <p:sp>
          <p:nvSpPr>
            <p:cNvPr id="322771" name="Line 211"/>
            <p:cNvSpPr>
              <a:spLocks noChangeShapeType="1"/>
            </p:cNvSpPr>
            <p:nvPr/>
          </p:nvSpPr>
          <p:spPr bwMode="auto">
            <a:xfrm>
              <a:off x="4994" y="313"/>
              <a:ext cx="0" cy="18"/>
            </a:xfrm>
            <a:prstGeom prst="line">
              <a:avLst/>
            </a:prstGeom>
            <a:noFill/>
            <a:ln w="12700">
              <a:solidFill>
                <a:srgbClr val="000000"/>
              </a:solidFill>
              <a:round/>
              <a:headEnd/>
              <a:tailEnd/>
            </a:ln>
            <a:effectLst/>
          </p:spPr>
          <p:txBody>
            <a:bodyPr/>
            <a:lstStyle/>
            <a:p>
              <a:endParaRPr lang="en-US"/>
            </a:p>
          </p:txBody>
        </p:sp>
        <p:sp>
          <p:nvSpPr>
            <p:cNvPr id="322772" name="Line 212"/>
            <p:cNvSpPr>
              <a:spLocks noChangeShapeType="1"/>
            </p:cNvSpPr>
            <p:nvPr/>
          </p:nvSpPr>
          <p:spPr bwMode="auto">
            <a:xfrm>
              <a:off x="5006" y="313"/>
              <a:ext cx="0" cy="9"/>
            </a:xfrm>
            <a:prstGeom prst="line">
              <a:avLst/>
            </a:prstGeom>
            <a:noFill/>
            <a:ln w="12700">
              <a:solidFill>
                <a:srgbClr val="000000"/>
              </a:solidFill>
              <a:round/>
              <a:headEnd/>
              <a:tailEnd/>
            </a:ln>
            <a:effectLst/>
          </p:spPr>
          <p:txBody>
            <a:bodyPr/>
            <a:lstStyle/>
            <a:p>
              <a:endParaRPr lang="en-US"/>
            </a:p>
          </p:txBody>
        </p:sp>
        <p:sp>
          <p:nvSpPr>
            <p:cNvPr id="322773" name="Line 213"/>
            <p:cNvSpPr>
              <a:spLocks noChangeShapeType="1"/>
            </p:cNvSpPr>
            <p:nvPr/>
          </p:nvSpPr>
          <p:spPr bwMode="auto">
            <a:xfrm>
              <a:off x="5022" y="313"/>
              <a:ext cx="0" cy="9"/>
            </a:xfrm>
            <a:prstGeom prst="line">
              <a:avLst/>
            </a:prstGeom>
            <a:noFill/>
            <a:ln w="12700">
              <a:solidFill>
                <a:srgbClr val="000000"/>
              </a:solidFill>
              <a:round/>
              <a:headEnd/>
              <a:tailEnd/>
            </a:ln>
            <a:effectLst/>
          </p:spPr>
          <p:txBody>
            <a:bodyPr/>
            <a:lstStyle/>
            <a:p>
              <a:endParaRPr lang="en-US"/>
            </a:p>
          </p:txBody>
        </p:sp>
        <p:sp>
          <p:nvSpPr>
            <p:cNvPr id="322774" name="Line 214"/>
            <p:cNvSpPr>
              <a:spLocks noChangeShapeType="1"/>
            </p:cNvSpPr>
            <p:nvPr/>
          </p:nvSpPr>
          <p:spPr bwMode="auto">
            <a:xfrm>
              <a:off x="5036" y="313"/>
              <a:ext cx="0" cy="9"/>
            </a:xfrm>
            <a:prstGeom prst="line">
              <a:avLst/>
            </a:prstGeom>
            <a:noFill/>
            <a:ln w="12700">
              <a:solidFill>
                <a:srgbClr val="000000"/>
              </a:solidFill>
              <a:round/>
              <a:headEnd/>
              <a:tailEnd/>
            </a:ln>
            <a:effectLst/>
          </p:spPr>
          <p:txBody>
            <a:bodyPr/>
            <a:lstStyle/>
            <a:p>
              <a:endParaRPr lang="en-US"/>
            </a:p>
          </p:txBody>
        </p:sp>
        <p:sp>
          <p:nvSpPr>
            <p:cNvPr id="322775" name="Line 215"/>
            <p:cNvSpPr>
              <a:spLocks noChangeShapeType="1"/>
            </p:cNvSpPr>
            <p:nvPr/>
          </p:nvSpPr>
          <p:spPr bwMode="auto">
            <a:xfrm>
              <a:off x="5048" y="313"/>
              <a:ext cx="0" cy="18"/>
            </a:xfrm>
            <a:prstGeom prst="line">
              <a:avLst/>
            </a:prstGeom>
            <a:noFill/>
            <a:ln w="12700">
              <a:solidFill>
                <a:srgbClr val="000000"/>
              </a:solidFill>
              <a:round/>
              <a:headEnd/>
              <a:tailEnd/>
            </a:ln>
            <a:effectLst/>
          </p:spPr>
          <p:txBody>
            <a:bodyPr/>
            <a:lstStyle/>
            <a:p>
              <a:endParaRPr lang="en-US"/>
            </a:p>
          </p:txBody>
        </p:sp>
        <p:sp>
          <p:nvSpPr>
            <p:cNvPr id="322776" name="Line 216"/>
            <p:cNvSpPr>
              <a:spLocks noChangeShapeType="1"/>
            </p:cNvSpPr>
            <p:nvPr/>
          </p:nvSpPr>
          <p:spPr bwMode="auto">
            <a:xfrm>
              <a:off x="5060" y="313"/>
              <a:ext cx="0" cy="9"/>
            </a:xfrm>
            <a:prstGeom prst="line">
              <a:avLst/>
            </a:prstGeom>
            <a:noFill/>
            <a:ln w="12700">
              <a:solidFill>
                <a:srgbClr val="000000"/>
              </a:solidFill>
              <a:round/>
              <a:headEnd/>
              <a:tailEnd/>
            </a:ln>
            <a:effectLst/>
          </p:spPr>
          <p:txBody>
            <a:bodyPr/>
            <a:lstStyle/>
            <a:p>
              <a:endParaRPr lang="en-US"/>
            </a:p>
          </p:txBody>
        </p:sp>
        <p:sp>
          <p:nvSpPr>
            <p:cNvPr id="322777" name="Line 217"/>
            <p:cNvSpPr>
              <a:spLocks noChangeShapeType="1"/>
            </p:cNvSpPr>
            <p:nvPr/>
          </p:nvSpPr>
          <p:spPr bwMode="auto">
            <a:xfrm>
              <a:off x="5076" y="313"/>
              <a:ext cx="0" cy="9"/>
            </a:xfrm>
            <a:prstGeom prst="line">
              <a:avLst/>
            </a:prstGeom>
            <a:noFill/>
            <a:ln w="12700">
              <a:solidFill>
                <a:srgbClr val="000000"/>
              </a:solidFill>
              <a:round/>
              <a:headEnd/>
              <a:tailEnd/>
            </a:ln>
            <a:effectLst/>
          </p:spPr>
          <p:txBody>
            <a:bodyPr/>
            <a:lstStyle/>
            <a:p>
              <a:endParaRPr lang="en-US"/>
            </a:p>
          </p:txBody>
        </p:sp>
        <p:sp>
          <p:nvSpPr>
            <p:cNvPr id="322778" name="Line 218"/>
            <p:cNvSpPr>
              <a:spLocks noChangeShapeType="1"/>
            </p:cNvSpPr>
            <p:nvPr/>
          </p:nvSpPr>
          <p:spPr bwMode="auto">
            <a:xfrm>
              <a:off x="5090" y="313"/>
              <a:ext cx="0" cy="9"/>
            </a:xfrm>
            <a:prstGeom prst="line">
              <a:avLst/>
            </a:prstGeom>
            <a:noFill/>
            <a:ln w="12700">
              <a:solidFill>
                <a:srgbClr val="000000"/>
              </a:solidFill>
              <a:round/>
              <a:headEnd/>
              <a:tailEnd/>
            </a:ln>
            <a:effectLst/>
          </p:spPr>
          <p:txBody>
            <a:bodyPr/>
            <a:lstStyle/>
            <a:p>
              <a:endParaRPr lang="en-US"/>
            </a:p>
          </p:txBody>
        </p:sp>
        <p:sp>
          <p:nvSpPr>
            <p:cNvPr id="322779" name="Line 219"/>
            <p:cNvSpPr>
              <a:spLocks noChangeShapeType="1"/>
            </p:cNvSpPr>
            <p:nvPr/>
          </p:nvSpPr>
          <p:spPr bwMode="auto">
            <a:xfrm>
              <a:off x="5102" y="313"/>
              <a:ext cx="0" cy="18"/>
            </a:xfrm>
            <a:prstGeom prst="line">
              <a:avLst/>
            </a:prstGeom>
            <a:noFill/>
            <a:ln w="12700">
              <a:solidFill>
                <a:srgbClr val="000000"/>
              </a:solidFill>
              <a:round/>
              <a:headEnd/>
              <a:tailEnd/>
            </a:ln>
            <a:effectLst/>
          </p:spPr>
          <p:txBody>
            <a:bodyPr/>
            <a:lstStyle/>
            <a:p>
              <a:endParaRPr lang="en-US"/>
            </a:p>
          </p:txBody>
        </p:sp>
        <p:sp>
          <p:nvSpPr>
            <p:cNvPr id="322780" name="Line 220"/>
            <p:cNvSpPr>
              <a:spLocks noChangeShapeType="1"/>
            </p:cNvSpPr>
            <p:nvPr/>
          </p:nvSpPr>
          <p:spPr bwMode="auto">
            <a:xfrm>
              <a:off x="5114" y="313"/>
              <a:ext cx="0" cy="9"/>
            </a:xfrm>
            <a:prstGeom prst="line">
              <a:avLst/>
            </a:prstGeom>
            <a:noFill/>
            <a:ln w="12700">
              <a:solidFill>
                <a:srgbClr val="000000"/>
              </a:solidFill>
              <a:round/>
              <a:headEnd/>
              <a:tailEnd/>
            </a:ln>
            <a:effectLst/>
          </p:spPr>
          <p:txBody>
            <a:bodyPr/>
            <a:lstStyle/>
            <a:p>
              <a:endParaRPr lang="en-US"/>
            </a:p>
          </p:txBody>
        </p:sp>
        <p:sp>
          <p:nvSpPr>
            <p:cNvPr id="322781" name="Line 221"/>
            <p:cNvSpPr>
              <a:spLocks noChangeShapeType="1"/>
            </p:cNvSpPr>
            <p:nvPr/>
          </p:nvSpPr>
          <p:spPr bwMode="auto">
            <a:xfrm>
              <a:off x="5130" y="313"/>
              <a:ext cx="0" cy="9"/>
            </a:xfrm>
            <a:prstGeom prst="line">
              <a:avLst/>
            </a:prstGeom>
            <a:noFill/>
            <a:ln w="12700">
              <a:solidFill>
                <a:srgbClr val="000000"/>
              </a:solidFill>
              <a:round/>
              <a:headEnd/>
              <a:tailEnd/>
            </a:ln>
            <a:effectLst/>
          </p:spPr>
          <p:txBody>
            <a:bodyPr/>
            <a:lstStyle/>
            <a:p>
              <a:endParaRPr lang="en-US"/>
            </a:p>
          </p:txBody>
        </p:sp>
        <p:sp>
          <p:nvSpPr>
            <p:cNvPr id="322782" name="Line 222"/>
            <p:cNvSpPr>
              <a:spLocks noChangeShapeType="1"/>
            </p:cNvSpPr>
            <p:nvPr/>
          </p:nvSpPr>
          <p:spPr bwMode="auto">
            <a:xfrm>
              <a:off x="4766" y="313"/>
              <a:ext cx="0" cy="9"/>
            </a:xfrm>
            <a:prstGeom prst="line">
              <a:avLst/>
            </a:prstGeom>
            <a:noFill/>
            <a:ln w="12700">
              <a:solidFill>
                <a:srgbClr val="000000"/>
              </a:solidFill>
              <a:round/>
              <a:headEnd/>
              <a:tailEnd/>
            </a:ln>
            <a:effectLst/>
          </p:spPr>
          <p:txBody>
            <a:bodyPr/>
            <a:lstStyle/>
            <a:p>
              <a:endParaRPr lang="en-US"/>
            </a:p>
          </p:txBody>
        </p:sp>
        <p:sp>
          <p:nvSpPr>
            <p:cNvPr id="322783" name="Line 223"/>
            <p:cNvSpPr>
              <a:spLocks noChangeShapeType="1"/>
            </p:cNvSpPr>
            <p:nvPr/>
          </p:nvSpPr>
          <p:spPr bwMode="auto">
            <a:xfrm>
              <a:off x="4835" y="153"/>
              <a:ext cx="18" cy="0"/>
            </a:xfrm>
            <a:prstGeom prst="line">
              <a:avLst/>
            </a:prstGeom>
            <a:noFill/>
            <a:ln w="12700">
              <a:solidFill>
                <a:srgbClr val="000000"/>
              </a:solidFill>
              <a:round/>
              <a:headEnd/>
              <a:tailEnd/>
            </a:ln>
            <a:effectLst/>
          </p:spPr>
          <p:txBody>
            <a:bodyPr/>
            <a:lstStyle/>
            <a:p>
              <a:endParaRPr lang="en-US"/>
            </a:p>
          </p:txBody>
        </p:sp>
        <p:sp>
          <p:nvSpPr>
            <p:cNvPr id="322784" name="Line 224"/>
            <p:cNvSpPr>
              <a:spLocks noChangeShapeType="1"/>
            </p:cNvSpPr>
            <p:nvPr/>
          </p:nvSpPr>
          <p:spPr bwMode="auto">
            <a:xfrm>
              <a:off x="4835" y="166"/>
              <a:ext cx="7" cy="0"/>
            </a:xfrm>
            <a:prstGeom prst="line">
              <a:avLst/>
            </a:prstGeom>
            <a:noFill/>
            <a:ln w="12700">
              <a:solidFill>
                <a:srgbClr val="000000"/>
              </a:solidFill>
              <a:round/>
              <a:headEnd/>
              <a:tailEnd/>
            </a:ln>
            <a:effectLst/>
          </p:spPr>
          <p:txBody>
            <a:bodyPr/>
            <a:lstStyle/>
            <a:p>
              <a:endParaRPr lang="en-US"/>
            </a:p>
          </p:txBody>
        </p:sp>
        <p:sp>
          <p:nvSpPr>
            <p:cNvPr id="322785" name="Line 225"/>
            <p:cNvSpPr>
              <a:spLocks noChangeShapeType="1"/>
            </p:cNvSpPr>
            <p:nvPr/>
          </p:nvSpPr>
          <p:spPr bwMode="auto">
            <a:xfrm>
              <a:off x="4835" y="181"/>
              <a:ext cx="7" cy="0"/>
            </a:xfrm>
            <a:prstGeom prst="line">
              <a:avLst/>
            </a:prstGeom>
            <a:noFill/>
            <a:ln w="12700">
              <a:solidFill>
                <a:srgbClr val="000000"/>
              </a:solidFill>
              <a:round/>
              <a:headEnd/>
              <a:tailEnd/>
            </a:ln>
            <a:effectLst/>
          </p:spPr>
          <p:txBody>
            <a:bodyPr/>
            <a:lstStyle/>
            <a:p>
              <a:endParaRPr lang="en-US"/>
            </a:p>
          </p:txBody>
        </p:sp>
        <p:sp>
          <p:nvSpPr>
            <p:cNvPr id="322786" name="Line 226"/>
            <p:cNvSpPr>
              <a:spLocks noChangeShapeType="1"/>
            </p:cNvSpPr>
            <p:nvPr/>
          </p:nvSpPr>
          <p:spPr bwMode="auto">
            <a:xfrm>
              <a:off x="4835" y="195"/>
              <a:ext cx="7" cy="0"/>
            </a:xfrm>
            <a:prstGeom prst="line">
              <a:avLst/>
            </a:prstGeom>
            <a:noFill/>
            <a:ln w="12700">
              <a:solidFill>
                <a:srgbClr val="000000"/>
              </a:solidFill>
              <a:round/>
              <a:headEnd/>
              <a:tailEnd/>
            </a:ln>
            <a:effectLst/>
          </p:spPr>
          <p:txBody>
            <a:bodyPr/>
            <a:lstStyle/>
            <a:p>
              <a:endParaRPr lang="en-US"/>
            </a:p>
          </p:txBody>
        </p:sp>
        <p:sp>
          <p:nvSpPr>
            <p:cNvPr id="322787" name="Line 227"/>
            <p:cNvSpPr>
              <a:spLocks noChangeShapeType="1"/>
            </p:cNvSpPr>
            <p:nvPr/>
          </p:nvSpPr>
          <p:spPr bwMode="auto">
            <a:xfrm>
              <a:off x="4835" y="207"/>
              <a:ext cx="18" cy="0"/>
            </a:xfrm>
            <a:prstGeom prst="line">
              <a:avLst/>
            </a:prstGeom>
            <a:noFill/>
            <a:ln w="12700">
              <a:solidFill>
                <a:srgbClr val="000000"/>
              </a:solidFill>
              <a:round/>
              <a:headEnd/>
              <a:tailEnd/>
            </a:ln>
            <a:effectLst/>
          </p:spPr>
          <p:txBody>
            <a:bodyPr/>
            <a:lstStyle/>
            <a:p>
              <a:endParaRPr lang="en-US"/>
            </a:p>
          </p:txBody>
        </p:sp>
        <p:sp>
          <p:nvSpPr>
            <p:cNvPr id="322788" name="Line 228"/>
            <p:cNvSpPr>
              <a:spLocks noChangeShapeType="1"/>
            </p:cNvSpPr>
            <p:nvPr/>
          </p:nvSpPr>
          <p:spPr bwMode="auto">
            <a:xfrm>
              <a:off x="4835" y="219"/>
              <a:ext cx="7" cy="0"/>
            </a:xfrm>
            <a:prstGeom prst="line">
              <a:avLst/>
            </a:prstGeom>
            <a:noFill/>
            <a:ln w="12700">
              <a:solidFill>
                <a:srgbClr val="000000"/>
              </a:solidFill>
              <a:round/>
              <a:headEnd/>
              <a:tailEnd/>
            </a:ln>
            <a:effectLst/>
          </p:spPr>
          <p:txBody>
            <a:bodyPr/>
            <a:lstStyle/>
            <a:p>
              <a:endParaRPr lang="en-US"/>
            </a:p>
          </p:txBody>
        </p:sp>
        <p:sp>
          <p:nvSpPr>
            <p:cNvPr id="322789" name="Line 229"/>
            <p:cNvSpPr>
              <a:spLocks noChangeShapeType="1"/>
            </p:cNvSpPr>
            <p:nvPr/>
          </p:nvSpPr>
          <p:spPr bwMode="auto">
            <a:xfrm>
              <a:off x="4835" y="234"/>
              <a:ext cx="7" cy="0"/>
            </a:xfrm>
            <a:prstGeom prst="line">
              <a:avLst/>
            </a:prstGeom>
            <a:noFill/>
            <a:ln w="12700">
              <a:solidFill>
                <a:srgbClr val="000000"/>
              </a:solidFill>
              <a:round/>
              <a:headEnd/>
              <a:tailEnd/>
            </a:ln>
            <a:effectLst/>
          </p:spPr>
          <p:txBody>
            <a:bodyPr/>
            <a:lstStyle/>
            <a:p>
              <a:endParaRPr lang="en-US"/>
            </a:p>
          </p:txBody>
        </p:sp>
        <p:sp>
          <p:nvSpPr>
            <p:cNvPr id="322790" name="Line 230"/>
            <p:cNvSpPr>
              <a:spLocks noChangeShapeType="1"/>
            </p:cNvSpPr>
            <p:nvPr/>
          </p:nvSpPr>
          <p:spPr bwMode="auto">
            <a:xfrm>
              <a:off x="4835" y="249"/>
              <a:ext cx="7" cy="0"/>
            </a:xfrm>
            <a:prstGeom prst="line">
              <a:avLst/>
            </a:prstGeom>
            <a:noFill/>
            <a:ln w="12700">
              <a:solidFill>
                <a:srgbClr val="000000"/>
              </a:solidFill>
              <a:round/>
              <a:headEnd/>
              <a:tailEnd/>
            </a:ln>
            <a:effectLst/>
          </p:spPr>
          <p:txBody>
            <a:bodyPr/>
            <a:lstStyle/>
            <a:p>
              <a:endParaRPr lang="en-US"/>
            </a:p>
          </p:txBody>
        </p:sp>
        <p:sp>
          <p:nvSpPr>
            <p:cNvPr id="322791" name="Line 231"/>
            <p:cNvSpPr>
              <a:spLocks noChangeShapeType="1"/>
            </p:cNvSpPr>
            <p:nvPr/>
          </p:nvSpPr>
          <p:spPr bwMode="auto">
            <a:xfrm>
              <a:off x="4835" y="259"/>
              <a:ext cx="18" cy="0"/>
            </a:xfrm>
            <a:prstGeom prst="line">
              <a:avLst/>
            </a:prstGeom>
            <a:noFill/>
            <a:ln w="12700">
              <a:solidFill>
                <a:srgbClr val="000000"/>
              </a:solidFill>
              <a:round/>
              <a:headEnd/>
              <a:tailEnd/>
            </a:ln>
            <a:effectLst/>
          </p:spPr>
          <p:txBody>
            <a:bodyPr/>
            <a:lstStyle/>
            <a:p>
              <a:endParaRPr lang="en-US"/>
            </a:p>
          </p:txBody>
        </p:sp>
        <p:sp>
          <p:nvSpPr>
            <p:cNvPr id="322792" name="Line 232"/>
            <p:cNvSpPr>
              <a:spLocks noChangeShapeType="1"/>
            </p:cNvSpPr>
            <p:nvPr/>
          </p:nvSpPr>
          <p:spPr bwMode="auto">
            <a:xfrm>
              <a:off x="4835" y="273"/>
              <a:ext cx="7" cy="0"/>
            </a:xfrm>
            <a:prstGeom prst="line">
              <a:avLst/>
            </a:prstGeom>
            <a:noFill/>
            <a:ln w="12700">
              <a:solidFill>
                <a:srgbClr val="000000"/>
              </a:solidFill>
              <a:round/>
              <a:headEnd/>
              <a:tailEnd/>
            </a:ln>
            <a:effectLst/>
          </p:spPr>
          <p:txBody>
            <a:bodyPr/>
            <a:lstStyle/>
            <a:p>
              <a:endParaRPr lang="en-US"/>
            </a:p>
          </p:txBody>
        </p:sp>
        <p:sp>
          <p:nvSpPr>
            <p:cNvPr id="322793" name="Line 233"/>
            <p:cNvSpPr>
              <a:spLocks noChangeShapeType="1"/>
            </p:cNvSpPr>
            <p:nvPr/>
          </p:nvSpPr>
          <p:spPr bwMode="auto">
            <a:xfrm>
              <a:off x="4835" y="288"/>
              <a:ext cx="7" cy="0"/>
            </a:xfrm>
            <a:prstGeom prst="line">
              <a:avLst/>
            </a:prstGeom>
            <a:noFill/>
            <a:ln w="12700">
              <a:solidFill>
                <a:srgbClr val="000000"/>
              </a:solidFill>
              <a:round/>
              <a:headEnd/>
              <a:tailEnd/>
            </a:ln>
            <a:effectLst/>
          </p:spPr>
          <p:txBody>
            <a:bodyPr/>
            <a:lstStyle/>
            <a:p>
              <a:endParaRPr lang="en-US"/>
            </a:p>
          </p:txBody>
        </p:sp>
        <p:sp>
          <p:nvSpPr>
            <p:cNvPr id="322794" name="Line 234"/>
            <p:cNvSpPr>
              <a:spLocks noChangeShapeType="1"/>
            </p:cNvSpPr>
            <p:nvPr/>
          </p:nvSpPr>
          <p:spPr bwMode="auto">
            <a:xfrm>
              <a:off x="4835" y="301"/>
              <a:ext cx="7" cy="0"/>
            </a:xfrm>
            <a:prstGeom prst="line">
              <a:avLst/>
            </a:prstGeom>
            <a:noFill/>
            <a:ln w="12700">
              <a:solidFill>
                <a:srgbClr val="000000"/>
              </a:solidFill>
              <a:round/>
              <a:headEnd/>
              <a:tailEnd/>
            </a:ln>
            <a:effectLst/>
          </p:spPr>
          <p:txBody>
            <a:bodyPr/>
            <a:lstStyle/>
            <a:p>
              <a:endParaRPr lang="en-US"/>
            </a:p>
          </p:txBody>
        </p:sp>
        <p:sp>
          <p:nvSpPr>
            <p:cNvPr id="322795" name="Line 235"/>
            <p:cNvSpPr>
              <a:spLocks noChangeShapeType="1"/>
            </p:cNvSpPr>
            <p:nvPr/>
          </p:nvSpPr>
          <p:spPr bwMode="auto">
            <a:xfrm>
              <a:off x="4835" y="473"/>
              <a:ext cx="18" cy="0"/>
            </a:xfrm>
            <a:prstGeom prst="line">
              <a:avLst/>
            </a:prstGeom>
            <a:noFill/>
            <a:ln w="12700">
              <a:solidFill>
                <a:srgbClr val="000000"/>
              </a:solidFill>
              <a:round/>
              <a:headEnd/>
              <a:tailEnd/>
            </a:ln>
            <a:effectLst/>
          </p:spPr>
          <p:txBody>
            <a:bodyPr/>
            <a:lstStyle/>
            <a:p>
              <a:endParaRPr lang="en-US"/>
            </a:p>
          </p:txBody>
        </p:sp>
        <p:sp>
          <p:nvSpPr>
            <p:cNvPr id="322796" name="Line 236"/>
            <p:cNvSpPr>
              <a:spLocks noChangeShapeType="1"/>
            </p:cNvSpPr>
            <p:nvPr/>
          </p:nvSpPr>
          <p:spPr bwMode="auto">
            <a:xfrm>
              <a:off x="4835" y="461"/>
              <a:ext cx="7" cy="0"/>
            </a:xfrm>
            <a:prstGeom prst="line">
              <a:avLst/>
            </a:prstGeom>
            <a:noFill/>
            <a:ln w="12700">
              <a:solidFill>
                <a:srgbClr val="000000"/>
              </a:solidFill>
              <a:round/>
              <a:headEnd/>
              <a:tailEnd/>
            </a:ln>
            <a:effectLst/>
          </p:spPr>
          <p:txBody>
            <a:bodyPr/>
            <a:lstStyle/>
            <a:p>
              <a:endParaRPr lang="en-US"/>
            </a:p>
          </p:txBody>
        </p:sp>
        <p:sp>
          <p:nvSpPr>
            <p:cNvPr id="322797" name="Line 237"/>
            <p:cNvSpPr>
              <a:spLocks noChangeShapeType="1"/>
            </p:cNvSpPr>
            <p:nvPr/>
          </p:nvSpPr>
          <p:spPr bwMode="auto">
            <a:xfrm>
              <a:off x="4835" y="445"/>
              <a:ext cx="7" cy="0"/>
            </a:xfrm>
            <a:prstGeom prst="line">
              <a:avLst/>
            </a:prstGeom>
            <a:noFill/>
            <a:ln w="12700">
              <a:solidFill>
                <a:srgbClr val="000000"/>
              </a:solidFill>
              <a:round/>
              <a:headEnd/>
              <a:tailEnd/>
            </a:ln>
            <a:effectLst/>
          </p:spPr>
          <p:txBody>
            <a:bodyPr/>
            <a:lstStyle/>
            <a:p>
              <a:endParaRPr lang="en-US"/>
            </a:p>
          </p:txBody>
        </p:sp>
        <p:sp>
          <p:nvSpPr>
            <p:cNvPr id="322798" name="Line 238"/>
            <p:cNvSpPr>
              <a:spLocks noChangeShapeType="1"/>
            </p:cNvSpPr>
            <p:nvPr/>
          </p:nvSpPr>
          <p:spPr bwMode="auto">
            <a:xfrm>
              <a:off x="4835" y="431"/>
              <a:ext cx="7" cy="0"/>
            </a:xfrm>
            <a:prstGeom prst="line">
              <a:avLst/>
            </a:prstGeom>
            <a:noFill/>
            <a:ln w="12700">
              <a:solidFill>
                <a:srgbClr val="000000"/>
              </a:solidFill>
              <a:round/>
              <a:headEnd/>
              <a:tailEnd/>
            </a:ln>
            <a:effectLst/>
          </p:spPr>
          <p:txBody>
            <a:bodyPr/>
            <a:lstStyle/>
            <a:p>
              <a:endParaRPr lang="en-US"/>
            </a:p>
          </p:txBody>
        </p:sp>
        <p:sp>
          <p:nvSpPr>
            <p:cNvPr id="322799" name="Line 239"/>
            <p:cNvSpPr>
              <a:spLocks noChangeShapeType="1"/>
            </p:cNvSpPr>
            <p:nvPr/>
          </p:nvSpPr>
          <p:spPr bwMode="auto">
            <a:xfrm>
              <a:off x="4835" y="419"/>
              <a:ext cx="18" cy="0"/>
            </a:xfrm>
            <a:prstGeom prst="line">
              <a:avLst/>
            </a:prstGeom>
            <a:noFill/>
            <a:ln w="12700">
              <a:solidFill>
                <a:srgbClr val="000000"/>
              </a:solidFill>
              <a:round/>
              <a:headEnd/>
              <a:tailEnd/>
            </a:ln>
            <a:effectLst/>
          </p:spPr>
          <p:txBody>
            <a:bodyPr/>
            <a:lstStyle/>
            <a:p>
              <a:endParaRPr lang="en-US"/>
            </a:p>
          </p:txBody>
        </p:sp>
        <p:sp>
          <p:nvSpPr>
            <p:cNvPr id="322800" name="Line 240"/>
            <p:cNvSpPr>
              <a:spLocks noChangeShapeType="1"/>
            </p:cNvSpPr>
            <p:nvPr/>
          </p:nvSpPr>
          <p:spPr bwMode="auto">
            <a:xfrm>
              <a:off x="4835" y="407"/>
              <a:ext cx="7" cy="0"/>
            </a:xfrm>
            <a:prstGeom prst="line">
              <a:avLst/>
            </a:prstGeom>
            <a:noFill/>
            <a:ln w="12700">
              <a:solidFill>
                <a:srgbClr val="000000"/>
              </a:solidFill>
              <a:round/>
              <a:headEnd/>
              <a:tailEnd/>
            </a:ln>
            <a:effectLst/>
          </p:spPr>
          <p:txBody>
            <a:bodyPr/>
            <a:lstStyle/>
            <a:p>
              <a:endParaRPr lang="en-US"/>
            </a:p>
          </p:txBody>
        </p:sp>
        <p:sp>
          <p:nvSpPr>
            <p:cNvPr id="322801" name="Line 241"/>
            <p:cNvSpPr>
              <a:spLocks noChangeShapeType="1"/>
            </p:cNvSpPr>
            <p:nvPr/>
          </p:nvSpPr>
          <p:spPr bwMode="auto">
            <a:xfrm>
              <a:off x="4835" y="391"/>
              <a:ext cx="7" cy="0"/>
            </a:xfrm>
            <a:prstGeom prst="line">
              <a:avLst/>
            </a:prstGeom>
            <a:noFill/>
            <a:ln w="12700">
              <a:solidFill>
                <a:srgbClr val="000000"/>
              </a:solidFill>
              <a:round/>
              <a:headEnd/>
              <a:tailEnd/>
            </a:ln>
            <a:effectLst/>
          </p:spPr>
          <p:txBody>
            <a:bodyPr/>
            <a:lstStyle/>
            <a:p>
              <a:endParaRPr lang="en-US"/>
            </a:p>
          </p:txBody>
        </p:sp>
        <p:sp>
          <p:nvSpPr>
            <p:cNvPr id="322802" name="Line 242"/>
            <p:cNvSpPr>
              <a:spLocks noChangeShapeType="1"/>
            </p:cNvSpPr>
            <p:nvPr/>
          </p:nvSpPr>
          <p:spPr bwMode="auto">
            <a:xfrm>
              <a:off x="4835" y="377"/>
              <a:ext cx="7" cy="0"/>
            </a:xfrm>
            <a:prstGeom prst="line">
              <a:avLst/>
            </a:prstGeom>
            <a:noFill/>
            <a:ln w="12700">
              <a:solidFill>
                <a:srgbClr val="000000"/>
              </a:solidFill>
              <a:round/>
              <a:headEnd/>
              <a:tailEnd/>
            </a:ln>
            <a:effectLst/>
          </p:spPr>
          <p:txBody>
            <a:bodyPr/>
            <a:lstStyle/>
            <a:p>
              <a:endParaRPr lang="en-US"/>
            </a:p>
          </p:txBody>
        </p:sp>
        <p:sp>
          <p:nvSpPr>
            <p:cNvPr id="322803" name="Line 243"/>
            <p:cNvSpPr>
              <a:spLocks noChangeShapeType="1"/>
            </p:cNvSpPr>
            <p:nvPr/>
          </p:nvSpPr>
          <p:spPr bwMode="auto">
            <a:xfrm>
              <a:off x="4835" y="366"/>
              <a:ext cx="18" cy="0"/>
            </a:xfrm>
            <a:prstGeom prst="line">
              <a:avLst/>
            </a:prstGeom>
            <a:noFill/>
            <a:ln w="12700">
              <a:solidFill>
                <a:srgbClr val="000000"/>
              </a:solidFill>
              <a:round/>
              <a:headEnd/>
              <a:tailEnd/>
            </a:ln>
            <a:effectLst/>
          </p:spPr>
          <p:txBody>
            <a:bodyPr/>
            <a:lstStyle/>
            <a:p>
              <a:endParaRPr lang="en-US"/>
            </a:p>
          </p:txBody>
        </p:sp>
        <p:sp>
          <p:nvSpPr>
            <p:cNvPr id="322804" name="Line 244"/>
            <p:cNvSpPr>
              <a:spLocks noChangeShapeType="1"/>
            </p:cNvSpPr>
            <p:nvPr/>
          </p:nvSpPr>
          <p:spPr bwMode="auto">
            <a:xfrm>
              <a:off x="4835" y="353"/>
              <a:ext cx="7" cy="0"/>
            </a:xfrm>
            <a:prstGeom prst="line">
              <a:avLst/>
            </a:prstGeom>
            <a:noFill/>
            <a:ln w="12700">
              <a:solidFill>
                <a:srgbClr val="000000"/>
              </a:solidFill>
              <a:round/>
              <a:headEnd/>
              <a:tailEnd/>
            </a:ln>
            <a:effectLst/>
          </p:spPr>
          <p:txBody>
            <a:bodyPr/>
            <a:lstStyle/>
            <a:p>
              <a:endParaRPr lang="en-US"/>
            </a:p>
          </p:txBody>
        </p:sp>
        <p:sp>
          <p:nvSpPr>
            <p:cNvPr id="322805" name="Line 245"/>
            <p:cNvSpPr>
              <a:spLocks noChangeShapeType="1"/>
            </p:cNvSpPr>
            <p:nvPr/>
          </p:nvSpPr>
          <p:spPr bwMode="auto">
            <a:xfrm>
              <a:off x="4835" y="337"/>
              <a:ext cx="7" cy="0"/>
            </a:xfrm>
            <a:prstGeom prst="line">
              <a:avLst/>
            </a:prstGeom>
            <a:noFill/>
            <a:ln w="12700">
              <a:solidFill>
                <a:srgbClr val="000000"/>
              </a:solidFill>
              <a:round/>
              <a:headEnd/>
              <a:tailEnd/>
            </a:ln>
            <a:effectLst/>
          </p:spPr>
          <p:txBody>
            <a:bodyPr/>
            <a:lstStyle/>
            <a:p>
              <a:endParaRPr lang="en-US"/>
            </a:p>
          </p:txBody>
        </p:sp>
        <p:sp>
          <p:nvSpPr>
            <p:cNvPr id="322806" name="Line 246"/>
            <p:cNvSpPr>
              <a:spLocks noChangeShapeType="1"/>
            </p:cNvSpPr>
            <p:nvPr/>
          </p:nvSpPr>
          <p:spPr bwMode="auto">
            <a:xfrm>
              <a:off x="4950" y="313"/>
              <a:ext cx="0" cy="9"/>
            </a:xfrm>
            <a:prstGeom prst="line">
              <a:avLst/>
            </a:prstGeom>
            <a:noFill/>
            <a:ln w="12700">
              <a:solidFill>
                <a:srgbClr val="000000"/>
              </a:solidFill>
              <a:round/>
              <a:headEnd/>
              <a:tailEnd/>
            </a:ln>
            <a:effectLst/>
          </p:spPr>
          <p:txBody>
            <a:bodyPr/>
            <a:lstStyle/>
            <a:p>
              <a:endParaRPr lang="en-US"/>
            </a:p>
          </p:txBody>
        </p:sp>
        <p:sp>
          <p:nvSpPr>
            <p:cNvPr id="322807" name="Line 247"/>
            <p:cNvSpPr>
              <a:spLocks noChangeShapeType="1"/>
            </p:cNvSpPr>
            <p:nvPr/>
          </p:nvSpPr>
          <p:spPr bwMode="auto">
            <a:xfrm>
              <a:off x="4965" y="313"/>
              <a:ext cx="0" cy="9"/>
            </a:xfrm>
            <a:prstGeom prst="line">
              <a:avLst/>
            </a:prstGeom>
            <a:noFill/>
            <a:ln w="12700">
              <a:solidFill>
                <a:srgbClr val="000000"/>
              </a:solidFill>
              <a:round/>
              <a:headEnd/>
              <a:tailEnd/>
            </a:ln>
            <a:effectLst/>
          </p:spPr>
          <p:txBody>
            <a:bodyPr/>
            <a:lstStyle/>
            <a:p>
              <a:endParaRPr lang="en-US"/>
            </a:p>
          </p:txBody>
        </p:sp>
        <p:sp>
          <p:nvSpPr>
            <p:cNvPr id="322808" name="Line 248"/>
            <p:cNvSpPr>
              <a:spLocks noChangeShapeType="1"/>
            </p:cNvSpPr>
            <p:nvPr/>
          </p:nvSpPr>
          <p:spPr bwMode="auto">
            <a:xfrm>
              <a:off x="4980" y="313"/>
              <a:ext cx="0" cy="9"/>
            </a:xfrm>
            <a:prstGeom prst="line">
              <a:avLst/>
            </a:prstGeom>
            <a:noFill/>
            <a:ln w="12700">
              <a:solidFill>
                <a:srgbClr val="000000"/>
              </a:solidFill>
              <a:round/>
              <a:headEnd/>
              <a:tailEnd/>
            </a:ln>
            <a:effectLst/>
          </p:spPr>
          <p:txBody>
            <a:bodyPr/>
            <a:lstStyle/>
            <a:p>
              <a:endParaRPr lang="en-US"/>
            </a:p>
          </p:txBody>
        </p:sp>
        <p:sp>
          <p:nvSpPr>
            <p:cNvPr id="322809" name="Line 249"/>
            <p:cNvSpPr>
              <a:spLocks noChangeShapeType="1"/>
            </p:cNvSpPr>
            <p:nvPr/>
          </p:nvSpPr>
          <p:spPr bwMode="auto">
            <a:xfrm>
              <a:off x="4755" y="313"/>
              <a:ext cx="0" cy="9"/>
            </a:xfrm>
            <a:prstGeom prst="line">
              <a:avLst/>
            </a:prstGeom>
            <a:noFill/>
            <a:ln w="12700">
              <a:solidFill>
                <a:srgbClr val="000000"/>
              </a:solidFill>
              <a:round/>
              <a:headEnd/>
              <a:tailEnd/>
            </a:ln>
            <a:effectLst/>
          </p:spPr>
          <p:txBody>
            <a:bodyPr/>
            <a:lstStyle/>
            <a:p>
              <a:endParaRPr lang="en-US"/>
            </a:p>
          </p:txBody>
        </p:sp>
        <p:sp>
          <p:nvSpPr>
            <p:cNvPr id="322810" name="Line 250"/>
            <p:cNvSpPr>
              <a:spLocks noChangeShapeType="1"/>
            </p:cNvSpPr>
            <p:nvPr/>
          </p:nvSpPr>
          <p:spPr bwMode="auto">
            <a:xfrm>
              <a:off x="4835" y="324"/>
              <a:ext cx="7" cy="0"/>
            </a:xfrm>
            <a:prstGeom prst="line">
              <a:avLst/>
            </a:prstGeom>
            <a:noFill/>
            <a:ln w="12700">
              <a:solidFill>
                <a:srgbClr val="000000"/>
              </a:solidFill>
              <a:round/>
              <a:headEnd/>
              <a:tailEnd/>
            </a:ln>
            <a:effectLst/>
          </p:spPr>
          <p:txBody>
            <a:bodyPr/>
            <a:lstStyle/>
            <a:p>
              <a:endParaRPr lang="en-US"/>
            </a:p>
          </p:txBody>
        </p:sp>
      </p:grpSp>
      <p:grpSp>
        <p:nvGrpSpPr>
          <p:cNvPr id="322811" name="Group 251"/>
          <p:cNvGrpSpPr>
            <a:grpSpLocks/>
          </p:cNvGrpSpPr>
          <p:nvPr/>
        </p:nvGrpSpPr>
        <p:grpSpPr bwMode="auto">
          <a:xfrm>
            <a:off x="6184900" y="1128713"/>
            <a:ext cx="750888" cy="349250"/>
            <a:chOff x="2936" y="198"/>
            <a:chExt cx="473" cy="220"/>
          </a:xfrm>
        </p:grpSpPr>
        <p:sp>
          <p:nvSpPr>
            <p:cNvPr id="322812" name="Rectangle 252"/>
            <p:cNvSpPr>
              <a:spLocks noChangeArrowheads="1"/>
            </p:cNvSpPr>
            <p:nvPr/>
          </p:nvSpPr>
          <p:spPr bwMode="auto">
            <a:xfrm>
              <a:off x="3066" y="289"/>
              <a:ext cx="217" cy="129"/>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600">
                  <a:solidFill>
                    <a:srgbClr val="000000"/>
                  </a:solidFill>
                  <a:cs typeface="Times New Roman" charset="0"/>
                </a:rPr>
                <a:t>SSN</a:t>
              </a:r>
            </a:p>
          </p:txBody>
        </p:sp>
        <p:grpSp>
          <p:nvGrpSpPr>
            <p:cNvPr id="322813" name="Group 253"/>
            <p:cNvGrpSpPr>
              <a:grpSpLocks/>
            </p:cNvGrpSpPr>
            <p:nvPr/>
          </p:nvGrpSpPr>
          <p:grpSpPr bwMode="auto">
            <a:xfrm>
              <a:off x="2936" y="198"/>
              <a:ext cx="473" cy="105"/>
              <a:chOff x="2936" y="198"/>
              <a:chExt cx="473" cy="105"/>
            </a:xfrm>
          </p:grpSpPr>
          <p:sp>
            <p:nvSpPr>
              <p:cNvPr id="322814" name="Arc 254"/>
              <p:cNvSpPr>
                <a:spLocks/>
              </p:cNvSpPr>
              <p:nvPr/>
            </p:nvSpPr>
            <p:spPr bwMode="auto">
              <a:xfrm>
                <a:off x="3346" y="246"/>
                <a:ext cx="18" cy="21"/>
              </a:xfrm>
              <a:custGeom>
                <a:avLst/>
                <a:gdLst>
                  <a:gd name="G0" fmla="+- 1232 0 0"/>
                  <a:gd name="G1" fmla="+- 21600 0 0"/>
                  <a:gd name="G2" fmla="+- 21600 0 0"/>
                  <a:gd name="T0" fmla="*/ 0 w 22573"/>
                  <a:gd name="T1" fmla="*/ 35 h 21600"/>
                  <a:gd name="T2" fmla="*/ 22573 w 22573"/>
                  <a:gd name="T3" fmla="*/ 18265 h 21600"/>
                  <a:gd name="T4" fmla="*/ 1232 w 22573"/>
                  <a:gd name="T5" fmla="*/ 21600 h 21600"/>
                </a:gdLst>
                <a:ahLst/>
                <a:cxnLst>
                  <a:cxn ang="0">
                    <a:pos x="T0" y="T1"/>
                  </a:cxn>
                  <a:cxn ang="0">
                    <a:pos x="T2" y="T3"/>
                  </a:cxn>
                  <a:cxn ang="0">
                    <a:pos x="T4" y="T5"/>
                  </a:cxn>
                </a:cxnLst>
                <a:rect l="0" t="0" r="r" b="b"/>
                <a:pathLst>
                  <a:path w="22573" h="21600" fill="none" extrusionOk="0">
                    <a:moveTo>
                      <a:pt x="0" y="35"/>
                    </a:moveTo>
                    <a:cubicBezTo>
                      <a:pt x="410" y="11"/>
                      <a:pt x="821" y="-1"/>
                      <a:pt x="1232" y="0"/>
                    </a:cubicBezTo>
                    <a:cubicBezTo>
                      <a:pt x="11873" y="0"/>
                      <a:pt x="20929" y="7750"/>
                      <a:pt x="22572" y="18265"/>
                    </a:cubicBezTo>
                  </a:path>
                  <a:path w="22573" h="21600" stroke="0" extrusionOk="0">
                    <a:moveTo>
                      <a:pt x="0" y="35"/>
                    </a:moveTo>
                    <a:cubicBezTo>
                      <a:pt x="410" y="11"/>
                      <a:pt x="821" y="-1"/>
                      <a:pt x="1232" y="0"/>
                    </a:cubicBezTo>
                    <a:cubicBezTo>
                      <a:pt x="11873" y="0"/>
                      <a:pt x="20929" y="7750"/>
                      <a:pt x="22572" y="18265"/>
                    </a:cubicBezTo>
                    <a:lnTo>
                      <a:pt x="1232" y="21600"/>
                    </a:lnTo>
                    <a:close/>
                  </a:path>
                </a:pathLst>
              </a:custGeom>
              <a:noFill/>
              <a:ln w="12700" cap="rnd">
                <a:solidFill>
                  <a:srgbClr val="000000"/>
                </a:solidFill>
                <a:round/>
                <a:headEnd/>
                <a:tailEnd/>
              </a:ln>
              <a:effectLst/>
            </p:spPr>
            <p:txBody>
              <a:bodyPr/>
              <a:lstStyle/>
              <a:p>
                <a:endParaRPr lang="en-US"/>
              </a:p>
            </p:txBody>
          </p:sp>
          <p:sp>
            <p:nvSpPr>
              <p:cNvPr id="322815" name="Freeform 255"/>
              <p:cNvSpPr>
                <a:spLocks/>
              </p:cNvSpPr>
              <p:nvPr/>
            </p:nvSpPr>
            <p:spPr bwMode="auto">
              <a:xfrm>
                <a:off x="2949" y="240"/>
                <a:ext cx="33" cy="28"/>
              </a:xfrm>
              <a:custGeom>
                <a:avLst/>
                <a:gdLst/>
                <a:ahLst/>
                <a:cxnLst>
                  <a:cxn ang="0">
                    <a:pos x="0" y="27"/>
                  </a:cxn>
                  <a:cxn ang="0">
                    <a:pos x="0" y="0"/>
                  </a:cxn>
                  <a:cxn ang="0">
                    <a:pos x="25" y="0"/>
                  </a:cxn>
                  <a:cxn ang="0">
                    <a:pos x="32" y="27"/>
                  </a:cxn>
                  <a:cxn ang="0">
                    <a:pos x="0" y="27"/>
                  </a:cxn>
                </a:cxnLst>
                <a:rect l="0" t="0" r="r" b="b"/>
                <a:pathLst>
                  <a:path w="33" h="28">
                    <a:moveTo>
                      <a:pt x="0" y="27"/>
                    </a:moveTo>
                    <a:lnTo>
                      <a:pt x="0" y="0"/>
                    </a:lnTo>
                    <a:lnTo>
                      <a:pt x="25" y="0"/>
                    </a:lnTo>
                    <a:lnTo>
                      <a:pt x="32" y="27"/>
                    </a:lnTo>
                    <a:lnTo>
                      <a:pt x="0"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16" name="Freeform 256"/>
              <p:cNvSpPr>
                <a:spLocks/>
              </p:cNvSpPr>
              <p:nvPr/>
            </p:nvSpPr>
            <p:spPr bwMode="auto">
              <a:xfrm>
                <a:off x="2949" y="269"/>
                <a:ext cx="33" cy="28"/>
              </a:xfrm>
              <a:custGeom>
                <a:avLst/>
                <a:gdLst/>
                <a:ahLst/>
                <a:cxnLst>
                  <a:cxn ang="0">
                    <a:pos x="0" y="0"/>
                  </a:cxn>
                  <a:cxn ang="0">
                    <a:pos x="0" y="27"/>
                  </a:cxn>
                  <a:cxn ang="0">
                    <a:pos x="25" y="27"/>
                  </a:cxn>
                  <a:cxn ang="0">
                    <a:pos x="32" y="0"/>
                  </a:cxn>
                  <a:cxn ang="0">
                    <a:pos x="0" y="0"/>
                  </a:cxn>
                </a:cxnLst>
                <a:rect l="0" t="0" r="r" b="b"/>
                <a:pathLst>
                  <a:path w="33" h="28">
                    <a:moveTo>
                      <a:pt x="0" y="0"/>
                    </a:moveTo>
                    <a:lnTo>
                      <a:pt x="0" y="27"/>
                    </a:lnTo>
                    <a:lnTo>
                      <a:pt x="25" y="27"/>
                    </a:lnTo>
                    <a:lnTo>
                      <a:pt x="32"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17" name="Freeform 257"/>
              <p:cNvSpPr>
                <a:spLocks/>
              </p:cNvSpPr>
              <p:nvPr/>
            </p:nvSpPr>
            <p:spPr bwMode="auto">
              <a:xfrm>
                <a:off x="2936" y="234"/>
                <a:ext cx="473" cy="34"/>
              </a:xfrm>
              <a:custGeom>
                <a:avLst/>
                <a:gdLst/>
                <a:ahLst/>
                <a:cxnLst>
                  <a:cxn ang="0">
                    <a:pos x="0" y="33"/>
                  </a:cxn>
                  <a:cxn ang="0">
                    <a:pos x="4" y="31"/>
                  </a:cxn>
                  <a:cxn ang="0">
                    <a:pos x="13" y="29"/>
                  </a:cxn>
                  <a:cxn ang="0">
                    <a:pos x="27" y="27"/>
                  </a:cxn>
                  <a:cxn ang="0">
                    <a:pos x="41" y="24"/>
                  </a:cxn>
                  <a:cxn ang="0">
                    <a:pos x="58" y="22"/>
                  </a:cxn>
                  <a:cxn ang="0">
                    <a:pos x="71" y="20"/>
                  </a:cxn>
                  <a:cxn ang="0">
                    <a:pos x="87" y="17"/>
                  </a:cxn>
                  <a:cxn ang="0">
                    <a:pos x="101" y="15"/>
                  </a:cxn>
                  <a:cxn ang="0">
                    <a:pos x="116" y="13"/>
                  </a:cxn>
                  <a:cxn ang="0">
                    <a:pos x="131" y="11"/>
                  </a:cxn>
                  <a:cxn ang="0">
                    <a:pos x="146" y="9"/>
                  </a:cxn>
                  <a:cxn ang="0">
                    <a:pos x="161" y="6"/>
                  </a:cxn>
                  <a:cxn ang="0">
                    <a:pos x="176" y="4"/>
                  </a:cxn>
                  <a:cxn ang="0">
                    <a:pos x="186" y="1"/>
                  </a:cxn>
                  <a:cxn ang="0">
                    <a:pos x="285" y="0"/>
                  </a:cxn>
                  <a:cxn ang="0">
                    <a:pos x="379" y="0"/>
                  </a:cxn>
                  <a:cxn ang="0">
                    <a:pos x="404" y="1"/>
                  </a:cxn>
                  <a:cxn ang="0">
                    <a:pos x="421" y="6"/>
                  </a:cxn>
                  <a:cxn ang="0">
                    <a:pos x="432" y="9"/>
                  </a:cxn>
                  <a:cxn ang="0">
                    <a:pos x="441" y="11"/>
                  </a:cxn>
                  <a:cxn ang="0">
                    <a:pos x="450" y="13"/>
                  </a:cxn>
                  <a:cxn ang="0">
                    <a:pos x="456" y="15"/>
                  </a:cxn>
                  <a:cxn ang="0">
                    <a:pos x="459" y="17"/>
                  </a:cxn>
                  <a:cxn ang="0">
                    <a:pos x="463" y="20"/>
                  </a:cxn>
                  <a:cxn ang="0">
                    <a:pos x="468" y="22"/>
                  </a:cxn>
                  <a:cxn ang="0">
                    <a:pos x="470" y="24"/>
                  </a:cxn>
                  <a:cxn ang="0">
                    <a:pos x="471" y="27"/>
                  </a:cxn>
                  <a:cxn ang="0">
                    <a:pos x="472" y="29"/>
                  </a:cxn>
                  <a:cxn ang="0">
                    <a:pos x="472" y="33"/>
                  </a:cxn>
                  <a:cxn ang="0">
                    <a:pos x="0" y="33"/>
                  </a:cxn>
                </a:cxnLst>
                <a:rect l="0" t="0" r="r" b="b"/>
                <a:pathLst>
                  <a:path w="473" h="34">
                    <a:moveTo>
                      <a:pt x="0" y="33"/>
                    </a:moveTo>
                    <a:lnTo>
                      <a:pt x="4" y="31"/>
                    </a:lnTo>
                    <a:lnTo>
                      <a:pt x="13" y="29"/>
                    </a:lnTo>
                    <a:lnTo>
                      <a:pt x="27" y="27"/>
                    </a:lnTo>
                    <a:lnTo>
                      <a:pt x="41" y="24"/>
                    </a:lnTo>
                    <a:lnTo>
                      <a:pt x="58" y="22"/>
                    </a:lnTo>
                    <a:lnTo>
                      <a:pt x="71" y="20"/>
                    </a:lnTo>
                    <a:lnTo>
                      <a:pt x="87" y="17"/>
                    </a:lnTo>
                    <a:lnTo>
                      <a:pt x="101" y="15"/>
                    </a:lnTo>
                    <a:lnTo>
                      <a:pt x="116" y="13"/>
                    </a:lnTo>
                    <a:lnTo>
                      <a:pt x="131" y="11"/>
                    </a:lnTo>
                    <a:lnTo>
                      <a:pt x="146" y="9"/>
                    </a:lnTo>
                    <a:lnTo>
                      <a:pt x="161" y="6"/>
                    </a:lnTo>
                    <a:lnTo>
                      <a:pt x="176" y="4"/>
                    </a:lnTo>
                    <a:lnTo>
                      <a:pt x="186" y="1"/>
                    </a:lnTo>
                    <a:lnTo>
                      <a:pt x="285" y="0"/>
                    </a:lnTo>
                    <a:lnTo>
                      <a:pt x="379" y="0"/>
                    </a:lnTo>
                    <a:lnTo>
                      <a:pt x="404" y="1"/>
                    </a:lnTo>
                    <a:lnTo>
                      <a:pt x="421" y="6"/>
                    </a:lnTo>
                    <a:lnTo>
                      <a:pt x="432" y="9"/>
                    </a:lnTo>
                    <a:lnTo>
                      <a:pt x="441" y="11"/>
                    </a:lnTo>
                    <a:lnTo>
                      <a:pt x="450" y="13"/>
                    </a:lnTo>
                    <a:lnTo>
                      <a:pt x="456" y="15"/>
                    </a:lnTo>
                    <a:lnTo>
                      <a:pt x="459" y="17"/>
                    </a:lnTo>
                    <a:lnTo>
                      <a:pt x="463" y="20"/>
                    </a:lnTo>
                    <a:lnTo>
                      <a:pt x="468" y="22"/>
                    </a:lnTo>
                    <a:lnTo>
                      <a:pt x="470" y="24"/>
                    </a:lnTo>
                    <a:lnTo>
                      <a:pt x="471" y="27"/>
                    </a:lnTo>
                    <a:lnTo>
                      <a:pt x="472" y="29"/>
                    </a:lnTo>
                    <a:lnTo>
                      <a:pt x="472" y="33"/>
                    </a:lnTo>
                    <a:lnTo>
                      <a:pt x="0" y="3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18" name="Freeform 258"/>
              <p:cNvSpPr>
                <a:spLocks/>
              </p:cNvSpPr>
              <p:nvPr/>
            </p:nvSpPr>
            <p:spPr bwMode="auto">
              <a:xfrm>
                <a:off x="2936" y="269"/>
                <a:ext cx="473" cy="34"/>
              </a:xfrm>
              <a:custGeom>
                <a:avLst/>
                <a:gdLst/>
                <a:ahLst/>
                <a:cxnLst>
                  <a:cxn ang="0">
                    <a:pos x="0" y="0"/>
                  </a:cxn>
                  <a:cxn ang="0">
                    <a:pos x="4" y="2"/>
                  </a:cxn>
                  <a:cxn ang="0">
                    <a:pos x="13" y="5"/>
                  </a:cxn>
                  <a:cxn ang="0">
                    <a:pos x="27" y="6"/>
                  </a:cxn>
                  <a:cxn ang="0">
                    <a:pos x="41" y="9"/>
                  </a:cxn>
                  <a:cxn ang="0">
                    <a:pos x="58" y="11"/>
                  </a:cxn>
                  <a:cxn ang="0">
                    <a:pos x="71" y="13"/>
                  </a:cxn>
                  <a:cxn ang="0">
                    <a:pos x="87" y="16"/>
                  </a:cxn>
                  <a:cxn ang="0">
                    <a:pos x="101" y="18"/>
                  </a:cxn>
                  <a:cxn ang="0">
                    <a:pos x="116" y="21"/>
                  </a:cxn>
                  <a:cxn ang="0">
                    <a:pos x="131" y="23"/>
                  </a:cxn>
                  <a:cxn ang="0">
                    <a:pos x="146" y="24"/>
                  </a:cxn>
                  <a:cxn ang="0">
                    <a:pos x="161" y="27"/>
                  </a:cxn>
                  <a:cxn ang="0">
                    <a:pos x="176" y="29"/>
                  </a:cxn>
                  <a:cxn ang="0">
                    <a:pos x="186" y="32"/>
                  </a:cxn>
                  <a:cxn ang="0">
                    <a:pos x="285" y="33"/>
                  </a:cxn>
                  <a:cxn ang="0">
                    <a:pos x="379" y="33"/>
                  </a:cxn>
                  <a:cxn ang="0">
                    <a:pos x="404" y="32"/>
                  </a:cxn>
                  <a:cxn ang="0">
                    <a:pos x="421" y="27"/>
                  </a:cxn>
                  <a:cxn ang="0">
                    <a:pos x="432" y="24"/>
                  </a:cxn>
                  <a:cxn ang="0">
                    <a:pos x="441" y="23"/>
                  </a:cxn>
                  <a:cxn ang="0">
                    <a:pos x="450" y="21"/>
                  </a:cxn>
                  <a:cxn ang="0">
                    <a:pos x="456" y="18"/>
                  </a:cxn>
                  <a:cxn ang="0">
                    <a:pos x="459" y="16"/>
                  </a:cxn>
                  <a:cxn ang="0">
                    <a:pos x="463" y="13"/>
                  </a:cxn>
                  <a:cxn ang="0">
                    <a:pos x="468" y="11"/>
                  </a:cxn>
                  <a:cxn ang="0">
                    <a:pos x="470" y="9"/>
                  </a:cxn>
                  <a:cxn ang="0">
                    <a:pos x="471" y="6"/>
                  </a:cxn>
                  <a:cxn ang="0">
                    <a:pos x="472" y="5"/>
                  </a:cxn>
                  <a:cxn ang="0">
                    <a:pos x="472" y="0"/>
                  </a:cxn>
                  <a:cxn ang="0">
                    <a:pos x="0" y="0"/>
                  </a:cxn>
                </a:cxnLst>
                <a:rect l="0" t="0" r="r" b="b"/>
                <a:pathLst>
                  <a:path w="473" h="34">
                    <a:moveTo>
                      <a:pt x="0" y="0"/>
                    </a:moveTo>
                    <a:lnTo>
                      <a:pt x="4" y="2"/>
                    </a:lnTo>
                    <a:lnTo>
                      <a:pt x="13" y="5"/>
                    </a:lnTo>
                    <a:lnTo>
                      <a:pt x="27" y="6"/>
                    </a:lnTo>
                    <a:lnTo>
                      <a:pt x="41" y="9"/>
                    </a:lnTo>
                    <a:lnTo>
                      <a:pt x="58" y="11"/>
                    </a:lnTo>
                    <a:lnTo>
                      <a:pt x="71" y="13"/>
                    </a:lnTo>
                    <a:lnTo>
                      <a:pt x="87" y="16"/>
                    </a:lnTo>
                    <a:lnTo>
                      <a:pt x="101" y="18"/>
                    </a:lnTo>
                    <a:lnTo>
                      <a:pt x="116" y="21"/>
                    </a:lnTo>
                    <a:lnTo>
                      <a:pt x="131" y="23"/>
                    </a:lnTo>
                    <a:lnTo>
                      <a:pt x="146" y="24"/>
                    </a:lnTo>
                    <a:lnTo>
                      <a:pt x="161" y="27"/>
                    </a:lnTo>
                    <a:lnTo>
                      <a:pt x="176" y="29"/>
                    </a:lnTo>
                    <a:lnTo>
                      <a:pt x="186" y="32"/>
                    </a:lnTo>
                    <a:lnTo>
                      <a:pt x="285" y="33"/>
                    </a:lnTo>
                    <a:lnTo>
                      <a:pt x="379" y="33"/>
                    </a:lnTo>
                    <a:lnTo>
                      <a:pt x="404" y="32"/>
                    </a:lnTo>
                    <a:lnTo>
                      <a:pt x="421" y="27"/>
                    </a:lnTo>
                    <a:lnTo>
                      <a:pt x="432" y="24"/>
                    </a:lnTo>
                    <a:lnTo>
                      <a:pt x="441" y="23"/>
                    </a:lnTo>
                    <a:lnTo>
                      <a:pt x="450" y="21"/>
                    </a:lnTo>
                    <a:lnTo>
                      <a:pt x="456" y="18"/>
                    </a:lnTo>
                    <a:lnTo>
                      <a:pt x="459" y="16"/>
                    </a:lnTo>
                    <a:lnTo>
                      <a:pt x="463" y="13"/>
                    </a:lnTo>
                    <a:lnTo>
                      <a:pt x="468" y="11"/>
                    </a:lnTo>
                    <a:lnTo>
                      <a:pt x="470" y="9"/>
                    </a:lnTo>
                    <a:lnTo>
                      <a:pt x="471" y="6"/>
                    </a:lnTo>
                    <a:lnTo>
                      <a:pt x="472" y="5"/>
                    </a:lnTo>
                    <a:lnTo>
                      <a:pt x="472"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19" name="Freeform 259"/>
              <p:cNvSpPr>
                <a:spLocks/>
              </p:cNvSpPr>
              <p:nvPr/>
            </p:nvSpPr>
            <p:spPr bwMode="auto">
              <a:xfrm>
                <a:off x="2946" y="264"/>
                <a:ext cx="4" cy="9"/>
              </a:xfrm>
              <a:custGeom>
                <a:avLst/>
                <a:gdLst/>
                <a:ahLst/>
                <a:cxnLst>
                  <a:cxn ang="0">
                    <a:pos x="3" y="0"/>
                  </a:cxn>
                  <a:cxn ang="0">
                    <a:pos x="0" y="0"/>
                  </a:cxn>
                  <a:cxn ang="0">
                    <a:pos x="0" y="8"/>
                  </a:cxn>
                  <a:cxn ang="0">
                    <a:pos x="3" y="8"/>
                  </a:cxn>
                  <a:cxn ang="0">
                    <a:pos x="3" y="0"/>
                  </a:cxn>
                </a:cxnLst>
                <a:rect l="0" t="0" r="r" b="b"/>
                <a:pathLst>
                  <a:path w="4" h="9">
                    <a:moveTo>
                      <a:pt x="3" y="0"/>
                    </a:moveTo>
                    <a:lnTo>
                      <a:pt x="0" y="0"/>
                    </a:lnTo>
                    <a:lnTo>
                      <a:pt x="0" y="8"/>
                    </a:lnTo>
                    <a:lnTo>
                      <a:pt x="3" y="8"/>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20" name="Freeform 260"/>
              <p:cNvSpPr>
                <a:spLocks/>
              </p:cNvSpPr>
              <p:nvPr/>
            </p:nvSpPr>
            <p:spPr bwMode="auto">
              <a:xfrm>
                <a:off x="2940" y="254"/>
                <a:ext cx="4" cy="29"/>
              </a:xfrm>
              <a:custGeom>
                <a:avLst/>
                <a:gdLst/>
                <a:ahLst/>
                <a:cxnLst>
                  <a:cxn ang="0">
                    <a:pos x="0" y="28"/>
                  </a:cxn>
                  <a:cxn ang="0">
                    <a:pos x="0" y="0"/>
                  </a:cxn>
                  <a:cxn ang="0">
                    <a:pos x="3" y="0"/>
                  </a:cxn>
                  <a:cxn ang="0">
                    <a:pos x="3" y="28"/>
                  </a:cxn>
                  <a:cxn ang="0">
                    <a:pos x="0" y="28"/>
                  </a:cxn>
                </a:cxnLst>
                <a:rect l="0" t="0" r="r" b="b"/>
                <a:pathLst>
                  <a:path w="4" h="29">
                    <a:moveTo>
                      <a:pt x="0" y="28"/>
                    </a:moveTo>
                    <a:lnTo>
                      <a:pt x="0" y="0"/>
                    </a:lnTo>
                    <a:lnTo>
                      <a:pt x="3" y="0"/>
                    </a:lnTo>
                    <a:lnTo>
                      <a:pt x="3" y="28"/>
                    </a:lnTo>
                    <a:lnTo>
                      <a:pt x="0"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21" name="Freeform 261"/>
              <p:cNvSpPr>
                <a:spLocks/>
              </p:cNvSpPr>
              <p:nvPr/>
            </p:nvSpPr>
            <p:spPr bwMode="auto">
              <a:xfrm>
                <a:off x="3235" y="198"/>
                <a:ext cx="54" cy="37"/>
              </a:xfrm>
              <a:custGeom>
                <a:avLst/>
                <a:gdLst/>
                <a:ahLst/>
                <a:cxnLst>
                  <a:cxn ang="0">
                    <a:pos x="53" y="36"/>
                  </a:cxn>
                  <a:cxn ang="0">
                    <a:pos x="53" y="5"/>
                  </a:cxn>
                  <a:cxn ang="0">
                    <a:pos x="52" y="2"/>
                  </a:cxn>
                  <a:cxn ang="0">
                    <a:pos x="49" y="0"/>
                  </a:cxn>
                  <a:cxn ang="0">
                    <a:pos x="2" y="0"/>
                  </a:cxn>
                  <a:cxn ang="0">
                    <a:pos x="1" y="2"/>
                  </a:cxn>
                  <a:cxn ang="0">
                    <a:pos x="0" y="5"/>
                  </a:cxn>
                  <a:cxn ang="0">
                    <a:pos x="0" y="36"/>
                  </a:cxn>
                  <a:cxn ang="0">
                    <a:pos x="53" y="36"/>
                  </a:cxn>
                </a:cxnLst>
                <a:rect l="0" t="0" r="r" b="b"/>
                <a:pathLst>
                  <a:path w="54" h="37">
                    <a:moveTo>
                      <a:pt x="53" y="36"/>
                    </a:moveTo>
                    <a:lnTo>
                      <a:pt x="53" y="5"/>
                    </a:lnTo>
                    <a:lnTo>
                      <a:pt x="52" y="2"/>
                    </a:lnTo>
                    <a:lnTo>
                      <a:pt x="49" y="0"/>
                    </a:lnTo>
                    <a:lnTo>
                      <a:pt x="2" y="0"/>
                    </a:lnTo>
                    <a:lnTo>
                      <a:pt x="1" y="2"/>
                    </a:lnTo>
                    <a:lnTo>
                      <a:pt x="0" y="5"/>
                    </a:lnTo>
                    <a:lnTo>
                      <a:pt x="0" y="36"/>
                    </a:lnTo>
                    <a:lnTo>
                      <a:pt x="53" y="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grpSp>
        <p:nvGrpSpPr>
          <p:cNvPr id="322822" name="Group 262"/>
          <p:cNvGrpSpPr>
            <a:grpSpLocks/>
          </p:cNvGrpSpPr>
          <p:nvPr/>
        </p:nvGrpSpPr>
        <p:grpSpPr bwMode="auto">
          <a:xfrm>
            <a:off x="7067550" y="1090613"/>
            <a:ext cx="844550" cy="266700"/>
            <a:chOff x="3492" y="174"/>
            <a:chExt cx="532" cy="168"/>
          </a:xfrm>
        </p:grpSpPr>
        <p:sp>
          <p:nvSpPr>
            <p:cNvPr id="322823" name="Freeform 263"/>
            <p:cNvSpPr>
              <a:spLocks/>
            </p:cNvSpPr>
            <p:nvPr/>
          </p:nvSpPr>
          <p:spPr bwMode="auto">
            <a:xfrm>
              <a:off x="3492" y="281"/>
              <a:ext cx="532" cy="37"/>
            </a:xfrm>
            <a:custGeom>
              <a:avLst/>
              <a:gdLst/>
              <a:ahLst/>
              <a:cxnLst>
                <a:cxn ang="0">
                  <a:pos x="495" y="36"/>
                </a:cxn>
                <a:cxn ang="0">
                  <a:pos x="506" y="24"/>
                </a:cxn>
                <a:cxn ang="0">
                  <a:pos x="531" y="0"/>
                </a:cxn>
                <a:cxn ang="0">
                  <a:pos x="0" y="16"/>
                </a:cxn>
                <a:cxn ang="0">
                  <a:pos x="2" y="36"/>
                </a:cxn>
                <a:cxn ang="0">
                  <a:pos x="495" y="36"/>
                </a:cxn>
              </a:cxnLst>
              <a:rect l="0" t="0" r="r" b="b"/>
              <a:pathLst>
                <a:path w="532" h="37">
                  <a:moveTo>
                    <a:pt x="495" y="36"/>
                  </a:moveTo>
                  <a:lnTo>
                    <a:pt x="506" y="24"/>
                  </a:lnTo>
                  <a:lnTo>
                    <a:pt x="531" y="0"/>
                  </a:lnTo>
                  <a:lnTo>
                    <a:pt x="0" y="16"/>
                  </a:lnTo>
                  <a:lnTo>
                    <a:pt x="2" y="36"/>
                  </a:lnTo>
                  <a:lnTo>
                    <a:pt x="495" y="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24" name="Freeform 264"/>
            <p:cNvSpPr>
              <a:spLocks/>
            </p:cNvSpPr>
            <p:nvPr/>
          </p:nvSpPr>
          <p:spPr bwMode="auto">
            <a:xfrm>
              <a:off x="3547" y="263"/>
              <a:ext cx="192" cy="33"/>
            </a:xfrm>
            <a:custGeom>
              <a:avLst/>
              <a:gdLst/>
              <a:ahLst/>
              <a:cxnLst>
                <a:cxn ang="0">
                  <a:pos x="0" y="32"/>
                </a:cxn>
                <a:cxn ang="0">
                  <a:pos x="0" y="21"/>
                </a:cxn>
                <a:cxn ang="0">
                  <a:pos x="54" y="21"/>
                </a:cxn>
                <a:cxn ang="0">
                  <a:pos x="54" y="0"/>
                </a:cxn>
                <a:cxn ang="0">
                  <a:pos x="108" y="0"/>
                </a:cxn>
                <a:cxn ang="0">
                  <a:pos x="108" y="15"/>
                </a:cxn>
                <a:cxn ang="0">
                  <a:pos x="190" y="15"/>
                </a:cxn>
                <a:cxn ang="0">
                  <a:pos x="191" y="26"/>
                </a:cxn>
                <a:cxn ang="0">
                  <a:pos x="0" y="32"/>
                </a:cxn>
              </a:cxnLst>
              <a:rect l="0" t="0" r="r" b="b"/>
              <a:pathLst>
                <a:path w="192" h="33">
                  <a:moveTo>
                    <a:pt x="0" y="32"/>
                  </a:moveTo>
                  <a:lnTo>
                    <a:pt x="0" y="21"/>
                  </a:lnTo>
                  <a:lnTo>
                    <a:pt x="54" y="21"/>
                  </a:lnTo>
                  <a:lnTo>
                    <a:pt x="54" y="0"/>
                  </a:lnTo>
                  <a:lnTo>
                    <a:pt x="108" y="0"/>
                  </a:lnTo>
                  <a:lnTo>
                    <a:pt x="108" y="15"/>
                  </a:lnTo>
                  <a:lnTo>
                    <a:pt x="190" y="15"/>
                  </a:lnTo>
                  <a:lnTo>
                    <a:pt x="191" y="26"/>
                  </a:lnTo>
                  <a:lnTo>
                    <a:pt x="0" y="3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25" name="Freeform 265"/>
            <p:cNvSpPr>
              <a:spLocks/>
            </p:cNvSpPr>
            <p:nvPr/>
          </p:nvSpPr>
          <p:spPr bwMode="auto">
            <a:xfrm>
              <a:off x="3763" y="251"/>
              <a:ext cx="109" cy="37"/>
            </a:xfrm>
            <a:custGeom>
              <a:avLst/>
              <a:gdLst/>
              <a:ahLst/>
              <a:cxnLst>
                <a:cxn ang="0">
                  <a:pos x="108" y="36"/>
                </a:cxn>
                <a:cxn ang="0">
                  <a:pos x="108" y="28"/>
                </a:cxn>
                <a:cxn ang="0">
                  <a:pos x="106" y="28"/>
                </a:cxn>
                <a:cxn ang="0">
                  <a:pos x="106" y="22"/>
                </a:cxn>
                <a:cxn ang="0">
                  <a:pos x="104" y="22"/>
                </a:cxn>
                <a:cxn ang="0">
                  <a:pos x="102" y="0"/>
                </a:cxn>
                <a:cxn ang="0">
                  <a:pos x="30" y="0"/>
                </a:cxn>
                <a:cxn ang="0">
                  <a:pos x="30" y="16"/>
                </a:cxn>
                <a:cxn ang="0">
                  <a:pos x="23" y="16"/>
                </a:cxn>
                <a:cxn ang="0">
                  <a:pos x="10" y="22"/>
                </a:cxn>
                <a:cxn ang="0">
                  <a:pos x="17" y="16"/>
                </a:cxn>
                <a:cxn ang="0">
                  <a:pos x="0" y="16"/>
                </a:cxn>
                <a:cxn ang="0">
                  <a:pos x="1" y="36"/>
                </a:cxn>
                <a:cxn ang="0">
                  <a:pos x="23" y="34"/>
                </a:cxn>
                <a:cxn ang="0">
                  <a:pos x="19" y="36"/>
                </a:cxn>
                <a:cxn ang="0">
                  <a:pos x="108" y="36"/>
                </a:cxn>
              </a:cxnLst>
              <a:rect l="0" t="0" r="r" b="b"/>
              <a:pathLst>
                <a:path w="109" h="37">
                  <a:moveTo>
                    <a:pt x="108" y="36"/>
                  </a:moveTo>
                  <a:lnTo>
                    <a:pt x="108" y="28"/>
                  </a:lnTo>
                  <a:lnTo>
                    <a:pt x="106" y="28"/>
                  </a:lnTo>
                  <a:lnTo>
                    <a:pt x="106" y="22"/>
                  </a:lnTo>
                  <a:lnTo>
                    <a:pt x="104" y="22"/>
                  </a:lnTo>
                  <a:lnTo>
                    <a:pt x="102" y="0"/>
                  </a:lnTo>
                  <a:lnTo>
                    <a:pt x="30" y="0"/>
                  </a:lnTo>
                  <a:lnTo>
                    <a:pt x="30" y="16"/>
                  </a:lnTo>
                  <a:lnTo>
                    <a:pt x="23" y="16"/>
                  </a:lnTo>
                  <a:lnTo>
                    <a:pt x="10" y="22"/>
                  </a:lnTo>
                  <a:lnTo>
                    <a:pt x="17" y="16"/>
                  </a:lnTo>
                  <a:lnTo>
                    <a:pt x="0" y="16"/>
                  </a:lnTo>
                  <a:lnTo>
                    <a:pt x="1" y="36"/>
                  </a:lnTo>
                  <a:lnTo>
                    <a:pt x="23" y="34"/>
                  </a:lnTo>
                  <a:lnTo>
                    <a:pt x="19" y="36"/>
                  </a:lnTo>
                  <a:lnTo>
                    <a:pt x="108" y="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26" name="Freeform 266"/>
            <p:cNvSpPr>
              <a:spLocks/>
            </p:cNvSpPr>
            <p:nvPr/>
          </p:nvSpPr>
          <p:spPr bwMode="auto">
            <a:xfrm>
              <a:off x="3738" y="191"/>
              <a:ext cx="27" cy="97"/>
            </a:xfrm>
            <a:custGeom>
              <a:avLst/>
              <a:gdLst/>
              <a:ahLst/>
              <a:cxnLst>
                <a:cxn ang="0">
                  <a:pos x="0" y="96"/>
                </a:cxn>
                <a:cxn ang="0">
                  <a:pos x="5" y="0"/>
                </a:cxn>
                <a:cxn ang="0">
                  <a:pos x="6" y="6"/>
                </a:cxn>
                <a:cxn ang="0">
                  <a:pos x="8" y="30"/>
                </a:cxn>
                <a:cxn ang="0">
                  <a:pos x="25" y="30"/>
                </a:cxn>
                <a:cxn ang="0">
                  <a:pos x="26" y="48"/>
                </a:cxn>
                <a:cxn ang="0">
                  <a:pos x="24" y="48"/>
                </a:cxn>
                <a:cxn ang="0">
                  <a:pos x="24" y="96"/>
                </a:cxn>
                <a:cxn ang="0">
                  <a:pos x="0" y="96"/>
                </a:cxn>
              </a:cxnLst>
              <a:rect l="0" t="0" r="r" b="b"/>
              <a:pathLst>
                <a:path w="27" h="97">
                  <a:moveTo>
                    <a:pt x="0" y="96"/>
                  </a:moveTo>
                  <a:lnTo>
                    <a:pt x="5" y="0"/>
                  </a:lnTo>
                  <a:lnTo>
                    <a:pt x="6" y="6"/>
                  </a:lnTo>
                  <a:lnTo>
                    <a:pt x="8" y="30"/>
                  </a:lnTo>
                  <a:lnTo>
                    <a:pt x="25" y="30"/>
                  </a:lnTo>
                  <a:lnTo>
                    <a:pt x="26" y="48"/>
                  </a:lnTo>
                  <a:lnTo>
                    <a:pt x="24" y="48"/>
                  </a:lnTo>
                  <a:lnTo>
                    <a:pt x="24" y="96"/>
                  </a:lnTo>
                  <a:lnTo>
                    <a:pt x="0" y="9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27" name="Freeform 267"/>
            <p:cNvSpPr>
              <a:spLocks/>
            </p:cNvSpPr>
            <p:nvPr/>
          </p:nvSpPr>
          <p:spPr bwMode="auto">
            <a:xfrm>
              <a:off x="3827" y="221"/>
              <a:ext cx="7" cy="33"/>
            </a:xfrm>
            <a:custGeom>
              <a:avLst/>
              <a:gdLst/>
              <a:ahLst/>
              <a:cxnLst>
                <a:cxn ang="0">
                  <a:pos x="6" y="32"/>
                </a:cxn>
                <a:cxn ang="0">
                  <a:pos x="2" y="8"/>
                </a:cxn>
                <a:cxn ang="0">
                  <a:pos x="6" y="6"/>
                </a:cxn>
                <a:cxn ang="0">
                  <a:pos x="2" y="0"/>
                </a:cxn>
                <a:cxn ang="0">
                  <a:pos x="0" y="6"/>
                </a:cxn>
                <a:cxn ang="0">
                  <a:pos x="1" y="12"/>
                </a:cxn>
                <a:cxn ang="0">
                  <a:pos x="0" y="32"/>
                </a:cxn>
                <a:cxn ang="0">
                  <a:pos x="6" y="32"/>
                </a:cxn>
              </a:cxnLst>
              <a:rect l="0" t="0" r="r" b="b"/>
              <a:pathLst>
                <a:path w="7" h="33">
                  <a:moveTo>
                    <a:pt x="6" y="32"/>
                  </a:moveTo>
                  <a:lnTo>
                    <a:pt x="2" y="8"/>
                  </a:lnTo>
                  <a:lnTo>
                    <a:pt x="6" y="6"/>
                  </a:lnTo>
                  <a:lnTo>
                    <a:pt x="2" y="0"/>
                  </a:lnTo>
                  <a:lnTo>
                    <a:pt x="0" y="6"/>
                  </a:lnTo>
                  <a:lnTo>
                    <a:pt x="1" y="12"/>
                  </a:lnTo>
                  <a:lnTo>
                    <a:pt x="0" y="32"/>
                  </a:lnTo>
                  <a:lnTo>
                    <a:pt x="6" y="3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28" name="Freeform 268"/>
            <p:cNvSpPr>
              <a:spLocks/>
            </p:cNvSpPr>
            <p:nvPr/>
          </p:nvSpPr>
          <p:spPr bwMode="auto">
            <a:xfrm>
              <a:off x="3755" y="212"/>
              <a:ext cx="10" cy="10"/>
            </a:xfrm>
            <a:custGeom>
              <a:avLst/>
              <a:gdLst/>
              <a:ahLst/>
              <a:cxnLst>
                <a:cxn ang="0">
                  <a:pos x="5" y="9"/>
                </a:cxn>
                <a:cxn ang="0">
                  <a:pos x="5" y="3"/>
                </a:cxn>
                <a:cxn ang="0">
                  <a:pos x="0" y="3"/>
                </a:cxn>
                <a:cxn ang="0">
                  <a:pos x="0" y="0"/>
                </a:cxn>
                <a:cxn ang="0">
                  <a:pos x="9" y="0"/>
                </a:cxn>
                <a:cxn ang="0">
                  <a:pos x="9" y="3"/>
                </a:cxn>
                <a:cxn ang="0">
                  <a:pos x="6" y="3"/>
                </a:cxn>
                <a:cxn ang="0">
                  <a:pos x="5" y="9"/>
                </a:cxn>
              </a:cxnLst>
              <a:rect l="0" t="0" r="r" b="b"/>
              <a:pathLst>
                <a:path w="10" h="10">
                  <a:moveTo>
                    <a:pt x="5" y="9"/>
                  </a:moveTo>
                  <a:lnTo>
                    <a:pt x="5" y="3"/>
                  </a:lnTo>
                  <a:lnTo>
                    <a:pt x="0" y="3"/>
                  </a:lnTo>
                  <a:lnTo>
                    <a:pt x="0" y="0"/>
                  </a:lnTo>
                  <a:lnTo>
                    <a:pt x="9" y="0"/>
                  </a:lnTo>
                  <a:lnTo>
                    <a:pt x="9" y="3"/>
                  </a:lnTo>
                  <a:lnTo>
                    <a:pt x="6" y="3"/>
                  </a:lnTo>
                  <a:lnTo>
                    <a:pt x="5"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29" name="Freeform 269"/>
            <p:cNvSpPr>
              <a:spLocks/>
            </p:cNvSpPr>
            <p:nvPr/>
          </p:nvSpPr>
          <p:spPr bwMode="auto">
            <a:xfrm>
              <a:off x="3942" y="265"/>
              <a:ext cx="33" cy="20"/>
            </a:xfrm>
            <a:custGeom>
              <a:avLst/>
              <a:gdLst/>
              <a:ahLst/>
              <a:cxnLst>
                <a:cxn ang="0">
                  <a:pos x="13" y="19"/>
                </a:cxn>
                <a:cxn ang="0">
                  <a:pos x="9" y="15"/>
                </a:cxn>
                <a:cxn ang="0">
                  <a:pos x="15" y="15"/>
                </a:cxn>
                <a:cxn ang="0">
                  <a:pos x="18" y="7"/>
                </a:cxn>
                <a:cxn ang="0">
                  <a:pos x="32" y="7"/>
                </a:cxn>
                <a:cxn ang="0">
                  <a:pos x="18" y="7"/>
                </a:cxn>
                <a:cxn ang="0">
                  <a:pos x="17" y="0"/>
                </a:cxn>
                <a:cxn ang="0">
                  <a:pos x="1" y="0"/>
                </a:cxn>
                <a:cxn ang="0">
                  <a:pos x="0" y="10"/>
                </a:cxn>
                <a:cxn ang="0">
                  <a:pos x="2" y="15"/>
                </a:cxn>
                <a:cxn ang="0">
                  <a:pos x="8" y="15"/>
                </a:cxn>
                <a:cxn ang="0">
                  <a:pos x="8" y="19"/>
                </a:cxn>
                <a:cxn ang="0">
                  <a:pos x="13" y="19"/>
                </a:cxn>
              </a:cxnLst>
              <a:rect l="0" t="0" r="r" b="b"/>
              <a:pathLst>
                <a:path w="33" h="20">
                  <a:moveTo>
                    <a:pt x="13" y="19"/>
                  </a:moveTo>
                  <a:lnTo>
                    <a:pt x="9" y="15"/>
                  </a:lnTo>
                  <a:lnTo>
                    <a:pt x="15" y="15"/>
                  </a:lnTo>
                  <a:lnTo>
                    <a:pt x="18" y="7"/>
                  </a:lnTo>
                  <a:lnTo>
                    <a:pt x="32" y="7"/>
                  </a:lnTo>
                  <a:lnTo>
                    <a:pt x="18" y="7"/>
                  </a:lnTo>
                  <a:lnTo>
                    <a:pt x="17" y="0"/>
                  </a:lnTo>
                  <a:lnTo>
                    <a:pt x="1" y="0"/>
                  </a:lnTo>
                  <a:lnTo>
                    <a:pt x="0" y="10"/>
                  </a:lnTo>
                  <a:lnTo>
                    <a:pt x="2" y="15"/>
                  </a:lnTo>
                  <a:lnTo>
                    <a:pt x="8" y="15"/>
                  </a:lnTo>
                  <a:lnTo>
                    <a:pt x="8" y="19"/>
                  </a:lnTo>
                  <a:lnTo>
                    <a:pt x="13"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30" name="Freeform 270"/>
            <p:cNvSpPr>
              <a:spLocks/>
            </p:cNvSpPr>
            <p:nvPr/>
          </p:nvSpPr>
          <p:spPr bwMode="auto">
            <a:xfrm>
              <a:off x="3882" y="268"/>
              <a:ext cx="19" cy="15"/>
            </a:xfrm>
            <a:custGeom>
              <a:avLst/>
              <a:gdLst/>
              <a:ahLst/>
              <a:cxnLst>
                <a:cxn ang="0">
                  <a:pos x="6" y="14"/>
                </a:cxn>
                <a:cxn ang="0">
                  <a:pos x="4" y="9"/>
                </a:cxn>
                <a:cxn ang="0">
                  <a:pos x="0" y="9"/>
                </a:cxn>
                <a:cxn ang="0">
                  <a:pos x="0" y="0"/>
                </a:cxn>
                <a:cxn ang="0">
                  <a:pos x="18" y="0"/>
                </a:cxn>
                <a:cxn ang="0">
                  <a:pos x="18" y="9"/>
                </a:cxn>
                <a:cxn ang="0">
                  <a:pos x="13" y="9"/>
                </a:cxn>
                <a:cxn ang="0">
                  <a:pos x="12" y="14"/>
                </a:cxn>
                <a:cxn ang="0">
                  <a:pos x="6" y="14"/>
                </a:cxn>
              </a:cxnLst>
              <a:rect l="0" t="0" r="r" b="b"/>
              <a:pathLst>
                <a:path w="19" h="15">
                  <a:moveTo>
                    <a:pt x="6" y="14"/>
                  </a:moveTo>
                  <a:lnTo>
                    <a:pt x="4" y="9"/>
                  </a:lnTo>
                  <a:lnTo>
                    <a:pt x="0" y="9"/>
                  </a:lnTo>
                  <a:lnTo>
                    <a:pt x="0" y="0"/>
                  </a:lnTo>
                  <a:lnTo>
                    <a:pt x="18" y="0"/>
                  </a:lnTo>
                  <a:lnTo>
                    <a:pt x="18" y="9"/>
                  </a:lnTo>
                  <a:lnTo>
                    <a:pt x="13" y="9"/>
                  </a:lnTo>
                  <a:lnTo>
                    <a:pt x="12" y="14"/>
                  </a:lnTo>
                  <a:lnTo>
                    <a:pt x="6" y="1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31" name="Freeform 271"/>
            <p:cNvSpPr>
              <a:spLocks/>
            </p:cNvSpPr>
            <p:nvPr/>
          </p:nvSpPr>
          <p:spPr bwMode="auto">
            <a:xfrm>
              <a:off x="3737" y="174"/>
              <a:ext cx="15" cy="18"/>
            </a:xfrm>
            <a:custGeom>
              <a:avLst/>
              <a:gdLst/>
              <a:ahLst/>
              <a:cxnLst>
                <a:cxn ang="0">
                  <a:pos x="14" y="11"/>
                </a:cxn>
                <a:cxn ang="0">
                  <a:pos x="7" y="11"/>
                </a:cxn>
                <a:cxn ang="0">
                  <a:pos x="7" y="17"/>
                </a:cxn>
                <a:cxn ang="0">
                  <a:pos x="6" y="17"/>
                </a:cxn>
                <a:cxn ang="0">
                  <a:pos x="5" y="11"/>
                </a:cxn>
                <a:cxn ang="0">
                  <a:pos x="0" y="11"/>
                </a:cxn>
                <a:cxn ang="0">
                  <a:pos x="5" y="9"/>
                </a:cxn>
                <a:cxn ang="0">
                  <a:pos x="5" y="0"/>
                </a:cxn>
                <a:cxn ang="0">
                  <a:pos x="6" y="11"/>
                </a:cxn>
                <a:cxn ang="0">
                  <a:pos x="14" y="11"/>
                </a:cxn>
              </a:cxnLst>
              <a:rect l="0" t="0" r="r" b="b"/>
              <a:pathLst>
                <a:path w="15" h="18">
                  <a:moveTo>
                    <a:pt x="14" y="11"/>
                  </a:moveTo>
                  <a:lnTo>
                    <a:pt x="7" y="11"/>
                  </a:lnTo>
                  <a:lnTo>
                    <a:pt x="7" y="17"/>
                  </a:lnTo>
                  <a:lnTo>
                    <a:pt x="6" y="17"/>
                  </a:lnTo>
                  <a:lnTo>
                    <a:pt x="5" y="11"/>
                  </a:lnTo>
                  <a:lnTo>
                    <a:pt x="0" y="11"/>
                  </a:lnTo>
                  <a:lnTo>
                    <a:pt x="5" y="9"/>
                  </a:lnTo>
                  <a:lnTo>
                    <a:pt x="5" y="0"/>
                  </a:lnTo>
                  <a:lnTo>
                    <a:pt x="6" y="11"/>
                  </a:lnTo>
                  <a:lnTo>
                    <a:pt x="14"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32" name="Freeform 272"/>
            <p:cNvSpPr>
              <a:spLocks/>
            </p:cNvSpPr>
            <p:nvPr/>
          </p:nvSpPr>
          <p:spPr bwMode="auto">
            <a:xfrm>
              <a:off x="3667" y="246"/>
              <a:ext cx="2" cy="37"/>
            </a:xfrm>
            <a:custGeom>
              <a:avLst/>
              <a:gdLst/>
              <a:ahLst/>
              <a:cxnLst>
                <a:cxn ang="0">
                  <a:pos x="0" y="36"/>
                </a:cxn>
                <a:cxn ang="0">
                  <a:pos x="0" y="0"/>
                </a:cxn>
                <a:cxn ang="0">
                  <a:pos x="1" y="0"/>
                </a:cxn>
                <a:cxn ang="0">
                  <a:pos x="1" y="36"/>
                </a:cxn>
                <a:cxn ang="0">
                  <a:pos x="0" y="36"/>
                </a:cxn>
              </a:cxnLst>
              <a:rect l="0" t="0" r="r" b="b"/>
              <a:pathLst>
                <a:path w="2" h="37">
                  <a:moveTo>
                    <a:pt x="0" y="36"/>
                  </a:moveTo>
                  <a:lnTo>
                    <a:pt x="0" y="0"/>
                  </a:lnTo>
                  <a:lnTo>
                    <a:pt x="1" y="0"/>
                  </a:lnTo>
                  <a:lnTo>
                    <a:pt x="1" y="36"/>
                  </a:lnTo>
                  <a:lnTo>
                    <a:pt x="0" y="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33" name="Freeform 273"/>
            <p:cNvSpPr>
              <a:spLocks/>
            </p:cNvSpPr>
            <p:nvPr/>
          </p:nvSpPr>
          <p:spPr bwMode="auto">
            <a:xfrm>
              <a:off x="3839" y="238"/>
              <a:ext cx="7" cy="15"/>
            </a:xfrm>
            <a:custGeom>
              <a:avLst/>
              <a:gdLst/>
              <a:ahLst/>
              <a:cxnLst>
                <a:cxn ang="0">
                  <a:pos x="2" y="14"/>
                </a:cxn>
                <a:cxn ang="0">
                  <a:pos x="2" y="8"/>
                </a:cxn>
                <a:cxn ang="0">
                  <a:pos x="0" y="8"/>
                </a:cxn>
                <a:cxn ang="0">
                  <a:pos x="0" y="2"/>
                </a:cxn>
                <a:cxn ang="0">
                  <a:pos x="2" y="2"/>
                </a:cxn>
                <a:cxn ang="0">
                  <a:pos x="2" y="0"/>
                </a:cxn>
                <a:cxn ang="0">
                  <a:pos x="5" y="2"/>
                </a:cxn>
                <a:cxn ang="0">
                  <a:pos x="6" y="6"/>
                </a:cxn>
                <a:cxn ang="0">
                  <a:pos x="6" y="12"/>
                </a:cxn>
                <a:cxn ang="0">
                  <a:pos x="2" y="14"/>
                </a:cxn>
              </a:cxnLst>
              <a:rect l="0" t="0" r="r" b="b"/>
              <a:pathLst>
                <a:path w="7" h="15">
                  <a:moveTo>
                    <a:pt x="2" y="14"/>
                  </a:moveTo>
                  <a:lnTo>
                    <a:pt x="2" y="8"/>
                  </a:lnTo>
                  <a:lnTo>
                    <a:pt x="0" y="8"/>
                  </a:lnTo>
                  <a:lnTo>
                    <a:pt x="0" y="2"/>
                  </a:lnTo>
                  <a:lnTo>
                    <a:pt x="2" y="2"/>
                  </a:lnTo>
                  <a:lnTo>
                    <a:pt x="2" y="0"/>
                  </a:lnTo>
                  <a:lnTo>
                    <a:pt x="5" y="2"/>
                  </a:lnTo>
                  <a:lnTo>
                    <a:pt x="6" y="6"/>
                  </a:lnTo>
                  <a:lnTo>
                    <a:pt x="6" y="12"/>
                  </a:lnTo>
                  <a:lnTo>
                    <a:pt x="2" y="1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34" name="Freeform 274"/>
            <p:cNvSpPr>
              <a:spLocks/>
            </p:cNvSpPr>
            <p:nvPr/>
          </p:nvSpPr>
          <p:spPr bwMode="auto">
            <a:xfrm>
              <a:off x="3863" y="236"/>
              <a:ext cx="8" cy="16"/>
            </a:xfrm>
            <a:custGeom>
              <a:avLst/>
              <a:gdLst/>
              <a:ahLst/>
              <a:cxnLst>
                <a:cxn ang="0">
                  <a:pos x="0" y="13"/>
                </a:cxn>
                <a:cxn ang="0">
                  <a:pos x="0" y="0"/>
                </a:cxn>
                <a:cxn ang="0">
                  <a:pos x="1" y="0"/>
                </a:cxn>
                <a:cxn ang="0">
                  <a:pos x="2" y="9"/>
                </a:cxn>
                <a:cxn ang="0">
                  <a:pos x="7" y="9"/>
                </a:cxn>
                <a:cxn ang="0">
                  <a:pos x="2" y="9"/>
                </a:cxn>
                <a:cxn ang="0">
                  <a:pos x="2" y="15"/>
                </a:cxn>
                <a:cxn ang="0">
                  <a:pos x="0" y="13"/>
                </a:cxn>
              </a:cxnLst>
              <a:rect l="0" t="0" r="r" b="b"/>
              <a:pathLst>
                <a:path w="8" h="16">
                  <a:moveTo>
                    <a:pt x="0" y="13"/>
                  </a:moveTo>
                  <a:lnTo>
                    <a:pt x="0" y="0"/>
                  </a:lnTo>
                  <a:lnTo>
                    <a:pt x="1" y="0"/>
                  </a:lnTo>
                  <a:lnTo>
                    <a:pt x="2" y="9"/>
                  </a:lnTo>
                  <a:lnTo>
                    <a:pt x="7" y="9"/>
                  </a:lnTo>
                  <a:lnTo>
                    <a:pt x="2" y="9"/>
                  </a:lnTo>
                  <a:lnTo>
                    <a:pt x="2" y="15"/>
                  </a:lnTo>
                  <a:lnTo>
                    <a:pt x="0"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35" name="Freeform 275"/>
            <p:cNvSpPr>
              <a:spLocks/>
            </p:cNvSpPr>
            <p:nvPr/>
          </p:nvSpPr>
          <p:spPr bwMode="auto">
            <a:xfrm>
              <a:off x="3495" y="317"/>
              <a:ext cx="501" cy="25"/>
            </a:xfrm>
            <a:custGeom>
              <a:avLst/>
              <a:gdLst/>
              <a:ahLst/>
              <a:cxnLst>
                <a:cxn ang="0">
                  <a:pos x="494" y="0"/>
                </a:cxn>
                <a:cxn ang="0">
                  <a:pos x="490" y="2"/>
                </a:cxn>
                <a:cxn ang="0">
                  <a:pos x="494" y="6"/>
                </a:cxn>
                <a:cxn ang="0">
                  <a:pos x="498" y="10"/>
                </a:cxn>
                <a:cxn ang="0">
                  <a:pos x="500" y="12"/>
                </a:cxn>
                <a:cxn ang="0">
                  <a:pos x="499" y="14"/>
                </a:cxn>
                <a:cxn ang="0">
                  <a:pos x="498" y="18"/>
                </a:cxn>
                <a:cxn ang="0">
                  <a:pos x="490" y="24"/>
                </a:cxn>
                <a:cxn ang="0">
                  <a:pos x="486" y="24"/>
                </a:cxn>
                <a:cxn ang="0">
                  <a:pos x="472" y="22"/>
                </a:cxn>
                <a:cxn ang="0">
                  <a:pos x="464" y="18"/>
                </a:cxn>
                <a:cxn ang="0">
                  <a:pos x="423" y="14"/>
                </a:cxn>
                <a:cxn ang="0">
                  <a:pos x="5" y="12"/>
                </a:cxn>
                <a:cxn ang="0">
                  <a:pos x="2" y="2"/>
                </a:cxn>
                <a:cxn ang="0">
                  <a:pos x="0" y="0"/>
                </a:cxn>
                <a:cxn ang="0">
                  <a:pos x="494" y="0"/>
                </a:cxn>
              </a:cxnLst>
              <a:rect l="0" t="0" r="r" b="b"/>
              <a:pathLst>
                <a:path w="501" h="25">
                  <a:moveTo>
                    <a:pt x="494" y="0"/>
                  </a:moveTo>
                  <a:lnTo>
                    <a:pt x="490" y="2"/>
                  </a:lnTo>
                  <a:lnTo>
                    <a:pt x="494" y="6"/>
                  </a:lnTo>
                  <a:lnTo>
                    <a:pt x="498" y="10"/>
                  </a:lnTo>
                  <a:lnTo>
                    <a:pt x="500" y="12"/>
                  </a:lnTo>
                  <a:lnTo>
                    <a:pt x="499" y="14"/>
                  </a:lnTo>
                  <a:lnTo>
                    <a:pt x="498" y="18"/>
                  </a:lnTo>
                  <a:lnTo>
                    <a:pt x="490" y="24"/>
                  </a:lnTo>
                  <a:lnTo>
                    <a:pt x="486" y="24"/>
                  </a:lnTo>
                  <a:lnTo>
                    <a:pt x="472" y="22"/>
                  </a:lnTo>
                  <a:lnTo>
                    <a:pt x="464" y="18"/>
                  </a:lnTo>
                  <a:lnTo>
                    <a:pt x="423" y="14"/>
                  </a:lnTo>
                  <a:lnTo>
                    <a:pt x="5" y="12"/>
                  </a:lnTo>
                  <a:lnTo>
                    <a:pt x="2" y="2"/>
                  </a:lnTo>
                  <a:lnTo>
                    <a:pt x="0" y="0"/>
                  </a:lnTo>
                  <a:lnTo>
                    <a:pt x="49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36" name="Freeform 276"/>
            <p:cNvSpPr>
              <a:spLocks/>
            </p:cNvSpPr>
            <p:nvPr/>
          </p:nvSpPr>
          <p:spPr bwMode="auto">
            <a:xfrm>
              <a:off x="3803" y="227"/>
              <a:ext cx="2" cy="25"/>
            </a:xfrm>
            <a:custGeom>
              <a:avLst/>
              <a:gdLst/>
              <a:ahLst/>
              <a:cxnLst>
                <a:cxn ang="0">
                  <a:pos x="0" y="24"/>
                </a:cxn>
                <a:cxn ang="0">
                  <a:pos x="0" y="0"/>
                </a:cxn>
                <a:cxn ang="0">
                  <a:pos x="1" y="0"/>
                </a:cxn>
                <a:cxn ang="0">
                  <a:pos x="1" y="24"/>
                </a:cxn>
                <a:cxn ang="0">
                  <a:pos x="0" y="24"/>
                </a:cxn>
              </a:cxnLst>
              <a:rect l="0" t="0" r="r" b="b"/>
              <a:pathLst>
                <a:path w="2" h="25">
                  <a:moveTo>
                    <a:pt x="0" y="24"/>
                  </a:moveTo>
                  <a:lnTo>
                    <a:pt x="0" y="0"/>
                  </a:lnTo>
                  <a:lnTo>
                    <a:pt x="1" y="0"/>
                  </a:lnTo>
                  <a:lnTo>
                    <a:pt x="1" y="24"/>
                  </a:lnTo>
                  <a:lnTo>
                    <a:pt x="0" y="2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37" name="Freeform 277"/>
            <p:cNvSpPr>
              <a:spLocks/>
            </p:cNvSpPr>
            <p:nvPr/>
          </p:nvSpPr>
          <p:spPr bwMode="auto">
            <a:xfrm>
              <a:off x="3728" y="260"/>
              <a:ext cx="11" cy="16"/>
            </a:xfrm>
            <a:custGeom>
              <a:avLst/>
              <a:gdLst/>
              <a:ahLst/>
              <a:cxnLst>
                <a:cxn ang="0">
                  <a:pos x="10" y="0"/>
                </a:cxn>
                <a:cxn ang="0">
                  <a:pos x="6" y="3"/>
                </a:cxn>
                <a:cxn ang="0">
                  <a:pos x="3" y="6"/>
                </a:cxn>
                <a:cxn ang="0">
                  <a:pos x="0" y="9"/>
                </a:cxn>
                <a:cxn ang="0">
                  <a:pos x="0" y="15"/>
                </a:cxn>
                <a:cxn ang="0">
                  <a:pos x="10" y="15"/>
                </a:cxn>
                <a:cxn ang="0">
                  <a:pos x="10" y="0"/>
                </a:cxn>
              </a:cxnLst>
              <a:rect l="0" t="0" r="r" b="b"/>
              <a:pathLst>
                <a:path w="11" h="16">
                  <a:moveTo>
                    <a:pt x="10" y="0"/>
                  </a:moveTo>
                  <a:lnTo>
                    <a:pt x="6" y="3"/>
                  </a:lnTo>
                  <a:lnTo>
                    <a:pt x="3" y="6"/>
                  </a:lnTo>
                  <a:lnTo>
                    <a:pt x="0" y="9"/>
                  </a:lnTo>
                  <a:lnTo>
                    <a:pt x="0" y="15"/>
                  </a:lnTo>
                  <a:lnTo>
                    <a:pt x="10" y="15"/>
                  </a:lnTo>
                  <a:lnTo>
                    <a:pt x="1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38" name="Freeform 278"/>
            <p:cNvSpPr>
              <a:spLocks/>
            </p:cNvSpPr>
            <p:nvPr/>
          </p:nvSpPr>
          <p:spPr bwMode="auto">
            <a:xfrm>
              <a:off x="3524" y="277"/>
              <a:ext cx="13" cy="20"/>
            </a:xfrm>
            <a:custGeom>
              <a:avLst/>
              <a:gdLst/>
              <a:ahLst/>
              <a:cxnLst>
                <a:cxn ang="0">
                  <a:pos x="12" y="19"/>
                </a:cxn>
                <a:cxn ang="0">
                  <a:pos x="12" y="7"/>
                </a:cxn>
                <a:cxn ang="0">
                  <a:pos x="10" y="4"/>
                </a:cxn>
                <a:cxn ang="0">
                  <a:pos x="8" y="0"/>
                </a:cxn>
                <a:cxn ang="0">
                  <a:pos x="5" y="0"/>
                </a:cxn>
                <a:cxn ang="0">
                  <a:pos x="2" y="4"/>
                </a:cxn>
                <a:cxn ang="0">
                  <a:pos x="0" y="7"/>
                </a:cxn>
                <a:cxn ang="0">
                  <a:pos x="0" y="19"/>
                </a:cxn>
                <a:cxn ang="0">
                  <a:pos x="12" y="19"/>
                </a:cxn>
              </a:cxnLst>
              <a:rect l="0" t="0" r="r" b="b"/>
              <a:pathLst>
                <a:path w="13" h="20">
                  <a:moveTo>
                    <a:pt x="12" y="19"/>
                  </a:moveTo>
                  <a:lnTo>
                    <a:pt x="12" y="7"/>
                  </a:lnTo>
                  <a:lnTo>
                    <a:pt x="10" y="4"/>
                  </a:lnTo>
                  <a:lnTo>
                    <a:pt x="8" y="0"/>
                  </a:lnTo>
                  <a:lnTo>
                    <a:pt x="5" y="0"/>
                  </a:lnTo>
                  <a:lnTo>
                    <a:pt x="2" y="4"/>
                  </a:lnTo>
                  <a:lnTo>
                    <a:pt x="0" y="7"/>
                  </a:lnTo>
                  <a:lnTo>
                    <a:pt x="0" y="19"/>
                  </a:lnTo>
                  <a:lnTo>
                    <a:pt x="12"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2839" name="Group 279"/>
          <p:cNvGrpSpPr>
            <a:grpSpLocks/>
          </p:cNvGrpSpPr>
          <p:nvPr/>
        </p:nvGrpSpPr>
        <p:grpSpPr bwMode="auto">
          <a:xfrm>
            <a:off x="10074275" y="3360738"/>
            <a:ext cx="319088" cy="546100"/>
            <a:chOff x="5386" y="1604"/>
            <a:chExt cx="201" cy="344"/>
          </a:xfrm>
        </p:grpSpPr>
        <p:sp>
          <p:nvSpPr>
            <p:cNvPr id="322840" name="Freeform 280"/>
            <p:cNvSpPr>
              <a:spLocks/>
            </p:cNvSpPr>
            <p:nvPr/>
          </p:nvSpPr>
          <p:spPr bwMode="auto">
            <a:xfrm>
              <a:off x="5386" y="1738"/>
              <a:ext cx="201" cy="162"/>
            </a:xfrm>
            <a:custGeom>
              <a:avLst/>
              <a:gdLst/>
              <a:ahLst/>
              <a:cxnLst>
                <a:cxn ang="0">
                  <a:pos x="200" y="76"/>
                </a:cxn>
                <a:cxn ang="0">
                  <a:pos x="199" y="66"/>
                </a:cxn>
                <a:cxn ang="0">
                  <a:pos x="195" y="58"/>
                </a:cxn>
                <a:cxn ang="0">
                  <a:pos x="192" y="49"/>
                </a:cxn>
                <a:cxn ang="0">
                  <a:pos x="187" y="41"/>
                </a:cxn>
                <a:cxn ang="0">
                  <a:pos x="181" y="32"/>
                </a:cxn>
                <a:cxn ang="0">
                  <a:pos x="174" y="26"/>
                </a:cxn>
                <a:cxn ang="0">
                  <a:pos x="165" y="19"/>
                </a:cxn>
                <a:cxn ang="0">
                  <a:pos x="157" y="13"/>
                </a:cxn>
                <a:cxn ang="0">
                  <a:pos x="147" y="10"/>
                </a:cxn>
                <a:cxn ang="0">
                  <a:pos x="137" y="6"/>
                </a:cxn>
                <a:cxn ang="0">
                  <a:pos x="126" y="2"/>
                </a:cxn>
                <a:cxn ang="0">
                  <a:pos x="115" y="1"/>
                </a:cxn>
                <a:cxn ang="0">
                  <a:pos x="103" y="0"/>
                </a:cxn>
                <a:cxn ang="0">
                  <a:pos x="92" y="0"/>
                </a:cxn>
                <a:cxn ang="0">
                  <a:pos x="80" y="1"/>
                </a:cxn>
                <a:cxn ang="0">
                  <a:pos x="69" y="4"/>
                </a:cxn>
                <a:cxn ang="0">
                  <a:pos x="59" y="7"/>
                </a:cxn>
                <a:cxn ang="0">
                  <a:pos x="49" y="11"/>
                </a:cxn>
                <a:cxn ang="0">
                  <a:pos x="40" y="16"/>
                </a:cxn>
                <a:cxn ang="0">
                  <a:pos x="31" y="23"/>
                </a:cxn>
                <a:cxn ang="0">
                  <a:pos x="23" y="29"/>
                </a:cxn>
                <a:cxn ang="0">
                  <a:pos x="17" y="36"/>
                </a:cxn>
                <a:cxn ang="0">
                  <a:pos x="11" y="44"/>
                </a:cxn>
                <a:cxn ang="0">
                  <a:pos x="6" y="53"/>
                </a:cxn>
                <a:cxn ang="0">
                  <a:pos x="2" y="61"/>
                </a:cxn>
                <a:cxn ang="0">
                  <a:pos x="1" y="71"/>
                </a:cxn>
                <a:cxn ang="0">
                  <a:pos x="0" y="79"/>
                </a:cxn>
                <a:cxn ang="0">
                  <a:pos x="1" y="89"/>
                </a:cxn>
                <a:cxn ang="0">
                  <a:pos x="2" y="97"/>
                </a:cxn>
                <a:cxn ang="0">
                  <a:pos x="6" y="107"/>
                </a:cxn>
                <a:cxn ang="0">
                  <a:pos x="10" y="115"/>
                </a:cxn>
                <a:cxn ang="0">
                  <a:pos x="16" y="124"/>
                </a:cxn>
                <a:cxn ang="0">
                  <a:pos x="22" y="131"/>
                </a:cxn>
                <a:cxn ang="0">
                  <a:pos x="30" y="137"/>
                </a:cxn>
                <a:cxn ang="0">
                  <a:pos x="38" y="143"/>
                </a:cxn>
                <a:cxn ang="0">
                  <a:pos x="48" y="149"/>
                </a:cxn>
                <a:cxn ang="0">
                  <a:pos x="57" y="154"/>
                </a:cxn>
                <a:cxn ang="0">
                  <a:pos x="68" y="156"/>
                </a:cxn>
                <a:cxn ang="0">
                  <a:pos x="79" y="159"/>
                </a:cxn>
                <a:cxn ang="0">
                  <a:pos x="90" y="160"/>
                </a:cxn>
                <a:cxn ang="0">
                  <a:pos x="102" y="161"/>
                </a:cxn>
                <a:cxn ang="0">
                  <a:pos x="113" y="160"/>
                </a:cxn>
                <a:cxn ang="0">
                  <a:pos x="125" y="159"/>
                </a:cxn>
                <a:cxn ang="0">
                  <a:pos x="135" y="156"/>
                </a:cxn>
                <a:cxn ang="0">
                  <a:pos x="145" y="151"/>
                </a:cxn>
                <a:cxn ang="0">
                  <a:pos x="156" y="148"/>
                </a:cxn>
                <a:cxn ang="0">
                  <a:pos x="164" y="142"/>
                </a:cxn>
                <a:cxn ang="0">
                  <a:pos x="172" y="136"/>
                </a:cxn>
                <a:cxn ang="0">
                  <a:pos x="180" y="129"/>
                </a:cxn>
                <a:cxn ang="0">
                  <a:pos x="186" y="121"/>
                </a:cxn>
                <a:cxn ang="0">
                  <a:pos x="190" y="113"/>
                </a:cxn>
                <a:cxn ang="0">
                  <a:pos x="195" y="105"/>
                </a:cxn>
                <a:cxn ang="0">
                  <a:pos x="198" y="95"/>
                </a:cxn>
                <a:cxn ang="0">
                  <a:pos x="199" y="87"/>
                </a:cxn>
                <a:cxn ang="0">
                  <a:pos x="200" y="79"/>
                </a:cxn>
              </a:cxnLst>
              <a:rect l="0" t="0" r="r" b="b"/>
              <a:pathLst>
                <a:path w="201" h="162">
                  <a:moveTo>
                    <a:pt x="200" y="79"/>
                  </a:moveTo>
                  <a:lnTo>
                    <a:pt x="200" y="76"/>
                  </a:lnTo>
                  <a:lnTo>
                    <a:pt x="199" y="71"/>
                  </a:lnTo>
                  <a:lnTo>
                    <a:pt x="199" y="66"/>
                  </a:lnTo>
                  <a:lnTo>
                    <a:pt x="198" y="62"/>
                  </a:lnTo>
                  <a:lnTo>
                    <a:pt x="195" y="58"/>
                  </a:lnTo>
                  <a:lnTo>
                    <a:pt x="194" y="53"/>
                  </a:lnTo>
                  <a:lnTo>
                    <a:pt x="192" y="49"/>
                  </a:lnTo>
                  <a:lnTo>
                    <a:pt x="189" y="44"/>
                  </a:lnTo>
                  <a:lnTo>
                    <a:pt x="187" y="41"/>
                  </a:lnTo>
                  <a:lnTo>
                    <a:pt x="183" y="37"/>
                  </a:lnTo>
                  <a:lnTo>
                    <a:pt x="181" y="32"/>
                  </a:lnTo>
                  <a:lnTo>
                    <a:pt x="177" y="29"/>
                  </a:lnTo>
                  <a:lnTo>
                    <a:pt x="174" y="26"/>
                  </a:lnTo>
                  <a:lnTo>
                    <a:pt x="170" y="23"/>
                  </a:lnTo>
                  <a:lnTo>
                    <a:pt x="165" y="19"/>
                  </a:lnTo>
                  <a:lnTo>
                    <a:pt x="162" y="17"/>
                  </a:lnTo>
                  <a:lnTo>
                    <a:pt x="157" y="13"/>
                  </a:lnTo>
                  <a:lnTo>
                    <a:pt x="152" y="12"/>
                  </a:lnTo>
                  <a:lnTo>
                    <a:pt x="147" y="10"/>
                  </a:lnTo>
                  <a:lnTo>
                    <a:pt x="141" y="7"/>
                  </a:lnTo>
                  <a:lnTo>
                    <a:pt x="137" y="6"/>
                  </a:lnTo>
                  <a:lnTo>
                    <a:pt x="131" y="4"/>
                  </a:lnTo>
                  <a:lnTo>
                    <a:pt x="126" y="2"/>
                  </a:lnTo>
                  <a:lnTo>
                    <a:pt x="120" y="1"/>
                  </a:lnTo>
                  <a:lnTo>
                    <a:pt x="115" y="1"/>
                  </a:lnTo>
                  <a:lnTo>
                    <a:pt x="109" y="0"/>
                  </a:lnTo>
                  <a:lnTo>
                    <a:pt x="103" y="0"/>
                  </a:lnTo>
                  <a:lnTo>
                    <a:pt x="97" y="0"/>
                  </a:lnTo>
                  <a:lnTo>
                    <a:pt x="92" y="0"/>
                  </a:lnTo>
                  <a:lnTo>
                    <a:pt x="86" y="0"/>
                  </a:lnTo>
                  <a:lnTo>
                    <a:pt x="80" y="1"/>
                  </a:lnTo>
                  <a:lnTo>
                    <a:pt x="75" y="2"/>
                  </a:lnTo>
                  <a:lnTo>
                    <a:pt x="69" y="4"/>
                  </a:lnTo>
                  <a:lnTo>
                    <a:pt x="65" y="5"/>
                  </a:lnTo>
                  <a:lnTo>
                    <a:pt x="59" y="7"/>
                  </a:lnTo>
                  <a:lnTo>
                    <a:pt x="54" y="8"/>
                  </a:lnTo>
                  <a:lnTo>
                    <a:pt x="49" y="11"/>
                  </a:lnTo>
                  <a:lnTo>
                    <a:pt x="44" y="13"/>
                  </a:lnTo>
                  <a:lnTo>
                    <a:pt x="40" y="16"/>
                  </a:lnTo>
                  <a:lnTo>
                    <a:pt x="35" y="19"/>
                  </a:lnTo>
                  <a:lnTo>
                    <a:pt x="31" y="23"/>
                  </a:lnTo>
                  <a:lnTo>
                    <a:pt x="26" y="25"/>
                  </a:lnTo>
                  <a:lnTo>
                    <a:pt x="23" y="29"/>
                  </a:lnTo>
                  <a:lnTo>
                    <a:pt x="19" y="32"/>
                  </a:lnTo>
                  <a:lnTo>
                    <a:pt x="17" y="36"/>
                  </a:lnTo>
                  <a:lnTo>
                    <a:pt x="13" y="40"/>
                  </a:lnTo>
                  <a:lnTo>
                    <a:pt x="11" y="44"/>
                  </a:lnTo>
                  <a:lnTo>
                    <a:pt x="8" y="48"/>
                  </a:lnTo>
                  <a:lnTo>
                    <a:pt x="6" y="53"/>
                  </a:lnTo>
                  <a:lnTo>
                    <a:pt x="5" y="58"/>
                  </a:lnTo>
                  <a:lnTo>
                    <a:pt x="2" y="61"/>
                  </a:lnTo>
                  <a:lnTo>
                    <a:pt x="2" y="66"/>
                  </a:lnTo>
                  <a:lnTo>
                    <a:pt x="1" y="71"/>
                  </a:lnTo>
                  <a:lnTo>
                    <a:pt x="0" y="74"/>
                  </a:lnTo>
                  <a:lnTo>
                    <a:pt x="0" y="79"/>
                  </a:lnTo>
                  <a:lnTo>
                    <a:pt x="0" y="84"/>
                  </a:lnTo>
                  <a:lnTo>
                    <a:pt x="1" y="89"/>
                  </a:lnTo>
                  <a:lnTo>
                    <a:pt x="1" y="93"/>
                  </a:lnTo>
                  <a:lnTo>
                    <a:pt x="2" y="97"/>
                  </a:lnTo>
                  <a:lnTo>
                    <a:pt x="4" y="102"/>
                  </a:lnTo>
                  <a:lnTo>
                    <a:pt x="6" y="107"/>
                  </a:lnTo>
                  <a:lnTo>
                    <a:pt x="7" y="111"/>
                  </a:lnTo>
                  <a:lnTo>
                    <a:pt x="10" y="115"/>
                  </a:lnTo>
                  <a:lnTo>
                    <a:pt x="13" y="119"/>
                  </a:lnTo>
                  <a:lnTo>
                    <a:pt x="16" y="124"/>
                  </a:lnTo>
                  <a:lnTo>
                    <a:pt x="19" y="126"/>
                  </a:lnTo>
                  <a:lnTo>
                    <a:pt x="22" y="131"/>
                  </a:lnTo>
                  <a:lnTo>
                    <a:pt x="26" y="133"/>
                  </a:lnTo>
                  <a:lnTo>
                    <a:pt x="30" y="137"/>
                  </a:lnTo>
                  <a:lnTo>
                    <a:pt x="34" y="141"/>
                  </a:lnTo>
                  <a:lnTo>
                    <a:pt x="38" y="143"/>
                  </a:lnTo>
                  <a:lnTo>
                    <a:pt x="43" y="145"/>
                  </a:lnTo>
                  <a:lnTo>
                    <a:pt x="48" y="149"/>
                  </a:lnTo>
                  <a:lnTo>
                    <a:pt x="53" y="150"/>
                  </a:lnTo>
                  <a:lnTo>
                    <a:pt x="57" y="154"/>
                  </a:lnTo>
                  <a:lnTo>
                    <a:pt x="62" y="155"/>
                  </a:lnTo>
                  <a:lnTo>
                    <a:pt x="68" y="156"/>
                  </a:lnTo>
                  <a:lnTo>
                    <a:pt x="73" y="157"/>
                  </a:lnTo>
                  <a:lnTo>
                    <a:pt x="79" y="159"/>
                  </a:lnTo>
                  <a:lnTo>
                    <a:pt x="85" y="160"/>
                  </a:lnTo>
                  <a:lnTo>
                    <a:pt x="90" y="160"/>
                  </a:lnTo>
                  <a:lnTo>
                    <a:pt x="96" y="161"/>
                  </a:lnTo>
                  <a:lnTo>
                    <a:pt x="102" y="161"/>
                  </a:lnTo>
                  <a:lnTo>
                    <a:pt x="108" y="161"/>
                  </a:lnTo>
                  <a:lnTo>
                    <a:pt x="113" y="160"/>
                  </a:lnTo>
                  <a:lnTo>
                    <a:pt x="119" y="159"/>
                  </a:lnTo>
                  <a:lnTo>
                    <a:pt x="125" y="159"/>
                  </a:lnTo>
                  <a:lnTo>
                    <a:pt x="129" y="157"/>
                  </a:lnTo>
                  <a:lnTo>
                    <a:pt x="135" y="156"/>
                  </a:lnTo>
                  <a:lnTo>
                    <a:pt x="140" y="154"/>
                  </a:lnTo>
                  <a:lnTo>
                    <a:pt x="145" y="151"/>
                  </a:lnTo>
                  <a:lnTo>
                    <a:pt x="151" y="149"/>
                  </a:lnTo>
                  <a:lnTo>
                    <a:pt x="156" y="148"/>
                  </a:lnTo>
                  <a:lnTo>
                    <a:pt x="159" y="144"/>
                  </a:lnTo>
                  <a:lnTo>
                    <a:pt x="164" y="142"/>
                  </a:lnTo>
                  <a:lnTo>
                    <a:pt x="169" y="138"/>
                  </a:lnTo>
                  <a:lnTo>
                    <a:pt x="172" y="136"/>
                  </a:lnTo>
                  <a:lnTo>
                    <a:pt x="176" y="132"/>
                  </a:lnTo>
                  <a:lnTo>
                    <a:pt x="180" y="129"/>
                  </a:lnTo>
                  <a:lnTo>
                    <a:pt x="183" y="125"/>
                  </a:lnTo>
                  <a:lnTo>
                    <a:pt x="186" y="121"/>
                  </a:lnTo>
                  <a:lnTo>
                    <a:pt x="188" y="117"/>
                  </a:lnTo>
                  <a:lnTo>
                    <a:pt x="190" y="113"/>
                  </a:lnTo>
                  <a:lnTo>
                    <a:pt x="193" y="108"/>
                  </a:lnTo>
                  <a:lnTo>
                    <a:pt x="195" y="105"/>
                  </a:lnTo>
                  <a:lnTo>
                    <a:pt x="196" y="100"/>
                  </a:lnTo>
                  <a:lnTo>
                    <a:pt x="198" y="95"/>
                  </a:lnTo>
                  <a:lnTo>
                    <a:pt x="199" y="90"/>
                  </a:lnTo>
                  <a:lnTo>
                    <a:pt x="199" y="87"/>
                  </a:lnTo>
                  <a:lnTo>
                    <a:pt x="200" y="82"/>
                  </a:lnTo>
                  <a:lnTo>
                    <a:pt x="200" y="79"/>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322841" name="Freeform 281"/>
            <p:cNvSpPr>
              <a:spLocks/>
            </p:cNvSpPr>
            <p:nvPr/>
          </p:nvSpPr>
          <p:spPr bwMode="auto">
            <a:xfrm>
              <a:off x="5420" y="1738"/>
              <a:ext cx="68" cy="162"/>
            </a:xfrm>
            <a:custGeom>
              <a:avLst/>
              <a:gdLst/>
              <a:ahLst/>
              <a:cxnLst>
                <a:cxn ang="0">
                  <a:pos x="67" y="0"/>
                </a:cxn>
                <a:cxn ang="0">
                  <a:pos x="61" y="1"/>
                </a:cxn>
                <a:cxn ang="0">
                  <a:pos x="55" y="4"/>
                </a:cxn>
                <a:cxn ang="0">
                  <a:pos x="50" y="6"/>
                </a:cxn>
                <a:cxn ang="0">
                  <a:pos x="45" y="8"/>
                </a:cxn>
                <a:cxn ang="0">
                  <a:pos x="41" y="12"/>
                </a:cxn>
                <a:cxn ang="0">
                  <a:pos x="36" y="14"/>
                </a:cxn>
                <a:cxn ang="0">
                  <a:pos x="32" y="18"/>
                </a:cxn>
                <a:cxn ang="0">
                  <a:pos x="28" y="22"/>
                </a:cxn>
                <a:cxn ang="0">
                  <a:pos x="24" y="25"/>
                </a:cxn>
                <a:cxn ang="0">
                  <a:pos x="20" y="29"/>
                </a:cxn>
                <a:cxn ang="0">
                  <a:pos x="18" y="32"/>
                </a:cxn>
                <a:cxn ang="0">
                  <a:pos x="14" y="37"/>
                </a:cxn>
                <a:cxn ang="0">
                  <a:pos x="11" y="41"/>
                </a:cxn>
                <a:cxn ang="0">
                  <a:pos x="8" y="46"/>
                </a:cxn>
                <a:cxn ang="0">
                  <a:pos x="7" y="50"/>
                </a:cxn>
                <a:cxn ang="0">
                  <a:pos x="5" y="54"/>
                </a:cxn>
                <a:cxn ang="0">
                  <a:pos x="4" y="59"/>
                </a:cxn>
                <a:cxn ang="0">
                  <a:pos x="2" y="64"/>
                </a:cxn>
                <a:cxn ang="0">
                  <a:pos x="1" y="68"/>
                </a:cxn>
                <a:cxn ang="0">
                  <a:pos x="0" y="73"/>
                </a:cxn>
                <a:cxn ang="0">
                  <a:pos x="0" y="78"/>
                </a:cxn>
                <a:cxn ang="0">
                  <a:pos x="0" y="83"/>
                </a:cxn>
                <a:cxn ang="0">
                  <a:pos x="0" y="88"/>
                </a:cxn>
                <a:cxn ang="0">
                  <a:pos x="1" y="93"/>
                </a:cxn>
                <a:cxn ang="0">
                  <a:pos x="2" y="97"/>
                </a:cxn>
                <a:cxn ang="0">
                  <a:pos x="4" y="102"/>
                </a:cxn>
                <a:cxn ang="0">
                  <a:pos x="5" y="106"/>
                </a:cxn>
                <a:cxn ang="0">
                  <a:pos x="6" y="111"/>
                </a:cxn>
                <a:cxn ang="0">
                  <a:pos x="8" y="115"/>
                </a:cxn>
                <a:cxn ang="0">
                  <a:pos x="11" y="119"/>
                </a:cxn>
                <a:cxn ang="0">
                  <a:pos x="14" y="124"/>
                </a:cxn>
                <a:cxn ang="0">
                  <a:pos x="17" y="127"/>
                </a:cxn>
                <a:cxn ang="0">
                  <a:pos x="20" y="131"/>
                </a:cxn>
                <a:cxn ang="0">
                  <a:pos x="24" y="136"/>
                </a:cxn>
                <a:cxn ang="0">
                  <a:pos x="28" y="138"/>
                </a:cxn>
                <a:cxn ang="0">
                  <a:pos x="32" y="143"/>
                </a:cxn>
                <a:cxn ang="0">
                  <a:pos x="36" y="145"/>
                </a:cxn>
                <a:cxn ang="0">
                  <a:pos x="41" y="149"/>
                </a:cxn>
                <a:cxn ang="0">
                  <a:pos x="45" y="151"/>
                </a:cxn>
                <a:cxn ang="0">
                  <a:pos x="50" y="154"/>
                </a:cxn>
                <a:cxn ang="0">
                  <a:pos x="55" y="156"/>
                </a:cxn>
                <a:cxn ang="0">
                  <a:pos x="61" y="159"/>
                </a:cxn>
                <a:cxn ang="0">
                  <a:pos x="67" y="161"/>
                </a:cxn>
              </a:cxnLst>
              <a:rect l="0" t="0" r="r" b="b"/>
              <a:pathLst>
                <a:path w="68" h="162">
                  <a:moveTo>
                    <a:pt x="67" y="0"/>
                  </a:moveTo>
                  <a:lnTo>
                    <a:pt x="61" y="1"/>
                  </a:lnTo>
                  <a:lnTo>
                    <a:pt x="55" y="4"/>
                  </a:lnTo>
                  <a:lnTo>
                    <a:pt x="50" y="6"/>
                  </a:lnTo>
                  <a:lnTo>
                    <a:pt x="45" y="8"/>
                  </a:lnTo>
                  <a:lnTo>
                    <a:pt x="41" y="12"/>
                  </a:lnTo>
                  <a:lnTo>
                    <a:pt x="36" y="14"/>
                  </a:lnTo>
                  <a:lnTo>
                    <a:pt x="32" y="18"/>
                  </a:lnTo>
                  <a:lnTo>
                    <a:pt x="28" y="22"/>
                  </a:lnTo>
                  <a:lnTo>
                    <a:pt x="24" y="25"/>
                  </a:lnTo>
                  <a:lnTo>
                    <a:pt x="20" y="29"/>
                  </a:lnTo>
                  <a:lnTo>
                    <a:pt x="18" y="32"/>
                  </a:lnTo>
                  <a:lnTo>
                    <a:pt x="14" y="37"/>
                  </a:lnTo>
                  <a:lnTo>
                    <a:pt x="11" y="41"/>
                  </a:lnTo>
                  <a:lnTo>
                    <a:pt x="8" y="46"/>
                  </a:lnTo>
                  <a:lnTo>
                    <a:pt x="7" y="50"/>
                  </a:lnTo>
                  <a:lnTo>
                    <a:pt x="5" y="54"/>
                  </a:lnTo>
                  <a:lnTo>
                    <a:pt x="4" y="59"/>
                  </a:lnTo>
                  <a:lnTo>
                    <a:pt x="2" y="64"/>
                  </a:lnTo>
                  <a:lnTo>
                    <a:pt x="1" y="68"/>
                  </a:lnTo>
                  <a:lnTo>
                    <a:pt x="0" y="73"/>
                  </a:lnTo>
                  <a:lnTo>
                    <a:pt x="0" y="78"/>
                  </a:lnTo>
                  <a:lnTo>
                    <a:pt x="0" y="83"/>
                  </a:lnTo>
                  <a:lnTo>
                    <a:pt x="0" y="88"/>
                  </a:lnTo>
                  <a:lnTo>
                    <a:pt x="1" y="93"/>
                  </a:lnTo>
                  <a:lnTo>
                    <a:pt x="2" y="97"/>
                  </a:lnTo>
                  <a:lnTo>
                    <a:pt x="4" y="102"/>
                  </a:lnTo>
                  <a:lnTo>
                    <a:pt x="5" y="106"/>
                  </a:lnTo>
                  <a:lnTo>
                    <a:pt x="6" y="111"/>
                  </a:lnTo>
                  <a:lnTo>
                    <a:pt x="8" y="115"/>
                  </a:lnTo>
                  <a:lnTo>
                    <a:pt x="11" y="119"/>
                  </a:lnTo>
                  <a:lnTo>
                    <a:pt x="14" y="124"/>
                  </a:lnTo>
                  <a:lnTo>
                    <a:pt x="17" y="127"/>
                  </a:lnTo>
                  <a:lnTo>
                    <a:pt x="20" y="131"/>
                  </a:lnTo>
                  <a:lnTo>
                    <a:pt x="24" y="136"/>
                  </a:lnTo>
                  <a:lnTo>
                    <a:pt x="28" y="138"/>
                  </a:lnTo>
                  <a:lnTo>
                    <a:pt x="32" y="143"/>
                  </a:lnTo>
                  <a:lnTo>
                    <a:pt x="36" y="145"/>
                  </a:lnTo>
                  <a:lnTo>
                    <a:pt x="41" y="149"/>
                  </a:lnTo>
                  <a:lnTo>
                    <a:pt x="45" y="151"/>
                  </a:lnTo>
                  <a:lnTo>
                    <a:pt x="50" y="154"/>
                  </a:lnTo>
                  <a:lnTo>
                    <a:pt x="55" y="156"/>
                  </a:lnTo>
                  <a:lnTo>
                    <a:pt x="61" y="159"/>
                  </a:lnTo>
                  <a:lnTo>
                    <a:pt x="67" y="161"/>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842" name="Freeform 282"/>
            <p:cNvSpPr>
              <a:spLocks/>
            </p:cNvSpPr>
            <p:nvPr/>
          </p:nvSpPr>
          <p:spPr bwMode="auto">
            <a:xfrm>
              <a:off x="5487" y="1738"/>
              <a:ext cx="67" cy="162"/>
            </a:xfrm>
            <a:custGeom>
              <a:avLst/>
              <a:gdLst/>
              <a:ahLst/>
              <a:cxnLst>
                <a:cxn ang="0">
                  <a:pos x="0" y="161"/>
                </a:cxn>
                <a:cxn ang="0">
                  <a:pos x="5" y="159"/>
                </a:cxn>
                <a:cxn ang="0">
                  <a:pos x="10" y="156"/>
                </a:cxn>
                <a:cxn ang="0">
                  <a:pos x="16" y="154"/>
                </a:cxn>
                <a:cxn ang="0">
                  <a:pos x="20" y="151"/>
                </a:cxn>
                <a:cxn ang="0">
                  <a:pos x="25" y="149"/>
                </a:cxn>
                <a:cxn ang="0">
                  <a:pos x="29" y="145"/>
                </a:cxn>
                <a:cxn ang="0">
                  <a:pos x="34" y="143"/>
                </a:cxn>
                <a:cxn ang="0">
                  <a:pos x="38" y="138"/>
                </a:cxn>
                <a:cxn ang="0">
                  <a:pos x="42" y="136"/>
                </a:cxn>
                <a:cxn ang="0">
                  <a:pos x="46" y="131"/>
                </a:cxn>
                <a:cxn ang="0">
                  <a:pos x="49" y="127"/>
                </a:cxn>
                <a:cxn ang="0">
                  <a:pos x="52" y="124"/>
                </a:cxn>
                <a:cxn ang="0">
                  <a:pos x="55" y="119"/>
                </a:cxn>
                <a:cxn ang="0">
                  <a:pos x="56" y="115"/>
                </a:cxn>
                <a:cxn ang="0">
                  <a:pos x="59" y="111"/>
                </a:cxn>
                <a:cxn ang="0">
                  <a:pos x="61" y="107"/>
                </a:cxn>
                <a:cxn ang="0">
                  <a:pos x="62" y="102"/>
                </a:cxn>
                <a:cxn ang="0">
                  <a:pos x="64" y="97"/>
                </a:cxn>
                <a:cxn ang="0">
                  <a:pos x="65" y="93"/>
                </a:cxn>
                <a:cxn ang="0">
                  <a:pos x="66" y="88"/>
                </a:cxn>
                <a:cxn ang="0">
                  <a:pos x="66" y="83"/>
                </a:cxn>
                <a:cxn ang="0">
                  <a:pos x="66" y="78"/>
                </a:cxn>
                <a:cxn ang="0">
                  <a:pos x="66" y="73"/>
                </a:cxn>
                <a:cxn ang="0">
                  <a:pos x="65" y="68"/>
                </a:cxn>
                <a:cxn ang="0">
                  <a:pos x="64" y="64"/>
                </a:cxn>
                <a:cxn ang="0">
                  <a:pos x="62" y="59"/>
                </a:cxn>
                <a:cxn ang="0">
                  <a:pos x="61" y="54"/>
                </a:cxn>
                <a:cxn ang="0">
                  <a:pos x="59" y="50"/>
                </a:cxn>
                <a:cxn ang="0">
                  <a:pos x="56" y="46"/>
                </a:cxn>
                <a:cxn ang="0">
                  <a:pos x="55" y="41"/>
                </a:cxn>
                <a:cxn ang="0">
                  <a:pos x="52" y="37"/>
                </a:cxn>
                <a:cxn ang="0">
                  <a:pos x="49" y="32"/>
                </a:cxn>
                <a:cxn ang="0">
                  <a:pos x="46" y="29"/>
                </a:cxn>
                <a:cxn ang="0">
                  <a:pos x="42" y="25"/>
                </a:cxn>
                <a:cxn ang="0">
                  <a:pos x="38" y="22"/>
                </a:cxn>
                <a:cxn ang="0">
                  <a:pos x="34" y="18"/>
                </a:cxn>
                <a:cxn ang="0">
                  <a:pos x="29" y="16"/>
                </a:cxn>
                <a:cxn ang="0">
                  <a:pos x="25" y="12"/>
                </a:cxn>
                <a:cxn ang="0">
                  <a:pos x="20" y="8"/>
                </a:cxn>
                <a:cxn ang="0">
                  <a:pos x="16" y="6"/>
                </a:cxn>
                <a:cxn ang="0">
                  <a:pos x="10" y="4"/>
                </a:cxn>
                <a:cxn ang="0">
                  <a:pos x="5" y="1"/>
                </a:cxn>
                <a:cxn ang="0">
                  <a:pos x="0" y="0"/>
                </a:cxn>
              </a:cxnLst>
              <a:rect l="0" t="0" r="r" b="b"/>
              <a:pathLst>
                <a:path w="67" h="162">
                  <a:moveTo>
                    <a:pt x="0" y="161"/>
                  </a:moveTo>
                  <a:lnTo>
                    <a:pt x="5" y="159"/>
                  </a:lnTo>
                  <a:lnTo>
                    <a:pt x="10" y="156"/>
                  </a:lnTo>
                  <a:lnTo>
                    <a:pt x="16" y="154"/>
                  </a:lnTo>
                  <a:lnTo>
                    <a:pt x="20" y="151"/>
                  </a:lnTo>
                  <a:lnTo>
                    <a:pt x="25" y="149"/>
                  </a:lnTo>
                  <a:lnTo>
                    <a:pt x="29" y="145"/>
                  </a:lnTo>
                  <a:lnTo>
                    <a:pt x="34" y="143"/>
                  </a:lnTo>
                  <a:lnTo>
                    <a:pt x="38" y="138"/>
                  </a:lnTo>
                  <a:lnTo>
                    <a:pt x="42" y="136"/>
                  </a:lnTo>
                  <a:lnTo>
                    <a:pt x="46" y="131"/>
                  </a:lnTo>
                  <a:lnTo>
                    <a:pt x="49" y="127"/>
                  </a:lnTo>
                  <a:lnTo>
                    <a:pt x="52" y="124"/>
                  </a:lnTo>
                  <a:lnTo>
                    <a:pt x="55" y="119"/>
                  </a:lnTo>
                  <a:lnTo>
                    <a:pt x="56" y="115"/>
                  </a:lnTo>
                  <a:lnTo>
                    <a:pt x="59" y="111"/>
                  </a:lnTo>
                  <a:lnTo>
                    <a:pt x="61" y="107"/>
                  </a:lnTo>
                  <a:lnTo>
                    <a:pt x="62" y="102"/>
                  </a:lnTo>
                  <a:lnTo>
                    <a:pt x="64" y="97"/>
                  </a:lnTo>
                  <a:lnTo>
                    <a:pt x="65" y="93"/>
                  </a:lnTo>
                  <a:lnTo>
                    <a:pt x="66" y="88"/>
                  </a:lnTo>
                  <a:lnTo>
                    <a:pt x="66" y="83"/>
                  </a:lnTo>
                  <a:lnTo>
                    <a:pt x="66" y="78"/>
                  </a:lnTo>
                  <a:lnTo>
                    <a:pt x="66" y="73"/>
                  </a:lnTo>
                  <a:lnTo>
                    <a:pt x="65" y="68"/>
                  </a:lnTo>
                  <a:lnTo>
                    <a:pt x="64" y="64"/>
                  </a:lnTo>
                  <a:lnTo>
                    <a:pt x="62" y="59"/>
                  </a:lnTo>
                  <a:lnTo>
                    <a:pt x="61" y="54"/>
                  </a:lnTo>
                  <a:lnTo>
                    <a:pt x="59" y="50"/>
                  </a:lnTo>
                  <a:lnTo>
                    <a:pt x="56" y="46"/>
                  </a:lnTo>
                  <a:lnTo>
                    <a:pt x="55" y="41"/>
                  </a:lnTo>
                  <a:lnTo>
                    <a:pt x="52" y="37"/>
                  </a:lnTo>
                  <a:lnTo>
                    <a:pt x="49" y="32"/>
                  </a:lnTo>
                  <a:lnTo>
                    <a:pt x="46" y="29"/>
                  </a:lnTo>
                  <a:lnTo>
                    <a:pt x="42" y="25"/>
                  </a:lnTo>
                  <a:lnTo>
                    <a:pt x="38" y="22"/>
                  </a:lnTo>
                  <a:lnTo>
                    <a:pt x="34" y="18"/>
                  </a:lnTo>
                  <a:lnTo>
                    <a:pt x="29" y="16"/>
                  </a:lnTo>
                  <a:lnTo>
                    <a:pt x="25" y="12"/>
                  </a:lnTo>
                  <a:lnTo>
                    <a:pt x="20" y="8"/>
                  </a:lnTo>
                  <a:lnTo>
                    <a:pt x="16" y="6"/>
                  </a:lnTo>
                  <a:lnTo>
                    <a:pt x="10" y="4"/>
                  </a:lnTo>
                  <a:lnTo>
                    <a:pt x="5" y="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843" name="Freeform 283"/>
            <p:cNvSpPr>
              <a:spLocks/>
            </p:cNvSpPr>
            <p:nvPr/>
          </p:nvSpPr>
          <p:spPr bwMode="auto">
            <a:xfrm>
              <a:off x="5452" y="1738"/>
              <a:ext cx="36" cy="162"/>
            </a:xfrm>
            <a:custGeom>
              <a:avLst/>
              <a:gdLst/>
              <a:ahLst/>
              <a:cxnLst>
                <a:cxn ang="0">
                  <a:pos x="35" y="0"/>
                </a:cxn>
                <a:cxn ang="0">
                  <a:pos x="30" y="5"/>
                </a:cxn>
                <a:cxn ang="0">
                  <a:pos x="27" y="10"/>
                </a:cxn>
                <a:cxn ang="0">
                  <a:pos x="22" y="14"/>
                </a:cxn>
                <a:cxn ang="0">
                  <a:pos x="19" y="19"/>
                </a:cxn>
                <a:cxn ang="0">
                  <a:pos x="16" y="25"/>
                </a:cxn>
                <a:cxn ang="0">
                  <a:pos x="12" y="30"/>
                </a:cxn>
                <a:cxn ang="0">
                  <a:pos x="10" y="36"/>
                </a:cxn>
                <a:cxn ang="0">
                  <a:pos x="7" y="42"/>
                </a:cxn>
                <a:cxn ang="0">
                  <a:pos x="6" y="47"/>
                </a:cxn>
                <a:cxn ang="0">
                  <a:pos x="4" y="53"/>
                </a:cxn>
                <a:cxn ang="0">
                  <a:pos x="2" y="59"/>
                </a:cxn>
                <a:cxn ang="0">
                  <a:pos x="1" y="65"/>
                </a:cxn>
                <a:cxn ang="0">
                  <a:pos x="0" y="71"/>
                </a:cxn>
                <a:cxn ang="0">
                  <a:pos x="0" y="76"/>
                </a:cxn>
                <a:cxn ang="0">
                  <a:pos x="0" y="82"/>
                </a:cxn>
                <a:cxn ang="0">
                  <a:pos x="0" y="88"/>
                </a:cxn>
                <a:cxn ang="0">
                  <a:pos x="1" y="94"/>
                </a:cxn>
                <a:cxn ang="0">
                  <a:pos x="2" y="100"/>
                </a:cxn>
                <a:cxn ang="0">
                  <a:pos x="4" y="106"/>
                </a:cxn>
                <a:cxn ang="0">
                  <a:pos x="5" y="112"/>
                </a:cxn>
                <a:cxn ang="0">
                  <a:pos x="7" y="117"/>
                </a:cxn>
                <a:cxn ang="0">
                  <a:pos x="10" y="123"/>
                </a:cxn>
                <a:cxn ang="0">
                  <a:pos x="12" y="129"/>
                </a:cxn>
                <a:cxn ang="0">
                  <a:pos x="14" y="133"/>
                </a:cxn>
                <a:cxn ang="0">
                  <a:pos x="17" y="138"/>
                </a:cxn>
                <a:cxn ang="0">
                  <a:pos x="21" y="144"/>
                </a:cxn>
                <a:cxn ang="0">
                  <a:pos x="24" y="149"/>
                </a:cxn>
                <a:cxn ang="0">
                  <a:pos x="29" y="154"/>
                </a:cxn>
                <a:cxn ang="0">
                  <a:pos x="33" y="159"/>
                </a:cxn>
                <a:cxn ang="0">
                  <a:pos x="35" y="161"/>
                </a:cxn>
              </a:cxnLst>
              <a:rect l="0" t="0" r="r" b="b"/>
              <a:pathLst>
                <a:path w="36" h="162">
                  <a:moveTo>
                    <a:pt x="35" y="0"/>
                  </a:moveTo>
                  <a:lnTo>
                    <a:pt x="30" y="5"/>
                  </a:lnTo>
                  <a:lnTo>
                    <a:pt x="27" y="10"/>
                  </a:lnTo>
                  <a:lnTo>
                    <a:pt x="22" y="14"/>
                  </a:lnTo>
                  <a:lnTo>
                    <a:pt x="19" y="19"/>
                  </a:lnTo>
                  <a:lnTo>
                    <a:pt x="16" y="25"/>
                  </a:lnTo>
                  <a:lnTo>
                    <a:pt x="12" y="30"/>
                  </a:lnTo>
                  <a:lnTo>
                    <a:pt x="10" y="36"/>
                  </a:lnTo>
                  <a:lnTo>
                    <a:pt x="7" y="42"/>
                  </a:lnTo>
                  <a:lnTo>
                    <a:pt x="6" y="47"/>
                  </a:lnTo>
                  <a:lnTo>
                    <a:pt x="4" y="53"/>
                  </a:lnTo>
                  <a:lnTo>
                    <a:pt x="2" y="59"/>
                  </a:lnTo>
                  <a:lnTo>
                    <a:pt x="1" y="65"/>
                  </a:lnTo>
                  <a:lnTo>
                    <a:pt x="0" y="71"/>
                  </a:lnTo>
                  <a:lnTo>
                    <a:pt x="0" y="76"/>
                  </a:lnTo>
                  <a:lnTo>
                    <a:pt x="0" y="82"/>
                  </a:lnTo>
                  <a:lnTo>
                    <a:pt x="0" y="88"/>
                  </a:lnTo>
                  <a:lnTo>
                    <a:pt x="1" y="94"/>
                  </a:lnTo>
                  <a:lnTo>
                    <a:pt x="2" y="100"/>
                  </a:lnTo>
                  <a:lnTo>
                    <a:pt x="4" y="106"/>
                  </a:lnTo>
                  <a:lnTo>
                    <a:pt x="5" y="112"/>
                  </a:lnTo>
                  <a:lnTo>
                    <a:pt x="7" y="117"/>
                  </a:lnTo>
                  <a:lnTo>
                    <a:pt x="10" y="123"/>
                  </a:lnTo>
                  <a:lnTo>
                    <a:pt x="12" y="129"/>
                  </a:lnTo>
                  <a:lnTo>
                    <a:pt x="14" y="133"/>
                  </a:lnTo>
                  <a:lnTo>
                    <a:pt x="17" y="138"/>
                  </a:lnTo>
                  <a:lnTo>
                    <a:pt x="21" y="144"/>
                  </a:lnTo>
                  <a:lnTo>
                    <a:pt x="24" y="149"/>
                  </a:lnTo>
                  <a:lnTo>
                    <a:pt x="29" y="154"/>
                  </a:lnTo>
                  <a:lnTo>
                    <a:pt x="33" y="159"/>
                  </a:lnTo>
                  <a:lnTo>
                    <a:pt x="35" y="161"/>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844" name="Freeform 284"/>
            <p:cNvSpPr>
              <a:spLocks/>
            </p:cNvSpPr>
            <p:nvPr/>
          </p:nvSpPr>
          <p:spPr bwMode="auto">
            <a:xfrm>
              <a:off x="5487" y="1738"/>
              <a:ext cx="33" cy="162"/>
            </a:xfrm>
            <a:custGeom>
              <a:avLst/>
              <a:gdLst/>
              <a:ahLst/>
              <a:cxnLst>
                <a:cxn ang="0">
                  <a:pos x="0" y="161"/>
                </a:cxn>
                <a:cxn ang="0">
                  <a:pos x="4" y="156"/>
                </a:cxn>
                <a:cxn ang="0">
                  <a:pos x="7" y="151"/>
                </a:cxn>
                <a:cxn ang="0">
                  <a:pos x="11" y="145"/>
                </a:cxn>
                <a:cxn ang="0">
                  <a:pos x="14" y="141"/>
                </a:cxn>
                <a:cxn ang="0">
                  <a:pos x="18" y="136"/>
                </a:cxn>
                <a:cxn ang="0">
                  <a:pos x="20" y="130"/>
                </a:cxn>
                <a:cxn ang="0">
                  <a:pos x="24" y="125"/>
                </a:cxn>
                <a:cxn ang="0">
                  <a:pos x="25" y="119"/>
                </a:cxn>
                <a:cxn ang="0">
                  <a:pos x="27" y="113"/>
                </a:cxn>
                <a:cxn ang="0">
                  <a:pos x="28" y="107"/>
                </a:cxn>
                <a:cxn ang="0">
                  <a:pos x="31" y="102"/>
                </a:cxn>
                <a:cxn ang="0">
                  <a:pos x="32" y="96"/>
                </a:cxn>
                <a:cxn ang="0">
                  <a:pos x="32" y="90"/>
                </a:cxn>
                <a:cxn ang="0">
                  <a:pos x="32" y="84"/>
                </a:cxn>
                <a:cxn ang="0">
                  <a:pos x="32" y="78"/>
                </a:cxn>
                <a:cxn ang="0">
                  <a:pos x="32" y="72"/>
                </a:cxn>
                <a:cxn ang="0">
                  <a:pos x="32" y="66"/>
                </a:cxn>
                <a:cxn ang="0">
                  <a:pos x="31" y="60"/>
                </a:cxn>
                <a:cxn ang="0">
                  <a:pos x="30" y="55"/>
                </a:cxn>
                <a:cxn ang="0">
                  <a:pos x="28" y="49"/>
                </a:cxn>
                <a:cxn ang="0">
                  <a:pos x="26" y="43"/>
                </a:cxn>
                <a:cxn ang="0">
                  <a:pos x="24" y="37"/>
                </a:cxn>
                <a:cxn ang="0">
                  <a:pos x="21" y="32"/>
                </a:cxn>
                <a:cxn ang="0">
                  <a:pos x="19" y="26"/>
                </a:cxn>
                <a:cxn ang="0">
                  <a:pos x="15" y="22"/>
                </a:cxn>
                <a:cxn ang="0">
                  <a:pos x="13" y="17"/>
                </a:cxn>
                <a:cxn ang="0">
                  <a:pos x="9" y="11"/>
                </a:cxn>
                <a:cxn ang="0">
                  <a:pos x="5" y="6"/>
                </a:cxn>
                <a:cxn ang="0">
                  <a:pos x="1" y="1"/>
                </a:cxn>
                <a:cxn ang="0">
                  <a:pos x="0" y="0"/>
                </a:cxn>
              </a:cxnLst>
              <a:rect l="0" t="0" r="r" b="b"/>
              <a:pathLst>
                <a:path w="33" h="162">
                  <a:moveTo>
                    <a:pt x="0" y="161"/>
                  </a:moveTo>
                  <a:lnTo>
                    <a:pt x="4" y="156"/>
                  </a:lnTo>
                  <a:lnTo>
                    <a:pt x="7" y="151"/>
                  </a:lnTo>
                  <a:lnTo>
                    <a:pt x="11" y="145"/>
                  </a:lnTo>
                  <a:lnTo>
                    <a:pt x="14" y="141"/>
                  </a:lnTo>
                  <a:lnTo>
                    <a:pt x="18" y="136"/>
                  </a:lnTo>
                  <a:lnTo>
                    <a:pt x="20" y="130"/>
                  </a:lnTo>
                  <a:lnTo>
                    <a:pt x="24" y="125"/>
                  </a:lnTo>
                  <a:lnTo>
                    <a:pt x="25" y="119"/>
                  </a:lnTo>
                  <a:lnTo>
                    <a:pt x="27" y="113"/>
                  </a:lnTo>
                  <a:lnTo>
                    <a:pt x="28" y="107"/>
                  </a:lnTo>
                  <a:lnTo>
                    <a:pt x="31" y="102"/>
                  </a:lnTo>
                  <a:lnTo>
                    <a:pt x="32" y="96"/>
                  </a:lnTo>
                  <a:lnTo>
                    <a:pt x="32" y="90"/>
                  </a:lnTo>
                  <a:lnTo>
                    <a:pt x="32" y="84"/>
                  </a:lnTo>
                  <a:lnTo>
                    <a:pt x="32" y="78"/>
                  </a:lnTo>
                  <a:lnTo>
                    <a:pt x="32" y="72"/>
                  </a:lnTo>
                  <a:lnTo>
                    <a:pt x="32" y="66"/>
                  </a:lnTo>
                  <a:lnTo>
                    <a:pt x="31" y="60"/>
                  </a:lnTo>
                  <a:lnTo>
                    <a:pt x="30" y="55"/>
                  </a:lnTo>
                  <a:lnTo>
                    <a:pt x="28" y="49"/>
                  </a:lnTo>
                  <a:lnTo>
                    <a:pt x="26" y="43"/>
                  </a:lnTo>
                  <a:lnTo>
                    <a:pt x="24" y="37"/>
                  </a:lnTo>
                  <a:lnTo>
                    <a:pt x="21" y="32"/>
                  </a:lnTo>
                  <a:lnTo>
                    <a:pt x="19" y="26"/>
                  </a:lnTo>
                  <a:lnTo>
                    <a:pt x="15" y="22"/>
                  </a:lnTo>
                  <a:lnTo>
                    <a:pt x="13" y="17"/>
                  </a:lnTo>
                  <a:lnTo>
                    <a:pt x="9" y="11"/>
                  </a:lnTo>
                  <a:lnTo>
                    <a:pt x="5" y="6"/>
                  </a:lnTo>
                  <a:lnTo>
                    <a:pt x="1" y="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845" name="Line 285"/>
            <p:cNvSpPr>
              <a:spLocks noChangeShapeType="1"/>
            </p:cNvSpPr>
            <p:nvPr/>
          </p:nvSpPr>
          <p:spPr bwMode="auto">
            <a:xfrm flipV="1">
              <a:off x="5487" y="1738"/>
              <a:ext cx="0" cy="160"/>
            </a:xfrm>
            <a:prstGeom prst="line">
              <a:avLst/>
            </a:prstGeom>
            <a:noFill/>
            <a:ln w="12700">
              <a:solidFill>
                <a:srgbClr val="000000"/>
              </a:solidFill>
              <a:round/>
              <a:headEnd/>
              <a:tailEnd/>
            </a:ln>
            <a:effectLst/>
          </p:spPr>
          <p:txBody>
            <a:bodyPr/>
            <a:lstStyle/>
            <a:p>
              <a:endParaRPr lang="en-US"/>
            </a:p>
          </p:txBody>
        </p:sp>
        <p:sp>
          <p:nvSpPr>
            <p:cNvPr id="322846" name="Freeform 286"/>
            <p:cNvSpPr>
              <a:spLocks/>
            </p:cNvSpPr>
            <p:nvPr/>
          </p:nvSpPr>
          <p:spPr bwMode="auto">
            <a:xfrm>
              <a:off x="5400" y="1779"/>
              <a:ext cx="173" cy="13"/>
            </a:xfrm>
            <a:custGeom>
              <a:avLst/>
              <a:gdLst/>
              <a:ahLst/>
              <a:cxnLst>
                <a:cxn ang="0">
                  <a:pos x="0" y="0"/>
                </a:cxn>
                <a:cxn ang="0">
                  <a:pos x="8" y="1"/>
                </a:cxn>
                <a:cxn ang="0">
                  <a:pos x="17" y="4"/>
                </a:cxn>
                <a:cxn ang="0">
                  <a:pos x="25" y="6"/>
                </a:cxn>
                <a:cxn ang="0">
                  <a:pos x="34" y="7"/>
                </a:cxn>
                <a:cxn ang="0">
                  <a:pos x="42" y="10"/>
                </a:cxn>
                <a:cxn ang="0">
                  <a:pos x="52" y="11"/>
                </a:cxn>
                <a:cxn ang="0">
                  <a:pos x="60" y="12"/>
                </a:cxn>
                <a:cxn ang="0">
                  <a:pos x="69" y="12"/>
                </a:cxn>
                <a:cxn ang="0">
                  <a:pos x="77" y="12"/>
                </a:cxn>
                <a:cxn ang="0">
                  <a:pos x="87" y="12"/>
                </a:cxn>
                <a:cxn ang="0">
                  <a:pos x="95" y="12"/>
                </a:cxn>
                <a:cxn ang="0">
                  <a:pos x="105" y="12"/>
                </a:cxn>
                <a:cxn ang="0">
                  <a:pos x="113" y="11"/>
                </a:cxn>
                <a:cxn ang="0">
                  <a:pos x="121" y="10"/>
                </a:cxn>
                <a:cxn ang="0">
                  <a:pos x="130" y="10"/>
                </a:cxn>
                <a:cxn ang="0">
                  <a:pos x="138" y="7"/>
                </a:cxn>
                <a:cxn ang="0">
                  <a:pos x="148" y="6"/>
                </a:cxn>
                <a:cxn ang="0">
                  <a:pos x="156" y="4"/>
                </a:cxn>
                <a:cxn ang="0">
                  <a:pos x="165" y="1"/>
                </a:cxn>
                <a:cxn ang="0">
                  <a:pos x="172" y="0"/>
                </a:cxn>
              </a:cxnLst>
              <a:rect l="0" t="0" r="r" b="b"/>
              <a:pathLst>
                <a:path w="173" h="13">
                  <a:moveTo>
                    <a:pt x="0" y="0"/>
                  </a:moveTo>
                  <a:lnTo>
                    <a:pt x="8" y="1"/>
                  </a:lnTo>
                  <a:lnTo>
                    <a:pt x="17" y="4"/>
                  </a:lnTo>
                  <a:lnTo>
                    <a:pt x="25" y="6"/>
                  </a:lnTo>
                  <a:lnTo>
                    <a:pt x="34" y="7"/>
                  </a:lnTo>
                  <a:lnTo>
                    <a:pt x="42" y="10"/>
                  </a:lnTo>
                  <a:lnTo>
                    <a:pt x="52" y="11"/>
                  </a:lnTo>
                  <a:lnTo>
                    <a:pt x="60" y="12"/>
                  </a:lnTo>
                  <a:lnTo>
                    <a:pt x="69" y="12"/>
                  </a:lnTo>
                  <a:lnTo>
                    <a:pt x="77" y="12"/>
                  </a:lnTo>
                  <a:lnTo>
                    <a:pt x="87" y="12"/>
                  </a:lnTo>
                  <a:lnTo>
                    <a:pt x="95" y="12"/>
                  </a:lnTo>
                  <a:lnTo>
                    <a:pt x="105" y="12"/>
                  </a:lnTo>
                  <a:lnTo>
                    <a:pt x="113" y="11"/>
                  </a:lnTo>
                  <a:lnTo>
                    <a:pt x="121" y="10"/>
                  </a:lnTo>
                  <a:lnTo>
                    <a:pt x="130" y="10"/>
                  </a:lnTo>
                  <a:lnTo>
                    <a:pt x="138" y="7"/>
                  </a:lnTo>
                  <a:lnTo>
                    <a:pt x="148" y="6"/>
                  </a:lnTo>
                  <a:lnTo>
                    <a:pt x="156" y="4"/>
                  </a:lnTo>
                  <a:lnTo>
                    <a:pt x="165" y="1"/>
                  </a:lnTo>
                  <a:lnTo>
                    <a:pt x="172"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847" name="Freeform 287"/>
            <p:cNvSpPr>
              <a:spLocks/>
            </p:cNvSpPr>
            <p:nvPr/>
          </p:nvSpPr>
          <p:spPr bwMode="auto">
            <a:xfrm>
              <a:off x="5400" y="1846"/>
              <a:ext cx="173" cy="15"/>
            </a:xfrm>
            <a:custGeom>
              <a:avLst/>
              <a:gdLst/>
              <a:ahLst/>
              <a:cxnLst>
                <a:cxn ang="0">
                  <a:pos x="0" y="14"/>
                </a:cxn>
                <a:cxn ang="0">
                  <a:pos x="8" y="11"/>
                </a:cxn>
                <a:cxn ang="0">
                  <a:pos x="17" y="9"/>
                </a:cxn>
                <a:cxn ang="0">
                  <a:pos x="25" y="6"/>
                </a:cxn>
                <a:cxn ang="0">
                  <a:pos x="34" y="5"/>
                </a:cxn>
                <a:cxn ang="0">
                  <a:pos x="42" y="4"/>
                </a:cxn>
                <a:cxn ang="0">
                  <a:pos x="52" y="3"/>
                </a:cxn>
                <a:cxn ang="0">
                  <a:pos x="60" y="1"/>
                </a:cxn>
                <a:cxn ang="0">
                  <a:pos x="69" y="0"/>
                </a:cxn>
                <a:cxn ang="0">
                  <a:pos x="77" y="0"/>
                </a:cxn>
                <a:cxn ang="0">
                  <a:pos x="87" y="0"/>
                </a:cxn>
                <a:cxn ang="0">
                  <a:pos x="95" y="0"/>
                </a:cxn>
                <a:cxn ang="0">
                  <a:pos x="105" y="1"/>
                </a:cxn>
                <a:cxn ang="0">
                  <a:pos x="113" y="1"/>
                </a:cxn>
                <a:cxn ang="0">
                  <a:pos x="121" y="3"/>
                </a:cxn>
                <a:cxn ang="0">
                  <a:pos x="130" y="4"/>
                </a:cxn>
                <a:cxn ang="0">
                  <a:pos x="138" y="5"/>
                </a:cxn>
                <a:cxn ang="0">
                  <a:pos x="148" y="6"/>
                </a:cxn>
                <a:cxn ang="0">
                  <a:pos x="156" y="9"/>
                </a:cxn>
                <a:cxn ang="0">
                  <a:pos x="165" y="11"/>
                </a:cxn>
                <a:cxn ang="0">
                  <a:pos x="172" y="14"/>
                </a:cxn>
              </a:cxnLst>
              <a:rect l="0" t="0" r="r" b="b"/>
              <a:pathLst>
                <a:path w="173" h="15">
                  <a:moveTo>
                    <a:pt x="0" y="14"/>
                  </a:moveTo>
                  <a:lnTo>
                    <a:pt x="8" y="11"/>
                  </a:lnTo>
                  <a:lnTo>
                    <a:pt x="17" y="9"/>
                  </a:lnTo>
                  <a:lnTo>
                    <a:pt x="25" y="6"/>
                  </a:lnTo>
                  <a:lnTo>
                    <a:pt x="34" y="5"/>
                  </a:lnTo>
                  <a:lnTo>
                    <a:pt x="42" y="4"/>
                  </a:lnTo>
                  <a:lnTo>
                    <a:pt x="52" y="3"/>
                  </a:lnTo>
                  <a:lnTo>
                    <a:pt x="60" y="1"/>
                  </a:lnTo>
                  <a:lnTo>
                    <a:pt x="69" y="0"/>
                  </a:lnTo>
                  <a:lnTo>
                    <a:pt x="77" y="0"/>
                  </a:lnTo>
                  <a:lnTo>
                    <a:pt x="87" y="0"/>
                  </a:lnTo>
                  <a:lnTo>
                    <a:pt x="95" y="0"/>
                  </a:lnTo>
                  <a:lnTo>
                    <a:pt x="105" y="1"/>
                  </a:lnTo>
                  <a:lnTo>
                    <a:pt x="113" y="1"/>
                  </a:lnTo>
                  <a:lnTo>
                    <a:pt x="121" y="3"/>
                  </a:lnTo>
                  <a:lnTo>
                    <a:pt x="130" y="4"/>
                  </a:lnTo>
                  <a:lnTo>
                    <a:pt x="138" y="5"/>
                  </a:lnTo>
                  <a:lnTo>
                    <a:pt x="148" y="6"/>
                  </a:lnTo>
                  <a:lnTo>
                    <a:pt x="156" y="9"/>
                  </a:lnTo>
                  <a:lnTo>
                    <a:pt x="165" y="11"/>
                  </a:lnTo>
                  <a:lnTo>
                    <a:pt x="172" y="14"/>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848" name="Freeform 288"/>
            <p:cNvSpPr>
              <a:spLocks/>
            </p:cNvSpPr>
            <p:nvPr/>
          </p:nvSpPr>
          <p:spPr bwMode="auto">
            <a:xfrm>
              <a:off x="5435" y="1749"/>
              <a:ext cx="103" cy="18"/>
            </a:xfrm>
            <a:custGeom>
              <a:avLst/>
              <a:gdLst/>
              <a:ahLst/>
              <a:cxnLst>
                <a:cxn ang="0">
                  <a:pos x="0" y="0"/>
                </a:cxn>
                <a:cxn ang="0">
                  <a:pos x="4" y="2"/>
                </a:cxn>
                <a:cxn ang="0">
                  <a:pos x="7" y="5"/>
                </a:cxn>
                <a:cxn ang="0">
                  <a:pos x="12" y="7"/>
                </a:cxn>
                <a:cxn ang="0">
                  <a:pos x="16" y="10"/>
                </a:cxn>
                <a:cxn ang="0">
                  <a:pos x="20" y="12"/>
                </a:cxn>
                <a:cxn ang="0">
                  <a:pos x="25" y="13"/>
                </a:cxn>
                <a:cxn ang="0">
                  <a:pos x="29" y="15"/>
                </a:cxn>
                <a:cxn ang="0">
                  <a:pos x="34" y="16"/>
                </a:cxn>
                <a:cxn ang="0">
                  <a:pos x="38" y="16"/>
                </a:cxn>
                <a:cxn ang="0">
                  <a:pos x="43" y="17"/>
                </a:cxn>
                <a:cxn ang="0">
                  <a:pos x="49" y="17"/>
                </a:cxn>
                <a:cxn ang="0">
                  <a:pos x="54" y="17"/>
                </a:cxn>
                <a:cxn ang="0">
                  <a:pos x="59" y="17"/>
                </a:cxn>
                <a:cxn ang="0">
                  <a:pos x="64" y="16"/>
                </a:cxn>
                <a:cxn ang="0">
                  <a:pos x="68" y="16"/>
                </a:cxn>
                <a:cxn ang="0">
                  <a:pos x="73" y="15"/>
                </a:cxn>
                <a:cxn ang="0">
                  <a:pos x="77" y="13"/>
                </a:cxn>
                <a:cxn ang="0">
                  <a:pos x="82" y="12"/>
                </a:cxn>
                <a:cxn ang="0">
                  <a:pos x="86" y="10"/>
                </a:cxn>
                <a:cxn ang="0">
                  <a:pos x="90" y="7"/>
                </a:cxn>
                <a:cxn ang="0">
                  <a:pos x="95" y="5"/>
                </a:cxn>
                <a:cxn ang="0">
                  <a:pos x="98" y="2"/>
                </a:cxn>
                <a:cxn ang="0">
                  <a:pos x="102" y="0"/>
                </a:cxn>
              </a:cxnLst>
              <a:rect l="0" t="0" r="r" b="b"/>
              <a:pathLst>
                <a:path w="103" h="18">
                  <a:moveTo>
                    <a:pt x="0" y="0"/>
                  </a:moveTo>
                  <a:lnTo>
                    <a:pt x="4" y="2"/>
                  </a:lnTo>
                  <a:lnTo>
                    <a:pt x="7" y="5"/>
                  </a:lnTo>
                  <a:lnTo>
                    <a:pt x="12" y="7"/>
                  </a:lnTo>
                  <a:lnTo>
                    <a:pt x="16" y="10"/>
                  </a:lnTo>
                  <a:lnTo>
                    <a:pt x="20" y="12"/>
                  </a:lnTo>
                  <a:lnTo>
                    <a:pt x="25" y="13"/>
                  </a:lnTo>
                  <a:lnTo>
                    <a:pt x="29" y="15"/>
                  </a:lnTo>
                  <a:lnTo>
                    <a:pt x="34" y="16"/>
                  </a:lnTo>
                  <a:lnTo>
                    <a:pt x="38" y="16"/>
                  </a:lnTo>
                  <a:lnTo>
                    <a:pt x="43" y="17"/>
                  </a:lnTo>
                  <a:lnTo>
                    <a:pt x="49" y="17"/>
                  </a:lnTo>
                  <a:lnTo>
                    <a:pt x="54" y="17"/>
                  </a:lnTo>
                  <a:lnTo>
                    <a:pt x="59" y="17"/>
                  </a:lnTo>
                  <a:lnTo>
                    <a:pt x="64" y="16"/>
                  </a:lnTo>
                  <a:lnTo>
                    <a:pt x="68" y="16"/>
                  </a:lnTo>
                  <a:lnTo>
                    <a:pt x="73" y="15"/>
                  </a:lnTo>
                  <a:lnTo>
                    <a:pt x="77" y="13"/>
                  </a:lnTo>
                  <a:lnTo>
                    <a:pt x="82" y="12"/>
                  </a:lnTo>
                  <a:lnTo>
                    <a:pt x="86" y="10"/>
                  </a:lnTo>
                  <a:lnTo>
                    <a:pt x="90" y="7"/>
                  </a:lnTo>
                  <a:lnTo>
                    <a:pt x="95" y="5"/>
                  </a:lnTo>
                  <a:lnTo>
                    <a:pt x="98" y="2"/>
                  </a:lnTo>
                  <a:lnTo>
                    <a:pt x="102"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849" name="Freeform 289"/>
            <p:cNvSpPr>
              <a:spLocks/>
            </p:cNvSpPr>
            <p:nvPr/>
          </p:nvSpPr>
          <p:spPr bwMode="auto">
            <a:xfrm>
              <a:off x="5435" y="1872"/>
              <a:ext cx="103" cy="16"/>
            </a:xfrm>
            <a:custGeom>
              <a:avLst/>
              <a:gdLst/>
              <a:ahLst/>
              <a:cxnLst>
                <a:cxn ang="0">
                  <a:pos x="0" y="15"/>
                </a:cxn>
                <a:cxn ang="0">
                  <a:pos x="4" y="14"/>
                </a:cxn>
                <a:cxn ang="0">
                  <a:pos x="7" y="10"/>
                </a:cxn>
                <a:cxn ang="0">
                  <a:pos x="12" y="9"/>
                </a:cxn>
                <a:cxn ang="0">
                  <a:pos x="16" y="7"/>
                </a:cxn>
                <a:cxn ang="0">
                  <a:pos x="20" y="5"/>
                </a:cxn>
                <a:cxn ang="0">
                  <a:pos x="25" y="5"/>
                </a:cxn>
                <a:cxn ang="0">
                  <a:pos x="29" y="2"/>
                </a:cxn>
                <a:cxn ang="0">
                  <a:pos x="34" y="1"/>
                </a:cxn>
                <a:cxn ang="0">
                  <a:pos x="38" y="1"/>
                </a:cxn>
                <a:cxn ang="0">
                  <a:pos x="43" y="0"/>
                </a:cxn>
                <a:cxn ang="0">
                  <a:pos x="49" y="0"/>
                </a:cxn>
                <a:cxn ang="0">
                  <a:pos x="54" y="0"/>
                </a:cxn>
                <a:cxn ang="0">
                  <a:pos x="59" y="0"/>
                </a:cxn>
                <a:cxn ang="0">
                  <a:pos x="64" y="1"/>
                </a:cxn>
                <a:cxn ang="0">
                  <a:pos x="68" y="1"/>
                </a:cxn>
                <a:cxn ang="0">
                  <a:pos x="73" y="2"/>
                </a:cxn>
                <a:cxn ang="0">
                  <a:pos x="77" y="5"/>
                </a:cxn>
                <a:cxn ang="0">
                  <a:pos x="82" y="5"/>
                </a:cxn>
                <a:cxn ang="0">
                  <a:pos x="86" y="7"/>
                </a:cxn>
                <a:cxn ang="0">
                  <a:pos x="90" y="9"/>
                </a:cxn>
                <a:cxn ang="0">
                  <a:pos x="95" y="12"/>
                </a:cxn>
                <a:cxn ang="0">
                  <a:pos x="98" y="14"/>
                </a:cxn>
                <a:cxn ang="0">
                  <a:pos x="102" y="15"/>
                </a:cxn>
              </a:cxnLst>
              <a:rect l="0" t="0" r="r" b="b"/>
              <a:pathLst>
                <a:path w="103" h="16">
                  <a:moveTo>
                    <a:pt x="0" y="15"/>
                  </a:moveTo>
                  <a:lnTo>
                    <a:pt x="4" y="14"/>
                  </a:lnTo>
                  <a:lnTo>
                    <a:pt x="7" y="10"/>
                  </a:lnTo>
                  <a:lnTo>
                    <a:pt x="12" y="9"/>
                  </a:lnTo>
                  <a:lnTo>
                    <a:pt x="16" y="7"/>
                  </a:lnTo>
                  <a:lnTo>
                    <a:pt x="20" y="5"/>
                  </a:lnTo>
                  <a:lnTo>
                    <a:pt x="25" y="5"/>
                  </a:lnTo>
                  <a:lnTo>
                    <a:pt x="29" y="2"/>
                  </a:lnTo>
                  <a:lnTo>
                    <a:pt x="34" y="1"/>
                  </a:lnTo>
                  <a:lnTo>
                    <a:pt x="38" y="1"/>
                  </a:lnTo>
                  <a:lnTo>
                    <a:pt x="43" y="0"/>
                  </a:lnTo>
                  <a:lnTo>
                    <a:pt x="49" y="0"/>
                  </a:lnTo>
                  <a:lnTo>
                    <a:pt x="54" y="0"/>
                  </a:lnTo>
                  <a:lnTo>
                    <a:pt x="59" y="0"/>
                  </a:lnTo>
                  <a:lnTo>
                    <a:pt x="64" y="1"/>
                  </a:lnTo>
                  <a:lnTo>
                    <a:pt x="68" y="1"/>
                  </a:lnTo>
                  <a:lnTo>
                    <a:pt x="73" y="2"/>
                  </a:lnTo>
                  <a:lnTo>
                    <a:pt x="77" y="5"/>
                  </a:lnTo>
                  <a:lnTo>
                    <a:pt x="82" y="5"/>
                  </a:lnTo>
                  <a:lnTo>
                    <a:pt x="86" y="7"/>
                  </a:lnTo>
                  <a:lnTo>
                    <a:pt x="90" y="9"/>
                  </a:lnTo>
                  <a:lnTo>
                    <a:pt x="95" y="12"/>
                  </a:lnTo>
                  <a:lnTo>
                    <a:pt x="98" y="14"/>
                  </a:lnTo>
                  <a:lnTo>
                    <a:pt x="102" y="15"/>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850" name="Line 290"/>
            <p:cNvSpPr>
              <a:spLocks noChangeShapeType="1"/>
            </p:cNvSpPr>
            <p:nvPr/>
          </p:nvSpPr>
          <p:spPr bwMode="auto">
            <a:xfrm>
              <a:off x="5387" y="1818"/>
              <a:ext cx="198" cy="0"/>
            </a:xfrm>
            <a:prstGeom prst="line">
              <a:avLst/>
            </a:prstGeom>
            <a:noFill/>
            <a:ln w="12700">
              <a:solidFill>
                <a:srgbClr val="000000"/>
              </a:solidFill>
              <a:round/>
              <a:headEnd/>
              <a:tailEnd/>
            </a:ln>
            <a:effectLst/>
          </p:spPr>
          <p:txBody>
            <a:bodyPr/>
            <a:lstStyle/>
            <a:p>
              <a:endParaRPr lang="en-US"/>
            </a:p>
          </p:txBody>
        </p:sp>
        <p:sp>
          <p:nvSpPr>
            <p:cNvPr id="322851" name="Freeform 291"/>
            <p:cNvSpPr>
              <a:spLocks/>
            </p:cNvSpPr>
            <p:nvPr/>
          </p:nvSpPr>
          <p:spPr bwMode="auto">
            <a:xfrm>
              <a:off x="5457" y="1881"/>
              <a:ext cx="64" cy="19"/>
            </a:xfrm>
            <a:custGeom>
              <a:avLst/>
              <a:gdLst/>
              <a:ahLst/>
              <a:cxnLst>
                <a:cxn ang="0">
                  <a:pos x="7" y="16"/>
                </a:cxn>
                <a:cxn ang="0">
                  <a:pos x="17" y="17"/>
                </a:cxn>
                <a:cxn ang="0">
                  <a:pos x="20" y="18"/>
                </a:cxn>
                <a:cxn ang="0">
                  <a:pos x="33" y="17"/>
                </a:cxn>
                <a:cxn ang="0">
                  <a:pos x="44" y="17"/>
                </a:cxn>
                <a:cxn ang="0">
                  <a:pos x="53" y="16"/>
                </a:cxn>
                <a:cxn ang="0">
                  <a:pos x="62" y="13"/>
                </a:cxn>
                <a:cxn ang="0">
                  <a:pos x="63" y="8"/>
                </a:cxn>
                <a:cxn ang="0">
                  <a:pos x="59" y="6"/>
                </a:cxn>
                <a:cxn ang="0">
                  <a:pos x="57" y="8"/>
                </a:cxn>
                <a:cxn ang="0">
                  <a:pos x="51" y="6"/>
                </a:cxn>
                <a:cxn ang="0">
                  <a:pos x="40" y="1"/>
                </a:cxn>
                <a:cxn ang="0">
                  <a:pos x="37" y="5"/>
                </a:cxn>
                <a:cxn ang="0">
                  <a:pos x="30" y="6"/>
                </a:cxn>
                <a:cxn ang="0">
                  <a:pos x="26" y="2"/>
                </a:cxn>
                <a:cxn ang="0">
                  <a:pos x="20" y="1"/>
                </a:cxn>
                <a:cxn ang="0">
                  <a:pos x="15" y="1"/>
                </a:cxn>
                <a:cxn ang="0">
                  <a:pos x="13" y="4"/>
                </a:cxn>
                <a:cxn ang="0">
                  <a:pos x="12" y="8"/>
                </a:cxn>
                <a:cxn ang="0">
                  <a:pos x="10" y="8"/>
                </a:cxn>
                <a:cxn ang="0">
                  <a:pos x="4" y="0"/>
                </a:cxn>
                <a:cxn ang="0">
                  <a:pos x="5" y="8"/>
                </a:cxn>
                <a:cxn ang="0">
                  <a:pos x="0" y="13"/>
                </a:cxn>
                <a:cxn ang="0">
                  <a:pos x="7" y="16"/>
                </a:cxn>
              </a:cxnLst>
              <a:rect l="0" t="0" r="r" b="b"/>
              <a:pathLst>
                <a:path w="64" h="19">
                  <a:moveTo>
                    <a:pt x="7" y="16"/>
                  </a:moveTo>
                  <a:lnTo>
                    <a:pt x="17" y="17"/>
                  </a:lnTo>
                  <a:lnTo>
                    <a:pt x="20" y="18"/>
                  </a:lnTo>
                  <a:lnTo>
                    <a:pt x="33" y="17"/>
                  </a:lnTo>
                  <a:lnTo>
                    <a:pt x="44" y="17"/>
                  </a:lnTo>
                  <a:lnTo>
                    <a:pt x="53" y="16"/>
                  </a:lnTo>
                  <a:lnTo>
                    <a:pt x="62" y="13"/>
                  </a:lnTo>
                  <a:lnTo>
                    <a:pt x="63" y="8"/>
                  </a:lnTo>
                  <a:lnTo>
                    <a:pt x="59" y="6"/>
                  </a:lnTo>
                  <a:lnTo>
                    <a:pt x="57" y="8"/>
                  </a:lnTo>
                  <a:lnTo>
                    <a:pt x="51" y="6"/>
                  </a:lnTo>
                  <a:lnTo>
                    <a:pt x="40" y="1"/>
                  </a:lnTo>
                  <a:lnTo>
                    <a:pt x="37" y="5"/>
                  </a:lnTo>
                  <a:lnTo>
                    <a:pt x="30" y="6"/>
                  </a:lnTo>
                  <a:lnTo>
                    <a:pt x="26" y="2"/>
                  </a:lnTo>
                  <a:lnTo>
                    <a:pt x="20" y="1"/>
                  </a:lnTo>
                  <a:lnTo>
                    <a:pt x="15" y="1"/>
                  </a:lnTo>
                  <a:lnTo>
                    <a:pt x="13" y="4"/>
                  </a:lnTo>
                  <a:lnTo>
                    <a:pt x="12" y="8"/>
                  </a:lnTo>
                  <a:lnTo>
                    <a:pt x="10" y="8"/>
                  </a:lnTo>
                  <a:lnTo>
                    <a:pt x="4" y="0"/>
                  </a:lnTo>
                  <a:lnTo>
                    <a:pt x="5" y="8"/>
                  </a:lnTo>
                  <a:lnTo>
                    <a:pt x="0" y="13"/>
                  </a:lnTo>
                  <a:lnTo>
                    <a:pt x="7" y="1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52" name="Freeform 292"/>
            <p:cNvSpPr>
              <a:spLocks/>
            </p:cNvSpPr>
            <p:nvPr/>
          </p:nvSpPr>
          <p:spPr bwMode="auto">
            <a:xfrm>
              <a:off x="5410" y="1749"/>
              <a:ext cx="48" cy="124"/>
            </a:xfrm>
            <a:custGeom>
              <a:avLst/>
              <a:gdLst/>
              <a:ahLst/>
              <a:cxnLst>
                <a:cxn ang="0">
                  <a:pos x="43" y="10"/>
                </a:cxn>
                <a:cxn ang="0">
                  <a:pos x="35" y="13"/>
                </a:cxn>
                <a:cxn ang="0">
                  <a:pos x="41" y="7"/>
                </a:cxn>
                <a:cxn ang="0">
                  <a:pos x="40" y="5"/>
                </a:cxn>
                <a:cxn ang="0">
                  <a:pos x="30" y="0"/>
                </a:cxn>
                <a:cxn ang="0">
                  <a:pos x="29" y="0"/>
                </a:cxn>
                <a:cxn ang="0">
                  <a:pos x="20" y="2"/>
                </a:cxn>
                <a:cxn ang="0">
                  <a:pos x="22" y="7"/>
                </a:cxn>
                <a:cxn ang="0">
                  <a:pos x="16" y="12"/>
                </a:cxn>
                <a:cxn ang="0">
                  <a:pos x="11" y="16"/>
                </a:cxn>
                <a:cxn ang="0">
                  <a:pos x="1" y="30"/>
                </a:cxn>
                <a:cxn ang="0">
                  <a:pos x="0" y="40"/>
                </a:cxn>
                <a:cxn ang="0">
                  <a:pos x="2" y="40"/>
                </a:cxn>
                <a:cxn ang="0">
                  <a:pos x="8" y="55"/>
                </a:cxn>
                <a:cxn ang="0">
                  <a:pos x="10" y="57"/>
                </a:cxn>
                <a:cxn ang="0">
                  <a:pos x="14" y="62"/>
                </a:cxn>
                <a:cxn ang="0">
                  <a:pos x="20" y="64"/>
                </a:cxn>
                <a:cxn ang="0">
                  <a:pos x="17" y="68"/>
                </a:cxn>
                <a:cxn ang="0">
                  <a:pos x="18" y="82"/>
                </a:cxn>
                <a:cxn ang="0">
                  <a:pos x="27" y="98"/>
                </a:cxn>
                <a:cxn ang="0">
                  <a:pos x="33" y="112"/>
                </a:cxn>
                <a:cxn ang="0">
                  <a:pos x="37" y="119"/>
                </a:cxn>
                <a:cxn ang="0">
                  <a:pos x="41" y="117"/>
                </a:cxn>
                <a:cxn ang="0">
                  <a:pos x="37" y="116"/>
                </a:cxn>
                <a:cxn ang="0">
                  <a:pos x="39" y="105"/>
                </a:cxn>
                <a:cxn ang="0">
                  <a:pos x="40" y="100"/>
                </a:cxn>
                <a:cxn ang="0">
                  <a:pos x="41" y="93"/>
                </a:cxn>
                <a:cxn ang="0">
                  <a:pos x="45" y="87"/>
                </a:cxn>
                <a:cxn ang="0">
                  <a:pos x="46" y="80"/>
                </a:cxn>
                <a:cxn ang="0">
                  <a:pos x="36" y="69"/>
                </a:cxn>
                <a:cxn ang="0">
                  <a:pos x="33" y="64"/>
                </a:cxn>
                <a:cxn ang="0">
                  <a:pos x="22" y="62"/>
                </a:cxn>
                <a:cxn ang="0">
                  <a:pos x="19" y="62"/>
                </a:cxn>
                <a:cxn ang="0">
                  <a:pos x="16" y="59"/>
                </a:cxn>
                <a:cxn ang="0">
                  <a:pos x="12" y="52"/>
                </a:cxn>
                <a:cxn ang="0">
                  <a:pos x="10" y="51"/>
                </a:cxn>
                <a:cxn ang="0">
                  <a:pos x="8" y="42"/>
                </a:cxn>
                <a:cxn ang="0">
                  <a:pos x="16" y="41"/>
                </a:cxn>
                <a:cxn ang="0">
                  <a:pos x="18" y="39"/>
                </a:cxn>
                <a:cxn ang="0">
                  <a:pos x="19" y="43"/>
                </a:cxn>
                <a:cxn ang="0">
                  <a:pos x="29" y="36"/>
                </a:cxn>
                <a:cxn ang="0">
                  <a:pos x="36" y="29"/>
                </a:cxn>
                <a:cxn ang="0">
                  <a:pos x="39" y="24"/>
                </a:cxn>
                <a:cxn ang="0">
                  <a:pos x="42" y="25"/>
                </a:cxn>
                <a:cxn ang="0">
                  <a:pos x="45" y="22"/>
                </a:cxn>
                <a:cxn ang="0">
                  <a:pos x="47" y="14"/>
                </a:cxn>
                <a:cxn ang="0">
                  <a:pos x="45" y="10"/>
                </a:cxn>
              </a:cxnLst>
              <a:rect l="0" t="0" r="r" b="b"/>
              <a:pathLst>
                <a:path w="48" h="124">
                  <a:moveTo>
                    <a:pt x="45" y="10"/>
                  </a:moveTo>
                  <a:lnTo>
                    <a:pt x="43" y="10"/>
                  </a:lnTo>
                  <a:lnTo>
                    <a:pt x="35" y="21"/>
                  </a:lnTo>
                  <a:lnTo>
                    <a:pt x="35" y="13"/>
                  </a:lnTo>
                  <a:lnTo>
                    <a:pt x="40" y="11"/>
                  </a:lnTo>
                  <a:lnTo>
                    <a:pt x="41" y="7"/>
                  </a:lnTo>
                  <a:lnTo>
                    <a:pt x="42" y="7"/>
                  </a:lnTo>
                  <a:lnTo>
                    <a:pt x="40" y="5"/>
                  </a:lnTo>
                  <a:lnTo>
                    <a:pt x="37" y="0"/>
                  </a:lnTo>
                  <a:lnTo>
                    <a:pt x="30" y="0"/>
                  </a:lnTo>
                  <a:lnTo>
                    <a:pt x="30" y="1"/>
                  </a:lnTo>
                  <a:lnTo>
                    <a:pt x="29" y="0"/>
                  </a:lnTo>
                  <a:lnTo>
                    <a:pt x="23" y="1"/>
                  </a:lnTo>
                  <a:lnTo>
                    <a:pt x="20" y="2"/>
                  </a:lnTo>
                  <a:lnTo>
                    <a:pt x="22" y="5"/>
                  </a:lnTo>
                  <a:lnTo>
                    <a:pt x="22" y="7"/>
                  </a:lnTo>
                  <a:lnTo>
                    <a:pt x="16" y="8"/>
                  </a:lnTo>
                  <a:lnTo>
                    <a:pt x="16" y="12"/>
                  </a:lnTo>
                  <a:lnTo>
                    <a:pt x="12" y="12"/>
                  </a:lnTo>
                  <a:lnTo>
                    <a:pt x="11" y="16"/>
                  </a:lnTo>
                  <a:lnTo>
                    <a:pt x="6" y="19"/>
                  </a:lnTo>
                  <a:lnTo>
                    <a:pt x="1" y="30"/>
                  </a:lnTo>
                  <a:lnTo>
                    <a:pt x="1" y="35"/>
                  </a:lnTo>
                  <a:lnTo>
                    <a:pt x="0" y="40"/>
                  </a:lnTo>
                  <a:lnTo>
                    <a:pt x="0" y="48"/>
                  </a:lnTo>
                  <a:lnTo>
                    <a:pt x="2" y="40"/>
                  </a:lnTo>
                  <a:lnTo>
                    <a:pt x="2" y="52"/>
                  </a:lnTo>
                  <a:lnTo>
                    <a:pt x="8" y="55"/>
                  </a:lnTo>
                  <a:lnTo>
                    <a:pt x="8" y="54"/>
                  </a:lnTo>
                  <a:lnTo>
                    <a:pt x="10" y="57"/>
                  </a:lnTo>
                  <a:lnTo>
                    <a:pt x="14" y="60"/>
                  </a:lnTo>
                  <a:lnTo>
                    <a:pt x="14" y="62"/>
                  </a:lnTo>
                  <a:lnTo>
                    <a:pt x="17" y="64"/>
                  </a:lnTo>
                  <a:lnTo>
                    <a:pt x="20" y="64"/>
                  </a:lnTo>
                  <a:lnTo>
                    <a:pt x="18" y="68"/>
                  </a:lnTo>
                  <a:lnTo>
                    <a:pt x="17" y="68"/>
                  </a:lnTo>
                  <a:lnTo>
                    <a:pt x="16" y="72"/>
                  </a:lnTo>
                  <a:lnTo>
                    <a:pt x="18" y="82"/>
                  </a:lnTo>
                  <a:lnTo>
                    <a:pt x="25" y="88"/>
                  </a:lnTo>
                  <a:lnTo>
                    <a:pt x="27" y="98"/>
                  </a:lnTo>
                  <a:lnTo>
                    <a:pt x="31" y="105"/>
                  </a:lnTo>
                  <a:lnTo>
                    <a:pt x="33" y="112"/>
                  </a:lnTo>
                  <a:lnTo>
                    <a:pt x="36" y="117"/>
                  </a:lnTo>
                  <a:lnTo>
                    <a:pt x="37" y="119"/>
                  </a:lnTo>
                  <a:lnTo>
                    <a:pt x="45" y="123"/>
                  </a:lnTo>
                  <a:lnTo>
                    <a:pt x="41" y="117"/>
                  </a:lnTo>
                  <a:lnTo>
                    <a:pt x="41" y="116"/>
                  </a:lnTo>
                  <a:lnTo>
                    <a:pt x="37" y="116"/>
                  </a:lnTo>
                  <a:lnTo>
                    <a:pt x="36" y="110"/>
                  </a:lnTo>
                  <a:lnTo>
                    <a:pt x="39" y="105"/>
                  </a:lnTo>
                  <a:lnTo>
                    <a:pt x="37" y="103"/>
                  </a:lnTo>
                  <a:lnTo>
                    <a:pt x="40" y="100"/>
                  </a:lnTo>
                  <a:lnTo>
                    <a:pt x="42" y="96"/>
                  </a:lnTo>
                  <a:lnTo>
                    <a:pt x="41" y="93"/>
                  </a:lnTo>
                  <a:lnTo>
                    <a:pt x="45" y="92"/>
                  </a:lnTo>
                  <a:lnTo>
                    <a:pt x="45" y="87"/>
                  </a:lnTo>
                  <a:lnTo>
                    <a:pt x="46" y="84"/>
                  </a:lnTo>
                  <a:lnTo>
                    <a:pt x="46" y="80"/>
                  </a:lnTo>
                  <a:lnTo>
                    <a:pt x="47" y="77"/>
                  </a:lnTo>
                  <a:lnTo>
                    <a:pt x="36" y="69"/>
                  </a:lnTo>
                  <a:lnTo>
                    <a:pt x="35" y="64"/>
                  </a:lnTo>
                  <a:lnTo>
                    <a:pt x="33" y="64"/>
                  </a:lnTo>
                  <a:lnTo>
                    <a:pt x="28" y="59"/>
                  </a:lnTo>
                  <a:lnTo>
                    <a:pt x="22" y="62"/>
                  </a:lnTo>
                  <a:lnTo>
                    <a:pt x="22" y="57"/>
                  </a:lnTo>
                  <a:lnTo>
                    <a:pt x="19" y="62"/>
                  </a:lnTo>
                  <a:lnTo>
                    <a:pt x="18" y="62"/>
                  </a:lnTo>
                  <a:lnTo>
                    <a:pt x="16" y="59"/>
                  </a:lnTo>
                  <a:lnTo>
                    <a:pt x="16" y="55"/>
                  </a:lnTo>
                  <a:lnTo>
                    <a:pt x="12" y="52"/>
                  </a:lnTo>
                  <a:lnTo>
                    <a:pt x="13" y="49"/>
                  </a:lnTo>
                  <a:lnTo>
                    <a:pt x="10" y="51"/>
                  </a:lnTo>
                  <a:lnTo>
                    <a:pt x="8" y="48"/>
                  </a:lnTo>
                  <a:lnTo>
                    <a:pt x="8" y="42"/>
                  </a:lnTo>
                  <a:lnTo>
                    <a:pt x="13" y="40"/>
                  </a:lnTo>
                  <a:lnTo>
                    <a:pt x="16" y="41"/>
                  </a:lnTo>
                  <a:lnTo>
                    <a:pt x="16" y="39"/>
                  </a:lnTo>
                  <a:lnTo>
                    <a:pt x="18" y="39"/>
                  </a:lnTo>
                  <a:lnTo>
                    <a:pt x="18" y="43"/>
                  </a:lnTo>
                  <a:lnTo>
                    <a:pt x="19" y="43"/>
                  </a:lnTo>
                  <a:lnTo>
                    <a:pt x="20" y="40"/>
                  </a:lnTo>
                  <a:lnTo>
                    <a:pt x="29" y="36"/>
                  </a:lnTo>
                  <a:lnTo>
                    <a:pt x="29" y="33"/>
                  </a:lnTo>
                  <a:lnTo>
                    <a:pt x="36" y="29"/>
                  </a:lnTo>
                  <a:lnTo>
                    <a:pt x="40" y="28"/>
                  </a:lnTo>
                  <a:lnTo>
                    <a:pt x="39" y="24"/>
                  </a:lnTo>
                  <a:lnTo>
                    <a:pt x="41" y="24"/>
                  </a:lnTo>
                  <a:lnTo>
                    <a:pt x="42" y="25"/>
                  </a:lnTo>
                  <a:lnTo>
                    <a:pt x="45" y="24"/>
                  </a:lnTo>
                  <a:lnTo>
                    <a:pt x="45" y="22"/>
                  </a:lnTo>
                  <a:lnTo>
                    <a:pt x="45" y="21"/>
                  </a:lnTo>
                  <a:lnTo>
                    <a:pt x="47" y="14"/>
                  </a:lnTo>
                  <a:lnTo>
                    <a:pt x="45" y="14"/>
                  </a:lnTo>
                  <a:lnTo>
                    <a:pt x="45"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53" name="Freeform 293"/>
            <p:cNvSpPr>
              <a:spLocks/>
            </p:cNvSpPr>
            <p:nvPr/>
          </p:nvSpPr>
          <p:spPr bwMode="auto">
            <a:xfrm>
              <a:off x="5470" y="1743"/>
              <a:ext cx="89" cy="109"/>
            </a:xfrm>
            <a:custGeom>
              <a:avLst/>
              <a:gdLst/>
              <a:ahLst/>
              <a:cxnLst>
                <a:cxn ang="0">
                  <a:pos x="12" y="40"/>
                </a:cxn>
                <a:cxn ang="0">
                  <a:pos x="7" y="42"/>
                </a:cxn>
                <a:cxn ang="0">
                  <a:pos x="4" y="50"/>
                </a:cxn>
                <a:cxn ang="0">
                  <a:pos x="0" y="70"/>
                </a:cxn>
                <a:cxn ang="0">
                  <a:pos x="7" y="73"/>
                </a:cxn>
                <a:cxn ang="0">
                  <a:pos x="22" y="84"/>
                </a:cxn>
                <a:cxn ang="0">
                  <a:pos x="24" y="102"/>
                </a:cxn>
                <a:cxn ang="0">
                  <a:pos x="31" y="104"/>
                </a:cxn>
                <a:cxn ang="0">
                  <a:pos x="35" y="97"/>
                </a:cxn>
                <a:cxn ang="0">
                  <a:pos x="42" y="89"/>
                </a:cxn>
                <a:cxn ang="0">
                  <a:pos x="45" y="73"/>
                </a:cxn>
                <a:cxn ang="0">
                  <a:pos x="48" y="66"/>
                </a:cxn>
                <a:cxn ang="0">
                  <a:pos x="36" y="56"/>
                </a:cxn>
                <a:cxn ang="0">
                  <a:pos x="33" y="49"/>
                </a:cxn>
                <a:cxn ang="0">
                  <a:pos x="34" y="47"/>
                </a:cxn>
                <a:cxn ang="0">
                  <a:pos x="45" y="65"/>
                </a:cxn>
                <a:cxn ang="0">
                  <a:pos x="49" y="53"/>
                </a:cxn>
                <a:cxn ang="0">
                  <a:pos x="42" y="49"/>
                </a:cxn>
                <a:cxn ang="0">
                  <a:pos x="61" y="56"/>
                </a:cxn>
                <a:cxn ang="0">
                  <a:pos x="68" y="68"/>
                </a:cxn>
                <a:cxn ang="0">
                  <a:pos x="70" y="56"/>
                </a:cxn>
                <a:cxn ang="0">
                  <a:pos x="72" y="55"/>
                </a:cxn>
                <a:cxn ang="0">
                  <a:pos x="77" y="58"/>
                </a:cxn>
                <a:cxn ang="0">
                  <a:pos x="78" y="61"/>
                </a:cxn>
                <a:cxn ang="0">
                  <a:pos x="83" y="73"/>
                </a:cxn>
                <a:cxn ang="0">
                  <a:pos x="81" y="66"/>
                </a:cxn>
                <a:cxn ang="0">
                  <a:pos x="87" y="67"/>
                </a:cxn>
                <a:cxn ang="0">
                  <a:pos x="84" y="56"/>
                </a:cxn>
                <a:cxn ang="0">
                  <a:pos x="88" y="50"/>
                </a:cxn>
                <a:cxn ang="0">
                  <a:pos x="83" y="38"/>
                </a:cxn>
                <a:cxn ang="0">
                  <a:pos x="80" y="26"/>
                </a:cxn>
                <a:cxn ang="0">
                  <a:pos x="80" y="24"/>
                </a:cxn>
                <a:cxn ang="0">
                  <a:pos x="70" y="19"/>
                </a:cxn>
                <a:cxn ang="0">
                  <a:pos x="64" y="16"/>
                </a:cxn>
                <a:cxn ang="0">
                  <a:pos x="74" y="8"/>
                </a:cxn>
                <a:cxn ang="0">
                  <a:pos x="49" y="0"/>
                </a:cxn>
                <a:cxn ang="0">
                  <a:pos x="43" y="5"/>
                </a:cxn>
                <a:cxn ang="0">
                  <a:pos x="40" y="6"/>
                </a:cxn>
                <a:cxn ang="0">
                  <a:pos x="30" y="6"/>
                </a:cxn>
                <a:cxn ang="0">
                  <a:pos x="34" y="11"/>
                </a:cxn>
                <a:cxn ang="0">
                  <a:pos x="30" y="11"/>
                </a:cxn>
                <a:cxn ang="0">
                  <a:pos x="30" y="13"/>
                </a:cxn>
                <a:cxn ang="0">
                  <a:pos x="22" y="13"/>
                </a:cxn>
                <a:cxn ang="0">
                  <a:pos x="20" y="16"/>
                </a:cxn>
                <a:cxn ang="0">
                  <a:pos x="22" y="20"/>
                </a:cxn>
                <a:cxn ang="0">
                  <a:pos x="14" y="25"/>
                </a:cxn>
                <a:cxn ang="0">
                  <a:pos x="8" y="30"/>
                </a:cxn>
                <a:cxn ang="0">
                  <a:pos x="7" y="35"/>
                </a:cxn>
                <a:cxn ang="0">
                  <a:pos x="5" y="40"/>
                </a:cxn>
                <a:cxn ang="0">
                  <a:pos x="12" y="38"/>
                </a:cxn>
                <a:cxn ang="0">
                  <a:pos x="17" y="36"/>
                </a:cxn>
                <a:cxn ang="0">
                  <a:pos x="22" y="40"/>
                </a:cxn>
                <a:cxn ang="0">
                  <a:pos x="23" y="40"/>
                </a:cxn>
                <a:cxn ang="0">
                  <a:pos x="22" y="35"/>
                </a:cxn>
                <a:cxn ang="0">
                  <a:pos x="27" y="40"/>
                </a:cxn>
                <a:cxn ang="0">
                  <a:pos x="33" y="35"/>
                </a:cxn>
                <a:cxn ang="0">
                  <a:pos x="28" y="38"/>
                </a:cxn>
                <a:cxn ang="0">
                  <a:pos x="30" y="42"/>
                </a:cxn>
                <a:cxn ang="0">
                  <a:pos x="33" y="46"/>
                </a:cxn>
                <a:cxn ang="0">
                  <a:pos x="24" y="47"/>
                </a:cxn>
                <a:cxn ang="0">
                  <a:pos x="18" y="42"/>
                </a:cxn>
              </a:cxnLst>
              <a:rect l="0" t="0" r="r" b="b"/>
              <a:pathLst>
                <a:path w="89" h="109">
                  <a:moveTo>
                    <a:pt x="18" y="42"/>
                  </a:moveTo>
                  <a:lnTo>
                    <a:pt x="12" y="40"/>
                  </a:lnTo>
                  <a:lnTo>
                    <a:pt x="10" y="41"/>
                  </a:lnTo>
                  <a:lnTo>
                    <a:pt x="7" y="42"/>
                  </a:lnTo>
                  <a:lnTo>
                    <a:pt x="5" y="46"/>
                  </a:lnTo>
                  <a:lnTo>
                    <a:pt x="4" y="50"/>
                  </a:lnTo>
                  <a:lnTo>
                    <a:pt x="0" y="56"/>
                  </a:lnTo>
                  <a:lnTo>
                    <a:pt x="0" y="70"/>
                  </a:lnTo>
                  <a:lnTo>
                    <a:pt x="6" y="70"/>
                  </a:lnTo>
                  <a:lnTo>
                    <a:pt x="7" y="73"/>
                  </a:lnTo>
                  <a:lnTo>
                    <a:pt x="16" y="73"/>
                  </a:lnTo>
                  <a:lnTo>
                    <a:pt x="22" y="84"/>
                  </a:lnTo>
                  <a:lnTo>
                    <a:pt x="20" y="91"/>
                  </a:lnTo>
                  <a:lnTo>
                    <a:pt x="24" y="102"/>
                  </a:lnTo>
                  <a:lnTo>
                    <a:pt x="24" y="108"/>
                  </a:lnTo>
                  <a:lnTo>
                    <a:pt x="31" y="104"/>
                  </a:lnTo>
                  <a:lnTo>
                    <a:pt x="35" y="100"/>
                  </a:lnTo>
                  <a:lnTo>
                    <a:pt x="35" y="97"/>
                  </a:lnTo>
                  <a:lnTo>
                    <a:pt x="40" y="90"/>
                  </a:lnTo>
                  <a:lnTo>
                    <a:pt x="42" y="89"/>
                  </a:lnTo>
                  <a:lnTo>
                    <a:pt x="41" y="84"/>
                  </a:lnTo>
                  <a:lnTo>
                    <a:pt x="45" y="73"/>
                  </a:lnTo>
                  <a:lnTo>
                    <a:pt x="47" y="70"/>
                  </a:lnTo>
                  <a:lnTo>
                    <a:pt x="48" y="66"/>
                  </a:lnTo>
                  <a:lnTo>
                    <a:pt x="41" y="67"/>
                  </a:lnTo>
                  <a:lnTo>
                    <a:pt x="36" y="56"/>
                  </a:lnTo>
                  <a:lnTo>
                    <a:pt x="37" y="55"/>
                  </a:lnTo>
                  <a:lnTo>
                    <a:pt x="33" y="49"/>
                  </a:lnTo>
                  <a:lnTo>
                    <a:pt x="34" y="49"/>
                  </a:lnTo>
                  <a:lnTo>
                    <a:pt x="34" y="47"/>
                  </a:lnTo>
                  <a:lnTo>
                    <a:pt x="41" y="60"/>
                  </a:lnTo>
                  <a:lnTo>
                    <a:pt x="45" y="65"/>
                  </a:lnTo>
                  <a:lnTo>
                    <a:pt x="52" y="56"/>
                  </a:lnTo>
                  <a:lnTo>
                    <a:pt x="49" y="53"/>
                  </a:lnTo>
                  <a:lnTo>
                    <a:pt x="46" y="53"/>
                  </a:lnTo>
                  <a:lnTo>
                    <a:pt x="42" y="49"/>
                  </a:lnTo>
                  <a:lnTo>
                    <a:pt x="49" y="49"/>
                  </a:lnTo>
                  <a:lnTo>
                    <a:pt x="61" y="56"/>
                  </a:lnTo>
                  <a:lnTo>
                    <a:pt x="63" y="58"/>
                  </a:lnTo>
                  <a:lnTo>
                    <a:pt x="68" y="68"/>
                  </a:lnTo>
                  <a:lnTo>
                    <a:pt x="70" y="60"/>
                  </a:lnTo>
                  <a:lnTo>
                    <a:pt x="70" y="56"/>
                  </a:lnTo>
                  <a:lnTo>
                    <a:pt x="72" y="56"/>
                  </a:lnTo>
                  <a:lnTo>
                    <a:pt x="72" y="55"/>
                  </a:lnTo>
                  <a:lnTo>
                    <a:pt x="74" y="56"/>
                  </a:lnTo>
                  <a:lnTo>
                    <a:pt x="77" y="58"/>
                  </a:lnTo>
                  <a:lnTo>
                    <a:pt x="76" y="60"/>
                  </a:lnTo>
                  <a:lnTo>
                    <a:pt x="78" y="61"/>
                  </a:lnTo>
                  <a:lnTo>
                    <a:pt x="81" y="70"/>
                  </a:lnTo>
                  <a:lnTo>
                    <a:pt x="83" y="73"/>
                  </a:lnTo>
                  <a:lnTo>
                    <a:pt x="87" y="73"/>
                  </a:lnTo>
                  <a:lnTo>
                    <a:pt x="81" y="66"/>
                  </a:lnTo>
                  <a:lnTo>
                    <a:pt x="81" y="62"/>
                  </a:lnTo>
                  <a:lnTo>
                    <a:pt x="87" y="67"/>
                  </a:lnTo>
                  <a:lnTo>
                    <a:pt x="88" y="61"/>
                  </a:lnTo>
                  <a:lnTo>
                    <a:pt x="84" y="56"/>
                  </a:lnTo>
                  <a:lnTo>
                    <a:pt x="87" y="49"/>
                  </a:lnTo>
                  <a:lnTo>
                    <a:pt x="88" y="50"/>
                  </a:lnTo>
                  <a:lnTo>
                    <a:pt x="88" y="43"/>
                  </a:lnTo>
                  <a:lnTo>
                    <a:pt x="83" y="38"/>
                  </a:lnTo>
                  <a:lnTo>
                    <a:pt x="84" y="38"/>
                  </a:lnTo>
                  <a:lnTo>
                    <a:pt x="80" y="26"/>
                  </a:lnTo>
                  <a:lnTo>
                    <a:pt x="82" y="26"/>
                  </a:lnTo>
                  <a:lnTo>
                    <a:pt x="80" y="24"/>
                  </a:lnTo>
                  <a:lnTo>
                    <a:pt x="74" y="19"/>
                  </a:lnTo>
                  <a:lnTo>
                    <a:pt x="70" y="19"/>
                  </a:lnTo>
                  <a:lnTo>
                    <a:pt x="70" y="20"/>
                  </a:lnTo>
                  <a:lnTo>
                    <a:pt x="64" y="16"/>
                  </a:lnTo>
                  <a:lnTo>
                    <a:pt x="63" y="11"/>
                  </a:lnTo>
                  <a:lnTo>
                    <a:pt x="74" y="8"/>
                  </a:lnTo>
                  <a:lnTo>
                    <a:pt x="58" y="2"/>
                  </a:lnTo>
                  <a:lnTo>
                    <a:pt x="49" y="0"/>
                  </a:lnTo>
                  <a:lnTo>
                    <a:pt x="51" y="4"/>
                  </a:lnTo>
                  <a:lnTo>
                    <a:pt x="43" y="5"/>
                  </a:lnTo>
                  <a:lnTo>
                    <a:pt x="41" y="2"/>
                  </a:lnTo>
                  <a:lnTo>
                    <a:pt x="40" y="6"/>
                  </a:lnTo>
                  <a:lnTo>
                    <a:pt x="35" y="4"/>
                  </a:lnTo>
                  <a:lnTo>
                    <a:pt x="30" y="6"/>
                  </a:lnTo>
                  <a:lnTo>
                    <a:pt x="36" y="11"/>
                  </a:lnTo>
                  <a:lnTo>
                    <a:pt x="34" y="11"/>
                  </a:lnTo>
                  <a:lnTo>
                    <a:pt x="35" y="13"/>
                  </a:lnTo>
                  <a:lnTo>
                    <a:pt x="30" y="11"/>
                  </a:lnTo>
                  <a:lnTo>
                    <a:pt x="28" y="11"/>
                  </a:lnTo>
                  <a:lnTo>
                    <a:pt x="30" y="13"/>
                  </a:lnTo>
                  <a:lnTo>
                    <a:pt x="24" y="16"/>
                  </a:lnTo>
                  <a:lnTo>
                    <a:pt x="22" y="13"/>
                  </a:lnTo>
                  <a:lnTo>
                    <a:pt x="19" y="11"/>
                  </a:lnTo>
                  <a:lnTo>
                    <a:pt x="20" y="16"/>
                  </a:lnTo>
                  <a:lnTo>
                    <a:pt x="20" y="20"/>
                  </a:lnTo>
                  <a:lnTo>
                    <a:pt x="22" y="20"/>
                  </a:lnTo>
                  <a:lnTo>
                    <a:pt x="20" y="25"/>
                  </a:lnTo>
                  <a:lnTo>
                    <a:pt x="14" y="25"/>
                  </a:lnTo>
                  <a:lnTo>
                    <a:pt x="12" y="28"/>
                  </a:lnTo>
                  <a:lnTo>
                    <a:pt x="8" y="30"/>
                  </a:lnTo>
                  <a:lnTo>
                    <a:pt x="10" y="32"/>
                  </a:lnTo>
                  <a:lnTo>
                    <a:pt x="7" y="35"/>
                  </a:lnTo>
                  <a:lnTo>
                    <a:pt x="5" y="35"/>
                  </a:lnTo>
                  <a:lnTo>
                    <a:pt x="5" y="40"/>
                  </a:lnTo>
                  <a:lnTo>
                    <a:pt x="7" y="40"/>
                  </a:lnTo>
                  <a:lnTo>
                    <a:pt x="12" y="38"/>
                  </a:lnTo>
                  <a:lnTo>
                    <a:pt x="12" y="36"/>
                  </a:lnTo>
                  <a:lnTo>
                    <a:pt x="17" y="36"/>
                  </a:lnTo>
                  <a:lnTo>
                    <a:pt x="19" y="38"/>
                  </a:lnTo>
                  <a:lnTo>
                    <a:pt x="22" y="40"/>
                  </a:lnTo>
                  <a:lnTo>
                    <a:pt x="20" y="43"/>
                  </a:lnTo>
                  <a:lnTo>
                    <a:pt x="23" y="40"/>
                  </a:lnTo>
                  <a:lnTo>
                    <a:pt x="19" y="35"/>
                  </a:lnTo>
                  <a:lnTo>
                    <a:pt x="22" y="35"/>
                  </a:lnTo>
                  <a:lnTo>
                    <a:pt x="25" y="40"/>
                  </a:lnTo>
                  <a:lnTo>
                    <a:pt x="27" y="40"/>
                  </a:lnTo>
                  <a:lnTo>
                    <a:pt x="27" y="37"/>
                  </a:lnTo>
                  <a:lnTo>
                    <a:pt x="33" y="35"/>
                  </a:lnTo>
                  <a:lnTo>
                    <a:pt x="36" y="37"/>
                  </a:lnTo>
                  <a:lnTo>
                    <a:pt x="28" y="38"/>
                  </a:lnTo>
                  <a:lnTo>
                    <a:pt x="28" y="40"/>
                  </a:lnTo>
                  <a:lnTo>
                    <a:pt x="30" y="42"/>
                  </a:lnTo>
                  <a:lnTo>
                    <a:pt x="33" y="40"/>
                  </a:lnTo>
                  <a:lnTo>
                    <a:pt x="33" y="46"/>
                  </a:lnTo>
                  <a:lnTo>
                    <a:pt x="28" y="47"/>
                  </a:lnTo>
                  <a:lnTo>
                    <a:pt x="24" y="47"/>
                  </a:lnTo>
                  <a:lnTo>
                    <a:pt x="18" y="46"/>
                  </a:lnTo>
                  <a:lnTo>
                    <a:pt x="18" y="4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54" name="Freeform 294"/>
            <p:cNvSpPr>
              <a:spLocks/>
            </p:cNvSpPr>
            <p:nvPr/>
          </p:nvSpPr>
          <p:spPr bwMode="auto">
            <a:xfrm>
              <a:off x="5476" y="1766"/>
              <a:ext cx="3" cy="6"/>
            </a:xfrm>
            <a:custGeom>
              <a:avLst/>
              <a:gdLst/>
              <a:ahLst/>
              <a:cxnLst>
                <a:cxn ang="0">
                  <a:pos x="1" y="0"/>
                </a:cxn>
                <a:cxn ang="0">
                  <a:pos x="0" y="5"/>
                </a:cxn>
                <a:cxn ang="0">
                  <a:pos x="1" y="5"/>
                </a:cxn>
                <a:cxn ang="0">
                  <a:pos x="2" y="4"/>
                </a:cxn>
                <a:cxn ang="0">
                  <a:pos x="2" y="0"/>
                </a:cxn>
                <a:cxn ang="0">
                  <a:pos x="1" y="0"/>
                </a:cxn>
              </a:cxnLst>
              <a:rect l="0" t="0" r="r" b="b"/>
              <a:pathLst>
                <a:path w="3" h="6">
                  <a:moveTo>
                    <a:pt x="1" y="0"/>
                  </a:moveTo>
                  <a:lnTo>
                    <a:pt x="0" y="5"/>
                  </a:lnTo>
                  <a:lnTo>
                    <a:pt x="1" y="5"/>
                  </a:lnTo>
                  <a:lnTo>
                    <a:pt x="2" y="4"/>
                  </a:lnTo>
                  <a:lnTo>
                    <a:pt x="2" y="0"/>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55" name="Freeform 295"/>
            <p:cNvSpPr>
              <a:spLocks/>
            </p:cNvSpPr>
            <p:nvPr/>
          </p:nvSpPr>
          <p:spPr bwMode="auto">
            <a:xfrm>
              <a:off x="5478" y="1760"/>
              <a:ext cx="5" cy="12"/>
            </a:xfrm>
            <a:custGeom>
              <a:avLst/>
              <a:gdLst/>
              <a:ahLst/>
              <a:cxnLst>
                <a:cxn ang="0">
                  <a:pos x="0" y="1"/>
                </a:cxn>
                <a:cxn ang="0">
                  <a:pos x="1" y="5"/>
                </a:cxn>
                <a:cxn ang="0">
                  <a:pos x="3" y="6"/>
                </a:cxn>
                <a:cxn ang="0">
                  <a:pos x="4" y="9"/>
                </a:cxn>
                <a:cxn ang="0">
                  <a:pos x="0" y="11"/>
                </a:cxn>
                <a:cxn ang="0">
                  <a:pos x="0" y="6"/>
                </a:cxn>
                <a:cxn ang="0">
                  <a:pos x="0" y="4"/>
                </a:cxn>
                <a:cxn ang="0">
                  <a:pos x="0" y="1"/>
                </a:cxn>
                <a:cxn ang="0">
                  <a:pos x="0" y="0"/>
                </a:cxn>
                <a:cxn ang="0">
                  <a:pos x="0" y="1"/>
                </a:cxn>
              </a:cxnLst>
              <a:rect l="0" t="0" r="r" b="b"/>
              <a:pathLst>
                <a:path w="5" h="12">
                  <a:moveTo>
                    <a:pt x="0" y="1"/>
                  </a:moveTo>
                  <a:lnTo>
                    <a:pt x="1" y="5"/>
                  </a:lnTo>
                  <a:lnTo>
                    <a:pt x="3" y="6"/>
                  </a:lnTo>
                  <a:lnTo>
                    <a:pt x="4" y="9"/>
                  </a:lnTo>
                  <a:lnTo>
                    <a:pt x="0" y="11"/>
                  </a:lnTo>
                  <a:lnTo>
                    <a:pt x="0" y="6"/>
                  </a:lnTo>
                  <a:lnTo>
                    <a:pt x="0" y="4"/>
                  </a:lnTo>
                  <a:lnTo>
                    <a:pt x="0" y="1"/>
                  </a:lnTo>
                  <a:lnTo>
                    <a:pt x="0"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56" name="Freeform 296"/>
            <p:cNvSpPr>
              <a:spLocks/>
            </p:cNvSpPr>
            <p:nvPr/>
          </p:nvSpPr>
          <p:spPr bwMode="auto">
            <a:xfrm>
              <a:off x="5512" y="1833"/>
              <a:ext cx="7" cy="11"/>
            </a:xfrm>
            <a:custGeom>
              <a:avLst/>
              <a:gdLst/>
              <a:ahLst/>
              <a:cxnLst>
                <a:cxn ang="0">
                  <a:pos x="5" y="0"/>
                </a:cxn>
                <a:cxn ang="0">
                  <a:pos x="1" y="5"/>
                </a:cxn>
                <a:cxn ang="0">
                  <a:pos x="0" y="8"/>
                </a:cxn>
                <a:cxn ang="0">
                  <a:pos x="1" y="10"/>
                </a:cxn>
                <a:cxn ang="0">
                  <a:pos x="5" y="5"/>
                </a:cxn>
                <a:cxn ang="0">
                  <a:pos x="5" y="3"/>
                </a:cxn>
                <a:cxn ang="0">
                  <a:pos x="6" y="0"/>
                </a:cxn>
                <a:cxn ang="0">
                  <a:pos x="5" y="0"/>
                </a:cxn>
              </a:cxnLst>
              <a:rect l="0" t="0" r="r" b="b"/>
              <a:pathLst>
                <a:path w="7" h="11">
                  <a:moveTo>
                    <a:pt x="5" y="0"/>
                  </a:moveTo>
                  <a:lnTo>
                    <a:pt x="1" y="5"/>
                  </a:lnTo>
                  <a:lnTo>
                    <a:pt x="0" y="8"/>
                  </a:lnTo>
                  <a:lnTo>
                    <a:pt x="1" y="10"/>
                  </a:lnTo>
                  <a:lnTo>
                    <a:pt x="5" y="5"/>
                  </a:lnTo>
                  <a:lnTo>
                    <a:pt x="5" y="3"/>
                  </a:lnTo>
                  <a:lnTo>
                    <a:pt x="6" y="0"/>
                  </a:lnTo>
                  <a:lnTo>
                    <a:pt x="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57" name="Freeform 297"/>
            <p:cNvSpPr>
              <a:spLocks/>
            </p:cNvSpPr>
            <p:nvPr/>
          </p:nvSpPr>
          <p:spPr bwMode="auto">
            <a:xfrm>
              <a:off x="5553" y="1831"/>
              <a:ext cx="26" cy="32"/>
            </a:xfrm>
            <a:custGeom>
              <a:avLst/>
              <a:gdLst/>
              <a:ahLst/>
              <a:cxnLst>
                <a:cxn ang="0">
                  <a:pos x="18" y="0"/>
                </a:cxn>
                <a:cxn ang="0">
                  <a:pos x="15" y="4"/>
                </a:cxn>
                <a:cxn ang="0">
                  <a:pos x="12" y="4"/>
                </a:cxn>
                <a:cxn ang="0">
                  <a:pos x="11" y="6"/>
                </a:cxn>
                <a:cxn ang="0">
                  <a:pos x="7" y="8"/>
                </a:cxn>
                <a:cxn ang="0">
                  <a:pos x="6" y="10"/>
                </a:cxn>
                <a:cxn ang="0">
                  <a:pos x="5" y="10"/>
                </a:cxn>
                <a:cxn ang="0">
                  <a:pos x="0" y="20"/>
                </a:cxn>
                <a:cxn ang="0">
                  <a:pos x="0" y="24"/>
                </a:cxn>
                <a:cxn ang="0">
                  <a:pos x="1" y="23"/>
                </a:cxn>
                <a:cxn ang="0">
                  <a:pos x="10" y="23"/>
                </a:cxn>
                <a:cxn ang="0">
                  <a:pos x="11" y="27"/>
                </a:cxn>
                <a:cxn ang="0">
                  <a:pos x="10" y="29"/>
                </a:cxn>
                <a:cxn ang="0">
                  <a:pos x="12" y="31"/>
                </a:cxn>
                <a:cxn ang="0">
                  <a:pos x="14" y="31"/>
                </a:cxn>
                <a:cxn ang="0">
                  <a:pos x="17" y="26"/>
                </a:cxn>
                <a:cxn ang="0">
                  <a:pos x="24" y="18"/>
                </a:cxn>
                <a:cxn ang="0">
                  <a:pos x="25" y="14"/>
                </a:cxn>
                <a:cxn ang="0">
                  <a:pos x="24" y="12"/>
                </a:cxn>
                <a:cxn ang="0">
                  <a:pos x="25" y="10"/>
                </a:cxn>
                <a:cxn ang="0">
                  <a:pos x="25" y="2"/>
                </a:cxn>
                <a:cxn ang="0">
                  <a:pos x="24" y="1"/>
                </a:cxn>
                <a:cxn ang="0">
                  <a:pos x="23" y="1"/>
                </a:cxn>
                <a:cxn ang="0">
                  <a:pos x="21" y="7"/>
                </a:cxn>
                <a:cxn ang="0">
                  <a:pos x="19" y="7"/>
                </a:cxn>
                <a:cxn ang="0">
                  <a:pos x="19" y="2"/>
                </a:cxn>
                <a:cxn ang="0">
                  <a:pos x="21" y="2"/>
                </a:cxn>
                <a:cxn ang="0">
                  <a:pos x="19" y="0"/>
                </a:cxn>
                <a:cxn ang="0">
                  <a:pos x="18" y="0"/>
                </a:cxn>
              </a:cxnLst>
              <a:rect l="0" t="0" r="r" b="b"/>
              <a:pathLst>
                <a:path w="26" h="32">
                  <a:moveTo>
                    <a:pt x="18" y="0"/>
                  </a:moveTo>
                  <a:lnTo>
                    <a:pt x="15" y="4"/>
                  </a:lnTo>
                  <a:lnTo>
                    <a:pt x="12" y="4"/>
                  </a:lnTo>
                  <a:lnTo>
                    <a:pt x="11" y="6"/>
                  </a:lnTo>
                  <a:lnTo>
                    <a:pt x="7" y="8"/>
                  </a:lnTo>
                  <a:lnTo>
                    <a:pt x="6" y="10"/>
                  </a:lnTo>
                  <a:lnTo>
                    <a:pt x="5" y="10"/>
                  </a:lnTo>
                  <a:lnTo>
                    <a:pt x="0" y="20"/>
                  </a:lnTo>
                  <a:lnTo>
                    <a:pt x="0" y="24"/>
                  </a:lnTo>
                  <a:lnTo>
                    <a:pt x="1" y="23"/>
                  </a:lnTo>
                  <a:lnTo>
                    <a:pt x="10" y="23"/>
                  </a:lnTo>
                  <a:lnTo>
                    <a:pt x="11" y="27"/>
                  </a:lnTo>
                  <a:lnTo>
                    <a:pt x="10" y="29"/>
                  </a:lnTo>
                  <a:lnTo>
                    <a:pt x="12" y="31"/>
                  </a:lnTo>
                  <a:lnTo>
                    <a:pt x="14" y="31"/>
                  </a:lnTo>
                  <a:lnTo>
                    <a:pt x="17" y="26"/>
                  </a:lnTo>
                  <a:lnTo>
                    <a:pt x="24" y="18"/>
                  </a:lnTo>
                  <a:lnTo>
                    <a:pt x="25" y="14"/>
                  </a:lnTo>
                  <a:lnTo>
                    <a:pt x="24" y="12"/>
                  </a:lnTo>
                  <a:lnTo>
                    <a:pt x="25" y="10"/>
                  </a:lnTo>
                  <a:lnTo>
                    <a:pt x="25" y="2"/>
                  </a:lnTo>
                  <a:lnTo>
                    <a:pt x="24" y="1"/>
                  </a:lnTo>
                  <a:lnTo>
                    <a:pt x="23" y="1"/>
                  </a:lnTo>
                  <a:lnTo>
                    <a:pt x="21" y="7"/>
                  </a:lnTo>
                  <a:lnTo>
                    <a:pt x="19" y="7"/>
                  </a:lnTo>
                  <a:lnTo>
                    <a:pt x="19" y="2"/>
                  </a:lnTo>
                  <a:lnTo>
                    <a:pt x="21" y="2"/>
                  </a:lnTo>
                  <a:lnTo>
                    <a:pt x="19" y="0"/>
                  </a:lnTo>
                  <a:lnTo>
                    <a:pt x="1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58" name="Freeform 298"/>
            <p:cNvSpPr>
              <a:spLocks/>
            </p:cNvSpPr>
            <p:nvPr/>
          </p:nvSpPr>
          <p:spPr bwMode="auto">
            <a:xfrm>
              <a:off x="5486" y="1754"/>
              <a:ext cx="5" cy="14"/>
            </a:xfrm>
            <a:custGeom>
              <a:avLst/>
              <a:gdLst/>
              <a:ahLst/>
              <a:cxnLst>
                <a:cxn ang="0">
                  <a:pos x="3" y="0"/>
                </a:cxn>
                <a:cxn ang="0">
                  <a:pos x="1" y="5"/>
                </a:cxn>
                <a:cxn ang="0">
                  <a:pos x="0" y="9"/>
                </a:cxn>
                <a:cxn ang="0">
                  <a:pos x="1" y="9"/>
                </a:cxn>
                <a:cxn ang="0">
                  <a:pos x="1" y="13"/>
                </a:cxn>
                <a:cxn ang="0">
                  <a:pos x="3" y="12"/>
                </a:cxn>
                <a:cxn ang="0">
                  <a:pos x="4" y="5"/>
                </a:cxn>
                <a:cxn ang="0">
                  <a:pos x="3" y="0"/>
                </a:cxn>
              </a:cxnLst>
              <a:rect l="0" t="0" r="r" b="b"/>
              <a:pathLst>
                <a:path w="5" h="14">
                  <a:moveTo>
                    <a:pt x="3" y="0"/>
                  </a:moveTo>
                  <a:lnTo>
                    <a:pt x="1" y="5"/>
                  </a:lnTo>
                  <a:lnTo>
                    <a:pt x="0" y="9"/>
                  </a:lnTo>
                  <a:lnTo>
                    <a:pt x="1" y="9"/>
                  </a:lnTo>
                  <a:lnTo>
                    <a:pt x="1" y="13"/>
                  </a:lnTo>
                  <a:lnTo>
                    <a:pt x="3" y="12"/>
                  </a:lnTo>
                  <a:lnTo>
                    <a:pt x="4" y="5"/>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59" name="Freeform 299"/>
            <p:cNvSpPr>
              <a:spLocks/>
            </p:cNvSpPr>
            <p:nvPr/>
          </p:nvSpPr>
          <p:spPr bwMode="auto">
            <a:xfrm>
              <a:off x="5454" y="1749"/>
              <a:ext cx="10" cy="10"/>
            </a:xfrm>
            <a:custGeom>
              <a:avLst/>
              <a:gdLst/>
              <a:ahLst/>
              <a:cxnLst>
                <a:cxn ang="0">
                  <a:pos x="4" y="0"/>
                </a:cxn>
                <a:cxn ang="0">
                  <a:pos x="0" y="9"/>
                </a:cxn>
                <a:cxn ang="0">
                  <a:pos x="9" y="5"/>
                </a:cxn>
                <a:cxn ang="0">
                  <a:pos x="4" y="0"/>
                </a:cxn>
              </a:cxnLst>
              <a:rect l="0" t="0" r="r" b="b"/>
              <a:pathLst>
                <a:path w="10" h="10">
                  <a:moveTo>
                    <a:pt x="4" y="0"/>
                  </a:moveTo>
                  <a:lnTo>
                    <a:pt x="0" y="9"/>
                  </a:lnTo>
                  <a:lnTo>
                    <a:pt x="9" y="5"/>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60" name="Freeform 300"/>
            <p:cNvSpPr>
              <a:spLocks/>
            </p:cNvSpPr>
            <p:nvPr/>
          </p:nvSpPr>
          <p:spPr bwMode="auto">
            <a:xfrm>
              <a:off x="5462" y="1744"/>
              <a:ext cx="17" cy="21"/>
            </a:xfrm>
            <a:custGeom>
              <a:avLst/>
              <a:gdLst/>
              <a:ahLst/>
              <a:cxnLst>
                <a:cxn ang="0">
                  <a:pos x="14" y="0"/>
                </a:cxn>
                <a:cxn ang="0">
                  <a:pos x="5" y="6"/>
                </a:cxn>
                <a:cxn ang="0">
                  <a:pos x="5" y="10"/>
                </a:cxn>
                <a:cxn ang="0">
                  <a:pos x="0" y="16"/>
                </a:cxn>
                <a:cxn ang="0">
                  <a:pos x="0" y="20"/>
                </a:cxn>
                <a:cxn ang="0">
                  <a:pos x="7" y="15"/>
                </a:cxn>
                <a:cxn ang="0">
                  <a:pos x="13" y="13"/>
                </a:cxn>
                <a:cxn ang="0">
                  <a:pos x="16" y="3"/>
                </a:cxn>
                <a:cxn ang="0">
                  <a:pos x="14" y="0"/>
                </a:cxn>
              </a:cxnLst>
              <a:rect l="0" t="0" r="r" b="b"/>
              <a:pathLst>
                <a:path w="17" h="21">
                  <a:moveTo>
                    <a:pt x="14" y="0"/>
                  </a:moveTo>
                  <a:lnTo>
                    <a:pt x="5" y="6"/>
                  </a:lnTo>
                  <a:lnTo>
                    <a:pt x="5" y="10"/>
                  </a:lnTo>
                  <a:lnTo>
                    <a:pt x="0" y="16"/>
                  </a:lnTo>
                  <a:lnTo>
                    <a:pt x="0" y="20"/>
                  </a:lnTo>
                  <a:lnTo>
                    <a:pt x="7" y="15"/>
                  </a:lnTo>
                  <a:lnTo>
                    <a:pt x="13" y="13"/>
                  </a:lnTo>
                  <a:lnTo>
                    <a:pt x="16" y="3"/>
                  </a:lnTo>
                  <a:lnTo>
                    <a:pt x="1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61" name="Freeform 301"/>
            <p:cNvSpPr>
              <a:spLocks/>
            </p:cNvSpPr>
            <p:nvPr/>
          </p:nvSpPr>
          <p:spPr bwMode="auto">
            <a:xfrm>
              <a:off x="5432" y="1798"/>
              <a:ext cx="5" cy="4"/>
            </a:xfrm>
            <a:custGeom>
              <a:avLst/>
              <a:gdLst/>
              <a:ahLst/>
              <a:cxnLst>
                <a:cxn ang="0">
                  <a:pos x="0" y="0"/>
                </a:cxn>
                <a:cxn ang="0">
                  <a:pos x="1" y="3"/>
                </a:cxn>
                <a:cxn ang="0">
                  <a:pos x="4" y="0"/>
                </a:cxn>
                <a:cxn ang="0">
                  <a:pos x="0" y="0"/>
                </a:cxn>
              </a:cxnLst>
              <a:rect l="0" t="0" r="r" b="b"/>
              <a:pathLst>
                <a:path w="5" h="4">
                  <a:moveTo>
                    <a:pt x="0" y="0"/>
                  </a:moveTo>
                  <a:lnTo>
                    <a:pt x="1" y="3"/>
                  </a:lnTo>
                  <a:lnTo>
                    <a:pt x="4"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62" name="Freeform 302"/>
            <p:cNvSpPr>
              <a:spLocks/>
            </p:cNvSpPr>
            <p:nvPr/>
          </p:nvSpPr>
          <p:spPr bwMode="auto">
            <a:xfrm>
              <a:off x="5439" y="1798"/>
              <a:ext cx="2" cy="6"/>
            </a:xfrm>
            <a:custGeom>
              <a:avLst/>
              <a:gdLst/>
              <a:ahLst/>
              <a:cxnLst>
                <a:cxn ang="0">
                  <a:pos x="0" y="3"/>
                </a:cxn>
                <a:cxn ang="0">
                  <a:pos x="1" y="5"/>
                </a:cxn>
                <a:cxn ang="0">
                  <a:pos x="1" y="0"/>
                </a:cxn>
                <a:cxn ang="0">
                  <a:pos x="0" y="3"/>
                </a:cxn>
              </a:cxnLst>
              <a:rect l="0" t="0" r="r" b="b"/>
              <a:pathLst>
                <a:path w="2" h="6">
                  <a:moveTo>
                    <a:pt x="0" y="3"/>
                  </a:moveTo>
                  <a:lnTo>
                    <a:pt x="1" y="5"/>
                  </a:lnTo>
                  <a:lnTo>
                    <a:pt x="1" y="0"/>
                  </a:lnTo>
                  <a:lnTo>
                    <a:pt x="0" y="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63" name="Freeform 303"/>
            <p:cNvSpPr>
              <a:spLocks/>
            </p:cNvSpPr>
            <p:nvPr/>
          </p:nvSpPr>
          <p:spPr bwMode="auto">
            <a:xfrm>
              <a:off x="5426" y="1796"/>
              <a:ext cx="4" cy="6"/>
            </a:xfrm>
            <a:custGeom>
              <a:avLst/>
              <a:gdLst/>
              <a:ahLst/>
              <a:cxnLst>
                <a:cxn ang="0">
                  <a:pos x="1" y="0"/>
                </a:cxn>
                <a:cxn ang="0">
                  <a:pos x="0" y="4"/>
                </a:cxn>
                <a:cxn ang="0">
                  <a:pos x="2" y="5"/>
                </a:cxn>
                <a:cxn ang="0">
                  <a:pos x="3" y="1"/>
                </a:cxn>
                <a:cxn ang="0">
                  <a:pos x="1" y="0"/>
                </a:cxn>
              </a:cxnLst>
              <a:rect l="0" t="0" r="r" b="b"/>
              <a:pathLst>
                <a:path w="4" h="6">
                  <a:moveTo>
                    <a:pt x="1" y="0"/>
                  </a:moveTo>
                  <a:lnTo>
                    <a:pt x="0" y="4"/>
                  </a:lnTo>
                  <a:lnTo>
                    <a:pt x="2" y="5"/>
                  </a:lnTo>
                  <a:lnTo>
                    <a:pt x="3" y="1"/>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64" name="Freeform 304"/>
            <p:cNvSpPr>
              <a:spLocks/>
            </p:cNvSpPr>
            <p:nvPr/>
          </p:nvSpPr>
          <p:spPr bwMode="auto">
            <a:xfrm>
              <a:off x="5450" y="1774"/>
              <a:ext cx="3" cy="5"/>
            </a:xfrm>
            <a:custGeom>
              <a:avLst/>
              <a:gdLst/>
              <a:ahLst/>
              <a:cxnLst>
                <a:cxn ang="0">
                  <a:pos x="2" y="0"/>
                </a:cxn>
                <a:cxn ang="0">
                  <a:pos x="0" y="4"/>
                </a:cxn>
                <a:cxn ang="0">
                  <a:pos x="2" y="4"/>
                </a:cxn>
                <a:cxn ang="0">
                  <a:pos x="2" y="0"/>
                </a:cxn>
              </a:cxnLst>
              <a:rect l="0" t="0" r="r" b="b"/>
              <a:pathLst>
                <a:path w="3" h="5">
                  <a:moveTo>
                    <a:pt x="2" y="0"/>
                  </a:moveTo>
                  <a:lnTo>
                    <a:pt x="0" y="4"/>
                  </a:lnTo>
                  <a:lnTo>
                    <a:pt x="2" y="4"/>
                  </a:lnTo>
                  <a:lnTo>
                    <a:pt x="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65" name="Freeform 305"/>
            <p:cNvSpPr>
              <a:spLocks/>
            </p:cNvSpPr>
            <p:nvPr/>
          </p:nvSpPr>
          <p:spPr bwMode="auto">
            <a:xfrm>
              <a:off x="5450" y="1747"/>
              <a:ext cx="5" cy="8"/>
            </a:xfrm>
            <a:custGeom>
              <a:avLst/>
              <a:gdLst/>
              <a:ahLst/>
              <a:cxnLst>
                <a:cxn ang="0">
                  <a:pos x="0" y="0"/>
                </a:cxn>
                <a:cxn ang="0">
                  <a:pos x="1" y="7"/>
                </a:cxn>
                <a:cxn ang="0">
                  <a:pos x="4" y="4"/>
                </a:cxn>
                <a:cxn ang="0">
                  <a:pos x="3" y="0"/>
                </a:cxn>
                <a:cxn ang="0">
                  <a:pos x="0" y="0"/>
                </a:cxn>
              </a:cxnLst>
              <a:rect l="0" t="0" r="r" b="b"/>
              <a:pathLst>
                <a:path w="5" h="8">
                  <a:moveTo>
                    <a:pt x="0" y="0"/>
                  </a:moveTo>
                  <a:lnTo>
                    <a:pt x="1" y="7"/>
                  </a:lnTo>
                  <a:lnTo>
                    <a:pt x="4" y="4"/>
                  </a:lnTo>
                  <a:lnTo>
                    <a:pt x="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66" name="Freeform 306"/>
            <p:cNvSpPr>
              <a:spLocks/>
            </p:cNvSpPr>
            <p:nvPr/>
          </p:nvSpPr>
          <p:spPr bwMode="auto">
            <a:xfrm>
              <a:off x="5556" y="1773"/>
              <a:ext cx="6" cy="13"/>
            </a:xfrm>
            <a:custGeom>
              <a:avLst/>
              <a:gdLst/>
              <a:ahLst/>
              <a:cxnLst>
                <a:cxn ang="0">
                  <a:pos x="0" y="1"/>
                </a:cxn>
                <a:cxn ang="0">
                  <a:pos x="4" y="12"/>
                </a:cxn>
                <a:cxn ang="0">
                  <a:pos x="5" y="6"/>
                </a:cxn>
                <a:cxn ang="0">
                  <a:pos x="4" y="0"/>
                </a:cxn>
                <a:cxn ang="0">
                  <a:pos x="0" y="1"/>
                </a:cxn>
              </a:cxnLst>
              <a:rect l="0" t="0" r="r" b="b"/>
              <a:pathLst>
                <a:path w="6" h="13">
                  <a:moveTo>
                    <a:pt x="0" y="1"/>
                  </a:moveTo>
                  <a:lnTo>
                    <a:pt x="4" y="12"/>
                  </a:lnTo>
                  <a:lnTo>
                    <a:pt x="5" y="6"/>
                  </a:lnTo>
                  <a:lnTo>
                    <a:pt x="4"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67" name="Freeform 307"/>
            <p:cNvSpPr>
              <a:spLocks/>
            </p:cNvSpPr>
            <p:nvPr/>
          </p:nvSpPr>
          <p:spPr bwMode="auto">
            <a:xfrm>
              <a:off x="5558" y="1810"/>
              <a:ext cx="7" cy="13"/>
            </a:xfrm>
            <a:custGeom>
              <a:avLst/>
              <a:gdLst/>
              <a:ahLst/>
              <a:cxnLst>
                <a:cxn ang="0">
                  <a:pos x="0" y="5"/>
                </a:cxn>
                <a:cxn ang="0">
                  <a:pos x="2" y="12"/>
                </a:cxn>
                <a:cxn ang="0">
                  <a:pos x="6" y="5"/>
                </a:cxn>
                <a:cxn ang="0">
                  <a:pos x="4" y="0"/>
                </a:cxn>
                <a:cxn ang="0">
                  <a:pos x="0" y="5"/>
                </a:cxn>
              </a:cxnLst>
              <a:rect l="0" t="0" r="r" b="b"/>
              <a:pathLst>
                <a:path w="7" h="13">
                  <a:moveTo>
                    <a:pt x="0" y="5"/>
                  </a:moveTo>
                  <a:lnTo>
                    <a:pt x="2" y="12"/>
                  </a:lnTo>
                  <a:lnTo>
                    <a:pt x="6" y="5"/>
                  </a:lnTo>
                  <a:lnTo>
                    <a:pt x="4" y="0"/>
                  </a:lnTo>
                  <a:lnTo>
                    <a:pt x="0" y="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68" name="Freeform 308"/>
            <p:cNvSpPr>
              <a:spLocks/>
            </p:cNvSpPr>
            <p:nvPr/>
          </p:nvSpPr>
          <p:spPr bwMode="auto">
            <a:xfrm>
              <a:off x="5566" y="1816"/>
              <a:ext cx="5" cy="9"/>
            </a:xfrm>
            <a:custGeom>
              <a:avLst/>
              <a:gdLst/>
              <a:ahLst/>
              <a:cxnLst>
                <a:cxn ang="0">
                  <a:pos x="0" y="1"/>
                </a:cxn>
                <a:cxn ang="0">
                  <a:pos x="0" y="8"/>
                </a:cxn>
                <a:cxn ang="0">
                  <a:pos x="4" y="4"/>
                </a:cxn>
                <a:cxn ang="0">
                  <a:pos x="4" y="0"/>
                </a:cxn>
                <a:cxn ang="0">
                  <a:pos x="0" y="1"/>
                </a:cxn>
              </a:cxnLst>
              <a:rect l="0" t="0" r="r" b="b"/>
              <a:pathLst>
                <a:path w="5" h="9">
                  <a:moveTo>
                    <a:pt x="0" y="1"/>
                  </a:moveTo>
                  <a:lnTo>
                    <a:pt x="0" y="8"/>
                  </a:lnTo>
                  <a:lnTo>
                    <a:pt x="4" y="4"/>
                  </a:lnTo>
                  <a:lnTo>
                    <a:pt x="4"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69" name="Freeform 309"/>
            <p:cNvSpPr>
              <a:spLocks/>
            </p:cNvSpPr>
            <p:nvPr/>
          </p:nvSpPr>
          <p:spPr bwMode="auto">
            <a:xfrm>
              <a:off x="5552" y="1816"/>
              <a:ext cx="5" cy="11"/>
            </a:xfrm>
            <a:custGeom>
              <a:avLst/>
              <a:gdLst/>
              <a:ahLst/>
              <a:cxnLst>
                <a:cxn ang="0">
                  <a:pos x="0" y="0"/>
                </a:cxn>
                <a:cxn ang="0">
                  <a:pos x="3" y="4"/>
                </a:cxn>
                <a:cxn ang="0">
                  <a:pos x="3" y="5"/>
                </a:cxn>
                <a:cxn ang="0">
                  <a:pos x="4" y="10"/>
                </a:cxn>
                <a:cxn ang="0">
                  <a:pos x="1" y="5"/>
                </a:cxn>
                <a:cxn ang="0">
                  <a:pos x="0" y="5"/>
                </a:cxn>
                <a:cxn ang="0">
                  <a:pos x="0" y="0"/>
                </a:cxn>
              </a:cxnLst>
              <a:rect l="0" t="0" r="r" b="b"/>
              <a:pathLst>
                <a:path w="5" h="11">
                  <a:moveTo>
                    <a:pt x="0" y="0"/>
                  </a:moveTo>
                  <a:lnTo>
                    <a:pt x="3" y="4"/>
                  </a:lnTo>
                  <a:lnTo>
                    <a:pt x="3" y="5"/>
                  </a:lnTo>
                  <a:lnTo>
                    <a:pt x="4" y="10"/>
                  </a:lnTo>
                  <a:lnTo>
                    <a:pt x="1" y="5"/>
                  </a:lnTo>
                  <a:lnTo>
                    <a:pt x="0" y="5"/>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70" name="Freeform 310"/>
            <p:cNvSpPr>
              <a:spLocks/>
            </p:cNvSpPr>
            <p:nvPr/>
          </p:nvSpPr>
          <p:spPr bwMode="auto">
            <a:xfrm>
              <a:off x="5576" y="1821"/>
              <a:ext cx="7" cy="8"/>
            </a:xfrm>
            <a:custGeom>
              <a:avLst/>
              <a:gdLst/>
              <a:ahLst/>
              <a:cxnLst>
                <a:cxn ang="0">
                  <a:pos x="0" y="0"/>
                </a:cxn>
                <a:cxn ang="0">
                  <a:pos x="1" y="5"/>
                </a:cxn>
                <a:cxn ang="0">
                  <a:pos x="1" y="7"/>
                </a:cxn>
                <a:cxn ang="0">
                  <a:pos x="5" y="7"/>
                </a:cxn>
                <a:cxn ang="0">
                  <a:pos x="6" y="4"/>
                </a:cxn>
                <a:cxn ang="0">
                  <a:pos x="2" y="2"/>
                </a:cxn>
                <a:cxn ang="0">
                  <a:pos x="0" y="0"/>
                </a:cxn>
              </a:cxnLst>
              <a:rect l="0" t="0" r="r" b="b"/>
              <a:pathLst>
                <a:path w="7" h="8">
                  <a:moveTo>
                    <a:pt x="0" y="0"/>
                  </a:moveTo>
                  <a:lnTo>
                    <a:pt x="1" y="5"/>
                  </a:lnTo>
                  <a:lnTo>
                    <a:pt x="1" y="7"/>
                  </a:lnTo>
                  <a:lnTo>
                    <a:pt x="5" y="7"/>
                  </a:lnTo>
                  <a:lnTo>
                    <a:pt x="6" y="4"/>
                  </a:lnTo>
                  <a:lnTo>
                    <a:pt x="2" y="2"/>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71" name="Freeform 311"/>
            <p:cNvSpPr>
              <a:spLocks/>
            </p:cNvSpPr>
            <p:nvPr/>
          </p:nvSpPr>
          <p:spPr bwMode="auto">
            <a:xfrm>
              <a:off x="5560" y="1796"/>
              <a:ext cx="6" cy="12"/>
            </a:xfrm>
            <a:custGeom>
              <a:avLst/>
              <a:gdLst/>
              <a:ahLst/>
              <a:cxnLst>
                <a:cxn ang="0">
                  <a:pos x="0" y="0"/>
                </a:cxn>
                <a:cxn ang="0">
                  <a:pos x="3" y="11"/>
                </a:cxn>
                <a:cxn ang="0">
                  <a:pos x="5" y="9"/>
                </a:cxn>
                <a:cxn ang="0">
                  <a:pos x="1" y="0"/>
                </a:cxn>
                <a:cxn ang="0">
                  <a:pos x="0" y="0"/>
                </a:cxn>
              </a:cxnLst>
              <a:rect l="0" t="0" r="r" b="b"/>
              <a:pathLst>
                <a:path w="6" h="12">
                  <a:moveTo>
                    <a:pt x="0" y="0"/>
                  </a:moveTo>
                  <a:lnTo>
                    <a:pt x="3" y="11"/>
                  </a:lnTo>
                  <a:lnTo>
                    <a:pt x="5" y="9"/>
                  </a:lnTo>
                  <a:lnTo>
                    <a:pt x="1"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72" name="Freeform 312"/>
            <p:cNvSpPr>
              <a:spLocks/>
            </p:cNvSpPr>
            <p:nvPr/>
          </p:nvSpPr>
          <p:spPr bwMode="auto">
            <a:xfrm>
              <a:off x="5566" y="1806"/>
              <a:ext cx="3" cy="3"/>
            </a:xfrm>
            <a:custGeom>
              <a:avLst/>
              <a:gdLst/>
              <a:ahLst/>
              <a:cxnLst>
                <a:cxn ang="0">
                  <a:pos x="1" y="0"/>
                </a:cxn>
                <a:cxn ang="0">
                  <a:pos x="0" y="2"/>
                </a:cxn>
                <a:cxn ang="0">
                  <a:pos x="1" y="2"/>
                </a:cxn>
                <a:cxn ang="0">
                  <a:pos x="2" y="1"/>
                </a:cxn>
                <a:cxn ang="0">
                  <a:pos x="1" y="0"/>
                </a:cxn>
              </a:cxnLst>
              <a:rect l="0" t="0" r="r" b="b"/>
              <a:pathLst>
                <a:path w="3" h="3">
                  <a:moveTo>
                    <a:pt x="1" y="0"/>
                  </a:moveTo>
                  <a:lnTo>
                    <a:pt x="0" y="2"/>
                  </a:lnTo>
                  <a:lnTo>
                    <a:pt x="1" y="2"/>
                  </a:lnTo>
                  <a:lnTo>
                    <a:pt x="2" y="1"/>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73" name="Freeform 313"/>
            <p:cNvSpPr>
              <a:spLocks/>
            </p:cNvSpPr>
            <p:nvPr/>
          </p:nvSpPr>
          <p:spPr bwMode="auto">
            <a:xfrm>
              <a:off x="5538" y="1810"/>
              <a:ext cx="4" cy="7"/>
            </a:xfrm>
            <a:custGeom>
              <a:avLst/>
              <a:gdLst/>
              <a:ahLst/>
              <a:cxnLst>
                <a:cxn ang="0">
                  <a:pos x="0" y="0"/>
                </a:cxn>
                <a:cxn ang="0">
                  <a:pos x="0" y="6"/>
                </a:cxn>
                <a:cxn ang="0">
                  <a:pos x="3" y="2"/>
                </a:cxn>
                <a:cxn ang="0">
                  <a:pos x="3" y="0"/>
                </a:cxn>
                <a:cxn ang="0">
                  <a:pos x="0" y="0"/>
                </a:cxn>
              </a:cxnLst>
              <a:rect l="0" t="0" r="r" b="b"/>
              <a:pathLst>
                <a:path w="4" h="7">
                  <a:moveTo>
                    <a:pt x="0" y="0"/>
                  </a:moveTo>
                  <a:lnTo>
                    <a:pt x="0" y="6"/>
                  </a:lnTo>
                  <a:lnTo>
                    <a:pt x="3" y="2"/>
                  </a:lnTo>
                  <a:lnTo>
                    <a:pt x="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874" name="Line 314"/>
            <p:cNvSpPr>
              <a:spLocks noChangeShapeType="1"/>
            </p:cNvSpPr>
            <p:nvPr/>
          </p:nvSpPr>
          <p:spPr bwMode="auto">
            <a:xfrm>
              <a:off x="5478" y="1898"/>
              <a:ext cx="0" cy="50"/>
            </a:xfrm>
            <a:prstGeom prst="line">
              <a:avLst/>
            </a:prstGeom>
            <a:noFill/>
            <a:ln w="12700">
              <a:solidFill>
                <a:srgbClr val="000000"/>
              </a:solidFill>
              <a:round/>
              <a:headEnd/>
              <a:tailEnd/>
            </a:ln>
            <a:effectLst/>
          </p:spPr>
          <p:txBody>
            <a:bodyPr/>
            <a:lstStyle/>
            <a:p>
              <a:endParaRPr lang="en-US"/>
            </a:p>
          </p:txBody>
        </p:sp>
        <p:sp>
          <p:nvSpPr>
            <p:cNvPr id="322875" name="Line 315"/>
            <p:cNvSpPr>
              <a:spLocks noChangeShapeType="1"/>
            </p:cNvSpPr>
            <p:nvPr/>
          </p:nvSpPr>
          <p:spPr bwMode="auto">
            <a:xfrm>
              <a:off x="5494" y="1898"/>
              <a:ext cx="0" cy="50"/>
            </a:xfrm>
            <a:prstGeom prst="line">
              <a:avLst/>
            </a:prstGeom>
            <a:noFill/>
            <a:ln w="12700">
              <a:solidFill>
                <a:srgbClr val="000000"/>
              </a:solidFill>
              <a:round/>
              <a:headEnd/>
              <a:tailEnd/>
            </a:ln>
            <a:effectLst/>
          </p:spPr>
          <p:txBody>
            <a:bodyPr/>
            <a:lstStyle/>
            <a:p>
              <a:endParaRPr lang="en-US"/>
            </a:p>
          </p:txBody>
        </p:sp>
        <p:sp>
          <p:nvSpPr>
            <p:cNvPr id="322876" name="Freeform 316"/>
            <p:cNvSpPr>
              <a:spLocks/>
            </p:cNvSpPr>
            <p:nvPr/>
          </p:nvSpPr>
          <p:spPr bwMode="auto">
            <a:xfrm>
              <a:off x="5470" y="1604"/>
              <a:ext cx="18" cy="97"/>
            </a:xfrm>
            <a:custGeom>
              <a:avLst/>
              <a:gdLst/>
              <a:ahLst/>
              <a:cxnLst>
                <a:cxn ang="0">
                  <a:pos x="10" y="96"/>
                </a:cxn>
                <a:cxn ang="0">
                  <a:pos x="10" y="41"/>
                </a:cxn>
                <a:cxn ang="0">
                  <a:pos x="0" y="41"/>
                </a:cxn>
                <a:cxn ang="0">
                  <a:pos x="17" y="0"/>
                </a:cxn>
              </a:cxnLst>
              <a:rect l="0" t="0" r="r" b="b"/>
              <a:pathLst>
                <a:path w="18" h="97">
                  <a:moveTo>
                    <a:pt x="10" y="96"/>
                  </a:moveTo>
                  <a:lnTo>
                    <a:pt x="10" y="41"/>
                  </a:lnTo>
                  <a:lnTo>
                    <a:pt x="0" y="41"/>
                  </a:lnTo>
                  <a:lnTo>
                    <a:pt x="17"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877" name="Freeform 317"/>
            <p:cNvSpPr>
              <a:spLocks/>
            </p:cNvSpPr>
            <p:nvPr/>
          </p:nvSpPr>
          <p:spPr bwMode="auto">
            <a:xfrm>
              <a:off x="5487" y="1604"/>
              <a:ext cx="18" cy="97"/>
            </a:xfrm>
            <a:custGeom>
              <a:avLst/>
              <a:gdLst/>
              <a:ahLst/>
              <a:cxnLst>
                <a:cxn ang="0">
                  <a:pos x="9" y="96"/>
                </a:cxn>
                <a:cxn ang="0">
                  <a:pos x="9" y="41"/>
                </a:cxn>
                <a:cxn ang="0">
                  <a:pos x="17" y="41"/>
                </a:cxn>
                <a:cxn ang="0">
                  <a:pos x="0" y="0"/>
                </a:cxn>
              </a:cxnLst>
              <a:rect l="0" t="0" r="r" b="b"/>
              <a:pathLst>
                <a:path w="18" h="97">
                  <a:moveTo>
                    <a:pt x="9" y="96"/>
                  </a:moveTo>
                  <a:lnTo>
                    <a:pt x="9" y="41"/>
                  </a:lnTo>
                  <a:lnTo>
                    <a:pt x="17" y="4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878" name="Arc 318"/>
            <p:cNvSpPr>
              <a:spLocks/>
            </p:cNvSpPr>
            <p:nvPr/>
          </p:nvSpPr>
          <p:spPr bwMode="auto">
            <a:xfrm>
              <a:off x="5449" y="1701"/>
              <a:ext cx="23" cy="51"/>
            </a:xfrm>
            <a:custGeom>
              <a:avLst/>
              <a:gdLst>
                <a:gd name="G0" fmla="+- 9950 0 0"/>
                <a:gd name="G1" fmla="+- 21600 0 0"/>
                <a:gd name="G2" fmla="+- 21600 0 0"/>
                <a:gd name="T0" fmla="*/ 0 w 10409"/>
                <a:gd name="T1" fmla="*/ 2428 h 21600"/>
                <a:gd name="T2" fmla="*/ 10409 w 10409"/>
                <a:gd name="T3" fmla="*/ 5 h 21600"/>
                <a:gd name="T4" fmla="*/ 9950 w 10409"/>
                <a:gd name="T5" fmla="*/ 21600 h 21600"/>
              </a:gdLst>
              <a:ahLst/>
              <a:cxnLst>
                <a:cxn ang="0">
                  <a:pos x="T0" y="T1"/>
                </a:cxn>
                <a:cxn ang="0">
                  <a:pos x="T2" y="T3"/>
                </a:cxn>
                <a:cxn ang="0">
                  <a:pos x="T4" y="T5"/>
                </a:cxn>
              </a:cxnLst>
              <a:rect l="0" t="0" r="r" b="b"/>
              <a:pathLst>
                <a:path w="10409" h="21600" fill="none" extrusionOk="0">
                  <a:moveTo>
                    <a:pt x="0" y="2428"/>
                  </a:moveTo>
                  <a:cubicBezTo>
                    <a:pt x="3074" y="832"/>
                    <a:pt x="6486" y="-1"/>
                    <a:pt x="9950" y="0"/>
                  </a:cubicBezTo>
                  <a:cubicBezTo>
                    <a:pt x="10103" y="0"/>
                    <a:pt x="10256" y="1"/>
                    <a:pt x="10409" y="4"/>
                  </a:cubicBezTo>
                </a:path>
                <a:path w="10409" h="21600" stroke="0" extrusionOk="0">
                  <a:moveTo>
                    <a:pt x="0" y="2428"/>
                  </a:moveTo>
                  <a:cubicBezTo>
                    <a:pt x="3074" y="832"/>
                    <a:pt x="6486" y="-1"/>
                    <a:pt x="9950" y="0"/>
                  </a:cubicBezTo>
                  <a:cubicBezTo>
                    <a:pt x="10103" y="0"/>
                    <a:pt x="10256" y="1"/>
                    <a:pt x="10409" y="4"/>
                  </a:cubicBezTo>
                  <a:lnTo>
                    <a:pt x="9950" y="21600"/>
                  </a:lnTo>
                  <a:close/>
                </a:path>
              </a:pathLst>
            </a:custGeom>
            <a:noFill/>
            <a:ln w="12700" cap="rnd">
              <a:solidFill>
                <a:srgbClr val="000000"/>
              </a:solidFill>
              <a:round/>
              <a:headEnd/>
              <a:tailEnd/>
            </a:ln>
            <a:effectLst/>
          </p:spPr>
          <p:txBody>
            <a:bodyPr/>
            <a:lstStyle/>
            <a:p>
              <a:endParaRPr lang="en-US"/>
            </a:p>
          </p:txBody>
        </p:sp>
        <p:sp>
          <p:nvSpPr>
            <p:cNvPr id="322879" name="Arc 319"/>
            <p:cNvSpPr>
              <a:spLocks/>
            </p:cNvSpPr>
            <p:nvPr/>
          </p:nvSpPr>
          <p:spPr bwMode="auto">
            <a:xfrm>
              <a:off x="5488" y="1701"/>
              <a:ext cx="25" cy="51"/>
            </a:xfrm>
            <a:custGeom>
              <a:avLst/>
              <a:gdLst>
                <a:gd name="G0" fmla="+- 1851 0 0"/>
                <a:gd name="G1" fmla="+- 21600 0 0"/>
                <a:gd name="G2" fmla="+- 21600 0 0"/>
                <a:gd name="T0" fmla="*/ 0 w 11522"/>
                <a:gd name="T1" fmla="*/ 79 h 21600"/>
                <a:gd name="T2" fmla="*/ 11522 w 11522"/>
                <a:gd name="T3" fmla="*/ 2286 h 21600"/>
                <a:gd name="T4" fmla="*/ 1851 w 11522"/>
                <a:gd name="T5" fmla="*/ 21600 h 21600"/>
              </a:gdLst>
              <a:ahLst/>
              <a:cxnLst>
                <a:cxn ang="0">
                  <a:pos x="T0" y="T1"/>
                </a:cxn>
                <a:cxn ang="0">
                  <a:pos x="T2" y="T3"/>
                </a:cxn>
                <a:cxn ang="0">
                  <a:pos x="T4" y="T5"/>
                </a:cxn>
              </a:cxnLst>
              <a:rect l="0" t="0" r="r" b="b"/>
              <a:pathLst>
                <a:path w="11522" h="21600" fill="none" extrusionOk="0">
                  <a:moveTo>
                    <a:pt x="0" y="79"/>
                  </a:moveTo>
                  <a:cubicBezTo>
                    <a:pt x="615" y="26"/>
                    <a:pt x="1233" y="-1"/>
                    <a:pt x="1851" y="0"/>
                  </a:cubicBezTo>
                  <a:cubicBezTo>
                    <a:pt x="5208" y="0"/>
                    <a:pt x="8519" y="782"/>
                    <a:pt x="11522" y="2285"/>
                  </a:cubicBezTo>
                </a:path>
                <a:path w="11522" h="21600" stroke="0" extrusionOk="0">
                  <a:moveTo>
                    <a:pt x="0" y="79"/>
                  </a:moveTo>
                  <a:cubicBezTo>
                    <a:pt x="615" y="26"/>
                    <a:pt x="1233" y="-1"/>
                    <a:pt x="1851" y="0"/>
                  </a:cubicBezTo>
                  <a:cubicBezTo>
                    <a:pt x="5208" y="0"/>
                    <a:pt x="8519" y="782"/>
                    <a:pt x="11522" y="2285"/>
                  </a:cubicBezTo>
                  <a:lnTo>
                    <a:pt x="1851" y="21600"/>
                  </a:lnTo>
                  <a:close/>
                </a:path>
              </a:pathLst>
            </a:custGeom>
            <a:noFill/>
            <a:ln w="12700" cap="rnd">
              <a:solidFill>
                <a:srgbClr val="000000"/>
              </a:solidFill>
              <a:round/>
              <a:headEnd/>
              <a:tailEnd/>
            </a:ln>
            <a:effectLst/>
          </p:spPr>
          <p:txBody>
            <a:bodyPr/>
            <a:lstStyle/>
            <a:p>
              <a:endParaRPr lang="en-US"/>
            </a:p>
          </p:txBody>
        </p:sp>
        <p:sp>
          <p:nvSpPr>
            <p:cNvPr id="322880" name="Freeform 320"/>
            <p:cNvSpPr>
              <a:spLocks/>
            </p:cNvSpPr>
            <p:nvPr/>
          </p:nvSpPr>
          <p:spPr bwMode="auto">
            <a:xfrm>
              <a:off x="5440" y="1611"/>
              <a:ext cx="18" cy="115"/>
            </a:xfrm>
            <a:custGeom>
              <a:avLst/>
              <a:gdLst/>
              <a:ahLst/>
              <a:cxnLst>
                <a:cxn ang="0">
                  <a:pos x="12" y="96"/>
                </a:cxn>
                <a:cxn ang="0">
                  <a:pos x="12" y="41"/>
                </a:cxn>
                <a:cxn ang="0">
                  <a:pos x="17" y="41"/>
                </a:cxn>
                <a:cxn ang="0">
                  <a:pos x="0" y="0"/>
                </a:cxn>
                <a:cxn ang="0">
                  <a:pos x="0" y="114"/>
                </a:cxn>
              </a:cxnLst>
              <a:rect l="0" t="0" r="r" b="b"/>
              <a:pathLst>
                <a:path w="18" h="115">
                  <a:moveTo>
                    <a:pt x="12" y="96"/>
                  </a:moveTo>
                  <a:lnTo>
                    <a:pt x="12" y="41"/>
                  </a:lnTo>
                  <a:lnTo>
                    <a:pt x="17" y="41"/>
                  </a:lnTo>
                  <a:lnTo>
                    <a:pt x="0" y="0"/>
                  </a:lnTo>
                  <a:lnTo>
                    <a:pt x="0" y="114"/>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881" name="Freeform 321"/>
            <p:cNvSpPr>
              <a:spLocks/>
            </p:cNvSpPr>
            <p:nvPr/>
          </p:nvSpPr>
          <p:spPr bwMode="auto">
            <a:xfrm>
              <a:off x="5517" y="1611"/>
              <a:ext cx="18" cy="115"/>
            </a:xfrm>
            <a:custGeom>
              <a:avLst/>
              <a:gdLst/>
              <a:ahLst/>
              <a:cxnLst>
                <a:cxn ang="0">
                  <a:pos x="6" y="96"/>
                </a:cxn>
                <a:cxn ang="0">
                  <a:pos x="6" y="41"/>
                </a:cxn>
                <a:cxn ang="0">
                  <a:pos x="0" y="41"/>
                </a:cxn>
                <a:cxn ang="0">
                  <a:pos x="17" y="0"/>
                </a:cxn>
                <a:cxn ang="0">
                  <a:pos x="17" y="114"/>
                </a:cxn>
              </a:cxnLst>
              <a:rect l="0" t="0" r="r" b="b"/>
              <a:pathLst>
                <a:path w="18" h="115">
                  <a:moveTo>
                    <a:pt x="6" y="96"/>
                  </a:moveTo>
                  <a:lnTo>
                    <a:pt x="6" y="41"/>
                  </a:lnTo>
                  <a:lnTo>
                    <a:pt x="0" y="41"/>
                  </a:lnTo>
                  <a:lnTo>
                    <a:pt x="17" y="0"/>
                  </a:lnTo>
                  <a:lnTo>
                    <a:pt x="17" y="114"/>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882" name="Line 322"/>
            <p:cNvSpPr>
              <a:spLocks noChangeShapeType="1"/>
            </p:cNvSpPr>
            <p:nvPr/>
          </p:nvSpPr>
          <p:spPr bwMode="auto">
            <a:xfrm>
              <a:off x="5480" y="1717"/>
              <a:ext cx="0" cy="25"/>
            </a:xfrm>
            <a:prstGeom prst="line">
              <a:avLst/>
            </a:prstGeom>
            <a:noFill/>
            <a:ln w="12700">
              <a:solidFill>
                <a:srgbClr val="000000"/>
              </a:solidFill>
              <a:round/>
              <a:headEnd/>
              <a:tailEnd/>
            </a:ln>
            <a:effectLst/>
          </p:spPr>
          <p:txBody>
            <a:bodyPr/>
            <a:lstStyle/>
            <a:p>
              <a:endParaRPr lang="en-US"/>
            </a:p>
          </p:txBody>
        </p:sp>
        <p:sp>
          <p:nvSpPr>
            <p:cNvPr id="322883" name="Line 323"/>
            <p:cNvSpPr>
              <a:spLocks noChangeShapeType="1"/>
            </p:cNvSpPr>
            <p:nvPr/>
          </p:nvSpPr>
          <p:spPr bwMode="auto">
            <a:xfrm>
              <a:off x="5495" y="1717"/>
              <a:ext cx="0" cy="25"/>
            </a:xfrm>
            <a:prstGeom prst="line">
              <a:avLst/>
            </a:prstGeom>
            <a:noFill/>
            <a:ln w="12700">
              <a:solidFill>
                <a:srgbClr val="000000"/>
              </a:solidFill>
              <a:round/>
              <a:headEnd/>
              <a:tailEnd/>
            </a:ln>
            <a:effectLst/>
          </p:spPr>
          <p:txBody>
            <a:bodyPr/>
            <a:lstStyle/>
            <a:p>
              <a:endParaRPr lang="en-US"/>
            </a:p>
          </p:txBody>
        </p:sp>
        <p:sp>
          <p:nvSpPr>
            <p:cNvPr id="322884" name="Arc 324"/>
            <p:cNvSpPr>
              <a:spLocks/>
            </p:cNvSpPr>
            <p:nvPr/>
          </p:nvSpPr>
          <p:spPr bwMode="auto">
            <a:xfrm>
              <a:off x="5438" y="1715"/>
              <a:ext cx="33" cy="39"/>
            </a:xfrm>
            <a:custGeom>
              <a:avLst/>
              <a:gdLst>
                <a:gd name="G0" fmla="+- 14270 0 0"/>
                <a:gd name="G1" fmla="+- 21600 0 0"/>
                <a:gd name="G2" fmla="+- 21600 0 0"/>
                <a:gd name="T0" fmla="*/ 0 w 20276"/>
                <a:gd name="T1" fmla="*/ 5385 h 21600"/>
                <a:gd name="T2" fmla="*/ 20276 w 20276"/>
                <a:gd name="T3" fmla="*/ 852 h 21600"/>
                <a:gd name="T4" fmla="*/ 14270 w 20276"/>
                <a:gd name="T5" fmla="*/ 21600 h 21600"/>
              </a:gdLst>
              <a:ahLst/>
              <a:cxnLst>
                <a:cxn ang="0">
                  <a:pos x="T0" y="T1"/>
                </a:cxn>
                <a:cxn ang="0">
                  <a:pos x="T2" y="T3"/>
                </a:cxn>
                <a:cxn ang="0">
                  <a:pos x="T4" y="T5"/>
                </a:cxn>
              </a:cxnLst>
              <a:rect l="0" t="0" r="r" b="b"/>
              <a:pathLst>
                <a:path w="20276" h="21600" fill="none" extrusionOk="0">
                  <a:moveTo>
                    <a:pt x="-1" y="5384"/>
                  </a:moveTo>
                  <a:cubicBezTo>
                    <a:pt x="3943" y="1914"/>
                    <a:pt x="9016" y="-1"/>
                    <a:pt x="14270" y="0"/>
                  </a:cubicBezTo>
                  <a:cubicBezTo>
                    <a:pt x="16302" y="0"/>
                    <a:pt x="18324" y="286"/>
                    <a:pt x="20276" y="851"/>
                  </a:cubicBezTo>
                </a:path>
                <a:path w="20276" h="21600" stroke="0" extrusionOk="0">
                  <a:moveTo>
                    <a:pt x="-1" y="5384"/>
                  </a:moveTo>
                  <a:cubicBezTo>
                    <a:pt x="3943" y="1914"/>
                    <a:pt x="9016" y="-1"/>
                    <a:pt x="14270" y="0"/>
                  </a:cubicBezTo>
                  <a:cubicBezTo>
                    <a:pt x="16302" y="0"/>
                    <a:pt x="18324" y="286"/>
                    <a:pt x="20276" y="851"/>
                  </a:cubicBezTo>
                  <a:lnTo>
                    <a:pt x="14270" y="21600"/>
                  </a:lnTo>
                  <a:close/>
                </a:path>
              </a:pathLst>
            </a:custGeom>
            <a:noFill/>
            <a:ln w="12700" cap="rnd">
              <a:solidFill>
                <a:srgbClr val="000000"/>
              </a:solidFill>
              <a:round/>
              <a:headEnd/>
              <a:tailEnd/>
            </a:ln>
            <a:effectLst/>
          </p:spPr>
          <p:txBody>
            <a:bodyPr/>
            <a:lstStyle/>
            <a:p>
              <a:endParaRPr lang="en-US"/>
            </a:p>
          </p:txBody>
        </p:sp>
        <p:sp>
          <p:nvSpPr>
            <p:cNvPr id="322885" name="Arc 325"/>
            <p:cNvSpPr>
              <a:spLocks/>
            </p:cNvSpPr>
            <p:nvPr/>
          </p:nvSpPr>
          <p:spPr bwMode="auto">
            <a:xfrm>
              <a:off x="5490" y="1715"/>
              <a:ext cx="34" cy="39"/>
            </a:xfrm>
            <a:custGeom>
              <a:avLst/>
              <a:gdLst>
                <a:gd name="G0" fmla="+- 6554 0 0"/>
                <a:gd name="G1" fmla="+- 21600 0 0"/>
                <a:gd name="G2" fmla="+- 21600 0 0"/>
                <a:gd name="T0" fmla="*/ 0 w 20754"/>
                <a:gd name="T1" fmla="*/ 1018 h 21600"/>
                <a:gd name="T2" fmla="*/ 20754 w 20754"/>
                <a:gd name="T3" fmla="*/ 5324 h 21600"/>
                <a:gd name="T4" fmla="*/ 6554 w 20754"/>
                <a:gd name="T5" fmla="*/ 21600 h 21600"/>
              </a:gdLst>
              <a:ahLst/>
              <a:cxnLst>
                <a:cxn ang="0">
                  <a:pos x="T0" y="T1"/>
                </a:cxn>
                <a:cxn ang="0">
                  <a:pos x="T2" y="T3"/>
                </a:cxn>
                <a:cxn ang="0">
                  <a:pos x="T4" y="T5"/>
                </a:cxn>
              </a:cxnLst>
              <a:rect l="0" t="0" r="r" b="b"/>
              <a:pathLst>
                <a:path w="20754" h="21600" fill="none" extrusionOk="0">
                  <a:moveTo>
                    <a:pt x="0" y="1018"/>
                  </a:moveTo>
                  <a:cubicBezTo>
                    <a:pt x="2119" y="343"/>
                    <a:pt x="4329" y="-1"/>
                    <a:pt x="6554" y="0"/>
                  </a:cubicBezTo>
                  <a:cubicBezTo>
                    <a:pt x="11775" y="0"/>
                    <a:pt x="16819" y="1891"/>
                    <a:pt x="20754" y="5323"/>
                  </a:cubicBezTo>
                </a:path>
                <a:path w="20754" h="21600" stroke="0" extrusionOk="0">
                  <a:moveTo>
                    <a:pt x="0" y="1018"/>
                  </a:moveTo>
                  <a:cubicBezTo>
                    <a:pt x="2119" y="343"/>
                    <a:pt x="4329" y="-1"/>
                    <a:pt x="6554" y="0"/>
                  </a:cubicBezTo>
                  <a:cubicBezTo>
                    <a:pt x="11775" y="0"/>
                    <a:pt x="16819" y="1891"/>
                    <a:pt x="20754" y="5323"/>
                  </a:cubicBezTo>
                  <a:lnTo>
                    <a:pt x="6554" y="21600"/>
                  </a:lnTo>
                  <a:close/>
                </a:path>
              </a:pathLst>
            </a:custGeom>
            <a:noFill/>
            <a:ln w="12700" cap="rnd">
              <a:solidFill>
                <a:srgbClr val="000000"/>
              </a:solidFill>
              <a:round/>
              <a:headEnd/>
              <a:tailEnd/>
            </a:ln>
            <a:effectLst/>
          </p:spPr>
          <p:txBody>
            <a:bodyPr/>
            <a:lstStyle/>
            <a:p>
              <a:endParaRPr lang="en-US"/>
            </a:p>
          </p:txBody>
        </p:sp>
      </p:grpSp>
      <p:grpSp>
        <p:nvGrpSpPr>
          <p:cNvPr id="322886" name="Group 326"/>
          <p:cNvGrpSpPr>
            <a:grpSpLocks/>
          </p:cNvGrpSpPr>
          <p:nvPr/>
        </p:nvGrpSpPr>
        <p:grpSpPr bwMode="auto">
          <a:xfrm>
            <a:off x="7240588" y="3325814"/>
            <a:ext cx="366712" cy="134937"/>
            <a:chOff x="3601" y="1582"/>
            <a:chExt cx="231" cy="85"/>
          </a:xfrm>
        </p:grpSpPr>
        <p:sp>
          <p:nvSpPr>
            <p:cNvPr id="322887" name="Freeform 327"/>
            <p:cNvSpPr>
              <a:spLocks/>
            </p:cNvSpPr>
            <p:nvPr/>
          </p:nvSpPr>
          <p:spPr bwMode="auto">
            <a:xfrm>
              <a:off x="3601" y="1617"/>
              <a:ext cx="231" cy="50"/>
            </a:xfrm>
            <a:custGeom>
              <a:avLst/>
              <a:gdLst/>
              <a:ahLst/>
              <a:cxnLst>
                <a:cxn ang="0">
                  <a:pos x="230" y="17"/>
                </a:cxn>
                <a:cxn ang="0">
                  <a:pos x="214" y="49"/>
                </a:cxn>
                <a:cxn ang="0">
                  <a:pos x="10" y="49"/>
                </a:cxn>
                <a:cxn ang="0">
                  <a:pos x="0" y="32"/>
                </a:cxn>
                <a:cxn ang="0">
                  <a:pos x="6" y="26"/>
                </a:cxn>
                <a:cxn ang="0">
                  <a:pos x="45" y="26"/>
                </a:cxn>
                <a:cxn ang="0">
                  <a:pos x="45" y="13"/>
                </a:cxn>
                <a:cxn ang="0">
                  <a:pos x="62" y="13"/>
                </a:cxn>
                <a:cxn ang="0">
                  <a:pos x="62" y="0"/>
                </a:cxn>
                <a:cxn ang="0">
                  <a:pos x="78" y="0"/>
                </a:cxn>
                <a:cxn ang="0">
                  <a:pos x="78" y="13"/>
                </a:cxn>
                <a:cxn ang="0">
                  <a:pos x="82" y="13"/>
                </a:cxn>
                <a:cxn ang="0">
                  <a:pos x="82" y="0"/>
                </a:cxn>
                <a:cxn ang="0">
                  <a:pos x="102" y="0"/>
                </a:cxn>
                <a:cxn ang="0">
                  <a:pos x="102" y="30"/>
                </a:cxn>
                <a:cxn ang="0">
                  <a:pos x="168" y="30"/>
                </a:cxn>
                <a:cxn ang="0">
                  <a:pos x="170" y="27"/>
                </a:cxn>
                <a:cxn ang="0">
                  <a:pos x="173" y="25"/>
                </a:cxn>
                <a:cxn ang="0">
                  <a:pos x="174" y="23"/>
                </a:cxn>
                <a:cxn ang="0">
                  <a:pos x="178" y="22"/>
                </a:cxn>
                <a:cxn ang="0">
                  <a:pos x="181" y="20"/>
                </a:cxn>
                <a:cxn ang="0">
                  <a:pos x="184" y="19"/>
                </a:cxn>
                <a:cxn ang="0">
                  <a:pos x="187" y="17"/>
                </a:cxn>
                <a:cxn ang="0">
                  <a:pos x="190" y="17"/>
                </a:cxn>
                <a:cxn ang="0">
                  <a:pos x="230" y="17"/>
                </a:cxn>
              </a:cxnLst>
              <a:rect l="0" t="0" r="r" b="b"/>
              <a:pathLst>
                <a:path w="231" h="50">
                  <a:moveTo>
                    <a:pt x="230" y="17"/>
                  </a:moveTo>
                  <a:lnTo>
                    <a:pt x="214" y="49"/>
                  </a:lnTo>
                  <a:lnTo>
                    <a:pt x="10" y="49"/>
                  </a:lnTo>
                  <a:lnTo>
                    <a:pt x="0" y="32"/>
                  </a:lnTo>
                  <a:lnTo>
                    <a:pt x="6" y="26"/>
                  </a:lnTo>
                  <a:lnTo>
                    <a:pt x="45" y="26"/>
                  </a:lnTo>
                  <a:lnTo>
                    <a:pt x="45" y="13"/>
                  </a:lnTo>
                  <a:lnTo>
                    <a:pt x="62" y="13"/>
                  </a:lnTo>
                  <a:lnTo>
                    <a:pt x="62" y="0"/>
                  </a:lnTo>
                  <a:lnTo>
                    <a:pt x="78" y="0"/>
                  </a:lnTo>
                  <a:lnTo>
                    <a:pt x="78" y="13"/>
                  </a:lnTo>
                  <a:lnTo>
                    <a:pt x="82" y="13"/>
                  </a:lnTo>
                  <a:lnTo>
                    <a:pt x="82" y="0"/>
                  </a:lnTo>
                  <a:lnTo>
                    <a:pt x="102" y="0"/>
                  </a:lnTo>
                  <a:lnTo>
                    <a:pt x="102" y="30"/>
                  </a:lnTo>
                  <a:lnTo>
                    <a:pt x="168" y="30"/>
                  </a:lnTo>
                  <a:lnTo>
                    <a:pt x="170" y="27"/>
                  </a:lnTo>
                  <a:lnTo>
                    <a:pt x="173" y="25"/>
                  </a:lnTo>
                  <a:lnTo>
                    <a:pt x="174" y="23"/>
                  </a:lnTo>
                  <a:lnTo>
                    <a:pt x="178" y="22"/>
                  </a:lnTo>
                  <a:lnTo>
                    <a:pt x="181" y="20"/>
                  </a:lnTo>
                  <a:lnTo>
                    <a:pt x="184" y="19"/>
                  </a:lnTo>
                  <a:lnTo>
                    <a:pt x="187" y="17"/>
                  </a:lnTo>
                  <a:lnTo>
                    <a:pt x="190" y="17"/>
                  </a:lnTo>
                  <a:lnTo>
                    <a:pt x="230" y="17"/>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2888" name="Freeform 328"/>
            <p:cNvSpPr>
              <a:spLocks/>
            </p:cNvSpPr>
            <p:nvPr/>
          </p:nvSpPr>
          <p:spPr bwMode="auto">
            <a:xfrm>
              <a:off x="3774" y="1582"/>
              <a:ext cx="3" cy="62"/>
            </a:xfrm>
            <a:custGeom>
              <a:avLst/>
              <a:gdLst/>
              <a:ahLst/>
              <a:cxnLst>
                <a:cxn ang="0">
                  <a:pos x="2" y="61"/>
                </a:cxn>
                <a:cxn ang="0">
                  <a:pos x="0" y="61"/>
                </a:cxn>
                <a:cxn ang="0">
                  <a:pos x="0" y="0"/>
                </a:cxn>
                <a:cxn ang="0">
                  <a:pos x="2" y="0"/>
                </a:cxn>
                <a:cxn ang="0">
                  <a:pos x="2" y="61"/>
                </a:cxn>
              </a:cxnLst>
              <a:rect l="0" t="0" r="r" b="b"/>
              <a:pathLst>
                <a:path w="3" h="62">
                  <a:moveTo>
                    <a:pt x="2" y="61"/>
                  </a:moveTo>
                  <a:lnTo>
                    <a:pt x="0" y="61"/>
                  </a:lnTo>
                  <a:lnTo>
                    <a:pt x="0" y="0"/>
                  </a:lnTo>
                  <a:lnTo>
                    <a:pt x="2" y="0"/>
                  </a:lnTo>
                  <a:lnTo>
                    <a:pt x="2" y="61"/>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889" name="Freeform 329"/>
            <p:cNvSpPr>
              <a:spLocks/>
            </p:cNvSpPr>
            <p:nvPr/>
          </p:nvSpPr>
          <p:spPr bwMode="auto">
            <a:xfrm>
              <a:off x="3650" y="1588"/>
              <a:ext cx="2" cy="44"/>
            </a:xfrm>
            <a:custGeom>
              <a:avLst/>
              <a:gdLst/>
              <a:ahLst/>
              <a:cxnLst>
                <a:cxn ang="0">
                  <a:pos x="1" y="43"/>
                </a:cxn>
                <a:cxn ang="0">
                  <a:pos x="0" y="43"/>
                </a:cxn>
                <a:cxn ang="0">
                  <a:pos x="0" y="0"/>
                </a:cxn>
                <a:cxn ang="0">
                  <a:pos x="1" y="0"/>
                </a:cxn>
                <a:cxn ang="0">
                  <a:pos x="1" y="43"/>
                </a:cxn>
              </a:cxnLst>
              <a:rect l="0" t="0" r="r" b="b"/>
              <a:pathLst>
                <a:path w="2" h="44">
                  <a:moveTo>
                    <a:pt x="1" y="43"/>
                  </a:moveTo>
                  <a:lnTo>
                    <a:pt x="0" y="43"/>
                  </a:lnTo>
                  <a:lnTo>
                    <a:pt x="0" y="0"/>
                  </a:lnTo>
                  <a:lnTo>
                    <a:pt x="1" y="0"/>
                  </a:lnTo>
                  <a:lnTo>
                    <a:pt x="1" y="43"/>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890" name="Freeform 330"/>
            <p:cNvSpPr>
              <a:spLocks/>
            </p:cNvSpPr>
            <p:nvPr/>
          </p:nvSpPr>
          <p:spPr bwMode="auto">
            <a:xfrm>
              <a:off x="3633" y="1623"/>
              <a:ext cx="24" cy="8"/>
            </a:xfrm>
            <a:custGeom>
              <a:avLst/>
              <a:gdLst/>
              <a:ahLst/>
              <a:cxnLst>
                <a:cxn ang="0">
                  <a:pos x="13" y="7"/>
                </a:cxn>
                <a:cxn ang="0">
                  <a:pos x="13" y="0"/>
                </a:cxn>
                <a:cxn ang="0">
                  <a:pos x="0" y="0"/>
                </a:cxn>
                <a:cxn ang="0">
                  <a:pos x="23" y="0"/>
                </a:cxn>
                <a:cxn ang="0">
                  <a:pos x="14" y="0"/>
                </a:cxn>
                <a:cxn ang="0">
                  <a:pos x="14" y="7"/>
                </a:cxn>
                <a:cxn ang="0">
                  <a:pos x="13" y="7"/>
                </a:cxn>
              </a:cxnLst>
              <a:rect l="0" t="0" r="r" b="b"/>
              <a:pathLst>
                <a:path w="24" h="8">
                  <a:moveTo>
                    <a:pt x="13" y="7"/>
                  </a:moveTo>
                  <a:lnTo>
                    <a:pt x="13" y="0"/>
                  </a:lnTo>
                  <a:lnTo>
                    <a:pt x="0" y="0"/>
                  </a:lnTo>
                  <a:lnTo>
                    <a:pt x="23" y="0"/>
                  </a:lnTo>
                  <a:lnTo>
                    <a:pt x="14" y="0"/>
                  </a:lnTo>
                  <a:lnTo>
                    <a:pt x="14" y="7"/>
                  </a:lnTo>
                  <a:lnTo>
                    <a:pt x="13" y="7"/>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891" name="Freeform 331"/>
            <p:cNvSpPr>
              <a:spLocks/>
            </p:cNvSpPr>
            <p:nvPr/>
          </p:nvSpPr>
          <p:spPr bwMode="auto">
            <a:xfrm>
              <a:off x="3718" y="1611"/>
              <a:ext cx="64" cy="30"/>
            </a:xfrm>
            <a:custGeom>
              <a:avLst/>
              <a:gdLst/>
              <a:ahLst/>
              <a:cxnLst>
                <a:cxn ang="0">
                  <a:pos x="62" y="29"/>
                </a:cxn>
                <a:cxn ang="0">
                  <a:pos x="63" y="28"/>
                </a:cxn>
                <a:cxn ang="0">
                  <a:pos x="0" y="0"/>
                </a:cxn>
                <a:cxn ang="0">
                  <a:pos x="0" y="1"/>
                </a:cxn>
                <a:cxn ang="0">
                  <a:pos x="62" y="29"/>
                </a:cxn>
              </a:cxnLst>
              <a:rect l="0" t="0" r="r" b="b"/>
              <a:pathLst>
                <a:path w="64" h="30">
                  <a:moveTo>
                    <a:pt x="62" y="29"/>
                  </a:moveTo>
                  <a:lnTo>
                    <a:pt x="63" y="28"/>
                  </a:lnTo>
                  <a:lnTo>
                    <a:pt x="0" y="0"/>
                  </a:lnTo>
                  <a:lnTo>
                    <a:pt x="0" y="1"/>
                  </a:lnTo>
                  <a:lnTo>
                    <a:pt x="62" y="29"/>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892" name="Freeform 332"/>
            <p:cNvSpPr>
              <a:spLocks/>
            </p:cNvSpPr>
            <p:nvPr/>
          </p:nvSpPr>
          <p:spPr bwMode="auto">
            <a:xfrm>
              <a:off x="3702" y="1625"/>
              <a:ext cx="34" cy="19"/>
            </a:xfrm>
            <a:custGeom>
              <a:avLst/>
              <a:gdLst/>
              <a:ahLst/>
              <a:cxnLst>
                <a:cxn ang="0">
                  <a:pos x="33" y="2"/>
                </a:cxn>
                <a:cxn ang="0">
                  <a:pos x="1" y="18"/>
                </a:cxn>
                <a:cxn ang="0">
                  <a:pos x="0" y="17"/>
                </a:cxn>
                <a:cxn ang="0">
                  <a:pos x="33" y="0"/>
                </a:cxn>
                <a:cxn ang="0">
                  <a:pos x="33" y="2"/>
                </a:cxn>
              </a:cxnLst>
              <a:rect l="0" t="0" r="r" b="b"/>
              <a:pathLst>
                <a:path w="34" h="19">
                  <a:moveTo>
                    <a:pt x="33" y="2"/>
                  </a:moveTo>
                  <a:lnTo>
                    <a:pt x="1" y="18"/>
                  </a:lnTo>
                  <a:lnTo>
                    <a:pt x="0" y="17"/>
                  </a:lnTo>
                  <a:lnTo>
                    <a:pt x="33" y="0"/>
                  </a:lnTo>
                  <a:lnTo>
                    <a:pt x="33" y="2"/>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893" name="Freeform 333"/>
            <p:cNvSpPr>
              <a:spLocks/>
            </p:cNvSpPr>
            <p:nvPr/>
          </p:nvSpPr>
          <p:spPr bwMode="auto">
            <a:xfrm>
              <a:off x="3633" y="1587"/>
              <a:ext cx="192" cy="49"/>
            </a:xfrm>
            <a:custGeom>
              <a:avLst/>
              <a:gdLst/>
              <a:ahLst/>
              <a:cxnLst>
                <a:cxn ang="0">
                  <a:pos x="191" y="48"/>
                </a:cxn>
                <a:cxn ang="0">
                  <a:pos x="142" y="0"/>
                </a:cxn>
                <a:cxn ang="0">
                  <a:pos x="17" y="10"/>
                </a:cxn>
                <a:cxn ang="0">
                  <a:pos x="0" y="36"/>
                </a:cxn>
              </a:cxnLst>
              <a:rect l="0" t="0" r="r" b="b"/>
              <a:pathLst>
                <a:path w="192" h="49">
                  <a:moveTo>
                    <a:pt x="191" y="48"/>
                  </a:moveTo>
                  <a:lnTo>
                    <a:pt x="142" y="0"/>
                  </a:lnTo>
                  <a:lnTo>
                    <a:pt x="17" y="10"/>
                  </a:lnTo>
                  <a:lnTo>
                    <a:pt x="0" y="36"/>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894" name="Line 334"/>
            <p:cNvSpPr>
              <a:spLocks noChangeShapeType="1"/>
            </p:cNvSpPr>
            <p:nvPr/>
          </p:nvSpPr>
          <p:spPr bwMode="auto">
            <a:xfrm>
              <a:off x="3651" y="1596"/>
              <a:ext cx="11" cy="34"/>
            </a:xfrm>
            <a:prstGeom prst="line">
              <a:avLst/>
            </a:prstGeom>
            <a:noFill/>
            <a:ln w="12700">
              <a:solidFill>
                <a:srgbClr val="000000"/>
              </a:solidFill>
              <a:round/>
              <a:headEnd/>
              <a:tailEnd/>
            </a:ln>
            <a:effectLst/>
          </p:spPr>
          <p:txBody>
            <a:bodyPr/>
            <a:lstStyle/>
            <a:p>
              <a:endParaRPr lang="en-US"/>
            </a:p>
          </p:txBody>
        </p:sp>
        <p:sp>
          <p:nvSpPr>
            <p:cNvPr id="322895" name="Freeform 335"/>
            <p:cNvSpPr>
              <a:spLocks/>
            </p:cNvSpPr>
            <p:nvPr/>
          </p:nvSpPr>
          <p:spPr bwMode="auto">
            <a:xfrm>
              <a:off x="3774" y="1606"/>
              <a:ext cx="51" cy="30"/>
            </a:xfrm>
            <a:custGeom>
              <a:avLst/>
              <a:gdLst/>
              <a:ahLst/>
              <a:cxnLst>
                <a:cxn ang="0">
                  <a:pos x="50" y="29"/>
                </a:cxn>
                <a:cxn ang="0">
                  <a:pos x="0" y="0"/>
                </a:cxn>
                <a:cxn ang="0">
                  <a:pos x="21" y="29"/>
                </a:cxn>
              </a:cxnLst>
              <a:rect l="0" t="0" r="r" b="b"/>
              <a:pathLst>
                <a:path w="51" h="30">
                  <a:moveTo>
                    <a:pt x="50" y="29"/>
                  </a:moveTo>
                  <a:lnTo>
                    <a:pt x="0" y="0"/>
                  </a:lnTo>
                  <a:lnTo>
                    <a:pt x="21" y="29"/>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896" name="Line 336"/>
            <p:cNvSpPr>
              <a:spLocks noChangeShapeType="1"/>
            </p:cNvSpPr>
            <p:nvPr/>
          </p:nvSpPr>
          <p:spPr bwMode="auto">
            <a:xfrm flipH="1">
              <a:off x="3720" y="1587"/>
              <a:ext cx="56" cy="26"/>
            </a:xfrm>
            <a:prstGeom prst="line">
              <a:avLst/>
            </a:prstGeom>
            <a:noFill/>
            <a:ln w="12700">
              <a:solidFill>
                <a:srgbClr val="000000"/>
              </a:solidFill>
              <a:round/>
              <a:headEnd/>
              <a:tailEnd/>
            </a:ln>
            <a:effectLst/>
          </p:spPr>
          <p:txBody>
            <a:bodyPr/>
            <a:lstStyle/>
            <a:p>
              <a:endParaRPr lang="en-US"/>
            </a:p>
          </p:txBody>
        </p:sp>
        <p:sp>
          <p:nvSpPr>
            <p:cNvPr id="322897" name="Line 337"/>
            <p:cNvSpPr>
              <a:spLocks noChangeShapeType="1"/>
            </p:cNvSpPr>
            <p:nvPr/>
          </p:nvSpPr>
          <p:spPr bwMode="auto">
            <a:xfrm flipH="1">
              <a:off x="3736" y="1606"/>
              <a:ext cx="40" cy="14"/>
            </a:xfrm>
            <a:prstGeom prst="line">
              <a:avLst/>
            </a:prstGeom>
            <a:noFill/>
            <a:ln w="12700">
              <a:solidFill>
                <a:srgbClr val="000000"/>
              </a:solidFill>
              <a:round/>
              <a:headEnd/>
              <a:tailEnd/>
            </a:ln>
            <a:effectLst/>
          </p:spPr>
          <p:txBody>
            <a:bodyPr/>
            <a:lstStyle/>
            <a:p>
              <a:endParaRPr lang="en-US"/>
            </a:p>
          </p:txBody>
        </p:sp>
        <p:sp>
          <p:nvSpPr>
            <p:cNvPr id="322898" name="Line 338"/>
            <p:cNvSpPr>
              <a:spLocks noChangeShapeType="1"/>
            </p:cNvSpPr>
            <p:nvPr/>
          </p:nvSpPr>
          <p:spPr bwMode="auto">
            <a:xfrm flipH="1">
              <a:off x="3704" y="1625"/>
              <a:ext cx="30" cy="0"/>
            </a:xfrm>
            <a:prstGeom prst="line">
              <a:avLst/>
            </a:prstGeom>
            <a:noFill/>
            <a:ln w="12700">
              <a:solidFill>
                <a:srgbClr val="000000"/>
              </a:solidFill>
              <a:round/>
              <a:headEnd/>
              <a:tailEnd/>
            </a:ln>
            <a:effectLst/>
          </p:spPr>
          <p:txBody>
            <a:bodyPr/>
            <a:lstStyle/>
            <a:p>
              <a:endParaRPr lang="en-US"/>
            </a:p>
          </p:txBody>
        </p:sp>
        <p:sp>
          <p:nvSpPr>
            <p:cNvPr id="322899" name="Freeform 339"/>
            <p:cNvSpPr>
              <a:spLocks/>
            </p:cNvSpPr>
            <p:nvPr/>
          </p:nvSpPr>
          <p:spPr bwMode="auto">
            <a:xfrm>
              <a:off x="3611" y="1637"/>
              <a:ext cx="37" cy="7"/>
            </a:xfrm>
            <a:custGeom>
              <a:avLst/>
              <a:gdLst/>
              <a:ahLst/>
              <a:cxnLst>
                <a:cxn ang="0">
                  <a:pos x="36" y="0"/>
                </a:cxn>
                <a:cxn ang="0">
                  <a:pos x="0" y="0"/>
                </a:cxn>
                <a:cxn ang="0">
                  <a:pos x="0" y="6"/>
                </a:cxn>
              </a:cxnLst>
              <a:rect l="0" t="0" r="r" b="b"/>
              <a:pathLst>
                <a:path w="37" h="7">
                  <a:moveTo>
                    <a:pt x="36" y="0"/>
                  </a:moveTo>
                  <a:lnTo>
                    <a:pt x="0" y="0"/>
                  </a:lnTo>
                  <a:lnTo>
                    <a:pt x="0" y="6"/>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900" name="Line 340"/>
            <p:cNvSpPr>
              <a:spLocks noChangeShapeType="1"/>
            </p:cNvSpPr>
            <p:nvPr/>
          </p:nvSpPr>
          <p:spPr bwMode="auto">
            <a:xfrm flipH="1">
              <a:off x="3611" y="1640"/>
              <a:ext cx="36" cy="0"/>
            </a:xfrm>
            <a:prstGeom prst="line">
              <a:avLst/>
            </a:prstGeom>
            <a:noFill/>
            <a:ln w="12700">
              <a:solidFill>
                <a:srgbClr val="000000"/>
              </a:solidFill>
              <a:round/>
              <a:headEnd/>
              <a:tailEnd/>
            </a:ln>
            <a:effectLst/>
          </p:spPr>
          <p:txBody>
            <a:bodyPr/>
            <a:lstStyle/>
            <a:p>
              <a:endParaRPr lang="en-US"/>
            </a:p>
          </p:txBody>
        </p:sp>
        <p:sp>
          <p:nvSpPr>
            <p:cNvPr id="322901" name="Line 341"/>
            <p:cNvSpPr>
              <a:spLocks noChangeShapeType="1"/>
            </p:cNvSpPr>
            <p:nvPr/>
          </p:nvSpPr>
          <p:spPr bwMode="auto">
            <a:xfrm>
              <a:off x="3635" y="1637"/>
              <a:ext cx="0" cy="6"/>
            </a:xfrm>
            <a:prstGeom prst="line">
              <a:avLst/>
            </a:prstGeom>
            <a:noFill/>
            <a:ln w="12700">
              <a:solidFill>
                <a:srgbClr val="000000"/>
              </a:solidFill>
              <a:round/>
              <a:headEnd/>
              <a:tailEnd/>
            </a:ln>
            <a:effectLst/>
          </p:spPr>
          <p:txBody>
            <a:bodyPr/>
            <a:lstStyle/>
            <a:p>
              <a:endParaRPr lang="en-US"/>
            </a:p>
          </p:txBody>
        </p:sp>
        <p:sp>
          <p:nvSpPr>
            <p:cNvPr id="322902" name="Freeform 342"/>
            <p:cNvSpPr>
              <a:spLocks/>
            </p:cNvSpPr>
            <p:nvPr/>
          </p:nvSpPr>
          <p:spPr bwMode="auto">
            <a:xfrm>
              <a:off x="3690" y="1601"/>
              <a:ext cx="4" cy="17"/>
            </a:xfrm>
            <a:custGeom>
              <a:avLst/>
              <a:gdLst/>
              <a:ahLst/>
              <a:cxnLst>
                <a:cxn ang="0">
                  <a:pos x="2" y="16"/>
                </a:cxn>
                <a:cxn ang="0">
                  <a:pos x="2" y="7"/>
                </a:cxn>
                <a:cxn ang="0">
                  <a:pos x="3" y="7"/>
                </a:cxn>
                <a:cxn ang="0">
                  <a:pos x="3" y="6"/>
                </a:cxn>
                <a:cxn ang="0">
                  <a:pos x="2" y="6"/>
                </a:cxn>
                <a:cxn ang="0">
                  <a:pos x="2" y="0"/>
                </a:cxn>
                <a:cxn ang="0">
                  <a:pos x="1" y="0"/>
                </a:cxn>
                <a:cxn ang="0">
                  <a:pos x="1" y="6"/>
                </a:cxn>
                <a:cxn ang="0">
                  <a:pos x="0" y="6"/>
                </a:cxn>
                <a:cxn ang="0">
                  <a:pos x="0" y="7"/>
                </a:cxn>
                <a:cxn ang="0">
                  <a:pos x="1" y="7"/>
                </a:cxn>
                <a:cxn ang="0">
                  <a:pos x="1" y="16"/>
                </a:cxn>
                <a:cxn ang="0">
                  <a:pos x="2" y="16"/>
                </a:cxn>
              </a:cxnLst>
              <a:rect l="0" t="0" r="r" b="b"/>
              <a:pathLst>
                <a:path w="4" h="17">
                  <a:moveTo>
                    <a:pt x="2" y="16"/>
                  </a:moveTo>
                  <a:lnTo>
                    <a:pt x="2" y="7"/>
                  </a:lnTo>
                  <a:lnTo>
                    <a:pt x="3" y="7"/>
                  </a:lnTo>
                  <a:lnTo>
                    <a:pt x="3" y="6"/>
                  </a:lnTo>
                  <a:lnTo>
                    <a:pt x="2" y="6"/>
                  </a:lnTo>
                  <a:lnTo>
                    <a:pt x="2" y="0"/>
                  </a:lnTo>
                  <a:lnTo>
                    <a:pt x="1" y="0"/>
                  </a:lnTo>
                  <a:lnTo>
                    <a:pt x="1" y="6"/>
                  </a:lnTo>
                  <a:lnTo>
                    <a:pt x="0" y="6"/>
                  </a:lnTo>
                  <a:lnTo>
                    <a:pt x="0" y="7"/>
                  </a:lnTo>
                  <a:lnTo>
                    <a:pt x="1" y="7"/>
                  </a:lnTo>
                  <a:lnTo>
                    <a:pt x="1" y="16"/>
                  </a:lnTo>
                  <a:lnTo>
                    <a:pt x="2" y="1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03" name="Line 343"/>
            <p:cNvSpPr>
              <a:spLocks noChangeShapeType="1"/>
            </p:cNvSpPr>
            <p:nvPr/>
          </p:nvSpPr>
          <p:spPr bwMode="auto">
            <a:xfrm>
              <a:off x="3687" y="1606"/>
              <a:ext cx="0" cy="11"/>
            </a:xfrm>
            <a:prstGeom prst="line">
              <a:avLst/>
            </a:prstGeom>
            <a:noFill/>
            <a:ln w="12700">
              <a:solidFill>
                <a:srgbClr val="000000"/>
              </a:solidFill>
              <a:round/>
              <a:headEnd/>
              <a:tailEnd/>
            </a:ln>
            <a:effectLst/>
          </p:spPr>
          <p:txBody>
            <a:bodyPr/>
            <a:lstStyle/>
            <a:p>
              <a:endParaRPr lang="en-US"/>
            </a:p>
          </p:txBody>
        </p:sp>
      </p:grpSp>
      <p:grpSp>
        <p:nvGrpSpPr>
          <p:cNvPr id="322904" name="Group 344"/>
          <p:cNvGrpSpPr>
            <a:grpSpLocks/>
          </p:cNvGrpSpPr>
          <p:nvPr/>
        </p:nvGrpSpPr>
        <p:grpSpPr bwMode="auto">
          <a:xfrm>
            <a:off x="7154863" y="3683000"/>
            <a:ext cx="488950" cy="147638"/>
            <a:chOff x="3547" y="1807"/>
            <a:chExt cx="308" cy="93"/>
          </a:xfrm>
        </p:grpSpPr>
        <p:sp>
          <p:nvSpPr>
            <p:cNvPr id="322905" name="Freeform 345"/>
            <p:cNvSpPr>
              <a:spLocks/>
            </p:cNvSpPr>
            <p:nvPr/>
          </p:nvSpPr>
          <p:spPr bwMode="auto">
            <a:xfrm>
              <a:off x="3547" y="1807"/>
              <a:ext cx="308" cy="93"/>
            </a:xfrm>
            <a:custGeom>
              <a:avLst/>
              <a:gdLst/>
              <a:ahLst/>
              <a:cxnLst>
                <a:cxn ang="0">
                  <a:pos x="290" y="92"/>
                </a:cxn>
                <a:cxn ang="0">
                  <a:pos x="291" y="89"/>
                </a:cxn>
                <a:cxn ang="0">
                  <a:pos x="293" y="84"/>
                </a:cxn>
                <a:cxn ang="0">
                  <a:pos x="295" y="78"/>
                </a:cxn>
                <a:cxn ang="0">
                  <a:pos x="298" y="73"/>
                </a:cxn>
                <a:cxn ang="0">
                  <a:pos x="300" y="68"/>
                </a:cxn>
                <a:cxn ang="0">
                  <a:pos x="304" y="62"/>
                </a:cxn>
                <a:cxn ang="0">
                  <a:pos x="307" y="57"/>
                </a:cxn>
                <a:cxn ang="0">
                  <a:pos x="304" y="60"/>
                </a:cxn>
                <a:cxn ang="0">
                  <a:pos x="293" y="62"/>
                </a:cxn>
                <a:cxn ang="0">
                  <a:pos x="281" y="65"/>
                </a:cxn>
                <a:cxn ang="0">
                  <a:pos x="271" y="65"/>
                </a:cxn>
                <a:cxn ang="0">
                  <a:pos x="259" y="68"/>
                </a:cxn>
                <a:cxn ang="0">
                  <a:pos x="247" y="68"/>
                </a:cxn>
                <a:cxn ang="0">
                  <a:pos x="236" y="70"/>
                </a:cxn>
                <a:cxn ang="0">
                  <a:pos x="224" y="70"/>
                </a:cxn>
                <a:cxn ang="0">
                  <a:pos x="217" y="70"/>
                </a:cxn>
                <a:cxn ang="0">
                  <a:pos x="217" y="60"/>
                </a:cxn>
                <a:cxn ang="0">
                  <a:pos x="214" y="60"/>
                </a:cxn>
                <a:cxn ang="0">
                  <a:pos x="214" y="65"/>
                </a:cxn>
                <a:cxn ang="0">
                  <a:pos x="197" y="65"/>
                </a:cxn>
                <a:cxn ang="0">
                  <a:pos x="197" y="60"/>
                </a:cxn>
                <a:cxn ang="0">
                  <a:pos x="181" y="60"/>
                </a:cxn>
                <a:cxn ang="0">
                  <a:pos x="181" y="65"/>
                </a:cxn>
                <a:cxn ang="0">
                  <a:pos x="172" y="65"/>
                </a:cxn>
                <a:cxn ang="0">
                  <a:pos x="172" y="70"/>
                </a:cxn>
                <a:cxn ang="0">
                  <a:pos x="131" y="70"/>
                </a:cxn>
                <a:cxn ang="0">
                  <a:pos x="131" y="65"/>
                </a:cxn>
                <a:cxn ang="0">
                  <a:pos x="122" y="65"/>
                </a:cxn>
                <a:cxn ang="0">
                  <a:pos x="122" y="70"/>
                </a:cxn>
                <a:cxn ang="0">
                  <a:pos x="76" y="70"/>
                </a:cxn>
                <a:cxn ang="0">
                  <a:pos x="76" y="32"/>
                </a:cxn>
                <a:cxn ang="0">
                  <a:pos x="69" y="32"/>
                </a:cxn>
                <a:cxn ang="0">
                  <a:pos x="69" y="8"/>
                </a:cxn>
                <a:cxn ang="0">
                  <a:pos x="71" y="8"/>
                </a:cxn>
                <a:cxn ang="0">
                  <a:pos x="71" y="5"/>
                </a:cxn>
                <a:cxn ang="0">
                  <a:pos x="69" y="5"/>
                </a:cxn>
                <a:cxn ang="0">
                  <a:pos x="69" y="0"/>
                </a:cxn>
                <a:cxn ang="0">
                  <a:pos x="67" y="0"/>
                </a:cxn>
                <a:cxn ang="0">
                  <a:pos x="67" y="5"/>
                </a:cxn>
                <a:cxn ang="0">
                  <a:pos x="66" y="5"/>
                </a:cxn>
                <a:cxn ang="0">
                  <a:pos x="66" y="8"/>
                </a:cxn>
                <a:cxn ang="0">
                  <a:pos x="67" y="8"/>
                </a:cxn>
                <a:cxn ang="0">
                  <a:pos x="67" y="32"/>
                </a:cxn>
                <a:cxn ang="0">
                  <a:pos x="66" y="32"/>
                </a:cxn>
                <a:cxn ang="0">
                  <a:pos x="66" y="38"/>
                </a:cxn>
                <a:cxn ang="0">
                  <a:pos x="59" y="38"/>
                </a:cxn>
                <a:cxn ang="0">
                  <a:pos x="59" y="16"/>
                </a:cxn>
                <a:cxn ang="0">
                  <a:pos x="53" y="16"/>
                </a:cxn>
                <a:cxn ang="0">
                  <a:pos x="48" y="38"/>
                </a:cxn>
                <a:cxn ang="0">
                  <a:pos x="34" y="38"/>
                </a:cxn>
                <a:cxn ang="0">
                  <a:pos x="34" y="51"/>
                </a:cxn>
                <a:cxn ang="0">
                  <a:pos x="17" y="51"/>
                </a:cxn>
                <a:cxn ang="0">
                  <a:pos x="17" y="65"/>
                </a:cxn>
                <a:cxn ang="0">
                  <a:pos x="0" y="65"/>
                </a:cxn>
                <a:cxn ang="0">
                  <a:pos x="9" y="92"/>
                </a:cxn>
                <a:cxn ang="0">
                  <a:pos x="290" y="92"/>
                </a:cxn>
              </a:cxnLst>
              <a:rect l="0" t="0" r="r" b="b"/>
              <a:pathLst>
                <a:path w="308" h="93">
                  <a:moveTo>
                    <a:pt x="290" y="92"/>
                  </a:moveTo>
                  <a:lnTo>
                    <a:pt x="291" y="89"/>
                  </a:lnTo>
                  <a:lnTo>
                    <a:pt x="293" y="84"/>
                  </a:lnTo>
                  <a:lnTo>
                    <a:pt x="295" y="78"/>
                  </a:lnTo>
                  <a:lnTo>
                    <a:pt x="298" y="73"/>
                  </a:lnTo>
                  <a:lnTo>
                    <a:pt x="300" y="68"/>
                  </a:lnTo>
                  <a:lnTo>
                    <a:pt x="304" y="62"/>
                  </a:lnTo>
                  <a:lnTo>
                    <a:pt x="307" y="57"/>
                  </a:lnTo>
                  <a:lnTo>
                    <a:pt x="304" y="60"/>
                  </a:lnTo>
                  <a:lnTo>
                    <a:pt x="293" y="62"/>
                  </a:lnTo>
                  <a:lnTo>
                    <a:pt x="281" y="65"/>
                  </a:lnTo>
                  <a:lnTo>
                    <a:pt x="271" y="65"/>
                  </a:lnTo>
                  <a:lnTo>
                    <a:pt x="259" y="68"/>
                  </a:lnTo>
                  <a:lnTo>
                    <a:pt x="247" y="68"/>
                  </a:lnTo>
                  <a:lnTo>
                    <a:pt x="236" y="70"/>
                  </a:lnTo>
                  <a:lnTo>
                    <a:pt x="224" y="70"/>
                  </a:lnTo>
                  <a:lnTo>
                    <a:pt x="217" y="70"/>
                  </a:lnTo>
                  <a:lnTo>
                    <a:pt x="217" y="60"/>
                  </a:lnTo>
                  <a:lnTo>
                    <a:pt x="214" y="60"/>
                  </a:lnTo>
                  <a:lnTo>
                    <a:pt x="214" y="65"/>
                  </a:lnTo>
                  <a:lnTo>
                    <a:pt x="197" y="65"/>
                  </a:lnTo>
                  <a:lnTo>
                    <a:pt x="197" y="60"/>
                  </a:lnTo>
                  <a:lnTo>
                    <a:pt x="181" y="60"/>
                  </a:lnTo>
                  <a:lnTo>
                    <a:pt x="181" y="65"/>
                  </a:lnTo>
                  <a:lnTo>
                    <a:pt x="172" y="65"/>
                  </a:lnTo>
                  <a:lnTo>
                    <a:pt x="172" y="70"/>
                  </a:lnTo>
                  <a:lnTo>
                    <a:pt x="131" y="70"/>
                  </a:lnTo>
                  <a:lnTo>
                    <a:pt x="131" y="65"/>
                  </a:lnTo>
                  <a:lnTo>
                    <a:pt x="122" y="65"/>
                  </a:lnTo>
                  <a:lnTo>
                    <a:pt x="122" y="70"/>
                  </a:lnTo>
                  <a:lnTo>
                    <a:pt x="76" y="70"/>
                  </a:lnTo>
                  <a:lnTo>
                    <a:pt x="76" y="32"/>
                  </a:lnTo>
                  <a:lnTo>
                    <a:pt x="69" y="32"/>
                  </a:lnTo>
                  <a:lnTo>
                    <a:pt x="69" y="8"/>
                  </a:lnTo>
                  <a:lnTo>
                    <a:pt x="71" y="8"/>
                  </a:lnTo>
                  <a:lnTo>
                    <a:pt x="71" y="5"/>
                  </a:lnTo>
                  <a:lnTo>
                    <a:pt x="69" y="5"/>
                  </a:lnTo>
                  <a:lnTo>
                    <a:pt x="69" y="0"/>
                  </a:lnTo>
                  <a:lnTo>
                    <a:pt x="67" y="0"/>
                  </a:lnTo>
                  <a:lnTo>
                    <a:pt x="67" y="5"/>
                  </a:lnTo>
                  <a:lnTo>
                    <a:pt x="66" y="5"/>
                  </a:lnTo>
                  <a:lnTo>
                    <a:pt x="66" y="8"/>
                  </a:lnTo>
                  <a:lnTo>
                    <a:pt x="67" y="8"/>
                  </a:lnTo>
                  <a:lnTo>
                    <a:pt x="67" y="32"/>
                  </a:lnTo>
                  <a:lnTo>
                    <a:pt x="66" y="32"/>
                  </a:lnTo>
                  <a:lnTo>
                    <a:pt x="66" y="38"/>
                  </a:lnTo>
                  <a:lnTo>
                    <a:pt x="59" y="38"/>
                  </a:lnTo>
                  <a:lnTo>
                    <a:pt x="59" y="16"/>
                  </a:lnTo>
                  <a:lnTo>
                    <a:pt x="53" y="16"/>
                  </a:lnTo>
                  <a:lnTo>
                    <a:pt x="48" y="38"/>
                  </a:lnTo>
                  <a:lnTo>
                    <a:pt x="34" y="38"/>
                  </a:lnTo>
                  <a:lnTo>
                    <a:pt x="34" y="51"/>
                  </a:lnTo>
                  <a:lnTo>
                    <a:pt x="17" y="51"/>
                  </a:lnTo>
                  <a:lnTo>
                    <a:pt x="17" y="65"/>
                  </a:lnTo>
                  <a:lnTo>
                    <a:pt x="0" y="65"/>
                  </a:lnTo>
                  <a:lnTo>
                    <a:pt x="9" y="92"/>
                  </a:lnTo>
                  <a:lnTo>
                    <a:pt x="290" y="9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2906" name="Line 346"/>
            <p:cNvSpPr>
              <a:spLocks noChangeShapeType="1"/>
            </p:cNvSpPr>
            <p:nvPr/>
          </p:nvSpPr>
          <p:spPr bwMode="auto">
            <a:xfrm flipV="1">
              <a:off x="3565" y="1820"/>
              <a:ext cx="0" cy="39"/>
            </a:xfrm>
            <a:prstGeom prst="line">
              <a:avLst/>
            </a:prstGeom>
            <a:noFill/>
            <a:ln w="12700">
              <a:solidFill>
                <a:srgbClr val="000000"/>
              </a:solidFill>
              <a:round/>
              <a:headEnd/>
              <a:tailEnd/>
            </a:ln>
            <a:effectLst/>
          </p:spPr>
          <p:txBody>
            <a:bodyPr/>
            <a:lstStyle/>
            <a:p>
              <a:endParaRPr lang="en-US"/>
            </a:p>
          </p:txBody>
        </p:sp>
        <p:sp>
          <p:nvSpPr>
            <p:cNvPr id="322907" name="Freeform 347"/>
            <p:cNvSpPr>
              <a:spLocks/>
            </p:cNvSpPr>
            <p:nvPr/>
          </p:nvSpPr>
          <p:spPr bwMode="auto">
            <a:xfrm>
              <a:off x="3565" y="1816"/>
              <a:ext cx="53" cy="30"/>
            </a:xfrm>
            <a:custGeom>
              <a:avLst/>
              <a:gdLst/>
              <a:ahLst/>
              <a:cxnLst>
                <a:cxn ang="0">
                  <a:pos x="17" y="29"/>
                </a:cxn>
                <a:cxn ang="0">
                  <a:pos x="0" y="13"/>
                </a:cxn>
                <a:cxn ang="0">
                  <a:pos x="52" y="0"/>
                </a:cxn>
              </a:cxnLst>
              <a:rect l="0" t="0" r="r" b="b"/>
              <a:pathLst>
                <a:path w="53" h="30">
                  <a:moveTo>
                    <a:pt x="17" y="29"/>
                  </a:moveTo>
                  <a:lnTo>
                    <a:pt x="0" y="13"/>
                  </a:lnTo>
                  <a:lnTo>
                    <a:pt x="52"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908" name="Line 348"/>
            <p:cNvSpPr>
              <a:spLocks noChangeShapeType="1"/>
            </p:cNvSpPr>
            <p:nvPr/>
          </p:nvSpPr>
          <p:spPr bwMode="auto">
            <a:xfrm>
              <a:off x="3565" y="1854"/>
              <a:ext cx="16" cy="0"/>
            </a:xfrm>
            <a:prstGeom prst="line">
              <a:avLst/>
            </a:prstGeom>
            <a:noFill/>
            <a:ln w="12700">
              <a:solidFill>
                <a:srgbClr val="000000"/>
              </a:solidFill>
              <a:round/>
              <a:headEnd/>
              <a:tailEnd/>
            </a:ln>
            <a:effectLst/>
          </p:spPr>
          <p:txBody>
            <a:bodyPr/>
            <a:lstStyle/>
            <a:p>
              <a:endParaRPr lang="en-US"/>
            </a:p>
          </p:txBody>
        </p:sp>
        <p:sp>
          <p:nvSpPr>
            <p:cNvPr id="322909" name="Line 349"/>
            <p:cNvSpPr>
              <a:spLocks noChangeShapeType="1"/>
            </p:cNvSpPr>
            <p:nvPr/>
          </p:nvSpPr>
          <p:spPr bwMode="auto">
            <a:xfrm>
              <a:off x="3619" y="1834"/>
              <a:ext cx="0" cy="7"/>
            </a:xfrm>
            <a:prstGeom prst="line">
              <a:avLst/>
            </a:prstGeom>
            <a:noFill/>
            <a:ln w="12700">
              <a:solidFill>
                <a:srgbClr val="000000"/>
              </a:solidFill>
              <a:round/>
              <a:headEnd/>
              <a:tailEnd/>
            </a:ln>
            <a:effectLst/>
          </p:spPr>
          <p:txBody>
            <a:bodyPr/>
            <a:lstStyle/>
            <a:p>
              <a:endParaRPr lang="en-US"/>
            </a:p>
          </p:txBody>
        </p:sp>
        <p:sp>
          <p:nvSpPr>
            <p:cNvPr id="322910" name="Line 350"/>
            <p:cNvSpPr>
              <a:spLocks noChangeShapeType="1"/>
            </p:cNvSpPr>
            <p:nvPr/>
          </p:nvSpPr>
          <p:spPr bwMode="auto">
            <a:xfrm flipV="1">
              <a:off x="3635" y="1870"/>
              <a:ext cx="0" cy="7"/>
            </a:xfrm>
            <a:prstGeom prst="line">
              <a:avLst/>
            </a:prstGeom>
            <a:noFill/>
            <a:ln w="12700">
              <a:solidFill>
                <a:srgbClr val="000000"/>
              </a:solidFill>
              <a:round/>
              <a:headEnd/>
              <a:tailEnd/>
            </a:ln>
            <a:effectLst/>
          </p:spPr>
          <p:txBody>
            <a:bodyPr/>
            <a:lstStyle/>
            <a:p>
              <a:endParaRPr lang="en-US"/>
            </a:p>
          </p:txBody>
        </p:sp>
        <p:sp>
          <p:nvSpPr>
            <p:cNvPr id="322911" name="Freeform 351"/>
            <p:cNvSpPr>
              <a:spLocks/>
            </p:cNvSpPr>
            <p:nvPr/>
          </p:nvSpPr>
          <p:spPr bwMode="auto">
            <a:xfrm>
              <a:off x="3706" y="1863"/>
              <a:ext cx="15" cy="10"/>
            </a:xfrm>
            <a:custGeom>
              <a:avLst/>
              <a:gdLst/>
              <a:ahLst/>
              <a:cxnLst>
                <a:cxn ang="0">
                  <a:pos x="14" y="9"/>
                </a:cxn>
                <a:cxn ang="0">
                  <a:pos x="14" y="0"/>
                </a:cxn>
                <a:cxn ang="0">
                  <a:pos x="0" y="9"/>
                </a:cxn>
                <a:cxn ang="0">
                  <a:pos x="14" y="9"/>
                </a:cxn>
              </a:cxnLst>
              <a:rect l="0" t="0" r="r" b="b"/>
              <a:pathLst>
                <a:path w="15" h="10">
                  <a:moveTo>
                    <a:pt x="14" y="9"/>
                  </a:moveTo>
                  <a:lnTo>
                    <a:pt x="14" y="0"/>
                  </a:lnTo>
                  <a:lnTo>
                    <a:pt x="0" y="9"/>
                  </a:lnTo>
                  <a:lnTo>
                    <a:pt x="14" y="9"/>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912" name="Line 352"/>
            <p:cNvSpPr>
              <a:spLocks noChangeShapeType="1"/>
            </p:cNvSpPr>
            <p:nvPr/>
          </p:nvSpPr>
          <p:spPr bwMode="auto">
            <a:xfrm flipV="1">
              <a:off x="3730" y="1841"/>
              <a:ext cx="0" cy="27"/>
            </a:xfrm>
            <a:prstGeom prst="line">
              <a:avLst/>
            </a:prstGeom>
            <a:noFill/>
            <a:ln w="12700">
              <a:solidFill>
                <a:srgbClr val="000000"/>
              </a:solidFill>
              <a:round/>
              <a:headEnd/>
              <a:tailEnd/>
            </a:ln>
            <a:effectLst/>
          </p:spPr>
          <p:txBody>
            <a:bodyPr/>
            <a:lstStyle/>
            <a:p>
              <a:endParaRPr lang="en-US"/>
            </a:p>
          </p:txBody>
        </p:sp>
        <p:sp>
          <p:nvSpPr>
            <p:cNvPr id="322913" name="Line 353"/>
            <p:cNvSpPr>
              <a:spLocks noChangeShapeType="1"/>
            </p:cNvSpPr>
            <p:nvPr/>
          </p:nvSpPr>
          <p:spPr bwMode="auto">
            <a:xfrm>
              <a:off x="3728" y="1847"/>
              <a:ext cx="2" cy="0"/>
            </a:xfrm>
            <a:prstGeom prst="line">
              <a:avLst/>
            </a:prstGeom>
            <a:noFill/>
            <a:ln w="12700">
              <a:solidFill>
                <a:srgbClr val="000000"/>
              </a:solidFill>
              <a:round/>
              <a:headEnd/>
              <a:tailEnd/>
            </a:ln>
            <a:effectLst/>
          </p:spPr>
          <p:txBody>
            <a:bodyPr/>
            <a:lstStyle/>
            <a:p>
              <a:endParaRPr lang="en-US"/>
            </a:p>
          </p:txBody>
        </p:sp>
        <p:sp>
          <p:nvSpPr>
            <p:cNvPr id="322914" name="Line 354"/>
            <p:cNvSpPr>
              <a:spLocks noChangeShapeType="1"/>
            </p:cNvSpPr>
            <p:nvPr/>
          </p:nvSpPr>
          <p:spPr bwMode="auto">
            <a:xfrm>
              <a:off x="3765" y="1872"/>
              <a:ext cx="37" cy="0"/>
            </a:xfrm>
            <a:prstGeom prst="line">
              <a:avLst/>
            </a:prstGeom>
            <a:noFill/>
            <a:ln w="12700">
              <a:solidFill>
                <a:srgbClr val="000000"/>
              </a:solidFill>
              <a:round/>
              <a:headEnd/>
              <a:tailEnd/>
            </a:ln>
            <a:effectLst/>
          </p:spPr>
          <p:txBody>
            <a:bodyPr/>
            <a:lstStyle/>
            <a:p>
              <a:endParaRPr lang="en-US"/>
            </a:p>
          </p:txBody>
        </p:sp>
        <p:sp>
          <p:nvSpPr>
            <p:cNvPr id="322915" name="Freeform 355"/>
            <p:cNvSpPr>
              <a:spLocks/>
            </p:cNvSpPr>
            <p:nvPr/>
          </p:nvSpPr>
          <p:spPr bwMode="auto">
            <a:xfrm>
              <a:off x="3798" y="1847"/>
              <a:ext cx="6" cy="31"/>
            </a:xfrm>
            <a:custGeom>
              <a:avLst/>
              <a:gdLst/>
              <a:ahLst/>
              <a:cxnLst>
                <a:cxn ang="0">
                  <a:pos x="5" y="30"/>
                </a:cxn>
                <a:cxn ang="0">
                  <a:pos x="5" y="0"/>
                </a:cxn>
                <a:cxn ang="0">
                  <a:pos x="3" y="0"/>
                </a:cxn>
                <a:cxn ang="0">
                  <a:pos x="0" y="30"/>
                </a:cxn>
                <a:cxn ang="0">
                  <a:pos x="5" y="30"/>
                </a:cxn>
              </a:cxnLst>
              <a:rect l="0" t="0" r="r" b="b"/>
              <a:pathLst>
                <a:path w="6" h="31">
                  <a:moveTo>
                    <a:pt x="5" y="30"/>
                  </a:moveTo>
                  <a:lnTo>
                    <a:pt x="5" y="0"/>
                  </a:lnTo>
                  <a:lnTo>
                    <a:pt x="3" y="0"/>
                  </a:lnTo>
                  <a:lnTo>
                    <a:pt x="0" y="30"/>
                  </a:lnTo>
                  <a:lnTo>
                    <a:pt x="5" y="3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16" name="Line 356"/>
            <p:cNvSpPr>
              <a:spLocks noChangeShapeType="1"/>
            </p:cNvSpPr>
            <p:nvPr/>
          </p:nvSpPr>
          <p:spPr bwMode="auto">
            <a:xfrm>
              <a:off x="3798" y="1856"/>
              <a:ext cx="4" cy="0"/>
            </a:xfrm>
            <a:prstGeom prst="line">
              <a:avLst/>
            </a:prstGeom>
            <a:noFill/>
            <a:ln w="12700">
              <a:solidFill>
                <a:srgbClr val="000000"/>
              </a:solidFill>
              <a:round/>
              <a:headEnd/>
              <a:tailEnd/>
            </a:ln>
            <a:effectLst/>
          </p:spPr>
          <p:txBody>
            <a:bodyPr/>
            <a:lstStyle/>
            <a:p>
              <a:endParaRPr lang="en-US"/>
            </a:p>
          </p:txBody>
        </p:sp>
        <p:sp>
          <p:nvSpPr>
            <p:cNvPr id="322917" name="Freeform 357"/>
            <p:cNvSpPr>
              <a:spLocks/>
            </p:cNvSpPr>
            <p:nvPr/>
          </p:nvSpPr>
          <p:spPr bwMode="auto">
            <a:xfrm>
              <a:off x="3802" y="1841"/>
              <a:ext cx="45" cy="23"/>
            </a:xfrm>
            <a:custGeom>
              <a:avLst/>
              <a:gdLst/>
              <a:ahLst/>
              <a:cxnLst>
                <a:cxn ang="0">
                  <a:pos x="0" y="7"/>
                </a:cxn>
                <a:cxn ang="0">
                  <a:pos x="0" y="0"/>
                </a:cxn>
                <a:cxn ang="0">
                  <a:pos x="44" y="22"/>
                </a:cxn>
              </a:cxnLst>
              <a:rect l="0" t="0" r="r" b="b"/>
              <a:pathLst>
                <a:path w="45" h="23">
                  <a:moveTo>
                    <a:pt x="0" y="7"/>
                  </a:moveTo>
                  <a:lnTo>
                    <a:pt x="0" y="0"/>
                  </a:lnTo>
                  <a:lnTo>
                    <a:pt x="44" y="22"/>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2918" name="Line 358"/>
            <p:cNvSpPr>
              <a:spLocks noChangeShapeType="1"/>
            </p:cNvSpPr>
            <p:nvPr/>
          </p:nvSpPr>
          <p:spPr bwMode="auto">
            <a:xfrm>
              <a:off x="3846" y="1861"/>
              <a:ext cx="0" cy="9"/>
            </a:xfrm>
            <a:prstGeom prst="line">
              <a:avLst/>
            </a:prstGeom>
            <a:noFill/>
            <a:ln w="12700">
              <a:solidFill>
                <a:srgbClr val="000000"/>
              </a:solidFill>
              <a:round/>
              <a:headEnd/>
              <a:tailEnd/>
            </a:ln>
            <a:effectLst/>
          </p:spPr>
          <p:txBody>
            <a:bodyPr/>
            <a:lstStyle/>
            <a:p>
              <a:endParaRPr lang="en-US"/>
            </a:p>
          </p:txBody>
        </p:sp>
        <p:sp>
          <p:nvSpPr>
            <p:cNvPr id="322919" name="Line 359"/>
            <p:cNvSpPr>
              <a:spLocks noChangeShapeType="1"/>
            </p:cNvSpPr>
            <p:nvPr/>
          </p:nvSpPr>
          <p:spPr bwMode="auto">
            <a:xfrm>
              <a:off x="3678" y="1859"/>
              <a:ext cx="0" cy="13"/>
            </a:xfrm>
            <a:prstGeom prst="line">
              <a:avLst/>
            </a:prstGeom>
            <a:noFill/>
            <a:ln w="12700">
              <a:solidFill>
                <a:srgbClr val="000000"/>
              </a:solidFill>
              <a:round/>
              <a:headEnd/>
              <a:tailEnd/>
            </a:ln>
            <a:effectLst/>
          </p:spPr>
          <p:txBody>
            <a:bodyPr/>
            <a:lstStyle/>
            <a:p>
              <a:endParaRPr lang="en-US"/>
            </a:p>
          </p:txBody>
        </p:sp>
        <p:sp>
          <p:nvSpPr>
            <p:cNvPr id="322920" name="Freeform 360"/>
            <p:cNvSpPr>
              <a:spLocks/>
            </p:cNvSpPr>
            <p:nvPr/>
          </p:nvSpPr>
          <p:spPr bwMode="auto">
            <a:xfrm>
              <a:off x="3676" y="1854"/>
              <a:ext cx="3" cy="3"/>
            </a:xfrm>
            <a:custGeom>
              <a:avLst/>
              <a:gdLst/>
              <a:ahLst/>
              <a:cxnLst>
                <a:cxn ang="0">
                  <a:pos x="0" y="0"/>
                </a:cxn>
                <a:cxn ang="0">
                  <a:pos x="0" y="2"/>
                </a:cxn>
                <a:cxn ang="0">
                  <a:pos x="2" y="2"/>
                </a:cxn>
                <a:cxn ang="0">
                  <a:pos x="2" y="0"/>
                </a:cxn>
              </a:cxnLst>
              <a:rect l="0" t="0" r="r" b="b"/>
              <a:pathLst>
                <a:path w="3" h="3">
                  <a:moveTo>
                    <a:pt x="0" y="0"/>
                  </a:moveTo>
                  <a:lnTo>
                    <a:pt x="0" y="2"/>
                  </a:lnTo>
                  <a:lnTo>
                    <a:pt x="2" y="2"/>
                  </a:lnTo>
                  <a:lnTo>
                    <a:pt x="2"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sp>
        <p:nvSpPr>
          <p:cNvPr id="322921" name="Rectangle 361"/>
          <p:cNvSpPr>
            <a:spLocks noChangeArrowheads="1"/>
          </p:cNvSpPr>
          <p:nvPr/>
        </p:nvSpPr>
        <p:spPr bwMode="auto">
          <a:xfrm>
            <a:off x="7191510" y="3490914"/>
            <a:ext cx="464871"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MERSHIP</a:t>
            </a:r>
          </a:p>
        </p:txBody>
      </p:sp>
      <p:sp>
        <p:nvSpPr>
          <p:cNvPr id="322922" name="Freeform 362"/>
          <p:cNvSpPr>
            <a:spLocks/>
          </p:cNvSpPr>
          <p:nvPr/>
        </p:nvSpPr>
        <p:spPr bwMode="auto">
          <a:xfrm>
            <a:off x="8037513" y="3638550"/>
            <a:ext cx="685800" cy="222250"/>
          </a:xfrm>
          <a:custGeom>
            <a:avLst/>
            <a:gdLst/>
            <a:ahLst/>
            <a:cxnLst>
              <a:cxn ang="0">
                <a:pos x="0" y="115"/>
              </a:cxn>
              <a:cxn ang="0">
                <a:pos x="12" y="111"/>
              </a:cxn>
              <a:cxn ang="0">
                <a:pos x="24" y="108"/>
              </a:cxn>
              <a:cxn ang="0">
                <a:pos x="31" y="98"/>
              </a:cxn>
              <a:cxn ang="0">
                <a:pos x="47" y="90"/>
              </a:cxn>
              <a:cxn ang="0">
                <a:pos x="44" y="98"/>
              </a:cxn>
              <a:cxn ang="0">
                <a:pos x="28" y="105"/>
              </a:cxn>
              <a:cxn ang="0">
                <a:pos x="34" y="115"/>
              </a:cxn>
              <a:cxn ang="0">
                <a:pos x="50" y="108"/>
              </a:cxn>
              <a:cxn ang="0">
                <a:pos x="61" y="108"/>
              </a:cxn>
              <a:cxn ang="0">
                <a:pos x="74" y="114"/>
              </a:cxn>
              <a:cxn ang="0">
                <a:pos x="96" y="114"/>
              </a:cxn>
              <a:cxn ang="0">
                <a:pos x="113" y="114"/>
              </a:cxn>
              <a:cxn ang="0">
                <a:pos x="112" y="99"/>
              </a:cxn>
              <a:cxn ang="0">
                <a:pos x="122" y="90"/>
              </a:cxn>
              <a:cxn ang="0">
                <a:pos x="143" y="80"/>
              </a:cxn>
              <a:cxn ang="0">
                <a:pos x="134" y="86"/>
              </a:cxn>
              <a:cxn ang="0">
                <a:pos x="119" y="96"/>
              </a:cxn>
              <a:cxn ang="0">
                <a:pos x="119" y="108"/>
              </a:cxn>
              <a:cxn ang="0">
                <a:pos x="132" y="103"/>
              </a:cxn>
              <a:cxn ang="0">
                <a:pos x="148" y="105"/>
              </a:cxn>
              <a:cxn ang="0">
                <a:pos x="166" y="105"/>
              </a:cxn>
              <a:cxn ang="0">
                <a:pos x="178" y="59"/>
              </a:cxn>
              <a:cxn ang="0">
                <a:pos x="203" y="59"/>
              </a:cxn>
              <a:cxn ang="0">
                <a:pos x="216" y="98"/>
              </a:cxn>
              <a:cxn ang="0">
                <a:pos x="219" y="80"/>
              </a:cxn>
              <a:cxn ang="0">
                <a:pos x="226" y="61"/>
              </a:cxn>
              <a:cxn ang="0">
                <a:pos x="234" y="53"/>
              </a:cxn>
              <a:cxn ang="0">
                <a:pos x="241" y="46"/>
              </a:cxn>
              <a:cxn ang="0">
                <a:pos x="246" y="14"/>
              </a:cxn>
              <a:cxn ang="0">
                <a:pos x="240" y="6"/>
              </a:cxn>
              <a:cxn ang="0">
                <a:pos x="225" y="6"/>
              </a:cxn>
              <a:cxn ang="0">
                <a:pos x="220" y="2"/>
              </a:cxn>
              <a:cxn ang="0">
                <a:pos x="240" y="0"/>
              </a:cxn>
              <a:cxn ang="0">
                <a:pos x="261" y="0"/>
              </a:cxn>
              <a:cxn ang="0">
                <a:pos x="267" y="4"/>
              </a:cxn>
              <a:cxn ang="0">
                <a:pos x="259" y="16"/>
              </a:cxn>
              <a:cxn ang="0">
                <a:pos x="263" y="30"/>
              </a:cxn>
              <a:cxn ang="0">
                <a:pos x="273" y="24"/>
              </a:cxn>
              <a:cxn ang="0">
                <a:pos x="269" y="30"/>
              </a:cxn>
              <a:cxn ang="0">
                <a:pos x="257" y="37"/>
              </a:cxn>
              <a:cxn ang="0">
                <a:pos x="267" y="52"/>
              </a:cxn>
              <a:cxn ang="0">
                <a:pos x="287" y="49"/>
              </a:cxn>
              <a:cxn ang="0">
                <a:pos x="291" y="56"/>
              </a:cxn>
              <a:cxn ang="0">
                <a:pos x="288" y="73"/>
              </a:cxn>
              <a:cxn ang="0">
                <a:pos x="300" y="99"/>
              </a:cxn>
              <a:cxn ang="0">
                <a:pos x="312" y="96"/>
              </a:cxn>
              <a:cxn ang="0">
                <a:pos x="334" y="96"/>
              </a:cxn>
              <a:cxn ang="0">
                <a:pos x="347" y="93"/>
              </a:cxn>
              <a:cxn ang="0">
                <a:pos x="347" y="83"/>
              </a:cxn>
              <a:cxn ang="0">
                <a:pos x="359" y="84"/>
              </a:cxn>
              <a:cxn ang="0">
                <a:pos x="376" y="80"/>
              </a:cxn>
              <a:cxn ang="0">
                <a:pos x="360" y="84"/>
              </a:cxn>
              <a:cxn ang="0">
                <a:pos x="363" y="93"/>
              </a:cxn>
              <a:cxn ang="0">
                <a:pos x="379" y="90"/>
              </a:cxn>
              <a:cxn ang="0">
                <a:pos x="425" y="92"/>
              </a:cxn>
              <a:cxn ang="0">
                <a:pos x="429" y="91"/>
              </a:cxn>
              <a:cxn ang="0">
                <a:pos x="411" y="139"/>
              </a:cxn>
            </a:cxnLst>
            <a:rect l="0" t="0" r="r" b="b"/>
            <a:pathLst>
              <a:path w="432" h="140">
                <a:moveTo>
                  <a:pt x="0" y="139"/>
                </a:moveTo>
                <a:lnTo>
                  <a:pt x="0" y="133"/>
                </a:lnTo>
                <a:lnTo>
                  <a:pt x="0" y="121"/>
                </a:lnTo>
                <a:lnTo>
                  <a:pt x="0" y="115"/>
                </a:lnTo>
                <a:lnTo>
                  <a:pt x="0" y="111"/>
                </a:lnTo>
                <a:lnTo>
                  <a:pt x="4" y="111"/>
                </a:lnTo>
                <a:lnTo>
                  <a:pt x="8" y="111"/>
                </a:lnTo>
                <a:lnTo>
                  <a:pt x="12" y="111"/>
                </a:lnTo>
                <a:lnTo>
                  <a:pt x="16" y="111"/>
                </a:lnTo>
                <a:lnTo>
                  <a:pt x="19" y="111"/>
                </a:lnTo>
                <a:lnTo>
                  <a:pt x="22" y="111"/>
                </a:lnTo>
                <a:lnTo>
                  <a:pt x="24" y="108"/>
                </a:lnTo>
                <a:lnTo>
                  <a:pt x="19" y="105"/>
                </a:lnTo>
                <a:lnTo>
                  <a:pt x="24" y="102"/>
                </a:lnTo>
                <a:lnTo>
                  <a:pt x="28" y="99"/>
                </a:lnTo>
                <a:lnTo>
                  <a:pt x="31" y="98"/>
                </a:lnTo>
                <a:lnTo>
                  <a:pt x="35" y="96"/>
                </a:lnTo>
                <a:lnTo>
                  <a:pt x="40" y="93"/>
                </a:lnTo>
                <a:lnTo>
                  <a:pt x="43" y="92"/>
                </a:lnTo>
                <a:lnTo>
                  <a:pt x="47" y="90"/>
                </a:lnTo>
                <a:lnTo>
                  <a:pt x="50" y="90"/>
                </a:lnTo>
                <a:lnTo>
                  <a:pt x="50" y="93"/>
                </a:lnTo>
                <a:lnTo>
                  <a:pt x="49" y="98"/>
                </a:lnTo>
                <a:lnTo>
                  <a:pt x="44" y="98"/>
                </a:lnTo>
                <a:lnTo>
                  <a:pt x="41" y="99"/>
                </a:lnTo>
                <a:lnTo>
                  <a:pt x="35" y="102"/>
                </a:lnTo>
                <a:lnTo>
                  <a:pt x="31" y="103"/>
                </a:lnTo>
                <a:lnTo>
                  <a:pt x="28" y="105"/>
                </a:lnTo>
                <a:lnTo>
                  <a:pt x="25" y="111"/>
                </a:lnTo>
                <a:lnTo>
                  <a:pt x="25" y="114"/>
                </a:lnTo>
                <a:lnTo>
                  <a:pt x="29" y="115"/>
                </a:lnTo>
                <a:lnTo>
                  <a:pt x="34" y="115"/>
                </a:lnTo>
                <a:lnTo>
                  <a:pt x="37" y="109"/>
                </a:lnTo>
                <a:lnTo>
                  <a:pt x="43" y="108"/>
                </a:lnTo>
                <a:lnTo>
                  <a:pt x="47" y="108"/>
                </a:lnTo>
                <a:lnTo>
                  <a:pt x="50" y="108"/>
                </a:lnTo>
                <a:lnTo>
                  <a:pt x="55" y="108"/>
                </a:lnTo>
                <a:lnTo>
                  <a:pt x="56" y="103"/>
                </a:lnTo>
                <a:lnTo>
                  <a:pt x="61" y="103"/>
                </a:lnTo>
                <a:lnTo>
                  <a:pt x="61" y="108"/>
                </a:lnTo>
                <a:lnTo>
                  <a:pt x="65" y="108"/>
                </a:lnTo>
                <a:lnTo>
                  <a:pt x="66" y="111"/>
                </a:lnTo>
                <a:lnTo>
                  <a:pt x="71" y="114"/>
                </a:lnTo>
                <a:lnTo>
                  <a:pt x="74" y="114"/>
                </a:lnTo>
                <a:lnTo>
                  <a:pt x="80" y="114"/>
                </a:lnTo>
                <a:lnTo>
                  <a:pt x="84" y="114"/>
                </a:lnTo>
                <a:lnTo>
                  <a:pt x="90" y="114"/>
                </a:lnTo>
                <a:lnTo>
                  <a:pt x="96" y="114"/>
                </a:lnTo>
                <a:lnTo>
                  <a:pt x="101" y="114"/>
                </a:lnTo>
                <a:lnTo>
                  <a:pt x="106" y="114"/>
                </a:lnTo>
                <a:lnTo>
                  <a:pt x="109" y="114"/>
                </a:lnTo>
                <a:lnTo>
                  <a:pt x="113" y="114"/>
                </a:lnTo>
                <a:lnTo>
                  <a:pt x="113" y="109"/>
                </a:lnTo>
                <a:lnTo>
                  <a:pt x="115" y="105"/>
                </a:lnTo>
                <a:lnTo>
                  <a:pt x="115" y="102"/>
                </a:lnTo>
                <a:lnTo>
                  <a:pt x="112" y="99"/>
                </a:lnTo>
                <a:lnTo>
                  <a:pt x="112" y="96"/>
                </a:lnTo>
                <a:lnTo>
                  <a:pt x="115" y="92"/>
                </a:lnTo>
                <a:lnTo>
                  <a:pt x="119" y="92"/>
                </a:lnTo>
                <a:lnTo>
                  <a:pt x="122" y="90"/>
                </a:lnTo>
                <a:lnTo>
                  <a:pt x="127" y="87"/>
                </a:lnTo>
                <a:lnTo>
                  <a:pt x="132" y="84"/>
                </a:lnTo>
                <a:lnTo>
                  <a:pt x="138" y="83"/>
                </a:lnTo>
                <a:lnTo>
                  <a:pt x="143" y="80"/>
                </a:lnTo>
                <a:lnTo>
                  <a:pt x="146" y="80"/>
                </a:lnTo>
                <a:lnTo>
                  <a:pt x="143" y="83"/>
                </a:lnTo>
                <a:lnTo>
                  <a:pt x="138" y="83"/>
                </a:lnTo>
                <a:lnTo>
                  <a:pt x="134" y="86"/>
                </a:lnTo>
                <a:lnTo>
                  <a:pt x="131" y="87"/>
                </a:lnTo>
                <a:lnTo>
                  <a:pt x="127" y="92"/>
                </a:lnTo>
                <a:lnTo>
                  <a:pt x="122" y="93"/>
                </a:lnTo>
                <a:lnTo>
                  <a:pt x="119" y="96"/>
                </a:lnTo>
                <a:lnTo>
                  <a:pt x="116" y="99"/>
                </a:lnTo>
                <a:lnTo>
                  <a:pt x="116" y="103"/>
                </a:lnTo>
                <a:lnTo>
                  <a:pt x="115" y="108"/>
                </a:lnTo>
                <a:lnTo>
                  <a:pt x="119" y="108"/>
                </a:lnTo>
                <a:lnTo>
                  <a:pt x="122" y="105"/>
                </a:lnTo>
                <a:lnTo>
                  <a:pt x="125" y="103"/>
                </a:lnTo>
                <a:lnTo>
                  <a:pt x="128" y="103"/>
                </a:lnTo>
                <a:lnTo>
                  <a:pt x="132" y="103"/>
                </a:lnTo>
                <a:lnTo>
                  <a:pt x="137" y="105"/>
                </a:lnTo>
                <a:lnTo>
                  <a:pt x="140" y="105"/>
                </a:lnTo>
                <a:lnTo>
                  <a:pt x="144" y="105"/>
                </a:lnTo>
                <a:lnTo>
                  <a:pt x="148" y="105"/>
                </a:lnTo>
                <a:lnTo>
                  <a:pt x="152" y="105"/>
                </a:lnTo>
                <a:lnTo>
                  <a:pt x="156" y="105"/>
                </a:lnTo>
                <a:lnTo>
                  <a:pt x="162" y="105"/>
                </a:lnTo>
                <a:lnTo>
                  <a:pt x="166" y="105"/>
                </a:lnTo>
                <a:lnTo>
                  <a:pt x="169" y="105"/>
                </a:lnTo>
                <a:lnTo>
                  <a:pt x="172" y="105"/>
                </a:lnTo>
                <a:lnTo>
                  <a:pt x="173" y="102"/>
                </a:lnTo>
                <a:lnTo>
                  <a:pt x="178" y="59"/>
                </a:lnTo>
                <a:lnTo>
                  <a:pt x="179" y="55"/>
                </a:lnTo>
                <a:lnTo>
                  <a:pt x="184" y="53"/>
                </a:lnTo>
                <a:lnTo>
                  <a:pt x="203" y="53"/>
                </a:lnTo>
                <a:lnTo>
                  <a:pt x="203" y="59"/>
                </a:lnTo>
                <a:lnTo>
                  <a:pt x="206" y="102"/>
                </a:lnTo>
                <a:lnTo>
                  <a:pt x="210" y="103"/>
                </a:lnTo>
                <a:lnTo>
                  <a:pt x="214" y="103"/>
                </a:lnTo>
                <a:lnTo>
                  <a:pt x="216" y="98"/>
                </a:lnTo>
                <a:lnTo>
                  <a:pt x="216" y="93"/>
                </a:lnTo>
                <a:lnTo>
                  <a:pt x="216" y="87"/>
                </a:lnTo>
                <a:lnTo>
                  <a:pt x="216" y="84"/>
                </a:lnTo>
                <a:lnTo>
                  <a:pt x="219" y="80"/>
                </a:lnTo>
                <a:lnTo>
                  <a:pt x="231" y="73"/>
                </a:lnTo>
                <a:lnTo>
                  <a:pt x="231" y="68"/>
                </a:lnTo>
                <a:lnTo>
                  <a:pt x="228" y="65"/>
                </a:lnTo>
                <a:lnTo>
                  <a:pt x="226" y="61"/>
                </a:lnTo>
                <a:lnTo>
                  <a:pt x="226" y="56"/>
                </a:lnTo>
                <a:lnTo>
                  <a:pt x="226" y="53"/>
                </a:lnTo>
                <a:lnTo>
                  <a:pt x="231" y="53"/>
                </a:lnTo>
                <a:lnTo>
                  <a:pt x="234" y="53"/>
                </a:lnTo>
                <a:lnTo>
                  <a:pt x="238" y="53"/>
                </a:lnTo>
                <a:lnTo>
                  <a:pt x="241" y="53"/>
                </a:lnTo>
                <a:lnTo>
                  <a:pt x="241" y="49"/>
                </a:lnTo>
                <a:lnTo>
                  <a:pt x="241" y="46"/>
                </a:lnTo>
                <a:lnTo>
                  <a:pt x="244" y="41"/>
                </a:lnTo>
                <a:lnTo>
                  <a:pt x="246" y="24"/>
                </a:lnTo>
                <a:lnTo>
                  <a:pt x="246" y="18"/>
                </a:lnTo>
                <a:lnTo>
                  <a:pt x="246" y="14"/>
                </a:lnTo>
                <a:lnTo>
                  <a:pt x="246" y="10"/>
                </a:lnTo>
                <a:lnTo>
                  <a:pt x="247" y="8"/>
                </a:lnTo>
                <a:lnTo>
                  <a:pt x="244" y="6"/>
                </a:lnTo>
                <a:lnTo>
                  <a:pt x="240" y="6"/>
                </a:lnTo>
                <a:lnTo>
                  <a:pt x="235" y="6"/>
                </a:lnTo>
                <a:lnTo>
                  <a:pt x="232" y="6"/>
                </a:lnTo>
                <a:lnTo>
                  <a:pt x="228" y="6"/>
                </a:lnTo>
                <a:lnTo>
                  <a:pt x="225" y="6"/>
                </a:lnTo>
                <a:lnTo>
                  <a:pt x="220" y="6"/>
                </a:lnTo>
                <a:lnTo>
                  <a:pt x="216" y="6"/>
                </a:lnTo>
                <a:lnTo>
                  <a:pt x="214" y="4"/>
                </a:lnTo>
                <a:lnTo>
                  <a:pt x="220" y="2"/>
                </a:lnTo>
                <a:lnTo>
                  <a:pt x="226" y="2"/>
                </a:lnTo>
                <a:lnTo>
                  <a:pt x="232" y="2"/>
                </a:lnTo>
                <a:lnTo>
                  <a:pt x="235" y="2"/>
                </a:lnTo>
                <a:lnTo>
                  <a:pt x="240" y="0"/>
                </a:lnTo>
                <a:lnTo>
                  <a:pt x="244" y="0"/>
                </a:lnTo>
                <a:lnTo>
                  <a:pt x="250" y="2"/>
                </a:lnTo>
                <a:lnTo>
                  <a:pt x="256" y="0"/>
                </a:lnTo>
                <a:lnTo>
                  <a:pt x="261" y="0"/>
                </a:lnTo>
                <a:lnTo>
                  <a:pt x="265" y="0"/>
                </a:lnTo>
                <a:lnTo>
                  <a:pt x="269" y="2"/>
                </a:lnTo>
                <a:lnTo>
                  <a:pt x="270" y="2"/>
                </a:lnTo>
                <a:lnTo>
                  <a:pt x="267" y="4"/>
                </a:lnTo>
                <a:lnTo>
                  <a:pt x="263" y="6"/>
                </a:lnTo>
                <a:lnTo>
                  <a:pt x="259" y="8"/>
                </a:lnTo>
                <a:lnTo>
                  <a:pt x="259" y="12"/>
                </a:lnTo>
                <a:lnTo>
                  <a:pt x="259" y="16"/>
                </a:lnTo>
                <a:lnTo>
                  <a:pt x="259" y="19"/>
                </a:lnTo>
                <a:lnTo>
                  <a:pt x="259" y="24"/>
                </a:lnTo>
                <a:lnTo>
                  <a:pt x="259" y="28"/>
                </a:lnTo>
                <a:lnTo>
                  <a:pt x="263" y="30"/>
                </a:lnTo>
                <a:lnTo>
                  <a:pt x="261" y="25"/>
                </a:lnTo>
                <a:lnTo>
                  <a:pt x="265" y="24"/>
                </a:lnTo>
                <a:lnTo>
                  <a:pt x="269" y="24"/>
                </a:lnTo>
                <a:lnTo>
                  <a:pt x="273" y="24"/>
                </a:lnTo>
                <a:lnTo>
                  <a:pt x="276" y="24"/>
                </a:lnTo>
                <a:lnTo>
                  <a:pt x="275" y="28"/>
                </a:lnTo>
                <a:lnTo>
                  <a:pt x="273" y="28"/>
                </a:lnTo>
                <a:lnTo>
                  <a:pt x="269" y="30"/>
                </a:lnTo>
                <a:lnTo>
                  <a:pt x="265" y="31"/>
                </a:lnTo>
                <a:lnTo>
                  <a:pt x="261" y="31"/>
                </a:lnTo>
                <a:lnTo>
                  <a:pt x="257" y="31"/>
                </a:lnTo>
                <a:lnTo>
                  <a:pt x="257" y="37"/>
                </a:lnTo>
                <a:lnTo>
                  <a:pt x="259" y="43"/>
                </a:lnTo>
                <a:lnTo>
                  <a:pt x="263" y="46"/>
                </a:lnTo>
                <a:lnTo>
                  <a:pt x="263" y="49"/>
                </a:lnTo>
                <a:lnTo>
                  <a:pt x="267" y="52"/>
                </a:lnTo>
                <a:lnTo>
                  <a:pt x="270" y="52"/>
                </a:lnTo>
                <a:lnTo>
                  <a:pt x="276" y="49"/>
                </a:lnTo>
                <a:lnTo>
                  <a:pt x="281" y="49"/>
                </a:lnTo>
                <a:lnTo>
                  <a:pt x="287" y="49"/>
                </a:lnTo>
                <a:lnTo>
                  <a:pt x="285" y="53"/>
                </a:lnTo>
                <a:lnTo>
                  <a:pt x="283" y="56"/>
                </a:lnTo>
                <a:lnTo>
                  <a:pt x="287" y="56"/>
                </a:lnTo>
                <a:lnTo>
                  <a:pt x="291" y="56"/>
                </a:lnTo>
                <a:lnTo>
                  <a:pt x="288" y="61"/>
                </a:lnTo>
                <a:lnTo>
                  <a:pt x="287" y="65"/>
                </a:lnTo>
                <a:lnTo>
                  <a:pt x="285" y="71"/>
                </a:lnTo>
                <a:lnTo>
                  <a:pt x="288" y="73"/>
                </a:lnTo>
                <a:lnTo>
                  <a:pt x="293" y="73"/>
                </a:lnTo>
                <a:lnTo>
                  <a:pt x="298" y="90"/>
                </a:lnTo>
                <a:lnTo>
                  <a:pt x="300" y="93"/>
                </a:lnTo>
                <a:lnTo>
                  <a:pt x="300" y="99"/>
                </a:lnTo>
                <a:lnTo>
                  <a:pt x="306" y="102"/>
                </a:lnTo>
                <a:lnTo>
                  <a:pt x="304" y="98"/>
                </a:lnTo>
                <a:lnTo>
                  <a:pt x="307" y="96"/>
                </a:lnTo>
                <a:lnTo>
                  <a:pt x="312" y="96"/>
                </a:lnTo>
                <a:lnTo>
                  <a:pt x="317" y="96"/>
                </a:lnTo>
                <a:lnTo>
                  <a:pt x="322" y="96"/>
                </a:lnTo>
                <a:lnTo>
                  <a:pt x="328" y="96"/>
                </a:lnTo>
                <a:lnTo>
                  <a:pt x="334" y="96"/>
                </a:lnTo>
                <a:lnTo>
                  <a:pt x="337" y="96"/>
                </a:lnTo>
                <a:lnTo>
                  <a:pt x="341" y="96"/>
                </a:lnTo>
                <a:lnTo>
                  <a:pt x="343" y="96"/>
                </a:lnTo>
                <a:lnTo>
                  <a:pt x="347" y="93"/>
                </a:lnTo>
                <a:lnTo>
                  <a:pt x="349" y="90"/>
                </a:lnTo>
                <a:lnTo>
                  <a:pt x="347" y="86"/>
                </a:lnTo>
                <a:lnTo>
                  <a:pt x="343" y="84"/>
                </a:lnTo>
                <a:lnTo>
                  <a:pt x="347" y="83"/>
                </a:lnTo>
                <a:lnTo>
                  <a:pt x="349" y="78"/>
                </a:lnTo>
                <a:lnTo>
                  <a:pt x="351" y="83"/>
                </a:lnTo>
                <a:lnTo>
                  <a:pt x="354" y="84"/>
                </a:lnTo>
                <a:lnTo>
                  <a:pt x="359" y="84"/>
                </a:lnTo>
                <a:lnTo>
                  <a:pt x="363" y="83"/>
                </a:lnTo>
                <a:lnTo>
                  <a:pt x="369" y="80"/>
                </a:lnTo>
                <a:lnTo>
                  <a:pt x="372" y="80"/>
                </a:lnTo>
                <a:lnTo>
                  <a:pt x="376" y="80"/>
                </a:lnTo>
                <a:lnTo>
                  <a:pt x="372" y="84"/>
                </a:lnTo>
                <a:lnTo>
                  <a:pt x="369" y="84"/>
                </a:lnTo>
                <a:lnTo>
                  <a:pt x="364" y="84"/>
                </a:lnTo>
                <a:lnTo>
                  <a:pt x="360" y="84"/>
                </a:lnTo>
                <a:lnTo>
                  <a:pt x="357" y="86"/>
                </a:lnTo>
                <a:lnTo>
                  <a:pt x="357" y="90"/>
                </a:lnTo>
                <a:lnTo>
                  <a:pt x="359" y="93"/>
                </a:lnTo>
                <a:lnTo>
                  <a:pt x="363" y="93"/>
                </a:lnTo>
                <a:lnTo>
                  <a:pt x="369" y="93"/>
                </a:lnTo>
                <a:lnTo>
                  <a:pt x="372" y="93"/>
                </a:lnTo>
                <a:lnTo>
                  <a:pt x="376" y="92"/>
                </a:lnTo>
                <a:lnTo>
                  <a:pt x="379" y="90"/>
                </a:lnTo>
                <a:lnTo>
                  <a:pt x="384" y="90"/>
                </a:lnTo>
                <a:lnTo>
                  <a:pt x="388" y="92"/>
                </a:lnTo>
                <a:lnTo>
                  <a:pt x="420" y="92"/>
                </a:lnTo>
                <a:lnTo>
                  <a:pt x="425" y="92"/>
                </a:lnTo>
                <a:lnTo>
                  <a:pt x="429" y="93"/>
                </a:lnTo>
                <a:lnTo>
                  <a:pt x="426" y="93"/>
                </a:lnTo>
                <a:lnTo>
                  <a:pt x="431" y="93"/>
                </a:lnTo>
                <a:lnTo>
                  <a:pt x="429" y="91"/>
                </a:lnTo>
                <a:lnTo>
                  <a:pt x="426" y="102"/>
                </a:lnTo>
                <a:lnTo>
                  <a:pt x="415" y="129"/>
                </a:lnTo>
                <a:lnTo>
                  <a:pt x="411" y="135"/>
                </a:lnTo>
                <a:lnTo>
                  <a:pt x="411" y="139"/>
                </a:lnTo>
                <a:lnTo>
                  <a:pt x="409" y="139"/>
                </a:lnTo>
                <a:lnTo>
                  <a:pt x="0" y="139"/>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2923" name="Rectangle 363"/>
          <p:cNvSpPr>
            <a:spLocks noChangeArrowheads="1"/>
          </p:cNvSpPr>
          <p:nvPr/>
        </p:nvSpPr>
        <p:spPr bwMode="auto">
          <a:xfrm>
            <a:off x="8132470" y="3821114"/>
            <a:ext cx="553037"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MINESWEEP</a:t>
            </a:r>
          </a:p>
        </p:txBody>
      </p:sp>
      <p:sp>
        <p:nvSpPr>
          <p:cNvPr id="322924" name="Freeform 364"/>
          <p:cNvSpPr>
            <a:spLocks/>
          </p:cNvSpPr>
          <p:nvPr/>
        </p:nvSpPr>
        <p:spPr bwMode="auto">
          <a:xfrm>
            <a:off x="1652588" y="1030288"/>
            <a:ext cx="762000" cy="222250"/>
          </a:xfrm>
          <a:custGeom>
            <a:avLst/>
            <a:gdLst/>
            <a:ahLst/>
            <a:cxnLst>
              <a:cxn ang="0">
                <a:pos x="50" y="49"/>
              </a:cxn>
              <a:cxn ang="0">
                <a:pos x="28" y="58"/>
              </a:cxn>
              <a:cxn ang="0">
                <a:pos x="0" y="108"/>
              </a:cxn>
              <a:cxn ang="0">
                <a:pos x="454" y="139"/>
              </a:cxn>
              <a:cxn ang="0">
                <a:pos x="433" y="89"/>
              </a:cxn>
              <a:cxn ang="0">
                <a:pos x="427" y="89"/>
              </a:cxn>
              <a:cxn ang="0">
                <a:pos x="421" y="86"/>
              </a:cxn>
              <a:cxn ang="0">
                <a:pos x="419" y="86"/>
              </a:cxn>
              <a:cxn ang="0">
                <a:pos x="412" y="91"/>
              </a:cxn>
              <a:cxn ang="0">
                <a:pos x="411" y="86"/>
              </a:cxn>
              <a:cxn ang="0">
                <a:pos x="406" y="80"/>
              </a:cxn>
              <a:cxn ang="0">
                <a:pos x="405" y="86"/>
              </a:cxn>
              <a:cxn ang="0">
                <a:pos x="400" y="91"/>
              </a:cxn>
              <a:cxn ang="0">
                <a:pos x="394" y="28"/>
              </a:cxn>
              <a:cxn ang="0">
                <a:pos x="393" y="24"/>
              </a:cxn>
              <a:cxn ang="0">
                <a:pos x="396" y="0"/>
              </a:cxn>
              <a:cxn ang="0">
                <a:pos x="391" y="8"/>
              </a:cxn>
              <a:cxn ang="0">
                <a:pos x="388" y="28"/>
              </a:cxn>
              <a:cxn ang="0">
                <a:pos x="388" y="86"/>
              </a:cxn>
              <a:cxn ang="0">
                <a:pos x="313" y="103"/>
              </a:cxn>
              <a:cxn ang="0">
                <a:pos x="315" y="91"/>
              </a:cxn>
              <a:cxn ang="0">
                <a:pos x="304" y="93"/>
              </a:cxn>
              <a:cxn ang="0">
                <a:pos x="283" y="103"/>
              </a:cxn>
              <a:cxn ang="0">
                <a:pos x="280" y="89"/>
              </a:cxn>
              <a:cxn ang="0">
                <a:pos x="280" y="47"/>
              </a:cxn>
              <a:cxn ang="0">
                <a:pos x="273" y="34"/>
              </a:cxn>
              <a:cxn ang="0">
                <a:pos x="280" y="22"/>
              </a:cxn>
              <a:cxn ang="0">
                <a:pos x="261" y="20"/>
              </a:cxn>
              <a:cxn ang="0">
                <a:pos x="255" y="41"/>
              </a:cxn>
              <a:cxn ang="0">
                <a:pos x="264" y="78"/>
              </a:cxn>
              <a:cxn ang="0">
                <a:pos x="240" y="95"/>
              </a:cxn>
              <a:cxn ang="0">
                <a:pos x="226" y="97"/>
              </a:cxn>
              <a:cxn ang="0">
                <a:pos x="211" y="86"/>
              </a:cxn>
              <a:cxn ang="0">
                <a:pos x="206" y="86"/>
              </a:cxn>
              <a:cxn ang="0">
                <a:pos x="158" y="97"/>
              </a:cxn>
              <a:cxn ang="0">
                <a:pos x="167" y="55"/>
              </a:cxn>
              <a:cxn ang="0">
                <a:pos x="144" y="47"/>
              </a:cxn>
              <a:cxn ang="0">
                <a:pos x="130" y="55"/>
              </a:cxn>
              <a:cxn ang="0">
                <a:pos x="144" y="25"/>
              </a:cxn>
              <a:cxn ang="0">
                <a:pos x="137" y="22"/>
              </a:cxn>
              <a:cxn ang="0">
                <a:pos x="127" y="22"/>
              </a:cxn>
              <a:cxn ang="0">
                <a:pos x="118" y="19"/>
              </a:cxn>
              <a:cxn ang="0">
                <a:pos x="125" y="28"/>
              </a:cxn>
              <a:cxn ang="0">
                <a:pos x="121" y="30"/>
              </a:cxn>
              <a:cxn ang="0">
                <a:pos x="113" y="55"/>
              </a:cxn>
              <a:cxn ang="0">
                <a:pos x="96" y="44"/>
              </a:cxn>
              <a:cxn ang="0">
                <a:pos x="71" y="64"/>
              </a:cxn>
            </a:cxnLst>
            <a:rect l="0" t="0" r="r" b="b"/>
            <a:pathLst>
              <a:path w="480" h="140">
                <a:moveTo>
                  <a:pt x="60" y="64"/>
                </a:moveTo>
                <a:lnTo>
                  <a:pt x="56" y="55"/>
                </a:lnTo>
                <a:lnTo>
                  <a:pt x="50" y="49"/>
                </a:lnTo>
                <a:lnTo>
                  <a:pt x="41" y="48"/>
                </a:lnTo>
                <a:lnTo>
                  <a:pt x="32" y="52"/>
                </a:lnTo>
                <a:lnTo>
                  <a:pt x="28" y="58"/>
                </a:lnTo>
                <a:lnTo>
                  <a:pt x="28" y="105"/>
                </a:lnTo>
                <a:lnTo>
                  <a:pt x="23" y="108"/>
                </a:lnTo>
                <a:lnTo>
                  <a:pt x="0" y="108"/>
                </a:lnTo>
                <a:lnTo>
                  <a:pt x="2" y="116"/>
                </a:lnTo>
                <a:lnTo>
                  <a:pt x="14" y="139"/>
                </a:lnTo>
                <a:lnTo>
                  <a:pt x="454" y="139"/>
                </a:lnTo>
                <a:lnTo>
                  <a:pt x="479" y="86"/>
                </a:lnTo>
                <a:lnTo>
                  <a:pt x="439" y="86"/>
                </a:lnTo>
                <a:lnTo>
                  <a:pt x="433" y="89"/>
                </a:lnTo>
                <a:lnTo>
                  <a:pt x="431" y="86"/>
                </a:lnTo>
                <a:lnTo>
                  <a:pt x="427" y="86"/>
                </a:lnTo>
                <a:lnTo>
                  <a:pt x="427" y="89"/>
                </a:lnTo>
                <a:lnTo>
                  <a:pt x="425" y="89"/>
                </a:lnTo>
                <a:lnTo>
                  <a:pt x="425" y="86"/>
                </a:lnTo>
                <a:lnTo>
                  <a:pt x="421" y="86"/>
                </a:lnTo>
                <a:lnTo>
                  <a:pt x="421" y="90"/>
                </a:lnTo>
                <a:lnTo>
                  <a:pt x="419" y="90"/>
                </a:lnTo>
                <a:lnTo>
                  <a:pt x="419" y="86"/>
                </a:lnTo>
                <a:lnTo>
                  <a:pt x="415" y="86"/>
                </a:lnTo>
                <a:lnTo>
                  <a:pt x="415" y="91"/>
                </a:lnTo>
                <a:lnTo>
                  <a:pt x="412" y="91"/>
                </a:lnTo>
                <a:lnTo>
                  <a:pt x="412" y="89"/>
                </a:lnTo>
                <a:lnTo>
                  <a:pt x="411" y="89"/>
                </a:lnTo>
                <a:lnTo>
                  <a:pt x="411" y="86"/>
                </a:lnTo>
                <a:lnTo>
                  <a:pt x="411" y="83"/>
                </a:lnTo>
                <a:lnTo>
                  <a:pt x="411" y="80"/>
                </a:lnTo>
                <a:lnTo>
                  <a:pt x="406" y="80"/>
                </a:lnTo>
                <a:lnTo>
                  <a:pt x="405" y="80"/>
                </a:lnTo>
                <a:lnTo>
                  <a:pt x="402" y="83"/>
                </a:lnTo>
                <a:lnTo>
                  <a:pt x="405" y="86"/>
                </a:lnTo>
                <a:lnTo>
                  <a:pt x="405" y="89"/>
                </a:lnTo>
                <a:lnTo>
                  <a:pt x="402" y="89"/>
                </a:lnTo>
                <a:lnTo>
                  <a:pt x="400" y="91"/>
                </a:lnTo>
                <a:lnTo>
                  <a:pt x="400" y="86"/>
                </a:lnTo>
                <a:lnTo>
                  <a:pt x="394" y="86"/>
                </a:lnTo>
                <a:lnTo>
                  <a:pt x="394" y="28"/>
                </a:lnTo>
                <a:lnTo>
                  <a:pt x="396" y="28"/>
                </a:lnTo>
                <a:lnTo>
                  <a:pt x="396" y="25"/>
                </a:lnTo>
                <a:lnTo>
                  <a:pt x="393" y="24"/>
                </a:lnTo>
                <a:lnTo>
                  <a:pt x="393" y="8"/>
                </a:lnTo>
                <a:lnTo>
                  <a:pt x="396" y="8"/>
                </a:lnTo>
                <a:lnTo>
                  <a:pt x="396" y="0"/>
                </a:lnTo>
                <a:lnTo>
                  <a:pt x="390" y="0"/>
                </a:lnTo>
                <a:lnTo>
                  <a:pt x="388" y="8"/>
                </a:lnTo>
                <a:lnTo>
                  <a:pt x="391" y="8"/>
                </a:lnTo>
                <a:lnTo>
                  <a:pt x="391" y="24"/>
                </a:lnTo>
                <a:lnTo>
                  <a:pt x="388" y="25"/>
                </a:lnTo>
                <a:lnTo>
                  <a:pt x="388" y="28"/>
                </a:lnTo>
                <a:lnTo>
                  <a:pt x="393" y="28"/>
                </a:lnTo>
                <a:lnTo>
                  <a:pt x="391" y="86"/>
                </a:lnTo>
                <a:lnTo>
                  <a:pt x="388" y="86"/>
                </a:lnTo>
                <a:lnTo>
                  <a:pt x="388" y="91"/>
                </a:lnTo>
                <a:lnTo>
                  <a:pt x="377" y="103"/>
                </a:lnTo>
                <a:lnTo>
                  <a:pt x="313" y="103"/>
                </a:lnTo>
                <a:lnTo>
                  <a:pt x="313" y="99"/>
                </a:lnTo>
                <a:lnTo>
                  <a:pt x="315" y="97"/>
                </a:lnTo>
                <a:lnTo>
                  <a:pt x="315" y="91"/>
                </a:lnTo>
                <a:lnTo>
                  <a:pt x="309" y="91"/>
                </a:lnTo>
                <a:lnTo>
                  <a:pt x="304" y="91"/>
                </a:lnTo>
                <a:lnTo>
                  <a:pt x="304" y="93"/>
                </a:lnTo>
                <a:lnTo>
                  <a:pt x="304" y="99"/>
                </a:lnTo>
                <a:lnTo>
                  <a:pt x="304" y="103"/>
                </a:lnTo>
                <a:lnTo>
                  <a:pt x="283" y="103"/>
                </a:lnTo>
                <a:lnTo>
                  <a:pt x="283" y="97"/>
                </a:lnTo>
                <a:lnTo>
                  <a:pt x="280" y="95"/>
                </a:lnTo>
                <a:lnTo>
                  <a:pt x="280" y="89"/>
                </a:lnTo>
                <a:lnTo>
                  <a:pt x="273" y="83"/>
                </a:lnTo>
                <a:lnTo>
                  <a:pt x="273" y="50"/>
                </a:lnTo>
                <a:lnTo>
                  <a:pt x="280" y="47"/>
                </a:lnTo>
                <a:lnTo>
                  <a:pt x="282" y="41"/>
                </a:lnTo>
                <a:lnTo>
                  <a:pt x="273" y="41"/>
                </a:lnTo>
                <a:lnTo>
                  <a:pt x="273" y="34"/>
                </a:lnTo>
                <a:lnTo>
                  <a:pt x="277" y="34"/>
                </a:lnTo>
                <a:lnTo>
                  <a:pt x="280" y="30"/>
                </a:lnTo>
                <a:lnTo>
                  <a:pt x="280" y="22"/>
                </a:lnTo>
                <a:lnTo>
                  <a:pt x="273" y="22"/>
                </a:lnTo>
                <a:lnTo>
                  <a:pt x="274" y="20"/>
                </a:lnTo>
                <a:lnTo>
                  <a:pt x="261" y="20"/>
                </a:lnTo>
                <a:lnTo>
                  <a:pt x="267" y="22"/>
                </a:lnTo>
                <a:lnTo>
                  <a:pt x="267" y="41"/>
                </a:lnTo>
                <a:lnTo>
                  <a:pt x="255" y="41"/>
                </a:lnTo>
                <a:lnTo>
                  <a:pt x="255" y="47"/>
                </a:lnTo>
                <a:lnTo>
                  <a:pt x="264" y="50"/>
                </a:lnTo>
                <a:lnTo>
                  <a:pt x="264" y="78"/>
                </a:lnTo>
                <a:lnTo>
                  <a:pt x="246" y="77"/>
                </a:lnTo>
                <a:lnTo>
                  <a:pt x="246" y="95"/>
                </a:lnTo>
                <a:lnTo>
                  <a:pt x="240" y="95"/>
                </a:lnTo>
                <a:lnTo>
                  <a:pt x="240" y="86"/>
                </a:lnTo>
                <a:lnTo>
                  <a:pt x="226" y="86"/>
                </a:lnTo>
                <a:lnTo>
                  <a:pt x="226" y="97"/>
                </a:lnTo>
                <a:lnTo>
                  <a:pt x="221" y="97"/>
                </a:lnTo>
                <a:lnTo>
                  <a:pt x="221" y="86"/>
                </a:lnTo>
                <a:lnTo>
                  <a:pt x="211" y="86"/>
                </a:lnTo>
                <a:lnTo>
                  <a:pt x="211" y="97"/>
                </a:lnTo>
                <a:lnTo>
                  <a:pt x="206" y="97"/>
                </a:lnTo>
                <a:lnTo>
                  <a:pt x="206" y="86"/>
                </a:lnTo>
                <a:lnTo>
                  <a:pt x="193" y="86"/>
                </a:lnTo>
                <a:lnTo>
                  <a:pt x="193" y="97"/>
                </a:lnTo>
                <a:lnTo>
                  <a:pt x="158" y="97"/>
                </a:lnTo>
                <a:lnTo>
                  <a:pt x="158" y="83"/>
                </a:lnTo>
                <a:lnTo>
                  <a:pt x="167" y="83"/>
                </a:lnTo>
                <a:lnTo>
                  <a:pt x="167" y="55"/>
                </a:lnTo>
                <a:lnTo>
                  <a:pt x="144" y="55"/>
                </a:lnTo>
                <a:lnTo>
                  <a:pt x="144" y="53"/>
                </a:lnTo>
                <a:lnTo>
                  <a:pt x="144" y="47"/>
                </a:lnTo>
                <a:lnTo>
                  <a:pt x="138" y="47"/>
                </a:lnTo>
                <a:lnTo>
                  <a:pt x="138" y="55"/>
                </a:lnTo>
                <a:lnTo>
                  <a:pt x="130" y="55"/>
                </a:lnTo>
                <a:lnTo>
                  <a:pt x="130" y="34"/>
                </a:lnTo>
                <a:lnTo>
                  <a:pt x="144" y="30"/>
                </a:lnTo>
                <a:lnTo>
                  <a:pt x="144" y="25"/>
                </a:lnTo>
                <a:lnTo>
                  <a:pt x="155" y="24"/>
                </a:lnTo>
                <a:lnTo>
                  <a:pt x="155" y="22"/>
                </a:lnTo>
                <a:lnTo>
                  <a:pt x="137" y="22"/>
                </a:lnTo>
                <a:lnTo>
                  <a:pt x="137" y="29"/>
                </a:lnTo>
                <a:lnTo>
                  <a:pt x="127" y="29"/>
                </a:lnTo>
                <a:lnTo>
                  <a:pt x="127" y="22"/>
                </a:lnTo>
                <a:lnTo>
                  <a:pt x="136" y="22"/>
                </a:lnTo>
                <a:lnTo>
                  <a:pt x="136" y="19"/>
                </a:lnTo>
                <a:lnTo>
                  <a:pt x="118" y="19"/>
                </a:lnTo>
                <a:lnTo>
                  <a:pt x="116" y="22"/>
                </a:lnTo>
                <a:lnTo>
                  <a:pt x="125" y="22"/>
                </a:lnTo>
                <a:lnTo>
                  <a:pt x="125" y="28"/>
                </a:lnTo>
                <a:lnTo>
                  <a:pt x="110" y="28"/>
                </a:lnTo>
                <a:lnTo>
                  <a:pt x="110" y="30"/>
                </a:lnTo>
                <a:lnTo>
                  <a:pt x="121" y="30"/>
                </a:lnTo>
                <a:lnTo>
                  <a:pt x="125" y="32"/>
                </a:lnTo>
                <a:lnTo>
                  <a:pt x="125" y="55"/>
                </a:lnTo>
                <a:lnTo>
                  <a:pt x="113" y="55"/>
                </a:lnTo>
                <a:lnTo>
                  <a:pt x="113" y="61"/>
                </a:lnTo>
                <a:lnTo>
                  <a:pt x="100" y="61"/>
                </a:lnTo>
                <a:lnTo>
                  <a:pt x="96" y="44"/>
                </a:lnTo>
                <a:lnTo>
                  <a:pt x="67" y="44"/>
                </a:lnTo>
                <a:lnTo>
                  <a:pt x="73" y="50"/>
                </a:lnTo>
                <a:lnTo>
                  <a:pt x="71" y="64"/>
                </a:lnTo>
                <a:lnTo>
                  <a:pt x="62" y="64"/>
                </a:lnTo>
                <a:lnTo>
                  <a:pt x="60" y="64"/>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25" name="Rectangle 365"/>
          <p:cNvSpPr>
            <a:spLocks noChangeArrowheads="1"/>
          </p:cNvSpPr>
          <p:nvPr/>
        </p:nvSpPr>
        <p:spPr bwMode="auto">
          <a:xfrm>
            <a:off x="1827214" y="1489076"/>
            <a:ext cx="331822" cy="189155"/>
          </a:xfrm>
          <a:prstGeom prst="rect">
            <a:avLst/>
          </a:prstGeom>
          <a:noFill/>
          <a:ln w="12700">
            <a:noFill/>
            <a:miter lim="800000"/>
            <a:headEnd/>
            <a:tailEnd/>
          </a:ln>
          <a:effectLst/>
        </p:spPr>
        <p:txBody>
          <a:bodyPr wrap="none" lIns="111125" tIns="55563" rIns="111125" bIns="55563">
            <a:spAutoFit/>
          </a:bodyPr>
          <a:lstStyle/>
          <a:p>
            <a:pPr defTabSz="1096884">
              <a:spcBef>
                <a:spcPct val="0"/>
              </a:spcBef>
            </a:pPr>
            <a:r>
              <a:rPr lang="en-US" sz="500">
                <a:solidFill>
                  <a:srgbClr val="000000"/>
                </a:solidFill>
                <a:cs typeface="Times New Roman" charset="0"/>
              </a:rPr>
              <a:t>AGI </a:t>
            </a:r>
          </a:p>
        </p:txBody>
      </p:sp>
      <p:sp>
        <p:nvSpPr>
          <p:cNvPr id="322926" name="Freeform 366"/>
          <p:cNvSpPr>
            <a:spLocks/>
          </p:cNvSpPr>
          <p:nvPr/>
        </p:nvSpPr>
        <p:spPr bwMode="auto">
          <a:xfrm>
            <a:off x="3481388" y="1117600"/>
            <a:ext cx="692150" cy="58738"/>
          </a:xfrm>
          <a:custGeom>
            <a:avLst/>
            <a:gdLst/>
            <a:ahLst/>
            <a:cxnLst>
              <a:cxn ang="0">
                <a:pos x="0" y="36"/>
              </a:cxn>
              <a:cxn ang="0">
                <a:pos x="4" y="28"/>
              </a:cxn>
              <a:cxn ang="0">
                <a:pos x="4" y="25"/>
              </a:cxn>
              <a:cxn ang="0">
                <a:pos x="10" y="23"/>
              </a:cxn>
              <a:cxn ang="0">
                <a:pos x="14" y="23"/>
              </a:cxn>
              <a:cxn ang="0">
                <a:pos x="20" y="25"/>
              </a:cxn>
              <a:cxn ang="0">
                <a:pos x="23" y="30"/>
              </a:cxn>
              <a:cxn ang="0">
                <a:pos x="29" y="34"/>
              </a:cxn>
              <a:cxn ang="0">
                <a:pos x="34" y="34"/>
              </a:cxn>
              <a:cxn ang="0">
                <a:pos x="42" y="34"/>
              </a:cxn>
              <a:cxn ang="0">
                <a:pos x="50" y="34"/>
              </a:cxn>
              <a:cxn ang="0">
                <a:pos x="56" y="34"/>
              </a:cxn>
              <a:cxn ang="0">
                <a:pos x="129" y="23"/>
              </a:cxn>
              <a:cxn ang="0">
                <a:pos x="137" y="23"/>
              </a:cxn>
              <a:cxn ang="0">
                <a:pos x="143" y="23"/>
              </a:cxn>
              <a:cxn ang="0">
                <a:pos x="151" y="23"/>
              </a:cxn>
              <a:cxn ang="0">
                <a:pos x="159" y="23"/>
              </a:cxn>
              <a:cxn ang="0">
                <a:pos x="165" y="23"/>
              </a:cxn>
              <a:cxn ang="0">
                <a:pos x="170" y="23"/>
              </a:cxn>
              <a:cxn ang="0">
                <a:pos x="193" y="18"/>
              </a:cxn>
              <a:cxn ang="0">
                <a:pos x="195" y="13"/>
              </a:cxn>
              <a:cxn ang="0">
                <a:pos x="201" y="7"/>
              </a:cxn>
              <a:cxn ang="0">
                <a:pos x="206" y="0"/>
              </a:cxn>
              <a:cxn ang="0">
                <a:pos x="212" y="0"/>
              </a:cxn>
              <a:cxn ang="0">
                <a:pos x="222" y="0"/>
              </a:cxn>
              <a:cxn ang="0">
                <a:pos x="226" y="0"/>
              </a:cxn>
              <a:cxn ang="0">
                <a:pos x="232" y="0"/>
              </a:cxn>
              <a:cxn ang="0">
                <a:pos x="238" y="0"/>
              </a:cxn>
              <a:cxn ang="0">
                <a:pos x="243" y="0"/>
              </a:cxn>
              <a:cxn ang="0">
                <a:pos x="252" y="0"/>
              </a:cxn>
              <a:cxn ang="0">
                <a:pos x="256" y="0"/>
              </a:cxn>
              <a:cxn ang="0">
                <a:pos x="262" y="0"/>
              </a:cxn>
              <a:cxn ang="0">
                <a:pos x="268" y="2"/>
              </a:cxn>
              <a:cxn ang="0">
                <a:pos x="267" y="17"/>
              </a:cxn>
              <a:cxn ang="0">
                <a:pos x="272" y="17"/>
              </a:cxn>
              <a:cxn ang="0">
                <a:pos x="277" y="18"/>
              </a:cxn>
              <a:cxn ang="0">
                <a:pos x="282" y="18"/>
              </a:cxn>
              <a:cxn ang="0">
                <a:pos x="290" y="18"/>
              </a:cxn>
              <a:cxn ang="0">
                <a:pos x="296" y="18"/>
              </a:cxn>
              <a:cxn ang="0">
                <a:pos x="300" y="18"/>
              </a:cxn>
              <a:cxn ang="0">
                <a:pos x="307" y="18"/>
              </a:cxn>
              <a:cxn ang="0">
                <a:pos x="405" y="10"/>
              </a:cxn>
              <a:cxn ang="0">
                <a:pos x="410" y="10"/>
              </a:cxn>
              <a:cxn ang="0">
                <a:pos x="416" y="13"/>
              </a:cxn>
              <a:cxn ang="0">
                <a:pos x="422" y="16"/>
              </a:cxn>
              <a:cxn ang="0">
                <a:pos x="427" y="18"/>
              </a:cxn>
              <a:cxn ang="0">
                <a:pos x="435" y="36"/>
              </a:cxn>
              <a:cxn ang="0">
                <a:pos x="0" y="36"/>
              </a:cxn>
            </a:cxnLst>
            <a:rect l="0" t="0" r="r" b="b"/>
            <a:pathLst>
              <a:path w="436" h="37">
                <a:moveTo>
                  <a:pt x="0" y="36"/>
                </a:moveTo>
                <a:lnTo>
                  <a:pt x="4" y="28"/>
                </a:lnTo>
                <a:lnTo>
                  <a:pt x="4" y="25"/>
                </a:lnTo>
                <a:lnTo>
                  <a:pt x="10" y="23"/>
                </a:lnTo>
                <a:lnTo>
                  <a:pt x="14" y="23"/>
                </a:lnTo>
                <a:lnTo>
                  <a:pt x="20" y="25"/>
                </a:lnTo>
                <a:lnTo>
                  <a:pt x="23" y="30"/>
                </a:lnTo>
                <a:lnTo>
                  <a:pt x="29" y="34"/>
                </a:lnTo>
                <a:lnTo>
                  <a:pt x="34" y="34"/>
                </a:lnTo>
                <a:lnTo>
                  <a:pt x="42" y="34"/>
                </a:lnTo>
                <a:lnTo>
                  <a:pt x="50" y="34"/>
                </a:lnTo>
                <a:lnTo>
                  <a:pt x="56" y="34"/>
                </a:lnTo>
                <a:lnTo>
                  <a:pt x="129" y="23"/>
                </a:lnTo>
                <a:lnTo>
                  <a:pt x="137" y="23"/>
                </a:lnTo>
                <a:lnTo>
                  <a:pt x="143" y="23"/>
                </a:lnTo>
                <a:lnTo>
                  <a:pt x="151" y="23"/>
                </a:lnTo>
                <a:lnTo>
                  <a:pt x="159" y="23"/>
                </a:lnTo>
                <a:lnTo>
                  <a:pt x="165" y="23"/>
                </a:lnTo>
                <a:lnTo>
                  <a:pt x="170" y="23"/>
                </a:lnTo>
                <a:lnTo>
                  <a:pt x="193" y="18"/>
                </a:lnTo>
                <a:lnTo>
                  <a:pt x="195" y="13"/>
                </a:lnTo>
                <a:lnTo>
                  <a:pt x="201" y="7"/>
                </a:lnTo>
                <a:lnTo>
                  <a:pt x="206" y="0"/>
                </a:lnTo>
                <a:lnTo>
                  <a:pt x="212" y="0"/>
                </a:lnTo>
                <a:lnTo>
                  <a:pt x="222" y="0"/>
                </a:lnTo>
                <a:lnTo>
                  <a:pt x="226" y="0"/>
                </a:lnTo>
                <a:lnTo>
                  <a:pt x="232" y="0"/>
                </a:lnTo>
                <a:lnTo>
                  <a:pt x="238" y="0"/>
                </a:lnTo>
                <a:lnTo>
                  <a:pt x="243" y="0"/>
                </a:lnTo>
                <a:lnTo>
                  <a:pt x="252" y="0"/>
                </a:lnTo>
                <a:lnTo>
                  <a:pt x="256" y="0"/>
                </a:lnTo>
                <a:lnTo>
                  <a:pt x="262" y="0"/>
                </a:lnTo>
                <a:lnTo>
                  <a:pt x="268" y="2"/>
                </a:lnTo>
                <a:lnTo>
                  <a:pt x="267" y="17"/>
                </a:lnTo>
                <a:lnTo>
                  <a:pt x="272" y="17"/>
                </a:lnTo>
                <a:lnTo>
                  <a:pt x="277" y="18"/>
                </a:lnTo>
                <a:lnTo>
                  <a:pt x="282" y="18"/>
                </a:lnTo>
                <a:lnTo>
                  <a:pt x="290" y="18"/>
                </a:lnTo>
                <a:lnTo>
                  <a:pt x="296" y="18"/>
                </a:lnTo>
                <a:lnTo>
                  <a:pt x="300" y="18"/>
                </a:lnTo>
                <a:lnTo>
                  <a:pt x="307" y="18"/>
                </a:lnTo>
                <a:lnTo>
                  <a:pt x="405" y="10"/>
                </a:lnTo>
                <a:lnTo>
                  <a:pt x="410" y="10"/>
                </a:lnTo>
                <a:lnTo>
                  <a:pt x="416" y="13"/>
                </a:lnTo>
                <a:lnTo>
                  <a:pt x="422" y="16"/>
                </a:lnTo>
                <a:lnTo>
                  <a:pt x="427" y="18"/>
                </a:lnTo>
                <a:lnTo>
                  <a:pt x="435" y="36"/>
                </a:lnTo>
                <a:lnTo>
                  <a:pt x="0" y="3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27" name="Rectangle 367"/>
          <p:cNvSpPr>
            <a:spLocks noChangeArrowheads="1"/>
          </p:cNvSpPr>
          <p:nvPr/>
        </p:nvSpPr>
        <p:spPr bwMode="auto">
          <a:xfrm>
            <a:off x="3557589" y="1201739"/>
            <a:ext cx="492122" cy="189155"/>
          </a:xfrm>
          <a:prstGeom prst="rect">
            <a:avLst/>
          </a:prstGeom>
          <a:noFill/>
          <a:ln w="12700">
            <a:noFill/>
            <a:miter lim="800000"/>
            <a:headEnd/>
            <a:tailEnd/>
          </a:ln>
          <a:effectLst/>
        </p:spPr>
        <p:txBody>
          <a:bodyPr wrap="none" lIns="111125" tIns="55563" rIns="111125" bIns="55563">
            <a:spAutoFit/>
          </a:bodyPr>
          <a:lstStyle/>
          <a:p>
            <a:pPr defTabSz="1096884">
              <a:spcBef>
                <a:spcPct val="0"/>
              </a:spcBef>
            </a:pPr>
            <a:r>
              <a:rPr lang="en-US" sz="500">
                <a:solidFill>
                  <a:srgbClr val="000000"/>
                </a:solidFill>
                <a:cs typeface="Times New Roman" charset="0"/>
              </a:rPr>
              <a:t>CHARLIE II</a:t>
            </a:r>
          </a:p>
        </p:txBody>
      </p:sp>
      <p:grpSp>
        <p:nvGrpSpPr>
          <p:cNvPr id="322928" name="Group 368"/>
          <p:cNvGrpSpPr>
            <a:grpSpLocks/>
          </p:cNvGrpSpPr>
          <p:nvPr/>
        </p:nvGrpSpPr>
        <p:grpSpPr bwMode="auto">
          <a:xfrm>
            <a:off x="1595439" y="952500"/>
            <a:ext cx="4478337" cy="3079750"/>
            <a:chOff x="45" y="87"/>
            <a:chExt cx="2821" cy="1940"/>
          </a:xfrm>
        </p:grpSpPr>
        <p:sp>
          <p:nvSpPr>
            <p:cNvPr id="322929" name="Line 369"/>
            <p:cNvSpPr>
              <a:spLocks noChangeShapeType="1"/>
            </p:cNvSpPr>
            <p:nvPr/>
          </p:nvSpPr>
          <p:spPr bwMode="auto">
            <a:xfrm>
              <a:off x="2301" y="87"/>
              <a:ext cx="0" cy="1940"/>
            </a:xfrm>
            <a:prstGeom prst="line">
              <a:avLst/>
            </a:prstGeom>
            <a:noFill/>
            <a:ln w="12700">
              <a:solidFill>
                <a:srgbClr val="000000"/>
              </a:solidFill>
              <a:round/>
              <a:headEnd/>
              <a:tailEnd/>
            </a:ln>
            <a:effectLst/>
          </p:spPr>
          <p:txBody>
            <a:bodyPr/>
            <a:lstStyle/>
            <a:p>
              <a:endParaRPr lang="en-US"/>
            </a:p>
          </p:txBody>
        </p:sp>
        <p:sp>
          <p:nvSpPr>
            <p:cNvPr id="322930" name="Line 370"/>
            <p:cNvSpPr>
              <a:spLocks noChangeShapeType="1"/>
            </p:cNvSpPr>
            <p:nvPr/>
          </p:nvSpPr>
          <p:spPr bwMode="auto">
            <a:xfrm>
              <a:off x="1736" y="87"/>
              <a:ext cx="0" cy="1940"/>
            </a:xfrm>
            <a:prstGeom prst="line">
              <a:avLst/>
            </a:prstGeom>
            <a:noFill/>
            <a:ln w="12700">
              <a:solidFill>
                <a:srgbClr val="000000"/>
              </a:solidFill>
              <a:round/>
              <a:headEnd/>
              <a:tailEnd/>
            </a:ln>
            <a:effectLst/>
          </p:spPr>
          <p:txBody>
            <a:bodyPr/>
            <a:lstStyle/>
            <a:p>
              <a:endParaRPr lang="en-US"/>
            </a:p>
          </p:txBody>
        </p:sp>
        <p:sp>
          <p:nvSpPr>
            <p:cNvPr id="322931" name="Line 371"/>
            <p:cNvSpPr>
              <a:spLocks noChangeShapeType="1"/>
            </p:cNvSpPr>
            <p:nvPr/>
          </p:nvSpPr>
          <p:spPr bwMode="auto">
            <a:xfrm>
              <a:off x="1177" y="87"/>
              <a:ext cx="0" cy="1940"/>
            </a:xfrm>
            <a:prstGeom prst="line">
              <a:avLst/>
            </a:prstGeom>
            <a:noFill/>
            <a:ln w="12700">
              <a:solidFill>
                <a:srgbClr val="000000"/>
              </a:solidFill>
              <a:round/>
              <a:headEnd/>
              <a:tailEnd/>
            </a:ln>
            <a:effectLst/>
          </p:spPr>
          <p:txBody>
            <a:bodyPr/>
            <a:lstStyle/>
            <a:p>
              <a:endParaRPr lang="en-US"/>
            </a:p>
          </p:txBody>
        </p:sp>
        <p:sp>
          <p:nvSpPr>
            <p:cNvPr id="322932" name="Line 372"/>
            <p:cNvSpPr>
              <a:spLocks noChangeShapeType="1"/>
            </p:cNvSpPr>
            <p:nvPr/>
          </p:nvSpPr>
          <p:spPr bwMode="auto">
            <a:xfrm flipH="1">
              <a:off x="610" y="87"/>
              <a:ext cx="1" cy="1940"/>
            </a:xfrm>
            <a:prstGeom prst="line">
              <a:avLst/>
            </a:prstGeom>
            <a:noFill/>
            <a:ln w="12700">
              <a:solidFill>
                <a:srgbClr val="000000"/>
              </a:solidFill>
              <a:round/>
              <a:headEnd/>
              <a:tailEnd/>
            </a:ln>
            <a:effectLst/>
          </p:spPr>
          <p:txBody>
            <a:bodyPr/>
            <a:lstStyle/>
            <a:p>
              <a:endParaRPr lang="en-US"/>
            </a:p>
          </p:txBody>
        </p:sp>
        <p:grpSp>
          <p:nvGrpSpPr>
            <p:cNvPr id="322933" name="Group 373"/>
            <p:cNvGrpSpPr>
              <a:grpSpLocks/>
            </p:cNvGrpSpPr>
            <p:nvPr/>
          </p:nvGrpSpPr>
          <p:grpSpPr bwMode="auto">
            <a:xfrm>
              <a:off x="45" y="87"/>
              <a:ext cx="2821" cy="1940"/>
              <a:chOff x="45" y="87"/>
              <a:chExt cx="2821" cy="1940"/>
            </a:xfrm>
          </p:grpSpPr>
          <p:sp>
            <p:nvSpPr>
              <p:cNvPr id="322934" name="Line 374"/>
              <p:cNvSpPr>
                <a:spLocks noChangeShapeType="1"/>
              </p:cNvSpPr>
              <p:nvPr/>
            </p:nvSpPr>
            <p:spPr bwMode="auto">
              <a:xfrm>
                <a:off x="45" y="569"/>
                <a:ext cx="2821" cy="0"/>
              </a:xfrm>
              <a:prstGeom prst="line">
                <a:avLst/>
              </a:prstGeom>
              <a:noFill/>
              <a:ln w="12700">
                <a:solidFill>
                  <a:srgbClr val="000000"/>
                </a:solidFill>
                <a:round/>
                <a:headEnd/>
                <a:tailEnd/>
              </a:ln>
              <a:effectLst/>
            </p:spPr>
            <p:txBody>
              <a:bodyPr/>
              <a:lstStyle/>
              <a:p>
                <a:endParaRPr lang="en-US"/>
              </a:p>
            </p:txBody>
          </p:sp>
          <p:sp>
            <p:nvSpPr>
              <p:cNvPr id="322935" name="Line 375"/>
              <p:cNvSpPr>
                <a:spLocks noChangeShapeType="1"/>
              </p:cNvSpPr>
              <p:nvPr/>
            </p:nvSpPr>
            <p:spPr bwMode="auto">
              <a:xfrm>
                <a:off x="45" y="1058"/>
                <a:ext cx="2821" cy="0"/>
              </a:xfrm>
              <a:prstGeom prst="line">
                <a:avLst/>
              </a:prstGeom>
              <a:noFill/>
              <a:ln w="12700">
                <a:solidFill>
                  <a:srgbClr val="000000"/>
                </a:solidFill>
                <a:round/>
                <a:headEnd/>
                <a:tailEnd/>
              </a:ln>
              <a:effectLst/>
            </p:spPr>
            <p:txBody>
              <a:bodyPr/>
              <a:lstStyle/>
              <a:p>
                <a:endParaRPr lang="en-US"/>
              </a:p>
            </p:txBody>
          </p:sp>
          <p:sp>
            <p:nvSpPr>
              <p:cNvPr id="322936" name="Line 376"/>
              <p:cNvSpPr>
                <a:spLocks noChangeShapeType="1"/>
              </p:cNvSpPr>
              <p:nvPr/>
            </p:nvSpPr>
            <p:spPr bwMode="auto">
              <a:xfrm>
                <a:off x="45" y="1539"/>
                <a:ext cx="2821" cy="0"/>
              </a:xfrm>
              <a:prstGeom prst="line">
                <a:avLst/>
              </a:prstGeom>
              <a:noFill/>
              <a:ln w="12700">
                <a:solidFill>
                  <a:srgbClr val="000000"/>
                </a:solidFill>
                <a:round/>
                <a:headEnd/>
                <a:tailEnd/>
              </a:ln>
              <a:effectLst/>
            </p:spPr>
            <p:txBody>
              <a:bodyPr/>
              <a:lstStyle/>
              <a:p>
                <a:endParaRPr lang="en-US"/>
              </a:p>
            </p:txBody>
          </p:sp>
          <p:grpSp>
            <p:nvGrpSpPr>
              <p:cNvPr id="322937" name="Group 377"/>
              <p:cNvGrpSpPr>
                <a:grpSpLocks/>
              </p:cNvGrpSpPr>
              <p:nvPr/>
            </p:nvGrpSpPr>
            <p:grpSpPr bwMode="auto">
              <a:xfrm>
                <a:off x="45" y="87"/>
                <a:ext cx="2821" cy="1940"/>
                <a:chOff x="45" y="87"/>
                <a:chExt cx="2821" cy="1940"/>
              </a:xfrm>
            </p:grpSpPr>
            <p:sp>
              <p:nvSpPr>
                <p:cNvPr id="322938" name="Line 378"/>
                <p:cNvSpPr>
                  <a:spLocks noChangeShapeType="1"/>
                </p:cNvSpPr>
                <p:nvPr/>
              </p:nvSpPr>
              <p:spPr bwMode="auto">
                <a:xfrm>
                  <a:off x="45" y="87"/>
                  <a:ext cx="0" cy="1940"/>
                </a:xfrm>
                <a:prstGeom prst="line">
                  <a:avLst/>
                </a:prstGeom>
                <a:noFill/>
                <a:ln w="12700">
                  <a:solidFill>
                    <a:srgbClr val="000000"/>
                  </a:solidFill>
                  <a:round/>
                  <a:headEnd/>
                  <a:tailEnd/>
                </a:ln>
                <a:effectLst/>
              </p:spPr>
              <p:txBody>
                <a:bodyPr/>
                <a:lstStyle/>
                <a:p>
                  <a:endParaRPr lang="en-US"/>
                </a:p>
              </p:txBody>
            </p:sp>
            <p:sp>
              <p:nvSpPr>
                <p:cNvPr id="322939" name="Line 379"/>
                <p:cNvSpPr>
                  <a:spLocks noChangeShapeType="1"/>
                </p:cNvSpPr>
                <p:nvPr/>
              </p:nvSpPr>
              <p:spPr bwMode="auto">
                <a:xfrm>
                  <a:off x="2866" y="87"/>
                  <a:ext cx="0" cy="1940"/>
                </a:xfrm>
                <a:prstGeom prst="line">
                  <a:avLst/>
                </a:prstGeom>
                <a:noFill/>
                <a:ln w="12700">
                  <a:solidFill>
                    <a:srgbClr val="000000"/>
                  </a:solidFill>
                  <a:round/>
                  <a:headEnd/>
                  <a:tailEnd/>
                </a:ln>
                <a:effectLst/>
              </p:spPr>
              <p:txBody>
                <a:bodyPr/>
                <a:lstStyle/>
                <a:p>
                  <a:endParaRPr lang="en-US"/>
                </a:p>
              </p:txBody>
            </p:sp>
            <p:sp>
              <p:nvSpPr>
                <p:cNvPr id="322940" name="Line 380"/>
                <p:cNvSpPr>
                  <a:spLocks noChangeShapeType="1"/>
                </p:cNvSpPr>
                <p:nvPr/>
              </p:nvSpPr>
              <p:spPr bwMode="auto">
                <a:xfrm>
                  <a:off x="45" y="87"/>
                  <a:ext cx="2821" cy="0"/>
                </a:xfrm>
                <a:prstGeom prst="line">
                  <a:avLst/>
                </a:prstGeom>
                <a:noFill/>
                <a:ln w="12700">
                  <a:solidFill>
                    <a:srgbClr val="000000"/>
                  </a:solidFill>
                  <a:round/>
                  <a:headEnd/>
                  <a:tailEnd/>
                </a:ln>
                <a:effectLst/>
              </p:spPr>
              <p:txBody>
                <a:bodyPr/>
                <a:lstStyle/>
                <a:p>
                  <a:endParaRPr lang="en-US"/>
                </a:p>
              </p:txBody>
            </p:sp>
            <p:sp>
              <p:nvSpPr>
                <p:cNvPr id="322941" name="Line 381"/>
                <p:cNvSpPr>
                  <a:spLocks noChangeShapeType="1"/>
                </p:cNvSpPr>
                <p:nvPr/>
              </p:nvSpPr>
              <p:spPr bwMode="auto">
                <a:xfrm>
                  <a:off x="45" y="2027"/>
                  <a:ext cx="2821" cy="0"/>
                </a:xfrm>
                <a:prstGeom prst="line">
                  <a:avLst/>
                </a:prstGeom>
                <a:noFill/>
                <a:ln w="12700">
                  <a:solidFill>
                    <a:srgbClr val="000000"/>
                  </a:solidFill>
                  <a:round/>
                  <a:headEnd/>
                  <a:tailEnd/>
                </a:ln>
                <a:effectLst/>
              </p:spPr>
              <p:txBody>
                <a:bodyPr/>
                <a:lstStyle/>
                <a:p>
                  <a:endParaRPr lang="en-US"/>
                </a:p>
              </p:txBody>
            </p:sp>
          </p:grpSp>
        </p:grpSp>
      </p:grpSp>
      <p:sp>
        <p:nvSpPr>
          <p:cNvPr id="322942" name="Freeform 382"/>
          <p:cNvSpPr>
            <a:spLocks/>
          </p:cNvSpPr>
          <p:nvPr/>
        </p:nvSpPr>
        <p:spPr bwMode="auto">
          <a:xfrm>
            <a:off x="3462338" y="1460500"/>
            <a:ext cx="654050" cy="84138"/>
          </a:xfrm>
          <a:custGeom>
            <a:avLst/>
            <a:gdLst/>
            <a:ahLst/>
            <a:cxnLst>
              <a:cxn ang="0">
                <a:pos x="0" y="45"/>
              </a:cxn>
              <a:cxn ang="0">
                <a:pos x="4" y="45"/>
              </a:cxn>
              <a:cxn ang="0">
                <a:pos x="11" y="47"/>
              </a:cxn>
              <a:cxn ang="0">
                <a:pos x="36" y="46"/>
              </a:cxn>
              <a:cxn ang="0">
                <a:pos x="64" y="42"/>
              </a:cxn>
              <a:cxn ang="0">
                <a:pos x="68" y="37"/>
              </a:cxn>
              <a:cxn ang="0">
                <a:pos x="78" y="41"/>
              </a:cxn>
              <a:cxn ang="0">
                <a:pos x="95" y="37"/>
              </a:cxn>
              <a:cxn ang="0">
                <a:pos x="97" y="33"/>
              </a:cxn>
              <a:cxn ang="0">
                <a:pos x="155" y="33"/>
              </a:cxn>
              <a:cxn ang="0">
                <a:pos x="156" y="35"/>
              </a:cxn>
              <a:cxn ang="0">
                <a:pos x="191" y="35"/>
              </a:cxn>
              <a:cxn ang="0">
                <a:pos x="189" y="5"/>
              </a:cxn>
              <a:cxn ang="0">
                <a:pos x="234" y="4"/>
              </a:cxn>
              <a:cxn ang="0">
                <a:pos x="278" y="0"/>
              </a:cxn>
              <a:cxn ang="0">
                <a:pos x="278" y="30"/>
              </a:cxn>
              <a:cxn ang="0">
                <a:pos x="353" y="30"/>
              </a:cxn>
              <a:cxn ang="0">
                <a:pos x="376" y="33"/>
              </a:cxn>
              <a:cxn ang="0">
                <a:pos x="393" y="37"/>
              </a:cxn>
              <a:cxn ang="0">
                <a:pos x="411" y="51"/>
              </a:cxn>
              <a:cxn ang="0">
                <a:pos x="5" y="52"/>
              </a:cxn>
              <a:cxn ang="0">
                <a:pos x="1" y="52"/>
              </a:cxn>
              <a:cxn ang="0">
                <a:pos x="0" y="45"/>
              </a:cxn>
            </a:cxnLst>
            <a:rect l="0" t="0" r="r" b="b"/>
            <a:pathLst>
              <a:path w="412" h="53">
                <a:moveTo>
                  <a:pt x="0" y="45"/>
                </a:moveTo>
                <a:lnTo>
                  <a:pt x="4" y="45"/>
                </a:lnTo>
                <a:lnTo>
                  <a:pt x="11" y="47"/>
                </a:lnTo>
                <a:lnTo>
                  <a:pt x="36" y="46"/>
                </a:lnTo>
                <a:lnTo>
                  <a:pt x="64" y="42"/>
                </a:lnTo>
                <a:lnTo>
                  <a:pt x="68" y="37"/>
                </a:lnTo>
                <a:lnTo>
                  <a:pt x="78" y="41"/>
                </a:lnTo>
                <a:lnTo>
                  <a:pt x="95" y="37"/>
                </a:lnTo>
                <a:lnTo>
                  <a:pt x="97" y="33"/>
                </a:lnTo>
                <a:lnTo>
                  <a:pt x="155" y="33"/>
                </a:lnTo>
                <a:lnTo>
                  <a:pt x="156" y="35"/>
                </a:lnTo>
                <a:lnTo>
                  <a:pt x="191" y="35"/>
                </a:lnTo>
                <a:lnTo>
                  <a:pt x="189" y="5"/>
                </a:lnTo>
                <a:lnTo>
                  <a:pt x="234" y="4"/>
                </a:lnTo>
                <a:lnTo>
                  <a:pt x="278" y="0"/>
                </a:lnTo>
                <a:lnTo>
                  <a:pt x="278" y="30"/>
                </a:lnTo>
                <a:lnTo>
                  <a:pt x="353" y="30"/>
                </a:lnTo>
                <a:lnTo>
                  <a:pt x="376" y="33"/>
                </a:lnTo>
                <a:lnTo>
                  <a:pt x="393" y="37"/>
                </a:lnTo>
                <a:lnTo>
                  <a:pt x="411" y="51"/>
                </a:lnTo>
                <a:lnTo>
                  <a:pt x="5" y="52"/>
                </a:lnTo>
                <a:lnTo>
                  <a:pt x="1" y="52"/>
                </a:lnTo>
                <a:lnTo>
                  <a:pt x="0" y="45"/>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43" name="Rectangle 383"/>
          <p:cNvSpPr>
            <a:spLocks noChangeArrowheads="1"/>
          </p:cNvSpPr>
          <p:nvPr/>
        </p:nvSpPr>
        <p:spPr bwMode="auto">
          <a:xfrm>
            <a:off x="3663086" y="1565276"/>
            <a:ext cx="343043"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KILO</a:t>
            </a:r>
          </a:p>
        </p:txBody>
      </p:sp>
      <p:sp>
        <p:nvSpPr>
          <p:cNvPr id="322944" name="Freeform 384"/>
          <p:cNvSpPr>
            <a:spLocks/>
          </p:cNvSpPr>
          <p:nvPr/>
        </p:nvSpPr>
        <p:spPr bwMode="auto">
          <a:xfrm>
            <a:off x="4387851" y="1131888"/>
            <a:ext cx="733425" cy="204787"/>
          </a:xfrm>
          <a:custGeom>
            <a:avLst/>
            <a:gdLst/>
            <a:ahLst/>
            <a:cxnLst>
              <a:cxn ang="0">
                <a:pos x="0" y="84"/>
              </a:cxn>
              <a:cxn ang="0">
                <a:pos x="66" y="72"/>
              </a:cxn>
              <a:cxn ang="0">
                <a:pos x="73" y="68"/>
              </a:cxn>
              <a:cxn ang="0">
                <a:pos x="89" y="63"/>
              </a:cxn>
              <a:cxn ang="0">
                <a:pos x="97" y="63"/>
              </a:cxn>
              <a:cxn ang="0">
                <a:pos x="103" y="56"/>
              </a:cxn>
              <a:cxn ang="0">
                <a:pos x="103" y="44"/>
              </a:cxn>
              <a:cxn ang="0">
                <a:pos x="112" y="56"/>
              </a:cxn>
              <a:cxn ang="0">
                <a:pos x="121" y="42"/>
              </a:cxn>
              <a:cxn ang="0">
                <a:pos x="170" y="17"/>
              </a:cxn>
              <a:cxn ang="0">
                <a:pos x="156" y="10"/>
              </a:cxn>
              <a:cxn ang="0">
                <a:pos x="170" y="5"/>
              </a:cxn>
              <a:cxn ang="0">
                <a:pos x="166" y="4"/>
              </a:cxn>
              <a:cxn ang="0">
                <a:pos x="184" y="5"/>
              </a:cxn>
              <a:cxn ang="0">
                <a:pos x="178" y="10"/>
              </a:cxn>
              <a:cxn ang="0">
                <a:pos x="190" y="17"/>
              </a:cxn>
              <a:cxn ang="0">
                <a:pos x="182" y="19"/>
              </a:cxn>
              <a:cxn ang="0">
                <a:pos x="190" y="42"/>
              </a:cxn>
              <a:cxn ang="0">
                <a:pos x="197" y="37"/>
              </a:cxn>
              <a:cxn ang="0">
                <a:pos x="194" y="33"/>
              </a:cxn>
              <a:cxn ang="0">
                <a:pos x="200" y="35"/>
              </a:cxn>
              <a:cxn ang="0">
                <a:pos x="198" y="37"/>
              </a:cxn>
              <a:cxn ang="0">
                <a:pos x="202" y="39"/>
              </a:cxn>
              <a:cxn ang="0">
                <a:pos x="200" y="49"/>
              </a:cxn>
              <a:cxn ang="0">
                <a:pos x="212" y="56"/>
              </a:cxn>
              <a:cxn ang="0">
                <a:pos x="221" y="84"/>
              </a:cxn>
              <a:cxn ang="0">
                <a:pos x="235" y="77"/>
              </a:cxn>
              <a:cxn ang="0">
                <a:pos x="237" y="69"/>
              </a:cxn>
              <a:cxn ang="0">
                <a:pos x="244" y="68"/>
              </a:cxn>
              <a:cxn ang="0">
                <a:pos x="246" y="69"/>
              </a:cxn>
              <a:cxn ang="0">
                <a:pos x="251" y="100"/>
              </a:cxn>
              <a:cxn ang="0">
                <a:pos x="263" y="89"/>
              </a:cxn>
              <a:cxn ang="0">
                <a:pos x="267" y="100"/>
              </a:cxn>
              <a:cxn ang="0">
                <a:pos x="369" y="100"/>
              </a:cxn>
              <a:cxn ang="0">
                <a:pos x="372" y="98"/>
              </a:cxn>
              <a:cxn ang="0">
                <a:pos x="389" y="91"/>
              </a:cxn>
              <a:cxn ang="0">
                <a:pos x="391" y="91"/>
              </a:cxn>
              <a:cxn ang="0">
                <a:pos x="395" y="96"/>
              </a:cxn>
              <a:cxn ang="0">
                <a:pos x="396" y="93"/>
              </a:cxn>
              <a:cxn ang="0">
                <a:pos x="400" y="91"/>
              </a:cxn>
              <a:cxn ang="0">
                <a:pos x="406" y="93"/>
              </a:cxn>
              <a:cxn ang="0">
                <a:pos x="412" y="89"/>
              </a:cxn>
              <a:cxn ang="0">
                <a:pos x="417" y="81"/>
              </a:cxn>
              <a:cxn ang="0">
                <a:pos x="427" y="84"/>
              </a:cxn>
              <a:cxn ang="0">
                <a:pos x="433" y="85"/>
              </a:cxn>
              <a:cxn ang="0">
                <a:pos x="431" y="93"/>
              </a:cxn>
              <a:cxn ang="0">
                <a:pos x="441" y="91"/>
              </a:cxn>
              <a:cxn ang="0">
                <a:pos x="455" y="91"/>
              </a:cxn>
              <a:cxn ang="0">
                <a:pos x="445" y="128"/>
              </a:cxn>
              <a:cxn ang="0">
                <a:pos x="6" y="123"/>
              </a:cxn>
            </a:cxnLst>
            <a:rect l="0" t="0" r="r" b="b"/>
            <a:pathLst>
              <a:path w="462" h="129">
                <a:moveTo>
                  <a:pt x="6" y="123"/>
                </a:moveTo>
                <a:lnTo>
                  <a:pt x="0" y="84"/>
                </a:lnTo>
                <a:lnTo>
                  <a:pt x="65" y="84"/>
                </a:lnTo>
                <a:lnTo>
                  <a:pt x="66" y="72"/>
                </a:lnTo>
                <a:lnTo>
                  <a:pt x="72" y="73"/>
                </a:lnTo>
                <a:lnTo>
                  <a:pt x="73" y="68"/>
                </a:lnTo>
                <a:lnTo>
                  <a:pt x="72" y="63"/>
                </a:lnTo>
                <a:lnTo>
                  <a:pt x="89" y="63"/>
                </a:lnTo>
                <a:lnTo>
                  <a:pt x="89" y="68"/>
                </a:lnTo>
                <a:lnTo>
                  <a:pt x="97" y="63"/>
                </a:lnTo>
                <a:lnTo>
                  <a:pt x="100" y="59"/>
                </a:lnTo>
                <a:lnTo>
                  <a:pt x="103" y="56"/>
                </a:lnTo>
                <a:lnTo>
                  <a:pt x="103" y="51"/>
                </a:lnTo>
                <a:lnTo>
                  <a:pt x="103" y="44"/>
                </a:lnTo>
                <a:lnTo>
                  <a:pt x="112" y="44"/>
                </a:lnTo>
                <a:lnTo>
                  <a:pt x="112" y="56"/>
                </a:lnTo>
                <a:lnTo>
                  <a:pt x="120" y="56"/>
                </a:lnTo>
                <a:lnTo>
                  <a:pt x="121" y="42"/>
                </a:lnTo>
                <a:lnTo>
                  <a:pt x="168" y="42"/>
                </a:lnTo>
                <a:lnTo>
                  <a:pt x="170" y="17"/>
                </a:lnTo>
                <a:lnTo>
                  <a:pt x="156" y="17"/>
                </a:lnTo>
                <a:lnTo>
                  <a:pt x="156" y="10"/>
                </a:lnTo>
                <a:lnTo>
                  <a:pt x="170" y="10"/>
                </a:lnTo>
                <a:lnTo>
                  <a:pt x="170" y="5"/>
                </a:lnTo>
                <a:lnTo>
                  <a:pt x="166" y="5"/>
                </a:lnTo>
                <a:lnTo>
                  <a:pt x="166" y="4"/>
                </a:lnTo>
                <a:lnTo>
                  <a:pt x="185" y="0"/>
                </a:lnTo>
                <a:lnTo>
                  <a:pt x="184" y="5"/>
                </a:lnTo>
                <a:lnTo>
                  <a:pt x="178" y="5"/>
                </a:lnTo>
                <a:lnTo>
                  <a:pt x="178" y="10"/>
                </a:lnTo>
                <a:lnTo>
                  <a:pt x="178" y="17"/>
                </a:lnTo>
                <a:lnTo>
                  <a:pt x="190" y="17"/>
                </a:lnTo>
                <a:lnTo>
                  <a:pt x="190" y="19"/>
                </a:lnTo>
                <a:lnTo>
                  <a:pt x="182" y="19"/>
                </a:lnTo>
                <a:lnTo>
                  <a:pt x="182" y="42"/>
                </a:lnTo>
                <a:lnTo>
                  <a:pt x="190" y="42"/>
                </a:lnTo>
                <a:lnTo>
                  <a:pt x="191" y="37"/>
                </a:lnTo>
                <a:lnTo>
                  <a:pt x="197" y="37"/>
                </a:lnTo>
                <a:lnTo>
                  <a:pt x="197" y="35"/>
                </a:lnTo>
                <a:lnTo>
                  <a:pt x="194" y="33"/>
                </a:lnTo>
                <a:lnTo>
                  <a:pt x="200" y="33"/>
                </a:lnTo>
                <a:lnTo>
                  <a:pt x="200" y="35"/>
                </a:lnTo>
                <a:lnTo>
                  <a:pt x="198" y="35"/>
                </a:lnTo>
                <a:lnTo>
                  <a:pt x="198" y="37"/>
                </a:lnTo>
                <a:lnTo>
                  <a:pt x="202" y="37"/>
                </a:lnTo>
                <a:lnTo>
                  <a:pt x="202" y="39"/>
                </a:lnTo>
                <a:lnTo>
                  <a:pt x="198" y="39"/>
                </a:lnTo>
                <a:lnTo>
                  <a:pt x="200" y="49"/>
                </a:lnTo>
                <a:lnTo>
                  <a:pt x="205" y="49"/>
                </a:lnTo>
                <a:lnTo>
                  <a:pt x="212" y="56"/>
                </a:lnTo>
                <a:lnTo>
                  <a:pt x="212" y="84"/>
                </a:lnTo>
                <a:lnTo>
                  <a:pt x="221" y="84"/>
                </a:lnTo>
                <a:lnTo>
                  <a:pt x="221" y="77"/>
                </a:lnTo>
                <a:lnTo>
                  <a:pt x="235" y="77"/>
                </a:lnTo>
                <a:lnTo>
                  <a:pt x="235" y="74"/>
                </a:lnTo>
                <a:lnTo>
                  <a:pt x="237" y="69"/>
                </a:lnTo>
                <a:lnTo>
                  <a:pt x="241" y="68"/>
                </a:lnTo>
                <a:lnTo>
                  <a:pt x="244" y="68"/>
                </a:lnTo>
                <a:lnTo>
                  <a:pt x="246" y="68"/>
                </a:lnTo>
                <a:lnTo>
                  <a:pt x="246" y="69"/>
                </a:lnTo>
                <a:lnTo>
                  <a:pt x="251" y="69"/>
                </a:lnTo>
                <a:lnTo>
                  <a:pt x="251" y="100"/>
                </a:lnTo>
                <a:lnTo>
                  <a:pt x="263" y="100"/>
                </a:lnTo>
                <a:lnTo>
                  <a:pt x="263" y="89"/>
                </a:lnTo>
                <a:lnTo>
                  <a:pt x="267" y="89"/>
                </a:lnTo>
                <a:lnTo>
                  <a:pt x="267" y="100"/>
                </a:lnTo>
                <a:lnTo>
                  <a:pt x="274" y="100"/>
                </a:lnTo>
                <a:lnTo>
                  <a:pt x="369" y="100"/>
                </a:lnTo>
                <a:lnTo>
                  <a:pt x="372" y="100"/>
                </a:lnTo>
                <a:lnTo>
                  <a:pt x="372" y="98"/>
                </a:lnTo>
                <a:lnTo>
                  <a:pt x="375" y="91"/>
                </a:lnTo>
                <a:lnTo>
                  <a:pt x="389" y="91"/>
                </a:lnTo>
                <a:lnTo>
                  <a:pt x="390" y="96"/>
                </a:lnTo>
                <a:lnTo>
                  <a:pt x="391" y="91"/>
                </a:lnTo>
                <a:lnTo>
                  <a:pt x="395" y="91"/>
                </a:lnTo>
                <a:lnTo>
                  <a:pt x="395" y="96"/>
                </a:lnTo>
                <a:lnTo>
                  <a:pt x="396" y="96"/>
                </a:lnTo>
                <a:lnTo>
                  <a:pt x="396" y="93"/>
                </a:lnTo>
                <a:lnTo>
                  <a:pt x="396" y="91"/>
                </a:lnTo>
                <a:lnTo>
                  <a:pt x="400" y="91"/>
                </a:lnTo>
                <a:lnTo>
                  <a:pt x="400" y="93"/>
                </a:lnTo>
                <a:lnTo>
                  <a:pt x="406" y="93"/>
                </a:lnTo>
                <a:lnTo>
                  <a:pt x="413" y="93"/>
                </a:lnTo>
                <a:lnTo>
                  <a:pt x="412" y="89"/>
                </a:lnTo>
                <a:lnTo>
                  <a:pt x="413" y="84"/>
                </a:lnTo>
                <a:lnTo>
                  <a:pt x="417" y="81"/>
                </a:lnTo>
                <a:lnTo>
                  <a:pt x="424" y="81"/>
                </a:lnTo>
                <a:lnTo>
                  <a:pt x="427" y="84"/>
                </a:lnTo>
                <a:lnTo>
                  <a:pt x="433" y="84"/>
                </a:lnTo>
                <a:lnTo>
                  <a:pt x="433" y="85"/>
                </a:lnTo>
                <a:lnTo>
                  <a:pt x="427" y="85"/>
                </a:lnTo>
                <a:lnTo>
                  <a:pt x="431" y="93"/>
                </a:lnTo>
                <a:lnTo>
                  <a:pt x="435" y="91"/>
                </a:lnTo>
                <a:lnTo>
                  <a:pt x="441" y="91"/>
                </a:lnTo>
                <a:lnTo>
                  <a:pt x="445" y="91"/>
                </a:lnTo>
                <a:lnTo>
                  <a:pt x="455" y="91"/>
                </a:lnTo>
                <a:lnTo>
                  <a:pt x="461" y="91"/>
                </a:lnTo>
                <a:lnTo>
                  <a:pt x="445" y="128"/>
                </a:lnTo>
                <a:lnTo>
                  <a:pt x="6" y="128"/>
                </a:lnTo>
                <a:lnTo>
                  <a:pt x="6" y="123"/>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45" name="Rectangle 385"/>
          <p:cNvSpPr>
            <a:spLocks noChangeArrowheads="1"/>
          </p:cNvSpPr>
          <p:nvPr/>
        </p:nvSpPr>
        <p:spPr bwMode="auto">
          <a:xfrm>
            <a:off x="4354513" y="1306513"/>
            <a:ext cx="535403" cy="189155"/>
          </a:xfrm>
          <a:prstGeom prst="rect">
            <a:avLst/>
          </a:prstGeom>
          <a:noFill/>
          <a:ln w="12700">
            <a:noFill/>
            <a:miter lim="800000"/>
            <a:headEnd/>
            <a:tailEnd/>
          </a:ln>
          <a:effectLst/>
        </p:spPr>
        <p:txBody>
          <a:bodyPr wrap="none" lIns="111125" tIns="55563" rIns="111125" bIns="55563">
            <a:spAutoFit/>
          </a:bodyPr>
          <a:lstStyle/>
          <a:p>
            <a:pPr defTabSz="1096884">
              <a:spcBef>
                <a:spcPct val="0"/>
              </a:spcBef>
            </a:pPr>
            <a:r>
              <a:rPr lang="en-US" sz="500">
                <a:solidFill>
                  <a:srgbClr val="000000"/>
                </a:solidFill>
                <a:cs typeface="Times New Roman" charset="0"/>
              </a:rPr>
              <a:t>LPD ROGOV</a:t>
            </a:r>
          </a:p>
        </p:txBody>
      </p:sp>
      <p:sp>
        <p:nvSpPr>
          <p:cNvPr id="322946" name="Rectangle 386"/>
          <p:cNvSpPr>
            <a:spLocks noChangeArrowheads="1"/>
          </p:cNvSpPr>
          <p:nvPr/>
        </p:nvSpPr>
        <p:spPr bwMode="auto">
          <a:xfrm>
            <a:off x="2620932" y="1966913"/>
            <a:ext cx="335028"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CUB</a:t>
            </a:r>
          </a:p>
        </p:txBody>
      </p:sp>
      <p:sp>
        <p:nvSpPr>
          <p:cNvPr id="322947" name="Freeform 387"/>
          <p:cNvSpPr>
            <a:spLocks/>
          </p:cNvSpPr>
          <p:nvPr/>
        </p:nvSpPr>
        <p:spPr bwMode="auto">
          <a:xfrm>
            <a:off x="2670176" y="1765301"/>
            <a:ext cx="225425" cy="239713"/>
          </a:xfrm>
          <a:custGeom>
            <a:avLst/>
            <a:gdLst/>
            <a:ahLst/>
            <a:cxnLst>
              <a:cxn ang="0">
                <a:pos x="136" y="65"/>
              </a:cxn>
              <a:cxn ang="0">
                <a:pos x="133" y="62"/>
              </a:cxn>
              <a:cxn ang="0">
                <a:pos x="131" y="38"/>
              </a:cxn>
              <a:cxn ang="0">
                <a:pos x="123" y="61"/>
              </a:cxn>
              <a:cxn ang="0">
                <a:pos x="73" y="65"/>
              </a:cxn>
              <a:cxn ang="0">
                <a:pos x="69" y="0"/>
              </a:cxn>
              <a:cxn ang="0">
                <a:pos x="55" y="34"/>
              </a:cxn>
              <a:cxn ang="0">
                <a:pos x="43" y="37"/>
              </a:cxn>
              <a:cxn ang="0">
                <a:pos x="37" y="40"/>
              </a:cxn>
              <a:cxn ang="0">
                <a:pos x="42" y="41"/>
              </a:cxn>
              <a:cxn ang="0">
                <a:pos x="54" y="40"/>
              </a:cxn>
              <a:cxn ang="0">
                <a:pos x="38" y="54"/>
              </a:cxn>
              <a:cxn ang="0">
                <a:pos x="33" y="58"/>
              </a:cxn>
              <a:cxn ang="0">
                <a:pos x="38" y="59"/>
              </a:cxn>
              <a:cxn ang="0">
                <a:pos x="51" y="59"/>
              </a:cxn>
              <a:cxn ang="0">
                <a:pos x="45" y="68"/>
              </a:cxn>
              <a:cxn ang="0">
                <a:pos x="18" y="74"/>
              </a:cxn>
              <a:cxn ang="0">
                <a:pos x="0" y="84"/>
              </a:cxn>
              <a:cxn ang="0">
                <a:pos x="17" y="88"/>
              </a:cxn>
              <a:cxn ang="0">
                <a:pos x="45" y="86"/>
              </a:cxn>
              <a:cxn ang="0">
                <a:pos x="50" y="95"/>
              </a:cxn>
              <a:cxn ang="0">
                <a:pos x="37" y="98"/>
              </a:cxn>
              <a:cxn ang="0">
                <a:pos x="32" y="101"/>
              </a:cxn>
              <a:cxn ang="0">
                <a:pos x="38" y="103"/>
              </a:cxn>
              <a:cxn ang="0">
                <a:pos x="53" y="114"/>
              </a:cxn>
              <a:cxn ang="0">
                <a:pos x="41" y="115"/>
              </a:cxn>
              <a:cxn ang="0">
                <a:pos x="36" y="119"/>
              </a:cxn>
              <a:cxn ang="0">
                <a:pos x="41" y="119"/>
              </a:cxn>
              <a:cxn ang="0">
                <a:pos x="54" y="119"/>
              </a:cxn>
              <a:cxn ang="0">
                <a:pos x="66" y="150"/>
              </a:cxn>
              <a:cxn ang="0">
                <a:pos x="73" y="83"/>
              </a:cxn>
              <a:cxn ang="0">
                <a:pos x="122" y="74"/>
              </a:cxn>
              <a:cxn ang="0">
                <a:pos x="131" y="96"/>
              </a:cxn>
              <a:cxn ang="0">
                <a:pos x="133" y="72"/>
              </a:cxn>
              <a:cxn ang="0">
                <a:pos x="136" y="68"/>
              </a:cxn>
              <a:cxn ang="0">
                <a:pos x="139" y="65"/>
              </a:cxn>
            </a:cxnLst>
            <a:rect l="0" t="0" r="r" b="b"/>
            <a:pathLst>
              <a:path w="142" h="151">
                <a:moveTo>
                  <a:pt x="139" y="65"/>
                </a:moveTo>
                <a:lnTo>
                  <a:pt x="136" y="65"/>
                </a:lnTo>
                <a:lnTo>
                  <a:pt x="136" y="64"/>
                </a:lnTo>
                <a:lnTo>
                  <a:pt x="133" y="62"/>
                </a:lnTo>
                <a:lnTo>
                  <a:pt x="134" y="59"/>
                </a:lnTo>
                <a:lnTo>
                  <a:pt x="131" y="38"/>
                </a:lnTo>
                <a:lnTo>
                  <a:pt x="123" y="40"/>
                </a:lnTo>
                <a:lnTo>
                  <a:pt x="123" y="61"/>
                </a:lnTo>
                <a:lnTo>
                  <a:pt x="109" y="61"/>
                </a:lnTo>
                <a:lnTo>
                  <a:pt x="73" y="65"/>
                </a:lnTo>
                <a:lnTo>
                  <a:pt x="68" y="62"/>
                </a:lnTo>
                <a:lnTo>
                  <a:pt x="69" y="0"/>
                </a:lnTo>
                <a:lnTo>
                  <a:pt x="61" y="2"/>
                </a:lnTo>
                <a:lnTo>
                  <a:pt x="55" y="34"/>
                </a:lnTo>
                <a:lnTo>
                  <a:pt x="42" y="36"/>
                </a:lnTo>
                <a:lnTo>
                  <a:pt x="43" y="37"/>
                </a:lnTo>
                <a:lnTo>
                  <a:pt x="37" y="37"/>
                </a:lnTo>
                <a:lnTo>
                  <a:pt x="37" y="40"/>
                </a:lnTo>
                <a:lnTo>
                  <a:pt x="43" y="38"/>
                </a:lnTo>
                <a:lnTo>
                  <a:pt x="42" y="41"/>
                </a:lnTo>
                <a:lnTo>
                  <a:pt x="44" y="41"/>
                </a:lnTo>
                <a:lnTo>
                  <a:pt x="54" y="40"/>
                </a:lnTo>
                <a:lnTo>
                  <a:pt x="51" y="52"/>
                </a:lnTo>
                <a:lnTo>
                  <a:pt x="38" y="54"/>
                </a:lnTo>
                <a:lnTo>
                  <a:pt x="39" y="56"/>
                </a:lnTo>
                <a:lnTo>
                  <a:pt x="33" y="58"/>
                </a:lnTo>
                <a:lnTo>
                  <a:pt x="33" y="59"/>
                </a:lnTo>
                <a:lnTo>
                  <a:pt x="38" y="59"/>
                </a:lnTo>
                <a:lnTo>
                  <a:pt x="38" y="61"/>
                </a:lnTo>
                <a:lnTo>
                  <a:pt x="51" y="59"/>
                </a:lnTo>
                <a:lnTo>
                  <a:pt x="51" y="68"/>
                </a:lnTo>
                <a:lnTo>
                  <a:pt x="45" y="68"/>
                </a:lnTo>
                <a:lnTo>
                  <a:pt x="44" y="71"/>
                </a:lnTo>
                <a:lnTo>
                  <a:pt x="18" y="74"/>
                </a:lnTo>
                <a:lnTo>
                  <a:pt x="10" y="77"/>
                </a:lnTo>
                <a:lnTo>
                  <a:pt x="0" y="84"/>
                </a:lnTo>
                <a:lnTo>
                  <a:pt x="8" y="86"/>
                </a:lnTo>
                <a:lnTo>
                  <a:pt x="17" y="88"/>
                </a:lnTo>
                <a:lnTo>
                  <a:pt x="43" y="85"/>
                </a:lnTo>
                <a:lnTo>
                  <a:pt x="45" y="86"/>
                </a:lnTo>
                <a:lnTo>
                  <a:pt x="51" y="86"/>
                </a:lnTo>
                <a:lnTo>
                  <a:pt x="50" y="95"/>
                </a:lnTo>
                <a:lnTo>
                  <a:pt x="38" y="96"/>
                </a:lnTo>
                <a:lnTo>
                  <a:pt x="37" y="98"/>
                </a:lnTo>
                <a:lnTo>
                  <a:pt x="32" y="100"/>
                </a:lnTo>
                <a:lnTo>
                  <a:pt x="32" y="101"/>
                </a:lnTo>
                <a:lnTo>
                  <a:pt x="38" y="101"/>
                </a:lnTo>
                <a:lnTo>
                  <a:pt x="38" y="103"/>
                </a:lnTo>
                <a:lnTo>
                  <a:pt x="50" y="102"/>
                </a:lnTo>
                <a:lnTo>
                  <a:pt x="53" y="114"/>
                </a:lnTo>
                <a:lnTo>
                  <a:pt x="43" y="115"/>
                </a:lnTo>
                <a:lnTo>
                  <a:pt x="41" y="115"/>
                </a:lnTo>
                <a:lnTo>
                  <a:pt x="41" y="118"/>
                </a:lnTo>
                <a:lnTo>
                  <a:pt x="36" y="119"/>
                </a:lnTo>
                <a:lnTo>
                  <a:pt x="36" y="120"/>
                </a:lnTo>
                <a:lnTo>
                  <a:pt x="41" y="119"/>
                </a:lnTo>
                <a:lnTo>
                  <a:pt x="41" y="121"/>
                </a:lnTo>
                <a:lnTo>
                  <a:pt x="54" y="119"/>
                </a:lnTo>
                <a:lnTo>
                  <a:pt x="59" y="150"/>
                </a:lnTo>
                <a:lnTo>
                  <a:pt x="66" y="150"/>
                </a:lnTo>
                <a:lnTo>
                  <a:pt x="68" y="88"/>
                </a:lnTo>
                <a:lnTo>
                  <a:pt x="73" y="83"/>
                </a:lnTo>
                <a:lnTo>
                  <a:pt x="108" y="78"/>
                </a:lnTo>
                <a:lnTo>
                  <a:pt x="122" y="74"/>
                </a:lnTo>
                <a:lnTo>
                  <a:pt x="122" y="96"/>
                </a:lnTo>
                <a:lnTo>
                  <a:pt x="131" y="96"/>
                </a:lnTo>
                <a:lnTo>
                  <a:pt x="133" y="74"/>
                </a:lnTo>
                <a:lnTo>
                  <a:pt x="133" y="72"/>
                </a:lnTo>
                <a:lnTo>
                  <a:pt x="136" y="70"/>
                </a:lnTo>
                <a:lnTo>
                  <a:pt x="136" y="68"/>
                </a:lnTo>
                <a:lnTo>
                  <a:pt x="141" y="66"/>
                </a:lnTo>
                <a:lnTo>
                  <a:pt x="139" y="65"/>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48" name="Freeform 388"/>
          <p:cNvSpPr>
            <a:spLocks/>
          </p:cNvSpPr>
          <p:nvPr/>
        </p:nvSpPr>
        <p:spPr bwMode="auto">
          <a:xfrm>
            <a:off x="2963863" y="2030413"/>
            <a:ext cx="260350" cy="258762"/>
          </a:xfrm>
          <a:custGeom>
            <a:avLst/>
            <a:gdLst/>
            <a:ahLst/>
            <a:cxnLst>
              <a:cxn ang="0">
                <a:pos x="161" y="80"/>
              </a:cxn>
              <a:cxn ang="0">
                <a:pos x="158" y="83"/>
              </a:cxn>
              <a:cxn ang="0">
                <a:pos x="158" y="80"/>
              </a:cxn>
              <a:cxn ang="0">
                <a:pos x="151" y="78"/>
              </a:cxn>
              <a:cxn ang="0">
                <a:pos x="163" y="53"/>
              </a:cxn>
              <a:cxn ang="0">
                <a:pos x="155" y="50"/>
              </a:cxn>
              <a:cxn ang="0">
                <a:pos x="134" y="78"/>
              </a:cxn>
              <a:cxn ang="0">
                <a:pos x="110" y="77"/>
              </a:cxn>
              <a:cxn ang="0">
                <a:pos x="110" y="76"/>
              </a:cxn>
              <a:cxn ang="0">
                <a:pos x="101" y="73"/>
              </a:cxn>
              <a:cxn ang="0">
                <a:pos x="99" y="68"/>
              </a:cxn>
              <a:cxn ang="0">
                <a:pos x="87" y="66"/>
              </a:cxn>
              <a:cxn ang="0">
                <a:pos x="91" y="55"/>
              </a:cxn>
              <a:cxn ang="0">
                <a:pos x="102" y="56"/>
              </a:cxn>
              <a:cxn ang="0">
                <a:pos x="102" y="54"/>
              </a:cxn>
              <a:cxn ang="0">
                <a:pos x="93" y="52"/>
              </a:cxn>
              <a:cxn ang="0">
                <a:pos x="123" y="0"/>
              </a:cxn>
              <a:cxn ang="0">
                <a:pos x="110" y="0"/>
              </a:cxn>
              <a:cxn ang="0">
                <a:pos x="54" y="70"/>
              </a:cxn>
              <a:cxn ang="0">
                <a:pos x="44" y="68"/>
              </a:cxn>
              <a:cxn ang="0">
                <a:pos x="44" y="78"/>
              </a:cxn>
              <a:cxn ang="0">
                <a:pos x="5" y="78"/>
              </a:cxn>
              <a:cxn ang="0">
                <a:pos x="2" y="79"/>
              </a:cxn>
              <a:cxn ang="0">
                <a:pos x="0" y="80"/>
              </a:cxn>
              <a:cxn ang="0">
                <a:pos x="2" y="82"/>
              </a:cxn>
              <a:cxn ang="0">
                <a:pos x="5" y="83"/>
              </a:cxn>
              <a:cxn ang="0">
                <a:pos x="44" y="84"/>
              </a:cxn>
              <a:cxn ang="0">
                <a:pos x="44" y="92"/>
              </a:cxn>
              <a:cxn ang="0">
                <a:pos x="53" y="90"/>
              </a:cxn>
              <a:cxn ang="0">
                <a:pos x="107" y="162"/>
              </a:cxn>
              <a:cxn ang="0">
                <a:pos x="119" y="162"/>
              </a:cxn>
              <a:cxn ang="0">
                <a:pos x="91" y="109"/>
              </a:cxn>
              <a:cxn ang="0">
                <a:pos x="99" y="108"/>
              </a:cxn>
              <a:cxn ang="0">
                <a:pos x="99" y="106"/>
              </a:cxn>
              <a:cxn ang="0">
                <a:pos x="90" y="106"/>
              </a:cxn>
              <a:cxn ang="0">
                <a:pos x="85" y="95"/>
              </a:cxn>
              <a:cxn ang="0">
                <a:pos x="97" y="92"/>
              </a:cxn>
              <a:cxn ang="0">
                <a:pos x="99" y="89"/>
              </a:cxn>
              <a:cxn ang="0">
                <a:pos x="108" y="86"/>
              </a:cxn>
              <a:cxn ang="0">
                <a:pos x="108" y="85"/>
              </a:cxn>
              <a:cxn ang="0">
                <a:pos x="133" y="85"/>
              </a:cxn>
              <a:cxn ang="0">
                <a:pos x="153" y="113"/>
              </a:cxn>
              <a:cxn ang="0">
                <a:pos x="162" y="112"/>
              </a:cxn>
              <a:cxn ang="0">
                <a:pos x="149" y="85"/>
              </a:cxn>
              <a:cxn ang="0">
                <a:pos x="158" y="84"/>
              </a:cxn>
              <a:cxn ang="0">
                <a:pos x="158" y="82"/>
              </a:cxn>
              <a:cxn ang="0">
                <a:pos x="159" y="84"/>
              </a:cxn>
              <a:cxn ang="0">
                <a:pos x="161" y="80"/>
              </a:cxn>
            </a:cxnLst>
            <a:rect l="0" t="0" r="r" b="b"/>
            <a:pathLst>
              <a:path w="164" h="163">
                <a:moveTo>
                  <a:pt x="161" y="80"/>
                </a:moveTo>
                <a:lnTo>
                  <a:pt x="158" y="83"/>
                </a:lnTo>
                <a:lnTo>
                  <a:pt x="158" y="80"/>
                </a:lnTo>
                <a:lnTo>
                  <a:pt x="151" y="78"/>
                </a:lnTo>
                <a:lnTo>
                  <a:pt x="163" y="53"/>
                </a:lnTo>
                <a:lnTo>
                  <a:pt x="155" y="50"/>
                </a:lnTo>
                <a:lnTo>
                  <a:pt x="134" y="78"/>
                </a:lnTo>
                <a:lnTo>
                  <a:pt x="110" y="77"/>
                </a:lnTo>
                <a:lnTo>
                  <a:pt x="110" y="76"/>
                </a:lnTo>
                <a:lnTo>
                  <a:pt x="101" y="73"/>
                </a:lnTo>
                <a:lnTo>
                  <a:pt x="99" y="68"/>
                </a:lnTo>
                <a:lnTo>
                  <a:pt x="87" y="66"/>
                </a:lnTo>
                <a:lnTo>
                  <a:pt x="91" y="55"/>
                </a:lnTo>
                <a:lnTo>
                  <a:pt x="102" y="56"/>
                </a:lnTo>
                <a:lnTo>
                  <a:pt x="102" y="54"/>
                </a:lnTo>
                <a:lnTo>
                  <a:pt x="93" y="52"/>
                </a:lnTo>
                <a:lnTo>
                  <a:pt x="123" y="0"/>
                </a:lnTo>
                <a:lnTo>
                  <a:pt x="110" y="0"/>
                </a:lnTo>
                <a:lnTo>
                  <a:pt x="54" y="70"/>
                </a:lnTo>
                <a:lnTo>
                  <a:pt x="44" y="68"/>
                </a:lnTo>
                <a:lnTo>
                  <a:pt x="44" y="78"/>
                </a:lnTo>
                <a:lnTo>
                  <a:pt x="5" y="78"/>
                </a:lnTo>
                <a:lnTo>
                  <a:pt x="2" y="79"/>
                </a:lnTo>
                <a:lnTo>
                  <a:pt x="0" y="80"/>
                </a:lnTo>
                <a:lnTo>
                  <a:pt x="2" y="82"/>
                </a:lnTo>
                <a:lnTo>
                  <a:pt x="5" y="83"/>
                </a:lnTo>
                <a:lnTo>
                  <a:pt x="44" y="84"/>
                </a:lnTo>
                <a:lnTo>
                  <a:pt x="44" y="92"/>
                </a:lnTo>
                <a:lnTo>
                  <a:pt x="53" y="90"/>
                </a:lnTo>
                <a:lnTo>
                  <a:pt x="107" y="162"/>
                </a:lnTo>
                <a:lnTo>
                  <a:pt x="119" y="162"/>
                </a:lnTo>
                <a:lnTo>
                  <a:pt x="91" y="109"/>
                </a:lnTo>
                <a:lnTo>
                  <a:pt x="99" y="108"/>
                </a:lnTo>
                <a:lnTo>
                  <a:pt x="99" y="106"/>
                </a:lnTo>
                <a:lnTo>
                  <a:pt x="90" y="106"/>
                </a:lnTo>
                <a:lnTo>
                  <a:pt x="85" y="95"/>
                </a:lnTo>
                <a:lnTo>
                  <a:pt x="97" y="92"/>
                </a:lnTo>
                <a:lnTo>
                  <a:pt x="99" y="89"/>
                </a:lnTo>
                <a:lnTo>
                  <a:pt x="108" y="86"/>
                </a:lnTo>
                <a:lnTo>
                  <a:pt x="108" y="85"/>
                </a:lnTo>
                <a:lnTo>
                  <a:pt x="133" y="85"/>
                </a:lnTo>
                <a:lnTo>
                  <a:pt x="153" y="113"/>
                </a:lnTo>
                <a:lnTo>
                  <a:pt x="162" y="112"/>
                </a:lnTo>
                <a:lnTo>
                  <a:pt x="149" y="85"/>
                </a:lnTo>
                <a:lnTo>
                  <a:pt x="158" y="84"/>
                </a:lnTo>
                <a:lnTo>
                  <a:pt x="158" y="82"/>
                </a:lnTo>
                <a:lnTo>
                  <a:pt x="159" y="84"/>
                </a:lnTo>
                <a:lnTo>
                  <a:pt x="161" y="8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49" name="Rectangle 389"/>
          <p:cNvSpPr>
            <a:spLocks noChangeArrowheads="1"/>
          </p:cNvSpPr>
          <p:nvPr/>
        </p:nvSpPr>
        <p:spPr bwMode="auto">
          <a:xfrm>
            <a:off x="2860678" y="2286001"/>
            <a:ext cx="492122"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BADGER C</a:t>
            </a:r>
          </a:p>
        </p:txBody>
      </p:sp>
      <p:sp>
        <p:nvSpPr>
          <p:cNvPr id="322950" name="Freeform 390"/>
          <p:cNvSpPr>
            <a:spLocks/>
          </p:cNvSpPr>
          <p:nvPr/>
        </p:nvSpPr>
        <p:spPr bwMode="auto">
          <a:xfrm>
            <a:off x="3554414" y="1990726"/>
            <a:ext cx="477837" cy="430213"/>
          </a:xfrm>
          <a:custGeom>
            <a:avLst/>
            <a:gdLst/>
            <a:ahLst/>
            <a:cxnLst>
              <a:cxn ang="0">
                <a:pos x="183" y="31"/>
              </a:cxn>
              <a:cxn ang="0">
                <a:pos x="178" y="38"/>
              </a:cxn>
              <a:cxn ang="0">
                <a:pos x="151" y="0"/>
              </a:cxn>
              <a:cxn ang="0">
                <a:pos x="137" y="14"/>
              </a:cxn>
              <a:cxn ang="0">
                <a:pos x="159" y="57"/>
              </a:cxn>
              <a:cxn ang="0">
                <a:pos x="115" y="152"/>
              </a:cxn>
              <a:cxn ang="0">
                <a:pos x="100" y="135"/>
              </a:cxn>
              <a:cxn ang="0">
                <a:pos x="107" y="118"/>
              </a:cxn>
              <a:cxn ang="0">
                <a:pos x="98" y="116"/>
              </a:cxn>
              <a:cxn ang="0">
                <a:pos x="90" y="130"/>
              </a:cxn>
              <a:cxn ang="0">
                <a:pos x="7" y="31"/>
              </a:cxn>
              <a:cxn ang="0">
                <a:pos x="0" y="45"/>
              </a:cxn>
              <a:cxn ang="0">
                <a:pos x="49" y="126"/>
              </a:cxn>
              <a:cxn ang="0">
                <a:pos x="37" y="156"/>
              </a:cxn>
              <a:cxn ang="0">
                <a:pos x="32" y="161"/>
              </a:cxn>
              <a:cxn ang="0">
                <a:pos x="32" y="163"/>
              </a:cxn>
              <a:cxn ang="0">
                <a:pos x="32" y="168"/>
              </a:cxn>
              <a:cxn ang="0">
                <a:pos x="32" y="182"/>
              </a:cxn>
              <a:cxn ang="0">
                <a:pos x="41" y="171"/>
              </a:cxn>
              <a:cxn ang="0">
                <a:pos x="56" y="140"/>
              </a:cxn>
              <a:cxn ang="0">
                <a:pos x="71" y="166"/>
              </a:cxn>
              <a:cxn ang="0">
                <a:pos x="59" y="192"/>
              </a:cxn>
              <a:cxn ang="0">
                <a:pos x="54" y="201"/>
              </a:cxn>
              <a:cxn ang="0">
                <a:pos x="56" y="211"/>
              </a:cxn>
              <a:cxn ang="0">
                <a:pos x="66" y="204"/>
              </a:cxn>
              <a:cxn ang="0">
                <a:pos x="73" y="189"/>
              </a:cxn>
              <a:cxn ang="0">
                <a:pos x="78" y="178"/>
              </a:cxn>
              <a:cxn ang="0">
                <a:pos x="90" y="199"/>
              </a:cxn>
              <a:cxn ang="0">
                <a:pos x="63" y="249"/>
              </a:cxn>
              <a:cxn ang="0">
                <a:pos x="63" y="263"/>
              </a:cxn>
              <a:cxn ang="0">
                <a:pos x="66" y="270"/>
              </a:cxn>
              <a:cxn ang="0">
                <a:pos x="68" y="270"/>
              </a:cxn>
              <a:cxn ang="0">
                <a:pos x="73" y="270"/>
              </a:cxn>
              <a:cxn ang="0">
                <a:pos x="85" y="256"/>
              </a:cxn>
              <a:cxn ang="0">
                <a:pos x="110" y="206"/>
              </a:cxn>
              <a:cxn ang="0">
                <a:pos x="134" y="199"/>
              </a:cxn>
              <a:cxn ang="0">
                <a:pos x="129" y="213"/>
              </a:cxn>
              <a:cxn ang="0">
                <a:pos x="122" y="227"/>
              </a:cxn>
              <a:cxn ang="0">
                <a:pos x="122" y="239"/>
              </a:cxn>
              <a:cxn ang="0">
                <a:pos x="132" y="234"/>
              </a:cxn>
              <a:cxn ang="0">
                <a:pos x="137" y="225"/>
              </a:cxn>
              <a:cxn ang="0">
                <a:pos x="149" y="199"/>
              </a:cxn>
              <a:cxn ang="0">
                <a:pos x="178" y="194"/>
              </a:cxn>
              <a:cxn ang="0">
                <a:pos x="163" y="225"/>
              </a:cxn>
              <a:cxn ang="0">
                <a:pos x="163" y="242"/>
              </a:cxn>
              <a:cxn ang="0">
                <a:pos x="173" y="230"/>
              </a:cxn>
              <a:cxn ang="0">
                <a:pos x="176" y="227"/>
              </a:cxn>
              <a:cxn ang="0">
                <a:pos x="178" y="223"/>
              </a:cxn>
              <a:cxn ang="0">
                <a:pos x="180" y="218"/>
              </a:cxn>
              <a:cxn ang="0">
                <a:pos x="193" y="187"/>
              </a:cxn>
              <a:cxn ang="0">
                <a:pos x="293" y="180"/>
              </a:cxn>
              <a:cxn ang="0">
                <a:pos x="300" y="166"/>
              </a:cxn>
              <a:cxn ang="0">
                <a:pos x="163" y="161"/>
              </a:cxn>
              <a:cxn ang="0">
                <a:pos x="173" y="147"/>
              </a:cxn>
              <a:cxn ang="0">
                <a:pos x="163" y="142"/>
              </a:cxn>
              <a:cxn ang="0">
                <a:pos x="154" y="161"/>
              </a:cxn>
              <a:cxn ang="0">
                <a:pos x="129" y="159"/>
              </a:cxn>
              <a:cxn ang="0">
                <a:pos x="176" y="66"/>
              </a:cxn>
              <a:cxn ang="0">
                <a:pos x="227" y="52"/>
              </a:cxn>
              <a:cxn ang="0">
                <a:pos x="227" y="33"/>
              </a:cxn>
              <a:cxn ang="0">
                <a:pos x="178" y="38"/>
              </a:cxn>
              <a:cxn ang="0">
                <a:pos x="180" y="31"/>
              </a:cxn>
              <a:cxn ang="0">
                <a:pos x="183" y="31"/>
              </a:cxn>
            </a:cxnLst>
            <a:rect l="0" t="0" r="r" b="b"/>
            <a:pathLst>
              <a:path w="301" h="271">
                <a:moveTo>
                  <a:pt x="183" y="31"/>
                </a:moveTo>
                <a:lnTo>
                  <a:pt x="178" y="38"/>
                </a:lnTo>
                <a:lnTo>
                  <a:pt x="151" y="0"/>
                </a:lnTo>
                <a:lnTo>
                  <a:pt x="137" y="14"/>
                </a:lnTo>
                <a:lnTo>
                  <a:pt x="159" y="57"/>
                </a:lnTo>
                <a:lnTo>
                  <a:pt x="115" y="152"/>
                </a:lnTo>
                <a:lnTo>
                  <a:pt x="100" y="135"/>
                </a:lnTo>
                <a:lnTo>
                  <a:pt x="107" y="118"/>
                </a:lnTo>
                <a:lnTo>
                  <a:pt x="98" y="116"/>
                </a:lnTo>
                <a:lnTo>
                  <a:pt x="90" y="130"/>
                </a:lnTo>
                <a:lnTo>
                  <a:pt x="7" y="31"/>
                </a:lnTo>
                <a:lnTo>
                  <a:pt x="0" y="45"/>
                </a:lnTo>
                <a:lnTo>
                  <a:pt x="49" y="126"/>
                </a:lnTo>
                <a:lnTo>
                  <a:pt x="37" y="156"/>
                </a:lnTo>
                <a:lnTo>
                  <a:pt x="32" y="161"/>
                </a:lnTo>
                <a:lnTo>
                  <a:pt x="32" y="163"/>
                </a:lnTo>
                <a:lnTo>
                  <a:pt x="32" y="168"/>
                </a:lnTo>
                <a:lnTo>
                  <a:pt x="32" y="182"/>
                </a:lnTo>
                <a:lnTo>
                  <a:pt x="41" y="171"/>
                </a:lnTo>
                <a:lnTo>
                  <a:pt x="56" y="140"/>
                </a:lnTo>
                <a:lnTo>
                  <a:pt x="71" y="166"/>
                </a:lnTo>
                <a:lnTo>
                  <a:pt x="59" y="192"/>
                </a:lnTo>
                <a:lnTo>
                  <a:pt x="54" y="201"/>
                </a:lnTo>
                <a:lnTo>
                  <a:pt x="56" y="211"/>
                </a:lnTo>
                <a:lnTo>
                  <a:pt x="66" y="204"/>
                </a:lnTo>
                <a:lnTo>
                  <a:pt x="73" y="189"/>
                </a:lnTo>
                <a:lnTo>
                  <a:pt x="78" y="178"/>
                </a:lnTo>
                <a:lnTo>
                  <a:pt x="90" y="199"/>
                </a:lnTo>
                <a:lnTo>
                  <a:pt x="63" y="249"/>
                </a:lnTo>
                <a:lnTo>
                  <a:pt x="63" y="263"/>
                </a:lnTo>
                <a:lnTo>
                  <a:pt x="66" y="270"/>
                </a:lnTo>
                <a:lnTo>
                  <a:pt x="68" y="270"/>
                </a:lnTo>
                <a:lnTo>
                  <a:pt x="73" y="270"/>
                </a:lnTo>
                <a:lnTo>
                  <a:pt x="85" y="256"/>
                </a:lnTo>
                <a:lnTo>
                  <a:pt x="110" y="206"/>
                </a:lnTo>
                <a:lnTo>
                  <a:pt x="134" y="199"/>
                </a:lnTo>
                <a:lnTo>
                  <a:pt x="129" y="213"/>
                </a:lnTo>
                <a:lnTo>
                  <a:pt x="122" y="227"/>
                </a:lnTo>
                <a:lnTo>
                  <a:pt x="122" y="239"/>
                </a:lnTo>
                <a:lnTo>
                  <a:pt x="132" y="234"/>
                </a:lnTo>
                <a:lnTo>
                  <a:pt x="137" y="225"/>
                </a:lnTo>
                <a:lnTo>
                  <a:pt x="149" y="199"/>
                </a:lnTo>
                <a:lnTo>
                  <a:pt x="178" y="194"/>
                </a:lnTo>
                <a:lnTo>
                  <a:pt x="163" y="225"/>
                </a:lnTo>
                <a:lnTo>
                  <a:pt x="163" y="242"/>
                </a:lnTo>
                <a:lnTo>
                  <a:pt x="173" y="230"/>
                </a:lnTo>
                <a:lnTo>
                  <a:pt x="176" y="227"/>
                </a:lnTo>
                <a:lnTo>
                  <a:pt x="178" y="223"/>
                </a:lnTo>
                <a:lnTo>
                  <a:pt x="180" y="218"/>
                </a:lnTo>
                <a:lnTo>
                  <a:pt x="193" y="187"/>
                </a:lnTo>
                <a:lnTo>
                  <a:pt x="293" y="180"/>
                </a:lnTo>
                <a:lnTo>
                  <a:pt x="300" y="166"/>
                </a:lnTo>
                <a:lnTo>
                  <a:pt x="163" y="161"/>
                </a:lnTo>
                <a:lnTo>
                  <a:pt x="173" y="147"/>
                </a:lnTo>
                <a:lnTo>
                  <a:pt x="163" y="142"/>
                </a:lnTo>
                <a:lnTo>
                  <a:pt x="154" y="161"/>
                </a:lnTo>
                <a:lnTo>
                  <a:pt x="129" y="159"/>
                </a:lnTo>
                <a:lnTo>
                  <a:pt x="176" y="66"/>
                </a:lnTo>
                <a:lnTo>
                  <a:pt x="227" y="52"/>
                </a:lnTo>
                <a:lnTo>
                  <a:pt x="227" y="33"/>
                </a:lnTo>
                <a:lnTo>
                  <a:pt x="178" y="38"/>
                </a:lnTo>
                <a:lnTo>
                  <a:pt x="180" y="31"/>
                </a:lnTo>
                <a:lnTo>
                  <a:pt x="183" y="31"/>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51" name="Rectangle 391"/>
          <p:cNvSpPr>
            <a:spLocks noChangeArrowheads="1"/>
          </p:cNvSpPr>
          <p:nvPr/>
        </p:nvSpPr>
        <p:spPr bwMode="auto">
          <a:xfrm>
            <a:off x="3605571" y="1816101"/>
            <a:ext cx="418384"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BEAR D</a:t>
            </a:r>
          </a:p>
        </p:txBody>
      </p:sp>
      <p:sp>
        <p:nvSpPr>
          <p:cNvPr id="322952" name="Rectangle 392"/>
          <p:cNvSpPr>
            <a:spLocks noChangeArrowheads="1"/>
          </p:cNvSpPr>
          <p:nvPr/>
        </p:nvSpPr>
        <p:spPr bwMode="auto">
          <a:xfrm>
            <a:off x="4573613" y="2012950"/>
            <a:ext cx="487314"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FULCRUM</a:t>
            </a:r>
          </a:p>
        </p:txBody>
      </p:sp>
      <p:sp>
        <p:nvSpPr>
          <p:cNvPr id="322953" name="Freeform 393"/>
          <p:cNvSpPr>
            <a:spLocks/>
          </p:cNvSpPr>
          <p:nvPr/>
        </p:nvSpPr>
        <p:spPr bwMode="auto">
          <a:xfrm>
            <a:off x="4581526" y="1871663"/>
            <a:ext cx="233363" cy="166687"/>
          </a:xfrm>
          <a:custGeom>
            <a:avLst/>
            <a:gdLst/>
            <a:ahLst/>
            <a:cxnLst>
              <a:cxn ang="0">
                <a:pos x="130" y="50"/>
              </a:cxn>
              <a:cxn ang="0">
                <a:pos x="130" y="53"/>
              </a:cxn>
              <a:cxn ang="0">
                <a:pos x="130" y="47"/>
              </a:cxn>
              <a:cxn ang="0">
                <a:pos x="133" y="47"/>
              </a:cxn>
              <a:cxn ang="0">
                <a:pos x="133" y="41"/>
              </a:cxn>
              <a:cxn ang="0">
                <a:pos x="130" y="41"/>
              </a:cxn>
              <a:cxn ang="0">
                <a:pos x="130" y="39"/>
              </a:cxn>
              <a:cxn ang="0">
                <a:pos x="135" y="37"/>
              </a:cxn>
              <a:cxn ang="0">
                <a:pos x="139" y="37"/>
              </a:cxn>
              <a:cxn ang="0">
                <a:pos x="144" y="17"/>
              </a:cxn>
              <a:cxn ang="0">
                <a:pos x="138" y="17"/>
              </a:cxn>
              <a:cxn ang="0">
                <a:pos x="118" y="35"/>
              </a:cxn>
              <a:cxn ang="0">
                <a:pos x="109" y="36"/>
              </a:cxn>
              <a:cxn ang="0">
                <a:pos x="113" y="0"/>
              </a:cxn>
              <a:cxn ang="0">
                <a:pos x="100" y="1"/>
              </a:cxn>
              <a:cxn ang="0">
                <a:pos x="72" y="40"/>
              </a:cxn>
              <a:cxn ang="0">
                <a:pos x="57" y="40"/>
              </a:cxn>
              <a:cxn ang="0">
                <a:pos x="33" y="50"/>
              </a:cxn>
              <a:cxn ang="0">
                <a:pos x="14" y="51"/>
              </a:cxn>
              <a:cxn ang="0">
                <a:pos x="6" y="53"/>
              </a:cxn>
              <a:cxn ang="0">
                <a:pos x="5" y="54"/>
              </a:cxn>
              <a:cxn ang="0">
                <a:pos x="0" y="56"/>
              </a:cxn>
              <a:cxn ang="0">
                <a:pos x="6" y="58"/>
              </a:cxn>
              <a:cxn ang="0">
                <a:pos x="16" y="59"/>
              </a:cxn>
              <a:cxn ang="0">
                <a:pos x="34" y="59"/>
              </a:cxn>
              <a:cxn ang="0">
                <a:pos x="58" y="68"/>
              </a:cxn>
              <a:cxn ang="0">
                <a:pos x="74" y="67"/>
              </a:cxn>
              <a:cxn ang="0">
                <a:pos x="105" y="104"/>
              </a:cxn>
              <a:cxn ang="0">
                <a:pos x="117" y="104"/>
              </a:cxn>
              <a:cxn ang="0">
                <a:pos x="110" y="69"/>
              </a:cxn>
              <a:cxn ang="0">
                <a:pos x="118" y="68"/>
              </a:cxn>
              <a:cxn ang="0">
                <a:pos x="140" y="86"/>
              </a:cxn>
              <a:cxn ang="0">
                <a:pos x="146" y="85"/>
              </a:cxn>
              <a:cxn ang="0">
                <a:pos x="140" y="65"/>
              </a:cxn>
              <a:cxn ang="0">
                <a:pos x="136" y="65"/>
              </a:cxn>
              <a:cxn ang="0">
                <a:pos x="130" y="65"/>
              </a:cxn>
              <a:cxn ang="0">
                <a:pos x="130" y="62"/>
              </a:cxn>
              <a:cxn ang="0">
                <a:pos x="134" y="62"/>
              </a:cxn>
              <a:cxn ang="0">
                <a:pos x="133" y="56"/>
              </a:cxn>
              <a:cxn ang="0">
                <a:pos x="130" y="56"/>
              </a:cxn>
              <a:cxn ang="0">
                <a:pos x="130" y="51"/>
              </a:cxn>
              <a:cxn ang="0">
                <a:pos x="130" y="53"/>
              </a:cxn>
              <a:cxn ang="0">
                <a:pos x="130" y="50"/>
              </a:cxn>
            </a:cxnLst>
            <a:rect l="0" t="0" r="r" b="b"/>
            <a:pathLst>
              <a:path w="147" h="105">
                <a:moveTo>
                  <a:pt x="130" y="50"/>
                </a:moveTo>
                <a:lnTo>
                  <a:pt x="130" y="53"/>
                </a:lnTo>
                <a:lnTo>
                  <a:pt x="130" y="47"/>
                </a:lnTo>
                <a:lnTo>
                  <a:pt x="133" y="47"/>
                </a:lnTo>
                <a:lnTo>
                  <a:pt x="133" y="41"/>
                </a:lnTo>
                <a:lnTo>
                  <a:pt x="130" y="41"/>
                </a:lnTo>
                <a:lnTo>
                  <a:pt x="130" y="39"/>
                </a:lnTo>
                <a:lnTo>
                  <a:pt x="135" y="37"/>
                </a:lnTo>
                <a:lnTo>
                  <a:pt x="139" y="37"/>
                </a:lnTo>
                <a:lnTo>
                  <a:pt x="144" y="17"/>
                </a:lnTo>
                <a:lnTo>
                  <a:pt x="138" y="17"/>
                </a:lnTo>
                <a:lnTo>
                  <a:pt x="118" y="35"/>
                </a:lnTo>
                <a:lnTo>
                  <a:pt x="109" y="36"/>
                </a:lnTo>
                <a:lnTo>
                  <a:pt x="113" y="0"/>
                </a:lnTo>
                <a:lnTo>
                  <a:pt x="100" y="1"/>
                </a:lnTo>
                <a:lnTo>
                  <a:pt x="72" y="40"/>
                </a:lnTo>
                <a:lnTo>
                  <a:pt x="57" y="40"/>
                </a:lnTo>
                <a:lnTo>
                  <a:pt x="33" y="50"/>
                </a:lnTo>
                <a:lnTo>
                  <a:pt x="14" y="51"/>
                </a:lnTo>
                <a:lnTo>
                  <a:pt x="6" y="53"/>
                </a:lnTo>
                <a:lnTo>
                  <a:pt x="5" y="54"/>
                </a:lnTo>
                <a:lnTo>
                  <a:pt x="0" y="56"/>
                </a:lnTo>
                <a:lnTo>
                  <a:pt x="6" y="58"/>
                </a:lnTo>
                <a:lnTo>
                  <a:pt x="16" y="59"/>
                </a:lnTo>
                <a:lnTo>
                  <a:pt x="34" y="59"/>
                </a:lnTo>
                <a:lnTo>
                  <a:pt x="58" y="68"/>
                </a:lnTo>
                <a:lnTo>
                  <a:pt x="74" y="67"/>
                </a:lnTo>
                <a:lnTo>
                  <a:pt x="105" y="104"/>
                </a:lnTo>
                <a:lnTo>
                  <a:pt x="117" y="104"/>
                </a:lnTo>
                <a:lnTo>
                  <a:pt x="110" y="69"/>
                </a:lnTo>
                <a:lnTo>
                  <a:pt x="118" y="68"/>
                </a:lnTo>
                <a:lnTo>
                  <a:pt x="140" y="86"/>
                </a:lnTo>
                <a:lnTo>
                  <a:pt x="146" y="85"/>
                </a:lnTo>
                <a:lnTo>
                  <a:pt x="140" y="65"/>
                </a:lnTo>
                <a:lnTo>
                  <a:pt x="136" y="65"/>
                </a:lnTo>
                <a:lnTo>
                  <a:pt x="130" y="65"/>
                </a:lnTo>
                <a:lnTo>
                  <a:pt x="130" y="62"/>
                </a:lnTo>
                <a:lnTo>
                  <a:pt x="134" y="62"/>
                </a:lnTo>
                <a:lnTo>
                  <a:pt x="133" y="56"/>
                </a:lnTo>
                <a:lnTo>
                  <a:pt x="130" y="56"/>
                </a:lnTo>
                <a:lnTo>
                  <a:pt x="130" y="51"/>
                </a:lnTo>
                <a:lnTo>
                  <a:pt x="130" y="53"/>
                </a:lnTo>
                <a:lnTo>
                  <a:pt x="130" y="5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54" name="Rectangle 394"/>
          <p:cNvSpPr>
            <a:spLocks noChangeArrowheads="1"/>
          </p:cNvSpPr>
          <p:nvPr/>
        </p:nvSpPr>
        <p:spPr bwMode="auto">
          <a:xfrm>
            <a:off x="4303114" y="2206626"/>
            <a:ext cx="452048"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BLINDER</a:t>
            </a:r>
          </a:p>
        </p:txBody>
      </p:sp>
      <p:sp>
        <p:nvSpPr>
          <p:cNvPr id="322955" name="Freeform 395"/>
          <p:cNvSpPr>
            <a:spLocks/>
          </p:cNvSpPr>
          <p:nvPr/>
        </p:nvSpPr>
        <p:spPr bwMode="auto">
          <a:xfrm>
            <a:off x="4362450" y="1971676"/>
            <a:ext cx="176213" cy="250825"/>
          </a:xfrm>
          <a:custGeom>
            <a:avLst/>
            <a:gdLst/>
            <a:ahLst/>
            <a:cxnLst>
              <a:cxn ang="0">
                <a:pos x="58" y="150"/>
              </a:cxn>
              <a:cxn ang="0">
                <a:pos x="59" y="150"/>
              </a:cxn>
              <a:cxn ang="0">
                <a:pos x="59" y="151"/>
              </a:cxn>
              <a:cxn ang="0">
                <a:pos x="63" y="151"/>
              </a:cxn>
              <a:cxn ang="0">
                <a:pos x="63" y="150"/>
              </a:cxn>
              <a:cxn ang="0">
                <a:pos x="64" y="149"/>
              </a:cxn>
              <a:cxn ang="0">
                <a:pos x="74" y="157"/>
              </a:cxn>
              <a:cxn ang="0">
                <a:pos x="79" y="152"/>
              </a:cxn>
              <a:cxn ang="0">
                <a:pos x="64" y="135"/>
              </a:cxn>
              <a:cxn ang="0">
                <a:pos x="64" y="111"/>
              </a:cxn>
              <a:cxn ang="0">
                <a:pos x="64" y="110"/>
              </a:cxn>
              <a:cxn ang="0">
                <a:pos x="64" y="108"/>
              </a:cxn>
              <a:cxn ang="0">
                <a:pos x="68" y="109"/>
              </a:cxn>
              <a:cxn ang="0">
                <a:pos x="74" y="111"/>
              </a:cxn>
              <a:cxn ang="0">
                <a:pos x="74" y="117"/>
              </a:cxn>
              <a:cxn ang="0">
                <a:pos x="76" y="122"/>
              </a:cxn>
              <a:cxn ang="0">
                <a:pos x="79" y="120"/>
              </a:cxn>
              <a:cxn ang="0">
                <a:pos x="79" y="114"/>
              </a:cxn>
              <a:cxn ang="0">
                <a:pos x="110" y="134"/>
              </a:cxn>
              <a:cxn ang="0">
                <a:pos x="110" y="121"/>
              </a:cxn>
              <a:cxn ang="0">
                <a:pos x="108" y="121"/>
              </a:cxn>
              <a:cxn ang="0">
                <a:pos x="64" y="65"/>
              </a:cxn>
              <a:cxn ang="0">
                <a:pos x="62" y="38"/>
              </a:cxn>
              <a:cxn ang="0">
                <a:pos x="59" y="13"/>
              </a:cxn>
              <a:cxn ang="0">
                <a:pos x="57" y="2"/>
              </a:cxn>
              <a:cxn ang="0">
                <a:pos x="54" y="0"/>
              </a:cxn>
              <a:cxn ang="0">
                <a:pos x="53" y="2"/>
              </a:cxn>
              <a:cxn ang="0">
                <a:pos x="50" y="13"/>
              </a:cxn>
              <a:cxn ang="0">
                <a:pos x="47" y="37"/>
              </a:cxn>
              <a:cxn ang="0">
                <a:pos x="45" y="65"/>
              </a:cxn>
              <a:cxn ang="0">
                <a:pos x="2" y="121"/>
              </a:cxn>
              <a:cxn ang="0">
                <a:pos x="0" y="121"/>
              </a:cxn>
              <a:cxn ang="0">
                <a:pos x="0" y="134"/>
              </a:cxn>
              <a:cxn ang="0">
                <a:pos x="31" y="114"/>
              </a:cxn>
              <a:cxn ang="0">
                <a:pos x="31" y="120"/>
              </a:cxn>
              <a:cxn ang="0">
                <a:pos x="33" y="122"/>
              </a:cxn>
              <a:cxn ang="0">
                <a:pos x="35" y="117"/>
              </a:cxn>
              <a:cxn ang="0">
                <a:pos x="35" y="111"/>
              </a:cxn>
              <a:cxn ang="0">
                <a:pos x="41" y="109"/>
              </a:cxn>
              <a:cxn ang="0">
                <a:pos x="46" y="108"/>
              </a:cxn>
              <a:cxn ang="0">
                <a:pos x="45" y="110"/>
              </a:cxn>
              <a:cxn ang="0">
                <a:pos x="45" y="111"/>
              </a:cxn>
              <a:cxn ang="0">
                <a:pos x="45" y="135"/>
              </a:cxn>
              <a:cxn ang="0">
                <a:pos x="30" y="152"/>
              </a:cxn>
              <a:cxn ang="0">
                <a:pos x="35" y="157"/>
              </a:cxn>
              <a:cxn ang="0">
                <a:pos x="45" y="149"/>
              </a:cxn>
              <a:cxn ang="0">
                <a:pos x="47" y="150"/>
              </a:cxn>
              <a:cxn ang="0">
                <a:pos x="47" y="151"/>
              </a:cxn>
              <a:cxn ang="0">
                <a:pos x="50" y="151"/>
              </a:cxn>
              <a:cxn ang="0">
                <a:pos x="50" y="150"/>
              </a:cxn>
              <a:cxn ang="0">
                <a:pos x="52" y="150"/>
              </a:cxn>
              <a:cxn ang="0">
                <a:pos x="58" y="150"/>
              </a:cxn>
            </a:cxnLst>
            <a:rect l="0" t="0" r="r" b="b"/>
            <a:pathLst>
              <a:path w="111" h="158">
                <a:moveTo>
                  <a:pt x="58" y="150"/>
                </a:moveTo>
                <a:lnTo>
                  <a:pt x="59" y="150"/>
                </a:lnTo>
                <a:lnTo>
                  <a:pt x="59" y="151"/>
                </a:lnTo>
                <a:lnTo>
                  <a:pt x="63" y="151"/>
                </a:lnTo>
                <a:lnTo>
                  <a:pt x="63" y="150"/>
                </a:lnTo>
                <a:lnTo>
                  <a:pt x="64" y="149"/>
                </a:lnTo>
                <a:lnTo>
                  <a:pt x="74" y="157"/>
                </a:lnTo>
                <a:lnTo>
                  <a:pt x="79" y="152"/>
                </a:lnTo>
                <a:lnTo>
                  <a:pt x="64" y="135"/>
                </a:lnTo>
                <a:lnTo>
                  <a:pt x="64" y="111"/>
                </a:lnTo>
                <a:lnTo>
                  <a:pt x="64" y="110"/>
                </a:lnTo>
                <a:lnTo>
                  <a:pt x="64" y="108"/>
                </a:lnTo>
                <a:lnTo>
                  <a:pt x="68" y="109"/>
                </a:lnTo>
                <a:lnTo>
                  <a:pt x="74" y="111"/>
                </a:lnTo>
                <a:lnTo>
                  <a:pt x="74" y="117"/>
                </a:lnTo>
                <a:lnTo>
                  <a:pt x="76" y="122"/>
                </a:lnTo>
                <a:lnTo>
                  <a:pt x="79" y="120"/>
                </a:lnTo>
                <a:lnTo>
                  <a:pt x="79" y="114"/>
                </a:lnTo>
                <a:lnTo>
                  <a:pt x="110" y="134"/>
                </a:lnTo>
                <a:lnTo>
                  <a:pt x="110" y="121"/>
                </a:lnTo>
                <a:lnTo>
                  <a:pt x="108" y="121"/>
                </a:lnTo>
                <a:lnTo>
                  <a:pt x="64" y="65"/>
                </a:lnTo>
                <a:lnTo>
                  <a:pt x="62" y="38"/>
                </a:lnTo>
                <a:lnTo>
                  <a:pt x="59" y="13"/>
                </a:lnTo>
                <a:lnTo>
                  <a:pt x="57" y="2"/>
                </a:lnTo>
                <a:lnTo>
                  <a:pt x="54" y="0"/>
                </a:lnTo>
                <a:lnTo>
                  <a:pt x="53" y="2"/>
                </a:lnTo>
                <a:lnTo>
                  <a:pt x="50" y="13"/>
                </a:lnTo>
                <a:lnTo>
                  <a:pt x="47" y="37"/>
                </a:lnTo>
                <a:lnTo>
                  <a:pt x="45" y="65"/>
                </a:lnTo>
                <a:lnTo>
                  <a:pt x="2" y="121"/>
                </a:lnTo>
                <a:lnTo>
                  <a:pt x="0" y="121"/>
                </a:lnTo>
                <a:lnTo>
                  <a:pt x="0" y="134"/>
                </a:lnTo>
                <a:lnTo>
                  <a:pt x="31" y="114"/>
                </a:lnTo>
                <a:lnTo>
                  <a:pt x="31" y="120"/>
                </a:lnTo>
                <a:lnTo>
                  <a:pt x="33" y="122"/>
                </a:lnTo>
                <a:lnTo>
                  <a:pt x="35" y="117"/>
                </a:lnTo>
                <a:lnTo>
                  <a:pt x="35" y="111"/>
                </a:lnTo>
                <a:lnTo>
                  <a:pt x="41" y="109"/>
                </a:lnTo>
                <a:lnTo>
                  <a:pt x="46" y="108"/>
                </a:lnTo>
                <a:lnTo>
                  <a:pt x="45" y="110"/>
                </a:lnTo>
                <a:lnTo>
                  <a:pt x="45" y="111"/>
                </a:lnTo>
                <a:lnTo>
                  <a:pt x="45" y="135"/>
                </a:lnTo>
                <a:lnTo>
                  <a:pt x="30" y="152"/>
                </a:lnTo>
                <a:lnTo>
                  <a:pt x="35" y="157"/>
                </a:lnTo>
                <a:lnTo>
                  <a:pt x="45" y="149"/>
                </a:lnTo>
                <a:lnTo>
                  <a:pt x="47" y="150"/>
                </a:lnTo>
                <a:lnTo>
                  <a:pt x="47" y="151"/>
                </a:lnTo>
                <a:lnTo>
                  <a:pt x="50" y="151"/>
                </a:lnTo>
                <a:lnTo>
                  <a:pt x="50" y="150"/>
                </a:lnTo>
                <a:lnTo>
                  <a:pt x="52" y="150"/>
                </a:lnTo>
                <a:lnTo>
                  <a:pt x="58" y="15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56" name="Freeform 396"/>
          <p:cNvSpPr>
            <a:spLocks/>
          </p:cNvSpPr>
          <p:nvPr/>
        </p:nvSpPr>
        <p:spPr bwMode="auto">
          <a:xfrm>
            <a:off x="5268913" y="2549525"/>
            <a:ext cx="684212" cy="222250"/>
          </a:xfrm>
          <a:custGeom>
            <a:avLst/>
            <a:gdLst/>
            <a:ahLst/>
            <a:cxnLst>
              <a:cxn ang="0">
                <a:pos x="0" y="115"/>
              </a:cxn>
              <a:cxn ang="0">
                <a:pos x="12" y="111"/>
              </a:cxn>
              <a:cxn ang="0">
                <a:pos x="24" y="108"/>
              </a:cxn>
              <a:cxn ang="0">
                <a:pos x="31" y="98"/>
              </a:cxn>
              <a:cxn ang="0">
                <a:pos x="47" y="90"/>
              </a:cxn>
              <a:cxn ang="0">
                <a:pos x="44" y="98"/>
              </a:cxn>
              <a:cxn ang="0">
                <a:pos x="28" y="105"/>
              </a:cxn>
              <a:cxn ang="0">
                <a:pos x="34" y="115"/>
              </a:cxn>
              <a:cxn ang="0">
                <a:pos x="50" y="108"/>
              </a:cxn>
              <a:cxn ang="0">
                <a:pos x="61" y="108"/>
              </a:cxn>
              <a:cxn ang="0">
                <a:pos x="74" y="114"/>
              </a:cxn>
              <a:cxn ang="0">
                <a:pos x="96" y="114"/>
              </a:cxn>
              <a:cxn ang="0">
                <a:pos x="113" y="114"/>
              </a:cxn>
              <a:cxn ang="0">
                <a:pos x="111" y="99"/>
              </a:cxn>
              <a:cxn ang="0">
                <a:pos x="122" y="90"/>
              </a:cxn>
              <a:cxn ang="0">
                <a:pos x="143" y="80"/>
              </a:cxn>
              <a:cxn ang="0">
                <a:pos x="134" y="86"/>
              </a:cxn>
              <a:cxn ang="0">
                <a:pos x="119" y="96"/>
              </a:cxn>
              <a:cxn ang="0">
                <a:pos x="119" y="108"/>
              </a:cxn>
              <a:cxn ang="0">
                <a:pos x="132" y="103"/>
              </a:cxn>
              <a:cxn ang="0">
                <a:pos x="147" y="105"/>
              </a:cxn>
              <a:cxn ang="0">
                <a:pos x="165" y="105"/>
              </a:cxn>
              <a:cxn ang="0">
                <a:pos x="177" y="59"/>
              </a:cxn>
              <a:cxn ang="0">
                <a:pos x="202" y="59"/>
              </a:cxn>
              <a:cxn ang="0">
                <a:pos x="216" y="98"/>
              </a:cxn>
              <a:cxn ang="0">
                <a:pos x="218" y="80"/>
              </a:cxn>
              <a:cxn ang="0">
                <a:pos x="225" y="61"/>
              </a:cxn>
              <a:cxn ang="0">
                <a:pos x="234" y="53"/>
              </a:cxn>
              <a:cxn ang="0">
                <a:pos x="241" y="46"/>
              </a:cxn>
              <a:cxn ang="0">
                <a:pos x="246" y="14"/>
              </a:cxn>
              <a:cxn ang="0">
                <a:pos x="240" y="6"/>
              </a:cxn>
              <a:cxn ang="0">
                <a:pos x="224" y="6"/>
              </a:cxn>
              <a:cxn ang="0">
                <a:pos x="219" y="2"/>
              </a:cxn>
              <a:cxn ang="0">
                <a:pos x="240" y="0"/>
              </a:cxn>
              <a:cxn ang="0">
                <a:pos x="260" y="0"/>
              </a:cxn>
              <a:cxn ang="0">
                <a:pos x="266" y="4"/>
              </a:cxn>
              <a:cxn ang="0">
                <a:pos x="259" y="16"/>
              </a:cxn>
              <a:cxn ang="0">
                <a:pos x="262" y="30"/>
              </a:cxn>
              <a:cxn ang="0">
                <a:pos x="272" y="24"/>
              </a:cxn>
              <a:cxn ang="0">
                <a:pos x="268" y="30"/>
              </a:cxn>
              <a:cxn ang="0">
                <a:pos x="256" y="37"/>
              </a:cxn>
              <a:cxn ang="0">
                <a:pos x="266" y="52"/>
              </a:cxn>
              <a:cxn ang="0">
                <a:pos x="286" y="49"/>
              </a:cxn>
              <a:cxn ang="0">
                <a:pos x="290" y="56"/>
              </a:cxn>
              <a:cxn ang="0">
                <a:pos x="287" y="73"/>
              </a:cxn>
              <a:cxn ang="0">
                <a:pos x="299" y="99"/>
              </a:cxn>
              <a:cxn ang="0">
                <a:pos x="311" y="96"/>
              </a:cxn>
              <a:cxn ang="0">
                <a:pos x="333" y="96"/>
              </a:cxn>
              <a:cxn ang="0">
                <a:pos x="346" y="93"/>
              </a:cxn>
              <a:cxn ang="0">
                <a:pos x="346" y="83"/>
              </a:cxn>
              <a:cxn ang="0">
                <a:pos x="358" y="84"/>
              </a:cxn>
              <a:cxn ang="0">
                <a:pos x="375" y="80"/>
              </a:cxn>
              <a:cxn ang="0">
                <a:pos x="359" y="84"/>
              </a:cxn>
              <a:cxn ang="0">
                <a:pos x="362" y="93"/>
              </a:cxn>
              <a:cxn ang="0">
                <a:pos x="378" y="90"/>
              </a:cxn>
              <a:cxn ang="0">
                <a:pos x="424" y="92"/>
              </a:cxn>
              <a:cxn ang="0">
                <a:pos x="428" y="91"/>
              </a:cxn>
              <a:cxn ang="0">
                <a:pos x="410" y="139"/>
              </a:cxn>
            </a:cxnLst>
            <a:rect l="0" t="0" r="r" b="b"/>
            <a:pathLst>
              <a:path w="431" h="140">
                <a:moveTo>
                  <a:pt x="0" y="139"/>
                </a:moveTo>
                <a:lnTo>
                  <a:pt x="0" y="133"/>
                </a:lnTo>
                <a:lnTo>
                  <a:pt x="0" y="121"/>
                </a:lnTo>
                <a:lnTo>
                  <a:pt x="0" y="115"/>
                </a:lnTo>
                <a:lnTo>
                  <a:pt x="0" y="111"/>
                </a:lnTo>
                <a:lnTo>
                  <a:pt x="4" y="111"/>
                </a:lnTo>
                <a:lnTo>
                  <a:pt x="8" y="111"/>
                </a:lnTo>
                <a:lnTo>
                  <a:pt x="12" y="111"/>
                </a:lnTo>
                <a:lnTo>
                  <a:pt x="16" y="111"/>
                </a:lnTo>
                <a:lnTo>
                  <a:pt x="19" y="111"/>
                </a:lnTo>
                <a:lnTo>
                  <a:pt x="22" y="111"/>
                </a:lnTo>
                <a:lnTo>
                  <a:pt x="24" y="108"/>
                </a:lnTo>
                <a:lnTo>
                  <a:pt x="19" y="105"/>
                </a:lnTo>
                <a:lnTo>
                  <a:pt x="24" y="102"/>
                </a:lnTo>
                <a:lnTo>
                  <a:pt x="28" y="99"/>
                </a:lnTo>
                <a:lnTo>
                  <a:pt x="31" y="98"/>
                </a:lnTo>
                <a:lnTo>
                  <a:pt x="35" y="96"/>
                </a:lnTo>
                <a:lnTo>
                  <a:pt x="40" y="93"/>
                </a:lnTo>
                <a:lnTo>
                  <a:pt x="43" y="92"/>
                </a:lnTo>
                <a:lnTo>
                  <a:pt x="47" y="90"/>
                </a:lnTo>
                <a:lnTo>
                  <a:pt x="50" y="90"/>
                </a:lnTo>
                <a:lnTo>
                  <a:pt x="50" y="93"/>
                </a:lnTo>
                <a:lnTo>
                  <a:pt x="49" y="98"/>
                </a:lnTo>
                <a:lnTo>
                  <a:pt x="44" y="98"/>
                </a:lnTo>
                <a:lnTo>
                  <a:pt x="41" y="99"/>
                </a:lnTo>
                <a:lnTo>
                  <a:pt x="35" y="102"/>
                </a:lnTo>
                <a:lnTo>
                  <a:pt x="31" y="103"/>
                </a:lnTo>
                <a:lnTo>
                  <a:pt x="28" y="105"/>
                </a:lnTo>
                <a:lnTo>
                  <a:pt x="25" y="111"/>
                </a:lnTo>
                <a:lnTo>
                  <a:pt x="25" y="114"/>
                </a:lnTo>
                <a:lnTo>
                  <a:pt x="29" y="115"/>
                </a:lnTo>
                <a:lnTo>
                  <a:pt x="34" y="115"/>
                </a:lnTo>
                <a:lnTo>
                  <a:pt x="37" y="109"/>
                </a:lnTo>
                <a:lnTo>
                  <a:pt x="43" y="108"/>
                </a:lnTo>
                <a:lnTo>
                  <a:pt x="47" y="108"/>
                </a:lnTo>
                <a:lnTo>
                  <a:pt x="50" y="108"/>
                </a:lnTo>
                <a:lnTo>
                  <a:pt x="55" y="108"/>
                </a:lnTo>
                <a:lnTo>
                  <a:pt x="56" y="103"/>
                </a:lnTo>
                <a:lnTo>
                  <a:pt x="61" y="103"/>
                </a:lnTo>
                <a:lnTo>
                  <a:pt x="61" y="108"/>
                </a:lnTo>
                <a:lnTo>
                  <a:pt x="65" y="108"/>
                </a:lnTo>
                <a:lnTo>
                  <a:pt x="66" y="111"/>
                </a:lnTo>
                <a:lnTo>
                  <a:pt x="71" y="114"/>
                </a:lnTo>
                <a:lnTo>
                  <a:pt x="74" y="114"/>
                </a:lnTo>
                <a:lnTo>
                  <a:pt x="80" y="114"/>
                </a:lnTo>
                <a:lnTo>
                  <a:pt x="84" y="114"/>
                </a:lnTo>
                <a:lnTo>
                  <a:pt x="90" y="114"/>
                </a:lnTo>
                <a:lnTo>
                  <a:pt x="96" y="114"/>
                </a:lnTo>
                <a:lnTo>
                  <a:pt x="101" y="114"/>
                </a:lnTo>
                <a:lnTo>
                  <a:pt x="105" y="114"/>
                </a:lnTo>
                <a:lnTo>
                  <a:pt x="109" y="114"/>
                </a:lnTo>
                <a:lnTo>
                  <a:pt x="113" y="114"/>
                </a:lnTo>
                <a:lnTo>
                  <a:pt x="113" y="109"/>
                </a:lnTo>
                <a:lnTo>
                  <a:pt x="115" y="105"/>
                </a:lnTo>
                <a:lnTo>
                  <a:pt x="115" y="102"/>
                </a:lnTo>
                <a:lnTo>
                  <a:pt x="111" y="99"/>
                </a:lnTo>
                <a:lnTo>
                  <a:pt x="111" y="96"/>
                </a:lnTo>
                <a:lnTo>
                  <a:pt x="115" y="92"/>
                </a:lnTo>
                <a:lnTo>
                  <a:pt x="119" y="92"/>
                </a:lnTo>
                <a:lnTo>
                  <a:pt x="122" y="90"/>
                </a:lnTo>
                <a:lnTo>
                  <a:pt x="127" y="87"/>
                </a:lnTo>
                <a:lnTo>
                  <a:pt x="132" y="84"/>
                </a:lnTo>
                <a:lnTo>
                  <a:pt x="138" y="83"/>
                </a:lnTo>
                <a:lnTo>
                  <a:pt x="143" y="80"/>
                </a:lnTo>
                <a:lnTo>
                  <a:pt x="146" y="80"/>
                </a:lnTo>
                <a:lnTo>
                  <a:pt x="143" y="83"/>
                </a:lnTo>
                <a:lnTo>
                  <a:pt x="138" y="83"/>
                </a:lnTo>
                <a:lnTo>
                  <a:pt x="134" y="86"/>
                </a:lnTo>
                <a:lnTo>
                  <a:pt x="131" y="87"/>
                </a:lnTo>
                <a:lnTo>
                  <a:pt x="127" y="92"/>
                </a:lnTo>
                <a:lnTo>
                  <a:pt x="122" y="93"/>
                </a:lnTo>
                <a:lnTo>
                  <a:pt x="119" y="96"/>
                </a:lnTo>
                <a:lnTo>
                  <a:pt x="116" y="99"/>
                </a:lnTo>
                <a:lnTo>
                  <a:pt x="116" y="103"/>
                </a:lnTo>
                <a:lnTo>
                  <a:pt x="115" y="108"/>
                </a:lnTo>
                <a:lnTo>
                  <a:pt x="119" y="108"/>
                </a:lnTo>
                <a:lnTo>
                  <a:pt x="122" y="105"/>
                </a:lnTo>
                <a:lnTo>
                  <a:pt x="125" y="103"/>
                </a:lnTo>
                <a:lnTo>
                  <a:pt x="128" y="103"/>
                </a:lnTo>
                <a:lnTo>
                  <a:pt x="132" y="103"/>
                </a:lnTo>
                <a:lnTo>
                  <a:pt x="137" y="105"/>
                </a:lnTo>
                <a:lnTo>
                  <a:pt x="140" y="105"/>
                </a:lnTo>
                <a:lnTo>
                  <a:pt x="144" y="105"/>
                </a:lnTo>
                <a:lnTo>
                  <a:pt x="147" y="105"/>
                </a:lnTo>
                <a:lnTo>
                  <a:pt x="152" y="105"/>
                </a:lnTo>
                <a:lnTo>
                  <a:pt x="156" y="105"/>
                </a:lnTo>
                <a:lnTo>
                  <a:pt x="162" y="105"/>
                </a:lnTo>
                <a:lnTo>
                  <a:pt x="165" y="105"/>
                </a:lnTo>
                <a:lnTo>
                  <a:pt x="169" y="105"/>
                </a:lnTo>
                <a:lnTo>
                  <a:pt x="171" y="105"/>
                </a:lnTo>
                <a:lnTo>
                  <a:pt x="172" y="102"/>
                </a:lnTo>
                <a:lnTo>
                  <a:pt x="177" y="59"/>
                </a:lnTo>
                <a:lnTo>
                  <a:pt x="178" y="55"/>
                </a:lnTo>
                <a:lnTo>
                  <a:pt x="183" y="53"/>
                </a:lnTo>
                <a:lnTo>
                  <a:pt x="202" y="53"/>
                </a:lnTo>
                <a:lnTo>
                  <a:pt x="202" y="59"/>
                </a:lnTo>
                <a:lnTo>
                  <a:pt x="206" y="102"/>
                </a:lnTo>
                <a:lnTo>
                  <a:pt x="210" y="103"/>
                </a:lnTo>
                <a:lnTo>
                  <a:pt x="213" y="103"/>
                </a:lnTo>
                <a:lnTo>
                  <a:pt x="216" y="98"/>
                </a:lnTo>
                <a:lnTo>
                  <a:pt x="216" y="93"/>
                </a:lnTo>
                <a:lnTo>
                  <a:pt x="216" y="87"/>
                </a:lnTo>
                <a:lnTo>
                  <a:pt x="216" y="84"/>
                </a:lnTo>
                <a:lnTo>
                  <a:pt x="218" y="80"/>
                </a:lnTo>
                <a:lnTo>
                  <a:pt x="230" y="73"/>
                </a:lnTo>
                <a:lnTo>
                  <a:pt x="230" y="68"/>
                </a:lnTo>
                <a:lnTo>
                  <a:pt x="228" y="65"/>
                </a:lnTo>
                <a:lnTo>
                  <a:pt x="225" y="61"/>
                </a:lnTo>
                <a:lnTo>
                  <a:pt x="225" y="56"/>
                </a:lnTo>
                <a:lnTo>
                  <a:pt x="225" y="53"/>
                </a:lnTo>
                <a:lnTo>
                  <a:pt x="230" y="53"/>
                </a:lnTo>
                <a:lnTo>
                  <a:pt x="234" y="53"/>
                </a:lnTo>
                <a:lnTo>
                  <a:pt x="237" y="53"/>
                </a:lnTo>
                <a:lnTo>
                  <a:pt x="241" y="53"/>
                </a:lnTo>
                <a:lnTo>
                  <a:pt x="241" y="49"/>
                </a:lnTo>
                <a:lnTo>
                  <a:pt x="241" y="46"/>
                </a:lnTo>
                <a:lnTo>
                  <a:pt x="243" y="41"/>
                </a:lnTo>
                <a:lnTo>
                  <a:pt x="246" y="24"/>
                </a:lnTo>
                <a:lnTo>
                  <a:pt x="246" y="18"/>
                </a:lnTo>
                <a:lnTo>
                  <a:pt x="246" y="14"/>
                </a:lnTo>
                <a:lnTo>
                  <a:pt x="246" y="10"/>
                </a:lnTo>
                <a:lnTo>
                  <a:pt x="247" y="8"/>
                </a:lnTo>
                <a:lnTo>
                  <a:pt x="243" y="6"/>
                </a:lnTo>
                <a:lnTo>
                  <a:pt x="240" y="6"/>
                </a:lnTo>
                <a:lnTo>
                  <a:pt x="235" y="6"/>
                </a:lnTo>
                <a:lnTo>
                  <a:pt x="231" y="6"/>
                </a:lnTo>
                <a:lnTo>
                  <a:pt x="228" y="6"/>
                </a:lnTo>
                <a:lnTo>
                  <a:pt x="224" y="6"/>
                </a:lnTo>
                <a:lnTo>
                  <a:pt x="219" y="6"/>
                </a:lnTo>
                <a:lnTo>
                  <a:pt x="216" y="6"/>
                </a:lnTo>
                <a:lnTo>
                  <a:pt x="213" y="4"/>
                </a:lnTo>
                <a:lnTo>
                  <a:pt x="219" y="2"/>
                </a:lnTo>
                <a:lnTo>
                  <a:pt x="225" y="2"/>
                </a:lnTo>
                <a:lnTo>
                  <a:pt x="231" y="2"/>
                </a:lnTo>
                <a:lnTo>
                  <a:pt x="235" y="2"/>
                </a:lnTo>
                <a:lnTo>
                  <a:pt x="240" y="0"/>
                </a:lnTo>
                <a:lnTo>
                  <a:pt x="243" y="0"/>
                </a:lnTo>
                <a:lnTo>
                  <a:pt x="249" y="2"/>
                </a:lnTo>
                <a:lnTo>
                  <a:pt x="255" y="0"/>
                </a:lnTo>
                <a:lnTo>
                  <a:pt x="260" y="0"/>
                </a:lnTo>
                <a:lnTo>
                  <a:pt x="265" y="0"/>
                </a:lnTo>
                <a:lnTo>
                  <a:pt x="268" y="2"/>
                </a:lnTo>
                <a:lnTo>
                  <a:pt x="269" y="2"/>
                </a:lnTo>
                <a:lnTo>
                  <a:pt x="266" y="4"/>
                </a:lnTo>
                <a:lnTo>
                  <a:pt x="262" y="6"/>
                </a:lnTo>
                <a:lnTo>
                  <a:pt x="259" y="8"/>
                </a:lnTo>
                <a:lnTo>
                  <a:pt x="259" y="12"/>
                </a:lnTo>
                <a:lnTo>
                  <a:pt x="259" y="16"/>
                </a:lnTo>
                <a:lnTo>
                  <a:pt x="259" y="19"/>
                </a:lnTo>
                <a:lnTo>
                  <a:pt x="259" y="24"/>
                </a:lnTo>
                <a:lnTo>
                  <a:pt x="259" y="28"/>
                </a:lnTo>
                <a:lnTo>
                  <a:pt x="262" y="30"/>
                </a:lnTo>
                <a:lnTo>
                  <a:pt x="260" y="25"/>
                </a:lnTo>
                <a:lnTo>
                  <a:pt x="265" y="24"/>
                </a:lnTo>
                <a:lnTo>
                  <a:pt x="268" y="24"/>
                </a:lnTo>
                <a:lnTo>
                  <a:pt x="272" y="24"/>
                </a:lnTo>
                <a:lnTo>
                  <a:pt x="275" y="24"/>
                </a:lnTo>
                <a:lnTo>
                  <a:pt x="274" y="28"/>
                </a:lnTo>
                <a:lnTo>
                  <a:pt x="272" y="28"/>
                </a:lnTo>
                <a:lnTo>
                  <a:pt x="268" y="30"/>
                </a:lnTo>
                <a:lnTo>
                  <a:pt x="265" y="31"/>
                </a:lnTo>
                <a:lnTo>
                  <a:pt x="260" y="31"/>
                </a:lnTo>
                <a:lnTo>
                  <a:pt x="256" y="31"/>
                </a:lnTo>
                <a:lnTo>
                  <a:pt x="256" y="37"/>
                </a:lnTo>
                <a:lnTo>
                  <a:pt x="259" y="43"/>
                </a:lnTo>
                <a:lnTo>
                  <a:pt x="262" y="46"/>
                </a:lnTo>
                <a:lnTo>
                  <a:pt x="262" y="49"/>
                </a:lnTo>
                <a:lnTo>
                  <a:pt x="266" y="52"/>
                </a:lnTo>
                <a:lnTo>
                  <a:pt x="269" y="52"/>
                </a:lnTo>
                <a:lnTo>
                  <a:pt x="275" y="49"/>
                </a:lnTo>
                <a:lnTo>
                  <a:pt x="280" y="49"/>
                </a:lnTo>
                <a:lnTo>
                  <a:pt x="286" y="49"/>
                </a:lnTo>
                <a:lnTo>
                  <a:pt x="284" y="53"/>
                </a:lnTo>
                <a:lnTo>
                  <a:pt x="283" y="56"/>
                </a:lnTo>
                <a:lnTo>
                  <a:pt x="286" y="56"/>
                </a:lnTo>
                <a:lnTo>
                  <a:pt x="290" y="56"/>
                </a:lnTo>
                <a:lnTo>
                  <a:pt x="287" y="61"/>
                </a:lnTo>
                <a:lnTo>
                  <a:pt x="286" y="65"/>
                </a:lnTo>
                <a:lnTo>
                  <a:pt x="284" y="71"/>
                </a:lnTo>
                <a:lnTo>
                  <a:pt x="287" y="73"/>
                </a:lnTo>
                <a:lnTo>
                  <a:pt x="292" y="73"/>
                </a:lnTo>
                <a:lnTo>
                  <a:pt x="297" y="90"/>
                </a:lnTo>
                <a:lnTo>
                  <a:pt x="299" y="93"/>
                </a:lnTo>
                <a:lnTo>
                  <a:pt x="299" y="99"/>
                </a:lnTo>
                <a:lnTo>
                  <a:pt x="305" y="102"/>
                </a:lnTo>
                <a:lnTo>
                  <a:pt x="303" y="98"/>
                </a:lnTo>
                <a:lnTo>
                  <a:pt x="307" y="96"/>
                </a:lnTo>
                <a:lnTo>
                  <a:pt x="311" y="96"/>
                </a:lnTo>
                <a:lnTo>
                  <a:pt x="316" y="96"/>
                </a:lnTo>
                <a:lnTo>
                  <a:pt x="321" y="96"/>
                </a:lnTo>
                <a:lnTo>
                  <a:pt x="327" y="96"/>
                </a:lnTo>
                <a:lnTo>
                  <a:pt x="333" y="96"/>
                </a:lnTo>
                <a:lnTo>
                  <a:pt x="337" y="96"/>
                </a:lnTo>
                <a:lnTo>
                  <a:pt x="340" y="96"/>
                </a:lnTo>
                <a:lnTo>
                  <a:pt x="343" y="96"/>
                </a:lnTo>
                <a:lnTo>
                  <a:pt x="346" y="93"/>
                </a:lnTo>
                <a:lnTo>
                  <a:pt x="349" y="90"/>
                </a:lnTo>
                <a:lnTo>
                  <a:pt x="346" y="86"/>
                </a:lnTo>
                <a:lnTo>
                  <a:pt x="343" y="84"/>
                </a:lnTo>
                <a:lnTo>
                  <a:pt x="346" y="83"/>
                </a:lnTo>
                <a:lnTo>
                  <a:pt x="349" y="78"/>
                </a:lnTo>
                <a:lnTo>
                  <a:pt x="350" y="83"/>
                </a:lnTo>
                <a:lnTo>
                  <a:pt x="353" y="84"/>
                </a:lnTo>
                <a:lnTo>
                  <a:pt x="358" y="84"/>
                </a:lnTo>
                <a:lnTo>
                  <a:pt x="362" y="83"/>
                </a:lnTo>
                <a:lnTo>
                  <a:pt x="368" y="80"/>
                </a:lnTo>
                <a:lnTo>
                  <a:pt x="371" y="80"/>
                </a:lnTo>
                <a:lnTo>
                  <a:pt x="375" y="80"/>
                </a:lnTo>
                <a:lnTo>
                  <a:pt x="371" y="84"/>
                </a:lnTo>
                <a:lnTo>
                  <a:pt x="368" y="84"/>
                </a:lnTo>
                <a:lnTo>
                  <a:pt x="363" y="84"/>
                </a:lnTo>
                <a:lnTo>
                  <a:pt x="359" y="84"/>
                </a:lnTo>
                <a:lnTo>
                  <a:pt x="356" y="86"/>
                </a:lnTo>
                <a:lnTo>
                  <a:pt x="356" y="90"/>
                </a:lnTo>
                <a:lnTo>
                  <a:pt x="358" y="93"/>
                </a:lnTo>
                <a:lnTo>
                  <a:pt x="362" y="93"/>
                </a:lnTo>
                <a:lnTo>
                  <a:pt x="368" y="93"/>
                </a:lnTo>
                <a:lnTo>
                  <a:pt x="371" y="93"/>
                </a:lnTo>
                <a:lnTo>
                  <a:pt x="375" y="92"/>
                </a:lnTo>
                <a:lnTo>
                  <a:pt x="378" y="90"/>
                </a:lnTo>
                <a:lnTo>
                  <a:pt x="383" y="90"/>
                </a:lnTo>
                <a:lnTo>
                  <a:pt x="387" y="92"/>
                </a:lnTo>
                <a:lnTo>
                  <a:pt x="419" y="92"/>
                </a:lnTo>
                <a:lnTo>
                  <a:pt x="424" y="92"/>
                </a:lnTo>
                <a:lnTo>
                  <a:pt x="428" y="93"/>
                </a:lnTo>
                <a:lnTo>
                  <a:pt x="425" y="93"/>
                </a:lnTo>
                <a:lnTo>
                  <a:pt x="430" y="93"/>
                </a:lnTo>
                <a:lnTo>
                  <a:pt x="428" y="91"/>
                </a:lnTo>
                <a:lnTo>
                  <a:pt x="425" y="102"/>
                </a:lnTo>
                <a:lnTo>
                  <a:pt x="414" y="129"/>
                </a:lnTo>
                <a:lnTo>
                  <a:pt x="410" y="135"/>
                </a:lnTo>
                <a:lnTo>
                  <a:pt x="410" y="139"/>
                </a:lnTo>
                <a:lnTo>
                  <a:pt x="408" y="139"/>
                </a:lnTo>
                <a:lnTo>
                  <a:pt x="0" y="139"/>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57" name="Rectangle 397"/>
          <p:cNvSpPr>
            <a:spLocks noChangeArrowheads="1"/>
          </p:cNvSpPr>
          <p:nvPr/>
        </p:nvSpPr>
        <p:spPr bwMode="auto">
          <a:xfrm>
            <a:off x="5346408" y="2728914"/>
            <a:ext cx="553037"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MINESWEEP</a:t>
            </a:r>
          </a:p>
        </p:txBody>
      </p:sp>
      <p:sp>
        <p:nvSpPr>
          <p:cNvPr id="322958" name="Freeform 398"/>
          <p:cNvSpPr>
            <a:spLocks/>
          </p:cNvSpPr>
          <p:nvPr/>
        </p:nvSpPr>
        <p:spPr bwMode="auto">
          <a:xfrm>
            <a:off x="2549526" y="1087438"/>
            <a:ext cx="733425" cy="68262"/>
          </a:xfrm>
          <a:custGeom>
            <a:avLst/>
            <a:gdLst/>
            <a:ahLst/>
            <a:cxnLst>
              <a:cxn ang="0">
                <a:pos x="461" y="42"/>
              </a:cxn>
              <a:cxn ang="0">
                <a:pos x="8" y="42"/>
              </a:cxn>
              <a:cxn ang="0">
                <a:pos x="0" y="42"/>
              </a:cxn>
              <a:cxn ang="0">
                <a:pos x="6" y="36"/>
              </a:cxn>
              <a:cxn ang="0">
                <a:pos x="12" y="36"/>
              </a:cxn>
              <a:cxn ang="0">
                <a:pos x="31" y="34"/>
              </a:cxn>
              <a:cxn ang="0">
                <a:pos x="72" y="28"/>
              </a:cxn>
              <a:cxn ang="0">
                <a:pos x="91" y="28"/>
              </a:cxn>
              <a:cxn ang="0">
                <a:pos x="100" y="28"/>
              </a:cxn>
              <a:cxn ang="0">
                <a:pos x="106" y="28"/>
              </a:cxn>
              <a:cxn ang="0">
                <a:pos x="114" y="28"/>
              </a:cxn>
              <a:cxn ang="0">
                <a:pos x="122" y="28"/>
              </a:cxn>
              <a:cxn ang="0">
                <a:pos x="132" y="28"/>
              </a:cxn>
              <a:cxn ang="0">
                <a:pos x="137" y="28"/>
              </a:cxn>
              <a:cxn ang="0">
                <a:pos x="145" y="28"/>
              </a:cxn>
              <a:cxn ang="0">
                <a:pos x="155" y="28"/>
              </a:cxn>
              <a:cxn ang="0">
                <a:pos x="160" y="28"/>
              </a:cxn>
              <a:cxn ang="0">
                <a:pos x="198" y="28"/>
              </a:cxn>
              <a:cxn ang="0">
                <a:pos x="206" y="28"/>
              </a:cxn>
              <a:cxn ang="0">
                <a:pos x="226" y="28"/>
              </a:cxn>
              <a:cxn ang="0">
                <a:pos x="226" y="19"/>
              </a:cxn>
              <a:cxn ang="0">
                <a:pos x="226" y="13"/>
              </a:cxn>
              <a:cxn ang="0">
                <a:pos x="226" y="7"/>
              </a:cxn>
              <a:cxn ang="0">
                <a:pos x="226" y="6"/>
              </a:cxn>
              <a:cxn ang="0">
                <a:pos x="226" y="5"/>
              </a:cxn>
              <a:cxn ang="0">
                <a:pos x="226" y="0"/>
              </a:cxn>
              <a:cxn ang="0">
                <a:pos x="252" y="0"/>
              </a:cxn>
              <a:cxn ang="0">
                <a:pos x="252" y="5"/>
              </a:cxn>
              <a:cxn ang="0">
                <a:pos x="269" y="5"/>
              </a:cxn>
              <a:cxn ang="0">
                <a:pos x="286" y="5"/>
              </a:cxn>
              <a:cxn ang="0">
                <a:pos x="289" y="28"/>
              </a:cxn>
              <a:cxn ang="0">
                <a:pos x="370" y="22"/>
              </a:cxn>
              <a:cxn ang="0">
                <a:pos x="444" y="19"/>
              </a:cxn>
              <a:cxn ang="0">
                <a:pos x="450" y="19"/>
              </a:cxn>
              <a:cxn ang="0">
                <a:pos x="455" y="19"/>
              </a:cxn>
              <a:cxn ang="0">
                <a:pos x="461" y="22"/>
              </a:cxn>
              <a:cxn ang="0">
                <a:pos x="461" y="42"/>
              </a:cxn>
              <a:cxn ang="0">
                <a:pos x="461" y="28"/>
              </a:cxn>
              <a:cxn ang="0">
                <a:pos x="461" y="42"/>
              </a:cxn>
            </a:cxnLst>
            <a:rect l="0" t="0" r="r" b="b"/>
            <a:pathLst>
              <a:path w="462" h="43">
                <a:moveTo>
                  <a:pt x="461" y="42"/>
                </a:moveTo>
                <a:lnTo>
                  <a:pt x="8" y="42"/>
                </a:lnTo>
                <a:lnTo>
                  <a:pt x="0" y="42"/>
                </a:lnTo>
                <a:lnTo>
                  <a:pt x="6" y="36"/>
                </a:lnTo>
                <a:lnTo>
                  <a:pt x="12" y="36"/>
                </a:lnTo>
                <a:lnTo>
                  <a:pt x="31" y="34"/>
                </a:lnTo>
                <a:lnTo>
                  <a:pt x="72" y="28"/>
                </a:lnTo>
                <a:lnTo>
                  <a:pt x="91" y="28"/>
                </a:lnTo>
                <a:lnTo>
                  <a:pt x="100" y="28"/>
                </a:lnTo>
                <a:lnTo>
                  <a:pt x="106" y="28"/>
                </a:lnTo>
                <a:lnTo>
                  <a:pt x="114" y="28"/>
                </a:lnTo>
                <a:lnTo>
                  <a:pt x="122" y="28"/>
                </a:lnTo>
                <a:lnTo>
                  <a:pt x="132" y="28"/>
                </a:lnTo>
                <a:lnTo>
                  <a:pt x="137" y="28"/>
                </a:lnTo>
                <a:lnTo>
                  <a:pt x="145" y="28"/>
                </a:lnTo>
                <a:lnTo>
                  <a:pt x="155" y="28"/>
                </a:lnTo>
                <a:lnTo>
                  <a:pt x="160" y="28"/>
                </a:lnTo>
                <a:lnTo>
                  <a:pt x="198" y="28"/>
                </a:lnTo>
                <a:lnTo>
                  <a:pt x="206" y="28"/>
                </a:lnTo>
                <a:lnTo>
                  <a:pt x="226" y="28"/>
                </a:lnTo>
                <a:lnTo>
                  <a:pt x="226" y="19"/>
                </a:lnTo>
                <a:lnTo>
                  <a:pt x="226" y="13"/>
                </a:lnTo>
                <a:lnTo>
                  <a:pt x="226" y="7"/>
                </a:lnTo>
                <a:lnTo>
                  <a:pt x="226" y="6"/>
                </a:lnTo>
                <a:lnTo>
                  <a:pt x="226" y="5"/>
                </a:lnTo>
                <a:lnTo>
                  <a:pt x="226" y="0"/>
                </a:lnTo>
                <a:lnTo>
                  <a:pt x="252" y="0"/>
                </a:lnTo>
                <a:lnTo>
                  <a:pt x="252" y="5"/>
                </a:lnTo>
                <a:lnTo>
                  <a:pt x="269" y="5"/>
                </a:lnTo>
                <a:lnTo>
                  <a:pt x="286" y="5"/>
                </a:lnTo>
                <a:lnTo>
                  <a:pt x="289" y="28"/>
                </a:lnTo>
                <a:lnTo>
                  <a:pt x="370" y="22"/>
                </a:lnTo>
                <a:lnTo>
                  <a:pt x="444" y="19"/>
                </a:lnTo>
                <a:lnTo>
                  <a:pt x="450" y="19"/>
                </a:lnTo>
                <a:lnTo>
                  <a:pt x="455" y="19"/>
                </a:lnTo>
                <a:lnTo>
                  <a:pt x="461" y="22"/>
                </a:lnTo>
                <a:lnTo>
                  <a:pt x="461" y="42"/>
                </a:lnTo>
                <a:lnTo>
                  <a:pt x="461" y="28"/>
                </a:lnTo>
                <a:lnTo>
                  <a:pt x="461" y="42"/>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59" name="Rectangle 399"/>
          <p:cNvSpPr>
            <a:spLocks noChangeArrowheads="1"/>
          </p:cNvSpPr>
          <p:nvPr/>
        </p:nvSpPr>
        <p:spPr bwMode="auto">
          <a:xfrm>
            <a:off x="2710237" y="1200151"/>
            <a:ext cx="415178"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TANGO</a:t>
            </a:r>
          </a:p>
        </p:txBody>
      </p:sp>
      <p:sp>
        <p:nvSpPr>
          <p:cNvPr id="322960" name="Freeform 400"/>
          <p:cNvSpPr>
            <a:spLocks/>
          </p:cNvSpPr>
          <p:nvPr/>
        </p:nvSpPr>
        <p:spPr bwMode="auto">
          <a:xfrm>
            <a:off x="5283200" y="1517650"/>
            <a:ext cx="704850" cy="58738"/>
          </a:xfrm>
          <a:custGeom>
            <a:avLst/>
            <a:gdLst/>
            <a:ahLst/>
            <a:cxnLst>
              <a:cxn ang="0">
                <a:pos x="441" y="34"/>
              </a:cxn>
              <a:cxn ang="0">
                <a:pos x="443" y="12"/>
              </a:cxn>
              <a:cxn ang="0">
                <a:pos x="427" y="8"/>
              </a:cxn>
              <a:cxn ang="0">
                <a:pos x="414" y="31"/>
              </a:cxn>
              <a:cxn ang="0">
                <a:pos x="384" y="29"/>
              </a:cxn>
              <a:cxn ang="0">
                <a:pos x="306" y="19"/>
              </a:cxn>
              <a:cxn ang="0">
                <a:pos x="234" y="17"/>
              </a:cxn>
              <a:cxn ang="0">
                <a:pos x="193" y="16"/>
              </a:cxn>
              <a:cxn ang="0">
                <a:pos x="179" y="7"/>
              </a:cxn>
              <a:cxn ang="0">
                <a:pos x="167" y="4"/>
              </a:cxn>
              <a:cxn ang="0">
                <a:pos x="151" y="0"/>
              </a:cxn>
              <a:cxn ang="0">
                <a:pos x="122" y="0"/>
              </a:cxn>
              <a:cxn ang="0">
                <a:pos x="115" y="16"/>
              </a:cxn>
              <a:cxn ang="0">
                <a:pos x="67" y="17"/>
              </a:cxn>
              <a:cxn ang="0">
                <a:pos x="26" y="19"/>
              </a:cxn>
              <a:cxn ang="0">
                <a:pos x="12" y="25"/>
              </a:cxn>
              <a:cxn ang="0">
                <a:pos x="0" y="34"/>
              </a:cxn>
              <a:cxn ang="0">
                <a:pos x="423" y="36"/>
              </a:cxn>
              <a:cxn ang="0">
                <a:pos x="441" y="36"/>
              </a:cxn>
              <a:cxn ang="0">
                <a:pos x="441" y="34"/>
              </a:cxn>
            </a:cxnLst>
            <a:rect l="0" t="0" r="r" b="b"/>
            <a:pathLst>
              <a:path w="444" h="37">
                <a:moveTo>
                  <a:pt x="441" y="34"/>
                </a:moveTo>
                <a:lnTo>
                  <a:pt x="443" y="12"/>
                </a:lnTo>
                <a:lnTo>
                  <a:pt x="427" y="8"/>
                </a:lnTo>
                <a:lnTo>
                  <a:pt x="414" y="31"/>
                </a:lnTo>
                <a:lnTo>
                  <a:pt x="384" y="29"/>
                </a:lnTo>
                <a:lnTo>
                  <a:pt x="306" y="19"/>
                </a:lnTo>
                <a:lnTo>
                  <a:pt x="234" y="17"/>
                </a:lnTo>
                <a:lnTo>
                  <a:pt x="193" y="16"/>
                </a:lnTo>
                <a:lnTo>
                  <a:pt x="179" y="7"/>
                </a:lnTo>
                <a:lnTo>
                  <a:pt x="167" y="4"/>
                </a:lnTo>
                <a:lnTo>
                  <a:pt x="151" y="0"/>
                </a:lnTo>
                <a:lnTo>
                  <a:pt x="122" y="0"/>
                </a:lnTo>
                <a:lnTo>
                  <a:pt x="115" y="16"/>
                </a:lnTo>
                <a:lnTo>
                  <a:pt x="67" y="17"/>
                </a:lnTo>
                <a:lnTo>
                  <a:pt x="26" y="19"/>
                </a:lnTo>
                <a:lnTo>
                  <a:pt x="12" y="25"/>
                </a:lnTo>
                <a:lnTo>
                  <a:pt x="0" y="34"/>
                </a:lnTo>
                <a:lnTo>
                  <a:pt x="423" y="36"/>
                </a:lnTo>
                <a:lnTo>
                  <a:pt x="441" y="36"/>
                </a:lnTo>
                <a:lnTo>
                  <a:pt x="441" y="34"/>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61" name="Rectangle 401"/>
          <p:cNvSpPr>
            <a:spLocks noChangeArrowheads="1"/>
          </p:cNvSpPr>
          <p:nvPr/>
        </p:nvSpPr>
        <p:spPr bwMode="auto">
          <a:xfrm>
            <a:off x="5288916" y="1546226"/>
            <a:ext cx="623569"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VICTOR I OR VII</a:t>
            </a:r>
          </a:p>
        </p:txBody>
      </p:sp>
      <p:sp>
        <p:nvSpPr>
          <p:cNvPr id="322962" name="Freeform 402"/>
          <p:cNvSpPr>
            <a:spLocks/>
          </p:cNvSpPr>
          <p:nvPr/>
        </p:nvSpPr>
        <p:spPr bwMode="auto">
          <a:xfrm>
            <a:off x="5216526" y="1135063"/>
            <a:ext cx="847725" cy="68262"/>
          </a:xfrm>
          <a:custGeom>
            <a:avLst/>
            <a:gdLst/>
            <a:ahLst/>
            <a:cxnLst>
              <a:cxn ang="0">
                <a:pos x="514" y="31"/>
              </a:cxn>
              <a:cxn ang="0">
                <a:pos x="507" y="28"/>
              </a:cxn>
              <a:cxn ang="0">
                <a:pos x="497" y="25"/>
              </a:cxn>
              <a:cxn ang="0">
                <a:pos x="472" y="22"/>
              </a:cxn>
              <a:cxn ang="0">
                <a:pos x="378" y="20"/>
              </a:cxn>
              <a:cxn ang="0">
                <a:pos x="367" y="20"/>
              </a:cxn>
              <a:cxn ang="0">
                <a:pos x="345" y="16"/>
              </a:cxn>
              <a:cxn ang="0">
                <a:pos x="342" y="11"/>
              </a:cxn>
              <a:cxn ang="0">
                <a:pos x="340" y="6"/>
              </a:cxn>
              <a:cxn ang="0">
                <a:pos x="334" y="1"/>
              </a:cxn>
              <a:cxn ang="0">
                <a:pos x="307" y="0"/>
              </a:cxn>
              <a:cxn ang="0">
                <a:pos x="292" y="1"/>
              </a:cxn>
              <a:cxn ang="0">
                <a:pos x="275" y="5"/>
              </a:cxn>
              <a:cxn ang="0">
                <a:pos x="269" y="7"/>
              </a:cxn>
              <a:cxn ang="0">
                <a:pos x="263" y="10"/>
              </a:cxn>
              <a:cxn ang="0">
                <a:pos x="257" y="13"/>
              </a:cxn>
              <a:cxn ang="0">
                <a:pos x="238" y="16"/>
              </a:cxn>
              <a:cxn ang="0">
                <a:pos x="232" y="16"/>
              </a:cxn>
              <a:cxn ang="0">
                <a:pos x="223" y="16"/>
              </a:cxn>
              <a:cxn ang="0">
                <a:pos x="211" y="16"/>
              </a:cxn>
              <a:cxn ang="0">
                <a:pos x="203" y="16"/>
              </a:cxn>
              <a:cxn ang="0">
                <a:pos x="194" y="16"/>
              </a:cxn>
              <a:cxn ang="0">
                <a:pos x="178" y="16"/>
              </a:cxn>
              <a:cxn ang="0">
                <a:pos x="58" y="29"/>
              </a:cxn>
              <a:cxn ang="0">
                <a:pos x="46" y="31"/>
              </a:cxn>
              <a:cxn ang="0">
                <a:pos x="40" y="28"/>
              </a:cxn>
              <a:cxn ang="0">
                <a:pos x="36" y="18"/>
              </a:cxn>
              <a:cxn ang="0">
                <a:pos x="36" y="12"/>
              </a:cxn>
              <a:cxn ang="0">
                <a:pos x="42" y="10"/>
              </a:cxn>
              <a:cxn ang="0">
                <a:pos x="48" y="8"/>
              </a:cxn>
              <a:cxn ang="0">
                <a:pos x="49" y="4"/>
              </a:cxn>
              <a:cxn ang="0">
                <a:pos x="44" y="1"/>
              </a:cxn>
              <a:cxn ang="0">
                <a:pos x="32" y="0"/>
              </a:cxn>
              <a:cxn ang="0">
                <a:pos x="26" y="0"/>
              </a:cxn>
              <a:cxn ang="0">
                <a:pos x="17" y="0"/>
              </a:cxn>
              <a:cxn ang="0">
                <a:pos x="5" y="1"/>
              </a:cxn>
              <a:cxn ang="0">
                <a:pos x="0" y="2"/>
              </a:cxn>
              <a:cxn ang="0">
                <a:pos x="1" y="5"/>
              </a:cxn>
              <a:cxn ang="0">
                <a:pos x="6" y="6"/>
              </a:cxn>
              <a:cxn ang="0">
                <a:pos x="12" y="7"/>
              </a:cxn>
              <a:cxn ang="0">
                <a:pos x="13" y="31"/>
              </a:cxn>
              <a:cxn ang="0">
                <a:pos x="13" y="25"/>
              </a:cxn>
              <a:cxn ang="0">
                <a:pos x="533" y="42"/>
              </a:cxn>
              <a:cxn ang="0">
                <a:pos x="516" y="34"/>
              </a:cxn>
            </a:cxnLst>
            <a:rect l="0" t="0" r="r" b="b"/>
            <a:pathLst>
              <a:path w="534" h="43">
                <a:moveTo>
                  <a:pt x="516" y="34"/>
                </a:moveTo>
                <a:lnTo>
                  <a:pt x="514" y="31"/>
                </a:lnTo>
                <a:lnTo>
                  <a:pt x="509" y="29"/>
                </a:lnTo>
                <a:lnTo>
                  <a:pt x="507" y="28"/>
                </a:lnTo>
                <a:lnTo>
                  <a:pt x="504" y="26"/>
                </a:lnTo>
                <a:lnTo>
                  <a:pt x="497" y="25"/>
                </a:lnTo>
                <a:lnTo>
                  <a:pt x="486" y="23"/>
                </a:lnTo>
                <a:lnTo>
                  <a:pt x="472" y="22"/>
                </a:lnTo>
                <a:lnTo>
                  <a:pt x="467" y="22"/>
                </a:lnTo>
                <a:lnTo>
                  <a:pt x="378" y="20"/>
                </a:lnTo>
                <a:lnTo>
                  <a:pt x="375" y="20"/>
                </a:lnTo>
                <a:lnTo>
                  <a:pt x="367" y="20"/>
                </a:lnTo>
                <a:lnTo>
                  <a:pt x="364" y="20"/>
                </a:lnTo>
                <a:lnTo>
                  <a:pt x="345" y="16"/>
                </a:lnTo>
                <a:lnTo>
                  <a:pt x="342" y="13"/>
                </a:lnTo>
                <a:lnTo>
                  <a:pt x="342" y="11"/>
                </a:lnTo>
                <a:lnTo>
                  <a:pt x="341" y="8"/>
                </a:lnTo>
                <a:lnTo>
                  <a:pt x="340" y="6"/>
                </a:lnTo>
                <a:lnTo>
                  <a:pt x="337" y="4"/>
                </a:lnTo>
                <a:lnTo>
                  <a:pt x="334" y="1"/>
                </a:lnTo>
                <a:lnTo>
                  <a:pt x="317" y="0"/>
                </a:lnTo>
                <a:lnTo>
                  <a:pt x="307" y="0"/>
                </a:lnTo>
                <a:lnTo>
                  <a:pt x="295" y="0"/>
                </a:lnTo>
                <a:lnTo>
                  <a:pt x="292" y="1"/>
                </a:lnTo>
                <a:lnTo>
                  <a:pt x="288" y="1"/>
                </a:lnTo>
                <a:lnTo>
                  <a:pt x="275" y="5"/>
                </a:lnTo>
                <a:lnTo>
                  <a:pt x="271" y="6"/>
                </a:lnTo>
                <a:lnTo>
                  <a:pt x="269" y="7"/>
                </a:lnTo>
                <a:lnTo>
                  <a:pt x="265" y="8"/>
                </a:lnTo>
                <a:lnTo>
                  <a:pt x="263" y="10"/>
                </a:lnTo>
                <a:lnTo>
                  <a:pt x="259" y="11"/>
                </a:lnTo>
                <a:lnTo>
                  <a:pt x="257" y="13"/>
                </a:lnTo>
                <a:lnTo>
                  <a:pt x="245" y="16"/>
                </a:lnTo>
                <a:lnTo>
                  <a:pt x="238" y="16"/>
                </a:lnTo>
                <a:lnTo>
                  <a:pt x="235" y="16"/>
                </a:lnTo>
                <a:lnTo>
                  <a:pt x="232" y="16"/>
                </a:lnTo>
                <a:lnTo>
                  <a:pt x="227" y="16"/>
                </a:lnTo>
                <a:lnTo>
                  <a:pt x="223" y="16"/>
                </a:lnTo>
                <a:lnTo>
                  <a:pt x="220" y="16"/>
                </a:lnTo>
                <a:lnTo>
                  <a:pt x="211" y="16"/>
                </a:lnTo>
                <a:lnTo>
                  <a:pt x="206" y="16"/>
                </a:lnTo>
                <a:lnTo>
                  <a:pt x="203" y="16"/>
                </a:lnTo>
                <a:lnTo>
                  <a:pt x="198" y="16"/>
                </a:lnTo>
                <a:lnTo>
                  <a:pt x="194" y="16"/>
                </a:lnTo>
                <a:lnTo>
                  <a:pt x="186" y="16"/>
                </a:lnTo>
                <a:lnTo>
                  <a:pt x="178" y="16"/>
                </a:lnTo>
                <a:lnTo>
                  <a:pt x="66" y="28"/>
                </a:lnTo>
                <a:lnTo>
                  <a:pt x="58" y="29"/>
                </a:lnTo>
                <a:lnTo>
                  <a:pt x="48" y="31"/>
                </a:lnTo>
                <a:lnTo>
                  <a:pt x="46" y="31"/>
                </a:lnTo>
                <a:lnTo>
                  <a:pt x="42" y="29"/>
                </a:lnTo>
                <a:lnTo>
                  <a:pt x="40" y="28"/>
                </a:lnTo>
                <a:lnTo>
                  <a:pt x="38" y="25"/>
                </a:lnTo>
                <a:lnTo>
                  <a:pt x="36" y="18"/>
                </a:lnTo>
                <a:lnTo>
                  <a:pt x="35" y="16"/>
                </a:lnTo>
                <a:lnTo>
                  <a:pt x="36" y="12"/>
                </a:lnTo>
                <a:lnTo>
                  <a:pt x="41" y="10"/>
                </a:lnTo>
                <a:lnTo>
                  <a:pt x="42" y="10"/>
                </a:lnTo>
                <a:lnTo>
                  <a:pt x="46" y="10"/>
                </a:lnTo>
                <a:lnTo>
                  <a:pt x="48" y="8"/>
                </a:lnTo>
                <a:lnTo>
                  <a:pt x="49" y="6"/>
                </a:lnTo>
                <a:lnTo>
                  <a:pt x="49" y="4"/>
                </a:lnTo>
                <a:lnTo>
                  <a:pt x="47" y="2"/>
                </a:lnTo>
                <a:lnTo>
                  <a:pt x="44" y="1"/>
                </a:lnTo>
                <a:lnTo>
                  <a:pt x="36" y="0"/>
                </a:lnTo>
                <a:lnTo>
                  <a:pt x="32" y="0"/>
                </a:lnTo>
                <a:lnTo>
                  <a:pt x="30" y="0"/>
                </a:lnTo>
                <a:lnTo>
                  <a:pt x="26" y="0"/>
                </a:lnTo>
                <a:lnTo>
                  <a:pt x="22" y="0"/>
                </a:lnTo>
                <a:lnTo>
                  <a:pt x="17" y="0"/>
                </a:lnTo>
                <a:lnTo>
                  <a:pt x="13" y="0"/>
                </a:lnTo>
                <a:lnTo>
                  <a:pt x="5" y="1"/>
                </a:lnTo>
                <a:lnTo>
                  <a:pt x="2" y="2"/>
                </a:lnTo>
                <a:lnTo>
                  <a:pt x="0" y="2"/>
                </a:lnTo>
                <a:lnTo>
                  <a:pt x="0" y="5"/>
                </a:lnTo>
                <a:lnTo>
                  <a:pt x="1" y="5"/>
                </a:lnTo>
                <a:lnTo>
                  <a:pt x="4" y="6"/>
                </a:lnTo>
                <a:lnTo>
                  <a:pt x="6" y="6"/>
                </a:lnTo>
                <a:lnTo>
                  <a:pt x="10" y="6"/>
                </a:lnTo>
                <a:lnTo>
                  <a:pt x="12" y="7"/>
                </a:lnTo>
                <a:lnTo>
                  <a:pt x="13" y="10"/>
                </a:lnTo>
                <a:lnTo>
                  <a:pt x="13" y="31"/>
                </a:lnTo>
                <a:lnTo>
                  <a:pt x="14" y="31"/>
                </a:lnTo>
                <a:lnTo>
                  <a:pt x="13" y="25"/>
                </a:lnTo>
                <a:lnTo>
                  <a:pt x="12" y="42"/>
                </a:lnTo>
                <a:lnTo>
                  <a:pt x="533" y="42"/>
                </a:lnTo>
                <a:lnTo>
                  <a:pt x="514" y="29"/>
                </a:lnTo>
                <a:lnTo>
                  <a:pt x="516" y="34"/>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63" name="Rectangle 403"/>
          <p:cNvSpPr>
            <a:spLocks noChangeArrowheads="1"/>
          </p:cNvSpPr>
          <p:nvPr/>
        </p:nvSpPr>
        <p:spPr bwMode="auto">
          <a:xfrm>
            <a:off x="5400731" y="1230314"/>
            <a:ext cx="480902"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VICTOR III</a:t>
            </a:r>
          </a:p>
        </p:txBody>
      </p:sp>
      <p:sp>
        <p:nvSpPr>
          <p:cNvPr id="322964" name="Freeform 404"/>
          <p:cNvSpPr>
            <a:spLocks/>
          </p:cNvSpPr>
          <p:nvPr/>
        </p:nvSpPr>
        <p:spPr bwMode="auto">
          <a:xfrm>
            <a:off x="2530475" y="1570038"/>
            <a:ext cx="781050" cy="82550"/>
          </a:xfrm>
          <a:custGeom>
            <a:avLst/>
            <a:gdLst/>
            <a:ahLst/>
            <a:cxnLst>
              <a:cxn ang="0">
                <a:pos x="89" y="40"/>
              </a:cxn>
              <a:cxn ang="0">
                <a:pos x="124" y="38"/>
              </a:cxn>
              <a:cxn ang="0">
                <a:pos x="249" y="37"/>
              </a:cxn>
              <a:cxn ang="0">
                <a:pos x="252" y="27"/>
              </a:cxn>
              <a:cxn ang="0">
                <a:pos x="261" y="27"/>
              </a:cxn>
              <a:cxn ang="0">
                <a:pos x="268" y="13"/>
              </a:cxn>
              <a:cxn ang="0">
                <a:pos x="262" y="1"/>
              </a:cxn>
              <a:cxn ang="0">
                <a:pos x="267" y="0"/>
              </a:cxn>
              <a:cxn ang="0">
                <a:pos x="276" y="11"/>
              </a:cxn>
              <a:cxn ang="0">
                <a:pos x="304" y="11"/>
              </a:cxn>
              <a:cxn ang="0">
                <a:pos x="304" y="23"/>
              </a:cxn>
              <a:cxn ang="0">
                <a:pos x="310" y="11"/>
              </a:cxn>
              <a:cxn ang="0">
                <a:pos x="322" y="11"/>
              </a:cxn>
              <a:cxn ang="0">
                <a:pos x="322" y="34"/>
              </a:cxn>
              <a:cxn ang="0">
                <a:pos x="379" y="34"/>
              </a:cxn>
              <a:cxn ang="0">
                <a:pos x="385" y="31"/>
              </a:cxn>
              <a:cxn ang="0">
                <a:pos x="395" y="36"/>
              </a:cxn>
              <a:cxn ang="0">
                <a:pos x="471" y="36"/>
              </a:cxn>
              <a:cxn ang="0">
                <a:pos x="473" y="31"/>
              </a:cxn>
              <a:cxn ang="0">
                <a:pos x="475" y="27"/>
              </a:cxn>
              <a:cxn ang="0">
                <a:pos x="481" y="36"/>
              </a:cxn>
              <a:cxn ang="0">
                <a:pos x="491" y="36"/>
              </a:cxn>
              <a:cxn ang="0">
                <a:pos x="491" y="51"/>
              </a:cxn>
              <a:cxn ang="0">
                <a:pos x="2" y="51"/>
              </a:cxn>
              <a:cxn ang="0">
                <a:pos x="0" y="51"/>
              </a:cxn>
              <a:cxn ang="0">
                <a:pos x="89" y="40"/>
              </a:cxn>
            </a:cxnLst>
            <a:rect l="0" t="0" r="r" b="b"/>
            <a:pathLst>
              <a:path w="492" h="52">
                <a:moveTo>
                  <a:pt x="89" y="40"/>
                </a:moveTo>
                <a:lnTo>
                  <a:pt x="124" y="38"/>
                </a:lnTo>
                <a:lnTo>
                  <a:pt x="249" y="37"/>
                </a:lnTo>
                <a:lnTo>
                  <a:pt x="252" y="27"/>
                </a:lnTo>
                <a:lnTo>
                  <a:pt x="261" y="27"/>
                </a:lnTo>
                <a:lnTo>
                  <a:pt x="268" y="13"/>
                </a:lnTo>
                <a:lnTo>
                  <a:pt x="262" y="1"/>
                </a:lnTo>
                <a:lnTo>
                  <a:pt x="267" y="0"/>
                </a:lnTo>
                <a:lnTo>
                  <a:pt x="276" y="11"/>
                </a:lnTo>
                <a:lnTo>
                  <a:pt x="304" y="11"/>
                </a:lnTo>
                <a:lnTo>
                  <a:pt x="304" y="23"/>
                </a:lnTo>
                <a:lnTo>
                  <a:pt x="310" y="11"/>
                </a:lnTo>
                <a:lnTo>
                  <a:pt x="322" y="11"/>
                </a:lnTo>
                <a:lnTo>
                  <a:pt x="322" y="34"/>
                </a:lnTo>
                <a:lnTo>
                  <a:pt x="379" y="34"/>
                </a:lnTo>
                <a:lnTo>
                  <a:pt x="385" y="31"/>
                </a:lnTo>
                <a:lnTo>
                  <a:pt x="395" y="36"/>
                </a:lnTo>
                <a:lnTo>
                  <a:pt x="471" y="36"/>
                </a:lnTo>
                <a:lnTo>
                  <a:pt x="473" y="31"/>
                </a:lnTo>
                <a:lnTo>
                  <a:pt x="475" y="27"/>
                </a:lnTo>
                <a:lnTo>
                  <a:pt x="481" y="36"/>
                </a:lnTo>
                <a:lnTo>
                  <a:pt x="491" y="36"/>
                </a:lnTo>
                <a:lnTo>
                  <a:pt x="491" y="51"/>
                </a:lnTo>
                <a:lnTo>
                  <a:pt x="2" y="51"/>
                </a:lnTo>
                <a:lnTo>
                  <a:pt x="0" y="51"/>
                </a:lnTo>
                <a:lnTo>
                  <a:pt x="89" y="4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65" name="Rectangle 405"/>
          <p:cNvSpPr>
            <a:spLocks noChangeArrowheads="1"/>
          </p:cNvSpPr>
          <p:nvPr/>
        </p:nvSpPr>
        <p:spPr bwMode="auto">
          <a:xfrm>
            <a:off x="2800492" y="1447801"/>
            <a:ext cx="463268"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WHISKEY</a:t>
            </a:r>
          </a:p>
        </p:txBody>
      </p:sp>
      <p:sp>
        <p:nvSpPr>
          <p:cNvPr id="322966" name="Freeform 406"/>
          <p:cNvSpPr>
            <a:spLocks/>
          </p:cNvSpPr>
          <p:nvPr/>
        </p:nvSpPr>
        <p:spPr bwMode="auto">
          <a:xfrm>
            <a:off x="1831976" y="2586038"/>
            <a:ext cx="277813" cy="382587"/>
          </a:xfrm>
          <a:custGeom>
            <a:avLst/>
            <a:gdLst/>
            <a:ahLst/>
            <a:cxnLst>
              <a:cxn ang="0">
                <a:pos x="84" y="0"/>
              </a:cxn>
              <a:cxn ang="0">
                <a:pos x="78" y="26"/>
              </a:cxn>
              <a:cxn ang="0">
                <a:pos x="78" y="92"/>
              </a:cxn>
              <a:cxn ang="0">
                <a:pos x="65" y="96"/>
              </a:cxn>
              <a:cxn ang="0">
                <a:pos x="68" y="106"/>
              </a:cxn>
              <a:cxn ang="0">
                <a:pos x="62" y="121"/>
              </a:cxn>
              <a:cxn ang="0">
                <a:pos x="62" y="108"/>
              </a:cxn>
              <a:cxn ang="0">
                <a:pos x="60" y="97"/>
              </a:cxn>
              <a:cxn ang="0">
                <a:pos x="58" y="108"/>
              </a:cxn>
              <a:cxn ang="0">
                <a:pos x="58" y="143"/>
              </a:cxn>
              <a:cxn ang="0">
                <a:pos x="58" y="144"/>
              </a:cxn>
              <a:cxn ang="0">
                <a:pos x="0" y="188"/>
              </a:cxn>
              <a:cxn ang="0">
                <a:pos x="2" y="197"/>
              </a:cxn>
              <a:cxn ang="0">
                <a:pos x="68" y="168"/>
              </a:cxn>
              <a:cxn ang="0">
                <a:pos x="68" y="181"/>
              </a:cxn>
              <a:cxn ang="0">
                <a:pos x="41" y="216"/>
              </a:cxn>
              <a:cxn ang="0">
                <a:pos x="43" y="226"/>
              </a:cxn>
              <a:cxn ang="0">
                <a:pos x="67" y="226"/>
              </a:cxn>
              <a:cxn ang="0">
                <a:pos x="67" y="217"/>
              </a:cxn>
              <a:cxn ang="0">
                <a:pos x="71" y="217"/>
              </a:cxn>
              <a:cxn ang="0">
                <a:pos x="71" y="226"/>
              </a:cxn>
              <a:cxn ang="0">
                <a:pos x="77" y="226"/>
              </a:cxn>
              <a:cxn ang="0">
                <a:pos x="83" y="240"/>
              </a:cxn>
              <a:cxn ang="0">
                <a:pos x="90" y="226"/>
              </a:cxn>
              <a:cxn ang="0">
                <a:pos x="96" y="226"/>
              </a:cxn>
              <a:cxn ang="0">
                <a:pos x="96" y="216"/>
              </a:cxn>
              <a:cxn ang="0">
                <a:pos x="100" y="216"/>
              </a:cxn>
              <a:cxn ang="0">
                <a:pos x="100" y="226"/>
              </a:cxn>
              <a:cxn ang="0">
                <a:pos x="125" y="226"/>
              </a:cxn>
              <a:cxn ang="0">
                <a:pos x="128" y="216"/>
              </a:cxn>
              <a:cxn ang="0">
                <a:pos x="98" y="184"/>
              </a:cxn>
              <a:cxn ang="0">
                <a:pos x="98" y="167"/>
              </a:cxn>
              <a:cxn ang="0">
                <a:pos x="166" y="197"/>
              </a:cxn>
              <a:cxn ang="0">
                <a:pos x="174" y="187"/>
              </a:cxn>
              <a:cxn ang="0">
                <a:pos x="107" y="145"/>
              </a:cxn>
              <a:cxn ang="0">
                <a:pos x="107" y="107"/>
              </a:cxn>
              <a:cxn ang="0">
                <a:pos x="106" y="97"/>
              </a:cxn>
              <a:cxn ang="0">
                <a:pos x="103" y="107"/>
              </a:cxn>
              <a:cxn ang="0">
                <a:pos x="103" y="121"/>
              </a:cxn>
              <a:cxn ang="0">
                <a:pos x="98" y="104"/>
              </a:cxn>
              <a:cxn ang="0">
                <a:pos x="103" y="96"/>
              </a:cxn>
              <a:cxn ang="0">
                <a:pos x="90" y="92"/>
              </a:cxn>
              <a:cxn ang="0">
                <a:pos x="90" y="26"/>
              </a:cxn>
              <a:cxn ang="0">
                <a:pos x="84" y="0"/>
              </a:cxn>
            </a:cxnLst>
            <a:rect l="0" t="0" r="r" b="b"/>
            <a:pathLst>
              <a:path w="175" h="241">
                <a:moveTo>
                  <a:pt x="84" y="0"/>
                </a:moveTo>
                <a:lnTo>
                  <a:pt x="78" y="26"/>
                </a:lnTo>
                <a:lnTo>
                  <a:pt x="78" y="92"/>
                </a:lnTo>
                <a:lnTo>
                  <a:pt x="65" y="96"/>
                </a:lnTo>
                <a:lnTo>
                  <a:pt x="68" y="106"/>
                </a:lnTo>
                <a:lnTo>
                  <a:pt x="62" y="121"/>
                </a:lnTo>
                <a:lnTo>
                  <a:pt x="62" y="108"/>
                </a:lnTo>
                <a:lnTo>
                  <a:pt x="60" y="97"/>
                </a:lnTo>
                <a:lnTo>
                  <a:pt x="58" y="108"/>
                </a:lnTo>
                <a:lnTo>
                  <a:pt x="58" y="143"/>
                </a:lnTo>
                <a:lnTo>
                  <a:pt x="58" y="144"/>
                </a:lnTo>
                <a:lnTo>
                  <a:pt x="0" y="188"/>
                </a:lnTo>
                <a:lnTo>
                  <a:pt x="2" y="197"/>
                </a:lnTo>
                <a:lnTo>
                  <a:pt x="68" y="168"/>
                </a:lnTo>
                <a:lnTo>
                  <a:pt x="68" y="181"/>
                </a:lnTo>
                <a:lnTo>
                  <a:pt x="41" y="216"/>
                </a:lnTo>
                <a:lnTo>
                  <a:pt x="43" y="226"/>
                </a:lnTo>
                <a:lnTo>
                  <a:pt x="67" y="226"/>
                </a:lnTo>
                <a:lnTo>
                  <a:pt x="67" y="217"/>
                </a:lnTo>
                <a:lnTo>
                  <a:pt x="71" y="217"/>
                </a:lnTo>
                <a:lnTo>
                  <a:pt x="71" y="226"/>
                </a:lnTo>
                <a:lnTo>
                  <a:pt x="77" y="226"/>
                </a:lnTo>
                <a:lnTo>
                  <a:pt x="83" y="240"/>
                </a:lnTo>
                <a:lnTo>
                  <a:pt x="90" y="226"/>
                </a:lnTo>
                <a:lnTo>
                  <a:pt x="96" y="226"/>
                </a:lnTo>
                <a:lnTo>
                  <a:pt x="96" y="216"/>
                </a:lnTo>
                <a:lnTo>
                  <a:pt x="100" y="216"/>
                </a:lnTo>
                <a:lnTo>
                  <a:pt x="100" y="226"/>
                </a:lnTo>
                <a:lnTo>
                  <a:pt x="125" y="226"/>
                </a:lnTo>
                <a:lnTo>
                  <a:pt x="128" y="216"/>
                </a:lnTo>
                <a:lnTo>
                  <a:pt x="98" y="184"/>
                </a:lnTo>
                <a:lnTo>
                  <a:pt x="98" y="167"/>
                </a:lnTo>
                <a:lnTo>
                  <a:pt x="166" y="197"/>
                </a:lnTo>
                <a:lnTo>
                  <a:pt x="174" y="187"/>
                </a:lnTo>
                <a:lnTo>
                  <a:pt x="107" y="145"/>
                </a:lnTo>
                <a:lnTo>
                  <a:pt x="107" y="107"/>
                </a:lnTo>
                <a:lnTo>
                  <a:pt x="106" y="97"/>
                </a:lnTo>
                <a:lnTo>
                  <a:pt x="103" y="107"/>
                </a:lnTo>
                <a:lnTo>
                  <a:pt x="103" y="121"/>
                </a:lnTo>
                <a:lnTo>
                  <a:pt x="98" y="104"/>
                </a:lnTo>
                <a:lnTo>
                  <a:pt x="103" y="96"/>
                </a:lnTo>
                <a:lnTo>
                  <a:pt x="90" y="92"/>
                </a:lnTo>
                <a:lnTo>
                  <a:pt x="90" y="26"/>
                </a:lnTo>
                <a:lnTo>
                  <a:pt x="84" y="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67" name="Rectangle 407"/>
          <p:cNvSpPr>
            <a:spLocks noChangeArrowheads="1"/>
          </p:cNvSpPr>
          <p:nvPr/>
        </p:nvSpPr>
        <p:spPr bwMode="auto">
          <a:xfrm>
            <a:off x="1744182" y="2944814"/>
            <a:ext cx="428002"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FENCER</a:t>
            </a:r>
          </a:p>
        </p:txBody>
      </p:sp>
      <p:grpSp>
        <p:nvGrpSpPr>
          <p:cNvPr id="322968" name="Group 408"/>
          <p:cNvGrpSpPr>
            <a:grpSpLocks/>
          </p:cNvGrpSpPr>
          <p:nvPr/>
        </p:nvGrpSpPr>
        <p:grpSpPr bwMode="auto">
          <a:xfrm>
            <a:off x="1784351" y="1846263"/>
            <a:ext cx="512763" cy="495299"/>
            <a:chOff x="164" y="650"/>
            <a:chExt cx="323" cy="312"/>
          </a:xfrm>
        </p:grpSpPr>
        <p:sp>
          <p:nvSpPr>
            <p:cNvPr id="322969" name="Freeform 409"/>
            <p:cNvSpPr>
              <a:spLocks/>
            </p:cNvSpPr>
            <p:nvPr/>
          </p:nvSpPr>
          <p:spPr bwMode="auto">
            <a:xfrm>
              <a:off x="220" y="650"/>
              <a:ext cx="108" cy="209"/>
            </a:xfrm>
            <a:custGeom>
              <a:avLst/>
              <a:gdLst/>
              <a:ahLst/>
              <a:cxnLst>
                <a:cxn ang="0">
                  <a:pos x="107" y="208"/>
                </a:cxn>
                <a:cxn ang="0">
                  <a:pos x="103" y="191"/>
                </a:cxn>
                <a:cxn ang="0">
                  <a:pos x="69" y="191"/>
                </a:cxn>
                <a:cxn ang="0">
                  <a:pos x="69" y="179"/>
                </a:cxn>
                <a:cxn ang="0">
                  <a:pos x="100" y="164"/>
                </a:cxn>
                <a:cxn ang="0">
                  <a:pos x="100" y="151"/>
                </a:cxn>
                <a:cxn ang="0">
                  <a:pos x="88" y="148"/>
                </a:cxn>
                <a:cxn ang="0">
                  <a:pos x="88" y="126"/>
                </a:cxn>
                <a:cxn ang="0">
                  <a:pos x="8" y="126"/>
                </a:cxn>
                <a:cxn ang="0">
                  <a:pos x="8" y="135"/>
                </a:cxn>
                <a:cxn ang="0">
                  <a:pos x="0" y="135"/>
                </a:cxn>
                <a:cxn ang="0">
                  <a:pos x="0" y="104"/>
                </a:cxn>
                <a:cxn ang="0">
                  <a:pos x="8" y="104"/>
                </a:cxn>
                <a:cxn ang="0">
                  <a:pos x="8" y="112"/>
                </a:cxn>
                <a:cxn ang="0">
                  <a:pos x="88" y="85"/>
                </a:cxn>
                <a:cxn ang="0">
                  <a:pos x="88" y="66"/>
                </a:cxn>
                <a:cxn ang="0">
                  <a:pos x="96" y="66"/>
                </a:cxn>
                <a:cxn ang="0">
                  <a:pos x="96" y="29"/>
                </a:cxn>
                <a:cxn ang="0">
                  <a:pos x="96" y="16"/>
                </a:cxn>
                <a:cxn ang="0">
                  <a:pos x="100" y="0"/>
                </a:cxn>
                <a:cxn ang="0">
                  <a:pos x="103" y="0"/>
                </a:cxn>
                <a:cxn ang="0">
                  <a:pos x="107" y="208"/>
                </a:cxn>
                <a:cxn ang="0">
                  <a:pos x="107" y="204"/>
                </a:cxn>
                <a:cxn ang="0">
                  <a:pos x="107" y="208"/>
                </a:cxn>
              </a:cxnLst>
              <a:rect l="0" t="0" r="r" b="b"/>
              <a:pathLst>
                <a:path w="108" h="209">
                  <a:moveTo>
                    <a:pt x="107" y="208"/>
                  </a:moveTo>
                  <a:lnTo>
                    <a:pt x="103" y="191"/>
                  </a:lnTo>
                  <a:lnTo>
                    <a:pt x="69" y="191"/>
                  </a:lnTo>
                  <a:lnTo>
                    <a:pt x="69" y="179"/>
                  </a:lnTo>
                  <a:lnTo>
                    <a:pt x="100" y="164"/>
                  </a:lnTo>
                  <a:lnTo>
                    <a:pt x="100" y="151"/>
                  </a:lnTo>
                  <a:lnTo>
                    <a:pt x="88" y="148"/>
                  </a:lnTo>
                  <a:lnTo>
                    <a:pt x="88" y="126"/>
                  </a:lnTo>
                  <a:lnTo>
                    <a:pt x="8" y="126"/>
                  </a:lnTo>
                  <a:lnTo>
                    <a:pt x="8" y="135"/>
                  </a:lnTo>
                  <a:lnTo>
                    <a:pt x="0" y="135"/>
                  </a:lnTo>
                  <a:lnTo>
                    <a:pt x="0" y="104"/>
                  </a:lnTo>
                  <a:lnTo>
                    <a:pt x="8" y="104"/>
                  </a:lnTo>
                  <a:lnTo>
                    <a:pt x="8" y="112"/>
                  </a:lnTo>
                  <a:lnTo>
                    <a:pt x="88" y="85"/>
                  </a:lnTo>
                  <a:lnTo>
                    <a:pt x="88" y="66"/>
                  </a:lnTo>
                  <a:lnTo>
                    <a:pt x="96" y="66"/>
                  </a:lnTo>
                  <a:lnTo>
                    <a:pt x="96" y="29"/>
                  </a:lnTo>
                  <a:lnTo>
                    <a:pt x="96" y="16"/>
                  </a:lnTo>
                  <a:lnTo>
                    <a:pt x="100" y="0"/>
                  </a:lnTo>
                  <a:lnTo>
                    <a:pt x="103" y="0"/>
                  </a:lnTo>
                  <a:lnTo>
                    <a:pt x="107" y="208"/>
                  </a:lnTo>
                  <a:lnTo>
                    <a:pt x="107" y="204"/>
                  </a:lnTo>
                  <a:lnTo>
                    <a:pt x="107" y="208"/>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70" name="Freeform 410"/>
            <p:cNvSpPr>
              <a:spLocks/>
            </p:cNvSpPr>
            <p:nvPr/>
          </p:nvSpPr>
          <p:spPr bwMode="auto">
            <a:xfrm>
              <a:off x="323" y="650"/>
              <a:ext cx="108" cy="209"/>
            </a:xfrm>
            <a:custGeom>
              <a:avLst/>
              <a:gdLst/>
              <a:ahLst/>
              <a:cxnLst>
                <a:cxn ang="0">
                  <a:pos x="0" y="208"/>
                </a:cxn>
                <a:cxn ang="0">
                  <a:pos x="4" y="191"/>
                </a:cxn>
                <a:cxn ang="0">
                  <a:pos x="37" y="191"/>
                </a:cxn>
                <a:cxn ang="0">
                  <a:pos x="37" y="179"/>
                </a:cxn>
                <a:cxn ang="0">
                  <a:pos x="6" y="164"/>
                </a:cxn>
                <a:cxn ang="0">
                  <a:pos x="6" y="151"/>
                </a:cxn>
                <a:cxn ang="0">
                  <a:pos x="19" y="148"/>
                </a:cxn>
                <a:cxn ang="0">
                  <a:pos x="19" y="126"/>
                </a:cxn>
                <a:cxn ang="0">
                  <a:pos x="97" y="126"/>
                </a:cxn>
                <a:cxn ang="0">
                  <a:pos x="97" y="135"/>
                </a:cxn>
                <a:cxn ang="0">
                  <a:pos x="107" y="135"/>
                </a:cxn>
                <a:cxn ang="0">
                  <a:pos x="107" y="104"/>
                </a:cxn>
                <a:cxn ang="0">
                  <a:pos x="97" y="104"/>
                </a:cxn>
                <a:cxn ang="0">
                  <a:pos x="97" y="112"/>
                </a:cxn>
                <a:cxn ang="0">
                  <a:pos x="19" y="85"/>
                </a:cxn>
                <a:cxn ang="0">
                  <a:pos x="19" y="66"/>
                </a:cxn>
                <a:cxn ang="0">
                  <a:pos x="10" y="66"/>
                </a:cxn>
                <a:cxn ang="0">
                  <a:pos x="10" y="29"/>
                </a:cxn>
                <a:cxn ang="0">
                  <a:pos x="10" y="16"/>
                </a:cxn>
                <a:cxn ang="0">
                  <a:pos x="6" y="0"/>
                </a:cxn>
                <a:cxn ang="0">
                  <a:pos x="0" y="0"/>
                </a:cxn>
                <a:cxn ang="0">
                  <a:pos x="0" y="208"/>
                </a:cxn>
                <a:cxn ang="0">
                  <a:pos x="0" y="204"/>
                </a:cxn>
                <a:cxn ang="0">
                  <a:pos x="0" y="208"/>
                </a:cxn>
              </a:cxnLst>
              <a:rect l="0" t="0" r="r" b="b"/>
              <a:pathLst>
                <a:path w="108" h="209">
                  <a:moveTo>
                    <a:pt x="0" y="208"/>
                  </a:moveTo>
                  <a:lnTo>
                    <a:pt x="4" y="191"/>
                  </a:lnTo>
                  <a:lnTo>
                    <a:pt x="37" y="191"/>
                  </a:lnTo>
                  <a:lnTo>
                    <a:pt x="37" y="179"/>
                  </a:lnTo>
                  <a:lnTo>
                    <a:pt x="6" y="164"/>
                  </a:lnTo>
                  <a:lnTo>
                    <a:pt x="6" y="151"/>
                  </a:lnTo>
                  <a:lnTo>
                    <a:pt x="19" y="148"/>
                  </a:lnTo>
                  <a:lnTo>
                    <a:pt x="19" y="126"/>
                  </a:lnTo>
                  <a:lnTo>
                    <a:pt x="97" y="126"/>
                  </a:lnTo>
                  <a:lnTo>
                    <a:pt x="97" y="135"/>
                  </a:lnTo>
                  <a:lnTo>
                    <a:pt x="107" y="135"/>
                  </a:lnTo>
                  <a:lnTo>
                    <a:pt x="107" y="104"/>
                  </a:lnTo>
                  <a:lnTo>
                    <a:pt x="97" y="104"/>
                  </a:lnTo>
                  <a:lnTo>
                    <a:pt x="97" y="112"/>
                  </a:lnTo>
                  <a:lnTo>
                    <a:pt x="19" y="85"/>
                  </a:lnTo>
                  <a:lnTo>
                    <a:pt x="19" y="66"/>
                  </a:lnTo>
                  <a:lnTo>
                    <a:pt x="10" y="66"/>
                  </a:lnTo>
                  <a:lnTo>
                    <a:pt x="10" y="29"/>
                  </a:lnTo>
                  <a:lnTo>
                    <a:pt x="10" y="16"/>
                  </a:lnTo>
                  <a:lnTo>
                    <a:pt x="6" y="0"/>
                  </a:lnTo>
                  <a:lnTo>
                    <a:pt x="0" y="0"/>
                  </a:lnTo>
                  <a:lnTo>
                    <a:pt x="0" y="208"/>
                  </a:lnTo>
                  <a:lnTo>
                    <a:pt x="0" y="204"/>
                  </a:lnTo>
                  <a:lnTo>
                    <a:pt x="0" y="208"/>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71" name="Rectangle 411"/>
            <p:cNvSpPr>
              <a:spLocks noChangeArrowheads="1"/>
            </p:cNvSpPr>
            <p:nvPr/>
          </p:nvSpPr>
          <p:spPr bwMode="auto">
            <a:xfrm>
              <a:off x="164" y="843"/>
              <a:ext cx="323" cy="119"/>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FROGFOOT</a:t>
              </a:r>
            </a:p>
          </p:txBody>
        </p:sp>
      </p:grpSp>
      <p:sp>
        <p:nvSpPr>
          <p:cNvPr id="322972" name="Freeform 412"/>
          <p:cNvSpPr>
            <a:spLocks/>
          </p:cNvSpPr>
          <p:nvPr/>
        </p:nvSpPr>
        <p:spPr bwMode="auto">
          <a:xfrm>
            <a:off x="4389438" y="2613025"/>
            <a:ext cx="346075" cy="354013"/>
          </a:xfrm>
          <a:custGeom>
            <a:avLst/>
            <a:gdLst/>
            <a:ahLst/>
            <a:cxnLst>
              <a:cxn ang="0">
                <a:pos x="110" y="218"/>
              </a:cxn>
              <a:cxn ang="0">
                <a:pos x="108" y="216"/>
              </a:cxn>
              <a:cxn ang="0">
                <a:pos x="110" y="216"/>
              </a:cxn>
              <a:cxn ang="0">
                <a:pos x="114" y="205"/>
              </a:cxn>
              <a:cxn ang="0">
                <a:pos x="146" y="222"/>
              </a:cxn>
              <a:cxn ang="0">
                <a:pos x="150" y="210"/>
              </a:cxn>
              <a:cxn ang="0">
                <a:pos x="114" y="182"/>
              </a:cxn>
              <a:cxn ang="0">
                <a:pos x="114" y="149"/>
              </a:cxn>
              <a:cxn ang="0">
                <a:pos x="116" y="149"/>
              </a:cxn>
              <a:cxn ang="0">
                <a:pos x="119" y="137"/>
              </a:cxn>
              <a:cxn ang="0">
                <a:pos x="125" y="134"/>
              </a:cxn>
              <a:cxn ang="0">
                <a:pos x="127" y="118"/>
              </a:cxn>
              <a:cxn ang="0">
                <a:pos x="141" y="124"/>
              </a:cxn>
              <a:cxn ang="0">
                <a:pos x="141" y="137"/>
              </a:cxn>
              <a:cxn ang="0">
                <a:pos x="144" y="137"/>
              </a:cxn>
              <a:cxn ang="0">
                <a:pos x="146" y="126"/>
              </a:cxn>
              <a:cxn ang="0">
                <a:pos x="217" y="166"/>
              </a:cxn>
              <a:cxn ang="0">
                <a:pos x="217" y="149"/>
              </a:cxn>
              <a:cxn ang="0">
                <a:pos x="122" y="73"/>
              </a:cxn>
              <a:cxn ang="0">
                <a:pos x="125" y="60"/>
              </a:cxn>
              <a:cxn ang="0">
                <a:pos x="110" y="60"/>
              </a:cxn>
              <a:cxn ang="0">
                <a:pos x="110" y="6"/>
              </a:cxn>
              <a:cxn ang="0">
                <a:pos x="109" y="1"/>
              </a:cxn>
              <a:cxn ang="0">
                <a:pos x="107" y="0"/>
              </a:cxn>
              <a:cxn ang="0">
                <a:pos x="106" y="1"/>
              </a:cxn>
              <a:cxn ang="0">
                <a:pos x="103" y="6"/>
              </a:cxn>
              <a:cxn ang="0">
                <a:pos x="103" y="60"/>
              </a:cxn>
              <a:cxn ang="0">
                <a:pos x="92" y="60"/>
              </a:cxn>
              <a:cxn ang="0">
                <a:pos x="95" y="71"/>
              </a:cxn>
              <a:cxn ang="0">
                <a:pos x="0" y="146"/>
              </a:cxn>
              <a:cxn ang="0">
                <a:pos x="0" y="164"/>
              </a:cxn>
              <a:cxn ang="0">
                <a:pos x="70" y="125"/>
              </a:cxn>
              <a:cxn ang="0">
                <a:pos x="72" y="136"/>
              </a:cxn>
              <a:cxn ang="0">
                <a:pos x="76" y="136"/>
              </a:cxn>
              <a:cxn ang="0">
                <a:pos x="76" y="121"/>
              </a:cxn>
              <a:cxn ang="0">
                <a:pos x="89" y="116"/>
              </a:cxn>
              <a:cxn ang="0">
                <a:pos x="92" y="133"/>
              </a:cxn>
              <a:cxn ang="0">
                <a:pos x="97" y="136"/>
              </a:cxn>
              <a:cxn ang="0">
                <a:pos x="101" y="146"/>
              </a:cxn>
              <a:cxn ang="0">
                <a:pos x="103" y="146"/>
              </a:cxn>
              <a:cxn ang="0">
                <a:pos x="103" y="181"/>
              </a:cxn>
              <a:cxn ang="0">
                <a:pos x="67" y="209"/>
              </a:cxn>
              <a:cxn ang="0">
                <a:pos x="70" y="220"/>
              </a:cxn>
              <a:cxn ang="0">
                <a:pos x="103" y="203"/>
              </a:cxn>
              <a:cxn ang="0">
                <a:pos x="107" y="215"/>
              </a:cxn>
              <a:cxn ang="0">
                <a:pos x="109" y="215"/>
              </a:cxn>
              <a:cxn ang="0">
                <a:pos x="107" y="217"/>
              </a:cxn>
              <a:cxn ang="0">
                <a:pos x="110" y="218"/>
              </a:cxn>
            </a:cxnLst>
            <a:rect l="0" t="0" r="r" b="b"/>
            <a:pathLst>
              <a:path w="218" h="223">
                <a:moveTo>
                  <a:pt x="110" y="218"/>
                </a:moveTo>
                <a:lnTo>
                  <a:pt x="108" y="216"/>
                </a:lnTo>
                <a:lnTo>
                  <a:pt x="110" y="216"/>
                </a:lnTo>
                <a:lnTo>
                  <a:pt x="114" y="205"/>
                </a:lnTo>
                <a:lnTo>
                  <a:pt x="146" y="222"/>
                </a:lnTo>
                <a:lnTo>
                  <a:pt x="150" y="210"/>
                </a:lnTo>
                <a:lnTo>
                  <a:pt x="114" y="182"/>
                </a:lnTo>
                <a:lnTo>
                  <a:pt x="114" y="149"/>
                </a:lnTo>
                <a:lnTo>
                  <a:pt x="116" y="149"/>
                </a:lnTo>
                <a:lnTo>
                  <a:pt x="119" y="137"/>
                </a:lnTo>
                <a:lnTo>
                  <a:pt x="125" y="134"/>
                </a:lnTo>
                <a:lnTo>
                  <a:pt x="127" y="118"/>
                </a:lnTo>
                <a:lnTo>
                  <a:pt x="141" y="124"/>
                </a:lnTo>
                <a:lnTo>
                  <a:pt x="141" y="137"/>
                </a:lnTo>
                <a:lnTo>
                  <a:pt x="144" y="137"/>
                </a:lnTo>
                <a:lnTo>
                  <a:pt x="146" y="126"/>
                </a:lnTo>
                <a:lnTo>
                  <a:pt x="217" y="166"/>
                </a:lnTo>
                <a:lnTo>
                  <a:pt x="217" y="149"/>
                </a:lnTo>
                <a:lnTo>
                  <a:pt x="122" y="73"/>
                </a:lnTo>
                <a:lnTo>
                  <a:pt x="125" y="60"/>
                </a:lnTo>
                <a:lnTo>
                  <a:pt x="110" y="60"/>
                </a:lnTo>
                <a:lnTo>
                  <a:pt x="110" y="6"/>
                </a:lnTo>
                <a:lnTo>
                  <a:pt x="109" y="1"/>
                </a:lnTo>
                <a:lnTo>
                  <a:pt x="107" y="0"/>
                </a:lnTo>
                <a:lnTo>
                  <a:pt x="106" y="1"/>
                </a:lnTo>
                <a:lnTo>
                  <a:pt x="103" y="6"/>
                </a:lnTo>
                <a:lnTo>
                  <a:pt x="103" y="60"/>
                </a:lnTo>
                <a:lnTo>
                  <a:pt x="92" y="60"/>
                </a:lnTo>
                <a:lnTo>
                  <a:pt x="95" y="71"/>
                </a:lnTo>
                <a:lnTo>
                  <a:pt x="0" y="146"/>
                </a:lnTo>
                <a:lnTo>
                  <a:pt x="0" y="164"/>
                </a:lnTo>
                <a:lnTo>
                  <a:pt x="70" y="125"/>
                </a:lnTo>
                <a:lnTo>
                  <a:pt x="72" y="136"/>
                </a:lnTo>
                <a:lnTo>
                  <a:pt x="76" y="136"/>
                </a:lnTo>
                <a:lnTo>
                  <a:pt x="76" y="121"/>
                </a:lnTo>
                <a:lnTo>
                  <a:pt x="89" y="116"/>
                </a:lnTo>
                <a:lnTo>
                  <a:pt x="92" y="133"/>
                </a:lnTo>
                <a:lnTo>
                  <a:pt x="97" y="136"/>
                </a:lnTo>
                <a:lnTo>
                  <a:pt x="101" y="146"/>
                </a:lnTo>
                <a:lnTo>
                  <a:pt x="103" y="146"/>
                </a:lnTo>
                <a:lnTo>
                  <a:pt x="103" y="181"/>
                </a:lnTo>
                <a:lnTo>
                  <a:pt x="67" y="209"/>
                </a:lnTo>
                <a:lnTo>
                  <a:pt x="70" y="220"/>
                </a:lnTo>
                <a:lnTo>
                  <a:pt x="103" y="203"/>
                </a:lnTo>
                <a:lnTo>
                  <a:pt x="107" y="215"/>
                </a:lnTo>
                <a:lnTo>
                  <a:pt x="109" y="215"/>
                </a:lnTo>
                <a:lnTo>
                  <a:pt x="107" y="217"/>
                </a:lnTo>
                <a:lnTo>
                  <a:pt x="110" y="218"/>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73" name="Rectangle 413"/>
          <p:cNvSpPr>
            <a:spLocks noChangeArrowheads="1"/>
          </p:cNvSpPr>
          <p:nvPr/>
        </p:nvSpPr>
        <p:spPr bwMode="auto">
          <a:xfrm>
            <a:off x="4335697" y="2928939"/>
            <a:ext cx="444032"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BADGER</a:t>
            </a:r>
          </a:p>
        </p:txBody>
      </p:sp>
      <p:sp>
        <p:nvSpPr>
          <p:cNvPr id="322974" name="Freeform 414"/>
          <p:cNvSpPr>
            <a:spLocks/>
          </p:cNvSpPr>
          <p:nvPr/>
        </p:nvSpPr>
        <p:spPr bwMode="auto">
          <a:xfrm>
            <a:off x="4856164" y="2605088"/>
            <a:ext cx="287337" cy="385762"/>
          </a:xfrm>
          <a:custGeom>
            <a:avLst/>
            <a:gdLst/>
            <a:ahLst/>
            <a:cxnLst>
              <a:cxn ang="0">
                <a:pos x="89" y="223"/>
              </a:cxn>
              <a:cxn ang="0">
                <a:pos x="90" y="223"/>
              </a:cxn>
              <a:cxn ang="0">
                <a:pos x="90" y="225"/>
              </a:cxn>
              <a:cxn ang="0">
                <a:pos x="94" y="225"/>
              </a:cxn>
              <a:cxn ang="0">
                <a:pos x="94" y="222"/>
              </a:cxn>
              <a:cxn ang="0">
                <a:pos x="115" y="242"/>
              </a:cxn>
              <a:cxn ang="0">
                <a:pos x="119" y="228"/>
              </a:cxn>
              <a:cxn ang="0">
                <a:pos x="98" y="191"/>
              </a:cxn>
              <a:cxn ang="0">
                <a:pos x="98" y="169"/>
              </a:cxn>
              <a:cxn ang="0">
                <a:pos x="110" y="169"/>
              </a:cxn>
              <a:cxn ang="0">
                <a:pos x="113" y="169"/>
              </a:cxn>
              <a:cxn ang="0">
                <a:pos x="130" y="171"/>
              </a:cxn>
              <a:cxn ang="0">
                <a:pos x="180" y="177"/>
              </a:cxn>
              <a:cxn ang="0">
                <a:pos x="178" y="165"/>
              </a:cxn>
              <a:cxn ang="0">
                <a:pos x="125" y="146"/>
              </a:cxn>
              <a:cxn ang="0">
                <a:pos x="102" y="112"/>
              </a:cxn>
              <a:cxn ang="0">
                <a:pos x="102" y="83"/>
              </a:cxn>
              <a:cxn ang="0">
                <a:pos x="96" y="78"/>
              </a:cxn>
              <a:cxn ang="0">
                <a:pos x="96" y="41"/>
              </a:cxn>
              <a:cxn ang="0">
                <a:pos x="91" y="8"/>
              </a:cxn>
              <a:cxn ang="0">
                <a:pos x="89" y="0"/>
              </a:cxn>
              <a:cxn ang="0">
                <a:pos x="89" y="8"/>
              </a:cxn>
              <a:cxn ang="0">
                <a:pos x="83" y="41"/>
              </a:cxn>
              <a:cxn ang="0">
                <a:pos x="83" y="78"/>
              </a:cxn>
              <a:cxn ang="0">
                <a:pos x="78" y="83"/>
              </a:cxn>
              <a:cxn ang="0">
                <a:pos x="78" y="112"/>
              </a:cxn>
              <a:cxn ang="0">
                <a:pos x="55" y="146"/>
              </a:cxn>
              <a:cxn ang="0">
                <a:pos x="2" y="165"/>
              </a:cxn>
              <a:cxn ang="0">
                <a:pos x="0" y="177"/>
              </a:cxn>
              <a:cxn ang="0">
                <a:pos x="49" y="171"/>
              </a:cxn>
              <a:cxn ang="0">
                <a:pos x="66" y="169"/>
              </a:cxn>
              <a:cxn ang="0">
                <a:pos x="70" y="169"/>
              </a:cxn>
              <a:cxn ang="0">
                <a:pos x="80" y="169"/>
              </a:cxn>
              <a:cxn ang="0">
                <a:pos x="80" y="191"/>
              </a:cxn>
              <a:cxn ang="0">
                <a:pos x="61" y="228"/>
              </a:cxn>
              <a:cxn ang="0">
                <a:pos x="64" y="242"/>
              </a:cxn>
              <a:cxn ang="0">
                <a:pos x="86" y="222"/>
              </a:cxn>
              <a:cxn ang="0">
                <a:pos x="86" y="225"/>
              </a:cxn>
              <a:cxn ang="0">
                <a:pos x="88" y="225"/>
              </a:cxn>
              <a:cxn ang="0">
                <a:pos x="89" y="225"/>
              </a:cxn>
              <a:cxn ang="0">
                <a:pos x="89" y="223"/>
              </a:cxn>
            </a:cxnLst>
            <a:rect l="0" t="0" r="r" b="b"/>
            <a:pathLst>
              <a:path w="181" h="243">
                <a:moveTo>
                  <a:pt x="89" y="223"/>
                </a:moveTo>
                <a:lnTo>
                  <a:pt x="90" y="223"/>
                </a:lnTo>
                <a:lnTo>
                  <a:pt x="90" y="225"/>
                </a:lnTo>
                <a:lnTo>
                  <a:pt x="94" y="225"/>
                </a:lnTo>
                <a:lnTo>
                  <a:pt x="94" y="222"/>
                </a:lnTo>
                <a:lnTo>
                  <a:pt x="115" y="242"/>
                </a:lnTo>
                <a:lnTo>
                  <a:pt x="119" y="228"/>
                </a:lnTo>
                <a:lnTo>
                  <a:pt x="98" y="191"/>
                </a:lnTo>
                <a:lnTo>
                  <a:pt x="98" y="169"/>
                </a:lnTo>
                <a:lnTo>
                  <a:pt x="110" y="169"/>
                </a:lnTo>
                <a:lnTo>
                  <a:pt x="113" y="169"/>
                </a:lnTo>
                <a:lnTo>
                  <a:pt x="130" y="171"/>
                </a:lnTo>
                <a:lnTo>
                  <a:pt x="180" y="177"/>
                </a:lnTo>
                <a:lnTo>
                  <a:pt x="178" y="165"/>
                </a:lnTo>
                <a:lnTo>
                  <a:pt x="125" y="146"/>
                </a:lnTo>
                <a:lnTo>
                  <a:pt x="102" y="112"/>
                </a:lnTo>
                <a:lnTo>
                  <a:pt x="102" y="83"/>
                </a:lnTo>
                <a:lnTo>
                  <a:pt x="96" y="78"/>
                </a:lnTo>
                <a:lnTo>
                  <a:pt x="96" y="41"/>
                </a:lnTo>
                <a:lnTo>
                  <a:pt x="91" y="8"/>
                </a:lnTo>
                <a:lnTo>
                  <a:pt x="89" y="0"/>
                </a:lnTo>
                <a:lnTo>
                  <a:pt x="89" y="8"/>
                </a:lnTo>
                <a:lnTo>
                  <a:pt x="83" y="41"/>
                </a:lnTo>
                <a:lnTo>
                  <a:pt x="83" y="78"/>
                </a:lnTo>
                <a:lnTo>
                  <a:pt x="78" y="83"/>
                </a:lnTo>
                <a:lnTo>
                  <a:pt x="78" y="112"/>
                </a:lnTo>
                <a:lnTo>
                  <a:pt x="55" y="146"/>
                </a:lnTo>
                <a:lnTo>
                  <a:pt x="2" y="165"/>
                </a:lnTo>
                <a:lnTo>
                  <a:pt x="0" y="177"/>
                </a:lnTo>
                <a:lnTo>
                  <a:pt x="49" y="171"/>
                </a:lnTo>
                <a:lnTo>
                  <a:pt x="66" y="169"/>
                </a:lnTo>
                <a:lnTo>
                  <a:pt x="70" y="169"/>
                </a:lnTo>
                <a:lnTo>
                  <a:pt x="80" y="169"/>
                </a:lnTo>
                <a:lnTo>
                  <a:pt x="80" y="191"/>
                </a:lnTo>
                <a:lnTo>
                  <a:pt x="61" y="228"/>
                </a:lnTo>
                <a:lnTo>
                  <a:pt x="64" y="242"/>
                </a:lnTo>
                <a:lnTo>
                  <a:pt x="86" y="222"/>
                </a:lnTo>
                <a:lnTo>
                  <a:pt x="86" y="225"/>
                </a:lnTo>
                <a:lnTo>
                  <a:pt x="88" y="225"/>
                </a:lnTo>
                <a:lnTo>
                  <a:pt x="89" y="225"/>
                </a:lnTo>
                <a:lnTo>
                  <a:pt x="89" y="223"/>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75" name="Freeform 415"/>
          <p:cNvSpPr>
            <a:spLocks/>
          </p:cNvSpPr>
          <p:nvPr/>
        </p:nvSpPr>
        <p:spPr bwMode="auto">
          <a:xfrm>
            <a:off x="5260976" y="1812925"/>
            <a:ext cx="288925" cy="268288"/>
          </a:xfrm>
          <a:custGeom>
            <a:avLst/>
            <a:gdLst/>
            <a:ahLst/>
            <a:cxnLst>
              <a:cxn ang="0">
                <a:pos x="92" y="160"/>
              </a:cxn>
              <a:cxn ang="0">
                <a:pos x="92" y="155"/>
              </a:cxn>
              <a:cxn ang="0">
                <a:pos x="116" y="167"/>
              </a:cxn>
              <a:cxn ang="0">
                <a:pos x="120" y="157"/>
              </a:cxn>
              <a:cxn ang="0">
                <a:pos x="98" y="139"/>
              </a:cxn>
              <a:cxn ang="0">
                <a:pos x="98" y="76"/>
              </a:cxn>
              <a:cxn ang="0">
                <a:pos x="109" y="80"/>
              </a:cxn>
              <a:cxn ang="0">
                <a:pos x="109" y="92"/>
              </a:cxn>
              <a:cxn ang="0">
                <a:pos x="115" y="92"/>
              </a:cxn>
              <a:cxn ang="0">
                <a:pos x="115" y="82"/>
              </a:cxn>
              <a:cxn ang="0">
                <a:pos x="181" y="115"/>
              </a:cxn>
              <a:cxn ang="0">
                <a:pos x="181" y="106"/>
              </a:cxn>
              <a:cxn ang="0">
                <a:pos x="137" y="76"/>
              </a:cxn>
              <a:cxn ang="0">
                <a:pos x="137" y="55"/>
              </a:cxn>
              <a:cxn ang="0">
                <a:pos x="137" y="52"/>
              </a:cxn>
              <a:cxn ang="0">
                <a:pos x="137" y="50"/>
              </a:cxn>
              <a:cxn ang="0">
                <a:pos x="135" y="47"/>
              </a:cxn>
              <a:cxn ang="0">
                <a:pos x="133" y="40"/>
              </a:cxn>
              <a:cxn ang="0">
                <a:pos x="129" y="47"/>
              </a:cxn>
              <a:cxn ang="0">
                <a:pos x="129" y="68"/>
              </a:cxn>
              <a:cxn ang="0">
                <a:pos x="116" y="58"/>
              </a:cxn>
              <a:cxn ang="0">
                <a:pos x="116" y="41"/>
              </a:cxn>
              <a:cxn ang="0">
                <a:pos x="116" y="35"/>
              </a:cxn>
              <a:cxn ang="0">
                <a:pos x="113" y="29"/>
              </a:cxn>
              <a:cxn ang="0">
                <a:pos x="109" y="35"/>
              </a:cxn>
              <a:cxn ang="0">
                <a:pos x="109" y="44"/>
              </a:cxn>
              <a:cxn ang="0">
                <a:pos x="109" y="53"/>
              </a:cxn>
              <a:cxn ang="0">
                <a:pos x="99" y="44"/>
              </a:cxn>
              <a:cxn ang="0">
                <a:pos x="99" y="11"/>
              </a:cxn>
              <a:cxn ang="0">
                <a:pos x="96" y="2"/>
              </a:cxn>
              <a:cxn ang="0">
                <a:pos x="92" y="0"/>
              </a:cxn>
              <a:cxn ang="0">
                <a:pos x="91" y="1"/>
              </a:cxn>
              <a:cxn ang="0">
                <a:pos x="89" y="2"/>
              </a:cxn>
              <a:cxn ang="0">
                <a:pos x="85" y="12"/>
              </a:cxn>
              <a:cxn ang="0">
                <a:pos x="85" y="46"/>
              </a:cxn>
              <a:cxn ang="0">
                <a:pos x="76" y="55"/>
              </a:cxn>
              <a:cxn ang="0">
                <a:pos x="76" y="46"/>
              </a:cxn>
              <a:cxn ang="0">
                <a:pos x="76" y="36"/>
              </a:cxn>
              <a:cxn ang="0">
                <a:pos x="72" y="30"/>
              </a:cxn>
              <a:cxn ang="0">
                <a:pos x="68" y="35"/>
              </a:cxn>
              <a:cxn ang="0">
                <a:pos x="68" y="42"/>
              </a:cxn>
              <a:cxn ang="0">
                <a:pos x="68" y="59"/>
              </a:cxn>
              <a:cxn ang="0">
                <a:pos x="55" y="70"/>
              </a:cxn>
              <a:cxn ang="0">
                <a:pos x="55" y="48"/>
              </a:cxn>
              <a:cxn ang="0">
                <a:pos x="52" y="40"/>
              </a:cxn>
              <a:cxn ang="0">
                <a:pos x="49" y="48"/>
              </a:cxn>
              <a:cxn ang="0">
                <a:pos x="49" y="50"/>
              </a:cxn>
              <a:cxn ang="0">
                <a:pos x="49" y="52"/>
              </a:cxn>
              <a:cxn ang="0">
                <a:pos x="49" y="56"/>
              </a:cxn>
              <a:cxn ang="0">
                <a:pos x="49" y="76"/>
              </a:cxn>
              <a:cxn ang="0">
                <a:pos x="0" y="104"/>
              </a:cxn>
              <a:cxn ang="0">
                <a:pos x="0" y="115"/>
              </a:cxn>
              <a:cxn ang="0">
                <a:pos x="70" y="83"/>
              </a:cxn>
              <a:cxn ang="0">
                <a:pos x="70" y="94"/>
              </a:cxn>
              <a:cxn ang="0">
                <a:pos x="76" y="94"/>
              </a:cxn>
              <a:cxn ang="0">
                <a:pos x="76" y="82"/>
              </a:cxn>
              <a:cxn ang="0">
                <a:pos x="88" y="77"/>
              </a:cxn>
              <a:cxn ang="0">
                <a:pos x="88" y="138"/>
              </a:cxn>
              <a:cxn ang="0">
                <a:pos x="66" y="158"/>
              </a:cxn>
              <a:cxn ang="0">
                <a:pos x="68" y="168"/>
              </a:cxn>
              <a:cxn ang="0">
                <a:pos x="92" y="155"/>
              </a:cxn>
              <a:cxn ang="0">
                <a:pos x="92" y="158"/>
              </a:cxn>
              <a:cxn ang="0">
                <a:pos x="92" y="160"/>
              </a:cxn>
            </a:cxnLst>
            <a:rect l="0" t="0" r="r" b="b"/>
            <a:pathLst>
              <a:path w="182" h="169">
                <a:moveTo>
                  <a:pt x="92" y="160"/>
                </a:moveTo>
                <a:lnTo>
                  <a:pt x="92" y="155"/>
                </a:lnTo>
                <a:lnTo>
                  <a:pt x="116" y="167"/>
                </a:lnTo>
                <a:lnTo>
                  <a:pt x="120" y="157"/>
                </a:lnTo>
                <a:lnTo>
                  <a:pt x="98" y="139"/>
                </a:lnTo>
                <a:lnTo>
                  <a:pt x="98" y="76"/>
                </a:lnTo>
                <a:lnTo>
                  <a:pt x="109" y="80"/>
                </a:lnTo>
                <a:lnTo>
                  <a:pt x="109" y="92"/>
                </a:lnTo>
                <a:lnTo>
                  <a:pt x="115" y="92"/>
                </a:lnTo>
                <a:lnTo>
                  <a:pt x="115" y="82"/>
                </a:lnTo>
                <a:lnTo>
                  <a:pt x="181" y="115"/>
                </a:lnTo>
                <a:lnTo>
                  <a:pt x="181" y="106"/>
                </a:lnTo>
                <a:lnTo>
                  <a:pt x="137" y="76"/>
                </a:lnTo>
                <a:lnTo>
                  <a:pt x="137" y="55"/>
                </a:lnTo>
                <a:lnTo>
                  <a:pt x="137" y="52"/>
                </a:lnTo>
                <a:lnTo>
                  <a:pt x="137" y="50"/>
                </a:lnTo>
                <a:lnTo>
                  <a:pt x="135" y="47"/>
                </a:lnTo>
                <a:lnTo>
                  <a:pt x="133" y="40"/>
                </a:lnTo>
                <a:lnTo>
                  <a:pt x="129" y="47"/>
                </a:lnTo>
                <a:lnTo>
                  <a:pt x="129" y="68"/>
                </a:lnTo>
                <a:lnTo>
                  <a:pt x="116" y="58"/>
                </a:lnTo>
                <a:lnTo>
                  <a:pt x="116" y="41"/>
                </a:lnTo>
                <a:lnTo>
                  <a:pt x="116" y="35"/>
                </a:lnTo>
                <a:lnTo>
                  <a:pt x="113" y="29"/>
                </a:lnTo>
                <a:lnTo>
                  <a:pt x="109" y="35"/>
                </a:lnTo>
                <a:lnTo>
                  <a:pt x="109" y="44"/>
                </a:lnTo>
                <a:lnTo>
                  <a:pt x="109" y="53"/>
                </a:lnTo>
                <a:lnTo>
                  <a:pt x="99" y="44"/>
                </a:lnTo>
                <a:lnTo>
                  <a:pt x="99" y="11"/>
                </a:lnTo>
                <a:lnTo>
                  <a:pt x="96" y="2"/>
                </a:lnTo>
                <a:lnTo>
                  <a:pt x="92" y="0"/>
                </a:lnTo>
                <a:lnTo>
                  <a:pt x="91" y="1"/>
                </a:lnTo>
                <a:lnTo>
                  <a:pt x="89" y="2"/>
                </a:lnTo>
                <a:lnTo>
                  <a:pt x="85" y="12"/>
                </a:lnTo>
                <a:lnTo>
                  <a:pt x="85" y="46"/>
                </a:lnTo>
                <a:lnTo>
                  <a:pt x="76" y="55"/>
                </a:lnTo>
                <a:lnTo>
                  <a:pt x="76" y="46"/>
                </a:lnTo>
                <a:lnTo>
                  <a:pt x="76" y="36"/>
                </a:lnTo>
                <a:lnTo>
                  <a:pt x="72" y="30"/>
                </a:lnTo>
                <a:lnTo>
                  <a:pt x="68" y="35"/>
                </a:lnTo>
                <a:lnTo>
                  <a:pt x="68" y="42"/>
                </a:lnTo>
                <a:lnTo>
                  <a:pt x="68" y="59"/>
                </a:lnTo>
                <a:lnTo>
                  <a:pt x="55" y="70"/>
                </a:lnTo>
                <a:lnTo>
                  <a:pt x="55" y="48"/>
                </a:lnTo>
                <a:lnTo>
                  <a:pt x="52" y="40"/>
                </a:lnTo>
                <a:lnTo>
                  <a:pt x="49" y="48"/>
                </a:lnTo>
                <a:lnTo>
                  <a:pt x="49" y="50"/>
                </a:lnTo>
                <a:lnTo>
                  <a:pt x="49" y="52"/>
                </a:lnTo>
                <a:lnTo>
                  <a:pt x="49" y="56"/>
                </a:lnTo>
                <a:lnTo>
                  <a:pt x="49" y="76"/>
                </a:lnTo>
                <a:lnTo>
                  <a:pt x="0" y="104"/>
                </a:lnTo>
                <a:lnTo>
                  <a:pt x="0" y="115"/>
                </a:lnTo>
                <a:lnTo>
                  <a:pt x="70" y="83"/>
                </a:lnTo>
                <a:lnTo>
                  <a:pt x="70" y="94"/>
                </a:lnTo>
                <a:lnTo>
                  <a:pt x="76" y="94"/>
                </a:lnTo>
                <a:lnTo>
                  <a:pt x="76" y="82"/>
                </a:lnTo>
                <a:lnTo>
                  <a:pt x="88" y="77"/>
                </a:lnTo>
                <a:lnTo>
                  <a:pt x="88" y="138"/>
                </a:lnTo>
                <a:lnTo>
                  <a:pt x="66" y="158"/>
                </a:lnTo>
                <a:lnTo>
                  <a:pt x="68" y="168"/>
                </a:lnTo>
                <a:lnTo>
                  <a:pt x="92" y="155"/>
                </a:lnTo>
                <a:lnTo>
                  <a:pt x="92" y="158"/>
                </a:lnTo>
                <a:lnTo>
                  <a:pt x="92" y="16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76" name="Rectangle 416"/>
          <p:cNvSpPr>
            <a:spLocks noChangeArrowheads="1"/>
          </p:cNvSpPr>
          <p:nvPr/>
        </p:nvSpPr>
        <p:spPr bwMode="auto">
          <a:xfrm>
            <a:off x="5209210" y="2070101"/>
            <a:ext cx="363882"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BEAR</a:t>
            </a:r>
          </a:p>
        </p:txBody>
      </p:sp>
      <p:sp>
        <p:nvSpPr>
          <p:cNvPr id="322977" name="Freeform 417"/>
          <p:cNvSpPr>
            <a:spLocks/>
          </p:cNvSpPr>
          <p:nvPr/>
        </p:nvSpPr>
        <p:spPr bwMode="auto">
          <a:xfrm>
            <a:off x="5703888" y="1870075"/>
            <a:ext cx="192087" cy="260350"/>
          </a:xfrm>
          <a:custGeom>
            <a:avLst/>
            <a:gdLst/>
            <a:ahLst/>
            <a:cxnLst>
              <a:cxn ang="0">
                <a:pos x="61" y="146"/>
              </a:cxn>
              <a:cxn ang="0">
                <a:pos x="58" y="146"/>
              </a:cxn>
              <a:cxn ang="0">
                <a:pos x="65" y="146"/>
              </a:cxn>
              <a:cxn ang="0">
                <a:pos x="65" y="149"/>
              </a:cxn>
              <a:cxn ang="0">
                <a:pos x="72" y="149"/>
              </a:cxn>
              <a:cxn ang="0">
                <a:pos x="72" y="146"/>
              </a:cxn>
              <a:cxn ang="0">
                <a:pos x="76" y="146"/>
              </a:cxn>
              <a:cxn ang="0">
                <a:pos x="76" y="152"/>
              </a:cxn>
              <a:cxn ang="0">
                <a:pos x="76" y="156"/>
              </a:cxn>
              <a:cxn ang="0">
                <a:pos x="98" y="163"/>
              </a:cxn>
              <a:cxn ang="0">
                <a:pos x="98" y="156"/>
              </a:cxn>
              <a:cxn ang="0">
                <a:pos x="79" y="132"/>
              </a:cxn>
              <a:cxn ang="0">
                <a:pos x="79" y="122"/>
              </a:cxn>
              <a:cxn ang="0">
                <a:pos x="120" y="128"/>
              </a:cxn>
              <a:cxn ang="0">
                <a:pos x="120" y="115"/>
              </a:cxn>
              <a:cxn ang="0">
                <a:pos x="76" y="82"/>
              </a:cxn>
              <a:cxn ang="0">
                <a:pos x="76" y="64"/>
              </a:cxn>
              <a:cxn ang="0">
                <a:pos x="65" y="37"/>
              </a:cxn>
              <a:cxn ang="0">
                <a:pos x="65" y="16"/>
              </a:cxn>
              <a:cxn ang="0">
                <a:pos x="62" y="6"/>
              </a:cxn>
              <a:cxn ang="0">
                <a:pos x="61" y="4"/>
              </a:cxn>
              <a:cxn ang="0">
                <a:pos x="59" y="0"/>
              </a:cxn>
              <a:cxn ang="0">
                <a:pos x="56" y="6"/>
              </a:cxn>
              <a:cxn ang="0">
                <a:pos x="54" y="16"/>
              </a:cxn>
              <a:cxn ang="0">
                <a:pos x="54" y="37"/>
              </a:cxn>
              <a:cxn ang="0">
                <a:pos x="44" y="64"/>
              </a:cxn>
              <a:cxn ang="0">
                <a:pos x="44" y="82"/>
              </a:cxn>
              <a:cxn ang="0">
                <a:pos x="0" y="115"/>
              </a:cxn>
              <a:cxn ang="0">
                <a:pos x="0" y="128"/>
              </a:cxn>
              <a:cxn ang="0">
                <a:pos x="41" y="122"/>
              </a:cxn>
              <a:cxn ang="0">
                <a:pos x="41" y="132"/>
              </a:cxn>
              <a:cxn ang="0">
                <a:pos x="20" y="156"/>
              </a:cxn>
              <a:cxn ang="0">
                <a:pos x="20" y="163"/>
              </a:cxn>
              <a:cxn ang="0">
                <a:pos x="44" y="156"/>
              </a:cxn>
              <a:cxn ang="0">
                <a:pos x="44" y="152"/>
              </a:cxn>
              <a:cxn ang="0">
                <a:pos x="44" y="146"/>
              </a:cxn>
              <a:cxn ang="0">
                <a:pos x="47" y="146"/>
              </a:cxn>
              <a:cxn ang="0">
                <a:pos x="47" y="149"/>
              </a:cxn>
              <a:cxn ang="0">
                <a:pos x="54" y="149"/>
              </a:cxn>
              <a:cxn ang="0">
                <a:pos x="54" y="146"/>
              </a:cxn>
              <a:cxn ang="0">
                <a:pos x="61" y="146"/>
              </a:cxn>
              <a:cxn ang="0">
                <a:pos x="58" y="146"/>
              </a:cxn>
              <a:cxn ang="0">
                <a:pos x="61" y="146"/>
              </a:cxn>
            </a:cxnLst>
            <a:rect l="0" t="0" r="r" b="b"/>
            <a:pathLst>
              <a:path w="121" h="164">
                <a:moveTo>
                  <a:pt x="61" y="146"/>
                </a:moveTo>
                <a:lnTo>
                  <a:pt x="58" y="146"/>
                </a:lnTo>
                <a:lnTo>
                  <a:pt x="65" y="146"/>
                </a:lnTo>
                <a:lnTo>
                  <a:pt x="65" y="149"/>
                </a:lnTo>
                <a:lnTo>
                  <a:pt x="72" y="149"/>
                </a:lnTo>
                <a:lnTo>
                  <a:pt x="72" y="146"/>
                </a:lnTo>
                <a:lnTo>
                  <a:pt x="76" y="146"/>
                </a:lnTo>
                <a:lnTo>
                  <a:pt x="76" y="152"/>
                </a:lnTo>
                <a:lnTo>
                  <a:pt x="76" y="156"/>
                </a:lnTo>
                <a:lnTo>
                  <a:pt x="98" y="163"/>
                </a:lnTo>
                <a:lnTo>
                  <a:pt x="98" y="156"/>
                </a:lnTo>
                <a:lnTo>
                  <a:pt x="79" y="132"/>
                </a:lnTo>
                <a:lnTo>
                  <a:pt x="79" y="122"/>
                </a:lnTo>
                <a:lnTo>
                  <a:pt x="120" y="128"/>
                </a:lnTo>
                <a:lnTo>
                  <a:pt x="120" y="115"/>
                </a:lnTo>
                <a:lnTo>
                  <a:pt x="76" y="82"/>
                </a:lnTo>
                <a:lnTo>
                  <a:pt x="76" y="64"/>
                </a:lnTo>
                <a:lnTo>
                  <a:pt x="65" y="37"/>
                </a:lnTo>
                <a:lnTo>
                  <a:pt x="65" y="16"/>
                </a:lnTo>
                <a:lnTo>
                  <a:pt x="62" y="6"/>
                </a:lnTo>
                <a:lnTo>
                  <a:pt x="61" y="4"/>
                </a:lnTo>
                <a:lnTo>
                  <a:pt x="59" y="0"/>
                </a:lnTo>
                <a:lnTo>
                  <a:pt x="56" y="6"/>
                </a:lnTo>
                <a:lnTo>
                  <a:pt x="54" y="16"/>
                </a:lnTo>
                <a:lnTo>
                  <a:pt x="54" y="37"/>
                </a:lnTo>
                <a:lnTo>
                  <a:pt x="44" y="64"/>
                </a:lnTo>
                <a:lnTo>
                  <a:pt x="44" y="82"/>
                </a:lnTo>
                <a:lnTo>
                  <a:pt x="0" y="115"/>
                </a:lnTo>
                <a:lnTo>
                  <a:pt x="0" y="128"/>
                </a:lnTo>
                <a:lnTo>
                  <a:pt x="41" y="122"/>
                </a:lnTo>
                <a:lnTo>
                  <a:pt x="41" y="132"/>
                </a:lnTo>
                <a:lnTo>
                  <a:pt x="20" y="156"/>
                </a:lnTo>
                <a:lnTo>
                  <a:pt x="20" y="163"/>
                </a:lnTo>
                <a:lnTo>
                  <a:pt x="44" y="156"/>
                </a:lnTo>
                <a:lnTo>
                  <a:pt x="44" y="152"/>
                </a:lnTo>
                <a:lnTo>
                  <a:pt x="44" y="146"/>
                </a:lnTo>
                <a:lnTo>
                  <a:pt x="47" y="146"/>
                </a:lnTo>
                <a:lnTo>
                  <a:pt x="47" y="149"/>
                </a:lnTo>
                <a:lnTo>
                  <a:pt x="54" y="149"/>
                </a:lnTo>
                <a:lnTo>
                  <a:pt x="54" y="146"/>
                </a:lnTo>
                <a:lnTo>
                  <a:pt x="61" y="146"/>
                </a:lnTo>
                <a:lnTo>
                  <a:pt x="58" y="146"/>
                </a:lnTo>
                <a:lnTo>
                  <a:pt x="61" y="14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78" name="Rectangle 418"/>
          <p:cNvSpPr>
            <a:spLocks noChangeArrowheads="1"/>
          </p:cNvSpPr>
          <p:nvPr/>
        </p:nvSpPr>
        <p:spPr bwMode="auto">
          <a:xfrm>
            <a:off x="5530875" y="2106613"/>
            <a:ext cx="487314"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FULCRUM</a:t>
            </a:r>
          </a:p>
        </p:txBody>
      </p:sp>
      <p:grpSp>
        <p:nvGrpSpPr>
          <p:cNvPr id="322979" name="Group 419"/>
          <p:cNvGrpSpPr>
            <a:grpSpLocks/>
          </p:cNvGrpSpPr>
          <p:nvPr/>
        </p:nvGrpSpPr>
        <p:grpSpPr bwMode="auto">
          <a:xfrm>
            <a:off x="5124451" y="3394079"/>
            <a:ext cx="898526" cy="444501"/>
            <a:chOff x="2268" y="1625"/>
            <a:chExt cx="566" cy="280"/>
          </a:xfrm>
        </p:grpSpPr>
        <p:sp>
          <p:nvSpPr>
            <p:cNvPr id="322980" name="Freeform 420"/>
            <p:cNvSpPr>
              <a:spLocks/>
            </p:cNvSpPr>
            <p:nvPr/>
          </p:nvSpPr>
          <p:spPr bwMode="auto">
            <a:xfrm>
              <a:off x="2354" y="1625"/>
              <a:ext cx="117" cy="170"/>
            </a:xfrm>
            <a:custGeom>
              <a:avLst/>
              <a:gdLst/>
              <a:ahLst/>
              <a:cxnLst>
                <a:cxn ang="0">
                  <a:pos x="61" y="161"/>
                </a:cxn>
                <a:cxn ang="0">
                  <a:pos x="63" y="161"/>
                </a:cxn>
                <a:cxn ang="0">
                  <a:pos x="63" y="163"/>
                </a:cxn>
                <a:cxn ang="0">
                  <a:pos x="66" y="163"/>
                </a:cxn>
                <a:cxn ang="0">
                  <a:pos x="66" y="161"/>
                </a:cxn>
                <a:cxn ang="0">
                  <a:pos x="68" y="161"/>
                </a:cxn>
                <a:cxn ang="0">
                  <a:pos x="79" y="169"/>
                </a:cxn>
                <a:cxn ang="0">
                  <a:pos x="84" y="164"/>
                </a:cxn>
                <a:cxn ang="0">
                  <a:pos x="68" y="146"/>
                </a:cxn>
                <a:cxn ang="0">
                  <a:pos x="68" y="121"/>
                </a:cxn>
                <a:cxn ang="0">
                  <a:pos x="68" y="119"/>
                </a:cxn>
                <a:cxn ang="0">
                  <a:pos x="67" y="116"/>
                </a:cxn>
                <a:cxn ang="0">
                  <a:pos x="72" y="119"/>
                </a:cxn>
                <a:cxn ang="0">
                  <a:pos x="79" y="121"/>
                </a:cxn>
                <a:cxn ang="0">
                  <a:pos x="79" y="127"/>
                </a:cxn>
                <a:cxn ang="0">
                  <a:pos x="80" y="133"/>
                </a:cxn>
                <a:cxn ang="0">
                  <a:pos x="84" y="128"/>
                </a:cxn>
                <a:cxn ang="0">
                  <a:pos x="84" y="122"/>
                </a:cxn>
                <a:cxn ang="0">
                  <a:pos x="116" y="145"/>
                </a:cxn>
                <a:cxn ang="0">
                  <a:pos x="116" y="131"/>
                </a:cxn>
                <a:cxn ang="0">
                  <a:pos x="115" y="131"/>
                </a:cxn>
                <a:cxn ang="0">
                  <a:pos x="114" y="132"/>
                </a:cxn>
                <a:cxn ang="0">
                  <a:pos x="68" y="71"/>
                </a:cxn>
                <a:cxn ang="0">
                  <a:pos x="66" y="42"/>
                </a:cxn>
                <a:cxn ang="0">
                  <a:pos x="63" y="16"/>
                </a:cxn>
                <a:cxn ang="0">
                  <a:pos x="60" y="4"/>
                </a:cxn>
                <a:cxn ang="0">
                  <a:pos x="57" y="1"/>
                </a:cxn>
                <a:cxn ang="0">
                  <a:pos x="57" y="0"/>
                </a:cxn>
                <a:cxn ang="0">
                  <a:pos x="56" y="4"/>
                </a:cxn>
                <a:cxn ang="0">
                  <a:pos x="53" y="16"/>
                </a:cxn>
                <a:cxn ang="0">
                  <a:pos x="50" y="42"/>
                </a:cxn>
                <a:cxn ang="0">
                  <a:pos x="48" y="71"/>
                </a:cxn>
                <a:cxn ang="0">
                  <a:pos x="2" y="131"/>
                </a:cxn>
                <a:cxn ang="0">
                  <a:pos x="1" y="131"/>
                </a:cxn>
                <a:cxn ang="0">
                  <a:pos x="0" y="131"/>
                </a:cxn>
                <a:cxn ang="0">
                  <a:pos x="0" y="145"/>
                </a:cxn>
                <a:cxn ang="0">
                  <a:pos x="32" y="122"/>
                </a:cxn>
                <a:cxn ang="0">
                  <a:pos x="32" y="128"/>
                </a:cxn>
                <a:cxn ang="0">
                  <a:pos x="35" y="133"/>
                </a:cxn>
                <a:cxn ang="0">
                  <a:pos x="37" y="127"/>
                </a:cxn>
                <a:cxn ang="0">
                  <a:pos x="37" y="120"/>
                </a:cxn>
                <a:cxn ang="0">
                  <a:pos x="43" y="117"/>
                </a:cxn>
                <a:cxn ang="0">
                  <a:pos x="48" y="116"/>
                </a:cxn>
                <a:cxn ang="0">
                  <a:pos x="48" y="119"/>
                </a:cxn>
                <a:cxn ang="0">
                  <a:pos x="47" y="120"/>
                </a:cxn>
                <a:cxn ang="0">
                  <a:pos x="47" y="146"/>
                </a:cxn>
                <a:cxn ang="0">
                  <a:pos x="31" y="164"/>
                </a:cxn>
                <a:cxn ang="0">
                  <a:pos x="37" y="169"/>
                </a:cxn>
                <a:cxn ang="0">
                  <a:pos x="48" y="161"/>
                </a:cxn>
                <a:cxn ang="0">
                  <a:pos x="49" y="161"/>
                </a:cxn>
                <a:cxn ang="0">
                  <a:pos x="49" y="163"/>
                </a:cxn>
                <a:cxn ang="0">
                  <a:pos x="53" y="163"/>
                </a:cxn>
                <a:cxn ang="0">
                  <a:pos x="53" y="161"/>
                </a:cxn>
                <a:cxn ang="0">
                  <a:pos x="55" y="161"/>
                </a:cxn>
                <a:cxn ang="0">
                  <a:pos x="61" y="161"/>
                </a:cxn>
              </a:cxnLst>
              <a:rect l="0" t="0" r="r" b="b"/>
              <a:pathLst>
                <a:path w="117" h="170">
                  <a:moveTo>
                    <a:pt x="61" y="161"/>
                  </a:moveTo>
                  <a:lnTo>
                    <a:pt x="63" y="161"/>
                  </a:lnTo>
                  <a:lnTo>
                    <a:pt x="63" y="163"/>
                  </a:lnTo>
                  <a:lnTo>
                    <a:pt x="66" y="163"/>
                  </a:lnTo>
                  <a:lnTo>
                    <a:pt x="66" y="161"/>
                  </a:lnTo>
                  <a:lnTo>
                    <a:pt x="68" y="161"/>
                  </a:lnTo>
                  <a:lnTo>
                    <a:pt x="79" y="169"/>
                  </a:lnTo>
                  <a:lnTo>
                    <a:pt x="84" y="164"/>
                  </a:lnTo>
                  <a:lnTo>
                    <a:pt x="68" y="146"/>
                  </a:lnTo>
                  <a:lnTo>
                    <a:pt x="68" y="121"/>
                  </a:lnTo>
                  <a:lnTo>
                    <a:pt x="68" y="119"/>
                  </a:lnTo>
                  <a:lnTo>
                    <a:pt x="67" y="116"/>
                  </a:lnTo>
                  <a:lnTo>
                    <a:pt x="72" y="119"/>
                  </a:lnTo>
                  <a:lnTo>
                    <a:pt x="79" y="121"/>
                  </a:lnTo>
                  <a:lnTo>
                    <a:pt x="79" y="127"/>
                  </a:lnTo>
                  <a:lnTo>
                    <a:pt x="80" y="133"/>
                  </a:lnTo>
                  <a:lnTo>
                    <a:pt x="84" y="128"/>
                  </a:lnTo>
                  <a:lnTo>
                    <a:pt x="84" y="122"/>
                  </a:lnTo>
                  <a:lnTo>
                    <a:pt x="116" y="145"/>
                  </a:lnTo>
                  <a:lnTo>
                    <a:pt x="116" y="131"/>
                  </a:lnTo>
                  <a:lnTo>
                    <a:pt x="115" y="131"/>
                  </a:lnTo>
                  <a:lnTo>
                    <a:pt x="114" y="132"/>
                  </a:lnTo>
                  <a:lnTo>
                    <a:pt x="68" y="71"/>
                  </a:lnTo>
                  <a:lnTo>
                    <a:pt x="66" y="42"/>
                  </a:lnTo>
                  <a:lnTo>
                    <a:pt x="63" y="16"/>
                  </a:lnTo>
                  <a:lnTo>
                    <a:pt x="60" y="4"/>
                  </a:lnTo>
                  <a:lnTo>
                    <a:pt x="57" y="1"/>
                  </a:lnTo>
                  <a:lnTo>
                    <a:pt x="57" y="0"/>
                  </a:lnTo>
                  <a:lnTo>
                    <a:pt x="56" y="4"/>
                  </a:lnTo>
                  <a:lnTo>
                    <a:pt x="53" y="16"/>
                  </a:lnTo>
                  <a:lnTo>
                    <a:pt x="50" y="42"/>
                  </a:lnTo>
                  <a:lnTo>
                    <a:pt x="48" y="71"/>
                  </a:lnTo>
                  <a:lnTo>
                    <a:pt x="2" y="131"/>
                  </a:lnTo>
                  <a:lnTo>
                    <a:pt x="1" y="131"/>
                  </a:lnTo>
                  <a:lnTo>
                    <a:pt x="0" y="131"/>
                  </a:lnTo>
                  <a:lnTo>
                    <a:pt x="0" y="145"/>
                  </a:lnTo>
                  <a:lnTo>
                    <a:pt x="32" y="122"/>
                  </a:lnTo>
                  <a:lnTo>
                    <a:pt x="32" y="128"/>
                  </a:lnTo>
                  <a:lnTo>
                    <a:pt x="35" y="133"/>
                  </a:lnTo>
                  <a:lnTo>
                    <a:pt x="37" y="127"/>
                  </a:lnTo>
                  <a:lnTo>
                    <a:pt x="37" y="120"/>
                  </a:lnTo>
                  <a:lnTo>
                    <a:pt x="43" y="117"/>
                  </a:lnTo>
                  <a:lnTo>
                    <a:pt x="48" y="116"/>
                  </a:lnTo>
                  <a:lnTo>
                    <a:pt x="48" y="119"/>
                  </a:lnTo>
                  <a:lnTo>
                    <a:pt x="47" y="120"/>
                  </a:lnTo>
                  <a:lnTo>
                    <a:pt x="47" y="146"/>
                  </a:lnTo>
                  <a:lnTo>
                    <a:pt x="31" y="164"/>
                  </a:lnTo>
                  <a:lnTo>
                    <a:pt x="37" y="169"/>
                  </a:lnTo>
                  <a:lnTo>
                    <a:pt x="48" y="161"/>
                  </a:lnTo>
                  <a:lnTo>
                    <a:pt x="49" y="161"/>
                  </a:lnTo>
                  <a:lnTo>
                    <a:pt x="49" y="163"/>
                  </a:lnTo>
                  <a:lnTo>
                    <a:pt x="53" y="163"/>
                  </a:lnTo>
                  <a:lnTo>
                    <a:pt x="53" y="161"/>
                  </a:lnTo>
                  <a:lnTo>
                    <a:pt x="55" y="161"/>
                  </a:lnTo>
                  <a:lnTo>
                    <a:pt x="61" y="161"/>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81" name="Rectangle 421"/>
            <p:cNvSpPr>
              <a:spLocks noChangeArrowheads="1"/>
            </p:cNvSpPr>
            <p:nvPr/>
          </p:nvSpPr>
          <p:spPr bwMode="auto">
            <a:xfrm>
              <a:off x="2268" y="1768"/>
              <a:ext cx="285" cy="119"/>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BLINDER</a:t>
              </a:r>
            </a:p>
          </p:txBody>
        </p:sp>
        <p:sp>
          <p:nvSpPr>
            <p:cNvPr id="322982" name="Freeform 422"/>
            <p:cNvSpPr>
              <a:spLocks/>
            </p:cNvSpPr>
            <p:nvPr/>
          </p:nvSpPr>
          <p:spPr bwMode="auto">
            <a:xfrm>
              <a:off x="2612" y="1632"/>
              <a:ext cx="117" cy="178"/>
            </a:xfrm>
            <a:custGeom>
              <a:avLst/>
              <a:gdLst/>
              <a:ahLst/>
              <a:cxnLst>
                <a:cxn ang="0">
                  <a:pos x="59" y="167"/>
                </a:cxn>
                <a:cxn ang="0">
                  <a:pos x="60" y="167"/>
                </a:cxn>
                <a:cxn ang="0">
                  <a:pos x="60" y="176"/>
                </a:cxn>
                <a:cxn ang="0">
                  <a:pos x="71" y="176"/>
                </a:cxn>
                <a:cxn ang="0">
                  <a:pos x="71" y="167"/>
                </a:cxn>
                <a:cxn ang="0">
                  <a:pos x="73" y="167"/>
                </a:cxn>
                <a:cxn ang="0">
                  <a:pos x="92" y="177"/>
                </a:cxn>
                <a:cxn ang="0">
                  <a:pos x="96" y="171"/>
                </a:cxn>
                <a:cxn ang="0">
                  <a:pos x="73" y="144"/>
                </a:cxn>
                <a:cxn ang="0">
                  <a:pos x="73" y="137"/>
                </a:cxn>
                <a:cxn ang="0">
                  <a:pos x="69" y="132"/>
                </a:cxn>
                <a:cxn ang="0">
                  <a:pos x="72" y="132"/>
                </a:cxn>
                <a:cxn ang="0">
                  <a:pos x="74" y="137"/>
                </a:cxn>
                <a:cxn ang="0">
                  <a:pos x="116" y="144"/>
                </a:cxn>
                <a:cxn ang="0">
                  <a:pos x="116" y="125"/>
                </a:cxn>
                <a:cxn ang="0">
                  <a:pos x="88" y="102"/>
                </a:cxn>
                <a:cxn ang="0">
                  <a:pos x="88" y="94"/>
                </a:cxn>
                <a:cxn ang="0">
                  <a:pos x="85" y="94"/>
                </a:cxn>
                <a:cxn ang="0">
                  <a:pos x="85" y="101"/>
                </a:cxn>
                <a:cxn ang="0">
                  <a:pos x="78" y="96"/>
                </a:cxn>
                <a:cxn ang="0">
                  <a:pos x="72" y="81"/>
                </a:cxn>
                <a:cxn ang="0">
                  <a:pos x="72" y="46"/>
                </a:cxn>
                <a:cxn ang="0">
                  <a:pos x="62" y="46"/>
                </a:cxn>
                <a:cxn ang="0">
                  <a:pos x="62" y="16"/>
                </a:cxn>
                <a:cxn ang="0">
                  <a:pos x="57" y="0"/>
                </a:cxn>
                <a:cxn ang="0">
                  <a:pos x="54" y="16"/>
                </a:cxn>
                <a:cxn ang="0">
                  <a:pos x="54" y="46"/>
                </a:cxn>
                <a:cxn ang="0">
                  <a:pos x="44" y="46"/>
                </a:cxn>
                <a:cxn ang="0">
                  <a:pos x="44" y="81"/>
                </a:cxn>
                <a:cxn ang="0">
                  <a:pos x="37" y="96"/>
                </a:cxn>
                <a:cxn ang="0">
                  <a:pos x="31" y="101"/>
                </a:cxn>
                <a:cxn ang="0">
                  <a:pos x="31" y="94"/>
                </a:cxn>
                <a:cxn ang="0">
                  <a:pos x="28" y="94"/>
                </a:cxn>
                <a:cxn ang="0">
                  <a:pos x="28" y="102"/>
                </a:cxn>
                <a:cxn ang="0">
                  <a:pos x="0" y="125"/>
                </a:cxn>
                <a:cxn ang="0">
                  <a:pos x="0" y="144"/>
                </a:cxn>
                <a:cxn ang="0">
                  <a:pos x="42" y="137"/>
                </a:cxn>
                <a:cxn ang="0">
                  <a:pos x="44" y="132"/>
                </a:cxn>
                <a:cxn ang="0">
                  <a:pos x="47" y="132"/>
                </a:cxn>
                <a:cxn ang="0">
                  <a:pos x="43" y="137"/>
                </a:cxn>
                <a:cxn ang="0">
                  <a:pos x="43" y="144"/>
                </a:cxn>
                <a:cxn ang="0">
                  <a:pos x="19" y="171"/>
                </a:cxn>
                <a:cxn ang="0">
                  <a:pos x="24" y="177"/>
                </a:cxn>
                <a:cxn ang="0">
                  <a:pos x="43" y="167"/>
                </a:cxn>
                <a:cxn ang="0">
                  <a:pos x="45" y="167"/>
                </a:cxn>
                <a:cxn ang="0">
                  <a:pos x="45" y="176"/>
                </a:cxn>
                <a:cxn ang="0">
                  <a:pos x="57" y="176"/>
                </a:cxn>
                <a:cxn ang="0">
                  <a:pos x="57" y="167"/>
                </a:cxn>
                <a:cxn ang="0">
                  <a:pos x="59" y="167"/>
                </a:cxn>
              </a:cxnLst>
              <a:rect l="0" t="0" r="r" b="b"/>
              <a:pathLst>
                <a:path w="117" h="178">
                  <a:moveTo>
                    <a:pt x="59" y="167"/>
                  </a:moveTo>
                  <a:lnTo>
                    <a:pt x="60" y="167"/>
                  </a:lnTo>
                  <a:lnTo>
                    <a:pt x="60" y="176"/>
                  </a:lnTo>
                  <a:lnTo>
                    <a:pt x="71" y="176"/>
                  </a:lnTo>
                  <a:lnTo>
                    <a:pt x="71" y="167"/>
                  </a:lnTo>
                  <a:lnTo>
                    <a:pt x="73" y="167"/>
                  </a:lnTo>
                  <a:lnTo>
                    <a:pt x="92" y="177"/>
                  </a:lnTo>
                  <a:lnTo>
                    <a:pt x="96" y="171"/>
                  </a:lnTo>
                  <a:lnTo>
                    <a:pt x="73" y="144"/>
                  </a:lnTo>
                  <a:lnTo>
                    <a:pt x="73" y="137"/>
                  </a:lnTo>
                  <a:lnTo>
                    <a:pt x="69" y="132"/>
                  </a:lnTo>
                  <a:lnTo>
                    <a:pt x="72" y="132"/>
                  </a:lnTo>
                  <a:lnTo>
                    <a:pt x="74" y="137"/>
                  </a:lnTo>
                  <a:lnTo>
                    <a:pt x="116" y="144"/>
                  </a:lnTo>
                  <a:lnTo>
                    <a:pt x="116" y="125"/>
                  </a:lnTo>
                  <a:lnTo>
                    <a:pt x="88" y="102"/>
                  </a:lnTo>
                  <a:lnTo>
                    <a:pt x="88" y="94"/>
                  </a:lnTo>
                  <a:lnTo>
                    <a:pt x="85" y="94"/>
                  </a:lnTo>
                  <a:lnTo>
                    <a:pt x="85" y="101"/>
                  </a:lnTo>
                  <a:lnTo>
                    <a:pt x="78" y="96"/>
                  </a:lnTo>
                  <a:lnTo>
                    <a:pt x="72" y="81"/>
                  </a:lnTo>
                  <a:lnTo>
                    <a:pt x="72" y="46"/>
                  </a:lnTo>
                  <a:lnTo>
                    <a:pt x="62" y="46"/>
                  </a:lnTo>
                  <a:lnTo>
                    <a:pt x="62" y="16"/>
                  </a:lnTo>
                  <a:lnTo>
                    <a:pt x="57" y="0"/>
                  </a:lnTo>
                  <a:lnTo>
                    <a:pt x="54" y="16"/>
                  </a:lnTo>
                  <a:lnTo>
                    <a:pt x="54" y="46"/>
                  </a:lnTo>
                  <a:lnTo>
                    <a:pt x="44" y="46"/>
                  </a:lnTo>
                  <a:lnTo>
                    <a:pt x="44" y="81"/>
                  </a:lnTo>
                  <a:lnTo>
                    <a:pt x="37" y="96"/>
                  </a:lnTo>
                  <a:lnTo>
                    <a:pt x="31" y="101"/>
                  </a:lnTo>
                  <a:lnTo>
                    <a:pt x="31" y="94"/>
                  </a:lnTo>
                  <a:lnTo>
                    <a:pt x="28" y="94"/>
                  </a:lnTo>
                  <a:lnTo>
                    <a:pt x="28" y="102"/>
                  </a:lnTo>
                  <a:lnTo>
                    <a:pt x="0" y="125"/>
                  </a:lnTo>
                  <a:lnTo>
                    <a:pt x="0" y="144"/>
                  </a:lnTo>
                  <a:lnTo>
                    <a:pt x="42" y="137"/>
                  </a:lnTo>
                  <a:lnTo>
                    <a:pt x="44" y="132"/>
                  </a:lnTo>
                  <a:lnTo>
                    <a:pt x="47" y="132"/>
                  </a:lnTo>
                  <a:lnTo>
                    <a:pt x="43" y="137"/>
                  </a:lnTo>
                  <a:lnTo>
                    <a:pt x="43" y="144"/>
                  </a:lnTo>
                  <a:lnTo>
                    <a:pt x="19" y="171"/>
                  </a:lnTo>
                  <a:lnTo>
                    <a:pt x="24" y="177"/>
                  </a:lnTo>
                  <a:lnTo>
                    <a:pt x="43" y="167"/>
                  </a:lnTo>
                  <a:lnTo>
                    <a:pt x="45" y="167"/>
                  </a:lnTo>
                  <a:lnTo>
                    <a:pt x="45" y="176"/>
                  </a:lnTo>
                  <a:lnTo>
                    <a:pt x="57" y="176"/>
                  </a:lnTo>
                  <a:lnTo>
                    <a:pt x="57" y="167"/>
                  </a:lnTo>
                  <a:lnTo>
                    <a:pt x="59" y="167"/>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83" name="Rectangle 423"/>
            <p:cNvSpPr>
              <a:spLocks noChangeArrowheads="1"/>
            </p:cNvSpPr>
            <p:nvPr/>
          </p:nvSpPr>
          <p:spPr bwMode="auto">
            <a:xfrm>
              <a:off x="2498" y="1786"/>
              <a:ext cx="336" cy="119"/>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FOXHOUND</a:t>
              </a:r>
            </a:p>
          </p:txBody>
        </p:sp>
      </p:grpSp>
      <p:sp>
        <p:nvSpPr>
          <p:cNvPr id="322984" name="Freeform 424"/>
          <p:cNvSpPr>
            <a:spLocks/>
          </p:cNvSpPr>
          <p:nvPr/>
        </p:nvSpPr>
        <p:spPr bwMode="auto">
          <a:xfrm>
            <a:off x="3036888" y="2671763"/>
            <a:ext cx="341312" cy="323850"/>
          </a:xfrm>
          <a:custGeom>
            <a:avLst/>
            <a:gdLst/>
            <a:ahLst/>
            <a:cxnLst>
              <a:cxn ang="0">
                <a:pos x="108" y="197"/>
              </a:cxn>
              <a:cxn ang="0">
                <a:pos x="114" y="192"/>
              </a:cxn>
              <a:cxn ang="0">
                <a:pos x="147" y="190"/>
              </a:cxn>
              <a:cxn ang="0">
                <a:pos x="117" y="177"/>
              </a:cxn>
              <a:cxn ang="0">
                <a:pos x="119" y="107"/>
              </a:cxn>
              <a:cxn ang="0">
                <a:pos x="214" y="98"/>
              </a:cxn>
              <a:cxn ang="0">
                <a:pos x="167" y="79"/>
              </a:cxn>
              <a:cxn ang="0">
                <a:pos x="165" y="60"/>
              </a:cxn>
              <a:cxn ang="0">
                <a:pos x="164" y="53"/>
              </a:cxn>
              <a:cxn ang="0">
                <a:pos x="160" y="60"/>
              </a:cxn>
              <a:cxn ang="0">
                <a:pos x="160" y="78"/>
              </a:cxn>
              <a:cxn ang="0">
                <a:pos x="142" y="56"/>
              </a:cxn>
              <a:cxn ang="0">
                <a:pos x="137" y="48"/>
              </a:cxn>
              <a:cxn ang="0">
                <a:pos x="135" y="56"/>
              </a:cxn>
              <a:cxn ang="0">
                <a:pos x="131" y="73"/>
              </a:cxn>
              <a:cxn ang="0">
                <a:pos x="119" y="66"/>
              </a:cxn>
              <a:cxn ang="0">
                <a:pos x="117" y="25"/>
              </a:cxn>
              <a:cxn ang="0">
                <a:pos x="106" y="0"/>
              </a:cxn>
              <a:cxn ang="0">
                <a:pos x="100" y="13"/>
              </a:cxn>
              <a:cxn ang="0">
                <a:pos x="96" y="62"/>
              </a:cxn>
              <a:cxn ang="0">
                <a:pos x="94" y="73"/>
              </a:cxn>
              <a:cxn ang="0">
                <a:pos x="82" y="55"/>
              </a:cxn>
              <a:cxn ang="0">
                <a:pos x="77" y="48"/>
              </a:cxn>
              <a:cxn ang="0">
                <a:pos x="75" y="55"/>
              </a:cxn>
              <a:cxn ang="0">
                <a:pos x="72" y="73"/>
              </a:cxn>
              <a:cxn ang="0">
                <a:pos x="54" y="62"/>
              </a:cxn>
              <a:cxn ang="0">
                <a:pos x="50" y="60"/>
              </a:cxn>
              <a:cxn ang="0">
                <a:pos x="48" y="53"/>
              </a:cxn>
              <a:cxn ang="0">
                <a:pos x="46" y="60"/>
              </a:cxn>
              <a:cxn ang="0">
                <a:pos x="0" y="85"/>
              </a:cxn>
              <a:cxn ang="0">
                <a:pos x="89" y="98"/>
              </a:cxn>
              <a:cxn ang="0">
                <a:pos x="94" y="156"/>
              </a:cxn>
              <a:cxn ang="0">
                <a:pos x="66" y="177"/>
              </a:cxn>
              <a:cxn ang="0">
                <a:pos x="96" y="192"/>
              </a:cxn>
              <a:cxn ang="0">
                <a:pos x="101" y="197"/>
              </a:cxn>
              <a:cxn ang="0">
                <a:pos x="107" y="203"/>
              </a:cxn>
            </a:cxnLst>
            <a:rect l="0" t="0" r="r" b="b"/>
            <a:pathLst>
              <a:path w="215" h="204">
                <a:moveTo>
                  <a:pt x="107" y="201"/>
                </a:moveTo>
                <a:lnTo>
                  <a:pt x="108" y="197"/>
                </a:lnTo>
                <a:lnTo>
                  <a:pt x="112" y="197"/>
                </a:lnTo>
                <a:lnTo>
                  <a:pt x="114" y="192"/>
                </a:lnTo>
                <a:lnTo>
                  <a:pt x="117" y="192"/>
                </a:lnTo>
                <a:lnTo>
                  <a:pt x="147" y="190"/>
                </a:lnTo>
                <a:lnTo>
                  <a:pt x="147" y="177"/>
                </a:lnTo>
                <a:lnTo>
                  <a:pt x="117" y="177"/>
                </a:lnTo>
                <a:lnTo>
                  <a:pt x="119" y="156"/>
                </a:lnTo>
                <a:lnTo>
                  <a:pt x="119" y="107"/>
                </a:lnTo>
                <a:lnTo>
                  <a:pt x="124" y="98"/>
                </a:lnTo>
                <a:lnTo>
                  <a:pt x="214" y="98"/>
                </a:lnTo>
                <a:lnTo>
                  <a:pt x="214" y="86"/>
                </a:lnTo>
                <a:lnTo>
                  <a:pt x="167" y="79"/>
                </a:lnTo>
                <a:lnTo>
                  <a:pt x="167" y="60"/>
                </a:lnTo>
                <a:lnTo>
                  <a:pt x="165" y="60"/>
                </a:lnTo>
                <a:lnTo>
                  <a:pt x="165" y="53"/>
                </a:lnTo>
                <a:lnTo>
                  <a:pt x="164" y="53"/>
                </a:lnTo>
                <a:lnTo>
                  <a:pt x="162" y="60"/>
                </a:lnTo>
                <a:lnTo>
                  <a:pt x="160" y="60"/>
                </a:lnTo>
                <a:lnTo>
                  <a:pt x="160" y="64"/>
                </a:lnTo>
                <a:lnTo>
                  <a:pt x="160" y="78"/>
                </a:lnTo>
                <a:lnTo>
                  <a:pt x="142" y="74"/>
                </a:lnTo>
                <a:lnTo>
                  <a:pt x="142" y="56"/>
                </a:lnTo>
                <a:lnTo>
                  <a:pt x="139" y="56"/>
                </a:lnTo>
                <a:lnTo>
                  <a:pt x="137" y="48"/>
                </a:lnTo>
                <a:lnTo>
                  <a:pt x="136" y="48"/>
                </a:lnTo>
                <a:lnTo>
                  <a:pt x="135" y="56"/>
                </a:lnTo>
                <a:lnTo>
                  <a:pt x="131" y="55"/>
                </a:lnTo>
                <a:lnTo>
                  <a:pt x="131" y="73"/>
                </a:lnTo>
                <a:lnTo>
                  <a:pt x="119" y="73"/>
                </a:lnTo>
                <a:lnTo>
                  <a:pt x="119" y="66"/>
                </a:lnTo>
                <a:lnTo>
                  <a:pt x="117" y="64"/>
                </a:lnTo>
                <a:lnTo>
                  <a:pt x="117" y="25"/>
                </a:lnTo>
                <a:lnTo>
                  <a:pt x="114" y="13"/>
                </a:lnTo>
                <a:lnTo>
                  <a:pt x="106" y="0"/>
                </a:lnTo>
                <a:lnTo>
                  <a:pt x="107" y="0"/>
                </a:lnTo>
                <a:lnTo>
                  <a:pt x="100" y="13"/>
                </a:lnTo>
                <a:lnTo>
                  <a:pt x="96" y="25"/>
                </a:lnTo>
                <a:lnTo>
                  <a:pt x="96" y="62"/>
                </a:lnTo>
                <a:lnTo>
                  <a:pt x="94" y="66"/>
                </a:lnTo>
                <a:lnTo>
                  <a:pt x="94" y="73"/>
                </a:lnTo>
                <a:lnTo>
                  <a:pt x="82" y="73"/>
                </a:lnTo>
                <a:lnTo>
                  <a:pt x="82" y="55"/>
                </a:lnTo>
                <a:lnTo>
                  <a:pt x="78" y="55"/>
                </a:lnTo>
                <a:lnTo>
                  <a:pt x="77" y="48"/>
                </a:lnTo>
                <a:lnTo>
                  <a:pt x="76" y="48"/>
                </a:lnTo>
                <a:lnTo>
                  <a:pt x="75" y="55"/>
                </a:lnTo>
                <a:lnTo>
                  <a:pt x="72" y="55"/>
                </a:lnTo>
                <a:lnTo>
                  <a:pt x="72" y="73"/>
                </a:lnTo>
                <a:lnTo>
                  <a:pt x="54" y="77"/>
                </a:lnTo>
                <a:lnTo>
                  <a:pt x="54" y="62"/>
                </a:lnTo>
                <a:lnTo>
                  <a:pt x="54" y="60"/>
                </a:lnTo>
                <a:lnTo>
                  <a:pt x="50" y="60"/>
                </a:lnTo>
                <a:lnTo>
                  <a:pt x="49" y="53"/>
                </a:lnTo>
                <a:lnTo>
                  <a:pt x="48" y="53"/>
                </a:lnTo>
                <a:lnTo>
                  <a:pt x="48" y="60"/>
                </a:lnTo>
                <a:lnTo>
                  <a:pt x="46" y="60"/>
                </a:lnTo>
                <a:lnTo>
                  <a:pt x="46" y="78"/>
                </a:lnTo>
                <a:lnTo>
                  <a:pt x="0" y="85"/>
                </a:lnTo>
                <a:lnTo>
                  <a:pt x="0" y="98"/>
                </a:lnTo>
                <a:lnTo>
                  <a:pt x="89" y="98"/>
                </a:lnTo>
                <a:lnTo>
                  <a:pt x="94" y="106"/>
                </a:lnTo>
                <a:lnTo>
                  <a:pt x="94" y="156"/>
                </a:lnTo>
                <a:lnTo>
                  <a:pt x="96" y="177"/>
                </a:lnTo>
                <a:lnTo>
                  <a:pt x="66" y="177"/>
                </a:lnTo>
                <a:lnTo>
                  <a:pt x="66" y="189"/>
                </a:lnTo>
                <a:lnTo>
                  <a:pt x="96" y="192"/>
                </a:lnTo>
                <a:lnTo>
                  <a:pt x="100" y="191"/>
                </a:lnTo>
                <a:lnTo>
                  <a:pt x="101" y="197"/>
                </a:lnTo>
                <a:lnTo>
                  <a:pt x="105" y="197"/>
                </a:lnTo>
                <a:lnTo>
                  <a:pt x="107" y="203"/>
                </a:lnTo>
                <a:lnTo>
                  <a:pt x="107" y="201"/>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85" name="Rectangle 425"/>
          <p:cNvSpPr>
            <a:spLocks noChangeArrowheads="1"/>
          </p:cNvSpPr>
          <p:nvPr/>
        </p:nvSpPr>
        <p:spPr bwMode="auto">
          <a:xfrm>
            <a:off x="3046381" y="2968626"/>
            <a:ext cx="335028"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CUB</a:t>
            </a:r>
          </a:p>
        </p:txBody>
      </p:sp>
      <p:sp>
        <p:nvSpPr>
          <p:cNvPr id="322986" name="Freeform 426"/>
          <p:cNvSpPr>
            <a:spLocks/>
          </p:cNvSpPr>
          <p:nvPr/>
        </p:nvSpPr>
        <p:spPr bwMode="auto">
          <a:xfrm>
            <a:off x="2644776" y="2633663"/>
            <a:ext cx="352425" cy="366712"/>
          </a:xfrm>
          <a:custGeom>
            <a:avLst/>
            <a:gdLst/>
            <a:ahLst/>
            <a:cxnLst>
              <a:cxn ang="0">
                <a:pos x="123" y="76"/>
              </a:cxn>
              <a:cxn ang="0">
                <a:pos x="154" y="89"/>
              </a:cxn>
              <a:cxn ang="0">
                <a:pos x="154" y="79"/>
              </a:cxn>
              <a:cxn ang="0">
                <a:pos x="163" y="88"/>
              </a:cxn>
              <a:cxn ang="0">
                <a:pos x="162" y="107"/>
              </a:cxn>
              <a:cxn ang="0">
                <a:pos x="184" y="112"/>
              </a:cxn>
              <a:cxn ang="0">
                <a:pos x="181" y="102"/>
              </a:cxn>
              <a:cxn ang="0">
                <a:pos x="192" y="111"/>
              </a:cxn>
              <a:cxn ang="0">
                <a:pos x="191" y="130"/>
              </a:cxn>
              <a:cxn ang="0">
                <a:pos x="221" y="166"/>
              </a:cxn>
              <a:cxn ang="0">
                <a:pos x="123" y="128"/>
              </a:cxn>
              <a:cxn ang="0">
                <a:pos x="121" y="189"/>
              </a:cxn>
              <a:cxn ang="0">
                <a:pos x="143" y="218"/>
              </a:cxn>
              <a:cxn ang="0">
                <a:pos x="144" y="230"/>
              </a:cxn>
              <a:cxn ang="0">
                <a:pos x="114" y="222"/>
              </a:cxn>
              <a:cxn ang="0">
                <a:pos x="111" y="230"/>
              </a:cxn>
              <a:cxn ang="0">
                <a:pos x="107" y="222"/>
              </a:cxn>
              <a:cxn ang="0">
                <a:pos x="77" y="230"/>
              </a:cxn>
              <a:cxn ang="0">
                <a:pos x="78" y="218"/>
              </a:cxn>
              <a:cxn ang="0">
                <a:pos x="100" y="189"/>
              </a:cxn>
              <a:cxn ang="0">
                <a:pos x="97" y="128"/>
              </a:cxn>
              <a:cxn ang="0">
                <a:pos x="0" y="166"/>
              </a:cxn>
              <a:cxn ang="0">
                <a:pos x="30" y="130"/>
              </a:cxn>
              <a:cxn ang="0">
                <a:pos x="28" y="111"/>
              </a:cxn>
              <a:cxn ang="0">
                <a:pos x="38" y="102"/>
              </a:cxn>
              <a:cxn ang="0">
                <a:pos x="37" y="112"/>
              </a:cxn>
              <a:cxn ang="0">
                <a:pos x="59" y="107"/>
              </a:cxn>
              <a:cxn ang="0">
                <a:pos x="58" y="88"/>
              </a:cxn>
              <a:cxn ang="0">
                <a:pos x="67" y="79"/>
              </a:cxn>
              <a:cxn ang="0">
                <a:pos x="66" y="89"/>
              </a:cxn>
              <a:cxn ang="0">
                <a:pos x="97" y="76"/>
              </a:cxn>
              <a:cxn ang="0">
                <a:pos x="97" y="40"/>
              </a:cxn>
              <a:cxn ang="0">
                <a:pos x="98" y="34"/>
              </a:cxn>
              <a:cxn ang="0">
                <a:pos x="98" y="28"/>
              </a:cxn>
              <a:cxn ang="0">
                <a:pos x="100" y="22"/>
              </a:cxn>
              <a:cxn ang="0">
                <a:pos x="100" y="16"/>
              </a:cxn>
              <a:cxn ang="0">
                <a:pos x="102" y="11"/>
              </a:cxn>
              <a:cxn ang="0">
                <a:pos x="103" y="6"/>
              </a:cxn>
              <a:cxn ang="0">
                <a:pos x="104" y="4"/>
              </a:cxn>
              <a:cxn ang="0">
                <a:pos x="107" y="1"/>
              </a:cxn>
              <a:cxn ang="0">
                <a:pos x="109" y="0"/>
              </a:cxn>
              <a:cxn ang="0">
                <a:pos x="112" y="0"/>
              </a:cxn>
              <a:cxn ang="0">
                <a:pos x="113" y="1"/>
              </a:cxn>
              <a:cxn ang="0">
                <a:pos x="115" y="4"/>
              </a:cxn>
              <a:cxn ang="0">
                <a:pos x="117" y="6"/>
              </a:cxn>
              <a:cxn ang="0">
                <a:pos x="119" y="11"/>
              </a:cxn>
              <a:cxn ang="0">
                <a:pos x="120" y="14"/>
              </a:cxn>
              <a:cxn ang="0">
                <a:pos x="121" y="20"/>
              </a:cxn>
              <a:cxn ang="0">
                <a:pos x="123" y="26"/>
              </a:cxn>
              <a:cxn ang="0">
                <a:pos x="123" y="33"/>
              </a:cxn>
              <a:cxn ang="0">
                <a:pos x="123" y="40"/>
              </a:cxn>
            </a:cxnLst>
            <a:rect l="0" t="0" r="r" b="b"/>
            <a:pathLst>
              <a:path w="222" h="231">
                <a:moveTo>
                  <a:pt x="123" y="42"/>
                </a:moveTo>
                <a:lnTo>
                  <a:pt x="123" y="76"/>
                </a:lnTo>
                <a:lnTo>
                  <a:pt x="154" y="101"/>
                </a:lnTo>
                <a:lnTo>
                  <a:pt x="154" y="89"/>
                </a:lnTo>
                <a:lnTo>
                  <a:pt x="154" y="88"/>
                </a:lnTo>
                <a:lnTo>
                  <a:pt x="154" y="79"/>
                </a:lnTo>
                <a:lnTo>
                  <a:pt x="163" y="79"/>
                </a:lnTo>
                <a:lnTo>
                  <a:pt x="163" y="88"/>
                </a:lnTo>
                <a:lnTo>
                  <a:pt x="162" y="89"/>
                </a:lnTo>
                <a:lnTo>
                  <a:pt x="162" y="107"/>
                </a:lnTo>
                <a:lnTo>
                  <a:pt x="184" y="124"/>
                </a:lnTo>
                <a:lnTo>
                  <a:pt x="184" y="112"/>
                </a:lnTo>
                <a:lnTo>
                  <a:pt x="181" y="111"/>
                </a:lnTo>
                <a:lnTo>
                  <a:pt x="181" y="102"/>
                </a:lnTo>
                <a:lnTo>
                  <a:pt x="192" y="102"/>
                </a:lnTo>
                <a:lnTo>
                  <a:pt x="192" y="111"/>
                </a:lnTo>
                <a:lnTo>
                  <a:pt x="191" y="112"/>
                </a:lnTo>
                <a:lnTo>
                  <a:pt x="191" y="130"/>
                </a:lnTo>
                <a:lnTo>
                  <a:pt x="217" y="151"/>
                </a:lnTo>
                <a:lnTo>
                  <a:pt x="221" y="166"/>
                </a:lnTo>
                <a:lnTo>
                  <a:pt x="156" y="136"/>
                </a:lnTo>
                <a:lnTo>
                  <a:pt x="123" y="128"/>
                </a:lnTo>
                <a:lnTo>
                  <a:pt x="123" y="176"/>
                </a:lnTo>
                <a:lnTo>
                  <a:pt x="121" y="189"/>
                </a:lnTo>
                <a:lnTo>
                  <a:pt x="120" y="200"/>
                </a:lnTo>
                <a:lnTo>
                  <a:pt x="143" y="218"/>
                </a:lnTo>
                <a:lnTo>
                  <a:pt x="144" y="223"/>
                </a:lnTo>
                <a:lnTo>
                  <a:pt x="144" y="230"/>
                </a:lnTo>
                <a:lnTo>
                  <a:pt x="115" y="219"/>
                </a:lnTo>
                <a:lnTo>
                  <a:pt x="114" y="222"/>
                </a:lnTo>
                <a:lnTo>
                  <a:pt x="112" y="223"/>
                </a:lnTo>
                <a:lnTo>
                  <a:pt x="111" y="230"/>
                </a:lnTo>
                <a:lnTo>
                  <a:pt x="109" y="223"/>
                </a:lnTo>
                <a:lnTo>
                  <a:pt x="107" y="222"/>
                </a:lnTo>
                <a:lnTo>
                  <a:pt x="106" y="219"/>
                </a:lnTo>
                <a:lnTo>
                  <a:pt x="77" y="230"/>
                </a:lnTo>
                <a:lnTo>
                  <a:pt x="77" y="223"/>
                </a:lnTo>
                <a:lnTo>
                  <a:pt x="78" y="218"/>
                </a:lnTo>
                <a:lnTo>
                  <a:pt x="101" y="200"/>
                </a:lnTo>
                <a:lnTo>
                  <a:pt x="100" y="189"/>
                </a:lnTo>
                <a:lnTo>
                  <a:pt x="97" y="176"/>
                </a:lnTo>
                <a:lnTo>
                  <a:pt x="97" y="128"/>
                </a:lnTo>
                <a:lnTo>
                  <a:pt x="64" y="136"/>
                </a:lnTo>
                <a:lnTo>
                  <a:pt x="0" y="166"/>
                </a:lnTo>
                <a:lnTo>
                  <a:pt x="4" y="151"/>
                </a:lnTo>
                <a:lnTo>
                  <a:pt x="30" y="130"/>
                </a:lnTo>
                <a:lnTo>
                  <a:pt x="30" y="112"/>
                </a:lnTo>
                <a:lnTo>
                  <a:pt x="28" y="111"/>
                </a:lnTo>
                <a:lnTo>
                  <a:pt x="28" y="102"/>
                </a:lnTo>
                <a:lnTo>
                  <a:pt x="38" y="102"/>
                </a:lnTo>
                <a:lnTo>
                  <a:pt x="38" y="111"/>
                </a:lnTo>
                <a:lnTo>
                  <a:pt x="37" y="112"/>
                </a:lnTo>
                <a:lnTo>
                  <a:pt x="37" y="124"/>
                </a:lnTo>
                <a:lnTo>
                  <a:pt x="59" y="107"/>
                </a:lnTo>
                <a:lnTo>
                  <a:pt x="59" y="89"/>
                </a:lnTo>
                <a:lnTo>
                  <a:pt x="58" y="88"/>
                </a:lnTo>
                <a:lnTo>
                  <a:pt x="58" y="79"/>
                </a:lnTo>
                <a:lnTo>
                  <a:pt x="67" y="79"/>
                </a:lnTo>
                <a:lnTo>
                  <a:pt x="67" y="88"/>
                </a:lnTo>
                <a:lnTo>
                  <a:pt x="66" y="89"/>
                </a:lnTo>
                <a:lnTo>
                  <a:pt x="66" y="101"/>
                </a:lnTo>
                <a:lnTo>
                  <a:pt x="97" y="76"/>
                </a:lnTo>
                <a:lnTo>
                  <a:pt x="97" y="42"/>
                </a:lnTo>
                <a:lnTo>
                  <a:pt x="97" y="40"/>
                </a:lnTo>
                <a:lnTo>
                  <a:pt x="98" y="37"/>
                </a:lnTo>
                <a:lnTo>
                  <a:pt x="98" y="34"/>
                </a:lnTo>
                <a:lnTo>
                  <a:pt x="98" y="31"/>
                </a:lnTo>
                <a:lnTo>
                  <a:pt x="98" y="28"/>
                </a:lnTo>
                <a:lnTo>
                  <a:pt x="98" y="24"/>
                </a:lnTo>
                <a:lnTo>
                  <a:pt x="100" y="22"/>
                </a:lnTo>
                <a:lnTo>
                  <a:pt x="100" y="18"/>
                </a:lnTo>
                <a:lnTo>
                  <a:pt x="100" y="16"/>
                </a:lnTo>
                <a:lnTo>
                  <a:pt x="101" y="13"/>
                </a:lnTo>
                <a:lnTo>
                  <a:pt x="102" y="11"/>
                </a:lnTo>
                <a:lnTo>
                  <a:pt x="102" y="8"/>
                </a:lnTo>
                <a:lnTo>
                  <a:pt x="103" y="6"/>
                </a:lnTo>
                <a:lnTo>
                  <a:pt x="104" y="5"/>
                </a:lnTo>
                <a:lnTo>
                  <a:pt x="104" y="4"/>
                </a:lnTo>
                <a:lnTo>
                  <a:pt x="106" y="2"/>
                </a:lnTo>
                <a:lnTo>
                  <a:pt x="107" y="1"/>
                </a:lnTo>
                <a:lnTo>
                  <a:pt x="108" y="1"/>
                </a:lnTo>
                <a:lnTo>
                  <a:pt x="109" y="0"/>
                </a:lnTo>
                <a:lnTo>
                  <a:pt x="111" y="0"/>
                </a:lnTo>
                <a:lnTo>
                  <a:pt x="112" y="0"/>
                </a:lnTo>
                <a:lnTo>
                  <a:pt x="113" y="0"/>
                </a:lnTo>
                <a:lnTo>
                  <a:pt x="113" y="1"/>
                </a:lnTo>
                <a:lnTo>
                  <a:pt x="114" y="1"/>
                </a:lnTo>
                <a:lnTo>
                  <a:pt x="115" y="4"/>
                </a:lnTo>
                <a:lnTo>
                  <a:pt x="115" y="5"/>
                </a:lnTo>
                <a:lnTo>
                  <a:pt x="117" y="6"/>
                </a:lnTo>
                <a:lnTo>
                  <a:pt x="118" y="8"/>
                </a:lnTo>
                <a:lnTo>
                  <a:pt x="119" y="11"/>
                </a:lnTo>
                <a:lnTo>
                  <a:pt x="119" y="12"/>
                </a:lnTo>
                <a:lnTo>
                  <a:pt x="120" y="14"/>
                </a:lnTo>
                <a:lnTo>
                  <a:pt x="120" y="17"/>
                </a:lnTo>
                <a:lnTo>
                  <a:pt x="121" y="20"/>
                </a:lnTo>
                <a:lnTo>
                  <a:pt x="121" y="23"/>
                </a:lnTo>
                <a:lnTo>
                  <a:pt x="123" y="26"/>
                </a:lnTo>
                <a:lnTo>
                  <a:pt x="123" y="30"/>
                </a:lnTo>
                <a:lnTo>
                  <a:pt x="123" y="33"/>
                </a:lnTo>
                <a:lnTo>
                  <a:pt x="123" y="36"/>
                </a:lnTo>
                <a:lnTo>
                  <a:pt x="123" y="40"/>
                </a:lnTo>
                <a:lnTo>
                  <a:pt x="123" y="42"/>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87" name="Freeform 427"/>
          <p:cNvSpPr>
            <a:spLocks/>
          </p:cNvSpPr>
          <p:nvPr/>
        </p:nvSpPr>
        <p:spPr bwMode="auto">
          <a:xfrm>
            <a:off x="2778125" y="2830513"/>
            <a:ext cx="84138" cy="84137"/>
          </a:xfrm>
          <a:custGeom>
            <a:avLst/>
            <a:gdLst/>
            <a:ahLst/>
            <a:cxnLst>
              <a:cxn ang="0">
                <a:pos x="24" y="0"/>
              </a:cxn>
              <a:cxn ang="0">
                <a:pos x="22" y="0"/>
              </a:cxn>
              <a:cxn ang="0">
                <a:pos x="18" y="0"/>
              </a:cxn>
              <a:cxn ang="0">
                <a:pos x="15" y="2"/>
              </a:cxn>
              <a:cxn ang="0">
                <a:pos x="12" y="4"/>
              </a:cxn>
              <a:cxn ang="0">
                <a:pos x="10" y="6"/>
              </a:cxn>
              <a:cxn ang="0">
                <a:pos x="6" y="8"/>
              </a:cxn>
              <a:cxn ang="0">
                <a:pos x="5" y="11"/>
              </a:cxn>
              <a:cxn ang="0">
                <a:pos x="4" y="15"/>
              </a:cxn>
              <a:cxn ang="0">
                <a:pos x="2" y="18"/>
              </a:cxn>
              <a:cxn ang="0">
                <a:pos x="1" y="21"/>
              </a:cxn>
              <a:cxn ang="0">
                <a:pos x="0" y="24"/>
              </a:cxn>
              <a:cxn ang="0">
                <a:pos x="0" y="28"/>
              </a:cxn>
              <a:cxn ang="0">
                <a:pos x="1" y="31"/>
              </a:cxn>
              <a:cxn ang="0">
                <a:pos x="2" y="35"/>
              </a:cxn>
              <a:cxn ang="0">
                <a:pos x="4" y="37"/>
              </a:cxn>
              <a:cxn ang="0">
                <a:pos x="5" y="41"/>
              </a:cxn>
              <a:cxn ang="0">
                <a:pos x="7" y="44"/>
              </a:cxn>
              <a:cxn ang="0">
                <a:pos x="10" y="46"/>
              </a:cxn>
              <a:cxn ang="0">
                <a:pos x="12" y="47"/>
              </a:cxn>
              <a:cxn ang="0">
                <a:pos x="16" y="50"/>
              </a:cxn>
              <a:cxn ang="0">
                <a:pos x="18" y="51"/>
              </a:cxn>
              <a:cxn ang="0">
                <a:pos x="22" y="52"/>
              </a:cxn>
              <a:cxn ang="0">
                <a:pos x="25" y="52"/>
              </a:cxn>
              <a:cxn ang="0">
                <a:pos x="29" y="52"/>
              </a:cxn>
              <a:cxn ang="0">
                <a:pos x="33" y="51"/>
              </a:cxn>
              <a:cxn ang="0">
                <a:pos x="36" y="51"/>
              </a:cxn>
              <a:cxn ang="0">
                <a:pos x="39" y="48"/>
              </a:cxn>
              <a:cxn ang="0">
                <a:pos x="42" y="47"/>
              </a:cxn>
              <a:cxn ang="0">
                <a:pos x="45" y="45"/>
              </a:cxn>
              <a:cxn ang="0">
                <a:pos x="47" y="42"/>
              </a:cxn>
              <a:cxn ang="0">
                <a:pos x="48" y="40"/>
              </a:cxn>
              <a:cxn ang="0">
                <a:pos x="51" y="36"/>
              </a:cxn>
              <a:cxn ang="0">
                <a:pos x="51" y="33"/>
              </a:cxn>
              <a:cxn ang="0">
                <a:pos x="52" y="30"/>
              </a:cxn>
              <a:cxn ang="0">
                <a:pos x="52" y="25"/>
              </a:cxn>
              <a:cxn ang="0">
                <a:pos x="52" y="23"/>
              </a:cxn>
              <a:cxn ang="0">
                <a:pos x="51" y="19"/>
              </a:cxn>
              <a:cxn ang="0">
                <a:pos x="51" y="16"/>
              </a:cxn>
              <a:cxn ang="0">
                <a:pos x="50" y="13"/>
              </a:cxn>
              <a:cxn ang="0">
                <a:pos x="47" y="10"/>
              </a:cxn>
              <a:cxn ang="0">
                <a:pos x="45" y="7"/>
              </a:cxn>
              <a:cxn ang="0">
                <a:pos x="42" y="5"/>
              </a:cxn>
              <a:cxn ang="0">
                <a:pos x="40" y="2"/>
              </a:cxn>
              <a:cxn ang="0">
                <a:pos x="36" y="1"/>
              </a:cxn>
              <a:cxn ang="0">
                <a:pos x="34" y="0"/>
              </a:cxn>
              <a:cxn ang="0">
                <a:pos x="30" y="0"/>
              </a:cxn>
              <a:cxn ang="0">
                <a:pos x="27" y="0"/>
              </a:cxn>
            </a:cxnLst>
            <a:rect l="0" t="0" r="r" b="b"/>
            <a:pathLst>
              <a:path w="53" h="53">
                <a:moveTo>
                  <a:pt x="27" y="0"/>
                </a:moveTo>
                <a:lnTo>
                  <a:pt x="24" y="0"/>
                </a:lnTo>
                <a:lnTo>
                  <a:pt x="23" y="0"/>
                </a:lnTo>
                <a:lnTo>
                  <a:pt x="22" y="0"/>
                </a:lnTo>
                <a:lnTo>
                  <a:pt x="19" y="0"/>
                </a:lnTo>
                <a:lnTo>
                  <a:pt x="18" y="0"/>
                </a:lnTo>
                <a:lnTo>
                  <a:pt x="16" y="1"/>
                </a:lnTo>
                <a:lnTo>
                  <a:pt x="15" y="2"/>
                </a:lnTo>
                <a:lnTo>
                  <a:pt x="13" y="2"/>
                </a:lnTo>
                <a:lnTo>
                  <a:pt x="12" y="4"/>
                </a:lnTo>
                <a:lnTo>
                  <a:pt x="11" y="5"/>
                </a:lnTo>
                <a:lnTo>
                  <a:pt x="10" y="6"/>
                </a:lnTo>
                <a:lnTo>
                  <a:pt x="8" y="7"/>
                </a:lnTo>
                <a:lnTo>
                  <a:pt x="6" y="8"/>
                </a:lnTo>
                <a:lnTo>
                  <a:pt x="6" y="10"/>
                </a:lnTo>
                <a:lnTo>
                  <a:pt x="5" y="11"/>
                </a:lnTo>
                <a:lnTo>
                  <a:pt x="4" y="13"/>
                </a:lnTo>
                <a:lnTo>
                  <a:pt x="4" y="15"/>
                </a:lnTo>
                <a:lnTo>
                  <a:pt x="2" y="16"/>
                </a:lnTo>
                <a:lnTo>
                  <a:pt x="2" y="18"/>
                </a:lnTo>
                <a:lnTo>
                  <a:pt x="1" y="19"/>
                </a:lnTo>
                <a:lnTo>
                  <a:pt x="1" y="21"/>
                </a:lnTo>
                <a:lnTo>
                  <a:pt x="1" y="23"/>
                </a:lnTo>
                <a:lnTo>
                  <a:pt x="0" y="24"/>
                </a:lnTo>
                <a:lnTo>
                  <a:pt x="0" y="25"/>
                </a:lnTo>
                <a:lnTo>
                  <a:pt x="0" y="28"/>
                </a:lnTo>
                <a:lnTo>
                  <a:pt x="1" y="30"/>
                </a:lnTo>
                <a:lnTo>
                  <a:pt x="1" y="31"/>
                </a:lnTo>
                <a:lnTo>
                  <a:pt x="1" y="33"/>
                </a:lnTo>
                <a:lnTo>
                  <a:pt x="2" y="35"/>
                </a:lnTo>
                <a:lnTo>
                  <a:pt x="2" y="36"/>
                </a:lnTo>
                <a:lnTo>
                  <a:pt x="4" y="37"/>
                </a:lnTo>
                <a:lnTo>
                  <a:pt x="4" y="40"/>
                </a:lnTo>
                <a:lnTo>
                  <a:pt x="5" y="41"/>
                </a:lnTo>
                <a:lnTo>
                  <a:pt x="6" y="42"/>
                </a:lnTo>
                <a:lnTo>
                  <a:pt x="7" y="44"/>
                </a:lnTo>
                <a:lnTo>
                  <a:pt x="8" y="45"/>
                </a:lnTo>
                <a:lnTo>
                  <a:pt x="10" y="46"/>
                </a:lnTo>
                <a:lnTo>
                  <a:pt x="11" y="47"/>
                </a:lnTo>
                <a:lnTo>
                  <a:pt x="12" y="47"/>
                </a:lnTo>
                <a:lnTo>
                  <a:pt x="15" y="48"/>
                </a:lnTo>
                <a:lnTo>
                  <a:pt x="16" y="50"/>
                </a:lnTo>
                <a:lnTo>
                  <a:pt x="17" y="51"/>
                </a:lnTo>
                <a:lnTo>
                  <a:pt x="18" y="51"/>
                </a:lnTo>
                <a:lnTo>
                  <a:pt x="21" y="51"/>
                </a:lnTo>
                <a:lnTo>
                  <a:pt x="22" y="52"/>
                </a:lnTo>
                <a:lnTo>
                  <a:pt x="24" y="52"/>
                </a:lnTo>
                <a:lnTo>
                  <a:pt x="25" y="52"/>
                </a:lnTo>
                <a:lnTo>
                  <a:pt x="28" y="52"/>
                </a:lnTo>
                <a:lnTo>
                  <a:pt x="29" y="52"/>
                </a:lnTo>
                <a:lnTo>
                  <a:pt x="31" y="52"/>
                </a:lnTo>
                <a:lnTo>
                  <a:pt x="33" y="51"/>
                </a:lnTo>
                <a:lnTo>
                  <a:pt x="34" y="51"/>
                </a:lnTo>
                <a:lnTo>
                  <a:pt x="36" y="51"/>
                </a:lnTo>
                <a:lnTo>
                  <a:pt x="37" y="50"/>
                </a:lnTo>
                <a:lnTo>
                  <a:pt x="39" y="48"/>
                </a:lnTo>
                <a:lnTo>
                  <a:pt x="40" y="47"/>
                </a:lnTo>
                <a:lnTo>
                  <a:pt x="42" y="47"/>
                </a:lnTo>
                <a:lnTo>
                  <a:pt x="44" y="46"/>
                </a:lnTo>
                <a:lnTo>
                  <a:pt x="45" y="45"/>
                </a:lnTo>
                <a:lnTo>
                  <a:pt x="46" y="44"/>
                </a:lnTo>
                <a:lnTo>
                  <a:pt x="47" y="42"/>
                </a:lnTo>
                <a:lnTo>
                  <a:pt x="48" y="41"/>
                </a:lnTo>
                <a:lnTo>
                  <a:pt x="48" y="40"/>
                </a:lnTo>
                <a:lnTo>
                  <a:pt x="50" y="37"/>
                </a:lnTo>
                <a:lnTo>
                  <a:pt x="51" y="36"/>
                </a:lnTo>
                <a:lnTo>
                  <a:pt x="51" y="35"/>
                </a:lnTo>
                <a:lnTo>
                  <a:pt x="51" y="33"/>
                </a:lnTo>
                <a:lnTo>
                  <a:pt x="52" y="31"/>
                </a:lnTo>
                <a:lnTo>
                  <a:pt x="52" y="30"/>
                </a:lnTo>
                <a:lnTo>
                  <a:pt x="52" y="28"/>
                </a:lnTo>
                <a:lnTo>
                  <a:pt x="52" y="25"/>
                </a:lnTo>
                <a:lnTo>
                  <a:pt x="52" y="24"/>
                </a:lnTo>
                <a:lnTo>
                  <a:pt x="52" y="23"/>
                </a:lnTo>
                <a:lnTo>
                  <a:pt x="52" y="21"/>
                </a:lnTo>
                <a:lnTo>
                  <a:pt x="51" y="19"/>
                </a:lnTo>
                <a:lnTo>
                  <a:pt x="51" y="18"/>
                </a:lnTo>
                <a:lnTo>
                  <a:pt x="51" y="16"/>
                </a:lnTo>
                <a:lnTo>
                  <a:pt x="50" y="15"/>
                </a:lnTo>
                <a:lnTo>
                  <a:pt x="50" y="13"/>
                </a:lnTo>
                <a:lnTo>
                  <a:pt x="48" y="11"/>
                </a:lnTo>
                <a:lnTo>
                  <a:pt x="47" y="10"/>
                </a:lnTo>
                <a:lnTo>
                  <a:pt x="46" y="8"/>
                </a:lnTo>
                <a:lnTo>
                  <a:pt x="45" y="7"/>
                </a:lnTo>
                <a:lnTo>
                  <a:pt x="44" y="6"/>
                </a:lnTo>
                <a:lnTo>
                  <a:pt x="42" y="5"/>
                </a:lnTo>
                <a:lnTo>
                  <a:pt x="41" y="4"/>
                </a:lnTo>
                <a:lnTo>
                  <a:pt x="40" y="2"/>
                </a:lnTo>
                <a:lnTo>
                  <a:pt x="37" y="2"/>
                </a:lnTo>
                <a:lnTo>
                  <a:pt x="36" y="1"/>
                </a:lnTo>
                <a:lnTo>
                  <a:pt x="35" y="0"/>
                </a:lnTo>
                <a:lnTo>
                  <a:pt x="34" y="0"/>
                </a:lnTo>
                <a:lnTo>
                  <a:pt x="31" y="0"/>
                </a:lnTo>
                <a:lnTo>
                  <a:pt x="30" y="0"/>
                </a:lnTo>
                <a:lnTo>
                  <a:pt x="28" y="0"/>
                </a:lnTo>
                <a:lnTo>
                  <a:pt x="2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2988" name="Freeform 428"/>
          <p:cNvSpPr>
            <a:spLocks/>
          </p:cNvSpPr>
          <p:nvPr/>
        </p:nvSpPr>
        <p:spPr bwMode="auto">
          <a:xfrm>
            <a:off x="2778125" y="2862263"/>
            <a:ext cx="84138" cy="19050"/>
          </a:xfrm>
          <a:custGeom>
            <a:avLst/>
            <a:gdLst/>
            <a:ahLst/>
            <a:cxnLst>
              <a:cxn ang="0">
                <a:pos x="52" y="1"/>
              </a:cxn>
              <a:cxn ang="0">
                <a:pos x="52" y="0"/>
              </a:cxn>
              <a:cxn ang="0">
                <a:pos x="1" y="0"/>
              </a:cxn>
              <a:cxn ang="0">
                <a:pos x="1" y="1"/>
              </a:cxn>
              <a:cxn ang="0">
                <a:pos x="0" y="5"/>
              </a:cxn>
              <a:cxn ang="0">
                <a:pos x="1" y="9"/>
              </a:cxn>
              <a:cxn ang="0">
                <a:pos x="1" y="11"/>
              </a:cxn>
              <a:cxn ang="0">
                <a:pos x="51" y="11"/>
              </a:cxn>
              <a:cxn ang="0">
                <a:pos x="52" y="9"/>
              </a:cxn>
              <a:cxn ang="0">
                <a:pos x="52" y="5"/>
              </a:cxn>
              <a:cxn ang="0">
                <a:pos x="52" y="1"/>
              </a:cxn>
            </a:cxnLst>
            <a:rect l="0" t="0" r="r" b="b"/>
            <a:pathLst>
              <a:path w="53" h="12">
                <a:moveTo>
                  <a:pt x="52" y="1"/>
                </a:moveTo>
                <a:lnTo>
                  <a:pt x="52" y="0"/>
                </a:lnTo>
                <a:lnTo>
                  <a:pt x="1" y="0"/>
                </a:lnTo>
                <a:lnTo>
                  <a:pt x="1" y="1"/>
                </a:lnTo>
                <a:lnTo>
                  <a:pt x="0" y="5"/>
                </a:lnTo>
                <a:lnTo>
                  <a:pt x="1" y="9"/>
                </a:lnTo>
                <a:lnTo>
                  <a:pt x="1" y="11"/>
                </a:lnTo>
                <a:lnTo>
                  <a:pt x="51" y="11"/>
                </a:lnTo>
                <a:lnTo>
                  <a:pt x="52" y="9"/>
                </a:lnTo>
                <a:lnTo>
                  <a:pt x="52" y="5"/>
                </a:lnTo>
                <a:lnTo>
                  <a:pt x="52" y="1"/>
                </a:lnTo>
              </a:path>
            </a:pathLst>
          </a:custGeom>
          <a:solidFill>
            <a:srgbClr val="FFFF00"/>
          </a:solidFill>
          <a:ln w="12700" cap="rnd" cmpd="sng">
            <a:solidFill>
              <a:srgbClr val="FFFF00"/>
            </a:solidFill>
            <a:prstDash val="solid"/>
            <a:round/>
            <a:headEnd type="none" w="med" len="med"/>
            <a:tailEnd type="none" w="med" len="med"/>
          </a:ln>
          <a:effectLst/>
        </p:spPr>
        <p:txBody>
          <a:bodyPr/>
          <a:lstStyle/>
          <a:p>
            <a:endParaRPr lang="en-US"/>
          </a:p>
        </p:txBody>
      </p:sp>
      <p:sp>
        <p:nvSpPr>
          <p:cNvPr id="322989" name="Rectangle 429"/>
          <p:cNvSpPr>
            <a:spLocks noChangeArrowheads="1"/>
          </p:cNvSpPr>
          <p:nvPr/>
        </p:nvSpPr>
        <p:spPr bwMode="auto">
          <a:xfrm>
            <a:off x="2609609" y="2984501"/>
            <a:ext cx="378309"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MOSS</a:t>
            </a:r>
          </a:p>
        </p:txBody>
      </p:sp>
      <p:sp>
        <p:nvSpPr>
          <p:cNvPr id="322990" name="Freeform 430"/>
          <p:cNvSpPr>
            <a:spLocks/>
          </p:cNvSpPr>
          <p:nvPr/>
        </p:nvSpPr>
        <p:spPr bwMode="auto">
          <a:xfrm>
            <a:off x="3454401" y="2989263"/>
            <a:ext cx="676275" cy="68262"/>
          </a:xfrm>
          <a:custGeom>
            <a:avLst/>
            <a:gdLst/>
            <a:ahLst/>
            <a:cxnLst>
              <a:cxn ang="0">
                <a:pos x="0" y="42"/>
              </a:cxn>
              <a:cxn ang="0">
                <a:pos x="0" y="34"/>
              </a:cxn>
              <a:cxn ang="0">
                <a:pos x="0" y="22"/>
              </a:cxn>
              <a:cxn ang="0">
                <a:pos x="12" y="22"/>
              </a:cxn>
              <a:cxn ang="0">
                <a:pos x="17" y="34"/>
              </a:cxn>
              <a:cxn ang="0">
                <a:pos x="29" y="34"/>
              </a:cxn>
              <a:cxn ang="0">
                <a:pos x="56" y="28"/>
              </a:cxn>
              <a:cxn ang="0">
                <a:pos x="70" y="24"/>
              </a:cxn>
              <a:cxn ang="0">
                <a:pos x="82" y="24"/>
              </a:cxn>
              <a:cxn ang="0">
                <a:pos x="95" y="24"/>
              </a:cxn>
              <a:cxn ang="0">
                <a:pos x="109" y="24"/>
              </a:cxn>
              <a:cxn ang="0">
                <a:pos x="157" y="24"/>
              </a:cxn>
              <a:cxn ang="0">
                <a:pos x="170" y="24"/>
              </a:cxn>
              <a:cxn ang="0">
                <a:pos x="182" y="22"/>
              </a:cxn>
              <a:cxn ang="0">
                <a:pos x="193" y="18"/>
              </a:cxn>
              <a:cxn ang="0">
                <a:pos x="206" y="18"/>
              </a:cxn>
              <a:cxn ang="0">
                <a:pos x="221" y="18"/>
              </a:cxn>
              <a:cxn ang="0">
                <a:pos x="235" y="18"/>
              </a:cxn>
              <a:cxn ang="0">
                <a:pos x="250" y="18"/>
              </a:cxn>
              <a:cxn ang="0">
                <a:pos x="269" y="18"/>
              </a:cxn>
              <a:cxn ang="0">
                <a:pos x="280" y="16"/>
              </a:cxn>
              <a:cxn ang="0">
                <a:pos x="286" y="4"/>
              </a:cxn>
              <a:cxn ang="0">
                <a:pos x="297" y="0"/>
              </a:cxn>
              <a:cxn ang="0">
                <a:pos x="307" y="0"/>
              </a:cxn>
              <a:cxn ang="0">
                <a:pos x="322" y="0"/>
              </a:cxn>
              <a:cxn ang="0">
                <a:pos x="335" y="0"/>
              </a:cxn>
              <a:cxn ang="0">
                <a:pos x="347" y="6"/>
              </a:cxn>
              <a:cxn ang="0">
                <a:pos x="349" y="18"/>
              </a:cxn>
              <a:cxn ang="0">
                <a:pos x="360" y="18"/>
              </a:cxn>
              <a:cxn ang="0">
                <a:pos x="372" y="18"/>
              </a:cxn>
              <a:cxn ang="0">
                <a:pos x="383" y="18"/>
              </a:cxn>
              <a:cxn ang="0">
                <a:pos x="406" y="22"/>
              </a:cxn>
              <a:cxn ang="0">
                <a:pos x="419" y="34"/>
              </a:cxn>
              <a:cxn ang="0">
                <a:pos x="417" y="28"/>
              </a:cxn>
              <a:cxn ang="0">
                <a:pos x="423" y="42"/>
              </a:cxn>
            </a:cxnLst>
            <a:rect l="0" t="0" r="r" b="b"/>
            <a:pathLst>
              <a:path w="426" h="43">
                <a:moveTo>
                  <a:pt x="423" y="42"/>
                </a:moveTo>
                <a:lnTo>
                  <a:pt x="0" y="42"/>
                </a:lnTo>
                <a:lnTo>
                  <a:pt x="0" y="40"/>
                </a:lnTo>
                <a:lnTo>
                  <a:pt x="0" y="34"/>
                </a:lnTo>
                <a:lnTo>
                  <a:pt x="0" y="28"/>
                </a:lnTo>
                <a:lnTo>
                  <a:pt x="0" y="22"/>
                </a:lnTo>
                <a:lnTo>
                  <a:pt x="6" y="24"/>
                </a:lnTo>
                <a:lnTo>
                  <a:pt x="12" y="22"/>
                </a:lnTo>
                <a:lnTo>
                  <a:pt x="14" y="28"/>
                </a:lnTo>
                <a:lnTo>
                  <a:pt x="17" y="34"/>
                </a:lnTo>
                <a:lnTo>
                  <a:pt x="23" y="34"/>
                </a:lnTo>
                <a:lnTo>
                  <a:pt x="29" y="34"/>
                </a:lnTo>
                <a:lnTo>
                  <a:pt x="50" y="28"/>
                </a:lnTo>
                <a:lnTo>
                  <a:pt x="56" y="28"/>
                </a:lnTo>
                <a:lnTo>
                  <a:pt x="65" y="24"/>
                </a:lnTo>
                <a:lnTo>
                  <a:pt x="70" y="24"/>
                </a:lnTo>
                <a:lnTo>
                  <a:pt x="76" y="24"/>
                </a:lnTo>
                <a:lnTo>
                  <a:pt x="82" y="24"/>
                </a:lnTo>
                <a:lnTo>
                  <a:pt x="86" y="24"/>
                </a:lnTo>
                <a:lnTo>
                  <a:pt x="95" y="24"/>
                </a:lnTo>
                <a:lnTo>
                  <a:pt x="103" y="24"/>
                </a:lnTo>
                <a:lnTo>
                  <a:pt x="109" y="24"/>
                </a:lnTo>
                <a:lnTo>
                  <a:pt x="118" y="24"/>
                </a:lnTo>
                <a:lnTo>
                  <a:pt x="157" y="24"/>
                </a:lnTo>
                <a:lnTo>
                  <a:pt x="166" y="24"/>
                </a:lnTo>
                <a:lnTo>
                  <a:pt x="170" y="24"/>
                </a:lnTo>
                <a:lnTo>
                  <a:pt x="176" y="22"/>
                </a:lnTo>
                <a:lnTo>
                  <a:pt x="182" y="22"/>
                </a:lnTo>
                <a:lnTo>
                  <a:pt x="187" y="18"/>
                </a:lnTo>
                <a:lnTo>
                  <a:pt x="193" y="18"/>
                </a:lnTo>
                <a:lnTo>
                  <a:pt x="199" y="18"/>
                </a:lnTo>
                <a:lnTo>
                  <a:pt x="206" y="18"/>
                </a:lnTo>
                <a:lnTo>
                  <a:pt x="215" y="18"/>
                </a:lnTo>
                <a:lnTo>
                  <a:pt x="221" y="18"/>
                </a:lnTo>
                <a:lnTo>
                  <a:pt x="229" y="18"/>
                </a:lnTo>
                <a:lnTo>
                  <a:pt x="235" y="18"/>
                </a:lnTo>
                <a:lnTo>
                  <a:pt x="240" y="18"/>
                </a:lnTo>
                <a:lnTo>
                  <a:pt x="250" y="18"/>
                </a:lnTo>
                <a:lnTo>
                  <a:pt x="261" y="18"/>
                </a:lnTo>
                <a:lnTo>
                  <a:pt x="269" y="18"/>
                </a:lnTo>
                <a:lnTo>
                  <a:pt x="274" y="18"/>
                </a:lnTo>
                <a:lnTo>
                  <a:pt x="280" y="16"/>
                </a:lnTo>
                <a:lnTo>
                  <a:pt x="282" y="10"/>
                </a:lnTo>
                <a:lnTo>
                  <a:pt x="286" y="4"/>
                </a:lnTo>
                <a:lnTo>
                  <a:pt x="291" y="4"/>
                </a:lnTo>
                <a:lnTo>
                  <a:pt x="297" y="0"/>
                </a:lnTo>
                <a:lnTo>
                  <a:pt x="303" y="0"/>
                </a:lnTo>
                <a:lnTo>
                  <a:pt x="307" y="0"/>
                </a:lnTo>
                <a:lnTo>
                  <a:pt x="313" y="0"/>
                </a:lnTo>
                <a:lnTo>
                  <a:pt x="322" y="0"/>
                </a:lnTo>
                <a:lnTo>
                  <a:pt x="330" y="0"/>
                </a:lnTo>
                <a:lnTo>
                  <a:pt x="335" y="0"/>
                </a:lnTo>
                <a:lnTo>
                  <a:pt x="345" y="0"/>
                </a:lnTo>
                <a:lnTo>
                  <a:pt x="347" y="6"/>
                </a:lnTo>
                <a:lnTo>
                  <a:pt x="347" y="12"/>
                </a:lnTo>
                <a:lnTo>
                  <a:pt x="349" y="18"/>
                </a:lnTo>
                <a:lnTo>
                  <a:pt x="355" y="18"/>
                </a:lnTo>
                <a:lnTo>
                  <a:pt x="360" y="18"/>
                </a:lnTo>
                <a:lnTo>
                  <a:pt x="366" y="18"/>
                </a:lnTo>
                <a:lnTo>
                  <a:pt x="372" y="18"/>
                </a:lnTo>
                <a:lnTo>
                  <a:pt x="377" y="18"/>
                </a:lnTo>
                <a:lnTo>
                  <a:pt x="383" y="18"/>
                </a:lnTo>
                <a:lnTo>
                  <a:pt x="389" y="18"/>
                </a:lnTo>
                <a:lnTo>
                  <a:pt x="406" y="22"/>
                </a:lnTo>
                <a:lnTo>
                  <a:pt x="411" y="24"/>
                </a:lnTo>
                <a:lnTo>
                  <a:pt x="419" y="34"/>
                </a:lnTo>
                <a:lnTo>
                  <a:pt x="425" y="42"/>
                </a:lnTo>
                <a:lnTo>
                  <a:pt x="417" y="28"/>
                </a:lnTo>
                <a:lnTo>
                  <a:pt x="419" y="34"/>
                </a:lnTo>
                <a:lnTo>
                  <a:pt x="423" y="42"/>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91" name="Rectangle 431"/>
          <p:cNvSpPr>
            <a:spLocks noChangeArrowheads="1"/>
          </p:cNvSpPr>
          <p:nvPr/>
        </p:nvSpPr>
        <p:spPr bwMode="auto">
          <a:xfrm>
            <a:off x="3578522" y="2781300"/>
            <a:ext cx="431208"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YANKEE</a:t>
            </a:r>
          </a:p>
        </p:txBody>
      </p:sp>
      <p:sp>
        <p:nvSpPr>
          <p:cNvPr id="322992" name="Freeform 432"/>
          <p:cNvSpPr>
            <a:spLocks/>
          </p:cNvSpPr>
          <p:nvPr/>
        </p:nvSpPr>
        <p:spPr bwMode="auto">
          <a:xfrm>
            <a:off x="1695451" y="3783013"/>
            <a:ext cx="231775" cy="76200"/>
          </a:xfrm>
          <a:custGeom>
            <a:avLst/>
            <a:gdLst/>
            <a:ahLst/>
            <a:cxnLst>
              <a:cxn ang="0">
                <a:pos x="0" y="39"/>
              </a:cxn>
              <a:cxn ang="0">
                <a:pos x="4" y="37"/>
              </a:cxn>
              <a:cxn ang="0">
                <a:pos x="7" y="36"/>
              </a:cxn>
              <a:cxn ang="0">
                <a:pos x="10" y="34"/>
              </a:cxn>
              <a:cxn ang="0">
                <a:pos x="17" y="31"/>
              </a:cxn>
              <a:cxn ang="0">
                <a:pos x="13" y="34"/>
              </a:cxn>
              <a:cxn ang="0">
                <a:pos x="8" y="37"/>
              </a:cxn>
              <a:cxn ang="0">
                <a:pos x="12" y="37"/>
              </a:cxn>
              <a:cxn ang="0">
                <a:pos x="18" y="36"/>
              </a:cxn>
              <a:cxn ang="0">
                <a:pos x="22" y="37"/>
              </a:cxn>
              <a:cxn ang="0">
                <a:pos x="28" y="39"/>
              </a:cxn>
              <a:cxn ang="0">
                <a:pos x="35" y="39"/>
              </a:cxn>
              <a:cxn ang="0">
                <a:pos x="38" y="36"/>
              </a:cxn>
              <a:cxn ang="0">
                <a:pos x="38" y="31"/>
              </a:cxn>
              <a:cxn ang="0">
                <a:pos x="44" y="29"/>
              </a:cxn>
              <a:cxn ang="0">
                <a:pos x="48" y="28"/>
              </a:cxn>
              <a:cxn ang="0">
                <a:pos x="42" y="31"/>
              </a:cxn>
              <a:cxn ang="0">
                <a:pos x="38" y="35"/>
              </a:cxn>
              <a:cxn ang="0">
                <a:pos x="42" y="35"/>
              </a:cxn>
              <a:cxn ang="0">
                <a:pos x="47" y="36"/>
              </a:cxn>
              <a:cxn ang="0">
                <a:pos x="54" y="36"/>
              </a:cxn>
              <a:cxn ang="0">
                <a:pos x="59" y="35"/>
              </a:cxn>
              <a:cxn ang="0">
                <a:pos x="67" y="18"/>
              </a:cxn>
              <a:cxn ang="0">
                <a:pos x="72" y="35"/>
              </a:cxn>
              <a:cxn ang="0">
                <a:pos x="72" y="29"/>
              </a:cxn>
              <a:cxn ang="0">
                <a:pos x="77" y="22"/>
              </a:cxn>
              <a:cxn ang="0">
                <a:pos x="78" y="18"/>
              </a:cxn>
              <a:cxn ang="0">
                <a:pos x="81" y="14"/>
              </a:cxn>
              <a:cxn ang="0">
                <a:pos x="83" y="4"/>
              </a:cxn>
              <a:cxn ang="0">
                <a:pos x="78" y="2"/>
              </a:cxn>
              <a:cxn ang="0">
                <a:pos x="72" y="2"/>
              </a:cxn>
              <a:cxn ang="0">
                <a:pos x="79" y="1"/>
              </a:cxn>
              <a:cxn ang="0">
                <a:pos x="85" y="0"/>
              </a:cxn>
              <a:cxn ang="0">
                <a:pos x="91" y="1"/>
              </a:cxn>
              <a:cxn ang="0">
                <a:pos x="87" y="5"/>
              </a:cxn>
              <a:cxn ang="0">
                <a:pos x="87" y="10"/>
              </a:cxn>
              <a:cxn ang="0">
                <a:pos x="90" y="8"/>
              </a:cxn>
              <a:cxn ang="0">
                <a:pos x="91" y="10"/>
              </a:cxn>
              <a:cxn ang="0">
                <a:pos x="86" y="11"/>
              </a:cxn>
              <a:cxn ang="0">
                <a:pos x="87" y="17"/>
              </a:cxn>
              <a:cxn ang="0">
                <a:pos x="95" y="17"/>
              </a:cxn>
              <a:cxn ang="0">
                <a:pos x="96" y="19"/>
              </a:cxn>
              <a:cxn ang="0">
                <a:pos x="95" y="24"/>
              </a:cxn>
              <a:cxn ang="0">
                <a:pos x="101" y="33"/>
              </a:cxn>
              <a:cxn ang="0">
                <a:pos x="103" y="33"/>
              </a:cxn>
              <a:cxn ang="0">
                <a:pos x="110" y="33"/>
              </a:cxn>
              <a:cxn ang="0">
                <a:pos x="116" y="33"/>
              </a:cxn>
              <a:cxn ang="0">
                <a:pos x="116" y="28"/>
              </a:cxn>
              <a:cxn ang="0">
                <a:pos x="120" y="29"/>
              </a:cxn>
              <a:cxn ang="0">
                <a:pos x="126" y="28"/>
              </a:cxn>
              <a:cxn ang="0">
                <a:pos x="121" y="29"/>
              </a:cxn>
              <a:cxn ang="0">
                <a:pos x="122" y="33"/>
              </a:cxn>
              <a:cxn ang="0">
                <a:pos x="127" y="31"/>
              </a:cxn>
              <a:cxn ang="0">
                <a:pos x="143" y="31"/>
              </a:cxn>
              <a:cxn ang="0">
                <a:pos x="144" y="31"/>
              </a:cxn>
              <a:cxn ang="0">
                <a:pos x="138" y="47"/>
              </a:cxn>
            </a:cxnLst>
            <a:rect l="0" t="0" r="r" b="b"/>
            <a:pathLst>
              <a:path w="146" h="48">
                <a:moveTo>
                  <a:pt x="0" y="47"/>
                </a:moveTo>
                <a:lnTo>
                  <a:pt x="0" y="46"/>
                </a:lnTo>
                <a:lnTo>
                  <a:pt x="0" y="41"/>
                </a:lnTo>
                <a:lnTo>
                  <a:pt x="0" y="39"/>
                </a:lnTo>
                <a:lnTo>
                  <a:pt x="0" y="37"/>
                </a:lnTo>
                <a:lnTo>
                  <a:pt x="1" y="37"/>
                </a:lnTo>
                <a:lnTo>
                  <a:pt x="2" y="37"/>
                </a:lnTo>
                <a:lnTo>
                  <a:pt x="4" y="37"/>
                </a:lnTo>
                <a:lnTo>
                  <a:pt x="5" y="37"/>
                </a:lnTo>
                <a:lnTo>
                  <a:pt x="6" y="37"/>
                </a:lnTo>
                <a:lnTo>
                  <a:pt x="7" y="37"/>
                </a:lnTo>
                <a:lnTo>
                  <a:pt x="7" y="36"/>
                </a:lnTo>
                <a:lnTo>
                  <a:pt x="6" y="36"/>
                </a:lnTo>
                <a:lnTo>
                  <a:pt x="7" y="35"/>
                </a:lnTo>
                <a:lnTo>
                  <a:pt x="8" y="34"/>
                </a:lnTo>
                <a:lnTo>
                  <a:pt x="10" y="34"/>
                </a:lnTo>
                <a:lnTo>
                  <a:pt x="12" y="33"/>
                </a:lnTo>
                <a:lnTo>
                  <a:pt x="14" y="31"/>
                </a:lnTo>
                <a:lnTo>
                  <a:pt x="16" y="31"/>
                </a:lnTo>
                <a:lnTo>
                  <a:pt x="17" y="31"/>
                </a:lnTo>
                <a:lnTo>
                  <a:pt x="17" y="33"/>
                </a:lnTo>
                <a:lnTo>
                  <a:pt x="16" y="34"/>
                </a:lnTo>
                <a:lnTo>
                  <a:pt x="14" y="34"/>
                </a:lnTo>
                <a:lnTo>
                  <a:pt x="13" y="34"/>
                </a:lnTo>
                <a:lnTo>
                  <a:pt x="12" y="35"/>
                </a:lnTo>
                <a:lnTo>
                  <a:pt x="10" y="35"/>
                </a:lnTo>
                <a:lnTo>
                  <a:pt x="8" y="36"/>
                </a:lnTo>
                <a:lnTo>
                  <a:pt x="8" y="37"/>
                </a:lnTo>
                <a:lnTo>
                  <a:pt x="8" y="39"/>
                </a:lnTo>
                <a:lnTo>
                  <a:pt x="10" y="39"/>
                </a:lnTo>
                <a:lnTo>
                  <a:pt x="11" y="39"/>
                </a:lnTo>
                <a:lnTo>
                  <a:pt x="12" y="37"/>
                </a:lnTo>
                <a:lnTo>
                  <a:pt x="14" y="36"/>
                </a:lnTo>
                <a:lnTo>
                  <a:pt x="16" y="36"/>
                </a:lnTo>
                <a:lnTo>
                  <a:pt x="17" y="36"/>
                </a:lnTo>
                <a:lnTo>
                  <a:pt x="18" y="36"/>
                </a:lnTo>
                <a:lnTo>
                  <a:pt x="19" y="35"/>
                </a:lnTo>
                <a:lnTo>
                  <a:pt x="19" y="36"/>
                </a:lnTo>
                <a:lnTo>
                  <a:pt x="22" y="36"/>
                </a:lnTo>
                <a:lnTo>
                  <a:pt x="22" y="37"/>
                </a:lnTo>
                <a:lnTo>
                  <a:pt x="23" y="39"/>
                </a:lnTo>
                <a:lnTo>
                  <a:pt x="25" y="39"/>
                </a:lnTo>
                <a:lnTo>
                  <a:pt x="26" y="39"/>
                </a:lnTo>
                <a:lnTo>
                  <a:pt x="28" y="39"/>
                </a:lnTo>
                <a:lnTo>
                  <a:pt x="30" y="39"/>
                </a:lnTo>
                <a:lnTo>
                  <a:pt x="32" y="39"/>
                </a:lnTo>
                <a:lnTo>
                  <a:pt x="34" y="39"/>
                </a:lnTo>
                <a:lnTo>
                  <a:pt x="35" y="39"/>
                </a:lnTo>
                <a:lnTo>
                  <a:pt x="36" y="39"/>
                </a:lnTo>
                <a:lnTo>
                  <a:pt x="37" y="39"/>
                </a:lnTo>
                <a:lnTo>
                  <a:pt x="37" y="37"/>
                </a:lnTo>
                <a:lnTo>
                  <a:pt x="38" y="36"/>
                </a:lnTo>
                <a:lnTo>
                  <a:pt x="38" y="35"/>
                </a:lnTo>
                <a:lnTo>
                  <a:pt x="37" y="34"/>
                </a:lnTo>
                <a:lnTo>
                  <a:pt x="37" y="33"/>
                </a:lnTo>
                <a:lnTo>
                  <a:pt x="38" y="31"/>
                </a:lnTo>
                <a:lnTo>
                  <a:pt x="40" y="31"/>
                </a:lnTo>
                <a:lnTo>
                  <a:pt x="41" y="31"/>
                </a:lnTo>
                <a:lnTo>
                  <a:pt x="42" y="30"/>
                </a:lnTo>
                <a:lnTo>
                  <a:pt x="44" y="29"/>
                </a:lnTo>
                <a:lnTo>
                  <a:pt x="47" y="28"/>
                </a:lnTo>
                <a:lnTo>
                  <a:pt x="48" y="28"/>
                </a:lnTo>
                <a:lnTo>
                  <a:pt x="49" y="28"/>
                </a:lnTo>
                <a:lnTo>
                  <a:pt x="48" y="28"/>
                </a:lnTo>
                <a:lnTo>
                  <a:pt x="47" y="28"/>
                </a:lnTo>
                <a:lnTo>
                  <a:pt x="44" y="29"/>
                </a:lnTo>
                <a:lnTo>
                  <a:pt x="43" y="30"/>
                </a:lnTo>
                <a:lnTo>
                  <a:pt x="42" y="31"/>
                </a:lnTo>
                <a:lnTo>
                  <a:pt x="41" y="33"/>
                </a:lnTo>
                <a:lnTo>
                  <a:pt x="40" y="33"/>
                </a:lnTo>
                <a:lnTo>
                  <a:pt x="38" y="34"/>
                </a:lnTo>
                <a:lnTo>
                  <a:pt x="38" y="35"/>
                </a:lnTo>
                <a:lnTo>
                  <a:pt x="38" y="36"/>
                </a:lnTo>
                <a:lnTo>
                  <a:pt x="40" y="36"/>
                </a:lnTo>
                <a:lnTo>
                  <a:pt x="41" y="36"/>
                </a:lnTo>
                <a:lnTo>
                  <a:pt x="42" y="35"/>
                </a:lnTo>
                <a:lnTo>
                  <a:pt x="43" y="35"/>
                </a:lnTo>
                <a:lnTo>
                  <a:pt x="44" y="35"/>
                </a:lnTo>
                <a:lnTo>
                  <a:pt x="46" y="36"/>
                </a:lnTo>
                <a:lnTo>
                  <a:pt x="47" y="36"/>
                </a:lnTo>
                <a:lnTo>
                  <a:pt x="48" y="36"/>
                </a:lnTo>
                <a:lnTo>
                  <a:pt x="49" y="36"/>
                </a:lnTo>
                <a:lnTo>
                  <a:pt x="52" y="36"/>
                </a:lnTo>
                <a:lnTo>
                  <a:pt x="54" y="36"/>
                </a:lnTo>
                <a:lnTo>
                  <a:pt x="55" y="36"/>
                </a:lnTo>
                <a:lnTo>
                  <a:pt x="56" y="36"/>
                </a:lnTo>
                <a:lnTo>
                  <a:pt x="58" y="36"/>
                </a:lnTo>
                <a:lnTo>
                  <a:pt x="59" y="35"/>
                </a:lnTo>
                <a:lnTo>
                  <a:pt x="59" y="20"/>
                </a:lnTo>
                <a:lnTo>
                  <a:pt x="60" y="19"/>
                </a:lnTo>
                <a:lnTo>
                  <a:pt x="61" y="18"/>
                </a:lnTo>
                <a:lnTo>
                  <a:pt x="67" y="18"/>
                </a:lnTo>
                <a:lnTo>
                  <a:pt x="67" y="20"/>
                </a:lnTo>
                <a:lnTo>
                  <a:pt x="68" y="35"/>
                </a:lnTo>
                <a:lnTo>
                  <a:pt x="71" y="35"/>
                </a:lnTo>
                <a:lnTo>
                  <a:pt x="72" y="35"/>
                </a:lnTo>
                <a:lnTo>
                  <a:pt x="72" y="34"/>
                </a:lnTo>
                <a:lnTo>
                  <a:pt x="72" y="33"/>
                </a:lnTo>
                <a:lnTo>
                  <a:pt x="72" y="30"/>
                </a:lnTo>
                <a:lnTo>
                  <a:pt x="72" y="29"/>
                </a:lnTo>
                <a:lnTo>
                  <a:pt x="73" y="28"/>
                </a:lnTo>
                <a:lnTo>
                  <a:pt x="78" y="25"/>
                </a:lnTo>
                <a:lnTo>
                  <a:pt x="78" y="24"/>
                </a:lnTo>
                <a:lnTo>
                  <a:pt x="77" y="22"/>
                </a:lnTo>
                <a:lnTo>
                  <a:pt x="75" y="22"/>
                </a:lnTo>
                <a:lnTo>
                  <a:pt x="75" y="19"/>
                </a:lnTo>
                <a:lnTo>
                  <a:pt x="75" y="18"/>
                </a:lnTo>
                <a:lnTo>
                  <a:pt x="78" y="18"/>
                </a:lnTo>
                <a:lnTo>
                  <a:pt x="80" y="18"/>
                </a:lnTo>
                <a:lnTo>
                  <a:pt x="80" y="17"/>
                </a:lnTo>
                <a:lnTo>
                  <a:pt x="80" y="16"/>
                </a:lnTo>
                <a:lnTo>
                  <a:pt x="81" y="14"/>
                </a:lnTo>
                <a:lnTo>
                  <a:pt x="83" y="8"/>
                </a:lnTo>
                <a:lnTo>
                  <a:pt x="83" y="6"/>
                </a:lnTo>
                <a:lnTo>
                  <a:pt x="83" y="5"/>
                </a:lnTo>
                <a:lnTo>
                  <a:pt x="83" y="4"/>
                </a:lnTo>
                <a:lnTo>
                  <a:pt x="81" y="2"/>
                </a:lnTo>
                <a:lnTo>
                  <a:pt x="80" y="2"/>
                </a:lnTo>
                <a:lnTo>
                  <a:pt x="79" y="2"/>
                </a:lnTo>
                <a:lnTo>
                  <a:pt x="78" y="2"/>
                </a:lnTo>
                <a:lnTo>
                  <a:pt x="77" y="2"/>
                </a:lnTo>
                <a:lnTo>
                  <a:pt x="75" y="2"/>
                </a:lnTo>
                <a:lnTo>
                  <a:pt x="73" y="2"/>
                </a:lnTo>
                <a:lnTo>
                  <a:pt x="72" y="2"/>
                </a:lnTo>
                <a:lnTo>
                  <a:pt x="73" y="1"/>
                </a:lnTo>
                <a:lnTo>
                  <a:pt x="75" y="1"/>
                </a:lnTo>
                <a:lnTo>
                  <a:pt x="78" y="1"/>
                </a:lnTo>
                <a:lnTo>
                  <a:pt x="79" y="1"/>
                </a:lnTo>
                <a:lnTo>
                  <a:pt x="80" y="0"/>
                </a:lnTo>
                <a:lnTo>
                  <a:pt x="81" y="0"/>
                </a:lnTo>
                <a:lnTo>
                  <a:pt x="84" y="1"/>
                </a:lnTo>
                <a:lnTo>
                  <a:pt x="85" y="0"/>
                </a:lnTo>
                <a:lnTo>
                  <a:pt x="87" y="0"/>
                </a:lnTo>
                <a:lnTo>
                  <a:pt x="89" y="0"/>
                </a:lnTo>
                <a:lnTo>
                  <a:pt x="90" y="1"/>
                </a:lnTo>
                <a:lnTo>
                  <a:pt x="91" y="1"/>
                </a:lnTo>
                <a:lnTo>
                  <a:pt x="90" y="2"/>
                </a:lnTo>
                <a:lnTo>
                  <a:pt x="87" y="2"/>
                </a:lnTo>
                <a:lnTo>
                  <a:pt x="87" y="4"/>
                </a:lnTo>
                <a:lnTo>
                  <a:pt x="87" y="5"/>
                </a:lnTo>
                <a:lnTo>
                  <a:pt x="87" y="6"/>
                </a:lnTo>
                <a:lnTo>
                  <a:pt x="87" y="7"/>
                </a:lnTo>
                <a:lnTo>
                  <a:pt x="87" y="8"/>
                </a:lnTo>
                <a:lnTo>
                  <a:pt x="87" y="10"/>
                </a:lnTo>
                <a:lnTo>
                  <a:pt x="87" y="11"/>
                </a:lnTo>
                <a:lnTo>
                  <a:pt x="87" y="8"/>
                </a:lnTo>
                <a:lnTo>
                  <a:pt x="89" y="8"/>
                </a:lnTo>
                <a:lnTo>
                  <a:pt x="90" y="8"/>
                </a:lnTo>
                <a:lnTo>
                  <a:pt x="91" y="8"/>
                </a:lnTo>
                <a:lnTo>
                  <a:pt x="92" y="8"/>
                </a:lnTo>
                <a:lnTo>
                  <a:pt x="92" y="10"/>
                </a:lnTo>
                <a:lnTo>
                  <a:pt x="91" y="10"/>
                </a:lnTo>
                <a:lnTo>
                  <a:pt x="90" y="11"/>
                </a:lnTo>
                <a:lnTo>
                  <a:pt x="89" y="11"/>
                </a:lnTo>
                <a:lnTo>
                  <a:pt x="87" y="11"/>
                </a:lnTo>
                <a:lnTo>
                  <a:pt x="86" y="11"/>
                </a:lnTo>
                <a:lnTo>
                  <a:pt x="86" y="13"/>
                </a:lnTo>
                <a:lnTo>
                  <a:pt x="87" y="14"/>
                </a:lnTo>
                <a:lnTo>
                  <a:pt x="87" y="16"/>
                </a:lnTo>
                <a:lnTo>
                  <a:pt x="87" y="17"/>
                </a:lnTo>
                <a:lnTo>
                  <a:pt x="90" y="18"/>
                </a:lnTo>
                <a:lnTo>
                  <a:pt x="91" y="18"/>
                </a:lnTo>
                <a:lnTo>
                  <a:pt x="92" y="17"/>
                </a:lnTo>
                <a:lnTo>
                  <a:pt x="95" y="17"/>
                </a:lnTo>
                <a:lnTo>
                  <a:pt x="96" y="17"/>
                </a:lnTo>
                <a:lnTo>
                  <a:pt x="95" y="18"/>
                </a:lnTo>
                <a:lnTo>
                  <a:pt x="95" y="19"/>
                </a:lnTo>
                <a:lnTo>
                  <a:pt x="96" y="19"/>
                </a:lnTo>
                <a:lnTo>
                  <a:pt x="97" y="19"/>
                </a:lnTo>
                <a:lnTo>
                  <a:pt x="97" y="22"/>
                </a:lnTo>
                <a:lnTo>
                  <a:pt x="96" y="22"/>
                </a:lnTo>
                <a:lnTo>
                  <a:pt x="95" y="24"/>
                </a:lnTo>
                <a:lnTo>
                  <a:pt x="97" y="25"/>
                </a:lnTo>
                <a:lnTo>
                  <a:pt x="98" y="25"/>
                </a:lnTo>
                <a:lnTo>
                  <a:pt x="99" y="31"/>
                </a:lnTo>
                <a:lnTo>
                  <a:pt x="101" y="33"/>
                </a:lnTo>
                <a:lnTo>
                  <a:pt x="101" y="34"/>
                </a:lnTo>
                <a:lnTo>
                  <a:pt x="103" y="35"/>
                </a:lnTo>
                <a:lnTo>
                  <a:pt x="102" y="34"/>
                </a:lnTo>
                <a:lnTo>
                  <a:pt x="103" y="33"/>
                </a:lnTo>
                <a:lnTo>
                  <a:pt x="104" y="33"/>
                </a:lnTo>
                <a:lnTo>
                  <a:pt x="107" y="33"/>
                </a:lnTo>
                <a:lnTo>
                  <a:pt x="108" y="33"/>
                </a:lnTo>
                <a:lnTo>
                  <a:pt x="110" y="33"/>
                </a:lnTo>
                <a:lnTo>
                  <a:pt x="111" y="33"/>
                </a:lnTo>
                <a:lnTo>
                  <a:pt x="113" y="33"/>
                </a:lnTo>
                <a:lnTo>
                  <a:pt x="115" y="33"/>
                </a:lnTo>
                <a:lnTo>
                  <a:pt x="116" y="33"/>
                </a:lnTo>
                <a:lnTo>
                  <a:pt x="117" y="31"/>
                </a:lnTo>
                <a:lnTo>
                  <a:pt x="116" y="29"/>
                </a:lnTo>
                <a:lnTo>
                  <a:pt x="115" y="29"/>
                </a:lnTo>
                <a:lnTo>
                  <a:pt x="116" y="28"/>
                </a:lnTo>
                <a:lnTo>
                  <a:pt x="117" y="27"/>
                </a:lnTo>
                <a:lnTo>
                  <a:pt x="117" y="28"/>
                </a:lnTo>
                <a:lnTo>
                  <a:pt x="119" y="29"/>
                </a:lnTo>
                <a:lnTo>
                  <a:pt x="120" y="29"/>
                </a:lnTo>
                <a:lnTo>
                  <a:pt x="122" y="28"/>
                </a:lnTo>
                <a:lnTo>
                  <a:pt x="123" y="28"/>
                </a:lnTo>
                <a:lnTo>
                  <a:pt x="125" y="28"/>
                </a:lnTo>
                <a:lnTo>
                  <a:pt x="126" y="28"/>
                </a:lnTo>
                <a:lnTo>
                  <a:pt x="125" y="29"/>
                </a:lnTo>
                <a:lnTo>
                  <a:pt x="123" y="29"/>
                </a:lnTo>
                <a:lnTo>
                  <a:pt x="122" y="29"/>
                </a:lnTo>
                <a:lnTo>
                  <a:pt x="121" y="29"/>
                </a:lnTo>
                <a:lnTo>
                  <a:pt x="120" y="29"/>
                </a:lnTo>
                <a:lnTo>
                  <a:pt x="120" y="31"/>
                </a:lnTo>
                <a:lnTo>
                  <a:pt x="120" y="33"/>
                </a:lnTo>
                <a:lnTo>
                  <a:pt x="122" y="33"/>
                </a:lnTo>
                <a:lnTo>
                  <a:pt x="123" y="33"/>
                </a:lnTo>
                <a:lnTo>
                  <a:pt x="125" y="33"/>
                </a:lnTo>
                <a:lnTo>
                  <a:pt x="126" y="31"/>
                </a:lnTo>
                <a:lnTo>
                  <a:pt x="127" y="31"/>
                </a:lnTo>
                <a:lnTo>
                  <a:pt x="129" y="31"/>
                </a:lnTo>
                <a:lnTo>
                  <a:pt x="131" y="31"/>
                </a:lnTo>
                <a:lnTo>
                  <a:pt x="141" y="31"/>
                </a:lnTo>
                <a:lnTo>
                  <a:pt x="143" y="31"/>
                </a:lnTo>
                <a:lnTo>
                  <a:pt x="144" y="33"/>
                </a:lnTo>
                <a:lnTo>
                  <a:pt x="143" y="33"/>
                </a:lnTo>
                <a:lnTo>
                  <a:pt x="145" y="33"/>
                </a:lnTo>
                <a:lnTo>
                  <a:pt x="144" y="31"/>
                </a:lnTo>
                <a:lnTo>
                  <a:pt x="143" y="35"/>
                </a:lnTo>
                <a:lnTo>
                  <a:pt x="139" y="43"/>
                </a:lnTo>
                <a:lnTo>
                  <a:pt x="138" y="46"/>
                </a:lnTo>
                <a:lnTo>
                  <a:pt x="138" y="47"/>
                </a:lnTo>
                <a:lnTo>
                  <a:pt x="0" y="47"/>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93" name="Freeform 433"/>
          <p:cNvSpPr>
            <a:spLocks/>
          </p:cNvSpPr>
          <p:nvPr/>
        </p:nvSpPr>
        <p:spPr bwMode="auto">
          <a:xfrm>
            <a:off x="1801813" y="3433763"/>
            <a:ext cx="368300" cy="74612"/>
          </a:xfrm>
          <a:custGeom>
            <a:avLst/>
            <a:gdLst/>
            <a:ahLst/>
            <a:cxnLst>
              <a:cxn ang="0">
                <a:pos x="229" y="40"/>
              </a:cxn>
              <a:cxn ang="0">
                <a:pos x="226" y="35"/>
              </a:cxn>
              <a:cxn ang="0">
                <a:pos x="214" y="35"/>
              </a:cxn>
              <a:cxn ang="0">
                <a:pos x="205" y="36"/>
              </a:cxn>
              <a:cxn ang="0">
                <a:pos x="203" y="33"/>
              </a:cxn>
              <a:cxn ang="0">
                <a:pos x="194" y="31"/>
              </a:cxn>
              <a:cxn ang="0">
                <a:pos x="193" y="38"/>
              </a:cxn>
              <a:cxn ang="0">
                <a:pos x="187" y="31"/>
              </a:cxn>
              <a:cxn ang="0">
                <a:pos x="181" y="29"/>
              </a:cxn>
              <a:cxn ang="0">
                <a:pos x="178" y="27"/>
              </a:cxn>
              <a:cxn ang="0">
                <a:pos x="178" y="33"/>
              </a:cxn>
              <a:cxn ang="0">
                <a:pos x="170" y="31"/>
              </a:cxn>
              <a:cxn ang="0">
                <a:pos x="169" y="28"/>
              </a:cxn>
              <a:cxn ang="0">
                <a:pos x="165" y="24"/>
              </a:cxn>
              <a:cxn ang="0">
                <a:pos x="162" y="28"/>
              </a:cxn>
              <a:cxn ang="0">
                <a:pos x="160" y="24"/>
              </a:cxn>
              <a:cxn ang="0">
                <a:pos x="163" y="19"/>
              </a:cxn>
              <a:cxn ang="0">
                <a:pos x="159" y="17"/>
              </a:cxn>
              <a:cxn ang="0">
                <a:pos x="158" y="12"/>
              </a:cxn>
              <a:cxn ang="0">
                <a:pos x="154" y="17"/>
              </a:cxn>
              <a:cxn ang="0">
                <a:pos x="151" y="19"/>
              </a:cxn>
              <a:cxn ang="0">
                <a:pos x="148" y="19"/>
              </a:cxn>
              <a:cxn ang="0">
                <a:pos x="146" y="25"/>
              </a:cxn>
              <a:cxn ang="0">
                <a:pos x="142" y="33"/>
              </a:cxn>
              <a:cxn ang="0">
                <a:pos x="142" y="15"/>
              </a:cxn>
              <a:cxn ang="0">
                <a:pos x="142" y="11"/>
              </a:cxn>
              <a:cxn ang="0">
                <a:pos x="140" y="10"/>
              </a:cxn>
              <a:cxn ang="0">
                <a:pos x="139" y="4"/>
              </a:cxn>
              <a:cxn ang="0">
                <a:pos x="136" y="2"/>
              </a:cxn>
              <a:cxn ang="0">
                <a:pos x="133" y="4"/>
              </a:cxn>
              <a:cxn ang="0">
                <a:pos x="133" y="10"/>
              </a:cxn>
              <a:cxn ang="0">
                <a:pos x="130" y="2"/>
              </a:cxn>
              <a:cxn ang="0">
                <a:pos x="127" y="6"/>
              </a:cxn>
              <a:cxn ang="0">
                <a:pos x="134" y="12"/>
              </a:cxn>
              <a:cxn ang="0">
                <a:pos x="130" y="25"/>
              </a:cxn>
              <a:cxn ang="0">
                <a:pos x="121" y="28"/>
              </a:cxn>
              <a:cxn ang="0">
                <a:pos x="117" y="28"/>
              </a:cxn>
              <a:cxn ang="0">
                <a:pos x="118" y="16"/>
              </a:cxn>
              <a:cxn ang="0">
                <a:pos x="122" y="11"/>
              </a:cxn>
              <a:cxn ang="0">
                <a:pos x="117" y="7"/>
              </a:cxn>
              <a:cxn ang="0">
                <a:pos x="111" y="13"/>
              </a:cxn>
              <a:cxn ang="0">
                <a:pos x="113" y="16"/>
              </a:cxn>
              <a:cxn ang="0">
                <a:pos x="114" y="30"/>
              </a:cxn>
              <a:cxn ang="0">
                <a:pos x="107" y="33"/>
              </a:cxn>
              <a:cxn ang="0">
                <a:pos x="99" y="29"/>
              </a:cxn>
              <a:cxn ang="0">
                <a:pos x="104" y="24"/>
              </a:cxn>
              <a:cxn ang="0">
                <a:pos x="98" y="21"/>
              </a:cxn>
              <a:cxn ang="0">
                <a:pos x="102" y="19"/>
              </a:cxn>
              <a:cxn ang="0">
                <a:pos x="97" y="17"/>
              </a:cxn>
              <a:cxn ang="0">
                <a:pos x="92" y="21"/>
              </a:cxn>
              <a:cxn ang="0">
                <a:pos x="95" y="28"/>
              </a:cxn>
              <a:cxn ang="0">
                <a:pos x="90" y="28"/>
              </a:cxn>
              <a:cxn ang="0">
                <a:pos x="89" y="24"/>
              </a:cxn>
              <a:cxn ang="0">
                <a:pos x="85" y="27"/>
              </a:cxn>
              <a:cxn ang="0">
                <a:pos x="81" y="34"/>
              </a:cxn>
              <a:cxn ang="0">
                <a:pos x="63" y="33"/>
              </a:cxn>
              <a:cxn ang="0">
                <a:pos x="55" y="31"/>
              </a:cxn>
              <a:cxn ang="0">
                <a:pos x="51" y="34"/>
              </a:cxn>
              <a:cxn ang="0">
                <a:pos x="42" y="34"/>
              </a:cxn>
              <a:cxn ang="0">
                <a:pos x="34" y="38"/>
              </a:cxn>
              <a:cxn ang="0">
                <a:pos x="20" y="35"/>
              </a:cxn>
              <a:cxn ang="0">
                <a:pos x="10" y="35"/>
              </a:cxn>
              <a:cxn ang="0">
                <a:pos x="0" y="36"/>
              </a:cxn>
            </a:cxnLst>
            <a:rect l="0" t="0" r="r" b="b"/>
            <a:pathLst>
              <a:path w="232" h="47">
                <a:moveTo>
                  <a:pt x="2" y="46"/>
                </a:moveTo>
                <a:lnTo>
                  <a:pt x="223" y="46"/>
                </a:lnTo>
                <a:lnTo>
                  <a:pt x="223" y="45"/>
                </a:lnTo>
                <a:lnTo>
                  <a:pt x="225" y="44"/>
                </a:lnTo>
                <a:lnTo>
                  <a:pt x="226" y="42"/>
                </a:lnTo>
                <a:lnTo>
                  <a:pt x="227" y="41"/>
                </a:lnTo>
                <a:lnTo>
                  <a:pt x="229" y="40"/>
                </a:lnTo>
                <a:lnTo>
                  <a:pt x="230" y="39"/>
                </a:lnTo>
                <a:lnTo>
                  <a:pt x="230" y="38"/>
                </a:lnTo>
                <a:lnTo>
                  <a:pt x="231" y="36"/>
                </a:lnTo>
                <a:lnTo>
                  <a:pt x="230" y="35"/>
                </a:lnTo>
                <a:lnTo>
                  <a:pt x="229" y="35"/>
                </a:lnTo>
                <a:lnTo>
                  <a:pt x="227" y="35"/>
                </a:lnTo>
                <a:lnTo>
                  <a:pt x="226" y="35"/>
                </a:lnTo>
                <a:lnTo>
                  <a:pt x="224" y="35"/>
                </a:lnTo>
                <a:lnTo>
                  <a:pt x="223" y="35"/>
                </a:lnTo>
                <a:lnTo>
                  <a:pt x="221" y="35"/>
                </a:lnTo>
                <a:lnTo>
                  <a:pt x="220" y="35"/>
                </a:lnTo>
                <a:lnTo>
                  <a:pt x="218" y="35"/>
                </a:lnTo>
                <a:lnTo>
                  <a:pt x="217" y="35"/>
                </a:lnTo>
                <a:lnTo>
                  <a:pt x="214" y="35"/>
                </a:lnTo>
                <a:lnTo>
                  <a:pt x="213" y="35"/>
                </a:lnTo>
                <a:lnTo>
                  <a:pt x="212" y="35"/>
                </a:lnTo>
                <a:lnTo>
                  <a:pt x="209" y="35"/>
                </a:lnTo>
                <a:lnTo>
                  <a:pt x="208" y="35"/>
                </a:lnTo>
                <a:lnTo>
                  <a:pt x="207" y="35"/>
                </a:lnTo>
                <a:lnTo>
                  <a:pt x="206" y="35"/>
                </a:lnTo>
                <a:lnTo>
                  <a:pt x="205" y="36"/>
                </a:lnTo>
                <a:lnTo>
                  <a:pt x="203" y="35"/>
                </a:lnTo>
                <a:lnTo>
                  <a:pt x="202" y="35"/>
                </a:lnTo>
                <a:lnTo>
                  <a:pt x="201" y="36"/>
                </a:lnTo>
                <a:lnTo>
                  <a:pt x="200" y="35"/>
                </a:lnTo>
                <a:lnTo>
                  <a:pt x="201" y="34"/>
                </a:lnTo>
                <a:lnTo>
                  <a:pt x="202" y="33"/>
                </a:lnTo>
                <a:lnTo>
                  <a:pt x="203" y="33"/>
                </a:lnTo>
                <a:lnTo>
                  <a:pt x="202" y="33"/>
                </a:lnTo>
                <a:lnTo>
                  <a:pt x="201" y="33"/>
                </a:lnTo>
                <a:lnTo>
                  <a:pt x="200" y="33"/>
                </a:lnTo>
                <a:lnTo>
                  <a:pt x="199" y="31"/>
                </a:lnTo>
                <a:lnTo>
                  <a:pt x="197" y="31"/>
                </a:lnTo>
                <a:lnTo>
                  <a:pt x="195" y="31"/>
                </a:lnTo>
                <a:lnTo>
                  <a:pt x="194" y="31"/>
                </a:lnTo>
                <a:lnTo>
                  <a:pt x="193" y="31"/>
                </a:lnTo>
                <a:lnTo>
                  <a:pt x="192" y="31"/>
                </a:lnTo>
                <a:lnTo>
                  <a:pt x="192" y="33"/>
                </a:lnTo>
                <a:lnTo>
                  <a:pt x="192" y="35"/>
                </a:lnTo>
                <a:lnTo>
                  <a:pt x="193" y="35"/>
                </a:lnTo>
                <a:lnTo>
                  <a:pt x="194" y="36"/>
                </a:lnTo>
                <a:lnTo>
                  <a:pt x="193" y="38"/>
                </a:lnTo>
                <a:lnTo>
                  <a:pt x="192" y="38"/>
                </a:lnTo>
                <a:lnTo>
                  <a:pt x="190" y="38"/>
                </a:lnTo>
                <a:lnTo>
                  <a:pt x="189" y="36"/>
                </a:lnTo>
                <a:lnTo>
                  <a:pt x="189" y="35"/>
                </a:lnTo>
                <a:lnTo>
                  <a:pt x="188" y="33"/>
                </a:lnTo>
                <a:lnTo>
                  <a:pt x="188" y="31"/>
                </a:lnTo>
                <a:lnTo>
                  <a:pt x="187" y="31"/>
                </a:lnTo>
                <a:lnTo>
                  <a:pt x="186" y="33"/>
                </a:lnTo>
                <a:lnTo>
                  <a:pt x="184" y="33"/>
                </a:lnTo>
                <a:lnTo>
                  <a:pt x="183" y="33"/>
                </a:lnTo>
                <a:lnTo>
                  <a:pt x="181" y="33"/>
                </a:lnTo>
                <a:lnTo>
                  <a:pt x="181" y="31"/>
                </a:lnTo>
                <a:lnTo>
                  <a:pt x="181" y="30"/>
                </a:lnTo>
                <a:lnTo>
                  <a:pt x="181" y="29"/>
                </a:lnTo>
                <a:lnTo>
                  <a:pt x="182" y="28"/>
                </a:lnTo>
                <a:lnTo>
                  <a:pt x="184" y="28"/>
                </a:lnTo>
                <a:lnTo>
                  <a:pt x="184" y="27"/>
                </a:lnTo>
                <a:lnTo>
                  <a:pt x="182" y="27"/>
                </a:lnTo>
                <a:lnTo>
                  <a:pt x="181" y="27"/>
                </a:lnTo>
                <a:lnTo>
                  <a:pt x="180" y="27"/>
                </a:lnTo>
                <a:lnTo>
                  <a:pt x="178" y="27"/>
                </a:lnTo>
                <a:lnTo>
                  <a:pt x="177" y="28"/>
                </a:lnTo>
                <a:lnTo>
                  <a:pt x="176" y="30"/>
                </a:lnTo>
                <a:lnTo>
                  <a:pt x="177" y="31"/>
                </a:lnTo>
                <a:lnTo>
                  <a:pt x="178" y="30"/>
                </a:lnTo>
                <a:lnTo>
                  <a:pt x="180" y="31"/>
                </a:lnTo>
                <a:lnTo>
                  <a:pt x="180" y="33"/>
                </a:lnTo>
                <a:lnTo>
                  <a:pt x="178" y="33"/>
                </a:lnTo>
                <a:lnTo>
                  <a:pt x="175" y="33"/>
                </a:lnTo>
                <a:lnTo>
                  <a:pt x="174" y="33"/>
                </a:lnTo>
                <a:lnTo>
                  <a:pt x="172" y="31"/>
                </a:lnTo>
                <a:lnTo>
                  <a:pt x="171" y="31"/>
                </a:lnTo>
                <a:lnTo>
                  <a:pt x="170" y="30"/>
                </a:lnTo>
                <a:lnTo>
                  <a:pt x="169" y="30"/>
                </a:lnTo>
                <a:lnTo>
                  <a:pt x="170" y="31"/>
                </a:lnTo>
                <a:lnTo>
                  <a:pt x="171" y="33"/>
                </a:lnTo>
                <a:lnTo>
                  <a:pt x="171" y="34"/>
                </a:lnTo>
                <a:lnTo>
                  <a:pt x="170" y="34"/>
                </a:lnTo>
                <a:lnTo>
                  <a:pt x="168" y="34"/>
                </a:lnTo>
                <a:lnTo>
                  <a:pt x="168" y="33"/>
                </a:lnTo>
                <a:lnTo>
                  <a:pt x="168" y="30"/>
                </a:lnTo>
                <a:lnTo>
                  <a:pt x="169" y="28"/>
                </a:lnTo>
                <a:lnTo>
                  <a:pt x="169" y="27"/>
                </a:lnTo>
                <a:lnTo>
                  <a:pt x="168" y="28"/>
                </a:lnTo>
                <a:lnTo>
                  <a:pt x="168" y="25"/>
                </a:lnTo>
                <a:lnTo>
                  <a:pt x="169" y="24"/>
                </a:lnTo>
                <a:lnTo>
                  <a:pt x="168" y="24"/>
                </a:lnTo>
                <a:lnTo>
                  <a:pt x="166" y="24"/>
                </a:lnTo>
                <a:lnTo>
                  <a:pt x="165" y="24"/>
                </a:lnTo>
                <a:lnTo>
                  <a:pt x="165" y="25"/>
                </a:lnTo>
                <a:lnTo>
                  <a:pt x="166" y="25"/>
                </a:lnTo>
                <a:lnTo>
                  <a:pt x="165" y="27"/>
                </a:lnTo>
                <a:lnTo>
                  <a:pt x="164" y="28"/>
                </a:lnTo>
                <a:lnTo>
                  <a:pt x="165" y="30"/>
                </a:lnTo>
                <a:lnTo>
                  <a:pt x="163" y="30"/>
                </a:lnTo>
                <a:lnTo>
                  <a:pt x="162" y="28"/>
                </a:lnTo>
                <a:lnTo>
                  <a:pt x="160" y="31"/>
                </a:lnTo>
                <a:lnTo>
                  <a:pt x="160" y="30"/>
                </a:lnTo>
                <a:lnTo>
                  <a:pt x="160" y="29"/>
                </a:lnTo>
                <a:lnTo>
                  <a:pt x="159" y="28"/>
                </a:lnTo>
                <a:lnTo>
                  <a:pt x="159" y="27"/>
                </a:lnTo>
                <a:lnTo>
                  <a:pt x="162" y="25"/>
                </a:lnTo>
                <a:lnTo>
                  <a:pt x="160" y="24"/>
                </a:lnTo>
                <a:lnTo>
                  <a:pt x="160" y="23"/>
                </a:lnTo>
                <a:lnTo>
                  <a:pt x="159" y="21"/>
                </a:lnTo>
                <a:lnTo>
                  <a:pt x="162" y="21"/>
                </a:lnTo>
                <a:lnTo>
                  <a:pt x="163" y="21"/>
                </a:lnTo>
                <a:lnTo>
                  <a:pt x="164" y="21"/>
                </a:lnTo>
                <a:lnTo>
                  <a:pt x="164" y="19"/>
                </a:lnTo>
                <a:lnTo>
                  <a:pt x="163" y="19"/>
                </a:lnTo>
                <a:lnTo>
                  <a:pt x="162" y="19"/>
                </a:lnTo>
                <a:lnTo>
                  <a:pt x="160" y="19"/>
                </a:lnTo>
                <a:lnTo>
                  <a:pt x="159" y="19"/>
                </a:lnTo>
                <a:lnTo>
                  <a:pt x="157" y="19"/>
                </a:lnTo>
                <a:lnTo>
                  <a:pt x="157" y="18"/>
                </a:lnTo>
                <a:lnTo>
                  <a:pt x="159" y="18"/>
                </a:lnTo>
                <a:lnTo>
                  <a:pt x="159" y="17"/>
                </a:lnTo>
                <a:lnTo>
                  <a:pt x="160" y="18"/>
                </a:lnTo>
                <a:lnTo>
                  <a:pt x="160" y="17"/>
                </a:lnTo>
                <a:lnTo>
                  <a:pt x="160" y="16"/>
                </a:lnTo>
                <a:lnTo>
                  <a:pt x="159" y="15"/>
                </a:lnTo>
                <a:lnTo>
                  <a:pt x="159" y="13"/>
                </a:lnTo>
                <a:lnTo>
                  <a:pt x="159" y="12"/>
                </a:lnTo>
                <a:lnTo>
                  <a:pt x="158" y="12"/>
                </a:lnTo>
                <a:lnTo>
                  <a:pt x="156" y="15"/>
                </a:lnTo>
                <a:lnTo>
                  <a:pt x="154" y="15"/>
                </a:lnTo>
                <a:lnTo>
                  <a:pt x="153" y="12"/>
                </a:lnTo>
                <a:lnTo>
                  <a:pt x="152" y="13"/>
                </a:lnTo>
                <a:lnTo>
                  <a:pt x="152" y="15"/>
                </a:lnTo>
                <a:lnTo>
                  <a:pt x="153" y="18"/>
                </a:lnTo>
                <a:lnTo>
                  <a:pt x="154" y="17"/>
                </a:lnTo>
                <a:lnTo>
                  <a:pt x="156" y="17"/>
                </a:lnTo>
                <a:lnTo>
                  <a:pt x="156" y="18"/>
                </a:lnTo>
                <a:lnTo>
                  <a:pt x="156" y="19"/>
                </a:lnTo>
                <a:lnTo>
                  <a:pt x="154" y="19"/>
                </a:lnTo>
                <a:lnTo>
                  <a:pt x="153" y="19"/>
                </a:lnTo>
                <a:lnTo>
                  <a:pt x="152" y="19"/>
                </a:lnTo>
                <a:lnTo>
                  <a:pt x="151" y="19"/>
                </a:lnTo>
                <a:lnTo>
                  <a:pt x="150" y="19"/>
                </a:lnTo>
                <a:lnTo>
                  <a:pt x="148" y="18"/>
                </a:lnTo>
                <a:lnTo>
                  <a:pt x="147" y="17"/>
                </a:lnTo>
                <a:lnTo>
                  <a:pt x="146" y="17"/>
                </a:lnTo>
                <a:lnTo>
                  <a:pt x="146" y="18"/>
                </a:lnTo>
                <a:lnTo>
                  <a:pt x="147" y="19"/>
                </a:lnTo>
                <a:lnTo>
                  <a:pt x="148" y="19"/>
                </a:lnTo>
                <a:lnTo>
                  <a:pt x="150" y="21"/>
                </a:lnTo>
                <a:lnTo>
                  <a:pt x="148" y="21"/>
                </a:lnTo>
                <a:lnTo>
                  <a:pt x="147" y="21"/>
                </a:lnTo>
                <a:lnTo>
                  <a:pt x="148" y="23"/>
                </a:lnTo>
                <a:lnTo>
                  <a:pt x="150" y="25"/>
                </a:lnTo>
                <a:lnTo>
                  <a:pt x="148" y="25"/>
                </a:lnTo>
                <a:lnTo>
                  <a:pt x="146" y="25"/>
                </a:lnTo>
                <a:lnTo>
                  <a:pt x="146" y="24"/>
                </a:lnTo>
                <a:lnTo>
                  <a:pt x="145" y="24"/>
                </a:lnTo>
                <a:lnTo>
                  <a:pt x="145" y="25"/>
                </a:lnTo>
                <a:lnTo>
                  <a:pt x="145" y="35"/>
                </a:lnTo>
                <a:lnTo>
                  <a:pt x="144" y="35"/>
                </a:lnTo>
                <a:lnTo>
                  <a:pt x="142" y="35"/>
                </a:lnTo>
                <a:lnTo>
                  <a:pt x="142" y="33"/>
                </a:lnTo>
                <a:lnTo>
                  <a:pt x="142" y="31"/>
                </a:lnTo>
                <a:lnTo>
                  <a:pt x="142" y="30"/>
                </a:lnTo>
                <a:lnTo>
                  <a:pt x="142" y="29"/>
                </a:lnTo>
                <a:lnTo>
                  <a:pt x="140" y="29"/>
                </a:lnTo>
                <a:lnTo>
                  <a:pt x="140" y="28"/>
                </a:lnTo>
                <a:lnTo>
                  <a:pt x="140" y="15"/>
                </a:lnTo>
                <a:lnTo>
                  <a:pt x="142" y="15"/>
                </a:lnTo>
                <a:lnTo>
                  <a:pt x="142" y="12"/>
                </a:lnTo>
                <a:lnTo>
                  <a:pt x="140" y="12"/>
                </a:lnTo>
                <a:lnTo>
                  <a:pt x="139" y="12"/>
                </a:lnTo>
                <a:lnTo>
                  <a:pt x="139" y="11"/>
                </a:lnTo>
                <a:lnTo>
                  <a:pt x="140" y="11"/>
                </a:lnTo>
                <a:lnTo>
                  <a:pt x="141" y="11"/>
                </a:lnTo>
                <a:lnTo>
                  <a:pt x="142" y="11"/>
                </a:lnTo>
                <a:lnTo>
                  <a:pt x="144" y="12"/>
                </a:lnTo>
                <a:lnTo>
                  <a:pt x="145" y="12"/>
                </a:lnTo>
                <a:lnTo>
                  <a:pt x="144" y="11"/>
                </a:lnTo>
                <a:lnTo>
                  <a:pt x="144" y="10"/>
                </a:lnTo>
                <a:lnTo>
                  <a:pt x="142" y="10"/>
                </a:lnTo>
                <a:lnTo>
                  <a:pt x="141" y="10"/>
                </a:lnTo>
                <a:lnTo>
                  <a:pt x="140" y="10"/>
                </a:lnTo>
                <a:lnTo>
                  <a:pt x="139" y="10"/>
                </a:lnTo>
                <a:lnTo>
                  <a:pt x="138" y="10"/>
                </a:lnTo>
                <a:lnTo>
                  <a:pt x="138" y="5"/>
                </a:lnTo>
                <a:lnTo>
                  <a:pt x="138" y="4"/>
                </a:lnTo>
                <a:lnTo>
                  <a:pt x="139" y="5"/>
                </a:lnTo>
                <a:lnTo>
                  <a:pt x="140" y="4"/>
                </a:lnTo>
                <a:lnTo>
                  <a:pt x="139" y="4"/>
                </a:lnTo>
                <a:lnTo>
                  <a:pt x="138" y="4"/>
                </a:lnTo>
                <a:lnTo>
                  <a:pt x="139" y="2"/>
                </a:lnTo>
                <a:lnTo>
                  <a:pt x="140" y="2"/>
                </a:lnTo>
                <a:lnTo>
                  <a:pt x="140" y="1"/>
                </a:lnTo>
                <a:lnTo>
                  <a:pt x="139" y="1"/>
                </a:lnTo>
                <a:lnTo>
                  <a:pt x="138" y="1"/>
                </a:lnTo>
                <a:lnTo>
                  <a:pt x="136" y="2"/>
                </a:lnTo>
                <a:lnTo>
                  <a:pt x="135" y="2"/>
                </a:lnTo>
                <a:lnTo>
                  <a:pt x="135" y="0"/>
                </a:lnTo>
                <a:lnTo>
                  <a:pt x="134" y="2"/>
                </a:lnTo>
                <a:lnTo>
                  <a:pt x="133" y="2"/>
                </a:lnTo>
                <a:lnTo>
                  <a:pt x="132" y="2"/>
                </a:lnTo>
                <a:lnTo>
                  <a:pt x="132" y="4"/>
                </a:lnTo>
                <a:lnTo>
                  <a:pt x="133" y="4"/>
                </a:lnTo>
                <a:lnTo>
                  <a:pt x="134" y="4"/>
                </a:lnTo>
                <a:lnTo>
                  <a:pt x="135" y="4"/>
                </a:lnTo>
                <a:lnTo>
                  <a:pt x="135" y="6"/>
                </a:lnTo>
                <a:lnTo>
                  <a:pt x="135" y="7"/>
                </a:lnTo>
                <a:lnTo>
                  <a:pt x="135" y="10"/>
                </a:lnTo>
                <a:lnTo>
                  <a:pt x="134" y="10"/>
                </a:lnTo>
                <a:lnTo>
                  <a:pt x="133" y="10"/>
                </a:lnTo>
                <a:lnTo>
                  <a:pt x="132" y="10"/>
                </a:lnTo>
                <a:lnTo>
                  <a:pt x="132" y="6"/>
                </a:lnTo>
                <a:lnTo>
                  <a:pt x="132" y="5"/>
                </a:lnTo>
                <a:lnTo>
                  <a:pt x="132" y="4"/>
                </a:lnTo>
                <a:lnTo>
                  <a:pt x="132" y="2"/>
                </a:lnTo>
                <a:lnTo>
                  <a:pt x="132" y="0"/>
                </a:lnTo>
                <a:lnTo>
                  <a:pt x="130" y="2"/>
                </a:lnTo>
                <a:lnTo>
                  <a:pt x="130" y="4"/>
                </a:lnTo>
                <a:lnTo>
                  <a:pt x="130" y="7"/>
                </a:lnTo>
                <a:lnTo>
                  <a:pt x="130" y="10"/>
                </a:lnTo>
                <a:lnTo>
                  <a:pt x="129" y="10"/>
                </a:lnTo>
                <a:lnTo>
                  <a:pt x="128" y="10"/>
                </a:lnTo>
                <a:lnTo>
                  <a:pt x="128" y="7"/>
                </a:lnTo>
                <a:lnTo>
                  <a:pt x="127" y="6"/>
                </a:lnTo>
                <a:lnTo>
                  <a:pt x="126" y="7"/>
                </a:lnTo>
                <a:lnTo>
                  <a:pt x="126" y="8"/>
                </a:lnTo>
                <a:lnTo>
                  <a:pt x="126" y="10"/>
                </a:lnTo>
                <a:lnTo>
                  <a:pt x="127" y="10"/>
                </a:lnTo>
                <a:lnTo>
                  <a:pt x="132" y="12"/>
                </a:lnTo>
                <a:lnTo>
                  <a:pt x="133" y="12"/>
                </a:lnTo>
                <a:lnTo>
                  <a:pt x="134" y="12"/>
                </a:lnTo>
                <a:lnTo>
                  <a:pt x="133" y="23"/>
                </a:lnTo>
                <a:lnTo>
                  <a:pt x="133" y="25"/>
                </a:lnTo>
                <a:lnTo>
                  <a:pt x="133" y="28"/>
                </a:lnTo>
                <a:lnTo>
                  <a:pt x="133" y="30"/>
                </a:lnTo>
                <a:lnTo>
                  <a:pt x="130" y="30"/>
                </a:lnTo>
                <a:lnTo>
                  <a:pt x="130" y="28"/>
                </a:lnTo>
                <a:lnTo>
                  <a:pt x="130" y="25"/>
                </a:lnTo>
                <a:lnTo>
                  <a:pt x="129" y="25"/>
                </a:lnTo>
                <a:lnTo>
                  <a:pt x="128" y="25"/>
                </a:lnTo>
                <a:lnTo>
                  <a:pt x="127" y="25"/>
                </a:lnTo>
                <a:lnTo>
                  <a:pt x="126" y="25"/>
                </a:lnTo>
                <a:lnTo>
                  <a:pt x="123" y="25"/>
                </a:lnTo>
                <a:lnTo>
                  <a:pt x="122" y="27"/>
                </a:lnTo>
                <a:lnTo>
                  <a:pt x="121" y="28"/>
                </a:lnTo>
                <a:lnTo>
                  <a:pt x="120" y="28"/>
                </a:lnTo>
                <a:lnTo>
                  <a:pt x="118" y="28"/>
                </a:lnTo>
                <a:lnTo>
                  <a:pt x="118" y="29"/>
                </a:lnTo>
                <a:lnTo>
                  <a:pt x="118" y="30"/>
                </a:lnTo>
                <a:lnTo>
                  <a:pt x="118" y="31"/>
                </a:lnTo>
                <a:lnTo>
                  <a:pt x="117" y="31"/>
                </a:lnTo>
                <a:lnTo>
                  <a:pt x="117" y="28"/>
                </a:lnTo>
                <a:lnTo>
                  <a:pt x="117" y="27"/>
                </a:lnTo>
                <a:lnTo>
                  <a:pt x="117" y="23"/>
                </a:lnTo>
                <a:lnTo>
                  <a:pt x="118" y="22"/>
                </a:lnTo>
                <a:lnTo>
                  <a:pt x="118" y="21"/>
                </a:lnTo>
                <a:lnTo>
                  <a:pt x="117" y="18"/>
                </a:lnTo>
                <a:lnTo>
                  <a:pt x="118" y="17"/>
                </a:lnTo>
                <a:lnTo>
                  <a:pt x="118" y="16"/>
                </a:lnTo>
                <a:lnTo>
                  <a:pt x="117" y="15"/>
                </a:lnTo>
                <a:lnTo>
                  <a:pt x="117" y="12"/>
                </a:lnTo>
                <a:lnTo>
                  <a:pt x="118" y="12"/>
                </a:lnTo>
                <a:lnTo>
                  <a:pt x="120" y="12"/>
                </a:lnTo>
                <a:lnTo>
                  <a:pt x="121" y="12"/>
                </a:lnTo>
                <a:lnTo>
                  <a:pt x="122" y="12"/>
                </a:lnTo>
                <a:lnTo>
                  <a:pt x="122" y="11"/>
                </a:lnTo>
                <a:lnTo>
                  <a:pt x="121" y="10"/>
                </a:lnTo>
                <a:lnTo>
                  <a:pt x="121" y="11"/>
                </a:lnTo>
                <a:lnTo>
                  <a:pt x="121" y="12"/>
                </a:lnTo>
                <a:lnTo>
                  <a:pt x="120" y="12"/>
                </a:lnTo>
                <a:lnTo>
                  <a:pt x="120" y="10"/>
                </a:lnTo>
                <a:lnTo>
                  <a:pt x="118" y="7"/>
                </a:lnTo>
                <a:lnTo>
                  <a:pt x="117" y="7"/>
                </a:lnTo>
                <a:lnTo>
                  <a:pt x="116" y="10"/>
                </a:lnTo>
                <a:lnTo>
                  <a:pt x="115" y="11"/>
                </a:lnTo>
                <a:lnTo>
                  <a:pt x="115" y="12"/>
                </a:lnTo>
                <a:lnTo>
                  <a:pt x="114" y="12"/>
                </a:lnTo>
                <a:lnTo>
                  <a:pt x="113" y="12"/>
                </a:lnTo>
                <a:lnTo>
                  <a:pt x="111" y="12"/>
                </a:lnTo>
                <a:lnTo>
                  <a:pt x="111" y="13"/>
                </a:lnTo>
                <a:lnTo>
                  <a:pt x="113" y="12"/>
                </a:lnTo>
                <a:lnTo>
                  <a:pt x="114" y="12"/>
                </a:lnTo>
                <a:lnTo>
                  <a:pt x="115" y="12"/>
                </a:lnTo>
                <a:lnTo>
                  <a:pt x="115" y="13"/>
                </a:lnTo>
                <a:lnTo>
                  <a:pt x="115" y="15"/>
                </a:lnTo>
                <a:lnTo>
                  <a:pt x="114" y="15"/>
                </a:lnTo>
                <a:lnTo>
                  <a:pt x="113" y="16"/>
                </a:lnTo>
                <a:lnTo>
                  <a:pt x="114" y="16"/>
                </a:lnTo>
                <a:lnTo>
                  <a:pt x="115" y="16"/>
                </a:lnTo>
                <a:lnTo>
                  <a:pt x="115" y="17"/>
                </a:lnTo>
                <a:lnTo>
                  <a:pt x="115" y="19"/>
                </a:lnTo>
                <a:lnTo>
                  <a:pt x="114" y="23"/>
                </a:lnTo>
                <a:lnTo>
                  <a:pt x="114" y="24"/>
                </a:lnTo>
                <a:lnTo>
                  <a:pt x="114" y="30"/>
                </a:lnTo>
                <a:lnTo>
                  <a:pt x="114" y="31"/>
                </a:lnTo>
                <a:lnTo>
                  <a:pt x="114" y="34"/>
                </a:lnTo>
                <a:lnTo>
                  <a:pt x="113" y="34"/>
                </a:lnTo>
                <a:lnTo>
                  <a:pt x="111" y="34"/>
                </a:lnTo>
                <a:lnTo>
                  <a:pt x="109" y="34"/>
                </a:lnTo>
                <a:lnTo>
                  <a:pt x="108" y="33"/>
                </a:lnTo>
                <a:lnTo>
                  <a:pt x="107" y="33"/>
                </a:lnTo>
                <a:lnTo>
                  <a:pt x="105" y="33"/>
                </a:lnTo>
                <a:lnTo>
                  <a:pt x="104" y="33"/>
                </a:lnTo>
                <a:lnTo>
                  <a:pt x="104" y="30"/>
                </a:lnTo>
                <a:lnTo>
                  <a:pt x="103" y="30"/>
                </a:lnTo>
                <a:lnTo>
                  <a:pt x="102" y="30"/>
                </a:lnTo>
                <a:lnTo>
                  <a:pt x="99" y="30"/>
                </a:lnTo>
                <a:lnTo>
                  <a:pt x="99" y="29"/>
                </a:lnTo>
                <a:lnTo>
                  <a:pt x="98" y="28"/>
                </a:lnTo>
                <a:lnTo>
                  <a:pt x="99" y="27"/>
                </a:lnTo>
                <a:lnTo>
                  <a:pt x="99" y="25"/>
                </a:lnTo>
                <a:lnTo>
                  <a:pt x="101" y="24"/>
                </a:lnTo>
                <a:lnTo>
                  <a:pt x="102" y="24"/>
                </a:lnTo>
                <a:lnTo>
                  <a:pt x="103" y="24"/>
                </a:lnTo>
                <a:lnTo>
                  <a:pt x="104" y="24"/>
                </a:lnTo>
                <a:lnTo>
                  <a:pt x="103" y="24"/>
                </a:lnTo>
                <a:lnTo>
                  <a:pt x="102" y="24"/>
                </a:lnTo>
                <a:lnTo>
                  <a:pt x="101" y="24"/>
                </a:lnTo>
                <a:lnTo>
                  <a:pt x="99" y="24"/>
                </a:lnTo>
                <a:lnTo>
                  <a:pt x="98" y="24"/>
                </a:lnTo>
                <a:lnTo>
                  <a:pt x="98" y="23"/>
                </a:lnTo>
                <a:lnTo>
                  <a:pt x="98" y="21"/>
                </a:lnTo>
                <a:lnTo>
                  <a:pt x="99" y="19"/>
                </a:lnTo>
                <a:lnTo>
                  <a:pt x="101" y="19"/>
                </a:lnTo>
                <a:lnTo>
                  <a:pt x="101" y="21"/>
                </a:lnTo>
                <a:lnTo>
                  <a:pt x="101" y="23"/>
                </a:lnTo>
                <a:lnTo>
                  <a:pt x="102" y="22"/>
                </a:lnTo>
                <a:lnTo>
                  <a:pt x="102" y="21"/>
                </a:lnTo>
                <a:lnTo>
                  <a:pt x="102" y="19"/>
                </a:lnTo>
                <a:lnTo>
                  <a:pt x="102" y="18"/>
                </a:lnTo>
                <a:lnTo>
                  <a:pt x="101" y="17"/>
                </a:lnTo>
                <a:lnTo>
                  <a:pt x="99" y="17"/>
                </a:lnTo>
                <a:lnTo>
                  <a:pt x="99" y="18"/>
                </a:lnTo>
                <a:lnTo>
                  <a:pt x="98" y="18"/>
                </a:lnTo>
                <a:lnTo>
                  <a:pt x="98" y="17"/>
                </a:lnTo>
                <a:lnTo>
                  <a:pt x="97" y="17"/>
                </a:lnTo>
                <a:lnTo>
                  <a:pt x="96" y="17"/>
                </a:lnTo>
                <a:lnTo>
                  <a:pt x="96" y="18"/>
                </a:lnTo>
                <a:lnTo>
                  <a:pt x="95" y="17"/>
                </a:lnTo>
                <a:lnTo>
                  <a:pt x="95" y="18"/>
                </a:lnTo>
                <a:lnTo>
                  <a:pt x="95" y="19"/>
                </a:lnTo>
                <a:lnTo>
                  <a:pt x="93" y="19"/>
                </a:lnTo>
                <a:lnTo>
                  <a:pt x="92" y="21"/>
                </a:lnTo>
                <a:lnTo>
                  <a:pt x="93" y="21"/>
                </a:lnTo>
                <a:lnTo>
                  <a:pt x="95" y="21"/>
                </a:lnTo>
                <a:lnTo>
                  <a:pt x="96" y="21"/>
                </a:lnTo>
                <a:lnTo>
                  <a:pt x="96" y="23"/>
                </a:lnTo>
                <a:lnTo>
                  <a:pt x="96" y="24"/>
                </a:lnTo>
                <a:lnTo>
                  <a:pt x="96" y="25"/>
                </a:lnTo>
                <a:lnTo>
                  <a:pt x="95" y="28"/>
                </a:lnTo>
                <a:lnTo>
                  <a:pt x="93" y="28"/>
                </a:lnTo>
                <a:lnTo>
                  <a:pt x="93" y="30"/>
                </a:lnTo>
                <a:lnTo>
                  <a:pt x="93" y="31"/>
                </a:lnTo>
                <a:lnTo>
                  <a:pt x="91" y="31"/>
                </a:lnTo>
                <a:lnTo>
                  <a:pt x="91" y="30"/>
                </a:lnTo>
                <a:lnTo>
                  <a:pt x="91" y="29"/>
                </a:lnTo>
                <a:lnTo>
                  <a:pt x="90" y="28"/>
                </a:lnTo>
                <a:lnTo>
                  <a:pt x="89" y="28"/>
                </a:lnTo>
                <a:lnTo>
                  <a:pt x="87" y="28"/>
                </a:lnTo>
                <a:lnTo>
                  <a:pt x="86" y="28"/>
                </a:lnTo>
                <a:lnTo>
                  <a:pt x="86" y="25"/>
                </a:lnTo>
                <a:lnTo>
                  <a:pt x="87" y="27"/>
                </a:lnTo>
                <a:lnTo>
                  <a:pt x="89" y="25"/>
                </a:lnTo>
                <a:lnTo>
                  <a:pt x="89" y="24"/>
                </a:lnTo>
                <a:lnTo>
                  <a:pt x="87" y="24"/>
                </a:lnTo>
                <a:lnTo>
                  <a:pt x="86" y="24"/>
                </a:lnTo>
                <a:lnTo>
                  <a:pt x="85" y="24"/>
                </a:lnTo>
                <a:lnTo>
                  <a:pt x="84" y="24"/>
                </a:lnTo>
                <a:lnTo>
                  <a:pt x="84" y="25"/>
                </a:lnTo>
                <a:lnTo>
                  <a:pt x="84" y="27"/>
                </a:lnTo>
                <a:lnTo>
                  <a:pt x="85" y="27"/>
                </a:lnTo>
                <a:lnTo>
                  <a:pt x="86" y="28"/>
                </a:lnTo>
                <a:lnTo>
                  <a:pt x="84" y="28"/>
                </a:lnTo>
                <a:lnTo>
                  <a:pt x="84" y="30"/>
                </a:lnTo>
                <a:lnTo>
                  <a:pt x="84" y="31"/>
                </a:lnTo>
                <a:lnTo>
                  <a:pt x="84" y="33"/>
                </a:lnTo>
                <a:lnTo>
                  <a:pt x="84" y="34"/>
                </a:lnTo>
                <a:lnTo>
                  <a:pt x="81" y="34"/>
                </a:lnTo>
                <a:lnTo>
                  <a:pt x="81" y="33"/>
                </a:lnTo>
                <a:lnTo>
                  <a:pt x="81" y="31"/>
                </a:lnTo>
                <a:lnTo>
                  <a:pt x="81" y="30"/>
                </a:lnTo>
                <a:lnTo>
                  <a:pt x="81" y="29"/>
                </a:lnTo>
                <a:lnTo>
                  <a:pt x="65" y="29"/>
                </a:lnTo>
                <a:lnTo>
                  <a:pt x="65" y="33"/>
                </a:lnTo>
                <a:lnTo>
                  <a:pt x="63" y="33"/>
                </a:lnTo>
                <a:lnTo>
                  <a:pt x="62" y="33"/>
                </a:lnTo>
                <a:lnTo>
                  <a:pt x="60" y="29"/>
                </a:lnTo>
                <a:lnTo>
                  <a:pt x="59" y="28"/>
                </a:lnTo>
                <a:lnTo>
                  <a:pt x="57" y="25"/>
                </a:lnTo>
                <a:lnTo>
                  <a:pt x="56" y="28"/>
                </a:lnTo>
                <a:lnTo>
                  <a:pt x="55" y="29"/>
                </a:lnTo>
                <a:lnTo>
                  <a:pt x="55" y="31"/>
                </a:lnTo>
                <a:lnTo>
                  <a:pt x="56" y="31"/>
                </a:lnTo>
                <a:lnTo>
                  <a:pt x="56" y="33"/>
                </a:lnTo>
                <a:lnTo>
                  <a:pt x="56" y="34"/>
                </a:lnTo>
                <a:lnTo>
                  <a:pt x="55" y="34"/>
                </a:lnTo>
                <a:lnTo>
                  <a:pt x="54" y="34"/>
                </a:lnTo>
                <a:lnTo>
                  <a:pt x="53" y="34"/>
                </a:lnTo>
                <a:lnTo>
                  <a:pt x="51" y="34"/>
                </a:lnTo>
                <a:lnTo>
                  <a:pt x="50" y="34"/>
                </a:lnTo>
                <a:lnTo>
                  <a:pt x="49" y="34"/>
                </a:lnTo>
                <a:lnTo>
                  <a:pt x="48" y="33"/>
                </a:lnTo>
                <a:lnTo>
                  <a:pt x="47" y="35"/>
                </a:lnTo>
                <a:lnTo>
                  <a:pt x="44" y="39"/>
                </a:lnTo>
                <a:lnTo>
                  <a:pt x="42" y="39"/>
                </a:lnTo>
                <a:lnTo>
                  <a:pt x="42" y="34"/>
                </a:lnTo>
                <a:lnTo>
                  <a:pt x="37" y="34"/>
                </a:lnTo>
                <a:lnTo>
                  <a:pt x="36" y="34"/>
                </a:lnTo>
                <a:lnTo>
                  <a:pt x="36" y="35"/>
                </a:lnTo>
                <a:lnTo>
                  <a:pt x="36" y="39"/>
                </a:lnTo>
                <a:lnTo>
                  <a:pt x="38" y="39"/>
                </a:lnTo>
                <a:lnTo>
                  <a:pt x="34" y="39"/>
                </a:lnTo>
                <a:lnTo>
                  <a:pt x="34" y="38"/>
                </a:lnTo>
                <a:lnTo>
                  <a:pt x="32" y="36"/>
                </a:lnTo>
                <a:lnTo>
                  <a:pt x="26" y="36"/>
                </a:lnTo>
                <a:lnTo>
                  <a:pt x="25" y="36"/>
                </a:lnTo>
                <a:lnTo>
                  <a:pt x="25" y="35"/>
                </a:lnTo>
                <a:lnTo>
                  <a:pt x="24" y="35"/>
                </a:lnTo>
                <a:lnTo>
                  <a:pt x="23" y="35"/>
                </a:lnTo>
                <a:lnTo>
                  <a:pt x="20" y="35"/>
                </a:lnTo>
                <a:lnTo>
                  <a:pt x="19" y="35"/>
                </a:lnTo>
                <a:lnTo>
                  <a:pt x="18" y="35"/>
                </a:lnTo>
                <a:lnTo>
                  <a:pt x="16" y="35"/>
                </a:lnTo>
                <a:lnTo>
                  <a:pt x="13" y="35"/>
                </a:lnTo>
                <a:lnTo>
                  <a:pt x="12" y="35"/>
                </a:lnTo>
                <a:lnTo>
                  <a:pt x="11" y="35"/>
                </a:lnTo>
                <a:lnTo>
                  <a:pt x="10" y="35"/>
                </a:lnTo>
                <a:lnTo>
                  <a:pt x="8" y="35"/>
                </a:lnTo>
                <a:lnTo>
                  <a:pt x="6" y="35"/>
                </a:lnTo>
                <a:lnTo>
                  <a:pt x="5" y="35"/>
                </a:lnTo>
                <a:lnTo>
                  <a:pt x="2" y="35"/>
                </a:lnTo>
                <a:lnTo>
                  <a:pt x="1" y="35"/>
                </a:lnTo>
                <a:lnTo>
                  <a:pt x="0" y="35"/>
                </a:lnTo>
                <a:lnTo>
                  <a:pt x="0" y="36"/>
                </a:lnTo>
                <a:lnTo>
                  <a:pt x="2" y="4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grpSp>
        <p:nvGrpSpPr>
          <p:cNvPr id="322994" name="Group 434"/>
          <p:cNvGrpSpPr>
            <a:grpSpLocks/>
          </p:cNvGrpSpPr>
          <p:nvPr/>
        </p:nvGrpSpPr>
        <p:grpSpPr bwMode="auto">
          <a:xfrm>
            <a:off x="2179638" y="3060700"/>
            <a:ext cx="271462" cy="127000"/>
            <a:chOff x="413" y="1415"/>
            <a:chExt cx="171" cy="80"/>
          </a:xfrm>
        </p:grpSpPr>
        <p:sp>
          <p:nvSpPr>
            <p:cNvPr id="322995" name="Freeform 435"/>
            <p:cNvSpPr>
              <a:spLocks/>
            </p:cNvSpPr>
            <p:nvPr/>
          </p:nvSpPr>
          <p:spPr bwMode="auto">
            <a:xfrm>
              <a:off x="413" y="1415"/>
              <a:ext cx="171" cy="80"/>
            </a:xfrm>
            <a:custGeom>
              <a:avLst/>
              <a:gdLst/>
              <a:ahLst/>
              <a:cxnLst>
                <a:cxn ang="0">
                  <a:pos x="2" y="0"/>
                </a:cxn>
                <a:cxn ang="0">
                  <a:pos x="170" y="0"/>
                </a:cxn>
                <a:cxn ang="0">
                  <a:pos x="170" y="79"/>
                </a:cxn>
                <a:cxn ang="0">
                  <a:pos x="0" y="79"/>
                </a:cxn>
                <a:cxn ang="0">
                  <a:pos x="0" y="0"/>
                </a:cxn>
                <a:cxn ang="0">
                  <a:pos x="2" y="0"/>
                </a:cxn>
              </a:cxnLst>
              <a:rect l="0" t="0" r="r" b="b"/>
              <a:pathLst>
                <a:path w="171" h="80">
                  <a:moveTo>
                    <a:pt x="2" y="0"/>
                  </a:moveTo>
                  <a:lnTo>
                    <a:pt x="170" y="0"/>
                  </a:lnTo>
                  <a:lnTo>
                    <a:pt x="170" y="79"/>
                  </a:lnTo>
                  <a:lnTo>
                    <a:pt x="0" y="79"/>
                  </a:lnTo>
                  <a:lnTo>
                    <a:pt x="0" y="0"/>
                  </a:lnTo>
                  <a:lnTo>
                    <a:pt x="2" y="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96" name="Freeform 436"/>
            <p:cNvSpPr>
              <a:spLocks/>
            </p:cNvSpPr>
            <p:nvPr/>
          </p:nvSpPr>
          <p:spPr bwMode="auto">
            <a:xfrm>
              <a:off x="440" y="1469"/>
              <a:ext cx="20" cy="22"/>
            </a:xfrm>
            <a:custGeom>
              <a:avLst/>
              <a:gdLst/>
              <a:ahLst/>
              <a:cxnLst>
                <a:cxn ang="0">
                  <a:pos x="17" y="20"/>
                </a:cxn>
                <a:cxn ang="0">
                  <a:pos x="6" y="11"/>
                </a:cxn>
                <a:cxn ang="0">
                  <a:pos x="2" y="16"/>
                </a:cxn>
                <a:cxn ang="0">
                  <a:pos x="0" y="14"/>
                </a:cxn>
                <a:cxn ang="0">
                  <a:pos x="6" y="0"/>
                </a:cxn>
                <a:cxn ang="0">
                  <a:pos x="11" y="4"/>
                </a:cxn>
                <a:cxn ang="0">
                  <a:pos x="8" y="7"/>
                </a:cxn>
                <a:cxn ang="0">
                  <a:pos x="19" y="16"/>
                </a:cxn>
                <a:cxn ang="0">
                  <a:pos x="17" y="21"/>
                </a:cxn>
                <a:cxn ang="0">
                  <a:pos x="17" y="20"/>
                </a:cxn>
              </a:cxnLst>
              <a:rect l="0" t="0" r="r" b="b"/>
              <a:pathLst>
                <a:path w="20" h="22">
                  <a:moveTo>
                    <a:pt x="17" y="20"/>
                  </a:moveTo>
                  <a:lnTo>
                    <a:pt x="6" y="11"/>
                  </a:lnTo>
                  <a:lnTo>
                    <a:pt x="2" y="16"/>
                  </a:lnTo>
                  <a:lnTo>
                    <a:pt x="0" y="14"/>
                  </a:lnTo>
                  <a:lnTo>
                    <a:pt x="6" y="0"/>
                  </a:lnTo>
                  <a:lnTo>
                    <a:pt x="11" y="4"/>
                  </a:lnTo>
                  <a:lnTo>
                    <a:pt x="8" y="7"/>
                  </a:lnTo>
                  <a:lnTo>
                    <a:pt x="19" y="16"/>
                  </a:lnTo>
                  <a:lnTo>
                    <a:pt x="17" y="21"/>
                  </a:lnTo>
                  <a:lnTo>
                    <a:pt x="17" y="2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97" name="Freeform 437"/>
            <p:cNvSpPr>
              <a:spLocks/>
            </p:cNvSpPr>
            <p:nvPr/>
          </p:nvSpPr>
          <p:spPr bwMode="auto">
            <a:xfrm>
              <a:off x="458" y="1446"/>
              <a:ext cx="18" cy="23"/>
            </a:xfrm>
            <a:custGeom>
              <a:avLst/>
              <a:gdLst/>
              <a:ahLst/>
              <a:cxnLst>
                <a:cxn ang="0">
                  <a:pos x="13" y="22"/>
                </a:cxn>
                <a:cxn ang="0">
                  <a:pos x="6" y="9"/>
                </a:cxn>
                <a:cxn ang="0">
                  <a:pos x="2" y="12"/>
                </a:cxn>
                <a:cxn ang="0">
                  <a:pos x="0" y="7"/>
                </a:cxn>
                <a:cxn ang="0">
                  <a:pos x="11" y="0"/>
                </a:cxn>
                <a:cxn ang="0">
                  <a:pos x="13" y="4"/>
                </a:cxn>
                <a:cxn ang="0">
                  <a:pos x="11" y="7"/>
                </a:cxn>
                <a:cxn ang="0">
                  <a:pos x="17" y="20"/>
                </a:cxn>
                <a:cxn ang="0">
                  <a:pos x="13" y="22"/>
                </a:cxn>
              </a:cxnLst>
              <a:rect l="0" t="0" r="r" b="b"/>
              <a:pathLst>
                <a:path w="18" h="23">
                  <a:moveTo>
                    <a:pt x="13" y="22"/>
                  </a:moveTo>
                  <a:lnTo>
                    <a:pt x="6" y="9"/>
                  </a:lnTo>
                  <a:lnTo>
                    <a:pt x="2" y="12"/>
                  </a:lnTo>
                  <a:lnTo>
                    <a:pt x="0" y="7"/>
                  </a:lnTo>
                  <a:lnTo>
                    <a:pt x="11" y="0"/>
                  </a:lnTo>
                  <a:lnTo>
                    <a:pt x="13" y="4"/>
                  </a:lnTo>
                  <a:lnTo>
                    <a:pt x="11" y="7"/>
                  </a:lnTo>
                  <a:lnTo>
                    <a:pt x="17" y="20"/>
                  </a:lnTo>
                  <a:lnTo>
                    <a:pt x="13" y="22"/>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98" name="Freeform 438"/>
            <p:cNvSpPr>
              <a:spLocks/>
            </p:cNvSpPr>
            <p:nvPr/>
          </p:nvSpPr>
          <p:spPr bwMode="auto">
            <a:xfrm>
              <a:off x="491" y="1436"/>
              <a:ext cx="13" cy="23"/>
            </a:xfrm>
            <a:custGeom>
              <a:avLst/>
              <a:gdLst/>
              <a:ahLst/>
              <a:cxnLst>
                <a:cxn ang="0">
                  <a:pos x="5" y="21"/>
                </a:cxn>
                <a:cxn ang="0">
                  <a:pos x="5" y="6"/>
                </a:cxn>
                <a:cxn ang="0">
                  <a:pos x="0" y="6"/>
                </a:cxn>
                <a:cxn ang="0">
                  <a:pos x="0" y="0"/>
                </a:cxn>
                <a:cxn ang="0">
                  <a:pos x="12" y="0"/>
                </a:cxn>
                <a:cxn ang="0">
                  <a:pos x="12" y="7"/>
                </a:cxn>
                <a:cxn ang="0">
                  <a:pos x="8" y="7"/>
                </a:cxn>
                <a:cxn ang="0">
                  <a:pos x="8" y="22"/>
                </a:cxn>
                <a:cxn ang="0">
                  <a:pos x="5" y="22"/>
                </a:cxn>
                <a:cxn ang="0">
                  <a:pos x="5" y="21"/>
                </a:cxn>
              </a:cxnLst>
              <a:rect l="0" t="0" r="r" b="b"/>
              <a:pathLst>
                <a:path w="13" h="23">
                  <a:moveTo>
                    <a:pt x="5" y="21"/>
                  </a:moveTo>
                  <a:lnTo>
                    <a:pt x="5" y="6"/>
                  </a:lnTo>
                  <a:lnTo>
                    <a:pt x="0" y="6"/>
                  </a:lnTo>
                  <a:lnTo>
                    <a:pt x="0" y="0"/>
                  </a:lnTo>
                  <a:lnTo>
                    <a:pt x="12" y="0"/>
                  </a:lnTo>
                  <a:lnTo>
                    <a:pt x="12" y="7"/>
                  </a:lnTo>
                  <a:lnTo>
                    <a:pt x="8" y="7"/>
                  </a:lnTo>
                  <a:lnTo>
                    <a:pt x="8" y="22"/>
                  </a:lnTo>
                  <a:lnTo>
                    <a:pt x="5" y="22"/>
                  </a:lnTo>
                  <a:lnTo>
                    <a:pt x="5" y="21"/>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2999" name="Freeform 439"/>
            <p:cNvSpPr>
              <a:spLocks/>
            </p:cNvSpPr>
            <p:nvPr/>
          </p:nvSpPr>
          <p:spPr bwMode="auto">
            <a:xfrm>
              <a:off x="523" y="1446"/>
              <a:ext cx="19" cy="23"/>
            </a:xfrm>
            <a:custGeom>
              <a:avLst/>
              <a:gdLst/>
              <a:ahLst/>
              <a:cxnLst>
                <a:cxn ang="0">
                  <a:pos x="1" y="20"/>
                </a:cxn>
                <a:cxn ang="0">
                  <a:pos x="8" y="7"/>
                </a:cxn>
                <a:cxn ang="0">
                  <a:pos x="6" y="4"/>
                </a:cxn>
                <a:cxn ang="0">
                  <a:pos x="8" y="0"/>
                </a:cxn>
                <a:cxn ang="0">
                  <a:pos x="18" y="9"/>
                </a:cxn>
                <a:cxn ang="0">
                  <a:pos x="16" y="13"/>
                </a:cxn>
                <a:cxn ang="0">
                  <a:pos x="12" y="11"/>
                </a:cxn>
                <a:cxn ang="0">
                  <a:pos x="4" y="22"/>
                </a:cxn>
                <a:cxn ang="0">
                  <a:pos x="0" y="20"/>
                </a:cxn>
                <a:cxn ang="0">
                  <a:pos x="1" y="20"/>
                </a:cxn>
              </a:cxnLst>
              <a:rect l="0" t="0" r="r" b="b"/>
              <a:pathLst>
                <a:path w="19" h="23">
                  <a:moveTo>
                    <a:pt x="1" y="20"/>
                  </a:moveTo>
                  <a:lnTo>
                    <a:pt x="8" y="7"/>
                  </a:lnTo>
                  <a:lnTo>
                    <a:pt x="6" y="4"/>
                  </a:lnTo>
                  <a:lnTo>
                    <a:pt x="8" y="0"/>
                  </a:lnTo>
                  <a:lnTo>
                    <a:pt x="18" y="9"/>
                  </a:lnTo>
                  <a:lnTo>
                    <a:pt x="16" y="13"/>
                  </a:lnTo>
                  <a:lnTo>
                    <a:pt x="12" y="11"/>
                  </a:lnTo>
                  <a:lnTo>
                    <a:pt x="4" y="22"/>
                  </a:lnTo>
                  <a:lnTo>
                    <a:pt x="0" y="20"/>
                  </a:lnTo>
                  <a:lnTo>
                    <a:pt x="1" y="2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000" name="Freeform 440"/>
            <p:cNvSpPr>
              <a:spLocks/>
            </p:cNvSpPr>
            <p:nvPr/>
          </p:nvSpPr>
          <p:spPr bwMode="auto">
            <a:xfrm>
              <a:off x="538" y="1470"/>
              <a:ext cx="22" cy="21"/>
            </a:xfrm>
            <a:custGeom>
              <a:avLst/>
              <a:gdLst/>
              <a:ahLst/>
              <a:cxnLst>
                <a:cxn ang="0">
                  <a:pos x="1" y="15"/>
                </a:cxn>
                <a:cxn ang="0">
                  <a:pos x="14" y="6"/>
                </a:cxn>
                <a:cxn ang="0">
                  <a:pos x="10" y="3"/>
                </a:cxn>
                <a:cxn ang="0">
                  <a:pos x="15" y="0"/>
                </a:cxn>
                <a:cxn ang="0">
                  <a:pos x="21" y="13"/>
                </a:cxn>
                <a:cxn ang="0">
                  <a:pos x="16" y="15"/>
                </a:cxn>
                <a:cxn ang="0">
                  <a:pos x="15" y="11"/>
                </a:cxn>
                <a:cxn ang="0">
                  <a:pos x="2" y="20"/>
                </a:cxn>
                <a:cxn ang="0">
                  <a:pos x="0" y="15"/>
                </a:cxn>
                <a:cxn ang="0">
                  <a:pos x="1" y="15"/>
                </a:cxn>
              </a:cxnLst>
              <a:rect l="0" t="0" r="r" b="b"/>
              <a:pathLst>
                <a:path w="22" h="21">
                  <a:moveTo>
                    <a:pt x="1" y="15"/>
                  </a:moveTo>
                  <a:lnTo>
                    <a:pt x="14" y="6"/>
                  </a:lnTo>
                  <a:lnTo>
                    <a:pt x="10" y="3"/>
                  </a:lnTo>
                  <a:lnTo>
                    <a:pt x="15" y="0"/>
                  </a:lnTo>
                  <a:lnTo>
                    <a:pt x="21" y="13"/>
                  </a:lnTo>
                  <a:lnTo>
                    <a:pt x="16" y="15"/>
                  </a:lnTo>
                  <a:lnTo>
                    <a:pt x="15" y="11"/>
                  </a:lnTo>
                  <a:lnTo>
                    <a:pt x="2" y="20"/>
                  </a:lnTo>
                  <a:lnTo>
                    <a:pt x="0" y="15"/>
                  </a:lnTo>
                  <a:lnTo>
                    <a:pt x="1" y="15"/>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001" name="Freeform 441"/>
            <p:cNvSpPr>
              <a:spLocks/>
            </p:cNvSpPr>
            <p:nvPr/>
          </p:nvSpPr>
          <p:spPr bwMode="auto">
            <a:xfrm>
              <a:off x="457" y="1457"/>
              <a:ext cx="86" cy="34"/>
            </a:xfrm>
            <a:custGeom>
              <a:avLst/>
              <a:gdLst/>
              <a:ahLst/>
              <a:cxnLst>
                <a:cxn ang="0">
                  <a:pos x="85" y="33"/>
                </a:cxn>
                <a:cxn ang="0">
                  <a:pos x="83" y="28"/>
                </a:cxn>
                <a:cxn ang="0">
                  <a:pos x="81" y="26"/>
                </a:cxn>
                <a:cxn ang="0">
                  <a:pos x="79" y="22"/>
                </a:cxn>
                <a:cxn ang="0">
                  <a:pos x="77" y="18"/>
                </a:cxn>
                <a:cxn ang="0">
                  <a:pos x="74" y="16"/>
                </a:cxn>
                <a:cxn ang="0">
                  <a:pos x="72" y="13"/>
                </a:cxn>
                <a:cxn ang="0">
                  <a:pos x="69" y="11"/>
                </a:cxn>
                <a:cxn ang="0">
                  <a:pos x="67" y="9"/>
                </a:cxn>
                <a:cxn ang="0">
                  <a:pos x="63" y="6"/>
                </a:cxn>
                <a:cxn ang="0">
                  <a:pos x="61" y="5"/>
                </a:cxn>
                <a:cxn ang="0">
                  <a:pos x="57" y="4"/>
                </a:cxn>
                <a:cxn ang="0">
                  <a:pos x="55" y="2"/>
                </a:cxn>
                <a:cxn ang="0">
                  <a:pos x="51" y="1"/>
                </a:cxn>
                <a:cxn ang="0">
                  <a:pos x="48" y="1"/>
                </a:cxn>
                <a:cxn ang="0">
                  <a:pos x="45" y="0"/>
                </a:cxn>
                <a:cxn ang="0">
                  <a:pos x="42" y="0"/>
                </a:cxn>
                <a:cxn ang="0">
                  <a:pos x="38" y="1"/>
                </a:cxn>
                <a:cxn ang="0">
                  <a:pos x="35" y="1"/>
                </a:cxn>
                <a:cxn ang="0">
                  <a:pos x="32" y="1"/>
                </a:cxn>
                <a:cxn ang="0">
                  <a:pos x="29" y="2"/>
                </a:cxn>
                <a:cxn ang="0">
                  <a:pos x="26" y="4"/>
                </a:cxn>
                <a:cxn ang="0">
                  <a:pos x="23" y="5"/>
                </a:cxn>
                <a:cxn ang="0">
                  <a:pos x="20" y="7"/>
                </a:cxn>
                <a:cxn ang="0">
                  <a:pos x="18" y="10"/>
                </a:cxn>
                <a:cxn ang="0">
                  <a:pos x="14" y="11"/>
                </a:cxn>
                <a:cxn ang="0">
                  <a:pos x="12" y="15"/>
                </a:cxn>
                <a:cxn ang="0">
                  <a:pos x="10" y="17"/>
                </a:cxn>
                <a:cxn ang="0">
                  <a:pos x="7" y="20"/>
                </a:cxn>
                <a:cxn ang="0">
                  <a:pos x="5" y="23"/>
                </a:cxn>
                <a:cxn ang="0">
                  <a:pos x="4" y="26"/>
                </a:cxn>
                <a:cxn ang="0">
                  <a:pos x="1" y="31"/>
                </a:cxn>
                <a:cxn ang="0">
                  <a:pos x="0" y="33"/>
                </a:cxn>
              </a:cxnLst>
              <a:rect l="0" t="0" r="r" b="b"/>
              <a:pathLst>
                <a:path w="86" h="34">
                  <a:moveTo>
                    <a:pt x="0" y="33"/>
                  </a:moveTo>
                  <a:lnTo>
                    <a:pt x="85" y="33"/>
                  </a:lnTo>
                  <a:lnTo>
                    <a:pt x="84" y="31"/>
                  </a:lnTo>
                  <a:lnTo>
                    <a:pt x="83" y="28"/>
                  </a:lnTo>
                  <a:lnTo>
                    <a:pt x="81" y="27"/>
                  </a:lnTo>
                  <a:lnTo>
                    <a:pt x="81" y="26"/>
                  </a:lnTo>
                  <a:lnTo>
                    <a:pt x="80" y="23"/>
                  </a:lnTo>
                  <a:lnTo>
                    <a:pt x="79" y="22"/>
                  </a:lnTo>
                  <a:lnTo>
                    <a:pt x="78" y="21"/>
                  </a:lnTo>
                  <a:lnTo>
                    <a:pt x="77" y="18"/>
                  </a:lnTo>
                  <a:lnTo>
                    <a:pt x="75" y="18"/>
                  </a:lnTo>
                  <a:lnTo>
                    <a:pt x="74" y="16"/>
                  </a:lnTo>
                  <a:lnTo>
                    <a:pt x="73" y="15"/>
                  </a:lnTo>
                  <a:lnTo>
                    <a:pt x="72" y="13"/>
                  </a:lnTo>
                  <a:lnTo>
                    <a:pt x="71" y="12"/>
                  </a:lnTo>
                  <a:lnTo>
                    <a:pt x="69" y="11"/>
                  </a:lnTo>
                  <a:lnTo>
                    <a:pt x="68" y="10"/>
                  </a:lnTo>
                  <a:lnTo>
                    <a:pt x="67" y="9"/>
                  </a:lnTo>
                  <a:lnTo>
                    <a:pt x="65" y="7"/>
                  </a:lnTo>
                  <a:lnTo>
                    <a:pt x="63" y="6"/>
                  </a:lnTo>
                  <a:lnTo>
                    <a:pt x="62" y="6"/>
                  </a:lnTo>
                  <a:lnTo>
                    <a:pt x="61" y="5"/>
                  </a:lnTo>
                  <a:lnTo>
                    <a:pt x="60" y="4"/>
                  </a:lnTo>
                  <a:lnTo>
                    <a:pt x="57" y="4"/>
                  </a:lnTo>
                  <a:lnTo>
                    <a:pt x="56" y="4"/>
                  </a:lnTo>
                  <a:lnTo>
                    <a:pt x="55" y="2"/>
                  </a:lnTo>
                  <a:lnTo>
                    <a:pt x="53" y="2"/>
                  </a:lnTo>
                  <a:lnTo>
                    <a:pt x="51" y="1"/>
                  </a:lnTo>
                  <a:lnTo>
                    <a:pt x="49" y="1"/>
                  </a:lnTo>
                  <a:lnTo>
                    <a:pt x="48" y="1"/>
                  </a:lnTo>
                  <a:lnTo>
                    <a:pt x="47" y="1"/>
                  </a:lnTo>
                  <a:lnTo>
                    <a:pt x="45" y="0"/>
                  </a:lnTo>
                  <a:lnTo>
                    <a:pt x="43" y="0"/>
                  </a:lnTo>
                  <a:lnTo>
                    <a:pt x="42" y="0"/>
                  </a:lnTo>
                  <a:lnTo>
                    <a:pt x="41" y="0"/>
                  </a:lnTo>
                  <a:lnTo>
                    <a:pt x="38" y="1"/>
                  </a:lnTo>
                  <a:lnTo>
                    <a:pt x="37" y="1"/>
                  </a:lnTo>
                  <a:lnTo>
                    <a:pt x="35" y="1"/>
                  </a:lnTo>
                  <a:lnTo>
                    <a:pt x="34" y="1"/>
                  </a:lnTo>
                  <a:lnTo>
                    <a:pt x="32" y="1"/>
                  </a:lnTo>
                  <a:lnTo>
                    <a:pt x="31" y="2"/>
                  </a:lnTo>
                  <a:lnTo>
                    <a:pt x="29" y="2"/>
                  </a:lnTo>
                  <a:lnTo>
                    <a:pt x="28" y="4"/>
                  </a:lnTo>
                  <a:lnTo>
                    <a:pt x="26" y="4"/>
                  </a:lnTo>
                  <a:lnTo>
                    <a:pt x="24" y="5"/>
                  </a:lnTo>
                  <a:lnTo>
                    <a:pt x="23" y="5"/>
                  </a:lnTo>
                  <a:lnTo>
                    <a:pt x="22" y="6"/>
                  </a:lnTo>
                  <a:lnTo>
                    <a:pt x="20" y="7"/>
                  </a:lnTo>
                  <a:lnTo>
                    <a:pt x="19" y="9"/>
                  </a:lnTo>
                  <a:lnTo>
                    <a:pt x="18" y="10"/>
                  </a:lnTo>
                  <a:lnTo>
                    <a:pt x="16" y="11"/>
                  </a:lnTo>
                  <a:lnTo>
                    <a:pt x="14" y="11"/>
                  </a:lnTo>
                  <a:lnTo>
                    <a:pt x="13" y="13"/>
                  </a:lnTo>
                  <a:lnTo>
                    <a:pt x="12" y="15"/>
                  </a:lnTo>
                  <a:lnTo>
                    <a:pt x="11" y="16"/>
                  </a:lnTo>
                  <a:lnTo>
                    <a:pt x="10" y="17"/>
                  </a:lnTo>
                  <a:lnTo>
                    <a:pt x="8" y="18"/>
                  </a:lnTo>
                  <a:lnTo>
                    <a:pt x="7" y="20"/>
                  </a:lnTo>
                  <a:lnTo>
                    <a:pt x="6" y="22"/>
                  </a:lnTo>
                  <a:lnTo>
                    <a:pt x="5" y="23"/>
                  </a:lnTo>
                  <a:lnTo>
                    <a:pt x="4" y="24"/>
                  </a:lnTo>
                  <a:lnTo>
                    <a:pt x="4" y="26"/>
                  </a:lnTo>
                  <a:lnTo>
                    <a:pt x="2" y="28"/>
                  </a:lnTo>
                  <a:lnTo>
                    <a:pt x="1" y="31"/>
                  </a:lnTo>
                  <a:lnTo>
                    <a:pt x="0" y="32"/>
                  </a:lnTo>
                  <a:lnTo>
                    <a:pt x="0" y="33"/>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3002" name="Group 442"/>
          <p:cNvGrpSpPr>
            <a:grpSpLocks/>
          </p:cNvGrpSpPr>
          <p:nvPr/>
        </p:nvGrpSpPr>
        <p:grpSpPr bwMode="auto">
          <a:xfrm>
            <a:off x="3570289" y="3689351"/>
            <a:ext cx="481012" cy="234950"/>
            <a:chOff x="1289" y="1811"/>
            <a:chExt cx="303" cy="148"/>
          </a:xfrm>
        </p:grpSpPr>
        <p:sp>
          <p:nvSpPr>
            <p:cNvPr id="323003" name="Rectangle 443"/>
            <p:cNvSpPr>
              <a:spLocks noChangeArrowheads="1"/>
            </p:cNvSpPr>
            <p:nvPr/>
          </p:nvSpPr>
          <p:spPr bwMode="auto">
            <a:xfrm>
              <a:off x="1289" y="1811"/>
              <a:ext cx="246" cy="119"/>
            </a:xfrm>
            <a:prstGeom prst="rect">
              <a:avLst/>
            </a:prstGeom>
            <a:noFill/>
            <a:ln w="12700">
              <a:noFill/>
              <a:miter lim="800000"/>
              <a:headEnd/>
              <a:tailEnd/>
            </a:ln>
            <a:effectLst/>
          </p:spPr>
          <p:txBody>
            <a:bodyPr wrap="none" lIns="111125" tIns="55563" rIns="111125" bIns="55563">
              <a:spAutoFit/>
            </a:bodyPr>
            <a:lstStyle/>
            <a:p>
              <a:pPr defTabSz="1096884">
                <a:spcBef>
                  <a:spcPct val="0"/>
                </a:spcBef>
              </a:pPr>
              <a:r>
                <a:rPr lang="en-US" sz="500">
                  <a:solidFill>
                    <a:srgbClr val="000000"/>
                  </a:solidFill>
                  <a:cs typeface="Times New Roman" charset="0"/>
                </a:rPr>
                <a:t>SLAVA</a:t>
              </a:r>
            </a:p>
          </p:txBody>
        </p:sp>
        <p:sp>
          <p:nvSpPr>
            <p:cNvPr id="323004" name="Freeform 444"/>
            <p:cNvSpPr>
              <a:spLocks/>
            </p:cNvSpPr>
            <p:nvPr/>
          </p:nvSpPr>
          <p:spPr bwMode="auto">
            <a:xfrm>
              <a:off x="1359" y="1907"/>
              <a:ext cx="233" cy="52"/>
            </a:xfrm>
            <a:custGeom>
              <a:avLst/>
              <a:gdLst/>
              <a:ahLst/>
              <a:cxnLst>
                <a:cxn ang="0">
                  <a:pos x="218" y="39"/>
                </a:cxn>
                <a:cxn ang="0">
                  <a:pos x="209" y="37"/>
                </a:cxn>
                <a:cxn ang="0">
                  <a:pos x="197" y="32"/>
                </a:cxn>
                <a:cxn ang="0">
                  <a:pos x="194" y="28"/>
                </a:cxn>
                <a:cxn ang="0">
                  <a:pos x="193" y="24"/>
                </a:cxn>
                <a:cxn ang="0">
                  <a:pos x="188" y="26"/>
                </a:cxn>
                <a:cxn ang="0">
                  <a:pos x="185" y="32"/>
                </a:cxn>
                <a:cxn ang="0">
                  <a:pos x="179" y="33"/>
                </a:cxn>
                <a:cxn ang="0">
                  <a:pos x="176" y="39"/>
                </a:cxn>
                <a:cxn ang="0">
                  <a:pos x="170" y="37"/>
                </a:cxn>
                <a:cxn ang="0">
                  <a:pos x="164" y="37"/>
                </a:cxn>
                <a:cxn ang="0">
                  <a:pos x="159" y="38"/>
                </a:cxn>
                <a:cxn ang="0">
                  <a:pos x="153" y="37"/>
                </a:cxn>
                <a:cxn ang="0">
                  <a:pos x="153" y="28"/>
                </a:cxn>
                <a:cxn ang="0">
                  <a:pos x="149" y="33"/>
                </a:cxn>
                <a:cxn ang="0">
                  <a:pos x="147" y="34"/>
                </a:cxn>
                <a:cxn ang="0">
                  <a:pos x="145" y="26"/>
                </a:cxn>
                <a:cxn ang="0">
                  <a:pos x="136" y="25"/>
                </a:cxn>
                <a:cxn ang="0">
                  <a:pos x="132" y="28"/>
                </a:cxn>
                <a:cxn ang="0">
                  <a:pos x="127" y="27"/>
                </a:cxn>
                <a:cxn ang="0">
                  <a:pos x="126" y="20"/>
                </a:cxn>
                <a:cxn ang="0">
                  <a:pos x="132" y="17"/>
                </a:cxn>
                <a:cxn ang="0">
                  <a:pos x="127" y="13"/>
                </a:cxn>
                <a:cxn ang="0">
                  <a:pos x="122" y="9"/>
                </a:cxn>
                <a:cxn ang="0">
                  <a:pos x="120" y="17"/>
                </a:cxn>
                <a:cxn ang="0">
                  <a:pos x="122" y="18"/>
                </a:cxn>
                <a:cxn ang="0">
                  <a:pos x="124" y="19"/>
                </a:cxn>
                <a:cxn ang="0">
                  <a:pos x="121" y="28"/>
                </a:cxn>
                <a:cxn ang="0">
                  <a:pos x="114" y="32"/>
                </a:cxn>
                <a:cxn ang="0">
                  <a:pos x="111" y="28"/>
                </a:cxn>
                <a:cxn ang="0">
                  <a:pos x="109" y="34"/>
                </a:cxn>
                <a:cxn ang="0">
                  <a:pos x="103" y="34"/>
                </a:cxn>
                <a:cxn ang="0">
                  <a:pos x="102" y="25"/>
                </a:cxn>
                <a:cxn ang="0">
                  <a:pos x="100" y="18"/>
                </a:cxn>
                <a:cxn ang="0">
                  <a:pos x="104" y="12"/>
                </a:cxn>
                <a:cxn ang="0">
                  <a:pos x="109" y="9"/>
                </a:cxn>
                <a:cxn ang="0">
                  <a:pos x="104" y="9"/>
                </a:cxn>
                <a:cxn ang="0">
                  <a:pos x="104" y="2"/>
                </a:cxn>
                <a:cxn ang="0">
                  <a:pos x="104" y="5"/>
                </a:cxn>
                <a:cxn ang="0">
                  <a:pos x="98" y="11"/>
                </a:cxn>
                <a:cxn ang="0">
                  <a:pos x="102" y="4"/>
                </a:cxn>
                <a:cxn ang="0">
                  <a:pos x="96" y="1"/>
                </a:cxn>
                <a:cxn ang="0">
                  <a:pos x="97" y="7"/>
                </a:cxn>
                <a:cxn ang="0">
                  <a:pos x="94" y="14"/>
                </a:cxn>
                <a:cxn ang="0">
                  <a:pos x="91" y="18"/>
                </a:cxn>
                <a:cxn ang="0">
                  <a:pos x="93" y="23"/>
                </a:cxn>
                <a:cxn ang="0">
                  <a:pos x="86" y="25"/>
                </a:cxn>
                <a:cxn ang="0">
                  <a:pos x="84" y="21"/>
                </a:cxn>
                <a:cxn ang="0">
                  <a:pos x="81" y="25"/>
                </a:cxn>
                <a:cxn ang="0">
                  <a:pos x="77" y="28"/>
                </a:cxn>
                <a:cxn ang="0">
                  <a:pos x="72" y="31"/>
                </a:cxn>
                <a:cxn ang="0">
                  <a:pos x="68" y="32"/>
                </a:cxn>
                <a:cxn ang="0">
                  <a:pos x="63" y="34"/>
                </a:cxn>
                <a:cxn ang="0">
                  <a:pos x="57" y="30"/>
                </a:cxn>
                <a:cxn ang="0">
                  <a:pos x="53" y="32"/>
                </a:cxn>
                <a:cxn ang="0">
                  <a:pos x="45" y="34"/>
                </a:cxn>
                <a:cxn ang="0">
                  <a:pos x="41" y="34"/>
                </a:cxn>
                <a:cxn ang="0">
                  <a:pos x="32" y="36"/>
                </a:cxn>
                <a:cxn ang="0">
                  <a:pos x="36" y="39"/>
                </a:cxn>
                <a:cxn ang="0">
                  <a:pos x="28" y="39"/>
                </a:cxn>
                <a:cxn ang="0">
                  <a:pos x="20" y="38"/>
                </a:cxn>
                <a:cxn ang="0">
                  <a:pos x="10" y="37"/>
                </a:cxn>
                <a:cxn ang="0">
                  <a:pos x="14" y="51"/>
                </a:cxn>
              </a:cxnLst>
              <a:rect l="0" t="0" r="r" b="b"/>
              <a:pathLst>
                <a:path w="233" h="52">
                  <a:moveTo>
                    <a:pt x="225" y="51"/>
                  </a:moveTo>
                  <a:lnTo>
                    <a:pt x="232" y="39"/>
                  </a:lnTo>
                  <a:lnTo>
                    <a:pt x="228" y="39"/>
                  </a:lnTo>
                  <a:lnTo>
                    <a:pt x="220" y="39"/>
                  </a:lnTo>
                  <a:lnTo>
                    <a:pt x="219" y="39"/>
                  </a:lnTo>
                  <a:lnTo>
                    <a:pt x="218" y="39"/>
                  </a:lnTo>
                  <a:lnTo>
                    <a:pt x="216" y="39"/>
                  </a:lnTo>
                  <a:lnTo>
                    <a:pt x="215" y="39"/>
                  </a:lnTo>
                  <a:lnTo>
                    <a:pt x="214" y="39"/>
                  </a:lnTo>
                  <a:lnTo>
                    <a:pt x="209" y="39"/>
                  </a:lnTo>
                  <a:lnTo>
                    <a:pt x="209" y="38"/>
                  </a:lnTo>
                  <a:lnTo>
                    <a:pt x="209" y="37"/>
                  </a:lnTo>
                  <a:lnTo>
                    <a:pt x="207" y="37"/>
                  </a:lnTo>
                  <a:lnTo>
                    <a:pt x="206" y="36"/>
                  </a:lnTo>
                  <a:lnTo>
                    <a:pt x="204" y="32"/>
                  </a:lnTo>
                  <a:lnTo>
                    <a:pt x="202" y="32"/>
                  </a:lnTo>
                  <a:lnTo>
                    <a:pt x="200" y="32"/>
                  </a:lnTo>
                  <a:lnTo>
                    <a:pt x="197" y="32"/>
                  </a:lnTo>
                  <a:lnTo>
                    <a:pt x="196" y="32"/>
                  </a:lnTo>
                  <a:lnTo>
                    <a:pt x="195" y="32"/>
                  </a:lnTo>
                  <a:lnTo>
                    <a:pt x="194" y="32"/>
                  </a:lnTo>
                  <a:lnTo>
                    <a:pt x="193" y="32"/>
                  </a:lnTo>
                  <a:lnTo>
                    <a:pt x="194" y="30"/>
                  </a:lnTo>
                  <a:lnTo>
                    <a:pt x="194" y="28"/>
                  </a:lnTo>
                  <a:lnTo>
                    <a:pt x="193" y="27"/>
                  </a:lnTo>
                  <a:lnTo>
                    <a:pt x="193" y="28"/>
                  </a:lnTo>
                  <a:lnTo>
                    <a:pt x="190" y="27"/>
                  </a:lnTo>
                  <a:lnTo>
                    <a:pt x="191" y="26"/>
                  </a:lnTo>
                  <a:lnTo>
                    <a:pt x="193" y="25"/>
                  </a:lnTo>
                  <a:lnTo>
                    <a:pt x="193" y="24"/>
                  </a:lnTo>
                  <a:lnTo>
                    <a:pt x="191" y="24"/>
                  </a:lnTo>
                  <a:lnTo>
                    <a:pt x="190" y="23"/>
                  </a:lnTo>
                  <a:lnTo>
                    <a:pt x="189" y="25"/>
                  </a:lnTo>
                  <a:lnTo>
                    <a:pt x="188" y="25"/>
                  </a:lnTo>
                  <a:lnTo>
                    <a:pt x="187" y="25"/>
                  </a:lnTo>
                  <a:lnTo>
                    <a:pt x="188" y="26"/>
                  </a:lnTo>
                  <a:lnTo>
                    <a:pt x="187" y="27"/>
                  </a:lnTo>
                  <a:lnTo>
                    <a:pt x="187" y="28"/>
                  </a:lnTo>
                  <a:lnTo>
                    <a:pt x="185" y="30"/>
                  </a:lnTo>
                  <a:lnTo>
                    <a:pt x="187" y="31"/>
                  </a:lnTo>
                  <a:lnTo>
                    <a:pt x="187" y="32"/>
                  </a:lnTo>
                  <a:lnTo>
                    <a:pt x="185" y="32"/>
                  </a:lnTo>
                  <a:lnTo>
                    <a:pt x="184" y="32"/>
                  </a:lnTo>
                  <a:lnTo>
                    <a:pt x="183" y="32"/>
                  </a:lnTo>
                  <a:lnTo>
                    <a:pt x="182" y="32"/>
                  </a:lnTo>
                  <a:lnTo>
                    <a:pt x="181" y="32"/>
                  </a:lnTo>
                  <a:lnTo>
                    <a:pt x="179" y="32"/>
                  </a:lnTo>
                  <a:lnTo>
                    <a:pt x="179" y="33"/>
                  </a:lnTo>
                  <a:lnTo>
                    <a:pt x="179" y="34"/>
                  </a:lnTo>
                  <a:lnTo>
                    <a:pt x="179" y="36"/>
                  </a:lnTo>
                  <a:lnTo>
                    <a:pt x="179" y="37"/>
                  </a:lnTo>
                  <a:lnTo>
                    <a:pt x="178" y="37"/>
                  </a:lnTo>
                  <a:lnTo>
                    <a:pt x="177" y="37"/>
                  </a:lnTo>
                  <a:lnTo>
                    <a:pt x="176" y="39"/>
                  </a:lnTo>
                  <a:lnTo>
                    <a:pt x="176" y="37"/>
                  </a:lnTo>
                  <a:lnTo>
                    <a:pt x="175" y="37"/>
                  </a:lnTo>
                  <a:lnTo>
                    <a:pt x="175" y="39"/>
                  </a:lnTo>
                  <a:lnTo>
                    <a:pt x="172" y="39"/>
                  </a:lnTo>
                  <a:lnTo>
                    <a:pt x="171" y="39"/>
                  </a:lnTo>
                  <a:lnTo>
                    <a:pt x="170" y="37"/>
                  </a:lnTo>
                  <a:lnTo>
                    <a:pt x="169" y="37"/>
                  </a:lnTo>
                  <a:lnTo>
                    <a:pt x="167" y="39"/>
                  </a:lnTo>
                  <a:lnTo>
                    <a:pt x="166" y="37"/>
                  </a:lnTo>
                  <a:lnTo>
                    <a:pt x="165" y="37"/>
                  </a:lnTo>
                  <a:lnTo>
                    <a:pt x="165" y="39"/>
                  </a:lnTo>
                  <a:lnTo>
                    <a:pt x="164" y="37"/>
                  </a:lnTo>
                  <a:lnTo>
                    <a:pt x="163" y="38"/>
                  </a:lnTo>
                  <a:lnTo>
                    <a:pt x="163" y="39"/>
                  </a:lnTo>
                  <a:lnTo>
                    <a:pt x="161" y="39"/>
                  </a:lnTo>
                  <a:lnTo>
                    <a:pt x="160" y="39"/>
                  </a:lnTo>
                  <a:lnTo>
                    <a:pt x="159" y="39"/>
                  </a:lnTo>
                  <a:lnTo>
                    <a:pt x="159" y="38"/>
                  </a:lnTo>
                  <a:lnTo>
                    <a:pt x="158" y="38"/>
                  </a:lnTo>
                  <a:lnTo>
                    <a:pt x="157" y="39"/>
                  </a:lnTo>
                  <a:lnTo>
                    <a:pt x="155" y="39"/>
                  </a:lnTo>
                  <a:lnTo>
                    <a:pt x="154" y="39"/>
                  </a:lnTo>
                  <a:lnTo>
                    <a:pt x="153" y="39"/>
                  </a:lnTo>
                  <a:lnTo>
                    <a:pt x="153" y="37"/>
                  </a:lnTo>
                  <a:lnTo>
                    <a:pt x="153" y="36"/>
                  </a:lnTo>
                  <a:lnTo>
                    <a:pt x="153" y="34"/>
                  </a:lnTo>
                  <a:lnTo>
                    <a:pt x="153" y="33"/>
                  </a:lnTo>
                  <a:lnTo>
                    <a:pt x="153" y="32"/>
                  </a:lnTo>
                  <a:lnTo>
                    <a:pt x="153" y="30"/>
                  </a:lnTo>
                  <a:lnTo>
                    <a:pt x="153" y="28"/>
                  </a:lnTo>
                  <a:lnTo>
                    <a:pt x="152" y="28"/>
                  </a:lnTo>
                  <a:lnTo>
                    <a:pt x="151" y="28"/>
                  </a:lnTo>
                  <a:lnTo>
                    <a:pt x="151" y="30"/>
                  </a:lnTo>
                  <a:lnTo>
                    <a:pt x="151" y="31"/>
                  </a:lnTo>
                  <a:lnTo>
                    <a:pt x="151" y="32"/>
                  </a:lnTo>
                  <a:lnTo>
                    <a:pt x="149" y="33"/>
                  </a:lnTo>
                  <a:lnTo>
                    <a:pt x="151" y="34"/>
                  </a:lnTo>
                  <a:lnTo>
                    <a:pt x="152" y="34"/>
                  </a:lnTo>
                  <a:lnTo>
                    <a:pt x="152" y="36"/>
                  </a:lnTo>
                  <a:lnTo>
                    <a:pt x="151" y="36"/>
                  </a:lnTo>
                  <a:lnTo>
                    <a:pt x="149" y="36"/>
                  </a:lnTo>
                  <a:lnTo>
                    <a:pt x="147" y="34"/>
                  </a:lnTo>
                  <a:lnTo>
                    <a:pt x="146" y="36"/>
                  </a:lnTo>
                  <a:lnTo>
                    <a:pt x="145" y="33"/>
                  </a:lnTo>
                  <a:lnTo>
                    <a:pt x="145" y="32"/>
                  </a:lnTo>
                  <a:lnTo>
                    <a:pt x="145" y="30"/>
                  </a:lnTo>
                  <a:lnTo>
                    <a:pt x="145" y="28"/>
                  </a:lnTo>
                  <a:lnTo>
                    <a:pt x="145" y="26"/>
                  </a:lnTo>
                  <a:lnTo>
                    <a:pt x="145" y="25"/>
                  </a:lnTo>
                  <a:lnTo>
                    <a:pt x="144" y="25"/>
                  </a:lnTo>
                  <a:lnTo>
                    <a:pt x="141" y="25"/>
                  </a:lnTo>
                  <a:lnTo>
                    <a:pt x="140" y="25"/>
                  </a:lnTo>
                  <a:lnTo>
                    <a:pt x="139" y="25"/>
                  </a:lnTo>
                  <a:lnTo>
                    <a:pt x="136" y="25"/>
                  </a:lnTo>
                  <a:lnTo>
                    <a:pt x="135" y="25"/>
                  </a:lnTo>
                  <a:lnTo>
                    <a:pt x="134" y="25"/>
                  </a:lnTo>
                  <a:lnTo>
                    <a:pt x="132" y="25"/>
                  </a:lnTo>
                  <a:lnTo>
                    <a:pt x="132" y="26"/>
                  </a:lnTo>
                  <a:lnTo>
                    <a:pt x="132" y="27"/>
                  </a:lnTo>
                  <a:lnTo>
                    <a:pt x="132" y="28"/>
                  </a:lnTo>
                  <a:lnTo>
                    <a:pt x="129" y="27"/>
                  </a:lnTo>
                  <a:lnTo>
                    <a:pt x="129" y="28"/>
                  </a:lnTo>
                  <a:lnTo>
                    <a:pt x="130" y="30"/>
                  </a:lnTo>
                  <a:lnTo>
                    <a:pt x="129" y="30"/>
                  </a:lnTo>
                  <a:lnTo>
                    <a:pt x="127" y="30"/>
                  </a:lnTo>
                  <a:lnTo>
                    <a:pt x="127" y="27"/>
                  </a:lnTo>
                  <a:lnTo>
                    <a:pt x="127" y="26"/>
                  </a:lnTo>
                  <a:lnTo>
                    <a:pt x="127" y="25"/>
                  </a:lnTo>
                  <a:lnTo>
                    <a:pt x="127" y="24"/>
                  </a:lnTo>
                  <a:lnTo>
                    <a:pt x="126" y="24"/>
                  </a:lnTo>
                  <a:lnTo>
                    <a:pt x="126" y="21"/>
                  </a:lnTo>
                  <a:lnTo>
                    <a:pt x="126" y="20"/>
                  </a:lnTo>
                  <a:lnTo>
                    <a:pt x="126" y="19"/>
                  </a:lnTo>
                  <a:lnTo>
                    <a:pt x="126" y="18"/>
                  </a:lnTo>
                  <a:lnTo>
                    <a:pt x="126" y="17"/>
                  </a:lnTo>
                  <a:lnTo>
                    <a:pt x="127" y="17"/>
                  </a:lnTo>
                  <a:lnTo>
                    <a:pt x="128" y="17"/>
                  </a:lnTo>
                  <a:lnTo>
                    <a:pt x="132" y="17"/>
                  </a:lnTo>
                  <a:lnTo>
                    <a:pt x="132" y="15"/>
                  </a:lnTo>
                  <a:lnTo>
                    <a:pt x="129" y="15"/>
                  </a:lnTo>
                  <a:lnTo>
                    <a:pt x="129" y="14"/>
                  </a:lnTo>
                  <a:lnTo>
                    <a:pt x="129" y="13"/>
                  </a:lnTo>
                  <a:lnTo>
                    <a:pt x="128" y="12"/>
                  </a:lnTo>
                  <a:lnTo>
                    <a:pt x="127" y="13"/>
                  </a:lnTo>
                  <a:lnTo>
                    <a:pt x="124" y="13"/>
                  </a:lnTo>
                  <a:lnTo>
                    <a:pt x="124" y="12"/>
                  </a:lnTo>
                  <a:lnTo>
                    <a:pt x="124" y="9"/>
                  </a:lnTo>
                  <a:lnTo>
                    <a:pt x="124" y="8"/>
                  </a:lnTo>
                  <a:lnTo>
                    <a:pt x="123" y="9"/>
                  </a:lnTo>
                  <a:lnTo>
                    <a:pt x="122" y="9"/>
                  </a:lnTo>
                  <a:lnTo>
                    <a:pt x="123" y="9"/>
                  </a:lnTo>
                  <a:lnTo>
                    <a:pt x="123" y="12"/>
                  </a:lnTo>
                  <a:lnTo>
                    <a:pt x="122" y="13"/>
                  </a:lnTo>
                  <a:lnTo>
                    <a:pt x="121" y="12"/>
                  </a:lnTo>
                  <a:lnTo>
                    <a:pt x="120" y="14"/>
                  </a:lnTo>
                  <a:lnTo>
                    <a:pt x="120" y="17"/>
                  </a:lnTo>
                  <a:lnTo>
                    <a:pt x="121" y="19"/>
                  </a:lnTo>
                  <a:lnTo>
                    <a:pt x="120" y="20"/>
                  </a:lnTo>
                  <a:lnTo>
                    <a:pt x="121" y="20"/>
                  </a:lnTo>
                  <a:lnTo>
                    <a:pt x="122" y="20"/>
                  </a:lnTo>
                  <a:lnTo>
                    <a:pt x="122" y="19"/>
                  </a:lnTo>
                  <a:lnTo>
                    <a:pt x="122" y="18"/>
                  </a:lnTo>
                  <a:lnTo>
                    <a:pt x="122" y="17"/>
                  </a:lnTo>
                  <a:lnTo>
                    <a:pt x="122" y="15"/>
                  </a:lnTo>
                  <a:lnTo>
                    <a:pt x="124" y="15"/>
                  </a:lnTo>
                  <a:lnTo>
                    <a:pt x="124" y="17"/>
                  </a:lnTo>
                  <a:lnTo>
                    <a:pt x="124" y="18"/>
                  </a:lnTo>
                  <a:lnTo>
                    <a:pt x="124" y="19"/>
                  </a:lnTo>
                  <a:lnTo>
                    <a:pt x="124" y="20"/>
                  </a:lnTo>
                  <a:lnTo>
                    <a:pt x="124" y="23"/>
                  </a:lnTo>
                  <a:lnTo>
                    <a:pt x="122" y="24"/>
                  </a:lnTo>
                  <a:lnTo>
                    <a:pt x="121" y="25"/>
                  </a:lnTo>
                  <a:lnTo>
                    <a:pt x="120" y="27"/>
                  </a:lnTo>
                  <a:lnTo>
                    <a:pt x="121" y="28"/>
                  </a:lnTo>
                  <a:lnTo>
                    <a:pt x="120" y="28"/>
                  </a:lnTo>
                  <a:lnTo>
                    <a:pt x="120" y="30"/>
                  </a:lnTo>
                  <a:lnTo>
                    <a:pt x="118" y="30"/>
                  </a:lnTo>
                  <a:lnTo>
                    <a:pt x="117" y="30"/>
                  </a:lnTo>
                  <a:lnTo>
                    <a:pt x="116" y="31"/>
                  </a:lnTo>
                  <a:lnTo>
                    <a:pt x="114" y="32"/>
                  </a:lnTo>
                  <a:lnTo>
                    <a:pt x="112" y="33"/>
                  </a:lnTo>
                  <a:lnTo>
                    <a:pt x="111" y="33"/>
                  </a:lnTo>
                  <a:lnTo>
                    <a:pt x="111" y="32"/>
                  </a:lnTo>
                  <a:lnTo>
                    <a:pt x="111" y="31"/>
                  </a:lnTo>
                  <a:lnTo>
                    <a:pt x="111" y="30"/>
                  </a:lnTo>
                  <a:lnTo>
                    <a:pt x="111" y="28"/>
                  </a:lnTo>
                  <a:lnTo>
                    <a:pt x="110" y="28"/>
                  </a:lnTo>
                  <a:lnTo>
                    <a:pt x="110" y="30"/>
                  </a:lnTo>
                  <a:lnTo>
                    <a:pt x="111" y="31"/>
                  </a:lnTo>
                  <a:lnTo>
                    <a:pt x="110" y="31"/>
                  </a:lnTo>
                  <a:lnTo>
                    <a:pt x="110" y="33"/>
                  </a:lnTo>
                  <a:lnTo>
                    <a:pt x="109" y="34"/>
                  </a:lnTo>
                  <a:lnTo>
                    <a:pt x="109" y="37"/>
                  </a:lnTo>
                  <a:lnTo>
                    <a:pt x="106" y="37"/>
                  </a:lnTo>
                  <a:lnTo>
                    <a:pt x="105" y="37"/>
                  </a:lnTo>
                  <a:lnTo>
                    <a:pt x="104" y="37"/>
                  </a:lnTo>
                  <a:lnTo>
                    <a:pt x="103" y="37"/>
                  </a:lnTo>
                  <a:lnTo>
                    <a:pt x="103" y="34"/>
                  </a:lnTo>
                  <a:lnTo>
                    <a:pt x="103" y="33"/>
                  </a:lnTo>
                  <a:lnTo>
                    <a:pt x="103" y="31"/>
                  </a:lnTo>
                  <a:lnTo>
                    <a:pt x="103" y="30"/>
                  </a:lnTo>
                  <a:lnTo>
                    <a:pt x="103" y="28"/>
                  </a:lnTo>
                  <a:lnTo>
                    <a:pt x="103" y="26"/>
                  </a:lnTo>
                  <a:lnTo>
                    <a:pt x="102" y="25"/>
                  </a:lnTo>
                  <a:lnTo>
                    <a:pt x="102" y="24"/>
                  </a:lnTo>
                  <a:lnTo>
                    <a:pt x="100" y="23"/>
                  </a:lnTo>
                  <a:lnTo>
                    <a:pt x="100" y="21"/>
                  </a:lnTo>
                  <a:lnTo>
                    <a:pt x="100" y="20"/>
                  </a:lnTo>
                  <a:lnTo>
                    <a:pt x="100" y="19"/>
                  </a:lnTo>
                  <a:lnTo>
                    <a:pt x="100" y="18"/>
                  </a:lnTo>
                  <a:lnTo>
                    <a:pt x="100" y="15"/>
                  </a:lnTo>
                  <a:lnTo>
                    <a:pt x="100" y="14"/>
                  </a:lnTo>
                  <a:lnTo>
                    <a:pt x="100" y="13"/>
                  </a:lnTo>
                  <a:lnTo>
                    <a:pt x="100" y="12"/>
                  </a:lnTo>
                  <a:lnTo>
                    <a:pt x="103" y="12"/>
                  </a:lnTo>
                  <a:lnTo>
                    <a:pt x="104" y="12"/>
                  </a:lnTo>
                  <a:lnTo>
                    <a:pt x="105" y="12"/>
                  </a:lnTo>
                  <a:lnTo>
                    <a:pt x="106" y="12"/>
                  </a:lnTo>
                  <a:lnTo>
                    <a:pt x="106" y="11"/>
                  </a:lnTo>
                  <a:lnTo>
                    <a:pt x="108" y="11"/>
                  </a:lnTo>
                  <a:lnTo>
                    <a:pt x="110" y="9"/>
                  </a:lnTo>
                  <a:lnTo>
                    <a:pt x="109" y="9"/>
                  </a:lnTo>
                  <a:lnTo>
                    <a:pt x="106" y="9"/>
                  </a:lnTo>
                  <a:lnTo>
                    <a:pt x="106" y="8"/>
                  </a:lnTo>
                  <a:lnTo>
                    <a:pt x="105" y="7"/>
                  </a:lnTo>
                  <a:lnTo>
                    <a:pt x="105" y="8"/>
                  </a:lnTo>
                  <a:lnTo>
                    <a:pt x="105" y="9"/>
                  </a:lnTo>
                  <a:lnTo>
                    <a:pt x="104" y="9"/>
                  </a:lnTo>
                  <a:lnTo>
                    <a:pt x="104" y="8"/>
                  </a:lnTo>
                  <a:lnTo>
                    <a:pt x="104" y="7"/>
                  </a:lnTo>
                  <a:lnTo>
                    <a:pt x="104" y="6"/>
                  </a:lnTo>
                  <a:lnTo>
                    <a:pt x="104" y="5"/>
                  </a:lnTo>
                  <a:lnTo>
                    <a:pt x="104" y="4"/>
                  </a:lnTo>
                  <a:lnTo>
                    <a:pt x="104" y="2"/>
                  </a:lnTo>
                  <a:lnTo>
                    <a:pt x="104" y="1"/>
                  </a:lnTo>
                  <a:lnTo>
                    <a:pt x="104" y="0"/>
                  </a:lnTo>
                  <a:lnTo>
                    <a:pt x="103" y="1"/>
                  </a:lnTo>
                  <a:lnTo>
                    <a:pt x="103" y="2"/>
                  </a:lnTo>
                  <a:lnTo>
                    <a:pt x="104" y="4"/>
                  </a:lnTo>
                  <a:lnTo>
                    <a:pt x="104" y="5"/>
                  </a:lnTo>
                  <a:lnTo>
                    <a:pt x="104" y="7"/>
                  </a:lnTo>
                  <a:lnTo>
                    <a:pt x="104" y="8"/>
                  </a:lnTo>
                  <a:lnTo>
                    <a:pt x="103" y="9"/>
                  </a:lnTo>
                  <a:lnTo>
                    <a:pt x="102" y="9"/>
                  </a:lnTo>
                  <a:lnTo>
                    <a:pt x="100" y="9"/>
                  </a:lnTo>
                  <a:lnTo>
                    <a:pt x="98" y="11"/>
                  </a:lnTo>
                  <a:lnTo>
                    <a:pt x="98" y="7"/>
                  </a:lnTo>
                  <a:lnTo>
                    <a:pt x="98" y="6"/>
                  </a:lnTo>
                  <a:lnTo>
                    <a:pt x="99" y="6"/>
                  </a:lnTo>
                  <a:lnTo>
                    <a:pt x="102" y="6"/>
                  </a:lnTo>
                  <a:lnTo>
                    <a:pt x="102" y="5"/>
                  </a:lnTo>
                  <a:lnTo>
                    <a:pt x="102" y="4"/>
                  </a:lnTo>
                  <a:lnTo>
                    <a:pt x="100" y="4"/>
                  </a:lnTo>
                  <a:lnTo>
                    <a:pt x="99" y="4"/>
                  </a:lnTo>
                  <a:lnTo>
                    <a:pt x="98" y="2"/>
                  </a:lnTo>
                  <a:lnTo>
                    <a:pt x="97" y="2"/>
                  </a:lnTo>
                  <a:lnTo>
                    <a:pt x="97" y="1"/>
                  </a:lnTo>
                  <a:lnTo>
                    <a:pt x="96" y="1"/>
                  </a:lnTo>
                  <a:lnTo>
                    <a:pt x="94" y="2"/>
                  </a:lnTo>
                  <a:lnTo>
                    <a:pt x="94" y="4"/>
                  </a:lnTo>
                  <a:lnTo>
                    <a:pt x="93" y="6"/>
                  </a:lnTo>
                  <a:lnTo>
                    <a:pt x="94" y="7"/>
                  </a:lnTo>
                  <a:lnTo>
                    <a:pt x="97" y="6"/>
                  </a:lnTo>
                  <a:lnTo>
                    <a:pt x="97" y="7"/>
                  </a:lnTo>
                  <a:lnTo>
                    <a:pt x="97" y="8"/>
                  </a:lnTo>
                  <a:lnTo>
                    <a:pt x="97" y="9"/>
                  </a:lnTo>
                  <a:lnTo>
                    <a:pt x="94" y="9"/>
                  </a:lnTo>
                  <a:lnTo>
                    <a:pt x="94" y="12"/>
                  </a:lnTo>
                  <a:lnTo>
                    <a:pt x="94" y="13"/>
                  </a:lnTo>
                  <a:lnTo>
                    <a:pt x="94" y="14"/>
                  </a:lnTo>
                  <a:lnTo>
                    <a:pt x="92" y="14"/>
                  </a:lnTo>
                  <a:lnTo>
                    <a:pt x="91" y="13"/>
                  </a:lnTo>
                  <a:lnTo>
                    <a:pt x="90" y="14"/>
                  </a:lnTo>
                  <a:lnTo>
                    <a:pt x="92" y="15"/>
                  </a:lnTo>
                  <a:lnTo>
                    <a:pt x="91" y="17"/>
                  </a:lnTo>
                  <a:lnTo>
                    <a:pt x="91" y="18"/>
                  </a:lnTo>
                  <a:lnTo>
                    <a:pt x="92" y="17"/>
                  </a:lnTo>
                  <a:lnTo>
                    <a:pt x="93" y="17"/>
                  </a:lnTo>
                  <a:lnTo>
                    <a:pt x="94" y="17"/>
                  </a:lnTo>
                  <a:lnTo>
                    <a:pt x="94" y="19"/>
                  </a:lnTo>
                  <a:lnTo>
                    <a:pt x="94" y="20"/>
                  </a:lnTo>
                  <a:lnTo>
                    <a:pt x="93" y="23"/>
                  </a:lnTo>
                  <a:lnTo>
                    <a:pt x="92" y="24"/>
                  </a:lnTo>
                  <a:lnTo>
                    <a:pt x="92" y="25"/>
                  </a:lnTo>
                  <a:lnTo>
                    <a:pt x="91" y="25"/>
                  </a:lnTo>
                  <a:lnTo>
                    <a:pt x="90" y="25"/>
                  </a:lnTo>
                  <a:lnTo>
                    <a:pt x="88" y="25"/>
                  </a:lnTo>
                  <a:lnTo>
                    <a:pt x="86" y="25"/>
                  </a:lnTo>
                  <a:lnTo>
                    <a:pt x="86" y="24"/>
                  </a:lnTo>
                  <a:lnTo>
                    <a:pt x="87" y="23"/>
                  </a:lnTo>
                  <a:lnTo>
                    <a:pt x="87" y="21"/>
                  </a:lnTo>
                  <a:lnTo>
                    <a:pt x="86" y="21"/>
                  </a:lnTo>
                  <a:lnTo>
                    <a:pt x="85" y="20"/>
                  </a:lnTo>
                  <a:lnTo>
                    <a:pt x="84" y="21"/>
                  </a:lnTo>
                  <a:lnTo>
                    <a:pt x="84" y="24"/>
                  </a:lnTo>
                  <a:lnTo>
                    <a:pt x="86" y="24"/>
                  </a:lnTo>
                  <a:lnTo>
                    <a:pt x="86" y="25"/>
                  </a:lnTo>
                  <a:lnTo>
                    <a:pt x="85" y="25"/>
                  </a:lnTo>
                  <a:lnTo>
                    <a:pt x="83" y="25"/>
                  </a:lnTo>
                  <a:lnTo>
                    <a:pt x="81" y="25"/>
                  </a:lnTo>
                  <a:lnTo>
                    <a:pt x="80" y="25"/>
                  </a:lnTo>
                  <a:lnTo>
                    <a:pt x="79" y="25"/>
                  </a:lnTo>
                  <a:lnTo>
                    <a:pt x="78" y="25"/>
                  </a:lnTo>
                  <a:lnTo>
                    <a:pt x="77" y="26"/>
                  </a:lnTo>
                  <a:lnTo>
                    <a:pt x="77" y="27"/>
                  </a:lnTo>
                  <a:lnTo>
                    <a:pt x="77" y="28"/>
                  </a:lnTo>
                  <a:lnTo>
                    <a:pt x="77" y="30"/>
                  </a:lnTo>
                  <a:lnTo>
                    <a:pt x="75" y="30"/>
                  </a:lnTo>
                  <a:lnTo>
                    <a:pt x="74" y="30"/>
                  </a:lnTo>
                  <a:lnTo>
                    <a:pt x="72" y="28"/>
                  </a:lnTo>
                  <a:lnTo>
                    <a:pt x="72" y="30"/>
                  </a:lnTo>
                  <a:lnTo>
                    <a:pt x="72" y="31"/>
                  </a:lnTo>
                  <a:lnTo>
                    <a:pt x="72" y="33"/>
                  </a:lnTo>
                  <a:lnTo>
                    <a:pt x="72" y="34"/>
                  </a:lnTo>
                  <a:lnTo>
                    <a:pt x="69" y="34"/>
                  </a:lnTo>
                  <a:lnTo>
                    <a:pt x="68" y="34"/>
                  </a:lnTo>
                  <a:lnTo>
                    <a:pt x="68" y="33"/>
                  </a:lnTo>
                  <a:lnTo>
                    <a:pt x="68" y="32"/>
                  </a:lnTo>
                  <a:lnTo>
                    <a:pt x="68" y="31"/>
                  </a:lnTo>
                  <a:lnTo>
                    <a:pt x="67" y="31"/>
                  </a:lnTo>
                  <a:lnTo>
                    <a:pt x="65" y="31"/>
                  </a:lnTo>
                  <a:lnTo>
                    <a:pt x="63" y="31"/>
                  </a:lnTo>
                  <a:lnTo>
                    <a:pt x="63" y="32"/>
                  </a:lnTo>
                  <a:lnTo>
                    <a:pt x="63" y="34"/>
                  </a:lnTo>
                  <a:lnTo>
                    <a:pt x="60" y="34"/>
                  </a:lnTo>
                  <a:lnTo>
                    <a:pt x="60" y="33"/>
                  </a:lnTo>
                  <a:lnTo>
                    <a:pt x="60" y="32"/>
                  </a:lnTo>
                  <a:lnTo>
                    <a:pt x="59" y="32"/>
                  </a:lnTo>
                  <a:lnTo>
                    <a:pt x="59" y="31"/>
                  </a:lnTo>
                  <a:lnTo>
                    <a:pt x="57" y="30"/>
                  </a:lnTo>
                  <a:lnTo>
                    <a:pt x="56" y="31"/>
                  </a:lnTo>
                  <a:lnTo>
                    <a:pt x="56" y="32"/>
                  </a:lnTo>
                  <a:lnTo>
                    <a:pt x="55" y="32"/>
                  </a:lnTo>
                  <a:lnTo>
                    <a:pt x="54" y="33"/>
                  </a:lnTo>
                  <a:lnTo>
                    <a:pt x="53" y="33"/>
                  </a:lnTo>
                  <a:lnTo>
                    <a:pt x="53" y="32"/>
                  </a:lnTo>
                  <a:lnTo>
                    <a:pt x="51" y="32"/>
                  </a:lnTo>
                  <a:lnTo>
                    <a:pt x="49" y="32"/>
                  </a:lnTo>
                  <a:lnTo>
                    <a:pt x="50" y="33"/>
                  </a:lnTo>
                  <a:lnTo>
                    <a:pt x="49" y="33"/>
                  </a:lnTo>
                  <a:lnTo>
                    <a:pt x="49" y="34"/>
                  </a:lnTo>
                  <a:lnTo>
                    <a:pt x="45" y="34"/>
                  </a:lnTo>
                  <a:lnTo>
                    <a:pt x="45" y="38"/>
                  </a:lnTo>
                  <a:lnTo>
                    <a:pt x="44" y="38"/>
                  </a:lnTo>
                  <a:lnTo>
                    <a:pt x="43" y="36"/>
                  </a:lnTo>
                  <a:lnTo>
                    <a:pt x="43" y="34"/>
                  </a:lnTo>
                  <a:lnTo>
                    <a:pt x="42" y="34"/>
                  </a:lnTo>
                  <a:lnTo>
                    <a:pt x="41" y="34"/>
                  </a:lnTo>
                  <a:lnTo>
                    <a:pt x="39" y="34"/>
                  </a:lnTo>
                  <a:lnTo>
                    <a:pt x="38" y="34"/>
                  </a:lnTo>
                  <a:lnTo>
                    <a:pt x="37" y="36"/>
                  </a:lnTo>
                  <a:lnTo>
                    <a:pt x="36" y="36"/>
                  </a:lnTo>
                  <a:lnTo>
                    <a:pt x="35" y="36"/>
                  </a:lnTo>
                  <a:lnTo>
                    <a:pt x="32" y="36"/>
                  </a:lnTo>
                  <a:lnTo>
                    <a:pt x="31" y="36"/>
                  </a:lnTo>
                  <a:lnTo>
                    <a:pt x="35" y="36"/>
                  </a:lnTo>
                  <a:lnTo>
                    <a:pt x="37" y="36"/>
                  </a:lnTo>
                  <a:lnTo>
                    <a:pt x="37" y="37"/>
                  </a:lnTo>
                  <a:lnTo>
                    <a:pt x="37" y="39"/>
                  </a:lnTo>
                  <a:lnTo>
                    <a:pt x="36" y="39"/>
                  </a:lnTo>
                  <a:lnTo>
                    <a:pt x="35" y="39"/>
                  </a:lnTo>
                  <a:lnTo>
                    <a:pt x="33" y="39"/>
                  </a:lnTo>
                  <a:lnTo>
                    <a:pt x="32" y="39"/>
                  </a:lnTo>
                  <a:lnTo>
                    <a:pt x="31" y="39"/>
                  </a:lnTo>
                  <a:lnTo>
                    <a:pt x="29" y="39"/>
                  </a:lnTo>
                  <a:lnTo>
                    <a:pt x="28" y="39"/>
                  </a:lnTo>
                  <a:lnTo>
                    <a:pt x="25" y="39"/>
                  </a:lnTo>
                  <a:lnTo>
                    <a:pt x="25" y="37"/>
                  </a:lnTo>
                  <a:lnTo>
                    <a:pt x="23" y="37"/>
                  </a:lnTo>
                  <a:lnTo>
                    <a:pt x="23" y="39"/>
                  </a:lnTo>
                  <a:lnTo>
                    <a:pt x="22" y="39"/>
                  </a:lnTo>
                  <a:lnTo>
                    <a:pt x="20" y="38"/>
                  </a:lnTo>
                  <a:lnTo>
                    <a:pt x="18" y="38"/>
                  </a:lnTo>
                  <a:lnTo>
                    <a:pt x="17" y="39"/>
                  </a:lnTo>
                  <a:lnTo>
                    <a:pt x="16" y="37"/>
                  </a:lnTo>
                  <a:lnTo>
                    <a:pt x="13" y="37"/>
                  </a:lnTo>
                  <a:lnTo>
                    <a:pt x="12" y="37"/>
                  </a:lnTo>
                  <a:lnTo>
                    <a:pt x="10" y="37"/>
                  </a:lnTo>
                  <a:lnTo>
                    <a:pt x="8" y="37"/>
                  </a:lnTo>
                  <a:lnTo>
                    <a:pt x="6" y="37"/>
                  </a:lnTo>
                  <a:lnTo>
                    <a:pt x="4" y="37"/>
                  </a:lnTo>
                  <a:lnTo>
                    <a:pt x="2" y="37"/>
                  </a:lnTo>
                  <a:lnTo>
                    <a:pt x="0" y="37"/>
                  </a:lnTo>
                  <a:lnTo>
                    <a:pt x="14" y="51"/>
                  </a:lnTo>
                  <a:lnTo>
                    <a:pt x="225" y="51"/>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3005" name="Group 445"/>
          <p:cNvGrpSpPr>
            <a:grpSpLocks/>
          </p:cNvGrpSpPr>
          <p:nvPr/>
        </p:nvGrpSpPr>
        <p:grpSpPr bwMode="auto">
          <a:xfrm>
            <a:off x="2578101" y="3328989"/>
            <a:ext cx="630238" cy="311150"/>
            <a:chOff x="664" y="1584"/>
            <a:chExt cx="397" cy="196"/>
          </a:xfrm>
        </p:grpSpPr>
        <p:sp>
          <p:nvSpPr>
            <p:cNvPr id="323006" name="Rectangle 446"/>
            <p:cNvSpPr>
              <a:spLocks noChangeArrowheads="1"/>
            </p:cNvSpPr>
            <p:nvPr/>
          </p:nvSpPr>
          <p:spPr bwMode="auto">
            <a:xfrm>
              <a:off x="664" y="1584"/>
              <a:ext cx="397" cy="119"/>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SOVREMENNYY</a:t>
              </a:r>
            </a:p>
          </p:txBody>
        </p:sp>
        <p:sp>
          <p:nvSpPr>
            <p:cNvPr id="323007" name="Freeform 447"/>
            <p:cNvSpPr>
              <a:spLocks/>
            </p:cNvSpPr>
            <p:nvPr/>
          </p:nvSpPr>
          <p:spPr bwMode="auto">
            <a:xfrm>
              <a:off x="724" y="1732"/>
              <a:ext cx="262" cy="48"/>
            </a:xfrm>
            <a:custGeom>
              <a:avLst/>
              <a:gdLst/>
              <a:ahLst/>
              <a:cxnLst>
                <a:cxn ang="0">
                  <a:pos x="255" y="34"/>
                </a:cxn>
                <a:cxn ang="0">
                  <a:pos x="248" y="33"/>
                </a:cxn>
                <a:cxn ang="0">
                  <a:pos x="239" y="34"/>
                </a:cxn>
                <a:cxn ang="0">
                  <a:pos x="237" y="35"/>
                </a:cxn>
                <a:cxn ang="0">
                  <a:pos x="233" y="35"/>
                </a:cxn>
                <a:cxn ang="0">
                  <a:pos x="231" y="35"/>
                </a:cxn>
                <a:cxn ang="0">
                  <a:pos x="227" y="34"/>
                </a:cxn>
                <a:cxn ang="0">
                  <a:pos x="220" y="34"/>
                </a:cxn>
                <a:cxn ang="0">
                  <a:pos x="213" y="35"/>
                </a:cxn>
                <a:cxn ang="0">
                  <a:pos x="221" y="30"/>
                </a:cxn>
                <a:cxn ang="0">
                  <a:pos x="210" y="28"/>
                </a:cxn>
                <a:cxn ang="0">
                  <a:pos x="203" y="29"/>
                </a:cxn>
                <a:cxn ang="0">
                  <a:pos x="204" y="34"/>
                </a:cxn>
                <a:cxn ang="0">
                  <a:pos x="201" y="34"/>
                </a:cxn>
                <a:cxn ang="0">
                  <a:pos x="197" y="36"/>
                </a:cxn>
                <a:cxn ang="0">
                  <a:pos x="188" y="31"/>
                </a:cxn>
                <a:cxn ang="0">
                  <a:pos x="183" y="28"/>
                </a:cxn>
                <a:cxn ang="0">
                  <a:pos x="179" y="31"/>
                </a:cxn>
                <a:cxn ang="0">
                  <a:pos x="173" y="27"/>
                </a:cxn>
                <a:cxn ang="0">
                  <a:pos x="168" y="29"/>
                </a:cxn>
                <a:cxn ang="0">
                  <a:pos x="166" y="29"/>
                </a:cxn>
                <a:cxn ang="0">
                  <a:pos x="161" y="22"/>
                </a:cxn>
                <a:cxn ang="0">
                  <a:pos x="158" y="19"/>
                </a:cxn>
                <a:cxn ang="0">
                  <a:pos x="155" y="25"/>
                </a:cxn>
                <a:cxn ang="0">
                  <a:pos x="154" y="17"/>
                </a:cxn>
                <a:cxn ang="0">
                  <a:pos x="158" y="16"/>
                </a:cxn>
                <a:cxn ang="0">
                  <a:pos x="154" y="16"/>
                </a:cxn>
                <a:cxn ang="0">
                  <a:pos x="150" y="17"/>
                </a:cxn>
                <a:cxn ang="0">
                  <a:pos x="141" y="22"/>
                </a:cxn>
                <a:cxn ang="0">
                  <a:pos x="134" y="13"/>
                </a:cxn>
                <a:cxn ang="0">
                  <a:pos x="131" y="10"/>
                </a:cxn>
                <a:cxn ang="0">
                  <a:pos x="136" y="8"/>
                </a:cxn>
                <a:cxn ang="0">
                  <a:pos x="130" y="4"/>
                </a:cxn>
                <a:cxn ang="0">
                  <a:pos x="129" y="5"/>
                </a:cxn>
                <a:cxn ang="0">
                  <a:pos x="124" y="28"/>
                </a:cxn>
                <a:cxn ang="0">
                  <a:pos x="119" y="34"/>
                </a:cxn>
                <a:cxn ang="0">
                  <a:pos x="115" y="34"/>
                </a:cxn>
                <a:cxn ang="0">
                  <a:pos x="101" y="20"/>
                </a:cxn>
                <a:cxn ang="0">
                  <a:pos x="100" y="23"/>
                </a:cxn>
                <a:cxn ang="0">
                  <a:pos x="95" y="12"/>
                </a:cxn>
                <a:cxn ang="0">
                  <a:pos x="95" y="23"/>
                </a:cxn>
                <a:cxn ang="0">
                  <a:pos x="88" y="33"/>
                </a:cxn>
                <a:cxn ang="0">
                  <a:pos x="85" y="31"/>
                </a:cxn>
                <a:cxn ang="0">
                  <a:pos x="84" y="33"/>
                </a:cxn>
                <a:cxn ang="0">
                  <a:pos x="60" y="33"/>
                </a:cxn>
                <a:cxn ang="0">
                  <a:pos x="57" y="34"/>
                </a:cxn>
                <a:cxn ang="0">
                  <a:pos x="55" y="33"/>
                </a:cxn>
                <a:cxn ang="0">
                  <a:pos x="55" y="34"/>
                </a:cxn>
                <a:cxn ang="0">
                  <a:pos x="47" y="40"/>
                </a:cxn>
                <a:cxn ang="0">
                  <a:pos x="38" y="39"/>
                </a:cxn>
                <a:cxn ang="0">
                  <a:pos x="38" y="39"/>
                </a:cxn>
                <a:cxn ang="0">
                  <a:pos x="35" y="33"/>
                </a:cxn>
                <a:cxn ang="0">
                  <a:pos x="20" y="34"/>
                </a:cxn>
                <a:cxn ang="0">
                  <a:pos x="29" y="37"/>
                </a:cxn>
                <a:cxn ang="0">
                  <a:pos x="28" y="39"/>
                </a:cxn>
                <a:cxn ang="0">
                  <a:pos x="20" y="40"/>
                </a:cxn>
                <a:cxn ang="0">
                  <a:pos x="16" y="37"/>
                </a:cxn>
                <a:cxn ang="0">
                  <a:pos x="11" y="40"/>
                </a:cxn>
                <a:cxn ang="0">
                  <a:pos x="6" y="39"/>
                </a:cxn>
                <a:cxn ang="0">
                  <a:pos x="4" y="40"/>
                </a:cxn>
                <a:cxn ang="0">
                  <a:pos x="249" y="47"/>
                </a:cxn>
              </a:cxnLst>
              <a:rect l="0" t="0" r="r" b="b"/>
              <a:pathLst>
                <a:path w="262" h="48">
                  <a:moveTo>
                    <a:pt x="250" y="46"/>
                  </a:moveTo>
                  <a:lnTo>
                    <a:pt x="261" y="34"/>
                  </a:lnTo>
                  <a:lnTo>
                    <a:pt x="255" y="34"/>
                  </a:lnTo>
                  <a:lnTo>
                    <a:pt x="254" y="34"/>
                  </a:lnTo>
                  <a:lnTo>
                    <a:pt x="249" y="34"/>
                  </a:lnTo>
                  <a:lnTo>
                    <a:pt x="248" y="33"/>
                  </a:lnTo>
                  <a:lnTo>
                    <a:pt x="247" y="33"/>
                  </a:lnTo>
                  <a:lnTo>
                    <a:pt x="245" y="34"/>
                  </a:lnTo>
                  <a:lnTo>
                    <a:pt x="239" y="34"/>
                  </a:lnTo>
                  <a:lnTo>
                    <a:pt x="238" y="34"/>
                  </a:lnTo>
                  <a:lnTo>
                    <a:pt x="237" y="34"/>
                  </a:lnTo>
                  <a:lnTo>
                    <a:pt x="237" y="35"/>
                  </a:lnTo>
                  <a:lnTo>
                    <a:pt x="235" y="34"/>
                  </a:lnTo>
                  <a:lnTo>
                    <a:pt x="233" y="34"/>
                  </a:lnTo>
                  <a:lnTo>
                    <a:pt x="233" y="35"/>
                  </a:lnTo>
                  <a:lnTo>
                    <a:pt x="233" y="33"/>
                  </a:lnTo>
                  <a:lnTo>
                    <a:pt x="231" y="33"/>
                  </a:lnTo>
                  <a:lnTo>
                    <a:pt x="231" y="35"/>
                  </a:lnTo>
                  <a:lnTo>
                    <a:pt x="230" y="35"/>
                  </a:lnTo>
                  <a:lnTo>
                    <a:pt x="230" y="34"/>
                  </a:lnTo>
                  <a:lnTo>
                    <a:pt x="227" y="34"/>
                  </a:lnTo>
                  <a:lnTo>
                    <a:pt x="226" y="36"/>
                  </a:lnTo>
                  <a:lnTo>
                    <a:pt x="221" y="36"/>
                  </a:lnTo>
                  <a:lnTo>
                    <a:pt x="220" y="34"/>
                  </a:lnTo>
                  <a:lnTo>
                    <a:pt x="216" y="34"/>
                  </a:lnTo>
                  <a:lnTo>
                    <a:pt x="215" y="35"/>
                  </a:lnTo>
                  <a:lnTo>
                    <a:pt x="213" y="35"/>
                  </a:lnTo>
                  <a:lnTo>
                    <a:pt x="214" y="34"/>
                  </a:lnTo>
                  <a:lnTo>
                    <a:pt x="213" y="31"/>
                  </a:lnTo>
                  <a:lnTo>
                    <a:pt x="221" y="30"/>
                  </a:lnTo>
                  <a:lnTo>
                    <a:pt x="221" y="29"/>
                  </a:lnTo>
                  <a:lnTo>
                    <a:pt x="213" y="30"/>
                  </a:lnTo>
                  <a:lnTo>
                    <a:pt x="210" y="28"/>
                  </a:lnTo>
                  <a:lnTo>
                    <a:pt x="208" y="29"/>
                  </a:lnTo>
                  <a:lnTo>
                    <a:pt x="204" y="29"/>
                  </a:lnTo>
                  <a:lnTo>
                    <a:pt x="203" y="29"/>
                  </a:lnTo>
                  <a:lnTo>
                    <a:pt x="203" y="31"/>
                  </a:lnTo>
                  <a:lnTo>
                    <a:pt x="203" y="33"/>
                  </a:lnTo>
                  <a:lnTo>
                    <a:pt x="204" y="34"/>
                  </a:lnTo>
                  <a:lnTo>
                    <a:pt x="202" y="35"/>
                  </a:lnTo>
                  <a:lnTo>
                    <a:pt x="201" y="36"/>
                  </a:lnTo>
                  <a:lnTo>
                    <a:pt x="201" y="34"/>
                  </a:lnTo>
                  <a:lnTo>
                    <a:pt x="198" y="34"/>
                  </a:lnTo>
                  <a:lnTo>
                    <a:pt x="198" y="36"/>
                  </a:lnTo>
                  <a:lnTo>
                    <a:pt x="197" y="36"/>
                  </a:lnTo>
                  <a:lnTo>
                    <a:pt x="197" y="33"/>
                  </a:lnTo>
                  <a:lnTo>
                    <a:pt x="189" y="33"/>
                  </a:lnTo>
                  <a:lnTo>
                    <a:pt x="188" y="31"/>
                  </a:lnTo>
                  <a:lnTo>
                    <a:pt x="186" y="28"/>
                  </a:lnTo>
                  <a:lnTo>
                    <a:pt x="189" y="28"/>
                  </a:lnTo>
                  <a:lnTo>
                    <a:pt x="183" y="28"/>
                  </a:lnTo>
                  <a:lnTo>
                    <a:pt x="186" y="28"/>
                  </a:lnTo>
                  <a:lnTo>
                    <a:pt x="186" y="31"/>
                  </a:lnTo>
                  <a:lnTo>
                    <a:pt x="179" y="31"/>
                  </a:lnTo>
                  <a:lnTo>
                    <a:pt x="179" y="29"/>
                  </a:lnTo>
                  <a:lnTo>
                    <a:pt x="174" y="29"/>
                  </a:lnTo>
                  <a:lnTo>
                    <a:pt x="173" y="27"/>
                  </a:lnTo>
                  <a:lnTo>
                    <a:pt x="171" y="27"/>
                  </a:lnTo>
                  <a:lnTo>
                    <a:pt x="171" y="29"/>
                  </a:lnTo>
                  <a:lnTo>
                    <a:pt x="168" y="29"/>
                  </a:lnTo>
                  <a:lnTo>
                    <a:pt x="167" y="27"/>
                  </a:lnTo>
                  <a:lnTo>
                    <a:pt x="166" y="27"/>
                  </a:lnTo>
                  <a:lnTo>
                    <a:pt x="166" y="29"/>
                  </a:lnTo>
                  <a:lnTo>
                    <a:pt x="164" y="29"/>
                  </a:lnTo>
                  <a:lnTo>
                    <a:pt x="161" y="29"/>
                  </a:lnTo>
                  <a:lnTo>
                    <a:pt x="161" y="22"/>
                  </a:lnTo>
                  <a:lnTo>
                    <a:pt x="161" y="20"/>
                  </a:lnTo>
                  <a:lnTo>
                    <a:pt x="159" y="19"/>
                  </a:lnTo>
                  <a:lnTo>
                    <a:pt x="158" y="19"/>
                  </a:lnTo>
                  <a:lnTo>
                    <a:pt x="156" y="20"/>
                  </a:lnTo>
                  <a:lnTo>
                    <a:pt x="156" y="25"/>
                  </a:lnTo>
                  <a:lnTo>
                    <a:pt x="155" y="25"/>
                  </a:lnTo>
                  <a:lnTo>
                    <a:pt x="155" y="22"/>
                  </a:lnTo>
                  <a:lnTo>
                    <a:pt x="154" y="22"/>
                  </a:lnTo>
                  <a:lnTo>
                    <a:pt x="154" y="17"/>
                  </a:lnTo>
                  <a:lnTo>
                    <a:pt x="155" y="18"/>
                  </a:lnTo>
                  <a:lnTo>
                    <a:pt x="155" y="17"/>
                  </a:lnTo>
                  <a:lnTo>
                    <a:pt x="158" y="16"/>
                  </a:lnTo>
                  <a:lnTo>
                    <a:pt x="155" y="16"/>
                  </a:lnTo>
                  <a:lnTo>
                    <a:pt x="155" y="14"/>
                  </a:lnTo>
                  <a:lnTo>
                    <a:pt x="154" y="16"/>
                  </a:lnTo>
                  <a:lnTo>
                    <a:pt x="152" y="16"/>
                  </a:lnTo>
                  <a:lnTo>
                    <a:pt x="150" y="16"/>
                  </a:lnTo>
                  <a:lnTo>
                    <a:pt x="150" y="17"/>
                  </a:lnTo>
                  <a:lnTo>
                    <a:pt x="153" y="17"/>
                  </a:lnTo>
                  <a:lnTo>
                    <a:pt x="153" y="22"/>
                  </a:lnTo>
                  <a:lnTo>
                    <a:pt x="141" y="22"/>
                  </a:lnTo>
                  <a:lnTo>
                    <a:pt x="138" y="19"/>
                  </a:lnTo>
                  <a:lnTo>
                    <a:pt x="134" y="19"/>
                  </a:lnTo>
                  <a:lnTo>
                    <a:pt x="134" y="13"/>
                  </a:lnTo>
                  <a:lnTo>
                    <a:pt x="138" y="13"/>
                  </a:lnTo>
                  <a:lnTo>
                    <a:pt x="132" y="13"/>
                  </a:lnTo>
                  <a:lnTo>
                    <a:pt x="131" y="10"/>
                  </a:lnTo>
                  <a:lnTo>
                    <a:pt x="130" y="5"/>
                  </a:lnTo>
                  <a:lnTo>
                    <a:pt x="134" y="8"/>
                  </a:lnTo>
                  <a:lnTo>
                    <a:pt x="136" y="8"/>
                  </a:lnTo>
                  <a:lnTo>
                    <a:pt x="131" y="1"/>
                  </a:lnTo>
                  <a:lnTo>
                    <a:pt x="129" y="1"/>
                  </a:lnTo>
                  <a:lnTo>
                    <a:pt x="130" y="4"/>
                  </a:lnTo>
                  <a:lnTo>
                    <a:pt x="125" y="4"/>
                  </a:lnTo>
                  <a:lnTo>
                    <a:pt x="125" y="5"/>
                  </a:lnTo>
                  <a:lnTo>
                    <a:pt x="129" y="5"/>
                  </a:lnTo>
                  <a:lnTo>
                    <a:pt x="129" y="13"/>
                  </a:lnTo>
                  <a:lnTo>
                    <a:pt x="129" y="28"/>
                  </a:lnTo>
                  <a:lnTo>
                    <a:pt x="124" y="28"/>
                  </a:lnTo>
                  <a:lnTo>
                    <a:pt x="124" y="29"/>
                  </a:lnTo>
                  <a:lnTo>
                    <a:pt x="119" y="29"/>
                  </a:lnTo>
                  <a:lnTo>
                    <a:pt x="119" y="34"/>
                  </a:lnTo>
                  <a:lnTo>
                    <a:pt x="119" y="30"/>
                  </a:lnTo>
                  <a:lnTo>
                    <a:pt x="115" y="30"/>
                  </a:lnTo>
                  <a:lnTo>
                    <a:pt x="115" y="34"/>
                  </a:lnTo>
                  <a:lnTo>
                    <a:pt x="114" y="34"/>
                  </a:lnTo>
                  <a:lnTo>
                    <a:pt x="114" y="20"/>
                  </a:lnTo>
                  <a:lnTo>
                    <a:pt x="101" y="20"/>
                  </a:lnTo>
                  <a:lnTo>
                    <a:pt x="103" y="22"/>
                  </a:lnTo>
                  <a:lnTo>
                    <a:pt x="103" y="23"/>
                  </a:lnTo>
                  <a:lnTo>
                    <a:pt x="100" y="23"/>
                  </a:lnTo>
                  <a:lnTo>
                    <a:pt x="99" y="0"/>
                  </a:lnTo>
                  <a:lnTo>
                    <a:pt x="97" y="12"/>
                  </a:lnTo>
                  <a:lnTo>
                    <a:pt x="95" y="12"/>
                  </a:lnTo>
                  <a:lnTo>
                    <a:pt x="95" y="13"/>
                  </a:lnTo>
                  <a:lnTo>
                    <a:pt x="97" y="13"/>
                  </a:lnTo>
                  <a:lnTo>
                    <a:pt x="95" y="23"/>
                  </a:lnTo>
                  <a:lnTo>
                    <a:pt x="94" y="23"/>
                  </a:lnTo>
                  <a:lnTo>
                    <a:pt x="94" y="33"/>
                  </a:lnTo>
                  <a:lnTo>
                    <a:pt x="88" y="33"/>
                  </a:lnTo>
                  <a:lnTo>
                    <a:pt x="89" y="31"/>
                  </a:lnTo>
                  <a:lnTo>
                    <a:pt x="87" y="31"/>
                  </a:lnTo>
                  <a:lnTo>
                    <a:pt x="85" y="31"/>
                  </a:lnTo>
                  <a:lnTo>
                    <a:pt x="82" y="31"/>
                  </a:lnTo>
                  <a:lnTo>
                    <a:pt x="84" y="31"/>
                  </a:lnTo>
                  <a:lnTo>
                    <a:pt x="84" y="33"/>
                  </a:lnTo>
                  <a:lnTo>
                    <a:pt x="64" y="33"/>
                  </a:lnTo>
                  <a:lnTo>
                    <a:pt x="63" y="33"/>
                  </a:lnTo>
                  <a:lnTo>
                    <a:pt x="60" y="33"/>
                  </a:lnTo>
                  <a:lnTo>
                    <a:pt x="60" y="36"/>
                  </a:lnTo>
                  <a:lnTo>
                    <a:pt x="57" y="36"/>
                  </a:lnTo>
                  <a:lnTo>
                    <a:pt x="57" y="34"/>
                  </a:lnTo>
                  <a:lnTo>
                    <a:pt x="59" y="34"/>
                  </a:lnTo>
                  <a:lnTo>
                    <a:pt x="59" y="33"/>
                  </a:lnTo>
                  <a:lnTo>
                    <a:pt x="55" y="33"/>
                  </a:lnTo>
                  <a:lnTo>
                    <a:pt x="54" y="33"/>
                  </a:lnTo>
                  <a:lnTo>
                    <a:pt x="53" y="33"/>
                  </a:lnTo>
                  <a:lnTo>
                    <a:pt x="55" y="34"/>
                  </a:lnTo>
                  <a:lnTo>
                    <a:pt x="55" y="36"/>
                  </a:lnTo>
                  <a:lnTo>
                    <a:pt x="47" y="36"/>
                  </a:lnTo>
                  <a:lnTo>
                    <a:pt x="47" y="40"/>
                  </a:lnTo>
                  <a:lnTo>
                    <a:pt x="43" y="40"/>
                  </a:lnTo>
                  <a:lnTo>
                    <a:pt x="43" y="39"/>
                  </a:lnTo>
                  <a:lnTo>
                    <a:pt x="38" y="39"/>
                  </a:lnTo>
                  <a:lnTo>
                    <a:pt x="36" y="39"/>
                  </a:lnTo>
                  <a:lnTo>
                    <a:pt x="37" y="39"/>
                  </a:lnTo>
                  <a:lnTo>
                    <a:pt x="38" y="39"/>
                  </a:lnTo>
                  <a:lnTo>
                    <a:pt x="40" y="34"/>
                  </a:lnTo>
                  <a:lnTo>
                    <a:pt x="37" y="33"/>
                  </a:lnTo>
                  <a:lnTo>
                    <a:pt x="35" y="33"/>
                  </a:lnTo>
                  <a:lnTo>
                    <a:pt x="34" y="31"/>
                  </a:lnTo>
                  <a:lnTo>
                    <a:pt x="29" y="34"/>
                  </a:lnTo>
                  <a:lnTo>
                    <a:pt x="20" y="34"/>
                  </a:lnTo>
                  <a:lnTo>
                    <a:pt x="20" y="35"/>
                  </a:lnTo>
                  <a:lnTo>
                    <a:pt x="29" y="35"/>
                  </a:lnTo>
                  <a:lnTo>
                    <a:pt x="29" y="37"/>
                  </a:lnTo>
                  <a:lnTo>
                    <a:pt x="32" y="37"/>
                  </a:lnTo>
                  <a:lnTo>
                    <a:pt x="32" y="39"/>
                  </a:lnTo>
                  <a:lnTo>
                    <a:pt x="28" y="39"/>
                  </a:lnTo>
                  <a:lnTo>
                    <a:pt x="26" y="37"/>
                  </a:lnTo>
                  <a:lnTo>
                    <a:pt x="20" y="37"/>
                  </a:lnTo>
                  <a:lnTo>
                    <a:pt x="20" y="40"/>
                  </a:lnTo>
                  <a:lnTo>
                    <a:pt x="18" y="40"/>
                  </a:lnTo>
                  <a:lnTo>
                    <a:pt x="18" y="39"/>
                  </a:lnTo>
                  <a:lnTo>
                    <a:pt x="16" y="37"/>
                  </a:lnTo>
                  <a:lnTo>
                    <a:pt x="16" y="40"/>
                  </a:lnTo>
                  <a:lnTo>
                    <a:pt x="12" y="40"/>
                  </a:lnTo>
                  <a:lnTo>
                    <a:pt x="11" y="40"/>
                  </a:lnTo>
                  <a:lnTo>
                    <a:pt x="10" y="40"/>
                  </a:lnTo>
                  <a:lnTo>
                    <a:pt x="6" y="40"/>
                  </a:lnTo>
                  <a:lnTo>
                    <a:pt x="6" y="39"/>
                  </a:lnTo>
                  <a:lnTo>
                    <a:pt x="2" y="39"/>
                  </a:lnTo>
                  <a:lnTo>
                    <a:pt x="2" y="40"/>
                  </a:lnTo>
                  <a:lnTo>
                    <a:pt x="4" y="40"/>
                  </a:lnTo>
                  <a:lnTo>
                    <a:pt x="0" y="40"/>
                  </a:lnTo>
                  <a:lnTo>
                    <a:pt x="4" y="47"/>
                  </a:lnTo>
                  <a:lnTo>
                    <a:pt x="249" y="47"/>
                  </a:lnTo>
                  <a:lnTo>
                    <a:pt x="250" y="4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3008" name="Group 448"/>
          <p:cNvGrpSpPr>
            <a:grpSpLocks/>
          </p:cNvGrpSpPr>
          <p:nvPr/>
        </p:nvGrpSpPr>
        <p:grpSpPr bwMode="auto">
          <a:xfrm>
            <a:off x="3522662" y="3271842"/>
            <a:ext cx="558799" cy="188913"/>
            <a:chOff x="1259" y="1548"/>
            <a:chExt cx="352" cy="119"/>
          </a:xfrm>
        </p:grpSpPr>
        <p:sp>
          <p:nvSpPr>
            <p:cNvPr id="323009" name="Freeform 449"/>
            <p:cNvSpPr>
              <a:spLocks/>
            </p:cNvSpPr>
            <p:nvPr/>
          </p:nvSpPr>
          <p:spPr bwMode="auto">
            <a:xfrm>
              <a:off x="1390" y="1617"/>
              <a:ext cx="221" cy="47"/>
            </a:xfrm>
            <a:custGeom>
              <a:avLst/>
              <a:gdLst/>
              <a:ahLst/>
              <a:cxnLst>
                <a:cxn ang="0">
                  <a:pos x="12" y="33"/>
                </a:cxn>
                <a:cxn ang="0">
                  <a:pos x="34" y="32"/>
                </a:cxn>
                <a:cxn ang="0">
                  <a:pos x="38" y="33"/>
                </a:cxn>
                <a:cxn ang="0">
                  <a:pos x="50" y="33"/>
                </a:cxn>
                <a:cxn ang="0">
                  <a:pos x="47" y="28"/>
                </a:cxn>
                <a:cxn ang="0">
                  <a:pos x="54" y="28"/>
                </a:cxn>
                <a:cxn ang="0">
                  <a:pos x="57" y="33"/>
                </a:cxn>
                <a:cxn ang="0">
                  <a:pos x="65" y="27"/>
                </a:cxn>
                <a:cxn ang="0">
                  <a:pos x="65" y="27"/>
                </a:cxn>
                <a:cxn ang="0">
                  <a:pos x="70" y="25"/>
                </a:cxn>
                <a:cxn ang="0">
                  <a:pos x="72" y="26"/>
                </a:cxn>
                <a:cxn ang="0">
                  <a:pos x="71" y="21"/>
                </a:cxn>
                <a:cxn ang="0">
                  <a:pos x="72" y="21"/>
                </a:cxn>
                <a:cxn ang="0">
                  <a:pos x="73" y="17"/>
                </a:cxn>
                <a:cxn ang="0">
                  <a:pos x="76" y="21"/>
                </a:cxn>
                <a:cxn ang="0">
                  <a:pos x="76" y="22"/>
                </a:cxn>
                <a:cxn ang="0">
                  <a:pos x="85" y="27"/>
                </a:cxn>
                <a:cxn ang="0">
                  <a:pos x="84" y="24"/>
                </a:cxn>
                <a:cxn ang="0">
                  <a:pos x="90" y="17"/>
                </a:cxn>
                <a:cxn ang="0">
                  <a:pos x="88" y="13"/>
                </a:cxn>
                <a:cxn ang="0">
                  <a:pos x="94" y="14"/>
                </a:cxn>
                <a:cxn ang="0">
                  <a:pos x="94" y="20"/>
                </a:cxn>
                <a:cxn ang="0">
                  <a:pos x="94" y="22"/>
                </a:cxn>
                <a:cxn ang="0">
                  <a:pos x="95" y="25"/>
                </a:cxn>
                <a:cxn ang="0">
                  <a:pos x="96" y="31"/>
                </a:cxn>
                <a:cxn ang="0">
                  <a:pos x="100" y="32"/>
                </a:cxn>
                <a:cxn ang="0">
                  <a:pos x="119" y="17"/>
                </a:cxn>
                <a:cxn ang="0">
                  <a:pos x="121" y="7"/>
                </a:cxn>
                <a:cxn ang="0">
                  <a:pos x="118" y="0"/>
                </a:cxn>
                <a:cxn ang="0">
                  <a:pos x="127" y="8"/>
                </a:cxn>
                <a:cxn ang="0">
                  <a:pos x="123" y="15"/>
                </a:cxn>
                <a:cxn ang="0">
                  <a:pos x="127" y="17"/>
                </a:cxn>
                <a:cxn ang="0">
                  <a:pos x="127" y="25"/>
                </a:cxn>
                <a:cxn ang="0">
                  <a:pos x="130" y="31"/>
                </a:cxn>
                <a:cxn ang="0">
                  <a:pos x="142" y="25"/>
                </a:cxn>
                <a:cxn ang="0">
                  <a:pos x="150" y="33"/>
                </a:cxn>
                <a:cxn ang="0">
                  <a:pos x="150" y="26"/>
                </a:cxn>
                <a:cxn ang="0">
                  <a:pos x="151" y="22"/>
                </a:cxn>
                <a:cxn ang="0">
                  <a:pos x="155" y="24"/>
                </a:cxn>
                <a:cxn ang="0">
                  <a:pos x="155" y="26"/>
                </a:cxn>
                <a:cxn ang="0">
                  <a:pos x="160" y="33"/>
                </a:cxn>
                <a:cxn ang="0">
                  <a:pos x="166" y="34"/>
                </a:cxn>
                <a:cxn ang="0">
                  <a:pos x="170" y="35"/>
                </a:cxn>
                <a:cxn ang="0">
                  <a:pos x="171" y="32"/>
                </a:cxn>
                <a:cxn ang="0">
                  <a:pos x="177" y="32"/>
                </a:cxn>
                <a:cxn ang="0">
                  <a:pos x="178" y="35"/>
                </a:cxn>
                <a:cxn ang="0">
                  <a:pos x="189" y="32"/>
                </a:cxn>
                <a:cxn ang="0">
                  <a:pos x="192" y="40"/>
                </a:cxn>
                <a:cxn ang="0">
                  <a:pos x="219" y="45"/>
                </a:cxn>
              </a:cxnLst>
              <a:rect l="0" t="0" r="r" b="b"/>
              <a:pathLst>
                <a:path w="221" h="47">
                  <a:moveTo>
                    <a:pt x="12" y="46"/>
                  </a:moveTo>
                  <a:lnTo>
                    <a:pt x="0" y="33"/>
                  </a:lnTo>
                  <a:lnTo>
                    <a:pt x="10" y="33"/>
                  </a:lnTo>
                  <a:lnTo>
                    <a:pt x="12" y="33"/>
                  </a:lnTo>
                  <a:lnTo>
                    <a:pt x="26" y="35"/>
                  </a:lnTo>
                  <a:lnTo>
                    <a:pt x="29" y="35"/>
                  </a:lnTo>
                  <a:lnTo>
                    <a:pt x="29" y="32"/>
                  </a:lnTo>
                  <a:lnTo>
                    <a:pt x="34" y="32"/>
                  </a:lnTo>
                  <a:lnTo>
                    <a:pt x="34" y="37"/>
                  </a:lnTo>
                  <a:lnTo>
                    <a:pt x="35" y="37"/>
                  </a:lnTo>
                  <a:lnTo>
                    <a:pt x="36" y="33"/>
                  </a:lnTo>
                  <a:lnTo>
                    <a:pt x="38" y="33"/>
                  </a:lnTo>
                  <a:lnTo>
                    <a:pt x="40" y="32"/>
                  </a:lnTo>
                  <a:lnTo>
                    <a:pt x="42" y="32"/>
                  </a:lnTo>
                  <a:lnTo>
                    <a:pt x="42" y="33"/>
                  </a:lnTo>
                  <a:lnTo>
                    <a:pt x="50" y="33"/>
                  </a:lnTo>
                  <a:lnTo>
                    <a:pt x="49" y="32"/>
                  </a:lnTo>
                  <a:lnTo>
                    <a:pt x="50" y="29"/>
                  </a:lnTo>
                  <a:lnTo>
                    <a:pt x="47" y="29"/>
                  </a:lnTo>
                  <a:lnTo>
                    <a:pt x="47" y="28"/>
                  </a:lnTo>
                  <a:lnTo>
                    <a:pt x="48" y="28"/>
                  </a:lnTo>
                  <a:lnTo>
                    <a:pt x="49" y="28"/>
                  </a:lnTo>
                  <a:lnTo>
                    <a:pt x="52" y="28"/>
                  </a:lnTo>
                  <a:lnTo>
                    <a:pt x="54" y="28"/>
                  </a:lnTo>
                  <a:lnTo>
                    <a:pt x="53" y="29"/>
                  </a:lnTo>
                  <a:lnTo>
                    <a:pt x="52" y="29"/>
                  </a:lnTo>
                  <a:lnTo>
                    <a:pt x="52" y="33"/>
                  </a:lnTo>
                  <a:lnTo>
                    <a:pt x="57" y="33"/>
                  </a:lnTo>
                  <a:lnTo>
                    <a:pt x="58" y="31"/>
                  </a:lnTo>
                  <a:lnTo>
                    <a:pt x="65" y="31"/>
                  </a:lnTo>
                  <a:lnTo>
                    <a:pt x="65" y="28"/>
                  </a:lnTo>
                  <a:lnTo>
                    <a:pt x="65" y="27"/>
                  </a:lnTo>
                  <a:lnTo>
                    <a:pt x="64" y="26"/>
                  </a:lnTo>
                  <a:lnTo>
                    <a:pt x="66" y="26"/>
                  </a:lnTo>
                  <a:lnTo>
                    <a:pt x="66" y="27"/>
                  </a:lnTo>
                  <a:lnTo>
                    <a:pt x="65" y="27"/>
                  </a:lnTo>
                  <a:lnTo>
                    <a:pt x="67" y="27"/>
                  </a:lnTo>
                  <a:lnTo>
                    <a:pt x="67" y="26"/>
                  </a:lnTo>
                  <a:lnTo>
                    <a:pt x="67" y="25"/>
                  </a:lnTo>
                  <a:lnTo>
                    <a:pt x="70" y="25"/>
                  </a:lnTo>
                  <a:lnTo>
                    <a:pt x="70" y="26"/>
                  </a:lnTo>
                  <a:lnTo>
                    <a:pt x="70" y="27"/>
                  </a:lnTo>
                  <a:lnTo>
                    <a:pt x="71" y="27"/>
                  </a:lnTo>
                  <a:lnTo>
                    <a:pt x="72" y="26"/>
                  </a:lnTo>
                  <a:lnTo>
                    <a:pt x="73" y="24"/>
                  </a:lnTo>
                  <a:lnTo>
                    <a:pt x="72" y="21"/>
                  </a:lnTo>
                  <a:lnTo>
                    <a:pt x="71" y="24"/>
                  </a:lnTo>
                  <a:lnTo>
                    <a:pt x="71" y="21"/>
                  </a:lnTo>
                  <a:lnTo>
                    <a:pt x="70" y="21"/>
                  </a:lnTo>
                  <a:lnTo>
                    <a:pt x="71" y="21"/>
                  </a:lnTo>
                  <a:lnTo>
                    <a:pt x="71" y="19"/>
                  </a:lnTo>
                  <a:lnTo>
                    <a:pt x="72" y="21"/>
                  </a:lnTo>
                  <a:lnTo>
                    <a:pt x="73" y="21"/>
                  </a:lnTo>
                  <a:lnTo>
                    <a:pt x="73" y="19"/>
                  </a:lnTo>
                  <a:lnTo>
                    <a:pt x="72" y="18"/>
                  </a:lnTo>
                  <a:lnTo>
                    <a:pt x="73" y="17"/>
                  </a:lnTo>
                  <a:lnTo>
                    <a:pt x="75" y="17"/>
                  </a:lnTo>
                  <a:lnTo>
                    <a:pt x="77" y="17"/>
                  </a:lnTo>
                  <a:lnTo>
                    <a:pt x="76" y="18"/>
                  </a:lnTo>
                  <a:lnTo>
                    <a:pt x="76" y="21"/>
                  </a:lnTo>
                  <a:lnTo>
                    <a:pt x="78" y="21"/>
                  </a:lnTo>
                  <a:lnTo>
                    <a:pt x="77" y="21"/>
                  </a:lnTo>
                  <a:lnTo>
                    <a:pt x="76" y="21"/>
                  </a:lnTo>
                  <a:lnTo>
                    <a:pt x="76" y="22"/>
                  </a:lnTo>
                  <a:lnTo>
                    <a:pt x="76" y="25"/>
                  </a:lnTo>
                  <a:lnTo>
                    <a:pt x="76" y="26"/>
                  </a:lnTo>
                  <a:lnTo>
                    <a:pt x="77" y="27"/>
                  </a:lnTo>
                  <a:lnTo>
                    <a:pt x="85" y="27"/>
                  </a:lnTo>
                  <a:lnTo>
                    <a:pt x="85" y="25"/>
                  </a:lnTo>
                  <a:lnTo>
                    <a:pt x="84" y="25"/>
                  </a:lnTo>
                  <a:lnTo>
                    <a:pt x="83" y="25"/>
                  </a:lnTo>
                  <a:lnTo>
                    <a:pt x="84" y="24"/>
                  </a:lnTo>
                  <a:lnTo>
                    <a:pt x="88" y="24"/>
                  </a:lnTo>
                  <a:lnTo>
                    <a:pt x="89" y="19"/>
                  </a:lnTo>
                  <a:lnTo>
                    <a:pt x="88" y="17"/>
                  </a:lnTo>
                  <a:lnTo>
                    <a:pt x="90" y="17"/>
                  </a:lnTo>
                  <a:lnTo>
                    <a:pt x="91" y="17"/>
                  </a:lnTo>
                  <a:lnTo>
                    <a:pt x="91" y="14"/>
                  </a:lnTo>
                  <a:lnTo>
                    <a:pt x="88" y="15"/>
                  </a:lnTo>
                  <a:lnTo>
                    <a:pt x="88" y="13"/>
                  </a:lnTo>
                  <a:lnTo>
                    <a:pt x="91" y="13"/>
                  </a:lnTo>
                  <a:lnTo>
                    <a:pt x="93" y="12"/>
                  </a:lnTo>
                  <a:lnTo>
                    <a:pt x="93" y="13"/>
                  </a:lnTo>
                  <a:lnTo>
                    <a:pt x="94" y="14"/>
                  </a:lnTo>
                  <a:lnTo>
                    <a:pt x="93" y="14"/>
                  </a:lnTo>
                  <a:lnTo>
                    <a:pt x="93" y="17"/>
                  </a:lnTo>
                  <a:lnTo>
                    <a:pt x="94" y="18"/>
                  </a:lnTo>
                  <a:lnTo>
                    <a:pt x="94" y="20"/>
                  </a:lnTo>
                  <a:lnTo>
                    <a:pt x="93" y="20"/>
                  </a:lnTo>
                  <a:lnTo>
                    <a:pt x="91" y="24"/>
                  </a:lnTo>
                  <a:lnTo>
                    <a:pt x="94" y="24"/>
                  </a:lnTo>
                  <a:lnTo>
                    <a:pt x="94" y="22"/>
                  </a:lnTo>
                  <a:lnTo>
                    <a:pt x="97" y="14"/>
                  </a:lnTo>
                  <a:lnTo>
                    <a:pt x="97" y="15"/>
                  </a:lnTo>
                  <a:lnTo>
                    <a:pt x="95" y="21"/>
                  </a:lnTo>
                  <a:lnTo>
                    <a:pt x="95" y="25"/>
                  </a:lnTo>
                  <a:lnTo>
                    <a:pt x="94" y="25"/>
                  </a:lnTo>
                  <a:lnTo>
                    <a:pt x="94" y="29"/>
                  </a:lnTo>
                  <a:lnTo>
                    <a:pt x="94" y="31"/>
                  </a:lnTo>
                  <a:lnTo>
                    <a:pt x="96" y="31"/>
                  </a:lnTo>
                  <a:lnTo>
                    <a:pt x="99" y="33"/>
                  </a:lnTo>
                  <a:lnTo>
                    <a:pt x="99" y="35"/>
                  </a:lnTo>
                  <a:lnTo>
                    <a:pt x="100" y="35"/>
                  </a:lnTo>
                  <a:lnTo>
                    <a:pt x="100" y="32"/>
                  </a:lnTo>
                  <a:lnTo>
                    <a:pt x="103" y="32"/>
                  </a:lnTo>
                  <a:lnTo>
                    <a:pt x="103" y="28"/>
                  </a:lnTo>
                  <a:lnTo>
                    <a:pt x="115" y="28"/>
                  </a:lnTo>
                  <a:lnTo>
                    <a:pt x="119" y="17"/>
                  </a:lnTo>
                  <a:lnTo>
                    <a:pt x="113" y="15"/>
                  </a:lnTo>
                  <a:lnTo>
                    <a:pt x="119" y="15"/>
                  </a:lnTo>
                  <a:lnTo>
                    <a:pt x="120" y="14"/>
                  </a:lnTo>
                  <a:lnTo>
                    <a:pt x="121" y="7"/>
                  </a:lnTo>
                  <a:lnTo>
                    <a:pt x="120" y="7"/>
                  </a:lnTo>
                  <a:lnTo>
                    <a:pt x="119" y="11"/>
                  </a:lnTo>
                  <a:lnTo>
                    <a:pt x="115" y="9"/>
                  </a:lnTo>
                  <a:lnTo>
                    <a:pt x="118" y="0"/>
                  </a:lnTo>
                  <a:lnTo>
                    <a:pt x="123" y="1"/>
                  </a:lnTo>
                  <a:lnTo>
                    <a:pt x="120" y="6"/>
                  </a:lnTo>
                  <a:lnTo>
                    <a:pt x="123" y="6"/>
                  </a:lnTo>
                  <a:lnTo>
                    <a:pt x="127" y="8"/>
                  </a:lnTo>
                  <a:lnTo>
                    <a:pt x="127" y="9"/>
                  </a:lnTo>
                  <a:lnTo>
                    <a:pt x="125" y="9"/>
                  </a:lnTo>
                  <a:lnTo>
                    <a:pt x="123" y="7"/>
                  </a:lnTo>
                  <a:lnTo>
                    <a:pt x="123" y="15"/>
                  </a:lnTo>
                  <a:lnTo>
                    <a:pt x="124" y="18"/>
                  </a:lnTo>
                  <a:lnTo>
                    <a:pt x="125" y="18"/>
                  </a:lnTo>
                  <a:lnTo>
                    <a:pt x="125" y="17"/>
                  </a:lnTo>
                  <a:lnTo>
                    <a:pt x="127" y="17"/>
                  </a:lnTo>
                  <a:lnTo>
                    <a:pt x="127" y="18"/>
                  </a:lnTo>
                  <a:lnTo>
                    <a:pt x="124" y="18"/>
                  </a:lnTo>
                  <a:lnTo>
                    <a:pt x="124" y="21"/>
                  </a:lnTo>
                  <a:lnTo>
                    <a:pt x="127" y="25"/>
                  </a:lnTo>
                  <a:lnTo>
                    <a:pt x="129" y="26"/>
                  </a:lnTo>
                  <a:lnTo>
                    <a:pt x="127" y="28"/>
                  </a:lnTo>
                  <a:lnTo>
                    <a:pt x="127" y="31"/>
                  </a:lnTo>
                  <a:lnTo>
                    <a:pt x="130" y="31"/>
                  </a:lnTo>
                  <a:lnTo>
                    <a:pt x="131" y="22"/>
                  </a:lnTo>
                  <a:lnTo>
                    <a:pt x="131" y="21"/>
                  </a:lnTo>
                  <a:lnTo>
                    <a:pt x="141" y="21"/>
                  </a:lnTo>
                  <a:lnTo>
                    <a:pt x="142" y="25"/>
                  </a:lnTo>
                  <a:lnTo>
                    <a:pt x="143" y="31"/>
                  </a:lnTo>
                  <a:lnTo>
                    <a:pt x="145" y="31"/>
                  </a:lnTo>
                  <a:lnTo>
                    <a:pt x="145" y="33"/>
                  </a:lnTo>
                  <a:lnTo>
                    <a:pt x="150" y="33"/>
                  </a:lnTo>
                  <a:lnTo>
                    <a:pt x="151" y="31"/>
                  </a:lnTo>
                  <a:lnTo>
                    <a:pt x="153" y="31"/>
                  </a:lnTo>
                  <a:lnTo>
                    <a:pt x="153" y="26"/>
                  </a:lnTo>
                  <a:lnTo>
                    <a:pt x="150" y="26"/>
                  </a:lnTo>
                  <a:lnTo>
                    <a:pt x="150" y="25"/>
                  </a:lnTo>
                  <a:lnTo>
                    <a:pt x="154" y="25"/>
                  </a:lnTo>
                  <a:lnTo>
                    <a:pt x="154" y="24"/>
                  </a:lnTo>
                  <a:lnTo>
                    <a:pt x="151" y="22"/>
                  </a:lnTo>
                  <a:lnTo>
                    <a:pt x="153" y="22"/>
                  </a:lnTo>
                  <a:lnTo>
                    <a:pt x="156" y="22"/>
                  </a:lnTo>
                  <a:lnTo>
                    <a:pt x="156" y="24"/>
                  </a:lnTo>
                  <a:lnTo>
                    <a:pt x="155" y="24"/>
                  </a:lnTo>
                  <a:lnTo>
                    <a:pt x="155" y="25"/>
                  </a:lnTo>
                  <a:lnTo>
                    <a:pt x="157" y="24"/>
                  </a:lnTo>
                  <a:lnTo>
                    <a:pt x="157" y="27"/>
                  </a:lnTo>
                  <a:lnTo>
                    <a:pt x="155" y="26"/>
                  </a:lnTo>
                  <a:lnTo>
                    <a:pt x="156" y="31"/>
                  </a:lnTo>
                  <a:lnTo>
                    <a:pt x="157" y="32"/>
                  </a:lnTo>
                  <a:lnTo>
                    <a:pt x="159" y="33"/>
                  </a:lnTo>
                  <a:lnTo>
                    <a:pt x="160" y="33"/>
                  </a:lnTo>
                  <a:lnTo>
                    <a:pt x="160" y="37"/>
                  </a:lnTo>
                  <a:lnTo>
                    <a:pt x="162" y="37"/>
                  </a:lnTo>
                  <a:lnTo>
                    <a:pt x="162" y="34"/>
                  </a:lnTo>
                  <a:lnTo>
                    <a:pt x="166" y="34"/>
                  </a:lnTo>
                  <a:lnTo>
                    <a:pt x="166" y="37"/>
                  </a:lnTo>
                  <a:lnTo>
                    <a:pt x="166" y="34"/>
                  </a:lnTo>
                  <a:lnTo>
                    <a:pt x="170" y="34"/>
                  </a:lnTo>
                  <a:lnTo>
                    <a:pt x="170" y="35"/>
                  </a:lnTo>
                  <a:lnTo>
                    <a:pt x="173" y="35"/>
                  </a:lnTo>
                  <a:lnTo>
                    <a:pt x="173" y="33"/>
                  </a:lnTo>
                  <a:lnTo>
                    <a:pt x="171" y="33"/>
                  </a:lnTo>
                  <a:lnTo>
                    <a:pt x="171" y="32"/>
                  </a:lnTo>
                  <a:lnTo>
                    <a:pt x="173" y="32"/>
                  </a:lnTo>
                  <a:lnTo>
                    <a:pt x="177" y="32"/>
                  </a:lnTo>
                  <a:lnTo>
                    <a:pt x="179" y="32"/>
                  </a:lnTo>
                  <a:lnTo>
                    <a:pt x="177" y="32"/>
                  </a:lnTo>
                  <a:lnTo>
                    <a:pt x="176" y="33"/>
                  </a:lnTo>
                  <a:lnTo>
                    <a:pt x="174" y="33"/>
                  </a:lnTo>
                  <a:lnTo>
                    <a:pt x="174" y="35"/>
                  </a:lnTo>
                  <a:lnTo>
                    <a:pt x="178" y="35"/>
                  </a:lnTo>
                  <a:lnTo>
                    <a:pt x="180" y="34"/>
                  </a:lnTo>
                  <a:lnTo>
                    <a:pt x="188" y="34"/>
                  </a:lnTo>
                  <a:lnTo>
                    <a:pt x="188" y="32"/>
                  </a:lnTo>
                  <a:lnTo>
                    <a:pt x="189" y="32"/>
                  </a:lnTo>
                  <a:lnTo>
                    <a:pt x="189" y="34"/>
                  </a:lnTo>
                  <a:lnTo>
                    <a:pt x="192" y="34"/>
                  </a:lnTo>
                  <a:lnTo>
                    <a:pt x="192" y="37"/>
                  </a:lnTo>
                  <a:lnTo>
                    <a:pt x="192" y="40"/>
                  </a:lnTo>
                  <a:lnTo>
                    <a:pt x="218" y="40"/>
                  </a:lnTo>
                  <a:lnTo>
                    <a:pt x="220" y="40"/>
                  </a:lnTo>
                  <a:lnTo>
                    <a:pt x="219" y="42"/>
                  </a:lnTo>
                  <a:lnTo>
                    <a:pt x="219" y="45"/>
                  </a:lnTo>
                  <a:lnTo>
                    <a:pt x="218" y="46"/>
                  </a:lnTo>
                  <a:lnTo>
                    <a:pt x="12" y="4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010" name="Rectangle 450"/>
            <p:cNvSpPr>
              <a:spLocks noChangeArrowheads="1"/>
            </p:cNvSpPr>
            <p:nvPr/>
          </p:nvSpPr>
          <p:spPr bwMode="auto">
            <a:xfrm>
              <a:off x="1259" y="1548"/>
              <a:ext cx="231" cy="119"/>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KARA</a:t>
              </a:r>
            </a:p>
          </p:txBody>
        </p:sp>
      </p:grpSp>
      <p:sp>
        <p:nvSpPr>
          <p:cNvPr id="323011" name="Freeform 451"/>
          <p:cNvSpPr>
            <a:spLocks/>
          </p:cNvSpPr>
          <p:nvPr/>
        </p:nvSpPr>
        <p:spPr bwMode="auto">
          <a:xfrm>
            <a:off x="4660900" y="3863975"/>
            <a:ext cx="330200" cy="76200"/>
          </a:xfrm>
          <a:custGeom>
            <a:avLst/>
            <a:gdLst/>
            <a:ahLst/>
            <a:cxnLst>
              <a:cxn ang="0">
                <a:pos x="207" y="39"/>
              </a:cxn>
              <a:cxn ang="0">
                <a:pos x="199" y="37"/>
              </a:cxn>
              <a:cxn ang="0">
                <a:pos x="187" y="37"/>
              </a:cxn>
              <a:cxn ang="0">
                <a:pos x="181" y="33"/>
              </a:cxn>
              <a:cxn ang="0">
                <a:pos x="178" y="27"/>
              </a:cxn>
              <a:cxn ang="0">
                <a:pos x="175" y="28"/>
              </a:cxn>
              <a:cxn ang="0">
                <a:pos x="172" y="33"/>
              </a:cxn>
              <a:cxn ang="0">
                <a:pos x="165" y="29"/>
              </a:cxn>
              <a:cxn ang="0">
                <a:pos x="164" y="25"/>
              </a:cxn>
              <a:cxn ang="0">
                <a:pos x="159" y="31"/>
              </a:cxn>
              <a:cxn ang="0">
                <a:pos x="152" y="35"/>
              </a:cxn>
              <a:cxn ang="0">
                <a:pos x="144" y="39"/>
              </a:cxn>
              <a:cxn ang="0">
                <a:pos x="136" y="35"/>
              </a:cxn>
              <a:cxn ang="0">
                <a:pos x="133" y="33"/>
              </a:cxn>
              <a:cxn ang="0">
                <a:pos x="132" y="25"/>
              </a:cxn>
              <a:cxn ang="0">
                <a:pos x="126" y="28"/>
              </a:cxn>
              <a:cxn ang="0">
                <a:pos x="123" y="24"/>
              </a:cxn>
              <a:cxn ang="0">
                <a:pos x="123" y="12"/>
              </a:cxn>
              <a:cxn ang="0">
                <a:pos x="126" y="7"/>
              </a:cxn>
              <a:cxn ang="0">
                <a:pos x="126" y="2"/>
              </a:cxn>
              <a:cxn ang="0">
                <a:pos x="123" y="10"/>
              </a:cxn>
              <a:cxn ang="0">
                <a:pos x="123" y="2"/>
              </a:cxn>
              <a:cxn ang="0">
                <a:pos x="117" y="4"/>
              </a:cxn>
              <a:cxn ang="0">
                <a:pos x="118" y="7"/>
              </a:cxn>
              <a:cxn ang="0">
                <a:pos x="118" y="17"/>
              </a:cxn>
              <a:cxn ang="0">
                <a:pos x="116" y="28"/>
              </a:cxn>
              <a:cxn ang="0">
                <a:pos x="116" y="34"/>
              </a:cxn>
              <a:cxn ang="0">
                <a:pos x="111" y="35"/>
              </a:cxn>
              <a:cxn ang="0">
                <a:pos x="109" y="34"/>
              </a:cxn>
              <a:cxn ang="0">
                <a:pos x="105" y="28"/>
              </a:cxn>
              <a:cxn ang="0">
                <a:pos x="105" y="24"/>
              </a:cxn>
              <a:cxn ang="0">
                <a:pos x="99" y="28"/>
              </a:cxn>
              <a:cxn ang="0">
                <a:pos x="97" y="35"/>
              </a:cxn>
              <a:cxn ang="0">
                <a:pos x="96" y="25"/>
              </a:cxn>
              <a:cxn ang="0">
                <a:pos x="96" y="14"/>
              </a:cxn>
              <a:cxn ang="0">
                <a:pos x="99" y="10"/>
              </a:cxn>
              <a:cxn ang="0">
                <a:pos x="95" y="12"/>
              </a:cxn>
              <a:cxn ang="0">
                <a:pos x="95" y="10"/>
              </a:cxn>
              <a:cxn ang="0">
                <a:pos x="93" y="14"/>
              </a:cxn>
              <a:cxn ang="0">
                <a:pos x="92" y="22"/>
              </a:cxn>
              <a:cxn ang="0">
                <a:pos x="85" y="24"/>
              </a:cxn>
              <a:cxn ang="0">
                <a:pos x="85" y="17"/>
              </a:cxn>
              <a:cxn ang="0">
                <a:pos x="83" y="19"/>
              </a:cxn>
              <a:cxn ang="0">
                <a:pos x="79" y="24"/>
              </a:cxn>
              <a:cxn ang="0">
                <a:pos x="75" y="19"/>
              </a:cxn>
              <a:cxn ang="0">
                <a:pos x="75" y="24"/>
              </a:cxn>
              <a:cxn ang="0">
                <a:pos x="72" y="29"/>
              </a:cxn>
              <a:cxn ang="0">
                <a:pos x="68" y="35"/>
              </a:cxn>
              <a:cxn ang="0">
                <a:pos x="60" y="34"/>
              </a:cxn>
              <a:cxn ang="0">
                <a:pos x="55" y="30"/>
              </a:cxn>
              <a:cxn ang="0">
                <a:pos x="48" y="35"/>
              </a:cxn>
              <a:cxn ang="0">
                <a:pos x="43" y="33"/>
              </a:cxn>
              <a:cxn ang="0">
                <a:pos x="34" y="37"/>
              </a:cxn>
              <a:cxn ang="0">
                <a:pos x="25" y="35"/>
              </a:cxn>
              <a:cxn ang="0">
                <a:pos x="16" y="33"/>
              </a:cxn>
              <a:cxn ang="0">
                <a:pos x="7" y="35"/>
              </a:cxn>
            </a:cxnLst>
            <a:rect l="0" t="0" r="r" b="b"/>
            <a:pathLst>
              <a:path w="208" h="48">
                <a:moveTo>
                  <a:pt x="13" y="47"/>
                </a:moveTo>
                <a:lnTo>
                  <a:pt x="205" y="47"/>
                </a:lnTo>
                <a:lnTo>
                  <a:pt x="206" y="46"/>
                </a:lnTo>
                <a:lnTo>
                  <a:pt x="207" y="42"/>
                </a:lnTo>
                <a:lnTo>
                  <a:pt x="207" y="41"/>
                </a:lnTo>
                <a:lnTo>
                  <a:pt x="207" y="40"/>
                </a:lnTo>
                <a:lnTo>
                  <a:pt x="207" y="39"/>
                </a:lnTo>
                <a:lnTo>
                  <a:pt x="207" y="37"/>
                </a:lnTo>
                <a:lnTo>
                  <a:pt x="206" y="37"/>
                </a:lnTo>
                <a:lnTo>
                  <a:pt x="205" y="37"/>
                </a:lnTo>
                <a:lnTo>
                  <a:pt x="202" y="37"/>
                </a:lnTo>
                <a:lnTo>
                  <a:pt x="201" y="39"/>
                </a:lnTo>
                <a:lnTo>
                  <a:pt x="200" y="37"/>
                </a:lnTo>
                <a:lnTo>
                  <a:pt x="199" y="37"/>
                </a:lnTo>
                <a:lnTo>
                  <a:pt x="196" y="37"/>
                </a:lnTo>
                <a:lnTo>
                  <a:pt x="195" y="37"/>
                </a:lnTo>
                <a:lnTo>
                  <a:pt x="194" y="37"/>
                </a:lnTo>
                <a:lnTo>
                  <a:pt x="191" y="37"/>
                </a:lnTo>
                <a:lnTo>
                  <a:pt x="189" y="37"/>
                </a:lnTo>
                <a:lnTo>
                  <a:pt x="188" y="37"/>
                </a:lnTo>
                <a:lnTo>
                  <a:pt x="187" y="37"/>
                </a:lnTo>
                <a:lnTo>
                  <a:pt x="184" y="37"/>
                </a:lnTo>
                <a:lnTo>
                  <a:pt x="183" y="37"/>
                </a:lnTo>
                <a:lnTo>
                  <a:pt x="182" y="37"/>
                </a:lnTo>
                <a:lnTo>
                  <a:pt x="182" y="36"/>
                </a:lnTo>
                <a:lnTo>
                  <a:pt x="181" y="35"/>
                </a:lnTo>
                <a:lnTo>
                  <a:pt x="182" y="33"/>
                </a:lnTo>
                <a:lnTo>
                  <a:pt x="181" y="33"/>
                </a:lnTo>
                <a:lnTo>
                  <a:pt x="179" y="33"/>
                </a:lnTo>
                <a:lnTo>
                  <a:pt x="178" y="33"/>
                </a:lnTo>
                <a:lnTo>
                  <a:pt x="177" y="31"/>
                </a:lnTo>
                <a:lnTo>
                  <a:pt x="178" y="30"/>
                </a:lnTo>
                <a:lnTo>
                  <a:pt x="178" y="29"/>
                </a:lnTo>
                <a:lnTo>
                  <a:pt x="178" y="28"/>
                </a:lnTo>
                <a:lnTo>
                  <a:pt x="178" y="27"/>
                </a:lnTo>
                <a:lnTo>
                  <a:pt x="178" y="25"/>
                </a:lnTo>
                <a:lnTo>
                  <a:pt x="177" y="24"/>
                </a:lnTo>
                <a:lnTo>
                  <a:pt x="176" y="24"/>
                </a:lnTo>
                <a:lnTo>
                  <a:pt x="175" y="25"/>
                </a:lnTo>
                <a:lnTo>
                  <a:pt x="175" y="27"/>
                </a:lnTo>
                <a:lnTo>
                  <a:pt x="176" y="27"/>
                </a:lnTo>
                <a:lnTo>
                  <a:pt x="175" y="28"/>
                </a:lnTo>
                <a:lnTo>
                  <a:pt x="173" y="28"/>
                </a:lnTo>
                <a:lnTo>
                  <a:pt x="173" y="29"/>
                </a:lnTo>
                <a:lnTo>
                  <a:pt x="175" y="30"/>
                </a:lnTo>
                <a:lnTo>
                  <a:pt x="173" y="31"/>
                </a:lnTo>
                <a:lnTo>
                  <a:pt x="175" y="33"/>
                </a:lnTo>
                <a:lnTo>
                  <a:pt x="173" y="33"/>
                </a:lnTo>
                <a:lnTo>
                  <a:pt x="172" y="33"/>
                </a:lnTo>
                <a:lnTo>
                  <a:pt x="170" y="33"/>
                </a:lnTo>
                <a:lnTo>
                  <a:pt x="169" y="33"/>
                </a:lnTo>
                <a:lnTo>
                  <a:pt x="168" y="33"/>
                </a:lnTo>
                <a:lnTo>
                  <a:pt x="166" y="33"/>
                </a:lnTo>
                <a:lnTo>
                  <a:pt x="165" y="33"/>
                </a:lnTo>
                <a:lnTo>
                  <a:pt x="165" y="31"/>
                </a:lnTo>
                <a:lnTo>
                  <a:pt x="165" y="29"/>
                </a:lnTo>
                <a:lnTo>
                  <a:pt x="165" y="28"/>
                </a:lnTo>
                <a:lnTo>
                  <a:pt x="165" y="25"/>
                </a:lnTo>
                <a:lnTo>
                  <a:pt x="165" y="24"/>
                </a:lnTo>
                <a:lnTo>
                  <a:pt x="165" y="22"/>
                </a:lnTo>
                <a:lnTo>
                  <a:pt x="164" y="22"/>
                </a:lnTo>
                <a:lnTo>
                  <a:pt x="164" y="24"/>
                </a:lnTo>
                <a:lnTo>
                  <a:pt x="164" y="25"/>
                </a:lnTo>
                <a:lnTo>
                  <a:pt x="164" y="28"/>
                </a:lnTo>
                <a:lnTo>
                  <a:pt x="165" y="29"/>
                </a:lnTo>
                <a:lnTo>
                  <a:pt x="165" y="30"/>
                </a:lnTo>
                <a:lnTo>
                  <a:pt x="163" y="33"/>
                </a:lnTo>
                <a:lnTo>
                  <a:pt x="162" y="33"/>
                </a:lnTo>
                <a:lnTo>
                  <a:pt x="160" y="33"/>
                </a:lnTo>
                <a:lnTo>
                  <a:pt x="159" y="31"/>
                </a:lnTo>
                <a:lnTo>
                  <a:pt x="159" y="30"/>
                </a:lnTo>
                <a:lnTo>
                  <a:pt x="158" y="30"/>
                </a:lnTo>
                <a:lnTo>
                  <a:pt x="156" y="30"/>
                </a:lnTo>
                <a:lnTo>
                  <a:pt x="154" y="31"/>
                </a:lnTo>
                <a:lnTo>
                  <a:pt x="153" y="31"/>
                </a:lnTo>
                <a:lnTo>
                  <a:pt x="152" y="33"/>
                </a:lnTo>
                <a:lnTo>
                  <a:pt x="152" y="35"/>
                </a:lnTo>
                <a:lnTo>
                  <a:pt x="151" y="35"/>
                </a:lnTo>
                <a:lnTo>
                  <a:pt x="150" y="35"/>
                </a:lnTo>
                <a:lnTo>
                  <a:pt x="148" y="35"/>
                </a:lnTo>
                <a:lnTo>
                  <a:pt x="146" y="35"/>
                </a:lnTo>
                <a:lnTo>
                  <a:pt x="146" y="37"/>
                </a:lnTo>
                <a:lnTo>
                  <a:pt x="145" y="39"/>
                </a:lnTo>
                <a:lnTo>
                  <a:pt x="144" y="39"/>
                </a:lnTo>
                <a:lnTo>
                  <a:pt x="142" y="37"/>
                </a:lnTo>
                <a:lnTo>
                  <a:pt x="141" y="39"/>
                </a:lnTo>
                <a:lnTo>
                  <a:pt x="140" y="39"/>
                </a:lnTo>
                <a:lnTo>
                  <a:pt x="138" y="39"/>
                </a:lnTo>
                <a:lnTo>
                  <a:pt x="136" y="39"/>
                </a:lnTo>
                <a:lnTo>
                  <a:pt x="136" y="37"/>
                </a:lnTo>
                <a:lnTo>
                  <a:pt x="136" y="35"/>
                </a:lnTo>
                <a:lnTo>
                  <a:pt x="136" y="34"/>
                </a:lnTo>
                <a:lnTo>
                  <a:pt x="136" y="33"/>
                </a:lnTo>
                <a:lnTo>
                  <a:pt x="135" y="33"/>
                </a:lnTo>
                <a:lnTo>
                  <a:pt x="134" y="33"/>
                </a:lnTo>
                <a:lnTo>
                  <a:pt x="134" y="35"/>
                </a:lnTo>
                <a:lnTo>
                  <a:pt x="133" y="35"/>
                </a:lnTo>
                <a:lnTo>
                  <a:pt x="133" y="33"/>
                </a:lnTo>
                <a:lnTo>
                  <a:pt x="133" y="31"/>
                </a:lnTo>
                <a:lnTo>
                  <a:pt x="133" y="30"/>
                </a:lnTo>
                <a:lnTo>
                  <a:pt x="133" y="29"/>
                </a:lnTo>
                <a:lnTo>
                  <a:pt x="133" y="28"/>
                </a:lnTo>
                <a:lnTo>
                  <a:pt x="134" y="28"/>
                </a:lnTo>
                <a:lnTo>
                  <a:pt x="134" y="25"/>
                </a:lnTo>
                <a:lnTo>
                  <a:pt x="132" y="25"/>
                </a:lnTo>
                <a:lnTo>
                  <a:pt x="130" y="25"/>
                </a:lnTo>
                <a:lnTo>
                  <a:pt x="129" y="25"/>
                </a:lnTo>
                <a:lnTo>
                  <a:pt x="128" y="25"/>
                </a:lnTo>
                <a:lnTo>
                  <a:pt x="127" y="25"/>
                </a:lnTo>
                <a:lnTo>
                  <a:pt x="126" y="24"/>
                </a:lnTo>
                <a:lnTo>
                  <a:pt x="126" y="25"/>
                </a:lnTo>
                <a:lnTo>
                  <a:pt x="126" y="28"/>
                </a:lnTo>
                <a:lnTo>
                  <a:pt x="126" y="29"/>
                </a:lnTo>
                <a:lnTo>
                  <a:pt x="126" y="30"/>
                </a:lnTo>
                <a:lnTo>
                  <a:pt x="123" y="29"/>
                </a:lnTo>
                <a:lnTo>
                  <a:pt x="123" y="28"/>
                </a:lnTo>
                <a:lnTo>
                  <a:pt x="123" y="27"/>
                </a:lnTo>
                <a:lnTo>
                  <a:pt x="123" y="25"/>
                </a:lnTo>
                <a:lnTo>
                  <a:pt x="123" y="24"/>
                </a:lnTo>
                <a:lnTo>
                  <a:pt x="123" y="23"/>
                </a:lnTo>
                <a:lnTo>
                  <a:pt x="123" y="22"/>
                </a:lnTo>
                <a:lnTo>
                  <a:pt x="123" y="20"/>
                </a:lnTo>
                <a:lnTo>
                  <a:pt x="123" y="19"/>
                </a:lnTo>
                <a:lnTo>
                  <a:pt x="123" y="17"/>
                </a:lnTo>
                <a:lnTo>
                  <a:pt x="123" y="14"/>
                </a:lnTo>
                <a:lnTo>
                  <a:pt x="123" y="12"/>
                </a:lnTo>
                <a:lnTo>
                  <a:pt x="123" y="10"/>
                </a:lnTo>
                <a:lnTo>
                  <a:pt x="124" y="10"/>
                </a:lnTo>
                <a:lnTo>
                  <a:pt x="126" y="10"/>
                </a:lnTo>
                <a:lnTo>
                  <a:pt x="127" y="10"/>
                </a:lnTo>
                <a:lnTo>
                  <a:pt x="128" y="8"/>
                </a:lnTo>
                <a:lnTo>
                  <a:pt x="127" y="7"/>
                </a:lnTo>
                <a:lnTo>
                  <a:pt x="126" y="7"/>
                </a:lnTo>
                <a:lnTo>
                  <a:pt x="126" y="6"/>
                </a:lnTo>
                <a:lnTo>
                  <a:pt x="127" y="5"/>
                </a:lnTo>
                <a:lnTo>
                  <a:pt x="127" y="2"/>
                </a:lnTo>
                <a:lnTo>
                  <a:pt x="127" y="1"/>
                </a:lnTo>
                <a:lnTo>
                  <a:pt x="127" y="0"/>
                </a:lnTo>
                <a:lnTo>
                  <a:pt x="126" y="0"/>
                </a:lnTo>
                <a:lnTo>
                  <a:pt x="126" y="2"/>
                </a:lnTo>
                <a:lnTo>
                  <a:pt x="126" y="4"/>
                </a:lnTo>
                <a:lnTo>
                  <a:pt x="126" y="5"/>
                </a:lnTo>
                <a:lnTo>
                  <a:pt x="126" y="6"/>
                </a:lnTo>
                <a:lnTo>
                  <a:pt x="126" y="7"/>
                </a:lnTo>
                <a:lnTo>
                  <a:pt x="126" y="8"/>
                </a:lnTo>
                <a:lnTo>
                  <a:pt x="124" y="10"/>
                </a:lnTo>
                <a:lnTo>
                  <a:pt x="123" y="10"/>
                </a:lnTo>
                <a:lnTo>
                  <a:pt x="122" y="8"/>
                </a:lnTo>
                <a:lnTo>
                  <a:pt x="123" y="7"/>
                </a:lnTo>
                <a:lnTo>
                  <a:pt x="122" y="7"/>
                </a:lnTo>
                <a:lnTo>
                  <a:pt x="121" y="6"/>
                </a:lnTo>
                <a:lnTo>
                  <a:pt x="123" y="5"/>
                </a:lnTo>
                <a:lnTo>
                  <a:pt x="123" y="4"/>
                </a:lnTo>
                <a:lnTo>
                  <a:pt x="123" y="2"/>
                </a:lnTo>
                <a:lnTo>
                  <a:pt x="122" y="2"/>
                </a:lnTo>
                <a:lnTo>
                  <a:pt x="121" y="0"/>
                </a:lnTo>
                <a:lnTo>
                  <a:pt x="120" y="0"/>
                </a:lnTo>
                <a:lnTo>
                  <a:pt x="120" y="2"/>
                </a:lnTo>
                <a:lnTo>
                  <a:pt x="118" y="2"/>
                </a:lnTo>
                <a:lnTo>
                  <a:pt x="117" y="2"/>
                </a:lnTo>
                <a:lnTo>
                  <a:pt x="117" y="4"/>
                </a:lnTo>
                <a:lnTo>
                  <a:pt x="117" y="5"/>
                </a:lnTo>
                <a:lnTo>
                  <a:pt x="118" y="6"/>
                </a:lnTo>
                <a:lnTo>
                  <a:pt x="120" y="6"/>
                </a:lnTo>
                <a:lnTo>
                  <a:pt x="120" y="7"/>
                </a:lnTo>
                <a:lnTo>
                  <a:pt x="118" y="7"/>
                </a:lnTo>
                <a:lnTo>
                  <a:pt x="117" y="7"/>
                </a:lnTo>
                <a:lnTo>
                  <a:pt x="118" y="7"/>
                </a:lnTo>
                <a:lnTo>
                  <a:pt x="120" y="7"/>
                </a:lnTo>
                <a:lnTo>
                  <a:pt x="120" y="10"/>
                </a:lnTo>
                <a:lnTo>
                  <a:pt x="120" y="11"/>
                </a:lnTo>
                <a:lnTo>
                  <a:pt x="120" y="12"/>
                </a:lnTo>
                <a:lnTo>
                  <a:pt x="118" y="14"/>
                </a:lnTo>
                <a:lnTo>
                  <a:pt x="118" y="16"/>
                </a:lnTo>
                <a:lnTo>
                  <a:pt x="118" y="17"/>
                </a:lnTo>
                <a:lnTo>
                  <a:pt x="118" y="18"/>
                </a:lnTo>
                <a:lnTo>
                  <a:pt x="118" y="19"/>
                </a:lnTo>
                <a:lnTo>
                  <a:pt x="117" y="22"/>
                </a:lnTo>
                <a:lnTo>
                  <a:pt x="117" y="23"/>
                </a:lnTo>
                <a:lnTo>
                  <a:pt x="117" y="24"/>
                </a:lnTo>
                <a:lnTo>
                  <a:pt x="117" y="25"/>
                </a:lnTo>
                <a:lnTo>
                  <a:pt x="116" y="28"/>
                </a:lnTo>
                <a:lnTo>
                  <a:pt x="116" y="29"/>
                </a:lnTo>
                <a:lnTo>
                  <a:pt x="116" y="30"/>
                </a:lnTo>
                <a:lnTo>
                  <a:pt x="116" y="31"/>
                </a:lnTo>
                <a:lnTo>
                  <a:pt x="115" y="31"/>
                </a:lnTo>
                <a:lnTo>
                  <a:pt x="115" y="33"/>
                </a:lnTo>
                <a:lnTo>
                  <a:pt x="116" y="33"/>
                </a:lnTo>
                <a:lnTo>
                  <a:pt x="116" y="34"/>
                </a:lnTo>
                <a:lnTo>
                  <a:pt x="116" y="36"/>
                </a:lnTo>
                <a:lnTo>
                  <a:pt x="115" y="36"/>
                </a:lnTo>
                <a:lnTo>
                  <a:pt x="114" y="35"/>
                </a:lnTo>
                <a:lnTo>
                  <a:pt x="114" y="34"/>
                </a:lnTo>
                <a:lnTo>
                  <a:pt x="112" y="34"/>
                </a:lnTo>
                <a:lnTo>
                  <a:pt x="111" y="34"/>
                </a:lnTo>
                <a:lnTo>
                  <a:pt x="111" y="35"/>
                </a:lnTo>
                <a:lnTo>
                  <a:pt x="111" y="37"/>
                </a:lnTo>
                <a:lnTo>
                  <a:pt x="110" y="39"/>
                </a:lnTo>
                <a:lnTo>
                  <a:pt x="109" y="39"/>
                </a:lnTo>
                <a:lnTo>
                  <a:pt x="109" y="37"/>
                </a:lnTo>
                <a:lnTo>
                  <a:pt x="109" y="36"/>
                </a:lnTo>
                <a:lnTo>
                  <a:pt x="109" y="35"/>
                </a:lnTo>
                <a:lnTo>
                  <a:pt x="109" y="34"/>
                </a:lnTo>
                <a:lnTo>
                  <a:pt x="108" y="34"/>
                </a:lnTo>
                <a:lnTo>
                  <a:pt x="106" y="34"/>
                </a:lnTo>
                <a:lnTo>
                  <a:pt x="106" y="33"/>
                </a:lnTo>
                <a:lnTo>
                  <a:pt x="106" y="31"/>
                </a:lnTo>
                <a:lnTo>
                  <a:pt x="106" y="30"/>
                </a:lnTo>
                <a:lnTo>
                  <a:pt x="106" y="29"/>
                </a:lnTo>
                <a:lnTo>
                  <a:pt x="105" y="28"/>
                </a:lnTo>
                <a:lnTo>
                  <a:pt x="106" y="25"/>
                </a:lnTo>
                <a:lnTo>
                  <a:pt x="108" y="25"/>
                </a:lnTo>
                <a:lnTo>
                  <a:pt x="109" y="25"/>
                </a:lnTo>
                <a:lnTo>
                  <a:pt x="109" y="24"/>
                </a:lnTo>
                <a:lnTo>
                  <a:pt x="108" y="24"/>
                </a:lnTo>
                <a:lnTo>
                  <a:pt x="106" y="24"/>
                </a:lnTo>
                <a:lnTo>
                  <a:pt x="105" y="24"/>
                </a:lnTo>
                <a:lnTo>
                  <a:pt x="104" y="24"/>
                </a:lnTo>
                <a:lnTo>
                  <a:pt x="103" y="24"/>
                </a:lnTo>
                <a:lnTo>
                  <a:pt x="102" y="24"/>
                </a:lnTo>
                <a:lnTo>
                  <a:pt x="101" y="24"/>
                </a:lnTo>
                <a:lnTo>
                  <a:pt x="99" y="24"/>
                </a:lnTo>
                <a:lnTo>
                  <a:pt x="99" y="25"/>
                </a:lnTo>
                <a:lnTo>
                  <a:pt x="99" y="28"/>
                </a:lnTo>
                <a:lnTo>
                  <a:pt x="98" y="29"/>
                </a:lnTo>
                <a:lnTo>
                  <a:pt x="98" y="30"/>
                </a:lnTo>
                <a:lnTo>
                  <a:pt x="98" y="31"/>
                </a:lnTo>
                <a:lnTo>
                  <a:pt x="98" y="33"/>
                </a:lnTo>
                <a:lnTo>
                  <a:pt x="98" y="34"/>
                </a:lnTo>
                <a:lnTo>
                  <a:pt x="98" y="35"/>
                </a:lnTo>
                <a:lnTo>
                  <a:pt x="97" y="35"/>
                </a:lnTo>
                <a:lnTo>
                  <a:pt x="97" y="34"/>
                </a:lnTo>
                <a:lnTo>
                  <a:pt x="97" y="33"/>
                </a:lnTo>
                <a:lnTo>
                  <a:pt x="97" y="31"/>
                </a:lnTo>
                <a:lnTo>
                  <a:pt x="97" y="30"/>
                </a:lnTo>
                <a:lnTo>
                  <a:pt x="97" y="29"/>
                </a:lnTo>
                <a:lnTo>
                  <a:pt x="97" y="28"/>
                </a:lnTo>
                <a:lnTo>
                  <a:pt x="96" y="25"/>
                </a:lnTo>
                <a:lnTo>
                  <a:pt x="96" y="24"/>
                </a:lnTo>
                <a:lnTo>
                  <a:pt x="96" y="22"/>
                </a:lnTo>
                <a:lnTo>
                  <a:pt x="96" y="19"/>
                </a:lnTo>
                <a:lnTo>
                  <a:pt x="96" y="18"/>
                </a:lnTo>
                <a:lnTo>
                  <a:pt x="96" y="17"/>
                </a:lnTo>
                <a:lnTo>
                  <a:pt x="96" y="16"/>
                </a:lnTo>
                <a:lnTo>
                  <a:pt x="96" y="14"/>
                </a:lnTo>
                <a:lnTo>
                  <a:pt x="97" y="14"/>
                </a:lnTo>
                <a:lnTo>
                  <a:pt x="98" y="14"/>
                </a:lnTo>
                <a:lnTo>
                  <a:pt x="99" y="14"/>
                </a:lnTo>
                <a:lnTo>
                  <a:pt x="99" y="12"/>
                </a:lnTo>
                <a:lnTo>
                  <a:pt x="101" y="10"/>
                </a:lnTo>
                <a:lnTo>
                  <a:pt x="99" y="7"/>
                </a:lnTo>
                <a:lnTo>
                  <a:pt x="99" y="10"/>
                </a:lnTo>
                <a:lnTo>
                  <a:pt x="99" y="11"/>
                </a:lnTo>
                <a:lnTo>
                  <a:pt x="98" y="12"/>
                </a:lnTo>
                <a:lnTo>
                  <a:pt x="98" y="13"/>
                </a:lnTo>
                <a:lnTo>
                  <a:pt x="97" y="13"/>
                </a:lnTo>
                <a:lnTo>
                  <a:pt x="96" y="14"/>
                </a:lnTo>
                <a:lnTo>
                  <a:pt x="95" y="13"/>
                </a:lnTo>
                <a:lnTo>
                  <a:pt x="95" y="12"/>
                </a:lnTo>
                <a:lnTo>
                  <a:pt x="96" y="11"/>
                </a:lnTo>
                <a:lnTo>
                  <a:pt x="96" y="10"/>
                </a:lnTo>
                <a:lnTo>
                  <a:pt x="97" y="10"/>
                </a:lnTo>
                <a:lnTo>
                  <a:pt x="96" y="8"/>
                </a:lnTo>
                <a:lnTo>
                  <a:pt x="95" y="8"/>
                </a:lnTo>
                <a:lnTo>
                  <a:pt x="93" y="10"/>
                </a:lnTo>
                <a:lnTo>
                  <a:pt x="95" y="10"/>
                </a:lnTo>
                <a:lnTo>
                  <a:pt x="95" y="12"/>
                </a:lnTo>
                <a:lnTo>
                  <a:pt x="93" y="12"/>
                </a:lnTo>
                <a:lnTo>
                  <a:pt x="93" y="13"/>
                </a:lnTo>
                <a:lnTo>
                  <a:pt x="92" y="13"/>
                </a:lnTo>
                <a:lnTo>
                  <a:pt x="91" y="14"/>
                </a:lnTo>
                <a:lnTo>
                  <a:pt x="92" y="14"/>
                </a:lnTo>
                <a:lnTo>
                  <a:pt x="93" y="14"/>
                </a:lnTo>
                <a:lnTo>
                  <a:pt x="95" y="14"/>
                </a:lnTo>
                <a:lnTo>
                  <a:pt x="93" y="16"/>
                </a:lnTo>
                <a:lnTo>
                  <a:pt x="93" y="17"/>
                </a:lnTo>
                <a:lnTo>
                  <a:pt x="93" y="18"/>
                </a:lnTo>
                <a:lnTo>
                  <a:pt x="93" y="19"/>
                </a:lnTo>
                <a:lnTo>
                  <a:pt x="93" y="22"/>
                </a:lnTo>
                <a:lnTo>
                  <a:pt x="92" y="22"/>
                </a:lnTo>
                <a:lnTo>
                  <a:pt x="92" y="24"/>
                </a:lnTo>
                <a:lnTo>
                  <a:pt x="91" y="24"/>
                </a:lnTo>
                <a:lnTo>
                  <a:pt x="90" y="24"/>
                </a:lnTo>
                <a:lnTo>
                  <a:pt x="89" y="24"/>
                </a:lnTo>
                <a:lnTo>
                  <a:pt x="87" y="24"/>
                </a:lnTo>
                <a:lnTo>
                  <a:pt x="86" y="25"/>
                </a:lnTo>
                <a:lnTo>
                  <a:pt x="85" y="24"/>
                </a:lnTo>
                <a:lnTo>
                  <a:pt x="85" y="23"/>
                </a:lnTo>
                <a:lnTo>
                  <a:pt x="86" y="22"/>
                </a:lnTo>
                <a:lnTo>
                  <a:pt x="86" y="20"/>
                </a:lnTo>
                <a:lnTo>
                  <a:pt x="86" y="19"/>
                </a:lnTo>
                <a:lnTo>
                  <a:pt x="86" y="18"/>
                </a:lnTo>
                <a:lnTo>
                  <a:pt x="86" y="17"/>
                </a:lnTo>
                <a:lnTo>
                  <a:pt x="85" y="17"/>
                </a:lnTo>
                <a:lnTo>
                  <a:pt x="85" y="14"/>
                </a:lnTo>
                <a:lnTo>
                  <a:pt x="86" y="14"/>
                </a:lnTo>
                <a:lnTo>
                  <a:pt x="84" y="14"/>
                </a:lnTo>
                <a:lnTo>
                  <a:pt x="83" y="14"/>
                </a:lnTo>
                <a:lnTo>
                  <a:pt x="84" y="16"/>
                </a:lnTo>
                <a:lnTo>
                  <a:pt x="84" y="17"/>
                </a:lnTo>
                <a:lnTo>
                  <a:pt x="83" y="19"/>
                </a:lnTo>
                <a:lnTo>
                  <a:pt x="83" y="20"/>
                </a:lnTo>
                <a:lnTo>
                  <a:pt x="83" y="22"/>
                </a:lnTo>
                <a:lnTo>
                  <a:pt x="83" y="23"/>
                </a:lnTo>
                <a:lnTo>
                  <a:pt x="83" y="24"/>
                </a:lnTo>
                <a:lnTo>
                  <a:pt x="81" y="24"/>
                </a:lnTo>
                <a:lnTo>
                  <a:pt x="80" y="24"/>
                </a:lnTo>
                <a:lnTo>
                  <a:pt x="79" y="24"/>
                </a:lnTo>
                <a:lnTo>
                  <a:pt x="78" y="24"/>
                </a:lnTo>
                <a:lnTo>
                  <a:pt x="79" y="22"/>
                </a:lnTo>
                <a:lnTo>
                  <a:pt x="78" y="20"/>
                </a:lnTo>
                <a:lnTo>
                  <a:pt x="79" y="19"/>
                </a:lnTo>
                <a:lnTo>
                  <a:pt x="78" y="18"/>
                </a:lnTo>
                <a:lnTo>
                  <a:pt x="77" y="18"/>
                </a:lnTo>
                <a:lnTo>
                  <a:pt x="75" y="19"/>
                </a:lnTo>
                <a:lnTo>
                  <a:pt x="74" y="19"/>
                </a:lnTo>
                <a:lnTo>
                  <a:pt x="75" y="19"/>
                </a:lnTo>
                <a:lnTo>
                  <a:pt x="77" y="20"/>
                </a:lnTo>
                <a:lnTo>
                  <a:pt x="75" y="22"/>
                </a:lnTo>
                <a:lnTo>
                  <a:pt x="75" y="23"/>
                </a:lnTo>
                <a:lnTo>
                  <a:pt x="77" y="24"/>
                </a:lnTo>
                <a:lnTo>
                  <a:pt x="75" y="24"/>
                </a:lnTo>
                <a:lnTo>
                  <a:pt x="74" y="24"/>
                </a:lnTo>
                <a:lnTo>
                  <a:pt x="73" y="24"/>
                </a:lnTo>
                <a:lnTo>
                  <a:pt x="72" y="24"/>
                </a:lnTo>
                <a:lnTo>
                  <a:pt x="71" y="25"/>
                </a:lnTo>
                <a:lnTo>
                  <a:pt x="71" y="27"/>
                </a:lnTo>
                <a:lnTo>
                  <a:pt x="71" y="28"/>
                </a:lnTo>
                <a:lnTo>
                  <a:pt x="72" y="29"/>
                </a:lnTo>
                <a:lnTo>
                  <a:pt x="72" y="30"/>
                </a:lnTo>
                <a:lnTo>
                  <a:pt x="71" y="30"/>
                </a:lnTo>
                <a:lnTo>
                  <a:pt x="69" y="30"/>
                </a:lnTo>
                <a:lnTo>
                  <a:pt x="69" y="31"/>
                </a:lnTo>
                <a:lnTo>
                  <a:pt x="69" y="33"/>
                </a:lnTo>
                <a:lnTo>
                  <a:pt x="69" y="34"/>
                </a:lnTo>
                <a:lnTo>
                  <a:pt x="68" y="35"/>
                </a:lnTo>
                <a:lnTo>
                  <a:pt x="67" y="35"/>
                </a:lnTo>
                <a:lnTo>
                  <a:pt x="66" y="35"/>
                </a:lnTo>
                <a:lnTo>
                  <a:pt x="65" y="35"/>
                </a:lnTo>
                <a:lnTo>
                  <a:pt x="63" y="35"/>
                </a:lnTo>
                <a:lnTo>
                  <a:pt x="62" y="35"/>
                </a:lnTo>
                <a:lnTo>
                  <a:pt x="60" y="35"/>
                </a:lnTo>
                <a:lnTo>
                  <a:pt x="60" y="34"/>
                </a:lnTo>
                <a:lnTo>
                  <a:pt x="60" y="33"/>
                </a:lnTo>
                <a:lnTo>
                  <a:pt x="59" y="31"/>
                </a:lnTo>
                <a:lnTo>
                  <a:pt x="59" y="30"/>
                </a:lnTo>
                <a:lnTo>
                  <a:pt x="59" y="29"/>
                </a:lnTo>
                <a:lnTo>
                  <a:pt x="57" y="30"/>
                </a:lnTo>
                <a:lnTo>
                  <a:pt x="56" y="30"/>
                </a:lnTo>
                <a:lnTo>
                  <a:pt x="55" y="30"/>
                </a:lnTo>
                <a:lnTo>
                  <a:pt x="53" y="30"/>
                </a:lnTo>
                <a:lnTo>
                  <a:pt x="51" y="31"/>
                </a:lnTo>
                <a:lnTo>
                  <a:pt x="51" y="33"/>
                </a:lnTo>
                <a:lnTo>
                  <a:pt x="50" y="33"/>
                </a:lnTo>
                <a:lnTo>
                  <a:pt x="49" y="33"/>
                </a:lnTo>
                <a:lnTo>
                  <a:pt x="48" y="34"/>
                </a:lnTo>
                <a:lnTo>
                  <a:pt x="48" y="35"/>
                </a:lnTo>
                <a:lnTo>
                  <a:pt x="48" y="36"/>
                </a:lnTo>
                <a:lnTo>
                  <a:pt x="48" y="37"/>
                </a:lnTo>
                <a:lnTo>
                  <a:pt x="47" y="37"/>
                </a:lnTo>
                <a:lnTo>
                  <a:pt x="47" y="36"/>
                </a:lnTo>
                <a:lnTo>
                  <a:pt x="45" y="35"/>
                </a:lnTo>
                <a:lnTo>
                  <a:pt x="45" y="33"/>
                </a:lnTo>
                <a:lnTo>
                  <a:pt x="43" y="33"/>
                </a:lnTo>
                <a:lnTo>
                  <a:pt x="41" y="33"/>
                </a:lnTo>
                <a:lnTo>
                  <a:pt x="39" y="34"/>
                </a:lnTo>
                <a:lnTo>
                  <a:pt x="38" y="35"/>
                </a:lnTo>
                <a:lnTo>
                  <a:pt x="38" y="36"/>
                </a:lnTo>
                <a:lnTo>
                  <a:pt x="37" y="36"/>
                </a:lnTo>
                <a:lnTo>
                  <a:pt x="35" y="36"/>
                </a:lnTo>
                <a:lnTo>
                  <a:pt x="34" y="37"/>
                </a:lnTo>
                <a:lnTo>
                  <a:pt x="32" y="37"/>
                </a:lnTo>
                <a:lnTo>
                  <a:pt x="32" y="35"/>
                </a:lnTo>
                <a:lnTo>
                  <a:pt x="32" y="34"/>
                </a:lnTo>
                <a:lnTo>
                  <a:pt x="30" y="34"/>
                </a:lnTo>
                <a:lnTo>
                  <a:pt x="28" y="34"/>
                </a:lnTo>
                <a:lnTo>
                  <a:pt x="26" y="34"/>
                </a:lnTo>
                <a:lnTo>
                  <a:pt x="25" y="35"/>
                </a:lnTo>
                <a:lnTo>
                  <a:pt x="24" y="35"/>
                </a:lnTo>
                <a:lnTo>
                  <a:pt x="23" y="35"/>
                </a:lnTo>
                <a:lnTo>
                  <a:pt x="20" y="35"/>
                </a:lnTo>
                <a:lnTo>
                  <a:pt x="19" y="35"/>
                </a:lnTo>
                <a:lnTo>
                  <a:pt x="18" y="34"/>
                </a:lnTo>
                <a:lnTo>
                  <a:pt x="17" y="33"/>
                </a:lnTo>
                <a:lnTo>
                  <a:pt x="16" y="33"/>
                </a:lnTo>
                <a:lnTo>
                  <a:pt x="13" y="33"/>
                </a:lnTo>
                <a:lnTo>
                  <a:pt x="12" y="34"/>
                </a:lnTo>
                <a:lnTo>
                  <a:pt x="12" y="35"/>
                </a:lnTo>
                <a:lnTo>
                  <a:pt x="11" y="35"/>
                </a:lnTo>
                <a:lnTo>
                  <a:pt x="10" y="35"/>
                </a:lnTo>
                <a:lnTo>
                  <a:pt x="8" y="35"/>
                </a:lnTo>
                <a:lnTo>
                  <a:pt x="7" y="35"/>
                </a:lnTo>
                <a:lnTo>
                  <a:pt x="6" y="35"/>
                </a:lnTo>
                <a:lnTo>
                  <a:pt x="5" y="35"/>
                </a:lnTo>
                <a:lnTo>
                  <a:pt x="4" y="35"/>
                </a:lnTo>
                <a:lnTo>
                  <a:pt x="1" y="35"/>
                </a:lnTo>
                <a:lnTo>
                  <a:pt x="0" y="35"/>
                </a:lnTo>
                <a:lnTo>
                  <a:pt x="13" y="47"/>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012" name="Rectangle 452"/>
          <p:cNvSpPr>
            <a:spLocks noChangeArrowheads="1"/>
          </p:cNvSpPr>
          <p:nvPr/>
        </p:nvSpPr>
        <p:spPr bwMode="auto">
          <a:xfrm>
            <a:off x="4637431" y="3736976"/>
            <a:ext cx="421590" cy="189155"/>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KASHIN</a:t>
            </a:r>
          </a:p>
        </p:txBody>
      </p:sp>
      <p:grpSp>
        <p:nvGrpSpPr>
          <p:cNvPr id="323013" name="Group 453"/>
          <p:cNvGrpSpPr>
            <a:grpSpLocks/>
          </p:cNvGrpSpPr>
          <p:nvPr/>
        </p:nvGrpSpPr>
        <p:grpSpPr bwMode="auto">
          <a:xfrm>
            <a:off x="2689226" y="3736977"/>
            <a:ext cx="547688" cy="212726"/>
            <a:chOff x="734" y="1841"/>
            <a:chExt cx="345" cy="134"/>
          </a:xfrm>
        </p:grpSpPr>
        <p:sp>
          <p:nvSpPr>
            <p:cNvPr id="323014" name="Freeform 454"/>
            <p:cNvSpPr>
              <a:spLocks/>
            </p:cNvSpPr>
            <p:nvPr/>
          </p:nvSpPr>
          <p:spPr bwMode="auto">
            <a:xfrm>
              <a:off x="734" y="1841"/>
              <a:ext cx="202" cy="47"/>
            </a:xfrm>
            <a:custGeom>
              <a:avLst/>
              <a:gdLst/>
              <a:ahLst/>
              <a:cxnLst>
                <a:cxn ang="0">
                  <a:pos x="197" y="39"/>
                </a:cxn>
                <a:cxn ang="0">
                  <a:pos x="194" y="33"/>
                </a:cxn>
                <a:cxn ang="0">
                  <a:pos x="191" y="33"/>
                </a:cxn>
                <a:cxn ang="0">
                  <a:pos x="188" y="33"/>
                </a:cxn>
                <a:cxn ang="0">
                  <a:pos x="183" y="31"/>
                </a:cxn>
                <a:cxn ang="0">
                  <a:pos x="177" y="35"/>
                </a:cxn>
                <a:cxn ang="0">
                  <a:pos x="158" y="34"/>
                </a:cxn>
                <a:cxn ang="0">
                  <a:pos x="156" y="35"/>
                </a:cxn>
                <a:cxn ang="0">
                  <a:pos x="138" y="36"/>
                </a:cxn>
                <a:cxn ang="0">
                  <a:pos x="135" y="36"/>
                </a:cxn>
                <a:cxn ang="0">
                  <a:pos x="130" y="38"/>
                </a:cxn>
                <a:cxn ang="0">
                  <a:pos x="132" y="33"/>
                </a:cxn>
                <a:cxn ang="0">
                  <a:pos x="128" y="35"/>
                </a:cxn>
                <a:cxn ang="0">
                  <a:pos x="123" y="36"/>
                </a:cxn>
                <a:cxn ang="0">
                  <a:pos x="116" y="36"/>
                </a:cxn>
                <a:cxn ang="0">
                  <a:pos x="109" y="38"/>
                </a:cxn>
                <a:cxn ang="0">
                  <a:pos x="104" y="38"/>
                </a:cxn>
                <a:cxn ang="0">
                  <a:pos x="102" y="38"/>
                </a:cxn>
                <a:cxn ang="0">
                  <a:pos x="86" y="36"/>
                </a:cxn>
                <a:cxn ang="0">
                  <a:pos x="78" y="36"/>
                </a:cxn>
                <a:cxn ang="0">
                  <a:pos x="74" y="36"/>
                </a:cxn>
                <a:cxn ang="0">
                  <a:pos x="74" y="30"/>
                </a:cxn>
                <a:cxn ang="0">
                  <a:pos x="77" y="27"/>
                </a:cxn>
                <a:cxn ang="0">
                  <a:pos x="69" y="25"/>
                </a:cxn>
                <a:cxn ang="0">
                  <a:pos x="66" y="29"/>
                </a:cxn>
                <a:cxn ang="0">
                  <a:pos x="65" y="31"/>
                </a:cxn>
                <a:cxn ang="0">
                  <a:pos x="63" y="19"/>
                </a:cxn>
                <a:cxn ang="0">
                  <a:pos x="60" y="19"/>
                </a:cxn>
                <a:cxn ang="0">
                  <a:pos x="57" y="18"/>
                </a:cxn>
                <a:cxn ang="0">
                  <a:pos x="55" y="18"/>
                </a:cxn>
                <a:cxn ang="0">
                  <a:pos x="57" y="16"/>
                </a:cxn>
                <a:cxn ang="0">
                  <a:pos x="54" y="15"/>
                </a:cxn>
                <a:cxn ang="0">
                  <a:pos x="49" y="15"/>
                </a:cxn>
                <a:cxn ang="0">
                  <a:pos x="51" y="17"/>
                </a:cxn>
                <a:cxn ang="0">
                  <a:pos x="51" y="8"/>
                </a:cxn>
                <a:cxn ang="0">
                  <a:pos x="48" y="7"/>
                </a:cxn>
                <a:cxn ang="0">
                  <a:pos x="50" y="4"/>
                </a:cxn>
                <a:cxn ang="0">
                  <a:pos x="50" y="0"/>
                </a:cxn>
                <a:cxn ang="0">
                  <a:pos x="48" y="2"/>
                </a:cxn>
                <a:cxn ang="0">
                  <a:pos x="43" y="19"/>
                </a:cxn>
                <a:cxn ang="0">
                  <a:pos x="44" y="24"/>
                </a:cxn>
                <a:cxn ang="0">
                  <a:pos x="32" y="23"/>
                </a:cxn>
                <a:cxn ang="0">
                  <a:pos x="26" y="30"/>
                </a:cxn>
                <a:cxn ang="0">
                  <a:pos x="24" y="31"/>
                </a:cxn>
                <a:cxn ang="0">
                  <a:pos x="22" y="29"/>
                </a:cxn>
                <a:cxn ang="0">
                  <a:pos x="20" y="29"/>
                </a:cxn>
                <a:cxn ang="0">
                  <a:pos x="19" y="33"/>
                </a:cxn>
                <a:cxn ang="0">
                  <a:pos x="8" y="35"/>
                </a:cxn>
                <a:cxn ang="0">
                  <a:pos x="7" y="36"/>
                </a:cxn>
                <a:cxn ang="0">
                  <a:pos x="4" y="39"/>
                </a:cxn>
                <a:cxn ang="0">
                  <a:pos x="0" y="42"/>
                </a:cxn>
                <a:cxn ang="0">
                  <a:pos x="1" y="46"/>
                </a:cxn>
              </a:cxnLst>
              <a:rect l="0" t="0" r="r" b="b"/>
              <a:pathLst>
                <a:path w="202" h="47">
                  <a:moveTo>
                    <a:pt x="1" y="46"/>
                  </a:moveTo>
                  <a:lnTo>
                    <a:pt x="194" y="46"/>
                  </a:lnTo>
                  <a:lnTo>
                    <a:pt x="197" y="39"/>
                  </a:lnTo>
                  <a:lnTo>
                    <a:pt x="201" y="34"/>
                  </a:lnTo>
                  <a:lnTo>
                    <a:pt x="196" y="35"/>
                  </a:lnTo>
                  <a:lnTo>
                    <a:pt x="194" y="33"/>
                  </a:lnTo>
                  <a:lnTo>
                    <a:pt x="194" y="34"/>
                  </a:lnTo>
                  <a:lnTo>
                    <a:pt x="191" y="35"/>
                  </a:lnTo>
                  <a:lnTo>
                    <a:pt x="191" y="33"/>
                  </a:lnTo>
                  <a:lnTo>
                    <a:pt x="189" y="33"/>
                  </a:lnTo>
                  <a:lnTo>
                    <a:pt x="189" y="31"/>
                  </a:lnTo>
                  <a:lnTo>
                    <a:pt x="188" y="33"/>
                  </a:lnTo>
                  <a:lnTo>
                    <a:pt x="187" y="33"/>
                  </a:lnTo>
                  <a:lnTo>
                    <a:pt x="187" y="31"/>
                  </a:lnTo>
                  <a:lnTo>
                    <a:pt x="183" y="31"/>
                  </a:lnTo>
                  <a:lnTo>
                    <a:pt x="183" y="35"/>
                  </a:lnTo>
                  <a:lnTo>
                    <a:pt x="179" y="34"/>
                  </a:lnTo>
                  <a:lnTo>
                    <a:pt x="177" y="35"/>
                  </a:lnTo>
                  <a:lnTo>
                    <a:pt x="160" y="35"/>
                  </a:lnTo>
                  <a:lnTo>
                    <a:pt x="159" y="34"/>
                  </a:lnTo>
                  <a:lnTo>
                    <a:pt x="158" y="34"/>
                  </a:lnTo>
                  <a:lnTo>
                    <a:pt x="158" y="36"/>
                  </a:lnTo>
                  <a:lnTo>
                    <a:pt x="156" y="36"/>
                  </a:lnTo>
                  <a:lnTo>
                    <a:pt x="156" y="35"/>
                  </a:lnTo>
                  <a:lnTo>
                    <a:pt x="153" y="35"/>
                  </a:lnTo>
                  <a:lnTo>
                    <a:pt x="153" y="36"/>
                  </a:lnTo>
                  <a:lnTo>
                    <a:pt x="138" y="36"/>
                  </a:lnTo>
                  <a:lnTo>
                    <a:pt x="138" y="38"/>
                  </a:lnTo>
                  <a:lnTo>
                    <a:pt x="135" y="38"/>
                  </a:lnTo>
                  <a:lnTo>
                    <a:pt x="135" y="36"/>
                  </a:lnTo>
                  <a:lnTo>
                    <a:pt x="133" y="38"/>
                  </a:lnTo>
                  <a:lnTo>
                    <a:pt x="132" y="38"/>
                  </a:lnTo>
                  <a:lnTo>
                    <a:pt x="130" y="38"/>
                  </a:lnTo>
                  <a:lnTo>
                    <a:pt x="130" y="35"/>
                  </a:lnTo>
                  <a:lnTo>
                    <a:pt x="132" y="35"/>
                  </a:lnTo>
                  <a:lnTo>
                    <a:pt x="132" y="33"/>
                  </a:lnTo>
                  <a:lnTo>
                    <a:pt x="127" y="33"/>
                  </a:lnTo>
                  <a:lnTo>
                    <a:pt x="127" y="35"/>
                  </a:lnTo>
                  <a:lnTo>
                    <a:pt x="128" y="35"/>
                  </a:lnTo>
                  <a:lnTo>
                    <a:pt x="128" y="36"/>
                  </a:lnTo>
                  <a:lnTo>
                    <a:pt x="127" y="38"/>
                  </a:lnTo>
                  <a:lnTo>
                    <a:pt x="123" y="36"/>
                  </a:lnTo>
                  <a:lnTo>
                    <a:pt x="123" y="38"/>
                  </a:lnTo>
                  <a:lnTo>
                    <a:pt x="116" y="38"/>
                  </a:lnTo>
                  <a:lnTo>
                    <a:pt x="116" y="36"/>
                  </a:lnTo>
                  <a:lnTo>
                    <a:pt x="115" y="36"/>
                  </a:lnTo>
                  <a:lnTo>
                    <a:pt x="115" y="38"/>
                  </a:lnTo>
                  <a:lnTo>
                    <a:pt x="109" y="38"/>
                  </a:lnTo>
                  <a:lnTo>
                    <a:pt x="108" y="36"/>
                  </a:lnTo>
                  <a:lnTo>
                    <a:pt x="108" y="38"/>
                  </a:lnTo>
                  <a:lnTo>
                    <a:pt x="104" y="38"/>
                  </a:lnTo>
                  <a:lnTo>
                    <a:pt x="104" y="36"/>
                  </a:lnTo>
                  <a:lnTo>
                    <a:pt x="102" y="36"/>
                  </a:lnTo>
                  <a:lnTo>
                    <a:pt x="102" y="38"/>
                  </a:lnTo>
                  <a:lnTo>
                    <a:pt x="96" y="38"/>
                  </a:lnTo>
                  <a:lnTo>
                    <a:pt x="96" y="36"/>
                  </a:lnTo>
                  <a:lnTo>
                    <a:pt x="86" y="36"/>
                  </a:lnTo>
                  <a:lnTo>
                    <a:pt x="85" y="38"/>
                  </a:lnTo>
                  <a:lnTo>
                    <a:pt x="78" y="38"/>
                  </a:lnTo>
                  <a:lnTo>
                    <a:pt x="78" y="36"/>
                  </a:lnTo>
                  <a:lnTo>
                    <a:pt x="77" y="36"/>
                  </a:lnTo>
                  <a:lnTo>
                    <a:pt x="75" y="36"/>
                  </a:lnTo>
                  <a:lnTo>
                    <a:pt x="74" y="36"/>
                  </a:lnTo>
                  <a:lnTo>
                    <a:pt x="74" y="33"/>
                  </a:lnTo>
                  <a:lnTo>
                    <a:pt x="75" y="31"/>
                  </a:lnTo>
                  <a:lnTo>
                    <a:pt x="74" y="30"/>
                  </a:lnTo>
                  <a:lnTo>
                    <a:pt x="73" y="29"/>
                  </a:lnTo>
                  <a:lnTo>
                    <a:pt x="73" y="27"/>
                  </a:lnTo>
                  <a:lnTo>
                    <a:pt x="77" y="27"/>
                  </a:lnTo>
                  <a:lnTo>
                    <a:pt x="73" y="27"/>
                  </a:lnTo>
                  <a:lnTo>
                    <a:pt x="72" y="25"/>
                  </a:lnTo>
                  <a:lnTo>
                    <a:pt x="69" y="25"/>
                  </a:lnTo>
                  <a:lnTo>
                    <a:pt x="68" y="27"/>
                  </a:lnTo>
                  <a:lnTo>
                    <a:pt x="68" y="29"/>
                  </a:lnTo>
                  <a:lnTo>
                    <a:pt x="66" y="29"/>
                  </a:lnTo>
                  <a:lnTo>
                    <a:pt x="66" y="30"/>
                  </a:lnTo>
                  <a:lnTo>
                    <a:pt x="66" y="31"/>
                  </a:lnTo>
                  <a:lnTo>
                    <a:pt x="65" y="31"/>
                  </a:lnTo>
                  <a:lnTo>
                    <a:pt x="62" y="22"/>
                  </a:lnTo>
                  <a:lnTo>
                    <a:pt x="63" y="21"/>
                  </a:lnTo>
                  <a:lnTo>
                    <a:pt x="63" y="19"/>
                  </a:lnTo>
                  <a:lnTo>
                    <a:pt x="62" y="19"/>
                  </a:lnTo>
                  <a:lnTo>
                    <a:pt x="61" y="19"/>
                  </a:lnTo>
                  <a:lnTo>
                    <a:pt x="60" y="19"/>
                  </a:lnTo>
                  <a:lnTo>
                    <a:pt x="60" y="18"/>
                  </a:lnTo>
                  <a:lnTo>
                    <a:pt x="59" y="18"/>
                  </a:lnTo>
                  <a:lnTo>
                    <a:pt x="57" y="18"/>
                  </a:lnTo>
                  <a:lnTo>
                    <a:pt x="57" y="19"/>
                  </a:lnTo>
                  <a:lnTo>
                    <a:pt x="56" y="19"/>
                  </a:lnTo>
                  <a:lnTo>
                    <a:pt x="55" y="18"/>
                  </a:lnTo>
                  <a:lnTo>
                    <a:pt x="54" y="19"/>
                  </a:lnTo>
                  <a:lnTo>
                    <a:pt x="54" y="18"/>
                  </a:lnTo>
                  <a:lnTo>
                    <a:pt x="57" y="16"/>
                  </a:lnTo>
                  <a:lnTo>
                    <a:pt x="54" y="16"/>
                  </a:lnTo>
                  <a:lnTo>
                    <a:pt x="53" y="16"/>
                  </a:lnTo>
                  <a:lnTo>
                    <a:pt x="54" y="15"/>
                  </a:lnTo>
                  <a:lnTo>
                    <a:pt x="53" y="11"/>
                  </a:lnTo>
                  <a:lnTo>
                    <a:pt x="49" y="11"/>
                  </a:lnTo>
                  <a:lnTo>
                    <a:pt x="49" y="15"/>
                  </a:lnTo>
                  <a:lnTo>
                    <a:pt x="50" y="16"/>
                  </a:lnTo>
                  <a:lnTo>
                    <a:pt x="51" y="16"/>
                  </a:lnTo>
                  <a:lnTo>
                    <a:pt x="51" y="17"/>
                  </a:lnTo>
                  <a:lnTo>
                    <a:pt x="48" y="17"/>
                  </a:lnTo>
                  <a:lnTo>
                    <a:pt x="48" y="8"/>
                  </a:lnTo>
                  <a:lnTo>
                    <a:pt x="51" y="8"/>
                  </a:lnTo>
                  <a:lnTo>
                    <a:pt x="51" y="7"/>
                  </a:lnTo>
                  <a:lnTo>
                    <a:pt x="49" y="7"/>
                  </a:lnTo>
                  <a:lnTo>
                    <a:pt x="48" y="7"/>
                  </a:lnTo>
                  <a:lnTo>
                    <a:pt x="48" y="2"/>
                  </a:lnTo>
                  <a:lnTo>
                    <a:pt x="49" y="2"/>
                  </a:lnTo>
                  <a:lnTo>
                    <a:pt x="50" y="4"/>
                  </a:lnTo>
                  <a:lnTo>
                    <a:pt x="51" y="5"/>
                  </a:lnTo>
                  <a:lnTo>
                    <a:pt x="49" y="2"/>
                  </a:lnTo>
                  <a:lnTo>
                    <a:pt x="50" y="0"/>
                  </a:lnTo>
                  <a:lnTo>
                    <a:pt x="48" y="0"/>
                  </a:lnTo>
                  <a:lnTo>
                    <a:pt x="48" y="1"/>
                  </a:lnTo>
                  <a:lnTo>
                    <a:pt x="48" y="2"/>
                  </a:lnTo>
                  <a:lnTo>
                    <a:pt x="47" y="2"/>
                  </a:lnTo>
                  <a:lnTo>
                    <a:pt x="47" y="18"/>
                  </a:lnTo>
                  <a:lnTo>
                    <a:pt x="43" y="19"/>
                  </a:lnTo>
                  <a:lnTo>
                    <a:pt x="43" y="21"/>
                  </a:lnTo>
                  <a:lnTo>
                    <a:pt x="45" y="22"/>
                  </a:lnTo>
                  <a:lnTo>
                    <a:pt x="44" y="24"/>
                  </a:lnTo>
                  <a:lnTo>
                    <a:pt x="38" y="24"/>
                  </a:lnTo>
                  <a:lnTo>
                    <a:pt x="38" y="23"/>
                  </a:lnTo>
                  <a:lnTo>
                    <a:pt x="32" y="23"/>
                  </a:lnTo>
                  <a:lnTo>
                    <a:pt x="29" y="25"/>
                  </a:lnTo>
                  <a:lnTo>
                    <a:pt x="29" y="29"/>
                  </a:lnTo>
                  <a:lnTo>
                    <a:pt x="26" y="30"/>
                  </a:lnTo>
                  <a:lnTo>
                    <a:pt x="26" y="31"/>
                  </a:lnTo>
                  <a:lnTo>
                    <a:pt x="25" y="31"/>
                  </a:lnTo>
                  <a:lnTo>
                    <a:pt x="24" y="31"/>
                  </a:lnTo>
                  <a:lnTo>
                    <a:pt x="25" y="30"/>
                  </a:lnTo>
                  <a:lnTo>
                    <a:pt x="24" y="29"/>
                  </a:lnTo>
                  <a:lnTo>
                    <a:pt x="22" y="29"/>
                  </a:lnTo>
                  <a:lnTo>
                    <a:pt x="20" y="29"/>
                  </a:lnTo>
                  <a:lnTo>
                    <a:pt x="16" y="29"/>
                  </a:lnTo>
                  <a:lnTo>
                    <a:pt x="20" y="29"/>
                  </a:lnTo>
                  <a:lnTo>
                    <a:pt x="20" y="31"/>
                  </a:lnTo>
                  <a:lnTo>
                    <a:pt x="18" y="31"/>
                  </a:lnTo>
                  <a:lnTo>
                    <a:pt x="19" y="33"/>
                  </a:lnTo>
                  <a:lnTo>
                    <a:pt x="19" y="36"/>
                  </a:lnTo>
                  <a:lnTo>
                    <a:pt x="11" y="36"/>
                  </a:lnTo>
                  <a:lnTo>
                    <a:pt x="8" y="35"/>
                  </a:lnTo>
                  <a:lnTo>
                    <a:pt x="8" y="39"/>
                  </a:lnTo>
                  <a:lnTo>
                    <a:pt x="7" y="39"/>
                  </a:lnTo>
                  <a:lnTo>
                    <a:pt x="7" y="36"/>
                  </a:lnTo>
                  <a:lnTo>
                    <a:pt x="6" y="36"/>
                  </a:lnTo>
                  <a:lnTo>
                    <a:pt x="6" y="39"/>
                  </a:lnTo>
                  <a:lnTo>
                    <a:pt x="4" y="39"/>
                  </a:lnTo>
                  <a:lnTo>
                    <a:pt x="2" y="39"/>
                  </a:lnTo>
                  <a:lnTo>
                    <a:pt x="0" y="41"/>
                  </a:lnTo>
                  <a:lnTo>
                    <a:pt x="0" y="42"/>
                  </a:lnTo>
                  <a:lnTo>
                    <a:pt x="1" y="44"/>
                  </a:lnTo>
                  <a:lnTo>
                    <a:pt x="0" y="46"/>
                  </a:lnTo>
                  <a:lnTo>
                    <a:pt x="1" y="4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015" name="Rectangle 455"/>
            <p:cNvSpPr>
              <a:spLocks noChangeArrowheads="1"/>
            </p:cNvSpPr>
            <p:nvPr/>
          </p:nvSpPr>
          <p:spPr bwMode="auto">
            <a:xfrm>
              <a:off x="754" y="1856"/>
              <a:ext cx="325" cy="119"/>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POLNOCNY</a:t>
              </a:r>
            </a:p>
          </p:txBody>
        </p:sp>
      </p:grpSp>
      <p:grpSp>
        <p:nvGrpSpPr>
          <p:cNvPr id="323016" name="Group 456"/>
          <p:cNvGrpSpPr>
            <a:grpSpLocks/>
          </p:cNvGrpSpPr>
          <p:nvPr/>
        </p:nvGrpSpPr>
        <p:grpSpPr bwMode="auto">
          <a:xfrm>
            <a:off x="4351338" y="3308352"/>
            <a:ext cx="681037" cy="238125"/>
            <a:chOff x="1781" y="1571"/>
            <a:chExt cx="429" cy="150"/>
          </a:xfrm>
        </p:grpSpPr>
        <p:sp>
          <p:nvSpPr>
            <p:cNvPr id="323017" name="Freeform 457"/>
            <p:cNvSpPr>
              <a:spLocks/>
            </p:cNvSpPr>
            <p:nvPr/>
          </p:nvSpPr>
          <p:spPr bwMode="auto">
            <a:xfrm>
              <a:off x="1781" y="1674"/>
              <a:ext cx="246" cy="47"/>
            </a:xfrm>
            <a:custGeom>
              <a:avLst/>
              <a:gdLst/>
              <a:ahLst/>
              <a:cxnLst>
                <a:cxn ang="0">
                  <a:pos x="227" y="34"/>
                </a:cxn>
                <a:cxn ang="0">
                  <a:pos x="222" y="35"/>
                </a:cxn>
                <a:cxn ang="0">
                  <a:pos x="217" y="35"/>
                </a:cxn>
                <a:cxn ang="0">
                  <a:pos x="216" y="35"/>
                </a:cxn>
                <a:cxn ang="0">
                  <a:pos x="213" y="36"/>
                </a:cxn>
                <a:cxn ang="0">
                  <a:pos x="205" y="38"/>
                </a:cxn>
                <a:cxn ang="0">
                  <a:pos x="203" y="36"/>
                </a:cxn>
                <a:cxn ang="0">
                  <a:pos x="187" y="35"/>
                </a:cxn>
                <a:cxn ang="0">
                  <a:pos x="190" y="28"/>
                </a:cxn>
                <a:cxn ang="0">
                  <a:pos x="185" y="35"/>
                </a:cxn>
                <a:cxn ang="0">
                  <a:pos x="175" y="34"/>
                </a:cxn>
                <a:cxn ang="0">
                  <a:pos x="160" y="28"/>
                </a:cxn>
                <a:cxn ang="0">
                  <a:pos x="155" y="23"/>
                </a:cxn>
                <a:cxn ang="0">
                  <a:pos x="153" y="25"/>
                </a:cxn>
                <a:cxn ang="0">
                  <a:pos x="153" y="24"/>
                </a:cxn>
                <a:cxn ang="0">
                  <a:pos x="151" y="19"/>
                </a:cxn>
                <a:cxn ang="0">
                  <a:pos x="150" y="16"/>
                </a:cxn>
                <a:cxn ang="0">
                  <a:pos x="148" y="19"/>
                </a:cxn>
                <a:cxn ang="0">
                  <a:pos x="147" y="25"/>
                </a:cxn>
                <a:cxn ang="0">
                  <a:pos x="143" y="27"/>
                </a:cxn>
                <a:cxn ang="0">
                  <a:pos x="139" y="33"/>
                </a:cxn>
                <a:cxn ang="0">
                  <a:pos x="135" y="30"/>
                </a:cxn>
                <a:cxn ang="0">
                  <a:pos x="130" y="30"/>
                </a:cxn>
                <a:cxn ang="0">
                  <a:pos x="127" y="24"/>
                </a:cxn>
                <a:cxn ang="0">
                  <a:pos x="126" y="18"/>
                </a:cxn>
                <a:cxn ang="0">
                  <a:pos x="126" y="17"/>
                </a:cxn>
                <a:cxn ang="0">
                  <a:pos x="125" y="8"/>
                </a:cxn>
                <a:cxn ang="0">
                  <a:pos x="124" y="5"/>
                </a:cxn>
                <a:cxn ang="0">
                  <a:pos x="121" y="16"/>
                </a:cxn>
                <a:cxn ang="0">
                  <a:pos x="118" y="24"/>
                </a:cxn>
                <a:cxn ang="0">
                  <a:pos x="110" y="13"/>
                </a:cxn>
                <a:cxn ang="0">
                  <a:pos x="104" y="15"/>
                </a:cxn>
                <a:cxn ang="0">
                  <a:pos x="107" y="12"/>
                </a:cxn>
                <a:cxn ang="0">
                  <a:pos x="102" y="13"/>
                </a:cxn>
                <a:cxn ang="0">
                  <a:pos x="102" y="18"/>
                </a:cxn>
                <a:cxn ang="0">
                  <a:pos x="101" y="24"/>
                </a:cxn>
                <a:cxn ang="0">
                  <a:pos x="101" y="33"/>
                </a:cxn>
                <a:cxn ang="0">
                  <a:pos x="86" y="29"/>
                </a:cxn>
                <a:cxn ang="0">
                  <a:pos x="83" y="25"/>
                </a:cxn>
                <a:cxn ang="0">
                  <a:pos x="83" y="18"/>
                </a:cxn>
                <a:cxn ang="0">
                  <a:pos x="79" y="19"/>
                </a:cxn>
                <a:cxn ang="0">
                  <a:pos x="80" y="23"/>
                </a:cxn>
                <a:cxn ang="0">
                  <a:pos x="82" y="29"/>
                </a:cxn>
                <a:cxn ang="0">
                  <a:pos x="74" y="27"/>
                </a:cxn>
                <a:cxn ang="0">
                  <a:pos x="72" y="30"/>
                </a:cxn>
                <a:cxn ang="0">
                  <a:pos x="66" y="36"/>
                </a:cxn>
                <a:cxn ang="0">
                  <a:pos x="64" y="33"/>
                </a:cxn>
                <a:cxn ang="0">
                  <a:pos x="56" y="31"/>
                </a:cxn>
                <a:cxn ang="0">
                  <a:pos x="58" y="36"/>
                </a:cxn>
                <a:cxn ang="0">
                  <a:pos x="55" y="35"/>
                </a:cxn>
                <a:cxn ang="0">
                  <a:pos x="32" y="39"/>
                </a:cxn>
                <a:cxn ang="0">
                  <a:pos x="12" y="42"/>
                </a:cxn>
              </a:cxnLst>
              <a:rect l="0" t="0" r="r" b="b"/>
              <a:pathLst>
                <a:path w="246" h="47">
                  <a:moveTo>
                    <a:pt x="4" y="46"/>
                  </a:moveTo>
                  <a:lnTo>
                    <a:pt x="237" y="46"/>
                  </a:lnTo>
                  <a:lnTo>
                    <a:pt x="245" y="34"/>
                  </a:lnTo>
                  <a:lnTo>
                    <a:pt x="228" y="35"/>
                  </a:lnTo>
                  <a:lnTo>
                    <a:pt x="227" y="34"/>
                  </a:lnTo>
                  <a:lnTo>
                    <a:pt x="226" y="34"/>
                  </a:lnTo>
                  <a:lnTo>
                    <a:pt x="226" y="35"/>
                  </a:lnTo>
                  <a:lnTo>
                    <a:pt x="226" y="36"/>
                  </a:lnTo>
                  <a:lnTo>
                    <a:pt x="225" y="35"/>
                  </a:lnTo>
                  <a:lnTo>
                    <a:pt x="222" y="35"/>
                  </a:lnTo>
                  <a:lnTo>
                    <a:pt x="220" y="36"/>
                  </a:lnTo>
                  <a:lnTo>
                    <a:pt x="220" y="35"/>
                  </a:lnTo>
                  <a:lnTo>
                    <a:pt x="220" y="36"/>
                  </a:lnTo>
                  <a:lnTo>
                    <a:pt x="217" y="36"/>
                  </a:lnTo>
                  <a:lnTo>
                    <a:pt x="217" y="35"/>
                  </a:lnTo>
                  <a:lnTo>
                    <a:pt x="216" y="35"/>
                  </a:lnTo>
                  <a:lnTo>
                    <a:pt x="215" y="36"/>
                  </a:lnTo>
                  <a:lnTo>
                    <a:pt x="214" y="36"/>
                  </a:lnTo>
                  <a:lnTo>
                    <a:pt x="214" y="35"/>
                  </a:lnTo>
                  <a:lnTo>
                    <a:pt x="216" y="35"/>
                  </a:lnTo>
                  <a:lnTo>
                    <a:pt x="215" y="34"/>
                  </a:lnTo>
                  <a:lnTo>
                    <a:pt x="213" y="34"/>
                  </a:lnTo>
                  <a:lnTo>
                    <a:pt x="211" y="35"/>
                  </a:lnTo>
                  <a:lnTo>
                    <a:pt x="213" y="35"/>
                  </a:lnTo>
                  <a:lnTo>
                    <a:pt x="213" y="36"/>
                  </a:lnTo>
                  <a:lnTo>
                    <a:pt x="211" y="36"/>
                  </a:lnTo>
                  <a:lnTo>
                    <a:pt x="210" y="36"/>
                  </a:lnTo>
                  <a:lnTo>
                    <a:pt x="209" y="36"/>
                  </a:lnTo>
                  <a:lnTo>
                    <a:pt x="209" y="38"/>
                  </a:lnTo>
                  <a:lnTo>
                    <a:pt x="205" y="38"/>
                  </a:lnTo>
                  <a:lnTo>
                    <a:pt x="205" y="35"/>
                  </a:lnTo>
                  <a:lnTo>
                    <a:pt x="205" y="34"/>
                  </a:lnTo>
                  <a:lnTo>
                    <a:pt x="204" y="38"/>
                  </a:lnTo>
                  <a:lnTo>
                    <a:pt x="203" y="38"/>
                  </a:lnTo>
                  <a:lnTo>
                    <a:pt x="203" y="36"/>
                  </a:lnTo>
                  <a:lnTo>
                    <a:pt x="203" y="35"/>
                  </a:lnTo>
                  <a:lnTo>
                    <a:pt x="197" y="35"/>
                  </a:lnTo>
                  <a:lnTo>
                    <a:pt x="196" y="35"/>
                  </a:lnTo>
                  <a:lnTo>
                    <a:pt x="195" y="35"/>
                  </a:lnTo>
                  <a:lnTo>
                    <a:pt x="187" y="35"/>
                  </a:lnTo>
                  <a:lnTo>
                    <a:pt x="189" y="30"/>
                  </a:lnTo>
                  <a:lnTo>
                    <a:pt x="190" y="30"/>
                  </a:lnTo>
                  <a:lnTo>
                    <a:pt x="192" y="30"/>
                  </a:lnTo>
                  <a:lnTo>
                    <a:pt x="192" y="28"/>
                  </a:lnTo>
                  <a:lnTo>
                    <a:pt x="190" y="28"/>
                  </a:lnTo>
                  <a:lnTo>
                    <a:pt x="184" y="28"/>
                  </a:lnTo>
                  <a:lnTo>
                    <a:pt x="185" y="29"/>
                  </a:lnTo>
                  <a:lnTo>
                    <a:pt x="184" y="30"/>
                  </a:lnTo>
                  <a:lnTo>
                    <a:pt x="185" y="31"/>
                  </a:lnTo>
                  <a:lnTo>
                    <a:pt x="185" y="35"/>
                  </a:lnTo>
                  <a:lnTo>
                    <a:pt x="180" y="35"/>
                  </a:lnTo>
                  <a:lnTo>
                    <a:pt x="180" y="33"/>
                  </a:lnTo>
                  <a:lnTo>
                    <a:pt x="177" y="33"/>
                  </a:lnTo>
                  <a:lnTo>
                    <a:pt x="177" y="34"/>
                  </a:lnTo>
                  <a:lnTo>
                    <a:pt x="175" y="34"/>
                  </a:lnTo>
                  <a:lnTo>
                    <a:pt x="175" y="35"/>
                  </a:lnTo>
                  <a:lnTo>
                    <a:pt x="166" y="35"/>
                  </a:lnTo>
                  <a:lnTo>
                    <a:pt x="166" y="30"/>
                  </a:lnTo>
                  <a:lnTo>
                    <a:pt x="160" y="30"/>
                  </a:lnTo>
                  <a:lnTo>
                    <a:pt x="160" y="28"/>
                  </a:lnTo>
                  <a:lnTo>
                    <a:pt x="156" y="28"/>
                  </a:lnTo>
                  <a:lnTo>
                    <a:pt x="156" y="24"/>
                  </a:lnTo>
                  <a:lnTo>
                    <a:pt x="159" y="24"/>
                  </a:lnTo>
                  <a:lnTo>
                    <a:pt x="157" y="23"/>
                  </a:lnTo>
                  <a:lnTo>
                    <a:pt x="155" y="23"/>
                  </a:lnTo>
                  <a:lnTo>
                    <a:pt x="154" y="24"/>
                  </a:lnTo>
                  <a:lnTo>
                    <a:pt x="155" y="24"/>
                  </a:lnTo>
                  <a:lnTo>
                    <a:pt x="155" y="27"/>
                  </a:lnTo>
                  <a:lnTo>
                    <a:pt x="151" y="27"/>
                  </a:lnTo>
                  <a:lnTo>
                    <a:pt x="153" y="25"/>
                  </a:lnTo>
                  <a:lnTo>
                    <a:pt x="151" y="25"/>
                  </a:lnTo>
                  <a:lnTo>
                    <a:pt x="150" y="25"/>
                  </a:lnTo>
                  <a:lnTo>
                    <a:pt x="150" y="23"/>
                  </a:lnTo>
                  <a:lnTo>
                    <a:pt x="151" y="23"/>
                  </a:lnTo>
                  <a:lnTo>
                    <a:pt x="153" y="24"/>
                  </a:lnTo>
                  <a:lnTo>
                    <a:pt x="153" y="22"/>
                  </a:lnTo>
                  <a:lnTo>
                    <a:pt x="154" y="21"/>
                  </a:lnTo>
                  <a:lnTo>
                    <a:pt x="153" y="21"/>
                  </a:lnTo>
                  <a:lnTo>
                    <a:pt x="153" y="18"/>
                  </a:lnTo>
                  <a:lnTo>
                    <a:pt x="151" y="19"/>
                  </a:lnTo>
                  <a:lnTo>
                    <a:pt x="150" y="19"/>
                  </a:lnTo>
                  <a:lnTo>
                    <a:pt x="150" y="18"/>
                  </a:lnTo>
                  <a:lnTo>
                    <a:pt x="151" y="18"/>
                  </a:lnTo>
                  <a:lnTo>
                    <a:pt x="151" y="17"/>
                  </a:lnTo>
                  <a:lnTo>
                    <a:pt x="150" y="16"/>
                  </a:lnTo>
                  <a:lnTo>
                    <a:pt x="150" y="17"/>
                  </a:lnTo>
                  <a:lnTo>
                    <a:pt x="147" y="17"/>
                  </a:lnTo>
                  <a:lnTo>
                    <a:pt x="147" y="18"/>
                  </a:lnTo>
                  <a:lnTo>
                    <a:pt x="148" y="18"/>
                  </a:lnTo>
                  <a:lnTo>
                    <a:pt x="148" y="19"/>
                  </a:lnTo>
                  <a:lnTo>
                    <a:pt x="147" y="19"/>
                  </a:lnTo>
                  <a:lnTo>
                    <a:pt x="147" y="22"/>
                  </a:lnTo>
                  <a:lnTo>
                    <a:pt x="148" y="22"/>
                  </a:lnTo>
                  <a:lnTo>
                    <a:pt x="148" y="25"/>
                  </a:lnTo>
                  <a:lnTo>
                    <a:pt x="147" y="25"/>
                  </a:lnTo>
                  <a:lnTo>
                    <a:pt x="147" y="27"/>
                  </a:lnTo>
                  <a:lnTo>
                    <a:pt x="147" y="28"/>
                  </a:lnTo>
                  <a:lnTo>
                    <a:pt x="145" y="28"/>
                  </a:lnTo>
                  <a:lnTo>
                    <a:pt x="144" y="27"/>
                  </a:lnTo>
                  <a:lnTo>
                    <a:pt x="143" y="27"/>
                  </a:lnTo>
                  <a:lnTo>
                    <a:pt x="143" y="29"/>
                  </a:lnTo>
                  <a:lnTo>
                    <a:pt x="142" y="29"/>
                  </a:lnTo>
                  <a:lnTo>
                    <a:pt x="141" y="29"/>
                  </a:lnTo>
                  <a:lnTo>
                    <a:pt x="141" y="33"/>
                  </a:lnTo>
                  <a:lnTo>
                    <a:pt x="139" y="33"/>
                  </a:lnTo>
                  <a:lnTo>
                    <a:pt x="139" y="30"/>
                  </a:lnTo>
                  <a:lnTo>
                    <a:pt x="137" y="30"/>
                  </a:lnTo>
                  <a:lnTo>
                    <a:pt x="137" y="33"/>
                  </a:lnTo>
                  <a:lnTo>
                    <a:pt x="137" y="30"/>
                  </a:lnTo>
                  <a:lnTo>
                    <a:pt x="135" y="30"/>
                  </a:lnTo>
                  <a:lnTo>
                    <a:pt x="135" y="33"/>
                  </a:lnTo>
                  <a:lnTo>
                    <a:pt x="133" y="33"/>
                  </a:lnTo>
                  <a:lnTo>
                    <a:pt x="133" y="30"/>
                  </a:lnTo>
                  <a:lnTo>
                    <a:pt x="131" y="30"/>
                  </a:lnTo>
                  <a:lnTo>
                    <a:pt x="130" y="30"/>
                  </a:lnTo>
                  <a:lnTo>
                    <a:pt x="130" y="33"/>
                  </a:lnTo>
                  <a:lnTo>
                    <a:pt x="127" y="33"/>
                  </a:lnTo>
                  <a:lnTo>
                    <a:pt x="127" y="27"/>
                  </a:lnTo>
                  <a:lnTo>
                    <a:pt x="127" y="25"/>
                  </a:lnTo>
                  <a:lnTo>
                    <a:pt x="127" y="24"/>
                  </a:lnTo>
                  <a:lnTo>
                    <a:pt x="126" y="24"/>
                  </a:lnTo>
                  <a:lnTo>
                    <a:pt x="126" y="22"/>
                  </a:lnTo>
                  <a:lnTo>
                    <a:pt x="127" y="22"/>
                  </a:lnTo>
                  <a:lnTo>
                    <a:pt x="127" y="21"/>
                  </a:lnTo>
                  <a:lnTo>
                    <a:pt x="126" y="18"/>
                  </a:lnTo>
                  <a:lnTo>
                    <a:pt x="127" y="18"/>
                  </a:lnTo>
                  <a:lnTo>
                    <a:pt x="127" y="19"/>
                  </a:lnTo>
                  <a:lnTo>
                    <a:pt x="129" y="18"/>
                  </a:lnTo>
                  <a:lnTo>
                    <a:pt x="127" y="18"/>
                  </a:lnTo>
                  <a:lnTo>
                    <a:pt x="126" y="17"/>
                  </a:lnTo>
                  <a:lnTo>
                    <a:pt x="133" y="16"/>
                  </a:lnTo>
                  <a:lnTo>
                    <a:pt x="126" y="16"/>
                  </a:lnTo>
                  <a:lnTo>
                    <a:pt x="124" y="13"/>
                  </a:lnTo>
                  <a:lnTo>
                    <a:pt x="124" y="7"/>
                  </a:lnTo>
                  <a:lnTo>
                    <a:pt x="125" y="8"/>
                  </a:lnTo>
                  <a:lnTo>
                    <a:pt x="126" y="12"/>
                  </a:lnTo>
                  <a:lnTo>
                    <a:pt x="131" y="11"/>
                  </a:lnTo>
                  <a:lnTo>
                    <a:pt x="127" y="0"/>
                  </a:lnTo>
                  <a:lnTo>
                    <a:pt x="123" y="1"/>
                  </a:lnTo>
                  <a:lnTo>
                    <a:pt x="124" y="5"/>
                  </a:lnTo>
                  <a:lnTo>
                    <a:pt x="121" y="4"/>
                  </a:lnTo>
                  <a:lnTo>
                    <a:pt x="115" y="10"/>
                  </a:lnTo>
                  <a:lnTo>
                    <a:pt x="118" y="10"/>
                  </a:lnTo>
                  <a:lnTo>
                    <a:pt x="121" y="7"/>
                  </a:lnTo>
                  <a:lnTo>
                    <a:pt x="121" y="16"/>
                  </a:lnTo>
                  <a:lnTo>
                    <a:pt x="118" y="16"/>
                  </a:lnTo>
                  <a:lnTo>
                    <a:pt x="119" y="18"/>
                  </a:lnTo>
                  <a:lnTo>
                    <a:pt x="120" y="19"/>
                  </a:lnTo>
                  <a:lnTo>
                    <a:pt x="118" y="21"/>
                  </a:lnTo>
                  <a:lnTo>
                    <a:pt x="118" y="24"/>
                  </a:lnTo>
                  <a:lnTo>
                    <a:pt x="114" y="24"/>
                  </a:lnTo>
                  <a:lnTo>
                    <a:pt x="114" y="27"/>
                  </a:lnTo>
                  <a:lnTo>
                    <a:pt x="110" y="28"/>
                  </a:lnTo>
                  <a:lnTo>
                    <a:pt x="109" y="21"/>
                  </a:lnTo>
                  <a:lnTo>
                    <a:pt x="110" y="13"/>
                  </a:lnTo>
                  <a:lnTo>
                    <a:pt x="110" y="16"/>
                  </a:lnTo>
                  <a:lnTo>
                    <a:pt x="108" y="18"/>
                  </a:lnTo>
                  <a:lnTo>
                    <a:pt x="106" y="18"/>
                  </a:lnTo>
                  <a:lnTo>
                    <a:pt x="104" y="16"/>
                  </a:lnTo>
                  <a:lnTo>
                    <a:pt x="104" y="15"/>
                  </a:lnTo>
                  <a:lnTo>
                    <a:pt x="106" y="16"/>
                  </a:lnTo>
                  <a:lnTo>
                    <a:pt x="108" y="16"/>
                  </a:lnTo>
                  <a:lnTo>
                    <a:pt x="108" y="15"/>
                  </a:lnTo>
                  <a:lnTo>
                    <a:pt x="107" y="15"/>
                  </a:lnTo>
                  <a:lnTo>
                    <a:pt x="107" y="12"/>
                  </a:lnTo>
                  <a:lnTo>
                    <a:pt x="106" y="13"/>
                  </a:lnTo>
                  <a:lnTo>
                    <a:pt x="104" y="13"/>
                  </a:lnTo>
                  <a:lnTo>
                    <a:pt x="102" y="13"/>
                  </a:lnTo>
                  <a:lnTo>
                    <a:pt x="101" y="13"/>
                  </a:lnTo>
                  <a:lnTo>
                    <a:pt x="102" y="13"/>
                  </a:lnTo>
                  <a:lnTo>
                    <a:pt x="102" y="15"/>
                  </a:lnTo>
                  <a:lnTo>
                    <a:pt x="101" y="15"/>
                  </a:lnTo>
                  <a:lnTo>
                    <a:pt x="98" y="15"/>
                  </a:lnTo>
                  <a:lnTo>
                    <a:pt x="102" y="16"/>
                  </a:lnTo>
                  <a:lnTo>
                    <a:pt x="102" y="18"/>
                  </a:lnTo>
                  <a:lnTo>
                    <a:pt x="98" y="18"/>
                  </a:lnTo>
                  <a:lnTo>
                    <a:pt x="98" y="22"/>
                  </a:lnTo>
                  <a:lnTo>
                    <a:pt x="102" y="22"/>
                  </a:lnTo>
                  <a:lnTo>
                    <a:pt x="102" y="24"/>
                  </a:lnTo>
                  <a:lnTo>
                    <a:pt x="101" y="24"/>
                  </a:lnTo>
                  <a:lnTo>
                    <a:pt x="101" y="29"/>
                  </a:lnTo>
                  <a:lnTo>
                    <a:pt x="104" y="29"/>
                  </a:lnTo>
                  <a:lnTo>
                    <a:pt x="104" y="35"/>
                  </a:lnTo>
                  <a:lnTo>
                    <a:pt x="101" y="35"/>
                  </a:lnTo>
                  <a:lnTo>
                    <a:pt x="101" y="33"/>
                  </a:lnTo>
                  <a:lnTo>
                    <a:pt x="89" y="34"/>
                  </a:lnTo>
                  <a:lnTo>
                    <a:pt x="89" y="35"/>
                  </a:lnTo>
                  <a:lnTo>
                    <a:pt x="86" y="35"/>
                  </a:lnTo>
                  <a:lnTo>
                    <a:pt x="86" y="31"/>
                  </a:lnTo>
                  <a:lnTo>
                    <a:pt x="86" y="29"/>
                  </a:lnTo>
                  <a:lnTo>
                    <a:pt x="85" y="29"/>
                  </a:lnTo>
                  <a:lnTo>
                    <a:pt x="84" y="28"/>
                  </a:lnTo>
                  <a:lnTo>
                    <a:pt x="86" y="27"/>
                  </a:lnTo>
                  <a:lnTo>
                    <a:pt x="84" y="27"/>
                  </a:lnTo>
                  <a:lnTo>
                    <a:pt x="83" y="25"/>
                  </a:lnTo>
                  <a:lnTo>
                    <a:pt x="83" y="24"/>
                  </a:lnTo>
                  <a:lnTo>
                    <a:pt x="85" y="23"/>
                  </a:lnTo>
                  <a:lnTo>
                    <a:pt x="85" y="22"/>
                  </a:lnTo>
                  <a:lnTo>
                    <a:pt x="83" y="22"/>
                  </a:lnTo>
                  <a:lnTo>
                    <a:pt x="83" y="18"/>
                  </a:lnTo>
                  <a:lnTo>
                    <a:pt x="79" y="18"/>
                  </a:lnTo>
                  <a:lnTo>
                    <a:pt x="82" y="18"/>
                  </a:lnTo>
                  <a:lnTo>
                    <a:pt x="83" y="21"/>
                  </a:lnTo>
                  <a:lnTo>
                    <a:pt x="82" y="22"/>
                  </a:lnTo>
                  <a:lnTo>
                    <a:pt x="79" y="19"/>
                  </a:lnTo>
                  <a:lnTo>
                    <a:pt x="79" y="22"/>
                  </a:lnTo>
                  <a:lnTo>
                    <a:pt x="77" y="22"/>
                  </a:lnTo>
                  <a:lnTo>
                    <a:pt x="79" y="23"/>
                  </a:lnTo>
                  <a:lnTo>
                    <a:pt x="79" y="24"/>
                  </a:lnTo>
                  <a:lnTo>
                    <a:pt x="80" y="23"/>
                  </a:lnTo>
                  <a:lnTo>
                    <a:pt x="82" y="24"/>
                  </a:lnTo>
                  <a:lnTo>
                    <a:pt x="82" y="27"/>
                  </a:lnTo>
                  <a:lnTo>
                    <a:pt x="79" y="27"/>
                  </a:lnTo>
                  <a:lnTo>
                    <a:pt x="82" y="28"/>
                  </a:lnTo>
                  <a:lnTo>
                    <a:pt x="82" y="29"/>
                  </a:lnTo>
                  <a:lnTo>
                    <a:pt x="79" y="29"/>
                  </a:lnTo>
                  <a:lnTo>
                    <a:pt x="78" y="30"/>
                  </a:lnTo>
                  <a:lnTo>
                    <a:pt x="76" y="30"/>
                  </a:lnTo>
                  <a:lnTo>
                    <a:pt x="76" y="27"/>
                  </a:lnTo>
                  <a:lnTo>
                    <a:pt x="74" y="27"/>
                  </a:lnTo>
                  <a:lnTo>
                    <a:pt x="74" y="34"/>
                  </a:lnTo>
                  <a:lnTo>
                    <a:pt x="74" y="33"/>
                  </a:lnTo>
                  <a:lnTo>
                    <a:pt x="74" y="29"/>
                  </a:lnTo>
                  <a:lnTo>
                    <a:pt x="73" y="29"/>
                  </a:lnTo>
                  <a:lnTo>
                    <a:pt x="72" y="30"/>
                  </a:lnTo>
                  <a:lnTo>
                    <a:pt x="72" y="31"/>
                  </a:lnTo>
                  <a:lnTo>
                    <a:pt x="71" y="35"/>
                  </a:lnTo>
                  <a:lnTo>
                    <a:pt x="68" y="35"/>
                  </a:lnTo>
                  <a:lnTo>
                    <a:pt x="67" y="36"/>
                  </a:lnTo>
                  <a:lnTo>
                    <a:pt x="66" y="36"/>
                  </a:lnTo>
                  <a:lnTo>
                    <a:pt x="65" y="35"/>
                  </a:lnTo>
                  <a:lnTo>
                    <a:pt x="65" y="36"/>
                  </a:lnTo>
                  <a:lnTo>
                    <a:pt x="64" y="36"/>
                  </a:lnTo>
                  <a:lnTo>
                    <a:pt x="62" y="33"/>
                  </a:lnTo>
                  <a:lnTo>
                    <a:pt x="64" y="33"/>
                  </a:lnTo>
                  <a:lnTo>
                    <a:pt x="65" y="31"/>
                  </a:lnTo>
                  <a:lnTo>
                    <a:pt x="61" y="31"/>
                  </a:lnTo>
                  <a:lnTo>
                    <a:pt x="64" y="30"/>
                  </a:lnTo>
                  <a:lnTo>
                    <a:pt x="56" y="30"/>
                  </a:lnTo>
                  <a:lnTo>
                    <a:pt x="56" y="31"/>
                  </a:lnTo>
                  <a:lnTo>
                    <a:pt x="59" y="31"/>
                  </a:lnTo>
                  <a:lnTo>
                    <a:pt x="60" y="33"/>
                  </a:lnTo>
                  <a:lnTo>
                    <a:pt x="59" y="35"/>
                  </a:lnTo>
                  <a:lnTo>
                    <a:pt x="59" y="36"/>
                  </a:lnTo>
                  <a:lnTo>
                    <a:pt x="58" y="36"/>
                  </a:lnTo>
                  <a:lnTo>
                    <a:pt x="58" y="35"/>
                  </a:lnTo>
                  <a:lnTo>
                    <a:pt x="56" y="35"/>
                  </a:lnTo>
                  <a:lnTo>
                    <a:pt x="56" y="38"/>
                  </a:lnTo>
                  <a:lnTo>
                    <a:pt x="56" y="35"/>
                  </a:lnTo>
                  <a:lnTo>
                    <a:pt x="55" y="35"/>
                  </a:lnTo>
                  <a:lnTo>
                    <a:pt x="55" y="38"/>
                  </a:lnTo>
                  <a:lnTo>
                    <a:pt x="54" y="38"/>
                  </a:lnTo>
                  <a:lnTo>
                    <a:pt x="54" y="34"/>
                  </a:lnTo>
                  <a:lnTo>
                    <a:pt x="36" y="34"/>
                  </a:lnTo>
                  <a:lnTo>
                    <a:pt x="32" y="39"/>
                  </a:lnTo>
                  <a:lnTo>
                    <a:pt x="4" y="39"/>
                  </a:lnTo>
                  <a:lnTo>
                    <a:pt x="4" y="40"/>
                  </a:lnTo>
                  <a:lnTo>
                    <a:pt x="18" y="40"/>
                  </a:lnTo>
                  <a:lnTo>
                    <a:pt x="18" y="41"/>
                  </a:lnTo>
                  <a:lnTo>
                    <a:pt x="12" y="42"/>
                  </a:lnTo>
                  <a:lnTo>
                    <a:pt x="0" y="42"/>
                  </a:lnTo>
                  <a:lnTo>
                    <a:pt x="4" y="4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018" name="Rectangle 458"/>
            <p:cNvSpPr>
              <a:spLocks noChangeArrowheads="1"/>
            </p:cNvSpPr>
            <p:nvPr/>
          </p:nvSpPr>
          <p:spPr bwMode="auto">
            <a:xfrm>
              <a:off x="1915" y="1571"/>
              <a:ext cx="295" cy="119"/>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KRESTA II</a:t>
              </a:r>
            </a:p>
          </p:txBody>
        </p:sp>
      </p:grpSp>
      <p:grpSp>
        <p:nvGrpSpPr>
          <p:cNvPr id="323019" name="Group 459"/>
          <p:cNvGrpSpPr>
            <a:grpSpLocks/>
          </p:cNvGrpSpPr>
          <p:nvPr/>
        </p:nvGrpSpPr>
        <p:grpSpPr bwMode="auto">
          <a:xfrm>
            <a:off x="5281611" y="2978153"/>
            <a:ext cx="520699" cy="261938"/>
            <a:chOff x="2367" y="1363"/>
            <a:chExt cx="328" cy="165"/>
          </a:xfrm>
        </p:grpSpPr>
        <p:sp>
          <p:nvSpPr>
            <p:cNvPr id="323020" name="Freeform 460"/>
            <p:cNvSpPr>
              <a:spLocks/>
            </p:cNvSpPr>
            <p:nvPr/>
          </p:nvSpPr>
          <p:spPr bwMode="auto">
            <a:xfrm>
              <a:off x="2367" y="1470"/>
              <a:ext cx="291" cy="58"/>
            </a:xfrm>
            <a:custGeom>
              <a:avLst/>
              <a:gdLst/>
              <a:ahLst/>
              <a:cxnLst>
                <a:cxn ang="0">
                  <a:pos x="274" y="57"/>
                </a:cxn>
                <a:cxn ang="0">
                  <a:pos x="275" y="55"/>
                </a:cxn>
                <a:cxn ang="0">
                  <a:pos x="277" y="52"/>
                </a:cxn>
                <a:cxn ang="0">
                  <a:pos x="279" y="49"/>
                </a:cxn>
                <a:cxn ang="0">
                  <a:pos x="282" y="45"/>
                </a:cxn>
                <a:cxn ang="0">
                  <a:pos x="283" y="42"/>
                </a:cxn>
                <a:cxn ang="0">
                  <a:pos x="287" y="39"/>
                </a:cxn>
                <a:cxn ang="0">
                  <a:pos x="290" y="35"/>
                </a:cxn>
                <a:cxn ang="0">
                  <a:pos x="287" y="37"/>
                </a:cxn>
                <a:cxn ang="0">
                  <a:pos x="277" y="39"/>
                </a:cxn>
                <a:cxn ang="0">
                  <a:pos x="266" y="40"/>
                </a:cxn>
                <a:cxn ang="0">
                  <a:pos x="256" y="40"/>
                </a:cxn>
                <a:cxn ang="0">
                  <a:pos x="244" y="42"/>
                </a:cxn>
                <a:cxn ang="0">
                  <a:pos x="233" y="42"/>
                </a:cxn>
                <a:cxn ang="0">
                  <a:pos x="223" y="44"/>
                </a:cxn>
                <a:cxn ang="0">
                  <a:pos x="212" y="44"/>
                </a:cxn>
                <a:cxn ang="0">
                  <a:pos x="205" y="44"/>
                </a:cxn>
                <a:cxn ang="0">
                  <a:pos x="205" y="37"/>
                </a:cxn>
                <a:cxn ang="0">
                  <a:pos x="202" y="37"/>
                </a:cxn>
                <a:cxn ang="0">
                  <a:pos x="202" y="40"/>
                </a:cxn>
                <a:cxn ang="0">
                  <a:pos x="186" y="40"/>
                </a:cxn>
                <a:cxn ang="0">
                  <a:pos x="186" y="37"/>
                </a:cxn>
                <a:cxn ang="0">
                  <a:pos x="171" y="37"/>
                </a:cxn>
                <a:cxn ang="0">
                  <a:pos x="171" y="40"/>
                </a:cxn>
                <a:cxn ang="0">
                  <a:pos x="163" y="40"/>
                </a:cxn>
                <a:cxn ang="0">
                  <a:pos x="163" y="44"/>
                </a:cxn>
                <a:cxn ang="0">
                  <a:pos x="124" y="44"/>
                </a:cxn>
                <a:cxn ang="0">
                  <a:pos x="124" y="40"/>
                </a:cxn>
                <a:cxn ang="0">
                  <a:pos x="116" y="40"/>
                </a:cxn>
                <a:cxn ang="0">
                  <a:pos x="116" y="44"/>
                </a:cxn>
                <a:cxn ang="0">
                  <a:pos x="72" y="44"/>
                </a:cxn>
                <a:cxn ang="0">
                  <a:pos x="72" y="20"/>
                </a:cxn>
                <a:cxn ang="0">
                  <a:pos x="65" y="20"/>
                </a:cxn>
                <a:cxn ang="0">
                  <a:pos x="65" y="5"/>
                </a:cxn>
                <a:cxn ang="0">
                  <a:pos x="67" y="5"/>
                </a:cxn>
                <a:cxn ang="0">
                  <a:pos x="67" y="3"/>
                </a:cxn>
                <a:cxn ang="0">
                  <a:pos x="65" y="3"/>
                </a:cxn>
                <a:cxn ang="0">
                  <a:pos x="65" y="0"/>
                </a:cxn>
                <a:cxn ang="0">
                  <a:pos x="64" y="0"/>
                </a:cxn>
                <a:cxn ang="0">
                  <a:pos x="64" y="3"/>
                </a:cxn>
                <a:cxn ang="0">
                  <a:pos x="62" y="3"/>
                </a:cxn>
                <a:cxn ang="0">
                  <a:pos x="62" y="5"/>
                </a:cxn>
                <a:cxn ang="0">
                  <a:pos x="64" y="5"/>
                </a:cxn>
                <a:cxn ang="0">
                  <a:pos x="64" y="20"/>
                </a:cxn>
                <a:cxn ang="0">
                  <a:pos x="62" y="20"/>
                </a:cxn>
                <a:cxn ang="0">
                  <a:pos x="62" y="23"/>
                </a:cxn>
                <a:cxn ang="0">
                  <a:pos x="55" y="23"/>
                </a:cxn>
                <a:cxn ang="0">
                  <a:pos x="55" y="10"/>
                </a:cxn>
                <a:cxn ang="0">
                  <a:pos x="51" y="10"/>
                </a:cxn>
                <a:cxn ang="0">
                  <a:pos x="46" y="23"/>
                </a:cxn>
                <a:cxn ang="0">
                  <a:pos x="33" y="23"/>
                </a:cxn>
                <a:cxn ang="0">
                  <a:pos x="33" y="32"/>
                </a:cxn>
                <a:cxn ang="0">
                  <a:pos x="16" y="32"/>
                </a:cxn>
                <a:cxn ang="0">
                  <a:pos x="16" y="40"/>
                </a:cxn>
                <a:cxn ang="0">
                  <a:pos x="0" y="40"/>
                </a:cxn>
                <a:cxn ang="0">
                  <a:pos x="8" y="57"/>
                </a:cxn>
                <a:cxn ang="0">
                  <a:pos x="274" y="57"/>
                </a:cxn>
              </a:cxnLst>
              <a:rect l="0" t="0" r="r" b="b"/>
              <a:pathLst>
                <a:path w="291" h="58">
                  <a:moveTo>
                    <a:pt x="274" y="57"/>
                  </a:moveTo>
                  <a:lnTo>
                    <a:pt x="275" y="55"/>
                  </a:lnTo>
                  <a:lnTo>
                    <a:pt x="277" y="52"/>
                  </a:lnTo>
                  <a:lnTo>
                    <a:pt x="279" y="49"/>
                  </a:lnTo>
                  <a:lnTo>
                    <a:pt x="282" y="45"/>
                  </a:lnTo>
                  <a:lnTo>
                    <a:pt x="283" y="42"/>
                  </a:lnTo>
                  <a:lnTo>
                    <a:pt x="287" y="39"/>
                  </a:lnTo>
                  <a:lnTo>
                    <a:pt x="290" y="35"/>
                  </a:lnTo>
                  <a:lnTo>
                    <a:pt x="287" y="37"/>
                  </a:lnTo>
                  <a:lnTo>
                    <a:pt x="277" y="39"/>
                  </a:lnTo>
                  <a:lnTo>
                    <a:pt x="266" y="40"/>
                  </a:lnTo>
                  <a:lnTo>
                    <a:pt x="256" y="40"/>
                  </a:lnTo>
                  <a:lnTo>
                    <a:pt x="244" y="42"/>
                  </a:lnTo>
                  <a:lnTo>
                    <a:pt x="233" y="42"/>
                  </a:lnTo>
                  <a:lnTo>
                    <a:pt x="223" y="44"/>
                  </a:lnTo>
                  <a:lnTo>
                    <a:pt x="212" y="44"/>
                  </a:lnTo>
                  <a:lnTo>
                    <a:pt x="205" y="44"/>
                  </a:lnTo>
                  <a:lnTo>
                    <a:pt x="205" y="37"/>
                  </a:lnTo>
                  <a:lnTo>
                    <a:pt x="202" y="37"/>
                  </a:lnTo>
                  <a:lnTo>
                    <a:pt x="202" y="40"/>
                  </a:lnTo>
                  <a:lnTo>
                    <a:pt x="186" y="40"/>
                  </a:lnTo>
                  <a:lnTo>
                    <a:pt x="186" y="37"/>
                  </a:lnTo>
                  <a:lnTo>
                    <a:pt x="171" y="37"/>
                  </a:lnTo>
                  <a:lnTo>
                    <a:pt x="171" y="40"/>
                  </a:lnTo>
                  <a:lnTo>
                    <a:pt x="163" y="40"/>
                  </a:lnTo>
                  <a:lnTo>
                    <a:pt x="163" y="44"/>
                  </a:lnTo>
                  <a:lnTo>
                    <a:pt x="124" y="44"/>
                  </a:lnTo>
                  <a:lnTo>
                    <a:pt x="124" y="40"/>
                  </a:lnTo>
                  <a:lnTo>
                    <a:pt x="116" y="40"/>
                  </a:lnTo>
                  <a:lnTo>
                    <a:pt x="116" y="44"/>
                  </a:lnTo>
                  <a:lnTo>
                    <a:pt x="72" y="44"/>
                  </a:lnTo>
                  <a:lnTo>
                    <a:pt x="72" y="20"/>
                  </a:lnTo>
                  <a:lnTo>
                    <a:pt x="65" y="20"/>
                  </a:lnTo>
                  <a:lnTo>
                    <a:pt x="65" y="5"/>
                  </a:lnTo>
                  <a:lnTo>
                    <a:pt x="67" y="5"/>
                  </a:lnTo>
                  <a:lnTo>
                    <a:pt x="67" y="3"/>
                  </a:lnTo>
                  <a:lnTo>
                    <a:pt x="65" y="3"/>
                  </a:lnTo>
                  <a:lnTo>
                    <a:pt x="65" y="0"/>
                  </a:lnTo>
                  <a:lnTo>
                    <a:pt x="64" y="0"/>
                  </a:lnTo>
                  <a:lnTo>
                    <a:pt x="64" y="3"/>
                  </a:lnTo>
                  <a:lnTo>
                    <a:pt x="62" y="3"/>
                  </a:lnTo>
                  <a:lnTo>
                    <a:pt x="62" y="5"/>
                  </a:lnTo>
                  <a:lnTo>
                    <a:pt x="64" y="5"/>
                  </a:lnTo>
                  <a:lnTo>
                    <a:pt x="64" y="20"/>
                  </a:lnTo>
                  <a:lnTo>
                    <a:pt x="62" y="20"/>
                  </a:lnTo>
                  <a:lnTo>
                    <a:pt x="62" y="23"/>
                  </a:lnTo>
                  <a:lnTo>
                    <a:pt x="55" y="23"/>
                  </a:lnTo>
                  <a:lnTo>
                    <a:pt x="55" y="10"/>
                  </a:lnTo>
                  <a:lnTo>
                    <a:pt x="51" y="10"/>
                  </a:lnTo>
                  <a:lnTo>
                    <a:pt x="46" y="23"/>
                  </a:lnTo>
                  <a:lnTo>
                    <a:pt x="33" y="23"/>
                  </a:lnTo>
                  <a:lnTo>
                    <a:pt x="33" y="32"/>
                  </a:lnTo>
                  <a:lnTo>
                    <a:pt x="16" y="32"/>
                  </a:lnTo>
                  <a:lnTo>
                    <a:pt x="16" y="40"/>
                  </a:lnTo>
                  <a:lnTo>
                    <a:pt x="0" y="40"/>
                  </a:lnTo>
                  <a:lnTo>
                    <a:pt x="8" y="57"/>
                  </a:lnTo>
                  <a:lnTo>
                    <a:pt x="274" y="57"/>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021" name="Line 461"/>
            <p:cNvSpPr>
              <a:spLocks noChangeShapeType="1"/>
            </p:cNvSpPr>
            <p:nvPr/>
          </p:nvSpPr>
          <p:spPr bwMode="auto">
            <a:xfrm flipV="1">
              <a:off x="2383" y="1478"/>
              <a:ext cx="0" cy="24"/>
            </a:xfrm>
            <a:prstGeom prst="line">
              <a:avLst/>
            </a:prstGeom>
            <a:noFill/>
            <a:ln w="12700">
              <a:solidFill>
                <a:srgbClr val="000000"/>
              </a:solidFill>
              <a:round/>
              <a:headEnd/>
              <a:tailEnd/>
            </a:ln>
            <a:effectLst/>
          </p:spPr>
          <p:txBody>
            <a:bodyPr/>
            <a:lstStyle/>
            <a:p>
              <a:endParaRPr lang="en-US"/>
            </a:p>
          </p:txBody>
        </p:sp>
        <p:sp>
          <p:nvSpPr>
            <p:cNvPr id="323022" name="Freeform 462"/>
            <p:cNvSpPr>
              <a:spLocks/>
            </p:cNvSpPr>
            <p:nvPr/>
          </p:nvSpPr>
          <p:spPr bwMode="auto">
            <a:xfrm>
              <a:off x="2383" y="1475"/>
              <a:ext cx="50" cy="19"/>
            </a:xfrm>
            <a:custGeom>
              <a:avLst/>
              <a:gdLst/>
              <a:ahLst/>
              <a:cxnLst>
                <a:cxn ang="0">
                  <a:pos x="16" y="18"/>
                </a:cxn>
                <a:cxn ang="0">
                  <a:pos x="0" y="8"/>
                </a:cxn>
                <a:cxn ang="0">
                  <a:pos x="49" y="0"/>
                </a:cxn>
              </a:cxnLst>
              <a:rect l="0" t="0" r="r" b="b"/>
              <a:pathLst>
                <a:path w="50" h="19">
                  <a:moveTo>
                    <a:pt x="16" y="18"/>
                  </a:moveTo>
                  <a:lnTo>
                    <a:pt x="0" y="8"/>
                  </a:lnTo>
                  <a:lnTo>
                    <a:pt x="49"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023" name="Line 463"/>
            <p:cNvSpPr>
              <a:spLocks noChangeShapeType="1"/>
            </p:cNvSpPr>
            <p:nvPr/>
          </p:nvSpPr>
          <p:spPr bwMode="auto">
            <a:xfrm>
              <a:off x="2383" y="1499"/>
              <a:ext cx="17" cy="0"/>
            </a:xfrm>
            <a:prstGeom prst="line">
              <a:avLst/>
            </a:prstGeom>
            <a:noFill/>
            <a:ln w="12700">
              <a:solidFill>
                <a:srgbClr val="000000"/>
              </a:solidFill>
              <a:round/>
              <a:headEnd/>
              <a:tailEnd/>
            </a:ln>
            <a:effectLst/>
          </p:spPr>
          <p:txBody>
            <a:bodyPr/>
            <a:lstStyle/>
            <a:p>
              <a:endParaRPr lang="en-US"/>
            </a:p>
          </p:txBody>
        </p:sp>
        <p:sp>
          <p:nvSpPr>
            <p:cNvPr id="323024" name="Line 464"/>
            <p:cNvSpPr>
              <a:spLocks noChangeShapeType="1"/>
            </p:cNvSpPr>
            <p:nvPr/>
          </p:nvSpPr>
          <p:spPr bwMode="auto">
            <a:xfrm>
              <a:off x="2436" y="1486"/>
              <a:ext cx="0" cy="5"/>
            </a:xfrm>
            <a:prstGeom prst="line">
              <a:avLst/>
            </a:prstGeom>
            <a:noFill/>
            <a:ln w="12700">
              <a:solidFill>
                <a:srgbClr val="000000"/>
              </a:solidFill>
              <a:round/>
              <a:headEnd/>
              <a:tailEnd/>
            </a:ln>
            <a:effectLst/>
          </p:spPr>
          <p:txBody>
            <a:bodyPr/>
            <a:lstStyle/>
            <a:p>
              <a:endParaRPr lang="en-US"/>
            </a:p>
          </p:txBody>
        </p:sp>
        <p:sp>
          <p:nvSpPr>
            <p:cNvPr id="323025" name="Line 465"/>
            <p:cNvSpPr>
              <a:spLocks noChangeShapeType="1"/>
            </p:cNvSpPr>
            <p:nvPr/>
          </p:nvSpPr>
          <p:spPr bwMode="auto">
            <a:xfrm flipV="1">
              <a:off x="2450" y="1509"/>
              <a:ext cx="0" cy="5"/>
            </a:xfrm>
            <a:prstGeom prst="line">
              <a:avLst/>
            </a:prstGeom>
            <a:noFill/>
            <a:ln w="12700">
              <a:solidFill>
                <a:srgbClr val="000000"/>
              </a:solidFill>
              <a:round/>
              <a:headEnd/>
              <a:tailEnd/>
            </a:ln>
            <a:effectLst/>
          </p:spPr>
          <p:txBody>
            <a:bodyPr/>
            <a:lstStyle/>
            <a:p>
              <a:endParaRPr lang="en-US"/>
            </a:p>
          </p:txBody>
        </p:sp>
        <p:sp>
          <p:nvSpPr>
            <p:cNvPr id="323026" name="Freeform 466"/>
            <p:cNvSpPr>
              <a:spLocks/>
            </p:cNvSpPr>
            <p:nvPr/>
          </p:nvSpPr>
          <p:spPr bwMode="auto">
            <a:xfrm>
              <a:off x="2518" y="1506"/>
              <a:ext cx="13" cy="5"/>
            </a:xfrm>
            <a:custGeom>
              <a:avLst/>
              <a:gdLst/>
              <a:ahLst/>
              <a:cxnLst>
                <a:cxn ang="0">
                  <a:pos x="12" y="4"/>
                </a:cxn>
                <a:cxn ang="0">
                  <a:pos x="12" y="0"/>
                </a:cxn>
                <a:cxn ang="0">
                  <a:pos x="0" y="4"/>
                </a:cxn>
                <a:cxn ang="0">
                  <a:pos x="12" y="4"/>
                </a:cxn>
              </a:cxnLst>
              <a:rect l="0" t="0" r="r" b="b"/>
              <a:pathLst>
                <a:path w="13" h="5">
                  <a:moveTo>
                    <a:pt x="12" y="4"/>
                  </a:moveTo>
                  <a:lnTo>
                    <a:pt x="12" y="0"/>
                  </a:lnTo>
                  <a:lnTo>
                    <a:pt x="0" y="4"/>
                  </a:lnTo>
                  <a:lnTo>
                    <a:pt x="12" y="4"/>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027" name="Line 467"/>
            <p:cNvSpPr>
              <a:spLocks noChangeShapeType="1"/>
            </p:cNvSpPr>
            <p:nvPr/>
          </p:nvSpPr>
          <p:spPr bwMode="auto">
            <a:xfrm flipV="1">
              <a:off x="2539" y="1491"/>
              <a:ext cx="0" cy="16"/>
            </a:xfrm>
            <a:prstGeom prst="line">
              <a:avLst/>
            </a:prstGeom>
            <a:noFill/>
            <a:ln w="12700">
              <a:solidFill>
                <a:srgbClr val="000000"/>
              </a:solidFill>
              <a:round/>
              <a:headEnd/>
              <a:tailEnd/>
            </a:ln>
            <a:effectLst/>
          </p:spPr>
          <p:txBody>
            <a:bodyPr/>
            <a:lstStyle/>
            <a:p>
              <a:endParaRPr lang="en-US"/>
            </a:p>
          </p:txBody>
        </p:sp>
        <p:sp>
          <p:nvSpPr>
            <p:cNvPr id="323028" name="Line 468"/>
            <p:cNvSpPr>
              <a:spLocks noChangeShapeType="1"/>
            </p:cNvSpPr>
            <p:nvPr/>
          </p:nvSpPr>
          <p:spPr bwMode="auto">
            <a:xfrm>
              <a:off x="2538" y="1495"/>
              <a:ext cx="1" cy="0"/>
            </a:xfrm>
            <a:prstGeom prst="line">
              <a:avLst/>
            </a:prstGeom>
            <a:noFill/>
            <a:ln w="12700">
              <a:solidFill>
                <a:srgbClr val="000000"/>
              </a:solidFill>
              <a:round/>
              <a:headEnd/>
              <a:tailEnd/>
            </a:ln>
            <a:effectLst/>
          </p:spPr>
          <p:txBody>
            <a:bodyPr/>
            <a:lstStyle/>
            <a:p>
              <a:endParaRPr lang="en-US"/>
            </a:p>
          </p:txBody>
        </p:sp>
        <p:sp>
          <p:nvSpPr>
            <p:cNvPr id="323029" name="Line 469"/>
            <p:cNvSpPr>
              <a:spLocks noChangeShapeType="1"/>
            </p:cNvSpPr>
            <p:nvPr/>
          </p:nvSpPr>
          <p:spPr bwMode="auto">
            <a:xfrm>
              <a:off x="2572" y="1510"/>
              <a:ext cx="37" cy="0"/>
            </a:xfrm>
            <a:prstGeom prst="line">
              <a:avLst/>
            </a:prstGeom>
            <a:noFill/>
            <a:ln w="12700">
              <a:solidFill>
                <a:srgbClr val="000000"/>
              </a:solidFill>
              <a:round/>
              <a:headEnd/>
              <a:tailEnd/>
            </a:ln>
            <a:effectLst/>
          </p:spPr>
          <p:txBody>
            <a:bodyPr/>
            <a:lstStyle/>
            <a:p>
              <a:endParaRPr lang="en-US"/>
            </a:p>
          </p:txBody>
        </p:sp>
        <p:sp>
          <p:nvSpPr>
            <p:cNvPr id="323030" name="Freeform 470"/>
            <p:cNvSpPr>
              <a:spLocks/>
            </p:cNvSpPr>
            <p:nvPr/>
          </p:nvSpPr>
          <p:spPr bwMode="auto">
            <a:xfrm>
              <a:off x="2603" y="1495"/>
              <a:ext cx="8" cy="20"/>
            </a:xfrm>
            <a:custGeom>
              <a:avLst/>
              <a:gdLst/>
              <a:ahLst/>
              <a:cxnLst>
                <a:cxn ang="0">
                  <a:pos x="7" y="19"/>
                </a:cxn>
                <a:cxn ang="0">
                  <a:pos x="7" y="0"/>
                </a:cxn>
                <a:cxn ang="0">
                  <a:pos x="4" y="0"/>
                </a:cxn>
                <a:cxn ang="0">
                  <a:pos x="0" y="19"/>
                </a:cxn>
                <a:cxn ang="0">
                  <a:pos x="7" y="19"/>
                </a:cxn>
              </a:cxnLst>
              <a:rect l="0" t="0" r="r" b="b"/>
              <a:pathLst>
                <a:path w="8" h="20">
                  <a:moveTo>
                    <a:pt x="7" y="19"/>
                  </a:moveTo>
                  <a:lnTo>
                    <a:pt x="7" y="0"/>
                  </a:lnTo>
                  <a:lnTo>
                    <a:pt x="4" y="0"/>
                  </a:lnTo>
                  <a:lnTo>
                    <a:pt x="0" y="19"/>
                  </a:lnTo>
                  <a:lnTo>
                    <a:pt x="7" y="19"/>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031" name="Line 471"/>
            <p:cNvSpPr>
              <a:spLocks noChangeShapeType="1"/>
            </p:cNvSpPr>
            <p:nvPr/>
          </p:nvSpPr>
          <p:spPr bwMode="auto">
            <a:xfrm>
              <a:off x="2603" y="1500"/>
              <a:ext cx="6" cy="0"/>
            </a:xfrm>
            <a:prstGeom prst="line">
              <a:avLst/>
            </a:prstGeom>
            <a:noFill/>
            <a:ln w="12700">
              <a:solidFill>
                <a:srgbClr val="000000"/>
              </a:solidFill>
              <a:round/>
              <a:headEnd/>
              <a:tailEnd/>
            </a:ln>
            <a:effectLst/>
          </p:spPr>
          <p:txBody>
            <a:bodyPr/>
            <a:lstStyle/>
            <a:p>
              <a:endParaRPr lang="en-US"/>
            </a:p>
          </p:txBody>
        </p:sp>
        <p:sp>
          <p:nvSpPr>
            <p:cNvPr id="323032" name="Freeform 472"/>
            <p:cNvSpPr>
              <a:spLocks/>
            </p:cNvSpPr>
            <p:nvPr/>
          </p:nvSpPr>
          <p:spPr bwMode="auto">
            <a:xfrm>
              <a:off x="2609" y="1491"/>
              <a:ext cx="43" cy="16"/>
            </a:xfrm>
            <a:custGeom>
              <a:avLst/>
              <a:gdLst/>
              <a:ahLst/>
              <a:cxnLst>
                <a:cxn ang="0">
                  <a:pos x="0" y="5"/>
                </a:cxn>
                <a:cxn ang="0">
                  <a:pos x="0" y="0"/>
                </a:cxn>
                <a:cxn ang="0">
                  <a:pos x="42" y="15"/>
                </a:cxn>
              </a:cxnLst>
              <a:rect l="0" t="0" r="r" b="b"/>
              <a:pathLst>
                <a:path w="43" h="16">
                  <a:moveTo>
                    <a:pt x="0" y="5"/>
                  </a:moveTo>
                  <a:lnTo>
                    <a:pt x="0" y="0"/>
                  </a:lnTo>
                  <a:lnTo>
                    <a:pt x="42" y="15"/>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033" name="Line 473"/>
            <p:cNvSpPr>
              <a:spLocks noChangeShapeType="1"/>
            </p:cNvSpPr>
            <p:nvPr/>
          </p:nvSpPr>
          <p:spPr bwMode="auto">
            <a:xfrm>
              <a:off x="2651" y="1503"/>
              <a:ext cx="0" cy="6"/>
            </a:xfrm>
            <a:prstGeom prst="line">
              <a:avLst/>
            </a:prstGeom>
            <a:noFill/>
            <a:ln w="12700">
              <a:solidFill>
                <a:srgbClr val="000000"/>
              </a:solidFill>
              <a:round/>
              <a:headEnd/>
              <a:tailEnd/>
            </a:ln>
            <a:effectLst/>
          </p:spPr>
          <p:txBody>
            <a:bodyPr/>
            <a:lstStyle/>
            <a:p>
              <a:endParaRPr lang="en-US"/>
            </a:p>
          </p:txBody>
        </p:sp>
        <p:sp>
          <p:nvSpPr>
            <p:cNvPr id="323034" name="Line 474"/>
            <p:cNvSpPr>
              <a:spLocks noChangeShapeType="1"/>
            </p:cNvSpPr>
            <p:nvPr/>
          </p:nvSpPr>
          <p:spPr bwMode="auto">
            <a:xfrm>
              <a:off x="2491" y="1502"/>
              <a:ext cx="0" cy="8"/>
            </a:xfrm>
            <a:prstGeom prst="line">
              <a:avLst/>
            </a:prstGeom>
            <a:noFill/>
            <a:ln w="12700">
              <a:solidFill>
                <a:srgbClr val="000000"/>
              </a:solidFill>
              <a:round/>
              <a:headEnd/>
              <a:tailEnd/>
            </a:ln>
            <a:effectLst/>
          </p:spPr>
          <p:txBody>
            <a:bodyPr/>
            <a:lstStyle/>
            <a:p>
              <a:endParaRPr lang="en-US"/>
            </a:p>
          </p:txBody>
        </p:sp>
        <p:sp>
          <p:nvSpPr>
            <p:cNvPr id="323035" name="Freeform 475"/>
            <p:cNvSpPr>
              <a:spLocks/>
            </p:cNvSpPr>
            <p:nvPr/>
          </p:nvSpPr>
          <p:spPr bwMode="auto">
            <a:xfrm>
              <a:off x="2489" y="1499"/>
              <a:ext cx="3" cy="2"/>
            </a:xfrm>
            <a:custGeom>
              <a:avLst/>
              <a:gdLst/>
              <a:ahLst/>
              <a:cxnLst>
                <a:cxn ang="0">
                  <a:pos x="0" y="0"/>
                </a:cxn>
                <a:cxn ang="0">
                  <a:pos x="0" y="1"/>
                </a:cxn>
                <a:cxn ang="0">
                  <a:pos x="2" y="1"/>
                </a:cxn>
                <a:cxn ang="0">
                  <a:pos x="2" y="0"/>
                </a:cxn>
              </a:cxnLst>
              <a:rect l="0" t="0" r="r" b="b"/>
              <a:pathLst>
                <a:path w="3" h="2">
                  <a:moveTo>
                    <a:pt x="0" y="0"/>
                  </a:moveTo>
                  <a:lnTo>
                    <a:pt x="0" y="1"/>
                  </a:lnTo>
                  <a:lnTo>
                    <a:pt x="2" y="1"/>
                  </a:lnTo>
                  <a:lnTo>
                    <a:pt x="2"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036" name="Rectangle 476"/>
            <p:cNvSpPr>
              <a:spLocks noChangeArrowheads="1"/>
            </p:cNvSpPr>
            <p:nvPr/>
          </p:nvSpPr>
          <p:spPr bwMode="auto">
            <a:xfrm>
              <a:off x="2402" y="1363"/>
              <a:ext cx="293" cy="119"/>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MERSHIP</a:t>
              </a:r>
            </a:p>
          </p:txBody>
        </p:sp>
      </p:grpSp>
      <p:grpSp>
        <p:nvGrpSpPr>
          <p:cNvPr id="323037" name="Group 477"/>
          <p:cNvGrpSpPr>
            <a:grpSpLocks/>
          </p:cNvGrpSpPr>
          <p:nvPr/>
        </p:nvGrpSpPr>
        <p:grpSpPr bwMode="auto">
          <a:xfrm>
            <a:off x="2089150" y="3825876"/>
            <a:ext cx="306388" cy="112713"/>
            <a:chOff x="356" y="1897"/>
            <a:chExt cx="193" cy="71"/>
          </a:xfrm>
        </p:grpSpPr>
        <p:sp>
          <p:nvSpPr>
            <p:cNvPr id="323038" name="Freeform 478"/>
            <p:cNvSpPr>
              <a:spLocks/>
            </p:cNvSpPr>
            <p:nvPr/>
          </p:nvSpPr>
          <p:spPr bwMode="auto">
            <a:xfrm>
              <a:off x="356" y="1926"/>
              <a:ext cx="193" cy="42"/>
            </a:xfrm>
            <a:custGeom>
              <a:avLst/>
              <a:gdLst/>
              <a:ahLst/>
              <a:cxnLst>
                <a:cxn ang="0">
                  <a:pos x="192" y="14"/>
                </a:cxn>
                <a:cxn ang="0">
                  <a:pos x="179" y="41"/>
                </a:cxn>
                <a:cxn ang="0">
                  <a:pos x="8" y="41"/>
                </a:cxn>
                <a:cxn ang="0">
                  <a:pos x="0" y="27"/>
                </a:cxn>
                <a:cxn ang="0">
                  <a:pos x="5" y="22"/>
                </a:cxn>
                <a:cxn ang="0">
                  <a:pos x="37" y="22"/>
                </a:cxn>
                <a:cxn ang="0">
                  <a:pos x="37" y="11"/>
                </a:cxn>
                <a:cxn ang="0">
                  <a:pos x="52" y="11"/>
                </a:cxn>
                <a:cxn ang="0">
                  <a:pos x="52" y="0"/>
                </a:cxn>
                <a:cxn ang="0">
                  <a:pos x="65" y="0"/>
                </a:cxn>
                <a:cxn ang="0">
                  <a:pos x="65" y="11"/>
                </a:cxn>
                <a:cxn ang="0">
                  <a:pos x="68" y="11"/>
                </a:cxn>
                <a:cxn ang="0">
                  <a:pos x="68" y="0"/>
                </a:cxn>
                <a:cxn ang="0">
                  <a:pos x="85" y="0"/>
                </a:cxn>
                <a:cxn ang="0">
                  <a:pos x="85" y="25"/>
                </a:cxn>
                <a:cxn ang="0">
                  <a:pos x="140" y="25"/>
                </a:cxn>
                <a:cxn ang="0">
                  <a:pos x="142" y="23"/>
                </a:cxn>
                <a:cxn ang="0">
                  <a:pos x="144" y="21"/>
                </a:cxn>
                <a:cxn ang="0">
                  <a:pos x="145" y="19"/>
                </a:cxn>
                <a:cxn ang="0">
                  <a:pos x="149" y="18"/>
                </a:cxn>
                <a:cxn ang="0">
                  <a:pos x="151" y="17"/>
                </a:cxn>
                <a:cxn ang="0">
                  <a:pos x="154" y="16"/>
                </a:cxn>
                <a:cxn ang="0">
                  <a:pos x="156" y="14"/>
                </a:cxn>
                <a:cxn ang="0">
                  <a:pos x="158" y="14"/>
                </a:cxn>
                <a:cxn ang="0">
                  <a:pos x="192" y="14"/>
                </a:cxn>
              </a:cxnLst>
              <a:rect l="0" t="0" r="r" b="b"/>
              <a:pathLst>
                <a:path w="193" h="42">
                  <a:moveTo>
                    <a:pt x="192" y="14"/>
                  </a:moveTo>
                  <a:lnTo>
                    <a:pt x="179" y="41"/>
                  </a:lnTo>
                  <a:lnTo>
                    <a:pt x="8" y="41"/>
                  </a:lnTo>
                  <a:lnTo>
                    <a:pt x="0" y="27"/>
                  </a:lnTo>
                  <a:lnTo>
                    <a:pt x="5" y="22"/>
                  </a:lnTo>
                  <a:lnTo>
                    <a:pt x="37" y="22"/>
                  </a:lnTo>
                  <a:lnTo>
                    <a:pt x="37" y="11"/>
                  </a:lnTo>
                  <a:lnTo>
                    <a:pt x="52" y="11"/>
                  </a:lnTo>
                  <a:lnTo>
                    <a:pt x="52" y="0"/>
                  </a:lnTo>
                  <a:lnTo>
                    <a:pt x="65" y="0"/>
                  </a:lnTo>
                  <a:lnTo>
                    <a:pt x="65" y="11"/>
                  </a:lnTo>
                  <a:lnTo>
                    <a:pt x="68" y="11"/>
                  </a:lnTo>
                  <a:lnTo>
                    <a:pt x="68" y="0"/>
                  </a:lnTo>
                  <a:lnTo>
                    <a:pt x="85" y="0"/>
                  </a:lnTo>
                  <a:lnTo>
                    <a:pt x="85" y="25"/>
                  </a:lnTo>
                  <a:lnTo>
                    <a:pt x="140" y="25"/>
                  </a:lnTo>
                  <a:lnTo>
                    <a:pt x="142" y="23"/>
                  </a:lnTo>
                  <a:lnTo>
                    <a:pt x="144" y="21"/>
                  </a:lnTo>
                  <a:lnTo>
                    <a:pt x="145" y="19"/>
                  </a:lnTo>
                  <a:lnTo>
                    <a:pt x="149" y="18"/>
                  </a:lnTo>
                  <a:lnTo>
                    <a:pt x="151" y="17"/>
                  </a:lnTo>
                  <a:lnTo>
                    <a:pt x="154" y="16"/>
                  </a:lnTo>
                  <a:lnTo>
                    <a:pt x="156" y="14"/>
                  </a:lnTo>
                  <a:lnTo>
                    <a:pt x="158" y="14"/>
                  </a:lnTo>
                  <a:lnTo>
                    <a:pt x="192" y="14"/>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039" name="Freeform 479"/>
            <p:cNvSpPr>
              <a:spLocks/>
            </p:cNvSpPr>
            <p:nvPr/>
          </p:nvSpPr>
          <p:spPr bwMode="auto">
            <a:xfrm>
              <a:off x="500" y="1897"/>
              <a:ext cx="2" cy="52"/>
            </a:xfrm>
            <a:custGeom>
              <a:avLst/>
              <a:gdLst/>
              <a:ahLst/>
              <a:cxnLst>
                <a:cxn ang="0">
                  <a:pos x="1" y="51"/>
                </a:cxn>
                <a:cxn ang="0">
                  <a:pos x="0" y="51"/>
                </a:cxn>
                <a:cxn ang="0">
                  <a:pos x="0" y="0"/>
                </a:cxn>
                <a:cxn ang="0">
                  <a:pos x="1" y="0"/>
                </a:cxn>
                <a:cxn ang="0">
                  <a:pos x="1" y="51"/>
                </a:cxn>
              </a:cxnLst>
              <a:rect l="0" t="0" r="r" b="b"/>
              <a:pathLst>
                <a:path w="2" h="52">
                  <a:moveTo>
                    <a:pt x="1" y="51"/>
                  </a:moveTo>
                  <a:lnTo>
                    <a:pt x="0" y="51"/>
                  </a:lnTo>
                  <a:lnTo>
                    <a:pt x="0" y="0"/>
                  </a:lnTo>
                  <a:lnTo>
                    <a:pt x="1" y="0"/>
                  </a:lnTo>
                  <a:lnTo>
                    <a:pt x="1" y="51"/>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040" name="Freeform 480"/>
            <p:cNvSpPr>
              <a:spLocks/>
            </p:cNvSpPr>
            <p:nvPr/>
          </p:nvSpPr>
          <p:spPr bwMode="auto">
            <a:xfrm>
              <a:off x="397" y="1902"/>
              <a:ext cx="2" cy="37"/>
            </a:xfrm>
            <a:custGeom>
              <a:avLst/>
              <a:gdLst/>
              <a:ahLst/>
              <a:cxnLst>
                <a:cxn ang="0">
                  <a:pos x="1" y="36"/>
                </a:cxn>
                <a:cxn ang="0">
                  <a:pos x="0" y="36"/>
                </a:cxn>
                <a:cxn ang="0">
                  <a:pos x="0" y="0"/>
                </a:cxn>
                <a:cxn ang="0">
                  <a:pos x="1" y="0"/>
                </a:cxn>
                <a:cxn ang="0">
                  <a:pos x="1" y="36"/>
                </a:cxn>
              </a:cxnLst>
              <a:rect l="0" t="0" r="r" b="b"/>
              <a:pathLst>
                <a:path w="2" h="37">
                  <a:moveTo>
                    <a:pt x="1" y="36"/>
                  </a:moveTo>
                  <a:lnTo>
                    <a:pt x="0" y="36"/>
                  </a:lnTo>
                  <a:lnTo>
                    <a:pt x="0" y="0"/>
                  </a:lnTo>
                  <a:lnTo>
                    <a:pt x="1" y="0"/>
                  </a:lnTo>
                  <a:lnTo>
                    <a:pt x="1" y="3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041" name="Freeform 481"/>
            <p:cNvSpPr>
              <a:spLocks/>
            </p:cNvSpPr>
            <p:nvPr/>
          </p:nvSpPr>
          <p:spPr bwMode="auto">
            <a:xfrm>
              <a:off x="382" y="1931"/>
              <a:ext cx="20" cy="7"/>
            </a:xfrm>
            <a:custGeom>
              <a:avLst/>
              <a:gdLst/>
              <a:ahLst/>
              <a:cxnLst>
                <a:cxn ang="0">
                  <a:pos x="11" y="6"/>
                </a:cxn>
                <a:cxn ang="0">
                  <a:pos x="11" y="0"/>
                </a:cxn>
                <a:cxn ang="0">
                  <a:pos x="0" y="0"/>
                </a:cxn>
                <a:cxn ang="0">
                  <a:pos x="19" y="0"/>
                </a:cxn>
                <a:cxn ang="0">
                  <a:pos x="12" y="0"/>
                </a:cxn>
                <a:cxn ang="0">
                  <a:pos x="12" y="6"/>
                </a:cxn>
                <a:cxn ang="0">
                  <a:pos x="11" y="6"/>
                </a:cxn>
              </a:cxnLst>
              <a:rect l="0" t="0" r="r" b="b"/>
              <a:pathLst>
                <a:path w="20" h="7">
                  <a:moveTo>
                    <a:pt x="11" y="6"/>
                  </a:moveTo>
                  <a:lnTo>
                    <a:pt x="11" y="0"/>
                  </a:lnTo>
                  <a:lnTo>
                    <a:pt x="0" y="0"/>
                  </a:lnTo>
                  <a:lnTo>
                    <a:pt x="19" y="0"/>
                  </a:lnTo>
                  <a:lnTo>
                    <a:pt x="12" y="0"/>
                  </a:lnTo>
                  <a:lnTo>
                    <a:pt x="12" y="6"/>
                  </a:lnTo>
                  <a:lnTo>
                    <a:pt x="11" y="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042" name="Freeform 482"/>
            <p:cNvSpPr>
              <a:spLocks/>
            </p:cNvSpPr>
            <p:nvPr/>
          </p:nvSpPr>
          <p:spPr bwMode="auto">
            <a:xfrm>
              <a:off x="453" y="1921"/>
              <a:ext cx="54" cy="25"/>
            </a:xfrm>
            <a:custGeom>
              <a:avLst/>
              <a:gdLst/>
              <a:ahLst/>
              <a:cxnLst>
                <a:cxn ang="0">
                  <a:pos x="52" y="24"/>
                </a:cxn>
                <a:cxn ang="0">
                  <a:pos x="53" y="23"/>
                </a:cxn>
                <a:cxn ang="0">
                  <a:pos x="0" y="0"/>
                </a:cxn>
                <a:cxn ang="0">
                  <a:pos x="0" y="1"/>
                </a:cxn>
                <a:cxn ang="0">
                  <a:pos x="52" y="24"/>
                </a:cxn>
              </a:cxnLst>
              <a:rect l="0" t="0" r="r" b="b"/>
              <a:pathLst>
                <a:path w="54" h="25">
                  <a:moveTo>
                    <a:pt x="52" y="24"/>
                  </a:moveTo>
                  <a:lnTo>
                    <a:pt x="53" y="23"/>
                  </a:lnTo>
                  <a:lnTo>
                    <a:pt x="0" y="0"/>
                  </a:lnTo>
                  <a:lnTo>
                    <a:pt x="0" y="1"/>
                  </a:lnTo>
                  <a:lnTo>
                    <a:pt x="52" y="24"/>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043" name="Freeform 483"/>
            <p:cNvSpPr>
              <a:spLocks/>
            </p:cNvSpPr>
            <p:nvPr/>
          </p:nvSpPr>
          <p:spPr bwMode="auto">
            <a:xfrm>
              <a:off x="440" y="1933"/>
              <a:ext cx="28" cy="16"/>
            </a:xfrm>
            <a:custGeom>
              <a:avLst/>
              <a:gdLst/>
              <a:ahLst/>
              <a:cxnLst>
                <a:cxn ang="0">
                  <a:pos x="27" y="1"/>
                </a:cxn>
                <a:cxn ang="0">
                  <a:pos x="1" y="15"/>
                </a:cxn>
                <a:cxn ang="0">
                  <a:pos x="0" y="14"/>
                </a:cxn>
                <a:cxn ang="0">
                  <a:pos x="27" y="0"/>
                </a:cxn>
                <a:cxn ang="0">
                  <a:pos x="27" y="1"/>
                </a:cxn>
              </a:cxnLst>
              <a:rect l="0" t="0" r="r" b="b"/>
              <a:pathLst>
                <a:path w="28" h="16">
                  <a:moveTo>
                    <a:pt x="27" y="1"/>
                  </a:moveTo>
                  <a:lnTo>
                    <a:pt x="1" y="15"/>
                  </a:lnTo>
                  <a:lnTo>
                    <a:pt x="0" y="14"/>
                  </a:lnTo>
                  <a:lnTo>
                    <a:pt x="27" y="0"/>
                  </a:lnTo>
                  <a:lnTo>
                    <a:pt x="27" y="1"/>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044" name="Freeform 484"/>
            <p:cNvSpPr>
              <a:spLocks/>
            </p:cNvSpPr>
            <p:nvPr/>
          </p:nvSpPr>
          <p:spPr bwMode="auto">
            <a:xfrm>
              <a:off x="382" y="1901"/>
              <a:ext cx="161" cy="41"/>
            </a:xfrm>
            <a:custGeom>
              <a:avLst/>
              <a:gdLst/>
              <a:ahLst/>
              <a:cxnLst>
                <a:cxn ang="0">
                  <a:pos x="160" y="40"/>
                </a:cxn>
                <a:cxn ang="0">
                  <a:pos x="119" y="0"/>
                </a:cxn>
                <a:cxn ang="0">
                  <a:pos x="14" y="8"/>
                </a:cxn>
                <a:cxn ang="0">
                  <a:pos x="0" y="30"/>
                </a:cxn>
              </a:cxnLst>
              <a:rect l="0" t="0" r="r" b="b"/>
              <a:pathLst>
                <a:path w="161" h="41">
                  <a:moveTo>
                    <a:pt x="160" y="40"/>
                  </a:moveTo>
                  <a:lnTo>
                    <a:pt x="119" y="0"/>
                  </a:lnTo>
                  <a:lnTo>
                    <a:pt x="14" y="8"/>
                  </a:lnTo>
                  <a:lnTo>
                    <a:pt x="0" y="3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045" name="Line 485"/>
            <p:cNvSpPr>
              <a:spLocks noChangeShapeType="1"/>
            </p:cNvSpPr>
            <p:nvPr/>
          </p:nvSpPr>
          <p:spPr bwMode="auto">
            <a:xfrm>
              <a:off x="398" y="1909"/>
              <a:ext cx="8" cy="28"/>
            </a:xfrm>
            <a:prstGeom prst="line">
              <a:avLst/>
            </a:prstGeom>
            <a:noFill/>
            <a:ln w="12700">
              <a:solidFill>
                <a:srgbClr val="000000"/>
              </a:solidFill>
              <a:round/>
              <a:headEnd/>
              <a:tailEnd/>
            </a:ln>
            <a:effectLst/>
          </p:spPr>
          <p:txBody>
            <a:bodyPr/>
            <a:lstStyle/>
            <a:p>
              <a:endParaRPr lang="en-US"/>
            </a:p>
          </p:txBody>
        </p:sp>
        <p:sp>
          <p:nvSpPr>
            <p:cNvPr id="323046" name="Freeform 486"/>
            <p:cNvSpPr>
              <a:spLocks/>
            </p:cNvSpPr>
            <p:nvPr/>
          </p:nvSpPr>
          <p:spPr bwMode="auto">
            <a:xfrm>
              <a:off x="500" y="1917"/>
              <a:ext cx="43" cy="25"/>
            </a:xfrm>
            <a:custGeom>
              <a:avLst/>
              <a:gdLst/>
              <a:ahLst/>
              <a:cxnLst>
                <a:cxn ang="0">
                  <a:pos x="42" y="24"/>
                </a:cxn>
                <a:cxn ang="0">
                  <a:pos x="0" y="0"/>
                </a:cxn>
                <a:cxn ang="0">
                  <a:pos x="18" y="24"/>
                </a:cxn>
              </a:cxnLst>
              <a:rect l="0" t="0" r="r" b="b"/>
              <a:pathLst>
                <a:path w="43" h="25">
                  <a:moveTo>
                    <a:pt x="42" y="24"/>
                  </a:moveTo>
                  <a:lnTo>
                    <a:pt x="0" y="0"/>
                  </a:lnTo>
                  <a:lnTo>
                    <a:pt x="18" y="24"/>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047" name="Line 487"/>
            <p:cNvSpPr>
              <a:spLocks noChangeShapeType="1"/>
            </p:cNvSpPr>
            <p:nvPr/>
          </p:nvSpPr>
          <p:spPr bwMode="auto">
            <a:xfrm flipH="1">
              <a:off x="454" y="1901"/>
              <a:ext cx="47" cy="22"/>
            </a:xfrm>
            <a:prstGeom prst="line">
              <a:avLst/>
            </a:prstGeom>
            <a:noFill/>
            <a:ln w="12700">
              <a:solidFill>
                <a:srgbClr val="000000"/>
              </a:solidFill>
              <a:round/>
              <a:headEnd/>
              <a:tailEnd/>
            </a:ln>
            <a:effectLst/>
          </p:spPr>
          <p:txBody>
            <a:bodyPr/>
            <a:lstStyle/>
            <a:p>
              <a:endParaRPr lang="en-US"/>
            </a:p>
          </p:txBody>
        </p:sp>
        <p:sp>
          <p:nvSpPr>
            <p:cNvPr id="323048" name="Line 488"/>
            <p:cNvSpPr>
              <a:spLocks noChangeShapeType="1"/>
            </p:cNvSpPr>
            <p:nvPr/>
          </p:nvSpPr>
          <p:spPr bwMode="auto">
            <a:xfrm flipH="1">
              <a:off x="469" y="1917"/>
              <a:ext cx="32" cy="12"/>
            </a:xfrm>
            <a:prstGeom prst="line">
              <a:avLst/>
            </a:prstGeom>
            <a:noFill/>
            <a:ln w="12700">
              <a:solidFill>
                <a:srgbClr val="000000"/>
              </a:solidFill>
              <a:round/>
              <a:headEnd/>
              <a:tailEnd/>
            </a:ln>
            <a:effectLst/>
          </p:spPr>
          <p:txBody>
            <a:bodyPr/>
            <a:lstStyle/>
            <a:p>
              <a:endParaRPr lang="en-US"/>
            </a:p>
          </p:txBody>
        </p:sp>
        <p:sp>
          <p:nvSpPr>
            <p:cNvPr id="323049" name="Line 489"/>
            <p:cNvSpPr>
              <a:spLocks noChangeShapeType="1"/>
            </p:cNvSpPr>
            <p:nvPr/>
          </p:nvSpPr>
          <p:spPr bwMode="auto">
            <a:xfrm flipH="1">
              <a:off x="441" y="1933"/>
              <a:ext cx="25" cy="0"/>
            </a:xfrm>
            <a:prstGeom prst="line">
              <a:avLst/>
            </a:prstGeom>
            <a:noFill/>
            <a:ln w="12700">
              <a:solidFill>
                <a:srgbClr val="000000"/>
              </a:solidFill>
              <a:round/>
              <a:headEnd/>
              <a:tailEnd/>
            </a:ln>
            <a:effectLst/>
          </p:spPr>
          <p:txBody>
            <a:bodyPr/>
            <a:lstStyle/>
            <a:p>
              <a:endParaRPr lang="en-US"/>
            </a:p>
          </p:txBody>
        </p:sp>
        <p:sp>
          <p:nvSpPr>
            <p:cNvPr id="323050" name="Freeform 490"/>
            <p:cNvSpPr>
              <a:spLocks/>
            </p:cNvSpPr>
            <p:nvPr/>
          </p:nvSpPr>
          <p:spPr bwMode="auto">
            <a:xfrm>
              <a:off x="363" y="1943"/>
              <a:ext cx="31" cy="6"/>
            </a:xfrm>
            <a:custGeom>
              <a:avLst/>
              <a:gdLst/>
              <a:ahLst/>
              <a:cxnLst>
                <a:cxn ang="0">
                  <a:pos x="30" y="0"/>
                </a:cxn>
                <a:cxn ang="0">
                  <a:pos x="0" y="0"/>
                </a:cxn>
                <a:cxn ang="0">
                  <a:pos x="0" y="5"/>
                </a:cxn>
              </a:cxnLst>
              <a:rect l="0" t="0" r="r" b="b"/>
              <a:pathLst>
                <a:path w="31" h="6">
                  <a:moveTo>
                    <a:pt x="30" y="0"/>
                  </a:moveTo>
                  <a:lnTo>
                    <a:pt x="0" y="0"/>
                  </a:lnTo>
                  <a:lnTo>
                    <a:pt x="0" y="5"/>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051" name="Line 491"/>
            <p:cNvSpPr>
              <a:spLocks noChangeShapeType="1"/>
            </p:cNvSpPr>
            <p:nvPr/>
          </p:nvSpPr>
          <p:spPr bwMode="auto">
            <a:xfrm flipH="1">
              <a:off x="363" y="1945"/>
              <a:ext cx="30" cy="0"/>
            </a:xfrm>
            <a:prstGeom prst="line">
              <a:avLst/>
            </a:prstGeom>
            <a:noFill/>
            <a:ln w="12700">
              <a:solidFill>
                <a:srgbClr val="000000"/>
              </a:solidFill>
              <a:round/>
              <a:headEnd/>
              <a:tailEnd/>
            </a:ln>
            <a:effectLst/>
          </p:spPr>
          <p:txBody>
            <a:bodyPr/>
            <a:lstStyle/>
            <a:p>
              <a:endParaRPr lang="en-US"/>
            </a:p>
          </p:txBody>
        </p:sp>
        <p:sp>
          <p:nvSpPr>
            <p:cNvPr id="323052" name="Line 492"/>
            <p:cNvSpPr>
              <a:spLocks noChangeShapeType="1"/>
            </p:cNvSpPr>
            <p:nvPr/>
          </p:nvSpPr>
          <p:spPr bwMode="auto">
            <a:xfrm>
              <a:off x="383" y="1943"/>
              <a:ext cx="0" cy="5"/>
            </a:xfrm>
            <a:prstGeom prst="line">
              <a:avLst/>
            </a:prstGeom>
            <a:noFill/>
            <a:ln w="12700">
              <a:solidFill>
                <a:srgbClr val="000000"/>
              </a:solidFill>
              <a:round/>
              <a:headEnd/>
              <a:tailEnd/>
            </a:ln>
            <a:effectLst/>
          </p:spPr>
          <p:txBody>
            <a:bodyPr/>
            <a:lstStyle/>
            <a:p>
              <a:endParaRPr lang="en-US"/>
            </a:p>
          </p:txBody>
        </p:sp>
        <p:sp>
          <p:nvSpPr>
            <p:cNvPr id="323053" name="Freeform 493"/>
            <p:cNvSpPr>
              <a:spLocks/>
            </p:cNvSpPr>
            <p:nvPr/>
          </p:nvSpPr>
          <p:spPr bwMode="auto">
            <a:xfrm>
              <a:off x="429" y="1913"/>
              <a:ext cx="5" cy="14"/>
            </a:xfrm>
            <a:custGeom>
              <a:avLst/>
              <a:gdLst/>
              <a:ahLst/>
              <a:cxnLst>
                <a:cxn ang="0">
                  <a:pos x="3" y="13"/>
                </a:cxn>
                <a:cxn ang="0">
                  <a:pos x="3" y="6"/>
                </a:cxn>
                <a:cxn ang="0">
                  <a:pos x="4" y="6"/>
                </a:cxn>
                <a:cxn ang="0">
                  <a:pos x="4" y="5"/>
                </a:cxn>
                <a:cxn ang="0">
                  <a:pos x="3" y="5"/>
                </a:cxn>
                <a:cxn ang="0">
                  <a:pos x="3" y="0"/>
                </a:cxn>
                <a:cxn ang="0">
                  <a:pos x="1" y="0"/>
                </a:cxn>
                <a:cxn ang="0">
                  <a:pos x="1" y="5"/>
                </a:cxn>
                <a:cxn ang="0">
                  <a:pos x="0" y="5"/>
                </a:cxn>
                <a:cxn ang="0">
                  <a:pos x="0" y="6"/>
                </a:cxn>
                <a:cxn ang="0">
                  <a:pos x="1" y="6"/>
                </a:cxn>
                <a:cxn ang="0">
                  <a:pos x="1" y="13"/>
                </a:cxn>
                <a:cxn ang="0">
                  <a:pos x="3" y="13"/>
                </a:cxn>
              </a:cxnLst>
              <a:rect l="0" t="0" r="r" b="b"/>
              <a:pathLst>
                <a:path w="5" h="14">
                  <a:moveTo>
                    <a:pt x="3" y="13"/>
                  </a:moveTo>
                  <a:lnTo>
                    <a:pt x="3" y="6"/>
                  </a:lnTo>
                  <a:lnTo>
                    <a:pt x="4" y="6"/>
                  </a:lnTo>
                  <a:lnTo>
                    <a:pt x="4" y="5"/>
                  </a:lnTo>
                  <a:lnTo>
                    <a:pt x="3" y="5"/>
                  </a:lnTo>
                  <a:lnTo>
                    <a:pt x="3" y="0"/>
                  </a:lnTo>
                  <a:lnTo>
                    <a:pt x="1" y="0"/>
                  </a:lnTo>
                  <a:lnTo>
                    <a:pt x="1" y="5"/>
                  </a:lnTo>
                  <a:lnTo>
                    <a:pt x="0" y="5"/>
                  </a:lnTo>
                  <a:lnTo>
                    <a:pt x="0" y="6"/>
                  </a:lnTo>
                  <a:lnTo>
                    <a:pt x="1" y="6"/>
                  </a:lnTo>
                  <a:lnTo>
                    <a:pt x="1" y="13"/>
                  </a:lnTo>
                  <a:lnTo>
                    <a:pt x="3" y="13"/>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054" name="Line 494"/>
            <p:cNvSpPr>
              <a:spLocks noChangeShapeType="1"/>
            </p:cNvSpPr>
            <p:nvPr/>
          </p:nvSpPr>
          <p:spPr bwMode="auto">
            <a:xfrm>
              <a:off x="428" y="1917"/>
              <a:ext cx="0" cy="9"/>
            </a:xfrm>
            <a:prstGeom prst="line">
              <a:avLst/>
            </a:prstGeom>
            <a:noFill/>
            <a:ln w="12700">
              <a:solidFill>
                <a:srgbClr val="000000"/>
              </a:solidFill>
              <a:round/>
              <a:headEnd/>
              <a:tailEnd/>
            </a:ln>
            <a:effectLst/>
          </p:spPr>
          <p:txBody>
            <a:bodyPr/>
            <a:lstStyle/>
            <a:p>
              <a:endParaRPr lang="en-US"/>
            </a:p>
          </p:txBody>
        </p:sp>
      </p:grpSp>
      <p:grpSp>
        <p:nvGrpSpPr>
          <p:cNvPr id="323055" name="Group 495"/>
          <p:cNvGrpSpPr>
            <a:grpSpLocks/>
          </p:cNvGrpSpPr>
          <p:nvPr/>
        </p:nvGrpSpPr>
        <p:grpSpPr bwMode="auto">
          <a:xfrm>
            <a:off x="8977313" y="1730377"/>
            <a:ext cx="684212" cy="336551"/>
            <a:chOff x="4695" y="577"/>
            <a:chExt cx="431" cy="212"/>
          </a:xfrm>
        </p:grpSpPr>
        <p:sp>
          <p:nvSpPr>
            <p:cNvPr id="323056" name="Rectangle 496"/>
            <p:cNvSpPr>
              <a:spLocks noChangeArrowheads="1"/>
            </p:cNvSpPr>
            <p:nvPr/>
          </p:nvSpPr>
          <p:spPr bwMode="auto">
            <a:xfrm>
              <a:off x="4794" y="670"/>
              <a:ext cx="228" cy="119"/>
            </a:xfrm>
            <a:prstGeom prst="rect">
              <a:avLst/>
            </a:prstGeom>
            <a:noFill/>
            <a:ln w="12700">
              <a:noFill/>
              <a:miter lim="800000"/>
              <a:headEnd/>
              <a:tailEnd/>
            </a:ln>
            <a:effectLst/>
          </p:spPr>
          <p:txBody>
            <a:bodyPr wrap="none" lIns="111125" tIns="55563" rIns="111125" bIns="55563">
              <a:spAutoFit/>
            </a:bodyPr>
            <a:lstStyle/>
            <a:p>
              <a:pPr algn="ctr" defTabSz="1096884">
                <a:spcBef>
                  <a:spcPct val="0"/>
                </a:spcBef>
              </a:pPr>
              <a:r>
                <a:rPr lang="en-US" sz="500">
                  <a:solidFill>
                    <a:srgbClr val="000000"/>
                  </a:solidFill>
                  <a:cs typeface="Times New Roman" charset="0"/>
                </a:rPr>
                <a:t>CG47</a:t>
              </a:r>
            </a:p>
          </p:txBody>
        </p:sp>
        <p:grpSp>
          <p:nvGrpSpPr>
            <p:cNvPr id="323057" name="Group 497"/>
            <p:cNvGrpSpPr>
              <a:grpSpLocks/>
            </p:cNvGrpSpPr>
            <p:nvPr/>
          </p:nvGrpSpPr>
          <p:grpSpPr bwMode="auto">
            <a:xfrm>
              <a:off x="4695" y="577"/>
              <a:ext cx="431" cy="119"/>
              <a:chOff x="4695" y="577"/>
              <a:chExt cx="431" cy="119"/>
            </a:xfrm>
          </p:grpSpPr>
          <p:sp>
            <p:nvSpPr>
              <p:cNvPr id="323058" name="Freeform 498"/>
              <p:cNvSpPr>
                <a:spLocks/>
              </p:cNvSpPr>
              <p:nvPr/>
            </p:nvSpPr>
            <p:spPr bwMode="auto">
              <a:xfrm>
                <a:off x="4768" y="669"/>
                <a:ext cx="353" cy="10"/>
              </a:xfrm>
              <a:custGeom>
                <a:avLst/>
                <a:gdLst/>
                <a:ahLst/>
                <a:cxnLst>
                  <a:cxn ang="0">
                    <a:pos x="352" y="0"/>
                  </a:cxn>
                  <a:cxn ang="0">
                    <a:pos x="0" y="0"/>
                  </a:cxn>
                  <a:cxn ang="0">
                    <a:pos x="0" y="9"/>
                  </a:cxn>
                </a:cxnLst>
                <a:rect l="0" t="0" r="r" b="b"/>
                <a:pathLst>
                  <a:path w="353" h="10">
                    <a:moveTo>
                      <a:pt x="352" y="0"/>
                    </a:moveTo>
                    <a:lnTo>
                      <a:pt x="0" y="0"/>
                    </a:lnTo>
                    <a:lnTo>
                      <a:pt x="0" y="9"/>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059" name="Freeform 499"/>
              <p:cNvSpPr>
                <a:spLocks/>
              </p:cNvSpPr>
              <p:nvPr/>
            </p:nvSpPr>
            <p:spPr bwMode="auto">
              <a:xfrm>
                <a:off x="4917" y="644"/>
                <a:ext cx="80" cy="26"/>
              </a:xfrm>
              <a:custGeom>
                <a:avLst/>
                <a:gdLst/>
                <a:ahLst/>
                <a:cxnLst>
                  <a:cxn ang="0">
                    <a:pos x="79" y="25"/>
                  </a:cxn>
                  <a:cxn ang="0">
                    <a:pos x="65" y="0"/>
                  </a:cxn>
                  <a:cxn ang="0">
                    <a:pos x="0" y="0"/>
                  </a:cxn>
                  <a:cxn ang="0">
                    <a:pos x="0" y="25"/>
                  </a:cxn>
                </a:cxnLst>
                <a:rect l="0" t="0" r="r" b="b"/>
                <a:pathLst>
                  <a:path w="80" h="26">
                    <a:moveTo>
                      <a:pt x="79" y="25"/>
                    </a:moveTo>
                    <a:lnTo>
                      <a:pt x="65" y="0"/>
                    </a:lnTo>
                    <a:lnTo>
                      <a:pt x="0" y="0"/>
                    </a:lnTo>
                    <a:lnTo>
                      <a:pt x="0" y="2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60" name="Freeform 500"/>
              <p:cNvSpPr>
                <a:spLocks/>
              </p:cNvSpPr>
              <p:nvPr/>
            </p:nvSpPr>
            <p:spPr bwMode="auto">
              <a:xfrm>
                <a:off x="4917" y="627"/>
                <a:ext cx="66" cy="18"/>
              </a:xfrm>
              <a:custGeom>
                <a:avLst/>
                <a:gdLst/>
                <a:ahLst/>
                <a:cxnLst>
                  <a:cxn ang="0">
                    <a:pos x="65" y="17"/>
                  </a:cxn>
                  <a:cxn ang="0">
                    <a:pos x="65" y="0"/>
                  </a:cxn>
                  <a:cxn ang="0">
                    <a:pos x="65" y="9"/>
                  </a:cxn>
                  <a:cxn ang="0">
                    <a:pos x="0" y="9"/>
                  </a:cxn>
                  <a:cxn ang="0">
                    <a:pos x="0" y="17"/>
                  </a:cxn>
                </a:cxnLst>
                <a:rect l="0" t="0" r="r" b="b"/>
                <a:pathLst>
                  <a:path w="66" h="18">
                    <a:moveTo>
                      <a:pt x="65" y="17"/>
                    </a:moveTo>
                    <a:lnTo>
                      <a:pt x="65" y="0"/>
                    </a:lnTo>
                    <a:lnTo>
                      <a:pt x="65" y="9"/>
                    </a:lnTo>
                    <a:lnTo>
                      <a:pt x="0" y="9"/>
                    </a:lnTo>
                    <a:lnTo>
                      <a:pt x="0" y="17"/>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61" name="Line 501"/>
              <p:cNvSpPr>
                <a:spLocks noChangeShapeType="1"/>
              </p:cNvSpPr>
              <p:nvPr/>
            </p:nvSpPr>
            <p:spPr bwMode="auto">
              <a:xfrm flipH="1" flipV="1">
                <a:off x="4877" y="619"/>
                <a:ext cx="13" cy="50"/>
              </a:xfrm>
              <a:prstGeom prst="line">
                <a:avLst/>
              </a:prstGeom>
              <a:noFill/>
              <a:ln w="12700">
                <a:solidFill>
                  <a:srgbClr val="000000"/>
                </a:solidFill>
                <a:round/>
                <a:headEnd/>
                <a:tailEnd/>
              </a:ln>
              <a:effectLst/>
            </p:spPr>
            <p:txBody>
              <a:bodyPr/>
              <a:lstStyle/>
              <a:p>
                <a:endParaRPr lang="en-US"/>
              </a:p>
            </p:txBody>
          </p:sp>
          <p:sp>
            <p:nvSpPr>
              <p:cNvPr id="323062" name="Freeform 502"/>
              <p:cNvSpPr>
                <a:spLocks/>
              </p:cNvSpPr>
              <p:nvPr/>
            </p:nvSpPr>
            <p:spPr bwMode="auto">
              <a:xfrm>
                <a:off x="4826" y="611"/>
                <a:ext cx="52" cy="59"/>
              </a:xfrm>
              <a:custGeom>
                <a:avLst/>
                <a:gdLst/>
                <a:ahLst/>
                <a:cxnLst>
                  <a:cxn ang="0">
                    <a:pos x="51" y="8"/>
                  </a:cxn>
                  <a:cxn ang="0">
                    <a:pos x="39" y="8"/>
                  </a:cxn>
                  <a:cxn ang="0">
                    <a:pos x="39" y="0"/>
                  </a:cxn>
                  <a:cxn ang="0">
                    <a:pos x="39" y="33"/>
                  </a:cxn>
                  <a:cxn ang="0">
                    <a:pos x="0" y="33"/>
                  </a:cxn>
                  <a:cxn ang="0">
                    <a:pos x="0" y="58"/>
                  </a:cxn>
                </a:cxnLst>
                <a:rect l="0" t="0" r="r" b="b"/>
                <a:pathLst>
                  <a:path w="52" h="59">
                    <a:moveTo>
                      <a:pt x="51" y="8"/>
                    </a:moveTo>
                    <a:lnTo>
                      <a:pt x="39" y="8"/>
                    </a:lnTo>
                    <a:lnTo>
                      <a:pt x="39" y="0"/>
                    </a:lnTo>
                    <a:lnTo>
                      <a:pt x="39" y="33"/>
                    </a:lnTo>
                    <a:lnTo>
                      <a:pt x="0" y="33"/>
                    </a:lnTo>
                    <a:lnTo>
                      <a:pt x="0" y="5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63" name="Freeform 503"/>
              <p:cNvSpPr>
                <a:spLocks/>
              </p:cNvSpPr>
              <p:nvPr/>
            </p:nvSpPr>
            <p:spPr bwMode="auto">
              <a:xfrm>
                <a:off x="4865" y="619"/>
                <a:ext cx="26" cy="26"/>
              </a:xfrm>
              <a:custGeom>
                <a:avLst/>
                <a:gdLst/>
                <a:ahLst/>
                <a:cxnLst>
                  <a:cxn ang="0">
                    <a:pos x="0" y="25"/>
                  </a:cxn>
                  <a:cxn ang="0">
                    <a:pos x="25" y="25"/>
                  </a:cxn>
                  <a:cxn ang="0">
                    <a:pos x="12" y="0"/>
                  </a:cxn>
                  <a:cxn ang="0">
                    <a:pos x="0" y="0"/>
                  </a:cxn>
                  <a:cxn ang="0">
                    <a:pos x="0" y="25"/>
                  </a:cxn>
                </a:cxnLst>
                <a:rect l="0" t="0" r="r" b="b"/>
                <a:pathLst>
                  <a:path w="26" h="26">
                    <a:moveTo>
                      <a:pt x="0" y="25"/>
                    </a:moveTo>
                    <a:lnTo>
                      <a:pt x="25" y="25"/>
                    </a:lnTo>
                    <a:lnTo>
                      <a:pt x="12" y="0"/>
                    </a:lnTo>
                    <a:lnTo>
                      <a:pt x="0" y="0"/>
                    </a:lnTo>
                    <a:lnTo>
                      <a:pt x="0" y="2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64" name="Freeform 504"/>
              <p:cNvSpPr>
                <a:spLocks/>
              </p:cNvSpPr>
              <p:nvPr/>
            </p:nvSpPr>
            <p:spPr bwMode="auto">
              <a:xfrm>
                <a:off x="4917" y="611"/>
                <a:ext cx="52" cy="26"/>
              </a:xfrm>
              <a:custGeom>
                <a:avLst/>
                <a:gdLst/>
                <a:ahLst/>
                <a:cxnLst>
                  <a:cxn ang="0">
                    <a:pos x="51" y="25"/>
                  </a:cxn>
                  <a:cxn ang="0">
                    <a:pos x="51" y="8"/>
                  </a:cxn>
                  <a:cxn ang="0">
                    <a:pos x="26" y="8"/>
                  </a:cxn>
                  <a:cxn ang="0">
                    <a:pos x="26" y="25"/>
                  </a:cxn>
                  <a:cxn ang="0">
                    <a:pos x="13" y="0"/>
                  </a:cxn>
                  <a:cxn ang="0">
                    <a:pos x="0" y="0"/>
                  </a:cxn>
                  <a:cxn ang="0">
                    <a:pos x="0" y="25"/>
                  </a:cxn>
                </a:cxnLst>
                <a:rect l="0" t="0" r="r" b="b"/>
                <a:pathLst>
                  <a:path w="52" h="26">
                    <a:moveTo>
                      <a:pt x="51" y="25"/>
                    </a:moveTo>
                    <a:lnTo>
                      <a:pt x="51" y="8"/>
                    </a:lnTo>
                    <a:lnTo>
                      <a:pt x="26" y="8"/>
                    </a:lnTo>
                    <a:lnTo>
                      <a:pt x="26" y="25"/>
                    </a:lnTo>
                    <a:lnTo>
                      <a:pt x="13" y="0"/>
                    </a:lnTo>
                    <a:lnTo>
                      <a:pt x="0" y="0"/>
                    </a:lnTo>
                    <a:lnTo>
                      <a:pt x="0" y="2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65" name="Freeform 505"/>
              <p:cNvSpPr>
                <a:spLocks/>
              </p:cNvSpPr>
              <p:nvPr/>
            </p:nvSpPr>
            <p:spPr bwMode="auto">
              <a:xfrm>
                <a:off x="4917" y="611"/>
                <a:ext cx="14" cy="26"/>
              </a:xfrm>
              <a:custGeom>
                <a:avLst/>
                <a:gdLst/>
                <a:ahLst/>
                <a:cxnLst>
                  <a:cxn ang="0">
                    <a:pos x="0" y="25"/>
                  </a:cxn>
                  <a:cxn ang="0">
                    <a:pos x="13" y="25"/>
                  </a:cxn>
                  <a:cxn ang="0">
                    <a:pos x="13" y="0"/>
                  </a:cxn>
                  <a:cxn ang="0">
                    <a:pos x="0" y="0"/>
                  </a:cxn>
                  <a:cxn ang="0">
                    <a:pos x="0" y="25"/>
                  </a:cxn>
                </a:cxnLst>
                <a:rect l="0" t="0" r="r" b="b"/>
                <a:pathLst>
                  <a:path w="14" h="26">
                    <a:moveTo>
                      <a:pt x="0" y="25"/>
                    </a:moveTo>
                    <a:lnTo>
                      <a:pt x="13" y="25"/>
                    </a:lnTo>
                    <a:lnTo>
                      <a:pt x="13" y="0"/>
                    </a:lnTo>
                    <a:lnTo>
                      <a:pt x="0" y="0"/>
                    </a:lnTo>
                    <a:lnTo>
                      <a:pt x="0" y="2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66" name="Line 506"/>
              <p:cNvSpPr>
                <a:spLocks noChangeShapeType="1"/>
              </p:cNvSpPr>
              <p:nvPr/>
            </p:nvSpPr>
            <p:spPr bwMode="auto">
              <a:xfrm flipH="1">
                <a:off x="4890" y="653"/>
                <a:ext cx="27" cy="0"/>
              </a:xfrm>
              <a:prstGeom prst="line">
                <a:avLst/>
              </a:prstGeom>
              <a:noFill/>
              <a:ln w="12700">
                <a:solidFill>
                  <a:srgbClr val="000000"/>
                </a:solidFill>
                <a:round/>
                <a:headEnd/>
                <a:tailEnd/>
              </a:ln>
              <a:effectLst/>
            </p:spPr>
            <p:txBody>
              <a:bodyPr/>
              <a:lstStyle/>
              <a:p>
                <a:endParaRPr lang="en-US"/>
              </a:p>
            </p:txBody>
          </p:sp>
          <p:sp>
            <p:nvSpPr>
              <p:cNvPr id="323067" name="Freeform 507"/>
              <p:cNvSpPr>
                <a:spLocks/>
              </p:cNvSpPr>
              <p:nvPr/>
            </p:nvSpPr>
            <p:spPr bwMode="auto">
              <a:xfrm>
                <a:off x="4826" y="636"/>
                <a:ext cx="26" cy="9"/>
              </a:xfrm>
              <a:custGeom>
                <a:avLst/>
                <a:gdLst/>
                <a:ahLst/>
                <a:cxnLst>
                  <a:cxn ang="0">
                    <a:pos x="25" y="8"/>
                  </a:cxn>
                  <a:cxn ang="0">
                    <a:pos x="25" y="0"/>
                  </a:cxn>
                  <a:cxn ang="0">
                    <a:pos x="0" y="0"/>
                  </a:cxn>
                  <a:cxn ang="0">
                    <a:pos x="0" y="8"/>
                  </a:cxn>
                </a:cxnLst>
                <a:rect l="0" t="0" r="r" b="b"/>
                <a:pathLst>
                  <a:path w="26" h="9">
                    <a:moveTo>
                      <a:pt x="25" y="8"/>
                    </a:moveTo>
                    <a:lnTo>
                      <a:pt x="25" y="0"/>
                    </a:lnTo>
                    <a:lnTo>
                      <a:pt x="0" y="0"/>
                    </a:lnTo>
                    <a:lnTo>
                      <a:pt x="0" y="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68" name="Freeform 508"/>
              <p:cNvSpPr>
                <a:spLocks/>
              </p:cNvSpPr>
              <p:nvPr/>
            </p:nvSpPr>
            <p:spPr bwMode="auto">
              <a:xfrm>
                <a:off x="4826" y="636"/>
                <a:ext cx="26" cy="9"/>
              </a:xfrm>
              <a:custGeom>
                <a:avLst/>
                <a:gdLst/>
                <a:ahLst/>
                <a:cxnLst>
                  <a:cxn ang="0">
                    <a:pos x="0" y="8"/>
                  </a:cxn>
                  <a:cxn ang="0">
                    <a:pos x="25" y="8"/>
                  </a:cxn>
                  <a:cxn ang="0">
                    <a:pos x="25" y="0"/>
                  </a:cxn>
                  <a:cxn ang="0">
                    <a:pos x="0" y="0"/>
                  </a:cxn>
                  <a:cxn ang="0">
                    <a:pos x="0" y="8"/>
                  </a:cxn>
                </a:cxnLst>
                <a:rect l="0" t="0" r="r" b="b"/>
                <a:pathLst>
                  <a:path w="26" h="9">
                    <a:moveTo>
                      <a:pt x="0" y="8"/>
                    </a:moveTo>
                    <a:lnTo>
                      <a:pt x="25" y="8"/>
                    </a:lnTo>
                    <a:lnTo>
                      <a:pt x="25" y="0"/>
                    </a:lnTo>
                    <a:lnTo>
                      <a:pt x="0" y="0"/>
                    </a:lnTo>
                    <a:lnTo>
                      <a:pt x="0" y="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69" name="Freeform 509"/>
              <p:cNvSpPr>
                <a:spLocks/>
              </p:cNvSpPr>
              <p:nvPr/>
            </p:nvSpPr>
            <p:spPr bwMode="auto">
              <a:xfrm>
                <a:off x="4826" y="627"/>
                <a:ext cx="14" cy="10"/>
              </a:xfrm>
              <a:custGeom>
                <a:avLst/>
                <a:gdLst/>
                <a:ahLst/>
                <a:cxnLst>
                  <a:cxn ang="0">
                    <a:pos x="0" y="9"/>
                  </a:cxn>
                  <a:cxn ang="0">
                    <a:pos x="0" y="0"/>
                  </a:cxn>
                  <a:cxn ang="0">
                    <a:pos x="13" y="0"/>
                  </a:cxn>
                  <a:cxn ang="0">
                    <a:pos x="13" y="9"/>
                  </a:cxn>
                </a:cxnLst>
                <a:rect l="0" t="0" r="r" b="b"/>
                <a:pathLst>
                  <a:path w="14" h="10">
                    <a:moveTo>
                      <a:pt x="0" y="9"/>
                    </a:moveTo>
                    <a:lnTo>
                      <a:pt x="0" y="0"/>
                    </a:lnTo>
                    <a:lnTo>
                      <a:pt x="13" y="0"/>
                    </a:lnTo>
                    <a:lnTo>
                      <a:pt x="13" y="9"/>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70" name="Freeform 510"/>
              <p:cNvSpPr>
                <a:spLocks/>
              </p:cNvSpPr>
              <p:nvPr/>
            </p:nvSpPr>
            <p:spPr bwMode="auto">
              <a:xfrm>
                <a:off x="4956" y="653"/>
                <a:ext cx="22" cy="10"/>
              </a:xfrm>
              <a:custGeom>
                <a:avLst/>
                <a:gdLst/>
                <a:ahLst/>
                <a:cxnLst>
                  <a:cxn ang="0">
                    <a:pos x="6" y="9"/>
                  </a:cxn>
                  <a:cxn ang="0">
                    <a:pos x="14" y="9"/>
                  </a:cxn>
                  <a:cxn ang="0">
                    <a:pos x="21" y="5"/>
                  </a:cxn>
                  <a:cxn ang="0">
                    <a:pos x="14" y="0"/>
                  </a:cxn>
                  <a:cxn ang="0">
                    <a:pos x="6" y="0"/>
                  </a:cxn>
                  <a:cxn ang="0">
                    <a:pos x="0" y="5"/>
                  </a:cxn>
                  <a:cxn ang="0">
                    <a:pos x="6" y="9"/>
                  </a:cxn>
                </a:cxnLst>
                <a:rect l="0" t="0" r="r" b="b"/>
                <a:pathLst>
                  <a:path w="22" h="10">
                    <a:moveTo>
                      <a:pt x="6" y="9"/>
                    </a:moveTo>
                    <a:lnTo>
                      <a:pt x="14" y="9"/>
                    </a:lnTo>
                    <a:lnTo>
                      <a:pt x="21" y="5"/>
                    </a:lnTo>
                    <a:lnTo>
                      <a:pt x="14" y="0"/>
                    </a:lnTo>
                    <a:lnTo>
                      <a:pt x="6" y="0"/>
                    </a:lnTo>
                    <a:lnTo>
                      <a:pt x="0" y="5"/>
                    </a:lnTo>
                    <a:lnTo>
                      <a:pt x="6" y="9"/>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71" name="Freeform 511"/>
              <p:cNvSpPr>
                <a:spLocks/>
              </p:cNvSpPr>
              <p:nvPr/>
            </p:nvSpPr>
            <p:spPr bwMode="auto">
              <a:xfrm>
                <a:off x="4695" y="669"/>
                <a:ext cx="431" cy="27"/>
              </a:xfrm>
              <a:custGeom>
                <a:avLst/>
                <a:gdLst/>
                <a:ahLst/>
                <a:cxnLst>
                  <a:cxn ang="0">
                    <a:pos x="78" y="9"/>
                  </a:cxn>
                  <a:cxn ang="0">
                    <a:pos x="40" y="9"/>
                  </a:cxn>
                  <a:cxn ang="0">
                    <a:pos x="40" y="19"/>
                  </a:cxn>
                  <a:cxn ang="0">
                    <a:pos x="0" y="19"/>
                  </a:cxn>
                  <a:cxn ang="0">
                    <a:pos x="0" y="26"/>
                  </a:cxn>
                  <a:cxn ang="0">
                    <a:pos x="378" y="26"/>
                  </a:cxn>
                  <a:cxn ang="0">
                    <a:pos x="430" y="0"/>
                  </a:cxn>
                </a:cxnLst>
                <a:rect l="0" t="0" r="r" b="b"/>
                <a:pathLst>
                  <a:path w="431" h="27">
                    <a:moveTo>
                      <a:pt x="78" y="9"/>
                    </a:moveTo>
                    <a:lnTo>
                      <a:pt x="40" y="9"/>
                    </a:lnTo>
                    <a:lnTo>
                      <a:pt x="40" y="19"/>
                    </a:lnTo>
                    <a:lnTo>
                      <a:pt x="0" y="19"/>
                    </a:lnTo>
                    <a:lnTo>
                      <a:pt x="0" y="26"/>
                    </a:lnTo>
                    <a:lnTo>
                      <a:pt x="378" y="26"/>
                    </a:lnTo>
                    <a:lnTo>
                      <a:pt x="43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72" name="Freeform 512"/>
              <p:cNvSpPr>
                <a:spLocks/>
              </p:cNvSpPr>
              <p:nvPr/>
            </p:nvSpPr>
            <p:spPr bwMode="auto">
              <a:xfrm>
                <a:off x="5008" y="653"/>
                <a:ext cx="15" cy="17"/>
              </a:xfrm>
              <a:custGeom>
                <a:avLst/>
                <a:gdLst/>
                <a:ahLst/>
                <a:cxnLst>
                  <a:cxn ang="0">
                    <a:pos x="4" y="16"/>
                  </a:cxn>
                  <a:cxn ang="0">
                    <a:pos x="14" y="1"/>
                  </a:cxn>
                  <a:cxn ang="0">
                    <a:pos x="12" y="0"/>
                  </a:cxn>
                  <a:cxn ang="0">
                    <a:pos x="2" y="7"/>
                  </a:cxn>
                  <a:cxn ang="0">
                    <a:pos x="0" y="15"/>
                  </a:cxn>
                  <a:cxn ang="0">
                    <a:pos x="4" y="16"/>
                  </a:cxn>
                </a:cxnLst>
                <a:rect l="0" t="0" r="r" b="b"/>
                <a:pathLst>
                  <a:path w="15" h="17">
                    <a:moveTo>
                      <a:pt x="4" y="16"/>
                    </a:moveTo>
                    <a:lnTo>
                      <a:pt x="14" y="1"/>
                    </a:lnTo>
                    <a:lnTo>
                      <a:pt x="12" y="0"/>
                    </a:lnTo>
                    <a:lnTo>
                      <a:pt x="2" y="7"/>
                    </a:lnTo>
                    <a:lnTo>
                      <a:pt x="0" y="15"/>
                    </a:lnTo>
                    <a:lnTo>
                      <a:pt x="4"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73" name="Freeform 513"/>
              <p:cNvSpPr>
                <a:spLocks/>
              </p:cNvSpPr>
              <p:nvPr/>
            </p:nvSpPr>
            <p:spPr bwMode="auto">
              <a:xfrm>
                <a:off x="5012" y="660"/>
                <a:ext cx="8" cy="10"/>
              </a:xfrm>
              <a:custGeom>
                <a:avLst/>
                <a:gdLst/>
                <a:ahLst/>
                <a:cxnLst>
                  <a:cxn ang="0">
                    <a:pos x="7" y="0"/>
                  </a:cxn>
                  <a:cxn ang="0">
                    <a:pos x="7" y="9"/>
                  </a:cxn>
                  <a:cxn ang="0">
                    <a:pos x="0" y="9"/>
                  </a:cxn>
                </a:cxnLst>
                <a:rect l="0" t="0" r="r" b="b"/>
                <a:pathLst>
                  <a:path w="8" h="10">
                    <a:moveTo>
                      <a:pt x="7" y="0"/>
                    </a:moveTo>
                    <a:lnTo>
                      <a:pt x="7" y="9"/>
                    </a:lnTo>
                    <a:lnTo>
                      <a:pt x="0" y="9"/>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74" name="Freeform 514"/>
              <p:cNvSpPr>
                <a:spLocks/>
              </p:cNvSpPr>
              <p:nvPr/>
            </p:nvSpPr>
            <p:spPr bwMode="auto">
              <a:xfrm>
                <a:off x="4748" y="661"/>
                <a:ext cx="15" cy="17"/>
              </a:xfrm>
              <a:custGeom>
                <a:avLst/>
                <a:gdLst/>
                <a:ahLst/>
                <a:cxnLst>
                  <a:cxn ang="0">
                    <a:pos x="11" y="16"/>
                  </a:cxn>
                  <a:cxn ang="0">
                    <a:pos x="0" y="1"/>
                  </a:cxn>
                  <a:cxn ang="0">
                    <a:pos x="2" y="0"/>
                  </a:cxn>
                  <a:cxn ang="0">
                    <a:pos x="12" y="7"/>
                  </a:cxn>
                  <a:cxn ang="0">
                    <a:pos x="14" y="16"/>
                  </a:cxn>
                  <a:cxn ang="0">
                    <a:pos x="11" y="16"/>
                  </a:cxn>
                </a:cxnLst>
                <a:rect l="0" t="0" r="r" b="b"/>
                <a:pathLst>
                  <a:path w="15" h="17">
                    <a:moveTo>
                      <a:pt x="11" y="16"/>
                    </a:moveTo>
                    <a:lnTo>
                      <a:pt x="0" y="1"/>
                    </a:lnTo>
                    <a:lnTo>
                      <a:pt x="2" y="0"/>
                    </a:lnTo>
                    <a:lnTo>
                      <a:pt x="12" y="7"/>
                    </a:lnTo>
                    <a:lnTo>
                      <a:pt x="14" y="16"/>
                    </a:lnTo>
                    <a:lnTo>
                      <a:pt x="11" y="16"/>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075" name="Freeform 515"/>
              <p:cNvSpPr>
                <a:spLocks/>
              </p:cNvSpPr>
              <p:nvPr/>
            </p:nvSpPr>
            <p:spPr bwMode="auto">
              <a:xfrm>
                <a:off x="4751" y="667"/>
                <a:ext cx="8" cy="11"/>
              </a:xfrm>
              <a:custGeom>
                <a:avLst/>
                <a:gdLst/>
                <a:ahLst/>
                <a:cxnLst>
                  <a:cxn ang="0">
                    <a:pos x="0" y="0"/>
                  </a:cxn>
                  <a:cxn ang="0">
                    <a:pos x="0" y="10"/>
                  </a:cxn>
                  <a:cxn ang="0">
                    <a:pos x="7" y="10"/>
                  </a:cxn>
                </a:cxnLst>
                <a:rect l="0" t="0" r="r" b="b"/>
                <a:pathLst>
                  <a:path w="8" h="11">
                    <a:moveTo>
                      <a:pt x="0" y="0"/>
                    </a:moveTo>
                    <a:lnTo>
                      <a:pt x="0" y="10"/>
                    </a:lnTo>
                    <a:lnTo>
                      <a:pt x="7" y="1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076" name="Arc 516"/>
              <p:cNvSpPr>
                <a:spLocks/>
              </p:cNvSpPr>
              <p:nvPr/>
            </p:nvSpPr>
            <p:spPr bwMode="auto">
              <a:xfrm>
                <a:off x="4905" y="584"/>
                <a:ext cx="3" cy="1"/>
              </a:xfrm>
              <a:custGeom>
                <a:avLst/>
                <a:gdLst>
                  <a:gd name="G0" fmla="+- 15274 0 0"/>
                  <a:gd name="G1" fmla="+- 21600 0 0"/>
                  <a:gd name="G2" fmla="+- 21600 0 0"/>
                  <a:gd name="T0" fmla="*/ 0 w 36874"/>
                  <a:gd name="T1" fmla="*/ 6326 h 21600"/>
                  <a:gd name="T2" fmla="*/ 36874 w 36874"/>
                  <a:gd name="T3" fmla="*/ 21600 h 21600"/>
                  <a:gd name="T4" fmla="*/ 15274 w 36874"/>
                  <a:gd name="T5" fmla="*/ 21600 h 21600"/>
                </a:gdLst>
                <a:ahLst/>
                <a:cxnLst>
                  <a:cxn ang="0">
                    <a:pos x="T0" y="T1"/>
                  </a:cxn>
                  <a:cxn ang="0">
                    <a:pos x="T2" y="T3"/>
                  </a:cxn>
                  <a:cxn ang="0">
                    <a:pos x="T4" y="T5"/>
                  </a:cxn>
                </a:cxnLst>
                <a:rect l="0" t="0" r="r" b="b"/>
                <a:pathLst>
                  <a:path w="36874" h="21600" fill="none" extrusionOk="0">
                    <a:moveTo>
                      <a:pt x="0" y="6326"/>
                    </a:moveTo>
                    <a:cubicBezTo>
                      <a:pt x="4051" y="2275"/>
                      <a:pt x="9545" y="-1"/>
                      <a:pt x="15274" y="0"/>
                    </a:cubicBezTo>
                    <a:cubicBezTo>
                      <a:pt x="27203" y="0"/>
                      <a:pt x="36874" y="9670"/>
                      <a:pt x="36874" y="21600"/>
                    </a:cubicBezTo>
                  </a:path>
                  <a:path w="36874" h="21600" stroke="0" extrusionOk="0">
                    <a:moveTo>
                      <a:pt x="0" y="6326"/>
                    </a:moveTo>
                    <a:cubicBezTo>
                      <a:pt x="4051" y="2275"/>
                      <a:pt x="9545" y="-1"/>
                      <a:pt x="15274" y="0"/>
                    </a:cubicBezTo>
                    <a:cubicBezTo>
                      <a:pt x="27203" y="0"/>
                      <a:pt x="36874" y="9670"/>
                      <a:pt x="36874" y="21600"/>
                    </a:cubicBezTo>
                    <a:lnTo>
                      <a:pt x="15274" y="21600"/>
                    </a:lnTo>
                    <a:close/>
                  </a:path>
                </a:pathLst>
              </a:custGeom>
              <a:solidFill>
                <a:schemeClr val="tx1"/>
              </a:solidFill>
              <a:ln w="12700" cap="rnd">
                <a:solidFill>
                  <a:srgbClr val="000000"/>
                </a:solidFill>
                <a:round/>
                <a:headEnd/>
                <a:tailEnd/>
              </a:ln>
              <a:effectLst/>
            </p:spPr>
            <p:txBody>
              <a:bodyPr/>
              <a:lstStyle/>
              <a:p>
                <a:endParaRPr lang="en-US"/>
              </a:p>
            </p:txBody>
          </p:sp>
          <p:sp>
            <p:nvSpPr>
              <p:cNvPr id="323077" name="Oval 517"/>
              <p:cNvSpPr>
                <a:spLocks noChangeArrowheads="1"/>
              </p:cNvSpPr>
              <p:nvPr/>
            </p:nvSpPr>
            <p:spPr bwMode="auto">
              <a:xfrm flipV="1">
                <a:off x="4904" y="577"/>
                <a:ext cx="4" cy="16"/>
              </a:xfrm>
              <a:prstGeom prst="ellipse">
                <a:avLst/>
              </a:prstGeom>
              <a:solidFill>
                <a:schemeClr val="tx1"/>
              </a:solidFill>
              <a:ln w="12700">
                <a:solidFill>
                  <a:srgbClr val="000000"/>
                </a:solidFill>
                <a:round/>
                <a:headEnd/>
                <a:tailEnd/>
              </a:ln>
              <a:effectLst/>
            </p:spPr>
            <p:txBody>
              <a:bodyPr wrap="none" anchor="ctr"/>
              <a:lstStyle/>
              <a:p>
                <a:endParaRPr lang="en-US"/>
              </a:p>
            </p:txBody>
          </p:sp>
          <p:sp>
            <p:nvSpPr>
              <p:cNvPr id="323078" name="Line 518"/>
              <p:cNvSpPr>
                <a:spLocks noChangeShapeType="1"/>
              </p:cNvSpPr>
              <p:nvPr/>
            </p:nvSpPr>
            <p:spPr bwMode="auto">
              <a:xfrm flipV="1">
                <a:off x="4917" y="594"/>
                <a:ext cx="0" cy="17"/>
              </a:xfrm>
              <a:prstGeom prst="line">
                <a:avLst/>
              </a:prstGeom>
              <a:noFill/>
              <a:ln w="12700">
                <a:solidFill>
                  <a:srgbClr val="000000"/>
                </a:solidFill>
                <a:round/>
                <a:headEnd/>
                <a:tailEnd/>
              </a:ln>
              <a:effectLst/>
            </p:spPr>
            <p:txBody>
              <a:bodyPr/>
              <a:lstStyle/>
              <a:p>
                <a:endParaRPr lang="en-US"/>
              </a:p>
            </p:txBody>
          </p:sp>
          <p:sp>
            <p:nvSpPr>
              <p:cNvPr id="323079" name="Oval 519"/>
              <p:cNvSpPr>
                <a:spLocks noChangeArrowheads="1"/>
              </p:cNvSpPr>
              <p:nvPr/>
            </p:nvSpPr>
            <p:spPr bwMode="auto">
              <a:xfrm flipH="1" flipV="1">
                <a:off x="4762" y="650"/>
                <a:ext cx="15" cy="16"/>
              </a:xfrm>
              <a:prstGeom prst="ellipse">
                <a:avLst/>
              </a:prstGeom>
              <a:solidFill>
                <a:schemeClr val="tx1"/>
              </a:solidFill>
              <a:ln w="12700">
                <a:solidFill>
                  <a:srgbClr val="000000"/>
                </a:solidFill>
                <a:round/>
                <a:headEnd/>
                <a:tailEnd/>
              </a:ln>
              <a:effectLst/>
            </p:spPr>
            <p:txBody>
              <a:bodyPr wrap="none" anchor="ctr"/>
              <a:lstStyle/>
              <a:p>
                <a:endParaRPr lang="en-US"/>
              </a:p>
            </p:txBody>
          </p:sp>
          <p:sp>
            <p:nvSpPr>
              <p:cNvPr id="323080" name="Freeform 520"/>
              <p:cNvSpPr>
                <a:spLocks/>
              </p:cNvSpPr>
              <p:nvPr/>
            </p:nvSpPr>
            <p:spPr bwMode="auto">
              <a:xfrm>
                <a:off x="4779" y="662"/>
                <a:ext cx="27" cy="7"/>
              </a:xfrm>
              <a:custGeom>
                <a:avLst/>
                <a:gdLst/>
                <a:ahLst/>
                <a:cxnLst>
                  <a:cxn ang="0">
                    <a:pos x="0" y="1"/>
                  </a:cxn>
                  <a:cxn ang="0">
                    <a:pos x="11" y="1"/>
                  </a:cxn>
                  <a:cxn ang="0">
                    <a:pos x="13" y="6"/>
                  </a:cxn>
                  <a:cxn ang="0">
                    <a:pos x="26" y="6"/>
                  </a:cxn>
                  <a:cxn ang="0">
                    <a:pos x="26" y="4"/>
                  </a:cxn>
                  <a:cxn ang="0">
                    <a:pos x="20" y="0"/>
                  </a:cxn>
                  <a:cxn ang="0">
                    <a:pos x="0" y="0"/>
                  </a:cxn>
                </a:cxnLst>
                <a:rect l="0" t="0" r="r" b="b"/>
                <a:pathLst>
                  <a:path w="27" h="7">
                    <a:moveTo>
                      <a:pt x="0" y="1"/>
                    </a:moveTo>
                    <a:lnTo>
                      <a:pt x="11" y="1"/>
                    </a:lnTo>
                    <a:lnTo>
                      <a:pt x="13" y="6"/>
                    </a:lnTo>
                    <a:lnTo>
                      <a:pt x="26" y="6"/>
                    </a:lnTo>
                    <a:lnTo>
                      <a:pt x="26" y="4"/>
                    </a:lnTo>
                    <a:lnTo>
                      <a:pt x="20"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81" name="Freeform 521"/>
              <p:cNvSpPr>
                <a:spLocks/>
              </p:cNvSpPr>
              <p:nvPr/>
            </p:nvSpPr>
            <p:spPr bwMode="auto">
              <a:xfrm>
                <a:off x="4796" y="663"/>
                <a:ext cx="7" cy="4"/>
              </a:xfrm>
              <a:custGeom>
                <a:avLst/>
                <a:gdLst/>
                <a:ahLst/>
                <a:cxnLst>
                  <a:cxn ang="0">
                    <a:pos x="5" y="0"/>
                  </a:cxn>
                  <a:cxn ang="0">
                    <a:pos x="0" y="0"/>
                  </a:cxn>
                  <a:cxn ang="0">
                    <a:pos x="0" y="3"/>
                  </a:cxn>
                  <a:cxn ang="0">
                    <a:pos x="6" y="2"/>
                  </a:cxn>
                </a:cxnLst>
                <a:rect l="0" t="0" r="r" b="b"/>
                <a:pathLst>
                  <a:path w="7" h="4">
                    <a:moveTo>
                      <a:pt x="5" y="0"/>
                    </a:moveTo>
                    <a:lnTo>
                      <a:pt x="0" y="0"/>
                    </a:lnTo>
                    <a:lnTo>
                      <a:pt x="0" y="3"/>
                    </a:lnTo>
                    <a:lnTo>
                      <a:pt x="6"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82" name="Freeform 522"/>
              <p:cNvSpPr>
                <a:spLocks/>
              </p:cNvSpPr>
              <p:nvPr/>
            </p:nvSpPr>
            <p:spPr bwMode="auto">
              <a:xfrm>
                <a:off x="4791" y="668"/>
                <a:ext cx="18" cy="2"/>
              </a:xfrm>
              <a:custGeom>
                <a:avLst/>
                <a:gdLst/>
                <a:ahLst/>
                <a:cxnLst>
                  <a:cxn ang="0">
                    <a:pos x="0" y="0"/>
                  </a:cxn>
                  <a:cxn ang="0">
                    <a:pos x="0" y="1"/>
                  </a:cxn>
                  <a:cxn ang="0">
                    <a:pos x="16" y="1"/>
                  </a:cxn>
                  <a:cxn ang="0">
                    <a:pos x="17" y="0"/>
                  </a:cxn>
                  <a:cxn ang="0">
                    <a:pos x="16" y="0"/>
                  </a:cxn>
                  <a:cxn ang="0">
                    <a:pos x="0" y="0"/>
                  </a:cxn>
                </a:cxnLst>
                <a:rect l="0" t="0" r="r" b="b"/>
                <a:pathLst>
                  <a:path w="18" h="2">
                    <a:moveTo>
                      <a:pt x="0" y="0"/>
                    </a:moveTo>
                    <a:lnTo>
                      <a:pt x="0" y="1"/>
                    </a:lnTo>
                    <a:lnTo>
                      <a:pt x="16" y="1"/>
                    </a:lnTo>
                    <a:lnTo>
                      <a:pt x="17" y="0"/>
                    </a:lnTo>
                    <a:lnTo>
                      <a:pt x="16"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83" name="Line 523"/>
              <p:cNvSpPr>
                <a:spLocks noChangeShapeType="1"/>
              </p:cNvSpPr>
              <p:nvPr/>
            </p:nvSpPr>
            <p:spPr bwMode="auto">
              <a:xfrm>
                <a:off x="4794" y="668"/>
                <a:ext cx="2" cy="0"/>
              </a:xfrm>
              <a:prstGeom prst="line">
                <a:avLst/>
              </a:prstGeom>
              <a:noFill/>
              <a:ln w="12700">
                <a:solidFill>
                  <a:srgbClr val="000000"/>
                </a:solidFill>
                <a:round/>
                <a:headEnd/>
                <a:tailEnd/>
              </a:ln>
              <a:effectLst/>
            </p:spPr>
            <p:txBody>
              <a:bodyPr/>
              <a:lstStyle/>
              <a:p>
                <a:endParaRPr lang="en-US"/>
              </a:p>
            </p:txBody>
          </p:sp>
          <p:sp>
            <p:nvSpPr>
              <p:cNvPr id="323084" name="Line 524"/>
              <p:cNvSpPr>
                <a:spLocks noChangeShapeType="1"/>
              </p:cNvSpPr>
              <p:nvPr/>
            </p:nvSpPr>
            <p:spPr bwMode="auto">
              <a:xfrm>
                <a:off x="4802" y="668"/>
                <a:ext cx="1" cy="0"/>
              </a:xfrm>
              <a:prstGeom prst="line">
                <a:avLst/>
              </a:prstGeom>
              <a:noFill/>
              <a:ln w="12700">
                <a:solidFill>
                  <a:srgbClr val="000000"/>
                </a:solidFill>
                <a:round/>
                <a:headEnd/>
                <a:tailEnd/>
              </a:ln>
              <a:effectLst/>
            </p:spPr>
            <p:txBody>
              <a:bodyPr/>
              <a:lstStyle/>
              <a:p>
                <a:endParaRPr lang="en-US"/>
              </a:p>
            </p:txBody>
          </p:sp>
          <p:sp>
            <p:nvSpPr>
              <p:cNvPr id="323085" name="Freeform 525"/>
              <p:cNvSpPr>
                <a:spLocks/>
              </p:cNvSpPr>
              <p:nvPr/>
            </p:nvSpPr>
            <p:spPr bwMode="auto">
              <a:xfrm>
                <a:off x="4788" y="662"/>
                <a:ext cx="10" cy="1"/>
              </a:xfrm>
              <a:custGeom>
                <a:avLst/>
                <a:gdLst/>
                <a:ahLst/>
                <a:cxnLst>
                  <a:cxn ang="0">
                    <a:pos x="9" y="0"/>
                  </a:cxn>
                  <a:cxn ang="0">
                    <a:pos x="8" y="0"/>
                  </a:cxn>
                  <a:cxn ang="0">
                    <a:pos x="1" y="0"/>
                  </a:cxn>
                  <a:cxn ang="0">
                    <a:pos x="0" y="0"/>
                  </a:cxn>
                </a:cxnLst>
                <a:rect l="0" t="0" r="r" b="b"/>
                <a:pathLst>
                  <a:path w="10" h="1">
                    <a:moveTo>
                      <a:pt x="9" y="0"/>
                    </a:moveTo>
                    <a:lnTo>
                      <a:pt x="8" y="0"/>
                    </a:lnTo>
                    <a:lnTo>
                      <a:pt x="1"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86" name="Freeform 526"/>
              <p:cNvSpPr>
                <a:spLocks/>
              </p:cNvSpPr>
              <p:nvPr/>
            </p:nvSpPr>
            <p:spPr bwMode="auto">
              <a:xfrm>
                <a:off x="4792" y="661"/>
                <a:ext cx="2" cy="2"/>
              </a:xfrm>
              <a:custGeom>
                <a:avLst/>
                <a:gdLst/>
                <a:ahLst/>
                <a:cxnLst>
                  <a:cxn ang="0">
                    <a:pos x="1" y="1"/>
                  </a:cxn>
                  <a:cxn ang="0">
                    <a:pos x="1" y="0"/>
                  </a:cxn>
                  <a:cxn ang="0">
                    <a:pos x="0" y="0"/>
                  </a:cxn>
                  <a:cxn ang="0">
                    <a:pos x="0" y="1"/>
                  </a:cxn>
                </a:cxnLst>
                <a:rect l="0" t="0" r="r" b="b"/>
                <a:pathLst>
                  <a:path w="2" h="2">
                    <a:moveTo>
                      <a:pt x="1" y="1"/>
                    </a:moveTo>
                    <a:lnTo>
                      <a:pt x="1" y="0"/>
                    </a:lnTo>
                    <a:lnTo>
                      <a:pt x="0" y="0"/>
                    </a:lnTo>
                    <a:lnTo>
                      <a:pt x="0"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87" name="Freeform 527"/>
              <p:cNvSpPr>
                <a:spLocks/>
              </p:cNvSpPr>
              <p:nvPr/>
            </p:nvSpPr>
            <p:spPr bwMode="auto">
              <a:xfrm>
                <a:off x="4793" y="661"/>
                <a:ext cx="2" cy="1"/>
              </a:xfrm>
              <a:custGeom>
                <a:avLst/>
                <a:gdLst/>
                <a:ahLst/>
                <a:cxnLst>
                  <a:cxn ang="0">
                    <a:pos x="0" y="0"/>
                  </a:cxn>
                  <a:cxn ang="0">
                    <a:pos x="1" y="0"/>
                  </a:cxn>
                  <a:cxn ang="0">
                    <a:pos x="0" y="0"/>
                  </a:cxn>
                </a:cxnLst>
                <a:rect l="0" t="0" r="r" b="b"/>
                <a:pathLst>
                  <a:path w="2" h="1">
                    <a:moveTo>
                      <a:pt x="0" y="0"/>
                    </a:moveTo>
                    <a:lnTo>
                      <a:pt x="1"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88" name="Freeform 528"/>
              <p:cNvSpPr>
                <a:spLocks/>
              </p:cNvSpPr>
              <p:nvPr/>
            </p:nvSpPr>
            <p:spPr bwMode="auto">
              <a:xfrm>
                <a:off x="4791" y="661"/>
                <a:ext cx="2" cy="1"/>
              </a:xfrm>
              <a:custGeom>
                <a:avLst/>
                <a:gdLst/>
                <a:ahLst/>
                <a:cxnLst>
                  <a:cxn ang="0">
                    <a:pos x="1" y="0"/>
                  </a:cxn>
                  <a:cxn ang="0">
                    <a:pos x="0" y="0"/>
                  </a:cxn>
                  <a:cxn ang="0">
                    <a:pos x="1" y="0"/>
                  </a:cxn>
                </a:cxnLst>
                <a:rect l="0" t="0" r="r" b="b"/>
                <a:pathLst>
                  <a:path w="2" h="1">
                    <a:moveTo>
                      <a:pt x="1" y="0"/>
                    </a:moveTo>
                    <a:lnTo>
                      <a:pt x="0" y="0"/>
                    </a:lnTo>
                    <a:lnTo>
                      <a:pt x="1"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89" name="Freeform 529"/>
              <p:cNvSpPr>
                <a:spLocks/>
              </p:cNvSpPr>
              <p:nvPr/>
            </p:nvSpPr>
            <p:spPr bwMode="auto">
              <a:xfrm>
                <a:off x="4794" y="661"/>
                <a:ext cx="16" cy="1"/>
              </a:xfrm>
              <a:custGeom>
                <a:avLst/>
                <a:gdLst/>
                <a:ahLst/>
                <a:cxnLst>
                  <a:cxn ang="0">
                    <a:pos x="0" y="0"/>
                  </a:cxn>
                  <a:cxn ang="0">
                    <a:pos x="15" y="0"/>
                  </a:cxn>
                  <a:cxn ang="0">
                    <a:pos x="0" y="0"/>
                  </a:cxn>
                </a:cxnLst>
                <a:rect l="0" t="0" r="r" b="b"/>
                <a:pathLst>
                  <a:path w="16" h="1">
                    <a:moveTo>
                      <a:pt x="0" y="0"/>
                    </a:moveTo>
                    <a:lnTo>
                      <a:pt x="15"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90" name="Freeform 530"/>
              <p:cNvSpPr>
                <a:spLocks/>
              </p:cNvSpPr>
              <p:nvPr/>
            </p:nvSpPr>
            <p:spPr bwMode="auto">
              <a:xfrm>
                <a:off x="4776" y="661"/>
                <a:ext cx="16" cy="1"/>
              </a:xfrm>
              <a:custGeom>
                <a:avLst/>
                <a:gdLst/>
                <a:ahLst/>
                <a:cxnLst>
                  <a:cxn ang="0">
                    <a:pos x="15" y="0"/>
                  </a:cxn>
                  <a:cxn ang="0">
                    <a:pos x="0" y="0"/>
                  </a:cxn>
                  <a:cxn ang="0">
                    <a:pos x="15" y="0"/>
                  </a:cxn>
                </a:cxnLst>
                <a:rect l="0" t="0" r="r" b="b"/>
                <a:pathLst>
                  <a:path w="16" h="1">
                    <a:moveTo>
                      <a:pt x="15" y="0"/>
                    </a:moveTo>
                    <a:lnTo>
                      <a:pt x="0" y="0"/>
                    </a:lnTo>
                    <a:lnTo>
                      <a:pt x="15"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91" name="Freeform 531"/>
              <p:cNvSpPr>
                <a:spLocks/>
              </p:cNvSpPr>
              <p:nvPr/>
            </p:nvSpPr>
            <p:spPr bwMode="auto">
              <a:xfrm>
                <a:off x="5048" y="665"/>
                <a:ext cx="7" cy="5"/>
              </a:xfrm>
              <a:custGeom>
                <a:avLst/>
                <a:gdLst/>
                <a:ahLst/>
                <a:cxnLst>
                  <a:cxn ang="0">
                    <a:pos x="0" y="4"/>
                  </a:cxn>
                  <a:cxn ang="0">
                    <a:pos x="0" y="0"/>
                  </a:cxn>
                  <a:cxn ang="0">
                    <a:pos x="6" y="0"/>
                  </a:cxn>
                  <a:cxn ang="0">
                    <a:pos x="6" y="4"/>
                  </a:cxn>
                  <a:cxn ang="0">
                    <a:pos x="0" y="4"/>
                  </a:cxn>
                </a:cxnLst>
                <a:rect l="0" t="0" r="r" b="b"/>
                <a:pathLst>
                  <a:path w="7" h="5">
                    <a:moveTo>
                      <a:pt x="0" y="4"/>
                    </a:moveTo>
                    <a:lnTo>
                      <a:pt x="0" y="0"/>
                    </a:lnTo>
                    <a:lnTo>
                      <a:pt x="6" y="0"/>
                    </a:lnTo>
                    <a:lnTo>
                      <a:pt x="6" y="4"/>
                    </a:lnTo>
                    <a:lnTo>
                      <a:pt x="0" y="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092" name="Line 532"/>
              <p:cNvSpPr>
                <a:spLocks noChangeShapeType="1"/>
              </p:cNvSpPr>
              <p:nvPr/>
            </p:nvSpPr>
            <p:spPr bwMode="auto">
              <a:xfrm flipV="1">
                <a:off x="5054" y="661"/>
                <a:ext cx="6" cy="4"/>
              </a:xfrm>
              <a:prstGeom prst="line">
                <a:avLst/>
              </a:prstGeom>
              <a:noFill/>
              <a:ln w="12700">
                <a:solidFill>
                  <a:srgbClr val="000000"/>
                </a:solidFill>
                <a:round/>
                <a:headEnd/>
                <a:tailEnd/>
              </a:ln>
              <a:effectLst/>
            </p:spPr>
            <p:txBody>
              <a:bodyPr/>
              <a:lstStyle/>
              <a:p>
                <a:endParaRPr lang="en-US"/>
              </a:p>
            </p:txBody>
          </p:sp>
          <p:sp>
            <p:nvSpPr>
              <p:cNvPr id="323093" name="Freeform 533"/>
              <p:cNvSpPr>
                <a:spLocks/>
              </p:cNvSpPr>
              <p:nvPr/>
            </p:nvSpPr>
            <p:spPr bwMode="auto">
              <a:xfrm>
                <a:off x="4715" y="683"/>
                <a:ext cx="7" cy="4"/>
              </a:xfrm>
              <a:custGeom>
                <a:avLst/>
                <a:gdLst/>
                <a:ahLst/>
                <a:cxnLst>
                  <a:cxn ang="0">
                    <a:pos x="6" y="3"/>
                  </a:cxn>
                  <a:cxn ang="0">
                    <a:pos x="6" y="0"/>
                  </a:cxn>
                  <a:cxn ang="0">
                    <a:pos x="0" y="0"/>
                  </a:cxn>
                  <a:cxn ang="0">
                    <a:pos x="0" y="3"/>
                  </a:cxn>
                  <a:cxn ang="0">
                    <a:pos x="6" y="3"/>
                  </a:cxn>
                </a:cxnLst>
                <a:rect l="0" t="0" r="r" b="b"/>
                <a:pathLst>
                  <a:path w="7" h="4">
                    <a:moveTo>
                      <a:pt x="6" y="3"/>
                    </a:moveTo>
                    <a:lnTo>
                      <a:pt x="6" y="0"/>
                    </a:lnTo>
                    <a:lnTo>
                      <a:pt x="0" y="0"/>
                    </a:lnTo>
                    <a:lnTo>
                      <a:pt x="0" y="3"/>
                    </a:lnTo>
                    <a:lnTo>
                      <a:pt x="6" y="3"/>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094" name="Line 534"/>
              <p:cNvSpPr>
                <a:spLocks noChangeShapeType="1"/>
              </p:cNvSpPr>
              <p:nvPr/>
            </p:nvSpPr>
            <p:spPr bwMode="auto">
              <a:xfrm flipH="1" flipV="1">
                <a:off x="4708" y="678"/>
                <a:ext cx="7" cy="5"/>
              </a:xfrm>
              <a:prstGeom prst="line">
                <a:avLst/>
              </a:prstGeom>
              <a:noFill/>
              <a:ln w="12700">
                <a:solidFill>
                  <a:srgbClr val="000000"/>
                </a:solidFill>
                <a:round/>
                <a:headEnd/>
                <a:tailEnd/>
              </a:ln>
              <a:effectLst/>
            </p:spPr>
            <p:txBody>
              <a:bodyPr/>
              <a:lstStyle/>
              <a:p>
                <a:endParaRPr lang="en-US"/>
              </a:p>
            </p:txBody>
          </p:sp>
          <p:sp>
            <p:nvSpPr>
              <p:cNvPr id="323095" name="Freeform 535"/>
              <p:cNvSpPr>
                <a:spLocks/>
              </p:cNvSpPr>
              <p:nvPr/>
            </p:nvSpPr>
            <p:spPr bwMode="auto">
              <a:xfrm>
                <a:off x="4769" y="640"/>
                <a:ext cx="214" cy="44"/>
              </a:xfrm>
              <a:custGeom>
                <a:avLst/>
                <a:gdLst/>
                <a:ahLst/>
                <a:cxnLst>
                  <a:cxn ang="0">
                    <a:pos x="77" y="0"/>
                  </a:cxn>
                  <a:cxn ang="0">
                    <a:pos x="55" y="29"/>
                  </a:cxn>
                  <a:cxn ang="0">
                    <a:pos x="0" y="26"/>
                  </a:cxn>
                  <a:cxn ang="0">
                    <a:pos x="7" y="43"/>
                  </a:cxn>
                  <a:cxn ang="0">
                    <a:pos x="213" y="38"/>
                  </a:cxn>
                  <a:cxn ang="0">
                    <a:pos x="199" y="21"/>
                  </a:cxn>
                  <a:cxn ang="0">
                    <a:pos x="146" y="12"/>
                  </a:cxn>
                  <a:cxn ang="0">
                    <a:pos x="117" y="12"/>
                  </a:cxn>
                  <a:cxn ang="0">
                    <a:pos x="108" y="0"/>
                  </a:cxn>
                  <a:cxn ang="0">
                    <a:pos x="77" y="0"/>
                  </a:cxn>
                </a:cxnLst>
                <a:rect l="0" t="0" r="r" b="b"/>
                <a:pathLst>
                  <a:path w="214" h="44">
                    <a:moveTo>
                      <a:pt x="77" y="0"/>
                    </a:moveTo>
                    <a:lnTo>
                      <a:pt x="55" y="29"/>
                    </a:lnTo>
                    <a:lnTo>
                      <a:pt x="0" y="26"/>
                    </a:lnTo>
                    <a:lnTo>
                      <a:pt x="7" y="43"/>
                    </a:lnTo>
                    <a:lnTo>
                      <a:pt x="213" y="38"/>
                    </a:lnTo>
                    <a:lnTo>
                      <a:pt x="199" y="21"/>
                    </a:lnTo>
                    <a:lnTo>
                      <a:pt x="146" y="12"/>
                    </a:lnTo>
                    <a:lnTo>
                      <a:pt x="117" y="12"/>
                    </a:lnTo>
                    <a:lnTo>
                      <a:pt x="108" y="0"/>
                    </a:lnTo>
                    <a:lnTo>
                      <a:pt x="77" y="0"/>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grpSp>
      <p:grpSp>
        <p:nvGrpSpPr>
          <p:cNvPr id="323096" name="Group 536"/>
          <p:cNvGrpSpPr>
            <a:grpSpLocks/>
          </p:cNvGrpSpPr>
          <p:nvPr/>
        </p:nvGrpSpPr>
        <p:grpSpPr bwMode="auto">
          <a:xfrm>
            <a:off x="7070724" y="1935163"/>
            <a:ext cx="649288" cy="388938"/>
            <a:chOff x="3494" y="706"/>
            <a:chExt cx="409" cy="245"/>
          </a:xfrm>
        </p:grpSpPr>
        <p:sp>
          <p:nvSpPr>
            <p:cNvPr id="323097" name="Line 537"/>
            <p:cNvSpPr>
              <a:spLocks noChangeShapeType="1"/>
            </p:cNvSpPr>
            <p:nvPr/>
          </p:nvSpPr>
          <p:spPr bwMode="auto">
            <a:xfrm>
              <a:off x="3669" y="716"/>
              <a:ext cx="0" cy="28"/>
            </a:xfrm>
            <a:prstGeom prst="line">
              <a:avLst/>
            </a:prstGeom>
            <a:noFill/>
            <a:ln w="12700">
              <a:solidFill>
                <a:srgbClr val="000000"/>
              </a:solidFill>
              <a:round/>
              <a:headEnd/>
              <a:tailEnd/>
            </a:ln>
            <a:effectLst/>
          </p:spPr>
          <p:txBody>
            <a:bodyPr/>
            <a:lstStyle/>
            <a:p>
              <a:endParaRPr lang="en-US"/>
            </a:p>
          </p:txBody>
        </p:sp>
        <p:sp>
          <p:nvSpPr>
            <p:cNvPr id="323098" name="Freeform 538"/>
            <p:cNvSpPr>
              <a:spLocks/>
            </p:cNvSpPr>
            <p:nvPr/>
          </p:nvSpPr>
          <p:spPr bwMode="auto">
            <a:xfrm>
              <a:off x="3697" y="714"/>
              <a:ext cx="37" cy="34"/>
            </a:xfrm>
            <a:custGeom>
              <a:avLst/>
              <a:gdLst/>
              <a:ahLst/>
              <a:cxnLst>
                <a:cxn ang="0">
                  <a:pos x="0" y="33"/>
                </a:cxn>
                <a:cxn ang="0">
                  <a:pos x="0" y="23"/>
                </a:cxn>
                <a:cxn ang="0">
                  <a:pos x="0" y="20"/>
                </a:cxn>
                <a:cxn ang="0">
                  <a:pos x="0" y="14"/>
                </a:cxn>
                <a:cxn ang="0">
                  <a:pos x="10" y="14"/>
                </a:cxn>
                <a:cxn ang="0">
                  <a:pos x="10" y="0"/>
                </a:cxn>
                <a:cxn ang="0">
                  <a:pos x="12" y="0"/>
                </a:cxn>
                <a:cxn ang="0">
                  <a:pos x="12" y="14"/>
                </a:cxn>
                <a:cxn ang="0">
                  <a:pos x="22" y="14"/>
                </a:cxn>
                <a:cxn ang="0">
                  <a:pos x="22" y="10"/>
                </a:cxn>
                <a:cxn ang="0">
                  <a:pos x="23" y="10"/>
                </a:cxn>
                <a:cxn ang="0">
                  <a:pos x="23" y="14"/>
                </a:cxn>
                <a:cxn ang="0">
                  <a:pos x="29" y="14"/>
                </a:cxn>
                <a:cxn ang="0">
                  <a:pos x="29" y="20"/>
                </a:cxn>
                <a:cxn ang="0">
                  <a:pos x="36" y="20"/>
                </a:cxn>
                <a:cxn ang="0">
                  <a:pos x="36" y="23"/>
                </a:cxn>
                <a:cxn ang="0">
                  <a:pos x="34" y="26"/>
                </a:cxn>
                <a:cxn ang="0">
                  <a:pos x="34" y="33"/>
                </a:cxn>
                <a:cxn ang="0">
                  <a:pos x="0" y="33"/>
                </a:cxn>
              </a:cxnLst>
              <a:rect l="0" t="0" r="r" b="b"/>
              <a:pathLst>
                <a:path w="37" h="34">
                  <a:moveTo>
                    <a:pt x="0" y="33"/>
                  </a:moveTo>
                  <a:lnTo>
                    <a:pt x="0" y="23"/>
                  </a:lnTo>
                  <a:lnTo>
                    <a:pt x="0" y="20"/>
                  </a:lnTo>
                  <a:lnTo>
                    <a:pt x="0" y="14"/>
                  </a:lnTo>
                  <a:lnTo>
                    <a:pt x="10" y="14"/>
                  </a:lnTo>
                  <a:lnTo>
                    <a:pt x="10" y="0"/>
                  </a:lnTo>
                  <a:lnTo>
                    <a:pt x="12" y="0"/>
                  </a:lnTo>
                  <a:lnTo>
                    <a:pt x="12" y="14"/>
                  </a:lnTo>
                  <a:lnTo>
                    <a:pt x="22" y="14"/>
                  </a:lnTo>
                  <a:lnTo>
                    <a:pt x="22" y="10"/>
                  </a:lnTo>
                  <a:lnTo>
                    <a:pt x="23" y="10"/>
                  </a:lnTo>
                  <a:lnTo>
                    <a:pt x="23" y="14"/>
                  </a:lnTo>
                  <a:lnTo>
                    <a:pt x="29" y="14"/>
                  </a:lnTo>
                  <a:lnTo>
                    <a:pt x="29" y="20"/>
                  </a:lnTo>
                  <a:lnTo>
                    <a:pt x="36" y="20"/>
                  </a:lnTo>
                  <a:lnTo>
                    <a:pt x="36" y="23"/>
                  </a:lnTo>
                  <a:lnTo>
                    <a:pt x="34" y="26"/>
                  </a:lnTo>
                  <a:lnTo>
                    <a:pt x="34" y="33"/>
                  </a:lnTo>
                  <a:lnTo>
                    <a:pt x="0" y="3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099" name="Freeform 539"/>
            <p:cNvSpPr>
              <a:spLocks/>
            </p:cNvSpPr>
            <p:nvPr/>
          </p:nvSpPr>
          <p:spPr bwMode="auto">
            <a:xfrm>
              <a:off x="3679" y="716"/>
              <a:ext cx="10" cy="45"/>
            </a:xfrm>
            <a:custGeom>
              <a:avLst/>
              <a:gdLst/>
              <a:ahLst/>
              <a:cxnLst>
                <a:cxn ang="0">
                  <a:pos x="0" y="0"/>
                </a:cxn>
                <a:cxn ang="0">
                  <a:pos x="1" y="43"/>
                </a:cxn>
                <a:cxn ang="0">
                  <a:pos x="9" y="44"/>
                </a:cxn>
                <a:cxn ang="0">
                  <a:pos x="8" y="0"/>
                </a:cxn>
                <a:cxn ang="0">
                  <a:pos x="0" y="0"/>
                </a:cxn>
              </a:cxnLst>
              <a:rect l="0" t="0" r="r" b="b"/>
              <a:pathLst>
                <a:path w="10" h="45">
                  <a:moveTo>
                    <a:pt x="0" y="0"/>
                  </a:moveTo>
                  <a:lnTo>
                    <a:pt x="1" y="43"/>
                  </a:lnTo>
                  <a:lnTo>
                    <a:pt x="9" y="44"/>
                  </a:lnTo>
                  <a:lnTo>
                    <a:pt x="8"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100" name="Freeform 540"/>
            <p:cNvSpPr>
              <a:spLocks/>
            </p:cNvSpPr>
            <p:nvPr/>
          </p:nvSpPr>
          <p:spPr bwMode="auto">
            <a:xfrm>
              <a:off x="3750" y="706"/>
              <a:ext cx="9" cy="55"/>
            </a:xfrm>
            <a:custGeom>
              <a:avLst/>
              <a:gdLst/>
              <a:ahLst/>
              <a:cxnLst>
                <a:cxn ang="0">
                  <a:pos x="0" y="0"/>
                </a:cxn>
                <a:cxn ang="0">
                  <a:pos x="0" y="50"/>
                </a:cxn>
                <a:cxn ang="0">
                  <a:pos x="8" y="54"/>
                </a:cxn>
                <a:cxn ang="0">
                  <a:pos x="6" y="1"/>
                </a:cxn>
                <a:cxn ang="0">
                  <a:pos x="1" y="0"/>
                </a:cxn>
                <a:cxn ang="0">
                  <a:pos x="0" y="0"/>
                </a:cxn>
              </a:cxnLst>
              <a:rect l="0" t="0" r="r" b="b"/>
              <a:pathLst>
                <a:path w="9" h="55">
                  <a:moveTo>
                    <a:pt x="0" y="0"/>
                  </a:moveTo>
                  <a:lnTo>
                    <a:pt x="0" y="50"/>
                  </a:lnTo>
                  <a:lnTo>
                    <a:pt x="8" y="54"/>
                  </a:lnTo>
                  <a:lnTo>
                    <a:pt x="6" y="1"/>
                  </a:lnTo>
                  <a:lnTo>
                    <a:pt x="1"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nvGrpSpPr>
            <p:cNvPr id="323101" name="Group 541"/>
            <p:cNvGrpSpPr>
              <a:grpSpLocks/>
            </p:cNvGrpSpPr>
            <p:nvPr/>
          </p:nvGrpSpPr>
          <p:grpSpPr bwMode="auto">
            <a:xfrm>
              <a:off x="3494" y="740"/>
              <a:ext cx="409" cy="211"/>
              <a:chOff x="3494" y="740"/>
              <a:chExt cx="409" cy="211"/>
            </a:xfrm>
          </p:grpSpPr>
          <p:grpSp>
            <p:nvGrpSpPr>
              <p:cNvPr id="323102" name="Group 542"/>
              <p:cNvGrpSpPr>
                <a:grpSpLocks/>
              </p:cNvGrpSpPr>
              <p:nvPr/>
            </p:nvGrpSpPr>
            <p:grpSpPr bwMode="auto">
              <a:xfrm>
                <a:off x="3494" y="740"/>
                <a:ext cx="409" cy="64"/>
                <a:chOff x="3494" y="740"/>
                <a:chExt cx="409" cy="64"/>
              </a:xfrm>
            </p:grpSpPr>
            <p:sp>
              <p:nvSpPr>
                <p:cNvPr id="323103" name="Rectangle 543"/>
                <p:cNvSpPr>
                  <a:spLocks noChangeArrowheads="1"/>
                </p:cNvSpPr>
                <p:nvPr/>
              </p:nvSpPr>
              <p:spPr bwMode="auto">
                <a:xfrm>
                  <a:off x="3623" y="742"/>
                  <a:ext cx="73" cy="33"/>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23104" name="Rectangle 544"/>
                <p:cNvSpPr>
                  <a:spLocks noChangeArrowheads="1"/>
                </p:cNvSpPr>
                <p:nvPr/>
              </p:nvSpPr>
              <p:spPr bwMode="auto">
                <a:xfrm>
                  <a:off x="3682" y="745"/>
                  <a:ext cx="32" cy="32"/>
                </a:xfrm>
                <a:prstGeom prst="rect">
                  <a:avLst/>
                </a:prstGeom>
                <a:solidFill>
                  <a:schemeClr val="accent1"/>
                </a:solidFill>
                <a:ln w="12700">
                  <a:solidFill>
                    <a:schemeClr val="tx1"/>
                  </a:solidFill>
                  <a:miter lim="800000"/>
                  <a:headEnd/>
                  <a:tailEnd/>
                </a:ln>
                <a:effectLst/>
              </p:spPr>
              <p:txBody>
                <a:bodyPr wrap="none" anchor="ctr"/>
                <a:lstStyle/>
                <a:p>
                  <a:endParaRPr lang="en-US"/>
                </a:p>
              </p:txBody>
            </p:sp>
            <p:sp>
              <p:nvSpPr>
                <p:cNvPr id="323105" name="Freeform 545"/>
                <p:cNvSpPr>
                  <a:spLocks/>
                </p:cNvSpPr>
                <p:nvPr/>
              </p:nvSpPr>
              <p:spPr bwMode="auto">
                <a:xfrm>
                  <a:off x="3494" y="740"/>
                  <a:ext cx="409" cy="64"/>
                </a:xfrm>
                <a:custGeom>
                  <a:avLst/>
                  <a:gdLst/>
                  <a:ahLst/>
                  <a:cxnLst>
                    <a:cxn ang="0">
                      <a:pos x="229" y="14"/>
                    </a:cxn>
                    <a:cxn ang="0">
                      <a:pos x="227" y="14"/>
                    </a:cxn>
                    <a:cxn ang="0">
                      <a:pos x="227" y="3"/>
                    </a:cxn>
                    <a:cxn ang="0">
                      <a:pos x="229" y="3"/>
                    </a:cxn>
                    <a:cxn ang="0">
                      <a:pos x="229" y="0"/>
                    </a:cxn>
                    <a:cxn ang="0">
                      <a:pos x="244" y="0"/>
                    </a:cxn>
                    <a:cxn ang="0">
                      <a:pos x="244" y="1"/>
                    </a:cxn>
                    <a:cxn ang="0">
                      <a:pos x="250" y="1"/>
                    </a:cxn>
                    <a:cxn ang="0">
                      <a:pos x="250" y="0"/>
                    </a:cxn>
                    <a:cxn ang="0">
                      <a:pos x="266" y="0"/>
                    </a:cxn>
                    <a:cxn ang="0">
                      <a:pos x="266" y="3"/>
                    </a:cxn>
                    <a:cxn ang="0">
                      <a:pos x="268" y="3"/>
                    </a:cxn>
                    <a:cxn ang="0">
                      <a:pos x="268" y="9"/>
                    </a:cxn>
                    <a:cxn ang="0">
                      <a:pos x="271" y="9"/>
                    </a:cxn>
                    <a:cxn ang="0">
                      <a:pos x="271" y="13"/>
                    </a:cxn>
                    <a:cxn ang="0">
                      <a:pos x="274" y="13"/>
                    </a:cxn>
                    <a:cxn ang="0">
                      <a:pos x="274" y="17"/>
                    </a:cxn>
                    <a:cxn ang="0">
                      <a:pos x="271" y="17"/>
                    </a:cxn>
                    <a:cxn ang="0">
                      <a:pos x="271" y="21"/>
                    </a:cxn>
                    <a:cxn ang="0">
                      <a:pos x="271" y="21"/>
                    </a:cxn>
                    <a:cxn ang="0">
                      <a:pos x="277" y="19"/>
                    </a:cxn>
                    <a:cxn ang="0">
                      <a:pos x="281" y="21"/>
                    </a:cxn>
                    <a:cxn ang="0">
                      <a:pos x="289" y="21"/>
                    </a:cxn>
                    <a:cxn ang="0">
                      <a:pos x="289" y="28"/>
                    </a:cxn>
                    <a:cxn ang="0">
                      <a:pos x="291" y="30"/>
                    </a:cxn>
                    <a:cxn ang="0">
                      <a:pos x="291" y="21"/>
                    </a:cxn>
                    <a:cxn ang="0">
                      <a:pos x="293" y="21"/>
                    </a:cxn>
                    <a:cxn ang="0">
                      <a:pos x="293" y="30"/>
                    </a:cxn>
                    <a:cxn ang="0">
                      <a:pos x="404" y="30"/>
                    </a:cxn>
                    <a:cxn ang="0">
                      <a:pos x="408" y="33"/>
                    </a:cxn>
                    <a:cxn ang="0">
                      <a:pos x="408" y="50"/>
                    </a:cxn>
                    <a:cxn ang="0">
                      <a:pos x="404" y="53"/>
                    </a:cxn>
                    <a:cxn ang="0">
                      <a:pos x="401" y="63"/>
                    </a:cxn>
                    <a:cxn ang="0">
                      <a:pos x="23" y="63"/>
                    </a:cxn>
                    <a:cxn ang="0">
                      <a:pos x="23" y="53"/>
                    </a:cxn>
                    <a:cxn ang="0">
                      <a:pos x="22" y="50"/>
                    </a:cxn>
                    <a:cxn ang="0">
                      <a:pos x="20" y="46"/>
                    </a:cxn>
                    <a:cxn ang="0">
                      <a:pos x="19" y="43"/>
                    </a:cxn>
                    <a:cxn ang="0">
                      <a:pos x="7" y="34"/>
                    </a:cxn>
                    <a:cxn ang="0">
                      <a:pos x="0" y="34"/>
                    </a:cxn>
                    <a:cxn ang="0">
                      <a:pos x="5" y="30"/>
                    </a:cxn>
                    <a:cxn ang="0">
                      <a:pos x="229" y="30"/>
                    </a:cxn>
                    <a:cxn ang="0">
                      <a:pos x="279" y="30"/>
                    </a:cxn>
                    <a:cxn ang="0">
                      <a:pos x="279" y="23"/>
                    </a:cxn>
                    <a:cxn ang="0">
                      <a:pos x="277" y="21"/>
                    </a:cxn>
                    <a:cxn ang="0">
                      <a:pos x="271" y="24"/>
                    </a:cxn>
                    <a:cxn ang="0">
                      <a:pos x="271" y="30"/>
                    </a:cxn>
                    <a:cxn ang="0">
                      <a:pos x="229" y="30"/>
                    </a:cxn>
                    <a:cxn ang="0">
                      <a:pos x="229" y="14"/>
                    </a:cxn>
                  </a:cxnLst>
                  <a:rect l="0" t="0" r="r" b="b"/>
                  <a:pathLst>
                    <a:path w="409" h="64">
                      <a:moveTo>
                        <a:pt x="229" y="14"/>
                      </a:moveTo>
                      <a:lnTo>
                        <a:pt x="227" y="14"/>
                      </a:lnTo>
                      <a:lnTo>
                        <a:pt x="227" y="3"/>
                      </a:lnTo>
                      <a:lnTo>
                        <a:pt x="229" y="3"/>
                      </a:lnTo>
                      <a:lnTo>
                        <a:pt x="229" y="0"/>
                      </a:lnTo>
                      <a:lnTo>
                        <a:pt x="244" y="0"/>
                      </a:lnTo>
                      <a:lnTo>
                        <a:pt x="244" y="1"/>
                      </a:lnTo>
                      <a:lnTo>
                        <a:pt x="250" y="1"/>
                      </a:lnTo>
                      <a:lnTo>
                        <a:pt x="250" y="0"/>
                      </a:lnTo>
                      <a:lnTo>
                        <a:pt x="266" y="0"/>
                      </a:lnTo>
                      <a:lnTo>
                        <a:pt x="266" y="3"/>
                      </a:lnTo>
                      <a:lnTo>
                        <a:pt x="268" y="3"/>
                      </a:lnTo>
                      <a:lnTo>
                        <a:pt x="268" y="9"/>
                      </a:lnTo>
                      <a:lnTo>
                        <a:pt x="271" y="9"/>
                      </a:lnTo>
                      <a:lnTo>
                        <a:pt x="271" y="13"/>
                      </a:lnTo>
                      <a:lnTo>
                        <a:pt x="274" y="13"/>
                      </a:lnTo>
                      <a:lnTo>
                        <a:pt x="274" y="17"/>
                      </a:lnTo>
                      <a:lnTo>
                        <a:pt x="271" y="17"/>
                      </a:lnTo>
                      <a:lnTo>
                        <a:pt x="271" y="21"/>
                      </a:lnTo>
                      <a:lnTo>
                        <a:pt x="271" y="21"/>
                      </a:lnTo>
                      <a:lnTo>
                        <a:pt x="277" y="19"/>
                      </a:lnTo>
                      <a:lnTo>
                        <a:pt x="281" y="21"/>
                      </a:lnTo>
                      <a:lnTo>
                        <a:pt x="289" y="21"/>
                      </a:lnTo>
                      <a:lnTo>
                        <a:pt x="289" y="28"/>
                      </a:lnTo>
                      <a:lnTo>
                        <a:pt x="291" y="30"/>
                      </a:lnTo>
                      <a:lnTo>
                        <a:pt x="291" y="21"/>
                      </a:lnTo>
                      <a:lnTo>
                        <a:pt x="293" y="21"/>
                      </a:lnTo>
                      <a:lnTo>
                        <a:pt x="293" y="30"/>
                      </a:lnTo>
                      <a:lnTo>
                        <a:pt x="404" y="30"/>
                      </a:lnTo>
                      <a:lnTo>
                        <a:pt x="408" y="33"/>
                      </a:lnTo>
                      <a:lnTo>
                        <a:pt x="408" y="50"/>
                      </a:lnTo>
                      <a:lnTo>
                        <a:pt x="404" y="53"/>
                      </a:lnTo>
                      <a:lnTo>
                        <a:pt x="401" y="63"/>
                      </a:lnTo>
                      <a:lnTo>
                        <a:pt x="23" y="63"/>
                      </a:lnTo>
                      <a:lnTo>
                        <a:pt x="23" y="53"/>
                      </a:lnTo>
                      <a:lnTo>
                        <a:pt x="22" y="50"/>
                      </a:lnTo>
                      <a:lnTo>
                        <a:pt x="20" y="46"/>
                      </a:lnTo>
                      <a:lnTo>
                        <a:pt x="19" y="43"/>
                      </a:lnTo>
                      <a:lnTo>
                        <a:pt x="7" y="34"/>
                      </a:lnTo>
                      <a:lnTo>
                        <a:pt x="0" y="34"/>
                      </a:lnTo>
                      <a:lnTo>
                        <a:pt x="5" y="30"/>
                      </a:lnTo>
                      <a:lnTo>
                        <a:pt x="229" y="30"/>
                      </a:lnTo>
                      <a:lnTo>
                        <a:pt x="279" y="30"/>
                      </a:lnTo>
                      <a:lnTo>
                        <a:pt x="279" y="23"/>
                      </a:lnTo>
                      <a:lnTo>
                        <a:pt x="277" y="21"/>
                      </a:lnTo>
                      <a:lnTo>
                        <a:pt x="271" y="24"/>
                      </a:lnTo>
                      <a:lnTo>
                        <a:pt x="271" y="30"/>
                      </a:lnTo>
                      <a:lnTo>
                        <a:pt x="229" y="30"/>
                      </a:lnTo>
                      <a:lnTo>
                        <a:pt x="229" y="14"/>
                      </a:lnTo>
                    </a:path>
                  </a:pathLst>
                </a:custGeom>
                <a:solidFill>
                  <a:schemeClr val="accent1"/>
                </a:solidFill>
                <a:ln w="12700" cap="rnd" cmpd="sng">
                  <a:solidFill>
                    <a:srgbClr val="000000"/>
                  </a:solidFill>
                  <a:prstDash val="solid"/>
                  <a:round/>
                  <a:headEnd type="none" w="med" len="med"/>
                  <a:tailEnd type="none" w="med" len="med"/>
                </a:ln>
                <a:effectLst/>
              </p:spPr>
              <p:txBody>
                <a:bodyPr/>
                <a:lstStyle/>
                <a:p>
                  <a:endParaRPr lang="en-US"/>
                </a:p>
              </p:txBody>
            </p:sp>
          </p:grpSp>
          <p:sp>
            <p:nvSpPr>
              <p:cNvPr id="323106" name="Rectangle 546"/>
              <p:cNvSpPr>
                <a:spLocks noChangeArrowheads="1"/>
              </p:cNvSpPr>
              <p:nvPr/>
            </p:nvSpPr>
            <p:spPr bwMode="auto">
              <a:xfrm>
                <a:off x="3555" y="792"/>
                <a:ext cx="297" cy="159"/>
              </a:xfrm>
              <a:prstGeom prst="rect">
                <a:avLst/>
              </a:prstGeom>
              <a:noFill/>
              <a:ln w="12700">
                <a:noFill/>
                <a:miter lim="800000"/>
                <a:headEnd/>
                <a:tailEnd/>
              </a:ln>
              <a:effectLst/>
            </p:spPr>
            <p:txBody>
              <a:bodyPr wrap="none" lIns="82550" tIns="41275" rIns="82550" bIns="41275">
                <a:spAutoFit/>
              </a:bodyPr>
              <a:lstStyle/>
              <a:p>
                <a:pPr defTabSz="822266">
                  <a:spcBef>
                    <a:spcPct val="0"/>
                  </a:spcBef>
                </a:pPr>
                <a:r>
                  <a:rPr lang="en-US" sz="1100" b="1">
                    <a:latin typeface="Century Gothic" pitchFamily="34" charset="0"/>
                    <a:cs typeface="Times New Roman" charset="0"/>
                  </a:rPr>
                  <a:t>ARG</a:t>
                </a:r>
              </a:p>
            </p:txBody>
          </p:sp>
        </p:grpSp>
        <p:sp>
          <p:nvSpPr>
            <p:cNvPr id="323107" name="Freeform 547"/>
            <p:cNvSpPr>
              <a:spLocks/>
            </p:cNvSpPr>
            <p:nvPr/>
          </p:nvSpPr>
          <p:spPr bwMode="auto">
            <a:xfrm>
              <a:off x="3633" y="719"/>
              <a:ext cx="17" cy="8"/>
            </a:xfrm>
            <a:custGeom>
              <a:avLst/>
              <a:gdLst/>
              <a:ahLst/>
              <a:cxnLst>
                <a:cxn ang="0">
                  <a:pos x="0" y="7"/>
                </a:cxn>
                <a:cxn ang="0">
                  <a:pos x="8" y="7"/>
                </a:cxn>
                <a:cxn ang="0">
                  <a:pos x="16" y="7"/>
                </a:cxn>
                <a:cxn ang="0">
                  <a:pos x="16" y="0"/>
                </a:cxn>
                <a:cxn ang="0">
                  <a:pos x="0" y="7"/>
                </a:cxn>
              </a:cxnLst>
              <a:rect l="0" t="0" r="r" b="b"/>
              <a:pathLst>
                <a:path w="17" h="8">
                  <a:moveTo>
                    <a:pt x="0" y="7"/>
                  </a:moveTo>
                  <a:lnTo>
                    <a:pt x="8" y="7"/>
                  </a:lnTo>
                  <a:lnTo>
                    <a:pt x="16" y="7"/>
                  </a:lnTo>
                  <a:lnTo>
                    <a:pt x="16" y="0"/>
                  </a:lnTo>
                  <a:lnTo>
                    <a:pt x="0" y="7"/>
                  </a:lnTo>
                </a:path>
              </a:pathLst>
            </a:custGeom>
            <a:solidFill>
              <a:schemeClr val="bg1"/>
            </a:solidFill>
            <a:ln w="12700" cap="rnd" cmpd="sng">
              <a:solidFill>
                <a:schemeClr val="tx1"/>
              </a:solidFill>
              <a:prstDash val="solid"/>
              <a:round/>
              <a:headEnd type="none" w="med" len="med"/>
              <a:tailEnd type="none" w="med" len="med"/>
            </a:ln>
            <a:effectLst/>
          </p:spPr>
          <p:txBody>
            <a:bodyPr/>
            <a:lstStyle/>
            <a:p>
              <a:endParaRPr lang="en-US"/>
            </a:p>
          </p:txBody>
        </p:sp>
      </p:grpSp>
      <p:grpSp>
        <p:nvGrpSpPr>
          <p:cNvPr id="323108" name="Group 548"/>
          <p:cNvGrpSpPr>
            <a:grpSpLocks/>
          </p:cNvGrpSpPr>
          <p:nvPr/>
        </p:nvGrpSpPr>
        <p:grpSpPr bwMode="auto">
          <a:xfrm>
            <a:off x="5867401" y="4325938"/>
            <a:ext cx="917575" cy="276225"/>
            <a:chOff x="2736" y="2212"/>
            <a:chExt cx="578" cy="174"/>
          </a:xfrm>
        </p:grpSpPr>
        <p:sp>
          <p:nvSpPr>
            <p:cNvPr id="323109" name="Freeform 549"/>
            <p:cNvSpPr>
              <a:spLocks/>
            </p:cNvSpPr>
            <p:nvPr/>
          </p:nvSpPr>
          <p:spPr bwMode="auto">
            <a:xfrm>
              <a:off x="3053" y="2212"/>
              <a:ext cx="10" cy="30"/>
            </a:xfrm>
            <a:custGeom>
              <a:avLst/>
              <a:gdLst/>
              <a:ahLst/>
              <a:cxnLst>
                <a:cxn ang="0">
                  <a:pos x="3" y="29"/>
                </a:cxn>
                <a:cxn ang="0">
                  <a:pos x="3" y="4"/>
                </a:cxn>
                <a:cxn ang="0">
                  <a:pos x="9" y="4"/>
                </a:cxn>
                <a:cxn ang="0">
                  <a:pos x="9" y="0"/>
                </a:cxn>
                <a:cxn ang="0">
                  <a:pos x="0" y="0"/>
                </a:cxn>
                <a:cxn ang="0">
                  <a:pos x="0" y="4"/>
                </a:cxn>
                <a:cxn ang="0">
                  <a:pos x="3" y="4"/>
                </a:cxn>
                <a:cxn ang="0">
                  <a:pos x="3" y="29"/>
                </a:cxn>
              </a:cxnLst>
              <a:rect l="0" t="0" r="r" b="b"/>
              <a:pathLst>
                <a:path w="10" h="30">
                  <a:moveTo>
                    <a:pt x="3" y="29"/>
                  </a:moveTo>
                  <a:lnTo>
                    <a:pt x="3" y="4"/>
                  </a:lnTo>
                  <a:lnTo>
                    <a:pt x="9" y="4"/>
                  </a:lnTo>
                  <a:lnTo>
                    <a:pt x="9" y="0"/>
                  </a:lnTo>
                  <a:lnTo>
                    <a:pt x="0" y="0"/>
                  </a:lnTo>
                  <a:lnTo>
                    <a:pt x="0" y="4"/>
                  </a:lnTo>
                  <a:lnTo>
                    <a:pt x="3" y="4"/>
                  </a:lnTo>
                  <a:lnTo>
                    <a:pt x="3" y="29"/>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10" name="Line 550"/>
            <p:cNvSpPr>
              <a:spLocks noChangeShapeType="1"/>
            </p:cNvSpPr>
            <p:nvPr/>
          </p:nvSpPr>
          <p:spPr bwMode="auto">
            <a:xfrm>
              <a:off x="2828" y="2258"/>
              <a:ext cx="0" cy="74"/>
            </a:xfrm>
            <a:prstGeom prst="line">
              <a:avLst/>
            </a:prstGeom>
            <a:noFill/>
            <a:ln w="12700">
              <a:solidFill>
                <a:schemeClr val="hlink"/>
              </a:solidFill>
              <a:round/>
              <a:headEnd/>
              <a:tailEnd/>
            </a:ln>
            <a:effectLst>
              <a:outerShdw dist="17961" dir="8100000" algn="ctr" rotWithShape="0">
                <a:schemeClr val="tx1"/>
              </a:outerShdw>
            </a:effectLst>
          </p:spPr>
          <p:txBody>
            <a:bodyPr/>
            <a:lstStyle/>
            <a:p>
              <a:endParaRPr lang="en-US"/>
            </a:p>
          </p:txBody>
        </p:sp>
        <p:sp>
          <p:nvSpPr>
            <p:cNvPr id="323111" name="Line 551"/>
            <p:cNvSpPr>
              <a:spLocks noChangeShapeType="1"/>
            </p:cNvSpPr>
            <p:nvPr/>
          </p:nvSpPr>
          <p:spPr bwMode="auto">
            <a:xfrm flipV="1">
              <a:off x="2798" y="2258"/>
              <a:ext cx="0" cy="74"/>
            </a:xfrm>
            <a:prstGeom prst="line">
              <a:avLst/>
            </a:prstGeom>
            <a:noFill/>
            <a:ln w="12700">
              <a:solidFill>
                <a:schemeClr val="hlink"/>
              </a:solidFill>
              <a:round/>
              <a:headEnd/>
              <a:tailEnd/>
            </a:ln>
            <a:effectLst>
              <a:outerShdw dist="17961" dir="8100000" algn="ctr" rotWithShape="0">
                <a:schemeClr val="tx1"/>
              </a:outerShdw>
            </a:effectLst>
          </p:spPr>
          <p:txBody>
            <a:bodyPr/>
            <a:lstStyle/>
            <a:p>
              <a:endParaRPr lang="en-US"/>
            </a:p>
          </p:txBody>
        </p:sp>
        <p:sp>
          <p:nvSpPr>
            <p:cNvPr id="323112" name="Freeform 552"/>
            <p:cNvSpPr>
              <a:spLocks/>
            </p:cNvSpPr>
            <p:nvPr/>
          </p:nvSpPr>
          <p:spPr bwMode="auto">
            <a:xfrm>
              <a:off x="3115" y="2215"/>
              <a:ext cx="17" cy="15"/>
            </a:xfrm>
            <a:custGeom>
              <a:avLst/>
              <a:gdLst/>
              <a:ahLst/>
              <a:cxnLst>
                <a:cxn ang="0">
                  <a:pos x="16" y="0"/>
                </a:cxn>
                <a:cxn ang="0">
                  <a:pos x="0" y="0"/>
                </a:cxn>
                <a:cxn ang="0">
                  <a:pos x="0" y="14"/>
                </a:cxn>
                <a:cxn ang="0">
                  <a:pos x="16" y="14"/>
                </a:cxn>
                <a:cxn ang="0">
                  <a:pos x="16" y="0"/>
                </a:cxn>
              </a:cxnLst>
              <a:rect l="0" t="0" r="r" b="b"/>
              <a:pathLst>
                <a:path w="17" h="15">
                  <a:moveTo>
                    <a:pt x="16" y="0"/>
                  </a:moveTo>
                  <a:lnTo>
                    <a:pt x="0" y="0"/>
                  </a:lnTo>
                  <a:lnTo>
                    <a:pt x="0" y="14"/>
                  </a:lnTo>
                  <a:lnTo>
                    <a:pt x="16" y="14"/>
                  </a:lnTo>
                  <a:lnTo>
                    <a:pt x="16" y="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13" name="Line 553"/>
            <p:cNvSpPr>
              <a:spLocks noChangeShapeType="1"/>
            </p:cNvSpPr>
            <p:nvPr/>
          </p:nvSpPr>
          <p:spPr bwMode="auto">
            <a:xfrm>
              <a:off x="2858" y="2258"/>
              <a:ext cx="0" cy="74"/>
            </a:xfrm>
            <a:prstGeom prst="line">
              <a:avLst/>
            </a:prstGeom>
            <a:noFill/>
            <a:ln w="12700">
              <a:solidFill>
                <a:schemeClr val="hlink"/>
              </a:solidFill>
              <a:round/>
              <a:headEnd/>
              <a:tailEnd/>
            </a:ln>
            <a:effectLst>
              <a:outerShdw dist="17961" dir="8100000" algn="ctr" rotWithShape="0">
                <a:schemeClr val="tx1"/>
              </a:outerShdw>
            </a:effectLst>
          </p:spPr>
          <p:txBody>
            <a:bodyPr/>
            <a:lstStyle/>
            <a:p>
              <a:endParaRPr lang="en-US"/>
            </a:p>
          </p:txBody>
        </p:sp>
        <p:sp>
          <p:nvSpPr>
            <p:cNvPr id="323114" name="Freeform 554"/>
            <p:cNvSpPr>
              <a:spLocks/>
            </p:cNvSpPr>
            <p:nvPr/>
          </p:nvSpPr>
          <p:spPr bwMode="auto">
            <a:xfrm>
              <a:off x="3053" y="2245"/>
              <a:ext cx="46" cy="88"/>
            </a:xfrm>
            <a:custGeom>
              <a:avLst/>
              <a:gdLst/>
              <a:ahLst/>
              <a:cxnLst>
                <a:cxn ang="0">
                  <a:pos x="0" y="87"/>
                </a:cxn>
                <a:cxn ang="0">
                  <a:pos x="0" y="61"/>
                </a:cxn>
                <a:cxn ang="0">
                  <a:pos x="0" y="53"/>
                </a:cxn>
                <a:cxn ang="0">
                  <a:pos x="0" y="38"/>
                </a:cxn>
                <a:cxn ang="0">
                  <a:pos x="13" y="38"/>
                </a:cxn>
                <a:cxn ang="0">
                  <a:pos x="13" y="0"/>
                </a:cxn>
                <a:cxn ang="0">
                  <a:pos x="15" y="0"/>
                </a:cxn>
                <a:cxn ang="0">
                  <a:pos x="15" y="38"/>
                </a:cxn>
                <a:cxn ang="0">
                  <a:pos x="28" y="38"/>
                </a:cxn>
                <a:cxn ang="0">
                  <a:pos x="28" y="26"/>
                </a:cxn>
                <a:cxn ang="0">
                  <a:pos x="29" y="26"/>
                </a:cxn>
                <a:cxn ang="0">
                  <a:pos x="29" y="38"/>
                </a:cxn>
                <a:cxn ang="0">
                  <a:pos x="36" y="38"/>
                </a:cxn>
                <a:cxn ang="0">
                  <a:pos x="36" y="53"/>
                </a:cxn>
                <a:cxn ang="0">
                  <a:pos x="45" y="53"/>
                </a:cxn>
                <a:cxn ang="0">
                  <a:pos x="45" y="61"/>
                </a:cxn>
                <a:cxn ang="0">
                  <a:pos x="42" y="68"/>
                </a:cxn>
                <a:cxn ang="0">
                  <a:pos x="42" y="87"/>
                </a:cxn>
                <a:cxn ang="0">
                  <a:pos x="0" y="87"/>
                </a:cxn>
              </a:cxnLst>
              <a:rect l="0" t="0" r="r" b="b"/>
              <a:pathLst>
                <a:path w="46" h="88">
                  <a:moveTo>
                    <a:pt x="0" y="87"/>
                  </a:moveTo>
                  <a:lnTo>
                    <a:pt x="0" y="61"/>
                  </a:lnTo>
                  <a:lnTo>
                    <a:pt x="0" y="53"/>
                  </a:lnTo>
                  <a:lnTo>
                    <a:pt x="0" y="38"/>
                  </a:lnTo>
                  <a:lnTo>
                    <a:pt x="13" y="38"/>
                  </a:lnTo>
                  <a:lnTo>
                    <a:pt x="13" y="0"/>
                  </a:lnTo>
                  <a:lnTo>
                    <a:pt x="15" y="0"/>
                  </a:lnTo>
                  <a:lnTo>
                    <a:pt x="15" y="38"/>
                  </a:lnTo>
                  <a:lnTo>
                    <a:pt x="28" y="38"/>
                  </a:lnTo>
                  <a:lnTo>
                    <a:pt x="28" y="26"/>
                  </a:lnTo>
                  <a:lnTo>
                    <a:pt x="29" y="26"/>
                  </a:lnTo>
                  <a:lnTo>
                    <a:pt x="29" y="38"/>
                  </a:lnTo>
                  <a:lnTo>
                    <a:pt x="36" y="38"/>
                  </a:lnTo>
                  <a:lnTo>
                    <a:pt x="36" y="53"/>
                  </a:lnTo>
                  <a:lnTo>
                    <a:pt x="45" y="53"/>
                  </a:lnTo>
                  <a:lnTo>
                    <a:pt x="45" y="61"/>
                  </a:lnTo>
                  <a:lnTo>
                    <a:pt x="42" y="68"/>
                  </a:lnTo>
                  <a:lnTo>
                    <a:pt x="42" y="87"/>
                  </a:lnTo>
                  <a:lnTo>
                    <a:pt x="0" y="87"/>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15" name="Freeform 555"/>
            <p:cNvSpPr>
              <a:spLocks/>
            </p:cNvSpPr>
            <p:nvPr/>
          </p:nvSpPr>
          <p:spPr bwMode="auto">
            <a:xfrm>
              <a:off x="3120" y="2262"/>
              <a:ext cx="5" cy="71"/>
            </a:xfrm>
            <a:custGeom>
              <a:avLst/>
              <a:gdLst/>
              <a:ahLst/>
              <a:cxnLst>
                <a:cxn ang="0">
                  <a:pos x="0" y="70"/>
                </a:cxn>
                <a:cxn ang="0">
                  <a:pos x="3" y="12"/>
                </a:cxn>
                <a:cxn ang="0">
                  <a:pos x="3" y="0"/>
                </a:cxn>
                <a:cxn ang="0">
                  <a:pos x="4" y="0"/>
                </a:cxn>
                <a:cxn ang="0">
                  <a:pos x="4" y="70"/>
                </a:cxn>
                <a:cxn ang="0">
                  <a:pos x="0" y="70"/>
                </a:cxn>
              </a:cxnLst>
              <a:rect l="0" t="0" r="r" b="b"/>
              <a:pathLst>
                <a:path w="5" h="71">
                  <a:moveTo>
                    <a:pt x="0" y="70"/>
                  </a:moveTo>
                  <a:lnTo>
                    <a:pt x="3" y="12"/>
                  </a:lnTo>
                  <a:lnTo>
                    <a:pt x="3" y="0"/>
                  </a:lnTo>
                  <a:lnTo>
                    <a:pt x="4" y="0"/>
                  </a:lnTo>
                  <a:lnTo>
                    <a:pt x="4" y="70"/>
                  </a:lnTo>
                  <a:lnTo>
                    <a:pt x="0" y="7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16" name="Freeform 556"/>
            <p:cNvSpPr>
              <a:spLocks/>
            </p:cNvSpPr>
            <p:nvPr/>
          </p:nvSpPr>
          <p:spPr bwMode="auto">
            <a:xfrm>
              <a:off x="3053" y="2215"/>
              <a:ext cx="14" cy="118"/>
            </a:xfrm>
            <a:custGeom>
              <a:avLst/>
              <a:gdLst/>
              <a:ahLst/>
              <a:cxnLst>
                <a:cxn ang="0">
                  <a:pos x="0" y="0"/>
                </a:cxn>
                <a:cxn ang="0">
                  <a:pos x="2" y="113"/>
                </a:cxn>
                <a:cxn ang="0">
                  <a:pos x="13" y="117"/>
                </a:cxn>
                <a:cxn ang="0">
                  <a:pos x="11" y="0"/>
                </a:cxn>
                <a:cxn ang="0">
                  <a:pos x="0" y="0"/>
                </a:cxn>
              </a:cxnLst>
              <a:rect l="0" t="0" r="r" b="b"/>
              <a:pathLst>
                <a:path w="14" h="118">
                  <a:moveTo>
                    <a:pt x="0" y="0"/>
                  </a:moveTo>
                  <a:lnTo>
                    <a:pt x="2" y="113"/>
                  </a:lnTo>
                  <a:lnTo>
                    <a:pt x="13" y="117"/>
                  </a:lnTo>
                  <a:lnTo>
                    <a:pt x="11" y="0"/>
                  </a:lnTo>
                  <a:lnTo>
                    <a:pt x="0" y="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17" name="Freeform 557"/>
            <p:cNvSpPr>
              <a:spLocks/>
            </p:cNvSpPr>
            <p:nvPr/>
          </p:nvSpPr>
          <p:spPr bwMode="auto">
            <a:xfrm>
              <a:off x="3117" y="2224"/>
              <a:ext cx="12" cy="145"/>
            </a:xfrm>
            <a:custGeom>
              <a:avLst/>
              <a:gdLst/>
              <a:ahLst/>
              <a:cxnLst>
                <a:cxn ang="0">
                  <a:pos x="0" y="0"/>
                </a:cxn>
                <a:cxn ang="0">
                  <a:pos x="0" y="133"/>
                </a:cxn>
                <a:cxn ang="0">
                  <a:pos x="11" y="144"/>
                </a:cxn>
                <a:cxn ang="0">
                  <a:pos x="8" y="4"/>
                </a:cxn>
                <a:cxn ang="0">
                  <a:pos x="2" y="0"/>
                </a:cxn>
                <a:cxn ang="0">
                  <a:pos x="0" y="0"/>
                </a:cxn>
              </a:cxnLst>
              <a:rect l="0" t="0" r="r" b="b"/>
              <a:pathLst>
                <a:path w="12" h="145">
                  <a:moveTo>
                    <a:pt x="0" y="0"/>
                  </a:moveTo>
                  <a:lnTo>
                    <a:pt x="0" y="133"/>
                  </a:lnTo>
                  <a:lnTo>
                    <a:pt x="11" y="144"/>
                  </a:lnTo>
                  <a:lnTo>
                    <a:pt x="8" y="4"/>
                  </a:lnTo>
                  <a:lnTo>
                    <a:pt x="2" y="0"/>
                  </a:lnTo>
                  <a:lnTo>
                    <a:pt x="0" y="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18" name="Freeform 558"/>
            <p:cNvSpPr>
              <a:spLocks/>
            </p:cNvSpPr>
            <p:nvPr/>
          </p:nvSpPr>
          <p:spPr bwMode="auto">
            <a:xfrm>
              <a:off x="2736" y="2332"/>
              <a:ext cx="578" cy="54"/>
            </a:xfrm>
            <a:custGeom>
              <a:avLst/>
              <a:gdLst/>
              <a:ahLst/>
              <a:cxnLst>
                <a:cxn ang="0">
                  <a:pos x="577" y="0"/>
                </a:cxn>
                <a:cxn ang="0">
                  <a:pos x="0" y="0"/>
                </a:cxn>
                <a:cxn ang="0">
                  <a:pos x="0" y="4"/>
                </a:cxn>
                <a:cxn ang="0">
                  <a:pos x="10" y="4"/>
                </a:cxn>
                <a:cxn ang="0">
                  <a:pos x="18" y="25"/>
                </a:cxn>
                <a:cxn ang="0">
                  <a:pos x="19" y="53"/>
                </a:cxn>
                <a:cxn ang="0">
                  <a:pos x="570" y="53"/>
                </a:cxn>
                <a:cxn ang="0">
                  <a:pos x="577" y="28"/>
                </a:cxn>
                <a:cxn ang="0">
                  <a:pos x="570" y="28"/>
                </a:cxn>
                <a:cxn ang="0">
                  <a:pos x="570" y="4"/>
                </a:cxn>
                <a:cxn ang="0">
                  <a:pos x="577" y="4"/>
                </a:cxn>
                <a:cxn ang="0">
                  <a:pos x="577" y="0"/>
                </a:cxn>
              </a:cxnLst>
              <a:rect l="0" t="0" r="r" b="b"/>
              <a:pathLst>
                <a:path w="578" h="54">
                  <a:moveTo>
                    <a:pt x="577" y="0"/>
                  </a:moveTo>
                  <a:lnTo>
                    <a:pt x="0" y="0"/>
                  </a:lnTo>
                  <a:lnTo>
                    <a:pt x="0" y="4"/>
                  </a:lnTo>
                  <a:lnTo>
                    <a:pt x="10" y="4"/>
                  </a:lnTo>
                  <a:lnTo>
                    <a:pt x="18" y="25"/>
                  </a:lnTo>
                  <a:lnTo>
                    <a:pt x="19" y="53"/>
                  </a:lnTo>
                  <a:lnTo>
                    <a:pt x="570" y="53"/>
                  </a:lnTo>
                  <a:lnTo>
                    <a:pt x="577" y="28"/>
                  </a:lnTo>
                  <a:lnTo>
                    <a:pt x="570" y="28"/>
                  </a:lnTo>
                  <a:lnTo>
                    <a:pt x="570" y="4"/>
                  </a:lnTo>
                  <a:lnTo>
                    <a:pt x="577" y="4"/>
                  </a:lnTo>
                  <a:lnTo>
                    <a:pt x="577" y="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grpSp>
      <p:grpSp>
        <p:nvGrpSpPr>
          <p:cNvPr id="323119" name="Group 559"/>
          <p:cNvGrpSpPr>
            <a:grpSpLocks/>
          </p:cNvGrpSpPr>
          <p:nvPr/>
        </p:nvGrpSpPr>
        <p:grpSpPr bwMode="auto">
          <a:xfrm>
            <a:off x="4429124" y="4254503"/>
            <a:ext cx="930275" cy="555626"/>
            <a:chOff x="1830" y="2167"/>
            <a:chExt cx="586" cy="350"/>
          </a:xfrm>
        </p:grpSpPr>
        <p:grpSp>
          <p:nvGrpSpPr>
            <p:cNvPr id="323120" name="Group 560"/>
            <p:cNvGrpSpPr>
              <a:grpSpLocks/>
            </p:cNvGrpSpPr>
            <p:nvPr/>
          </p:nvGrpSpPr>
          <p:grpSpPr bwMode="auto">
            <a:xfrm>
              <a:off x="1830" y="2167"/>
              <a:ext cx="502" cy="136"/>
              <a:chOff x="1830" y="2167"/>
              <a:chExt cx="502" cy="136"/>
            </a:xfrm>
          </p:grpSpPr>
          <p:grpSp>
            <p:nvGrpSpPr>
              <p:cNvPr id="323121" name="Group 561"/>
              <p:cNvGrpSpPr>
                <a:grpSpLocks/>
              </p:cNvGrpSpPr>
              <p:nvPr/>
            </p:nvGrpSpPr>
            <p:grpSpPr bwMode="auto">
              <a:xfrm>
                <a:off x="1878" y="2167"/>
                <a:ext cx="425" cy="101"/>
                <a:chOff x="1878" y="2167"/>
                <a:chExt cx="425" cy="101"/>
              </a:xfrm>
            </p:grpSpPr>
            <p:sp>
              <p:nvSpPr>
                <p:cNvPr id="323122" name="Freeform 562"/>
                <p:cNvSpPr>
                  <a:spLocks/>
                </p:cNvSpPr>
                <p:nvPr/>
              </p:nvSpPr>
              <p:spPr bwMode="auto">
                <a:xfrm>
                  <a:off x="2099" y="2241"/>
                  <a:ext cx="182" cy="27"/>
                </a:xfrm>
                <a:custGeom>
                  <a:avLst/>
                  <a:gdLst/>
                  <a:ahLst/>
                  <a:cxnLst>
                    <a:cxn ang="0">
                      <a:pos x="181" y="26"/>
                    </a:cxn>
                    <a:cxn ang="0">
                      <a:pos x="181" y="17"/>
                    </a:cxn>
                    <a:cxn ang="0">
                      <a:pos x="130" y="17"/>
                    </a:cxn>
                    <a:cxn ang="0">
                      <a:pos x="130" y="0"/>
                    </a:cxn>
                    <a:cxn ang="0">
                      <a:pos x="79" y="0"/>
                    </a:cxn>
                    <a:cxn ang="0">
                      <a:pos x="79" y="13"/>
                    </a:cxn>
                    <a:cxn ang="0">
                      <a:pos x="1" y="13"/>
                    </a:cxn>
                    <a:cxn ang="0">
                      <a:pos x="0" y="21"/>
                    </a:cxn>
                    <a:cxn ang="0">
                      <a:pos x="181" y="26"/>
                    </a:cxn>
                  </a:cxnLst>
                  <a:rect l="0" t="0" r="r" b="b"/>
                  <a:pathLst>
                    <a:path w="182" h="27">
                      <a:moveTo>
                        <a:pt x="181" y="26"/>
                      </a:moveTo>
                      <a:lnTo>
                        <a:pt x="181" y="17"/>
                      </a:lnTo>
                      <a:lnTo>
                        <a:pt x="130" y="17"/>
                      </a:lnTo>
                      <a:lnTo>
                        <a:pt x="130" y="0"/>
                      </a:lnTo>
                      <a:lnTo>
                        <a:pt x="79" y="0"/>
                      </a:lnTo>
                      <a:lnTo>
                        <a:pt x="79" y="13"/>
                      </a:lnTo>
                      <a:lnTo>
                        <a:pt x="1" y="13"/>
                      </a:lnTo>
                      <a:lnTo>
                        <a:pt x="0" y="21"/>
                      </a:lnTo>
                      <a:lnTo>
                        <a:pt x="181" y="26"/>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23" name="Freeform 563"/>
                <p:cNvSpPr>
                  <a:spLocks/>
                </p:cNvSpPr>
                <p:nvPr/>
              </p:nvSpPr>
              <p:spPr bwMode="auto">
                <a:xfrm>
                  <a:off x="1976" y="2231"/>
                  <a:ext cx="97" cy="28"/>
                </a:xfrm>
                <a:custGeom>
                  <a:avLst/>
                  <a:gdLst/>
                  <a:ahLst/>
                  <a:cxnLst>
                    <a:cxn ang="0">
                      <a:pos x="0" y="27"/>
                    </a:cxn>
                    <a:cxn ang="0">
                      <a:pos x="0" y="21"/>
                    </a:cxn>
                    <a:cxn ang="0">
                      <a:pos x="2" y="21"/>
                    </a:cxn>
                    <a:cxn ang="0">
                      <a:pos x="2" y="16"/>
                    </a:cxn>
                    <a:cxn ang="0">
                      <a:pos x="3" y="16"/>
                    </a:cxn>
                    <a:cxn ang="0">
                      <a:pos x="5" y="0"/>
                    </a:cxn>
                    <a:cxn ang="0">
                      <a:pos x="69" y="0"/>
                    </a:cxn>
                    <a:cxn ang="0">
                      <a:pos x="69" y="12"/>
                    </a:cxn>
                    <a:cxn ang="0">
                      <a:pos x="76" y="12"/>
                    </a:cxn>
                    <a:cxn ang="0">
                      <a:pos x="87" y="16"/>
                    </a:cxn>
                    <a:cxn ang="0">
                      <a:pos x="81" y="12"/>
                    </a:cxn>
                    <a:cxn ang="0">
                      <a:pos x="96" y="12"/>
                    </a:cxn>
                    <a:cxn ang="0">
                      <a:pos x="95" y="27"/>
                    </a:cxn>
                    <a:cxn ang="0">
                      <a:pos x="76" y="25"/>
                    </a:cxn>
                    <a:cxn ang="0">
                      <a:pos x="79" y="27"/>
                    </a:cxn>
                    <a:cxn ang="0">
                      <a:pos x="0" y="27"/>
                    </a:cxn>
                  </a:cxnLst>
                  <a:rect l="0" t="0" r="r" b="b"/>
                  <a:pathLst>
                    <a:path w="97" h="28">
                      <a:moveTo>
                        <a:pt x="0" y="27"/>
                      </a:moveTo>
                      <a:lnTo>
                        <a:pt x="0" y="21"/>
                      </a:lnTo>
                      <a:lnTo>
                        <a:pt x="2" y="21"/>
                      </a:lnTo>
                      <a:lnTo>
                        <a:pt x="2" y="16"/>
                      </a:lnTo>
                      <a:lnTo>
                        <a:pt x="3" y="16"/>
                      </a:lnTo>
                      <a:lnTo>
                        <a:pt x="5" y="0"/>
                      </a:lnTo>
                      <a:lnTo>
                        <a:pt x="69" y="0"/>
                      </a:lnTo>
                      <a:lnTo>
                        <a:pt x="69" y="12"/>
                      </a:lnTo>
                      <a:lnTo>
                        <a:pt x="76" y="12"/>
                      </a:lnTo>
                      <a:lnTo>
                        <a:pt x="87" y="16"/>
                      </a:lnTo>
                      <a:lnTo>
                        <a:pt x="81" y="12"/>
                      </a:lnTo>
                      <a:lnTo>
                        <a:pt x="96" y="12"/>
                      </a:lnTo>
                      <a:lnTo>
                        <a:pt x="95" y="27"/>
                      </a:lnTo>
                      <a:lnTo>
                        <a:pt x="76" y="25"/>
                      </a:lnTo>
                      <a:lnTo>
                        <a:pt x="79" y="27"/>
                      </a:lnTo>
                      <a:lnTo>
                        <a:pt x="0" y="27"/>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24" name="Freeform 564"/>
                <p:cNvSpPr>
                  <a:spLocks/>
                </p:cNvSpPr>
                <p:nvPr/>
              </p:nvSpPr>
              <p:spPr bwMode="auto">
                <a:xfrm>
                  <a:off x="2072" y="2185"/>
                  <a:ext cx="28" cy="76"/>
                </a:xfrm>
                <a:custGeom>
                  <a:avLst/>
                  <a:gdLst/>
                  <a:ahLst/>
                  <a:cxnLst>
                    <a:cxn ang="0">
                      <a:pos x="27" y="75"/>
                    </a:cxn>
                    <a:cxn ang="0">
                      <a:pos x="22" y="0"/>
                    </a:cxn>
                    <a:cxn ang="0">
                      <a:pos x="21" y="5"/>
                    </a:cxn>
                    <a:cxn ang="0">
                      <a:pos x="18" y="23"/>
                    </a:cxn>
                    <a:cxn ang="0">
                      <a:pos x="1" y="23"/>
                    </a:cxn>
                    <a:cxn ang="0">
                      <a:pos x="0" y="38"/>
                    </a:cxn>
                    <a:cxn ang="0">
                      <a:pos x="2" y="38"/>
                    </a:cxn>
                    <a:cxn ang="0">
                      <a:pos x="2" y="75"/>
                    </a:cxn>
                    <a:cxn ang="0">
                      <a:pos x="27" y="75"/>
                    </a:cxn>
                  </a:cxnLst>
                  <a:rect l="0" t="0" r="r" b="b"/>
                  <a:pathLst>
                    <a:path w="28" h="76">
                      <a:moveTo>
                        <a:pt x="27" y="75"/>
                      </a:moveTo>
                      <a:lnTo>
                        <a:pt x="22" y="0"/>
                      </a:lnTo>
                      <a:lnTo>
                        <a:pt x="21" y="5"/>
                      </a:lnTo>
                      <a:lnTo>
                        <a:pt x="18" y="23"/>
                      </a:lnTo>
                      <a:lnTo>
                        <a:pt x="1" y="23"/>
                      </a:lnTo>
                      <a:lnTo>
                        <a:pt x="0" y="38"/>
                      </a:lnTo>
                      <a:lnTo>
                        <a:pt x="2" y="38"/>
                      </a:lnTo>
                      <a:lnTo>
                        <a:pt x="2" y="75"/>
                      </a:lnTo>
                      <a:lnTo>
                        <a:pt x="27" y="75"/>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25" name="Freeform 565"/>
                <p:cNvSpPr>
                  <a:spLocks/>
                </p:cNvSpPr>
                <p:nvPr/>
              </p:nvSpPr>
              <p:spPr bwMode="auto">
                <a:xfrm>
                  <a:off x="2011" y="2205"/>
                  <a:ext cx="5" cy="27"/>
                </a:xfrm>
                <a:custGeom>
                  <a:avLst/>
                  <a:gdLst/>
                  <a:ahLst/>
                  <a:cxnLst>
                    <a:cxn ang="0">
                      <a:pos x="0" y="26"/>
                    </a:cxn>
                    <a:cxn ang="0">
                      <a:pos x="2" y="7"/>
                    </a:cxn>
                    <a:cxn ang="0">
                      <a:pos x="0" y="5"/>
                    </a:cxn>
                    <a:cxn ang="0">
                      <a:pos x="2" y="0"/>
                    </a:cxn>
                    <a:cxn ang="0">
                      <a:pos x="4" y="5"/>
                    </a:cxn>
                    <a:cxn ang="0">
                      <a:pos x="3" y="10"/>
                    </a:cxn>
                    <a:cxn ang="0">
                      <a:pos x="4" y="26"/>
                    </a:cxn>
                    <a:cxn ang="0">
                      <a:pos x="0" y="26"/>
                    </a:cxn>
                  </a:cxnLst>
                  <a:rect l="0" t="0" r="r" b="b"/>
                  <a:pathLst>
                    <a:path w="5" h="27">
                      <a:moveTo>
                        <a:pt x="0" y="26"/>
                      </a:moveTo>
                      <a:lnTo>
                        <a:pt x="2" y="7"/>
                      </a:lnTo>
                      <a:lnTo>
                        <a:pt x="0" y="5"/>
                      </a:lnTo>
                      <a:lnTo>
                        <a:pt x="2" y="0"/>
                      </a:lnTo>
                      <a:lnTo>
                        <a:pt x="4" y="5"/>
                      </a:lnTo>
                      <a:lnTo>
                        <a:pt x="3" y="10"/>
                      </a:lnTo>
                      <a:lnTo>
                        <a:pt x="4" y="26"/>
                      </a:lnTo>
                      <a:lnTo>
                        <a:pt x="0" y="26"/>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26" name="Freeform 566"/>
                <p:cNvSpPr>
                  <a:spLocks/>
                </p:cNvSpPr>
                <p:nvPr/>
              </p:nvSpPr>
              <p:spPr bwMode="auto">
                <a:xfrm>
                  <a:off x="1878" y="2241"/>
                  <a:ext cx="30" cy="15"/>
                </a:xfrm>
                <a:custGeom>
                  <a:avLst/>
                  <a:gdLst/>
                  <a:ahLst/>
                  <a:cxnLst>
                    <a:cxn ang="0">
                      <a:pos x="17" y="14"/>
                    </a:cxn>
                    <a:cxn ang="0">
                      <a:pos x="20" y="11"/>
                    </a:cxn>
                    <a:cxn ang="0">
                      <a:pos x="15" y="11"/>
                    </a:cxn>
                    <a:cxn ang="0">
                      <a:pos x="13" y="5"/>
                    </a:cxn>
                    <a:cxn ang="0">
                      <a:pos x="0" y="5"/>
                    </a:cxn>
                    <a:cxn ang="0">
                      <a:pos x="13" y="5"/>
                    </a:cxn>
                    <a:cxn ang="0">
                      <a:pos x="14" y="0"/>
                    </a:cxn>
                    <a:cxn ang="0">
                      <a:pos x="28" y="0"/>
                    </a:cxn>
                    <a:cxn ang="0">
                      <a:pos x="29" y="7"/>
                    </a:cxn>
                    <a:cxn ang="0">
                      <a:pos x="27" y="11"/>
                    </a:cxn>
                    <a:cxn ang="0">
                      <a:pos x="21" y="11"/>
                    </a:cxn>
                    <a:cxn ang="0">
                      <a:pos x="21" y="14"/>
                    </a:cxn>
                    <a:cxn ang="0">
                      <a:pos x="17" y="14"/>
                    </a:cxn>
                  </a:cxnLst>
                  <a:rect l="0" t="0" r="r" b="b"/>
                  <a:pathLst>
                    <a:path w="30" h="15">
                      <a:moveTo>
                        <a:pt x="17" y="14"/>
                      </a:moveTo>
                      <a:lnTo>
                        <a:pt x="20" y="11"/>
                      </a:lnTo>
                      <a:lnTo>
                        <a:pt x="15" y="11"/>
                      </a:lnTo>
                      <a:lnTo>
                        <a:pt x="13" y="5"/>
                      </a:lnTo>
                      <a:lnTo>
                        <a:pt x="0" y="5"/>
                      </a:lnTo>
                      <a:lnTo>
                        <a:pt x="13" y="5"/>
                      </a:lnTo>
                      <a:lnTo>
                        <a:pt x="14" y="0"/>
                      </a:lnTo>
                      <a:lnTo>
                        <a:pt x="28" y="0"/>
                      </a:lnTo>
                      <a:lnTo>
                        <a:pt x="29" y="7"/>
                      </a:lnTo>
                      <a:lnTo>
                        <a:pt x="27" y="11"/>
                      </a:lnTo>
                      <a:lnTo>
                        <a:pt x="21" y="11"/>
                      </a:lnTo>
                      <a:lnTo>
                        <a:pt x="21" y="14"/>
                      </a:lnTo>
                      <a:lnTo>
                        <a:pt x="17" y="14"/>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27" name="Freeform 567"/>
                <p:cNvSpPr>
                  <a:spLocks/>
                </p:cNvSpPr>
                <p:nvPr/>
              </p:nvSpPr>
              <p:spPr bwMode="auto">
                <a:xfrm>
                  <a:off x="1947" y="2244"/>
                  <a:ext cx="18" cy="12"/>
                </a:xfrm>
                <a:custGeom>
                  <a:avLst/>
                  <a:gdLst/>
                  <a:ahLst/>
                  <a:cxnLst>
                    <a:cxn ang="0">
                      <a:pos x="11" y="11"/>
                    </a:cxn>
                    <a:cxn ang="0">
                      <a:pos x="14" y="7"/>
                    </a:cxn>
                    <a:cxn ang="0">
                      <a:pos x="17" y="7"/>
                    </a:cxn>
                    <a:cxn ang="0">
                      <a:pos x="17" y="0"/>
                    </a:cxn>
                    <a:cxn ang="0">
                      <a:pos x="0" y="0"/>
                    </a:cxn>
                    <a:cxn ang="0">
                      <a:pos x="0" y="7"/>
                    </a:cxn>
                    <a:cxn ang="0">
                      <a:pos x="5" y="7"/>
                    </a:cxn>
                    <a:cxn ang="0">
                      <a:pos x="6" y="11"/>
                    </a:cxn>
                    <a:cxn ang="0">
                      <a:pos x="11" y="11"/>
                    </a:cxn>
                  </a:cxnLst>
                  <a:rect l="0" t="0" r="r" b="b"/>
                  <a:pathLst>
                    <a:path w="18" h="12">
                      <a:moveTo>
                        <a:pt x="11" y="11"/>
                      </a:moveTo>
                      <a:lnTo>
                        <a:pt x="14" y="7"/>
                      </a:lnTo>
                      <a:lnTo>
                        <a:pt x="17" y="7"/>
                      </a:lnTo>
                      <a:lnTo>
                        <a:pt x="17" y="0"/>
                      </a:lnTo>
                      <a:lnTo>
                        <a:pt x="0" y="0"/>
                      </a:lnTo>
                      <a:lnTo>
                        <a:pt x="0" y="7"/>
                      </a:lnTo>
                      <a:lnTo>
                        <a:pt x="5" y="7"/>
                      </a:lnTo>
                      <a:lnTo>
                        <a:pt x="6" y="11"/>
                      </a:lnTo>
                      <a:lnTo>
                        <a:pt x="11" y="11"/>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28" name="Freeform 568"/>
                <p:cNvSpPr>
                  <a:spLocks/>
                </p:cNvSpPr>
                <p:nvPr/>
              </p:nvSpPr>
              <p:spPr bwMode="auto">
                <a:xfrm>
                  <a:off x="2088" y="2167"/>
                  <a:ext cx="12" cy="17"/>
                </a:xfrm>
                <a:custGeom>
                  <a:avLst/>
                  <a:gdLst/>
                  <a:ahLst/>
                  <a:cxnLst>
                    <a:cxn ang="0">
                      <a:pos x="0" y="10"/>
                    </a:cxn>
                    <a:cxn ang="0">
                      <a:pos x="6" y="10"/>
                    </a:cxn>
                    <a:cxn ang="0">
                      <a:pos x="6" y="16"/>
                    </a:cxn>
                    <a:cxn ang="0">
                      <a:pos x="6" y="16"/>
                    </a:cxn>
                    <a:cxn ang="0">
                      <a:pos x="7" y="10"/>
                    </a:cxn>
                    <a:cxn ang="0">
                      <a:pos x="11" y="10"/>
                    </a:cxn>
                    <a:cxn ang="0">
                      <a:pos x="7" y="8"/>
                    </a:cxn>
                    <a:cxn ang="0">
                      <a:pos x="7" y="0"/>
                    </a:cxn>
                    <a:cxn ang="0">
                      <a:pos x="6" y="10"/>
                    </a:cxn>
                    <a:cxn ang="0">
                      <a:pos x="0" y="10"/>
                    </a:cxn>
                  </a:cxnLst>
                  <a:rect l="0" t="0" r="r" b="b"/>
                  <a:pathLst>
                    <a:path w="12" h="17">
                      <a:moveTo>
                        <a:pt x="0" y="10"/>
                      </a:moveTo>
                      <a:lnTo>
                        <a:pt x="6" y="10"/>
                      </a:lnTo>
                      <a:lnTo>
                        <a:pt x="6" y="16"/>
                      </a:lnTo>
                      <a:lnTo>
                        <a:pt x="6" y="16"/>
                      </a:lnTo>
                      <a:lnTo>
                        <a:pt x="7" y="10"/>
                      </a:lnTo>
                      <a:lnTo>
                        <a:pt x="11" y="10"/>
                      </a:lnTo>
                      <a:lnTo>
                        <a:pt x="7" y="8"/>
                      </a:lnTo>
                      <a:lnTo>
                        <a:pt x="7" y="0"/>
                      </a:lnTo>
                      <a:lnTo>
                        <a:pt x="6" y="10"/>
                      </a:lnTo>
                      <a:lnTo>
                        <a:pt x="0" y="1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29" name="Freeform 569"/>
                <p:cNvSpPr>
                  <a:spLocks/>
                </p:cNvSpPr>
                <p:nvPr/>
              </p:nvSpPr>
              <p:spPr bwMode="auto">
                <a:xfrm>
                  <a:off x="2166" y="2227"/>
                  <a:ext cx="5" cy="29"/>
                </a:xfrm>
                <a:custGeom>
                  <a:avLst/>
                  <a:gdLst/>
                  <a:ahLst/>
                  <a:cxnLst>
                    <a:cxn ang="0">
                      <a:pos x="4" y="28"/>
                    </a:cxn>
                    <a:cxn ang="0">
                      <a:pos x="4" y="0"/>
                    </a:cxn>
                    <a:cxn ang="0">
                      <a:pos x="0" y="0"/>
                    </a:cxn>
                    <a:cxn ang="0">
                      <a:pos x="0" y="28"/>
                    </a:cxn>
                    <a:cxn ang="0">
                      <a:pos x="4" y="28"/>
                    </a:cxn>
                  </a:cxnLst>
                  <a:rect l="0" t="0" r="r" b="b"/>
                  <a:pathLst>
                    <a:path w="5" h="29">
                      <a:moveTo>
                        <a:pt x="4" y="28"/>
                      </a:moveTo>
                      <a:lnTo>
                        <a:pt x="4" y="0"/>
                      </a:lnTo>
                      <a:lnTo>
                        <a:pt x="0" y="0"/>
                      </a:lnTo>
                      <a:lnTo>
                        <a:pt x="0" y="28"/>
                      </a:lnTo>
                      <a:lnTo>
                        <a:pt x="4" y="28"/>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30" name="Freeform 570"/>
                <p:cNvSpPr>
                  <a:spLocks/>
                </p:cNvSpPr>
                <p:nvPr/>
              </p:nvSpPr>
              <p:spPr bwMode="auto">
                <a:xfrm>
                  <a:off x="2002" y="2220"/>
                  <a:ext cx="3" cy="12"/>
                </a:xfrm>
                <a:custGeom>
                  <a:avLst/>
                  <a:gdLst/>
                  <a:ahLst/>
                  <a:cxnLst>
                    <a:cxn ang="0">
                      <a:pos x="1" y="11"/>
                    </a:cxn>
                    <a:cxn ang="0">
                      <a:pos x="1" y="6"/>
                    </a:cxn>
                    <a:cxn ang="0">
                      <a:pos x="2" y="6"/>
                    </a:cxn>
                    <a:cxn ang="0">
                      <a:pos x="2" y="2"/>
                    </a:cxn>
                    <a:cxn ang="0">
                      <a:pos x="1" y="2"/>
                    </a:cxn>
                    <a:cxn ang="0">
                      <a:pos x="1" y="0"/>
                    </a:cxn>
                    <a:cxn ang="0">
                      <a:pos x="0" y="2"/>
                    </a:cxn>
                    <a:cxn ang="0">
                      <a:pos x="0" y="5"/>
                    </a:cxn>
                    <a:cxn ang="0">
                      <a:pos x="0" y="9"/>
                    </a:cxn>
                    <a:cxn ang="0">
                      <a:pos x="1" y="11"/>
                    </a:cxn>
                  </a:cxnLst>
                  <a:rect l="0" t="0" r="r" b="b"/>
                  <a:pathLst>
                    <a:path w="3" h="12">
                      <a:moveTo>
                        <a:pt x="1" y="11"/>
                      </a:moveTo>
                      <a:lnTo>
                        <a:pt x="1" y="6"/>
                      </a:lnTo>
                      <a:lnTo>
                        <a:pt x="2" y="6"/>
                      </a:lnTo>
                      <a:lnTo>
                        <a:pt x="2" y="2"/>
                      </a:lnTo>
                      <a:lnTo>
                        <a:pt x="1" y="2"/>
                      </a:lnTo>
                      <a:lnTo>
                        <a:pt x="1" y="0"/>
                      </a:lnTo>
                      <a:lnTo>
                        <a:pt x="0" y="2"/>
                      </a:lnTo>
                      <a:lnTo>
                        <a:pt x="0" y="5"/>
                      </a:lnTo>
                      <a:lnTo>
                        <a:pt x="0" y="9"/>
                      </a:lnTo>
                      <a:lnTo>
                        <a:pt x="1" y="11"/>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31" name="Freeform 571"/>
                <p:cNvSpPr>
                  <a:spLocks/>
                </p:cNvSpPr>
                <p:nvPr/>
              </p:nvSpPr>
              <p:spPr bwMode="auto">
                <a:xfrm>
                  <a:off x="1976" y="2218"/>
                  <a:ext cx="7" cy="14"/>
                </a:xfrm>
                <a:custGeom>
                  <a:avLst/>
                  <a:gdLst/>
                  <a:ahLst/>
                  <a:cxnLst>
                    <a:cxn ang="0">
                      <a:pos x="6" y="11"/>
                    </a:cxn>
                    <a:cxn ang="0">
                      <a:pos x="6" y="0"/>
                    </a:cxn>
                    <a:cxn ang="0">
                      <a:pos x="5" y="0"/>
                    </a:cxn>
                    <a:cxn ang="0">
                      <a:pos x="4" y="8"/>
                    </a:cxn>
                    <a:cxn ang="0">
                      <a:pos x="0" y="8"/>
                    </a:cxn>
                    <a:cxn ang="0">
                      <a:pos x="4" y="8"/>
                    </a:cxn>
                    <a:cxn ang="0">
                      <a:pos x="4" y="13"/>
                    </a:cxn>
                    <a:cxn ang="0">
                      <a:pos x="6" y="11"/>
                    </a:cxn>
                  </a:cxnLst>
                  <a:rect l="0" t="0" r="r" b="b"/>
                  <a:pathLst>
                    <a:path w="7" h="14">
                      <a:moveTo>
                        <a:pt x="6" y="11"/>
                      </a:moveTo>
                      <a:lnTo>
                        <a:pt x="6" y="0"/>
                      </a:lnTo>
                      <a:lnTo>
                        <a:pt x="5" y="0"/>
                      </a:lnTo>
                      <a:lnTo>
                        <a:pt x="4" y="8"/>
                      </a:lnTo>
                      <a:lnTo>
                        <a:pt x="0" y="8"/>
                      </a:lnTo>
                      <a:lnTo>
                        <a:pt x="4" y="8"/>
                      </a:lnTo>
                      <a:lnTo>
                        <a:pt x="4" y="13"/>
                      </a:lnTo>
                      <a:lnTo>
                        <a:pt x="6" y="11"/>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32" name="Freeform 572"/>
                <p:cNvSpPr>
                  <a:spLocks/>
                </p:cNvSpPr>
                <p:nvPr/>
              </p:nvSpPr>
              <p:spPr bwMode="auto">
                <a:xfrm>
                  <a:off x="2037" y="2211"/>
                  <a:ext cx="1" cy="21"/>
                </a:xfrm>
                <a:custGeom>
                  <a:avLst/>
                  <a:gdLst/>
                  <a:ahLst/>
                  <a:cxnLst>
                    <a:cxn ang="0">
                      <a:pos x="0" y="20"/>
                    </a:cxn>
                    <a:cxn ang="0">
                      <a:pos x="0" y="0"/>
                    </a:cxn>
                    <a:cxn ang="0">
                      <a:pos x="0" y="0"/>
                    </a:cxn>
                    <a:cxn ang="0">
                      <a:pos x="0" y="20"/>
                    </a:cxn>
                    <a:cxn ang="0">
                      <a:pos x="0" y="20"/>
                    </a:cxn>
                  </a:cxnLst>
                  <a:rect l="0" t="0" r="r" b="b"/>
                  <a:pathLst>
                    <a:path w="1" h="21">
                      <a:moveTo>
                        <a:pt x="0" y="20"/>
                      </a:moveTo>
                      <a:lnTo>
                        <a:pt x="0" y="0"/>
                      </a:lnTo>
                      <a:lnTo>
                        <a:pt x="0" y="0"/>
                      </a:lnTo>
                      <a:lnTo>
                        <a:pt x="0" y="20"/>
                      </a:lnTo>
                      <a:lnTo>
                        <a:pt x="0" y="2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33" name="Freeform 573"/>
                <p:cNvSpPr>
                  <a:spLocks/>
                </p:cNvSpPr>
                <p:nvPr/>
              </p:nvSpPr>
              <p:spPr bwMode="auto">
                <a:xfrm>
                  <a:off x="2289" y="2251"/>
                  <a:ext cx="14" cy="17"/>
                </a:xfrm>
                <a:custGeom>
                  <a:avLst/>
                  <a:gdLst/>
                  <a:ahLst/>
                  <a:cxnLst>
                    <a:cxn ang="0">
                      <a:pos x="0" y="16"/>
                    </a:cxn>
                    <a:cxn ang="0">
                      <a:pos x="0" y="6"/>
                    </a:cxn>
                    <a:cxn ang="0">
                      <a:pos x="3" y="3"/>
                    </a:cxn>
                    <a:cxn ang="0">
                      <a:pos x="4" y="0"/>
                    </a:cxn>
                    <a:cxn ang="0">
                      <a:pos x="8" y="0"/>
                    </a:cxn>
                    <a:cxn ang="0">
                      <a:pos x="10" y="3"/>
                    </a:cxn>
                    <a:cxn ang="0">
                      <a:pos x="13" y="6"/>
                    </a:cxn>
                    <a:cxn ang="0">
                      <a:pos x="13" y="16"/>
                    </a:cxn>
                    <a:cxn ang="0">
                      <a:pos x="0" y="16"/>
                    </a:cxn>
                  </a:cxnLst>
                  <a:rect l="0" t="0" r="r" b="b"/>
                  <a:pathLst>
                    <a:path w="14" h="17">
                      <a:moveTo>
                        <a:pt x="0" y="16"/>
                      </a:moveTo>
                      <a:lnTo>
                        <a:pt x="0" y="6"/>
                      </a:lnTo>
                      <a:lnTo>
                        <a:pt x="3" y="3"/>
                      </a:lnTo>
                      <a:lnTo>
                        <a:pt x="4" y="0"/>
                      </a:lnTo>
                      <a:lnTo>
                        <a:pt x="8" y="0"/>
                      </a:lnTo>
                      <a:lnTo>
                        <a:pt x="10" y="3"/>
                      </a:lnTo>
                      <a:lnTo>
                        <a:pt x="13" y="6"/>
                      </a:lnTo>
                      <a:lnTo>
                        <a:pt x="13" y="16"/>
                      </a:lnTo>
                      <a:lnTo>
                        <a:pt x="0" y="16"/>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grpSp>
          <p:grpSp>
            <p:nvGrpSpPr>
              <p:cNvPr id="323134" name="Group 574"/>
              <p:cNvGrpSpPr>
                <a:grpSpLocks/>
              </p:cNvGrpSpPr>
              <p:nvPr/>
            </p:nvGrpSpPr>
            <p:grpSpPr bwMode="auto">
              <a:xfrm>
                <a:off x="1830" y="2199"/>
                <a:ext cx="502" cy="104"/>
                <a:chOff x="1830" y="2199"/>
                <a:chExt cx="502" cy="104"/>
              </a:xfrm>
            </p:grpSpPr>
            <p:sp>
              <p:nvSpPr>
                <p:cNvPr id="323135" name="Freeform 575"/>
                <p:cNvSpPr>
                  <a:spLocks/>
                </p:cNvSpPr>
                <p:nvPr/>
              </p:nvSpPr>
              <p:spPr bwMode="auto">
                <a:xfrm>
                  <a:off x="1830" y="2254"/>
                  <a:ext cx="502" cy="31"/>
                </a:xfrm>
                <a:custGeom>
                  <a:avLst/>
                  <a:gdLst/>
                  <a:ahLst/>
                  <a:cxnLst>
                    <a:cxn ang="0">
                      <a:pos x="34" y="30"/>
                    </a:cxn>
                    <a:cxn ang="0">
                      <a:pos x="24" y="20"/>
                    </a:cxn>
                    <a:cxn ang="0">
                      <a:pos x="0" y="0"/>
                    </a:cxn>
                    <a:cxn ang="0">
                      <a:pos x="501" y="13"/>
                    </a:cxn>
                    <a:cxn ang="0">
                      <a:pos x="499" y="30"/>
                    </a:cxn>
                    <a:cxn ang="0">
                      <a:pos x="34" y="30"/>
                    </a:cxn>
                  </a:cxnLst>
                  <a:rect l="0" t="0" r="r" b="b"/>
                  <a:pathLst>
                    <a:path w="502" h="31">
                      <a:moveTo>
                        <a:pt x="34" y="30"/>
                      </a:moveTo>
                      <a:lnTo>
                        <a:pt x="24" y="20"/>
                      </a:lnTo>
                      <a:lnTo>
                        <a:pt x="0" y="0"/>
                      </a:lnTo>
                      <a:lnTo>
                        <a:pt x="501" y="13"/>
                      </a:lnTo>
                      <a:lnTo>
                        <a:pt x="499" y="30"/>
                      </a:lnTo>
                      <a:lnTo>
                        <a:pt x="34" y="3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36" name="Freeform 576"/>
                <p:cNvSpPr>
                  <a:spLocks/>
                </p:cNvSpPr>
                <p:nvPr/>
              </p:nvSpPr>
              <p:spPr bwMode="auto">
                <a:xfrm>
                  <a:off x="2072" y="2199"/>
                  <a:ext cx="15" cy="7"/>
                </a:xfrm>
                <a:custGeom>
                  <a:avLst/>
                  <a:gdLst/>
                  <a:ahLst/>
                  <a:cxnLst>
                    <a:cxn ang="0">
                      <a:pos x="7" y="6"/>
                    </a:cxn>
                    <a:cxn ang="0">
                      <a:pos x="7" y="2"/>
                    </a:cxn>
                    <a:cxn ang="0">
                      <a:pos x="14" y="2"/>
                    </a:cxn>
                    <a:cxn ang="0">
                      <a:pos x="14" y="0"/>
                    </a:cxn>
                    <a:cxn ang="0">
                      <a:pos x="0" y="0"/>
                    </a:cxn>
                    <a:cxn ang="0">
                      <a:pos x="0" y="2"/>
                    </a:cxn>
                    <a:cxn ang="0">
                      <a:pos x="5" y="2"/>
                    </a:cxn>
                    <a:cxn ang="0">
                      <a:pos x="7" y="6"/>
                    </a:cxn>
                  </a:cxnLst>
                  <a:rect l="0" t="0" r="r" b="b"/>
                  <a:pathLst>
                    <a:path w="15" h="7">
                      <a:moveTo>
                        <a:pt x="7" y="6"/>
                      </a:moveTo>
                      <a:lnTo>
                        <a:pt x="7" y="2"/>
                      </a:lnTo>
                      <a:lnTo>
                        <a:pt x="14" y="2"/>
                      </a:lnTo>
                      <a:lnTo>
                        <a:pt x="14" y="0"/>
                      </a:lnTo>
                      <a:lnTo>
                        <a:pt x="0" y="0"/>
                      </a:lnTo>
                      <a:lnTo>
                        <a:pt x="0" y="2"/>
                      </a:lnTo>
                      <a:lnTo>
                        <a:pt x="5" y="2"/>
                      </a:lnTo>
                      <a:lnTo>
                        <a:pt x="7" y="6"/>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37" name="Freeform 577"/>
                <p:cNvSpPr>
                  <a:spLocks/>
                </p:cNvSpPr>
                <p:nvPr/>
              </p:nvSpPr>
              <p:spPr bwMode="auto">
                <a:xfrm>
                  <a:off x="1856" y="2284"/>
                  <a:ext cx="473" cy="19"/>
                </a:xfrm>
                <a:custGeom>
                  <a:avLst/>
                  <a:gdLst/>
                  <a:ahLst/>
                  <a:cxnLst>
                    <a:cxn ang="0">
                      <a:pos x="6" y="0"/>
                    </a:cxn>
                    <a:cxn ang="0">
                      <a:pos x="9" y="2"/>
                    </a:cxn>
                    <a:cxn ang="0">
                      <a:pos x="6" y="5"/>
                    </a:cxn>
                    <a:cxn ang="0">
                      <a:pos x="2" y="7"/>
                    </a:cxn>
                    <a:cxn ang="0">
                      <a:pos x="0" y="9"/>
                    </a:cxn>
                    <a:cxn ang="0">
                      <a:pos x="1" y="11"/>
                    </a:cxn>
                    <a:cxn ang="0">
                      <a:pos x="2" y="14"/>
                    </a:cxn>
                    <a:cxn ang="0">
                      <a:pos x="9" y="18"/>
                    </a:cxn>
                    <a:cxn ang="0">
                      <a:pos x="14" y="18"/>
                    </a:cxn>
                    <a:cxn ang="0">
                      <a:pos x="26" y="16"/>
                    </a:cxn>
                    <a:cxn ang="0">
                      <a:pos x="34" y="14"/>
                    </a:cxn>
                    <a:cxn ang="0">
                      <a:pos x="73" y="11"/>
                    </a:cxn>
                    <a:cxn ang="0">
                      <a:pos x="467" y="9"/>
                    </a:cxn>
                    <a:cxn ang="0">
                      <a:pos x="470" y="2"/>
                    </a:cxn>
                    <a:cxn ang="0">
                      <a:pos x="472" y="0"/>
                    </a:cxn>
                    <a:cxn ang="0">
                      <a:pos x="6" y="0"/>
                    </a:cxn>
                  </a:cxnLst>
                  <a:rect l="0" t="0" r="r" b="b"/>
                  <a:pathLst>
                    <a:path w="473" h="19">
                      <a:moveTo>
                        <a:pt x="6" y="0"/>
                      </a:moveTo>
                      <a:lnTo>
                        <a:pt x="9" y="2"/>
                      </a:lnTo>
                      <a:lnTo>
                        <a:pt x="6" y="5"/>
                      </a:lnTo>
                      <a:lnTo>
                        <a:pt x="2" y="7"/>
                      </a:lnTo>
                      <a:lnTo>
                        <a:pt x="0" y="9"/>
                      </a:lnTo>
                      <a:lnTo>
                        <a:pt x="1" y="11"/>
                      </a:lnTo>
                      <a:lnTo>
                        <a:pt x="2" y="14"/>
                      </a:lnTo>
                      <a:lnTo>
                        <a:pt x="9" y="18"/>
                      </a:lnTo>
                      <a:lnTo>
                        <a:pt x="14" y="18"/>
                      </a:lnTo>
                      <a:lnTo>
                        <a:pt x="26" y="16"/>
                      </a:lnTo>
                      <a:lnTo>
                        <a:pt x="34" y="14"/>
                      </a:lnTo>
                      <a:lnTo>
                        <a:pt x="73" y="11"/>
                      </a:lnTo>
                      <a:lnTo>
                        <a:pt x="467" y="9"/>
                      </a:lnTo>
                      <a:lnTo>
                        <a:pt x="470" y="2"/>
                      </a:lnTo>
                      <a:lnTo>
                        <a:pt x="472" y="0"/>
                      </a:lnTo>
                      <a:lnTo>
                        <a:pt x="6" y="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38" name="Freeform 578"/>
                <p:cNvSpPr>
                  <a:spLocks/>
                </p:cNvSpPr>
                <p:nvPr/>
              </p:nvSpPr>
              <p:spPr bwMode="auto">
                <a:xfrm>
                  <a:off x="2099" y="2237"/>
                  <a:ext cx="12" cy="14"/>
                </a:xfrm>
                <a:custGeom>
                  <a:avLst/>
                  <a:gdLst/>
                  <a:ahLst/>
                  <a:cxnLst>
                    <a:cxn ang="0">
                      <a:pos x="0" y="0"/>
                    </a:cxn>
                    <a:cxn ang="0">
                      <a:pos x="4" y="2"/>
                    </a:cxn>
                    <a:cxn ang="0">
                      <a:pos x="8" y="5"/>
                    </a:cxn>
                    <a:cxn ang="0">
                      <a:pos x="11" y="8"/>
                    </a:cxn>
                    <a:cxn ang="0">
                      <a:pos x="11" y="13"/>
                    </a:cxn>
                    <a:cxn ang="0">
                      <a:pos x="0" y="13"/>
                    </a:cxn>
                    <a:cxn ang="0">
                      <a:pos x="0" y="0"/>
                    </a:cxn>
                  </a:cxnLst>
                  <a:rect l="0" t="0" r="r" b="b"/>
                  <a:pathLst>
                    <a:path w="12" h="14">
                      <a:moveTo>
                        <a:pt x="0" y="0"/>
                      </a:moveTo>
                      <a:lnTo>
                        <a:pt x="4" y="2"/>
                      </a:lnTo>
                      <a:lnTo>
                        <a:pt x="8" y="5"/>
                      </a:lnTo>
                      <a:lnTo>
                        <a:pt x="11" y="8"/>
                      </a:lnTo>
                      <a:lnTo>
                        <a:pt x="11" y="13"/>
                      </a:lnTo>
                      <a:lnTo>
                        <a:pt x="0" y="13"/>
                      </a:lnTo>
                      <a:lnTo>
                        <a:pt x="0" y="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grpSp>
        </p:grpSp>
        <p:sp>
          <p:nvSpPr>
            <p:cNvPr id="323139" name="Rectangle 579"/>
            <p:cNvSpPr>
              <a:spLocks noChangeArrowheads="1"/>
            </p:cNvSpPr>
            <p:nvPr/>
          </p:nvSpPr>
          <p:spPr bwMode="auto">
            <a:xfrm>
              <a:off x="2086" y="2338"/>
              <a:ext cx="330" cy="179"/>
            </a:xfrm>
            <a:prstGeom prst="rect">
              <a:avLst/>
            </a:prstGeom>
            <a:noFill/>
            <a:ln w="12700">
              <a:noFill/>
              <a:miter lim="800000"/>
              <a:headEnd/>
              <a:tailEnd/>
            </a:ln>
            <a:effectLst/>
          </p:spPr>
          <p:txBody>
            <a:bodyPr wrap="none" lIns="90488" tIns="44450" rIns="90488" bIns="44450">
              <a:spAutoFit/>
            </a:bodyPr>
            <a:lstStyle/>
            <a:p>
              <a:pPr>
                <a:lnSpc>
                  <a:spcPct val="90000"/>
                </a:lnSpc>
                <a:spcBef>
                  <a:spcPct val="0"/>
                </a:spcBef>
                <a:buSzTx/>
              </a:pPr>
              <a:r>
                <a:rPr lang="en-US" sz="1400" b="1">
                  <a:effectLst>
                    <a:outerShdw blurRad="38100" dist="38100" dir="2700000" algn="tl">
                      <a:srgbClr val="C0C0C0"/>
                    </a:outerShdw>
                  </a:effectLst>
                  <a:cs typeface="Times New Roman" charset="0"/>
                </a:rPr>
                <a:t>DDG</a:t>
              </a:r>
            </a:p>
          </p:txBody>
        </p:sp>
      </p:grpSp>
      <p:grpSp>
        <p:nvGrpSpPr>
          <p:cNvPr id="323140" name="Group 580"/>
          <p:cNvGrpSpPr>
            <a:grpSpLocks/>
          </p:cNvGrpSpPr>
          <p:nvPr/>
        </p:nvGrpSpPr>
        <p:grpSpPr bwMode="auto">
          <a:xfrm>
            <a:off x="3089276" y="4194178"/>
            <a:ext cx="796925" cy="587376"/>
            <a:chOff x="986" y="2129"/>
            <a:chExt cx="502" cy="370"/>
          </a:xfrm>
        </p:grpSpPr>
        <p:grpSp>
          <p:nvGrpSpPr>
            <p:cNvPr id="323141" name="Group 581"/>
            <p:cNvGrpSpPr>
              <a:grpSpLocks/>
            </p:cNvGrpSpPr>
            <p:nvPr/>
          </p:nvGrpSpPr>
          <p:grpSpPr bwMode="auto">
            <a:xfrm>
              <a:off x="986" y="2129"/>
              <a:ext cx="502" cy="136"/>
              <a:chOff x="986" y="2129"/>
              <a:chExt cx="502" cy="136"/>
            </a:xfrm>
          </p:grpSpPr>
          <p:grpSp>
            <p:nvGrpSpPr>
              <p:cNvPr id="323142" name="Group 582"/>
              <p:cNvGrpSpPr>
                <a:grpSpLocks/>
              </p:cNvGrpSpPr>
              <p:nvPr/>
            </p:nvGrpSpPr>
            <p:grpSpPr bwMode="auto">
              <a:xfrm>
                <a:off x="1034" y="2129"/>
                <a:ext cx="425" cy="101"/>
                <a:chOff x="1034" y="2129"/>
                <a:chExt cx="425" cy="101"/>
              </a:xfrm>
            </p:grpSpPr>
            <p:sp>
              <p:nvSpPr>
                <p:cNvPr id="323143" name="Freeform 583"/>
                <p:cNvSpPr>
                  <a:spLocks/>
                </p:cNvSpPr>
                <p:nvPr/>
              </p:nvSpPr>
              <p:spPr bwMode="auto">
                <a:xfrm>
                  <a:off x="1255" y="2203"/>
                  <a:ext cx="182" cy="27"/>
                </a:xfrm>
                <a:custGeom>
                  <a:avLst/>
                  <a:gdLst/>
                  <a:ahLst/>
                  <a:cxnLst>
                    <a:cxn ang="0">
                      <a:pos x="181" y="26"/>
                    </a:cxn>
                    <a:cxn ang="0">
                      <a:pos x="181" y="17"/>
                    </a:cxn>
                    <a:cxn ang="0">
                      <a:pos x="130" y="17"/>
                    </a:cxn>
                    <a:cxn ang="0">
                      <a:pos x="130" y="0"/>
                    </a:cxn>
                    <a:cxn ang="0">
                      <a:pos x="79" y="0"/>
                    </a:cxn>
                    <a:cxn ang="0">
                      <a:pos x="79" y="13"/>
                    </a:cxn>
                    <a:cxn ang="0">
                      <a:pos x="1" y="13"/>
                    </a:cxn>
                    <a:cxn ang="0">
                      <a:pos x="0" y="21"/>
                    </a:cxn>
                    <a:cxn ang="0">
                      <a:pos x="181" y="26"/>
                    </a:cxn>
                  </a:cxnLst>
                  <a:rect l="0" t="0" r="r" b="b"/>
                  <a:pathLst>
                    <a:path w="182" h="27">
                      <a:moveTo>
                        <a:pt x="181" y="26"/>
                      </a:moveTo>
                      <a:lnTo>
                        <a:pt x="181" y="17"/>
                      </a:lnTo>
                      <a:lnTo>
                        <a:pt x="130" y="17"/>
                      </a:lnTo>
                      <a:lnTo>
                        <a:pt x="130" y="0"/>
                      </a:lnTo>
                      <a:lnTo>
                        <a:pt x="79" y="0"/>
                      </a:lnTo>
                      <a:lnTo>
                        <a:pt x="79" y="13"/>
                      </a:lnTo>
                      <a:lnTo>
                        <a:pt x="1" y="13"/>
                      </a:lnTo>
                      <a:lnTo>
                        <a:pt x="0" y="21"/>
                      </a:lnTo>
                      <a:lnTo>
                        <a:pt x="181" y="26"/>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44" name="Freeform 584"/>
                <p:cNvSpPr>
                  <a:spLocks/>
                </p:cNvSpPr>
                <p:nvPr/>
              </p:nvSpPr>
              <p:spPr bwMode="auto">
                <a:xfrm>
                  <a:off x="1132" y="2193"/>
                  <a:ext cx="97" cy="28"/>
                </a:xfrm>
                <a:custGeom>
                  <a:avLst/>
                  <a:gdLst/>
                  <a:ahLst/>
                  <a:cxnLst>
                    <a:cxn ang="0">
                      <a:pos x="0" y="27"/>
                    </a:cxn>
                    <a:cxn ang="0">
                      <a:pos x="0" y="21"/>
                    </a:cxn>
                    <a:cxn ang="0">
                      <a:pos x="2" y="21"/>
                    </a:cxn>
                    <a:cxn ang="0">
                      <a:pos x="2" y="16"/>
                    </a:cxn>
                    <a:cxn ang="0">
                      <a:pos x="3" y="16"/>
                    </a:cxn>
                    <a:cxn ang="0">
                      <a:pos x="5" y="0"/>
                    </a:cxn>
                    <a:cxn ang="0">
                      <a:pos x="69" y="0"/>
                    </a:cxn>
                    <a:cxn ang="0">
                      <a:pos x="69" y="12"/>
                    </a:cxn>
                    <a:cxn ang="0">
                      <a:pos x="76" y="12"/>
                    </a:cxn>
                    <a:cxn ang="0">
                      <a:pos x="87" y="16"/>
                    </a:cxn>
                    <a:cxn ang="0">
                      <a:pos x="81" y="12"/>
                    </a:cxn>
                    <a:cxn ang="0">
                      <a:pos x="96" y="12"/>
                    </a:cxn>
                    <a:cxn ang="0">
                      <a:pos x="95" y="27"/>
                    </a:cxn>
                    <a:cxn ang="0">
                      <a:pos x="76" y="25"/>
                    </a:cxn>
                    <a:cxn ang="0">
                      <a:pos x="79" y="27"/>
                    </a:cxn>
                    <a:cxn ang="0">
                      <a:pos x="0" y="27"/>
                    </a:cxn>
                  </a:cxnLst>
                  <a:rect l="0" t="0" r="r" b="b"/>
                  <a:pathLst>
                    <a:path w="97" h="28">
                      <a:moveTo>
                        <a:pt x="0" y="27"/>
                      </a:moveTo>
                      <a:lnTo>
                        <a:pt x="0" y="21"/>
                      </a:lnTo>
                      <a:lnTo>
                        <a:pt x="2" y="21"/>
                      </a:lnTo>
                      <a:lnTo>
                        <a:pt x="2" y="16"/>
                      </a:lnTo>
                      <a:lnTo>
                        <a:pt x="3" y="16"/>
                      </a:lnTo>
                      <a:lnTo>
                        <a:pt x="5" y="0"/>
                      </a:lnTo>
                      <a:lnTo>
                        <a:pt x="69" y="0"/>
                      </a:lnTo>
                      <a:lnTo>
                        <a:pt x="69" y="12"/>
                      </a:lnTo>
                      <a:lnTo>
                        <a:pt x="76" y="12"/>
                      </a:lnTo>
                      <a:lnTo>
                        <a:pt x="87" y="16"/>
                      </a:lnTo>
                      <a:lnTo>
                        <a:pt x="81" y="12"/>
                      </a:lnTo>
                      <a:lnTo>
                        <a:pt x="96" y="12"/>
                      </a:lnTo>
                      <a:lnTo>
                        <a:pt x="95" y="27"/>
                      </a:lnTo>
                      <a:lnTo>
                        <a:pt x="76" y="25"/>
                      </a:lnTo>
                      <a:lnTo>
                        <a:pt x="79" y="27"/>
                      </a:lnTo>
                      <a:lnTo>
                        <a:pt x="0" y="27"/>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45" name="Freeform 585"/>
                <p:cNvSpPr>
                  <a:spLocks/>
                </p:cNvSpPr>
                <p:nvPr/>
              </p:nvSpPr>
              <p:spPr bwMode="auto">
                <a:xfrm>
                  <a:off x="1228" y="2147"/>
                  <a:ext cx="28" cy="76"/>
                </a:xfrm>
                <a:custGeom>
                  <a:avLst/>
                  <a:gdLst/>
                  <a:ahLst/>
                  <a:cxnLst>
                    <a:cxn ang="0">
                      <a:pos x="27" y="75"/>
                    </a:cxn>
                    <a:cxn ang="0">
                      <a:pos x="22" y="0"/>
                    </a:cxn>
                    <a:cxn ang="0">
                      <a:pos x="21" y="5"/>
                    </a:cxn>
                    <a:cxn ang="0">
                      <a:pos x="18" y="23"/>
                    </a:cxn>
                    <a:cxn ang="0">
                      <a:pos x="1" y="23"/>
                    </a:cxn>
                    <a:cxn ang="0">
                      <a:pos x="0" y="38"/>
                    </a:cxn>
                    <a:cxn ang="0">
                      <a:pos x="2" y="38"/>
                    </a:cxn>
                    <a:cxn ang="0">
                      <a:pos x="2" y="75"/>
                    </a:cxn>
                    <a:cxn ang="0">
                      <a:pos x="27" y="75"/>
                    </a:cxn>
                  </a:cxnLst>
                  <a:rect l="0" t="0" r="r" b="b"/>
                  <a:pathLst>
                    <a:path w="28" h="76">
                      <a:moveTo>
                        <a:pt x="27" y="75"/>
                      </a:moveTo>
                      <a:lnTo>
                        <a:pt x="22" y="0"/>
                      </a:lnTo>
                      <a:lnTo>
                        <a:pt x="21" y="5"/>
                      </a:lnTo>
                      <a:lnTo>
                        <a:pt x="18" y="23"/>
                      </a:lnTo>
                      <a:lnTo>
                        <a:pt x="1" y="23"/>
                      </a:lnTo>
                      <a:lnTo>
                        <a:pt x="0" y="38"/>
                      </a:lnTo>
                      <a:lnTo>
                        <a:pt x="2" y="38"/>
                      </a:lnTo>
                      <a:lnTo>
                        <a:pt x="2" y="75"/>
                      </a:lnTo>
                      <a:lnTo>
                        <a:pt x="27" y="75"/>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46" name="Freeform 586"/>
                <p:cNvSpPr>
                  <a:spLocks/>
                </p:cNvSpPr>
                <p:nvPr/>
              </p:nvSpPr>
              <p:spPr bwMode="auto">
                <a:xfrm>
                  <a:off x="1167" y="2167"/>
                  <a:ext cx="5" cy="27"/>
                </a:xfrm>
                <a:custGeom>
                  <a:avLst/>
                  <a:gdLst/>
                  <a:ahLst/>
                  <a:cxnLst>
                    <a:cxn ang="0">
                      <a:pos x="0" y="26"/>
                    </a:cxn>
                    <a:cxn ang="0">
                      <a:pos x="2" y="7"/>
                    </a:cxn>
                    <a:cxn ang="0">
                      <a:pos x="0" y="5"/>
                    </a:cxn>
                    <a:cxn ang="0">
                      <a:pos x="2" y="0"/>
                    </a:cxn>
                    <a:cxn ang="0">
                      <a:pos x="4" y="5"/>
                    </a:cxn>
                    <a:cxn ang="0">
                      <a:pos x="3" y="10"/>
                    </a:cxn>
                    <a:cxn ang="0">
                      <a:pos x="4" y="26"/>
                    </a:cxn>
                    <a:cxn ang="0">
                      <a:pos x="0" y="26"/>
                    </a:cxn>
                  </a:cxnLst>
                  <a:rect l="0" t="0" r="r" b="b"/>
                  <a:pathLst>
                    <a:path w="5" h="27">
                      <a:moveTo>
                        <a:pt x="0" y="26"/>
                      </a:moveTo>
                      <a:lnTo>
                        <a:pt x="2" y="7"/>
                      </a:lnTo>
                      <a:lnTo>
                        <a:pt x="0" y="5"/>
                      </a:lnTo>
                      <a:lnTo>
                        <a:pt x="2" y="0"/>
                      </a:lnTo>
                      <a:lnTo>
                        <a:pt x="4" y="5"/>
                      </a:lnTo>
                      <a:lnTo>
                        <a:pt x="3" y="10"/>
                      </a:lnTo>
                      <a:lnTo>
                        <a:pt x="4" y="26"/>
                      </a:lnTo>
                      <a:lnTo>
                        <a:pt x="0" y="26"/>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47" name="Freeform 587"/>
                <p:cNvSpPr>
                  <a:spLocks/>
                </p:cNvSpPr>
                <p:nvPr/>
              </p:nvSpPr>
              <p:spPr bwMode="auto">
                <a:xfrm>
                  <a:off x="1034" y="2203"/>
                  <a:ext cx="30" cy="15"/>
                </a:xfrm>
                <a:custGeom>
                  <a:avLst/>
                  <a:gdLst/>
                  <a:ahLst/>
                  <a:cxnLst>
                    <a:cxn ang="0">
                      <a:pos x="17" y="14"/>
                    </a:cxn>
                    <a:cxn ang="0">
                      <a:pos x="20" y="11"/>
                    </a:cxn>
                    <a:cxn ang="0">
                      <a:pos x="15" y="11"/>
                    </a:cxn>
                    <a:cxn ang="0">
                      <a:pos x="13" y="5"/>
                    </a:cxn>
                    <a:cxn ang="0">
                      <a:pos x="0" y="5"/>
                    </a:cxn>
                    <a:cxn ang="0">
                      <a:pos x="13" y="5"/>
                    </a:cxn>
                    <a:cxn ang="0">
                      <a:pos x="14" y="0"/>
                    </a:cxn>
                    <a:cxn ang="0">
                      <a:pos x="28" y="0"/>
                    </a:cxn>
                    <a:cxn ang="0">
                      <a:pos x="29" y="7"/>
                    </a:cxn>
                    <a:cxn ang="0">
                      <a:pos x="27" y="11"/>
                    </a:cxn>
                    <a:cxn ang="0">
                      <a:pos x="21" y="11"/>
                    </a:cxn>
                    <a:cxn ang="0">
                      <a:pos x="21" y="14"/>
                    </a:cxn>
                    <a:cxn ang="0">
                      <a:pos x="17" y="14"/>
                    </a:cxn>
                  </a:cxnLst>
                  <a:rect l="0" t="0" r="r" b="b"/>
                  <a:pathLst>
                    <a:path w="30" h="15">
                      <a:moveTo>
                        <a:pt x="17" y="14"/>
                      </a:moveTo>
                      <a:lnTo>
                        <a:pt x="20" y="11"/>
                      </a:lnTo>
                      <a:lnTo>
                        <a:pt x="15" y="11"/>
                      </a:lnTo>
                      <a:lnTo>
                        <a:pt x="13" y="5"/>
                      </a:lnTo>
                      <a:lnTo>
                        <a:pt x="0" y="5"/>
                      </a:lnTo>
                      <a:lnTo>
                        <a:pt x="13" y="5"/>
                      </a:lnTo>
                      <a:lnTo>
                        <a:pt x="14" y="0"/>
                      </a:lnTo>
                      <a:lnTo>
                        <a:pt x="28" y="0"/>
                      </a:lnTo>
                      <a:lnTo>
                        <a:pt x="29" y="7"/>
                      </a:lnTo>
                      <a:lnTo>
                        <a:pt x="27" y="11"/>
                      </a:lnTo>
                      <a:lnTo>
                        <a:pt x="21" y="11"/>
                      </a:lnTo>
                      <a:lnTo>
                        <a:pt x="21" y="14"/>
                      </a:lnTo>
                      <a:lnTo>
                        <a:pt x="17" y="14"/>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48" name="Freeform 588"/>
                <p:cNvSpPr>
                  <a:spLocks/>
                </p:cNvSpPr>
                <p:nvPr/>
              </p:nvSpPr>
              <p:spPr bwMode="auto">
                <a:xfrm>
                  <a:off x="1103" y="2206"/>
                  <a:ext cx="18" cy="12"/>
                </a:xfrm>
                <a:custGeom>
                  <a:avLst/>
                  <a:gdLst/>
                  <a:ahLst/>
                  <a:cxnLst>
                    <a:cxn ang="0">
                      <a:pos x="11" y="11"/>
                    </a:cxn>
                    <a:cxn ang="0">
                      <a:pos x="14" y="7"/>
                    </a:cxn>
                    <a:cxn ang="0">
                      <a:pos x="17" y="7"/>
                    </a:cxn>
                    <a:cxn ang="0">
                      <a:pos x="17" y="0"/>
                    </a:cxn>
                    <a:cxn ang="0">
                      <a:pos x="0" y="0"/>
                    </a:cxn>
                    <a:cxn ang="0">
                      <a:pos x="0" y="7"/>
                    </a:cxn>
                    <a:cxn ang="0">
                      <a:pos x="5" y="7"/>
                    </a:cxn>
                    <a:cxn ang="0">
                      <a:pos x="6" y="11"/>
                    </a:cxn>
                    <a:cxn ang="0">
                      <a:pos x="11" y="11"/>
                    </a:cxn>
                  </a:cxnLst>
                  <a:rect l="0" t="0" r="r" b="b"/>
                  <a:pathLst>
                    <a:path w="18" h="12">
                      <a:moveTo>
                        <a:pt x="11" y="11"/>
                      </a:moveTo>
                      <a:lnTo>
                        <a:pt x="14" y="7"/>
                      </a:lnTo>
                      <a:lnTo>
                        <a:pt x="17" y="7"/>
                      </a:lnTo>
                      <a:lnTo>
                        <a:pt x="17" y="0"/>
                      </a:lnTo>
                      <a:lnTo>
                        <a:pt x="0" y="0"/>
                      </a:lnTo>
                      <a:lnTo>
                        <a:pt x="0" y="7"/>
                      </a:lnTo>
                      <a:lnTo>
                        <a:pt x="5" y="7"/>
                      </a:lnTo>
                      <a:lnTo>
                        <a:pt x="6" y="11"/>
                      </a:lnTo>
                      <a:lnTo>
                        <a:pt x="11" y="11"/>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49" name="Freeform 589"/>
                <p:cNvSpPr>
                  <a:spLocks/>
                </p:cNvSpPr>
                <p:nvPr/>
              </p:nvSpPr>
              <p:spPr bwMode="auto">
                <a:xfrm>
                  <a:off x="1244" y="2129"/>
                  <a:ext cx="12" cy="17"/>
                </a:xfrm>
                <a:custGeom>
                  <a:avLst/>
                  <a:gdLst/>
                  <a:ahLst/>
                  <a:cxnLst>
                    <a:cxn ang="0">
                      <a:pos x="0" y="10"/>
                    </a:cxn>
                    <a:cxn ang="0">
                      <a:pos x="6" y="10"/>
                    </a:cxn>
                    <a:cxn ang="0">
                      <a:pos x="6" y="16"/>
                    </a:cxn>
                    <a:cxn ang="0">
                      <a:pos x="6" y="16"/>
                    </a:cxn>
                    <a:cxn ang="0">
                      <a:pos x="7" y="10"/>
                    </a:cxn>
                    <a:cxn ang="0">
                      <a:pos x="11" y="10"/>
                    </a:cxn>
                    <a:cxn ang="0">
                      <a:pos x="7" y="8"/>
                    </a:cxn>
                    <a:cxn ang="0">
                      <a:pos x="7" y="0"/>
                    </a:cxn>
                    <a:cxn ang="0">
                      <a:pos x="6" y="10"/>
                    </a:cxn>
                    <a:cxn ang="0">
                      <a:pos x="0" y="10"/>
                    </a:cxn>
                  </a:cxnLst>
                  <a:rect l="0" t="0" r="r" b="b"/>
                  <a:pathLst>
                    <a:path w="12" h="17">
                      <a:moveTo>
                        <a:pt x="0" y="10"/>
                      </a:moveTo>
                      <a:lnTo>
                        <a:pt x="6" y="10"/>
                      </a:lnTo>
                      <a:lnTo>
                        <a:pt x="6" y="16"/>
                      </a:lnTo>
                      <a:lnTo>
                        <a:pt x="6" y="16"/>
                      </a:lnTo>
                      <a:lnTo>
                        <a:pt x="7" y="10"/>
                      </a:lnTo>
                      <a:lnTo>
                        <a:pt x="11" y="10"/>
                      </a:lnTo>
                      <a:lnTo>
                        <a:pt x="7" y="8"/>
                      </a:lnTo>
                      <a:lnTo>
                        <a:pt x="7" y="0"/>
                      </a:lnTo>
                      <a:lnTo>
                        <a:pt x="6" y="10"/>
                      </a:lnTo>
                      <a:lnTo>
                        <a:pt x="0" y="1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50" name="Freeform 590"/>
                <p:cNvSpPr>
                  <a:spLocks/>
                </p:cNvSpPr>
                <p:nvPr/>
              </p:nvSpPr>
              <p:spPr bwMode="auto">
                <a:xfrm>
                  <a:off x="1322" y="2189"/>
                  <a:ext cx="5" cy="29"/>
                </a:xfrm>
                <a:custGeom>
                  <a:avLst/>
                  <a:gdLst/>
                  <a:ahLst/>
                  <a:cxnLst>
                    <a:cxn ang="0">
                      <a:pos x="4" y="28"/>
                    </a:cxn>
                    <a:cxn ang="0">
                      <a:pos x="4" y="0"/>
                    </a:cxn>
                    <a:cxn ang="0">
                      <a:pos x="0" y="0"/>
                    </a:cxn>
                    <a:cxn ang="0">
                      <a:pos x="0" y="28"/>
                    </a:cxn>
                    <a:cxn ang="0">
                      <a:pos x="4" y="28"/>
                    </a:cxn>
                  </a:cxnLst>
                  <a:rect l="0" t="0" r="r" b="b"/>
                  <a:pathLst>
                    <a:path w="5" h="29">
                      <a:moveTo>
                        <a:pt x="4" y="28"/>
                      </a:moveTo>
                      <a:lnTo>
                        <a:pt x="4" y="0"/>
                      </a:lnTo>
                      <a:lnTo>
                        <a:pt x="0" y="0"/>
                      </a:lnTo>
                      <a:lnTo>
                        <a:pt x="0" y="28"/>
                      </a:lnTo>
                      <a:lnTo>
                        <a:pt x="4" y="28"/>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51" name="Freeform 591"/>
                <p:cNvSpPr>
                  <a:spLocks/>
                </p:cNvSpPr>
                <p:nvPr/>
              </p:nvSpPr>
              <p:spPr bwMode="auto">
                <a:xfrm>
                  <a:off x="1158" y="2182"/>
                  <a:ext cx="3" cy="12"/>
                </a:xfrm>
                <a:custGeom>
                  <a:avLst/>
                  <a:gdLst/>
                  <a:ahLst/>
                  <a:cxnLst>
                    <a:cxn ang="0">
                      <a:pos x="1" y="11"/>
                    </a:cxn>
                    <a:cxn ang="0">
                      <a:pos x="1" y="6"/>
                    </a:cxn>
                    <a:cxn ang="0">
                      <a:pos x="2" y="6"/>
                    </a:cxn>
                    <a:cxn ang="0">
                      <a:pos x="2" y="2"/>
                    </a:cxn>
                    <a:cxn ang="0">
                      <a:pos x="1" y="2"/>
                    </a:cxn>
                    <a:cxn ang="0">
                      <a:pos x="1" y="0"/>
                    </a:cxn>
                    <a:cxn ang="0">
                      <a:pos x="0" y="2"/>
                    </a:cxn>
                    <a:cxn ang="0">
                      <a:pos x="0" y="5"/>
                    </a:cxn>
                    <a:cxn ang="0">
                      <a:pos x="0" y="9"/>
                    </a:cxn>
                    <a:cxn ang="0">
                      <a:pos x="1" y="11"/>
                    </a:cxn>
                  </a:cxnLst>
                  <a:rect l="0" t="0" r="r" b="b"/>
                  <a:pathLst>
                    <a:path w="3" h="12">
                      <a:moveTo>
                        <a:pt x="1" y="11"/>
                      </a:moveTo>
                      <a:lnTo>
                        <a:pt x="1" y="6"/>
                      </a:lnTo>
                      <a:lnTo>
                        <a:pt x="2" y="6"/>
                      </a:lnTo>
                      <a:lnTo>
                        <a:pt x="2" y="2"/>
                      </a:lnTo>
                      <a:lnTo>
                        <a:pt x="1" y="2"/>
                      </a:lnTo>
                      <a:lnTo>
                        <a:pt x="1" y="0"/>
                      </a:lnTo>
                      <a:lnTo>
                        <a:pt x="0" y="2"/>
                      </a:lnTo>
                      <a:lnTo>
                        <a:pt x="0" y="5"/>
                      </a:lnTo>
                      <a:lnTo>
                        <a:pt x="0" y="9"/>
                      </a:lnTo>
                      <a:lnTo>
                        <a:pt x="1" y="11"/>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52" name="Freeform 592"/>
                <p:cNvSpPr>
                  <a:spLocks/>
                </p:cNvSpPr>
                <p:nvPr/>
              </p:nvSpPr>
              <p:spPr bwMode="auto">
                <a:xfrm>
                  <a:off x="1132" y="2180"/>
                  <a:ext cx="7" cy="14"/>
                </a:xfrm>
                <a:custGeom>
                  <a:avLst/>
                  <a:gdLst/>
                  <a:ahLst/>
                  <a:cxnLst>
                    <a:cxn ang="0">
                      <a:pos x="6" y="11"/>
                    </a:cxn>
                    <a:cxn ang="0">
                      <a:pos x="6" y="0"/>
                    </a:cxn>
                    <a:cxn ang="0">
                      <a:pos x="5" y="0"/>
                    </a:cxn>
                    <a:cxn ang="0">
                      <a:pos x="4" y="8"/>
                    </a:cxn>
                    <a:cxn ang="0">
                      <a:pos x="0" y="8"/>
                    </a:cxn>
                    <a:cxn ang="0">
                      <a:pos x="4" y="8"/>
                    </a:cxn>
                    <a:cxn ang="0">
                      <a:pos x="4" y="13"/>
                    </a:cxn>
                    <a:cxn ang="0">
                      <a:pos x="6" y="11"/>
                    </a:cxn>
                  </a:cxnLst>
                  <a:rect l="0" t="0" r="r" b="b"/>
                  <a:pathLst>
                    <a:path w="7" h="14">
                      <a:moveTo>
                        <a:pt x="6" y="11"/>
                      </a:moveTo>
                      <a:lnTo>
                        <a:pt x="6" y="0"/>
                      </a:lnTo>
                      <a:lnTo>
                        <a:pt x="5" y="0"/>
                      </a:lnTo>
                      <a:lnTo>
                        <a:pt x="4" y="8"/>
                      </a:lnTo>
                      <a:lnTo>
                        <a:pt x="0" y="8"/>
                      </a:lnTo>
                      <a:lnTo>
                        <a:pt x="4" y="8"/>
                      </a:lnTo>
                      <a:lnTo>
                        <a:pt x="4" y="13"/>
                      </a:lnTo>
                      <a:lnTo>
                        <a:pt x="6" y="11"/>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53" name="Freeform 593"/>
                <p:cNvSpPr>
                  <a:spLocks/>
                </p:cNvSpPr>
                <p:nvPr/>
              </p:nvSpPr>
              <p:spPr bwMode="auto">
                <a:xfrm>
                  <a:off x="1193" y="2173"/>
                  <a:ext cx="1" cy="21"/>
                </a:xfrm>
                <a:custGeom>
                  <a:avLst/>
                  <a:gdLst/>
                  <a:ahLst/>
                  <a:cxnLst>
                    <a:cxn ang="0">
                      <a:pos x="0" y="20"/>
                    </a:cxn>
                    <a:cxn ang="0">
                      <a:pos x="0" y="0"/>
                    </a:cxn>
                    <a:cxn ang="0">
                      <a:pos x="0" y="0"/>
                    </a:cxn>
                    <a:cxn ang="0">
                      <a:pos x="0" y="20"/>
                    </a:cxn>
                    <a:cxn ang="0">
                      <a:pos x="0" y="20"/>
                    </a:cxn>
                  </a:cxnLst>
                  <a:rect l="0" t="0" r="r" b="b"/>
                  <a:pathLst>
                    <a:path w="1" h="21">
                      <a:moveTo>
                        <a:pt x="0" y="20"/>
                      </a:moveTo>
                      <a:lnTo>
                        <a:pt x="0" y="0"/>
                      </a:lnTo>
                      <a:lnTo>
                        <a:pt x="0" y="0"/>
                      </a:lnTo>
                      <a:lnTo>
                        <a:pt x="0" y="20"/>
                      </a:lnTo>
                      <a:lnTo>
                        <a:pt x="0" y="2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54" name="Freeform 594"/>
                <p:cNvSpPr>
                  <a:spLocks/>
                </p:cNvSpPr>
                <p:nvPr/>
              </p:nvSpPr>
              <p:spPr bwMode="auto">
                <a:xfrm>
                  <a:off x="1445" y="2213"/>
                  <a:ext cx="14" cy="17"/>
                </a:xfrm>
                <a:custGeom>
                  <a:avLst/>
                  <a:gdLst/>
                  <a:ahLst/>
                  <a:cxnLst>
                    <a:cxn ang="0">
                      <a:pos x="0" y="16"/>
                    </a:cxn>
                    <a:cxn ang="0">
                      <a:pos x="0" y="6"/>
                    </a:cxn>
                    <a:cxn ang="0">
                      <a:pos x="3" y="3"/>
                    </a:cxn>
                    <a:cxn ang="0">
                      <a:pos x="4" y="0"/>
                    </a:cxn>
                    <a:cxn ang="0">
                      <a:pos x="8" y="0"/>
                    </a:cxn>
                    <a:cxn ang="0">
                      <a:pos x="10" y="3"/>
                    </a:cxn>
                    <a:cxn ang="0">
                      <a:pos x="13" y="6"/>
                    </a:cxn>
                    <a:cxn ang="0">
                      <a:pos x="13" y="16"/>
                    </a:cxn>
                    <a:cxn ang="0">
                      <a:pos x="0" y="16"/>
                    </a:cxn>
                  </a:cxnLst>
                  <a:rect l="0" t="0" r="r" b="b"/>
                  <a:pathLst>
                    <a:path w="14" h="17">
                      <a:moveTo>
                        <a:pt x="0" y="16"/>
                      </a:moveTo>
                      <a:lnTo>
                        <a:pt x="0" y="6"/>
                      </a:lnTo>
                      <a:lnTo>
                        <a:pt x="3" y="3"/>
                      </a:lnTo>
                      <a:lnTo>
                        <a:pt x="4" y="0"/>
                      </a:lnTo>
                      <a:lnTo>
                        <a:pt x="8" y="0"/>
                      </a:lnTo>
                      <a:lnTo>
                        <a:pt x="10" y="3"/>
                      </a:lnTo>
                      <a:lnTo>
                        <a:pt x="13" y="6"/>
                      </a:lnTo>
                      <a:lnTo>
                        <a:pt x="13" y="16"/>
                      </a:lnTo>
                      <a:lnTo>
                        <a:pt x="0" y="16"/>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grpSp>
          <p:grpSp>
            <p:nvGrpSpPr>
              <p:cNvPr id="323155" name="Group 595"/>
              <p:cNvGrpSpPr>
                <a:grpSpLocks/>
              </p:cNvGrpSpPr>
              <p:nvPr/>
            </p:nvGrpSpPr>
            <p:grpSpPr bwMode="auto">
              <a:xfrm>
                <a:off x="986" y="2161"/>
                <a:ext cx="502" cy="104"/>
                <a:chOff x="986" y="2161"/>
                <a:chExt cx="502" cy="104"/>
              </a:xfrm>
            </p:grpSpPr>
            <p:sp>
              <p:nvSpPr>
                <p:cNvPr id="323156" name="Freeform 596"/>
                <p:cNvSpPr>
                  <a:spLocks/>
                </p:cNvSpPr>
                <p:nvPr/>
              </p:nvSpPr>
              <p:spPr bwMode="auto">
                <a:xfrm>
                  <a:off x="986" y="2216"/>
                  <a:ext cx="502" cy="31"/>
                </a:xfrm>
                <a:custGeom>
                  <a:avLst/>
                  <a:gdLst/>
                  <a:ahLst/>
                  <a:cxnLst>
                    <a:cxn ang="0">
                      <a:pos x="34" y="30"/>
                    </a:cxn>
                    <a:cxn ang="0">
                      <a:pos x="24" y="20"/>
                    </a:cxn>
                    <a:cxn ang="0">
                      <a:pos x="0" y="0"/>
                    </a:cxn>
                    <a:cxn ang="0">
                      <a:pos x="501" y="13"/>
                    </a:cxn>
                    <a:cxn ang="0">
                      <a:pos x="499" y="30"/>
                    </a:cxn>
                    <a:cxn ang="0">
                      <a:pos x="34" y="30"/>
                    </a:cxn>
                  </a:cxnLst>
                  <a:rect l="0" t="0" r="r" b="b"/>
                  <a:pathLst>
                    <a:path w="502" h="31">
                      <a:moveTo>
                        <a:pt x="34" y="30"/>
                      </a:moveTo>
                      <a:lnTo>
                        <a:pt x="24" y="20"/>
                      </a:lnTo>
                      <a:lnTo>
                        <a:pt x="0" y="0"/>
                      </a:lnTo>
                      <a:lnTo>
                        <a:pt x="501" y="13"/>
                      </a:lnTo>
                      <a:lnTo>
                        <a:pt x="499" y="30"/>
                      </a:lnTo>
                      <a:lnTo>
                        <a:pt x="34" y="3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57" name="Freeform 597"/>
                <p:cNvSpPr>
                  <a:spLocks/>
                </p:cNvSpPr>
                <p:nvPr/>
              </p:nvSpPr>
              <p:spPr bwMode="auto">
                <a:xfrm>
                  <a:off x="1228" y="2161"/>
                  <a:ext cx="15" cy="7"/>
                </a:xfrm>
                <a:custGeom>
                  <a:avLst/>
                  <a:gdLst/>
                  <a:ahLst/>
                  <a:cxnLst>
                    <a:cxn ang="0">
                      <a:pos x="7" y="6"/>
                    </a:cxn>
                    <a:cxn ang="0">
                      <a:pos x="7" y="2"/>
                    </a:cxn>
                    <a:cxn ang="0">
                      <a:pos x="14" y="2"/>
                    </a:cxn>
                    <a:cxn ang="0">
                      <a:pos x="14" y="0"/>
                    </a:cxn>
                    <a:cxn ang="0">
                      <a:pos x="0" y="0"/>
                    </a:cxn>
                    <a:cxn ang="0">
                      <a:pos x="0" y="2"/>
                    </a:cxn>
                    <a:cxn ang="0">
                      <a:pos x="5" y="2"/>
                    </a:cxn>
                    <a:cxn ang="0">
                      <a:pos x="7" y="6"/>
                    </a:cxn>
                  </a:cxnLst>
                  <a:rect l="0" t="0" r="r" b="b"/>
                  <a:pathLst>
                    <a:path w="15" h="7">
                      <a:moveTo>
                        <a:pt x="7" y="6"/>
                      </a:moveTo>
                      <a:lnTo>
                        <a:pt x="7" y="2"/>
                      </a:lnTo>
                      <a:lnTo>
                        <a:pt x="14" y="2"/>
                      </a:lnTo>
                      <a:lnTo>
                        <a:pt x="14" y="0"/>
                      </a:lnTo>
                      <a:lnTo>
                        <a:pt x="0" y="0"/>
                      </a:lnTo>
                      <a:lnTo>
                        <a:pt x="0" y="2"/>
                      </a:lnTo>
                      <a:lnTo>
                        <a:pt x="5" y="2"/>
                      </a:lnTo>
                      <a:lnTo>
                        <a:pt x="7" y="6"/>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58" name="Freeform 598"/>
                <p:cNvSpPr>
                  <a:spLocks/>
                </p:cNvSpPr>
                <p:nvPr/>
              </p:nvSpPr>
              <p:spPr bwMode="auto">
                <a:xfrm>
                  <a:off x="1012" y="2246"/>
                  <a:ext cx="473" cy="19"/>
                </a:xfrm>
                <a:custGeom>
                  <a:avLst/>
                  <a:gdLst/>
                  <a:ahLst/>
                  <a:cxnLst>
                    <a:cxn ang="0">
                      <a:pos x="6" y="0"/>
                    </a:cxn>
                    <a:cxn ang="0">
                      <a:pos x="9" y="2"/>
                    </a:cxn>
                    <a:cxn ang="0">
                      <a:pos x="6" y="5"/>
                    </a:cxn>
                    <a:cxn ang="0">
                      <a:pos x="2" y="7"/>
                    </a:cxn>
                    <a:cxn ang="0">
                      <a:pos x="0" y="9"/>
                    </a:cxn>
                    <a:cxn ang="0">
                      <a:pos x="1" y="11"/>
                    </a:cxn>
                    <a:cxn ang="0">
                      <a:pos x="2" y="14"/>
                    </a:cxn>
                    <a:cxn ang="0">
                      <a:pos x="9" y="18"/>
                    </a:cxn>
                    <a:cxn ang="0">
                      <a:pos x="14" y="18"/>
                    </a:cxn>
                    <a:cxn ang="0">
                      <a:pos x="26" y="16"/>
                    </a:cxn>
                    <a:cxn ang="0">
                      <a:pos x="34" y="14"/>
                    </a:cxn>
                    <a:cxn ang="0">
                      <a:pos x="73" y="11"/>
                    </a:cxn>
                    <a:cxn ang="0">
                      <a:pos x="467" y="9"/>
                    </a:cxn>
                    <a:cxn ang="0">
                      <a:pos x="470" y="2"/>
                    </a:cxn>
                    <a:cxn ang="0">
                      <a:pos x="472" y="0"/>
                    </a:cxn>
                    <a:cxn ang="0">
                      <a:pos x="6" y="0"/>
                    </a:cxn>
                  </a:cxnLst>
                  <a:rect l="0" t="0" r="r" b="b"/>
                  <a:pathLst>
                    <a:path w="473" h="19">
                      <a:moveTo>
                        <a:pt x="6" y="0"/>
                      </a:moveTo>
                      <a:lnTo>
                        <a:pt x="9" y="2"/>
                      </a:lnTo>
                      <a:lnTo>
                        <a:pt x="6" y="5"/>
                      </a:lnTo>
                      <a:lnTo>
                        <a:pt x="2" y="7"/>
                      </a:lnTo>
                      <a:lnTo>
                        <a:pt x="0" y="9"/>
                      </a:lnTo>
                      <a:lnTo>
                        <a:pt x="1" y="11"/>
                      </a:lnTo>
                      <a:lnTo>
                        <a:pt x="2" y="14"/>
                      </a:lnTo>
                      <a:lnTo>
                        <a:pt x="9" y="18"/>
                      </a:lnTo>
                      <a:lnTo>
                        <a:pt x="14" y="18"/>
                      </a:lnTo>
                      <a:lnTo>
                        <a:pt x="26" y="16"/>
                      </a:lnTo>
                      <a:lnTo>
                        <a:pt x="34" y="14"/>
                      </a:lnTo>
                      <a:lnTo>
                        <a:pt x="73" y="11"/>
                      </a:lnTo>
                      <a:lnTo>
                        <a:pt x="467" y="9"/>
                      </a:lnTo>
                      <a:lnTo>
                        <a:pt x="470" y="2"/>
                      </a:lnTo>
                      <a:lnTo>
                        <a:pt x="472" y="0"/>
                      </a:lnTo>
                      <a:lnTo>
                        <a:pt x="6" y="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59" name="Freeform 599"/>
                <p:cNvSpPr>
                  <a:spLocks/>
                </p:cNvSpPr>
                <p:nvPr/>
              </p:nvSpPr>
              <p:spPr bwMode="auto">
                <a:xfrm>
                  <a:off x="1255" y="2199"/>
                  <a:ext cx="12" cy="14"/>
                </a:xfrm>
                <a:custGeom>
                  <a:avLst/>
                  <a:gdLst/>
                  <a:ahLst/>
                  <a:cxnLst>
                    <a:cxn ang="0">
                      <a:pos x="0" y="0"/>
                    </a:cxn>
                    <a:cxn ang="0">
                      <a:pos x="4" y="2"/>
                    </a:cxn>
                    <a:cxn ang="0">
                      <a:pos x="8" y="5"/>
                    </a:cxn>
                    <a:cxn ang="0">
                      <a:pos x="11" y="8"/>
                    </a:cxn>
                    <a:cxn ang="0">
                      <a:pos x="11" y="13"/>
                    </a:cxn>
                    <a:cxn ang="0">
                      <a:pos x="0" y="13"/>
                    </a:cxn>
                    <a:cxn ang="0">
                      <a:pos x="0" y="0"/>
                    </a:cxn>
                  </a:cxnLst>
                  <a:rect l="0" t="0" r="r" b="b"/>
                  <a:pathLst>
                    <a:path w="12" h="14">
                      <a:moveTo>
                        <a:pt x="0" y="0"/>
                      </a:moveTo>
                      <a:lnTo>
                        <a:pt x="4" y="2"/>
                      </a:lnTo>
                      <a:lnTo>
                        <a:pt x="8" y="5"/>
                      </a:lnTo>
                      <a:lnTo>
                        <a:pt x="11" y="8"/>
                      </a:lnTo>
                      <a:lnTo>
                        <a:pt x="11" y="13"/>
                      </a:lnTo>
                      <a:lnTo>
                        <a:pt x="0" y="13"/>
                      </a:lnTo>
                      <a:lnTo>
                        <a:pt x="0" y="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grpSp>
        </p:grpSp>
        <p:sp>
          <p:nvSpPr>
            <p:cNvPr id="323160" name="Rectangle 600"/>
            <p:cNvSpPr>
              <a:spLocks noChangeArrowheads="1"/>
            </p:cNvSpPr>
            <p:nvPr/>
          </p:nvSpPr>
          <p:spPr bwMode="auto">
            <a:xfrm>
              <a:off x="1180" y="2320"/>
              <a:ext cx="289" cy="179"/>
            </a:xfrm>
            <a:prstGeom prst="rect">
              <a:avLst/>
            </a:prstGeom>
            <a:noFill/>
            <a:ln w="12700">
              <a:noFill/>
              <a:miter lim="800000"/>
              <a:headEnd/>
              <a:tailEnd/>
            </a:ln>
            <a:effectLst/>
          </p:spPr>
          <p:txBody>
            <a:bodyPr wrap="none" lIns="90488" tIns="44450" rIns="90488" bIns="44450">
              <a:spAutoFit/>
            </a:bodyPr>
            <a:lstStyle/>
            <a:p>
              <a:pPr>
                <a:lnSpc>
                  <a:spcPct val="90000"/>
                </a:lnSpc>
                <a:spcBef>
                  <a:spcPct val="0"/>
                </a:spcBef>
                <a:buSzTx/>
              </a:pPr>
              <a:r>
                <a:rPr lang="en-US" sz="1400" b="1">
                  <a:effectLst>
                    <a:outerShdw blurRad="38100" dist="38100" dir="2700000" algn="tl">
                      <a:srgbClr val="C0C0C0"/>
                    </a:outerShdw>
                  </a:effectLst>
                  <a:cs typeface="Times New Roman" charset="0"/>
                </a:rPr>
                <a:t>FFG</a:t>
              </a:r>
            </a:p>
          </p:txBody>
        </p:sp>
      </p:grpSp>
      <p:grpSp>
        <p:nvGrpSpPr>
          <p:cNvPr id="323161" name="Group 601"/>
          <p:cNvGrpSpPr>
            <a:grpSpLocks/>
          </p:cNvGrpSpPr>
          <p:nvPr/>
        </p:nvGrpSpPr>
        <p:grpSpPr bwMode="auto">
          <a:xfrm>
            <a:off x="1843089" y="4106867"/>
            <a:ext cx="854075" cy="717551"/>
            <a:chOff x="201" y="2074"/>
            <a:chExt cx="538" cy="452"/>
          </a:xfrm>
        </p:grpSpPr>
        <p:grpSp>
          <p:nvGrpSpPr>
            <p:cNvPr id="323162" name="Group 602"/>
            <p:cNvGrpSpPr>
              <a:grpSpLocks/>
            </p:cNvGrpSpPr>
            <p:nvPr/>
          </p:nvGrpSpPr>
          <p:grpSpPr bwMode="auto">
            <a:xfrm>
              <a:off x="201" y="2165"/>
              <a:ext cx="538" cy="361"/>
              <a:chOff x="201" y="2165"/>
              <a:chExt cx="538" cy="361"/>
            </a:xfrm>
          </p:grpSpPr>
          <p:grpSp>
            <p:nvGrpSpPr>
              <p:cNvPr id="323163" name="Group 603"/>
              <p:cNvGrpSpPr>
                <a:grpSpLocks/>
              </p:cNvGrpSpPr>
              <p:nvPr/>
            </p:nvGrpSpPr>
            <p:grpSpPr bwMode="auto">
              <a:xfrm>
                <a:off x="201" y="2165"/>
                <a:ext cx="538" cy="166"/>
                <a:chOff x="201" y="2165"/>
                <a:chExt cx="538" cy="166"/>
              </a:xfrm>
            </p:grpSpPr>
            <p:grpSp>
              <p:nvGrpSpPr>
                <p:cNvPr id="323164" name="Group 604"/>
                <p:cNvGrpSpPr>
                  <a:grpSpLocks/>
                </p:cNvGrpSpPr>
                <p:nvPr/>
              </p:nvGrpSpPr>
              <p:grpSpPr bwMode="auto">
                <a:xfrm>
                  <a:off x="252" y="2165"/>
                  <a:ext cx="456" cy="123"/>
                  <a:chOff x="252" y="2165"/>
                  <a:chExt cx="456" cy="123"/>
                </a:xfrm>
              </p:grpSpPr>
              <p:sp>
                <p:nvSpPr>
                  <p:cNvPr id="323165" name="Freeform 605"/>
                  <p:cNvSpPr>
                    <a:spLocks/>
                  </p:cNvSpPr>
                  <p:nvPr/>
                </p:nvSpPr>
                <p:spPr bwMode="auto">
                  <a:xfrm>
                    <a:off x="489" y="2255"/>
                    <a:ext cx="195" cy="33"/>
                  </a:xfrm>
                  <a:custGeom>
                    <a:avLst/>
                    <a:gdLst/>
                    <a:ahLst/>
                    <a:cxnLst>
                      <a:cxn ang="0">
                        <a:pos x="194" y="32"/>
                      </a:cxn>
                      <a:cxn ang="0">
                        <a:pos x="194" y="21"/>
                      </a:cxn>
                      <a:cxn ang="0">
                        <a:pos x="139" y="21"/>
                      </a:cxn>
                      <a:cxn ang="0">
                        <a:pos x="139" y="0"/>
                      </a:cxn>
                      <a:cxn ang="0">
                        <a:pos x="84" y="0"/>
                      </a:cxn>
                      <a:cxn ang="0">
                        <a:pos x="84" y="15"/>
                      </a:cxn>
                      <a:cxn ang="0">
                        <a:pos x="1" y="15"/>
                      </a:cxn>
                      <a:cxn ang="0">
                        <a:pos x="0" y="26"/>
                      </a:cxn>
                      <a:cxn ang="0">
                        <a:pos x="194" y="32"/>
                      </a:cxn>
                    </a:cxnLst>
                    <a:rect l="0" t="0" r="r" b="b"/>
                    <a:pathLst>
                      <a:path w="195" h="33">
                        <a:moveTo>
                          <a:pt x="194" y="32"/>
                        </a:moveTo>
                        <a:lnTo>
                          <a:pt x="194" y="21"/>
                        </a:lnTo>
                        <a:lnTo>
                          <a:pt x="139" y="21"/>
                        </a:lnTo>
                        <a:lnTo>
                          <a:pt x="139" y="0"/>
                        </a:lnTo>
                        <a:lnTo>
                          <a:pt x="84" y="0"/>
                        </a:lnTo>
                        <a:lnTo>
                          <a:pt x="84" y="15"/>
                        </a:lnTo>
                        <a:lnTo>
                          <a:pt x="1" y="15"/>
                        </a:lnTo>
                        <a:lnTo>
                          <a:pt x="0" y="26"/>
                        </a:lnTo>
                        <a:lnTo>
                          <a:pt x="194" y="32"/>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66" name="Freeform 606"/>
                  <p:cNvSpPr>
                    <a:spLocks/>
                  </p:cNvSpPr>
                  <p:nvPr/>
                </p:nvSpPr>
                <p:spPr bwMode="auto">
                  <a:xfrm>
                    <a:off x="357" y="2243"/>
                    <a:ext cx="104" cy="34"/>
                  </a:xfrm>
                  <a:custGeom>
                    <a:avLst/>
                    <a:gdLst/>
                    <a:ahLst/>
                    <a:cxnLst>
                      <a:cxn ang="0">
                        <a:pos x="0" y="33"/>
                      </a:cxn>
                      <a:cxn ang="0">
                        <a:pos x="0" y="25"/>
                      </a:cxn>
                      <a:cxn ang="0">
                        <a:pos x="2" y="25"/>
                      </a:cxn>
                      <a:cxn ang="0">
                        <a:pos x="2" y="20"/>
                      </a:cxn>
                      <a:cxn ang="0">
                        <a:pos x="3" y="20"/>
                      </a:cxn>
                      <a:cxn ang="0">
                        <a:pos x="6" y="0"/>
                      </a:cxn>
                      <a:cxn ang="0">
                        <a:pos x="74" y="0"/>
                      </a:cxn>
                      <a:cxn ang="0">
                        <a:pos x="74" y="14"/>
                      </a:cxn>
                      <a:cxn ang="0">
                        <a:pos x="81" y="14"/>
                      </a:cxn>
                      <a:cxn ang="0">
                        <a:pos x="94" y="20"/>
                      </a:cxn>
                      <a:cxn ang="0">
                        <a:pos x="87" y="14"/>
                      </a:cxn>
                      <a:cxn ang="0">
                        <a:pos x="103" y="14"/>
                      </a:cxn>
                      <a:cxn ang="0">
                        <a:pos x="102" y="33"/>
                      </a:cxn>
                      <a:cxn ang="0">
                        <a:pos x="81" y="31"/>
                      </a:cxn>
                      <a:cxn ang="0">
                        <a:pos x="85" y="33"/>
                      </a:cxn>
                      <a:cxn ang="0">
                        <a:pos x="0" y="33"/>
                      </a:cxn>
                    </a:cxnLst>
                    <a:rect l="0" t="0" r="r" b="b"/>
                    <a:pathLst>
                      <a:path w="104" h="34">
                        <a:moveTo>
                          <a:pt x="0" y="33"/>
                        </a:moveTo>
                        <a:lnTo>
                          <a:pt x="0" y="25"/>
                        </a:lnTo>
                        <a:lnTo>
                          <a:pt x="2" y="25"/>
                        </a:lnTo>
                        <a:lnTo>
                          <a:pt x="2" y="20"/>
                        </a:lnTo>
                        <a:lnTo>
                          <a:pt x="3" y="20"/>
                        </a:lnTo>
                        <a:lnTo>
                          <a:pt x="6" y="0"/>
                        </a:lnTo>
                        <a:lnTo>
                          <a:pt x="74" y="0"/>
                        </a:lnTo>
                        <a:lnTo>
                          <a:pt x="74" y="14"/>
                        </a:lnTo>
                        <a:lnTo>
                          <a:pt x="81" y="14"/>
                        </a:lnTo>
                        <a:lnTo>
                          <a:pt x="94" y="20"/>
                        </a:lnTo>
                        <a:lnTo>
                          <a:pt x="87" y="14"/>
                        </a:lnTo>
                        <a:lnTo>
                          <a:pt x="103" y="14"/>
                        </a:lnTo>
                        <a:lnTo>
                          <a:pt x="102" y="33"/>
                        </a:lnTo>
                        <a:lnTo>
                          <a:pt x="81" y="31"/>
                        </a:lnTo>
                        <a:lnTo>
                          <a:pt x="85" y="33"/>
                        </a:lnTo>
                        <a:lnTo>
                          <a:pt x="0" y="33"/>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67" name="Freeform 607"/>
                  <p:cNvSpPr>
                    <a:spLocks/>
                  </p:cNvSpPr>
                  <p:nvPr/>
                </p:nvSpPr>
                <p:spPr bwMode="auto">
                  <a:xfrm>
                    <a:off x="460" y="2187"/>
                    <a:ext cx="30" cy="93"/>
                  </a:xfrm>
                  <a:custGeom>
                    <a:avLst/>
                    <a:gdLst/>
                    <a:ahLst/>
                    <a:cxnLst>
                      <a:cxn ang="0">
                        <a:pos x="29" y="92"/>
                      </a:cxn>
                      <a:cxn ang="0">
                        <a:pos x="24" y="0"/>
                      </a:cxn>
                      <a:cxn ang="0">
                        <a:pos x="22" y="6"/>
                      </a:cxn>
                      <a:cxn ang="0">
                        <a:pos x="20" y="29"/>
                      </a:cxn>
                      <a:cxn ang="0">
                        <a:pos x="1" y="29"/>
                      </a:cxn>
                      <a:cxn ang="0">
                        <a:pos x="0" y="46"/>
                      </a:cxn>
                      <a:cxn ang="0">
                        <a:pos x="3" y="46"/>
                      </a:cxn>
                      <a:cxn ang="0">
                        <a:pos x="3" y="92"/>
                      </a:cxn>
                      <a:cxn ang="0">
                        <a:pos x="29" y="92"/>
                      </a:cxn>
                    </a:cxnLst>
                    <a:rect l="0" t="0" r="r" b="b"/>
                    <a:pathLst>
                      <a:path w="30" h="93">
                        <a:moveTo>
                          <a:pt x="29" y="92"/>
                        </a:moveTo>
                        <a:lnTo>
                          <a:pt x="24" y="0"/>
                        </a:lnTo>
                        <a:lnTo>
                          <a:pt x="22" y="6"/>
                        </a:lnTo>
                        <a:lnTo>
                          <a:pt x="20" y="29"/>
                        </a:lnTo>
                        <a:lnTo>
                          <a:pt x="1" y="29"/>
                        </a:lnTo>
                        <a:lnTo>
                          <a:pt x="0" y="46"/>
                        </a:lnTo>
                        <a:lnTo>
                          <a:pt x="3" y="46"/>
                        </a:lnTo>
                        <a:lnTo>
                          <a:pt x="3" y="92"/>
                        </a:lnTo>
                        <a:lnTo>
                          <a:pt x="29" y="92"/>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68" name="Freeform 608"/>
                  <p:cNvSpPr>
                    <a:spLocks/>
                  </p:cNvSpPr>
                  <p:nvPr/>
                </p:nvSpPr>
                <p:spPr bwMode="auto">
                  <a:xfrm>
                    <a:off x="395" y="2211"/>
                    <a:ext cx="5" cy="33"/>
                  </a:xfrm>
                  <a:custGeom>
                    <a:avLst/>
                    <a:gdLst/>
                    <a:ahLst/>
                    <a:cxnLst>
                      <a:cxn ang="0">
                        <a:pos x="0" y="32"/>
                      </a:cxn>
                      <a:cxn ang="0">
                        <a:pos x="2" y="8"/>
                      </a:cxn>
                      <a:cxn ang="0">
                        <a:pos x="0" y="6"/>
                      </a:cxn>
                      <a:cxn ang="0">
                        <a:pos x="2" y="0"/>
                      </a:cxn>
                      <a:cxn ang="0">
                        <a:pos x="4" y="6"/>
                      </a:cxn>
                      <a:cxn ang="0">
                        <a:pos x="3" y="12"/>
                      </a:cxn>
                      <a:cxn ang="0">
                        <a:pos x="4" y="32"/>
                      </a:cxn>
                      <a:cxn ang="0">
                        <a:pos x="0" y="32"/>
                      </a:cxn>
                    </a:cxnLst>
                    <a:rect l="0" t="0" r="r" b="b"/>
                    <a:pathLst>
                      <a:path w="5" h="33">
                        <a:moveTo>
                          <a:pt x="0" y="32"/>
                        </a:moveTo>
                        <a:lnTo>
                          <a:pt x="2" y="8"/>
                        </a:lnTo>
                        <a:lnTo>
                          <a:pt x="0" y="6"/>
                        </a:lnTo>
                        <a:lnTo>
                          <a:pt x="2" y="0"/>
                        </a:lnTo>
                        <a:lnTo>
                          <a:pt x="4" y="6"/>
                        </a:lnTo>
                        <a:lnTo>
                          <a:pt x="3" y="12"/>
                        </a:lnTo>
                        <a:lnTo>
                          <a:pt x="4" y="32"/>
                        </a:lnTo>
                        <a:lnTo>
                          <a:pt x="0" y="32"/>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69" name="Freeform 609"/>
                  <p:cNvSpPr>
                    <a:spLocks/>
                  </p:cNvSpPr>
                  <p:nvPr/>
                </p:nvSpPr>
                <p:spPr bwMode="auto">
                  <a:xfrm>
                    <a:off x="252" y="2255"/>
                    <a:ext cx="33" cy="19"/>
                  </a:xfrm>
                  <a:custGeom>
                    <a:avLst/>
                    <a:gdLst/>
                    <a:ahLst/>
                    <a:cxnLst>
                      <a:cxn ang="0">
                        <a:pos x="19" y="18"/>
                      </a:cxn>
                      <a:cxn ang="0">
                        <a:pos x="23" y="15"/>
                      </a:cxn>
                      <a:cxn ang="0">
                        <a:pos x="17" y="15"/>
                      </a:cxn>
                      <a:cxn ang="0">
                        <a:pos x="14" y="7"/>
                      </a:cxn>
                      <a:cxn ang="0">
                        <a:pos x="0" y="7"/>
                      </a:cxn>
                      <a:cxn ang="0">
                        <a:pos x="14" y="7"/>
                      </a:cxn>
                      <a:cxn ang="0">
                        <a:pos x="15" y="0"/>
                      </a:cxn>
                      <a:cxn ang="0">
                        <a:pos x="31" y="0"/>
                      </a:cxn>
                      <a:cxn ang="0">
                        <a:pos x="32" y="9"/>
                      </a:cxn>
                      <a:cxn ang="0">
                        <a:pos x="30" y="15"/>
                      </a:cxn>
                      <a:cxn ang="0">
                        <a:pos x="24" y="15"/>
                      </a:cxn>
                      <a:cxn ang="0">
                        <a:pos x="24" y="18"/>
                      </a:cxn>
                      <a:cxn ang="0">
                        <a:pos x="19" y="18"/>
                      </a:cxn>
                    </a:cxnLst>
                    <a:rect l="0" t="0" r="r" b="b"/>
                    <a:pathLst>
                      <a:path w="33" h="19">
                        <a:moveTo>
                          <a:pt x="19" y="18"/>
                        </a:moveTo>
                        <a:lnTo>
                          <a:pt x="23" y="15"/>
                        </a:lnTo>
                        <a:lnTo>
                          <a:pt x="17" y="15"/>
                        </a:lnTo>
                        <a:lnTo>
                          <a:pt x="14" y="7"/>
                        </a:lnTo>
                        <a:lnTo>
                          <a:pt x="0" y="7"/>
                        </a:lnTo>
                        <a:lnTo>
                          <a:pt x="14" y="7"/>
                        </a:lnTo>
                        <a:lnTo>
                          <a:pt x="15" y="0"/>
                        </a:lnTo>
                        <a:lnTo>
                          <a:pt x="31" y="0"/>
                        </a:lnTo>
                        <a:lnTo>
                          <a:pt x="32" y="9"/>
                        </a:lnTo>
                        <a:lnTo>
                          <a:pt x="30" y="15"/>
                        </a:lnTo>
                        <a:lnTo>
                          <a:pt x="24" y="15"/>
                        </a:lnTo>
                        <a:lnTo>
                          <a:pt x="24" y="18"/>
                        </a:lnTo>
                        <a:lnTo>
                          <a:pt x="19" y="18"/>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70" name="Freeform 610"/>
                  <p:cNvSpPr>
                    <a:spLocks/>
                  </p:cNvSpPr>
                  <p:nvPr/>
                </p:nvSpPr>
                <p:spPr bwMode="auto">
                  <a:xfrm>
                    <a:off x="326" y="2259"/>
                    <a:ext cx="20" cy="15"/>
                  </a:xfrm>
                  <a:custGeom>
                    <a:avLst/>
                    <a:gdLst/>
                    <a:ahLst/>
                    <a:cxnLst>
                      <a:cxn ang="0">
                        <a:pos x="13" y="14"/>
                      </a:cxn>
                      <a:cxn ang="0">
                        <a:pos x="15" y="9"/>
                      </a:cxn>
                      <a:cxn ang="0">
                        <a:pos x="19" y="9"/>
                      </a:cxn>
                      <a:cxn ang="0">
                        <a:pos x="19" y="0"/>
                      </a:cxn>
                      <a:cxn ang="0">
                        <a:pos x="0" y="0"/>
                      </a:cxn>
                      <a:cxn ang="0">
                        <a:pos x="0" y="9"/>
                      </a:cxn>
                      <a:cxn ang="0">
                        <a:pos x="5" y="9"/>
                      </a:cxn>
                      <a:cxn ang="0">
                        <a:pos x="6" y="14"/>
                      </a:cxn>
                      <a:cxn ang="0">
                        <a:pos x="13" y="14"/>
                      </a:cxn>
                    </a:cxnLst>
                    <a:rect l="0" t="0" r="r" b="b"/>
                    <a:pathLst>
                      <a:path w="20" h="15">
                        <a:moveTo>
                          <a:pt x="13" y="14"/>
                        </a:moveTo>
                        <a:lnTo>
                          <a:pt x="15" y="9"/>
                        </a:lnTo>
                        <a:lnTo>
                          <a:pt x="19" y="9"/>
                        </a:lnTo>
                        <a:lnTo>
                          <a:pt x="19" y="0"/>
                        </a:lnTo>
                        <a:lnTo>
                          <a:pt x="0" y="0"/>
                        </a:lnTo>
                        <a:lnTo>
                          <a:pt x="0" y="9"/>
                        </a:lnTo>
                        <a:lnTo>
                          <a:pt x="5" y="9"/>
                        </a:lnTo>
                        <a:lnTo>
                          <a:pt x="6" y="14"/>
                        </a:lnTo>
                        <a:lnTo>
                          <a:pt x="13" y="14"/>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71" name="Freeform 611"/>
                  <p:cNvSpPr>
                    <a:spLocks/>
                  </p:cNvSpPr>
                  <p:nvPr/>
                </p:nvSpPr>
                <p:spPr bwMode="auto">
                  <a:xfrm>
                    <a:off x="478" y="2165"/>
                    <a:ext cx="12" cy="21"/>
                  </a:xfrm>
                  <a:custGeom>
                    <a:avLst/>
                    <a:gdLst/>
                    <a:ahLst/>
                    <a:cxnLst>
                      <a:cxn ang="0">
                        <a:pos x="0" y="13"/>
                      </a:cxn>
                      <a:cxn ang="0">
                        <a:pos x="6" y="13"/>
                      </a:cxn>
                      <a:cxn ang="0">
                        <a:pos x="6" y="20"/>
                      </a:cxn>
                      <a:cxn ang="0">
                        <a:pos x="6" y="20"/>
                      </a:cxn>
                      <a:cxn ang="0">
                        <a:pos x="7" y="13"/>
                      </a:cxn>
                      <a:cxn ang="0">
                        <a:pos x="11" y="13"/>
                      </a:cxn>
                      <a:cxn ang="0">
                        <a:pos x="7" y="10"/>
                      </a:cxn>
                      <a:cxn ang="0">
                        <a:pos x="7" y="0"/>
                      </a:cxn>
                      <a:cxn ang="0">
                        <a:pos x="6" y="13"/>
                      </a:cxn>
                      <a:cxn ang="0">
                        <a:pos x="0" y="13"/>
                      </a:cxn>
                    </a:cxnLst>
                    <a:rect l="0" t="0" r="r" b="b"/>
                    <a:pathLst>
                      <a:path w="12" h="21">
                        <a:moveTo>
                          <a:pt x="0" y="13"/>
                        </a:moveTo>
                        <a:lnTo>
                          <a:pt x="6" y="13"/>
                        </a:lnTo>
                        <a:lnTo>
                          <a:pt x="6" y="20"/>
                        </a:lnTo>
                        <a:lnTo>
                          <a:pt x="6" y="20"/>
                        </a:lnTo>
                        <a:lnTo>
                          <a:pt x="7" y="13"/>
                        </a:lnTo>
                        <a:lnTo>
                          <a:pt x="11" y="13"/>
                        </a:lnTo>
                        <a:lnTo>
                          <a:pt x="7" y="10"/>
                        </a:lnTo>
                        <a:lnTo>
                          <a:pt x="7" y="0"/>
                        </a:lnTo>
                        <a:lnTo>
                          <a:pt x="6" y="13"/>
                        </a:lnTo>
                        <a:lnTo>
                          <a:pt x="0" y="13"/>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72" name="Freeform 612"/>
                  <p:cNvSpPr>
                    <a:spLocks/>
                  </p:cNvSpPr>
                  <p:nvPr/>
                </p:nvSpPr>
                <p:spPr bwMode="auto">
                  <a:xfrm>
                    <a:off x="561" y="2238"/>
                    <a:ext cx="5" cy="36"/>
                  </a:xfrm>
                  <a:custGeom>
                    <a:avLst/>
                    <a:gdLst/>
                    <a:ahLst/>
                    <a:cxnLst>
                      <a:cxn ang="0">
                        <a:pos x="4" y="35"/>
                      </a:cxn>
                      <a:cxn ang="0">
                        <a:pos x="4" y="0"/>
                      </a:cxn>
                      <a:cxn ang="0">
                        <a:pos x="0" y="0"/>
                      </a:cxn>
                      <a:cxn ang="0">
                        <a:pos x="0" y="35"/>
                      </a:cxn>
                      <a:cxn ang="0">
                        <a:pos x="4" y="35"/>
                      </a:cxn>
                    </a:cxnLst>
                    <a:rect l="0" t="0" r="r" b="b"/>
                    <a:pathLst>
                      <a:path w="5" h="36">
                        <a:moveTo>
                          <a:pt x="4" y="35"/>
                        </a:moveTo>
                        <a:lnTo>
                          <a:pt x="4" y="0"/>
                        </a:lnTo>
                        <a:lnTo>
                          <a:pt x="0" y="0"/>
                        </a:lnTo>
                        <a:lnTo>
                          <a:pt x="0" y="35"/>
                        </a:lnTo>
                        <a:lnTo>
                          <a:pt x="4" y="35"/>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73" name="Freeform 613"/>
                  <p:cNvSpPr>
                    <a:spLocks/>
                  </p:cNvSpPr>
                  <p:nvPr/>
                </p:nvSpPr>
                <p:spPr bwMode="auto">
                  <a:xfrm>
                    <a:off x="385" y="2230"/>
                    <a:ext cx="4" cy="14"/>
                  </a:xfrm>
                  <a:custGeom>
                    <a:avLst/>
                    <a:gdLst/>
                    <a:ahLst/>
                    <a:cxnLst>
                      <a:cxn ang="0">
                        <a:pos x="2" y="13"/>
                      </a:cxn>
                      <a:cxn ang="0">
                        <a:pos x="2" y="8"/>
                      </a:cxn>
                      <a:cxn ang="0">
                        <a:pos x="3" y="8"/>
                      </a:cxn>
                      <a:cxn ang="0">
                        <a:pos x="3" y="2"/>
                      </a:cxn>
                      <a:cxn ang="0">
                        <a:pos x="2" y="2"/>
                      </a:cxn>
                      <a:cxn ang="0">
                        <a:pos x="2" y="0"/>
                      </a:cxn>
                      <a:cxn ang="0">
                        <a:pos x="1" y="2"/>
                      </a:cxn>
                      <a:cxn ang="0">
                        <a:pos x="0" y="5"/>
                      </a:cxn>
                      <a:cxn ang="0">
                        <a:pos x="0" y="11"/>
                      </a:cxn>
                      <a:cxn ang="0">
                        <a:pos x="2" y="13"/>
                      </a:cxn>
                    </a:cxnLst>
                    <a:rect l="0" t="0" r="r" b="b"/>
                    <a:pathLst>
                      <a:path w="4" h="14">
                        <a:moveTo>
                          <a:pt x="2" y="13"/>
                        </a:moveTo>
                        <a:lnTo>
                          <a:pt x="2" y="8"/>
                        </a:lnTo>
                        <a:lnTo>
                          <a:pt x="3" y="8"/>
                        </a:lnTo>
                        <a:lnTo>
                          <a:pt x="3" y="2"/>
                        </a:lnTo>
                        <a:lnTo>
                          <a:pt x="2" y="2"/>
                        </a:lnTo>
                        <a:lnTo>
                          <a:pt x="2" y="0"/>
                        </a:lnTo>
                        <a:lnTo>
                          <a:pt x="1" y="2"/>
                        </a:lnTo>
                        <a:lnTo>
                          <a:pt x="0" y="5"/>
                        </a:lnTo>
                        <a:lnTo>
                          <a:pt x="0" y="11"/>
                        </a:lnTo>
                        <a:lnTo>
                          <a:pt x="2" y="13"/>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74" name="Freeform 614"/>
                  <p:cNvSpPr>
                    <a:spLocks/>
                  </p:cNvSpPr>
                  <p:nvPr/>
                </p:nvSpPr>
                <p:spPr bwMode="auto">
                  <a:xfrm>
                    <a:off x="357" y="2227"/>
                    <a:ext cx="8" cy="17"/>
                  </a:xfrm>
                  <a:custGeom>
                    <a:avLst/>
                    <a:gdLst/>
                    <a:ahLst/>
                    <a:cxnLst>
                      <a:cxn ang="0">
                        <a:pos x="7" y="13"/>
                      </a:cxn>
                      <a:cxn ang="0">
                        <a:pos x="7" y="0"/>
                      </a:cxn>
                      <a:cxn ang="0">
                        <a:pos x="6" y="0"/>
                      </a:cxn>
                      <a:cxn ang="0">
                        <a:pos x="5" y="9"/>
                      </a:cxn>
                      <a:cxn ang="0">
                        <a:pos x="0" y="9"/>
                      </a:cxn>
                      <a:cxn ang="0">
                        <a:pos x="5" y="9"/>
                      </a:cxn>
                      <a:cxn ang="0">
                        <a:pos x="5" y="16"/>
                      </a:cxn>
                      <a:cxn ang="0">
                        <a:pos x="7" y="13"/>
                      </a:cxn>
                    </a:cxnLst>
                    <a:rect l="0" t="0" r="r" b="b"/>
                    <a:pathLst>
                      <a:path w="8" h="17">
                        <a:moveTo>
                          <a:pt x="7" y="13"/>
                        </a:moveTo>
                        <a:lnTo>
                          <a:pt x="7" y="0"/>
                        </a:lnTo>
                        <a:lnTo>
                          <a:pt x="6" y="0"/>
                        </a:lnTo>
                        <a:lnTo>
                          <a:pt x="5" y="9"/>
                        </a:lnTo>
                        <a:lnTo>
                          <a:pt x="0" y="9"/>
                        </a:lnTo>
                        <a:lnTo>
                          <a:pt x="5" y="9"/>
                        </a:lnTo>
                        <a:lnTo>
                          <a:pt x="5" y="16"/>
                        </a:lnTo>
                        <a:lnTo>
                          <a:pt x="7" y="13"/>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75" name="Freeform 615"/>
                  <p:cNvSpPr>
                    <a:spLocks/>
                  </p:cNvSpPr>
                  <p:nvPr/>
                </p:nvSpPr>
                <p:spPr bwMode="auto">
                  <a:xfrm>
                    <a:off x="423" y="2219"/>
                    <a:ext cx="1" cy="25"/>
                  </a:xfrm>
                  <a:custGeom>
                    <a:avLst/>
                    <a:gdLst/>
                    <a:ahLst/>
                    <a:cxnLst>
                      <a:cxn ang="0">
                        <a:pos x="0" y="24"/>
                      </a:cxn>
                      <a:cxn ang="0">
                        <a:pos x="0" y="0"/>
                      </a:cxn>
                      <a:cxn ang="0">
                        <a:pos x="0" y="0"/>
                      </a:cxn>
                      <a:cxn ang="0">
                        <a:pos x="0" y="24"/>
                      </a:cxn>
                      <a:cxn ang="0">
                        <a:pos x="0" y="24"/>
                      </a:cxn>
                    </a:cxnLst>
                    <a:rect l="0" t="0" r="r" b="b"/>
                    <a:pathLst>
                      <a:path w="1" h="25">
                        <a:moveTo>
                          <a:pt x="0" y="24"/>
                        </a:moveTo>
                        <a:lnTo>
                          <a:pt x="0" y="0"/>
                        </a:lnTo>
                        <a:lnTo>
                          <a:pt x="0" y="0"/>
                        </a:lnTo>
                        <a:lnTo>
                          <a:pt x="0" y="24"/>
                        </a:lnTo>
                        <a:lnTo>
                          <a:pt x="0" y="24"/>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76" name="Freeform 616"/>
                  <p:cNvSpPr>
                    <a:spLocks/>
                  </p:cNvSpPr>
                  <p:nvPr/>
                </p:nvSpPr>
                <p:spPr bwMode="auto">
                  <a:xfrm>
                    <a:off x="693" y="2268"/>
                    <a:ext cx="15" cy="20"/>
                  </a:xfrm>
                  <a:custGeom>
                    <a:avLst/>
                    <a:gdLst/>
                    <a:ahLst/>
                    <a:cxnLst>
                      <a:cxn ang="0">
                        <a:pos x="0" y="19"/>
                      </a:cxn>
                      <a:cxn ang="0">
                        <a:pos x="0" y="7"/>
                      </a:cxn>
                      <a:cxn ang="0">
                        <a:pos x="3" y="4"/>
                      </a:cxn>
                      <a:cxn ang="0">
                        <a:pos x="4" y="0"/>
                      </a:cxn>
                      <a:cxn ang="0">
                        <a:pos x="8" y="0"/>
                      </a:cxn>
                      <a:cxn ang="0">
                        <a:pos x="11" y="4"/>
                      </a:cxn>
                      <a:cxn ang="0">
                        <a:pos x="14" y="7"/>
                      </a:cxn>
                      <a:cxn ang="0">
                        <a:pos x="14" y="19"/>
                      </a:cxn>
                      <a:cxn ang="0">
                        <a:pos x="0" y="19"/>
                      </a:cxn>
                    </a:cxnLst>
                    <a:rect l="0" t="0" r="r" b="b"/>
                    <a:pathLst>
                      <a:path w="15" h="20">
                        <a:moveTo>
                          <a:pt x="0" y="19"/>
                        </a:moveTo>
                        <a:lnTo>
                          <a:pt x="0" y="7"/>
                        </a:lnTo>
                        <a:lnTo>
                          <a:pt x="3" y="4"/>
                        </a:lnTo>
                        <a:lnTo>
                          <a:pt x="4" y="0"/>
                        </a:lnTo>
                        <a:lnTo>
                          <a:pt x="8" y="0"/>
                        </a:lnTo>
                        <a:lnTo>
                          <a:pt x="11" y="4"/>
                        </a:lnTo>
                        <a:lnTo>
                          <a:pt x="14" y="7"/>
                        </a:lnTo>
                        <a:lnTo>
                          <a:pt x="14" y="19"/>
                        </a:lnTo>
                        <a:lnTo>
                          <a:pt x="0" y="19"/>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grpSp>
            <p:grpSp>
              <p:nvGrpSpPr>
                <p:cNvPr id="323177" name="Group 617"/>
                <p:cNvGrpSpPr>
                  <a:grpSpLocks/>
                </p:cNvGrpSpPr>
                <p:nvPr/>
              </p:nvGrpSpPr>
              <p:grpSpPr bwMode="auto">
                <a:xfrm>
                  <a:off x="201" y="2204"/>
                  <a:ext cx="538" cy="127"/>
                  <a:chOff x="201" y="2204"/>
                  <a:chExt cx="538" cy="127"/>
                </a:xfrm>
              </p:grpSpPr>
              <p:sp>
                <p:nvSpPr>
                  <p:cNvPr id="323178" name="Freeform 618"/>
                  <p:cNvSpPr>
                    <a:spLocks/>
                  </p:cNvSpPr>
                  <p:nvPr/>
                </p:nvSpPr>
                <p:spPr bwMode="auto">
                  <a:xfrm>
                    <a:off x="201" y="2271"/>
                    <a:ext cx="538" cy="38"/>
                  </a:xfrm>
                  <a:custGeom>
                    <a:avLst/>
                    <a:gdLst/>
                    <a:ahLst/>
                    <a:cxnLst>
                      <a:cxn ang="0">
                        <a:pos x="36" y="37"/>
                      </a:cxn>
                      <a:cxn ang="0">
                        <a:pos x="25" y="25"/>
                      </a:cxn>
                      <a:cxn ang="0">
                        <a:pos x="0" y="0"/>
                      </a:cxn>
                      <a:cxn ang="0">
                        <a:pos x="537" y="16"/>
                      </a:cxn>
                      <a:cxn ang="0">
                        <a:pos x="535" y="37"/>
                      </a:cxn>
                      <a:cxn ang="0">
                        <a:pos x="36" y="37"/>
                      </a:cxn>
                    </a:cxnLst>
                    <a:rect l="0" t="0" r="r" b="b"/>
                    <a:pathLst>
                      <a:path w="538" h="38">
                        <a:moveTo>
                          <a:pt x="36" y="37"/>
                        </a:moveTo>
                        <a:lnTo>
                          <a:pt x="25" y="25"/>
                        </a:lnTo>
                        <a:lnTo>
                          <a:pt x="0" y="0"/>
                        </a:lnTo>
                        <a:lnTo>
                          <a:pt x="537" y="16"/>
                        </a:lnTo>
                        <a:lnTo>
                          <a:pt x="535" y="37"/>
                        </a:lnTo>
                        <a:lnTo>
                          <a:pt x="36" y="37"/>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79" name="Freeform 619"/>
                  <p:cNvSpPr>
                    <a:spLocks/>
                  </p:cNvSpPr>
                  <p:nvPr/>
                </p:nvSpPr>
                <p:spPr bwMode="auto">
                  <a:xfrm>
                    <a:off x="460" y="2204"/>
                    <a:ext cx="16" cy="8"/>
                  </a:xfrm>
                  <a:custGeom>
                    <a:avLst/>
                    <a:gdLst/>
                    <a:ahLst/>
                    <a:cxnLst>
                      <a:cxn ang="0">
                        <a:pos x="8" y="7"/>
                      </a:cxn>
                      <a:cxn ang="0">
                        <a:pos x="8" y="2"/>
                      </a:cxn>
                      <a:cxn ang="0">
                        <a:pos x="15" y="2"/>
                      </a:cxn>
                      <a:cxn ang="0">
                        <a:pos x="15" y="0"/>
                      </a:cxn>
                      <a:cxn ang="0">
                        <a:pos x="0" y="0"/>
                      </a:cxn>
                      <a:cxn ang="0">
                        <a:pos x="0" y="2"/>
                      </a:cxn>
                      <a:cxn ang="0">
                        <a:pos x="6" y="2"/>
                      </a:cxn>
                      <a:cxn ang="0">
                        <a:pos x="8" y="7"/>
                      </a:cxn>
                    </a:cxnLst>
                    <a:rect l="0" t="0" r="r" b="b"/>
                    <a:pathLst>
                      <a:path w="16" h="8">
                        <a:moveTo>
                          <a:pt x="8" y="7"/>
                        </a:moveTo>
                        <a:lnTo>
                          <a:pt x="8" y="2"/>
                        </a:lnTo>
                        <a:lnTo>
                          <a:pt x="15" y="2"/>
                        </a:lnTo>
                        <a:lnTo>
                          <a:pt x="15" y="0"/>
                        </a:lnTo>
                        <a:lnTo>
                          <a:pt x="0" y="0"/>
                        </a:lnTo>
                        <a:lnTo>
                          <a:pt x="0" y="2"/>
                        </a:lnTo>
                        <a:lnTo>
                          <a:pt x="6" y="2"/>
                        </a:lnTo>
                        <a:lnTo>
                          <a:pt x="8" y="7"/>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80" name="Freeform 620"/>
                  <p:cNvSpPr>
                    <a:spLocks/>
                  </p:cNvSpPr>
                  <p:nvPr/>
                </p:nvSpPr>
                <p:spPr bwMode="auto">
                  <a:xfrm>
                    <a:off x="229" y="2308"/>
                    <a:ext cx="507" cy="23"/>
                  </a:xfrm>
                  <a:custGeom>
                    <a:avLst/>
                    <a:gdLst/>
                    <a:ahLst/>
                    <a:cxnLst>
                      <a:cxn ang="0">
                        <a:pos x="6" y="0"/>
                      </a:cxn>
                      <a:cxn ang="0">
                        <a:pos x="10" y="2"/>
                      </a:cxn>
                      <a:cxn ang="0">
                        <a:pos x="6" y="6"/>
                      </a:cxn>
                      <a:cxn ang="0">
                        <a:pos x="2" y="9"/>
                      </a:cxn>
                      <a:cxn ang="0">
                        <a:pos x="0" y="11"/>
                      </a:cxn>
                      <a:cxn ang="0">
                        <a:pos x="1" y="13"/>
                      </a:cxn>
                      <a:cxn ang="0">
                        <a:pos x="2" y="17"/>
                      </a:cxn>
                      <a:cxn ang="0">
                        <a:pos x="10" y="22"/>
                      </a:cxn>
                      <a:cxn ang="0">
                        <a:pos x="15" y="22"/>
                      </a:cxn>
                      <a:cxn ang="0">
                        <a:pos x="28" y="20"/>
                      </a:cxn>
                      <a:cxn ang="0">
                        <a:pos x="36" y="17"/>
                      </a:cxn>
                      <a:cxn ang="0">
                        <a:pos x="78" y="13"/>
                      </a:cxn>
                      <a:cxn ang="0">
                        <a:pos x="501" y="11"/>
                      </a:cxn>
                      <a:cxn ang="0">
                        <a:pos x="504" y="2"/>
                      </a:cxn>
                      <a:cxn ang="0">
                        <a:pos x="506" y="0"/>
                      </a:cxn>
                      <a:cxn ang="0">
                        <a:pos x="6" y="0"/>
                      </a:cxn>
                    </a:cxnLst>
                    <a:rect l="0" t="0" r="r" b="b"/>
                    <a:pathLst>
                      <a:path w="507" h="23">
                        <a:moveTo>
                          <a:pt x="6" y="0"/>
                        </a:moveTo>
                        <a:lnTo>
                          <a:pt x="10" y="2"/>
                        </a:lnTo>
                        <a:lnTo>
                          <a:pt x="6" y="6"/>
                        </a:lnTo>
                        <a:lnTo>
                          <a:pt x="2" y="9"/>
                        </a:lnTo>
                        <a:lnTo>
                          <a:pt x="0" y="11"/>
                        </a:lnTo>
                        <a:lnTo>
                          <a:pt x="1" y="13"/>
                        </a:lnTo>
                        <a:lnTo>
                          <a:pt x="2" y="17"/>
                        </a:lnTo>
                        <a:lnTo>
                          <a:pt x="10" y="22"/>
                        </a:lnTo>
                        <a:lnTo>
                          <a:pt x="15" y="22"/>
                        </a:lnTo>
                        <a:lnTo>
                          <a:pt x="28" y="20"/>
                        </a:lnTo>
                        <a:lnTo>
                          <a:pt x="36" y="17"/>
                        </a:lnTo>
                        <a:lnTo>
                          <a:pt x="78" y="13"/>
                        </a:lnTo>
                        <a:lnTo>
                          <a:pt x="501" y="11"/>
                        </a:lnTo>
                        <a:lnTo>
                          <a:pt x="504" y="2"/>
                        </a:lnTo>
                        <a:lnTo>
                          <a:pt x="506" y="0"/>
                        </a:lnTo>
                        <a:lnTo>
                          <a:pt x="6" y="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sp>
                <p:nvSpPr>
                  <p:cNvPr id="323181" name="Freeform 621"/>
                  <p:cNvSpPr>
                    <a:spLocks/>
                  </p:cNvSpPr>
                  <p:nvPr/>
                </p:nvSpPr>
                <p:spPr bwMode="auto">
                  <a:xfrm>
                    <a:off x="489" y="2251"/>
                    <a:ext cx="13" cy="16"/>
                  </a:xfrm>
                  <a:custGeom>
                    <a:avLst/>
                    <a:gdLst/>
                    <a:ahLst/>
                    <a:cxnLst>
                      <a:cxn ang="0">
                        <a:pos x="0" y="0"/>
                      </a:cxn>
                      <a:cxn ang="0">
                        <a:pos x="5" y="3"/>
                      </a:cxn>
                      <a:cxn ang="0">
                        <a:pos x="9" y="6"/>
                      </a:cxn>
                      <a:cxn ang="0">
                        <a:pos x="12" y="9"/>
                      </a:cxn>
                      <a:cxn ang="0">
                        <a:pos x="12" y="15"/>
                      </a:cxn>
                      <a:cxn ang="0">
                        <a:pos x="0" y="15"/>
                      </a:cxn>
                      <a:cxn ang="0">
                        <a:pos x="0" y="0"/>
                      </a:cxn>
                    </a:cxnLst>
                    <a:rect l="0" t="0" r="r" b="b"/>
                    <a:pathLst>
                      <a:path w="13" h="16">
                        <a:moveTo>
                          <a:pt x="0" y="0"/>
                        </a:moveTo>
                        <a:lnTo>
                          <a:pt x="5" y="3"/>
                        </a:lnTo>
                        <a:lnTo>
                          <a:pt x="9" y="6"/>
                        </a:lnTo>
                        <a:lnTo>
                          <a:pt x="12" y="9"/>
                        </a:lnTo>
                        <a:lnTo>
                          <a:pt x="12" y="15"/>
                        </a:lnTo>
                        <a:lnTo>
                          <a:pt x="0" y="15"/>
                        </a:lnTo>
                        <a:lnTo>
                          <a:pt x="0" y="0"/>
                        </a:lnTo>
                      </a:path>
                    </a:pathLst>
                  </a:custGeom>
                  <a:solidFill>
                    <a:schemeClr val="hlink"/>
                  </a:solidFill>
                  <a:ln w="12700" cap="rnd" cmpd="sng">
                    <a:solidFill>
                      <a:schemeClr val="hlink"/>
                    </a:solidFill>
                    <a:prstDash val="solid"/>
                    <a:round/>
                    <a:headEnd type="none" w="med" len="med"/>
                    <a:tailEnd type="none" w="med" len="med"/>
                  </a:ln>
                  <a:effectLst>
                    <a:outerShdw dist="17961" dir="8100000" algn="ctr" rotWithShape="0">
                      <a:schemeClr val="tx1"/>
                    </a:outerShdw>
                  </a:effectLst>
                </p:spPr>
                <p:txBody>
                  <a:bodyPr/>
                  <a:lstStyle/>
                  <a:p>
                    <a:endParaRPr lang="en-US"/>
                  </a:p>
                </p:txBody>
              </p:sp>
            </p:grpSp>
          </p:grpSp>
          <p:sp>
            <p:nvSpPr>
              <p:cNvPr id="323182" name="Rectangle 622"/>
              <p:cNvSpPr>
                <a:spLocks noChangeArrowheads="1"/>
              </p:cNvSpPr>
              <p:nvPr/>
            </p:nvSpPr>
            <p:spPr bwMode="auto">
              <a:xfrm>
                <a:off x="443" y="2347"/>
                <a:ext cx="288" cy="179"/>
              </a:xfrm>
              <a:prstGeom prst="rect">
                <a:avLst/>
              </a:prstGeom>
              <a:noFill/>
              <a:ln w="12700">
                <a:noFill/>
                <a:miter lim="800000"/>
                <a:headEnd/>
                <a:tailEnd/>
              </a:ln>
              <a:effectLst/>
            </p:spPr>
            <p:txBody>
              <a:bodyPr wrap="none" lIns="90488" tIns="44450" rIns="90488" bIns="44450">
                <a:spAutoFit/>
              </a:bodyPr>
              <a:lstStyle/>
              <a:p>
                <a:pPr>
                  <a:lnSpc>
                    <a:spcPct val="90000"/>
                  </a:lnSpc>
                  <a:spcBef>
                    <a:spcPct val="0"/>
                  </a:spcBef>
                  <a:buSzTx/>
                </a:pPr>
                <a:r>
                  <a:rPr lang="en-US" sz="1400" b="1">
                    <a:effectLst>
                      <a:outerShdw blurRad="38100" dist="38100" dir="2700000" algn="tl">
                        <a:srgbClr val="C0C0C0"/>
                      </a:outerShdw>
                    </a:effectLst>
                    <a:cs typeface="Times New Roman" charset="0"/>
                  </a:rPr>
                  <a:t>LSD</a:t>
                </a:r>
              </a:p>
            </p:txBody>
          </p:sp>
        </p:grpSp>
        <p:sp>
          <p:nvSpPr>
            <p:cNvPr id="323183" name="Freeform 623"/>
            <p:cNvSpPr>
              <a:spLocks/>
            </p:cNvSpPr>
            <p:nvPr/>
          </p:nvSpPr>
          <p:spPr bwMode="auto">
            <a:xfrm>
              <a:off x="600" y="2074"/>
              <a:ext cx="133" cy="148"/>
            </a:xfrm>
            <a:custGeom>
              <a:avLst/>
              <a:gdLst/>
              <a:ahLst/>
              <a:cxnLst>
                <a:cxn ang="0">
                  <a:pos x="0" y="147"/>
                </a:cxn>
                <a:cxn ang="0">
                  <a:pos x="0" y="0"/>
                </a:cxn>
                <a:cxn ang="0">
                  <a:pos x="132" y="0"/>
                </a:cxn>
                <a:cxn ang="0">
                  <a:pos x="132" y="96"/>
                </a:cxn>
                <a:cxn ang="0">
                  <a:pos x="0" y="96"/>
                </a:cxn>
              </a:cxnLst>
              <a:rect l="0" t="0" r="r" b="b"/>
              <a:pathLst>
                <a:path w="133" h="148">
                  <a:moveTo>
                    <a:pt x="0" y="147"/>
                  </a:moveTo>
                  <a:lnTo>
                    <a:pt x="0" y="0"/>
                  </a:lnTo>
                  <a:lnTo>
                    <a:pt x="132" y="0"/>
                  </a:lnTo>
                  <a:lnTo>
                    <a:pt x="132" y="96"/>
                  </a:lnTo>
                  <a:lnTo>
                    <a:pt x="0" y="9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3184" name="Group 624"/>
          <p:cNvGrpSpPr>
            <a:grpSpLocks/>
          </p:cNvGrpSpPr>
          <p:nvPr/>
        </p:nvGrpSpPr>
        <p:grpSpPr bwMode="auto">
          <a:xfrm>
            <a:off x="1641476" y="4919660"/>
            <a:ext cx="1368425" cy="569911"/>
            <a:chOff x="74" y="2586"/>
            <a:chExt cx="862" cy="359"/>
          </a:xfrm>
        </p:grpSpPr>
        <p:grpSp>
          <p:nvGrpSpPr>
            <p:cNvPr id="323185" name="Group 625"/>
            <p:cNvGrpSpPr>
              <a:grpSpLocks/>
            </p:cNvGrpSpPr>
            <p:nvPr/>
          </p:nvGrpSpPr>
          <p:grpSpPr bwMode="auto">
            <a:xfrm>
              <a:off x="74" y="2586"/>
              <a:ext cx="862" cy="218"/>
              <a:chOff x="74" y="2586"/>
              <a:chExt cx="862" cy="218"/>
            </a:xfrm>
          </p:grpSpPr>
          <p:sp>
            <p:nvSpPr>
              <p:cNvPr id="323186" name="Freeform 626"/>
              <p:cNvSpPr>
                <a:spLocks/>
              </p:cNvSpPr>
              <p:nvPr/>
            </p:nvSpPr>
            <p:spPr bwMode="auto">
              <a:xfrm>
                <a:off x="74" y="2682"/>
                <a:ext cx="862" cy="122"/>
              </a:xfrm>
              <a:custGeom>
                <a:avLst/>
                <a:gdLst/>
                <a:ahLst/>
                <a:cxnLst>
                  <a:cxn ang="0">
                    <a:pos x="0" y="103"/>
                  </a:cxn>
                  <a:cxn ang="0">
                    <a:pos x="861" y="68"/>
                  </a:cxn>
                  <a:cxn ang="0">
                    <a:pos x="711" y="72"/>
                  </a:cxn>
                  <a:cxn ang="0">
                    <a:pos x="737" y="63"/>
                  </a:cxn>
                  <a:cxn ang="0">
                    <a:pos x="707" y="57"/>
                  </a:cxn>
                  <a:cxn ang="0">
                    <a:pos x="692" y="65"/>
                  </a:cxn>
                  <a:cxn ang="0">
                    <a:pos x="697" y="72"/>
                  </a:cxn>
                  <a:cxn ang="0">
                    <a:pos x="656" y="63"/>
                  </a:cxn>
                  <a:cxn ang="0">
                    <a:pos x="611" y="57"/>
                  </a:cxn>
                  <a:cxn ang="0">
                    <a:pos x="605" y="78"/>
                  </a:cxn>
                  <a:cxn ang="0">
                    <a:pos x="601" y="32"/>
                  </a:cxn>
                  <a:cxn ang="0">
                    <a:pos x="591" y="31"/>
                  </a:cxn>
                  <a:cxn ang="0">
                    <a:pos x="584" y="25"/>
                  </a:cxn>
                  <a:cxn ang="0">
                    <a:pos x="585" y="32"/>
                  </a:cxn>
                  <a:cxn ang="0">
                    <a:pos x="564" y="30"/>
                  </a:cxn>
                  <a:cxn ang="0">
                    <a:pos x="556" y="28"/>
                  </a:cxn>
                  <a:cxn ang="0">
                    <a:pos x="553" y="17"/>
                  </a:cxn>
                  <a:cxn ang="0">
                    <a:pos x="546" y="26"/>
                  </a:cxn>
                  <a:cxn ang="0">
                    <a:pos x="532" y="12"/>
                  </a:cxn>
                  <a:cxn ang="0">
                    <a:pos x="525" y="12"/>
                  </a:cxn>
                  <a:cxn ang="0">
                    <a:pos x="521" y="32"/>
                  </a:cxn>
                  <a:cxn ang="0">
                    <a:pos x="517" y="17"/>
                  </a:cxn>
                  <a:cxn ang="0">
                    <a:pos x="513" y="5"/>
                  </a:cxn>
                  <a:cxn ang="0">
                    <a:pos x="486" y="3"/>
                  </a:cxn>
                  <a:cxn ang="0">
                    <a:pos x="485" y="12"/>
                  </a:cxn>
                  <a:cxn ang="0">
                    <a:pos x="479" y="11"/>
                  </a:cxn>
                  <a:cxn ang="0">
                    <a:pos x="473" y="15"/>
                  </a:cxn>
                  <a:cxn ang="0">
                    <a:pos x="467" y="25"/>
                  </a:cxn>
                  <a:cxn ang="0">
                    <a:pos x="463" y="26"/>
                  </a:cxn>
                  <a:cxn ang="0">
                    <a:pos x="458" y="27"/>
                  </a:cxn>
                  <a:cxn ang="0">
                    <a:pos x="455" y="26"/>
                  </a:cxn>
                  <a:cxn ang="0">
                    <a:pos x="452" y="26"/>
                  </a:cxn>
                  <a:cxn ang="0">
                    <a:pos x="450" y="44"/>
                  </a:cxn>
                  <a:cxn ang="0">
                    <a:pos x="379" y="38"/>
                  </a:cxn>
                  <a:cxn ang="0">
                    <a:pos x="379" y="27"/>
                  </a:cxn>
                  <a:cxn ang="0">
                    <a:pos x="372" y="27"/>
                  </a:cxn>
                  <a:cxn ang="0">
                    <a:pos x="370" y="39"/>
                  </a:cxn>
                  <a:cxn ang="0">
                    <a:pos x="356" y="12"/>
                  </a:cxn>
                  <a:cxn ang="0">
                    <a:pos x="352" y="0"/>
                  </a:cxn>
                  <a:cxn ang="0">
                    <a:pos x="344" y="12"/>
                  </a:cxn>
                  <a:cxn ang="0">
                    <a:pos x="343" y="2"/>
                  </a:cxn>
                  <a:cxn ang="0">
                    <a:pos x="318" y="5"/>
                  </a:cxn>
                  <a:cxn ang="0">
                    <a:pos x="315" y="14"/>
                  </a:cxn>
                  <a:cxn ang="0">
                    <a:pos x="293" y="11"/>
                  </a:cxn>
                  <a:cxn ang="0">
                    <a:pos x="291" y="5"/>
                  </a:cxn>
                  <a:cxn ang="0">
                    <a:pos x="288" y="18"/>
                  </a:cxn>
                  <a:cxn ang="0">
                    <a:pos x="282" y="32"/>
                  </a:cxn>
                  <a:cxn ang="0">
                    <a:pos x="272" y="61"/>
                  </a:cxn>
                  <a:cxn ang="0">
                    <a:pos x="202" y="59"/>
                  </a:cxn>
                  <a:cxn ang="0">
                    <a:pos x="127" y="73"/>
                  </a:cxn>
                  <a:cxn ang="0">
                    <a:pos x="134" y="61"/>
                  </a:cxn>
                  <a:cxn ang="0">
                    <a:pos x="119" y="58"/>
                  </a:cxn>
                  <a:cxn ang="0">
                    <a:pos x="114" y="67"/>
                  </a:cxn>
                  <a:cxn ang="0">
                    <a:pos x="117" y="73"/>
                  </a:cxn>
                  <a:cxn ang="0">
                    <a:pos x="107" y="73"/>
                  </a:cxn>
                  <a:cxn ang="0">
                    <a:pos x="71" y="85"/>
                  </a:cxn>
                  <a:cxn ang="0">
                    <a:pos x="77" y="79"/>
                  </a:cxn>
                  <a:cxn ang="0">
                    <a:pos x="74" y="69"/>
                  </a:cxn>
                  <a:cxn ang="0">
                    <a:pos x="32" y="73"/>
                  </a:cxn>
                  <a:cxn ang="0">
                    <a:pos x="57" y="76"/>
                  </a:cxn>
                  <a:cxn ang="0">
                    <a:pos x="1" y="83"/>
                  </a:cxn>
                </a:cxnLst>
                <a:rect l="0" t="0" r="r" b="b"/>
                <a:pathLst>
                  <a:path w="862" h="122">
                    <a:moveTo>
                      <a:pt x="1" y="83"/>
                    </a:moveTo>
                    <a:lnTo>
                      <a:pt x="0" y="92"/>
                    </a:lnTo>
                    <a:lnTo>
                      <a:pt x="0" y="103"/>
                    </a:lnTo>
                    <a:lnTo>
                      <a:pt x="4" y="120"/>
                    </a:lnTo>
                    <a:lnTo>
                      <a:pt x="823" y="121"/>
                    </a:lnTo>
                    <a:lnTo>
                      <a:pt x="861" y="68"/>
                    </a:lnTo>
                    <a:lnTo>
                      <a:pt x="710" y="73"/>
                    </a:lnTo>
                    <a:lnTo>
                      <a:pt x="710" y="72"/>
                    </a:lnTo>
                    <a:lnTo>
                      <a:pt x="711" y="72"/>
                    </a:lnTo>
                    <a:lnTo>
                      <a:pt x="711" y="65"/>
                    </a:lnTo>
                    <a:lnTo>
                      <a:pt x="710" y="64"/>
                    </a:lnTo>
                    <a:lnTo>
                      <a:pt x="737" y="63"/>
                    </a:lnTo>
                    <a:lnTo>
                      <a:pt x="737" y="62"/>
                    </a:lnTo>
                    <a:lnTo>
                      <a:pt x="710" y="61"/>
                    </a:lnTo>
                    <a:lnTo>
                      <a:pt x="707" y="57"/>
                    </a:lnTo>
                    <a:lnTo>
                      <a:pt x="694" y="57"/>
                    </a:lnTo>
                    <a:lnTo>
                      <a:pt x="692" y="60"/>
                    </a:lnTo>
                    <a:lnTo>
                      <a:pt x="692" y="65"/>
                    </a:lnTo>
                    <a:lnTo>
                      <a:pt x="694" y="69"/>
                    </a:lnTo>
                    <a:lnTo>
                      <a:pt x="695" y="72"/>
                    </a:lnTo>
                    <a:lnTo>
                      <a:pt x="697" y="72"/>
                    </a:lnTo>
                    <a:lnTo>
                      <a:pt x="698" y="74"/>
                    </a:lnTo>
                    <a:lnTo>
                      <a:pt x="656" y="76"/>
                    </a:lnTo>
                    <a:lnTo>
                      <a:pt x="656" y="63"/>
                    </a:lnTo>
                    <a:lnTo>
                      <a:pt x="638" y="63"/>
                    </a:lnTo>
                    <a:lnTo>
                      <a:pt x="639" y="57"/>
                    </a:lnTo>
                    <a:lnTo>
                      <a:pt x="611" y="57"/>
                    </a:lnTo>
                    <a:lnTo>
                      <a:pt x="611" y="63"/>
                    </a:lnTo>
                    <a:lnTo>
                      <a:pt x="604" y="63"/>
                    </a:lnTo>
                    <a:lnTo>
                      <a:pt x="605" y="78"/>
                    </a:lnTo>
                    <a:lnTo>
                      <a:pt x="602" y="78"/>
                    </a:lnTo>
                    <a:lnTo>
                      <a:pt x="598" y="42"/>
                    </a:lnTo>
                    <a:lnTo>
                      <a:pt x="601" y="32"/>
                    </a:lnTo>
                    <a:lnTo>
                      <a:pt x="601" y="28"/>
                    </a:lnTo>
                    <a:lnTo>
                      <a:pt x="594" y="28"/>
                    </a:lnTo>
                    <a:lnTo>
                      <a:pt x="591" y="31"/>
                    </a:lnTo>
                    <a:lnTo>
                      <a:pt x="590" y="25"/>
                    </a:lnTo>
                    <a:lnTo>
                      <a:pt x="588" y="25"/>
                    </a:lnTo>
                    <a:lnTo>
                      <a:pt x="584" y="25"/>
                    </a:lnTo>
                    <a:lnTo>
                      <a:pt x="582" y="28"/>
                    </a:lnTo>
                    <a:lnTo>
                      <a:pt x="583" y="31"/>
                    </a:lnTo>
                    <a:lnTo>
                      <a:pt x="585" y="32"/>
                    </a:lnTo>
                    <a:lnTo>
                      <a:pt x="560" y="32"/>
                    </a:lnTo>
                    <a:lnTo>
                      <a:pt x="561" y="30"/>
                    </a:lnTo>
                    <a:lnTo>
                      <a:pt x="564" y="30"/>
                    </a:lnTo>
                    <a:lnTo>
                      <a:pt x="563" y="20"/>
                    </a:lnTo>
                    <a:lnTo>
                      <a:pt x="556" y="20"/>
                    </a:lnTo>
                    <a:lnTo>
                      <a:pt x="556" y="28"/>
                    </a:lnTo>
                    <a:lnTo>
                      <a:pt x="556" y="25"/>
                    </a:lnTo>
                    <a:lnTo>
                      <a:pt x="556" y="20"/>
                    </a:lnTo>
                    <a:lnTo>
                      <a:pt x="553" y="17"/>
                    </a:lnTo>
                    <a:lnTo>
                      <a:pt x="550" y="22"/>
                    </a:lnTo>
                    <a:lnTo>
                      <a:pt x="551" y="26"/>
                    </a:lnTo>
                    <a:lnTo>
                      <a:pt x="546" y="26"/>
                    </a:lnTo>
                    <a:lnTo>
                      <a:pt x="547" y="16"/>
                    </a:lnTo>
                    <a:lnTo>
                      <a:pt x="532" y="16"/>
                    </a:lnTo>
                    <a:lnTo>
                      <a:pt x="532" y="12"/>
                    </a:lnTo>
                    <a:lnTo>
                      <a:pt x="530" y="10"/>
                    </a:lnTo>
                    <a:lnTo>
                      <a:pt x="527" y="10"/>
                    </a:lnTo>
                    <a:lnTo>
                      <a:pt x="525" y="12"/>
                    </a:lnTo>
                    <a:lnTo>
                      <a:pt x="526" y="15"/>
                    </a:lnTo>
                    <a:lnTo>
                      <a:pt x="521" y="16"/>
                    </a:lnTo>
                    <a:lnTo>
                      <a:pt x="521" y="32"/>
                    </a:lnTo>
                    <a:lnTo>
                      <a:pt x="519" y="32"/>
                    </a:lnTo>
                    <a:lnTo>
                      <a:pt x="517" y="18"/>
                    </a:lnTo>
                    <a:lnTo>
                      <a:pt x="517" y="17"/>
                    </a:lnTo>
                    <a:lnTo>
                      <a:pt x="516" y="12"/>
                    </a:lnTo>
                    <a:lnTo>
                      <a:pt x="513" y="12"/>
                    </a:lnTo>
                    <a:lnTo>
                      <a:pt x="513" y="5"/>
                    </a:lnTo>
                    <a:lnTo>
                      <a:pt x="515" y="5"/>
                    </a:lnTo>
                    <a:lnTo>
                      <a:pt x="514" y="3"/>
                    </a:lnTo>
                    <a:lnTo>
                      <a:pt x="486" y="3"/>
                    </a:lnTo>
                    <a:lnTo>
                      <a:pt x="486" y="5"/>
                    </a:lnTo>
                    <a:lnTo>
                      <a:pt x="487" y="12"/>
                    </a:lnTo>
                    <a:lnTo>
                      <a:pt x="485" y="12"/>
                    </a:lnTo>
                    <a:lnTo>
                      <a:pt x="485" y="3"/>
                    </a:lnTo>
                    <a:lnTo>
                      <a:pt x="479" y="3"/>
                    </a:lnTo>
                    <a:lnTo>
                      <a:pt x="479" y="11"/>
                    </a:lnTo>
                    <a:lnTo>
                      <a:pt x="476" y="12"/>
                    </a:lnTo>
                    <a:lnTo>
                      <a:pt x="476" y="14"/>
                    </a:lnTo>
                    <a:lnTo>
                      <a:pt x="473" y="15"/>
                    </a:lnTo>
                    <a:lnTo>
                      <a:pt x="473" y="24"/>
                    </a:lnTo>
                    <a:lnTo>
                      <a:pt x="468" y="23"/>
                    </a:lnTo>
                    <a:lnTo>
                      <a:pt x="467" y="25"/>
                    </a:lnTo>
                    <a:lnTo>
                      <a:pt x="464" y="25"/>
                    </a:lnTo>
                    <a:lnTo>
                      <a:pt x="463" y="28"/>
                    </a:lnTo>
                    <a:lnTo>
                      <a:pt x="463" y="26"/>
                    </a:lnTo>
                    <a:lnTo>
                      <a:pt x="462" y="25"/>
                    </a:lnTo>
                    <a:lnTo>
                      <a:pt x="460" y="25"/>
                    </a:lnTo>
                    <a:lnTo>
                      <a:pt x="458" y="27"/>
                    </a:lnTo>
                    <a:lnTo>
                      <a:pt x="458" y="29"/>
                    </a:lnTo>
                    <a:lnTo>
                      <a:pt x="456" y="29"/>
                    </a:lnTo>
                    <a:lnTo>
                      <a:pt x="455" y="26"/>
                    </a:lnTo>
                    <a:lnTo>
                      <a:pt x="455" y="25"/>
                    </a:lnTo>
                    <a:lnTo>
                      <a:pt x="453" y="25"/>
                    </a:lnTo>
                    <a:lnTo>
                      <a:pt x="452" y="26"/>
                    </a:lnTo>
                    <a:lnTo>
                      <a:pt x="452" y="27"/>
                    </a:lnTo>
                    <a:lnTo>
                      <a:pt x="449" y="28"/>
                    </a:lnTo>
                    <a:lnTo>
                      <a:pt x="450" y="44"/>
                    </a:lnTo>
                    <a:lnTo>
                      <a:pt x="391" y="43"/>
                    </a:lnTo>
                    <a:lnTo>
                      <a:pt x="391" y="39"/>
                    </a:lnTo>
                    <a:lnTo>
                      <a:pt x="379" y="38"/>
                    </a:lnTo>
                    <a:lnTo>
                      <a:pt x="379" y="33"/>
                    </a:lnTo>
                    <a:lnTo>
                      <a:pt x="380" y="30"/>
                    </a:lnTo>
                    <a:lnTo>
                      <a:pt x="379" y="27"/>
                    </a:lnTo>
                    <a:lnTo>
                      <a:pt x="377" y="26"/>
                    </a:lnTo>
                    <a:lnTo>
                      <a:pt x="374" y="26"/>
                    </a:lnTo>
                    <a:lnTo>
                      <a:pt x="372" y="27"/>
                    </a:lnTo>
                    <a:lnTo>
                      <a:pt x="372" y="33"/>
                    </a:lnTo>
                    <a:lnTo>
                      <a:pt x="373" y="39"/>
                    </a:lnTo>
                    <a:lnTo>
                      <a:pt x="370" y="39"/>
                    </a:lnTo>
                    <a:lnTo>
                      <a:pt x="366" y="32"/>
                    </a:lnTo>
                    <a:lnTo>
                      <a:pt x="358" y="32"/>
                    </a:lnTo>
                    <a:lnTo>
                      <a:pt x="356" y="12"/>
                    </a:lnTo>
                    <a:lnTo>
                      <a:pt x="353" y="11"/>
                    </a:lnTo>
                    <a:lnTo>
                      <a:pt x="352" y="11"/>
                    </a:lnTo>
                    <a:lnTo>
                      <a:pt x="352" y="0"/>
                    </a:lnTo>
                    <a:lnTo>
                      <a:pt x="346" y="0"/>
                    </a:lnTo>
                    <a:lnTo>
                      <a:pt x="347" y="12"/>
                    </a:lnTo>
                    <a:lnTo>
                      <a:pt x="344" y="12"/>
                    </a:lnTo>
                    <a:lnTo>
                      <a:pt x="344" y="5"/>
                    </a:lnTo>
                    <a:lnTo>
                      <a:pt x="345" y="3"/>
                    </a:lnTo>
                    <a:lnTo>
                      <a:pt x="343" y="2"/>
                    </a:lnTo>
                    <a:lnTo>
                      <a:pt x="318" y="2"/>
                    </a:lnTo>
                    <a:lnTo>
                      <a:pt x="316" y="4"/>
                    </a:lnTo>
                    <a:lnTo>
                      <a:pt x="318" y="5"/>
                    </a:lnTo>
                    <a:lnTo>
                      <a:pt x="318" y="12"/>
                    </a:lnTo>
                    <a:lnTo>
                      <a:pt x="317" y="12"/>
                    </a:lnTo>
                    <a:lnTo>
                      <a:pt x="315" y="14"/>
                    </a:lnTo>
                    <a:lnTo>
                      <a:pt x="315" y="19"/>
                    </a:lnTo>
                    <a:lnTo>
                      <a:pt x="294" y="19"/>
                    </a:lnTo>
                    <a:lnTo>
                      <a:pt x="293" y="11"/>
                    </a:lnTo>
                    <a:lnTo>
                      <a:pt x="294" y="10"/>
                    </a:lnTo>
                    <a:lnTo>
                      <a:pt x="294" y="7"/>
                    </a:lnTo>
                    <a:lnTo>
                      <a:pt x="291" y="5"/>
                    </a:lnTo>
                    <a:lnTo>
                      <a:pt x="287" y="6"/>
                    </a:lnTo>
                    <a:lnTo>
                      <a:pt x="287" y="13"/>
                    </a:lnTo>
                    <a:lnTo>
                      <a:pt x="288" y="18"/>
                    </a:lnTo>
                    <a:lnTo>
                      <a:pt x="280" y="19"/>
                    </a:lnTo>
                    <a:lnTo>
                      <a:pt x="282" y="23"/>
                    </a:lnTo>
                    <a:lnTo>
                      <a:pt x="282" y="32"/>
                    </a:lnTo>
                    <a:lnTo>
                      <a:pt x="282" y="36"/>
                    </a:lnTo>
                    <a:lnTo>
                      <a:pt x="282" y="61"/>
                    </a:lnTo>
                    <a:lnTo>
                      <a:pt x="272" y="61"/>
                    </a:lnTo>
                    <a:lnTo>
                      <a:pt x="271" y="63"/>
                    </a:lnTo>
                    <a:lnTo>
                      <a:pt x="207" y="63"/>
                    </a:lnTo>
                    <a:lnTo>
                      <a:pt x="202" y="59"/>
                    </a:lnTo>
                    <a:lnTo>
                      <a:pt x="171" y="60"/>
                    </a:lnTo>
                    <a:lnTo>
                      <a:pt x="172" y="73"/>
                    </a:lnTo>
                    <a:lnTo>
                      <a:pt x="127" y="73"/>
                    </a:lnTo>
                    <a:lnTo>
                      <a:pt x="127" y="67"/>
                    </a:lnTo>
                    <a:lnTo>
                      <a:pt x="134" y="68"/>
                    </a:lnTo>
                    <a:lnTo>
                      <a:pt x="134" y="61"/>
                    </a:lnTo>
                    <a:lnTo>
                      <a:pt x="122" y="61"/>
                    </a:lnTo>
                    <a:lnTo>
                      <a:pt x="122" y="58"/>
                    </a:lnTo>
                    <a:lnTo>
                      <a:pt x="119" y="58"/>
                    </a:lnTo>
                    <a:lnTo>
                      <a:pt x="119" y="62"/>
                    </a:lnTo>
                    <a:lnTo>
                      <a:pt x="114" y="62"/>
                    </a:lnTo>
                    <a:lnTo>
                      <a:pt x="114" y="67"/>
                    </a:lnTo>
                    <a:lnTo>
                      <a:pt x="122" y="68"/>
                    </a:lnTo>
                    <a:lnTo>
                      <a:pt x="121" y="74"/>
                    </a:lnTo>
                    <a:lnTo>
                      <a:pt x="117" y="73"/>
                    </a:lnTo>
                    <a:lnTo>
                      <a:pt x="116" y="70"/>
                    </a:lnTo>
                    <a:lnTo>
                      <a:pt x="108" y="70"/>
                    </a:lnTo>
                    <a:lnTo>
                      <a:pt x="107" y="73"/>
                    </a:lnTo>
                    <a:lnTo>
                      <a:pt x="93" y="73"/>
                    </a:lnTo>
                    <a:lnTo>
                      <a:pt x="93" y="86"/>
                    </a:lnTo>
                    <a:lnTo>
                      <a:pt x="71" y="85"/>
                    </a:lnTo>
                    <a:lnTo>
                      <a:pt x="73" y="83"/>
                    </a:lnTo>
                    <a:lnTo>
                      <a:pt x="76" y="82"/>
                    </a:lnTo>
                    <a:lnTo>
                      <a:pt x="77" y="79"/>
                    </a:lnTo>
                    <a:lnTo>
                      <a:pt x="77" y="75"/>
                    </a:lnTo>
                    <a:lnTo>
                      <a:pt x="78" y="72"/>
                    </a:lnTo>
                    <a:lnTo>
                      <a:pt x="74" y="69"/>
                    </a:lnTo>
                    <a:lnTo>
                      <a:pt x="62" y="69"/>
                    </a:lnTo>
                    <a:lnTo>
                      <a:pt x="60" y="73"/>
                    </a:lnTo>
                    <a:lnTo>
                      <a:pt x="32" y="73"/>
                    </a:lnTo>
                    <a:lnTo>
                      <a:pt x="32" y="74"/>
                    </a:lnTo>
                    <a:lnTo>
                      <a:pt x="59" y="74"/>
                    </a:lnTo>
                    <a:lnTo>
                      <a:pt x="57" y="76"/>
                    </a:lnTo>
                    <a:lnTo>
                      <a:pt x="58" y="83"/>
                    </a:lnTo>
                    <a:lnTo>
                      <a:pt x="58" y="85"/>
                    </a:lnTo>
                    <a:lnTo>
                      <a:pt x="1" y="83"/>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nvGrpSpPr>
              <p:cNvPr id="323187" name="Group 627"/>
              <p:cNvGrpSpPr>
                <a:grpSpLocks/>
              </p:cNvGrpSpPr>
              <p:nvPr/>
            </p:nvGrpSpPr>
            <p:grpSpPr bwMode="auto">
              <a:xfrm>
                <a:off x="598" y="2586"/>
                <a:ext cx="82" cy="137"/>
                <a:chOff x="598" y="2586"/>
                <a:chExt cx="82" cy="137"/>
              </a:xfrm>
            </p:grpSpPr>
            <p:sp>
              <p:nvSpPr>
                <p:cNvPr id="323188" name="Freeform 628"/>
                <p:cNvSpPr>
                  <a:spLocks/>
                </p:cNvSpPr>
                <p:nvPr/>
              </p:nvSpPr>
              <p:spPr bwMode="auto">
                <a:xfrm>
                  <a:off x="645" y="2650"/>
                  <a:ext cx="7" cy="4"/>
                </a:xfrm>
                <a:custGeom>
                  <a:avLst/>
                  <a:gdLst/>
                  <a:ahLst/>
                  <a:cxnLst>
                    <a:cxn ang="0">
                      <a:pos x="0" y="3"/>
                    </a:cxn>
                    <a:cxn ang="0">
                      <a:pos x="0" y="0"/>
                    </a:cxn>
                    <a:cxn ang="0">
                      <a:pos x="6" y="0"/>
                    </a:cxn>
                    <a:cxn ang="0">
                      <a:pos x="6" y="3"/>
                    </a:cxn>
                    <a:cxn ang="0">
                      <a:pos x="0" y="3"/>
                    </a:cxn>
                  </a:cxnLst>
                  <a:rect l="0" t="0" r="r" b="b"/>
                  <a:pathLst>
                    <a:path w="7" h="4">
                      <a:moveTo>
                        <a:pt x="0" y="3"/>
                      </a:moveTo>
                      <a:lnTo>
                        <a:pt x="0" y="0"/>
                      </a:lnTo>
                      <a:lnTo>
                        <a:pt x="6" y="0"/>
                      </a:lnTo>
                      <a:lnTo>
                        <a:pt x="6" y="3"/>
                      </a:lnTo>
                      <a:lnTo>
                        <a:pt x="0" y="3"/>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189" name="Freeform 629"/>
                <p:cNvSpPr>
                  <a:spLocks/>
                </p:cNvSpPr>
                <p:nvPr/>
              </p:nvSpPr>
              <p:spPr bwMode="auto">
                <a:xfrm>
                  <a:off x="645" y="2650"/>
                  <a:ext cx="8" cy="5"/>
                </a:xfrm>
                <a:custGeom>
                  <a:avLst/>
                  <a:gdLst/>
                  <a:ahLst/>
                  <a:cxnLst>
                    <a:cxn ang="0">
                      <a:pos x="0" y="4"/>
                    </a:cxn>
                    <a:cxn ang="0">
                      <a:pos x="0" y="0"/>
                    </a:cxn>
                    <a:cxn ang="0">
                      <a:pos x="7" y="0"/>
                    </a:cxn>
                    <a:cxn ang="0">
                      <a:pos x="7" y="4"/>
                    </a:cxn>
                    <a:cxn ang="0">
                      <a:pos x="0" y="4"/>
                    </a:cxn>
                  </a:cxnLst>
                  <a:rect l="0" t="0" r="r" b="b"/>
                  <a:pathLst>
                    <a:path w="8" h="5">
                      <a:moveTo>
                        <a:pt x="0" y="4"/>
                      </a:moveTo>
                      <a:lnTo>
                        <a:pt x="0" y="0"/>
                      </a:lnTo>
                      <a:lnTo>
                        <a:pt x="7" y="0"/>
                      </a:lnTo>
                      <a:lnTo>
                        <a:pt x="7" y="4"/>
                      </a:lnTo>
                      <a:lnTo>
                        <a:pt x="0" y="4"/>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3190" name="Freeform 630"/>
                <p:cNvSpPr>
                  <a:spLocks/>
                </p:cNvSpPr>
                <p:nvPr/>
              </p:nvSpPr>
              <p:spPr bwMode="auto">
                <a:xfrm>
                  <a:off x="645" y="2643"/>
                  <a:ext cx="7" cy="7"/>
                </a:xfrm>
                <a:custGeom>
                  <a:avLst/>
                  <a:gdLst/>
                  <a:ahLst/>
                  <a:cxnLst>
                    <a:cxn ang="0">
                      <a:pos x="6" y="0"/>
                    </a:cxn>
                    <a:cxn ang="0">
                      <a:pos x="6" y="6"/>
                    </a:cxn>
                    <a:cxn ang="0">
                      <a:pos x="0" y="6"/>
                    </a:cxn>
                    <a:cxn ang="0">
                      <a:pos x="2" y="0"/>
                    </a:cxn>
                    <a:cxn ang="0">
                      <a:pos x="6" y="0"/>
                    </a:cxn>
                  </a:cxnLst>
                  <a:rect l="0" t="0" r="r" b="b"/>
                  <a:pathLst>
                    <a:path w="7" h="7">
                      <a:moveTo>
                        <a:pt x="6" y="0"/>
                      </a:moveTo>
                      <a:lnTo>
                        <a:pt x="6" y="6"/>
                      </a:lnTo>
                      <a:lnTo>
                        <a:pt x="0" y="6"/>
                      </a:lnTo>
                      <a:lnTo>
                        <a:pt x="2" y="0"/>
                      </a:lnTo>
                      <a:lnTo>
                        <a:pt x="6"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191" name="Freeform 631"/>
                <p:cNvSpPr>
                  <a:spLocks/>
                </p:cNvSpPr>
                <p:nvPr/>
              </p:nvSpPr>
              <p:spPr bwMode="auto">
                <a:xfrm>
                  <a:off x="645" y="2643"/>
                  <a:ext cx="8" cy="8"/>
                </a:xfrm>
                <a:custGeom>
                  <a:avLst/>
                  <a:gdLst/>
                  <a:ahLst/>
                  <a:cxnLst>
                    <a:cxn ang="0">
                      <a:pos x="7" y="0"/>
                    </a:cxn>
                    <a:cxn ang="0">
                      <a:pos x="7" y="7"/>
                    </a:cxn>
                    <a:cxn ang="0">
                      <a:pos x="0" y="7"/>
                    </a:cxn>
                    <a:cxn ang="0">
                      <a:pos x="2" y="0"/>
                    </a:cxn>
                    <a:cxn ang="0">
                      <a:pos x="7" y="0"/>
                    </a:cxn>
                  </a:cxnLst>
                  <a:rect l="0" t="0" r="r" b="b"/>
                  <a:pathLst>
                    <a:path w="8" h="8">
                      <a:moveTo>
                        <a:pt x="7" y="0"/>
                      </a:moveTo>
                      <a:lnTo>
                        <a:pt x="7" y="7"/>
                      </a:lnTo>
                      <a:lnTo>
                        <a:pt x="0" y="7"/>
                      </a:lnTo>
                      <a:lnTo>
                        <a:pt x="2" y="0"/>
                      </a:lnTo>
                      <a:lnTo>
                        <a:pt x="7"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192" name="Freeform 632"/>
                <p:cNvSpPr>
                  <a:spLocks/>
                </p:cNvSpPr>
                <p:nvPr/>
              </p:nvSpPr>
              <p:spPr bwMode="auto">
                <a:xfrm>
                  <a:off x="644" y="2639"/>
                  <a:ext cx="7" cy="7"/>
                </a:xfrm>
                <a:custGeom>
                  <a:avLst/>
                  <a:gdLst/>
                  <a:ahLst/>
                  <a:cxnLst>
                    <a:cxn ang="0">
                      <a:pos x="6" y="0"/>
                    </a:cxn>
                    <a:cxn ang="0">
                      <a:pos x="0" y="4"/>
                    </a:cxn>
                    <a:cxn ang="0">
                      <a:pos x="6" y="6"/>
                    </a:cxn>
                    <a:cxn ang="0">
                      <a:pos x="6" y="0"/>
                    </a:cxn>
                  </a:cxnLst>
                  <a:rect l="0" t="0" r="r" b="b"/>
                  <a:pathLst>
                    <a:path w="7" h="7">
                      <a:moveTo>
                        <a:pt x="6" y="0"/>
                      </a:moveTo>
                      <a:lnTo>
                        <a:pt x="0" y="4"/>
                      </a:lnTo>
                      <a:lnTo>
                        <a:pt x="6" y="6"/>
                      </a:lnTo>
                      <a:lnTo>
                        <a:pt x="6"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193" name="Freeform 633"/>
                <p:cNvSpPr>
                  <a:spLocks/>
                </p:cNvSpPr>
                <p:nvPr/>
              </p:nvSpPr>
              <p:spPr bwMode="auto">
                <a:xfrm>
                  <a:off x="644" y="2639"/>
                  <a:ext cx="8" cy="8"/>
                </a:xfrm>
                <a:custGeom>
                  <a:avLst/>
                  <a:gdLst/>
                  <a:ahLst/>
                  <a:cxnLst>
                    <a:cxn ang="0">
                      <a:pos x="7" y="0"/>
                    </a:cxn>
                    <a:cxn ang="0">
                      <a:pos x="0" y="4"/>
                    </a:cxn>
                    <a:cxn ang="0">
                      <a:pos x="7" y="7"/>
                    </a:cxn>
                    <a:cxn ang="0">
                      <a:pos x="7" y="0"/>
                    </a:cxn>
                  </a:cxnLst>
                  <a:rect l="0" t="0" r="r" b="b"/>
                  <a:pathLst>
                    <a:path w="8" h="8">
                      <a:moveTo>
                        <a:pt x="7" y="0"/>
                      </a:moveTo>
                      <a:lnTo>
                        <a:pt x="0" y="4"/>
                      </a:lnTo>
                      <a:lnTo>
                        <a:pt x="7" y="7"/>
                      </a:lnTo>
                      <a:lnTo>
                        <a:pt x="7" y="0"/>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3194" name="Freeform 634"/>
                <p:cNvSpPr>
                  <a:spLocks/>
                </p:cNvSpPr>
                <p:nvPr/>
              </p:nvSpPr>
              <p:spPr bwMode="auto">
                <a:xfrm>
                  <a:off x="653" y="2636"/>
                  <a:ext cx="6" cy="9"/>
                </a:xfrm>
                <a:custGeom>
                  <a:avLst/>
                  <a:gdLst/>
                  <a:ahLst/>
                  <a:cxnLst>
                    <a:cxn ang="0">
                      <a:pos x="0" y="0"/>
                    </a:cxn>
                    <a:cxn ang="0">
                      <a:pos x="5" y="4"/>
                    </a:cxn>
                    <a:cxn ang="0">
                      <a:pos x="0" y="8"/>
                    </a:cxn>
                    <a:cxn ang="0">
                      <a:pos x="0" y="0"/>
                    </a:cxn>
                  </a:cxnLst>
                  <a:rect l="0" t="0" r="r" b="b"/>
                  <a:pathLst>
                    <a:path w="6" h="9">
                      <a:moveTo>
                        <a:pt x="0" y="0"/>
                      </a:moveTo>
                      <a:lnTo>
                        <a:pt x="5" y="4"/>
                      </a:lnTo>
                      <a:lnTo>
                        <a:pt x="0" y="8"/>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195" name="Freeform 635"/>
                <p:cNvSpPr>
                  <a:spLocks/>
                </p:cNvSpPr>
                <p:nvPr/>
              </p:nvSpPr>
              <p:spPr bwMode="auto">
                <a:xfrm>
                  <a:off x="650" y="2636"/>
                  <a:ext cx="2" cy="11"/>
                </a:xfrm>
                <a:custGeom>
                  <a:avLst/>
                  <a:gdLst/>
                  <a:ahLst/>
                  <a:cxnLst>
                    <a:cxn ang="0">
                      <a:pos x="0" y="10"/>
                    </a:cxn>
                    <a:cxn ang="0">
                      <a:pos x="0" y="0"/>
                    </a:cxn>
                    <a:cxn ang="0">
                      <a:pos x="1" y="0"/>
                    </a:cxn>
                    <a:cxn ang="0">
                      <a:pos x="1" y="10"/>
                    </a:cxn>
                    <a:cxn ang="0">
                      <a:pos x="0" y="10"/>
                    </a:cxn>
                  </a:cxnLst>
                  <a:rect l="0" t="0" r="r" b="b"/>
                  <a:pathLst>
                    <a:path w="2" h="11">
                      <a:moveTo>
                        <a:pt x="0" y="10"/>
                      </a:moveTo>
                      <a:lnTo>
                        <a:pt x="0" y="0"/>
                      </a:lnTo>
                      <a:lnTo>
                        <a:pt x="1" y="0"/>
                      </a:lnTo>
                      <a:lnTo>
                        <a:pt x="1" y="10"/>
                      </a:lnTo>
                      <a:lnTo>
                        <a:pt x="0" y="1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196" name="Freeform 636"/>
                <p:cNvSpPr>
                  <a:spLocks/>
                </p:cNvSpPr>
                <p:nvPr/>
              </p:nvSpPr>
              <p:spPr bwMode="auto">
                <a:xfrm>
                  <a:off x="650" y="2636"/>
                  <a:ext cx="4" cy="12"/>
                </a:xfrm>
                <a:custGeom>
                  <a:avLst/>
                  <a:gdLst/>
                  <a:ahLst/>
                  <a:cxnLst>
                    <a:cxn ang="0">
                      <a:pos x="0" y="11"/>
                    </a:cxn>
                    <a:cxn ang="0">
                      <a:pos x="0" y="0"/>
                    </a:cxn>
                    <a:cxn ang="0">
                      <a:pos x="3" y="0"/>
                    </a:cxn>
                    <a:cxn ang="0">
                      <a:pos x="3" y="11"/>
                    </a:cxn>
                    <a:cxn ang="0">
                      <a:pos x="0" y="11"/>
                    </a:cxn>
                  </a:cxnLst>
                  <a:rect l="0" t="0" r="r" b="b"/>
                  <a:pathLst>
                    <a:path w="4" h="12">
                      <a:moveTo>
                        <a:pt x="0" y="11"/>
                      </a:moveTo>
                      <a:lnTo>
                        <a:pt x="0" y="0"/>
                      </a:lnTo>
                      <a:lnTo>
                        <a:pt x="3" y="0"/>
                      </a:lnTo>
                      <a:lnTo>
                        <a:pt x="3" y="11"/>
                      </a:lnTo>
                      <a:lnTo>
                        <a:pt x="0" y="1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197" name="Freeform 637"/>
                <p:cNvSpPr>
                  <a:spLocks/>
                </p:cNvSpPr>
                <p:nvPr/>
              </p:nvSpPr>
              <p:spPr bwMode="auto">
                <a:xfrm>
                  <a:off x="626" y="2653"/>
                  <a:ext cx="5" cy="8"/>
                </a:xfrm>
                <a:custGeom>
                  <a:avLst/>
                  <a:gdLst/>
                  <a:ahLst/>
                  <a:cxnLst>
                    <a:cxn ang="0">
                      <a:pos x="4" y="7"/>
                    </a:cxn>
                    <a:cxn ang="0">
                      <a:pos x="4" y="0"/>
                    </a:cxn>
                    <a:cxn ang="0">
                      <a:pos x="0" y="0"/>
                    </a:cxn>
                    <a:cxn ang="0">
                      <a:pos x="0" y="7"/>
                    </a:cxn>
                    <a:cxn ang="0">
                      <a:pos x="4" y="7"/>
                    </a:cxn>
                  </a:cxnLst>
                  <a:rect l="0" t="0" r="r" b="b"/>
                  <a:pathLst>
                    <a:path w="5" h="8">
                      <a:moveTo>
                        <a:pt x="4" y="7"/>
                      </a:moveTo>
                      <a:lnTo>
                        <a:pt x="4" y="0"/>
                      </a:lnTo>
                      <a:lnTo>
                        <a:pt x="0" y="0"/>
                      </a:lnTo>
                      <a:lnTo>
                        <a:pt x="0" y="7"/>
                      </a:lnTo>
                      <a:lnTo>
                        <a:pt x="4" y="7"/>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198" name="Freeform 638"/>
                <p:cNvSpPr>
                  <a:spLocks/>
                </p:cNvSpPr>
                <p:nvPr/>
              </p:nvSpPr>
              <p:spPr bwMode="auto">
                <a:xfrm>
                  <a:off x="626" y="2653"/>
                  <a:ext cx="6" cy="9"/>
                </a:xfrm>
                <a:custGeom>
                  <a:avLst/>
                  <a:gdLst/>
                  <a:ahLst/>
                  <a:cxnLst>
                    <a:cxn ang="0">
                      <a:pos x="5" y="8"/>
                    </a:cxn>
                    <a:cxn ang="0">
                      <a:pos x="5" y="0"/>
                    </a:cxn>
                    <a:cxn ang="0">
                      <a:pos x="0" y="0"/>
                    </a:cxn>
                    <a:cxn ang="0">
                      <a:pos x="0" y="8"/>
                    </a:cxn>
                    <a:cxn ang="0">
                      <a:pos x="5" y="8"/>
                    </a:cxn>
                  </a:cxnLst>
                  <a:rect l="0" t="0" r="r" b="b"/>
                  <a:pathLst>
                    <a:path w="6" h="9">
                      <a:moveTo>
                        <a:pt x="5" y="8"/>
                      </a:moveTo>
                      <a:lnTo>
                        <a:pt x="5" y="0"/>
                      </a:lnTo>
                      <a:lnTo>
                        <a:pt x="0" y="0"/>
                      </a:lnTo>
                      <a:lnTo>
                        <a:pt x="0" y="8"/>
                      </a:lnTo>
                      <a:lnTo>
                        <a:pt x="5" y="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199" name="Freeform 639"/>
                <p:cNvSpPr>
                  <a:spLocks/>
                </p:cNvSpPr>
                <p:nvPr/>
              </p:nvSpPr>
              <p:spPr bwMode="auto">
                <a:xfrm>
                  <a:off x="642" y="2674"/>
                  <a:ext cx="5" cy="2"/>
                </a:xfrm>
                <a:custGeom>
                  <a:avLst/>
                  <a:gdLst/>
                  <a:ahLst/>
                  <a:cxnLst>
                    <a:cxn ang="0">
                      <a:pos x="4" y="1"/>
                    </a:cxn>
                    <a:cxn ang="0">
                      <a:pos x="4" y="0"/>
                    </a:cxn>
                    <a:cxn ang="0">
                      <a:pos x="0" y="0"/>
                    </a:cxn>
                    <a:cxn ang="0">
                      <a:pos x="0" y="1"/>
                    </a:cxn>
                    <a:cxn ang="0">
                      <a:pos x="4" y="1"/>
                    </a:cxn>
                  </a:cxnLst>
                  <a:rect l="0" t="0" r="r" b="b"/>
                  <a:pathLst>
                    <a:path w="5" h="2">
                      <a:moveTo>
                        <a:pt x="4" y="1"/>
                      </a:moveTo>
                      <a:lnTo>
                        <a:pt x="4" y="0"/>
                      </a:lnTo>
                      <a:lnTo>
                        <a:pt x="0" y="0"/>
                      </a:lnTo>
                      <a:lnTo>
                        <a:pt x="0" y="1"/>
                      </a:lnTo>
                      <a:lnTo>
                        <a:pt x="4"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00" name="Freeform 640"/>
                <p:cNvSpPr>
                  <a:spLocks/>
                </p:cNvSpPr>
                <p:nvPr/>
              </p:nvSpPr>
              <p:spPr bwMode="auto">
                <a:xfrm>
                  <a:off x="642" y="2674"/>
                  <a:ext cx="6" cy="3"/>
                </a:xfrm>
                <a:custGeom>
                  <a:avLst/>
                  <a:gdLst/>
                  <a:ahLst/>
                  <a:cxnLst>
                    <a:cxn ang="0">
                      <a:pos x="5" y="2"/>
                    </a:cxn>
                    <a:cxn ang="0">
                      <a:pos x="5" y="0"/>
                    </a:cxn>
                    <a:cxn ang="0">
                      <a:pos x="0" y="0"/>
                    </a:cxn>
                    <a:cxn ang="0">
                      <a:pos x="0" y="2"/>
                    </a:cxn>
                    <a:cxn ang="0">
                      <a:pos x="5" y="2"/>
                    </a:cxn>
                  </a:cxnLst>
                  <a:rect l="0" t="0" r="r" b="b"/>
                  <a:pathLst>
                    <a:path w="6" h="3">
                      <a:moveTo>
                        <a:pt x="5" y="2"/>
                      </a:moveTo>
                      <a:lnTo>
                        <a:pt x="5" y="0"/>
                      </a:lnTo>
                      <a:lnTo>
                        <a:pt x="0" y="0"/>
                      </a:lnTo>
                      <a:lnTo>
                        <a:pt x="0" y="2"/>
                      </a:lnTo>
                      <a:lnTo>
                        <a:pt x="5" y="2"/>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3201" name="Freeform 641"/>
                <p:cNvSpPr>
                  <a:spLocks/>
                </p:cNvSpPr>
                <p:nvPr/>
              </p:nvSpPr>
              <p:spPr bwMode="auto">
                <a:xfrm>
                  <a:off x="642" y="2687"/>
                  <a:ext cx="5" cy="1"/>
                </a:xfrm>
                <a:custGeom>
                  <a:avLst/>
                  <a:gdLst/>
                  <a:ahLst/>
                  <a:cxnLst>
                    <a:cxn ang="0">
                      <a:pos x="4" y="0"/>
                    </a:cxn>
                    <a:cxn ang="0">
                      <a:pos x="4" y="0"/>
                    </a:cxn>
                    <a:cxn ang="0">
                      <a:pos x="0" y="0"/>
                    </a:cxn>
                    <a:cxn ang="0">
                      <a:pos x="0" y="0"/>
                    </a:cxn>
                    <a:cxn ang="0">
                      <a:pos x="4" y="0"/>
                    </a:cxn>
                  </a:cxnLst>
                  <a:rect l="0" t="0" r="r" b="b"/>
                  <a:pathLst>
                    <a:path w="5" h="1">
                      <a:moveTo>
                        <a:pt x="4" y="0"/>
                      </a:moveTo>
                      <a:lnTo>
                        <a:pt x="4" y="0"/>
                      </a:lnTo>
                      <a:lnTo>
                        <a:pt x="0" y="0"/>
                      </a:lnTo>
                      <a:lnTo>
                        <a:pt x="0" y="0"/>
                      </a:lnTo>
                      <a:lnTo>
                        <a:pt x="4"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02" name="Freeform 642"/>
                <p:cNvSpPr>
                  <a:spLocks/>
                </p:cNvSpPr>
                <p:nvPr/>
              </p:nvSpPr>
              <p:spPr bwMode="auto">
                <a:xfrm>
                  <a:off x="642" y="2687"/>
                  <a:ext cx="6" cy="2"/>
                </a:xfrm>
                <a:custGeom>
                  <a:avLst/>
                  <a:gdLst/>
                  <a:ahLst/>
                  <a:cxnLst>
                    <a:cxn ang="0">
                      <a:pos x="5" y="1"/>
                    </a:cxn>
                    <a:cxn ang="0">
                      <a:pos x="5" y="0"/>
                    </a:cxn>
                    <a:cxn ang="0">
                      <a:pos x="0" y="0"/>
                    </a:cxn>
                    <a:cxn ang="0">
                      <a:pos x="0" y="1"/>
                    </a:cxn>
                    <a:cxn ang="0">
                      <a:pos x="5" y="1"/>
                    </a:cxn>
                  </a:cxnLst>
                  <a:rect l="0" t="0" r="r" b="b"/>
                  <a:pathLst>
                    <a:path w="6" h="2">
                      <a:moveTo>
                        <a:pt x="5" y="1"/>
                      </a:moveTo>
                      <a:lnTo>
                        <a:pt x="5" y="0"/>
                      </a:lnTo>
                      <a:lnTo>
                        <a:pt x="0" y="0"/>
                      </a:lnTo>
                      <a:lnTo>
                        <a:pt x="0" y="1"/>
                      </a:lnTo>
                      <a:lnTo>
                        <a:pt x="5" y="1"/>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3203" name="Freeform 643"/>
                <p:cNvSpPr>
                  <a:spLocks/>
                </p:cNvSpPr>
                <p:nvPr/>
              </p:nvSpPr>
              <p:spPr bwMode="auto">
                <a:xfrm>
                  <a:off x="647" y="2653"/>
                  <a:ext cx="3" cy="65"/>
                </a:xfrm>
                <a:custGeom>
                  <a:avLst/>
                  <a:gdLst/>
                  <a:ahLst/>
                  <a:cxnLst>
                    <a:cxn ang="0">
                      <a:pos x="2" y="64"/>
                    </a:cxn>
                    <a:cxn ang="0">
                      <a:pos x="1" y="0"/>
                    </a:cxn>
                    <a:cxn ang="0">
                      <a:pos x="0" y="0"/>
                    </a:cxn>
                    <a:cxn ang="0">
                      <a:pos x="1" y="64"/>
                    </a:cxn>
                    <a:cxn ang="0">
                      <a:pos x="2" y="64"/>
                    </a:cxn>
                  </a:cxnLst>
                  <a:rect l="0" t="0" r="r" b="b"/>
                  <a:pathLst>
                    <a:path w="3" h="65">
                      <a:moveTo>
                        <a:pt x="2" y="64"/>
                      </a:moveTo>
                      <a:lnTo>
                        <a:pt x="1" y="0"/>
                      </a:lnTo>
                      <a:lnTo>
                        <a:pt x="0" y="0"/>
                      </a:lnTo>
                      <a:lnTo>
                        <a:pt x="1" y="64"/>
                      </a:lnTo>
                      <a:lnTo>
                        <a:pt x="2" y="64"/>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04" name="Freeform 644"/>
                <p:cNvSpPr>
                  <a:spLocks/>
                </p:cNvSpPr>
                <p:nvPr/>
              </p:nvSpPr>
              <p:spPr bwMode="auto">
                <a:xfrm>
                  <a:off x="647" y="2653"/>
                  <a:ext cx="4" cy="66"/>
                </a:xfrm>
                <a:custGeom>
                  <a:avLst/>
                  <a:gdLst/>
                  <a:ahLst/>
                  <a:cxnLst>
                    <a:cxn ang="0">
                      <a:pos x="3" y="65"/>
                    </a:cxn>
                    <a:cxn ang="0">
                      <a:pos x="2" y="0"/>
                    </a:cxn>
                    <a:cxn ang="0">
                      <a:pos x="0" y="0"/>
                    </a:cxn>
                    <a:cxn ang="0">
                      <a:pos x="1" y="65"/>
                    </a:cxn>
                    <a:cxn ang="0">
                      <a:pos x="3" y="65"/>
                    </a:cxn>
                  </a:cxnLst>
                  <a:rect l="0" t="0" r="r" b="b"/>
                  <a:pathLst>
                    <a:path w="4" h="66">
                      <a:moveTo>
                        <a:pt x="3" y="65"/>
                      </a:moveTo>
                      <a:lnTo>
                        <a:pt x="2" y="0"/>
                      </a:lnTo>
                      <a:lnTo>
                        <a:pt x="0" y="0"/>
                      </a:lnTo>
                      <a:lnTo>
                        <a:pt x="1" y="65"/>
                      </a:lnTo>
                      <a:lnTo>
                        <a:pt x="3" y="6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05" name="Freeform 645"/>
                <p:cNvSpPr>
                  <a:spLocks/>
                </p:cNvSpPr>
                <p:nvPr/>
              </p:nvSpPr>
              <p:spPr bwMode="auto">
                <a:xfrm>
                  <a:off x="625" y="2708"/>
                  <a:ext cx="48" cy="15"/>
                </a:xfrm>
                <a:custGeom>
                  <a:avLst/>
                  <a:gdLst/>
                  <a:ahLst/>
                  <a:cxnLst>
                    <a:cxn ang="0">
                      <a:pos x="47" y="5"/>
                    </a:cxn>
                    <a:cxn ang="0">
                      <a:pos x="44" y="14"/>
                    </a:cxn>
                    <a:cxn ang="0">
                      <a:pos x="0" y="14"/>
                    </a:cxn>
                    <a:cxn ang="0">
                      <a:pos x="0" y="4"/>
                    </a:cxn>
                    <a:cxn ang="0">
                      <a:pos x="33" y="4"/>
                    </a:cxn>
                    <a:cxn ang="0">
                      <a:pos x="33" y="4"/>
                    </a:cxn>
                    <a:cxn ang="0">
                      <a:pos x="34" y="4"/>
                    </a:cxn>
                    <a:cxn ang="0">
                      <a:pos x="35" y="4"/>
                    </a:cxn>
                    <a:cxn ang="0">
                      <a:pos x="36" y="3"/>
                    </a:cxn>
                    <a:cxn ang="0">
                      <a:pos x="37" y="3"/>
                    </a:cxn>
                    <a:cxn ang="0">
                      <a:pos x="39" y="2"/>
                    </a:cxn>
                    <a:cxn ang="0">
                      <a:pos x="40" y="1"/>
                    </a:cxn>
                    <a:cxn ang="0">
                      <a:pos x="40" y="0"/>
                    </a:cxn>
                    <a:cxn ang="0">
                      <a:pos x="47" y="0"/>
                    </a:cxn>
                    <a:cxn ang="0">
                      <a:pos x="47" y="5"/>
                    </a:cxn>
                  </a:cxnLst>
                  <a:rect l="0" t="0" r="r" b="b"/>
                  <a:pathLst>
                    <a:path w="48" h="15">
                      <a:moveTo>
                        <a:pt x="47" y="5"/>
                      </a:moveTo>
                      <a:lnTo>
                        <a:pt x="44" y="14"/>
                      </a:lnTo>
                      <a:lnTo>
                        <a:pt x="0" y="14"/>
                      </a:lnTo>
                      <a:lnTo>
                        <a:pt x="0" y="4"/>
                      </a:lnTo>
                      <a:lnTo>
                        <a:pt x="33" y="4"/>
                      </a:lnTo>
                      <a:lnTo>
                        <a:pt x="33" y="4"/>
                      </a:lnTo>
                      <a:lnTo>
                        <a:pt x="34" y="4"/>
                      </a:lnTo>
                      <a:lnTo>
                        <a:pt x="35" y="4"/>
                      </a:lnTo>
                      <a:lnTo>
                        <a:pt x="36" y="3"/>
                      </a:lnTo>
                      <a:lnTo>
                        <a:pt x="37" y="3"/>
                      </a:lnTo>
                      <a:lnTo>
                        <a:pt x="39" y="2"/>
                      </a:lnTo>
                      <a:lnTo>
                        <a:pt x="40" y="1"/>
                      </a:lnTo>
                      <a:lnTo>
                        <a:pt x="40" y="0"/>
                      </a:lnTo>
                      <a:lnTo>
                        <a:pt x="47" y="0"/>
                      </a:lnTo>
                      <a:lnTo>
                        <a:pt x="47" y="5"/>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06" name="Freeform 646"/>
                <p:cNvSpPr>
                  <a:spLocks/>
                </p:cNvSpPr>
                <p:nvPr/>
              </p:nvSpPr>
              <p:spPr bwMode="auto">
                <a:xfrm>
                  <a:off x="619" y="2653"/>
                  <a:ext cx="14" cy="56"/>
                </a:xfrm>
                <a:custGeom>
                  <a:avLst/>
                  <a:gdLst/>
                  <a:ahLst/>
                  <a:cxnLst>
                    <a:cxn ang="0">
                      <a:pos x="2" y="55"/>
                    </a:cxn>
                    <a:cxn ang="0">
                      <a:pos x="13" y="0"/>
                    </a:cxn>
                    <a:cxn ang="0">
                      <a:pos x="11" y="0"/>
                    </a:cxn>
                    <a:cxn ang="0">
                      <a:pos x="0" y="55"/>
                    </a:cxn>
                    <a:cxn ang="0">
                      <a:pos x="2" y="55"/>
                    </a:cxn>
                  </a:cxnLst>
                  <a:rect l="0" t="0" r="r" b="b"/>
                  <a:pathLst>
                    <a:path w="14" h="56">
                      <a:moveTo>
                        <a:pt x="2" y="55"/>
                      </a:moveTo>
                      <a:lnTo>
                        <a:pt x="13" y="0"/>
                      </a:lnTo>
                      <a:lnTo>
                        <a:pt x="11" y="0"/>
                      </a:lnTo>
                      <a:lnTo>
                        <a:pt x="0" y="55"/>
                      </a:lnTo>
                      <a:lnTo>
                        <a:pt x="2" y="55"/>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07" name="Freeform 647"/>
                <p:cNvSpPr>
                  <a:spLocks/>
                </p:cNvSpPr>
                <p:nvPr/>
              </p:nvSpPr>
              <p:spPr bwMode="auto">
                <a:xfrm>
                  <a:off x="619" y="2653"/>
                  <a:ext cx="15" cy="57"/>
                </a:xfrm>
                <a:custGeom>
                  <a:avLst/>
                  <a:gdLst/>
                  <a:ahLst/>
                  <a:cxnLst>
                    <a:cxn ang="0">
                      <a:pos x="2" y="56"/>
                    </a:cxn>
                    <a:cxn ang="0">
                      <a:pos x="14" y="0"/>
                    </a:cxn>
                    <a:cxn ang="0">
                      <a:pos x="12" y="0"/>
                    </a:cxn>
                    <a:cxn ang="0">
                      <a:pos x="0" y="56"/>
                    </a:cxn>
                    <a:cxn ang="0">
                      <a:pos x="2" y="56"/>
                    </a:cxn>
                  </a:cxnLst>
                  <a:rect l="0" t="0" r="r" b="b"/>
                  <a:pathLst>
                    <a:path w="15" h="57">
                      <a:moveTo>
                        <a:pt x="2" y="56"/>
                      </a:moveTo>
                      <a:lnTo>
                        <a:pt x="14" y="0"/>
                      </a:lnTo>
                      <a:lnTo>
                        <a:pt x="12" y="0"/>
                      </a:lnTo>
                      <a:lnTo>
                        <a:pt x="0" y="56"/>
                      </a:lnTo>
                      <a:lnTo>
                        <a:pt x="2" y="5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08" name="Freeform 648"/>
                <p:cNvSpPr>
                  <a:spLocks/>
                </p:cNvSpPr>
                <p:nvPr/>
              </p:nvSpPr>
              <p:spPr bwMode="auto">
                <a:xfrm>
                  <a:off x="600" y="2702"/>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09" name="Freeform 649"/>
                <p:cNvSpPr>
                  <a:spLocks/>
                </p:cNvSpPr>
                <p:nvPr/>
              </p:nvSpPr>
              <p:spPr bwMode="auto">
                <a:xfrm>
                  <a:off x="600" y="2702"/>
                  <a:ext cx="3" cy="3"/>
                </a:xfrm>
                <a:custGeom>
                  <a:avLst/>
                  <a:gdLst/>
                  <a:ahLst/>
                  <a:cxnLst>
                    <a:cxn ang="0">
                      <a:pos x="2" y="2"/>
                    </a:cxn>
                    <a:cxn ang="0">
                      <a:pos x="2" y="0"/>
                    </a:cxn>
                    <a:cxn ang="0">
                      <a:pos x="0" y="0"/>
                    </a:cxn>
                    <a:cxn ang="0">
                      <a:pos x="0" y="2"/>
                    </a:cxn>
                    <a:cxn ang="0">
                      <a:pos x="2" y="2"/>
                    </a:cxn>
                  </a:cxnLst>
                  <a:rect l="0" t="0" r="r" b="b"/>
                  <a:pathLst>
                    <a:path w="3" h="3">
                      <a:moveTo>
                        <a:pt x="2" y="2"/>
                      </a:moveTo>
                      <a:lnTo>
                        <a:pt x="2" y="0"/>
                      </a:lnTo>
                      <a:lnTo>
                        <a:pt x="0" y="0"/>
                      </a:lnTo>
                      <a:lnTo>
                        <a:pt x="0" y="2"/>
                      </a:lnTo>
                      <a:lnTo>
                        <a:pt x="2"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10" name="Freeform 650"/>
                <p:cNvSpPr>
                  <a:spLocks/>
                </p:cNvSpPr>
                <p:nvPr/>
              </p:nvSpPr>
              <p:spPr bwMode="auto">
                <a:xfrm>
                  <a:off x="598" y="2690"/>
                  <a:ext cx="6" cy="12"/>
                </a:xfrm>
                <a:custGeom>
                  <a:avLst/>
                  <a:gdLst/>
                  <a:ahLst/>
                  <a:cxnLst>
                    <a:cxn ang="0">
                      <a:pos x="5" y="11"/>
                    </a:cxn>
                    <a:cxn ang="0">
                      <a:pos x="5" y="10"/>
                    </a:cxn>
                    <a:cxn ang="0">
                      <a:pos x="5" y="8"/>
                    </a:cxn>
                    <a:cxn ang="0">
                      <a:pos x="5" y="5"/>
                    </a:cxn>
                    <a:cxn ang="0">
                      <a:pos x="5" y="3"/>
                    </a:cxn>
                    <a:cxn ang="0">
                      <a:pos x="5" y="2"/>
                    </a:cxn>
                    <a:cxn ang="0">
                      <a:pos x="4" y="1"/>
                    </a:cxn>
                    <a:cxn ang="0">
                      <a:pos x="4" y="0"/>
                    </a:cxn>
                    <a:cxn ang="0">
                      <a:pos x="3" y="0"/>
                    </a:cxn>
                    <a:cxn ang="0">
                      <a:pos x="1" y="0"/>
                    </a:cxn>
                    <a:cxn ang="0">
                      <a:pos x="1" y="1"/>
                    </a:cxn>
                    <a:cxn ang="0">
                      <a:pos x="0" y="2"/>
                    </a:cxn>
                    <a:cxn ang="0">
                      <a:pos x="0" y="3"/>
                    </a:cxn>
                    <a:cxn ang="0">
                      <a:pos x="0" y="5"/>
                    </a:cxn>
                    <a:cxn ang="0">
                      <a:pos x="0" y="8"/>
                    </a:cxn>
                    <a:cxn ang="0">
                      <a:pos x="0" y="10"/>
                    </a:cxn>
                    <a:cxn ang="0">
                      <a:pos x="0" y="11"/>
                    </a:cxn>
                    <a:cxn ang="0">
                      <a:pos x="5" y="11"/>
                    </a:cxn>
                  </a:cxnLst>
                  <a:rect l="0" t="0" r="r" b="b"/>
                  <a:pathLst>
                    <a:path w="6" h="12">
                      <a:moveTo>
                        <a:pt x="5" y="11"/>
                      </a:moveTo>
                      <a:lnTo>
                        <a:pt x="5" y="10"/>
                      </a:lnTo>
                      <a:lnTo>
                        <a:pt x="5" y="8"/>
                      </a:lnTo>
                      <a:lnTo>
                        <a:pt x="5" y="5"/>
                      </a:lnTo>
                      <a:lnTo>
                        <a:pt x="5" y="3"/>
                      </a:lnTo>
                      <a:lnTo>
                        <a:pt x="5" y="2"/>
                      </a:lnTo>
                      <a:lnTo>
                        <a:pt x="4" y="1"/>
                      </a:lnTo>
                      <a:lnTo>
                        <a:pt x="4" y="0"/>
                      </a:lnTo>
                      <a:lnTo>
                        <a:pt x="3" y="0"/>
                      </a:lnTo>
                      <a:lnTo>
                        <a:pt x="1" y="0"/>
                      </a:lnTo>
                      <a:lnTo>
                        <a:pt x="1" y="1"/>
                      </a:lnTo>
                      <a:lnTo>
                        <a:pt x="0" y="2"/>
                      </a:lnTo>
                      <a:lnTo>
                        <a:pt x="0" y="3"/>
                      </a:lnTo>
                      <a:lnTo>
                        <a:pt x="0" y="5"/>
                      </a:lnTo>
                      <a:lnTo>
                        <a:pt x="0" y="8"/>
                      </a:lnTo>
                      <a:lnTo>
                        <a:pt x="0" y="10"/>
                      </a:lnTo>
                      <a:lnTo>
                        <a:pt x="0" y="11"/>
                      </a:lnTo>
                      <a:lnTo>
                        <a:pt x="5" y="1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11" name="Freeform 651"/>
                <p:cNvSpPr>
                  <a:spLocks/>
                </p:cNvSpPr>
                <p:nvPr/>
              </p:nvSpPr>
              <p:spPr bwMode="auto">
                <a:xfrm>
                  <a:off x="598" y="2690"/>
                  <a:ext cx="7" cy="14"/>
                </a:xfrm>
                <a:custGeom>
                  <a:avLst/>
                  <a:gdLst/>
                  <a:ahLst/>
                  <a:cxnLst>
                    <a:cxn ang="0">
                      <a:pos x="6" y="13"/>
                    </a:cxn>
                    <a:cxn ang="0">
                      <a:pos x="6" y="12"/>
                    </a:cxn>
                    <a:cxn ang="0">
                      <a:pos x="6" y="9"/>
                    </a:cxn>
                    <a:cxn ang="0">
                      <a:pos x="6" y="6"/>
                    </a:cxn>
                    <a:cxn ang="0">
                      <a:pos x="6" y="4"/>
                    </a:cxn>
                    <a:cxn ang="0">
                      <a:pos x="6" y="3"/>
                    </a:cxn>
                    <a:cxn ang="0">
                      <a:pos x="5" y="1"/>
                    </a:cxn>
                    <a:cxn ang="0">
                      <a:pos x="5" y="0"/>
                    </a:cxn>
                    <a:cxn ang="0">
                      <a:pos x="3" y="0"/>
                    </a:cxn>
                    <a:cxn ang="0">
                      <a:pos x="2" y="0"/>
                    </a:cxn>
                    <a:cxn ang="0">
                      <a:pos x="1" y="1"/>
                    </a:cxn>
                    <a:cxn ang="0">
                      <a:pos x="0" y="3"/>
                    </a:cxn>
                    <a:cxn ang="0">
                      <a:pos x="0" y="4"/>
                    </a:cxn>
                    <a:cxn ang="0">
                      <a:pos x="0" y="6"/>
                    </a:cxn>
                    <a:cxn ang="0">
                      <a:pos x="0" y="9"/>
                    </a:cxn>
                    <a:cxn ang="0">
                      <a:pos x="0" y="12"/>
                    </a:cxn>
                    <a:cxn ang="0">
                      <a:pos x="0" y="13"/>
                    </a:cxn>
                    <a:cxn ang="0">
                      <a:pos x="6" y="13"/>
                    </a:cxn>
                  </a:cxnLst>
                  <a:rect l="0" t="0" r="r" b="b"/>
                  <a:pathLst>
                    <a:path w="7" h="14">
                      <a:moveTo>
                        <a:pt x="6" y="13"/>
                      </a:moveTo>
                      <a:lnTo>
                        <a:pt x="6" y="12"/>
                      </a:lnTo>
                      <a:lnTo>
                        <a:pt x="6" y="9"/>
                      </a:lnTo>
                      <a:lnTo>
                        <a:pt x="6" y="6"/>
                      </a:lnTo>
                      <a:lnTo>
                        <a:pt x="6" y="4"/>
                      </a:lnTo>
                      <a:lnTo>
                        <a:pt x="6" y="3"/>
                      </a:lnTo>
                      <a:lnTo>
                        <a:pt x="5" y="1"/>
                      </a:lnTo>
                      <a:lnTo>
                        <a:pt x="5" y="0"/>
                      </a:lnTo>
                      <a:lnTo>
                        <a:pt x="3" y="0"/>
                      </a:lnTo>
                      <a:lnTo>
                        <a:pt x="2" y="0"/>
                      </a:lnTo>
                      <a:lnTo>
                        <a:pt x="1" y="1"/>
                      </a:lnTo>
                      <a:lnTo>
                        <a:pt x="0" y="3"/>
                      </a:lnTo>
                      <a:lnTo>
                        <a:pt x="0" y="4"/>
                      </a:lnTo>
                      <a:lnTo>
                        <a:pt x="0" y="6"/>
                      </a:lnTo>
                      <a:lnTo>
                        <a:pt x="0" y="9"/>
                      </a:lnTo>
                      <a:lnTo>
                        <a:pt x="0" y="12"/>
                      </a:lnTo>
                      <a:lnTo>
                        <a:pt x="0" y="13"/>
                      </a:lnTo>
                      <a:lnTo>
                        <a:pt x="6" y="1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12" name="Line 652"/>
                <p:cNvSpPr>
                  <a:spLocks noChangeShapeType="1"/>
                </p:cNvSpPr>
                <p:nvPr/>
              </p:nvSpPr>
              <p:spPr bwMode="auto">
                <a:xfrm>
                  <a:off x="598" y="2695"/>
                  <a:ext cx="6" cy="0"/>
                </a:xfrm>
                <a:prstGeom prst="line">
                  <a:avLst/>
                </a:prstGeom>
                <a:noFill/>
                <a:ln w="12700">
                  <a:noFill/>
                  <a:round/>
                  <a:headEnd/>
                  <a:tailEnd/>
                </a:ln>
                <a:effectLst/>
              </p:spPr>
              <p:txBody>
                <a:bodyPr/>
                <a:lstStyle/>
                <a:p>
                  <a:endParaRPr lang="en-US"/>
                </a:p>
              </p:txBody>
            </p:sp>
            <p:sp>
              <p:nvSpPr>
                <p:cNvPr id="323213" name="Line 653"/>
                <p:cNvSpPr>
                  <a:spLocks noChangeShapeType="1"/>
                </p:cNvSpPr>
                <p:nvPr/>
              </p:nvSpPr>
              <p:spPr bwMode="auto">
                <a:xfrm>
                  <a:off x="598" y="2695"/>
                  <a:ext cx="6" cy="0"/>
                </a:xfrm>
                <a:prstGeom prst="line">
                  <a:avLst/>
                </a:prstGeom>
                <a:noFill/>
                <a:ln w="12700">
                  <a:solidFill>
                    <a:srgbClr val="000000"/>
                  </a:solidFill>
                  <a:round/>
                  <a:headEnd/>
                  <a:tailEnd/>
                </a:ln>
                <a:effectLst/>
              </p:spPr>
              <p:txBody>
                <a:bodyPr/>
                <a:lstStyle/>
                <a:p>
                  <a:endParaRPr lang="en-US"/>
                </a:p>
              </p:txBody>
            </p:sp>
            <p:sp>
              <p:nvSpPr>
                <p:cNvPr id="323214" name="Line 654"/>
                <p:cNvSpPr>
                  <a:spLocks noChangeShapeType="1"/>
                </p:cNvSpPr>
                <p:nvPr/>
              </p:nvSpPr>
              <p:spPr bwMode="auto">
                <a:xfrm>
                  <a:off x="628" y="2673"/>
                  <a:ext cx="44" cy="0"/>
                </a:xfrm>
                <a:prstGeom prst="line">
                  <a:avLst/>
                </a:prstGeom>
                <a:noFill/>
                <a:ln w="12700">
                  <a:solidFill>
                    <a:srgbClr val="000000"/>
                  </a:solidFill>
                  <a:round/>
                  <a:headEnd/>
                  <a:tailEnd/>
                </a:ln>
                <a:effectLst/>
              </p:spPr>
              <p:txBody>
                <a:bodyPr/>
                <a:lstStyle/>
                <a:p>
                  <a:endParaRPr lang="en-US"/>
                </a:p>
              </p:txBody>
            </p:sp>
            <p:sp>
              <p:nvSpPr>
                <p:cNvPr id="323215" name="Line 655"/>
                <p:cNvSpPr>
                  <a:spLocks noChangeShapeType="1"/>
                </p:cNvSpPr>
                <p:nvPr/>
              </p:nvSpPr>
              <p:spPr bwMode="auto">
                <a:xfrm>
                  <a:off x="628" y="2674"/>
                  <a:ext cx="44" cy="0"/>
                </a:xfrm>
                <a:prstGeom prst="line">
                  <a:avLst/>
                </a:prstGeom>
                <a:noFill/>
                <a:ln w="12700">
                  <a:solidFill>
                    <a:srgbClr val="000000"/>
                  </a:solidFill>
                  <a:round/>
                  <a:headEnd/>
                  <a:tailEnd/>
                </a:ln>
                <a:effectLst/>
              </p:spPr>
              <p:txBody>
                <a:bodyPr/>
                <a:lstStyle/>
                <a:p>
                  <a:endParaRPr lang="en-US"/>
                </a:p>
              </p:txBody>
            </p:sp>
            <p:sp>
              <p:nvSpPr>
                <p:cNvPr id="323216" name="Freeform 656"/>
                <p:cNvSpPr>
                  <a:spLocks/>
                </p:cNvSpPr>
                <p:nvPr/>
              </p:nvSpPr>
              <p:spPr bwMode="auto">
                <a:xfrm>
                  <a:off x="629" y="2700"/>
                  <a:ext cx="7" cy="11"/>
                </a:xfrm>
                <a:custGeom>
                  <a:avLst/>
                  <a:gdLst/>
                  <a:ahLst/>
                  <a:cxnLst>
                    <a:cxn ang="0">
                      <a:pos x="6" y="10"/>
                    </a:cxn>
                    <a:cxn ang="0">
                      <a:pos x="6" y="0"/>
                    </a:cxn>
                    <a:cxn ang="0">
                      <a:pos x="0" y="0"/>
                    </a:cxn>
                    <a:cxn ang="0">
                      <a:pos x="0" y="10"/>
                    </a:cxn>
                    <a:cxn ang="0">
                      <a:pos x="6" y="10"/>
                    </a:cxn>
                  </a:cxnLst>
                  <a:rect l="0" t="0" r="r" b="b"/>
                  <a:pathLst>
                    <a:path w="7" h="11">
                      <a:moveTo>
                        <a:pt x="6" y="10"/>
                      </a:moveTo>
                      <a:lnTo>
                        <a:pt x="6" y="0"/>
                      </a:lnTo>
                      <a:lnTo>
                        <a:pt x="0" y="0"/>
                      </a:lnTo>
                      <a:lnTo>
                        <a:pt x="0" y="10"/>
                      </a:lnTo>
                      <a:lnTo>
                        <a:pt x="6" y="1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17" name="Freeform 657"/>
                <p:cNvSpPr>
                  <a:spLocks/>
                </p:cNvSpPr>
                <p:nvPr/>
              </p:nvSpPr>
              <p:spPr bwMode="auto">
                <a:xfrm>
                  <a:off x="629" y="2700"/>
                  <a:ext cx="8" cy="12"/>
                </a:xfrm>
                <a:custGeom>
                  <a:avLst/>
                  <a:gdLst/>
                  <a:ahLst/>
                  <a:cxnLst>
                    <a:cxn ang="0">
                      <a:pos x="7" y="11"/>
                    </a:cxn>
                    <a:cxn ang="0">
                      <a:pos x="7" y="0"/>
                    </a:cxn>
                    <a:cxn ang="0">
                      <a:pos x="0" y="0"/>
                    </a:cxn>
                    <a:cxn ang="0">
                      <a:pos x="0" y="11"/>
                    </a:cxn>
                    <a:cxn ang="0">
                      <a:pos x="7" y="11"/>
                    </a:cxn>
                  </a:cxnLst>
                  <a:rect l="0" t="0" r="r" b="b"/>
                  <a:pathLst>
                    <a:path w="8" h="12">
                      <a:moveTo>
                        <a:pt x="7" y="11"/>
                      </a:moveTo>
                      <a:lnTo>
                        <a:pt x="7" y="0"/>
                      </a:lnTo>
                      <a:lnTo>
                        <a:pt x="0" y="0"/>
                      </a:lnTo>
                      <a:lnTo>
                        <a:pt x="0" y="11"/>
                      </a:lnTo>
                      <a:lnTo>
                        <a:pt x="7" y="11"/>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3218" name="Freeform 658"/>
                <p:cNvSpPr>
                  <a:spLocks/>
                </p:cNvSpPr>
                <p:nvPr/>
              </p:nvSpPr>
              <p:spPr bwMode="auto">
                <a:xfrm>
                  <a:off x="617" y="2708"/>
                  <a:ext cx="12" cy="10"/>
                </a:xfrm>
                <a:custGeom>
                  <a:avLst/>
                  <a:gdLst/>
                  <a:ahLst/>
                  <a:cxnLst>
                    <a:cxn ang="0">
                      <a:pos x="11" y="9"/>
                    </a:cxn>
                    <a:cxn ang="0">
                      <a:pos x="11" y="0"/>
                    </a:cxn>
                    <a:cxn ang="0">
                      <a:pos x="0" y="0"/>
                    </a:cxn>
                    <a:cxn ang="0">
                      <a:pos x="0" y="9"/>
                    </a:cxn>
                    <a:cxn ang="0">
                      <a:pos x="11" y="9"/>
                    </a:cxn>
                  </a:cxnLst>
                  <a:rect l="0" t="0" r="r" b="b"/>
                  <a:pathLst>
                    <a:path w="12" h="10">
                      <a:moveTo>
                        <a:pt x="11" y="9"/>
                      </a:moveTo>
                      <a:lnTo>
                        <a:pt x="11" y="0"/>
                      </a:lnTo>
                      <a:lnTo>
                        <a:pt x="0" y="0"/>
                      </a:lnTo>
                      <a:lnTo>
                        <a:pt x="0" y="9"/>
                      </a:lnTo>
                      <a:lnTo>
                        <a:pt x="11" y="9"/>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19" name="Freeform 659"/>
                <p:cNvSpPr>
                  <a:spLocks/>
                </p:cNvSpPr>
                <p:nvPr/>
              </p:nvSpPr>
              <p:spPr bwMode="auto">
                <a:xfrm>
                  <a:off x="617" y="2708"/>
                  <a:ext cx="13" cy="11"/>
                </a:xfrm>
                <a:custGeom>
                  <a:avLst/>
                  <a:gdLst/>
                  <a:ahLst/>
                  <a:cxnLst>
                    <a:cxn ang="0">
                      <a:pos x="12" y="10"/>
                    </a:cxn>
                    <a:cxn ang="0">
                      <a:pos x="12" y="0"/>
                    </a:cxn>
                    <a:cxn ang="0">
                      <a:pos x="0" y="0"/>
                    </a:cxn>
                    <a:cxn ang="0">
                      <a:pos x="0" y="10"/>
                    </a:cxn>
                    <a:cxn ang="0">
                      <a:pos x="12" y="10"/>
                    </a:cxn>
                  </a:cxnLst>
                  <a:rect l="0" t="0" r="r" b="b"/>
                  <a:pathLst>
                    <a:path w="13" h="11">
                      <a:moveTo>
                        <a:pt x="12" y="10"/>
                      </a:moveTo>
                      <a:lnTo>
                        <a:pt x="12" y="0"/>
                      </a:lnTo>
                      <a:lnTo>
                        <a:pt x="0" y="0"/>
                      </a:lnTo>
                      <a:lnTo>
                        <a:pt x="0" y="10"/>
                      </a:lnTo>
                      <a:lnTo>
                        <a:pt x="12" y="1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20" name="Freeform 660"/>
                <p:cNvSpPr>
                  <a:spLocks/>
                </p:cNvSpPr>
                <p:nvPr/>
              </p:nvSpPr>
              <p:spPr bwMode="auto">
                <a:xfrm>
                  <a:off x="629" y="2711"/>
                  <a:ext cx="4" cy="2"/>
                </a:xfrm>
                <a:custGeom>
                  <a:avLst/>
                  <a:gdLst/>
                  <a:ahLst/>
                  <a:cxnLst>
                    <a:cxn ang="0">
                      <a:pos x="3" y="1"/>
                    </a:cxn>
                    <a:cxn ang="0">
                      <a:pos x="3" y="0"/>
                    </a:cxn>
                    <a:cxn ang="0">
                      <a:pos x="0" y="0"/>
                    </a:cxn>
                    <a:cxn ang="0">
                      <a:pos x="0" y="1"/>
                    </a:cxn>
                    <a:cxn ang="0">
                      <a:pos x="3" y="1"/>
                    </a:cxn>
                  </a:cxnLst>
                  <a:rect l="0" t="0" r="r" b="b"/>
                  <a:pathLst>
                    <a:path w="4" h="2">
                      <a:moveTo>
                        <a:pt x="3" y="1"/>
                      </a:moveTo>
                      <a:lnTo>
                        <a:pt x="3" y="0"/>
                      </a:lnTo>
                      <a:lnTo>
                        <a:pt x="0" y="0"/>
                      </a:lnTo>
                      <a:lnTo>
                        <a:pt x="0" y="1"/>
                      </a:lnTo>
                      <a:lnTo>
                        <a:pt x="3"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21" name="Freeform 661"/>
                <p:cNvSpPr>
                  <a:spLocks/>
                </p:cNvSpPr>
                <p:nvPr/>
              </p:nvSpPr>
              <p:spPr bwMode="auto">
                <a:xfrm>
                  <a:off x="629" y="2711"/>
                  <a:ext cx="6" cy="3"/>
                </a:xfrm>
                <a:custGeom>
                  <a:avLst/>
                  <a:gdLst/>
                  <a:ahLst/>
                  <a:cxnLst>
                    <a:cxn ang="0">
                      <a:pos x="5" y="2"/>
                    </a:cxn>
                    <a:cxn ang="0">
                      <a:pos x="5" y="0"/>
                    </a:cxn>
                    <a:cxn ang="0">
                      <a:pos x="0" y="0"/>
                    </a:cxn>
                    <a:cxn ang="0">
                      <a:pos x="0" y="2"/>
                    </a:cxn>
                    <a:cxn ang="0">
                      <a:pos x="5" y="2"/>
                    </a:cxn>
                  </a:cxnLst>
                  <a:rect l="0" t="0" r="r" b="b"/>
                  <a:pathLst>
                    <a:path w="6" h="3">
                      <a:moveTo>
                        <a:pt x="5" y="2"/>
                      </a:moveTo>
                      <a:lnTo>
                        <a:pt x="5" y="0"/>
                      </a:lnTo>
                      <a:lnTo>
                        <a:pt x="0" y="0"/>
                      </a:lnTo>
                      <a:lnTo>
                        <a:pt x="0" y="2"/>
                      </a:lnTo>
                      <a:lnTo>
                        <a:pt x="5"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22" name="Freeform 662"/>
                <p:cNvSpPr>
                  <a:spLocks/>
                </p:cNvSpPr>
                <p:nvPr/>
              </p:nvSpPr>
              <p:spPr bwMode="auto">
                <a:xfrm>
                  <a:off x="623" y="2697"/>
                  <a:ext cx="6" cy="11"/>
                </a:xfrm>
                <a:custGeom>
                  <a:avLst/>
                  <a:gdLst/>
                  <a:ahLst/>
                  <a:cxnLst>
                    <a:cxn ang="0">
                      <a:pos x="1" y="10"/>
                    </a:cxn>
                    <a:cxn ang="0">
                      <a:pos x="0" y="4"/>
                    </a:cxn>
                    <a:cxn ang="0">
                      <a:pos x="2" y="0"/>
                    </a:cxn>
                    <a:cxn ang="0">
                      <a:pos x="4" y="0"/>
                    </a:cxn>
                    <a:cxn ang="0">
                      <a:pos x="5" y="5"/>
                    </a:cxn>
                    <a:cxn ang="0">
                      <a:pos x="4" y="10"/>
                    </a:cxn>
                    <a:cxn ang="0">
                      <a:pos x="1" y="10"/>
                    </a:cxn>
                  </a:cxnLst>
                  <a:rect l="0" t="0" r="r" b="b"/>
                  <a:pathLst>
                    <a:path w="6" h="11">
                      <a:moveTo>
                        <a:pt x="1" y="10"/>
                      </a:moveTo>
                      <a:lnTo>
                        <a:pt x="0" y="4"/>
                      </a:lnTo>
                      <a:lnTo>
                        <a:pt x="2" y="0"/>
                      </a:lnTo>
                      <a:lnTo>
                        <a:pt x="4" y="0"/>
                      </a:lnTo>
                      <a:lnTo>
                        <a:pt x="5" y="5"/>
                      </a:lnTo>
                      <a:lnTo>
                        <a:pt x="4" y="10"/>
                      </a:lnTo>
                      <a:lnTo>
                        <a:pt x="1" y="1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23" name="Freeform 663"/>
                <p:cNvSpPr>
                  <a:spLocks/>
                </p:cNvSpPr>
                <p:nvPr/>
              </p:nvSpPr>
              <p:spPr bwMode="auto">
                <a:xfrm>
                  <a:off x="623" y="2697"/>
                  <a:ext cx="7" cy="12"/>
                </a:xfrm>
                <a:custGeom>
                  <a:avLst/>
                  <a:gdLst/>
                  <a:ahLst/>
                  <a:cxnLst>
                    <a:cxn ang="0">
                      <a:pos x="2" y="11"/>
                    </a:cxn>
                    <a:cxn ang="0">
                      <a:pos x="0" y="5"/>
                    </a:cxn>
                    <a:cxn ang="0">
                      <a:pos x="3" y="0"/>
                    </a:cxn>
                    <a:cxn ang="0">
                      <a:pos x="4" y="0"/>
                    </a:cxn>
                    <a:cxn ang="0">
                      <a:pos x="6" y="5"/>
                    </a:cxn>
                    <a:cxn ang="0">
                      <a:pos x="5" y="11"/>
                    </a:cxn>
                    <a:cxn ang="0">
                      <a:pos x="2" y="11"/>
                    </a:cxn>
                  </a:cxnLst>
                  <a:rect l="0" t="0" r="r" b="b"/>
                  <a:pathLst>
                    <a:path w="7" h="12">
                      <a:moveTo>
                        <a:pt x="2" y="11"/>
                      </a:moveTo>
                      <a:lnTo>
                        <a:pt x="0" y="5"/>
                      </a:lnTo>
                      <a:lnTo>
                        <a:pt x="3" y="0"/>
                      </a:lnTo>
                      <a:lnTo>
                        <a:pt x="4" y="0"/>
                      </a:lnTo>
                      <a:lnTo>
                        <a:pt x="6" y="5"/>
                      </a:lnTo>
                      <a:lnTo>
                        <a:pt x="5" y="11"/>
                      </a:lnTo>
                      <a:lnTo>
                        <a:pt x="2" y="1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24" name="Line 664"/>
                <p:cNvSpPr>
                  <a:spLocks noChangeShapeType="1"/>
                </p:cNvSpPr>
                <p:nvPr/>
              </p:nvSpPr>
              <p:spPr bwMode="auto">
                <a:xfrm>
                  <a:off x="650" y="2685"/>
                  <a:ext cx="11" cy="0"/>
                </a:xfrm>
                <a:prstGeom prst="line">
                  <a:avLst/>
                </a:prstGeom>
                <a:noFill/>
                <a:ln w="12700">
                  <a:solidFill>
                    <a:srgbClr val="000000"/>
                  </a:solidFill>
                  <a:round/>
                  <a:headEnd/>
                  <a:tailEnd/>
                </a:ln>
                <a:effectLst/>
              </p:spPr>
              <p:txBody>
                <a:bodyPr/>
                <a:lstStyle/>
                <a:p>
                  <a:endParaRPr lang="en-US"/>
                </a:p>
              </p:txBody>
            </p:sp>
            <p:sp>
              <p:nvSpPr>
                <p:cNvPr id="323225" name="Line 665"/>
                <p:cNvSpPr>
                  <a:spLocks noChangeShapeType="1"/>
                </p:cNvSpPr>
                <p:nvPr/>
              </p:nvSpPr>
              <p:spPr bwMode="auto">
                <a:xfrm>
                  <a:off x="650" y="2686"/>
                  <a:ext cx="10" cy="0"/>
                </a:xfrm>
                <a:prstGeom prst="line">
                  <a:avLst/>
                </a:prstGeom>
                <a:noFill/>
                <a:ln w="12700">
                  <a:solidFill>
                    <a:srgbClr val="000000"/>
                  </a:solidFill>
                  <a:round/>
                  <a:headEnd/>
                  <a:tailEnd/>
                </a:ln>
                <a:effectLst/>
              </p:spPr>
              <p:txBody>
                <a:bodyPr/>
                <a:lstStyle/>
                <a:p>
                  <a:endParaRPr lang="en-US"/>
                </a:p>
              </p:txBody>
            </p:sp>
            <p:sp>
              <p:nvSpPr>
                <p:cNvPr id="323226" name="Freeform 666"/>
                <p:cNvSpPr>
                  <a:spLocks/>
                </p:cNvSpPr>
                <p:nvPr/>
              </p:nvSpPr>
              <p:spPr bwMode="auto">
                <a:xfrm>
                  <a:off x="651" y="2662"/>
                  <a:ext cx="16" cy="11"/>
                </a:xfrm>
                <a:custGeom>
                  <a:avLst/>
                  <a:gdLst/>
                  <a:ahLst/>
                  <a:cxnLst>
                    <a:cxn ang="0">
                      <a:pos x="0" y="10"/>
                    </a:cxn>
                    <a:cxn ang="0">
                      <a:pos x="0" y="5"/>
                    </a:cxn>
                    <a:cxn ang="0">
                      <a:pos x="0" y="5"/>
                    </a:cxn>
                    <a:cxn ang="0">
                      <a:pos x="1" y="4"/>
                    </a:cxn>
                    <a:cxn ang="0">
                      <a:pos x="1" y="3"/>
                    </a:cxn>
                    <a:cxn ang="0">
                      <a:pos x="2" y="2"/>
                    </a:cxn>
                    <a:cxn ang="0">
                      <a:pos x="3" y="1"/>
                    </a:cxn>
                    <a:cxn ang="0">
                      <a:pos x="4" y="1"/>
                    </a:cxn>
                    <a:cxn ang="0">
                      <a:pos x="6" y="0"/>
                    </a:cxn>
                    <a:cxn ang="0">
                      <a:pos x="8" y="0"/>
                    </a:cxn>
                    <a:cxn ang="0">
                      <a:pos x="9" y="0"/>
                    </a:cxn>
                    <a:cxn ang="0">
                      <a:pos x="11" y="1"/>
                    </a:cxn>
                    <a:cxn ang="0">
                      <a:pos x="12" y="1"/>
                    </a:cxn>
                    <a:cxn ang="0">
                      <a:pos x="13" y="2"/>
                    </a:cxn>
                    <a:cxn ang="0">
                      <a:pos x="14" y="3"/>
                    </a:cxn>
                    <a:cxn ang="0">
                      <a:pos x="14" y="4"/>
                    </a:cxn>
                    <a:cxn ang="0">
                      <a:pos x="14" y="5"/>
                    </a:cxn>
                    <a:cxn ang="0">
                      <a:pos x="15" y="5"/>
                    </a:cxn>
                    <a:cxn ang="0">
                      <a:pos x="15" y="10"/>
                    </a:cxn>
                    <a:cxn ang="0">
                      <a:pos x="0" y="10"/>
                    </a:cxn>
                  </a:cxnLst>
                  <a:rect l="0" t="0" r="r" b="b"/>
                  <a:pathLst>
                    <a:path w="16" h="11">
                      <a:moveTo>
                        <a:pt x="0" y="10"/>
                      </a:moveTo>
                      <a:lnTo>
                        <a:pt x="0" y="5"/>
                      </a:lnTo>
                      <a:lnTo>
                        <a:pt x="0" y="5"/>
                      </a:lnTo>
                      <a:lnTo>
                        <a:pt x="1" y="4"/>
                      </a:lnTo>
                      <a:lnTo>
                        <a:pt x="1" y="3"/>
                      </a:lnTo>
                      <a:lnTo>
                        <a:pt x="2" y="2"/>
                      </a:lnTo>
                      <a:lnTo>
                        <a:pt x="3" y="1"/>
                      </a:lnTo>
                      <a:lnTo>
                        <a:pt x="4" y="1"/>
                      </a:lnTo>
                      <a:lnTo>
                        <a:pt x="6" y="0"/>
                      </a:lnTo>
                      <a:lnTo>
                        <a:pt x="8" y="0"/>
                      </a:lnTo>
                      <a:lnTo>
                        <a:pt x="9" y="0"/>
                      </a:lnTo>
                      <a:lnTo>
                        <a:pt x="11" y="1"/>
                      </a:lnTo>
                      <a:lnTo>
                        <a:pt x="12" y="1"/>
                      </a:lnTo>
                      <a:lnTo>
                        <a:pt x="13" y="2"/>
                      </a:lnTo>
                      <a:lnTo>
                        <a:pt x="14" y="3"/>
                      </a:lnTo>
                      <a:lnTo>
                        <a:pt x="14" y="4"/>
                      </a:lnTo>
                      <a:lnTo>
                        <a:pt x="14" y="5"/>
                      </a:lnTo>
                      <a:lnTo>
                        <a:pt x="15" y="5"/>
                      </a:lnTo>
                      <a:lnTo>
                        <a:pt x="15" y="10"/>
                      </a:lnTo>
                      <a:lnTo>
                        <a:pt x="0" y="1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27" name="Freeform 667"/>
                <p:cNvSpPr>
                  <a:spLocks/>
                </p:cNvSpPr>
                <p:nvPr/>
              </p:nvSpPr>
              <p:spPr bwMode="auto">
                <a:xfrm>
                  <a:off x="651" y="2662"/>
                  <a:ext cx="17" cy="12"/>
                </a:xfrm>
                <a:custGeom>
                  <a:avLst/>
                  <a:gdLst/>
                  <a:ahLst/>
                  <a:cxnLst>
                    <a:cxn ang="0">
                      <a:pos x="0" y="11"/>
                    </a:cxn>
                    <a:cxn ang="0">
                      <a:pos x="0" y="5"/>
                    </a:cxn>
                    <a:cxn ang="0">
                      <a:pos x="0" y="5"/>
                    </a:cxn>
                    <a:cxn ang="0">
                      <a:pos x="1" y="4"/>
                    </a:cxn>
                    <a:cxn ang="0">
                      <a:pos x="1" y="3"/>
                    </a:cxn>
                    <a:cxn ang="0">
                      <a:pos x="2" y="3"/>
                    </a:cxn>
                    <a:cxn ang="0">
                      <a:pos x="3" y="2"/>
                    </a:cxn>
                    <a:cxn ang="0">
                      <a:pos x="5" y="1"/>
                    </a:cxn>
                    <a:cxn ang="0">
                      <a:pos x="6" y="0"/>
                    </a:cxn>
                    <a:cxn ang="0">
                      <a:pos x="8" y="0"/>
                    </a:cxn>
                    <a:cxn ang="0">
                      <a:pos x="10" y="0"/>
                    </a:cxn>
                    <a:cxn ang="0">
                      <a:pos x="11" y="1"/>
                    </a:cxn>
                    <a:cxn ang="0">
                      <a:pos x="13" y="2"/>
                    </a:cxn>
                    <a:cxn ang="0">
                      <a:pos x="14" y="3"/>
                    </a:cxn>
                    <a:cxn ang="0">
                      <a:pos x="15" y="3"/>
                    </a:cxn>
                    <a:cxn ang="0">
                      <a:pos x="15" y="4"/>
                    </a:cxn>
                    <a:cxn ang="0">
                      <a:pos x="15" y="5"/>
                    </a:cxn>
                    <a:cxn ang="0">
                      <a:pos x="16" y="5"/>
                    </a:cxn>
                    <a:cxn ang="0">
                      <a:pos x="16" y="11"/>
                    </a:cxn>
                    <a:cxn ang="0">
                      <a:pos x="0" y="11"/>
                    </a:cxn>
                  </a:cxnLst>
                  <a:rect l="0" t="0" r="r" b="b"/>
                  <a:pathLst>
                    <a:path w="17" h="12">
                      <a:moveTo>
                        <a:pt x="0" y="11"/>
                      </a:moveTo>
                      <a:lnTo>
                        <a:pt x="0" y="5"/>
                      </a:lnTo>
                      <a:lnTo>
                        <a:pt x="0" y="5"/>
                      </a:lnTo>
                      <a:lnTo>
                        <a:pt x="1" y="4"/>
                      </a:lnTo>
                      <a:lnTo>
                        <a:pt x="1" y="3"/>
                      </a:lnTo>
                      <a:lnTo>
                        <a:pt x="2" y="3"/>
                      </a:lnTo>
                      <a:lnTo>
                        <a:pt x="3" y="2"/>
                      </a:lnTo>
                      <a:lnTo>
                        <a:pt x="5" y="1"/>
                      </a:lnTo>
                      <a:lnTo>
                        <a:pt x="6" y="0"/>
                      </a:lnTo>
                      <a:lnTo>
                        <a:pt x="8" y="0"/>
                      </a:lnTo>
                      <a:lnTo>
                        <a:pt x="10" y="0"/>
                      </a:lnTo>
                      <a:lnTo>
                        <a:pt x="11" y="1"/>
                      </a:lnTo>
                      <a:lnTo>
                        <a:pt x="13" y="2"/>
                      </a:lnTo>
                      <a:lnTo>
                        <a:pt x="14" y="3"/>
                      </a:lnTo>
                      <a:lnTo>
                        <a:pt x="15" y="3"/>
                      </a:lnTo>
                      <a:lnTo>
                        <a:pt x="15" y="4"/>
                      </a:lnTo>
                      <a:lnTo>
                        <a:pt x="15" y="5"/>
                      </a:lnTo>
                      <a:lnTo>
                        <a:pt x="16" y="5"/>
                      </a:lnTo>
                      <a:lnTo>
                        <a:pt x="16" y="11"/>
                      </a:lnTo>
                      <a:lnTo>
                        <a:pt x="0" y="1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28" name="Line 668"/>
                <p:cNvSpPr>
                  <a:spLocks noChangeShapeType="1"/>
                </p:cNvSpPr>
                <p:nvPr/>
              </p:nvSpPr>
              <p:spPr bwMode="auto">
                <a:xfrm>
                  <a:off x="625" y="2653"/>
                  <a:ext cx="0" cy="8"/>
                </a:xfrm>
                <a:prstGeom prst="line">
                  <a:avLst/>
                </a:prstGeom>
                <a:noFill/>
                <a:ln w="12700">
                  <a:noFill/>
                  <a:round/>
                  <a:headEnd/>
                  <a:tailEnd/>
                </a:ln>
                <a:effectLst/>
              </p:spPr>
              <p:txBody>
                <a:bodyPr/>
                <a:lstStyle/>
                <a:p>
                  <a:endParaRPr lang="en-US"/>
                </a:p>
              </p:txBody>
            </p:sp>
            <p:sp>
              <p:nvSpPr>
                <p:cNvPr id="323229" name="Line 669"/>
                <p:cNvSpPr>
                  <a:spLocks noChangeShapeType="1"/>
                </p:cNvSpPr>
                <p:nvPr/>
              </p:nvSpPr>
              <p:spPr bwMode="auto">
                <a:xfrm>
                  <a:off x="625" y="2653"/>
                  <a:ext cx="0" cy="8"/>
                </a:xfrm>
                <a:prstGeom prst="line">
                  <a:avLst/>
                </a:prstGeom>
                <a:noFill/>
                <a:ln w="12700">
                  <a:solidFill>
                    <a:srgbClr val="FFFFFF"/>
                  </a:solidFill>
                  <a:round/>
                  <a:headEnd/>
                  <a:tailEnd/>
                </a:ln>
                <a:effectLst/>
              </p:spPr>
              <p:txBody>
                <a:bodyPr/>
                <a:lstStyle/>
                <a:p>
                  <a:endParaRPr lang="en-US"/>
                </a:p>
              </p:txBody>
            </p:sp>
            <p:sp>
              <p:nvSpPr>
                <p:cNvPr id="323230" name="Line 670"/>
                <p:cNvSpPr>
                  <a:spLocks noChangeShapeType="1"/>
                </p:cNvSpPr>
                <p:nvPr/>
              </p:nvSpPr>
              <p:spPr bwMode="auto">
                <a:xfrm>
                  <a:off x="627" y="2661"/>
                  <a:ext cx="0" cy="10"/>
                </a:xfrm>
                <a:prstGeom prst="line">
                  <a:avLst/>
                </a:prstGeom>
                <a:noFill/>
                <a:ln w="12700">
                  <a:solidFill>
                    <a:srgbClr val="000000"/>
                  </a:solidFill>
                  <a:round/>
                  <a:headEnd/>
                  <a:tailEnd/>
                </a:ln>
                <a:effectLst/>
              </p:spPr>
              <p:txBody>
                <a:bodyPr/>
                <a:lstStyle/>
                <a:p>
                  <a:endParaRPr lang="en-US"/>
                </a:p>
              </p:txBody>
            </p:sp>
            <p:sp>
              <p:nvSpPr>
                <p:cNvPr id="323231" name="Line 671"/>
                <p:cNvSpPr>
                  <a:spLocks noChangeShapeType="1"/>
                </p:cNvSpPr>
                <p:nvPr/>
              </p:nvSpPr>
              <p:spPr bwMode="auto">
                <a:xfrm>
                  <a:off x="629" y="2638"/>
                  <a:ext cx="3" cy="0"/>
                </a:xfrm>
                <a:prstGeom prst="line">
                  <a:avLst/>
                </a:prstGeom>
                <a:noFill/>
                <a:ln w="12700">
                  <a:noFill/>
                  <a:round/>
                  <a:headEnd/>
                  <a:tailEnd/>
                </a:ln>
                <a:effectLst/>
              </p:spPr>
              <p:txBody>
                <a:bodyPr/>
                <a:lstStyle/>
                <a:p>
                  <a:endParaRPr lang="en-US"/>
                </a:p>
              </p:txBody>
            </p:sp>
            <p:sp>
              <p:nvSpPr>
                <p:cNvPr id="323232" name="Line 672"/>
                <p:cNvSpPr>
                  <a:spLocks noChangeShapeType="1"/>
                </p:cNvSpPr>
                <p:nvPr/>
              </p:nvSpPr>
              <p:spPr bwMode="auto">
                <a:xfrm>
                  <a:off x="629" y="2638"/>
                  <a:ext cx="3" cy="0"/>
                </a:xfrm>
                <a:prstGeom prst="line">
                  <a:avLst/>
                </a:prstGeom>
                <a:noFill/>
                <a:ln w="12700">
                  <a:solidFill>
                    <a:srgbClr val="FFFFFF"/>
                  </a:solidFill>
                  <a:round/>
                  <a:headEnd/>
                  <a:tailEnd/>
                </a:ln>
                <a:effectLst/>
              </p:spPr>
              <p:txBody>
                <a:bodyPr/>
                <a:lstStyle/>
                <a:p>
                  <a:endParaRPr lang="en-US"/>
                </a:p>
              </p:txBody>
            </p:sp>
            <p:sp>
              <p:nvSpPr>
                <p:cNvPr id="323233" name="Line 673"/>
                <p:cNvSpPr>
                  <a:spLocks noChangeShapeType="1"/>
                </p:cNvSpPr>
                <p:nvPr/>
              </p:nvSpPr>
              <p:spPr bwMode="auto">
                <a:xfrm>
                  <a:off x="629" y="2636"/>
                  <a:ext cx="3" cy="0"/>
                </a:xfrm>
                <a:prstGeom prst="line">
                  <a:avLst/>
                </a:prstGeom>
                <a:noFill/>
                <a:ln w="12700">
                  <a:noFill/>
                  <a:round/>
                  <a:headEnd/>
                  <a:tailEnd/>
                </a:ln>
                <a:effectLst/>
              </p:spPr>
              <p:txBody>
                <a:bodyPr/>
                <a:lstStyle/>
                <a:p>
                  <a:endParaRPr lang="en-US"/>
                </a:p>
              </p:txBody>
            </p:sp>
            <p:sp>
              <p:nvSpPr>
                <p:cNvPr id="323234" name="Line 674"/>
                <p:cNvSpPr>
                  <a:spLocks noChangeShapeType="1"/>
                </p:cNvSpPr>
                <p:nvPr/>
              </p:nvSpPr>
              <p:spPr bwMode="auto">
                <a:xfrm>
                  <a:off x="629" y="2636"/>
                  <a:ext cx="3" cy="0"/>
                </a:xfrm>
                <a:prstGeom prst="line">
                  <a:avLst/>
                </a:prstGeom>
                <a:noFill/>
                <a:ln w="12700">
                  <a:solidFill>
                    <a:srgbClr val="FFFFFF"/>
                  </a:solidFill>
                  <a:round/>
                  <a:headEnd/>
                  <a:tailEnd/>
                </a:ln>
                <a:effectLst/>
              </p:spPr>
              <p:txBody>
                <a:bodyPr/>
                <a:lstStyle/>
                <a:p>
                  <a:endParaRPr lang="en-US"/>
                </a:p>
              </p:txBody>
            </p:sp>
            <p:sp>
              <p:nvSpPr>
                <p:cNvPr id="323235" name="Freeform 675"/>
                <p:cNvSpPr>
                  <a:spLocks/>
                </p:cNvSpPr>
                <p:nvPr/>
              </p:nvSpPr>
              <p:spPr bwMode="auto">
                <a:xfrm>
                  <a:off x="615" y="2616"/>
                  <a:ext cx="3" cy="6"/>
                </a:xfrm>
                <a:custGeom>
                  <a:avLst/>
                  <a:gdLst/>
                  <a:ahLst/>
                  <a:cxnLst>
                    <a:cxn ang="0">
                      <a:pos x="2" y="5"/>
                    </a:cxn>
                    <a:cxn ang="0">
                      <a:pos x="2" y="3"/>
                    </a:cxn>
                    <a:cxn ang="0">
                      <a:pos x="1" y="0"/>
                    </a:cxn>
                    <a:cxn ang="0">
                      <a:pos x="0" y="3"/>
                    </a:cxn>
                    <a:cxn ang="0">
                      <a:pos x="0" y="5"/>
                    </a:cxn>
                    <a:cxn ang="0">
                      <a:pos x="2" y="5"/>
                    </a:cxn>
                  </a:cxnLst>
                  <a:rect l="0" t="0" r="r" b="b"/>
                  <a:pathLst>
                    <a:path w="3" h="6">
                      <a:moveTo>
                        <a:pt x="2" y="5"/>
                      </a:moveTo>
                      <a:lnTo>
                        <a:pt x="2" y="3"/>
                      </a:lnTo>
                      <a:lnTo>
                        <a:pt x="1" y="0"/>
                      </a:lnTo>
                      <a:lnTo>
                        <a:pt x="0" y="3"/>
                      </a:lnTo>
                      <a:lnTo>
                        <a:pt x="0" y="5"/>
                      </a:lnTo>
                      <a:lnTo>
                        <a:pt x="2" y="5"/>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36" name="Freeform 676"/>
                <p:cNvSpPr>
                  <a:spLocks/>
                </p:cNvSpPr>
                <p:nvPr/>
              </p:nvSpPr>
              <p:spPr bwMode="auto">
                <a:xfrm>
                  <a:off x="615" y="2616"/>
                  <a:ext cx="4" cy="7"/>
                </a:xfrm>
                <a:custGeom>
                  <a:avLst/>
                  <a:gdLst/>
                  <a:ahLst/>
                  <a:cxnLst>
                    <a:cxn ang="0">
                      <a:pos x="2" y="6"/>
                    </a:cxn>
                    <a:cxn ang="0">
                      <a:pos x="3" y="4"/>
                    </a:cxn>
                    <a:cxn ang="0">
                      <a:pos x="1" y="0"/>
                    </a:cxn>
                    <a:cxn ang="0">
                      <a:pos x="0" y="4"/>
                    </a:cxn>
                    <a:cxn ang="0">
                      <a:pos x="1" y="6"/>
                    </a:cxn>
                    <a:cxn ang="0">
                      <a:pos x="2" y="6"/>
                    </a:cxn>
                  </a:cxnLst>
                  <a:rect l="0" t="0" r="r" b="b"/>
                  <a:pathLst>
                    <a:path w="4" h="7">
                      <a:moveTo>
                        <a:pt x="2" y="6"/>
                      </a:moveTo>
                      <a:lnTo>
                        <a:pt x="3" y="4"/>
                      </a:lnTo>
                      <a:lnTo>
                        <a:pt x="1" y="0"/>
                      </a:lnTo>
                      <a:lnTo>
                        <a:pt x="0" y="4"/>
                      </a:lnTo>
                      <a:lnTo>
                        <a:pt x="1" y="6"/>
                      </a:lnTo>
                      <a:lnTo>
                        <a:pt x="2" y="6"/>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3237" name="Line 677"/>
                <p:cNvSpPr>
                  <a:spLocks noChangeShapeType="1"/>
                </p:cNvSpPr>
                <p:nvPr/>
              </p:nvSpPr>
              <p:spPr bwMode="auto">
                <a:xfrm>
                  <a:off x="616" y="2622"/>
                  <a:ext cx="0" cy="4"/>
                </a:xfrm>
                <a:prstGeom prst="line">
                  <a:avLst/>
                </a:prstGeom>
                <a:noFill/>
                <a:ln w="12700">
                  <a:solidFill>
                    <a:srgbClr val="000000"/>
                  </a:solidFill>
                  <a:round/>
                  <a:headEnd/>
                  <a:tailEnd/>
                </a:ln>
                <a:effectLst/>
              </p:spPr>
              <p:txBody>
                <a:bodyPr/>
                <a:lstStyle/>
                <a:p>
                  <a:endParaRPr lang="en-US"/>
                </a:p>
              </p:txBody>
            </p:sp>
            <p:sp>
              <p:nvSpPr>
                <p:cNvPr id="323238" name="Line 678"/>
                <p:cNvSpPr>
                  <a:spLocks noChangeShapeType="1"/>
                </p:cNvSpPr>
                <p:nvPr/>
              </p:nvSpPr>
              <p:spPr bwMode="auto">
                <a:xfrm flipV="1">
                  <a:off x="632" y="2603"/>
                  <a:ext cx="0" cy="17"/>
                </a:xfrm>
                <a:prstGeom prst="line">
                  <a:avLst/>
                </a:prstGeom>
                <a:noFill/>
                <a:ln w="12700">
                  <a:noFill/>
                  <a:round/>
                  <a:headEnd/>
                  <a:tailEnd/>
                </a:ln>
                <a:effectLst/>
              </p:spPr>
              <p:txBody>
                <a:bodyPr/>
                <a:lstStyle/>
                <a:p>
                  <a:endParaRPr lang="en-US"/>
                </a:p>
              </p:txBody>
            </p:sp>
            <p:sp>
              <p:nvSpPr>
                <p:cNvPr id="323239" name="Line 679"/>
                <p:cNvSpPr>
                  <a:spLocks noChangeShapeType="1"/>
                </p:cNvSpPr>
                <p:nvPr/>
              </p:nvSpPr>
              <p:spPr bwMode="auto">
                <a:xfrm flipV="1">
                  <a:off x="632" y="2603"/>
                  <a:ext cx="0" cy="17"/>
                </a:xfrm>
                <a:prstGeom prst="line">
                  <a:avLst/>
                </a:prstGeom>
                <a:noFill/>
                <a:ln w="12700">
                  <a:solidFill>
                    <a:srgbClr val="FFFFFF"/>
                  </a:solidFill>
                  <a:round/>
                  <a:headEnd/>
                  <a:tailEnd/>
                </a:ln>
                <a:effectLst/>
              </p:spPr>
              <p:txBody>
                <a:bodyPr/>
                <a:lstStyle/>
                <a:p>
                  <a:endParaRPr lang="en-US"/>
                </a:p>
              </p:txBody>
            </p:sp>
            <p:sp>
              <p:nvSpPr>
                <p:cNvPr id="323240" name="Freeform 680"/>
                <p:cNvSpPr>
                  <a:spLocks/>
                </p:cNvSpPr>
                <p:nvPr/>
              </p:nvSpPr>
              <p:spPr bwMode="auto">
                <a:xfrm>
                  <a:off x="632" y="2603"/>
                  <a:ext cx="1" cy="5"/>
                </a:xfrm>
                <a:custGeom>
                  <a:avLst/>
                  <a:gdLst/>
                  <a:ahLst/>
                  <a:cxnLst>
                    <a:cxn ang="0">
                      <a:pos x="0" y="0"/>
                    </a:cxn>
                    <a:cxn ang="0">
                      <a:pos x="0" y="4"/>
                    </a:cxn>
                    <a:cxn ang="0">
                      <a:pos x="0" y="4"/>
                    </a:cxn>
                    <a:cxn ang="0">
                      <a:pos x="0" y="0"/>
                    </a:cxn>
                    <a:cxn ang="0">
                      <a:pos x="0" y="0"/>
                    </a:cxn>
                  </a:cxnLst>
                  <a:rect l="0" t="0" r="r" b="b"/>
                  <a:pathLst>
                    <a:path w="1" h="5">
                      <a:moveTo>
                        <a:pt x="0" y="0"/>
                      </a:moveTo>
                      <a:lnTo>
                        <a:pt x="0" y="4"/>
                      </a:lnTo>
                      <a:lnTo>
                        <a:pt x="0" y="4"/>
                      </a:lnTo>
                      <a:lnTo>
                        <a:pt x="0"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41" name="Freeform 681"/>
                <p:cNvSpPr>
                  <a:spLocks/>
                </p:cNvSpPr>
                <p:nvPr/>
              </p:nvSpPr>
              <p:spPr bwMode="auto">
                <a:xfrm>
                  <a:off x="632" y="2603"/>
                  <a:ext cx="3" cy="6"/>
                </a:xfrm>
                <a:custGeom>
                  <a:avLst/>
                  <a:gdLst/>
                  <a:ahLst/>
                  <a:cxnLst>
                    <a:cxn ang="0">
                      <a:pos x="2" y="0"/>
                    </a:cxn>
                    <a:cxn ang="0">
                      <a:pos x="2" y="5"/>
                    </a:cxn>
                    <a:cxn ang="0">
                      <a:pos x="0" y="5"/>
                    </a:cxn>
                    <a:cxn ang="0">
                      <a:pos x="0" y="0"/>
                    </a:cxn>
                    <a:cxn ang="0">
                      <a:pos x="2" y="0"/>
                    </a:cxn>
                  </a:cxnLst>
                  <a:rect l="0" t="0" r="r" b="b"/>
                  <a:pathLst>
                    <a:path w="3" h="6">
                      <a:moveTo>
                        <a:pt x="2" y="0"/>
                      </a:moveTo>
                      <a:lnTo>
                        <a:pt x="2" y="5"/>
                      </a:lnTo>
                      <a:lnTo>
                        <a:pt x="0" y="5"/>
                      </a:lnTo>
                      <a:lnTo>
                        <a:pt x="0" y="0"/>
                      </a:lnTo>
                      <a:lnTo>
                        <a:pt x="2"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42" name="Freeform 682"/>
                <p:cNvSpPr>
                  <a:spLocks/>
                </p:cNvSpPr>
                <p:nvPr/>
              </p:nvSpPr>
              <p:spPr bwMode="auto">
                <a:xfrm>
                  <a:off x="632" y="2586"/>
                  <a:ext cx="3" cy="3"/>
                </a:xfrm>
                <a:custGeom>
                  <a:avLst/>
                  <a:gdLst/>
                  <a:ahLst/>
                  <a:cxnLst>
                    <a:cxn ang="0">
                      <a:pos x="2" y="2"/>
                    </a:cxn>
                    <a:cxn ang="0">
                      <a:pos x="2" y="0"/>
                    </a:cxn>
                    <a:cxn ang="0">
                      <a:pos x="0" y="0"/>
                    </a:cxn>
                    <a:cxn ang="0">
                      <a:pos x="0" y="2"/>
                    </a:cxn>
                    <a:cxn ang="0">
                      <a:pos x="2" y="2"/>
                    </a:cxn>
                  </a:cxnLst>
                  <a:rect l="0" t="0" r="r" b="b"/>
                  <a:pathLst>
                    <a:path w="3" h="3">
                      <a:moveTo>
                        <a:pt x="2" y="2"/>
                      </a:moveTo>
                      <a:lnTo>
                        <a:pt x="2" y="0"/>
                      </a:lnTo>
                      <a:lnTo>
                        <a:pt x="0" y="0"/>
                      </a:lnTo>
                      <a:lnTo>
                        <a:pt x="0" y="2"/>
                      </a:lnTo>
                      <a:lnTo>
                        <a:pt x="2" y="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43" name="Freeform 683"/>
                <p:cNvSpPr>
                  <a:spLocks/>
                </p:cNvSpPr>
                <p:nvPr/>
              </p:nvSpPr>
              <p:spPr bwMode="auto">
                <a:xfrm>
                  <a:off x="632" y="2586"/>
                  <a:ext cx="4" cy="4"/>
                </a:xfrm>
                <a:custGeom>
                  <a:avLst/>
                  <a:gdLst/>
                  <a:ahLst/>
                  <a:cxnLst>
                    <a:cxn ang="0">
                      <a:pos x="3" y="3"/>
                    </a:cxn>
                    <a:cxn ang="0">
                      <a:pos x="3" y="0"/>
                    </a:cxn>
                    <a:cxn ang="0">
                      <a:pos x="0" y="0"/>
                    </a:cxn>
                    <a:cxn ang="0">
                      <a:pos x="0" y="3"/>
                    </a:cxn>
                    <a:cxn ang="0">
                      <a:pos x="3" y="3"/>
                    </a:cxn>
                  </a:cxnLst>
                  <a:rect l="0" t="0" r="r" b="b"/>
                  <a:pathLst>
                    <a:path w="4" h="4">
                      <a:moveTo>
                        <a:pt x="3" y="3"/>
                      </a:moveTo>
                      <a:lnTo>
                        <a:pt x="3" y="0"/>
                      </a:lnTo>
                      <a:lnTo>
                        <a:pt x="0" y="0"/>
                      </a:lnTo>
                      <a:lnTo>
                        <a:pt x="0" y="3"/>
                      </a:lnTo>
                      <a:lnTo>
                        <a:pt x="3" y="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44" name="Line 684"/>
                <p:cNvSpPr>
                  <a:spLocks noChangeShapeType="1"/>
                </p:cNvSpPr>
                <p:nvPr/>
              </p:nvSpPr>
              <p:spPr bwMode="auto">
                <a:xfrm>
                  <a:off x="674" y="2713"/>
                  <a:ext cx="5" cy="0"/>
                </a:xfrm>
                <a:prstGeom prst="line">
                  <a:avLst/>
                </a:prstGeom>
                <a:noFill/>
                <a:ln w="12700">
                  <a:noFill/>
                  <a:round/>
                  <a:headEnd/>
                  <a:tailEnd/>
                </a:ln>
                <a:effectLst/>
              </p:spPr>
              <p:txBody>
                <a:bodyPr/>
                <a:lstStyle/>
                <a:p>
                  <a:endParaRPr lang="en-US"/>
                </a:p>
              </p:txBody>
            </p:sp>
            <p:sp>
              <p:nvSpPr>
                <p:cNvPr id="323245" name="Line 685"/>
                <p:cNvSpPr>
                  <a:spLocks noChangeShapeType="1"/>
                </p:cNvSpPr>
                <p:nvPr/>
              </p:nvSpPr>
              <p:spPr bwMode="auto">
                <a:xfrm>
                  <a:off x="674" y="2713"/>
                  <a:ext cx="5" cy="0"/>
                </a:xfrm>
                <a:prstGeom prst="line">
                  <a:avLst/>
                </a:prstGeom>
                <a:noFill/>
                <a:ln w="12700">
                  <a:solidFill>
                    <a:srgbClr val="FFFFFF"/>
                  </a:solidFill>
                  <a:round/>
                  <a:headEnd/>
                  <a:tailEnd/>
                </a:ln>
                <a:effectLst/>
              </p:spPr>
              <p:txBody>
                <a:bodyPr/>
                <a:lstStyle/>
                <a:p>
                  <a:endParaRPr lang="en-US"/>
                </a:p>
              </p:txBody>
            </p:sp>
            <p:sp>
              <p:nvSpPr>
                <p:cNvPr id="323246" name="Freeform 686"/>
                <p:cNvSpPr>
                  <a:spLocks/>
                </p:cNvSpPr>
                <p:nvPr/>
              </p:nvSpPr>
              <p:spPr bwMode="auto">
                <a:xfrm>
                  <a:off x="674" y="2712"/>
                  <a:ext cx="4" cy="1"/>
                </a:xfrm>
                <a:custGeom>
                  <a:avLst/>
                  <a:gdLst/>
                  <a:ahLst/>
                  <a:cxnLst>
                    <a:cxn ang="0">
                      <a:pos x="0" y="0"/>
                    </a:cxn>
                    <a:cxn ang="0">
                      <a:pos x="3" y="0"/>
                    </a:cxn>
                    <a:cxn ang="0">
                      <a:pos x="3" y="0"/>
                    </a:cxn>
                    <a:cxn ang="0">
                      <a:pos x="0" y="0"/>
                    </a:cxn>
                  </a:cxnLst>
                  <a:rect l="0" t="0" r="r" b="b"/>
                  <a:pathLst>
                    <a:path w="4" h="1">
                      <a:moveTo>
                        <a:pt x="0" y="0"/>
                      </a:moveTo>
                      <a:lnTo>
                        <a:pt x="3" y="0"/>
                      </a:lnTo>
                      <a:lnTo>
                        <a:pt x="3"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47" name="Freeform 687"/>
                <p:cNvSpPr>
                  <a:spLocks/>
                </p:cNvSpPr>
                <p:nvPr/>
              </p:nvSpPr>
              <p:spPr bwMode="auto">
                <a:xfrm>
                  <a:off x="674" y="2712"/>
                  <a:ext cx="6" cy="3"/>
                </a:xfrm>
                <a:custGeom>
                  <a:avLst/>
                  <a:gdLst/>
                  <a:ahLst/>
                  <a:cxnLst>
                    <a:cxn ang="0">
                      <a:pos x="0" y="2"/>
                    </a:cxn>
                    <a:cxn ang="0">
                      <a:pos x="5" y="2"/>
                    </a:cxn>
                    <a:cxn ang="0">
                      <a:pos x="5" y="0"/>
                    </a:cxn>
                  </a:cxnLst>
                  <a:rect l="0" t="0" r="r" b="b"/>
                  <a:pathLst>
                    <a:path w="6" h="3">
                      <a:moveTo>
                        <a:pt x="0" y="2"/>
                      </a:moveTo>
                      <a:lnTo>
                        <a:pt x="5" y="2"/>
                      </a:lnTo>
                      <a:lnTo>
                        <a:pt x="5" y="0"/>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3248" name="Line 688"/>
                <p:cNvSpPr>
                  <a:spLocks noChangeShapeType="1"/>
                </p:cNvSpPr>
                <p:nvPr/>
              </p:nvSpPr>
              <p:spPr bwMode="auto">
                <a:xfrm>
                  <a:off x="678" y="2711"/>
                  <a:ext cx="1" cy="0"/>
                </a:xfrm>
                <a:prstGeom prst="line">
                  <a:avLst/>
                </a:prstGeom>
                <a:noFill/>
                <a:ln w="12700">
                  <a:noFill/>
                  <a:round/>
                  <a:headEnd/>
                  <a:tailEnd/>
                </a:ln>
                <a:effectLst/>
              </p:spPr>
              <p:txBody>
                <a:bodyPr/>
                <a:lstStyle/>
                <a:p>
                  <a:endParaRPr lang="en-US"/>
                </a:p>
              </p:txBody>
            </p:sp>
            <p:sp>
              <p:nvSpPr>
                <p:cNvPr id="323249" name="Line 689"/>
                <p:cNvSpPr>
                  <a:spLocks noChangeShapeType="1"/>
                </p:cNvSpPr>
                <p:nvPr/>
              </p:nvSpPr>
              <p:spPr bwMode="auto">
                <a:xfrm>
                  <a:off x="678" y="2711"/>
                  <a:ext cx="1" cy="0"/>
                </a:xfrm>
                <a:prstGeom prst="line">
                  <a:avLst/>
                </a:prstGeom>
                <a:noFill/>
                <a:ln w="12700">
                  <a:solidFill>
                    <a:srgbClr val="FFFFFF"/>
                  </a:solidFill>
                  <a:round/>
                  <a:headEnd/>
                  <a:tailEnd/>
                </a:ln>
                <a:effectLst/>
              </p:spPr>
              <p:txBody>
                <a:bodyPr/>
                <a:lstStyle/>
                <a:p>
                  <a:endParaRPr lang="en-US"/>
                </a:p>
              </p:txBody>
            </p:sp>
            <p:sp>
              <p:nvSpPr>
                <p:cNvPr id="323250" name="Freeform 690"/>
                <p:cNvSpPr>
                  <a:spLocks/>
                </p:cNvSpPr>
                <p:nvPr/>
              </p:nvSpPr>
              <p:spPr bwMode="auto">
                <a:xfrm>
                  <a:off x="678" y="2710"/>
                  <a:ext cx="1" cy="1"/>
                </a:xfrm>
                <a:custGeom>
                  <a:avLst/>
                  <a:gdLst/>
                  <a:ahLst/>
                  <a:cxnLst>
                    <a:cxn ang="0">
                      <a:pos x="0" y="0"/>
                    </a:cxn>
                    <a:cxn ang="0">
                      <a:pos x="0" y="0"/>
                    </a:cxn>
                    <a:cxn ang="0">
                      <a:pos x="0" y="0"/>
                    </a:cxn>
                    <a:cxn ang="0">
                      <a:pos x="0" y="0"/>
                    </a:cxn>
                    <a:cxn ang="0">
                      <a:pos x="0" y="0"/>
                    </a:cxn>
                  </a:cxnLst>
                  <a:rect l="0" t="0" r="r" b="b"/>
                  <a:pathLst>
                    <a:path w="1" h="1">
                      <a:moveTo>
                        <a:pt x="0" y="0"/>
                      </a:moveTo>
                      <a:lnTo>
                        <a:pt x="0" y="0"/>
                      </a:lnTo>
                      <a:lnTo>
                        <a:pt x="0" y="0"/>
                      </a:lnTo>
                      <a:lnTo>
                        <a:pt x="0"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51" name="Freeform 691"/>
                <p:cNvSpPr>
                  <a:spLocks/>
                </p:cNvSpPr>
                <p:nvPr/>
              </p:nvSpPr>
              <p:spPr bwMode="auto">
                <a:xfrm>
                  <a:off x="678" y="2710"/>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3252" name="Freeform 692"/>
                <p:cNvSpPr>
                  <a:spLocks/>
                </p:cNvSpPr>
                <p:nvPr/>
              </p:nvSpPr>
              <p:spPr bwMode="auto">
                <a:xfrm>
                  <a:off x="655" y="2705"/>
                  <a:ext cx="8" cy="8"/>
                </a:xfrm>
                <a:custGeom>
                  <a:avLst/>
                  <a:gdLst/>
                  <a:ahLst/>
                  <a:cxnLst>
                    <a:cxn ang="0">
                      <a:pos x="7" y="6"/>
                    </a:cxn>
                    <a:cxn ang="0">
                      <a:pos x="7" y="6"/>
                    </a:cxn>
                    <a:cxn ang="0">
                      <a:pos x="7" y="7"/>
                    </a:cxn>
                    <a:cxn ang="0">
                      <a:pos x="6" y="7"/>
                    </a:cxn>
                    <a:cxn ang="0">
                      <a:pos x="4" y="7"/>
                    </a:cxn>
                    <a:cxn ang="0">
                      <a:pos x="3" y="7"/>
                    </a:cxn>
                    <a:cxn ang="0">
                      <a:pos x="3" y="7"/>
                    </a:cxn>
                    <a:cxn ang="0">
                      <a:pos x="2" y="7"/>
                    </a:cxn>
                    <a:cxn ang="0">
                      <a:pos x="1" y="6"/>
                    </a:cxn>
                    <a:cxn ang="0">
                      <a:pos x="1" y="6"/>
                    </a:cxn>
                    <a:cxn ang="0">
                      <a:pos x="0" y="5"/>
                    </a:cxn>
                    <a:cxn ang="0">
                      <a:pos x="0" y="4"/>
                    </a:cxn>
                    <a:cxn ang="0">
                      <a:pos x="0" y="4"/>
                    </a:cxn>
                    <a:cxn ang="0">
                      <a:pos x="0" y="3"/>
                    </a:cxn>
                    <a:cxn ang="0">
                      <a:pos x="0" y="2"/>
                    </a:cxn>
                    <a:cxn ang="0">
                      <a:pos x="1" y="2"/>
                    </a:cxn>
                    <a:cxn ang="0">
                      <a:pos x="1" y="1"/>
                    </a:cxn>
                    <a:cxn ang="0">
                      <a:pos x="2" y="1"/>
                    </a:cxn>
                    <a:cxn ang="0">
                      <a:pos x="2" y="0"/>
                    </a:cxn>
                    <a:cxn ang="0">
                      <a:pos x="3" y="0"/>
                    </a:cxn>
                    <a:cxn ang="0">
                      <a:pos x="4" y="0"/>
                    </a:cxn>
                    <a:cxn ang="0">
                      <a:pos x="6" y="0"/>
                    </a:cxn>
                    <a:cxn ang="0">
                      <a:pos x="7" y="0"/>
                    </a:cxn>
                    <a:cxn ang="0">
                      <a:pos x="7" y="1"/>
                    </a:cxn>
                    <a:cxn ang="0">
                      <a:pos x="7" y="1"/>
                    </a:cxn>
                    <a:cxn ang="0">
                      <a:pos x="7" y="6"/>
                    </a:cxn>
                  </a:cxnLst>
                  <a:rect l="0" t="0" r="r" b="b"/>
                  <a:pathLst>
                    <a:path w="8" h="8">
                      <a:moveTo>
                        <a:pt x="7" y="6"/>
                      </a:moveTo>
                      <a:lnTo>
                        <a:pt x="7" y="6"/>
                      </a:lnTo>
                      <a:lnTo>
                        <a:pt x="7" y="7"/>
                      </a:lnTo>
                      <a:lnTo>
                        <a:pt x="6" y="7"/>
                      </a:lnTo>
                      <a:lnTo>
                        <a:pt x="4" y="7"/>
                      </a:lnTo>
                      <a:lnTo>
                        <a:pt x="3" y="7"/>
                      </a:lnTo>
                      <a:lnTo>
                        <a:pt x="3" y="7"/>
                      </a:lnTo>
                      <a:lnTo>
                        <a:pt x="2" y="7"/>
                      </a:lnTo>
                      <a:lnTo>
                        <a:pt x="1" y="6"/>
                      </a:lnTo>
                      <a:lnTo>
                        <a:pt x="1" y="6"/>
                      </a:lnTo>
                      <a:lnTo>
                        <a:pt x="0" y="5"/>
                      </a:lnTo>
                      <a:lnTo>
                        <a:pt x="0" y="4"/>
                      </a:lnTo>
                      <a:lnTo>
                        <a:pt x="0" y="4"/>
                      </a:lnTo>
                      <a:lnTo>
                        <a:pt x="0" y="3"/>
                      </a:lnTo>
                      <a:lnTo>
                        <a:pt x="0" y="2"/>
                      </a:lnTo>
                      <a:lnTo>
                        <a:pt x="1" y="2"/>
                      </a:lnTo>
                      <a:lnTo>
                        <a:pt x="1" y="1"/>
                      </a:lnTo>
                      <a:lnTo>
                        <a:pt x="2" y="1"/>
                      </a:lnTo>
                      <a:lnTo>
                        <a:pt x="2" y="0"/>
                      </a:lnTo>
                      <a:lnTo>
                        <a:pt x="3" y="0"/>
                      </a:lnTo>
                      <a:lnTo>
                        <a:pt x="4" y="0"/>
                      </a:lnTo>
                      <a:lnTo>
                        <a:pt x="6" y="0"/>
                      </a:lnTo>
                      <a:lnTo>
                        <a:pt x="7" y="0"/>
                      </a:lnTo>
                      <a:lnTo>
                        <a:pt x="7" y="1"/>
                      </a:lnTo>
                      <a:lnTo>
                        <a:pt x="7" y="1"/>
                      </a:lnTo>
                      <a:lnTo>
                        <a:pt x="7" y="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53" name="Freeform 693"/>
                <p:cNvSpPr>
                  <a:spLocks/>
                </p:cNvSpPr>
                <p:nvPr/>
              </p:nvSpPr>
              <p:spPr bwMode="auto">
                <a:xfrm>
                  <a:off x="655" y="2705"/>
                  <a:ext cx="9" cy="9"/>
                </a:xfrm>
                <a:custGeom>
                  <a:avLst/>
                  <a:gdLst/>
                  <a:ahLst/>
                  <a:cxnLst>
                    <a:cxn ang="0">
                      <a:pos x="8" y="7"/>
                    </a:cxn>
                    <a:cxn ang="0">
                      <a:pos x="8" y="7"/>
                    </a:cxn>
                    <a:cxn ang="0">
                      <a:pos x="8" y="8"/>
                    </a:cxn>
                    <a:cxn ang="0">
                      <a:pos x="7" y="8"/>
                    </a:cxn>
                    <a:cxn ang="0">
                      <a:pos x="5" y="8"/>
                    </a:cxn>
                    <a:cxn ang="0">
                      <a:pos x="4" y="8"/>
                    </a:cxn>
                    <a:cxn ang="0">
                      <a:pos x="3" y="8"/>
                    </a:cxn>
                    <a:cxn ang="0">
                      <a:pos x="2" y="8"/>
                    </a:cxn>
                    <a:cxn ang="0">
                      <a:pos x="1" y="7"/>
                    </a:cxn>
                    <a:cxn ang="0">
                      <a:pos x="1" y="6"/>
                    </a:cxn>
                    <a:cxn ang="0">
                      <a:pos x="0" y="6"/>
                    </a:cxn>
                    <a:cxn ang="0">
                      <a:pos x="0" y="5"/>
                    </a:cxn>
                    <a:cxn ang="0">
                      <a:pos x="0" y="4"/>
                    </a:cxn>
                    <a:cxn ang="0">
                      <a:pos x="0" y="3"/>
                    </a:cxn>
                    <a:cxn ang="0">
                      <a:pos x="0" y="3"/>
                    </a:cxn>
                    <a:cxn ang="0">
                      <a:pos x="1" y="2"/>
                    </a:cxn>
                    <a:cxn ang="0">
                      <a:pos x="1" y="1"/>
                    </a:cxn>
                    <a:cxn ang="0">
                      <a:pos x="2" y="1"/>
                    </a:cxn>
                    <a:cxn ang="0">
                      <a:pos x="3" y="0"/>
                    </a:cxn>
                    <a:cxn ang="0">
                      <a:pos x="4" y="0"/>
                    </a:cxn>
                    <a:cxn ang="0">
                      <a:pos x="5" y="0"/>
                    </a:cxn>
                    <a:cxn ang="0">
                      <a:pos x="7" y="0"/>
                    </a:cxn>
                    <a:cxn ang="0">
                      <a:pos x="8" y="0"/>
                    </a:cxn>
                    <a:cxn ang="0">
                      <a:pos x="8" y="1"/>
                    </a:cxn>
                    <a:cxn ang="0">
                      <a:pos x="8" y="1"/>
                    </a:cxn>
                    <a:cxn ang="0">
                      <a:pos x="8" y="7"/>
                    </a:cxn>
                  </a:cxnLst>
                  <a:rect l="0" t="0" r="r" b="b"/>
                  <a:pathLst>
                    <a:path w="9" h="9">
                      <a:moveTo>
                        <a:pt x="8" y="7"/>
                      </a:moveTo>
                      <a:lnTo>
                        <a:pt x="8" y="7"/>
                      </a:lnTo>
                      <a:lnTo>
                        <a:pt x="8" y="8"/>
                      </a:lnTo>
                      <a:lnTo>
                        <a:pt x="7" y="8"/>
                      </a:lnTo>
                      <a:lnTo>
                        <a:pt x="5" y="8"/>
                      </a:lnTo>
                      <a:lnTo>
                        <a:pt x="4" y="8"/>
                      </a:lnTo>
                      <a:lnTo>
                        <a:pt x="3" y="8"/>
                      </a:lnTo>
                      <a:lnTo>
                        <a:pt x="2" y="8"/>
                      </a:lnTo>
                      <a:lnTo>
                        <a:pt x="1" y="7"/>
                      </a:lnTo>
                      <a:lnTo>
                        <a:pt x="1" y="6"/>
                      </a:lnTo>
                      <a:lnTo>
                        <a:pt x="0" y="6"/>
                      </a:lnTo>
                      <a:lnTo>
                        <a:pt x="0" y="5"/>
                      </a:lnTo>
                      <a:lnTo>
                        <a:pt x="0" y="4"/>
                      </a:lnTo>
                      <a:lnTo>
                        <a:pt x="0" y="3"/>
                      </a:lnTo>
                      <a:lnTo>
                        <a:pt x="0" y="3"/>
                      </a:lnTo>
                      <a:lnTo>
                        <a:pt x="1" y="2"/>
                      </a:lnTo>
                      <a:lnTo>
                        <a:pt x="1" y="1"/>
                      </a:lnTo>
                      <a:lnTo>
                        <a:pt x="2" y="1"/>
                      </a:lnTo>
                      <a:lnTo>
                        <a:pt x="3" y="0"/>
                      </a:lnTo>
                      <a:lnTo>
                        <a:pt x="4" y="0"/>
                      </a:lnTo>
                      <a:lnTo>
                        <a:pt x="5" y="0"/>
                      </a:lnTo>
                      <a:lnTo>
                        <a:pt x="7" y="0"/>
                      </a:lnTo>
                      <a:lnTo>
                        <a:pt x="8" y="0"/>
                      </a:lnTo>
                      <a:lnTo>
                        <a:pt x="8" y="1"/>
                      </a:lnTo>
                      <a:lnTo>
                        <a:pt x="8" y="1"/>
                      </a:lnTo>
                      <a:lnTo>
                        <a:pt x="8" y="7"/>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54" name="Line 694"/>
                <p:cNvSpPr>
                  <a:spLocks noChangeShapeType="1"/>
                </p:cNvSpPr>
                <p:nvPr/>
              </p:nvSpPr>
              <p:spPr bwMode="auto">
                <a:xfrm flipV="1">
                  <a:off x="672" y="2707"/>
                  <a:ext cx="0" cy="1"/>
                </a:xfrm>
                <a:prstGeom prst="line">
                  <a:avLst/>
                </a:prstGeom>
                <a:noFill/>
                <a:ln w="12700">
                  <a:noFill/>
                  <a:round/>
                  <a:headEnd/>
                  <a:tailEnd/>
                </a:ln>
                <a:effectLst/>
              </p:spPr>
              <p:txBody>
                <a:bodyPr/>
                <a:lstStyle/>
                <a:p>
                  <a:endParaRPr lang="en-US"/>
                </a:p>
              </p:txBody>
            </p:sp>
            <p:sp>
              <p:nvSpPr>
                <p:cNvPr id="323255" name="Line 695"/>
                <p:cNvSpPr>
                  <a:spLocks noChangeShapeType="1"/>
                </p:cNvSpPr>
                <p:nvPr/>
              </p:nvSpPr>
              <p:spPr bwMode="auto">
                <a:xfrm flipV="1">
                  <a:off x="672" y="2707"/>
                  <a:ext cx="0" cy="1"/>
                </a:xfrm>
                <a:prstGeom prst="line">
                  <a:avLst/>
                </a:prstGeom>
                <a:noFill/>
                <a:ln w="12700">
                  <a:solidFill>
                    <a:srgbClr val="FFFFFF"/>
                  </a:solidFill>
                  <a:round/>
                  <a:headEnd/>
                  <a:tailEnd/>
                </a:ln>
                <a:effectLst/>
              </p:spPr>
              <p:txBody>
                <a:bodyPr/>
                <a:lstStyle/>
                <a:p>
                  <a:endParaRPr lang="en-US"/>
                </a:p>
              </p:txBody>
            </p:sp>
            <p:sp>
              <p:nvSpPr>
                <p:cNvPr id="323256" name="Line 696"/>
                <p:cNvSpPr>
                  <a:spLocks noChangeShapeType="1"/>
                </p:cNvSpPr>
                <p:nvPr/>
              </p:nvSpPr>
              <p:spPr bwMode="auto">
                <a:xfrm>
                  <a:off x="672" y="2707"/>
                  <a:ext cx="1" cy="0"/>
                </a:xfrm>
                <a:prstGeom prst="line">
                  <a:avLst/>
                </a:prstGeom>
                <a:noFill/>
                <a:ln w="12700">
                  <a:noFill/>
                  <a:round/>
                  <a:headEnd/>
                  <a:tailEnd/>
                </a:ln>
                <a:effectLst/>
              </p:spPr>
              <p:txBody>
                <a:bodyPr/>
                <a:lstStyle/>
                <a:p>
                  <a:endParaRPr lang="en-US"/>
                </a:p>
              </p:txBody>
            </p:sp>
            <p:sp>
              <p:nvSpPr>
                <p:cNvPr id="323257" name="Line 697"/>
                <p:cNvSpPr>
                  <a:spLocks noChangeShapeType="1"/>
                </p:cNvSpPr>
                <p:nvPr/>
              </p:nvSpPr>
              <p:spPr bwMode="auto">
                <a:xfrm>
                  <a:off x="672" y="2707"/>
                  <a:ext cx="1" cy="0"/>
                </a:xfrm>
                <a:prstGeom prst="line">
                  <a:avLst/>
                </a:prstGeom>
                <a:noFill/>
                <a:ln w="12700">
                  <a:solidFill>
                    <a:srgbClr val="FFFFFF"/>
                  </a:solidFill>
                  <a:round/>
                  <a:headEnd/>
                  <a:tailEnd/>
                </a:ln>
                <a:effectLst/>
              </p:spPr>
              <p:txBody>
                <a:bodyPr/>
                <a:lstStyle/>
                <a:p>
                  <a:endParaRPr lang="en-US"/>
                </a:p>
              </p:txBody>
            </p:sp>
            <p:sp>
              <p:nvSpPr>
                <p:cNvPr id="323258" name="Freeform 698"/>
                <p:cNvSpPr>
                  <a:spLocks/>
                </p:cNvSpPr>
                <p:nvPr/>
              </p:nvSpPr>
              <p:spPr bwMode="auto">
                <a:xfrm>
                  <a:off x="671" y="2706"/>
                  <a:ext cx="2" cy="1"/>
                </a:xfrm>
                <a:custGeom>
                  <a:avLst/>
                  <a:gdLst/>
                  <a:ahLst/>
                  <a:cxnLst>
                    <a:cxn ang="0">
                      <a:pos x="0" y="0"/>
                    </a:cxn>
                    <a:cxn ang="0">
                      <a:pos x="0" y="0"/>
                    </a:cxn>
                    <a:cxn ang="0">
                      <a:pos x="1" y="0"/>
                    </a:cxn>
                    <a:cxn ang="0">
                      <a:pos x="1" y="0"/>
                    </a:cxn>
                    <a:cxn ang="0">
                      <a:pos x="0" y="0"/>
                    </a:cxn>
                  </a:cxnLst>
                  <a:rect l="0" t="0" r="r" b="b"/>
                  <a:pathLst>
                    <a:path w="2" h="1">
                      <a:moveTo>
                        <a:pt x="0" y="0"/>
                      </a:moveTo>
                      <a:lnTo>
                        <a:pt x="0" y="0"/>
                      </a:lnTo>
                      <a:lnTo>
                        <a:pt x="1" y="0"/>
                      </a:lnTo>
                      <a:lnTo>
                        <a:pt x="1"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59" name="Freeform 699"/>
                <p:cNvSpPr>
                  <a:spLocks/>
                </p:cNvSpPr>
                <p:nvPr/>
              </p:nvSpPr>
              <p:spPr bwMode="auto">
                <a:xfrm>
                  <a:off x="672" y="2706"/>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3260" name="Line 700"/>
                <p:cNvSpPr>
                  <a:spLocks noChangeShapeType="1"/>
                </p:cNvSpPr>
                <p:nvPr/>
              </p:nvSpPr>
              <p:spPr bwMode="auto">
                <a:xfrm flipV="1">
                  <a:off x="669" y="2707"/>
                  <a:ext cx="0" cy="1"/>
                </a:xfrm>
                <a:prstGeom prst="line">
                  <a:avLst/>
                </a:prstGeom>
                <a:noFill/>
                <a:ln w="12700">
                  <a:noFill/>
                  <a:round/>
                  <a:headEnd/>
                  <a:tailEnd/>
                </a:ln>
                <a:effectLst/>
              </p:spPr>
              <p:txBody>
                <a:bodyPr/>
                <a:lstStyle/>
                <a:p>
                  <a:endParaRPr lang="en-US"/>
                </a:p>
              </p:txBody>
            </p:sp>
            <p:sp>
              <p:nvSpPr>
                <p:cNvPr id="323261" name="Line 701"/>
                <p:cNvSpPr>
                  <a:spLocks noChangeShapeType="1"/>
                </p:cNvSpPr>
                <p:nvPr/>
              </p:nvSpPr>
              <p:spPr bwMode="auto">
                <a:xfrm flipV="1">
                  <a:off x="669" y="2707"/>
                  <a:ext cx="0" cy="1"/>
                </a:xfrm>
                <a:prstGeom prst="line">
                  <a:avLst/>
                </a:prstGeom>
                <a:noFill/>
                <a:ln w="12700">
                  <a:solidFill>
                    <a:srgbClr val="FFFFFF"/>
                  </a:solidFill>
                  <a:round/>
                  <a:headEnd/>
                  <a:tailEnd/>
                </a:ln>
                <a:effectLst/>
              </p:spPr>
              <p:txBody>
                <a:bodyPr/>
                <a:lstStyle/>
                <a:p>
                  <a:endParaRPr lang="en-US"/>
                </a:p>
              </p:txBody>
            </p:sp>
            <p:sp>
              <p:nvSpPr>
                <p:cNvPr id="323262" name="Line 702"/>
                <p:cNvSpPr>
                  <a:spLocks noChangeShapeType="1"/>
                </p:cNvSpPr>
                <p:nvPr/>
              </p:nvSpPr>
              <p:spPr bwMode="auto">
                <a:xfrm>
                  <a:off x="669" y="2707"/>
                  <a:ext cx="1" cy="0"/>
                </a:xfrm>
                <a:prstGeom prst="line">
                  <a:avLst/>
                </a:prstGeom>
                <a:noFill/>
                <a:ln w="12700">
                  <a:noFill/>
                  <a:round/>
                  <a:headEnd/>
                  <a:tailEnd/>
                </a:ln>
                <a:effectLst/>
              </p:spPr>
              <p:txBody>
                <a:bodyPr/>
                <a:lstStyle/>
                <a:p>
                  <a:endParaRPr lang="en-US"/>
                </a:p>
              </p:txBody>
            </p:sp>
            <p:sp>
              <p:nvSpPr>
                <p:cNvPr id="323263" name="Line 703"/>
                <p:cNvSpPr>
                  <a:spLocks noChangeShapeType="1"/>
                </p:cNvSpPr>
                <p:nvPr/>
              </p:nvSpPr>
              <p:spPr bwMode="auto">
                <a:xfrm>
                  <a:off x="669" y="2707"/>
                  <a:ext cx="1" cy="0"/>
                </a:xfrm>
                <a:prstGeom prst="line">
                  <a:avLst/>
                </a:prstGeom>
                <a:noFill/>
                <a:ln w="12700">
                  <a:solidFill>
                    <a:srgbClr val="FFFFFF"/>
                  </a:solidFill>
                  <a:round/>
                  <a:headEnd/>
                  <a:tailEnd/>
                </a:ln>
                <a:effectLst/>
              </p:spPr>
              <p:txBody>
                <a:bodyPr/>
                <a:lstStyle/>
                <a:p>
                  <a:endParaRPr lang="en-US"/>
                </a:p>
              </p:txBody>
            </p:sp>
            <p:sp>
              <p:nvSpPr>
                <p:cNvPr id="323264" name="Freeform 704"/>
                <p:cNvSpPr>
                  <a:spLocks/>
                </p:cNvSpPr>
                <p:nvPr/>
              </p:nvSpPr>
              <p:spPr bwMode="auto">
                <a:xfrm>
                  <a:off x="668" y="2706"/>
                  <a:ext cx="2" cy="1"/>
                </a:xfrm>
                <a:custGeom>
                  <a:avLst/>
                  <a:gdLst/>
                  <a:ahLst/>
                  <a:cxnLst>
                    <a:cxn ang="0">
                      <a:pos x="0" y="0"/>
                    </a:cxn>
                    <a:cxn ang="0">
                      <a:pos x="0" y="0"/>
                    </a:cxn>
                    <a:cxn ang="0">
                      <a:pos x="1" y="0"/>
                    </a:cxn>
                    <a:cxn ang="0">
                      <a:pos x="1" y="0"/>
                    </a:cxn>
                    <a:cxn ang="0">
                      <a:pos x="0" y="0"/>
                    </a:cxn>
                  </a:cxnLst>
                  <a:rect l="0" t="0" r="r" b="b"/>
                  <a:pathLst>
                    <a:path w="2" h="1">
                      <a:moveTo>
                        <a:pt x="0" y="0"/>
                      </a:moveTo>
                      <a:lnTo>
                        <a:pt x="0" y="0"/>
                      </a:lnTo>
                      <a:lnTo>
                        <a:pt x="1" y="0"/>
                      </a:lnTo>
                      <a:lnTo>
                        <a:pt x="1"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65" name="Freeform 705"/>
                <p:cNvSpPr>
                  <a:spLocks/>
                </p:cNvSpPr>
                <p:nvPr/>
              </p:nvSpPr>
              <p:spPr bwMode="auto">
                <a:xfrm>
                  <a:off x="669" y="2706"/>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3266" name="Freeform 706"/>
                <p:cNvSpPr>
                  <a:spLocks/>
                </p:cNvSpPr>
                <p:nvPr/>
              </p:nvSpPr>
              <p:spPr bwMode="auto">
                <a:xfrm>
                  <a:off x="628" y="2609"/>
                  <a:ext cx="4" cy="43"/>
                </a:xfrm>
                <a:custGeom>
                  <a:avLst/>
                  <a:gdLst/>
                  <a:ahLst/>
                  <a:cxnLst>
                    <a:cxn ang="0">
                      <a:pos x="2" y="0"/>
                    </a:cxn>
                    <a:cxn ang="0">
                      <a:pos x="1" y="28"/>
                    </a:cxn>
                    <a:cxn ang="0">
                      <a:pos x="0" y="42"/>
                    </a:cxn>
                    <a:cxn ang="0">
                      <a:pos x="3" y="42"/>
                    </a:cxn>
                    <a:cxn ang="0">
                      <a:pos x="3" y="0"/>
                    </a:cxn>
                    <a:cxn ang="0">
                      <a:pos x="2" y="0"/>
                    </a:cxn>
                  </a:cxnLst>
                  <a:rect l="0" t="0" r="r" b="b"/>
                  <a:pathLst>
                    <a:path w="4" h="43">
                      <a:moveTo>
                        <a:pt x="2" y="0"/>
                      </a:moveTo>
                      <a:lnTo>
                        <a:pt x="1" y="28"/>
                      </a:lnTo>
                      <a:lnTo>
                        <a:pt x="0" y="42"/>
                      </a:lnTo>
                      <a:lnTo>
                        <a:pt x="3" y="42"/>
                      </a:lnTo>
                      <a:lnTo>
                        <a:pt x="3" y="0"/>
                      </a:lnTo>
                      <a:lnTo>
                        <a:pt x="2"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67" name="Freeform 707"/>
                <p:cNvSpPr>
                  <a:spLocks/>
                </p:cNvSpPr>
                <p:nvPr/>
              </p:nvSpPr>
              <p:spPr bwMode="auto">
                <a:xfrm>
                  <a:off x="628" y="2609"/>
                  <a:ext cx="6" cy="44"/>
                </a:xfrm>
                <a:custGeom>
                  <a:avLst/>
                  <a:gdLst/>
                  <a:ahLst/>
                  <a:cxnLst>
                    <a:cxn ang="0">
                      <a:pos x="3" y="0"/>
                    </a:cxn>
                    <a:cxn ang="0">
                      <a:pos x="2" y="28"/>
                    </a:cxn>
                    <a:cxn ang="0">
                      <a:pos x="0" y="43"/>
                    </a:cxn>
                    <a:cxn ang="0">
                      <a:pos x="5" y="43"/>
                    </a:cxn>
                    <a:cxn ang="0">
                      <a:pos x="4" y="0"/>
                    </a:cxn>
                    <a:cxn ang="0">
                      <a:pos x="3" y="0"/>
                    </a:cxn>
                  </a:cxnLst>
                  <a:rect l="0" t="0" r="r" b="b"/>
                  <a:pathLst>
                    <a:path w="6" h="44">
                      <a:moveTo>
                        <a:pt x="3" y="0"/>
                      </a:moveTo>
                      <a:lnTo>
                        <a:pt x="2" y="28"/>
                      </a:lnTo>
                      <a:lnTo>
                        <a:pt x="0" y="43"/>
                      </a:lnTo>
                      <a:lnTo>
                        <a:pt x="5" y="43"/>
                      </a:lnTo>
                      <a:lnTo>
                        <a:pt x="4" y="0"/>
                      </a:lnTo>
                      <a:lnTo>
                        <a:pt x="3"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68" name="Line 708"/>
                <p:cNvSpPr>
                  <a:spLocks noChangeShapeType="1"/>
                </p:cNvSpPr>
                <p:nvPr/>
              </p:nvSpPr>
              <p:spPr bwMode="auto">
                <a:xfrm>
                  <a:off x="632" y="2612"/>
                  <a:ext cx="11" cy="0"/>
                </a:xfrm>
                <a:prstGeom prst="line">
                  <a:avLst/>
                </a:prstGeom>
                <a:noFill/>
                <a:ln w="12700">
                  <a:solidFill>
                    <a:srgbClr val="000000"/>
                  </a:solidFill>
                  <a:round/>
                  <a:headEnd/>
                  <a:tailEnd/>
                </a:ln>
                <a:effectLst/>
              </p:spPr>
              <p:txBody>
                <a:bodyPr/>
                <a:lstStyle/>
                <a:p>
                  <a:endParaRPr lang="en-US"/>
                </a:p>
              </p:txBody>
            </p:sp>
            <p:sp>
              <p:nvSpPr>
                <p:cNvPr id="323269" name="Line 709"/>
                <p:cNvSpPr>
                  <a:spLocks noChangeShapeType="1"/>
                </p:cNvSpPr>
                <p:nvPr/>
              </p:nvSpPr>
              <p:spPr bwMode="auto">
                <a:xfrm>
                  <a:off x="632" y="2613"/>
                  <a:ext cx="11" cy="0"/>
                </a:xfrm>
                <a:prstGeom prst="line">
                  <a:avLst/>
                </a:prstGeom>
                <a:noFill/>
                <a:ln w="12700">
                  <a:solidFill>
                    <a:srgbClr val="000000"/>
                  </a:solidFill>
                  <a:round/>
                  <a:headEnd/>
                  <a:tailEnd/>
                </a:ln>
                <a:effectLst/>
              </p:spPr>
              <p:txBody>
                <a:bodyPr/>
                <a:lstStyle/>
                <a:p>
                  <a:endParaRPr lang="en-US"/>
                </a:p>
              </p:txBody>
            </p:sp>
            <p:sp>
              <p:nvSpPr>
                <p:cNvPr id="323270" name="Line 710"/>
                <p:cNvSpPr>
                  <a:spLocks noChangeShapeType="1"/>
                </p:cNvSpPr>
                <p:nvPr/>
              </p:nvSpPr>
              <p:spPr bwMode="auto">
                <a:xfrm>
                  <a:off x="632" y="2617"/>
                  <a:ext cx="11" cy="0"/>
                </a:xfrm>
                <a:prstGeom prst="line">
                  <a:avLst/>
                </a:prstGeom>
                <a:noFill/>
                <a:ln w="12700">
                  <a:solidFill>
                    <a:srgbClr val="000000"/>
                  </a:solidFill>
                  <a:round/>
                  <a:headEnd/>
                  <a:tailEnd/>
                </a:ln>
                <a:effectLst/>
              </p:spPr>
              <p:txBody>
                <a:bodyPr/>
                <a:lstStyle/>
                <a:p>
                  <a:endParaRPr lang="en-US"/>
                </a:p>
              </p:txBody>
            </p:sp>
            <p:sp>
              <p:nvSpPr>
                <p:cNvPr id="323271" name="Freeform 711"/>
                <p:cNvSpPr>
                  <a:spLocks/>
                </p:cNvSpPr>
                <p:nvPr/>
              </p:nvSpPr>
              <p:spPr bwMode="auto">
                <a:xfrm>
                  <a:off x="615" y="2626"/>
                  <a:ext cx="34" cy="1"/>
                </a:xfrm>
                <a:custGeom>
                  <a:avLst/>
                  <a:gdLst/>
                  <a:ahLst/>
                  <a:cxnLst>
                    <a:cxn ang="0">
                      <a:pos x="0" y="0"/>
                    </a:cxn>
                    <a:cxn ang="0">
                      <a:pos x="33" y="0"/>
                    </a:cxn>
                    <a:cxn ang="0">
                      <a:pos x="33" y="0"/>
                    </a:cxn>
                    <a:cxn ang="0">
                      <a:pos x="17" y="0"/>
                    </a:cxn>
                    <a:cxn ang="0">
                      <a:pos x="4" y="0"/>
                    </a:cxn>
                    <a:cxn ang="0">
                      <a:pos x="0" y="0"/>
                    </a:cxn>
                  </a:cxnLst>
                  <a:rect l="0" t="0" r="r" b="b"/>
                  <a:pathLst>
                    <a:path w="34" h="1">
                      <a:moveTo>
                        <a:pt x="0" y="0"/>
                      </a:moveTo>
                      <a:lnTo>
                        <a:pt x="33" y="0"/>
                      </a:lnTo>
                      <a:lnTo>
                        <a:pt x="33" y="0"/>
                      </a:lnTo>
                      <a:lnTo>
                        <a:pt x="17" y="0"/>
                      </a:lnTo>
                      <a:lnTo>
                        <a:pt x="4"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72" name="Freeform 712"/>
                <p:cNvSpPr>
                  <a:spLocks/>
                </p:cNvSpPr>
                <p:nvPr/>
              </p:nvSpPr>
              <p:spPr bwMode="auto">
                <a:xfrm>
                  <a:off x="615" y="2626"/>
                  <a:ext cx="35" cy="2"/>
                </a:xfrm>
                <a:custGeom>
                  <a:avLst/>
                  <a:gdLst/>
                  <a:ahLst/>
                  <a:cxnLst>
                    <a:cxn ang="0">
                      <a:pos x="0" y="0"/>
                    </a:cxn>
                    <a:cxn ang="0">
                      <a:pos x="34" y="0"/>
                    </a:cxn>
                    <a:cxn ang="0">
                      <a:pos x="34" y="1"/>
                    </a:cxn>
                    <a:cxn ang="0">
                      <a:pos x="18" y="1"/>
                    </a:cxn>
                    <a:cxn ang="0">
                      <a:pos x="4" y="1"/>
                    </a:cxn>
                    <a:cxn ang="0">
                      <a:pos x="0" y="0"/>
                    </a:cxn>
                  </a:cxnLst>
                  <a:rect l="0" t="0" r="r" b="b"/>
                  <a:pathLst>
                    <a:path w="35" h="2">
                      <a:moveTo>
                        <a:pt x="0" y="0"/>
                      </a:moveTo>
                      <a:lnTo>
                        <a:pt x="34" y="0"/>
                      </a:lnTo>
                      <a:lnTo>
                        <a:pt x="34" y="1"/>
                      </a:lnTo>
                      <a:lnTo>
                        <a:pt x="18" y="1"/>
                      </a:lnTo>
                      <a:lnTo>
                        <a:pt x="4" y="1"/>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73" name="Line 713"/>
                <p:cNvSpPr>
                  <a:spLocks noChangeShapeType="1"/>
                </p:cNvSpPr>
                <p:nvPr/>
              </p:nvSpPr>
              <p:spPr bwMode="auto">
                <a:xfrm>
                  <a:off x="631" y="2674"/>
                  <a:ext cx="0" cy="27"/>
                </a:xfrm>
                <a:prstGeom prst="line">
                  <a:avLst/>
                </a:prstGeom>
                <a:noFill/>
                <a:ln w="12700">
                  <a:noFill/>
                  <a:round/>
                  <a:headEnd/>
                  <a:tailEnd/>
                </a:ln>
                <a:effectLst/>
              </p:spPr>
              <p:txBody>
                <a:bodyPr/>
                <a:lstStyle/>
                <a:p>
                  <a:endParaRPr lang="en-US"/>
                </a:p>
              </p:txBody>
            </p:sp>
            <p:sp>
              <p:nvSpPr>
                <p:cNvPr id="323274" name="Line 714"/>
                <p:cNvSpPr>
                  <a:spLocks noChangeShapeType="1"/>
                </p:cNvSpPr>
                <p:nvPr/>
              </p:nvSpPr>
              <p:spPr bwMode="auto">
                <a:xfrm>
                  <a:off x="631" y="2674"/>
                  <a:ext cx="0" cy="27"/>
                </a:xfrm>
                <a:prstGeom prst="line">
                  <a:avLst/>
                </a:prstGeom>
                <a:noFill/>
                <a:ln w="12700">
                  <a:solidFill>
                    <a:srgbClr val="000000"/>
                  </a:solidFill>
                  <a:round/>
                  <a:headEnd/>
                  <a:tailEnd/>
                </a:ln>
                <a:effectLst/>
              </p:spPr>
              <p:txBody>
                <a:bodyPr/>
                <a:lstStyle/>
                <a:p>
                  <a:endParaRPr lang="en-US"/>
                </a:p>
              </p:txBody>
            </p:sp>
            <p:sp>
              <p:nvSpPr>
                <p:cNvPr id="323275" name="Line 715"/>
                <p:cNvSpPr>
                  <a:spLocks noChangeShapeType="1"/>
                </p:cNvSpPr>
                <p:nvPr/>
              </p:nvSpPr>
              <p:spPr bwMode="auto">
                <a:xfrm flipH="1">
                  <a:off x="621" y="2700"/>
                  <a:ext cx="43" cy="0"/>
                </a:xfrm>
                <a:prstGeom prst="line">
                  <a:avLst/>
                </a:prstGeom>
                <a:noFill/>
                <a:ln w="12700">
                  <a:noFill/>
                  <a:round/>
                  <a:headEnd/>
                  <a:tailEnd/>
                </a:ln>
                <a:effectLst/>
              </p:spPr>
              <p:txBody>
                <a:bodyPr/>
                <a:lstStyle/>
                <a:p>
                  <a:endParaRPr lang="en-US"/>
                </a:p>
              </p:txBody>
            </p:sp>
            <p:sp>
              <p:nvSpPr>
                <p:cNvPr id="323276" name="Line 716"/>
                <p:cNvSpPr>
                  <a:spLocks noChangeShapeType="1"/>
                </p:cNvSpPr>
                <p:nvPr/>
              </p:nvSpPr>
              <p:spPr bwMode="auto">
                <a:xfrm flipH="1">
                  <a:off x="621" y="2700"/>
                  <a:ext cx="43" cy="0"/>
                </a:xfrm>
                <a:prstGeom prst="line">
                  <a:avLst/>
                </a:prstGeom>
                <a:noFill/>
                <a:ln w="12700">
                  <a:solidFill>
                    <a:srgbClr val="000000"/>
                  </a:solidFill>
                  <a:round/>
                  <a:headEnd/>
                  <a:tailEnd/>
                </a:ln>
                <a:effectLst/>
              </p:spPr>
              <p:txBody>
                <a:bodyPr/>
                <a:lstStyle/>
                <a:p>
                  <a:endParaRPr lang="en-US"/>
                </a:p>
              </p:txBody>
            </p:sp>
            <p:sp>
              <p:nvSpPr>
                <p:cNvPr id="323277" name="Line 717"/>
                <p:cNvSpPr>
                  <a:spLocks noChangeShapeType="1"/>
                </p:cNvSpPr>
                <p:nvPr/>
              </p:nvSpPr>
              <p:spPr bwMode="auto">
                <a:xfrm flipV="1">
                  <a:off x="629" y="2700"/>
                  <a:ext cx="18" cy="10"/>
                </a:xfrm>
                <a:prstGeom prst="line">
                  <a:avLst/>
                </a:prstGeom>
                <a:noFill/>
                <a:ln w="12700">
                  <a:solidFill>
                    <a:srgbClr val="000000"/>
                  </a:solidFill>
                  <a:round/>
                  <a:headEnd/>
                  <a:tailEnd/>
                </a:ln>
                <a:effectLst/>
              </p:spPr>
              <p:txBody>
                <a:bodyPr/>
                <a:lstStyle/>
                <a:p>
                  <a:endParaRPr lang="en-US"/>
                </a:p>
              </p:txBody>
            </p:sp>
            <p:sp>
              <p:nvSpPr>
                <p:cNvPr id="323278" name="Freeform 718"/>
                <p:cNvSpPr>
                  <a:spLocks/>
                </p:cNvSpPr>
                <p:nvPr/>
              </p:nvSpPr>
              <p:spPr bwMode="auto">
                <a:xfrm>
                  <a:off x="623" y="2674"/>
                  <a:ext cx="25" cy="39"/>
                </a:xfrm>
                <a:custGeom>
                  <a:avLst/>
                  <a:gdLst/>
                  <a:ahLst/>
                  <a:cxnLst>
                    <a:cxn ang="0">
                      <a:pos x="24" y="38"/>
                    </a:cxn>
                    <a:cxn ang="0">
                      <a:pos x="0" y="26"/>
                    </a:cxn>
                    <a:cxn ang="0">
                      <a:pos x="24" y="13"/>
                    </a:cxn>
                    <a:cxn ang="0">
                      <a:pos x="3" y="13"/>
                    </a:cxn>
                    <a:cxn ang="0">
                      <a:pos x="24" y="0"/>
                    </a:cxn>
                  </a:cxnLst>
                  <a:rect l="0" t="0" r="r" b="b"/>
                  <a:pathLst>
                    <a:path w="25" h="39">
                      <a:moveTo>
                        <a:pt x="24" y="38"/>
                      </a:moveTo>
                      <a:lnTo>
                        <a:pt x="0" y="26"/>
                      </a:lnTo>
                      <a:lnTo>
                        <a:pt x="24" y="13"/>
                      </a:lnTo>
                      <a:lnTo>
                        <a:pt x="3" y="13"/>
                      </a:lnTo>
                      <a:lnTo>
                        <a:pt x="24"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79" name="Line 719"/>
                <p:cNvSpPr>
                  <a:spLocks noChangeShapeType="1"/>
                </p:cNvSpPr>
                <p:nvPr/>
              </p:nvSpPr>
              <p:spPr bwMode="auto">
                <a:xfrm flipH="1">
                  <a:off x="650" y="2675"/>
                  <a:ext cx="21" cy="24"/>
                </a:xfrm>
                <a:prstGeom prst="line">
                  <a:avLst/>
                </a:prstGeom>
                <a:noFill/>
                <a:ln w="12700">
                  <a:solidFill>
                    <a:srgbClr val="000000"/>
                  </a:solidFill>
                  <a:round/>
                  <a:headEnd/>
                  <a:tailEnd/>
                </a:ln>
                <a:effectLst/>
              </p:spPr>
              <p:txBody>
                <a:bodyPr/>
                <a:lstStyle/>
                <a:p>
                  <a:endParaRPr lang="en-US"/>
                </a:p>
              </p:txBody>
            </p:sp>
            <p:sp>
              <p:nvSpPr>
                <p:cNvPr id="323280" name="Line 720"/>
                <p:cNvSpPr>
                  <a:spLocks noChangeShapeType="1"/>
                </p:cNvSpPr>
                <p:nvPr/>
              </p:nvSpPr>
              <p:spPr bwMode="auto">
                <a:xfrm>
                  <a:off x="658" y="2674"/>
                  <a:ext cx="0" cy="11"/>
                </a:xfrm>
                <a:prstGeom prst="line">
                  <a:avLst/>
                </a:prstGeom>
                <a:noFill/>
                <a:ln w="12700">
                  <a:solidFill>
                    <a:srgbClr val="000000"/>
                  </a:solidFill>
                  <a:round/>
                  <a:headEnd/>
                  <a:tailEnd/>
                </a:ln>
                <a:effectLst/>
              </p:spPr>
              <p:txBody>
                <a:bodyPr/>
                <a:lstStyle/>
                <a:p>
                  <a:endParaRPr lang="en-US"/>
                </a:p>
              </p:txBody>
            </p:sp>
            <p:sp>
              <p:nvSpPr>
                <p:cNvPr id="323281" name="Line 721"/>
                <p:cNvSpPr>
                  <a:spLocks noChangeShapeType="1"/>
                </p:cNvSpPr>
                <p:nvPr/>
              </p:nvSpPr>
              <p:spPr bwMode="auto">
                <a:xfrm>
                  <a:off x="661" y="2674"/>
                  <a:ext cx="0" cy="11"/>
                </a:xfrm>
                <a:prstGeom prst="line">
                  <a:avLst/>
                </a:prstGeom>
                <a:noFill/>
                <a:ln w="12700">
                  <a:solidFill>
                    <a:srgbClr val="000000"/>
                  </a:solidFill>
                  <a:round/>
                  <a:headEnd/>
                  <a:tailEnd/>
                </a:ln>
                <a:effectLst/>
              </p:spPr>
              <p:txBody>
                <a:bodyPr/>
                <a:lstStyle/>
                <a:p>
                  <a:endParaRPr lang="en-US"/>
                </a:p>
              </p:txBody>
            </p:sp>
            <p:sp>
              <p:nvSpPr>
                <p:cNvPr id="323282" name="Line 722"/>
                <p:cNvSpPr>
                  <a:spLocks noChangeShapeType="1"/>
                </p:cNvSpPr>
                <p:nvPr/>
              </p:nvSpPr>
              <p:spPr bwMode="auto">
                <a:xfrm flipV="1">
                  <a:off x="661" y="2674"/>
                  <a:ext cx="4" cy="4"/>
                </a:xfrm>
                <a:prstGeom prst="line">
                  <a:avLst/>
                </a:prstGeom>
                <a:noFill/>
                <a:ln w="12700">
                  <a:solidFill>
                    <a:srgbClr val="000000"/>
                  </a:solidFill>
                  <a:round/>
                  <a:headEnd/>
                  <a:tailEnd/>
                </a:ln>
                <a:effectLst/>
              </p:spPr>
              <p:txBody>
                <a:bodyPr/>
                <a:lstStyle/>
                <a:p>
                  <a:endParaRPr lang="en-US"/>
                </a:p>
              </p:txBody>
            </p:sp>
            <p:sp>
              <p:nvSpPr>
                <p:cNvPr id="323283" name="Freeform 723"/>
                <p:cNvSpPr>
                  <a:spLocks/>
                </p:cNvSpPr>
                <p:nvPr/>
              </p:nvSpPr>
              <p:spPr bwMode="auto">
                <a:xfrm>
                  <a:off x="630" y="2653"/>
                  <a:ext cx="17" cy="20"/>
                </a:xfrm>
                <a:custGeom>
                  <a:avLst/>
                  <a:gdLst/>
                  <a:ahLst/>
                  <a:cxnLst>
                    <a:cxn ang="0">
                      <a:pos x="0" y="19"/>
                    </a:cxn>
                    <a:cxn ang="0">
                      <a:pos x="16" y="9"/>
                    </a:cxn>
                    <a:cxn ang="0">
                      <a:pos x="1" y="9"/>
                    </a:cxn>
                    <a:cxn ang="0">
                      <a:pos x="16" y="0"/>
                    </a:cxn>
                    <a:cxn ang="0">
                      <a:pos x="0" y="19"/>
                    </a:cxn>
                  </a:cxnLst>
                  <a:rect l="0" t="0" r="r" b="b"/>
                  <a:pathLst>
                    <a:path w="17" h="20">
                      <a:moveTo>
                        <a:pt x="0" y="19"/>
                      </a:moveTo>
                      <a:lnTo>
                        <a:pt x="16" y="9"/>
                      </a:lnTo>
                      <a:lnTo>
                        <a:pt x="1" y="9"/>
                      </a:lnTo>
                      <a:lnTo>
                        <a:pt x="16" y="0"/>
                      </a:lnTo>
                      <a:lnTo>
                        <a:pt x="0" y="19"/>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84" name="Freeform 724"/>
                <p:cNvSpPr>
                  <a:spLocks/>
                </p:cNvSpPr>
                <p:nvPr/>
              </p:nvSpPr>
              <p:spPr bwMode="auto">
                <a:xfrm>
                  <a:off x="630" y="2653"/>
                  <a:ext cx="18" cy="21"/>
                </a:xfrm>
                <a:custGeom>
                  <a:avLst/>
                  <a:gdLst/>
                  <a:ahLst/>
                  <a:cxnLst>
                    <a:cxn ang="0">
                      <a:pos x="0" y="20"/>
                    </a:cxn>
                    <a:cxn ang="0">
                      <a:pos x="17" y="9"/>
                    </a:cxn>
                    <a:cxn ang="0">
                      <a:pos x="2" y="9"/>
                    </a:cxn>
                    <a:cxn ang="0">
                      <a:pos x="17" y="0"/>
                    </a:cxn>
                  </a:cxnLst>
                  <a:rect l="0" t="0" r="r" b="b"/>
                  <a:pathLst>
                    <a:path w="18" h="21">
                      <a:moveTo>
                        <a:pt x="0" y="20"/>
                      </a:moveTo>
                      <a:lnTo>
                        <a:pt x="17" y="9"/>
                      </a:lnTo>
                      <a:lnTo>
                        <a:pt x="2" y="9"/>
                      </a:lnTo>
                      <a:lnTo>
                        <a:pt x="17"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85" name="Freeform 725"/>
                <p:cNvSpPr>
                  <a:spLocks/>
                </p:cNvSpPr>
                <p:nvPr/>
              </p:nvSpPr>
              <p:spPr bwMode="auto">
                <a:xfrm>
                  <a:off x="619" y="2652"/>
                  <a:ext cx="43" cy="1"/>
                </a:xfrm>
                <a:custGeom>
                  <a:avLst/>
                  <a:gdLst/>
                  <a:ahLst/>
                  <a:cxnLst>
                    <a:cxn ang="0">
                      <a:pos x="0" y="0"/>
                    </a:cxn>
                    <a:cxn ang="0">
                      <a:pos x="13" y="0"/>
                    </a:cxn>
                    <a:cxn ang="0">
                      <a:pos x="42" y="0"/>
                    </a:cxn>
                    <a:cxn ang="0">
                      <a:pos x="42" y="0"/>
                    </a:cxn>
                    <a:cxn ang="0">
                      <a:pos x="13" y="0"/>
                    </a:cxn>
                    <a:cxn ang="0">
                      <a:pos x="7" y="0"/>
                    </a:cxn>
                    <a:cxn ang="0">
                      <a:pos x="7" y="0"/>
                    </a:cxn>
                    <a:cxn ang="0">
                      <a:pos x="0" y="0"/>
                    </a:cxn>
                  </a:cxnLst>
                  <a:rect l="0" t="0" r="r" b="b"/>
                  <a:pathLst>
                    <a:path w="43" h="1">
                      <a:moveTo>
                        <a:pt x="0" y="0"/>
                      </a:moveTo>
                      <a:lnTo>
                        <a:pt x="13" y="0"/>
                      </a:lnTo>
                      <a:lnTo>
                        <a:pt x="42" y="0"/>
                      </a:lnTo>
                      <a:lnTo>
                        <a:pt x="42" y="0"/>
                      </a:lnTo>
                      <a:lnTo>
                        <a:pt x="13" y="0"/>
                      </a:lnTo>
                      <a:lnTo>
                        <a:pt x="7" y="0"/>
                      </a:lnTo>
                      <a:lnTo>
                        <a:pt x="7"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86" name="Freeform 726"/>
                <p:cNvSpPr>
                  <a:spLocks/>
                </p:cNvSpPr>
                <p:nvPr/>
              </p:nvSpPr>
              <p:spPr bwMode="auto">
                <a:xfrm>
                  <a:off x="619" y="2652"/>
                  <a:ext cx="44" cy="3"/>
                </a:xfrm>
                <a:custGeom>
                  <a:avLst/>
                  <a:gdLst/>
                  <a:ahLst/>
                  <a:cxnLst>
                    <a:cxn ang="0">
                      <a:pos x="0" y="0"/>
                    </a:cxn>
                    <a:cxn ang="0">
                      <a:pos x="14" y="0"/>
                    </a:cxn>
                    <a:cxn ang="0">
                      <a:pos x="43" y="0"/>
                    </a:cxn>
                    <a:cxn ang="0">
                      <a:pos x="43" y="2"/>
                    </a:cxn>
                    <a:cxn ang="0">
                      <a:pos x="14" y="2"/>
                    </a:cxn>
                    <a:cxn ang="0">
                      <a:pos x="7" y="2"/>
                    </a:cxn>
                    <a:cxn ang="0">
                      <a:pos x="7" y="0"/>
                    </a:cxn>
                  </a:cxnLst>
                  <a:rect l="0" t="0" r="r" b="b"/>
                  <a:pathLst>
                    <a:path w="44" h="3">
                      <a:moveTo>
                        <a:pt x="0" y="0"/>
                      </a:moveTo>
                      <a:lnTo>
                        <a:pt x="14" y="0"/>
                      </a:lnTo>
                      <a:lnTo>
                        <a:pt x="43" y="0"/>
                      </a:lnTo>
                      <a:lnTo>
                        <a:pt x="43" y="2"/>
                      </a:lnTo>
                      <a:lnTo>
                        <a:pt x="14" y="2"/>
                      </a:lnTo>
                      <a:lnTo>
                        <a:pt x="7" y="2"/>
                      </a:lnTo>
                      <a:lnTo>
                        <a:pt x="7"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87" name="Line 727"/>
                <p:cNvSpPr>
                  <a:spLocks noChangeShapeType="1"/>
                </p:cNvSpPr>
                <p:nvPr/>
              </p:nvSpPr>
              <p:spPr bwMode="auto">
                <a:xfrm flipH="1">
                  <a:off x="632" y="2627"/>
                  <a:ext cx="14" cy="10"/>
                </a:xfrm>
                <a:prstGeom prst="line">
                  <a:avLst/>
                </a:prstGeom>
                <a:noFill/>
                <a:ln w="12700">
                  <a:solidFill>
                    <a:srgbClr val="000000"/>
                  </a:solidFill>
                  <a:round/>
                  <a:headEnd/>
                  <a:tailEnd/>
                </a:ln>
                <a:effectLst/>
              </p:spPr>
              <p:txBody>
                <a:bodyPr/>
                <a:lstStyle/>
                <a:p>
                  <a:endParaRPr lang="en-US"/>
                </a:p>
              </p:txBody>
            </p:sp>
            <p:sp>
              <p:nvSpPr>
                <p:cNvPr id="323288" name="Line 728"/>
                <p:cNvSpPr>
                  <a:spLocks noChangeShapeType="1"/>
                </p:cNvSpPr>
                <p:nvPr/>
              </p:nvSpPr>
              <p:spPr bwMode="auto">
                <a:xfrm flipV="1">
                  <a:off x="634" y="2586"/>
                  <a:ext cx="0" cy="22"/>
                </a:xfrm>
                <a:prstGeom prst="line">
                  <a:avLst/>
                </a:prstGeom>
                <a:noFill/>
                <a:ln w="12700">
                  <a:solidFill>
                    <a:srgbClr val="000000"/>
                  </a:solidFill>
                  <a:round/>
                  <a:headEnd/>
                  <a:tailEnd/>
                </a:ln>
                <a:effectLst/>
              </p:spPr>
              <p:txBody>
                <a:bodyPr/>
                <a:lstStyle/>
                <a:p>
                  <a:endParaRPr lang="en-US"/>
                </a:p>
              </p:txBody>
            </p:sp>
            <p:sp>
              <p:nvSpPr>
                <p:cNvPr id="323289" name="Line 729"/>
                <p:cNvSpPr>
                  <a:spLocks noChangeShapeType="1"/>
                </p:cNvSpPr>
                <p:nvPr/>
              </p:nvSpPr>
              <p:spPr bwMode="auto">
                <a:xfrm flipV="1">
                  <a:off x="632" y="2617"/>
                  <a:ext cx="9" cy="5"/>
                </a:xfrm>
                <a:prstGeom prst="line">
                  <a:avLst/>
                </a:prstGeom>
                <a:noFill/>
                <a:ln w="12700">
                  <a:solidFill>
                    <a:srgbClr val="000000"/>
                  </a:solidFill>
                  <a:round/>
                  <a:headEnd/>
                  <a:tailEnd/>
                </a:ln>
                <a:effectLst/>
              </p:spPr>
              <p:txBody>
                <a:bodyPr/>
                <a:lstStyle/>
                <a:p>
                  <a:endParaRPr lang="en-US"/>
                </a:p>
              </p:txBody>
            </p:sp>
            <p:sp>
              <p:nvSpPr>
                <p:cNvPr id="323290" name="Freeform 730"/>
                <p:cNvSpPr>
                  <a:spLocks/>
                </p:cNvSpPr>
                <p:nvPr/>
              </p:nvSpPr>
              <p:spPr bwMode="auto">
                <a:xfrm>
                  <a:off x="618" y="2635"/>
                  <a:ext cx="13" cy="39"/>
                </a:xfrm>
                <a:custGeom>
                  <a:avLst/>
                  <a:gdLst/>
                  <a:ahLst/>
                  <a:cxnLst>
                    <a:cxn ang="0">
                      <a:pos x="12" y="0"/>
                    </a:cxn>
                    <a:cxn ang="0">
                      <a:pos x="0" y="17"/>
                    </a:cxn>
                    <a:cxn ang="0">
                      <a:pos x="9" y="38"/>
                    </a:cxn>
                  </a:cxnLst>
                  <a:rect l="0" t="0" r="r" b="b"/>
                  <a:pathLst>
                    <a:path w="13" h="39">
                      <a:moveTo>
                        <a:pt x="12" y="0"/>
                      </a:moveTo>
                      <a:lnTo>
                        <a:pt x="0" y="17"/>
                      </a:lnTo>
                      <a:lnTo>
                        <a:pt x="9" y="3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91" name="Freeform 731"/>
                <p:cNvSpPr>
                  <a:spLocks/>
                </p:cNvSpPr>
                <p:nvPr/>
              </p:nvSpPr>
              <p:spPr bwMode="auto">
                <a:xfrm>
                  <a:off x="624" y="2643"/>
                  <a:ext cx="2" cy="10"/>
                </a:xfrm>
                <a:custGeom>
                  <a:avLst/>
                  <a:gdLst/>
                  <a:ahLst/>
                  <a:cxnLst>
                    <a:cxn ang="0">
                      <a:pos x="0" y="0"/>
                    </a:cxn>
                    <a:cxn ang="0">
                      <a:pos x="1" y="3"/>
                    </a:cxn>
                    <a:cxn ang="0">
                      <a:pos x="1" y="9"/>
                    </a:cxn>
                  </a:cxnLst>
                  <a:rect l="0" t="0" r="r" b="b"/>
                  <a:pathLst>
                    <a:path w="2" h="10">
                      <a:moveTo>
                        <a:pt x="0" y="0"/>
                      </a:moveTo>
                      <a:lnTo>
                        <a:pt x="1" y="3"/>
                      </a:lnTo>
                      <a:lnTo>
                        <a:pt x="1" y="9"/>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92" name="Line 732"/>
                <p:cNvSpPr>
                  <a:spLocks noChangeShapeType="1"/>
                </p:cNvSpPr>
                <p:nvPr/>
              </p:nvSpPr>
              <p:spPr bwMode="auto">
                <a:xfrm flipH="1">
                  <a:off x="625" y="2645"/>
                  <a:ext cx="4" cy="0"/>
                </a:xfrm>
                <a:prstGeom prst="line">
                  <a:avLst/>
                </a:prstGeom>
                <a:noFill/>
                <a:ln w="12700">
                  <a:solidFill>
                    <a:srgbClr val="000000"/>
                  </a:solidFill>
                  <a:round/>
                  <a:headEnd/>
                  <a:tailEnd/>
                </a:ln>
                <a:effectLst/>
              </p:spPr>
              <p:txBody>
                <a:bodyPr/>
                <a:lstStyle/>
                <a:p>
                  <a:endParaRPr lang="en-US"/>
                </a:p>
              </p:txBody>
            </p:sp>
          </p:grpSp>
          <p:grpSp>
            <p:nvGrpSpPr>
              <p:cNvPr id="323293" name="Group 733"/>
              <p:cNvGrpSpPr>
                <a:grpSpLocks/>
              </p:cNvGrpSpPr>
              <p:nvPr/>
            </p:nvGrpSpPr>
            <p:grpSpPr bwMode="auto">
              <a:xfrm>
                <a:off x="451" y="2603"/>
                <a:ext cx="65" cy="132"/>
                <a:chOff x="451" y="2603"/>
                <a:chExt cx="65" cy="132"/>
              </a:xfrm>
            </p:grpSpPr>
            <p:sp>
              <p:nvSpPr>
                <p:cNvPr id="323294" name="Freeform 734"/>
                <p:cNvSpPr>
                  <a:spLocks/>
                </p:cNvSpPr>
                <p:nvPr/>
              </p:nvSpPr>
              <p:spPr bwMode="auto">
                <a:xfrm>
                  <a:off x="495" y="2667"/>
                  <a:ext cx="6" cy="6"/>
                </a:xfrm>
                <a:custGeom>
                  <a:avLst/>
                  <a:gdLst/>
                  <a:ahLst/>
                  <a:cxnLst>
                    <a:cxn ang="0">
                      <a:pos x="0" y="5"/>
                    </a:cxn>
                    <a:cxn ang="0">
                      <a:pos x="1" y="0"/>
                    </a:cxn>
                    <a:cxn ang="0">
                      <a:pos x="4" y="0"/>
                    </a:cxn>
                    <a:cxn ang="0">
                      <a:pos x="5" y="5"/>
                    </a:cxn>
                    <a:cxn ang="0">
                      <a:pos x="0" y="5"/>
                    </a:cxn>
                  </a:cxnLst>
                  <a:rect l="0" t="0" r="r" b="b"/>
                  <a:pathLst>
                    <a:path w="6" h="6">
                      <a:moveTo>
                        <a:pt x="0" y="5"/>
                      </a:moveTo>
                      <a:lnTo>
                        <a:pt x="1" y="0"/>
                      </a:lnTo>
                      <a:lnTo>
                        <a:pt x="4" y="0"/>
                      </a:lnTo>
                      <a:lnTo>
                        <a:pt x="5" y="5"/>
                      </a:lnTo>
                      <a:lnTo>
                        <a:pt x="0" y="5"/>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295" name="Freeform 735"/>
                <p:cNvSpPr>
                  <a:spLocks/>
                </p:cNvSpPr>
                <p:nvPr/>
              </p:nvSpPr>
              <p:spPr bwMode="auto">
                <a:xfrm>
                  <a:off x="495" y="2667"/>
                  <a:ext cx="7" cy="7"/>
                </a:xfrm>
                <a:custGeom>
                  <a:avLst/>
                  <a:gdLst/>
                  <a:ahLst/>
                  <a:cxnLst>
                    <a:cxn ang="0">
                      <a:pos x="0" y="6"/>
                    </a:cxn>
                    <a:cxn ang="0">
                      <a:pos x="1" y="0"/>
                    </a:cxn>
                    <a:cxn ang="0">
                      <a:pos x="5" y="0"/>
                    </a:cxn>
                    <a:cxn ang="0">
                      <a:pos x="6" y="6"/>
                    </a:cxn>
                    <a:cxn ang="0">
                      <a:pos x="0" y="6"/>
                    </a:cxn>
                  </a:cxnLst>
                  <a:rect l="0" t="0" r="r" b="b"/>
                  <a:pathLst>
                    <a:path w="7" h="7">
                      <a:moveTo>
                        <a:pt x="0" y="6"/>
                      </a:moveTo>
                      <a:lnTo>
                        <a:pt x="1" y="0"/>
                      </a:lnTo>
                      <a:lnTo>
                        <a:pt x="5" y="0"/>
                      </a:lnTo>
                      <a:lnTo>
                        <a:pt x="6" y="6"/>
                      </a:lnTo>
                      <a:lnTo>
                        <a:pt x="0" y="6"/>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3296" name="Freeform 736"/>
                <p:cNvSpPr>
                  <a:spLocks/>
                </p:cNvSpPr>
                <p:nvPr/>
              </p:nvSpPr>
              <p:spPr bwMode="auto">
                <a:xfrm>
                  <a:off x="481" y="2656"/>
                  <a:ext cx="35" cy="7"/>
                </a:xfrm>
                <a:custGeom>
                  <a:avLst/>
                  <a:gdLst/>
                  <a:ahLst/>
                  <a:cxnLst>
                    <a:cxn ang="0">
                      <a:pos x="17" y="6"/>
                    </a:cxn>
                    <a:cxn ang="0">
                      <a:pos x="20" y="6"/>
                    </a:cxn>
                    <a:cxn ang="0">
                      <a:pos x="24" y="6"/>
                    </a:cxn>
                    <a:cxn ang="0">
                      <a:pos x="26" y="5"/>
                    </a:cxn>
                    <a:cxn ang="0">
                      <a:pos x="29" y="5"/>
                    </a:cxn>
                    <a:cxn ang="0">
                      <a:pos x="31" y="5"/>
                    </a:cxn>
                    <a:cxn ang="0">
                      <a:pos x="33" y="4"/>
                    </a:cxn>
                    <a:cxn ang="0">
                      <a:pos x="34" y="3"/>
                    </a:cxn>
                    <a:cxn ang="0">
                      <a:pos x="34" y="3"/>
                    </a:cxn>
                    <a:cxn ang="0">
                      <a:pos x="34" y="3"/>
                    </a:cxn>
                    <a:cxn ang="0">
                      <a:pos x="33" y="2"/>
                    </a:cxn>
                    <a:cxn ang="0">
                      <a:pos x="31" y="1"/>
                    </a:cxn>
                    <a:cxn ang="0">
                      <a:pos x="29" y="1"/>
                    </a:cxn>
                    <a:cxn ang="0">
                      <a:pos x="26" y="1"/>
                    </a:cxn>
                    <a:cxn ang="0">
                      <a:pos x="24" y="0"/>
                    </a:cxn>
                    <a:cxn ang="0">
                      <a:pos x="20" y="0"/>
                    </a:cxn>
                    <a:cxn ang="0">
                      <a:pos x="17" y="0"/>
                    </a:cxn>
                    <a:cxn ang="0">
                      <a:pos x="14" y="0"/>
                    </a:cxn>
                    <a:cxn ang="0">
                      <a:pos x="10" y="0"/>
                    </a:cxn>
                    <a:cxn ang="0">
                      <a:pos x="8" y="1"/>
                    </a:cxn>
                    <a:cxn ang="0">
                      <a:pos x="5" y="1"/>
                    </a:cxn>
                    <a:cxn ang="0">
                      <a:pos x="3" y="1"/>
                    </a:cxn>
                    <a:cxn ang="0">
                      <a:pos x="1" y="2"/>
                    </a:cxn>
                    <a:cxn ang="0">
                      <a:pos x="0" y="3"/>
                    </a:cxn>
                    <a:cxn ang="0">
                      <a:pos x="0" y="3"/>
                    </a:cxn>
                    <a:cxn ang="0">
                      <a:pos x="0" y="3"/>
                    </a:cxn>
                    <a:cxn ang="0">
                      <a:pos x="1" y="4"/>
                    </a:cxn>
                    <a:cxn ang="0">
                      <a:pos x="3" y="5"/>
                    </a:cxn>
                    <a:cxn ang="0">
                      <a:pos x="5" y="5"/>
                    </a:cxn>
                    <a:cxn ang="0">
                      <a:pos x="8" y="5"/>
                    </a:cxn>
                    <a:cxn ang="0">
                      <a:pos x="10" y="6"/>
                    </a:cxn>
                    <a:cxn ang="0">
                      <a:pos x="14" y="6"/>
                    </a:cxn>
                    <a:cxn ang="0">
                      <a:pos x="17" y="6"/>
                    </a:cxn>
                  </a:cxnLst>
                  <a:rect l="0" t="0" r="r" b="b"/>
                  <a:pathLst>
                    <a:path w="35" h="7">
                      <a:moveTo>
                        <a:pt x="17" y="6"/>
                      </a:moveTo>
                      <a:lnTo>
                        <a:pt x="20" y="6"/>
                      </a:lnTo>
                      <a:lnTo>
                        <a:pt x="24" y="6"/>
                      </a:lnTo>
                      <a:lnTo>
                        <a:pt x="26" y="5"/>
                      </a:lnTo>
                      <a:lnTo>
                        <a:pt x="29" y="5"/>
                      </a:lnTo>
                      <a:lnTo>
                        <a:pt x="31" y="5"/>
                      </a:lnTo>
                      <a:lnTo>
                        <a:pt x="33" y="4"/>
                      </a:lnTo>
                      <a:lnTo>
                        <a:pt x="34" y="3"/>
                      </a:lnTo>
                      <a:lnTo>
                        <a:pt x="34" y="3"/>
                      </a:lnTo>
                      <a:lnTo>
                        <a:pt x="34" y="3"/>
                      </a:lnTo>
                      <a:lnTo>
                        <a:pt x="33" y="2"/>
                      </a:lnTo>
                      <a:lnTo>
                        <a:pt x="31" y="1"/>
                      </a:lnTo>
                      <a:lnTo>
                        <a:pt x="29" y="1"/>
                      </a:lnTo>
                      <a:lnTo>
                        <a:pt x="26" y="1"/>
                      </a:lnTo>
                      <a:lnTo>
                        <a:pt x="24" y="0"/>
                      </a:lnTo>
                      <a:lnTo>
                        <a:pt x="20" y="0"/>
                      </a:lnTo>
                      <a:lnTo>
                        <a:pt x="17" y="0"/>
                      </a:lnTo>
                      <a:lnTo>
                        <a:pt x="14" y="0"/>
                      </a:lnTo>
                      <a:lnTo>
                        <a:pt x="10" y="0"/>
                      </a:lnTo>
                      <a:lnTo>
                        <a:pt x="8" y="1"/>
                      </a:lnTo>
                      <a:lnTo>
                        <a:pt x="5" y="1"/>
                      </a:lnTo>
                      <a:lnTo>
                        <a:pt x="3" y="1"/>
                      </a:lnTo>
                      <a:lnTo>
                        <a:pt x="1" y="2"/>
                      </a:lnTo>
                      <a:lnTo>
                        <a:pt x="0" y="3"/>
                      </a:lnTo>
                      <a:lnTo>
                        <a:pt x="0" y="3"/>
                      </a:lnTo>
                      <a:lnTo>
                        <a:pt x="0" y="3"/>
                      </a:lnTo>
                      <a:lnTo>
                        <a:pt x="1" y="4"/>
                      </a:lnTo>
                      <a:lnTo>
                        <a:pt x="3" y="5"/>
                      </a:lnTo>
                      <a:lnTo>
                        <a:pt x="5" y="5"/>
                      </a:lnTo>
                      <a:lnTo>
                        <a:pt x="8" y="5"/>
                      </a:lnTo>
                      <a:lnTo>
                        <a:pt x="10" y="6"/>
                      </a:lnTo>
                      <a:lnTo>
                        <a:pt x="14" y="6"/>
                      </a:lnTo>
                      <a:lnTo>
                        <a:pt x="17" y="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97" name="Freeform 737"/>
                <p:cNvSpPr>
                  <a:spLocks/>
                </p:cNvSpPr>
                <p:nvPr/>
              </p:nvSpPr>
              <p:spPr bwMode="auto">
                <a:xfrm>
                  <a:off x="481" y="2659"/>
                  <a:ext cx="35" cy="9"/>
                </a:xfrm>
                <a:custGeom>
                  <a:avLst/>
                  <a:gdLst/>
                  <a:ahLst/>
                  <a:cxnLst>
                    <a:cxn ang="0">
                      <a:pos x="34" y="0"/>
                    </a:cxn>
                    <a:cxn ang="0">
                      <a:pos x="33" y="2"/>
                    </a:cxn>
                    <a:cxn ang="0">
                      <a:pos x="32" y="4"/>
                    </a:cxn>
                    <a:cxn ang="0">
                      <a:pos x="30" y="5"/>
                    </a:cxn>
                    <a:cxn ang="0">
                      <a:pos x="27" y="6"/>
                    </a:cxn>
                    <a:cxn ang="0">
                      <a:pos x="24" y="7"/>
                    </a:cxn>
                    <a:cxn ang="0">
                      <a:pos x="21" y="8"/>
                    </a:cxn>
                    <a:cxn ang="0">
                      <a:pos x="19" y="8"/>
                    </a:cxn>
                    <a:cxn ang="0">
                      <a:pos x="16" y="8"/>
                    </a:cxn>
                    <a:cxn ang="0">
                      <a:pos x="14" y="8"/>
                    </a:cxn>
                    <a:cxn ang="0">
                      <a:pos x="12" y="8"/>
                    </a:cxn>
                    <a:cxn ang="0">
                      <a:pos x="9" y="7"/>
                    </a:cxn>
                    <a:cxn ang="0">
                      <a:pos x="7" y="6"/>
                    </a:cxn>
                    <a:cxn ang="0">
                      <a:pos x="4" y="5"/>
                    </a:cxn>
                    <a:cxn ang="0">
                      <a:pos x="2" y="4"/>
                    </a:cxn>
                    <a:cxn ang="0">
                      <a:pos x="1" y="2"/>
                    </a:cxn>
                    <a:cxn ang="0">
                      <a:pos x="0" y="0"/>
                    </a:cxn>
                  </a:cxnLst>
                  <a:rect l="0" t="0" r="r" b="b"/>
                  <a:pathLst>
                    <a:path w="35" h="9">
                      <a:moveTo>
                        <a:pt x="34" y="0"/>
                      </a:moveTo>
                      <a:lnTo>
                        <a:pt x="33" y="2"/>
                      </a:lnTo>
                      <a:lnTo>
                        <a:pt x="32" y="4"/>
                      </a:lnTo>
                      <a:lnTo>
                        <a:pt x="30" y="5"/>
                      </a:lnTo>
                      <a:lnTo>
                        <a:pt x="27" y="6"/>
                      </a:lnTo>
                      <a:lnTo>
                        <a:pt x="24" y="7"/>
                      </a:lnTo>
                      <a:lnTo>
                        <a:pt x="21" y="8"/>
                      </a:lnTo>
                      <a:lnTo>
                        <a:pt x="19" y="8"/>
                      </a:lnTo>
                      <a:lnTo>
                        <a:pt x="16" y="8"/>
                      </a:lnTo>
                      <a:lnTo>
                        <a:pt x="14" y="8"/>
                      </a:lnTo>
                      <a:lnTo>
                        <a:pt x="12" y="8"/>
                      </a:lnTo>
                      <a:lnTo>
                        <a:pt x="9" y="7"/>
                      </a:lnTo>
                      <a:lnTo>
                        <a:pt x="7" y="6"/>
                      </a:lnTo>
                      <a:lnTo>
                        <a:pt x="4" y="5"/>
                      </a:lnTo>
                      <a:lnTo>
                        <a:pt x="2" y="4"/>
                      </a:lnTo>
                      <a:lnTo>
                        <a:pt x="1" y="2"/>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98" name="Freeform 738"/>
                <p:cNvSpPr>
                  <a:spLocks/>
                </p:cNvSpPr>
                <p:nvPr/>
              </p:nvSpPr>
              <p:spPr bwMode="auto">
                <a:xfrm>
                  <a:off x="484" y="2657"/>
                  <a:ext cx="3" cy="8"/>
                </a:xfrm>
                <a:custGeom>
                  <a:avLst/>
                  <a:gdLst/>
                  <a:ahLst/>
                  <a:cxnLst>
                    <a:cxn ang="0">
                      <a:pos x="0" y="0"/>
                    </a:cxn>
                    <a:cxn ang="0">
                      <a:pos x="0" y="2"/>
                    </a:cxn>
                    <a:cxn ang="0">
                      <a:pos x="0" y="4"/>
                    </a:cxn>
                    <a:cxn ang="0">
                      <a:pos x="1" y="5"/>
                    </a:cxn>
                    <a:cxn ang="0">
                      <a:pos x="2" y="7"/>
                    </a:cxn>
                  </a:cxnLst>
                  <a:rect l="0" t="0" r="r" b="b"/>
                  <a:pathLst>
                    <a:path w="3" h="8">
                      <a:moveTo>
                        <a:pt x="0" y="0"/>
                      </a:moveTo>
                      <a:lnTo>
                        <a:pt x="0" y="2"/>
                      </a:lnTo>
                      <a:lnTo>
                        <a:pt x="0" y="4"/>
                      </a:lnTo>
                      <a:lnTo>
                        <a:pt x="1" y="5"/>
                      </a:lnTo>
                      <a:lnTo>
                        <a:pt x="2" y="7"/>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299" name="Freeform 739"/>
                <p:cNvSpPr>
                  <a:spLocks/>
                </p:cNvSpPr>
                <p:nvPr/>
              </p:nvSpPr>
              <p:spPr bwMode="auto">
                <a:xfrm>
                  <a:off x="487" y="2657"/>
                  <a:ext cx="3" cy="9"/>
                </a:xfrm>
                <a:custGeom>
                  <a:avLst/>
                  <a:gdLst/>
                  <a:ahLst/>
                  <a:cxnLst>
                    <a:cxn ang="0">
                      <a:pos x="0" y="0"/>
                    </a:cxn>
                    <a:cxn ang="0">
                      <a:pos x="0" y="2"/>
                    </a:cxn>
                    <a:cxn ang="0">
                      <a:pos x="0" y="4"/>
                    </a:cxn>
                    <a:cxn ang="0">
                      <a:pos x="1" y="6"/>
                    </a:cxn>
                    <a:cxn ang="0">
                      <a:pos x="2" y="8"/>
                    </a:cxn>
                  </a:cxnLst>
                  <a:rect l="0" t="0" r="r" b="b"/>
                  <a:pathLst>
                    <a:path w="3" h="9">
                      <a:moveTo>
                        <a:pt x="0" y="0"/>
                      </a:moveTo>
                      <a:lnTo>
                        <a:pt x="0" y="2"/>
                      </a:lnTo>
                      <a:lnTo>
                        <a:pt x="0" y="4"/>
                      </a:lnTo>
                      <a:lnTo>
                        <a:pt x="1" y="6"/>
                      </a:lnTo>
                      <a:lnTo>
                        <a:pt x="2" y="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00" name="Freeform 740"/>
                <p:cNvSpPr>
                  <a:spLocks/>
                </p:cNvSpPr>
                <p:nvPr/>
              </p:nvSpPr>
              <p:spPr bwMode="auto">
                <a:xfrm>
                  <a:off x="490" y="2656"/>
                  <a:ext cx="5" cy="11"/>
                </a:xfrm>
                <a:custGeom>
                  <a:avLst/>
                  <a:gdLst/>
                  <a:ahLst/>
                  <a:cxnLst>
                    <a:cxn ang="0">
                      <a:pos x="0" y="0"/>
                    </a:cxn>
                    <a:cxn ang="0">
                      <a:pos x="0" y="1"/>
                    </a:cxn>
                    <a:cxn ang="0">
                      <a:pos x="0" y="2"/>
                    </a:cxn>
                    <a:cxn ang="0">
                      <a:pos x="0" y="3"/>
                    </a:cxn>
                    <a:cxn ang="0">
                      <a:pos x="1" y="5"/>
                    </a:cxn>
                    <a:cxn ang="0">
                      <a:pos x="1" y="6"/>
                    </a:cxn>
                    <a:cxn ang="0">
                      <a:pos x="2" y="8"/>
                    </a:cxn>
                    <a:cxn ang="0">
                      <a:pos x="3" y="9"/>
                    </a:cxn>
                    <a:cxn ang="0">
                      <a:pos x="4" y="10"/>
                    </a:cxn>
                  </a:cxnLst>
                  <a:rect l="0" t="0" r="r" b="b"/>
                  <a:pathLst>
                    <a:path w="5" h="11">
                      <a:moveTo>
                        <a:pt x="0" y="0"/>
                      </a:moveTo>
                      <a:lnTo>
                        <a:pt x="0" y="1"/>
                      </a:lnTo>
                      <a:lnTo>
                        <a:pt x="0" y="2"/>
                      </a:lnTo>
                      <a:lnTo>
                        <a:pt x="0" y="3"/>
                      </a:lnTo>
                      <a:lnTo>
                        <a:pt x="1" y="5"/>
                      </a:lnTo>
                      <a:lnTo>
                        <a:pt x="1" y="6"/>
                      </a:lnTo>
                      <a:lnTo>
                        <a:pt x="2" y="8"/>
                      </a:lnTo>
                      <a:lnTo>
                        <a:pt x="3" y="9"/>
                      </a:lnTo>
                      <a:lnTo>
                        <a:pt x="4" y="1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01" name="Freeform 741"/>
                <p:cNvSpPr>
                  <a:spLocks/>
                </p:cNvSpPr>
                <p:nvPr/>
              </p:nvSpPr>
              <p:spPr bwMode="auto">
                <a:xfrm>
                  <a:off x="494" y="2656"/>
                  <a:ext cx="5" cy="12"/>
                </a:xfrm>
                <a:custGeom>
                  <a:avLst/>
                  <a:gdLst/>
                  <a:ahLst/>
                  <a:cxnLst>
                    <a:cxn ang="0">
                      <a:pos x="0" y="0"/>
                    </a:cxn>
                    <a:cxn ang="0">
                      <a:pos x="0" y="2"/>
                    </a:cxn>
                    <a:cxn ang="0">
                      <a:pos x="0" y="3"/>
                    </a:cxn>
                    <a:cxn ang="0">
                      <a:pos x="1" y="5"/>
                    </a:cxn>
                    <a:cxn ang="0">
                      <a:pos x="1" y="7"/>
                    </a:cxn>
                    <a:cxn ang="0">
                      <a:pos x="1" y="9"/>
                    </a:cxn>
                    <a:cxn ang="0">
                      <a:pos x="2" y="10"/>
                    </a:cxn>
                    <a:cxn ang="0">
                      <a:pos x="3" y="11"/>
                    </a:cxn>
                    <a:cxn ang="0">
                      <a:pos x="4" y="11"/>
                    </a:cxn>
                  </a:cxnLst>
                  <a:rect l="0" t="0" r="r" b="b"/>
                  <a:pathLst>
                    <a:path w="5" h="12">
                      <a:moveTo>
                        <a:pt x="0" y="0"/>
                      </a:moveTo>
                      <a:lnTo>
                        <a:pt x="0" y="2"/>
                      </a:lnTo>
                      <a:lnTo>
                        <a:pt x="0" y="3"/>
                      </a:lnTo>
                      <a:lnTo>
                        <a:pt x="1" y="5"/>
                      </a:lnTo>
                      <a:lnTo>
                        <a:pt x="1" y="7"/>
                      </a:lnTo>
                      <a:lnTo>
                        <a:pt x="1" y="9"/>
                      </a:lnTo>
                      <a:lnTo>
                        <a:pt x="2" y="10"/>
                      </a:lnTo>
                      <a:lnTo>
                        <a:pt x="3" y="11"/>
                      </a:lnTo>
                      <a:lnTo>
                        <a:pt x="4" y="1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02" name="Line 742"/>
                <p:cNvSpPr>
                  <a:spLocks noChangeShapeType="1"/>
                </p:cNvSpPr>
                <p:nvPr/>
              </p:nvSpPr>
              <p:spPr bwMode="auto">
                <a:xfrm>
                  <a:off x="498" y="2656"/>
                  <a:ext cx="0" cy="11"/>
                </a:xfrm>
                <a:prstGeom prst="line">
                  <a:avLst/>
                </a:prstGeom>
                <a:noFill/>
                <a:ln w="12700">
                  <a:solidFill>
                    <a:srgbClr val="000000"/>
                  </a:solidFill>
                  <a:round/>
                  <a:headEnd/>
                  <a:tailEnd/>
                </a:ln>
                <a:effectLst/>
              </p:spPr>
              <p:txBody>
                <a:bodyPr/>
                <a:lstStyle/>
                <a:p>
                  <a:endParaRPr lang="en-US"/>
                </a:p>
              </p:txBody>
            </p:sp>
            <p:sp>
              <p:nvSpPr>
                <p:cNvPr id="323303" name="Freeform 743"/>
                <p:cNvSpPr>
                  <a:spLocks/>
                </p:cNvSpPr>
                <p:nvPr/>
              </p:nvSpPr>
              <p:spPr bwMode="auto">
                <a:xfrm>
                  <a:off x="510" y="2658"/>
                  <a:ext cx="3" cy="8"/>
                </a:xfrm>
                <a:custGeom>
                  <a:avLst/>
                  <a:gdLst/>
                  <a:ahLst/>
                  <a:cxnLst>
                    <a:cxn ang="0">
                      <a:pos x="2" y="0"/>
                    </a:cxn>
                    <a:cxn ang="0">
                      <a:pos x="2" y="1"/>
                    </a:cxn>
                    <a:cxn ang="0">
                      <a:pos x="2" y="3"/>
                    </a:cxn>
                    <a:cxn ang="0">
                      <a:pos x="1" y="5"/>
                    </a:cxn>
                    <a:cxn ang="0">
                      <a:pos x="0" y="7"/>
                    </a:cxn>
                  </a:cxnLst>
                  <a:rect l="0" t="0" r="r" b="b"/>
                  <a:pathLst>
                    <a:path w="3" h="8">
                      <a:moveTo>
                        <a:pt x="2" y="0"/>
                      </a:moveTo>
                      <a:lnTo>
                        <a:pt x="2" y="1"/>
                      </a:lnTo>
                      <a:lnTo>
                        <a:pt x="2" y="3"/>
                      </a:lnTo>
                      <a:lnTo>
                        <a:pt x="1" y="5"/>
                      </a:lnTo>
                      <a:lnTo>
                        <a:pt x="0" y="7"/>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04" name="Freeform 744"/>
                <p:cNvSpPr>
                  <a:spLocks/>
                </p:cNvSpPr>
                <p:nvPr/>
              </p:nvSpPr>
              <p:spPr bwMode="auto">
                <a:xfrm>
                  <a:off x="507" y="2657"/>
                  <a:ext cx="4" cy="10"/>
                </a:xfrm>
                <a:custGeom>
                  <a:avLst/>
                  <a:gdLst/>
                  <a:ahLst/>
                  <a:cxnLst>
                    <a:cxn ang="0">
                      <a:pos x="3" y="0"/>
                    </a:cxn>
                    <a:cxn ang="0">
                      <a:pos x="3" y="3"/>
                    </a:cxn>
                    <a:cxn ang="0">
                      <a:pos x="2" y="5"/>
                    </a:cxn>
                    <a:cxn ang="0">
                      <a:pos x="1" y="7"/>
                    </a:cxn>
                    <a:cxn ang="0">
                      <a:pos x="0" y="9"/>
                    </a:cxn>
                  </a:cxnLst>
                  <a:rect l="0" t="0" r="r" b="b"/>
                  <a:pathLst>
                    <a:path w="4" h="10">
                      <a:moveTo>
                        <a:pt x="3" y="0"/>
                      </a:moveTo>
                      <a:lnTo>
                        <a:pt x="3" y="3"/>
                      </a:lnTo>
                      <a:lnTo>
                        <a:pt x="2" y="5"/>
                      </a:lnTo>
                      <a:lnTo>
                        <a:pt x="1" y="7"/>
                      </a:lnTo>
                      <a:lnTo>
                        <a:pt x="0" y="9"/>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05" name="Freeform 745"/>
                <p:cNvSpPr>
                  <a:spLocks/>
                </p:cNvSpPr>
                <p:nvPr/>
              </p:nvSpPr>
              <p:spPr bwMode="auto">
                <a:xfrm>
                  <a:off x="502" y="2657"/>
                  <a:ext cx="5" cy="11"/>
                </a:xfrm>
                <a:custGeom>
                  <a:avLst/>
                  <a:gdLst/>
                  <a:ahLst/>
                  <a:cxnLst>
                    <a:cxn ang="0">
                      <a:pos x="4" y="0"/>
                    </a:cxn>
                    <a:cxn ang="0">
                      <a:pos x="4" y="0"/>
                    </a:cxn>
                    <a:cxn ang="0">
                      <a:pos x="4" y="1"/>
                    </a:cxn>
                    <a:cxn ang="0">
                      <a:pos x="4" y="3"/>
                    </a:cxn>
                    <a:cxn ang="0">
                      <a:pos x="3" y="4"/>
                    </a:cxn>
                    <a:cxn ang="0">
                      <a:pos x="3" y="6"/>
                    </a:cxn>
                    <a:cxn ang="0">
                      <a:pos x="2" y="8"/>
                    </a:cxn>
                    <a:cxn ang="0">
                      <a:pos x="1" y="9"/>
                    </a:cxn>
                    <a:cxn ang="0">
                      <a:pos x="0" y="10"/>
                    </a:cxn>
                  </a:cxnLst>
                  <a:rect l="0" t="0" r="r" b="b"/>
                  <a:pathLst>
                    <a:path w="5" h="11">
                      <a:moveTo>
                        <a:pt x="4" y="0"/>
                      </a:moveTo>
                      <a:lnTo>
                        <a:pt x="4" y="0"/>
                      </a:lnTo>
                      <a:lnTo>
                        <a:pt x="4" y="1"/>
                      </a:lnTo>
                      <a:lnTo>
                        <a:pt x="4" y="3"/>
                      </a:lnTo>
                      <a:lnTo>
                        <a:pt x="3" y="4"/>
                      </a:lnTo>
                      <a:lnTo>
                        <a:pt x="3" y="6"/>
                      </a:lnTo>
                      <a:lnTo>
                        <a:pt x="2" y="8"/>
                      </a:lnTo>
                      <a:lnTo>
                        <a:pt x="1" y="9"/>
                      </a:lnTo>
                      <a:lnTo>
                        <a:pt x="0" y="1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06" name="Freeform 746"/>
                <p:cNvSpPr>
                  <a:spLocks/>
                </p:cNvSpPr>
                <p:nvPr/>
              </p:nvSpPr>
              <p:spPr bwMode="auto">
                <a:xfrm>
                  <a:off x="498" y="2656"/>
                  <a:ext cx="5" cy="12"/>
                </a:xfrm>
                <a:custGeom>
                  <a:avLst/>
                  <a:gdLst/>
                  <a:ahLst/>
                  <a:cxnLst>
                    <a:cxn ang="0">
                      <a:pos x="4" y="0"/>
                    </a:cxn>
                    <a:cxn ang="0">
                      <a:pos x="4" y="1"/>
                    </a:cxn>
                    <a:cxn ang="0">
                      <a:pos x="4" y="3"/>
                    </a:cxn>
                    <a:cxn ang="0">
                      <a:pos x="4" y="5"/>
                    </a:cxn>
                    <a:cxn ang="0">
                      <a:pos x="3" y="7"/>
                    </a:cxn>
                    <a:cxn ang="0">
                      <a:pos x="3" y="8"/>
                    </a:cxn>
                    <a:cxn ang="0">
                      <a:pos x="2" y="10"/>
                    </a:cxn>
                    <a:cxn ang="0">
                      <a:pos x="1" y="11"/>
                    </a:cxn>
                    <a:cxn ang="0">
                      <a:pos x="0" y="11"/>
                    </a:cxn>
                  </a:cxnLst>
                  <a:rect l="0" t="0" r="r" b="b"/>
                  <a:pathLst>
                    <a:path w="5" h="12">
                      <a:moveTo>
                        <a:pt x="4" y="0"/>
                      </a:moveTo>
                      <a:lnTo>
                        <a:pt x="4" y="1"/>
                      </a:lnTo>
                      <a:lnTo>
                        <a:pt x="4" y="3"/>
                      </a:lnTo>
                      <a:lnTo>
                        <a:pt x="4" y="5"/>
                      </a:lnTo>
                      <a:lnTo>
                        <a:pt x="3" y="7"/>
                      </a:lnTo>
                      <a:lnTo>
                        <a:pt x="3" y="8"/>
                      </a:lnTo>
                      <a:lnTo>
                        <a:pt x="2" y="10"/>
                      </a:lnTo>
                      <a:lnTo>
                        <a:pt x="1" y="11"/>
                      </a:lnTo>
                      <a:lnTo>
                        <a:pt x="0" y="1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07" name="Freeform 747"/>
                <p:cNvSpPr>
                  <a:spLocks/>
                </p:cNvSpPr>
                <p:nvPr/>
              </p:nvSpPr>
              <p:spPr bwMode="auto">
                <a:xfrm>
                  <a:off x="472" y="2672"/>
                  <a:ext cx="42" cy="1"/>
                </a:xfrm>
                <a:custGeom>
                  <a:avLst/>
                  <a:gdLst/>
                  <a:ahLst/>
                  <a:cxnLst>
                    <a:cxn ang="0">
                      <a:pos x="41" y="0"/>
                    </a:cxn>
                    <a:cxn ang="0">
                      <a:pos x="41" y="0"/>
                    </a:cxn>
                    <a:cxn ang="0">
                      <a:pos x="0" y="0"/>
                    </a:cxn>
                    <a:cxn ang="0">
                      <a:pos x="0" y="0"/>
                    </a:cxn>
                    <a:cxn ang="0">
                      <a:pos x="41" y="0"/>
                    </a:cxn>
                  </a:cxnLst>
                  <a:rect l="0" t="0" r="r" b="b"/>
                  <a:pathLst>
                    <a:path w="42" h="1">
                      <a:moveTo>
                        <a:pt x="41" y="0"/>
                      </a:moveTo>
                      <a:lnTo>
                        <a:pt x="41" y="0"/>
                      </a:lnTo>
                      <a:lnTo>
                        <a:pt x="0" y="0"/>
                      </a:lnTo>
                      <a:lnTo>
                        <a:pt x="0" y="0"/>
                      </a:lnTo>
                      <a:lnTo>
                        <a:pt x="41"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08" name="Freeform 748"/>
                <p:cNvSpPr>
                  <a:spLocks/>
                </p:cNvSpPr>
                <p:nvPr/>
              </p:nvSpPr>
              <p:spPr bwMode="auto">
                <a:xfrm>
                  <a:off x="472" y="2672"/>
                  <a:ext cx="44" cy="2"/>
                </a:xfrm>
                <a:custGeom>
                  <a:avLst/>
                  <a:gdLst/>
                  <a:ahLst/>
                  <a:cxnLst>
                    <a:cxn ang="0">
                      <a:pos x="43" y="1"/>
                    </a:cxn>
                    <a:cxn ang="0">
                      <a:pos x="43" y="0"/>
                    </a:cxn>
                    <a:cxn ang="0">
                      <a:pos x="0" y="0"/>
                    </a:cxn>
                    <a:cxn ang="0">
                      <a:pos x="0" y="1"/>
                    </a:cxn>
                    <a:cxn ang="0">
                      <a:pos x="43" y="1"/>
                    </a:cxn>
                  </a:cxnLst>
                  <a:rect l="0" t="0" r="r" b="b"/>
                  <a:pathLst>
                    <a:path w="44" h="2">
                      <a:moveTo>
                        <a:pt x="43" y="1"/>
                      </a:moveTo>
                      <a:lnTo>
                        <a:pt x="43" y="0"/>
                      </a:lnTo>
                      <a:lnTo>
                        <a:pt x="0" y="0"/>
                      </a:lnTo>
                      <a:lnTo>
                        <a:pt x="0" y="1"/>
                      </a:lnTo>
                      <a:lnTo>
                        <a:pt x="43"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09" name="Line 749"/>
                <p:cNvSpPr>
                  <a:spLocks noChangeShapeType="1"/>
                </p:cNvSpPr>
                <p:nvPr/>
              </p:nvSpPr>
              <p:spPr bwMode="auto">
                <a:xfrm>
                  <a:off x="476" y="2676"/>
                  <a:ext cx="0" cy="16"/>
                </a:xfrm>
                <a:prstGeom prst="line">
                  <a:avLst/>
                </a:prstGeom>
                <a:noFill/>
                <a:ln w="12700">
                  <a:noFill/>
                  <a:round/>
                  <a:headEnd/>
                  <a:tailEnd/>
                </a:ln>
                <a:effectLst/>
              </p:spPr>
              <p:txBody>
                <a:bodyPr/>
                <a:lstStyle/>
                <a:p>
                  <a:endParaRPr lang="en-US"/>
                </a:p>
              </p:txBody>
            </p:sp>
            <p:sp>
              <p:nvSpPr>
                <p:cNvPr id="323310" name="Line 750"/>
                <p:cNvSpPr>
                  <a:spLocks noChangeShapeType="1"/>
                </p:cNvSpPr>
                <p:nvPr/>
              </p:nvSpPr>
              <p:spPr bwMode="auto">
                <a:xfrm>
                  <a:off x="476" y="2676"/>
                  <a:ext cx="0" cy="16"/>
                </a:xfrm>
                <a:prstGeom prst="line">
                  <a:avLst/>
                </a:prstGeom>
                <a:noFill/>
                <a:ln w="12700">
                  <a:solidFill>
                    <a:srgbClr val="FFFFFF"/>
                  </a:solidFill>
                  <a:round/>
                  <a:headEnd/>
                  <a:tailEnd/>
                </a:ln>
                <a:effectLst/>
              </p:spPr>
              <p:txBody>
                <a:bodyPr/>
                <a:lstStyle/>
                <a:p>
                  <a:endParaRPr lang="en-US"/>
                </a:p>
              </p:txBody>
            </p:sp>
            <p:sp>
              <p:nvSpPr>
                <p:cNvPr id="323311" name="Freeform 751"/>
                <p:cNvSpPr>
                  <a:spLocks/>
                </p:cNvSpPr>
                <p:nvPr/>
              </p:nvSpPr>
              <p:spPr bwMode="auto">
                <a:xfrm>
                  <a:off x="473" y="2648"/>
                  <a:ext cx="3" cy="23"/>
                </a:xfrm>
                <a:custGeom>
                  <a:avLst/>
                  <a:gdLst/>
                  <a:ahLst/>
                  <a:cxnLst>
                    <a:cxn ang="0">
                      <a:pos x="2" y="22"/>
                    </a:cxn>
                    <a:cxn ang="0">
                      <a:pos x="2" y="0"/>
                    </a:cxn>
                    <a:cxn ang="0">
                      <a:pos x="0" y="0"/>
                    </a:cxn>
                    <a:cxn ang="0">
                      <a:pos x="0" y="22"/>
                    </a:cxn>
                    <a:cxn ang="0">
                      <a:pos x="2" y="22"/>
                    </a:cxn>
                  </a:cxnLst>
                  <a:rect l="0" t="0" r="r" b="b"/>
                  <a:pathLst>
                    <a:path w="3" h="23">
                      <a:moveTo>
                        <a:pt x="2" y="22"/>
                      </a:moveTo>
                      <a:lnTo>
                        <a:pt x="2" y="0"/>
                      </a:lnTo>
                      <a:lnTo>
                        <a:pt x="0" y="0"/>
                      </a:lnTo>
                      <a:lnTo>
                        <a:pt x="0" y="22"/>
                      </a:lnTo>
                      <a:lnTo>
                        <a:pt x="2" y="2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12" name="Freeform 752"/>
                <p:cNvSpPr>
                  <a:spLocks/>
                </p:cNvSpPr>
                <p:nvPr/>
              </p:nvSpPr>
              <p:spPr bwMode="auto">
                <a:xfrm>
                  <a:off x="473" y="2648"/>
                  <a:ext cx="4" cy="25"/>
                </a:xfrm>
                <a:custGeom>
                  <a:avLst/>
                  <a:gdLst/>
                  <a:ahLst/>
                  <a:cxnLst>
                    <a:cxn ang="0">
                      <a:pos x="3" y="24"/>
                    </a:cxn>
                    <a:cxn ang="0">
                      <a:pos x="3" y="0"/>
                    </a:cxn>
                    <a:cxn ang="0">
                      <a:pos x="0" y="0"/>
                    </a:cxn>
                    <a:cxn ang="0">
                      <a:pos x="0" y="24"/>
                    </a:cxn>
                    <a:cxn ang="0">
                      <a:pos x="3" y="24"/>
                    </a:cxn>
                  </a:cxnLst>
                  <a:rect l="0" t="0" r="r" b="b"/>
                  <a:pathLst>
                    <a:path w="4" h="25">
                      <a:moveTo>
                        <a:pt x="3" y="24"/>
                      </a:moveTo>
                      <a:lnTo>
                        <a:pt x="3" y="0"/>
                      </a:lnTo>
                      <a:lnTo>
                        <a:pt x="0" y="0"/>
                      </a:lnTo>
                      <a:lnTo>
                        <a:pt x="0" y="24"/>
                      </a:lnTo>
                      <a:lnTo>
                        <a:pt x="3" y="2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13" name="Freeform 753"/>
                <p:cNvSpPr>
                  <a:spLocks/>
                </p:cNvSpPr>
                <p:nvPr/>
              </p:nvSpPr>
              <p:spPr bwMode="auto">
                <a:xfrm>
                  <a:off x="478" y="2636"/>
                  <a:ext cx="13" cy="3"/>
                </a:xfrm>
                <a:custGeom>
                  <a:avLst/>
                  <a:gdLst/>
                  <a:ahLst/>
                  <a:cxnLst>
                    <a:cxn ang="0">
                      <a:pos x="12" y="0"/>
                    </a:cxn>
                    <a:cxn ang="0">
                      <a:pos x="0" y="0"/>
                    </a:cxn>
                    <a:cxn ang="0">
                      <a:pos x="0" y="2"/>
                    </a:cxn>
                    <a:cxn ang="0">
                      <a:pos x="8" y="2"/>
                    </a:cxn>
                    <a:cxn ang="0">
                      <a:pos x="12" y="0"/>
                    </a:cxn>
                  </a:cxnLst>
                  <a:rect l="0" t="0" r="r" b="b"/>
                  <a:pathLst>
                    <a:path w="13" h="3">
                      <a:moveTo>
                        <a:pt x="12" y="0"/>
                      </a:moveTo>
                      <a:lnTo>
                        <a:pt x="0" y="0"/>
                      </a:lnTo>
                      <a:lnTo>
                        <a:pt x="0" y="2"/>
                      </a:lnTo>
                      <a:lnTo>
                        <a:pt x="8" y="2"/>
                      </a:lnTo>
                      <a:lnTo>
                        <a:pt x="12"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14" name="Line 754"/>
                <p:cNvSpPr>
                  <a:spLocks noChangeShapeType="1"/>
                </p:cNvSpPr>
                <p:nvPr/>
              </p:nvSpPr>
              <p:spPr bwMode="auto">
                <a:xfrm flipV="1">
                  <a:off x="478" y="2636"/>
                  <a:ext cx="0" cy="36"/>
                </a:xfrm>
                <a:prstGeom prst="line">
                  <a:avLst/>
                </a:prstGeom>
                <a:noFill/>
                <a:ln w="12700">
                  <a:solidFill>
                    <a:srgbClr val="000000"/>
                  </a:solidFill>
                  <a:round/>
                  <a:headEnd/>
                  <a:tailEnd/>
                </a:ln>
                <a:effectLst/>
              </p:spPr>
              <p:txBody>
                <a:bodyPr/>
                <a:lstStyle/>
                <a:p>
                  <a:endParaRPr lang="en-US"/>
                </a:p>
              </p:txBody>
            </p:sp>
            <p:sp>
              <p:nvSpPr>
                <p:cNvPr id="323315" name="Freeform 755"/>
                <p:cNvSpPr>
                  <a:spLocks/>
                </p:cNvSpPr>
                <p:nvPr/>
              </p:nvSpPr>
              <p:spPr bwMode="auto">
                <a:xfrm>
                  <a:off x="474" y="2618"/>
                  <a:ext cx="2" cy="17"/>
                </a:xfrm>
                <a:custGeom>
                  <a:avLst/>
                  <a:gdLst/>
                  <a:ahLst/>
                  <a:cxnLst>
                    <a:cxn ang="0">
                      <a:pos x="1" y="16"/>
                    </a:cxn>
                    <a:cxn ang="0">
                      <a:pos x="1" y="0"/>
                    </a:cxn>
                    <a:cxn ang="0">
                      <a:pos x="0" y="0"/>
                    </a:cxn>
                    <a:cxn ang="0">
                      <a:pos x="0" y="16"/>
                    </a:cxn>
                    <a:cxn ang="0">
                      <a:pos x="1" y="16"/>
                    </a:cxn>
                  </a:cxnLst>
                  <a:rect l="0" t="0" r="r" b="b"/>
                  <a:pathLst>
                    <a:path w="2" h="17">
                      <a:moveTo>
                        <a:pt x="1" y="16"/>
                      </a:moveTo>
                      <a:lnTo>
                        <a:pt x="1" y="0"/>
                      </a:lnTo>
                      <a:lnTo>
                        <a:pt x="0" y="0"/>
                      </a:lnTo>
                      <a:lnTo>
                        <a:pt x="0" y="16"/>
                      </a:lnTo>
                      <a:lnTo>
                        <a:pt x="1"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16" name="Freeform 756"/>
                <p:cNvSpPr>
                  <a:spLocks/>
                </p:cNvSpPr>
                <p:nvPr/>
              </p:nvSpPr>
              <p:spPr bwMode="auto">
                <a:xfrm>
                  <a:off x="474" y="2618"/>
                  <a:ext cx="3" cy="18"/>
                </a:xfrm>
                <a:custGeom>
                  <a:avLst/>
                  <a:gdLst/>
                  <a:ahLst/>
                  <a:cxnLst>
                    <a:cxn ang="0">
                      <a:pos x="2" y="17"/>
                    </a:cxn>
                    <a:cxn ang="0">
                      <a:pos x="2" y="0"/>
                    </a:cxn>
                    <a:cxn ang="0">
                      <a:pos x="0" y="0"/>
                    </a:cxn>
                    <a:cxn ang="0">
                      <a:pos x="0" y="17"/>
                    </a:cxn>
                    <a:cxn ang="0">
                      <a:pos x="2" y="17"/>
                    </a:cxn>
                  </a:cxnLst>
                  <a:rect l="0" t="0" r="r" b="b"/>
                  <a:pathLst>
                    <a:path w="3" h="18">
                      <a:moveTo>
                        <a:pt x="2" y="17"/>
                      </a:moveTo>
                      <a:lnTo>
                        <a:pt x="2" y="0"/>
                      </a:lnTo>
                      <a:lnTo>
                        <a:pt x="0" y="0"/>
                      </a:lnTo>
                      <a:lnTo>
                        <a:pt x="0" y="17"/>
                      </a:lnTo>
                      <a:lnTo>
                        <a:pt x="2" y="17"/>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17" name="Freeform 757"/>
                <p:cNvSpPr>
                  <a:spLocks/>
                </p:cNvSpPr>
                <p:nvPr/>
              </p:nvSpPr>
              <p:spPr bwMode="auto">
                <a:xfrm>
                  <a:off x="473" y="2644"/>
                  <a:ext cx="3" cy="4"/>
                </a:xfrm>
                <a:custGeom>
                  <a:avLst/>
                  <a:gdLst/>
                  <a:ahLst/>
                  <a:cxnLst>
                    <a:cxn ang="0">
                      <a:pos x="2" y="3"/>
                    </a:cxn>
                    <a:cxn ang="0">
                      <a:pos x="2" y="0"/>
                    </a:cxn>
                    <a:cxn ang="0">
                      <a:pos x="0" y="0"/>
                    </a:cxn>
                    <a:cxn ang="0">
                      <a:pos x="0" y="3"/>
                    </a:cxn>
                    <a:cxn ang="0">
                      <a:pos x="2" y="3"/>
                    </a:cxn>
                  </a:cxnLst>
                  <a:rect l="0" t="0" r="r" b="b"/>
                  <a:pathLst>
                    <a:path w="3" h="4">
                      <a:moveTo>
                        <a:pt x="2" y="3"/>
                      </a:moveTo>
                      <a:lnTo>
                        <a:pt x="2" y="0"/>
                      </a:lnTo>
                      <a:lnTo>
                        <a:pt x="0" y="0"/>
                      </a:lnTo>
                      <a:lnTo>
                        <a:pt x="0" y="3"/>
                      </a:lnTo>
                      <a:lnTo>
                        <a:pt x="2" y="3"/>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18" name="Freeform 758"/>
                <p:cNvSpPr>
                  <a:spLocks/>
                </p:cNvSpPr>
                <p:nvPr/>
              </p:nvSpPr>
              <p:spPr bwMode="auto">
                <a:xfrm>
                  <a:off x="473" y="2644"/>
                  <a:ext cx="4" cy="5"/>
                </a:xfrm>
                <a:custGeom>
                  <a:avLst/>
                  <a:gdLst/>
                  <a:ahLst/>
                  <a:cxnLst>
                    <a:cxn ang="0">
                      <a:pos x="3" y="4"/>
                    </a:cxn>
                    <a:cxn ang="0">
                      <a:pos x="3" y="0"/>
                    </a:cxn>
                    <a:cxn ang="0">
                      <a:pos x="0" y="0"/>
                    </a:cxn>
                    <a:cxn ang="0">
                      <a:pos x="0" y="4"/>
                    </a:cxn>
                    <a:cxn ang="0">
                      <a:pos x="3" y="4"/>
                    </a:cxn>
                  </a:cxnLst>
                  <a:rect l="0" t="0" r="r" b="b"/>
                  <a:pathLst>
                    <a:path w="4" h="5">
                      <a:moveTo>
                        <a:pt x="3" y="4"/>
                      </a:moveTo>
                      <a:lnTo>
                        <a:pt x="3" y="0"/>
                      </a:lnTo>
                      <a:lnTo>
                        <a:pt x="0" y="0"/>
                      </a:lnTo>
                      <a:lnTo>
                        <a:pt x="0" y="4"/>
                      </a:lnTo>
                      <a:lnTo>
                        <a:pt x="3" y="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19" name="Freeform 759"/>
                <p:cNvSpPr>
                  <a:spLocks/>
                </p:cNvSpPr>
                <p:nvPr/>
              </p:nvSpPr>
              <p:spPr bwMode="auto">
                <a:xfrm>
                  <a:off x="473" y="2637"/>
                  <a:ext cx="4" cy="3"/>
                </a:xfrm>
                <a:custGeom>
                  <a:avLst/>
                  <a:gdLst/>
                  <a:ahLst/>
                  <a:cxnLst>
                    <a:cxn ang="0">
                      <a:pos x="3" y="2"/>
                    </a:cxn>
                    <a:cxn ang="0">
                      <a:pos x="3" y="0"/>
                    </a:cxn>
                    <a:cxn ang="0">
                      <a:pos x="0" y="0"/>
                    </a:cxn>
                    <a:cxn ang="0">
                      <a:pos x="0" y="2"/>
                    </a:cxn>
                    <a:cxn ang="0">
                      <a:pos x="3" y="2"/>
                    </a:cxn>
                  </a:cxnLst>
                  <a:rect l="0" t="0" r="r" b="b"/>
                  <a:pathLst>
                    <a:path w="4" h="3">
                      <a:moveTo>
                        <a:pt x="3" y="2"/>
                      </a:moveTo>
                      <a:lnTo>
                        <a:pt x="3" y="0"/>
                      </a:lnTo>
                      <a:lnTo>
                        <a:pt x="0" y="0"/>
                      </a:lnTo>
                      <a:lnTo>
                        <a:pt x="0" y="2"/>
                      </a:lnTo>
                      <a:lnTo>
                        <a:pt x="3" y="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20" name="Freeform 760"/>
                <p:cNvSpPr>
                  <a:spLocks/>
                </p:cNvSpPr>
                <p:nvPr/>
              </p:nvSpPr>
              <p:spPr bwMode="auto">
                <a:xfrm>
                  <a:off x="473" y="2637"/>
                  <a:ext cx="6" cy="4"/>
                </a:xfrm>
                <a:custGeom>
                  <a:avLst/>
                  <a:gdLst/>
                  <a:ahLst/>
                  <a:cxnLst>
                    <a:cxn ang="0">
                      <a:pos x="5" y="3"/>
                    </a:cxn>
                    <a:cxn ang="0">
                      <a:pos x="5" y="0"/>
                    </a:cxn>
                    <a:cxn ang="0">
                      <a:pos x="0" y="0"/>
                    </a:cxn>
                    <a:cxn ang="0">
                      <a:pos x="0" y="3"/>
                    </a:cxn>
                    <a:cxn ang="0">
                      <a:pos x="5" y="3"/>
                    </a:cxn>
                  </a:cxnLst>
                  <a:rect l="0" t="0" r="r" b="b"/>
                  <a:pathLst>
                    <a:path w="6" h="4">
                      <a:moveTo>
                        <a:pt x="5" y="3"/>
                      </a:moveTo>
                      <a:lnTo>
                        <a:pt x="5" y="0"/>
                      </a:lnTo>
                      <a:lnTo>
                        <a:pt x="0" y="0"/>
                      </a:lnTo>
                      <a:lnTo>
                        <a:pt x="0" y="3"/>
                      </a:lnTo>
                      <a:lnTo>
                        <a:pt x="5" y="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21" name="Freeform 761"/>
                <p:cNvSpPr>
                  <a:spLocks/>
                </p:cNvSpPr>
                <p:nvPr/>
              </p:nvSpPr>
              <p:spPr bwMode="auto">
                <a:xfrm>
                  <a:off x="473" y="2640"/>
                  <a:ext cx="3" cy="4"/>
                </a:xfrm>
                <a:custGeom>
                  <a:avLst/>
                  <a:gdLst/>
                  <a:ahLst/>
                  <a:cxnLst>
                    <a:cxn ang="0">
                      <a:pos x="2" y="0"/>
                    </a:cxn>
                    <a:cxn ang="0">
                      <a:pos x="2" y="3"/>
                    </a:cxn>
                    <a:cxn ang="0">
                      <a:pos x="0" y="3"/>
                    </a:cxn>
                    <a:cxn ang="0">
                      <a:pos x="0" y="0"/>
                    </a:cxn>
                    <a:cxn ang="0">
                      <a:pos x="2" y="0"/>
                    </a:cxn>
                  </a:cxnLst>
                  <a:rect l="0" t="0" r="r" b="b"/>
                  <a:pathLst>
                    <a:path w="3" h="4">
                      <a:moveTo>
                        <a:pt x="2" y="0"/>
                      </a:moveTo>
                      <a:lnTo>
                        <a:pt x="2" y="3"/>
                      </a:lnTo>
                      <a:lnTo>
                        <a:pt x="0" y="3"/>
                      </a:lnTo>
                      <a:lnTo>
                        <a:pt x="0" y="0"/>
                      </a:lnTo>
                      <a:lnTo>
                        <a:pt x="2"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22" name="Freeform 762"/>
                <p:cNvSpPr>
                  <a:spLocks/>
                </p:cNvSpPr>
                <p:nvPr/>
              </p:nvSpPr>
              <p:spPr bwMode="auto">
                <a:xfrm>
                  <a:off x="473" y="2640"/>
                  <a:ext cx="4" cy="5"/>
                </a:xfrm>
                <a:custGeom>
                  <a:avLst/>
                  <a:gdLst/>
                  <a:ahLst/>
                  <a:cxnLst>
                    <a:cxn ang="0">
                      <a:pos x="3" y="0"/>
                    </a:cxn>
                    <a:cxn ang="0">
                      <a:pos x="3" y="4"/>
                    </a:cxn>
                    <a:cxn ang="0">
                      <a:pos x="0" y="4"/>
                    </a:cxn>
                    <a:cxn ang="0">
                      <a:pos x="0" y="0"/>
                    </a:cxn>
                    <a:cxn ang="0">
                      <a:pos x="3" y="0"/>
                    </a:cxn>
                  </a:cxnLst>
                  <a:rect l="0" t="0" r="r" b="b"/>
                  <a:pathLst>
                    <a:path w="4" h="5">
                      <a:moveTo>
                        <a:pt x="3" y="0"/>
                      </a:moveTo>
                      <a:lnTo>
                        <a:pt x="3" y="4"/>
                      </a:lnTo>
                      <a:lnTo>
                        <a:pt x="0" y="4"/>
                      </a:lnTo>
                      <a:lnTo>
                        <a:pt x="0" y="0"/>
                      </a:lnTo>
                      <a:lnTo>
                        <a:pt x="3"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23" name="Freeform 763"/>
                <p:cNvSpPr>
                  <a:spLocks/>
                </p:cNvSpPr>
                <p:nvPr/>
              </p:nvSpPr>
              <p:spPr bwMode="auto">
                <a:xfrm>
                  <a:off x="474" y="2615"/>
                  <a:ext cx="2" cy="3"/>
                </a:xfrm>
                <a:custGeom>
                  <a:avLst/>
                  <a:gdLst/>
                  <a:ahLst/>
                  <a:cxnLst>
                    <a:cxn ang="0">
                      <a:pos x="1" y="2"/>
                    </a:cxn>
                    <a:cxn ang="0">
                      <a:pos x="1" y="0"/>
                    </a:cxn>
                    <a:cxn ang="0">
                      <a:pos x="0" y="0"/>
                    </a:cxn>
                    <a:cxn ang="0">
                      <a:pos x="0" y="2"/>
                    </a:cxn>
                    <a:cxn ang="0">
                      <a:pos x="1" y="2"/>
                    </a:cxn>
                  </a:cxnLst>
                  <a:rect l="0" t="0" r="r" b="b"/>
                  <a:pathLst>
                    <a:path w="2" h="3">
                      <a:moveTo>
                        <a:pt x="1" y="2"/>
                      </a:moveTo>
                      <a:lnTo>
                        <a:pt x="1" y="0"/>
                      </a:lnTo>
                      <a:lnTo>
                        <a:pt x="0" y="0"/>
                      </a:lnTo>
                      <a:lnTo>
                        <a:pt x="0" y="2"/>
                      </a:lnTo>
                      <a:lnTo>
                        <a:pt x="1" y="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24" name="Freeform 764"/>
                <p:cNvSpPr>
                  <a:spLocks/>
                </p:cNvSpPr>
                <p:nvPr/>
              </p:nvSpPr>
              <p:spPr bwMode="auto">
                <a:xfrm>
                  <a:off x="474" y="2615"/>
                  <a:ext cx="3" cy="4"/>
                </a:xfrm>
                <a:custGeom>
                  <a:avLst/>
                  <a:gdLst/>
                  <a:ahLst/>
                  <a:cxnLst>
                    <a:cxn ang="0">
                      <a:pos x="2" y="3"/>
                    </a:cxn>
                    <a:cxn ang="0">
                      <a:pos x="2" y="0"/>
                    </a:cxn>
                    <a:cxn ang="0">
                      <a:pos x="0" y="0"/>
                    </a:cxn>
                    <a:cxn ang="0">
                      <a:pos x="0" y="3"/>
                    </a:cxn>
                    <a:cxn ang="0">
                      <a:pos x="2" y="3"/>
                    </a:cxn>
                  </a:cxnLst>
                  <a:rect l="0" t="0" r="r" b="b"/>
                  <a:pathLst>
                    <a:path w="3" h="4">
                      <a:moveTo>
                        <a:pt x="2" y="3"/>
                      </a:moveTo>
                      <a:lnTo>
                        <a:pt x="2" y="0"/>
                      </a:lnTo>
                      <a:lnTo>
                        <a:pt x="0" y="0"/>
                      </a:lnTo>
                      <a:lnTo>
                        <a:pt x="0" y="3"/>
                      </a:lnTo>
                      <a:lnTo>
                        <a:pt x="2" y="3"/>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3325" name="Freeform 765"/>
                <p:cNvSpPr>
                  <a:spLocks/>
                </p:cNvSpPr>
                <p:nvPr/>
              </p:nvSpPr>
              <p:spPr bwMode="auto">
                <a:xfrm>
                  <a:off x="470" y="2610"/>
                  <a:ext cx="11" cy="1"/>
                </a:xfrm>
                <a:custGeom>
                  <a:avLst/>
                  <a:gdLst/>
                  <a:ahLst/>
                  <a:cxnLst>
                    <a:cxn ang="0">
                      <a:pos x="0" y="0"/>
                    </a:cxn>
                    <a:cxn ang="0">
                      <a:pos x="8" y="0"/>
                    </a:cxn>
                    <a:cxn ang="0">
                      <a:pos x="10" y="0"/>
                    </a:cxn>
                    <a:cxn ang="0">
                      <a:pos x="0" y="0"/>
                    </a:cxn>
                  </a:cxnLst>
                  <a:rect l="0" t="0" r="r" b="b"/>
                  <a:pathLst>
                    <a:path w="11" h="1">
                      <a:moveTo>
                        <a:pt x="0" y="0"/>
                      </a:moveTo>
                      <a:lnTo>
                        <a:pt x="8" y="0"/>
                      </a:lnTo>
                      <a:lnTo>
                        <a:pt x="10"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26" name="Freeform 766"/>
                <p:cNvSpPr>
                  <a:spLocks/>
                </p:cNvSpPr>
                <p:nvPr/>
              </p:nvSpPr>
              <p:spPr bwMode="auto">
                <a:xfrm>
                  <a:off x="470" y="2610"/>
                  <a:ext cx="12" cy="2"/>
                </a:xfrm>
                <a:custGeom>
                  <a:avLst/>
                  <a:gdLst/>
                  <a:ahLst/>
                  <a:cxnLst>
                    <a:cxn ang="0">
                      <a:pos x="0" y="1"/>
                    </a:cxn>
                    <a:cxn ang="0">
                      <a:pos x="9" y="1"/>
                    </a:cxn>
                    <a:cxn ang="0">
                      <a:pos x="11" y="0"/>
                    </a:cxn>
                  </a:cxnLst>
                  <a:rect l="0" t="0" r="r" b="b"/>
                  <a:pathLst>
                    <a:path w="12" h="2">
                      <a:moveTo>
                        <a:pt x="0" y="1"/>
                      </a:moveTo>
                      <a:lnTo>
                        <a:pt x="9" y="1"/>
                      </a:lnTo>
                      <a:lnTo>
                        <a:pt x="11" y="0"/>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3327" name="Freeform 767"/>
                <p:cNvSpPr>
                  <a:spLocks/>
                </p:cNvSpPr>
                <p:nvPr/>
              </p:nvSpPr>
              <p:spPr bwMode="auto">
                <a:xfrm>
                  <a:off x="470" y="2603"/>
                  <a:ext cx="9" cy="8"/>
                </a:xfrm>
                <a:custGeom>
                  <a:avLst/>
                  <a:gdLst/>
                  <a:ahLst/>
                  <a:cxnLst>
                    <a:cxn ang="0">
                      <a:pos x="8" y="7"/>
                    </a:cxn>
                    <a:cxn ang="0">
                      <a:pos x="8" y="6"/>
                    </a:cxn>
                    <a:cxn ang="0">
                      <a:pos x="8" y="5"/>
                    </a:cxn>
                    <a:cxn ang="0">
                      <a:pos x="8" y="4"/>
                    </a:cxn>
                    <a:cxn ang="0">
                      <a:pos x="7" y="3"/>
                    </a:cxn>
                    <a:cxn ang="0">
                      <a:pos x="7" y="2"/>
                    </a:cxn>
                    <a:cxn ang="0">
                      <a:pos x="6" y="1"/>
                    </a:cxn>
                    <a:cxn ang="0">
                      <a:pos x="5" y="0"/>
                    </a:cxn>
                    <a:cxn ang="0">
                      <a:pos x="4" y="0"/>
                    </a:cxn>
                    <a:cxn ang="0">
                      <a:pos x="2" y="0"/>
                    </a:cxn>
                    <a:cxn ang="0">
                      <a:pos x="1" y="1"/>
                    </a:cxn>
                    <a:cxn ang="0">
                      <a:pos x="1" y="2"/>
                    </a:cxn>
                    <a:cxn ang="0">
                      <a:pos x="0" y="3"/>
                    </a:cxn>
                    <a:cxn ang="0">
                      <a:pos x="0" y="4"/>
                    </a:cxn>
                    <a:cxn ang="0">
                      <a:pos x="0" y="5"/>
                    </a:cxn>
                    <a:cxn ang="0">
                      <a:pos x="0" y="6"/>
                    </a:cxn>
                    <a:cxn ang="0">
                      <a:pos x="0" y="7"/>
                    </a:cxn>
                    <a:cxn ang="0">
                      <a:pos x="8" y="7"/>
                    </a:cxn>
                  </a:cxnLst>
                  <a:rect l="0" t="0" r="r" b="b"/>
                  <a:pathLst>
                    <a:path w="9" h="8">
                      <a:moveTo>
                        <a:pt x="8" y="7"/>
                      </a:moveTo>
                      <a:lnTo>
                        <a:pt x="8" y="6"/>
                      </a:lnTo>
                      <a:lnTo>
                        <a:pt x="8" y="5"/>
                      </a:lnTo>
                      <a:lnTo>
                        <a:pt x="8" y="4"/>
                      </a:lnTo>
                      <a:lnTo>
                        <a:pt x="7" y="3"/>
                      </a:lnTo>
                      <a:lnTo>
                        <a:pt x="7" y="2"/>
                      </a:lnTo>
                      <a:lnTo>
                        <a:pt x="6" y="1"/>
                      </a:lnTo>
                      <a:lnTo>
                        <a:pt x="5" y="0"/>
                      </a:lnTo>
                      <a:lnTo>
                        <a:pt x="4" y="0"/>
                      </a:lnTo>
                      <a:lnTo>
                        <a:pt x="2" y="0"/>
                      </a:lnTo>
                      <a:lnTo>
                        <a:pt x="1" y="1"/>
                      </a:lnTo>
                      <a:lnTo>
                        <a:pt x="1" y="2"/>
                      </a:lnTo>
                      <a:lnTo>
                        <a:pt x="0" y="3"/>
                      </a:lnTo>
                      <a:lnTo>
                        <a:pt x="0" y="4"/>
                      </a:lnTo>
                      <a:lnTo>
                        <a:pt x="0" y="5"/>
                      </a:lnTo>
                      <a:lnTo>
                        <a:pt x="0" y="6"/>
                      </a:lnTo>
                      <a:lnTo>
                        <a:pt x="0" y="7"/>
                      </a:lnTo>
                      <a:lnTo>
                        <a:pt x="8" y="7"/>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28" name="Freeform 768"/>
                <p:cNvSpPr>
                  <a:spLocks/>
                </p:cNvSpPr>
                <p:nvPr/>
              </p:nvSpPr>
              <p:spPr bwMode="auto">
                <a:xfrm>
                  <a:off x="470" y="2603"/>
                  <a:ext cx="11" cy="9"/>
                </a:xfrm>
                <a:custGeom>
                  <a:avLst/>
                  <a:gdLst/>
                  <a:ahLst/>
                  <a:cxnLst>
                    <a:cxn ang="0">
                      <a:pos x="10" y="8"/>
                    </a:cxn>
                    <a:cxn ang="0">
                      <a:pos x="10" y="7"/>
                    </a:cxn>
                    <a:cxn ang="0">
                      <a:pos x="10" y="6"/>
                    </a:cxn>
                    <a:cxn ang="0">
                      <a:pos x="10" y="4"/>
                    </a:cxn>
                    <a:cxn ang="0">
                      <a:pos x="9" y="3"/>
                    </a:cxn>
                    <a:cxn ang="0">
                      <a:pos x="9" y="2"/>
                    </a:cxn>
                    <a:cxn ang="0">
                      <a:pos x="8" y="1"/>
                    </a:cxn>
                    <a:cxn ang="0">
                      <a:pos x="7" y="0"/>
                    </a:cxn>
                    <a:cxn ang="0">
                      <a:pos x="5" y="0"/>
                    </a:cxn>
                    <a:cxn ang="0">
                      <a:pos x="3" y="0"/>
                    </a:cxn>
                    <a:cxn ang="0">
                      <a:pos x="2" y="1"/>
                    </a:cxn>
                    <a:cxn ang="0">
                      <a:pos x="1" y="2"/>
                    </a:cxn>
                    <a:cxn ang="0">
                      <a:pos x="0" y="3"/>
                    </a:cxn>
                    <a:cxn ang="0">
                      <a:pos x="0" y="4"/>
                    </a:cxn>
                    <a:cxn ang="0">
                      <a:pos x="0" y="6"/>
                    </a:cxn>
                    <a:cxn ang="0">
                      <a:pos x="0" y="7"/>
                    </a:cxn>
                    <a:cxn ang="0">
                      <a:pos x="0" y="8"/>
                    </a:cxn>
                    <a:cxn ang="0">
                      <a:pos x="10" y="8"/>
                    </a:cxn>
                  </a:cxnLst>
                  <a:rect l="0" t="0" r="r" b="b"/>
                  <a:pathLst>
                    <a:path w="11" h="9">
                      <a:moveTo>
                        <a:pt x="10" y="8"/>
                      </a:moveTo>
                      <a:lnTo>
                        <a:pt x="10" y="7"/>
                      </a:lnTo>
                      <a:lnTo>
                        <a:pt x="10" y="6"/>
                      </a:lnTo>
                      <a:lnTo>
                        <a:pt x="10" y="4"/>
                      </a:lnTo>
                      <a:lnTo>
                        <a:pt x="9" y="3"/>
                      </a:lnTo>
                      <a:lnTo>
                        <a:pt x="9" y="2"/>
                      </a:lnTo>
                      <a:lnTo>
                        <a:pt x="8" y="1"/>
                      </a:lnTo>
                      <a:lnTo>
                        <a:pt x="7" y="0"/>
                      </a:lnTo>
                      <a:lnTo>
                        <a:pt x="5" y="0"/>
                      </a:lnTo>
                      <a:lnTo>
                        <a:pt x="3" y="0"/>
                      </a:lnTo>
                      <a:lnTo>
                        <a:pt x="2" y="1"/>
                      </a:lnTo>
                      <a:lnTo>
                        <a:pt x="1" y="2"/>
                      </a:lnTo>
                      <a:lnTo>
                        <a:pt x="0" y="3"/>
                      </a:lnTo>
                      <a:lnTo>
                        <a:pt x="0" y="4"/>
                      </a:lnTo>
                      <a:lnTo>
                        <a:pt x="0" y="6"/>
                      </a:lnTo>
                      <a:lnTo>
                        <a:pt x="0" y="7"/>
                      </a:lnTo>
                      <a:lnTo>
                        <a:pt x="0" y="8"/>
                      </a:lnTo>
                      <a:lnTo>
                        <a:pt x="10" y="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29" name="Freeform 769"/>
                <p:cNvSpPr>
                  <a:spLocks/>
                </p:cNvSpPr>
                <p:nvPr/>
              </p:nvSpPr>
              <p:spPr bwMode="auto">
                <a:xfrm>
                  <a:off x="474" y="2611"/>
                  <a:ext cx="2" cy="4"/>
                </a:xfrm>
                <a:custGeom>
                  <a:avLst/>
                  <a:gdLst/>
                  <a:ahLst/>
                  <a:cxnLst>
                    <a:cxn ang="0">
                      <a:pos x="1" y="3"/>
                    </a:cxn>
                    <a:cxn ang="0">
                      <a:pos x="1" y="0"/>
                    </a:cxn>
                    <a:cxn ang="0">
                      <a:pos x="0" y="0"/>
                    </a:cxn>
                    <a:cxn ang="0">
                      <a:pos x="0" y="3"/>
                    </a:cxn>
                    <a:cxn ang="0">
                      <a:pos x="1" y="3"/>
                    </a:cxn>
                  </a:cxnLst>
                  <a:rect l="0" t="0" r="r" b="b"/>
                  <a:pathLst>
                    <a:path w="2" h="4">
                      <a:moveTo>
                        <a:pt x="1" y="3"/>
                      </a:moveTo>
                      <a:lnTo>
                        <a:pt x="1" y="0"/>
                      </a:lnTo>
                      <a:lnTo>
                        <a:pt x="0" y="0"/>
                      </a:lnTo>
                      <a:lnTo>
                        <a:pt x="0" y="3"/>
                      </a:lnTo>
                      <a:lnTo>
                        <a:pt x="1" y="3"/>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30" name="Freeform 770"/>
                <p:cNvSpPr>
                  <a:spLocks/>
                </p:cNvSpPr>
                <p:nvPr/>
              </p:nvSpPr>
              <p:spPr bwMode="auto">
                <a:xfrm>
                  <a:off x="474" y="2611"/>
                  <a:ext cx="3" cy="5"/>
                </a:xfrm>
                <a:custGeom>
                  <a:avLst/>
                  <a:gdLst/>
                  <a:ahLst/>
                  <a:cxnLst>
                    <a:cxn ang="0">
                      <a:pos x="2" y="4"/>
                    </a:cxn>
                    <a:cxn ang="0">
                      <a:pos x="2" y="0"/>
                    </a:cxn>
                    <a:cxn ang="0">
                      <a:pos x="1" y="0"/>
                    </a:cxn>
                    <a:cxn ang="0">
                      <a:pos x="0" y="4"/>
                    </a:cxn>
                    <a:cxn ang="0">
                      <a:pos x="2" y="4"/>
                    </a:cxn>
                  </a:cxnLst>
                  <a:rect l="0" t="0" r="r" b="b"/>
                  <a:pathLst>
                    <a:path w="3" h="5">
                      <a:moveTo>
                        <a:pt x="2" y="4"/>
                      </a:moveTo>
                      <a:lnTo>
                        <a:pt x="2" y="0"/>
                      </a:lnTo>
                      <a:lnTo>
                        <a:pt x="1" y="0"/>
                      </a:lnTo>
                      <a:lnTo>
                        <a:pt x="0" y="4"/>
                      </a:lnTo>
                      <a:lnTo>
                        <a:pt x="2" y="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31" name="Freeform 771"/>
                <p:cNvSpPr>
                  <a:spLocks/>
                </p:cNvSpPr>
                <p:nvPr/>
              </p:nvSpPr>
              <p:spPr bwMode="auto">
                <a:xfrm>
                  <a:off x="463" y="2631"/>
                  <a:ext cx="5" cy="4"/>
                </a:xfrm>
                <a:custGeom>
                  <a:avLst/>
                  <a:gdLst/>
                  <a:ahLst/>
                  <a:cxnLst>
                    <a:cxn ang="0">
                      <a:pos x="4" y="3"/>
                    </a:cxn>
                    <a:cxn ang="0">
                      <a:pos x="4" y="0"/>
                    </a:cxn>
                    <a:cxn ang="0">
                      <a:pos x="0" y="0"/>
                    </a:cxn>
                    <a:cxn ang="0">
                      <a:pos x="0" y="3"/>
                    </a:cxn>
                    <a:cxn ang="0">
                      <a:pos x="4" y="3"/>
                    </a:cxn>
                  </a:cxnLst>
                  <a:rect l="0" t="0" r="r" b="b"/>
                  <a:pathLst>
                    <a:path w="5" h="4">
                      <a:moveTo>
                        <a:pt x="4" y="3"/>
                      </a:moveTo>
                      <a:lnTo>
                        <a:pt x="4" y="0"/>
                      </a:lnTo>
                      <a:lnTo>
                        <a:pt x="0" y="0"/>
                      </a:lnTo>
                      <a:lnTo>
                        <a:pt x="0" y="3"/>
                      </a:lnTo>
                      <a:lnTo>
                        <a:pt x="4" y="3"/>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32" name="Freeform 772"/>
                <p:cNvSpPr>
                  <a:spLocks/>
                </p:cNvSpPr>
                <p:nvPr/>
              </p:nvSpPr>
              <p:spPr bwMode="auto">
                <a:xfrm>
                  <a:off x="463" y="2631"/>
                  <a:ext cx="7" cy="5"/>
                </a:xfrm>
                <a:custGeom>
                  <a:avLst/>
                  <a:gdLst/>
                  <a:ahLst/>
                  <a:cxnLst>
                    <a:cxn ang="0">
                      <a:pos x="6" y="4"/>
                    </a:cxn>
                    <a:cxn ang="0">
                      <a:pos x="6" y="0"/>
                    </a:cxn>
                    <a:cxn ang="0">
                      <a:pos x="0" y="0"/>
                    </a:cxn>
                    <a:cxn ang="0">
                      <a:pos x="0" y="4"/>
                    </a:cxn>
                    <a:cxn ang="0">
                      <a:pos x="6" y="4"/>
                    </a:cxn>
                  </a:cxnLst>
                  <a:rect l="0" t="0" r="r" b="b"/>
                  <a:pathLst>
                    <a:path w="7" h="5">
                      <a:moveTo>
                        <a:pt x="6" y="4"/>
                      </a:moveTo>
                      <a:lnTo>
                        <a:pt x="6" y="0"/>
                      </a:lnTo>
                      <a:lnTo>
                        <a:pt x="0" y="0"/>
                      </a:lnTo>
                      <a:lnTo>
                        <a:pt x="0" y="4"/>
                      </a:lnTo>
                      <a:lnTo>
                        <a:pt x="6" y="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33" name="Line 773"/>
                <p:cNvSpPr>
                  <a:spLocks noChangeShapeType="1"/>
                </p:cNvSpPr>
                <p:nvPr/>
              </p:nvSpPr>
              <p:spPr bwMode="auto">
                <a:xfrm>
                  <a:off x="463" y="2632"/>
                  <a:ext cx="6" cy="0"/>
                </a:xfrm>
                <a:prstGeom prst="line">
                  <a:avLst/>
                </a:prstGeom>
                <a:noFill/>
                <a:ln w="12700">
                  <a:noFill/>
                  <a:round/>
                  <a:headEnd/>
                  <a:tailEnd/>
                </a:ln>
                <a:effectLst/>
              </p:spPr>
              <p:txBody>
                <a:bodyPr/>
                <a:lstStyle/>
                <a:p>
                  <a:endParaRPr lang="en-US"/>
                </a:p>
              </p:txBody>
            </p:sp>
            <p:sp>
              <p:nvSpPr>
                <p:cNvPr id="323334" name="Line 774"/>
                <p:cNvSpPr>
                  <a:spLocks noChangeShapeType="1"/>
                </p:cNvSpPr>
                <p:nvPr/>
              </p:nvSpPr>
              <p:spPr bwMode="auto">
                <a:xfrm>
                  <a:off x="463" y="2632"/>
                  <a:ext cx="6" cy="0"/>
                </a:xfrm>
                <a:prstGeom prst="line">
                  <a:avLst/>
                </a:prstGeom>
                <a:noFill/>
                <a:ln w="12700">
                  <a:solidFill>
                    <a:srgbClr val="FFFFFF"/>
                  </a:solidFill>
                  <a:round/>
                  <a:headEnd/>
                  <a:tailEnd/>
                </a:ln>
                <a:effectLst/>
              </p:spPr>
              <p:txBody>
                <a:bodyPr/>
                <a:lstStyle/>
                <a:p>
                  <a:endParaRPr lang="en-US"/>
                </a:p>
              </p:txBody>
            </p:sp>
            <p:sp>
              <p:nvSpPr>
                <p:cNvPr id="323335" name="Line 775"/>
                <p:cNvSpPr>
                  <a:spLocks noChangeShapeType="1"/>
                </p:cNvSpPr>
                <p:nvPr/>
              </p:nvSpPr>
              <p:spPr bwMode="auto">
                <a:xfrm>
                  <a:off x="466" y="2628"/>
                  <a:ext cx="0" cy="3"/>
                </a:xfrm>
                <a:prstGeom prst="line">
                  <a:avLst/>
                </a:prstGeom>
                <a:noFill/>
                <a:ln w="12700">
                  <a:solidFill>
                    <a:srgbClr val="000000"/>
                  </a:solidFill>
                  <a:round/>
                  <a:headEnd/>
                  <a:tailEnd/>
                </a:ln>
                <a:effectLst/>
              </p:spPr>
              <p:txBody>
                <a:bodyPr/>
                <a:lstStyle/>
                <a:p>
                  <a:endParaRPr lang="en-US"/>
                </a:p>
              </p:txBody>
            </p:sp>
            <p:sp>
              <p:nvSpPr>
                <p:cNvPr id="323336" name="Freeform 776"/>
                <p:cNvSpPr>
                  <a:spLocks/>
                </p:cNvSpPr>
                <p:nvPr/>
              </p:nvSpPr>
              <p:spPr bwMode="auto">
                <a:xfrm>
                  <a:off x="463" y="2626"/>
                  <a:ext cx="6" cy="2"/>
                </a:xfrm>
                <a:custGeom>
                  <a:avLst/>
                  <a:gdLst/>
                  <a:ahLst/>
                  <a:cxnLst>
                    <a:cxn ang="0">
                      <a:pos x="5" y="1"/>
                    </a:cxn>
                    <a:cxn ang="0">
                      <a:pos x="5" y="0"/>
                    </a:cxn>
                    <a:cxn ang="0">
                      <a:pos x="0" y="0"/>
                    </a:cxn>
                    <a:cxn ang="0">
                      <a:pos x="0" y="1"/>
                    </a:cxn>
                    <a:cxn ang="0">
                      <a:pos x="5" y="1"/>
                    </a:cxn>
                  </a:cxnLst>
                  <a:rect l="0" t="0" r="r" b="b"/>
                  <a:pathLst>
                    <a:path w="6" h="2">
                      <a:moveTo>
                        <a:pt x="5" y="1"/>
                      </a:moveTo>
                      <a:lnTo>
                        <a:pt x="5" y="0"/>
                      </a:lnTo>
                      <a:lnTo>
                        <a:pt x="0" y="0"/>
                      </a:lnTo>
                      <a:lnTo>
                        <a:pt x="0" y="1"/>
                      </a:lnTo>
                      <a:lnTo>
                        <a:pt x="5"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37" name="Freeform 777"/>
                <p:cNvSpPr>
                  <a:spLocks/>
                </p:cNvSpPr>
                <p:nvPr/>
              </p:nvSpPr>
              <p:spPr bwMode="auto">
                <a:xfrm>
                  <a:off x="463" y="2626"/>
                  <a:ext cx="7" cy="3"/>
                </a:xfrm>
                <a:custGeom>
                  <a:avLst/>
                  <a:gdLst/>
                  <a:ahLst/>
                  <a:cxnLst>
                    <a:cxn ang="0">
                      <a:pos x="6" y="2"/>
                    </a:cxn>
                    <a:cxn ang="0">
                      <a:pos x="6" y="0"/>
                    </a:cxn>
                    <a:cxn ang="0">
                      <a:pos x="0" y="0"/>
                    </a:cxn>
                    <a:cxn ang="0">
                      <a:pos x="0" y="2"/>
                    </a:cxn>
                    <a:cxn ang="0">
                      <a:pos x="6" y="2"/>
                    </a:cxn>
                  </a:cxnLst>
                  <a:rect l="0" t="0" r="r" b="b"/>
                  <a:pathLst>
                    <a:path w="7" h="3">
                      <a:moveTo>
                        <a:pt x="6" y="2"/>
                      </a:moveTo>
                      <a:lnTo>
                        <a:pt x="6" y="0"/>
                      </a:lnTo>
                      <a:lnTo>
                        <a:pt x="0" y="0"/>
                      </a:lnTo>
                      <a:lnTo>
                        <a:pt x="0" y="2"/>
                      </a:lnTo>
                      <a:lnTo>
                        <a:pt x="6"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38" name="Line 778"/>
                <p:cNvSpPr>
                  <a:spLocks noChangeShapeType="1"/>
                </p:cNvSpPr>
                <p:nvPr/>
              </p:nvSpPr>
              <p:spPr bwMode="auto">
                <a:xfrm>
                  <a:off x="492" y="2673"/>
                  <a:ext cx="0" cy="61"/>
                </a:xfrm>
                <a:prstGeom prst="line">
                  <a:avLst/>
                </a:prstGeom>
                <a:noFill/>
                <a:ln w="12700">
                  <a:noFill/>
                  <a:round/>
                  <a:headEnd/>
                  <a:tailEnd/>
                </a:ln>
                <a:effectLst/>
              </p:spPr>
              <p:txBody>
                <a:bodyPr/>
                <a:lstStyle/>
                <a:p>
                  <a:endParaRPr lang="en-US"/>
                </a:p>
              </p:txBody>
            </p:sp>
            <p:sp>
              <p:nvSpPr>
                <p:cNvPr id="323339" name="Line 779"/>
                <p:cNvSpPr>
                  <a:spLocks noChangeShapeType="1"/>
                </p:cNvSpPr>
                <p:nvPr/>
              </p:nvSpPr>
              <p:spPr bwMode="auto">
                <a:xfrm>
                  <a:off x="492" y="2673"/>
                  <a:ext cx="0" cy="61"/>
                </a:xfrm>
                <a:prstGeom prst="line">
                  <a:avLst/>
                </a:prstGeom>
                <a:noFill/>
                <a:ln w="12700">
                  <a:solidFill>
                    <a:srgbClr val="000000"/>
                  </a:solidFill>
                  <a:round/>
                  <a:headEnd/>
                  <a:tailEnd/>
                </a:ln>
                <a:effectLst/>
              </p:spPr>
              <p:txBody>
                <a:bodyPr/>
                <a:lstStyle/>
                <a:p>
                  <a:endParaRPr lang="en-US"/>
                </a:p>
              </p:txBody>
            </p:sp>
            <p:sp>
              <p:nvSpPr>
                <p:cNvPr id="323340" name="Freeform 780"/>
                <p:cNvSpPr>
                  <a:spLocks/>
                </p:cNvSpPr>
                <p:nvPr/>
              </p:nvSpPr>
              <p:spPr bwMode="auto">
                <a:xfrm>
                  <a:off x="464" y="2673"/>
                  <a:ext cx="13" cy="59"/>
                </a:xfrm>
                <a:custGeom>
                  <a:avLst/>
                  <a:gdLst/>
                  <a:ahLst/>
                  <a:cxnLst>
                    <a:cxn ang="0">
                      <a:pos x="2" y="58"/>
                    </a:cxn>
                    <a:cxn ang="0">
                      <a:pos x="12" y="0"/>
                    </a:cxn>
                    <a:cxn ang="0">
                      <a:pos x="10" y="0"/>
                    </a:cxn>
                    <a:cxn ang="0">
                      <a:pos x="0" y="58"/>
                    </a:cxn>
                    <a:cxn ang="0">
                      <a:pos x="2" y="58"/>
                    </a:cxn>
                  </a:cxnLst>
                  <a:rect l="0" t="0" r="r" b="b"/>
                  <a:pathLst>
                    <a:path w="13" h="59">
                      <a:moveTo>
                        <a:pt x="2" y="58"/>
                      </a:moveTo>
                      <a:lnTo>
                        <a:pt x="12" y="0"/>
                      </a:lnTo>
                      <a:lnTo>
                        <a:pt x="10" y="0"/>
                      </a:lnTo>
                      <a:lnTo>
                        <a:pt x="0" y="58"/>
                      </a:lnTo>
                      <a:lnTo>
                        <a:pt x="2" y="58"/>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41" name="Freeform 781"/>
                <p:cNvSpPr>
                  <a:spLocks/>
                </p:cNvSpPr>
                <p:nvPr/>
              </p:nvSpPr>
              <p:spPr bwMode="auto">
                <a:xfrm>
                  <a:off x="464" y="2673"/>
                  <a:ext cx="14" cy="61"/>
                </a:xfrm>
                <a:custGeom>
                  <a:avLst/>
                  <a:gdLst/>
                  <a:ahLst/>
                  <a:cxnLst>
                    <a:cxn ang="0">
                      <a:pos x="2" y="60"/>
                    </a:cxn>
                    <a:cxn ang="0">
                      <a:pos x="13" y="0"/>
                    </a:cxn>
                    <a:cxn ang="0">
                      <a:pos x="10" y="0"/>
                    </a:cxn>
                    <a:cxn ang="0">
                      <a:pos x="0" y="60"/>
                    </a:cxn>
                    <a:cxn ang="0">
                      <a:pos x="2" y="60"/>
                    </a:cxn>
                  </a:cxnLst>
                  <a:rect l="0" t="0" r="r" b="b"/>
                  <a:pathLst>
                    <a:path w="14" h="61">
                      <a:moveTo>
                        <a:pt x="2" y="60"/>
                      </a:moveTo>
                      <a:lnTo>
                        <a:pt x="13" y="0"/>
                      </a:lnTo>
                      <a:lnTo>
                        <a:pt x="10" y="0"/>
                      </a:lnTo>
                      <a:lnTo>
                        <a:pt x="0" y="60"/>
                      </a:lnTo>
                      <a:lnTo>
                        <a:pt x="2" y="6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42" name="Freeform 782"/>
                <p:cNvSpPr>
                  <a:spLocks/>
                </p:cNvSpPr>
                <p:nvPr/>
              </p:nvSpPr>
              <p:spPr bwMode="auto">
                <a:xfrm>
                  <a:off x="451" y="2692"/>
                  <a:ext cx="40" cy="2"/>
                </a:xfrm>
                <a:custGeom>
                  <a:avLst/>
                  <a:gdLst/>
                  <a:ahLst/>
                  <a:cxnLst>
                    <a:cxn ang="0">
                      <a:pos x="39" y="1"/>
                    </a:cxn>
                    <a:cxn ang="0">
                      <a:pos x="0" y="1"/>
                    </a:cxn>
                    <a:cxn ang="0">
                      <a:pos x="0" y="0"/>
                    </a:cxn>
                    <a:cxn ang="0">
                      <a:pos x="39" y="0"/>
                    </a:cxn>
                    <a:cxn ang="0">
                      <a:pos x="39" y="1"/>
                    </a:cxn>
                  </a:cxnLst>
                  <a:rect l="0" t="0" r="r" b="b"/>
                  <a:pathLst>
                    <a:path w="40" h="2">
                      <a:moveTo>
                        <a:pt x="39" y="1"/>
                      </a:moveTo>
                      <a:lnTo>
                        <a:pt x="0" y="1"/>
                      </a:lnTo>
                      <a:lnTo>
                        <a:pt x="0" y="0"/>
                      </a:lnTo>
                      <a:lnTo>
                        <a:pt x="39" y="0"/>
                      </a:lnTo>
                      <a:lnTo>
                        <a:pt x="39"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43" name="Freeform 783"/>
                <p:cNvSpPr>
                  <a:spLocks/>
                </p:cNvSpPr>
                <p:nvPr/>
              </p:nvSpPr>
              <p:spPr bwMode="auto">
                <a:xfrm>
                  <a:off x="451" y="2692"/>
                  <a:ext cx="42" cy="3"/>
                </a:xfrm>
                <a:custGeom>
                  <a:avLst/>
                  <a:gdLst/>
                  <a:ahLst/>
                  <a:cxnLst>
                    <a:cxn ang="0">
                      <a:pos x="41" y="2"/>
                    </a:cxn>
                    <a:cxn ang="0">
                      <a:pos x="0" y="2"/>
                    </a:cxn>
                    <a:cxn ang="0">
                      <a:pos x="0" y="0"/>
                    </a:cxn>
                    <a:cxn ang="0">
                      <a:pos x="41" y="0"/>
                    </a:cxn>
                    <a:cxn ang="0">
                      <a:pos x="41" y="2"/>
                    </a:cxn>
                  </a:cxnLst>
                  <a:rect l="0" t="0" r="r" b="b"/>
                  <a:pathLst>
                    <a:path w="42" h="3">
                      <a:moveTo>
                        <a:pt x="41" y="2"/>
                      </a:moveTo>
                      <a:lnTo>
                        <a:pt x="0" y="2"/>
                      </a:lnTo>
                      <a:lnTo>
                        <a:pt x="0" y="0"/>
                      </a:lnTo>
                      <a:lnTo>
                        <a:pt x="41" y="0"/>
                      </a:lnTo>
                      <a:lnTo>
                        <a:pt x="41"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44" name="Line 784"/>
                <p:cNvSpPr>
                  <a:spLocks noChangeShapeType="1"/>
                </p:cNvSpPr>
                <p:nvPr/>
              </p:nvSpPr>
              <p:spPr bwMode="auto">
                <a:xfrm>
                  <a:off x="502" y="2714"/>
                  <a:ext cx="0" cy="20"/>
                </a:xfrm>
                <a:prstGeom prst="line">
                  <a:avLst/>
                </a:prstGeom>
                <a:noFill/>
                <a:ln w="12700">
                  <a:noFill/>
                  <a:round/>
                  <a:headEnd/>
                  <a:tailEnd/>
                </a:ln>
                <a:effectLst/>
              </p:spPr>
              <p:txBody>
                <a:bodyPr/>
                <a:lstStyle/>
                <a:p>
                  <a:endParaRPr lang="en-US"/>
                </a:p>
              </p:txBody>
            </p:sp>
            <p:sp>
              <p:nvSpPr>
                <p:cNvPr id="323345" name="Line 785"/>
                <p:cNvSpPr>
                  <a:spLocks noChangeShapeType="1"/>
                </p:cNvSpPr>
                <p:nvPr/>
              </p:nvSpPr>
              <p:spPr bwMode="auto">
                <a:xfrm>
                  <a:off x="502" y="2714"/>
                  <a:ext cx="0" cy="20"/>
                </a:xfrm>
                <a:prstGeom prst="line">
                  <a:avLst/>
                </a:prstGeom>
                <a:noFill/>
                <a:ln w="12700">
                  <a:solidFill>
                    <a:srgbClr val="000000"/>
                  </a:solidFill>
                  <a:round/>
                  <a:headEnd/>
                  <a:tailEnd/>
                </a:ln>
                <a:effectLst/>
              </p:spPr>
              <p:txBody>
                <a:bodyPr/>
                <a:lstStyle/>
                <a:p>
                  <a:endParaRPr lang="en-US"/>
                </a:p>
              </p:txBody>
            </p:sp>
            <p:sp>
              <p:nvSpPr>
                <p:cNvPr id="323346" name="Line 786"/>
                <p:cNvSpPr>
                  <a:spLocks noChangeShapeType="1"/>
                </p:cNvSpPr>
                <p:nvPr/>
              </p:nvSpPr>
              <p:spPr bwMode="auto">
                <a:xfrm>
                  <a:off x="512" y="2714"/>
                  <a:ext cx="0" cy="20"/>
                </a:xfrm>
                <a:prstGeom prst="line">
                  <a:avLst/>
                </a:prstGeom>
                <a:noFill/>
                <a:ln w="12700">
                  <a:noFill/>
                  <a:round/>
                  <a:headEnd/>
                  <a:tailEnd/>
                </a:ln>
                <a:effectLst/>
              </p:spPr>
              <p:txBody>
                <a:bodyPr/>
                <a:lstStyle/>
                <a:p>
                  <a:endParaRPr lang="en-US"/>
                </a:p>
              </p:txBody>
            </p:sp>
            <p:sp>
              <p:nvSpPr>
                <p:cNvPr id="323347" name="Line 787"/>
                <p:cNvSpPr>
                  <a:spLocks noChangeShapeType="1"/>
                </p:cNvSpPr>
                <p:nvPr/>
              </p:nvSpPr>
              <p:spPr bwMode="auto">
                <a:xfrm>
                  <a:off x="512" y="2714"/>
                  <a:ext cx="0" cy="20"/>
                </a:xfrm>
                <a:prstGeom prst="line">
                  <a:avLst/>
                </a:prstGeom>
                <a:noFill/>
                <a:ln w="12700">
                  <a:solidFill>
                    <a:srgbClr val="000000"/>
                  </a:solidFill>
                  <a:round/>
                  <a:headEnd/>
                  <a:tailEnd/>
                </a:ln>
                <a:effectLst/>
              </p:spPr>
              <p:txBody>
                <a:bodyPr/>
                <a:lstStyle/>
                <a:p>
                  <a:endParaRPr lang="en-US"/>
                </a:p>
              </p:txBody>
            </p:sp>
            <p:sp>
              <p:nvSpPr>
                <p:cNvPr id="323348" name="Freeform 788"/>
                <p:cNvSpPr>
                  <a:spLocks/>
                </p:cNvSpPr>
                <p:nvPr/>
              </p:nvSpPr>
              <p:spPr bwMode="auto">
                <a:xfrm>
                  <a:off x="490" y="2673"/>
                  <a:ext cx="11" cy="33"/>
                </a:xfrm>
                <a:custGeom>
                  <a:avLst/>
                  <a:gdLst/>
                  <a:ahLst/>
                  <a:cxnLst>
                    <a:cxn ang="0">
                      <a:pos x="1" y="32"/>
                    </a:cxn>
                    <a:cxn ang="0">
                      <a:pos x="10" y="9"/>
                    </a:cxn>
                    <a:cxn ang="0">
                      <a:pos x="10" y="0"/>
                    </a:cxn>
                    <a:cxn ang="0">
                      <a:pos x="0" y="0"/>
                    </a:cxn>
                    <a:cxn ang="0">
                      <a:pos x="0" y="32"/>
                    </a:cxn>
                    <a:cxn ang="0">
                      <a:pos x="1" y="32"/>
                    </a:cxn>
                  </a:cxnLst>
                  <a:rect l="0" t="0" r="r" b="b"/>
                  <a:pathLst>
                    <a:path w="11" h="33">
                      <a:moveTo>
                        <a:pt x="1" y="32"/>
                      </a:moveTo>
                      <a:lnTo>
                        <a:pt x="10" y="9"/>
                      </a:lnTo>
                      <a:lnTo>
                        <a:pt x="10" y="0"/>
                      </a:lnTo>
                      <a:lnTo>
                        <a:pt x="0" y="0"/>
                      </a:lnTo>
                      <a:lnTo>
                        <a:pt x="0" y="32"/>
                      </a:lnTo>
                      <a:lnTo>
                        <a:pt x="1" y="3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49" name="Freeform 789"/>
                <p:cNvSpPr>
                  <a:spLocks/>
                </p:cNvSpPr>
                <p:nvPr/>
              </p:nvSpPr>
              <p:spPr bwMode="auto">
                <a:xfrm>
                  <a:off x="490" y="2673"/>
                  <a:ext cx="12" cy="34"/>
                </a:xfrm>
                <a:custGeom>
                  <a:avLst/>
                  <a:gdLst/>
                  <a:ahLst/>
                  <a:cxnLst>
                    <a:cxn ang="0">
                      <a:pos x="2" y="33"/>
                    </a:cxn>
                    <a:cxn ang="0">
                      <a:pos x="11" y="9"/>
                    </a:cxn>
                    <a:cxn ang="0">
                      <a:pos x="11" y="0"/>
                    </a:cxn>
                    <a:cxn ang="0">
                      <a:pos x="0" y="0"/>
                    </a:cxn>
                    <a:cxn ang="0">
                      <a:pos x="0" y="33"/>
                    </a:cxn>
                    <a:cxn ang="0">
                      <a:pos x="2" y="33"/>
                    </a:cxn>
                  </a:cxnLst>
                  <a:rect l="0" t="0" r="r" b="b"/>
                  <a:pathLst>
                    <a:path w="12" h="34">
                      <a:moveTo>
                        <a:pt x="2" y="33"/>
                      </a:moveTo>
                      <a:lnTo>
                        <a:pt x="11" y="9"/>
                      </a:lnTo>
                      <a:lnTo>
                        <a:pt x="11" y="0"/>
                      </a:lnTo>
                      <a:lnTo>
                        <a:pt x="0" y="0"/>
                      </a:lnTo>
                      <a:lnTo>
                        <a:pt x="0" y="33"/>
                      </a:lnTo>
                      <a:lnTo>
                        <a:pt x="2" y="3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50" name="Freeform 790"/>
                <p:cNvSpPr>
                  <a:spLocks/>
                </p:cNvSpPr>
                <p:nvPr/>
              </p:nvSpPr>
              <p:spPr bwMode="auto">
                <a:xfrm>
                  <a:off x="468" y="2693"/>
                  <a:ext cx="23" cy="29"/>
                </a:xfrm>
                <a:custGeom>
                  <a:avLst/>
                  <a:gdLst/>
                  <a:ahLst/>
                  <a:cxnLst>
                    <a:cxn ang="0">
                      <a:pos x="0" y="28"/>
                    </a:cxn>
                    <a:cxn ang="0">
                      <a:pos x="22" y="13"/>
                    </a:cxn>
                    <a:cxn ang="0">
                      <a:pos x="3" y="13"/>
                    </a:cxn>
                    <a:cxn ang="0">
                      <a:pos x="22" y="0"/>
                    </a:cxn>
                  </a:cxnLst>
                  <a:rect l="0" t="0" r="r" b="b"/>
                  <a:pathLst>
                    <a:path w="23" h="29">
                      <a:moveTo>
                        <a:pt x="0" y="28"/>
                      </a:moveTo>
                      <a:lnTo>
                        <a:pt x="22" y="13"/>
                      </a:lnTo>
                      <a:lnTo>
                        <a:pt x="3" y="13"/>
                      </a:lnTo>
                      <a:lnTo>
                        <a:pt x="22"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51" name="Line 791"/>
                <p:cNvSpPr>
                  <a:spLocks noChangeShapeType="1"/>
                </p:cNvSpPr>
                <p:nvPr/>
              </p:nvSpPr>
              <p:spPr bwMode="auto">
                <a:xfrm flipH="1">
                  <a:off x="474" y="2682"/>
                  <a:ext cx="16" cy="10"/>
                </a:xfrm>
                <a:prstGeom prst="line">
                  <a:avLst/>
                </a:prstGeom>
                <a:noFill/>
                <a:ln w="12700">
                  <a:solidFill>
                    <a:srgbClr val="000000"/>
                  </a:solidFill>
                  <a:round/>
                  <a:headEnd/>
                  <a:tailEnd/>
                </a:ln>
                <a:effectLst/>
              </p:spPr>
              <p:txBody>
                <a:bodyPr/>
                <a:lstStyle/>
                <a:p>
                  <a:endParaRPr lang="en-US"/>
                </a:p>
              </p:txBody>
            </p:sp>
            <p:sp>
              <p:nvSpPr>
                <p:cNvPr id="323352" name="Line 792"/>
                <p:cNvSpPr>
                  <a:spLocks noChangeShapeType="1"/>
                </p:cNvSpPr>
                <p:nvPr/>
              </p:nvSpPr>
              <p:spPr bwMode="auto">
                <a:xfrm>
                  <a:off x="492" y="2682"/>
                  <a:ext cx="9" cy="0"/>
                </a:xfrm>
                <a:prstGeom prst="line">
                  <a:avLst/>
                </a:prstGeom>
                <a:noFill/>
                <a:ln w="12700">
                  <a:noFill/>
                  <a:round/>
                  <a:headEnd/>
                  <a:tailEnd/>
                </a:ln>
                <a:effectLst/>
              </p:spPr>
              <p:txBody>
                <a:bodyPr/>
                <a:lstStyle/>
                <a:p>
                  <a:endParaRPr lang="en-US"/>
                </a:p>
              </p:txBody>
            </p:sp>
            <p:sp>
              <p:nvSpPr>
                <p:cNvPr id="323353" name="Line 793"/>
                <p:cNvSpPr>
                  <a:spLocks noChangeShapeType="1"/>
                </p:cNvSpPr>
                <p:nvPr/>
              </p:nvSpPr>
              <p:spPr bwMode="auto">
                <a:xfrm>
                  <a:off x="492" y="2682"/>
                  <a:ext cx="9" cy="0"/>
                </a:xfrm>
                <a:prstGeom prst="line">
                  <a:avLst/>
                </a:prstGeom>
                <a:noFill/>
                <a:ln w="12700">
                  <a:solidFill>
                    <a:srgbClr val="000000"/>
                  </a:solidFill>
                  <a:round/>
                  <a:headEnd/>
                  <a:tailEnd/>
                </a:ln>
                <a:effectLst/>
              </p:spPr>
              <p:txBody>
                <a:bodyPr/>
                <a:lstStyle/>
                <a:p>
                  <a:endParaRPr lang="en-US"/>
                </a:p>
              </p:txBody>
            </p:sp>
            <p:sp>
              <p:nvSpPr>
                <p:cNvPr id="323354" name="Freeform 794"/>
                <p:cNvSpPr>
                  <a:spLocks/>
                </p:cNvSpPr>
                <p:nvPr/>
              </p:nvSpPr>
              <p:spPr bwMode="auto">
                <a:xfrm>
                  <a:off x="459" y="2636"/>
                  <a:ext cx="18" cy="3"/>
                </a:xfrm>
                <a:custGeom>
                  <a:avLst/>
                  <a:gdLst/>
                  <a:ahLst/>
                  <a:cxnLst>
                    <a:cxn ang="0">
                      <a:pos x="17" y="2"/>
                    </a:cxn>
                    <a:cxn ang="0">
                      <a:pos x="17" y="0"/>
                    </a:cxn>
                    <a:cxn ang="0">
                      <a:pos x="0" y="0"/>
                    </a:cxn>
                    <a:cxn ang="0">
                      <a:pos x="0" y="2"/>
                    </a:cxn>
                    <a:cxn ang="0">
                      <a:pos x="17" y="2"/>
                    </a:cxn>
                  </a:cxnLst>
                  <a:rect l="0" t="0" r="r" b="b"/>
                  <a:pathLst>
                    <a:path w="18" h="3">
                      <a:moveTo>
                        <a:pt x="17" y="2"/>
                      </a:moveTo>
                      <a:lnTo>
                        <a:pt x="17" y="0"/>
                      </a:lnTo>
                      <a:lnTo>
                        <a:pt x="0" y="0"/>
                      </a:lnTo>
                      <a:lnTo>
                        <a:pt x="0" y="2"/>
                      </a:lnTo>
                      <a:lnTo>
                        <a:pt x="17"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55" name="Line 795"/>
                <p:cNvSpPr>
                  <a:spLocks noChangeShapeType="1"/>
                </p:cNvSpPr>
                <p:nvPr/>
              </p:nvSpPr>
              <p:spPr bwMode="auto">
                <a:xfrm>
                  <a:off x="456" y="2635"/>
                  <a:ext cx="40" cy="0"/>
                </a:xfrm>
                <a:prstGeom prst="line">
                  <a:avLst/>
                </a:prstGeom>
                <a:noFill/>
                <a:ln w="12700">
                  <a:noFill/>
                  <a:round/>
                  <a:headEnd/>
                  <a:tailEnd/>
                </a:ln>
                <a:effectLst/>
              </p:spPr>
              <p:txBody>
                <a:bodyPr/>
                <a:lstStyle/>
                <a:p>
                  <a:endParaRPr lang="en-US"/>
                </a:p>
              </p:txBody>
            </p:sp>
            <p:sp>
              <p:nvSpPr>
                <p:cNvPr id="323356" name="Line 796"/>
                <p:cNvSpPr>
                  <a:spLocks noChangeShapeType="1"/>
                </p:cNvSpPr>
                <p:nvPr/>
              </p:nvSpPr>
              <p:spPr bwMode="auto">
                <a:xfrm>
                  <a:off x="456" y="2635"/>
                  <a:ext cx="40" cy="0"/>
                </a:xfrm>
                <a:prstGeom prst="line">
                  <a:avLst/>
                </a:prstGeom>
                <a:noFill/>
                <a:ln w="12700">
                  <a:solidFill>
                    <a:srgbClr val="000000"/>
                  </a:solidFill>
                  <a:round/>
                  <a:headEnd/>
                  <a:tailEnd/>
                </a:ln>
                <a:effectLst/>
              </p:spPr>
              <p:txBody>
                <a:bodyPr/>
                <a:lstStyle/>
                <a:p>
                  <a:endParaRPr lang="en-US"/>
                </a:p>
              </p:txBody>
            </p:sp>
            <p:sp>
              <p:nvSpPr>
                <p:cNvPr id="323357" name="Freeform 797"/>
                <p:cNvSpPr>
                  <a:spLocks/>
                </p:cNvSpPr>
                <p:nvPr/>
              </p:nvSpPr>
              <p:spPr bwMode="auto">
                <a:xfrm>
                  <a:off x="475" y="2673"/>
                  <a:ext cx="16" cy="62"/>
                </a:xfrm>
                <a:custGeom>
                  <a:avLst/>
                  <a:gdLst/>
                  <a:ahLst/>
                  <a:cxnLst>
                    <a:cxn ang="0">
                      <a:pos x="15" y="0"/>
                    </a:cxn>
                    <a:cxn ang="0">
                      <a:pos x="0" y="9"/>
                    </a:cxn>
                    <a:cxn ang="0">
                      <a:pos x="15" y="9"/>
                    </a:cxn>
                    <a:cxn ang="0">
                      <a:pos x="15" y="61"/>
                    </a:cxn>
                  </a:cxnLst>
                  <a:rect l="0" t="0" r="r" b="b"/>
                  <a:pathLst>
                    <a:path w="16" h="62">
                      <a:moveTo>
                        <a:pt x="15" y="0"/>
                      </a:moveTo>
                      <a:lnTo>
                        <a:pt x="0" y="9"/>
                      </a:lnTo>
                      <a:lnTo>
                        <a:pt x="15" y="9"/>
                      </a:lnTo>
                      <a:lnTo>
                        <a:pt x="15" y="6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58" name="Line 798"/>
                <p:cNvSpPr>
                  <a:spLocks noChangeShapeType="1"/>
                </p:cNvSpPr>
                <p:nvPr/>
              </p:nvSpPr>
              <p:spPr bwMode="auto">
                <a:xfrm flipH="1" flipV="1">
                  <a:off x="471" y="2707"/>
                  <a:ext cx="19" cy="15"/>
                </a:xfrm>
                <a:prstGeom prst="line">
                  <a:avLst/>
                </a:prstGeom>
                <a:noFill/>
                <a:ln w="12700">
                  <a:solidFill>
                    <a:srgbClr val="000000"/>
                  </a:solidFill>
                  <a:round/>
                  <a:headEnd/>
                  <a:tailEnd/>
                </a:ln>
                <a:effectLst/>
              </p:spPr>
              <p:txBody>
                <a:bodyPr/>
                <a:lstStyle/>
                <a:p>
                  <a:endParaRPr lang="en-US"/>
                </a:p>
              </p:txBody>
            </p:sp>
            <p:sp>
              <p:nvSpPr>
                <p:cNvPr id="323359" name="Line 799"/>
                <p:cNvSpPr>
                  <a:spLocks noChangeShapeType="1"/>
                </p:cNvSpPr>
                <p:nvPr/>
              </p:nvSpPr>
              <p:spPr bwMode="auto">
                <a:xfrm flipV="1">
                  <a:off x="478" y="2638"/>
                  <a:ext cx="6" cy="7"/>
                </a:xfrm>
                <a:prstGeom prst="line">
                  <a:avLst/>
                </a:prstGeom>
                <a:noFill/>
                <a:ln w="12700">
                  <a:solidFill>
                    <a:srgbClr val="000000"/>
                  </a:solidFill>
                  <a:round/>
                  <a:headEnd/>
                  <a:tailEnd/>
                </a:ln>
                <a:effectLst/>
              </p:spPr>
              <p:txBody>
                <a:bodyPr/>
                <a:lstStyle/>
                <a:p>
                  <a:endParaRPr lang="en-US"/>
                </a:p>
              </p:txBody>
            </p:sp>
            <p:sp>
              <p:nvSpPr>
                <p:cNvPr id="323360" name="Line 800"/>
                <p:cNvSpPr>
                  <a:spLocks noChangeShapeType="1"/>
                </p:cNvSpPr>
                <p:nvPr/>
              </p:nvSpPr>
              <p:spPr bwMode="auto">
                <a:xfrm>
                  <a:off x="465" y="2638"/>
                  <a:ext cx="8" cy="8"/>
                </a:xfrm>
                <a:prstGeom prst="line">
                  <a:avLst/>
                </a:prstGeom>
                <a:noFill/>
                <a:ln w="12700">
                  <a:solidFill>
                    <a:srgbClr val="000000"/>
                  </a:solidFill>
                  <a:round/>
                  <a:headEnd/>
                  <a:tailEnd/>
                </a:ln>
                <a:effectLst/>
              </p:spPr>
              <p:txBody>
                <a:bodyPr/>
                <a:lstStyle/>
                <a:p>
                  <a:endParaRPr lang="en-US"/>
                </a:p>
              </p:txBody>
            </p:sp>
            <p:sp>
              <p:nvSpPr>
                <p:cNvPr id="323361" name="Freeform 801"/>
                <p:cNvSpPr>
                  <a:spLocks/>
                </p:cNvSpPr>
                <p:nvPr/>
              </p:nvSpPr>
              <p:spPr bwMode="auto">
                <a:xfrm>
                  <a:off x="470" y="2618"/>
                  <a:ext cx="11" cy="5"/>
                </a:xfrm>
                <a:custGeom>
                  <a:avLst/>
                  <a:gdLst/>
                  <a:ahLst/>
                  <a:cxnLst>
                    <a:cxn ang="0">
                      <a:pos x="10" y="0"/>
                    </a:cxn>
                    <a:cxn ang="0">
                      <a:pos x="0" y="0"/>
                    </a:cxn>
                    <a:cxn ang="0">
                      <a:pos x="4" y="4"/>
                    </a:cxn>
                  </a:cxnLst>
                  <a:rect l="0" t="0" r="r" b="b"/>
                  <a:pathLst>
                    <a:path w="11" h="5">
                      <a:moveTo>
                        <a:pt x="10" y="0"/>
                      </a:moveTo>
                      <a:lnTo>
                        <a:pt x="0" y="0"/>
                      </a:lnTo>
                      <a:lnTo>
                        <a:pt x="4" y="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62" name="Line 802"/>
                <p:cNvSpPr>
                  <a:spLocks noChangeShapeType="1"/>
                </p:cNvSpPr>
                <p:nvPr/>
              </p:nvSpPr>
              <p:spPr bwMode="auto">
                <a:xfrm flipH="1">
                  <a:off x="468" y="2722"/>
                  <a:ext cx="22" cy="0"/>
                </a:xfrm>
                <a:prstGeom prst="line">
                  <a:avLst/>
                </a:prstGeom>
                <a:noFill/>
                <a:ln w="12700">
                  <a:solidFill>
                    <a:srgbClr val="000000"/>
                  </a:solidFill>
                  <a:round/>
                  <a:headEnd/>
                  <a:tailEnd/>
                </a:ln>
                <a:effectLst/>
              </p:spPr>
              <p:txBody>
                <a:bodyPr/>
                <a:lstStyle/>
                <a:p>
                  <a:endParaRPr lang="en-US"/>
                </a:p>
              </p:txBody>
            </p:sp>
            <p:sp>
              <p:nvSpPr>
                <p:cNvPr id="323363" name="Line 803"/>
                <p:cNvSpPr>
                  <a:spLocks noChangeShapeType="1"/>
                </p:cNvSpPr>
                <p:nvPr/>
              </p:nvSpPr>
              <p:spPr bwMode="auto">
                <a:xfrm>
                  <a:off x="458" y="2694"/>
                  <a:ext cx="8" cy="29"/>
                </a:xfrm>
                <a:prstGeom prst="line">
                  <a:avLst/>
                </a:prstGeom>
                <a:noFill/>
                <a:ln w="12700">
                  <a:solidFill>
                    <a:srgbClr val="000000"/>
                  </a:solidFill>
                  <a:round/>
                  <a:headEnd/>
                  <a:tailEnd/>
                </a:ln>
                <a:effectLst/>
              </p:spPr>
              <p:txBody>
                <a:bodyPr/>
                <a:lstStyle/>
                <a:p>
                  <a:endParaRPr lang="en-US"/>
                </a:p>
              </p:txBody>
            </p:sp>
            <p:sp>
              <p:nvSpPr>
                <p:cNvPr id="323364" name="Line 804"/>
                <p:cNvSpPr>
                  <a:spLocks noChangeShapeType="1"/>
                </p:cNvSpPr>
                <p:nvPr/>
              </p:nvSpPr>
              <p:spPr bwMode="auto">
                <a:xfrm>
                  <a:off x="459" y="2694"/>
                  <a:ext cx="7" cy="27"/>
                </a:xfrm>
                <a:prstGeom prst="line">
                  <a:avLst/>
                </a:prstGeom>
                <a:noFill/>
                <a:ln w="12700">
                  <a:solidFill>
                    <a:srgbClr val="000000"/>
                  </a:solidFill>
                  <a:round/>
                  <a:headEnd/>
                  <a:tailEnd/>
                </a:ln>
                <a:effectLst/>
              </p:spPr>
              <p:txBody>
                <a:bodyPr/>
                <a:lstStyle/>
                <a:p>
                  <a:endParaRPr lang="en-US"/>
                </a:p>
              </p:txBody>
            </p:sp>
            <p:sp>
              <p:nvSpPr>
                <p:cNvPr id="323365" name="Line 805"/>
                <p:cNvSpPr>
                  <a:spLocks noChangeShapeType="1"/>
                </p:cNvSpPr>
                <p:nvPr/>
              </p:nvSpPr>
              <p:spPr bwMode="auto">
                <a:xfrm>
                  <a:off x="454" y="2694"/>
                  <a:ext cx="6" cy="8"/>
                </a:xfrm>
                <a:prstGeom prst="line">
                  <a:avLst/>
                </a:prstGeom>
                <a:noFill/>
                <a:ln w="12700">
                  <a:solidFill>
                    <a:srgbClr val="000000"/>
                  </a:solidFill>
                  <a:round/>
                  <a:headEnd/>
                  <a:tailEnd/>
                </a:ln>
                <a:effectLst/>
              </p:spPr>
              <p:txBody>
                <a:bodyPr/>
                <a:lstStyle/>
                <a:p>
                  <a:endParaRPr lang="en-US"/>
                </a:p>
              </p:txBody>
            </p:sp>
            <p:sp>
              <p:nvSpPr>
                <p:cNvPr id="323366" name="Freeform 806"/>
                <p:cNvSpPr>
                  <a:spLocks/>
                </p:cNvSpPr>
                <p:nvPr/>
              </p:nvSpPr>
              <p:spPr bwMode="auto">
                <a:xfrm>
                  <a:off x="496" y="2652"/>
                  <a:ext cx="3" cy="5"/>
                </a:xfrm>
                <a:custGeom>
                  <a:avLst/>
                  <a:gdLst/>
                  <a:ahLst/>
                  <a:cxnLst>
                    <a:cxn ang="0">
                      <a:pos x="2" y="4"/>
                    </a:cxn>
                    <a:cxn ang="0">
                      <a:pos x="2" y="0"/>
                    </a:cxn>
                    <a:cxn ang="0">
                      <a:pos x="0" y="0"/>
                    </a:cxn>
                    <a:cxn ang="0">
                      <a:pos x="0" y="4"/>
                    </a:cxn>
                    <a:cxn ang="0">
                      <a:pos x="2" y="4"/>
                    </a:cxn>
                  </a:cxnLst>
                  <a:rect l="0" t="0" r="r" b="b"/>
                  <a:pathLst>
                    <a:path w="3" h="5">
                      <a:moveTo>
                        <a:pt x="2" y="4"/>
                      </a:moveTo>
                      <a:lnTo>
                        <a:pt x="2" y="0"/>
                      </a:lnTo>
                      <a:lnTo>
                        <a:pt x="0" y="0"/>
                      </a:lnTo>
                      <a:lnTo>
                        <a:pt x="0" y="4"/>
                      </a:lnTo>
                      <a:lnTo>
                        <a:pt x="2" y="4"/>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67" name="Freeform 807"/>
                <p:cNvSpPr>
                  <a:spLocks/>
                </p:cNvSpPr>
                <p:nvPr/>
              </p:nvSpPr>
              <p:spPr bwMode="auto">
                <a:xfrm>
                  <a:off x="496" y="2652"/>
                  <a:ext cx="4" cy="6"/>
                </a:xfrm>
                <a:custGeom>
                  <a:avLst/>
                  <a:gdLst/>
                  <a:ahLst/>
                  <a:cxnLst>
                    <a:cxn ang="0">
                      <a:pos x="3" y="5"/>
                    </a:cxn>
                    <a:cxn ang="0">
                      <a:pos x="3" y="0"/>
                    </a:cxn>
                    <a:cxn ang="0">
                      <a:pos x="0" y="0"/>
                    </a:cxn>
                    <a:cxn ang="0">
                      <a:pos x="0" y="5"/>
                    </a:cxn>
                    <a:cxn ang="0">
                      <a:pos x="3" y="5"/>
                    </a:cxn>
                  </a:cxnLst>
                  <a:rect l="0" t="0" r="r" b="b"/>
                  <a:pathLst>
                    <a:path w="4" h="6">
                      <a:moveTo>
                        <a:pt x="3" y="5"/>
                      </a:moveTo>
                      <a:lnTo>
                        <a:pt x="3" y="0"/>
                      </a:lnTo>
                      <a:lnTo>
                        <a:pt x="0" y="0"/>
                      </a:lnTo>
                      <a:lnTo>
                        <a:pt x="0" y="5"/>
                      </a:lnTo>
                      <a:lnTo>
                        <a:pt x="3" y="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68" name="Line 808"/>
                <p:cNvSpPr>
                  <a:spLocks noChangeShapeType="1"/>
                </p:cNvSpPr>
                <p:nvPr/>
              </p:nvSpPr>
              <p:spPr bwMode="auto">
                <a:xfrm>
                  <a:off x="496" y="2669"/>
                  <a:ext cx="4" cy="0"/>
                </a:xfrm>
                <a:prstGeom prst="line">
                  <a:avLst/>
                </a:prstGeom>
                <a:noFill/>
                <a:ln w="12700">
                  <a:noFill/>
                  <a:round/>
                  <a:headEnd/>
                  <a:tailEnd/>
                </a:ln>
                <a:effectLst/>
              </p:spPr>
              <p:txBody>
                <a:bodyPr/>
                <a:lstStyle/>
                <a:p>
                  <a:endParaRPr lang="en-US"/>
                </a:p>
              </p:txBody>
            </p:sp>
            <p:sp>
              <p:nvSpPr>
                <p:cNvPr id="323369" name="Line 809"/>
                <p:cNvSpPr>
                  <a:spLocks noChangeShapeType="1"/>
                </p:cNvSpPr>
                <p:nvPr/>
              </p:nvSpPr>
              <p:spPr bwMode="auto">
                <a:xfrm>
                  <a:off x="496" y="2669"/>
                  <a:ext cx="4" cy="0"/>
                </a:xfrm>
                <a:prstGeom prst="line">
                  <a:avLst/>
                </a:prstGeom>
                <a:noFill/>
                <a:ln w="12700">
                  <a:solidFill>
                    <a:srgbClr val="FFFFFF"/>
                  </a:solidFill>
                  <a:round/>
                  <a:headEnd/>
                  <a:tailEnd/>
                </a:ln>
                <a:effectLst/>
              </p:spPr>
              <p:txBody>
                <a:bodyPr/>
                <a:lstStyle/>
                <a:p>
                  <a:endParaRPr lang="en-US"/>
                </a:p>
              </p:txBody>
            </p:sp>
          </p:grpSp>
        </p:grpSp>
        <p:sp>
          <p:nvSpPr>
            <p:cNvPr id="323370" name="Rectangle 810"/>
            <p:cNvSpPr>
              <a:spLocks noChangeArrowheads="1"/>
            </p:cNvSpPr>
            <p:nvPr/>
          </p:nvSpPr>
          <p:spPr bwMode="auto">
            <a:xfrm>
              <a:off x="308" y="2801"/>
              <a:ext cx="419" cy="144"/>
            </a:xfrm>
            <a:prstGeom prst="rect">
              <a:avLst/>
            </a:prstGeom>
            <a:noFill/>
            <a:ln w="12700">
              <a:noFill/>
              <a:miter lim="800000"/>
              <a:headEnd/>
              <a:tailEnd/>
            </a:ln>
            <a:effectLst/>
          </p:spPr>
          <p:txBody>
            <a:bodyPr wrap="none" lIns="90488" tIns="44450" rIns="90488" bIns="44450">
              <a:spAutoFit/>
            </a:bodyPr>
            <a:lstStyle/>
            <a:p>
              <a:pPr>
                <a:lnSpc>
                  <a:spcPct val="90000"/>
                </a:lnSpc>
                <a:spcBef>
                  <a:spcPct val="0"/>
                </a:spcBef>
                <a:buSzTx/>
              </a:pPr>
              <a:r>
                <a:rPr lang="en-US" sz="1000" b="1">
                  <a:effectLst>
                    <a:outerShdw blurRad="38100" dist="38100" dir="2700000" algn="tl">
                      <a:srgbClr val="C0C0C0"/>
                    </a:outerShdw>
                  </a:effectLst>
                  <a:cs typeface="Times New Roman" charset="0"/>
                </a:rPr>
                <a:t>spruance</a:t>
              </a:r>
            </a:p>
          </p:txBody>
        </p:sp>
      </p:grpSp>
      <p:grpSp>
        <p:nvGrpSpPr>
          <p:cNvPr id="323371" name="Group 811"/>
          <p:cNvGrpSpPr>
            <a:grpSpLocks/>
          </p:cNvGrpSpPr>
          <p:nvPr/>
        </p:nvGrpSpPr>
        <p:grpSpPr bwMode="auto">
          <a:xfrm>
            <a:off x="3332163" y="4876803"/>
            <a:ext cx="942975" cy="500064"/>
            <a:chOff x="1139" y="2559"/>
            <a:chExt cx="594" cy="315"/>
          </a:xfrm>
        </p:grpSpPr>
        <p:grpSp>
          <p:nvGrpSpPr>
            <p:cNvPr id="323372" name="Group 812"/>
            <p:cNvGrpSpPr>
              <a:grpSpLocks/>
            </p:cNvGrpSpPr>
            <p:nvPr/>
          </p:nvGrpSpPr>
          <p:grpSpPr bwMode="auto">
            <a:xfrm>
              <a:off x="1139" y="2559"/>
              <a:ext cx="594" cy="140"/>
              <a:chOff x="1139" y="2559"/>
              <a:chExt cx="594" cy="140"/>
            </a:xfrm>
          </p:grpSpPr>
          <p:sp>
            <p:nvSpPr>
              <p:cNvPr id="323373" name="Freeform 813"/>
              <p:cNvSpPr>
                <a:spLocks/>
              </p:cNvSpPr>
              <p:nvPr/>
            </p:nvSpPr>
            <p:spPr bwMode="auto">
              <a:xfrm>
                <a:off x="1450" y="2581"/>
                <a:ext cx="65" cy="64"/>
              </a:xfrm>
              <a:custGeom>
                <a:avLst/>
                <a:gdLst/>
                <a:ahLst/>
                <a:cxnLst>
                  <a:cxn ang="0">
                    <a:pos x="0" y="2"/>
                  </a:cxn>
                  <a:cxn ang="0">
                    <a:pos x="0" y="3"/>
                  </a:cxn>
                  <a:cxn ang="0">
                    <a:pos x="1" y="3"/>
                  </a:cxn>
                  <a:cxn ang="0">
                    <a:pos x="1" y="4"/>
                  </a:cxn>
                  <a:cxn ang="0">
                    <a:pos x="2" y="5"/>
                  </a:cxn>
                  <a:cxn ang="0">
                    <a:pos x="3" y="6"/>
                  </a:cxn>
                  <a:cxn ang="0">
                    <a:pos x="4" y="7"/>
                  </a:cxn>
                  <a:cxn ang="0">
                    <a:pos x="4" y="9"/>
                  </a:cxn>
                  <a:cxn ang="0">
                    <a:pos x="6" y="10"/>
                  </a:cxn>
                  <a:cxn ang="0">
                    <a:pos x="7" y="12"/>
                  </a:cxn>
                  <a:cxn ang="0">
                    <a:pos x="9" y="13"/>
                  </a:cxn>
                  <a:cxn ang="0">
                    <a:pos x="10" y="15"/>
                  </a:cxn>
                  <a:cxn ang="0">
                    <a:pos x="12" y="17"/>
                  </a:cxn>
                  <a:cxn ang="0">
                    <a:pos x="14" y="19"/>
                  </a:cxn>
                  <a:cxn ang="0">
                    <a:pos x="16" y="22"/>
                  </a:cxn>
                  <a:cxn ang="0">
                    <a:pos x="18" y="24"/>
                  </a:cxn>
                  <a:cxn ang="0">
                    <a:pos x="20" y="26"/>
                  </a:cxn>
                  <a:cxn ang="0">
                    <a:pos x="22" y="29"/>
                  </a:cxn>
                  <a:cxn ang="0">
                    <a:pos x="24" y="32"/>
                  </a:cxn>
                  <a:cxn ang="0">
                    <a:pos x="27" y="34"/>
                  </a:cxn>
                  <a:cxn ang="0">
                    <a:pos x="29" y="36"/>
                  </a:cxn>
                  <a:cxn ang="0">
                    <a:pos x="32" y="38"/>
                  </a:cxn>
                  <a:cxn ang="0">
                    <a:pos x="35" y="41"/>
                  </a:cxn>
                  <a:cxn ang="0">
                    <a:pos x="38" y="44"/>
                  </a:cxn>
                  <a:cxn ang="0">
                    <a:pos x="41" y="47"/>
                  </a:cxn>
                  <a:cxn ang="0">
                    <a:pos x="44" y="49"/>
                  </a:cxn>
                  <a:cxn ang="0">
                    <a:pos x="47" y="52"/>
                  </a:cxn>
                  <a:cxn ang="0">
                    <a:pos x="50" y="54"/>
                  </a:cxn>
                  <a:cxn ang="0">
                    <a:pos x="54" y="56"/>
                  </a:cxn>
                  <a:cxn ang="0">
                    <a:pos x="57" y="58"/>
                  </a:cxn>
                  <a:cxn ang="0">
                    <a:pos x="60" y="61"/>
                  </a:cxn>
                  <a:cxn ang="0">
                    <a:pos x="64" y="63"/>
                  </a:cxn>
                  <a:cxn ang="0">
                    <a:pos x="63" y="62"/>
                  </a:cxn>
                  <a:cxn ang="0">
                    <a:pos x="62" y="62"/>
                  </a:cxn>
                  <a:cxn ang="0">
                    <a:pos x="61" y="61"/>
                  </a:cxn>
                  <a:cxn ang="0">
                    <a:pos x="60" y="60"/>
                  </a:cxn>
                  <a:cxn ang="0">
                    <a:pos x="59" y="60"/>
                  </a:cxn>
                  <a:cxn ang="0">
                    <a:pos x="58" y="58"/>
                  </a:cxn>
                  <a:cxn ang="0">
                    <a:pos x="56" y="57"/>
                  </a:cxn>
                  <a:cxn ang="0">
                    <a:pos x="55" y="56"/>
                  </a:cxn>
                  <a:cxn ang="0">
                    <a:pos x="53" y="55"/>
                  </a:cxn>
                  <a:cxn ang="0">
                    <a:pos x="51" y="54"/>
                  </a:cxn>
                  <a:cxn ang="0">
                    <a:pos x="49" y="52"/>
                  </a:cxn>
                  <a:cxn ang="0">
                    <a:pos x="47" y="50"/>
                  </a:cxn>
                  <a:cxn ang="0">
                    <a:pos x="44" y="49"/>
                  </a:cxn>
                  <a:cxn ang="0">
                    <a:pos x="42" y="46"/>
                  </a:cxn>
                  <a:cxn ang="0">
                    <a:pos x="40" y="44"/>
                  </a:cxn>
                  <a:cxn ang="0">
                    <a:pos x="37" y="42"/>
                  </a:cxn>
                  <a:cxn ang="0">
                    <a:pos x="35" y="40"/>
                  </a:cxn>
                  <a:cxn ang="0">
                    <a:pos x="32" y="37"/>
                  </a:cxn>
                  <a:cxn ang="0">
                    <a:pos x="30" y="34"/>
                  </a:cxn>
                  <a:cxn ang="0">
                    <a:pos x="27" y="33"/>
                  </a:cxn>
                  <a:cxn ang="0">
                    <a:pos x="25" y="30"/>
                  </a:cxn>
                  <a:cxn ang="0">
                    <a:pos x="22" y="27"/>
                  </a:cxn>
                  <a:cxn ang="0">
                    <a:pos x="19" y="24"/>
                  </a:cxn>
                  <a:cxn ang="0">
                    <a:pos x="17" y="20"/>
                  </a:cxn>
                  <a:cxn ang="0">
                    <a:pos x="14" y="17"/>
                  </a:cxn>
                  <a:cxn ang="0">
                    <a:pos x="12" y="14"/>
                  </a:cxn>
                  <a:cxn ang="0">
                    <a:pos x="9" y="11"/>
                  </a:cxn>
                  <a:cxn ang="0">
                    <a:pos x="7" y="7"/>
                  </a:cxn>
                  <a:cxn ang="0">
                    <a:pos x="4" y="4"/>
                  </a:cxn>
                  <a:cxn ang="0">
                    <a:pos x="2" y="0"/>
                  </a:cxn>
                </a:cxnLst>
                <a:rect l="0" t="0" r="r" b="b"/>
                <a:pathLst>
                  <a:path w="65" h="64">
                    <a:moveTo>
                      <a:pt x="0" y="2"/>
                    </a:moveTo>
                    <a:lnTo>
                      <a:pt x="0" y="3"/>
                    </a:lnTo>
                    <a:lnTo>
                      <a:pt x="1" y="3"/>
                    </a:lnTo>
                    <a:lnTo>
                      <a:pt x="1" y="4"/>
                    </a:lnTo>
                    <a:lnTo>
                      <a:pt x="2" y="5"/>
                    </a:lnTo>
                    <a:lnTo>
                      <a:pt x="3" y="6"/>
                    </a:lnTo>
                    <a:lnTo>
                      <a:pt x="4" y="7"/>
                    </a:lnTo>
                    <a:lnTo>
                      <a:pt x="4" y="9"/>
                    </a:lnTo>
                    <a:lnTo>
                      <a:pt x="6" y="10"/>
                    </a:lnTo>
                    <a:lnTo>
                      <a:pt x="7" y="12"/>
                    </a:lnTo>
                    <a:lnTo>
                      <a:pt x="9" y="13"/>
                    </a:lnTo>
                    <a:lnTo>
                      <a:pt x="10" y="15"/>
                    </a:lnTo>
                    <a:lnTo>
                      <a:pt x="12" y="17"/>
                    </a:lnTo>
                    <a:lnTo>
                      <a:pt x="14" y="19"/>
                    </a:lnTo>
                    <a:lnTo>
                      <a:pt x="16" y="22"/>
                    </a:lnTo>
                    <a:lnTo>
                      <a:pt x="18" y="24"/>
                    </a:lnTo>
                    <a:lnTo>
                      <a:pt x="20" y="26"/>
                    </a:lnTo>
                    <a:lnTo>
                      <a:pt x="22" y="29"/>
                    </a:lnTo>
                    <a:lnTo>
                      <a:pt x="24" y="32"/>
                    </a:lnTo>
                    <a:lnTo>
                      <a:pt x="27" y="34"/>
                    </a:lnTo>
                    <a:lnTo>
                      <a:pt x="29" y="36"/>
                    </a:lnTo>
                    <a:lnTo>
                      <a:pt x="32" y="38"/>
                    </a:lnTo>
                    <a:lnTo>
                      <a:pt x="35" y="41"/>
                    </a:lnTo>
                    <a:lnTo>
                      <a:pt x="38" y="44"/>
                    </a:lnTo>
                    <a:lnTo>
                      <a:pt x="41" y="47"/>
                    </a:lnTo>
                    <a:lnTo>
                      <a:pt x="44" y="49"/>
                    </a:lnTo>
                    <a:lnTo>
                      <a:pt x="47" y="52"/>
                    </a:lnTo>
                    <a:lnTo>
                      <a:pt x="50" y="54"/>
                    </a:lnTo>
                    <a:lnTo>
                      <a:pt x="54" y="56"/>
                    </a:lnTo>
                    <a:lnTo>
                      <a:pt x="57" y="58"/>
                    </a:lnTo>
                    <a:lnTo>
                      <a:pt x="60" y="61"/>
                    </a:lnTo>
                    <a:lnTo>
                      <a:pt x="64" y="63"/>
                    </a:lnTo>
                    <a:lnTo>
                      <a:pt x="63" y="62"/>
                    </a:lnTo>
                    <a:lnTo>
                      <a:pt x="62" y="62"/>
                    </a:lnTo>
                    <a:lnTo>
                      <a:pt x="61" y="61"/>
                    </a:lnTo>
                    <a:lnTo>
                      <a:pt x="60" y="60"/>
                    </a:lnTo>
                    <a:lnTo>
                      <a:pt x="59" y="60"/>
                    </a:lnTo>
                    <a:lnTo>
                      <a:pt x="58" y="58"/>
                    </a:lnTo>
                    <a:lnTo>
                      <a:pt x="56" y="57"/>
                    </a:lnTo>
                    <a:lnTo>
                      <a:pt x="55" y="56"/>
                    </a:lnTo>
                    <a:lnTo>
                      <a:pt x="53" y="55"/>
                    </a:lnTo>
                    <a:lnTo>
                      <a:pt x="51" y="54"/>
                    </a:lnTo>
                    <a:lnTo>
                      <a:pt x="49" y="52"/>
                    </a:lnTo>
                    <a:lnTo>
                      <a:pt x="47" y="50"/>
                    </a:lnTo>
                    <a:lnTo>
                      <a:pt x="44" y="49"/>
                    </a:lnTo>
                    <a:lnTo>
                      <a:pt x="42" y="46"/>
                    </a:lnTo>
                    <a:lnTo>
                      <a:pt x="40" y="44"/>
                    </a:lnTo>
                    <a:lnTo>
                      <a:pt x="37" y="42"/>
                    </a:lnTo>
                    <a:lnTo>
                      <a:pt x="35" y="40"/>
                    </a:lnTo>
                    <a:lnTo>
                      <a:pt x="32" y="37"/>
                    </a:lnTo>
                    <a:lnTo>
                      <a:pt x="30" y="34"/>
                    </a:lnTo>
                    <a:lnTo>
                      <a:pt x="27" y="33"/>
                    </a:lnTo>
                    <a:lnTo>
                      <a:pt x="25" y="30"/>
                    </a:lnTo>
                    <a:lnTo>
                      <a:pt x="22" y="27"/>
                    </a:lnTo>
                    <a:lnTo>
                      <a:pt x="19" y="24"/>
                    </a:lnTo>
                    <a:lnTo>
                      <a:pt x="17" y="20"/>
                    </a:lnTo>
                    <a:lnTo>
                      <a:pt x="14" y="17"/>
                    </a:lnTo>
                    <a:lnTo>
                      <a:pt x="12" y="14"/>
                    </a:lnTo>
                    <a:lnTo>
                      <a:pt x="9" y="11"/>
                    </a:lnTo>
                    <a:lnTo>
                      <a:pt x="7" y="7"/>
                    </a:lnTo>
                    <a:lnTo>
                      <a:pt x="4" y="4"/>
                    </a:lnTo>
                    <a:lnTo>
                      <a:pt x="2" y="0"/>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3374" name="Freeform 814"/>
              <p:cNvSpPr>
                <a:spLocks/>
              </p:cNvSpPr>
              <p:nvPr/>
            </p:nvSpPr>
            <p:spPr bwMode="auto">
              <a:xfrm>
                <a:off x="1391" y="2581"/>
                <a:ext cx="62" cy="64"/>
              </a:xfrm>
              <a:custGeom>
                <a:avLst/>
                <a:gdLst/>
                <a:ahLst/>
                <a:cxnLst>
                  <a:cxn ang="0">
                    <a:pos x="61" y="2"/>
                  </a:cxn>
                  <a:cxn ang="0">
                    <a:pos x="60" y="3"/>
                  </a:cxn>
                  <a:cxn ang="0">
                    <a:pos x="59" y="6"/>
                  </a:cxn>
                  <a:cxn ang="0">
                    <a:pos x="57" y="8"/>
                  </a:cxn>
                  <a:cxn ang="0">
                    <a:pos x="55" y="12"/>
                  </a:cxn>
                  <a:cxn ang="0">
                    <a:pos x="52" y="15"/>
                  </a:cxn>
                  <a:cxn ang="0">
                    <a:pos x="49" y="19"/>
                  </a:cxn>
                  <a:cxn ang="0">
                    <a:pos x="45" y="24"/>
                  </a:cxn>
                  <a:cxn ang="0">
                    <a:pos x="42" y="28"/>
                  </a:cxn>
                  <a:cxn ang="0">
                    <a:pos x="38" y="34"/>
                  </a:cxn>
                  <a:cxn ang="0">
                    <a:pos x="33" y="38"/>
                  </a:cxn>
                  <a:cxn ang="0">
                    <a:pos x="27" y="44"/>
                  </a:cxn>
                  <a:cxn ang="0">
                    <a:pos x="21" y="49"/>
                  </a:cxn>
                  <a:cxn ang="0">
                    <a:pos x="15" y="54"/>
                  </a:cxn>
                  <a:cxn ang="0">
                    <a:pos x="7" y="58"/>
                  </a:cxn>
                  <a:cxn ang="0">
                    <a:pos x="0" y="63"/>
                  </a:cxn>
                  <a:cxn ang="0">
                    <a:pos x="1" y="62"/>
                  </a:cxn>
                  <a:cxn ang="0">
                    <a:pos x="3" y="61"/>
                  </a:cxn>
                  <a:cxn ang="0">
                    <a:pos x="5" y="59"/>
                  </a:cxn>
                  <a:cxn ang="0">
                    <a:pos x="8" y="56"/>
                  </a:cxn>
                  <a:cxn ang="0">
                    <a:pos x="11" y="54"/>
                  </a:cxn>
                  <a:cxn ang="0">
                    <a:pos x="15" y="51"/>
                  </a:cxn>
                  <a:cxn ang="0">
                    <a:pos x="19" y="47"/>
                  </a:cxn>
                  <a:cxn ang="0">
                    <a:pos x="24" y="42"/>
                  </a:cxn>
                  <a:cxn ang="0">
                    <a:pos x="28" y="37"/>
                  </a:cxn>
                  <a:cxn ang="0">
                    <a:pos x="33" y="33"/>
                  </a:cxn>
                  <a:cxn ang="0">
                    <a:pos x="38" y="27"/>
                  </a:cxn>
                  <a:cxn ang="0">
                    <a:pos x="43" y="21"/>
                  </a:cxn>
                  <a:cxn ang="0">
                    <a:pos x="48" y="14"/>
                  </a:cxn>
                  <a:cxn ang="0">
                    <a:pos x="53" y="8"/>
                  </a:cxn>
                  <a:cxn ang="0">
                    <a:pos x="59" y="0"/>
                  </a:cxn>
                </a:cxnLst>
                <a:rect l="0" t="0" r="r" b="b"/>
                <a:pathLst>
                  <a:path w="62" h="64">
                    <a:moveTo>
                      <a:pt x="61" y="2"/>
                    </a:moveTo>
                    <a:lnTo>
                      <a:pt x="60" y="3"/>
                    </a:lnTo>
                    <a:lnTo>
                      <a:pt x="59" y="6"/>
                    </a:lnTo>
                    <a:lnTo>
                      <a:pt x="57" y="8"/>
                    </a:lnTo>
                    <a:lnTo>
                      <a:pt x="55" y="12"/>
                    </a:lnTo>
                    <a:lnTo>
                      <a:pt x="52" y="15"/>
                    </a:lnTo>
                    <a:lnTo>
                      <a:pt x="49" y="19"/>
                    </a:lnTo>
                    <a:lnTo>
                      <a:pt x="45" y="24"/>
                    </a:lnTo>
                    <a:lnTo>
                      <a:pt x="42" y="28"/>
                    </a:lnTo>
                    <a:lnTo>
                      <a:pt x="38" y="34"/>
                    </a:lnTo>
                    <a:lnTo>
                      <a:pt x="33" y="38"/>
                    </a:lnTo>
                    <a:lnTo>
                      <a:pt x="27" y="44"/>
                    </a:lnTo>
                    <a:lnTo>
                      <a:pt x="21" y="49"/>
                    </a:lnTo>
                    <a:lnTo>
                      <a:pt x="15" y="54"/>
                    </a:lnTo>
                    <a:lnTo>
                      <a:pt x="7" y="58"/>
                    </a:lnTo>
                    <a:lnTo>
                      <a:pt x="0" y="63"/>
                    </a:lnTo>
                    <a:lnTo>
                      <a:pt x="1" y="62"/>
                    </a:lnTo>
                    <a:lnTo>
                      <a:pt x="3" y="61"/>
                    </a:lnTo>
                    <a:lnTo>
                      <a:pt x="5" y="59"/>
                    </a:lnTo>
                    <a:lnTo>
                      <a:pt x="8" y="56"/>
                    </a:lnTo>
                    <a:lnTo>
                      <a:pt x="11" y="54"/>
                    </a:lnTo>
                    <a:lnTo>
                      <a:pt x="15" y="51"/>
                    </a:lnTo>
                    <a:lnTo>
                      <a:pt x="19" y="47"/>
                    </a:lnTo>
                    <a:lnTo>
                      <a:pt x="24" y="42"/>
                    </a:lnTo>
                    <a:lnTo>
                      <a:pt x="28" y="37"/>
                    </a:lnTo>
                    <a:lnTo>
                      <a:pt x="33" y="33"/>
                    </a:lnTo>
                    <a:lnTo>
                      <a:pt x="38" y="27"/>
                    </a:lnTo>
                    <a:lnTo>
                      <a:pt x="43" y="21"/>
                    </a:lnTo>
                    <a:lnTo>
                      <a:pt x="48" y="14"/>
                    </a:lnTo>
                    <a:lnTo>
                      <a:pt x="53" y="8"/>
                    </a:lnTo>
                    <a:lnTo>
                      <a:pt x="59" y="0"/>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3375" name="Freeform 815"/>
              <p:cNvSpPr>
                <a:spLocks/>
              </p:cNvSpPr>
              <p:nvPr/>
            </p:nvSpPr>
            <p:spPr bwMode="auto">
              <a:xfrm>
                <a:off x="1146" y="2649"/>
                <a:ext cx="587" cy="50"/>
              </a:xfrm>
              <a:custGeom>
                <a:avLst/>
                <a:gdLst/>
                <a:ahLst/>
                <a:cxnLst>
                  <a:cxn ang="0">
                    <a:pos x="586" y="0"/>
                  </a:cxn>
                  <a:cxn ang="0">
                    <a:pos x="579" y="9"/>
                  </a:cxn>
                  <a:cxn ang="0">
                    <a:pos x="573" y="15"/>
                  </a:cxn>
                  <a:cxn ang="0">
                    <a:pos x="569" y="25"/>
                  </a:cxn>
                  <a:cxn ang="0">
                    <a:pos x="569" y="34"/>
                  </a:cxn>
                  <a:cxn ang="0">
                    <a:pos x="571" y="42"/>
                  </a:cxn>
                  <a:cxn ang="0">
                    <a:pos x="536" y="44"/>
                  </a:cxn>
                  <a:cxn ang="0">
                    <a:pos x="495" y="47"/>
                  </a:cxn>
                  <a:cxn ang="0">
                    <a:pos x="452" y="49"/>
                  </a:cxn>
                  <a:cxn ang="0">
                    <a:pos x="118" y="47"/>
                  </a:cxn>
                  <a:cxn ang="0">
                    <a:pos x="74" y="42"/>
                  </a:cxn>
                  <a:cxn ang="0">
                    <a:pos x="56" y="40"/>
                  </a:cxn>
                  <a:cxn ang="0">
                    <a:pos x="41" y="37"/>
                  </a:cxn>
                  <a:cxn ang="0">
                    <a:pos x="26" y="32"/>
                  </a:cxn>
                  <a:cxn ang="0">
                    <a:pos x="8" y="25"/>
                  </a:cxn>
                  <a:cxn ang="0">
                    <a:pos x="6" y="21"/>
                  </a:cxn>
                  <a:cxn ang="0">
                    <a:pos x="0" y="4"/>
                  </a:cxn>
                  <a:cxn ang="0">
                    <a:pos x="3" y="3"/>
                  </a:cxn>
                  <a:cxn ang="0">
                    <a:pos x="12" y="3"/>
                  </a:cxn>
                  <a:cxn ang="0">
                    <a:pos x="22" y="2"/>
                  </a:cxn>
                  <a:cxn ang="0">
                    <a:pos x="33" y="2"/>
                  </a:cxn>
                  <a:cxn ang="0">
                    <a:pos x="32" y="1"/>
                  </a:cxn>
                  <a:cxn ang="0">
                    <a:pos x="35" y="2"/>
                  </a:cxn>
                  <a:cxn ang="0">
                    <a:pos x="40" y="2"/>
                  </a:cxn>
                  <a:cxn ang="0">
                    <a:pos x="57" y="2"/>
                  </a:cxn>
                  <a:cxn ang="0">
                    <a:pos x="126" y="2"/>
                  </a:cxn>
                  <a:cxn ang="0">
                    <a:pos x="126" y="12"/>
                  </a:cxn>
                  <a:cxn ang="0">
                    <a:pos x="214" y="14"/>
                  </a:cxn>
                  <a:cxn ang="0">
                    <a:pos x="251" y="15"/>
                  </a:cxn>
                  <a:cxn ang="0">
                    <a:pos x="286" y="14"/>
                  </a:cxn>
                  <a:cxn ang="0">
                    <a:pos x="331" y="15"/>
                  </a:cxn>
                  <a:cxn ang="0">
                    <a:pos x="430" y="14"/>
                  </a:cxn>
                  <a:cxn ang="0">
                    <a:pos x="465" y="14"/>
                  </a:cxn>
                  <a:cxn ang="0">
                    <a:pos x="497" y="12"/>
                  </a:cxn>
                  <a:cxn ang="0">
                    <a:pos x="509" y="9"/>
                  </a:cxn>
                  <a:cxn ang="0">
                    <a:pos x="514" y="7"/>
                  </a:cxn>
                  <a:cxn ang="0">
                    <a:pos x="519" y="7"/>
                  </a:cxn>
                  <a:cxn ang="0">
                    <a:pos x="546" y="4"/>
                  </a:cxn>
                  <a:cxn ang="0">
                    <a:pos x="586" y="0"/>
                  </a:cxn>
                </a:cxnLst>
                <a:rect l="0" t="0" r="r" b="b"/>
                <a:pathLst>
                  <a:path w="587" h="50">
                    <a:moveTo>
                      <a:pt x="586" y="0"/>
                    </a:moveTo>
                    <a:lnTo>
                      <a:pt x="579" y="9"/>
                    </a:lnTo>
                    <a:lnTo>
                      <a:pt x="573" y="15"/>
                    </a:lnTo>
                    <a:lnTo>
                      <a:pt x="569" y="25"/>
                    </a:lnTo>
                    <a:lnTo>
                      <a:pt x="569" y="34"/>
                    </a:lnTo>
                    <a:lnTo>
                      <a:pt x="571" y="42"/>
                    </a:lnTo>
                    <a:lnTo>
                      <a:pt x="536" y="44"/>
                    </a:lnTo>
                    <a:lnTo>
                      <a:pt x="495" y="47"/>
                    </a:lnTo>
                    <a:lnTo>
                      <a:pt x="452" y="49"/>
                    </a:lnTo>
                    <a:lnTo>
                      <a:pt x="118" y="47"/>
                    </a:lnTo>
                    <a:lnTo>
                      <a:pt x="74" y="42"/>
                    </a:lnTo>
                    <a:lnTo>
                      <a:pt x="56" y="40"/>
                    </a:lnTo>
                    <a:lnTo>
                      <a:pt x="41" y="37"/>
                    </a:lnTo>
                    <a:lnTo>
                      <a:pt x="26" y="32"/>
                    </a:lnTo>
                    <a:lnTo>
                      <a:pt x="8" y="25"/>
                    </a:lnTo>
                    <a:lnTo>
                      <a:pt x="6" y="21"/>
                    </a:lnTo>
                    <a:lnTo>
                      <a:pt x="0" y="4"/>
                    </a:lnTo>
                    <a:lnTo>
                      <a:pt x="3" y="3"/>
                    </a:lnTo>
                    <a:lnTo>
                      <a:pt x="12" y="3"/>
                    </a:lnTo>
                    <a:lnTo>
                      <a:pt x="22" y="2"/>
                    </a:lnTo>
                    <a:lnTo>
                      <a:pt x="33" y="2"/>
                    </a:lnTo>
                    <a:lnTo>
                      <a:pt x="32" y="1"/>
                    </a:lnTo>
                    <a:lnTo>
                      <a:pt x="35" y="2"/>
                    </a:lnTo>
                    <a:lnTo>
                      <a:pt x="40" y="2"/>
                    </a:lnTo>
                    <a:lnTo>
                      <a:pt x="57" y="2"/>
                    </a:lnTo>
                    <a:lnTo>
                      <a:pt x="126" y="2"/>
                    </a:lnTo>
                    <a:lnTo>
                      <a:pt x="126" y="12"/>
                    </a:lnTo>
                    <a:lnTo>
                      <a:pt x="214" y="14"/>
                    </a:lnTo>
                    <a:lnTo>
                      <a:pt x="251" y="15"/>
                    </a:lnTo>
                    <a:lnTo>
                      <a:pt x="286" y="14"/>
                    </a:lnTo>
                    <a:lnTo>
                      <a:pt x="331" y="15"/>
                    </a:lnTo>
                    <a:lnTo>
                      <a:pt x="430" y="14"/>
                    </a:lnTo>
                    <a:lnTo>
                      <a:pt x="465" y="14"/>
                    </a:lnTo>
                    <a:lnTo>
                      <a:pt x="497" y="12"/>
                    </a:lnTo>
                    <a:lnTo>
                      <a:pt x="509" y="9"/>
                    </a:lnTo>
                    <a:lnTo>
                      <a:pt x="514" y="7"/>
                    </a:lnTo>
                    <a:lnTo>
                      <a:pt x="519" y="7"/>
                    </a:lnTo>
                    <a:lnTo>
                      <a:pt x="546" y="4"/>
                    </a:lnTo>
                    <a:lnTo>
                      <a:pt x="586" y="0"/>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3376" name="Freeform 816"/>
              <p:cNvSpPr>
                <a:spLocks/>
              </p:cNvSpPr>
              <p:nvPr/>
            </p:nvSpPr>
            <p:spPr bwMode="auto">
              <a:xfrm>
                <a:off x="1139" y="2559"/>
                <a:ext cx="594" cy="114"/>
              </a:xfrm>
              <a:custGeom>
                <a:avLst/>
                <a:gdLst/>
                <a:ahLst/>
                <a:cxnLst>
                  <a:cxn ang="0">
                    <a:pos x="9" y="94"/>
                  </a:cxn>
                  <a:cxn ang="0">
                    <a:pos x="2" y="18"/>
                  </a:cxn>
                  <a:cxn ang="0">
                    <a:pos x="22" y="73"/>
                  </a:cxn>
                  <a:cxn ang="0">
                    <a:pos x="49" y="36"/>
                  </a:cxn>
                  <a:cxn ang="0">
                    <a:pos x="72" y="45"/>
                  </a:cxn>
                  <a:cxn ang="0">
                    <a:pos x="69" y="5"/>
                  </a:cxn>
                  <a:cxn ang="0">
                    <a:pos x="71" y="0"/>
                  </a:cxn>
                  <a:cxn ang="0">
                    <a:pos x="73" y="13"/>
                  </a:cxn>
                  <a:cxn ang="0">
                    <a:pos x="75" y="10"/>
                  </a:cxn>
                  <a:cxn ang="0">
                    <a:pos x="77" y="10"/>
                  </a:cxn>
                  <a:cxn ang="0">
                    <a:pos x="75" y="25"/>
                  </a:cxn>
                  <a:cxn ang="0">
                    <a:pos x="80" y="35"/>
                  </a:cxn>
                  <a:cxn ang="0">
                    <a:pos x="82" y="38"/>
                  </a:cxn>
                  <a:cxn ang="0">
                    <a:pos x="82" y="48"/>
                  </a:cxn>
                  <a:cxn ang="0">
                    <a:pos x="88" y="60"/>
                  </a:cxn>
                  <a:cxn ang="0">
                    <a:pos x="93" y="37"/>
                  </a:cxn>
                  <a:cxn ang="0">
                    <a:pos x="96" y="56"/>
                  </a:cxn>
                  <a:cxn ang="0">
                    <a:pos x="98" y="66"/>
                  </a:cxn>
                  <a:cxn ang="0">
                    <a:pos x="97" y="73"/>
                  </a:cxn>
                  <a:cxn ang="0">
                    <a:pos x="108" y="81"/>
                  </a:cxn>
                  <a:cxn ang="0">
                    <a:pos x="104" y="87"/>
                  </a:cxn>
                  <a:cxn ang="0">
                    <a:pos x="104" y="110"/>
                  </a:cxn>
                  <a:cxn ang="0">
                    <a:pos x="163" y="113"/>
                  </a:cxn>
                  <a:cxn ang="0">
                    <a:pos x="166" y="92"/>
                  </a:cxn>
                  <a:cxn ang="0">
                    <a:pos x="172" y="85"/>
                  </a:cxn>
                  <a:cxn ang="0">
                    <a:pos x="177" y="36"/>
                  </a:cxn>
                  <a:cxn ang="0">
                    <a:pos x="178" y="83"/>
                  </a:cxn>
                  <a:cxn ang="0">
                    <a:pos x="191" y="93"/>
                  </a:cxn>
                  <a:cxn ang="0">
                    <a:pos x="298" y="112"/>
                  </a:cxn>
                  <a:cxn ang="0">
                    <a:pos x="298" y="96"/>
                  </a:cxn>
                  <a:cxn ang="0">
                    <a:pos x="301" y="94"/>
                  </a:cxn>
                  <a:cxn ang="0">
                    <a:pos x="258" y="88"/>
                  </a:cxn>
                  <a:cxn ang="0">
                    <a:pos x="256" y="93"/>
                  </a:cxn>
                  <a:cxn ang="0">
                    <a:pos x="250" y="86"/>
                  </a:cxn>
                  <a:cxn ang="0">
                    <a:pos x="258" y="86"/>
                  </a:cxn>
                  <a:cxn ang="0">
                    <a:pos x="307" y="14"/>
                  </a:cxn>
                  <a:cxn ang="0">
                    <a:pos x="314" y="14"/>
                  </a:cxn>
                  <a:cxn ang="0">
                    <a:pos x="317" y="81"/>
                  </a:cxn>
                  <a:cxn ang="0">
                    <a:pos x="373" y="85"/>
                  </a:cxn>
                  <a:cxn ang="0">
                    <a:pos x="375" y="91"/>
                  </a:cxn>
                  <a:cxn ang="0">
                    <a:pos x="372" y="89"/>
                  </a:cxn>
                  <a:cxn ang="0">
                    <a:pos x="315" y="94"/>
                  </a:cxn>
                  <a:cxn ang="0">
                    <a:pos x="447" y="100"/>
                  </a:cxn>
                  <a:cxn ang="0">
                    <a:pos x="446" y="94"/>
                  </a:cxn>
                  <a:cxn ang="0">
                    <a:pos x="457" y="90"/>
                  </a:cxn>
                  <a:cxn ang="0">
                    <a:pos x="456" y="36"/>
                  </a:cxn>
                  <a:cxn ang="0">
                    <a:pos x="457" y="31"/>
                  </a:cxn>
                  <a:cxn ang="0">
                    <a:pos x="464" y="90"/>
                  </a:cxn>
                  <a:cxn ang="0">
                    <a:pos x="514" y="104"/>
                  </a:cxn>
                  <a:cxn ang="0">
                    <a:pos x="523" y="81"/>
                  </a:cxn>
                  <a:cxn ang="0">
                    <a:pos x="528" y="92"/>
                  </a:cxn>
                  <a:cxn ang="0">
                    <a:pos x="530" y="82"/>
                  </a:cxn>
                  <a:cxn ang="0">
                    <a:pos x="534" y="85"/>
                  </a:cxn>
                  <a:cxn ang="0">
                    <a:pos x="537" y="91"/>
                  </a:cxn>
                  <a:cxn ang="0">
                    <a:pos x="592" y="92"/>
                  </a:cxn>
                </a:cxnLst>
                <a:rect l="0" t="0" r="r" b="b"/>
                <a:pathLst>
                  <a:path w="594" h="114">
                    <a:moveTo>
                      <a:pt x="2" y="96"/>
                    </a:moveTo>
                    <a:lnTo>
                      <a:pt x="2" y="94"/>
                    </a:lnTo>
                    <a:lnTo>
                      <a:pt x="9" y="94"/>
                    </a:lnTo>
                    <a:lnTo>
                      <a:pt x="9" y="84"/>
                    </a:lnTo>
                    <a:lnTo>
                      <a:pt x="0" y="18"/>
                    </a:lnTo>
                    <a:lnTo>
                      <a:pt x="2" y="18"/>
                    </a:lnTo>
                    <a:lnTo>
                      <a:pt x="2" y="16"/>
                    </a:lnTo>
                    <a:lnTo>
                      <a:pt x="4" y="16"/>
                    </a:lnTo>
                    <a:lnTo>
                      <a:pt x="22" y="73"/>
                    </a:lnTo>
                    <a:lnTo>
                      <a:pt x="28" y="73"/>
                    </a:lnTo>
                    <a:lnTo>
                      <a:pt x="32" y="37"/>
                    </a:lnTo>
                    <a:lnTo>
                      <a:pt x="49" y="36"/>
                    </a:lnTo>
                    <a:lnTo>
                      <a:pt x="56" y="56"/>
                    </a:lnTo>
                    <a:lnTo>
                      <a:pt x="67" y="55"/>
                    </a:lnTo>
                    <a:lnTo>
                      <a:pt x="72" y="45"/>
                    </a:lnTo>
                    <a:lnTo>
                      <a:pt x="70" y="24"/>
                    </a:lnTo>
                    <a:lnTo>
                      <a:pt x="69" y="9"/>
                    </a:lnTo>
                    <a:lnTo>
                      <a:pt x="69" y="5"/>
                    </a:lnTo>
                    <a:lnTo>
                      <a:pt x="69" y="0"/>
                    </a:lnTo>
                    <a:lnTo>
                      <a:pt x="73" y="2"/>
                    </a:lnTo>
                    <a:lnTo>
                      <a:pt x="71" y="0"/>
                    </a:lnTo>
                    <a:lnTo>
                      <a:pt x="72" y="4"/>
                    </a:lnTo>
                    <a:lnTo>
                      <a:pt x="72" y="9"/>
                    </a:lnTo>
                    <a:lnTo>
                      <a:pt x="73" y="13"/>
                    </a:lnTo>
                    <a:lnTo>
                      <a:pt x="74" y="12"/>
                    </a:lnTo>
                    <a:lnTo>
                      <a:pt x="74" y="13"/>
                    </a:lnTo>
                    <a:lnTo>
                      <a:pt x="75" y="10"/>
                    </a:lnTo>
                    <a:lnTo>
                      <a:pt x="74" y="8"/>
                    </a:lnTo>
                    <a:lnTo>
                      <a:pt x="75" y="7"/>
                    </a:lnTo>
                    <a:lnTo>
                      <a:pt x="77" y="10"/>
                    </a:lnTo>
                    <a:lnTo>
                      <a:pt x="77" y="14"/>
                    </a:lnTo>
                    <a:lnTo>
                      <a:pt x="74" y="16"/>
                    </a:lnTo>
                    <a:lnTo>
                      <a:pt x="75" y="25"/>
                    </a:lnTo>
                    <a:lnTo>
                      <a:pt x="75" y="29"/>
                    </a:lnTo>
                    <a:lnTo>
                      <a:pt x="77" y="35"/>
                    </a:lnTo>
                    <a:lnTo>
                      <a:pt x="80" y="35"/>
                    </a:lnTo>
                    <a:lnTo>
                      <a:pt x="80" y="32"/>
                    </a:lnTo>
                    <a:lnTo>
                      <a:pt x="82" y="32"/>
                    </a:lnTo>
                    <a:lnTo>
                      <a:pt x="82" y="38"/>
                    </a:lnTo>
                    <a:lnTo>
                      <a:pt x="77" y="39"/>
                    </a:lnTo>
                    <a:lnTo>
                      <a:pt x="77" y="47"/>
                    </a:lnTo>
                    <a:lnTo>
                      <a:pt x="82" y="48"/>
                    </a:lnTo>
                    <a:lnTo>
                      <a:pt x="81" y="53"/>
                    </a:lnTo>
                    <a:lnTo>
                      <a:pt x="81" y="61"/>
                    </a:lnTo>
                    <a:lnTo>
                      <a:pt x="88" y="60"/>
                    </a:lnTo>
                    <a:lnTo>
                      <a:pt x="89" y="32"/>
                    </a:lnTo>
                    <a:lnTo>
                      <a:pt x="92" y="32"/>
                    </a:lnTo>
                    <a:lnTo>
                      <a:pt x="93" y="37"/>
                    </a:lnTo>
                    <a:lnTo>
                      <a:pt x="93" y="44"/>
                    </a:lnTo>
                    <a:lnTo>
                      <a:pt x="94" y="51"/>
                    </a:lnTo>
                    <a:lnTo>
                      <a:pt x="96" y="56"/>
                    </a:lnTo>
                    <a:lnTo>
                      <a:pt x="95" y="63"/>
                    </a:lnTo>
                    <a:lnTo>
                      <a:pt x="98" y="62"/>
                    </a:lnTo>
                    <a:lnTo>
                      <a:pt x="98" y="66"/>
                    </a:lnTo>
                    <a:lnTo>
                      <a:pt x="100" y="66"/>
                    </a:lnTo>
                    <a:lnTo>
                      <a:pt x="99" y="71"/>
                    </a:lnTo>
                    <a:lnTo>
                      <a:pt x="97" y="73"/>
                    </a:lnTo>
                    <a:lnTo>
                      <a:pt x="98" y="81"/>
                    </a:lnTo>
                    <a:lnTo>
                      <a:pt x="101" y="81"/>
                    </a:lnTo>
                    <a:lnTo>
                      <a:pt x="108" y="81"/>
                    </a:lnTo>
                    <a:lnTo>
                      <a:pt x="108" y="85"/>
                    </a:lnTo>
                    <a:lnTo>
                      <a:pt x="108" y="87"/>
                    </a:lnTo>
                    <a:lnTo>
                      <a:pt x="104" y="87"/>
                    </a:lnTo>
                    <a:lnTo>
                      <a:pt x="106" y="96"/>
                    </a:lnTo>
                    <a:lnTo>
                      <a:pt x="103" y="97"/>
                    </a:lnTo>
                    <a:lnTo>
                      <a:pt x="104" y="110"/>
                    </a:lnTo>
                    <a:lnTo>
                      <a:pt x="103" y="99"/>
                    </a:lnTo>
                    <a:lnTo>
                      <a:pt x="141" y="113"/>
                    </a:lnTo>
                    <a:lnTo>
                      <a:pt x="163" y="113"/>
                    </a:lnTo>
                    <a:lnTo>
                      <a:pt x="163" y="98"/>
                    </a:lnTo>
                    <a:lnTo>
                      <a:pt x="163" y="94"/>
                    </a:lnTo>
                    <a:lnTo>
                      <a:pt x="166" y="92"/>
                    </a:lnTo>
                    <a:lnTo>
                      <a:pt x="172" y="92"/>
                    </a:lnTo>
                    <a:lnTo>
                      <a:pt x="172" y="88"/>
                    </a:lnTo>
                    <a:lnTo>
                      <a:pt x="172" y="85"/>
                    </a:lnTo>
                    <a:lnTo>
                      <a:pt x="173" y="12"/>
                    </a:lnTo>
                    <a:lnTo>
                      <a:pt x="177" y="33"/>
                    </a:lnTo>
                    <a:lnTo>
                      <a:pt x="177" y="36"/>
                    </a:lnTo>
                    <a:lnTo>
                      <a:pt x="180" y="36"/>
                    </a:lnTo>
                    <a:lnTo>
                      <a:pt x="176" y="39"/>
                    </a:lnTo>
                    <a:lnTo>
                      <a:pt x="178" y="83"/>
                    </a:lnTo>
                    <a:lnTo>
                      <a:pt x="178" y="88"/>
                    </a:lnTo>
                    <a:lnTo>
                      <a:pt x="178" y="93"/>
                    </a:lnTo>
                    <a:lnTo>
                      <a:pt x="191" y="93"/>
                    </a:lnTo>
                    <a:lnTo>
                      <a:pt x="190" y="93"/>
                    </a:lnTo>
                    <a:lnTo>
                      <a:pt x="190" y="111"/>
                    </a:lnTo>
                    <a:lnTo>
                      <a:pt x="298" y="112"/>
                    </a:lnTo>
                    <a:lnTo>
                      <a:pt x="298" y="99"/>
                    </a:lnTo>
                    <a:lnTo>
                      <a:pt x="298" y="97"/>
                    </a:lnTo>
                    <a:lnTo>
                      <a:pt x="298" y="96"/>
                    </a:lnTo>
                    <a:lnTo>
                      <a:pt x="298" y="94"/>
                    </a:lnTo>
                    <a:lnTo>
                      <a:pt x="303" y="93"/>
                    </a:lnTo>
                    <a:lnTo>
                      <a:pt x="301" y="94"/>
                    </a:lnTo>
                    <a:lnTo>
                      <a:pt x="306" y="94"/>
                    </a:lnTo>
                    <a:lnTo>
                      <a:pt x="306" y="85"/>
                    </a:lnTo>
                    <a:lnTo>
                      <a:pt x="258" y="88"/>
                    </a:lnTo>
                    <a:lnTo>
                      <a:pt x="258" y="90"/>
                    </a:lnTo>
                    <a:lnTo>
                      <a:pt x="256" y="91"/>
                    </a:lnTo>
                    <a:lnTo>
                      <a:pt x="256" y="93"/>
                    </a:lnTo>
                    <a:lnTo>
                      <a:pt x="250" y="90"/>
                    </a:lnTo>
                    <a:lnTo>
                      <a:pt x="249" y="88"/>
                    </a:lnTo>
                    <a:lnTo>
                      <a:pt x="250" y="86"/>
                    </a:lnTo>
                    <a:lnTo>
                      <a:pt x="253" y="85"/>
                    </a:lnTo>
                    <a:lnTo>
                      <a:pt x="256" y="85"/>
                    </a:lnTo>
                    <a:lnTo>
                      <a:pt x="258" y="86"/>
                    </a:lnTo>
                    <a:lnTo>
                      <a:pt x="306" y="81"/>
                    </a:lnTo>
                    <a:lnTo>
                      <a:pt x="307" y="38"/>
                    </a:lnTo>
                    <a:lnTo>
                      <a:pt x="307" y="14"/>
                    </a:lnTo>
                    <a:lnTo>
                      <a:pt x="309" y="19"/>
                    </a:lnTo>
                    <a:lnTo>
                      <a:pt x="314" y="19"/>
                    </a:lnTo>
                    <a:lnTo>
                      <a:pt x="314" y="14"/>
                    </a:lnTo>
                    <a:lnTo>
                      <a:pt x="315" y="38"/>
                    </a:lnTo>
                    <a:lnTo>
                      <a:pt x="315" y="40"/>
                    </a:lnTo>
                    <a:lnTo>
                      <a:pt x="317" y="81"/>
                    </a:lnTo>
                    <a:lnTo>
                      <a:pt x="356" y="85"/>
                    </a:lnTo>
                    <a:lnTo>
                      <a:pt x="374" y="87"/>
                    </a:lnTo>
                    <a:lnTo>
                      <a:pt x="373" y="85"/>
                    </a:lnTo>
                    <a:lnTo>
                      <a:pt x="379" y="87"/>
                    </a:lnTo>
                    <a:lnTo>
                      <a:pt x="375" y="86"/>
                    </a:lnTo>
                    <a:lnTo>
                      <a:pt x="375" y="91"/>
                    </a:lnTo>
                    <a:lnTo>
                      <a:pt x="374" y="91"/>
                    </a:lnTo>
                    <a:lnTo>
                      <a:pt x="375" y="89"/>
                    </a:lnTo>
                    <a:lnTo>
                      <a:pt x="372" y="89"/>
                    </a:lnTo>
                    <a:lnTo>
                      <a:pt x="367" y="88"/>
                    </a:lnTo>
                    <a:lnTo>
                      <a:pt x="315" y="85"/>
                    </a:lnTo>
                    <a:lnTo>
                      <a:pt x="315" y="94"/>
                    </a:lnTo>
                    <a:lnTo>
                      <a:pt x="317" y="111"/>
                    </a:lnTo>
                    <a:lnTo>
                      <a:pt x="448" y="112"/>
                    </a:lnTo>
                    <a:lnTo>
                      <a:pt x="447" y="100"/>
                    </a:lnTo>
                    <a:lnTo>
                      <a:pt x="451" y="98"/>
                    </a:lnTo>
                    <a:lnTo>
                      <a:pt x="447" y="96"/>
                    </a:lnTo>
                    <a:lnTo>
                      <a:pt x="446" y="94"/>
                    </a:lnTo>
                    <a:lnTo>
                      <a:pt x="447" y="90"/>
                    </a:lnTo>
                    <a:lnTo>
                      <a:pt x="451" y="90"/>
                    </a:lnTo>
                    <a:lnTo>
                      <a:pt x="457" y="90"/>
                    </a:lnTo>
                    <a:lnTo>
                      <a:pt x="455" y="36"/>
                    </a:lnTo>
                    <a:lnTo>
                      <a:pt x="457" y="36"/>
                    </a:lnTo>
                    <a:lnTo>
                      <a:pt x="456" y="36"/>
                    </a:lnTo>
                    <a:lnTo>
                      <a:pt x="453" y="33"/>
                    </a:lnTo>
                    <a:lnTo>
                      <a:pt x="453" y="31"/>
                    </a:lnTo>
                    <a:lnTo>
                      <a:pt x="457" y="31"/>
                    </a:lnTo>
                    <a:lnTo>
                      <a:pt x="460" y="31"/>
                    </a:lnTo>
                    <a:lnTo>
                      <a:pt x="462" y="39"/>
                    </a:lnTo>
                    <a:lnTo>
                      <a:pt x="464" y="90"/>
                    </a:lnTo>
                    <a:lnTo>
                      <a:pt x="471" y="90"/>
                    </a:lnTo>
                    <a:lnTo>
                      <a:pt x="470" y="111"/>
                    </a:lnTo>
                    <a:lnTo>
                      <a:pt x="514" y="104"/>
                    </a:lnTo>
                    <a:lnTo>
                      <a:pt x="523" y="94"/>
                    </a:lnTo>
                    <a:lnTo>
                      <a:pt x="523" y="84"/>
                    </a:lnTo>
                    <a:lnTo>
                      <a:pt x="523" y="81"/>
                    </a:lnTo>
                    <a:lnTo>
                      <a:pt x="526" y="81"/>
                    </a:lnTo>
                    <a:lnTo>
                      <a:pt x="528" y="84"/>
                    </a:lnTo>
                    <a:lnTo>
                      <a:pt x="528" y="92"/>
                    </a:lnTo>
                    <a:lnTo>
                      <a:pt x="531" y="92"/>
                    </a:lnTo>
                    <a:lnTo>
                      <a:pt x="531" y="84"/>
                    </a:lnTo>
                    <a:lnTo>
                      <a:pt x="530" y="82"/>
                    </a:lnTo>
                    <a:lnTo>
                      <a:pt x="530" y="79"/>
                    </a:lnTo>
                    <a:lnTo>
                      <a:pt x="534" y="79"/>
                    </a:lnTo>
                    <a:lnTo>
                      <a:pt x="534" y="85"/>
                    </a:lnTo>
                    <a:lnTo>
                      <a:pt x="534" y="83"/>
                    </a:lnTo>
                    <a:lnTo>
                      <a:pt x="533" y="92"/>
                    </a:lnTo>
                    <a:lnTo>
                      <a:pt x="537" y="91"/>
                    </a:lnTo>
                    <a:lnTo>
                      <a:pt x="558" y="92"/>
                    </a:lnTo>
                    <a:lnTo>
                      <a:pt x="583" y="92"/>
                    </a:lnTo>
                    <a:lnTo>
                      <a:pt x="592" y="92"/>
                    </a:lnTo>
                    <a:lnTo>
                      <a:pt x="593" y="92"/>
                    </a:lnTo>
                    <a:lnTo>
                      <a:pt x="2" y="96"/>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3377" name="Freeform 817"/>
              <p:cNvSpPr>
                <a:spLocks/>
              </p:cNvSpPr>
              <p:nvPr/>
            </p:nvSpPr>
            <p:spPr bwMode="auto">
              <a:xfrm>
                <a:off x="1582" y="2650"/>
                <a:ext cx="30" cy="18"/>
              </a:xfrm>
              <a:custGeom>
                <a:avLst/>
                <a:gdLst/>
                <a:ahLst/>
                <a:cxnLst>
                  <a:cxn ang="0">
                    <a:pos x="7" y="17"/>
                  </a:cxn>
                  <a:cxn ang="0">
                    <a:pos x="7" y="16"/>
                  </a:cxn>
                  <a:cxn ang="0">
                    <a:pos x="9" y="16"/>
                  </a:cxn>
                  <a:cxn ang="0">
                    <a:pos x="9" y="14"/>
                  </a:cxn>
                  <a:cxn ang="0">
                    <a:pos x="8" y="14"/>
                  </a:cxn>
                  <a:cxn ang="0">
                    <a:pos x="7" y="14"/>
                  </a:cxn>
                  <a:cxn ang="0">
                    <a:pos x="7" y="11"/>
                  </a:cxn>
                  <a:cxn ang="0">
                    <a:pos x="7" y="9"/>
                  </a:cxn>
                  <a:cxn ang="0">
                    <a:pos x="6" y="8"/>
                  </a:cxn>
                  <a:cxn ang="0">
                    <a:pos x="5" y="8"/>
                  </a:cxn>
                  <a:cxn ang="0">
                    <a:pos x="4" y="8"/>
                  </a:cxn>
                  <a:cxn ang="0">
                    <a:pos x="0" y="7"/>
                  </a:cxn>
                  <a:cxn ang="0">
                    <a:pos x="4" y="5"/>
                  </a:cxn>
                  <a:cxn ang="0">
                    <a:pos x="4" y="3"/>
                  </a:cxn>
                  <a:cxn ang="0">
                    <a:pos x="4" y="1"/>
                  </a:cxn>
                  <a:cxn ang="0">
                    <a:pos x="5" y="1"/>
                  </a:cxn>
                  <a:cxn ang="0">
                    <a:pos x="6" y="1"/>
                  </a:cxn>
                  <a:cxn ang="0">
                    <a:pos x="7" y="1"/>
                  </a:cxn>
                  <a:cxn ang="0">
                    <a:pos x="9" y="1"/>
                  </a:cxn>
                  <a:cxn ang="0">
                    <a:pos x="10" y="1"/>
                  </a:cxn>
                  <a:cxn ang="0">
                    <a:pos x="11" y="1"/>
                  </a:cxn>
                  <a:cxn ang="0">
                    <a:pos x="12" y="1"/>
                  </a:cxn>
                  <a:cxn ang="0">
                    <a:pos x="13" y="1"/>
                  </a:cxn>
                  <a:cxn ang="0">
                    <a:pos x="14" y="1"/>
                  </a:cxn>
                  <a:cxn ang="0">
                    <a:pos x="15" y="0"/>
                  </a:cxn>
                  <a:cxn ang="0">
                    <a:pos x="16" y="0"/>
                  </a:cxn>
                  <a:cxn ang="0">
                    <a:pos x="17" y="0"/>
                  </a:cxn>
                  <a:cxn ang="0">
                    <a:pos x="18" y="0"/>
                  </a:cxn>
                  <a:cxn ang="0">
                    <a:pos x="19" y="0"/>
                  </a:cxn>
                  <a:cxn ang="0">
                    <a:pos x="20" y="0"/>
                  </a:cxn>
                  <a:cxn ang="0">
                    <a:pos x="21" y="0"/>
                  </a:cxn>
                  <a:cxn ang="0">
                    <a:pos x="22" y="0"/>
                  </a:cxn>
                  <a:cxn ang="0">
                    <a:pos x="23" y="0"/>
                  </a:cxn>
                  <a:cxn ang="0">
                    <a:pos x="24" y="0"/>
                  </a:cxn>
                  <a:cxn ang="0">
                    <a:pos x="25" y="0"/>
                  </a:cxn>
                  <a:cxn ang="0">
                    <a:pos x="26" y="0"/>
                  </a:cxn>
                  <a:cxn ang="0">
                    <a:pos x="27" y="0"/>
                  </a:cxn>
                  <a:cxn ang="0">
                    <a:pos x="28" y="0"/>
                  </a:cxn>
                  <a:cxn ang="0">
                    <a:pos x="28" y="1"/>
                  </a:cxn>
                  <a:cxn ang="0">
                    <a:pos x="29" y="3"/>
                  </a:cxn>
                  <a:cxn ang="0">
                    <a:pos x="29" y="5"/>
                  </a:cxn>
                  <a:cxn ang="0">
                    <a:pos x="29" y="8"/>
                  </a:cxn>
                  <a:cxn ang="0">
                    <a:pos x="29" y="9"/>
                  </a:cxn>
                  <a:cxn ang="0">
                    <a:pos x="29" y="11"/>
                  </a:cxn>
                  <a:cxn ang="0">
                    <a:pos x="28" y="13"/>
                  </a:cxn>
                  <a:cxn ang="0">
                    <a:pos x="27" y="13"/>
                  </a:cxn>
                  <a:cxn ang="0">
                    <a:pos x="26" y="13"/>
                  </a:cxn>
                  <a:cxn ang="0">
                    <a:pos x="26" y="14"/>
                  </a:cxn>
                  <a:cxn ang="0">
                    <a:pos x="27" y="14"/>
                  </a:cxn>
                  <a:cxn ang="0">
                    <a:pos x="7" y="17"/>
                  </a:cxn>
                </a:cxnLst>
                <a:rect l="0" t="0" r="r" b="b"/>
                <a:pathLst>
                  <a:path w="30" h="18">
                    <a:moveTo>
                      <a:pt x="7" y="17"/>
                    </a:moveTo>
                    <a:lnTo>
                      <a:pt x="7" y="16"/>
                    </a:lnTo>
                    <a:lnTo>
                      <a:pt x="9" y="16"/>
                    </a:lnTo>
                    <a:lnTo>
                      <a:pt x="9" y="14"/>
                    </a:lnTo>
                    <a:lnTo>
                      <a:pt x="8" y="14"/>
                    </a:lnTo>
                    <a:lnTo>
                      <a:pt x="7" y="14"/>
                    </a:lnTo>
                    <a:lnTo>
                      <a:pt x="7" y="11"/>
                    </a:lnTo>
                    <a:lnTo>
                      <a:pt x="7" y="9"/>
                    </a:lnTo>
                    <a:lnTo>
                      <a:pt x="6" y="8"/>
                    </a:lnTo>
                    <a:lnTo>
                      <a:pt x="5" y="8"/>
                    </a:lnTo>
                    <a:lnTo>
                      <a:pt x="4" y="8"/>
                    </a:lnTo>
                    <a:lnTo>
                      <a:pt x="0" y="7"/>
                    </a:lnTo>
                    <a:lnTo>
                      <a:pt x="4" y="5"/>
                    </a:lnTo>
                    <a:lnTo>
                      <a:pt x="4" y="3"/>
                    </a:lnTo>
                    <a:lnTo>
                      <a:pt x="4" y="1"/>
                    </a:lnTo>
                    <a:lnTo>
                      <a:pt x="5" y="1"/>
                    </a:lnTo>
                    <a:lnTo>
                      <a:pt x="6" y="1"/>
                    </a:lnTo>
                    <a:lnTo>
                      <a:pt x="7" y="1"/>
                    </a:lnTo>
                    <a:lnTo>
                      <a:pt x="9" y="1"/>
                    </a:lnTo>
                    <a:lnTo>
                      <a:pt x="10" y="1"/>
                    </a:lnTo>
                    <a:lnTo>
                      <a:pt x="11" y="1"/>
                    </a:lnTo>
                    <a:lnTo>
                      <a:pt x="12" y="1"/>
                    </a:lnTo>
                    <a:lnTo>
                      <a:pt x="13" y="1"/>
                    </a:lnTo>
                    <a:lnTo>
                      <a:pt x="14" y="1"/>
                    </a:lnTo>
                    <a:lnTo>
                      <a:pt x="15" y="0"/>
                    </a:lnTo>
                    <a:lnTo>
                      <a:pt x="16" y="0"/>
                    </a:lnTo>
                    <a:lnTo>
                      <a:pt x="17" y="0"/>
                    </a:lnTo>
                    <a:lnTo>
                      <a:pt x="18" y="0"/>
                    </a:lnTo>
                    <a:lnTo>
                      <a:pt x="19" y="0"/>
                    </a:lnTo>
                    <a:lnTo>
                      <a:pt x="20" y="0"/>
                    </a:lnTo>
                    <a:lnTo>
                      <a:pt x="21" y="0"/>
                    </a:lnTo>
                    <a:lnTo>
                      <a:pt x="22" y="0"/>
                    </a:lnTo>
                    <a:lnTo>
                      <a:pt x="23" y="0"/>
                    </a:lnTo>
                    <a:lnTo>
                      <a:pt x="24" y="0"/>
                    </a:lnTo>
                    <a:lnTo>
                      <a:pt x="25" y="0"/>
                    </a:lnTo>
                    <a:lnTo>
                      <a:pt x="26" y="0"/>
                    </a:lnTo>
                    <a:lnTo>
                      <a:pt x="27" y="0"/>
                    </a:lnTo>
                    <a:lnTo>
                      <a:pt x="28" y="0"/>
                    </a:lnTo>
                    <a:lnTo>
                      <a:pt x="28" y="1"/>
                    </a:lnTo>
                    <a:lnTo>
                      <a:pt x="29" y="3"/>
                    </a:lnTo>
                    <a:lnTo>
                      <a:pt x="29" y="5"/>
                    </a:lnTo>
                    <a:lnTo>
                      <a:pt x="29" y="8"/>
                    </a:lnTo>
                    <a:lnTo>
                      <a:pt x="29" y="9"/>
                    </a:lnTo>
                    <a:lnTo>
                      <a:pt x="29" y="11"/>
                    </a:lnTo>
                    <a:lnTo>
                      <a:pt x="28" y="13"/>
                    </a:lnTo>
                    <a:lnTo>
                      <a:pt x="27" y="13"/>
                    </a:lnTo>
                    <a:lnTo>
                      <a:pt x="26" y="13"/>
                    </a:lnTo>
                    <a:lnTo>
                      <a:pt x="26" y="14"/>
                    </a:lnTo>
                    <a:lnTo>
                      <a:pt x="27" y="14"/>
                    </a:lnTo>
                    <a:lnTo>
                      <a:pt x="7" y="17"/>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3378" name="Freeform 818"/>
              <p:cNvSpPr>
                <a:spLocks/>
              </p:cNvSpPr>
              <p:nvPr/>
            </p:nvSpPr>
            <p:spPr bwMode="auto">
              <a:xfrm>
                <a:off x="1437" y="2652"/>
                <a:ext cx="30" cy="14"/>
              </a:xfrm>
              <a:custGeom>
                <a:avLst/>
                <a:gdLst/>
                <a:ahLst/>
                <a:cxnLst>
                  <a:cxn ang="0">
                    <a:pos x="27" y="11"/>
                  </a:cxn>
                  <a:cxn ang="0">
                    <a:pos x="2" y="13"/>
                  </a:cxn>
                  <a:cxn ang="0">
                    <a:pos x="0" y="11"/>
                  </a:cxn>
                  <a:cxn ang="0">
                    <a:pos x="0" y="9"/>
                  </a:cxn>
                  <a:cxn ang="0">
                    <a:pos x="0" y="8"/>
                  </a:cxn>
                  <a:cxn ang="0">
                    <a:pos x="0" y="6"/>
                  </a:cxn>
                  <a:cxn ang="0">
                    <a:pos x="0" y="5"/>
                  </a:cxn>
                  <a:cxn ang="0">
                    <a:pos x="0" y="3"/>
                  </a:cxn>
                  <a:cxn ang="0">
                    <a:pos x="0" y="2"/>
                  </a:cxn>
                  <a:cxn ang="0">
                    <a:pos x="13" y="0"/>
                  </a:cxn>
                  <a:cxn ang="0">
                    <a:pos x="18" y="1"/>
                  </a:cxn>
                  <a:cxn ang="0">
                    <a:pos x="28" y="1"/>
                  </a:cxn>
                  <a:cxn ang="0">
                    <a:pos x="29" y="2"/>
                  </a:cxn>
                  <a:cxn ang="0">
                    <a:pos x="29" y="11"/>
                  </a:cxn>
                  <a:cxn ang="0">
                    <a:pos x="27" y="11"/>
                  </a:cxn>
                </a:cxnLst>
                <a:rect l="0" t="0" r="r" b="b"/>
                <a:pathLst>
                  <a:path w="30" h="14">
                    <a:moveTo>
                      <a:pt x="27" y="11"/>
                    </a:moveTo>
                    <a:lnTo>
                      <a:pt x="2" y="13"/>
                    </a:lnTo>
                    <a:lnTo>
                      <a:pt x="0" y="11"/>
                    </a:lnTo>
                    <a:lnTo>
                      <a:pt x="0" y="9"/>
                    </a:lnTo>
                    <a:lnTo>
                      <a:pt x="0" y="8"/>
                    </a:lnTo>
                    <a:lnTo>
                      <a:pt x="0" y="6"/>
                    </a:lnTo>
                    <a:lnTo>
                      <a:pt x="0" y="5"/>
                    </a:lnTo>
                    <a:lnTo>
                      <a:pt x="0" y="3"/>
                    </a:lnTo>
                    <a:lnTo>
                      <a:pt x="0" y="2"/>
                    </a:lnTo>
                    <a:lnTo>
                      <a:pt x="13" y="0"/>
                    </a:lnTo>
                    <a:lnTo>
                      <a:pt x="18" y="1"/>
                    </a:lnTo>
                    <a:lnTo>
                      <a:pt x="28" y="1"/>
                    </a:lnTo>
                    <a:lnTo>
                      <a:pt x="29" y="2"/>
                    </a:lnTo>
                    <a:lnTo>
                      <a:pt x="29" y="11"/>
                    </a:lnTo>
                    <a:lnTo>
                      <a:pt x="27" y="11"/>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nvGrpSpPr>
              <p:cNvPr id="323379" name="Group 819"/>
              <p:cNvGrpSpPr>
                <a:grpSpLocks/>
              </p:cNvGrpSpPr>
              <p:nvPr/>
            </p:nvGrpSpPr>
            <p:grpSpPr bwMode="auto">
              <a:xfrm>
                <a:off x="1295" y="2651"/>
                <a:ext cx="31" cy="27"/>
                <a:chOff x="1295" y="2651"/>
                <a:chExt cx="31" cy="27"/>
              </a:xfrm>
            </p:grpSpPr>
            <p:sp>
              <p:nvSpPr>
                <p:cNvPr id="323380" name="Freeform 820"/>
                <p:cNvSpPr>
                  <a:spLocks/>
                </p:cNvSpPr>
                <p:nvPr/>
              </p:nvSpPr>
              <p:spPr bwMode="auto">
                <a:xfrm>
                  <a:off x="1301" y="2651"/>
                  <a:ext cx="25" cy="21"/>
                </a:xfrm>
                <a:custGeom>
                  <a:avLst/>
                  <a:gdLst/>
                  <a:ahLst/>
                  <a:cxnLst>
                    <a:cxn ang="0">
                      <a:pos x="21" y="18"/>
                    </a:cxn>
                    <a:cxn ang="0">
                      <a:pos x="18" y="18"/>
                    </a:cxn>
                    <a:cxn ang="0">
                      <a:pos x="17" y="18"/>
                    </a:cxn>
                    <a:cxn ang="0">
                      <a:pos x="15" y="18"/>
                    </a:cxn>
                    <a:cxn ang="0">
                      <a:pos x="14" y="18"/>
                    </a:cxn>
                    <a:cxn ang="0">
                      <a:pos x="12" y="18"/>
                    </a:cxn>
                    <a:cxn ang="0">
                      <a:pos x="10" y="20"/>
                    </a:cxn>
                    <a:cxn ang="0">
                      <a:pos x="9" y="20"/>
                    </a:cxn>
                    <a:cxn ang="0">
                      <a:pos x="7" y="20"/>
                    </a:cxn>
                    <a:cxn ang="0">
                      <a:pos x="6" y="20"/>
                    </a:cxn>
                    <a:cxn ang="0">
                      <a:pos x="4" y="20"/>
                    </a:cxn>
                    <a:cxn ang="0">
                      <a:pos x="2" y="20"/>
                    </a:cxn>
                    <a:cxn ang="0">
                      <a:pos x="1" y="20"/>
                    </a:cxn>
                    <a:cxn ang="0">
                      <a:pos x="0" y="17"/>
                    </a:cxn>
                    <a:cxn ang="0">
                      <a:pos x="0" y="10"/>
                    </a:cxn>
                    <a:cxn ang="0">
                      <a:pos x="2" y="7"/>
                    </a:cxn>
                    <a:cxn ang="0">
                      <a:pos x="2" y="2"/>
                    </a:cxn>
                    <a:cxn ang="0">
                      <a:pos x="3" y="2"/>
                    </a:cxn>
                    <a:cxn ang="0">
                      <a:pos x="5" y="2"/>
                    </a:cxn>
                    <a:cxn ang="0">
                      <a:pos x="6" y="2"/>
                    </a:cxn>
                    <a:cxn ang="0">
                      <a:pos x="8" y="2"/>
                    </a:cxn>
                    <a:cxn ang="0">
                      <a:pos x="10" y="2"/>
                    </a:cxn>
                    <a:cxn ang="0">
                      <a:pos x="11" y="2"/>
                    </a:cxn>
                    <a:cxn ang="0">
                      <a:pos x="13" y="0"/>
                    </a:cxn>
                    <a:cxn ang="0">
                      <a:pos x="14" y="0"/>
                    </a:cxn>
                    <a:cxn ang="0">
                      <a:pos x="16" y="0"/>
                    </a:cxn>
                    <a:cxn ang="0">
                      <a:pos x="18" y="0"/>
                    </a:cxn>
                    <a:cxn ang="0">
                      <a:pos x="19" y="0"/>
                    </a:cxn>
                    <a:cxn ang="0">
                      <a:pos x="21" y="0"/>
                    </a:cxn>
                    <a:cxn ang="0">
                      <a:pos x="22" y="0"/>
                    </a:cxn>
                    <a:cxn ang="0">
                      <a:pos x="23" y="5"/>
                    </a:cxn>
                    <a:cxn ang="0">
                      <a:pos x="24" y="11"/>
                    </a:cxn>
                    <a:cxn ang="0">
                      <a:pos x="23" y="15"/>
                    </a:cxn>
                    <a:cxn ang="0">
                      <a:pos x="22" y="18"/>
                    </a:cxn>
                    <a:cxn ang="0">
                      <a:pos x="22" y="18"/>
                    </a:cxn>
                  </a:cxnLst>
                  <a:rect l="0" t="0" r="r" b="b"/>
                  <a:pathLst>
                    <a:path w="25" h="21">
                      <a:moveTo>
                        <a:pt x="22" y="18"/>
                      </a:moveTo>
                      <a:lnTo>
                        <a:pt x="21" y="18"/>
                      </a:lnTo>
                      <a:lnTo>
                        <a:pt x="19" y="18"/>
                      </a:lnTo>
                      <a:lnTo>
                        <a:pt x="18" y="18"/>
                      </a:lnTo>
                      <a:lnTo>
                        <a:pt x="18" y="18"/>
                      </a:lnTo>
                      <a:lnTo>
                        <a:pt x="17" y="18"/>
                      </a:lnTo>
                      <a:lnTo>
                        <a:pt x="16" y="18"/>
                      </a:lnTo>
                      <a:lnTo>
                        <a:pt x="15" y="18"/>
                      </a:lnTo>
                      <a:lnTo>
                        <a:pt x="14" y="18"/>
                      </a:lnTo>
                      <a:lnTo>
                        <a:pt x="14" y="18"/>
                      </a:lnTo>
                      <a:lnTo>
                        <a:pt x="13" y="18"/>
                      </a:lnTo>
                      <a:lnTo>
                        <a:pt x="12" y="18"/>
                      </a:lnTo>
                      <a:lnTo>
                        <a:pt x="11" y="18"/>
                      </a:lnTo>
                      <a:lnTo>
                        <a:pt x="10" y="20"/>
                      </a:lnTo>
                      <a:lnTo>
                        <a:pt x="10" y="20"/>
                      </a:lnTo>
                      <a:lnTo>
                        <a:pt x="9" y="20"/>
                      </a:lnTo>
                      <a:lnTo>
                        <a:pt x="8" y="20"/>
                      </a:lnTo>
                      <a:lnTo>
                        <a:pt x="7" y="20"/>
                      </a:lnTo>
                      <a:lnTo>
                        <a:pt x="6" y="20"/>
                      </a:lnTo>
                      <a:lnTo>
                        <a:pt x="6" y="20"/>
                      </a:lnTo>
                      <a:lnTo>
                        <a:pt x="5" y="20"/>
                      </a:lnTo>
                      <a:lnTo>
                        <a:pt x="4" y="20"/>
                      </a:lnTo>
                      <a:lnTo>
                        <a:pt x="3" y="20"/>
                      </a:lnTo>
                      <a:lnTo>
                        <a:pt x="2" y="20"/>
                      </a:lnTo>
                      <a:lnTo>
                        <a:pt x="2" y="20"/>
                      </a:lnTo>
                      <a:lnTo>
                        <a:pt x="1" y="20"/>
                      </a:lnTo>
                      <a:lnTo>
                        <a:pt x="0" y="20"/>
                      </a:lnTo>
                      <a:lnTo>
                        <a:pt x="0" y="17"/>
                      </a:lnTo>
                      <a:lnTo>
                        <a:pt x="0" y="14"/>
                      </a:lnTo>
                      <a:lnTo>
                        <a:pt x="0" y="10"/>
                      </a:lnTo>
                      <a:lnTo>
                        <a:pt x="1" y="8"/>
                      </a:lnTo>
                      <a:lnTo>
                        <a:pt x="2" y="7"/>
                      </a:lnTo>
                      <a:lnTo>
                        <a:pt x="2" y="5"/>
                      </a:lnTo>
                      <a:lnTo>
                        <a:pt x="2" y="2"/>
                      </a:lnTo>
                      <a:lnTo>
                        <a:pt x="2" y="2"/>
                      </a:lnTo>
                      <a:lnTo>
                        <a:pt x="3" y="2"/>
                      </a:lnTo>
                      <a:lnTo>
                        <a:pt x="4" y="2"/>
                      </a:lnTo>
                      <a:lnTo>
                        <a:pt x="5" y="2"/>
                      </a:lnTo>
                      <a:lnTo>
                        <a:pt x="6" y="2"/>
                      </a:lnTo>
                      <a:lnTo>
                        <a:pt x="6" y="2"/>
                      </a:lnTo>
                      <a:lnTo>
                        <a:pt x="7" y="2"/>
                      </a:lnTo>
                      <a:lnTo>
                        <a:pt x="8" y="2"/>
                      </a:lnTo>
                      <a:lnTo>
                        <a:pt x="9" y="2"/>
                      </a:lnTo>
                      <a:lnTo>
                        <a:pt x="10" y="2"/>
                      </a:lnTo>
                      <a:lnTo>
                        <a:pt x="10" y="2"/>
                      </a:lnTo>
                      <a:lnTo>
                        <a:pt x="11" y="2"/>
                      </a:lnTo>
                      <a:lnTo>
                        <a:pt x="12" y="0"/>
                      </a:lnTo>
                      <a:lnTo>
                        <a:pt x="13" y="0"/>
                      </a:lnTo>
                      <a:lnTo>
                        <a:pt x="14" y="0"/>
                      </a:lnTo>
                      <a:lnTo>
                        <a:pt x="14" y="0"/>
                      </a:lnTo>
                      <a:lnTo>
                        <a:pt x="15" y="0"/>
                      </a:lnTo>
                      <a:lnTo>
                        <a:pt x="16" y="0"/>
                      </a:lnTo>
                      <a:lnTo>
                        <a:pt x="17" y="0"/>
                      </a:lnTo>
                      <a:lnTo>
                        <a:pt x="18" y="0"/>
                      </a:lnTo>
                      <a:lnTo>
                        <a:pt x="18" y="0"/>
                      </a:lnTo>
                      <a:lnTo>
                        <a:pt x="19" y="0"/>
                      </a:lnTo>
                      <a:lnTo>
                        <a:pt x="20" y="0"/>
                      </a:lnTo>
                      <a:lnTo>
                        <a:pt x="21" y="0"/>
                      </a:lnTo>
                      <a:lnTo>
                        <a:pt x="22" y="0"/>
                      </a:lnTo>
                      <a:lnTo>
                        <a:pt x="22" y="0"/>
                      </a:lnTo>
                      <a:lnTo>
                        <a:pt x="22" y="2"/>
                      </a:lnTo>
                      <a:lnTo>
                        <a:pt x="23" y="5"/>
                      </a:lnTo>
                      <a:lnTo>
                        <a:pt x="24" y="7"/>
                      </a:lnTo>
                      <a:lnTo>
                        <a:pt x="24" y="11"/>
                      </a:lnTo>
                      <a:lnTo>
                        <a:pt x="24" y="13"/>
                      </a:lnTo>
                      <a:lnTo>
                        <a:pt x="23" y="15"/>
                      </a:lnTo>
                      <a:lnTo>
                        <a:pt x="22" y="16"/>
                      </a:lnTo>
                      <a:lnTo>
                        <a:pt x="22" y="18"/>
                      </a:lnTo>
                      <a:lnTo>
                        <a:pt x="21" y="18"/>
                      </a:lnTo>
                      <a:lnTo>
                        <a:pt x="22" y="18"/>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3381" name="Freeform 821"/>
                <p:cNvSpPr>
                  <a:spLocks/>
                </p:cNvSpPr>
                <p:nvPr/>
              </p:nvSpPr>
              <p:spPr bwMode="auto">
                <a:xfrm>
                  <a:off x="1295" y="2651"/>
                  <a:ext cx="31" cy="27"/>
                </a:xfrm>
                <a:custGeom>
                  <a:avLst/>
                  <a:gdLst/>
                  <a:ahLst/>
                  <a:cxnLst>
                    <a:cxn ang="0">
                      <a:pos x="26" y="23"/>
                    </a:cxn>
                    <a:cxn ang="0">
                      <a:pos x="23" y="23"/>
                    </a:cxn>
                    <a:cxn ang="0">
                      <a:pos x="21" y="23"/>
                    </a:cxn>
                    <a:cxn ang="0">
                      <a:pos x="19" y="23"/>
                    </a:cxn>
                    <a:cxn ang="0">
                      <a:pos x="17" y="23"/>
                    </a:cxn>
                    <a:cxn ang="0">
                      <a:pos x="15" y="23"/>
                    </a:cxn>
                    <a:cxn ang="0">
                      <a:pos x="13" y="26"/>
                    </a:cxn>
                    <a:cxn ang="0">
                      <a:pos x="11" y="26"/>
                    </a:cxn>
                    <a:cxn ang="0">
                      <a:pos x="9" y="26"/>
                    </a:cxn>
                    <a:cxn ang="0">
                      <a:pos x="7" y="26"/>
                    </a:cxn>
                    <a:cxn ang="0">
                      <a:pos x="5" y="26"/>
                    </a:cxn>
                    <a:cxn ang="0">
                      <a:pos x="3" y="26"/>
                    </a:cxn>
                    <a:cxn ang="0">
                      <a:pos x="1" y="26"/>
                    </a:cxn>
                    <a:cxn ang="0">
                      <a:pos x="0" y="22"/>
                    </a:cxn>
                    <a:cxn ang="0">
                      <a:pos x="0" y="13"/>
                    </a:cxn>
                    <a:cxn ang="0">
                      <a:pos x="2" y="9"/>
                    </a:cxn>
                    <a:cxn ang="0">
                      <a:pos x="2" y="2"/>
                    </a:cxn>
                    <a:cxn ang="0">
                      <a:pos x="4" y="2"/>
                    </a:cxn>
                    <a:cxn ang="0">
                      <a:pos x="6" y="2"/>
                    </a:cxn>
                    <a:cxn ang="0">
                      <a:pos x="8" y="2"/>
                    </a:cxn>
                    <a:cxn ang="0">
                      <a:pos x="10" y="2"/>
                    </a:cxn>
                    <a:cxn ang="0">
                      <a:pos x="12" y="2"/>
                    </a:cxn>
                    <a:cxn ang="0">
                      <a:pos x="14" y="2"/>
                    </a:cxn>
                    <a:cxn ang="0">
                      <a:pos x="16" y="0"/>
                    </a:cxn>
                    <a:cxn ang="0">
                      <a:pos x="18" y="0"/>
                    </a:cxn>
                    <a:cxn ang="0">
                      <a:pos x="20" y="0"/>
                    </a:cxn>
                    <a:cxn ang="0">
                      <a:pos x="22" y="0"/>
                    </a:cxn>
                    <a:cxn ang="0">
                      <a:pos x="24" y="0"/>
                    </a:cxn>
                    <a:cxn ang="0">
                      <a:pos x="26" y="0"/>
                    </a:cxn>
                    <a:cxn ang="0">
                      <a:pos x="28" y="0"/>
                    </a:cxn>
                    <a:cxn ang="0">
                      <a:pos x="29" y="6"/>
                    </a:cxn>
                    <a:cxn ang="0">
                      <a:pos x="30" y="14"/>
                    </a:cxn>
                    <a:cxn ang="0">
                      <a:pos x="29" y="19"/>
                    </a:cxn>
                    <a:cxn ang="0">
                      <a:pos x="27" y="23"/>
                    </a:cxn>
                  </a:cxnLst>
                  <a:rect l="0" t="0" r="r" b="b"/>
                  <a:pathLst>
                    <a:path w="31" h="27">
                      <a:moveTo>
                        <a:pt x="27" y="23"/>
                      </a:moveTo>
                      <a:lnTo>
                        <a:pt x="26" y="23"/>
                      </a:lnTo>
                      <a:lnTo>
                        <a:pt x="24" y="23"/>
                      </a:lnTo>
                      <a:lnTo>
                        <a:pt x="23" y="23"/>
                      </a:lnTo>
                      <a:lnTo>
                        <a:pt x="22" y="23"/>
                      </a:lnTo>
                      <a:lnTo>
                        <a:pt x="21" y="23"/>
                      </a:lnTo>
                      <a:lnTo>
                        <a:pt x="20" y="23"/>
                      </a:lnTo>
                      <a:lnTo>
                        <a:pt x="19" y="23"/>
                      </a:lnTo>
                      <a:lnTo>
                        <a:pt x="18" y="23"/>
                      </a:lnTo>
                      <a:lnTo>
                        <a:pt x="17" y="23"/>
                      </a:lnTo>
                      <a:lnTo>
                        <a:pt x="16" y="23"/>
                      </a:lnTo>
                      <a:lnTo>
                        <a:pt x="15" y="23"/>
                      </a:lnTo>
                      <a:lnTo>
                        <a:pt x="14" y="23"/>
                      </a:lnTo>
                      <a:lnTo>
                        <a:pt x="13" y="26"/>
                      </a:lnTo>
                      <a:lnTo>
                        <a:pt x="12" y="26"/>
                      </a:lnTo>
                      <a:lnTo>
                        <a:pt x="11" y="26"/>
                      </a:lnTo>
                      <a:lnTo>
                        <a:pt x="10" y="26"/>
                      </a:lnTo>
                      <a:lnTo>
                        <a:pt x="9" y="26"/>
                      </a:lnTo>
                      <a:lnTo>
                        <a:pt x="8" y="26"/>
                      </a:lnTo>
                      <a:lnTo>
                        <a:pt x="7" y="26"/>
                      </a:lnTo>
                      <a:lnTo>
                        <a:pt x="6" y="26"/>
                      </a:lnTo>
                      <a:lnTo>
                        <a:pt x="5" y="26"/>
                      </a:lnTo>
                      <a:lnTo>
                        <a:pt x="4" y="26"/>
                      </a:lnTo>
                      <a:lnTo>
                        <a:pt x="3" y="26"/>
                      </a:lnTo>
                      <a:lnTo>
                        <a:pt x="2" y="26"/>
                      </a:lnTo>
                      <a:lnTo>
                        <a:pt x="1" y="26"/>
                      </a:lnTo>
                      <a:lnTo>
                        <a:pt x="0" y="26"/>
                      </a:lnTo>
                      <a:lnTo>
                        <a:pt x="0" y="22"/>
                      </a:lnTo>
                      <a:lnTo>
                        <a:pt x="0" y="18"/>
                      </a:lnTo>
                      <a:lnTo>
                        <a:pt x="0" y="13"/>
                      </a:lnTo>
                      <a:lnTo>
                        <a:pt x="1" y="11"/>
                      </a:lnTo>
                      <a:lnTo>
                        <a:pt x="2" y="9"/>
                      </a:lnTo>
                      <a:lnTo>
                        <a:pt x="2" y="6"/>
                      </a:lnTo>
                      <a:lnTo>
                        <a:pt x="2" y="2"/>
                      </a:lnTo>
                      <a:lnTo>
                        <a:pt x="3" y="2"/>
                      </a:lnTo>
                      <a:lnTo>
                        <a:pt x="4" y="2"/>
                      </a:lnTo>
                      <a:lnTo>
                        <a:pt x="5" y="2"/>
                      </a:lnTo>
                      <a:lnTo>
                        <a:pt x="6" y="2"/>
                      </a:lnTo>
                      <a:lnTo>
                        <a:pt x="7" y="2"/>
                      </a:lnTo>
                      <a:lnTo>
                        <a:pt x="8" y="2"/>
                      </a:lnTo>
                      <a:lnTo>
                        <a:pt x="9" y="2"/>
                      </a:lnTo>
                      <a:lnTo>
                        <a:pt x="10" y="2"/>
                      </a:lnTo>
                      <a:lnTo>
                        <a:pt x="11" y="2"/>
                      </a:lnTo>
                      <a:lnTo>
                        <a:pt x="12" y="2"/>
                      </a:lnTo>
                      <a:lnTo>
                        <a:pt x="13" y="2"/>
                      </a:lnTo>
                      <a:lnTo>
                        <a:pt x="14" y="2"/>
                      </a:lnTo>
                      <a:lnTo>
                        <a:pt x="15" y="0"/>
                      </a:lnTo>
                      <a:lnTo>
                        <a:pt x="16" y="0"/>
                      </a:lnTo>
                      <a:lnTo>
                        <a:pt x="17" y="0"/>
                      </a:lnTo>
                      <a:lnTo>
                        <a:pt x="18" y="0"/>
                      </a:lnTo>
                      <a:lnTo>
                        <a:pt x="19" y="0"/>
                      </a:lnTo>
                      <a:lnTo>
                        <a:pt x="20" y="0"/>
                      </a:lnTo>
                      <a:lnTo>
                        <a:pt x="21" y="0"/>
                      </a:lnTo>
                      <a:lnTo>
                        <a:pt x="22" y="0"/>
                      </a:lnTo>
                      <a:lnTo>
                        <a:pt x="23" y="0"/>
                      </a:lnTo>
                      <a:lnTo>
                        <a:pt x="24" y="0"/>
                      </a:lnTo>
                      <a:lnTo>
                        <a:pt x="25" y="0"/>
                      </a:lnTo>
                      <a:lnTo>
                        <a:pt x="26" y="0"/>
                      </a:lnTo>
                      <a:lnTo>
                        <a:pt x="27" y="0"/>
                      </a:lnTo>
                      <a:lnTo>
                        <a:pt x="28" y="0"/>
                      </a:lnTo>
                      <a:lnTo>
                        <a:pt x="28" y="3"/>
                      </a:lnTo>
                      <a:lnTo>
                        <a:pt x="29" y="6"/>
                      </a:lnTo>
                      <a:lnTo>
                        <a:pt x="30" y="9"/>
                      </a:lnTo>
                      <a:lnTo>
                        <a:pt x="30" y="14"/>
                      </a:lnTo>
                      <a:lnTo>
                        <a:pt x="30" y="17"/>
                      </a:lnTo>
                      <a:lnTo>
                        <a:pt x="29" y="19"/>
                      </a:lnTo>
                      <a:lnTo>
                        <a:pt x="28" y="21"/>
                      </a:lnTo>
                      <a:lnTo>
                        <a:pt x="27" y="23"/>
                      </a:lnTo>
                      <a:lnTo>
                        <a:pt x="26" y="23"/>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sp>
            <p:nvSpPr>
              <p:cNvPr id="323382" name="Freeform 822"/>
              <p:cNvSpPr>
                <a:spLocks/>
              </p:cNvSpPr>
              <p:nvPr/>
            </p:nvSpPr>
            <p:spPr bwMode="auto">
              <a:xfrm>
                <a:off x="1612" y="2648"/>
                <a:ext cx="116" cy="6"/>
              </a:xfrm>
              <a:custGeom>
                <a:avLst/>
                <a:gdLst/>
                <a:ahLst/>
                <a:cxnLst>
                  <a:cxn ang="0">
                    <a:pos x="0" y="5"/>
                  </a:cxn>
                  <a:cxn ang="0">
                    <a:pos x="51" y="2"/>
                  </a:cxn>
                  <a:cxn ang="0">
                    <a:pos x="115" y="0"/>
                  </a:cxn>
                  <a:cxn ang="0">
                    <a:pos x="112" y="0"/>
                  </a:cxn>
                  <a:cxn ang="0">
                    <a:pos x="44" y="0"/>
                  </a:cxn>
                  <a:cxn ang="0">
                    <a:pos x="0" y="5"/>
                  </a:cxn>
                </a:cxnLst>
                <a:rect l="0" t="0" r="r" b="b"/>
                <a:pathLst>
                  <a:path w="116" h="6">
                    <a:moveTo>
                      <a:pt x="0" y="5"/>
                    </a:moveTo>
                    <a:lnTo>
                      <a:pt x="51" y="2"/>
                    </a:lnTo>
                    <a:lnTo>
                      <a:pt x="115" y="0"/>
                    </a:lnTo>
                    <a:lnTo>
                      <a:pt x="112" y="0"/>
                    </a:lnTo>
                    <a:lnTo>
                      <a:pt x="44" y="0"/>
                    </a:lnTo>
                    <a:lnTo>
                      <a:pt x="0" y="5"/>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3383" name="Line 823"/>
              <p:cNvSpPr>
                <a:spLocks noChangeShapeType="1"/>
              </p:cNvSpPr>
              <p:nvPr/>
            </p:nvSpPr>
            <p:spPr bwMode="auto">
              <a:xfrm>
                <a:off x="1291" y="2674"/>
                <a:ext cx="43" cy="1"/>
              </a:xfrm>
              <a:prstGeom prst="line">
                <a:avLst/>
              </a:prstGeom>
              <a:noFill/>
              <a:ln w="12700">
                <a:solidFill>
                  <a:schemeClr val="tx1"/>
                </a:solidFill>
                <a:round/>
                <a:headEnd/>
                <a:tailEnd/>
              </a:ln>
              <a:effectLst/>
            </p:spPr>
            <p:txBody>
              <a:bodyPr/>
              <a:lstStyle/>
              <a:p>
                <a:endParaRPr lang="en-US"/>
              </a:p>
            </p:txBody>
          </p:sp>
          <p:sp>
            <p:nvSpPr>
              <p:cNvPr id="323384" name="Line 824"/>
              <p:cNvSpPr>
                <a:spLocks noChangeShapeType="1"/>
              </p:cNvSpPr>
              <p:nvPr/>
            </p:nvSpPr>
            <p:spPr bwMode="auto">
              <a:xfrm>
                <a:off x="1436" y="2673"/>
                <a:ext cx="33" cy="0"/>
              </a:xfrm>
              <a:prstGeom prst="line">
                <a:avLst/>
              </a:prstGeom>
              <a:noFill/>
              <a:ln w="12700">
                <a:solidFill>
                  <a:schemeClr val="tx1"/>
                </a:solidFill>
                <a:round/>
                <a:headEnd/>
                <a:tailEnd/>
              </a:ln>
              <a:effectLst/>
            </p:spPr>
            <p:txBody>
              <a:bodyPr/>
              <a:lstStyle/>
              <a:p>
                <a:endParaRPr lang="en-US"/>
              </a:p>
            </p:txBody>
          </p:sp>
          <p:sp>
            <p:nvSpPr>
              <p:cNvPr id="323385" name="Line 825"/>
              <p:cNvSpPr>
                <a:spLocks noChangeShapeType="1"/>
              </p:cNvSpPr>
              <p:nvPr/>
            </p:nvSpPr>
            <p:spPr bwMode="auto">
              <a:xfrm>
                <a:off x="1586" y="2670"/>
                <a:ext cx="29" cy="3"/>
              </a:xfrm>
              <a:prstGeom prst="line">
                <a:avLst/>
              </a:prstGeom>
              <a:noFill/>
              <a:ln w="12700">
                <a:solidFill>
                  <a:schemeClr val="tx1"/>
                </a:solidFill>
                <a:round/>
                <a:headEnd/>
                <a:tailEnd/>
              </a:ln>
              <a:effectLst/>
            </p:spPr>
            <p:txBody>
              <a:bodyPr/>
              <a:lstStyle/>
              <a:p>
                <a:endParaRPr lang="en-US"/>
              </a:p>
            </p:txBody>
          </p:sp>
        </p:grpSp>
        <p:sp>
          <p:nvSpPr>
            <p:cNvPr id="323386" name="Rectangle 826"/>
            <p:cNvSpPr>
              <a:spLocks noChangeArrowheads="1"/>
            </p:cNvSpPr>
            <p:nvPr/>
          </p:nvSpPr>
          <p:spPr bwMode="auto">
            <a:xfrm>
              <a:off x="1315" y="2730"/>
              <a:ext cx="247" cy="144"/>
            </a:xfrm>
            <a:prstGeom prst="rect">
              <a:avLst/>
            </a:prstGeom>
            <a:noFill/>
            <a:ln w="12700">
              <a:noFill/>
              <a:miter lim="800000"/>
              <a:headEnd/>
              <a:tailEnd/>
            </a:ln>
            <a:effectLst/>
          </p:spPr>
          <p:txBody>
            <a:bodyPr wrap="none" lIns="90488" tIns="44450" rIns="90488" bIns="44450">
              <a:spAutoFit/>
            </a:bodyPr>
            <a:lstStyle/>
            <a:p>
              <a:pPr>
                <a:lnSpc>
                  <a:spcPct val="90000"/>
                </a:lnSpc>
                <a:spcBef>
                  <a:spcPct val="0"/>
                </a:spcBef>
                <a:buSzTx/>
              </a:pPr>
              <a:r>
                <a:rPr lang="en-US" sz="1000" b="1">
                  <a:solidFill>
                    <a:schemeClr val="tx2"/>
                  </a:solidFill>
                  <a:effectLst>
                    <a:outerShdw blurRad="38100" dist="38100" dir="2700000" algn="tl">
                      <a:srgbClr val="C0C0C0"/>
                    </a:outerShdw>
                  </a:effectLst>
                  <a:cs typeface="Times New Roman" charset="0"/>
                </a:rPr>
                <a:t>Aoe</a:t>
              </a:r>
            </a:p>
          </p:txBody>
        </p:sp>
      </p:grpSp>
      <p:grpSp>
        <p:nvGrpSpPr>
          <p:cNvPr id="323387" name="Group 827"/>
          <p:cNvGrpSpPr>
            <a:grpSpLocks/>
          </p:cNvGrpSpPr>
          <p:nvPr/>
        </p:nvGrpSpPr>
        <p:grpSpPr bwMode="auto">
          <a:xfrm>
            <a:off x="4533900" y="4924427"/>
            <a:ext cx="1120775" cy="477839"/>
            <a:chOff x="1896" y="2589"/>
            <a:chExt cx="706" cy="301"/>
          </a:xfrm>
        </p:grpSpPr>
        <p:grpSp>
          <p:nvGrpSpPr>
            <p:cNvPr id="323388" name="Group 828"/>
            <p:cNvGrpSpPr>
              <a:grpSpLocks/>
            </p:cNvGrpSpPr>
            <p:nvPr/>
          </p:nvGrpSpPr>
          <p:grpSpPr bwMode="auto">
            <a:xfrm>
              <a:off x="1896" y="2589"/>
              <a:ext cx="706" cy="154"/>
              <a:chOff x="1896" y="2589"/>
              <a:chExt cx="706" cy="154"/>
            </a:xfrm>
          </p:grpSpPr>
          <p:sp>
            <p:nvSpPr>
              <p:cNvPr id="323389" name="Freeform 829"/>
              <p:cNvSpPr>
                <a:spLocks/>
              </p:cNvSpPr>
              <p:nvPr/>
            </p:nvSpPr>
            <p:spPr bwMode="auto">
              <a:xfrm>
                <a:off x="1896" y="2676"/>
                <a:ext cx="706" cy="67"/>
              </a:xfrm>
              <a:custGeom>
                <a:avLst/>
                <a:gdLst/>
                <a:ahLst/>
                <a:cxnLst>
                  <a:cxn ang="0">
                    <a:pos x="705" y="18"/>
                  </a:cxn>
                  <a:cxn ang="0">
                    <a:pos x="591" y="32"/>
                  </a:cxn>
                  <a:cxn ang="0">
                    <a:pos x="581" y="34"/>
                  </a:cxn>
                  <a:cxn ang="0">
                    <a:pos x="551" y="34"/>
                  </a:cxn>
                  <a:cxn ang="0">
                    <a:pos x="547" y="24"/>
                  </a:cxn>
                  <a:cxn ang="0">
                    <a:pos x="546" y="22"/>
                  </a:cxn>
                  <a:cxn ang="0">
                    <a:pos x="555" y="19"/>
                  </a:cxn>
                  <a:cxn ang="0">
                    <a:pos x="531" y="18"/>
                  </a:cxn>
                  <a:cxn ang="0">
                    <a:pos x="542" y="22"/>
                  </a:cxn>
                  <a:cxn ang="0">
                    <a:pos x="538" y="24"/>
                  </a:cxn>
                  <a:cxn ang="0">
                    <a:pos x="521" y="34"/>
                  </a:cxn>
                  <a:cxn ang="0">
                    <a:pos x="496" y="39"/>
                  </a:cxn>
                  <a:cxn ang="0">
                    <a:pos x="498" y="23"/>
                  </a:cxn>
                  <a:cxn ang="0">
                    <a:pos x="496" y="13"/>
                  </a:cxn>
                  <a:cxn ang="0">
                    <a:pos x="499" y="3"/>
                  </a:cxn>
                  <a:cxn ang="0">
                    <a:pos x="476" y="0"/>
                  </a:cxn>
                  <a:cxn ang="0">
                    <a:pos x="443" y="3"/>
                  </a:cxn>
                  <a:cxn ang="0">
                    <a:pos x="437" y="7"/>
                  </a:cxn>
                  <a:cxn ang="0">
                    <a:pos x="444" y="14"/>
                  </a:cxn>
                  <a:cxn ang="0">
                    <a:pos x="410" y="10"/>
                  </a:cxn>
                  <a:cxn ang="0">
                    <a:pos x="393" y="11"/>
                  </a:cxn>
                  <a:cxn ang="0">
                    <a:pos x="367" y="15"/>
                  </a:cxn>
                  <a:cxn ang="0">
                    <a:pos x="359" y="3"/>
                  </a:cxn>
                  <a:cxn ang="0">
                    <a:pos x="356" y="5"/>
                  </a:cxn>
                  <a:cxn ang="0">
                    <a:pos x="350" y="16"/>
                  </a:cxn>
                  <a:cxn ang="0">
                    <a:pos x="339" y="9"/>
                  </a:cxn>
                  <a:cxn ang="0">
                    <a:pos x="304" y="17"/>
                  </a:cxn>
                  <a:cxn ang="0">
                    <a:pos x="301" y="11"/>
                  </a:cxn>
                  <a:cxn ang="0">
                    <a:pos x="282" y="17"/>
                  </a:cxn>
                  <a:cxn ang="0">
                    <a:pos x="278" y="5"/>
                  </a:cxn>
                  <a:cxn ang="0">
                    <a:pos x="265" y="12"/>
                  </a:cxn>
                  <a:cxn ang="0">
                    <a:pos x="244" y="13"/>
                  </a:cxn>
                  <a:cxn ang="0">
                    <a:pos x="264" y="18"/>
                  </a:cxn>
                  <a:cxn ang="0">
                    <a:pos x="232" y="11"/>
                  </a:cxn>
                  <a:cxn ang="0">
                    <a:pos x="229" y="6"/>
                  </a:cxn>
                  <a:cxn ang="0">
                    <a:pos x="221" y="4"/>
                  </a:cxn>
                  <a:cxn ang="0">
                    <a:pos x="213" y="6"/>
                  </a:cxn>
                  <a:cxn ang="0">
                    <a:pos x="192" y="20"/>
                  </a:cxn>
                  <a:cxn ang="0">
                    <a:pos x="132" y="26"/>
                  </a:cxn>
                  <a:cxn ang="0">
                    <a:pos x="129" y="47"/>
                  </a:cxn>
                  <a:cxn ang="0">
                    <a:pos x="8" y="50"/>
                  </a:cxn>
                  <a:cxn ang="0">
                    <a:pos x="0" y="43"/>
                  </a:cxn>
                  <a:cxn ang="0">
                    <a:pos x="14" y="66"/>
                  </a:cxn>
                  <a:cxn ang="0">
                    <a:pos x="657" y="66"/>
                  </a:cxn>
                </a:cxnLst>
                <a:rect l="0" t="0" r="r" b="b"/>
                <a:pathLst>
                  <a:path w="706" h="67">
                    <a:moveTo>
                      <a:pt x="654" y="66"/>
                    </a:moveTo>
                    <a:lnTo>
                      <a:pt x="705" y="18"/>
                    </a:lnTo>
                    <a:lnTo>
                      <a:pt x="591" y="24"/>
                    </a:lnTo>
                    <a:lnTo>
                      <a:pt x="591" y="32"/>
                    </a:lnTo>
                    <a:lnTo>
                      <a:pt x="589" y="33"/>
                    </a:lnTo>
                    <a:lnTo>
                      <a:pt x="581" y="34"/>
                    </a:lnTo>
                    <a:lnTo>
                      <a:pt x="550" y="36"/>
                    </a:lnTo>
                    <a:lnTo>
                      <a:pt x="551" y="34"/>
                    </a:lnTo>
                    <a:lnTo>
                      <a:pt x="547" y="35"/>
                    </a:lnTo>
                    <a:lnTo>
                      <a:pt x="547" y="24"/>
                    </a:lnTo>
                    <a:lnTo>
                      <a:pt x="546" y="24"/>
                    </a:lnTo>
                    <a:lnTo>
                      <a:pt x="546" y="22"/>
                    </a:lnTo>
                    <a:lnTo>
                      <a:pt x="555" y="21"/>
                    </a:lnTo>
                    <a:lnTo>
                      <a:pt x="555" y="19"/>
                    </a:lnTo>
                    <a:lnTo>
                      <a:pt x="546" y="15"/>
                    </a:lnTo>
                    <a:lnTo>
                      <a:pt x="531" y="18"/>
                    </a:lnTo>
                    <a:lnTo>
                      <a:pt x="532" y="24"/>
                    </a:lnTo>
                    <a:lnTo>
                      <a:pt x="542" y="22"/>
                    </a:lnTo>
                    <a:lnTo>
                      <a:pt x="542" y="24"/>
                    </a:lnTo>
                    <a:lnTo>
                      <a:pt x="538" y="24"/>
                    </a:lnTo>
                    <a:lnTo>
                      <a:pt x="538" y="34"/>
                    </a:lnTo>
                    <a:lnTo>
                      <a:pt x="521" y="34"/>
                    </a:lnTo>
                    <a:lnTo>
                      <a:pt x="520" y="38"/>
                    </a:lnTo>
                    <a:lnTo>
                      <a:pt x="496" y="39"/>
                    </a:lnTo>
                    <a:lnTo>
                      <a:pt x="495" y="23"/>
                    </a:lnTo>
                    <a:lnTo>
                      <a:pt x="498" y="23"/>
                    </a:lnTo>
                    <a:lnTo>
                      <a:pt x="498" y="14"/>
                    </a:lnTo>
                    <a:lnTo>
                      <a:pt x="496" y="13"/>
                    </a:lnTo>
                    <a:lnTo>
                      <a:pt x="496" y="4"/>
                    </a:lnTo>
                    <a:lnTo>
                      <a:pt x="499" y="3"/>
                    </a:lnTo>
                    <a:lnTo>
                      <a:pt x="495" y="1"/>
                    </a:lnTo>
                    <a:lnTo>
                      <a:pt x="476" y="0"/>
                    </a:lnTo>
                    <a:lnTo>
                      <a:pt x="443" y="1"/>
                    </a:lnTo>
                    <a:lnTo>
                      <a:pt x="443" y="3"/>
                    </a:lnTo>
                    <a:lnTo>
                      <a:pt x="437" y="3"/>
                    </a:lnTo>
                    <a:lnTo>
                      <a:pt x="437" y="7"/>
                    </a:lnTo>
                    <a:lnTo>
                      <a:pt x="443" y="8"/>
                    </a:lnTo>
                    <a:lnTo>
                      <a:pt x="444" y="14"/>
                    </a:lnTo>
                    <a:lnTo>
                      <a:pt x="412" y="14"/>
                    </a:lnTo>
                    <a:lnTo>
                      <a:pt x="410" y="10"/>
                    </a:lnTo>
                    <a:lnTo>
                      <a:pt x="404" y="10"/>
                    </a:lnTo>
                    <a:lnTo>
                      <a:pt x="393" y="11"/>
                    </a:lnTo>
                    <a:lnTo>
                      <a:pt x="394" y="14"/>
                    </a:lnTo>
                    <a:lnTo>
                      <a:pt x="367" y="15"/>
                    </a:lnTo>
                    <a:lnTo>
                      <a:pt x="367" y="2"/>
                    </a:lnTo>
                    <a:lnTo>
                      <a:pt x="359" y="3"/>
                    </a:lnTo>
                    <a:lnTo>
                      <a:pt x="358" y="5"/>
                    </a:lnTo>
                    <a:lnTo>
                      <a:pt x="356" y="5"/>
                    </a:lnTo>
                    <a:lnTo>
                      <a:pt x="356" y="16"/>
                    </a:lnTo>
                    <a:lnTo>
                      <a:pt x="350" y="16"/>
                    </a:lnTo>
                    <a:lnTo>
                      <a:pt x="351" y="9"/>
                    </a:lnTo>
                    <a:lnTo>
                      <a:pt x="339" y="9"/>
                    </a:lnTo>
                    <a:lnTo>
                      <a:pt x="340" y="17"/>
                    </a:lnTo>
                    <a:lnTo>
                      <a:pt x="304" y="17"/>
                    </a:lnTo>
                    <a:lnTo>
                      <a:pt x="305" y="11"/>
                    </a:lnTo>
                    <a:lnTo>
                      <a:pt x="301" y="11"/>
                    </a:lnTo>
                    <a:lnTo>
                      <a:pt x="301" y="17"/>
                    </a:lnTo>
                    <a:lnTo>
                      <a:pt x="282" y="17"/>
                    </a:lnTo>
                    <a:lnTo>
                      <a:pt x="282" y="9"/>
                    </a:lnTo>
                    <a:lnTo>
                      <a:pt x="278" y="5"/>
                    </a:lnTo>
                    <a:lnTo>
                      <a:pt x="268" y="5"/>
                    </a:lnTo>
                    <a:lnTo>
                      <a:pt x="265" y="12"/>
                    </a:lnTo>
                    <a:lnTo>
                      <a:pt x="244" y="12"/>
                    </a:lnTo>
                    <a:lnTo>
                      <a:pt x="244" y="13"/>
                    </a:lnTo>
                    <a:lnTo>
                      <a:pt x="264" y="14"/>
                    </a:lnTo>
                    <a:lnTo>
                      <a:pt x="264" y="18"/>
                    </a:lnTo>
                    <a:lnTo>
                      <a:pt x="233" y="19"/>
                    </a:lnTo>
                    <a:lnTo>
                      <a:pt x="232" y="11"/>
                    </a:lnTo>
                    <a:lnTo>
                      <a:pt x="233" y="7"/>
                    </a:lnTo>
                    <a:lnTo>
                      <a:pt x="229" y="6"/>
                    </a:lnTo>
                    <a:lnTo>
                      <a:pt x="223" y="5"/>
                    </a:lnTo>
                    <a:lnTo>
                      <a:pt x="221" y="4"/>
                    </a:lnTo>
                    <a:lnTo>
                      <a:pt x="215" y="4"/>
                    </a:lnTo>
                    <a:lnTo>
                      <a:pt x="213" y="6"/>
                    </a:lnTo>
                    <a:lnTo>
                      <a:pt x="197" y="7"/>
                    </a:lnTo>
                    <a:lnTo>
                      <a:pt x="192" y="20"/>
                    </a:lnTo>
                    <a:lnTo>
                      <a:pt x="134" y="21"/>
                    </a:lnTo>
                    <a:lnTo>
                      <a:pt x="132" y="26"/>
                    </a:lnTo>
                    <a:lnTo>
                      <a:pt x="131" y="29"/>
                    </a:lnTo>
                    <a:lnTo>
                      <a:pt x="129" y="47"/>
                    </a:lnTo>
                    <a:lnTo>
                      <a:pt x="128" y="50"/>
                    </a:lnTo>
                    <a:lnTo>
                      <a:pt x="8" y="50"/>
                    </a:lnTo>
                    <a:lnTo>
                      <a:pt x="6" y="43"/>
                    </a:lnTo>
                    <a:lnTo>
                      <a:pt x="0" y="43"/>
                    </a:lnTo>
                    <a:lnTo>
                      <a:pt x="9" y="65"/>
                    </a:lnTo>
                    <a:lnTo>
                      <a:pt x="14" y="66"/>
                    </a:lnTo>
                    <a:lnTo>
                      <a:pt x="14" y="66"/>
                    </a:lnTo>
                    <a:lnTo>
                      <a:pt x="657" y="66"/>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nvGrpSpPr>
              <p:cNvPr id="323390" name="Group 830"/>
              <p:cNvGrpSpPr>
                <a:grpSpLocks/>
              </p:cNvGrpSpPr>
              <p:nvPr/>
            </p:nvGrpSpPr>
            <p:grpSpPr bwMode="auto">
              <a:xfrm>
                <a:off x="2204" y="2668"/>
                <a:ext cx="29" cy="26"/>
                <a:chOff x="2204" y="2668"/>
                <a:chExt cx="29" cy="26"/>
              </a:xfrm>
            </p:grpSpPr>
            <p:grpSp>
              <p:nvGrpSpPr>
                <p:cNvPr id="323391" name="Group 831"/>
                <p:cNvGrpSpPr>
                  <a:grpSpLocks/>
                </p:cNvGrpSpPr>
                <p:nvPr/>
              </p:nvGrpSpPr>
              <p:grpSpPr bwMode="auto">
                <a:xfrm>
                  <a:off x="2204" y="2668"/>
                  <a:ext cx="29" cy="25"/>
                  <a:chOff x="2204" y="2668"/>
                  <a:chExt cx="29" cy="25"/>
                </a:xfrm>
              </p:grpSpPr>
              <p:sp>
                <p:nvSpPr>
                  <p:cNvPr id="323392" name="Freeform 832"/>
                  <p:cNvSpPr>
                    <a:spLocks/>
                  </p:cNvSpPr>
                  <p:nvPr/>
                </p:nvSpPr>
                <p:spPr bwMode="auto">
                  <a:xfrm>
                    <a:off x="2222" y="2675"/>
                    <a:ext cx="6" cy="3"/>
                  </a:xfrm>
                  <a:custGeom>
                    <a:avLst/>
                    <a:gdLst/>
                    <a:ahLst/>
                    <a:cxnLst>
                      <a:cxn ang="0">
                        <a:pos x="5" y="2"/>
                      </a:cxn>
                      <a:cxn ang="0">
                        <a:pos x="5" y="0"/>
                      </a:cxn>
                      <a:cxn ang="0">
                        <a:pos x="0" y="0"/>
                      </a:cxn>
                      <a:cxn ang="0">
                        <a:pos x="0" y="2"/>
                      </a:cxn>
                      <a:cxn ang="0">
                        <a:pos x="5" y="2"/>
                      </a:cxn>
                    </a:cxnLst>
                    <a:rect l="0" t="0" r="r" b="b"/>
                    <a:pathLst>
                      <a:path w="6" h="3">
                        <a:moveTo>
                          <a:pt x="5" y="2"/>
                        </a:moveTo>
                        <a:lnTo>
                          <a:pt x="5" y="0"/>
                        </a:lnTo>
                        <a:lnTo>
                          <a:pt x="0" y="0"/>
                        </a:lnTo>
                        <a:lnTo>
                          <a:pt x="0" y="2"/>
                        </a:lnTo>
                        <a:lnTo>
                          <a:pt x="5" y="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93" name="Freeform 833"/>
                  <p:cNvSpPr>
                    <a:spLocks/>
                  </p:cNvSpPr>
                  <p:nvPr/>
                </p:nvSpPr>
                <p:spPr bwMode="auto">
                  <a:xfrm>
                    <a:off x="2222" y="2675"/>
                    <a:ext cx="7" cy="4"/>
                  </a:xfrm>
                  <a:custGeom>
                    <a:avLst/>
                    <a:gdLst/>
                    <a:ahLst/>
                    <a:cxnLst>
                      <a:cxn ang="0">
                        <a:pos x="6" y="3"/>
                      </a:cxn>
                      <a:cxn ang="0">
                        <a:pos x="6" y="0"/>
                      </a:cxn>
                      <a:cxn ang="0">
                        <a:pos x="0" y="0"/>
                      </a:cxn>
                      <a:cxn ang="0">
                        <a:pos x="0" y="3"/>
                      </a:cxn>
                      <a:cxn ang="0">
                        <a:pos x="6" y="3"/>
                      </a:cxn>
                    </a:cxnLst>
                    <a:rect l="0" t="0" r="r" b="b"/>
                    <a:pathLst>
                      <a:path w="7" h="4">
                        <a:moveTo>
                          <a:pt x="6" y="3"/>
                        </a:moveTo>
                        <a:lnTo>
                          <a:pt x="6" y="0"/>
                        </a:lnTo>
                        <a:lnTo>
                          <a:pt x="0" y="0"/>
                        </a:lnTo>
                        <a:lnTo>
                          <a:pt x="0" y="3"/>
                        </a:lnTo>
                        <a:lnTo>
                          <a:pt x="6" y="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94" name="Freeform 834"/>
                  <p:cNvSpPr>
                    <a:spLocks/>
                  </p:cNvSpPr>
                  <p:nvPr/>
                </p:nvSpPr>
                <p:spPr bwMode="auto">
                  <a:xfrm>
                    <a:off x="2222" y="2678"/>
                    <a:ext cx="7" cy="1"/>
                  </a:xfrm>
                  <a:custGeom>
                    <a:avLst/>
                    <a:gdLst/>
                    <a:ahLst/>
                    <a:cxnLst>
                      <a:cxn ang="0">
                        <a:pos x="6" y="0"/>
                      </a:cxn>
                      <a:cxn ang="0">
                        <a:pos x="6" y="0"/>
                      </a:cxn>
                      <a:cxn ang="0">
                        <a:pos x="0" y="0"/>
                      </a:cxn>
                      <a:cxn ang="0">
                        <a:pos x="0" y="0"/>
                      </a:cxn>
                      <a:cxn ang="0">
                        <a:pos x="6" y="0"/>
                      </a:cxn>
                    </a:cxnLst>
                    <a:rect l="0" t="0" r="r" b="b"/>
                    <a:pathLst>
                      <a:path w="7" h="1">
                        <a:moveTo>
                          <a:pt x="6" y="0"/>
                        </a:moveTo>
                        <a:lnTo>
                          <a:pt x="6" y="0"/>
                        </a:lnTo>
                        <a:lnTo>
                          <a:pt x="0" y="0"/>
                        </a:lnTo>
                        <a:lnTo>
                          <a:pt x="0" y="0"/>
                        </a:lnTo>
                        <a:lnTo>
                          <a:pt x="6"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95" name="Freeform 835"/>
                  <p:cNvSpPr>
                    <a:spLocks/>
                  </p:cNvSpPr>
                  <p:nvPr/>
                </p:nvSpPr>
                <p:spPr bwMode="auto">
                  <a:xfrm>
                    <a:off x="2222" y="2678"/>
                    <a:ext cx="8" cy="3"/>
                  </a:xfrm>
                  <a:custGeom>
                    <a:avLst/>
                    <a:gdLst/>
                    <a:ahLst/>
                    <a:cxnLst>
                      <a:cxn ang="0">
                        <a:pos x="7" y="2"/>
                      </a:cxn>
                      <a:cxn ang="0">
                        <a:pos x="7" y="0"/>
                      </a:cxn>
                      <a:cxn ang="0">
                        <a:pos x="0" y="0"/>
                      </a:cxn>
                      <a:cxn ang="0">
                        <a:pos x="0" y="2"/>
                      </a:cxn>
                      <a:cxn ang="0">
                        <a:pos x="7" y="2"/>
                      </a:cxn>
                    </a:cxnLst>
                    <a:rect l="0" t="0" r="r" b="b"/>
                    <a:pathLst>
                      <a:path w="8" h="3">
                        <a:moveTo>
                          <a:pt x="7" y="2"/>
                        </a:moveTo>
                        <a:lnTo>
                          <a:pt x="7" y="0"/>
                        </a:lnTo>
                        <a:lnTo>
                          <a:pt x="0" y="0"/>
                        </a:lnTo>
                        <a:lnTo>
                          <a:pt x="0" y="2"/>
                        </a:lnTo>
                        <a:lnTo>
                          <a:pt x="7"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96" name="Freeform 836"/>
                  <p:cNvSpPr>
                    <a:spLocks/>
                  </p:cNvSpPr>
                  <p:nvPr/>
                </p:nvSpPr>
                <p:spPr bwMode="auto">
                  <a:xfrm>
                    <a:off x="2221" y="2670"/>
                    <a:ext cx="2" cy="8"/>
                  </a:xfrm>
                  <a:custGeom>
                    <a:avLst/>
                    <a:gdLst/>
                    <a:ahLst/>
                    <a:cxnLst>
                      <a:cxn ang="0">
                        <a:pos x="1" y="7"/>
                      </a:cxn>
                      <a:cxn ang="0">
                        <a:pos x="1" y="0"/>
                      </a:cxn>
                      <a:cxn ang="0">
                        <a:pos x="0" y="0"/>
                      </a:cxn>
                      <a:cxn ang="0">
                        <a:pos x="0" y="7"/>
                      </a:cxn>
                      <a:cxn ang="0">
                        <a:pos x="1" y="7"/>
                      </a:cxn>
                    </a:cxnLst>
                    <a:rect l="0" t="0" r="r" b="b"/>
                    <a:pathLst>
                      <a:path w="2" h="8">
                        <a:moveTo>
                          <a:pt x="1" y="7"/>
                        </a:moveTo>
                        <a:lnTo>
                          <a:pt x="1" y="0"/>
                        </a:lnTo>
                        <a:lnTo>
                          <a:pt x="0" y="0"/>
                        </a:lnTo>
                        <a:lnTo>
                          <a:pt x="0" y="7"/>
                        </a:lnTo>
                        <a:lnTo>
                          <a:pt x="1" y="7"/>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97" name="Freeform 837"/>
                  <p:cNvSpPr>
                    <a:spLocks/>
                  </p:cNvSpPr>
                  <p:nvPr/>
                </p:nvSpPr>
                <p:spPr bwMode="auto">
                  <a:xfrm>
                    <a:off x="2221" y="2670"/>
                    <a:ext cx="3" cy="9"/>
                  </a:xfrm>
                  <a:custGeom>
                    <a:avLst/>
                    <a:gdLst/>
                    <a:ahLst/>
                    <a:cxnLst>
                      <a:cxn ang="0">
                        <a:pos x="2" y="8"/>
                      </a:cxn>
                      <a:cxn ang="0">
                        <a:pos x="2" y="0"/>
                      </a:cxn>
                      <a:cxn ang="0">
                        <a:pos x="0" y="0"/>
                      </a:cxn>
                      <a:cxn ang="0">
                        <a:pos x="0" y="8"/>
                      </a:cxn>
                      <a:cxn ang="0">
                        <a:pos x="2" y="8"/>
                      </a:cxn>
                    </a:cxnLst>
                    <a:rect l="0" t="0" r="r" b="b"/>
                    <a:pathLst>
                      <a:path w="3" h="9">
                        <a:moveTo>
                          <a:pt x="2" y="8"/>
                        </a:moveTo>
                        <a:lnTo>
                          <a:pt x="2" y="0"/>
                        </a:lnTo>
                        <a:lnTo>
                          <a:pt x="0" y="0"/>
                        </a:lnTo>
                        <a:lnTo>
                          <a:pt x="0" y="8"/>
                        </a:lnTo>
                        <a:lnTo>
                          <a:pt x="2" y="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398" name="Freeform 838"/>
                  <p:cNvSpPr>
                    <a:spLocks/>
                  </p:cNvSpPr>
                  <p:nvPr/>
                </p:nvSpPr>
                <p:spPr bwMode="auto">
                  <a:xfrm>
                    <a:off x="2223" y="2671"/>
                    <a:ext cx="9" cy="6"/>
                  </a:xfrm>
                  <a:custGeom>
                    <a:avLst/>
                    <a:gdLst/>
                    <a:ahLst/>
                    <a:cxnLst>
                      <a:cxn ang="0">
                        <a:pos x="0" y="0"/>
                      </a:cxn>
                      <a:cxn ang="0">
                        <a:pos x="8" y="1"/>
                      </a:cxn>
                      <a:cxn ang="0">
                        <a:pos x="8" y="3"/>
                      </a:cxn>
                      <a:cxn ang="0">
                        <a:pos x="0" y="5"/>
                      </a:cxn>
                      <a:cxn ang="0">
                        <a:pos x="0" y="0"/>
                      </a:cxn>
                    </a:cxnLst>
                    <a:rect l="0" t="0" r="r" b="b"/>
                    <a:pathLst>
                      <a:path w="9" h="6">
                        <a:moveTo>
                          <a:pt x="0" y="0"/>
                        </a:moveTo>
                        <a:lnTo>
                          <a:pt x="8" y="1"/>
                        </a:lnTo>
                        <a:lnTo>
                          <a:pt x="8" y="3"/>
                        </a:lnTo>
                        <a:lnTo>
                          <a:pt x="0" y="5"/>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399" name="Freeform 839"/>
                  <p:cNvSpPr>
                    <a:spLocks/>
                  </p:cNvSpPr>
                  <p:nvPr/>
                </p:nvSpPr>
                <p:spPr bwMode="auto">
                  <a:xfrm>
                    <a:off x="2223" y="2671"/>
                    <a:ext cx="10" cy="7"/>
                  </a:xfrm>
                  <a:custGeom>
                    <a:avLst/>
                    <a:gdLst/>
                    <a:ahLst/>
                    <a:cxnLst>
                      <a:cxn ang="0">
                        <a:pos x="0" y="0"/>
                      </a:cxn>
                      <a:cxn ang="0">
                        <a:pos x="9" y="1"/>
                      </a:cxn>
                      <a:cxn ang="0">
                        <a:pos x="9" y="4"/>
                      </a:cxn>
                      <a:cxn ang="0">
                        <a:pos x="0" y="6"/>
                      </a:cxn>
                      <a:cxn ang="0">
                        <a:pos x="0" y="0"/>
                      </a:cxn>
                    </a:cxnLst>
                    <a:rect l="0" t="0" r="r" b="b"/>
                    <a:pathLst>
                      <a:path w="10" h="7">
                        <a:moveTo>
                          <a:pt x="0" y="0"/>
                        </a:moveTo>
                        <a:lnTo>
                          <a:pt x="9" y="1"/>
                        </a:lnTo>
                        <a:lnTo>
                          <a:pt x="9" y="4"/>
                        </a:lnTo>
                        <a:lnTo>
                          <a:pt x="0" y="6"/>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00" name="Freeform 840"/>
                  <p:cNvSpPr>
                    <a:spLocks/>
                  </p:cNvSpPr>
                  <p:nvPr/>
                </p:nvSpPr>
                <p:spPr bwMode="auto">
                  <a:xfrm>
                    <a:off x="2213" y="2670"/>
                    <a:ext cx="8" cy="6"/>
                  </a:xfrm>
                  <a:custGeom>
                    <a:avLst/>
                    <a:gdLst/>
                    <a:ahLst/>
                    <a:cxnLst>
                      <a:cxn ang="0">
                        <a:pos x="7" y="0"/>
                      </a:cxn>
                      <a:cxn ang="0">
                        <a:pos x="0" y="1"/>
                      </a:cxn>
                      <a:cxn ang="0">
                        <a:pos x="0" y="3"/>
                      </a:cxn>
                      <a:cxn ang="0">
                        <a:pos x="7" y="5"/>
                      </a:cxn>
                      <a:cxn ang="0">
                        <a:pos x="7" y="0"/>
                      </a:cxn>
                    </a:cxnLst>
                    <a:rect l="0" t="0" r="r" b="b"/>
                    <a:pathLst>
                      <a:path w="8" h="6">
                        <a:moveTo>
                          <a:pt x="7" y="0"/>
                        </a:moveTo>
                        <a:lnTo>
                          <a:pt x="0" y="1"/>
                        </a:lnTo>
                        <a:lnTo>
                          <a:pt x="0" y="3"/>
                        </a:lnTo>
                        <a:lnTo>
                          <a:pt x="7" y="5"/>
                        </a:lnTo>
                        <a:lnTo>
                          <a:pt x="7"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01" name="Freeform 841"/>
                  <p:cNvSpPr>
                    <a:spLocks/>
                  </p:cNvSpPr>
                  <p:nvPr/>
                </p:nvSpPr>
                <p:spPr bwMode="auto">
                  <a:xfrm>
                    <a:off x="2213" y="2670"/>
                    <a:ext cx="9" cy="7"/>
                  </a:xfrm>
                  <a:custGeom>
                    <a:avLst/>
                    <a:gdLst/>
                    <a:ahLst/>
                    <a:cxnLst>
                      <a:cxn ang="0">
                        <a:pos x="8" y="0"/>
                      </a:cxn>
                      <a:cxn ang="0">
                        <a:pos x="0" y="1"/>
                      </a:cxn>
                      <a:cxn ang="0">
                        <a:pos x="0" y="4"/>
                      </a:cxn>
                      <a:cxn ang="0">
                        <a:pos x="8" y="6"/>
                      </a:cxn>
                      <a:cxn ang="0">
                        <a:pos x="8" y="0"/>
                      </a:cxn>
                    </a:cxnLst>
                    <a:rect l="0" t="0" r="r" b="b"/>
                    <a:pathLst>
                      <a:path w="9" h="7">
                        <a:moveTo>
                          <a:pt x="8" y="0"/>
                        </a:moveTo>
                        <a:lnTo>
                          <a:pt x="0" y="1"/>
                        </a:lnTo>
                        <a:lnTo>
                          <a:pt x="0" y="4"/>
                        </a:lnTo>
                        <a:lnTo>
                          <a:pt x="8" y="6"/>
                        </a:lnTo>
                        <a:lnTo>
                          <a:pt x="8"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02" name="Freeform 842"/>
                  <p:cNvSpPr>
                    <a:spLocks/>
                  </p:cNvSpPr>
                  <p:nvPr/>
                </p:nvSpPr>
                <p:spPr bwMode="auto">
                  <a:xfrm>
                    <a:off x="2213" y="2668"/>
                    <a:ext cx="8" cy="3"/>
                  </a:xfrm>
                  <a:custGeom>
                    <a:avLst/>
                    <a:gdLst/>
                    <a:ahLst/>
                    <a:cxnLst>
                      <a:cxn ang="0">
                        <a:pos x="0" y="2"/>
                      </a:cxn>
                      <a:cxn ang="0">
                        <a:pos x="4" y="0"/>
                      </a:cxn>
                      <a:cxn ang="0">
                        <a:pos x="6" y="0"/>
                      </a:cxn>
                      <a:cxn ang="0">
                        <a:pos x="7" y="1"/>
                      </a:cxn>
                      <a:cxn ang="0">
                        <a:pos x="0" y="2"/>
                      </a:cxn>
                    </a:cxnLst>
                    <a:rect l="0" t="0" r="r" b="b"/>
                    <a:pathLst>
                      <a:path w="8" h="3">
                        <a:moveTo>
                          <a:pt x="0" y="2"/>
                        </a:moveTo>
                        <a:lnTo>
                          <a:pt x="4" y="0"/>
                        </a:lnTo>
                        <a:lnTo>
                          <a:pt x="6" y="0"/>
                        </a:lnTo>
                        <a:lnTo>
                          <a:pt x="7" y="1"/>
                        </a:lnTo>
                        <a:lnTo>
                          <a:pt x="0" y="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03" name="Freeform 843"/>
                  <p:cNvSpPr>
                    <a:spLocks/>
                  </p:cNvSpPr>
                  <p:nvPr/>
                </p:nvSpPr>
                <p:spPr bwMode="auto">
                  <a:xfrm>
                    <a:off x="2213" y="2668"/>
                    <a:ext cx="9" cy="4"/>
                  </a:xfrm>
                  <a:custGeom>
                    <a:avLst/>
                    <a:gdLst/>
                    <a:ahLst/>
                    <a:cxnLst>
                      <a:cxn ang="0">
                        <a:pos x="0" y="3"/>
                      </a:cxn>
                      <a:cxn ang="0">
                        <a:pos x="5" y="0"/>
                      </a:cxn>
                      <a:cxn ang="0">
                        <a:pos x="7" y="0"/>
                      </a:cxn>
                      <a:cxn ang="0">
                        <a:pos x="8" y="2"/>
                      </a:cxn>
                      <a:cxn ang="0">
                        <a:pos x="0" y="3"/>
                      </a:cxn>
                    </a:cxnLst>
                    <a:rect l="0" t="0" r="r" b="b"/>
                    <a:pathLst>
                      <a:path w="9" h="4">
                        <a:moveTo>
                          <a:pt x="0" y="3"/>
                        </a:moveTo>
                        <a:lnTo>
                          <a:pt x="5" y="0"/>
                        </a:lnTo>
                        <a:lnTo>
                          <a:pt x="7" y="0"/>
                        </a:lnTo>
                        <a:lnTo>
                          <a:pt x="8" y="2"/>
                        </a:lnTo>
                        <a:lnTo>
                          <a:pt x="0" y="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04" name="Freeform 844"/>
                  <p:cNvSpPr>
                    <a:spLocks/>
                  </p:cNvSpPr>
                  <p:nvPr/>
                </p:nvSpPr>
                <p:spPr bwMode="auto">
                  <a:xfrm>
                    <a:off x="2204" y="2686"/>
                    <a:ext cx="4" cy="7"/>
                  </a:xfrm>
                  <a:custGeom>
                    <a:avLst/>
                    <a:gdLst/>
                    <a:ahLst/>
                    <a:cxnLst>
                      <a:cxn ang="0">
                        <a:pos x="3" y="6"/>
                      </a:cxn>
                      <a:cxn ang="0">
                        <a:pos x="3" y="0"/>
                      </a:cxn>
                      <a:cxn ang="0">
                        <a:pos x="0" y="0"/>
                      </a:cxn>
                      <a:cxn ang="0">
                        <a:pos x="0" y="6"/>
                      </a:cxn>
                      <a:cxn ang="0">
                        <a:pos x="3" y="6"/>
                      </a:cxn>
                    </a:cxnLst>
                    <a:rect l="0" t="0" r="r" b="b"/>
                    <a:pathLst>
                      <a:path w="4" h="7">
                        <a:moveTo>
                          <a:pt x="3" y="6"/>
                        </a:moveTo>
                        <a:lnTo>
                          <a:pt x="3" y="0"/>
                        </a:lnTo>
                        <a:lnTo>
                          <a:pt x="0" y="0"/>
                        </a:lnTo>
                        <a:lnTo>
                          <a:pt x="0" y="6"/>
                        </a:lnTo>
                        <a:lnTo>
                          <a:pt x="3" y="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grpSp>
            <p:sp>
              <p:nvSpPr>
                <p:cNvPr id="323405" name="Freeform 845"/>
                <p:cNvSpPr>
                  <a:spLocks/>
                </p:cNvSpPr>
                <p:nvPr/>
              </p:nvSpPr>
              <p:spPr bwMode="auto">
                <a:xfrm>
                  <a:off x="2204" y="2686"/>
                  <a:ext cx="5" cy="8"/>
                </a:xfrm>
                <a:custGeom>
                  <a:avLst/>
                  <a:gdLst/>
                  <a:ahLst/>
                  <a:cxnLst>
                    <a:cxn ang="0">
                      <a:pos x="4" y="7"/>
                    </a:cxn>
                    <a:cxn ang="0">
                      <a:pos x="4" y="0"/>
                    </a:cxn>
                    <a:cxn ang="0">
                      <a:pos x="0" y="0"/>
                    </a:cxn>
                    <a:cxn ang="0">
                      <a:pos x="0" y="7"/>
                    </a:cxn>
                    <a:cxn ang="0">
                      <a:pos x="4" y="7"/>
                    </a:cxn>
                  </a:cxnLst>
                  <a:rect l="0" t="0" r="r" b="b"/>
                  <a:pathLst>
                    <a:path w="5" h="8">
                      <a:moveTo>
                        <a:pt x="4" y="7"/>
                      </a:moveTo>
                      <a:lnTo>
                        <a:pt x="4" y="0"/>
                      </a:lnTo>
                      <a:lnTo>
                        <a:pt x="0" y="0"/>
                      </a:lnTo>
                      <a:lnTo>
                        <a:pt x="0" y="7"/>
                      </a:lnTo>
                      <a:lnTo>
                        <a:pt x="4" y="7"/>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06" name="Freeform 846"/>
                <p:cNvSpPr>
                  <a:spLocks/>
                </p:cNvSpPr>
                <p:nvPr/>
              </p:nvSpPr>
              <p:spPr bwMode="auto">
                <a:xfrm>
                  <a:off x="2220" y="2680"/>
                  <a:ext cx="12" cy="13"/>
                </a:xfrm>
                <a:custGeom>
                  <a:avLst/>
                  <a:gdLst/>
                  <a:ahLst/>
                  <a:cxnLst>
                    <a:cxn ang="0">
                      <a:pos x="11" y="12"/>
                    </a:cxn>
                    <a:cxn ang="0">
                      <a:pos x="9" y="0"/>
                    </a:cxn>
                    <a:cxn ang="0">
                      <a:pos x="2" y="0"/>
                    </a:cxn>
                    <a:cxn ang="0">
                      <a:pos x="0" y="12"/>
                    </a:cxn>
                  </a:cxnLst>
                  <a:rect l="0" t="0" r="r" b="b"/>
                  <a:pathLst>
                    <a:path w="12" h="13">
                      <a:moveTo>
                        <a:pt x="11" y="12"/>
                      </a:moveTo>
                      <a:lnTo>
                        <a:pt x="9" y="0"/>
                      </a:lnTo>
                      <a:lnTo>
                        <a:pt x="2" y="0"/>
                      </a:lnTo>
                      <a:lnTo>
                        <a:pt x="0" y="1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07" name="Line 847"/>
                <p:cNvSpPr>
                  <a:spLocks noChangeShapeType="1"/>
                </p:cNvSpPr>
                <p:nvPr/>
              </p:nvSpPr>
              <p:spPr bwMode="auto">
                <a:xfrm>
                  <a:off x="2222" y="2680"/>
                  <a:ext cx="9" cy="12"/>
                </a:xfrm>
                <a:prstGeom prst="line">
                  <a:avLst/>
                </a:prstGeom>
                <a:noFill/>
                <a:ln w="12700">
                  <a:solidFill>
                    <a:srgbClr val="000000"/>
                  </a:solidFill>
                  <a:round/>
                  <a:headEnd/>
                  <a:tailEnd/>
                </a:ln>
                <a:effectLst/>
              </p:spPr>
              <p:txBody>
                <a:bodyPr/>
                <a:lstStyle/>
                <a:p>
                  <a:endParaRPr lang="en-US"/>
                </a:p>
              </p:txBody>
            </p:sp>
          </p:grpSp>
          <p:sp>
            <p:nvSpPr>
              <p:cNvPr id="323408" name="Freeform 848"/>
              <p:cNvSpPr>
                <a:spLocks/>
              </p:cNvSpPr>
              <p:nvPr/>
            </p:nvSpPr>
            <p:spPr bwMode="auto">
              <a:xfrm>
                <a:off x="2237" y="2686"/>
                <a:ext cx="10" cy="6"/>
              </a:xfrm>
              <a:custGeom>
                <a:avLst/>
                <a:gdLst/>
                <a:ahLst/>
                <a:cxnLst>
                  <a:cxn ang="0">
                    <a:pos x="9" y="5"/>
                  </a:cxn>
                  <a:cxn ang="0">
                    <a:pos x="9" y="0"/>
                  </a:cxn>
                  <a:cxn ang="0">
                    <a:pos x="0" y="0"/>
                  </a:cxn>
                  <a:cxn ang="0">
                    <a:pos x="0" y="5"/>
                  </a:cxn>
                  <a:cxn ang="0">
                    <a:pos x="9" y="5"/>
                  </a:cxn>
                </a:cxnLst>
                <a:rect l="0" t="0" r="r" b="b"/>
                <a:pathLst>
                  <a:path w="10" h="6">
                    <a:moveTo>
                      <a:pt x="9" y="5"/>
                    </a:moveTo>
                    <a:lnTo>
                      <a:pt x="9" y="0"/>
                    </a:lnTo>
                    <a:lnTo>
                      <a:pt x="0" y="0"/>
                    </a:lnTo>
                    <a:lnTo>
                      <a:pt x="0" y="5"/>
                    </a:lnTo>
                    <a:lnTo>
                      <a:pt x="9" y="5"/>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09" name="Freeform 849"/>
              <p:cNvSpPr>
                <a:spLocks/>
              </p:cNvSpPr>
              <p:nvPr/>
            </p:nvSpPr>
            <p:spPr bwMode="auto">
              <a:xfrm>
                <a:off x="2237" y="2686"/>
                <a:ext cx="11" cy="7"/>
              </a:xfrm>
              <a:custGeom>
                <a:avLst/>
                <a:gdLst/>
                <a:ahLst/>
                <a:cxnLst>
                  <a:cxn ang="0">
                    <a:pos x="10" y="6"/>
                  </a:cxn>
                  <a:cxn ang="0">
                    <a:pos x="10" y="0"/>
                  </a:cxn>
                  <a:cxn ang="0">
                    <a:pos x="0" y="0"/>
                  </a:cxn>
                  <a:cxn ang="0">
                    <a:pos x="0" y="6"/>
                  </a:cxn>
                  <a:cxn ang="0">
                    <a:pos x="10" y="6"/>
                  </a:cxn>
                </a:cxnLst>
                <a:rect l="0" t="0" r="r" b="b"/>
                <a:pathLst>
                  <a:path w="11" h="7">
                    <a:moveTo>
                      <a:pt x="10" y="6"/>
                    </a:moveTo>
                    <a:lnTo>
                      <a:pt x="10" y="0"/>
                    </a:lnTo>
                    <a:lnTo>
                      <a:pt x="0" y="0"/>
                    </a:lnTo>
                    <a:lnTo>
                      <a:pt x="0" y="6"/>
                    </a:lnTo>
                    <a:lnTo>
                      <a:pt x="10" y="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10" name="Freeform 850"/>
              <p:cNvSpPr>
                <a:spLocks/>
              </p:cNvSpPr>
              <p:nvPr/>
            </p:nvSpPr>
            <p:spPr bwMode="auto">
              <a:xfrm>
                <a:off x="2334" y="2680"/>
                <a:ext cx="6" cy="5"/>
              </a:xfrm>
              <a:custGeom>
                <a:avLst/>
                <a:gdLst/>
                <a:ahLst/>
                <a:cxnLst>
                  <a:cxn ang="0">
                    <a:pos x="5" y="0"/>
                  </a:cxn>
                  <a:cxn ang="0">
                    <a:pos x="0" y="0"/>
                  </a:cxn>
                  <a:cxn ang="0">
                    <a:pos x="0" y="3"/>
                  </a:cxn>
                  <a:cxn ang="0">
                    <a:pos x="5" y="4"/>
                  </a:cxn>
                  <a:cxn ang="0">
                    <a:pos x="5" y="0"/>
                  </a:cxn>
                </a:cxnLst>
                <a:rect l="0" t="0" r="r" b="b"/>
                <a:pathLst>
                  <a:path w="6" h="5">
                    <a:moveTo>
                      <a:pt x="5" y="0"/>
                    </a:moveTo>
                    <a:lnTo>
                      <a:pt x="0" y="0"/>
                    </a:lnTo>
                    <a:lnTo>
                      <a:pt x="0" y="3"/>
                    </a:lnTo>
                    <a:lnTo>
                      <a:pt x="5" y="4"/>
                    </a:lnTo>
                    <a:lnTo>
                      <a:pt x="5"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11" name="Freeform 851"/>
              <p:cNvSpPr>
                <a:spLocks/>
              </p:cNvSpPr>
              <p:nvPr/>
            </p:nvSpPr>
            <p:spPr bwMode="auto">
              <a:xfrm>
                <a:off x="2334" y="2680"/>
                <a:ext cx="7" cy="6"/>
              </a:xfrm>
              <a:custGeom>
                <a:avLst/>
                <a:gdLst/>
                <a:ahLst/>
                <a:cxnLst>
                  <a:cxn ang="0">
                    <a:pos x="6" y="0"/>
                  </a:cxn>
                  <a:cxn ang="0">
                    <a:pos x="0" y="0"/>
                  </a:cxn>
                  <a:cxn ang="0">
                    <a:pos x="0" y="3"/>
                  </a:cxn>
                  <a:cxn ang="0">
                    <a:pos x="6" y="5"/>
                  </a:cxn>
                  <a:cxn ang="0">
                    <a:pos x="6" y="0"/>
                  </a:cxn>
                </a:cxnLst>
                <a:rect l="0" t="0" r="r" b="b"/>
                <a:pathLst>
                  <a:path w="7" h="6">
                    <a:moveTo>
                      <a:pt x="6" y="0"/>
                    </a:moveTo>
                    <a:lnTo>
                      <a:pt x="0" y="0"/>
                    </a:lnTo>
                    <a:lnTo>
                      <a:pt x="0" y="3"/>
                    </a:lnTo>
                    <a:lnTo>
                      <a:pt x="6" y="5"/>
                    </a:lnTo>
                    <a:lnTo>
                      <a:pt x="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12" name="Freeform 852"/>
              <p:cNvSpPr>
                <a:spLocks/>
              </p:cNvSpPr>
              <p:nvPr/>
            </p:nvSpPr>
            <p:spPr bwMode="auto">
              <a:xfrm>
                <a:off x="2356" y="2662"/>
                <a:ext cx="7" cy="2"/>
              </a:xfrm>
              <a:custGeom>
                <a:avLst/>
                <a:gdLst/>
                <a:ahLst/>
                <a:cxnLst>
                  <a:cxn ang="0">
                    <a:pos x="6" y="1"/>
                  </a:cxn>
                  <a:cxn ang="0">
                    <a:pos x="5" y="0"/>
                  </a:cxn>
                  <a:cxn ang="0">
                    <a:pos x="0" y="0"/>
                  </a:cxn>
                  <a:cxn ang="0">
                    <a:pos x="0" y="1"/>
                  </a:cxn>
                  <a:cxn ang="0">
                    <a:pos x="6" y="1"/>
                  </a:cxn>
                </a:cxnLst>
                <a:rect l="0" t="0" r="r" b="b"/>
                <a:pathLst>
                  <a:path w="7" h="2">
                    <a:moveTo>
                      <a:pt x="6" y="1"/>
                    </a:moveTo>
                    <a:lnTo>
                      <a:pt x="5" y="0"/>
                    </a:lnTo>
                    <a:lnTo>
                      <a:pt x="0" y="0"/>
                    </a:lnTo>
                    <a:lnTo>
                      <a:pt x="0" y="1"/>
                    </a:lnTo>
                    <a:lnTo>
                      <a:pt x="6"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13" name="Freeform 853"/>
              <p:cNvSpPr>
                <a:spLocks/>
              </p:cNvSpPr>
              <p:nvPr/>
            </p:nvSpPr>
            <p:spPr bwMode="auto">
              <a:xfrm>
                <a:off x="2356" y="2662"/>
                <a:ext cx="8" cy="3"/>
              </a:xfrm>
              <a:custGeom>
                <a:avLst/>
                <a:gdLst/>
                <a:ahLst/>
                <a:cxnLst>
                  <a:cxn ang="0">
                    <a:pos x="7" y="2"/>
                  </a:cxn>
                  <a:cxn ang="0">
                    <a:pos x="6" y="0"/>
                  </a:cxn>
                  <a:cxn ang="0">
                    <a:pos x="0" y="0"/>
                  </a:cxn>
                  <a:cxn ang="0">
                    <a:pos x="0" y="2"/>
                  </a:cxn>
                  <a:cxn ang="0">
                    <a:pos x="7" y="2"/>
                  </a:cxn>
                </a:cxnLst>
                <a:rect l="0" t="0" r="r" b="b"/>
                <a:pathLst>
                  <a:path w="8" h="3">
                    <a:moveTo>
                      <a:pt x="7" y="2"/>
                    </a:moveTo>
                    <a:lnTo>
                      <a:pt x="6" y="0"/>
                    </a:lnTo>
                    <a:lnTo>
                      <a:pt x="0" y="0"/>
                    </a:lnTo>
                    <a:lnTo>
                      <a:pt x="0" y="2"/>
                    </a:lnTo>
                    <a:lnTo>
                      <a:pt x="7"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14" name="Freeform 854"/>
              <p:cNvSpPr>
                <a:spLocks/>
              </p:cNvSpPr>
              <p:nvPr/>
            </p:nvSpPr>
            <p:spPr bwMode="auto">
              <a:xfrm>
                <a:off x="2353" y="2648"/>
                <a:ext cx="15" cy="15"/>
              </a:xfrm>
              <a:custGeom>
                <a:avLst/>
                <a:gdLst/>
                <a:ahLst/>
                <a:cxnLst>
                  <a:cxn ang="0">
                    <a:pos x="7" y="14"/>
                  </a:cxn>
                  <a:cxn ang="0">
                    <a:pos x="8" y="14"/>
                  </a:cxn>
                  <a:cxn ang="0">
                    <a:pos x="10" y="14"/>
                  </a:cxn>
                  <a:cxn ang="0">
                    <a:pos x="11" y="13"/>
                  </a:cxn>
                  <a:cxn ang="0">
                    <a:pos x="12" y="12"/>
                  </a:cxn>
                  <a:cxn ang="0">
                    <a:pos x="13" y="11"/>
                  </a:cxn>
                  <a:cxn ang="0">
                    <a:pos x="13" y="10"/>
                  </a:cxn>
                  <a:cxn ang="0">
                    <a:pos x="14" y="8"/>
                  </a:cxn>
                  <a:cxn ang="0">
                    <a:pos x="14" y="7"/>
                  </a:cxn>
                  <a:cxn ang="0">
                    <a:pos x="14" y="6"/>
                  </a:cxn>
                  <a:cxn ang="0">
                    <a:pos x="13" y="4"/>
                  </a:cxn>
                  <a:cxn ang="0">
                    <a:pos x="13" y="3"/>
                  </a:cxn>
                  <a:cxn ang="0">
                    <a:pos x="12" y="2"/>
                  </a:cxn>
                  <a:cxn ang="0">
                    <a:pos x="11" y="1"/>
                  </a:cxn>
                  <a:cxn ang="0">
                    <a:pos x="10" y="1"/>
                  </a:cxn>
                  <a:cxn ang="0">
                    <a:pos x="8" y="0"/>
                  </a:cxn>
                  <a:cxn ang="0">
                    <a:pos x="7" y="0"/>
                  </a:cxn>
                  <a:cxn ang="0">
                    <a:pos x="6" y="0"/>
                  </a:cxn>
                  <a:cxn ang="0">
                    <a:pos x="4" y="1"/>
                  </a:cxn>
                  <a:cxn ang="0">
                    <a:pos x="3" y="1"/>
                  </a:cxn>
                  <a:cxn ang="0">
                    <a:pos x="2" y="2"/>
                  </a:cxn>
                  <a:cxn ang="0">
                    <a:pos x="1" y="3"/>
                  </a:cxn>
                  <a:cxn ang="0">
                    <a:pos x="1" y="4"/>
                  </a:cxn>
                  <a:cxn ang="0">
                    <a:pos x="0" y="6"/>
                  </a:cxn>
                  <a:cxn ang="0">
                    <a:pos x="0" y="7"/>
                  </a:cxn>
                  <a:cxn ang="0">
                    <a:pos x="0" y="8"/>
                  </a:cxn>
                  <a:cxn ang="0">
                    <a:pos x="1" y="10"/>
                  </a:cxn>
                  <a:cxn ang="0">
                    <a:pos x="1" y="11"/>
                  </a:cxn>
                  <a:cxn ang="0">
                    <a:pos x="2" y="12"/>
                  </a:cxn>
                  <a:cxn ang="0">
                    <a:pos x="3" y="13"/>
                  </a:cxn>
                  <a:cxn ang="0">
                    <a:pos x="4" y="14"/>
                  </a:cxn>
                  <a:cxn ang="0">
                    <a:pos x="6" y="14"/>
                  </a:cxn>
                  <a:cxn ang="0">
                    <a:pos x="7" y="14"/>
                  </a:cxn>
                </a:cxnLst>
                <a:rect l="0" t="0" r="r" b="b"/>
                <a:pathLst>
                  <a:path w="15" h="15">
                    <a:moveTo>
                      <a:pt x="7" y="14"/>
                    </a:moveTo>
                    <a:lnTo>
                      <a:pt x="8" y="14"/>
                    </a:lnTo>
                    <a:lnTo>
                      <a:pt x="10" y="14"/>
                    </a:lnTo>
                    <a:lnTo>
                      <a:pt x="11" y="13"/>
                    </a:lnTo>
                    <a:lnTo>
                      <a:pt x="12" y="12"/>
                    </a:lnTo>
                    <a:lnTo>
                      <a:pt x="13" y="11"/>
                    </a:lnTo>
                    <a:lnTo>
                      <a:pt x="13" y="10"/>
                    </a:lnTo>
                    <a:lnTo>
                      <a:pt x="14" y="8"/>
                    </a:lnTo>
                    <a:lnTo>
                      <a:pt x="14" y="7"/>
                    </a:lnTo>
                    <a:lnTo>
                      <a:pt x="14" y="6"/>
                    </a:lnTo>
                    <a:lnTo>
                      <a:pt x="13" y="4"/>
                    </a:lnTo>
                    <a:lnTo>
                      <a:pt x="13" y="3"/>
                    </a:lnTo>
                    <a:lnTo>
                      <a:pt x="12" y="2"/>
                    </a:lnTo>
                    <a:lnTo>
                      <a:pt x="11" y="1"/>
                    </a:lnTo>
                    <a:lnTo>
                      <a:pt x="10" y="1"/>
                    </a:lnTo>
                    <a:lnTo>
                      <a:pt x="8" y="0"/>
                    </a:lnTo>
                    <a:lnTo>
                      <a:pt x="7" y="0"/>
                    </a:lnTo>
                    <a:lnTo>
                      <a:pt x="6" y="0"/>
                    </a:lnTo>
                    <a:lnTo>
                      <a:pt x="4" y="1"/>
                    </a:lnTo>
                    <a:lnTo>
                      <a:pt x="3" y="1"/>
                    </a:lnTo>
                    <a:lnTo>
                      <a:pt x="2" y="2"/>
                    </a:lnTo>
                    <a:lnTo>
                      <a:pt x="1" y="3"/>
                    </a:lnTo>
                    <a:lnTo>
                      <a:pt x="1" y="4"/>
                    </a:lnTo>
                    <a:lnTo>
                      <a:pt x="0" y="6"/>
                    </a:lnTo>
                    <a:lnTo>
                      <a:pt x="0" y="7"/>
                    </a:lnTo>
                    <a:lnTo>
                      <a:pt x="0" y="8"/>
                    </a:lnTo>
                    <a:lnTo>
                      <a:pt x="1" y="10"/>
                    </a:lnTo>
                    <a:lnTo>
                      <a:pt x="1" y="11"/>
                    </a:lnTo>
                    <a:lnTo>
                      <a:pt x="2" y="12"/>
                    </a:lnTo>
                    <a:lnTo>
                      <a:pt x="3" y="13"/>
                    </a:lnTo>
                    <a:lnTo>
                      <a:pt x="4" y="14"/>
                    </a:lnTo>
                    <a:lnTo>
                      <a:pt x="6" y="14"/>
                    </a:lnTo>
                    <a:lnTo>
                      <a:pt x="7" y="14"/>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15" name="Freeform 855"/>
              <p:cNvSpPr>
                <a:spLocks/>
              </p:cNvSpPr>
              <p:nvPr/>
            </p:nvSpPr>
            <p:spPr bwMode="auto">
              <a:xfrm>
                <a:off x="2353" y="2648"/>
                <a:ext cx="16" cy="16"/>
              </a:xfrm>
              <a:custGeom>
                <a:avLst/>
                <a:gdLst/>
                <a:ahLst/>
                <a:cxnLst>
                  <a:cxn ang="0">
                    <a:pos x="8" y="15"/>
                  </a:cxn>
                  <a:cxn ang="0">
                    <a:pos x="9" y="15"/>
                  </a:cxn>
                  <a:cxn ang="0">
                    <a:pos x="10" y="15"/>
                  </a:cxn>
                  <a:cxn ang="0">
                    <a:pos x="12" y="14"/>
                  </a:cxn>
                  <a:cxn ang="0">
                    <a:pos x="13" y="13"/>
                  </a:cxn>
                  <a:cxn ang="0">
                    <a:pos x="14" y="12"/>
                  </a:cxn>
                  <a:cxn ang="0">
                    <a:pos x="14" y="11"/>
                  </a:cxn>
                  <a:cxn ang="0">
                    <a:pos x="15" y="9"/>
                  </a:cxn>
                  <a:cxn ang="0">
                    <a:pos x="15" y="8"/>
                  </a:cxn>
                  <a:cxn ang="0">
                    <a:pos x="15" y="6"/>
                  </a:cxn>
                  <a:cxn ang="0">
                    <a:pos x="14" y="5"/>
                  </a:cxn>
                  <a:cxn ang="0">
                    <a:pos x="14" y="3"/>
                  </a:cxn>
                  <a:cxn ang="0">
                    <a:pos x="13" y="2"/>
                  </a:cxn>
                  <a:cxn ang="0">
                    <a:pos x="12" y="1"/>
                  </a:cxn>
                  <a:cxn ang="0">
                    <a:pos x="10" y="1"/>
                  </a:cxn>
                  <a:cxn ang="0">
                    <a:pos x="9" y="0"/>
                  </a:cxn>
                  <a:cxn ang="0">
                    <a:pos x="8" y="0"/>
                  </a:cxn>
                  <a:cxn ang="0">
                    <a:pos x="6" y="0"/>
                  </a:cxn>
                  <a:cxn ang="0">
                    <a:pos x="5" y="1"/>
                  </a:cxn>
                  <a:cxn ang="0">
                    <a:pos x="3" y="1"/>
                  </a:cxn>
                  <a:cxn ang="0">
                    <a:pos x="2" y="2"/>
                  </a:cxn>
                  <a:cxn ang="0">
                    <a:pos x="1" y="3"/>
                  </a:cxn>
                  <a:cxn ang="0">
                    <a:pos x="1" y="5"/>
                  </a:cxn>
                  <a:cxn ang="0">
                    <a:pos x="0" y="6"/>
                  </a:cxn>
                  <a:cxn ang="0">
                    <a:pos x="0" y="8"/>
                  </a:cxn>
                  <a:cxn ang="0">
                    <a:pos x="0" y="9"/>
                  </a:cxn>
                  <a:cxn ang="0">
                    <a:pos x="1" y="11"/>
                  </a:cxn>
                  <a:cxn ang="0">
                    <a:pos x="1" y="12"/>
                  </a:cxn>
                  <a:cxn ang="0">
                    <a:pos x="2" y="13"/>
                  </a:cxn>
                  <a:cxn ang="0">
                    <a:pos x="3" y="14"/>
                  </a:cxn>
                  <a:cxn ang="0">
                    <a:pos x="5" y="15"/>
                  </a:cxn>
                  <a:cxn ang="0">
                    <a:pos x="6" y="15"/>
                  </a:cxn>
                  <a:cxn ang="0">
                    <a:pos x="8" y="15"/>
                  </a:cxn>
                </a:cxnLst>
                <a:rect l="0" t="0" r="r" b="b"/>
                <a:pathLst>
                  <a:path w="16" h="16">
                    <a:moveTo>
                      <a:pt x="8" y="15"/>
                    </a:moveTo>
                    <a:lnTo>
                      <a:pt x="9" y="15"/>
                    </a:lnTo>
                    <a:lnTo>
                      <a:pt x="10" y="15"/>
                    </a:lnTo>
                    <a:lnTo>
                      <a:pt x="12" y="14"/>
                    </a:lnTo>
                    <a:lnTo>
                      <a:pt x="13" y="13"/>
                    </a:lnTo>
                    <a:lnTo>
                      <a:pt x="14" y="12"/>
                    </a:lnTo>
                    <a:lnTo>
                      <a:pt x="14" y="11"/>
                    </a:lnTo>
                    <a:lnTo>
                      <a:pt x="15" y="9"/>
                    </a:lnTo>
                    <a:lnTo>
                      <a:pt x="15" y="8"/>
                    </a:lnTo>
                    <a:lnTo>
                      <a:pt x="15" y="6"/>
                    </a:lnTo>
                    <a:lnTo>
                      <a:pt x="14" y="5"/>
                    </a:lnTo>
                    <a:lnTo>
                      <a:pt x="14" y="3"/>
                    </a:lnTo>
                    <a:lnTo>
                      <a:pt x="13" y="2"/>
                    </a:lnTo>
                    <a:lnTo>
                      <a:pt x="12" y="1"/>
                    </a:lnTo>
                    <a:lnTo>
                      <a:pt x="10" y="1"/>
                    </a:lnTo>
                    <a:lnTo>
                      <a:pt x="9" y="0"/>
                    </a:lnTo>
                    <a:lnTo>
                      <a:pt x="8" y="0"/>
                    </a:lnTo>
                    <a:lnTo>
                      <a:pt x="6" y="0"/>
                    </a:lnTo>
                    <a:lnTo>
                      <a:pt x="5" y="1"/>
                    </a:lnTo>
                    <a:lnTo>
                      <a:pt x="3" y="1"/>
                    </a:lnTo>
                    <a:lnTo>
                      <a:pt x="2" y="2"/>
                    </a:lnTo>
                    <a:lnTo>
                      <a:pt x="1" y="3"/>
                    </a:lnTo>
                    <a:lnTo>
                      <a:pt x="1" y="5"/>
                    </a:lnTo>
                    <a:lnTo>
                      <a:pt x="0" y="6"/>
                    </a:lnTo>
                    <a:lnTo>
                      <a:pt x="0" y="8"/>
                    </a:lnTo>
                    <a:lnTo>
                      <a:pt x="0" y="9"/>
                    </a:lnTo>
                    <a:lnTo>
                      <a:pt x="1" y="11"/>
                    </a:lnTo>
                    <a:lnTo>
                      <a:pt x="1" y="12"/>
                    </a:lnTo>
                    <a:lnTo>
                      <a:pt x="2" y="13"/>
                    </a:lnTo>
                    <a:lnTo>
                      <a:pt x="3" y="14"/>
                    </a:lnTo>
                    <a:lnTo>
                      <a:pt x="5" y="15"/>
                    </a:lnTo>
                    <a:lnTo>
                      <a:pt x="6" y="15"/>
                    </a:lnTo>
                    <a:lnTo>
                      <a:pt x="8" y="1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16" name="Freeform 856"/>
              <p:cNvSpPr>
                <a:spLocks/>
              </p:cNvSpPr>
              <p:nvPr/>
            </p:nvSpPr>
            <p:spPr bwMode="auto">
              <a:xfrm>
                <a:off x="2252" y="2681"/>
                <a:ext cx="5" cy="11"/>
              </a:xfrm>
              <a:custGeom>
                <a:avLst/>
                <a:gdLst/>
                <a:ahLst/>
                <a:cxnLst>
                  <a:cxn ang="0">
                    <a:pos x="4" y="10"/>
                  </a:cxn>
                  <a:cxn ang="0">
                    <a:pos x="4" y="0"/>
                  </a:cxn>
                  <a:cxn ang="0">
                    <a:pos x="0" y="0"/>
                  </a:cxn>
                  <a:cxn ang="0">
                    <a:pos x="0" y="10"/>
                  </a:cxn>
                  <a:cxn ang="0">
                    <a:pos x="4" y="10"/>
                  </a:cxn>
                </a:cxnLst>
                <a:rect l="0" t="0" r="r" b="b"/>
                <a:pathLst>
                  <a:path w="5" h="11">
                    <a:moveTo>
                      <a:pt x="4" y="10"/>
                    </a:moveTo>
                    <a:lnTo>
                      <a:pt x="4" y="0"/>
                    </a:lnTo>
                    <a:lnTo>
                      <a:pt x="0" y="0"/>
                    </a:lnTo>
                    <a:lnTo>
                      <a:pt x="0" y="10"/>
                    </a:lnTo>
                    <a:lnTo>
                      <a:pt x="4" y="1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17" name="Freeform 857"/>
              <p:cNvSpPr>
                <a:spLocks/>
              </p:cNvSpPr>
              <p:nvPr/>
            </p:nvSpPr>
            <p:spPr bwMode="auto">
              <a:xfrm>
                <a:off x="2252" y="2681"/>
                <a:ext cx="7" cy="12"/>
              </a:xfrm>
              <a:custGeom>
                <a:avLst/>
                <a:gdLst/>
                <a:ahLst/>
                <a:cxnLst>
                  <a:cxn ang="0">
                    <a:pos x="6" y="11"/>
                  </a:cxn>
                  <a:cxn ang="0">
                    <a:pos x="6" y="0"/>
                  </a:cxn>
                  <a:cxn ang="0">
                    <a:pos x="0" y="0"/>
                  </a:cxn>
                  <a:cxn ang="0">
                    <a:pos x="0" y="11"/>
                  </a:cxn>
                  <a:cxn ang="0">
                    <a:pos x="6" y="11"/>
                  </a:cxn>
                </a:cxnLst>
                <a:rect l="0" t="0" r="r" b="b"/>
                <a:pathLst>
                  <a:path w="7" h="12">
                    <a:moveTo>
                      <a:pt x="6" y="11"/>
                    </a:moveTo>
                    <a:lnTo>
                      <a:pt x="6" y="0"/>
                    </a:lnTo>
                    <a:lnTo>
                      <a:pt x="0" y="0"/>
                    </a:lnTo>
                    <a:lnTo>
                      <a:pt x="0" y="11"/>
                    </a:lnTo>
                    <a:lnTo>
                      <a:pt x="6" y="1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18" name="Freeform 858"/>
              <p:cNvSpPr>
                <a:spLocks/>
              </p:cNvSpPr>
              <p:nvPr/>
            </p:nvSpPr>
            <p:spPr bwMode="auto">
              <a:xfrm>
                <a:off x="2252" y="2679"/>
                <a:ext cx="11" cy="13"/>
              </a:xfrm>
              <a:custGeom>
                <a:avLst/>
                <a:gdLst/>
                <a:ahLst/>
                <a:cxnLst>
                  <a:cxn ang="0">
                    <a:pos x="0" y="12"/>
                  </a:cxn>
                  <a:cxn ang="0">
                    <a:pos x="3" y="0"/>
                  </a:cxn>
                  <a:cxn ang="0">
                    <a:pos x="10" y="0"/>
                  </a:cxn>
                  <a:cxn ang="0">
                    <a:pos x="10" y="12"/>
                  </a:cxn>
                  <a:cxn ang="0">
                    <a:pos x="0" y="12"/>
                  </a:cxn>
                </a:cxnLst>
                <a:rect l="0" t="0" r="r" b="b"/>
                <a:pathLst>
                  <a:path w="11" h="13">
                    <a:moveTo>
                      <a:pt x="0" y="12"/>
                    </a:moveTo>
                    <a:lnTo>
                      <a:pt x="3" y="0"/>
                    </a:lnTo>
                    <a:lnTo>
                      <a:pt x="10" y="0"/>
                    </a:lnTo>
                    <a:lnTo>
                      <a:pt x="10" y="12"/>
                    </a:lnTo>
                    <a:lnTo>
                      <a:pt x="0" y="1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19" name="Freeform 859"/>
              <p:cNvSpPr>
                <a:spLocks/>
              </p:cNvSpPr>
              <p:nvPr/>
            </p:nvSpPr>
            <p:spPr bwMode="auto">
              <a:xfrm>
                <a:off x="2252" y="2679"/>
                <a:ext cx="12" cy="14"/>
              </a:xfrm>
              <a:custGeom>
                <a:avLst/>
                <a:gdLst/>
                <a:ahLst/>
                <a:cxnLst>
                  <a:cxn ang="0">
                    <a:pos x="0" y="13"/>
                  </a:cxn>
                  <a:cxn ang="0">
                    <a:pos x="4" y="0"/>
                  </a:cxn>
                  <a:cxn ang="0">
                    <a:pos x="11" y="0"/>
                  </a:cxn>
                  <a:cxn ang="0">
                    <a:pos x="11" y="13"/>
                  </a:cxn>
                  <a:cxn ang="0">
                    <a:pos x="0" y="13"/>
                  </a:cxn>
                </a:cxnLst>
                <a:rect l="0" t="0" r="r" b="b"/>
                <a:pathLst>
                  <a:path w="12" h="14">
                    <a:moveTo>
                      <a:pt x="0" y="13"/>
                    </a:moveTo>
                    <a:lnTo>
                      <a:pt x="4" y="0"/>
                    </a:lnTo>
                    <a:lnTo>
                      <a:pt x="11" y="0"/>
                    </a:lnTo>
                    <a:lnTo>
                      <a:pt x="11" y="13"/>
                    </a:lnTo>
                    <a:lnTo>
                      <a:pt x="0" y="1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20" name="Freeform 860"/>
              <p:cNvSpPr>
                <a:spLocks/>
              </p:cNvSpPr>
              <p:nvPr/>
            </p:nvSpPr>
            <p:spPr bwMode="auto">
              <a:xfrm>
                <a:off x="2257" y="2676"/>
                <a:ext cx="2" cy="3"/>
              </a:xfrm>
              <a:custGeom>
                <a:avLst/>
                <a:gdLst/>
                <a:ahLst/>
                <a:cxnLst>
                  <a:cxn ang="0">
                    <a:pos x="1" y="2"/>
                  </a:cxn>
                  <a:cxn ang="0">
                    <a:pos x="1" y="0"/>
                  </a:cxn>
                  <a:cxn ang="0">
                    <a:pos x="0" y="0"/>
                  </a:cxn>
                  <a:cxn ang="0">
                    <a:pos x="0" y="2"/>
                  </a:cxn>
                  <a:cxn ang="0">
                    <a:pos x="1" y="2"/>
                  </a:cxn>
                </a:cxnLst>
                <a:rect l="0" t="0" r="r" b="b"/>
                <a:pathLst>
                  <a:path w="2" h="3">
                    <a:moveTo>
                      <a:pt x="1" y="2"/>
                    </a:moveTo>
                    <a:lnTo>
                      <a:pt x="1" y="0"/>
                    </a:lnTo>
                    <a:lnTo>
                      <a:pt x="0" y="0"/>
                    </a:lnTo>
                    <a:lnTo>
                      <a:pt x="0" y="2"/>
                    </a:lnTo>
                    <a:lnTo>
                      <a:pt x="1" y="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21" name="Freeform 861"/>
              <p:cNvSpPr>
                <a:spLocks/>
              </p:cNvSpPr>
              <p:nvPr/>
            </p:nvSpPr>
            <p:spPr bwMode="auto">
              <a:xfrm>
                <a:off x="2257" y="2676"/>
                <a:ext cx="3" cy="4"/>
              </a:xfrm>
              <a:custGeom>
                <a:avLst/>
                <a:gdLst/>
                <a:ahLst/>
                <a:cxnLst>
                  <a:cxn ang="0">
                    <a:pos x="2" y="3"/>
                  </a:cxn>
                  <a:cxn ang="0">
                    <a:pos x="2" y="0"/>
                  </a:cxn>
                  <a:cxn ang="0">
                    <a:pos x="0" y="0"/>
                  </a:cxn>
                  <a:cxn ang="0">
                    <a:pos x="0" y="3"/>
                  </a:cxn>
                  <a:cxn ang="0">
                    <a:pos x="2" y="3"/>
                  </a:cxn>
                </a:cxnLst>
                <a:rect l="0" t="0" r="r" b="b"/>
                <a:pathLst>
                  <a:path w="3" h="4">
                    <a:moveTo>
                      <a:pt x="2" y="3"/>
                    </a:moveTo>
                    <a:lnTo>
                      <a:pt x="2" y="0"/>
                    </a:lnTo>
                    <a:lnTo>
                      <a:pt x="0" y="0"/>
                    </a:lnTo>
                    <a:lnTo>
                      <a:pt x="0" y="3"/>
                    </a:lnTo>
                    <a:lnTo>
                      <a:pt x="2" y="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22" name="Freeform 862"/>
              <p:cNvSpPr>
                <a:spLocks/>
              </p:cNvSpPr>
              <p:nvPr/>
            </p:nvSpPr>
            <p:spPr bwMode="auto">
              <a:xfrm>
                <a:off x="2249" y="2626"/>
                <a:ext cx="39" cy="1"/>
              </a:xfrm>
              <a:custGeom>
                <a:avLst/>
                <a:gdLst/>
                <a:ahLst/>
                <a:cxnLst>
                  <a:cxn ang="0">
                    <a:pos x="38" y="0"/>
                  </a:cxn>
                  <a:cxn ang="0">
                    <a:pos x="38" y="0"/>
                  </a:cxn>
                  <a:cxn ang="0">
                    <a:pos x="0" y="0"/>
                  </a:cxn>
                  <a:cxn ang="0">
                    <a:pos x="0" y="0"/>
                  </a:cxn>
                  <a:cxn ang="0">
                    <a:pos x="38" y="0"/>
                  </a:cxn>
                </a:cxnLst>
                <a:rect l="0" t="0" r="r" b="b"/>
                <a:pathLst>
                  <a:path w="39" h="1">
                    <a:moveTo>
                      <a:pt x="38" y="0"/>
                    </a:moveTo>
                    <a:lnTo>
                      <a:pt x="38" y="0"/>
                    </a:lnTo>
                    <a:lnTo>
                      <a:pt x="0" y="0"/>
                    </a:lnTo>
                    <a:lnTo>
                      <a:pt x="0" y="0"/>
                    </a:lnTo>
                    <a:lnTo>
                      <a:pt x="38"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23" name="Freeform 863"/>
              <p:cNvSpPr>
                <a:spLocks/>
              </p:cNvSpPr>
              <p:nvPr/>
            </p:nvSpPr>
            <p:spPr bwMode="auto">
              <a:xfrm>
                <a:off x="2249" y="2626"/>
                <a:ext cx="40" cy="2"/>
              </a:xfrm>
              <a:custGeom>
                <a:avLst/>
                <a:gdLst/>
                <a:ahLst/>
                <a:cxnLst>
                  <a:cxn ang="0">
                    <a:pos x="39" y="1"/>
                  </a:cxn>
                  <a:cxn ang="0">
                    <a:pos x="39" y="0"/>
                  </a:cxn>
                  <a:cxn ang="0">
                    <a:pos x="0" y="0"/>
                  </a:cxn>
                  <a:cxn ang="0">
                    <a:pos x="0" y="1"/>
                  </a:cxn>
                  <a:cxn ang="0">
                    <a:pos x="39" y="1"/>
                  </a:cxn>
                </a:cxnLst>
                <a:rect l="0" t="0" r="r" b="b"/>
                <a:pathLst>
                  <a:path w="40" h="2">
                    <a:moveTo>
                      <a:pt x="39" y="1"/>
                    </a:moveTo>
                    <a:lnTo>
                      <a:pt x="39" y="0"/>
                    </a:lnTo>
                    <a:lnTo>
                      <a:pt x="0" y="0"/>
                    </a:lnTo>
                    <a:lnTo>
                      <a:pt x="0" y="1"/>
                    </a:lnTo>
                    <a:lnTo>
                      <a:pt x="39"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24" name="Freeform 864"/>
              <p:cNvSpPr>
                <a:spLocks/>
              </p:cNvSpPr>
              <p:nvPr/>
            </p:nvSpPr>
            <p:spPr bwMode="auto">
              <a:xfrm>
                <a:off x="2249" y="2612"/>
                <a:ext cx="39" cy="1"/>
              </a:xfrm>
              <a:custGeom>
                <a:avLst/>
                <a:gdLst/>
                <a:ahLst/>
                <a:cxnLst>
                  <a:cxn ang="0">
                    <a:pos x="38" y="0"/>
                  </a:cxn>
                  <a:cxn ang="0">
                    <a:pos x="38" y="0"/>
                  </a:cxn>
                  <a:cxn ang="0">
                    <a:pos x="0" y="0"/>
                  </a:cxn>
                  <a:cxn ang="0">
                    <a:pos x="0" y="0"/>
                  </a:cxn>
                  <a:cxn ang="0">
                    <a:pos x="38" y="0"/>
                  </a:cxn>
                </a:cxnLst>
                <a:rect l="0" t="0" r="r" b="b"/>
                <a:pathLst>
                  <a:path w="39" h="1">
                    <a:moveTo>
                      <a:pt x="38" y="0"/>
                    </a:moveTo>
                    <a:lnTo>
                      <a:pt x="38" y="0"/>
                    </a:lnTo>
                    <a:lnTo>
                      <a:pt x="0" y="0"/>
                    </a:lnTo>
                    <a:lnTo>
                      <a:pt x="0" y="0"/>
                    </a:lnTo>
                    <a:lnTo>
                      <a:pt x="38"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25" name="Freeform 865"/>
              <p:cNvSpPr>
                <a:spLocks/>
              </p:cNvSpPr>
              <p:nvPr/>
            </p:nvSpPr>
            <p:spPr bwMode="auto">
              <a:xfrm>
                <a:off x="2249" y="2612"/>
                <a:ext cx="40" cy="2"/>
              </a:xfrm>
              <a:custGeom>
                <a:avLst/>
                <a:gdLst/>
                <a:ahLst/>
                <a:cxnLst>
                  <a:cxn ang="0">
                    <a:pos x="39" y="1"/>
                  </a:cxn>
                  <a:cxn ang="0">
                    <a:pos x="39" y="0"/>
                  </a:cxn>
                  <a:cxn ang="0">
                    <a:pos x="0" y="0"/>
                  </a:cxn>
                  <a:cxn ang="0">
                    <a:pos x="0" y="1"/>
                  </a:cxn>
                  <a:cxn ang="0">
                    <a:pos x="39" y="1"/>
                  </a:cxn>
                </a:cxnLst>
                <a:rect l="0" t="0" r="r" b="b"/>
                <a:pathLst>
                  <a:path w="40" h="2">
                    <a:moveTo>
                      <a:pt x="39" y="1"/>
                    </a:moveTo>
                    <a:lnTo>
                      <a:pt x="39" y="0"/>
                    </a:lnTo>
                    <a:lnTo>
                      <a:pt x="0" y="0"/>
                    </a:lnTo>
                    <a:lnTo>
                      <a:pt x="0" y="1"/>
                    </a:lnTo>
                    <a:lnTo>
                      <a:pt x="39"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26" name="Freeform 866"/>
              <p:cNvSpPr>
                <a:spLocks/>
              </p:cNvSpPr>
              <p:nvPr/>
            </p:nvSpPr>
            <p:spPr bwMode="auto">
              <a:xfrm>
                <a:off x="2290" y="2686"/>
                <a:ext cx="18" cy="5"/>
              </a:xfrm>
              <a:custGeom>
                <a:avLst/>
                <a:gdLst/>
                <a:ahLst/>
                <a:cxnLst>
                  <a:cxn ang="0">
                    <a:pos x="1" y="4"/>
                  </a:cxn>
                  <a:cxn ang="0">
                    <a:pos x="17" y="4"/>
                  </a:cxn>
                  <a:cxn ang="0">
                    <a:pos x="17" y="0"/>
                  </a:cxn>
                  <a:cxn ang="0">
                    <a:pos x="0" y="1"/>
                  </a:cxn>
                  <a:cxn ang="0">
                    <a:pos x="1" y="4"/>
                  </a:cxn>
                </a:cxnLst>
                <a:rect l="0" t="0" r="r" b="b"/>
                <a:pathLst>
                  <a:path w="18" h="5">
                    <a:moveTo>
                      <a:pt x="1" y="4"/>
                    </a:moveTo>
                    <a:lnTo>
                      <a:pt x="17" y="4"/>
                    </a:lnTo>
                    <a:lnTo>
                      <a:pt x="17" y="0"/>
                    </a:lnTo>
                    <a:lnTo>
                      <a:pt x="0" y="1"/>
                    </a:lnTo>
                    <a:lnTo>
                      <a:pt x="1" y="4"/>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27" name="Freeform 867"/>
              <p:cNvSpPr>
                <a:spLocks/>
              </p:cNvSpPr>
              <p:nvPr/>
            </p:nvSpPr>
            <p:spPr bwMode="auto">
              <a:xfrm>
                <a:off x="2303" y="2674"/>
                <a:ext cx="7" cy="8"/>
              </a:xfrm>
              <a:custGeom>
                <a:avLst/>
                <a:gdLst/>
                <a:ahLst/>
                <a:cxnLst>
                  <a:cxn ang="0">
                    <a:pos x="6" y="7"/>
                  </a:cxn>
                  <a:cxn ang="0">
                    <a:pos x="6" y="0"/>
                  </a:cxn>
                  <a:cxn ang="0">
                    <a:pos x="0" y="0"/>
                  </a:cxn>
                  <a:cxn ang="0">
                    <a:pos x="0" y="7"/>
                  </a:cxn>
                  <a:cxn ang="0">
                    <a:pos x="6" y="7"/>
                  </a:cxn>
                </a:cxnLst>
                <a:rect l="0" t="0" r="r" b="b"/>
                <a:pathLst>
                  <a:path w="7" h="8">
                    <a:moveTo>
                      <a:pt x="6" y="7"/>
                    </a:moveTo>
                    <a:lnTo>
                      <a:pt x="6" y="0"/>
                    </a:lnTo>
                    <a:lnTo>
                      <a:pt x="0" y="0"/>
                    </a:lnTo>
                    <a:lnTo>
                      <a:pt x="0" y="7"/>
                    </a:lnTo>
                    <a:lnTo>
                      <a:pt x="6" y="7"/>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28" name="Freeform 868"/>
              <p:cNvSpPr>
                <a:spLocks/>
              </p:cNvSpPr>
              <p:nvPr/>
            </p:nvSpPr>
            <p:spPr bwMode="auto">
              <a:xfrm>
                <a:off x="2303" y="2674"/>
                <a:ext cx="9" cy="9"/>
              </a:xfrm>
              <a:custGeom>
                <a:avLst/>
                <a:gdLst/>
                <a:ahLst/>
                <a:cxnLst>
                  <a:cxn ang="0">
                    <a:pos x="8" y="8"/>
                  </a:cxn>
                  <a:cxn ang="0">
                    <a:pos x="8" y="0"/>
                  </a:cxn>
                  <a:cxn ang="0">
                    <a:pos x="0" y="0"/>
                  </a:cxn>
                  <a:cxn ang="0">
                    <a:pos x="0" y="8"/>
                  </a:cxn>
                  <a:cxn ang="0">
                    <a:pos x="8" y="8"/>
                  </a:cxn>
                </a:cxnLst>
                <a:rect l="0" t="0" r="r" b="b"/>
                <a:pathLst>
                  <a:path w="9" h="9">
                    <a:moveTo>
                      <a:pt x="8" y="8"/>
                    </a:moveTo>
                    <a:lnTo>
                      <a:pt x="8" y="0"/>
                    </a:lnTo>
                    <a:lnTo>
                      <a:pt x="0" y="0"/>
                    </a:lnTo>
                    <a:lnTo>
                      <a:pt x="0" y="8"/>
                    </a:lnTo>
                    <a:lnTo>
                      <a:pt x="8" y="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29" name="Line 869"/>
              <p:cNvSpPr>
                <a:spLocks noChangeShapeType="1"/>
              </p:cNvSpPr>
              <p:nvPr/>
            </p:nvSpPr>
            <p:spPr bwMode="auto">
              <a:xfrm>
                <a:off x="2307" y="2682"/>
                <a:ext cx="0" cy="4"/>
              </a:xfrm>
              <a:prstGeom prst="line">
                <a:avLst/>
              </a:prstGeom>
              <a:noFill/>
              <a:ln w="12700">
                <a:noFill/>
                <a:round/>
                <a:headEnd/>
                <a:tailEnd/>
              </a:ln>
              <a:effectLst/>
            </p:spPr>
            <p:txBody>
              <a:bodyPr/>
              <a:lstStyle/>
              <a:p>
                <a:endParaRPr lang="en-US"/>
              </a:p>
            </p:txBody>
          </p:sp>
          <p:sp>
            <p:nvSpPr>
              <p:cNvPr id="323430" name="Line 870"/>
              <p:cNvSpPr>
                <a:spLocks noChangeShapeType="1"/>
              </p:cNvSpPr>
              <p:nvPr/>
            </p:nvSpPr>
            <p:spPr bwMode="auto">
              <a:xfrm>
                <a:off x="2307" y="2682"/>
                <a:ext cx="0" cy="4"/>
              </a:xfrm>
              <a:prstGeom prst="line">
                <a:avLst/>
              </a:prstGeom>
              <a:noFill/>
              <a:ln w="12700">
                <a:solidFill>
                  <a:srgbClr val="000000"/>
                </a:solidFill>
                <a:round/>
                <a:headEnd/>
                <a:tailEnd/>
              </a:ln>
              <a:effectLst/>
            </p:spPr>
            <p:txBody>
              <a:bodyPr/>
              <a:lstStyle/>
              <a:p>
                <a:endParaRPr lang="en-US"/>
              </a:p>
            </p:txBody>
          </p:sp>
          <p:sp>
            <p:nvSpPr>
              <p:cNvPr id="323431" name="Freeform 871"/>
              <p:cNvSpPr>
                <a:spLocks/>
              </p:cNvSpPr>
              <p:nvPr/>
            </p:nvSpPr>
            <p:spPr bwMode="auto">
              <a:xfrm>
                <a:off x="2314" y="2646"/>
                <a:ext cx="23" cy="1"/>
              </a:xfrm>
              <a:custGeom>
                <a:avLst/>
                <a:gdLst/>
                <a:ahLst/>
                <a:cxnLst>
                  <a:cxn ang="0">
                    <a:pos x="22" y="0"/>
                  </a:cxn>
                  <a:cxn ang="0">
                    <a:pos x="22" y="0"/>
                  </a:cxn>
                  <a:cxn ang="0">
                    <a:pos x="0" y="0"/>
                  </a:cxn>
                  <a:cxn ang="0">
                    <a:pos x="0" y="0"/>
                  </a:cxn>
                  <a:cxn ang="0">
                    <a:pos x="22" y="0"/>
                  </a:cxn>
                </a:cxnLst>
                <a:rect l="0" t="0" r="r" b="b"/>
                <a:pathLst>
                  <a:path w="23" h="1">
                    <a:moveTo>
                      <a:pt x="22" y="0"/>
                    </a:moveTo>
                    <a:lnTo>
                      <a:pt x="22" y="0"/>
                    </a:lnTo>
                    <a:lnTo>
                      <a:pt x="0" y="0"/>
                    </a:lnTo>
                    <a:lnTo>
                      <a:pt x="0" y="0"/>
                    </a:lnTo>
                    <a:lnTo>
                      <a:pt x="22"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32" name="Freeform 872"/>
              <p:cNvSpPr>
                <a:spLocks/>
              </p:cNvSpPr>
              <p:nvPr/>
            </p:nvSpPr>
            <p:spPr bwMode="auto">
              <a:xfrm>
                <a:off x="2314" y="2646"/>
                <a:ext cx="24" cy="2"/>
              </a:xfrm>
              <a:custGeom>
                <a:avLst/>
                <a:gdLst/>
                <a:ahLst/>
                <a:cxnLst>
                  <a:cxn ang="0">
                    <a:pos x="23" y="1"/>
                  </a:cxn>
                  <a:cxn ang="0">
                    <a:pos x="23" y="0"/>
                  </a:cxn>
                  <a:cxn ang="0">
                    <a:pos x="0" y="0"/>
                  </a:cxn>
                  <a:cxn ang="0">
                    <a:pos x="0" y="1"/>
                  </a:cxn>
                  <a:cxn ang="0">
                    <a:pos x="23" y="1"/>
                  </a:cxn>
                </a:cxnLst>
                <a:rect l="0" t="0" r="r" b="b"/>
                <a:pathLst>
                  <a:path w="24" h="2">
                    <a:moveTo>
                      <a:pt x="23" y="1"/>
                    </a:moveTo>
                    <a:lnTo>
                      <a:pt x="23" y="0"/>
                    </a:lnTo>
                    <a:lnTo>
                      <a:pt x="0" y="0"/>
                    </a:lnTo>
                    <a:lnTo>
                      <a:pt x="0" y="1"/>
                    </a:lnTo>
                    <a:lnTo>
                      <a:pt x="23"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33" name="Freeform 873"/>
              <p:cNvSpPr>
                <a:spLocks/>
              </p:cNvSpPr>
              <p:nvPr/>
            </p:nvSpPr>
            <p:spPr bwMode="auto">
              <a:xfrm>
                <a:off x="2302" y="2629"/>
                <a:ext cx="36" cy="11"/>
              </a:xfrm>
              <a:custGeom>
                <a:avLst/>
                <a:gdLst/>
                <a:ahLst/>
                <a:cxnLst>
                  <a:cxn ang="0">
                    <a:pos x="29" y="0"/>
                  </a:cxn>
                  <a:cxn ang="0">
                    <a:pos x="30" y="0"/>
                  </a:cxn>
                  <a:cxn ang="0">
                    <a:pos x="31" y="0"/>
                  </a:cxn>
                  <a:cxn ang="0">
                    <a:pos x="32" y="1"/>
                  </a:cxn>
                  <a:cxn ang="0">
                    <a:pos x="33" y="1"/>
                  </a:cxn>
                  <a:cxn ang="0">
                    <a:pos x="34" y="2"/>
                  </a:cxn>
                  <a:cxn ang="0">
                    <a:pos x="34" y="3"/>
                  </a:cxn>
                  <a:cxn ang="0">
                    <a:pos x="35" y="4"/>
                  </a:cxn>
                  <a:cxn ang="0">
                    <a:pos x="35" y="5"/>
                  </a:cxn>
                  <a:cxn ang="0">
                    <a:pos x="35" y="5"/>
                  </a:cxn>
                  <a:cxn ang="0">
                    <a:pos x="34" y="6"/>
                  </a:cxn>
                  <a:cxn ang="0">
                    <a:pos x="34" y="7"/>
                  </a:cxn>
                  <a:cxn ang="0">
                    <a:pos x="33" y="8"/>
                  </a:cxn>
                  <a:cxn ang="0">
                    <a:pos x="32" y="8"/>
                  </a:cxn>
                  <a:cxn ang="0">
                    <a:pos x="31" y="9"/>
                  </a:cxn>
                  <a:cxn ang="0">
                    <a:pos x="30" y="9"/>
                  </a:cxn>
                  <a:cxn ang="0">
                    <a:pos x="29" y="9"/>
                  </a:cxn>
                  <a:cxn ang="0">
                    <a:pos x="18" y="10"/>
                  </a:cxn>
                  <a:cxn ang="0">
                    <a:pos x="6" y="9"/>
                  </a:cxn>
                  <a:cxn ang="0">
                    <a:pos x="5" y="9"/>
                  </a:cxn>
                  <a:cxn ang="0">
                    <a:pos x="3" y="9"/>
                  </a:cxn>
                  <a:cxn ang="0">
                    <a:pos x="3" y="8"/>
                  </a:cxn>
                  <a:cxn ang="0">
                    <a:pos x="2" y="8"/>
                  </a:cxn>
                  <a:cxn ang="0">
                    <a:pos x="1" y="7"/>
                  </a:cxn>
                  <a:cxn ang="0">
                    <a:pos x="0" y="6"/>
                  </a:cxn>
                  <a:cxn ang="0">
                    <a:pos x="0" y="5"/>
                  </a:cxn>
                  <a:cxn ang="0">
                    <a:pos x="0" y="5"/>
                  </a:cxn>
                  <a:cxn ang="0">
                    <a:pos x="0" y="4"/>
                  </a:cxn>
                  <a:cxn ang="0">
                    <a:pos x="0" y="3"/>
                  </a:cxn>
                  <a:cxn ang="0">
                    <a:pos x="1" y="2"/>
                  </a:cxn>
                  <a:cxn ang="0">
                    <a:pos x="2" y="1"/>
                  </a:cxn>
                  <a:cxn ang="0">
                    <a:pos x="3" y="1"/>
                  </a:cxn>
                  <a:cxn ang="0">
                    <a:pos x="4" y="0"/>
                  </a:cxn>
                  <a:cxn ang="0">
                    <a:pos x="5" y="0"/>
                  </a:cxn>
                  <a:cxn ang="0">
                    <a:pos x="6" y="0"/>
                  </a:cxn>
                  <a:cxn ang="0">
                    <a:pos x="29" y="0"/>
                  </a:cxn>
                </a:cxnLst>
                <a:rect l="0" t="0" r="r" b="b"/>
                <a:pathLst>
                  <a:path w="36" h="11">
                    <a:moveTo>
                      <a:pt x="29" y="0"/>
                    </a:moveTo>
                    <a:lnTo>
                      <a:pt x="30" y="0"/>
                    </a:lnTo>
                    <a:lnTo>
                      <a:pt x="31" y="0"/>
                    </a:lnTo>
                    <a:lnTo>
                      <a:pt x="32" y="1"/>
                    </a:lnTo>
                    <a:lnTo>
                      <a:pt x="33" y="1"/>
                    </a:lnTo>
                    <a:lnTo>
                      <a:pt x="34" y="2"/>
                    </a:lnTo>
                    <a:lnTo>
                      <a:pt x="34" y="3"/>
                    </a:lnTo>
                    <a:lnTo>
                      <a:pt x="35" y="4"/>
                    </a:lnTo>
                    <a:lnTo>
                      <a:pt x="35" y="5"/>
                    </a:lnTo>
                    <a:lnTo>
                      <a:pt x="35" y="5"/>
                    </a:lnTo>
                    <a:lnTo>
                      <a:pt x="34" y="6"/>
                    </a:lnTo>
                    <a:lnTo>
                      <a:pt x="34" y="7"/>
                    </a:lnTo>
                    <a:lnTo>
                      <a:pt x="33" y="8"/>
                    </a:lnTo>
                    <a:lnTo>
                      <a:pt x="32" y="8"/>
                    </a:lnTo>
                    <a:lnTo>
                      <a:pt x="31" y="9"/>
                    </a:lnTo>
                    <a:lnTo>
                      <a:pt x="30" y="9"/>
                    </a:lnTo>
                    <a:lnTo>
                      <a:pt x="29" y="9"/>
                    </a:lnTo>
                    <a:lnTo>
                      <a:pt x="18" y="10"/>
                    </a:lnTo>
                    <a:lnTo>
                      <a:pt x="6" y="9"/>
                    </a:lnTo>
                    <a:lnTo>
                      <a:pt x="5" y="9"/>
                    </a:lnTo>
                    <a:lnTo>
                      <a:pt x="3" y="9"/>
                    </a:lnTo>
                    <a:lnTo>
                      <a:pt x="3" y="8"/>
                    </a:lnTo>
                    <a:lnTo>
                      <a:pt x="2" y="8"/>
                    </a:lnTo>
                    <a:lnTo>
                      <a:pt x="1" y="7"/>
                    </a:lnTo>
                    <a:lnTo>
                      <a:pt x="0" y="6"/>
                    </a:lnTo>
                    <a:lnTo>
                      <a:pt x="0" y="5"/>
                    </a:lnTo>
                    <a:lnTo>
                      <a:pt x="0" y="5"/>
                    </a:lnTo>
                    <a:lnTo>
                      <a:pt x="0" y="4"/>
                    </a:lnTo>
                    <a:lnTo>
                      <a:pt x="0" y="3"/>
                    </a:lnTo>
                    <a:lnTo>
                      <a:pt x="1" y="2"/>
                    </a:lnTo>
                    <a:lnTo>
                      <a:pt x="2" y="1"/>
                    </a:lnTo>
                    <a:lnTo>
                      <a:pt x="3" y="1"/>
                    </a:lnTo>
                    <a:lnTo>
                      <a:pt x="4" y="0"/>
                    </a:lnTo>
                    <a:lnTo>
                      <a:pt x="5" y="0"/>
                    </a:lnTo>
                    <a:lnTo>
                      <a:pt x="6" y="0"/>
                    </a:lnTo>
                    <a:lnTo>
                      <a:pt x="29"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34" name="Freeform 874"/>
              <p:cNvSpPr>
                <a:spLocks/>
              </p:cNvSpPr>
              <p:nvPr/>
            </p:nvSpPr>
            <p:spPr bwMode="auto">
              <a:xfrm>
                <a:off x="2302" y="2629"/>
                <a:ext cx="37" cy="12"/>
              </a:xfrm>
              <a:custGeom>
                <a:avLst/>
                <a:gdLst/>
                <a:ahLst/>
                <a:cxnLst>
                  <a:cxn ang="0">
                    <a:pos x="30" y="0"/>
                  </a:cxn>
                  <a:cxn ang="0">
                    <a:pos x="31" y="0"/>
                  </a:cxn>
                  <a:cxn ang="0">
                    <a:pos x="32" y="0"/>
                  </a:cxn>
                  <a:cxn ang="0">
                    <a:pos x="33" y="1"/>
                  </a:cxn>
                  <a:cxn ang="0">
                    <a:pos x="34" y="2"/>
                  </a:cxn>
                  <a:cxn ang="0">
                    <a:pos x="35" y="2"/>
                  </a:cxn>
                  <a:cxn ang="0">
                    <a:pos x="35" y="3"/>
                  </a:cxn>
                  <a:cxn ang="0">
                    <a:pos x="36" y="4"/>
                  </a:cxn>
                  <a:cxn ang="0">
                    <a:pos x="36" y="5"/>
                  </a:cxn>
                  <a:cxn ang="0">
                    <a:pos x="36" y="6"/>
                  </a:cxn>
                  <a:cxn ang="0">
                    <a:pos x="35" y="7"/>
                  </a:cxn>
                  <a:cxn ang="0">
                    <a:pos x="35" y="8"/>
                  </a:cxn>
                  <a:cxn ang="0">
                    <a:pos x="34" y="8"/>
                  </a:cxn>
                  <a:cxn ang="0">
                    <a:pos x="33" y="9"/>
                  </a:cxn>
                  <a:cxn ang="0">
                    <a:pos x="32" y="10"/>
                  </a:cxn>
                  <a:cxn ang="0">
                    <a:pos x="31" y="10"/>
                  </a:cxn>
                  <a:cxn ang="0">
                    <a:pos x="30" y="10"/>
                  </a:cxn>
                  <a:cxn ang="0">
                    <a:pos x="18" y="11"/>
                  </a:cxn>
                  <a:cxn ang="0">
                    <a:pos x="6" y="10"/>
                  </a:cxn>
                  <a:cxn ang="0">
                    <a:pos x="5" y="10"/>
                  </a:cxn>
                  <a:cxn ang="0">
                    <a:pos x="3" y="10"/>
                  </a:cxn>
                  <a:cxn ang="0">
                    <a:pos x="3" y="9"/>
                  </a:cxn>
                  <a:cxn ang="0">
                    <a:pos x="2" y="8"/>
                  </a:cxn>
                  <a:cxn ang="0">
                    <a:pos x="1" y="8"/>
                  </a:cxn>
                  <a:cxn ang="0">
                    <a:pos x="0" y="7"/>
                  </a:cxn>
                  <a:cxn ang="0">
                    <a:pos x="0" y="6"/>
                  </a:cxn>
                  <a:cxn ang="0">
                    <a:pos x="0" y="5"/>
                  </a:cxn>
                  <a:cxn ang="0">
                    <a:pos x="0" y="4"/>
                  </a:cxn>
                  <a:cxn ang="0">
                    <a:pos x="0" y="3"/>
                  </a:cxn>
                  <a:cxn ang="0">
                    <a:pos x="1" y="2"/>
                  </a:cxn>
                  <a:cxn ang="0">
                    <a:pos x="2" y="2"/>
                  </a:cxn>
                  <a:cxn ang="0">
                    <a:pos x="3" y="1"/>
                  </a:cxn>
                  <a:cxn ang="0">
                    <a:pos x="4" y="0"/>
                  </a:cxn>
                  <a:cxn ang="0">
                    <a:pos x="5" y="0"/>
                  </a:cxn>
                  <a:cxn ang="0">
                    <a:pos x="6" y="0"/>
                  </a:cxn>
                  <a:cxn ang="0">
                    <a:pos x="30" y="0"/>
                  </a:cxn>
                </a:cxnLst>
                <a:rect l="0" t="0" r="r" b="b"/>
                <a:pathLst>
                  <a:path w="37" h="12">
                    <a:moveTo>
                      <a:pt x="30" y="0"/>
                    </a:moveTo>
                    <a:lnTo>
                      <a:pt x="31" y="0"/>
                    </a:lnTo>
                    <a:lnTo>
                      <a:pt x="32" y="0"/>
                    </a:lnTo>
                    <a:lnTo>
                      <a:pt x="33" y="1"/>
                    </a:lnTo>
                    <a:lnTo>
                      <a:pt x="34" y="2"/>
                    </a:lnTo>
                    <a:lnTo>
                      <a:pt x="35" y="2"/>
                    </a:lnTo>
                    <a:lnTo>
                      <a:pt x="35" y="3"/>
                    </a:lnTo>
                    <a:lnTo>
                      <a:pt x="36" y="4"/>
                    </a:lnTo>
                    <a:lnTo>
                      <a:pt x="36" y="5"/>
                    </a:lnTo>
                    <a:lnTo>
                      <a:pt x="36" y="6"/>
                    </a:lnTo>
                    <a:lnTo>
                      <a:pt x="35" y="7"/>
                    </a:lnTo>
                    <a:lnTo>
                      <a:pt x="35" y="8"/>
                    </a:lnTo>
                    <a:lnTo>
                      <a:pt x="34" y="8"/>
                    </a:lnTo>
                    <a:lnTo>
                      <a:pt x="33" y="9"/>
                    </a:lnTo>
                    <a:lnTo>
                      <a:pt x="32" y="10"/>
                    </a:lnTo>
                    <a:lnTo>
                      <a:pt x="31" y="10"/>
                    </a:lnTo>
                    <a:lnTo>
                      <a:pt x="30" y="10"/>
                    </a:lnTo>
                    <a:lnTo>
                      <a:pt x="18" y="11"/>
                    </a:lnTo>
                    <a:lnTo>
                      <a:pt x="6" y="10"/>
                    </a:lnTo>
                    <a:lnTo>
                      <a:pt x="5" y="10"/>
                    </a:lnTo>
                    <a:lnTo>
                      <a:pt x="3" y="10"/>
                    </a:lnTo>
                    <a:lnTo>
                      <a:pt x="3" y="9"/>
                    </a:lnTo>
                    <a:lnTo>
                      <a:pt x="2" y="8"/>
                    </a:lnTo>
                    <a:lnTo>
                      <a:pt x="1" y="8"/>
                    </a:lnTo>
                    <a:lnTo>
                      <a:pt x="0" y="7"/>
                    </a:lnTo>
                    <a:lnTo>
                      <a:pt x="0" y="6"/>
                    </a:lnTo>
                    <a:lnTo>
                      <a:pt x="0" y="5"/>
                    </a:lnTo>
                    <a:lnTo>
                      <a:pt x="0" y="4"/>
                    </a:lnTo>
                    <a:lnTo>
                      <a:pt x="0" y="3"/>
                    </a:lnTo>
                    <a:lnTo>
                      <a:pt x="1" y="2"/>
                    </a:lnTo>
                    <a:lnTo>
                      <a:pt x="2" y="2"/>
                    </a:lnTo>
                    <a:lnTo>
                      <a:pt x="3" y="1"/>
                    </a:lnTo>
                    <a:lnTo>
                      <a:pt x="4" y="0"/>
                    </a:lnTo>
                    <a:lnTo>
                      <a:pt x="5" y="0"/>
                    </a:lnTo>
                    <a:lnTo>
                      <a:pt x="6" y="0"/>
                    </a:lnTo>
                    <a:lnTo>
                      <a:pt x="3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35" name="Freeform 875"/>
              <p:cNvSpPr>
                <a:spLocks/>
              </p:cNvSpPr>
              <p:nvPr/>
            </p:nvSpPr>
            <p:spPr bwMode="auto">
              <a:xfrm>
                <a:off x="2307" y="2629"/>
                <a:ext cx="3" cy="10"/>
              </a:xfrm>
              <a:custGeom>
                <a:avLst/>
                <a:gdLst/>
                <a:ahLst/>
                <a:cxnLst>
                  <a:cxn ang="0">
                    <a:pos x="0" y="0"/>
                  </a:cxn>
                  <a:cxn ang="0">
                    <a:pos x="0" y="9"/>
                  </a:cxn>
                  <a:cxn ang="0">
                    <a:pos x="2" y="0"/>
                  </a:cxn>
                  <a:cxn ang="0">
                    <a:pos x="0" y="0"/>
                  </a:cxn>
                </a:cxnLst>
                <a:rect l="0" t="0" r="r" b="b"/>
                <a:pathLst>
                  <a:path w="3" h="10">
                    <a:moveTo>
                      <a:pt x="0" y="0"/>
                    </a:moveTo>
                    <a:lnTo>
                      <a:pt x="0" y="9"/>
                    </a:lnTo>
                    <a:lnTo>
                      <a:pt x="2"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36" name="Freeform 876"/>
              <p:cNvSpPr>
                <a:spLocks/>
              </p:cNvSpPr>
              <p:nvPr/>
            </p:nvSpPr>
            <p:spPr bwMode="auto">
              <a:xfrm>
                <a:off x="2310" y="2629"/>
                <a:ext cx="3" cy="10"/>
              </a:xfrm>
              <a:custGeom>
                <a:avLst/>
                <a:gdLst/>
                <a:ahLst/>
                <a:cxnLst>
                  <a:cxn ang="0">
                    <a:pos x="0" y="0"/>
                  </a:cxn>
                  <a:cxn ang="0">
                    <a:pos x="0" y="9"/>
                  </a:cxn>
                  <a:cxn ang="0">
                    <a:pos x="2" y="0"/>
                  </a:cxn>
                  <a:cxn ang="0">
                    <a:pos x="0" y="0"/>
                  </a:cxn>
                </a:cxnLst>
                <a:rect l="0" t="0" r="r" b="b"/>
                <a:pathLst>
                  <a:path w="3" h="10">
                    <a:moveTo>
                      <a:pt x="0" y="0"/>
                    </a:moveTo>
                    <a:lnTo>
                      <a:pt x="0" y="9"/>
                    </a:lnTo>
                    <a:lnTo>
                      <a:pt x="2"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37" name="Freeform 877"/>
              <p:cNvSpPr>
                <a:spLocks/>
              </p:cNvSpPr>
              <p:nvPr/>
            </p:nvSpPr>
            <p:spPr bwMode="auto">
              <a:xfrm>
                <a:off x="2319" y="2629"/>
                <a:ext cx="3" cy="11"/>
              </a:xfrm>
              <a:custGeom>
                <a:avLst/>
                <a:gdLst/>
                <a:ahLst/>
                <a:cxnLst>
                  <a:cxn ang="0">
                    <a:pos x="0" y="0"/>
                  </a:cxn>
                  <a:cxn ang="0">
                    <a:pos x="0" y="10"/>
                  </a:cxn>
                  <a:cxn ang="0">
                    <a:pos x="2" y="0"/>
                  </a:cxn>
                  <a:cxn ang="0">
                    <a:pos x="0" y="0"/>
                  </a:cxn>
                </a:cxnLst>
                <a:rect l="0" t="0" r="r" b="b"/>
                <a:pathLst>
                  <a:path w="3" h="11">
                    <a:moveTo>
                      <a:pt x="0" y="0"/>
                    </a:moveTo>
                    <a:lnTo>
                      <a:pt x="0" y="10"/>
                    </a:lnTo>
                    <a:lnTo>
                      <a:pt x="2"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38" name="Freeform 878"/>
              <p:cNvSpPr>
                <a:spLocks/>
              </p:cNvSpPr>
              <p:nvPr/>
            </p:nvSpPr>
            <p:spPr bwMode="auto">
              <a:xfrm>
                <a:off x="2331" y="2629"/>
                <a:ext cx="3" cy="10"/>
              </a:xfrm>
              <a:custGeom>
                <a:avLst/>
                <a:gdLst/>
                <a:ahLst/>
                <a:cxnLst>
                  <a:cxn ang="0">
                    <a:pos x="0" y="0"/>
                  </a:cxn>
                  <a:cxn ang="0">
                    <a:pos x="0" y="9"/>
                  </a:cxn>
                  <a:cxn ang="0">
                    <a:pos x="2" y="0"/>
                  </a:cxn>
                  <a:cxn ang="0">
                    <a:pos x="2" y="8"/>
                  </a:cxn>
                  <a:cxn ang="0">
                    <a:pos x="0" y="0"/>
                  </a:cxn>
                </a:cxnLst>
                <a:rect l="0" t="0" r="r" b="b"/>
                <a:pathLst>
                  <a:path w="3" h="10">
                    <a:moveTo>
                      <a:pt x="0" y="0"/>
                    </a:moveTo>
                    <a:lnTo>
                      <a:pt x="0" y="9"/>
                    </a:lnTo>
                    <a:lnTo>
                      <a:pt x="2" y="0"/>
                    </a:lnTo>
                    <a:lnTo>
                      <a:pt x="2" y="8"/>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39" name="Freeform 879"/>
              <p:cNvSpPr>
                <a:spLocks/>
              </p:cNvSpPr>
              <p:nvPr/>
            </p:nvSpPr>
            <p:spPr bwMode="auto">
              <a:xfrm>
                <a:off x="2313" y="2639"/>
                <a:ext cx="14" cy="1"/>
              </a:xfrm>
              <a:custGeom>
                <a:avLst/>
                <a:gdLst/>
                <a:ahLst/>
                <a:cxnLst>
                  <a:cxn ang="0">
                    <a:pos x="12" y="0"/>
                  </a:cxn>
                  <a:cxn ang="0">
                    <a:pos x="13" y="0"/>
                  </a:cxn>
                  <a:cxn ang="0">
                    <a:pos x="0" y="0"/>
                  </a:cxn>
                  <a:cxn ang="0">
                    <a:pos x="1" y="0"/>
                  </a:cxn>
                  <a:cxn ang="0">
                    <a:pos x="12" y="0"/>
                  </a:cxn>
                </a:cxnLst>
                <a:rect l="0" t="0" r="r" b="b"/>
                <a:pathLst>
                  <a:path w="14" h="1">
                    <a:moveTo>
                      <a:pt x="12" y="0"/>
                    </a:moveTo>
                    <a:lnTo>
                      <a:pt x="13" y="0"/>
                    </a:lnTo>
                    <a:lnTo>
                      <a:pt x="0" y="0"/>
                    </a:lnTo>
                    <a:lnTo>
                      <a:pt x="1" y="0"/>
                    </a:lnTo>
                    <a:lnTo>
                      <a:pt x="12"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40" name="Freeform 880"/>
              <p:cNvSpPr>
                <a:spLocks/>
              </p:cNvSpPr>
              <p:nvPr/>
            </p:nvSpPr>
            <p:spPr bwMode="auto">
              <a:xfrm>
                <a:off x="2316" y="2641"/>
                <a:ext cx="9" cy="5"/>
              </a:xfrm>
              <a:custGeom>
                <a:avLst/>
                <a:gdLst/>
                <a:ahLst/>
                <a:cxnLst>
                  <a:cxn ang="0">
                    <a:pos x="8" y="4"/>
                  </a:cxn>
                  <a:cxn ang="0">
                    <a:pos x="7" y="0"/>
                  </a:cxn>
                  <a:cxn ang="0">
                    <a:pos x="1" y="0"/>
                  </a:cxn>
                  <a:cxn ang="0">
                    <a:pos x="0" y="4"/>
                  </a:cxn>
                  <a:cxn ang="0">
                    <a:pos x="8" y="4"/>
                  </a:cxn>
                </a:cxnLst>
                <a:rect l="0" t="0" r="r" b="b"/>
                <a:pathLst>
                  <a:path w="9" h="5">
                    <a:moveTo>
                      <a:pt x="8" y="4"/>
                    </a:moveTo>
                    <a:lnTo>
                      <a:pt x="7" y="0"/>
                    </a:lnTo>
                    <a:lnTo>
                      <a:pt x="1" y="0"/>
                    </a:lnTo>
                    <a:lnTo>
                      <a:pt x="0" y="4"/>
                    </a:lnTo>
                    <a:lnTo>
                      <a:pt x="8" y="4"/>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41" name="Line 881"/>
              <p:cNvSpPr>
                <a:spLocks noChangeShapeType="1"/>
              </p:cNvSpPr>
              <p:nvPr/>
            </p:nvSpPr>
            <p:spPr bwMode="auto">
              <a:xfrm>
                <a:off x="2317" y="2642"/>
                <a:ext cx="8" cy="0"/>
              </a:xfrm>
              <a:prstGeom prst="line">
                <a:avLst/>
              </a:prstGeom>
              <a:noFill/>
              <a:ln w="12700">
                <a:noFill/>
                <a:round/>
                <a:headEnd/>
                <a:tailEnd/>
              </a:ln>
              <a:effectLst/>
            </p:spPr>
            <p:txBody>
              <a:bodyPr/>
              <a:lstStyle/>
              <a:p>
                <a:endParaRPr lang="en-US"/>
              </a:p>
            </p:txBody>
          </p:sp>
          <p:sp>
            <p:nvSpPr>
              <p:cNvPr id="323442" name="Line 882"/>
              <p:cNvSpPr>
                <a:spLocks noChangeShapeType="1"/>
              </p:cNvSpPr>
              <p:nvPr/>
            </p:nvSpPr>
            <p:spPr bwMode="auto">
              <a:xfrm>
                <a:off x="2317" y="2642"/>
                <a:ext cx="8" cy="0"/>
              </a:xfrm>
              <a:prstGeom prst="line">
                <a:avLst/>
              </a:prstGeom>
              <a:noFill/>
              <a:ln w="12700">
                <a:solidFill>
                  <a:srgbClr val="000000"/>
                </a:solidFill>
                <a:round/>
                <a:headEnd/>
                <a:tailEnd/>
              </a:ln>
              <a:effectLst/>
            </p:spPr>
            <p:txBody>
              <a:bodyPr/>
              <a:lstStyle/>
              <a:p>
                <a:endParaRPr lang="en-US"/>
              </a:p>
            </p:txBody>
          </p:sp>
          <p:sp>
            <p:nvSpPr>
              <p:cNvPr id="323443" name="Line 883"/>
              <p:cNvSpPr>
                <a:spLocks noChangeShapeType="1"/>
              </p:cNvSpPr>
              <p:nvPr/>
            </p:nvSpPr>
            <p:spPr bwMode="auto">
              <a:xfrm>
                <a:off x="2317" y="2644"/>
                <a:ext cx="8" cy="0"/>
              </a:xfrm>
              <a:prstGeom prst="line">
                <a:avLst/>
              </a:prstGeom>
              <a:noFill/>
              <a:ln w="12700">
                <a:noFill/>
                <a:round/>
                <a:headEnd/>
                <a:tailEnd/>
              </a:ln>
              <a:effectLst/>
            </p:spPr>
            <p:txBody>
              <a:bodyPr/>
              <a:lstStyle/>
              <a:p>
                <a:endParaRPr lang="en-US"/>
              </a:p>
            </p:txBody>
          </p:sp>
          <p:sp>
            <p:nvSpPr>
              <p:cNvPr id="323444" name="Line 884"/>
              <p:cNvSpPr>
                <a:spLocks noChangeShapeType="1"/>
              </p:cNvSpPr>
              <p:nvPr/>
            </p:nvSpPr>
            <p:spPr bwMode="auto">
              <a:xfrm>
                <a:off x="2317" y="2644"/>
                <a:ext cx="8" cy="0"/>
              </a:xfrm>
              <a:prstGeom prst="line">
                <a:avLst/>
              </a:prstGeom>
              <a:noFill/>
              <a:ln w="12700">
                <a:solidFill>
                  <a:srgbClr val="000000"/>
                </a:solidFill>
                <a:round/>
                <a:headEnd/>
                <a:tailEnd/>
              </a:ln>
              <a:effectLst/>
            </p:spPr>
            <p:txBody>
              <a:bodyPr/>
              <a:lstStyle/>
              <a:p>
                <a:endParaRPr lang="en-US"/>
              </a:p>
            </p:txBody>
          </p:sp>
          <p:sp>
            <p:nvSpPr>
              <p:cNvPr id="323445" name="Freeform 885"/>
              <p:cNvSpPr>
                <a:spLocks/>
              </p:cNvSpPr>
              <p:nvPr/>
            </p:nvSpPr>
            <p:spPr bwMode="auto">
              <a:xfrm>
                <a:off x="2263" y="2613"/>
                <a:ext cx="22" cy="48"/>
              </a:xfrm>
              <a:custGeom>
                <a:avLst/>
                <a:gdLst/>
                <a:ahLst/>
                <a:cxnLst>
                  <a:cxn ang="0">
                    <a:pos x="8" y="0"/>
                  </a:cxn>
                  <a:cxn ang="0">
                    <a:pos x="1" y="6"/>
                  </a:cxn>
                  <a:cxn ang="0">
                    <a:pos x="12" y="12"/>
                  </a:cxn>
                  <a:cxn ang="0">
                    <a:pos x="1" y="20"/>
                  </a:cxn>
                  <a:cxn ang="0">
                    <a:pos x="17" y="28"/>
                  </a:cxn>
                  <a:cxn ang="0">
                    <a:pos x="1" y="38"/>
                  </a:cxn>
                  <a:cxn ang="0">
                    <a:pos x="21" y="47"/>
                  </a:cxn>
                  <a:cxn ang="0">
                    <a:pos x="0" y="47"/>
                  </a:cxn>
                </a:cxnLst>
                <a:rect l="0" t="0" r="r" b="b"/>
                <a:pathLst>
                  <a:path w="22" h="48">
                    <a:moveTo>
                      <a:pt x="8" y="0"/>
                    </a:moveTo>
                    <a:lnTo>
                      <a:pt x="1" y="6"/>
                    </a:lnTo>
                    <a:lnTo>
                      <a:pt x="12" y="12"/>
                    </a:lnTo>
                    <a:lnTo>
                      <a:pt x="1" y="20"/>
                    </a:lnTo>
                    <a:lnTo>
                      <a:pt x="17" y="28"/>
                    </a:lnTo>
                    <a:lnTo>
                      <a:pt x="1" y="38"/>
                    </a:lnTo>
                    <a:lnTo>
                      <a:pt x="21" y="47"/>
                    </a:lnTo>
                    <a:lnTo>
                      <a:pt x="0" y="47"/>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46" name="Freeform 886"/>
              <p:cNvSpPr>
                <a:spLocks/>
              </p:cNvSpPr>
              <p:nvPr/>
            </p:nvSpPr>
            <p:spPr bwMode="auto">
              <a:xfrm>
                <a:off x="2263" y="2613"/>
                <a:ext cx="29" cy="80"/>
              </a:xfrm>
              <a:custGeom>
                <a:avLst/>
                <a:gdLst/>
                <a:ahLst/>
                <a:cxnLst>
                  <a:cxn ang="0">
                    <a:pos x="21" y="48"/>
                  </a:cxn>
                  <a:cxn ang="0">
                    <a:pos x="0" y="57"/>
                  </a:cxn>
                  <a:cxn ang="0">
                    <a:pos x="26" y="68"/>
                  </a:cxn>
                  <a:cxn ang="0">
                    <a:pos x="0" y="79"/>
                  </a:cxn>
                  <a:cxn ang="0">
                    <a:pos x="0" y="0"/>
                  </a:cxn>
                  <a:cxn ang="0">
                    <a:pos x="10" y="0"/>
                  </a:cxn>
                  <a:cxn ang="0">
                    <a:pos x="28" y="78"/>
                  </a:cxn>
                </a:cxnLst>
                <a:rect l="0" t="0" r="r" b="b"/>
                <a:pathLst>
                  <a:path w="29" h="80">
                    <a:moveTo>
                      <a:pt x="21" y="48"/>
                    </a:moveTo>
                    <a:lnTo>
                      <a:pt x="0" y="57"/>
                    </a:lnTo>
                    <a:lnTo>
                      <a:pt x="26" y="68"/>
                    </a:lnTo>
                    <a:lnTo>
                      <a:pt x="0" y="79"/>
                    </a:lnTo>
                    <a:lnTo>
                      <a:pt x="0" y="0"/>
                    </a:lnTo>
                    <a:lnTo>
                      <a:pt x="10" y="0"/>
                    </a:lnTo>
                    <a:lnTo>
                      <a:pt x="28" y="7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47" name="Line 887"/>
              <p:cNvSpPr>
                <a:spLocks noChangeShapeType="1"/>
              </p:cNvSpPr>
              <p:nvPr/>
            </p:nvSpPr>
            <p:spPr bwMode="auto">
              <a:xfrm>
                <a:off x="2263" y="2670"/>
                <a:ext cx="23" cy="0"/>
              </a:xfrm>
              <a:prstGeom prst="line">
                <a:avLst/>
              </a:prstGeom>
              <a:noFill/>
              <a:ln w="12700">
                <a:solidFill>
                  <a:srgbClr val="000000"/>
                </a:solidFill>
                <a:round/>
                <a:headEnd/>
                <a:tailEnd/>
              </a:ln>
              <a:effectLst/>
            </p:spPr>
            <p:txBody>
              <a:bodyPr/>
              <a:lstStyle/>
              <a:p>
                <a:endParaRPr lang="en-US"/>
              </a:p>
            </p:txBody>
          </p:sp>
          <p:sp>
            <p:nvSpPr>
              <p:cNvPr id="323448" name="Freeform 888"/>
              <p:cNvSpPr>
                <a:spLocks/>
              </p:cNvSpPr>
              <p:nvPr/>
            </p:nvSpPr>
            <p:spPr bwMode="auto">
              <a:xfrm>
                <a:off x="2256" y="2635"/>
                <a:ext cx="25" cy="7"/>
              </a:xfrm>
              <a:custGeom>
                <a:avLst/>
                <a:gdLst/>
                <a:ahLst/>
                <a:cxnLst>
                  <a:cxn ang="0">
                    <a:pos x="24" y="6"/>
                  </a:cxn>
                  <a:cxn ang="0">
                    <a:pos x="7" y="6"/>
                  </a:cxn>
                  <a:cxn ang="0">
                    <a:pos x="0" y="0"/>
                  </a:cxn>
                </a:cxnLst>
                <a:rect l="0" t="0" r="r" b="b"/>
                <a:pathLst>
                  <a:path w="25" h="7">
                    <a:moveTo>
                      <a:pt x="24" y="6"/>
                    </a:moveTo>
                    <a:lnTo>
                      <a:pt x="7" y="6"/>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49" name="Freeform 889"/>
              <p:cNvSpPr>
                <a:spLocks/>
              </p:cNvSpPr>
              <p:nvPr/>
            </p:nvSpPr>
            <p:spPr bwMode="auto">
              <a:xfrm>
                <a:off x="2255" y="2613"/>
                <a:ext cx="26" cy="8"/>
              </a:xfrm>
              <a:custGeom>
                <a:avLst/>
                <a:gdLst/>
                <a:ahLst/>
                <a:cxnLst>
                  <a:cxn ang="0">
                    <a:pos x="0" y="0"/>
                  </a:cxn>
                  <a:cxn ang="0">
                    <a:pos x="8" y="7"/>
                  </a:cxn>
                  <a:cxn ang="0">
                    <a:pos x="19" y="7"/>
                  </a:cxn>
                  <a:cxn ang="0">
                    <a:pos x="25" y="0"/>
                  </a:cxn>
                </a:cxnLst>
                <a:rect l="0" t="0" r="r" b="b"/>
                <a:pathLst>
                  <a:path w="26" h="8">
                    <a:moveTo>
                      <a:pt x="0" y="0"/>
                    </a:moveTo>
                    <a:lnTo>
                      <a:pt x="8" y="7"/>
                    </a:lnTo>
                    <a:lnTo>
                      <a:pt x="19" y="7"/>
                    </a:lnTo>
                    <a:lnTo>
                      <a:pt x="25"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50" name="Line 890"/>
              <p:cNvSpPr>
                <a:spLocks noChangeShapeType="1"/>
              </p:cNvSpPr>
              <p:nvPr/>
            </p:nvSpPr>
            <p:spPr bwMode="auto">
              <a:xfrm>
                <a:off x="2258" y="2637"/>
                <a:ext cx="5" cy="0"/>
              </a:xfrm>
              <a:prstGeom prst="line">
                <a:avLst/>
              </a:prstGeom>
              <a:noFill/>
              <a:ln w="12700">
                <a:noFill/>
                <a:round/>
                <a:headEnd/>
                <a:tailEnd/>
              </a:ln>
              <a:effectLst/>
            </p:spPr>
            <p:txBody>
              <a:bodyPr/>
              <a:lstStyle/>
              <a:p>
                <a:endParaRPr lang="en-US"/>
              </a:p>
            </p:txBody>
          </p:sp>
          <p:sp>
            <p:nvSpPr>
              <p:cNvPr id="323451" name="Line 891"/>
              <p:cNvSpPr>
                <a:spLocks noChangeShapeType="1"/>
              </p:cNvSpPr>
              <p:nvPr/>
            </p:nvSpPr>
            <p:spPr bwMode="auto">
              <a:xfrm>
                <a:off x="2258" y="2637"/>
                <a:ext cx="5" cy="0"/>
              </a:xfrm>
              <a:prstGeom prst="line">
                <a:avLst/>
              </a:prstGeom>
              <a:noFill/>
              <a:ln w="12700">
                <a:solidFill>
                  <a:srgbClr val="000000"/>
                </a:solidFill>
                <a:round/>
                <a:headEnd/>
                <a:tailEnd/>
              </a:ln>
              <a:effectLst/>
            </p:spPr>
            <p:txBody>
              <a:bodyPr/>
              <a:lstStyle/>
              <a:p>
                <a:endParaRPr lang="en-US"/>
              </a:p>
            </p:txBody>
          </p:sp>
          <p:sp>
            <p:nvSpPr>
              <p:cNvPr id="323452" name="Line 892"/>
              <p:cNvSpPr>
                <a:spLocks noChangeShapeType="1"/>
              </p:cNvSpPr>
              <p:nvPr/>
            </p:nvSpPr>
            <p:spPr bwMode="auto">
              <a:xfrm flipV="1">
                <a:off x="2267" y="2589"/>
                <a:ext cx="0" cy="23"/>
              </a:xfrm>
              <a:prstGeom prst="line">
                <a:avLst/>
              </a:prstGeom>
              <a:noFill/>
              <a:ln w="12700">
                <a:noFill/>
                <a:round/>
                <a:headEnd/>
                <a:tailEnd/>
              </a:ln>
              <a:effectLst/>
            </p:spPr>
            <p:txBody>
              <a:bodyPr/>
              <a:lstStyle/>
              <a:p>
                <a:endParaRPr lang="en-US"/>
              </a:p>
            </p:txBody>
          </p:sp>
          <p:sp>
            <p:nvSpPr>
              <p:cNvPr id="323453" name="Line 893"/>
              <p:cNvSpPr>
                <a:spLocks noChangeShapeType="1"/>
              </p:cNvSpPr>
              <p:nvPr/>
            </p:nvSpPr>
            <p:spPr bwMode="auto">
              <a:xfrm flipV="1">
                <a:off x="2267" y="2589"/>
                <a:ext cx="0" cy="23"/>
              </a:xfrm>
              <a:prstGeom prst="line">
                <a:avLst/>
              </a:prstGeom>
              <a:noFill/>
              <a:ln w="12700">
                <a:solidFill>
                  <a:srgbClr val="000000"/>
                </a:solidFill>
                <a:round/>
                <a:headEnd/>
                <a:tailEnd/>
              </a:ln>
              <a:effectLst/>
            </p:spPr>
            <p:txBody>
              <a:bodyPr/>
              <a:lstStyle/>
              <a:p>
                <a:endParaRPr lang="en-US"/>
              </a:p>
            </p:txBody>
          </p:sp>
          <p:sp>
            <p:nvSpPr>
              <p:cNvPr id="323454" name="Line 894"/>
              <p:cNvSpPr>
                <a:spLocks noChangeShapeType="1"/>
              </p:cNvSpPr>
              <p:nvPr/>
            </p:nvSpPr>
            <p:spPr bwMode="auto">
              <a:xfrm>
                <a:off x="2265" y="2589"/>
                <a:ext cx="4" cy="0"/>
              </a:xfrm>
              <a:prstGeom prst="line">
                <a:avLst/>
              </a:prstGeom>
              <a:noFill/>
              <a:ln w="12700">
                <a:solidFill>
                  <a:srgbClr val="000000"/>
                </a:solidFill>
                <a:round/>
                <a:headEnd/>
                <a:tailEnd/>
              </a:ln>
              <a:effectLst/>
            </p:spPr>
            <p:txBody>
              <a:bodyPr/>
              <a:lstStyle/>
              <a:p>
                <a:endParaRPr lang="en-US"/>
              </a:p>
            </p:txBody>
          </p:sp>
          <p:sp>
            <p:nvSpPr>
              <p:cNvPr id="323455" name="Freeform 895"/>
              <p:cNvSpPr>
                <a:spLocks/>
              </p:cNvSpPr>
              <p:nvPr/>
            </p:nvSpPr>
            <p:spPr bwMode="auto">
              <a:xfrm>
                <a:off x="2265" y="2593"/>
                <a:ext cx="5" cy="4"/>
              </a:xfrm>
              <a:custGeom>
                <a:avLst/>
                <a:gdLst/>
                <a:ahLst/>
                <a:cxnLst>
                  <a:cxn ang="0">
                    <a:pos x="4" y="0"/>
                  </a:cxn>
                  <a:cxn ang="0">
                    <a:pos x="0" y="0"/>
                  </a:cxn>
                  <a:cxn ang="0">
                    <a:pos x="2" y="3"/>
                  </a:cxn>
                  <a:cxn ang="0">
                    <a:pos x="4" y="0"/>
                  </a:cxn>
                </a:cxnLst>
                <a:rect l="0" t="0" r="r" b="b"/>
                <a:pathLst>
                  <a:path w="5" h="4">
                    <a:moveTo>
                      <a:pt x="4" y="0"/>
                    </a:moveTo>
                    <a:lnTo>
                      <a:pt x="0" y="0"/>
                    </a:lnTo>
                    <a:lnTo>
                      <a:pt x="2" y="3"/>
                    </a:lnTo>
                    <a:lnTo>
                      <a:pt x="4"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56" name="Freeform 896"/>
              <p:cNvSpPr>
                <a:spLocks/>
              </p:cNvSpPr>
              <p:nvPr/>
            </p:nvSpPr>
            <p:spPr bwMode="auto">
              <a:xfrm>
                <a:off x="2265" y="2602"/>
                <a:ext cx="5" cy="4"/>
              </a:xfrm>
              <a:custGeom>
                <a:avLst/>
                <a:gdLst/>
                <a:ahLst/>
                <a:cxnLst>
                  <a:cxn ang="0">
                    <a:pos x="4" y="0"/>
                  </a:cxn>
                  <a:cxn ang="0">
                    <a:pos x="0" y="0"/>
                  </a:cxn>
                  <a:cxn ang="0">
                    <a:pos x="2" y="3"/>
                  </a:cxn>
                  <a:cxn ang="0">
                    <a:pos x="4" y="0"/>
                  </a:cxn>
                </a:cxnLst>
                <a:rect l="0" t="0" r="r" b="b"/>
                <a:pathLst>
                  <a:path w="5" h="4">
                    <a:moveTo>
                      <a:pt x="4" y="0"/>
                    </a:moveTo>
                    <a:lnTo>
                      <a:pt x="0" y="0"/>
                    </a:lnTo>
                    <a:lnTo>
                      <a:pt x="2" y="3"/>
                    </a:lnTo>
                    <a:lnTo>
                      <a:pt x="4"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57" name="Freeform 897"/>
              <p:cNvSpPr>
                <a:spLocks/>
              </p:cNvSpPr>
              <p:nvPr/>
            </p:nvSpPr>
            <p:spPr bwMode="auto">
              <a:xfrm>
                <a:off x="2279" y="2608"/>
                <a:ext cx="3" cy="3"/>
              </a:xfrm>
              <a:custGeom>
                <a:avLst/>
                <a:gdLst/>
                <a:ahLst/>
                <a:cxnLst>
                  <a:cxn ang="0">
                    <a:pos x="2" y="2"/>
                  </a:cxn>
                  <a:cxn ang="0">
                    <a:pos x="2" y="0"/>
                  </a:cxn>
                  <a:cxn ang="0">
                    <a:pos x="0" y="0"/>
                  </a:cxn>
                  <a:cxn ang="0">
                    <a:pos x="0" y="2"/>
                  </a:cxn>
                  <a:cxn ang="0">
                    <a:pos x="2" y="2"/>
                  </a:cxn>
                </a:cxnLst>
                <a:rect l="0" t="0" r="r" b="b"/>
                <a:pathLst>
                  <a:path w="3" h="3">
                    <a:moveTo>
                      <a:pt x="2" y="2"/>
                    </a:moveTo>
                    <a:lnTo>
                      <a:pt x="2" y="0"/>
                    </a:lnTo>
                    <a:lnTo>
                      <a:pt x="0" y="0"/>
                    </a:lnTo>
                    <a:lnTo>
                      <a:pt x="0" y="2"/>
                    </a:lnTo>
                    <a:lnTo>
                      <a:pt x="2" y="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58" name="Freeform 898"/>
              <p:cNvSpPr>
                <a:spLocks/>
              </p:cNvSpPr>
              <p:nvPr/>
            </p:nvSpPr>
            <p:spPr bwMode="auto">
              <a:xfrm>
                <a:off x="2279" y="2608"/>
                <a:ext cx="4" cy="4"/>
              </a:xfrm>
              <a:custGeom>
                <a:avLst/>
                <a:gdLst/>
                <a:ahLst/>
                <a:cxnLst>
                  <a:cxn ang="0">
                    <a:pos x="3" y="3"/>
                  </a:cxn>
                  <a:cxn ang="0">
                    <a:pos x="2" y="0"/>
                  </a:cxn>
                  <a:cxn ang="0">
                    <a:pos x="1" y="0"/>
                  </a:cxn>
                  <a:cxn ang="0">
                    <a:pos x="0" y="3"/>
                  </a:cxn>
                  <a:cxn ang="0">
                    <a:pos x="3" y="3"/>
                  </a:cxn>
                </a:cxnLst>
                <a:rect l="0" t="0" r="r" b="b"/>
                <a:pathLst>
                  <a:path w="4" h="4">
                    <a:moveTo>
                      <a:pt x="3" y="3"/>
                    </a:moveTo>
                    <a:lnTo>
                      <a:pt x="2" y="0"/>
                    </a:lnTo>
                    <a:lnTo>
                      <a:pt x="1" y="0"/>
                    </a:lnTo>
                    <a:lnTo>
                      <a:pt x="0" y="3"/>
                    </a:lnTo>
                    <a:lnTo>
                      <a:pt x="3" y="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59" name="Freeform 899"/>
              <p:cNvSpPr>
                <a:spLocks/>
              </p:cNvSpPr>
              <p:nvPr/>
            </p:nvSpPr>
            <p:spPr bwMode="auto">
              <a:xfrm>
                <a:off x="2276" y="2607"/>
                <a:ext cx="9" cy="1"/>
              </a:xfrm>
              <a:custGeom>
                <a:avLst/>
                <a:gdLst/>
                <a:ahLst/>
                <a:cxnLst>
                  <a:cxn ang="0">
                    <a:pos x="8" y="0"/>
                  </a:cxn>
                  <a:cxn ang="0">
                    <a:pos x="8" y="0"/>
                  </a:cxn>
                  <a:cxn ang="0">
                    <a:pos x="0" y="0"/>
                  </a:cxn>
                  <a:cxn ang="0">
                    <a:pos x="0" y="0"/>
                  </a:cxn>
                  <a:cxn ang="0">
                    <a:pos x="8" y="0"/>
                  </a:cxn>
                </a:cxnLst>
                <a:rect l="0" t="0" r="r" b="b"/>
                <a:pathLst>
                  <a:path w="9" h="1">
                    <a:moveTo>
                      <a:pt x="8" y="0"/>
                    </a:moveTo>
                    <a:lnTo>
                      <a:pt x="8" y="0"/>
                    </a:lnTo>
                    <a:lnTo>
                      <a:pt x="0" y="0"/>
                    </a:lnTo>
                    <a:lnTo>
                      <a:pt x="0" y="0"/>
                    </a:lnTo>
                    <a:lnTo>
                      <a:pt x="8"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60" name="Freeform 900"/>
              <p:cNvSpPr>
                <a:spLocks/>
              </p:cNvSpPr>
              <p:nvPr/>
            </p:nvSpPr>
            <p:spPr bwMode="auto">
              <a:xfrm>
                <a:off x="2276" y="2607"/>
                <a:ext cx="10" cy="2"/>
              </a:xfrm>
              <a:custGeom>
                <a:avLst/>
                <a:gdLst/>
                <a:ahLst/>
                <a:cxnLst>
                  <a:cxn ang="0">
                    <a:pos x="9" y="1"/>
                  </a:cxn>
                  <a:cxn ang="0">
                    <a:pos x="9" y="0"/>
                  </a:cxn>
                  <a:cxn ang="0">
                    <a:pos x="0" y="0"/>
                  </a:cxn>
                  <a:cxn ang="0">
                    <a:pos x="0" y="1"/>
                  </a:cxn>
                  <a:cxn ang="0">
                    <a:pos x="9" y="1"/>
                  </a:cxn>
                </a:cxnLst>
                <a:rect l="0" t="0" r="r" b="b"/>
                <a:pathLst>
                  <a:path w="10" h="2">
                    <a:moveTo>
                      <a:pt x="9" y="1"/>
                    </a:moveTo>
                    <a:lnTo>
                      <a:pt x="9" y="0"/>
                    </a:lnTo>
                    <a:lnTo>
                      <a:pt x="0" y="0"/>
                    </a:lnTo>
                    <a:lnTo>
                      <a:pt x="0" y="1"/>
                    </a:lnTo>
                    <a:lnTo>
                      <a:pt x="9"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61" name="Freeform 901"/>
              <p:cNvSpPr>
                <a:spLocks/>
              </p:cNvSpPr>
              <p:nvPr/>
            </p:nvSpPr>
            <p:spPr bwMode="auto">
              <a:xfrm>
                <a:off x="2283" y="2605"/>
                <a:ext cx="6" cy="2"/>
              </a:xfrm>
              <a:custGeom>
                <a:avLst/>
                <a:gdLst/>
                <a:ahLst/>
                <a:cxnLst>
                  <a:cxn ang="0">
                    <a:pos x="5" y="0"/>
                  </a:cxn>
                  <a:cxn ang="0">
                    <a:pos x="4" y="1"/>
                  </a:cxn>
                  <a:cxn ang="0">
                    <a:pos x="0" y="1"/>
                  </a:cxn>
                  <a:cxn ang="0">
                    <a:pos x="0" y="0"/>
                  </a:cxn>
                </a:cxnLst>
                <a:rect l="0" t="0" r="r" b="b"/>
                <a:pathLst>
                  <a:path w="6" h="2">
                    <a:moveTo>
                      <a:pt x="5" y="0"/>
                    </a:moveTo>
                    <a:lnTo>
                      <a:pt x="4" y="1"/>
                    </a:lnTo>
                    <a:lnTo>
                      <a:pt x="0" y="1"/>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62" name="Line 902"/>
              <p:cNvSpPr>
                <a:spLocks noChangeShapeType="1"/>
              </p:cNvSpPr>
              <p:nvPr/>
            </p:nvSpPr>
            <p:spPr bwMode="auto">
              <a:xfrm>
                <a:off x="2286" y="2606"/>
                <a:ext cx="0" cy="6"/>
              </a:xfrm>
              <a:prstGeom prst="line">
                <a:avLst/>
              </a:prstGeom>
              <a:noFill/>
              <a:ln w="12700">
                <a:solidFill>
                  <a:srgbClr val="000000"/>
                </a:solidFill>
                <a:round/>
                <a:headEnd/>
                <a:tailEnd/>
              </a:ln>
              <a:effectLst/>
            </p:spPr>
            <p:txBody>
              <a:bodyPr/>
              <a:lstStyle/>
              <a:p>
                <a:endParaRPr lang="en-US"/>
              </a:p>
            </p:txBody>
          </p:sp>
          <p:sp>
            <p:nvSpPr>
              <p:cNvPr id="323463" name="Freeform 903"/>
              <p:cNvSpPr>
                <a:spLocks/>
              </p:cNvSpPr>
              <p:nvPr/>
            </p:nvSpPr>
            <p:spPr bwMode="auto">
              <a:xfrm>
                <a:off x="2354" y="2664"/>
                <a:ext cx="12" cy="14"/>
              </a:xfrm>
              <a:custGeom>
                <a:avLst/>
                <a:gdLst/>
                <a:ahLst/>
                <a:cxnLst>
                  <a:cxn ang="0">
                    <a:pos x="11" y="13"/>
                  </a:cxn>
                  <a:cxn ang="0">
                    <a:pos x="9" y="0"/>
                  </a:cxn>
                  <a:cxn ang="0">
                    <a:pos x="2" y="0"/>
                  </a:cxn>
                  <a:cxn ang="0">
                    <a:pos x="0" y="13"/>
                  </a:cxn>
                </a:cxnLst>
                <a:rect l="0" t="0" r="r" b="b"/>
                <a:pathLst>
                  <a:path w="12" h="14">
                    <a:moveTo>
                      <a:pt x="11" y="13"/>
                    </a:moveTo>
                    <a:lnTo>
                      <a:pt x="9" y="0"/>
                    </a:lnTo>
                    <a:lnTo>
                      <a:pt x="2" y="0"/>
                    </a:lnTo>
                    <a:lnTo>
                      <a:pt x="0" y="1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64" name="Line 904"/>
              <p:cNvSpPr>
                <a:spLocks noChangeShapeType="1"/>
              </p:cNvSpPr>
              <p:nvPr/>
            </p:nvSpPr>
            <p:spPr bwMode="auto">
              <a:xfrm>
                <a:off x="2231" y="2686"/>
                <a:ext cx="21" cy="0"/>
              </a:xfrm>
              <a:prstGeom prst="line">
                <a:avLst/>
              </a:prstGeom>
              <a:noFill/>
              <a:ln w="12700">
                <a:noFill/>
                <a:round/>
                <a:headEnd/>
                <a:tailEnd/>
              </a:ln>
              <a:effectLst/>
            </p:spPr>
            <p:txBody>
              <a:bodyPr/>
              <a:lstStyle/>
              <a:p>
                <a:endParaRPr lang="en-US"/>
              </a:p>
            </p:txBody>
          </p:sp>
          <p:sp>
            <p:nvSpPr>
              <p:cNvPr id="323465" name="Line 905"/>
              <p:cNvSpPr>
                <a:spLocks noChangeShapeType="1"/>
              </p:cNvSpPr>
              <p:nvPr/>
            </p:nvSpPr>
            <p:spPr bwMode="auto">
              <a:xfrm>
                <a:off x="2231" y="2686"/>
                <a:ext cx="21" cy="0"/>
              </a:xfrm>
              <a:prstGeom prst="line">
                <a:avLst/>
              </a:prstGeom>
              <a:noFill/>
              <a:ln w="12700">
                <a:solidFill>
                  <a:srgbClr val="000000"/>
                </a:solidFill>
                <a:round/>
                <a:headEnd/>
                <a:tailEnd/>
              </a:ln>
              <a:effectLst/>
            </p:spPr>
            <p:txBody>
              <a:bodyPr/>
              <a:lstStyle/>
              <a:p>
                <a:endParaRPr lang="en-US"/>
              </a:p>
            </p:txBody>
          </p:sp>
          <p:sp>
            <p:nvSpPr>
              <p:cNvPr id="323466" name="Freeform 906"/>
              <p:cNvSpPr>
                <a:spLocks/>
              </p:cNvSpPr>
              <p:nvPr/>
            </p:nvSpPr>
            <p:spPr bwMode="auto">
              <a:xfrm>
                <a:off x="2314" y="2647"/>
                <a:ext cx="16" cy="44"/>
              </a:xfrm>
              <a:custGeom>
                <a:avLst/>
                <a:gdLst/>
                <a:ahLst/>
                <a:cxnLst>
                  <a:cxn ang="0">
                    <a:pos x="15" y="43"/>
                  </a:cxn>
                  <a:cxn ang="0">
                    <a:pos x="13" y="0"/>
                  </a:cxn>
                  <a:cxn ang="0">
                    <a:pos x="2" y="0"/>
                  </a:cxn>
                  <a:cxn ang="0">
                    <a:pos x="0" y="43"/>
                  </a:cxn>
                </a:cxnLst>
                <a:rect l="0" t="0" r="r" b="b"/>
                <a:pathLst>
                  <a:path w="16" h="44">
                    <a:moveTo>
                      <a:pt x="15" y="43"/>
                    </a:moveTo>
                    <a:lnTo>
                      <a:pt x="13" y="0"/>
                    </a:lnTo>
                    <a:lnTo>
                      <a:pt x="2" y="0"/>
                    </a:lnTo>
                    <a:lnTo>
                      <a:pt x="0" y="4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67" name="Freeform 907"/>
              <p:cNvSpPr>
                <a:spLocks/>
              </p:cNvSpPr>
              <p:nvPr/>
            </p:nvSpPr>
            <p:spPr bwMode="auto">
              <a:xfrm>
                <a:off x="2336" y="2647"/>
                <a:ext cx="1" cy="10"/>
              </a:xfrm>
              <a:custGeom>
                <a:avLst/>
                <a:gdLst/>
                <a:ahLst/>
                <a:cxnLst>
                  <a:cxn ang="0">
                    <a:pos x="0" y="9"/>
                  </a:cxn>
                  <a:cxn ang="0">
                    <a:pos x="0" y="0"/>
                  </a:cxn>
                  <a:cxn ang="0">
                    <a:pos x="0" y="0"/>
                  </a:cxn>
                  <a:cxn ang="0">
                    <a:pos x="0" y="9"/>
                  </a:cxn>
                  <a:cxn ang="0">
                    <a:pos x="0" y="9"/>
                  </a:cxn>
                </a:cxnLst>
                <a:rect l="0" t="0" r="r" b="b"/>
                <a:pathLst>
                  <a:path w="1" h="10">
                    <a:moveTo>
                      <a:pt x="0" y="9"/>
                    </a:moveTo>
                    <a:lnTo>
                      <a:pt x="0" y="0"/>
                    </a:lnTo>
                    <a:lnTo>
                      <a:pt x="0" y="0"/>
                    </a:lnTo>
                    <a:lnTo>
                      <a:pt x="0" y="9"/>
                    </a:lnTo>
                    <a:lnTo>
                      <a:pt x="0" y="9"/>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468" name="Freeform 908"/>
              <p:cNvSpPr>
                <a:spLocks/>
              </p:cNvSpPr>
              <p:nvPr/>
            </p:nvSpPr>
            <p:spPr bwMode="auto">
              <a:xfrm>
                <a:off x="2336" y="2647"/>
                <a:ext cx="2" cy="11"/>
              </a:xfrm>
              <a:custGeom>
                <a:avLst/>
                <a:gdLst/>
                <a:ahLst/>
                <a:cxnLst>
                  <a:cxn ang="0">
                    <a:pos x="1" y="10"/>
                  </a:cxn>
                  <a:cxn ang="0">
                    <a:pos x="1" y="0"/>
                  </a:cxn>
                  <a:cxn ang="0">
                    <a:pos x="0" y="0"/>
                  </a:cxn>
                  <a:cxn ang="0">
                    <a:pos x="0" y="10"/>
                  </a:cxn>
                  <a:cxn ang="0">
                    <a:pos x="1" y="10"/>
                  </a:cxn>
                </a:cxnLst>
                <a:rect l="0" t="0" r="r" b="b"/>
                <a:pathLst>
                  <a:path w="2" h="11">
                    <a:moveTo>
                      <a:pt x="1" y="10"/>
                    </a:moveTo>
                    <a:lnTo>
                      <a:pt x="1" y="0"/>
                    </a:lnTo>
                    <a:lnTo>
                      <a:pt x="0" y="0"/>
                    </a:lnTo>
                    <a:lnTo>
                      <a:pt x="0" y="10"/>
                    </a:lnTo>
                    <a:lnTo>
                      <a:pt x="1" y="1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469" name="Line 909"/>
              <p:cNvSpPr>
                <a:spLocks noChangeShapeType="1"/>
              </p:cNvSpPr>
              <p:nvPr/>
            </p:nvSpPr>
            <p:spPr bwMode="auto">
              <a:xfrm flipH="1">
                <a:off x="2328" y="2647"/>
                <a:ext cx="8" cy="10"/>
              </a:xfrm>
              <a:prstGeom prst="line">
                <a:avLst/>
              </a:prstGeom>
              <a:noFill/>
              <a:ln w="12700">
                <a:solidFill>
                  <a:srgbClr val="000000"/>
                </a:solidFill>
                <a:round/>
                <a:headEnd/>
                <a:tailEnd/>
              </a:ln>
              <a:effectLst/>
            </p:spPr>
            <p:txBody>
              <a:bodyPr/>
              <a:lstStyle/>
              <a:p>
                <a:endParaRPr lang="en-US"/>
              </a:p>
            </p:txBody>
          </p:sp>
        </p:grpSp>
        <p:sp>
          <p:nvSpPr>
            <p:cNvPr id="323470" name="Rectangle 910"/>
            <p:cNvSpPr>
              <a:spLocks noChangeArrowheads="1"/>
            </p:cNvSpPr>
            <p:nvPr/>
          </p:nvSpPr>
          <p:spPr bwMode="auto">
            <a:xfrm>
              <a:off x="2097" y="2746"/>
              <a:ext cx="312" cy="144"/>
            </a:xfrm>
            <a:prstGeom prst="rect">
              <a:avLst/>
            </a:prstGeom>
            <a:noFill/>
            <a:ln w="12700">
              <a:noFill/>
              <a:miter lim="800000"/>
              <a:headEnd/>
              <a:tailEnd/>
            </a:ln>
            <a:effectLst/>
          </p:spPr>
          <p:txBody>
            <a:bodyPr wrap="none" lIns="90488" tIns="44450" rIns="90488" bIns="44450">
              <a:spAutoFit/>
            </a:bodyPr>
            <a:lstStyle/>
            <a:p>
              <a:pPr>
                <a:lnSpc>
                  <a:spcPct val="90000"/>
                </a:lnSpc>
                <a:spcBef>
                  <a:spcPct val="0"/>
                </a:spcBef>
                <a:buSzTx/>
              </a:pPr>
              <a:r>
                <a:rPr lang="en-US" sz="1000" b="1">
                  <a:solidFill>
                    <a:schemeClr val="tx2"/>
                  </a:solidFill>
                  <a:effectLst>
                    <a:outerShdw blurRad="38100" dist="38100" dir="2700000" algn="tl">
                      <a:srgbClr val="C0C0C0"/>
                    </a:outerShdw>
                  </a:effectLst>
                  <a:cs typeface="Times New Roman" charset="0"/>
                </a:rPr>
                <a:t>Perry </a:t>
              </a:r>
            </a:p>
          </p:txBody>
        </p:sp>
      </p:grpSp>
      <p:grpSp>
        <p:nvGrpSpPr>
          <p:cNvPr id="323471" name="Group 911"/>
          <p:cNvGrpSpPr>
            <a:grpSpLocks/>
          </p:cNvGrpSpPr>
          <p:nvPr/>
        </p:nvGrpSpPr>
        <p:grpSpPr bwMode="auto">
          <a:xfrm>
            <a:off x="5965826" y="4827595"/>
            <a:ext cx="796925" cy="460376"/>
            <a:chOff x="2798" y="2528"/>
            <a:chExt cx="502" cy="290"/>
          </a:xfrm>
        </p:grpSpPr>
        <p:grpSp>
          <p:nvGrpSpPr>
            <p:cNvPr id="323472" name="Group 912"/>
            <p:cNvGrpSpPr>
              <a:grpSpLocks/>
            </p:cNvGrpSpPr>
            <p:nvPr/>
          </p:nvGrpSpPr>
          <p:grpSpPr bwMode="auto">
            <a:xfrm>
              <a:off x="2798" y="2528"/>
              <a:ext cx="502" cy="129"/>
              <a:chOff x="2798" y="2528"/>
              <a:chExt cx="502" cy="129"/>
            </a:xfrm>
          </p:grpSpPr>
          <p:sp>
            <p:nvSpPr>
              <p:cNvPr id="323473" name="Freeform 913"/>
              <p:cNvSpPr>
                <a:spLocks/>
              </p:cNvSpPr>
              <p:nvPr/>
            </p:nvSpPr>
            <p:spPr bwMode="auto">
              <a:xfrm>
                <a:off x="2849" y="2615"/>
                <a:ext cx="182" cy="14"/>
              </a:xfrm>
              <a:custGeom>
                <a:avLst/>
                <a:gdLst/>
                <a:ahLst/>
                <a:cxnLst>
                  <a:cxn ang="0">
                    <a:pos x="0" y="13"/>
                  </a:cxn>
                  <a:cxn ang="0">
                    <a:pos x="0" y="12"/>
                  </a:cxn>
                  <a:cxn ang="0">
                    <a:pos x="51" y="4"/>
                  </a:cxn>
                  <a:cxn ang="0">
                    <a:pos x="107" y="6"/>
                  </a:cxn>
                  <a:cxn ang="0">
                    <a:pos x="180" y="0"/>
                  </a:cxn>
                  <a:cxn ang="0">
                    <a:pos x="181" y="8"/>
                  </a:cxn>
                  <a:cxn ang="0">
                    <a:pos x="0" y="13"/>
                  </a:cxn>
                </a:cxnLst>
                <a:rect l="0" t="0" r="r" b="b"/>
                <a:pathLst>
                  <a:path w="182" h="14">
                    <a:moveTo>
                      <a:pt x="0" y="13"/>
                    </a:moveTo>
                    <a:lnTo>
                      <a:pt x="0" y="12"/>
                    </a:lnTo>
                    <a:lnTo>
                      <a:pt x="51" y="4"/>
                    </a:lnTo>
                    <a:lnTo>
                      <a:pt x="107" y="6"/>
                    </a:lnTo>
                    <a:lnTo>
                      <a:pt x="180" y="0"/>
                    </a:lnTo>
                    <a:lnTo>
                      <a:pt x="181" y="8"/>
                    </a:lnTo>
                    <a:lnTo>
                      <a:pt x="0" y="13"/>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3474" name="Freeform 914"/>
              <p:cNvSpPr>
                <a:spLocks/>
              </p:cNvSpPr>
              <p:nvPr/>
            </p:nvSpPr>
            <p:spPr bwMode="auto">
              <a:xfrm>
                <a:off x="3057" y="2592"/>
                <a:ext cx="97" cy="28"/>
              </a:xfrm>
              <a:custGeom>
                <a:avLst/>
                <a:gdLst/>
                <a:ahLst/>
                <a:cxnLst>
                  <a:cxn ang="0">
                    <a:pos x="96" y="27"/>
                  </a:cxn>
                  <a:cxn ang="0">
                    <a:pos x="96" y="21"/>
                  </a:cxn>
                  <a:cxn ang="0">
                    <a:pos x="94" y="21"/>
                  </a:cxn>
                  <a:cxn ang="0">
                    <a:pos x="94" y="16"/>
                  </a:cxn>
                  <a:cxn ang="0">
                    <a:pos x="93" y="16"/>
                  </a:cxn>
                  <a:cxn ang="0">
                    <a:pos x="91" y="0"/>
                  </a:cxn>
                  <a:cxn ang="0">
                    <a:pos x="27" y="0"/>
                  </a:cxn>
                  <a:cxn ang="0">
                    <a:pos x="27" y="12"/>
                  </a:cxn>
                  <a:cxn ang="0">
                    <a:pos x="20" y="12"/>
                  </a:cxn>
                  <a:cxn ang="0">
                    <a:pos x="9" y="16"/>
                  </a:cxn>
                  <a:cxn ang="0">
                    <a:pos x="15" y="12"/>
                  </a:cxn>
                  <a:cxn ang="0">
                    <a:pos x="0" y="12"/>
                  </a:cxn>
                  <a:cxn ang="0">
                    <a:pos x="1" y="27"/>
                  </a:cxn>
                  <a:cxn ang="0">
                    <a:pos x="20" y="25"/>
                  </a:cxn>
                  <a:cxn ang="0">
                    <a:pos x="17" y="27"/>
                  </a:cxn>
                  <a:cxn ang="0">
                    <a:pos x="96" y="27"/>
                  </a:cxn>
                </a:cxnLst>
                <a:rect l="0" t="0" r="r" b="b"/>
                <a:pathLst>
                  <a:path w="97" h="28">
                    <a:moveTo>
                      <a:pt x="96" y="27"/>
                    </a:moveTo>
                    <a:lnTo>
                      <a:pt x="96" y="21"/>
                    </a:lnTo>
                    <a:lnTo>
                      <a:pt x="94" y="21"/>
                    </a:lnTo>
                    <a:lnTo>
                      <a:pt x="94" y="16"/>
                    </a:lnTo>
                    <a:lnTo>
                      <a:pt x="93" y="16"/>
                    </a:lnTo>
                    <a:lnTo>
                      <a:pt x="91" y="0"/>
                    </a:lnTo>
                    <a:lnTo>
                      <a:pt x="27" y="0"/>
                    </a:lnTo>
                    <a:lnTo>
                      <a:pt x="27" y="12"/>
                    </a:lnTo>
                    <a:lnTo>
                      <a:pt x="20" y="12"/>
                    </a:lnTo>
                    <a:lnTo>
                      <a:pt x="9" y="16"/>
                    </a:lnTo>
                    <a:lnTo>
                      <a:pt x="15" y="12"/>
                    </a:lnTo>
                    <a:lnTo>
                      <a:pt x="0" y="12"/>
                    </a:lnTo>
                    <a:lnTo>
                      <a:pt x="1" y="27"/>
                    </a:lnTo>
                    <a:lnTo>
                      <a:pt x="20" y="25"/>
                    </a:lnTo>
                    <a:lnTo>
                      <a:pt x="17" y="27"/>
                    </a:lnTo>
                    <a:lnTo>
                      <a:pt x="96" y="27"/>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3475" name="Freeform 915"/>
              <p:cNvSpPr>
                <a:spLocks/>
              </p:cNvSpPr>
              <p:nvPr/>
            </p:nvSpPr>
            <p:spPr bwMode="auto">
              <a:xfrm>
                <a:off x="3030" y="2546"/>
                <a:ext cx="28" cy="76"/>
              </a:xfrm>
              <a:custGeom>
                <a:avLst/>
                <a:gdLst/>
                <a:ahLst/>
                <a:cxnLst>
                  <a:cxn ang="0">
                    <a:pos x="0" y="75"/>
                  </a:cxn>
                  <a:cxn ang="0">
                    <a:pos x="5" y="0"/>
                  </a:cxn>
                  <a:cxn ang="0">
                    <a:pos x="6" y="5"/>
                  </a:cxn>
                  <a:cxn ang="0">
                    <a:pos x="9" y="23"/>
                  </a:cxn>
                  <a:cxn ang="0">
                    <a:pos x="26" y="23"/>
                  </a:cxn>
                  <a:cxn ang="0">
                    <a:pos x="27" y="38"/>
                  </a:cxn>
                  <a:cxn ang="0">
                    <a:pos x="25" y="38"/>
                  </a:cxn>
                  <a:cxn ang="0">
                    <a:pos x="25" y="75"/>
                  </a:cxn>
                  <a:cxn ang="0">
                    <a:pos x="0" y="75"/>
                  </a:cxn>
                </a:cxnLst>
                <a:rect l="0" t="0" r="r" b="b"/>
                <a:pathLst>
                  <a:path w="28" h="76">
                    <a:moveTo>
                      <a:pt x="0" y="75"/>
                    </a:moveTo>
                    <a:lnTo>
                      <a:pt x="5" y="0"/>
                    </a:lnTo>
                    <a:lnTo>
                      <a:pt x="6" y="5"/>
                    </a:lnTo>
                    <a:lnTo>
                      <a:pt x="9" y="23"/>
                    </a:lnTo>
                    <a:lnTo>
                      <a:pt x="26" y="23"/>
                    </a:lnTo>
                    <a:lnTo>
                      <a:pt x="27" y="38"/>
                    </a:lnTo>
                    <a:lnTo>
                      <a:pt x="25" y="38"/>
                    </a:lnTo>
                    <a:lnTo>
                      <a:pt x="25" y="75"/>
                    </a:lnTo>
                    <a:lnTo>
                      <a:pt x="0" y="75"/>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3476" name="Freeform 916"/>
              <p:cNvSpPr>
                <a:spLocks/>
              </p:cNvSpPr>
              <p:nvPr/>
            </p:nvSpPr>
            <p:spPr bwMode="auto">
              <a:xfrm>
                <a:off x="3114" y="2566"/>
                <a:ext cx="5" cy="27"/>
              </a:xfrm>
              <a:custGeom>
                <a:avLst/>
                <a:gdLst/>
                <a:ahLst/>
                <a:cxnLst>
                  <a:cxn ang="0">
                    <a:pos x="4" y="26"/>
                  </a:cxn>
                  <a:cxn ang="0">
                    <a:pos x="2" y="7"/>
                  </a:cxn>
                  <a:cxn ang="0">
                    <a:pos x="4" y="5"/>
                  </a:cxn>
                  <a:cxn ang="0">
                    <a:pos x="2" y="0"/>
                  </a:cxn>
                  <a:cxn ang="0">
                    <a:pos x="0" y="5"/>
                  </a:cxn>
                  <a:cxn ang="0">
                    <a:pos x="1" y="10"/>
                  </a:cxn>
                  <a:cxn ang="0">
                    <a:pos x="0" y="26"/>
                  </a:cxn>
                  <a:cxn ang="0">
                    <a:pos x="4" y="26"/>
                  </a:cxn>
                </a:cxnLst>
                <a:rect l="0" t="0" r="r" b="b"/>
                <a:pathLst>
                  <a:path w="5" h="27">
                    <a:moveTo>
                      <a:pt x="4" y="26"/>
                    </a:moveTo>
                    <a:lnTo>
                      <a:pt x="2" y="7"/>
                    </a:lnTo>
                    <a:lnTo>
                      <a:pt x="4" y="5"/>
                    </a:lnTo>
                    <a:lnTo>
                      <a:pt x="2" y="0"/>
                    </a:lnTo>
                    <a:lnTo>
                      <a:pt x="0" y="5"/>
                    </a:lnTo>
                    <a:lnTo>
                      <a:pt x="1" y="10"/>
                    </a:lnTo>
                    <a:lnTo>
                      <a:pt x="0" y="26"/>
                    </a:lnTo>
                    <a:lnTo>
                      <a:pt x="4" y="26"/>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3477" name="Freeform 917"/>
              <p:cNvSpPr>
                <a:spLocks/>
              </p:cNvSpPr>
              <p:nvPr/>
            </p:nvSpPr>
            <p:spPr bwMode="auto">
              <a:xfrm>
                <a:off x="3222" y="2602"/>
                <a:ext cx="30" cy="15"/>
              </a:xfrm>
              <a:custGeom>
                <a:avLst/>
                <a:gdLst/>
                <a:ahLst/>
                <a:cxnLst>
                  <a:cxn ang="0">
                    <a:pos x="12" y="14"/>
                  </a:cxn>
                  <a:cxn ang="0">
                    <a:pos x="9" y="11"/>
                  </a:cxn>
                  <a:cxn ang="0">
                    <a:pos x="14" y="11"/>
                  </a:cxn>
                  <a:cxn ang="0">
                    <a:pos x="16" y="5"/>
                  </a:cxn>
                  <a:cxn ang="0">
                    <a:pos x="29" y="5"/>
                  </a:cxn>
                  <a:cxn ang="0">
                    <a:pos x="16" y="5"/>
                  </a:cxn>
                  <a:cxn ang="0">
                    <a:pos x="15" y="0"/>
                  </a:cxn>
                  <a:cxn ang="0">
                    <a:pos x="1" y="0"/>
                  </a:cxn>
                  <a:cxn ang="0">
                    <a:pos x="0" y="7"/>
                  </a:cxn>
                  <a:cxn ang="0">
                    <a:pos x="2" y="11"/>
                  </a:cxn>
                  <a:cxn ang="0">
                    <a:pos x="8" y="11"/>
                  </a:cxn>
                  <a:cxn ang="0">
                    <a:pos x="8" y="14"/>
                  </a:cxn>
                  <a:cxn ang="0">
                    <a:pos x="12" y="14"/>
                  </a:cxn>
                </a:cxnLst>
                <a:rect l="0" t="0" r="r" b="b"/>
                <a:pathLst>
                  <a:path w="30" h="15">
                    <a:moveTo>
                      <a:pt x="12" y="14"/>
                    </a:moveTo>
                    <a:lnTo>
                      <a:pt x="9" y="11"/>
                    </a:lnTo>
                    <a:lnTo>
                      <a:pt x="14" y="11"/>
                    </a:lnTo>
                    <a:lnTo>
                      <a:pt x="16" y="5"/>
                    </a:lnTo>
                    <a:lnTo>
                      <a:pt x="29" y="5"/>
                    </a:lnTo>
                    <a:lnTo>
                      <a:pt x="16" y="5"/>
                    </a:lnTo>
                    <a:lnTo>
                      <a:pt x="15" y="0"/>
                    </a:lnTo>
                    <a:lnTo>
                      <a:pt x="1" y="0"/>
                    </a:lnTo>
                    <a:lnTo>
                      <a:pt x="0" y="7"/>
                    </a:lnTo>
                    <a:lnTo>
                      <a:pt x="2" y="11"/>
                    </a:lnTo>
                    <a:lnTo>
                      <a:pt x="8" y="11"/>
                    </a:lnTo>
                    <a:lnTo>
                      <a:pt x="8" y="14"/>
                    </a:lnTo>
                    <a:lnTo>
                      <a:pt x="12" y="14"/>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3478" name="Freeform 918"/>
              <p:cNvSpPr>
                <a:spLocks/>
              </p:cNvSpPr>
              <p:nvPr/>
            </p:nvSpPr>
            <p:spPr bwMode="auto">
              <a:xfrm>
                <a:off x="3165" y="2605"/>
                <a:ext cx="18" cy="12"/>
              </a:xfrm>
              <a:custGeom>
                <a:avLst/>
                <a:gdLst/>
                <a:ahLst/>
                <a:cxnLst>
                  <a:cxn ang="0">
                    <a:pos x="6" y="11"/>
                  </a:cxn>
                  <a:cxn ang="0">
                    <a:pos x="3" y="7"/>
                  </a:cxn>
                  <a:cxn ang="0">
                    <a:pos x="0" y="7"/>
                  </a:cxn>
                  <a:cxn ang="0">
                    <a:pos x="0" y="0"/>
                  </a:cxn>
                  <a:cxn ang="0">
                    <a:pos x="17" y="0"/>
                  </a:cxn>
                  <a:cxn ang="0">
                    <a:pos x="17" y="7"/>
                  </a:cxn>
                  <a:cxn ang="0">
                    <a:pos x="12" y="7"/>
                  </a:cxn>
                  <a:cxn ang="0">
                    <a:pos x="11" y="11"/>
                  </a:cxn>
                  <a:cxn ang="0">
                    <a:pos x="6" y="11"/>
                  </a:cxn>
                </a:cxnLst>
                <a:rect l="0" t="0" r="r" b="b"/>
                <a:pathLst>
                  <a:path w="18" h="12">
                    <a:moveTo>
                      <a:pt x="6" y="11"/>
                    </a:moveTo>
                    <a:lnTo>
                      <a:pt x="3" y="7"/>
                    </a:lnTo>
                    <a:lnTo>
                      <a:pt x="0" y="7"/>
                    </a:lnTo>
                    <a:lnTo>
                      <a:pt x="0" y="0"/>
                    </a:lnTo>
                    <a:lnTo>
                      <a:pt x="17" y="0"/>
                    </a:lnTo>
                    <a:lnTo>
                      <a:pt x="17" y="7"/>
                    </a:lnTo>
                    <a:lnTo>
                      <a:pt x="12" y="7"/>
                    </a:lnTo>
                    <a:lnTo>
                      <a:pt x="11" y="11"/>
                    </a:lnTo>
                    <a:lnTo>
                      <a:pt x="6" y="11"/>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3479" name="Freeform 919"/>
              <p:cNvSpPr>
                <a:spLocks/>
              </p:cNvSpPr>
              <p:nvPr/>
            </p:nvSpPr>
            <p:spPr bwMode="auto">
              <a:xfrm>
                <a:off x="3030" y="2528"/>
                <a:ext cx="12" cy="17"/>
              </a:xfrm>
              <a:custGeom>
                <a:avLst/>
                <a:gdLst/>
                <a:ahLst/>
                <a:cxnLst>
                  <a:cxn ang="0">
                    <a:pos x="11" y="10"/>
                  </a:cxn>
                  <a:cxn ang="0">
                    <a:pos x="6" y="10"/>
                  </a:cxn>
                  <a:cxn ang="0">
                    <a:pos x="6" y="16"/>
                  </a:cxn>
                  <a:cxn ang="0">
                    <a:pos x="5" y="16"/>
                  </a:cxn>
                  <a:cxn ang="0">
                    <a:pos x="4" y="10"/>
                  </a:cxn>
                  <a:cxn ang="0">
                    <a:pos x="0" y="10"/>
                  </a:cxn>
                  <a:cxn ang="0">
                    <a:pos x="4" y="8"/>
                  </a:cxn>
                  <a:cxn ang="0">
                    <a:pos x="4" y="0"/>
                  </a:cxn>
                  <a:cxn ang="0">
                    <a:pos x="5" y="10"/>
                  </a:cxn>
                  <a:cxn ang="0">
                    <a:pos x="11" y="10"/>
                  </a:cxn>
                </a:cxnLst>
                <a:rect l="0" t="0" r="r" b="b"/>
                <a:pathLst>
                  <a:path w="12" h="17">
                    <a:moveTo>
                      <a:pt x="11" y="10"/>
                    </a:moveTo>
                    <a:lnTo>
                      <a:pt x="6" y="10"/>
                    </a:lnTo>
                    <a:lnTo>
                      <a:pt x="6" y="16"/>
                    </a:lnTo>
                    <a:lnTo>
                      <a:pt x="5" y="16"/>
                    </a:lnTo>
                    <a:lnTo>
                      <a:pt x="4" y="10"/>
                    </a:lnTo>
                    <a:lnTo>
                      <a:pt x="0" y="10"/>
                    </a:lnTo>
                    <a:lnTo>
                      <a:pt x="4" y="8"/>
                    </a:lnTo>
                    <a:lnTo>
                      <a:pt x="4" y="0"/>
                    </a:lnTo>
                    <a:lnTo>
                      <a:pt x="5" y="10"/>
                    </a:lnTo>
                    <a:lnTo>
                      <a:pt x="11" y="10"/>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3480" name="Freeform 920"/>
              <p:cNvSpPr>
                <a:spLocks/>
              </p:cNvSpPr>
              <p:nvPr/>
            </p:nvSpPr>
            <p:spPr bwMode="auto">
              <a:xfrm>
                <a:off x="3125" y="2581"/>
                <a:ext cx="3" cy="12"/>
              </a:xfrm>
              <a:custGeom>
                <a:avLst/>
                <a:gdLst/>
                <a:ahLst/>
                <a:cxnLst>
                  <a:cxn ang="0">
                    <a:pos x="1" y="11"/>
                  </a:cxn>
                  <a:cxn ang="0">
                    <a:pos x="1" y="6"/>
                  </a:cxn>
                  <a:cxn ang="0">
                    <a:pos x="0" y="6"/>
                  </a:cxn>
                  <a:cxn ang="0">
                    <a:pos x="0" y="2"/>
                  </a:cxn>
                  <a:cxn ang="0">
                    <a:pos x="1" y="2"/>
                  </a:cxn>
                  <a:cxn ang="0">
                    <a:pos x="1" y="0"/>
                  </a:cxn>
                  <a:cxn ang="0">
                    <a:pos x="2" y="2"/>
                  </a:cxn>
                  <a:cxn ang="0">
                    <a:pos x="2" y="5"/>
                  </a:cxn>
                  <a:cxn ang="0">
                    <a:pos x="2" y="9"/>
                  </a:cxn>
                  <a:cxn ang="0">
                    <a:pos x="1" y="11"/>
                  </a:cxn>
                </a:cxnLst>
                <a:rect l="0" t="0" r="r" b="b"/>
                <a:pathLst>
                  <a:path w="3" h="12">
                    <a:moveTo>
                      <a:pt x="1" y="11"/>
                    </a:moveTo>
                    <a:lnTo>
                      <a:pt x="1" y="6"/>
                    </a:lnTo>
                    <a:lnTo>
                      <a:pt x="0" y="6"/>
                    </a:lnTo>
                    <a:lnTo>
                      <a:pt x="0" y="2"/>
                    </a:lnTo>
                    <a:lnTo>
                      <a:pt x="1" y="2"/>
                    </a:lnTo>
                    <a:lnTo>
                      <a:pt x="1" y="0"/>
                    </a:lnTo>
                    <a:lnTo>
                      <a:pt x="2" y="2"/>
                    </a:lnTo>
                    <a:lnTo>
                      <a:pt x="2" y="5"/>
                    </a:lnTo>
                    <a:lnTo>
                      <a:pt x="2" y="9"/>
                    </a:lnTo>
                    <a:lnTo>
                      <a:pt x="1" y="11"/>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3481" name="Freeform 921"/>
              <p:cNvSpPr>
                <a:spLocks/>
              </p:cNvSpPr>
              <p:nvPr/>
            </p:nvSpPr>
            <p:spPr bwMode="auto">
              <a:xfrm>
                <a:off x="3147" y="2579"/>
                <a:ext cx="7" cy="14"/>
              </a:xfrm>
              <a:custGeom>
                <a:avLst/>
                <a:gdLst/>
                <a:ahLst/>
                <a:cxnLst>
                  <a:cxn ang="0">
                    <a:pos x="0" y="11"/>
                  </a:cxn>
                  <a:cxn ang="0">
                    <a:pos x="0" y="0"/>
                  </a:cxn>
                  <a:cxn ang="0">
                    <a:pos x="1" y="0"/>
                  </a:cxn>
                  <a:cxn ang="0">
                    <a:pos x="2" y="8"/>
                  </a:cxn>
                  <a:cxn ang="0">
                    <a:pos x="6" y="8"/>
                  </a:cxn>
                  <a:cxn ang="0">
                    <a:pos x="2" y="8"/>
                  </a:cxn>
                  <a:cxn ang="0">
                    <a:pos x="2" y="13"/>
                  </a:cxn>
                  <a:cxn ang="0">
                    <a:pos x="0" y="11"/>
                  </a:cxn>
                </a:cxnLst>
                <a:rect l="0" t="0" r="r" b="b"/>
                <a:pathLst>
                  <a:path w="7" h="14">
                    <a:moveTo>
                      <a:pt x="0" y="11"/>
                    </a:moveTo>
                    <a:lnTo>
                      <a:pt x="0" y="0"/>
                    </a:lnTo>
                    <a:lnTo>
                      <a:pt x="1" y="0"/>
                    </a:lnTo>
                    <a:lnTo>
                      <a:pt x="2" y="8"/>
                    </a:lnTo>
                    <a:lnTo>
                      <a:pt x="6" y="8"/>
                    </a:lnTo>
                    <a:lnTo>
                      <a:pt x="2" y="8"/>
                    </a:lnTo>
                    <a:lnTo>
                      <a:pt x="2" y="13"/>
                    </a:lnTo>
                    <a:lnTo>
                      <a:pt x="0" y="11"/>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3482" name="Freeform 922"/>
              <p:cNvSpPr>
                <a:spLocks/>
              </p:cNvSpPr>
              <p:nvPr/>
            </p:nvSpPr>
            <p:spPr bwMode="auto">
              <a:xfrm>
                <a:off x="3092" y="2572"/>
                <a:ext cx="1" cy="21"/>
              </a:xfrm>
              <a:custGeom>
                <a:avLst/>
                <a:gdLst/>
                <a:ahLst/>
                <a:cxnLst>
                  <a:cxn ang="0">
                    <a:pos x="0" y="20"/>
                  </a:cxn>
                  <a:cxn ang="0">
                    <a:pos x="0" y="0"/>
                  </a:cxn>
                  <a:cxn ang="0">
                    <a:pos x="0" y="0"/>
                  </a:cxn>
                  <a:cxn ang="0">
                    <a:pos x="0" y="20"/>
                  </a:cxn>
                  <a:cxn ang="0">
                    <a:pos x="0" y="20"/>
                  </a:cxn>
                </a:cxnLst>
                <a:rect l="0" t="0" r="r" b="b"/>
                <a:pathLst>
                  <a:path w="1" h="21">
                    <a:moveTo>
                      <a:pt x="0" y="20"/>
                    </a:moveTo>
                    <a:lnTo>
                      <a:pt x="0" y="0"/>
                    </a:lnTo>
                    <a:lnTo>
                      <a:pt x="0" y="0"/>
                    </a:lnTo>
                    <a:lnTo>
                      <a:pt x="0" y="20"/>
                    </a:lnTo>
                    <a:lnTo>
                      <a:pt x="0" y="20"/>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3483" name="Freeform 923"/>
              <p:cNvSpPr>
                <a:spLocks/>
              </p:cNvSpPr>
              <p:nvPr/>
            </p:nvSpPr>
            <p:spPr bwMode="auto">
              <a:xfrm>
                <a:off x="2798" y="2615"/>
                <a:ext cx="502" cy="31"/>
              </a:xfrm>
              <a:custGeom>
                <a:avLst/>
                <a:gdLst/>
                <a:ahLst/>
                <a:cxnLst>
                  <a:cxn ang="0">
                    <a:pos x="461" y="30"/>
                  </a:cxn>
                  <a:cxn ang="0">
                    <a:pos x="477" y="20"/>
                  </a:cxn>
                  <a:cxn ang="0">
                    <a:pos x="501" y="0"/>
                  </a:cxn>
                  <a:cxn ang="0">
                    <a:pos x="0" y="13"/>
                  </a:cxn>
                  <a:cxn ang="0">
                    <a:pos x="2" y="30"/>
                  </a:cxn>
                  <a:cxn ang="0">
                    <a:pos x="461" y="30"/>
                  </a:cxn>
                </a:cxnLst>
                <a:rect l="0" t="0" r="r" b="b"/>
                <a:pathLst>
                  <a:path w="502" h="31">
                    <a:moveTo>
                      <a:pt x="461" y="30"/>
                    </a:moveTo>
                    <a:lnTo>
                      <a:pt x="477" y="20"/>
                    </a:lnTo>
                    <a:lnTo>
                      <a:pt x="501" y="0"/>
                    </a:lnTo>
                    <a:lnTo>
                      <a:pt x="0" y="13"/>
                    </a:lnTo>
                    <a:lnTo>
                      <a:pt x="2" y="30"/>
                    </a:lnTo>
                    <a:lnTo>
                      <a:pt x="461" y="30"/>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3484" name="Freeform 924"/>
              <p:cNvSpPr>
                <a:spLocks/>
              </p:cNvSpPr>
              <p:nvPr/>
            </p:nvSpPr>
            <p:spPr bwMode="auto">
              <a:xfrm>
                <a:off x="3043" y="2560"/>
                <a:ext cx="15" cy="7"/>
              </a:xfrm>
              <a:custGeom>
                <a:avLst/>
                <a:gdLst/>
                <a:ahLst/>
                <a:cxnLst>
                  <a:cxn ang="0">
                    <a:pos x="7" y="6"/>
                  </a:cxn>
                  <a:cxn ang="0">
                    <a:pos x="7" y="2"/>
                  </a:cxn>
                  <a:cxn ang="0">
                    <a:pos x="0" y="2"/>
                  </a:cxn>
                  <a:cxn ang="0">
                    <a:pos x="0" y="0"/>
                  </a:cxn>
                  <a:cxn ang="0">
                    <a:pos x="14" y="0"/>
                  </a:cxn>
                  <a:cxn ang="0">
                    <a:pos x="14" y="2"/>
                  </a:cxn>
                  <a:cxn ang="0">
                    <a:pos x="9" y="2"/>
                  </a:cxn>
                  <a:cxn ang="0">
                    <a:pos x="7" y="6"/>
                  </a:cxn>
                </a:cxnLst>
                <a:rect l="0" t="0" r="r" b="b"/>
                <a:pathLst>
                  <a:path w="15" h="7">
                    <a:moveTo>
                      <a:pt x="7" y="6"/>
                    </a:moveTo>
                    <a:lnTo>
                      <a:pt x="7" y="2"/>
                    </a:lnTo>
                    <a:lnTo>
                      <a:pt x="0" y="2"/>
                    </a:lnTo>
                    <a:lnTo>
                      <a:pt x="0" y="0"/>
                    </a:lnTo>
                    <a:lnTo>
                      <a:pt x="14" y="0"/>
                    </a:lnTo>
                    <a:lnTo>
                      <a:pt x="14" y="2"/>
                    </a:lnTo>
                    <a:lnTo>
                      <a:pt x="9" y="2"/>
                    </a:lnTo>
                    <a:lnTo>
                      <a:pt x="7" y="6"/>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3485" name="Freeform 925"/>
              <p:cNvSpPr>
                <a:spLocks/>
              </p:cNvSpPr>
              <p:nvPr/>
            </p:nvSpPr>
            <p:spPr bwMode="auto">
              <a:xfrm>
                <a:off x="2801" y="2642"/>
                <a:ext cx="468" cy="15"/>
              </a:xfrm>
              <a:custGeom>
                <a:avLst/>
                <a:gdLst/>
                <a:ahLst/>
                <a:cxnLst>
                  <a:cxn ang="0">
                    <a:pos x="466" y="3"/>
                  </a:cxn>
                  <a:cxn ang="0">
                    <a:pos x="463" y="5"/>
                  </a:cxn>
                  <a:cxn ang="0">
                    <a:pos x="460" y="0"/>
                  </a:cxn>
                  <a:cxn ang="0">
                    <a:pos x="467" y="1"/>
                  </a:cxn>
                  <a:cxn ang="0">
                    <a:pos x="453" y="12"/>
                  </a:cxn>
                  <a:cxn ang="0">
                    <a:pos x="399" y="14"/>
                  </a:cxn>
                  <a:cxn ang="0">
                    <a:pos x="5" y="12"/>
                  </a:cxn>
                  <a:cxn ang="0">
                    <a:pos x="2" y="5"/>
                  </a:cxn>
                  <a:cxn ang="0">
                    <a:pos x="0" y="3"/>
                  </a:cxn>
                  <a:cxn ang="0">
                    <a:pos x="466" y="3"/>
                  </a:cxn>
                </a:cxnLst>
                <a:rect l="0" t="0" r="r" b="b"/>
                <a:pathLst>
                  <a:path w="468" h="15">
                    <a:moveTo>
                      <a:pt x="466" y="3"/>
                    </a:moveTo>
                    <a:lnTo>
                      <a:pt x="463" y="5"/>
                    </a:lnTo>
                    <a:lnTo>
                      <a:pt x="460" y="0"/>
                    </a:lnTo>
                    <a:lnTo>
                      <a:pt x="467" y="1"/>
                    </a:lnTo>
                    <a:lnTo>
                      <a:pt x="453" y="12"/>
                    </a:lnTo>
                    <a:lnTo>
                      <a:pt x="399" y="14"/>
                    </a:lnTo>
                    <a:lnTo>
                      <a:pt x="5" y="12"/>
                    </a:lnTo>
                    <a:lnTo>
                      <a:pt x="2" y="5"/>
                    </a:lnTo>
                    <a:lnTo>
                      <a:pt x="0" y="3"/>
                    </a:lnTo>
                    <a:lnTo>
                      <a:pt x="466" y="3"/>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3486" name="Freeform 926"/>
              <p:cNvSpPr>
                <a:spLocks/>
              </p:cNvSpPr>
              <p:nvPr/>
            </p:nvSpPr>
            <p:spPr bwMode="auto">
              <a:xfrm>
                <a:off x="3019" y="2598"/>
                <a:ext cx="12" cy="14"/>
              </a:xfrm>
              <a:custGeom>
                <a:avLst/>
                <a:gdLst/>
                <a:ahLst/>
                <a:cxnLst>
                  <a:cxn ang="0">
                    <a:pos x="11" y="0"/>
                  </a:cxn>
                  <a:cxn ang="0">
                    <a:pos x="7" y="2"/>
                  </a:cxn>
                  <a:cxn ang="0">
                    <a:pos x="3" y="5"/>
                  </a:cxn>
                  <a:cxn ang="0">
                    <a:pos x="0" y="8"/>
                  </a:cxn>
                  <a:cxn ang="0">
                    <a:pos x="0" y="13"/>
                  </a:cxn>
                  <a:cxn ang="0">
                    <a:pos x="11" y="13"/>
                  </a:cxn>
                  <a:cxn ang="0">
                    <a:pos x="11" y="0"/>
                  </a:cxn>
                </a:cxnLst>
                <a:rect l="0" t="0" r="r" b="b"/>
                <a:pathLst>
                  <a:path w="12" h="14">
                    <a:moveTo>
                      <a:pt x="11" y="0"/>
                    </a:moveTo>
                    <a:lnTo>
                      <a:pt x="7" y="2"/>
                    </a:lnTo>
                    <a:lnTo>
                      <a:pt x="3" y="5"/>
                    </a:lnTo>
                    <a:lnTo>
                      <a:pt x="0" y="8"/>
                    </a:lnTo>
                    <a:lnTo>
                      <a:pt x="0" y="13"/>
                    </a:lnTo>
                    <a:lnTo>
                      <a:pt x="11" y="13"/>
                    </a:lnTo>
                    <a:lnTo>
                      <a:pt x="11" y="0"/>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grpSp>
        <p:sp>
          <p:nvSpPr>
            <p:cNvPr id="323487" name="Rectangle 927"/>
            <p:cNvSpPr>
              <a:spLocks noChangeArrowheads="1"/>
            </p:cNvSpPr>
            <p:nvPr/>
          </p:nvSpPr>
          <p:spPr bwMode="auto">
            <a:xfrm>
              <a:off x="2955" y="2674"/>
              <a:ext cx="211" cy="144"/>
            </a:xfrm>
            <a:prstGeom prst="rect">
              <a:avLst/>
            </a:prstGeom>
            <a:noFill/>
            <a:ln w="12700">
              <a:noFill/>
              <a:miter lim="800000"/>
              <a:headEnd/>
              <a:tailEnd/>
            </a:ln>
            <a:effectLst/>
          </p:spPr>
          <p:txBody>
            <a:bodyPr wrap="none" lIns="90488" tIns="44450" rIns="90488" bIns="44450">
              <a:spAutoFit/>
            </a:bodyPr>
            <a:lstStyle/>
            <a:p>
              <a:pPr>
                <a:lnSpc>
                  <a:spcPct val="90000"/>
                </a:lnSpc>
                <a:spcBef>
                  <a:spcPct val="0"/>
                </a:spcBef>
                <a:buSzTx/>
              </a:pPr>
              <a:r>
                <a:rPr lang="en-US" sz="1000" b="1">
                  <a:solidFill>
                    <a:schemeClr val="tx2"/>
                  </a:solidFill>
                  <a:effectLst>
                    <a:outerShdw blurRad="38100" dist="38100" dir="2700000" algn="tl">
                      <a:srgbClr val="C0C0C0"/>
                    </a:outerShdw>
                  </a:effectLst>
                  <a:cs typeface="Times New Roman" charset="0"/>
                </a:rPr>
                <a:t>lsd</a:t>
              </a:r>
            </a:p>
          </p:txBody>
        </p:sp>
      </p:grpSp>
      <p:sp>
        <p:nvSpPr>
          <p:cNvPr id="323545" name="AutoShape 985">
            <a:hlinkClick r:id="" action="ppaction://noaction" highlightClick="1"/>
          </p:cNvPr>
          <p:cNvSpPr>
            <a:spLocks noChangeArrowheads="1"/>
          </p:cNvSpPr>
          <p:nvPr/>
        </p:nvSpPr>
        <p:spPr bwMode="auto">
          <a:xfrm>
            <a:off x="10363200" y="6553200"/>
            <a:ext cx="304800" cy="304800"/>
          </a:xfrm>
          <a:prstGeom prst="actionButtonReturn">
            <a:avLst/>
          </a:prstGeom>
          <a:solidFill>
            <a:schemeClr val="accent1"/>
          </a:solidFill>
          <a:ln w="12700">
            <a:noFill/>
            <a:miter lim="800000"/>
            <a:headEnd/>
            <a:tailEnd/>
          </a:ln>
          <a:effectLst/>
        </p:spPr>
        <p:txBody>
          <a:bodyPr wrap="none" anchor="ctr"/>
          <a:lstStyle/>
          <a:p>
            <a:endParaRPr lang="en-US"/>
          </a:p>
        </p:txBody>
      </p:sp>
      <p:grpSp>
        <p:nvGrpSpPr>
          <p:cNvPr id="323546" name="Group 986"/>
          <p:cNvGrpSpPr>
            <a:grpSpLocks/>
          </p:cNvGrpSpPr>
          <p:nvPr/>
        </p:nvGrpSpPr>
        <p:grpSpPr bwMode="auto">
          <a:xfrm>
            <a:off x="9194801" y="4778376"/>
            <a:ext cx="809625" cy="1039813"/>
            <a:chOff x="1212" y="436"/>
            <a:chExt cx="2717" cy="3487"/>
          </a:xfrm>
        </p:grpSpPr>
        <p:sp>
          <p:nvSpPr>
            <p:cNvPr id="323547" name="Freeform 987"/>
            <p:cNvSpPr>
              <a:spLocks/>
            </p:cNvSpPr>
            <p:nvPr/>
          </p:nvSpPr>
          <p:spPr bwMode="auto">
            <a:xfrm>
              <a:off x="1212" y="436"/>
              <a:ext cx="2717" cy="3487"/>
            </a:xfrm>
            <a:custGeom>
              <a:avLst/>
              <a:gdLst/>
              <a:ahLst/>
              <a:cxnLst>
                <a:cxn ang="0">
                  <a:pos x="84" y="211"/>
                </a:cxn>
                <a:cxn ang="0">
                  <a:pos x="91" y="168"/>
                </a:cxn>
                <a:cxn ang="0">
                  <a:pos x="335" y="140"/>
                </a:cxn>
                <a:cxn ang="0">
                  <a:pos x="310" y="83"/>
                </a:cxn>
                <a:cxn ang="0">
                  <a:pos x="322" y="44"/>
                </a:cxn>
                <a:cxn ang="0">
                  <a:pos x="351" y="14"/>
                </a:cxn>
                <a:cxn ang="0">
                  <a:pos x="393" y="0"/>
                </a:cxn>
                <a:cxn ang="0">
                  <a:pos x="438" y="7"/>
                </a:cxn>
                <a:cxn ang="0">
                  <a:pos x="473" y="31"/>
                </a:cxn>
                <a:cxn ang="0">
                  <a:pos x="492" y="66"/>
                </a:cxn>
                <a:cxn ang="0">
                  <a:pos x="485" y="120"/>
                </a:cxn>
                <a:cxn ang="0">
                  <a:pos x="438" y="160"/>
                </a:cxn>
                <a:cxn ang="0">
                  <a:pos x="703" y="230"/>
                </a:cxn>
                <a:cxn ang="0">
                  <a:pos x="439" y="870"/>
                </a:cxn>
                <a:cxn ang="0">
                  <a:pos x="478" y="895"/>
                </a:cxn>
                <a:cxn ang="0">
                  <a:pos x="521" y="901"/>
                </a:cxn>
                <a:cxn ang="0">
                  <a:pos x="563" y="894"/>
                </a:cxn>
                <a:cxn ang="0">
                  <a:pos x="604" y="877"/>
                </a:cxn>
                <a:cxn ang="0">
                  <a:pos x="640" y="855"/>
                </a:cxn>
                <a:cxn ang="0">
                  <a:pos x="671" y="831"/>
                </a:cxn>
                <a:cxn ang="0">
                  <a:pos x="685" y="776"/>
                </a:cxn>
                <a:cxn ang="0">
                  <a:pos x="752" y="734"/>
                </a:cxn>
                <a:cxn ang="0">
                  <a:pos x="790" y="693"/>
                </a:cxn>
                <a:cxn ang="0">
                  <a:pos x="804" y="675"/>
                </a:cxn>
                <a:cxn ang="0">
                  <a:pos x="795" y="772"/>
                </a:cxn>
                <a:cxn ang="0">
                  <a:pos x="766" y="847"/>
                </a:cxn>
                <a:cxn ang="0">
                  <a:pos x="745" y="884"/>
                </a:cxn>
                <a:cxn ang="0">
                  <a:pos x="681" y="885"/>
                </a:cxn>
                <a:cxn ang="0">
                  <a:pos x="622" y="920"/>
                </a:cxn>
                <a:cxn ang="0">
                  <a:pos x="573" y="943"/>
                </a:cxn>
                <a:cxn ang="0">
                  <a:pos x="532" y="955"/>
                </a:cxn>
                <a:cxn ang="0">
                  <a:pos x="500" y="962"/>
                </a:cxn>
                <a:cxn ang="0">
                  <a:pos x="474" y="968"/>
                </a:cxn>
                <a:cxn ang="0">
                  <a:pos x="444" y="983"/>
                </a:cxn>
                <a:cxn ang="0">
                  <a:pos x="406" y="1043"/>
                </a:cxn>
                <a:cxn ang="0">
                  <a:pos x="395" y="1033"/>
                </a:cxn>
                <a:cxn ang="0">
                  <a:pos x="347" y="974"/>
                </a:cxn>
                <a:cxn ang="0">
                  <a:pos x="326" y="967"/>
                </a:cxn>
                <a:cxn ang="0">
                  <a:pos x="299" y="961"/>
                </a:cxn>
                <a:cxn ang="0">
                  <a:pos x="266" y="953"/>
                </a:cxn>
                <a:cxn ang="0">
                  <a:pos x="223" y="939"/>
                </a:cxn>
                <a:cxn ang="0">
                  <a:pos x="172" y="914"/>
                </a:cxn>
                <a:cxn ang="0">
                  <a:pos x="112" y="876"/>
                </a:cxn>
                <a:cxn ang="0">
                  <a:pos x="58" y="881"/>
                </a:cxn>
                <a:cxn ang="0">
                  <a:pos x="33" y="834"/>
                </a:cxn>
                <a:cxn ang="0">
                  <a:pos x="5" y="753"/>
                </a:cxn>
                <a:cxn ang="0">
                  <a:pos x="2" y="676"/>
                </a:cxn>
                <a:cxn ang="0">
                  <a:pos x="20" y="700"/>
                </a:cxn>
                <a:cxn ang="0">
                  <a:pos x="64" y="743"/>
                </a:cxn>
                <a:cxn ang="0">
                  <a:pos x="136" y="782"/>
                </a:cxn>
                <a:cxn ang="0">
                  <a:pos x="140" y="836"/>
                </a:cxn>
                <a:cxn ang="0">
                  <a:pos x="172" y="860"/>
                </a:cxn>
                <a:cxn ang="0">
                  <a:pos x="209" y="881"/>
                </a:cxn>
                <a:cxn ang="0">
                  <a:pos x="251" y="896"/>
                </a:cxn>
                <a:cxn ang="0">
                  <a:pos x="293" y="901"/>
                </a:cxn>
                <a:cxn ang="0">
                  <a:pos x="335" y="892"/>
                </a:cxn>
                <a:cxn ang="0">
                  <a:pos x="367" y="860"/>
                </a:cxn>
              </a:cxnLst>
              <a:rect l="0" t="0" r="r" b="b"/>
              <a:pathLst>
                <a:path w="806" h="1054">
                  <a:moveTo>
                    <a:pt x="92" y="248"/>
                  </a:moveTo>
                  <a:lnTo>
                    <a:pt x="88" y="241"/>
                  </a:lnTo>
                  <a:lnTo>
                    <a:pt x="86" y="232"/>
                  </a:lnTo>
                  <a:lnTo>
                    <a:pt x="84" y="222"/>
                  </a:lnTo>
                  <a:lnTo>
                    <a:pt x="84" y="211"/>
                  </a:lnTo>
                  <a:lnTo>
                    <a:pt x="84" y="199"/>
                  </a:lnTo>
                  <a:lnTo>
                    <a:pt x="85" y="188"/>
                  </a:lnTo>
                  <a:lnTo>
                    <a:pt x="87" y="178"/>
                  </a:lnTo>
                  <a:lnTo>
                    <a:pt x="90" y="170"/>
                  </a:lnTo>
                  <a:lnTo>
                    <a:pt x="91" y="168"/>
                  </a:lnTo>
                  <a:lnTo>
                    <a:pt x="366" y="170"/>
                  </a:lnTo>
                  <a:lnTo>
                    <a:pt x="366" y="160"/>
                  </a:lnTo>
                  <a:lnTo>
                    <a:pt x="355" y="155"/>
                  </a:lnTo>
                  <a:lnTo>
                    <a:pt x="344" y="148"/>
                  </a:lnTo>
                  <a:lnTo>
                    <a:pt x="335" y="140"/>
                  </a:lnTo>
                  <a:lnTo>
                    <a:pt x="326" y="130"/>
                  </a:lnTo>
                  <a:lnTo>
                    <a:pt x="320" y="120"/>
                  </a:lnTo>
                  <a:lnTo>
                    <a:pt x="314" y="108"/>
                  </a:lnTo>
                  <a:lnTo>
                    <a:pt x="312" y="96"/>
                  </a:lnTo>
                  <a:lnTo>
                    <a:pt x="310" y="83"/>
                  </a:lnTo>
                  <a:lnTo>
                    <a:pt x="311" y="74"/>
                  </a:lnTo>
                  <a:lnTo>
                    <a:pt x="312" y="66"/>
                  </a:lnTo>
                  <a:lnTo>
                    <a:pt x="314" y="58"/>
                  </a:lnTo>
                  <a:lnTo>
                    <a:pt x="318" y="51"/>
                  </a:lnTo>
                  <a:lnTo>
                    <a:pt x="322" y="44"/>
                  </a:lnTo>
                  <a:lnTo>
                    <a:pt x="326" y="37"/>
                  </a:lnTo>
                  <a:lnTo>
                    <a:pt x="332" y="31"/>
                  </a:lnTo>
                  <a:lnTo>
                    <a:pt x="338" y="24"/>
                  </a:lnTo>
                  <a:lnTo>
                    <a:pt x="344" y="19"/>
                  </a:lnTo>
                  <a:lnTo>
                    <a:pt x="351" y="14"/>
                  </a:lnTo>
                  <a:lnTo>
                    <a:pt x="359" y="10"/>
                  </a:lnTo>
                  <a:lnTo>
                    <a:pt x="366" y="7"/>
                  </a:lnTo>
                  <a:lnTo>
                    <a:pt x="375" y="4"/>
                  </a:lnTo>
                  <a:lnTo>
                    <a:pt x="384" y="2"/>
                  </a:lnTo>
                  <a:lnTo>
                    <a:pt x="393" y="0"/>
                  </a:lnTo>
                  <a:lnTo>
                    <a:pt x="402" y="0"/>
                  </a:lnTo>
                  <a:lnTo>
                    <a:pt x="412" y="0"/>
                  </a:lnTo>
                  <a:lnTo>
                    <a:pt x="421" y="2"/>
                  </a:lnTo>
                  <a:lnTo>
                    <a:pt x="430" y="4"/>
                  </a:lnTo>
                  <a:lnTo>
                    <a:pt x="438" y="7"/>
                  </a:lnTo>
                  <a:lnTo>
                    <a:pt x="445" y="10"/>
                  </a:lnTo>
                  <a:lnTo>
                    <a:pt x="453" y="14"/>
                  </a:lnTo>
                  <a:lnTo>
                    <a:pt x="460" y="19"/>
                  </a:lnTo>
                  <a:lnTo>
                    <a:pt x="467" y="24"/>
                  </a:lnTo>
                  <a:lnTo>
                    <a:pt x="473" y="31"/>
                  </a:lnTo>
                  <a:lnTo>
                    <a:pt x="478" y="37"/>
                  </a:lnTo>
                  <a:lnTo>
                    <a:pt x="482" y="44"/>
                  </a:lnTo>
                  <a:lnTo>
                    <a:pt x="486" y="51"/>
                  </a:lnTo>
                  <a:lnTo>
                    <a:pt x="490" y="58"/>
                  </a:lnTo>
                  <a:lnTo>
                    <a:pt x="492" y="66"/>
                  </a:lnTo>
                  <a:lnTo>
                    <a:pt x="493" y="74"/>
                  </a:lnTo>
                  <a:lnTo>
                    <a:pt x="494" y="83"/>
                  </a:lnTo>
                  <a:lnTo>
                    <a:pt x="493" y="96"/>
                  </a:lnTo>
                  <a:lnTo>
                    <a:pt x="490" y="108"/>
                  </a:lnTo>
                  <a:lnTo>
                    <a:pt x="485" y="120"/>
                  </a:lnTo>
                  <a:lnTo>
                    <a:pt x="478" y="130"/>
                  </a:lnTo>
                  <a:lnTo>
                    <a:pt x="470" y="140"/>
                  </a:lnTo>
                  <a:lnTo>
                    <a:pt x="460" y="148"/>
                  </a:lnTo>
                  <a:lnTo>
                    <a:pt x="449" y="155"/>
                  </a:lnTo>
                  <a:lnTo>
                    <a:pt x="438" y="160"/>
                  </a:lnTo>
                  <a:lnTo>
                    <a:pt x="441" y="168"/>
                  </a:lnTo>
                  <a:lnTo>
                    <a:pt x="698" y="168"/>
                  </a:lnTo>
                  <a:lnTo>
                    <a:pt x="703" y="185"/>
                  </a:lnTo>
                  <a:lnTo>
                    <a:pt x="705" y="207"/>
                  </a:lnTo>
                  <a:lnTo>
                    <a:pt x="703" y="230"/>
                  </a:lnTo>
                  <a:lnTo>
                    <a:pt x="698" y="249"/>
                  </a:lnTo>
                  <a:lnTo>
                    <a:pt x="437" y="279"/>
                  </a:lnTo>
                  <a:lnTo>
                    <a:pt x="437" y="390"/>
                  </a:lnTo>
                  <a:lnTo>
                    <a:pt x="437" y="859"/>
                  </a:lnTo>
                  <a:lnTo>
                    <a:pt x="439" y="870"/>
                  </a:lnTo>
                  <a:lnTo>
                    <a:pt x="446" y="877"/>
                  </a:lnTo>
                  <a:lnTo>
                    <a:pt x="454" y="883"/>
                  </a:lnTo>
                  <a:lnTo>
                    <a:pt x="462" y="888"/>
                  </a:lnTo>
                  <a:lnTo>
                    <a:pt x="470" y="892"/>
                  </a:lnTo>
                  <a:lnTo>
                    <a:pt x="478" y="895"/>
                  </a:lnTo>
                  <a:lnTo>
                    <a:pt x="486" y="897"/>
                  </a:lnTo>
                  <a:lnTo>
                    <a:pt x="495" y="899"/>
                  </a:lnTo>
                  <a:lnTo>
                    <a:pt x="504" y="900"/>
                  </a:lnTo>
                  <a:lnTo>
                    <a:pt x="512" y="901"/>
                  </a:lnTo>
                  <a:lnTo>
                    <a:pt x="521" y="901"/>
                  </a:lnTo>
                  <a:lnTo>
                    <a:pt x="529" y="900"/>
                  </a:lnTo>
                  <a:lnTo>
                    <a:pt x="537" y="899"/>
                  </a:lnTo>
                  <a:lnTo>
                    <a:pt x="546" y="898"/>
                  </a:lnTo>
                  <a:lnTo>
                    <a:pt x="554" y="896"/>
                  </a:lnTo>
                  <a:lnTo>
                    <a:pt x="563" y="894"/>
                  </a:lnTo>
                  <a:lnTo>
                    <a:pt x="572" y="892"/>
                  </a:lnTo>
                  <a:lnTo>
                    <a:pt x="580" y="888"/>
                  </a:lnTo>
                  <a:lnTo>
                    <a:pt x="588" y="885"/>
                  </a:lnTo>
                  <a:lnTo>
                    <a:pt x="596" y="881"/>
                  </a:lnTo>
                  <a:lnTo>
                    <a:pt x="604" y="877"/>
                  </a:lnTo>
                  <a:lnTo>
                    <a:pt x="611" y="873"/>
                  </a:lnTo>
                  <a:lnTo>
                    <a:pt x="619" y="869"/>
                  </a:lnTo>
                  <a:lnTo>
                    <a:pt x="626" y="864"/>
                  </a:lnTo>
                  <a:lnTo>
                    <a:pt x="633" y="860"/>
                  </a:lnTo>
                  <a:lnTo>
                    <a:pt x="640" y="855"/>
                  </a:lnTo>
                  <a:lnTo>
                    <a:pt x="647" y="850"/>
                  </a:lnTo>
                  <a:lnTo>
                    <a:pt x="653" y="845"/>
                  </a:lnTo>
                  <a:lnTo>
                    <a:pt x="660" y="840"/>
                  </a:lnTo>
                  <a:lnTo>
                    <a:pt x="665" y="836"/>
                  </a:lnTo>
                  <a:lnTo>
                    <a:pt x="671" y="831"/>
                  </a:lnTo>
                  <a:lnTo>
                    <a:pt x="676" y="827"/>
                  </a:lnTo>
                  <a:lnTo>
                    <a:pt x="681" y="822"/>
                  </a:lnTo>
                  <a:lnTo>
                    <a:pt x="634" y="797"/>
                  </a:lnTo>
                  <a:lnTo>
                    <a:pt x="669" y="782"/>
                  </a:lnTo>
                  <a:lnTo>
                    <a:pt x="685" y="776"/>
                  </a:lnTo>
                  <a:lnTo>
                    <a:pt x="701" y="769"/>
                  </a:lnTo>
                  <a:lnTo>
                    <a:pt x="715" y="761"/>
                  </a:lnTo>
                  <a:lnTo>
                    <a:pt x="728" y="752"/>
                  </a:lnTo>
                  <a:lnTo>
                    <a:pt x="741" y="743"/>
                  </a:lnTo>
                  <a:lnTo>
                    <a:pt x="752" y="734"/>
                  </a:lnTo>
                  <a:lnTo>
                    <a:pt x="762" y="725"/>
                  </a:lnTo>
                  <a:lnTo>
                    <a:pt x="770" y="716"/>
                  </a:lnTo>
                  <a:lnTo>
                    <a:pt x="778" y="708"/>
                  </a:lnTo>
                  <a:lnTo>
                    <a:pt x="785" y="700"/>
                  </a:lnTo>
                  <a:lnTo>
                    <a:pt x="790" y="693"/>
                  </a:lnTo>
                  <a:lnTo>
                    <a:pt x="795" y="686"/>
                  </a:lnTo>
                  <a:lnTo>
                    <a:pt x="799" y="682"/>
                  </a:lnTo>
                  <a:lnTo>
                    <a:pt x="801" y="678"/>
                  </a:lnTo>
                  <a:lnTo>
                    <a:pt x="803" y="676"/>
                  </a:lnTo>
                  <a:lnTo>
                    <a:pt x="804" y="675"/>
                  </a:lnTo>
                  <a:lnTo>
                    <a:pt x="805" y="694"/>
                  </a:lnTo>
                  <a:lnTo>
                    <a:pt x="805" y="714"/>
                  </a:lnTo>
                  <a:lnTo>
                    <a:pt x="803" y="734"/>
                  </a:lnTo>
                  <a:lnTo>
                    <a:pt x="800" y="753"/>
                  </a:lnTo>
                  <a:lnTo>
                    <a:pt x="795" y="772"/>
                  </a:lnTo>
                  <a:lnTo>
                    <a:pt x="790" y="789"/>
                  </a:lnTo>
                  <a:lnTo>
                    <a:pt x="785" y="805"/>
                  </a:lnTo>
                  <a:lnTo>
                    <a:pt x="778" y="820"/>
                  </a:lnTo>
                  <a:lnTo>
                    <a:pt x="772" y="834"/>
                  </a:lnTo>
                  <a:lnTo>
                    <a:pt x="766" y="847"/>
                  </a:lnTo>
                  <a:lnTo>
                    <a:pt x="761" y="858"/>
                  </a:lnTo>
                  <a:lnTo>
                    <a:pt x="756" y="868"/>
                  </a:lnTo>
                  <a:lnTo>
                    <a:pt x="751" y="875"/>
                  </a:lnTo>
                  <a:lnTo>
                    <a:pt x="748" y="881"/>
                  </a:lnTo>
                  <a:lnTo>
                    <a:pt x="745" y="884"/>
                  </a:lnTo>
                  <a:lnTo>
                    <a:pt x="744" y="886"/>
                  </a:lnTo>
                  <a:lnTo>
                    <a:pt x="721" y="856"/>
                  </a:lnTo>
                  <a:lnTo>
                    <a:pt x="707" y="867"/>
                  </a:lnTo>
                  <a:lnTo>
                    <a:pt x="693" y="876"/>
                  </a:lnTo>
                  <a:lnTo>
                    <a:pt x="681" y="885"/>
                  </a:lnTo>
                  <a:lnTo>
                    <a:pt x="668" y="894"/>
                  </a:lnTo>
                  <a:lnTo>
                    <a:pt x="656" y="901"/>
                  </a:lnTo>
                  <a:lnTo>
                    <a:pt x="644" y="908"/>
                  </a:lnTo>
                  <a:lnTo>
                    <a:pt x="633" y="914"/>
                  </a:lnTo>
                  <a:lnTo>
                    <a:pt x="622" y="920"/>
                  </a:lnTo>
                  <a:lnTo>
                    <a:pt x="611" y="926"/>
                  </a:lnTo>
                  <a:lnTo>
                    <a:pt x="602" y="930"/>
                  </a:lnTo>
                  <a:lnTo>
                    <a:pt x="592" y="935"/>
                  </a:lnTo>
                  <a:lnTo>
                    <a:pt x="583" y="939"/>
                  </a:lnTo>
                  <a:lnTo>
                    <a:pt x="573" y="943"/>
                  </a:lnTo>
                  <a:lnTo>
                    <a:pt x="564" y="946"/>
                  </a:lnTo>
                  <a:lnTo>
                    <a:pt x="556" y="949"/>
                  </a:lnTo>
                  <a:lnTo>
                    <a:pt x="548" y="951"/>
                  </a:lnTo>
                  <a:lnTo>
                    <a:pt x="540" y="953"/>
                  </a:lnTo>
                  <a:lnTo>
                    <a:pt x="532" y="955"/>
                  </a:lnTo>
                  <a:lnTo>
                    <a:pt x="525" y="957"/>
                  </a:lnTo>
                  <a:lnTo>
                    <a:pt x="519" y="959"/>
                  </a:lnTo>
                  <a:lnTo>
                    <a:pt x="512" y="960"/>
                  </a:lnTo>
                  <a:lnTo>
                    <a:pt x="506" y="961"/>
                  </a:lnTo>
                  <a:lnTo>
                    <a:pt x="500" y="962"/>
                  </a:lnTo>
                  <a:lnTo>
                    <a:pt x="495" y="964"/>
                  </a:lnTo>
                  <a:lnTo>
                    <a:pt x="489" y="965"/>
                  </a:lnTo>
                  <a:lnTo>
                    <a:pt x="484" y="966"/>
                  </a:lnTo>
                  <a:lnTo>
                    <a:pt x="479" y="967"/>
                  </a:lnTo>
                  <a:lnTo>
                    <a:pt x="474" y="968"/>
                  </a:lnTo>
                  <a:lnTo>
                    <a:pt x="470" y="969"/>
                  </a:lnTo>
                  <a:lnTo>
                    <a:pt x="465" y="971"/>
                  </a:lnTo>
                  <a:lnTo>
                    <a:pt x="461" y="972"/>
                  </a:lnTo>
                  <a:lnTo>
                    <a:pt x="458" y="974"/>
                  </a:lnTo>
                  <a:lnTo>
                    <a:pt x="444" y="983"/>
                  </a:lnTo>
                  <a:lnTo>
                    <a:pt x="433" y="995"/>
                  </a:lnTo>
                  <a:lnTo>
                    <a:pt x="423" y="1007"/>
                  </a:lnTo>
                  <a:lnTo>
                    <a:pt x="416" y="1020"/>
                  </a:lnTo>
                  <a:lnTo>
                    <a:pt x="410" y="1033"/>
                  </a:lnTo>
                  <a:lnTo>
                    <a:pt x="406" y="1043"/>
                  </a:lnTo>
                  <a:lnTo>
                    <a:pt x="403" y="1050"/>
                  </a:lnTo>
                  <a:lnTo>
                    <a:pt x="403" y="1053"/>
                  </a:lnTo>
                  <a:lnTo>
                    <a:pt x="402" y="1050"/>
                  </a:lnTo>
                  <a:lnTo>
                    <a:pt x="399" y="1043"/>
                  </a:lnTo>
                  <a:lnTo>
                    <a:pt x="395" y="1033"/>
                  </a:lnTo>
                  <a:lnTo>
                    <a:pt x="389" y="1020"/>
                  </a:lnTo>
                  <a:lnTo>
                    <a:pt x="382" y="1007"/>
                  </a:lnTo>
                  <a:lnTo>
                    <a:pt x="372" y="995"/>
                  </a:lnTo>
                  <a:lnTo>
                    <a:pt x="361" y="983"/>
                  </a:lnTo>
                  <a:lnTo>
                    <a:pt x="347" y="974"/>
                  </a:lnTo>
                  <a:lnTo>
                    <a:pt x="344" y="972"/>
                  </a:lnTo>
                  <a:lnTo>
                    <a:pt x="340" y="971"/>
                  </a:lnTo>
                  <a:lnTo>
                    <a:pt x="335" y="969"/>
                  </a:lnTo>
                  <a:lnTo>
                    <a:pt x="331" y="968"/>
                  </a:lnTo>
                  <a:lnTo>
                    <a:pt x="326" y="967"/>
                  </a:lnTo>
                  <a:lnTo>
                    <a:pt x="321" y="966"/>
                  </a:lnTo>
                  <a:lnTo>
                    <a:pt x="316" y="965"/>
                  </a:lnTo>
                  <a:lnTo>
                    <a:pt x="311" y="964"/>
                  </a:lnTo>
                  <a:lnTo>
                    <a:pt x="305" y="962"/>
                  </a:lnTo>
                  <a:lnTo>
                    <a:pt x="299" y="961"/>
                  </a:lnTo>
                  <a:lnTo>
                    <a:pt x="293" y="960"/>
                  </a:lnTo>
                  <a:lnTo>
                    <a:pt x="286" y="959"/>
                  </a:lnTo>
                  <a:lnTo>
                    <a:pt x="280" y="957"/>
                  </a:lnTo>
                  <a:lnTo>
                    <a:pt x="273" y="955"/>
                  </a:lnTo>
                  <a:lnTo>
                    <a:pt x="266" y="953"/>
                  </a:lnTo>
                  <a:lnTo>
                    <a:pt x="257" y="951"/>
                  </a:lnTo>
                  <a:lnTo>
                    <a:pt x="249" y="949"/>
                  </a:lnTo>
                  <a:lnTo>
                    <a:pt x="241" y="946"/>
                  </a:lnTo>
                  <a:lnTo>
                    <a:pt x="232" y="943"/>
                  </a:lnTo>
                  <a:lnTo>
                    <a:pt x="223" y="939"/>
                  </a:lnTo>
                  <a:lnTo>
                    <a:pt x="213" y="935"/>
                  </a:lnTo>
                  <a:lnTo>
                    <a:pt x="203" y="930"/>
                  </a:lnTo>
                  <a:lnTo>
                    <a:pt x="194" y="926"/>
                  </a:lnTo>
                  <a:lnTo>
                    <a:pt x="183" y="920"/>
                  </a:lnTo>
                  <a:lnTo>
                    <a:pt x="172" y="914"/>
                  </a:lnTo>
                  <a:lnTo>
                    <a:pt x="161" y="908"/>
                  </a:lnTo>
                  <a:lnTo>
                    <a:pt x="149" y="901"/>
                  </a:lnTo>
                  <a:lnTo>
                    <a:pt x="137" y="894"/>
                  </a:lnTo>
                  <a:lnTo>
                    <a:pt x="124" y="885"/>
                  </a:lnTo>
                  <a:lnTo>
                    <a:pt x="112" y="876"/>
                  </a:lnTo>
                  <a:lnTo>
                    <a:pt x="98" y="867"/>
                  </a:lnTo>
                  <a:lnTo>
                    <a:pt x="84" y="856"/>
                  </a:lnTo>
                  <a:lnTo>
                    <a:pt x="61" y="886"/>
                  </a:lnTo>
                  <a:lnTo>
                    <a:pt x="60" y="884"/>
                  </a:lnTo>
                  <a:lnTo>
                    <a:pt x="58" y="881"/>
                  </a:lnTo>
                  <a:lnTo>
                    <a:pt x="54" y="875"/>
                  </a:lnTo>
                  <a:lnTo>
                    <a:pt x="50" y="868"/>
                  </a:lnTo>
                  <a:lnTo>
                    <a:pt x="44" y="858"/>
                  </a:lnTo>
                  <a:lnTo>
                    <a:pt x="39" y="847"/>
                  </a:lnTo>
                  <a:lnTo>
                    <a:pt x="33" y="834"/>
                  </a:lnTo>
                  <a:lnTo>
                    <a:pt x="27" y="820"/>
                  </a:lnTo>
                  <a:lnTo>
                    <a:pt x="20" y="805"/>
                  </a:lnTo>
                  <a:lnTo>
                    <a:pt x="15" y="789"/>
                  </a:lnTo>
                  <a:lnTo>
                    <a:pt x="10" y="772"/>
                  </a:lnTo>
                  <a:lnTo>
                    <a:pt x="5" y="753"/>
                  </a:lnTo>
                  <a:lnTo>
                    <a:pt x="2" y="734"/>
                  </a:lnTo>
                  <a:lnTo>
                    <a:pt x="0" y="714"/>
                  </a:lnTo>
                  <a:lnTo>
                    <a:pt x="0" y="694"/>
                  </a:lnTo>
                  <a:lnTo>
                    <a:pt x="1" y="675"/>
                  </a:lnTo>
                  <a:lnTo>
                    <a:pt x="2" y="676"/>
                  </a:lnTo>
                  <a:lnTo>
                    <a:pt x="4" y="678"/>
                  </a:lnTo>
                  <a:lnTo>
                    <a:pt x="6" y="682"/>
                  </a:lnTo>
                  <a:lnTo>
                    <a:pt x="10" y="686"/>
                  </a:lnTo>
                  <a:lnTo>
                    <a:pt x="15" y="693"/>
                  </a:lnTo>
                  <a:lnTo>
                    <a:pt x="20" y="700"/>
                  </a:lnTo>
                  <a:lnTo>
                    <a:pt x="27" y="708"/>
                  </a:lnTo>
                  <a:lnTo>
                    <a:pt x="35" y="716"/>
                  </a:lnTo>
                  <a:lnTo>
                    <a:pt x="43" y="725"/>
                  </a:lnTo>
                  <a:lnTo>
                    <a:pt x="53" y="734"/>
                  </a:lnTo>
                  <a:lnTo>
                    <a:pt x="64" y="743"/>
                  </a:lnTo>
                  <a:lnTo>
                    <a:pt x="77" y="752"/>
                  </a:lnTo>
                  <a:lnTo>
                    <a:pt x="90" y="761"/>
                  </a:lnTo>
                  <a:lnTo>
                    <a:pt x="104" y="769"/>
                  </a:lnTo>
                  <a:lnTo>
                    <a:pt x="120" y="776"/>
                  </a:lnTo>
                  <a:lnTo>
                    <a:pt x="136" y="782"/>
                  </a:lnTo>
                  <a:lnTo>
                    <a:pt x="172" y="797"/>
                  </a:lnTo>
                  <a:lnTo>
                    <a:pt x="125" y="822"/>
                  </a:lnTo>
                  <a:lnTo>
                    <a:pt x="129" y="827"/>
                  </a:lnTo>
                  <a:lnTo>
                    <a:pt x="134" y="831"/>
                  </a:lnTo>
                  <a:lnTo>
                    <a:pt x="140" y="836"/>
                  </a:lnTo>
                  <a:lnTo>
                    <a:pt x="146" y="840"/>
                  </a:lnTo>
                  <a:lnTo>
                    <a:pt x="152" y="845"/>
                  </a:lnTo>
                  <a:lnTo>
                    <a:pt x="158" y="850"/>
                  </a:lnTo>
                  <a:lnTo>
                    <a:pt x="165" y="855"/>
                  </a:lnTo>
                  <a:lnTo>
                    <a:pt x="172" y="860"/>
                  </a:lnTo>
                  <a:lnTo>
                    <a:pt x="179" y="864"/>
                  </a:lnTo>
                  <a:lnTo>
                    <a:pt x="187" y="869"/>
                  </a:lnTo>
                  <a:lnTo>
                    <a:pt x="194" y="873"/>
                  </a:lnTo>
                  <a:lnTo>
                    <a:pt x="201" y="877"/>
                  </a:lnTo>
                  <a:lnTo>
                    <a:pt x="209" y="881"/>
                  </a:lnTo>
                  <a:lnTo>
                    <a:pt x="217" y="885"/>
                  </a:lnTo>
                  <a:lnTo>
                    <a:pt x="225" y="888"/>
                  </a:lnTo>
                  <a:lnTo>
                    <a:pt x="234" y="892"/>
                  </a:lnTo>
                  <a:lnTo>
                    <a:pt x="242" y="894"/>
                  </a:lnTo>
                  <a:lnTo>
                    <a:pt x="251" y="896"/>
                  </a:lnTo>
                  <a:lnTo>
                    <a:pt x="259" y="898"/>
                  </a:lnTo>
                  <a:lnTo>
                    <a:pt x="268" y="899"/>
                  </a:lnTo>
                  <a:lnTo>
                    <a:pt x="277" y="900"/>
                  </a:lnTo>
                  <a:lnTo>
                    <a:pt x="284" y="901"/>
                  </a:lnTo>
                  <a:lnTo>
                    <a:pt x="293" y="901"/>
                  </a:lnTo>
                  <a:lnTo>
                    <a:pt x="302" y="900"/>
                  </a:lnTo>
                  <a:lnTo>
                    <a:pt x="310" y="899"/>
                  </a:lnTo>
                  <a:lnTo>
                    <a:pt x="319" y="897"/>
                  </a:lnTo>
                  <a:lnTo>
                    <a:pt x="327" y="895"/>
                  </a:lnTo>
                  <a:lnTo>
                    <a:pt x="335" y="892"/>
                  </a:lnTo>
                  <a:lnTo>
                    <a:pt x="344" y="888"/>
                  </a:lnTo>
                  <a:lnTo>
                    <a:pt x="352" y="883"/>
                  </a:lnTo>
                  <a:lnTo>
                    <a:pt x="359" y="877"/>
                  </a:lnTo>
                  <a:lnTo>
                    <a:pt x="366" y="870"/>
                  </a:lnTo>
                  <a:lnTo>
                    <a:pt x="367" y="860"/>
                  </a:lnTo>
                  <a:lnTo>
                    <a:pt x="368" y="393"/>
                  </a:lnTo>
                  <a:lnTo>
                    <a:pt x="369" y="280"/>
                  </a:lnTo>
                  <a:lnTo>
                    <a:pt x="92" y="248"/>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3548" name="Freeform 988"/>
            <p:cNvSpPr>
              <a:spLocks/>
            </p:cNvSpPr>
            <p:nvPr/>
          </p:nvSpPr>
          <p:spPr bwMode="auto">
            <a:xfrm>
              <a:off x="2436" y="581"/>
              <a:ext cx="269" cy="235"/>
            </a:xfrm>
            <a:custGeom>
              <a:avLst/>
              <a:gdLst/>
              <a:ahLst/>
              <a:cxnLst>
                <a:cxn ang="0">
                  <a:pos x="39" y="70"/>
                </a:cxn>
                <a:cxn ang="0">
                  <a:pos x="47" y="70"/>
                </a:cxn>
                <a:cxn ang="0">
                  <a:pos x="54" y="67"/>
                </a:cxn>
                <a:cxn ang="0">
                  <a:pos x="61" y="64"/>
                </a:cxn>
                <a:cxn ang="0">
                  <a:pos x="67" y="60"/>
                </a:cxn>
                <a:cxn ang="0">
                  <a:pos x="72" y="54"/>
                </a:cxn>
                <a:cxn ang="0">
                  <a:pos x="75" y="49"/>
                </a:cxn>
                <a:cxn ang="0">
                  <a:pos x="78" y="42"/>
                </a:cxn>
                <a:cxn ang="0">
                  <a:pos x="79" y="35"/>
                </a:cxn>
                <a:cxn ang="0">
                  <a:pos x="78" y="28"/>
                </a:cxn>
                <a:cxn ang="0">
                  <a:pos x="75" y="21"/>
                </a:cxn>
                <a:cxn ang="0">
                  <a:pos x="72" y="15"/>
                </a:cxn>
                <a:cxn ang="0">
                  <a:pos x="67" y="11"/>
                </a:cxn>
                <a:cxn ang="0">
                  <a:pos x="61" y="6"/>
                </a:cxn>
                <a:cxn ang="0">
                  <a:pos x="54" y="3"/>
                </a:cxn>
                <a:cxn ang="0">
                  <a:pos x="47" y="1"/>
                </a:cxn>
                <a:cxn ang="0">
                  <a:pos x="39" y="0"/>
                </a:cxn>
                <a:cxn ang="0">
                  <a:pos x="31" y="1"/>
                </a:cxn>
                <a:cxn ang="0">
                  <a:pos x="24" y="3"/>
                </a:cxn>
                <a:cxn ang="0">
                  <a:pos x="17" y="6"/>
                </a:cxn>
                <a:cxn ang="0">
                  <a:pos x="12" y="11"/>
                </a:cxn>
                <a:cxn ang="0">
                  <a:pos x="7" y="15"/>
                </a:cxn>
                <a:cxn ang="0">
                  <a:pos x="3" y="21"/>
                </a:cxn>
                <a:cxn ang="0">
                  <a:pos x="1" y="28"/>
                </a:cxn>
                <a:cxn ang="0">
                  <a:pos x="0" y="35"/>
                </a:cxn>
                <a:cxn ang="0">
                  <a:pos x="1" y="42"/>
                </a:cxn>
                <a:cxn ang="0">
                  <a:pos x="3" y="49"/>
                </a:cxn>
                <a:cxn ang="0">
                  <a:pos x="7" y="54"/>
                </a:cxn>
                <a:cxn ang="0">
                  <a:pos x="12" y="60"/>
                </a:cxn>
                <a:cxn ang="0">
                  <a:pos x="17" y="64"/>
                </a:cxn>
                <a:cxn ang="0">
                  <a:pos x="24" y="67"/>
                </a:cxn>
                <a:cxn ang="0">
                  <a:pos x="31" y="70"/>
                </a:cxn>
                <a:cxn ang="0">
                  <a:pos x="39" y="70"/>
                </a:cxn>
              </a:cxnLst>
              <a:rect l="0" t="0" r="r" b="b"/>
              <a:pathLst>
                <a:path w="80" h="71">
                  <a:moveTo>
                    <a:pt x="39" y="70"/>
                  </a:moveTo>
                  <a:lnTo>
                    <a:pt x="47" y="70"/>
                  </a:lnTo>
                  <a:lnTo>
                    <a:pt x="54" y="67"/>
                  </a:lnTo>
                  <a:lnTo>
                    <a:pt x="61" y="64"/>
                  </a:lnTo>
                  <a:lnTo>
                    <a:pt x="67" y="60"/>
                  </a:lnTo>
                  <a:lnTo>
                    <a:pt x="72" y="54"/>
                  </a:lnTo>
                  <a:lnTo>
                    <a:pt x="75" y="49"/>
                  </a:lnTo>
                  <a:lnTo>
                    <a:pt x="78" y="42"/>
                  </a:lnTo>
                  <a:lnTo>
                    <a:pt x="79" y="35"/>
                  </a:lnTo>
                  <a:lnTo>
                    <a:pt x="78" y="28"/>
                  </a:lnTo>
                  <a:lnTo>
                    <a:pt x="75" y="21"/>
                  </a:lnTo>
                  <a:lnTo>
                    <a:pt x="72" y="15"/>
                  </a:lnTo>
                  <a:lnTo>
                    <a:pt x="67" y="11"/>
                  </a:lnTo>
                  <a:lnTo>
                    <a:pt x="61" y="6"/>
                  </a:lnTo>
                  <a:lnTo>
                    <a:pt x="54" y="3"/>
                  </a:lnTo>
                  <a:lnTo>
                    <a:pt x="47" y="1"/>
                  </a:lnTo>
                  <a:lnTo>
                    <a:pt x="39" y="0"/>
                  </a:lnTo>
                  <a:lnTo>
                    <a:pt x="31" y="1"/>
                  </a:lnTo>
                  <a:lnTo>
                    <a:pt x="24" y="3"/>
                  </a:lnTo>
                  <a:lnTo>
                    <a:pt x="17" y="6"/>
                  </a:lnTo>
                  <a:lnTo>
                    <a:pt x="12" y="11"/>
                  </a:lnTo>
                  <a:lnTo>
                    <a:pt x="7" y="15"/>
                  </a:lnTo>
                  <a:lnTo>
                    <a:pt x="3" y="21"/>
                  </a:lnTo>
                  <a:lnTo>
                    <a:pt x="1" y="28"/>
                  </a:lnTo>
                  <a:lnTo>
                    <a:pt x="0" y="35"/>
                  </a:lnTo>
                  <a:lnTo>
                    <a:pt x="1" y="42"/>
                  </a:lnTo>
                  <a:lnTo>
                    <a:pt x="3" y="49"/>
                  </a:lnTo>
                  <a:lnTo>
                    <a:pt x="7" y="54"/>
                  </a:lnTo>
                  <a:lnTo>
                    <a:pt x="12" y="60"/>
                  </a:lnTo>
                  <a:lnTo>
                    <a:pt x="17" y="64"/>
                  </a:lnTo>
                  <a:lnTo>
                    <a:pt x="24" y="67"/>
                  </a:lnTo>
                  <a:lnTo>
                    <a:pt x="31" y="70"/>
                  </a:lnTo>
                  <a:lnTo>
                    <a:pt x="39" y="70"/>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grpSp>
      <p:grpSp>
        <p:nvGrpSpPr>
          <p:cNvPr id="323549" name="Group 989"/>
          <p:cNvGrpSpPr>
            <a:grpSpLocks noChangeAspect="1"/>
          </p:cNvGrpSpPr>
          <p:nvPr/>
        </p:nvGrpSpPr>
        <p:grpSpPr bwMode="auto">
          <a:xfrm>
            <a:off x="8124825" y="4811713"/>
            <a:ext cx="812800" cy="1035050"/>
            <a:chOff x="4493" y="2914"/>
            <a:chExt cx="816" cy="1078"/>
          </a:xfrm>
        </p:grpSpPr>
        <p:sp>
          <p:nvSpPr>
            <p:cNvPr id="323550" name="Freeform 990"/>
            <p:cNvSpPr>
              <a:spLocks noChangeAspect="1"/>
            </p:cNvSpPr>
            <p:nvPr/>
          </p:nvSpPr>
          <p:spPr bwMode="auto">
            <a:xfrm>
              <a:off x="4905" y="3003"/>
              <a:ext cx="46" cy="41"/>
            </a:xfrm>
            <a:custGeom>
              <a:avLst/>
              <a:gdLst/>
              <a:ahLst/>
              <a:cxnLst>
                <a:cxn ang="0">
                  <a:pos x="28" y="0"/>
                </a:cxn>
                <a:cxn ang="0">
                  <a:pos x="28" y="5"/>
                </a:cxn>
                <a:cxn ang="0">
                  <a:pos x="26" y="10"/>
                </a:cxn>
                <a:cxn ang="0">
                  <a:pos x="24" y="14"/>
                </a:cxn>
                <a:cxn ang="0">
                  <a:pos x="20" y="18"/>
                </a:cxn>
                <a:cxn ang="0">
                  <a:pos x="16" y="21"/>
                </a:cxn>
                <a:cxn ang="0">
                  <a:pos x="11" y="23"/>
                </a:cxn>
                <a:cxn ang="0">
                  <a:pos x="6" y="25"/>
                </a:cxn>
                <a:cxn ang="0">
                  <a:pos x="0" y="25"/>
                </a:cxn>
                <a:cxn ang="0">
                  <a:pos x="0" y="40"/>
                </a:cxn>
                <a:cxn ang="0">
                  <a:pos x="9" y="39"/>
                </a:cxn>
                <a:cxn ang="0">
                  <a:pos x="17" y="36"/>
                </a:cxn>
                <a:cxn ang="0">
                  <a:pos x="25" y="33"/>
                </a:cxn>
                <a:cxn ang="0">
                  <a:pos x="31" y="28"/>
                </a:cxn>
                <a:cxn ang="0">
                  <a:pos x="37" y="22"/>
                </a:cxn>
                <a:cxn ang="0">
                  <a:pos x="41" y="15"/>
                </a:cxn>
                <a:cxn ang="0">
                  <a:pos x="44" y="8"/>
                </a:cxn>
                <a:cxn ang="0">
                  <a:pos x="45" y="0"/>
                </a:cxn>
                <a:cxn ang="0">
                  <a:pos x="28" y="0"/>
                </a:cxn>
              </a:cxnLst>
              <a:rect l="0" t="0" r="r" b="b"/>
              <a:pathLst>
                <a:path w="46" h="41">
                  <a:moveTo>
                    <a:pt x="28" y="0"/>
                  </a:moveTo>
                  <a:lnTo>
                    <a:pt x="28" y="5"/>
                  </a:lnTo>
                  <a:lnTo>
                    <a:pt x="26" y="10"/>
                  </a:lnTo>
                  <a:lnTo>
                    <a:pt x="24" y="14"/>
                  </a:lnTo>
                  <a:lnTo>
                    <a:pt x="20" y="18"/>
                  </a:lnTo>
                  <a:lnTo>
                    <a:pt x="16" y="21"/>
                  </a:lnTo>
                  <a:lnTo>
                    <a:pt x="11" y="23"/>
                  </a:lnTo>
                  <a:lnTo>
                    <a:pt x="6" y="25"/>
                  </a:lnTo>
                  <a:lnTo>
                    <a:pt x="0" y="25"/>
                  </a:lnTo>
                  <a:lnTo>
                    <a:pt x="0" y="40"/>
                  </a:lnTo>
                  <a:lnTo>
                    <a:pt x="9" y="39"/>
                  </a:lnTo>
                  <a:lnTo>
                    <a:pt x="17" y="36"/>
                  </a:lnTo>
                  <a:lnTo>
                    <a:pt x="25" y="33"/>
                  </a:lnTo>
                  <a:lnTo>
                    <a:pt x="31" y="28"/>
                  </a:lnTo>
                  <a:lnTo>
                    <a:pt x="37" y="22"/>
                  </a:lnTo>
                  <a:lnTo>
                    <a:pt x="41" y="15"/>
                  </a:lnTo>
                  <a:lnTo>
                    <a:pt x="44" y="8"/>
                  </a:lnTo>
                  <a:lnTo>
                    <a:pt x="45" y="0"/>
                  </a:lnTo>
                  <a:lnTo>
                    <a:pt x="28"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51" name="Freeform 991"/>
            <p:cNvSpPr>
              <a:spLocks noChangeAspect="1"/>
            </p:cNvSpPr>
            <p:nvPr/>
          </p:nvSpPr>
          <p:spPr bwMode="auto">
            <a:xfrm>
              <a:off x="4905" y="2954"/>
              <a:ext cx="46" cy="40"/>
            </a:xfrm>
            <a:custGeom>
              <a:avLst/>
              <a:gdLst/>
              <a:ahLst/>
              <a:cxnLst>
                <a:cxn ang="0">
                  <a:pos x="0" y="14"/>
                </a:cxn>
                <a:cxn ang="0">
                  <a:pos x="6" y="15"/>
                </a:cxn>
                <a:cxn ang="0">
                  <a:pos x="11" y="16"/>
                </a:cxn>
                <a:cxn ang="0">
                  <a:pos x="16" y="19"/>
                </a:cxn>
                <a:cxn ang="0">
                  <a:pos x="20" y="21"/>
                </a:cxn>
                <a:cxn ang="0">
                  <a:pos x="24" y="25"/>
                </a:cxn>
                <a:cxn ang="0">
                  <a:pos x="26" y="29"/>
                </a:cxn>
                <a:cxn ang="0">
                  <a:pos x="28" y="34"/>
                </a:cxn>
                <a:cxn ang="0">
                  <a:pos x="28" y="39"/>
                </a:cxn>
                <a:cxn ang="0">
                  <a:pos x="45" y="39"/>
                </a:cxn>
                <a:cxn ang="0">
                  <a:pos x="44" y="31"/>
                </a:cxn>
                <a:cxn ang="0">
                  <a:pos x="41" y="24"/>
                </a:cxn>
                <a:cxn ang="0">
                  <a:pos x="37" y="18"/>
                </a:cxn>
                <a:cxn ang="0">
                  <a:pos x="31" y="11"/>
                </a:cxn>
                <a:cxn ang="0">
                  <a:pos x="25" y="6"/>
                </a:cxn>
                <a:cxn ang="0">
                  <a:pos x="17" y="3"/>
                </a:cxn>
                <a:cxn ang="0">
                  <a:pos x="9" y="1"/>
                </a:cxn>
                <a:cxn ang="0">
                  <a:pos x="0" y="0"/>
                </a:cxn>
                <a:cxn ang="0">
                  <a:pos x="0" y="14"/>
                </a:cxn>
              </a:cxnLst>
              <a:rect l="0" t="0" r="r" b="b"/>
              <a:pathLst>
                <a:path w="46" h="40">
                  <a:moveTo>
                    <a:pt x="0" y="14"/>
                  </a:moveTo>
                  <a:lnTo>
                    <a:pt x="6" y="15"/>
                  </a:lnTo>
                  <a:lnTo>
                    <a:pt x="11" y="16"/>
                  </a:lnTo>
                  <a:lnTo>
                    <a:pt x="16" y="19"/>
                  </a:lnTo>
                  <a:lnTo>
                    <a:pt x="20" y="21"/>
                  </a:lnTo>
                  <a:lnTo>
                    <a:pt x="24" y="25"/>
                  </a:lnTo>
                  <a:lnTo>
                    <a:pt x="26" y="29"/>
                  </a:lnTo>
                  <a:lnTo>
                    <a:pt x="28" y="34"/>
                  </a:lnTo>
                  <a:lnTo>
                    <a:pt x="28" y="39"/>
                  </a:lnTo>
                  <a:lnTo>
                    <a:pt x="45" y="39"/>
                  </a:lnTo>
                  <a:lnTo>
                    <a:pt x="44" y="31"/>
                  </a:lnTo>
                  <a:lnTo>
                    <a:pt x="41" y="24"/>
                  </a:lnTo>
                  <a:lnTo>
                    <a:pt x="37" y="18"/>
                  </a:lnTo>
                  <a:lnTo>
                    <a:pt x="31" y="11"/>
                  </a:lnTo>
                  <a:lnTo>
                    <a:pt x="25" y="6"/>
                  </a:lnTo>
                  <a:lnTo>
                    <a:pt x="17" y="3"/>
                  </a:lnTo>
                  <a:lnTo>
                    <a:pt x="9" y="1"/>
                  </a:lnTo>
                  <a:lnTo>
                    <a:pt x="0" y="0"/>
                  </a:lnTo>
                  <a:lnTo>
                    <a:pt x="0" y="14"/>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52" name="Freeform 992"/>
            <p:cNvSpPr>
              <a:spLocks noChangeAspect="1"/>
            </p:cNvSpPr>
            <p:nvPr/>
          </p:nvSpPr>
          <p:spPr bwMode="auto">
            <a:xfrm>
              <a:off x="4851" y="2954"/>
              <a:ext cx="45" cy="40"/>
            </a:xfrm>
            <a:custGeom>
              <a:avLst/>
              <a:gdLst/>
              <a:ahLst/>
              <a:cxnLst>
                <a:cxn ang="0">
                  <a:pos x="16" y="39"/>
                </a:cxn>
                <a:cxn ang="0">
                  <a:pos x="17" y="34"/>
                </a:cxn>
                <a:cxn ang="0">
                  <a:pos x="18" y="29"/>
                </a:cxn>
                <a:cxn ang="0">
                  <a:pos x="21" y="25"/>
                </a:cxn>
                <a:cxn ang="0">
                  <a:pos x="24" y="21"/>
                </a:cxn>
                <a:cxn ang="0">
                  <a:pos x="29" y="19"/>
                </a:cxn>
                <a:cxn ang="0">
                  <a:pos x="33" y="16"/>
                </a:cxn>
                <a:cxn ang="0">
                  <a:pos x="38" y="15"/>
                </a:cxn>
                <a:cxn ang="0">
                  <a:pos x="44" y="14"/>
                </a:cxn>
                <a:cxn ang="0">
                  <a:pos x="44" y="0"/>
                </a:cxn>
                <a:cxn ang="0">
                  <a:pos x="36" y="1"/>
                </a:cxn>
                <a:cxn ang="0">
                  <a:pos x="27" y="3"/>
                </a:cxn>
                <a:cxn ang="0">
                  <a:pos x="20" y="6"/>
                </a:cxn>
                <a:cxn ang="0">
                  <a:pos x="13" y="11"/>
                </a:cxn>
                <a:cxn ang="0">
                  <a:pos x="7" y="18"/>
                </a:cxn>
                <a:cxn ang="0">
                  <a:pos x="3" y="24"/>
                </a:cxn>
                <a:cxn ang="0">
                  <a:pos x="1" y="31"/>
                </a:cxn>
                <a:cxn ang="0">
                  <a:pos x="0" y="39"/>
                </a:cxn>
                <a:cxn ang="0">
                  <a:pos x="16" y="39"/>
                </a:cxn>
              </a:cxnLst>
              <a:rect l="0" t="0" r="r" b="b"/>
              <a:pathLst>
                <a:path w="45" h="40">
                  <a:moveTo>
                    <a:pt x="16" y="39"/>
                  </a:moveTo>
                  <a:lnTo>
                    <a:pt x="17" y="34"/>
                  </a:lnTo>
                  <a:lnTo>
                    <a:pt x="18" y="29"/>
                  </a:lnTo>
                  <a:lnTo>
                    <a:pt x="21" y="25"/>
                  </a:lnTo>
                  <a:lnTo>
                    <a:pt x="24" y="21"/>
                  </a:lnTo>
                  <a:lnTo>
                    <a:pt x="29" y="19"/>
                  </a:lnTo>
                  <a:lnTo>
                    <a:pt x="33" y="16"/>
                  </a:lnTo>
                  <a:lnTo>
                    <a:pt x="38" y="15"/>
                  </a:lnTo>
                  <a:lnTo>
                    <a:pt x="44" y="14"/>
                  </a:lnTo>
                  <a:lnTo>
                    <a:pt x="44" y="0"/>
                  </a:lnTo>
                  <a:lnTo>
                    <a:pt x="36" y="1"/>
                  </a:lnTo>
                  <a:lnTo>
                    <a:pt x="27" y="3"/>
                  </a:lnTo>
                  <a:lnTo>
                    <a:pt x="20" y="6"/>
                  </a:lnTo>
                  <a:lnTo>
                    <a:pt x="13" y="11"/>
                  </a:lnTo>
                  <a:lnTo>
                    <a:pt x="7" y="18"/>
                  </a:lnTo>
                  <a:lnTo>
                    <a:pt x="3" y="24"/>
                  </a:lnTo>
                  <a:lnTo>
                    <a:pt x="1" y="31"/>
                  </a:lnTo>
                  <a:lnTo>
                    <a:pt x="0" y="39"/>
                  </a:lnTo>
                  <a:lnTo>
                    <a:pt x="16" y="39"/>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53" name="Freeform 993"/>
            <p:cNvSpPr>
              <a:spLocks noChangeAspect="1"/>
            </p:cNvSpPr>
            <p:nvPr/>
          </p:nvSpPr>
          <p:spPr bwMode="auto">
            <a:xfrm>
              <a:off x="4851" y="3003"/>
              <a:ext cx="45" cy="41"/>
            </a:xfrm>
            <a:custGeom>
              <a:avLst/>
              <a:gdLst/>
              <a:ahLst/>
              <a:cxnLst>
                <a:cxn ang="0">
                  <a:pos x="44" y="25"/>
                </a:cxn>
                <a:cxn ang="0">
                  <a:pos x="38" y="25"/>
                </a:cxn>
                <a:cxn ang="0">
                  <a:pos x="33" y="23"/>
                </a:cxn>
                <a:cxn ang="0">
                  <a:pos x="29" y="21"/>
                </a:cxn>
                <a:cxn ang="0">
                  <a:pos x="24" y="18"/>
                </a:cxn>
                <a:cxn ang="0">
                  <a:pos x="21" y="14"/>
                </a:cxn>
                <a:cxn ang="0">
                  <a:pos x="18" y="10"/>
                </a:cxn>
                <a:cxn ang="0">
                  <a:pos x="17" y="5"/>
                </a:cxn>
                <a:cxn ang="0">
                  <a:pos x="16" y="0"/>
                </a:cxn>
                <a:cxn ang="0">
                  <a:pos x="0" y="0"/>
                </a:cxn>
                <a:cxn ang="0">
                  <a:pos x="1" y="8"/>
                </a:cxn>
                <a:cxn ang="0">
                  <a:pos x="3" y="15"/>
                </a:cxn>
                <a:cxn ang="0">
                  <a:pos x="7" y="22"/>
                </a:cxn>
                <a:cxn ang="0">
                  <a:pos x="12" y="28"/>
                </a:cxn>
                <a:cxn ang="0">
                  <a:pos x="20" y="33"/>
                </a:cxn>
                <a:cxn ang="0">
                  <a:pos x="27" y="36"/>
                </a:cxn>
                <a:cxn ang="0">
                  <a:pos x="36" y="39"/>
                </a:cxn>
                <a:cxn ang="0">
                  <a:pos x="44" y="40"/>
                </a:cxn>
                <a:cxn ang="0">
                  <a:pos x="44" y="25"/>
                </a:cxn>
              </a:cxnLst>
              <a:rect l="0" t="0" r="r" b="b"/>
              <a:pathLst>
                <a:path w="45" h="41">
                  <a:moveTo>
                    <a:pt x="44" y="25"/>
                  </a:moveTo>
                  <a:lnTo>
                    <a:pt x="38" y="25"/>
                  </a:lnTo>
                  <a:lnTo>
                    <a:pt x="33" y="23"/>
                  </a:lnTo>
                  <a:lnTo>
                    <a:pt x="29" y="21"/>
                  </a:lnTo>
                  <a:lnTo>
                    <a:pt x="24" y="18"/>
                  </a:lnTo>
                  <a:lnTo>
                    <a:pt x="21" y="14"/>
                  </a:lnTo>
                  <a:lnTo>
                    <a:pt x="18" y="10"/>
                  </a:lnTo>
                  <a:lnTo>
                    <a:pt x="17" y="5"/>
                  </a:lnTo>
                  <a:lnTo>
                    <a:pt x="16" y="0"/>
                  </a:lnTo>
                  <a:lnTo>
                    <a:pt x="0" y="0"/>
                  </a:lnTo>
                  <a:lnTo>
                    <a:pt x="1" y="8"/>
                  </a:lnTo>
                  <a:lnTo>
                    <a:pt x="3" y="15"/>
                  </a:lnTo>
                  <a:lnTo>
                    <a:pt x="7" y="22"/>
                  </a:lnTo>
                  <a:lnTo>
                    <a:pt x="12" y="28"/>
                  </a:lnTo>
                  <a:lnTo>
                    <a:pt x="20" y="33"/>
                  </a:lnTo>
                  <a:lnTo>
                    <a:pt x="27" y="36"/>
                  </a:lnTo>
                  <a:lnTo>
                    <a:pt x="36" y="39"/>
                  </a:lnTo>
                  <a:lnTo>
                    <a:pt x="44" y="40"/>
                  </a:lnTo>
                  <a:lnTo>
                    <a:pt x="44" y="25"/>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54" name="Freeform 994"/>
            <p:cNvSpPr>
              <a:spLocks noChangeAspect="1"/>
            </p:cNvSpPr>
            <p:nvPr/>
          </p:nvSpPr>
          <p:spPr bwMode="auto">
            <a:xfrm>
              <a:off x="4498" y="2919"/>
              <a:ext cx="806" cy="1054"/>
            </a:xfrm>
            <a:custGeom>
              <a:avLst/>
              <a:gdLst/>
              <a:ahLst/>
              <a:cxnLst>
                <a:cxn ang="0">
                  <a:pos x="84" y="211"/>
                </a:cxn>
                <a:cxn ang="0">
                  <a:pos x="91" y="168"/>
                </a:cxn>
                <a:cxn ang="0">
                  <a:pos x="335" y="140"/>
                </a:cxn>
                <a:cxn ang="0">
                  <a:pos x="310" y="83"/>
                </a:cxn>
                <a:cxn ang="0">
                  <a:pos x="322" y="44"/>
                </a:cxn>
                <a:cxn ang="0">
                  <a:pos x="351" y="14"/>
                </a:cxn>
                <a:cxn ang="0">
                  <a:pos x="393" y="0"/>
                </a:cxn>
                <a:cxn ang="0">
                  <a:pos x="438" y="7"/>
                </a:cxn>
                <a:cxn ang="0">
                  <a:pos x="473" y="31"/>
                </a:cxn>
                <a:cxn ang="0">
                  <a:pos x="492" y="66"/>
                </a:cxn>
                <a:cxn ang="0">
                  <a:pos x="485" y="120"/>
                </a:cxn>
                <a:cxn ang="0">
                  <a:pos x="438" y="160"/>
                </a:cxn>
                <a:cxn ang="0">
                  <a:pos x="703" y="230"/>
                </a:cxn>
                <a:cxn ang="0">
                  <a:pos x="439" y="870"/>
                </a:cxn>
                <a:cxn ang="0">
                  <a:pos x="478" y="895"/>
                </a:cxn>
                <a:cxn ang="0">
                  <a:pos x="521" y="901"/>
                </a:cxn>
                <a:cxn ang="0">
                  <a:pos x="563" y="894"/>
                </a:cxn>
                <a:cxn ang="0">
                  <a:pos x="604" y="877"/>
                </a:cxn>
                <a:cxn ang="0">
                  <a:pos x="640" y="855"/>
                </a:cxn>
                <a:cxn ang="0">
                  <a:pos x="671" y="831"/>
                </a:cxn>
                <a:cxn ang="0">
                  <a:pos x="685" y="776"/>
                </a:cxn>
                <a:cxn ang="0">
                  <a:pos x="752" y="734"/>
                </a:cxn>
                <a:cxn ang="0">
                  <a:pos x="790" y="693"/>
                </a:cxn>
                <a:cxn ang="0">
                  <a:pos x="804" y="675"/>
                </a:cxn>
                <a:cxn ang="0">
                  <a:pos x="795" y="772"/>
                </a:cxn>
                <a:cxn ang="0">
                  <a:pos x="766" y="847"/>
                </a:cxn>
                <a:cxn ang="0">
                  <a:pos x="745" y="884"/>
                </a:cxn>
                <a:cxn ang="0">
                  <a:pos x="681" y="885"/>
                </a:cxn>
                <a:cxn ang="0">
                  <a:pos x="622" y="920"/>
                </a:cxn>
                <a:cxn ang="0">
                  <a:pos x="573" y="943"/>
                </a:cxn>
                <a:cxn ang="0">
                  <a:pos x="532" y="955"/>
                </a:cxn>
                <a:cxn ang="0">
                  <a:pos x="500" y="962"/>
                </a:cxn>
                <a:cxn ang="0">
                  <a:pos x="474" y="968"/>
                </a:cxn>
                <a:cxn ang="0">
                  <a:pos x="444" y="983"/>
                </a:cxn>
                <a:cxn ang="0">
                  <a:pos x="406" y="1043"/>
                </a:cxn>
                <a:cxn ang="0">
                  <a:pos x="395" y="1033"/>
                </a:cxn>
                <a:cxn ang="0">
                  <a:pos x="347" y="974"/>
                </a:cxn>
                <a:cxn ang="0">
                  <a:pos x="326" y="967"/>
                </a:cxn>
                <a:cxn ang="0">
                  <a:pos x="299" y="961"/>
                </a:cxn>
                <a:cxn ang="0">
                  <a:pos x="266" y="953"/>
                </a:cxn>
                <a:cxn ang="0">
                  <a:pos x="223" y="939"/>
                </a:cxn>
                <a:cxn ang="0">
                  <a:pos x="172" y="914"/>
                </a:cxn>
                <a:cxn ang="0">
                  <a:pos x="112" y="876"/>
                </a:cxn>
                <a:cxn ang="0">
                  <a:pos x="58" y="881"/>
                </a:cxn>
                <a:cxn ang="0">
                  <a:pos x="33" y="834"/>
                </a:cxn>
                <a:cxn ang="0">
                  <a:pos x="5" y="753"/>
                </a:cxn>
                <a:cxn ang="0">
                  <a:pos x="2" y="676"/>
                </a:cxn>
                <a:cxn ang="0">
                  <a:pos x="20" y="700"/>
                </a:cxn>
                <a:cxn ang="0">
                  <a:pos x="64" y="743"/>
                </a:cxn>
                <a:cxn ang="0">
                  <a:pos x="136" y="782"/>
                </a:cxn>
                <a:cxn ang="0">
                  <a:pos x="140" y="836"/>
                </a:cxn>
                <a:cxn ang="0">
                  <a:pos x="172" y="860"/>
                </a:cxn>
                <a:cxn ang="0">
                  <a:pos x="209" y="881"/>
                </a:cxn>
                <a:cxn ang="0">
                  <a:pos x="251" y="896"/>
                </a:cxn>
                <a:cxn ang="0">
                  <a:pos x="293" y="901"/>
                </a:cxn>
                <a:cxn ang="0">
                  <a:pos x="335" y="892"/>
                </a:cxn>
                <a:cxn ang="0">
                  <a:pos x="367" y="860"/>
                </a:cxn>
              </a:cxnLst>
              <a:rect l="0" t="0" r="r" b="b"/>
              <a:pathLst>
                <a:path w="806" h="1054">
                  <a:moveTo>
                    <a:pt x="92" y="248"/>
                  </a:moveTo>
                  <a:lnTo>
                    <a:pt x="88" y="241"/>
                  </a:lnTo>
                  <a:lnTo>
                    <a:pt x="86" y="232"/>
                  </a:lnTo>
                  <a:lnTo>
                    <a:pt x="84" y="222"/>
                  </a:lnTo>
                  <a:lnTo>
                    <a:pt x="84" y="211"/>
                  </a:lnTo>
                  <a:lnTo>
                    <a:pt x="84" y="199"/>
                  </a:lnTo>
                  <a:lnTo>
                    <a:pt x="85" y="188"/>
                  </a:lnTo>
                  <a:lnTo>
                    <a:pt x="87" y="178"/>
                  </a:lnTo>
                  <a:lnTo>
                    <a:pt x="90" y="170"/>
                  </a:lnTo>
                  <a:lnTo>
                    <a:pt x="91" y="168"/>
                  </a:lnTo>
                  <a:lnTo>
                    <a:pt x="366" y="170"/>
                  </a:lnTo>
                  <a:lnTo>
                    <a:pt x="366" y="160"/>
                  </a:lnTo>
                  <a:lnTo>
                    <a:pt x="355" y="155"/>
                  </a:lnTo>
                  <a:lnTo>
                    <a:pt x="344" y="148"/>
                  </a:lnTo>
                  <a:lnTo>
                    <a:pt x="335" y="140"/>
                  </a:lnTo>
                  <a:lnTo>
                    <a:pt x="326" y="130"/>
                  </a:lnTo>
                  <a:lnTo>
                    <a:pt x="320" y="120"/>
                  </a:lnTo>
                  <a:lnTo>
                    <a:pt x="314" y="108"/>
                  </a:lnTo>
                  <a:lnTo>
                    <a:pt x="312" y="96"/>
                  </a:lnTo>
                  <a:lnTo>
                    <a:pt x="310" y="83"/>
                  </a:lnTo>
                  <a:lnTo>
                    <a:pt x="311" y="74"/>
                  </a:lnTo>
                  <a:lnTo>
                    <a:pt x="312" y="66"/>
                  </a:lnTo>
                  <a:lnTo>
                    <a:pt x="314" y="58"/>
                  </a:lnTo>
                  <a:lnTo>
                    <a:pt x="318" y="51"/>
                  </a:lnTo>
                  <a:lnTo>
                    <a:pt x="322" y="44"/>
                  </a:lnTo>
                  <a:lnTo>
                    <a:pt x="326" y="37"/>
                  </a:lnTo>
                  <a:lnTo>
                    <a:pt x="332" y="31"/>
                  </a:lnTo>
                  <a:lnTo>
                    <a:pt x="338" y="24"/>
                  </a:lnTo>
                  <a:lnTo>
                    <a:pt x="344" y="19"/>
                  </a:lnTo>
                  <a:lnTo>
                    <a:pt x="351" y="14"/>
                  </a:lnTo>
                  <a:lnTo>
                    <a:pt x="359" y="10"/>
                  </a:lnTo>
                  <a:lnTo>
                    <a:pt x="366" y="7"/>
                  </a:lnTo>
                  <a:lnTo>
                    <a:pt x="375" y="4"/>
                  </a:lnTo>
                  <a:lnTo>
                    <a:pt x="384" y="2"/>
                  </a:lnTo>
                  <a:lnTo>
                    <a:pt x="393" y="0"/>
                  </a:lnTo>
                  <a:lnTo>
                    <a:pt x="402" y="0"/>
                  </a:lnTo>
                  <a:lnTo>
                    <a:pt x="412" y="0"/>
                  </a:lnTo>
                  <a:lnTo>
                    <a:pt x="421" y="2"/>
                  </a:lnTo>
                  <a:lnTo>
                    <a:pt x="430" y="4"/>
                  </a:lnTo>
                  <a:lnTo>
                    <a:pt x="438" y="7"/>
                  </a:lnTo>
                  <a:lnTo>
                    <a:pt x="445" y="10"/>
                  </a:lnTo>
                  <a:lnTo>
                    <a:pt x="453" y="14"/>
                  </a:lnTo>
                  <a:lnTo>
                    <a:pt x="460" y="19"/>
                  </a:lnTo>
                  <a:lnTo>
                    <a:pt x="467" y="24"/>
                  </a:lnTo>
                  <a:lnTo>
                    <a:pt x="473" y="31"/>
                  </a:lnTo>
                  <a:lnTo>
                    <a:pt x="478" y="37"/>
                  </a:lnTo>
                  <a:lnTo>
                    <a:pt x="482" y="44"/>
                  </a:lnTo>
                  <a:lnTo>
                    <a:pt x="486" y="51"/>
                  </a:lnTo>
                  <a:lnTo>
                    <a:pt x="490" y="58"/>
                  </a:lnTo>
                  <a:lnTo>
                    <a:pt x="492" y="66"/>
                  </a:lnTo>
                  <a:lnTo>
                    <a:pt x="493" y="74"/>
                  </a:lnTo>
                  <a:lnTo>
                    <a:pt x="494" y="83"/>
                  </a:lnTo>
                  <a:lnTo>
                    <a:pt x="493" y="96"/>
                  </a:lnTo>
                  <a:lnTo>
                    <a:pt x="490" y="108"/>
                  </a:lnTo>
                  <a:lnTo>
                    <a:pt x="485" y="120"/>
                  </a:lnTo>
                  <a:lnTo>
                    <a:pt x="478" y="130"/>
                  </a:lnTo>
                  <a:lnTo>
                    <a:pt x="470" y="140"/>
                  </a:lnTo>
                  <a:lnTo>
                    <a:pt x="460" y="148"/>
                  </a:lnTo>
                  <a:lnTo>
                    <a:pt x="449" y="155"/>
                  </a:lnTo>
                  <a:lnTo>
                    <a:pt x="438" y="160"/>
                  </a:lnTo>
                  <a:lnTo>
                    <a:pt x="441" y="168"/>
                  </a:lnTo>
                  <a:lnTo>
                    <a:pt x="698" y="168"/>
                  </a:lnTo>
                  <a:lnTo>
                    <a:pt x="703" y="185"/>
                  </a:lnTo>
                  <a:lnTo>
                    <a:pt x="705" y="207"/>
                  </a:lnTo>
                  <a:lnTo>
                    <a:pt x="703" y="230"/>
                  </a:lnTo>
                  <a:lnTo>
                    <a:pt x="698" y="249"/>
                  </a:lnTo>
                  <a:lnTo>
                    <a:pt x="437" y="279"/>
                  </a:lnTo>
                  <a:lnTo>
                    <a:pt x="437" y="390"/>
                  </a:lnTo>
                  <a:lnTo>
                    <a:pt x="437" y="859"/>
                  </a:lnTo>
                  <a:lnTo>
                    <a:pt x="439" y="870"/>
                  </a:lnTo>
                  <a:lnTo>
                    <a:pt x="446" y="877"/>
                  </a:lnTo>
                  <a:lnTo>
                    <a:pt x="454" y="883"/>
                  </a:lnTo>
                  <a:lnTo>
                    <a:pt x="462" y="888"/>
                  </a:lnTo>
                  <a:lnTo>
                    <a:pt x="470" y="892"/>
                  </a:lnTo>
                  <a:lnTo>
                    <a:pt x="478" y="895"/>
                  </a:lnTo>
                  <a:lnTo>
                    <a:pt x="486" y="897"/>
                  </a:lnTo>
                  <a:lnTo>
                    <a:pt x="495" y="899"/>
                  </a:lnTo>
                  <a:lnTo>
                    <a:pt x="504" y="900"/>
                  </a:lnTo>
                  <a:lnTo>
                    <a:pt x="512" y="901"/>
                  </a:lnTo>
                  <a:lnTo>
                    <a:pt x="521" y="901"/>
                  </a:lnTo>
                  <a:lnTo>
                    <a:pt x="529" y="900"/>
                  </a:lnTo>
                  <a:lnTo>
                    <a:pt x="537" y="899"/>
                  </a:lnTo>
                  <a:lnTo>
                    <a:pt x="546" y="898"/>
                  </a:lnTo>
                  <a:lnTo>
                    <a:pt x="554" y="896"/>
                  </a:lnTo>
                  <a:lnTo>
                    <a:pt x="563" y="894"/>
                  </a:lnTo>
                  <a:lnTo>
                    <a:pt x="572" y="892"/>
                  </a:lnTo>
                  <a:lnTo>
                    <a:pt x="580" y="888"/>
                  </a:lnTo>
                  <a:lnTo>
                    <a:pt x="588" y="885"/>
                  </a:lnTo>
                  <a:lnTo>
                    <a:pt x="596" y="881"/>
                  </a:lnTo>
                  <a:lnTo>
                    <a:pt x="604" y="877"/>
                  </a:lnTo>
                  <a:lnTo>
                    <a:pt x="611" y="873"/>
                  </a:lnTo>
                  <a:lnTo>
                    <a:pt x="619" y="869"/>
                  </a:lnTo>
                  <a:lnTo>
                    <a:pt x="626" y="864"/>
                  </a:lnTo>
                  <a:lnTo>
                    <a:pt x="633" y="860"/>
                  </a:lnTo>
                  <a:lnTo>
                    <a:pt x="640" y="855"/>
                  </a:lnTo>
                  <a:lnTo>
                    <a:pt x="647" y="850"/>
                  </a:lnTo>
                  <a:lnTo>
                    <a:pt x="653" y="845"/>
                  </a:lnTo>
                  <a:lnTo>
                    <a:pt x="660" y="840"/>
                  </a:lnTo>
                  <a:lnTo>
                    <a:pt x="665" y="836"/>
                  </a:lnTo>
                  <a:lnTo>
                    <a:pt x="671" y="831"/>
                  </a:lnTo>
                  <a:lnTo>
                    <a:pt x="676" y="827"/>
                  </a:lnTo>
                  <a:lnTo>
                    <a:pt x="681" y="822"/>
                  </a:lnTo>
                  <a:lnTo>
                    <a:pt x="634" y="797"/>
                  </a:lnTo>
                  <a:lnTo>
                    <a:pt x="669" y="782"/>
                  </a:lnTo>
                  <a:lnTo>
                    <a:pt x="685" y="776"/>
                  </a:lnTo>
                  <a:lnTo>
                    <a:pt x="701" y="769"/>
                  </a:lnTo>
                  <a:lnTo>
                    <a:pt x="715" y="761"/>
                  </a:lnTo>
                  <a:lnTo>
                    <a:pt x="728" y="752"/>
                  </a:lnTo>
                  <a:lnTo>
                    <a:pt x="741" y="743"/>
                  </a:lnTo>
                  <a:lnTo>
                    <a:pt x="752" y="734"/>
                  </a:lnTo>
                  <a:lnTo>
                    <a:pt x="762" y="725"/>
                  </a:lnTo>
                  <a:lnTo>
                    <a:pt x="770" y="716"/>
                  </a:lnTo>
                  <a:lnTo>
                    <a:pt x="778" y="708"/>
                  </a:lnTo>
                  <a:lnTo>
                    <a:pt x="785" y="700"/>
                  </a:lnTo>
                  <a:lnTo>
                    <a:pt x="790" y="693"/>
                  </a:lnTo>
                  <a:lnTo>
                    <a:pt x="795" y="686"/>
                  </a:lnTo>
                  <a:lnTo>
                    <a:pt x="799" y="682"/>
                  </a:lnTo>
                  <a:lnTo>
                    <a:pt x="801" y="678"/>
                  </a:lnTo>
                  <a:lnTo>
                    <a:pt x="803" y="676"/>
                  </a:lnTo>
                  <a:lnTo>
                    <a:pt x="804" y="675"/>
                  </a:lnTo>
                  <a:lnTo>
                    <a:pt x="805" y="694"/>
                  </a:lnTo>
                  <a:lnTo>
                    <a:pt x="805" y="714"/>
                  </a:lnTo>
                  <a:lnTo>
                    <a:pt x="803" y="734"/>
                  </a:lnTo>
                  <a:lnTo>
                    <a:pt x="800" y="753"/>
                  </a:lnTo>
                  <a:lnTo>
                    <a:pt x="795" y="772"/>
                  </a:lnTo>
                  <a:lnTo>
                    <a:pt x="790" y="789"/>
                  </a:lnTo>
                  <a:lnTo>
                    <a:pt x="785" y="805"/>
                  </a:lnTo>
                  <a:lnTo>
                    <a:pt x="778" y="820"/>
                  </a:lnTo>
                  <a:lnTo>
                    <a:pt x="772" y="834"/>
                  </a:lnTo>
                  <a:lnTo>
                    <a:pt x="766" y="847"/>
                  </a:lnTo>
                  <a:lnTo>
                    <a:pt x="761" y="858"/>
                  </a:lnTo>
                  <a:lnTo>
                    <a:pt x="756" y="868"/>
                  </a:lnTo>
                  <a:lnTo>
                    <a:pt x="751" y="875"/>
                  </a:lnTo>
                  <a:lnTo>
                    <a:pt x="748" y="881"/>
                  </a:lnTo>
                  <a:lnTo>
                    <a:pt x="745" y="884"/>
                  </a:lnTo>
                  <a:lnTo>
                    <a:pt x="744" y="886"/>
                  </a:lnTo>
                  <a:lnTo>
                    <a:pt x="721" y="856"/>
                  </a:lnTo>
                  <a:lnTo>
                    <a:pt x="707" y="867"/>
                  </a:lnTo>
                  <a:lnTo>
                    <a:pt x="693" y="876"/>
                  </a:lnTo>
                  <a:lnTo>
                    <a:pt x="681" y="885"/>
                  </a:lnTo>
                  <a:lnTo>
                    <a:pt x="668" y="894"/>
                  </a:lnTo>
                  <a:lnTo>
                    <a:pt x="656" y="901"/>
                  </a:lnTo>
                  <a:lnTo>
                    <a:pt x="644" y="908"/>
                  </a:lnTo>
                  <a:lnTo>
                    <a:pt x="633" y="914"/>
                  </a:lnTo>
                  <a:lnTo>
                    <a:pt x="622" y="920"/>
                  </a:lnTo>
                  <a:lnTo>
                    <a:pt x="611" y="926"/>
                  </a:lnTo>
                  <a:lnTo>
                    <a:pt x="602" y="930"/>
                  </a:lnTo>
                  <a:lnTo>
                    <a:pt x="592" y="935"/>
                  </a:lnTo>
                  <a:lnTo>
                    <a:pt x="583" y="939"/>
                  </a:lnTo>
                  <a:lnTo>
                    <a:pt x="573" y="943"/>
                  </a:lnTo>
                  <a:lnTo>
                    <a:pt x="564" y="946"/>
                  </a:lnTo>
                  <a:lnTo>
                    <a:pt x="556" y="949"/>
                  </a:lnTo>
                  <a:lnTo>
                    <a:pt x="548" y="951"/>
                  </a:lnTo>
                  <a:lnTo>
                    <a:pt x="540" y="953"/>
                  </a:lnTo>
                  <a:lnTo>
                    <a:pt x="532" y="955"/>
                  </a:lnTo>
                  <a:lnTo>
                    <a:pt x="525" y="957"/>
                  </a:lnTo>
                  <a:lnTo>
                    <a:pt x="519" y="959"/>
                  </a:lnTo>
                  <a:lnTo>
                    <a:pt x="512" y="960"/>
                  </a:lnTo>
                  <a:lnTo>
                    <a:pt x="506" y="961"/>
                  </a:lnTo>
                  <a:lnTo>
                    <a:pt x="500" y="962"/>
                  </a:lnTo>
                  <a:lnTo>
                    <a:pt x="495" y="964"/>
                  </a:lnTo>
                  <a:lnTo>
                    <a:pt x="489" y="965"/>
                  </a:lnTo>
                  <a:lnTo>
                    <a:pt x="484" y="966"/>
                  </a:lnTo>
                  <a:lnTo>
                    <a:pt x="479" y="967"/>
                  </a:lnTo>
                  <a:lnTo>
                    <a:pt x="474" y="968"/>
                  </a:lnTo>
                  <a:lnTo>
                    <a:pt x="470" y="969"/>
                  </a:lnTo>
                  <a:lnTo>
                    <a:pt x="465" y="971"/>
                  </a:lnTo>
                  <a:lnTo>
                    <a:pt x="461" y="972"/>
                  </a:lnTo>
                  <a:lnTo>
                    <a:pt x="458" y="974"/>
                  </a:lnTo>
                  <a:lnTo>
                    <a:pt x="444" y="983"/>
                  </a:lnTo>
                  <a:lnTo>
                    <a:pt x="433" y="995"/>
                  </a:lnTo>
                  <a:lnTo>
                    <a:pt x="423" y="1007"/>
                  </a:lnTo>
                  <a:lnTo>
                    <a:pt x="416" y="1020"/>
                  </a:lnTo>
                  <a:lnTo>
                    <a:pt x="410" y="1033"/>
                  </a:lnTo>
                  <a:lnTo>
                    <a:pt x="406" y="1043"/>
                  </a:lnTo>
                  <a:lnTo>
                    <a:pt x="403" y="1050"/>
                  </a:lnTo>
                  <a:lnTo>
                    <a:pt x="403" y="1053"/>
                  </a:lnTo>
                  <a:lnTo>
                    <a:pt x="402" y="1050"/>
                  </a:lnTo>
                  <a:lnTo>
                    <a:pt x="399" y="1043"/>
                  </a:lnTo>
                  <a:lnTo>
                    <a:pt x="395" y="1033"/>
                  </a:lnTo>
                  <a:lnTo>
                    <a:pt x="389" y="1020"/>
                  </a:lnTo>
                  <a:lnTo>
                    <a:pt x="382" y="1007"/>
                  </a:lnTo>
                  <a:lnTo>
                    <a:pt x="372" y="995"/>
                  </a:lnTo>
                  <a:lnTo>
                    <a:pt x="361" y="983"/>
                  </a:lnTo>
                  <a:lnTo>
                    <a:pt x="347" y="974"/>
                  </a:lnTo>
                  <a:lnTo>
                    <a:pt x="344" y="972"/>
                  </a:lnTo>
                  <a:lnTo>
                    <a:pt x="340" y="971"/>
                  </a:lnTo>
                  <a:lnTo>
                    <a:pt x="335" y="969"/>
                  </a:lnTo>
                  <a:lnTo>
                    <a:pt x="331" y="968"/>
                  </a:lnTo>
                  <a:lnTo>
                    <a:pt x="326" y="967"/>
                  </a:lnTo>
                  <a:lnTo>
                    <a:pt x="321" y="966"/>
                  </a:lnTo>
                  <a:lnTo>
                    <a:pt x="316" y="965"/>
                  </a:lnTo>
                  <a:lnTo>
                    <a:pt x="311" y="964"/>
                  </a:lnTo>
                  <a:lnTo>
                    <a:pt x="305" y="962"/>
                  </a:lnTo>
                  <a:lnTo>
                    <a:pt x="299" y="961"/>
                  </a:lnTo>
                  <a:lnTo>
                    <a:pt x="293" y="960"/>
                  </a:lnTo>
                  <a:lnTo>
                    <a:pt x="286" y="959"/>
                  </a:lnTo>
                  <a:lnTo>
                    <a:pt x="280" y="957"/>
                  </a:lnTo>
                  <a:lnTo>
                    <a:pt x="273" y="955"/>
                  </a:lnTo>
                  <a:lnTo>
                    <a:pt x="266" y="953"/>
                  </a:lnTo>
                  <a:lnTo>
                    <a:pt x="257" y="951"/>
                  </a:lnTo>
                  <a:lnTo>
                    <a:pt x="249" y="949"/>
                  </a:lnTo>
                  <a:lnTo>
                    <a:pt x="241" y="946"/>
                  </a:lnTo>
                  <a:lnTo>
                    <a:pt x="232" y="943"/>
                  </a:lnTo>
                  <a:lnTo>
                    <a:pt x="223" y="939"/>
                  </a:lnTo>
                  <a:lnTo>
                    <a:pt x="213" y="935"/>
                  </a:lnTo>
                  <a:lnTo>
                    <a:pt x="203" y="930"/>
                  </a:lnTo>
                  <a:lnTo>
                    <a:pt x="194" y="926"/>
                  </a:lnTo>
                  <a:lnTo>
                    <a:pt x="183" y="920"/>
                  </a:lnTo>
                  <a:lnTo>
                    <a:pt x="172" y="914"/>
                  </a:lnTo>
                  <a:lnTo>
                    <a:pt x="161" y="908"/>
                  </a:lnTo>
                  <a:lnTo>
                    <a:pt x="149" y="901"/>
                  </a:lnTo>
                  <a:lnTo>
                    <a:pt x="137" y="894"/>
                  </a:lnTo>
                  <a:lnTo>
                    <a:pt x="124" y="885"/>
                  </a:lnTo>
                  <a:lnTo>
                    <a:pt x="112" y="876"/>
                  </a:lnTo>
                  <a:lnTo>
                    <a:pt x="98" y="867"/>
                  </a:lnTo>
                  <a:lnTo>
                    <a:pt x="84" y="856"/>
                  </a:lnTo>
                  <a:lnTo>
                    <a:pt x="61" y="886"/>
                  </a:lnTo>
                  <a:lnTo>
                    <a:pt x="60" y="884"/>
                  </a:lnTo>
                  <a:lnTo>
                    <a:pt x="58" y="881"/>
                  </a:lnTo>
                  <a:lnTo>
                    <a:pt x="54" y="875"/>
                  </a:lnTo>
                  <a:lnTo>
                    <a:pt x="50" y="868"/>
                  </a:lnTo>
                  <a:lnTo>
                    <a:pt x="44" y="858"/>
                  </a:lnTo>
                  <a:lnTo>
                    <a:pt x="39" y="847"/>
                  </a:lnTo>
                  <a:lnTo>
                    <a:pt x="33" y="834"/>
                  </a:lnTo>
                  <a:lnTo>
                    <a:pt x="27" y="820"/>
                  </a:lnTo>
                  <a:lnTo>
                    <a:pt x="20" y="805"/>
                  </a:lnTo>
                  <a:lnTo>
                    <a:pt x="15" y="789"/>
                  </a:lnTo>
                  <a:lnTo>
                    <a:pt x="10" y="772"/>
                  </a:lnTo>
                  <a:lnTo>
                    <a:pt x="5" y="753"/>
                  </a:lnTo>
                  <a:lnTo>
                    <a:pt x="2" y="734"/>
                  </a:lnTo>
                  <a:lnTo>
                    <a:pt x="0" y="714"/>
                  </a:lnTo>
                  <a:lnTo>
                    <a:pt x="0" y="694"/>
                  </a:lnTo>
                  <a:lnTo>
                    <a:pt x="1" y="675"/>
                  </a:lnTo>
                  <a:lnTo>
                    <a:pt x="2" y="676"/>
                  </a:lnTo>
                  <a:lnTo>
                    <a:pt x="4" y="678"/>
                  </a:lnTo>
                  <a:lnTo>
                    <a:pt x="6" y="682"/>
                  </a:lnTo>
                  <a:lnTo>
                    <a:pt x="10" y="686"/>
                  </a:lnTo>
                  <a:lnTo>
                    <a:pt x="15" y="693"/>
                  </a:lnTo>
                  <a:lnTo>
                    <a:pt x="20" y="700"/>
                  </a:lnTo>
                  <a:lnTo>
                    <a:pt x="27" y="708"/>
                  </a:lnTo>
                  <a:lnTo>
                    <a:pt x="35" y="716"/>
                  </a:lnTo>
                  <a:lnTo>
                    <a:pt x="43" y="725"/>
                  </a:lnTo>
                  <a:lnTo>
                    <a:pt x="53" y="734"/>
                  </a:lnTo>
                  <a:lnTo>
                    <a:pt x="64" y="743"/>
                  </a:lnTo>
                  <a:lnTo>
                    <a:pt x="77" y="752"/>
                  </a:lnTo>
                  <a:lnTo>
                    <a:pt x="90" y="761"/>
                  </a:lnTo>
                  <a:lnTo>
                    <a:pt x="104" y="769"/>
                  </a:lnTo>
                  <a:lnTo>
                    <a:pt x="120" y="776"/>
                  </a:lnTo>
                  <a:lnTo>
                    <a:pt x="136" y="782"/>
                  </a:lnTo>
                  <a:lnTo>
                    <a:pt x="172" y="797"/>
                  </a:lnTo>
                  <a:lnTo>
                    <a:pt x="125" y="822"/>
                  </a:lnTo>
                  <a:lnTo>
                    <a:pt x="129" y="827"/>
                  </a:lnTo>
                  <a:lnTo>
                    <a:pt x="134" y="831"/>
                  </a:lnTo>
                  <a:lnTo>
                    <a:pt x="140" y="836"/>
                  </a:lnTo>
                  <a:lnTo>
                    <a:pt x="146" y="840"/>
                  </a:lnTo>
                  <a:lnTo>
                    <a:pt x="152" y="845"/>
                  </a:lnTo>
                  <a:lnTo>
                    <a:pt x="158" y="850"/>
                  </a:lnTo>
                  <a:lnTo>
                    <a:pt x="165" y="855"/>
                  </a:lnTo>
                  <a:lnTo>
                    <a:pt x="172" y="860"/>
                  </a:lnTo>
                  <a:lnTo>
                    <a:pt x="179" y="864"/>
                  </a:lnTo>
                  <a:lnTo>
                    <a:pt x="187" y="869"/>
                  </a:lnTo>
                  <a:lnTo>
                    <a:pt x="194" y="873"/>
                  </a:lnTo>
                  <a:lnTo>
                    <a:pt x="201" y="877"/>
                  </a:lnTo>
                  <a:lnTo>
                    <a:pt x="209" y="881"/>
                  </a:lnTo>
                  <a:lnTo>
                    <a:pt x="217" y="885"/>
                  </a:lnTo>
                  <a:lnTo>
                    <a:pt x="225" y="888"/>
                  </a:lnTo>
                  <a:lnTo>
                    <a:pt x="234" y="892"/>
                  </a:lnTo>
                  <a:lnTo>
                    <a:pt x="242" y="894"/>
                  </a:lnTo>
                  <a:lnTo>
                    <a:pt x="251" y="896"/>
                  </a:lnTo>
                  <a:lnTo>
                    <a:pt x="259" y="898"/>
                  </a:lnTo>
                  <a:lnTo>
                    <a:pt x="268" y="899"/>
                  </a:lnTo>
                  <a:lnTo>
                    <a:pt x="277" y="900"/>
                  </a:lnTo>
                  <a:lnTo>
                    <a:pt x="284" y="901"/>
                  </a:lnTo>
                  <a:lnTo>
                    <a:pt x="293" y="901"/>
                  </a:lnTo>
                  <a:lnTo>
                    <a:pt x="302" y="900"/>
                  </a:lnTo>
                  <a:lnTo>
                    <a:pt x="310" y="899"/>
                  </a:lnTo>
                  <a:lnTo>
                    <a:pt x="319" y="897"/>
                  </a:lnTo>
                  <a:lnTo>
                    <a:pt x="327" y="895"/>
                  </a:lnTo>
                  <a:lnTo>
                    <a:pt x="335" y="892"/>
                  </a:lnTo>
                  <a:lnTo>
                    <a:pt x="344" y="888"/>
                  </a:lnTo>
                  <a:lnTo>
                    <a:pt x="352" y="883"/>
                  </a:lnTo>
                  <a:lnTo>
                    <a:pt x="359" y="877"/>
                  </a:lnTo>
                  <a:lnTo>
                    <a:pt x="366" y="870"/>
                  </a:lnTo>
                  <a:lnTo>
                    <a:pt x="367" y="860"/>
                  </a:lnTo>
                  <a:lnTo>
                    <a:pt x="368" y="393"/>
                  </a:lnTo>
                  <a:lnTo>
                    <a:pt x="369" y="280"/>
                  </a:lnTo>
                  <a:lnTo>
                    <a:pt x="92" y="248"/>
                  </a:lnTo>
                </a:path>
              </a:pathLst>
            </a:custGeom>
            <a:gradFill rotWithShape="0">
              <a:gsLst>
                <a:gs pos="0">
                  <a:srgbClr val="EAEC5E"/>
                </a:gs>
                <a:gs pos="100000">
                  <a:srgbClr val="EAEC5E">
                    <a:gamma/>
                    <a:shade val="29804"/>
                    <a:invGamma/>
                  </a:srgbClr>
                </a:gs>
              </a:gsLst>
              <a:path path="rect">
                <a:fillToRect l="50000" t="50000" r="50000" b="50000"/>
              </a:path>
            </a:gradFill>
            <a:ln w="12700" cap="rnd" cmpd="sng">
              <a:noFill/>
              <a:prstDash val="solid"/>
              <a:round/>
              <a:headEnd type="none" w="med" len="med"/>
              <a:tailEnd type="none" w="med" len="med"/>
            </a:ln>
            <a:effectLst/>
          </p:spPr>
          <p:txBody>
            <a:bodyPr/>
            <a:lstStyle/>
            <a:p>
              <a:endParaRPr lang="en-US"/>
            </a:p>
          </p:txBody>
        </p:sp>
        <p:sp>
          <p:nvSpPr>
            <p:cNvPr id="323555" name="Freeform 995"/>
            <p:cNvSpPr>
              <a:spLocks noChangeAspect="1"/>
            </p:cNvSpPr>
            <p:nvPr/>
          </p:nvSpPr>
          <p:spPr bwMode="auto">
            <a:xfrm>
              <a:off x="4578" y="3089"/>
              <a:ext cx="8" cy="73"/>
            </a:xfrm>
            <a:custGeom>
              <a:avLst/>
              <a:gdLst/>
              <a:ahLst/>
              <a:cxnLst>
                <a:cxn ang="0">
                  <a:pos x="3" y="0"/>
                </a:cxn>
                <a:cxn ang="0">
                  <a:pos x="1" y="8"/>
                </a:cxn>
                <a:cxn ang="0">
                  <a:pos x="0" y="18"/>
                </a:cxn>
                <a:cxn ang="0">
                  <a:pos x="0" y="27"/>
                </a:cxn>
                <a:cxn ang="0">
                  <a:pos x="0" y="38"/>
                </a:cxn>
                <a:cxn ang="0">
                  <a:pos x="0" y="47"/>
                </a:cxn>
                <a:cxn ang="0">
                  <a:pos x="1" y="57"/>
                </a:cxn>
                <a:cxn ang="0">
                  <a:pos x="2" y="65"/>
                </a:cxn>
                <a:cxn ang="0">
                  <a:pos x="4" y="72"/>
                </a:cxn>
                <a:cxn ang="0">
                  <a:pos x="7" y="68"/>
                </a:cxn>
                <a:cxn ang="0">
                  <a:pos x="6" y="63"/>
                </a:cxn>
                <a:cxn ang="0">
                  <a:pos x="5" y="55"/>
                </a:cxn>
                <a:cxn ang="0">
                  <a:pos x="4" y="47"/>
                </a:cxn>
                <a:cxn ang="0">
                  <a:pos x="4" y="38"/>
                </a:cxn>
                <a:cxn ang="0">
                  <a:pos x="4" y="27"/>
                </a:cxn>
                <a:cxn ang="0">
                  <a:pos x="5" y="18"/>
                </a:cxn>
                <a:cxn ang="0">
                  <a:pos x="5" y="10"/>
                </a:cxn>
                <a:cxn ang="0">
                  <a:pos x="7" y="3"/>
                </a:cxn>
                <a:cxn ang="0">
                  <a:pos x="7" y="4"/>
                </a:cxn>
                <a:cxn ang="0">
                  <a:pos x="3" y="0"/>
                </a:cxn>
              </a:cxnLst>
              <a:rect l="0" t="0" r="r" b="b"/>
              <a:pathLst>
                <a:path w="8" h="73">
                  <a:moveTo>
                    <a:pt x="3" y="0"/>
                  </a:moveTo>
                  <a:lnTo>
                    <a:pt x="1" y="8"/>
                  </a:lnTo>
                  <a:lnTo>
                    <a:pt x="0" y="18"/>
                  </a:lnTo>
                  <a:lnTo>
                    <a:pt x="0" y="27"/>
                  </a:lnTo>
                  <a:lnTo>
                    <a:pt x="0" y="38"/>
                  </a:lnTo>
                  <a:lnTo>
                    <a:pt x="0" y="47"/>
                  </a:lnTo>
                  <a:lnTo>
                    <a:pt x="1" y="57"/>
                  </a:lnTo>
                  <a:lnTo>
                    <a:pt x="2" y="65"/>
                  </a:lnTo>
                  <a:lnTo>
                    <a:pt x="4" y="72"/>
                  </a:lnTo>
                  <a:lnTo>
                    <a:pt x="7" y="68"/>
                  </a:lnTo>
                  <a:lnTo>
                    <a:pt x="6" y="63"/>
                  </a:lnTo>
                  <a:lnTo>
                    <a:pt x="5" y="55"/>
                  </a:lnTo>
                  <a:lnTo>
                    <a:pt x="4" y="47"/>
                  </a:lnTo>
                  <a:lnTo>
                    <a:pt x="4" y="38"/>
                  </a:lnTo>
                  <a:lnTo>
                    <a:pt x="4" y="27"/>
                  </a:lnTo>
                  <a:lnTo>
                    <a:pt x="5" y="18"/>
                  </a:lnTo>
                  <a:lnTo>
                    <a:pt x="5" y="10"/>
                  </a:lnTo>
                  <a:lnTo>
                    <a:pt x="7" y="3"/>
                  </a:lnTo>
                  <a:lnTo>
                    <a:pt x="7" y="4"/>
                  </a:lnTo>
                  <a:lnTo>
                    <a:pt x="3"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56" name="Freeform 996"/>
            <p:cNvSpPr>
              <a:spLocks noChangeAspect="1"/>
            </p:cNvSpPr>
            <p:nvPr/>
          </p:nvSpPr>
          <p:spPr bwMode="auto">
            <a:xfrm>
              <a:off x="4584" y="3084"/>
              <a:ext cx="2" cy="2"/>
            </a:xfrm>
            <a:custGeom>
              <a:avLst/>
              <a:gdLst/>
              <a:ahLst/>
              <a:cxnLst>
                <a:cxn ang="0">
                  <a:pos x="0" y="1"/>
                </a:cxn>
                <a:cxn ang="0">
                  <a:pos x="1" y="1"/>
                </a:cxn>
                <a:cxn ang="0">
                  <a:pos x="1" y="1"/>
                </a:cxn>
                <a:cxn ang="0">
                  <a:pos x="0" y="0"/>
                </a:cxn>
                <a:cxn ang="0">
                  <a:pos x="0" y="0"/>
                </a:cxn>
                <a:cxn ang="0">
                  <a:pos x="0" y="0"/>
                </a:cxn>
                <a:cxn ang="0">
                  <a:pos x="0" y="1"/>
                </a:cxn>
                <a:cxn ang="0">
                  <a:pos x="1" y="1"/>
                </a:cxn>
                <a:cxn ang="0">
                  <a:pos x="1" y="1"/>
                </a:cxn>
                <a:cxn ang="0">
                  <a:pos x="0" y="1"/>
                </a:cxn>
              </a:cxnLst>
              <a:rect l="0" t="0" r="r" b="b"/>
              <a:pathLst>
                <a:path w="2" h="2">
                  <a:moveTo>
                    <a:pt x="0" y="1"/>
                  </a:moveTo>
                  <a:lnTo>
                    <a:pt x="1" y="1"/>
                  </a:lnTo>
                  <a:lnTo>
                    <a:pt x="1" y="1"/>
                  </a:lnTo>
                  <a:lnTo>
                    <a:pt x="0" y="0"/>
                  </a:lnTo>
                  <a:lnTo>
                    <a:pt x="0" y="0"/>
                  </a:lnTo>
                  <a:lnTo>
                    <a:pt x="0" y="0"/>
                  </a:lnTo>
                  <a:lnTo>
                    <a:pt x="0" y="1"/>
                  </a:lnTo>
                  <a:lnTo>
                    <a:pt x="1" y="1"/>
                  </a:lnTo>
                  <a:lnTo>
                    <a:pt x="1" y="1"/>
                  </a:lnTo>
                  <a:lnTo>
                    <a:pt x="0" y="1"/>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57" name="Freeform 997"/>
            <p:cNvSpPr>
              <a:spLocks noChangeAspect="1"/>
            </p:cNvSpPr>
            <p:nvPr/>
          </p:nvSpPr>
          <p:spPr bwMode="auto">
            <a:xfrm>
              <a:off x="4590" y="3085"/>
              <a:ext cx="275" cy="2"/>
            </a:xfrm>
            <a:custGeom>
              <a:avLst/>
              <a:gdLst/>
              <a:ahLst/>
              <a:cxnLst>
                <a:cxn ang="0">
                  <a:pos x="264" y="1"/>
                </a:cxn>
                <a:cxn ang="0">
                  <a:pos x="269" y="0"/>
                </a:cxn>
                <a:cxn ang="0">
                  <a:pos x="0" y="0"/>
                </a:cxn>
                <a:cxn ang="0">
                  <a:pos x="0" y="1"/>
                </a:cxn>
                <a:cxn ang="0">
                  <a:pos x="269" y="1"/>
                </a:cxn>
                <a:cxn ang="0">
                  <a:pos x="273" y="1"/>
                </a:cxn>
                <a:cxn ang="0">
                  <a:pos x="269" y="1"/>
                </a:cxn>
                <a:cxn ang="0">
                  <a:pos x="273" y="1"/>
                </a:cxn>
                <a:cxn ang="0">
                  <a:pos x="274" y="1"/>
                </a:cxn>
                <a:cxn ang="0">
                  <a:pos x="264" y="1"/>
                </a:cxn>
              </a:cxnLst>
              <a:rect l="0" t="0" r="r" b="b"/>
              <a:pathLst>
                <a:path w="275" h="2">
                  <a:moveTo>
                    <a:pt x="264" y="1"/>
                  </a:moveTo>
                  <a:lnTo>
                    <a:pt x="269" y="0"/>
                  </a:lnTo>
                  <a:lnTo>
                    <a:pt x="0" y="0"/>
                  </a:lnTo>
                  <a:lnTo>
                    <a:pt x="0" y="1"/>
                  </a:lnTo>
                  <a:lnTo>
                    <a:pt x="269" y="1"/>
                  </a:lnTo>
                  <a:lnTo>
                    <a:pt x="273" y="1"/>
                  </a:lnTo>
                  <a:lnTo>
                    <a:pt x="269" y="1"/>
                  </a:lnTo>
                  <a:lnTo>
                    <a:pt x="273" y="1"/>
                  </a:lnTo>
                  <a:lnTo>
                    <a:pt x="274" y="1"/>
                  </a:lnTo>
                  <a:lnTo>
                    <a:pt x="264" y="1"/>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58" name="Freeform 998"/>
            <p:cNvSpPr>
              <a:spLocks noChangeAspect="1"/>
            </p:cNvSpPr>
            <p:nvPr/>
          </p:nvSpPr>
          <p:spPr bwMode="auto">
            <a:xfrm>
              <a:off x="4864" y="3086"/>
              <a:ext cx="1" cy="6"/>
            </a:xfrm>
            <a:custGeom>
              <a:avLst/>
              <a:gdLst/>
              <a:ahLst/>
              <a:cxnLst>
                <a:cxn ang="0">
                  <a:pos x="0" y="5"/>
                </a:cxn>
                <a:cxn ang="0">
                  <a:pos x="0" y="5"/>
                </a:cxn>
                <a:cxn ang="0">
                  <a:pos x="0" y="5"/>
                </a:cxn>
                <a:cxn ang="0">
                  <a:pos x="0" y="0"/>
                </a:cxn>
                <a:cxn ang="0">
                  <a:pos x="0" y="0"/>
                </a:cxn>
                <a:cxn ang="0">
                  <a:pos x="0" y="5"/>
                </a:cxn>
                <a:cxn ang="0">
                  <a:pos x="0" y="5"/>
                </a:cxn>
              </a:cxnLst>
              <a:rect l="0" t="0" r="r" b="b"/>
              <a:pathLst>
                <a:path w="1" h="6">
                  <a:moveTo>
                    <a:pt x="0" y="5"/>
                  </a:moveTo>
                  <a:lnTo>
                    <a:pt x="0" y="5"/>
                  </a:lnTo>
                  <a:lnTo>
                    <a:pt x="0" y="5"/>
                  </a:lnTo>
                  <a:lnTo>
                    <a:pt x="0" y="0"/>
                  </a:lnTo>
                  <a:lnTo>
                    <a:pt x="0" y="0"/>
                  </a:lnTo>
                  <a:lnTo>
                    <a:pt x="0" y="5"/>
                  </a:lnTo>
                  <a:lnTo>
                    <a:pt x="0" y="5"/>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59" name="Freeform 999"/>
            <p:cNvSpPr>
              <a:spLocks noChangeAspect="1"/>
            </p:cNvSpPr>
            <p:nvPr/>
          </p:nvSpPr>
          <p:spPr bwMode="auto">
            <a:xfrm>
              <a:off x="4864" y="3077"/>
              <a:ext cx="1" cy="5"/>
            </a:xfrm>
            <a:custGeom>
              <a:avLst/>
              <a:gdLst/>
              <a:ahLst/>
              <a:cxnLst>
                <a:cxn ang="0">
                  <a:pos x="0" y="2"/>
                </a:cxn>
                <a:cxn ang="0">
                  <a:pos x="0" y="1"/>
                </a:cxn>
                <a:cxn ang="0">
                  <a:pos x="0" y="4"/>
                </a:cxn>
                <a:cxn ang="0">
                  <a:pos x="0" y="4"/>
                </a:cxn>
                <a:cxn ang="0">
                  <a:pos x="0" y="1"/>
                </a:cxn>
                <a:cxn ang="0">
                  <a:pos x="0" y="0"/>
                </a:cxn>
                <a:cxn ang="0">
                  <a:pos x="0" y="1"/>
                </a:cxn>
                <a:cxn ang="0">
                  <a:pos x="0" y="0"/>
                </a:cxn>
                <a:cxn ang="0">
                  <a:pos x="0" y="0"/>
                </a:cxn>
                <a:cxn ang="0">
                  <a:pos x="0" y="2"/>
                </a:cxn>
              </a:cxnLst>
              <a:rect l="0" t="0" r="r" b="b"/>
              <a:pathLst>
                <a:path w="1" h="5">
                  <a:moveTo>
                    <a:pt x="0" y="2"/>
                  </a:moveTo>
                  <a:lnTo>
                    <a:pt x="0" y="1"/>
                  </a:lnTo>
                  <a:lnTo>
                    <a:pt x="0" y="4"/>
                  </a:lnTo>
                  <a:lnTo>
                    <a:pt x="0" y="4"/>
                  </a:lnTo>
                  <a:lnTo>
                    <a:pt x="0" y="1"/>
                  </a:lnTo>
                  <a:lnTo>
                    <a:pt x="0" y="0"/>
                  </a:lnTo>
                  <a:lnTo>
                    <a:pt x="0" y="1"/>
                  </a:lnTo>
                  <a:lnTo>
                    <a:pt x="0" y="0"/>
                  </a:lnTo>
                  <a:lnTo>
                    <a:pt x="0" y="0"/>
                  </a:lnTo>
                  <a:lnTo>
                    <a:pt x="0" y="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60" name="Freeform 1000"/>
            <p:cNvSpPr>
              <a:spLocks noChangeAspect="1"/>
            </p:cNvSpPr>
            <p:nvPr/>
          </p:nvSpPr>
          <p:spPr bwMode="auto">
            <a:xfrm>
              <a:off x="4807" y="3003"/>
              <a:ext cx="55" cy="73"/>
            </a:xfrm>
            <a:custGeom>
              <a:avLst/>
              <a:gdLst/>
              <a:ahLst/>
              <a:cxnLst>
                <a:cxn ang="0">
                  <a:pos x="0" y="0"/>
                </a:cxn>
                <a:cxn ang="0">
                  <a:pos x="2" y="11"/>
                </a:cxn>
                <a:cxn ang="0">
                  <a:pos x="4" y="23"/>
                </a:cxn>
                <a:cxn ang="0">
                  <a:pos x="8" y="34"/>
                </a:cxn>
                <a:cxn ang="0">
                  <a:pos x="14" y="44"/>
                </a:cxn>
                <a:cxn ang="0">
                  <a:pos x="22" y="52"/>
                </a:cxn>
                <a:cxn ang="0">
                  <a:pos x="30" y="60"/>
                </a:cxn>
                <a:cxn ang="0">
                  <a:pos x="40" y="67"/>
                </a:cxn>
                <a:cxn ang="0">
                  <a:pos x="51" y="72"/>
                </a:cxn>
                <a:cxn ang="0">
                  <a:pos x="54" y="65"/>
                </a:cxn>
                <a:cxn ang="0">
                  <a:pos x="45" y="60"/>
                </a:cxn>
                <a:cxn ang="0">
                  <a:pos x="35" y="54"/>
                </a:cxn>
                <a:cxn ang="0">
                  <a:pos x="28" y="47"/>
                </a:cxn>
                <a:cxn ang="0">
                  <a:pos x="21" y="40"/>
                </a:cxn>
                <a:cxn ang="0">
                  <a:pos x="16" y="31"/>
                </a:cxn>
                <a:cxn ang="0">
                  <a:pos x="12" y="21"/>
                </a:cxn>
                <a:cxn ang="0">
                  <a:pos x="9" y="11"/>
                </a:cxn>
                <a:cxn ang="0">
                  <a:pos x="9" y="0"/>
                </a:cxn>
                <a:cxn ang="0">
                  <a:pos x="0" y="0"/>
                </a:cxn>
              </a:cxnLst>
              <a:rect l="0" t="0" r="r" b="b"/>
              <a:pathLst>
                <a:path w="55" h="73">
                  <a:moveTo>
                    <a:pt x="0" y="0"/>
                  </a:moveTo>
                  <a:lnTo>
                    <a:pt x="2" y="11"/>
                  </a:lnTo>
                  <a:lnTo>
                    <a:pt x="4" y="23"/>
                  </a:lnTo>
                  <a:lnTo>
                    <a:pt x="8" y="34"/>
                  </a:lnTo>
                  <a:lnTo>
                    <a:pt x="14" y="44"/>
                  </a:lnTo>
                  <a:lnTo>
                    <a:pt x="22" y="52"/>
                  </a:lnTo>
                  <a:lnTo>
                    <a:pt x="30" y="60"/>
                  </a:lnTo>
                  <a:lnTo>
                    <a:pt x="40" y="67"/>
                  </a:lnTo>
                  <a:lnTo>
                    <a:pt x="51" y="72"/>
                  </a:lnTo>
                  <a:lnTo>
                    <a:pt x="54" y="65"/>
                  </a:lnTo>
                  <a:lnTo>
                    <a:pt x="45" y="60"/>
                  </a:lnTo>
                  <a:lnTo>
                    <a:pt x="35" y="54"/>
                  </a:lnTo>
                  <a:lnTo>
                    <a:pt x="28" y="47"/>
                  </a:lnTo>
                  <a:lnTo>
                    <a:pt x="21" y="40"/>
                  </a:lnTo>
                  <a:lnTo>
                    <a:pt x="16" y="31"/>
                  </a:lnTo>
                  <a:lnTo>
                    <a:pt x="12" y="21"/>
                  </a:lnTo>
                  <a:lnTo>
                    <a:pt x="9" y="11"/>
                  </a:lnTo>
                  <a:lnTo>
                    <a:pt x="9" y="0"/>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61" name="Freeform 1001"/>
            <p:cNvSpPr>
              <a:spLocks noChangeAspect="1"/>
            </p:cNvSpPr>
            <p:nvPr/>
          </p:nvSpPr>
          <p:spPr bwMode="auto">
            <a:xfrm>
              <a:off x="4807" y="2914"/>
              <a:ext cx="89" cy="80"/>
            </a:xfrm>
            <a:custGeom>
              <a:avLst/>
              <a:gdLst/>
              <a:ahLst/>
              <a:cxnLst>
                <a:cxn ang="0">
                  <a:pos x="88" y="0"/>
                </a:cxn>
                <a:cxn ang="0">
                  <a:pos x="79" y="1"/>
                </a:cxn>
                <a:cxn ang="0">
                  <a:pos x="71" y="2"/>
                </a:cxn>
                <a:cxn ang="0">
                  <a:pos x="62" y="4"/>
                </a:cxn>
                <a:cxn ang="0">
                  <a:pos x="54" y="7"/>
                </a:cxn>
                <a:cxn ang="0">
                  <a:pos x="47" y="10"/>
                </a:cxn>
                <a:cxn ang="0">
                  <a:pos x="40" y="14"/>
                </a:cxn>
                <a:cxn ang="0">
                  <a:pos x="32" y="19"/>
                </a:cxn>
                <a:cxn ang="0">
                  <a:pos x="27" y="23"/>
                </a:cxn>
                <a:cxn ang="0">
                  <a:pos x="21" y="29"/>
                </a:cxn>
                <a:cxn ang="0">
                  <a:pos x="15" y="36"/>
                </a:cxn>
                <a:cxn ang="0">
                  <a:pos x="11" y="42"/>
                </a:cxn>
                <a:cxn ang="0">
                  <a:pos x="7" y="49"/>
                </a:cxn>
                <a:cxn ang="0">
                  <a:pos x="4" y="56"/>
                </a:cxn>
                <a:cxn ang="0">
                  <a:pos x="3" y="63"/>
                </a:cxn>
                <a:cxn ang="0">
                  <a:pos x="1" y="71"/>
                </a:cxn>
                <a:cxn ang="0">
                  <a:pos x="0" y="79"/>
                </a:cxn>
                <a:cxn ang="0">
                  <a:pos x="10" y="79"/>
                </a:cxn>
                <a:cxn ang="0">
                  <a:pos x="10" y="72"/>
                </a:cxn>
                <a:cxn ang="0">
                  <a:pos x="11" y="65"/>
                </a:cxn>
                <a:cxn ang="0">
                  <a:pos x="13" y="59"/>
                </a:cxn>
                <a:cxn ang="0">
                  <a:pos x="15" y="51"/>
                </a:cxn>
                <a:cxn ang="0">
                  <a:pos x="19" y="45"/>
                </a:cxn>
                <a:cxn ang="0">
                  <a:pos x="22" y="39"/>
                </a:cxn>
                <a:cxn ang="0">
                  <a:pos x="27" y="34"/>
                </a:cxn>
                <a:cxn ang="0">
                  <a:pos x="32" y="28"/>
                </a:cxn>
                <a:cxn ang="0">
                  <a:pos x="38" y="24"/>
                </a:cxn>
                <a:cxn ang="0">
                  <a:pos x="44" y="20"/>
                </a:cxn>
                <a:cxn ang="0">
                  <a:pos x="50" y="17"/>
                </a:cxn>
                <a:cxn ang="0">
                  <a:pos x="57" y="14"/>
                </a:cxn>
                <a:cxn ang="0">
                  <a:pos x="65" y="12"/>
                </a:cxn>
                <a:cxn ang="0">
                  <a:pos x="72" y="10"/>
                </a:cxn>
                <a:cxn ang="0">
                  <a:pos x="80" y="9"/>
                </a:cxn>
                <a:cxn ang="0">
                  <a:pos x="88" y="9"/>
                </a:cxn>
                <a:cxn ang="0">
                  <a:pos x="88" y="0"/>
                </a:cxn>
              </a:cxnLst>
              <a:rect l="0" t="0" r="r" b="b"/>
              <a:pathLst>
                <a:path w="89" h="80">
                  <a:moveTo>
                    <a:pt x="88" y="0"/>
                  </a:moveTo>
                  <a:lnTo>
                    <a:pt x="79" y="1"/>
                  </a:lnTo>
                  <a:lnTo>
                    <a:pt x="71" y="2"/>
                  </a:lnTo>
                  <a:lnTo>
                    <a:pt x="62" y="4"/>
                  </a:lnTo>
                  <a:lnTo>
                    <a:pt x="54" y="7"/>
                  </a:lnTo>
                  <a:lnTo>
                    <a:pt x="47" y="10"/>
                  </a:lnTo>
                  <a:lnTo>
                    <a:pt x="40" y="14"/>
                  </a:lnTo>
                  <a:lnTo>
                    <a:pt x="32" y="19"/>
                  </a:lnTo>
                  <a:lnTo>
                    <a:pt x="27" y="23"/>
                  </a:lnTo>
                  <a:lnTo>
                    <a:pt x="21" y="29"/>
                  </a:lnTo>
                  <a:lnTo>
                    <a:pt x="15" y="36"/>
                  </a:lnTo>
                  <a:lnTo>
                    <a:pt x="11" y="42"/>
                  </a:lnTo>
                  <a:lnTo>
                    <a:pt x="7" y="49"/>
                  </a:lnTo>
                  <a:lnTo>
                    <a:pt x="4" y="56"/>
                  </a:lnTo>
                  <a:lnTo>
                    <a:pt x="3" y="63"/>
                  </a:lnTo>
                  <a:lnTo>
                    <a:pt x="1" y="71"/>
                  </a:lnTo>
                  <a:lnTo>
                    <a:pt x="0" y="79"/>
                  </a:lnTo>
                  <a:lnTo>
                    <a:pt x="10" y="79"/>
                  </a:lnTo>
                  <a:lnTo>
                    <a:pt x="10" y="72"/>
                  </a:lnTo>
                  <a:lnTo>
                    <a:pt x="11" y="65"/>
                  </a:lnTo>
                  <a:lnTo>
                    <a:pt x="13" y="59"/>
                  </a:lnTo>
                  <a:lnTo>
                    <a:pt x="15" y="51"/>
                  </a:lnTo>
                  <a:lnTo>
                    <a:pt x="19" y="45"/>
                  </a:lnTo>
                  <a:lnTo>
                    <a:pt x="22" y="39"/>
                  </a:lnTo>
                  <a:lnTo>
                    <a:pt x="27" y="34"/>
                  </a:lnTo>
                  <a:lnTo>
                    <a:pt x="32" y="28"/>
                  </a:lnTo>
                  <a:lnTo>
                    <a:pt x="38" y="24"/>
                  </a:lnTo>
                  <a:lnTo>
                    <a:pt x="44" y="20"/>
                  </a:lnTo>
                  <a:lnTo>
                    <a:pt x="50" y="17"/>
                  </a:lnTo>
                  <a:lnTo>
                    <a:pt x="57" y="14"/>
                  </a:lnTo>
                  <a:lnTo>
                    <a:pt x="65" y="12"/>
                  </a:lnTo>
                  <a:lnTo>
                    <a:pt x="72" y="10"/>
                  </a:lnTo>
                  <a:lnTo>
                    <a:pt x="80" y="9"/>
                  </a:lnTo>
                  <a:lnTo>
                    <a:pt x="88" y="9"/>
                  </a:lnTo>
                  <a:lnTo>
                    <a:pt x="88"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62" name="Freeform 1002"/>
            <p:cNvSpPr>
              <a:spLocks noChangeAspect="1"/>
            </p:cNvSpPr>
            <p:nvPr/>
          </p:nvSpPr>
          <p:spPr bwMode="auto">
            <a:xfrm>
              <a:off x="4905" y="2914"/>
              <a:ext cx="89" cy="80"/>
            </a:xfrm>
            <a:custGeom>
              <a:avLst/>
              <a:gdLst/>
              <a:ahLst/>
              <a:cxnLst>
                <a:cxn ang="0">
                  <a:pos x="88" y="79"/>
                </a:cxn>
                <a:cxn ang="0">
                  <a:pos x="87" y="71"/>
                </a:cxn>
                <a:cxn ang="0">
                  <a:pos x="86" y="63"/>
                </a:cxn>
                <a:cxn ang="0">
                  <a:pos x="84" y="56"/>
                </a:cxn>
                <a:cxn ang="0">
                  <a:pos x="81" y="49"/>
                </a:cxn>
                <a:cxn ang="0">
                  <a:pos x="77" y="42"/>
                </a:cxn>
                <a:cxn ang="0">
                  <a:pos x="73" y="36"/>
                </a:cxn>
                <a:cxn ang="0">
                  <a:pos x="67" y="29"/>
                </a:cxn>
                <a:cxn ang="0">
                  <a:pos x="62" y="23"/>
                </a:cxn>
                <a:cxn ang="0">
                  <a:pos x="56" y="19"/>
                </a:cxn>
                <a:cxn ang="0">
                  <a:pos x="48" y="14"/>
                </a:cxn>
                <a:cxn ang="0">
                  <a:pos x="41" y="10"/>
                </a:cxn>
                <a:cxn ang="0">
                  <a:pos x="34" y="7"/>
                </a:cxn>
                <a:cxn ang="0">
                  <a:pos x="26" y="4"/>
                </a:cxn>
                <a:cxn ang="0">
                  <a:pos x="17" y="2"/>
                </a:cxn>
                <a:cxn ang="0">
                  <a:pos x="9" y="1"/>
                </a:cxn>
                <a:cxn ang="0">
                  <a:pos x="0" y="0"/>
                </a:cxn>
                <a:cxn ang="0">
                  <a:pos x="0" y="9"/>
                </a:cxn>
                <a:cxn ang="0">
                  <a:pos x="8" y="9"/>
                </a:cxn>
                <a:cxn ang="0">
                  <a:pos x="16" y="10"/>
                </a:cxn>
                <a:cxn ang="0">
                  <a:pos x="23" y="12"/>
                </a:cxn>
                <a:cxn ang="0">
                  <a:pos x="31" y="14"/>
                </a:cxn>
                <a:cxn ang="0">
                  <a:pos x="38" y="17"/>
                </a:cxn>
                <a:cxn ang="0">
                  <a:pos x="44" y="20"/>
                </a:cxn>
                <a:cxn ang="0">
                  <a:pos x="50" y="24"/>
                </a:cxn>
                <a:cxn ang="0">
                  <a:pos x="56" y="28"/>
                </a:cxn>
                <a:cxn ang="0">
                  <a:pos x="61" y="34"/>
                </a:cxn>
                <a:cxn ang="0">
                  <a:pos x="66" y="39"/>
                </a:cxn>
                <a:cxn ang="0">
                  <a:pos x="69" y="45"/>
                </a:cxn>
                <a:cxn ang="0">
                  <a:pos x="73" y="51"/>
                </a:cxn>
                <a:cxn ang="0">
                  <a:pos x="75" y="59"/>
                </a:cxn>
                <a:cxn ang="0">
                  <a:pos x="77" y="65"/>
                </a:cxn>
                <a:cxn ang="0">
                  <a:pos x="79" y="72"/>
                </a:cxn>
                <a:cxn ang="0">
                  <a:pos x="79" y="79"/>
                </a:cxn>
                <a:cxn ang="0">
                  <a:pos x="88" y="79"/>
                </a:cxn>
              </a:cxnLst>
              <a:rect l="0" t="0" r="r" b="b"/>
              <a:pathLst>
                <a:path w="89" h="80">
                  <a:moveTo>
                    <a:pt x="88" y="79"/>
                  </a:moveTo>
                  <a:lnTo>
                    <a:pt x="87" y="71"/>
                  </a:lnTo>
                  <a:lnTo>
                    <a:pt x="86" y="63"/>
                  </a:lnTo>
                  <a:lnTo>
                    <a:pt x="84" y="56"/>
                  </a:lnTo>
                  <a:lnTo>
                    <a:pt x="81" y="49"/>
                  </a:lnTo>
                  <a:lnTo>
                    <a:pt x="77" y="42"/>
                  </a:lnTo>
                  <a:lnTo>
                    <a:pt x="73" y="36"/>
                  </a:lnTo>
                  <a:lnTo>
                    <a:pt x="67" y="29"/>
                  </a:lnTo>
                  <a:lnTo>
                    <a:pt x="62" y="23"/>
                  </a:lnTo>
                  <a:lnTo>
                    <a:pt x="56" y="19"/>
                  </a:lnTo>
                  <a:lnTo>
                    <a:pt x="48" y="14"/>
                  </a:lnTo>
                  <a:lnTo>
                    <a:pt x="41" y="10"/>
                  </a:lnTo>
                  <a:lnTo>
                    <a:pt x="34" y="7"/>
                  </a:lnTo>
                  <a:lnTo>
                    <a:pt x="26" y="4"/>
                  </a:lnTo>
                  <a:lnTo>
                    <a:pt x="17" y="2"/>
                  </a:lnTo>
                  <a:lnTo>
                    <a:pt x="9" y="1"/>
                  </a:lnTo>
                  <a:lnTo>
                    <a:pt x="0" y="0"/>
                  </a:lnTo>
                  <a:lnTo>
                    <a:pt x="0" y="9"/>
                  </a:lnTo>
                  <a:lnTo>
                    <a:pt x="8" y="9"/>
                  </a:lnTo>
                  <a:lnTo>
                    <a:pt x="16" y="10"/>
                  </a:lnTo>
                  <a:lnTo>
                    <a:pt x="23" y="12"/>
                  </a:lnTo>
                  <a:lnTo>
                    <a:pt x="31" y="14"/>
                  </a:lnTo>
                  <a:lnTo>
                    <a:pt x="38" y="17"/>
                  </a:lnTo>
                  <a:lnTo>
                    <a:pt x="44" y="20"/>
                  </a:lnTo>
                  <a:lnTo>
                    <a:pt x="50" y="24"/>
                  </a:lnTo>
                  <a:lnTo>
                    <a:pt x="56" y="28"/>
                  </a:lnTo>
                  <a:lnTo>
                    <a:pt x="61" y="34"/>
                  </a:lnTo>
                  <a:lnTo>
                    <a:pt x="66" y="39"/>
                  </a:lnTo>
                  <a:lnTo>
                    <a:pt x="69" y="45"/>
                  </a:lnTo>
                  <a:lnTo>
                    <a:pt x="73" y="51"/>
                  </a:lnTo>
                  <a:lnTo>
                    <a:pt x="75" y="59"/>
                  </a:lnTo>
                  <a:lnTo>
                    <a:pt x="77" y="65"/>
                  </a:lnTo>
                  <a:lnTo>
                    <a:pt x="79" y="72"/>
                  </a:lnTo>
                  <a:lnTo>
                    <a:pt x="79" y="79"/>
                  </a:lnTo>
                  <a:lnTo>
                    <a:pt x="88" y="79"/>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63" name="Freeform 1003"/>
            <p:cNvSpPr>
              <a:spLocks noChangeAspect="1"/>
            </p:cNvSpPr>
            <p:nvPr/>
          </p:nvSpPr>
          <p:spPr bwMode="auto">
            <a:xfrm>
              <a:off x="4935" y="3003"/>
              <a:ext cx="59" cy="73"/>
            </a:xfrm>
            <a:custGeom>
              <a:avLst/>
              <a:gdLst/>
              <a:ahLst/>
              <a:cxnLst>
                <a:cxn ang="0">
                  <a:pos x="9" y="68"/>
                </a:cxn>
                <a:cxn ang="0">
                  <a:pos x="7" y="72"/>
                </a:cxn>
                <a:cxn ang="0">
                  <a:pos x="18" y="67"/>
                </a:cxn>
                <a:cxn ang="0">
                  <a:pos x="27" y="60"/>
                </a:cxn>
                <a:cxn ang="0">
                  <a:pos x="36" y="52"/>
                </a:cxn>
                <a:cxn ang="0">
                  <a:pos x="44" y="44"/>
                </a:cxn>
                <a:cxn ang="0">
                  <a:pos x="49" y="34"/>
                </a:cxn>
                <a:cxn ang="0">
                  <a:pos x="55" y="23"/>
                </a:cxn>
                <a:cxn ang="0">
                  <a:pos x="56" y="11"/>
                </a:cxn>
                <a:cxn ang="0">
                  <a:pos x="58" y="0"/>
                </a:cxn>
                <a:cxn ang="0">
                  <a:pos x="49" y="0"/>
                </a:cxn>
                <a:cxn ang="0">
                  <a:pos x="49" y="11"/>
                </a:cxn>
                <a:cxn ang="0">
                  <a:pos x="46" y="21"/>
                </a:cxn>
                <a:cxn ang="0">
                  <a:pos x="42" y="31"/>
                </a:cxn>
                <a:cxn ang="0">
                  <a:pos x="37" y="40"/>
                </a:cxn>
                <a:cxn ang="0">
                  <a:pos x="30" y="47"/>
                </a:cxn>
                <a:cxn ang="0">
                  <a:pos x="22" y="54"/>
                </a:cxn>
                <a:cxn ang="0">
                  <a:pos x="14" y="60"/>
                </a:cxn>
                <a:cxn ang="0">
                  <a:pos x="3" y="65"/>
                </a:cxn>
                <a:cxn ang="0">
                  <a:pos x="2" y="69"/>
                </a:cxn>
                <a:cxn ang="0">
                  <a:pos x="3" y="65"/>
                </a:cxn>
                <a:cxn ang="0">
                  <a:pos x="0" y="66"/>
                </a:cxn>
                <a:cxn ang="0">
                  <a:pos x="2" y="69"/>
                </a:cxn>
                <a:cxn ang="0">
                  <a:pos x="9" y="68"/>
                </a:cxn>
              </a:cxnLst>
              <a:rect l="0" t="0" r="r" b="b"/>
              <a:pathLst>
                <a:path w="59" h="73">
                  <a:moveTo>
                    <a:pt x="9" y="68"/>
                  </a:moveTo>
                  <a:lnTo>
                    <a:pt x="7" y="72"/>
                  </a:lnTo>
                  <a:lnTo>
                    <a:pt x="18" y="67"/>
                  </a:lnTo>
                  <a:lnTo>
                    <a:pt x="27" y="60"/>
                  </a:lnTo>
                  <a:lnTo>
                    <a:pt x="36" y="52"/>
                  </a:lnTo>
                  <a:lnTo>
                    <a:pt x="44" y="44"/>
                  </a:lnTo>
                  <a:lnTo>
                    <a:pt x="49" y="34"/>
                  </a:lnTo>
                  <a:lnTo>
                    <a:pt x="55" y="23"/>
                  </a:lnTo>
                  <a:lnTo>
                    <a:pt x="56" y="11"/>
                  </a:lnTo>
                  <a:lnTo>
                    <a:pt x="58" y="0"/>
                  </a:lnTo>
                  <a:lnTo>
                    <a:pt x="49" y="0"/>
                  </a:lnTo>
                  <a:lnTo>
                    <a:pt x="49" y="11"/>
                  </a:lnTo>
                  <a:lnTo>
                    <a:pt x="46" y="21"/>
                  </a:lnTo>
                  <a:lnTo>
                    <a:pt x="42" y="31"/>
                  </a:lnTo>
                  <a:lnTo>
                    <a:pt x="37" y="40"/>
                  </a:lnTo>
                  <a:lnTo>
                    <a:pt x="30" y="47"/>
                  </a:lnTo>
                  <a:lnTo>
                    <a:pt x="22" y="54"/>
                  </a:lnTo>
                  <a:lnTo>
                    <a:pt x="14" y="60"/>
                  </a:lnTo>
                  <a:lnTo>
                    <a:pt x="3" y="65"/>
                  </a:lnTo>
                  <a:lnTo>
                    <a:pt x="2" y="69"/>
                  </a:lnTo>
                  <a:lnTo>
                    <a:pt x="3" y="65"/>
                  </a:lnTo>
                  <a:lnTo>
                    <a:pt x="0" y="66"/>
                  </a:lnTo>
                  <a:lnTo>
                    <a:pt x="2" y="69"/>
                  </a:lnTo>
                  <a:lnTo>
                    <a:pt x="9" y="68"/>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64" name="Freeform 1004"/>
            <p:cNvSpPr>
              <a:spLocks noChangeAspect="1"/>
            </p:cNvSpPr>
            <p:nvPr/>
          </p:nvSpPr>
          <p:spPr bwMode="auto">
            <a:xfrm>
              <a:off x="4937" y="3080"/>
              <a:ext cx="3" cy="5"/>
            </a:xfrm>
            <a:custGeom>
              <a:avLst/>
              <a:gdLst/>
              <a:ahLst/>
              <a:cxnLst>
                <a:cxn ang="0">
                  <a:pos x="1" y="1"/>
                </a:cxn>
                <a:cxn ang="0">
                  <a:pos x="2" y="2"/>
                </a:cxn>
                <a:cxn ang="0">
                  <a:pos x="2" y="0"/>
                </a:cxn>
                <a:cxn ang="0">
                  <a:pos x="0" y="1"/>
                </a:cxn>
                <a:cxn ang="0">
                  <a:pos x="0" y="3"/>
                </a:cxn>
                <a:cxn ang="0">
                  <a:pos x="1" y="4"/>
                </a:cxn>
                <a:cxn ang="0">
                  <a:pos x="0" y="3"/>
                </a:cxn>
                <a:cxn ang="0">
                  <a:pos x="1" y="4"/>
                </a:cxn>
                <a:cxn ang="0">
                  <a:pos x="1" y="4"/>
                </a:cxn>
                <a:cxn ang="0">
                  <a:pos x="1" y="1"/>
                </a:cxn>
              </a:cxnLst>
              <a:rect l="0" t="0" r="r" b="b"/>
              <a:pathLst>
                <a:path w="3" h="5">
                  <a:moveTo>
                    <a:pt x="1" y="1"/>
                  </a:moveTo>
                  <a:lnTo>
                    <a:pt x="2" y="2"/>
                  </a:lnTo>
                  <a:lnTo>
                    <a:pt x="2" y="0"/>
                  </a:lnTo>
                  <a:lnTo>
                    <a:pt x="0" y="1"/>
                  </a:lnTo>
                  <a:lnTo>
                    <a:pt x="0" y="3"/>
                  </a:lnTo>
                  <a:lnTo>
                    <a:pt x="1" y="4"/>
                  </a:lnTo>
                  <a:lnTo>
                    <a:pt x="0" y="3"/>
                  </a:lnTo>
                  <a:lnTo>
                    <a:pt x="1" y="4"/>
                  </a:lnTo>
                  <a:lnTo>
                    <a:pt x="1" y="4"/>
                  </a:lnTo>
                  <a:lnTo>
                    <a:pt x="1" y="1"/>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65" name="Freeform 1005"/>
            <p:cNvSpPr>
              <a:spLocks noChangeAspect="1"/>
            </p:cNvSpPr>
            <p:nvPr/>
          </p:nvSpPr>
          <p:spPr bwMode="auto">
            <a:xfrm>
              <a:off x="4944" y="3084"/>
              <a:ext cx="257" cy="2"/>
            </a:xfrm>
            <a:custGeom>
              <a:avLst/>
              <a:gdLst/>
              <a:ahLst/>
              <a:cxnLst>
                <a:cxn ang="0">
                  <a:pos x="256" y="1"/>
                </a:cxn>
                <a:cxn ang="0">
                  <a:pos x="251" y="1"/>
                </a:cxn>
                <a:cxn ang="0">
                  <a:pos x="0" y="1"/>
                </a:cxn>
                <a:cxn ang="0">
                  <a:pos x="0" y="0"/>
                </a:cxn>
                <a:cxn ang="0">
                  <a:pos x="251" y="0"/>
                </a:cxn>
                <a:cxn ang="0">
                  <a:pos x="247" y="0"/>
                </a:cxn>
                <a:cxn ang="0">
                  <a:pos x="256" y="1"/>
                </a:cxn>
                <a:cxn ang="0">
                  <a:pos x="254" y="1"/>
                </a:cxn>
                <a:cxn ang="0">
                  <a:pos x="251" y="1"/>
                </a:cxn>
                <a:cxn ang="0">
                  <a:pos x="256" y="1"/>
                </a:cxn>
              </a:cxnLst>
              <a:rect l="0" t="0" r="r" b="b"/>
              <a:pathLst>
                <a:path w="257" h="2">
                  <a:moveTo>
                    <a:pt x="256" y="1"/>
                  </a:moveTo>
                  <a:lnTo>
                    <a:pt x="251" y="1"/>
                  </a:lnTo>
                  <a:lnTo>
                    <a:pt x="0" y="1"/>
                  </a:lnTo>
                  <a:lnTo>
                    <a:pt x="0" y="0"/>
                  </a:lnTo>
                  <a:lnTo>
                    <a:pt x="251" y="0"/>
                  </a:lnTo>
                  <a:lnTo>
                    <a:pt x="247" y="0"/>
                  </a:lnTo>
                  <a:lnTo>
                    <a:pt x="256" y="1"/>
                  </a:lnTo>
                  <a:lnTo>
                    <a:pt x="254" y="1"/>
                  </a:lnTo>
                  <a:lnTo>
                    <a:pt x="251" y="1"/>
                  </a:lnTo>
                  <a:lnTo>
                    <a:pt x="256" y="1"/>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66" name="Freeform 1006"/>
            <p:cNvSpPr>
              <a:spLocks noChangeAspect="1"/>
            </p:cNvSpPr>
            <p:nvPr/>
          </p:nvSpPr>
          <p:spPr bwMode="auto">
            <a:xfrm>
              <a:off x="5200" y="3087"/>
              <a:ext cx="8" cy="79"/>
            </a:xfrm>
            <a:custGeom>
              <a:avLst/>
              <a:gdLst/>
              <a:ahLst/>
              <a:cxnLst>
                <a:cxn ang="0">
                  <a:pos x="2" y="78"/>
                </a:cxn>
                <a:cxn ang="0">
                  <a:pos x="4" y="75"/>
                </a:cxn>
                <a:cxn ang="0">
                  <a:pos x="6" y="58"/>
                </a:cxn>
                <a:cxn ang="0">
                  <a:pos x="7" y="36"/>
                </a:cxn>
                <a:cxn ang="0">
                  <a:pos x="6" y="16"/>
                </a:cxn>
                <a:cxn ang="0">
                  <a:pos x="4" y="0"/>
                </a:cxn>
                <a:cxn ang="0">
                  <a:pos x="0" y="4"/>
                </a:cxn>
                <a:cxn ang="0">
                  <a:pos x="2" y="17"/>
                </a:cxn>
                <a:cxn ang="0">
                  <a:pos x="2" y="36"/>
                </a:cxn>
                <a:cxn ang="0">
                  <a:pos x="2" y="57"/>
                </a:cxn>
                <a:cxn ang="0">
                  <a:pos x="0" y="73"/>
                </a:cxn>
                <a:cxn ang="0">
                  <a:pos x="2" y="70"/>
                </a:cxn>
                <a:cxn ang="0">
                  <a:pos x="2" y="78"/>
                </a:cxn>
                <a:cxn ang="0">
                  <a:pos x="4" y="77"/>
                </a:cxn>
                <a:cxn ang="0">
                  <a:pos x="4" y="75"/>
                </a:cxn>
                <a:cxn ang="0">
                  <a:pos x="2" y="78"/>
                </a:cxn>
              </a:cxnLst>
              <a:rect l="0" t="0" r="r" b="b"/>
              <a:pathLst>
                <a:path w="8" h="79">
                  <a:moveTo>
                    <a:pt x="2" y="78"/>
                  </a:moveTo>
                  <a:lnTo>
                    <a:pt x="4" y="75"/>
                  </a:lnTo>
                  <a:lnTo>
                    <a:pt x="6" y="58"/>
                  </a:lnTo>
                  <a:lnTo>
                    <a:pt x="7" y="36"/>
                  </a:lnTo>
                  <a:lnTo>
                    <a:pt x="6" y="16"/>
                  </a:lnTo>
                  <a:lnTo>
                    <a:pt x="4" y="0"/>
                  </a:lnTo>
                  <a:lnTo>
                    <a:pt x="0" y="4"/>
                  </a:lnTo>
                  <a:lnTo>
                    <a:pt x="2" y="17"/>
                  </a:lnTo>
                  <a:lnTo>
                    <a:pt x="2" y="36"/>
                  </a:lnTo>
                  <a:lnTo>
                    <a:pt x="2" y="57"/>
                  </a:lnTo>
                  <a:lnTo>
                    <a:pt x="0" y="73"/>
                  </a:lnTo>
                  <a:lnTo>
                    <a:pt x="2" y="70"/>
                  </a:lnTo>
                  <a:lnTo>
                    <a:pt x="2" y="78"/>
                  </a:lnTo>
                  <a:lnTo>
                    <a:pt x="4" y="77"/>
                  </a:lnTo>
                  <a:lnTo>
                    <a:pt x="4" y="75"/>
                  </a:lnTo>
                  <a:lnTo>
                    <a:pt x="2" y="78"/>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67" name="Freeform 1007"/>
            <p:cNvSpPr>
              <a:spLocks noChangeAspect="1"/>
            </p:cNvSpPr>
            <p:nvPr/>
          </p:nvSpPr>
          <p:spPr bwMode="auto">
            <a:xfrm>
              <a:off x="4935" y="3166"/>
              <a:ext cx="261" cy="30"/>
            </a:xfrm>
            <a:custGeom>
              <a:avLst/>
              <a:gdLst/>
              <a:ahLst/>
              <a:cxnLst>
                <a:cxn ang="0">
                  <a:pos x="10" y="26"/>
                </a:cxn>
                <a:cxn ang="0">
                  <a:pos x="5" y="29"/>
                </a:cxn>
                <a:cxn ang="0">
                  <a:pos x="260" y="7"/>
                </a:cxn>
                <a:cxn ang="0">
                  <a:pos x="260" y="0"/>
                </a:cxn>
                <a:cxn ang="0">
                  <a:pos x="4" y="22"/>
                </a:cxn>
                <a:cxn ang="0">
                  <a:pos x="0" y="26"/>
                </a:cxn>
                <a:cxn ang="0">
                  <a:pos x="4" y="22"/>
                </a:cxn>
                <a:cxn ang="0">
                  <a:pos x="0" y="23"/>
                </a:cxn>
                <a:cxn ang="0">
                  <a:pos x="0" y="26"/>
                </a:cxn>
                <a:cxn ang="0">
                  <a:pos x="10" y="26"/>
                </a:cxn>
              </a:cxnLst>
              <a:rect l="0" t="0" r="r" b="b"/>
              <a:pathLst>
                <a:path w="261" h="30">
                  <a:moveTo>
                    <a:pt x="10" y="26"/>
                  </a:moveTo>
                  <a:lnTo>
                    <a:pt x="5" y="29"/>
                  </a:lnTo>
                  <a:lnTo>
                    <a:pt x="260" y="7"/>
                  </a:lnTo>
                  <a:lnTo>
                    <a:pt x="260" y="0"/>
                  </a:lnTo>
                  <a:lnTo>
                    <a:pt x="4" y="22"/>
                  </a:lnTo>
                  <a:lnTo>
                    <a:pt x="0" y="26"/>
                  </a:lnTo>
                  <a:lnTo>
                    <a:pt x="4" y="22"/>
                  </a:lnTo>
                  <a:lnTo>
                    <a:pt x="0" y="23"/>
                  </a:lnTo>
                  <a:lnTo>
                    <a:pt x="0" y="26"/>
                  </a:lnTo>
                  <a:lnTo>
                    <a:pt x="10" y="26"/>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68" name="Freeform 1008"/>
            <p:cNvSpPr>
              <a:spLocks noChangeAspect="1"/>
            </p:cNvSpPr>
            <p:nvPr/>
          </p:nvSpPr>
          <p:spPr bwMode="auto">
            <a:xfrm>
              <a:off x="4935" y="3201"/>
              <a:ext cx="1" cy="103"/>
            </a:xfrm>
            <a:custGeom>
              <a:avLst/>
              <a:gdLst/>
              <a:ahLst/>
              <a:cxnLst>
                <a:cxn ang="0">
                  <a:pos x="0" y="102"/>
                </a:cxn>
                <a:cxn ang="0">
                  <a:pos x="0" y="0"/>
                </a:cxn>
                <a:cxn ang="0">
                  <a:pos x="0" y="0"/>
                </a:cxn>
                <a:cxn ang="0">
                  <a:pos x="0" y="102"/>
                </a:cxn>
                <a:cxn ang="0">
                  <a:pos x="0" y="102"/>
                </a:cxn>
              </a:cxnLst>
              <a:rect l="0" t="0" r="r" b="b"/>
              <a:pathLst>
                <a:path w="1" h="103">
                  <a:moveTo>
                    <a:pt x="0" y="102"/>
                  </a:moveTo>
                  <a:lnTo>
                    <a:pt x="0" y="0"/>
                  </a:lnTo>
                  <a:lnTo>
                    <a:pt x="0" y="0"/>
                  </a:lnTo>
                  <a:lnTo>
                    <a:pt x="0" y="102"/>
                  </a:lnTo>
                  <a:lnTo>
                    <a:pt x="0" y="10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69" name="Freeform 1009"/>
            <p:cNvSpPr>
              <a:spLocks noChangeAspect="1"/>
            </p:cNvSpPr>
            <p:nvPr/>
          </p:nvSpPr>
          <p:spPr bwMode="auto">
            <a:xfrm>
              <a:off x="4935" y="3313"/>
              <a:ext cx="1" cy="465"/>
            </a:xfrm>
            <a:custGeom>
              <a:avLst/>
              <a:gdLst/>
              <a:ahLst/>
              <a:cxnLst>
                <a:cxn ang="0">
                  <a:pos x="0" y="462"/>
                </a:cxn>
                <a:cxn ang="0">
                  <a:pos x="0" y="463"/>
                </a:cxn>
                <a:cxn ang="0">
                  <a:pos x="0" y="0"/>
                </a:cxn>
                <a:cxn ang="0">
                  <a:pos x="0" y="0"/>
                </a:cxn>
                <a:cxn ang="0">
                  <a:pos x="0" y="463"/>
                </a:cxn>
                <a:cxn ang="0">
                  <a:pos x="0" y="464"/>
                </a:cxn>
                <a:cxn ang="0">
                  <a:pos x="0" y="462"/>
                </a:cxn>
              </a:cxnLst>
              <a:rect l="0" t="0" r="r" b="b"/>
              <a:pathLst>
                <a:path w="1" h="465">
                  <a:moveTo>
                    <a:pt x="0" y="462"/>
                  </a:moveTo>
                  <a:lnTo>
                    <a:pt x="0" y="463"/>
                  </a:lnTo>
                  <a:lnTo>
                    <a:pt x="0" y="0"/>
                  </a:lnTo>
                  <a:lnTo>
                    <a:pt x="0" y="0"/>
                  </a:lnTo>
                  <a:lnTo>
                    <a:pt x="0" y="463"/>
                  </a:lnTo>
                  <a:lnTo>
                    <a:pt x="0" y="464"/>
                  </a:lnTo>
                  <a:lnTo>
                    <a:pt x="0" y="46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70" name="Freeform 1010"/>
            <p:cNvSpPr>
              <a:spLocks noChangeAspect="1"/>
            </p:cNvSpPr>
            <p:nvPr/>
          </p:nvSpPr>
          <p:spPr bwMode="auto">
            <a:xfrm>
              <a:off x="4935" y="3785"/>
              <a:ext cx="3" cy="6"/>
            </a:xfrm>
            <a:custGeom>
              <a:avLst/>
              <a:gdLst/>
              <a:ahLst/>
              <a:cxnLst>
                <a:cxn ang="0">
                  <a:pos x="2" y="3"/>
                </a:cxn>
                <a:cxn ang="0">
                  <a:pos x="2" y="4"/>
                </a:cxn>
                <a:cxn ang="0">
                  <a:pos x="2" y="0"/>
                </a:cxn>
                <a:cxn ang="0">
                  <a:pos x="0" y="1"/>
                </a:cxn>
                <a:cxn ang="0">
                  <a:pos x="0" y="4"/>
                </a:cxn>
                <a:cxn ang="0">
                  <a:pos x="1" y="5"/>
                </a:cxn>
                <a:cxn ang="0">
                  <a:pos x="0" y="4"/>
                </a:cxn>
                <a:cxn ang="0">
                  <a:pos x="0" y="5"/>
                </a:cxn>
                <a:cxn ang="0">
                  <a:pos x="1" y="5"/>
                </a:cxn>
                <a:cxn ang="0">
                  <a:pos x="2" y="3"/>
                </a:cxn>
              </a:cxnLst>
              <a:rect l="0" t="0" r="r" b="b"/>
              <a:pathLst>
                <a:path w="3" h="6">
                  <a:moveTo>
                    <a:pt x="2" y="3"/>
                  </a:moveTo>
                  <a:lnTo>
                    <a:pt x="2" y="4"/>
                  </a:lnTo>
                  <a:lnTo>
                    <a:pt x="2" y="0"/>
                  </a:lnTo>
                  <a:lnTo>
                    <a:pt x="0" y="1"/>
                  </a:lnTo>
                  <a:lnTo>
                    <a:pt x="0" y="4"/>
                  </a:lnTo>
                  <a:lnTo>
                    <a:pt x="1" y="5"/>
                  </a:lnTo>
                  <a:lnTo>
                    <a:pt x="0" y="4"/>
                  </a:lnTo>
                  <a:lnTo>
                    <a:pt x="0" y="5"/>
                  </a:lnTo>
                  <a:lnTo>
                    <a:pt x="1" y="5"/>
                  </a:lnTo>
                  <a:lnTo>
                    <a:pt x="2" y="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71" name="Freeform 1011"/>
            <p:cNvSpPr>
              <a:spLocks noChangeAspect="1"/>
            </p:cNvSpPr>
            <p:nvPr/>
          </p:nvSpPr>
          <p:spPr bwMode="auto">
            <a:xfrm>
              <a:off x="4938" y="3746"/>
              <a:ext cx="243" cy="78"/>
            </a:xfrm>
            <a:custGeom>
              <a:avLst/>
              <a:gdLst/>
              <a:ahLst/>
              <a:cxnLst>
                <a:cxn ang="0">
                  <a:pos x="235" y="0"/>
                </a:cxn>
                <a:cxn ang="0">
                  <a:pos x="227" y="8"/>
                </a:cxn>
                <a:cxn ang="0">
                  <a:pos x="215" y="16"/>
                </a:cxn>
                <a:cxn ang="0">
                  <a:pos x="204" y="25"/>
                </a:cxn>
                <a:cxn ang="0">
                  <a:pos x="190" y="33"/>
                </a:cxn>
                <a:cxn ang="0">
                  <a:pos x="177" y="41"/>
                </a:cxn>
                <a:cxn ang="0">
                  <a:pos x="162" y="48"/>
                </a:cxn>
                <a:cxn ang="0">
                  <a:pos x="147" y="55"/>
                </a:cxn>
                <a:cxn ang="0">
                  <a:pos x="132" y="60"/>
                </a:cxn>
                <a:cxn ang="0">
                  <a:pos x="115" y="65"/>
                </a:cxn>
                <a:cxn ang="0">
                  <a:pos x="100" y="68"/>
                </a:cxn>
                <a:cxn ang="0">
                  <a:pos x="84" y="69"/>
                </a:cxn>
                <a:cxn ang="0">
                  <a:pos x="67" y="69"/>
                </a:cxn>
                <a:cxn ang="0">
                  <a:pos x="52" y="65"/>
                </a:cxn>
                <a:cxn ang="0">
                  <a:pos x="36" y="61"/>
                </a:cxn>
                <a:cxn ang="0">
                  <a:pos x="22" y="53"/>
                </a:cxn>
                <a:cxn ang="0">
                  <a:pos x="8" y="42"/>
                </a:cxn>
                <a:cxn ang="0">
                  <a:pos x="8" y="54"/>
                </a:cxn>
                <a:cxn ang="0">
                  <a:pos x="24" y="64"/>
                </a:cxn>
                <a:cxn ang="0">
                  <a:pos x="40" y="71"/>
                </a:cxn>
                <a:cxn ang="0">
                  <a:pos x="58" y="75"/>
                </a:cxn>
                <a:cxn ang="0">
                  <a:pos x="75" y="77"/>
                </a:cxn>
                <a:cxn ang="0">
                  <a:pos x="92" y="77"/>
                </a:cxn>
                <a:cxn ang="0">
                  <a:pos x="109" y="74"/>
                </a:cxn>
                <a:cxn ang="0">
                  <a:pos x="126" y="71"/>
                </a:cxn>
                <a:cxn ang="0">
                  <a:pos x="142" y="65"/>
                </a:cxn>
                <a:cxn ang="0">
                  <a:pos x="158" y="58"/>
                </a:cxn>
                <a:cxn ang="0">
                  <a:pos x="175" y="51"/>
                </a:cxn>
                <a:cxn ang="0">
                  <a:pos x="189" y="43"/>
                </a:cxn>
                <a:cxn ang="0">
                  <a:pos x="203" y="35"/>
                </a:cxn>
                <a:cxn ang="0">
                  <a:pos x="215" y="26"/>
                </a:cxn>
                <a:cxn ang="0">
                  <a:pos x="228" y="18"/>
                </a:cxn>
                <a:cxn ang="0">
                  <a:pos x="237" y="10"/>
                </a:cxn>
                <a:cxn ang="0">
                  <a:pos x="241" y="0"/>
                </a:cxn>
              </a:cxnLst>
              <a:rect l="0" t="0" r="r" b="b"/>
              <a:pathLst>
                <a:path w="243" h="78">
                  <a:moveTo>
                    <a:pt x="236" y="6"/>
                  </a:moveTo>
                  <a:lnTo>
                    <a:pt x="235" y="0"/>
                  </a:lnTo>
                  <a:lnTo>
                    <a:pt x="231" y="4"/>
                  </a:lnTo>
                  <a:lnTo>
                    <a:pt x="227" y="8"/>
                  </a:lnTo>
                  <a:lnTo>
                    <a:pt x="221" y="12"/>
                  </a:lnTo>
                  <a:lnTo>
                    <a:pt x="215" y="16"/>
                  </a:lnTo>
                  <a:lnTo>
                    <a:pt x="209" y="20"/>
                  </a:lnTo>
                  <a:lnTo>
                    <a:pt x="204" y="25"/>
                  </a:lnTo>
                  <a:lnTo>
                    <a:pt x="197" y="28"/>
                  </a:lnTo>
                  <a:lnTo>
                    <a:pt x="190" y="33"/>
                  </a:lnTo>
                  <a:lnTo>
                    <a:pt x="183" y="37"/>
                  </a:lnTo>
                  <a:lnTo>
                    <a:pt x="177" y="41"/>
                  </a:lnTo>
                  <a:lnTo>
                    <a:pt x="170" y="45"/>
                  </a:lnTo>
                  <a:lnTo>
                    <a:pt x="162" y="48"/>
                  </a:lnTo>
                  <a:lnTo>
                    <a:pt x="155" y="51"/>
                  </a:lnTo>
                  <a:lnTo>
                    <a:pt x="147" y="55"/>
                  </a:lnTo>
                  <a:lnTo>
                    <a:pt x="139" y="58"/>
                  </a:lnTo>
                  <a:lnTo>
                    <a:pt x="132" y="60"/>
                  </a:lnTo>
                  <a:lnTo>
                    <a:pt x="123" y="63"/>
                  </a:lnTo>
                  <a:lnTo>
                    <a:pt x="115" y="65"/>
                  </a:lnTo>
                  <a:lnTo>
                    <a:pt x="108" y="66"/>
                  </a:lnTo>
                  <a:lnTo>
                    <a:pt x="100" y="68"/>
                  </a:lnTo>
                  <a:lnTo>
                    <a:pt x="91" y="69"/>
                  </a:lnTo>
                  <a:lnTo>
                    <a:pt x="84" y="69"/>
                  </a:lnTo>
                  <a:lnTo>
                    <a:pt x="75" y="69"/>
                  </a:lnTo>
                  <a:lnTo>
                    <a:pt x="67" y="69"/>
                  </a:lnTo>
                  <a:lnTo>
                    <a:pt x="60" y="67"/>
                  </a:lnTo>
                  <a:lnTo>
                    <a:pt x="52" y="65"/>
                  </a:lnTo>
                  <a:lnTo>
                    <a:pt x="44" y="64"/>
                  </a:lnTo>
                  <a:lnTo>
                    <a:pt x="36" y="61"/>
                  </a:lnTo>
                  <a:lnTo>
                    <a:pt x="29" y="58"/>
                  </a:lnTo>
                  <a:lnTo>
                    <a:pt x="22" y="53"/>
                  </a:lnTo>
                  <a:lnTo>
                    <a:pt x="14" y="48"/>
                  </a:lnTo>
                  <a:lnTo>
                    <a:pt x="8" y="42"/>
                  </a:lnTo>
                  <a:lnTo>
                    <a:pt x="0" y="48"/>
                  </a:lnTo>
                  <a:lnTo>
                    <a:pt x="8" y="54"/>
                  </a:lnTo>
                  <a:lnTo>
                    <a:pt x="16" y="59"/>
                  </a:lnTo>
                  <a:lnTo>
                    <a:pt x="24" y="64"/>
                  </a:lnTo>
                  <a:lnTo>
                    <a:pt x="33" y="68"/>
                  </a:lnTo>
                  <a:lnTo>
                    <a:pt x="40" y="71"/>
                  </a:lnTo>
                  <a:lnTo>
                    <a:pt x="49" y="73"/>
                  </a:lnTo>
                  <a:lnTo>
                    <a:pt x="58" y="75"/>
                  </a:lnTo>
                  <a:lnTo>
                    <a:pt x="66" y="76"/>
                  </a:lnTo>
                  <a:lnTo>
                    <a:pt x="75" y="77"/>
                  </a:lnTo>
                  <a:lnTo>
                    <a:pt x="84" y="77"/>
                  </a:lnTo>
                  <a:lnTo>
                    <a:pt x="92" y="77"/>
                  </a:lnTo>
                  <a:lnTo>
                    <a:pt x="101" y="76"/>
                  </a:lnTo>
                  <a:lnTo>
                    <a:pt x="109" y="74"/>
                  </a:lnTo>
                  <a:lnTo>
                    <a:pt x="118" y="73"/>
                  </a:lnTo>
                  <a:lnTo>
                    <a:pt x="126" y="71"/>
                  </a:lnTo>
                  <a:lnTo>
                    <a:pt x="134" y="68"/>
                  </a:lnTo>
                  <a:lnTo>
                    <a:pt x="142" y="65"/>
                  </a:lnTo>
                  <a:lnTo>
                    <a:pt x="151" y="62"/>
                  </a:lnTo>
                  <a:lnTo>
                    <a:pt x="158" y="58"/>
                  </a:lnTo>
                  <a:lnTo>
                    <a:pt x="166" y="55"/>
                  </a:lnTo>
                  <a:lnTo>
                    <a:pt x="175" y="51"/>
                  </a:lnTo>
                  <a:lnTo>
                    <a:pt x="182" y="47"/>
                  </a:lnTo>
                  <a:lnTo>
                    <a:pt x="189" y="43"/>
                  </a:lnTo>
                  <a:lnTo>
                    <a:pt x="196" y="39"/>
                  </a:lnTo>
                  <a:lnTo>
                    <a:pt x="203" y="35"/>
                  </a:lnTo>
                  <a:lnTo>
                    <a:pt x="209" y="30"/>
                  </a:lnTo>
                  <a:lnTo>
                    <a:pt x="215" y="26"/>
                  </a:lnTo>
                  <a:lnTo>
                    <a:pt x="222" y="22"/>
                  </a:lnTo>
                  <a:lnTo>
                    <a:pt x="228" y="18"/>
                  </a:lnTo>
                  <a:lnTo>
                    <a:pt x="232" y="13"/>
                  </a:lnTo>
                  <a:lnTo>
                    <a:pt x="237" y="10"/>
                  </a:lnTo>
                  <a:lnTo>
                    <a:pt x="242" y="5"/>
                  </a:lnTo>
                  <a:lnTo>
                    <a:pt x="241" y="0"/>
                  </a:lnTo>
                  <a:lnTo>
                    <a:pt x="236" y="6"/>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72" name="Freeform 1012"/>
            <p:cNvSpPr>
              <a:spLocks noChangeAspect="1"/>
            </p:cNvSpPr>
            <p:nvPr/>
          </p:nvSpPr>
          <p:spPr bwMode="auto">
            <a:xfrm>
              <a:off x="5137" y="3720"/>
              <a:ext cx="43" cy="24"/>
            </a:xfrm>
            <a:custGeom>
              <a:avLst/>
              <a:gdLst/>
              <a:ahLst/>
              <a:cxnLst>
                <a:cxn ang="0">
                  <a:pos x="1" y="0"/>
                </a:cxn>
                <a:cxn ang="0">
                  <a:pos x="0" y="5"/>
                </a:cxn>
                <a:cxn ang="0">
                  <a:pos x="38" y="23"/>
                </a:cxn>
                <a:cxn ang="0">
                  <a:pos x="42" y="18"/>
                </a:cxn>
                <a:cxn ang="0">
                  <a:pos x="4" y="0"/>
                </a:cxn>
                <a:cxn ang="0">
                  <a:pos x="4" y="6"/>
                </a:cxn>
                <a:cxn ang="0">
                  <a:pos x="1" y="0"/>
                </a:cxn>
              </a:cxnLst>
              <a:rect l="0" t="0" r="r" b="b"/>
              <a:pathLst>
                <a:path w="43" h="24">
                  <a:moveTo>
                    <a:pt x="1" y="0"/>
                  </a:moveTo>
                  <a:lnTo>
                    <a:pt x="0" y="5"/>
                  </a:lnTo>
                  <a:lnTo>
                    <a:pt x="38" y="23"/>
                  </a:lnTo>
                  <a:lnTo>
                    <a:pt x="42" y="18"/>
                  </a:lnTo>
                  <a:lnTo>
                    <a:pt x="4" y="0"/>
                  </a:lnTo>
                  <a:lnTo>
                    <a:pt x="4" y="6"/>
                  </a:lnTo>
                  <a:lnTo>
                    <a:pt x="1"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73" name="Freeform 1013"/>
            <p:cNvSpPr>
              <a:spLocks noChangeAspect="1"/>
            </p:cNvSpPr>
            <p:nvPr/>
          </p:nvSpPr>
          <p:spPr bwMode="auto">
            <a:xfrm>
              <a:off x="5138" y="3704"/>
              <a:ext cx="30" cy="15"/>
            </a:xfrm>
            <a:custGeom>
              <a:avLst/>
              <a:gdLst/>
              <a:ahLst/>
              <a:cxnLst>
                <a:cxn ang="0">
                  <a:pos x="27" y="0"/>
                </a:cxn>
                <a:cxn ang="0">
                  <a:pos x="26" y="0"/>
                </a:cxn>
                <a:cxn ang="0">
                  <a:pos x="0" y="9"/>
                </a:cxn>
                <a:cxn ang="0">
                  <a:pos x="3" y="14"/>
                </a:cxn>
                <a:cxn ang="0">
                  <a:pos x="29" y="5"/>
                </a:cxn>
                <a:cxn ang="0">
                  <a:pos x="27" y="0"/>
                </a:cxn>
              </a:cxnLst>
              <a:rect l="0" t="0" r="r" b="b"/>
              <a:pathLst>
                <a:path w="30" h="15">
                  <a:moveTo>
                    <a:pt x="27" y="0"/>
                  </a:moveTo>
                  <a:lnTo>
                    <a:pt x="26" y="0"/>
                  </a:lnTo>
                  <a:lnTo>
                    <a:pt x="0" y="9"/>
                  </a:lnTo>
                  <a:lnTo>
                    <a:pt x="3" y="14"/>
                  </a:lnTo>
                  <a:lnTo>
                    <a:pt x="29" y="5"/>
                  </a:lnTo>
                  <a:lnTo>
                    <a:pt x="27"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74" name="Freeform 1014"/>
            <p:cNvSpPr>
              <a:spLocks noChangeAspect="1"/>
            </p:cNvSpPr>
            <p:nvPr/>
          </p:nvSpPr>
          <p:spPr bwMode="auto">
            <a:xfrm>
              <a:off x="5174" y="3598"/>
              <a:ext cx="133" cy="105"/>
            </a:xfrm>
            <a:custGeom>
              <a:avLst/>
              <a:gdLst/>
              <a:ahLst/>
              <a:cxnLst>
                <a:cxn ang="0">
                  <a:pos x="132" y="1"/>
                </a:cxn>
                <a:cxn ang="0">
                  <a:pos x="124" y="0"/>
                </a:cxn>
                <a:cxn ang="0">
                  <a:pos x="122" y="3"/>
                </a:cxn>
                <a:cxn ang="0">
                  <a:pos x="120" y="6"/>
                </a:cxn>
                <a:cxn ang="0">
                  <a:pos x="116" y="11"/>
                </a:cxn>
                <a:cxn ang="0">
                  <a:pos x="112" y="16"/>
                </a:cxn>
                <a:cxn ang="0">
                  <a:pos x="107" y="23"/>
                </a:cxn>
                <a:cxn ang="0">
                  <a:pos x="100" y="30"/>
                </a:cxn>
                <a:cxn ang="0">
                  <a:pos x="93" y="37"/>
                </a:cxn>
                <a:cxn ang="0">
                  <a:pos x="85" y="46"/>
                </a:cxn>
                <a:cxn ang="0">
                  <a:pos x="76" y="54"/>
                </a:cxn>
                <a:cxn ang="0">
                  <a:pos x="66" y="62"/>
                </a:cxn>
                <a:cxn ang="0">
                  <a:pos x="54" y="70"/>
                </a:cxn>
                <a:cxn ang="0">
                  <a:pos x="42" y="78"/>
                </a:cxn>
                <a:cxn ang="0">
                  <a:pos x="29" y="85"/>
                </a:cxn>
                <a:cxn ang="0">
                  <a:pos x="15" y="91"/>
                </a:cxn>
                <a:cxn ang="0">
                  <a:pos x="0" y="97"/>
                </a:cxn>
                <a:cxn ang="0">
                  <a:pos x="3" y="104"/>
                </a:cxn>
                <a:cxn ang="0">
                  <a:pos x="19" y="99"/>
                </a:cxn>
                <a:cxn ang="0">
                  <a:pos x="33" y="92"/>
                </a:cxn>
                <a:cxn ang="0">
                  <a:pos x="46" y="84"/>
                </a:cxn>
                <a:cxn ang="0">
                  <a:pos x="59" y="77"/>
                </a:cxn>
                <a:cxn ang="0">
                  <a:pos x="72" y="68"/>
                </a:cxn>
                <a:cxn ang="0">
                  <a:pos x="82" y="60"/>
                </a:cxn>
                <a:cxn ang="0">
                  <a:pos x="91" y="51"/>
                </a:cxn>
                <a:cxn ang="0">
                  <a:pos x="100" y="43"/>
                </a:cxn>
                <a:cxn ang="0">
                  <a:pos x="108" y="35"/>
                </a:cxn>
                <a:cxn ang="0">
                  <a:pos x="114" y="28"/>
                </a:cxn>
                <a:cxn ang="0">
                  <a:pos x="119" y="21"/>
                </a:cxn>
                <a:cxn ang="0">
                  <a:pos x="124" y="16"/>
                </a:cxn>
                <a:cxn ang="0">
                  <a:pos x="127" y="10"/>
                </a:cxn>
                <a:cxn ang="0">
                  <a:pos x="129" y="6"/>
                </a:cxn>
                <a:cxn ang="0">
                  <a:pos x="131" y="5"/>
                </a:cxn>
                <a:cxn ang="0">
                  <a:pos x="132" y="4"/>
                </a:cxn>
                <a:cxn ang="0">
                  <a:pos x="124" y="2"/>
                </a:cxn>
                <a:cxn ang="0">
                  <a:pos x="132" y="1"/>
                </a:cxn>
              </a:cxnLst>
              <a:rect l="0" t="0" r="r" b="b"/>
              <a:pathLst>
                <a:path w="133" h="105">
                  <a:moveTo>
                    <a:pt x="132" y="1"/>
                  </a:moveTo>
                  <a:lnTo>
                    <a:pt x="124" y="0"/>
                  </a:lnTo>
                  <a:lnTo>
                    <a:pt x="122" y="3"/>
                  </a:lnTo>
                  <a:lnTo>
                    <a:pt x="120" y="6"/>
                  </a:lnTo>
                  <a:lnTo>
                    <a:pt x="116" y="11"/>
                  </a:lnTo>
                  <a:lnTo>
                    <a:pt x="112" y="16"/>
                  </a:lnTo>
                  <a:lnTo>
                    <a:pt x="107" y="23"/>
                  </a:lnTo>
                  <a:lnTo>
                    <a:pt x="100" y="30"/>
                  </a:lnTo>
                  <a:lnTo>
                    <a:pt x="93" y="37"/>
                  </a:lnTo>
                  <a:lnTo>
                    <a:pt x="85" y="46"/>
                  </a:lnTo>
                  <a:lnTo>
                    <a:pt x="76" y="54"/>
                  </a:lnTo>
                  <a:lnTo>
                    <a:pt x="66" y="62"/>
                  </a:lnTo>
                  <a:lnTo>
                    <a:pt x="54" y="70"/>
                  </a:lnTo>
                  <a:lnTo>
                    <a:pt x="42" y="78"/>
                  </a:lnTo>
                  <a:lnTo>
                    <a:pt x="29" y="85"/>
                  </a:lnTo>
                  <a:lnTo>
                    <a:pt x="15" y="91"/>
                  </a:lnTo>
                  <a:lnTo>
                    <a:pt x="0" y="97"/>
                  </a:lnTo>
                  <a:lnTo>
                    <a:pt x="3" y="104"/>
                  </a:lnTo>
                  <a:lnTo>
                    <a:pt x="19" y="99"/>
                  </a:lnTo>
                  <a:lnTo>
                    <a:pt x="33" y="92"/>
                  </a:lnTo>
                  <a:lnTo>
                    <a:pt x="46" y="84"/>
                  </a:lnTo>
                  <a:lnTo>
                    <a:pt x="59" y="77"/>
                  </a:lnTo>
                  <a:lnTo>
                    <a:pt x="72" y="68"/>
                  </a:lnTo>
                  <a:lnTo>
                    <a:pt x="82" y="60"/>
                  </a:lnTo>
                  <a:lnTo>
                    <a:pt x="91" y="51"/>
                  </a:lnTo>
                  <a:lnTo>
                    <a:pt x="100" y="43"/>
                  </a:lnTo>
                  <a:lnTo>
                    <a:pt x="108" y="35"/>
                  </a:lnTo>
                  <a:lnTo>
                    <a:pt x="114" y="28"/>
                  </a:lnTo>
                  <a:lnTo>
                    <a:pt x="119" y="21"/>
                  </a:lnTo>
                  <a:lnTo>
                    <a:pt x="124" y="16"/>
                  </a:lnTo>
                  <a:lnTo>
                    <a:pt x="127" y="10"/>
                  </a:lnTo>
                  <a:lnTo>
                    <a:pt x="129" y="6"/>
                  </a:lnTo>
                  <a:lnTo>
                    <a:pt x="131" y="5"/>
                  </a:lnTo>
                  <a:lnTo>
                    <a:pt x="132" y="4"/>
                  </a:lnTo>
                  <a:lnTo>
                    <a:pt x="124" y="2"/>
                  </a:lnTo>
                  <a:lnTo>
                    <a:pt x="132" y="1"/>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75" name="Freeform 1015"/>
            <p:cNvSpPr>
              <a:spLocks noChangeAspect="1"/>
            </p:cNvSpPr>
            <p:nvPr/>
          </p:nvSpPr>
          <p:spPr bwMode="auto">
            <a:xfrm>
              <a:off x="5247" y="3599"/>
              <a:ext cx="62" cy="207"/>
            </a:xfrm>
            <a:custGeom>
              <a:avLst/>
              <a:gdLst/>
              <a:ahLst/>
              <a:cxnLst>
                <a:cxn ang="0">
                  <a:pos x="0" y="206"/>
                </a:cxn>
                <a:cxn ang="0">
                  <a:pos x="7" y="206"/>
                </a:cxn>
                <a:cxn ang="0">
                  <a:pos x="8" y="205"/>
                </a:cxn>
                <a:cxn ang="0">
                  <a:pos x="10" y="201"/>
                </a:cxn>
                <a:cxn ang="0">
                  <a:pos x="13" y="196"/>
                </a:cxn>
                <a:cxn ang="0">
                  <a:pos x="17" y="189"/>
                </a:cxn>
                <a:cxn ang="0">
                  <a:pos x="21" y="179"/>
                </a:cxn>
                <a:cxn ang="0">
                  <a:pos x="27" y="169"/>
                </a:cxn>
                <a:cxn ang="0">
                  <a:pos x="33" y="156"/>
                </a:cxn>
                <a:cxn ang="0">
                  <a:pos x="38" y="143"/>
                </a:cxn>
                <a:cxn ang="0">
                  <a:pos x="43" y="128"/>
                </a:cxn>
                <a:cxn ang="0">
                  <a:pos x="48" y="112"/>
                </a:cxn>
                <a:cxn ang="0">
                  <a:pos x="52" y="95"/>
                </a:cxn>
                <a:cxn ang="0">
                  <a:pos x="57" y="77"/>
                </a:cxn>
                <a:cxn ang="0">
                  <a:pos x="59" y="58"/>
                </a:cxn>
                <a:cxn ang="0">
                  <a:pos x="61" y="39"/>
                </a:cxn>
                <a:cxn ang="0">
                  <a:pos x="61" y="20"/>
                </a:cxn>
                <a:cxn ang="0">
                  <a:pos x="59" y="0"/>
                </a:cxn>
                <a:cxn ang="0">
                  <a:pos x="52" y="1"/>
                </a:cxn>
                <a:cxn ang="0">
                  <a:pos x="52" y="20"/>
                </a:cxn>
                <a:cxn ang="0">
                  <a:pos x="52" y="39"/>
                </a:cxn>
                <a:cxn ang="0">
                  <a:pos x="51" y="58"/>
                </a:cxn>
                <a:cxn ang="0">
                  <a:pos x="48" y="75"/>
                </a:cxn>
                <a:cxn ang="0">
                  <a:pos x="45" y="93"/>
                </a:cxn>
                <a:cxn ang="0">
                  <a:pos x="40" y="110"/>
                </a:cxn>
                <a:cxn ang="0">
                  <a:pos x="35" y="125"/>
                </a:cxn>
                <a:cxn ang="0">
                  <a:pos x="30" y="140"/>
                </a:cxn>
                <a:cxn ang="0">
                  <a:pos x="25" y="154"/>
                </a:cxn>
                <a:cxn ang="0">
                  <a:pos x="20" y="166"/>
                </a:cxn>
                <a:cxn ang="0">
                  <a:pos x="15" y="175"/>
                </a:cxn>
                <a:cxn ang="0">
                  <a:pos x="9" y="185"/>
                </a:cxn>
                <a:cxn ang="0">
                  <a:pos x="6" y="192"/>
                </a:cxn>
                <a:cxn ang="0">
                  <a:pos x="3" y="197"/>
                </a:cxn>
                <a:cxn ang="0">
                  <a:pos x="1" y="200"/>
                </a:cxn>
                <a:cxn ang="0">
                  <a:pos x="0" y="201"/>
                </a:cxn>
                <a:cxn ang="0">
                  <a:pos x="7" y="201"/>
                </a:cxn>
                <a:cxn ang="0">
                  <a:pos x="0" y="206"/>
                </a:cxn>
              </a:cxnLst>
              <a:rect l="0" t="0" r="r" b="b"/>
              <a:pathLst>
                <a:path w="62" h="207">
                  <a:moveTo>
                    <a:pt x="0" y="206"/>
                  </a:moveTo>
                  <a:lnTo>
                    <a:pt x="7" y="206"/>
                  </a:lnTo>
                  <a:lnTo>
                    <a:pt x="8" y="205"/>
                  </a:lnTo>
                  <a:lnTo>
                    <a:pt x="10" y="201"/>
                  </a:lnTo>
                  <a:lnTo>
                    <a:pt x="13" y="196"/>
                  </a:lnTo>
                  <a:lnTo>
                    <a:pt x="17" y="189"/>
                  </a:lnTo>
                  <a:lnTo>
                    <a:pt x="21" y="179"/>
                  </a:lnTo>
                  <a:lnTo>
                    <a:pt x="27" y="169"/>
                  </a:lnTo>
                  <a:lnTo>
                    <a:pt x="33" y="156"/>
                  </a:lnTo>
                  <a:lnTo>
                    <a:pt x="38" y="143"/>
                  </a:lnTo>
                  <a:lnTo>
                    <a:pt x="43" y="128"/>
                  </a:lnTo>
                  <a:lnTo>
                    <a:pt x="48" y="112"/>
                  </a:lnTo>
                  <a:lnTo>
                    <a:pt x="52" y="95"/>
                  </a:lnTo>
                  <a:lnTo>
                    <a:pt x="57" y="77"/>
                  </a:lnTo>
                  <a:lnTo>
                    <a:pt x="59" y="58"/>
                  </a:lnTo>
                  <a:lnTo>
                    <a:pt x="61" y="39"/>
                  </a:lnTo>
                  <a:lnTo>
                    <a:pt x="61" y="20"/>
                  </a:lnTo>
                  <a:lnTo>
                    <a:pt x="59" y="0"/>
                  </a:lnTo>
                  <a:lnTo>
                    <a:pt x="52" y="1"/>
                  </a:lnTo>
                  <a:lnTo>
                    <a:pt x="52" y="20"/>
                  </a:lnTo>
                  <a:lnTo>
                    <a:pt x="52" y="39"/>
                  </a:lnTo>
                  <a:lnTo>
                    <a:pt x="51" y="58"/>
                  </a:lnTo>
                  <a:lnTo>
                    <a:pt x="48" y="75"/>
                  </a:lnTo>
                  <a:lnTo>
                    <a:pt x="45" y="93"/>
                  </a:lnTo>
                  <a:lnTo>
                    <a:pt x="40" y="110"/>
                  </a:lnTo>
                  <a:lnTo>
                    <a:pt x="35" y="125"/>
                  </a:lnTo>
                  <a:lnTo>
                    <a:pt x="30" y="140"/>
                  </a:lnTo>
                  <a:lnTo>
                    <a:pt x="25" y="154"/>
                  </a:lnTo>
                  <a:lnTo>
                    <a:pt x="20" y="166"/>
                  </a:lnTo>
                  <a:lnTo>
                    <a:pt x="15" y="175"/>
                  </a:lnTo>
                  <a:lnTo>
                    <a:pt x="9" y="185"/>
                  </a:lnTo>
                  <a:lnTo>
                    <a:pt x="6" y="192"/>
                  </a:lnTo>
                  <a:lnTo>
                    <a:pt x="3" y="197"/>
                  </a:lnTo>
                  <a:lnTo>
                    <a:pt x="1" y="200"/>
                  </a:lnTo>
                  <a:lnTo>
                    <a:pt x="0" y="201"/>
                  </a:lnTo>
                  <a:lnTo>
                    <a:pt x="7" y="201"/>
                  </a:lnTo>
                  <a:lnTo>
                    <a:pt x="0" y="206"/>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76" name="Freeform 1016"/>
            <p:cNvSpPr>
              <a:spLocks noChangeAspect="1"/>
            </p:cNvSpPr>
            <p:nvPr/>
          </p:nvSpPr>
          <p:spPr bwMode="auto">
            <a:xfrm>
              <a:off x="5224" y="3776"/>
              <a:ext cx="22" cy="30"/>
            </a:xfrm>
            <a:custGeom>
              <a:avLst/>
              <a:gdLst/>
              <a:ahLst/>
              <a:cxnLst>
                <a:cxn ang="0">
                  <a:pos x="5" y="7"/>
                </a:cxn>
                <a:cxn ang="0">
                  <a:pos x="0" y="7"/>
                </a:cxn>
                <a:cxn ang="0">
                  <a:pos x="16" y="29"/>
                </a:cxn>
                <a:cxn ang="0">
                  <a:pos x="21" y="25"/>
                </a:cxn>
                <a:cxn ang="0">
                  <a:pos x="5" y="3"/>
                </a:cxn>
                <a:cxn ang="0">
                  <a:pos x="0" y="3"/>
                </a:cxn>
                <a:cxn ang="0">
                  <a:pos x="5" y="3"/>
                </a:cxn>
                <a:cxn ang="0">
                  <a:pos x="3" y="0"/>
                </a:cxn>
                <a:cxn ang="0">
                  <a:pos x="0" y="3"/>
                </a:cxn>
                <a:cxn ang="0">
                  <a:pos x="5" y="7"/>
                </a:cxn>
              </a:cxnLst>
              <a:rect l="0" t="0" r="r" b="b"/>
              <a:pathLst>
                <a:path w="22" h="30">
                  <a:moveTo>
                    <a:pt x="5" y="7"/>
                  </a:moveTo>
                  <a:lnTo>
                    <a:pt x="0" y="7"/>
                  </a:lnTo>
                  <a:lnTo>
                    <a:pt x="16" y="29"/>
                  </a:lnTo>
                  <a:lnTo>
                    <a:pt x="21" y="25"/>
                  </a:lnTo>
                  <a:lnTo>
                    <a:pt x="5" y="3"/>
                  </a:lnTo>
                  <a:lnTo>
                    <a:pt x="0" y="3"/>
                  </a:lnTo>
                  <a:lnTo>
                    <a:pt x="5" y="3"/>
                  </a:lnTo>
                  <a:lnTo>
                    <a:pt x="3" y="0"/>
                  </a:lnTo>
                  <a:lnTo>
                    <a:pt x="0" y="3"/>
                  </a:lnTo>
                  <a:lnTo>
                    <a:pt x="5" y="7"/>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77" name="Freeform 1017"/>
            <p:cNvSpPr>
              <a:spLocks noChangeAspect="1"/>
            </p:cNvSpPr>
            <p:nvPr/>
          </p:nvSpPr>
          <p:spPr bwMode="auto">
            <a:xfrm>
              <a:off x="4959" y="3780"/>
              <a:ext cx="263" cy="117"/>
            </a:xfrm>
            <a:custGeom>
              <a:avLst/>
              <a:gdLst/>
              <a:ahLst/>
              <a:cxnLst>
                <a:cxn ang="0">
                  <a:pos x="9" y="114"/>
                </a:cxn>
                <a:cxn ang="0">
                  <a:pos x="15" y="112"/>
                </a:cxn>
                <a:cxn ang="0">
                  <a:pos x="24" y="110"/>
                </a:cxn>
                <a:cxn ang="0">
                  <a:pos x="34" y="108"/>
                </a:cxn>
                <a:cxn ang="0">
                  <a:pos x="44" y="106"/>
                </a:cxn>
                <a:cxn ang="0">
                  <a:pos x="56" y="103"/>
                </a:cxn>
                <a:cxn ang="0">
                  <a:pos x="69" y="100"/>
                </a:cxn>
                <a:cxn ang="0">
                  <a:pos x="84" y="97"/>
                </a:cxn>
                <a:cxn ang="0">
                  <a:pos x="99" y="93"/>
                </a:cxn>
                <a:cxn ang="0">
                  <a:pos x="117" y="87"/>
                </a:cxn>
                <a:cxn ang="0">
                  <a:pos x="135" y="80"/>
                </a:cxn>
                <a:cxn ang="0">
                  <a:pos x="154" y="72"/>
                </a:cxn>
                <a:cxn ang="0">
                  <a:pos x="176" y="61"/>
                </a:cxn>
                <a:cxn ang="0">
                  <a:pos x="198" y="48"/>
                </a:cxn>
                <a:cxn ang="0">
                  <a:pos x="223" y="33"/>
                </a:cxn>
                <a:cxn ang="0">
                  <a:pos x="249" y="16"/>
                </a:cxn>
                <a:cxn ang="0">
                  <a:pos x="255" y="0"/>
                </a:cxn>
                <a:cxn ang="0">
                  <a:pos x="229" y="18"/>
                </a:cxn>
                <a:cxn ang="0">
                  <a:pos x="204" y="34"/>
                </a:cxn>
                <a:cxn ang="0">
                  <a:pos x="182" y="48"/>
                </a:cxn>
                <a:cxn ang="0">
                  <a:pos x="160" y="59"/>
                </a:cxn>
                <a:cxn ang="0">
                  <a:pos x="141" y="68"/>
                </a:cxn>
                <a:cxn ang="0">
                  <a:pos x="122" y="76"/>
                </a:cxn>
                <a:cxn ang="0">
                  <a:pos x="105" y="82"/>
                </a:cxn>
                <a:cxn ang="0">
                  <a:pos x="89" y="87"/>
                </a:cxn>
                <a:cxn ang="0">
                  <a:pos x="74" y="91"/>
                </a:cxn>
                <a:cxn ang="0">
                  <a:pos x="61" y="94"/>
                </a:cxn>
                <a:cxn ang="0">
                  <a:pos x="48" y="97"/>
                </a:cxn>
                <a:cxn ang="0">
                  <a:pos x="37" y="99"/>
                </a:cxn>
                <a:cxn ang="0">
                  <a:pos x="27" y="100"/>
                </a:cxn>
                <a:cxn ang="0">
                  <a:pos x="17" y="103"/>
                </a:cxn>
                <a:cxn ang="0">
                  <a:pos x="9" y="105"/>
                </a:cxn>
                <a:cxn ang="0">
                  <a:pos x="0" y="109"/>
                </a:cxn>
              </a:cxnLst>
              <a:rect l="0" t="0" r="r" b="b"/>
              <a:pathLst>
                <a:path w="263" h="117">
                  <a:moveTo>
                    <a:pt x="5" y="116"/>
                  </a:moveTo>
                  <a:lnTo>
                    <a:pt x="9" y="114"/>
                  </a:lnTo>
                  <a:lnTo>
                    <a:pt x="12" y="113"/>
                  </a:lnTo>
                  <a:lnTo>
                    <a:pt x="15" y="112"/>
                  </a:lnTo>
                  <a:lnTo>
                    <a:pt x="19" y="110"/>
                  </a:lnTo>
                  <a:lnTo>
                    <a:pt x="24" y="110"/>
                  </a:lnTo>
                  <a:lnTo>
                    <a:pt x="29" y="109"/>
                  </a:lnTo>
                  <a:lnTo>
                    <a:pt x="34" y="108"/>
                  </a:lnTo>
                  <a:lnTo>
                    <a:pt x="39" y="107"/>
                  </a:lnTo>
                  <a:lnTo>
                    <a:pt x="44" y="106"/>
                  </a:lnTo>
                  <a:lnTo>
                    <a:pt x="50" y="105"/>
                  </a:lnTo>
                  <a:lnTo>
                    <a:pt x="56" y="103"/>
                  </a:lnTo>
                  <a:lnTo>
                    <a:pt x="63" y="102"/>
                  </a:lnTo>
                  <a:lnTo>
                    <a:pt x="69" y="100"/>
                  </a:lnTo>
                  <a:lnTo>
                    <a:pt x="76" y="99"/>
                  </a:lnTo>
                  <a:lnTo>
                    <a:pt x="84" y="97"/>
                  </a:lnTo>
                  <a:lnTo>
                    <a:pt x="92" y="95"/>
                  </a:lnTo>
                  <a:lnTo>
                    <a:pt x="99" y="93"/>
                  </a:lnTo>
                  <a:lnTo>
                    <a:pt x="108" y="90"/>
                  </a:lnTo>
                  <a:lnTo>
                    <a:pt x="117" y="87"/>
                  </a:lnTo>
                  <a:lnTo>
                    <a:pt x="125" y="84"/>
                  </a:lnTo>
                  <a:lnTo>
                    <a:pt x="135" y="80"/>
                  </a:lnTo>
                  <a:lnTo>
                    <a:pt x="144" y="75"/>
                  </a:lnTo>
                  <a:lnTo>
                    <a:pt x="154" y="72"/>
                  </a:lnTo>
                  <a:lnTo>
                    <a:pt x="165" y="66"/>
                  </a:lnTo>
                  <a:lnTo>
                    <a:pt x="176" y="61"/>
                  </a:lnTo>
                  <a:lnTo>
                    <a:pt x="187" y="54"/>
                  </a:lnTo>
                  <a:lnTo>
                    <a:pt x="198" y="48"/>
                  </a:lnTo>
                  <a:lnTo>
                    <a:pt x="210" y="41"/>
                  </a:lnTo>
                  <a:lnTo>
                    <a:pt x="223" y="33"/>
                  </a:lnTo>
                  <a:lnTo>
                    <a:pt x="235" y="25"/>
                  </a:lnTo>
                  <a:lnTo>
                    <a:pt x="249" y="16"/>
                  </a:lnTo>
                  <a:lnTo>
                    <a:pt x="262" y="6"/>
                  </a:lnTo>
                  <a:lnTo>
                    <a:pt x="255" y="0"/>
                  </a:lnTo>
                  <a:lnTo>
                    <a:pt x="243" y="9"/>
                  </a:lnTo>
                  <a:lnTo>
                    <a:pt x="229" y="18"/>
                  </a:lnTo>
                  <a:lnTo>
                    <a:pt x="217" y="27"/>
                  </a:lnTo>
                  <a:lnTo>
                    <a:pt x="204" y="34"/>
                  </a:lnTo>
                  <a:lnTo>
                    <a:pt x="194" y="41"/>
                  </a:lnTo>
                  <a:lnTo>
                    <a:pt x="182" y="48"/>
                  </a:lnTo>
                  <a:lnTo>
                    <a:pt x="170" y="54"/>
                  </a:lnTo>
                  <a:lnTo>
                    <a:pt x="160" y="59"/>
                  </a:lnTo>
                  <a:lnTo>
                    <a:pt x="150" y="64"/>
                  </a:lnTo>
                  <a:lnTo>
                    <a:pt x="141" y="68"/>
                  </a:lnTo>
                  <a:lnTo>
                    <a:pt x="131" y="73"/>
                  </a:lnTo>
                  <a:lnTo>
                    <a:pt x="122" y="76"/>
                  </a:lnTo>
                  <a:lnTo>
                    <a:pt x="113" y="80"/>
                  </a:lnTo>
                  <a:lnTo>
                    <a:pt x="105" y="82"/>
                  </a:lnTo>
                  <a:lnTo>
                    <a:pt x="96" y="85"/>
                  </a:lnTo>
                  <a:lnTo>
                    <a:pt x="89" y="87"/>
                  </a:lnTo>
                  <a:lnTo>
                    <a:pt x="82" y="89"/>
                  </a:lnTo>
                  <a:lnTo>
                    <a:pt x="74" y="91"/>
                  </a:lnTo>
                  <a:lnTo>
                    <a:pt x="67" y="93"/>
                  </a:lnTo>
                  <a:lnTo>
                    <a:pt x="61" y="94"/>
                  </a:lnTo>
                  <a:lnTo>
                    <a:pt x="54" y="96"/>
                  </a:lnTo>
                  <a:lnTo>
                    <a:pt x="48" y="97"/>
                  </a:lnTo>
                  <a:lnTo>
                    <a:pt x="43" y="98"/>
                  </a:lnTo>
                  <a:lnTo>
                    <a:pt x="37" y="99"/>
                  </a:lnTo>
                  <a:lnTo>
                    <a:pt x="32" y="99"/>
                  </a:lnTo>
                  <a:lnTo>
                    <a:pt x="27" y="100"/>
                  </a:lnTo>
                  <a:lnTo>
                    <a:pt x="22" y="102"/>
                  </a:lnTo>
                  <a:lnTo>
                    <a:pt x="17" y="103"/>
                  </a:lnTo>
                  <a:lnTo>
                    <a:pt x="13" y="104"/>
                  </a:lnTo>
                  <a:lnTo>
                    <a:pt x="9" y="105"/>
                  </a:lnTo>
                  <a:lnTo>
                    <a:pt x="4" y="107"/>
                  </a:lnTo>
                  <a:lnTo>
                    <a:pt x="0" y="109"/>
                  </a:lnTo>
                  <a:lnTo>
                    <a:pt x="5" y="116"/>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78" name="Freeform 1018"/>
            <p:cNvSpPr>
              <a:spLocks noChangeAspect="1"/>
            </p:cNvSpPr>
            <p:nvPr/>
          </p:nvSpPr>
          <p:spPr bwMode="auto">
            <a:xfrm>
              <a:off x="4901" y="3898"/>
              <a:ext cx="54" cy="94"/>
            </a:xfrm>
            <a:custGeom>
              <a:avLst/>
              <a:gdLst/>
              <a:ahLst/>
              <a:cxnLst>
                <a:cxn ang="0">
                  <a:pos x="0" y="77"/>
                </a:cxn>
                <a:cxn ang="0">
                  <a:pos x="8" y="77"/>
                </a:cxn>
                <a:cxn ang="0">
                  <a:pos x="8" y="75"/>
                </a:cxn>
                <a:cxn ang="0">
                  <a:pos x="11" y="69"/>
                </a:cxn>
                <a:cxn ang="0">
                  <a:pos x="14" y="59"/>
                </a:cxn>
                <a:cxn ang="0">
                  <a:pos x="19" y="48"/>
                </a:cxn>
                <a:cxn ang="0">
                  <a:pos x="24" y="36"/>
                </a:cxn>
                <a:cxn ang="0">
                  <a:pos x="33" y="24"/>
                </a:cxn>
                <a:cxn ang="0">
                  <a:pos x="42" y="15"/>
                </a:cxn>
                <a:cxn ang="0">
                  <a:pos x="53" y="7"/>
                </a:cxn>
                <a:cxn ang="0">
                  <a:pos x="49" y="0"/>
                </a:cxn>
                <a:cxn ang="0">
                  <a:pos x="37" y="9"/>
                </a:cxn>
                <a:cxn ang="0">
                  <a:pos x="26" y="20"/>
                </a:cxn>
                <a:cxn ang="0">
                  <a:pos x="18" y="33"/>
                </a:cxn>
                <a:cxn ang="0">
                  <a:pos x="11" y="45"/>
                </a:cxn>
                <a:cxn ang="0">
                  <a:pos x="6" y="56"/>
                </a:cxn>
                <a:cxn ang="0">
                  <a:pos x="3" y="66"/>
                </a:cxn>
                <a:cxn ang="0">
                  <a:pos x="0" y="72"/>
                </a:cxn>
                <a:cxn ang="0">
                  <a:pos x="0" y="75"/>
                </a:cxn>
                <a:cxn ang="0">
                  <a:pos x="8" y="75"/>
                </a:cxn>
                <a:cxn ang="0">
                  <a:pos x="0" y="77"/>
                </a:cxn>
                <a:cxn ang="0">
                  <a:pos x="4" y="93"/>
                </a:cxn>
                <a:cxn ang="0">
                  <a:pos x="8" y="77"/>
                </a:cxn>
                <a:cxn ang="0">
                  <a:pos x="0" y="77"/>
                </a:cxn>
              </a:cxnLst>
              <a:rect l="0" t="0" r="r" b="b"/>
              <a:pathLst>
                <a:path w="54" h="94">
                  <a:moveTo>
                    <a:pt x="0" y="77"/>
                  </a:moveTo>
                  <a:lnTo>
                    <a:pt x="8" y="77"/>
                  </a:lnTo>
                  <a:lnTo>
                    <a:pt x="8" y="75"/>
                  </a:lnTo>
                  <a:lnTo>
                    <a:pt x="11" y="69"/>
                  </a:lnTo>
                  <a:lnTo>
                    <a:pt x="14" y="59"/>
                  </a:lnTo>
                  <a:lnTo>
                    <a:pt x="19" y="48"/>
                  </a:lnTo>
                  <a:lnTo>
                    <a:pt x="24" y="36"/>
                  </a:lnTo>
                  <a:lnTo>
                    <a:pt x="33" y="24"/>
                  </a:lnTo>
                  <a:lnTo>
                    <a:pt x="42" y="15"/>
                  </a:lnTo>
                  <a:lnTo>
                    <a:pt x="53" y="7"/>
                  </a:lnTo>
                  <a:lnTo>
                    <a:pt x="49" y="0"/>
                  </a:lnTo>
                  <a:lnTo>
                    <a:pt x="37" y="9"/>
                  </a:lnTo>
                  <a:lnTo>
                    <a:pt x="26" y="20"/>
                  </a:lnTo>
                  <a:lnTo>
                    <a:pt x="18" y="33"/>
                  </a:lnTo>
                  <a:lnTo>
                    <a:pt x="11" y="45"/>
                  </a:lnTo>
                  <a:lnTo>
                    <a:pt x="6" y="56"/>
                  </a:lnTo>
                  <a:lnTo>
                    <a:pt x="3" y="66"/>
                  </a:lnTo>
                  <a:lnTo>
                    <a:pt x="0" y="72"/>
                  </a:lnTo>
                  <a:lnTo>
                    <a:pt x="0" y="75"/>
                  </a:lnTo>
                  <a:lnTo>
                    <a:pt x="8" y="75"/>
                  </a:lnTo>
                  <a:lnTo>
                    <a:pt x="0" y="77"/>
                  </a:lnTo>
                  <a:lnTo>
                    <a:pt x="4" y="93"/>
                  </a:lnTo>
                  <a:lnTo>
                    <a:pt x="8" y="77"/>
                  </a:lnTo>
                  <a:lnTo>
                    <a:pt x="0" y="77"/>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79" name="Freeform 1019"/>
            <p:cNvSpPr>
              <a:spLocks noChangeAspect="1"/>
            </p:cNvSpPr>
            <p:nvPr/>
          </p:nvSpPr>
          <p:spPr bwMode="auto">
            <a:xfrm>
              <a:off x="4900" y="3981"/>
              <a:ext cx="2" cy="11"/>
            </a:xfrm>
            <a:custGeom>
              <a:avLst/>
              <a:gdLst/>
              <a:ahLst/>
              <a:cxnLst>
                <a:cxn ang="0">
                  <a:pos x="1" y="1"/>
                </a:cxn>
                <a:cxn ang="0">
                  <a:pos x="0" y="1"/>
                </a:cxn>
                <a:cxn ang="0">
                  <a:pos x="0" y="0"/>
                </a:cxn>
                <a:cxn ang="0">
                  <a:pos x="1" y="1"/>
                </a:cxn>
                <a:cxn ang="0">
                  <a:pos x="0" y="10"/>
                </a:cxn>
                <a:cxn ang="0">
                  <a:pos x="0" y="1"/>
                </a:cxn>
                <a:cxn ang="0">
                  <a:pos x="1" y="1"/>
                </a:cxn>
              </a:cxnLst>
              <a:rect l="0" t="0" r="r" b="b"/>
              <a:pathLst>
                <a:path w="2" h="11">
                  <a:moveTo>
                    <a:pt x="1" y="1"/>
                  </a:moveTo>
                  <a:lnTo>
                    <a:pt x="0" y="1"/>
                  </a:lnTo>
                  <a:lnTo>
                    <a:pt x="0" y="0"/>
                  </a:lnTo>
                  <a:lnTo>
                    <a:pt x="1" y="1"/>
                  </a:lnTo>
                  <a:lnTo>
                    <a:pt x="0" y="10"/>
                  </a:lnTo>
                  <a:lnTo>
                    <a:pt x="0" y="1"/>
                  </a:lnTo>
                  <a:lnTo>
                    <a:pt x="1" y="1"/>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80" name="Freeform 1020"/>
            <p:cNvSpPr>
              <a:spLocks noChangeAspect="1"/>
            </p:cNvSpPr>
            <p:nvPr/>
          </p:nvSpPr>
          <p:spPr bwMode="auto">
            <a:xfrm>
              <a:off x="4900" y="3981"/>
              <a:ext cx="2" cy="11"/>
            </a:xfrm>
            <a:custGeom>
              <a:avLst/>
              <a:gdLst/>
              <a:ahLst/>
              <a:cxnLst>
                <a:cxn ang="0">
                  <a:pos x="1" y="1"/>
                </a:cxn>
                <a:cxn ang="0">
                  <a:pos x="0" y="1"/>
                </a:cxn>
                <a:cxn ang="0">
                  <a:pos x="0" y="0"/>
                </a:cxn>
                <a:cxn ang="0">
                  <a:pos x="1" y="1"/>
                </a:cxn>
                <a:cxn ang="0">
                  <a:pos x="0" y="10"/>
                </a:cxn>
                <a:cxn ang="0">
                  <a:pos x="0" y="1"/>
                </a:cxn>
                <a:cxn ang="0">
                  <a:pos x="1" y="1"/>
                </a:cxn>
              </a:cxnLst>
              <a:rect l="0" t="0" r="r" b="b"/>
              <a:pathLst>
                <a:path w="2" h="11">
                  <a:moveTo>
                    <a:pt x="1" y="1"/>
                  </a:moveTo>
                  <a:lnTo>
                    <a:pt x="0" y="1"/>
                  </a:lnTo>
                  <a:lnTo>
                    <a:pt x="0" y="0"/>
                  </a:lnTo>
                  <a:lnTo>
                    <a:pt x="1" y="1"/>
                  </a:lnTo>
                  <a:lnTo>
                    <a:pt x="0" y="10"/>
                  </a:lnTo>
                  <a:lnTo>
                    <a:pt x="0" y="1"/>
                  </a:lnTo>
                  <a:lnTo>
                    <a:pt x="1" y="1"/>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81" name="Freeform 1021"/>
            <p:cNvSpPr>
              <a:spLocks noChangeAspect="1"/>
            </p:cNvSpPr>
            <p:nvPr/>
          </p:nvSpPr>
          <p:spPr bwMode="auto">
            <a:xfrm>
              <a:off x="4847" y="3898"/>
              <a:ext cx="54" cy="76"/>
            </a:xfrm>
            <a:custGeom>
              <a:avLst/>
              <a:gdLst/>
              <a:ahLst/>
              <a:cxnLst>
                <a:cxn ang="0">
                  <a:pos x="0" y="7"/>
                </a:cxn>
                <a:cxn ang="0">
                  <a:pos x="11" y="15"/>
                </a:cxn>
                <a:cxn ang="0">
                  <a:pos x="20" y="24"/>
                </a:cxn>
                <a:cxn ang="0">
                  <a:pos x="29" y="35"/>
                </a:cxn>
                <a:cxn ang="0">
                  <a:pos x="34" y="47"/>
                </a:cxn>
                <a:cxn ang="0">
                  <a:pos x="39" y="57"/>
                </a:cxn>
                <a:cxn ang="0">
                  <a:pos x="42" y="67"/>
                </a:cxn>
                <a:cxn ang="0">
                  <a:pos x="45" y="73"/>
                </a:cxn>
                <a:cxn ang="0">
                  <a:pos x="45" y="75"/>
                </a:cxn>
                <a:cxn ang="0">
                  <a:pos x="53" y="73"/>
                </a:cxn>
                <a:cxn ang="0">
                  <a:pos x="53" y="71"/>
                </a:cxn>
                <a:cxn ang="0">
                  <a:pos x="50" y="64"/>
                </a:cxn>
                <a:cxn ang="0">
                  <a:pos x="47" y="55"/>
                </a:cxn>
                <a:cxn ang="0">
                  <a:pos x="42" y="44"/>
                </a:cxn>
                <a:cxn ang="0">
                  <a:pos x="35" y="32"/>
                </a:cxn>
                <a:cxn ang="0">
                  <a:pos x="27" y="19"/>
                </a:cxn>
                <a:cxn ang="0">
                  <a:pos x="16" y="9"/>
                </a:cxn>
                <a:cxn ang="0">
                  <a:pos x="4" y="0"/>
                </a:cxn>
                <a:cxn ang="0">
                  <a:pos x="0" y="7"/>
                </a:cxn>
              </a:cxnLst>
              <a:rect l="0" t="0" r="r" b="b"/>
              <a:pathLst>
                <a:path w="54" h="76">
                  <a:moveTo>
                    <a:pt x="0" y="7"/>
                  </a:moveTo>
                  <a:lnTo>
                    <a:pt x="11" y="15"/>
                  </a:lnTo>
                  <a:lnTo>
                    <a:pt x="20" y="24"/>
                  </a:lnTo>
                  <a:lnTo>
                    <a:pt x="29" y="35"/>
                  </a:lnTo>
                  <a:lnTo>
                    <a:pt x="34" y="47"/>
                  </a:lnTo>
                  <a:lnTo>
                    <a:pt x="39" y="57"/>
                  </a:lnTo>
                  <a:lnTo>
                    <a:pt x="42" y="67"/>
                  </a:lnTo>
                  <a:lnTo>
                    <a:pt x="45" y="73"/>
                  </a:lnTo>
                  <a:lnTo>
                    <a:pt x="45" y="75"/>
                  </a:lnTo>
                  <a:lnTo>
                    <a:pt x="53" y="73"/>
                  </a:lnTo>
                  <a:lnTo>
                    <a:pt x="53" y="71"/>
                  </a:lnTo>
                  <a:lnTo>
                    <a:pt x="50" y="64"/>
                  </a:lnTo>
                  <a:lnTo>
                    <a:pt x="47" y="55"/>
                  </a:lnTo>
                  <a:lnTo>
                    <a:pt x="42" y="44"/>
                  </a:lnTo>
                  <a:lnTo>
                    <a:pt x="35" y="32"/>
                  </a:lnTo>
                  <a:lnTo>
                    <a:pt x="27" y="19"/>
                  </a:lnTo>
                  <a:lnTo>
                    <a:pt x="16" y="9"/>
                  </a:lnTo>
                  <a:lnTo>
                    <a:pt x="4" y="0"/>
                  </a:lnTo>
                  <a:lnTo>
                    <a:pt x="0" y="7"/>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82" name="Freeform 1022"/>
            <p:cNvSpPr>
              <a:spLocks noChangeAspect="1"/>
            </p:cNvSpPr>
            <p:nvPr/>
          </p:nvSpPr>
          <p:spPr bwMode="auto">
            <a:xfrm>
              <a:off x="4579" y="3776"/>
              <a:ext cx="264" cy="121"/>
            </a:xfrm>
            <a:custGeom>
              <a:avLst/>
              <a:gdLst/>
              <a:ahLst/>
              <a:cxnLst>
                <a:cxn ang="0">
                  <a:pos x="1" y="9"/>
                </a:cxn>
                <a:cxn ang="0">
                  <a:pos x="28" y="29"/>
                </a:cxn>
                <a:cxn ang="0">
                  <a:pos x="53" y="45"/>
                </a:cxn>
                <a:cxn ang="0">
                  <a:pos x="76" y="58"/>
                </a:cxn>
                <a:cxn ang="0">
                  <a:pos x="98" y="70"/>
                </a:cxn>
                <a:cxn ang="0">
                  <a:pos x="118" y="79"/>
                </a:cxn>
                <a:cxn ang="0">
                  <a:pos x="138" y="88"/>
                </a:cxn>
                <a:cxn ang="0">
                  <a:pos x="155" y="94"/>
                </a:cxn>
                <a:cxn ang="0">
                  <a:pos x="171" y="99"/>
                </a:cxn>
                <a:cxn ang="0">
                  <a:pos x="187" y="102"/>
                </a:cxn>
                <a:cxn ang="0">
                  <a:pos x="200" y="106"/>
                </a:cxn>
                <a:cxn ang="0">
                  <a:pos x="213" y="109"/>
                </a:cxn>
                <a:cxn ang="0">
                  <a:pos x="224" y="111"/>
                </a:cxn>
                <a:cxn ang="0">
                  <a:pos x="234" y="113"/>
                </a:cxn>
                <a:cxn ang="0">
                  <a:pos x="244" y="114"/>
                </a:cxn>
                <a:cxn ang="0">
                  <a:pos x="251" y="117"/>
                </a:cxn>
                <a:cxn ang="0">
                  <a:pos x="258" y="120"/>
                </a:cxn>
                <a:cxn ang="0">
                  <a:pos x="259" y="111"/>
                </a:cxn>
                <a:cxn ang="0">
                  <a:pos x="250" y="108"/>
                </a:cxn>
                <a:cxn ang="0">
                  <a:pos x="241" y="106"/>
                </a:cxn>
                <a:cxn ang="0">
                  <a:pos x="231" y="103"/>
                </a:cxn>
                <a:cxn ang="0">
                  <a:pos x="221" y="102"/>
                </a:cxn>
                <a:cxn ang="0">
                  <a:pos x="209" y="100"/>
                </a:cxn>
                <a:cxn ang="0">
                  <a:pos x="196" y="97"/>
                </a:cxn>
                <a:cxn ang="0">
                  <a:pos x="182" y="93"/>
                </a:cxn>
                <a:cxn ang="0">
                  <a:pos x="167" y="89"/>
                </a:cxn>
                <a:cxn ang="0">
                  <a:pos x="150" y="84"/>
                </a:cxn>
                <a:cxn ang="0">
                  <a:pos x="132" y="77"/>
                </a:cxn>
                <a:cxn ang="0">
                  <a:pos x="113" y="68"/>
                </a:cxn>
                <a:cxn ang="0">
                  <a:pos x="92" y="58"/>
                </a:cxn>
                <a:cxn ang="0">
                  <a:pos x="69" y="45"/>
                </a:cxn>
                <a:cxn ang="0">
                  <a:pos x="46" y="30"/>
                </a:cxn>
                <a:cxn ang="0">
                  <a:pos x="20" y="13"/>
                </a:cxn>
                <a:cxn ang="0">
                  <a:pos x="0" y="4"/>
                </a:cxn>
                <a:cxn ang="0">
                  <a:pos x="4" y="0"/>
                </a:cxn>
                <a:cxn ang="0">
                  <a:pos x="8" y="9"/>
                </a:cxn>
              </a:cxnLst>
              <a:rect l="0" t="0" r="r" b="b"/>
              <a:pathLst>
                <a:path w="264" h="121">
                  <a:moveTo>
                    <a:pt x="8" y="9"/>
                  </a:moveTo>
                  <a:lnTo>
                    <a:pt x="1" y="9"/>
                  </a:lnTo>
                  <a:lnTo>
                    <a:pt x="14" y="19"/>
                  </a:lnTo>
                  <a:lnTo>
                    <a:pt x="28" y="29"/>
                  </a:lnTo>
                  <a:lnTo>
                    <a:pt x="40" y="37"/>
                  </a:lnTo>
                  <a:lnTo>
                    <a:pt x="53" y="45"/>
                  </a:lnTo>
                  <a:lnTo>
                    <a:pt x="65" y="52"/>
                  </a:lnTo>
                  <a:lnTo>
                    <a:pt x="76" y="58"/>
                  </a:lnTo>
                  <a:lnTo>
                    <a:pt x="87" y="65"/>
                  </a:lnTo>
                  <a:lnTo>
                    <a:pt x="98" y="70"/>
                  </a:lnTo>
                  <a:lnTo>
                    <a:pt x="109" y="76"/>
                  </a:lnTo>
                  <a:lnTo>
                    <a:pt x="118" y="79"/>
                  </a:lnTo>
                  <a:lnTo>
                    <a:pt x="128" y="84"/>
                  </a:lnTo>
                  <a:lnTo>
                    <a:pt x="138" y="88"/>
                  </a:lnTo>
                  <a:lnTo>
                    <a:pt x="146" y="91"/>
                  </a:lnTo>
                  <a:lnTo>
                    <a:pt x="155" y="94"/>
                  </a:lnTo>
                  <a:lnTo>
                    <a:pt x="164" y="97"/>
                  </a:lnTo>
                  <a:lnTo>
                    <a:pt x="171" y="99"/>
                  </a:lnTo>
                  <a:lnTo>
                    <a:pt x="179" y="101"/>
                  </a:lnTo>
                  <a:lnTo>
                    <a:pt x="187" y="102"/>
                  </a:lnTo>
                  <a:lnTo>
                    <a:pt x="194" y="104"/>
                  </a:lnTo>
                  <a:lnTo>
                    <a:pt x="200" y="106"/>
                  </a:lnTo>
                  <a:lnTo>
                    <a:pt x="207" y="107"/>
                  </a:lnTo>
                  <a:lnTo>
                    <a:pt x="213" y="109"/>
                  </a:lnTo>
                  <a:lnTo>
                    <a:pt x="219" y="110"/>
                  </a:lnTo>
                  <a:lnTo>
                    <a:pt x="224" y="111"/>
                  </a:lnTo>
                  <a:lnTo>
                    <a:pt x="230" y="112"/>
                  </a:lnTo>
                  <a:lnTo>
                    <a:pt x="234" y="113"/>
                  </a:lnTo>
                  <a:lnTo>
                    <a:pt x="239" y="114"/>
                  </a:lnTo>
                  <a:lnTo>
                    <a:pt x="244" y="114"/>
                  </a:lnTo>
                  <a:lnTo>
                    <a:pt x="248" y="116"/>
                  </a:lnTo>
                  <a:lnTo>
                    <a:pt x="251" y="117"/>
                  </a:lnTo>
                  <a:lnTo>
                    <a:pt x="254" y="118"/>
                  </a:lnTo>
                  <a:lnTo>
                    <a:pt x="258" y="120"/>
                  </a:lnTo>
                  <a:lnTo>
                    <a:pt x="263" y="113"/>
                  </a:lnTo>
                  <a:lnTo>
                    <a:pt x="259" y="111"/>
                  </a:lnTo>
                  <a:lnTo>
                    <a:pt x="254" y="109"/>
                  </a:lnTo>
                  <a:lnTo>
                    <a:pt x="250" y="108"/>
                  </a:lnTo>
                  <a:lnTo>
                    <a:pt x="246" y="107"/>
                  </a:lnTo>
                  <a:lnTo>
                    <a:pt x="241" y="106"/>
                  </a:lnTo>
                  <a:lnTo>
                    <a:pt x="237" y="104"/>
                  </a:lnTo>
                  <a:lnTo>
                    <a:pt x="231" y="103"/>
                  </a:lnTo>
                  <a:lnTo>
                    <a:pt x="226" y="102"/>
                  </a:lnTo>
                  <a:lnTo>
                    <a:pt x="221" y="102"/>
                  </a:lnTo>
                  <a:lnTo>
                    <a:pt x="215" y="101"/>
                  </a:lnTo>
                  <a:lnTo>
                    <a:pt x="209" y="100"/>
                  </a:lnTo>
                  <a:lnTo>
                    <a:pt x="202" y="98"/>
                  </a:lnTo>
                  <a:lnTo>
                    <a:pt x="196" y="97"/>
                  </a:lnTo>
                  <a:lnTo>
                    <a:pt x="189" y="95"/>
                  </a:lnTo>
                  <a:lnTo>
                    <a:pt x="182" y="93"/>
                  </a:lnTo>
                  <a:lnTo>
                    <a:pt x="174" y="91"/>
                  </a:lnTo>
                  <a:lnTo>
                    <a:pt x="167" y="89"/>
                  </a:lnTo>
                  <a:lnTo>
                    <a:pt x="158" y="86"/>
                  </a:lnTo>
                  <a:lnTo>
                    <a:pt x="150" y="84"/>
                  </a:lnTo>
                  <a:lnTo>
                    <a:pt x="142" y="80"/>
                  </a:lnTo>
                  <a:lnTo>
                    <a:pt x="132" y="77"/>
                  </a:lnTo>
                  <a:lnTo>
                    <a:pt x="122" y="72"/>
                  </a:lnTo>
                  <a:lnTo>
                    <a:pt x="113" y="68"/>
                  </a:lnTo>
                  <a:lnTo>
                    <a:pt x="103" y="63"/>
                  </a:lnTo>
                  <a:lnTo>
                    <a:pt x="92" y="58"/>
                  </a:lnTo>
                  <a:lnTo>
                    <a:pt x="81" y="52"/>
                  </a:lnTo>
                  <a:lnTo>
                    <a:pt x="69" y="45"/>
                  </a:lnTo>
                  <a:lnTo>
                    <a:pt x="59" y="38"/>
                  </a:lnTo>
                  <a:lnTo>
                    <a:pt x="46" y="30"/>
                  </a:lnTo>
                  <a:lnTo>
                    <a:pt x="34" y="22"/>
                  </a:lnTo>
                  <a:lnTo>
                    <a:pt x="20" y="13"/>
                  </a:lnTo>
                  <a:lnTo>
                    <a:pt x="8" y="4"/>
                  </a:lnTo>
                  <a:lnTo>
                    <a:pt x="0" y="4"/>
                  </a:lnTo>
                  <a:lnTo>
                    <a:pt x="8" y="4"/>
                  </a:lnTo>
                  <a:lnTo>
                    <a:pt x="4" y="0"/>
                  </a:lnTo>
                  <a:lnTo>
                    <a:pt x="0" y="4"/>
                  </a:lnTo>
                  <a:lnTo>
                    <a:pt x="8" y="9"/>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23583" name="Freeform 1023"/>
            <p:cNvSpPr>
              <a:spLocks noChangeAspect="1"/>
            </p:cNvSpPr>
            <p:nvPr/>
          </p:nvSpPr>
          <p:spPr bwMode="auto">
            <a:xfrm>
              <a:off x="4556" y="3780"/>
              <a:ext cx="22" cy="26"/>
            </a:xfrm>
            <a:custGeom>
              <a:avLst/>
              <a:gdLst/>
              <a:ahLst/>
              <a:cxnLst>
                <a:cxn ang="0">
                  <a:pos x="0" y="25"/>
                </a:cxn>
                <a:cxn ang="0">
                  <a:pos x="5" y="25"/>
                </a:cxn>
                <a:cxn ang="0">
                  <a:pos x="21" y="4"/>
                </a:cxn>
                <a:cxn ang="0">
                  <a:pos x="16" y="0"/>
                </a:cxn>
                <a:cxn ang="0">
                  <a:pos x="0" y="21"/>
                </a:cxn>
                <a:cxn ang="0">
                  <a:pos x="5" y="21"/>
                </a:cxn>
                <a:cxn ang="0">
                  <a:pos x="0" y="25"/>
                </a:cxn>
              </a:cxnLst>
              <a:rect l="0" t="0" r="r" b="b"/>
              <a:pathLst>
                <a:path w="22" h="26">
                  <a:moveTo>
                    <a:pt x="0" y="25"/>
                  </a:moveTo>
                  <a:lnTo>
                    <a:pt x="5" y="25"/>
                  </a:lnTo>
                  <a:lnTo>
                    <a:pt x="21" y="4"/>
                  </a:lnTo>
                  <a:lnTo>
                    <a:pt x="16" y="0"/>
                  </a:lnTo>
                  <a:lnTo>
                    <a:pt x="0" y="21"/>
                  </a:lnTo>
                  <a:lnTo>
                    <a:pt x="5" y="21"/>
                  </a:lnTo>
                  <a:lnTo>
                    <a:pt x="0" y="25"/>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44" name="Freeform 0"/>
            <p:cNvSpPr>
              <a:spLocks noChangeAspect="1"/>
            </p:cNvSpPr>
            <p:nvPr/>
          </p:nvSpPr>
          <p:spPr bwMode="auto">
            <a:xfrm>
              <a:off x="4493" y="3598"/>
              <a:ext cx="62" cy="208"/>
            </a:xfrm>
            <a:custGeom>
              <a:avLst/>
              <a:gdLst/>
              <a:ahLst/>
              <a:cxnLst>
                <a:cxn ang="0">
                  <a:pos x="9" y="0"/>
                </a:cxn>
                <a:cxn ang="0">
                  <a:pos x="2" y="1"/>
                </a:cxn>
                <a:cxn ang="0">
                  <a:pos x="0" y="21"/>
                </a:cxn>
                <a:cxn ang="0">
                  <a:pos x="1" y="40"/>
                </a:cxn>
                <a:cxn ang="0">
                  <a:pos x="2" y="59"/>
                </a:cxn>
                <a:cxn ang="0">
                  <a:pos x="4" y="78"/>
                </a:cxn>
                <a:cxn ang="0">
                  <a:pos x="9" y="96"/>
                </a:cxn>
                <a:cxn ang="0">
                  <a:pos x="13" y="113"/>
                </a:cxn>
                <a:cxn ang="0">
                  <a:pos x="18" y="129"/>
                </a:cxn>
                <a:cxn ang="0">
                  <a:pos x="23" y="144"/>
                </a:cxn>
                <a:cxn ang="0">
                  <a:pos x="29" y="157"/>
                </a:cxn>
                <a:cxn ang="0">
                  <a:pos x="34" y="170"/>
                </a:cxn>
                <a:cxn ang="0">
                  <a:pos x="40" y="180"/>
                </a:cxn>
                <a:cxn ang="0">
                  <a:pos x="44" y="190"/>
                </a:cxn>
                <a:cxn ang="0">
                  <a:pos x="48" y="197"/>
                </a:cxn>
                <a:cxn ang="0">
                  <a:pos x="51" y="202"/>
                </a:cxn>
                <a:cxn ang="0">
                  <a:pos x="53" y="206"/>
                </a:cxn>
                <a:cxn ang="0">
                  <a:pos x="54" y="207"/>
                </a:cxn>
                <a:cxn ang="0">
                  <a:pos x="61" y="202"/>
                </a:cxn>
                <a:cxn ang="0">
                  <a:pos x="60" y="201"/>
                </a:cxn>
                <a:cxn ang="0">
                  <a:pos x="58" y="198"/>
                </a:cxn>
                <a:cxn ang="0">
                  <a:pos x="56" y="193"/>
                </a:cxn>
                <a:cxn ang="0">
                  <a:pos x="52" y="186"/>
                </a:cxn>
                <a:cxn ang="0">
                  <a:pos x="47" y="176"/>
                </a:cxn>
                <a:cxn ang="0">
                  <a:pos x="42" y="167"/>
                </a:cxn>
                <a:cxn ang="0">
                  <a:pos x="37" y="155"/>
                </a:cxn>
                <a:cxn ang="0">
                  <a:pos x="31" y="141"/>
                </a:cxn>
                <a:cxn ang="0">
                  <a:pos x="26" y="126"/>
                </a:cxn>
                <a:cxn ang="0">
                  <a:pos x="21" y="111"/>
                </a:cxn>
                <a:cxn ang="0">
                  <a:pos x="16" y="94"/>
                </a:cxn>
                <a:cxn ang="0">
                  <a:pos x="13" y="76"/>
                </a:cxn>
                <a:cxn ang="0">
                  <a:pos x="10" y="59"/>
                </a:cxn>
                <a:cxn ang="0">
                  <a:pos x="9" y="40"/>
                </a:cxn>
                <a:cxn ang="0">
                  <a:pos x="9" y="21"/>
                </a:cxn>
                <a:cxn ang="0">
                  <a:pos x="9" y="2"/>
                </a:cxn>
                <a:cxn ang="0">
                  <a:pos x="2" y="4"/>
                </a:cxn>
                <a:cxn ang="0">
                  <a:pos x="9" y="0"/>
                </a:cxn>
              </a:cxnLst>
              <a:rect l="0" t="0" r="r" b="b"/>
              <a:pathLst>
                <a:path w="62" h="208">
                  <a:moveTo>
                    <a:pt x="9" y="0"/>
                  </a:moveTo>
                  <a:lnTo>
                    <a:pt x="2" y="1"/>
                  </a:lnTo>
                  <a:lnTo>
                    <a:pt x="0" y="21"/>
                  </a:lnTo>
                  <a:lnTo>
                    <a:pt x="1" y="40"/>
                  </a:lnTo>
                  <a:lnTo>
                    <a:pt x="2" y="59"/>
                  </a:lnTo>
                  <a:lnTo>
                    <a:pt x="4" y="78"/>
                  </a:lnTo>
                  <a:lnTo>
                    <a:pt x="9" y="96"/>
                  </a:lnTo>
                  <a:lnTo>
                    <a:pt x="13" y="113"/>
                  </a:lnTo>
                  <a:lnTo>
                    <a:pt x="18" y="129"/>
                  </a:lnTo>
                  <a:lnTo>
                    <a:pt x="23" y="144"/>
                  </a:lnTo>
                  <a:lnTo>
                    <a:pt x="29" y="157"/>
                  </a:lnTo>
                  <a:lnTo>
                    <a:pt x="34" y="170"/>
                  </a:lnTo>
                  <a:lnTo>
                    <a:pt x="40" y="180"/>
                  </a:lnTo>
                  <a:lnTo>
                    <a:pt x="44" y="190"/>
                  </a:lnTo>
                  <a:lnTo>
                    <a:pt x="48" y="197"/>
                  </a:lnTo>
                  <a:lnTo>
                    <a:pt x="51" y="202"/>
                  </a:lnTo>
                  <a:lnTo>
                    <a:pt x="53" y="206"/>
                  </a:lnTo>
                  <a:lnTo>
                    <a:pt x="54" y="207"/>
                  </a:lnTo>
                  <a:lnTo>
                    <a:pt x="61" y="202"/>
                  </a:lnTo>
                  <a:lnTo>
                    <a:pt x="60" y="201"/>
                  </a:lnTo>
                  <a:lnTo>
                    <a:pt x="58" y="198"/>
                  </a:lnTo>
                  <a:lnTo>
                    <a:pt x="56" y="193"/>
                  </a:lnTo>
                  <a:lnTo>
                    <a:pt x="52" y="186"/>
                  </a:lnTo>
                  <a:lnTo>
                    <a:pt x="47" y="176"/>
                  </a:lnTo>
                  <a:lnTo>
                    <a:pt x="42" y="167"/>
                  </a:lnTo>
                  <a:lnTo>
                    <a:pt x="37" y="155"/>
                  </a:lnTo>
                  <a:lnTo>
                    <a:pt x="31" y="141"/>
                  </a:lnTo>
                  <a:lnTo>
                    <a:pt x="26" y="126"/>
                  </a:lnTo>
                  <a:lnTo>
                    <a:pt x="21" y="111"/>
                  </a:lnTo>
                  <a:lnTo>
                    <a:pt x="16" y="94"/>
                  </a:lnTo>
                  <a:lnTo>
                    <a:pt x="13" y="76"/>
                  </a:lnTo>
                  <a:lnTo>
                    <a:pt x="10" y="59"/>
                  </a:lnTo>
                  <a:lnTo>
                    <a:pt x="9" y="40"/>
                  </a:lnTo>
                  <a:lnTo>
                    <a:pt x="9" y="21"/>
                  </a:lnTo>
                  <a:lnTo>
                    <a:pt x="9" y="2"/>
                  </a:lnTo>
                  <a:lnTo>
                    <a:pt x="2" y="4"/>
                  </a:lnTo>
                  <a:lnTo>
                    <a:pt x="9"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45" name="Freeform 1"/>
            <p:cNvSpPr>
              <a:spLocks noChangeAspect="1"/>
            </p:cNvSpPr>
            <p:nvPr/>
          </p:nvSpPr>
          <p:spPr bwMode="auto">
            <a:xfrm>
              <a:off x="4495" y="3598"/>
              <a:ext cx="134" cy="105"/>
            </a:xfrm>
            <a:custGeom>
              <a:avLst/>
              <a:gdLst/>
              <a:ahLst/>
              <a:cxnLst>
                <a:cxn ang="0">
                  <a:pos x="133" y="97"/>
                </a:cxn>
                <a:cxn ang="0">
                  <a:pos x="132" y="97"/>
                </a:cxn>
                <a:cxn ang="0">
                  <a:pos x="117" y="91"/>
                </a:cxn>
                <a:cxn ang="0">
                  <a:pos x="103" y="85"/>
                </a:cxn>
                <a:cxn ang="0">
                  <a:pos x="90" y="78"/>
                </a:cxn>
                <a:cxn ang="0">
                  <a:pos x="78" y="70"/>
                </a:cxn>
                <a:cxn ang="0">
                  <a:pos x="66" y="62"/>
                </a:cxn>
                <a:cxn ang="0">
                  <a:pos x="56" y="54"/>
                </a:cxn>
                <a:cxn ang="0">
                  <a:pos x="47" y="46"/>
                </a:cxn>
                <a:cxn ang="0">
                  <a:pos x="39" y="37"/>
                </a:cxn>
                <a:cxn ang="0">
                  <a:pos x="32" y="30"/>
                </a:cxn>
                <a:cxn ang="0">
                  <a:pos x="25" y="23"/>
                </a:cxn>
                <a:cxn ang="0">
                  <a:pos x="20" y="16"/>
                </a:cxn>
                <a:cxn ang="0">
                  <a:pos x="16" y="11"/>
                </a:cxn>
                <a:cxn ang="0">
                  <a:pos x="12" y="6"/>
                </a:cxn>
                <a:cxn ang="0">
                  <a:pos x="10" y="3"/>
                </a:cxn>
                <a:cxn ang="0">
                  <a:pos x="8" y="0"/>
                </a:cxn>
                <a:cxn ang="0">
                  <a:pos x="0" y="4"/>
                </a:cxn>
                <a:cxn ang="0">
                  <a:pos x="1" y="5"/>
                </a:cxn>
                <a:cxn ang="0">
                  <a:pos x="3" y="6"/>
                </a:cxn>
                <a:cxn ang="0">
                  <a:pos x="5" y="10"/>
                </a:cxn>
                <a:cxn ang="0">
                  <a:pos x="8" y="16"/>
                </a:cxn>
                <a:cxn ang="0">
                  <a:pos x="13" y="21"/>
                </a:cxn>
                <a:cxn ang="0">
                  <a:pos x="18" y="28"/>
                </a:cxn>
                <a:cxn ang="0">
                  <a:pos x="24" y="35"/>
                </a:cxn>
                <a:cxn ang="0">
                  <a:pos x="32" y="43"/>
                </a:cxn>
                <a:cxn ang="0">
                  <a:pos x="41" y="51"/>
                </a:cxn>
                <a:cxn ang="0">
                  <a:pos x="50" y="60"/>
                </a:cxn>
                <a:cxn ang="0">
                  <a:pos x="60" y="68"/>
                </a:cxn>
                <a:cxn ang="0">
                  <a:pos x="73" y="77"/>
                </a:cxn>
                <a:cxn ang="0">
                  <a:pos x="86" y="84"/>
                </a:cxn>
                <a:cxn ang="0">
                  <a:pos x="99" y="92"/>
                </a:cxn>
                <a:cxn ang="0">
                  <a:pos x="113" y="99"/>
                </a:cxn>
                <a:cxn ang="0">
                  <a:pos x="129" y="104"/>
                </a:cxn>
                <a:cxn ang="0">
                  <a:pos x="133" y="97"/>
                </a:cxn>
              </a:cxnLst>
              <a:rect l="0" t="0" r="r" b="b"/>
              <a:pathLst>
                <a:path w="134" h="105">
                  <a:moveTo>
                    <a:pt x="133" y="97"/>
                  </a:moveTo>
                  <a:lnTo>
                    <a:pt x="132" y="97"/>
                  </a:lnTo>
                  <a:lnTo>
                    <a:pt x="117" y="91"/>
                  </a:lnTo>
                  <a:lnTo>
                    <a:pt x="103" y="85"/>
                  </a:lnTo>
                  <a:lnTo>
                    <a:pt x="90" y="78"/>
                  </a:lnTo>
                  <a:lnTo>
                    <a:pt x="78" y="70"/>
                  </a:lnTo>
                  <a:lnTo>
                    <a:pt x="66" y="62"/>
                  </a:lnTo>
                  <a:lnTo>
                    <a:pt x="56" y="54"/>
                  </a:lnTo>
                  <a:lnTo>
                    <a:pt x="47" y="46"/>
                  </a:lnTo>
                  <a:lnTo>
                    <a:pt x="39" y="37"/>
                  </a:lnTo>
                  <a:lnTo>
                    <a:pt x="32" y="30"/>
                  </a:lnTo>
                  <a:lnTo>
                    <a:pt x="25" y="23"/>
                  </a:lnTo>
                  <a:lnTo>
                    <a:pt x="20" y="16"/>
                  </a:lnTo>
                  <a:lnTo>
                    <a:pt x="16" y="11"/>
                  </a:lnTo>
                  <a:lnTo>
                    <a:pt x="12" y="6"/>
                  </a:lnTo>
                  <a:lnTo>
                    <a:pt x="10" y="3"/>
                  </a:lnTo>
                  <a:lnTo>
                    <a:pt x="8" y="0"/>
                  </a:lnTo>
                  <a:lnTo>
                    <a:pt x="0" y="4"/>
                  </a:lnTo>
                  <a:lnTo>
                    <a:pt x="1" y="5"/>
                  </a:lnTo>
                  <a:lnTo>
                    <a:pt x="3" y="6"/>
                  </a:lnTo>
                  <a:lnTo>
                    <a:pt x="5" y="10"/>
                  </a:lnTo>
                  <a:lnTo>
                    <a:pt x="8" y="16"/>
                  </a:lnTo>
                  <a:lnTo>
                    <a:pt x="13" y="21"/>
                  </a:lnTo>
                  <a:lnTo>
                    <a:pt x="18" y="28"/>
                  </a:lnTo>
                  <a:lnTo>
                    <a:pt x="24" y="35"/>
                  </a:lnTo>
                  <a:lnTo>
                    <a:pt x="32" y="43"/>
                  </a:lnTo>
                  <a:lnTo>
                    <a:pt x="41" y="51"/>
                  </a:lnTo>
                  <a:lnTo>
                    <a:pt x="50" y="60"/>
                  </a:lnTo>
                  <a:lnTo>
                    <a:pt x="60" y="68"/>
                  </a:lnTo>
                  <a:lnTo>
                    <a:pt x="73" y="77"/>
                  </a:lnTo>
                  <a:lnTo>
                    <a:pt x="86" y="84"/>
                  </a:lnTo>
                  <a:lnTo>
                    <a:pt x="99" y="92"/>
                  </a:lnTo>
                  <a:lnTo>
                    <a:pt x="113" y="99"/>
                  </a:lnTo>
                  <a:lnTo>
                    <a:pt x="129" y="104"/>
                  </a:lnTo>
                  <a:lnTo>
                    <a:pt x="133" y="97"/>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46" name="Freeform 2"/>
            <p:cNvSpPr>
              <a:spLocks noChangeAspect="1"/>
            </p:cNvSpPr>
            <p:nvPr/>
          </p:nvSpPr>
          <p:spPr bwMode="auto">
            <a:xfrm>
              <a:off x="4634" y="3704"/>
              <a:ext cx="31" cy="15"/>
            </a:xfrm>
            <a:custGeom>
              <a:avLst/>
              <a:gdLst/>
              <a:ahLst/>
              <a:cxnLst>
                <a:cxn ang="0">
                  <a:pos x="30" y="13"/>
                </a:cxn>
                <a:cxn ang="0">
                  <a:pos x="30" y="9"/>
                </a:cxn>
                <a:cxn ang="0">
                  <a:pos x="3" y="0"/>
                </a:cxn>
                <a:cxn ang="0">
                  <a:pos x="0" y="5"/>
                </a:cxn>
                <a:cxn ang="0">
                  <a:pos x="26" y="14"/>
                </a:cxn>
                <a:cxn ang="0">
                  <a:pos x="26" y="9"/>
                </a:cxn>
                <a:cxn ang="0">
                  <a:pos x="30" y="13"/>
                </a:cxn>
              </a:cxnLst>
              <a:rect l="0" t="0" r="r" b="b"/>
              <a:pathLst>
                <a:path w="31" h="15">
                  <a:moveTo>
                    <a:pt x="30" y="13"/>
                  </a:moveTo>
                  <a:lnTo>
                    <a:pt x="30" y="9"/>
                  </a:lnTo>
                  <a:lnTo>
                    <a:pt x="3" y="0"/>
                  </a:lnTo>
                  <a:lnTo>
                    <a:pt x="0" y="5"/>
                  </a:lnTo>
                  <a:lnTo>
                    <a:pt x="26" y="14"/>
                  </a:lnTo>
                  <a:lnTo>
                    <a:pt x="26" y="9"/>
                  </a:lnTo>
                  <a:lnTo>
                    <a:pt x="30" y="1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47" name="Freeform 3"/>
            <p:cNvSpPr>
              <a:spLocks noChangeAspect="1"/>
            </p:cNvSpPr>
            <p:nvPr/>
          </p:nvSpPr>
          <p:spPr bwMode="auto">
            <a:xfrm>
              <a:off x="4617" y="3720"/>
              <a:ext cx="48" cy="24"/>
            </a:xfrm>
            <a:custGeom>
              <a:avLst/>
              <a:gdLst/>
              <a:ahLst/>
              <a:cxnLst>
                <a:cxn ang="0">
                  <a:pos x="9" y="18"/>
                </a:cxn>
                <a:cxn ang="0">
                  <a:pos x="8" y="23"/>
                </a:cxn>
                <a:cxn ang="0">
                  <a:pos x="47" y="5"/>
                </a:cxn>
                <a:cxn ang="0">
                  <a:pos x="43" y="0"/>
                </a:cxn>
                <a:cxn ang="0">
                  <a:pos x="4" y="18"/>
                </a:cxn>
                <a:cxn ang="0">
                  <a:pos x="3" y="22"/>
                </a:cxn>
                <a:cxn ang="0">
                  <a:pos x="4" y="18"/>
                </a:cxn>
                <a:cxn ang="0">
                  <a:pos x="0" y="20"/>
                </a:cxn>
                <a:cxn ang="0">
                  <a:pos x="3" y="22"/>
                </a:cxn>
                <a:cxn ang="0">
                  <a:pos x="9" y="18"/>
                </a:cxn>
              </a:cxnLst>
              <a:rect l="0" t="0" r="r" b="b"/>
              <a:pathLst>
                <a:path w="48" h="24">
                  <a:moveTo>
                    <a:pt x="9" y="18"/>
                  </a:moveTo>
                  <a:lnTo>
                    <a:pt x="8" y="23"/>
                  </a:lnTo>
                  <a:lnTo>
                    <a:pt x="47" y="5"/>
                  </a:lnTo>
                  <a:lnTo>
                    <a:pt x="43" y="0"/>
                  </a:lnTo>
                  <a:lnTo>
                    <a:pt x="4" y="18"/>
                  </a:lnTo>
                  <a:lnTo>
                    <a:pt x="3" y="22"/>
                  </a:lnTo>
                  <a:lnTo>
                    <a:pt x="4" y="18"/>
                  </a:lnTo>
                  <a:lnTo>
                    <a:pt x="0" y="20"/>
                  </a:lnTo>
                  <a:lnTo>
                    <a:pt x="3" y="22"/>
                  </a:lnTo>
                  <a:lnTo>
                    <a:pt x="9" y="18"/>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48" name="Freeform 4"/>
            <p:cNvSpPr>
              <a:spLocks noChangeAspect="1"/>
            </p:cNvSpPr>
            <p:nvPr/>
          </p:nvSpPr>
          <p:spPr bwMode="auto">
            <a:xfrm>
              <a:off x="4621" y="3746"/>
              <a:ext cx="244" cy="78"/>
            </a:xfrm>
            <a:custGeom>
              <a:avLst/>
              <a:gdLst/>
              <a:ahLst/>
              <a:cxnLst>
                <a:cxn ang="0">
                  <a:pos x="234" y="42"/>
                </a:cxn>
                <a:cxn ang="0">
                  <a:pos x="221" y="53"/>
                </a:cxn>
                <a:cxn ang="0">
                  <a:pos x="206" y="61"/>
                </a:cxn>
                <a:cxn ang="0">
                  <a:pos x="191" y="65"/>
                </a:cxn>
                <a:cxn ang="0">
                  <a:pos x="175" y="69"/>
                </a:cxn>
                <a:cxn ang="0">
                  <a:pos x="158" y="69"/>
                </a:cxn>
                <a:cxn ang="0">
                  <a:pos x="143" y="68"/>
                </a:cxn>
                <a:cxn ang="0">
                  <a:pos x="127" y="65"/>
                </a:cxn>
                <a:cxn ang="0">
                  <a:pos x="111" y="60"/>
                </a:cxn>
                <a:cxn ang="0">
                  <a:pos x="95" y="55"/>
                </a:cxn>
                <a:cxn ang="0">
                  <a:pos x="81" y="48"/>
                </a:cxn>
                <a:cxn ang="0">
                  <a:pos x="65" y="41"/>
                </a:cxn>
                <a:cxn ang="0">
                  <a:pos x="52" y="33"/>
                </a:cxn>
                <a:cxn ang="0">
                  <a:pos x="38" y="25"/>
                </a:cxn>
                <a:cxn ang="0">
                  <a:pos x="27" y="16"/>
                </a:cxn>
                <a:cxn ang="0">
                  <a:pos x="16" y="8"/>
                </a:cxn>
                <a:cxn ang="0">
                  <a:pos x="7" y="0"/>
                </a:cxn>
                <a:cxn ang="0">
                  <a:pos x="5" y="10"/>
                </a:cxn>
                <a:cxn ang="0">
                  <a:pos x="15" y="18"/>
                </a:cxn>
                <a:cxn ang="0">
                  <a:pos x="27" y="26"/>
                </a:cxn>
                <a:cxn ang="0">
                  <a:pos x="39" y="35"/>
                </a:cxn>
                <a:cxn ang="0">
                  <a:pos x="53" y="43"/>
                </a:cxn>
                <a:cxn ang="0">
                  <a:pos x="68" y="51"/>
                </a:cxn>
                <a:cxn ang="0">
                  <a:pos x="84" y="58"/>
                </a:cxn>
                <a:cxn ang="0">
                  <a:pos x="100" y="65"/>
                </a:cxn>
                <a:cxn ang="0">
                  <a:pos x="116" y="71"/>
                </a:cxn>
                <a:cxn ang="0">
                  <a:pos x="133" y="74"/>
                </a:cxn>
                <a:cxn ang="0">
                  <a:pos x="150" y="77"/>
                </a:cxn>
                <a:cxn ang="0">
                  <a:pos x="167" y="77"/>
                </a:cxn>
                <a:cxn ang="0">
                  <a:pos x="184" y="75"/>
                </a:cxn>
                <a:cxn ang="0">
                  <a:pos x="202" y="71"/>
                </a:cxn>
                <a:cxn ang="0">
                  <a:pos x="218" y="64"/>
                </a:cxn>
                <a:cxn ang="0">
                  <a:pos x="234" y="54"/>
                </a:cxn>
                <a:cxn ang="0">
                  <a:pos x="243" y="45"/>
                </a:cxn>
                <a:cxn ang="0">
                  <a:pos x="243" y="47"/>
                </a:cxn>
                <a:cxn ang="0">
                  <a:pos x="233" y="45"/>
                </a:cxn>
              </a:cxnLst>
              <a:rect l="0" t="0" r="r" b="b"/>
              <a:pathLst>
                <a:path w="244" h="78">
                  <a:moveTo>
                    <a:pt x="233" y="45"/>
                  </a:moveTo>
                  <a:lnTo>
                    <a:pt x="234" y="42"/>
                  </a:lnTo>
                  <a:lnTo>
                    <a:pt x="228" y="48"/>
                  </a:lnTo>
                  <a:lnTo>
                    <a:pt x="221" y="53"/>
                  </a:lnTo>
                  <a:lnTo>
                    <a:pt x="213" y="58"/>
                  </a:lnTo>
                  <a:lnTo>
                    <a:pt x="206" y="61"/>
                  </a:lnTo>
                  <a:lnTo>
                    <a:pt x="198" y="64"/>
                  </a:lnTo>
                  <a:lnTo>
                    <a:pt x="191" y="65"/>
                  </a:lnTo>
                  <a:lnTo>
                    <a:pt x="182" y="67"/>
                  </a:lnTo>
                  <a:lnTo>
                    <a:pt x="175" y="69"/>
                  </a:lnTo>
                  <a:lnTo>
                    <a:pt x="167" y="69"/>
                  </a:lnTo>
                  <a:lnTo>
                    <a:pt x="158" y="69"/>
                  </a:lnTo>
                  <a:lnTo>
                    <a:pt x="151" y="69"/>
                  </a:lnTo>
                  <a:lnTo>
                    <a:pt x="143" y="68"/>
                  </a:lnTo>
                  <a:lnTo>
                    <a:pt x="134" y="66"/>
                  </a:lnTo>
                  <a:lnTo>
                    <a:pt x="127" y="65"/>
                  </a:lnTo>
                  <a:lnTo>
                    <a:pt x="119" y="63"/>
                  </a:lnTo>
                  <a:lnTo>
                    <a:pt x="111" y="60"/>
                  </a:lnTo>
                  <a:lnTo>
                    <a:pt x="103" y="58"/>
                  </a:lnTo>
                  <a:lnTo>
                    <a:pt x="95" y="55"/>
                  </a:lnTo>
                  <a:lnTo>
                    <a:pt x="87" y="51"/>
                  </a:lnTo>
                  <a:lnTo>
                    <a:pt x="81" y="48"/>
                  </a:lnTo>
                  <a:lnTo>
                    <a:pt x="73" y="45"/>
                  </a:lnTo>
                  <a:lnTo>
                    <a:pt x="65" y="41"/>
                  </a:lnTo>
                  <a:lnTo>
                    <a:pt x="59" y="37"/>
                  </a:lnTo>
                  <a:lnTo>
                    <a:pt x="52" y="33"/>
                  </a:lnTo>
                  <a:lnTo>
                    <a:pt x="45" y="28"/>
                  </a:lnTo>
                  <a:lnTo>
                    <a:pt x="38" y="25"/>
                  </a:lnTo>
                  <a:lnTo>
                    <a:pt x="33" y="20"/>
                  </a:lnTo>
                  <a:lnTo>
                    <a:pt x="27" y="16"/>
                  </a:lnTo>
                  <a:lnTo>
                    <a:pt x="21" y="12"/>
                  </a:lnTo>
                  <a:lnTo>
                    <a:pt x="16" y="8"/>
                  </a:lnTo>
                  <a:lnTo>
                    <a:pt x="12" y="4"/>
                  </a:lnTo>
                  <a:lnTo>
                    <a:pt x="7" y="0"/>
                  </a:lnTo>
                  <a:lnTo>
                    <a:pt x="0" y="5"/>
                  </a:lnTo>
                  <a:lnTo>
                    <a:pt x="5" y="10"/>
                  </a:lnTo>
                  <a:lnTo>
                    <a:pt x="10" y="13"/>
                  </a:lnTo>
                  <a:lnTo>
                    <a:pt x="15" y="18"/>
                  </a:lnTo>
                  <a:lnTo>
                    <a:pt x="20" y="22"/>
                  </a:lnTo>
                  <a:lnTo>
                    <a:pt x="27" y="26"/>
                  </a:lnTo>
                  <a:lnTo>
                    <a:pt x="33" y="30"/>
                  </a:lnTo>
                  <a:lnTo>
                    <a:pt x="39" y="35"/>
                  </a:lnTo>
                  <a:lnTo>
                    <a:pt x="46" y="39"/>
                  </a:lnTo>
                  <a:lnTo>
                    <a:pt x="53" y="43"/>
                  </a:lnTo>
                  <a:lnTo>
                    <a:pt x="61" y="47"/>
                  </a:lnTo>
                  <a:lnTo>
                    <a:pt x="68" y="51"/>
                  </a:lnTo>
                  <a:lnTo>
                    <a:pt x="75" y="55"/>
                  </a:lnTo>
                  <a:lnTo>
                    <a:pt x="84" y="58"/>
                  </a:lnTo>
                  <a:lnTo>
                    <a:pt x="91" y="62"/>
                  </a:lnTo>
                  <a:lnTo>
                    <a:pt x="100" y="65"/>
                  </a:lnTo>
                  <a:lnTo>
                    <a:pt x="108" y="68"/>
                  </a:lnTo>
                  <a:lnTo>
                    <a:pt x="116" y="71"/>
                  </a:lnTo>
                  <a:lnTo>
                    <a:pt x="125" y="73"/>
                  </a:lnTo>
                  <a:lnTo>
                    <a:pt x="133" y="74"/>
                  </a:lnTo>
                  <a:lnTo>
                    <a:pt x="141" y="76"/>
                  </a:lnTo>
                  <a:lnTo>
                    <a:pt x="150" y="77"/>
                  </a:lnTo>
                  <a:lnTo>
                    <a:pt x="158" y="77"/>
                  </a:lnTo>
                  <a:lnTo>
                    <a:pt x="167" y="77"/>
                  </a:lnTo>
                  <a:lnTo>
                    <a:pt x="176" y="76"/>
                  </a:lnTo>
                  <a:lnTo>
                    <a:pt x="184" y="75"/>
                  </a:lnTo>
                  <a:lnTo>
                    <a:pt x="193" y="73"/>
                  </a:lnTo>
                  <a:lnTo>
                    <a:pt x="202" y="71"/>
                  </a:lnTo>
                  <a:lnTo>
                    <a:pt x="209" y="68"/>
                  </a:lnTo>
                  <a:lnTo>
                    <a:pt x="218" y="64"/>
                  </a:lnTo>
                  <a:lnTo>
                    <a:pt x="227" y="59"/>
                  </a:lnTo>
                  <a:lnTo>
                    <a:pt x="234" y="54"/>
                  </a:lnTo>
                  <a:lnTo>
                    <a:pt x="242" y="48"/>
                  </a:lnTo>
                  <a:lnTo>
                    <a:pt x="243" y="45"/>
                  </a:lnTo>
                  <a:lnTo>
                    <a:pt x="242" y="48"/>
                  </a:lnTo>
                  <a:lnTo>
                    <a:pt x="243" y="47"/>
                  </a:lnTo>
                  <a:lnTo>
                    <a:pt x="243" y="45"/>
                  </a:lnTo>
                  <a:lnTo>
                    <a:pt x="233" y="45"/>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49" name="Freeform 5"/>
            <p:cNvSpPr>
              <a:spLocks noChangeAspect="1"/>
            </p:cNvSpPr>
            <p:nvPr/>
          </p:nvSpPr>
          <p:spPr bwMode="auto">
            <a:xfrm>
              <a:off x="4864" y="3787"/>
              <a:ext cx="2" cy="1"/>
            </a:xfrm>
            <a:custGeom>
              <a:avLst/>
              <a:gdLst/>
              <a:ahLst/>
              <a:cxnLst>
                <a:cxn ang="0">
                  <a:pos x="0" y="0"/>
                </a:cxn>
                <a:cxn ang="0">
                  <a:pos x="0" y="0"/>
                </a:cxn>
                <a:cxn ang="0">
                  <a:pos x="1" y="0"/>
                </a:cxn>
                <a:cxn ang="0">
                  <a:pos x="1" y="0"/>
                </a:cxn>
                <a:cxn ang="0">
                  <a:pos x="1" y="0"/>
                </a:cxn>
                <a:cxn ang="0">
                  <a:pos x="0" y="0"/>
                </a:cxn>
              </a:cxnLst>
              <a:rect l="0" t="0" r="r" b="b"/>
              <a:pathLst>
                <a:path w="2" h="1">
                  <a:moveTo>
                    <a:pt x="0" y="0"/>
                  </a:moveTo>
                  <a:lnTo>
                    <a:pt x="0" y="0"/>
                  </a:lnTo>
                  <a:lnTo>
                    <a:pt x="1" y="0"/>
                  </a:lnTo>
                  <a:lnTo>
                    <a:pt x="1" y="0"/>
                  </a:lnTo>
                  <a:lnTo>
                    <a:pt x="1" y="0"/>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50" name="Freeform 6"/>
            <p:cNvSpPr>
              <a:spLocks noChangeAspect="1"/>
            </p:cNvSpPr>
            <p:nvPr/>
          </p:nvSpPr>
          <p:spPr bwMode="auto">
            <a:xfrm>
              <a:off x="4865" y="3316"/>
              <a:ext cx="2" cy="462"/>
            </a:xfrm>
            <a:custGeom>
              <a:avLst/>
              <a:gdLst/>
              <a:ahLst/>
              <a:cxnLst>
                <a:cxn ang="0">
                  <a:pos x="0" y="0"/>
                </a:cxn>
                <a:cxn ang="0">
                  <a:pos x="0" y="461"/>
                </a:cxn>
                <a:cxn ang="0">
                  <a:pos x="1" y="461"/>
                </a:cxn>
                <a:cxn ang="0">
                  <a:pos x="1" y="0"/>
                </a:cxn>
                <a:cxn ang="0">
                  <a:pos x="0" y="0"/>
                </a:cxn>
              </a:cxnLst>
              <a:rect l="0" t="0" r="r" b="b"/>
              <a:pathLst>
                <a:path w="2" h="462">
                  <a:moveTo>
                    <a:pt x="0" y="0"/>
                  </a:moveTo>
                  <a:lnTo>
                    <a:pt x="0" y="461"/>
                  </a:lnTo>
                  <a:lnTo>
                    <a:pt x="1" y="461"/>
                  </a:lnTo>
                  <a:lnTo>
                    <a:pt x="1" y="0"/>
                  </a:lnTo>
                  <a:lnTo>
                    <a:pt x="0"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51" name="Freeform 7"/>
            <p:cNvSpPr>
              <a:spLocks noChangeAspect="1"/>
            </p:cNvSpPr>
            <p:nvPr/>
          </p:nvSpPr>
          <p:spPr bwMode="auto">
            <a:xfrm>
              <a:off x="4866" y="3197"/>
              <a:ext cx="2" cy="110"/>
            </a:xfrm>
            <a:custGeom>
              <a:avLst/>
              <a:gdLst/>
              <a:ahLst/>
              <a:cxnLst>
                <a:cxn ang="0">
                  <a:pos x="1" y="8"/>
                </a:cxn>
                <a:cxn ang="0">
                  <a:pos x="0" y="5"/>
                </a:cxn>
                <a:cxn ang="0">
                  <a:pos x="0" y="109"/>
                </a:cxn>
                <a:cxn ang="0">
                  <a:pos x="1" y="109"/>
                </a:cxn>
                <a:cxn ang="0">
                  <a:pos x="1" y="5"/>
                </a:cxn>
                <a:cxn ang="0">
                  <a:pos x="1" y="0"/>
                </a:cxn>
                <a:cxn ang="0">
                  <a:pos x="1" y="5"/>
                </a:cxn>
                <a:cxn ang="0">
                  <a:pos x="1" y="1"/>
                </a:cxn>
                <a:cxn ang="0">
                  <a:pos x="1" y="0"/>
                </a:cxn>
                <a:cxn ang="0">
                  <a:pos x="1" y="8"/>
                </a:cxn>
              </a:cxnLst>
              <a:rect l="0" t="0" r="r" b="b"/>
              <a:pathLst>
                <a:path w="2" h="110">
                  <a:moveTo>
                    <a:pt x="1" y="8"/>
                  </a:moveTo>
                  <a:lnTo>
                    <a:pt x="0" y="5"/>
                  </a:lnTo>
                  <a:lnTo>
                    <a:pt x="0" y="109"/>
                  </a:lnTo>
                  <a:lnTo>
                    <a:pt x="1" y="109"/>
                  </a:lnTo>
                  <a:lnTo>
                    <a:pt x="1" y="5"/>
                  </a:lnTo>
                  <a:lnTo>
                    <a:pt x="1" y="0"/>
                  </a:lnTo>
                  <a:lnTo>
                    <a:pt x="1" y="5"/>
                  </a:lnTo>
                  <a:lnTo>
                    <a:pt x="1" y="1"/>
                  </a:lnTo>
                  <a:lnTo>
                    <a:pt x="1" y="0"/>
                  </a:lnTo>
                  <a:lnTo>
                    <a:pt x="1" y="8"/>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52" name="Freeform 8"/>
            <p:cNvSpPr>
              <a:spLocks noChangeAspect="1"/>
            </p:cNvSpPr>
            <p:nvPr/>
          </p:nvSpPr>
          <p:spPr bwMode="auto">
            <a:xfrm>
              <a:off x="4587" y="3164"/>
              <a:ext cx="277" cy="33"/>
            </a:xfrm>
            <a:custGeom>
              <a:avLst/>
              <a:gdLst/>
              <a:ahLst/>
              <a:cxnLst>
                <a:cxn ang="0">
                  <a:pos x="0" y="5"/>
                </a:cxn>
                <a:cxn ang="0">
                  <a:pos x="4" y="7"/>
                </a:cxn>
                <a:cxn ang="0">
                  <a:pos x="275" y="32"/>
                </a:cxn>
                <a:cxn ang="0">
                  <a:pos x="276" y="25"/>
                </a:cxn>
                <a:cxn ang="0">
                  <a:pos x="4" y="0"/>
                </a:cxn>
                <a:cxn ang="0">
                  <a:pos x="8" y="2"/>
                </a:cxn>
                <a:cxn ang="0">
                  <a:pos x="0" y="5"/>
                </a:cxn>
                <a:cxn ang="0">
                  <a:pos x="1" y="7"/>
                </a:cxn>
                <a:cxn ang="0">
                  <a:pos x="4" y="7"/>
                </a:cxn>
                <a:cxn ang="0">
                  <a:pos x="0" y="5"/>
                </a:cxn>
              </a:cxnLst>
              <a:rect l="0" t="0" r="r" b="b"/>
              <a:pathLst>
                <a:path w="277" h="33">
                  <a:moveTo>
                    <a:pt x="0" y="5"/>
                  </a:moveTo>
                  <a:lnTo>
                    <a:pt x="4" y="7"/>
                  </a:lnTo>
                  <a:lnTo>
                    <a:pt x="275" y="32"/>
                  </a:lnTo>
                  <a:lnTo>
                    <a:pt x="276" y="25"/>
                  </a:lnTo>
                  <a:lnTo>
                    <a:pt x="4" y="0"/>
                  </a:lnTo>
                  <a:lnTo>
                    <a:pt x="8" y="2"/>
                  </a:lnTo>
                  <a:lnTo>
                    <a:pt x="0" y="5"/>
                  </a:lnTo>
                  <a:lnTo>
                    <a:pt x="1" y="7"/>
                  </a:lnTo>
                  <a:lnTo>
                    <a:pt x="4" y="7"/>
                  </a:lnTo>
                  <a:lnTo>
                    <a:pt x="0" y="5"/>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53" name="Freeform 9"/>
            <p:cNvSpPr>
              <a:spLocks noChangeAspect="1"/>
            </p:cNvSpPr>
            <p:nvPr/>
          </p:nvSpPr>
          <p:spPr bwMode="auto">
            <a:xfrm>
              <a:off x="4667" y="3082"/>
              <a:ext cx="14" cy="93"/>
            </a:xfrm>
            <a:custGeom>
              <a:avLst/>
              <a:gdLst/>
              <a:ahLst/>
              <a:cxnLst>
                <a:cxn ang="0">
                  <a:pos x="7" y="92"/>
                </a:cxn>
                <a:cxn ang="0">
                  <a:pos x="6" y="92"/>
                </a:cxn>
                <a:cxn ang="0">
                  <a:pos x="5" y="92"/>
                </a:cxn>
                <a:cxn ang="0">
                  <a:pos x="4" y="92"/>
                </a:cxn>
                <a:cxn ang="0">
                  <a:pos x="3" y="91"/>
                </a:cxn>
                <a:cxn ang="0">
                  <a:pos x="2" y="90"/>
                </a:cxn>
                <a:cxn ang="0">
                  <a:pos x="1" y="90"/>
                </a:cxn>
                <a:cxn ang="0">
                  <a:pos x="1" y="89"/>
                </a:cxn>
                <a:cxn ang="0">
                  <a:pos x="0" y="88"/>
                </a:cxn>
                <a:cxn ang="0">
                  <a:pos x="0" y="4"/>
                </a:cxn>
                <a:cxn ang="0">
                  <a:pos x="1" y="3"/>
                </a:cxn>
                <a:cxn ang="0">
                  <a:pos x="1" y="3"/>
                </a:cxn>
                <a:cxn ang="0">
                  <a:pos x="2" y="2"/>
                </a:cxn>
                <a:cxn ang="0">
                  <a:pos x="3" y="1"/>
                </a:cxn>
                <a:cxn ang="0">
                  <a:pos x="3" y="1"/>
                </a:cxn>
                <a:cxn ang="0">
                  <a:pos x="5" y="0"/>
                </a:cxn>
                <a:cxn ang="0">
                  <a:pos x="6" y="0"/>
                </a:cxn>
                <a:cxn ang="0">
                  <a:pos x="6" y="0"/>
                </a:cxn>
                <a:cxn ang="0">
                  <a:pos x="7" y="0"/>
                </a:cxn>
                <a:cxn ang="0">
                  <a:pos x="8" y="0"/>
                </a:cxn>
                <a:cxn ang="0">
                  <a:pos x="9" y="1"/>
                </a:cxn>
                <a:cxn ang="0">
                  <a:pos x="10" y="1"/>
                </a:cxn>
                <a:cxn ang="0">
                  <a:pos x="11" y="2"/>
                </a:cxn>
                <a:cxn ang="0">
                  <a:pos x="12" y="3"/>
                </a:cxn>
                <a:cxn ang="0">
                  <a:pos x="13" y="3"/>
                </a:cxn>
                <a:cxn ang="0">
                  <a:pos x="13" y="4"/>
                </a:cxn>
                <a:cxn ang="0">
                  <a:pos x="13" y="88"/>
                </a:cxn>
                <a:cxn ang="0">
                  <a:pos x="13" y="89"/>
                </a:cxn>
                <a:cxn ang="0">
                  <a:pos x="12" y="90"/>
                </a:cxn>
                <a:cxn ang="0">
                  <a:pos x="11" y="90"/>
                </a:cxn>
                <a:cxn ang="0">
                  <a:pos x="10" y="91"/>
                </a:cxn>
                <a:cxn ang="0">
                  <a:pos x="9" y="92"/>
                </a:cxn>
                <a:cxn ang="0">
                  <a:pos x="8" y="92"/>
                </a:cxn>
                <a:cxn ang="0">
                  <a:pos x="7" y="92"/>
                </a:cxn>
                <a:cxn ang="0">
                  <a:pos x="7" y="92"/>
                </a:cxn>
              </a:cxnLst>
              <a:rect l="0" t="0" r="r" b="b"/>
              <a:pathLst>
                <a:path w="14" h="93">
                  <a:moveTo>
                    <a:pt x="7" y="92"/>
                  </a:moveTo>
                  <a:lnTo>
                    <a:pt x="6" y="92"/>
                  </a:lnTo>
                  <a:lnTo>
                    <a:pt x="5" y="92"/>
                  </a:lnTo>
                  <a:lnTo>
                    <a:pt x="4" y="92"/>
                  </a:lnTo>
                  <a:lnTo>
                    <a:pt x="3" y="91"/>
                  </a:lnTo>
                  <a:lnTo>
                    <a:pt x="2" y="90"/>
                  </a:lnTo>
                  <a:lnTo>
                    <a:pt x="1" y="90"/>
                  </a:lnTo>
                  <a:lnTo>
                    <a:pt x="1" y="89"/>
                  </a:lnTo>
                  <a:lnTo>
                    <a:pt x="0" y="88"/>
                  </a:lnTo>
                  <a:lnTo>
                    <a:pt x="0" y="4"/>
                  </a:lnTo>
                  <a:lnTo>
                    <a:pt x="1" y="3"/>
                  </a:lnTo>
                  <a:lnTo>
                    <a:pt x="1" y="3"/>
                  </a:lnTo>
                  <a:lnTo>
                    <a:pt x="2" y="2"/>
                  </a:lnTo>
                  <a:lnTo>
                    <a:pt x="3" y="1"/>
                  </a:lnTo>
                  <a:lnTo>
                    <a:pt x="3" y="1"/>
                  </a:lnTo>
                  <a:lnTo>
                    <a:pt x="5" y="0"/>
                  </a:lnTo>
                  <a:lnTo>
                    <a:pt x="6" y="0"/>
                  </a:lnTo>
                  <a:lnTo>
                    <a:pt x="6" y="0"/>
                  </a:lnTo>
                  <a:lnTo>
                    <a:pt x="7" y="0"/>
                  </a:lnTo>
                  <a:lnTo>
                    <a:pt x="8" y="0"/>
                  </a:lnTo>
                  <a:lnTo>
                    <a:pt x="9" y="1"/>
                  </a:lnTo>
                  <a:lnTo>
                    <a:pt x="10" y="1"/>
                  </a:lnTo>
                  <a:lnTo>
                    <a:pt x="11" y="2"/>
                  </a:lnTo>
                  <a:lnTo>
                    <a:pt x="12" y="3"/>
                  </a:lnTo>
                  <a:lnTo>
                    <a:pt x="13" y="3"/>
                  </a:lnTo>
                  <a:lnTo>
                    <a:pt x="13" y="4"/>
                  </a:lnTo>
                  <a:lnTo>
                    <a:pt x="13" y="88"/>
                  </a:lnTo>
                  <a:lnTo>
                    <a:pt x="13" y="89"/>
                  </a:lnTo>
                  <a:lnTo>
                    <a:pt x="12" y="90"/>
                  </a:lnTo>
                  <a:lnTo>
                    <a:pt x="11" y="90"/>
                  </a:lnTo>
                  <a:lnTo>
                    <a:pt x="10" y="91"/>
                  </a:lnTo>
                  <a:lnTo>
                    <a:pt x="9" y="92"/>
                  </a:lnTo>
                  <a:lnTo>
                    <a:pt x="8" y="92"/>
                  </a:lnTo>
                  <a:lnTo>
                    <a:pt x="7" y="92"/>
                  </a:lnTo>
                  <a:lnTo>
                    <a:pt x="7" y="9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54" name="Freeform 10"/>
            <p:cNvSpPr>
              <a:spLocks noChangeAspect="1"/>
            </p:cNvSpPr>
            <p:nvPr/>
          </p:nvSpPr>
          <p:spPr bwMode="auto">
            <a:xfrm>
              <a:off x="4713" y="3082"/>
              <a:ext cx="13" cy="93"/>
            </a:xfrm>
            <a:custGeom>
              <a:avLst/>
              <a:gdLst/>
              <a:ahLst/>
              <a:cxnLst>
                <a:cxn ang="0">
                  <a:pos x="6" y="92"/>
                </a:cxn>
                <a:cxn ang="0">
                  <a:pos x="5" y="92"/>
                </a:cxn>
                <a:cxn ang="0">
                  <a:pos x="4" y="92"/>
                </a:cxn>
                <a:cxn ang="0">
                  <a:pos x="3" y="92"/>
                </a:cxn>
                <a:cxn ang="0">
                  <a:pos x="2" y="91"/>
                </a:cxn>
                <a:cxn ang="0">
                  <a:pos x="1" y="90"/>
                </a:cxn>
                <a:cxn ang="0">
                  <a:pos x="1" y="90"/>
                </a:cxn>
                <a:cxn ang="0">
                  <a:pos x="0" y="89"/>
                </a:cxn>
                <a:cxn ang="0">
                  <a:pos x="0" y="88"/>
                </a:cxn>
                <a:cxn ang="0">
                  <a:pos x="0" y="4"/>
                </a:cxn>
                <a:cxn ang="0">
                  <a:pos x="0" y="3"/>
                </a:cxn>
                <a:cxn ang="0">
                  <a:pos x="1" y="3"/>
                </a:cxn>
                <a:cxn ang="0">
                  <a:pos x="1" y="2"/>
                </a:cxn>
                <a:cxn ang="0">
                  <a:pos x="2" y="1"/>
                </a:cxn>
                <a:cxn ang="0">
                  <a:pos x="3" y="1"/>
                </a:cxn>
                <a:cxn ang="0">
                  <a:pos x="4" y="0"/>
                </a:cxn>
                <a:cxn ang="0">
                  <a:pos x="5" y="0"/>
                </a:cxn>
                <a:cxn ang="0">
                  <a:pos x="5" y="0"/>
                </a:cxn>
                <a:cxn ang="0">
                  <a:pos x="7" y="0"/>
                </a:cxn>
                <a:cxn ang="0">
                  <a:pos x="7" y="0"/>
                </a:cxn>
                <a:cxn ang="0">
                  <a:pos x="8" y="1"/>
                </a:cxn>
                <a:cxn ang="0">
                  <a:pos x="9" y="1"/>
                </a:cxn>
                <a:cxn ang="0">
                  <a:pos x="10" y="2"/>
                </a:cxn>
                <a:cxn ang="0">
                  <a:pos x="11" y="3"/>
                </a:cxn>
                <a:cxn ang="0">
                  <a:pos x="12" y="3"/>
                </a:cxn>
                <a:cxn ang="0">
                  <a:pos x="12" y="4"/>
                </a:cxn>
                <a:cxn ang="0">
                  <a:pos x="12" y="88"/>
                </a:cxn>
                <a:cxn ang="0">
                  <a:pos x="12" y="89"/>
                </a:cxn>
                <a:cxn ang="0">
                  <a:pos x="11" y="90"/>
                </a:cxn>
                <a:cxn ang="0">
                  <a:pos x="10" y="90"/>
                </a:cxn>
                <a:cxn ang="0">
                  <a:pos x="9" y="91"/>
                </a:cxn>
                <a:cxn ang="0">
                  <a:pos x="9" y="92"/>
                </a:cxn>
                <a:cxn ang="0">
                  <a:pos x="8" y="92"/>
                </a:cxn>
                <a:cxn ang="0">
                  <a:pos x="7" y="92"/>
                </a:cxn>
                <a:cxn ang="0">
                  <a:pos x="6" y="92"/>
                </a:cxn>
              </a:cxnLst>
              <a:rect l="0" t="0" r="r" b="b"/>
              <a:pathLst>
                <a:path w="13" h="93">
                  <a:moveTo>
                    <a:pt x="6" y="92"/>
                  </a:moveTo>
                  <a:lnTo>
                    <a:pt x="5" y="92"/>
                  </a:lnTo>
                  <a:lnTo>
                    <a:pt x="4" y="92"/>
                  </a:lnTo>
                  <a:lnTo>
                    <a:pt x="3" y="92"/>
                  </a:lnTo>
                  <a:lnTo>
                    <a:pt x="2" y="91"/>
                  </a:lnTo>
                  <a:lnTo>
                    <a:pt x="1" y="90"/>
                  </a:lnTo>
                  <a:lnTo>
                    <a:pt x="1" y="90"/>
                  </a:lnTo>
                  <a:lnTo>
                    <a:pt x="0" y="89"/>
                  </a:lnTo>
                  <a:lnTo>
                    <a:pt x="0" y="88"/>
                  </a:lnTo>
                  <a:lnTo>
                    <a:pt x="0" y="4"/>
                  </a:lnTo>
                  <a:lnTo>
                    <a:pt x="0" y="3"/>
                  </a:lnTo>
                  <a:lnTo>
                    <a:pt x="1" y="3"/>
                  </a:lnTo>
                  <a:lnTo>
                    <a:pt x="1" y="2"/>
                  </a:lnTo>
                  <a:lnTo>
                    <a:pt x="2" y="1"/>
                  </a:lnTo>
                  <a:lnTo>
                    <a:pt x="3" y="1"/>
                  </a:lnTo>
                  <a:lnTo>
                    <a:pt x="4" y="0"/>
                  </a:lnTo>
                  <a:lnTo>
                    <a:pt x="5" y="0"/>
                  </a:lnTo>
                  <a:lnTo>
                    <a:pt x="5" y="0"/>
                  </a:lnTo>
                  <a:lnTo>
                    <a:pt x="7" y="0"/>
                  </a:lnTo>
                  <a:lnTo>
                    <a:pt x="7" y="0"/>
                  </a:lnTo>
                  <a:lnTo>
                    <a:pt x="8" y="1"/>
                  </a:lnTo>
                  <a:lnTo>
                    <a:pt x="9" y="1"/>
                  </a:lnTo>
                  <a:lnTo>
                    <a:pt x="10" y="2"/>
                  </a:lnTo>
                  <a:lnTo>
                    <a:pt x="11" y="3"/>
                  </a:lnTo>
                  <a:lnTo>
                    <a:pt x="12" y="3"/>
                  </a:lnTo>
                  <a:lnTo>
                    <a:pt x="12" y="4"/>
                  </a:lnTo>
                  <a:lnTo>
                    <a:pt x="12" y="88"/>
                  </a:lnTo>
                  <a:lnTo>
                    <a:pt x="12" y="89"/>
                  </a:lnTo>
                  <a:lnTo>
                    <a:pt x="11" y="90"/>
                  </a:lnTo>
                  <a:lnTo>
                    <a:pt x="10" y="90"/>
                  </a:lnTo>
                  <a:lnTo>
                    <a:pt x="9" y="91"/>
                  </a:lnTo>
                  <a:lnTo>
                    <a:pt x="9" y="92"/>
                  </a:lnTo>
                  <a:lnTo>
                    <a:pt x="8" y="92"/>
                  </a:lnTo>
                  <a:lnTo>
                    <a:pt x="7" y="92"/>
                  </a:lnTo>
                  <a:lnTo>
                    <a:pt x="6" y="9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55" name="Freeform 11"/>
            <p:cNvSpPr>
              <a:spLocks noChangeAspect="1"/>
            </p:cNvSpPr>
            <p:nvPr/>
          </p:nvSpPr>
          <p:spPr bwMode="auto">
            <a:xfrm>
              <a:off x="5121" y="3082"/>
              <a:ext cx="14" cy="93"/>
            </a:xfrm>
            <a:custGeom>
              <a:avLst/>
              <a:gdLst/>
              <a:ahLst/>
              <a:cxnLst>
                <a:cxn ang="0">
                  <a:pos x="6" y="92"/>
                </a:cxn>
                <a:cxn ang="0">
                  <a:pos x="7" y="92"/>
                </a:cxn>
                <a:cxn ang="0">
                  <a:pos x="8" y="92"/>
                </a:cxn>
                <a:cxn ang="0">
                  <a:pos x="9" y="92"/>
                </a:cxn>
                <a:cxn ang="0">
                  <a:pos x="10" y="91"/>
                </a:cxn>
                <a:cxn ang="0">
                  <a:pos x="11" y="90"/>
                </a:cxn>
                <a:cxn ang="0">
                  <a:pos x="12" y="90"/>
                </a:cxn>
                <a:cxn ang="0">
                  <a:pos x="12" y="89"/>
                </a:cxn>
                <a:cxn ang="0">
                  <a:pos x="13" y="88"/>
                </a:cxn>
                <a:cxn ang="0">
                  <a:pos x="13" y="4"/>
                </a:cxn>
                <a:cxn ang="0">
                  <a:pos x="12" y="3"/>
                </a:cxn>
                <a:cxn ang="0">
                  <a:pos x="12" y="3"/>
                </a:cxn>
                <a:cxn ang="0">
                  <a:pos x="11" y="2"/>
                </a:cxn>
                <a:cxn ang="0">
                  <a:pos x="10" y="1"/>
                </a:cxn>
                <a:cxn ang="0">
                  <a:pos x="10" y="1"/>
                </a:cxn>
                <a:cxn ang="0">
                  <a:pos x="8" y="0"/>
                </a:cxn>
                <a:cxn ang="0">
                  <a:pos x="7" y="0"/>
                </a:cxn>
                <a:cxn ang="0">
                  <a:pos x="7" y="0"/>
                </a:cxn>
                <a:cxn ang="0">
                  <a:pos x="6" y="0"/>
                </a:cxn>
                <a:cxn ang="0">
                  <a:pos x="5" y="0"/>
                </a:cxn>
                <a:cxn ang="0">
                  <a:pos x="4" y="1"/>
                </a:cxn>
                <a:cxn ang="0">
                  <a:pos x="3" y="1"/>
                </a:cxn>
                <a:cxn ang="0">
                  <a:pos x="2" y="2"/>
                </a:cxn>
                <a:cxn ang="0">
                  <a:pos x="1" y="3"/>
                </a:cxn>
                <a:cxn ang="0">
                  <a:pos x="0" y="3"/>
                </a:cxn>
                <a:cxn ang="0">
                  <a:pos x="0" y="4"/>
                </a:cxn>
                <a:cxn ang="0">
                  <a:pos x="0" y="88"/>
                </a:cxn>
                <a:cxn ang="0">
                  <a:pos x="0" y="89"/>
                </a:cxn>
                <a:cxn ang="0">
                  <a:pos x="1" y="90"/>
                </a:cxn>
                <a:cxn ang="0">
                  <a:pos x="2" y="90"/>
                </a:cxn>
                <a:cxn ang="0">
                  <a:pos x="3" y="91"/>
                </a:cxn>
                <a:cxn ang="0">
                  <a:pos x="4" y="92"/>
                </a:cxn>
                <a:cxn ang="0">
                  <a:pos x="5" y="92"/>
                </a:cxn>
                <a:cxn ang="0">
                  <a:pos x="6" y="92"/>
                </a:cxn>
                <a:cxn ang="0">
                  <a:pos x="6" y="92"/>
                </a:cxn>
              </a:cxnLst>
              <a:rect l="0" t="0" r="r" b="b"/>
              <a:pathLst>
                <a:path w="14" h="93">
                  <a:moveTo>
                    <a:pt x="6" y="92"/>
                  </a:moveTo>
                  <a:lnTo>
                    <a:pt x="7" y="92"/>
                  </a:lnTo>
                  <a:lnTo>
                    <a:pt x="8" y="92"/>
                  </a:lnTo>
                  <a:lnTo>
                    <a:pt x="9" y="92"/>
                  </a:lnTo>
                  <a:lnTo>
                    <a:pt x="10" y="91"/>
                  </a:lnTo>
                  <a:lnTo>
                    <a:pt x="11" y="90"/>
                  </a:lnTo>
                  <a:lnTo>
                    <a:pt x="12" y="90"/>
                  </a:lnTo>
                  <a:lnTo>
                    <a:pt x="12" y="89"/>
                  </a:lnTo>
                  <a:lnTo>
                    <a:pt x="13" y="88"/>
                  </a:lnTo>
                  <a:lnTo>
                    <a:pt x="13" y="4"/>
                  </a:lnTo>
                  <a:lnTo>
                    <a:pt x="12" y="3"/>
                  </a:lnTo>
                  <a:lnTo>
                    <a:pt x="12" y="3"/>
                  </a:lnTo>
                  <a:lnTo>
                    <a:pt x="11" y="2"/>
                  </a:lnTo>
                  <a:lnTo>
                    <a:pt x="10" y="1"/>
                  </a:lnTo>
                  <a:lnTo>
                    <a:pt x="10" y="1"/>
                  </a:lnTo>
                  <a:lnTo>
                    <a:pt x="8" y="0"/>
                  </a:lnTo>
                  <a:lnTo>
                    <a:pt x="7" y="0"/>
                  </a:lnTo>
                  <a:lnTo>
                    <a:pt x="7" y="0"/>
                  </a:lnTo>
                  <a:lnTo>
                    <a:pt x="6" y="0"/>
                  </a:lnTo>
                  <a:lnTo>
                    <a:pt x="5" y="0"/>
                  </a:lnTo>
                  <a:lnTo>
                    <a:pt x="4" y="1"/>
                  </a:lnTo>
                  <a:lnTo>
                    <a:pt x="3" y="1"/>
                  </a:lnTo>
                  <a:lnTo>
                    <a:pt x="2" y="2"/>
                  </a:lnTo>
                  <a:lnTo>
                    <a:pt x="1" y="3"/>
                  </a:lnTo>
                  <a:lnTo>
                    <a:pt x="0" y="3"/>
                  </a:lnTo>
                  <a:lnTo>
                    <a:pt x="0" y="4"/>
                  </a:lnTo>
                  <a:lnTo>
                    <a:pt x="0" y="88"/>
                  </a:lnTo>
                  <a:lnTo>
                    <a:pt x="0" y="89"/>
                  </a:lnTo>
                  <a:lnTo>
                    <a:pt x="1" y="90"/>
                  </a:lnTo>
                  <a:lnTo>
                    <a:pt x="2" y="90"/>
                  </a:lnTo>
                  <a:lnTo>
                    <a:pt x="3" y="91"/>
                  </a:lnTo>
                  <a:lnTo>
                    <a:pt x="4" y="92"/>
                  </a:lnTo>
                  <a:lnTo>
                    <a:pt x="5" y="92"/>
                  </a:lnTo>
                  <a:lnTo>
                    <a:pt x="6" y="92"/>
                  </a:lnTo>
                  <a:lnTo>
                    <a:pt x="6" y="9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56" name="Freeform 12"/>
            <p:cNvSpPr>
              <a:spLocks noChangeAspect="1"/>
            </p:cNvSpPr>
            <p:nvPr/>
          </p:nvSpPr>
          <p:spPr bwMode="auto">
            <a:xfrm>
              <a:off x="5079" y="3082"/>
              <a:ext cx="13" cy="99"/>
            </a:xfrm>
            <a:custGeom>
              <a:avLst/>
              <a:gdLst/>
              <a:ahLst/>
              <a:cxnLst>
                <a:cxn ang="0">
                  <a:pos x="6" y="98"/>
                </a:cxn>
                <a:cxn ang="0">
                  <a:pos x="7" y="98"/>
                </a:cxn>
                <a:cxn ang="0">
                  <a:pos x="8" y="98"/>
                </a:cxn>
                <a:cxn ang="0">
                  <a:pos x="9" y="97"/>
                </a:cxn>
                <a:cxn ang="0">
                  <a:pos x="10" y="97"/>
                </a:cxn>
                <a:cxn ang="0">
                  <a:pos x="10" y="96"/>
                </a:cxn>
                <a:cxn ang="0">
                  <a:pos x="11" y="95"/>
                </a:cxn>
                <a:cxn ang="0">
                  <a:pos x="12" y="95"/>
                </a:cxn>
                <a:cxn ang="0">
                  <a:pos x="12" y="94"/>
                </a:cxn>
                <a:cxn ang="0">
                  <a:pos x="12" y="4"/>
                </a:cxn>
                <a:cxn ang="0">
                  <a:pos x="12" y="3"/>
                </a:cxn>
                <a:cxn ang="0">
                  <a:pos x="11" y="3"/>
                </a:cxn>
                <a:cxn ang="0">
                  <a:pos x="10" y="2"/>
                </a:cxn>
                <a:cxn ang="0">
                  <a:pos x="10" y="1"/>
                </a:cxn>
                <a:cxn ang="0">
                  <a:pos x="8" y="1"/>
                </a:cxn>
                <a:cxn ang="0">
                  <a:pos x="8" y="0"/>
                </a:cxn>
                <a:cxn ang="0">
                  <a:pos x="7" y="0"/>
                </a:cxn>
                <a:cxn ang="0">
                  <a:pos x="6" y="0"/>
                </a:cxn>
                <a:cxn ang="0">
                  <a:pos x="5" y="0"/>
                </a:cxn>
                <a:cxn ang="0">
                  <a:pos x="4" y="0"/>
                </a:cxn>
                <a:cxn ang="0">
                  <a:pos x="3" y="1"/>
                </a:cxn>
                <a:cxn ang="0">
                  <a:pos x="2" y="1"/>
                </a:cxn>
                <a:cxn ang="0">
                  <a:pos x="2" y="2"/>
                </a:cxn>
                <a:cxn ang="0">
                  <a:pos x="1" y="3"/>
                </a:cxn>
                <a:cxn ang="0">
                  <a:pos x="0" y="3"/>
                </a:cxn>
                <a:cxn ang="0">
                  <a:pos x="0" y="4"/>
                </a:cxn>
                <a:cxn ang="0">
                  <a:pos x="0" y="94"/>
                </a:cxn>
                <a:cxn ang="0">
                  <a:pos x="0" y="95"/>
                </a:cxn>
                <a:cxn ang="0">
                  <a:pos x="1" y="95"/>
                </a:cxn>
                <a:cxn ang="0">
                  <a:pos x="2" y="96"/>
                </a:cxn>
                <a:cxn ang="0">
                  <a:pos x="3" y="97"/>
                </a:cxn>
                <a:cxn ang="0">
                  <a:pos x="3" y="97"/>
                </a:cxn>
                <a:cxn ang="0">
                  <a:pos x="4" y="98"/>
                </a:cxn>
                <a:cxn ang="0">
                  <a:pos x="5" y="98"/>
                </a:cxn>
                <a:cxn ang="0">
                  <a:pos x="6" y="98"/>
                </a:cxn>
              </a:cxnLst>
              <a:rect l="0" t="0" r="r" b="b"/>
              <a:pathLst>
                <a:path w="13" h="99">
                  <a:moveTo>
                    <a:pt x="6" y="98"/>
                  </a:moveTo>
                  <a:lnTo>
                    <a:pt x="7" y="98"/>
                  </a:lnTo>
                  <a:lnTo>
                    <a:pt x="8" y="98"/>
                  </a:lnTo>
                  <a:lnTo>
                    <a:pt x="9" y="97"/>
                  </a:lnTo>
                  <a:lnTo>
                    <a:pt x="10" y="97"/>
                  </a:lnTo>
                  <a:lnTo>
                    <a:pt x="10" y="96"/>
                  </a:lnTo>
                  <a:lnTo>
                    <a:pt x="11" y="95"/>
                  </a:lnTo>
                  <a:lnTo>
                    <a:pt x="12" y="95"/>
                  </a:lnTo>
                  <a:lnTo>
                    <a:pt x="12" y="94"/>
                  </a:lnTo>
                  <a:lnTo>
                    <a:pt x="12" y="4"/>
                  </a:lnTo>
                  <a:lnTo>
                    <a:pt x="12" y="3"/>
                  </a:lnTo>
                  <a:lnTo>
                    <a:pt x="11" y="3"/>
                  </a:lnTo>
                  <a:lnTo>
                    <a:pt x="10" y="2"/>
                  </a:lnTo>
                  <a:lnTo>
                    <a:pt x="10" y="1"/>
                  </a:lnTo>
                  <a:lnTo>
                    <a:pt x="8" y="1"/>
                  </a:lnTo>
                  <a:lnTo>
                    <a:pt x="8" y="0"/>
                  </a:lnTo>
                  <a:lnTo>
                    <a:pt x="7" y="0"/>
                  </a:lnTo>
                  <a:lnTo>
                    <a:pt x="6" y="0"/>
                  </a:lnTo>
                  <a:lnTo>
                    <a:pt x="5" y="0"/>
                  </a:lnTo>
                  <a:lnTo>
                    <a:pt x="4" y="0"/>
                  </a:lnTo>
                  <a:lnTo>
                    <a:pt x="3" y="1"/>
                  </a:lnTo>
                  <a:lnTo>
                    <a:pt x="2" y="1"/>
                  </a:lnTo>
                  <a:lnTo>
                    <a:pt x="2" y="2"/>
                  </a:lnTo>
                  <a:lnTo>
                    <a:pt x="1" y="3"/>
                  </a:lnTo>
                  <a:lnTo>
                    <a:pt x="0" y="3"/>
                  </a:lnTo>
                  <a:lnTo>
                    <a:pt x="0" y="4"/>
                  </a:lnTo>
                  <a:lnTo>
                    <a:pt x="0" y="94"/>
                  </a:lnTo>
                  <a:lnTo>
                    <a:pt x="0" y="95"/>
                  </a:lnTo>
                  <a:lnTo>
                    <a:pt x="1" y="95"/>
                  </a:lnTo>
                  <a:lnTo>
                    <a:pt x="2" y="96"/>
                  </a:lnTo>
                  <a:lnTo>
                    <a:pt x="3" y="97"/>
                  </a:lnTo>
                  <a:lnTo>
                    <a:pt x="3" y="97"/>
                  </a:lnTo>
                  <a:lnTo>
                    <a:pt x="4" y="98"/>
                  </a:lnTo>
                  <a:lnTo>
                    <a:pt x="5" y="98"/>
                  </a:lnTo>
                  <a:lnTo>
                    <a:pt x="6" y="98"/>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57" name="Freeform 13"/>
            <p:cNvSpPr>
              <a:spLocks noChangeAspect="1"/>
            </p:cNvSpPr>
            <p:nvPr/>
          </p:nvSpPr>
          <p:spPr bwMode="auto">
            <a:xfrm>
              <a:off x="5121" y="3082"/>
              <a:ext cx="14" cy="93"/>
            </a:xfrm>
            <a:custGeom>
              <a:avLst/>
              <a:gdLst/>
              <a:ahLst/>
              <a:cxnLst>
                <a:cxn ang="0">
                  <a:pos x="6" y="92"/>
                </a:cxn>
                <a:cxn ang="0">
                  <a:pos x="7" y="92"/>
                </a:cxn>
                <a:cxn ang="0">
                  <a:pos x="8" y="92"/>
                </a:cxn>
                <a:cxn ang="0">
                  <a:pos x="9" y="92"/>
                </a:cxn>
                <a:cxn ang="0">
                  <a:pos x="10" y="91"/>
                </a:cxn>
                <a:cxn ang="0">
                  <a:pos x="11" y="90"/>
                </a:cxn>
                <a:cxn ang="0">
                  <a:pos x="12" y="90"/>
                </a:cxn>
                <a:cxn ang="0">
                  <a:pos x="12" y="89"/>
                </a:cxn>
                <a:cxn ang="0">
                  <a:pos x="13" y="88"/>
                </a:cxn>
                <a:cxn ang="0">
                  <a:pos x="13" y="4"/>
                </a:cxn>
                <a:cxn ang="0">
                  <a:pos x="12" y="3"/>
                </a:cxn>
                <a:cxn ang="0">
                  <a:pos x="12" y="3"/>
                </a:cxn>
                <a:cxn ang="0">
                  <a:pos x="11" y="2"/>
                </a:cxn>
                <a:cxn ang="0">
                  <a:pos x="10" y="1"/>
                </a:cxn>
                <a:cxn ang="0">
                  <a:pos x="10" y="1"/>
                </a:cxn>
                <a:cxn ang="0">
                  <a:pos x="8" y="0"/>
                </a:cxn>
                <a:cxn ang="0">
                  <a:pos x="7" y="0"/>
                </a:cxn>
                <a:cxn ang="0">
                  <a:pos x="7" y="0"/>
                </a:cxn>
                <a:cxn ang="0">
                  <a:pos x="6" y="0"/>
                </a:cxn>
                <a:cxn ang="0">
                  <a:pos x="5" y="0"/>
                </a:cxn>
                <a:cxn ang="0">
                  <a:pos x="4" y="1"/>
                </a:cxn>
                <a:cxn ang="0">
                  <a:pos x="3" y="1"/>
                </a:cxn>
                <a:cxn ang="0">
                  <a:pos x="2" y="2"/>
                </a:cxn>
                <a:cxn ang="0">
                  <a:pos x="1" y="3"/>
                </a:cxn>
                <a:cxn ang="0">
                  <a:pos x="0" y="3"/>
                </a:cxn>
                <a:cxn ang="0">
                  <a:pos x="0" y="4"/>
                </a:cxn>
                <a:cxn ang="0">
                  <a:pos x="0" y="88"/>
                </a:cxn>
                <a:cxn ang="0">
                  <a:pos x="0" y="89"/>
                </a:cxn>
                <a:cxn ang="0">
                  <a:pos x="1" y="90"/>
                </a:cxn>
                <a:cxn ang="0">
                  <a:pos x="2" y="90"/>
                </a:cxn>
                <a:cxn ang="0">
                  <a:pos x="3" y="91"/>
                </a:cxn>
                <a:cxn ang="0">
                  <a:pos x="4" y="92"/>
                </a:cxn>
                <a:cxn ang="0">
                  <a:pos x="5" y="92"/>
                </a:cxn>
                <a:cxn ang="0">
                  <a:pos x="6" y="92"/>
                </a:cxn>
                <a:cxn ang="0">
                  <a:pos x="6" y="92"/>
                </a:cxn>
              </a:cxnLst>
              <a:rect l="0" t="0" r="r" b="b"/>
              <a:pathLst>
                <a:path w="14" h="93">
                  <a:moveTo>
                    <a:pt x="6" y="92"/>
                  </a:moveTo>
                  <a:lnTo>
                    <a:pt x="7" y="92"/>
                  </a:lnTo>
                  <a:lnTo>
                    <a:pt x="8" y="92"/>
                  </a:lnTo>
                  <a:lnTo>
                    <a:pt x="9" y="92"/>
                  </a:lnTo>
                  <a:lnTo>
                    <a:pt x="10" y="91"/>
                  </a:lnTo>
                  <a:lnTo>
                    <a:pt x="11" y="90"/>
                  </a:lnTo>
                  <a:lnTo>
                    <a:pt x="12" y="90"/>
                  </a:lnTo>
                  <a:lnTo>
                    <a:pt x="12" y="89"/>
                  </a:lnTo>
                  <a:lnTo>
                    <a:pt x="13" y="88"/>
                  </a:lnTo>
                  <a:lnTo>
                    <a:pt x="13" y="4"/>
                  </a:lnTo>
                  <a:lnTo>
                    <a:pt x="12" y="3"/>
                  </a:lnTo>
                  <a:lnTo>
                    <a:pt x="12" y="3"/>
                  </a:lnTo>
                  <a:lnTo>
                    <a:pt x="11" y="2"/>
                  </a:lnTo>
                  <a:lnTo>
                    <a:pt x="10" y="1"/>
                  </a:lnTo>
                  <a:lnTo>
                    <a:pt x="10" y="1"/>
                  </a:lnTo>
                  <a:lnTo>
                    <a:pt x="8" y="0"/>
                  </a:lnTo>
                  <a:lnTo>
                    <a:pt x="7" y="0"/>
                  </a:lnTo>
                  <a:lnTo>
                    <a:pt x="7" y="0"/>
                  </a:lnTo>
                  <a:lnTo>
                    <a:pt x="6" y="0"/>
                  </a:lnTo>
                  <a:lnTo>
                    <a:pt x="5" y="0"/>
                  </a:lnTo>
                  <a:lnTo>
                    <a:pt x="4" y="1"/>
                  </a:lnTo>
                  <a:lnTo>
                    <a:pt x="3" y="1"/>
                  </a:lnTo>
                  <a:lnTo>
                    <a:pt x="2" y="2"/>
                  </a:lnTo>
                  <a:lnTo>
                    <a:pt x="1" y="3"/>
                  </a:lnTo>
                  <a:lnTo>
                    <a:pt x="0" y="3"/>
                  </a:lnTo>
                  <a:lnTo>
                    <a:pt x="0" y="4"/>
                  </a:lnTo>
                  <a:lnTo>
                    <a:pt x="0" y="88"/>
                  </a:lnTo>
                  <a:lnTo>
                    <a:pt x="0" y="89"/>
                  </a:lnTo>
                  <a:lnTo>
                    <a:pt x="1" y="90"/>
                  </a:lnTo>
                  <a:lnTo>
                    <a:pt x="2" y="90"/>
                  </a:lnTo>
                  <a:lnTo>
                    <a:pt x="3" y="91"/>
                  </a:lnTo>
                  <a:lnTo>
                    <a:pt x="4" y="92"/>
                  </a:lnTo>
                  <a:lnTo>
                    <a:pt x="5" y="92"/>
                  </a:lnTo>
                  <a:lnTo>
                    <a:pt x="6" y="92"/>
                  </a:lnTo>
                  <a:lnTo>
                    <a:pt x="6" y="92"/>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58" name="Freeform 14"/>
            <p:cNvSpPr>
              <a:spLocks noChangeAspect="1"/>
            </p:cNvSpPr>
            <p:nvPr/>
          </p:nvSpPr>
          <p:spPr bwMode="auto">
            <a:xfrm>
              <a:off x="5079" y="3082"/>
              <a:ext cx="13" cy="99"/>
            </a:xfrm>
            <a:custGeom>
              <a:avLst/>
              <a:gdLst/>
              <a:ahLst/>
              <a:cxnLst>
                <a:cxn ang="0">
                  <a:pos x="6" y="98"/>
                </a:cxn>
                <a:cxn ang="0">
                  <a:pos x="7" y="98"/>
                </a:cxn>
                <a:cxn ang="0">
                  <a:pos x="8" y="98"/>
                </a:cxn>
                <a:cxn ang="0">
                  <a:pos x="9" y="97"/>
                </a:cxn>
                <a:cxn ang="0">
                  <a:pos x="10" y="97"/>
                </a:cxn>
                <a:cxn ang="0">
                  <a:pos x="10" y="96"/>
                </a:cxn>
                <a:cxn ang="0">
                  <a:pos x="11" y="95"/>
                </a:cxn>
                <a:cxn ang="0">
                  <a:pos x="12" y="95"/>
                </a:cxn>
                <a:cxn ang="0">
                  <a:pos x="12" y="94"/>
                </a:cxn>
                <a:cxn ang="0">
                  <a:pos x="12" y="4"/>
                </a:cxn>
                <a:cxn ang="0">
                  <a:pos x="12" y="3"/>
                </a:cxn>
                <a:cxn ang="0">
                  <a:pos x="11" y="3"/>
                </a:cxn>
                <a:cxn ang="0">
                  <a:pos x="10" y="2"/>
                </a:cxn>
                <a:cxn ang="0">
                  <a:pos x="10" y="1"/>
                </a:cxn>
                <a:cxn ang="0">
                  <a:pos x="8" y="1"/>
                </a:cxn>
                <a:cxn ang="0">
                  <a:pos x="8" y="0"/>
                </a:cxn>
                <a:cxn ang="0">
                  <a:pos x="7" y="0"/>
                </a:cxn>
                <a:cxn ang="0">
                  <a:pos x="6" y="0"/>
                </a:cxn>
                <a:cxn ang="0">
                  <a:pos x="5" y="0"/>
                </a:cxn>
                <a:cxn ang="0">
                  <a:pos x="4" y="0"/>
                </a:cxn>
                <a:cxn ang="0">
                  <a:pos x="3" y="1"/>
                </a:cxn>
                <a:cxn ang="0">
                  <a:pos x="2" y="1"/>
                </a:cxn>
                <a:cxn ang="0">
                  <a:pos x="2" y="2"/>
                </a:cxn>
                <a:cxn ang="0">
                  <a:pos x="1" y="3"/>
                </a:cxn>
                <a:cxn ang="0">
                  <a:pos x="0" y="3"/>
                </a:cxn>
                <a:cxn ang="0">
                  <a:pos x="0" y="4"/>
                </a:cxn>
                <a:cxn ang="0">
                  <a:pos x="0" y="94"/>
                </a:cxn>
                <a:cxn ang="0">
                  <a:pos x="0" y="95"/>
                </a:cxn>
                <a:cxn ang="0">
                  <a:pos x="1" y="95"/>
                </a:cxn>
                <a:cxn ang="0">
                  <a:pos x="2" y="96"/>
                </a:cxn>
                <a:cxn ang="0">
                  <a:pos x="3" y="97"/>
                </a:cxn>
                <a:cxn ang="0">
                  <a:pos x="3" y="97"/>
                </a:cxn>
                <a:cxn ang="0">
                  <a:pos x="4" y="98"/>
                </a:cxn>
                <a:cxn ang="0">
                  <a:pos x="5" y="98"/>
                </a:cxn>
                <a:cxn ang="0">
                  <a:pos x="6" y="98"/>
                </a:cxn>
              </a:cxnLst>
              <a:rect l="0" t="0" r="r" b="b"/>
              <a:pathLst>
                <a:path w="13" h="99">
                  <a:moveTo>
                    <a:pt x="6" y="98"/>
                  </a:moveTo>
                  <a:lnTo>
                    <a:pt x="7" y="98"/>
                  </a:lnTo>
                  <a:lnTo>
                    <a:pt x="8" y="98"/>
                  </a:lnTo>
                  <a:lnTo>
                    <a:pt x="9" y="97"/>
                  </a:lnTo>
                  <a:lnTo>
                    <a:pt x="10" y="97"/>
                  </a:lnTo>
                  <a:lnTo>
                    <a:pt x="10" y="96"/>
                  </a:lnTo>
                  <a:lnTo>
                    <a:pt x="11" y="95"/>
                  </a:lnTo>
                  <a:lnTo>
                    <a:pt x="12" y="95"/>
                  </a:lnTo>
                  <a:lnTo>
                    <a:pt x="12" y="94"/>
                  </a:lnTo>
                  <a:lnTo>
                    <a:pt x="12" y="4"/>
                  </a:lnTo>
                  <a:lnTo>
                    <a:pt x="12" y="3"/>
                  </a:lnTo>
                  <a:lnTo>
                    <a:pt x="11" y="3"/>
                  </a:lnTo>
                  <a:lnTo>
                    <a:pt x="10" y="2"/>
                  </a:lnTo>
                  <a:lnTo>
                    <a:pt x="10" y="1"/>
                  </a:lnTo>
                  <a:lnTo>
                    <a:pt x="8" y="1"/>
                  </a:lnTo>
                  <a:lnTo>
                    <a:pt x="8" y="0"/>
                  </a:lnTo>
                  <a:lnTo>
                    <a:pt x="7" y="0"/>
                  </a:lnTo>
                  <a:lnTo>
                    <a:pt x="6" y="0"/>
                  </a:lnTo>
                  <a:lnTo>
                    <a:pt x="5" y="0"/>
                  </a:lnTo>
                  <a:lnTo>
                    <a:pt x="4" y="0"/>
                  </a:lnTo>
                  <a:lnTo>
                    <a:pt x="3" y="1"/>
                  </a:lnTo>
                  <a:lnTo>
                    <a:pt x="2" y="1"/>
                  </a:lnTo>
                  <a:lnTo>
                    <a:pt x="2" y="2"/>
                  </a:lnTo>
                  <a:lnTo>
                    <a:pt x="1" y="3"/>
                  </a:lnTo>
                  <a:lnTo>
                    <a:pt x="0" y="3"/>
                  </a:lnTo>
                  <a:lnTo>
                    <a:pt x="0" y="4"/>
                  </a:lnTo>
                  <a:lnTo>
                    <a:pt x="0" y="94"/>
                  </a:lnTo>
                  <a:lnTo>
                    <a:pt x="0" y="95"/>
                  </a:lnTo>
                  <a:lnTo>
                    <a:pt x="1" y="95"/>
                  </a:lnTo>
                  <a:lnTo>
                    <a:pt x="2" y="96"/>
                  </a:lnTo>
                  <a:lnTo>
                    <a:pt x="3" y="97"/>
                  </a:lnTo>
                  <a:lnTo>
                    <a:pt x="3" y="97"/>
                  </a:lnTo>
                  <a:lnTo>
                    <a:pt x="4" y="98"/>
                  </a:lnTo>
                  <a:lnTo>
                    <a:pt x="5" y="98"/>
                  </a:lnTo>
                  <a:lnTo>
                    <a:pt x="6" y="98"/>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59" name="Freeform 15"/>
            <p:cNvSpPr>
              <a:spLocks noChangeAspect="1"/>
            </p:cNvSpPr>
            <p:nvPr/>
          </p:nvSpPr>
          <p:spPr bwMode="auto">
            <a:xfrm>
              <a:off x="4880" y="2988"/>
              <a:ext cx="87" cy="61"/>
            </a:xfrm>
            <a:custGeom>
              <a:avLst/>
              <a:gdLst/>
              <a:ahLst/>
              <a:cxnLst>
                <a:cxn ang="0">
                  <a:pos x="86" y="17"/>
                </a:cxn>
                <a:cxn ang="0">
                  <a:pos x="82" y="15"/>
                </a:cxn>
                <a:cxn ang="0">
                  <a:pos x="76" y="12"/>
                </a:cxn>
                <a:cxn ang="0">
                  <a:pos x="70" y="9"/>
                </a:cxn>
                <a:cxn ang="0">
                  <a:pos x="62" y="5"/>
                </a:cxn>
                <a:cxn ang="0">
                  <a:pos x="55" y="3"/>
                </a:cxn>
                <a:cxn ang="0">
                  <a:pos x="46" y="2"/>
                </a:cxn>
                <a:cxn ang="0">
                  <a:pos x="37" y="0"/>
                </a:cxn>
                <a:cxn ang="0">
                  <a:pos x="29" y="0"/>
                </a:cxn>
                <a:cxn ang="0">
                  <a:pos x="19" y="2"/>
                </a:cxn>
                <a:cxn ang="0">
                  <a:pos x="9" y="4"/>
                </a:cxn>
                <a:cxn ang="0">
                  <a:pos x="0" y="9"/>
                </a:cxn>
                <a:cxn ang="0">
                  <a:pos x="32" y="51"/>
                </a:cxn>
                <a:cxn ang="0">
                  <a:pos x="31" y="51"/>
                </a:cxn>
                <a:cxn ang="0">
                  <a:pos x="34" y="51"/>
                </a:cxn>
                <a:cxn ang="0">
                  <a:pos x="35" y="51"/>
                </a:cxn>
                <a:cxn ang="0">
                  <a:pos x="38" y="52"/>
                </a:cxn>
                <a:cxn ang="0">
                  <a:pos x="41" y="53"/>
                </a:cxn>
                <a:cxn ang="0">
                  <a:pos x="43" y="54"/>
                </a:cxn>
                <a:cxn ang="0">
                  <a:pos x="47" y="56"/>
                </a:cxn>
                <a:cxn ang="0">
                  <a:pos x="51" y="58"/>
                </a:cxn>
                <a:cxn ang="0">
                  <a:pos x="55" y="60"/>
                </a:cxn>
                <a:cxn ang="0">
                  <a:pos x="86" y="17"/>
                </a:cxn>
              </a:cxnLst>
              <a:rect l="0" t="0" r="r" b="b"/>
              <a:pathLst>
                <a:path w="87" h="61">
                  <a:moveTo>
                    <a:pt x="86" y="17"/>
                  </a:moveTo>
                  <a:lnTo>
                    <a:pt x="82" y="15"/>
                  </a:lnTo>
                  <a:lnTo>
                    <a:pt x="76" y="12"/>
                  </a:lnTo>
                  <a:lnTo>
                    <a:pt x="70" y="9"/>
                  </a:lnTo>
                  <a:lnTo>
                    <a:pt x="62" y="5"/>
                  </a:lnTo>
                  <a:lnTo>
                    <a:pt x="55" y="3"/>
                  </a:lnTo>
                  <a:lnTo>
                    <a:pt x="46" y="2"/>
                  </a:lnTo>
                  <a:lnTo>
                    <a:pt x="37" y="0"/>
                  </a:lnTo>
                  <a:lnTo>
                    <a:pt x="29" y="0"/>
                  </a:lnTo>
                  <a:lnTo>
                    <a:pt x="19" y="2"/>
                  </a:lnTo>
                  <a:lnTo>
                    <a:pt x="9" y="4"/>
                  </a:lnTo>
                  <a:lnTo>
                    <a:pt x="0" y="9"/>
                  </a:lnTo>
                  <a:lnTo>
                    <a:pt x="32" y="51"/>
                  </a:lnTo>
                  <a:lnTo>
                    <a:pt x="31" y="51"/>
                  </a:lnTo>
                  <a:lnTo>
                    <a:pt x="34" y="51"/>
                  </a:lnTo>
                  <a:lnTo>
                    <a:pt x="35" y="51"/>
                  </a:lnTo>
                  <a:lnTo>
                    <a:pt x="38" y="52"/>
                  </a:lnTo>
                  <a:lnTo>
                    <a:pt x="41" y="53"/>
                  </a:lnTo>
                  <a:lnTo>
                    <a:pt x="43" y="54"/>
                  </a:lnTo>
                  <a:lnTo>
                    <a:pt x="47" y="56"/>
                  </a:lnTo>
                  <a:lnTo>
                    <a:pt x="51" y="58"/>
                  </a:lnTo>
                  <a:lnTo>
                    <a:pt x="55" y="60"/>
                  </a:lnTo>
                  <a:lnTo>
                    <a:pt x="86" y="17"/>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60" name="Freeform 16"/>
            <p:cNvSpPr>
              <a:spLocks noChangeAspect="1"/>
            </p:cNvSpPr>
            <p:nvPr/>
          </p:nvSpPr>
          <p:spPr bwMode="auto">
            <a:xfrm>
              <a:off x="4861" y="2963"/>
              <a:ext cx="80" cy="71"/>
            </a:xfrm>
            <a:custGeom>
              <a:avLst/>
              <a:gdLst/>
              <a:ahLst/>
              <a:cxnLst>
                <a:cxn ang="0">
                  <a:pos x="39" y="70"/>
                </a:cxn>
                <a:cxn ang="0">
                  <a:pos x="47" y="70"/>
                </a:cxn>
                <a:cxn ang="0">
                  <a:pos x="54" y="67"/>
                </a:cxn>
                <a:cxn ang="0">
                  <a:pos x="61" y="64"/>
                </a:cxn>
                <a:cxn ang="0">
                  <a:pos x="67" y="60"/>
                </a:cxn>
                <a:cxn ang="0">
                  <a:pos x="72" y="54"/>
                </a:cxn>
                <a:cxn ang="0">
                  <a:pos x="75" y="49"/>
                </a:cxn>
                <a:cxn ang="0">
                  <a:pos x="78" y="42"/>
                </a:cxn>
                <a:cxn ang="0">
                  <a:pos x="79" y="35"/>
                </a:cxn>
                <a:cxn ang="0">
                  <a:pos x="78" y="28"/>
                </a:cxn>
                <a:cxn ang="0">
                  <a:pos x="75" y="21"/>
                </a:cxn>
                <a:cxn ang="0">
                  <a:pos x="72" y="15"/>
                </a:cxn>
                <a:cxn ang="0">
                  <a:pos x="67" y="11"/>
                </a:cxn>
                <a:cxn ang="0">
                  <a:pos x="61" y="6"/>
                </a:cxn>
                <a:cxn ang="0">
                  <a:pos x="54" y="3"/>
                </a:cxn>
                <a:cxn ang="0">
                  <a:pos x="47" y="1"/>
                </a:cxn>
                <a:cxn ang="0">
                  <a:pos x="39" y="0"/>
                </a:cxn>
                <a:cxn ang="0">
                  <a:pos x="31" y="1"/>
                </a:cxn>
                <a:cxn ang="0">
                  <a:pos x="24" y="3"/>
                </a:cxn>
                <a:cxn ang="0">
                  <a:pos x="17" y="6"/>
                </a:cxn>
                <a:cxn ang="0">
                  <a:pos x="12" y="11"/>
                </a:cxn>
                <a:cxn ang="0">
                  <a:pos x="7" y="15"/>
                </a:cxn>
                <a:cxn ang="0">
                  <a:pos x="3" y="21"/>
                </a:cxn>
                <a:cxn ang="0">
                  <a:pos x="1" y="28"/>
                </a:cxn>
                <a:cxn ang="0">
                  <a:pos x="0" y="35"/>
                </a:cxn>
                <a:cxn ang="0">
                  <a:pos x="1" y="42"/>
                </a:cxn>
                <a:cxn ang="0">
                  <a:pos x="3" y="49"/>
                </a:cxn>
                <a:cxn ang="0">
                  <a:pos x="7" y="54"/>
                </a:cxn>
                <a:cxn ang="0">
                  <a:pos x="12" y="60"/>
                </a:cxn>
                <a:cxn ang="0">
                  <a:pos x="17" y="64"/>
                </a:cxn>
                <a:cxn ang="0">
                  <a:pos x="24" y="67"/>
                </a:cxn>
                <a:cxn ang="0">
                  <a:pos x="31" y="70"/>
                </a:cxn>
                <a:cxn ang="0">
                  <a:pos x="39" y="70"/>
                </a:cxn>
              </a:cxnLst>
              <a:rect l="0" t="0" r="r" b="b"/>
              <a:pathLst>
                <a:path w="80" h="71">
                  <a:moveTo>
                    <a:pt x="39" y="70"/>
                  </a:moveTo>
                  <a:lnTo>
                    <a:pt x="47" y="70"/>
                  </a:lnTo>
                  <a:lnTo>
                    <a:pt x="54" y="67"/>
                  </a:lnTo>
                  <a:lnTo>
                    <a:pt x="61" y="64"/>
                  </a:lnTo>
                  <a:lnTo>
                    <a:pt x="67" y="60"/>
                  </a:lnTo>
                  <a:lnTo>
                    <a:pt x="72" y="54"/>
                  </a:lnTo>
                  <a:lnTo>
                    <a:pt x="75" y="49"/>
                  </a:lnTo>
                  <a:lnTo>
                    <a:pt x="78" y="42"/>
                  </a:lnTo>
                  <a:lnTo>
                    <a:pt x="79" y="35"/>
                  </a:lnTo>
                  <a:lnTo>
                    <a:pt x="78" y="28"/>
                  </a:lnTo>
                  <a:lnTo>
                    <a:pt x="75" y="21"/>
                  </a:lnTo>
                  <a:lnTo>
                    <a:pt x="72" y="15"/>
                  </a:lnTo>
                  <a:lnTo>
                    <a:pt x="67" y="11"/>
                  </a:lnTo>
                  <a:lnTo>
                    <a:pt x="61" y="6"/>
                  </a:lnTo>
                  <a:lnTo>
                    <a:pt x="54" y="3"/>
                  </a:lnTo>
                  <a:lnTo>
                    <a:pt x="47" y="1"/>
                  </a:lnTo>
                  <a:lnTo>
                    <a:pt x="39" y="0"/>
                  </a:lnTo>
                  <a:lnTo>
                    <a:pt x="31" y="1"/>
                  </a:lnTo>
                  <a:lnTo>
                    <a:pt x="24" y="3"/>
                  </a:lnTo>
                  <a:lnTo>
                    <a:pt x="17" y="6"/>
                  </a:lnTo>
                  <a:lnTo>
                    <a:pt x="12" y="11"/>
                  </a:lnTo>
                  <a:lnTo>
                    <a:pt x="7" y="15"/>
                  </a:lnTo>
                  <a:lnTo>
                    <a:pt x="3" y="21"/>
                  </a:lnTo>
                  <a:lnTo>
                    <a:pt x="1" y="28"/>
                  </a:lnTo>
                  <a:lnTo>
                    <a:pt x="0" y="35"/>
                  </a:lnTo>
                  <a:lnTo>
                    <a:pt x="1" y="42"/>
                  </a:lnTo>
                  <a:lnTo>
                    <a:pt x="3" y="49"/>
                  </a:lnTo>
                  <a:lnTo>
                    <a:pt x="7" y="54"/>
                  </a:lnTo>
                  <a:lnTo>
                    <a:pt x="12" y="60"/>
                  </a:lnTo>
                  <a:lnTo>
                    <a:pt x="17" y="64"/>
                  </a:lnTo>
                  <a:lnTo>
                    <a:pt x="24" y="67"/>
                  </a:lnTo>
                  <a:lnTo>
                    <a:pt x="31" y="70"/>
                  </a:lnTo>
                  <a:lnTo>
                    <a:pt x="39" y="70"/>
                  </a:lnTo>
                </a:path>
              </a:pathLst>
            </a:custGeom>
            <a:solidFill>
              <a:srgbClr val="FFFFFF"/>
            </a:solidFill>
            <a:ln w="12700" cap="rnd" cmpd="sng">
              <a:noFill/>
              <a:prstDash val="solid"/>
              <a:round/>
              <a:headEnd type="none" w="med" len="med"/>
              <a:tailEnd type="none" w="med" len="med"/>
            </a:ln>
            <a:effectLst/>
          </p:spPr>
          <p:txBody>
            <a:bodyPr/>
            <a:lstStyle/>
            <a:p>
              <a:endParaRPr lang="en-US"/>
            </a:p>
          </p:txBody>
        </p:sp>
        <p:sp>
          <p:nvSpPr>
            <p:cNvPr id="338961" name="Freeform 17"/>
            <p:cNvSpPr>
              <a:spLocks noChangeAspect="1"/>
            </p:cNvSpPr>
            <p:nvPr/>
          </p:nvSpPr>
          <p:spPr bwMode="auto">
            <a:xfrm>
              <a:off x="4905" y="3003"/>
              <a:ext cx="39" cy="35"/>
            </a:xfrm>
            <a:custGeom>
              <a:avLst/>
              <a:gdLst/>
              <a:ahLst/>
              <a:cxnLst>
                <a:cxn ang="0">
                  <a:pos x="32" y="0"/>
                </a:cxn>
                <a:cxn ang="0">
                  <a:pos x="32" y="5"/>
                </a:cxn>
                <a:cxn ang="0">
                  <a:pos x="30" y="11"/>
                </a:cxn>
                <a:cxn ang="0">
                  <a:pos x="27" y="16"/>
                </a:cxn>
                <a:cxn ang="0">
                  <a:pos x="23" y="20"/>
                </a:cxn>
                <a:cxn ang="0">
                  <a:pos x="18" y="24"/>
                </a:cxn>
                <a:cxn ang="0">
                  <a:pos x="13" y="26"/>
                </a:cxn>
                <a:cxn ang="0">
                  <a:pos x="6" y="28"/>
                </a:cxn>
                <a:cxn ang="0">
                  <a:pos x="0" y="29"/>
                </a:cxn>
                <a:cxn ang="0">
                  <a:pos x="0" y="34"/>
                </a:cxn>
                <a:cxn ang="0">
                  <a:pos x="8" y="33"/>
                </a:cxn>
                <a:cxn ang="0">
                  <a:pos x="15" y="31"/>
                </a:cxn>
                <a:cxn ang="0">
                  <a:pos x="21" y="28"/>
                </a:cxn>
                <a:cxn ang="0">
                  <a:pos x="27" y="24"/>
                </a:cxn>
                <a:cxn ang="0">
                  <a:pos x="32" y="19"/>
                </a:cxn>
                <a:cxn ang="0">
                  <a:pos x="35" y="13"/>
                </a:cxn>
                <a:cxn ang="0">
                  <a:pos x="38" y="7"/>
                </a:cxn>
                <a:cxn ang="0">
                  <a:pos x="38" y="0"/>
                </a:cxn>
                <a:cxn ang="0">
                  <a:pos x="32" y="0"/>
                </a:cxn>
              </a:cxnLst>
              <a:rect l="0" t="0" r="r" b="b"/>
              <a:pathLst>
                <a:path w="39" h="35">
                  <a:moveTo>
                    <a:pt x="32" y="0"/>
                  </a:moveTo>
                  <a:lnTo>
                    <a:pt x="32" y="5"/>
                  </a:lnTo>
                  <a:lnTo>
                    <a:pt x="30" y="11"/>
                  </a:lnTo>
                  <a:lnTo>
                    <a:pt x="27" y="16"/>
                  </a:lnTo>
                  <a:lnTo>
                    <a:pt x="23" y="20"/>
                  </a:lnTo>
                  <a:lnTo>
                    <a:pt x="18" y="24"/>
                  </a:lnTo>
                  <a:lnTo>
                    <a:pt x="13" y="26"/>
                  </a:lnTo>
                  <a:lnTo>
                    <a:pt x="6" y="28"/>
                  </a:lnTo>
                  <a:lnTo>
                    <a:pt x="0" y="29"/>
                  </a:lnTo>
                  <a:lnTo>
                    <a:pt x="0" y="34"/>
                  </a:lnTo>
                  <a:lnTo>
                    <a:pt x="8" y="33"/>
                  </a:lnTo>
                  <a:lnTo>
                    <a:pt x="15" y="31"/>
                  </a:lnTo>
                  <a:lnTo>
                    <a:pt x="21" y="28"/>
                  </a:lnTo>
                  <a:lnTo>
                    <a:pt x="27" y="24"/>
                  </a:lnTo>
                  <a:lnTo>
                    <a:pt x="32" y="19"/>
                  </a:lnTo>
                  <a:lnTo>
                    <a:pt x="35" y="13"/>
                  </a:lnTo>
                  <a:lnTo>
                    <a:pt x="38" y="7"/>
                  </a:lnTo>
                  <a:lnTo>
                    <a:pt x="38" y="0"/>
                  </a:lnTo>
                  <a:lnTo>
                    <a:pt x="32" y="0"/>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62" name="Freeform 18"/>
            <p:cNvSpPr>
              <a:spLocks noChangeAspect="1"/>
            </p:cNvSpPr>
            <p:nvPr/>
          </p:nvSpPr>
          <p:spPr bwMode="auto">
            <a:xfrm>
              <a:off x="4905" y="2960"/>
              <a:ext cx="39" cy="34"/>
            </a:xfrm>
            <a:custGeom>
              <a:avLst/>
              <a:gdLst/>
              <a:ahLst/>
              <a:cxnLst>
                <a:cxn ang="0">
                  <a:pos x="0" y="5"/>
                </a:cxn>
                <a:cxn ang="0">
                  <a:pos x="7" y="5"/>
                </a:cxn>
                <a:cxn ang="0">
                  <a:pos x="13" y="7"/>
                </a:cxn>
                <a:cxn ang="0">
                  <a:pos x="18" y="10"/>
                </a:cxn>
                <a:cxn ang="0">
                  <a:pos x="23" y="13"/>
                </a:cxn>
                <a:cxn ang="0">
                  <a:pos x="27" y="17"/>
                </a:cxn>
                <a:cxn ang="0">
                  <a:pos x="30" y="22"/>
                </a:cxn>
                <a:cxn ang="0">
                  <a:pos x="32" y="28"/>
                </a:cxn>
                <a:cxn ang="0">
                  <a:pos x="32" y="33"/>
                </a:cxn>
                <a:cxn ang="0">
                  <a:pos x="38" y="33"/>
                </a:cxn>
                <a:cxn ang="0">
                  <a:pos x="38" y="26"/>
                </a:cxn>
                <a:cxn ang="0">
                  <a:pos x="35" y="20"/>
                </a:cxn>
                <a:cxn ang="0">
                  <a:pos x="32" y="15"/>
                </a:cxn>
                <a:cxn ang="0">
                  <a:pos x="27" y="9"/>
                </a:cxn>
                <a:cxn ang="0">
                  <a:pos x="21" y="5"/>
                </a:cxn>
                <a:cxn ang="0">
                  <a:pos x="15" y="2"/>
                </a:cxn>
                <a:cxn ang="0">
                  <a:pos x="7" y="0"/>
                </a:cxn>
                <a:cxn ang="0">
                  <a:pos x="0" y="0"/>
                </a:cxn>
                <a:cxn ang="0">
                  <a:pos x="0" y="5"/>
                </a:cxn>
              </a:cxnLst>
              <a:rect l="0" t="0" r="r" b="b"/>
              <a:pathLst>
                <a:path w="39" h="34">
                  <a:moveTo>
                    <a:pt x="0" y="5"/>
                  </a:moveTo>
                  <a:lnTo>
                    <a:pt x="7" y="5"/>
                  </a:lnTo>
                  <a:lnTo>
                    <a:pt x="13" y="7"/>
                  </a:lnTo>
                  <a:lnTo>
                    <a:pt x="18" y="10"/>
                  </a:lnTo>
                  <a:lnTo>
                    <a:pt x="23" y="13"/>
                  </a:lnTo>
                  <a:lnTo>
                    <a:pt x="27" y="17"/>
                  </a:lnTo>
                  <a:lnTo>
                    <a:pt x="30" y="22"/>
                  </a:lnTo>
                  <a:lnTo>
                    <a:pt x="32" y="28"/>
                  </a:lnTo>
                  <a:lnTo>
                    <a:pt x="32" y="33"/>
                  </a:lnTo>
                  <a:lnTo>
                    <a:pt x="38" y="33"/>
                  </a:lnTo>
                  <a:lnTo>
                    <a:pt x="38" y="26"/>
                  </a:lnTo>
                  <a:lnTo>
                    <a:pt x="35" y="20"/>
                  </a:lnTo>
                  <a:lnTo>
                    <a:pt x="32" y="15"/>
                  </a:lnTo>
                  <a:lnTo>
                    <a:pt x="27" y="9"/>
                  </a:lnTo>
                  <a:lnTo>
                    <a:pt x="21" y="5"/>
                  </a:lnTo>
                  <a:lnTo>
                    <a:pt x="15" y="2"/>
                  </a:lnTo>
                  <a:lnTo>
                    <a:pt x="7" y="0"/>
                  </a:lnTo>
                  <a:lnTo>
                    <a:pt x="0" y="0"/>
                  </a:lnTo>
                  <a:lnTo>
                    <a:pt x="0" y="5"/>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63" name="Freeform 19"/>
            <p:cNvSpPr>
              <a:spLocks noChangeAspect="1"/>
            </p:cNvSpPr>
            <p:nvPr/>
          </p:nvSpPr>
          <p:spPr bwMode="auto">
            <a:xfrm>
              <a:off x="4857" y="2960"/>
              <a:ext cx="39" cy="34"/>
            </a:xfrm>
            <a:custGeom>
              <a:avLst/>
              <a:gdLst/>
              <a:ahLst/>
              <a:cxnLst>
                <a:cxn ang="0">
                  <a:pos x="6" y="33"/>
                </a:cxn>
                <a:cxn ang="0">
                  <a:pos x="6" y="27"/>
                </a:cxn>
                <a:cxn ang="0">
                  <a:pos x="9" y="22"/>
                </a:cxn>
                <a:cxn ang="0">
                  <a:pos x="12" y="17"/>
                </a:cxn>
                <a:cxn ang="0">
                  <a:pos x="15" y="13"/>
                </a:cxn>
                <a:cxn ang="0">
                  <a:pos x="20" y="10"/>
                </a:cxn>
                <a:cxn ang="0">
                  <a:pos x="25" y="7"/>
                </a:cxn>
                <a:cxn ang="0">
                  <a:pos x="32" y="5"/>
                </a:cxn>
                <a:cxn ang="0">
                  <a:pos x="38" y="5"/>
                </a:cxn>
                <a:cxn ang="0">
                  <a:pos x="38" y="0"/>
                </a:cxn>
                <a:cxn ang="0">
                  <a:pos x="31" y="0"/>
                </a:cxn>
                <a:cxn ang="0">
                  <a:pos x="24" y="2"/>
                </a:cxn>
                <a:cxn ang="0">
                  <a:pos x="17" y="5"/>
                </a:cxn>
                <a:cxn ang="0">
                  <a:pos x="11" y="9"/>
                </a:cxn>
                <a:cxn ang="0">
                  <a:pos x="7" y="15"/>
                </a:cxn>
                <a:cxn ang="0">
                  <a:pos x="3" y="20"/>
                </a:cxn>
                <a:cxn ang="0">
                  <a:pos x="1" y="27"/>
                </a:cxn>
                <a:cxn ang="0">
                  <a:pos x="0" y="33"/>
                </a:cxn>
                <a:cxn ang="0">
                  <a:pos x="6" y="33"/>
                </a:cxn>
              </a:cxnLst>
              <a:rect l="0" t="0" r="r" b="b"/>
              <a:pathLst>
                <a:path w="39" h="34">
                  <a:moveTo>
                    <a:pt x="6" y="33"/>
                  </a:moveTo>
                  <a:lnTo>
                    <a:pt x="6" y="27"/>
                  </a:lnTo>
                  <a:lnTo>
                    <a:pt x="9" y="22"/>
                  </a:lnTo>
                  <a:lnTo>
                    <a:pt x="12" y="17"/>
                  </a:lnTo>
                  <a:lnTo>
                    <a:pt x="15" y="13"/>
                  </a:lnTo>
                  <a:lnTo>
                    <a:pt x="20" y="10"/>
                  </a:lnTo>
                  <a:lnTo>
                    <a:pt x="25" y="7"/>
                  </a:lnTo>
                  <a:lnTo>
                    <a:pt x="32" y="5"/>
                  </a:lnTo>
                  <a:lnTo>
                    <a:pt x="38" y="5"/>
                  </a:lnTo>
                  <a:lnTo>
                    <a:pt x="38" y="0"/>
                  </a:lnTo>
                  <a:lnTo>
                    <a:pt x="31" y="0"/>
                  </a:lnTo>
                  <a:lnTo>
                    <a:pt x="24" y="2"/>
                  </a:lnTo>
                  <a:lnTo>
                    <a:pt x="17" y="5"/>
                  </a:lnTo>
                  <a:lnTo>
                    <a:pt x="11" y="9"/>
                  </a:lnTo>
                  <a:lnTo>
                    <a:pt x="7" y="15"/>
                  </a:lnTo>
                  <a:lnTo>
                    <a:pt x="3" y="20"/>
                  </a:lnTo>
                  <a:lnTo>
                    <a:pt x="1" y="27"/>
                  </a:lnTo>
                  <a:lnTo>
                    <a:pt x="0" y="33"/>
                  </a:lnTo>
                  <a:lnTo>
                    <a:pt x="6" y="33"/>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sp>
          <p:nvSpPr>
            <p:cNvPr id="338964" name="Freeform 20"/>
            <p:cNvSpPr>
              <a:spLocks noChangeAspect="1"/>
            </p:cNvSpPr>
            <p:nvPr/>
          </p:nvSpPr>
          <p:spPr bwMode="auto">
            <a:xfrm>
              <a:off x="4857" y="3003"/>
              <a:ext cx="39" cy="35"/>
            </a:xfrm>
            <a:custGeom>
              <a:avLst/>
              <a:gdLst/>
              <a:ahLst/>
              <a:cxnLst>
                <a:cxn ang="0">
                  <a:pos x="38" y="29"/>
                </a:cxn>
                <a:cxn ang="0">
                  <a:pos x="32" y="28"/>
                </a:cxn>
                <a:cxn ang="0">
                  <a:pos x="25" y="26"/>
                </a:cxn>
                <a:cxn ang="0">
                  <a:pos x="20" y="24"/>
                </a:cxn>
                <a:cxn ang="0">
                  <a:pos x="15" y="20"/>
                </a:cxn>
                <a:cxn ang="0">
                  <a:pos x="12" y="16"/>
                </a:cxn>
                <a:cxn ang="0">
                  <a:pos x="9" y="11"/>
                </a:cxn>
                <a:cxn ang="0">
                  <a:pos x="6" y="6"/>
                </a:cxn>
                <a:cxn ang="0">
                  <a:pos x="6" y="0"/>
                </a:cxn>
                <a:cxn ang="0">
                  <a:pos x="0" y="0"/>
                </a:cxn>
                <a:cxn ang="0">
                  <a:pos x="1" y="6"/>
                </a:cxn>
                <a:cxn ang="0">
                  <a:pos x="3" y="13"/>
                </a:cxn>
                <a:cxn ang="0">
                  <a:pos x="7" y="19"/>
                </a:cxn>
                <a:cxn ang="0">
                  <a:pos x="11" y="24"/>
                </a:cxn>
                <a:cxn ang="0">
                  <a:pos x="17" y="28"/>
                </a:cxn>
                <a:cxn ang="0">
                  <a:pos x="24" y="31"/>
                </a:cxn>
                <a:cxn ang="0">
                  <a:pos x="31" y="33"/>
                </a:cxn>
                <a:cxn ang="0">
                  <a:pos x="38" y="34"/>
                </a:cxn>
                <a:cxn ang="0">
                  <a:pos x="38" y="29"/>
                </a:cxn>
              </a:cxnLst>
              <a:rect l="0" t="0" r="r" b="b"/>
              <a:pathLst>
                <a:path w="39" h="35">
                  <a:moveTo>
                    <a:pt x="38" y="29"/>
                  </a:moveTo>
                  <a:lnTo>
                    <a:pt x="32" y="28"/>
                  </a:lnTo>
                  <a:lnTo>
                    <a:pt x="25" y="26"/>
                  </a:lnTo>
                  <a:lnTo>
                    <a:pt x="20" y="24"/>
                  </a:lnTo>
                  <a:lnTo>
                    <a:pt x="15" y="20"/>
                  </a:lnTo>
                  <a:lnTo>
                    <a:pt x="12" y="16"/>
                  </a:lnTo>
                  <a:lnTo>
                    <a:pt x="9" y="11"/>
                  </a:lnTo>
                  <a:lnTo>
                    <a:pt x="6" y="6"/>
                  </a:lnTo>
                  <a:lnTo>
                    <a:pt x="6" y="0"/>
                  </a:lnTo>
                  <a:lnTo>
                    <a:pt x="0" y="0"/>
                  </a:lnTo>
                  <a:lnTo>
                    <a:pt x="1" y="6"/>
                  </a:lnTo>
                  <a:lnTo>
                    <a:pt x="3" y="13"/>
                  </a:lnTo>
                  <a:lnTo>
                    <a:pt x="7" y="19"/>
                  </a:lnTo>
                  <a:lnTo>
                    <a:pt x="11" y="24"/>
                  </a:lnTo>
                  <a:lnTo>
                    <a:pt x="17" y="28"/>
                  </a:lnTo>
                  <a:lnTo>
                    <a:pt x="24" y="31"/>
                  </a:lnTo>
                  <a:lnTo>
                    <a:pt x="31" y="33"/>
                  </a:lnTo>
                  <a:lnTo>
                    <a:pt x="38" y="34"/>
                  </a:lnTo>
                  <a:lnTo>
                    <a:pt x="38" y="29"/>
                  </a:lnTo>
                </a:path>
              </a:pathLst>
            </a:custGeom>
            <a:solidFill>
              <a:srgbClr val="000000"/>
            </a:solidFill>
            <a:ln w="12700" cap="rnd" cmpd="sng">
              <a:noFill/>
              <a:prstDash val="solid"/>
              <a:round/>
              <a:headEnd type="none" w="med" len="med"/>
              <a:tailEnd type="none" w="med" len="med"/>
            </a:ln>
            <a:effectLst/>
          </p:spPr>
          <p:txBody>
            <a:bodyPr/>
            <a:lstStyle/>
            <a:p>
              <a:endParaRPr lang="en-US"/>
            </a:p>
          </p:txBody>
        </p:sp>
      </p:grpSp>
      <p:sp>
        <p:nvSpPr>
          <p:cNvPr id="338969" name="Text Box 25"/>
          <p:cNvSpPr txBox="1">
            <a:spLocks noChangeArrowheads="1"/>
          </p:cNvSpPr>
          <p:nvPr/>
        </p:nvSpPr>
        <p:spPr bwMode="auto">
          <a:xfrm>
            <a:off x="2550838" y="6216651"/>
            <a:ext cx="2978701" cy="261610"/>
          </a:xfrm>
          <a:prstGeom prst="rect">
            <a:avLst/>
          </a:prstGeom>
          <a:noFill/>
          <a:ln w="12700" algn="ctr">
            <a:noFill/>
            <a:miter lim="800000"/>
            <a:headEnd/>
            <a:tailEnd/>
          </a:ln>
          <a:effectLst/>
        </p:spPr>
        <p:txBody>
          <a:bodyPr wrap="none">
            <a:spAutoFit/>
          </a:bodyPr>
          <a:lstStyle/>
          <a:p>
            <a:pPr algn="ctr">
              <a:spcBef>
                <a:spcPct val="0"/>
              </a:spcBef>
              <a:buSzTx/>
            </a:pPr>
            <a:r>
              <a:rPr lang="en-US" sz="1100" b="1"/>
              <a:t>Courtesy Navy Wargaming Division, Newport RI</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6"/>
          <p:cNvSpPr>
            <a:spLocks/>
          </p:cNvSpPr>
          <p:nvPr/>
        </p:nvSpPr>
        <p:spPr bwMode="auto">
          <a:xfrm>
            <a:off x="4526372" y="700499"/>
            <a:ext cx="1567104" cy="1554262"/>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gradFill>
            <a:gsLst>
              <a:gs pos="86000">
                <a:schemeClr val="accent1">
                  <a:lumMod val="75000"/>
                </a:schemeClr>
              </a:gs>
              <a:gs pos="17000">
                <a:schemeClr val="accent1"/>
              </a:gs>
            </a:gsLst>
            <a:lin ang="10800000" scaled="1"/>
          </a:gradFill>
          <a:ln w="0">
            <a:solidFill>
              <a:schemeClr val="accent1"/>
            </a:solid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49" name="Freeform 47"/>
          <p:cNvSpPr>
            <a:spLocks/>
          </p:cNvSpPr>
          <p:nvPr/>
        </p:nvSpPr>
        <p:spPr bwMode="auto">
          <a:xfrm>
            <a:off x="1246596" y="3434685"/>
            <a:ext cx="3662060" cy="2735450"/>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gradFill flip="none" rotWithShape="1">
            <a:gsLst>
              <a:gs pos="49000">
                <a:schemeClr val="accent1">
                  <a:lumMod val="75000"/>
                </a:schemeClr>
              </a:gs>
              <a:gs pos="29000">
                <a:schemeClr val="accent1"/>
              </a:gs>
            </a:gsLst>
            <a:lin ang="3960000" scaled="0"/>
            <a:tileRect/>
          </a:gradFill>
          <a:ln w="0">
            <a:solidFill>
              <a:schemeClr val="accent1"/>
            </a:solid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50" name="Freeform 48"/>
          <p:cNvSpPr>
            <a:spLocks/>
          </p:cNvSpPr>
          <p:nvPr/>
        </p:nvSpPr>
        <p:spPr bwMode="auto">
          <a:xfrm>
            <a:off x="1246596" y="703029"/>
            <a:ext cx="3662060" cy="2731655"/>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gradFill flip="none" rotWithShape="1">
            <a:gsLst>
              <a:gs pos="100000">
                <a:schemeClr val="accent1">
                  <a:lumMod val="75000"/>
                </a:schemeClr>
              </a:gs>
              <a:gs pos="60000">
                <a:schemeClr val="accent1"/>
              </a:gs>
            </a:gsLst>
            <a:lin ang="5400000" scaled="1"/>
            <a:tileRect/>
          </a:gradFill>
          <a:ln w="0">
            <a:solidFill>
              <a:schemeClr val="accent1"/>
            </a:solid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51" name="Freeform 49"/>
          <p:cNvSpPr>
            <a:spLocks/>
          </p:cNvSpPr>
          <p:nvPr/>
        </p:nvSpPr>
        <p:spPr bwMode="auto">
          <a:xfrm>
            <a:off x="1246595" y="700501"/>
            <a:ext cx="4169659" cy="2068976"/>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gradFill>
            <a:gsLst>
              <a:gs pos="86000">
                <a:schemeClr val="accent1">
                  <a:lumMod val="75000"/>
                </a:schemeClr>
              </a:gs>
              <a:gs pos="17000">
                <a:schemeClr val="accent1"/>
              </a:gs>
            </a:gsLst>
            <a:lin ang="10800000" scaled="1"/>
          </a:gradFill>
          <a:ln w="0">
            <a:solidFill>
              <a:schemeClr val="accent1"/>
            </a:solid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52" name="Freeform 50"/>
          <p:cNvSpPr>
            <a:spLocks/>
          </p:cNvSpPr>
          <p:nvPr/>
        </p:nvSpPr>
        <p:spPr bwMode="auto">
          <a:xfrm>
            <a:off x="6778293" y="700500"/>
            <a:ext cx="4160799" cy="2065182"/>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gradFill>
            <a:gsLst>
              <a:gs pos="86000">
                <a:schemeClr val="accent1">
                  <a:lumMod val="75000"/>
                </a:schemeClr>
              </a:gs>
              <a:gs pos="17000">
                <a:schemeClr val="accent1"/>
              </a:gs>
            </a:gsLst>
            <a:lin ang="15000000" scaled="0"/>
          </a:gradFill>
          <a:ln w="0">
            <a:solidFill>
              <a:schemeClr val="accent1"/>
            </a:solid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53" name="Freeform 51"/>
          <p:cNvSpPr>
            <a:spLocks/>
          </p:cNvSpPr>
          <p:nvPr/>
        </p:nvSpPr>
        <p:spPr bwMode="auto">
          <a:xfrm>
            <a:off x="6093476" y="700499"/>
            <a:ext cx="1594952" cy="1560585"/>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gradFill flip="none" rotWithShape="1">
            <a:gsLst>
              <a:gs pos="86000">
                <a:schemeClr val="accent1">
                  <a:lumMod val="75000"/>
                </a:schemeClr>
              </a:gs>
              <a:gs pos="17000">
                <a:schemeClr val="accent1"/>
              </a:gs>
            </a:gsLst>
            <a:lin ang="10800000" scaled="1"/>
            <a:tileRect/>
          </a:gradFill>
          <a:ln w="0">
            <a:solidFill>
              <a:schemeClr val="accent1"/>
            </a:solid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54" name="Freeform 52"/>
          <p:cNvSpPr>
            <a:spLocks/>
          </p:cNvSpPr>
          <p:nvPr/>
        </p:nvSpPr>
        <p:spPr bwMode="auto">
          <a:xfrm>
            <a:off x="1246596" y="4103686"/>
            <a:ext cx="4162064" cy="2066447"/>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gradFill>
            <a:gsLst>
              <a:gs pos="69000">
                <a:schemeClr val="accent1">
                  <a:lumMod val="75000"/>
                </a:schemeClr>
              </a:gs>
              <a:gs pos="48000">
                <a:schemeClr val="accent1"/>
              </a:gs>
            </a:gsLst>
            <a:lin ang="3000000" scaled="0"/>
          </a:gradFill>
          <a:ln w="0">
            <a:solidFill>
              <a:schemeClr val="accent1"/>
            </a:solid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55" name="Freeform 53"/>
          <p:cNvSpPr>
            <a:spLocks/>
          </p:cNvSpPr>
          <p:nvPr/>
        </p:nvSpPr>
        <p:spPr bwMode="auto">
          <a:xfrm>
            <a:off x="7277032" y="700500"/>
            <a:ext cx="3662060" cy="2734185"/>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gradFill>
            <a:gsLst>
              <a:gs pos="86000">
                <a:schemeClr val="accent1">
                  <a:lumMod val="75000"/>
                </a:schemeClr>
              </a:gs>
              <a:gs pos="17000">
                <a:schemeClr val="accent1"/>
              </a:gs>
            </a:gsLst>
            <a:lin ang="15000000" scaled="0"/>
          </a:gradFill>
          <a:ln w="0">
            <a:solidFill>
              <a:schemeClr val="accent1"/>
            </a:solid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56" name="Freeform 54"/>
          <p:cNvSpPr>
            <a:spLocks/>
          </p:cNvSpPr>
          <p:nvPr/>
        </p:nvSpPr>
        <p:spPr bwMode="auto">
          <a:xfrm>
            <a:off x="6769432" y="4103686"/>
            <a:ext cx="4169659" cy="2066447"/>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gradFill>
            <a:gsLst>
              <a:gs pos="87000">
                <a:schemeClr val="accent1">
                  <a:lumMod val="75000"/>
                </a:schemeClr>
              </a:gs>
              <a:gs pos="24000">
                <a:schemeClr val="accent1"/>
              </a:gs>
            </a:gsLst>
            <a:lin ang="0" scaled="1"/>
          </a:gradFill>
          <a:ln w="0">
            <a:solidFill>
              <a:schemeClr val="accent1"/>
            </a:solid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57" name="Freeform 55"/>
          <p:cNvSpPr>
            <a:spLocks/>
          </p:cNvSpPr>
          <p:nvPr/>
        </p:nvSpPr>
        <p:spPr bwMode="auto">
          <a:xfrm>
            <a:off x="7277032" y="3434684"/>
            <a:ext cx="3662060" cy="2732921"/>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gradFill flip="none" rotWithShape="1">
            <a:gsLst>
              <a:gs pos="86000">
                <a:schemeClr val="accent1">
                  <a:lumMod val="75000"/>
                </a:schemeClr>
              </a:gs>
              <a:gs pos="17000">
                <a:schemeClr val="accent1"/>
              </a:gs>
            </a:gsLst>
            <a:lin ang="16800000" scaled="0"/>
            <a:tileRect/>
          </a:gradFill>
          <a:ln w="0">
            <a:solidFill>
              <a:schemeClr val="accent1"/>
            </a:solid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58" name="Freeform 56"/>
          <p:cNvSpPr>
            <a:spLocks/>
          </p:cNvSpPr>
          <p:nvPr/>
        </p:nvSpPr>
        <p:spPr bwMode="auto">
          <a:xfrm>
            <a:off x="6093477" y="4614608"/>
            <a:ext cx="1565837" cy="1555527"/>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gradFill>
            <a:gsLst>
              <a:gs pos="87000">
                <a:schemeClr val="accent1">
                  <a:lumMod val="75000"/>
                </a:schemeClr>
              </a:gs>
              <a:gs pos="24000">
                <a:schemeClr val="accent1"/>
              </a:gs>
            </a:gsLst>
            <a:lin ang="0" scaled="1"/>
          </a:gradFill>
          <a:ln w="0">
            <a:solidFill>
              <a:schemeClr val="accent1"/>
            </a:solid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59" name="Freeform 57"/>
          <p:cNvSpPr>
            <a:spLocks/>
          </p:cNvSpPr>
          <p:nvPr/>
        </p:nvSpPr>
        <p:spPr bwMode="auto">
          <a:xfrm>
            <a:off x="4497259" y="4609548"/>
            <a:ext cx="1596218" cy="1560585"/>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gradFill flip="none" rotWithShape="1">
            <a:gsLst>
              <a:gs pos="87000">
                <a:schemeClr val="accent1">
                  <a:lumMod val="75000"/>
                </a:schemeClr>
              </a:gs>
              <a:gs pos="24000">
                <a:schemeClr val="accent1"/>
              </a:gs>
            </a:gsLst>
            <a:lin ang="0" scaled="1"/>
            <a:tileRect/>
          </a:gradFill>
          <a:ln w="0">
            <a:solidFill>
              <a:schemeClr val="accent1"/>
            </a:solid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83" name="TextBox 82"/>
          <p:cNvSpPr txBox="1"/>
          <p:nvPr/>
        </p:nvSpPr>
        <p:spPr>
          <a:xfrm>
            <a:off x="8148467" y="1113620"/>
            <a:ext cx="1340433" cy="533223"/>
          </a:xfrm>
          <a:prstGeom prst="rect">
            <a:avLst/>
          </a:prstGeom>
          <a:noFill/>
        </p:spPr>
        <p:txBody>
          <a:bodyPr wrap="square" rtlCol="0">
            <a:spAutoFit/>
          </a:bodyPr>
          <a:lstStyle/>
          <a:p>
            <a:r>
              <a:rPr lang="en-US" sz="955" kern="0" dirty="0">
                <a:solidFill>
                  <a:prstClr val="white"/>
                </a:solidFill>
                <a:latin typeface="Arial" panose="020B0604020202020204" pitchFamily="34" charset="0"/>
                <a:cs typeface="Arial" panose="020B0604020202020204" pitchFamily="34" charset="0"/>
              </a:rPr>
              <a:t>This is a sample text.</a:t>
            </a:r>
          </a:p>
          <a:p>
            <a:r>
              <a:rPr lang="en-US" sz="955" kern="0" dirty="0">
                <a:solidFill>
                  <a:prstClr val="white"/>
                </a:solidFill>
                <a:latin typeface="Arial" panose="020B0604020202020204" pitchFamily="34" charset="0"/>
                <a:cs typeface="Arial" panose="020B0604020202020204" pitchFamily="34" charset="0"/>
              </a:rPr>
              <a:t>Insert your desired text here. </a:t>
            </a:r>
            <a:endParaRPr lang="en-US" sz="955" dirty="0">
              <a:solidFill>
                <a:prstClr val="white"/>
              </a:solidFill>
              <a:latin typeface="Arial" panose="020B0604020202020204" pitchFamily="34" charset="0"/>
              <a:cs typeface="Arial" panose="020B0604020202020204" pitchFamily="34" charset="0"/>
            </a:endParaRPr>
          </a:p>
        </p:txBody>
      </p:sp>
      <p:sp>
        <p:nvSpPr>
          <p:cNvPr id="86" name="TextBox 85"/>
          <p:cNvSpPr txBox="1"/>
          <p:nvPr/>
        </p:nvSpPr>
        <p:spPr>
          <a:xfrm>
            <a:off x="8670083" y="2571179"/>
            <a:ext cx="1340433" cy="533223"/>
          </a:xfrm>
          <a:prstGeom prst="rect">
            <a:avLst/>
          </a:prstGeom>
          <a:noFill/>
        </p:spPr>
        <p:txBody>
          <a:bodyPr wrap="square" rtlCol="0">
            <a:spAutoFit/>
          </a:bodyPr>
          <a:lstStyle/>
          <a:p>
            <a:r>
              <a:rPr lang="en-US" sz="955" kern="0" dirty="0">
                <a:solidFill>
                  <a:prstClr val="white"/>
                </a:solidFill>
                <a:latin typeface="Arial" panose="020B0604020202020204" pitchFamily="34" charset="0"/>
                <a:cs typeface="Arial" panose="020B0604020202020204" pitchFamily="34" charset="0"/>
              </a:rPr>
              <a:t>This is a sample text.</a:t>
            </a:r>
          </a:p>
          <a:p>
            <a:r>
              <a:rPr lang="en-US" sz="955" kern="0" dirty="0">
                <a:solidFill>
                  <a:prstClr val="white"/>
                </a:solidFill>
                <a:latin typeface="Arial" panose="020B0604020202020204" pitchFamily="34" charset="0"/>
                <a:cs typeface="Arial" panose="020B0604020202020204" pitchFamily="34" charset="0"/>
              </a:rPr>
              <a:t>Insert your desired text here. </a:t>
            </a:r>
            <a:endParaRPr lang="en-US" sz="955" dirty="0">
              <a:solidFill>
                <a:prstClr val="white"/>
              </a:solidFill>
              <a:latin typeface="Arial" panose="020B0604020202020204" pitchFamily="34" charset="0"/>
              <a:cs typeface="Arial" panose="020B0604020202020204" pitchFamily="34" charset="0"/>
            </a:endParaRPr>
          </a:p>
        </p:txBody>
      </p:sp>
      <p:sp>
        <p:nvSpPr>
          <p:cNvPr id="89" name="TextBox 88"/>
          <p:cNvSpPr txBox="1"/>
          <p:nvPr/>
        </p:nvSpPr>
        <p:spPr>
          <a:xfrm>
            <a:off x="8692482" y="3752149"/>
            <a:ext cx="1340433" cy="533223"/>
          </a:xfrm>
          <a:prstGeom prst="rect">
            <a:avLst/>
          </a:prstGeom>
          <a:noFill/>
        </p:spPr>
        <p:txBody>
          <a:bodyPr wrap="square" rtlCol="0">
            <a:spAutoFit/>
          </a:bodyPr>
          <a:lstStyle/>
          <a:p>
            <a:r>
              <a:rPr lang="en-US" sz="955" kern="0" dirty="0">
                <a:solidFill>
                  <a:prstClr val="white"/>
                </a:solidFill>
                <a:latin typeface="Arial" panose="020B0604020202020204" pitchFamily="34" charset="0"/>
                <a:cs typeface="Arial" panose="020B0604020202020204" pitchFamily="34" charset="0"/>
              </a:rPr>
              <a:t>This is a sample text.</a:t>
            </a:r>
          </a:p>
          <a:p>
            <a:r>
              <a:rPr lang="en-US" sz="955" kern="0" dirty="0">
                <a:solidFill>
                  <a:prstClr val="white"/>
                </a:solidFill>
                <a:latin typeface="Arial" panose="020B0604020202020204" pitchFamily="34" charset="0"/>
                <a:cs typeface="Arial" panose="020B0604020202020204" pitchFamily="34" charset="0"/>
              </a:rPr>
              <a:t>Insert your desired text here. </a:t>
            </a:r>
            <a:endParaRPr lang="en-US" sz="955" dirty="0">
              <a:solidFill>
                <a:prstClr val="white"/>
              </a:solidFill>
              <a:latin typeface="Arial" panose="020B0604020202020204" pitchFamily="34" charset="0"/>
              <a:cs typeface="Arial" panose="020B0604020202020204" pitchFamily="34" charset="0"/>
            </a:endParaRPr>
          </a:p>
        </p:txBody>
      </p:sp>
      <p:sp>
        <p:nvSpPr>
          <p:cNvPr id="95" name="TextBox 94"/>
          <p:cNvSpPr txBox="1"/>
          <p:nvPr/>
        </p:nvSpPr>
        <p:spPr>
          <a:xfrm>
            <a:off x="7819236" y="5341728"/>
            <a:ext cx="1340433" cy="533223"/>
          </a:xfrm>
          <a:prstGeom prst="rect">
            <a:avLst/>
          </a:prstGeom>
          <a:noFill/>
        </p:spPr>
        <p:txBody>
          <a:bodyPr wrap="square" rtlCol="0">
            <a:spAutoFit/>
          </a:bodyPr>
          <a:lstStyle/>
          <a:p>
            <a:r>
              <a:rPr lang="en-US" sz="955" kern="0" dirty="0">
                <a:solidFill>
                  <a:prstClr val="white"/>
                </a:solidFill>
                <a:latin typeface="Arial" panose="020B0604020202020204" pitchFamily="34" charset="0"/>
                <a:cs typeface="Arial" panose="020B0604020202020204" pitchFamily="34" charset="0"/>
              </a:rPr>
              <a:t>This is a sample text.</a:t>
            </a:r>
          </a:p>
          <a:p>
            <a:r>
              <a:rPr lang="en-US" sz="955" kern="0" dirty="0">
                <a:solidFill>
                  <a:prstClr val="white"/>
                </a:solidFill>
                <a:latin typeface="Arial" panose="020B0604020202020204" pitchFamily="34" charset="0"/>
                <a:cs typeface="Arial" panose="020B0604020202020204" pitchFamily="34" charset="0"/>
              </a:rPr>
              <a:t>Insert your desired text here. </a:t>
            </a:r>
            <a:endParaRPr lang="en-US" sz="955" dirty="0">
              <a:solidFill>
                <a:prstClr val="white"/>
              </a:solidFill>
              <a:latin typeface="Arial" panose="020B0604020202020204" pitchFamily="34" charset="0"/>
              <a:cs typeface="Arial" panose="020B0604020202020204" pitchFamily="34" charset="0"/>
            </a:endParaRPr>
          </a:p>
        </p:txBody>
      </p:sp>
      <p:sp>
        <p:nvSpPr>
          <p:cNvPr id="98" name="TextBox 97"/>
          <p:cNvSpPr txBox="1"/>
          <p:nvPr/>
        </p:nvSpPr>
        <p:spPr>
          <a:xfrm>
            <a:off x="5072313" y="5668882"/>
            <a:ext cx="810561" cy="386260"/>
          </a:xfrm>
          <a:prstGeom prst="rect">
            <a:avLst/>
          </a:prstGeom>
          <a:noFill/>
        </p:spPr>
        <p:txBody>
          <a:bodyPr wrap="square" rtlCol="0">
            <a:spAutoFit/>
          </a:bodyPr>
          <a:lstStyle/>
          <a:p>
            <a:pPr algn="ctr"/>
            <a:r>
              <a:rPr lang="en-US" sz="955" kern="0" dirty="0">
                <a:solidFill>
                  <a:prstClr val="white"/>
                </a:solidFill>
                <a:latin typeface="Arial" panose="020B0604020202020204" pitchFamily="34" charset="0"/>
                <a:cs typeface="Arial" panose="020B0604020202020204" pitchFamily="34" charset="0"/>
              </a:rPr>
              <a:t>This is a sample text</a:t>
            </a:r>
            <a:endParaRPr lang="en-US" sz="955" dirty="0">
              <a:solidFill>
                <a:prstClr val="white"/>
              </a:solidFill>
              <a:latin typeface="Arial" panose="020B0604020202020204" pitchFamily="34" charset="0"/>
              <a:cs typeface="Arial" panose="020B0604020202020204" pitchFamily="34" charset="0"/>
            </a:endParaRPr>
          </a:p>
        </p:txBody>
      </p:sp>
      <p:sp>
        <p:nvSpPr>
          <p:cNvPr id="101" name="TextBox 100"/>
          <p:cNvSpPr txBox="1"/>
          <p:nvPr/>
        </p:nvSpPr>
        <p:spPr>
          <a:xfrm>
            <a:off x="3061839" y="5226967"/>
            <a:ext cx="1340433" cy="533223"/>
          </a:xfrm>
          <a:prstGeom prst="rect">
            <a:avLst/>
          </a:prstGeom>
          <a:noFill/>
        </p:spPr>
        <p:txBody>
          <a:bodyPr wrap="square" rtlCol="0">
            <a:spAutoFit/>
          </a:bodyPr>
          <a:lstStyle/>
          <a:p>
            <a:pPr algn="r"/>
            <a:r>
              <a:rPr lang="en-US" sz="955" kern="0" dirty="0">
                <a:solidFill>
                  <a:prstClr val="white"/>
                </a:solidFill>
                <a:latin typeface="Arial" panose="020B0604020202020204" pitchFamily="34" charset="0"/>
                <a:cs typeface="Arial" panose="020B0604020202020204" pitchFamily="34" charset="0"/>
              </a:rPr>
              <a:t>This is a sample text.</a:t>
            </a:r>
          </a:p>
          <a:p>
            <a:pPr algn="r"/>
            <a:r>
              <a:rPr lang="en-US" sz="955" kern="0" dirty="0">
                <a:solidFill>
                  <a:prstClr val="white"/>
                </a:solidFill>
                <a:latin typeface="Arial" panose="020B0604020202020204" pitchFamily="34" charset="0"/>
                <a:cs typeface="Arial" panose="020B0604020202020204" pitchFamily="34" charset="0"/>
              </a:rPr>
              <a:t>Insert your desired text here. </a:t>
            </a:r>
            <a:endParaRPr lang="en-US" sz="955" dirty="0">
              <a:solidFill>
                <a:prstClr val="white"/>
              </a:solidFill>
              <a:latin typeface="Arial" panose="020B0604020202020204" pitchFamily="34" charset="0"/>
              <a:cs typeface="Arial" panose="020B0604020202020204" pitchFamily="34" charset="0"/>
            </a:endParaRPr>
          </a:p>
        </p:txBody>
      </p:sp>
      <p:sp>
        <p:nvSpPr>
          <p:cNvPr id="104" name="TextBox 103"/>
          <p:cNvSpPr txBox="1"/>
          <p:nvPr/>
        </p:nvSpPr>
        <p:spPr>
          <a:xfrm>
            <a:off x="2114799" y="3757739"/>
            <a:ext cx="1340433" cy="533223"/>
          </a:xfrm>
          <a:prstGeom prst="rect">
            <a:avLst/>
          </a:prstGeom>
          <a:noFill/>
        </p:spPr>
        <p:txBody>
          <a:bodyPr wrap="square" rtlCol="0">
            <a:spAutoFit/>
          </a:bodyPr>
          <a:lstStyle/>
          <a:p>
            <a:pPr algn="r"/>
            <a:r>
              <a:rPr lang="en-US" sz="955" kern="0" dirty="0">
                <a:solidFill>
                  <a:prstClr val="white"/>
                </a:solidFill>
                <a:latin typeface="Arial" panose="020B0604020202020204" pitchFamily="34" charset="0"/>
                <a:cs typeface="Arial" panose="020B0604020202020204" pitchFamily="34" charset="0"/>
              </a:rPr>
              <a:t>This is a sample text.</a:t>
            </a:r>
          </a:p>
          <a:p>
            <a:pPr algn="r"/>
            <a:r>
              <a:rPr lang="en-US" sz="955" kern="0" dirty="0">
                <a:solidFill>
                  <a:prstClr val="white"/>
                </a:solidFill>
                <a:latin typeface="Arial" panose="020B0604020202020204" pitchFamily="34" charset="0"/>
                <a:cs typeface="Arial" panose="020B0604020202020204" pitchFamily="34" charset="0"/>
              </a:rPr>
              <a:t>Insert your desired text here. </a:t>
            </a:r>
            <a:endParaRPr lang="en-US" sz="955" dirty="0">
              <a:solidFill>
                <a:prstClr val="white"/>
              </a:solidFill>
              <a:latin typeface="Arial" panose="020B0604020202020204" pitchFamily="34" charset="0"/>
              <a:cs typeface="Arial" panose="020B0604020202020204" pitchFamily="34" charset="0"/>
            </a:endParaRPr>
          </a:p>
        </p:txBody>
      </p:sp>
      <p:sp>
        <p:nvSpPr>
          <p:cNvPr id="107" name="TextBox 106"/>
          <p:cNvSpPr txBox="1"/>
          <p:nvPr/>
        </p:nvSpPr>
        <p:spPr>
          <a:xfrm>
            <a:off x="2731753" y="1156168"/>
            <a:ext cx="1340433" cy="533223"/>
          </a:xfrm>
          <a:prstGeom prst="rect">
            <a:avLst/>
          </a:prstGeom>
          <a:noFill/>
        </p:spPr>
        <p:txBody>
          <a:bodyPr wrap="square" rtlCol="0">
            <a:spAutoFit/>
          </a:bodyPr>
          <a:lstStyle/>
          <a:p>
            <a:pPr algn="r"/>
            <a:r>
              <a:rPr lang="en-US" sz="955" kern="0" dirty="0">
                <a:solidFill>
                  <a:prstClr val="white"/>
                </a:solidFill>
                <a:latin typeface="Arial" panose="020B0604020202020204" pitchFamily="34" charset="0"/>
                <a:cs typeface="Arial" panose="020B0604020202020204" pitchFamily="34" charset="0"/>
              </a:rPr>
              <a:t>This is a sample text.</a:t>
            </a:r>
          </a:p>
          <a:p>
            <a:pPr algn="r"/>
            <a:r>
              <a:rPr lang="en-US" sz="955" kern="0" dirty="0">
                <a:solidFill>
                  <a:prstClr val="white"/>
                </a:solidFill>
                <a:latin typeface="Arial" panose="020B0604020202020204" pitchFamily="34" charset="0"/>
                <a:cs typeface="Arial" panose="020B0604020202020204" pitchFamily="34" charset="0"/>
              </a:rPr>
              <a:t>Insert your desired text here. </a:t>
            </a:r>
            <a:endParaRPr lang="en-US" sz="955" dirty="0">
              <a:solidFill>
                <a:prstClr val="white"/>
              </a:solidFill>
              <a:latin typeface="Arial" panose="020B0604020202020204" pitchFamily="34" charset="0"/>
              <a:cs typeface="Arial" panose="020B0604020202020204" pitchFamily="34" charset="0"/>
            </a:endParaRPr>
          </a:p>
        </p:txBody>
      </p:sp>
      <p:sp>
        <p:nvSpPr>
          <p:cNvPr id="110" name="TextBox 109"/>
          <p:cNvSpPr txBox="1"/>
          <p:nvPr/>
        </p:nvSpPr>
        <p:spPr>
          <a:xfrm>
            <a:off x="2195912" y="2682733"/>
            <a:ext cx="1340433" cy="533223"/>
          </a:xfrm>
          <a:prstGeom prst="rect">
            <a:avLst/>
          </a:prstGeom>
          <a:noFill/>
        </p:spPr>
        <p:txBody>
          <a:bodyPr wrap="square" rtlCol="0">
            <a:spAutoFit/>
          </a:bodyPr>
          <a:lstStyle/>
          <a:p>
            <a:pPr algn="r"/>
            <a:r>
              <a:rPr lang="en-US" sz="955" kern="0" dirty="0">
                <a:solidFill>
                  <a:prstClr val="white"/>
                </a:solidFill>
                <a:latin typeface="Arial" panose="020B0604020202020204" pitchFamily="34" charset="0"/>
                <a:cs typeface="Arial" panose="020B0604020202020204" pitchFamily="34" charset="0"/>
              </a:rPr>
              <a:t>This is a sample text.</a:t>
            </a:r>
          </a:p>
          <a:p>
            <a:pPr algn="r"/>
            <a:r>
              <a:rPr lang="en-US" sz="955" kern="0" dirty="0">
                <a:solidFill>
                  <a:prstClr val="white"/>
                </a:solidFill>
                <a:latin typeface="Arial" panose="020B0604020202020204" pitchFamily="34" charset="0"/>
                <a:cs typeface="Arial" panose="020B0604020202020204" pitchFamily="34" charset="0"/>
              </a:rPr>
              <a:t>Insert your desired text here. </a:t>
            </a:r>
            <a:endParaRPr lang="en-US" sz="955" dirty="0">
              <a:solidFill>
                <a:prstClr val="white"/>
              </a:solidFill>
              <a:latin typeface="Arial" panose="020B0604020202020204" pitchFamily="34" charset="0"/>
              <a:cs typeface="Arial" panose="020B0604020202020204" pitchFamily="34" charset="0"/>
            </a:endParaRPr>
          </a:p>
        </p:txBody>
      </p:sp>
      <p:sp>
        <p:nvSpPr>
          <p:cNvPr id="113" name="TextBox 112"/>
          <p:cNvSpPr txBox="1"/>
          <p:nvPr/>
        </p:nvSpPr>
        <p:spPr>
          <a:xfrm>
            <a:off x="5127537" y="1415799"/>
            <a:ext cx="855857" cy="386260"/>
          </a:xfrm>
          <a:prstGeom prst="rect">
            <a:avLst/>
          </a:prstGeom>
          <a:noFill/>
        </p:spPr>
        <p:txBody>
          <a:bodyPr wrap="square" rtlCol="0">
            <a:spAutoFit/>
          </a:bodyPr>
          <a:lstStyle/>
          <a:p>
            <a:pPr algn="ctr"/>
            <a:r>
              <a:rPr lang="en-US" sz="955" kern="0" dirty="0">
                <a:solidFill>
                  <a:prstClr val="white"/>
                </a:solidFill>
                <a:latin typeface="Arial" panose="020B0604020202020204" pitchFamily="34" charset="0"/>
                <a:cs typeface="Arial" panose="020B0604020202020204" pitchFamily="34" charset="0"/>
              </a:rPr>
              <a:t>This is a sample text. </a:t>
            </a:r>
            <a:endParaRPr lang="en-US" sz="955" dirty="0">
              <a:solidFill>
                <a:prstClr val="white"/>
              </a:solidFill>
              <a:latin typeface="Arial" panose="020B0604020202020204" pitchFamily="34" charset="0"/>
              <a:cs typeface="Arial" panose="020B0604020202020204" pitchFamily="34" charset="0"/>
            </a:endParaRPr>
          </a:p>
        </p:txBody>
      </p:sp>
      <p:grpSp>
        <p:nvGrpSpPr>
          <p:cNvPr id="230" name="Group 229"/>
          <p:cNvGrpSpPr/>
          <p:nvPr/>
        </p:nvGrpSpPr>
        <p:grpSpPr>
          <a:xfrm>
            <a:off x="6416014" y="5150190"/>
            <a:ext cx="427222" cy="485820"/>
            <a:chOff x="-1917700" y="3270251"/>
            <a:chExt cx="420688" cy="477838"/>
          </a:xfrm>
          <a:solidFill>
            <a:schemeClr val="bg1"/>
          </a:solidFill>
        </p:grpSpPr>
        <p:sp>
          <p:nvSpPr>
            <p:cNvPr id="231" name="Freeform 157"/>
            <p:cNvSpPr>
              <a:spLocks/>
            </p:cNvSpPr>
            <p:nvPr/>
          </p:nvSpPr>
          <p:spPr bwMode="auto">
            <a:xfrm>
              <a:off x="-1771650" y="3379788"/>
              <a:ext cx="128588" cy="130175"/>
            </a:xfrm>
            <a:custGeom>
              <a:avLst/>
              <a:gdLst>
                <a:gd name="T0" fmla="*/ 74 w 889"/>
                <a:gd name="T1" fmla="*/ 0 h 899"/>
                <a:gd name="T2" fmla="*/ 815 w 889"/>
                <a:gd name="T3" fmla="*/ 0 h 899"/>
                <a:gd name="T4" fmla="*/ 832 w 889"/>
                <a:gd name="T5" fmla="*/ 2 h 899"/>
                <a:gd name="T6" fmla="*/ 849 w 889"/>
                <a:gd name="T7" fmla="*/ 9 h 899"/>
                <a:gd name="T8" fmla="*/ 864 w 889"/>
                <a:gd name="T9" fmla="*/ 19 h 899"/>
                <a:gd name="T10" fmla="*/ 876 w 889"/>
                <a:gd name="T11" fmla="*/ 33 h 899"/>
                <a:gd name="T12" fmla="*/ 885 w 889"/>
                <a:gd name="T13" fmla="*/ 48 h 899"/>
                <a:gd name="T14" fmla="*/ 889 w 889"/>
                <a:gd name="T15" fmla="*/ 66 h 899"/>
                <a:gd name="T16" fmla="*/ 889 w 889"/>
                <a:gd name="T17" fmla="*/ 84 h 899"/>
                <a:gd name="T18" fmla="*/ 886 w 889"/>
                <a:gd name="T19" fmla="*/ 101 h 899"/>
                <a:gd name="T20" fmla="*/ 853 w 889"/>
                <a:gd name="T21" fmla="*/ 186 h 899"/>
                <a:gd name="T22" fmla="*/ 815 w 889"/>
                <a:gd name="T23" fmla="*/ 269 h 899"/>
                <a:gd name="T24" fmla="*/ 770 w 889"/>
                <a:gd name="T25" fmla="*/ 350 h 899"/>
                <a:gd name="T26" fmla="*/ 722 w 889"/>
                <a:gd name="T27" fmla="*/ 430 h 899"/>
                <a:gd name="T28" fmla="*/ 667 w 889"/>
                <a:gd name="T29" fmla="*/ 507 h 899"/>
                <a:gd name="T30" fmla="*/ 607 w 889"/>
                <a:gd name="T31" fmla="*/ 584 h 899"/>
                <a:gd name="T32" fmla="*/ 580 w 889"/>
                <a:gd name="T33" fmla="*/ 618 h 899"/>
                <a:gd name="T34" fmla="*/ 559 w 889"/>
                <a:gd name="T35" fmla="*/ 657 h 899"/>
                <a:gd name="T36" fmla="*/ 542 w 889"/>
                <a:gd name="T37" fmla="*/ 696 h 899"/>
                <a:gd name="T38" fmla="*/ 530 w 889"/>
                <a:gd name="T39" fmla="*/ 738 h 899"/>
                <a:gd name="T40" fmla="*/ 522 w 889"/>
                <a:gd name="T41" fmla="*/ 780 h 899"/>
                <a:gd name="T42" fmla="*/ 519 w 889"/>
                <a:gd name="T43" fmla="*/ 824 h 899"/>
                <a:gd name="T44" fmla="*/ 516 w 889"/>
                <a:gd name="T45" fmla="*/ 844 h 899"/>
                <a:gd name="T46" fmla="*/ 509 w 889"/>
                <a:gd name="T47" fmla="*/ 862 h 899"/>
                <a:gd name="T48" fmla="*/ 498 w 889"/>
                <a:gd name="T49" fmla="*/ 877 h 899"/>
                <a:gd name="T50" fmla="*/ 482 w 889"/>
                <a:gd name="T51" fmla="*/ 889 h 899"/>
                <a:gd name="T52" fmla="*/ 465 w 889"/>
                <a:gd name="T53" fmla="*/ 897 h 899"/>
                <a:gd name="T54" fmla="*/ 445 w 889"/>
                <a:gd name="T55" fmla="*/ 899 h 899"/>
                <a:gd name="T56" fmla="*/ 424 w 889"/>
                <a:gd name="T57" fmla="*/ 897 h 899"/>
                <a:gd name="T58" fmla="*/ 407 w 889"/>
                <a:gd name="T59" fmla="*/ 889 h 899"/>
                <a:gd name="T60" fmla="*/ 391 w 889"/>
                <a:gd name="T61" fmla="*/ 877 h 899"/>
                <a:gd name="T62" fmla="*/ 380 w 889"/>
                <a:gd name="T63" fmla="*/ 862 h 899"/>
                <a:gd name="T64" fmla="*/ 373 w 889"/>
                <a:gd name="T65" fmla="*/ 844 h 899"/>
                <a:gd name="T66" fmla="*/ 370 w 889"/>
                <a:gd name="T67" fmla="*/ 824 h 899"/>
                <a:gd name="T68" fmla="*/ 368 w 889"/>
                <a:gd name="T69" fmla="*/ 780 h 899"/>
                <a:gd name="T70" fmla="*/ 359 w 889"/>
                <a:gd name="T71" fmla="*/ 738 h 899"/>
                <a:gd name="T72" fmla="*/ 347 w 889"/>
                <a:gd name="T73" fmla="*/ 696 h 899"/>
                <a:gd name="T74" fmla="*/ 330 w 889"/>
                <a:gd name="T75" fmla="*/ 657 h 899"/>
                <a:gd name="T76" fmla="*/ 309 w 889"/>
                <a:gd name="T77" fmla="*/ 618 h 899"/>
                <a:gd name="T78" fmla="*/ 282 w 889"/>
                <a:gd name="T79" fmla="*/ 584 h 899"/>
                <a:gd name="T80" fmla="*/ 222 w 889"/>
                <a:gd name="T81" fmla="*/ 507 h 899"/>
                <a:gd name="T82" fmla="*/ 167 w 889"/>
                <a:gd name="T83" fmla="*/ 430 h 899"/>
                <a:gd name="T84" fmla="*/ 118 w 889"/>
                <a:gd name="T85" fmla="*/ 350 h 899"/>
                <a:gd name="T86" fmla="*/ 74 w 889"/>
                <a:gd name="T87" fmla="*/ 269 h 899"/>
                <a:gd name="T88" fmla="*/ 36 w 889"/>
                <a:gd name="T89" fmla="*/ 186 h 899"/>
                <a:gd name="T90" fmla="*/ 4 w 889"/>
                <a:gd name="T91" fmla="*/ 101 h 899"/>
                <a:gd name="T92" fmla="*/ 0 w 889"/>
                <a:gd name="T93" fmla="*/ 84 h 899"/>
                <a:gd name="T94" fmla="*/ 0 w 889"/>
                <a:gd name="T95" fmla="*/ 66 h 899"/>
                <a:gd name="T96" fmla="*/ 4 w 889"/>
                <a:gd name="T97" fmla="*/ 48 h 899"/>
                <a:gd name="T98" fmla="*/ 12 w 889"/>
                <a:gd name="T99" fmla="*/ 33 h 899"/>
                <a:gd name="T100" fmla="*/ 25 w 889"/>
                <a:gd name="T101" fmla="*/ 19 h 899"/>
                <a:gd name="T102" fmla="*/ 39 w 889"/>
                <a:gd name="T103" fmla="*/ 9 h 899"/>
                <a:gd name="T104" fmla="*/ 56 w 889"/>
                <a:gd name="T105" fmla="*/ 2 h 899"/>
                <a:gd name="T106" fmla="*/ 74 w 889"/>
                <a:gd name="T107" fmla="*/ 0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9" h="899">
                  <a:moveTo>
                    <a:pt x="74" y="0"/>
                  </a:moveTo>
                  <a:lnTo>
                    <a:pt x="815" y="0"/>
                  </a:lnTo>
                  <a:lnTo>
                    <a:pt x="832" y="2"/>
                  </a:lnTo>
                  <a:lnTo>
                    <a:pt x="849" y="9"/>
                  </a:lnTo>
                  <a:lnTo>
                    <a:pt x="864" y="19"/>
                  </a:lnTo>
                  <a:lnTo>
                    <a:pt x="876" y="33"/>
                  </a:lnTo>
                  <a:lnTo>
                    <a:pt x="885" y="48"/>
                  </a:lnTo>
                  <a:lnTo>
                    <a:pt x="889" y="66"/>
                  </a:lnTo>
                  <a:lnTo>
                    <a:pt x="889" y="84"/>
                  </a:lnTo>
                  <a:lnTo>
                    <a:pt x="886" y="101"/>
                  </a:lnTo>
                  <a:lnTo>
                    <a:pt x="853" y="186"/>
                  </a:lnTo>
                  <a:lnTo>
                    <a:pt x="815" y="269"/>
                  </a:lnTo>
                  <a:lnTo>
                    <a:pt x="770" y="350"/>
                  </a:lnTo>
                  <a:lnTo>
                    <a:pt x="722" y="430"/>
                  </a:lnTo>
                  <a:lnTo>
                    <a:pt x="667" y="507"/>
                  </a:lnTo>
                  <a:lnTo>
                    <a:pt x="607" y="584"/>
                  </a:lnTo>
                  <a:lnTo>
                    <a:pt x="580" y="618"/>
                  </a:lnTo>
                  <a:lnTo>
                    <a:pt x="559" y="657"/>
                  </a:lnTo>
                  <a:lnTo>
                    <a:pt x="542" y="696"/>
                  </a:lnTo>
                  <a:lnTo>
                    <a:pt x="530" y="738"/>
                  </a:lnTo>
                  <a:lnTo>
                    <a:pt x="522" y="780"/>
                  </a:lnTo>
                  <a:lnTo>
                    <a:pt x="519" y="824"/>
                  </a:lnTo>
                  <a:lnTo>
                    <a:pt x="516" y="844"/>
                  </a:lnTo>
                  <a:lnTo>
                    <a:pt x="509" y="862"/>
                  </a:lnTo>
                  <a:lnTo>
                    <a:pt x="498" y="877"/>
                  </a:lnTo>
                  <a:lnTo>
                    <a:pt x="482" y="889"/>
                  </a:lnTo>
                  <a:lnTo>
                    <a:pt x="465" y="897"/>
                  </a:lnTo>
                  <a:lnTo>
                    <a:pt x="445" y="899"/>
                  </a:lnTo>
                  <a:lnTo>
                    <a:pt x="424" y="897"/>
                  </a:lnTo>
                  <a:lnTo>
                    <a:pt x="407" y="889"/>
                  </a:lnTo>
                  <a:lnTo>
                    <a:pt x="391" y="877"/>
                  </a:lnTo>
                  <a:lnTo>
                    <a:pt x="380" y="862"/>
                  </a:lnTo>
                  <a:lnTo>
                    <a:pt x="373" y="844"/>
                  </a:lnTo>
                  <a:lnTo>
                    <a:pt x="370" y="824"/>
                  </a:lnTo>
                  <a:lnTo>
                    <a:pt x="368" y="780"/>
                  </a:lnTo>
                  <a:lnTo>
                    <a:pt x="359" y="738"/>
                  </a:lnTo>
                  <a:lnTo>
                    <a:pt x="347" y="696"/>
                  </a:lnTo>
                  <a:lnTo>
                    <a:pt x="330" y="657"/>
                  </a:lnTo>
                  <a:lnTo>
                    <a:pt x="309" y="618"/>
                  </a:lnTo>
                  <a:lnTo>
                    <a:pt x="282" y="584"/>
                  </a:lnTo>
                  <a:lnTo>
                    <a:pt x="222" y="507"/>
                  </a:lnTo>
                  <a:lnTo>
                    <a:pt x="167" y="430"/>
                  </a:lnTo>
                  <a:lnTo>
                    <a:pt x="118" y="350"/>
                  </a:lnTo>
                  <a:lnTo>
                    <a:pt x="74" y="269"/>
                  </a:lnTo>
                  <a:lnTo>
                    <a:pt x="36" y="186"/>
                  </a:lnTo>
                  <a:lnTo>
                    <a:pt x="4" y="101"/>
                  </a:lnTo>
                  <a:lnTo>
                    <a:pt x="0" y="84"/>
                  </a:lnTo>
                  <a:lnTo>
                    <a:pt x="0" y="66"/>
                  </a:lnTo>
                  <a:lnTo>
                    <a:pt x="4" y="48"/>
                  </a:lnTo>
                  <a:lnTo>
                    <a:pt x="12" y="33"/>
                  </a:lnTo>
                  <a:lnTo>
                    <a:pt x="25" y="19"/>
                  </a:lnTo>
                  <a:lnTo>
                    <a:pt x="39" y="9"/>
                  </a:lnTo>
                  <a:lnTo>
                    <a:pt x="56" y="2"/>
                  </a:lnTo>
                  <a:lnTo>
                    <a:pt x="74"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32" name="Freeform 158"/>
            <p:cNvSpPr>
              <a:spLocks/>
            </p:cNvSpPr>
            <p:nvPr/>
          </p:nvSpPr>
          <p:spPr bwMode="auto">
            <a:xfrm>
              <a:off x="-1825625" y="3530601"/>
              <a:ext cx="236538" cy="157163"/>
            </a:xfrm>
            <a:custGeom>
              <a:avLst/>
              <a:gdLst>
                <a:gd name="T0" fmla="*/ 822 w 1643"/>
                <a:gd name="T1" fmla="*/ 0 h 1090"/>
                <a:gd name="T2" fmla="*/ 842 w 1643"/>
                <a:gd name="T3" fmla="*/ 2 h 1090"/>
                <a:gd name="T4" fmla="*/ 859 w 1643"/>
                <a:gd name="T5" fmla="*/ 10 h 1090"/>
                <a:gd name="T6" fmla="*/ 875 w 1643"/>
                <a:gd name="T7" fmla="*/ 22 h 1090"/>
                <a:gd name="T8" fmla="*/ 886 w 1643"/>
                <a:gd name="T9" fmla="*/ 36 h 1090"/>
                <a:gd name="T10" fmla="*/ 893 w 1643"/>
                <a:gd name="T11" fmla="*/ 55 h 1090"/>
                <a:gd name="T12" fmla="*/ 896 w 1643"/>
                <a:gd name="T13" fmla="*/ 75 h 1090"/>
                <a:gd name="T14" fmla="*/ 900 w 1643"/>
                <a:gd name="T15" fmla="*/ 115 h 1090"/>
                <a:gd name="T16" fmla="*/ 908 w 1643"/>
                <a:gd name="T17" fmla="*/ 156 h 1090"/>
                <a:gd name="T18" fmla="*/ 923 w 1643"/>
                <a:gd name="T19" fmla="*/ 195 h 1090"/>
                <a:gd name="T20" fmla="*/ 943 w 1643"/>
                <a:gd name="T21" fmla="*/ 234 h 1090"/>
                <a:gd name="T22" fmla="*/ 969 w 1643"/>
                <a:gd name="T23" fmla="*/ 272 h 1090"/>
                <a:gd name="T24" fmla="*/ 1000 w 1643"/>
                <a:gd name="T25" fmla="*/ 309 h 1090"/>
                <a:gd name="T26" fmla="*/ 1036 w 1643"/>
                <a:gd name="T27" fmla="*/ 344 h 1090"/>
                <a:gd name="T28" fmla="*/ 1077 w 1643"/>
                <a:gd name="T29" fmla="*/ 377 h 1090"/>
                <a:gd name="T30" fmla="*/ 1168 w 1643"/>
                <a:gd name="T31" fmla="*/ 448 h 1090"/>
                <a:gd name="T32" fmla="*/ 1253 w 1643"/>
                <a:gd name="T33" fmla="*/ 520 h 1090"/>
                <a:gd name="T34" fmla="*/ 1332 w 1643"/>
                <a:gd name="T35" fmla="*/ 593 h 1090"/>
                <a:gd name="T36" fmla="*/ 1405 w 1643"/>
                <a:gd name="T37" fmla="*/ 667 h 1090"/>
                <a:gd name="T38" fmla="*/ 1472 w 1643"/>
                <a:gd name="T39" fmla="*/ 743 h 1090"/>
                <a:gd name="T40" fmla="*/ 1532 w 1643"/>
                <a:gd name="T41" fmla="*/ 820 h 1090"/>
                <a:gd name="T42" fmla="*/ 1585 w 1643"/>
                <a:gd name="T43" fmla="*/ 898 h 1090"/>
                <a:gd name="T44" fmla="*/ 1634 w 1643"/>
                <a:gd name="T45" fmla="*/ 977 h 1090"/>
                <a:gd name="T46" fmla="*/ 1641 w 1643"/>
                <a:gd name="T47" fmla="*/ 995 h 1090"/>
                <a:gd name="T48" fmla="*/ 1643 w 1643"/>
                <a:gd name="T49" fmla="*/ 1015 h 1090"/>
                <a:gd name="T50" fmla="*/ 1640 w 1643"/>
                <a:gd name="T51" fmla="*/ 1034 h 1090"/>
                <a:gd name="T52" fmla="*/ 1633 w 1643"/>
                <a:gd name="T53" fmla="*/ 1052 h 1090"/>
                <a:gd name="T54" fmla="*/ 1620 w 1643"/>
                <a:gd name="T55" fmla="*/ 1068 h 1090"/>
                <a:gd name="T56" fmla="*/ 1606 w 1643"/>
                <a:gd name="T57" fmla="*/ 1079 h 1090"/>
                <a:gd name="T58" fmla="*/ 1587 w 1643"/>
                <a:gd name="T59" fmla="*/ 1087 h 1090"/>
                <a:gd name="T60" fmla="*/ 1568 w 1643"/>
                <a:gd name="T61" fmla="*/ 1090 h 1090"/>
                <a:gd name="T62" fmla="*/ 74 w 1643"/>
                <a:gd name="T63" fmla="*/ 1090 h 1090"/>
                <a:gd name="T64" fmla="*/ 56 w 1643"/>
                <a:gd name="T65" fmla="*/ 1087 h 1090"/>
                <a:gd name="T66" fmla="*/ 37 w 1643"/>
                <a:gd name="T67" fmla="*/ 1079 h 1090"/>
                <a:gd name="T68" fmla="*/ 22 w 1643"/>
                <a:gd name="T69" fmla="*/ 1068 h 1090"/>
                <a:gd name="T70" fmla="*/ 10 w 1643"/>
                <a:gd name="T71" fmla="*/ 1052 h 1090"/>
                <a:gd name="T72" fmla="*/ 3 w 1643"/>
                <a:gd name="T73" fmla="*/ 1034 h 1090"/>
                <a:gd name="T74" fmla="*/ 0 w 1643"/>
                <a:gd name="T75" fmla="*/ 1015 h 1090"/>
                <a:gd name="T76" fmla="*/ 2 w 1643"/>
                <a:gd name="T77" fmla="*/ 995 h 1090"/>
                <a:gd name="T78" fmla="*/ 10 w 1643"/>
                <a:gd name="T79" fmla="*/ 977 h 1090"/>
                <a:gd name="T80" fmla="*/ 58 w 1643"/>
                <a:gd name="T81" fmla="*/ 898 h 1090"/>
                <a:gd name="T82" fmla="*/ 112 w 1643"/>
                <a:gd name="T83" fmla="*/ 820 h 1090"/>
                <a:gd name="T84" fmla="*/ 173 w 1643"/>
                <a:gd name="T85" fmla="*/ 743 h 1090"/>
                <a:gd name="T86" fmla="*/ 239 w 1643"/>
                <a:gd name="T87" fmla="*/ 667 h 1090"/>
                <a:gd name="T88" fmla="*/ 311 w 1643"/>
                <a:gd name="T89" fmla="*/ 593 h 1090"/>
                <a:gd name="T90" fmla="*/ 390 w 1643"/>
                <a:gd name="T91" fmla="*/ 520 h 1090"/>
                <a:gd name="T92" fmla="*/ 475 w 1643"/>
                <a:gd name="T93" fmla="*/ 448 h 1090"/>
                <a:gd name="T94" fmla="*/ 566 w 1643"/>
                <a:gd name="T95" fmla="*/ 377 h 1090"/>
                <a:gd name="T96" fmla="*/ 607 w 1643"/>
                <a:gd name="T97" fmla="*/ 344 h 1090"/>
                <a:gd name="T98" fmla="*/ 643 w 1643"/>
                <a:gd name="T99" fmla="*/ 309 h 1090"/>
                <a:gd name="T100" fmla="*/ 674 w 1643"/>
                <a:gd name="T101" fmla="*/ 272 h 1090"/>
                <a:gd name="T102" fmla="*/ 700 w 1643"/>
                <a:gd name="T103" fmla="*/ 234 h 1090"/>
                <a:gd name="T104" fmla="*/ 720 w 1643"/>
                <a:gd name="T105" fmla="*/ 195 h 1090"/>
                <a:gd name="T106" fmla="*/ 735 w 1643"/>
                <a:gd name="T107" fmla="*/ 156 h 1090"/>
                <a:gd name="T108" fmla="*/ 744 w 1643"/>
                <a:gd name="T109" fmla="*/ 115 h 1090"/>
                <a:gd name="T110" fmla="*/ 747 w 1643"/>
                <a:gd name="T111" fmla="*/ 75 h 1090"/>
                <a:gd name="T112" fmla="*/ 750 w 1643"/>
                <a:gd name="T113" fmla="*/ 55 h 1090"/>
                <a:gd name="T114" fmla="*/ 757 w 1643"/>
                <a:gd name="T115" fmla="*/ 36 h 1090"/>
                <a:gd name="T116" fmla="*/ 768 w 1643"/>
                <a:gd name="T117" fmla="*/ 22 h 1090"/>
                <a:gd name="T118" fmla="*/ 784 w 1643"/>
                <a:gd name="T119" fmla="*/ 10 h 1090"/>
                <a:gd name="T120" fmla="*/ 801 w 1643"/>
                <a:gd name="T121" fmla="*/ 2 h 1090"/>
                <a:gd name="T122" fmla="*/ 822 w 1643"/>
                <a:gd name="T123"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3" h="1090">
                  <a:moveTo>
                    <a:pt x="822" y="0"/>
                  </a:moveTo>
                  <a:lnTo>
                    <a:pt x="842" y="2"/>
                  </a:lnTo>
                  <a:lnTo>
                    <a:pt x="859" y="10"/>
                  </a:lnTo>
                  <a:lnTo>
                    <a:pt x="875" y="22"/>
                  </a:lnTo>
                  <a:lnTo>
                    <a:pt x="886" y="36"/>
                  </a:lnTo>
                  <a:lnTo>
                    <a:pt x="893" y="55"/>
                  </a:lnTo>
                  <a:lnTo>
                    <a:pt x="896" y="75"/>
                  </a:lnTo>
                  <a:lnTo>
                    <a:pt x="900" y="115"/>
                  </a:lnTo>
                  <a:lnTo>
                    <a:pt x="908" y="156"/>
                  </a:lnTo>
                  <a:lnTo>
                    <a:pt x="923" y="195"/>
                  </a:lnTo>
                  <a:lnTo>
                    <a:pt x="943" y="234"/>
                  </a:lnTo>
                  <a:lnTo>
                    <a:pt x="969" y="272"/>
                  </a:lnTo>
                  <a:lnTo>
                    <a:pt x="1000" y="309"/>
                  </a:lnTo>
                  <a:lnTo>
                    <a:pt x="1036" y="344"/>
                  </a:lnTo>
                  <a:lnTo>
                    <a:pt x="1077" y="377"/>
                  </a:lnTo>
                  <a:lnTo>
                    <a:pt x="1168" y="448"/>
                  </a:lnTo>
                  <a:lnTo>
                    <a:pt x="1253" y="520"/>
                  </a:lnTo>
                  <a:lnTo>
                    <a:pt x="1332" y="593"/>
                  </a:lnTo>
                  <a:lnTo>
                    <a:pt x="1405" y="667"/>
                  </a:lnTo>
                  <a:lnTo>
                    <a:pt x="1472" y="743"/>
                  </a:lnTo>
                  <a:lnTo>
                    <a:pt x="1532" y="820"/>
                  </a:lnTo>
                  <a:lnTo>
                    <a:pt x="1585" y="898"/>
                  </a:lnTo>
                  <a:lnTo>
                    <a:pt x="1634" y="977"/>
                  </a:lnTo>
                  <a:lnTo>
                    <a:pt x="1641" y="995"/>
                  </a:lnTo>
                  <a:lnTo>
                    <a:pt x="1643" y="1015"/>
                  </a:lnTo>
                  <a:lnTo>
                    <a:pt x="1640" y="1034"/>
                  </a:lnTo>
                  <a:lnTo>
                    <a:pt x="1633" y="1052"/>
                  </a:lnTo>
                  <a:lnTo>
                    <a:pt x="1620" y="1068"/>
                  </a:lnTo>
                  <a:lnTo>
                    <a:pt x="1606" y="1079"/>
                  </a:lnTo>
                  <a:lnTo>
                    <a:pt x="1587" y="1087"/>
                  </a:lnTo>
                  <a:lnTo>
                    <a:pt x="1568" y="1090"/>
                  </a:lnTo>
                  <a:lnTo>
                    <a:pt x="74" y="1090"/>
                  </a:lnTo>
                  <a:lnTo>
                    <a:pt x="56" y="1087"/>
                  </a:lnTo>
                  <a:lnTo>
                    <a:pt x="37" y="1079"/>
                  </a:lnTo>
                  <a:lnTo>
                    <a:pt x="22" y="1068"/>
                  </a:lnTo>
                  <a:lnTo>
                    <a:pt x="10" y="1052"/>
                  </a:lnTo>
                  <a:lnTo>
                    <a:pt x="3" y="1034"/>
                  </a:lnTo>
                  <a:lnTo>
                    <a:pt x="0" y="1015"/>
                  </a:lnTo>
                  <a:lnTo>
                    <a:pt x="2" y="995"/>
                  </a:lnTo>
                  <a:lnTo>
                    <a:pt x="10" y="977"/>
                  </a:lnTo>
                  <a:lnTo>
                    <a:pt x="58" y="898"/>
                  </a:lnTo>
                  <a:lnTo>
                    <a:pt x="112" y="820"/>
                  </a:lnTo>
                  <a:lnTo>
                    <a:pt x="173" y="743"/>
                  </a:lnTo>
                  <a:lnTo>
                    <a:pt x="239" y="667"/>
                  </a:lnTo>
                  <a:lnTo>
                    <a:pt x="311" y="593"/>
                  </a:lnTo>
                  <a:lnTo>
                    <a:pt x="390" y="520"/>
                  </a:lnTo>
                  <a:lnTo>
                    <a:pt x="475" y="448"/>
                  </a:lnTo>
                  <a:lnTo>
                    <a:pt x="566" y="377"/>
                  </a:lnTo>
                  <a:lnTo>
                    <a:pt x="607" y="344"/>
                  </a:lnTo>
                  <a:lnTo>
                    <a:pt x="643" y="309"/>
                  </a:lnTo>
                  <a:lnTo>
                    <a:pt x="674" y="272"/>
                  </a:lnTo>
                  <a:lnTo>
                    <a:pt x="700" y="234"/>
                  </a:lnTo>
                  <a:lnTo>
                    <a:pt x="720" y="195"/>
                  </a:lnTo>
                  <a:lnTo>
                    <a:pt x="735" y="156"/>
                  </a:lnTo>
                  <a:lnTo>
                    <a:pt x="744" y="115"/>
                  </a:lnTo>
                  <a:lnTo>
                    <a:pt x="747" y="75"/>
                  </a:lnTo>
                  <a:lnTo>
                    <a:pt x="750" y="55"/>
                  </a:lnTo>
                  <a:lnTo>
                    <a:pt x="757" y="36"/>
                  </a:lnTo>
                  <a:lnTo>
                    <a:pt x="768" y="22"/>
                  </a:lnTo>
                  <a:lnTo>
                    <a:pt x="784" y="10"/>
                  </a:lnTo>
                  <a:lnTo>
                    <a:pt x="801" y="2"/>
                  </a:lnTo>
                  <a:lnTo>
                    <a:pt x="822"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33" name="Freeform 159"/>
            <p:cNvSpPr>
              <a:spLocks noEditPoints="1"/>
            </p:cNvSpPr>
            <p:nvPr/>
          </p:nvSpPr>
          <p:spPr bwMode="auto">
            <a:xfrm>
              <a:off x="-1917700" y="3270251"/>
              <a:ext cx="420688" cy="477838"/>
            </a:xfrm>
            <a:custGeom>
              <a:avLst/>
              <a:gdLst>
                <a:gd name="T0" fmla="*/ 543 w 2912"/>
                <a:gd name="T1" fmla="*/ 556 h 3309"/>
                <a:gd name="T2" fmla="*/ 666 w 2912"/>
                <a:gd name="T3" fmla="*/ 865 h 3309"/>
                <a:gd name="T4" fmla="*/ 830 w 2912"/>
                <a:gd name="T5" fmla="*/ 1139 h 3309"/>
                <a:gd name="T6" fmla="*/ 1012 w 2912"/>
                <a:gd name="T7" fmla="*/ 1380 h 3309"/>
                <a:gd name="T8" fmla="*/ 1159 w 2912"/>
                <a:gd name="T9" fmla="*/ 1557 h 3309"/>
                <a:gd name="T10" fmla="*/ 1195 w 2912"/>
                <a:gd name="T11" fmla="*/ 1655 h 3309"/>
                <a:gd name="T12" fmla="*/ 1159 w 2912"/>
                <a:gd name="T13" fmla="*/ 1752 h 3309"/>
                <a:gd name="T14" fmla="*/ 1012 w 2912"/>
                <a:gd name="T15" fmla="*/ 1929 h 3309"/>
                <a:gd name="T16" fmla="*/ 830 w 2912"/>
                <a:gd name="T17" fmla="*/ 2171 h 3309"/>
                <a:gd name="T18" fmla="*/ 666 w 2912"/>
                <a:gd name="T19" fmla="*/ 2445 h 3309"/>
                <a:gd name="T20" fmla="*/ 543 w 2912"/>
                <a:gd name="T21" fmla="*/ 2754 h 3309"/>
                <a:gd name="T22" fmla="*/ 2419 w 2912"/>
                <a:gd name="T23" fmla="*/ 3008 h 3309"/>
                <a:gd name="T24" fmla="*/ 2343 w 2912"/>
                <a:gd name="T25" fmla="*/ 2673 h 3309"/>
                <a:gd name="T26" fmla="*/ 2207 w 2912"/>
                <a:gd name="T27" fmla="*/ 2374 h 3309"/>
                <a:gd name="T28" fmla="*/ 2035 w 2912"/>
                <a:gd name="T29" fmla="*/ 2107 h 3309"/>
                <a:gd name="T30" fmla="*/ 1854 w 2912"/>
                <a:gd name="T31" fmla="*/ 1873 h 3309"/>
                <a:gd name="T32" fmla="*/ 1737 w 2912"/>
                <a:gd name="T33" fmla="*/ 1730 h 3309"/>
                <a:gd name="T34" fmla="*/ 1719 w 2912"/>
                <a:gd name="T35" fmla="*/ 1629 h 3309"/>
                <a:gd name="T36" fmla="*/ 1766 w 2912"/>
                <a:gd name="T37" fmla="*/ 1542 h 3309"/>
                <a:gd name="T38" fmla="*/ 1945 w 2912"/>
                <a:gd name="T39" fmla="*/ 1323 h 3309"/>
                <a:gd name="T40" fmla="*/ 2124 w 2912"/>
                <a:gd name="T41" fmla="*/ 1074 h 3309"/>
                <a:gd name="T42" fmla="*/ 2281 w 2912"/>
                <a:gd name="T43" fmla="*/ 790 h 3309"/>
                <a:gd name="T44" fmla="*/ 2390 w 2912"/>
                <a:gd name="T45" fmla="*/ 473 h 3309"/>
                <a:gd name="T46" fmla="*/ 149 w 2912"/>
                <a:gd name="T47" fmla="*/ 0 h 3309"/>
                <a:gd name="T48" fmla="*/ 2846 w 2912"/>
                <a:gd name="T49" fmla="*/ 25 h 3309"/>
                <a:gd name="T50" fmla="*/ 2909 w 2912"/>
                <a:gd name="T51" fmla="*/ 120 h 3309"/>
                <a:gd name="T52" fmla="*/ 2886 w 2912"/>
                <a:gd name="T53" fmla="*/ 234 h 3309"/>
                <a:gd name="T54" fmla="*/ 2792 w 2912"/>
                <a:gd name="T55" fmla="*/ 298 h 3309"/>
                <a:gd name="T56" fmla="*/ 2690 w 2912"/>
                <a:gd name="T57" fmla="*/ 491 h 3309"/>
                <a:gd name="T58" fmla="*/ 2584 w 2912"/>
                <a:gd name="T59" fmla="*/ 841 h 3309"/>
                <a:gd name="T60" fmla="*/ 2427 w 2912"/>
                <a:gd name="T61" fmla="*/ 1152 h 3309"/>
                <a:gd name="T62" fmla="*/ 2245 w 2912"/>
                <a:gd name="T63" fmla="*/ 1423 h 3309"/>
                <a:gd name="T64" fmla="*/ 2061 w 2912"/>
                <a:gd name="T65" fmla="*/ 1655 h 3309"/>
                <a:gd name="T66" fmla="*/ 2245 w 2912"/>
                <a:gd name="T67" fmla="*/ 1887 h 3309"/>
                <a:gd name="T68" fmla="*/ 2427 w 2912"/>
                <a:gd name="T69" fmla="*/ 2157 h 3309"/>
                <a:gd name="T70" fmla="*/ 2584 w 2912"/>
                <a:gd name="T71" fmla="*/ 2468 h 3309"/>
                <a:gd name="T72" fmla="*/ 2690 w 2912"/>
                <a:gd name="T73" fmla="*/ 2818 h 3309"/>
                <a:gd name="T74" fmla="*/ 2792 w 2912"/>
                <a:gd name="T75" fmla="*/ 3011 h 3309"/>
                <a:gd name="T76" fmla="*/ 2886 w 2912"/>
                <a:gd name="T77" fmla="*/ 3075 h 3309"/>
                <a:gd name="T78" fmla="*/ 2909 w 2912"/>
                <a:gd name="T79" fmla="*/ 3189 h 3309"/>
                <a:gd name="T80" fmla="*/ 2846 w 2912"/>
                <a:gd name="T81" fmla="*/ 3284 h 3309"/>
                <a:gd name="T82" fmla="*/ 149 w 2912"/>
                <a:gd name="T83" fmla="*/ 3309 h 3309"/>
                <a:gd name="T84" fmla="*/ 43 w 2912"/>
                <a:gd name="T85" fmla="*/ 3265 h 3309"/>
                <a:gd name="T86" fmla="*/ 0 w 2912"/>
                <a:gd name="T87" fmla="*/ 3159 h 3309"/>
                <a:gd name="T88" fmla="*/ 43 w 2912"/>
                <a:gd name="T89" fmla="*/ 3052 h 3309"/>
                <a:gd name="T90" fmla="*/ 149 w 2912"/>
                <a:gd name="T91" fmla="*/ 3008 h 3309"/>
                <a:gd name="T92" fmla="*/ 242 w 2912"/>
                <a:gd name="T93" fmla="*/ 2727 h 3309"/>
                <a:gd name="T94" fmla="*/ 364 w 2912"/>
                <a:gd name="T95" fmla="*/ 2387 h 3309"/>
                <a:gd name="T96" fmla="*/ 528 w 2912"/>
                <a:gd name="T97" fmla="*/ 2087 h 3309"/>
                <a:gd name="T98" fmla="*/ 713 w 2912"/>
                <a:gd name="T99" fmla="*/ 1825 h 3309"/>
                <a:gd name="T100" fmla="*/ 804 w 2912"/>
                <a:gd name="T101" fmla="*/ 1600 h 3309"/>
                <a:gd name="T102" fmla="*/ 620 w 2912"/>
                <a:gd name="T103" fmla="*/ 1359 h 3309"/>
                <a:gd name="T104" fmla="*/ 442 w 2912"/>
                <a:gd name="T105" fmla="*/ 1078 h 3309"/>
                <a:gd name="T106" fmla="*/ 295 w 2912"/>
                <a:gd name="T107" fmla="*/ 757 h 3309"/>
                <a:gd name="T108" fmla="*/ 204 w 2912"/>
                <a:gd name="T109" fmla="*/ 398 h 3309"/>
                <a:gd name="T110" fmla="*/ 91 w 2912"/>
                <a:gd name="T111" fmla="*/ 289 h 3309"/>
                <a:gd name="T112" fmla="*/ 11 w 2912"/>
                <a:gd name="T113" fmla="*/ 209 h 3309"/>
                <a:gd name="T114" fmla="*/ 11 w 2912"/>
                <a:gd name="T115" fmla="*/ 92 h 3309"/>
                <a:gd name="T116" fmla="*/ 91 w 2912"/>
                <a:gd name="T117" fmla="*/ 12 h 3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2" h="3309">
                  <a:moveTo>
                    <a:pt x="493" y="301"/>
                  </a:moveTo>
                  <a:lnTo>
                    <a:pt x="505" y="388"/>
                  </a:lnTo>
                  <a:lnTo>
                    <a:pt x="522" y="473"/>
                  </a:lnTo>
                  <a:lnTo>
                    <a:pt x="543" y="556"/>
                  </a:lnTo>
                  <a:lnTo>
                    <a:pt x="568" y="636"/>
                  </a:lnTo>
                  <a:lnTo>
                    <a:pt x="598" y="714"/>
                  </a:lnTo>
                  <a:lnTo>
                    <a:pt x="630" y="790"/>
                  </a:lnTo>
                  <a:lnTo>
                    <a:pt x="666" y="865"/>
                  </a:lnTo>
                  <a:lnTo>
                    <a:pt x="704" y="936"/>
                  </a:lnTo>
                  <a:lnTo>
                    <a:pt x="745" y="1006"/>
                  </a:lnTo>
                  <a:lnTo>
                    <a:pt x="787" y="1074"/>
                  </a:lnTo>
                  <a:lnTo>
                    <a:pt x="830" y="1139"/>
                  </a:lnTo>
                  <a:lnTo>
                    <a:pt x="876" y="1203"/>
                  </a:lnTo>
                  <a:lnTo>
                    <a:pt x="921" y="1264"/>
                  </a:lnTo>
                  <a:lnTo>
                    <a:pt x="967" y="1323"/>
                  </a:lnTo>
                  <a:lnTo>
                    <a:pt x="1012" y="1380"/>
                  </a:lnTo>
                  <a:lnTo>
                    <a:pt x="1057" y="1437"/>
                  </a:lnTo>
                  <a:lnTo>
                    <a:pt x="1102" y="1490"/>
                  </a:lnTo>
                  <a:lnTo>
                    <a:pt x="1145" y="1542"/>
                  </a:lnTo>
                  <a:lnTo>
                    <a:pt x="1159" y="1557"/>
                  </a:lnTo>
                  <a:lnTo>
                    <a:pt x="1174" y="1580"/>
                  </a:lnTo>
                  <a:lnTo>
                    <a:pt x="1186" y="1604"/>
                  </a:lnTo>
                  <a:lnTo>
                    <a:pt x="1192" y="1629"/>
                  </a:lnTo>
                  <a:lnTo>
                    <a:pt x="1195" y="1655"/>
                  </a:lnTo>
                  <a:lnTo>
                    <a:pt x="1192" y="1680"/>
                  </a:lnTo>
                  <a:lnTo>
                    <a:pt x="1186" y="1706"/>
                  </a:lnTo>
                  <a:lnTo>
                    <a:pt x="1174" y="1730"/>
                  </a:lnTo>
                  <a:lnTo>
                    <a:pt x="1159" y="1752"/>
                  </a:lnTo>
                  <a:lnTo>
                    <a:pt x="1145" y="1768"/>
                  </a:lnTo>
                  <a:lnTo>
                    <a:pt x="1102" y="1819"/>
                  </a:lnTo>
                  <a:lnTo>
                    <a:pt x="1057" y="1873"/>
                  </a:lnTo>
                  <a:lnTo>
                    <a:pt x="1012" y="1929"/>
                  </a:lnTo>
                  <a:lnTo>
                    <a:pt x="967" y="1987"/>
                  </a:lnTo>
                  <a:lnTo>
                    <a:pt x="921" y="2046"/>
                  </a:lnTo>
                  <a:lnTo>
                    <a:pt x="876" y="2107"/>
                  </a:lnTo>
                  <a:lnTo>
                    <a:pt x="830" y="2171"/>
                  </a:lnTo>
                  <a:lnTo>
                    <a:pt x="787" y="2236"/>
                  </a:lnTo>
                  <a:lnTo>
                    <a:pt x="745" y="2304"/>
                  </a:lnTo>
                  <a:lnTo>
                    <a:pt x="704" y="2374"/>
                  </a:lnTo>
                  <a:lnTo>
                    <a:pt x="666" y="2445"/>
                  </a:lnTo>
                  <a:lnTo>
                    <a:pt x="630" y="2519"/>
                  </a:lnTo>
                  <a:lnTo>
                    <a:pt x="598" y="2595"/>
                  </a:lnTo>
                  <a:lnTo>
                    <a:pt x="568" y="2673"/>
                  </a:lnTo>
                  <a:lnTo>
                    <a:pt x="543" y="2754"/>
                  </a:lnTo>
                  <a:lnTo>
                    <a:pt x="522" y="2836"/>
                  </a:lnTo>
                  <a:lnTo>
                    <a:pt x="505" y="2922"/>
                  </a:lnTo>
                  <a:lnTo>
                    <a:pt x="493" y="3008"/>
                  </a:lnTo>
                  <a:lnTo>
                    <a:pt x="2419" y="3008"/>
                  </a:lnTo>
                  <a:lnTo>
                    <a:pt x="2406" y="2922"/>
                  </a:lnTo>
                  <a:lnTo>
                    <a:pt x="2390" y="2836"/>
                  </a:lnTo>
                  <a:lnTo>
                    <a:pt x="2368" y="2754"/>
                  </a:lnTo>
                  <a:lnTo>
                    <a:pt x="2343" y="2673"/>
                  </a:lnTo>
                  <a:lnTo>
                    <a:pt x="2313" y="2595"/>
                  </a:lnTo>
                  <a:lnTo>
                    <a:pt x="2281" y="2519"/>
                  </a:lnTo>
                  <a:lnTo>
                    <a:pt x="2245" y="2445"/>
                  </a:lnTo>
                  <a:lnTo>
                    <a:pt x="2207" y="2374"/>
                  </a:lnTo>
                  <a:lnTo>
                    <a:pt x="2167" y="2304"/>
                  </a:lnTo>
                  <a:lnTo>
                    <a:pt x="2124" y="2236"/>
                  </a:lnTo>
                  <a:lnTo>
                    <a:pt x="2081" y="2171"/>
                  </a:lnTo>
                  <a:lnTo>
                    <a:pt x="2035" y="2107"/>
                  </a:lnTo>
                  <a:lnTo>
                    <a:pt x="1990" y="2046"/>
                  </a:lnTo>
                  <a:lnTo>
                    <a:pt x="1945" y="1987"/>
                  </a:lnTo>
                  <a:lnTo>
                    <a:pt x="1899" y="1929"/>
                  </a:lnTo>
                  <a:lnTo>
                    <a:pt x="1854" y="1873"/>
                  </a:lnTo>
                  <a:lnTo>
                    <a:pt x="1809" y="1819"/>
                  </a:lnTo>
                  <a:lnTo>
                    <a:pt x="1766" y="1768"/>
                  </a:lnTo>
                  <a:lnTo>
                    <a:pt x="1752" y="1752"/>
                  </a:lnTo>
                  <a:lnTo>
                    <a:pt x="1737" y="1730"/>
                  </a:lnTo>
                  <a:lnTo>
                    <a:pt x="1726" y="1706"/>
                  </a:lnTo>
                  <a:lnTo>
                    <a:pt x="1719" y="1680"/>
                  </a:lnTo>
                  <a:lnTo>
                    <a:pt x="1717" y="1655"/>
                  </a:lnTo>
                  <a:lnTo>
                    <a:pt x="1719" y="1629"/>
                  </a:lnTo>
                  <a:lnTo>
                    <a:pt x="1726" y="1604"/>
                  </a:lnTo>
                  <a:lnTo>
                    <a:pt x="1737" y="1580"/>
                  </a:lnTo>
                  <a:lnTo>
                    <a:pt x="1752" y="1557"/>
                  </a:lnTo>
                  <a:lnTo>
                    <a:pt x="1766" y="1542"/>
                  </a:lnTo>
                  <a:lnTo>
                    <a:pt x="1809" y="1490"/>
                  </a:lnTo>
                  <a:lnTo>
                    <a:pt x="1854" y="1437"/>
                  </a:lnTo>
                  <a:lnTo>
                    <a:pt x="1899" y="1380"/>
                  </a:lnTo>
                  <a:lnTo>
                    <a:pt x="1945" y="1323"/>
                  </a:lnTo>
                  <a:lnTo>
                    <a:pt x="1990" y="1264"/>
                  </a:lnTo>
                  <a:lnTo>
                    <a:pt x="2035" y="1203"/>
                  </a:lnTo>
                  <a:lnTo>
                    <a:pt x="2081" y="1139"/>
                  </a:lnTo>
                  <a:lnTo>
                    <a:pt x="2124" y="1074"/>
                  </a:lnTo>
                  <a:lnTo>
                    <a:pt x="2167" y="1006"/>
                  </a:lnTo>
                  <a:lnTo>
                    <a:pt x="2207" y="936"/>
                  </a:lnTo>
                  <a:lnTo>
                    <a:pt x="2245" y="865"/>
                  </a:lnTo>
                  <a:lnTo>
                    <a:pt x="2281" y="790"/>
                  </a:lnTo>
                  <a:lnTo>
                    <a:pt x="2313" y="714"/>
                  </a:lnTo>
                  <a:lnTo>
                    <a:pt x="2343" y="636"/>
                  </a:lnTo>
                  <a:lnTo>
                    <a:pt x="2368" y="556"/>
                  </a:lnTo>
                  <a:lnTo>
                    <a:pt x="2390" y="473"/>
                  </a:lnTo>
                  <a:lnTo>
                    <a:pt x="2406" y="388"/>
                  </a:lnTo>
                  <a:lnTo>
                    <a:pt x="2419" y="301"/>
                  </a:lnTo>
                  <a:lnTo>
                    <a:pt x="493" y="301"/>
                  </a:lnTo>
                  <a:close/>
                  <a:moveTo>
                    <a:pt x="149" y="0"/>
                  </a:moveTo>
                  <a:lnTo>
                    <a:pt x="2762" y="0"/>
                  </a:lnTo>
                  <a:lnTo>
                    <a:pt x="2792" y="3"/>
                  </a:lnTo>
                  <a:lnTo>
                    <a:pt x="2820" y="12"/>
                  </a:lnTo>
                  <a:lnTo>
                    <a:pt x="2846" y="25"/>
                  </a:lnTo>
                  <a:lnTo>
                    <a:pt x="2868" y="44"/>
                  </a:lnTo>
                  <a:lnTo>
                    <a:pt x="2886" y="67"/>
                  </a:lnTo>
                  <a:lnTo>
                    <a:pt x="2900" y="92"/>
                  </a:lnTo>
                  <a:lnTo>
                    <a:pt x="2909" y="120"/>
                  </a:lnTo>
                  <a:lnTo>
                    <a:pt x="2912" y="150"/>
                  </a:lnTo>
                  <a:lnTo>
                    <a:pt x="2909" y="180"/>
                  </a:lnTo>
                  <a:lnTo>
                    <a:pt x="2900" y="209"/>
                  </a:lnTo>
                  <a:lnTo>
                    <a:pt x="2886" y="234"/>
                  </a:lnTo>
                  <a:lnTo>
                    <a:pt x="2868" y="257"/>
                  </a:lnTo>
                  <a:lnTo>
                    <a:pt x="2846" y="275"/>
                  </a:lnTo>
                  <a:lnTo>
                    <a:pt x="2820" y="289"/>
                  </a:lnTo>
                  <a:lnTo>
                    <a:pt x="2792" y="298"/>
                  </a:lnTo>
                  <a:lnTo>
                    <a:pt x="2762" y="301"/>
                  </a:lnTo>
                  <a:lnTo>
                    <a:pt x="2718" y="301"/>
                  </a:lnTo>
                  <a:lnTo>
                    <a:pt x="2707" y="398"/>
                  </a:lnTo>
                  <a:lnTo>
                    <a:pt x="2690" y="491"/>
                  </a:lnTo>
                  <a:lnTo>
                    <a:pt x="2669" y="583"/>
                  </a:lnTo>
                  <a:lnTo>
                    <a:pt x="2645" y="671"/>
                  </a:lnTo>
                  <a:lnTo>
                    <a:pt x="2616" y="757"/>
                  </a:lnTo>
                  <a:lnTo>
                    <a:pt x="2584" y="841"/>
                  </a:lnTo>
                  <a:lnTo>
                    <a:pt x="2548" y="923"/>
                  </a:lnTo>
                  <a:lnTo>
                    <a:pt x="2510" y="1001"/>
                  </a:lnTo>
                  <a:lnTo>
                    <a:pt x="2469" y="1078"/>
                  </a:lnTo>
                  <a:lnTo>
                    <a:pt x="2427" y="1152"/>
                  </a:lnTo>
                  <a:lnTo>
                    <a:pt x="2383" y="1223"/>
                  </a:lnTo>
                  <a:lnTo>
                    <a:pt x="2338" y="1292"/>
                  </a:lnTo>
                  <a:lnTo>
                    <a:pt x="2292" y="1359"/>
                  </a:lnTo>
                  <a:lnTo>
                    <a:pt x="2245" y="1423"/>
                  </a:lnTo>
                  <a:lnTo>
                    <a:pt x="2199" y="1484"/>
                  </a:lnTo>
                  <a:lnTo>
                    <a:pt x="2152" y="1544"/>
                  </a:lnTo>
                  <a:lnTo>
                    <a:pt x="2107" y="1600"/>
                  </a:lnTo>
                  <a:lnTo>
                    <a:pt x="2061" y="1655"/>
                  </a:lnTo>
                  <a:lnTo>
                    <a:pt x="2107" y="1709"/>
                  </a:lnTo>
                  <a:lnTo>
                    <a:pt x="2152" y="1766"/>
                  </a:lnTo>
                  <a:lnTo>
                    <a:pt x="2199" y="1825"/>
                  </a:lnTo>
                  <a:lnTo>
                    <a:pt x="2245" y="1887"/>
                  </a:lnTo>
                  <a:lnTo>
                    <a:pt x="2292" y="1950"/>
                  </a:lnTo>
                  <a:lnTo>
                    <a:pt x="2338" y="2017"/>
                  </a:lnTo>
                  <a:lnTo>
                    <a:pt x="2383" y="2087"/>
                  </a:lnTo>
                  <a:lnTo>
                    <a:pt x="2427" y="2157"/>
                  </a:lnTo>
                  <a:lnTo>
                    <a:pt x="2469" y="2231"/>
                  </a:lnTo>
                  <a:lnTo>
                    <a:pt x="2510" y="2308"/>
                  </a:lnTo>
                  <a:lnTo>
                    <a:pt x="2548" y="2387"/>
                  </a:lnTo>
                  <a:lnTo>
                    <a:pt x="2584" y="2468"/>
                  </a:lnTo>
                  <a:lnTo>
                    <a:pt x="2616" y="2551"/>
                  </a:lnTo>
                  <a:lnTo>
                    <a:pt x="2645" y="2638"/>
                  </a:lnTo>
                  <a:lnTo>
                    <a:pt x="2669" y="2727"/>
                  </a:lnTo>
                  <a:lnTo>
                    <a:pt x="2690" y="2818"/>
                  </a:lnTo>
                  <a:lnTo>
                    <a:pt x="2707" y="2912"/>
                  </a:lnTo>
                  <a:lnTo>
                    <a:pt x="2718" y="3008"/>
                  </a:lnTo>
                  <a:lnTo>
                    <a:pt x="2762" y="3008"/>
                  </a:lnTo>
                  <a:lnTo>
                    <a:pt x="2792" y="3011"/>
                  </a:lnTo>
                  <a:lnTo>
                    <a:pt x="2820" y="3021"/>
                  </a:lnTo>
                  <a:lnTo>
                    <a:pt x="2846" y="3034"/>
                  </a:lnTo>
                  <a:lnTo>
                    <a:pt x="2868" y="3052"/>
                  </a:lnTo>
                  <a:lnTo>
                    <a:pt x="2886" y="3075"/>
                  </a:lnTo>
                  <a:lnTo>
                    <a:pt x="2900" y="3100"/>
                  </a:lnTo>
                  <a:lnTo>
                    <a:pt x="2909" y="3129"/>
                  </a:lnTo>
                  <a:lnTo>
                    <a:pt x="2912" y="3159"/>
                  </a:lnTo>
                  <a:lnTo>
                    <a:pt x="2909" y="3189"/>
                  </a:lnTo>
                  <a:lnTo>
                    <a:pt x="2900" y="3217"/>
                  </a:lnTo>
                  <a:lnTo>
                    <a:pt x="2886" y="3243"/>
                  </a:lnTo>
                  <a:lnTo>
                    <a:pt x="2868" y="3265"/>
                  </a:lnTo>
                  <a:lnTo>
                    <a:pt x="2846" y="3284"/>
                  </a:lnTo>
                  <a:lnTo>
                    <a:pt x="2820" y="3297"/>
                  </a:lnTo>
                  <a:lnTo>
                    <a:pt x="2792" y="3307"/>
                  </a:lnTo>
                  <a:lnTo>
                    <a:pt x="2762" y="3309"/>
                  </a:lnTo>
                  <a:lnTo>
                    <a:pt x="149" y="3309"/>
                  </a:lnTo>
                  <a:lnTo>
                    <a:pt x="119" y="3307"/>
                  </a:lnTo>
                  <a:lnTo>
                    <a:pt x="91" y="3297"/>
                  </a:lnTo>
                  <a:lnTo>
                    <a:pt x="65" y="3284"/>
                  </a:lnTo>
                  <a:lnTo>
                    <a:pt x="43" y="3265"/>
                  </a:lnTo>
                  <a:lnTo>
                    <a:pt x="25" y="3243"/>
                  </a:lnTo>
                  <a:lnTo>
                    <a:pt x="11" y="3217"/>
                  </a:lnTo>
                  <a:lnTo>
                    <a:pt x="2" y="3189"/>
                  </a:lnTo>
                  <a:lnTo>
                    <a:pt x="0" y="3159"/>
                  </a:lnTo>
                  <a:lnTo>
                    <a:pt x="2" y="3129"/>
                  </a:lnTo>
                  <a:lnTo>
                    <a:pt x="11" y="3100"/>
                  </a:lnTo>
                  <a:lnTo>
                    <a:pt x="25" y="3075"/>
                  </a:lnTo>
                  <a:lnTo>
                    <a:pt x="43" y="3052"/>
                  </a:lnTo>
                  <a:lnTo>
                    <a:pt x="65" y="3034"/>
                  </a:lnTo>
                  <a:lnTo>
                    <a:pt x="91" y="3021"/>
                  </a:lnTo>
                  <a:lnTo>
                    <a:pt x="119" y="3011"/>
                  </a:lnTo>
                  <a:lnTo>
                    <a:pt x="149" y="3008"/>
                  </a:lnTo>
                  <a:lnTo>
                    <a:pt x="193" y="3008"/>
                  </a:lnTo>
                  <a:lnTo>
                    <a:pt x="204" y="2912"/>
                  </a:lnTo>
                  <a:lnTo>
                    <a:pt x="221" y="2818"/>
                  </a:lnTo>
                  <a:lnTo>
                    <a:pt x="242" y="2727"/>
                  </a:lnTo>
                  <a:lnTo>
                    <a:pt x="266" y="2638"/>
                  </a:lnTo>
                  <a:lnTo>
                    <a:pt x="295" y="2551"/>
                  </a:lnTo>
                  <a:lnTo>
                    <a:pt x="327" y="2468"/>
                  </a:lnTo>
                  <a:lnTo>
                    <a:pt x="364" y="2387"/>
                  </a:lnTo>
                  <a:lnTo>
                    <a:pt x="402" y="2308"/>
                  </a:lnTo>
                  <a:lnTo>
                    <a:pt x="442" y="2231"/>
                  </a:lnTo>
                  <a:lnTo>
                    <a:pt x="484" y="2157"/>
                  </a:lnTo>
                  <a:lnTo>
                    <a:pt x="528" y="2087"/>
                  </a:lnTo>
                  <a:lnTo>
                    <a:pt x="573" y="2017"/>
                  </a:lnTo>
                  <a:lnTo>
                    <a:pt x="620" y="1950"/>
                  </a:lnTo>
                  <a:lnTo>
                    <a:pt x="666" y="1887"/>
                  </a:lnTo>
                  <a:lnTo>
                    <a:pt x="713" y="1825"/>
                  </a:lnTo>
                  <a:lnTo>
                    <a:pt x="759" y="1766"/>
                  </a:lnTo>
                  <a:lnTo>
                    <a:pt x="805" y="1709"/>
                  </a:lnTo>
                  <a:lnTo>
                    <a:pt x="850" y="1655"/>
                  </a:lnTo>
                  <a:lnTo>
                    <a:pt x="804" y="1600"/>
                  </a:lnTo>
                  <a:lnTo>
                    <a:pt x="759" y="1544"/>
                  </a:lnTo>
                  <a:lnTo>
                    <a:pt x="713" y="1484"/>
                  </a:lnTo>
                  <a:lnTo>
                    <a:pt x="666" y="1423"/>
                  </a:lnTo>
                  <a:lnTo>
                    <a:pt x="620" y="1359"/>
                  </a:lnTo>
                  <a:lnTo>
                    <a:pt x="573" y="1292"/>
                  </a:lnTo>
                  <a:lnTo>
                    <a:pt x="528" y="1223"/>
                  </a:lnTo>
                  <a:lnTo>
                    <a:pt x="484" y="1152"/>
                  </a:lnTo>
                  <a:lnTo>
                    <a:pt x="442" y="1078"/>
                  </a:lnTo>
                  <a:lnTo>
                    <a:pt x="401" y="1001"/>
                  </a:lnTo>
                  <a:lnTo>
                    <a:pt x="364" y="923"/>
                  </a:lnTo>
                  <a:lnTo>
                    <a:pt x="327" y="841"/>
                  </a:lnTo>
                  <a:lnTo>
                    <a:pt x="295" y="757"/>
                  </a:lnTo>
                  <a:lnTo>
                    <a:pt x="266" y="671"/>
                  </a:lnTo>
                  <a:lnTo>
                    <a:pt x="242" y="583"/>
                  </a:lnTo>
                  <a:lnTo>
                    <a:pt x="221" y="491"/>
                  </a:lnTo>
                  <a:lnTo>
                    <a:pt x="204" y="398"/>
                  </a:lnTo>
                  <a:lnTo>
                    <a:pt x="193" y="301"/>
                  </a:lnTo>
                  <a:lnTo>
                    <a:pt x="149" y="301"/>
                  </a:lnTo>
                  <a:lnTo>
                    <a:pt x="119" y="298"/>
                  </a:lnTo>
                  <a:lnTo>
                    <a:pt x="91" y="289"/>
                  </a:lnTo>
                  <a:lnTo>
                    <a:pt x="65" y="275"/>
                  </a:lnTo>
                  <a:lnTo>
                    <a:pt x="43" y="257"/>
                  </a:lnTo>
                  <a:lnTo>
                    <a:pt x="25" y="234"/>
                  </a:lnTo>
                  <a:lnTo>
                    <a:pt x="11" y="209"/>
                  </a:lnTo>
                  <a:lnTo>
                    <a:pt x="2" y="180"/>
                  </a:lnTo>
                  <a:lnTo>
                    <a:pt x="0" y="150"/>
                  </a:lnTo>
                  <a:lnTo>
                    <a:pt x="2" y="120"/>
                  </a:lnTo>
                  <a:lnTo>
                    <a:pt x="11" y="92"/>
                  </a:lnTo>
                  <a:lnTo>
                    <a:pt x="25" y="67"/>
                  </a:lnTo>
                  <a:lnTo>
                    <a:pt x="43" y="44"/>
                  </a:lnTo>
                  <a:lnTo>
                    <a:pt x="65" y="25"/>
                  </a:lnTo>
                  <a:lnTo>
                    <a:pt x="91" y="12"/>
                  </a:lnTo>
                  <a:lnTo>
                    <a:pt x="119" y="3"/>
                  </a:lnTo>
                  <a:lnTo>
                    <a:pt x="14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grpSp>
        <p:nvGrpSpPr>
          <p:cNvPr id="234" name="Group 233"/>
          <p:cNvGrpSpPr/>
          <p:nvPr/>
        </p:nvGrpSpPr>
        <p:grpSpPr>
          <a:xfrm>
            <a:off x="5211757" y="5156348"/>
            <a:ext cx="531669" cy="479662"/>
            <a:chOff x="-1527175" y="3087688"/>
            <a:chExt cx="835025" cy="752475"/>
          </a:xfrm>
          <a:solidFill>
            <a:schemeClr val="bg1"/>
          </a:solidFill>
        </p:grpSpPr>
        <p:sp>
          <p:nvSpPr>
            <p:cNvPr id="235" name="Rectangle 147"/>
            <p:cNvSpPr>
              <a:spLocks noChangeArrowheads="1"/>
            </p:cNvSpPr>
            <p:nvPr/>
          </p:nvSpPr>
          <p:spPr bwMode="auto">
            <a:xfrm>
              <a:off x="-1406525" y="3467101"/>
              <a:ext cx="73025" cy="74613"/>
            </a:xfrm>
            <a:prstGeom prst="rect">
              <a:avLst/>
            </a:prstGeom>
            <a:grp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36" name="Rectangle 148"/>
            <p:cNvSpPr>
              <a:spLocks noChangeArrowheads="1"/>
            </p:cNvSpPr>
            <p:nvPr/>
          </p:nvSpPr>
          <p:spPr bwMode="auto">
            <a:xfrm>
              <a:off x="-1406525" y="3584576"/>
              <a:ext cx="73025" cy="74613"/>
            </a:xfrm>
            <a:prstGeom prst="rect">
              <a:avLst/>
            </a:prstGeom>
            <a:grp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37" name="Rectangle 149"/>
            <p:cNvSpPr>
              <a:spLocks noChangeArrowheads="1"/>
            </p:cNvSpPr>
            <p:nvPr/>
          </p:nvSpPr>
          <p:spPr bwMode="auto">
            <a:xfrm>
              <a:off x="-1282700" y="3348038"/>
              <a:ext cx="73025" cy="74613"/>
            </a:xfrm>
            <a:prstGeom prst="rect">
              <a:avLst/>
            </a:prstGeom>
            <a:grp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38" name="Rectangle 150"/>
            <p:cNvSpPr>
              <a:spLocks noChangeArrowheads="1"/>
            </p:cNvSpPr>
            <p:nvPr/>
          </p:nvSpPr>
          <p:spPr bwMode="auto">
            <a:xfrm>
              <a:off x="-1282700" y="3467101"/>
              <a:ext cx="73025" cy="74613"/>
            </a:xfrm>
            <a:prstGeom prst="rect">
              <a:avLst/>
            </a:prstGeom>
            <a:grp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39" name="Rectangle 151"/>
            <p:cNvSpPr>
              <a:spLocks noChangeArrowheads="1"/>
            </p:cNvSpPr>
            <p:nvPr/>
          </p:nvSpPr>
          <p:spPr bwMode="auto">
            <a:xfrm>
              <a:off x="-1282700" y="3584576"/>
              <a:ext cx="73025" cy="74613"/>
            </a:xfrm>
            <a:prstGeom prst="rect">
              <a:avLst/>
            </a:prstGeom>
            <a:grp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40" name="Freeform 152"/>
            <p:cNvSpPr>
              <a:spLocks noEditPoints="1"/>
            </p:cNvSpPr>
            <p:nvPr/>
          </p:nvSpPr>
          <p:spPr bwMode="auto">
            <a:xfrm>
              <a:off x="-1527175" y="3087688"/>
              <a:ext cx="835025" cy="752475"/>
            </a:xfrm>
            <a:custGeom>
              <a:avLst/>
              <a:gdLst>
                <a:gd name="T0" fmla="*/ 2510 w 3679"/>
                <a:gd name="T1" fmla="*/ 3044 h 3314"/>
                <a:gd name="T2" fmla="*/ 2498 w 3679"/>
                <a:gd name="T3" fmla="*/ 3153 h 3314"/>
                <a:gd name="T4" fmla="*/ 2587 w 3679"/>
                <a:gd name="T5" fmla="*/ 3210 h 3314"/>
                <a:gd name="T6" fmla="*/ 2677 w 3679"/>
                <a:gd name="T7" fmla="*/ 3153 h 3314"/>
                <a:gd name="T8" fmla="*/ 2666 w 3679"/>
                <a:gd name="T9" fmla="*/ 3044 h 3314"/>
                <a:gd name="T10" fmla="*/ 1698 w 3679"/>
                <a:gd name="T11" fmla="*/ 2105 h 3314"/>
                <a:gd name="T12" fmla="*/ 1608 w 3679"/>
                <a:gd name="T13" fmla="*/ 2161 h 3314"/>
                <a:gd name="T14" fmla="*/ 1620 w 3679"/>
                <a:gd name="T15" fmla="*/ 2270 h 3314"/>
                <a:gd name="T16" fmla="*/ 1721 w 3679"/>
                <a:gd name="T17" fmla="*/ 2306 h 3314"/>
                <a:gd name="T18" fmla="*/ 1797 w 3679"/>
                <a:gd name="T19" fmla="*/ 2230 h 3314"/>
                <a:gd name="T20" fmla="*/ 1760 w 3679"/>
                <a:gd name="T21" fmla="*/ 2127 h 3314"/>
                <a:gd name="T22" fmla="*/ 3453 w 3679"/>
                <a:gd name="T23" fmla="*/ 2108 h 3314"/>
                <a:gd name="T24" fmla="*/ 3379 w 3679"/>
                <a:gd name="T25" fmla="*/ 2183 h 3314"/>
                <a:gd name="T26" fmla="*/ 3414 w 3679"/>
                <a:gd name="T27" fmla="*/ 2286 h 3314"/>
                <a:gd name="T28" fmla="*/ 3521 w 3679"/>
                <a:gd name="T29" fmla="*/ 2298 h 3314"/>
                <a:gd name="T30" fmla="*/ 3577 w 3679"/>
                <a:gd name="T31" fmla="*/ 2206 h 3314"/>
                <a:gd name="T32" fmla="*/ 3521 w 3679"/>
                <a:gd name="T33" fmla="*/ 2114 h 3314"/>
                <a:gd name="T34" fmla="*/ 3113 w 3679"/>
                <a:gd name="T35" fmla="*/ 1608 h 3314"/>
                <a:gd name="T36" fmla="*/ 2637 w 3679"/>
                <a:gd name="T37" fmla="*/ 2015 h 3314"/>
                <a:gd name="T38" fmla="*/ 2501 w 3679"/>
                <a:gd name="T39" fmla="*/ 2028 h 3314"/>
                <a:gd name="T40" fmla="*/ 2011 w 3679"/>
                <a:gd name="T41" fmla="*/ 1723 h 3314"/>
                <a:gd name="T42" fmla="*/ 1927 w 3679"/>
                <a:gd name="T43" fmla="*/ 1751 h 3314"/>
                <a:gd name="T44" fmla="*/ 1921 w 3679"/>
                <a:gd name="T45" fmla="*/ 1840 h 3314"/>
                <a:gd name="T46" fmla="*/ 2406 w 3679"/>
                <a:gd name="T47" fmla="*/ 2289 h 3314"/>
                <a:gd name="T48" fmla="*/ 2519 w 3679"/>
                <a:gd name="T49" fmla="*/ 2400 h 3314"/>
                <a:gd name="T50" fmla="*/ 2685 w 3679"/>
                <a:gd name="T51" fmla="*/ 2384 h 3314"/>
                <a:gd name="T52" fmla="*/ 2779 w 3679"/>
                <a:gd name="T53" fmla="*/ 2247 h 3314"/>
                <a:gd name="T54" fmla="*/ 3193 w 3679"/>
                <a:gd name="T55" fmla="*/ 1749 h 3314"/>
                <a:gd name="T56" fmla="*/ 3220 w 3679"/>
                <a:gd name="T57" fmla="*/ 1655 h 3314"/>
                <a:gd name="T58" fmla="*/ 3151 w 3679"/>
                <a:gd name="T59" fmla="*/ 1601 h 3314"/>
                <a:gd name="T60" fmla="*/ 2510 w 3679"/>
                <a:gd name="T61" fmla="*/ 1241 h 3314"/>
                <a:gd name="T62" fmla="*/ 2498 w 3679"/>
                <a:gd name="T63" fmla="*/ 1350 h 3314"/>
                <a:gd name="T64" fmla="*/ 2587 w 3679"/>
                <a:gd name="T65" fmla="*/ 1406 h 3314"/>
                <a:gd name="T66" fmla="*/ 2677 w 3679"/>
                <a:gd name="T67" fmla="*/ 1350 h 3314"/>
                <a:gd name="T68" fmla="*/ 2666 w 3679"/>
                <a:gd name="T69" fmla="*/ 1241 h 3314"/>
                <a:gd name="T70" fmla="*/ 282 w 3679"/>
                <a:gd name="T71" fmla="*/ 763 h 3314"/>
                <a:gd name="T72" fmla="*/ 1546 w 3679"/>
                <a:gd name="T73" fmla="*/ 2534 h 3314"/>
                <a:gd name="T74" fmla="*/ 1499 w 3679"/>
                <a:gd name="T75" fmla="*/ 2124 h 3314"/>
                <a:gd name="T76" fmla="*/ 1600 w 3679"/>
                <a:gd name="T77" fmla="*/ 1737 h 3314"/>
                <a:gd name="T78" fmla="*/ 1620 w 3679"/>
                <a:gd name="T79" fmla="*/ 1477 h 3314"/>
                <a:gd name="T80" fmla="*/ 2071 w 3679"/>
                <a:gd name="T81" fmla="*/ 1232 h 3314"/>
                <a:gd name="T82" fmla="*/ 2430 w 3679"/>
                <a:gd name="T83" fmla="*/ 1111 h 3314"/>
                <a:gd name="T84" fmla="*/ 2746 w 3679"/>
                <a:gd name="T85" fmla="*/ 1112 h 3314"/>
                <a:gd name="T86" fmla="*/ 2036 w 3679"/>
                <a:gd name="T87" fmla="*/ 501 h 3314"/>
                <a:gd name="T88" fmla="*/ 2837 w 3679"/>
                <a:gd name="T89" fmla="*/ 3 h 3314"/>
                <a:gd name="T90" fmla="*/ 2984 w 3679"/>
                <a:gd name="T91" fmla="*/ 94 h 3314"/>
                <a:gd name="T92" fmla="*/ 3029 w 3679"/>
                <a:gd name="T93" fmla="*/ 1195 h 3314"/>
                <a:gd name="T94" fmla="*/ 3367 w 3679"/>
                <a:gd name="T95" fmla="*/ 1432 h 3314"/>
                <a:gd name="T96" fmla="*/ 3595 w 3679"/>
                <a:gd name="T97" fmla="*/ 1782 h 3314"/>
                <a:gd name="T98" fmla="*/ 3679 w 3679"/>
                <a:gd name="T99" fmla="*/ 2206 h 3314"/>
                <a:gd name="T100" fmla="*/ 3601 w 3679"/>
                <a:gd name="T101" fmla="*/ 2619 h 3314"/>
                <a:gd name="T102" fmla="*/ 3387 w 3679"/>
                <a:gd name="T103" fmla="*/ 2961 h 3314"/>
                <a:gd name="T104" fmla="*/ 3067 w 3679"/>
                <a:gd name="T105" fmla="*/ 3201 h 3314"/>
                <a:gd name="T106" fmla="*/ 2673 w 3679"/>
                <a:gd name="T107" fmla="*/ 3310 h 3314"/>
                <a:gd name="T108" fmla="*/ 2259 w 3679"/>
                <a:gd name="T109" fmla="*/ 3262 h 3314"/>
                <a:gd name="T110" fmla="*/ 1907 w 3679"/>
                <a:gd name="T111" fmla="*/ 3071 h 3314"/>
                <a:gd name="T112" fmla="*/ 94 w 3679"/>
                <a:gd name="T113" fmla="*/ 3026 h 3314"/>
                <a:gd name="T114" fmla="*/ 3 w 3679"/>
                <a:gd name="T115" fmla="*/ 2877 h 3314"/>
                <a:gd name="T116" fmla="*/ 26 w 3679"/>
                <a:gd name="T117" fmla="*/ 125 h 3314"/>
                <a:gd name="T118" fmla="*/ 156 w 3679"/>
                <a:gd name="T119" fmla="*/ 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79" h="3314">
                  <a:moveTo>
                    <a:pt x="2587" y="3006"/>
                  </a:moveTo>
                  <a:lnTo>
                    <a:pt x="2564" y="3010"/>
                  </a:lnTo>
                  <a:lnTo>
                    <a:pt x="2544" y="3017"/>
                  </a:lnTo>
                  <a:lnTo>
                    <a:pt x="2525" y="3029"/>
                  </a:lnTo>
                  <a:lnTo>
                    <a:pt x="2510" y="3044"/>
                  </a:lnTo>
                  <a:lnTo>
                    <a:pt x="2498" y="3064"/>
                  </a:lnTo>
                  <a:lnTo>
                    <a:pt x="2491" y="3085"/>
                  </a:lnTo>
                  <a:lnTo>
                    <a:pt x="2487" y="3108"/>
                  </a:lnTo>
                  <a:lnTo>
                    <a:pt x="2491" y="3133"/>
                  </a:lnTo>
                  <a:lnTo>
                    <a:pt x="2498" y="3153"/>
                  </a:lnTo>
                  <a:lnTo>
                    <a:pt x="2510" y="3171"/>
                  </a:lnTo>
                  <a:lnTo>
                    <a:pt x="2525" y="3188"/>
                  </a:lnTo>
                  <a:lnTo>
                    <a:pt x="2544" y="3200"/>
                  </a:lnTo>
                  <a:lnTo>
                    <a:pt x="2564" y="3207"/>
                  </a:lnTo>
                  <a:lnTo>
                    <a:pt x="2587" y="3210"/>
                  </a:lnTo>
                  <a:lnTo>
                    <a:pt x="2611" y="3207"/>
                  </a:lnTo>
                  <a:lnTo>
                    <a:pt x="2632" y="3200"/>
                  </a:lnTo>
                  <a:lnTo>
                    <a:pt x="2650" y="3188"/>
                  </a:lnTo>
                  <a:lnTo>
                    <a:pt x="2666" y="3171"/>
                  </a:lnTo>
                  <a:lnTo>
                    <a:pt x="2677" y="3153"/>
                  </a:lnTo>
                  <a:lnTo>
                    <a:pt x="2685" y="3133"/>
                  </a:lnTo>
                  <a:lnTo>
                    <a:pt x="2687" y="3108"/>
                  </a:lnTo>
                  <a:lnTo>
                    <a:pt x="2685" y="3085"/>
                  </a:lnTo>
                  <a:lnTo>
                    <a:pt x="2677" y="3064"/>
                  </a:lnTo>
                  <a:lnTo>
                    <a:pt x="2666" y="3044"/>
                  </a:lnTo>
                  <a:lnTo>
                    <a:pt x="2650" y="3029"/>
                  </a:lnTo>
                  <a:lnTo>
                    <a:pt x="2632" y="3017"/>
                  </a:lnTo>
                  <a:lnTo>
                    <a:pt x="2611" y="3010"/>
                  </a:lnTo>
                  <a:lnTo>
                    <a:pt x="2587" y="3006"/>
                  </a:lnTo>
                  <a:close/>
                  <a:moveTo>
                    <a:pt x="1698" y="2105"/>
                  </a:moveTo>
                  <a:lnTo>
                    <a:pt x="1676" y="2108"/>
                  </a:lnTo>
                  <a:lnTo>
                    <a:pt x="1654" y="2116"/>
                  </a:lnTo>
                  <a:lnTo>
                    <a:pt x="1636" y="2127"/>
                  </a:lnTo>
                  <a:lnTo>
                    <a:pt x="1620" y="2143"/>
                  </a:lnTo>
                  <a:lnTo>
                    <a:pt x="1608" y="2161"/>
                  </a:lnTo>
                  <a:lnTo>
                    <a:pt x="1601" y="2183"/>
                  </a:lnTo>
                  <a:lnTo>
                    <a:pt x="1598" y="2206"/>
                  </a:lnTo>
                  <a:lnTo>
                    <a:pt x="1601" y="2230"/>
                  </a:lnTo>
                  <a:lnTo>
                    <a:pt x="1608" y="2251"/>
                  </a:lnTo>
                  <a:lnTo>
                    <a:pt x="1620" y="2270"/>
                  </a:lnTo>
                  <a:lnTo>
                    <a:pt x="1636" y="2286"/>
                  </a:lnTo>
                  <a:lnTo>
                    <a:pt x="1654" y="2298"/>
                  </a:lnTo>
                  <a:lnTo>
                    <a:pt x="1676" y="2306"/>
                  </a:lnTo>
                  <a:lnTo>
                    <a:pt x="1698" y="2308"/>
                  </a:lnTo>
                  <a:lnTo>
                    <a:pt x="1721" y="2306"/>
                  </a:lnTo>
                  <a:lnTo>
                    <a:pt x="1742" y="2298"/>
                  </a:lnTo>
                  <a:lnTo>
                    <a:pt x="1761" y="2286"/>
                  </a:lnTo>
                  <a:lnTo>
                    <a:pt x="1776" y="2270"/>
                  </a:lnTo>
                  <a:lnTo>
                    <a:pt x="1789" y="2251"/>
                  </a:lnTo>
                  <a:lnTo>
                    <a:pt x="1797" y="2230"/>
                  </a:lnTo>
                  <a:lnTo>
                    <a:pt x="1799" y="2206"/>
                  </a:lnTo>
                  <a:lnTo>
                    <a:pt x="1795" y="2183"/>
                  </a:lnTo>
                  <a:lnTo>
                    <a:pt x="1789" y="2161"/>
                  </a:lnTo>
                  <a:lnTo>
                    <a:pt x="1776" y="2143"/>
                  </a:lnTo>
                  <a:lnTo>
                    <a:pt x="1760" y="2127"/>
                  </a:lnTo>
                  <a:lnTo>
                    <a:pt x="1742" y="2116"/>
                  </a:lnTo>
                  <a:lnTo>
                    <a:pt x="1721" y="2108"/>
                  </a:lnTo>
                  <a:lnTo>
                    <a:pt x="1698" y="2105"/>
                  </a:lnTo>
                  <a:close/>
                  <a:moveTo>
                    <a:pt x="3477" y="2104"/>
                  </a:moveTo>
                  <a:lnTo>
                    <a:pt x="3453" y="2108"/>
                  </a:lnTo>
                  <a:lnTo>
                    <a:pt x="3433" y="2114"/>
                  </a:lnTo>
                  <a:lnTo>
                    <a:pt x="3414" y="2127"/>
                  </a:lnTo>
                  <a:lnTo>
                    <a:pt x="3399" y="2143"/>
                  </a:lnTo>
                  <a:lnTo>
                    <a:pt x="3386" y="2161"/>
                  </a:lnTo>
                  <a:lnTo>
                    <a:pt x="3379" y="2183"/>
                  </a:lnTo>
                  <a:lnTo>
                    <a:pt x="3376" y="2206"/>
                  </a:lnTo>
                  <a:lnTo>
                    <a:pt x="3379" y="2230"/>
                  </a:lnTo>
                  <a:lnTo>
                    <a:pt x="3386" y="2251"/>
                  </a:lnTo>
                  <a:lnTo>
                    <a:pt x="3399" y="2270"/>
                  </a:lnTo>
                  <a:lnTo>
                    <a:pt x="3414" y="2286"/>
                  </a:lnTo>
                  <a:lnTo>
                    <a:pt x="3433" y="2298"/>
                  </a:lnTo>
                  <a:lnTo>
                    <a:pt x="3453" y="2306"/>
                  </a:lnTo>
                  <a:lnTo>
                    <a:pt x="3477" y="2308"/>
                  </a:lnTo>
                  <a:lnTo>
                    <a:pt x="3499" y="2306"/>
                  </a:lnTo>
                  <a:lnTo>
                    <a:pt x="3521" y="2298"/>
                  </a:lnTo>
                  <a:lnTo>
                    <a:pt x="3540" y="2286"/>
                  </a:lnTo>
                  <a:lnTo>
                    <a:pt x="3555" y="2270"/>
                  </a:lnTo>
                  <a:lnTo>
                    <a:pt x="3567" y="2251"/>
                  </a:lnTo>
                  <a:lnTo>
                    <a:pt x="3574" y="2230"/>
                  </a:lnTo>
                  <a:lnTo>
                    <a:pt x="3577" y="2206"/>
                  </a:lnTo>
                  <a:lnTo>
                    <a:pt x="3574" y="2183"/>
                  </a:lnTo>
                  <a:lnTo>
                    <a:pt x="3567" y="2161"/>
                  </a:lnTo>
                  <a:lnTo>
                    <a:pt x="3555" y="2143"/>
                  </a:lnTo>
                  <a:lnTo>
                    <a:pt x="3540" y="2127"/>
                  </a:lnTo>
                  <a:lnTo>
                    <a:pt x="3521" y="2114"/>
                  </a:lnTo>
                  <a:lnTo>
                    <a:pt x="3499" y="2108"/>
                  </a:lnTo>
                  <a:lnTo>
                    <a:pt x="3477" y="2104"/>
                  </a:lnTo>
                  <a:close/>
                  <a:moveTo>
                    <a:pt x="3151" y="1601"/>
                  </a:moveTo>
                  <a:lnTo>
                    <a:pt x="3132" y="1602"/>
                  </a:lnTo>
                  <a:lnTo>
                    <a:pt x="3113" y="1608"/>
                  </a:lnTo>
                  <a:lnTo>
                    <a:pt x="3094" y="1618"/>
                  </a:lnTo>
                  <a:lnTo>
                    <a:pt x="3078" y="1632"/>
                  </a:lnTo>
                  <a:lnTo>
                    <a:pt x="2680" y="2034"/>
                  </a:lnTo>
                  <a:lnTo>
                    <a:pt x="2659" y="2024"/>
                  </a:lnTo>
                  <a:lnTo>
                    <a:pt x="2637" y="2015"/>
                  </a:lnTo>
                  <a:lnTo>
                    <a:pt x="2613" y="2009"/>
                  </a:lnTo>
                  <a:lnTo>
                    <a:pt x="2587" y="2008"/>
                  </a:lnTo>
                  <a:lnTo>
                    <a:pt x="2557" y="2010"/>
                  </a:lnTo>
                  <a:lnTo>
                    <a:pt x="2528" y="2017"/>
                  </a:lnTo>
                  <a:lnTo>
                    <a:pt x="2501" y="2028"/>
                  </a:lnTo>
                  <a:lnTo>
                    <a:pt x="2477" y="2044"/>
                  </a:lnTo>
                  <a:lnTo>
                    <a:pt x="2455" y="2063"/>
                  </a:lnTo>
                  <a:lnTo>
                    <a:pt x="2048" y="1741"/>
                  </a:lnTo>
                  <a:lnTo>
                    <a:pt x="2029" y="1729"/>
                  </a:lnTo>
                  <a:lnTo>
                    <a:pt x="2011" y="1723"/>
                  </a:lnTo>
                  <a:lnTo>
                    <a:pt x="1992" y="1721"/>
                  </a:lnTo>
                  <a:lnTo>
                    <a:pt x="1974" y="1722"/>
                  </a:lnTo>
                  <a:lnTo>
                    <a:pt x="1956" y="1728"/>
                  </a:lnTo>
                  <a:lnTo>
                    <a:pt x="1940" y="1737"/>
                  </a:lnTo>
                  <a:lnTo>
                    <a:pt x="1927" y="1751"/>
                  </a:lnTo>
                  <a:lnTo>
                    <a:pt x="1916" y="1768"/>
                  </a:lnTo>
                  <a:lnTo>
                    <a:pt x="1912" y="1785"/>
                  </a:lnTo>
                  <a:lnTo>
                    <a:pt x="1911" y="1804"/>
                  </a:lnTo>
                  <a:lnTo>
                    <a:pt x="1913" y="1823"/>
                  </a:lnTo>
                  <a:lnTo>
                    <a:pt x="1921" y="1840"/>
                  </a:lnTo>
                  <a:lnTo>
                    <a:pt x="1931" y="1858"/>
                  </a:lnTo>
                  <a:lnTo>
                    <a:pt x="1946" y="1872"/>
                  </a:lnTo>
                  <a:lnTo>
                    <a:pt x="2391" y="2222"/>
                  </a:lnTo>
                  <a:lnTo>
                    <a:pt x="2396" y="2257"/>
                  </a:lnTo>
                  <a:lnTo>
                    <a:pt x="2406" y="2289"/>
                  </a:lnTo>
                  <a:lnTo>
                    <a:pt x="2421" y="2318"/>
                  </a:lnTo>
                  <a:lnTo>
                    <a:pt x="2440" y="2345"/>
                  </a:lnTo>
                  <a:lnTo>
                    <a:pt x="2464" y="2367"/>
                  </a:lnTo>
                  <a:lnTo>
                    <a:pt x="2490" y="2385"/>
                  </a:lnTo>
                  <a:lnTo>
                    <a:pt x="2519" y="2400"/>
                  </a:lnTo>
                  <a:lnTo>
                    <a:pt x="2552" y="2408"/>
                  </a:lnTo>
                  <a:lnTo>
                    <a:pt x="2586" y="2411"/>
                  </a:lnTo>
                  <a:lnTo>
                    <a:pt x="2621" y="2408"/>
                  </a:lnTo>
                  <a:lnTo>
                    <a:pt x="2655" y="2399"/>
                  </a:lnTo>
                  <a:lnTo>
                    <a:pt x="2685" y="2384"/>
                  </a:lnTo>
                  <a:lnTo>
                    <a:pt x="2712" y="2364"/>
                  </a:lnTo>
                  <a:lnTo>
                    <a:pt x="2736" y="2340"/>
                  </a:lnTo>
                  <a:lnTo>
                    <a:pt x="2755" y="2313"/>
                  </a:lnTo>
                  <a:lnTo>
                    <a:pt x="2770" y="2282"/>
                  </a:lnTo>
                  <a:lnTo>
                    <a:pt x="2779" y="2247"/>
                  </a:lnTo>
                  <a:lnTo>
                    <a:pt x="2782" y="2212"/>
                  </a:lnTo>
                  <a:lnTo>
                    <a:pt x="2781" y="2198"/>
                  </a:lnTo>
                  <a:lnTo>
                    <a:pt x="2778" y="2185"/>
                  </a:lnTo>
                  <a:lnTo>
                    <a:pt x="2775" y="2173"/>
                  </a:lnTo>
                  <a:lnTo>
                    <a:pt x="3193" y="1749"/>
                  </a:lnTo>
                  <a:lnTo>
                    <a:pt x="3208" y="1731"/>
                  </a:lnTo>
                  <a:lnTo>
                    <a:pt x="3217" y="1713"/>
                  </a:lnTo>
                  <a:lnTo>
                    <a:pt x="3222" y="1694"/>
                  </a:lnTo>
                  <a:lnTo>
                    <a:pt x="3223" y="1674"/>
                  </a:lnTo>
                  <a:lnTo>
                    <a:pt x="3220" y="1655"/>
                  </a:lnTo>
                  <a:lnTo>
                    <a:pt x="3213" y="1637"/>
                  </a:lnTo>
                  <a:lnTo>
                    <a:pt x="3202" y="1623"/>
                  </a:lnTo>
                  <a:lnTo>
                    <a:pt x="3187" y="1611"/>
                  </a:lnTo>
                  <a:lnTo>
                    <a:pt x="3170" y="1603"/>
                  </a:lnTo>
                  <a:lnTo>
                    <a:pt x="3151" y="1601"/>
                  </a:lnTo>
                  <a:close/>
                  <a:moveTo>
                    <a:pt x="2587" y="1203"/>
                  </a:moveTo>
                  <a:lnTo>
                    <a:pt x="2564" y="1205"/>
                  </a:lnTo>
                  <a:lnTo>
                    <a:pt x="2544" y="1213"/>
                  </a:lnTo>
                  <a:lnTo>
                    <a:pt x="2525" y="1225"/>
                  </a:lnTo>
                  <a:lnTo>
                    <a:pt x="2510" y="1241"/>
                  </a:lnTo>
                  <a:lnTo>
                    <a:pt x="2498" y="1260"/>
                  </a:lnTo>
                  <a:lnTo>
                    <a:pt x="2491" y="1281"/>
                  </a:lnTo>
                  <a:lnTo>
                    <a:pt x="2487" y="1305"/>
                  </a:lnTo>
                  <a:lnTo>
                    <a:pt x="2491" y="1328"/>
                  </a:lnTo>
                  <a:lnTo>
                    <a:pt x="2498" y="1350"/>
                  </a:lnTo>
                  <a:lnTo>
                    <a:pt x="2510" y="1368"/>
                  </a:lnTo>
                  <a:lnTo>
                    <a:pt x="2525" y="1384"/>
                  </a:lnTo>
                  <a:lnTo>
                    <a:pt x="2544" y="1396"/>
                  </a:lnTo>
                  <a:lnTo>
                    <a:pt x="2564" y="1404"/>
                  </a:lnTo>
                  <a:lnTo>
                    <a:pt x="2587" y="1406"/>
                  </a:lnTo>
                  <a:lnTo>
                    <a:pt x="2611" y="1404"/>
                  </a:lnTo>
                  <a:lnTo>
                    <a:pt x="2632" y="1396"/>
                  </a:lnTo>
                  <a:lnTo>
                    <a:pt x="2650" y="1384"/>
                  </a:lnTo>
                  <a:lnTo>
                    <a:pt x="2666" y="1368"/>
                  </a:lnTo>
                  <a:lnTo>
                    <a:pt x="2677" y="1350"/>
                  </a:lnTo>
                  <a:lnTo>
                    <a:pt x="2685" y="1328"/>
                  </a:lnTo>
                  <a:lnTo>
                    <a:pt x="2687" y="1305"/>
                  </a:lnTo>
                  <a:lnTo>
                    <a:pt x="2685" y="1281"/>
                  </a:lnTo>
                  <a:lnTo>
                    <a:pt x="2677" y="1260"/>
                  </a:lnTo>
                  <a:lnTo>
                    <a:pt x="2666" y="1241"/>
                  </a:lnTo>
                  <a:lnTo>
                    <a:pt x="2650" y="1225"/>
                  </a:lnTo>
                  <a:lnTo>
                    <a:pt x="2632" y="1213"/>
                  </a:lnTo>
                  <a:lnTo>
                    <a:pt x="2611" y="1205"/>
                  </a:lnTo>
                  <a:lnTo>
                    <a:pt x="2587" y="1203"/>
                  </a:lnTo>
                  <a:close/>
                  <a:moveTo>
                    <a:pt x="282" y="763"/>
                  </a:moveTo>
                  <a:lnTo>
                    <a:pt x="282" y="2755"/>
                  </a:lnTo>
                  <a:lnTo>
                    <a:pt x="1641" y="2755"/>
                  </a:lnTo>
                  <a:lnTo>
                    <a:pt x="1603" y="2684"/>
                  </a:lnTo>
                  <a:lnTo>
                    <a:pt x="1572" y="2611"/>
                  </a:lnTo>
                  <a:lnTo>
                    <a:pt x="1546" y="2534"/>
                  </a:lnTo>
                  <a:lnTo>
                    <a:pt x="1524" y="2455"/>
                  </a:lnTo>
                  <a:lnTo>
                    <a:pt x="1509" y="2375"/>
                  </a:lnTo>
                  <a:lnTo>
                    <a:pt x="1499" y="2291"/>
                  </a:lnTo>
                  <a:lnTo>
                    <a:pt x="1497" y="2206"/>
                  </a:lnTo>
                  <a:lnTo>
                    <a:pt x="1499" y="2124"/>
                  </a:lnTo>
                  <a:lnTo>
                    <a:pt x="1508" y="2042"/>
                  </a:lnTo>
                  <a:lnTo>
                    <a:pt x="1523" y="1962"/>
                  </a:lnTo>
                  <a:lnTo>
                    <a:pt x="1543" y="1885"/>
                  </a:lnTo>
                  <a:lnTo>
                    <a:pt x="1569" y="1809"/>
                  </a:lnTo>
                  <a:lnTo>
                    <a:pt x="1600" y="1737"/>
                  </a:lnTo>
                  <a:lnTo>
                    <a:pt x="1635" y="1667"/>
                  </a:lnTo>
                  <a:lnTo>
                    <a:pt x="1676" y="1601"/>
                  </a:lnTo>
                  <a:lnTo>
                    <a:pt x="1720" y="1537"/>
                  </a:lnTo>
                  <a:lnTo>
                    <a:pt x="1768" y="1477"/>
                  </a:lnTo>
                  <a:lnTo>
                    <a:pt x="1620" y="1477"/>
                  </a:lnTo>
                  <a:lnTo>
                    <a:pt x="1620" y="1147"/>
                  </a:lnTo>
                  <a:lnTo>
                    <a:pt x="1946" y="1147"/>
                  </a:lnTo>
                  <a:lnTo>
                    <a:pt x="1946" y="1313"/>
                  </a:lnTo>
                  <a:lnTo>
                    <a:pt x="2007" y="1271"/>
                  </a:lnTo>
                  <a:lnTo>
                    <a:pt x="2071" y="1232"/>
                  </a:lnTo>
                  <a:lnTo>
                    <a:pt x="2138" y="1198"/>
                  </a:lnTo>
                  <a:lnTo>
                    <a:pt x="2208" y="1169"/>
                  </a:lnTo>
                  <a:lnTo>
                    <a:pt x="2280" y="1144"/>
                  </a:lnTo>
                  <a:lnTo>
                    <a:pt x="2354" y="1125"/>
                  </a:lnTo>
                  <a:lnTo>
                    <a:pt x="2430" y="1111"/>
                  </a:lnTo>
                  <a:lnTo>
                    <a:pt x="2508" y="1102"/>
                  </a:lnTo>
                  <a:lnTo>
                    <a:pt x="2587" y="1100"/>
                  </a:lnTo>
                  <a:lnTo>
                    <a:pt x="2641" y="1101"/>
                  </a:lnTo>
                  <a:lnTo>
                    <a:pt x="2694" y="1105"/>
                  </a:lnTo>
                  <a:lnTo>
                    <a:pt x="2746" y="1112"/>
                  </a:lnTo>
                  <a:lnTo>
                    <a:pt x="2746" y="763"/>
                  </a:lnTo>
                  <a:lnTo>
                    <a:pt x="282" y="763"/>
                  </a:lnTo>
                  <a:close/>
                  <a:moveTo>
                    <a:pt x="992" y="227"/>
                  </a:moveTo>
                  <a:lnTo>
                    <a:pt x="992" y="501"/>
                  </a:lnTo>
                  <a:lnTo>
                    <a:pt x="2036" y="501"/>
                  </a:lnTo>
                  <a:lnTo>
                    <a:pt x="2036" y="227"/>
                  </a:lnTo>
                  <a:lnTo>
                    <a:pt x="992" y="227"/>
                  </a:lnTo>
                  <a:close/>
                  <a:moveTo>
                    <a:pt x="228" y="0"/>
                  </a:moveTo>
                  <a:lnTo>
                    <a:pt x="2799" y="0"/>
                  </a:lnTo>
                  <a:lnTo>
                    <a:pt x="2837" y="3"/>
                  </a:lnTo>
                  <a:lnTo>
                    <a:pt x="2872" y="12"/>
                  </a:lnTo>
                  <a:lnTo>
                    <a:pt x="2905" y="25"/>
                  </a:lnTo>
                  <a:lnTo>
                    <a:pt x="2935" y="45"/>
                  </a:lnTo>
                  <a:lnTo>
                    <a:pt x="2961" y="68"/>
                  </a:lnTo>
                  <a:lnTo>
                    <a:pt x="2984" y="94"/>
                  </a:lnTo>
                  <a:lnTo>
                    <a:pt x="3003" y="125"/>
                  </a:lnTo>
                  <a:lnTo>
                    <a:pt x="3016" y="158"/>
                  </a:lnTo>
                  <a:lnTo>
                    <a:pt x="3026" y="194"/>
                  </a:lnTo>
                  <a:lnTo>
                    <a:pt x="3029" y="232"/>
                  </a:lnTo>
                  <a:lnTo>
                    <a:pt x="3029" y="1195"/>
                  </a:lnTo>
                  <a:lnTo>
                    <a:pt x="3104" y="1232"/>
                  </a:lnTo>
                  <a:lnTo>
                    <a:pt x="3175" y="1274"/>
                  </a:lnTo>
                  <a:lnTo>
                    <a:pt x="3243" y="1322"/>
                  </a:lnTo>
                  <a:lnTo>
                    <a:pt x="3307" y="1375"/>
                  </a:lnTo>
                  <a:lnTo>
                    <a:pt x="3367" y="1432"/>
                  </a:lnTo>
                  <a:lnTo>
                    <a:pt x="3423" y="1495"/>
                  </a:lnTo>
                  <a:lnTo>
                    <a:pt x="3474" y="1561"/>
                  </a:lnTo>
                  <a:lnTo>
                    <a:pt x="3520" y="1631"/>
                  </a:lnTo>
                  <a:lnTo>
                    <a:pt x="3560" y="1704"/>
                  </a:lnTo>
                  <a:lnTo>
                    <a:pt x="3595" y="1782"/>
                  </a:lnTo>
                  <a:lnTo>
                    <a:pt x="3625" y="1861"/>
                  </a:lnTo>
                  <a:lnTo>
                    <a:pt x="3648" y="1945"/>
                  </a:lnTo>
                  <a:lnTo>
                    <a:pt x="3665" y="2030"/>
                  </a:lnTo>
                  <a:lnTo>
                    <a:pt x="3676" y="2117"/>
                  </a:lnTo>
                  <a:lnTo>
                    <a:pt x="3679" y="2206"/>
                  </a:lnTo>
                  <a:lnTo>
                    <a:pt x="3677" y="2293"/>
                  </a:lnTo>
                  <a:lnTo>
                    <a:pt x="3667" y="2378"/>
                  </a:lnTo>
                  <a:lnTo>
                    <a:pt x="3651" y="2461"/>
                  </a:lnTo>
                  <a:lnTo>
                    <a:pt x="3629" y="2541"/>
                  </a:lnTo>
                  <a:lnTo>
                    <a:pt x="3601" y="2619"/>
                  </a:lnTo>
                  <a:lnTo>
                    <a:pt x="3568" y="2693"/>
                  </a:lnTo>
                  <a:lnTo>
                    <a:pt x="3531" y="2766"/>
                  </a:lnTo>
                  <a:lnTo>
                    <a:pt x="3487" y="2833"/>
                  </a:lnTo>
                  <a:lnTo>
                    <a:pt x="3439" y="2899"/>
                  </a:lnTo>
                  <a:lnTo>
                    <a:pt x="3387" y="2961"/>
                  </a:lnTo>
                  <a:lnTo>
                    <a:pt x="3331" y="3017"/>
                  </a:lnTo>
                  <a:lnTo>
                    <a:pt x="3271" y="3071"/>
                  </a:lnTo>
                  <a:lnTo>
                    <a:pt x="3206" y="3119"/>
                  </a:lnTo>
                  <a:lnTo>
                    <a:pt x="3139" y="3162"/>
                  </a:lnTo>
                  <a:lnTo>
                    <a:pt x="3067" y="3201"/>
                  </a:lnTo>
                  <a:lnTo>
                    <a:pt x="2994" y="3235"/>
                  </a:lnTo>
                  <a:lnTo>
                    <a:pt x="2917" y="3262"/>
                  </a:lnTo>
                  <a:lnTo>
                    <a:pt x="2838" y="3284"/>
                  </a:lnTo>
                  <a:lnTo>
                    <a:pt x="2756" y="3300"/>
                  </a:lnTo>
                  <a:lnTo>
                    <a:pt x="2673" y="3310"/>
                  </a:lnTo>
                  <a:lnTo>
                    <a:pt x="2587" y="3314"/>
                  </a:lnTo>
                  <a:lnTo>
                    <a:pt x="2502" y="3310"/>
                  </a:lnTo>
                  <a:lnTo>
                    <a:pt x="2419" y="3300"/>
                  </a:lnTo>
                  <a:lnTo>
                    <a:pt x="2338" y="3284"/>
                  </a:lnTo>
                  <a:lnTo>
                    <a:pt x="2259" y="3262"/>
                  </a:lnTo>
                  <a:lnTo>
                    <a:pt x="2182" y="3235"/>
                  </a:lnTo>
                  <a:lnTo>
                    <a:pt x="2109" y="3201"/>
                  </a:lnTo>
                  <a:lnTo>
                    <a:pt x="2038" y="3162"/>
                  </a:lnTo>
                  <a:lnTo>
                    <a:pt x="1971" y="3119"/>
                  </a:lnTo>
                  <a:lnTo>
                    <a:pt x="1907" y="3071"/>
                  </a:lnTo>
                  <a:lnTo>
                    <a:pt x="228" y="3071"/>
                  </a:lnTo>
                  <a:lnTo>
                    <a:pt x="191" y="3067"/>
                  </a:lnTo>
                  <a:lnTo>
                    <a:pt x="156" y="3059"/>
                  </a:lnTo>
                  <a:lnTo>
                    <a:pt x="123" y="3044"/>
                  </a:lnTo>
                  <a:lnTo>
                    <a:pt x="94" y="3026"/>
                  </a:lnTo>
                  <a:lnTo>
                    <a:pt x="67" y="3003"/>
                  </a:lnTo>
                  <a:lnTo>
                    <a:pt x="44" y="2975"/>
                  </a:lnTo>
                  <a:lnTo>
                    <a:pt x="26" y="2946"/>
                  </a:lnTo>
                  <a:lnTo>
                    <a:pt x="11" y="2912"/>
                  </a:lnTo>
                  <a:lnTo>
                    <a:pt x="3" y="2877"/>
                  </a:lnTo>
                  <a:lnTo>
                    <a:pt x="0" y="2839"/>
                  </a:lnTo>
                  <a:lnTo>
                    <a:pt x="0" y="232"/>
                  </a:lnTo>
                  <a:lnTo>
                    <a:pt x="3" y="194"/>
                  </a:lnTo>
                  <a:lnTo>
                    <a:pt x="11" y="158"/>
                  </a:lnTo>
                  <a:lnTo>
                    <a:pt x="26" y="125"/>
                  </a:lnTo>
                  <a:lnTo>
                    <a:pt x="44" y="94"/>
                  </a:lnTo>
                  <a:lnTo>
                    <a:pt x="67" y="68"/>
                  </a:lnTo>
                  <a:lnTo>
                    <a:pt x="94" y="45"/>
                  </a:lnTo>
                  <a:lnTo>
                    <a:pt x="123" y="25"/>
                  </a:lnTo>
                  <a:lnTo>
                    <a:pt x="156" y="12"/>
                  </a:lnTo>
                  <a:lnTo>
                    <a:pt x="191" y="3"/>
                  </a:lnTo>
                  <a:lnTo>
                    <a:pt x="228"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sp>
        <p:nvSpPr>
          <p:cNvPr id="241" name="Freeform 142"/>
          <p:cNvSpPr>
            <a:spLocks noEditPoints="1"/>
          </p:cNvSpPr>
          <p:nvPr/>
        </p:nvSpPr>
        <p:spPr bwMode="auto">
          <a:xfrm>
            <a:off x="4221469" y="4632900"/>
            <a:ext cx="623020" cy="621564"/>
          </a:xfrm>
          <a:custGeom>
            <a:avLst/>
            <a:gdLst>
              <a:gd name="T0" fmla="*/ 1921 w 3440"/>
              <a:gd name="T1" fmla="*/ 3131 h 3427"/>
              <a:gd name="T2" fmla="*/ 1744 w 3440"/>
              <a:gd name="T3" fmla="*/ 3235 h 3427"/>
              <a:gd name="T4" fmla="*/ 1561 w 3440"/>
              <a:gd name="T5" fmla="*/ 3225 h 3427"/>
              <a:gd name="T6" fmla="*/ 1664 w 3440"/>
              <a:gd name="T7" fmla="*/ 3278 h 3427"/>
              <a:gd name="T8" fmla="*/ 1898 w 3440"/>
              <a:gd name="T9" fmla="*/ 3306 h 3427"/>
              <a:gd name="T10" fmla="*/ 2120 w 3440"/>
              <a:gd name="T11" fmla="*/ 3161 h 3427"/>
              <a:gd name="T12" fmla="*/ 310 w 3440"/>
              <a:gd name="T13" fmla="*/ 1242 h 3427"/>
              <a:gd name="T14" fmla="*/ 268 w 3440"/>
              <a:gd name="T15" fmla="*/ 1280 h 3427"/>
              <a:gd name="T16" fmla="*/ 136 w 3440"/>
              <a:gd name="T17" fmla="*/ 1477 h 3427"/>
              <a:gd name="T18" fmla="*/ 159 w 3440"/>
              <a:gd name="T19" fmla="*/ 1706 h 3427"/>
              <a:gd name="T20" fmla="*/ 237 w 3440"/>
              <a:gd name="T21" fmla="*/ 1850 h 3427"/>
              <a:gd name="T22" fmla="*/ 213 w 3440"/>
              <a:gd name="T23" fmla="*/ 1662 h 3427"/>
              <a:gd name="T24" fmla="*/ 267 w 3440"/>
              <a:gd name="T25" fmla="*/ 1509 h 3427"/>
              <a:gd name="T26" fmla="*/ 418 w 3440"/>
              <a:gd name="T27" fmla="*/ 1425 h 3427"/>
              <a:gd name="T28" fmla="*/ 496 w 3440"/>
              <a:gd name="T29" fmla="*/ 1101 h 3427"/>
              <a:gd name="T30" fmla="*/ 768 w 3440"/>
              <a:gd name="T31" fmla="*/ 1404 h 3427"/>
              <a:gd name="T32" fmla="*/ 794 w 3440"/>
              <a:gd name="T33" fmla="*/ 1647 h 3427"/>
              <a:gd name="T34" fmla="*/ 644 w 3440"/>
              <a:gd name="T35" fmla="*/ 1825 h 3427"/>
              <a:gd name="T36" fmla="*/ 681 w 3440"/>
              <a:gd name="T37" fmla="*/ 2064 h 3427"/>
              <a:gd name="T38" fmla="*/ 955 w 3440"/>
              <a:gd name="T39" fmla="*/ 2396 h 3427"/>
              <a:gd name="T40" fmla="*/ 1289 w 3440"/>
              <a:gd name="T41" fmla="*/ 2698 h 3427"/>
              <a:gd name="T42" fmla="*/ 1559 w 3440"/>
              <a:gd name="T43" fmla="*/ 2804 h 3427"/>
              <a:gd name="T44" fmla="*/ 1735 w 3440"/>
              <a:gd name="T45" fmla="*/ 2654 h 3427"/>
              <a:gd name="T46" fmla="*/ 1952 w 3440"/>
              <a:gd name="T47" fmla="*/ 2627 h 3427"/>
              <a:gd name="T48" fmla="*/ 2281 w 3440"/>
              <a:gd name="T49" fmla="*/ 2867 h 3427"/>
              <a:gd name="T50" fmla="*/ 2319 w 3440"/>
              <a:gd name="T51" fmla="*/ 3123 h 3427"/>
              <a:gd name="T52" fmla="*/ 2149 w 3440"/>
              <a:gd name="T53" fmla="*/ 3323 h 3427"/>
              <a:gd name="T54" fmla="*/ 1853 w 3440"/>
              <a:gd name="T55" fmla="*/ 3424 h 3427"/>
              <a:gd name="T56" fmla="*/ 1291 w 3440"/>
              <a:gd name="T57" fmla="*/ 3222 h 3427"/>
              <a:gd name="T58" fmla="*/ 605 w 3440"/>
              <a:gd name="T59" fmla="*/ 2666 h 3427"/>
              <a:gd name="T60" fmla="*/ 130 w 3440"/>
              <a:gd name="T61" fmla="*/ 1991 h 3427"/>
              <a:gd name="T62" fmla="*/ 1 w 3440"/>
              <a:gd name="T63" fmla="*/ 1475 h 3427"/>
              <a:gd name="T64" fmla="*/ 144 w 3440"/>
              <a:gd name="T65" fmla="*/ 1230 h 3427"/>
              <a:gd name="T66" fmla="*/ 354 w 3440"/>
              <a:gd name="T67" fmla="*/ 1084 h 3427"/>
              <a:gd name="T68" fmla="*/ 2736 w 3440"/>
              <a:gd name="T69" fmla="*/ 754 h 3427"/>
              <a:gd name="T70" fmla="*/ 2796 w 3440"/>
              <a:gd name="T71" fmla="*/ 980 h 3427"/>
              <a:gd name="T72" fmla="*/ 3021 w 3440"/>
              <a:gd name="T73" fmla="*/ 922 h 3427"/>
              <a:gd name="T74" fmla="*/ 2963 w 3440"/>
              <a:gd name="T75" fmla="*/ 695 h 3427"/>
              <a:gd name="T76" fmla="*/ 2257 w 3440"/>
              <a:gd name="T77" fmla="*/ 731 h 3427"/>
              <a:gd name="T78" fmla="*/ 2278 w 3440"/>
              <a:gd name="T79" fmla="*/ 964 h 3427"/>
              <a:gd name="T80" fmla="*/ 2510 w 3440"/>
              <a:gd name="T81" fmla="*/ 945 h 3427"/>
              <a:gd name="T82" fmla="*/ 2490 w 3440"/>
              <a:gd name="T83" fmla="*/ 712 h 3427"/>
              <a:gd name="T84" fmla="*/ 1782 w 3440"/>
              <a:gd name="T85" fmla="*/ 712 h 3427"/>
              <a:gd name="T86" fmla="*/ 1762 w 3440"/>
              <a:gd name="T87" fmla="*/ 945 h 3427"/>
              <a:gd name="T88" fmla="*/ 1995 w 3440"/>
              <a:gd name="T89" fmla="*/ 964 h 3427"/>
              <a:gd name="T90" fmla="*/ 2015 w 3440"/>
              <a:gd name="T91" fmla="*/ 731 h 3427"/>
              <a:gd name="T92" fmla="*/ 2626 w 3440"/>
              <a:gd name="T93" fmla="*/ 22 h 3427"/>
              <a:gd name="T94" fmla="*/ 3208 w 3440"/>
              <a:gd name="T95" fmla="*/ 314 h 3427"/>
              <a:gd name="T96" fmla="*/ 3440 w 3440"/>
              <a:gd name="T97" fmla="*/ 838 h 3427"/>
              <a:gd name="T98" fmla="*/ 3208 w 3440"/>
              <a:gd name="T99" fmla="*/ 1361 h 3427"/>
              <a:gd name="T100" fmla="*/ 2626 w 3440"/>
              <a:gd name="T101" fmla="*/ 1653 h 3427"/>
              <a:gd name="T102" fmla="*/ 2065 w 3440"/>
              <a:gd name="T103" fmla="*/ 1778 h 3427"/>
              <a:gd name="T104" fmla="*/ 1577 w 3440"/>
              <a:gd name="T105" fmla="*/ 1882 h 3427"/>
              <a:gd name="T106" fmla="*/ 1642 w 3440"/>
              <a:gd name="T107" fmla="*/ 1433 h 3427"/>
              <a:gd name="T108" fmla="*/ 1338 w 3440"/>
              <a:gd name="T109" fmla="*/ 962 h 3427"/>
              <a:gd name="T110" fmla="*/ 1472 w 3440"/>
              <a:gd name="T111" fmla="*/ 415 h 3427"/>
              <a:gd name="T112" fmla="*/ 1990 w 3440"/>
              <a:gd name="T113" fmla="*/ 60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40" h="3427">
                <a:moveTo>
                  <a:pt x="1973" y="3010"/>
                </a:moveTo>
                <a:lnTo>
                  <a:pt x="1972" y="3013"/>
                </a:lnTo>
                <a:lnTo>
                  <a:pt x="1969" y="3021"/>
                </a:lnTo>
                <a:lnTo>
                  <a:pt x="1965" y="3034"/>
                </a:lnTo>
                <a:lnTo>
                  <a:pt x="1959" y="3051"/>
                </a:lnTo>
                <a:lnTo>
                  <a:pt x="1952" y="3068"/>
                </a:lnTo>
                <a:lnTo>
                  <a:pt x="1944" y="3088"/>
                </a:lnTo>
                <a:lnTo>
                  <a:pt x="1934" y="3110"/>
                </a:lnTo>
                <a:lnTo>
                  <a:pt x="1921" y="3131"/>
                </a:lnTo>
                <a:lnTo>
                  <a:pt x="1906" y="3153"/>
                </a:lnTo>
                <a:lnTo>
                  <a:pt x="1887" y="3173"/>
                </a:lnTo>
                <a:lnTo>
                  <a:pt x="1864" y="3192"/>
                </a:lnTo>
                <a:lnTo>
                  <a:pt x="1838" y="3206"/>
                </a:lnTo>
                <a:lnTo>
                  <a:pt x="1816" y="3217"/>
                </a:lnTo>
                <a:lnTo>
                  <a:pt x="1792" y="3224"/>
                </a:lnTo>
                <a:lnTo>
                  <a:pt x="1776" y="3228"/>
                </a:lnTo>
                <a:lnTo>
                  <a:pt x="1760" y="3231"/>
                </a:lnTo>
                <a:lnTo>
                  <a:pt x="1744" y="3235"/>
                </a:lnTo>
                <a:lnTo>
                  <a:pt x="1719" y="3237"/>
                </a:lnTo>
                <a:lnTo>
                  <a:pt x="1695" y="3238"/>
                </a:lnTo>
                <a:lnTo>
                  <a:pt x="1673" y="3238"/>
                </a:lnTo>
                <a:lnTo>
                  <a:pt x="1651" y="3237"/>
                </a:lnTo>
                <a:lnTo>
                  <a:pt x="1625" y="3235"/>
                </a:lnTo>
                <a:lnTo>
                  <a:pt x="1602" y="3231"/>
                </a:lnTo>
                <a:lnTo>
                  <a:pt x="1583" y="3228"/>
                </a:lnTo>
                <a:lnTo>
                  <a:pt x="1570" y="3226"/>
                </a:lnTo>
                <a:lnTo>
                  <a:pt x="1561" y="3225"/>
                </a:lnTo>
                <a:lnTo>
                  <a:pt x="1557" y="3224"/>
                </a:lnTo>
                <a:lnTo>
                  <a:pt x="1559" y="3225"/>
                </a:lnTo>
                <a:lnTo>
                  <a:pt x="1564" y="3228"/>
                </a:lnTo>
                <a:lnTo>
                  <a:pt x="1571" y="3231"/>
                </a:lnTo>
                <a:lnTo>
                  <a:pt x="1580" y="3237"/>
                </a:lnTo>
                <a:lnTo>
                  <a:pt x="1597" y="3246"/>
                </a:lnTo>
                <a:lnTo>
                  <a:pt x="1618" y="3258"/>
                </a:lnTo>
                <a:lnTo>
                  <a:pt x="1643" y="3269"/>
                </a:lnTo>
                <a:lnTo>
                  <a:pt x="1664" y="3278"/>
                </a:lnTo>
                <a:lnTo>
                  <a:pt x="1688" y="3287"/>
                </a:lnTo>
                <a:lnTo>
                  <a:pt x="1713" y="3294"/>
                </a:lnTo>
                <a:lnTo>
                  <a:pt x="1740" y="3301"/>
                </a:lnTo>
                <a:lnTo>
                  <a:pt x="1759" y="3306"/>
                </a:lnTo>
                <a:lnTo>
                  <a:pt x="1778" y="3309"/>
                </a:lnTo>
                <a:lnTo>
                  <a:pt x="1799" y="3311"/>
                </a:lnTo>
                <a:lnTo>
                  <a:pt x="1832" y="3313"/>
                </a:lnTo>
                <a:lnTo>
                  <a:pt x="1865" y="3310"/>
                </a:lnTo>
                <a:lnTo>
                  <a:pt x="1898" y="3306"/>
                </a:lnTo>
                <a:lnTo>
                  <a:pt x="1932" y="3296"/>
                </a:lnTo>
                <a:lnTo>
                  <a:pt x="1963" y="3285"/>
                </a:lnTo>
                <a:lnTo>
                  <a:pt x="1994" y="3269"/>
                </a:lnTo>
                <a:lnTo>
                  <a:pt x="2021" y="3252"/>
                </a:lnTo>
                <a:lnTo>
                  <a:pt x="2046" y="3234"/>
                </a:lnTo>
                <a:lnTo>
                  <a:pt x="2069" y="3215"/>
                </a:lnTo>
                <a:lnTo>
                  <a:pt x="2089" y="3196"/>
                </a:lnTo>
                <a:lnTo>
                  <a:pt x="2106" y="3178"/>
                </a:lnTo>
                <a:lnTo>
                  <a:pt x="2120" y="3161"/>
                </a:lnTo>
                <a:lnTo>
                  <a:pt x="2133" y="3148"/>
                </a:lnTo>
                <a:lnTo>
                  <a:pt x="2142" y="3135"/>
                </a:lnTo>
                <a:lnTo>
                  <a:pt x="2149" y="3127"/>
                </a:lnTo>
                <a:lnTo>
                  <a:pt x="2155" y="3120"/>
                </a:lnTo>
                <a:lnTo>
                  <a:pt x="2158" y="3117"/>
                </a:lnTo>
                <a:lnTo>
                  <a:pt x="2159" y="3114"/>
                </a:lnTo>
                <a:lnTo>
                  <a:pt x="1973" y="3010"/>
                </a:lnTo>
                <a:close/>
                <a:moveTo>
                  <a:pt x="311" y="1242"/>
                </a:moveTo>
                <a:lnTo>
                  <a:pt x="310" y="1242"/>
                </a:lnTo>
                <a:lnTo>
                  <a:pt x="309" y="1244"/>
                </a:lnTo>
                <a:lnTo>
                  <a:pt x="306" y="1246"/>
                </a:lnTo>
                <a:lnTo>
                  <a:pt x="304" y="1248"/>
                </a:lnTo>
                <a:lnTo>
                  <a:pt x="302" y="1250"/>
                </a:lnTo>
                <a:lnTo>
                  <a:pt x="300" y="1252"/>
                </a:lnTo>
                <a:lnTo>
                  <a:pt x="297" y="1255"/>
                </a:lnTo>
                <a:lnTo>
                  <a:pt x="293" y="1258"/>
                </a:lnTo>
                <a:lnTo>
                  <a:pt x="281" y="1267"/>
                </a:lnTo>
                <a:lnTo>
                  <a:pt x="268" y="1280"/>
                </a:lnTo>
                <a:lnTo>
                  <a:pt x="252" y="1295"/>
                </a:lnTo>
                <a:lnTo>
                  <a:pt x="235" y="1311"/>
                </a:lnTo>
                <a:lnTo>
                  <a:pt x="215" y="1332"/>
                </a:lnTo>
                <a:lnTo>
                  <a:pt x="196" y="1355"/>
                </a:lnTo>
                <a:lnTo>
                  <a:pt x="177" y="1381"/>
                </a:lnTo>
                <a:lnTo>
                  <a:pt x="161" y="1412"/>
                </a:lnTo>
                <a:lnTo>
                  <a:pt x="151" y="1432"/>
                </a:lnTo>
                <a:lnTo>
                  <a:pt x="143" y="1454"/>
                </a:lnTo>
                <a:lnTo>
                  <a:pt x="136" y="1477"/>
                </a:lnTo>
                <a:lnTo>
                  <a:pt x="131" y="1500"/>
                </a:lnTo>
                <a:lnTo>
                  <a:pt x="128" y="1523"/>
                </a:lnTo>
                <a:lnTo>
                  <a:pt x="127" y="1546"/>
                </a:lnTo>
                <a:lnTo>
                  <a:pt x="127" y="1569"/>
                </a:lnTo>
                <a:lnTo>
                  <a:pt x="129" y="1591"/>
                </a:lnTo>
                <a:lnTo>
                  <a:pt x="132" y="1612"/>
                </a:lnTo>
                <a:lnTo>
                  <a:pt x="139" y="1642"/>
                </a:lnTo>
                <a:lnTo>
                  <a:pt x="146" y="1672"/>
                </a:lnTo>
                <a:lnTo>
                  <a:pt x="159" y="1706"/>
                </a:lnTo>
                <a:lnTo>
                  <a:pt x="173" y="1739"/>
                </a:lnTo>
                <a:lnTo>
                  <a:pt x="187" y="1767"/>
                </a:lnTo>
                <a:lnTo>
                  <a:pt x="200" y="1791"/>
                </a:lnTo>
                <a:lnTo>
                  <a:pt x="213" y="1812"/>
                </a:lnTo>
                <a:lnTo>
                  <a:pt x="222" y="1827"/>
                </a:lnTo>
                <a:lnTo>
                  <a:pt x="228" y="1837"/>
                </a:lnTo>
                <a:lnTo>
                  <a:pt x="232" y="1844"/>
                </a:lnTo>
                <a:lnTo>
                  <a:pt x="236" y="1848"/>
                </a:lnTo>
                <a:lnTo>
                  <a:pt x="237" y="1850"/>
                </a:lnTo>
                <a:lnTo>
                  <a:pt x="236" y="1847"/>
                </a:lnTo>
                <a:lnTo>
                  <a:pt x="234" y="1838"/>
                </a:lnTo>
                <a:lnTo>
                  <a:pt x="230" y="1824"/>
                </a:lnTo>
                <a:lnTo>
                  <a:pt x="227" y="1805"/>
                </a:lnTo>
                <a:lnTo>
                  <a:pt x="222" y="1782"/>
                </a:lnTo>
                <a:lnTo>
                  <a:pt x="219" y="1756"/>
                </a:lnTo>
                <a:lnTo>
                  <a:pt x="215" y="1727"/>
                </a:lnTo>
                <a:lnTo>
                  <a:pt x="214" y="1695"/>
                </a:lnTo>
                <a:lnTo>
                  <a:pt x="213" y="1662"/>
                </a:lnTo>
                <a:lnTo>
                  <a:pt x="216" y="1636"/>
                </a:lnTo>
                <a:lnTo>
                  <a:pt x="219" y="1611"/>
                </a:lnTo>
                <a:lnTo>
                  <a:pt x="223" y="1595"/>
                </a:lnTo>
                <a:lnTo>
                  <a:pt x="227" y="1580"/>
                </a:lnTo>
                <a:lnTo>
                  <a:pt x="232" y="1564"/>
                </a:lnTo>
                <a:lnTo>
                  <a:pt x="239" y="1551"/>
                </a:lnTo>
                <a:lnTo>
                  <a:pt x="246" y="1537"/>
                </a:lnTo>
                <a:lnTo>
                  <a:pt x="253" y="1524"/>
                </a:lnTo>
                <a:lnTo>
                  <a:pt x="267" y="1509"/>
                </a:lnTo>
                <a:lnTo>
                  <a:pt x="280" y="1494"/>
                </a:lnTo>
                <a:lnTo>
                  <a:pt x="295" y="1483"/>
                </a:lnTo>
                <a:lnTo>
                  <a:pt x="311" y="1472"/>
                </a:lnTo>
                <a:lnTo>
                  <a:pt x="326" y="1463"/>
                </a:lnTo>
                <a:lnTo>
                  <a:pt x="342" y="1455"/>
                </a:lnTo>
                <a:lnTo>
                  <a:pt x="372" y="1443"/>
                </a:lnTo>
                <a:lnTo>
                  <a:pt x="398" y="1433"/>
                </a:lnTo>
                <a:lnTo>
                  <a:pt x="410" y="1428"/>
                </a:lnTo>
                <a:lnTo>
                  <a:pt x="418" y="1425"/>
                </a:lnTo>
                <a:lnTo>
                  <a:pt x="421" y="1424"/>
                </a:lnTo>
                <a:lnTo>
                  <a:pt x="423" y="1423"/>
                </a:lnTo>
                <a:lnTo>
                  <a:pt x="425" y="1422"/>
                </a:lnTo>
                <a:lnTo>
                  <a:pt x="425" y="1422"/>
                </a:lnTo>
                <a:lnTo>
                  <a:pt x="311" y="1242"/>
                </a:lnTo>
                <a:close/>
                <a:moveTo>
                  <a:pt x="409" y="1078"/>
                </a:moveTo>
                <a:lnTo>
                  <a:pt x="437" y="1081"/>
                </a:lnTo>
                <a:lnTo>
                  <a:pt x="466" y="1089"/>
                </a:lnTo>
                <a:lnTo>
                  <a:pt x="496" y="1101"/>
                </a:lnTo>
                <a:lnTo>
                  <a:pt x="526" y="1118"/>
                </a:lnTo>
                <a:lnTo>
                  <a:pt x="559" y="1141"/>
                </a:lnTo>
                <a:lnTo>
                  <a:pt x="591" y="1168"/>
                </a:lnTo>
                <a:lnTo>
                  <a:pt x="624" y="1203"/>
                </a:lnTo>
                <a:lnTo>
                  <a:pt x="659" y="1243"/>
                </a:lnTo>
                <a:lnTo>
                  <a:pt x="693" y="1287"/>
                </a:lnTo>
                <a:lnTo>
                  <a:pt x="723" y="1329"/>
                </a:lnTo>
                <a:lnTo>
                  <a:pt x="747" y="1368"/>
                </a:lnTo>
                <a:lnTo>
                  <a:pt x="768" y="1404"/>
                </a:lnTo>
                <a:lnTo>
                  <a:pt x="785" y="1438"/>
                </a:lnTo>
                <a:lnTo>
                  <a:pt x="797" y="1470"/>
                </a:lnTo>
                <a:lnTo>
                  <a:pt x="807" y="1499"/>
                </a:lnTo>
                <a:lnTo>
                  <a:pt x="812" y="1528"/>
                </a:lnTo>
                <a:lnTo>
                  <a:pt x="814" y="1555"/>
                </a:lnTo>
                <a:lnTo>
                  <a:pt x="813" y="1579"/>
                </a:lnTo>
                <a:lnTo>
                  <a:pt x="810" y="1603"/>
                </a:lnTo>
                <a:lnTo>
                  <a:pt x="804" y="1626"/>
                </a:lnTo>
                <a:lnTo>
                  <a:pt x="794" y="1647"/>
                </a:lnTo>
                <a:lnTo>
                  <a:pt x="784" y="1668"/>
                </a:lnTo>
                <a:lnTo>
                  <a:pt x="771" y="1687"/>
                </a:lnTo>
                <a:lnTo>
                  <a:pt x="757" y="1707"/>
                </a:lnTo>
                <a:lnTo>
                  <a:pt x="740" y="1727"/>
                </a:lnTo>
                <a:lnTo>
                  <a:pt x="722" y="1746"/>
                </a:lnTo>
                <a:lnTo>
                  <a:pt x="705" y="1765"/>
                </a:lnTo>
                <a:lnTo>
                  <a:pt x="685" y="1785"/>
                </a:lnTo>
                <a:lnTo>
                  <a:pt x="665" y="1804"/>
                </a:lnTo>
                <a:lnTo>
                  <a:pt x="644" y="1825"/>
                </a:lnTo>
                <a:lnTo>
                  <a:pt x="630" y="1843"/>
                </a:lnTo>
                <a:lnTo>
                  <a:pt x="621" y="1864"/>
                </a:lnTo>
                <a:lnTo>
                  <a:pt x="617" y="1887"/>
                </a:lnTo>
                <a:lnTo>
                  <a:pt x="618" y="1912"/>
                </a:lnTo>
                <a:lnTo>
                  <a:pt x="622" y="1939"/>
                </a:lnTo>
                <a:lnTo>
                  <a:pt x="632" y="1968"/>
                </a:lnTo>
                <a:lnTo>
                  <a:pt x="644" y="1999"/>
                </a:lnTo>
                <a:lnTo>
                  <a:pt x="661" y="2031"/>
                </a:lnTo>
                <a:lnTo>
                  <a:pt x="681" y="2064"/>
                </a:lnTo>
                <a:lnTo>
                  <a:pt x="703" y="2099"/>
                </a:lnTo>
                <a:lnTo>
                  <a:pt x="728" y="2134"/>
                </a:lnTo>
                <a:lnTo>
                  <a:pt x="756" y="2171"/>
                </a:lnTo>
                <a:lnTo>
                  <a:pt x="785" y="2208"/>
                </a:lnTo>
                <a:lnTo>
                  <a:pt x="816" y="2245"/>
                </a:lnTo>
                <a:lnTo>
                  <a:pt x="850" y="2283"/>
                </a:lnTo>
                <a:lnTo>
                  <a:pt x="884" y="2320"/>
                </a:lnTo>
                <a:lnTo>
                  <a:pt x="919" y="2358"/>
                </a:lnTo>
                <a:lnTo>
                  <a:pt x="955" y="2396"/>
                </a:lnTo>
                <a:lnTo>
                  <a:pt x="991" y="2433"/>
                </a:lnTo>
                <a:lnTo>
                  <a:pt x="1029" y="2470"/>
                </a:lnTo>
                <a:lnTo>
                  <a:pt x="1065" y="2505"/>
                </a:lnTo>
                <a:lnTo>
                  <a:pt x="1103" y="2541"/>
                </a:lnTo>
                <a:lnTo>
                  <a:pt x="1141" y="2575"/>
                </a:lnTo>
                <a:lnTo>
                  <a:pt x="1179" y="2609"/>
                </a:lnTo>
                <a:lnTo>
                  <a:pt x="1215" y="2640"/>
                </a:lnTo>
                <a:lnTo>
                  <a:pt x="1253" y="2669"/>
                </a:lnTo>
                <a:lnTo>
                  <a:pt x="1289" y="2698"/>
                </a:lnTo>
                <a:lnTo>
                  <a:pt x="1325" y="2723"/>
                </a:lnTo>
                <a:lnTo>
                  <a:pt x="1359" y="2745"/>
                </a:lnTo>
                <a:lnTo>
                  <a:pt x="1393" y="2764"/>
                </a:lnTo>
                <a:lnTo>
                  <a:pt x="1425" y="2780"/>
                </a:lnTo>
                <a:lnTo>
                  <a:pt x="1455" y="2794"/>
                </a:lnTo>
                <a:lnTo>
                  <a:pt x="1484" y="2802"/>
                </a:lnTo>
                <a:lnTo>
                  <a:pt x="1512" y="2807"/>
                </a:lnTo>
                <a:lnTo>
                  <a:pt x="1537" y="2808"/>
                </a:lnTo>
                <a:lnTo>
                  <a:pt x="1559" y="2804"/>
                </a:lnTo>
                <a:lnTo>
                  <a:pt x="1580" y="2795"/>
                </a:lnTo>
                <a:lnTo>
                  <a:pt x="1598" y="2781"/>
                </a:lnTo>
                <a:lnTo>
                  <a:pt x="1618" y="2760"/>
                </a:lnTo>
                <a:lnTo>
                  <a:pt x="1639" y="2740"/>
                </a:lnTo>
                <a:lnTo>
                  <a:pt x="1657" y="2721"/>
                </a:lnTo>
                <a:lnTo>
                  <a:pt x="1677" y="2702"/>
                </a:lnTo>
                <a:lnTo>
                  <a:pt x="1696" y="2685"/>
                </a:lnTo>
                <a:lnTo>
                  <a:pt x="1716" y="2668"/>
                </a:lnTo>
                <a:lnTo>
                  <a:pt x="1735" y="2654"/>
                </a:lnTo>
                <a:lnTo>
                  <a:pt x="1755" y="2641"/>
                </a:lnTo>
                <a:lnTo>
                  <a:pt x="1775" y="2630"/>
                </a:lnTo>
                <a:lnTo>
                  <a:pt x="1797" y="2621"/>
                </a:lnTo>
                <a:lnTo>
                  <a:pt x="1820" y="2615"/>
                </a:lnTo>
                <a:lnTo>
                  <a:pt x="1843" y="2611"/>
                </a:lnTo>
                <a:lnTo>
                  <a:pt x="1868" y="2611"/>
                </a:lnTo>
                <a:lnTo>
                  <a:pt x="1894" y="2613"/>
                </a:lnTo>
                <a:lnTo>
                  <a:pt x="1922" y="2618"/>
                </a:lnTo>
                <a:lnTo>
                  <a:pt x="1952" y="2627"/>
                </a:lnTo>
                <a:lnTo>
                  <a:pt x="1984" y="2640"/>
                </a:lnTo>
                <a:lnTo>
                  <a:pt x="2018" y="2656"/>
                </a:lnTo>
                <a:lnTo>
                  <a:pt x="2055" y="2677"/>
                </a:lnTo>
                <a:lnTo>
                  <a:pt x="2093" y="2702"/>
                </a:lnTo>
                <a:lnTo>
                  <a:pt x="2134" y="2731"/>
                </a:lnTo>
                <a:lnTo>
                  <a:pt x="2179" y="2765"/>
                </a:lnTo>
                <a:lnTo>
                  <a:pt x="2219" y="2800"/>
                </a:lnTo>
                <a:lnTo>
                  <a:pt x="2253" y="2834"/>
                </a:lnTo>
                <a:lnTo>
                  <a:pt x="2281" y="2867"/>
                </a:lnTo>
                <a:lnTo>
                  <a:pt x="2304" y="2899"/>
                </a:lnTo>
                <a:lnTo>
                  <a:pt x="2320" y="2930"/>
                </a:lnTo>
                <a:lnTo>
                  <a:pt x="2332" y="2960"/>
                </a:lnTo>
                <a:lnTo>
                  <a:pt x="2339" y="2989"/>
                </a:lnTo>
                <a:lnTo>
                  <a:pt x="2342" y="3017"/>
                </a:lnTo>
                <a:lnTo>
                  <a:pt x="2341" y="3044"/>
                </a:lnTo>
                <a:lnTo>
                  <a:pt x="2337" y="3072"/>
                </a:lnTo>
                <a:lnTo>
                  <a:pt x="2330" y="3098"/>
                </a:lnTo>
                <a:lnTo>
                  <a:pt x="2319" y="3123"/>
                </a:lnTo>
                <a:lnTo>
                  <a:pt x="2306" y="3148"/>
                </a:lnTo>
                <a:lnTo>
                  <a:pt x="2290" y="3172"/>
                </a:lnTo>
                <a:lnTo>
                  <a:pt x="2274" y="3195"/>
                </a:lnTo>
                <a:lnTo>
                  <a:pt x="2254" y="3218"/>
                </a:lnTo>
                <a:lnTo>
                  <a:pt x="2234" y="3240"/>
                </a:lnTo>
                <a:lnTo>
                  <a:pt x="2213" y="3262"/>
                </a:lnTo>
                <a:lnTo>
                  <a:pt x="2192" y="3283"/>
                </a:lnTo>
                <a:lnTo>
                  <a:pt x="2170" y="3304"/>
                </a:lnTo>
                <a:lnTo>
                  <a:pt x="2149" y="3323"/>
                </a:lnTo>
                <a:lnTo>
                  <a:pt x="2129" y="3343"/>
                </a:lnTo>
                <a:lnTo>
                  <a:pt x="2109" y="3363"/>
                </a:lnTo>
                <a:lnTo>
                  <a:pt x="2086" y="3383"/>
                </a:lnTo>
                <a:lnTo>
                  <a:pt x="2057" y="3399"/>
                </a:lnTo>
                <a:lnTo>
                  <a:pt x="2024" y="3411"/>
                </a:lnTo>
                <a:lnTo>
                  <a:pt x="1988" y="3419"/>
                </a:lnTo>
                <a:lnTo>
                  <a:pt x="1947" y="3425"/>
                </a:lnTo>
                <a:lnTo>
                  <a:pt x="1902" y="3427"/>
                </a:lnTo>
                <a:lnTo>
                  <a:pt x="1853" y="3424"/>
                </a:lnTo>
                <a:lnTo>
                  <a:pt x="1802" y="3417"/>
                </a:lnTo>
                <a:lnTo>
                  <a:pt x="1747" y="3408"/>
                </a:lnTo>
                <a:lnTo>
                  <a:pt x="1690" y="3393"/>
                </a:lnTo>
                <a:lnTo>
                  <a:pt x="1629" y="3376"/>
                </a:lnTo>
                <a:lnTo>
                  <a:pt x="1566" y="3353"/>
                </a:lnTo>
                <a:lnTo>
                  <a:pt x="1500" y="3326"/>
                </a:lnTo>
                <a:lnTo>
                  <a:pt x="1432" y="3296"/>
                </a:lnTo>
                <a:lnTo>
                  <a:pt x="1362" y="3261"/>
                </a:lnTo>
                <a:lnTo>
                  <a:pt x="1291" y="3222"/>
                </a:lnTo>
                <a:lnTo>
                  <a:pt x="1218" y="3178"/>
                </a:lnTo>
                <a:lnTo>
                  <a:pt x="1144" y="3130"/>
                </a:lnTo>
                <a:lnTo>
                  <a:pt x="1068" y="3078"/>
                </a:lnTo>
                <a:lnTo>
                  <a:pt x="991" y="3020"/>
                </a:lnTo>
                <a:lnTo>
                  <a:pt x="914" y="2959"/>
                </a:lnTo>
                <a:lnTo>
                  <a:pt x="836" y="2892"/>
                </a:lnTo>
                <a:lnTo>
                  <a:pt x="759" y="2821"/>
                </a:lnTo>
                <a:lnTo>
                  <a:pt x="680" y="2745"/>
                </a:lnTo>
                <a:lnTo>
                  <a:pt x="605" y="2666"/>
                </a:lnTo>
                <a:lnTo>
                  <a:pt x="534" y="2588"/>
                </a:lnTo>
                <a:lnTo>
                  <a:pt x="467" y="2511"/>
                </a:lnTo>
                <a:lnTo>
                  <a:pt x="406" y="2433"/>
                </a:lnTo>
                <a:lnTo>
                  <a:pt x="348" y="2356"/>
                </a:lnTo>
                <a:lnTo>
                  <a:pt x="296" y="2281"/>
                </a:lnTo>
                <a:lnTo>
                  <a:pt x="248" y="2206"/>
                </a:lnTo>
                <a:lnTo>
                  <a:pt x="204" y="2132"/>
                </a:lnTo>
                <a:lnTo>
                  <a:pt x="165" y="2061"/>
                </a:lnTo>
                <a:lnTo>
                  <a:pt x="130" y="1991"/>
                </a:lnTo>
                <a:lnTo>
                  <a:pt x="100" y="1923"/>
                </a:lnTo>
                <a:lnTo>
                  <a:pt x="73" y="1858"/>
                </a:lnTo>
                <a:lnTo>
                  <a:pt x="51" y="1794"/>
                </a:lnTo>
                <a:lnTo>
                  <a:pt x="33" y="1733"/>
                </a:lnTo>
                <a:lnTo>
                  <a:pt x="19" y="1675"/>
                </a:lnTo>
                <a:lnTo>
                  <a:pt x="8" y="1620"/>
                </a:lnTo>
                <a:lnTo>
                  <a:pt x="2" y="1568"/>
                </a:lnTo>
                <a:lnTo>
                  <a:pt x="0" y="1520"/>
                </a:lnTo>
                <a:lnTo>
                  <a:pt x="1" y="1475"/>
                </a:lnTo>
                <a:lnTo>
                  <a:pt x="6" y="1435"/>
                </a:lnTo>
                <a:lnTo>
                  <a:pt x="16" y="1398"/>
                </a:lnTo>
                <a:lnTo>
                  <a:pt x="28" y="1365"/>
                </a:lnTo>
                <a:lnTo>
                  <a:pt x="44" y="1336"/>
                </a:lnTo>
                <a:lnTo>
                  <a:pt x="64" y="1312"/>
                </a:lnTo>
                <a:lnTo>
                  <a:pt x="82" y="1292"/>
                </a:lnTo>
                <a:lnTo>
                  <a:pt x="102" y="1273"/>
                </a:lnTo>
                <a:lnTo>
                  <a:pt x="123" y="1251"/>
                </a:lnTo>
                <a:lnTo>
                  <a:pt x="144" y="1230"/>
                </a:lnTo>
                <a:lnTo>
                  <a:pt x="165" y="1208"/>
                </a:lnTo>
                <a:lnTo>
                  <a:pt x="187" y="1187"/>
                </a:lnTo>
                <a:lnTo>
                  <a:pt x="208" y="1167"/>
                </a:lnTo>
                <a:lnTo>
                  <a:pt x="231" y="1148"/>
                </a:lnTo>
                <a:lnTo>
                  <a:pt x="254" y="1132"/>
                </a:lnTo>
                <a:lnTo>
                  <a:pt x="278" y="1116"/>
                </a:lnTo>
                <a:lnTo>
                  <a:pt x="303" y="1102"/>
                </a:lnTo>
                <a:lnTo>
                  <a:pt x="328" y="1092"/>
                </a:lnTo>
                <a:lnTo>
                  <a:pt x="354" y="1084"/>
                </a:lnTo>
                <a:lnTo>
                  <a:pt x="380" y="1079"/>
                </a:lnTo>
                <a:lnTo>
                  <a:pt x="409" y="1078"/>
                </a:lnTo>
                <a:close/>
                <a:moveTo>
                  <a:pt x="2879" y="672"/>
                </a:moveTo>
                <a:lnTo>
                  <a:pt x="2849" y="675"/>
                </a:lnTo>
                <a:lnTo>
                  <a:pt x="2821" y="682"/>
                </a:lnTo>
                <a:lnTo>
                  <a:pt x="2796" y="695"/>
                </a:lnTo>
                <a:lnTo>
                  <a:pt x="2773" y="712"/>
                </a:lnTo>
                <a:lnTo>
                  <a:pt x="2753" y="731"/>
                </a:lnTo>
                <a:lnTo>
                  <a:pt x="2736" y="754"/>
                </a:lnTo>
                <a:lnTo>
                  <a:pt x="2724" y="780"/>
                </a:lnTo>
                <a:lnTo>
                  <a:pt x="2717" y="808"/>
                </a:lnTo>
                <a:lnTo>
                  <a:pt x="2713" y="838"/>
                </a:lnTo>
                <a:lnTo>
                  <a:pt x="2717" y="867"/>
                </a:lnTo>
                <a:lnTo>
                  <a:pt x="2724" y="895"/>
                </a:lnTo>
                <a:lnTo>
                  <a:pt x="2736" y="922"/>
                </a:lnTo>
                <a:lnTo>
                  <a:pt x="2753" y="945"/>
                </a:lnTo>
                <a:lnTo>
                  <a:pt x="2773" y="964"/>
                </a:lnTo>
                <a:lnTo>
                  <a:pt x="2796" y="980"/>
                </a:lnTo>
                <a:lnTo>
                  <a:pt x="2821" y="993"/>
                </a:lnTo>
                <a:lnTo>
                  <a:pt x="2849" y="1000"/>
                </a:lnTo>
                <a:lnTo>
                  <a:pt x="2879" y="1003"/>
                </a:lnTo>
                <a:lnTo>
                  <a:pt x="2908" y="1000"/>
                </a:lnTo>
                <a:lnTo>
                  <a:pt x="2937" y="993"/>
                </a:lnTo>
                <a:lnTo>
                  <a:pt x="2963" y="980"/>
                </a:lnTo>
                <a:lnTo>
                  <a:pt x="2986" y="964"/>
                </a:lnTo>
                <a:lnTo>
                  <a:pt x="3005" y="945"/>
                </a:lnTo>
                <a:lnTo>
                  <a:pt x="3021" y="922"/>
                </a:lnTo>
                <a:lnTo>
                  <a:pt x="3033" y="895"/>
                </a:lnTo>
                <a:lnTo>
                  <a:pt x="3041" y="867"/>
                </a:lnTo>
                <a:lnTo>
                  <a:pt x="3044" y="838"/>
                </a:lnTo>
                <a:lnTo>
                  <a:pt x="3041" y="808"/>
                </a:lnTo>
                <a:lnTo>
                  <a:pt x="3033" y="780"/>
                </a:lnTo>
                <a:lnTo>
                  <a:pt x="3021" y="754"/>
                </a:lnTo>
                <a:lnTo>
                  <a:pt x="3005" y="731"/>
                </a:lnTo>
                <a:lnTo>
                  <a:pt x="2986" y="712"/>
                </a:lnTo>
                <a:lnTo>
                  <a:pt x="2963" y="695"/>
                </a:lnTo>
                <a:lnTo>
                  <a:pt x="2937" y="682"/>
                </a:lnTo>
                <a:lnTo>
                  <a:pt x="2908" y="675"/>
                </a:lnTo>
                <a:lnTo>
                  <a:pt x="2879" y="672"/>
                </a:lnTo>
                <a:close/>
                <a:moveTo>
                  <a:pt x="2384" y="672"/>
                </a:moveTo>
                <a:lnTo>
                  <a:pt x="2354" y="675"/>
                </a:lnTo>
                <a:lnTo>
                  <a:pt x="2326" y="682"/>
                </a:lnTo>
                <a:lnTo>
                  <a:pt x="2301" y="695"/>
                </a:lnTo>
                <a:lnTo>
                  <a:pt x="2278" y="712"/>
                </a:lnTo>
                <a:lnTo>
                  <a:pt x="2257" y="731"/>
                </a:lnTo>
                <a:lnTo>
                  <a:pt x="2241" y="754"/>
                </a:lnTo>
                <a:lnTo>
                  <a:pt x="2229" y="780"/>
                </a:lnTo>
                <a:lnTo>
                  <a:pt x="2221" y="808"/>
                </a:lnTo>
                <a:lnTo>
                  <a:pt x="2218" y="838"/>
                </a:lnTo>
                <a:lnTo>
                  <a:pt x="2221" y="867"/>
                </a:lnTo>
                <a:lnTo>
                  <a:pt x="2229" y="895"/>
                </a:lnTo>
                <a:lnTo>
                  <a:pt x="2241" y="922"/>
                </a:lnTo>
                <a:lnTo>
                  <a:pt x="2257" y="945"/>
                </a:lnTo>
                <a:lnTo>
                  <a:pt x="2278" y="964"/>
                </a:lnTo>
                <a:lnTo>
                  <a:pt x="2301" y="980"/>
                </a:lnTo>
                <a:lnTo>
                  <a:pt x="2326" y="993"/>
                </a:lnTo>
                <a:lnTo>
                  <a:pt x="2354" y="1000"/>
                </a:lnTo>
                <a:lnTo>
                  <a:pt x="2384" y="1003"/>
                </a:lnTo>
                <a:lnTo>
                  <a:pt x="2413" y="1000"/>
                </a:lnTo>
                <a:lnTo>
                  <a:pt x="2441" y="993"/>
                </a:lnTo>
                <a:lnTo>
                  <a:pt x="2466" y="980"/>
                </a:lnTo>
                <a:lnTo>
                  <a:pt x="2490" y="964"/>
                </a:lnTo>
                <a:lnTo>
                  <a:pt x="2510" y="945"/>
                </a:lnTo>
                <a:lnTo>
                  <a:pt x="2526" y="922"/>
                </a:lnTo>
                <a:lnTo>
                  <a:pt x="2538" y="895"/>
                </a:lnTo>
                <a:lnTo>
                  <a:pt x="2546" y="867"/>
                </a:lnTo>
                <a:lnTo>
                  <a:pt x="2549" y="838"/>
                </a:lnTo>
                <a:lnTo>
                  <a:pt x="2546" y="808"/>
                </a:lnTo>
                <a:lnTo>
                  <a:pt x="2538" y="780"/>
                </a:lnTo>
                <a:lnTo>
                  <a:pt x="2526" y="754"/>
                </a:lnTo>
                <a:lnTo>
                  <a:pt x="2510" y="731"/>
                </a:lnTo>
                <a:lnTo>
                  <a:pt x="2490" y="712"/>
                </a:lnTo>
                <a:lnTo>
                  <a:pt x="2466" y="695"/>
                </a:lnTo>
                <a:lnTo>
                  <a:pt x="2441" y="682"/>
                </a:lnTo>
                <a:lnTo>
                  <a:pt x="2413" y="675"/>
                </a:lnTo>
                <a:lnTo>
                  <a:pt x="2384" y="672"/>
                </a:lnTo>
                <a:close/>
                <a:moveTo>
                  <a:pt x="1889" y="672"/>
                </a:moveTo>
                <a:lnTo>
                  <a:pt x="1859" y="675"/>
                </a:lnTo>
                <a:lnTo>
                  <a:pt x="1830" y="682"/>
                </a:lnTo>
                <a:lnTo>
                  <a:pt x="1805" y="695"/>
                </a:lnTo>
                <a:lnTo>
                  <a:pt x="1782" y="712"/>
                </a:lnTo>
                <a:lnTo>
                  <a:pt x="1762" y="731"/>
                </a:lnTo>
                <a:lnTo>
                  <a:pt x="1746" y="754"/>
                </a:lnTo>
                <a:lnTo>
                  <a:pt x="1734" y="780"/>
                </a:lnTo>
                <a:lnTo>
                  <a:pt x="1726" y="808"/>
                </a:lnTo>
                <a:lnTo>
                  <a:pt x="1723" y="838"/>
                </a:lnTo>
                <a:lnTo>
                  <a:pt x="1726" y="867"/>
                </a:lnTo>
                <a:lnTo>
                  <a:pt x="1734" y="895"/>
                </a:lnTo>
                <a:lnTo>
                  <a:pt x="1746" y="922"/>
                </a:lnTo>
                <a:lnTo>
                  <a:pt x="1762" y="945"/>
                </a:lnTo>
                <a:lnTo>
                  <a:pt x="1782" y="964"/>
                </a:lnTo>
                <a:lnTo>
                  <a:pt x="1805" y="980"/>
                </a:lnTo>
                <a:lnTo>
                  <a:pt x="1830" y="993"/>
                </a:lnTo>
                <a:lnTo>
                  <a:pt x="1859" y="1000"/>
                </a:lnTo>
                <a:lnTo>
                  <a:pt x="1889" y="1003"/>
                </a:lnTo>
                <a:lnTo>
                  <a:pt x="1918" y="1000"/>
                </a:lnTo>
                <a:lnTo>
                  <a:pt x="1946" y="993"/>
                </a:lnTo>
                <a:lnTo>
                  <a:pt x="1971" y="980"/>
                </a:lnTo>
                <a:lnTo>
                  <a:pt x="1995" y="964"/>
                </a:lnTo>
                <a:lnTo>
                  <a:pt x="2015" y="945"/>
                </a:lnTo>
                <a:lnTo>
                  <a:pt x="2031" y="922"/>
                </a:lnTo>
                <a:lnTo>
                  <a:pt x="2043" y="895"/>
                </a:lnTo>
                <a:lnTo>
                  <a:pt x="2050" y="867"/>
                </a:lnTo>
                <a:lnTo>
                  <a:pt x="2054" y="838"/>
                </a:lnTo>
                <a:lnTo>
                  <a:pt x="2050" y="808"/>
                </a:lnTo>
                <a:lnTo>
                  <a:pt x="2043" y="780"/>
                </a:lnTo>
                <a:lnTo>
                  <a:pt x="2031" y="754"/>
                </a:lnTo>
                <a:lnTo>
                  <a:pt x="2015" y="731"/>
                </a:lnTo>
                <a:lnTo>
                  <a:pt x="1995" y="712"/>
                </a:lnTo>
                <a:lnTo>
                  <a:pt x="1971" y="695"/>
                </a:lnTo>
                <a:lnTo>
                  <a:pt x="1946" y="682"/>
                </a:lnTo>
                <a:lnTo>
                  <a:pt x="1918" y="675"/>
                </a:lnTo>
                <a:lnTo>
                  <a:pt x="1889" y="672"/>
                </a:lnTo>
                <a:close/>
                <a:moveTo>
                  <a:pt x="2384" y="0"/>
                </a:moveTo>
                <a:lnTo>
                  <a:pt x="2466" y="2"/>
                </a:lnTo>
                <a:lnTo>
                  <a:pt x="2547" y="10"/>
                </a:lnTo>
                <a:lnTo>
                  <a:pt x="2626" y="22"/>
                </a:lnTo>
                <a:lnTo>
                  <a:pt x="2702" y="39"/>
                </a:lnTo>
                <a:lnTo>
                  <a:pt x="2777" y="60"/>
                </a:lnTo>
                <a:lnTo>
                  <a:pt x="2848" y="85"/>
                </a:lnTo>
                <a:lnTo>
                  <a:pt x="2917" y="114"/>
                </a:lnTo>
                <a:lnTo>
                  <a:pt x="2982" y="147"/>
                </a:lnTo>
                <a:lnTo>
                  <a:pt x="3044" y="184"/>
                </a:lnTo>
                <a:lnTo>
                  <a:pt x="3103" y="224"/>
                </a:lnTo>
                <a:lnTo>
                  <a:pt x="3158" y="268"/>
                </a:lnTo>
                <a:lnTo>
                  <a:pt x="3208" y="314"/>
                </a:lnTo>
                <a:lnTo>
                  <a:pt x="3254" y="363"/>
                </a:lnTo>
                <a:lnTo>
                  <a:pt x="3296" y="415"/>
                </a:lnTo>
                <a:lnTo>
                  <a:pt x="3333" y="469"/>
                </a:lnTo>
                <a:lnTo>
                  <a:pt x="3365" y="526"/>
                </a:lnTo>
                <a:lnTo>
                  <a:pt x="3391" y="585"/>
                </a:lnTo>
                <a:lnTo>
                  <a:pt x="3412" y="646"/>
                </a:lnTo>
                <a:lnTo>
                  <a:pt x="3427" y="708"/>
                </a:lnTo>
                <a:lnTo>
                  <a:pt x="3437" y="772"/>
                </a:lnTo>
                <a:lnTo>
                  <a:pt x="3440" y="838"/>
                </a:lnTo>
                <a:lnTo>
                  <a:pt x="3437" y="903"/>
                </a:lnTo>
                <a:lnTo>
                  <a:pt x="3427" y="968"/>
                </a:lnTo>
                <a:lnTo>
                  <a:pt x="3412" y="1030"/>
                </a:lnTo>
                <a:lnTo>
                  <a:pt x="3391" y="1091"/>
                </a:lnTo>
                <a:lnTo>
                  <a:pt x="3365" y="1149"/>
                </a:lnTo>
                <a:lnTo>
                  <a:pt x="3333" y="1206"/>
                </a:lnTo>
                <a:lnTo>
                  <a:pt x="3296" y="1260"/>
                </a:lnTo>
                <a:lnTo>
                  <a:pt x="3254" y="1312"/>
                </a:lnTo>
                <a:lnTo>
                  <a:pt x="3208" y="1361"/>
                </a:lnTo>
                <a:lnTo>
                  <a:pt x="3158" y="1408"/>
                </a:lnTo>
                <a:lnTo>
                  <a:pt x="3103" y="1451"/>
                </a:lnTo>
                <a:lnTo>
                  <a:pt x="3044" y="1491"/>
                </a:lnTo>
                <a:lnTo>
                  <a:pt x="2982" y="1529"/>
                </a:lnTo>
                <a:lnTo>
                  <a:pt x="2917" y="1561"/>
                </a:lnTo>
                <a:lnTo>
                  <a:pt x="2848" y="1590"/>
                </a:lnTo>
                <a:lnTo>
                  <a:pt x="2777" y="1615"/>
                </a:lnTo>
                <a:lnTo>
                  <a:pt x="2702" y="1636"/>
                </a:lnTo>
                <a:lnTo>
                  <a:pt x="2626" y="1653"/>
                </a:lnTo>
                <a:lnTo>
                  <a:pt x="2547" y="1665"/>
                </a:lnTo>
                <a:lnTo>
                  <a:pt x="2466" y="1673"/>
                </a:lnTo>
                <a:lnTo>
                  <a:pt x="2384" y="1676"/>
                </a:lnTo>
                <a:lnTo>
                  <a:pt x="2326" y="1674"/>
                </a:lnTo>
                <a:lnTo>
                  <a:pt x="2268" y="1670"/>
                </a:lnTo>
                <a:lnTo>
                  <a:pt x="2213" y="1663"/>
                </a:lnTo>
                <a:lnTo>
                  <a:pt x="2167" y="1706"/>
                </a:lnTo>
                <a:lnTo>
                  <a:pt x="2118" y="1744"/>
                </a:lnTo>
                <a:lnTo>
                  <a:pt x="2065" y="1778"/>
                </a:lnTo>
                <a:lnTo>
                  <a:pt x="2009" y="1810"/>
                </a:lnTo>
                <a:lnTo>
                  <a:pt x="1949" y="1836"/>
                </a:lnTo>
                <a:lnTo>
                  <a:pt x="1887" y="1860"/>
                </a:lnTo>
                <a:lnTo>
                  <a:pt x="1821" y="1880"/>
                </a:lnTo>
                <a:lnTo>
                  <a:pt x="1753" y="1895"/>
                </a:lnTo>
                <a:lnTo>
                  <a:pt x="1682" y="1909"/>
                </a:lnTo>
                <a:lnTo>
                  <a:pt x="1611" y="1919"/>
                </a:lnTo>
                <a:lnTo>
                  <a:pt x="1537" y="1927"/>
                </a:lnTo>
                <a:lnTo>
                  <a:pt x="1577" y="1882"/>
                </a:lnTo>
                <a:lnTo>
                  <a:pt x="1615" y="1833"/>
                </a:lnTo>
                <a:lnTo>
                  <a:pt x="1648" y="1781"/>
                </a:lnTo>
                <a:lnTo>
                  <a:pt x="1678" y="1728"/>
                </a:lnTo>
                <a:lnTo>
                  <a:pt x="1704" y="1673"/>
                </a:lnTo>
                <a:lnTo>
                  <a:pt x="1726" y="1617"/>
                </a:lnTo>
                <a:lnTo>
                  <a:pt x="1743" y="1563"/>
                </a:lnTo>
                <a:lnTo>
                  <a:pt x="1754" y="1510"/>
                </a:lnTo>
                <a:lnTo>
                  <a:pt x="1697" y="1473"/>
                </a:lnTo>
                <a:lnTo>
                  <a:pt x="1642" y="1433"/>
                </a:lnTo>
                <a:lnTo>
                  <a:pt x="1591" y="1391"/>
                </a:lnTo>
                <a:lnTo>
                  <a:pt x="1544" y="1345"/>
                </a:lnTo>
                <a:lnTo>
                  <a:pt x="1500" y="1297"/>
                </a:lnTo>
                <a:lnTo>
                  <a:pt x="1461" y="1246"/>
                </a:lnTo>
                <a:lnTo>
                  <a:pt x="1427" y="1193"/>
                </a:lnTo>
                <a:lnTo>
                  <a:pt x="1398" y="1138"/>
                </a:lnTo>
                <a:lnTo>
                  <a:pt x="1373" y="1081"/>
                </a:lnTo>
                <a:lnTo>
                  <a:pt x="1353" y="1023"/>
                </a:lnTo>
                <a:lnTo>
                  <a:pt x="1338" y="962"/>
                </a:lnTo>
                <a:lnTo>
                  <a:pt x="1330" y="901"/>
                </a:lnTo>
                <a:lnTo>
                  <a:pt x="1327" y="838"/>
                </a:lnTo>
                <a:lnTo>
                  <a:pt x="1330" y="772"/>
                </a:lnTo>
                <a:lnTo>
                  <a:pt x="1340" y="708"/>
                </a:lnTo>
                <a:lnTo>
                  <a:pt x="1355" y="646"/>
                </a:lnTo>
                <a:lnTo>
                  <a:pt x="1376" y="585"/>
                </a:lnTo>
                <a:lnTo>
                  <a:pt x="1403" y="526"/>
                </a:lnTo>
                <a:lnTo>
                  <a:pt x="1434" y="469"/>
                </a:lnTo>
                <a:lnTo>
                  <a:pt x="1472" y="415"/>
                </a:lnTo>
                <a:lnTo>
                  <a:pt x="1513" y="363"/>
                </a:lnTo>
                <a:lnTo>
                  <a:pt x="1559" y="314"/>
                </a:lnTo>
                <a:lnTo>
                  <a:pt x="1610" y="268"/>
                </a:lnTo>
                <a:lnTo>
                  <a:pt x="1665" y="224"/>
                </a:lnTo>
                <a:lnTo>
                  <a:pt x="1723" y="184"/>
                </a:lnTo>
                <a:lnTo>
                  <a:pt x="1785" y="147"/>
                </a:lnTo>
                <a:lnTo>
                  <a:pt x="1850" y="114"/>
                </a:lnTo>
                <a:lnTo>
                  <a:pt x="1919" y="85"/>
                </a:lnTo>
                <a:lnTo>
                  <a:pt x="1990" y="60"/>
                </a:lnTo>
                <a:lnTo>
                  <a:pt x="2065" y="39"/>
                </a:lnTo>
                <a:lnTo>
                  <a:pt x="2141" y="22"/>
                </a:lnTo>
                <a:lnTo>
                  <a:pt x="2220" y="10"/>
                </a:lnTo>
                <a:lnTo>
                  <a:pt x="2301" y="2"/>
                </a:lnTo>
                <a:lnTo>
                  <a:pt x="2384"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nvGrpSpPr>
          <p:cNvPr id="242" name="Group 241"/>
          <p:cNvGrpSpPr/>
          <p:nvPr/>
        </p:nvGrpSpPr>
        <p:grpSpPr>
          <a:xfrm>
            <a:off x="3520718" y="3690556"/>
            <a:ext cx="608984" cy="612477"/>
            <a:chOff x="-2292350" y="3246438"/>
            <a:chExt cx="2082800" cy="2092325"/>
          </a:xfrm>
          <a:solidFill>
            <a:schemeClr val="bg1"/>
          </a:solidFill>
        </p:grpSpPr>
        <p:sp>
          <p:nvSpPr>
            <p:cNvPr id="243" name="Freeform 125"/>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44" name="Freeform 126"/>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45" name="Freeform 127"/>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sp>
        <p:nvSpPr>
          <p:cNvPr id="247" name="Freeform 63"/>
          <p:cNvSpPr>
            <a:spLocks noEditPoints="1"/>
          </p:cNvSpPr>
          <p:nvPr/>
        </p:nvSpPr>
        <p:spPr bwMode="auto">
          <a:xfrm>
            <a:off x="3600886" y="2697763"/>
            <a:ext cx="563889" cy="448049"/>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nvGrpSpPr>
          <p:cNvPr id="248" name="Group 247"/>
          <p:cNvGrpSpPr/>
          <p:nvPr/>
        </p:nvGrpSpPr>
        <p:grpSpPr>
          <a:xfrm>
            <a:off x="4106035" y="1074315"/>
            <a:ext cx="582348" cy="641815"/>
            <a:chOff x="-1206500" y="2587625"/>
            <a:chExt cx="1133475" cy="1247776"/>
          </a:xfrm>
          <a:solidFill>
            <a:schemeClr val="bg1"/>
          </a:solidFill>
        </p:grpSpPr>
        <p:sp>
          <p:nvSpPr>
            <p:cNvPr id="249" name="Freeform 68"/>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50" name="Freeform 69"/>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51" name="Freeform 70"/>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52" name="Freeform 71"/>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grpSp>
        <p:nvGrpSpPr>
          <p:cNvPr id="253" name="Group 252"/>
          <p:cNvGrpSpPr/>
          <p:nvPr/>
        </p:nvGrpSpPr>
        <p:grpSpPr>
          <a:xfrm>
            <a:off x="5327726" y="887004"/>
            <a:ext cx="536320" cy="544593"/>
            <a:chOff x="-1593850" y="2911475"/>
            <a:chExt cx="1336675" cy="1355726"/>
          </a:xfrm>
          <a:solidFill>
            <a:schemeClr val="bg1"/>
          </a:solidFill>
        </p:grpSpPr>
        <p:sp>
          <p:nvSpPr>
            <p:cNvPr id="254" name="Freeform 76"/>
            <p:cNvSpPr>
              <a:spLocks noEditPoints="1"/>
            </p:cNvSpPr>
            <p:nvPr/>
          </p:nvSpPr>
          <p:spPr bwMode="auto">
            <a:xfrm>
              <a:off x="-1593850" y="2911475"/>
              <a:ext cx="806450" cy="1127125"/>
            </a:xfrm>
            <a:custGeom>
              <a:avLst/>
              <a:gdLst>
                <a:gd name="T0" fmla="*/ 838 w 2031"/>
                <a:gd name="T1" fmla="*/ 2520 h 2839"/>
                <a:gd name="T2" fmla="*/ 1193 w 2031"/>
                <a:gd name="T3" fmla="*/ 2165 h 2839"/>
                <a:gd name="T4" fmla="*/ 242 w 2031"/>
                <a:gd name="T5" fmla="*/ 2165 h 2839"/>
                <a:gd name="T6" fmla="*/ 598 w 2031"/>
                <a:gd name="T7" fmla="*/ 2520 h 2839"/>
                <a:gd name="T8" fmla="*/ 242 w 2031"/>
                <a:gd name="T9" fmla="*/ 2165 h 2839"/>
                <a:gd name="T10" fmla="*/ 838 w 2031"/>
                <a:gd name="T11" fmla="*/ 1944 h 2839"/>
                <a:gd name="T12" fmla="*/ 1193 w 2031"/>
                <a:gd name="T13" fmla="*/ 1589 h 2839"/>
                <a:gd name="T14" fmla="*/ 242 w 2031"/>
                <a:gd name="T15" fmla="*/ 1589 h 2839"/>
                <a:gd name="T16" fmla="*/ 598 w 2031"/>
                <a:gd name="T17" fmla="*/ 1944 h 2839"/>
                <a:gd name="T18" fmla="*/ 242 w 2031"/>
                <a:gd name="T19" fmla="*/ 1589 h 2839"/>
                <a:gd name="T20" fmla="*/ 1434 w 2031"/>
                <a:gd name="T21" fmla="*/ 1368 h 2839"/>
                <a:gd name="T22" fmla="*/ 1789 w 2031"/>
                <a:gd name="T23" fmla="*/ 1014 h 2839"/>
                <a:gd name="T24" fmla="*/ 838 w 2031"/>
                <a:gd name="T25" fmla="*/ 1014 h 2839"/>
                <a:gd name="T26" fmla="*/ 1193 w 2031"/>
                <a:gd name="T27" fmla="*/ 1368 h 2839"/>
                <a:gd name="T28" fmla="*/ 838 w 2031"/>
                <a:gd name="T29" fmla="*/ 1014 h 2839"/>
                <a:gd name="T30" fmla="*/ 242 w 2031"/>
                <a:gd name="T31" fmla="*/ 1368 h 2839"/>
                <a:gd name="T32" fmla="*/ 598 w 2031"/>
                <a:gd name="T33" fmla="*/ 1014 h 2839"/>
                <a:gd name="T34" fmla="*/ 242 w 2031"/>
                <a:gd name="T35" fmla="*/ 262 h 2839"/>
                <a:gd name="T36" fmla="*/ 1789 w 2031"/>
                <a:gd name="T37" fmla="*/ 720 h 2839"/>
                <a:gd name="T38" fmla="*/ 242 w 2031"/>
                <a:gd name="T39" fmla="*/ 262 h 2839"/>
                <a:gd name="T40" fmla="*/ 1905 w 2031"/>
                <a:gd name="T41" fmla="*/ 0 h 2839"/>
                <a:gd name="T42" fmla="*/ 1954 w 2031"/>
                <a:gd name="T43" fmla="*/ 9 h 2839"/>
                <a:gd name="T44" fmla="*/ 1995 w 2031"/>
                <a:gd name="T45" fmla="*/ 37 h 2839"/>
                <a:gd name="T46" fmla="*/ 2022 w 2031"/>
                <a:gd name="T47" fmla="*/ 78 h 2839"/>
                <a:gd name="T48" fmla="*/ 2031 w 2031"/>
                <a:gd name="T49" fmla="*/ 126 h 2839"/>
                <a:gd name="T50" fmla="*/ 1967 w 2031"/>
                <a:gd name="T51" fmla="*/ 1602 h 2839"/>
                <a:gd name="T52" fmla="*/ 1846 w 2031"/>
                <a:gd name="T53" fmla="*/ 1680 h 2839"/>
                <a:gd name="T54" fmla="*/ 1789 w 2031"/>
                <a:gd name="T55" fmla="*/ 1590 h 2839"/>
                <a:gd name="T56" fmla="*/ 1434 w 2031"/>
                <a:gd name="T57" fmla="*/ 2449 h 2839"/>
                <a:gd name="T58" fmla="*/ 1435 w 2031"/>
                <a:gd name="T59" fmla="*/ 2570 h 2839"/>
                <a:gd name="T60" fmla="*/ 1453 w 2031"/>
                <a:gd name="T61" fmla="*/ 2707 h 2839"/>
                <a:gd name="T62" fmla="*/ 1490 w 2031"/>
                <a:gd name="T63" fmla="*/ 2839 h 2839"/>
                <a:gd name="T64" fmla="*/ 101 w 2031"/>
                <a:gd name="T65" fmla="*/ 2837 h 2839"/>
                <a:gd name="T66" fmla="*/ 56 w 2031"/>
                <a:gd name="T67" fmla="*/ 2817 h 2839"/>
                <a:gd name="T68" fmla="*/ 22 w 2031"/>
                <a:gd name="T69" fmla="*/ 2783 h 2839"/>
                <a:gd name="T70" fmla="*/ 2 w 2031"/>
                <a:gd name="T71" fmla="*/ 2738 h 2839"/>
                <a:gd name="T72" fmla="*/ 0 w 2031"/>
                <a:gd name="T73" fmla="*/ 126 h 2839"/>
                <a:gd name="T74" fmla="*/ 10 w 2031"/>
                <a:gd name="T75" fmla="*/ 78 h 2839"/>
                <a:gd name="T76" fmla="*/ 37 w 2031"/>
                <a:gd name="T77" fmla="*/ 37 h 2839"/>
                <a:gd name="T78" fmla="*/ 78 w 2031"/>
                <a:gd name="T79" fmla="*/ 9 h 2839"/>
                <a:gd name="T80" fmla="*/ 126 w 2031"/>
                <a:gd name="T81" fmla="*/ 0 h 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31" h="2839">
                  <a:moveTo>
                    <a:pt x="838" y="2165"/>
                  </a:moveTo>
                  <a:lnTo>
                    <a:pt x="838" y="2520"/>
                  </a:lnTo>
                  <a:lnTo>
                    <a:pt x="1193" y="2520"/>
                  </a:lnTo>
                  <a:lnTo>
                    <a:pt x="1193" y="2165"/>
                  </a:lnTo>
                  <a:lnTo>
                    <a:pt x="838" y="2165"/>
                  </a:lnTo>
                  <a:close/>
                  <a:moveTo>
                    <a:pt x="242" y="2165"/>
                  </a:moveTo>
                  <a:lnTo>
                    <a:pt x="242" y="2520"/>
                  </a:lnTo>
                  <a:lnTo>
                    <a:pt x="598" y="2520"/>
                  </a:lnTo>
                  <a:lnTo>
                    <a:pt x="598" y="2165"/>
                  </a:lnTo>
                  <a:lnTo>
                    <a:pt x="242" y="2165"/>
                  </a:lnTo>
                  <a:close/>
                  <a:moveTo>
                    <a:pt x="838" y="1589"/>
                  </a:moveTo>
                  <a:lnTo>
                    <a:pt x="838" y="1944"/>
                  </a:lnTo>
                  <a:lnTo>
                    <a:pt x="1193" y="1944"/>
                  </a:lnTo>
                  <a:lnTo>
                    <a:pt x="1193" y="1589"/>
                  </a:lnTo>
                  <a:lnTo>
                    <a:pt x="838" y="1589"/>
                  </a:lnTo>
                  <a:close/>
                  <a:moveTo>
                    <a:pt x="242" y="1589"/>
                  </a:moveTo>
                  <a:lnTo>
                    <a:pt x="242" y="1944"/>
                  </a:lnTo>
                  <a:lnTo>
                    <a:pt x="598" y="1944"/>
                  </a:lnTo>
                  <a:lnTo>
                    <a:pt x="598" y="1589"/>
                  </a:lnTo>
                  <a:lnTo>
                    <a:pt x="242" y="1589"/>
                  </a:lnTo>
                  <a:close/>
                  <a:moveTo>
                    <a:pt x="1434" y="1014"/>
                  </a:moveTo>
                  <a:lnTo>
                    <a:pt x="1434" y="1368"/>
                  </a:lnTo>
                  <a:lnTo>
                    <a:pt x="1789" y="1368"/>
                  </a:lnTo>
                  <a:lnTo>
                    <a:pt x="1789" y="1014"/>
                  </a:lnTo>
                  <a:lnTo>
                    <a:pt x="1434" y="1014"/>
                  </a:lnTo>
                  <a:close/>
                  <a:moveTo>
                    <a:pt x="838" y="1014"/>
                  </a:moveTo>
                  <a:lnTo>
                    <a:pt x="838" y="1368"/>
                  </a:lnTo>
                  <a:lnTo>
                    <a:pt x="1193" y="1368"/>
                  </a:lnTo>
                  <a:lnTo>
                    <a:pt x="1193" y="1014"/>
                  </a:lnTo>
                  <a:lnTo>
                    <a:pt x="838" y="1014"/>
                  </a:lnTo>
                  <a:close/>
                  <a:moveTo>
                    <a:pt x="242" y="1014"/>
                  </a:moveTo>
                  <a:lnTo>
                    <a:pt x="242" y="1368"/>
                  </a:lnTo>
                  <a:lnTo>
                    <a:pt x="598" y="1368"/>
                  </a:lnTo>
                  <a:lnTo>
                    <a:pt x="598" y="1014"/>
                  </a:lnTo>
                  <a:lnTo>
                    <a:pt x="242" y="1014"/>
                  </a:lnTo>
                  <a:close/>
                  <a:moveTo>
                    <a:pt x="242" y="262"/>
                  </a:moveTo>
                  <a:lnTo>
                    <a:pt x="242" y="720"/>
                  </a:lnTo>
                  <a:lnTo>
                    <a:pt x="1789" y="720"/>
                  </a:lnTo>
                  <a:lnTo>
                    <a:pt x="1789" y="262"/>
                  </a:lnTo>
                  <a:lnTo>
                    <a:pt x="242" y="262"/>
                  </a:lnTo>
                  <a:close/>
                  <a:moveTo>
                    <a:pt x="126" y="0"/>
                  </a:moveTo>
                  <a:lnTo>
                    <a:pt x="1905" y="0"/>
                  </a:lnTo>
                  <a:lnTo>
                    <a:pt x="1930" y="2"/>
                  </a:lnTo>
                  <a:lnTo>
                    <a:pt x="1954" y="9"/>
                  </a:lnTo>
                  <a:lnTo>
                    <a:pt x="1976" y="22"/>
                  </a:lnTo>
                  <a:lnTo>
                    <a:pt x="1995" y="37"/>
                  </a:lnTo>
                  <a:lnTo>
                    <a:pt x="2010" y="56"/>
                  </a:lnTo>
                  <a:lnTo>
                    <a:pt x="2022" y="78"/>
                  </a:lnTo>
                  <a:lnTo>
                    <a:pt x="2029" y="101"/>
                  </a:lnTo>
                  <a:lnTo>
                    <a:pt x="2031" y="126"/>
                  </a:lnTo>
                  <a:lnTo>
                    <a:pt x="2031" y="1570"/>
                  </a:lnTo>
                  <a:lnTo>
                    <a:pt x="1967" y="1602"/>
                  </a:lnTo>
                  <a:lnTo>
                    <a:pt x="1905" y="1640"/>
                  </a:lnTo>
                  <a:lnTo>
                    <a:pt x="1846" y="1680"/>
                  </a:lnTo>
                  <a:lnTo>
                    <a:pt x="1789" y="1726"/>
                  </a:lnTo>
                  <a:lnTo>
                    <a:pt x="1789" y="1590"/>
                  </a:lnTo>
                  <a:lnTo>
                    <a:pt x="1434" y="1590"/>
                  </a:lnTo>
                  <a:lnTo>
                    <a:pt x="1434" y="2449"/>
                  </a:lnTo>
                  <a:lnTo>
                    <a:pt x="1432" y="2501"/>
                  </a:lnTo>
                  <a:lnTo>
                    <a:pt x="1435" y="2570"/>
                  </a:lnTo>
                  <a:lnTo>
                    <a:pt x="1442" y="2639"/>
                  </a:lnTo>
                  <a:lnTo>
                    <a:pt x="1453" y="2707"/>
                  </a:lnTo>
                  <a:lnTo>
                    <a:pt x="1470" y="2773"/>
                  </a:lnTo>
                  <a:lnTo>
                    <a:pt x="1490" y="2839"/>
                  </a:lnTo>
                  <a:lnTo>
                    <a:pt x="126" y="2839"/>
                  </a:lnTo>
                  <a:lnTo>
                    <a:pt x="101" y="2837"/>
                  </a:lnTo>
                  <a:lnTo>
                    <a:pt x="78" y="2829"/>
                  </a:lnTo>
                  <a:lnTo>
                    <a:pt x="56" y="2817"/>
                  </a:lnTo>
                  <a:lnTo>
                    <a:pt x="37" y="2801"/>
                  </a:lnTo>
                  <a:lnTo>
                    <a:pt x="22" y="2783"/>
                  </a:lnTo>
                  <a:lnTo>
                    <a:pt x="10" y="2761"/>
                  </a:lnTo>
                  <a:lnTo>
                    <a:pt x="2" y="2738"/>
                  </a:lnTo>
                  <a:lnTo>
                    <a:pt x="0" y="2712"/>
                  </a:lnTo>
                  <a:lnTo>
                    <a:pt x="0" y="126"/>
                  </a:lnTo>
                  <a:lnTo>
                    <a:pt x="2" y="101"/>
                  </a:lnTo>
                  <a:lnTo>
                    <a:pt x="10" y="78"/>
                  </a:lnTo>
                  <a:lnTo>
                    <a:pt x="22" y="56"/>
                  </a:lnTo>
                  <a:lnTo>
                    <a:pt x="37" y="37"/>
                  </a:lnTo>
                  <a:lnTo>
                    <a:pt x="56" y="22"/>
                  </a:lnTo>
                  <a:lnTo>
                    <a:pt x="78" y="9"/>
                  </a:lnTo>
                  <a:lnTo>
                    <a:pt x="101" y="2"/>
                  </a:lnTo>
                  <a:lnTo>
                    <a:pt x="126"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55" name="Freeform 77"/>
            <p:cNvSpPr>
              <a:spLocks noEditPoints="1"/>
            </p:cNvSpPr>
            <p:nvPr/>
          </p:nvSpPr>
          <p:spPr bwMode="auto">
            <a:xfrm>
              <a:off x="-982663" y="3541713"/>
              <a:ext cx="725488" cy="725488"/>
            </a:xfrm>
            <a:custGeom>
              <a:avLst/>
              <a:gdLst>
                <a:gd name="T0" fmla="*/ 850 w 1826"/>
                <a:gd name="T1" fmla="*/ 307 h 1828"/>
                <a:gd name="T2" fmla="*/ 750 w 1826"/>
                <a:gd name="T3" fmla="*/ 409 h 1828"/>
                <a:gd name="T4" fmla="*/ 633 w 1826"/>
                <a:gd name="T5" fmla="*/ 525 h 1828"/>
                <a:gd name="T6" fmla="*/ 604 w 1826"/>
                <a:gd name="T7" fmla="*/ 701 h 1828"/>
                <a:gd name="T8" fmla="*/ 675 w 1826"/>
                <a:gd name="T9" fmla="*/ 856 h 1828"/>
                <a:gd name="T10" fmla="*/ 875 w 1826"/>
                <a:gd name="T11" fmla="*/ 952 h 1828"/>
                <a:gd name="T12" fmla="*/ 1024 w 1826"/>
                <a:gd name="T13" fmla="*/ 997 h 1828"/>
                <a:gd name="T14" fmla="*/ 1106 w 1826"/>
                <a:gd name="T15" fmla="*/ 1085 h 1828"/>
                <a:gd name="T16" fmla="*/ 1098 w 1826"/>
                <a:gd name="T17" fmla="*/ 1221 h 1828"/>
                <a:gd name="T18" fmla="*/ 1010 w 1826"/>
                <a:gd name="T19" fmla="*/ 1308 h 1828"/>
                <a:gd name="T20" fmla="*/ 870 w 1826"/>
                <a:gd name="T21" fmla="*/ 1316 h 1828"/>
                <a:gd name="T22" fmla="*/ 762 w 1826"/>
                <a:gd name="T23" fmla="*/ 1231 h 1828"/>
                <a:gd name="T24" fmla="*/ 705 w 1826"/>
                <a:gd name="T25" fmla="*/ 1129 h 1828"/>
                <a:gd name="T26" fmla="*/ 609 w 1826"/>
                <a:gd name="T27" fmla="*/ 1144 h 1828"/>
                <a:gd name="T28" fmla="*/ 600 w 1826"/>
                <a:gd name="T29" fmla="*/ 1240 h 1828"/>
                <a:gd name="T30" fmla="*/ 706 w 1826"/>
                <a:gd name="T31" fmla="*/ 1389 h 1828"/>
                <a:gd name="T32" fmla="*/ 847 w 1826"/>
                <a:gd name="T33" fmla="*/ 1483 h 1828"/>
                <a:gd name="T34" fmla="*/ 907 w 1826"/>
                <a:gd name="T35" fmla="*/ 1543 h 1828"/>
                <a:gd name="T36" fmla="*/ 997 w 1826"/>
                <a:gd name="T37" fmla="*/ 1501 h 1828"/>
                <a:gd name="T38" fmla="*/ 1118 w 1826"/>
                <a:gd name="T39" fmla="*/ 1403 h 1828"/>
                <a:gd name="T40" fmla="*/ 1244 w 1826"/>
                <a:gd name="T41" fmla="*/ 1254 h 1828"/>
                <a:gd name="T42" fmla="*/ 1256 w 1826"/>
                <a:gd name="T43" fmla="*/ 1056 h 1828"/>
                <a:gd name="T44" fmla="*/ 1159 w 1826"/>
                <a:gd name="T45" fmla="*/ 906 h 1828"/>
                <a:gd name="T46" fmla="*/ 1001 w 1826"/>
                <a:gd name="T47" fmla="*/ 840 h 1828"/>
                <a:gd name="T48" fmla="*/ 851 w 1826"/>
                <a:gd name="T49" fmla="*/ 802 h 1828"/>
                <a:gd name="T50" fmla="*/ 757 w 1826"/>
                <a:gd name="T51" fmla="*/ 708 h 1828"/>
                <a:gd name="T52" fmla="*/ 771 w 1826"/>
                <a:gd name="T53" fmla="*/ 576 h 1828"/>
                <a:gd name="T54" fmla="*/ 891 w 1826"/>
                <a:gd name="T55" fmla="*/ 500 h 1828"/>
                <a:gd name="T56" fmla="*/ 1027 w 1826"/>
                <a:gd name="T57" fmla="*/ 530 h 1828"/>
                <a:gd name="T58" fmla="*/ 1085 w 1826"/>
                <a:gd name="T59" fmla="*/ 619 h 1828"/>
                <a:gd name="T60" fmla="*/ 1176 w 1826"/>
                <a:gd name="T61" fmla="*/ 639 h 1828"/>
                <a:gd name="T62" fmla="*/ 1227 w 1826"/>
                <a:gd name="T63" fmla="*/ 578 h 1828"/>
                <a:gd name="T64" fmla="*/ 1139 w 1826"/>
                <a:gd name="T65" fmla="*/ 439 h 1828"/>
                <a:gd name="T66" fmla="*/ 1001 w 1826"/>
                <a:gd name="T67" fmla="*/ 327 h 1828"/>
                <a:gd name="T68" fmla="*/ 939 w 1826"/>
                <a:gd name="T69" fmla="*/ 267 h 1828"/>
                <a:gd name="T70" fmla="*/ 1133 w 1826"/>
                <a:gd name="T71" fmla="*/ 27 h 1828"/>
                <a:gd name="T72" fmla="*/ 1452 w 1826"/>
                <a:gd name="T73" fmla="*/ 176 h 1828"/>
                <a:gd name="T74" fmla="*/ 1689 w 1826"/>
                <a:gd name="T75" fmla="*/ 433 h 1828"/>
                <a:gd name="T76" fmla="*/ 1815 w 1826"/>
                <a:gd name="T77" fmla="*/ 766 h 1828"/>
                <a:gd name="T78" fmla="*/ 1800 w 1826"/>
                <a:gd name="T79" fmla="*/ 1133 h 1828"/>
                <a:gd name="T80" fmla="*/ 1650 w 1826"/>
                <a:gd name="T81" fmla="*/ 1454 h 1828"/>
                <a:gd name="T82" fmla="*/ 1394 w 1826"/>
                <a:gd name="T83" fmla="*/ 1691 h 1828"/>
                <a:gd name="T84" fmla="*/ 1062 w 1826"/>
                <a:gd name="T85" fmla="*/ 1815 h 1828"/>
                <a:gd name="T86" fmla="*/ 690 w 1826"/>
                <a:gd name="T87" fmla="*/ 1800 h 1828"/>
                <a:gd name="T88" fmla="*/ 366 w 1826"/>
                <a:gd name="T89" fmla="*/ 1645 h 1828"/>
                <a:gd name="T90" fmla="*/ 129 w 1826"/>
                <a:gd name="T91" fmla="*/ 1381 h 1828"/>
                <a:gd name="T92" fmla="*/ 13 w 1826"/>
                <a:gd name="T93" fmla="*/ 1065 h 1828"/>
                <a:gd name="T94" fmla="*/ 11 w 1826"/>
                <a:gd name="T95" fmla="*/ 771 h 1828"/>
                <a:gd name="T96" fmla="*/ 126 w 1826"/>
                <a:gd name="T97" fmla="*/ 449 h 1828"/>
                <a:gd name="T98" fmla="*/ 337 w 1826"/>
                <a:gd name="T99" fmla="*/ 205 h 1828"/>
                <a:gd name="T100" fmla="*/ 623 w 1826"/>
                <a:gd name="T101" fmla="*/ 47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6" h="1828">
                  <a:moveTo>
                    <a:pt x="907" y="267"/>
                  </a:moveTo>
                  <a:lnTo>
                    <a:pt x="888" y="270"/>
                  </a:lnTo>
                  <a:lnTo>
                    <a:pt x="871" y="278"/>
                  </a:lnTo>
                  <a:lnTo>
                    <a:pt x="859" y="292"/>
                  </a:lnTo>
                  <a:lnTo>
                    <a:pt x="850" y="307"/>
                  </a:lnTo>
                  <a:lnTo>
                    <a:pt x="847" y="327"/>
                  </a:lnTo>
                  <a:lnTo>
                    <a:pt x="847" y="377"/>
                  </a:lnTo>
                  <a:lnTo>
                    <a:pt x="812" y="384"/>
                  </a:lnTo>
                  <a:lnTo>
                    <a:pt x="780" y="396"/>
                  </a:lnTo>
                  <a:lnTo>
                    <a:pt x="750" y="409"/>
                  </a:lnTo>
                  <a:lnTo>
                    <a:pt x="723" y="425"/>
                  </a:lnTo>
                  <a:lnTo>
                    <a:pt x="698" y="443"/>
                  </a:lnTo>
                  <a:lnTo>
                    <a:pt x="672" y="469"/>
                  </a:lnTo>
                  <a:lnTo>
                    <a:pt x="650" y="496"/>
                  </a:lnTo>
                  <a:lnTo>
                    <a:pt x="633" y="525"/>
                  </a:lnTo>
                  <a:lnTo>
                    <a:pt x="619" y="557"/>
                  </a:lnTo>
                  <a:lnTo>
                    <a:pt x="609" y="590"/>
                  </a:lnTo>
                  <a:lnTo>
                    <a:pt x="604" y="627"/>
                  </a:lnTo>
                  <a:lnTo>
                    <a:pt x="602" y="664"/>
                  </a:lnTo>
                  <a:lnTo>
                    <a:pt x="604" y="701"/>
                  </a:lnTo>
                  <a:lnTo>
                    <a:pt x="610" y="738"/>
                  </a:lnTo>
                  <a:lnTo>
                    <a:pt x="620" y="771"/>
                  </a:lnTo>
                  <a:lnTo>
                    <a:pt x="635" y="802"/>
                  </a:lnTo>
                  <a:lnTo>
                    <a:pt x="654" y="831"/>
                  </a:lnTo>
                  <a:lnTo>
                    <a:pt x="675" y="856"/>
                  </a:lnTo>
                  <a:lnTo>
                    <a:pt x="700" y="879"/>
                  </a:lnTo>
                  <a:lnTo>
                    <a:pt x="729" y="897"/>
                  </a:lnTo>
                  <a:lnTo>
                    <a:pt x="777" y="920"/>
                  </a:lnTo>
                  <a:lnTo>
                    <a:pt x="826" y="938"/>
                  </a:lnTo>
                  <a:lnTo>
                    <a:pt x="875" y="952"/>
                  </a:lnTo>
                  <a:lnTo>
                    <a:pt x="927" y="965"/>
                  </a:lnTo>
                  <a:lnTo>
                    <a:pt x="952" y="971"/>
                  </a:lnTo>
                  <a:lnTo>
                    <a:pt x="977" y="978"/>
                  </a:lnTo>
                  <a:lnTo>
                    <a:pt x="1001" y="986"/>
                  </a:lnTo>
                  <a:lnTo>
                    <a:pt x="1024" y="997"/>
                  </a:lnTo>
                  <a:lnTo>
                    <a:pt x="1046" y="1009"/>
                  </a:lnTo>
                  <a:lnTo>
                    <a:pt x="1066" y="1024"/>
                  </a:lnTo>
                  <a:lnTo>
                    <a:pt x="1083" y="1041"/>
                  </a:lnTo>
                  <a:lnTo>
                    <a:pt x="1097" y="1062"/>
                  </a:lnTo>
                  <a:lnTo>
                    <a:pt x="1106" y="1085"/>
                  </a:lnTo>
                  <a:lnTo>
                    <a:pt x="1111" y="1112"/>
                  </a:lnTo>
                  <a:lnTo>
                    <a:pt x="1113" y="1141"/>
                  </a:lnTo>
                  <a:lnTo>
                    <a:pt x="1112" y="1170"/>
                  </a:lnTo>
                  <a:lnTo>
                    <a:pt x="1107" y="1196"/>
                  </a:lnTo>
                  <a:lnTo>
                    <a:pt x="1098" y="1221"/>
                  </a:lnTo>
                  <a:lnTo>
                    <a:pt x="1086" y="1243"/>
                  </a:lnTo>
                  <a:lnTo>
                    <a:pt x="1071" y="1264"/>
                  </a:lnTo>
                  <a:lnTo>
                    <a:pt x="1052" y="1281"/>
                  </a:lnTo>
                  <a:lnTo>
                    <a:pt x="1033" y="1296"/>
                  </a:lnTo>
                  <a:lnTo>
                    <a:pt x="1010" y="1308"/>
                  </a:lnTo>
                  <a:lnTo>
                    <a:pt x="986" y="1317"/>
                  </a:lnTo>
                  <a:lnTo>
                    <a:pt x="960" y="1322"/>
                  </a:lnTo>
                  <a:lnTo>
                    <a:pt x="929" y="1324"/>
                  </a:lnTo>
                  <a:lnTo>
                    <a:pt x="899" y="1322"/>
                  </a:lnTo>
                  <a:lnTo>
                    <a:pt x="870" y="1316"/>
                  </a:lnTo>
                  <a:lnTo>
                    <a:pt x="843" y="1305"/>
                  </a:lnTo>
                  <a:lnTo>
                    <a:pt x="818" y="1291"/>
                  </a:lnTo>
                  <a:lnTo>
                    <a:pt x="795" y="1273"/>
                  </a:lnTo>
                  <a:lnTo>
                    <a:pt x="777" y="1254"/>
                  </a:lnTo>
                  <a:lnTo>
                    <a:pt x="762" y="1231"/>
                  </a:lnTo>
                  <a:lnTo>
                    <a:pt x="750" y="1203"/>
                  </a:lnTo>
                  <a:lnTo>
                    <a:pt x="740" y="1169"/>
                  </a:lnTo>
                  <a:lnTo>
                    <a:pt x="732" y="1152"/>
                  </a:lnTo>
                  <a:lnTo>
                    <a:pt x="721" y="1139"/>
                  </a:lnTo>
                  <a:lnTo>
                    <a:pt x="705" y="1129"/>
                  </a:lnTo>
                  <a:lnTo>
                    <a:pt x="689" y="1124"/>
                  </a:lnTo>
                  <a:lnTo>
                    <a:pt x="670" y="1124"/>
                  </a:lnTo>
                  <a:lnTo>
                    <a:pt x="638" y="1130"/>
                  </a:lnTo>
                  <a:lnTo>
                    <a:pt x="623" y="1136"/>
                  </a:lnTo>
                  <a:lnTo>
                    <a:pt x="609" y="1144"/>
                  </a:lnTo>
                  <a:lnTo>
                    <a:pt x="599" y="1155"/>
                  </a:lnTo>
                  <a:lnTo>
                    <a:pt x="591" y="1170"/>
                  </a:lnTo>
                  <a:lnTo>
                    <a:pt x="588" y="1185"/>
                  </a:lnTo>
                  <a:lnTo>
                    <a:pt x="589" y="1202"/>
                  </a:lnTo>
                  <a:lnTo>
                    <a:pt x="600" y="1240"/>
                  </a:lnTo>
                  <a:lnTo>
                    <a:pt x="613" y="1275"/>
                  </a:lnTo>
                  <a:lnTo>
                    <a:pt x="631" y="1308"/>
                  </a:lnTo>
                  <a:lnTo>
                    <a:pt x="655" y="1340"/>
                  </a:lnTo>
                  <a:lnTo>
                    <a:pt x="679" y="1367"/>
                  </a:lnTo>
                  <a:lnTo>
                    <a:pt x="706" y="1389"/>
                  </a:lnTo>
                  <a:lnTo>
                    <a:pt x="735" y="1407"/>
                  </a:lnTo>
                  <a:lnTo>
                    <a:pt x="771" y="1424"/>
                  </a:lnTo>
                  <a:lnTo>
                    <a:pt x="808" y="1436"/>
                  </a:lnTo>
                  <a:lnTo>
                    <a:pt x="847" y="1445"/>
                  </a:lnTo>
                  <a:lnTo>
                    <a:pt x="847" y="1483"/>
                  </a:lnTo>
                  <a:lnTo>
                    <a:pt x="850" y="1501"/>
                  </a:lnTo>
                  <a:lnTo>
                    <a:pt x="859" y="1518"/>
                  </a:lnTo>
                  <a:lnTo>
                    <a:pt x="871" y="1531"/>
                  </a:lnTo>
                  <a:lnTo>
                    <a:pt x="888" y="1540"/>
                  </a:lnTo>
                  <a:lnTo>
                    <a:pt x="907" y="1543"/>
                  </a:lnTo>
                  <a:lnTo>
                    <a:pt x="939" y="1543"/>
                  </a:lnTo>
                  <a:lnTo>
                    <a:pt x="959" y="1540"/>
                  </a:lnTo>
                  <a:lnTo>
                    <a:pt x="976" y="1531"/>
                  </a:lnTo>
                  <a:lnTo>
                    <a:pt x="988" y="1518"/>
                  </a:lnTo>
                  <a:lnTo>
                    <a:pt x="997" y="1501"/>
                  </a:lnTo>
                  <a:lnTo>
                    <a:pt x="1001" y="1483"/>
                  </a:lnTo>
                  <a:lnTo>
                    <a:pt x="1001" y="1446"/>
                  </a:lnTo>
                  <a:lnTo>
                    <a:pt x="1042" y="1436"/>
                  </a:lnTo>
                  <a:lnTo>
                    <a:pt x="1081" y="1422"/>
                  </a:lnTo>
                  <a:lnTo>
                    <a:pt x="1118" y="1403"/>
                  </a:lnTo>
                  <a:lnTo>
                    <a:pt x="1151" y="1380"/>
                  </a:lnTo>
                  <a:lnTo>
                    <a:pt x="1181" y="1353"/>
                  </a:lnTo>
                  <a:lnTo>
                    <a:pt x="1207" y="1322"/>
                  </a:lnTo>
                  <a:lnTo>
                    <a:pt x="1227" y="1289"/>
                  </a:lnTo>
                  <a:lnTo>
                    <a:pt x="1244" y="1254"/>
                  </a:lnTo>
                  <a:lnTo>
                    <a:pt x="1255" y="1215"/>
                  </a:lnTo>
                  <a:lnTo>
                    <a:pt x="1263" y="1175"/>
                  </a:lnTo>
                  <a:lnTo>
                    <a:pt x="1265" y="1132"/>
                  </a:lnTo>
                  <a:lnTo>
                    <a:pt x="1263" y="1093"/>
                  </a:lnTo>
                  <a:lnTo>
                    <a:pt x="1256" y="1056"/>
                  </a:lnTo>
                  <a:lnTo>
                    <a:pt x="1245" y="1020"/>
                  </a:lnTo>
                  <a:lnTo>
                    <a:pt x="1229" y="987"/>
                  </a:lnTo>
                  <a:lnTo>
                    <a:pt x="1210" y="957"/>
                  </a:lnTo>
                  <a:lnTo>
                    <a:pt x="1187" y="930"/>
                  </a:lnTo>
                  <a:lnTo>
                    <a:pt x="1159" y="906"/>
                  </a:lnTo>
                  <a:lnTo>
                    <a:pt x="1127" y="886"/>
                  </a:lnTo>
                  <a:lnTo>
                    <a:pt x="1090" y="867"/>
                  </a:lnTo>
                  <a:lnTo>
                    <a:pt x="1061" y="856"/>
                  </a:lnTo>
                  <a:lnTo>
                    <a:pt x="1031" y="847"/>
                  </a:lnTo>
                  <a:lnTo>
                    <a:pt x="1001" y="840"/>
                  </a:lnTo>
                  <a:lnTo>
                    <a:pt x="969" y="833"/>
                  </a:lnTo>
                  <a:lnTo>
                    <a:pt x="938" y="827"/>
                  </a:lnTo>
                  <a:lnTo>
                    <a:pt x="909" y="820"/>
                  </a:lnTo>
                  <a:lnTo>
                    <a:pt x="879" y="812"/>
                  </a:lnTo>
                  <a:lnTo>
                    <a:pt x="851" y="802"/>
                  </a:lnTo>
                  <a:lnTo>
                    <a:pt x="826" y="788"/>
                  </a:lnTo>
                  <a:lnTo>
                    <a:pt x="803" y="772"/>
                  </a:lnTo>
                  <a:lnTo>
                    <a:pt x="782" y="751"/>
                  </a:lnTo>
                  <a:lnTo>
                    <a:pt x="768" y="730"/>
                  </a:lnTo>
                  <a:lnTo>
                    <a:pt x="757" y="708"/>
                  </a:lnTo>
                  <a:lnTo>
                    <a:pt x="752" y="683"/>
                  </a:lnTo>
                  <a:lnTo>
                    <a:pt x="750" y="655"/>
                  </a:lnTo>
                  <a:lnTo>
                    <a:pt x="752" y="626"/>
                  </a:lnTo>
                  <a:lnTo>
                    <a:pt x="759" y="600"/>
                  </a:lnTo>
                  <a:lnTo>
                    <a:pt x="771" y="576"/>
                  </a:lnTo>
                  <a:lnTo>
                    <a:pt x="787" y="553"/>
                  </a:lnTo>
                  <a:lnTo>
                    <a:pt x="808" y="534"/>
                  </a:lnTo>
                  <a:lnTo>
                    <a:pt x="833" y="519"/>
                  </a:lnTo>
                  <a:lnTo>
                    <a:pt x="861" y="506"/>
                  </a:lnTo>
                  <a:lnTo>
                    <a:pt x="891" y="500"/>
                  </a:lnTo>
                  <a:lnTo>
                    <a:pt x="923" y="497"/>
                  </a:lnTo>
                  <a:lnTo>
                    <a:pt x="952" y="499"/>
                  </a:lnTo>
                  <a:lnTo>
                    <a:pt x="980" y="506"/>
                  </a:lnTo>
                  <a:lnTo>
                    <a:pt x="1006" y="517"/>
                  </a:lnTo>
                  <a:lnTo>
                    <a:pt x="1027" y="530"/>
                  </a:lnTo>
                  <a:lnTo>
                    <a:pt x="1047" y="548"/>
                  </a:lnTo>
                  <a:lnTo>
                    <a:pt x="1059" y="564"/>
                  </a:lnTo>
                  <a:lnTo>
                    <a:pt x="1069" y="583"/>
                  </a:lnTo>
                  <a:lnTo>
                    <a:pt x="1077" y="604"/>
                  </a:lnTo>
                  <a:lnTo>
                    <a:pt x="1085" y="619"/>
                  </a:lnTo>
                  <a:lnTo>
                    <a:pt x="1097" y="631"/>
                  </a:lnTo>
                  <a:lnTo>
                    <a:pt x="1110" y="640"/>
                  </a:lnTo>
                  <a:lnTo>
                    <a:pt x="1127" y="644"/>
                  </a:lnTo>
                  <a:lnTo>
                    <a:pt x="1143" y="644"/>
                  </a:lnTo>
                  <a:lnTo>
                    <a:pt x="1176" y="639"/>
                  </a:lnTo>
                  <a:lnTo>
                    <a:pt x="1193" y="634"/>
                  </a:lnTo>
                  <a:lnTo>
                    <a:pt x="1208" y="625"/>
                  </a:lnTo>
                  <a:lnTo>
                    <a:pt x="1218" y="611"/>
                  </a:lnTo>
                  <a:lnTo>
                    <a:pt x="1225" y="596"/>
                  </a:lnTo>
                  <a:lnTo>
                    <a:pt x="1227" y="578"/>
                  </a:lnTo>
                  <a:lnTo>
                    <a:pt x="1223" y="559"/>
                  </a:lnTo>
                  <a:lnTo>
                    <a:pt x="1209" y="525"/>
                  </a:lnTo>
                  <a:lnTo>
                    <a:pt x="1189" y="493"/>
                  </a:lnTo>
                  <a:lnTo>
                    <a:pt x="1166" y="465"/>
                  </a:lnTo>
                  <a:lnTo>
                    <a:pt x="1139" y="439"/>
                  </a:lnTo>
                  <a:lnTo>
                    <a:pt x="1110" y="418"/>
                  </a:lnTo>
                  <a:lnTo>
                    <a:pt x="1076" y="401"/>
                  </a:lnTo>
                  <a:lnTo>
                    <a:pt x="1040" y="386"/>
                  </a:lnTo>
                  <a:lnTo>
                    <a:pt x="1001" y="377"/>
                  </a:lnTo>
                  <a:lnTo>
                    <a:pt x="1001" y="327"/>
                  </a:lnTo>
                  <a:lnTo>
                    <a:pt x="997" y="307"/>
                  </a:lnTo>
                  <a:lnTo>
                    <a:pt x="988" y="292"/>
                  </a:lnTo>
                  <a:lnTo>
                    <a:pt x="976" y="278"/>
                  </a:lnTo>
                  <a:lnTo>
                    <a:pt x="959" y="270"/>
                  </a:lnTo>
                  <a:lnTo>
                    <a:pt x="939" y="267"/>
                  </a:lnTo>
                  <a:lnTo>
                    <a:pt x="907" y="267"/>
                  </a:lnTo>
                  <a:close/>
                  <a:moveTo>
                    <a:pt x="914" y="0"/>
                  </a:moveTo>
                  <a:lnTo>
                    <a:pt x="988" y="3"/>
                  </a:lnTo>
                  <a:lnTo>
                    <a:pt x="1062" y="12"/>
                  </a:lnTo>
                  <a:lnTo>
                    <a:pt x="1133" y="27"/>
                  </a:lnTo>
                  <a:lnTo>
                    <a:pt x="1201" y="46"/>
                  </a:lnTo>
                  <a:lnTo>
                    <a:pt x="1269" y="72"/>
                  </a:lnTo>
                  <a:lnTo>
                    <a:pt x="1333" y="102"/>
                  </a:lnTo>
                  <a:lnTo>
                    <a:pt x="1394" y="136"/>
                  </a:lnTo>
                  <a:lnTo>
                    <a:pt x="1452" y="176"/>
                  </a:lnTo>
                  <a:lnTo>
                    <a:pt x="1507" y="220"/>
                  </a:lnTo>
                  <a:lnTo>
                    <a:pt x="1559" y="268"/>
                  </a:lnTo>
                  <a:lnTo>
                    <a:pt x="1606" y="319"/>
                  </a:lnTo>
                  <a:lnTo>
                    <a:pt x="1650" y="374"/>
                  </a:lnTo>
                  <a:lnTo>
                    <a:pt x="1689" y="433"/>
                  </a:lnTo>
                  <a:lnTo>
                    <a:pt x="1724" y="494"/>
                  </a:lnTo>
                  <a:lnTo>
                    <a:pt x="1755" y="558"/>
                  </a:lnTo>
                  <a:lnTo>
                    <a:pt x="1779" y="625"/>
                  </a:lnTo>
                  <a:lnTo>
                    <a:pt x="1800" y="694"/>
                  </a:lnTo>
                  <a:lnTo>
                    <a:pt x="1815" y="766"/>
                  </a:lnTo>
                  <a:lnTo>
                    <a:pt x="1823" y="839"/>
                  </a:lnTo>
                  <a:lnTo>
                    <a:pt x="1826" y="914"/>
                  </a:lnTo>
                  <a:lnTo>
                    <a:pt x="1823" y="988"/>
                  </a:lnTo>
                  <a:lnTo>
                    <a:pt x="1815" y="1062"/>
                  </a:lnTo>
                  <a:lnTo>
                    <a:pt x="1800" y="1133"/>
                  </a:lnTo>
                  <a:lnTo>
                    <a:pt x="1779" y="1203"/>
                  </a:lnTo>
                  <a:lnTo>
                    <a:pt x="1755" y="1269"/>
                  </a:lnTo>
                  <a:lnTo>
                    <a:pt x="1724" y="1333"/>
                  </a:lnTo>
                  <a:lnTo>
                    <a:pt x="1689" y="1396"/>
                  </a:lnTo>
                  <a:lnTo>
                    <a:pt x="1650" y="1454"/>
                  </a:lnTo>
                  <a:lnTo>
                    <a:pt x="1606" y="1509"/>
                  </a:lnTo>
                  <a:lnTo>
                    <a:pt x="1559" y="1559"/>
                  </a:lnTo>
                  <a:lnTo>
                    <a:pt x="1507" y="1607"/>
                  </a:lnTo>
                  <a:lnTo>
                    <a:pt x="1452" y="1652"/>
                  </a:lnTo>
                  <a:lnTo>
                    <a:pt x="1394" y="1691"/>
                  </a:lnTo>
                  <a:lnTo>
                    <a:pt x="1333" y="1725"/>
                  </a:lnTo>
                  <a:lnTo>
                    <a:pt x="1269" y="1755"/>
                  </a:lnTo>
                  <a:lnTo>
                    <a:pt x="1201" y="1781"/>
                  </a:lnTo>
                  <a:lnTo>
                    <a:pt x="1133" y="1801"/>
                  </a:lnTo>
                  <a:lnTo>
                    <a:pt x="1062" y="1815"/>
                  </a:lnTo>
                  <a:lnTo>
                    <a:pt x="988" y="1825"/>
                  </a:lnTo>
                  <a:lnTo>
                    <a:pt x="914" y="1828"/>
                  </a:lnTo>
                  <a:lnTo>
                    <a:pt x="837" y="1825"/>
                  </a:lnTo>
                  <a:lnTo>
                    <a:pt x="762" y="1815"/>
                  </a:lnTo>
                  <a:lnTo>
                    <a:pt x="690" y="1800"/>
                  </a:lnTo>
                  <a:lnTo>
                    <a:pt x="619" y="1779"/>
                  </a:lnTo>
                  <a:lnTo>
                    <a:pt x="552" y="1753"/>
                  </a:lnTo>
                  <a:lnTo>
                    <a:pt x="487" y="1722"/>
                  </a:lnTo>
                  <a:lnTo>
                    <a:pt x="425" y="1686"/>
                  </a:lnTo>
                  <a:lnTo>
                    <a:pt x="366" y="1645"/>
                  </a:lnTo>
                  <a:lnTo>
                    <a:pt x="311" y="1600"/>
                  </a:lnTo>
                  <a:lnTo>
                    <a:pt x="259" y="1551"/>
                  </a:lnTo>
                  <a:lnTo>
                    <a:pt x="211" y="1498"/>
                  </a:lnTo>
                  <a:lnTo>
                    <a:pt x="168" y="1441"/>
                  </a:lnTo>
                  <a:lnTo>
                    <a:pt x="129" y="1381"/>
                  </a:lnTo>
                  <a:lnTo>
                    <a:pt x="94" y="1318"/>
                  </a:lnTo>
                  <a:lnTo>
                    <a:pt x="65" y="1252"/>
                  </a:lnTo>
                  <a:lnTo>
                    <a:pt x="44" y="1191"/>
                  </a:lnTo>
                  <a:lnTo>
                    <a:pt x="26" y="1129"/>
                  </a:lnTo>
                  <a:lnTo>
                    <a:pt x="13" y="1065"/>
                  </a:lnTo>
                  <a:lnTo>
                    <a:pt x="4" y="1000"/>
                  </a:lnTo>
                  <a:lnTo>
                    <a:pt x="1" y="932"/>
                  </a:lnTo>
                  <a:lnTo>
                    <a:pt x="0" y="914"/>
                  </a:lnTo>
                  <a:lnTo>
                    <a:pt x="3" y="841"/>
                  </a:lnTo>
                  <a:lnTo>
                    <a:pt x="11" y="771"/>
                  </a:lnTo>
                  <a:lnTo>
                    <a:pt x="25" y="702"/>
                  </a:lnTo>
                  <a:lnTo>
                    <a:pt x="44" y="636"/>
                  </a:lnTo>
                  <a:lnTo>
                    <a:pt x="66" y="572"/>
                  </a:lnTo>
                  <a:lnTo>
                    <a:pt x="94" y="510"/>
                  </a:lnTo>
                  <a:lnTo>
                    <a:pt x="126" y="449"/>
                  </a:lnTo>
                  <a:lnTo>
                    <a:pt x="163" y="392"/>
                  </a:lnTo>
                  <a:lnTo>
                    <a:pt x="203" y="339"/>
                  </a:lnTo>
                  <a:lnTo>
                    <a:pt x="248" y="288"/>
                  </a:lnTo>
                  <a:lnTo>
                    <a:pt x="291" y="245"/>
                  </a:lnTo>
                  <a:lnTo>
                    <a:pt x="337" y="205"/>
                  </a:lnTo>
                  <a:lnTo>
                    <a:pt x="385" y="168"/>
                  </a:lnTo>
                  <a:lnTo>
                    <a:pt x="437" y="134"/>
                  </a:lnTo>
                  <a:lnTo>
                    <a:pt x="490" y="103"/>
                  </a:lnTo>
                  <a:lnTo>
                    <a:pt x="555" y="73"/>
                  </a:lnTo>
                  <a:lnTo>
                    <a:pt x="623" y="47"/>
                  </a:lnTo>
                  <a:lnTo>
                    <a:pt x="692" y="27"/>
                  </a:lnTo>
                  <a:lnTo>
                    <a:pt x="763" y="12"/>
                  </a:lnTo>
                  <a:lnTo>
                    <a:pt x="838" y="3"/>
                  </a:lnTo>
                  <a:lnTo>
                    <a:pt x="914"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grpSp>
        <p:nvGrpSpPr>
          <p:cNvPr id="256" name="Group 255"/>
          <p:cNvGrpSpPr/>
          <p:nvPr/>
        </p:nvGrpSpPr>
        <p:grpSpPr>
          <a:xfrm>
            <a:off x="6482990" y="949429"/>
            <a:ext cx="428809" cy="482168"/>
            <a:chOff x="-985838" y="2259013"/>
            <a:chExt cx="425450" cy="477838"/>
          </a:xfrm>
          <a:solidFill>
            <a:schemeClr val="bg1"/>
          </a:solidFill>
        </p:grpSpPr>
        <p:sp>
          <p:nvSpPr>
            <p:cNvPr id="257" name="Freeform 82"/>
            <p:cNvSpPr>
              <a:spLocks/>
            </p:cNvSpPr>
            <p:nvPr/>
          </p:nvSpPr>
          <p:spPr bwMode="auto">
            <a:xfrm>
              <a:off x="-981076" y="2259013"/>
              <a:ext cx="420688" cy="477838"/>
            </a:xfrm>
            <a:custGeom>
              <a:avLst/>
              <a:gdLst>
                <a:gd name="T0" fmla="*/ 2763 w 2912"/>
                <a:gd name="T1" fmla="*/ 0 h 3309"/>
                <a:gd name="T2" fmla="*/ 2820 w 2912"/>
                <a:gd name="T3" fmla="*/ 12 h 3309"/>
                <a:gd name="T4" fmla="*/ 2868 w 2912"/>
                <a:gd name="T5" fmla="*/ 44 h 3309"/>
                <a:gd name="T6" fmla="*/ 2900 w 2912"/>
                <a:gd name="T7" fmla="*/ 92 h 3309"/>
                <a:gd name="T8" fmla="*/ 2912 w 2912"/>
                <a:gd name="T9" fmla="*/ 151 h 3309"/>
                <a:gd name="T10" fmla="*/ 2902 w 2912"/>
                <a:gd name="T11" fmla="*/ 203 h 3309"/>
                <a:gd name="T12" fmla="*/ 2876 w 2912"/>
                <a:gd name="T13" fmla="*/ 248 h 3309"/>
                <a:gd name="T14" fmla="*/ 2837 w 2912"/>
                <a:gd name="T15" fmla="*/ 280 h 3309"/>
                <a:gd name="T16" fmla="*/ 2835 w 2912"/>
                <a:gd name="T17" fmla="*/ 2050 h 3309"/>
                <a:gd name="T18" fmla="*/ 2815 w 2912"/>
                <a:gd name="T19" fmla="*/ 2083 h 3309"/>
                <a:gd name="T20" fmla="*/ 2782 w 2912"/>
                <a:gd name="T21" fmla="*/ 2103 h 3309"/>
                <a:gd name="T22" fmla="*/ 2153 w 2912"/>
                <a:gd name="T23" fmla="*/ 2105 h 3309"/>
                <a:gd name="T24" fmla="*/ 2426 w 2912"/>
                <a:gd name="T25" fmla="*/ 3146 h 3309"/>
                <a:gd name="T26" fmla="*/ 2421 w 2912"/>
                <a:gd name="T27" fmla="*/ 3198 h 3309"/>
                <a:gd name="T28" fmla="*/ 2400 w 2912"/>
                <a:gd name="T29" fmla="*/ 3245 h 3309"/>
                <a:gd name="T30" fmla="*/ 2364 w 2912"/>
                <a:gd name="T31" fmla="*/ 3282 h 3309"/>
                <a:gd name="T32" fmla="*/ 2315 w 2912"/>
                <a:gd name="T33" fmla="*/ 3304 h 3309"/>
                <a:gd name="T34" fmla="*/ 2277 w 2912"/>
                <a:gd name="T35" fmla="*/ 3309 h 3309"/>
                <a:gd name="T36" fmla="*/ 2223 w 2912"/>
                <a:gd name="T37" fmla="*/ 3298 h 3309"/>
                <a:gd name="T38" fmla="*/ 2176 w 2912"/>
                <a:gd name="T39" fmla="*/ 3269 h 3309"/>
                <a:gd name="T40" fmla="*/ 2143 w 2912"/>
                <a:gd name="T41" fmla="*/ 3224 h 3309"/>
                <a:gd name="T42" fmla="*/ 1864 w 2912"/>
                <a:gd name="T43" fmla="*/ 2181 h 3309"/>
                <a:gd name="T44" fmla="*/ 779 w 2912"/>
                <a:gd name="T45" fmla="*/ 3197 h 3309"/>
                <a:gd name="T46" fmla="*/ 756 w 2912"/>
                <a:gd name="T47" fmla="*/ 3245 h 3309"/>
                <a:gd name="T48" fmla="*/ 720 w 2912"/>
                <a:gd name="T49" fmla="*/ 3282 h 3309"/>
                <a:gd name="T50" fmla="*/ 673 w 2912"/>
                <a:gd name="T51" fmla="*/ 3303 h 3309"/>
                <a:gd name="T52" fmla="*/ 623 w 2912"/>
                <a:gd name="T53" fmla="*/ 3309 h 3309"/>
                <a:gd name="T54" fmla="*/ 570 w 2912"/>
                <a:gd name="T55" fmla="*/ 3295 h 3309"/>
                <a:gd name="T56" fmla="*/ 528 w 2912"/>
                <a:gd name="T57" fmla="*/ 3265 h 3309"/>
                <a:gd name="T58" fmla="*/ 499 w 2912"/>
                <a:gd name="T59" fmla="*/ 3222 h 3309"/>
                <a:gd name="T60" fmla="*/ 486 w 2912"/>
                <a:gd name="T61" fmla="*/ 3173 h 3309"/>
                <a:gd name="T62" fmla="*/ 491 w 2912"/>
                <a:gd name="T63" fmla="*/ 3119 h 3309"/>
                <a:gd name="T64" fmla="*/ 627 w 2912"/>
                <a:gd name="T65" fmla="*/ 2105 h 3309"/>
                <a:gd name="T66" fmla="*/ 715 w 2912"/>
                <a:gd name="T67" fmla="*/ 2009 h 3309"/>
                <a:gd name="T68" fmla="*/ 2688 w 2912"/>
                <a:gd name="T69" fmla="*/ 1956 h 3309"/>
                <a:gd name="T70" fmla="*/ 223 w 2912"/>
                <a:gd name="T71" fmla="*/ 301 h 3309"/>
                <a:gd name="T72" fmla="*/ 181 w 2912"/>
                <a:gd name="T73" fmla="*/ 1915 h 3309"/>
                <a:gd name="T74" fmla="*/ 107 w 2912"/>
                <a:gd name="T75" fmla="*/ 1984 h 3309"/>
                <a:gd name="T76" fmla="*/ 75 w 2912"/>
                <a:gd name="T77" fmla="*/ 280 h 3309"/>
                <a:gd name="T78" fmla="*/ 35 w 2912"/>
                <a:gd name="T79" fmla="*/ 248 h 3309"/>
                <a:gd name="T80" fmla="*/ 9 w 2912"/>
                <a:gd name="T81" fmla="*/ 203 h 3309"/>
                <a:gd name="T82" fmla="*/ 0 w 2912"/>
                <a:gd name="T83" fmla="*/ 151 h 3309"/>
                <a:gd name="T84" fmla="*/ 12 w 2912"/>
                <a:gd name="T85" fmla="*/ 92 h 3309"/>
                <a:gd name="T86" fmla="*/ 44 w 2912"/>
                <a:gd name="T87" fmla="*/ 44 h 3309"/>
                <a:gd name="T88" fmla="*/ 91 w 2912"/>
                <a:gd name="T89" fmla="*/ 12 h 3309"/>
                <a:gd name="T90" fmla="*/ 149 w 2912"/>
                <a:gd name="T91" fmla="*/ 0 h 3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2" h="3309">
                  <a:moveTo>
                    <a:pt x="149" y="0"/>
                  </a:moveTo>
                  <a:lnTo>
                    <a:pt x="2763" y="0"/>
                  </a:lnTo>
                  <a:lnTo>
                    <a:pt x="2793" y="3"/>
                  </a:lnTo>
                  <a:lnTo>
                    <a:pt x="2820" y="12"/>
                  </a:lnTo>
                  <a:lnTo>
                    <a:pt x="2846" y="26"/>
                  </a:lnTo>
                  <a:lnTo>
                    <a:pt x="2868" y="44"/>
                  </a:lnTo>
                  <a:lnTo>
                    <a:pt x="2887" y="67"/>
                  </a:lnTo>
                  <a:lnTo>
                    <a:pt x="2900" y="92"/>
                  </a:lnTo>
                  <a:lnTo>
                    <a:pt x="2909" y="121"/>
                  </a:lnTo>
                  <a:lnTo>
                    <a:pt x="2912" y="151"/>
                  </a:lnTo>
                  <a:lnTo>
                    <a:pt x="2909" y="178"/>
                  </a:lnTo>
                  <a:lnTo>
                    <a:pt x="2902" y="203"/>
                  </a:lnTo>
                  <a:lnTo>
                    <a:pt x="2892" y="227"/>
                  </a:lnTo>
                  <a:lnTo>
                    <a:pt x="2876" y="248"/>
                  </a:lnTo>
                  <a:lnTo>
                    <a:pt x="2859" y="266"/>
                  </a:lnTo>
                  <a:lnTo>
                    <a:pt x="2837" y="280"/>
                  </a:lnTo>
                  <a:lnTo>
                    <a:pt x="2837" y="2030"/>
                  </a:lnTo>
                  <a:lnTo>
                    <a:pt x="2835" y="2050"/>
                  </a:lnTo>
                  <a:lnTo>
                    <a:pt x="2827" y="2069"/>
                  </a:lnTo>
                  <a:lnTo>
                    <a:pt x="2815" y="2083"/>
                  </a:lnTo>
                  <a:lnTo>
                    <a:pt x="2800" y="2096"/>
                  </a:lnTo>
                  <a:lnTo>
                    <a:pt x="2782" y="2103"/>
                  </a:lnTo>
                  <a:lnTo>
                    <a:pt x="2763" y="2105"/>
                  </a:lnTo>
                  <a:lnTo>
                    <a:pt x="2153" y="2105"/>
                  </a:lnTo>
                  <a:lnTo>
                    <a:pt x="2422" y="3119"/>
                  </a:lnTo>
                  <a:lnTo>
                    <a:pt x="2426" y="3146"/>
                  </a:lnTo>
                  <a:lnTo>
                    <a:pt x="2426" y="3172"/>
                  </a:lnTo>
                  <a:lnTo>
                    <a:pt x="2421" y="3198"/>
                  </a:lnTo>
                  <a:lnTo>
                    <a:pt x="2413" y="3222"/>
                  </a:lnTo>
                  <a:lnTo>
                    <a:pt x="2400" y="3245"/>
                  </a:lnTo>
                  <a:lnTo>
                    <a:pt x="2384" y="3265"/>
                  </a:lnTo>
                  <a:lnTo>
                    <a:pt x="2364" y="3282"/>
                  </a:lnTo>
                  <a:lnTo>
                    <a:pt x="2341" y="3295"/>
                  </a:lnTo>
                  <a:lnTo>
                    <a:pt x="2315" y="3304"/>
                  </a:lnTo>
                  <a:lnTo>
                    <a:pt x="2297" y="3308"/>
                  </a:lnTo>
                  <a:lnTo>
                    <a:pt x="2277" y="3309"/>
                  </a:lnTo>
                  <a:lnTo>
                    <a:pt x="2249" y="3307"/>
                  </a:lnTo>
                  <a:lnTo>
                    <a:pt x="2223" y="3298"/>
                  </a:lnTo>
                  <a:lnTo>
                    <a:pt x="2199" y="3286"/>
                  </a:lnTo>
                  <a:lnTo>
                    <a:pt x="2176" y="3269"/>
                  </a:lnTo>
                  <a:lnTo>
                    <a:pt x="2157" y="3249"/>
                  </a:lnTo>
                  <a:lnTo>
                    <a:pt x="2143" y="3224"/>
                  </a:lnTo>
                  <a:lnTo>
                    <a:pt x="2133" y="3197"/>
                  </a:lnTo>
                  <a:lnTo>
                    <a:pt x="1864" y="2181"/>
                  </a:lnTo>
                  <a:lnTo>
                    <a:pt x="1048" y="2181"/>
                  </a:lnTo>
                  <a:lnTo>
                    <a:pt x="779" y="3197"/>
                  </a:lnTo>
                  <a:lnTo>
                    <a:pt x="770" y="3223"/>
                  </a:lnTo>
                  <a:lnTo>
                    <a:pt x="756" y="3245"/>
                  </a:lnTo>
                  <a:lnTo>
                    <a:pt x="740" y="3265"/>
                  </a:lnTo>
                  <a:lnTo>
                    <a:pt x="720" y="3282"/>
                  </a:lnTo>
                  <a:lnTo>
                    <a:pt x="698" y="3295"/>
                  </a:lnTo>
                  <a:lnTo>
                    <a:pt x="673" y="3303"/>
                  </a:lnTo>
                  <a:lnTo>
                    <a:pt x="649" y="3309"/>
                  </a:lnTo>
                  <a:lnTo>
                    <a:pt x="623" y="3309"/>
                  </a:lnTo>
                  <a:lnTo>
                    <a:pt x="596" y="3304"/>
                  </a:lnTo>
                  <a:lnTo>
                    <a:pt x="570" y="3295"/>
                  </a:lnTo>
                  <a:lnTo>
                    <a:pt x="547" y="3282"/>
                  </a:lnTo>
                  <a:lnTo>
                    <a:pt x="528" y="3265"/>
                  </a:lnTo>
                  <a:lnTo>
                    <a:pt x="512" y="3245"/>
                  </a:lnTo>
                  <a:lnTo>
                    <a:pt x="499" y="3222"/>
                  </a:lnTo>
                  <a:lnTo>
                    <a:pt x="491" y="3198"/>
                  </a:lnTo>
                  <a:lnTo>
                    <a:pt x="486" y="3173"/>
                  </a:lnTo>
                  <a:lnTo>
                    <a:pt x="486" y="3146"/>
                  </a:lnTo>
                  <a:lnTo>
                    <a:pt x="491" y="3119"/>
                  </a:lnTo>
                  <a:lnTo>
                    <a:pt x="758" y="2105"/>
                  </a:lnTo>
                  <a:lnTo>
                    <a:pt x="627" y="2105"/>
                  </a:lnTo>
                  <a:lnTo>
                    <a:pt x="669" y="2059"/>
                  </a:lnTo>
                  <a:lnTo>
                    <a:pt x="715" y="2009"/>
                  </a:lnTo>
                  <a:lnTo>
                    <a:pt x="763" y="1956"/>
                  </a:lnTo>
                  <a:lnTo>
                    <a:pt x="2688" y="1956"/>
                  </a:lnTo>
                  <a:lnTo>
                    <a:pt x="2688" y="301"/>
                  </a:lnTo>
                  <a:lnTo>
                    <a:pt x="223" y="301"/>
                  </a:lnTo>
                  <a:lnTo>
                    <a:pt x="223" y="1875"/>
                  </a:lnTo>
                  <a:lnTo>
                    <a:pt x="181" y="1915"/>
                  </a:lnTo>
                  <a:lnTo>
                    <a:pt x="142" y="1950"/>
                  </a:lnTo>
                  <a:lnTo>
                    <a:pt x="107" y="1984"/>
                  </a:lnTo>
                  <a:lnTo>
                    <a:pt x="75" y="2013"/>
                  </a:lnTo>
                  <a:lnTo>
                    <a:pt x="75" y="280"/>
                  </a:lnTo>
                  <a:lnTo>
                    <a:pt x="54" y="266"/>
                  </a:lnTo>
                  <a:lnTo>
                    <a:pt x="35" y="248"/>
                  </a:lnTo>
                  <a:lnTo>
                    <a:pt x="21" y="227"/>
                  </a:lnTo>
                  <a:lnTo>
                    <a:pt x="9" y="203"/>
                  </a:lnTo>
                  <a:lnTo>
                    <a:pt x="2" y="178"/>
                  </a:lnTo>
                  <a:lnTo>
                    <a:pt x="0" y="151"/>
                  </a:lnTo>
                  <a:lnTo>
                    <a:pt x="3" y="121"/>
                  </a:lnTo>
                  <a:lnTo>
                    <a:pt x="12" y="92"/>
                  </a:lnTo>
                  <a:lnTo>
                    <a:pt x="25" y="67"/>
                  </a:lnTo>
                  <a:lnTo>
                    <a:pt x="44" y="44"/>
                  </a:lnTo>
                  <a:lnTo>
                    <a:pt x="65" y="26"/>
                  </a:lnTo>
                  <a:lnTo>
                    <a:pt x="91" y="12"/>
                  </a:lnTo>
                  <a:lnTo>
                    <a:pt x="119" y="3"/>
                  </a:lnTo>
                  <a:lnTo>
                    <a:pt x="14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58" name="Freeform 83"/>
            <p:cNvSpPr>
              <a:spLocks/>
            </p:cNvSpPr>
            <p:nvPr/>
          </p:nvSpPr>
          <p:spPr bwMode="auto">
            <a:xfrm>
              <a:off x="-796926" y="2397125"/>
              <a:ext cx="42863" cy="125413"/>
            </a:xfrm>
            <a:custGeom>
              <a:avLst/>
              <a:gdLst>
                <a:gd name="T0" fmla="*/ 150 w 299"/>
                <a:gd name="T1" fmla="*/ 0 h 864"/>
                <a:gd name="T2" fmla="*/ 180 w 299"/>
                <a:gd name="T3" fmla="*/ 3 h 864"/>
                <a:gd name="T4" fmla="*/ 208 w 299"/>
                <a:gd name="T5" fmla="*/ 12 h 864"/>
                <a:gd name="T6" fmla="*/ 233 w 299"/>
                <a:gd name="T7" fmla="*/ 25 h 864"/>
                <a:gd name="T8" fmla="*/ 255 w 299"/>
                <a:gd name="T9" fmla="*/ 44 h 864"/>
                <a:gd name="T10" fmla="*/ 273 w 299"/>
                <a:gd name="T11" fmla="*/ 67 h 864"/>
                <a:gd name="T12" fmla="*/ 287 w 299"/>
                <a:gd name="T13" fmla="*/ 92 h 864"/>
                <a:gd name="T14" fmla="*/ 296 w 299"/>
                <a:gd name="T15" fmla="*/ 120 h 864"/>
                <a:gd name="T16" fmla="*/ 299 w 299"/>
                <a:gd name="T17" fmla="*/ 151 h 864"/>
                <a:gd name="T18" fmla="*/ 299 w 299"/>
                <a:gd name="T19" fmla="*/ 715 h 864"/>
                <a:gd name="T20" fmla="*/ 296 w 299"/>
                <a:gd name="T21" fmla="*/ 745 h 864"/>
                <a:gd name="T22" fmla="*/ 287 w 299"/>
                <a:gd name="T23" fmla="*/ 773 h 864"/>
                <a:gd name="T24" fmla="*/ 273 w 299"/>
                <a:gd name="T25" fmla="*/ 799 h 864"/>
                <a:gd name="T26" fmla="*/ 255 w 299"/>
                <a:gd name="T27" fmla="*/ 821 h 864"/>
                <a:gd name="T28" fmla="*/ 233 w 299"/>
                <a:gd name="T29" fmla="*/ 840 h 864"/>
                <a:gd name="T30" fmla="*/ 208 w 299"/>
                <a:gd name="T31" fmla="*/ 853 h 864"/>
                <a:gd name="T32" fmla="*/ 180 w 299"/>
                <a:gd name="T33" fmla="*/ 861 h 864"/>
                <a:gd name="T34" fmla="*/ 150 w 299"/>
                <a:gd name="T35" fmla="*/ 864 h 864"/>
                <a:gd name="T36" fmla="*/ 119 w 299"/>
                <a:gd name="T37" fmla="*/ 861 h 864"/>
                <a:gd name="T38" fmla="*/ 91 w 299"/>
                <a:gd name="T39" fmla="*/ 853 h 864"/>
                <a:gd name="T40" fmla="*/ 66 w 299"/>
                <a:gd name="T41" fmla="*/ 840 h 864"/>
                <a:gd name="T42" fmla="*/ 44 w 299"/>
                <a:gd name="T43" fmla="*/ 821 h 864"/>
                <a:gd name="T44" fmla="*/ 26 w 299"/>
                <a:gd name="T45" fmla="*/ 799 h 864"/>
                <a:gd name="T46" fmla="*/ 12 w 299"/>
                <a:gd name="T47" fmla="*/ 773 h 864"/>
                <a:gd name="T48" fmla="*/ 3 w 299"/>
                <a:gd name="T49" fmla="*/ 745 h 864"/>
                <a:gd name="T50" fmla="*/ 0 w 299"/>
                <a:gd name="T51" fmla="*/ 715 h 864"/>
                <a:gd name="T52" fmla="*/ 0 w 299"/>
                <a:gd name="T53" fmla="*/ 151 h 864"/>
                <a:gd name="T54" fmla="*/ 3 w 299"/>
                <a:gd name="T55" fmla="*/ 120 h 864"/>
                <a:gd name="T56" fmla="*/ 12 w 299"/>
                <a:gd name="T57" fmla="*/ 92 h 864"/>
                <a:gd name="T58" fmla="*/ 26 w 299"/>
                <a:gd name="T59" fmla="*/ 67 h 864"/>
                <a:gd name="T60" fmla="*/ 44 w 299"/>
                <a:gd name="T61" fmla="*/ 44 h 864"/>
                <a:gd name="T62" fmla="*/ 66 w 299"/>
                <a:gd name="T63" fmla="*/ 25 h 864"/>
                <a:gd name="T64" fmla="*/ 91 w 299"/>
                <a:gd name="T65" fmla="*/ 12 h 864"/>
                <a:gd name="T66" fmla="*/ 119 w 299"/>
                <a:gd name="T67" fmla="*/ 3 h 864"/>
                <a:gd name="T68" fmla="*/ 150 w 299"/>
                <a:gd name="T6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864">
                  <a:moveTo>
                    <a:pt x="150" y="0"/>
                  </a:moveTo>
                  <a:lnTo>
                    <a:pt x="180" y="3"/>
                  </a:lnTo>
                  <a:lnTo>
                    <a:pt x="208" y="12"/>
                  </a:lnTo>
                  <a:lnTo>
                    <a:pt x="233" y="25"/>
                  </a:lnTo>
                  <a:lnTo>
                    <a:pt x="255" y="44"/>
                  </a:lnTo>
                  <a:lnTo>
                    <a:pt x="273" y="67"/>
                  </a:lnTo>
                  <a:lnTo>
                    <a:pt x="287" y="92"/>
                  </a:lnTo>
                  <a:lnTo>
                    <a:pt x="296" y="120"/>
                  </a:lnTo>
                  <a:lnTo>
                    <a:pt x="299" y="151"/>
                  </a:lnTo>
                  <a:lnTo>
                    <a:pt x="299" y="715"/>
                  </a:lnTo>
                  <a:lnTo>
                    <a:pt x="296" y="745"/>
                  </a:lnTo>
                  <a:lnTo>
                    <a:pt x="287" y="773"/>
                  </a:lnTo>
                  <a:lnTo>
                    <a:pt x="273" y="799"/>
                  </a:lnTo>
                  <a:lnTo>
                    <a:pt x="255" y="821"/>
                  </a:lnTo>
                  <a:lnTo>
                    <a:pt x="233" y="840"/>
                  </a:lnTo>
                  <a:lnTo>
                    <a:pt x="208" y="853"/>
                  </a:lnTo>
                  <a:lnTo>
                    <a:pt x="180" y="861"/>
                  </a:lnTo>
                  <a:lnTo>
                    <a:pt x="150" y="864"/>
                  </a:lnTo>
                  <a:lnTo>
                    <a:pt x="119" y="861"/>
                  </a:lnTo>
                  <a:lnTo>
                    <a:pt x="91" y="853"/>
                  </a:lnTo>
                  <a:lnTo>
                    <a:pt x="66" y="840"/>
                  </a:lnTo>
                  <a:lnTo>
                    <a:pt x="44" y="821"/>
                  </a:lnTo>
                  <a:lnTo>
                    <a:pt x="26" y="799"/>
                  </a:lnTo>
                  <a:lnTo>
                    <a:pt x="12" y="773"/>
                  </a:lnTo>
                  <a:lnTo>
                    <a:pt x="3" y="745"/>
                  </a:lnTo>
                  <a:lnTo>
                    <a:pt x="0" y="715"/>
                  </a:lnTo>
                  <a:lnTo>
                    <a:pt x="0" y="151"/>
                  </a:lnTo>
                  <a:lnTo>
                    <a:pt x="3" y="120"/>
                  </a:lnTo>
                  <a:lnTo>
                    <a:pt x="12" y="92"/>
                  </a:lnTo>
                  <a:lnTo>
                    <a:pt x="26" y="67"/>
                  </a:lnTo>
                  <a:lnTo>
                    <a:pt x="44" y="44"/>
                  </a:lnTo>
                  <a:lnTo>
                    <a:pt x="66" y="25"/>
                  </a:lnTo>
                  <a:lnTo>
                    <a:pt x="91" y="12"/>
                  </a:lnTo>
                  <a:lnTo>
                    <a:pt x="119" y="3"/>
                  </a:lnTo>
                  <a:lnTo>
                    <a:pt x="150"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59" name="Freeform 84"/>
            <p:cNvSpPr>
              <a:spLocks/>
            </p:cNvSpPr>
            <p:nvPr/>
          </p:nvSpPr>
          <p:spPr bwMode="auto">
            <a:xfrm>
              <a:off x="-727076" y="2322513"/>
              <a:ext cx="42863" cy="200025"/>
            </a:xfrm>
            <a:custGeom>
              <a:avLst/>
              <a:gdLst>
                <a:gd name="T0" fmla="*/ 149 w 298"/>
                <a:gd name="T1" fmla="*/ 0 h 1390"/>
                <a:gd name="T2" fmla="*/ 179 w 298"/>
                <a:gd name="T3" fmla="*/ 3 h 1390"/>
                <a:gd name="T4" fmla="*/ 207 w 298"/>
                <a:gd name="T5" fmla="*/ 11 h 1390"/>
                <a:gd name="T6" fmla="*/ 232 w 298"/>
                <a:gd name="T7" fmla="*/ 25 h 1390"/>
                <a:gd name="T8" fmla="*/ 255 w 298"/>
                <a:gd name="T9" fmla="*/ 44 h 1390"/>
                <a:gd name="T10" fmla="*/ 272 w 298"/>
                <a:gd name="T11" fmla="*/ 66 h 1390"/>
                <a:gd name="T12" fmla="*/ 287 w 298"/>
                <a:gd name="T13" fmla="*/ 92 h 1390"/>
                <a:gd name="T14" fmla="*/ 295 w 298"/>
                <a:gd name="T15" fmla="*/ 120 h 1390"/>
                <a:gd name="T16" fmla="*/ 298 w 298"/>
                <a:gd name="T17" fmla="*/ 150 h 1390"/>
                <a:gd name="T18" fmla="*/ 298 w 298"/>
                <a:gd name="T19" fmla="*/ 1241 h 1390"/>
                <a:gd name="T20" fmla="*/ 295 w 298"/>
                <a:gd name="T21" fmla="*/ 1271 h 1390"/>
                <a:gd name="T22" fmla="*/ 287 w 298"/>
                <a:gd name="T23" fmla="*/ 1299 h 1390"/>
                <a:gd name="T24" fmla="*/ 272 w 298"/>
                <a:gd name="T25" fmla="*/ 1325 h 1390"/>
                <a:gd name="T26" fmla="*/ 255 w 298"/>
                <a:gd name="T27" fmla="*/ 1347 h 1390"/>
                <a:gd name="T28" fmla="*/ 232 w 298"/>
                <a:gd name="T29" fmla="*/ 1366 h 1390"/>
                <a:gd name="T30" fmla="*/ 207 w 298"/>
                <a:gd name="T31" fmla="*/ 1379 h 1390"/>
                <a:gd name="T32" fmla="*/ 179 w 298"/>
                <a:gd name="T33" fmla="*/ 1387 h 1390"/>
                <a:gd name="T34" fmla="*/ 149 w 298"/>
                <a:gd name="T35" fmla="*/ 1390 h 1390"/>
                <a:gd name="T36" fmla="*/ 118 w 298"/>
                <a:gd name="T37" fmla="*/ 1387 h 1390"/>
                <a:gd name="T38" fmla="*/ 91 w 298"/>
                <a:gd name="T39" fmla="*/ 1379 h 1390"/>
                <a:gd name="T40" fmla="*/ 66 w 298"/>
                <a:gd name="T41" fmla="*/ 1366 h 1390"/>
                <a:gd name="T42" fmla="*/ 43 w 298"/>
                <a:gd name="T43" fmla="*/ 1347 h 1390"/>
                <a:gd name="T44" fmla="*/ 26 w 298"/>
                <a:gd name="T45" fmla="*/ 1325 h 1390"/>
                <a:gd name="T46" fmla="*/ 11 w 298"/>
                <a:gd name="T47" fmla="*/ 1299 h 1390"/>
                <a:gd name="T48" fmla="*/ 3 w 298"/>
                <a:gd name="T49" fmla="*/ 1271 h 1390"/>
                <a:gd name="T50" fmla="*/ 0 w 298"/>
                <a:gd name="T51" fmla="*/ 1241 h 1390"/>
                <a:gd name="T52" fmla="*/ 0 w 298"/>
                <a:gd name="T53" fmla="*/ 150 h 1390"/>
                <a:gd name="T54" fmla="*/ 3 w 298"/>
                <a:gd name="T55" fmla="*/ 120 h 1390"/>
                <a:gd name="T56" fmla="*/ 11 w 298"/>
                <a:gd name="T57" fmla="*/ 92 h 1390"/>
                <a:gd name="T58" fmla="*/ 26 w 298"/>
                <a:gd name="T59" fmla="*/ 66 h 1390"/>
                <a:gd name="T60" fmla="*/ 43 w 298"/>
                <a:gd name="T61" fmla="*/ 44 h 1390"/>
                <a:gd name="T62" fmla="*/ 66 w 298"/>
                <a:gd name="T63" fmla="*/ 25 h 1390"/>
                <a:gd name="T64" fmla="*/ 91 w 298"/>
                <a:gd name="T65" fmla="*/ 11 h 1390"/>
                <a:gd name="T66" fmla="*/ 118 w 298"/>
                <a:gd name="T67" fmla="*/ 3 h 1390"/>
                <a:gd name="T68" fmla="*/ 149 w 298"/>
                <a:gd name="T69" fmla="*/ 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8" h="1390">
                  <a:moveTo>
                    <a:pt x="149" y="0"/>
                  </a:moveTo>
                  <a:lnTo>
                    <a:pt x="179" y="3"/>
                  </a:lnTo>
                  <a:lnTo>
                    <a:pt x="207" y="11"/>
                  </a:lnTo>
                  <a:lnTo>
                    <a:pt x="232" y="25"/>
                  </a:lnTo>
                  <a:lnTo>
                    <a:pt x="255" y="44"/>
                  </a:lnTo>
                  <a:lnTo>
                    <a:pt x="272" y="66"/>
                  </a:lnTo>
                  <a:lnTo>
                    <a:pt x="287" y="92"/>
                  </a:lnTo>
                  <a:lnTo>
                    <a:pt x="295" y="120"/>
                  </a:lnTo>
                  <a:lnTo>
                    <a:pt x="298" y="150"/>
                  </a:lnTo>
                  <a:lnTo>
                    <a:pt x="298" y="1241"/>
                  </a:lnTo>
                  <a:lnTo>
                    <a:pt x="295" y="1271"/>
                  </a:lnTo>
                  <a:lnTo>
                    <a:pt x="287" y="1299"/>
                  </a:lnTo>
                  <a:lnTo>
                    <a:pt x="272" y="1325"/>
                  </a:lnTo>
                  <a:lnTo>
                    <a:pt x="255" y="1347"/>
                  </a:lnTo>
                  <a:lnTo>
                    <a:pt x="232" y="1366"/>
                  </a:lnTo>
                  <a:lnTo>
                    <a:pt x="207" y="1379"/>
                  </a:lnTo>
                  <a:lnTo>
                    <a:pt x="179" y="1387"/>
                  </a:lnTo>
                  <a:lnTo>
                    <a:pt x="149" y="1390"/>
                  </a:lnTo>
                  <a:lnTo>
                    <a:pt x="118" y="1387"/>
                  </a:lnTo>
                  <a:lnTo>
                    <a:pt x="91" y="1379"/>
                  </a:lnTo>
                  <a:lnTo>
                    <a:pt x="66" y="1366"/>
                  </a:lnTo>
                  <a:lnTo>
                    <a:pt x="43" y="1347"/>
                  </a:lnTo>
                  <a:lnTo>
                    <a:pt x="26" y="1325"/>
                  </a:lnTo>
                  <a:lnTo>
                    <a:pt x="11" y="1299"/>
                  </a:lnTo>
                  <a:lnTo>
                    <a:pt x="3" y="1271"/>
                  </a:lnTo>
                  <a:lnTo>
                    <a:pt x="0" y="1241"/>
                  </a:lnTo>
                  <a:lnTo>
                    <a:pt x="0" y="150"/>
                  </a:lnTo>
                  <a:lnTo>
                    <a:pt x="3" y="120"/>
                  </a:lnTo>
                  <a:lnTo>
                    <a:pt x="11" y="92"/>
                  </a:lnTo>
                  <a:lnTo>
                    <a:pt x="26" y="66"/>
                  </a:lnTo>
                  <a:lnTo>
                    <a:pt x="43" y="44"/>
                  </a:lnTo>
                  <a:lnTo>
                    <a:pt x="66" y="25"/>
                  </a:lnTo>
                  <a:lnTo>
                    <a:pt x="91" y="11"/>
                  </a:lnTo>
                  <a:lnTo>
                    <a:pt x="118" y="3"/>
                  </a:lnTo>
                  <a:lnTo>
                    <a:pt x="14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60" name="Freeform 85"/>
            <p:cNvSpPr>
              <a:spLocks/>
            </p:cNvSpPr>
            <p:nvPr/>
          </p:nvSpPr>
          <p:spPr bwMode="auto">
            <a:xfrm>
              <a:off x="-657226" y="2365375"/>
              <a:ext cx="42863" cy="157163"/>
            </a:xfrm>
            <a:custGeom>
              <a:avLst/>
              <a:gdLst>
                <a:gd name="T0" fmla="*/ 150 w 299"/>
                <a:gd name="T1" fmla="*/ 0 h 1089"/>
                <a:gd name="T2" fmla="*/ 180 w 299"/>
                <a:gd name="T3" fmla="*/ 3 h 1089"/>
                <a:gd name="T4" fmla="*/ 208 w 299"/>
                <a:gd name="T5" fmla="*/ 11 h 1089"/>
                <a:gd name="T6" fmla="*/ 232 w 299"/>
                <a:gd name="T7" fmla="*/ 26 h 1089"/>
                <a:gd name="T8" fmla="*/ 255 w 299"/>
                <a:gd name="T9" fmla="*/ 43 h 1089"/>
                <a:gd name="T10" fmla="*/ 273 w 299"/>
                <a:gd name="T11" fmla="*/ 66 h 1089"/>
                <a:gd name="T12" fmla="*/ 287 w 299"/>
                <a:gd name="T13" fmla="*/ 91 h 1089"/>
                <a:gd name="T14" fmla="*/ 295 w 299"/>
                <a:gd name="T15" fmla="*/ 119 h 1089"/>
                <a:gd name="T16" fmla="*/ 299 w 299"/>
                <a:gd name="T17" fmla="*/ 149 h 1089"/>
                <a:gd name="T18" fmla="*/ 299 w 299"/>
                <a:gd name="T19" fmla="*/ 940 h 1089"/>
                <a:gd name="T20" fmla="*/ 295 w 299"/>
                <a:gd name="T21" fmla="*/ 970 h 1089"/>
                <a:gd name="T22" fmla="*/ 287 w 299"/>
                <a:gd name="T23" fmla="*/ 998 h 1089"/>
                <a:gd name="T24" fmla="*/ 273 w 299"/>
                <a:gd name="T25" fmla="*/ 1024 h 1089"/>
                <a:gd name="T26" fmla="*/ 255 w 299"/>
                <a:gd name="T27" fmla="*/ 1046 h 1089"/>
                <a:gd name="T28" fmla="*/ 232 w 299"/>
                <a:gd name="T29" fmla="*/ 1065 h 1089"/>
                <a:gd name="T30" fmla="*/ 208 w 299"/>
                <a:gd name="T31" fmla="*/ 1078 h 1089"/>
                <a:gd name="T32" fmla="*/ 180 w 299"/>
                <a:gd name="T33" fmla="*/ 1086 h 1089"/>
                <a:gd name="T34" fmla="*/ 150 w 299"/>
                <a:gd name="T35" fmla="*/ 1089 h 1089"/>
                <a:gd name="T36" fmla="*/ 119 w 299"/>
                <a:gd name="T37" fmla="*/ 1086 h 1089"/>
                <a:gd name="T38" fmla="*/ 91 w 299"/>
                <a:gd name="T39" fmla="*/ 1078 h 1089"/>
                <a:gd name="T40" fmla="*/ 66 w 299"/>
                <a:gd name="T41" fmla="*/ 1065 h 1089"/>
                <a:gd name="T42" fmla="*/ 43 w 299"/>
                <a:gd name="T43" fmla="*/ 1046 h 1089"/>
                <a:gd name="T44" fmla="*/ 26 w 299"/>
                <a:gd name="T45" fmla="*/ 1024 h 1089"/>
                <a:gd name="T46" fmla="*/ 11 w 299"/>
                <a:gd name="T47" fmla="*/ 998 h 1089"/>
                <a:gd name="T48" fmla="*/ 3 w 299"/>
                <a:gd name="T49" fmla="*/ 970 h 1089"/>
                <a:gd name="T50" fmla="*/ 0 w 299"/>
                <a:gd name="T51" fmla="*/ 940 h 1089"/>
                <a:gd name="T52" fmla="*/ 0 w 299"/>
                <a:gd name="T53" fmla="*/ 149 h 1089"/>
                <a:gd name="T54" fmla="*/ 3 w 299"/>
                <a:gd name="T55" fmla="*/ 119 h 1089"/>
                <a:gd name="T56" fmla="*/ 11 w 299"/>
                <a:gd name="T57" fmla="*/ 91 h 1089"/>
                <a:gd name="T58" fmla="*/ 26 w 299"/>
                <a:gd name="T59" fmla="*/ 66 h 1089"/>
                <a:gd name="T60" fmla="*/ 43 w 299"/>
                <a:gd name="T61" fmla="*/ 43 h 1089"/>
                <a:gd name="T62" fmla="*/ 66 w 299"/>
                <a:gd name="T63" fmla="*/ 26 h 1089"/>
                <a:gd name="T64" fmla="*/ 91 w 299"/>
                <a:gd name="T65" fmla="*/ 11 h 1089"/>
                <a:gd name="T66" fmla="*/ 119 w 299"/>
                <a:gd name="T67" fmla="*/ 3 h 1089"/>
                <a:gd name="T68" fmla="*/ 150 w 299"/>
                <a:gd name="T69" fmla="*/ 0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1089">
                  <a:moveTo>
                    <a:pt x="150" y="0"/>
                  </a:moveTo>
                  <a:lnTo>
                    <a:pt x="180" y="3"/>
                  </a:lnTo>
                  <a:lnTo>
                    <a:pt x="208" y="11"/>
                  </a:lnTo>
                  <a:lnTo>
                    <a:pt x="232" y="26"/>
                  </a:lnTo>
                  <a:lnTo>
                    <a:pt x="255" y="43"/>
                  </a:lnTo>
                  <a:lnTo>
                    <a:pt x="273" y="66"/>
                  </a:lnTo>
                  <a:lnTo>
                    <a:pt x="287" y="91"/>
                  </a:lnTo>
                  <a:lnTo>
                    <a:pt x="295" y="119"/>
                  </a:lnTo>
                  <a:lnTo>
                    <a:pt x="299" y="149"/>
                  </a:lnTo>
                  <a:lnTo>
                    <a:pt x="299" y="940"/>
                  </a:lnTo>
                  <a:lnTo>
                    <a:pt x="295" y="970"/>
                  </a:lnTo>
                  <a:lnTo>
                    <a:pt x="287" y="998"/>
                  </a:lnTo>
                  <a:lnTo>
                    <a:pt x="273" y="1024"/>
                  </a:lnTo>
                  <a:lnTo>
                    <a:pt x="255" y="1046"/>
                  </a:lnTo>
                  <a:lnTo>
                    <a:pt x="232" y="1065"/>
                  </a:lnTo>
                  <a:lnTo>
                    <a:pt x="208" y="1078"/>
                  </a:lnTo>
                  <a:lnTo>
                    <a:pt x="180" y="1086"/>
                  </a:lnTo>
                  <a:lnTo>
                    <a:pt x="150" y="1089"/>
                  </a:lnTo>
                  <a:lnTo>
                    <a:pt x="119" y="1086"/>
                  </a:lnTo>
                  <a:lnTo>
                    <a:pt x="91" y="1078"/>
                  </a:lnTo>
                  <a:lnTo>
                    <a:pt x="66" y="1065"/>
                  </a:lnTo>
                  <a:lnTo>
                    <a:pt x="43" y="1046"/>
                  </a:lnTo>
                  <a:lnTo>
                    <a:pt x="26" y="1024"/>
                  </a:lnTo>
                  <a:lnTo>
                    <a:pt x="11" y="998"/>
                  </a:lnTo>
                  <a:lnTo>
                    <a:pt x="3" y="970"/>
                  </a:lnTo>
                  <a:lnTo>
                    <a:pt x="0" y="940"/>
                  </a:lnTo>
                  <a:lnTo>
                    <a:pt x="0" y="149"/>
                  </a:lnTo>
                  <a:lnTo>
                    <a:pt x="3" y="119"/>
                  </a:lnTo>
                  <a:lnTo>
                    <a:pt x="11" y="91"/>
                  </a:lnTo>
                  <a:lnTo>
                    <a:pt x="26" y="66"/>
                  </a:lnTo>
                  <a:lnTo>
                    <a:pt x="43" y="43"/>
                  </a:lnTo>
                  <a:lnTo>
                    <a:pt x="66" y="26"/>
                  </a:lnTo>
                  <a:lnTo>
                    <a:pt x="91" y="11"/>
                  </a:lnTo>
                  <a:lnTo>
                    <a:pt x="119" y="3"/>
                  </a:lnTo>
                  <a:lnTo>
                    <a:pt x="150"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61" name="Freeform 86"/>
            <p:cNvSpPr>
              <a:spLocks/>
            </p:cNvSpPr>
            <p:nvPr/>
          </p:nvSpPr>
          <p:spPr bwMode="auto">
            <a:xfrm>
              <a:off x="-985838" y="2455863"/>
              <a:ext cx="158750" cy="158750"/>
            </a:xfrm>
            <a:custGeom>
              <a:avLst/>
              <a:gdLst>
                <a:gd name="T0" fmla="*/ 1064 w 1095"/>
                <a:gd name="T1" fmla="*/ 0 h 1101"/>
                <a:gd name="T2" fmla="*/ 1084 w 1095"/>
                <a:gd name="T3" fmla="*/ 9 h 1101"/>
                <a:gd name="T4" fmla="*/ 1095 w 1095"/>
                <a:gd name="T5" fmla="*/ 30 h 1101"/>
                <a:gd name="T6" fmla="*/ 1091 w 1095"/>
                <a:gd name="T7" fmla="*/ 52 h 1101"/>
                <a:gd name="T8" fmla="*/ 1082 w 1095"/>
                <a:gd name="T9" fmla="*/ 64 h 1101"/>
                <a:gd name="T10" fmla="*/ 1068 w 1095"/>
                <a:gd name="T11" fmla="*/ 80 h 1101"/>
                <a:gd name="T12" fmla="*/ 1041 w 1095"/>
                <a:gd name="T13" fmla="*/ 109 h 1101"/>
                <a:gd name="T14" fmla="*/ 1003 w 1095"/>
                <a:gd name="T15" fmla="*/ 151 h 1101"/>
                <a:gd name="T16" fmla="*/ 954 w 1095"/>
                <a:gd name="T17" fmla="*/ 204 h 1101"/>
                <a:gd name="T18" fmla="*/ 898 w 1095"/>
                <a:gd name="T19" fmla="*/ 266 h 1101"/>
                <a:gd name="T20" fmla="*/ 836 w 1095"/>
                <a:gd name="T21" fmla="*/ 334 h 1101"/>
                <a:gd name="T22" fmla="*/ 769 w 1095"/>
                <a:gd name="T23" fmla="*/ 408 h 1101"/>
                <a:gd name="T24" fmla="*/ 698 w 1095"/>
                <a:gd name="T25" fmla="*/ 486 h 1101"/>
                <a:gd name="T26" fmla="*/ 627 w 1095"/>
                <a:gd name="T27" fmla="*/ 565 h 1101"/>
                <a:gd name="T28" fmla="*/ 555 w 1095"/>
                <a:gd name="T29" fmla="*/ 644 h 1101"/>
                <a:gd name="T30" fmla="*/ 484 w 1095"/>
                <a:gd name="T31" fmla="*/ 722 h 1101"/>
                <a:gd name="T32" fmla="*/ 416 w 1095"/>
                <a:gd name="T33" fmla="*/ 796 h 1101"/>
                <a:gd name="T34" fmla="*/ 354 w 1095"/>
                <a:gd name="T35" fmla="*/ 866 h 1101"/>
                <a:gd name="T36" fmla="*/ 297 w 1095"/>
                <a:gd name="T37" fmla="*/ 927 h 1101"/>
                <a:gd name="T38" fmla="*/ 249 w 1095"/>
                <a:gd name="T39" fmla="*/ 981 h 1101"/>
                <a:gd name="T40" fmla="*/ 211 w 1095"/>
                <a:gd name="T41" fmla="*/ 1024 h 1101"/>
                <a:gd name="T42" fmla="*/ 183 w 1095"/>
                <a:gd name="T43" fmla="*/ 1054 h 1101"/>
                <a:gd name="T44" fmla="*/ 167 w 1095"/>
                <a:gd name="T45" fmla="*/ 1071 h 1101"/>
                <a:gd name="T46" fmla="*/ 148 w 1095"/>
                <a:gd name="T47" fmla="*/ 1087 h 1101"/>
                <a:gd name="T48" fmla="*/ 107 w 1095"/>
                <a:gd name="T49" fmla="*/ 1101 h 1101"/>
                <a:gd name="T50" fmla="*/ 65 w 1095"/>
                <a:gd name="T51" fmla="*/ 1097 h 1101"/>
                <a:gd name="T52" fmla="*/ 28 w 1095"/>
                <a:gd name="T53" fmla="*/ 1073 h 1101"/>
                <a:gd name="T54" fmla="*/ 5 w 1095"/>
                <a:gd name="T55" fmla="*/ 1035 h 1101"/>
                <a:gd name="T56" fmla="*/ 0 w 1095"/>
                <a:gd name="T57" fmla="*/ 993 h 1101"/>
                <a:gd name="T58" fmla="*/ 13 w 1095"/>
                <a:gd name="T59" fmla="*/ 952 h 1101"/>
                <a:gd name="T60" fmla="*/ 30 w 1095"/>
                <a:gd name="T61" fmla="*/ 932 h 1101"/>
                <a:gd name="T62" fmla="*/ 46 w 1095"/>
                <a:gd name="T63" fmla="*/ 917 h 1101"/>
                <a:gd name="T64" fmla="*/ 76 w 1095"/>
                <a:gd name="T65" fmla="*/ 890 h 1101"/>
                <a:gd name="T66" fmla="*/ 120 w 1095"/>
                <a:gd name="T67" fmla="*/ 850 h 1101"/>
                <a:gd name="T68" fmla="*/ 172 w 1095"/>
                <a:gd name="T69" fmla="*/ 801 h 1101"/>
                <a:gd name="T70" fmla="*/ 233 w 1095"/>
                <a:gd name="T71" fmla="*/ 745 h 1101"/>
                <a:gd name="T72" fmla="*/ 303 w 1095"/>
                <a:gd name="T73" fmla="*/ 682 h 1101"/>
                <a:gd name="T74" fmla="*/ 376 w 1095"/>
                <a:gd name="T75" fmla="*/ 614 h 1101"/>
                <a:gd name="T76" fmla="*/ 453 w 1095"/>
                <a:gd name="T77" fmla="*/ 542 h 1101"/>
                <a:gd name="T78" fmla="*/ 532 w 1095"/>
                <a:gd name="T79" fmla="*/ 471 h 1101"/>
                <a:gd name="T80" fmla="*/ 610 w 1095"/>
                <a:gd name="T81" fmla="*/ 398 h 1101"/>
                <a:gd name="T82" fmla="*/ 688 w 1095"/>
                <a:gd name="T83" fmla="*/ 327 h 1101"/>
                <a:gd name="T84" fmla="*/ 761 w 1095"/>
                <a:gd name="T85" fmla="*/ 260 h 1101"/>
                <a:gd name="T86" fmla="*/ 829 w 1095"/>
                <a:gd name="T87" fmla="*/ 196 h 1101"/>
                <a:gd name="T88" fmla="*/ 890 w 1095"/>
                <a:gd name="T89" fmla="*/ 140 h 1101"/>
                <a:gd name="T90" fmla="*/ 943 w 1095"/>
                <a:gd name="T91" fmla="*/ 92 h 1101"/>
                <a:gd name="T92" fmla="*/ 985 w 1095"/>
                <a:gd name="T93" fmla="*/ 53 h 1101"/>
                <a:gd name="T94" fmla="*/ 1015 w 1095"/>
                <a:gd name="T95" fmla="*/ 26 h 1101"/>
                <a:gd name="T96" fmla="*/ 1031 w 1095"/>
                <a:gd name="T97" fmla="*/ 11 h 1101"/>
                <a:gd name="T98" fmla="*/ 1042 w 1095"/>
                <a:gd name="T99" fmla="*/ 3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101">
                  <a:moveTo>
                    <a:pt x="1052" y="0"/>
                  </a:moveTo>
                  <a:lnTo>
                    <a:pt x="1064" y="0"/>
                  </a:lnTo>
                  <a:lnTo>
                    <a:pt x="1074" y="3"/>
                  </a:lnTo>
                  <a:lnTo>
                    <a:pt x="1084" y="9"/>
                  </a:lnTo>
                  <a:lnTo>
                    <a:pt x="1091" y="19"/>
                  </a:lnTo>
                  <a:lnTo>
                    <a:pt x="1095" y="30"/>
                  </a:lnTo>
                  <a:lnTo>
                    <a:pt x="1095" y="41"/>
                  </a:lnTo>
                  <a:lnTo>
                    <a:pt x="1091" y="52"/>
                  </a:lnTo>
                  <a:lnTo>
                    <a:pt x="1084" y="62"/>
                  </a:lnTo>
                  <a:lnTo>
                    <a:pt x="1082" y="64"/>
                  </a:lnTo>
                  <a:lnTo>
                    <a:pt x="1077" y="69"/>
                  </a:lnTo>
                  <a:lnTo>
                    <a:pt x="1068" y="80"/>
                  </a:lnTo>
                  <a:lnTo>
                    <a:pt x="1055" y="93"/>
                  </a:lnTo>
                  <a:lnTo>
                    <a:pt x="1041" y="109"/>
                  </a:lnTo>
                  <a:lnTo>
                    <a:pt x="1022" y="129"/>
                  </a:lnTo>
                  <a:lnTo>
                    <a:pt x="1003" y="151"/>
                  </a:lnTo>
                  <a:lnTo>
                    <a:pt x="979" y="176"/>
                  </a:lnTo>
                  <a:lnTo>
                    <a:pt x="954" y="204"/>
                  </a:lnTo>
                  <a:lnTo>
                    <a:pt x="927" y="235"/>
                  </a:lnTo>
                  <a:lnTo>
                    <a:pt x="898" y="266"/>
                  </a:lnTo>
                  <a:lnTo>
                    <a:pt x="867" y="299"/>
                  </a:lnTo>
                  <a:lnTo>
                    <a:pt x="836" y="334"/>
                  </a:lnTo>
                  <a:lnTo>
                    <a:pt x="803" y="371"/>
                  </a:lnTo>
                  <a:lnTo>
                    <a:pt x="769" y="408"/>
                  </a:lnTo>
                  <a:lnTo>
                    <a:pt x="734" y="447"/>
                  </a:lnTo>
                  <a:lnTo>
                    <a:pt x="698" y="486"/>
                  </a:lnTo>
                  <a:lnTo>
                    <a:pt x="663" y="526"/>
                  </a:lnTo>
                  <a:lnTo>
                    <a:pt x="627" y="565"/>
                  </a:lnTo>
                  <a:lnTo>
                    <a:pt x="591" y="605"/>
                  </a:lnTo>
                  <a:lnTo>
                    <a:pt x="555" y="644"/>
                  </a:lnTo>
                  <a:lnTo>
                    <a:pt x="518" y="684"/>
                  </a:lnTo>
                  <a:lnTo>
                    <a:pt x="484" y="722"/>
                  </a:lnTo>
                  <a:lnTo>
                    <a:pt x="449" y="760"/>
                  </a:lnTo>
                  <a:lnTo>
                    <a:pt x="416" y="796"/>
                  </a:lnTo>
                  <a:lnTo>
                    <a:pt x="384" y="832"/>
                  </a:lnTo>
                  <a:lnTo>
                    <a:pt x="354" y="866"/>
                  </a:lnTo>
                  <a:lnTo>
                    <a:pt x="325" y="898"/>
                  </a:lnTo>
                  <a:lnTo>
                    <a:pt x="297" y="927"/>
                  </a:lnTo>
                  <a:lnTo>
                    <a:pt x="273" y="955"/>
                  </a:lnTo>
                  <a:lnTo>
                    <a:pt x="249" y="981"/>
                  </a:lnTo>
                  <a:lnTo>
                    <a:pt x="228" y="1003"/>
                  </a:lnTo>
                  <a:lnTo>
                    <a:pt x="211" y="1024"/>
                  </a:lnTo>
                  <a:lnTo>
                    <a:pt x="195" y="1041"/>
                  </a:lnTo>
                  <a:lnTo>
                    <a:pt x="183" y="1054"/>
                  </a:lnTo>
                  <a:lnTo>
                    <a:pt x="173" y="1065"/>
                  </a:lnTo>
                  <a:lnTo>
                    <a:pt x="167" y="1071"/>
                  </a:lnTo>
                  <a:lnTo>
                    <a:pt x="165" y="1073"/>
                  </a:lnTo>
                  <a:lnTo>
                    <a:pt x="148" y="1087"/>
                  </a:lnTo>
                  <a:lnTo>
                    <a:pt x="128" y="1097"/>
                  </a:lnTo>
                  <a:lnTo>
                    <a:pt x="107" y="1101"/>
                  </a:lnTo>
                  <a:lnTo>
                    <a:pt x="86" y="1101"/>
                  </a:lnTo>
                  <a:lnTo>
                    <a:pt x="65" y="1097"/>
                  </a:lnTo>
                  <a:lnTo>
                    <a:pt x="45" y="1087"/>
                  </a:lnTo>
                  <a:lnTo>
                    <a:pt x="28" y="1073"/>
                  </a:lnTo>
                  <a:lnTo>
                    <a:pt x="13" y="1055"/>
                  </a:lnTo>
                  <a:lnTo>
                    <a:pt x="5" y="1035"/>
                  </a:lnTo>
                  <a:lnTo>
                    <a:pt x="0" y="1015"/>
                  </a:lnTo>
                  <a:lnTo>
                    <a:pt x="0" y="993"/>
                  </a:lnTo>
                  <a:lnTo>
                    <a:pt x="5" y="972"/>
                  </a:lnTo>
                  <a:lnTo>
                    <a:pt x="13" y="952"/>
                  </a:lnTo>
                  <a:lnTo>
                    <a:pt x="28" y="935"/>
                  </a:lnTo>
                  <a:lnTo>
                    <a:pt x="30" y="932"/>
                  </a:lnTo>
                  <a:lnTo>
                    <a:pt x="36" y="926"/>
                  </a:lnTo>
                  <a:lnTo>
                    <a:pt x="46" y="917"/>
                  </a:lnTo>
                  <a:lnTo>
                    <a:pt x="60" y="905"/>
                  </a:lnTo>
                  <a:lnTo>
                    <a:pt x="76" y="890"/>
                  </a:lnTo>
                  <a:lnTo>
                    <a:pt x="97" y="871"/>
                  </a:lnTo>
                  <a:lnTo>
                    <a:pt x="120" y="850"/>
                  </a:lnTo>
                  <a:lnTo>
                    <a:pt x="145" y="827"/>
                  </a:lnTo>
                  <a:lnTo>
                    <a:pt x="172" y="801"/>
                  </a:lnTo>
                  <a:lnTo>
                    <a:pt x="202" y="774"/>
                  </a:lnTo>
                  <a:lnTo>
                    <a:pt x="233" y="745"/>
                  </a:lnTo>
                  <a:lnTo>
                    <a:pt x="267" y="714"/>
                  </a:lnTo>
                  <a:lnTo>
                    <a:pt x="303" y="682"/>
                  </a:lnTo>
                  <a:lnTo>
                    <a:pt x="339" y="649"/>
                  </a:lnTo>
                  <a:lnTo>
                    <a:pt x="376" y="614"/>
                  </a:lnTo>
                  <a:lnTo>
                    <a:pt x="414" y="579"/>
                  </a:lnTo>
                  <a:lnTo>
                    <a:pt x="453" y="542"/>
                  </a:lnTo>
                  <a:lnTo>
                    <a:pt x="493" y="507"/>
                  </a:lnTo>
                  <a:lnTo>
                    <a:pt x="532" y="471"/>
                  </a:lnTo>
                  <a:lnTo>
                    <a:pt x="571" y="434"/>
                  </a:lnTo>
                  <a:lnTo>
                    <a:pt x="610" y="398"/>
                  </a:lnTo>
                  <a:lnTo>
                    <a:pt x="650" y="362"/>
                  </a:lnTo>
                  <a:lnTo>
                    <a:pt x="688" y="327"/>
                  </a:lnTo>
                  <a:lnTo>
                    <a:pt x="725" y="293"/>
                  </a:lnTo>
                  <a:lnTo>
                    <a:pt x="761" y="260"/>
                  </a:lnTo>
                  <a:lnTo>
                    <a:pt x="796" y="227"/>
                  </a:lnTo>
                  <a:lnTo>
                    <a:pt x="829" y="196"/>
                  </a:lnTo>
                  <a:lnTo>
                    <a:pt x="861" y="167"/>
                  </a:lnTo>
                  <a:lnTo>
                    <a:pt x="890" y="140"/>
                  </a:lnTo>
                  <a:lnTo>
                    <a:pt x="918" y="115"/>
                  </a:lnTo>
                  <a:lnTo>
                    <a:pt x="943" y="92"/>
                  </a:lnTo>
                  <a:lnTo>
                    <a:pt x="966" y="71"/>
                  </a:lnTo>
                  <a:lnTo>
                    <a:pt x="985" y="53"/>
                  </a:lnTo>
                  <a:lnTo>
                    <a:pt x="1002" y="38"/>
                  </a:lnTo>
                  <a:lnTo>
                    <a:pt x="1015" y="26"/>
                  </a:lnTo>
                  <a:lnTo>
                    <a:pt x="1024" y="17"/>
                  </a:lnTo>
                  <a:lnTo>
                    <a:pt x="1031" y="11"/>
                  </a:lnTo>
                  <a:lnTo>
                    <a:pt x="1033" y="9"/>
                  </a:lnTo>
                  <a:lnTo>
                    <a:pt x="1042" y="3"/>
                  </a:lnTo>
                  <a:lnTo>
                    <a:pt x="1052"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grpSp>
        <p:nvGrpSpPr>
          <p:cNvPr id="263" name="Group 262"/>
          <p:cNvGrpSpPr/>
          <p:nvPr/>
        </p:nvGrpSpPr>
        <p:grpSpPr>
          <a:xfrm>
            <a:off x="7679782" y="1108396"/>
            <a:ext cx="337845" cy="488561"/>
            <a:chOff x="-1103313" y="2519363"/>
            <a:chExt cx="414338" cy="598488"/>
          </a:xfrm>
          <a:solidFill>
            <a:schemeClr val="bg1"/>
          </a:solidFill>
        </p:grpSpPr>
        <p:sp>
          <p:nvSpPr>
            <p:cNvPr id="264" name="Freeform 91"/>
            <p:cNvSpPr>
              <a:spLocks noEditPoints="1"/>
            </p:cNvSpPr>
            <p:nvPr/>
          </p:nvSpPr>
          <p:spPr bwMode="auto">
            <a:xfrm>
              <a:off x="-1103313" y="2519363"/>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65" name="Freeform 92"/>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66" name="Freeform 93"/>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67" name="Freeform 94"/>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68" name="Freeform 95"/>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69" name="Freeform 96"/>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70" name="Freeform 97"/>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sp>
        <p:nvSpPr>
          <p:cNvPr id="271" name="Freeform 102"/>
          <p:cNvSpPr>
            <a:spLocks noEditPoints="1"/>
          </p:cNvSpPr>
          <p:nvPr/>
        </p:nvSpPr>
        <p:spPr bwMode="auto">
          <a:xfrm>
            <a:off x="7930417" y="2453708"/>
            <a:ext cx="633935" cy="713052"/>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72" name="Freeform 107"/>
          <p:cNvSpPr>
            <a:spLocks noEditPoints="1"/>
          </p:cNvSpPr>
          <p:nvPr/>
        </p:nvSpPr>
        <p:spPr bwMode="auto">
          <a:xfrm>
            <a:off x="7949575" y="3651261"/>
            <a:ext cx="702675" cy="679885"/>
          </a:xfrm>
          <a:custGeom>
            <a:avLst/>
            <a:gdLst>
              <a:gd name="T0" fmla="*/ 1767 w 3666"/>
              <a:gd name="T1" fmla="*/ 3297 h 3543"/>
              <a:gd name="T2" fmla="*/ 1920 w 3666"/>
              <a:gd name="T3" fmla="*/ 3417 h 3543"/>
              <a:gd name="T4" fmla="*/ 2002 w 3666"/>
              <a:gd name="T5" fmla="*/ 3242 h 3543"/>
              <a:gd name="T6" fmla="*/ 547 w 3666"/>
              <a:gd name="T7" fmla="*/ 3185 h 3543"/>
              <a:gd name="T8" fmla="*/ 504 w 3666"/>
              <a:gd name="T9" fmla="*/ 3374 h 3543"/>
              <a:gd name="T10" fmla="*/ 697 w 3666"/>
              <a:gd name="T11" fmla="*/ 3374 h 3543"/>
              <a:gd name="T12" fmla="*/ 655 w 3666"/>
              <a:gd name="T13" fmla="*/ 3185 h 3543"/>
              <a:gd name="T14" fmla="*/ 2065 w 3666"/>
              <a:gd name="T15" fmla="*/ 3122 h 3543"/>
              <a:gd name="T16" fmla="*/ 2110 w 3666"/>
              <a:gd name="T17" fmla="*/ 3410 h 3543"/>
              <a:gd name="T18" fmla="*/ 1851 w 3666"/>
              <a:gd name="T19" fmla="*/ 3540 h 3543"/>
              <a:gd name="T20" fmla="*/ 1647 w 3666"/>
              <a:gd name="T21" fmla="*/ 3337 h 3543"/>
              <a:gd name="T22" fmla="*/ 1777 w 3666"/>
              <a:gd name="T23" fmla="*/ 3077 h 3543"/>
              <a:gd name="T24" fmla="*/ 747 w 3666"/>
              <a:gd name="T25" fmla="*/ 3097 h 3543"/>
              <a:gd name="T26" fmla="*/ 834 w 3666"/>
              <a:gd name="T27" fmla="*/ 3374 h 3543"/>
              <a:gd name="T28" fmla="*/ 601 w 3666"/>
              <a:gd name="T29" fmla="*/ 3543 h 3543"/>
              <a:gd name="T30" fmla="*/ 367 w 3666"/>
              <a:gd name="T31" fmla="*/ 3374 h 3543"/>
              <a:gd name="T32" fmla="*/ 455 w 3666"/>
              <a:gd name="T33" fmla="*/ 3097 h 3543"/>
              <a:gd name="T34" fmla="*/ 2456 w 3666"/>
              <a:gd name="T35" fmla="*/ 3157 h 3543"/>
              <a:gd name="T36" fmla="*/ 2205 w 3666"/>
              <a:gd name="T37" fmla="*/ 3208 h 3543"/>
              <a:gd name="T38" fmla="*/ 1977 w 3666"/>
              <a:gd name="T39" fmla="*/ 2982 h 3543"/>
              <a:gd name="T40" fmla="*/ 1662 w 3666"/>
              <a:gd name="T41" fmla="*/ 3065 h 3543"/>
              <a:gd name="T42" fmla="*/ 900 w 3666"/>
              <a:gd name="T43" fmla="*/ 3167 h 3543"/>
              <a:gd name="T44" fmla="*/ 644 w 3666"/>
              <a:gd name="T45" fmla="*/ 2973 h 3543"/>
              <a:gd name="T46" fmla="*/ 344 w 3666"/>
              <a:gd name="T47" fmla="*/ 3096 h 3543"/>
              <a:gd name="T48" fmla="*/ 44 w 3666"/>
              <a:gd name="T49" fmla="*/ 3223 h 3543"/>
              <a:gd name="T50" fmla="*/ 1741 w 3666"/>
              <a:gd name="T51" fmla="*/ 2240 h 3543"/>
              <a:gd name="T52" fmla="*/ 2225 w 3666"/>
              <a:gd name="T53" fmla="*/ 2609 h 3543"/>
              <a:gd name="T54" fmla="*/ 1757 w 3666"/>
              <a:gd name="T55" fmla="*/ 2230 h 3543"/>
              <a:gd name="T56" fmla="*/ 1595 w 3666"/>
              <a:gd name="T57" fmla="*/ 1977 h 3543"/>
              <a:gd name="T58" fmla="*/ 1945 w 3666"/>
              <a:gd name="T59" fmla="*/ 2139 h 3543"/>
              <a:gd name="T60" fmla="*/ 0 w 3666"/>
              <a:gd name="T61" fmla="*/ 2802 h 3543"/>
              <a:gd name="T62" fmla="*/ 119 w 3666"/>
              <a:gd name="T63" fmla="*/ 1886 h 3543"/>
              <a:gd name="T64" fmla="*/ 2049 w 3666"/>
              <a:gd name="T65" fmla="*/ 1519 h 3543"/>
              <a:gd name="T66" fmla="*/ 2171 w 3666"/>
              <a:gd name="T67" fmla="*/ 1616 h 3543"/>
              <a:gd name="T68" fmla="*/ 2237 w 3666"/>
              <a:gd name="T69" fmla="*/ 1475 h 3543"/>
              <a:gd name="T70" fmla="*/ 2405 w 3666"/>
              <a:gd name="T71" fmla="*/ 410 h 3543"/>
              <a:gd name="T72" fmla="*/ 2340 w 3666"/>
              <a:gd name="T73" fmla="*/ 1459 h 3543"/>
              <a:gd name="T74" fmla="*/ 2855 w 3666"/>
              <a:gd name="T75" fmla="*/ 1977 h 3543"/>
              <a:gd name="T76" fmla="*/ 2207 w 3666"/>
              <a:gd name="T77" fmla="*/ 1710 h 3543"/>
              <a:gd name="T78" fmla="*/ 1974 w 3666"/>
              <a:gd name="T79" fmla="*/ 1620 h 3543"/>
              <a:gd name="T80" fmla="*/ 2007 w 3666"/>
              <a:gd name="T81" fmla="*/ 1376 h 3543"/>
              <a:gd name="T82" fmla="*/ 2386 w 3666"/>
              <a:gd name="T83" fmla="*/ 408 h 3543"/>
              <a:gd name="T84" fmla="*/ 2827 w 3666"/>
              <a:gd name="T85" fmla="*/ 160 h 3543"/>
              <a:gd name="T86" fmla="*/ 3406 w 3666"/>
              <a:gd name="T87" fmla="*/ 670 h 3543"/>
              <a:gd name="T88" fmla="*/ 3663 w 3666"/>
              <a:gd name="T89" fmla="*/ 1414 h 3543"/>
              <a:gd name="T90" fmla="*/ 3515 w 3666"/>
              <a:gd name="T91" fmla="*/ 2179 h 3543"/>
              <a:gd name="T92" fmla="*/ 3035 w 3666"/>
              <a:gd name="T93" fmla="*/ 2751 h 3543"/>
              <a:gd name="T94" fmla="*/ 2773 w 3666"/>
              <a:gd name="T95" fmla="*/ 2676 h 3543"/>
              <a:gd name="T96" fmla="*/ 3272 w 3666"/>
              <a:gd name="T97" fmla="*/ 2201 h 3543"/>
              <a:gd name="T98" fmla="*/ 3462 w 3666"/>
              <a:gd name="T99" fmla="*/ 1519 h 3543"/>
              <a:gd name="T100" fmla="*/ 3267 w 3666"/>
              <a:gd name="T101" fmla="*/ 830 h 3543"/>
              <a:gd name="T102" fmla="*/ 2759 w 3666"/>
              <a:gd name="T103" fmla="*/ 354 h 3543"/>
              <a:gd name="T104" fmla="*/ 2055 w 3666"/>
              <a:gd name="T105" fmla="*/ 206 h 3543"/>
              <a:gd name="T106" fmla="*/ 1388 w 3666"/>
              <a:gd name="T107" fmla="*/ 447 h 3543"/>
              <a:gd name="T108" fmla="*/ 946 w 3666"/>
              <a:gd name="T109" fmla="*/ 987 h 3543"/>
              <a:gd name="T110" fmla="*/ 843 w 3666"/>
              <a:gd name="T111" fmla="*/ 1662 h 3543"/>
              <a:gd name="T112" fmla="*/ 662 w 3666"/>
              <a:gd name="T113" fmla="*/ 1213 h 3543"/>
              <a:gd name="T114" fmla="*/ 1009 w 3666"/>
              <a:gd name="T115" fmla="*/ 516 h 3543"/>
              <a:gd name="T116" fmla="*/ 1651 w 3666"/>
              <a:gd name="T117" fmla="*/ 83 h 3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66" h="3543">
                <a:moveTo>
                  <a:pt x="1891" y="3173"/>
                </a:moveTo>
                <a:lnTo>
                  <a:pt x="1863" y="3176"/>
                </a:lnTo>
                <a:lnTo>
                  <a:pt x="1836" y="3185"/>
                </a:lnTo>
                <a:lnTo>
                  <a:pt x="1814" y="3200"/>
                </a:lnTo>
                <a:lnTo>
                  <a:pt x="1795" y="3220"/>
                </a:lnTo>
                <a:lnTo>
                  <a:pt x="1781" y="3242"/>
                </a:lnTo>
                <a:lnTo>
                  <a:pt x="1771" y="3269"/>
                </a:lnTo>
                <a:lnTo>
                  <a:pt x="1767" y="3297"/>
                </a:lnTo>
                <a:lnTo>
                  <a:pt x="1771" y="3325"/>
                </a:lnTo>
                <a:lnTo>
                  <a:pt x="1781" y="3351"/>
                </a:lnTo>
                <a:lnTo>
                  <a:pt x="1795" y="3374"/>
                </a:lnTo>
                <a:lnTo>
                  <a:pt x="1814" y="3393"/>
                </a:lnTo>
                <a:lnTo>
                  <a:pt x="1836" y="3408"/>
                </a:lnTo>
                <a:lnTo>
                  <a:pt x="1863" y="3417"/>
                </a:lnTo>
                <a:lnTo>
                  <a:pt x="1891" y="3420"/>
                </a:lnTo>
                <a:lnTo>
                  <a:pt x="1920" y="3417"/>
                </a:lnTo>
                <a:lnTo>
                  <a:pt x="1945" y="3408"/>
                </a:lnTo>
                <a:lnTo>
                  <a:pt x="1969" y="3393"/>
                </a:lnTo>
                <a:lnTo>
                  <a:pt x="1987" y="3374"/>
                </a:lnTo>
                <a:lnTo>
                  <a:pt x="2002" y="3351"/>
                </a:lnTo>
                <a:lnTo>
                  <a:pt x="2011" y="3325"/>
                </a:lnTo>
                <a:lnTo>
                  <a:pt x="2014" y="3297"/>
                </a:lnTo>
                <a:lnTo>
                  <a:pt x="2011" y="3269"/>
                </a:lnTo>
                <a:lnTo>
                  <a:pt x="2002" y="3242"/>
                </a:lnTo>
                <a:lnTo>
                  <a:pt x="1987" y="3220"/>
                </a:lnTo>
                <a:lnTo>
                  <a:pt x="1969" y="3200"/>
                </a:lnTo>
                <a:lnTo>
                  <a:pt x="1945" y="3185"/>
                </a:lnTo>
                <a:lnTo>
                  <a:pt x="1920" y="3176"/>
                </a:lnTo>
                <a:lnTo>
                  <a:pt x="1891" y="3173"/>
                </a:lnTo>
                <a:close/>
                <a:moveTo>
                  <a:pt x="601" y="3173"/>
                </a:moveTo>
                <a:lnTo>
                  <a:pt x="572" y="3176"/>
                </a:lnTo>
                <a:lnTo>
                  <a:pt x="547" y="3185"/>
                </a:lnTo>
                <a:lnTo>
                  <a:pt x="523" y="3200"/>
                </a:lnTo>
                <a:lnTo>
                  <a:pt x="504" y="3220"/>
                </a:lnTo>
                <a:lnTo>
                  <a:pt x="490" y="3242"/>
                </a:lnTo>
                <a:lnTo>
                  <a:pt x="481" y="3269"/>
                </a:lnTo>
                <a:lnTo>
                  <a:pt x="478" y="3297"/>
                </a:lnTo>
                <a:lnTo>
                  <a:pt x="481" y="3325"/>
                </a:lnTo>
                <a:lnTo>
                  <a:pt x="490" y="3351"/>
                </a:lnTo>
                <a:lnTo>
                  <a:pt x="504" y="3374"/>
                </a:lnTo>
                <a:lnTo>
                  <a:pt x="523" y="3393"/>
                </a:lnTo>
                <a:lnTo>
                  <a:pt x="547" y="3408"/>
                </a:lnTo>
                <a:lnTo>
                  <a:pt x="572" y="3417"/>
                </a:lnTo>
                <a:lnTo>
                  <a:pt x="601" y="3420"/>
                </a:lnTo>
                <a:lnTo>
                  <a:pt x="629" y="3417"/>
                </a:lnTo>
                <a:lnTo>
                  <a:pt x="655" y="3408"/>
                </a:lnTo>
                <a:lnTo>
                  <a:pt x="678" y="3393"/>
                </a:lnTo>
                <a:lnTo>
                  <a:pt x="697" y="3374"/>
                </a:lnTo>
                <a:lnTo>
                  <a:pt x="712" y="3351"/>
                </a:lnTo>
                <a:lnTo>
                  <a:pt x="721" y="3325"/>
                </a:lnTo>
                <a:lnTo>
                  <a:pt x="724" y="3297"/>
                </a:lnTo>
                <a:lnTo>
                  <a:pt x="721" y="3269"/>
                </a:lnTo>
                <a:lnTo>
                  <a:pt x="712" y="3242"/>
                </a:lnTo>
                <a:lnTo>
                  <a:pt x="697" y="3220"/>
                </a:lnTo>
                <a:lnTo>
                  <a:pt x="678" y="3200"/>
                </a:lnTo>
                <a:lnTo>
                  <a:pt x="655" y="3185"/>
                </a:lnTo>
                <a:lnTo>
                  <a:pt x="629" y="3176"/>
                </a:lnTo>
                <a:lnTo>
                  <a:pt x="601" y="3173"/>
                </a:lnTo>
                <a:close/>
                <a:moveTo>
                  <a:pt x="1891" y="3050"/>
                </a:moveTo>
                <a:lnTo>
                  <a:pt x="1931" y="3053"/>
                </a:lnTo>
                <a:lnTo>
                  <a:pt x="1969" y="3063"/>
                </a:lnTo>
                <a:lnTo>
                  <a:pt x="2004" y="3077"/>
                </a:lnTo>
                <a:lnTo>
                  <a:pt x="2036" y="3097"/>
                </a:lnTo>
                <a:lnTo>
                  <a:pt x="2065" y="3122"/>
                </a:lnTo>
                <a:lnTo>
                  <a:pt x="2090" y="3151"/>
                </a:lnTo>
                <a:lnTo>
                  <a:pt x="2110" y="3183"/>
                </a:lnTo>
                <a:lnTo>
                  <a:pt x="2125" y="3219"/>
                </a:lnTo>
                <a:lnTo>
                  <a:pt x="2134" y="3256"/>
                </a:lnTo>
                <a:lnTo>
                  <a:pt x="2137" y="3297"/>
                </a:lnTo>
                <a:lnTo>
                  <a:pt x="2134" y="3337"/>
                </a:lnTo>
                <a:lnTo>
                  <a:pt x="2125" y="3374"/>
                </a:lnTo>
                <a:lnTo>
                  <a:pt x="2110" y="3410"/>
                </a:lnTo>
                <a:lnTo>
                  <a:pt x="2090" y="3442"/>
                </a:lnTo>
                <a:lnTo>
                  <a:pt x="2065" y="3471"/>
                </a:lnTo>
                <a:lnTo>
                  <a:pt x="2036" y="3496"/>
                </a:lnTo>
                <a:lnTo>
                  <a:pt x="2004" y="3516"/>
                </a:lnTo>
                <a:lnTo>
                  <a:pt x="1969" y="3531"/>
                </a:lnTo>
                <a:lnTo>
                  <a:pt x="1931" y="3540"/>
                </a:lnTo>
                <a:lnTo>
                  <a:pt x="1891" y="3543"/>
                </a:lnTo>
                <a:lnTo>
                  <a:pt x="1851" y="3540"/>
                </a:lnTo>
                <a:lnTo>
                  <a:pt x="1813" y="3531"/>
                </a:lnTo>
                <a:lnTo>
                  <a:pt x="1777" y="3516"/>
                </a:lnTo>
                <a:lnTo>
                  <a:pt x="1745" y="3496"/>
                </a:lnTo>
                <a:lnTo>
                  <a:pt x="1716" y="3471"/>
                </a:lnTo>
                <a:lnTo>
                  <a:pt x="1692" y="3442"/>
                </a:lnTo>
                <a:lnTo>
                  <a:pt x="1672" y="3410"/>
                </a:lnTo>
                <a:lnTo>
                  <a:pt x="1656" y="3374"/>
                </a:lnTo>
                <a:lnTo>
                  <a:pt x="1647" y="3337"/>
                </a:lnTo>
                <a:lnTo>
                  <a:pt x="1644" y="3297"/>
                </a:lnTo>
                <a:lnTo>
                  <a:pt x="1647" y="3256"/>
                </a:lnTo>
                <a:lnTo>
                  <a:pt x="1656" y="3219"/>
                </a:lnTo>
                <a:lnTo>
                  <a:pt x="1672" y="3183"/>
                </a:lnTo>
                <a:lnTo>
                  <a:pt x="1692" y="3151"/>
                </a:lnTo>
                <a:lnTo>
                  <a:pt x="1716" y="3122"/>
                </a:lnTo>
                <a:lnTo>
                  <a:pt x="1745" y="3097"/>
                </a:lnTo>
                <a:lnTo>
                  <a:pt x="1777" y="3077"/>
                </a:lnTo>
                <a:lnTo>
                  <a:pt x="1813" y="3063"/>
                </a:lnTo>
                <a:lnTo>
                  <a:pt x="1851" y="3053"/>
                </a:lnTo>
                <a:lnTo>
                  <a:pt x="1891" y="3050"/>
                </a:lnTo>
                <a:close/>
                <a:moveTo>
                  <a:pt x="601" y="3050"/>
                </a:moveTo>
                <a:lnTo>
                  <a:pt x="641" y="3053"/>
                </a:lnTo>
                <a:lnTo>
                  <a:pt x="679" y="3063"/>
                </a:lnTo>
                <a:lnTo>
                  <a:pt x="714" y="3077"/>
                </a:lnTo>
                <a:lnTo>
                  <a:pt x="747" y="3097"/>
                </a:lnTo>
                <a:lnTo>
                  <a:pt x="775" y="3122"/>
                </a:lnTo>
                <a:lnTo>
                  <a:pt x="800" y="3151"/>
                </a:lnTo>
                <a:lnTo>
                  <a:pt x="820" y="3183"/>
                </a:lnTo>
                <a:lnTo>
                  <a:pt x="834" y="3219"/>
                </a:lnTo>
                <a:lnTo>
                  <a:pt x="844" y="3256"/>
                </a:lnTo>
                <a:lnTo>
                  <a:pt x="848" y="3297"/>
                </a:lnTo>
                <a:lnTo>
                  <a:pt x="844" y="3337"/>
                </a:lnTo>
                <a:lnTo>
                  <a:pt x="834" y="3374"/>
                </a:lnTo>
                <a:lnTo>
                  <a:pt x="820" y="3410"/>
                </a:lnTo>
                <a:lnTo>
                  <a:pt x="800" y="3442"/>
                </a:lnTo>
                <a:lnTo>
                  <a:pt x="775" y="3471"/>
                </a:lnTo>
                <a:lnTo>
                  <a:pt x="747" y="3496"/>
                </a:lnTo>
                <a:lnTo>
                  <a:pt x="714" y="3516"/>
                </a:lnTo>
                <a:lnTo>
                  <a:pt x="679" y="3531"/>
                </a:lnTo>
                <a:lnTo>
                  <a:pt x="641" y="3540"/>
                </a:lnTo>
                <a:lnTo>
                  <a:pt x="601" y="3543"/>
                </a:lnTo>
                <a:lnTo>
                  <a:pt x="561" y="3540"/>
                </a:lnTo>
                <a:lnTo>
                  <a:pt x="523" y="3531"/>
                </a:lnTo>
                <a:lnTo>
                  <a:pt x="488" y="3516"/>
                </a:lnTo>
                <a:lnTo>
                  <a:pt x="455" y="3496"/>
                </a:lnTo>
                <a:lnTo>
                  <a:pt x="427" y="3471"/>
                </a:lnTo>
                <a:lnTo>
                  <a:pt x="402" y="3442"/>
                </a:lnTo>
                <a:lnTo>
                  <a:pt x="381" y="3410"/>
                </a:lnTo>
                <a:lnTo>
                  <a:pt x="367" y="3374"/>
                </a:lnTo>
                <a:lnTo>
                  <a:pt x="358" y="3337"/>
                </a:lnTo>
                <a:lnTo>
                  <a:pt x="354" y="3297"/>
                </a:lnTo>
                <a:lnTo>
                  <a:pt x="358" y="3256"/>
                </a:lnTo>
                <a:lnTo>
                  <a:pt x="367" y="3219"/>
                </a:lnTo>
                <a:lnTo>
                  <a:pt x="381" y="3183"/>
                </a:lnTo>
                <a:lnTo>
                  <a:pt x="402" y="3151"/>
                </a:lnTo>
                <a:lnTo>
                  <a:pt x="427" y="3122"/>
                </a:lnTo>
                <a:lnTo>
                  <a:pt x="455" y="3097"/>
                </a:lnTo>
                <a:lnTo>
                  <a:pt x="488" y="3077"/>
                </a:lnTo>
                <a:lnTo>
                  <a:pt x="523" y="3063"/>
                </a:lnTo>
                <a:lnTo>
                  <a:pt x="561" y="3053"/>
                </a:lnTo>
                <a:lnTo>
                  <a:pt x="601" y="3050"/>
                </a:lnTo>
                <a:close/>
                <a:moveTo>
                  <a:pt x="0" y="2867"/>
                </a:moveTo>
                <a:lnTo>
                  <a:pt x="2460" y="2867"/>
                </a:lnTo>
                <a:lnTo>
                  <a:pt x="2460" y="3131"/>
                </a:lnTo>
                <a:lnTo>
                  <a:pt x="2456" y="3157"/>
                </a:lnTo>
                <a:lnTo>
                  <a:pt x="2447" y="3183"/>
                </a:lnTo>
                <a:lnTo>
                  <a:pt x="2434" y="3205"/>
                </a:lnTo>
                <a:lnTo>
                  <a:pt x="2415" y="3223"/>
                </a:lnTo>
                <a:lnTo>
                  <a:pt x="2393" y="3238"/>
                </a:lnTo>
                <a:lnTo>
                  <a:pt x="2368" y="3246"/>
                </a:lnTo>
                <a:lnTo>
                  <a:pt x="2341" y="3250"/>
                </a:lnTo>
                <a:lnTo>
                  <a:pt x="2214" y="3250"/>
                </a:lnTo>
                <a:lnTo>
                  <a:pt x="2205" y="3208"/>
                </a:lnTo>
                <a:lnTo>
                  <a:pt x="2191" y="3167"/>
                </a:lnTo>
                <a:lnTo>
                  <a:pt x="2172" y="3131"/>
                </a:lnTo>
                <a:lnTo>
                  <a:pt x="2148" y="3096"/>
                </a:lnTo>
                <a:lnTo>
                  <a:pt x="2121" y="3065"/>
                </a:lnTo>
                <a:lnTo>
                  <a:pt x="2090" y="3037"/>
                </a:lnTo>
                <a:lnTo>
                  <a:pt x="2054" y="3014"/>
                </a:lnTo>
                <a:lnTo>
                  <a:pt x="2017" y="2996"/>
                </a:lnTo>
                <a:lnTo>
                  <a:pt x="1977" y="2982"/>
                </a:lnTo>
                <a:lnTo>
                  <a:pt x="1935" y="2973"/>
                </a:lnTo>
                <a:lnTo>
                  <a:pt x="1891" y="2971"/>
                </a:lnTo>
                <a:lnTo>
                  <a:pt x="1847" y="2973"/>
                </a:lnTo>
                <a:lnTo>
                  <a:pt x="1805" y="2982"/>
                </a:lnTo>
                <a:lnTo>
                  <a:pt x="1765" y="2996"/>
                </a:lnTo>
                <a:lnTo>
                  <a:pt x="1727" y="3014"/>
                </a:lnTo>
                <a:lnTo>
                  <a:pt x="1693" y="3037"/>
                </a:lnTo>
                <a:lnTo>
                  <a:pt x="1662" y="3065"/>
                </a:lnTo>
                <a:lnTo>
                  <a:pt x="1634" y="3096"/>
                </a:lnTo>
                <a:lnTo>
                  <a:pt x="1611" y="3131"/>
                </a:lnTo>
                <a:lnTo>
                  <a:pt x="1592" y="3167"/>
                </a:lnTo>
                <a:lnTo>
                  <a:pt x="1577" y="3208"/>
                </a:lnTo>
                <a:lnTo>
                  <a:pt x="1569" y="3250"/>
                </a:lnTo>
                <a:lnTo>
                  <a:pt x="923" y="3250"/>
                </a:lnTo>
                <a:lnTo>
                  <a:pt x="914" y="3208"/>
                </a:lnTo>
                <a:lnTo>
                  <a:pt x="900" y="3167"/>
                </a:lnTo>
                <a:lnTo>
                  <a:pt x="881" y="3131"/>
                </a:lnTo>
                <a:lnTo>
                  <a:pt x="858" y="3096"/>
                </a:lnTo>
                <a:lnTo>
                  <a:pt x="830" y="3065"/>
                </a:lnTo>
                <a:lnTo>
                  <a:pt x="799" y="3037"/>
                </a:lnTo>
                <a:lnTo>
                  <a:pt x="764" y="3014"/>
                </a:lnTo>
                <a:lnTo>
                  <a:pt x="727" y="2996"/>
                </a:lnTo>
                <a:lnTo>
                  <a:pt x="687" y="2982"/>
                </a:lnTo>
                <a:lnTo>
                  <a:pt x="644" y="2973"/>
                </a:lnTo>
                <a:lnTo>
                  <a:pt x="601" y="2971"/>
                </a:lnTo>
                <a:lnTo>
                  <a:pt x="557" y="2973"/>
                </a:lnTo>
                <a:lnTo>
                  <a:pt x="514" y="2982"/>
                </a:lnTo>
                <a:lnTo>
                  <a:pt x="474" y="2996"/>
                </a:lnTo>
                <a:lnTo>
                  <a:pt x="438" y="3014"/>
                </a:lnTo>
                <a:lnTo>
                  <a:pt x="403" y="3037"/>
                </a:lnTo>
                <a:lnTo>
                  <a:pt x="371" y="3065"/>
                </a:lnTo>
                <a:lnTo>
                  <a:pt x="344" y="3096"/>
                </a:lnTo>
                <a:lnTo>
                  <a:pt x="320" y="3131"/>
                </a:lnTo>
                <a:lnTo>
                  <a:pt x="301" y="3167"/>
                </a:lnTo>
                <a:lnTo>
                  <a:pt x="288" y="3208"/>
                </a:lnTo>
                <a:lnTo>
                  <a:pt x="278" y="3250"/>
                </a:lnTo>
                <a:lnTo>
                  <a:pt x="119" y="3250"/>
                </a:lnTo>
                <a:lnTo>
                  <a:pt x="91" y="3246"/>
                </a:lnTo>
                <a:lnTo>
                  <a:pt x="67" y="3238"/>
                </a:lnTo>
                <a:lnTo>
                  <a:pt x="44" y="3223"/>
                </a:lnTo>
                <a:lnTo>
                  <a:pt x="27" y="3205"/>
                </a:lnTo>
                <a:lnTo>
                  <a:pt x="12" y="3183"/>
                </a:lnTo>
                <a:lnTo>
                  <a:pt x="3" y="3157"/>
                </a:lnTo>
                <a:lnTo>
                  <a:pt x="0" y="3131"/>
                </a:lnTo>
                <a:lnTo>
                  <a:pt x="0" y="2867"/>
                </a:lnTo>
                <a:close/>
                <a:moveTo>
                  <a:pt x="1757" y="2230"/>
                </a:moveTo>
                <a:lnTo>
                  <a:pt x="1747" y="2233"/>
                </a:lnTo>
                <a:lnTo>
                  <a:pt x="1741" y="2240"/>
                </a:lnTo>
                <a:lnTo>
                  <a:pt x="1739" y="2249"/>
                </a:lnTo>
                <a:lnTo>
                  <a:pt x="1739" y="2598"/>
                </a:lnTo>
                <a:lnTo>
                  <a:pt x="1741" y="2608"/>
                </a:lnTo>
                <a:lnTo>
                  <a:pt x="1747" y="2615"/>
                </a:lnTo>
                <a:lnTo>
                  <a:pt x="1757" y="2617"/>
                </a:lnTo>
                <a:lnTo>
                  <a:pt x="2210" y="2617"/>
                </a:lnTo>
                <a:lnTo>
                  <a:pt x="2218" y="2615"/>
                </a:lnTo>
                <a:lnTo>
                  <a:pt x="2225" y="2609"/>
                </a:lnTo>
                <a:lnTo>
                  <a:pt x="2227" y="2601"/>
                </a:lnTo>
                <a:lnTo>
                  <a:pt x="2227" y="2592"/>
                </a:lnTo>
                <a:lnTo>
                  <a:pt x="2222" y="2586"/>
                </a:lnTo>
                <a:lnTo>
                  <a:pt x="1856" y="2235"/>
                </a:lnTo>
                <a:lnTo>
                  <a:pt x="1853" y="2233"/>
                </a:lnTo>
                <a:lnTo>
                  <a:pt x="1847" y="2231"/>
                </a:lnTo>
                <a:lnTo>
                  <a:pt x="1843" y="2230"/>
                </a:lnTo>
                <a:lnTo>
                  <a:pt x="1757" y="2230"/>
                </a:lnTo>
                <a:close/>
                <a:moveTo>
                  <a:pt x="119" y="1886"/>
                </a:moveTo>
                <a:lnTo>
                  <a:pt x="1480" y="1886"/>
                </a:lnTo>
                <a:lnTo>
                  <a:pt x="1506" y="1888"/>
                </a:lnTo>
                <a:lnTo>
                  <a:pt x="1532" y="1897"/>
                </a:lnTo>
                <a:lnTo>
                  <a:pt x="1554" y="1912"/>
                </a:lnTo>
                <a:lnTo>
                  <a:pt x="1573" y="1931"/>
                </a:lnTo>
                <a:lnTo>
                  <a:pt x="1586" y="1952"/>
                </a:lnTo>
                <a:lnTo>
                  <a:pt x="1595" y="1977"/>
                </a:lnTo>
                <a:lnTo>
                  <a:pt x="1599" y="2005"/>
                </a:lnTo>
                <a:lnTo>
                  <a:pt x="1599" y="2093"/>
                </a:lnTo>
                <a:lnTo>
                  <a:pt x="1834" y="2093"/>
                </a:lnTo>
                <a:lnTo>
                  <a:pt x="1860" y="2095"/>
                </a:lnTo>
                <a:lnTo>
                  <a:pt x="1883" y="2101"/>
                </a:lnTo>
                <a:lnTo>
                  <a:pt x="1905" y="2110"/>
                </a:lnTo>
                <a:lnTo>
                  <a:pt x="1926" y="2123"/>
                </a:lnTo>
                <a:lnTo>
                  <a:pt x="1945" y="2139"/>
                </a:lnTo>
                <a:lnTo>
                  <a:pt x="2413" y="2601"/>
                </a:lnTo>
                <a:lnTo>
                  <a:pt x="2430" y="2620"/>
                </a:lnTo>
                <a:lnTo>
                  <a:pt x="2443" y="2641"/>
                </a:lnTo>
                <a:lnTo>
                  <a:pt x="2452" y="2665"/>
                </a:lnTo>
                <a:lnTo>
                  <a:pt x="2457" y="2689"/>
                </a:lnTo>
                <a:lnTo>
                  <a:pt x="2460" y="2715"/>
                </a:lnTo>
                <a:lnTo>
                  <a:pt x="2460" y="2802"/>
                </a:lnTo>
                <a:lnTo>
                  <a:pt x="0" y="2802"/>
                </a:lnTo>
                <a:lnTo>
                  <a:pt x="0" y="2005"/>
                </a:lnTo>
                <a:lnTo>
                  <a:pt x="3" y="1977"/>
                </a:lnTo>
                <a:lnTo>
                  <a:pt x="12" y="1952"/>
                </a:lnTo>
                <a:lnTo>
                  <a:pt x="26" y="1931"/>
                </a:lnTo>
                <a:lnTo>
                  <a:pt x="44" y="1912"/>
                </a:lnTo>
                <a:lnTo>
                  <a:pt x="67" y="1897"/>
                </a:lnTo>
                <a:lnTo>
                  <a:pt x="91" y="1888"/>
                </a:lnTo>
                <a:lnTo>
                  <a:pt x="119" y="1886"/>
                </a:lnTo>
                <a:close/>
                <a:moveTo>
                  <a:pt x="2148" y="1419"/>
                </a:moveTo>
                <a:lnTo>
                  <a:pt x="2125" y="1422"/>
                </a:lnTo>
                <a:lnTo>
                  <a:pt x="2104" y="1429"/>
                </a:lnTo>
                <a:lnTo>
                  <a:pt x="2086" y="1441"/>
                </a:lnTo>
                <a:lnTo>
                  <a:pt x="2071" y="1457"/>
                </a:lnTo>
                <a:lnTo>
                  <a:pt x="2059" y="1475"/>
                </a:lnTo>
                <a:lnTo>
                  <a:pt x="2052" y="1496"/>
                </a:lnTo>
                <a:lnTo>
                  <a:pt x="2049" y="1519"/>
                </a:lnTo>
                <a:lnTo>
                  <a:pt x="2052" y="1541"/>
                </a:lnTo>
                <a:lnTo>
                  <a:pt x="2059" y="1562"/>
                </a:lnTo>
                <a:lnTo>
                  <a:pt x="2071" y="1581"/>
                </a:lnTo>
                <a:lnTo>
                  <a:pt x="2086" y="1597"/>
                </a:lnTo>
                <a:lnTo>
                  <a:pt x="2105" y="1608"/>
                </a:lnTo>
                <a:lnTo>
                  <a:pt x="2125" y="1616"/>
                </a:lnTo>
                <a:lnTo>
                  <a:pt x="2148" y="1618"/>
                </a:lnTo>
                <a:lnTo>
                  <a:pt x="2171" y="1616"/>
                </a:lnTo>
                <a:lnTo>
                  <a:pt x="2192" y="1608"/>
                </a:lnTo>
                <a:lnTo>
                  <a:pt x="2211" y="1597"/>
                </a:lnTo>
                <a:lnTo>
                  <a:pt x="2226" y="1581"/>
                </a:lnTo>
                <a:lnTo>
                  <a:pt x="2237" y="1562"/>
                </a:lnTo>
                <a:lnTo>
                  <a:pt x="2245" y="1541"/>
                </a:lnTo>
                <a:lnTo>
                  <a:pt x="2248" y="1519"/>
                </a:lnTo>
                <a:lnTo>
                  <a:pt x="2245" y="1496"/>
                </a:lnTo>
                <a:lnTo>
                  <a:pt x="2237" y="1475"/>
                </a:lnTo>
                <a:lnTo>
                  <a:pt x="2226" y="1457"/>
                </a:lnTo>
                <a:lnTo>
                  <a:pt x="2211" y="1441"/>
                </a:lnTo>
                <a:lnTo>
                  <a:pt x="2192" y="1429"/>
                </a:lnTo>
                <a:lnTo>
                  <a:pt x="2171" y="1422"/>
                </a:lnTo>
                <a:lnTo>
                  <a:pt x="2148" y="1419"/>
                </a:lnTo>
                <a:close/>
                <a:moveTo>
                  <a:pt x="2386" y="408"/>
                </a:moveTo>
                <a:lnTo>
                  <a:pt x="2403" y="409"/>
                </a:lnTo>
                <a:lnTo>
                  <a:pt x="2405" y="410"/>
                </a:lnTo>
                <a:lnTo>
                  <a:pt x="2424" y="417"/>
                </a:lnTo>
                <a:lnTo>
                  <a:pt x="2438" y="429"/>
                </a:lnTo>
                <a:lnTo>
                  <a:pt x="2450" y="446"/>
                </a:lnTo>
                <a:lnTo>
                  <a:pt x="2455" y="463"/>
                </a:lnTo>
                <a:lnTo>
                  <a:pt x="2455" y="483"/>
                </a:lnTo>
                <a:lnTo>
                  <a:pt x="2307" y="1397"/>
                </a:lnTo>
                <a:lnTo>
                  <a:pt x="2326" y="1427"/>
                </a:lnTo>
                <a:lnTo>
                  <a:pt x="2340" y="1459"/>
                </a:lnTo>
                <a:lnTo>
                  <a:pt x="2347" y="1495"/>
                </a:lnTo>
                <a:lnTo>
                  <a:pt x="2841" y="1888"/>
                </a:lnTo>
                <a:lnTo>
                  <a:pt x="2852" y="1899"/>
                </a:lnTo>
                <a:lnTo>
                  <a:pt x="2861" y="1914"/>
                </a:lnTo>
                <a:lnTo>
                  <a:pt x="2865" y="1929"/>
                </a:lnTo>
                <a:lnTo>
                  <a:pt x="2865" y="1946"/>
                </a:lnTo>
                <a:lnTo>
                  <a:pt x="2863" y="1962"/>
                </a:lnTo>
                <a:lnTo>
                  <a:pt x="2855" y="1977"/>
                </a:lnTo>
                <a:lnTo>
                  <a:pt x="2854" y="1978"/>
                </a:lnTo>
                <a:lnTo>
                  <a:pt x="2843" y="1992"/>
                </a:lnTo>
                <a:lnTo>
                  <a:pt x="2829" y="2001"/>
                </a:lnTo>
                <a:lnTo>
                  <a:pt x="2815" y="2007"/>
                </a:lnTo>
                <a:lnTo>
                  <a:pt x="2798" y="2010"/>
                </a:lnTo>
                <a:lnTo>
                  <a:pt x="2783" y="2007"/>
                </a:lnTo>
                <a:lnTo>
                  <a:pt x="2766" y="2002"/>
                </a:lnTo>
                <a:lnTo>
                  <a:pt x="2207" y="1710"/>
                </a:lnTo>
                <a:lnTo>
                  <a:pt x="2178" y="1718"/>
                </a:lnTo>
                <a:lnTo>
                  <a:pt x="2148" y="1720"/>
                </a:lnTo>
                <a:lnTo>
                  <a:pt x="2112" y="1717"/>
                </a:lnTo>
                <a:lnTo>
                  <a:pt x="2079" y="1708"/>
                </a:lnTo>
                <a:lnTo>
                  <a:pt x="2046" y="1693"/>
                </a:lnTo>
                <a:lnTo>
                  <a:pt x="2019" y="1674"/>
                </a:lnTo>
                <a:lnTo>
                  <a:pt x="1994" y="1649"/>
                </a:lnTo>
                <a:lnTo>
                  <a:pt x="1974" y="1620"/>
                </a:lnTo>
                <a:lnTo>
                  <a:pt x="1960" y="1589"/>
                </a:lnTo>
                <a:lnTo>
                  <a:pt x="1950" y="1555"/>
                </a:lnTo>
                <a:lnTo>
                  <a:pt x="1946" y="1519"/>
                </a:lnTo>
                <a:lnTo>
                  <a:pt x="1950" y="1486"/>
                </a:lnTo>
                <a:lnTo>
                  <a:pt x="1957" y="1454"/>
                </a:lnTo>
                <a:lnTo>
                  <a:pt x="1970" y="1426"/>
                </a:lnTo>
                <a:lnTo>
                  <a:pt x="1986" y="1399"/>
                </a:lnTo>
                <a:lnTo>
                  <a:pt x="2007" y="1376"/>
                </a:lnTo>
                <a:lnTo>
                  <a:pt x="2032" y="1355"/>
                </a:lnTo>
                <a:lnTo>
                  <a:pt x="2059" y="1339"/>
                </a:lnTo>
                <a:lnTo>
                  <a:pt x="2326" y="455"/>
                </a:lnTo>
                <a:lnTo>
                  <a:pt x="2333" y="439"/>
                </a:lnTo>
                <a:lnTo>
                  <a:pt x="2343" y="427"/>
                </a:lnTo>
                <a:lnTo>
                  <a:pt x="2356" y="417"/>
                </a:lnTo>
                <a:lnTo>
                  <a:pt x="2371" y="410"/>
                </a:lnTo>
                <a:lnTo>
                  <a:pt x="2386" y="408"/>
                </a:lnTo>
                <a:close/>
                <a:moveTo>
                  <a:pt x="2148" y="0"/>
                </a:moveTo>
                <a:lnTo>
                  <a:pt x="2252" y="3"/>
                </a:lnTo>
                <a:lnTo>
                  <a:pt x="2354" y="13"/>
                </a:lnTo>
                <a:lnTo>
                  <a:pt x="2454" y="30"/>
                </a:lnTo>
                <a:lnTo>
                  <a:pt x="2552" y="54"/>
                </a:lnTo>
                <a:lnTo>
                  <a:pt x="2646" y="83"/>
                </a:lnTo>
                <a:lnTo>
                  <a:pt x="2738" y="119"/>
                </a:lnTo>
                <a:lnTo>
                  <a:pt x="2827" y="160"/>
                </a:lnTo>
                <a:lnTo>
                  <a:pt x="2914" y="206"/>
                </a:lnTo>
                <a:lnTo>
                  <a:pt x="2996" y="259"/>
                </a:lnTo>
                <a:lnTo>
                  <a:pt x="3075" y="317"/>
                </a:lnTo>
                <a:lnTo>
                  <a:pt x="3151" y="378"/>
                </a:lnTo>
                <a:lnTo>
                  <a:pt x="3221" y="444"/>
                </a:lnTo>
                <a:lnTo>
                  <a:pt x="3287" y="516"/>
                </a:lnTo>
                <a:lnTo>
                  <a:pt x="3349" y="591"/>
                </a:lnTo>
                <a:lnTo>
                  <a:pt x="3406" y="670"/>
                </a:lnTo>
                <a:lnTo>
                  <a:pt x="3458" y="753"/>
                </a:lnTo>
                <a:lnTo>
                  <a:pt x="3505" y="838"/>
                </a:lnTo>
                <a:lnTo>
                  <a:pt x="3546" y="928"/>
                </a:lnTo>
                <a:lnTo>
                  <a:pt x="3582" y="1021"/>
                </a:lnTo>
                <a:lnTo>
                  <a:pt x="3612" y="1115"/>
                </a:lnTo>
                <a:lnTo>
                  <a:pt x="3635" y="1213"/>
                </a:lnTo>
                <a:lnTo>
                  <a:pt x="3653" y="1313"/>
                </a:lnTo>
                <a:lnTo>
                  <a:pt x="3663" y="1414"/>
                </a:lnTo>
                <a:lnTo>
                  <a:pt x="3666" y="1519"/>
                </a:lnTo>
                <a:lnTo>
                  <a:pt x="3663" y="1619"/>
                </a:lnTo>
                <a:lnTo>
                  <a:pt x="3653" y="1718"/>
                </a:lnTo>
                <a:lnTo>
                  <a:pt x="3637" y="1815"/>
                </a:lnTo>
                <a:lnTo>
                  <a:pt x="3615" y="1909"/>
                </a:lnTo>
                <a:lnTo>
                  <a:pt x="3587" y="2002"/>
                </a:lnTo>
                <a:lnTo>
                  <a:pt x="3554" y="2092"/>
                </a:lnTo>
                <a:lnTo>
                  <a:pt x="3515" y="2179"/>
                </a:lnTo>
                <a:lnTo>
                  <a:pt x="3472" y="2263"/>
                </a:lnTo>
                <a:lnTo>
                  <a:pt x="3422" y="2344"/>
                </a:lnTo>
                <a:lnTo>
                  <a:pt x="3368" y="2421"/>
                </a:lnTo>
                <a:lnTo>
                  <a:pt x="3309" y="2496"/>
                </a:lnTo>
                <a:lnTo>
                  <a:pt x="3247" y="2566"/>
                </a:lnTo>
                <a:lnTo>
                  <a:pt x="3181" y="2631"/>
                </a:lnTo>
                <a:lnTo>
                  <a:pt x="3109" y="2694"/>
                </a:lnTo>
                <a:lnTo>
                  <a:pt x="3035" y="2751"/>
                </a:lnTo>
                <a:lnTo>
                  <a:pt x="2957" y="2804"/>
                </a:lnTo>
                <a:lnTo>
                  <a:pt x="2875" y="2853"/>
                </a:lnTo>
                <a:lnTo>
                  <a:pt x="2791" y="2895"/>
                </a:lnTo>
                <a:lnTo>
                  <a:pt x="2703" y="2933"/>
                </a:lnTo>
                <a:lnTo>
                  <a:pt x="2613" y="2965"/>
                </a:lnTo>
                <a:lnTo>
                  <a:pt x="2613" y="2749"/>
                </a:lnTo>
                <a:lnTo>
                  <a:pt x="2694" y="2715"/>
                </a:lnTo>
                <a:lnTo>
                  <a:pt x="2773" y="2676"/>
                </a:lnTo>
                <a:lnTo>
                  <a:pt x="2848" y="2631"/>
                </a:lnTo>
                <a:lnTo>
                  <a:pt x="2919" y="2582"/>
                </a:lnTo>
                <a:lnTo>
                  <a:pt x="2988" y="2529"/>
                </a:lnTo>
                <a:lnTo>
                  <a:pt x="3053" y="2471"/>
                </a:lnTo>
                <a:lnTo>
                  <a:pt x="3114" y="2409"/>
                </a:lnTo>
                <a:lnTo>
                  <a:pt x="3171" y="2343"/>
                </a:lnTo>
                <a:lnTo>
                  <a:pt x="3224" y="2274"/>
                </a:lnTo>
                <a:lnTo>
                  <a:pt x="3272" y="2201"/>
                </a:lnTo>
                <a:lnTo>
                  <a:pt x="3314" y="2124"/>
                </a:lnTo>
                <a:lnTo>
                  <a:pt x="3352" y="2045"/>
                </a:lnTo>
                <a:lnTo>
                  <a:pt x="3385" y="1964"/>
                </a:lnTo>
                <a:lnTo>
                  <a:pt x="3412" y="1878"/>
                </a:lnTo>
                <a:lnTo>
                  <a:pt x="3434" y="1792"/>
                </a:lnTo>
                <a:lnTo>
                  <a:pt x="3449" y="1703"/>
                </a:lnTo>
                <a:lnTo>
                  <a:pt x="3458" y="1611"/>
                </a:lnTo>
                <a:lnTo>
                  <a:pt x="3462" y="1519"/>
                </a:lnTo>
                <a:lnTo>
                  <a:pt x="3458" y="1424"/>
                </a:lnTo>
                <a:lnTo>
                  <a:pt x="3449" y="1333"/>
                </a:lnTo>
                <a:lnTo>
                  <a:pt x="3433" y="1243"/>
                </a:lnTo>
                <a:lnTo>
                  <a:pt x="3410" y="1155"/>
                </a:lnTo>
                <a:lnTo>
                  <a:pt x="3383" y="1070"/>
                </a:lnTo>
                <a:lnTo>
                  <a:pt x="3349" y="987"/>
                </a:lnTo>
                <a:lnTo>
                  <a:pt x="3311" y="907"/>
                </a:lnTo>
                <a:lnTo>
                  <a:pt x="3267" y="830"/>
                </a:lnTo>
                <a:lnTo>
                  <a:pt x="3218" y="757"/>
                </a:lnTo>
                <a:lnTo>
                  <a:pt x="3165" y="687"/>
                </a:lnTo>
                <a:lnTo>
                  <a:pt x="3107" y="620"/>
                </a:lnTo>
                <a:lnTo>
                  <a:pt x="3045" y="559"/>
                </a:lnTo>
                <a:lnTo>
                  <a:pt x="2979" y="501"/>
                </a:lnTo>
                <a:lnTo>
                  <a:pt x="2909" y="447"/>
                </a:lnTo>
                <a:lnTo>
                  <a:pt x="2836" y="399"/>
                </a:lnTo>
                <a:lnTo>
                  <a:pt x="2759" y="354"/>
                </a:lnTo>
                <a:lnTo>
                  <a:pt x="2680" y="315"/>
                </a:lnTo>
                <a:lnTo>
                  <a:pt x="2597" y="282"/>
                </a:lnTo>
                <a:lnTo>
                  <a:pt x="2512" y="254"/>
                </a:lnTo>
                <a:lnTo>
                  <a:pt x="2424" y="232"/>
                </a:lnTo>
                <a:lnTo>
                  <a:pt x="2334" y="216"/>
                </a:lnTo>
                <a:lnTo>
                  <a:pt x="2242" y="206"/>
                </a:lnTo>
                <a:lnTo>
                  <a:pt x="2148" y="203"/>
                </a:lnTo>
                <a:lnTo>
                  <a:pt x="2055" y="206"/>
                </a:lnTo>
                <a:lnTo>
                  <a:pt x="1963" y="216"/>
                </a:lnTo>
                <a:lnTo>
                  <a:pt x="1873" y="232"/>
                </a:lnTo>
                <a:lnTo>
                  <a:pt x="1785" y="254"/>
                </a:lnTo>
                <a:lnTo>
                  <a:pt x="1700" y="282"/>
                </a:lnTo>
                <a:lnTo>
                  <a:pt x="1617" y="315"/>
                </a:lnTo>
                <a:lnTo>
                  <a:pt x="1537" y="354"/>
                </a:lnTo>
                <a:lnTo>
                  <a:pt x="1461" y="399"/>
                </a:lnTo>
                <a:lnTo>
                  <a:pt x="1388" y="447"/>
                </a:lnTo>
                <a:lnTo>
                  <a:pt x="1318" y="501"/>
                </a:lnTo>
                <a:lnTo>
                  <a:pt x="1252" y="559"/>
                </a:lnTo>
                <a:lnTo>
                  <a:pt x="1190" y="620"/>
                </a:lnTo>
                <a:lnTo>
                  <a:pt x="1132" y="687"/>
                </a:lnTo>
                <a:lnTo>
                  <a:pt x="1079" y="757"/>
                </a:lnTo>
                <a:lnTo>
                  <a:pt x="1030" y="830"/>
                </a:lnTo>
                <a:lnTo>
                  <a:pt x="985" y="907"/>
                </a:lnTo>
                <a:lnTo>
                  <a:pt x="946" y="987"/>
                </a:lnTo>
                <a:lnTo>
                  <a:pt x="913" y="1070"/>
                </a:lnTo>
                <a:lnTo>
                  <a:pt x="885" y="1155"/>
                </a:lnTo>
                <a:lnTo>
                  <a:pt x="864" y="1243"/>
                </a:lnTo>
                <a:lnTo>
                  <a:pt x="848" y="1333"/>
                </a:lnTo>
                <a:lnTo>
                  <a:pt x="838" y="1424"/>
                </a:lnTo>
                <a:lnTo>
                  <a:pt x="834" y="1519"/>
                </a:lnTo>
                <a:lnTo>
                  <a:pt x="837" y="1591"/>
                </a:lnTo>
                <a:lnTo>
                  <a:pt x="843" y="1662"/>
                </a:lnTo>
                <a:lnTo>
                  <a:pt x="852" y="1733"/>
                </a:lnTo>
                <a:lnTo>
                  <a:pt x="647" y="1733"/>
                </a:lnTo>
                <a:lnTo>
                  <a:pt x="638" y="1662"/>
                </a:lnTo>
                <a:lnTo>
                  <a:pt x="632" y="1591"/>
                </a:lnTo>
                <a:lnTo>
                  <a:pt x="631" y="1519"/>
                </a:lnTo>
                <a:lnTo>
                  <a:pt x="634" y="1414"/>
                </a:lnTo>
                <a:lnTo>
                  <a:pt x="644" y="1313"/>
                </a:lnTo>
                <a:lnTo>
                  <a:pt x="662" y="1213"/>
                </a:lnTo>
                <a:lnTo>
                  <a:pt x="685" y="1115"/>
                </a:lnTo>
                <a:lnTo>
                  <a:pt x="714" y="1021"/>
                </a:lnTo>
                <a:lnTo>
                  <a:pt x="750" y="928"/>
                </a:lnTo>
                <a:lnTo>
                  <a:pt x="791" y="838"/>
                </a:lnTo>
                <a:lnTo>
                  <a:pt x="839" y="753"/>
                </a:lnTo>
                <a:lnTo>
                  <a:pt x="890" y="670"/>
                </a:lnTo>
                <a:lnTo>
                  <a:pt x="948" y="591"/>
                </a:lnTo>
                <a:lnTo>
                  <a:pt x="1009" y="516"/>
                </a:lnTo>
                <a:lnTo>
                  <a:pt x="1075" y="444"/>
                </a:lnTo>
                <a:lnTo>
                  <a:pt x="1146" y="378"/>
                </a:lnTo>
                <a:lnTo>
                  <a:pt x="1222" y="317"/>
                </a:lnTo>
                <a:lnTo>
                  <a:pt x="1301" y="259"/>
                </a:lnTo>
                <a:lnTo>
                  <a:pt x="1383" y="206"/>
                </a:lnTo>
                <a:lnTo>
                  <a:pt x="1469" y="160"/>
                </a:lnTo>
                <a:lnTo>
                  <a:pt x="1559" y="119"/>
                </a:lnTo>
                <a:lnTo>
                  <a:pt x="1651" y="83"/>
                </a:lnTo>
                <a:lnTo>
                  <a:pt x="1745" y="54"/>
                </a:lnTo>
                <a:lnTo>
                  <a:pt x="1843" y="30"/>
                </a:lnTo>
                <a:lnTo>
                  <a:pt x="1943" y="13"/>
                </a:lnTo>
                <a:lnTo>
                  <a:pt x="2044" y="3"/>
                </a:lnTo>
                <a:lnTo>
                  <a:pt x="2148"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nvGrpSpPr>
          <p:cNvPr id="273" name="Group 272"/>
          <p:cNvGrpSpPr/>
          <p:nvPr/>
        </p:nvGrpSpPr>
        <p:grpSpPr>
          <a:xfrm>
            <a:off x="7466003" y="4756436"/>
            <a:ext cx="540347" cy="554779"/>
            <a:chOff x="-1162050" y="2613025"/>
            <a:chExt cx="684212" cy="701675"/>
          </a:xfrm>
          <a:solidFill>
            <a:schemeClr val="bg1"/>
          </a:solidFill>
        </p:grpSpPr>
        <p:sp>
          <p:nvSpPr>
            <p:cNvPr id="274" name="Freeform 112"/>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75" name="Freeform 113"/>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76" name="Freeform 114"/>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77" name="Freeform 115"/>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78" name="Freeform 116"/>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79" name="Freeform 117"/>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80" name="Freeform 118"/>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81" name="Freeform 119"/>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82" name="Freeform 120"/>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grpSp>
        <p:nvGrpSpPr>
          <p:cNvPr id="2" name="Group 1"/>
          <p:cNvGrpSpPr/>
          <p:nvPr/>
        </p:nvGrpSpPr>
        <p:grpSpPr>
          <a:xfrm>
            <a:off x="4504547" y="1838023"/>
            <a:ext cx="3192093" cy="3198381"/>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grpSp>
          <p:nvGrpSpPr>
            <p:cNvPr id="325" name="Group 324"/>
            <p:cNvGrpSpPr/>
            <p:nvPr/>
          </p:nvGrpSpPr>
          <p:grpSpPr>
            <a:xfrm>
              <a:off x="5418724" y="3218507"/>
              <a:ext cx="1602660" cy="1490815"/>
              <a:chOff x="-2030016" y="2616652"/>
              <a:chExt cx="1602660" cy="1490815"/>
            </a:xfrm>
          </p:grpSpPr>
          <p:sp>
            <p:nvSpPr>
              <p:cNvPr id="308" name="Freeform 47"/>
              <p:cNvSpPr>
                <a:spLocks/>
              </p:cNvSpPr>
              <p:nvPr/>
            </p:nvSpPr>
            <p:spPr bwMode="auto">
              <a:xfrm>
                <a:off x="-588241" y="2616652"/>
                <a:ext cx="160885" cy="1143535"/>
              </a:xfrm>
              <a:custGeom>
                <a:avLst/>
                <a:gdLst>
                  <a:gd name="T0" fmla="*/ 234 w 234"/>
                  <a:gd name="T1" fmla="*/ 0 h 1397"/>
                  <a:gd name="T2" fmla="*/ 234 w 234"/>
                  <a:gd name="T3" fmla="*/ 1256 h 1397"/>
                  <a:gd name="T4" fmla="*/ 0 w 234"/>
                  <a:gd name="T5" fmla="*/ 1397 h 1397"/>
                  <a:gd name="T6" fmla="*/ 0 w 234"/>
                  <a:gd name="T7" fmla="*/ 116 h 1397"/>
                  <a:gd name="T8" fmla="*/ 234 w 234"/>
                  <a:gd name="T9" fmla="*/ 0 h 1397"/>
                </a:gdLst>
                <a:ahLst/>
                <a:cxnLst>
                  <a:cxn ang="0">
                    <a:pos x="T0" y="T1"/>
                  </a:cxn>
                  <a:cxn ang="0">
                    <a:pos x="T2" y="T3"/>
                  </a:cxn>
                  <a:cxn ang="0">
                    <a:pos x="T4" y="T5"/>
                  </a:cxn>
                  <a:cxn ang="0">
                    <a:pos x="T6" y="T7"/>
                  </a:cxn>
                  <a:cxn ang="0">
                    <a:pos x="T8" y="T9"/>
                  </a:cxn>
                </a:cxnLst>
                <a:rect l="0" t="0" r="r" b="b"/>
                <a:pathLst>
                  <a:path w="234" h="1397">
                    <a:moveTo>
                      <a:pt x="234" y="0"/>
                    </a:moveTo>
                    <a:lnTo>
                      <a:pt x="234" y="1256"/>
                    </a:lnTo>
                    <a:lnTo>
                      <a:pt x="0" y="1397"/>
                    </a:lnTo>
                    <a:lnTo>
                      <a:pt x="0" y="116"/>
                    </a:lnTo>
                    <a:lnTo>
                      <a:pt x="234" y="0"/>
                    </a:lnTo>
                    <a:close/>
                  </a:path>
                </a:pathLst>
              </a:custGeom>
              <a:solidFill>
                <a:schemeClr val="accent4">
                  <a:lumMod val="75000"/>
                  <a:alpha val="6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09" name="Freeform 48"/>
              <p:cNvSpPr>
                <a:spLocks/>
              </p:cNvSpPr>
              <p:nvPr/>
            </p:nvSpPr>
            <p:spPr bwMode="auto">
              <a:xfrm>
                <a:off x="-749124" y="2616652"/>
                <a:ext cx="160885" cy="1143535"/>
              </a:xfrm>
              <a:custGeom>
                <a:avLst/>
                <a:gdLst>
                  <a:gd name="T0" fmla="*/ 0 w 234"/>
                  <a:gd name="T1" fmla="*/ 0 h 1397"/>
                  <a:gd name="T2" fmla="*/ 234 w 234"/>
                  <a:gd name="T3" fmla="*/ 116 h 1397"/>
                  <a:gd name="T4" fmla="*/ 234 w 234"/>
                  <a:gd name="T5" fmla="*/ 1397 h 1397"/>
                  <a:gd name="T6" fmla="*/ 92 w 234"/>
                  <a:gd name="T7" fmla="*/ 1311 h 1397"/>
                  <a:gd name="T8" fmla="*/ 92 w 234"/>
                  <a:gd name="T9" fmla="*/ 345 h 1397"/>
                  <a:gd name="T10" fmla="*/ 0 w 234"/>
                  <a:gd name="T11" fmla="*/ 299 h 1397"/>
                  <a:gd name="T12" fmla="*/ 0 w 234"/>
                  <a:gd name="T13" fmla="*/ 0 h 1397"/>
                </a:gdLst>
                <a:ahLst/>
                <a:cxnLst>
                  <a:cxn ang="0">
                    <a:pos x="T0" y="T1"/>
                  </a:cxn>
                  <a:cxn ang="0">
                    <a:pos x="T2" y="T3"/>
                  </a:cxn>
                  <a:cxn ang="0">
                    <a:pos x="T4" y="T5"/>
                  </a:cxn>
                  <a:cxn ang="0">
                    <a:pos x="T6" y="T7"/>
                  </a:cxn>
                  <a:cxn ang="0">
                    <a:pos x="T8" y="T9"/>
                  </a:cxn>
                  <a:cxn ang="0">
                    <a:pos x="T10" y="T11"/>
                  </a:cxn>
                  <a:cxn ang="0">
                    <a:pos x="T12" y="T13"/>
                  </a:cxn>
                </a:cxnLst>
                <a:rect l="0" t="0" r="r" b="b"/>
                <a:pathLst>
                  <a:path w="234" h="1397">
                    <a:moveTo>
                      <a:pt x="0" y="0"/>
                    </a:moveTo>
                    <a:lnTo>
                      <a:pt x="234" y="116"/>
                    </a:lnTo>
                    <a:lnTo>
                      <a:pt x="234" y="1397"/>
                    </a:lnTo>
                    <a:lnTo>
                      <a:pt x="92" y="1311"/>
                    </a:lnTo>
                    <a:lnTo>
                      <a:pt x="92" y="345"/>
                    </a:lnTo>
                    <a:lnTo>
                      <a:pt x="0" y="299"/>
                    </a:lnTo>
                    <a:lnTo>
                      <a:pt x="0" y="0"/>
                    </a:lnTo>
                    <a:close/>
                  </a:path>
                </a:pathLst>
              </a:custGeom>
              <a:solidFill>
                <a:schemeClr val="accent4">
                  <a:lumMod val="50000"/>
                  <a:alpha val="6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10" name="Freeform 50"/>
              <p:cNvSpPr>
                <a:spLocks/>
              </p:cNvSpPr>
              <p:nvPr/>
            </p:nvSpPr>
            <p:spPr bwMode="auto">
              <a:xfrm>
                <a:off x="-847443" y="2878618"/>
                <a:ext cx="161572" cy="996194"/>
              </a:xfrm>
              <a:custGeom>
                <a:avLst/>
                <a:gdLst>
                  <a:gd name="T0" fmla="*/ 235 w 235"/>
                  <a:gd name="T1" fmla="*/ 0 h 1217"/>
                  <a:gd name="T2" fmla="*/ 235 w 235"/>
                  <a:gd name="T3" fmla="*/ 1075 h 1217"/>
                  <a:gd name="T4" fmla="*/ 0 w 235"/>
                  <a:gd name="T5" fmla="*/ 1217 h 1217"/>
                  <a:gd name="T6" fmla="*/ 0 w 235"/>
                  <a:gd name="T7" fmla="*/ 117 h 1217"/>
                  <a:gd name="T8" fmla="*/ 235 w 235"/>
                  <a:gd name="T9" fmla="*/ 0 h 1217"/>
                </a:gdLst>
                <a:ahLst/>
                <a:cxnLst>
                  <a:cxn ang="0">
                    <a:pos x="T0" y="T1"/>
                  </a:cxn>
                  <a:cxn ang="0">
                    <a:pos x="T2" y="T3"/>
                  </a:cxn>
                  <a:cxn ang="0">
                    <a:pos x="T4" y="T5"/>
                  </a:cxn>
                  <a:cxn ang="0">
                    <a:pos x="T6" y="T7"/>
                  </a:cxn>
                  <a:cxn ang="0">
                    <a:pos x="T8" y="T9"/>
                  </a:cxn>
                </a:cxnLst>
                <a:rect l="0" t="0" r="r" b="b"/>
                <a:pathLst>
                  <a:path w="235" h="1217">
                    <a:moveTo>
                      <a:pt x="235" y="0"/>
                    </a:moveTo>
                    <a:lnTo>
                      <a:pt x="235" y="1075"/>
                    </a:lnTo>
                    <a:lnTo>
                      <a:pt x="0" y="1217"/>
                    </a:lnTo>
                    <a:lnTo>
                      <a:pt x="0" y="117"/>
                    </a:lnTo>
                    <a:lnTo>
                      <a:pt x="235" y="0"/>
                    </a:lnTo>
                    <a:close/>
                  </a:path>
                </a:pathLst>
              </a:custGeom>
              <a:solidFill>
                <a:schemeClr val="accent5">
                  <a:lumMod val="40000"/>
                  <a:lumOff val="60000"/>
                  <a:alpha val="6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11" name="Freeform 51"/>
              <p:cNvSpPr>
                <a:spLocks/>
              </p:cNvSpPr>
              <p:nvPr/>
            </p:nvSpPr>
            <p:spPr bwMode="auto">
              <a:xfrm>
                <a:off x="-1008328" y="2878618"/>
                <a:ext cx="160885" cy="996194"/>
              </a:xfrm>
              <a:custGeom>
                <a:avLst/>
                <a:gdLst>
                  <a:gd name="T0" fmla="*/ 0 w 234"/>
                  <a:gd name="T1" fmla="*/ 0 h 1217"/>
                  <a:gd name="T2" fmla="*/ 234 w 234"/>
                  <a:gd name="T3" fmla="*/ 117 h 1217"/>
                  <a:gd name="T4" fmla="*/ 234 w 234"/>
                  <a:gd name="T5" fmla="*/ 1217 h 1217"/>
                  <a:gd name="T6" fmla="*/ 93 w 234"/>
                  <a:gd name="T7" fmla="*/ 1132 h 1217"/>
                  <a:gd name="T8" fmla="*/ 93 w 234"/>
                  <a:gd name="T9" fmla="*/ 257 h 1217"/>
                  <a:gd name="T10" fmla="*/ 0 w 234"/>
                  <a:gd name="T11" fmla="*/ 211 h 1217"/>
                  <a:gd name="T12" fmla="*/ 0 w 234"/>
                  <a:gd name="T13" fmla="*/ 0 h 1217"/>
                </a:gdLst>
                <a:ahLst/>
                <a:cxnLst>
                  <a:cxn ang="0">
                    <a:pos x="T0" y="T1"/>
                  </a:cxn>
                  <a:cxn ang="0">
                    <a:pos x="T2" y="T3"/>
                  </a:cxn>
                  <a:cxn ang="0">
                    <a:pos x="T4" y="T5"/>
                  </a:cxn>
                  <a:cxn ang="0">
                    <a:pos x="T6" y="T7"/>
                  </a:cxn>
                  <a:cxn ang="0">
                    <a:pos x="T8" y="T9"/>
                  </a:cxn>
                  <a:cxn ang="0">
                    <a:pos x="T10" y="T11"/>
                  </a:cxn>
                  <a:cxn ang="0">
                    <a:pos x="T12" y="T13"/>
                  </a:cxn>
                </a:cxnLst>
                <a:rect l="0" t="0" r="r" b="b"/>
                <a:pathLst>
                  <a:path w="234" h="1217">
                    <a:moveTo>
                      <a:pt x="0" y="0"/>
                    </a:moveTo>
                    <a:lnTo>
                      <a:pt x="234" y="117"/>
                    </a:lnTo>
                    <a:lnTo>
                      <a:pt x="234" y="1217"/>
                    </a:lnTo>
                    <a:lnTo>
                      <a:pt x="93" y="1132"/>
                    </a:lnTo>
                    <a:lnTo>
                      <a:pt x="93" y="257"/>
                    </a:lnTo>
                    <a:lnTo>
                      <a:pt x="0" y="211"/>
                    </a:lnTo>
                    <a:lnTo>
                      <a:pt x="0" y="0"/>
                    </a:lnTo>
                    <a:close/>
                  </a:path>
                </a:pathLst>
              </a:custGeom>
              <a:solidFill>
                <a:schemeClr val="accent5">
                  <a:alpha val="6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12" name="Freeform 53"/>
              <p:cNvSpPr>
                <a:spLocks/>
              </p:cNvSpPr>
              <p:nvPr/>
            </p:nvSpPr>
            <p:spPr bwMode="auto">
              <a:xfrm>
                <a:off x="-1105959" y="3073764"/>
                <a:ext cx="161572" cy="964836"/>
              </a:xfrm>
              <a:custGeom>
                <a:avLst/>
                <a:gdLst>
                  <a:gd name="T0" fmla="*/ 235 w 235"/>
                  <a:gd name="T1" fmla="*/ 0 h 1089"/>
                  <a:gd name="T2" fmla="*/ 235 w 235"/>
                  <a:gd name="T3" fmla="*/ 948 h 1089"/>
                  <a:gd name="T4" fmla="*/ 0 w 235"/>
                  <a:gd name="T5" fmla="*/ 1089 h 1089"/>
                  <a:gd name="T6" fmla="*/ 0 w 235"/>
                  <a:gd name="T7" fmla="*/ 117 h 1089"/>
                  <a:gd name="T8" fmla="*/ 235 w 235"/>
                  <a:gd name="T9" fmla="*/ 0 h 1089"/>
                </a:gdLst>
                <a:ahLst/>
                <a:cxnLst>
                  <a:cxn ang="0">
                    <a:pos x="T0" y="T1"/>
                  </a:cxn>
                  <a:cxn ang="0">
                    <a:pos x="T2" y="T3"/>
                  </a:cxn>
                  <a:cxn ang="0">
                    <a:pos x="T4" y="T5"/>
                  </a:cxn>
                  <a:cxn ang="0">
                    <a:pos x="T6" y="T7"/>
                  </a:cxn>
                  <a:cxn ang="0">
                    <a:pos x="T8" y="T9"/>
                  </a:cxn>
                </a:cxnLst>
                <a:rect l="0" t="0" r="r" b="b"/>
                <a:pathLst>
                  <a:path w="235" h="1089">
                    <a:moveTo>
                      <a:pt x="235" y="0"/>
                    </a:moveTo>
                    <a:lnTo>
                      <a:pt x="235" y="948"/>
                    </a:lnTo>
                    <a:lnTo>
                      <a:pt x="0" y="1089"/>
                    </a:lnTo>
                    <a:lnTo>
                      <a:pt x="0" y="117"/>
                    </a:lnTo>
                    <a:lnTo>
                      <a:pt x="235" y="0"/>
                    </a:lnTo>
                    <a:close/>
                  </a:path>
                </a:pathLst>
              </a:custGeom>
              <a:solidFill>
                <a:schemeClr val="accent5">
                  <a:lumMod val="75000"/>
                  <a:alpha val="6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13" name="Freeform 54"/>
              <p:cNvSpPr>
                <a:spLocks/>
              </p:cNvSpPr>
              <p:nvPr/>
            </p:nvSpPr>
            <p:spPr bwMode="auto">
              <a:xfrm>
                <a:off x="-1266156" y="3073762"/>
                <a:ext cx="160196" cy="964836"/>
              </a:xfrm>
              <a:custGeom>
                <a:avLst/>
                <a:gdLst>
                  <a:gd name="T0" fmla="*/ 0 w 233"/>
                  <a:gd name="T1" fmla="*/ 0 h 1089"/>
                  <a:gd name="T2" fmla="*/ 233 w 233"/>
                  <a:gd name="T3" fmla="*/ 117 h 1089"/>
                  <a:gd name="T4" fmla="*/ 233 w 233"/>
                  <a:gd name="T5" fmla="*/ 1089 h 1089"/>
                  <a:gd name="T6" fmla="*/ 31 w 233"/>
                  <a:gd name="T7" fmla="*/ 967 h 1089"/>
                  <a:gd name="T8" fmla="*/ 107 w 233"/>
                  <a:gd name="T9" fmla="*/ 922 h 1089"/>
                  <a:gd name="T10" fmla="*/ 107 w 233"/>
                  <a:gd name="T11" fmla="*/ 144 h 1089"/>
                  <a:gd name="T12" fmla="*/ 0 w 233"/>
                  <a:gd name="T13" fmla="*/ 90 h 1089"/>
                  <a:gd name="T14" fmla="*/ 0 w 233"/>
                  <a:gd name="T15" fmla="*/ 0 h 10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1089">
                    <a:moveTo>
                      <a:pt x="0" y="0"/>
                    </a:moveTo>
                    <a:lnTo>
                      <a:pt x="233" y="117"/>
                    </a:lnTo>
                    <a:lnTo>
                      <a:pt x="233" y="1089"/>
                    </a:lnTo>
                    <a:lnTo>
                      <a:pt x="31" y="967"/>
                    </a:lnTo>
                    <a:lnTo>
                      <a:pt x="107" y="922"/>
                    </a:lnTo>
                    <a:lnTo>
                      <a:pt x="107" y="144"/>
                    </a:lnTo>
                    <a:lnTo>
                      <a:pt x="0" y="90"/>
                    </a:lnTo>
                    <a:lnTo>
                      <a:pt x="0" y="0"/>
                    </a:lnTo>
                    <a:close/>
                  </a:path>
                </a:pathLst>
              </a:custGeom>
              <a:solidFill>
                <a:schemeClr val="accent5">
                  <a:lumMod val="50000"/>
                  <a:alpha val="6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14" name="Freeform 56"/>
              <p:cNvSpPr>
                <a:spLocks/>
              </p:cNvSpPr>
              <p:nvPr/>
            </p:nvSpPr>
            <p:spPr bwMode="auto">
              <a:xfrm>
                <a:off x="-1354160" y="3164693"/>
                <a:ext cx="161572" cy="813333"/>
              </a:xfrm>
              <a:custGeom>
                <a:avLst/>
                <a:gdLst>
                  <a:gd name="T0" fmla="*/ 235 w 235"/>
                  <a:gd name="T1" fmla="*/ 0 h 918"/>
                  <a:gd name="T2" fmla="*/ 235 w 235"/>
                  <a:gd name="T3" fmla="*/ 778 h 918"/>
                  <a:gd name="T4" fmla="*/ 159 w 235"/>
                  <a:gd name="T5" fmla="*/ 823 h 918"/>
                  <a:gd name="T6" fmla="*/ 0 w 235"/>
                  <a:gd name="T7" fmla="*/ 918 h 918"/>
                  <a:gd name="T8" fmla="*/ 0 w 235"/>
                  <a:gd name="T9" fmla="*/ 116 h 918"/>
                  <a:gd name="T10" fmla="*/ 235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235" y="0"/>
                    </a:moveTo>
                    <a:lnTo>
                      <a:pt x="235" y="778"/>
                    </a:lnTo>
                    <a:lnTo>
                      <a:pt x="159" y="823"/>
                    </a:lnTo>
                    <a:lnTo>
                      <a:pt x="0" y="918"/>
                    </a:lnTo>
                    <a:lnTo>
                      <a:pt x="0" y="116"/>
                    </a:lnTo>
                    <a:lnTo>
                      <a:pt x="235" y="0"/>
                    </a:lnTo>
                    <a:close/>
                  </a:path>
                </a:pathLst>
              </a:custGeom>
              <a:solidFill>
                <a:schemeClr val="tx2">
                  <a:lumMod val="75000"/>
                  <a:alpha val="6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15" name="Freeform 57"/>
              <p:cNvSpPr>
                <a:spLocks/>
              </p:cNvSpPr>
              <p:nvPr/>
            </p:nvSpPr>
            <p:spPr bwMode="auto">
              <a:xfrm>
                <a:off x="-1514360" y="3164695"/>
                <a:ext cx="160196" cy="813333"/>
              </a:xfrm>
              <a:custGeom>
                <a:avLst/>
                <a:gdLst>
                  <a:gd name="T0" fmla="*/ 0 w 233"/>
                  <a:gd name="T1" fmla="*/ 0 h 918"/>
                  <a:gd name="T2" fmla="*/ 233 w 233"/>
                  <a:gd name="T3" fmla="*/ 116 h 918"/>
                  <a:gd name="T4" fmla="*/ 233 w 233"/>
                  <a:gd name="T5" fmla="*/ 918 h 918"/>
                  <a:gd name="T6" fmla="*/ 31 w 233"/>
                  <a:gd name="T7" fmla="*/ 796 h 918"/>
                  <a:gd name="T8" fmla="*/ 92 w 233"/>
                  <a:gd name="T9" fmla="*/ 760 h 918"/>
                  <a:gd name="T10" fmla="*/ 92 w 233"/>
                  <a:gd name="T11" fmla="*/ 91 h 918"/>
                  <a:gd name="T12" fmla="*/ 0 w 233"/>
                  <a:gd name="T13" fmla="*/ 45 h 918"/>
                  <a:gd name="T14" fmla="*/ 0 w 233"/>
                  <a:gd name="T15" fmla="*/ 0 h 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 h="918">
                    <a:moveTo>
                      <a:pt x="0" y="0"/>
                    </a:moveTo>
                    <a:lnTo>
                      <a:pt x="233" y="116"/>
                    </a:lnTo>
                    <a:lnTo>
                      <a:pt x="233" y="918"/>
                    </a:lnTo>
                    <a:lnTo>
                      <a:pt x="31" y="796"/>
                    </a:lnTo>
                    <a:lnTo>
                      <a:pt x="92" y="760"/>
                    </a:lnTo>
                    <a:lnTo>
                      <a:pt x="92" y="91"/>
                    </a:lnTo>
                    <a:lnTo>
                      <a:pt x="0" y="45"/>
                    </a:lnTo>
                    <a:lnTo>
                      <a:pt x="0" y="0"/>
                    </a:lnTo>
                    <a:close/>
                  </a:path>
                </a:pathLst>
              </a:custGeom>
              <a:solidFill>
                <a:schemeClr val="tx2">
                  <a:lumMod val="50000"/>
                  <a:alpha val="6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16" name="Freeform 59"/>
              <p:cNvSpPr>
                <a:spLocks/>
              </p:cNvSpPr>
              <p:nvPr/>
            </p:nvSpPr>
            <p:spPr bwMode="auto">
              <a:xfrm>
                <a:off x="-1611991" y="3141766"/>
                <a:ext cx="160885" cy="896832"/>
              </a:xfrm>
              <a:custGeom>
                <a:avLst/>
                <a:gdLst>
                  <a:gd name="T0" fmla="*/ 234 w 234"/>
                  <a:gd name="T1" fmla="*/ 0 h 809"/>
                  <a:gd name="T2" fmla="*/ 234 w 234"/>
                  <a:gd name="T3" fmla="*/ 669 h 809"/>
                  <a:gd name="T4" fmla="*/ 173 w 234"/>
                  <a:gd name="T5" fmla="*/ 705 h 809"/>
                  <a:gd name="T6" fmla="*/ 0 w 234"/>
                  <a:gd name="T7" fmla="*/ 809 h 809"/>
                  <a:gd name="T8" fmla="*/ 0 w 234"/>
                  <a:gd name="T9" fmla="*/ 116 h 809"/>
                  <a:gd name="T10" fmla="*/ 234 w 234"/>
                  <a:gd name="T11" fmla="*/ 0 h 809"/>
                </a:gdLst>
                <a:ahLst/>
                <a:cxnLst>
                  <a:cxn ang="0">
                    <a:pos x="T0" y="T1"/>
                  </a:cxn>
                  <a:cxn ang="0">
                    <a:pos x="T2" y="T3"/>
                  </a:cxn>
                  <a:cxn ang="0">
                    <a:pos x="T4" y="T5"/>
                  </a:cxn>
                  <a:cxn ang="0">
                    <a:pos x="T6" y="T7"/>
                  </a:cxn>
                  <a:cxn ang="0">
                    <a:pos x="T8" y="T9"/>
                  </a:cxn>
                  <a:cxn ang="0">
                    <a:pos x="T10" y="T11"/>
                  </a:cxn>
                </a:cxnLst>
                <a:rect l="0" t="0" r="r" b="b"/>
                <a:pathLst>
                  <a:path w="234" h="809">
                    <a:moveTo>
                      <a:pt x="234" y="0"/>
                    </a:moveTo>
                    <a:lnTo>
                      <a:pt x="234" y="669"/>
                    </a:lnTo>
                    <a:lnTo>
                      <a:pt x="173" y="705"/>
                    </a:lnTo>
                    <a:lnTo>
                      <a:pt x="0" y="809"/>
                    </a:lnTo>
                    <a:lnTo>
                      <a:pt x="0" y="116"/>
                    </a:lnTo>
                    <a:lnTo>
                      <a:pt x="234" y="0"/>
                    </a:lnTo>
                    <a:close/>
                  </a:path>
                </a:pathLst>
              </a:custGeom>
              <a:solidFill>
                <a:schemeClr val="accent6">
                  <a:lumMod val="60000"/>
                  <a:lumOff val="40000"/>
                  <a:alpha val="6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17" name="Freeform 60"/>
              <p:cNvSpPr>
                <a:spLocks/>
              </p:cNvSpPr>
              <p:nvPr/>
            </p:nvSpPr>
            <p:spPr bwMode="auto">
              <a:xfrm>
                <a:off x="-1772872" y="3141769"/>
                <a:ext cx="160885" cy="896833"/>
              </a:xfrm>
              <a:custGeom>
                <a:avLst/>
                <a:gdLst>
                  <a:gd name="T0" fmla="*/ 0 w 234"/>
                  <a:gd name="T1" fmla="*/ 0 h 809"/>
                  <a:gd name="T2" fmla="*/ 234 w 234"/>
                  <a:gd name="T3" fmla="*/ 116 h 809"/>
                  <a:gd name="T4" fmla="*/ 234 w 234"/>
                  <a:gd name="T5" fmla="*/ 809 h 809"/>
                  <a:gd name="T6" fmla="*/ 95 w 234"/>
                  <a:gd name="T7" fmla="*/ 726 h 809"/>
                  <a:gd name="T8" fmla="*/ 95 w 234"/>
                  <a:gd name="T9" fmla="*/ 310 h 809"/>
                  <a:gd name="T10" fmla="*/ 0 w 234"/>
                  <a:gd name="T11" fmla="*/ 263 h 809"/>
                  <a:gd name="T12" fmla="*/ 0 w 234"/>
                  <a:gd name="T13" fmla="*/ 0 h 809"/>
                </a:gdLst>
                <a:ahLst/>
                <a:cxnLst>
                  <a:cxn ang="0">
                    <a:pos x="T0" y="T1"/>
                  </a:cxn>
                  <a:cxn ang="0">
                    <a:pos x="T2" y="T3"/>
                  </a:cxn>
                  <a:cxn ang="0">
                    <a:pos x="T4" y="T5"/>
                  </a:cxn>
                  <a:cxn ang="0">
                    <a:pos x="T6" y="T7"/>
                  </a:cxn>
                  <a:cxn ang="0">
                    <a:pos x="T8" y="T9"/>
                  </a:cxn>
                  <a:cxn ang="0">
                    <a:pos x="T10" y="T11"/>
                  </a:cxn>
                  <a:cxn ang="0">
                    <a:pos x="T12" y="T13"/>
                  </a:cxn>
                </a:cxnLst>
                <a:rect l="0" t="0" r="r" b="b"/>
                <a:pathLst>
                  <a:path w="234" h="809">
                    <a:moveTo>
                      <a:pt x="0" y="0"/>
                    </a:moveTo>
                    <a:lnTo>
                      <a:pt x="234" y="116"/>
                    </a:lnTo>
                    <a:lnTo>
                      <a:pt x="234" y="809"/>
                    </a:lnTo>
                    <a:lnTo>
                      <a:pt x="95" y="726"/>
                    </a:lnTo>
                    <a:lnTo>
                      <a:pt x="95" y="310"/>
                    </a:lnTo>
                    <a:lnTo>
                      <a:pt x="0" y="263"/>
                    </a:lnTo>
                    <a:lnTo>
                      <a:pt x="0" y="0"/>
                    </a:lnTo>
                    <a:close/>
                  </a:path>
                </a:pathLst>
              </a:custGeom>
              <a:solidFill>
                <a:schemeClr val="accent6">
                  <a:lumMod val="75000"/>
                  <a:alpha val="6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18" name="Freeform 62"/>
              <p:cNvSpPr>
                <a:spLocks/>
              </p:cNvSpPr>
              <p:nvPr/>
            </p:nvSpPr>
            <p:spPr bwMode="auto">
              <a:xfrm>
                <a:off x="-1868442" y="3354749"/>
                <a:ext cx="160885" cy="752718"/>
              </a:xfrm>
              <a:custGeom>
                <a:avLst/>
                <a:gdLst>
                  <a:gd name="T0" fmla="*/ 234 w 234"/>
                  <a:gd name="T1" fmla="*/ 0 h 679"/>
                  <a:gd name="T2" fmla="*/ 234 w 234"/>
                  <a:gd name="T3" fmla="*/ 539 h 679"/>
                  <a:gd name="T4" fmla="*/ 0 w 234"/>
                  <a:gd name="T5" fmla="*/ 679 h 679"/>
                  <a:gd name="T6" fmla="*/ 0 w 234"/>
                  <a:gd name="T7" fmla="*/ 117 h 679"/>
                  <a:gd name="T8" fmla="*/ 234 w 234"/>
                  <a:gd name="T9" fmla="*/ 0 h 679"/>
                </a:gdLst>
                <a:ahLst/>
                <a:cxnLst>
                  <a:cxn ang="0">
                    <a:pos x="T0" y="T1"/>
                  </a:cxn>
                  <a:cxn ang="0">
                    <a:pos x="T2" y="T3"/>
                  </a:cxn>
                  <a:cxn ang="0">
                    <a:pos x="T4" y="T5"/>
                  </a:cxn>
                  <a:cxn ang="0">
                    <a:pos x="T6" y="T7"/>
                  </a:cxn>
                  <a:cxn ang="0">
                    <a:pos x="T8" y="T9"/>
                  </a:cxn>
                </a:cxnLst>
                <a:rect l="0" t="0" r="r" b="b"/>
                <a:pathLst>
                  <a:path w="234" h="679">
                    <a:moveTo>
                      <a:pt x="234" y="0"/>
                    </a:moveTo>
                    <a:lnTo>
                      <a:pt x="234" y="539"/>
                    </a:lnTo>
                    <a:lnTo>
                      <a:pt x="0" y="679"/>
                    </a:lnTo>
                    <a:lnTo>
                      <a:pt x="0" y="117"/>
                    </a:lnTo>
                    <a:lnTo>
                      <a:pt x="234" y="0"/>
                    </a:lnTo>
                    <a:close/>
                  </a:path>
                </a:pathLst>
              </a:custGeom>
              <a:solidFill>
                <a:schemeClr val="bg2">
                  <a:alpha val="6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19" name="Freeform 63"/>
              <p:cNvSpPr>
                <a:spLocks/>
              </p:cNvSpPr>
              <p:nvPr/>
            </p:nvSpPr>
            <p:spPr bwMode="auto">
              <a:xfrm>
                <a:off x="-2030016" y="3354744"/>
                <a:ext cx="161572" cy="752718"/>
              </a:xfrm>
              <a:custGeom>
                <a:avLst/>
                <a:gdLst>
                  <a:gd name="T0" fmla="*/ 0 w 235"/>
                  <a:gd name="T1" fmla="*/ 0 h 679"/>
                  <a:gd name="T2" fmla="*/ 235 w 235"/>
                  <a:gd name="T3" fmla="*/ 117 h 679"/>
                  <a:gd name="T4" fmla="*/ 235 w 235"/>
                  <a:gd name="T5" fmla="*/ 679 h 679"/>
                  <a:gd name="T6" fmla="*/ 0 w 235"/>
                  <a:gd name="T7" fmla="*/ 539 h 679"/>
                  <a:gd name="T8" fmla="*/ 0 w 235"/>
                  <a:gd name="T9" fmla="*/ 0 h 679"/>
                </a:gdLst>
                <a:ahLst/>
                <a:cxnLst>
                  <a:cxn ang="0">
                    <a:pos x="T0" y="T1"/>
                  </a:cxn>
                  <a:cxn ang="0">
                    <a:pos x="T2" y="T3"/>
                  </a:cxn>
                  <a:cxn ang="0">
                    <a:pos x="T4" y="T5"/>
                  </a:cxn>
                  <a:cxn ang="0">
                    <a:pos x="T6" y="T7"/>
                  </a:cxn>
                  <a:cxn ang="0">
                    <a:pos x="T8" y="T9"/>
                  </a:cxn>
                </a:cxnLst>
                <a:rect l="0" t="0" r="r" b="b"/>
                <a:pathLst>
                  <a:path w="235" h="679">
                    <a:moveTo>
                      <a:pt x="0" y="0"/>
                    </a:moveTo>
                    <a:lnTo>
                      <a:pt x="235" y="117"/>
                    </a:lnTo>
                    <a:lnTo>
                      <a:pt x="235" y="679"/>
                    </a:lnTo>
                    <a:lnTo>
                      <a:pt x="0" y="539"/>
                    </a:lnTo>
                    <a:lnTo>
                      <a:pt x="0" y="0"/>
                    </a:lnTo>
                    <a:close/>
                  </a:path>
                </a:pathLst>
              </a:custGeom>
              <a:solidFill>
                <a:schemeClr val="bg2">
                  <a:lumMod val="50000"/>
                  <a:alpha val="6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875">
                  <a:solidFill>
                    <a:prstClr val="black"/>
                  </a:solidFill>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nvGrpSpPr>
            <p:cNvPr id="128" name="Group 127"/>
            <p:cNvGrpSpPr/>
            <p:nvPr/>
          </p:nvGrpSpPr>
          <p:grpSpPr>
            <a:xfrm>
              <a:off x="4953700" y="2276380"/>
              <a:ext cx="345816" cy="381129"/>
              <a:chOff x="-1206500" y="2587625"/>
              <a:chExt cx="1133475" cy="1247776"/>
            </a:xfrm>
          </p:grpSpPr>
          <p:sp>
            <p:nvSpPr>
              <p:cNvPr id="124" name="Freeform 68"/>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25" name="Freeform 69"/>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26" name="Freeform 70"/>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27" name="Freeform 71"/>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grpSp>
          <p:nvGrpSpPr>
            <p:cNvPr id="135" name="Group 134"/>
            <p:cNvGrpSpPr/>
            <p:nvPr/>
          </p:nvGrpSpPr>
          <p:grpSpPr>
            <a:xfrm>
              <a:off x="5563913" y="1972558"/>
              <a:ext cx="328052" cy="333113"/>
              <a:chOff x="-1593850" y="2911475"/>
              <a:chExt cx="1336675" cy="1355726"/>
            </a:xfrm>
            <a:solidFill>
              <a:schemeClr val="tx1"/>
            </a:solidFill>
          </p:grpSpPr>
          <p:sp>
            <p:nvSpPr>
              <p:cNvPr id="133" name="Freeform 76"/>
              <p:cNvSpPr>
                <a:spLocks noEditPoints="1"/>
              </p:cNvSpPr>
              <p:nvPr/>
            </p:nvSpPr>
            <p:spPr bwMode="auto">
              <a:xfrm>
                <a:off x="-1593850" y="2911475"/>
                <a:ext cx="806450" cy="1127125"/>
              </a:xfrm>
              <a:custGeom>
                <a:avLst/>
                <a:gdLst>
                  <a:gd name="T0" fmla="*/ 838 w 2031"/>
                  <a:gd name="T1" fmla="*/ 2520 h 2839"/>
                  <a:gd name="T2" fmla="*/ 1193 w 2031"/>
                  <a:gd name="T3" fmla="*/ 2165 h 2839"/>
                  <a:gd name="T4" fmla="*/ 242 w 2031"/>
                  <a:gd name="T5" fmla="*/ 2165 h 2839"/>
                  <a:gd name="T6" fmla="*/ 598 w 2031"/>
                  <a:gd name="T7" fmla="*/ 2520 h 2839"/>
                  <a:gd name="T8" fmla="*/ 242 w 2031"/>
                  <a:gd name="T9" fmla="*/ 2165 h 2839"/>
                  <a:gd name="T10" fmla="*/ 838 w 2031"/>
                  <a:gd name="T11" fmla="*/ 1944 h 2839"/>
                  <a:gd name="T12" fmla="*/ 1193 w 2031"/>
                  <a:gd name="T13" fmla="*/ 1589 h 2839"/>
                  <a:gd name="T14" fmla="*/ 242 w 2031"/>
                  <a:gd name="T15" fmla="*/ 1589 h 2839"/>
                  <a:gd name="T16" fmla="*/ 598 w 2031"/>
                  <a:gd name="T17" fmla="*/ 1944 h 2839"/>
                  <a:gd name="T18" fmla="*/ 242 w 2031"/>
                  <a:gd name="T19" fmla="*/ 1589 h 2839"/>
                  <a:gd name="T20" fmla="*/ 1434 w 2031"/>
                  <a:gd name="T21" fmla="*/ 1368 h 2839"/>
                  <a:gd name="T22" fmla="*/ 1789 w 2031"/>
                  <a:gd name="T23" fmla="*/ 1014 h 2839"/>
                  <a:gd name="T24" fmla="*/ 838 w 2031"/>
                  <a:gd name="T25" fmla="*/ 1014 h 2839"/>
                  <a:gd name="T26" fmla="*/ 1193 w 2031"/>
                  <a:gd name="T27" fmla="*/ 1368 h 2839"/>
                  <a:gd name="T28" fmla="*/ 838 w 2031"/>
                  <a:gd name="T29" fmla="*/ 1014 h 2839"/>
                  <a:gd name="T30" fmla="*/ 242 w 2031"/>
                  <a:gd name="T31" fmla="*/ 1368 h 2839"/>
                  <a:gd name="T32" fmla="*/ 598 w 2031"/>
                  <a:gd name="T33" fmla="*/ 1014 h 2839"/>
                  <a:gd name="T34" fmla="*/ 242 w 2031"/>
                  <a:gd name="T35" fmla="*/ 262 h 2839"/>
                  <a:gd name="T36" fmla="*/ 1789 w 2031"/>
                  <a:gd name="T37" fmla="*/ 720 h 2839"/>
                  <a:gd name="T38" fmla="*/ 242 w 2031"/>
                  <a:gd name="T39" fmla="*/ 262 h 2839"/>
                  <a:gd name="T40" fmla="*/ 1905 w 2031"/>
                  <a:gd name="T41" fmla="*/ 0 h 2839"/>
                  <a:gd name="T42" fmla="*/ 1954 w 2031"/>
                  <a:gd name="T43" fmla="*/ 9 h 2839"/>
                  <a:gd name="T44" fmla="*/ 1995 w 2031"/>
                  <a:gd name="T45" fmla="*/ 37 h 2839"/>
                  <a:gd name="T46" fmla="*/ 2022 w 2031"/>
                  <a:gd name="T47" fmla="*/ 78 h 2839"/>
                  <a:gd name="T48" fmla="*/ 2031 w 2031"/>
                  <a:gd name="T49" fmla="*/ 126 h 2839"/>
                  <a:gd name="T50" fmla="*/ 1967 w 2031"/>
                  <a:gd name="T51" fmla="*/ 1602 h 2839"/>
                  <a:gd name="T52" fmla="*/ 1846 w 2031"/>
                  <a:gd name="T53" fmla="*/ 1680 h 2839"/>
                  <a:gd name="T54" fmla="*/ 1789 w 2031"/>
                  <a:gd name="T55" fmla="*/ 1590 h 2839"/>
                  <a:gd name="T56" fmla="*/ 1434 w 2031"/>
                  <a:gd name="T57" fmla="*/ 2449 h 2839"/>
                  <a:gd name="T58" fmla="*/ 1435 w 2031"/>
                  <a:gd name="T59" fmla="*/ 2570 h 2839"/>
                  <a:gd name="T60" fmla="*/ 1453 w 2031"/>
                  <a:gd name="T61" fmla="*/ 2707 h 2839"/>
                  <a:gd name="T62" fmla="*/ 1490 w 2031"/>
                  <a:gd name="T63" fmla="*/ 2839 h 2839"/>
                  <a:gd name="T64" fmla="*/ 101 w 2031"/>
                  <a:gd name="T65" fmla="*/ 2837 h 2839"/>
                  <a:gd name="T66" fmla="*/ 56 w 2031"/>
                  <a:gd name="T67" fmla="*/ 2817 h 2839"/>
                  <a:gd name="T68" fmla="*/ 22 w 2031"/>
                  <a:gd name="T69" fmla="*/ 2783 h 2839"/>
                  <a:gd name="T70" fmla="*/ 2 w 2031"/>
                  <a:gd name="T71" fmla="*/ 2738 h 2839"/>
                  <a:gd name="T72" fmla="*/ 0 w 2031"/>
                  <a:gd name="T73" fmla="*/ 126 h 2839"/>
                  <a:gd name="T74" fmla="*/ 10 w 2031"/>
                  <a:gd name="T75" fmla="*/ 78 h 2839"/>
                  <a:gd name="T76" fmla="*/ 37 w 2031"/>
                  <a:gd name="T77" fmla="*/ 37 h 2839"/>
                  <a:gd name="T78" fmla="*/ 78 w 2031"/>
                  <a:gd name="T79" fmla="*/ 9 h 2839"/>
                  <a:gd name="T80" fmla="*/ 126 w 2031"/>
                  <a:gd name="T81" fmla="*/ 0 h 2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31" h="2839">
                    <a:moveTo>
                      <a:pt x="838" y="2165"/>
                    </a:moveTo>
                    <a:lnTo>
                      <a:pt x="838" y="2520"/>
                    </a:lnTo>
                    <a:lnTo>
                      <a:pt x="1193" y="2520"/>
                    </a:lnTo>
                    <a:lnTo>
                      <a:pt x="1193" y="2165"/>
                    </a:lnTo>
                    <a:lnTo>
                      <a:pt x="838" y="2165"/>
                    </a:lnTo>
                    <a:close/>
                    <a:moveTo>
                      <a:pt x="242" y="2165"/>
                    </a:moveTo>
                    <a:lnTo>
                      <a:pt x="242" y="2520"/>
                    </a:lnTo>
                    <a:lnTo>
                      <a:pt x="598" y="2520"/>
                    </a:lnTo>
                    <a:lnTo>
                      <a:pt x="598" y="2165"/>
                    </a:lnTo>
                    <a:lnTo>
                      <a:pt x="242" y="2165"/>
                    </a:lnTo>
                    <a:close/>
                    <a:moveTo>
                      <a:pt x="838" y="1589"/>
                    </a:moveTo>
                    <a:lnTo>
                      <a:pt x="838" y="1944"/>
                    </a:lnTo>
                    <a:lnTo>
                      <a:pt x="1193" y="1944"/>
                    </a:lnTo>
                    <a:lnTo>
                      <a:pt x="1193" y="1589"/>
                    </a:lnTo>
                    <a:lnTo>
                      <a:pt x="838" y="1589"/>
                    </a:lnTo>
                    <a:close/>
                    <a:moveTo>
                      <a:pt x="242" y="1589"/>
                    </a:moveTo>
                    <a:lnTo>
                      <a:pt x="242" y="1944"/>
                    </a:lnTo>
                    <a:lnTo>
                      <a:pt x="598" y="1944"/>
                    </a:lnTo>
                    <a:lnTo>
                      <a:pt x="598" y="1589"/>
                    </a:lnTo>
                    <a:lnTo>
                      <a:pt x="242" y="1589"/>
                    </a:lnTo>
                    <a:close/>
                    <a:moveTo>
                      <a:pt x="1434" y="1014"/>
                    </a:moveTo>
                    <a:lnTo>
                      <a:pt x="1434" y="1368"/>
                    </a:lnTo>
                    <a:lnTo>
                      <a:pt x="1789" y="1368"/>
                    </a:lnTo>
                    <a:lnTo>
                      <a:pt x="1789" y="1014"/>
                    </a:lnTo>
                    <a:lnTo>
                      <a:pt x="1434" y="1014"/>
                    </a:lnTo>
                    <a:close/>
                    <a:moveTo>
                      <a:pt x="838" y="1014"/>
                    </a:moveTo>
                    <a:lnTo>
                      <a:pt x="838" y="1368"/>
                    </a:lnTo>
                    <a:lnTo>
                      <a:pt x="1193" y="1368"/>
                    </a:lnTo>
                    <a:lnTo>
                      <a:pt x="1193" y="1014"/>
                    </a:lnTo>
                    <a:lnTo>
                      <a:pt x="838" y="1014"/>
                    </a:lnTo>
                    <a:close/>
                    <a:moveTo>
                      <a:pt x="242" y="1014"/>
                    </a:moveTo>
                    <a:lnTo>
                      <a:pt x="242" y="1368"/>
                    </a:lnTo>
                    <a:lnTo>
                      <a:pt x="598" y="1368"/>
                    </a:lnTo>
                    <a:lnTo>
                      <a:pt x="598" y="1014"/>
                    </a:lnTo>
                    <a:lnTo>
                      <a:pt x="242" y="1014"/>
                    </a:lnTo>
                    <a:close/>
                    <a:moveTo>
                      <a:pt x="242" y="262"/>
                    </a:moveTo>
                    <a:lnTo>
                      <a:pt x="242" y="720"/>
                    </a:lnTo>
                    <a:lnTo>
                      <a:pt x="1789" y="720"/>
                    </a:lnTo>
                    <a:lnTo>
                      <a:pt x="1789" y="262"/>
                    </a:lnTo>
                    <a:lnTo>
                      <a:pt x="242" y="262"/>
                    </a:lnTo>
                    <a:close/>
                    <a:moveTo>
                      <a:pt x="126" y="0"/>
                    </a:moveTo>
                    <a:lnTo>
                      <a:pt x="1905" y="0"/>
                    </a:lnTo>
                    <a:lnTo>
                      <a:pt x="1930" y="2"/>
                    </a:lnTo>
                    <a:lnTo>
                      <a:pt x="1954" y="9"/>
                    </a:lnTo>
                    <a:lnTo>
                      <a:pt x="1976" y="22"/>
                    </a:lnTo>
                    <a:lnTo>
                      <a:pt x="1995" y="37"/>
                    </a:lnTo>
                    <a:lnTo>
                      <a:pt x="2010" y="56"/>
                    </a:lnTo>
                    <a:lnTo>
                      <a:pt x="2022" y="78"/>
                    </a:lnTo>
                    <a:lnTo>
                      <a:pt x="2029" y="101"/>
                    </a:lnTo>
                    <a:lnTo>
                      <a:pt x="2031" y="126"/>
                    </a:lnTo>
                    <a:lnTo>
                      <a:pt x="2031" y="1570"/>
                    </a:lnTo>
                    <a:lnTo>
                      <a:pt x="1967" y="1602"/>
                    </a:lnTo>
                    <a:lnTo>
                      <a:pt x="1905" y="1640"/>
                    </a:lnTo>
                    <a:lnTo>
                      <a:pt x="1846" y="1680"/>
                    </a:lnTo>
                    <a:lnTo>
                      <a:pt x="1789" y="1726"/>
                    </a:lnTo>
                    <a:lnTo>
                      <a:pt x="1789" y="1590"/>
                    </a:lnTo>
                    <a:lnTo>
                      <a:pt x="1434" y="1590"/>
                    </a:lnTo>
                    <a:lnTo>
                      <a:pt x="1434" y="2449"/>
                    </a:lnTo>
                    <a:lnTo>
                      <a:pt x="1432" y="2501"/>
                    </a:lnTo>
                    <a:lnTo>
                      <a:pt x="1435" y="2570"/>
                    </a:lnTo>
                    <a:lnTo>
                      <a:pt x="1442" y="2639"/>
                    </a:lnTo>
                    <a:lnTo>
                      <a:pt x="1453" y="2707"/>
                    </a:lnTo>
                    <a:lnTo>
                      <a:pt x="1470" y="2773"/>
                    </a:lnTo>
                    <a:lnTo>
                      <a:pt x="1490" y="2839"/>
                    </a:lnTo>
                    <a:lnTo>
                      <a:pt x="126" y="2839"/>
                    </a:lnTo>
                    <a:lnTo>
                      <a:pt x="101" y="2837"/>
                    </a:lnTo>
                    <a:lnTo>
                      <a:pt x="78" y="2829"/>
                    </a:lnTo>
                    <a:lnTo>
                      <a:pt x="56" y="2817"/>
                    </a:lnTo>
                    <a:lnTo>
                      <a:pt x="37" y="2801"/>
                    </a:lnTo>
                    <a:lnTo>
                      <a:pt x="22" y="2783"/>
                    </a:lnTo>
                    <a:lnTo>
                      <a:pt x="10" y="2761"/>
                    </a:lnTo>
                    <a:lnTo>
                      <a:pt x="2" y="2738"/>
                    </a:lnTo>
                    <a:lnTo>
                      <a:pt x="0" y="2712"/>
                    </a:lnTo>
                    <a:lnTo>
                      <a:pt x="0" y="126"/>
                    </a:lnTo>
                    <a:lnTo>
                      <a:pt x="2" y="101"/>
                    </a:lnTo>
                    <a:lnTo>
                      <a:pt x="10" y="78"/>
                    </a:lnTo>
                    <a:lnTo>
                      <a:pt x="22" y="56"/>
                    </a:lnTo>
                    <a:lnTo>
                      <a:pt x="37" y="37"/>
                    </a:lnTo>
                    <a:lnTo>
                      <a:pt x="56" y="22"/>
                    </a:lnTo>
                    <a:lnTo>
                      <a:pt x="78" y="9"/>
                    </a:lnTo>
                    <a:lnTo>
                      <a:pt x="101" y="2"/>
                    </a:lnTo>
                    <a:lnTo>
                      <a:pt x="126"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34" name="Freeform 77"/>
              <p:cNvSpPr>
                <a:spLocks noEditPoints="1"/>
              </p:cNvSpPr>
              <p:nvPr/>
            </p:nvSpPr>
            <p:spPr bwMode="auto">
              <a:xfrm>
                <a:off x="-982663" y="3541713"/>
                <a:ext cx="725488" cy="725488"/>
              </a:xfrm>
              <a:custGeom>
                <a:avLst/>
                <a:gdLst>
                  <a:gd name="T0" fmla="*/ 850 w 1826"/>
                  <a:gd name="T1" fmla="*/ 307 h 1828"/>
                  <a:gd name="T2" fmla="*/ 750 w 1826"/>
                  <a:gd name="T3" fmla="*/ 409 h 1828"/>
                  <a:gd name="T4" fmla="*/ 633 w 1826"/>
                  <a:gd name="T5" fmla="*/ 525 h 1828"/>
                  <a:gd name="T6" fmla="*/ 604 w 1826"/>
                  <a:gd name="T7" fmla="*/ 701 h 1828"/>
                  <a:gd name="T8" fmla="*/ 675 w 1826"/>
                  <a:gd name="T9" fmla="*/ 856 h 1828"/>
                  <a:gd name="T10" fmla="*/ 875 w 1826"/>
                  <a:gd name="T11" fmla="*/ 952 h 1828"/>
                  <a:gd name="T12" fmla="*/ 1024 w 1826"/>
                  <a:gd name="T13" fmla="*/ 997 h 1828"/>
                  <a:gd name="T14" fmla="*/ 1106 w 1826"/>
                  <a:gd name="T15" fmla="*/ 1085 h 1828"/>
                  <a:gd name="T16" fmla="*/ 1098 w 1826"/>
                  <a:gd name="T17" fmla="*/ 1221 h 1828"/>
                  <a:gd name="T18" fmla="*/ 1010 w 1826"/>
                  <a:gd name="T19" fmla="*/ 1308 h 1828"/>
                  <a:gd name="T20" fmla="*/ 870 w 1826"/>
                  <a:gd name="T21" fmla="*/ 1316 h 1828"/>
                  <a:gd name="T22" fmla="*/ 762 w 1826"/>
                  <a:gd name="T23" fmla="*/ 1231 h 1828"/>
                  <a:gd name="T24" fmla="*/ 705 w 1826"/>
                  <a:gd name="T25" fmla="*/ 1129 h 1828"/>
                  <a:gd name="T26" fmla="*/ 609 w 1826"/>
                  <a:gd name="T27" fmla="*/ 1144 h 1828"/>
                  <a:gd name="T28" fmla="*/ 600 w 1826"/>
                  <a:gd name="T29" fmla="*/ 1240 h 1828"/>
                  <a:gd name="T30" fmla="*/ 706 w 1826"/>
                  <a:gd name="T31" fmla="*/ 1389 h 1828"/>
                  <a:gd name="T32" fmla="*/ 847 w 1826"/>
                  <a:gd name="T33" fmla="*/ 1483 h 1828"/>
                  <a:gd name="T34" fmla="*/ 907 w 1826"/>
                  <a:gd name="T35" fmla="*/ 1543 h 1828"/>
                  <a:gd name="T36" fmla="*/ 997 w 1826"/>
                  <a:gd name="T37" fmla="*/ 1501 h 1828"/>
                  <a:gd name="T38" fmla="*/ 1118 w 1826"/>
                  <a:gd name="T39" fmla="*/ 1403 h 1828"/>
                  <a:gd name="T40" fmla="*/ 1244 w 1826"/>
                  <a:gd name="T41" fmla="*/ 1254 h 1828"/>
                  <a:gd name="T42" fmla="*/ 1256 w 1826"/>
                  <a:gd name="T43" fmla="*/ 1056 h 1828"/>
                  <a:gd name="T44" fmla="*/ 1159 w 1826"/>
                  <a:gd name="T45" fmla="*/ 906 h 1828"/>
                  <a:gd name="T46" fmla="*/ 1001 w 1826"/>
                  <a:gd name="T47" fmla="*/ 840 h 1828"/>
                  <a:gd name="T48" fmla="*/ 851 w 1826"/>
                  <a:gd name="T49" fmla="*/ 802 h 1828"/>
                  <a:gd name="T50" fmla="*/ 757 w 1826"/>
                  <a:gd name="T51" fmla="*/ 708 h 1828"/>
                  <a:gd name="T52" fmla="*/ 771 w 1826"/>
                  <a:gd name="T53" fmla="*/ 576 h 1828"/>
                  <a:gd name="T54" fmla="*/ 891 w 1826"/>
                  <a:gd name="T55" fmla="*/ 500 h 1828"/>
                  <a:gd name="T56" fmla="*/ 1027 w 1826"/>
                  <a:gd name="T57" fmla="*/ 530 h 1828"/>
                  <a:gd name="T58" fmla="*/ 1085 w 1826"/>
                  <a:gd name="T59" fmla="*/ 619 h 1828"/>
                  <a:gd name="T60" fmla="*/ 1176 w 1826"/>
                  <a:gd name="T61" fmla="*/ 639 h 1828"/>
                  <a:gd name="T62" fmla="*/ 1227 w 1826"/>
                  <a:gd name="T63" fmla="*/ 578 h 1828"/>
                  <a:gd name="T64" fmla="*/ 1139 w 1826"/>
                  <a:gd name="T65" fmla="*/ 439 h 1828"/>
                  <a:gd name="T66" fmla="*/ 1001 w 1826"/>
                  <a:gd name="T67" fmla="*/ 327 h 1828"/>
                  <a:gd name="T68" fmla="*/ 939 w 1826"/>
                  <a:gd name="T69" fmla="*/ 267 h 1828"/>
                  <a:gd name="T70" fmla="*/ 1133 w 1826"/>
                  <a:gd name="T71" fmla="*/ 27 h 1828"/>
                  <a:gd name="T72" fmla="*/ 1452 w 1826"/>
                  <a:gd name="T73" fmla="*/ 176 h 1828"/>
                  <a:gd name="T74" fmla="*/ 1689 w 1826"/>
                  <a:gd name="T75" fmla="*/ 433 h 1828"/>
                  <a:gd name="T76" fmla="*/ 1815 w 1826"/>
                  <a:gd name="T77" fmla="*/ 766 h 1828"/>
                  <a:gd name="T78" fmla="*/ 1800 w 1826"/>
                  <a:gd name="T79" fmla="*/ 1133 h 1828"/>
                  <a:gd name="T80" fmla="*/ 1650 w 1826"/>
                  <a:gd name="T81" fmla="*/ 1454 h 1828"/>
                  <a:gd name="T82" fmla="*/ 1394 w 1826"/>
                  <a:gd name="T83" fmla="*/ 1691 h 1828"/>
                  <a:gd name="T84" fmla="*/ 1062 w 1826"/>
                  <a:gd name="T85" fmla="*/ 1815 h 1828"/>
                  <a:gd name="T86" fmla="*/ 690 w 1826"/>
                  <a:gd name="T87" fmla="*/ 1800 h 1828"/>
                  <a:gd name="T88" fmla="*/ 366 w 1826"/>
                  <a:gd name="T89" fmla="*/ 1645 h 1828"/>
                  <a:gd name="T90" fmla="*/ 129 w 1826"/>
                  <a:gd name="T91" fmla="*/ 1381 h 1828"/>
                  <a:gd name="T92" fmla="*/ 13 w 1826"/>
                  <a:gd name="T93" fmla="*/ 1065 h 1828"/>
                  <a:gd name="T94" fmla="*/ 11 w 1826"/>
                  <a:gd name="T95" fmla="*/ 771 h 1828"/>
                  <a:gd name="T96" fmla="*/ 126 w 1826"/>
                  <a:gd name="T97" fmla="*/ 449 h 1828"/>
                  <a:gd name="T98" fmla="*/ 337 w 1826"/>
                  <a:gd name="T99" fmla="*/ 205 h 1828"/>
                  <a:gd name="T100" fmla="*/ 623 w 1826"/>
                  <a:gd name="T101" fmla="*/ 47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6" h="1828">
                    <a:moveTo>
                      <a:pt x="907" y="267"/>
                    </a:moveTo>
                    <a:lnTo>
                      <a:pt x="888" y="270"/>
                    </a:lnTo>
                    <a:lnTo>
                      <a:pt x="871" y="278"/>
                    </a:lnTo>
                    <a:lnTo>
                      <a:pt x="859" y="292"/>
                    </a:lnTo>
                    <a:lnTo>
                      <a:pt x="850" y="307"/>
                    </a:lnTo>
                    <a:lnTo>
                      <a:pt x="847" y="327"/>
                    </a:lnTo>
                    <a:lnTo>
                      <a:pt x="847" y="377"/>
                    </a:lnTo>
                    <a:lnTo>
                      <a:pt x="812" y="384"/>
                    </a:lnTo>
                    <a:lnTo>
                      <a:pt x="780" y="396"/>
                    </a:lnTo>
                    <a:lnTo>
                      <a:pt x="750" y="409"/>
                    </a:lnTo>
                    <a:lnTo>
                      <a:pt x="723" y="425"/>
                    </a:lnTo>
                    <a:lnTo>
                      <a:pt x="698" y="443"/>
                    </a:lnTo>
                    <a:lnTo>
                      <a:pt x="672" y="469"/>
                    </a:lnTo>
                    <a:lnTo>
                      <a:pt x="650" y="496"/>
                    </a:lnTo>
                    <a:lnTo>
                      <a:pt x="633" y="525"/>
                    </a:lnTo>
                    <a:lnTo>
                      <a:pt x="619" y="557"/>
                    </a:lnTo>
                    <a:lnTo>
                      <a:pt x="609" y="590"/>
                    </a:lnTo>
                    <a:lnTo>
                      <a:pt x="604" y="627"/>
                    </a:lnTo>
                    <a:lnTo>
                      <a:pt x="602" y="664"/>
                    </a:lnTo>
                    <a:lnTo>
                      <a:pt x="604" y="701"/>
                    </a:lnTo>
                    <a:lnTo>
                      <a:pt x="610" y="738"/>
                    </a:lnTo>
                    <a:lnTo>
                      <a:pt x="620" y="771"/>
                    </a:lnTo>
                    <a:lnTo>
                      <a:pt x="635" y="802"/>
                    </a:lnTo>
                    <a:lnTo>
                      <a:pt x="654" y="831"/>
                    </a:lnTo>
                    <a:lnTo>
                      <a:pt x="675" y="856"/>
                    </a:lnTo>
                    <a:lnTo>
                      <a:pt x="700" y="879"/>
                    </a:lnTo>
                    <a:lnTo>
                      <a:pt x="729" y="897"/>
                    </a:lnTo>
                    <a:lnTo>
                      <a:pt x="777" y="920"/>
                    </a:lnTo>
                    <a:lnTo>
                      <a:pt x="826" y="938"/>
                    </a:lnTo>
                    <a:lnTo>
                      <a:pt x="875" y="952"/>
                    </a:lnTo>
                    <a:lnTo>
                      <a:pt x="927" y="965"/>
                    </a:lnTo>
                    <a:lnTo>
                      <a:pt x="952" y="971"/>
                    </a:lnTo>
                    <a:lnTo>
                      <a:pt x="977" y="978"/>
                    </a:lnTo>
                    <a:lnTo>
                      <a:pt x="1001" y="986"/>
                    </a:lnTo>
                    <a:lnTo>
                      <a:pt x="1024" y="997"/>
                    </a:lnTo>
                    <a:lnTo>
                      <a:pt x="1046" y="1009"/>
                    </a:lnTo>
                    <a:lnTo>
                      <a:pt x="1066" y="1024"/>
                    </a:lnTo>
                    <a:lnTo>
                      <a:pt x="1083" y="1041"/>
                    </a:lnTo>
                    <a:lnTo>
                      <a:pt x="1097" y="1062"/>
                    </a:lnTo>
                    <a:lnTo>
                      <a:pt x="1106" y="1085"/>
                    </a:lnTo>
                    <a:lnTo>
                      <a:pt x="1111" y="1112"/>
                    </a:lnTo>
                    <a:lnTo>
                      <a:pt x="1113" y="1141"/>
                    </a:lnTo>
                    <a:lnTo>
                      <a:pt x="1112" y="1170"/>
                    </a:lnTo>
                    <a:lnTo>
                      <a:pt x="1107" y="1196"/>
                    </a:lnTo>
                    <a:lnTo>
                      <a:pt x="1098" y="1221"/>
                    </a:lnTo>
                    <a:lnTo>
                      <a:pt x="1086" y="1243"/>
                    </a:lnTo>
                    <a:lnTo>
                      <a:pt x="1071" y="1264"/>
                    </a:lnTo>
                    <a:lnTo>
                      <a:pt x="1052" y="1281"/>
                    </a:lnTo>
                    <a:lnTo>
                      <a:pt x="1033" y="1296"/>
                    </a:lnTo>
                    <a:lnTo>
                      <a:pt x="1010" y="1308"/>
                    </a:lnTo>
                    <a:lnTo>
                      <a:pt x="986" y="1317"/>
                    </a:lnTo>
                    <a:lnTo>
                      <a:pt x="960" y="1322"/>
                    </a:lnTo>
                    <a:lnTo>
                      <a:pt x="929" y="1324"/>
                    </a:lnTo>
                    <a:lnTo>
                      <a:pt x="899" y="1322"/>
                    </a:lnTo>
                    <a:lnTo>
                      <a:pt x="870" y="1316"/>
                    </a:lnTo>
                    <a:lnTo>
                      <a:pt x="843" y="1305"/>
                    </a:lnTo>
                    <a:lnTo>
                      <a:pt x="818" y="1291"/>
                    </a:lnTo>
                    <a:lnTo>
                      <a:pt x="795" y="1273"/>
                    </a:lnTo>
                    <a:lnTo>
                      <a:pt x="777" y="1254"/>
                    </a:lnTo>
                    <a:lnTo>
                      <a:pt x="762" y="1231"/>
                    </a:lnTo>
                    <a:lnTo>
                      <a:pt x="750" y="1203"/>
                    </a:lnTo>
                    <a:lnTo>
                      <a:pt x="740" y="1169"/>
                    </a:lnTo>
                    <a:lnTo>
                      <a:pt x="732" y="1152"/>
                    </a:lnTo>
                    <a:lnTo>
                      <a:pt x="721" y="1139"/>
                    </a:lnTo>
                    <a:lnTo>
                      <a:pt x="705" y="1129"/>
                    </a:lnTo>
                    <a:lnTo>
                      <a:pt x="689" y="1124"/>
                    </a:lnTo>
                    <a:lnTo>
                      <a:pt x="670" y="1124"/>
                    </a:lnTo>
                    <a:lnTo>
                      <a:pt x="638" y="1130"/>
                    </a:lnTo>
                    <a:lnTo>
                      <a:pt x="623" y="1136"/>
                    </a:lnTo>
                    <a:lnTo>
                      <a:pt x="609" y="1144"/>
                    </a:lnTo>
                    <a:lnTo>
                      <a:pt x="599" y="1155"/>
                    </a:lnTo>
                    <a:lnTo>
                      <a:pt x="591" y="1170"/>
                    </a:lnTo>
                    <a:lnTo>
                      <a:pt x="588" y="1185"/>
                    </a:lnTo>
                    <a:lnTo>
                      <a:pt x="589" y="1202"/>
                    </a:lnTo>
                    <a:lnTo>
                      <a:pt x="600" y="1240"/>
                    </a:lnTo>
                    <a:lnTo>
                      <a:pt x="613" y="1275"/>
                    </a:lnTo>
                    <a:lnTo>
                      <a:pt x="631" y="1308"/>
                    </a:lnTo>
                    <a:lnTo>
                      <a:pt x="655" y="1340"/>
                    </a:lnTo>
                    <a:lnTo>
                      <a:pt x="679" y="1367"/>
                    </a:lnTo>
                    <a:lnTo>
                      <a:pt x="706" y="1389"/>
                    </a:lnTo>
                    <a:lnTo>
                      <a:pt x="735" y="1407"/>
                    </a:lnTo>
                    <a:lnTo>
                      <a:pt x="771" y="1424"/>
                    </a:lnTo>
                    <a:lnTo>
                      <a:pt x="808" y="1436"/>
                    </a:lnTo>
                    <a:lnTo>
                      <a:pt x="847" y="1445"/>
                    </a:lnTo>
                    <a:lnTo>
                      <a:pt x="847" y="1483"/>
                    </a:lnTo>
                    <a:lnTo>
                      <a:pt x="850" y="1501"/>
                    </a:lnTo>
                    <a:lnTo>
                      <a:pt x="859" y="1518"/>
                    </a:lnTo>
                    <a:lnTo>
                      <a:pt x="871" y="1531"/>
                    </a:lnTo>
                    <a:lnTo>
                      <a:pt x="888" y="1540"/>
                    </a:lnTo>
                    <a:lnTo>
                      <a:pt x="907" y="1543"/>
                    </a:lnTo>
                    <a:lnTo>
                      <a:pt x="939" y="1543"/>
                    </a:lnTo>
                    <a:lnTo>
                      <a:pt x="959" y="1540"/>
                    </a:lnTo>
                    <a:lnTo>
                      <a:pt x="976" y="1531"/>
                    </a:lnTo>
                    <a:lnTo>
                      <a:pt x="988" y="1518"/>
                    </a:lnTo>
                    <a:lnTo>
                      <a:pt x="997" y="1501"/>
                    </a:lnTo>
                    <a:lnTo>
                      <a:pt x="1001" y="1483"/>
                    </a:lnTo>
                    <a:lnTo>
                      <a:pt x="1001" y="1446"/>
                    </a:lnTo>
                    <a:lnTo>
                      <a:pt x="1042" y="1436"/>
                    </a:lnTo>
                    <a:lnTo>
                      <a:pt x="1081" y="1422"/>
                    </a:lnTo>
                    <a:lnTo>
                      <a:pt x="1118" y="1403"/>
                    </a:lnTo>
                    <a:lnTo>
                      <a:pt x="1151" y="1380"/>
                    </a:lnTo>
                    <a:lnTo>
                      <a:pt x="1181" y="1353"/>
                    </a:lnTo>
                    <a:lnTo>
                      <a:pt x="1207" y="1322"/>
                    </a:lnTo>
                    <a:lnTo>
                      <a:pt x="1227" y="1289"/>
                    </a:lnTo>
                    <a:lnTo>
                      <a:pt x="1244" y="1254"/>
                    </a:lnTo>
                    <a:lnTo>
                      <a:pt x="1255" y="1215"/>
                    </a:lnTo>
                    <a:lnTo>
                      <a:pt x="1263" y="1175"/>
                    </a:lnTo>
                    <a:lnTo>
                      <a:pt x="1265" y="1132"/>
                    </a:lnTo>
                    <a:lnTo>
                      <a:pt x="1263" y="1093"/>
                    </a:lnTo>
                    <a:lnTo>
                      <a:pt x="1256" y="1056"/>
                    </a:lnTo>
                    <a:lnTo>
                      <a:pt x="1245" y="1020"/>
                    </a:lnTo>
                    <a:lnTo>
                      <a:pt x="1229" y="987"/>
                    </a:lnTo>
                    <a:lnTo>
                      <a:pt x="1210" y="957"/>
                    </a:lnTo>
                    <a:lnTo>
                      <a:pt x="1187" y="930"/>
                    </a:lnTo>
                    <a:lnTo>
                      <a:pt x="1159" y="906"/>
                    </a:lnTo>
                    <a:lnTo>
                      <a:pt x="1127" y="886"/>
                    </a:lnTo>
                    <a:lnTo>
                      <a:pt x="1090" y="867"/>
                    </a:lnTo>
                    <a:lnTo>
                      <a:pt x="1061" y="856"/>
                    </a:lnTo>
                    <a:lnTo>
                      <a:pt x="1031" y="847"/>
                    </a:lnTo>
                    <a:lnTo>
                      <a:pt x="1001" y="840"/>
                    </a:lnTo>
                    <a:lnTo>
                      <a:pt x="969" y="833"/>
                    </a:lnTo>
                    <a:lnTo>
                      <a:pt x="938" y="827"/>
                    </a:lnTo>
                    <a:lnTo>
                      <a:pt x="909" y="820"/>
                    </a:lnTo>
                    <a:lnTo>
                      <a:pt x="879" y="812"/>
                    </a:lnTo>
                    <a:lnTo>
                      <a:pt x="851" y="802"/>
                    </a:lnTo>
                    <a:lnTo>
                      <a:pt x="826" y="788"/>
                    </a:lnTo>
                    <a:lnTo>
                      <a:pt x="803" y="772"/>
                    </a:lnTo>
                    <a:lnTo>
                      <a:pt x="782" y="751"/>
                    </a:lnTo>
                    <a:lnTo>
                      <a:pt x="768" y="730"/>
                    </a:lnTo>
                    <a:lnTo>
                      <a:pt x="757" y="708"/>
                    </a:lnTo>
                    <a:lnTo>
                      <a:pt x="752" y="683"/>
                    </a:lnTo>
                    <a:lnTo>
                      <a:pt x="750" y="655"/>
                    </a:lnTo>
                    <a:lnTo>
                      <a:pt x="752" y="626"/>
                    </a:lnTo>
                    <a:lnTo>
                      <a:pt x="759" y="600"/>
                    </a:lnTo>
                    <a:lnTo>
                      <a:pt x="771" y="576"/>
                    </a:lnTo>
                    <a:lnTo>
                      <a:pt x="787" y="553"/>
                    </a:lnTo>
                    <a:lnTo>
                      <a:pt x="808" y="534"/>
                    </a:lnTo>
                    <a:lnTo>
                      <a:pt x="833" y="519"/>
                    </a:lnTo>
                    <a:lnTo>
                      <a:pt x="861" y="506"/>
                    </a:lnTo>
                    <a:lnTo>
                      <a:pt x="891" y="500"/>
                    </a:lnTo>
                    <a:lnTo>
                      <a:pt x="923" y="497"/>
                    </a:lnTo>
                    <a:lnTo>
                      <a:pt x="952" y="499"/>
                    </a:lnTo>
                    <a:lnTo>
                      <a:pt x="980" y="506"/>
                    </a:lnTo>
                    <a:lnTo>
                      <a:pt x="1006" y="517"/>
                    </a:lnTo>
                    <a:lnTo>
                      <a:pt x="1027" y="530"/>
                    </a:lnTo>
                    <a:lnTo>
                      <a:pt x="1047" y="548"/>
                    </a:lnTo>
                    <a:lnTo>
                      <a:pt x="1059" y="564"/>
                    </a:lnTo>
                    <a:lnTo>
                      <a:pt x="1069" y="583"/>
                    </a:lnTo>
                    <a:lnTo>
                      <a:pt x="1077" y="604"/>
                    </a:lnTo>
                    <a:lnTo>
                      <a:pt x="1085" y="619"/>
                    </a:lnTo>
                    <a:lnTo>
                      <a:pt x="1097" y="631"/>
                    </a:lnTo>
                    <a:lnTo>
                      <a:pt x="1110" y="640"/>
                    </a:lnTo>
                    <a:lnTo>
                      <a:pt x="1127" y="644"/>
                    </a:lnTo>
                    <a:lnTo>
                      <a:pt x="1143" y="644"/>
                    </a:lnTo>
                    <a:lnTo>
                      <a:pt x="1176" y="639"/>
                    </a:lnTo>
                    <a:lnTo>
                      <a:pt x="1193" y="634"/>
                    </a:lnTo>
                    <a:lnTo>
                      <a:pt x="1208" y="625"/>
                    </a:lnTo>
                    <a:lnTo>
                      <a:pt x="1218" y="611"/>
                    </a:lnTo>
                    <a:lnTo>
                      <a:pt x="1225" y="596"/>
                    </a:lnTo>
                    <a:lnTo>
                      <a:pt x="1227" y="578"/>
                    </a:lnTo>
                    <a:lnTo>
                      <a:pt x="1223" y="559"/>
                    </a:lnTo>
                    <a:lnTo>
                      <a:pt x="1209" y="525"/>
                    </a:lnTo>
                    <a:lnTo>
                      <a:pt x="1189" y="493"/>
                    </a:lnTo>
                    <a:lnTo>
                      <a:pt x="1166" y="465"/>
                    </a:lnTo>
                    <a:lnTo>
                      <a:pt x="1139" y="439"/>
                    </a:lnTo>
                    <a:lnTo>
                      <a:pt x="1110" y="418"/>
                    </a:lnTo>
                    <a:lnTo>
                      <a:pt x="1076" y="401"/>
                    </a:lnTo>
                    <a:lnTo>
                      <a:pt x="1040" y="386"/>
                    </a:lnTo>
                    <a:lnTo>
                      <a:pt x="1001" y="377"/>
                    </a:lnTo>
                    <a:lnTo>
                      <a:pt x="1001" y="327"/>
                    </a:lnTo>
                    <a:lnTo>
                      <a:pt x="997" y="307"/>
                    </a:lnTo>
                    <a:lnTo>
                      <a:pt x="988" y="292"/>
                    </a:lnTo>
                    <a:lnTo>
                      <a:pt x="976" y="278"/>
                    </a:lnTo>
                    <a:lnTo>
                      <a:pt x="959" y="270"/>
                    </a:lnTo>
                    <a:lnTo>
                      <a:pt x="939" y="267"/>
                    </a:lnTo>
                    <a:lnTo>
                      <a:pt x="907" y="267"/>
                    </a:lnTo>
                    <a:close/>
                    <a:moveTo>
                      <a:pt x="914" y="0"/>
                    </a:moveTo>
                    <a:lnTo>
                      <a:pt x="988" y="3"/>
                    </a:lnTo>
                    <a:lnTo>
                      <a:pt x="1062" y="12"/>
                    </a:lnTo>
                    <a:lnTo>
                      <a:pt x="1133" y="27"/>
                    </a:lnTo>
                    <a:lnTo>
                      <a:pt x="1201" y="46"/>
                    </a:lnTo>
                    <a:lnTo>
                      <a:pt x="1269" y="72"/>
                    </a:lnTo>
                    <a:lnTo>
                      <a:pt x="1333" y="102"/>
                    </a:lnTo>
                    <a:lnTo>
                      <a:pt x="1394" y="136"/>
                    </a:lnTo>
                    <a:lnTo>
                      <a:pt x="1452" y="176"/>
                    </a:lnTo>
                    <a:lnTo>
                      <a:pt x="1507" y="220"/>
                    </a:lnTo>
                    <a:lnTo>
                      <a:pt x="1559" y="268"/>
                    </a:lnTo>
                    <a:lnTo>
                      <a:pt x="1606" y="319"/>
                    </a:lnTo>
                    <a:lnTo>
                      <a:pt x="1650" y="374"/>
                    </a:lnTo>
                    <a:lnTo>
                      <a:pt x="1689" y="433"/>
                    </a:lnTo>
                    <a:lnTo>
                      <a:pt x="1724" y="494"/>
                    </a:lnTo>
                    <a:lnTo>
                      <a:pt x="1755" y="558"/>
                    </a:lnTo>
                    <a:lnTo>
                      <a:pt x="1779" y="625"/>
                    </a:lnTo>
                    <a:lnTo>
                      <a:pt x="1800" y="694"/>
                    </a:lnTo>
                    <a:lnTo>
                      <a:pt x="1815" y="766"/>
                    </a:lnTo>
                    <a:lnTo>
                      <a:pt x="1823" y="839"/>
                    </a:lnTo>
                    <a:lnTo>
                      <a:pt x="1826" y="914"/>
                    </a:lnTo>
                    <a:lnTo>
                      <a:pt x="1823" y="988"/>
                    </a:lnTo>
                    <a:lnTo>
                      <a:pt x="1815" y="1062"/>
                    </a:lnTo>
                    <a:lnTo>
                      <a:pt x="1800" y="1133"/>
                    </a:lnTo>
                    <a:lnTo>
                      <a:pt x="1779" y="1203"/>
                    </a:lnTo>
                    <a:lnTo>
                      <a:pt x="1755" y="1269"/>
                    </a:lnTo>
                    <a:lnTo>
                      <a:pt x="1724" y="1333"/>
                    </a:lnTo>
                    <a:lnTo>
                      <a:pt x="1689" y="1396"/>
                    </a:lnTo>
                    <a:lnTo>
                      <a:pt x="1650" y="1454"/>
                    </a:lnTo>
                    <a:lnTo>
                      <a:pt x="1606" y="1509"/>
                    </a:lnTo>
                    <a:lnTo>
                      <a:pt x="1559" y="1559"/>
                    </a:lnTo>
                    <a:lnTo>
                      <a:pt x="1507" y="1607"/>
                    </a:lnTo>
                    <a:lnTo>
                      <a:pt x="1452" y="1652"/>
                    </a:lnTo>
                    <a:lnTo>
                      <a:pt x="1394" y="1691"/>
                    </a:lnTo>
                    <a:lnTo>
                      <a:pt x="1333" y="1725"/>
                    </a:lnTo>
                    <a:lnTo>
                      <a:pt x="1269" y="1755"/>
                    </a:lnTo>
                    <a:lnTo>
                      <a:pt x="1201" y="1781"/>
                    </a:lnTo>
                    <a:lnTo>
                      <a:pt x="1133" y="1801"/>
                    </a:lnTo>
                    <a:lnTo>
                      <a:pt x="1062" y="1815"/>
                    </a:lnTo>
                    <a:lnTo>
                      <a:pt x="988" y="1825"/>
                    </a:lnTo>
                    <a:lnTo>
                      <a:pt x="914" y="1828"/>
                    </a:lnTo>
                    <a:lnTo>
                      <a:pt x="837" y="1825"/>
                    </a:lnTo>
                    <a:lnTo>
                      <a:pt x="762" y="1815"/>
                    </a:lnTo>
                    <a:lnTo>
                      <a:pt x="690" y="1800"/>
                    </a:lnTo>
                    <a:lnTo>
                      <a:pt x="619" y="1779"/>
                    </a:lnTo>
                    <a:lnTo>
                      <a:pt x="552" y="1753"/>
                    </a:lnTo>
                    <a:lnTo>
                      <a:pt x="487" y="1722"/>
                    </a:lnTo>
                    <a:lnTo>
                      <a:pt x="425" y="1686"/>
                    </a:lnTo>
                    <a:lnTo>
                      <a:pt x="366" y="1645"/>
                    </a:lnTo>
                    <a:lnTo>
                      <a:pt x="311" y="1600"/>
                    </a:lnTo>
                    <a:lnTo>
                      <a:pt x="259" y="1551"/>
                    </a:lnTo>
                    <a:lnTo>
                      <a:pt x="211" y="1498"/>
                    </a:lnTo>
                    <a:lnTo>
                      <a:pt x="168" y="1441"/>
                    </a:lnTo>
                    <a:lnTo>
                      <a:pt x="129" y="1381"/>
                    </a:lnTo>
                    <a:lnTo>
                      <a:pt x="94" y="1318"/>
                    </a:lnTo>
                    <a:lnTo>
                      <a:pt x="65" y="1252"/>
                    </a:lnTo>
                    <a:lnTo>
                      <a:pt x="44" y="1191"/>
                    </a:lnTo>
                    <a:lnTo>
                      <a:pt x="26" y="1129"/>
                    </a:lnTo>
                    <a:lnTo>
                      <a:pt x="13" y="1065"/>
                    </a:lnTo>
                    <a:lnTo>
                      <a:pt x="4" y="1000"/>
                    </a:lnTo>
                    <a:lnTo>
                      <a:pt x="1" y="932"/>
                    </a:lnTo>
                    <a:lnTo>
                      <a:pt x="0" y="914"/>
                    </a:lnTo>
                    <a:lnTo>
                      <a:pt x="3" y="841"/>
                    </a:lnTo>
                    <a:lnTo>
                      <a:pt x="11" y="771"/>
                    </a:lnTo>
                    <a:lnTo>
                      <a:pt x="25" y="702"/>
                    </a:lnTo>
                    <a:lnTo>
                      <a:pt x="44" y="636"/>
                    </a:lnTo>
                    <a:lnTo>
                      <a:pt x="66" y="572"/>
                    </a:lnTo>
                    <a:lnTo>
                      <a:pt x="94" y="510"/>
                    </a:lnTo>
                    <a:lnTo>
                      <a:pt x="126" y="449"/>
                    </a:lnTo>
                    <a:lnTo>
                      <a:pt x="163" y="392"/>
                    </a:lnTo>
                    <a:lnTo>
                      <a:pt x="203" y="339"/>
                    </a:lnTo>
                    <a:lnTo>
                      <a:pt x="248" y="288"/>
                    </a:lnTo>
                    <a:lnTo>
                      <a:pt x="291" y="245"/>
                    </a:lnTo>
                    <a:lnTo>
                      <a:pt x="337" y="205"/>
                    </a:lnTo>
                    <a:lnTo>
                      <a:pt x="385" y="168"/>
                    </a:lnTo>
                    <a:lnTo>
                      <a:pt x="437" y="134"/>
                    </a:lnTo>
                    <a:lnTo>
                      <a:pt x="490" y="103"/>
                    </a:lnTo>
                    <a:lnTo>
                      <a:pt x="555" y="73"/>
                    </a:lnTo>
                    <a:lnTo>
                      <a:pt x="623" y="47"/>
                    </a:lnTo>
                    <a:lnTo>
                      <a:pt x="692" y="27"/>
                    </a:lnTo>
                    <a:lnTo>
                      <a:pt x="763" y="12"/>
                    </a:lnTo>
                    <a:lnTo>
                      <a:pt x="838" y="3"/>
                    </a:lnTo>
                    <a:lnTo>
                      <a:pt x="914"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grpSp>
          <p:nvGrpSpPr>
            <p:cNvPr id="145" name="Group 144"/>
            <p:cNvGrpSpPr/>
            <p:nvPr/>
          </p:nvGrpSpPr>
          <p:grpSpPr>
            <a:xfrm>
              <a:off x="6304189" y="1986427"/>
              <a:ext cx="272000" cy="305846"/>
              <a:chOff x="-985838" y="2259013"/>
              <a:chExt cx="425450" cy="477838"/>
            </a:xfrm>
            <a:solidFill>
              <a:schemeClr val="tx1"/>
            </a:solidFill>
          </p:grpSpPr>
          <p:sp>
            <p:nvSpPr>
              <p:cNvPr id="140" name="Freeform 82"/>
              <p:cNvSpPr>
                <a:spLocks/>
              </p:cNvSpPr>
              <p:nvPr/>
            </p:nvSpPr>
            <p:spPr bwMode="auto">
              <a:xfrm>
                <a:off x="-981076" y="2259013"/>
                <a:ext cx="420688" cy="477838"/>
              </a:xfrm>
              <a:custGeom>
                <a:avLst/>
                <a:gdLst>
                  <a:gd name="T0" fmla="*/ 2763 w 2912"/>
                  <a:gd name="T1" fmla="*/ 0 h 3309"/>
                  <a:gd name="T2" fmla="*/ 2820 w 2912"/>
                  <a:gd name="T3" fmla="*/ 12 h 3309"/>
                  <a:gd name="T4" fmla="*/ 2868 w 2912"/>
                  <a:gd name="T5" fmla="*/ 44 h 3309"/>
                  <a:gd name="T6" fmla="*/ 2900 w 2912"/>
                  <a:gd name="T7" fmla="*/ 92 h 3309"/>
                  <a:gd name="T8" fmla="*/ 2912 w 2912"/>
                  <a:gd name="T9" fmla="*/ 151 h 3309"/>
                  <a:gd name="T10" fmla="*/ 2902 w 2912"/>
                  <a:gd name="T11" fmla="*/ 203 h 3309"/>
                  <a:gd name="T12" fmla="*/ 2876 w 2912"/>
                  <a:gd name="T13" fmla="*/ 248 h 3309"/>
                  <a:gd name="T14" fmla="*/ 2837 w 2912"/>
                  <a:gd name="T15" fmla="*/ 280 h 3309"/>
                  <a:gd name="T16" fmla="*/ 2835 w 2912"/>
                  <a:gd name="T17" fmla="*/ 2050 h 3309"/>
                  <a:gd name="T18" fmla="*/ 2815 w 2912"/>
                  <a:gd name="T19" fmla="*/ 2083 h 3309"/>
                  <a:gd name="T20" fmla="*/ 2782 w 2912"/>
                  <a:gd name="T21" fmla="*/ 2103 h 3309"/>
                  <a:gd name="T22" fmla="*/ 2153 w 2912"/>
                  <a:gd name="T23" fmla="*/ 2105 h 3309"/>
                  <a:gd name="T24" fmla="*/ 2426 w 2912"/>
                  <a:gd name="T25" fmla="*/ 3146 h 3309"/>
                  <a:gd name="T26" fmla="*/ 2421 w 2912"/>
                  <a:gd name="T27" fmla="*/ 3198 h 3309"/>
                  <a:gd name="T28" fmla="*/ 2400 w 2912"/>
                  <a:gd name="T29" fmla="*/ 3245 h 3309"/>
                  <a:gd name="T30" fmla="*/ 2364 w 2912"/>
                  <a:gd name="T31" fmla="*/ 3282 h 3309"/>
                  <a:gd name="T32" fmla="*/ 2315 w 2912"/>
                  <a:gd name="T33" fmla="*/ 3304 h 3309"/>
                  <a:gd name="T34" fmla="*/ 2277 w 2912"/>
                  <a:gd name="T35" fmla="*/ 3309 h 3309"/>
                  <a:gd name="T36" fmla="*/ 2223 w 2912"/>
                  <a:gd name="T37" fmla="*/ 3298 h 3309"/>
                  <a:gd name="T38" fmla="*/ 2176 w 2912"/>
                  <a:gd name="T39" fmla="*/ 3269 h 3309"/>
                  <a:gd name="T40" fmla="*/ 2143 w 2912"/>
                  <a:gd name="T41" fmla="*/ 3224 h 3309"/>
                  <a:gd name="T42" fmla="*/ 1864 w 2912"/>
                  <a:gd name="T43" fmla="*/ 2181 h 3309"/>
                  <a:gd name="T44" fmla="*/ 779 w 2912"/>
                  <a:gd name="T45" fmla="*/ 3197 h 3309"/>
                  <a:gd name="T46" fmla="*/ 756 w 2912"/>
                  <a:gd name="T47" fmla="*/ 3245 h 3309"/>
                  <a:gd name="T48" fmla="*/ 720 w 2912"/>
                  <a:gd name="T49" fmla="*/ 3282 h 3309"/>
                  <a:gd name="T50" fmla="*/ 673 w 2912"/>
                  <a:gd name="T51" fmla="*/ 3303 h 3309"/>
                  <a:gd name="T52" fmla="*/ 623 w 2912"/>
                  <a:gd name="T53" fmla="*/ 3309 h 3309"/>
                  <a:gd name="T54" fmla="*/ 570 w 2912"/>
                  <a:gd name="T55" fmla="*/ 3295 h 3309"/>
                  <a:gd name="T56" fmla="*/ 528 w 2912"/>
                  <a:gd name="T57" fmla="*/ 3265 h 3309"/>
                  <a:gd name="T58" fmla="*/ 499 w 2912"/>
                  <a:gd name="T59" fmla="*/ 3222 h 3309"/>
                  <a:gd name="T60" fmla="*/ 486 w 2912"/>
                  <a:gd name="T61" fmla="*/ 3173 h 3309"/>
                  <a:gd name="T62" fmla="*/ 491 w 2912"/>
                  <a:gd name="T63" fmla="*/ 3119 h 3309"/>
                  <a:gd name="T64" fmla="*/ 627 w 2912"/>
                  <a:gd name="T65" fmla="*/ 2105 h 3309"/>
                  <a:gd name="T66" fmla="*/ 715 w 2912"/>
                  <a:gd name="T67" fmla="*/ 2009 h 3309"/>
                  <a:gd name="T68" fmla="*/ 2688 w 2912"/>
                  <a:gd name="T69" fmla="*/ 1956 h 3309"/>
                  <a:gd name="T70" fmla="*/ 223 w 2912"/>
                  <a:gd name="T71" fmla="*/ 301 h 3309"/>
                  <a:gd name="T72" fmla="*/ 181 w 2912"/>
                  <a:gd name="T73" fmla="*/ 1915 h 3309"/>
                  <a:gd name="T74" fmla="*/ 107 w 2912"/>
                  <a:gd name="T75" fmla="*/ 1984 h 3309"/>
                  <a:gd name="T76" fmla="*/ 75 w 2912"/>
                  <a:gd name="T77" fmla="*/ 280 h 3309"/>
                  <a:gd name="T78" fmla="*/ 35 w 2912"/>
                  <a:gd name="T79" fmla="*/ 248 h 3309"/>
                  <a:gd name="T80" fmla="*/ 9 w 2912"/>
                  <a:gd name="T81" fmla="*/ 203 h 3309"/>
                  <a:gd name="T82" fmla="*/ 0 w 2912"/>
                  <a:gd name="T83" fmla="*/ 151 h 3309"/>
                  <a:gd name="T84" fmla="*/ 12 w 2912"/>
                  <a:gd name="T85" fmla="*/ 92 h 3309"/>
                  <a:gd name="T86" fmla="*/ 44 w 2912"/>
                  <a:gd name="T87" fmla="*/ 44 h 3309"/>
                  <a:gd name="T88" fmla="*/ 91 w 2912"/>
                  <a:gd name="T89" fmla="*/ 12 h 3309"/>
                  <a:gd name="T90" fmla="*/ 149 w 2912"/>
                  <a:gd name="T91" fmla="*/ 0 h 3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12" h="3309">
                    <a:moveTo>
                      <a:pt x="149" y="0"/>
                    </a:moveTo>
                    <a:lnTo>
                      <a:pt x="2763" y="0"/>
                    </a:lnTo>
                    <a:lnTo>
                      <a:pt x="2793" y="3"/>
                    </a:lnTo>
                    <a:lnTo>
                      <a:pt x="2820" y="12"/>
                    </a:lnTo>
                    <a:lnTo>
                      <a:pt x="2846" y="26"/>
                    </a:lnTo>
                    <a:lnTo>
                      <a:pt x="2868" y="44"/>
                    </a:lnTo>
                    <a:lnTo>
                      <a:pt x="2887" y="67"/>
                    </a:lnTo>
                    <a:lnTo>
                      <a:pt x="2900" y="92"/>
                    </a:lnTo>
                    <a:lnTo>
                      <a:pt x="2909" y="121"/>
                    </a:lnTo>
                    <a:lnTo>
                      <a:pt x="2912" y="151"/>
                    </a:lnTo>
                    <a:lnTo>
                      <a:pt x="2909" y="178"/>
                    </a:lnTo>
                    <a:lnTo>
                      <a:pt x="2902" y="203"/>
                    </a:lnTo>
                    <a:lnTo>
                      <a:pt x="2892" y="227"/>
                    </a:lnTo>
                    <a:lnTo>
                      <a:pt x="2876" y="248"/>
                    </a:lnTo>
                    <a:lnTo>
                      <a:pt x="2859" y="266"/>
                    </a:lnTo>
                    <a:lnTo>
                      <a:pt x="2837" y="280"/>
                    </a:lnTo>
                    <a:lnTo>
                      <a:pt x="2837" y="2030"/>
                    </a:lnTo>
                    <a:lnTo>
                      <a:pt x="2835" y="2050"/>
                    </a:lnTo>
                    <a:lnTo>
                      <a:pt x="2827" y="2069"/>
                    </a:lnTo>
                    <a:lnTo>
                      <a:pt x="2815" y="2083"/>
                    </a:lnTo>
                    <a:lnTo>
                      <a:pt x="2800" y="2096"/>
                    </a:lnTo>
                    <a:lnTo>
                      <a:pt x="2782" y="2103"/>
                    </a:lnTo>
                    <a:lnTo>
                      <a:pt x="2763" y="2105"/>
                    </a:lnTo>
                    <a:lnTo>
                      <a:pt x="2153" y="2105"/>
                    </a:lnTo>
                    <a:lnTo>
                      <a:pt x="2422" y="3119"/>
                    </a:lnTo>
                    <a:lnTo>
                      <a:pt x="2426" y="3146"/>
                    </a:lnTo>
                    <a:lnTo>
                      <a:pt x="2426" y="3172"/>
                    </a:lnTo>
                    <a:lnTo>
                      <a:pt x="2421" y="3198"/>
                    </a:lnTo>
                    <a:lnTo>
                      <a:pt x="2413" y="3222"/>
                    </a:lnTo>
                    <a:lnTo>
                      <a:pt x="2400" y="3245"/>
                    </a:lnTo>
                    <a:lnTo>
                      <a:pt x="2384" y="3265"/>
                    </a:lnTo>
                    <a:lnTo>
                      <a:pt x="2364" y="3282"/>
                    </a:lnTo>
                    <a:lnTo>
                      <a:pt x="2341" y="3295"/>
                    </a:lnTo>
                    <a:lnTo>
                      <a:pt x="2315" y="3304"/>
                    </a:lnTo>
                    <a:lnTo>
                      <a:pt x="2297" y="3308"/>
                    </a:lnTo>
                    <a:lnTo>
                      <a:pt x="2277" y="3309"/>
                    </a:lnTo>
                    <a:lnTo>
                      <a:pt x="2249" y="3307"/>
                    </a:lnTo>
                    <a:lnTo>
                      <a:pt x="2223" y="3298"/>
                    </a:lnTo>
                    <a:lnTo>
                      <a:pt x="2199" y="3286"/>
                    </a:lnTo>
                    <a:lnTo>
                      <a:pt x="2176" y="3269"/>
                    </a:lnTo>
                    <a:lnTo>
                      <a:pt x="2157" y="3249"/>
                    </a:lnTo>
                    <a:lnTo>
                      <a:pt x="2143" y="3224"/>
                    </a:lnTo>
                    <a:lnTo>
                      <a:pt x="2133" y="3197"/>
                    </a:lnTo>
                    <a:lnTo>
                      <a:pt x="1864" y="2181"/>
                    </a:lnTo>
                    <a:lnTo>
                      <a:pt x="1048" y="2181"/>
                    </a:lnTo>
                    <a:lnTo>
                      <a:pt x="779" y="3197"/>
                    </a:lnTo>
                    <a:lnTo>
                      <a:pt x="770" y="3223"/>
                    </a:lnTo>
                    <a:lnTo>
                      <a:pt x="756" y="3245"/>
                    </a:lnTo>
                    <a:lnTo>
                      <a:pt x="740" y="3265"/>
                    </a:lnTo>
                    <a:lnTo>
                      <a:pt x="720" y="3282"/>
                    </a:lnTo>
                    <a:lnTo>
                      <a:pt x="698" y="3295"/>
                    </a:lnTo>
                    <a:lnTo>
                      <a:pt x="673" y="3303"/>
                    </a:lnTo>
                    <a:lnTo>
                      <a:pt x="649" y="3309"/>
                    </a:lnTo>
                    <a:lnTo>
                      <a:pt x="623" y="3309"/>
                    </a:lnTo>
                    <a:lnTo>
                      <a:pt x="596" y="3304"/>
                    </a:lnTo>
                    <a:lnTo>
                      <a:pt x="570" y="3295"/>
                    </a:lnTo>
                    <a:lnTo>
                      <a:pt x="547" y="3282"/>
                    </a:lnTo>
                    <a:lnTo>
                      <a:pt x="528" y="3265"/>
                    </a:lnTo>
                    <a:lnTo>
                      <a:pt x="512" y="3245"/>
                    </a:lnTo>
                    <a:lnTo>
                      <a:pt x="499" y="3222"/>
                    </a:lnTo>
                    <a:lnTo>
                      <a:pt x="491" y="3198"/>
                    </a:lnTo>
                    <a:lnTo>
                      <a:pt x="486" y="3173"/>
                    </a:lnTo>
                    <a:lnTo>
                      <a:pt x="486" y="3146"/>
                    </a:lnTo>
                    <a:lnTo>
                      <a:pt x="491" y="3119"/>
                    </a:lnTo>
                    <a:lnTo>
                      <a:pt x="758" y="2105"/>
                    </a:lnTo>
                    <a:lnTo>
                      <a:pt x="627" y="2105"/>
                    </a:lnTo>
                    <a:lnTo>
                      <a:pt x="669" y="2059"/>
                    </a:lnTo>
                    <a:lnTo>
                      <a:pt x="715" y="2009"/>
                    </a:lnTo>
                    <a:lnTo>
                      <a:pt x="763" y="1956"/>
                    </a:lnTo>
                    <a:lnTo>
                      <a:pt x="2688" y="1956"/>
                    </a:lnTo>
                    <a:lnTo>
                      <a:pt x="2688" y="301"/>
                    </a:lnTo>
                    <a:lnTo>
                      <a:pt x="223" y="301"/>
                    </a:lnTo>
                    <a:lnTo>
                      <a:pt x="223" y="1875"/>
                    </a:lnTo>
                    <a:lnTo>
                      <a:pt x="181" y="1915"/>
                    </a:lnTo>
                    <a:lnTo>
                      <a:pt x="142" y="1950"/>
                    </a:lnTo>
                    <a:lnTo>
                      <a:pt x="107" y="1984"/>
                    </a:lnTo>
                    <a:lnTo>
                      <a:pt x="75" y="2013"/>
                    </a:lnTo>
                    <a:lnTo>
                      <a:pt x="75" y="280"/>
                    </a:lnTo>
                    <a:lnTo>
                      <a:pt x="54" y="266"/>
                    </a:lnTo>
                    <a:lnTo>
                      <a:pt x="35" y="248"/>
                    </a:lnTo>
                    <a:lnTo>
                      <a:pt x="21" y="227"/>
                    </a:lnTo>
                    <a:lnTo>
                      <a:pt x="9" y="203"/>
                    </a:lnTo>
                    <a:lnTo>
                      <a:pt x="2" y="178"/>
                    </a:lnTo>
                    <a:lnTo>
                      <a:pt x="0" y="151"/>
                    </a:lnTo>
                    <a:lnTo>
                      <a:pt x="3" y="121"/>
                    </a:lnTo>
                    <a:lnTo>
                      <a:pt x="12" y="92"/>
                    </a:lnTo>
                    <a:lnTo>
                      <a:pt x="25" y="67"/>
                    </a:lnTo>
                    <a:lnTo>
                      <a:pt x="44" y="44"/>
                    </a:lnTo>
                    <a:lnTo>
                      <a:pt x="65" y="26"/>
                    </a:lnTo>
                    <a:lnTo>
                      <a:pt x="91" y="12"/>
                    </a:lnTo>
                    <a:lnTo>
                      <a:pt x="119" y="3"/>
                    </a:lnTo>
                    <a:lnTo>
                      <a:pt x="14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41" name="Freeform 83"/>
              <p:cNvSpPr>
                <a:spLocks/>
              </p:cNvSpPr>
              <p:nvPr/>
            </p:nvSpPr>
            <p:spPr bwMode="auto">
              <a:xfrm>
                <a:off x="-796926" y="2397125"/>
                <a:ext cx="42863" cy="125413"/>
              </a:xfrm>
              <a:custGeom>
                <a:avLst/>
                <a:gdLst>
                  <a:gd name="T0" fmla="*/ 150 w 299"/>
                  <a:gd name="T1" fmla="*/ 0 h 864"/>
                  <a:gd name="T2" fmla="*/ 180 w 299"/>
                  <a:gd name="T3" fmla="*/ 3 h 864"/>
                  <a:gd name="T4" fmla="*/ 208 w 299"/>
                  <a:gd name="T5" fmla="*/ 12 h 864"/>
                  <a:gd name="T6" fmla="*/ 233 w 299"/>
                  <a:gd name="T7" fmla="*/ 25 h 864"/>
                  <a:gd name="T8" fmla="*/ 255 w 299"/>
                  <a:gd name="T9" fmla="*/ 44 h 864"/>
                  <a:gd name="T10" fmla="*/ 273 w 299"/>
                  <a:gd name="T11" fmla="*/ 67 h 864"/>
                  <a:gd name="T12" fmla="*/ 287 w 299"/>
                  <a:gd name="T13" fmla="*/ 92 h 864"/>
                  <a:gd name="T14" fmla="*/ 296 w 299"/>
                  <a:gd name="T15" fmla="*/ 120 h 864"/>
                  <a:gd name="T16" fmla="*/ 299 w 299"/>
                  <a:gd name="T17" fmla="*/ 151 h 864"/>
                  <a:gd name="T18" fmla="*/ 299 w 299"/>
                  <a:gd name="T19" fmla="*/ 715 h 864"/>
                  <a:gd name="T20" fmla="*/ 296 w 299"/>
                  <a:gd name="T21" fmla="*/ 745 h 864"/>
                  <a:gd name="T22" fmla="*/ 287 w 299"/>
                  <a:gd name="T23" fmla="*/ 773 h 864"/>
                  <a:gd name="T24" fmla="*/ 273 w 299"/>
                  <a:gd name="T25" fmla="*/ 799 h 864"/>
                  <a:gd name="T26" fmla="*/ 255 w 299"/>
                  <a:gd name="T27" fmla="*/ 821 h 864"/>
                  <a:gd name="T28" fmla="*/ 233 w 299"/>
                  <a:gd name="T29" fmla="*/ 840 h 864"/>
                  <a:gd name="T30" fmla="*/ 208 w 299"/>
                  <a:gd name="T31" fmla="*/ 853 h 864"/>
                  <a:gd name="T32" fmla="*/ 180 w 299"/>
                  <a:gd name="T33" fmla="*/ 861 h 864"/>
                  <a:gd name="T34" fmla="*/ 150 w 299"/>
                  <a:gd name="T35" fmla="*/ 864 h 864"/>
                  <a:gd name="T36" fmla="*/ 119 w 299"/>
                  <a:gd name="T37" fmla="*/ 861 h 864"/>
                  <a:gd name="T38" fmla="*/ 91 w 299"/>
                  <a:gd name="T39" fmla="*/ 853 h 864"/>
                  <a:gd name="T40" fmla="*/ 66 w 299"/>
                  <a:gd name="T41" fmla="*/ 840 h 864"/>
                  <a:gd name="T42" fmla="*/ 44 w 299"/>
                  <a:gd name="T43" fmla="*/ 821 h 864"/>
                  <a:gd name="T44" fmla="*/ 26 w 299"/>
                  <a:gd name="T45" fmla="*/ 799 h 864"/>
                  <a:gd name="T46" fmla="*/ 12 w 299"/>
                  <a:gd name="T47" fmla="*/ 773 h 864"/>
                  <a:gd name="T48" fmla="*/ 3 w 299"/>
                  <a:gd name="T49" fmla="*/ 745 h 864"/>
                  <a:gd name="T50" fmla="*/ 0 w 299"/>
                  <a:gd name="T51" fmla="*/ 715 h 864"/>
                  <a:gd name="T52" fmla="*/ 0 w 299"/>
                  <a:gd name="T53" fmla="*/ 151 h 864"/>
                  <a:gd name="T54" fmla="*/ 3 w 299"/>
                  <a:gd name="T55" fmla="*/ 120 h 864"/>
                  <a:gd name="T56" fmla="*/ 12 w 299"/>
                  <a:gd name="T57" fmla="*/ 92 h 864"/>
                  <a:gd name="T58" fmla="*/ 26 w 299"/>
                  <a:gd name="T59" fmla="*/ 67 h 864"/>
                  <a:gd name="T60" fmla="*/ 44 w 299"/>
                  <a:gd name="T61" fmla="*/ 44 h 864"/>
                  <a:gd name="T62" fmla="*/ 66 w 299"/>
                  <a:gd name="T63" fmla="*/ 25 h 864"/>
                  <a:gd name="T64" fmla="*/ 91 w 299"/>
                  <a:gd name="T65" fmla="*/ 12 h 864"/>
                  <a:gd name="T66" fmla="*/ 119 w 299"/>
                  <a:gd name="T67" fmla="*/ 3 h 864"/>
                  <a:gd name="T68" fmla="*/ 150 w 299"/>
                  <a:gd name="T6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864">
                    <a:moveTo>
                      <a:pt x="150" y="0"/>
                    </a:moveTo>
                    <a:lnTo>
                      <a:pt x="180" y="3"/>
                    </a:lnTo>
                    <a:lnTo>
                      <a:pt x="208" y="12"/>
                    </a:lnTo>
                    <a:lnTo>
                      <a:pt x="233" y="25"/>
                    </a:lnTo>
                    <a:lnTo>
                      <a:pt x="255" y="44"/>
                    </a:lnTo>
                    <a:lnTo>
                      <a:pt x="273" y="67"/>
                    </a:lnTo>
                    <a:lnTo>
                      <a:pt x="287" y="92"/>
                    </a:lnTo>
                    <a:lnTo>
                      <a:pt x="296" y="120"/>
                    </a:lnTo>
                    <a:lnTo>
                      <a:pt x="299" y="151"/>
                    </a:lnTo>
                    <a:lnTo>
                      <a:pt x="299" y="715"/>
                    </a:lnTo>
                    <a:lnTo>
                      <a:pt x="296" y="745"/>
                    </a:lnTo>
                    <a:lnTo>
                      <a:pt x="287" y="773"/>
                    </a:lnTo>
                    <a:lnTo>
                      <a:pt x="273" y="799"/>
                    </a:lnTo>
                    <a:lnTo>
                      <a:pt x="255" y="821"/>
                    </a:lnTo>
                    <a:lnTo>
                      <a:pt x="233" y="840"/>
                    </a:lnTo>
                    <a:lnTo>
                      <a:pt x="208" y="853"/>
                    </a:lnTo>
                    <a:lnTo>
                      <a:pt x="180" y="861"/>
                    </a:lnTo>
                    <a:lnTo>
                      <a:pt x="150" y="864"/>
                    </a:lnTo>
                    <a:lnTo>
                      <a:pt x="119" y="861"/>
                    </a:lnTo>
                    <a:lnTo>
                      <a:pt x="91" y="853"/>
                    </a:lnTo>
                    <a:lnTo>
                      <a:pt x="66" y="840"/>
                    </a:lnTo>
                    <a:lnTo>
                      <a:pt x="44" y="821"/>
                    </a:lnTo>
                    <a:lnTo>
                      <a:pt x="26" y="799"/>
                    </a:lnTo>
                    <a:lnTo>
                      <a:pt x="12" y="773"/>
                    </a:lnTo>
                    <a:lnTo>
                      <a:pt x="3" y="745"/>
                    </a:lnTo>
                    <a:lnTo>
                      <a:pt x="0" y="715"/>
                    </a:lnTo>
                    <a:lnTo>
                      <a:pt x="0" y="151"/>
                    </a:lnTo>
                    <a:lnTo>
                      <a:pt x="3" y="120"/>
                    </a:lnTo>
                    <a:lnTo>
                      <a:pt x="12" y="92"/>
                    </a:lnTo>
                    <a:lnTo>
                      <a:pt x="26" y="67"/>
                    </a:lnTo>
                    <a:lnTo>
                      <a:pt x="44" y="44"/>
                    </a:lnTo>
                    <a:lnTo>
                      <a:pt x="66" y="25"/>
                    </a:lnTo>
                    <a:lnTo>
                      <a:pt x="91" y="12"/>
                    </a:lnTo>
                    <a:lnTo>
                      <a:pt x="119" y="3"/>
                    </a:lnTo>
                    <a:lnTo>
                      <a:pt x="150"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42" name="Freeform 84"/>
              <p:cNvSpPr>
                <a:spLocks/>
              </p:cNvSpPr>
              <p:nvPr/>
            </p:nvSpPr>
            <p:spPr bwMode="auto">
              <a:xfrm>
                <a:off x="-727076" y="2322513"/>
                <a:ext cx="42863" cy="200025"/>
              </a:xfrm>
              <a:custGeom>
                <a:avLst/>
                <a:gdLst>
                  <a:gd name="T0" fmla="*/ 149 w 298"/>
                  <a:gd name="T1" fmla="*/ 0 h 1390"/>
                  <a:gd name="T2" fmla="*/ 179 w 298"/>
                  <a:gd name="T3" fmla="*/ 3 h 1390"/>
                  <a:gd name="T4" fmla="*/ 207 w 298"/>
                  <a:gd name="T5" fmla="*/ 11 h 1390"/>
                  <a:gd name="T6" fmla="*/ 232 w 298"/>
                  <a:gd name="T7" fmla="*/ 25 h 1390"/>
                  <a:gd name="T8" fmla="*/ 255 w 298"/>
                  <a:gd name="T9" fmla="*/ 44 h 1390"/>
                  <a:gd name="T10" fmla="*/ 272 w 298"/>
                  <a:gd name="T11" fmla="*/ 66 h 1390"/>
                  <a:gd name="T12" fmla="*/ 287 w 298"/>
                  <a:gd name="T13" fmla="*/ 92 h 1390"/>
                  <a:gd name="T14" fmla="*/ 295 w 298"/>
                  <a:gd name="T15" fmla="*/ 120 h 1390"/>
                  <a:gd name="T16" fmla="*/ 298 w 298"/>
                  <a:gd name="T17" fmla="*/ 150 h 1390"/>
                  <a:gd name="T18" fmla="*/ 298 w 298"/>
                  <a:gd name="T19" fmla="*/ 1241 h 1390"/>
                  <a:gd name="T20" fmla="*/ 295 w 298"/>
                  <a:gd name="T21" fmla="*/ 1271 h 1390"/>
                  <a:gd name="T22" fmla="*/ 287 w 298"/>
                  <a:gd name="T23" fmla="*/ 1299 h 1390"/>
                  <a:gd name="T24" fmla="*/ 272 w 298"/>
                  <a:gd name="T25" fmla="*/ 1325 h 1390"/>
                  <a:gd name="T26" fmla="*/ 255 w 298"/>
                  <a:gd name="T27" fmla="*/ 1347 h 1390"/>
                  <a:gd name="T28" fmla="*/ 232 w 298"/>
                  <a:gd name="T29" fmla="*/ 1366 h 1390"/>
                  <a:gd name="T30" fmla="*/ 207 w 298"/>
                  <a:gd name="T31" fmla="*/ 1379 h 1390"/>
                  <a:gd name="T32" fmla="*/ 179 w 298"/>
                  <a:gd name="T33" fmla="*/ 1387 h 1390"/>
                  <a:gd name="T34" fmla="*/ 149 w 298"/>
                  <a:gd name="T35" fmla="*/ 1390 h 1390"/>
                  <a:gd name="T36" fmla="*/ 118 w 298"/>
                  <a:gd name="T37" fmla="*/ 1387 h 1390"/>
                  <a:gd name="T38" fmla="*/ 91 w 298"/>
                  <a:gd name="T39" fmla="*/ 1379 h 1390"/>
                  <a:gd name="T40" fmla="*/ 66 w 298"/>
                  <a:gd name="T41" fmla="*/ 1366 h 1390"/>
                  <a:gd name="T42" fmla="*/ 43 w 298"/>
                  <a:gd name="T43" fmla="*/ 1347 h 1390"/>
                  <a:gd name="T44" fmla="*/ 26 w 298"/>
                  <a:gd name="T45" fmla="*/ 1325 h 1390"/>
                  <a:gd name="T46" fmla="*/ 11 w 298"/>
                  <a:gd name="T47" fmla="*/ 1299 h 1390"/>
                  <a:gd name="T48" fmla="*/ 3 w 298"/>
                  <a:gd name="T49" fmla="*/ 1271 h 1390"/>
                  <a:gd name="T50" fmla="*/ 0 w 298"/>
                  <a:gd name="T51" fmla="*/ 1241 h 1390"/>
                  <a:gd name="T52" fmla="*/ 0 w 298"/>
                  <a:gd name="T53" fmla="*/ 150 h 1390"/>
                  <a:gd name="T54" fmla="*/ 3 w 298"/>
                  <a:gd name="T55" fmla="*/ 120 h 1390"/>
                  <a:gd name="T56" fmla="*/ 11 w 298"/>
                  <a:gd name="T57" fmla="*/ 92 h 1390"/>
                  <a:gd name="T58" fmla="*/ 26 w 298"/>
                  <a:gd name="T59" fmla="*/ 66 h 1390"/>
                  <a:gd name="T60" fmla="*/ 43 w 298"/>
                  <a:gd name="T61" fmla="*/ 44 h 1390"/>
                  <a:gd name="T62" fmla="*/ 66 w 298"/>
                  <a:gd name="T63" fmla="*/ 25 h 1390"/>
                  <a:gd name="T64" fmla="*/ 91 w 298"/>
                  <a:gd name="T65" fmla="*/ 11 h 1390"/>
                  <a:gd name="T66" fmla="*/ 118 w 298"/>
                  <a:gd name="T67" fmla="*/ 3 h 1390"/>
                  <a:gd name="T68" fmla="*/ 149 w 298"/>
                  <a:gd name="T69" fmla="*/ 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8" h="1390">
                    <a:moveTo>
                      <a:pt x="149" y="0"/>
                    </a:moveTo>
                    <a:lnTo>
                      <a:pt x="179" y="3"/>
                    </a:lnTo>
                    <a:lnTo>
                      <a:pt x="207" y="11"/>
                    </a:lnTo>
                    <a:lnTo>
                      <a:pt x="232" y="25"/>
                    </a:lnTo>
                    <a:lnTo>
                      <a:pt x="255" y="44"/>
                    </a:lnTo>
                    <a:lnTo>
                      <a:pt x="272" y="66"/>
                    </a:lnTo>
                    <a:lnTo>
                      <a:pt x="287" y="92"/>
                    </a:lnTo>
                    <a:lnTo>
                      <a:pt x="295" y="120"/>
                    </a:lnTo>
                    <a:lnTo>
                      <a:pt x="298" y="150"/>
                    </a:lnTo>
                    <a:lnTo>
                      <a:pt x="298" y="1241"/>
                    </a:lnTo>
                    <a:lnTo>
                      <a:pt x="295" y="1271"/>
                    </a:lnTo>
                    <a:lnTo>
                      <a:pt x="287" y="1299"/>
                    </a:lnTo>
                    <a:lnTo>
                      <a:pt x="272" y="1325"/>
                    </a:lnTo>
                    <a:lnTo>
                      <a:pt x="255" y="1347"/>
                    </a:lnTo>
                    <a:lnTo>
                      <a:pt x="232" y="1366"/>
                    </a:lnTo>
                    <a:lnTo>
                      <a:pt x="207" y="1379"/>
                    </a:lnTo>
                    <a:lnTo>
                      <a:pt x="179" y="1387"/>
                    </a:lnTo>
                    <a:lnTo>
                      <a:pt x="149" y="1390"/>
                    </a:lnTo>
                    <a:lnTo>
                      <a:pt x="118" y="1387"/>
                    </a:lnTo>
                    <a:lnTo>
                      <a:pt x="91" y="1379"/>
                    </a:lnTo>
                    <a:lnTo>
                      <a:pt x="66" y="1366"/>
                    </a:lnTo>
                    <a:lnTo>
                      <a:pt x="43" y="1347"/>
                    </a:lnTo>
                    <a:lnTo>
                      <a:pt x="26" y="1325"/>
                    </a:lnTo>
                    <a:lnTo>
                      <a:pt x="11" y="1299"/>
                    </a:lnTo>
                    <a:lnTo>
                      <a:pt x="3" y="1271"/>
                    </a:lnTo>
                    <a:lnTo>
                      <a:pt x="0" y="1241"/>
                    </a:lnTo>
                    <a:lnTo>
                      <a:pt x="0" y="150"/>
                    </a:lnTo>
                    <a:lnTo>
                      <a:pt x="3" y="120"/>
                    </a:lnTo>
                    <a:lnTo>
                      <a:pt x="11" y="92"/>
                    </a:lnTo>
                    <a:lnTo>
                      <a:pt x="26" y="66"/>
                    </a:lnTo>
                    <a:lnTo>
                      <a:pt x="43" y="44"/>
                    </a:lnTo>
                    <a:lnTo>
                      <a:pt x="66" y="25"/>
                    </a:lnTo>
                    <a:lnTo>
                      <a:pt x="91" y="11"/>
                    </a:lnTo>
                    <a:lnTo>
                      <a:pt x="118" y="3"/>
                    </a:lnTo>
                    <a:lnTo>
                      <a:pt x="14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43" name="Freeform 85"/>
              <p:cNvSpPr>
                <a:spLocks/>
              </p:cNvSpPr>
              <p:nvPr/>
            </p:nvSpPr>
            <p:spPr bwMode="auto">
              <a:xfrm>
                <a:off x="-657226" y="2365375"/>
                <a:ext cx="42863" cy="157163"/>
              </a:xfrm>
              <a:custGeom>
                <a:avLst/>
                <a:gdLst>
                  <a:gd name="T0" fmla="*/ 150 w 299"/>
                  <a:gd name="T1" fmla="*/ 0 h 1089"/>
                  <a:gd name="T2" fmla="*/ 180 w 299"/>
                  <a:gd name="T3" fmla="*/ 3 h 1089"/>
                  <a:gd name="T4" fmla="*/ 208 w 299"/>
                  <a:gd name="T5" fmla="*/ 11 h 1089"/>
                  <a:gd name="T6" fmla="*/ 232 w 299"/>
                  <a:gd name="T7" fmla="*/ 26 h 1089"/>
                  <a:gd name="T8" fmla="*/ 255 w 299"/>
                  <a:gd name="T9" fmla="*/ 43 h 1089"/>
                  <a:gd name="T10" fmla="*/ 273 w 299"/>
                  <a:gd name="T11" fmla="*/ 66 h 1089"/>
                  <a:gd name="T12" fmla="*/ 287 w 299"/>
                  <a:gd name="T13" fmla="*/ 91 h 1089"/>
                  <a:gd name="T14" fmla="*/ 295 w 299"/>
                  <a:gd name="T15" fmla="*/ 119 h 1089"/>
                  <a:gd name="T16" fmla="*/ 299 w 299"/>
                  <a:gd name="T17" fmla="*/ 149 h 1089"/>
                  <a:gd name="T18" fmla="*/ 299 w 299"/>
                  <a:gd name="T19" fmla="*/ 940 h 1089"/>
                  <a:gd name="T20" fmla="*/ 295 w 299"/>
                  <a:gd name="T21" fmla="*/ 970 h 1089"/>
                  <a:gd name="T22" fmla="*/ 287 w 299"/>
                  <a:gd name="T23" fmla="*/ 998 h 1089"/>
                  <a:gd name="T24" fmla="*/ 273 w 299"/>
                  <a:gd name="T25" fmla="*/ 1024 h 1089"/>
                  <a:gd name="T26" fmla="*/ 255 w 299"/>
                  <a:gd name="T27" fmla="*/ 1046 h 1089"/>
                  <a:gd name="T28" fmla="*/ 232 w 299"/>
                  <a:gd name="T29" fmla="*/ 1065 h 1089"/>
                  <a:gd name="T30" fmla="*/ 208 w 299"/>
                  <a:gd name="T31" fmla="*/ 1078 h 1089"/>
                  <a:gd name="T32" fmla="*/ 180 w 299"/>
                  <a:gd name="T33" fmla="*/ 1086 h 1089"/>
                  <a:gd name="T34" fmla="*/ 150 w 299"/>
                  <a:gd name="T35" fmla="*/ 1089 h 1089"/>
                  <a:gd name="T36" fmla="*/ 119 w 299"/>
                  <a:gd name="T37" fmla="*/ 1086 h 1089"/>
                  <a:gd name="T38" fmla="*/ 91 w 299"/>
                  <a:gd name="T39" fmla="*/ 1078 h 1089"/>
                  <a:gd name="T40" fmla="*/ 66 w 299"/>
                  <a:gd name="T41" fmla="*/ 1065 h 1089"/>
                  <a:gd name="T42" fmla="*/ 43 w 299"/>
                  <a:gd name="T43" fmla="*/ 1046 h 1089"/>
                  <a:gd name="T44" fmla="*/ 26 w 299"/>
                  <a:gd name="T45" fmla="*/ 1024 h 1089"/>
                  <a:gd name="T46" fmla="*/ 11 w 299"/>
                  <a:gd name="T47" fmla="*/ 998 h 1089"/>
                  <a:gd name="T48" fmla="*/ 3 w 299"/>
                  <a:gd name="T49" fmla="*/ 970 h 1089"/>
                  <a:gd name="T50" fmla="*/ 0 w 299"/>
                  <a:gd name="T51" fmla="*/ 940 h 1089"/>
                  <a:gd name="T52" fmla="*/ 0 w 299"/>
                  <a:gd name="T53" fmla="*/ 149 h 1089"/>
                  <a:gd name="T54" fmla="*/ 3 w 299"/>
                  <a:gd name="T55" fmla="*/ 119 h 1089"/>
                  <a:gd name="T56" fmla="*/ 11 w 299"/>
                  <a:gd name="T57" fmla="*/ 91 h 1089"/>
                  <a:gd name="T58" fmla="*/ 26 w 299"/>
                  <a:gd name="T59" fmla="*/ 66 h 1089"/>
                  <a:gd name="T60" fmla="*/ 43 w 299"/>
                  <a:gd name="T61" fmla="*/ 43 h 1089"/>
                  <a:gd name="T62" fmla="*/ 66 w 299"/>
                  <a:gd name="T63" fmla="*/ 26 h 1089"/>
                  <a:gd name="T64" fmla="*/ 91 w 299"/>
                  <a:gd name="T65" fmla="*/ 11 h 1089"/>
                  <a:gd name="T66" fmla="*/ 119 w 299"/>
                  <a:gd name="T67" fmla="*/ 3 h 1089"/>
                  <a:gd name="T68" fmla="*/ 150 w 299"/>
                  <a:gd name="T69" fmla="*/ 0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1089">
                    <a:moveTo>
                      <a:pt x="150" y="0"/>
                    </a:moveTo>
                    <a:lnTo>
                      <a:pt x="180" y="3"/>
                    </a:lnTo>
                    <a:lnTo>
                      <a:pt x="208" y="11"/>
                    </a:lnTo>
                    <a:lnTo>
                      <a:pt x="232" y="26"/>
                    </a:lnTo>
                    <a:lnTo>
                      <a:pt x="255" y="43"/>
                    </a:lnTo>
                    <a:lnTo>
                      <a:pt x="273" y="66"/>
                    </a:lnTo>
                    <a:lnTo>
                      <a:pt x="287" y="91"/>
                    </a:lnTo>
                    <a:lnTo>
                      <a:pt x="295" y="119"/>
                    </a:lnTo>
                    <a:lnTo>
                      <a:pt x="299" y="149"/>
                    </a:lnTo>
                    <a:lnTo>
                      <a:pt x="299" y="940"/>
                    </a:lnTo>
                    <a:lnTo>
                      <a:pt x="295" y="970"/>
                    </a:lnTo>
                    <a:lnTo>
                      <a:pt x="287" y="998"/>
                    </a:lnTo>
                    <a:lnTo>
                      <a:pt x="273" y="1024"/>
                    </a:lnTo>
                    <a:lnTo>
                      <a:pt x="255" y="1046"/>
                    </a:lnTo>
                    <a:lnTo>
                      <a:pt x="232" y="1065"/>
                    </a:lnTo>
                    <a:lnTo>
                      <a:pt x="208" y="1078"/>
                    </a:lnTo>
                    <a:lnTo>
                      <a:pt x="180" y="1086"/>
                    </a:lnTo>
                    <a:lnTo>
                      <a:pt x="150" y="1089"/>
                    </a:lnTo>
                    <a:lnTo>
                      <a:pt x="119" y="1086"/>
                    </a:lnTo>
                    <a:lnTo>
                      <a:pt x="91" y="1078"/>
                    </a:lnTo>
                    <a:lnTo>
                      <a:pt x="66" y="1065"/>
                    </a:lnTo>
                    <a:lnTo>
                      <a:pt x="43" y="1046"/>
                    </a:lnTo>
                    <a:lnTo>
                      <a:pt x="26" y="1024"/>
                    </a:lnTo>
                    <a:lnTo>
                      <a:pt x="11" y="998"/>
                    </a:lnTo>
                    <a:lnTo>
                      <a:pt x="3" y="970"/>
                    </a:lnTo>
                    <a:lnTo>
                      <a:pt x="0" y="940"/>
                    </a:lnTo>
                    <a:lnTo>
                      <a:pt x="0" y="149"/>
                    </a:lnTo>
                    <a:lnTo>
                      <a:pt x="3" y="119"/>
                    </a:lnTo>
                    <a:lnTo>
                      <a:pt x="11" y="91"/>
                    </a:lnTo>
                    <a:lnTo>
                      <a:pt x="26" y="66"/>
                    </a:lnTo>
                    <a:lnTo>
                      <a:pt x="43" y="43"/>
                    </a:lnTo>
                    <a:lnTo>
                      <a:pt x="66" y="26"/>
                    </a:lnTo>
                    <a:lnTo>
                      <a:pt x="91" y="11"/>
                    </a:lnTo>
                    <a:lnTo>
                      <a:pt x="119" y="3"/>
                    </a:lnTo>
                    <a:lnTo>
                      <a:pt x="150"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44" name="Freeform 86"/>
              <p:cNvSpPr>
                <a:spLocks/>
              </p:cNvSpPr>
              <p:nvPr/>
            </p:nvSpPr>
            <p:spPr bwMode="auto">
              <a:xfrm>
                <a:off x="-985838" y="2455863"/>
                <a:ext cx="158750" cy="158750"/>
              </a:xfrm>
              <a:custGeom>
                <a:avLst/>
                <a:gdLst>
                  <a:gd name="T0" fmla="*/ 1064 w 1095"/>
                  <a:gd name="T1" fmla="*/ 0 h 1101"/>
                  <a:gd name="T2" fmla="*/ 1084 w 1095"/>
                  <a:gd name="T3" fmla="*/ 9 h 1101"/>
                  <a:gd name="T4" fmla="*/ 1095 w 1095"/>
                  <a:gd name="T5" fmla="*/ 30 h 1101"/>
                  <a:gd name="T6" fmla="*/ 1091 w 1095"/>
                  <a:gd name="T7" fmla="*/ 52 h 1101"/>
                  <a:gd name="T8" fmla="*/ 1082 w 1095"/>
                  <a:gd name="T9" fmla="*/ 64 h 1101"/>
                  <a:gd name="T10" fmla="*/ 1068 w 1095"/>
                  <a:gd name="T11" fmla="*/ 80 h 1101"/>
                  <a:gd name="T12" fmla="*/ 1041 w 1095"/>
                  <a:gd name="T13" fmla="*/ 109 h 1101"/>
                  <a:gd name="T14" fmla="*/ 1003 w 1095"/>
                  <a:gd name="T15" fmla="*/ 151 h 1101"/>
                  <a:gd name="T16" fmla="*/ 954 w 1095"/>
                  <a:gd name="T17" fmla="*/ 204 h 1101"/>
                  <a:gd name="T18" fmla="*/ 898 w 1095"/>
                  <a:gd name="T19" fmla="*/ 266 h 1101"/>
                  <a:gd name="T20" fmla="*/ 836 w 1095"/>
                  <a:gd name="T21" fmla="*/ 334 h 1101"/>
                  <a:gd name="T22" fmla="*/ 769 w 1095"/>
                  <a:gd name="T23" fmla="*/ 408 h 1101"/>
                  <a:gd name="T24" fmla="*/ 698 w 1095"/>
                  <a:gd name="T25" fmla="*/ 486 h 1101"/>
                  <a:gd name="T26" fmla="*/ 627 w 1095"/>
                  <a:gd name="T27" fmla="*/ 565 h 1101"/>
                  <a:gd name="T28" fmla="*/ 555 w 1095"/>
                  <a:gd name="T29" fmla="*/ 644 h 1101"/>
                  <a:gd name="T30" fmla="*/ 484 w 1095"/>
                  <a:gd name="T31" fmla="*/ 722 h 1101"/>
                  <a:gd name="T32" fmla="*/ 416 w 1095"/>
                  <a:gd name="T33" fmla="*/ 796 h 1101"/>
                  <a:gd name="T34" fmla="*/ 354 w 1095"/>
                  <a:gd name="T35" fmla="*/ 866 h 1101"/>
                  <a:gd name="T36" fmla="*/ 297 w 1095"/>
                  <a:gd name="T37" fmla="*/ 927 h 1101"/>
                  <a:gd name="T38" fmla="*/ 249 w 1095"/>
                  <a:gd name="T39" fmla="*/ 981 h 1101"/>
                  <a:gd name="T40" fmla="*/ 211 w 1095"/>
                  <a:gd name="T41" fmla="*/ 1024 h 1101"/>
                  <a:gd name="T42" fmla="*/ 183 w 1095"/>
                  <a:gd name="T43" fmla="*/ 1054 h 1101"/>
                  <a:gd name="T44" fmla="*/ 167 w 1095"/>
                  <a:gd name="T45" fmla="*/ 1071 h 1101"/>
                  <a:gd name="T46" fmla="*/ 148 w 1095"/>
                  <a:gd name="T47" fmla="*/ 1087 h 1101"/>
                  <a:gd name="T48" fmla="*/ 107 w 1095"/>
                  <a:gd name="T49" fmla="*/ 1101 h 1101"/>
                  <a:gd name="T50" fmla="*/ 65 w 1095"/>
                  <a:gd name="T51" fmla="*/ 1097 h 1101"/>
                  <a:gd name="T52" fmla="*/ 28 w 1095"/>
                  <a:gd name="T53" fmla="*/ 1073 h 1101"/>
                  <a:gd name="T54" fmla="*/ 5 w 1095"/>
                  <a:gd name="T55" fmla="*/ 1035 h 1101"/>
                  <a:gd name="T56" fmla="*/ 0 w 1095"/>
                  <a:gd name="T57" fmla="*/ 993 h 1101"/>
                  <a:gd name="T58" fmla="*/ 13 w 1095"/>
                  <a:gd name="T59" fmla="*/ 952 h 1101"/>
                  <a:gd name="T60" fmla="*/ 30 w 1095"/>
                  <a:gd name="T61" fmla="*/ 932 h 1101"/>
                  <a:gd name="T62" fmla="*/ 46 w 1095"/>
                  <a:gd name="T63" fmla="*/ 917 h 1101"/>
                  <a:gd name="T64" fmla="*/ 76 w 1095"/>
                  <a:gd name="T65" fmla="*/ 890 h 1101"/>
                  <a:gd name="T66" fmla="*/ 120 w 1095"/>
                  <a:gd name="T67" fmla="*/ 850 h 1101"/>
                  <a:gd name="T68" fmla="*/ 172 w 1095"/>
                  <a:gd name="T69" fmla="*/ 801 h 1101"/>
                  <a:gd name="T70" fmla="*/ 233 w 1095"/>
                  <a:gd name="T71" fmla="*/ 745 h 1101"/>
                  <a:gd name="T72" fmla="*/ 303 w 1095"/>
                  <a:gd name="T73" fmla="*/ 682 h 1101"/>
                  <a:gd name="T74" fmla="*/ 376 w 1095"/>
                  <a:gd name="T75" fmla="*/ 614 h 1101"/>
                  <a:gd name="T76" fmla="*/ 453 w 1095"/>
                  <a:gd name="T77" fmla="*/ 542 h 1101"/>
                  <a:gd name="T78" fmla="*/ 532 w 1095"/>
                  <a:gd name="T79" fmla="*/ 471 h 1101"/>
                  <a:gd name="T80" fmla="*/ 610 w 1095"/>
                  <a:gd name="T81" fmla="*/ 398 h 1101"/>
                  <a:gd name="T82" fmla="*/ 688 w 1095"/>
                  <a:gd name="T83" fmla="*/ 327 h 1101"/>
                  <a:gd name="T84" fmla="*/ 761 w 1095"/>
                  <a:gd name="T85" fmla="*/ 260 h 1101"/>
                  <a:gd name="T86" fmla="*/ 829 w 1095"/>
                  <a:gd name="T87" fmla="*/ 196 h 1101"/>
                  <a:gd name="T88" fmla="*/ 890 w 1095"/>
                  <a:gd name="T89" fmla="*/ 140 h 1101"/>
                  <a:gd name="T90" fmla="*/ 943 w 1095"/>
                  <a:gd name="T91" fmla="*/ 92 h 1101"/>
                  <a:gd name="T92" fmla="*/ 985 w 1095"/>
                  <a:gd name="T93" fmla="*/ 53 h 1101"/>
                  <a:gd name="T94" fmla="*/ 1015 w 1095"/>
                  <a:gd name="T95" fmla="*/ 26 h 1101"/>
                  <a:gd name="T96" fmla="*/ 1031 w 1095"/>
                  <a:gd name="T97" fmla="*/ 11 h 1101"/>
                  <a:gd name="T98" fmla="*/ 1042 w 1095"/>
                  <a:gd name="T99" fmla="*/ 3 h 1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95" h="1101">
                    <a:moveTo>
                      <a:pt x="1052" y="0"/>
                    </a:moveTo>
                    <a:lnTo>
                      <a:pt x="1064" y="0"/>
                    </a:lnTo>
                    <a:lnTo>
                      <a:pt x="1074" y="3"/>
                    </a:lnTo>
                    <a:lnTo>
                      <a:pt x="1084" y="9"/>
                    </a:lnTo>
                    <a:lnTo>
                      <a:pt x="1091" y="19"/>
                    </a:lnTo>
                    <a:lnTo>
                      <a:pt x="1095" y="30"/>
                    </a:lnTo>
                    <a:lnTo>
                      <a:pt x="1095" y="41"/>
                    </a:lnTo>
                    <a:lnTo>
                      <a:pt x="1091" y="52"/>
                    </a:lnTo>
                    <a:lnTo>
                      <a:pt x="1084" y="62"/>
                    </a:lnTo>
                    <a:lnTo>
                      <a:pt x="1082" y="64"/>
                    </a:lnTo>
                    <a:lnTo>
                      <a:pt x="1077" y="69"/>
                    </a:lnTo>
                    <a:lnTo>
                      <a:pt x="1068" y="80"/>
                    </a:lnTo>
                    <a:lnTo>
                      <a:pt x="1055" y="93"/>
                    </a:lnTo>
                    <a:lnTo>
                      <a:pt x="1041" y="109"/>
                    </a:lnTo>
                    <a:lnTo>
                      <a:pt x="1022" y="129"/>
                    </a:lnTo>
                    <a:lnTo>
                      <a:pt x="1003" y="151"/>
                    </a:lnTo>
                    <a:lnTo>
                      <a:pt x="979" y="176"/>
                    </a:lnTo>
                    <a:lnTo>
                      <a:pt x="954" y="204"/>
                    </a:lnTo>
                    <a:lnTo>
                      <a:pt x="927" y="235"/>
                    </a:lnTo>
                    <a:lnTo>
                      <a:pt x="898" y="266"/>
                    </a:lnTo>
                    <a:lnTo>
                      <a:pt x="867" y="299"/>
                    </a:lnTo>
                    <a:lnTo>
                      <a:pt x="836" y="334"/>
                    </a:lnTo>
                    <a:lnTo>
                      <a:pt x="803" y="371"/>
                    </a:lnTo>
                    <a:lnTo>
                      <a:pt x="769" y="408"/>
                    </a:lnTo>
                    <a:lnTo>
                      <a:pt x="734" y="447"/>
                    </a:lnTo>
                    <a:lnTo>
                      <a:pt x="698" y="486"/>
                    </a:lnTo>
                    <a:lnTo>
                      <a:pt x="663" y="526"/>
                    </a:lnTo>
                    <a:lnTo>
                      <a:pt x="627" y="565"/>
                    </a:lnTo>
                    <a:lnTo>
                      <a:pt x="591" y="605"/>
                    </a:lnTo>
                    <a:lnTo>
                      <a:pt x="555" y="644"/>
                    </a:lnTo>
                    <a:lnTo>
                      <a:pt x="518" y="684"/>
                    </a:lnTo>
                    <a:lnTo>
                      <a:pt x="484" y="722"/>
                    </a:lnTo>
                    <a:lnTo>
                      <a:pt x="449" y="760"/>
                    </a:lnTo>
                    <a:lnTo>
                      <a:pt x="416" y="796"/>
                    </a:lnTo>
                    <a:lnTo>
                      <a:pt x="384" y="832"/>
                    </a:lnTo>
                    <a:lnTo>
                      <a:pt x="354" y="866"/>
                    </a:lnTo>
                    <a:lnTo>
                      <a:pt x="325" y="898"/>
                    </a:lnTo>
                    <a:lnTo>
                      <a:pt x="297" y="927"/>
                    </a:lnTo>
                    <a:lnTo>
                      <a:pt x="273" y="955"/>
                    </a:lnTo>
                    <a:lnTo>
                      <a:pt x="249" y="981"/>
                    </a:lnTo>
                    <a:lnTo>
                      <a:pt x="228" y="1003"/>
                    </a:lnTo>
                    <a:lnTo>
                      <a:pt x="211" y="1024"/>
                    </a:lnTo>
                    <a:lnTo>
                      <a:pt x="195" y="1041"/>
                    </a:lnTo>
                    <a:lnTo>
                      <a:pt x="183" y="1054"/>
                    </a:lnTo>
                    <a:lnTo>
                      <a:pt x="173" y="1065"/>
                    </a:lnTo>
                    <a:lnTo>
                      <a:pt x="167" y="1071"/>
                    </a:lnTo>
                    <a:lnTo>
                      <a:pt x="165" y="1073"/>
                    </a:lnTo>
                    <a:lnTo>
                      <a:pt x="148" y="1087"/>
                    </a:lnTo>
                    <a:lnTo>
                      <a:pt x="128" y="1097"/>
                    </a:lnTo>
                    <a:lnTo>
                      <a:pt x="107" y="1101"/>
                    </a:lnTo>
                    <a:lnTo>
                      <a:pt x="86" y="1101"/>
                    </a:lnTo>
                    <a:lnTo>
                      <a:pt x="65" y="1097"/>
                    </a:lnTo>
                    <a:lnTo>
                      <a:pt x="45" y="1087"/>
                    </a:lnTo>
                    <a:lnTo>
                      <a:pt x="28" y="1073"/>
                    </a:lnTo>
                    <a:lnTo>
                      <a:pt x="13" y="1055"/>
                    </a:lnTo>
                    <a:lnTo>
                      <a:pt x="5" y="1035"/>
                    </a:lnTo>
                    <a:lnTo>
                      <a:pt x="0" y="1015"/>
                    </a:lnTo>
                    <a:lnTo>
                      <a:pt x="0" y="993"/>
                    </a:lnTo>
                    <a:lnTo>
                      <a:pt x="5" y="972"/>
                    </a:lnTo>
                    <a:lnTo>
                      <a:pt x="13" y="952"/>
                    </a:lnTo>
                    <a:lnTo>
                      <a:pt x="28" y="935"/>
                    </a:lnTo>
                    <a:lnTo>
                      <a:pt x="30" y="932"/>
                    </a:lnTo>
                    <a:lnTo>
                      <a:pt x="36" y="926"/>
                    </a:lnTo>
                    <a:lnTo>
                      <a:pt x="46" y="917"/>
                    </a:lnTo>
                    <a:lnTo>
                      <a:pt x="60" y="905"/>
                    </a:lnTo>
                    <a:lnTo>
                      <a:pt x="76" y="890"/>
                    </a:lnTo>
                    <a:lnTo>
                      <a:pt x="97" y="871"/>
                    </a:lnTo>
                    <a:lnTo>
                      <a:pt x="120" y="850"/>
                    </a:lnTo>
                    <a:lnTo>
                      <a:pt x="145" y="827"/>
                    </a:lnTo>
                    <a:lnTo>
                      <a:pt x="172" y="801"/>
                    </a:lnTo>
                    <a:lnTo>
                      <a:pt x="202" y="774"/>
                    </a:lnTo>
                    <a:lnTo>
                      <a:pt x="233" y="745"/>
                    </a:lnTo>
                    <a:lnTo>
                      <a:pt x="267" y="714"/>
                    </a:lnTo>
                    <a:lnTo>
                      <a:pt x="303" y="682"/>
                    </a:lnTo>
                    <a:lnTo>
                      <a:pt x="339" y="649"/>
                    </a:lnTo>
                    <a:lnTo>
                      <a:pt x="376" y="614"/>
                    </a:lnTo>
                    <a:lnTo>
                      <a:pt x="414" y="579"/>
                    </a:lnTo>
                    <a:lnTo>
                      <a:pt x="453" y="542"/>
                    </a:lnTo>
                    <a:lnTo>
                      <a:pt x="493" y="507"/>
                    </a:lnTo>
                    <a:lnTo>
                      <a:pt x="532" y="471"/>
                    </a:lnTo>
                    <a:lnTo>
                      <a:pt x="571" y="434"/>
                    </a:lnTo>
                    <a:lnTo>
                      <a:pt x="610" y="398"/>
                    </a:lnTo>
                    <a:lnTo>
                      <a:pt x="650" y="362"/>
                    </a:lnTo>
                    <a:lnTo>
                      <a:pt x="688" y="327"/>
                    </a:lnTo>
                    <a:lnTo>
                      <a:pt x="725" y="293"/>
                    </a:lnTo>
                    <a:lnTo>
                      <a:pt x="761" y="260"/>
                    </a:lnTo>
                    <a:lnTo>
                      <a:pt x="796" y="227"/>
                    </a:lnTo>
                    <a:lnTo>
                      <a:pt x="829" y="196"/>
                    </a:lnTo>
                    <a:lnTo>
                      <a:pt x="861" y="167"/>
                    </a:lnTo>
                    <a:lnTo>
                      <a:pt x="890" y="140"/>
                    </a:lnTo>
                    <a:lnTo>
                      <a:pt x="918" y="115"/>
                    </a:lnTo>
                    <a:lnTo>
                      <a:pt x="943" y="92"/>
                    </a:lnTo>
                    <a:lnTo>
                      <a:pt x="966" y="71"/>
                    </a:lnTo>
                    <a:lnTo>
                      <a:pt x="985" y="53"/>
                    </a:lnTo>
                    <a:lnTo>
                      <a:pt x="1002" y="38"/>
                    </a:lnTo>
                    <a:lnTo>
                      <a:pt x="1015" y="26"/>
                    </a:lnTo>
                    <a:lnTo>
                      <a:pt x="1024" y="17"/>
                    </a:lnTo>
                    <a:lnTo>
                      <a:pt x="1031" y="11"/>
                    </a:lnTo>
                    <a:lnTo>
                      <a:pt x="1033" y="9"/>
                    </a:lnTo>
                    <a:lnTo>
                      <a:pt x="1042" y="3"/>
                    </a:lnTo>
                    <a:lnTo>
                      <a:pt x="1052"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grpSp>
          <p:nvGrpSpPr>
            <p:cNvPr id="157" name="Group 156"/>
            <p:cNvGrpSpPr/>
            <p:nvPr/>
          </p:nvGrpSpPr>
          <p:grpSpPr>
            <a:xfrm>
              <a:off x="6915021" y="2338555"/>
              <a:ext cx="231394" cy="334621"/>
              <a:chOff x="-1103313" y="2519363"/>
              <a:chExt cx="414338" cy="598488"/>
            </a:xfrm>
          </p:grpSpPr>
          <p:sp>
            <p:nvSpPr>
              <p:cNvPr id="150" name="Freeform 91"/>
              <p:cNvSpPr>
                <a:spLocks noEditPoints="1"/>
              </p:cNvSpPr>
              <p:nvPr/>
            </p:nvSpPr>
            <p:spPr bwMode="auto">
              <a:xfrm>
                <a:off x="-1103313" y="2519363"/>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51" name="Freeform 92"/>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52" name="Freeform 93"/>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53" name="Freeform 94"/>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54" name="Freeform 95"/>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55" name="Freeform 96"/>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56" name="Freeform 97"/>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sp>
          <p:nvSpPr>
            <p:cNvPr id="162" name="Freeform 102"/>
            <p:cNvSpPr>
              <a:spLocks noEditPoints="1"/>
            </p:cNvSpPr>
            <p:nvPr/>
          </p:nvSpPr>
          <p:spPr bwMode="auto">
            <a:xfrm>
              <a:off x="7173358" y="2805968"/>
              <a:ext cx="420849" cy="473373"/>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67" name="Freeform 107"/>
            <p:cNvSpPr>
              <a:spLocks noEditPoints="1"/>
            </p:cNvSpPr>
            <p:nvPr/>
          </p:nvSpPr>
          <p:spPr bwMode="auto">
            <a:xfrm>
              <a:off x="7221451" y="3557363"/>
              <a:ext cx="383181" cy="370753"/>
            </a:xfrm>
            <a:custGeom>
              <a:avLst/>
              <a:gdLst>
                <a:gd name="T0" fmla="*/ 1767 w 3666"/>
                <a:gd name="T1" fmla="*/ 3297 h 3543"/>
                <a:gd name="T2" fmla="*/ 1920 w 3666"/>
                <a:gd name="T3" fmla="*/ 3417 h 3543"/>
                <a:gd name="T4" fmla="*/ 2002 w 3666"/>
                <a:gd name="T5" fmla="*/ 3242 h 3543"/>
                <a:gd name="T6" fmla="*/ 547 w 3666"/>
                <a:gd name="T7" fmla="*/ 3185 h 3543"/>
                <a:gd name="T8" fmla="*/ 504 w 3666"/>
                <a:gd name="T9" fmla="*/ 3374 h 3543"/>
                <a:gd name="T10" fmla="*/ 697 w 3666"/>
                <a:gd name="T11" fmla="*/ 3374 h 3543"/>
                <a:gd name="T12" fmla="*/ 655 w 3666"/>
                <a:gd name="T13" fmla="*/ 3185 h 3543"/>
                <a:gd name="T14" fmla="*/ 2065 w 3666"/>
                <a:gd name="T15" fmla="*/ 3122 h 3543"/>
                <a:gd name="T16" fmla="*/ 2110 w 3666"/>
                <a:gd name="T17" fmla="*/ 3410 h 3543"/>
                <a:gd name="T18" fmla="*/ 1851 w 3666"/>
                <a:gd name="T19" fmla="*/ 3540 h 3543"/>
                <a:gd name="T20" fmla="*/ 1647 w 3666"/>
                <a:gd name="T21" fmla="*/ 3337 h 3543"/>
                <a:gd name="T22" fmla="*/ 1777 w 3666"/>
                <a:gd name="T23" fmla="*/ 3077 h 3543"/>
                <a:gd name="T24" fmla="*/ 747 w 3666"/>
                <a:gd name="T25" fmla="*/ 3097 h 3543"/>
                <a:gd name="T26" fmla="*/ 834 w 3666"/>
                <a:gd name="T27" fmla="*/ 3374 h 3543"/>
                <a:gd name="T28" fmla="*/ 601 w 3666"/>
                <a:gd name="T29" fmla="*/ 3543 h 3543"/>
                <a:gd name="T30" fmla="*/ 367 w 3666"/>
                <a:gd name="T31" fmla="*/ 3374 h 3543"/>
                <a:gd name="T32" fmla="*/ 455 w 3666"/>
                <a:gd name="T33" fmla="*/ 3097 h 3543"/>
                <a:gd name="T34" fmla="*/ 2456 w 3666"/>
                <a:gd name="T35" fmla="*/ 3157 h 3543"/>
                <a:gd name="T36" fmla="*/ 2205 w 3666"/>
                <a:gd name="T37" fmla="*/ 3208 h 3543"/>
                <a:gd name="T38" fmla="*/ 1977 w 3666"/>
                <a:gd name="T39" fmla="*/ 2982 h 3543"/>
                <a:gd name="T40" fmla="*/ 1662 w 3666"/>
                <a:gd name="T41" fmla="*/ 3065 h 3543"/>
                <a:gd name="T42" fmla="*/ 900 w 3666"/>
                <a:gd name="T43" fmla="*/ 3167 h 3543"/>
                <a:gd name="T44" fmla="*/ 644 w 3666"/>
                <a:gd name="T45" fmla="*/ 2973 h 3543"/>
                <a:gd name="T46" fmla="*/ 344 w 3666"/>
                <a:gd name="T47" fmla="*/ 3096 h 3543"/>
                <a:gd name="T48" fmla="*/ 44 w 3666"/>
                <a:gd name="T49" fmla="*/ 3223 h 3543"/>
                <a:gd name="T50" fmla="*/ 1741 w 3666"/>
                <a:gd name="T51" fmla="*/ 2240 h 3543"/>
                <a:gd name="T52" fmla="*/ 2225 w 3666"/>
                <a:gd name="T53" fmla="*/ 2609 h 3543"/>
                <a:gd name="T54" fmla="*/ 1757 w 3666"/>
                <a:gd name="T55" fmla="*/ 2230 h 3543"/>
                <a:gd name="T56" fmla="*/ 1595 w 3666"/>
                <a:gd name="T57" fmla="*/ 1977 h 3543"/>
                <a:gd name="T58" fmla="*/ 1945 w 3666"/>
                <a:gd name="T59" fmla="*/ 2139 h 3543"/>
                <a:gd name="T60" fmla="*/ 0 w 3666"/>
                <a:gd name="T61" fmla="*/ 2802 h 3543"/>
                <a:gd name="T62" fmla="*/ 119 w 3666"/>
                <a:gd name="T63" fmla="*/ 1886 h 3543"/>
                <a:gd name="T64" fmla="*/ 2049 w 3666"/>
                <a:gd name="T65" fmla="*/ 1519 h 3543"/>
                <a:gd name="T66" fmla="*/ 2171 w 3666"/>
                <a:gd name="T67" fmla="*/ 1616 h 3543"/>
                <a:gd name="T68" fmla="*/ 2237 w 3666"/>
                <a:gd name="T69" fmla="*/ 1475 h 3543"/>
                <a:gd name="T70" fmla="*/ 2405 w 3666"/>
                <a:gd name="T71" fmla="*/ 410 h 3543"/>
                <a:gd name="T72" fmla="*/ 2340 w 3666"/>
                <a:gd name="T73" fmla="*/ 1459 h 3543"/>
                <a:gd name="T74" fmla="*/ 2855 w 3666"/>
                <a:gd name="T75" fmla="*/ 1977 h 3543"/>
                <a:gd name="T76" fmla="*/ 2207 w 3666"/>
                <a:gd name="T77" fmla="*/ 1710 h 3543"/>
                <a:gd name="T78" fmla="*/ 1974 w 3666"/>
                <a:gd name="T79" fmla="*/ 1620 h 3543"/>
                <a:gd name="T80" fmla="*/ 2007 w 3666"/>
                <a:gd name="T81" fmla="*/ 1376 h 3543"/>
                <a:gd name="T82" fmla="*/ 2386 w 3666"/>
                <a:gd name="T83" fmla="*/ 408 h 3543"/>
                <a:gd name="T84" fmla="*/ 2827 w 3666"/>
                <a:gd name="T85" fmla="*/ 160 h 3543"/>
                <a:gd name="T86" fmla="*/ 3406 w 3666"/>
                <a:gd name="T87" fmla="*/ 670 h 3543"/>
                <a:gd name="T88" fmla="*/ 3663 w 3666"/>
                <a:gd name="T89" fmla="*/ 1414 h 3543"/>
                <a:gd name="T90" fmla="*/ 3515 w 3666"/>
                <a:gd name="T91" fmla="*/ 2179 h 3543"/>
                <a:gd name="T92" fmla="*/ 3035 w 3666"/>
                <a:gd name="T93" fmla="*/ 2751 h 3543"/>
                <a:gd name="T94" fmla="*/ 2773 w 3666"/>
                <a:gd name="T95" fmla="*/ 2676 h 3543"/>
                <a:gd name="T96" fmla="*/ 3272 w 3666"/>
                <a:gd name="T97" fmla="*/ 2201 h 3543"/>
                <a:gd name="T98" fmla="*/ 3462 w 3666"/>
                <a:gd name="T99" fmla="*/ 1519 h 3543"/>
                <a:gd name="T100" fmla="*/ 3267 w 3666"/>
                <a:gd name="T101" fmla="*/ 830 h 3543"/>
                <a:gd name="T102" fmla="*/ 2759 w 3666"/>
                <a:gd name="T103" fmla="*/ 354 h 3543"/>
                <a:gd name="T104" fmla="*/ 2055 w 3666"/>
                <a:gd name="T105" fmla="*/ 206 h 3543"/>
                <a:gd name="T106" fmla="*/ 1388 w 3666"/>
                <a:gd name="T107" fmla="*/ 447 h 3543"/>
                <a:gd name="T108" fmla="*/ 946 w 3666"/>
                <a:gd name="T109" fmla="*/ 987 h 3543"/>
                <a:gd name="T110" fmla="*/ 843 w 3666"/>
                <a:gd name="T111" fmla="*/ 1662 h 3543"/>
                <a:gd name="T112" fmla="*/ 662 w 3666"/>
                <a:gd name="T113" fmla="*/ 1213 h 3543"/>
                <a:gd name="T114" fmla="*/ 1009 w 3666"/>
                <a:gd name="T115" fmla="*/ 516 h 3543"/>
                <a:gd name="T116" fmla="*/ 1651 w 3666"/>
                <a:gd name="T117" fmla="*/ 83 h 3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66" h="3543">
                  <a:moveTo>
                    <a:pt x="1891" y="3173"/>
                  </a:moveTo>
                  <a:lnTo>
                    <a:pt x="1863" y="3176"/>
                  </a:lnTo>
                  <a:lnTo>
                    <a:pt x="1836" y="3185"/>
                  </a:lnTo>
                  <a:lnTo>
                    <a:pt x="1814" y="3200"/>
                  </a:lnTo>
                  <a:lnTo>
                    <a:pt x="1795" y="3220"/>
                  </a:lnTo>
                  <a:lnTo>
                    <a:pt x="1781" y="3242"/>
                  </a:lnTo>
                  <a:lnTo>
                    <a:pt x="1771" y="3269"/>
                  </a:lnTo>
                  <a:lnTo>
                    <a:pt x="1767" y="3297"/>
                  </a:lnTo>
                  <a:lnTo>
                    <a:pt x="1771" y="3325"/>
                  </a:lnTo>
                  <a:lnTo>
                    <a:pt x="1781" y="3351"/>
                  </a:lnTo>
                  <a:lnTo>
                    <a:pt x="1795" y="3374"/>
                  </a:lnTo>
                  <a:lnTo>
                    <a:pt x="1814" y="3393"/>
                  </a:lnTo>
                  <a:lnTo>
                    <a:pt x="1836" y="3408"/>
                  </a:lnTo>
                  <a:lnTo>
                    <a:pt x="1863" y="3417"/>
                  </a:lnTo>
                  <a:lnTo>
                    <a:pt x="1891" y="3420"/>
                  </a:lnTo>
                  <a:lnTo>
                    <a:pt x="1920" y="3417"/>
                  </a:lnTo>
                  <a:lnTo>
                    <a:pt x="1945" y="3408"/>
                  </a:lnTo>
                  <a:lnTo>
                    <a:pt x="1969" y="3393"/>
                  </a:lnTo>
                  <a:lnTo>
                    <a:pt x="1987" y="3374"/>
                  </a:lnTo>
                  <a:lnTo>
                    <a:pt x="2002" y="3351"/>
                  </a:lnTo>
                  <a:lnTo>
                    <a:pt x="2011" y="3325"/>
                  </a:lnTo>
                  <a:lnTo>
                    <a:pt x="2014" y="3297"/>
                  </a:lnTo>
                  <a:lnTo>
                    <a:pt x="2011" y="3269"/>
                  </a:lnTo>
                  <a:lnTo>
                    <a:pt x="2002" y="3242"/>
                  </a:lnTo>
                  <a:lnTo>
                    <a:pt x="1987" y="3220"/>
                  </a:lnTo>
                  <a:lnTo>
                    <a:pt x="1969" y="3200"/>
                  </a:lnTo>
                  <a:lnTo>
                    <a:pt x="1945" y="3185"/>
                  </a:lnTo>
                  <a:lnTo>
                    <a:pt x="1920" y="3176"/>
                  </a:lnTo>
                  <a:lnTo>
                    <a:pt x="1891" y="3173"/>
                  </a:lnTo>
                  <a:close/>
                  <a:moveTo>
                    <a:pt x="601" y="3173"/>
                  </a:moveTo>
                  <a:lnTo>
                    <a:pt x="572" y="3176"/>
                  </a:lnTo>
                  <a:lnTo>
                    <a:pt x="547" y="3185"/>
                  </a:lnTo>
                  <a:lnTo>
                    <a:pt x="523" y="3200"/>
                  </a:lnTo>
                  <a:lnTo>
                    <a:pt x="504" y="3220"/>
                  </a:lnTo>
                  <a:lnTo>
                    <a:pt x="490" y="3242"/>
                  </a:lnTo>
                  <a:lnTo>
                    <a:pt x="481" y="3269"/>
                  </a:lnTo>
                  <a:lnTo>
                    <a:pt x="478" y="3297"/>
                  </a:lnTo>
                  <a:lnTo>
                    <a:pt x="481" y="3325"/>
                  </a:lnTo>
                  <a:lnTo>
                    <a:pt x="490" y="3351"/>
                  </a:lnTo>
                  <a:lnTo>
                    <a:pt x="504" y="3374"/>
                  </a:lnTo>
                  <a:lnTo>
                    <a:pt x="523" y="3393"/>
                  </a:lnTo>
                  <a:lnTo>
                    <a:pt x="547" y="3408"/>
                  </a:lnTo>
                  <a:lnTo>
                    <a:pt x="572" y="3417"/>
                  </a:lnTo>
                  <a:lnTo>
                    <a:pt x="601" y="3420"/>
                  </a:lnTo>
                  <a:lnTo>
                    <a:pt x="629" y="3417"/>
                  </a:lnTo>
                  <a:lnTo>
                    <a:pt x="655" y="3408"/>
                  </a:lnTo>
                  <a:lnTo>
                    <a:pt x="678" y="3393"/>
                  </a:lnTo>
                  <a:lnTo>
                    <a:pt x="697" y="3374"/>
                  </a:lnTo>
                  <a:lnTo>
                    <a:pt x="712" y="3351"/>
                  </a:lnTo>
                  <a:lnTo>
                    <a:pt x="721" y="3325"/>
                  </a:lnTo>
                  <a:lnTo>
                    <a:pt x="724" y="3297"/>
                  </a:lnTo>
                  <a:lnTo>
                    <a:pt x="721" y="3269"/>
                  </a:lnTo>
                  <a:lnTo>
                    <a:pt x="712" y="3242"/>
                  </a:lnTo>
                  <a:lnTo>
                    <a:pt x="697" y="3220"/>
                  </a:lnTo>
                  <a:lnTo>
                    <a:pt x="678" y="3200"/>
                  </a:lnTo>
                  <a:lnTo>
                    <a:pt x="655" y="3185"/>
                  </a:lnTo>
                  <a:lnTo>
                    <a:pt x="629" y="3176"/>
                  </a:lnTo>
                  <a:lnTo>
                    <a:pt x="601" y="3173"/>
                  </a:lnTo>
                  <a:close/>
                  <a:moveTo>
                    <a:pt x="1891" y="3050"/>
                  </a:moveTo>
                  <a:lnTo>
                    <a:pt x="1931" y="3053"/>
                  </a:lnTo>
                  <a:lnTo>
                    <a:pt x="1969" y="3063"/>
                  </a:lnTo>
                  <a:lnTo>
                    <a:pt x="2004" y="3077"/>
                  </a:lnTo>
                  <a:lnTo>
                    <a:pt x="2036" y="3097"/>
                  </a:lnTo>
                  <a:lnTo>
                    <a:pt x="2065" y="3122"/>
                  </a:lnTo>
                  <a:lnTo>
                    <a:pt x="2090" y="3151"/>
                  </a:lnTo>
                  <a:lnTo>
                    <a:pt x="2110" y="3183"/>
                  </a:lnTo>
                  <a:lnTo>
                    <a:pt x="2125" y="3219"/>
                  </a:lnTo>
                  <a:lnTo>
                    <a:pt x="2134" y="3256"/>
                  </a:lnTo>
                  <a:lnTo>
                    <a:pt x="2137" y="3297"/>
                  </a:lnTo>
                  <a:lnTo>
                    <a:pt x="2134" y="3337"/>
                  </a:lnTo>
                  <a:lnTo>
                    <a:pt x="2125" y="3374"/>
                  </a:lnTo>
                  <a:lnTo>
                    <a:pt x="2110" y="3410"/>
                  </a:lnTo>
                  <a:lnTo>
                    <a:pt x="2090" y="3442"/>
                  </a:lnTo>
                  <a:lnTo>
                    <a:pt x="2065" y="3471"/>
                  </a:lnTo>
                  <a:lnTo>
                    <a:pt x="2036" y="3496"/>
                  </a:lnTo>
                  <a:lnTo>
                    <a:pt x="2004" y="3516"/>
                  </a:lnTo>
                  <a:lnTo>
                    <a:pt x="1969" y="3531"/>
                  </a:lnTo>
                  <a:lnTo>
                    <a:pt x="1931" y="3540"/>
                  </a:lnTo>
                  <a:lnTo>
                    <a:pt x="1891" y="3543"/>
                  </a:lnTo>
                  <a:lnTo>
                    <a:pt x="1851" y="3540"/>
                  </a:lnTo>
                  <a:lnTo>
                    <a:pt x="1813" y="3531"/>
                  </a:lnTo>
                  <a:lnTo>
                    <a:pt x="1777" y="3516"/>
                  </a:lnTo>
                  <a:lnTo>
                    <a:pt x="1745" y="3496"/>
                  </a:lnTo>
                  <a:lnTo>
                    <a:pt x="1716" y="3471"/>
                  </a:lnTo>
                  <a:lnTo>
                    <a:pt x="1692" y="3442"/>
                  </a:lnTo>
                  <a:lnTo>
                    <a:pt x="1672" y="3410"/>
                  </a:lnTo>
                  <a:lnTo>
                    <a:pt x="1656" y="3374"/>
                  </a:lnTo>
                  <a:lnTo>
                    <a:pt x="1647" y="3337"/>
                  </a:lnTo>
                  <a:lnTo>
                    <a:pt x="1644" y="3297"/>
                  </a:lnTo>
                  <a:lnTo>
                    <a:pt x="1647" y="3256"/>
                  </a:lnTo>
                  <a:lnTo>
                    <a:pt x="1656" y="3219"/>
                  </a:lnTo>
                  <a:lnTo>
                    <a:pt x="1672" y="3183"/>
                  </a:lnTo>
                  <a:lnTo>
                    <a:pt x="1692" y="3151"/>
                  </a:lnTo>
                  <a:lnTo>
                    <a:pt x="1716" y="3122"/>
                  </a:lnTo>
                  <a:lnTo>
                    <a:pt x="1745" y="3097"/>
                  </a:lnTo>
                  <a:lnTo>
                    <a:pt x="1777" y="3077"/>
                  </a:lnTo>
                  <a:lnTo>
                    <a:pt x="1813" y="3063"/>
                  </a:lnTo>
                  <a:lnTo>
                    <a:pt x="1851" y="3053"/>
                  </a:lnTo>
                  <a:lnTo>
                    <a:pt x="1891" y="3050"/>
                  </a:lnTo>
                  <a:close/>
                  <a:moveTo>
                    <a:pt x="601" y="3050"/>
                  </a:moveTo>
                  <a:lnTo>
                    <a:pt x="641" y="3053"/>
                  </a:lnTo>
                  <a:lnTo>
                    <a:pt x="679" y="3063"/>
                  </a:lnTo>
                  <a:lnTo>
                    <a:pt x="714" y="3077"/>
                  </a:lnTo>
                  <a:lnTo>
                    <a:pt x="747" y="3097"/>
                  </a:lnTo>
                  <a:lnTo>
                    <a:pt x="775" y="3122"/>
                  </a:lnTo>
                  <a:lnTo>
                    <a:pt x="800" y="3151"/>
                  </a:lnTo>
                  <a:lnTo>
                    <a:pt x="820" y="3183"/>
                  </a:lnTo>
                  <a:lnTo>
                    <a:pt x="834" y="3219"/>
                  </a:lnTo>
                  <a:lnTo>
                    <a:pt x="844" y="3256"/>
                  </a:lnTo>
                  <a:lnTo>
                    <a:pt x="848" y="3297"/>
                  </a:lnTo>
                  <a:lnTo>
                    <a:pt x="844" y="3337"/>
                  </a:lnTo>
                  <a:lnTo>
                    <a:pt x="834" y="3374"/>
                  </a:lnTo>
                  <a:lnTo>
                    <a:pt x="820" y="3410"/>
                  </a:lnTo>
                  <a:lnTo>
                    <a:pt x="800" y="3442"/>
                  </a:lnTo>
                  <a:lnTo>
                    <a:pt x="775" y="3471"/>
                  </a:lnTo>
                  <a:lnTo>
                    <a:pt x="747" y="3496"/>
                  </a:lnTo>
                  <a:lnTo>
                    <a:pt x="714" y="3516"/>
                  </a:lnTo>
                  <a:lnTo>
                    <a:pt x="679" y="3531"/>
                  </a:lnTo>
                  <a:lnTo>
                    <a:pt x="641" y="3540"/>
                  </a:lnTo>
                  <a:lnTo>
                    <a:pt x="601" y="3543"/>
                  </a:lnTo>
                  <a:lnTo>
                    <a:pt x="561" y="3540"/>
                  </a:lnTo>
                  <a:lnTo>
                    <a:pt x="523" y="3531"/>
                  </a:lnTo>
                  <a:lnTo>
                    <a:pt x="488" y="3516"/>
                  </a:lnTo>
                  <a:lnTo>
                    <a:pt x="455" y="3496"/>
                  </a:lnTo>
                  <a:lnTo>
                    <a:pt x="427" y="3471"/>
                  </a:lnTo>
                  <a:lnTo>
                    <a:pt x="402" y="3442"/>
                  </a:lnTo>
                  <a:lnTo>
                    <a:pt x="381" y="3410"/>
                  </a:lnTo>
                  <a:lnTo>
                    <a:pt x="367" y="3374"/>
                  </a:lnTo>
                  <a:lnTo>
                    <a:pt x="358" y="3337"/>
                  </a:lnTo>
                  <a:lnTo>
                    <a:pt x="354" y="3297"/>
                  </a:lnTo>
                  <a:lnTo>
                    <a:pt x="358" y="3256"/>
                  </a:lnTo>
                  <a:lnTo>
                    <a:pt x="367" y="3219"/>
                  </a:lnTo>
                  <a:lnTo>
                    <a:pt x="381" y="3183"/>
                  </a:lnTo>
                  <a:lnTo>
                    <a:pt x="402" y="3151"/>
                  </a:lnTo>
                  <a:lnTo>
                    <a:pt x="427" y="3122"/>
                  </a:lnTo>
                  <a:lnTo>
                    <a:pt x="455" y="3097"/>
                  </a:lnTo>
                  <a:lnTo>
                    <a:pt x="488" y="3077"/>
                  </a:lnTo>
                  <a:lnTo>
                    <a:pt x="523" y="3063"/>
                  </a:lnTo>
                  <a:lnTo>
                    <a:pt x="561" y="3053"/>
                  </a:lnTo>
                  <a:lnTo>
                    <a:pt x="601" y="3050"/>
                  </a:lnTo>
                  <a:close/>
                  <a:moveTo>
                    <a:pt x="0" y="2867"/>
                  </a:moveTo>
                  <a:lnTo>
                    <a:pt x="2460" y="2867"/>
                  </a:lnTo>
                  <a:lnTo>
                    <a:pt x="2460" y="3131"/>
                  </a:lnTo>
                  <a:lnTo>
                    <a:pt x="2456" y="3157"/>
                  </a:lnTo>
                  <a:lnTo>
                    <a:pt x="2447" y="3183"/>
                  </a:lnTo>
                  <a:lnTo>
                    <a:pt x="2434" y="3205"/>
                  </a:lnTo>
                  <a:lnTo>
                    <a:pt x="2415" y="3223"/>
                  </a:lnTo>
                  <a:lnTo>
                    <a:pt x="2393" y="3238"/>
                  </a:lnTo>
                  <a:lnTo>
                    <a:pt x="2368" y="3246"/>
                  </a:lnTo>
                  <a:lnTo>
                    <a:pt x="2341" y="3250"/>
                  </a:lnTo>
                  <a:lnTo>
                    <a:pt x="2214" y="3250"/>
                  </a:lnTo>
                  <a:lnTo>
                    <a:pt x="2205" y="3208"/>
                  </a:lnTo>
                  <a:lnTo>
                    <a:pt x="2191" y="3167"/>
                  </a:lnTo>
                  <a:lnTo>
                    <a:pt x="2172" y="3131"/>
                  </a:lnTo>
                  <a:lnTo>
                    <a:pt x="2148" y="3096"/>
                  </a:lnTo>
                  <a:lnTo>
                    <a:pt x="2121" y="3065"/>
                  </a:lnTo>
                  <a:lnTo>
                    <a:pt x="2090" y="3037"/>
                  </a:lnTo>
                  <a:lnTo>
                    <a:pt x="2054" y="3014"/>
                  </a:lnTo>
                  <a:lnTo>
                    <a:pt x="2017" y="2996"/>
                  </a:lnTo>
                  <a:lnTo>
                    <a:pt x="1977" y="2982"/>
                  </a:lnTo>
                  <a:lnTo>
                    <a:pt x="1935" y="2973"/>
                  </a:lnTo>
                  <a:lnTo>
                    <a:pt x="1891" y="2971"/>
                  </a:lnTo>
                  <a:lnTo>
                    <a:pt x="1847" y="2973"/>
                  </a:lnTo>
                  <a:lnTo>
                    <a:pt x="1805" y="2982"/>
                  </a:lnTo>
                  <a:lnTo>
                    <a:pt x="1765" y="2996"/>
                  </a:lnTo>
                  <a:lnTo>
                    <a:pt x="1727" y="3014"/>
                  </a:lnTo>
                  <a:lnTo>
                    <a:pt x="1693" y="3037"/>
                  </a:lnTo>
                  <a:lnTo>
                    <a:pt x="1662" y="3065"/>
                  </a:lnTo>
                  <a:lnTo>
                    <a:pt x="1634" y="3096"/>
                  </a:lnTo>
                  <a:lnTo>
                    <a:pt x="1611" y="3131"/>
                  </a:lnTo>
                  <a:lnTo>
                    <a:pt x="1592" y="3167"/>
                  </a:lnTo>
                  <a:lnTo>
                    <a:pt x="1577" y="3208"/>
                  </a:lnTo>
                  <a:lnTo>
                    <a:pt x="1569" y="3250"/>
                  </a:lnTo>
                  <a:lnTo>
                    <a:pt x="923" y="3250"/>
                  </a:lnTo>
                  <a:lnTo>
                    <a:pt x="914" y="3208"/>
                  </a:lnTo>
                  <a:lnTo>
                    <a:pt x="900" y="3167"/>
                  </a:lnTo>
                  <a:lnTo>
                    <a:pt x="881" y="3131"/>
                  </a:lnTo>
                  <a:lnTo>
                    <a:pt x="858" y="3096"/>
                  </a:lnTo>
                  <a:lnTo>
                    <a:pt x="830" y="3065"/>
                  </a:lnTo>
                  <a:lnTo>
                    <a:pt x="799" y="3037"/>
                  </a:lnTo>
                  <a:lnTo>
                    <a:pt x="764" y="3014"/>
                  </a:lnTo>
                  <a:lnTo>
                    <a:pt x="727" y="2996"/>
                  </a:lnTo>
                  <a:lnTo>
                    <a:pt x="687" y="2982"/>
                  </a:lnTo>
                  <a:lnTo>
                    <a:pt x="644" y="2973"/>
                  </a:lnTo>
                  <a:lnTo>
                    <a:pt x="601" y="2971"/>
                  </a:lnTo>
                  <a:lnTo>
                    <a:pt x="557" y="2973"/>
                  </a:lnTo>
                  <a:lnTo>
                    <a:pt x="514" y="2982"/>
                  </a:lnTo>
                  <a:lnTo>
                    <a:pt x="474" y="2996"/>
                  </a:lnTo>
                  <a:lnTo>
                    <a:pt x="438" y="3014"/>
                  </a:lnTo>
                  <a:lnTo>
                    <a:pt x="403" y="3037"/>
                  </a:lnTo>
                  <a:lnTo>
                    <a:pt x="371" y="3065"/>
                  </a:lnTo>
                  <a:lnTo>
                    <a:pt x="344" y="3096"/>
                  </a:lnTo>
                  <a:lnTo>
                    <a:pt x="320" y="3131"/>
                  </a:lnTo>
                  <a:lnTo>
                    <a:pt x="301" y="3167"/>
                  </a:lnTo>
                  <a:lnTo>
                    <a:pt x="288" y="3208"/>
                  </a:lnTo>
                  <a:lnTo>
                    <a:pt x="278" y="3250"/>
                  </a:lnTo>
                  <a:lnTo>
                    <a:pt x="119" y="3250"/>
                  </a:lnTo>
                  <a:lnTo>
                    <a:pt x="91" y="3246"/>
                  </a:lnTo>
                  <a:lnTo>
                    <a:pt x="67" y="3238"/>
                  </a:lnTo>
                  <a:lnTo>
                    <a:pt x="44" y="3223"/>
                  </a:lnTo>
                  <a:lnTo>
                    <a:pt x="27" y="3205"/>
                  </a:lnTo>
                  <a:lnTo>
                    <a:pt x="12" y="3183"/>
                  </a:lnTo>
                  <a:lnTo>
                    <a:pt x="3" y="3157"/>
                  </a:lnTo>
                  <a:lnTo>
                    <a:pt x="0" y="3131"/>
                  </a:lnTo>
                  <a:lnTo>
                    <a:pt x="0" y="2867"/>
                  </a:lnTo>
                  <a:close/>
                  <a:moveTo>
                    <a:pt x="1757" y="2230"/>
                  </a:moveTo>
                  <a:lnTo>
                    <a:pt x="1747" y="2233"/>
                  </a:lnTo>
                  <a:lnTo>
                    <a:pt x="1741" y="2240"/>
                  </a:lnTo>
                  <a:lnTo>
                    <a:pt x="1739" y="2249"/>
                  </a:lnTo>
                  <a:lnTo>
                    <a:pt x="1739" y="2598"/>
                  </a:lnTo>
                  <a:lnTo>
                    <a:pt x="1741" y="2608"/>
                  </a:lnTo>
                  <a:lnTo>
                    <a:pt x="1747" y="2615"/>
                  </a:lnTo>
                  <a:lnTo>
                    <a:pt x="1757" y="2617"/>
                  </a:lnTo>
                  <a:lnTo>
                    <a:pt x="2210" y="2617"/>
                  </a:lnTo>
                  <a:lnTo>
                    <a:pt x="2218" y="2615"/>
                  </a:lnTo>
                  <a:lnTo>
                    <a:pt x="2225" y="2609"/>
                  </a:lnTo>
                  <a:lnTo>
                    <a:pt x="2227" y="2601"/>
                  </a:lnTo>
                  <a:lnTo>
                    <a:pt x="2227" y="2592"/>
                  </a:lnTo>
                  <a:lnTo>
                    <a:pt x="2222" y="2586"/>
                  </a:lnTo>
                  <a:lnTo>
                    <a:pt x="1856" y="2235"/>
                  </a:lnTo>
                  <a:lnTo>
                    <a:pt x="1853" y="2233"/>
                  </a:lnTo>
                  <a:lnTo>
                    <a:pt x="1847" y="2231"/>
                  </a:lnTo>
                  <a:lnTo>
                    <a:pt x="1843" y="2230"/>
                  </a:lnTo>
                  <a:lnTo>
                    <a:pt x="1757" y="2230"/>
                  </a:lnTo>
                  <a:close/>
                  <a:moveTo>
                    <a:pt x="119" y="1886"/>
                  </a:moveTo>
                  <a:lnTo>
                    <a:pt x="1480" y="1886"/>
                  </a:lnTo>
                  <a:lnTo>
                    <a:pt x="1506" y="1888"/>
                  </a:lnTo>
                  <a:lnTo>
                    <a:pt x="1532" y="1897"/>
                  </a:lnTo>
                  <a:lnTo>
                    <a:pt x="1554" y="1912"/>
                  </a:lnTo>
                  <a:lnTo>
                    <a:pt x="1573" y="1931"/>
                  </a:lnTo>
                  <a:lnTo>
                    <a:pt x="1586" y="1952"/>
                  </a:lnTo>
                  <a:lnTo>
                    <a:pt x="1595" y="1977"/>
                  </a:lnTo>
                  <a:lnTo>
                    <a:pt x="1599" y="2005"/>
                  </a:lnTo>
                  <a:lnTo>
                    <a:pt x="1599" y="2093"/>
                  </a:lnTo>
                  <a:lnTo>
                    <a:pt x="1834" y="2093"/>
                  </a:lnTo>
                  <a:lnTo>
                    <a:pt x="1860" y="2095"/>
                  </a:lnTo>
                  <a:lnTo>
                    <a:pt x="1883" y="2101"/>
                  </a:lnTo>
                  <a:lnTo>
                    <a:pt x="1905" y="2110"/>
                  </a:lnTo>
                  <a:lnTo>
                    <a:pt x="1926" y="2123"/>
                  </a:lnTo>
                  <a:lnTo>
                    <a:pt x="1945" y="2139"/>
                  </a:lnTo>
                  <a:lnTo>
                    <a:pt x="2413" y="2601"/>
                  </a:lnTo>
                  <a:lnTo>
                    <a:pt x="2430" y="2620"/>
                  </a:lnTo>
                  <a:lnTo>
                    <a:pt x="2443" y="2641"/>
                  </a:lnTo>
                  <a:lnTo>
                    <a:pt x="2452" y="2665"/>
                  </a:lnTo>
                  <a:lnTo>
                    <a:pt x="2457" y="2689"/>
                  </a:lnTo>
                  <a:lnTo>
                    <a:pt x="2460" y="2715"/>
                  </a:lnTo>
                  <a:lnTo>
                    <a:pt x="2460" y="2802"/>
                  </a:lnTo>
                  <a:lnTo>
                    <a:pt x="0" y="2802"/>
                  </a:lnTo>
                  <a:lnTo>
                    <a:pt x="0" y="2005"/>
                  </a:lnTo>
                  <a:lnTo>
                    <a:pt x="3" y="1977"/>
                  </a:lnTo>
                  <a:lnTo>
                    <a:pt x="12" y="1952"/>
                  </a:lnTo>
                  <a:lnTo>
                    <a:pt x="26" y="1931"/>
                  </a:lnTo>
                  <a:lnTo>
                    <a:pt x="44" y="1912"/>
                  </a:lnTo>
                  <a:lnTo>
                    <a:pt x="67" y="1897"/>
                  </a:lnTo>
                  <a:lnTo>
                    <a:pt x="91" y="1888"/>
                  </a:lnTo>
                  <a:lnTo>
                    <a:pt x="119" y="1886"/>
                  </a:lnTo>
                  <a:close/>
                  <a:moveTo>
                    <a:pt x="2148" y="1419"/>
                  </a:moveTo>
                  <a:lnTo>
                    <a:pt x="2125" y="1422"/>
                  </a:lnTo>
                  <a:lnTo>
                    <a:pt x="2104" y="1429"/>
                  </a:lnTo>
                  <a:lnTo>
                    <a:pt x="2086" y="1441"/>
                  </a:lnTo>
                  <a:lnTo>
                    <a:pt x="2071" y="1457"/>
                  </a:lnTo>
                  <a:lnTo>
                    <a:pt x="2059" y="1475"/>
                  </a:lnTo>
                  <a:lnTo>
                    <a:pt x="2052" y="1496"/>
                  </a:lnTo>
                  <a:lnTo>
                    <a:pt x="2049" y="1519"/>
                  </a:lnTo>
                  <a:lnTo>
                    <a:pt x="2052" y="1541"/>
                  </a:lnTo>
                  <a:lnTo>
                    <a:pt x="2059" y="1562"/>
                  </a:lnTo>
                  <a:lnTo>
                    <a:pt x="2071" y="1581"/>
                  </a:lnTo>
                  <a:lnTo>
                    <a:pt x="2086" y="1597"/>
                  </a:lnTo>
                  <a:lnTo>
                    <a:pt x="2105" y="1608"/>
                  </a:lnTo>
                  <a:lnTo>
                    <a:pt x="2125" y="1616"/>
                  </a:lnTo>
                  <a:lnTo>
                    <a:pt x="2148" y="1618"/>
                  </a:lnTo>
                  <a:lnTo>
                    <a:pt x="2171" y="1616"/>
                  </a:lnTo>
                  <a:lnTo>
                    <a:pt x="2192" y="1608"/>
                  </a:lnTo>
                  <a:lnTo>
                    <a:pt x="2211" y="1597"/>
                  </a:lnTo>
                  <a:lnTo>
                    <a:pt x="2226" y="1581"/>
                  </a:lnTo>
                  <a:lnTo>
                    <a:pt x="2237" y="1562"/>
                  </a:lnTo>
                  <a:lnTo>
                    <a:pt x="2245" y="1541"/>
                  </a:lnTo>
                  <a:lnTo>
                    <a:pt x="2248" y="1519"/>
                  </a:lnTo>
                  <a:lnTo>
                    <a:pt x="2245" y="1496"/>
                  </a:lnTo>
                  <a:lnTo>
                    <a:pt x="2237" y="1475"/>
                  </a:lnTo>
                  <a:lnTo>
                    <a:pt x="2226" y="1457"/>
                  </a:lnTo>
                  <a:lnTo>
                    <a:pt x="2211" y="1441"/>
                  </a:lnTo>
                  <a:lnTo>
                    <a:pt x="2192" y="1429"/>
                  </a:lnTo>
                  <a:lnTo>
                    <a:pt x="2171" y="1422"/>
                  </a:lnTo>
                  <a:lnTo>
                    <a:pt x="2148" y="1419"/>
                  </a:lnTo>
                  <a:close/>
                  <a:moveTo>
                    <a:pt x="2386" y="408"/>
                  </a:moveTo>
                  <a:lnTo>
                    <a:pt x="2403" y="409"/>
                  </a:lnTo>
                  <a:lnTo>
                    <a:pt x="2405" y="410"/>
                  </a:lnTo>
                  <a:lnTo>
                    <a:pt x="2424" y="417"/>
                  </a:lnTo>
                  <a:lnTo>
                    <a:pt x="2438" y="429"/>
                  </a:lnTo>
                  <a:lnTo>
                    <a:pt x="2450" y="446"/>
                  </a:lnTo>
                  <a:lnTo>
                    <a:pt x="2455" y="463"/>
                  </a:lnTo>
                  <a:lnTo>
                    <a:pt x="2455" y="483"/>
                  </a:lnTo>
                  <a:lnTo>
                    <a:pt x="2307" y="1397"/>
                  </a:lnTo>
                  <a:lnTo>
                    <a:pt x="2326" y="1427"/>
                  </a:lnTo>
                  <a:lnTo>
                    <a:pt x="2340" y="1459"/>
                  </a:lnTo>
                  <a:lnTo>
                    <a:pt x="2347" y="1495"/>
                  </a:lnTo>
                  <a:lnTo>
                    <a:pt x="2841" y="1888"/>
                  </a:lnTo>
                  <a:lnTo>
                    <a:pt x="2852" y="1899"/>
                  </a:lnTo>
                  <a:lnTo>
                    <a:pt x="2861" y="1914"/>
                  </a:lnTo>
                  <a:lnTo>
                    <a:pt x="2865" y="1929"/>
                  </a:lnTo>
                  <a:lnTo>
                    <a:pt x="2865" y="1946"/>
                  </a:lnTo>
                  <a:lnTo>
                    <a:pt x="2863" y="1962"/>
                  </a:lnTo>
                  <a:lnTo>
                    <a:pt x="2855" y="1977"/>
                  </a:lnTo>
                  <a:lnTo>
                    <a:pt x="2854" y="1978"/>
                  </a:lnTo>
                  <a:lnTo>
                    <a:pt x="2843" y="1992"/>
                  </a:lnTo>
                  <a:lnTo>
                    <a:pt x="2829" y="2001"/>
                  </a:lnTo>
                  <a:lnTo>
                    <a:pt x="2815" y="2007"/>
                  </a:lnTo>
                  <a:lnTo>
                    <a:pt x="2798" y="2010"/>
                  </a:lnTo>
                  <a:lnTo>
                    <a:pt x="2783" y="2007"/>
                  </a:lnTo>
                  <a:lnTo>
                    <a:pt x="2766" y="2002"/>
                  </a:lnTo>
                  <a:lnTo>
                    <a:pt x="2207" y="1710"/>
                  </a:lnTo>
                  <a:lnTo>
                    <a:pt x="2178" y="1718"/>
                  </a:lnTo>
                  <a:lnTo>
                    <a:pt x="2148" y="1720"/>
                  </a:lnTo>
                  <a:lnTo>
                    <a:pt x="2112" y="1717"/>
                  </a:lnTo>
                  <a:lnTo>
                    <a:pt x="2079" y="1708"/>
                  </a:lnTo>
                  <a:lnTo>
                    <a:pt x="2046" y="1693"/>
                  </a:lnTo>
                  <a:lnTo>
                    <a:pt x="2019" y="1674"/>
                  </a:lnTo>
                  <a:lnTo>
                    <a:pt x="1994" y="1649"/>
                  </a:lnTo>
                  <a:lnTo>
                    <a:pt x="1974" y="1620"/>
                  </a:lnTo>
                  <a:lnTo>
                    <a:pt x="1960" y="1589"/>
                  </a:lnTo>
                  <a:lnTo>
                    <a:pt x="1950" y="1555"/>
                  </a:lnTo>
                  <a:lnTo>
                    <a:pt x="1946" y="1519"/>
                  </a:lnTo>
                  <a:lnTo>
                    <a:pt x="1950" y="1486"/>
                  </a:lnTo>
                  <a:lnTo>
                    <a:pt x="1957" y="1454"/>
                  </a:lnTo>
                  <a:lnTo>
                    <a:pt x="1970" y="1426"/>
                  </a:lnTo>
                  <a:lnTo>
                    <a:pt x="1986" y="1399"/>
                  </a:lnTo>
                  <a:lnTo>
                    <a:pt x="2007" y="1376"/>
                  </a:lnTo>
                  <a:lnTo>
                    <a:pt x="2032" y="1355"/>
                  </a:lnTo>
                  <a:lnTo>
                    <a:pt x="2059" y="1339"/>
                  </a:lnTo>
                  <a:lnTo>
                    <a:pt x="2326" y="455"/>
                  </a:lnTo>
                  <a:lnTo>
                    <a:pt x="2333" y="439"/>
                  </a:lnTo>
                  <a:lnTo>
                    <a:pt x="2343" y="427"/>
                  </a:lnTo>
                  <a:lnTo>
                    <a:pt x="2356" y="417"/>
                  </a:lnTo>
                  <a:lnTo>
                    <a:pt x="2371" y="410"/>
                  </a:lnTo>
                  <a:lnTo>
                    <a:pt x="2386" y="408"/>
                  </a:lnTo>
                  <a:close/>
                  <a:moveTo>
                    <a:pt x="2148" y="0"/>
                  </a:moveTo>
                  <a:lnTo>
                    <a:pt x="2252" y="3"/>
                  </a:lnTo>
                  <a:lnTo>
                    <a:pt x="2354" y="13"/>
                  </a:lnTo>
                  <a:lnTo>
                    <a:pt x="2454" y="30"/>
                  </a:lnTo>
                  <a:lnTo>
                    <a:pt x="2552" y="54"/>
                  </a:lnTo>
                  <a:lnTo>
                    <a:pt x="2646" y="83"/>
                  </a:lnTo>
                  <a:lnTo>
                    <a:pt x="2738" y="119"/>
                  </a:lnTo>
                  <a:lnTo>
                    <a:pt x="2827" y="160"/>
                  </a:lnTo>
                  <a:lnTo>
                    <a:pt x="2914" y="206"/>
                  </a:lnTo>
                  <a:lnTo>
                    <a:pt x="2996" y="259"/>
                  </a:lnTo>
                  <a:lnTo>
                    <a:pt x="3075" y="317"/>
                  </a:lnTo>
                  <a:lnTo>
                    <a:pt x="3151" y="378"/>
                  </a:lnTo>
                  <a:lnTo>
                    <a:pt x="3221" y="444"/>
                  </a:lnTo>
                  <a:lnTo>
                    <a:pt x="3287" y="516"/>
                  </a:lnTo>
                  <a:lnTo>
                    <a:pt x="3349" y="591"/>
                  </a:lnTo>
                  <a:lnTo>
                    <a:pt x="3406" y="670"/>
                  </a:lnTo>
                  <a:lnTo>
                    <a:pt x="3458" y="753"/>
                  </a:lnTo>
                  <a:lnTo>
                    <a:pt x="3505" y="838"/>
                  </a:lnTo>
                  <a:lnTo>
                    <a:pt x="3546" y="928"/>
                  </a:lnTo>
                  <a:lnTo>
                    <a:pt x="3582" y="1021"/>
                  </a:lnTo>
                  <a:lnTo>
                    <a:pt x="3612" y="1115"/>
                  </a:lnTo>
                  <a:lnTo>
                    <a:pt x="3635" y="1213"/>
                  </a:lnTo>
                  <a:lnTo>
                    <a:pt x="3653" y="1313"/>
                  </a:lnTo>
                  <a:lnTo>
                    <a:pt x="3663" y="1414"/>
                  </a:lnTo>
                  <a:lnTo>
                    <a:pt x="3666" y="1519"/>
                  </a:lnTo>
                  <a:lnTo>
                    <a:pt x="3663" y="1619"/>
                  </a:lnTo>
                  <a:lnTo>
                    <a:pt x="3653" y="1718"/>
                  </a:lnTo>
                  <a:lnTo>
                    <a:pt x="3637" y="1815"/>
                  </a:lnTo>
                  <a:lnTo>
                    <a:pt x="3615" y="1909"/>
                  </a:lnTo>
                  <a:lnTo>
                    <a:pt x="3587" y="2002"/>
                  </a:lnTo>
                  <a:lnTo>
                    <a:pt x="3554" y="2092"/>
                  </a:lnTo>
                  <a:lnTo>
                    <a:pt x="3515" y="2179"/>
                  </a:lnTo>
                  <a:lnTo>
                    <a:pt x="3472" y="2263"/>
                  </a:lnTo>
                  <a:lnTo>
                    <a:pt x="3422" y="2344"/>
                  </a:lnTo>
                  <a:lnTo>
                    <a:pt x="3368" y="2421"/>
                  </a:lnTo>
                  <a:lnTo>
                    <a:pt x="3309" y="2496"/>
                  </a:lnTo>
                  <a:lnTo>
                    <a:pt x="3247" y="2566"/>
                  </a:lnTo>
                  <a:lnTo>
                    <a:pt x="3181" y="2631"/>
                  </a:lnTo>
                  <a:lnTo>
                    <a:pt x="3109" y="2694"/>
                  </a:lnTo>
                  <a:lnTo>
                    <a:pt x="3035" y="2751"/>
                  </a:lnTo>
                  <a:lnTo>
                    <a:pt x="2957" y="2804"/>
                  </a:lnTo>
                  <a:lnTo>
                    <a:pt x="2875" y="2853"/>
                  </a:lnTo>
                  <a:lnTo>
                    <a:pt x="2791" y="2895"/>
                  </a:lnTo>
                  <a:lnTo>
                    <a:pt x="2703" y="2933"/>
                  </a:lnTo>
                  <a:lnTo>
                    <a:pt x="2613" y="2965"/>
                  </a:lnTo>
                  <a:lnTo>
                    <a:pt x="2613" y="2749"/>
                  </a:lnTo>
                  <a:lnTo>
                    <a:pt x="2694" y="2715"/>
                  </a:lnTo>
                  <a:lnTo>
                    <a:pt x="2773" y="2676"/>
                  </a:lnTo>
                  <a:lnTo>
                    <a:pt x="2848" y="2631"/>
                  </a:lnTo>
                  <a:lnTo>
                    <a:pt x="2919" y="2582"/>
                  </a:lnTo>
                  <a:lnTo>
                    <a:pt x="2988" y="2529"/>
                  </a:lnTo>
                  <a:lnTo>
                    <a:pt x="3053" y="2471"/>
                  </a:lnTo>
                  <a:lnTo>
                    <a:pt x="3114" y="2409"/>
                  </a:lnTo>
                  <a:lnTo>
                    <a:pt x="3171" y="2343"/>
                  </a:lnTo>
                  <a:lnTo>
                    <a:pt x="3224" y="2274"/>
                  </a:lnTo>
                  <a:lnTo>
                    <a:pt x="3272" y="2201"/>
                  </a:lnTo>
                  <a:lnTo>
                    <a:pt x="3314" y="2124"/>
                  </a:lnTo>
                  <a:lnTo>
                    <a:pt x="3352" y="2045"/>
                  </a:lnTo>
                  <a:lnTo>
                    <a:pt x="3385" y="1964"/>
                  </a:lnTo>
                  <a:lnTo>
                    <a:pt x="3412" y="1878"/>
                  </a:lnTo>
                  <a:lnTo>
                    <a:pt x="3434" y="1792"/>
                  </a:lnTo>
                  <a:lnTo>
                    <a:pt x="3449" y="1703"/>
                  </a:lnTo>
                  <a:lnTo>
                    <a:pt x="3458" y="1611"/>
                  </a:lnTo>
                  <a:lnTo>
                    <a:pt x="3462" y="1519"/>
                  </a:lnTo>
                  <a:lnTo>
                    <a:pt x="3458" y="1424"/>
                  </a:lnTo>
                  <a:lnTo>
                    <a:pt x="3449" y="1333"/>
                  </a:lnTo>
                  <a:lnTo>
                    <a:pt x="3433" y="1243"/>
                  </a:lnTo>
                  <a:lnTo>
                    <a:pt x="3410" y="1155"/>
                  </a:lnTo>
                  <a:lnTo>
                    <a:pt x="3383" y="1070"/>
                  </a:lnTo>
                  <a:lnTo>
                    <a:pt x="3349" y="987"/>
                  </a:lnTo>
                  <a:lnTo>
                    <a:pt x="3311" y="907"/>
                  </a:lnTo>
                  <a:lnTo>
                    <a:pt x="3267" y="830"/>
                  </a:lnTo>
                  <a:lnTo>
                    <a:pt x="3218" y="757"/>
                  </a:lnTo>
                  <a:lnTo>
                    <a:pt x="3165" y="687"/>
                  </a:lnTo>
                  <a:lnTo>
                    <a:pt x="3107" y="620"/>
                  </a:lnTo>
                  <a:lnTo>
                    <a:pt x="3045" y="559"/>
                  </a:lnTo>
                  <a:lnTo>
                    <a:pt x="2979" y="501"/>
                  </a:lnTo>
                  <a:lnTo>
                    <a:pt x="2909" y="447"/>
                  </a:lnTo>
                  <a:lnTo>
                    <a:pt x="2836" y="399"/>
                  </a:lnTo>
                  <a:lnTo>
                    <a:pt x="2759" y="354"/>
                  </a:lnTo>
                  <a:lnTo>
                    <a:pt x="2680" y="315"/>
                  </a:lnTo>
                  <a:lnTo>
                    <a:pt x="2597" y="282"/>
                  </a:lnTo>
                  <a:lnTo>
                    <a:pt x="2512" y="254"/>
                  </a:lnTo>
                  <a:lnTo>
                    <a:pt x="2424" y="232"/>
                  </a:lnTo>
                  <a:lnTo>
                    <a:pt x="2334" y="216"/>
                  </a:lnTo>
                  <a:lnTo>
                    <a:pt x="2242" y="206"/>
                  </a:lnTo>
                  <a:lnTo>
                    <a:pt x="2148" y="203"/>
                  </a:lnTo>
                  <a:lnTo>
                    <a:pt x="2055" y="206"/>
                  </a:lnTo>
                  <a:lnTo>
                    <a:pt x="1963" y="216"/>
                  </a:lnTo>
                  <a:lnTo>
                    <a:pt x="1873" y="232"/>
                  </a:lnTo>
                  <a:lnTo>
                    <a:pt x="1785" y="254"/>
                  </a:lnTo>
                  <a:lnTo>
                    <a:pt x="1700" y="282"/>
                  </a:lnTo>
                  <a:lnTo>
                    <a:pt x="1617" y="315"/>
                  </a:lnTo>
                  <a:lnTo>
                    <a:pt x="1537" y="354"/>
                  </a:lnTo>
                  <a:lnTo>
                    <a:pt x="1461" y="399"/>
                  </a:lnTo>
                  <a:lnTo>
                    <a:pt x="1388" y="447"/>
                  </a:lnTo>
                  <a:lnTo>
                    <a:pt x="1318" y="501"/>
                  </a:lnTo>
                  <a:lnTo>
                    <a:pt x="1252" y="559"/>
                  </a:lnTo>
                  <a:lnTo>
                    <a:pt x="1190" y="620"/>
                  </a:lnTo>
                  <a:lnTo>
                    <a:pt x="1132" y="687"/>
                  </a:lnTo>
                  <a:lnTo>
                    <a:pt x="1079" y="757"/>
                  </a:lnTo>
                  <a:lnTo>
                    <a:pt x="1030" y="830"/>
                  </a:lnTo>
                  <a:lnTo>
                    <a:pt x="985" y="907"/>
                  </a:lnTo>
                  <a:lnTo>
                    <a:pt x="946" y="987"/>
                  </a:lnTo>
                  <a:lnTo>
                    <a:pt x="913" y="1070"/>
                  </a:lnTo>
                  <a:lnTo>
                    <a:pt x="885" y="1155"/>
                  </a:lnTo>
                  <a:lnTo>
                    <a:pt x="864" y="1243"/>
                  </a:lnTo>
                  <a:lnTo>
                    <a:pt x="848" y="1333"/>
                  </a:lnTo>
                  <a:lnTo>
                    <a:pt x="838" y="1424"/>
                  </a:lnTo>
                  <a:lnTo>
                    <a:pt x="834" y="1519"/>
                  </a:lnTo>
                  <a:lnTo>
                    <a:pt x="837" y="1591"/>
                  </a:lnTo>
                  <a:lnTo>
                    <a:pt x="843" y="1662"/>
                  </a:lnTo>
                  <a:lnTo>
                    <a:pt x="852" y="1733"/>
                  </a:lnTo>
                  <a:lnTo>
                    <a:pt x="647" y="1733"/>
                  </a:lnTo>
                  <a:lnTo>
                    <a:pt x="638" y="1662"/>
                  </a:lnTo>
                  <a:lnTo>
                    <a:pt x="632" y="1591"/>
                  </a:lnTo>
                  <a:lnTo>
                    <a:pt x="631" y="1519"/>
                  </a:lnTo>
                  <a:lnTo>
                    <a:pt x="634" y="1414"/>
                  </a:lnTo>
                  <a:lnTo>
                    <a:pt x="644" y="1313"/>
                  </a:lnTo>
                  <a:lnTo>
                    <a:pt x="662" y="1213"/>
                  </a:lnTo>
                  <a:lnTo>
                    <a:pt x="685" y="1115"/>
                  </a:lnTo>
                  <a:lnTo>
                    <a:pt x="714" y="1021"/>
                  </a:lnTo>
                  <a:lnTo>
                    <a:pt x="750" y="928"/>
                  </a:lnTo>
                  <a:lnTo>
                    <a:pt x="791" y="838"/>
                  </a:lnTo>
                  <a:lnTo>
                    <a:pt x="839" y="753"/>
                  </a:lnTo>
                  <a:lnTo>
                    <a:pt x="890" y="670"/>
                  </a:lnTo>
                  <a:lnTo>
                    <a:pt x="948" y="591"/>
                  </a:lnTo>
                  <a:lnTo>
                    <a:pt x="1009" y="516"/>
                  </a:lnTo>
                  <a:lnTo>
                    <a:pt x="1075" y="444"/>
                  </a:lnTo>
                  <a:lnTo>
                    <a:pt x="1146" y="378"/>
                  </a:lnTo>
                  <a:lnTo>
                    <a:pt x="1222" y="317"/>
                  </a:lnTo>
                  <a:lnTo>
                    <a:pt x="1301" y="259"/>
                  </a:lnTo>
                  <a:lnTo>
                    <a:pt x="1383" y="206"/>
                  </a:lnTo>
                  <a:lnTo>
                    <a:pt x="1469" y="160"/>
                  </a:lnTo>
                  <a:lnTo>
                    <a:pt x="1559" y="119"/>
                  </a:lnTo>
                  <a:lnTo>
                    <a:pt x="1651" y="83"/>
                  </a:lnTo>
                  <a:lnTo>
                    <a:pt x="1745" y="54"/>
                  </a:lnTo>
                  <a:lnTo>
                    <a:pt x="1843" y="30"/>
                  </a:lnTo>
                  <a:lnTo>
                    <a:pt x="1943" y="13"/>
                  </a:lnTo>
                  <a:lnTo>
                    <a:pt x="2044" y="3"/>
                  </a:lnTo>
                  <a:lnTo>
                    <a:pt x="2148" y="0"/>
                  </a:lnTo>
                  <a:close/>
                </a:path>
              </a:pathLst>
            </a:custGeom>
            <a:solidFill>
              <a:schemeClr val="tx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nvGrpSpPr>
            <p:cNvPr id="181" name="Group 180"/>
            <p:cNvGrpSpPr/>
            <p:nvPr/>
          </p:nvGrpSpPr>
          <p:grpSpPr>
            <a:xfrm>
              <a:off x="6856226" y="4210158"/>
              <a:ext cx="358780" cy="368362"/>
              <a:chOff x="-1162050" y="2613025"/>
              <a:chExt cx="684212" cy="701675"/>
            </a:xfrm>
            <a:solidFill>
              <a:schemeClr val="tx1"/>
            </a:solidFill>
          </p:grpSpPr>
          <p:sp>
            <p:nvSpPr>
              <p:cNvPr id="172" name="Freeform 112"/>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73" name="Freeform 113"/>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74" name="Freeform 114"/>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75" name="Freeform 115"/>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76" name="Freeform 116"/>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77" name="Freeform 117"/>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78" name="Freeform 118"/>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79" name="Freeform 119"/>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80" name="Freeform 120"/>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grpSp>
          <p:nvGrpSpPr>
            <p:cNvPr id="189" name="Group 188"/>
            <p:cNvGrpSpPr/>
            <p:nvPr/>
          </p:nvGrpSpPr>
          <p:grpSpPr>
            <a:xfrm>
              <a:off x="4609038" y="3579286"/>
              <a:ext cx="351865" cy="353883"/>
              <a:chOff x="-2292350" y="3246438"/>
              <a:chExt cx="2082800" cy="2092325"/>
            </a:xfrm>
            <a:solidFill>
              <a:schemeClr val="tx1"/>
            </a:solidFill>
          </p:grpSpPr>
          <p:sp>
            <p:nvSpPr>
              <p:cNvPr id="186" name="Freeform 125"/>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87" name="Freeform 126"/>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188" name="Freeform 127"/>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sp>
          <p:nvSpPr>
            <p:cNvPr id="205" name="Freeform 142"/>
            <p:cNvSpPr>
              <a:spLocks noEditPoints="1"/>
            </p:cNvSpPr>
            <p:nvPr/>
          </p:nvSpPr>
          <p:spPr bwMode="auto">
            <a:xfrm>
              <a:off x="4915769" y="4210506"/>
              <a:ext cx="381510" cy="380619"/>
            </a:xfrm>
            <a:custGeom>
              <a:avLst/>
              <a:gdLst>
                <a:gd name="T0" fmla="*/ 1921 w 3440"/>
                <a:gd name="T1" fmla="*/ 3131 h 3427"/>
                <a:gd name="T2" fmla="*/ 1744 w 3440"/>
                <a:gd name="T3" fmla="*/ 3235 h 3427"/>
                <a:gd name="T4" fmla="*/ 1561 w 3440"/>
                <a:gd name="T5" fmla="*/ 3225 h 3427"/>
                <a:gd name="T6" fmla="*/ 1664 w 3440"/>
                <a:gd name="T7" fmla="*/ 3278 h 3427"/>
                <a:gd name="T8" fmla="*/ 1898 w 3440"/>
                <a:gd name="T9" fmla="*/ 3306 h 3427"/>
                <a:gd name="T10" fmla="*/ 2120 w 3440"/>
                <a:gd name="T11" fmla="*/ 3161 h 3427"/>
                <a:gd name="T12" fmla="*/ 310 w 3440"/>
                <a:gd name="T13" fmla="*/ 1242 h 3427"/>
                <a:gd name="T14" fmla="*/ 268 w 3440"/>
                <a:gd name="T15" fmla="*/ 1280 h 3427"/>
                <a:gd name="T16" fmla="*/ 136 w 3440"/>
                <a:gd name="T17" fmla="*/ 1477 h 3427"/>
                <a:gd name="T18" fmla="*/ 159 w 3440"/>
                <a:gd name="T19" fmla="*/ 1706 h 3427"/>
                <a:gd name="T20" fmla="*/ 237 w 3440"/>
                <a:gd name="T21" fmla="*/ 1850 h 3427"/>
                <a:gd name="T22" fmla="*/ 213 w 3440"/>
                <a:gd name="T23" fmla="*/ 1662 h 3427"/>
                <a:gd name="T24" fmla="*/ 267 w 3440"/>
                <a:gd name="T25" fmla="*/ 1509 h 3427"/>
                <a:gd name="T26" fmla="*/ 418 w 3440"/>
                <a:gd name="T27" fmla="*/ 1425 h 3427"/>
                <a:gd name="T28" fmla="*/ 496 w 3440"/>
                <a:gd name="T29" fmla="*/ 1101 h 3427"/>
                <a:gd name="T30" fmla="*/ 768 w 3440"/>
                <a:gd name="T31" fmla="*/ 1404 h 3427"/>
                <a:gd name="T32" fmla="*/ 794 w 3440"/>
                <a:gd name="T33" fmla="*/ 1647 h 3427"/>
                <a:gd name="T34" fmla="*/ 644 w 3440"/>
                <a:gd name="T35" fmla="*/ 1825 h 3427"/>
                <a:gd name="T36" fmla="*/ 681 w 3440"/>
                <a:gd name="T37" fmla="*/ 2064 h 3427"/>
                <a:gd name="T38" fmla="*/ 955 w 3440"/>
                <a:gd name="T39" fmla="*/ 2396 h 3427"/>
                <a:gd name="T40" fmla="*/ 1289 w 3440"/>
                <a:gd name="T41" fmla="*/ 2698 h 3427"/>
                <a:gd name="T42" fmla="*/ 1559 w 3440"/>
                <a:gd name="T43" fmla="*/ 2804 h 3427"/>
                <a:gd name="T44" fmla="*/ 1735 w 3440"/>
                <a:gd name="T45" fmla="*/ 2654 h 3427"/>
                <a:gd name="T46" fmla="*/ 1952 w 3440"/>
                <a:gd name="T47" fmla="*/ 2627 h 3427"/>
                <a:gd name="T48" fmla="*/ 2281 w 3440"/>
                <a:gd name="T49" fmla="*/ 2867 h 3427"/>
                <a:gd name="T50" fmla="*/ 2319 w 3440"/>
                <a:gd name="T51" fmla="*/ 3123 h 3427"/>
                <a:gd name="T52" fmla="*/ 2149 w 3440"/>
                <a:gd name="T53" fmla="*/ 3323 h 3427"/>
                <a:gd name="T54" fmla="*/ 1853 w 3440"/>
                <a:gd name="T55" fmla="*/ 3424 h 3427"/>
                <a:gd name="T56" fmla="*/ 1291 w 3440"/>
                <a:gd name="T57" fmla="*/ 3222 h 3427"/>
                <a:gd name="T58" fmla="*/ 605 w 3440"/>
                <a:gd name="T59" fmla="*/ 2666 h 3427"/>
                <a:gd name="T60" fmla="*/ 130 w 3440"/>
                <a:gd name="T61" fmla="*/ 1991 h 3427"/>
                <a:gd name="T62" fmla="*/ 1 w 3440"/>
                <a:gd name="T63" fmla="*/ 1475 h 3427"/>
                <a:gd name="T64" fmla="*/ 144 w 3440"/>
                <a:gd name="T65" fmla="*/ 1230 h 3427"/>
                <a:gd name="T66" fmla="*/ 354 w 3440"/>
                <a:gd name="T67" fmla="*/ 1084 h 3427"/>
                <a:gd name="T68" fmla="*/ 2736 w 3440"/>
                <a:gd name="T69" fmla="*/ 754 h 3427"/>
                <a:gd name="T70" fmla="*/ 2796 w 3440"/>
                <a:gd name="T71" fmla="*/ 980 h 3427"/>
                <a:gd name="T72" fmla="*/ 3021 w 3440"/>
                <a:gd name="T73" fmla="*/ 922 h 3427"/>
                <a:gd name="T74" fmla="*/ 2963 w 3440"/>
                <a:gd name="T75" fmla="*/ 695 h 3427"/>
                <a:gd name="T76" fmla="*/ 2257 w 3440"/>
                <a:gd name="T77" fmla="*/ 731 h 3427"/>
                <a:gd name="T78" fmla="*/ 2278 w 3440"/>
                <a:gd name="T79" fmla="*/ 964 h 3427"/>
                <a:gd name="T80" fmla="*/ 2510 w 3440"/>
                <a:gd name="T81" fmla="*/ 945 h 3427"/>
                <a:gd name="T82" fmla="*/ 2490 w 3440"/>
                <a:gd name="T83" fmla="*/ 712 h 3427"/>
                <a:gd name="T84" fmla="*/ 1782 w 3440"/>
                <a:gd name="T85" fmla="*/ 712 h 3427"/>
                <a:gd name="T86" fmla="*/ 1762 w 3440"/>
                <a:gd name="T87" fmla="*/ 945 h 3427"/>
                <a:gd name="T88" fmla="*/ 1995 w 3440"/>
                <a:gd name="T89" fmla="*/ 964 h 3427"/>
                <a:gd name="T90" fmla="*/ 2015 w 3440"/>
                <a:gd name="T91" fmla="*/ 731 h 3427"/>
                <a:gd name="T92" fmla="*/ 2626 w 3440"/>
                <a:gd name="T93" fmla="*/ 22 h 3427"/>
                <a:gd name="T94" fmla="*/ 3208 w 3440"/>
                <a:gd name="T95" fmla="*/ 314 h 3427"/>
                <a:gd name="T96" fmla="*/ 3440 w 3440"/>
                <a:gd name="T97" fmla="*/ 838 h 3427"/>
                <a:gd name="T98" fmla="*/ 3208 w 3440"/>
                <a:gd name="T99" fmla="*/ 1361 h 3427"/>
                <a:gd name="T100" fmla="*/ 2626 w 3440"/>
                <a:gd name="T101" fmla="*/ 1653 h 3427"/>
                <a:gd name="T102" fmla="*/ 2065 w 3440"/>
                <a:gd name="T103" fmla="*/ 1778 h 3427"/>
                <a:gd name="T104" fmla="*/ 1577 w 3440"/>
                <a:gd name="T105" fmla="*/ 1882 h 3427"/>
                <a:gd name="T106" fmla="*/ 1642 w 3440"/>
                <a:gd name="T107" fmla="*/ 1433 h 3427"/>
                <a:gd name="T108" fmla="*/ 1338 w 3440"/>
                <a:gd name="T109" fmla="*/ 962 h 3427"/>
                <a:gd name="T110" fmla="*/ 1472 w 3440"/>
                <a:gd name="T111" fmla="*/ 415 h 3427"/>
                <a:gd name="T112" fmla="*/ 1990 w 3440"/>
                <a:gd name="T113" fmla="*/ 60 h 3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40" h="3427">
                  <a:moveTo>
                    <a:pt x="1973" y="3010"/>
                  </a:moveTo>
                  <a:lnTo>
                    <a:pt x="1972" y="3013"/>
                  </a:lnTo>
                  <a:lnTo>
                    <a:pt x="1969" y="3021"/>
                  </a:lnTo>
                  <a:lnTo>
                    <a:pt x="1965" y="3034"/>
                  </a:lnTo>
                  <a:lnTo>
                    <a:pt x="1959" y="3051"/>
                  </a:lnTo>
                  <a:lnTo>
                    <a:pt x="1952" y="3068"/>
                  </a:lnTo>
                  <a:lnTo>
                    <a:pt x="1944" y="3088"/>
                  </a:lnTo>
                  <a:lnTo>
                    <a:pt x="1934" y="3110"/>
                  </a:lnTo>
                  <a:lnTo>
                    <a:pt x="1921" y="3131"/>
                  </a:lnTo>
                  <a:lnTo>
                    <a:pt x="1906" y="3153"/>
                  </a:lnTo>
                  <a:lnTo>
                    <a:pt x="1887" y="3173"/>
                  </a:lnTo>
                  <a:lnTo>
                    <a:pt x="1864" y="3192"/>
                  </a:lnTo>
                  <a:lnTo>
                    <a:pt x="1838" y="3206"/>
                  </a:lnTo>
                  <a:lnTo>
                    <a:pt x="1816" y="3217"/>
                  </a:lnTo>
                  <a:lnTo>
                    <a:pt x="1792" y="3224"/>
                  </a:lnTo>
                  <a:lnTo>
                    <a:pt x="1776" y="3228"/>
                  </a:lnTo>
                  <a:lnTo>
                    <a:pt x="1760" y="3231"/>
                  </a:lnTo>
                  <a:lnTo>
                    <a:pt x="1744" y="3235"/>
                  </a:lnTo>
                  <a:lnTo>
                    <a:pt x="1719" y="3237"/>
                  </a:lnTo>
                  <a:lnTo>
                    <a:pt x="1695" y="3238"/>
                  </a:lnTo>
                  <a:lnTo>
                    <a:pt x="1673" y="3238"/>
                  </a:lnTo>
                  <a:lnTo>
                    <a:pt x="1651" y="3237"/>
                  </a:lnTo>
                  <a:lnTo>
                    <a:pt x="1625" y="3235"/>
                  </a:lnTo>
                  <a:lnTo>
                    <a:pt x="1602" y="3231"/>
                  </a:lnTo>
                  <a:lnTo>
                    <a:pt x="1583" y="3228"/>
                  </a:lnTo>
                  <a:lnTo>
                    <a:pt x="1570" y="3226"/>
                  </a:lnTo>
                  <a:lnTo>
                    <a:pt x="1561" y="3225"/>
                  </a:lnTo>
                  <a:lnTo>
                    <a:pt x="1557" y="3224"/>
                  </a:lnTo>
                  <a:lnTo>
                    <a:pt x="1559" y="3225"/>
                  </a:lnTo>
                  <a:lnTo>
                    <a:pt x="1564" y="3228"/>
                  </a:lnTo>
                  <a:lnTo>
                    <a:pt x="1571" y="3231"/>
                  </a:lnTo>
                  <a:lnTo>
                    <a:pt x="1580" y="3237"/>
                  </a:lnTo>
                  <a:lnTo>
                    <a:pt x="1597" y="3246"/>
                  </a:lnTo>
                  <a:lnTo>
                    <a:pt x="1618" y="3258"/>
                  </a:lnTo>
                  <a:lnTo>
                    <a:pt x="1643" y="3269"/>
                  </a:lnTo>
                  <a:lnTo>
                    <a:pt x="1664" y="3278"/>
                  </a:lnTo>
                  <a:lnTo>
                    <a:pt x="1688" y="3287"/>
                  </a:lnTo>
                  <a:lnTo>
                    <a:pt x="1713" y="3294"/>
                  </a:lnTo>
                  <a:lnTo>
                    <a:pt x="1740" y="3301"/>
                  </a:lnTo>
                  <a:lnTo>
                    <a:pt x="1759" y="3306"/>
                  </a:lnTo>
                  <a:lnTo>
                    <a:pt x="1778" y="3309"/>
                  </a:lnTo>
                  <a:lnTo>
                    <a:pt x="1799" y="3311"/>
                  </a:lnTo>
                  <a:lnTo>
                    <a:pt x="1832" y="3313"/>
                  </a:lnTo>
                  <a:lnTo>
                    <a:pt x="1865" y="3310"/>
                  </a:lnTo>
                  <a:lnTo>
                    <a:pt x="1898" y="3306"/>
                  </a:lnTo>
                  <a:lnTo>
                    <a:pt x="1932" y="3296"/>
                  </a:lnTo>
                  <a:lnTo>
                    <a:pt x="1963" y="3285"/>
                  </a:lnTo>
                  <a:lnTo>
                    <a:pt x="1994" y="3269"/>
                  </a:lnTo>
                  <a:lnTo>
                    <a:pt x="2021" y="3252"/>
                  </a:lnTo>
                  <a:lnTo>
                    <a:pt x="2046" y="3234"/>
                  </a:lnTo>
                  <a:lnTo>
                    <a:pt x="2069" y="3215"/>
                  </a:lnTo>
                  <a:lnTo>
                    <a:pt x="2089" y="3196"/>
                  </a:lnTo>
                  <a:lnTo>
                    <a:pt x="2106" y="3178"/>
                  </a:lnTo>
                  <a:lnTo>
                    <a:pt x="2120" y="3161"/>
                  </a:lnTo>
                  <a:lnTo>
                    <a:pt x="2133" y="3148"/>
                  </a:lnTo>
                  <a:lnTo>
                    <a:pt x="2142" y="3135"/>
                  </a:lnTo>
                  <a:lnTo>
                    <a:pt x="2149" y="3127"/>
                  </a:lnTo>
                  <a:lnTo>
                    <a:pt x="2155" y="3120"/>
                  </a:lnTo>
                  <a:lnTo>
                    <a:pt x="2158" y="3117"/>
                  </a:lnTo>
                  <a:lnTo>
                    <a:pt x="2159" y="3114"/>
                  </a:lnTo>
                  <a:lnTo>
                    <a:pt x="1973" y="3010"/>
                  </a:lnTo>
                  <a:close/>
                  <a:moveTo>
                    <a:pt x="311" y="1242"/>
                  </a:moveTo>
                  <a:lnTo>
                    <a:pt x="310" y="1242"/>
                  </a:lnTo>
                  <a:lnTo>
                    <a:pt x="309" y="1244"/>
                  </a:lnTo>
                  <a:lnTo>
                    <a:pt x="306" y="1246"/>
                  </a:lnTo>
                  <a:lnTo>
                    <a:pt x="304" y="1248"/>
                  </a:lnTo>
                  <a:lnTo>
                    <a:pt x="302" y="1250"/>
                  </a:lnTo>
                  <a:lnTo>
                    <a:pt x="300" y="1252"/>
                  </a:lnTo>
                  <a:lnTo>
                    <a:pt x="297" y="1255"/>
                  </a:lnTo>
                  <a:lnTo>
                    <a:pt x="293" y="1258"/>
                  </a:lnTo>
                  <a:lnTo>
                    <a:pt x="281" y="1267"/>
                  </a:lnTo>
                  <a:lnTo>
                    <a:pt x="268" y="1280"/>
                  </a:lnTo>
                  <a:lnTo>
                    <a:pt x="252" y="1295"/>
                  </a:lnTo>
                  <a:lnTo>
                    <a:pt x="235" y="1311"/>
                  </a:lnTo>
                  <a:lnTo>
                    <a:pt x="215" y="1332"/>
                  </a:lnTo>
                  <a:lnTo>
                    <a:pt x="196" y="1355"/>
                  </a:lnTo>
                  <a:lnTo>
                    <a:pt x="177" y="1381"/>
                  </a:lnTo>
                  <a:lnTo>
                    <a:pt x="161" y="1412"/>
                  </a:lnTo>
                  <a:lnTo>
                    <a:pt x="151" y="1432"/>
                  </a:lnTo>
                  <a:lnTo>
                    <a:pt x="143" y="1454"/>
                  </a:lnTo>
                  <a:lnTo>
                    <a:pt x="136" y="1477"/>
                  </a:lnTo>
                  <a:lnTo>
                    <a:pt x="131" y="1500"/>
                  </a:lnTo>
                  <a:lnTo>
                    <a:pt x="128" y="1523"/>
                  </a:lnTo>
                  <a:lnTo>
                    <a:pt x="127" y="1546"/>
                  </a:lnTo>
                  <a:lnTo>
                    <a:pt x="127" y="1569"/>
                  </a:lnTo>
                  <a:lnTo>
                    <a:pt x="129" y="1591"/>
                  </a:lnTo>
                  <a:lnTo>
                    <a:pt x="132" y="1612"/>
                  </a:lnTo>
                  <a:lnTo>
                    <a:pt x="139" y="1642"/>
                  </a:lnTo>
                  <a:lnTo>
                    <a:pt x="146" y="1672"/>
                  </a:lnTo>
                  <a:lnTo>
                    <a:pt x="159" y="1706"/>
                  </a:lnTo>
                  <a:lnTo>
                    <a:pt x="173" y="1739"/>
                  </a:lnTo>
                  <a:lnTo>
                    <a:pt x="187" y="1767"/>
                  </a:lnTo>
                  <a:lnTo>
                    <a:pt x="200" y="1791"/>
                  </a:lnTo>
                  <a:lnTo>
                    <a:pt x="213" y="1812"/>
                  </a:lnTo>
                  <a:lnTo>
                    <a:pt x="222" y="1827"/>
                  </a:lnTo>
                  <a:lnTo>
                    <a:pt x="228" y="1837"/>
                  </a:lnTo>
                  <a:lnTo>
                    <a:pt x="232" y="1844"/>
                  </a:lnTo>
                  <a:lnTo>
                    <a:pt x="236" y="1848"/>
                  </a:lnTo>
                  <a:lnTo>
                    <a:pt x="237" y="1850"/>
                  </a:lnTo>
                  <a:lnTo>
                    <a:pt x="236" y="1847"/>
                  </a:lnTo>
                  <a:lnTo>
                    <a:pt x="234" y="1838"/>
                  </a:lnTo>
                  <a:lnTo>
                    <a:pt x="230" y="1824"/>
                  </a:lnTo>
                  <a:lnTo>
                    <a:pt x="227" y="1805"/>
                  </a:lnTo>
                  <a:lnTo>
                    <a:pt x="222" y="1782"/>
                  </a:lnTo>
                  <a:lnTo>
                    <a:pt x="219" y="1756"/>
                  </a:lnTo>
                  <a:lnTo>
                    <a:pt x="215" y="1727"/>
                  </a:lnTo>
                  <a:lnTo>
                    <a:pt x="214" y="1695"/>
                  </a:lnTo>
                  <a:lnTo>
                    <a:pt x="213" y="1662"/>
                  </a:lnTo>
                  <a:lnTo>
                    <a:pt x="216" y="1636"/>
                  </a:lnTo>
                  <a:lnTo>
                    <a:pt x="219" y="1611"/>
                  </a:lnTo>
                  <a:lnTo>
                    <a:pt x="223" y="1595"/>
                  </a:lnTo>
                  <a:lnTo>
                    <a:pt x="227" y="1580"/>
                  </a:lnTo>
                  <a:lnTo>
                    <a:pt x="232" y="1564"/>
                  </a:lnTo>
                  <a:lnTo>
                    <a:pt x="239" y="1551"/>
                  </a:lnTo>
                  <a:lnTo>
                    <a:pt x="246" y="1537"/>
                  </a:lnTo>
                  <a:lnTo>
                    <a:pt x="253" y="1524"/>
                  </a:lnTo>
                  <a:lnTo>
                    <a:pt x="267" y="1509"/>
                  </a:lnTo>
                  <a:lnTo>
                    <a:pt x="280" y="1494"/>
                  </a:lnTo>
                  <a:lnTo>
                    <a:pt x="295" y="1483"/>
                  </a:lnTo>
                  <a:lnTo>
                    <a:pt x="311" y="1472"/>
                  </a:lnTo>
                  <a:lnTo>
                    <a:pt x="326" y="1463"/>
                  </a:lnTo>
                  <a:lnTo>
                    <a:pt x="342" y="1455"/>
                  </a:lnTo>
                  <a:lnTo>
                    <a:pt x="372" y="1443"/>
                  </a:lnTo>
                  <a:lnTo>
                    <a:pt x="398" y="1433"/>
                  </a:lnTo>
                  <a:lnTo>
                    <a:pt x="410" y="1428"/>
                  </a:lnTo>
                  <a:lnTo>
                    <a:pt x="418" y="1425"/>
                  </a:lnTo>
                  <a:lnTo>
                    <a:pt x="421" y="1424"/>
                  </a:lnTo>
                  <a:lnTo>
                    <a:pt x="423" y="1423"/>
                  </a:lnTo>
                  <a:lnTo>
                    <a:pt x="425" y="1422"/>
                  </a:lnTo>
                  <a:lnTo>
                    <a:pt x="425" y="1422"/>
                  </a:lnTo>
                  <a:lnTo>
                    <a:pt x="311" y="1242"/>
                  </a:lnTo>
                  <a:close/>
                  <a:moveTo>
                    <a:pt x="409" y="1078"/>
                  </a:moveTo>
                  <a:lnTo>
                    <a:pt x="437" y="1081"/>
                  </a:lnTo>
                  <a:lnTo>
                    <a:pt x="466" y="1089"/>
                  </a:lnTo>
                  <a:lnTo>
                    <a:pt x="496" y="1101"/>
                  </a:lnTo>
                  <a:lnTo>
                    <a:pt x="526" y="1118"/>
                  </a:lnTo>
                  <a:lnTo>
                    <a:pt x="559" y="1141"/>
                  </a:lnTo>
                  <a:lnTo>
                    <a:pt x="591" y="1168"/>
                  </a:lnTo>
                  <a:lnTo>
                    <a:pt x="624" y="1203"/>
                  </a:lnTo>
                  <a:lnTo>
                    <a:pt x="659" y="1243"/>
                  </a:lnTo>
                  <a:lnTo>
                    <a:pt x="693" y="1287"/>
                  </a:lnTo>
                  <a:lnTo>
                    <a:pt x="723" y="1329"/>
                  </a:lnTo>
                  <a:lnTo>
                    <a:pt x="747" y="1368"/>
                  </a:lnTo>
                  <a:lnTo>
                    <a:pt x="768" y="1404"/>
                  </a:lnTo>
                  <a:lnTo>
                    <a:pt x="785" y="1438"/>
                  </a:lnTo>
                  <a:lnTo>
                    <a:pt x="797" y="1470"/>
                  </a:lnTo>
                  <a:lnTo>
                    <a:pt x="807" y="1499"/>
                  </a:lnTo>
                  <a:lnTo>
                    <a:pt x="812" y="1528"/>
                  </a:lnTo>
                  <a:lnTo>
                    <a:pt x="814" y="1555"/>
                  </a:lnTo>
                  <a:lnTo>
                    <a:pt x="813" y="1579"/>
                  </a:lnTo>
                  <a:lnTo>
                    <a:pt x="810" y="1603"/>
                  </a:lnTo>
                  <a:lnTo>
                    <a:pt x="804" y="1626"/>
                  </a:lnTo>
                  <a:lnTo>
                    <a:pt x="794" y="1647"/>
                  </a:lnTo>
                  <a:lnTo>
                    <a:pt x="784" y="1668"/>
                  </a:lnTo>
                  <a:lnTo>
                    <a:pt x="771" y="1687"/>
                  </a:lnTo>
                  <a:lnTo>
                    <a:pt x="757" y="1707"/>
                  </a:lnTo>
                  <a:lnTo>
                    <a:pt x="740" y="1727"/>
                  </a:lnTo>
                  <a:lnTo>
                    <a:pt x="722" y="1746"/>
                  </a:lnTo>
                  <a:lnTo>
                    <a:pt x="705" y="1765"/>
                  </a:lnTo>
                  <a:lnTo>
                    <a:pt x="685" y="1785"/>
                  </a:lnTo>
                  <a:lnTo>
                    <a:pt x="665" y="1804"/>
                  </a:lnTo>
                  <a:lnTo>
                    <a:pt x="644" y="1825"/>
                  </a:lnTo>
                  <a:lnTo>
                    <a:pt x="630" y="1843"/>
                  </a:lnTo>
                  <a:lnTo>
                    <a:pt x="621" y="1864"/>
                  </a:lnTo>
                  <a:lnTo>
                    <a:pt x="617" y="1887"/>
                  </a:lnTo>
                  <a:lnTo>
                    <a:pt x="618" y="1912"/>
                  </a:lnTo>
                  <a:lnTo>
                    <a:pt x="622" y="1939"/>
                  </a:lnTo>
                  <a:lnTo>
                    <a:pt x="632" y="1968"/>
                  </a:lnTo>
                  <a:lnTo>
                    <a:pt x="644" y="1999"/>
                  </a:lnTo>
                  <a:lnTo>
                    <a:pt x="661" y="2031"/>
                  </a:lnTo>
                  <a:lnTo>
                    <a:pt x="681" y="2064"/>
                  </a:lnTo>
                  <a:lnTo>
                    <a:pt x="703" y="2099"/>
                  </a:lnTo>
                  <a:lnTo>
                    <a:pt x="728" y="2134"/>
                  </a:lnTo>
                  <a:lnTo>
                    <a:pt x="756" y="2171"/>
                  </a:lnTo>
                  <a:lnTo>
                    <a:pt x="785" y="2208"/>
                  </a:lnTo>
                  <a:lnTo>
                    <a:pt x="816" y="2245"/>
                  </a:lnTo>
                  <a:lnTo>
                    <a:pt x="850" y="2283"/>
                  </a:lnTo>
                  <a:lnTo>
                    <a:pt x="884" y="2320"/>
                  </a:lnTo>
                  <a:lnTo>
                    <a:pt x="919" y="2358"/>
                  </a:lnTo>
                  <a:lnTo>
                    <a:pt x="955" y="2396"/>
                  </a:lnTo>
                  <a:lnTo>
                    <a:pt x="991" y="2433"/>
                  </a:lnTo>
                  <a:lnTo>
                    <a:pt x="1029" y="2470"/>
                  </a:lnTo>
                  <a:lnTo>
                    <a:pt x="1065" y="2505"/>
                  </a:lnTo>
                  <a:lnTo>
                    <a:pt x="1103" y="2541"/>
                  </a:lnTo>
                  <a:lnTo>
                    <a:pt x="1141" y="2575"/>
                  </a:lnTo>
                  <a:lnTo>
                    <a:pt x="1179" y="2609"/>
                  </a:lnTo>
                  <a:lnTo>
                    <a:pt x="1215" y="2640"/>
                  </a:lnTo>
                  <a:lnTo>
                    <a:pt x="1253" y="2669"/>
                  </a:lnTo>
                  <a:lnTo>
                    <a:pt x="1289" y="2698"/>
                  </a:lnTo>
                  <a:lnTo>
                    <a:pt x="1325" y="2723"/>
                  </a:lnTo>
                  <a:lnTo>
                    <a:pt x="1359" y="2745"/>
                  </a:lnTo>
                  <a:lnTo>
                    <a:pt x="1393" y="2764"/>
                  </a:lnTo>
                  <a:lnTo>
                    <a:pt x="1425" y="2780"/>
                  </a:lnTo>
                  <a:lnTo>
                    <a:pt x="1455" y="2794"/>
                  </a:lnTo>
                  <a:lnTo>
                    <a:pt x="1484" y="2802"/>
                  </a:lnTo>
                  <a:lnTo>
                    <a:pt x="1512" y="2807"/>
                  </a:lnTo>
                  <a:lnTo>
                    <a:pt x="1537" y="2808"/>
                  </a:lnTo>
                  <a:lnTo>
                    <a:pt x="1559" y="2804"/>
                  </a:lnTo>
                  <a:lnTo>
                    <a:pt x="1580" y="2795"/>
                  </a:lnTo>
                  <a:lnTo>
                    <a:pt x="1598" y="2781"/>
                  </a:lnTo>
                  <a:lnTo>
                    <a:pt x="1618" y="2760"/>
                  </a:lnTo>
                  <a:lnTo>
                    <a:pt x="1639" y="2740"/>
                  </a:lnTo>
                  <a:lnTo>
                    <a:pt x="1657" y="2721"/>
                  </a:lnTo>
                  <a:lnTo>
                    <a:pt x="1677" y="2702"/>
                  </a:lnTo>
                  <a:lnTo>
                    <a:pt x="1696" y="2685"/>
                  </a:lnTo>
                  <a:lnTo>
                    <a:pt x="1716" y="2668"/>
                  </a:lnTo>
                  <a:lnTo>
                    <a:pt x="1735" y="2654"/>
                  </a:lnTo>
                  <a:lnTo>
                    <a:pt x="1755" y="2641"/>
                  </a:lnTo>
                  <a:lnTo>
                    <a:pt x="1775" y="2630"/>
                  </a:lnTo>
                  <a:lnTo>
                    <a:pt x="1797" y="2621"/>
                  </a:lnTo>
                  <a:lnTo>
                    <a:pt x="1820" y="2615"/>
                  </a:lnTo>
                  <a:lnTo>
                    <a:pt x="1843" y="2611"/>
                  </a:lnTo>
                  <a:lnTo>
                    <a:pt x="1868" y="2611"/>
                  </a:lnTo>
                  <a:lnTo>
                    <a:pt x="1894" y="2613"/>
                  </a:lnTo>
                  <a:lnTo>
                    <a:pt x="1922" y="2618"/>
                  </a:lnTo>
                  <a:lnTo>
                    <a:pt x="1952" y="2627"/>
                  </a:lnTo>
                  <a:lnTo>
                    <a:pt x="1984" y="2640"/>
                  </a:lnTo>
                  <a:lnTo>
                    <a:pt x="2018" y="2656"/>
                  </a:lnTo>
                  <a:lnTo>
                    <a:pt x="2055" y="2677"/>
                  </a:lnTo>
                  <a:lnTo>
                    <a:pt x="2093" y="2702"/>
                  </a:lnTo>
                  <a:lnTo>
                    <a:pt x="2134" y="2731"/>
                  </a:lnTo>
                  <a:lnTo>
                    <a:pt x="2179" y="2765"/>
                  </a:lnTo>
                  <a:lnTo>
                    <a:pt x="2219" y="2800"/>
                  </a:lnTo>
                  <a:lnTo>
                    <a:pt x="2253" y="2834"/>
                  </a:lnTo>
                  <a:lnTo>
                    <a:pt x="2281" y="2867"/>
                  </a:lnTo>
                  <a:lnTo>
                    <a:pt x="2304" y="2899"/>
                  </a:lnTo>
                  <a:lnTo>
                    <a:pt x="2320" y="2930"/>
                  </a:lnTo>
                  <a:lnTo>
                    <a:pt x="2332" y="2960"/>
                  </a:lnTo>
                  <a:lnTo>
                    <a:pt x="2339" y="2989"/>
                  </a:lnTo>
                  <a:lnTo>
                    <a:pt x="2342" y="3017"/>
                  </a:lnTo>
                  <a:lnTo>
                    <a:pt x="2341" y="3044"/>
                  </a:lnTo>
                  <a:lnTo>
                    <a:pt x="2337" y="3072"/>
                  </a:lnTo>
                  <a:lnTo>
                    <a:pt x="2330" y="3098"/>
                  </a:lnTo>
                  <a:lnTo>
                    <a:pt x="2319" y="3123"/>
                  </a:lnTo>
                  <a:lnTo>
                    <a:pt x="2306" y="3148"/>
                  </a:lnTo>
                  <a:lnTo>
                    <a:pt x="2290" y="3172"/>
                  </a:lnTo>
                  <a:lnTo>
                    <a:pt x="2274" y="3195"/>
                  </a:lnTo>
                  <a:lnTo>
                    <a:pt x="2254" y="3218"/>
                  </a:lnTo>
                  <a:lnTo>
                    <a:pt x="2234" y="3240"/>
                  </a:lnTo>
                  <a:lnTo>
                    <a:pt x="2213" y="3262"/>
                  </a:lnTo>
                  <a:lnTo>
                    <a:pt x="2192" y="3283"/>
                  </a:lnTo>
                  <a:lnTo>
                    <a:pt x="2170" y="3304"/>
                  </a:lnTo>
                  <a:lnTo>
                    <a:pt x="2149" y="3323"/>
                  </a:lnTo>
                  <a:lnTo>
                    <a:pt x="2129" y="3343"/>
                  </a:lnTo>
                  <a:lnTo>
                    <a:pt x="2109" y="3363"/>
                  </a:lnTo>
                  <a:lnTo>
                    <a:pt x="2086" y="3383"/>
                  </a:lnTo>
                  <a:lnTo>
                    <a:pt x="2057" y="3399"/>
                  </a:lnTo>
                  <a:lnTo>
                    <a:pt x="2024" y="3411"/>
                  </a:lnTo>
                  <a:lnTo>
                    <a:pt x="1988" y="3419"/>
                  </a:lnTo>
                  <a:lnTo>
                    <a:pt x="1947" y="3425"/>
                  </a:lnTo>
                  <a:lnTo>
                    <a:pt x="1902" y="3427"/>
                  </a:lnTo>
                  <a:lnTo>
                    <a:pt x="1853" y="3424"/>
                  </a:lnTo>
                  <a:lnTo>
                    <a:pt x="1802" y="3417"/>
                  </a:lnTo>
                  <a:lnTo>
                    <a:pt x="1747" y="3408"/>
                  </a:lnTo>
                  <a:lnTo>
                    <a:pt x="1690" y="3393"/>
                  </a:lnTo>
                  <a:lnTo>
                    <a:pt x="1629" y="3376"/>
                  </a:lnTo>
                  <a:lnTo>
                    <a:pt x="1566" y="3353"/>
                  </a:lnTo>
                  <a:lnTo>
                    <a:pt x="1500" y="3326"/>
                  </a:lnTo>
                  <a:lnTo>
                    <a:pt x="1432" y="3296"/>
                  </a:lnTo>
                  <a:lnTo>
                    <a:pt x="1362" y="3261"/>
                  </a:lnTo>
                  <a:lnTo>
                    <a:pt x="1291" y="3222"/>
                  </a:lnTo>
                  <a:lnTo>
                    <a:pt x="1218" y="3178"/>
                  </a:lnTo>
                  <a:lnTo>
                    <a:pt x="1144" y="3130"/>
                  </a:lnTo>
                  <a:lnTo>
                    <a:pt x="1068" y="3078"/>
                  </a:lnTo>
                  <a:lnTo>
                    <a:pt x="991" y="3020"/>
                  </a:lnTo>
                  <a:lnTo>
                    <a:pt x="914" y="2959"/>
                  </a:lnTo>
                  <a:lnTo>
                    <a:pt x="836" y="2892"/>
                  </a:lnTo>
                  <a:lnTo>
                    <a:pt x="759" y="2821"/>
                  </a:lnTo>
                  <a:lnTo>
                    <a:pt x="680" y="2745"/>
                  </a:lnTo>
                  <a:lnTo>
                    <a:pt x="605" y="2666"/>
                  </a:lnTo>
                  <a:lnTo>
                    <a:pt x="534" y="2588"/>
                  </a:lnTo>
                  <a:lnTo>
                    <a:pt x="467" y="2511"/>
                  </a:lnTo>
                  <a:lnTo>
                    <a:pt x="406" y="2433"/>
                  </a:lnTo>
                  <a:lnTo>
                    <a:pt x="348" y="2356"/>
                  </a:lnTo>
                  <a:lnTo>
                    <a:pt x="296" y="2281"/>
                  </a:lnTo>
                  <a:lnTo>
                    <a:pt x="248" y="2206"/>
                  </a:lnTo>
                  <a:lnTo>
                    <a:pt x="204" y="2132"/>
                  </a:lnTo>
                  <a:lnTo>
                    <a:pt x="165" y="2061"/>
                  </a:lnTo>
                  <a:lnTo>
                    <a:pt x="130" y="1991"/>
                  </a:lnTo>
                  <a:lnTo>
                    <a:pt x="100" y="1923"/>
                  </a:lnTo>
                  <a:lnTo>
                    <a:pt x="73" y="1858"/>
                  </a:lnTo>
                  <a:lnTo>
                    <a:pt x="51" y="1794"/>
                  </a:lnTo>
                  <a:lnTo>
                    <a:pt x="33" y="1733"/>
                  </a:lnTo>
                  <a:lnTo>
                    <a:pt x="19" y="1675"/>
                  </a:lnTo>
                  <a:lnTo>
                    <a:pt x="8" y="1620"/>
                  </a:lnTo>
                  <a:lnTo>
                    <a:pt x="2" y="1568"/>
                  </a:lnTo>
                  <a:lnTo>
                    <a:pt x="0" y="1520"/>
                  </a:lnTo>
                  <a:lnTo>
                    <a:pt x="1" y="1475"/>
                  </a:lnTo>
                  <a:lnTo>
                    <a:pt x="6" y="1435"/>
                  </a:lnTo>
                  <a:lnTo>
                    <a:pt x="16" y="1398"/>
                  </a:lnTo>
                  <a:lnTo>
                    <a:pt x="28" y="1365"/>
                  </a:lnTo>
                  <a:lnTo>
                    <a:pt x="44" y="1336"/>
                  </a:lnTo>
                  <a:lnTo>
                    <a:pt x="64" y="1312"/>
                  </a:lnTo>
                  <a:lnTo>
                    <a:pt x="82" y="1292"/>
                  </a:lnTo>
                  <a:lnTo>
                    <a:pt x="102" y="1273"/>
                  </a:lnTo>
                  <a:lnTo>
                    <a:pt x="123" y="1251"/>
                  </a:lnTo>
                  <a:lnTo>
                    <a:pt x="144" y="1230"/>
                  </a:lnTo>
                  <a:lnTo>
                    <a:pt x="165" y="1208"/>
                  </a:lnTo>
                  <a:lnTo>
                    <a:pt x="187" y="1187"/>
                  </a:lnTo>
                  <a:lnTo>
                    <a:pt x="208" y="1167"/>
                  </a:lnTo>
                  <a:lnTo>
                    <a:pt x="231" y="1148"/>
                  </a:lnTo>
                  <a:lnTo>
                    <a:pt x="254" y="1132"/>
                  </a:lnTo>
                  <a:lnTo>
                    <a:pt x="278" y="1116"/>
                  </a:lnTo>
                  <a:lnTo>
                    <a:pt x="303" y="1102"/>
                  </a:lnTo>
                  <a:lnTo>
                    <a:pt x="328" y="1092"/>
                  </a:lnTo>
                  <a:lnTo>
                    <a:pt x="354" y="1084"/>
                  </a:lnTo>
                  <a:lnTo>
                    <a:pt x="380" y="1079"/>
                  </a:lnTo>
                  <a:lnTo>
                    <a:pt x="409" y="1078"/>
                  </a:lnTo>
                  <a:close/>
                  <a:moveTo>
                    <a:pt x="2879" y="672"/>
                  </a:moveTo>
                  <a:lnTo>
                    <a:pt x="2849" y="675"/>
                  </a:lnTo>
                  <a:lnTo>
                    <a:pt x="2821" y="682"/>
                  </a:lnTo>
                  <a:lnTo>
                    <a:pt x="2796" y="695"/>
                  </a:lnTo>
                  <a:lnTo>
                    <a:pt x="2773" y="712"/>
                  </a:lnTo>
                  <a:lnTo>
                    <a:pt x="2753" y="731"/>
                  </a:lnTo>
                  <a:lnTo>
                    <a:pt x="2736" y="754"/>
                  </a:lnTo>
                  <a:lnTo>
                    <a:pt x="2724" y="780"/>
                  </a:lnTo>
                  <a:lnTo>
                    <a:pt x="2717" y="808"/>
                  </a:lnTo>
                  <a:lnTo>
                    <a:pt x="2713" y="838"/>
                  </a:lnTo>
                  <a:lnTo>
                    <a:pt x="2717" y="867"/>
                  </a:lnTo>
                  <a:lnTo>
                    <a:pt x="2724" y="895"/>
                  </a:lnTo>
                  <a:lnTo>
                    <a:pt x="2736" y="922"/>
                  </a:lnTo>
                  <a:lnTo>
                    <a:pt x="2753" y="945"/>
                  </a:lnTo>
                  <a:lnTo>
                    <a:pt x="2773" y="964"/>
                  </a:lnTo>
                  <a:lnTo>
                    <a:pt x="2796" y="980"/>
                  </a:lnTo>
                  <a:lnTo>
                    <a:pt x="2821" y="993"/>
                  </a:lnTo>
                  <a:lnTo>
                    <a:pt x="2849" y="1000"/>
                  </a:lnTo>
                  <a:lnTo>
                    <a:pt x="2879" y="1003"/>
                  </a:lnTo>
                  <a:lnTo>
                    <a:pt x="2908" y="1000"/>
                  </a:lnTo>
                  <a:lnTo>
                    <a:pt x="2937" y="993"/>
                  </a:lnTo>
                  <a:lnTo>
                    <a:pt x="2963" y="980"/>
                  </a:lnTo>
                  <a:lnTo>
                    <a:pt x="2986" y="964"/>
                  </a:lnTo>
                  <a:lnTo>
                    <a:pt x="3005" y="945"/>
                  </a:lnTo>
                  <a:lnTo>
                    <a:pt x="3021" y="922"/>
                  </a:lnTo>
                  <a:lnTo>
                    <a:pt x="3033" y="895"/>
                  </a:lnTo>
                  <a:lnTo>
                    <a:pt x="3041" y="867"/>
                  </a:lnTo>
                  <a:lnTo>
                    <a:pt x="3044" y="838"/>
                  </a:lnTo>
                  <a:lnTo>
                    <a:pt x="3041" y="808"/>
                  </a:lnTo>
                  <a:lnTo>
                    <a:pt x="3033" y="780"/>
                  </a:lnTo>
                  <a:lnTo>
                    <a:pt x="3021" y="754"/>
                  </a:lnTo>
                  <a:lnTo>
                    <a:pt x="3005" y="731"/>
                  </a:lnTo>
                  <a:lnTo>
                    <a:pt x="2986" y="712"/>
                  </a:lnTo>
                  <a:lnTo>
                    <a:pt x="2963" y="695"/>
                  </a:lnTo>
                  <a:lnTo>
                    <a:pt x="2937" y="682"/>
                  </a:lnTo>
                  <a:lnTo>
                    <a:pt x="2908" y="675"/>
                  </a:lnTo>
                  <a:lnTo>
                    <a:pt x="2879" y="672"/>
                  </a:lnTo>
                  <a:close/>
                  <a:moveTo>
                    <a:pt x="2384" y="672"/>
                  </a:moveTo>
                  <a:lnTo>
                    <a:pt x="2354" y="675"/>
                  </a:lnTo>
                  <a:lnTo>
                    <a:pt x="2326" y="682"/>
                  </a:lnTo>
                  <a:lnTo>
                    <a:pt x="2301" y="695"/>
                  </a:lnTo>
                  <a:lnTo>
                    <a:pt x="2278" y="712"/>
                  </a:lnTo>
                  <a:lnTo>
                    <a:pt x="2257" y="731"/>
                  </a:lnTo>
                  <a:lnTo>
                    <a:pt x="2241" y="754"/>
                  </a:lnTo>
                  <a:lnTo>
                    <a:pt x="2229" y="780"/>
                  </a:lnTo>
                  <a:lnTo>
                    <a:pt x="2221" y="808"/>
                  </a:lnTo>
                  <a:lnTo>
                    <a:pt x="2218" y="838"/>
                  </a:lnTo>
                  <a:lnTo>
                    <a:pt x="2221" y="867"/>
                  </a:lnTo>
                  <a:lnTo>
                    <a:pt x="2229" y="895"/>
                  </a:lnTo>
                  <a:lnTo>
                    <a:pt x="2241" y="922"/>
                  </a:lnTo>
                  <a:lnTo>
                    <a:pt x="2257" y="945"/>
                  </a:lnTo>
                  <a:lnTo>
                    <a:pt x="2278" y="964"/>
                  </a:lnTo>
                  <a:lnTo>
                    <a:pt x="2301" y="980"/>
                  </a:lnTo>
                  <a:lnTo>
                    <a:pt x="2326" y="993"/>
                  </a:lnTo>
                  <a:lnTo>
                    <a:pt x="2354" y="1000"/>
                  </a:lnTo>
                  <a:lnTo>
                    <a:pt x="2384" y="1003"/>
                  </a:lnTo>
                  <a:lnTo>
                    <a:pt x="2413" y="1000"/>
                  </a:lnTo>
                  <a:lnTo>
                    <a:pt x="2441" y="993"/>
                  </a:lnTo>
                  <a:lnTo>
                    <a:pt x="2466" y="980"/>
                  </a:lnTo>
                  <a:lnTo>
                    <a:pt x="2490" y="964"/>
                  </a:lnTo>
                  <a:lnTo>
                    <a:pt x="2510" y="945"/>
                  </a:lnTo>
                  <a:lnTo>
                    <a:pt x="2526" y="922"/>
                  </a:lnTo>
                  <a:lnTo>
                    <a:pt x="2538" y="895"/>
                  </a:lnTo>
                  <a:lnTo>
                    <a:pt x="2546" y="867"/>
                  </a:lnTo>
                  <a:lnTo>
                    <a:pt x="2549" y="838"/>
                  </a:lnTo>
                  <a:lnTo>
                    <a:pt x="2546" y="808"/>
                  </a:lnTo>
                  <a:lnTo>
                    <a:pt x="2538" y="780"/>
                  </a:lnTo>
                  <a:lnTo>
                    <a:pt x="2526" y="754"/>
                  </a:lnTo>
                  <a:lnTo>
                    <a:pt x="2510" y="731"/>
                  </a:lnTo>
                  <a:lnTo>
                    <a:pt x="2490" y="712"/>
                  </a:lnTo>
                  <a:lnTo>
                    <a:pt x="2466" y="695"/>
                  </a:lnTo>
                  <a:lnTo>
                    <a:pt x="2441" y="682"/>
                  </a:lnTo>
                  <a:lnTo>
                    <a:pt x="2413" y="675"/>
                  </a:lnTo>
                  <a:lnTo>
                    <a:pt x="2384" y="672"/>
                  </a:lnTo>
                  <a:close/>
                  <a:moveTo>
                    <a:pt x="1889" y="672"/>
                  </a:moveTo>
                  <a:lnTo>
                    <a:pt x="1859" y="675"/>
                  </a:lnTo>
                  <a:lnTo>
                    <a:pt x="1830" y="682"/>
                  </a:lnTo>
                  <a:lnTo>
                    <a:pt x="1805" y="695"/>
                  </a:lnTo>
                  <a:lnTo>
                    <a:pt x="1782" y="712"/>
                  </a:lnTo>
                  <a:lnTo>
                    <a:pt x="1762" y="731"/>
                  </a:lnTo>
                  <a:lnTo>
                    <a:pt x="1746" y="754"/>
                  </a:lnTo>
                  <a:lnTo>
                    <a:pt x="1734" y="780"/>
                  </a:lnTo>
                  <a:lnTo>
                    <a:pt x="1726" y="808"/>
                  </a:lnTo>
                  <a:lnTo>
                    <a:pt x="1723" y="838"/>
                  </a:lnTo>
                  <a:lnTo>
                    <a:pt x="1726" y="867"/>
                  </a:lnTo>
                  <a:lnTo>
                    <a:pt x="1734" y="895"/>
                  </a:lnTo>
                  <a:lnTo>
                    <a:pt x="1746" y="922"/>
                  </a:lnTo>
                  <a:lnTo>
                    <a:pt x="1762" y="945"/>
                  </a:lnTo>
                  <a:lnTo>
                    <a:pt x="1782" y="964"/>
                  </a:lnTo>
                  <a:lnTo>
                    <a:pt x="1805" y="980"/>
                  </a:lnTo>
                  <a:lnTo>
                    <a:pt x="1830" y="993"/>
                  </a:lnTo>
                  <a:lnTo>
                    <a:pt x="1859" y="1000"/>
                  </a:lnTo>
                  <a:lnTo>
                    <a:pt x="1889" y="1003"/>
                  </a:lnTo>
                  <a:lnTo>
                    <a:pt x="1918" y="1000"/>
                  </a:lnTo>
                  <a:lnTo>
                    <a:pt x="1946" y="993"/>
                  </a:lnTo>
                  <a:lnTo>
                    <a:pt x="1971" y="980"/>
                  </a:lnTo>
                  <a:lnTo>
                    <a:pt x="1995" y="964"/>
                  </a:lnTo>
                  <a:lnTo>
                    <a:pt x="2015" y="945"/>
                  </a:lnTo>
                  <a:lnTo>
                    <a:pt x="2031" y="922"/>
                  </a:lnTo>
                  <a:lnTo>
                    <a:pt x="2043" y="895"/>
                  </a:lnTo>
                  <a:lnTo>
                    <a:pt x="2050" y="867"/>
                  </a:lnTo>
                  <a:lnTo>
                    <a:pt x="2054" y="838"/>
                  </a:lnTo>
                  <a:lnTo>
                    <a:pt x="2050" y="808"/>
                  </a:lnTo>
                  <a:lnTo>
                    <a:pt x="2043" y="780"/>
                  </a:lnTo>
                  <a:lnTo>
                    <a:pt x="2031" y="754"/>
                  </a:lnTo>
                  <a:lnTo>
                    <a:pt x="2015" y="731"/>
                  </a:lnTo>
                  <a:lnTo>
                    <a:pt x="1995" y="712"/>
                  </a:lnTo>
                  <a:lnTo>
                    <a:pt x="1971" y="695"/>
                  </a:lnTo>
                  <a:lnTo>
                    <a:pt x="1946" y="682"/>
                  </a:lnTo>
                  <a:lnTo>
                    <a:pt x="1918" y="675"/>
                  </a:lnTo>
                  <a:lnTo>
                    <a:pt x="1889" y="672"/>
                  </a:lnTo>
                  <a:close/>
                  <a:moveTo>
                    <a:pt x="2384" y="0"/>
                  </a:moveTo>
                  <a:lnTo>
                    <a:pt x="2466" y="2"/>
                  </a:lnTo>
                  <a:lnTo>
                    <a:pt x="2547" y="10"/>
                  </a:lnTo>
                  <a:lnTo>
                    <a:pt x="2626" y="22"/>
                  </a:lnTo>
                  <a:lnTo>
                    <a:pt x="2702" y="39"/>
                  </a:lnTo>
                  <a:lnTo>
                    <a:pt x="2777" y="60"/>
                  </a:lnTo>
                  <a:lnTo>
                    <a:pt x="2848" y="85"/>
                  </a:lnTo>
                  <a:lnTo>
                    <a:pt x="2917" y="114"/>
                  </a:lnTo>
                  <a:lnTo>
                    <a:pt x="2982" y="147"/>
                  </a:lnTo>
                  <a:lnTo>
                    <a:pt x="3044" y="184"/>
                  </a:lnTo>
                  <a:lnTo>
                    <a:pt x="3103" y="224"/>
                  </a:lnTo>
                  <a:lnTo>
                    <a:pt x="3158" y="268"/>
                  </a:lnTo>
                  <a:lnTo>
                    <a:pt x="3208" y="314"/>
                  </a:lnTo>
                  <a:lnTo>
                    <a:pt x="3254" y="363"/>
                  </a:lnTo>
                  <a:lnTo>
                    <a:pt x="3296" y="415"/>
                  </a:lnTo>
                  <a:lnTo>
                    <a:pt x="3333" y="469"/>
                  </a:lnTo>
                  <a:lnTo>
                    <a:pt x="3365" y="526"/>
                  </a:lnTo>
                  <a:lnTo>
                    <a:pt x="3391" y="585"/>
                  </a:lnTo>
                  <a:lnTo>
                    <a:pt x="3412" y="646"/>
                  </a:lnTo>
                  <a:lnTo>
                    <a:pt x="3427" y="708"/>
                  </a:lnTo>
                  <a:lnTo>
                    <a:pt x="3437" y="772"/>
                  </a:lnTo>
                  <a:lnTo>
                    <a:pt x="3440" y="838"/>
                  </a:lnTo>
                  <a:lnTo>
                    <a:pt x="3437" y="903"/>
                  </a:lnTo>
                  <a:lnTo>
                    <a:pt x="3427" y="968"/>
                  </a:lnTo>
                  <a:lnTo>
                    <a:pt x="3412" y="1030"/>
                  </a:lnTo>
                  <a:lnTo>
                    <a:pt x="3391" y="1091"/>
                  </a:lnTo>
                  <a:lnTo>
                    <a:pt x="3365" y="1149"/>
                  </a:lnTo>
                  <a:lnTo>
                    <a:pt x="3333" y="1206"/>
                  </a:lnTo>
                  <a:lnTo>
                    <a:pt x="3296" y="1260"/>
                  </a:lnTo>
                  <a:lnTo>
                    <a:pt x="3254" y="1312"/>
                  </a:lnTo>
                  <a:lnTo>
                    <a:pt x="3208" y="1361"/>
                  </a:lnTo>
                  <a:lnTo>
                    <a:pt x="3158" y="1408"/>
                  </a:lnTo>
                  <a:lnTo>
                    <a:pt x="3103" y="1451"/>
                  </a:lnTo>
                  <a:lnTo>
                    <a:pt x="3044" y="1491"/>
                  </a:lnTo>
                  <a:lnTo>
                    <a:pt x="2982" y="1529"/>
                  </a:lnTo>
                  <a:lnTo>
                    <a:pt x="2917" y="1561"/>
                  </a:lnTo>
                  <a:lnTo>
                    <a:pt x="2848" y="1590"/>
                  </a:lnTo>
                  <a:lnTo>
                    <a:pt x="2777" y="1615"/>
                  </a:lnTo>
                  <a:lnTo>
                    <a:pt x="2702" y="1636"/>
                  </a:lnTo>
                  <a:lnTo>
                    <a:pt x="2626" y="1653"/>
                  </a:lnTo>
                  <a:lnTo>
                    <a:pt x="2547" y="1665"/>
                  </a:lnTo>
                  <a:lnTo>
                    <a:pt x="2466" y="1673"/>
                  </a:lnTo>
                  <a:lnTo>
                    <a:pt x="2384" y="1676"/>
                  </a:lnTo>
                  <a:lnTo>
                    <a:pt x="2326" y="1674"/>
                  </a:lnTo>
                  <a:lnTo>
                    <a:pt x="2268" y="1670"/>
                  </a:lnTo>
                  <a:lnTo>
                    <a:pt x="2213" y="1663"/>
                  </a:lnTo>
                  <a:lnTo>
                    <a:pt x="2167" y="1706"/>
                  </a:lnTo>
                  <a:lnTo>
                    <a:pt x="2118" y="1744"/>
                  </a:lnTo>
                  <a:lnTo>
                    <a:pt x="2065" y="1778"/>
                  </a:lnTo>
                  <a:lnTo>
                    <a:pt x="2009" y="1810"/>
                  </a:lnTo>
                  <a:lnTo>
                    <a:pt x="1949" y="1836"/>
                  </a:lnTo>
                  <a:lnTo>
                    <a:pt x="1887" y="1860"/>
                  </a:lnTo>
                  <a:lnTo>
                    <a:pt x="1821" y="1880"/>
                  </a:lnTo>
                  <a:lnTo>
                    <a:pt x="1753" y="1895"/>
                  </a:lnTo>
                  <a:lnTo>
                    <a:pt x="1682" y="1909"/>
                  </a:lnTo>
                  <a:lnTo>
                    <a:pt x="1611" y="1919"/>
                  </a:lnTo>
                  <a:lnTo>
                    <a:pt x="1537" y="1927"/>
                  </a:lnTo>
                  <a:lnTo>
                    <a:pt x="1577" y="1882"/>
                  </a:lnTo>
                  <a:lnTo>
                    <a:pt x="1615" y="1833"/>
                  </a:lnTo>
                  <a:lnTo>
                    <a:pt x="1648" y="1781"/>
                  </a:lnTo>
                  <a:lnTo>
                    <a:pt x="1678" y="1728"/>
                  </a:lnTo>
                  <a:lnTo>
                    <a:pt x="1704" y="1673"/>
                  </a:lnTo>
                  <a:lnTo>
                    <a:pt x="1726" y="1617"/>
                  </a:lnTo>
                  <a:lnTo>
                    <a:pt x="1743" y="1563"/>
                  </a:lnTo>
                  <a:lnTo>
                    <a:pt x="1754" y="1510"/>
                  </a:lnTo>
                  <a:lnTo>
                    <a:pt x="1697" y="1473"/>
                  </a:lnTo>
                  <a:lnTo>
                    <a:pt x="1642" y="1433"/>
                  </a:lnTo>
                  <a:lnTo>
                    <a:pt x="1591" y="1391"/>
                  </a:lnTo>
                  <a:lnTo>
                    <a:pt x="1544" y="1345"/>
                  </a:lnTo>
                  <a:lnTo>
                    <a:pt x="1500" y="1297"/>
                  </a:lnTo>
                  <a:lnTo>
                    <a:pt x="1461" y="1246"/>
                  </a:lnTo>
                  <a:lnTo>
                    <a:pt x="1427" y="1193"/>
                  </a:lnTo>
                  <a:lnTo>
                    <a:pt x="1398" y="1138"/>
                  </a:lnTo>
                  <a:lnTo>
                    <a:pt x="1373" y="1081"/>
                  </a:lnTo>
                  <a:lnTo>
                    <a:pt x="1353" y="1023"/>
                  </a:lnTo>
                  <a:lnTo>
                    <a:pt x="1338" y="962"/>
                  </a:lnTo>
                  <a:lnTo>
                    <a:pt x="1330" y="901"/>
                  </a:lnTo>
                  <a:lnTo>
                    <a:pt x="1327" y="838"/>
                  </a:lnTo>
                  <a:lnTo>
                    <a:pt x="1330" y="772"/>
                  </a:lnTo>
                  <a:lnTo>
                    <a:pt x="1340" y="708"/>
                  </a:lnTo>
                  <a:lnTo>
                    <a:pt x="1355" y="646"/>
                  </a:lnTo>
                  <a:lnTo>
                    <a:pt x="1376" y="585"/>
                  </a:lnTo>
                  <a:lnTo>
                    <a:pt x="1403" y="526"/>
                  </a:lnTo>
                  <a:lnTo>
                    <a:pt x="1434" y="469"/>
                  </a:lnTo>
                  <a:lnTo>
                    <a:pt x="1472" y="415"/>
                  </a:lnTo>
                  <a:lnTo>
                    <a:pt x="1513" y="363"/>
                  </a:lnTo>
                  <a:lnTo>
                    <a:pt x="1559" y="314"/>
                  </a:lnTo>
                  <a:lnTo>
                    <a:pt x="1610" y="268"/>
                  </a:lnTo>
                  <a:lnTo>
                    <a:pt x="1665" y="224"/>
                  </a:lnTo>
                  <a:lnTo>
                    <a:pt x="1723" y="184"/>
                  </a:lnTo>
                  <a:lnTo>
                    <a:pt x="1785" y="147"/>
                  </a:lnTo>
                  <a:lnTo>
                    <a:pt x="1850" y="114"/>
                  </a:lnTo>
                  <a:lnTo>
                    <a:pt x="1919" y="85"/>
                  </a:lnTo>
                  <a:lnTo>
                    <a:pt x="1990" y="60"/>
                  </a:lnTo>
                  <a:lnTo>
                    <a:pt x="2065" y="39"/>
                  </a:lnTo>
                  <a:lnTo>
                    <a:pt x="2141" y="22"/>
                  </a:lnTo>
                  <a:lnTo>
                    <a:pt x="2220" y="10"/>
                  </a:lnTo>
                  <a:lnTo>
                    <a:pt x="2301" y="2"/>
                  </a:lnTo>
                  <a:lnTo>
                    <a:pt x="2384" y="0"/>
                  </a:lnTo>
                  <a:close/>
                </a:path>
              </a:pathLst>
            </a:custGeom>
            <a:solidFill>
              <a:schemeClr val="tx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nvGrpSpPr>
            <p:cNvPr id="216" name="Group 215"/>
            <p:cNvGrpSpPr/>
            <p:nvPr/>
          </p:nvGrpSpPr>
          <p:grpSpPr>
            <a:xfrm>
              <a:off x="5560361" y="4578448"/>
              <a:ext cx="402947" cy="363532"/>
              <a:chOff x="-1527175" y="3087688"/>
              <a:chExt cx="835025" cy="752475"/>
            </a:xfrm>
            <a:solidFill>
              <a:schemeClr val="tx1"/>
            </a:solidFill>
          </p:grpSpPr>
          <p:sp>
            <p:nvSpPr>
              <p:cNvPr id="210" name="Rectangle 147"/>
              <p:cNvSpPr>
                <a:spLocks noChangeArrowheads="1"/>
              </p:cNvSpPr>
              <p:nvPr/>
            </p:nvSpPr>
            <p:spPr bwMode="auto">
              <a:xfrm>
                <a:off x="-1406525" y="3467101"/>
                <a:ext cx="73025" cy="74613"/>
              </a:xfrm>
              <a:prstGeom prst="rect">
                <a:avLst/>
              </a:prstGeom>
              <a:grp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11" name="Rectangle 148"/>
              <p:cNvSpPr>
                <a:spLocks noChangeArrowheads="1"/>
              </p:cNvSpPr>
              <p:nvPr/>
            </p:nvSpPr>
            <p:spPr bwMode="auto">
              <a:xfrm>
                <a:off x="-1406525" y="3584576"/>
                <a:ext cx="73025" cy="74613"/>
              </a:xfrm>
              <a:prstGeom prst="rect">
                <a:avLst/>
              </a:prstGeom>
              <a:grp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12" name="Rectangle 149"/>
              <p:cNvSpPr>
                <a:spLocks noChangeArrowheads="1"/>
              </p:cNvSpPr>
              <p:nvPr/>
            </p:nvSpPr>
            <p:spPr bwMode="auto">
              <a:xfrm>
                <a:off x="-1282700" y="3348038"/>
                <a:ext cx="73025" cy="74613"/>
              </a:xfrm>
              <a:prstGeom prst="rect">
                <a:avLst/>
              </a:prstGeom>
              <a:grp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13" name="Rectangle 150"/>
              <p:cNvSpPr>
                <a:spLocks noChangeArrowheads="1"/>
              </p:cNvSpPr>
              <p:nvPr/>
            </p:nvSpPr>
            <p:spPr bwMode="auto">
              <a:xfrm>
                <a:off x="-1282700" y="3467101"/>
                <a:ext cx="73025" cy="74613"/>
              </a:xfrm>
              <a:prstGeom prst="rect">
                <a:avLst/>
              </a:prstGeom>
              <a:grp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14" name="Rectangle 151"/>
              <p:cNvSpPr>
                <a:spLocks noChangeArrowheads="1"/>
              </p:cNvSpPr>
              <p:nvPr/>
            </p:nvSpPr>
            <p:spPr bwMode="auto">
              <a:xfrm>
                <a:off x="-1282700" y="3584576"/>
                <a:ext cx="73025" cy="74613"/>
              </a:xfrm>
              <a:prstGeom prst="rect">
                <a:avLst/>
              </a:prstGeom>
              <a:grp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15" name="Freeform 152"/>
              <p:cNvSpPr>
                <a:spLocks noEditPoints="1"/>
              </p:cNvSpPr>
              <p:nvPr/>
            </p:nvSpPr>
            <p:spPr bwMode="auto">
              <a:xfrm>
                <a:off x="-1527175" y="3087688"/>
                <a:ext cx="835025" cy="752475"/>
              </a:xfrm>
              <a:custGeom>
                <a:avLst/>
                <a:gdLst>
                  <a:gd name="T0" fmla="*/ 2510 w 3679"/>
                  <a:gd name="T1" fmla="*/ 3044 h 3314"/>
                  <a:gd name="T2" fmla="*/ 2498 w 3679"/>
                  <a:gd name="T3" fmla="*/ 3153 h 3314"/>
                  <a:gd name="T4" fmla="*/ 2587 w 3679"/>
                  <a:gd name="T5" fmla="*/ 3210 h 3314"/>
                  <a:gd name="T6" fmla="*/ 2677 w 3679"/>
                  <a:gd name="T7" fmla="*/ 3153 h 3314"/>
                  <a:gd name="T8" fmla="*/ 2666 w 3679"/>
                  <a:gd name="T9" fmla="*/ 3044 h 3314"/>
                  <a:gd name="T10" fmla="*/ 1698 w 3679"/>
                  <a:gd name="T11" fmla="*/ 2105 h 3314"/>
                  <a:gd name="T12" fmla="*/ 1608 w 3679"/>
                  <a:gd name="T13" fmla="*/ 2161 h 3314"/>
                  <a:gd name="T14" fmla="*/ 1620 w 3679"/>
                  <a:gd name="T15" fmla="*/ 2270 h 3314"/>
                  <a:gd name="T16" fmla="*/ 1721 w 3679"/>
                  <a:gd name="T17" fmla="*/ 2306 h 3314"/>
                  <a:gd name="T18" fmla="*/ 1797 w 3679"/>
                  <a:gd name="T19" fmla="*/ 2230 h 3314"/>
                  <a:gd name="T20" fmla="*/ 1760 w 3679"/>
                  <a:gd name="T21" fmla="*/ 2127 h 3314"/>
                  <a:gd name="T22" fmla="*/ 3453 w 3679"/>
                  <a:gd name="T23" fmla="*/ 2108 h 3314"/>
                  <a:gd name="T24" fmla="*/ 3379 w 3679"/>
                  <a:gd name="T25" fmla="*/ 2183 h 3314"/>
                  <a:gd name="T26" fmla="*/ 3414 w 3679"/>
                  <a:gd name="T27" fmla="*/ 2286 h 3314"/>
                  <a:gd name="T28" fmla="*/ 3521 w 3679"/>
                  <a:gd name="T29" fmla="*/ 2298 h 3314"/>
                  <a:gd name="T30" fmla="*/ 3577 w 3679"/>
                  <a:gd name="T31" fmla="*/ 2206 h 3314"/>
                  <a:gd name="T32" fmla="*/ 3521 w 3679"/>
                  <a:gd name="T33" fmla="*/ 2114 h 3314"/>
                  <a:gd name="T34" fmla="*/ 3113 w 3679"/>
                  <a:gd name="T35" fmla="*/ 1608 h 3314"/>
                  <a:gd name="T36" fmla="*/ 2637 w 3679"/>
                  <a:gd name="T37" fmla="*/ 2015 h 3314"/>
                  <a:gd name="T38" fmla="*/ 2501 w 3679"/>
                  <a:gd name="T39" fmla="*/ 2028 h 3314"/>
                  <a:gd name="T40" fmla="*/ 2011 w 3679"/>
                  <a:gd name="T41" fmla="*/ 1723 h 3314"/>
                  <a:gd name="T42" fmla="*/ 1927 w 3679"/>
                  <a:gd name="T43" fmla="*/ 1751 h 3314"/>
                  <a:gd name="T44" fmla="*/ 1921 w 3679"/>
                  <a:gd name="T45" fmla="*/ 1840 h 3314"/>
                  <a:gd name="T46" fmla="*/ 2406 w 3679"/>
                  <a:gd name="T47" fmla="*/ 2289 h 3314"/>
                  <a:gd name="T48" fmla="*/ 2519 w 3679"/>
                  <a:gd name="T49" fmla="*/ 2400 h 3314"/>
                  <a:gd name="T50" fmla="*/ 2685 w 3679"/>
                  <a:gd name="T51" fmla="*/ 2384 h 3314"/>
                  <a:gd name="T52" fmla="*/ 2779 w 3679"/>
                  <a:gd name="T53" fmla="*/ 2247 h 3314"/>
                  <a:gd name="T54" fmla="*/ 3193 w 3679"/>
                  <a:gd name="T55" fmla="*/ 1749 h 3314"/>
                  <a:gd name="T56" fmla="*/ 3220 w 3679"/>
                  <a:gd name="T57" fmla="*/ 1655 h 3314"/>
                  <a:gd name="T58" fmla="*/ 3151 w 3679"/>
                  <a:gd name="T59" fmla="*/ 1601 h 3314"/>
                  <a:gd name="T60" fmla="*/ 2510 w 3679"/>
                  <a:gd name="T61" fmla="*/ 1241 h 3314"/>
                  <a:gd name="T62" fmla="*/ 2498 w 3679"/>
                  <a:gd name="T63" fmla="*/ 1350 h 3314"/>
                  <a:gd name="T64" fmla="*/ 2587 w 3679"/>
                  <a:gd name="T65" fmla="*/ 1406 h 3314"/>
                  <a:gd name="T66" fmla="*/ 2677 w 3679"/>
                  <a:gd name="T67" fmla="*/ 1350 h 3314"/>
                  <a:gd name="T68" fmla="*/ 2666 w 3679"/>
                  <a:gd name="T69" fmla="*/ 1241 h 3314"/>
                  <a:gd name="T70" fmla="*/ 282 w 3679"/>
                  <a:gd name="T71" fmla="*/ 763 h 3314"/>
                  <a:gd name="T72" fmla="*/ 1546 w 3679"/>
                  <a:gd name="T73" fmla="*/ 2534 h 3314"/>
                  <a:gd name="T74" fmla="*/ 1499 w 3679"/>
                  <a:gd name="T75" fmla="*/ 2124 h 3314"/>
                  <a:gd name="T76" fmla="*/ 1600 w 3679"/>
                  <a:gd name="T77" fmla="*/ 1737 h 3314"/>
                  <a:gd name="T78" fmla="*/ 1620 w 3679"/>
                  <a:gd name="T79" fmla="*/ 1477 h 3314"/>
                  <a:gd name="T80" fmla="*/ 2071 w 3679"/>
                  <a:gd name="T81" fmla="*/ 1232 h 3314"/>
                  <a:gd name="T82" fmla="*/ 2430 w 3679"/>
                  <a:gd name="T83" fmla="*/ 1111 h 3314"/>
                  <a:gd name="T84" fmla="*/ 2746 w 3679"/>
                  <a:gd name="T85" fmla="*/ 1112 h 3314"/>
                  <a:gd name="T86" fmla="*/ 2036 w 3679"/>
                  <a:gd name="T87" fmla="*/ 501 h 3314"/>
                  <a:gd name="T88" fmla="*/ 2837 w 3679"/>
                  <a:gd name="T89" fmla="*/ 3 h 3314"/>
                  <a:gd name="T90" fmla="*/ 2984 w 3679"/>
                  <a:gd name="T91" fmla="*/ 94 h 3314"/>
                  <a:gd name="T92" fmla="*/ 3029 w 3679"/>
                  <a:gd name="T93" fmla="*/ 1195 h 3314"/>
                  <a:gd name="T94" fmla="*/ 3367 w 3679"/>
                  <a:gd name="T95" fmla="*/ 1432 h 3314"/>
                  <a:gd name="T96" fmla="*/ 3595 w 3679"/>
                  <a:gd name="T97" fmla="*/ 1782 h 3314"/>
                  <a:gd name="T98" fmla="*/ 3679 w 3679"/>
                  <a:gd name="T99" fmla="*/ 2206 h 3314"/>
                  <a:gd name="T100" fmla="*/ 3601 w 3679"/>
                  <a:gd name="T101" fmla="*/ 2619 h 3314"/>
                  <a:gd name="T102" fmla="*/ 3387 w 3679"/>
                  <a:gd name="T103" fmla="*/ 2961 h 3314"/>
                  <a:gd name="T104" fmla="*/ 3067 w 3679"/>
                  <a:gd name="T105" fmla="*/ 3201 h 3314"/>
                  <a:gd name="T106" fmla="*/ 2673 w 3679"/>
                  <a:gd name="T107" fmla="*/ 3310 h 3314"/>
                  <a:gd name="T108" fmla="*/ 2259 w 3679"/>
                  <a:gd name="T109" fmla="*/ 3262 h 3314"/>
                  <a:gd name="T110" fmla="*/ 1907 w 3679"/>
                  <a:gd name="T111" fmla="*/ 3071 h 3314"/>
                  <a:gd name="T112" fmla="*/ 94 w 3679"/>
                  <a:gd name="T113" fmla="*/ 3026 h 3314"/>
                  <a:gd name="T114" fmla="*/ 3 w 3679"/>
                  <a:gd name="T115" fmla="*/ 2877 h 3314"/>
                  <a:gd name="T116" fmla="*/ 26 w 3679"/>
                  <a:gd name="T117" fmla="*/ 125 h 3314"/>
                  <a:gd name="T118" fmla="*/ 156 w 3679"/>
                  <a:gd name="T119" fmla="*/ 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79" h="3314">
                    <a:moveTo>
                      <a:pt x="2587" y="3006"/>
                    </a:moveTo>
                    <a:lnTo>
                      <a:pt x="2564" y="3010"/>
                    </a:lnTo>
                    <a:lnTo>
                      <a:pt x="2544" y="3017"/>
                    </a:lnTo>
                    <a:lnTo>
                      <a:pt x="2525" y="3029"/>
                    </a:lnTo>
                    <a:lnTo>
                      <a:pt x="2510" y="3044"/>
                    </a:lnTo>
                    <a:lnTo>
                      <a:pt x="2498" y="3064"/>
                    </a:lnTo>
                    <a:lnTo>
                      <a:pt x="2491" y="3085"/>
                    </a:lnTo>
                    <a:lnTo>
                      <a:pt x="2487" y="3108"/>
                    </a:lnTo>
                    <a:lnTo>
                      <a:pt x="2491" y="3133"/>
                    </a:lnTo>
                    <a:lnTo>
                      <a:pt x="2498" y="3153"/>
                    </a:lnTo>
                    <a:lnTo>
                      <a:pt x="2510" y="3171"/>
                    </a:lnTo>
                    <a:lnTo>
                      <a:pt x="2525" y="3188"/>
                    </a:lnTo>
                    <a:lnTo>
                      <a:pt x="2544" y="3200"/>
                    </a:lnTo>
                    <a:lnTo>
                      <a:pt x="2564" y="3207"/>
                    </a:lnTo>
                    <a:lnTo>
                      <a:pt x="2587" y="3210"/>
                    </a:lnTo>
                    <a:lnTo>
                      <a:pt x="2611" y="3207"/>
                    </a:lnTo>
                    <a:lnTo>
                      <a:pt x="2632" y="3200"/>
                    </a:lnTo>
                    <a:lnTo>
                      <a:pt x="2650" y="3188"/>
                    </a:lnTo>
                    <a:lnTo>
                      <a:pt x="2666" y="3171"/>
                    </a:lnTo>
                    <a:lnTo>
                      <a:pt x="2677" y="3153"/>
                    </a:lnTo>
                    <a:lnTo>
                      <a:pt x="2685" y="3133"/>
                    </a:lnTo>
                    <a:lnTo>
                      <a:pt x="2687" y="3108"/>
                    </a:lnTo>
                    <a:lnTo>
                      <a:pt x="2685" y="3085"/>
                    </a:lnTo>
                    <a:lnTo>
                      <a:pt x="2677" y="3064"/>
                    </a:lnTo>
                    <a:lnTo>
                      <a:pt x="2666" y="3044"/>
                    </a:lnTo>
                    <a:lnTo>
                      <a:pt x="2650" y="3029"/>
                    </a:lnTo>
                    <a:lnTo>
                      <a:pt x="2632" y="3017"/>
                    </a:lnTo>
                    <a:lnTo>
                      <a:pt x="2611" y="3010"/>
                    </a:lnTo>
                    <a:lnTo>
                      <a:pt x="2587" y="3006"/>
                    </a:lnTo>
                    <a:close/>
                    <a:moveTo>
                      <a:pt x="1698" y="2105"/>
                    </a:moveTo>
                    <a:lnTo>
                      <a:pt x="1676" y="2108"/>
                    </a:lnTo>
                    <a:lnTo>
                      <a:pt x="1654" y="2116"/>
                    </a:lnTo>
                    <a:lnTo>
                      <a:pt x="1636" y="2127"/>
                    </a:lnTo>
                    <a:lnTo>
                      <a:pt x="1620" y="2143"/>
                    </a:lnTo>
                    <a:lnTo>
                      <a:pt x="1608" y="2161"/>
                    </a:lnTo>
                    <a:lnTo>
                      <a:pt x="1601" y="2183"/>
                    </a:lnTo>
                    <a:lnTo>
                      <a:pt x="1598" y="2206"/>
                    </a:lnTo>
                    <a:lnTo>
                      <a:pt x="1601" y="2230"/>
                    </a:lnTo>
                    <a:lnTo>
                      <a:pt x="1608" y="2251"/>
                    </a:lnTo>
                    <a:lnTo>
                      <a:pt x="1620" y="2270"/>
                    </a:lnTo>
                    <a:lnTo>
                      <a:pt x="1636" y="2286"/>
                    </a:lnTo>
                    <a:lnTo>
                      <a:pt x="1654" y="2298"/>
                    </a:lnTo>
                    <a:lnTo>
                      <a:pt x="1676" y="2306"/>
                    </a:lnTo>
                    <a:lnTo>
                      <a:pt x="1698" y="2308"/>
                    </a:lnTo>
                    <a:lnTo>
                      <a:pt x="1721" y="2306"/>
                    </a:lnTo>
                    <a:lnTo>
                      <a:pt x="1742" y="2298"/>
                    </a:lnTo>
                    <a:lnTo>
                      <a:pt x="1761" y="2286"/>
                    </a:lnTo>
                    <a:lnTo>
                      <a:pt x="1776" y="2270"/>
                    </a:lnTo>
                    <a:lnTo>
                      <a:pt x="1789" y="2251"/>
                    </a:lnTo>
                    <a:lnTo>
                      <a:pt x="1797" y="2230"/>
                    </a:lnTo>
                    <a:lnTo>
                      <a:pt x="1799" y="2206"/>
                    </a:lnTo>
                    <a:lnTo>
                      <a:pt x="1795" y="2183"/>
                    </a:lnTo>
                    <a:lnTo>
                      <a:pt x="1789" y="2161"/>
                    </a:lnTo>
                    <a:lnTo>
                      <a:pt x="1776" y="2143"/>
                    </a:lnTo>
                    <a:lnTo>
                      <a:pt x="1760" y="2127"/>
                    </a:lnTo>
                    <a:lnTo>
                      <a:pt x="1742" y="2116"/>
                    </a:lnTo>
                    <a:lnTo>
                      <a:pt x="1721" y="2108"/>
                    </a:lnTo>
                    <a:lnTo>
                      <a:pt x="1698" y="2105"/>
                    </a:lnTo>
                    <a:close/>
                    <a:moveTo>
                      <a:pt x="3477" y="2104"/>
                    </a:moveTo>
                    <a:lnTo>
                      <a:pt x="3453" y="2108"/>
                    </a:lnTo>
                    <a:lnTo>
                      <a:pt x="3433" y="2114"/>
                    </a:lnTo>
                    <a:lnTo>
                      <a:pt x="3414" y="2127"/>
                    </a:lnTo>
                    <a:lnTo>
                      <a:pt x="3399" y="2143"/>
                    </a:lnTo>
                    <a:lnTo>
                      <a:pt x="3386" y="2161"/>
                    </a:lnTo>
                    <a:lnTo>
                      <a:pt x="3379" y="2183"/>
                    </a:lnTo>
                    <a:lnTo>
                      <a:pt x="3376" y="2206"/>
                    </a:lnTo>
                    <a:lnTo>
                      <a:pt x="3379" y="2230"/>
                    </a:lnTo>
                    <a:lnTo>
                      <a:pt x="3386" y="2251"/>
                    </a:lnTo>
                    <a:lnTo>
                      <a:pt x="3399" y="2270"/>
                    </a:lnTo>
                    <a:lnTo>
                      <a:pt x="3414" y="2286"/>
                    </a:lnTo>
                    <a:lnTo>
                      <a:pt x="3433" y="2298"/>
                    </a:lnTo>
                    <a:lnTo>
                      <a:pt x="3453" y="2306"/>
                    </a:lnTo>
                    <a:lnTo>
                      <a:pt x="3477" y="2308"/>
                    </a:lnTo>
                    <a:lnTo>
                      <a:pt x="3499" y="2306"/>
                    </a:lnTo>
                    <a:lnTo>
                      <a:pt x="3521" y="2298"/>
                    </a:lnTo>
                    <a:lnTo>
                      <a:pt x="3540" y="2286"/>
                    </a:lnTo>
                    <a:lnTo>
                      <a:pt x="3555" y="2270"/>
                    </a:lnTo>
                    <a:lnTo>
                      <a:pt x="3567" y="2251"/>
                    </a:lnTo>
                    <a:lnTo>
                      <a:pt x="3574" y="2230"/>
                    </a:lnTo>
                    <a:lnTo>
                      <a:pt x="3577" y="2206"/>
                    </a:lnTo>
                    <a:lnTo>
                      <a:pt x="3574" y="2183"/>
                    </a:lnTo>
                    <a:lnTo>
                      <a:pt x="3567" y="2161"/>
                    </a:lnTo>
                    <a:lnTo>
                      <a:pt x="3555" y="2143"/>
                    </a:lnTo>
                    <a:lnTo>
                      <a:pt x="3540" y="2127"/>
                    </a:lnTo>
                    <a:lnTo>
                      <a:pt x="3521" y="2114"/>
                    </a:lnTo>
                    <a:lnTo>
                      <a:pt x="3499" y="2108"/>
                    </a:lnTo>
                    <a:lnTo>
                      <a:pt x="3477" y="2104"/>
                    </a:lnTo>
                    <a:close/>
                    <a:moveTo>
                      <a:pt x="3151" y="1601"/>
                    </a:moveTo>
                    <a:lnTo>
                      <a:pt x="3132" y="1602"/>
                    </a:lnTo>
                    <a:lnTo>
                      <a:pt x="3113" y="1608"/>
                    </a:lnTo>
                    <a:lnTo>
                      <a:pt x="3094" y="1618"/>
                    </a:lnTo>
                    <a:lnTo>
                      <a:pt x="3078" y="1632"/>
                    </a:lnTo>
                    <a:lnTo>
                      <a:pt x="2680" y="2034"/>
                    </a:lnTo>
                    <a:lnTo>
                      <a:pt x="2659" y="2024"/>
                    </a:lnTo>
                    <a:lnTo>
                      <a:pt x="2637" y="2015"/>
                    </a:lnTo>
                    <a:lnTo>
                      <a:pt x="2613" y="2009"/>
                    </a:lnTo>
                    <a:lnTo>
                      <a:pt x="2587" y="2008"/>
                    </a:lnTo>
                    <a:lnTo>
                      <a:pt x="2557" y="2010"/>
                    </a:lnTo>
                    <a:lnTo>
                      <a:pt x="2528" y="2017"/>
                    </a:lnTo>
                    <a:lnTo>
                      <a:pt x="2501" y="2028"/>
                    </a:lnTo>
                    <a:lnTo>
                      <a:pt x="2477" y="2044"/>
                    </a:lnTo>
                    <a:lnTo>
                      <a:pt x="2455" y="2063"/>
                    </a:lnTo>
                    <a:lnTo>
                      <a:pt x="2048" y="1741"/>
                    </a:lnTo>
                    <a:lnTo>
                      <a:pt x="2029" y="1729"/>
                    </a:lnTo>
                    <a:lnTo>
                      <a:pt x="2011" y="1723"/>
                    </a:lnTo>
                    <a:lnTo>
                      <a:pt x="1992" y="1721"/>
                    </a:lnTo>
                    <a:lnTo>
                      <a:pt x="1974" y="1722"/>
                    </a:lnTo>
                    <a:lnTo>
                      <a:pt x="1956" y="1728"/>
                    </a:lnTo>
                    <a:lnTo>
                      <a:pt x="1940" y="1737"/>
                    </a:lnTo>
                    <a:lnTo>
                      <a:pt x="1927" y="1751"/>
                    </a:lnTo>
                    <a:lnTo>
                      <a:pt x="1916" y="1768"/>
                    </a:lnTo>
                    <a:lnTo>
                      <a:pt x="1912" y="1785"/>
                    </a:lnTo>
                    <a:lnTo>
                      <a:pt x="1911" y="1804"/>
                    </a:lnTo>
                    <a:lnTo>
                      <a:pt x="1913" y="1823"/>
                    </a:lnTo>
                    <a:lnTo>
                      <a:pt x="1921" y="1840"/>
                    </a:lnTo>
                    <a:lnTo>
                      <a:pt x="1931" y="1858"/>
                    </a:lnTo>
                    <a:lnTo>
                      <a:pt x="1946" y="1872"/>
                    </a:lnTo>
                    <a:lnTo>
                      <a:pt x="2391" y="2222"/>
                    </a:lnTo>
                    <a:lnTo>
                      <a:pt x="2396" y="2257"/>
                    </a:lnTo>
                    <a:lnTo>
                      <a:pt x="2406" y="2289"/>
                    </a:lnTo>
                    <a:lnTo>
                      <a:pt x="2421" y="2318"/>
                    </a:lnTo>
                    <a:lnTo>
                      <a:pt x="2440" y="2345"/>
                    </a:lnTo>
                    <a:lnTo>
                      <a:pt x="2464" y="2367"/>
                    </a:lnTo>
                    <a:lnTo>
                      <a:pt x="2490" y="2385"/>
                    </a:lnTo>
                    <a:lnTo>
                      <a:pt x="2519" y="2400"/>
                    </a:lnTo>
                    <a:lnTo>
                      <a:pt x="2552" y="2408"/>
                    </a:lnTo>
                    <a:lnTo>
                      <a:pt x="2586" y="2411"/>
                    </a:lnTo>
                    <a:lnTo>
                      <a:pt x="2621" y="2408"/>
                    </a:lnTo>
                    <a:lnTo>
                      <a:pt x="2655" y="2399"/>
                    </a:lnTo>
                    <a:lnTo>
                      <a:pt x="2685" y="2384"/>
                    </a:lnTo>
                    <a:lnTo>
                      <a:pt x="2712" y="2364"/>
                    </a:lnTo>
                    <a:lnTo>
                      <a:pt x="2736" y="2340"/>
                    </a:lnTo>
                    <a:lnTo>
                      <a:pt x="2755" y="2313"/>
                    </a:lnTo>
                    <a:lnTo>
                      <a:pt x="2770" y="2282"/>
                    </a:lnTo>
                    <a:lnTo>
                      <a:pt x="2779" y="2247"/>
                    </a:lnTo>
                    <a:lnTo>
                      <a:pt x="2782" y="2212"/>
                    </a:lnTo>
                    <a:lnTo>
                      <a:pt x="2781" y="2198"/>
                    </a:lnTo>
                    <a:lnTo>
                      <a:pt x="2778" y="2185"/>
                    </a:lnTo>
                    <a:lnTo>
                      <a:pt x="2775" y="2173"/>
                    </a:lnTo>
                    <a:lnTo>
                      <a:pt x="3193" y="1749"/>
                    </a:lnTo>
                    <a:lnTo>
                      <a:pt x="3208" y="1731"/>
                    </a:lnTo>
                    <a:lnTo>
                      <a:pt x="3217" y="1713"/>
                    </a:lnTo>
                    <a:lnTo>
                      <a:pt x="3222" y="1694"/>
                    </a:lnTo>
                    <a:lnTo>
                      <a:pt x="3223" y="1674"/>
                    </a:lnTo>
                    <a:lnTo>
                      <a:pt x="3220" y="1655"/>
                    </a:lnTo>
                    <a:lnTo>
                      <a:pt x="3213" y="1637"/>
                    </a:lnTo>
                    <a:lnTo>
                      <a:pt x="3202" y="1623"/>
                    </a:lnTo>
                    <a:lnTo>
                      <a:pt x="3187" y="1611"/>
                    </a:lnTo>
                    <a:lnTo>
                      <a:pt x="3170" y="1603"/>
                    </a:lnTo>
                    <a:lnTo>
                      <a:pt x="3151" y="1601"/>
                    </a:lnTo>
                    <a:close/>
                    <a:moveTo>
                      <a:pt x="2587" y="1203"/>
                    </a:moveTo>
                    <a:lnTo>
                      <a:pt x="2564" y="1205"/>
                    </a:lnTo>
                    <a:lnTo>
                      <a:pt x="2544" y="1213"/>
                    </a:lnTo>
                    <a:lnTo>
                      <a:pt x="2525" y="1225"/>
                    </a:lnTo>
                    <a:lnTo>
                      <a:pt x="2510" y="1241"/>
                    </a:lnTo>
                    <a:lnTo>
                      <a:pt x="2498" y="1260"/>
                    </a:lnTo>
                    <a:lnTo>
                      <a:pt x="2491" y="1281"/>
                    </a:lnTo>
                    <a:lnTo>
                      <a:pt x="2487" y="1305"/>
                    </a:lnTo>
                    <a:lnTo>
                      <a:pt x="2491" y="1328"/>
                    </a:lnTo>
                    <a:lnTo>
                      <a:pt x="2498" y="1350"/>
                    </a:lnTo>
                    <a:lnTo>
                      <a:pt x="2510" y="1368"/>
                    </a:lnTo>
                    <a:lnTo>
                      <a:pt x="2525" y="1384"/>
                    </a:lnTo>
                    <a:lnTo>
                      <a:pt x="2544" y="1396"/>
                    </a:lnTo>
                    <a:lnTo>
                      <a:pt x="2564" y="1404"/>
                    </a:lnTo>
                    <a:lnTo>
                      <a:pt x="2587" y="1406"/>
                    </a:lnTo>
                    <a:lnTo>
                      <a:pt x="2611" y="1404"/>
                    </a:lnTo>
                    <a:lnTo>
                      <a:pt x="2632" y="1396"/>
                    </a:lnTo>
                    <a:lnTo>
                      <a:pt x="2650" y="1384"/>
                    </a:lnTo>
                    <a:lnTo>
                      <a:pt x="2666" y="1368"/>
                    </a:lnTo>
                    <a:lnTo>
                      <a:pt x="2677" y="1350"/>
                    </a:lnTo>
                    <a:lnTo>
                      <a:pt x="2685" y="1328"/>
                    </a:lnTo>
                    <a:lnTo>
                      <a:pt x="2687" y="1305"/>
                    </a:lnTo>
                    <a:lnTo>
                      <a:pt x="2685" y="1281"/>
                    </a:lnTo>
                    <a:lnTo>
                      <a:pt x="2677" y="1260"/>
                    </a:lnTo>
                    <a:lnTo>
                      <a:pt x="2666" y="1241"/>
                    </a:lnTo>
                    <a:lnTo>
                      <a:pt x="2650" y="1225"/>
                    </a:lnTo>
                    <a:lnTo>
                      <a:pt x="2632" y="1213"/>
                    </a:lnTo>
                    <a:lnTo>
                      <a:pt x="2611" y="1205"/>
                    </a:lnTo>
                    <a:lnTo>
                      <a:pt x="2587" y="1203"/>
                    </a:lnTo>
                    <a:close/>
                    <a:moveTo>
                      <a:pt x="282" y="763"/>
                    </a:moveTo>
                    <a:lnTo>
                      <a:pt x="282" y="2755"/>
                    </a:lnTo>
                    <a:lnTo>
                      <a:pt x="1641" y="2755"/>
                    </a:lnTo>
                    <a:lnTo>
                      <a:pt x="1603" y="2684"/>
                    </a:lnTo>
                    <a:lnTo>
                      <a:pt x="1572" y="2611"/>
                    </a:lnTo>
                    <a:lnTo>
                      <a:pt x="1546" y="2534"/>
                    </a:lnTo>
                    <a:lnTo>
                      <a:pt x="1524" y="2455"/>
                    </a:lnTo>
                    <a:lnTo>
                      <a:pt x="1509" y="2375"/>
                    </a:lnTo>
                    <a:lnTo>
                      <a:pt x="1499" y="2291"/>
                    </a:lnTo>
                    <a:lnTo>
                      <a:pt x="1497" y="2206"/>
                    </a:lnTo>
                    <a:lnTo>
                      <a:pt x="1499" y="2124"/>
                    </a:lnTo>
                    <a:lnTo>
                      <a:pt x="1508" y="2042"/>
                    </a:lnTo>
                    <a:lnTo>
                      <a:pt x="1523" y="1962"/>
                    </a:lnTo>
                    <a:lnTo>
                      <a:pt x="1543" y="1885"/>
                    </a:lnTo>
                    <a:lnTo>
                      <a:pt x="1569" y="1809"/>
                    </a:lnTo>
                    <a:lnTo>
                      <a:pt x="1600" y="1737"/>
                    </a:lnTo>
                    <a:lnTo>
                      <a:pt x="1635" y="1667"/>
                    </a:lnTo>
                    <a:lnTo>
                      <a:pt x="1676" y="1601"/>
                    </a:lnTo>
                    <a:lnTo>
                      <a:pt x="1720" y="1537"/>
                    </a:lnTo>
                    <a:lnTo>
                      <a:pt x="1768" y="1477"/>
                    </a:lnTo>
                    <a:lnTo>
                      <a:pt x="1620" y="1477"/>
                    </a:lnTo>
                    <a:lnTo>
                      <a:pt x="1620" y="1147"/>
                    </a:lnTo>
                    <a:lnTo>
                      <a:pt x="1946" y="1147"/>
                    </a:lnTo>
                    <a:lnTo>
                      <a:pt x="1946" y="1313"/>
                    </a:lnTo>
                    <a:lnTo>
                      <a:pt x="2007" y="1271"/>
                    </a:lnTo>
                    <a:lnTo>
                      <a:pt x="2071" y="1232"/>
                    </a:lnTo>
                    <a:lnTo>
                      <a:pt x="2138" y="1198"/>
                    </a:lnTo>
                    <a:lnTo>
                      <a:pt x="2208" y="1169"/>
                    </a:lnTo>
                    <a:lnTo>
                      <a:pt x="2280" y="1144"/>
                    </a:lnTo>
                    <a:lnTo>
                      <a:pt x="2354" y="1125"/>
                    </a:lnTo>
                    <a:lnTo>
                      <a:pt x="2430" y="1111"/>
                    </a:lnTo>
                    <a:lnTo>
                      <a:pt x="2508" y="1102"/>
                    </a:lnTo>
                    <a:lnTo>
                      <a:pt x="2587" y="1100"/>
                    </a:lnTo>
                    <a:lnTo>
                      <a:pt x="2641" y="1101"/>
                    </a:lnTo>
                    <a:lnTo>
                      <a:pt x="2694" y="1105"/>
                    </a:lnTo>
                    <a:lnTo>
                      <a:pt x="2746" y="1112"/>
                    </a:lnTo>
                    <a:lnTo>
                      <a:pt x="2746" y="763"/>
                    </a:lnTo>
                    <a:lnTo>
                      <a:pt x="282" y="763"/>
                    </a:lnTo>
                    <a:close/>
                    <a:moveTo>
                      <a:pt x="992" y="227"/>
                    </a:moveTo>
                    <a:lnTo>
                      <a:pt x="992" y="501"/>
                    </a:lnTo>
                    <a:lnTo>
                      <a:pt x="2036" y="501"/>
                    </a:lnTo>
                    <a:lnTo>
                      <a:pt x="2036" y="227"/>
                    </a:lnTo>
                    <a:lnTo>
                      <a:pt x="992" y="227"/>
                    </a:lnTo>
                    <a:close/>
                    <a:moveTo>
                      <a:pt x="228" y="0"/>
                    </a:moveTo>
                    <a:lnTo>
                      <a:pt x="2799" y="0"/>
                    </a:lnTo>
                    <a:lnTo>
                      <a:pt x="2837" y="3"/>
                    </a:lnTo>
                    <a:lnTo>
                      <a:pt x="2872" y="12"/>
                    </a:lnTo>
                    <a:lnTo>
                      <a:pt x="2905" y="25"/>
                    </a:lnTo>
                    <a:lnTo>
                      <a:pt x="2935" y="45"/>
                    </a:lnTo>
                    <a:lnTo>
                      <a:pt x="2961" y="68"/>
                    </a:lnTo>
                    <a:lnTo>
                      <a:pt x="2984" y="94"/>
                    </a:lnTo>
                    <a:lnTo>
                      <a:pt x="3003" y="125"/>
                    </a:lnTo>
                    <a:lnTo>
                      <a:pt x="3016" y="158"/>
                    </a:lnTo>
                    <a:lnTo>
                      <a:pt x="3026" y="194"/>
                    </a:lnTo>
                    <a:lnTo>
                      <a:pt x="3029" y="232"/>
                    </a:lnTo>
                    <a:lnTo>
                      <a:pt x="3029" y="1195"/>
                    </a:lnTo>
                    <a:lnTo>
                      <a:pt x="3104" y="1232"/>
                    </a:lnTo>
                    <a:lnTo>
                      <a:pt x="3175" y="1274"/>
                    </a:lnTo>
                    <a:lnTo>
                      <a:pt x="3243" y="1322"/>
                    </a:lnTo>
                    <a:lnTo>
                      <a:pt x="3307" y="1375"/>
                    </a:lnTo>
                    <a:lnTo>
                      <a:pt x="3367" y="1432"/>
                    </a:lnTo>
                    <a:lnTo>
                      <a:pt x="3423" y="1495"/>
                    </a:lnTo>
                    <a:lnTo>
                      <a:pt x="3474" y="1561"/>
                    </a:lnTo>
                    <a:lnTo>
                      <a:pt x="3520" y="1631"/>
                    </a:lnTo>
                    <a:lnTo>
                      <a:pt x="3560" y="1704"/>
                    </a:lnTo>
                    <a:lnTo>
                      <a:pt x="3595" y="1782"/>
                    </a:lnTo>
                    <a:lnTo>
                      <a:pt x="3625" y="1861"/>
                    </a:lnTo>
                    <a:lnTo>
                      <a:pt x="3648" y="1945"/>
                    </a:lnTo>
                    <a:lnTo>
                      <a:pt x="3665" y="2030"/>
                    </a:lnTo>
                    <a:lnTo>
                      <a:pt x="3676" y="2117"/>
                    </a:lnTo>
                    <a:lnTo>
                      <a:pt x="3679" y="2206"/>
                    </a:lnTo>
                    <a:lnTo>
                      <a:pt x="3677" y="2293"/>
                    </a:lnTo>
                    <a:lnTo>
                      <a:pt x="3667" y="2378"/>
                    </a:lnTo>
                    <a:lnTo>
                      <a:pt x="3651" y="2461"/>
                    </a:lnTo>
                    <a:lnTo>
                      <a:pt x="3629" y="2541"/>
                    </a:lnTo>
                    <a:lnTo>
                      <a:pt x="3601" y="2619"/>
                    </a:lnTo>
                    <a:lnTo>
                      <a:pt x="3568" y="2693"/>
                    </a:lnTo>
                    <a:lnTo>
                      <a:pt x="3531" y="2766"/>
                    </a:lnTo>
                    <a:lnTo>
                      <a:pt x="3487" y="2833"/>
                    </a:lnTo>
                    <a:lnTo>
                      <a:pt x="3439" y="2899"/>
                    </a:lnTo>
                    <a:lnTo>
                      <a:pt x="3387" y="2961"/>
                    </a:lnTo>
                    <a:lnTo>
                      <a:pt x="3331" y="3017"/>
                    </a:lnTo>
                    <a:lnTo>
                      <a:pt x="3271" y="3071"/>
                    </a:lnTo>
                    <a:lnTo>
                      <a:pt x="3206" y="3119"/>
                    </a:lnTo>
                    <a:lnTo>
                      <a:pt x="3139" y="3162"/>
                    </a:lnTo>
                    <a:lnTo>
                      <a:pt x="3067" y="3201"/>
                    </a:lnTo>
                    <a:lnTo>
                      <a:pt x="2994" y="3235"/>
                    </a:lnTo>
                    <a:lnTo>
                      <a:pt x="2917" y="3262"/>
                    </a:lnTo>
                    <a:lnTo>
                      <a:pt x="2838" y="3284"/>
                    </a:lnTo>
                    <a:lnTo>
                      <a:pt x="2756" y="3300"/>
                    </a:lnTo>
                    <a:lnTo>
                      <a:pt x="2673" y="3310"/>
                    </a:lnTo>
                    <a:lnTo>
                      <a:pt x="2587" y="3314"/>
                    </a:lnTo>
                    <a:lnTo>
                      <a:pt x="2502" y="3310"/>
                    </a:lnTo>
                    <a:lnTo>
                      <a:pt x="2419" y="3300"/>
                    </a:lnTo>
                    <a:lnTo>
                      <a:pt x="2338" y="3284"/>
                    </a:lnTo>
                    <a:lnTo>
                      <a:pt x="2259" y="3262"/>
                    </a:lnTo>
                    <a:lnTo>
                      <a:pt x="2182" y="3235"/>
                    </a:lnTo>
                    <a:lnTo>
                      <a:pt x="2109" y="3201"/>
                    </a:lnTo>
                    <a:lnTo>
                      <a:pt x="2038" y="3162"/>
                    </a:lnTo>
                    <a:lnTo>
                      <a:pt x="1971" y="3119"/>
                    </a:lnTo>
                    <a:lnTo>
                      <a:pt x="1907" y="3071"/>
                    </a:lnTo>
                    <a:lnTo>
                      <a:pt x="228" y="3071"/>
                    </a:lnTo>
                    <a:lnTo>
                      <a:pt x="191" y="3067"/>
                    </a:lnTo>
                    <a:lnTo>
                      <a:pt x="156" y="3059"/>
                    </a:lnTo>
                    <a:lnTo>
                      <a:pt x="123" y="3044"/>
                    </a:lnTo>
                    <a:lnTo>
                      <a:pt x="94" y="3026"/>
                    </a:lnTo>
                    <a:lnTo>
                      <a:pt x="67" y="3003"/>
                    </a:lnTo>
                    <a:lnTo>
                      <a:pt x="44" y="2975"/>
                    </a:lnTo>
                    <a:lnTo>
                      <a:pt x="26" y="2946"/>
                    </a:lnTo>
                    <a:lnTo>
                      <a:pt x="11" y="2912"/>
                    </a:lnTo>
                    <a:lnTo>
                      <a:pt x="3" y="2877"/>
                    </a:lnTo>
                    <a:lnTo>
                      <a:pt x="0" y="2839"/>
                    </a:lnTo>
                    <a:lnTo>
                      <a:pt x="0" y="232"/>
                    </a:lnTo>
                    <a:lnTo>
                      <a:pt x="3" y="194"/>
                    </a:lnTo>
                    <a:lnTo>
                      <a:pt x="11" y="158"/>
                    </a:lnTo>
                    <a:lnTo>
                      <a:pt x="26" y="125"/>
                    </a:lnTo>
                    <a:lnTo>
                      <a:pt x="44" y="94"/>
                    </a:lnTo>
                    <a:lnTo>
                      <a:pt x="67" y="68"/>
                    </a:lnTo>
                    <a:lnTo>
                      <a:pt x="94" y="45"/>
                    </a:lnTo>
                    <a:lnTo>
                      <a:pt x="123" y="25"/>
                    </a:lnTo>
                    <a:lnTo>
                      <a:pt x="156" y="12"/>
                    </a:lnTo>
                    <a:lnTo>
                      <a:pt x="191" y="3"/>
                    </a:lnTo>
                    <a:lnTo>
                      <a:pt x="228"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grpSp>
          <p:nvGrpSpPr>
            <p:cNvPr id="224" name="Group 223"/>
            <p:cNvGrpSpPr/>
            <p:nvPr/>
          </p:nvGrpSpPr>
          <p:grpSpPr>
            <a:xfrm>
              <a:off x="6312282" y="4582537"/>
              <a:ext cx="277422" cy="315473"/>
              <a:chOff x="-1917700" y="3270251"/>
              <a:chExt cx="420688" cy="477838"/>
            </a:xfrm>
            <a:solidFill>
              <a:schemeClr val="tx1"/>
            </a:solidFill>
          </p:grpSpPr>
          <p:sp>
            <p:nvSpPr>
              <p:cNvPr id="221" name="Freeform 157"/>
              <p:cNvSpPr>
                <a:spLocks/>
              </p:cNvSpPr>
              <p:nvPr/>
            </p:nvSpPr>
            <p:spPr bwMode="auto">
              <a:xfrm>
                <a:off x="-1771650" y="3379788"/>
                <a:ext cx="128588" cy="130175"/>
              </a:xfrm>
              <a:custGeom>
                <a:avLst/>
                <a:gdLst>
                  <a:gd name="T0" fmla="*/ 74 w 889"/>
                  <a:gd name="T1" fmla="*/ 0 h 899"/>
                  <a:gd name="T2" fmla="*/ 815 w 889"/>
                  <a:gd name="T3" fmla="*/ 0 h 899"/>
                  <a:gd name="T4" fmla="*/ 832 w 889"/>
                  <a:gd name="T5" fmla="*/ 2 h 899"/>
                  <a:gd name="T6" fmla="*/ 849 w 889"/>
                  <a:gd name="T7" fmla="*/ 9 h 899"/>
                  <a:gd name="T8" fmla="*/ 864 w 889"/>
                  <a:gd name="T9" fmla="*/ 19 h 899"/>
                  <a:gd name="T10" fmla="*/ 876 w 889"/>
                  <a:gd name="T11" fmla="*/ 33 h 899"/>
                  <a:gd name="T12" fmla="*/ 885 w 889"/>
                  <a:gd name="T13" fmla="*/ 48 h 899"/>
                  <a:gd name="T14" fmla="*/ 889 w 889"/>
                  <a:gd name="T15" fmla="*/ 66 h 899"/>
                  <a:gd name="T16" fmla="*/ 889 w 889"/>
                  <a:gd name="T17" fmla="*/ 84 h 899"/>
                  <a:gd name="T18" fmla="*/ 886 w 889"/>
                  <a:gd name="T19" fmla="*/ 101 h 899"/>
                  <a:gd name="T20" fmla="*/ 853 w 889"/>
                  <a:gd name="T21" fmla="*/ 186 h 899"/>
                  <a:gd name="T22" fmla="*/ 815 w 889"/>
                  <a:gd name="T23" fmla="*/ 269 h 899"/>
                  <a:gd name="T24" fmla="*/ 770 w 889"/>
                  <a:gd name="T25" fmla="*/ 350 h 899"/>
                  <a:gd name="T26" fmla="*/ 722 w 889"/>
                  <a:gd name="T27" fmla="*/ 430 h 899"/>
                  <a:gd name="T28" fmla="*/ 667 w 889"/>
                  <a:gd name="T29" fmla="*/ 507 h 899"/>
                  <a:gd name="T30" fmla="*/ 607 w 889"/>
                  <a:gd name="T31" fmla="*/ 584 h 899"/>
                  <a:gd name="T32" fmla="*/ 580 w 889"/>
                  <a:gd name="T33" fmla="*/ 618 h 899"/>
                  <a:gd name="T34" fmla="*/ 559 w 889"/>
                  <a:gd name="T35" fmla="*/ 657 h 899"/>
                  <a:gd name="T36" fmla="*/ 542 w 889"/>
                  <a:gd name="T37" fmla="*/ 696 h 899"/>
                  <a:gd name="T38" fmla="*/ 530 w 889"/>
                  <a:gd name="T39" fmla="*/ 738 h 899"/>
                  <a:gd name="T40" fmla="*/ 522 w 889"/>
                  <a:gd name="T41" fmla="*/ 780 h 899"/>
                  <a:gd name="T42" fmla="*/ 519 w 889"/>
                  <a:gd name="T43" fmla="*/ 824 h 899"/>
                  <a:gd name="T44" fmla="*/ 516 w 889"/>
                  <a:gd name="T45" fmla="*/ 844 h 899"/>
                  <a:gd name="T46" fmla="*/ 509 w 889"/>
                  <a:gd name="T47" fmla="*/ 862 h 899"/>
                  <a:gd name="T48" fmla="*/ 498 w 889"/>
                  <a:gd name="T49" fmla="*/ 877 h 899"/>
                  <a:gd name="T50" fmla="*/ 482 w 889"/>
                  <a:gd name="T51" fmla="*/ 889 h 899"/>
                  <a:gd name="T52" fmla="*/ 465 w 889"/>
                  <a:gd name="T53" fmla="*/ 897 h 899"/>
                  <a:gd name="T54" fmla="*/ 445 w 889"/>
                  <a:gd name="T55" fmla="*/ 899 h 899"/>
                  <a:gd name="T56" fmla="*/ 424 w 889"/>
                  <a:gd name="T57" fmla="*/ 897 h 899"/>
                  <a:gd name="T58" fmla="*/ 407 w 889"/>
                  <a:gd name="T59" fmla="*/ 889 h 899"/>
                  <a:gd name="T60" fmla="*/ 391 w 889"/>
                  <a:gd name="T61" fmla="*/ 877 h 899"/>
                  <a:gd name="T62" fmla="*/ 380 w 889"/>
                  <a:gd name="T63" fmla="*/ 862 h 899"/>
                  <a:gd name="T64" fmla="*/ 373 w 889"/>
                  <a:gd name="T65" fmla="*/ 844 h 899"/>
                  <a:gd name="T66" fmla="*/ 370 w 889"/>
                  <a:gd name="T67" fmla="*/ 824 h 899"/>
                  <a:gd name="T68" fmla="*/ 368 w 889"/>
                  <a:gd name="T69" fmla="*/ 780 h 899"/>
                  <a:gd name="T70" fmla="*/ 359 w 889"/>
                  <a:gd name="T71" fmla="*/ 738 h 899"/>
                  <a:gd name="T72" fmla="*/ 347 w 889"/>
                  <a:gd name="T73" fmla="*/ 696 h 899"/>
                  <a:gd name="T74" fmla="*/ 330 w 889"/>
                  <a:gd name="T75" fmla="*/ 657 h 899"/>
                  <a:gd name="T76" fmla="*/ 309 w 889"/>
                  <a:gd name="T77" fmla="*/ 618 h 899"/>
                  <a:gd name="T78" fmla="*/ 282 w 889"/>
                  <a:gd name="T79" fmla="*/ 584 h 899"/>
                  <a:gd name="T80" fmla="*/ 222 w 889"/>
                  <a:gd name="T81" fmla="*/ 507 h 899"/>
                  <a:gd name="T82" fmla="*/ 167 w 889"/>
                  <a:gd name="T83" fmla="*/ 430 h 899"/>
                  <a:gd name="T84" fmla="*/ 118 w 889"/>
                  <a:gd name="T85" fmla="*/ 350 h 899"/>
                  <a:gd name="T86" fmla="*/ 74 w 889"/>
                  <a:gd name="T87" fmla="*/ 269 h 899"/>
                  <a:gd name="T88" fmla="*/ 36 w 889"/>
                  <a:gd name="T89" fmla="*/ 186 h 899"/>
                  <a:gd name="T90" fmla="*/ 4 w 889"/>
                  <a:gd name="T91" fmla="*/ 101 h 899"/>
                  <a:gd name="T92" fmla="*/ 0 w 889"/>
                  <a:gd name="T93" fmla="*/ 84 h 899"/>
                  <a:gd name="T94" fmla="*/ 0 w 889"/>
                  <a:gd name="T95" fmla="*/ 66 h 899"/>
                  <a:gd name="T96" fmla="*/ 4 w 889"/>
                  <a:gd name="T97" fmla="*/ 48 h 899"/>
                  <a:gd name="T98" fmla="*/ 12 w 889"/>
                  <a:gd name="T99" fmla="*/ 33 h 899"/>
                  <a:gd name="T100" fmla="*/ 25 w 889"/>
                  <a:gd name="T101" fmla="*/ 19 h 899"/>
                  <a:gd name="T102" fmla="*/ 39 w 889"/>
                  <a:gd name="T103" fmla="*/ 9 h 899"/>
                  <a:gd name="T104" fmla="*/ 56 w 889"/>
                  <a:gd name="T105" fmla="*/ 2 h 899"/>
                  <a:gd name="T106" fmla="*/ 74 w 889"/>
                  <a:gd name="T107" fmla="*/ 0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89" h="899">
                    <a:moveTo>
                      <a:pt x="74" y="0"/>
                    </a:moveTo>
                    <a:lnTo>
                      <a:pt x="815" y="0"/>
                    </a:lnTo>
                    <a:lnTo>
                      <a:pt x="832" y="2"/>
                    </a:lnTo>
                    <a:lnTo>
                      <a:pt x="849" y="9"/>
                    </a:lnTo>
                    <a:lnTo>
                      <a:pt x="864" y="19"/>
                    </a:lnTo>
                    <a:lnTo>
                      <a:pt x="876" y="33"/>
                    </a:lnTo>
                    <a:lnTo>
                      <a:pt x="885" y="48"/>
                    </a:lnTo>
                    <a:lnTo>
                      <a:pt x="889" y="66"/>
                    </a:lnTo>
                    <a:lnTo>
                      <a:pt x="889" y="84"/>
                    </a:lnTo>
                    <a:lnTo>
                      <a:pt x="886" y="101"/>
                    </a:lnTo>
                    <a:lnTo>
                      <a:pt x="853" y="186"/>
                    </a:lnTo>
                    <a:lnTo>
                      <a:pt x="815" y="269"/>
                    </a:lnTo>
                    <a:lnTo>
                      <a:pt x="770" y="350"/>
                    </a:lnTo>
                    <a:lnTo>
                      <a:pt x="722" y="430"/>
                    </a:lnTo>
                    <a:lnTo>
                      <a:pt x="667" y="507"/>
                    </a:lnTo>
                    <a:lnTo>
                      <a:pt x="607" y="584"/>
                    </a:lnTo>
                    <a:lnTo>
                      <a:pt x="580" y="618"/>
                    </a:lnTo>
                    <a:lnTo>
                      <a:pt x="559" y="657"/>
                    </a:lnTo>
                    <a:lnTo>
                      <a:pt x="542" y="696"/>
                    </a:lnTo>
                    <a:lnTo>
                      <a:pt x="530" y="738"/>
                    </a:lnTo>
                    <a:lnTo>
                      <a:pt x="522" y="780"/>
                    </a:lnTo>
                    <a:lnTo>
                      <a:pt x="519" y="824"/>
                    </a:lnTo>
                    <a:lnTo>
                      <a:pt x="516" y="844"/>
                    </a:lnTo>
                    <a:lnTo>
                      <a:pt x="509" y="862"/>
                    </a:lnTo>
                    <a:lnTo>
                      <a:pt x="498" y="877"/>
                    </a:lnTo>
                    <a:lnTo>
                      <a:pt x="482" y="889"/>
                    </a:lnTo>
                    <a:lnTo>
                      <a:pt x="465" y="897"/>
                    </a:lnTo>
                    <a:lnTo>
                      <a:pt x="445" y="899"/>
                    </a:lnTo>
                    <a:lnTo>
                      <a:pt x="424" y="897"/>
                    </a:lnTo>
                    <a:lnTo>
                      <a:pt x="407" y="889"/>
                    </a:lnTo>
                    <a:lnTo>
                      <a:pt x="391" y="877"/>
                    </a:lnTo>
                    <a:lnTo>
                      <a:pt x="380" y="862"/>
                    </a:lnTo>
                    <a:lnTo>
                      <a:pt x="373" y="844"/>
                    </a:lnTo>
                    <a:lnTo>
                      <a:pt x="370" y="824"/>
                    </a:lnTo>
                    <a:lnTo>
                      <a:pt x="368" y="780"/>
                    </a:lnTo>
                    <a:lnTo>
                      <a:pt x="359" y="738"/>
                    </a:lnTo>
                    <a:lnTo>
                      <a:pt x="347" y="696"/>
                    </a:lnTo>
                    <a:lnTo>
                      <a:pt x="330" y="657"/>
                    </a:lnTo>
                    <a:lnTo>
                      <a:pt x="309" y="618"/>
                    </a:lnTo>
                    <a:lnTo>
                      <a:pt x="282" y="584"/>
                    </a:lnTo>
                    <a:lnTo>
                      <a:pt x="222" y="507"/>
                    </a:lnTo>
                    <a:lnTo>
                      <a:pt x="167" y="430"/>
                    </a:lnTo>
                    <a:lnTo>
                      <a:pt x="118" y="350"/>
                    </a:lnTo>
                    <a:lnTo>
                      <a:pt x="74" y="269"/>
                    </a:lnTo>
                    <a:lnTo>
                      <a:pt x="36" y="186"/>
                    </a:lnTo>
                    <a:lnTo>
                      <a:pt x="4" y="101"/>
                    </a:lnTo>
                    <a:lnTo>
                      <a:pt x="0" y="84"/>
                    </a:lnTo>
                    <a:lnTo>
                      <a:pt x="0" y="66"/>
                    </a:lnTo>
                    <a:lnTo>
                      <a:pt x="4" y="48"/>
                    </a:lnTo>
                    <a:lnTo>
                      <a:pt x="12" y="33"/>
                    </a:lnTo>
                    <a:lnTo>
                      <a:pt x="25" y="19"/>
                    </a:lnTo>
                    <a:lnTo>
                      <a:pt x="39" y="9"/>
                    </a:lnTo>
                    <a:lnTo>
                      <a:pt x="56" y="2"/>
                    </a:lnTo>
                    <a:lnTo>
                      <a:pt x="74"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22" name="Freeform 158"/>
              <p:cNvSpPr>
                <a:spLocks/>
              </p:cNvSpPr>
              <p:nvPr/>
            </p:nvSpPr>
            <p:spPr bwMode="auto">
              <a:xfrm>
                <a:off x="-1825625" y="3530601"/>
                <a:ext cx="236538" cy="157163"/>
              </a:xfrm>
              <a:custGeom>
                <a:avLst/>
                <a:gdLst>
                  <a:gd name="T0" fmla="*/ 822 w 1643"/>
                  <a:gd name="T1" fmla="*/ 0 h 1090"/>
                  <a:gd name="T2" fmla="*/ 842 w 1643"/>
                  <a:gd name="T3" fmla="*/ 2 h 1090"/>
                  <a:gd name="T4" fmla="*/ 859 w 1643"/>
                  <a:gd name="T5" fmla="*/ 10 h 1090"/>
                  <a:gd name="T6" fmla="*/ 875 w 1643"/>
                  <a:gd name="T7" fmla="*/ 22 h 1090"/>
                  <a:gd name="T8" fmla="*/ 886 w 1643"/>
                  <a:gd name="T9" fmla="*/ 36 h 1090"/>
                  <a:gd name="T10" fmla="*/ 893 w 1643"/>
                  <a:gd name="T11" fmla="*/ 55 h 1090"/>
                  <a:gd name="T12" fmla="*/ 896 w 1643"/>
                  <a:gd name="T13" fmla="*/ 75 h 1090"/>
                  <a:gd name="T14" fmla="*/ 900 w 1643"/>
                  <a:gd name="T15" fmla="*/ 115 h 1090"/>
                  <a:gd name="T16" fmla="*/ 908 w 1643"/>
                  <a:gd name="T17" fmla="*/ 156 h 1090"/>
                  <a:gd name="T18" fmla="*/ 923 w 1643"/>
                  <a:gd name="T19" fmla="*/ 195 h 1090"/>
                  <a:gd name="T20" fmla="*/ 943 w 1643"/>
                  <a:gd name="T21" fmla="*/ 234 h 1090"/>
                  <a:gd name="T22" fmla="*/ 969 w 1643"/>
                  <a:gd name="T23" fmla="*/ 272 h 1090"/>
                  <a:gd name="T24" fmla="*/ 1000 w 1643"/>
                  <a:gd name="T25" fmla="*/ 309 h 1090"/>
                  <a:gd name="T26" fmla="*/ 1036 w 1643"/>
                  <a:gd name="T27" fmla="*/ 344 h 1090"/>
                  <a:gd name="T28" fmla="*/ 1077 w 1643"/>
                  <a:gd name="T29" fmla="*/ 377 h 1090"/>
                  <a:gd name="T30" fmla="*/ 1168 w 1643"/>
                  <a:gd name="T31" fmla="*/ 448 h 1090"/>
                  <a:gd name="T32" fmla="*/ 1253 w 1643"/>
                  <a:gd name="T33" fmla="*/ 520 h 1090"/>
                  <a:gd name="T34" fmla="*/ 1332 w 1643"/>
                  <a:gd name="T35" fmla="*/ 593 h 1090"/>
                  <a:gd name="T36" fmla="*/ 1405 w 1643"/>
                  <a:gd name="T37" fmla="*/ 667 h 1090"/>
                  <a:gd name="T38" fmla="*/ 1472 w 1643"/>
                  <a:gd name="T39" fmla="*/ 743 h 1090"/>
                  <a:gd name="T40" fmla="*/ 1532 w 1643"/>
                  <a:gd name="T41" fmla="*/ 820 h 1090"/>
                  <a:gd name="T42" fmla="*/ 1585 w 1643"/>
                  <a:gd name="T43" fmla="*/ 898 h 1090"/>
                  <a:gd name="T44" fmla="*/ 1634 w 1643"/>
                  <a:gd name="T45" fmla="*/ 977 h 1090"/>
                  <a:gd name="T46" fmla="*/ 1641 w 1643"/>
                  <a:gd name="T47" fmla="*/ 995 h 1090"/>
                  <a:gd name="T48" fmla="*/ 1643 w 1643"/>
                  <a:gd name="T49" fmla="*/ 1015 h 1090"/>
                  <a:gd name="T50" fmla="*/ 1640 w 1643"/>
                  <a:gd name="T51" fmla="*/ 1034 h 1090"/>
                  <a:gd name="T52" fmla="*/ 1633 w 1643"/>
                  <a:gd name="T53" fmla="*/ 1052 h 1090"/>
                  <a:gd name="T54" fmla="*/ 1620 w 1643"/>
                  <a:gd name="T55" fmla="*/ 1068 h 1090"/>
                  <a:gd name="T56" fmla="*/ 1606 w 1643"/>
                  <a:gd name="T57" fmla="*/ 1079 h 1090"/>
                  <a:gd name="T58" fmla="*/ 1587 w 1643"/>
                  <a:gd name="T59" fmla="*/ 1087 h 1090"/>
                  <a:gd name="T60" fmla="*/ 1568 w 1643"/>
                  <a:gd name="T61" fmla="*/ 1090 h 1090"/>
                  <a:gd name="T62" fmla="*/ 74 w 1643"/>
                  <a:gd name="T63" fmla="*/ 1090 h 1090"/>
                  <a:gd name="T64" fmla="*/ 56 w 1643"/>
                  <a:gd name="T65" fmla="*/ 1087 h 1090"/>
                  <a:gd name="T66" fmla="*/ 37 w 1643"/>
                  <a:gd name="T67" fmla="*/ 1079 h 1090"/>
                  <a:gd name="T68" fmla="*/ 22 w 1643"/>
                  <a:gd name="T69" fmla="*/ 1068 h 1090"/>
                  <a:gd name="T70" fmla="*/ 10 w 1643"/>
                  <a:gd name="T71" fmla="*/ 1052 h 1090"/>
                  <a:gd name="T72" fmla="*/ 3 w 1643"/>
                  <a:gd name="T73" fmla="*/ 1034 h 1090"/>
                  <a:gd name="T74" fmla="*/ 0 w 1643"/>
                  <a:gd name="T75" fmla="*/ 1015 h 1090"/>
                  <a:gd name="T76" fmla="*/ 2 w 1643"/>
                  <a:gd name="T77" fmla="*/ 995 h 1090"/>
                  <a:gd name="T78" fmla="*/ 10 w 1643"/>
                  <a:gd name="T79" fmla="*/ 977 h 1090"/>
                  <a:gd name="T80" fmla="*/ 58 w 1643"/>
                  <a:gd name="T81" fmla="*/ 898 h 1090"/>
                  <a:gd name="T82" fmla="*/ 112 w 1643"/>
                  <a:gd name="T83" fmla="*/ 820 h 1090"/>
                  <a:gd name="T84" fmla="*/ 173 w 1643"/>
                  <a:gd name="T85" fmla="*/ 743 h 1090"/>
                  <a:gd name="T86" fmla="*/ 239 w 1643"/>
                  <a:gd name="T87" fmla="*/ 667 h 1090"/>
                  <a:gd name="T88" fmla="*/ 311 w 1643"/>
                  <a:gd name="T89" fmla="*/ 593 h 1090"/>
                  <a:gd name="T90" fmla="*/ 390 w 1643"/>
                  <a:gd name="T91" fmla="*/ 520 h 1090"/>
                  <a:gd name="T92" fmla="*/ 475 w 1643"/>
                  <a:gd name="T93" fmla="*/ 448 h 1090"/>
                  <a:gd name="T94" fmla="*/ 566 w 1643"/>
                  <a:gd name="T95" fmla="*/ 377 h 1090"/>
                  <a:gd name="T96" fmla="*/ 607 w 1643"/>
                  <a:gd name="T97" fmla="*/ 344 h 1090"/>
                  <a:gd name="T98" fmla="*/ 643 w 1643"/>
                  <a:gd name="T99" fmla="*/ 309 h 1090"/>
                  <a:gd name="T100" fmla="*/ 674 w 1643"/>
                  <a:gd name="T101" fmla="*/ 272 h 1090"/>
                  <a:gd name="T102" fmla="*/ 700 w 1643"/>
                  <a:gd name="T103" fmla="*/ 234 h 1090"/>
                  <a:gd name="T104" fmla="*/ 720 w 1643"/>
                  <a:gd name="T105" fmla="*/ 195 h 1090"/>
                  <a:gd name="T106" fmla="*/ 735 w 1643"/>
                  <a:gd name="T107" fmla="*/ 156 h 1090"/>
                  <a:gd name="T108" fmla="*/ 744 w 1643"/>
                  <a:gd name="T109" fmla="*/ 115 h 1090"/>
                  <a:gd name="T110" fmla="*/ 747 w 1643"/>
                  <a:gd name="T111" fmla="*/ 75 h 1090"/>
                  <a:gd name="T112" fmla="*/ 750 w 1643"/>
                  <a:gd name="T113" fmla="*/ 55 h 1090"/>
                  <a:gd name="T114" fmla="*/ 757 w 1643"/>
                  <a:gd name="T115" fmla="*/ 36 h 1090"/>
                  <a:gd name="T116" fmla="*/ 768 w 1643"/>
                  <a:gd name="T117" fmla="*/ 22 h 1090"/>
                  <a:gd name="T118" fmla="*/ 784 w 1643"/>
                  <a:gd name="T119" fmla="*/ 10 h 1090"/>
                  <a:gd name="T120" fmla="*/ 801 w 1643"/>
                  <a:gd name="T121" fmla="*/ 2 h 1090"/>
                  <a:gd name="T122" fmla="*/ 822 w 1643"/>
                  <a:gd name="T123"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43" h="1090">
                    <a:moveTo>
                      <a:pt x="822" y="0"/>
                    </a:moveTo>
                    <a:lnTo>
                      <a:pt x="842" y="2"/>
                    </a:lnTo>
                    <a:lnTo>
                      <a:pt x="859" y="10"/>
                    </a:lnTo>
                    <a:lnTo>
                      <a:pt x="875" y="22"/>
                    </a:lnTo>
                    <a:lnTo>
                      <a:pt x="886" y="36"/>
                    </a:lnTo>
                    <a:lnTo>
                      <a:pt x="893" y="55"/>
                    </a:lnTo>
                    <a:lnTo>
                      <a:pt x="896" y="75"/>
                    </a:lnTo>
                    <a:lnTo>
                      <a:pt x="900" y="115"/>
                    </a:lnTo>
                    <a:lnTo>
                      <a:pt x="908" y="156"/>
                    </a:lnTo>
                    <a:lnTo>
                      <a:pt x="923" y="195"/>
                    </a:lnTo>
                    <a:lnTo>
                      <a:pt x="943" y="234"/>
                    </a:lnTo>
                    <a:lnTo>
                      <a:pt x="969" y="272"/>
                    </a:lnTo>
                    <a:lnTo>
                      <a:pt x="1000" y="309"/>
                    </a:lnTo>
                    <a:lnTo>
                      <a:pt x="1036" y="344"/>
                    </a:lnTo>
                    <a:lnTo>
                      <a:pt x="1077" y="377"/>
                    </a:lnTo>
                    <a:lnTo>
                      <a:pt x="1168" y="448"/>
                    </a:lnTo>
                    <a:lnTo>
                      <a:pt x="1253" y="520"/>
                    </a:lnTo>
                    <a:lnTo>
                      <a:pt x="1332" y="593"/>
                    </a:lnTo>
                    <a:lnTo>
                      <a:pt x="1405" y="667"/>
                    </a:lnTo>
                    <a:lnTo>
                      <a:pt x="1472" y="743"/>
                    </a:lnTo>
                    <a:lnTo>
                      <a:pt x="1532" y="820"/>
                    </a:lnTo>
                    <a:lnTo>
                      <a:pt x="1585" y="898"/>
                    </a:lnTo>
                    <a:lnTo>
                      <a:pt x="1634" y="977"/>
                    </a:lnTo>
                    <a:lnTo>
                      <a:pt x="1641" y="995"/>
                    </a:lnTo>
                    <a:lnTo>
                      <a:pt x="1643" y="1015"/>
                    </a:lnTo>
                    <a:lnTo>
                      <a:pt x="1640" y="1034"/>
                    </a:lnTo>
                    <a:lnTo>
                      <a:pt x="1633" y="1052"/>
                    </a:lnTo>
                    <a:lnTo>
                      <a:pt x="1620" y="1068"/>
                    </a:lnTo>
                    <a:lnTo>
                      <a:pt x="1606" y="1079"/>
                    </a:lnTo>
                    <a:lnTo>
                      <a:pt x="1587" y="1087"/>
                    </a:lnTo>
                    <a:lnTo>
                      <a:pt x="1568" y="1090"/>
                    </a:lnTo>
                    <a:lnTo>
                      <a:pt x="74" y="1090"/>
                    </a:lnTo>
                    <a:lnTo>
                      <a:pt x="56" y="1087"/>
                    </a:lnTo>
                    <a:lnTo>
                      <a:pt x="37" y="1079"/>
                    </a:lnTo>
                    <a:lnTo>
                      <a:pt x="22" y="1068"/>
                    </a:lnTo>
                    <a:lnTo>
                      <a:pt x="10" y="1052"/>
                    </a:lnTo>
                    <a:lnTo>
                      <a:pt x="3" y="1034"/>
                    </a:lnTo>
                    <a:lnTo>
                      <a:pt x="0" y="1015"/>
                    </a:lnTo>
                    <a:lnTo>
                      <a:pt x="2" y="995"/>
                    </a:lnTo>
                    <a:lnTo>
                      <a:pt x="10" y="977"/>
                    </a:lnTo>
                    <a:lnTo>
                      <a:pt x="58" y="898"/>
                    </a:lnTo>
                    <a:lnTo>
                      <a:pt x="112" y="820"/>
                    </a:lnTo>
                    <a:lnTo>
                      <a:pt x="173" y="743"/>
                    </a:lnTo>
                    <a:lnTo>
                      <a:pt x="239" y="667"/>
                    </a:lnTo>
                    <a:lnTo>
                      <a:pt x="311" y="593"/>
                    </a:lnTo>
                    <a:lnTo>
                      <a:pt x="390" y="520"/>
                    </a:lnTo>
                    <a:lnTo>
                      <a:pt x="475" y="448"/>
                    </a:lnTo>
                    <a:lnTo>
                      <a:pt x="566" y="377"/>
                    </a:lnTo>
                    <a:lnTo>
                      <a:pt x="607" y="344"/>
                    </a:lnTo>
                    <a:lnTo>
                      <a:pt x="643" y="309"/>
                    </a:lnTo>
                    <a:lnTo>
                      <a:pt x="674" y="272"/>
                    </a:lnTo>
                    <a:lnTo>
                      <a:pt x="700" y="234"/>
                    </a:lnTo>
                    <a:lnTo>
                      <a:pt x="720" y="195"/>
                    </a:lnTo>
                    <a:lnTo>
                      <a:pt x="735" y="156"/>
                    </a:lnTo>
                    <a:lnTo>
                      <a:pt x="744" y="115"/>
                    </a:lnTo>
                    <a:lnTo>
                      <a:pt x="747" y="75"/>
                    </a:lnTo>
                    <a:lnTo>
                      <a:pt x="750" y="55"/>
                    </a:lnTo>
                    <a:lnTo>
                      <a:pt x="757" y="36"/>
                    </a:lnTo>
                    <a:lnTo>
                      <a:pt x="768" y="22"/>
                    </a:lnTo>
                    <a:lnTo>
                      <a:pt x="784" y="10"/>
                    </a:lnTo>
                    <a:lnTo>
                      <a:pt x="801" y="2"/>
                    </a:lnTo>
                    <a:lnTo>
                      <a:pt x="822"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23" name="Freeform 159"/>
              <p:cNvSpPr>
                <a:spLocks noEditPoints="1"/>
              </p:cNvSpPr>
              <p:nvPr/>
            </p:nvSpPr>
            <p:spPr bwMode="auto">
              <a:xfrm>
                <a:off x="-1917700" y="3270251"/>
                <a:ext cx="420688" cy="477838"/>
              </a:xfrm>
              <a:custGeom>
                <a:avLst/>
                <a:gdLst>
                  <a:gd name="T0" fmla="*/ 543 w 2912"/>
                  <a:gd name="T1" fmla="*/ 556 h 3309"/>
                  <a:gd name="T2" fmla="*/ 666 w 2912"/>
                  <a:gd name="T3" fmla="*/ 865 h 3309"/>
                  <a:gd name="T4" fmla="*/ 830 w 2912"/>
                  <a:gd name="T5" fmla="*/ 1139 h 3309"/>
                  <a:gd name="T6" fmla="*/ 1012 w 2912"/>
                  <a:gd name="T7" fmla="*/ 1380 h 3309"/>
                  <a:gd name="T8" fmla="*/ 1159 w 2912"/>
                  <a:gd name="T9" fmla="*/ 1557 h 3309"/>
                  <a:gd name="T10" fmla="*/ 1195 w 2912"/>
                  <a:gd name="T11" fmla="*/ 1655 h 3309"/>
                  <a:gd name="T12" fmla="*/ 1159 w 2912"/>
                  <a:gd name="T13" fmla="*/ 1752 h 3309"/>
                  <a:gd name="T14" fmla="*/ 1012 w 2912"/>
                  <a:gd name="T15" fmla="*/ 1929 h 3309"/>
                  <a:gd name="T16" fmla="*/ 830 w 2912"/>
                  <a:gd name="T17" fmla="*/ 2171 h 3309"/>
                  <a:gd name="T18" fmla="*/ 666 w 2912"/>
                  <a:gd name="T19" fmla="*/ 2445 h 3309"/>
                  <a:gd name="T20" fmla="*/ 543 w 2912"/>
                  <a:gd name="T21" fmla="*/ 2754 h 3309"/>
                  <a:gd name="T22" fmla="*/ 2419 w 2912"/>
                  <a:gd name="T23" fmla="*/ 3008 h 3309"/>
                  <a:gd name="T24" fmla="*/ 2343 w 2912"/>
                  <a:gd name="T25" fmla="*/ 2673 h 3309"/>
                  <a:gd name="T26" fmla="*/ 2207 w 2912"/>
                  <a:gd name="T27" fmla="*/ 2374 h 3309"/>
                  <a:gd name="T28" fmla="*/ 2035 w 2912"/>
                  <a:gd name="T29" fmla="*/ 2107 h 3309"/>
                  <a:gd name="T30" fmla="*/ 1854 w 2912"/>
                  <a:gd name="T31" fmla="*/ 1873 h 3309"/>
                  <a:gd name="T32" fmla="*/ 1737 w 2912"/>
                  <a:gd name="T33" fmla="*/ 1730 h 3309"/>
                  <a:gd name="T34" fmla="*/ 1719 w 2912"/>
                  <a:gd name="T35" fmla="*/ 1629 h 3309"/>
                  <a:gd name="T36" fmla="*/ 1766 w 2912"/>
                  <a:gd name="T37" fmla="*/ 1542 h 3309"/>
                  <a:gd name="T38" fmla="*/ 1945 w 2912"/>
                  <a:gd name="T39" fmla="*/ 1323 h 3309"/>
                  <a:gd name="T40" fmla="*/ 2124 w 2912"/>
                  <a:gd name="T41" fmla="*/ 1074 h 3309"/>
                  <a:gd name="T42" fmla="*/ 2281 w 2912"/>
                  <a:gd name="T43" fmla="*/ 790 h 3309"/>
                  <a:gd name="T44" fmla="*/ 2390 w 2912"/>
                  <a:gd name="T45" fmla="*/ 473 h 3309"/>
                  <a:gd name="T46" fmla="*/ 149 w 2912"/>
                  <a:gd name="T47" fmla="*/ 0 h 3309"/>
                  <a:gd name="T48" fmla="*/ 2846 w 2912"/>
                  <a:gd name="T49" fmla="*/ 25 h 3309"/>
                  <a:gd name="T50" fmla="*/ 2909 w 2912"/>
                  <a:gd name="T51" fmla="*/ 120 h 3309"/>
                  <a:gd name="T52" fmla="*/ 2886 w 2912"/>
                  <a:gd name="T53" fmla="*/ 234 h 3309"/>
                  <a:gd name="T54" fmla="*/ 2792 w 2912"/>
                  <a:gd name="T55" fmla="*/ 298 h 3309"/>
                  <a:gd name="T56" fmla="*/ 2690 w 2912"/>
                  <a:gd name="T57" fmla="*/ 491 h 3309"/>
                  <a:gd name="T58" fmla="*/ 2584 w 2912"/>
                  <a:gd name="T59" fmla="*/ 841 h 3309"/>
                  <a:gd name="T60" fmla="*/ 2427 w 2912"/>
                  <a:gd name="T61" fmla="*/ 1152 h 3309"/>
                  <a:gd name="T62" fmla="*/ 2245 w 2912"/>
                  <a:gd name="T63" fmla="*/ 1423 h 3309"/>
                  <a:gd name="T64" fmla="*/ 2061 w 2912"/>
                  <a:gd name="T65" fmla="*/ 1655 h 3309"/>
                  <a:gd name="T66" fmla="*/ 2245 w 2912"/>
                  <a:gd name="T67" fmla="*/ 1887 h 3309"/>
                  <a:gd name="T68" fmla="*/ 2427 w 2912"/>
                  <a:gd name="T69" fmla="*/ 2157 h 3309"/>
                  <a:gd name="T70" fmla="*/ 2584 w 2912"/>
                  <a:gd name="T71" fmla="*/ 2468 h 3309"/>
                  <a:gd name="T72" fmla="*/ 2690 w 2912"/>
                  <a:gd name="T73" fmla="*/ 2818 h 3309"/>
                  <a:gd name="T74" fmla="*/ 2792 w 2912"/>
                  <a:gd name="T75" fmla="*/ 3011 h 3309"/>
                  <a:gd name="T76" fmla="*/ 2886 w 2912"/>
                  <a:gd name="T77" fmla="*/ 3075 h 3309"/>
                  <a:gd name="T78" fmla="*/ 2909 w 2912"/>
                  <a:gd name="T79" fmla="*/ 3189 h 3309"/>
                  <a:gd name="T80" fmla="*/ 2846 w 2912"/>
                  <a:gd name="T81" fmla="*/ 3284 h 3309"/>
                  <a:gd name="T82" fmla="*/ 149 w 2912"/>
                  <a:gd name="T83" fmla="*/ 3309 h 3309"/>
                  <a:gd name="T84" fmla="*/ 43 w 2912"/>
                  <a:gd name="T85" fmla="*/ 3265 h 3309"/>
                  <a:gd name="T86" fmla="*/ 0 w 2912"/>
                  <a:gd name="T87" fmla="*/ 3159 h 3309"/>
                  <a:gd name="T88" fmla="*/ 43 w 2912"/>
                  <a:gd name="T89" fmla="*/ 3052 h 3309"/>
                  <a:gd name="T90" fmla="*/ 149 w 2912"/>
                  <a:gd name="T91" fmla="*/ 3008 h 3309"/>
                  <a:gd name="T92" fmla="*/ 242 w 2912"/>
                  <a:gd name="T93" fmla="*/ 2727 h 3309"/>
                  <a:gd name="T94" fmla="*/ 364 w 2912"/>
                  <a:gd name="T95" fmla="*/ 2387 h 3309"/>
                  <a:gd name="T96" fmla="*/ 528 w 2912"/>
                  <a:gd name="T97" fmla="*/ 2087 h 3309"/>
                  <a:gd name="T98" fmla="*/ 713 w 2912"/>
                  <a:gd name="T99" fmla="*/ 1825 h 3309"/>
                  <a:gd name="T100" fmla="*/ 804 w 2912"/>
                  <a:gd name="T101" fmla="*/ 1600 h 3309"/>
                  <a:gd name="T102" fmla="*/ 620 w 2912"/>
                  <a:gd name="T103" fmla="*/ 1359 h 3309"/>
                  <a:gd name="T104" fmla="*/ 442 w 2912"/>
                  <a:gd name="T105" fmla="*/ 1078 h 3309"/>
                  <a:gd name="T106" fmla="*/ 295 w 2912"/>
                  <a:gd name="T107" fmla="*/ 757 h 3309"/>
                  <a:gd name="T108" fmla="*/ 204 w 2912"/>
                  <a:gd name="T109" fmla="*/ 398 h 3309"/>
                  <a:gd name="T110" fmla="*/ 91 w 2912"/>
                  <a:gd name="T111" fmla="*/ 289 h 3309"/>
                  <a:gd name="T112" fmla="*/ 11 w 2912"/>
                  <a:gd name="T113" fmla="*/ 209 h 3309"/>
                  <a:gd name="T114" fmla="*/ 11 w 2912"/>
                  <a:gd name="T115" fmla="*/ 92 h 3309"/>
                  <a:gd name="T116" fmla="*/ 91 w 2912"/>
                  <a:gd name="T117" fmla="*/ 12 h 3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12" h="3309">
                    <a:moveTo>
                      <a:pt x="493" y="301"/>
                    </a:moveTo>
                    <a:lnTo>
                      <a:pt x="505" y="388"/>
                    </a:lnTo>
                    <a:lnTo>
                      <a:pt x="522" y="473"/>
                    </a:lnTo>
                    <a:lnTo>
                      <a:pt x="543" y="556"/>
                    </a:lnTo>
                    <a:lnTo>
                      <a:pt x="568" y="636"/>
                    </a:lnTo>
                    <a:lnTo>
                      <a:pt x="598" y="714"/>
                    </a:lnTo>
                    <a:lnTo>
                      <a:pt x="630" y="790"/>
                    </a:lnTo>
                    <a:lnTo>
                      <a:pt x="666" y="865"/>
                    </a:lnTo>
                    <a:lnTo>
                      <a:pt x="704" y="936"/>
                    </a:lnTo>
                    <a:lnTo>
                      <a:pt x="745" y="1006"/>
                    </a:lnTo>
                    <a:lnTo>
                      <a:pt x="787" y="1074"/>
                    </a:lnTo>
                    <a:lnTo>
                      <a:pt x="830" y="1139"/>
                    </a:lnTo>
                    <a:lnTo>
                      <a:pt x="876" y="1203"/>
                    </a:lnTo>
                    <a:lnTo>
                      <a:pt x="921" y="1264"/>
                    </a:lnTo>
                    <a:lnTo>
                      <a:pt x="967" y="1323"/>
                    </a:lnTo>
                    <a:lnTo>
                      <a:pt x="1012" y="1380"/>
                    </a:lnTo>
                    <a:lnTo>
                      <a:pt x="1057" y="1437"/>
                    </a:lnTo>
                    <a:lnTo>
                      <a:pt x="1102" y="1490"/>
                    </a:lnTo>
                    <a:lnTo>
                      <a:pt x="1145" y="1542"/>
                    </a:lnTo>
                    <a:lnTo>
                      <a:pt x="1159" y="1557"/>
                    </a:lnTo>
                    <a:lnTo>
                      <a:pt x="1174" y="1580"/>
                    </a:lnTo>
                    <a:lnTo>
                      <a:pt x="1186" y="1604"/>
                    </a:lnTo>
                    <a:lnTo>
                      <a:pt x="1192" y="1629"/>
                    </a:lnTo>
                    <a:lnTo>
                      <a:pt x="1195" y="1655"/>
                    </a:lnTo>
                    <a:lnTo>
                      <a:pt x="1192" y="1680"/>
                    </a:lnTo>
                    <a:lnTo>
                      <a:pt x="1186" y="1706"/>
                    </a:lnTo>
                    <a:lnTo>
                      <a:pt x="1174" y="1730"/>
                    </a:lnTo>
                    <a:lnTo>
                      <a:pt x="1159" y="1752"/>
                    </a:lnTo>
                    <a:lnTo>
                      <a:pt x="1145" y="1768"/>
                    </a:lnTo>
                    <a:lnTo>
                      <a:pt x="1102" y="1819"/>
                    </a:lnTo>
                    <a:lnTo>
                      <a:pt x="1057" y="1873"/>
                    </a:lnTo>
                    <a:lnTo>
                      <a:pt x="1012" y="1929"/>
                    </a:lnTo>
                    <a:lnTo>
                      <a:pt x="967" y="1987"/>
                    </a:lnTo>
                    <a:lnTo>
                      <a:pt x="921" y="2046"/>
                    </a:lnTo>
                    <a:lnTo>
                      <a:pt x="876" y="2107"/>
                    </a:lnTo>
                    <a:lnTo>
                      <a:pt x="830" y="2171"/>
                    </a:lnTo>
                    <a:lnTo>
                      <a:pt x="787" y="2236"/>
                    </a:lnTo>
                    <a:lnTo>
                      <a:pt x="745" y="2304"/>
                    </a:lnTo>
                    <a:lnTo>
                      <a:pt x="704" y="2374"/>
                    </a:lnTo>
                    <a:lnTo>
                      <a:pt x="666" y="2445"/>
                    </a:lnTo>
                    <a:lnTo>
                      <a:pt x="630" y="2519"/>
                    </a:lnTo>
                    <a:lnTo>
                      <a:pt x="598" y="2595"/>
                    </a:lnTo>
                    <a:lnTo>
                      <a:pt x="568" y="2673"/>
                    </a:lnTo>
                    <a:lnTo>
                      <a:pt x="543" y="2754"/>
                    </a:lnTo>
                    <a:lnTo>
                      <a:pt x="522" y="2836"/>
                    </a:lnTo>
                    <a:lnTo>
                      <a:pt x="505" y="2922"/>
                    </a:lnTo>
                    <a:lnTo>
                      <a:pt x="493" y="3008"/>
                    </a:lnTo>
                    <a:lnTo>
                      <a:pt x="2419" y="3008"/>
                    </a:lnTo>
                    <a:lnTo>
                      <a:pt x="2406" y="2922"/>
                    </a:lnTo>
                    <a:lnTo>
                      <a:pt x="2390" y="2836"/>
                    </a:lnTo>
                    <a:lnTo>
                      <a:pt x="2368" y="2754"/>
                    </a:lnTo>
                    <a:lnTo>
                      <a:pt x="2343" y="2673"/>
                    </a:lnTo>
                    <a:lnTo>
                      <a:pt x="2313" y="2595"/>
                    </a:lnTo>
                    <a:lnTo>
                      <a:pt x="2281" y="2519"/>
                    </a:lnTo>
                    <a:lnTo>
                      <a:pt x="2245" y="2445"/>
                    </a:lnTo>
                    <a:lnTo>
                      <a:pt x="2207" y="2374"/>
                    </a:lnTo>
                    <a:lnTo>
                      <a:pt x="2167" y="2304"/>
                    </a:lnTo>
                    <a:lnTo>
                      <a:pt x="2124" y="2236"/>
                    </a:lnTo>
                    <a:lnTo>
                      <a:pt x="2081" y="2171"/>
                    </a:lnTo>
                    <a:lnTo>
                      <a:pt x="2035" y="2107"/>
                    </a:lnTo>
                    <a:lnTo>
                      <a:pt x="1990" y="2046"/>
                    </a:lnTo>
                    <a:lnTo>
                      <a:pt x="1945" y="1987"/>
                    </a:lnTo>
                    <a:lnTo>
                      <a:pt x="1899" y="1929"/>
                    </a:lnTo>
                    <a:lnTo>
                      <a:pt x="1854" y="1873"/>
                    </a:lnTo>
                    <a:lnTo>
                      <a:pt x="1809" y="1819"/>
                    </a:lnTo>
                    <a:lnTo>
                      <a:pt x="1766" y="1768"/>
                    </a:lnTo>
                    <a:lnTo>
                      <a:pt x="1752" y="1752"/>
                    </a:lnTo>
                    <a:lnTo>
                      <a:pt x="1737" y="1730"/>
                    </a:lnTo>
                    <a:lnTo>
                      <a:pt x="1726" y="1706"/>
                    </a:lnTo>
                    <a:lnTo>
                      <a:pt x="1719" y="1680"/>
                    </a:lnTo>
                    <a:lnTo>
                      <a:pt x="1717" y="1655"/>
                    </a:lnTo>
                    <a:lnTo>
                      <a:pt x="1719" y="1629"/>
                    </a:lnTo>
                    <a:lnTo>
                      <a:pt x="1726" y="1604"/>
                    </a:lnTo>
                    <a:lnTo>
                      <a:pt x="1737" y="1580"/>
                    </a:lnTo>
                    <a:lnTo>
                      <a:pt x="1752" y="1557"/>
                    </a:lnTo>
                    <a:lnTo>
                      <a:pt x="1766" y="1542"/>
                    </a:lnTo>
                    <a:lnTo>
                      <a:pt x="1809" y="1490"/>
                    </a:lnTo>
                    <a:lnTo>
                      <a:pt x="1854" y="1437"/>
                    </a:lnTo>
                    <a:lnTo>
                      <a:pt x="1899" y="1380"/>
                    </a:lnTo>
                    <a:lnTo>
                      <a:pt x="1945" y="1323"/>
                    </a:lnTo>
                    <a:lnTo>
                      <a:pt x="1990" y="1264"/>
                    </a:lnTo>
                    <a:lnTo>
                      <a:pt x="2035" y="1203"/>
                    </a:lnTo>
                    <a:lnTo>
                      <a:pt x="2081" y="1139"/>
                    </a:lnTo>
                    <a:lnTo>
                      <a:pt x="2124" y="1074"/>
                    </a:lnTo>
                    <a:lnTo>
                      <a:pt x="2167" y="1006"/>
                    </a:lnTo>
                    <a:lnTo>
                      <a:pt x="2207" y="936"/>
                    </a:lnTo>
                    <a:lnTo>
                      <a:pt x="2245" y="865"/>
                    </a:lnTo>
                    <a:lnTo>
                      <a:pt x="2281" y="790"/>
                    </a:lnTo>
                    <a:lnTo>
                      <a:pt x="2313" y="714"/>
                    </a:lnTo>
                    <a:lnTo>
                      <a:pt x="2343" y="636"/>
                    </a:lnTo>
                    <a:lnTo>
                      <a:pt x="2368" y="556"/>
                    </a:lnTo>
                    <a:lnTo>
                      <a:pt x="2390" y="473"/>
                    </a:lnTo>
                    <a:lnTo>
                      <a:pt x="2406" y="388"/>
                    </a:lnTo>
                    <a:lnTo>
                      <a:pt x="2419" y="301"/>
                    </a:lnTo>
                    <a:lnTo>
                      <a:pt x="493" y="301"/>
                    </a:lnTo>
                    <a:close/>
                    <a:moveTo>
                      <a:pt x="149" y="0"/>
                    </a:moveTo>
                    <a:lnTo>
                      <a:pt x="2762" y="0"/>
                    </a:lnTo>
                    <a:lnTo>
                      <a:pt x="2792" y="3"/>
                    </a:lnTo>
                    <a:lnTo>
                      <a:pt x="2820" y="12"/>
                    </a:lnTo>
                    <a:lnTo>
                      <a:pt x="2846" y="25"/>
                    </a:lnTo>
                    <a:lnTo>
                      <a:pt x="2868" y="44"/>
                    </a:lnTo>
                    <a:lnTo>
                      <a:pt x="2886" y="67"/>
                    </a:lnTo>
                    <a:lnTo>
                      <a:pt x="2900" y="92"/>
                    </a:lnTo>
                    <a:lnTo>
                      <a:pt x="2909" y="120"/>
                    </a:lnTo>
                    <a:lnTo>
                      <a:pt x="2912" y="150"/>
                    </a:lnTo>
                    <a:lnTo>
                      <a:pt x="2909" y="180"/>
                    </a:lnTo>
                    <a:lnTo>
                      <a:pt x="2900" y="209"/>
                    </a:lnTo>
                    <a:lnTo>
                      <a:pt x="2886" y="234"/>
                    </a:lnTo>
                    <a:lnTo>
                      <a:pt x="2868" y="257"/>
                    </a:lnTo>
                    <a:lnTo>
                      <a:pt x="2846" y="275"/>
                    </a:lnTo>
                    <a:lnTo>
                      <a:pt x="2820" y="289"/>
                    </a:lnTo>
                    <a:lnTo>
                      <a:pt x="2792" y="298"/>
                    </a:lnTo>
                    <a:lnTo>
                      <a:pt x="2762" y="301"/>
                    </a:lnTo>
                    <a:lnTo>
                      <a:pt x="2718" y="301"/>
                    </a:lnTo>
                    <a:lnTo>
                      <a:pt x="2707" y="398"/>
                    </a:lnTo>
                    <a:lnTo>
                      <a:pt x="2690" y="491"/>
                    </a:lnTo>
                    <a:lnTo>
                      <a:pt x="2669" y="583"/>
                    </a:lnTo>
                    <a:lnTo>
                      <a:pt x="2645" y="671"/>
                    </a:lnTo>
                    <a:lnTo>
                      <a:pt x="2616" y="757"/>
                    </a:lnTo>
                    <a:lnTo>
                      <a:pt x="2584" y="841"/>
                    </a:lnTo>
                    <a:lnTo>
                      <a:pt x="2548" y="923"/>
                    </a:lnTo>
                    <a:lnTo>
                      <a:pt x="2510" y="1001"/>
                    </a:lnTo>
                    <a:lnTo>
                      <a:pt x="2469" y="1078"/>
                    </a:lnTo>
                    <a:lnTo>
                      <a:pt x="2427" y="1152"/>
                    </a:lnTo>
                    <a:lnTo>
                      <a:pt x="2383" y="1223"/>
                    </a:lnTo>
                    <a:lnTo>
                      <a:pt x="2338" y="1292"/>
                    </a:lnTo>
                    <a:lnTo>
                      <a:pt x="2292" y="1359"/>
                    </a:lnTo>
                    <a:lnTo>
                      <a:pt x="2245" y="1423"/>
                    </a:lnTo>
                    <a:lnTo>
                      <a:pt x="2199" y="1484"/>
                    </a:lnTo>
                    <a:lnTo>
                      <a:pt x="2152" y="1544"/>
                    </a:lnTo>
                    <a:lnTo>
                      <a:pt x="2107" y="1600"/>
                    </a:lnTo>
                    <a:lnTo>
                      <a:pt x="2061" y="1655"/>
                    </a:lnTo>
                    <a:lnTo>
                      <a:pt x="2107" y="1709"/>
                    </a:lnTo>
                    <a:lnTo>
                      <a:pt x="2152" y="1766"/>
                    </a:lnTo>
                    <a:lnTo>
                      <a:pt x="2199" y="1825"/>
                    </a:lnTo>
                    <a:lnTo>
                      <a:pt x="2245" y="1887"/>
                    </a:lnTo>
                    <a:lnTo>
                      <a:pt x="2292" y="1950"/>
                    </a:lnTo>
                    <a:lnTo>
                      <a:pt x="2338" y="2017"/>
                    </a:lnTo>
                    <a:lnTo>
                      <a:pt x="2383" y="2087"/>
                    </a:lnTo>
                    <a:lnTo>
                      <a:pt x="2427" y="2157"/>
                    </a:lnTo>
                    <a:lnTo>
                      <a:pt x="2469" y="2231"/>
                    </a:lnTo>
                    <a:lnTo>
                      <a:pt x="2510" y="2308"/>
                    </a:lnTo>
                    <a:lnTo>
                      <a:pt x="2548" y="2387"/>
                    </a:lnTo>
                    <a:lnTo>
                      <a:pt x="2584" y="2468"/>
                    </a:lnTo>
                    <a:lnTo>
                      <a:pt x="2616" y="2551"/>
                    </a:lnTo>
                    <a:lnTo>
                      <a:pt x="2645" y="2638"/>
                    </a:lnTo>
                    <a:lnTo>
                      <a:pt x="2669" y="2727"/>
                    </a:lnTo>
                    <a:lnTo>
                      <a:pt x="2690" y="2818"/>
                    </a:lnTo>
                    <a:lnTo>
                      <a:pt x="2707" y="2912"/>
                    </a:lnTo>
                    <a:lnTo>
                      <a:pt x="2718" y="3008"/>
                    </a:lnTo>
                    <a:lnTo>
                      <a:pt x="2762" y="3008"/>
                    </a:lnTo>
                    <a:lnTo>
                      <a:pt x="2792" y="3011"/>
                    </a:lnTo>
                    <a:lnTo>
                      <a:pt x="2820" y="3021"/>
                    </a:lnTo>
                    <a:lnTo>
                      <a:pt x="2846" y="3034"/>
                    </a:lnTo>
                    <a:lnTo>
                      <a:pt x="2868" y="3052"/>
                    </a:lnTo>
                    <a:lnTo>
                      <a:pt x="2886" y="3075"/>
                    </a:lnTo>
                    <a:lnTo>
                      <a:pt x="2900" y="3100"/>
                    </a:lnTo>
                    <a:lnTo>
                      <a:pt x="2909" y="3129"/>
                    </a:lnTo>
                    <a:lnTo>
                      <a:pt x="2912" y="3159"/>
                    </a:lnTo>
                    <a:lnTo>
                      <a:pt x="2909" y="3189"/>
                    </a:lnTo>
                    <a:lnTo>
                      <a:pt x="2900" y="3217"/>
                    </a:lnTo>
                    <a:lnTo>
                      <a:pt x="2886" y="3243"/>
                    </a:lnTo>
                    <a:lnTo>
                      <a:pt x="2868" y="3265"/>
                    </a:lnTo>
                    <a:lnTo>
                      <a:pt x="2846" y="3284"/>
                    </a:lnTo>
                    <a:lnTo>
                      <a:pt x="2820" y="3297"/>
                    </a:lnTo>
                    <a:lnTo>
                      <a:pt x="2792" y="3307"/>
                    </a:lnTo>
                    <a:lnTo>
                      <a:pt x="2762" y="3309"/>
                    </a:lnTo>
                    <a:lnTo>
                      <a:pt x="149" y="3309"/>
                    </a:lnTo>
                    <a:lnTo>
                      <a:pt x="119" y="3307"/>
                    </a:lnTo>
                    <a:lnTo>
                      <a:pt x="91" y="3297"/>
                    </a:lnTo>
                    <a:lnTo>
                      <a:pt x="65" y="3284"/>
                    </a:lnTo>
                    <a:lnTo>
                      <a:pt x="43" y="3265"/>
                    </a:lnTo>
                    <a:lnTo>
                      <a:pt x="25" y="3243"/>
                    </a:lnTo>
                    <a:lnTo>
                      <a:pt x="11" y="3217"/>
                    </a:lnTo>
                    <a:lnTo>
                      <a:pt x="2" y="3189"/>
                    </a:lnTo>
                    <a:lnTo>
                      <a:pt x="0" y="3159"/>
                    </a:lnTo>
                    <a:lnTo>
                      <a:pt x="2" y="3129"/>
                    </a:lnTo>
                    <a:lnTo>
                      <a:pt x="11" y="3100"/>
                    </a:lnTo>
                    <a:lnTo>
                      <a:pt x="25" y="3075"/>
                    </a:lnTo>
                    <a:lnTo>
                      <a:pt x="43" y="3052"/>
                    </a:lnTo>
                    <a:lnTo>
                      <a:pt x="65" y="3034"/>
                    </a:lnTo>
                    <a:lnTo>
                      <a:pt x="91" y="3021"/>
                    </a:lnTo>
                    <a:lnTo>
                      <a:pt x="119" y="3011"/>
                    </a:lnTo>
                    <a:lnTo>
                      <a:pt x="149" y="3008"/>
                    </a:lnTo>
                    <a:lnTo>
                      <a:pt x="193" y="3008"/>
                    </a:lnTo>
                    <a:lnTo>
                      <a:pt x="204" y="2912"/>
                    </a:lnTo>
                    <a:lnTo>
                      <a:pt x="221" y="2818"/>
                    </a:lnTo>
                    <a:lnTo>
                      <a:pt x="242" y="2727"/>
                    </a:lnTo>
                    <a:lnTo>
                      <a:pt x="266" y="2638"/>
                    </a:lnTo>
                    <a:lnTo>
                      <a:pt x="295" y="2551"/>
                    </a:lnTo>
                    <a:lnTo>
                      <a:pt x="327" y="2468"/>
                    </a:lnTo>
                    <a:lnTo>
                      <a:pt x="364" y="2387"/>
                    </a:lnTo>
                    <a:lnTo>
                      <a:pt x="402" y="2308"/>
                    </a:lnTo>
                    <a:lnTo>
                      <a:pt x="442" y="2231"/>
                    </a:lnTo>
                    <a:lnTo>
                      <a:pt x="484" y="2157"/>
                    </a:lnTo>
                    <a:lnTo>
                      <a:pt x="528" y="2087"/>
                    </a:lnTo>
                    <a:lnTo>
                      <a:pt x="573" y="2017"/>
                    </a:lnTo>
                    <a:lnTo>
                      <a:pt x="620" y="1950"/>
                    </a:lnTo>
                    <a:lnTo>
                      <a:pt x="666" y="1887"/>
                    </a:lnTo>
                    <a:lnTo>
                      <a:pt x="713" y="1825"/>
                    </a:lnTo>
                    <a:lnTo>
                      <a:pt x="759" y="1766"/>
                    </a:lnTo>
                    <a:lnTo>
                      <a:pt x="805" y="1709"/>
                    </a:lnTo>
                    <a:lnTo>
                      <a:pt x="850" y="1655"/>
                    </a:lnTo>
                    <a:lnTo>
                      <a:pt x="804" y="1600"/>
                    </a:lnTo>
                    <a:lnTo>
                      <a:pt x="759" y="1544"/>
                    </a:lnTo>
                    <a:lnTo>
                      <a:pt x="713" y="1484"/>
                    </a:lnTo>
                    <a:lnTo>
                      <a:pt x="666" y="1423"/>
                    </a:lnTo>
                    <a:lnTo>
                      <a:pt x="620" y="1359"/>
                    </a:lnTo>
                    <a:lnTo>
                      <a:pt x="573" y="1292"/>
                    </a:lnTo>
                    <a:lnTo>
                      <a:pt x="528" y="1223"/>
                    </a:lnTo>
                    <a:lnTo>
                      <a:pt x="484" y="1152"/>
                    </a:lnTo>
                    <a:lnTo>
                      <a:pt x="442" y="1078"/>
                    </a:lnTo>
                    <a:lnTo>
                      <a:pt x="401" y="1001"/>
                    </a:lnTo>
                    <a:lnTo>
                      <a:pt x="364" y="923"/>
                    </a:lnTo>
                    <a:lnTo>
                      <a:pt x="327" y="841"/>
                    </a:lnTo>
                    <a:lnTo>
                      <a:pt x="295" y="757"/>
                    </a:lnTo>
                    <a:lnTo>
                      <a:pt x="266" y="671"/>
                    </a:lnTo>
                    <a:lnTo>
                      <a:pt x="242" y="583"/>
                    </a:lnTo>
                    <a:lnTo>
                      <a:pt x="221" y="491"/>
                    </a:lnTo>
                    <a:lnTo>
                      <a:pt x="204" y="398"/>
                    </a:lnTo>
                    <a:lnTo>
                      <a:pt x="193" y="301"/>
                    </a:lnTo>
                    <a:lnTo>
                      <a:pt x="149" y="301"/>
                    </a:lnTo>
                    <a:lnTo>
                      <a:pt x="119" y="298"/>
                    </a:lnTo>
                    <a:lnTo>
                      <a:pt x="91" y="289"/>
                    </a:lnTo>
                    <a:lnTo>
                      <a:pt x="65" y="275"/>
                    </a:lnTo>
                    <a:lnTo>
                      <a:pt x="43" y="257"/>
                    </a:lnTo>
                    <a:lnTo>
                      <a:pt x="25" y="234"/>
                    </a:lnTo>
                    <a:lnTo>
                      <a:pt x="11" y="209"/>
                    </a:lnTo>
                    <a:lnTo>
                      <a:pt x="2" y="180"/>
                    </a:lnTo>
                    <a:lnTo>
                      <a:pt x="0" y="150"/>
                    </a:lnTo>
                    <a:lnTo>
                      <a:pt x="2" y="120"/>
                    </a:lnTo>
                    <a:lnTo>
                      <a:pt x="11" y="92"/>
                    </a:lnTo>
                    <a:lnTo>
                      <a:pt x="25" y="67"/>
                    </a:lnTo>
                    <a:lnTo>
                      <a:pt x="43" y="44"/>
                    </a:lnTo>
                    <a:lnTo>
                      <a:pt x="65" y="25"/>
                    </a:lnTo>
                    <a:lnTo>
                      <a:pt x="91" y="12"/>
                    </a:lnTo>
                    <a:lnTo>
                      <a:pt x="119" y="3"/>
                    </a:lnTo>
                    <a:lnTo>
                      <a:pt x="14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grpSp>
          <p:nvGrpSpPr>
            <p:cNvPr id="288" name="Group 287"/>
            <p:cNvGrpSpPr/>
            <p:nvPr/>
          </p:nvGrpSpPr>
          <p:grpSpPr>
            <a:xfrm>
              <a:off x="5407728" y="2146307"/>
              <a:ext cx="1613656" cy="2061931"/>
              <a:chOff x="3814763" y="1249363"/>
              <a:chExt cx="3725863" cy="4760913"/>
            </a:xfrm>
          </p:grpSpPr>
          <p:sp>
            <p:nvSpPr>
              <p:cNvPr id="289" name="Freeform 65"/>
              <p:cNvSpPr>
                <a:spLocks/>
              </p:cNvSpPr>
              <p:nvPr/>
            </p:nvSpPr>
            <p:spPr bwMode="auto">
              <a:xfrm>
                <a:off x="7169151" y="2298700"/>
                <a:ext cx="371475" cy="2217738"/>
              </a:xfrm>
              <a:custGeom>
                <a:avLst/>
                <a:gdLst>
                  <a:gd name="T0" fmla="*/ 161 w 234"/>
                  <a:gd name="T1" fmla="*/ 0 h 1397"/>
                  <a:gd name="T2" fmla="*/ 234 w 234"/>
                  <a:gd name="T3" fmla="*/ 0 h 1397"/>
                  <a:gd name="T4" fmla="*/ 234 w 234"/>
                  <a:gd name="T5" fmla="*/ 1255 h 1397"/>
                  <a:gd name="T6" fmla="*/ 0 w 234"/>
                  <a:gd name="T7" fmla="*/ 1397 h 1397"/>
                  <a:gd name="T8" fmla="*/ 0 w 234"/>
                  <a:gd name="T9" fmla="*/ 70 h 1397"/>
                  <a:gd name="T10" fmla="*/ 161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161" y="0"/>
                    </a:moveTo>
                    <a:lnTo>
                      <a:pt x="234" y="0"/>
                    </a:lnTo>
                    <a:lnTo>
                      <a:pt x="234" y="1255"/>
                    </a:lnTo>
                    <a:lnTo>
                      <a:pt x="0" y="1397"/>
                    </a:lnTo>
                    <a:lnTo>
                      <a:pt x="0" y="70"/>
                    </a:lnTo>
                    <a:lnTo>
                      <a:pt x="161" y="0"/>
                    </a:lnTo>
                    <a:close/>
                  </a:path>
                </a:pathLst>
              </a:custGeom>
              <a:solidFill>
                <a:schemeClr val="accent4">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90" name="Freeform 66"/>
              <p:cNvSpPr>
                <a:spLocks/>
              </p:cNvSpPr>
              <p:nvPr/>
            </p:nvSpPr>
            <p:spPr bwMode="auto">
              <a:xfrm>
                <a:off x="6797676" y="2298700"/>
                <a:ext cx="371475" cy="2217738"/>
              </a:xfrm>
              <a:custGeom>
                <a:avLst/>
                <a:gdLst>
                  <a:gd name="T0" fmla="*/ 0 w 234"/>
                  <a:gd name="T1" fmla="*/ 0 h 1397"/>
                  <a:gd name="T2" fmla="*/ 74 w 234"/>
                  <a:gd name="T3" fmla="*/ 0 h 1397"/>
                  <a:gd name="T4" fmla="*/ 234 w 234"/>
                  <a:gd name="T5" fmla="*/ 70 h 1397"/>
                  <a:gd name="T6" fmla="*/ 234 w 234"/>
                  <a:gd name="T7" fmla="*/ 1397 h 1397"/>
                  <a:gd name="T8" fmla="*/ 0 w 234"/>
                  <a:gd name="T9" fmla="*/ 1255 h 1397"/>
                  <a:gd name="T10" fmla="*/ 0 w 234"/>
                  <a:gd name="T11" fmla="*/ 0 h 1397"/>
                </a:gdLst>
                <a:ahLst/>
                <a:cxnLst>
                  <a:cxn ang="0">
                    <a:pos x="T0" y="T1"/>
                  </a:cxn>
                  <a:cxn ang="0">
                    <a:pos x="T2" y="T3"/>
                  </a:cxn>
                  <a:cxn ang="0">
                    <a:pos x="T4" y="T5"/>
                  </a:cxn>
                  <a:cxn ang="0">
                    <a:pos x="T6" y="T7"/>
                  </a:cxn>
                  <a:cxn ang="0">
                    <a:pos x="T8" y="T9"/>
                  </a:cxn>
                  <a:cxn ang="0">
                    <a:pos x="T10" y="T11"/>
                  </a:cxn>
                </a:cxnLst>
                <a:rect l="0" t="0" r="r" b="b"/>
                <a:pathLst>
                  <a:path w="234" h="1397">
                    <a:moveTo>
                      <a:pt x="0" y="0"/>
                    </a:moveTo>
                    <a:lnTo>
                      <a:pt x="74" y="0"/>
                    </a:lnTo>
                    <a:lnTo>
                      <a:pt x="234" y="70"/>
                    </a:lnTo>
                    <a:lnTo>
                      <a:pt x="234" y="1397"/>
                    </a:lnTo>
                    <a:lnTo>
                      <a:pt x="0" y="1255"/>
                    </a:lnTo>
                    <a:lnTo>
                      <a:pt x="0" y="0"/>
                    </a:lnTo>
                    <a:close/>
                  </a:path>
                </a:pathLst>
              </a:custGeom>
              <a:solidFill>
                <a:schemeClr val="accent4">
                  <a:lumMod val="5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91" name="Freeform 67"/>
              <p:cNvSpPr>
                <a:spLocks/>
              </p:cNvSpPr>
              <p:nvPr/>
            </p:nvSpPr>
            <p:spPr bwMode="auto">
              <a:xfrm>
                <a:off x="6797676" y="2112963"/>
                <a:ext cx="742950" cy="369888"/>
              </a:xfrm>
              <a:custGeom>
                <a:avLst/>
                <a:gdLst>
                  <a:gd name="T0" fmla="*/ 234 w 468"/>
                  <a:gd name="T1" fmla="*/ 0 h 233"/>
                  <a:gd name="T2" fmla="*/ 468 w 468"/>
                  <a:gd name="T3" fmla="*/ 117 h 233"/>
                  <a:gd name="T4" fmla="*/ 234 w 468"/>
                  <a:gd name="T5" fmla="*/ 233 h 233"/>
                  <a:gd name="T6" fmla="*/ 0 w 468"/>
                  <a:gd name="T7" fmla="*/ 117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7"/>
                    </a:lnTo>
                    <a:lnTo>
                      <a:pt x="234" y="233"/>
                    </a:lnTo>
                    <a:lnTo>
                      <a:pt x="0" y="117"/>
                    </a:lnTo>
                    <a:lnTo>
                      <a:pt x="234" y="0"/>
                    </a:lnTo>
                    <a:close/>
                  </a:path>
                </a:pathLst>
              </a:custGeom>
              <a:solidFill>
                <a:schemeClr val="accent4"/>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92" name="Freeform 68"/>
              <p:cNvSpPr>
                <a:spLocks/>
              </p:cNvSpPr>
              <p:nvPr/>
            </p:nvSpPr>
            <p:spPr bwMode="auto">
              <a:xfrm>
                <a:off x="6570663" y="2844800"/>
                <a:ext cx="373063" cy="1930400"/>
              </a:xfrm>
              <a:custGeom>
                <a:avLst/>
                <a:gdLst>
                  <a:gd name="T0" fmla="*/ 161 w 235"/>
                  <a:gd name="T1" fmla="*/ 0 h 1216"/>
                  <a:gd name="T2" fmla="*/ 235 w 235"/>
                  <a:gd name="T3" fmla="*/ 0 h 1216"/>
                  <a:gd name="T4" fmla="*/ 235 w 235"/>
                  <a:gd name="T5" fmla="*/ 1076 h 1216"/>
                  <a:gd name="T6" fmla="*/ 0 w 235"/>
                  <a:gd name="T7" fmla="*/ 1216 h 1216"/>
                  <a:gd name="T8" fmla="*/ 0 w 235"/>
                  <a:gd name="T9" fmla="*/ 72 h 1216"/>
                  <a:gd name="T10" fmla="*/ 161 w 235"/>
                  <a:gd name="T11" fmla="*/ 0 h 1216"/>
                </a:gdLst>
                <a:ahLst/>
                <a:cxnLst>
                  <a:cxn ang="0">
                    <a:pos x="T0" y="T1"/>
                  </a:cxn>
                  <a:cxn ang="0">
                    <a:pos x="T2" y="T3"/>
                  </a:cxn>
                  <a:cxn ang="0">
                    <a:pos x="T4" y="T5"/>
                  </a:cxn>
                  <a:cxn ang="0">
                    <a:pos x="T6" y="T7"/>
                  </a:cxn>
                  <a:cxn ang="0">
                    <a:pos x="T8" y="T9"/>
                  </a:cxn>
                  <a:cxn ang="0">
                    <a:pos x="T10" y="T11"/>
                  </a:cxn>
                </a:cxnLst>
                <a:rect l="0" t="0" r="r" b="b"/>
                <a:pathLst>
                  <a:path w="235" h="1216">
                    <a:moveTo>
                      <a:pt x="161" y="0"/>
                    </a:moveTo>
                    <a:lnTo>
                      <a:pt x="235" y="0"/>
                    </a:lnTo>
                    <a:lnTo>
                      <a:pt x="235" y="1076"/>
                    </a:lnTo>
                    <a:lnTo>
                      <a:pt x="0" y="1216"/>
                    </a:lnTo>
                    <a:lnTo>
                      <a:pt x="0" y="72"/>
                    </a:lnTo>
                    <a:lnTo>
                      <a:pt x="161" y="0"/>
                    </a:lnTo>
                    <a:close/>
                  </a:path>
                </a:pathLst>
              </a:custGeom>
              <a:solidFill>
                <a:schemeClr val="accent5">
                  <a:lumMod val="40000"/>
                  <a:lumOff val="6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93" name="Freeform 69"/>
              <p:cNvSpPr>
                <a:spLocks/>
              </p:cNvSpPr>
              <p:nvPr/>
            </p:nvSpPr>
            <p:spPr bwMode="auto">
              <a:xfrm>
                <a:off x="6199188" y="2844800"/>
                <a:ext cx="371475" cy="1930400"/>
              </a:xfrm>
              <a:custGeom>
                <a:avLst/>
                <a:gdLst>
                  <a:gd name="T0" fmla="*/ 0 w 234"/>
                  <a:gd name="T1" fmla="*/ 0 h 1216"/>
                  <a:gd name="T2" fmla="*/ 74 w 234"/>
                  <a:gd name="T3" fmla="*/ 0 h 1216"/>
                  <a:gd name="T4" fmla="*/ 234 w 234"/>
                  <a:gd name="T5" fmla="*/ 72 h 1216"/>
                  <a:gd name="T6" fmla="*/ 234 w 234"/>
                  <a:gd name="T7" fmla="*/ 1216 h 1216"/>
                  <a:gd name="T8" fmla="*/ 0 w 234"/>
                  <a:gd name="T9" fmla="*/ 1076 h 1216"/>
                  <a:gd name="T10" fmla="*/ 0 w 234"/>
                  <a:gd name="T11" fmla="*/ 0 h 1216"/>
                </a:gdLst>
                <a:ahLst/>
                <a:cxnLst>
                  <a:cxn ang="0">
                    <a:pos x="T0" y="T1"/>
                  </a:cxn>
                  <a:cxn ang="0">
                    <a:pos x="T2" y="T3"/>
                  </a:cxn>
                  <a:cxn ang="0">
                    <a:pos x="T4" y="T5"/>
                  </a:cxn>
                  <a:cxn ang="0">
                    <a:pos x="T6" y="T7"/>
                  </a:cxn>
                  <a:cxn ang="0">
                    <a:pos x="T8" y="T9"/>
                  </a:cxn>
                  <a:cxn ang="0">
                    <a:pos x="T10" y="T11"/>
                  </a:cxn>
                </a:cxnLst>
                <a:rect l="0" t="0" r="r" b="b"/>
                <a:pathLst>
                  <a:path w="234" h="1216">
                    <a:moveTo>
                      <a:pt x="0" y="0"/>
                    </a:moveTo>
                    <a:lnTo>
                      <a:pt x="74" y="0"/>
                    </a:lnTo>
                    <a:lnTo>
                      <a:pt x="234" y="72"/>
                    </a:lnTo>
                    <a:lnTo>
                      <a:pt x="234" y="1216"/>
                    </a:lnTo>
                    <a:lnTo>
                      <a:pt x="0" y="1076"/>
                    </a:lnTo>
                    <a:lnTo>
                      <a:pt x="0" y="0"/>
                    </a:lnTo>
                    <a:close/>
                  </a:path>
                </a:pathLst>
              </a:custGeom>
              <a:solidFill>
                <a:schemeClr val="accent5"/>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94" name="Freeform 70"/>
              <p:cNvSpPr>
                <a:spLocks/>
              </p:cNvSpPr>
              <p:nvPr/>
            </p:nvSpPr>
            <p:spPr bwMode="auto">
              <a:xfrm>
                <a:off x="6199188" y="2660650"/>
                <a:ext cx="744538" cy="369888"/>
              </a:xfrm>
              <a:custGeom>
                <a:avLst/>
                <a:gdLst>
                  <a:gd name="T0" fmla="*/ 234 w 469"/>
                  <a:gd name="T1" fmla="*/ 0 h 233"/>
                  <a:gd name="T2" fmla="*/ 469 w 469"/>
                  <a:gd name="T3" fmla="*/ 116 h 233"/>
                  <a:gd name="T4" fmla="*/ 234 w 469"/>
                  <a:gd name="T5" fmla="*/ 233 h 233"/>
                  <a:gd name="T6" fmla="*/ 0 w 469"/>
                  <a:gd name="T7" fmla="*/ 116 h 233"/>
                  <a:gd name="T8" fmla="*/ 234 w 469"/>
                  <a:gd name="T9" fmla="*/ 0 h 233"/>
                </a:gdLst>
                <a:ahLst/>
                <a:cxnLst>
                  <a:cxn ang="0">
                    <a:pos x="T0" y="T1"/>
                  </a:cxn>
                  <a:cxn ang="0">
                    <a:pos x="T2" y="T3"/>
                  </a:cxn>
                  <a:cxn ang="0">
                    <a:pos x="T4" y="T5"/>
                  </a:cxn>
                  <a:cxn ang="0">
                    <a:pos x="T6" y="T7"/>
                  </a:cxn>
                  <a:cxn ang="0">
                    <a:pos x="T8" y="T9"/>
                  </a:cxn>
                </a:cxnLst>
                <a:rect l="0" t="0" r="r" b="b"/>
                <a:pathLst>
                  <a:path w="469" h="233">
                    <a:moveTo>
                      <a:pt x="234" y="0"/>
                    </a:moveTo>
                    <a:lnTo>
                      <a:pt x="469" y="116"/>
                    </a:lnTo>
                    <a:lnTo>
                      <a:pt x="234" y="233"/>
                    </a:lnTo>
                    <a:lnTo>
                      <a:pt x="0" y="116"/>
                    </a:lnTo>
                    <a:lnTo>
                      <a:pt x="234" y="0"/>
                    </a:lnTo>
                    <a:close/>
                  </a:path>
                </a:pathLst>
              </a:custGeom>
              <a:solidFill>
                <a:schemeClr val="accent5">
                  <a:lumMod val="60000"/>
                  <a:lumOff val="4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95" name="Freeform 71"/>
              <p:cNvSpPr>
                <a:spLocks/>
              </p:cNvSpPr>
              <p:nvPr/>
            </p:nvSpPr>
            <p:spPr bwMode="auto">
              <a:xfrm>
                <a:off x="5973763" y="3368675"/>
                <a:ext cx="373063" cy="1727200"/>
              </a:xfrm>
              <a:custGeom>
                <a:avLst/>
                <a:gdLst>
                  <a:gd name="T0" fmla="*/ 161 w 235"/>
                  <a:gd name="T1" fmla="*/ 0 h 1088"/>
                  <a:gd name="T2" fmla="*/ 235 w 235"/>
                  <a:gd name="T3" fmla="*/ 0 h 1088"/>
                  <a:gd name="T4" fmla="*/ 235 w 235"/>
                  <a:gd name="T5" fmla="*/ 948 h 1088"/>
                  <a:gd name="T6" fmla="*/ 0 w 235"/>
                  <a:gd name="T7" fmla="*/ 1088 h 1088"/>
                  <a:gd name="T8" fmla="*/ 0 w 235"/>
                  <a:gd name="T9" fmla="*/ 71 h 1088"/>
                  <a:gd name="T10" fmla="*/ 161 w 235"/>
                  <a:gd name="T11" fmla="*/ 0 h 1088"/>
                </a:gdLst>
                <a:ahLst/>
                <a:cxnLst>
                  <a:cxn ang="0">
                    <a:pos x="T0" y="T1"/>
                  </a:cxn>
                  <a:cxn ang="0">
                    <a:pos x="T2" y="T3"/>
                  </a:cxn>
                  <a:cxn ang="0">
                    <a:pos x="T4" y="T5"/>
                  </a:cxn>
                  <a:cxn ang="0">
                    <a:pos x="T6" y="T7"/>
                  </a:cxn>
                  <a:cxn ang="0">
                    <a:pos x="T8" y="T9"/>
                  </a:cxn>
                  <a:cxn ang="0">
                    <a:pos x="T10" y="T11"/>
                  </a:cxn>
                </a:cxnLst>
                <a:rect l="0" t="0" r="r" b="b"/>
                <a:pathLst>
                  <a:path w="235" h="1088">
                    <a:moveTo>
                      <a:pt x="161" y="0"/>
                    </a:moveTo>
                    <a:lnTo>
                      <a:pt x="235" y="0"/>
                    </a:lnTo>
                    <a:lnTo>
                      <a:pt x="235" y="948"/>
                    </a:lnTo>
                    <a:lnTo>
                      <a:pt x="0" y="1088"/>
                    </a:lnTo>
                    <a:lnTo>
                      <a:pt x="0" y="71"/>
                    </a:lnTo>
                    <a:lnTo>
                      <a:pt x="161" y="0"/>
                    </a:lnTo>
                    <a:close/>
                  </a:path>
                </a:pathLst>
              </a:custGeom>
              <a:solidFill>
                <a:schemeClr val="accent5">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96" name="Freeform 72"/>
              <p:cNvSpPr>
                <a:spLocks/>
              </p:cNvSpPr>
              <p:nvPr/>
            </p:nvSpPr>
            <p:spPr bwMode="auto">
              <a:xfrm>
                <a:off x="5603876" y="3368675"/>
                <a:ext cx="369888" cy="1727200"/>
              </a:xfrm>
              <a:custGeom>
                <a:avLst/>
                <a:gdLst>
                  <a:gd name="T0" fmla="*/ 0 w 233"/>
                  <a:gd name="T1" fmla="*/ 0 h 1088"/>
                  <a:gd name="T2" fmla="*/ 74 w 233"/>
                  <a:gd name="T3" fmla="*/ 0 h 1088"/>
                  <a:gd name="T4" fmla="*/ 233 w 233"/>
                  <a:gd name="T5" fmla="*/ 71 h 1088"/>
                  <a:gd name="T6" fmla="*/ 233 w 233"/>
                  <a:gd name="T7" fmla="*/ 1088 h 1088"/>
                  <a:gd name="T8" fmla="*/ 0 w 233"/>
                  <a:gd name="T9" fmla="*/ 948 h 1088"/>
                  <a:gd name="T10" fmla="*/ 0 w 233"/>
                  <a:gd name="T11" fmla="*/ 0 h 1088"/>
                </a:gdLst>
                <a:ahLst/>
                <a:cxnLst>
                  <a:cxn ang="0">
                    <a:pos x="T0" y="T1"/>
                  </a:cxn>
                  <a:cxn ang="0">
                    <a:pos x="T2" y="T3"/>
                  </a:cxn>
                  <a:cxn ang="0">
                    <a:pos x="T4" y="T5"/>
                  </a:cxn>
                  <a:cxn ang="0">
                    <a:pos x="T6" y="T7"/>
                  </a:cxn>
                  <a:cxn ang="0">
                    <a:pos x="T8" y="T9"/>
                  </a:cxn>
                  <a:cxn ang="0">
                    <a:pos x="T10" y="T11"/>
                  </a:cxn>
                </a:cxnLst>
                <a:rect l="0" t="0" r="r" b="b"/>
                <a:pathLst>
                  <a:path w="233" h="1088">
                    <a:moveTo>
                      <a:pt x="0" y="0"/>
                    </a:moveTo>
                    <a:lnTo>
                      <a:pt x="74" y="0"/>
                    </a:lnTo>
                    <a:lnTo>
                      <a:pt x="233" y="71"/>
                    </a:lnTo>
                    <a:lnTo>
                      <a:pt x="233" y="1088"/>
                    </a:lnTo>
                    <a:lnTo>
                      <a:pt x="0" y="948"/>
                    </a:lnTo>
                    <a:lnTo>
                      <a:pt x="0" y="0"/>
                    </a:lnTo>
                    <a:close/>
                  </a:path>
                </a:pathLst>
              </a:custGeom>
              <a:solidFill>
                <a:schemeClr val="accent5">
                  <a:lumMod val="5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97" name="Freeform 73"/>
              <p:cNvSpPr>
                <a:spLocks/>
              </p:cNvSpPr>
              <p:nvPr/>
            </p:nvSpPr>
            <p:spPr bwMode="auto">
              <a:xfrm>
                <a:off x="5603876" y="3182938"/>
                <a:ext cx="742950" cy="371475"/>
              </a:xfrm>
              <a:custGeom>
                <a:avLst/>
                <a:gdLst>
                  <a:gd name="T0" fmla="*/ 233 w 468"/>
                  <a:gd name="T1" fmla="*/ 0 h 234"/>
                  <a:gd name="T2" fmla="*/ 468 w 468"/>
                  <a:gd name="T3" fmla="*/ 117 h 234"/>
                  <a:gd name="T4" fmla="*/ 233 w 468"/>
                  <a:gd name="T5" fmla="*/ 234 h 234"/>
                  <a:gd name="T6" fmla="*/ 0 w 468"/>
                  <a:gd name="T7" fmla="*/ 117 h 234"/>
                  <a:gd name="T8" fmla="*/ 233 w 468"/>
                  <a:gd name="T9" fmla="*/ 0 h 234"/>
                </a:gdLst>
                <a:ahLst/>
                <a:cxnLst>
                  <a:cxn ang="0">
                    <a:pos x="T0" y="T1"/>
                  </a:cxn>
                  <a:cxn ang="0">
                    <a:pos x="T2" y="T3"/>
                  </a:cxn>
                  <a:cxn ang="0">
                    <a:pos x="T4" y="T5"/>
                  </a:cxn>
                  <a:cxn ang="0">
                    <a:pos x="T6" y="T7"/>
                  </a:cxn>
                  <a:cxn ang="0">
                    <a:pos x="T8" y="T9"/>
                  </a:cxn>
                </a:cxnLst>
                <a:rect l="0" t="0" r="r" b="b"/>
                <a:pathLst>
                  <a:path w="468" h="234">
                    <a:moveTo>
                      <a:pt x="233" y="0"/>
                    </a:moveTo>
                    <a:lnTo>
                      <a:pt x="468" y="117"/>
                    </a:lnTo>
                    <a:lnTo>
                      <a:pt x="233" y="234"/>
                    </a:lnTo>
                    <a:lnTo>
                      <a:pt x="0" y="117"/>
                    </a:lnTo>
                    <a:lnTo>
                      <a:pt x="233" y="0"/>
                    </a:lnTo>
                    <a:close/>
                  </a:path>
                </a:pathLst>
              </a:custGeom>
              <a:solidFill>
                <a:schemeClr val="accent5"/>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98" name="Freeform 74"/>
              <p:cNvSpPr>
                <a:spLocks/>
              </p:cNvSpPr>
              <p:nvPr/>
            </p:nvSpPr>
            <p:spPr bwMode="auto">
              <a:xfrm>
                <a:off x="5400676" y="3938588"/>
                <a:ext cx="373063" cy="1457325"/>
              </a:xfrm>
              <a:custGeom>
                <a:avLst/>
                <a:gdLst>
                  <a:gd name="T0" fmla="*/ 161 w 235"/>
                  <a:gd name="T1" fmla="*/ 0 h 918"/>
                  <a:gd name="T2" fmla="*/ 235 w 235"/>
                  <a:gd name="T3" fmla="*/ 0 h 918"/>
                  <a:gd name="T4" fmla="*/ 235 w 235"/>
                  <a:gd name="T5" fmla="*/ 778 h 918"/>
                  <a:gd name="T6" fmla="*/ 0 w 235"/>
                  <a:gd name="T7" fmla="*/ 918 h 918"/>
                  <a:gd name="T8" fmla="*/ 0 w 235"/>
                  <a:gd name="T9" fmla="*/ 70 h 918"/>
                  <a:gd name="T10" fmla="*/ 161 w 235"/>
                  <a:gd name="T11" fmla="*/ 0 h 918"/>
                </a:gdLst>
                <a:ahLst/>
                <a:cxnLst>
                  <a:cxn ang="0">
                    <a:pos x="T0" y="T1"/>
                  </a:cxn>
                  <a:cxn ang="0">
                    <a:pos x="T2" y="T3"/>
                  </a:cxn>
                  <a:cxn ang="0">
                    <a:pos x="T4" y="T5"/>
                  </a:cxn>
                  <a:cxn ang="0">
                    <a:pos x="T6" y="T7"/>
                  </a:cxn>
                  <a:cxn ang="0">
                    <a:pos x="T8" y="T9"/>
                  </a:cxn>
                  <a:cxn ang="0">
                    <a:pos x="T10" y="T11"/>
                  </a:cxn>
                </a:cxnLst>
                <a:rect l="0" t="0" r="r" b="b"/>
                <a:pathLst>
                  <a:path w="235" h="918">
                    <a:moveTo>
                      <a:pt x="161" y="0"/>
                    </a:moveTo>
                    <a:lnTo>
                      <a:pt x="235" y="0"/>
                    </a:lnTo>
                    <a:lnTo>
                      <a:pt x="235" y="778"/>
                    </a:lnTo>
                    <a:lnTo>
                      <a:pt x="0" y="918"/>
                    </a:lnTo>
                    <a:lnTo>
                      <a:pt x="0" y="70"/>
                    </a:lnTo>
                    <a:lnTo>
                      <a:pt x="161" y="0"/>
                    </a:lnTo>
                    <a:close/>
                  </a:path>
                </a:pathLst>
              </a:custGeom>
              <a:solidFill>
                <a:schemeClr val="tx2">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299" name="Freeform 75"/>
              <p:cNvSpPr>
                <a:spLocks/>
              </p:cNvSpPr>
              <p:nvPr/>
            </p:nvSpPr>
            <p:spPr bwMode="auto">
              <a:xfrm>
                <a:off x="5030788" y="3938588"/>
                <a:ext cx="369888" cy="1457325"/>
              </a:xfrm>
              <a:custGeom>
                <a:avLst/>
                <a:gdLst>
                  <a:gd name="T0" fmla="*/ 0 w 233"/>
                  <a:gd name="T1" fmla="*/ 0 h 918"/>
                  <a:gd name="T2" fmla="*/ 73 w 233"/>
                  <a:gd name="T3" fmla="*/ 0 h 918"/>
                  <a:gd name="T4" fmla="*/ 233 w 233"/>
                  <a:gd name="T5" fmla="*/ 70 h 918"/>
                  <a:gd name="T6" fmla="*/ 233 w 233"/>
                  <a:gd name="T7" fmla="*/ 918 h 918"/>
                  <a:gd name="T8" fmla="*/ 0 w 233"/>
                  <a:gd name="T9" fmla="*/ 778 h 918"/>
                  <a:gd name="T10" fmla="*/ 0 w 233"/>
                  <a:gd name="T11" fmla="*/ 0 h 918"/>
                </a:gdLst>
                <a:ahLst/>
                <a:cxnLst>
                  <a:cxn ang="0">
                    <a:pos x="T0" y="T1"/>
                  </a:cxn>
                  <a:cxn ang="0">
                    <a:pos x="T2" y="T3"/>
                  </a:cxn>
                  <a:cxn ang="0">
                    <a:pos x="T4" y="T5"/>
                  </a:cxn>
                  <a:cxn ang="0">
                    <a:pos x="T6" y="T7"/>
                  </a:cxn>
                  <a:cxn ang="0">
                    <a:pos x="T8" y="T9"/>
                  </a:cxn>
                  <a:cxn ang="0">
                    <a:pos x="T10" y="T11"/>
                  </a:cxn>
                </a:cxnLst>
                <a:rect l="0" t="0" r="r" b="b"/>
                <a:pathLst>
                  <a:path w="233" h="918">
                    <a:moveTo>
                      <a:pt x="0" y="0"/>
                    </a:moveTo>
                    <a:lnTo>
                      <a:pt x="73" y="0"/>
                    </a:lnTo>
                    <a:lnTo>
                      <a:pt x="233" y="70"/>
                    </a:lnTo>
                    <a:lnTo>
                      <a:pt x="233" y="918"/>
                    </a:lnTo>
                    <a:lnTo>
                      <a:pt x="0" y="778"/>
                    </a:lnTo>
                    <a:lnTo>
                      <a:pt x="0" y="0"/>
                    </a:lnTo>
                    <a:close/>
                  </a:path>
                </a:pathLst>
              </a:custGeom>
              <a:solidFill>
                <a:schemeClr val="tx2">
                  <a:lumMod val="5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00" name="Freeform 76"/>
              <p:cNvSpPr>
                <a:spLocks/>
              </p:cNvSpPr>
              <p:nvPr/>
            </p:nvSpPr>
            <p:spPr bwMode="auto">
              <a:xfrm>
                <a:off x="5030788" y="3752850"/>
                <a:ext cx="742950" cy="369888"/>
              </a:xfrm>
              <a:custGeom>
                <a:avLst/>
                <a:gdLst>
                  <a:gd name="T0" fmla="*/ 233 w 468"/>
                  <a:gd name="T1" fmla="*/ 0 h 233"/>
                  <a:gd name="T2" fmla="*/ 468 w 468"/>
                  <a:gd name="T3" fmla="*/ 117 h 233"/>
                  <a:gd name="T4" fmla="*/ 233 w 468"/>
                  <a:gd name="T5" fmla="*/ 233 h 233"/>
                  <a:gd name="T6" fmla="*/ 0 w 468"/>
                  <a:gd name="T7" fmla="*/ 117 h 233"/>
                  <a:gd name="T8" fmla="*/ 233 w 468"/>
                  <a:gd name="T9" fmla="*/ 0 h 233"/>
                </a:gdLst>
                <a:ahLst/>
                <a:cxnLst>
                  <a:cxn ang="0">
                    <a:pos x="T0" y="T1"/>
                  </a:cxn>
                  <a:cxn ang="0">
                    <a:pos x="T2" y="T3"/>
                  </a:cxn>
                  <a:cxn ang="0">
                    <a:pos x="T4" y="T5"/>
                  </a:cxn>
                  <a:cxn ang="0">
                    <a:pos x="T6" y="T7"/>
                  </a:cxn>
                  <a:cxn ang="0">
                    <a:pos x="T8" y="T9"/>
                  </a:cxn>
                </a:cxnLst>
                <a:rect l="0" t="0" r="r" b="b"/>
                <a:pathLst>
                  <a:path w="468" h="233">
                    <a:moveTo>
                      <a:pt x="233" y="0"/>
                    </a:moveTo>
                    <a:lnTo>
                      <a:pt x="468" y="117"/>
                    </a:lnTo>
                    <a:lnTo>
                      <a:pt x="233" y="233"/>
                    </a:lnTo>
                    <a:lnTo>
                      <a:pt x="0" y="117"/>
                    </a:lnTo>
                    <a:lnTo>
                      <a:pt x="233" y="0"/>
                    </a:lnTo>
                    <a:close/>
                  </a:path>
                </a:pathLst>
              </a:custGeom>
              <a:solidFill>
                <a:schemeClr val="tx2"/>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01" name="Freeform 77"/>
              <p:cNvSpPr>
                <a:spLocks/>
              </p:cNvSpPr>
              <p:nvPr/>
            </p:nvSpPr>
            <p:spPr bwMode="auto">
              <a:xfrm>
                <a:off x="4805363" y="4435475"/>
                <a:ext cx="371475" cy="1285875"/>
              </a:xfrm>
              <a:custGeom>
                <a:avLst/>
                <a:gdLst>
                  <a:gd name="T0" fmla="*/ 161 w 234"/>
                  <a:gd name="T1" fmla="*/ 0 h 810"/>
                  <a:gd name="T2" fmla="*/ 234 w 234"/>
                  <a:gd name="T3" fmla="*/ 0 h 810"/>
                  <a:gd name="T4" fmla="*/ 234 w 234"/>
                  <a:gd name="T5" fmla="*/ 668 h 810"/>
                  <a:gd name="T6" fmla="*/ 0 w 234"/>
                  <a:gd name="T7" fmla="*/ 810 h 810"/>
                  <a:gd name="T8" fmla="*/ 0 w 234"/>
                  <a:gd name="T9" fmla="*/ 71 h 810"/>
                  <a:gd name="T10" fmla="*/ 161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161" y="0"/>
                    </a:moveTo>
                    <a:lnTo>
                      <a:pt x="234" y="0"/>
                    </a:lnTo>
                    <a:lnTo>
                      <a:pt x="234" y="668"/>
                    </a:lnTo>
                    <a:lnTo>
                      <a:pt x="0" y="810"/>
                    </a:lnTo>
                    <a:lnTo>
                      <a:pt x="0" y="71"/>
                    </a:lnTo>
                    <a:lnTo>
                      <a:pt x="161" y="0"/>
                    </a:lnTo>
                    <a:close/>
                  </a:path>
                </a:pathLst>
              </a:custGeom>
              <a:solidFill>
                <a:schemeClr val="accent6">
                  <a:lumMod val="60000"/>
                  <a:lumOff val="4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02" name="Freeform 78"/>
              <p:cNvSpPr>
                <a:spLocks/>
              </p:cNvSpPr>
              <p:nvPr/>
            </p:nvSpPr>
            <p:spPr bwMode="auto">
              <a:xfrm>
                <a:off x="4433888" y="4435475"/>
                <a:ext cx="371475" cy="1285875"/>
              </a:xfrm>
              <a:custGeom>
                <a:avLst/>
                <a:gdLst>
                  <a:gd name="T0" fmla="*/ 0 w 234"/>
                  <a:gd name="T1" fmla="*/ 0 h 810"/>
                  <a:gd name="T2" fmla="*/ 74 w 234"/>
                  <a:gd name="T3" fmla="*/ 0 h 810"/>
                  <a:gd name="T4" fmla="*/ 234 w 234"/>
                  <a:gd name="T5" fmla="*/ 71 h 810"/>
                  <a:gd name="T6" fmla="*/ 234 w 234"/>
                  <a:gd name="T7" fmla="*/ 810 h 810"/>
                  <a:gd name="T8" fmla="*/ 0 w 234"/>
                  <a:gd name="T9" fmla="*/ 668 h 810"/>
                  <a:gd name="T10" fmla="*/ 0 w 234"/>
                  <a:gd name="T11" fmla="*/ 0 h 810"/>
                </a:gdLst>
                <a:ahLst/>
                <a:cxnLst>
                  <a:cxn ang="0">
                    <a:pos x="T0" y="T1"/>
                  </a:cxn>
                  <a:cxn ang="0">
                    <a:pos x="T2" y="T3"/>
                  </a:cxn>
                  <a:cxn ang="0">
                    <a:pos x="T4" y="T5"/>
                  </a:cxn>
                  <a:cxn ang="0">
                    <a:pos x="T6" y="T7"/>
                  </a:cxn>
                  <a:cxn ang="0">
                    <a:pos x="T8" y="T9"/>
                  </a:cxn>
                  <a:cxn ang="0">
                    <a:pos x="T10" y="T11"/>
                  </a:cxn>
                </a:cxnLst>
                <a:rect l="0" t="0" r="r" b="b"/>
                <a:pathLst>
                  <a:path w="234" h="810">
                    <a:moveTo>
                      <a:pt x="0" y="0"/>
                    </a:moveTo>
                    <a:lnTo>
                      <a:pt x="74" y="0"/>
                    </a:lnTo>
                    <a:lnTo>
                      <a:pt x="234" y="71"/>
                    </a:lnTo>
                    <a:lnTo>
                      <a:pt x="234" y="810"/>
                    </a:lnTo>
                    <a:lnTo>
                      <a:pt x="0" y="668"/>
                    </a:lnTo>
                    <a:lnTo>
                      <a:pt x="0" y="0"/>
                    </a:lnTo>
                    <a:close/>
                  </a:path>
                </a:pathLst>
              </a:custGeom>
              <a:solidFill>
                <a:schemeClr val="accent6">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03" name="Freeform 79"/>
              <p:cNvSpPr>
                <a:spLocks/>
              </p:cNvSpPr>
              <p:nvPr/>
            </p:nvSpPr>
            <p:spPr bwMode="auto">
              <a:xfrm>
                <a:off x="4433888" y="4251325"/>
                <a:ext cx="742950" cy="369888"/>
              </a:xfrm>
              <a:custGeom>
                <a:avLst/>
                <a:gdLst>
                  <a:gd name="T0" fmla="*/ 234 w 468"/>
                  <a:gd name="T1" fmla="*/ 0 h 233"/>
                  <a:gd name="T2" fmla="*/ 468 w 468"/>
                  <a:gd name="T3" fmla="*/ 116 h 233"/>
                  <a:gd name="T4" fmla="*/ 234 w 468"/>
                  <a:gd name="T5" fmla="*/ 233 h 233"/>
                  <a:gd name="T6" fmla="*/ 0 w 468"/>
                  <a:gd name="T7" fmla="*/ 116 h 233"/>
                  <a:gd name="T8" fmla="*/ 234 w 468"/>
                  <a:gd name="T9" fmla="*/ 0 h 233"/>
                </a:gdLst>
                <a:ahLst/>
                <a:cxnLst>
                  <a:cxn ang="0">
                    <a:pos x="T0" y="T1"/>
                  </a:cxn>
                  <a:cxn ang="0">
                    <a:pos x="T2" y="T3"/>
                  </a:cxn>
                  <a:cxn ang="0">
                    <a:pos x="T4" y="T5"/>
                  </a:cxn>
                  <a:cxn ang="0">
                    <a:pos x="T6" y="T7"/>
                  </a:cxn>
                  <a:cxn ang="0">
                    <a:pos x="T8" y="T9"/>
                  </a:cxn>
                </a:cxnLst>
                <a:rect l="0" t="0" r="r" b="b"/>
                <a:pathLst>
                  <a:path w="468" h="233">
                    <a:moveTo>
                      <a:pt x="234" y="0"/>
                    </a:moveTo>
                    <a:lnTo>
                      <a:pt x="468" y="116"/>
                    </a:lnTo>
                    <a:lnTo>
                      <a:pt x="234" y="233"/>
                    </a:lnTo>
                    <a:lnTo>
                      <a:pt x="0" y="116"/>
                    </a:lnTo>
                    <a:lnTo>
                      <a:pt x="234" y="0"/>
                    </a:lnTo>
                    <a:close/>
                  </a:path>
                </a:pathLst>
              </a:custGeom>
              <a:solidFill>
                <a:schemeClr val="accent6"/>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04" name="Freeform 80"/>
              <p:cNvSpPr>
                <a:spLocks/>
              </p:cNvSpPr>
              <p:nvPr/>
            </p:nvSpPr>
            <p:spPr bwMode="auto">
              <a:xfrm>
                <a:off x="4213226" y="4932363"/>
                <a:ext cx="371475" cy="1077913"/>
              </a:xfrm>
              <a:custGeom>
                <a:avLst/>
                <a:gdLst>
                  <a:gd name="T0" fmla="*/ 160 w 234"/>
                  <a:gd name="T1" fmla="*/ 0 h 679"/>
                  <a:gd name="T2" fmla="*/ 234 w 234"/>
                  <a:gd name="T3" fmla="*/ 0 h 679"/>
                  <a:gd name="T4" fmla="*/ 234 w 234"/>
                  <a:gd name="T5" fmla="*/ 537 h 679"/>
                  <a:gd name="T6" fmla="*/ 0 w 234"/>
                  <a:gd name="T7" fmla="*/ 679 h 679"/>
                  <a:gd name="T8" fmla="*/ 0 w 234"/>
                  <a:gd name="T9" fmla="*/ 72 h 679"/>
                  <a:gd name="T10" fmla="*/ 160 w 234"/>
                  <a:gd name="T11" fmla="*/ 0 h 679"/>
                </a:gdLst>
                <a:ahLst/>
                <a:cxnLst>
                  <a:cxn ang="0">
                    <a:pos x="T0" y="T1"/>
                  </a:cxn>
                  <a:cxn ang="0">
                    <a:pos x="T2" y="T3"/>
                  </a:cxn>
                  <a:cxn ang="0">
                    <a:pos x="T4" y="T5"/>
                  </a:cxn>
                  <a:cxn ang="0">
                    <a:pos x="T6" y="T7"/>
                  </a:cxn>
                  <a:cxn ang="0">
                    <a:pos x="T8" y="T9"/>
                  </a:cxn>
                  <a:cxn ang="0">
                    <a:pos x="T10" y="T11"/>
                  </a:cxn>
                </a:cxnLst>
                <a:rect l="0" t="0" r="r" b="b"/>
                <a:pathLst>
                  <a:path w="234" h="679">
                    <a:moveTo>
                      <a:pt x="160" y="0"/>
                    </a:moveTo>
                    <a:lnTo>
                      <a:pt x="234" y="0"/>
                    </a:lnTo>
                    <a:lnTo>
                      <a:pt x="234" y="537"/>
                    </a:lnTo>
                    <a:lnTo>
                      <a:pt x="0" y="679"/>
                    </a:lnTo>
                    <a:lnTo>
                      <a:pt x="0" y="72"/>
                    </a:lnTo>
                    <a:lnTo>
                      <a:pt x="160" y="0"/>
                    </a:lnTo>
                    <a:close/>
                  </a:path>
                </a:pathLst>
              </a:custGeom>
              <a:solidFill>
                <a:schemeClr val="bg2"/>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05" name="Freeform 81"/>
              <p:cNvSpPr>
                <a:spLocks/>
              </p:cNvSpPr>
              <p:nvPr/>
            </p:nvSpPr>
            <p:spPr bwMode="auto">
              <a:xfrm>
                <a:off x="3840163" y="4932363"/>
                <a:ext cx="373063" cy="1077913"/>
              </a:xfrm>
              <a:custGeom>
                <a:avLst/>
                <a:gdLst>
                  <a:gd name="T0" fmla="*/ 0 w 235"/>
                  <a:gd name="T1" fmla="*/ 0 h 679"/>
                  <a:gd name="T2" fmla="*/ 74 w 235"/>
                  <a:gd name="T3" fmla="*/ 0 h 679"/>
                  <a:gd name="T4" fmla="*/ 235 w 235"/>
                  <a:gd name="T5" fmla="*/ 72 h 679"/>
                  <a:gd name="T6" fmla="*/ 235 w 235"/>
                  <a:gd name="T7" fmla="*/ 679 h 679"/>
                  <a:gd name="T8" fmla="*/ 0 w 235"/>
                  <a:gd name="T9" fmla="*/ 537 h 679"/>
                  <a:gd name="T10" fmla="*/ 0 w 235"/>
                  <a:gd name="T11" fmla="*/ 0 h 679"/>
                </a:gdLst>
                <a:ahLst/>
                <a:cxnLst>
                  <a:cxn ang="0">
                    <a:pos x="T0" y="T1"/>
                  </a:cxn>
                  <a:cxn ang="0">
                    <a:pos x="T2" y="T3"/>
                  </a:cxn>
                  <a:cxn ang="0">
                    <a:pos x="T4" y="T5"/>
                  </a:cxn>
                  <a:cxn ang="0">
                    <a:pos x="T6" y="T7"/>
                  </a:cxn>
                  <a:cxn ang="0">
                    <a:pos x="T8" y="T9"/>
                  </a:cxn>
                  <a:cxn ang="0">
                    <a:pos x="T10" y="T11"/>
                  </a:cxn>
                </a:cxnLst>
                <a:rect l="0" t="0" r="r" b="b"/>
                <a:pathLst>
                  <a:path w="235" h="679">
                    <a:moveTo>
                      <a:pt x="0" y="0"/>
                    </a:moveTo>
                    <a:lnTo>
                      <a:pt x="74" y="0"/>
                    </a:lnTo>
                    <a:lnTo>
                      <a:pt x="235" y="72"/>
                    </a:lnTo>
                    <a:lnTo>
                      <a:pt x="235" y="679"/>
                    </a:lnTo>
                    <a:lnTo>
                      <a:pt x="0" y="537"/>
                    </a:lnTo>
                    <a:lnTo>
                      <a:pt x="0" y="0"/>
                    </a:lnTo>
                    <a:close/>
                  </a:path>
                </a:pathLst>
              </a:custGeom>
              <a:solidFill>
                <a:schemeClr val="bg2">
                  <a:lumMod val="5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dirty="0">
                  <a:solidFill>
                    <a:prstClr val="black"/>
                  </a:solidFill>
                </a:endParaRPr>
              </a:p>
            </p:txBody>
          </p:sp>
          <p:sp>
            <p:nvSpPr>
              <p:cNvPr id="306" name="Freeform 82"/>
              <p:cNvSpPr>
                <a:spLocks/>
              </p:cNvSpPr>
              <p:nvPr/>
            </p:nvSpPr>
            <p:spPr bwMode="auto">
              <a:xfrm>
                <a:off x="3840163" y="4746625"/>
                <a:ext cx="744538" cy="371475"/>
              </a:xfrm>
              <a:custGeom>
                <a:avLst/>
                <a:gdLst>
                  <a:gd name="T0" fmla="*/ 235 w 469"/>
                  <a:gd name="T1" fmla="*/ 0 h 234"/>
                  <a:gd name="T2" fmla="*/ 469 w 469"/>
                  <a:gd name="T3" fmla="*/ 117 h 234"/>
                  <a:gd name="T4" fmla="*/ 235 w 469"/>
                  <a:gd name="T5" fmla="*/ 234 h 234"/>
                  <a:gd name="T6" fmla="*/ 0 w 469"/>
                  <a:gd name="T7" fmla="*/ 117 h 234"/>
                  <a:gd name="T8" fmla="*/ 235 w 469"/>
                  <a:gd name="T9" fmla="*/ 0 h 234"/>
                </a:gdLst>
                <a:ahLst/>
                <a:cxnLst>
                  <a:cxn ang="0">
                    <a:pos x="T0" y="T1"/>
                  </a:cxn>
                  <a:cxn ang="0">
                    <a:pos x="T2" y="T3"/>
                  </a:cxn>
                  <a:cxn ang="0">
                    <a:pos x="T4" y="T5"/>
                  </a:cxn>
                  <a:cxn ang="0">
                    <a:pos x="T6" y="T7"/>
                  </a:cxn>
                  <a:cxn ang="0">
                    <a:pos x="T8" y="T9"/>
                  </a:cxn>
                </a:cxnLst>
                <a:rect l="0" t="0" r="r" b="b"/>
                <a:pathLst>
                  <a:path w="469" h="234">
                    <a:moveTo>
                      <a:pt x="235" y="0"/>
                    </a:moveTo>
                    <a:lnTo>
                      <a:pt x="469" y="117"/>
                    </a:lnTo>
                    <a:lnTo>
                      <a:pt x="235" y="234"/>
                    </a:lnTo>
                    <a:lnTo>
                      <a:pt x="0" y="117"/>
                    </a:lnTo>
                    <a:lnTo>
                      <a:pt x="235" y="0"/>
                    </a:lnTo>
                    <a:close/>
                  </a:path>
                </a:pathLst>
              </a:custGeom>
              <a:solidFill>
                <a:schemeClr val="bg2">
                  <a:lumMod val="7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sp>
            <p:nvSpPr>
              <p:cNvPr id="307" name="Freeform 83"/>
              <p:cNvSpPr>
                <a:spLocks/>
              </p:cNvSpPr>
              <p:nvPr/>
            </p:nvSpPr>
            <p:spPr bwMode="auto">
              <a:xfrm>
                <a:off x="3814763" y="1249363"/>
                <a:ext cx="3436938" cy="3773488"/>
              </a:xfrm>
              <a:custGeom>
                <a:avLst/>
                <a:gdLst>
                  <a:gd name="T0" fmla="*/ 2165 w 2165"/>
                  <a:gd name="T1" fmla="*/ 0 h 2377"/>
                  <a:gd name="T2" fmla="*/ 2165 w 2165"/>
                  <a:gd name="T3" fmla="*/ 205 h 2377"/>
                  <a:gd name="T4" fmla="*/ 2103 w 2165"/>
                  <a:gd name="T5" fmla="*/ 171 h 2377"/>
                  <a:gd name="T6" fmla="*/ 1777 w 2165"/>
                  <a:gd name="T7" fmla="*/ 992 h 2377"/>
                  <a:gd name="T8" fmla="*/ 1305 w 2165"/>
                  <a:gd name="T9" fmla="*/ 805 h 2377"/>
                  <a:gd name="T10" fmla="*/ 1015 w 2165"/>
                  <a:gd name="T11" fmla="*/ 1687 h 2377"/>
                  <a:gd name="T12" fmla="*/ 609 w 2165"/>
                  <a:gd name="T13" fmla="*/ 1519 h 2377"/>
                  <a:gd name="T14" fmla="*/ 277 w 2165"/>
                  <a:gd name="T15" fmla="*/ 2377 h 2377"/>
                  <a:gd name="T16" fmla="*/ 0 w 2165"/>
                  <a:gd name="T17" fmla="*/ 2241 h 2377"/>
                  <a:gd name="T18" fmla="*/ 18 w 2165"/>
                  <a:gd name="T19" fmla="*/ 2203 h 2377"/>
                  <a:gd name="T20" fmla="*/ 255 w 2165"/>
                  <a:gd name="T21" fmla="*/ 2319 h 2377"/>
                  <a:gd name="T22" fmla="*/ 585 w 2165"/>
                  <a:gd name="T23" fmla="*/ 1463 h 2377"/>
                  <a:gd name="T24" fmla="*/ 990 w 2165"/>
                  <a:gd name="T25" fmla="*/ 1632 h 2377"/>
                  <a:gd name="T26" fmla="*/ 1279 w 2165"/>
                  <a:gd name="T27" fmla="*/ 749 h 2377"/>
                  <a:gd name="T28" fmla="*/ 1754 w 2165"/>
                  <a:gd name="T29" fmla="*/ 938 h 2377"/>
                  <a:gd name="T30" fmla="*/ 2066 w 2165"/>
                  <a:gd name="T31" fmla="*/ 150 h 2377"/>
                  <a:gd name="T32" fmla="*/ 2004 w 2165"/>
                  <a:gd name="T33" fmla="*/ 116 h 2377"/>
                  <a:gd name="T34" fmla="*/ 2165 w 2165"/>
                  <a:gd name="T35" fmla="*/ 0 h 2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5" h="2377">
                    <a:moveTo>
                      <a:pt x="2165" y="0"/>
                    </a:moveTo>
                    <a:lnTo>
                      <a:pt x="2165" y="205"/>
                    </a:lnTo>
                    <a:lnTo>
                      <a:pt x="2103" y="171"/>
                    </a:lnTo>
                    <a:lnTo>
                      <a:pt x="1777" y="992"/>
                    </a:lnTo>
                    <a:lnTo>
                      <a:pt x="1305" y="805"/>
                    </a:lnTo>
                    <a:lnTo>
                      <a:pt x="1015" y="1687"/>
                    </a:lnTo>
                    <a:lnTo>
                      <a:pt x="609" y="1519"/>
                    </a:lnTo>
                    <a:lnTo>
                      <a:pt x="277" y="2377"/>
                    </a:lnTo>
                    <a:lnTo>
                      <a:pt x="0" y="2241"/>
                    </a:lnTo>
                    <a:lnTo>
                      <a:pt x="18" y="2203"/>
                    </a:lnTo>
                    <a:lnTo>
                      <a:pt x="255" y="2319"/>
                    </a:lnTo>
                    <a:lnTo>
                      <a:pt x="585" y="1463"/>
                    </a:lnTo>
                    <a:lnTo>
                      <a:pt x="990" y="1632"/>
                    </a:lnTo>
                    <a:lnTo>
                      <a:pt x="1279" y="749"/>
                    </a:lnTo>
                    <a:lnTo>
                      <a:pt x="1754" y="938"/>
                    </a:lnTo>
                    <a:lnTo>
                      <a:pt x="2066" y="150"/>
                    </a:lnTo>
                    <a:lnTo>
                      <a:pt x="2004" y="116"/>
                    </a:lnTo>
                    <a:lnTo>
                      <a:pt x="2165" y="0"/>
                    </a:lnTo>
                    <a:close/>
                  </a:path>
                </a:pathLst>
              </a:custGeom>
              <a:solidFill>
                <a:schemeClr val="tx2">
                  <a:lumMod val="60000"/>
                  <a:lumOff val="40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solidFill>
                    <a:prstClr val="black"/>
                  </a:solidFill>
                </a:endParaRPr>
              </a:p>
            </p:txBody>
          </p:sp>
        </p:grpSp>
      </p:grpSp>
      <p:sp>
        <p:nvSpPr>
          <p:cNvPr id="182" name="TextBox 181"/>
          <p:cNvSpPr txBox="1"/>
          <p:nvPr/>
        </p:nvSpPr>
        <p:spPr>
          <a:xfrm>
            <a:off x="6229043" y="1415799"/>
            <a:ext cx="855857" cy="386260"/>
          </a:xfrm>
          <a:prstGeom prst="rect">
            <a:avLst/>
          </a:prstGeom>
          <a:noFill/>
        </p:spPr>
        <p:txBody>
          <a:bodyPr wrap="square" rtlCol="0">
            <a:spAutoFit/>
          </a:bodyPr>
          <a:lstStyle/>
          <a:p>
            <a:pPr algn="ctr"/>
            <a:r>
              <a:rPr lang="en-US" sz="955" kern="0" dirty="0">
                <a:solidFill>
                  <a:prstClr val="white"/>
                </a:solidFill>
                <a:latin typeface="Arial" panose="020B0604020202020204" pitchFamily="34" charset="0"/>
                <a:cs typeface="Arial" panose="020B0604020202020204" pitchFamily="34" charset="0"/>
              </a:rPr>
              <a:t>This is a sample text. </a:t>
            </a:r>
            <a:endParaRPr lang="en-US" sz="955" dirty="0">
              <a:solidFill>
                <a:prstClr val="white"/>
              </a:solidFill>
              <a:latin typeface="Arial" panose="020B0604020202020204" pitchFamily="34" charset="0"/>
              <a:cs typeface="Arial" panose="020B0604020202020204" pitchFamily="34" charset="0"/>
            </a:endParaRPr>
          </a:p>
        </p:txBody>
      </p:sp>
      <p:sp>
        <p:nvSpPr>
          <p:cNvPr id="183" name="TextBox 182"/>
          <p:cNvSpPr txBox="1"/>
          <p:nvPr/>
        </p:nvSpPr>
        <p:spPr>
          <a:xfrm>
            <a:off x="6224346" y="5668882"/>
            <a:ext cx="810561" cy="386260"/>
          </a:xfrm>
          <a:prstGeom prst="rect">
            <a:avLst/>
          </a:prstGeom>
          <a:noFill/>
        </p:spPr>
        <p:txBody>
          <a:bodyPr wrap="square" rtlCol="0">
            <a:spAutoFit/>
          </a:bodyPr>
          <a:lstStyle/>
          <a:p>
            <a:pPr algn="ctr"/>
            <a:r>
              <a:rPr lang="en-US" sz="955" kern="0" dirty="0">
                <a:solidFill>
                  <a:prstClr val="white"/>
                </a:solidFill>
                <a:latin typeface="Arial" panose="020B0604020202020204" pitchFamily="34" charset="0"/>
                <a:cs typeface="Arial" panose="020B0604020202020204" pitchFamily="34" charset="0"/>
              </a:rPr>
              <a:t>This is a sample text</a:t>
            </a:r>
            <a:endParaRPr lang="en-US" sz="955"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892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 name="Slide Number Placeholder 3"/>
          <p:cNvSpPr>
            <a:spLocks noGrp="1"/>
          </p:cNvSpPr>
          <p:nvPr>
            <p:ph type="sldNum" sz="quarter" idx="12"/>
          </p:nvPr>
        </p:nvSpPr>
        <p:spPr/>
        <p:txBody>
          <a:bodyPr/>
          <a:lstStyle/>
          <a:p>
            <a:fld id="{44A828AD-F56F-4625-9BED-A32D19B2CC3E}" type="slidenum">
              <a:rPr lang="en-US"/>
              <a:pPr/>
              <a:t>20</a:t>
            </a:fld>
            <a:endParaRPr lang="en-US"/>
          </a:p>
        </p:txBody>
      </p:sp>
      <p:grpSp>
        <p:nvGrpSpPr>
          <p:cNvPr id="324610" name="Group 2"/>
          <p:cNvGrpSpPr>
            <a:grpSpLocks/>
          </p:cNvGrpSpPr>
          <p:nvPr/>
        </p:nvGrpSpPr>
        <p:grpSpPr bwMode="auto">
          <a:xfrm>
            <a:off x="6191250" y="1754188"/>
            <a:ext cx="742950" cy="515937"/>
            <a:chOff x="2940" y="1105"/>
            <a:chExt cx="468" cy="325"/>
          </a:xfrm>
        </p:grpSpPr>
        <p:grpSp>
          <p:nvGrpSpPr>
            <p:cNvPr id="324611" name="Group 3"/>
            <p:cNvGrpSpPr>
              <a:grpSpLocks/>
            </p:cNvGrpSpPr>
            <p:nvPr/>
          </p:nvGrpSpPr>
          <p:grpSpPr bwMode="auto">
            <a:xfrm>
              <a:off x="2940" y="1105"/>
              <a:ext cx="468" cy="146"/>
              <a:chOff x="2940" y="1105"/>
              <a:chExt cx="468" cy="146"/>
            </a:xfrm>
          </p:grpSpPr>
          <p:sp>
            <p:nvSpPr>
              <p:cNvPr id="324612" name="Freeform 4"/>
              <p:cNvSpPr>
                <a:spLocks/>
              </p:cNvSpPr>
              <p:nvPr/>
            </p:nvSpPr>
            <p:spPr bwMode="auto">
              <a:xfrm>
                <a:off x="2940" y="1197"/>
                <a:ext cx="468" cy="34"/>
              </a:xfrm>
              <a:custGeom>
                <a:avLst/>
                <a:gdLst/>
                <a:ahLst/>
                <a:cxnLst>
                  <a:cxn ang="0">
                    <a:pos x="435" y="33"/>
                  </a:cxn>
                  <a:cxn ang="0">
                    <a:pos x="445" y="22"/>
                  </a:cxn>
                  <a:cxn ang="0">
                    <a:pos x="467" y="0"/>
                  </a:cxn>
                  <a:cxn ang="0">
                    <a:pos x="0" y="13"/>
                  </a:cxn>
                  <a:cxn ang="0">
                    <a:pos x="2" y="33"/>
                  </a:cxn>
                  <a:cxn ang="0">
                    <a:pos x="435" y="33"/>
                  </a:cxn>
                </a:cxnLst>
                <a:rect l="0" t="0" r="r" b="b"/>
                <a:pathLst>
                  <a:path w="468" h="34">
                    <a:moveTo>
                      <a:pt x="435" y="33"/>
                    </a:moveTo>
                    <a:lnTo>
                      <a:pt x="445" y="22"/>
                    </a:lnTo>
                    <a:lnTo>
                      <a:pt x="467" y="0"/>
                    </a:lnTo>
                    <a:lnTo>
                      <a:pt x="0" y="13"/>
                    </a:lnTo>
                    <a:lnTo>
                      <a:pt x="2" y="33"/>
                    </a:lnTo>
                    <a:lnTo>
                      <a:pt x="435" y="3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13" name="Freeform 5"/>
              <p:cNvSpPr>
                <a:spLocks/>
              </p:cNvSpPr>
              <p:nvPr/>
            </p:nvSpPr>
            <p:spPr bwMode="auto">
              <a:xfrm>
                <a:off x="2989" y="1183"/>
                <a:ext cx="168" cy="29"/>
              </a:xfrm>
              <a:custGeom>
                <a:avLst/>
                <a:gdLst/>
                <a:ahLst/>
                <a:cxnLst>
                  <a:cxn ang="0">
                    <a:pos x="0" y="28"/>
                  </a:cxn>
                  <a:cxn ang="0">
                    <a:pos x="0" y="18"/>
                  </a:cxn>
                  <a:cxn ang="0">
                    <a:pos x="47" y="18"/>
                  </a:cxn>
                  <a:cxn ang="0">
                    <a:pos x="47" y="0"/>
                  </a:cxn>
                  <a:cxn ang="0">
                    <a:pos x="95" y="0"/>
                  </a:cxn>
                  <a:cxn ang="0">
                    <a:pos x="95" y="12"/>
                  </a:cxn>
                  <a:cxn ang="0">
                    <a:pos x="167" y="12"/>
                  </a:cxn>
                  <a:cxn ang="0">
                    <a:pos x="167" y="23"/>
                  </a:cxn>
                  <a:cxn ang="0">
                    <a:pos x="0" y="28"/>
                  </a:cxn>
                </a:cxnLst>
                <a:rect l="0" t="0" r="r" b="b"/>
                <a:pathLst>
                  <a:path w="168" h="29">
                    <a:moveTo>
                      <a:pt x="0" y="28"/>
                    </a:moveTo>
                    <a:lnTo>
                      <a:pt x="0" y="18"/>
                    </a:lnTo>
                    <a:lnTo>
                      <a:pt x="47" y="18"/>
                    </a:lnTo>
                    <a:lnTo>
                      <a:pt x="47" y="0"/>
                    </a:lnTo>
                    <a:lnTo>
                      <a:pt x="95" y="0"/>
                    </a:lnTo>
                    <a:lnTo>
                      <a:pt x="95" y="12"/>
                    </a:lnTo>
                    <a:lnTo>
                      <a:pt x="167" y="12"/>
                    </a:lnTo>
                    <a:lnTo>
                      <a:pt x="167" y="23"/>
                    </a:lnTo>
                    <a:lnTo>
                      <a:pt x="0"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14" name="Freeform 6"/>
              <p:cNvSpPr>
                <a:spLocks/>
              </p:cNvSpPr>
              <p:nvPr/>
            </p:nvSpPr>
            <p:spPr bwMode="auto">
              <a:xfrm>
                <a:off x="3179" y="1172"/>
                <a:ext cx="96" cy="32"/>
              </a:xfrm>
              <a:custGeom>
                <a:avLst/>
                <a:gdLst/>
                <a:ahLst/>
                <a:cxnLst>
                  <a:cxn ang="0">
                    <a:pos x="95" y="31"/>
                  </a:cxn>
                  <a:cxn ang="0">
                    <a:pos x="95" y="23"/>
                  </a:cxn>
                  <a:cxn ang="0">
                    <a:pos x="93" y="23"/>
                  </a:cxn>
                  <a:cxn ang="0">
                    <a:pos x="93" y="18"/>
                  </a:cxn>
                  <a:cxn ang="0">
                    <a:pos x="91" y="18"/>
                  </a:cxn>
                  <a:cxn ang="0">
                    <a:pos x="90" y="0"/>
                  </a:cxn>
                  <a:cxn ang="0">
                    <a:pos x="25" y="0"/>
                  </a:cxn>
                  <a:cxn ang="0">
                    <a:pos x="25" y="13"/>
                  </a:cxn>
                  <a:cxn ang="0">
                    <a:pos x="19" y="13"/>
                  </a:cxn>
                  <a:cxn ang="0">
                    <a:pos x="8" y="18"/>
                  </a:cxn>
                  <a:cxn ang="0">
                    <a:pos x="14" y="13"/>
                  </a:cxn>
                  <a:cxn ang="0">
                    <a:pos x="0" y="13"/>
                  </a:cxn>
                  <a:cxn ang="0">
                    <a:pos x="1" y="31"/>
                  </a:cxn>
                  <a:cxn ang="0">
                    <a:pos x="19" y="29"/>
                  </a:cxn>
                  <a:cxn ang="0">
                    <a:pos x="17" y="31"/>
                  </a:cxn>
                  <a:cxn ang="0">
                    <a:pos x="95" y="31"/>
                  </a:cxn>
                </a:cxnLst>
                <a:rect l="0" t="0" r="r" b="b"/>
                <a:pathLst>
                  <a:path w="96" h="32">
                    <a:moveTo>
                      <a:pt x="95" y="31"/>
                    </a:moveTo>
                    <a:lnTo>
                      <a:pt x="95" y="23"/>
                    </a:lnTo>
                    <a:lnTo>
                      <a:pt x="93" y="23"/>
                    </a:lnTo>
                    <a:lnTo>
                      <a:pt x="93" y="18"/>
                    </a:lnTo>
                    <a:lnTo>
                      <a:pt x="91" y="18"/>
                    </a:lnTo>
                    <a:lnTo>
                      <a:pt x="90" y="0"/>
                    </a:lnTo>
                    <a:lnTo>
                      <a:pt x="25" y="0"/>
                    </a:lnTo>
                    <a:lnTo>
                      <a:pt x="25" y="13"/>
                    </a:lnTo>
                    <a:lnTo>
                      <a:pt x="19" y="13"/>
                    </a:lnTo>
                    <a:lnTo>
                      <a:pt x="8" y="18"/>
                    </a:lnTo>
                    <a:lnTo>
                      <a:pt x="14" y="13"/>
                    </a:lnTo>
                    <a:lnTo>
                      <a:pt x="0" y="13"/>
                    </a:lnTo>
                    <a:lnTo>
                      <a:pt x="1" y="31"/>
                    </a:lnTo>
                    <a:lnTo>
                      <a:pt x="19" y="29"/>
                    </a:lnTo>
                    <a:lnTo>
                      <a:pt x="17" y="31"/>
                    </a:lnTo>
                    <a:lnTo>
                      <a:pt x="95" y="3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15" name="Freeform 7"/>
              <p:cNvSpPr>
                <a:spLocks/>
              </p:cNvSpPr>
              <p:nvPr/>
            </p:nvSpPr>
            <p:spPr bwMode="auto">
              <a:xfrm>
                <a:off x="3157" y="1121"/>
                <a:ext cx="24" cy="83"/>
              </a:xfrm>
              <a:custGeom>
                <a:avLst/>
                <a:gdLst/>
                <a:ahLst/>
                <a:cxnLst>
                  <a:cxn ang="0">
                    <a:pos x="0" y="82"/>
                  </a:cxn>
                  <a:cxn ang="0">
                    <a:pos x="4" y="0"/>
                  </a:cxn>
                  <a:cxn ang="0">
                    <a:pos x="5" y="5"/>
                  </a:cxn>
                  <a:cxn ang="0">
                    <a:pos x="6" y="25"/>
                  </a:cxn>
                  <a:cxn ang="0">
                    <a:pos x="22" y="25"/>
                  </a:cxn>
                  <a:cxn ang="0">
                    <a:pos x="23" y="40"/>
                  </a:cxn>
                  <a:cxn ang="0">
                    <a:pos x="21" y="40"/>
                  </a:cxn>
                  <a:cxn ang="0">
                    <a:pos x="21" y="82"/>
                  </a:cxn>
                  <a:cxn ang="0">
                    <a:pos x="0" y="82"/>
                  </a:cxn>
                </a:cxnLst>
                <a:rect l="0" t="0" r="r" b="b"/>
                <a:pathLst>
                  <a:path w="24" h="83">
                    <a:moveTo>
                      <a:pt x="0" y="82"/>
                    </a:moveTo>
                    <a:lnTo>
                      <a:pt x="4" y="0"/>
                    </a:lnTo>
                    <a:lnTo>
                      <a:pt x="5" y="5"/>
                    </a:lnTo>
                    <a:lnTo>
                      <a:pt x="6" y="25"/>
                    </a:lnTo>
                    <a:lnTo>
                      <a:pt x="22" y="25"/>
                    </a:lnTo>
                    <a:lnTo>
                      <a:pt x="23" y="40"/>
                    </a:lnTo>
                    <a:lnTo>
                      <a:pt x="21" y="40"/>
                    </a:lnTo>
                    <a:lnTo>
                      <a:pt x="21" y="82"/>
                    </a:lnTo>
                    <a:lnTo>
                      <a:pt x="0" y="8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16" name="Freeform 8"/>
              <p:cNvSpPr>
                <a:spLocks/>
              </p:cNvSpPr>
              <p:nvPr/>
            </p:nvSpPr>
            <p:spPr bwMode="auto">
              <a:xfrm>
                <a:off x="3060" y="1151"/>
                <a:ext cx="20" cy="32"/>
              </a:xfrm>
              <a:custGeom>
                <a:avLst/>
                <a:gdLst/>
                <a:ahLst/>
                <a:cxnLst>
                  <a:cxn ang="0">
                    <a:pos x="14" y="31"/>
                  </a:cxn>
                  <a:cxn ang="0">
                    <a:pos x="13" y="16"/>
                  </a:cxn>
                  <a:cxn ang="0">
                    <a:pos x="10" y="16"/>
                  </a:cxn>
                  <a:cxn ang="0">
                    <a:pos x="10" y="11"/>
                  </a:cxn>
                  <a:cxn ang="0">
                    <a:pos x="19" y="11"/>
                  </a:cxn>
                  <a:cxn ang="0">
                    <a:pos x="19" y="2"/>
                  </a:cxn>
                  <a:cxn ang="0">
                    <a:pos x="12" y="2"/>
                  </a:cxn>
                  <a:cxn ang="0">
                    <a:pos x="12" y="0"/>
                  </a:cxn>
                  <a:cxn ang="0">
                    <a:pos x="10" y="0"/>
                  </a:cxn>
                  <a:cxn ang="0">
                    <a:pos x="10" y="2"/>
                  </a:cxn>
                  <a:cxn ang="0">
                    <a:pos x="0" y="2"/>
                  </a:cxn>
                  <a:cxn ang="0">
                    <a:pos x="0" y="11"/>
                  </a:cxn>
                  <a:cxn ang="0">
                    <a:pos x="7" y="11"/>
                  </a:cxn>
                  <a:cxn ang="0">
                    <a:pos x="7" y="16"/>
                  </a:cxn>
                  <a:cxn ang="0">
                    <a:pos x="6" y="16"/>
                  </a:cxn>
                  <a:cxn ang="0">
                    <a:pos x="5" y="31"/>
                  </a:cxn>
                  <a:cxn ang="0">
                    <a:pos x="14" y="31"/>
                  </a:cxn>
                </a:cxnLst>
                <a:rect l="0" t="0" r="r" b="b"/>
                <a:pathLst>
                  <a:path w="20" h="32">
                    <a:moveTo>
                      <a:pt x="14" y="31"/>
                    </a:moveTo>
                    <a:lnTo>
                      <a:pt x="13" y="16"/>
                    </a:lnTo>
                    <a:lnTo>
                      <a:pt x="10" y="16"/>
                    </a:lnTo>
                    <a:lnTo>
                      <a:pt x="10" y="11"/>
                    </a:lnTo>
                    <a:lnTo>
                      <a:pt x="19" y="11"/>
                    </a:lnTo>
                    <a:lnTo>
                      <a:pt x="19" y="2"/>
                    </a:lnTo>
                    <a:lnTo>
                      <a:pt x="12" y="2"/>
                    </a:lnTo>
                    <a:lnTo>
                      <a:pt x="12" y="0"/>
                    </a:lnTo>
                    <a:lnTo>
                      <a:pt x="10" y="0"/>
                    </a:lnTo>
                    <a:lnTo>
                      <a:pt x="10" y="2"/>
                    </a:lnTo>
                    <a:lnTo>
                      <a:pt x="0" y="2"/>
                    </a:lnTo>
                    <a:lnTo>
                      <a:pt x="0" y="11"/>
                    </a:lnTo>
                    <a:lnTo>
                      <a:pt x="7" y="11"/>
                    </a:lnTo>
                    <a:lnTo>
                      <a:pt x="7" y="16"/>
                    </a:lnTo>
                    <a:lnTo>
                      <a:pt x="6" y="16"/>
                    </a:lnTo>
                    <a:lnTo>
                      <a:pt x="5" y="31"/>
                    </a:lnTo>
                    <a:lnTo>
                      <a:pt x="14" y="3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17" name="Freeform 9"/>
              <p:cNvSpPr>
                <a:spLocks/>
              </p:cNvSpPr>
              <p:nvPr/>
            </p:nvSpPr>
            <p:spPr bwMode="auto">
              <a:xfrm>
                <a:off x="3234" y="1146"/>
                <a:ext cx="17" cy="30"/>
              </a:xfrm>
              <a:custGeom>
                <a:avLst/>
                <a:gdLst/>
                <a:ahLst/>
                <a:cxnLst>
                  <a:cxn ang="0">
                    <a:pos x="16" y="29"/>
                  </a:cxn>
                  <a:cxn ang="0">
                    <a:pos x="10" y="8"/>
                  </a:cxn>
                  <a:cxn ang="0">
                    <a:pos x="16" y="5"/>
                  </a:cxn>
                  <a:cxn ang="0">
                    <a:pos x="10" y="0"/>
                  </a:cxn>
                  <a:cxn ang="0">
                    <a:pos x="0" y="5"/>
                  </a:cxn>
                  <a:cxn ang="0">
                    <a:pos x="2" y="11"/>
                  </a:cxn>
                  <a:cxn ang="0">
                    <a:pos x="0" y="29"/>
                  </a:cxn>
                  <a:cxn ang="0">
                    <a:pos x="16" y="29"/>
                  </a:cxn>
                </a:cxnLst>
                <a:rect l="0" t="0" r="r" b="b"/>
                <a:pathLst>
                  <a:path w="17" h="30">
                    <a:moveTo>
                      <a:pt x="16" y="29"/>
                    </a:moveTo>
                    <a:lnTo>
                      <a:pt x="10" y="8"/>
                    </a:lnTo>
                    <a:lnTo>
                      <a:pt x="16" y="5"/>
                    </a:lnTo>
                    <a:lnTo>
                      <a:pt x="10" y="0"/>
                    </a:lnTo>
                    <a:lnTo>
                      <a:pt x="0" y="5"/>
                    </a:lnTo>
                    <a:lnTo>
                      <a:pt x="2" y="11"/>
                    </a:lnTo>
                    <a:lnTo>
                      <a:pt x="0" y="29"/>
                    </a:lnTo>
                    <a:lnTo>
                      <a:pt x="16"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18" name="Freeform 10"/>
              <p:cNvSpPr>
                <a:spLocks/>
              </p:cNvSpPr>
              <p:nvPr/>
            </p:nvSpPr>
            <p:spPr bwMode="auto">
              <a:xfrm>
                <a:off x="3170" y="1139"/>
                <a:ext cx="17" cy="17"/>
              </a:xfrm>
              <a:custGeom>
                <a:avLst/>
                <a:gdLst/>
                <a:ahLst/>
                <a:cxnLst>
                  <a:cxn ang="0">
                    <a:pos x="8" y="16"/>
                  </a:cxn>
                  <a:cxn ang="0">
                    <a:pos x="8" y="4"/>
                  </a:cxn>
                  <a:cxn ang="0">
                    <a:pos x="0" y="4"/>
                  </a:cxn>
                  <a:cxn ang="0">
                    <a:pos x="0" y="0"/>
                  </a:cxn>
                  <a:cxn ang="0">
                    <a:pos x="16" y="0"/>
                  </a:cxn>
                  <a:cxn ang="0">
                    <a:pos x="16" y="4"/>
                  </a:cxn>
                  <a:cxn ang="0">
                    <a:pos x="9" y="4"/>
                  </a:cxn>
                  <a:cxn ang="0">
                    <a:pos x="8" y="16"/>
                  </a:cxn>
                </a:cxnLst>
                <a:rect l="0" t="0" r="r" b="b"/>
                <a:pathLst>
                  <a:path w="17" h="17">
                    <a:moveTo>
                      <a:pt x="8" y="16"/>
                    </a:moveTo>
                    <a:lnTo>
                      <a:pt x="8" y="4"/>
                    </a:lnTo>
                    <a:lnTo>
                      <a:pt x="0" y="4"/>
                    </a:lnTo>
                    <a:lnTo>
                      <a:pt x="0" y="0"/>
                    </a:lnTo>
                    <a:lnTo>
                      <a:pt x="16" y="0"/>
                    </a:lnTo>
                    <a:lnTo>
                      <a:pt x="16" y="4"/>
                    </a:lnTo>
                    <a:lnTo>
                      <a:pt x="9" y="4"/>
                    </a:lnTo>
                    <a:lnTo>
                      <a:pt x="8" y="1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19" name="Freeform 11"/>
              <p:cNvSpPr>
                <a:spLocks/>
              </p:cNvSpPr>
              <p:nvPr/>
            </p:nvSpPr>
            <p:spPr bwMode="auto">
              <a:xfrm>
                <a:off x="3335" y="1185"/>
                <a:ext cx="31" cy="17"/>
              </a:xfrm>
              <a:custGeom>
                <a:avLst/>
                <a:gdLst/>
                <a:ahLst/>
                <a:cxnLst>
                  <a:cxn ang="0">
                    <a:pos x="12" y="16"/>
                  </a:cxn>
                  <a:cxn ang="0">
                    <a:pos x="10" y="12"/>
                  </a:cxn>
                  <a:cxn ang="0">
                    <a:pos x="14" y="12"/>
                  </a:cxn>
                  <a:cxn ang="0">
                    <a:pos x="17" y="5"/>
                  </a:cxn>
                  <a:cxn ang="0">
                    <a:pos x="30" y="5"/>
                  </a:cxn>
                  <a:cxn ang="0">
                    <a:pos x="17" y="5"/>
                  </a:cxn>
                  <a:cxn ang="0">
                    <a:pos x="16" y="0"/>
                  </a:cxn>
                  <a:cxn ang="0">
                    <a:pos x="1" y="0"/>
                  </a:cxn>
                  <a:cxn ang="0">
                    <a:pos x="0" y="7"/>
                  </a:cxn>
                  <a:cxn ang="0">
                    <a:pos x="4" y="12"/>
                  </a:cxn>
                  <a:cxn ang="0">
                    <a:pos x="8" y="12"/>
                  </a:cxn>
                  <a:cxn ang="0">
                    <a:pos x="8" y="16"/>
                  </a:cxn>
                  <a:cxn ang="0">
                    <a:pos x="12" y="16"/>
                  </a:cxn>
                </a:cxnLst>
                <a:rect l="0" t="0" r="r" b="b"/>
                <a:pathLst>
                  <a:path w="31" h="17">
                    <a:moveTo>
                      <a:pt x="12" y="16"/>
                    </a:moveTo>
                    <a:lnTo>
                      <a:pt x="10" y="12"/>
                    </a:lnTo>
                    <a:lnTo>
                      <a:pt x="14" y="12"/>
                    </a:lnTo>
                    <a:lnTo>
                      <a:pt x="17" y="5"/>
                    </a:lnTo>
                    <a:lnTo>
                      <a:pt x="30" y="5"/>
                    </a:lnTo>
                    <a:lnTo>
                      <a:pt x="17" y="5"/>
                    </a:lnTo>
                    <a:lnTo>
                      <a:pt x="16" y="0"/>
                    </a:lnTo>
                    <a:lnTo>
                      <a:pt x="1" y="0"/>
                    </a:lnTo>
                    <a:lnTo>
                      <a:pt x="0" y="7"/>
                    </a:lnTo>
                    <a:lnTo>
                      <a:pt x="4" y="12"/>
                    </a:lnTo>
                    <a:lnTo>
                      <a:pt x="8" y="12"/>
                    </a:lnTo>
                    <a:lnTo>
                      <a:pt x="8" y="16"/>
                    </a:lnTo>
                    <a:lnTo>
                      <a:pt x="12" y="1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20" name="Freeform 12"/>
              <p:cNvSpPr>
                <a:spLocks/>
              </p:cNvSpPr>
              <p:nvPr/>
            </p:nvSpPr>
            <p:spPr bwMode="auto">
              <a:xfrm>
                <a:off x="3283" y="1187"/>
                <a:ext cx="17" cy="17"/>
              </a:xfrm>
              <a:custGeom>
                <a:avLst/>
                <a:gdLst/>
                <a:ahLst/>
                <a:cxnLst>
                  <a:cxn ang="0">
                    <a:pos x="5" y="16"/>
                  </a:cxn>
                  <a:cxn ang="0">
                    <a:pos x="2" y="9"/>
                  </a:cxn>
                  <a:cxn ang="0">
                    <a:pos x="0" y="9"/>
                  </a:cxn>
                  <a:cxn ang="0">
                    <a:pos x="0" y="0"/>
                  </a:cxn>
                  <a:cxn ang="0">
                    <a:pos x="16" y="0"/>
                  </a:cxn>
                  <a:cxn ang="0">
                    <a:pos x="16" y="9"/>
                  </a:cxn>
                  <a:cxn ang="0">
                    <a:pos x="12" y="9"/>
                  </a:cxn>
                  <a:cxn ang="0">
                    <a:pos x="10" y="16"/>
                  </a:cxn>
                  <a:cxn ang="0">
                    <a:pos x="5" y="16"/>
                  </a:cxn>
                </a:cxnLst>
                <a:rect l="0" t="0" r="r" b="b"/>
                <a:pathLst>
                  <a:path w="17" h="17">
                    <a:moveTo>
                      <a:pt x="5" y="16"/>
                    </a:moveTo>
                    <a:lnTo>
                      <a:pt x="2" y="9"/>
                    </a:lnTo>
                    <a:lnTo>
                      <a:pt x="0" y="9"/>
                    </a:lnTo>
                    <a:lnTo>
                      <a:pt x="0" y="0"/>
                    </a:lnTo>
                    <a:lnTo>
                      <a:pt x="16" y="0"/>
                    </a:lnTo>
                    <a:lnTo>
                      <a:pt x="16" y="9"/>
                    </a:lnTo>
                    <a:lnTo>
                      <a:pt x="12" y="9"/>
                    </a:lnTo>
                    <a:lnTo>
                      <a:pt x="10" y="16"/>
                    </a:lnTo>
                    <a:lnTo>
                      <a:pt x="5" y="1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21" name="Freeform 13"/>
              <p:cNvSpPr>
                <a:spLocks/>
              </p:cNvSpPr>
              <p:nvPr/>
            </p:nvSpPr>
            <p:spPr bwMode="auto">
              <a:xfrm>
                <a:off x="3156" y="1105"/>
                <a:ext cx="17" cy="17"/>
              </a:xfrm>
              <a:custGeom>
                <a:avLst/>
                <a:gdLst/>
                <a:ahLst/>
                <a:cxnLst>
                  <a:cxn ang="0">
                    <a:pos x="16" y="11"/>
                  </a:cxn>
                  <a:cxn ang="0">
                    <a:pos x="8" y="11"/>
                  </a:cxn>
                  <a:cxn ang="0">
                    <a:pos x="8" y="16"/>
                  </a:cxn>
                  <a:cxn ang="0">
                    <a:pos x="6" y="16"/>
                  </a:cxn>
                  <a:cxn ang="0">
                    <a:pos x="5" y="11"/>
                  </a:cxn>
                  <a:cxn ang="0">
                    <a:pos x="0" y="11"/>
                  </a:cxn>
                  <a:cxn ang="0">
                    <a:pos x="5" y="7"/>
                  </a:cxn>
                  <a:cxn ang="0">
                    <a:pos x="5" y="0"/>
                  </a:cxn>
                  <a:cxn ang="0">
                    <a:pos x="6" y="11"/>
                  </a:cxn>
                  <a:cxn ang="0">
                    <a:pos x="16" y="11"/>
                  </a:cxn>
                </a:cxnLst>
                <a:rect l="0" t="0" r="r" b="b"/>
                <a:pathLst>
                  <a:path w="17" h="17">
                    <a:moveTo>
                      <a:pt x="16" y="11"/>
                    </a:moveTo>
                    <a:lnTo>
                      <a:pt x="8" y="11"/>
                    </a:lnTo>
                    <a:lnTo>
                      <a:pt x="8" y="16"/>
                    </a:lnTo>
                    <a:lnTo>
                      <a:pt x="6" y="16"/>
                    </a:lnTo>
                    <a:lnTo>
                      <a:pt x="5" y="11"/>
                    </a:lnTo>
                    <a:lnTo>
                      <a:pt x="0" y="11"/>
                    </a:lnTo>
                    <a:lnTo>
                      <a:pt x="5" y="7"/>
                    </a:lnTo>
                    <a:lnTo>
                      <a:pt x="5" y="0"/>
                    </a:lnTo>
                    <a:lnTo>
                      <a:pt x="6" y="11"/>
                    </a:lnTo>
                    <a:lnTo>
                      <a:pt x="16"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22" name="Freeform 14"/>
              <p:cNvSpPr>
                <a:spLocks/>
              </p:cNvSpPr>
              <p:nvPr/>
            </p:nvSpPr>
            <p:spPr bwMode="auto">
              <a:xfrm>
                <a:off x="3095" y="1167"/>
                <a:ext cx="17" cy="33"/>
              </a:xfrm>
              <a:custGeom>
                <a:avLst/>
                <a:gdLst/>
                <a:ahLst/>
                <a:cxnLst>
                  <a:cxn ang="0">
                    <a:pos x="0" y="32"/>
                  </a:cxn>
                  <a:cxn ang="0">
                    <a:pos x="0" y="0"/>
                  </a:cxn>
                  <a:cxn ang="0">
                    <a:pos x="16" y="0"/>
                  </a:cxn>
                  <a:cxn ang="0">
                    <a:pos x="16" y="32"/>
                  </a:cxn>
                  <a:cxn ang="0">
                    <a:pos x="0" y="32"/>
                  </a:cxn>
                </a:cxnLst>
                <a:rect l="0" t="0" r="r" b="b"/>
                <a:pathLst>
                  <a:path w="17" h="33">
                    <a:moveTo>
                      <a:pt x="0" y="32"/>
                    </a:moveTo>
                    <a:lnTo>
                      <a:pt x="0" y="0"/>
                    </a:lnTo>
                    <a:lnTo>
                      <a:pt x="16" y="0"/>
                    </a:lnTo>
                    <a:lnTo>
                      <a:pt x="16" y="32"/>
                    </a:lnTo>
                    <a:lnTo>
                      <a:pt x="0" y="3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23" name="Freeform 15"/>
              <p:cNvSpPr>
                <a:spLocks/>
              </p:cNvSpPr>
              <p:nvPr/>
            </p:nvSpPr>
            <p:spPr bwMode="auto">
              <a:xfrm>
                <a:off x="3245" y="1160"/>
                <a:ext cx="17" cy="17"/>
              </a:xfrm>
              <a:custGeom>
                <a:avLst/>
                <a:gdLst/>
                <a:ahLst/>
                <a:cxnLst>
                  <a:cxn ang="0">
                    <a:pos x="5" y="16"/>
                  </a:cxn>
                  <a:cxn ang="0">
                    <a:pos x="5" y="9"/>
                  </a:cxn>
                  <a:cxn ang="0">
                    <a:pos x="0" y="9"/>
                  </a:cxn>
                  <a:cxn ang="0">
                    <a:pos x="0" y="2"/>
                  </a:cxn>
                  <a:cxn ang="0">
                    <a:pos x="5" y="2"/>
                  </a:cxn>
                  <a:cxn ang="0">
                    <a:pos x="5" y="0"/>
                  </a:cxn>
                  <a:cxn ang="0">
                    <a:pos x="13" y="2"/>
                  </a:cxn>
                  <a:cxn ang="0">
                    <a:pos x="16" y="6"/>
                  </a:cxn>
                  <a:cxn ang="0">
                    <a:pos x="16" y="13"/>
                  </a:cxn>
                  <a:cxn ang="0">
                    <a:pos x="5" y="16"/>
                  </a:cxn>
                </a:cxnLst>
                <a:rect l="0" t="0" r="r" b="b"/>
                <a:pathLst>
                  <a:path w="17" h="17">
                    <a:moveTo>
                      <a:pt x="5" y="16"/>
                    </a:moveTo>
                    <a:lnTo>
                      <a:pt x="5" y="9"/>
                    </a:lnTo>
                    <a:lnTo>
                      <a:pt x="0" y="9"/>
                    </a:lnTo>
                    <a:lnTo>
                      <a:pt x="0" y="2"/>
                    </a:lnTo>
                    <a:lnTo>
                      <a:pt x="5" y="2"/>
                    </a:lnTo>
                    <a:lnTo>
                      <a:pt x="5" y="0"/>
                    </a:lnTo>
                    <a:lnTo>
                      <a:pt x="13" y="2"/>
                    </a:lnTo>
                    <a:lnTo>
                      <a:pt x="16" y="6"/>
                    </a:lnTo>
                    <a:lnTo>
                      <a:pt x="16" y="13"/>
                    </a:lnTo>
                    <a:lnTo>
                      <a:pt x="5" y="1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24" name="Freeform 16"/>
              <p:cNvSpPr>
                <a:spLocks/>
              </p:cNvSpPr>
              <p:nvPr/>
            </p:nvSpPr>
            <p:spPr bwMode="auto">
              <a:xfrm>
                <a:off x="3266" y="1159"/>
                <a:ext cx="17" cy="17"/>
              </a:xfrm>
              <a:custGeom>
                <a:avLst/>
                <a:gdLst/>
                <a:ahLst/>
                <a:cxnLst>
                  <a:cxn ang="0">
                    <a:pos x="0" y="13"/>
                  </a:cxn>
                  <a:cxn ang="0">
                    <a:pos x="0" y="0"/>
                  </a:cxn>
                  <a:cxn ang="0">
                    <a:pos x="5" y="9"/>
                  </a:cxn>
                  <a:cxn ang="0">
                    <a:pos x="16" y="9"/>
                  </a:cxn>
                  <a:cxn ang="0">
                    <a:pos x="5" y="9"/>
                  </a:cxn>
                  <a:cxn ang="0">
                    <a:pos x="5" y="16"/>
                  </a:cxn>
                  <a:cxn ang="0">
                    <a:pos x="0" y="13"/>
                  </a:cxn>
                </a:cxnLst>
                <a:rect l="0" t="0" r="r" b="b"/>
                <a:pathLst>
                  <a:path w="17" h="17">
                    <a:moveTo>
                      <a:pt x="0" y="13"/>
                    </a:moveTo>
                    <a:lnTo>
                      <a:pt x="0" y="0"/>
                    </a:lnTo>
                    <a:lnTo>
                      <a:pt x="5" y="9"/>
                    </a:lnTo>
                    <a:lnTo>
                      <a:pt x="16" y="9"/>
                    </a:lnTo>
                    <a:lnTo>
                      <a:pt x="5" y="9"/>
                    </a:lnTo>
                    <a:lnTo>
                      <a:pt x="5" y="16"/>
                    </a:lnTo>
                    <a:lnTo>
                      <a:pt x="0"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25" name="Freeform 17"/>
              <p:cNvSpPr>
                <a:spLocks/>
              </p:cNvSpPr>
              <p:nvPr/>
            </p:nvSpPr>
            <p:spPr bwMode="auto">
              <a:xfrm>
                <a:off x="2959" y="1201"/>
                <a:ext cx="17" cy="17"/>
              </a:xfrm>
              <a:custGeom>
                <a:avLst/>
                <a:gdLst/>
                <a:ahLst/>
                <a:cxnLst>
                  <a:cxn ang="0">
                    <a:pos x="10" y="16"/>
                  </a:cxn>
                  <a:cxn ang="0">
                    <a:pos x="10" y="8"/>
                  </a:cxn>
                  <a:cxn ang="0">
                    <a:pos x="16" y="8"/>
                  </a:cxn>
                  <a:cxn ang="0">
                    <a:pos x="16" y="0"/>
                  </a:cxn>
                  <a:cxn ang="0">
                    <a:pos x="0" y="0"/>
                  </a:cxn>
                  <a:cxn ang="0">
                    <a:pos x="0" y="8"/>
                  </a:cxn>
                  <a:cxn ang="0">
                    <a:pos x="5" y="8"/>
                  </a:cxn>
                  <a:cxn ang="0">
                    <a:pos x="5" y="16"/>
                  </a:cxn>
                  <a:cxn ang="0">
                    <a:pos x="10" y="16"/>
                  </a:cxn>
                </a:cxnLst>
                <a:rect l="0" t="0" r="r" b="b"/>
                <a:pathLst>
                  <a:path w="17" h="17">
                    <a:moveTo>
                      <a:pt x="10" y="16"/>
                    </a:moveTo>
                    <a:lnTo>
                      <a:pt x="10" y="8"/>
                    </a:lnTo>
                    <a:lnTo>
                      <a:pt x="16" y="8"/>
                    </a:lnTo>
                    <a:lnTo>
                      <a:pt x="16" y="0"/>
                    </a:lnTo>
                    <a:lnTo>
                      <a:pt x="0" y="0"/>
                    </a:lnTo>
                    <a:lnTo>
                      <a:pt x="0" y="8"/>
                    </a:lnTo>
                    <a:lnTo>
                      <a:pt x="5" y="8"/>
                    </a:lnTo>
                    <a:lnTo>
                      <a:pt x="5" y="16"/>
                    </a:lnTo>
                    <a:lnTo>
                      <a:pt x="10" y="1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26" name="Freeform 18"/>
              <p:cNvSpPr>
                <a:spLocks/>
              </p:cNvSpPr>
              <p:nvPr/>
            </p:nvSpPr>
            <p:spPr bwMode="auto">
              <a:xfrm>
                <a:off x="2944" y="1230"/>
                <a:ext cx="439" cy="21"/>
              </a:xfrm>
              <a:custGeom>
                <a:avLst/>
                <a:gdLst/>
                <a:ahLst/>
                <a:cxnLst>
                  <a:cxn ang="0">
                    <a:pos x="432" y="0"/>
                  </a:cxn>
                  <a:cxn ang="0">
                    <a:pos x="430" y="2"/>
                  </a:cxn>
                  <a:cxn ang="0">
                    <a:pos x="432" y="5"/>
                  </a:cxn>
                  <a:cxn ang="0">
                    <a:pos x="436" y="7"/>
                  </a:cxn>
                  <a:cxn ang="0">
                    <a:pos x="438" y="9"/>
                  </a:cxn>
                  <a:cxn ang="0">
                    <a:pos x="437" y="12"/>
                  </a:cxn>
                  <a:cxn ang="0">
                    <a:pos x="436" y="14"/>
                  </a:cxn>
                  <a:cxn ang="0">
                    <a:pos x="430" y="20"/>
                  </a:cxn>
                  <a:cxn ang="0">
                    <a:pos x="426" y="20"/>
                  </a:cxn>
                  <a:cxn ang="0">
                    <a:pos x="414" y="16"/>
                  </a:cxn>
                  <a:cxn ang="0">
                    <a:pos x="407" y="14"/>
                  </a:cxn>
                  <a:cxn ang="0">
                    <a:pos x="371" y="12"/>
                  </a:cxn>
                  <a:cxn ang="0">
                    <a:pos x="5" y="9"/>
                  </a:cxn>
                  <a:cxn ang="0">
                    <a:pos x="1" y="2"/>
                  </a:cxn>
                  <a:cxn ang="0">
                    <a:pos x="0" y="0"/>
                  </a:cxn>
                  <a:cxn ang="0">
                    <a:pos x="432" y="0"/>
                  </a:cxn>
                </a:cxnLst>
                <a:rect l="0" t="0" r="r" b="b"/>
                <a:pathLst>
                  <a:path w="439" h="21">
                    <a:moveTo>
                      <a:pt x="432" y="0"/>
                    </a:moveTo>
                    <a:lnTo>
                      <a:pt x="430" y="2"/>
                    </a:lnTo>
                    <a:lnTo>
                      <a:pt x="432" y="5"/>
                    </a:lnTo>
                    <a:lnTo>
                      <a:pt x="436" y="7"/>
                    </a:lnTo>
                    <a:lnTo>
                      <a:pt x="438" y="9"/>
                    </a:lnTo>
                    <a:lnTo>
                      <a:pt x="437" y="12"/>
                    </a:lnTo>
                    <a:lnTo>
                      <a:pt x="436" y="14"/>
                    </a:lnTo>
                    <a:lnTo>
                      <a:pt x="430" y="20"/>
                    </a:lnTo>
                    <a:lnTo>
                      <a:pt x="426" y="20"/>
                    </a:lnTo>
                    <a:lnTo>
                      <a:pt x="414" y="16"/>
                    </a:lnTo>
                    <a:lnTo>
                      <a:pt x="407" y="14"/>
                    </a:lnTo>
                    <a:lnTo>
                      <a:pt x="371" y="12"/>
                    </a:lnTo>
                    <a:lnTo>
                      <a:pt x="5" y="9"/>
                    </a:lnTo>
                    <a:lnTo>
                      <a:pt x="1" y="2"/>
                    </a:lnTo>
                    <a:lnTo>
                      <a:pt x="0" y="0"/>
                    </a:lnTo>
                    <a:lnTo>
                      <a:pt x="4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27" name="Freeform 19"/>
              <p:cNvSpPr>
                <a:spLocks/>
              </p:cNvSpPr>
              <p:nvPr/>
            </p:nvSpPr>
            <p:spPr bwMode="auto">
              <a:xfrm>
                <a:off x="3214" y="1152"/>
                <a:ext cx="17" cy="21"/>
              </a:xfrm>
              <a:custGeom>
                <a:avLst/>
                <a:gdLst/>
                <a:ahLst/>
                <a:cxnLst>
                  <a:cxn ang="0">
                    <a:pos x="0" y="20"/>
                  </a:cxn>
                  <a:cxn ang="0">
                    <a:pos x="0" y="0"/>
                  </a:cxn>
                  <a:cxn ang="0">
                    <a:pos x="16" y="0"/>
                  </a:cxn>
                  <a:cxn ang="0">
                    <a:pos x="16" y="20"/>
                  </a:cxn>
                  <a:cxn ang="0">
                    <a:pos x="0" y="20"/>
                  </a:cxn>
                </a:cxnLst>
                <a:rect l="0" t="0" r="r" b="b"/>
                <a:pathLst>
                  <a:path w="17" h="21">
                    <a:moveTo>
                      <a:pt x="0" y="20"/>
                    </a:moveTo>
                    <a:lnTo>
                      <a:pt x="0" y="0"/>
                    </a:lnTo>
                    <a:lnTo>
                      <a:pt x="16" y="0"/>
                    </a:lnTo>
                    <a:lnTo>
                      <a:pt x="16" y="20"/>
                    </a:lnTo>
                    <a:lnTo>
                      <a:pt x="0" y="2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28" name="Freeform 20"/>
              <p:cNvSpPr>
                <a:spLocks/>
              </p:cNvSpPr>
              <p:nvPr/>
            </p:nvSpPr>
            <p:spPr bwMode="auto">
              <a:xfrm>
                <a:off x="3148" y="1181"/>
                <a:ext cx="17" cy="17"/>
              </a:xfrm>
              <a:custGeom>
                <a:avLst/>
                <a:gdLst/>
                <a:ahLst/>
                <a:cxnLst>
                  <a:cxn ang="0">
                    <a:pos x="16" y="0"/>
                  </a:cxn>
                  <a:cxn ang="0">
                    <a:pos x="10" y="2"/>
                  </a:cxn>
                  <a:cxn ang="0">
                    <a:pos x="5" y="6"/>
                  </a:cxn>
                  <a:cxn ang="0">
                    <a:pos x="0" y="9"/>
                  </a:cxn>
                  <a:cxn ang="0">
                    <a:pos x="0" y="16"/>
                  </a:cxn>
                  <a:cxn ang="0">
                    <a:pos x="16" y="16"/>
                  </a:cxn>
                  <a:cxn ang="0">
                    <a:pos x="16" y="0"/>
                  </a:cxn>
                </a:cxnLst>
                <a:rect l="0" t="0" r="r" b="b"/>
                <a:pathLst>
                  <a:path w="17" h="17">
                    <a:moveTo>
                      <a:pt x="16" y="0"/>
                    </a:moveTo>
                    <a:lnTo>
                      <a:pt x="10" y="2"/>
                    </a:lnTo>
                    <a:lnTo>
                      <a:pt x="5" y="6"/>
                    </a:lnTo>
                    <a:lnTo>
                      <a:pt x="0" y="9"/>
                    </a:lnTo>
                    <a:lnTo>
                      <a:pt x="0" y="16"/>
                    </a:lnTo>
                    <a:lnTo>
                      <a:pt x="16" y="16"/>
                    </a:lnTo>
                    <a:lnTo>
                      <a:pt x="1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sp>
          <p:nvSpPr>
            <p:cNvPr id="324629" name="Rectangle 21"/>
            <p:cNvSpPr>
              <a:spLocks noChangeArrowheads="1"/>
            </p:cNvSpPr>
            <p:nvPr/>
          </p:nvSpPr>
          <p:spPr bwMode="auto">
            <a:xfrm>
              <a:off x="3084" y="1262"/>
              <a:ext cx="216" cy="168"/>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FF</a:t>
              </a:r>
            </a:p>
          </p:txBody>
        </p:sp>
      </p:grpSp>
      <p:sp>
        <p:nvSpPr>
          <p:cNvPr id="324630" name="Line 22"/>
          <p:cNvSpPr>
            <a:spLocks noChangeShapeType="1"/>
          </p:cNvSpPr>
          <p:nvPr/>
        </p:nvSpPr>
        <p:spPr bwMode="auto">
          <a:xfrm>
            <a:off x="9712325" y="211138"/>
            <a:ext cx="0" cy="3052762"/>
          </a:xfrm>
          <a:prstGeom prst="line">
            <a:avLst/>
          </a:prstGeom>
          <a:noFill/>
          <a:ln w="12700">
            <a:solidFill>
              <a:srgbClr val="000000"/>
            </a:solidFill>
            <a:round/>
            <a:headEnd/>
            <a:tailEnd/>
          </a:ln>
          <a:effectLst/>
        </p:spPr>
        <p:txBody>
          <a:bodyPr wrap="none" anchor="ctr"/>
          <a:lstStyle/>
          <a:p>
            <a:endParaRPr lang="en-US"/>
          </a:p>
        </p:txBody>
      </p:sp>
      <p:sp>
        <p:nvSpPr>
          <p:cNvPr id="324631" name="Line 23"/>
          <p:cNvSpPr>
            <a:spLocks noChangeShapeType="1"/>
          </p:cNvSpPr>
          <p:nvPr/>
        </p:nvSpPr>
        <p:spPr bwMode="auto">
          <a:xfrm>
            <a:off x="8813800" y="211138"/>
            <a:ext cx="0" cy="3052762"/>
          </a:xfrm>
          <a:prstGeom prst="line">
            <a:avLst/>
          </a:prstGeom>
          <a:noFill/>
          <a:ln w="12700">
            <a:solidFill>
              <a:srgbClr val="000000"/>
            </a:solidFill>
            <a:round/>
            <a:headEnd/>
            <a:tailEnd/>
          </a:ln>
          <a:effectLst/>
        </p:spPr>
        <p:txBody>
          <a:bodyPr wrap="none" anchor="ctr"/>
          <a:lstStyle/>
          <a:p>
            <a:endParaRPr lang="en-US"/>
          </a:p>
        </p:txBody>
      </p:sp>
      <p:sp>
        <p:nvSpPr>
          <p:cNvPr id="324632" name="Line 24"/>
          <p:cNvSpPr>
            <a:spLocks noChangeShapeType="1"/>
          </p:cNvSpPr>
          <p:nvPr/>
        </p:nvSpPr>
        <p:spPr bwMode="auto">
          <a:xfrm>
            <a:off x="7924800" y="211138"/>
            <a:ext cx="0" cy="3062287"/>
          </a:xfrm>
          <a:prstGeom prst="line">
            <a:avLst/>
          </a:prstGeom>
          <a:noFill/>
          <a:ln w="12700">
            <a:solidFill>
              <a:srgbClr val="000000"/>
            </a:solidFill>
            <a:round/>
            <a:headEnd/>
            <a:tailEnd/>
          </a:ln>
          <a:effectLst/>
        </p:spPr>
        <p:txBody>
          <a:bodyPr wrap="none" anchor="ctr"/>
          <a:lstStyle/>
          <a:p>
            <a:endParaRPr lang="en-US"/>
          </a:p>
        </p:txBody>
      </p:sp>
      <p:sp>
        <p:nvSpPr>
          <p:cNvPr id="324633" name="Line 25"/>
          <p:cNvSpPr>
            <a:spLocks noChangeShapeType="1"/>
          </p:cNvSpPr>
          <p:nvPr/>
        </p:nvSpPr>
        <p:spPr bwMode="auto">
          <a:xfrm flipH="1">
            <a:off x="7015163" y="211138"/>
            <a:ext cx="25400" cy="3052762"/>
          </a:xfrm>
          <a:prstGeom prst="line">
            <a:avLst/>
          </a:prstGeom>
          <a:noFill/>
          <a:ln w="12700">
            <a:solidFill>
              <a:srgbClr val="000000"/>
            </a:solidFill>
            <a:round/>
            <a:headEnd/>
            <a:tailEnd/>
          </a:ln>
          <a:effectLst/>
        </p:spPr>
        <p:txBody>
          <a:bodyPr wrap="none" anchor="ctr"/>
          <a:lstStyle/>
          <a:p>
            <a:endParaRPr lang="en-US"/>
          </a:p>
        </p:txBody>
      </p:sp>
      <p:grpSp>
        <p:nvGrpSpPr>
          <p:cNvPr id="324634" name="Group 26"/>
          <p:cNvGrpSpPr>
            <a:grpSpLocks/>
          </p:cNvGrpSpPr>
          <p:nvPr/>
        </p:nvGrpSpPr>
        <p:grpSpPr bwMode="auto">
          <a:xfrm>
            <a:off x="6118225" y="195264"/>
            <a:ext cx="4491038" cy="3081337"/>
            <a:chOff x="2894" y="123"/>
            <a:chExt cx="2829" cy="1941"/>
          </a:xfrm>
        </p:grpSpPr>
        <p:sp>
          <p:nvSpPr>
            <p:cNvPr id="324635" name="Line 27"/>
            <p:cNvSpPr>
              <a:spLocks noChangeShapeType="1"/>
            </p:cNvSpPr>
            <p:nvPr/>
          </p:nvSpPr>
          <p:spPr bwMode="auto">
            <a:xfrm>
              <a:off x="2911" y="605"/>
              <a:ext cx="2804" cy="0"/>
            </a:xfrm>
            <a:prstGeom prst="line">
              <a:avLst/>
            </a:prstGeom>
            <a:noFill/>
            <a:ln w="12700">
              <a:solidFill>
                <a:srgbClr val="000000"/>
              </a:solidFill>
              <a:round/>
              <a:headEnd/>
              <a:tailEnd/>
            </a:ln>
            <a:effectLst/>
          </p:spPr>
          <p:txBody>
            <a:bodyPr wrap="none" anchor="ctr"/>
            <a:lstStyle/>
            <a:p>
              <a:endParaRPr lang="en-US"/>
            </a:p>
          </p:txBody>
        </p:sp>
        <p:sp>
          <p:nvSpPr>
            <p:cNvPr id="324636" name="Line 28"/>
            <p:cNvSpPr>
              <a:spLocks noChangeShapeType="1"/>
            </p:cNvSpPr>
            <p:nvPr/>
          </p:nvSpPr>
          <p:spPr bwMode="auto">
            <a:xfrm>
              <a:off x="2911" y="1094"/>
              <a:ext cx="2804" cy="0"/>
            </a:xfrm>
            <a:prstGeom prst="line">
              <a:avLst/>
            </a:prstGeom>
            <a:noFill/>
            <a:ln w="12700">
              <a:solidFill>
                <a:srgbClr val="000000"/>
              </a:solidFill>
              <a:round/>
              <a:headEnd/>
              <a:tailEnd/>
            </a:ln>
            <a:effectLst/>
          </p:spPr>
          <p:txBody>
            <a:bodyPr wrap="none" anchor="ctr"/>
            <a:lstStyle/>
            <a:p>
              <a:endParaRPr lang="en-US"/>
            </a:p>
          </p:txBody>
        </p:sp>
        <p:sp>
          <p:nvSpPr>
            <p:cNvPr id="324637" name="Line 29"/>
            <p:cNvSpPr>
              <a:spLocks noChangeShapeType="1"/>
            </p:cNvSpPr>
            <p:nvPr/>
          </p:nvSpPr>
          <p:spPr bwMode="auto">
            <a:xfrm>
              <a:off x="2911" y="1575"/>
              <a:ext cx="2804" cy="0"/>
            </a:xfrm>
            <a:prstGeom prst="line">
              <a:avLst/>
            </a:prstGeom>
            <a:noFill/>
            <a:ln w="12700">
              <a:solidFill>
                <a:srgbClr val="000000"/>
              </a:solidFill>
              <a:round/>
              <a:headEnd/>
              <a:tailEnd/>
            </a:ln>
            <a:effectLst/>
          </p:spPr>
          <p:txBody>
            <a:bodyPr wrap="none" anchor="ctr"/>
            <a:lstStyle/>
            <a:p>
              <a:endParaRPr lang="en-US"/>
            </a:p>
          </p:txBody>
        </p:sp>
        <p:grpSp>
          <p:nvGrpSpPr>
            <p:cNvPr id="324638" name="Group 30"/>
            <p:cNvGrpSpPr>
              <a:grpSpLocks/>
            </p:cNvGrpSpPr>
            <p:nvPr/>
          </p:nvGrpSpPr>
          <p:grpSpPr bwMode="auto">
            <a:xfrm>
              <a:off x="2894" y="123"/>
              <a:ext cx="2829" cy="1941"/>
              <a:chOff x="2894" y="123"/>
              <a:chExt cx="2829" cy="1941"/>
            </a:xfrm>
          </p:grpSpPr>
          <p:sp>
            <p:nvSpPr>
              <p:cNvPr id="324639" name="Line 31"/>
              <p:cNvSpPr>
                <a:spLocks noChangeShapeType="1"/>
              </p:cNvSpPr>
              <p:nvPr/>
            </p:nvSpPr>
            <p:spPr bwMode="auto">
              <a:xfrm flipH="1">
                <a:off x="2894" y="133"/>
                <a:ext cx="16" cy="1923"/>
              </a:xfrm>
              <a:prstGeom prst="line">
                <a:avLst/>
              </a:prstGeom>
              <a:noFill/>
              <a:ln w="12700">
                <a:solidFill>
                  <a:srgbClr val="000000"/>
                </a:solidFill>
                <a:round/>
                <a:headEnd/>
                <a:tailEnd/>
              </a:ln>
              <a:effectLst/>
            </p:spPr>
            <p:txBody>
              <a:bodyPr wrap="none" anchor="ctr"/>
              <a:lstStyle/>
              <a:p>
                <a:endParaRPr lang="en-US"/>
              </a:p>
            </p:txBody>
          </p:sp>
          <p:sp>
            <p:nvSpPr>
              <p:cNvPr id="324640" name="Line 32"/>
              <p:cNvSpPr>
                <a:spLocks noChangeShapeType="1"/>
              </p:cNvSpPr>
              <p:nvPr/>
            </p:nvSpPr>
            <p:spPr bwMode="auto">
              <a:xfrm>
                <a:off x="5723" y="133"/>
                <a:ext cx="0" cy="1923"/>
              </a:xfrm>
              <a:prstGeom prst="line">
                <a:avLst/>
              </a:prstGeom>
              <a:noFill/>
              <a:ln w="12700">
                <a:solidFill>
                  <a:srgbClr val="000000"/>
                </a:solidFill>
                <a:round/>
                <a:headEnd/>
                <a:tailEnd/>
              </a:ln>
              <a:effectLst/>
            </p:spPr>
            <p:txBody>
              <a:bodyPr wrap="none" anchor="ctr"/>
              <a:lstStyle/>
              <a:p>
                <a:endParaRPr lang="en-US"/>
              </a:p>
            </p:txBody>
          </p:sp>
          <p:sp>
            <p:nvSpPr>
              <p:cNvPr id="324641" name="Line 33"/>
              <p:cNvSpPr>
                <a:spLocks noChangeShapeType="1"/>
              </p:cNvSpPr>
              <p:nvPr/>
            </p:nvSpPr>
            <p:spPr bwMode="auto">
              <a:xfrm>
                <a:off x="2911" y="123"/>
                <a:ext cx="2804" cy="0"/>
              </a:xfrm>
              <a:prstGeom prst="line">
                <a:avLst/>
              </a:prstGeom>
              <a:noFill/>
              <a:ln w="12700">
                <a:solidFill>
                  <a:srgbClr val="000000"/>
                </a:solidFill>
                <a:round/>
                <a:headEnd/>
                <a:tailEnd/>
              </a:ln>
              <a:effectLst/>
            </p:spPr>
            <p:txBody>
              <a:bodyPr wrap="none" anchor="ctr"/>
              <a:lstStyle/>
              <a:p>
                <a:endParaRPr lang="en-US"/>
              </a:p>
            </p:txBody>
          </p:sp>
          <p:sp>
            <p:nvSpPr>
              <p:cNvPr id="324642" name="Line 34"/>
              <p:cNvSpPr>
                <a:spLocks noChangeShapeType="1"/>
              </p:cNvSpPr>
              <p:nvPr/>
            </p:nvSpPr>
            <p:spPr bwMode="auto">
              <a:xfrm>
                <a:off x="2911" y="2064"/>
                <a:ext cx="2804" cy="0"/>
              </a:xfrm>
              <a:prstGeom prst="line">
                <a:avLst/>
              </a:prstGeom>
              <a:noFill/>
              <a:ln w="12700">
                <a:solidFill>
                  <a:srgbClr val="000000"/>
                </a:solidFill>
                <a:round/>
                <a:headEnd/>
                <a:tailEnd/>
              </a:ln>
              <a:effectLst/>
            </p:spPr>
            <p:txBody>
              <a:bodyPr wrap="none" anchor="ctr"/>
              <a:lstStyle/>
              <a:p>
                <a:endParaRPr lang="en-US"/>
              </a:p>
            </p:txBody>
          </p:sp>
        </p:grpSp>
      </p:grpSp>
      <p:grpSp>
        <p:nvGrpSpPr>
          <p:cNvPr id="324643" name="Group 35"/>
          <p:cNvGrpSpPr>
            <a:grpSpLocks/>
          </p:cNvGrpSpPr>
          <p:nvPr/>
        </p:nvGrpSpPr>
        <p:grpSpPr bwMode="auto">
          <a:xfrm>
            <a:off x="6184899" y="371476"/>
            <a:ext cx="750888" cy="569913"/>
            <a:chOff x="2936" y="234"/>
            <a:chExt cx="473" cy="359"/>
          </a:xfrm>
        </p:grpSpPr>
        <p:sp>
          <p:nvSpPr>
            <p:cNvPr id="324644" name="Rectangle 36"/>
            <p:cNvSpPr>
              <a:spLocks noChangeArrowheads="1"/>
            </p:cNvSpPr>
            <p:nvPr/>
          </p:nvSpPr>
          <p:spPr bwMode="auto">
            <a:xfrm>
              <a:off x="3039" y="425"/>
              <a:ext cx="272" cy="168"/>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SSN</a:t>
              </a:r>
            </a:p>
          </p:txBody>
        </p:sp>
        <p:grpSp>
          <p:nvGrpSpPr>
            <p:cNvPr id="324645" name="Group 37"/>
            <p:cNvGrpSpPr>
              <a:grpSpLocks/>
            </p:cNvGrpSpPr>
            <p:nvPr/>
          </p:nvGrpSpPr>
          <p:grpSpPr bwMode="auto">
            <a:xfrm>
              <a:off x="2936" y="234"/>
              <a:ext cx="473" cy="105"/>
              <a:chOff x="2936" y="234"/>
              <a:chExt cx="473" cy="105"/>
            </a:xfrm>
          </p:grpSpPr>
          <p:sp>
            <p:nvSpPr>
              <p:cNvPr id="324646" name="Arc 38"/>
              <p:cNvSpPr>
                <a:spLocks/>
              </p:cNvSpPr>
              <p:nvPr/>
            </p:nvSpPr>
            <p:spPr bwMode="auto">
              <a:xfrm>
                <a:off x="3346" y="292"/>
                <a:ext cx="10" cy="13"/>
              </a:xfrm>
              <a:custGeom>
                <a:avLst/>
                <a:gdLst>
                  <a:gd name="G0" fmla="+- 2385 0 0"/>
                  <a:gd name="G1" fmla="+- 21600 0 0"/>
                  <a:gd name="G2" fmla="+- 21600 0 0"/>
                  <a:gd name="T0" fmla="*/ 0 w 23292"/>
                  <a:gd name="T1" fmla="*/ 132 h 21600"/>
                  <a:gd name="T2" fmla="*/ 23292 w 23292"/>
                  <a:gd name="T3" fmla="*/ 16172 h 21600"/>
                  <a:gd name="T4" fmla="*/ 2385 w 23292"/>
                  <a:gd name="T5" fmla="*/ 21600 h 21600"/>
                </a:gdLst>
                <a:ahLst/>
                <a:cxnLst>
                  <a:cxn ang="0">
                    <a:pos x="T0" y="T1"/>
                  </a:cxn>
                  <a:cxn ang="0">
                    <a:pos x="T2" y="T3"/>
                  </a:cxn>
                  <a:cxn ang="0">
                    <a:pos x="T4" y="T5"/>
                  </a:cxn>
                </a:cxnLst>
                <a:rect l="0" t="0" r="r" b="b"/>
                <a:pathLst>
                  <a:path w="23292" h="21600" fill="none" extrusionOk="0">
                    <a:moveTo>
                      <a:pt x="0" y="132"/>
                    </a:moveTo>
                    <a:cubicBezTo>
                      <a:pt x="791" y="44"/>
                      <a:pt x="1588" y="-1"/>
                      <a:pt x="2385" y="0"/>
                    </a:cubicBezTo>
                    <a:cubicBezTo>
                      <a:pt x="12223" y="0"/>
                      <a:pt x="20819" y="6648"/>
                      <a:pt x="23291" y="16172"/>
                    </a:cubicBezTo>
                  </a:path>
                  <a:path w="23292" h="21600" stroke="0" extrusionOk="0">
                    <a:moveTo>
                      <a:pt x="0" y="132"/>
                    </a:moveTo>
                    <a:cubicBezTo>
                      <a:pt x="791" y="44"/>
                      <a:pt x="1588" y="-1"/>
                      <a:pt x="2385" y="0"/>
                    </a:cubicBezTo>
                    <a:cubicBezTo>
                      <a:pt x="12223" y="0"/>
                      <a:pt x="20819" y="6648"/>
                      <a:pt x="23291" y="16172"/>
                    </a:cubicBezTo>
                    <a:lnTo>
                      <a:pt x="2385" y="21600"/>
                    </a:lnTo>
                    <a:close/>
                  </a:path>
                </a:pathLst>
              </a:custGeom>
              <a:noFill/>
              <a:ln w="12700" cap="rnd">
                <a:solidFill>
                  <a:srgbClr val="000000"/>
                </a:solidFill>
                <a:round/>
                <a:headEnd/>
                <a:tailEnd/>
              </a:ln>
              <a:effectLst/>
            </p:spPr>
            <p:txBody>
              <a:bodyPr wrap="none" anchor="ctr"/>
              <a:lstStyle/>
              <a:p>
                <a:endParaRPr lang="en-US"/>
              </a:p>
            </p:txBody>
          </p:sp>
          <p:sp>
            <p:nvSpPr>
              <p:cNvPr id="324647" name="Freeform 39"/>
              <p:cNvSpPr>
                <a:spLocks/>
              </p:cNvSpPr>
              <p:nvPr/>
            </p:nvSpPr>
            <p:spPr bwMode="auto">
              <a:xfrm>
                <a:off x="2949" y="276"/>
                <a:ext cx="33" cy="28"/>
              </a:xfrm>
              <a:custGeom>
                <a:avLst/>
                <a:gdLst/>
                <a:ahLst/>
                <a:cxnLst>
                  <a:cxn ang="0">
                    <a:pos x="0" y="27"/>
                  </a:cxn>
                  <a:cxn ang="0">
                    <a:pos x="0" y="0"/>
                  </a:cxn>
                  <a:cxn ang="0">
                    <a:pos x="25" y="0"/>
                  </a:cxn>
                  <a:cxn ang="0">
                    <a:pos x="32" y="27"/>
                  </a:cxn>
                  <a:cxn ang="0">
                    <a:pos x="0" y="27"/>
                  </a:cxn>
                </a:cxnLst>
                <a:rect l="0" t="0" r="r" b="b"/>
                <a:pathLst>
                  <a:path w="33" h="28">
                    <a:moveTo>
                      <a:pt x="0" y="27"/>
                    </a:moveTo>
                    <a:lnTo>
                      <a:pt x="0" y="0"/>
                    </a:lnTo>
                    <a:lnTo>
                      <a:pt x="25" y="0"/>
                    </a:lnTo>
                    <a:lnTo>
                      <a:pt x="32" y="27"/>
                    </a:lnTo>
                    <a:lnTo>
                      <a:pt x="0"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48" name="Freeform 40"/>
              <p:cNvSpPr>
                <a:spLocks/>
              </p:cNvSpPr>
              <p:nvPr/>
            </p:nvSpPr>
            <p:spPr bwMode="auto">
              <a:xfrm>
                <a:off x="2949" y="305"/>
                <a:ext cx="33" cy="28"/>
              </a:xfrm>
              <a:custGeom>
                <a:avLst/>
                <a:gdLst/>
                <a:ahLst/>
                <a:cxnLst>
                  <a:cxn ang="0">
                    <a:pos x="0" y="0"/>
                  </a:cxn>
                  <a:cxn ang="0">
                    <a:pos x="0" y="27"/>
                  </a:cxn>
                  <a:cxn ang="0">
                    <a:pos x="25" y="27"/>
                  </a:cxn>
                  <a:cxn ang="0">
                    <a:pos x="32" y="0"/>
                  </a:cxn>
                  <a:cxn ang="0">
                    <a:pos x="0" y="0"/>
                  </a:cxn>
                </a:cxnLst>
                <a:rect l="0" t="0" r="r" b="b"/>
                <a:pathLst>
                  <a:path w="33" h="28">
                    <a:moveTo>
                      <a:pt x="0" y="0"/>
                    </a:moveTo>
                    <a:lnTo>
                      <a:pt x="0" y="27"/>
                    </a:lnTo>
                    <a:lnTo>
                      <a:pt x="25" y="27"/>
                    </a:lnTo>
                    <a:lnTo>
                      <a:pt x="32"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49" name="Freeform 41"/>
              <p:cNvSpPr>
                <a:spLocks/>
              </p:cNvSpPr>
              <p:nvPr/>
            </p:nvSpPr>
            <p:spPr bwMode="auto">
              <a:xfrm>
                <a:off x="2936" y="270"/>
                <a:ext cx="473" cy="34"/>
              </a:xfrm>
              <a:custGeom>
                <a:avLst/>
                <a:gdLst/>
                <a:ahLst/>
                <a:cxnLst>
                  <a:cxn ang="0">
                    <a:pos x="0" y="33"/>
                  </a:cxn>
                  <a:cxn ang="0">
                    <a:pos x="4" y="31"/>
                  </a:cxn>
                  <a:cxn ang="0">
                    <a:pos x="13" y="29"/>
                  </a:cxn>
                  <a:cxn ang="0">
                    <a:pos x="27" y="27"/>
                  </a:cxn>
                  <a:cxn ang="0">
                    <a:pos x="41" y="24"/>
                  </a:cxn>
                  <a:cxn ang="0">
                    <a:pos x="58" y="22"/>
                  </a:cxn>
                  <a:cxn ang="0">
                    <a:pos x="71" y="20"/>
                  </a:cxn>
                  <a:cxn ang="0">
                    <a:pos x="87" y="17"/>
                  </a:cxn>
                  <a:cxn ang="0">
                    <a:pos x="101" y="15"/>
                  </a:cxn>
                  <a:cxn ang="0">
                    <a:pos x="116" y="13"/>
                  </a:cxn>
                  <a:cxn ang="0">
                    <a:pos x="131" y="11"/>
                  </a:cxn>
                  <a:cxn ang="0">
                    <a:pos x="146" y="9"/>
                  </a:cxn>
                  <a:cxn ang="0">
                    <a:pos x="161" y="6"/>
                  </a:cxn>
                  <a:cxn ang="0">
                    <a:pos x="176" y="4"/>
                  </a:cxn>
                  <a:cxn ang="0">
                    <a:pos x="186" y="1"/>
                  </a:cxn>
                  <a:cxn ang="0">
                    <a:pos x="285" y="0"/>
                  </a:cxn>
                  <a:cxn ang="0">
                    <a:pos x="379" y="0"/>
                  </a:cxn>
                  <a:cxn ang="0">
                    <a:pos x="404" y="1"/>
                  </a:cxn>
                  <a:cxn ang="0">
                    <a:pos x="421" y="6"/>
                  </a:cxn>
                  <a:cxn ang="0">
                    <a:pos x="432" y="9"/>
                  </a:cxn>
                  <a:cxn ang="0">
                    <a:pos x="441" y="11"/>
                  </a:cxn>
                  <a:cxn ang="0">
                    <a:pos x="450" y="13"/>
                  </a:cxn>
                  <a:cxn ang="0">
                    <a:pos x="456" y="15"/>
                  </a:cxn>
                  <a:cxn ang="0">
                    <a:pos x="459" y="17"/>
                  </a:cxn>
                  <a:cxn ang="0">
                    <a:pos x="463" y="20"/>
                  </a:cxn>
                  <a:cxn ang="0">
                    <a:pos x="468" y="22"/>
                  </a:cxn>
                  <a:cxn ang="0">
                    <a:pos x="470" y="24"/>
                  </a:cxn>
                  <a:cxn ang="0">
                    <a:pos x="471" y="27"/>
                  </a:cxn>
                  <a:cxn ang="0">
                    <a:pos x="472" y="29"/>
                  </a:cxn>
                  <a:cxn ang="0">
                    <a:pos x="472" y="33"/>
                  </a:cxn>
                  <a:cxn ang="0">
                    <a:pos x="0" y="33"/>
                  </a:cxn>
                </a:cxnLst>
                <a:rect l="0" t="0" r="r" b="b"/>
                <a:pathLst>
                  <a:path w="473" h="34">
                    <a:moveTo>
                      <a:pt x="0" y="33"/>
                    </a:moveTo>
                    <a:lnTo>
                      <a:pt x="4" y="31"/>
                    </a:lnTo>
                    <a:lnTo>
                      <a:pt x="13" y="29"/>
                    </a:lnTo>
                    <a:lnTo>
                      <a:pt x="27" y="27"/>
                    </a:lnTo>
                    <a:lnTo>
                      <a:pt x="41" y="24"/>
                    </a:lnTo>
                    <a:lnTo>
                      <a:pt x="58" y="22"/>
                    </a:lnTo>
                    <a:lnTo>
                      <a:pt x="71" y="20"/>
                    </a:lnTo>
                    <a:lnTo>
                      <a:pt x="87" y="17"/>
                    </a:lnTo>
                    <a:lnTo>
                      <a:pt x="101" y="15"/>
                    </a:lnTo>
                    <a:lnTo>
                      <a:pt x="116" y="13"/>
                    </a:lnTo>
                    <a:lnTo>
                      <a:pt x="131" y="11"/>
                    </a:lnTo>
                    <a:lnTo>
                      <a:pt x="146" y="9"/>
                    </a:lnTo>
                    <a:lnTo>
                      <a:pt x="161" y="6"/>
                    </a:lnTo>
                    <a:lnTo>
                      <a:pt x="176" y="4"/>
                    </a:lnTo>
                    <a:lnTo>
                      <a:pt x="186" y="1"/>
                    </a:lnTo>
                    <a:lnTo>
                      <a:pt x="285" y="0"/>
                    </a:lnTo>
                    <a:lnTo>
                      <a:pt x="379" y="0"/>
                    </a:lnTo>
                    <a:lnTo>
                      <a:pt x="404" y="1"/>
                    </a:lnTo>
                    <a:lnTo>
                      <a:pt x="421" y="6"/>
                    </a:lnTo>
                    <a:lnTo>
                      <a:pt x="432" y="9"/>
                    </a:lnTo>
                    <a:lnTo>
                      <a:pt x="441" y="11"/>
                    </a:lnTo>
                    <a:lnTo>
                      <a:pt x="450" y="13"/>
                    </a:lnTo>
                    <a:lnTo>
                      <a:pt x="456" y="15"/>
                    </a:lnTo>
                    <a:lnTo>
                      <a:pt x="459" y="17"/>
                    </a:lnTo>
                    <a:lnTo>
                      <a:pt x="463" y="20"/>
                    </a:lnTo>
                    <a:lnTo>
                      <a:pt x="468" y="22"/>
                    </a:lnTo>
                    <a:lnTo>
                      <a:pt x="470" y="24"/>
                    </a:lnTo>
                    <a:lnTo>
                      <a:pt x="471" y="27"/>
                    </a:lnTo>
                    <a:lnTo>
                      <a:pt x="472" y="29"/>
                    </a:lnTo>
                    <a:lnTo>
                      <a:pt x="472" y="33"/>
                    </a:lnTo>
                    <a:lnTo>
                      <a:pt x="0" y="3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50" name="Freeform 42"/>
              <p:cNvSpPr>
                <a:spLocks/>
              </p:cNvSpPr>
              <p:nvPr/>
            </p:nvSpPr>
            <p:spPr bwMode="auto">
              <a:xfrm>
                <a:off x="2936" y="305"/>
                <a:ext cx="473" cy="34"/>
              </a:xfrm>
              <a:custGeom>
                <a:avLst/>
                <a:gdLst/>
                <a:ahLst/>
                <a:cxnLst>
                  <a:cxn ang="0">
                    <a:pos x="0" y="0"/>
                  </a:cxn>
                  <a:cxn ang="0">
                    <a:pos x="4" y="2"/>
                  </a:cxn>
                  <a:cxn ang="0">
                    <a:pos x="13" y="5"/>
                  </a:cxn>
                  <a:cxn ang="0">
                    <a:pos x="27" y="6"/>
                  </a:cxn>
                  <a:cxn ang="0">
                    <a:pos x="41" y="9"/>
                  </a:cxn>
                  <a:cxn ang="0">
                    <a:pos x="58" y="11"/>
                  </a:cxn>
                  <a:cxn ang="0">
                    <a:pos x="71" y="13"/>
                  </a:cxn>
                  <a:cxn ang="0">
                    <a:pos x="87" y="16"/>
                  </a:cxn>
                  <a:cxn ang="0">
                    <a:pos x="101" y="18"/>
                  </a:cxn>
                  <a:cxn ang="0">
                    <a:pos x="116" y="21"/>
                  </a:cxn>
                  <a:cxn ang="0">
                    <a:pos x="131" y="23"/>
                  </a:cxn>
                  <a:cxn ang="0">
                    <a:pos x="146" y="24"/>
                  </a:cxn>
                  <a:cxn ang="0">
                    <a:pos x="161" y="27"/>
                  </a:cxn>
                  <a:cxn ang="0">
                    <a:pos x="176" y="29"/>
                  </a:cxn>
                  <a:cxn ang="0">
                    <a:pos x="186" y="32"/>
                  </a:cxn>
                  <a:cxn ang="0">
                    <a:pos x="285" y="33"/>
                  </a:cxn>
                  <a:cxn ang="0">
                    <a:pos x="379" y="33"/>
                  </a:cxn>
                  <a:cxn ang="0">
                    <a:pos x="404" y="32"/>
                  </a:cxn>
                  <a:cxn ang="0">
                    <a:pos x="421" y="27"/>
                  </a:cxn>
                  <a:cxn ang="0">
                    <a:pos x="432" y="24"/>
                  </a:cxn>
                  <a:cxn ang="0">
                    <a:pos x="441" y="23"/>
                  </a:cxn>
                  <a:cxn ang="0">
                    <a:pos x="450" y="21"/>
                  </a:cxn>
                  <a:cxn ang="0">
                    <a:pos x="456" y="18"/>
                  </a:cxn>
                  <a:cxn ang="0">
                    <a:pos x="459" y="16"/>
                  </a:cxn>
                  <a:cxn ang="0">
                    <a:pos x="463" y="13"/>
                  </a:cxn>
                  <a:cxn ang="0">
                    <a:pos x="468" y="11"/>
                  </a:cxn>
                  <a:cxn ang="0">
                    <a:pos x="470" y="9"/>
                  </a:cxn>
                  <a:cxn ang="0">
                    <a:pos x="471" y="6"/>
                  </a:cxn>
                  <a:cxn ang="0">
                    <a:pos x="472" y="5"/>
                  </a:cxn>
                  <a:cxn ang="0">
                    <a:pos x="472" y="0"/>
                  </a:cxn>
                  <a:cxn ang="0">
                    <a:pos x="0" y="0"/>
                  </a:cxn>
                </a:cxnLst>
                <a:rect l="0" t="0" r="r" b="b"/>
                <a:pathLst>
                  <a:path w="473" h="34">
                    <a:moveTo>
                      <a:pt x="0" y="0"/>
                    </a:moveTo>
                    <a:lnTo>
                      <a:pt x="4" y="2"/>
                    </a:lnTo>
                    <a:lnTo>
                      <a:pt x="13" y="5"/>
                    </a:lnTo>
                    <a:lnTo>
                      <a:pt x="27" y="6"/>
                    </a:lnTo>
                    <a:lnTo>
                      <a:pt x="41" y="9"/>
                    </a:lnTo>
                    <a:lnTo>
                      <a:pt x="58" y="11"/>
                    </a:lnTo>
                    <a:lnTo>
                      <a:pt x="71" y="13"/>
                    </a:lnTo>
                    <a:lnTo>
                      <a:pt x="87" y="16"/>
                    </a:lnTo>
                    <a:lnTo>
                      <a:pt x="101" y="18"/>
                    </a:lnTo>
                    <a:lnTo>
                      <a:pt x="116" y="21"/>
                    </a:lnTo>
                    <a:lnTo>
                      <a:pt x="131" y="23"/>
                    </a:lnTo>
                    <a:lnTo>
                      <a:pt x="146" y="24"/>
                    </a:lnTo>
                    <a:lnTo>
                      <a:pt x="161" y="27"/>
                    </a:lnTo>
                    <a:lnTo>
                      <a:pt x="176" y="29"/>
                    </a:lnTo>
                    <a:lnTo>
                      <a:pt x="186" y="32"/>
                    </a:lnTo>
                    <a:lnTo>
                      <a:pt x="285" y="33"/>
                    </a:lnTo>
                    <a:lnTo>
                      <a:pt x="379" y="33"/>
                    </a:lnTo>
                    <a:lnTo>
                      <a:pt x="404" y="32"/>
                    </a:lnTo>
                    <a:lnTo>
                      <a:pt x="421" y="27"/>
                    </a:lnTo>
                    <a:lnTo>
                      <a:pt x="432" y="24"/>
                    </a:lnTo>
                    <a:lnTo>
                      <a:pt x="441" y="23"/>
                    </a:lnTo>
                    <a:lnTo>
                      <a:pt x="450" y="21"/>
                    </a:lnTo>
                    <a:lnTo>
                      <a:pt x="456" y="18"/>
                    </a:lnTo>
                    <a:lnTo>
                      <a:pt x="459" y="16"/>
                    </a:lnTo>
                    <a:lnTo>
                      <a:pt x="463" y="13"/>
                    </a:lnTo>
                    <a:lnTo>
                      <a:pt x="468" y="11"/>
                    </a:lnTo>
                    <a:lnTo>
                      <a:pt x="470" y="9"/>
                    </a:lnTo>
                    <a:lnTo>
                      <a:pt x="471" y="6"/>
                    </a:lnTo>
                    <a:lnTo>
                      <a:pt x="472" y="5"/>
                    </a:lnTo>
                    <a:lnTo>
                      <a:pt x="472"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51" name="Freeform 43"/>
              <p:cNvSpPr>
                <a:spLocks/>
              </p:cNvSpPr>
              <p:nvPr/>
            </p:nvSpPr>
            <p:spPr bwMode="auto">
              <a:xfrm>
                <a:off x="2946" y="300"/>
                <a:ext cx="17" cy="17"/>
              </a:xfrm>
              <a:custGeom>
                <a:avLst/>
                <a:gdLst/>
                <a:ahLst/>
                <a:cxnLst>
                  <a:cxn ang="0">
                    <a:pos x="16" y="0"/>
                  </a:cxn>
                  <a:cxn ang="0">
                    <a:pos x="0" y="0"/>
                  </a:cxn>
                  <a:cxn ang="0">
                    <a:pos x="0" y="16"/>
                  </a:cxn>
                  <a:cxn ang="0">
                    <a:pos x="16" y="16"/>
                  </a:cxn>
                  <a:cxn ang="0">
                    <a:pos x="16" y="0"/>
                  </a:cxn>
                </a:cxnLst>
                <a:rect l="0" t="0" r="r" b="b"/>
                <a:pathLst>
                  <a:path w="17" h="17">
                    <a:moveTo>
                      <a:pt x="16" y="0"/>
                    </a:moveTo>
                    <a:lnTo>
                      <a:pt x="0" y="0"/>
                    </a:lnTo>
                    <a:lnTo>
                      <a:pt x="0" y="16"/>
                    </a:lnTo>
                    <a:lnTo>
                      <a:pt x="16" y="16"/>
                    </a:lnTo>
                    <a:lnTo>
                      <a:pt x="1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52" name="Freeform 44"/>
              <p:cNvSpPr>
                <a:spLocks/>
              </p:cNvSpPr>
              <p:nvPr/>
            </p:nvSpPr>
            <p:spPr bwMode="auto">
              <a:xfrm>
                <a:off x="2940" y="290"/>
                <a:ext cx="17" cy="29"/>
              </a:xfrm>
              <a:custGeom>
                <a:avLst/>
                <a:gdLst/>
                <a:ahLst/>
                <a:cxnLst>
                  <a:cxn ang="0">
                    <a:pos x="0" y="28"/>
                  </a:cxn>
                  <a:cxn ang="0">
                    <a:pos x="0" y="0"/>
                  </a:cxn>
                  <a:cxn ang="0">
                    <a:pos x="16" y="0"/>
                  </a:cxn>
                  <a:cxn ang="0">
                    <a:pos x="16" y="28"/>
                  </a:cxn>
                  <a:cxn ang="0">
                    <a:pos x="0" y="28"/>
                  </a:cxn>
                </a:cxnLst>
                <a:rect l="0" t="0" r="r" b="b"/>
                <a:pathLst>
                  <a:path w="17" h="29">
                    <a:moveTo>
                      <a:pt x="0" y="28"/>
                    </a:moveTo>
                    <a:lnTo>
                      <a:pt x="0" y="0"/>
                    </a:lnTo>
                    <a:lnTo>
                      <a:pt x="16" y="0"/>
                    </a:lnTo>
                    <a:lnTo>
                      <a:pt x="16" y="28"/>
                    </a:lnTo>
                    <a:lnTo>
                      <a:pt x="0"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4653" name="Freeform 45"/>
              <p:cNvSpPr>
                <a:spLocks/>
              </p:cNvSpPr>
              <p:nvPr/>
            </p:nvSpPr>
            <p:spPr bwMode="auto">
              <a:xfrm>
                <a:off x="3235" y="234"/>
                <a:ext cx="54" cy="37"/>
              </a:xfrm>
              <a:custGeom>
                <a:avLst/>
                <a:gdLst/>
                <a:ahLst/>
                <a:cxnLst>
                  <a:cxn ang="0">
                    <a:pos x="53" y="36"/>
                  </a:cxn>
                  <a:cxn ang="0">
                    <a:pos x="53" y="5"/>
                  </a:cxn>
                  <a:cxn ang="0">
                    <a:pos x="52" y="2"/>
                  </a:cxn>
                  <a:cxn ang="0">
                    <a:pos x="49" y="0"/>
                  </a:cxn>
                  <a:cxn ang="0">
                    <a:pos x="2" y="0"/>
                  </a:cxn>
                  <a:cxn ang="0">
                    <a:pos x="1" y="2"/>
                  </a:cxn>
                  <a:cxn ang="0">
                    <a:pos x="0" y="5"/>
                  </a:cxn>
                  <a:cxn ang="0">
                    <a:pos x="0" y="36"/>
                  </a:cxn>
                  <a:cxn ang="0">
                    <a:pos x="53" y="36"/>
                  </a:cxn>
                </a:cxnLst>
                <a:rect l="0" t="0" r="r" b="b"/>
                <a:pathLst>
                  <a:path w="54" h="37">
                    <a:moveTo>
                      <a:pt x="53" y="36"/>
                    </a:moveTo>
                    <a:lnTo>
                      <a:pt x="53" y="5"/>
                    </a:lnTo>
                    <a:lnTo>
                      <a:pt x="52" y="2"/>
                    </a:lnTo>
                    <a:lnTo>
                      <a:pt x="49" y="0"/>
                    </a:lnTo>
                    <a:lnTo>
                      <a:pt x="2" y="0"/>
                    </a:lnTo>
                    <a:lnTo>
                      <a:pt x="1" y="2"/>
                    </a:lnTo>
                    <a:lnTo>
                      <a:pt x="0" y="5"/>
                    </a:lnTo>
                    <a:lnTo>
                      <a:pt x="0" y="36"/>
                    </a:lnTo>
                    <a:lnTo>
                      <a:pt x="53" y="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grpSp>
        <p:nvGrpSpPr>
          <p:cNvPr id="324654" name="Group 46"/>
          <p:cNvGrpSpPr>
            <a:grpSpLocks/>
          </p:cNvGrpSpPr>
          <p:nvPr/>
        </p:nvGrpSpPr>
        <p:grpSpPr bwMode="auto">
          <a:xfrm>
            <a:off x="9761539" y="2651127"/>
            <a:ext cx="714375" cy="403225"/>
            <a:chOff x="5189" y="1670"/>
            <a:chExt cx="450" cy="254"/>
          </a:xfrm>
        </p:grpSpPr>
        <p:grpSp>
          <p:nvGrpSpPr>
            <p:cNvPr id="324655" name="Group 47"/>
            <p:cNvGrpSpPr>
              <a:grpSpLocks/>
            </p:cNvGrpSpPr>
            <p:nvPr/>
          </p:nvGrpSpPr>
          <p:grpSpPr bwMode="auto">
            <a:xfrm>
              <a:off x="5245" y="1831"/>
              <a:ext cx="308" cy="93"/>
              <a:chOff x="5245" y="1831"/>
              <a:chExt cx="308" cy="93"/>
            </a:xfrm>
          </p:grpSpPr>
          <p:sp>
            <p:nvSpPr>
              <p:cNvPr id="324656" name="Freeform 48"/>
              <p:cNvSpPr>
                <a:spLocks/>
              </p:cNvSpPr>
              <p:nvPr/>
            </p:nvSpPr>
            <p:spPr bwMode="auto">
              <a:xfrm>
                <a:off x="5245" y="1831"/>
                <a:ext cx="308" cy="93"/>
              </a:xfrm>
              <a:custGeom>
                <a:avLst/>
                <a:gdLst/>
                <a:ahLst/>
                <a:cxnLst>
                  <a:cxn ang="0">
                    <a:pos x="290" y="92"/>
                  </a:cxn>
                  <a:cxn ang="0">
                    <a:pos x="291" y="89"/>
                  </a:cxn>
                  <a:cxn ang="0">
                    <a:pos x="293" y="84"/>
                  </a:cxn>
                  <a:cxn ang="0">
                    <a:pos x="295" y="78"/>
                  </a:cxn>
                  <a:cxn ang="0">
                    <a:pos x="298" y="73"/>
                  </a:cxn>
                  <a:cxn ang="0">
                    <a:pos x="300" y="68"/>
                  </a:cxn>
                  <a:cxn ang="0">
                    <a:pos x="304" y="62"/>
                  </a:cxn>
                  <a:cxn ang="0">
                    <a:pos x="307" y="57"/>
                  </a:cxn>
                  <a:cxn ang="0">
                    <a:pos x="304" y="60"/>
                  </a:cxn>
                  <a:cxn ang="0">
                    <a:pos x="293" y="62"/>
                  </a:cxn>
                  <a:cxn ang="0">
                    <a:pos x="281" y="65"/>
                  </a:cxn>
                  <a:cxn ang="0">
                    <a:pos x="271" y="65"/>
                  </a:cxn>
                  <a:cxn ang="0">
                    <a:pos x="259" y="68"/>
                  </a:cxn>
                  <a:cxn ang="0">
                    <a:pos x="247" y="68"/>
                  </a:cxn>
                  <a:cxn ang="0">
                    <a:pos x="236" y="70"/>
                  </a:cxn>
                  <a:cxn ang="0">
                    <a:pos x="224" y="70"/>
                  </a:cxn>
                  <a:cxn ang="0">
                    <a:pos x="217" y="70"/>
                  </a:cxn>
                  <a:cxn ang="0">
                    <a:pos x="217" y="60"/>
                  </a:cxn>
                  <a:cxn ang="0">
                    <a:pos x="214" y="60"/>
                  </a:cxn>
                  <a:cxn ang="0">
                    <a:pos x="214" y="65"/>
                  </a:cxn>
                  <a:cxn ang="0">
                    <a:pos x="197" y="65"/>
                  </a:cxn>
                  <a:cxn ang="0">
                    <a:pos x="197" y="60"/>
                  </a:cxn>
                  <a:cxn ang="0">
                    <a:pos x="181" y="60"/>
                  </a:cxn>
                  <a:cxn ang="0">
                    <a:pos x="181" y="65"/>
                  </a:cxn>
                  <a:cxn ang="0">
                    <a:pos x="172" y="65"/>
                  </a:cxn>
                  <a:cxn ang="0">
                    <a:pos x="172" y="70"/>
                  </a:cxn>
                  <a:cxn ang="0">
                    <a:pos x="131" y="70"/>
                  </a:cxn>
                  <a:cxn ang="0">
                    <a:pos x="131" y="65"/>
                  </a:cxn>
                  <a:cxn ang="0">
                    <a:pos x="122" y="65"/>
                  </a:cxn>
                  <a:cxn ang="0">
                    <a:pos x="122" y="70"/>
                  </a:cxn>
                  <a:cxn ang="0">
                    <a:pos x="76" y="70"/>
                  </a:cxn>
                  <a:cxn ang="0">
                    <a:pos x="76" y="32"/>
                  </a:cxn>
                  <a:cxn ang="0">
                    <a:pos x="69" y="32"/>
                  </a:cxn>
                  <a:cxn ang="0">
                    <a:pos x="69" y="8"/>
                  </a:cxn>
                  <a:cxn ang="0">
                    <a:pos x="71" y="8"/>
                  </a:cxn>
                  <a:cxn ang="0">
                    <a:pos x="71" y="5"/>
                  </a:cxn>
                  <a:cxn ang="0">
                    <a:pos x="69" y="5"/>
                  </a:cxn>
                  <a:cxn ang="0">
                    <a:pos x="69" y="0"/>
                  </a:cxn>
                  <a:cxn ang="0">
                    <a:pos x="67" y="0"/>
                  </a:cxn>
                  <a:cxn ang="0">
                    <a:pos x="67" y="5"/>
                  </a:cxn>
                  <a:cxn ang="0">
                    <a:pos x="66" y="5"/>
                  </a:cxn>
                  <a:cxn ang="0">
                    <a:pos x="66" y="8"/>
                  </a:cxn>
                  <a:cxn ang="0">
                    <a:pos x="67" y="8"/>
                  </a:cxn>
                  <a:cxn ang="0">
                    <a:pos x="67" y="32"/>
                  </a:cxn>
                  <a:cxn ang="0">
                    <a:pos x="66" y="32"/>
                  </a:cxn>
                  <a:cxn ang="0">
                    <a:pos x="66" y="38"/>
                  </a:cxn>
                  <a:cxn ang="0">
                    <a:pos x="59" y="38"/>
                  </a:cxn>
                  <a:cxn ang="0">
                    <a:pos x="59" y="16"/>
                  </a:cxn>
                  <a:cxn ang="0">
                    <a:pos x="53" y="16"/>
                  </a:cxn>
                  <a:cxn ang="0">
                    <a:pos x="48" y="38"/>
                  </a:cxn>
                  <a:cxn ang="0">
                    <a:pos x="34" y="38"/>
                  </a:cxn>
                  <a:cxn ang="0">
                    <a:pos x="34" y="51"/>
                  </a:cxn>
                  <a:cxn ang="0">
                    <a:pos x="17" y="51"/>
                  </a:cxn>
                  <a:cxn ang="0">
                    <a:pos x="17" y="65"/>
                  </a:cxn>
                  <a:cxn ang="0">
                    <a:pos x="0" y="65"/>
                  </a:cxn>
                  <a:cxn ang="0">
                    <a:pos x="9" y="92"/>
                  </a:cxn>
                  <a:cxn ang="0">
                    <a:pos x="290" y="92"/>
                  </a:cxn>
                </a:cxnLst>
                <a:rect l="0" t="0" r="r" b="b"/>
                <a:pathLst>
                  <a:path w="308" h="93">
                    <a:moveTo>
                      <a:pt x="290" y="92"/>
                    </a:moveTo>
                    <a:lnTo>
                      <a:pt x="291" y="89"/>
                    </a:lnTo>
                    <a:lnTo>
                      <a:pt x="293" y="84"/>
                    </a:lnTo>
                    <a:lnTo>
                      <a:pt x="295" y="78"/>
                    </a:lnTo>
                    <a:lnTo>
                      <a:pt x="298" y="73"/>
                    </a:lnTo>
                    <a:lnTo>
                      <a:pt x="300" y="68"/>
                    </a:lnTo>
                    <a:lnTo>
                      <a:pt x="304" y="62"/>
                    </a:lnTo>
                    <a:lnTo>
                      <a:pt x="307" y="57"/>
                    </a:lnTo>
                    <a:lnTo>
                      <a:pt x="304" y="60"/>
                    </a:lnTo>
                    <a:lnTo>
                      <a:pt x="293" y="62"/>
                    </a:lnTo>
                    <a:lnTo>
                      <a:pt x="281" y="65"/>
                    </a:lnTo>
                    <a:lnTo>
                      <a:pt x="271" y="65"/>
                    </a:lnTo>
                    <a:lnTo>
                      <a:pt x="259" y="68"/>
                    </a:lnTo>
                    <a:lnTo>
                      <a:pt x="247" y="68"/>
                    </a:lnTo>
                    <a:lnTo>
                      <a:pt x="236" y="70"/>
                    </a:lnTo>
                    <a:lnTo>
                      <a:pt x="224" y="70"/>
                    </a:lnTo>
                    <a:lnTo>
                      <a:pt x="217" y="70"/>
                    </a:lnTo>
                    <a:lnTo>
                      <a:pt x="217" y="60"/>
                    </a:lnTo>
                    <a:lnTo>
                      <a:pt x="214" y="60"/>
                    </a:lnTo>
                    <a:lnTo>
                      <a:pt x="214" y="65"/>
                    </a:lnTo>
                    <a:lnTo>
                      <a:pt x="197" y="65"/>
                    </a:lnTo>
                    <a:lnTo>
                      <a:pt x="197" y="60"/>
                    </a:lnTo>
                    <a:lnTo>
                      <a:pt x="181" y="60"/>
                    </a:lnTo>
                    <a:lnTo>
                      <a:pt x="181" y="65"/>
                    </a:lnTo>
                    <a:lnTo>
                      <a:pt x="172" y="65"/>
                    </a:lnTo>
                    <a:lnTo>
                      <a:pt x="172" y="70"/>
                    </a:lnTo>
                    <a:lnTo>
                      <a:pt x="131" y="70"/>
                    </a:lnTo>
                    <a:lnTo>
                      <a:pt x="131" y="65"/>
                    </a:lnTo>
                    <a:lnTo>
                      <a:pt x="122" y="65"/>
                    </a:lnTo>
                    <a:lnTo>
                      <a:pt x="122" y="70"/>
                    </a:lnTo>
                    <a:lnTo>
                      <a:pt x="76" y="70"/>
                    </a:lnTo>
                    <a:lnTo>
                      <a:pt x="76" y="32"/>
                    </a:lnTo>
                    <a:lnTo>
                      <a:pt x="69" y="32"/>
                    </a:lnTo>
                    <a:lnTo>
                      <a:pt x="69" y="8"/>
                    </a:lnTo>
                    <a:lnTo>
                      <a:pt x="71" y="8"/>
                    </a:lnTo>
                    <a:lnTo>
                      <a:pt x="71" y="5"/>
                    </a:lnTo>
                    <a:lnTo>
                      <a:pt x="69" y="5"/>
                    </a:lnTo>
                    <a:lnTo>
                      <a:pt x="69" y="0"/>
                    </a:lnTo>
                    <a:lnTo>
                      <a:pt x="67" y="0"/>
                    </a:lnTo>
                    <a:lnTo>
                      <a:pt x="67" y="5"/>
                    </a:lnTo>
                    <a:lnTo>
                      <a:pt x="66" y="5"/>
                    </a:lnTo>
                    <a:lnTo>
                      <a:pt x="66" y="8"/>
                    </a:lnTo>
                    <a:lnTo>
                      <a:pt x="67" y="8"/>
                    </a:lnTo>
                    <a:lnTo>
                      <a:pt x="67" y="32"/>
                    </a:lnTo>
                    <a:lnTo>
                      <a:pt x="66" y="32"/>
                    </a:lnTo>
                    <a:lnTo>
                      <a:pt x="66" y="38"/>
                    </a:lnTo>
                    <a:lnTo>
                      <a:pt x="59" y="38"/>
                    </a:lnTo>
                    <a:lnTo>
                      <a:pt x="59" y="16"/>
                    </a:lnTo>
                    <a:lnTo>
                      <a:pt x="53" y="16"/>
                    </a:lnTo>
                    <a:lnTo>
                      <a:pt x="48" y="38"/>
                    </a:lnTo>
                    <a:lnTo>
                      <a:pt x="34" y="38"/>
                    </a:lnTo>
                    <a:lnTo>
                      <a:pt x="34" y="51"/>
                    </a:lnTo>
                    <a:lnTo>
                      <a:pt x="17" y="51"/>
                    </a:lnTo>
                    <a:lnTo>
                      <a:pt x="17" y="65"/>
                    </a:lnTo>
                    <a:lnTo>
                      <a:pt x="0" y="65"/>
                    </a:lnTo>
                    <a:lnTo>
                      <a:pt x="9" y="92"/>
                    </a:lnTo>
                    <a:lnTo>
                      <a:pt x="290" y="9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657" name="Line 49"/>
              <p:cNvSpPr>
                <a:spLocks noChangeShapeType="1"/>
              </p:cNvSpPr>
              <p:nvPr/>
            </p:nvSpPr>
            <p:spPr bwMode="auto">
              <a:xfrm flipV="1">
                <a:off x="5263" y="1837"/>
                <a:ext cx="0" cy="53"/>
              </a:xfrm>
              <a:prstGeom prst="line">
                <a:avLst/>
              </a:prstGeom>
              <a:noFill/>
              <a:ln w="12700">
                <a:solidFill>
                  <a:srgbClr val="000000"/>
                </a:solidFill>
                <a:round/>
                <a:headEnd/>
                <a:tailEnd/>
              </a:ln>
              <a:effectLst/>
            </p:spPr>
            <p:txBody>
              <a:bodyPr wrap="none" anchor="ctr"/>
              <a:lstStyle/>
              <a:p>
                <a:endParaRPr lang="en-US"/>
              </a:p>
            </p:txBody>
          </p:sp>
          <p:sp>
            <p:nvSpPr>
              <p:cNvPr id="324658" name="Freeform 50"/>
              <p:cNvSpPr>
                <a:spLocks/>
              </p:cNvSpPr>
              <p:nvPr/>
            </p:nvSpPr>
            <p:spPr bwMode="auto">
              <a:xfrm>
                <a:off x="5263" y="1840"/>
                <a:ext cx="53" cy="30"/>
              </a:xfrm>
              <a:custGeom>
                <a:avLst/>
                <a:gdLst/>
                <a:ahLst/>
                <a:cxnLst>
                  <a:cxn ang="0">
                    <a:pos x="17" y="29"/>
                  </a:cxn>
                  <a:cxn ang="0">
                    <a:pos x="0" y="13"/>
                  </a:cxn>
                  <a:cxn ang="0">
                    <a:pos x="52" y="0"/>
                  </a:cxn>
                </a:cxnLst>
                <a:rect l="0" t="0" r="r" b="b"/>
                <a:pathLst>
                  <a:path w="53" h="30">
                    <a:moveTo>
                      <a:pt x="17" y="29"/>
                    </a:moveTo>
                    <a:lnTo>
                      <a:pt x="0" y="13"/>
                    </a:lnTo>
                    <a:lnTo>
                      <a:pt x="52"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4659" name="Line 51"/>
              <p:cNvSpPr>
                <a:spLocks noChangeShapeType="1"/>
              </p:cNvSpPr>
              <p:nvPr/>
            </p:nvSpPr>
            <p:spPr bwMode="auto">
              <a:xfrm>
                <a:off x="5269" y="1878"/>
                <a:ext cx="6" cy="0"/>
              </a:xfrm>
              <a:prstGeom prst="line">
                <a:avLst/>
              </a:prstGeom>
              <a:noFill/>
              <a:ln w="12700">
                <a:solidFill>
                  <a:srgbClr val="000000"/>
                </a:solidFill>
                <a:round/>
                <a:headEnd/>
                <a:tailEnd/>
              </a:ln>
              <a:effectLst/>
            </p:spPr>
            <p:txBody>
              <a:bodyPr wrap="none" anchor="ctr"/>
              <a:lstStyle/>
              <a:p>
                <a:endParaRPr lang="en-US"/>
              </a:p>
            </p:txBody>
          </p:sp>
          <p:sp>
            <p:nvSpPr>
              <p:cNvPr id="324660" name="Line 52"/>
              <p:cNvSpPr>
                <a:spLocks noChangeShapeType="1"/>
              </p:cNvSpPr>
              <p:nvPr/>
            </p:nvSpPr>
            <p:spPr bwMode="auto">
              <a:xfrm>
                <a:off x="5317" y="1860"/>
                <a:ext cx="0" cy="5"/>
              </a:xfrm>
              <a:prstGeom prst="line">
                <a:avLst/>
              </a:prstGeom>
              <a:noFill/>
              <a:ln w="12700">
                <a:solidFill>
                  <a:srgbClr val="000000"/>
                </a:solidFill>
                <a:round/>
                <a:headEnd/>
                <a:tailEnd/>
              </a:ln>
              <a:effectLst/>
            </p:spPr>
            <p:txBody>
              <a:bodyPr wrap="none" anchor="ctr"/>
              <a:lstStyle/>
              <a:p>
                <a:endParaRPr lang="en-US"/>
              </a:p>
            </p:txBody>
          </p:sp>
          <p:sp>
            <p:nvSpPr>
              <p:cNvPr id="324661" name="Line 53"/>
              <p:cNvSpPr>
                <a:spLocks noChangeShapeType="1"/>
              </p:cNvSpPr>
              <p:nvPr/>
            </p:nvSpPr>
            <p:spPr bwMode="auto">
              <a:xfrm flipV="1">
                <a:off x="5333" y="1887"/>
                <a:ext cx="0" cy="21"/>
              </a:xfrm>
              <a:prstGeom prst="line">
                <a:avLst/>
              </a:prstGeom>
              <a:noFill/>
              <a:ln w="12700">
                <a:solidFill>
                  <a:srgbClr val="000000"/>
                </a:solidFill>
                <a:round/>
                <a:headEnd/>
                <a:tailEnd/>
              </a:ln>
              <a:effectLst/>
            </p:spPr>
            <p:txBody>
              <a:bodyPr wrap="none" anchor="ctr"/>
              <a:lstStyle/>
              <a:p>
                <a:endParaRPr lang="en-US"/>
              </a:p>
            </p:txBody>
          </p:sp>
          <p:sp>
            <p:nvSpPr>
              <p:cNvPr id="324662" name="Freeform 54"/>
              <p:cNvSpPr>
                <a:spLocks/>
              </p:cNvSpPr>
              <p:nvPr/>
            </p:nvSpPr>
            <p:spPr bwMode="auto">
              <a:xfrm>
                <a:off x="5404" y="1887"/>
                <a:ext cx="17" cy="17"/>
              </a:xfrm>
              <a:custGeom>
                <a:avLst/>
                <a:gdLst/>
                <a:ahLst/>
                <a:cxnLst>
                  <a:cxn ang="0">
                    <a:pos x="16" y="16"/>
                  </a:cxn>
                  <a:cxn ang="0">
                    <a:pos x="16" y="0"/>
                  </a:cxn>
                  <a:cxn ang="0">
                    <a:pos x="0" y="16"/>
                  </a:cxn>
                  <a:cxn ang="0">
                    <a:pos x="16" y="16"/>
                  </a:cxn>
                </a:cxnLst>
                <a:rect l="0" t="0" r="r" b="b"/>
                <a:pathLst>
                  <a:path w="17" h="17">
                    <a:moveTo>
                      <a:pt x="16" y="16"/>
                    </a:moveTo>
                    <a:lnTo>
                      <a:pt x="16" y="0"/>
                    </a:lnTo>
                    <a:lnTo>
                      <a:pt x="0" y="16"/>
                    </a:lnTo>
                    <a:lnTo>
                      <a:pt x="16" y="16"/>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4663" name="Line 55"/>
              <p:cNvSpPr>
                <a:spLocks noChangeShapeType="1"/>
              </p:cNvSpPr>
              <p:nvPr/>
            </p:nvSpPr>
            <p:spPr bwMode="auto">
              <a:xfrm flipV="1">
                <a:off x="5428" y="1858"/>
                <a:ext cx="0" cy="41"/>
              </a:xfrm>
              <a:prstGeom prst="line">
                <a:avLst/>
              </a:prstGeom>
              <a:noFill/>
              <a:ln w="12700">
                <a:solidFill>
                  <a:srgbClr val="000000"/>
                </a:solidFill>
                <a:round/>
                <a:headEnd/>
                <a:tailEnd/>
              </a:ln>
              <a:effectLst/>
            </p:spPr>
            <p:txBody>
              <a:bodyPr wrap="none" anchor="ctr"/>
              <a:lstStyle/>
              <a:p>
                <a:endParaRPr lang="en-US"/>
              </a:p>
            </p:txBody>
          </p:sp>
          <p:sp>
            <p:nvSpPr>
              <p:cNvPr id="324664" name="Line 56"/>
              <p:cNvSpPr>
                <a:spLocks noChangeShapeType="1"/>
              </p:cNvSpPr>
              <p:nvPr/>
            </p:nvSpPr>
            <p:spPr bwMode="auto">
              <a:xfrm>
                <a:off x="5427" y="1871"/>
                <a:ext cx="1" cy="0"/>
              </a:xfrm>
              <a:prstGeom prst="line">
                <a:avLst/>
              </a:prstGeom>
              <a:noFill/>
              <a:ln w="12700">
                <a:solidFill>
                  <a:srgbClr val="000000"/>
                </a:solidFill>
                <a:round/>
                <a:headEnd/>
                <a:tailEnd/>
              </a:ln>
              <a:effectLst/>
            </p:spPr>
            <p:txBody>
              <a:bodyPr wrap="none" anchor="ctr"/>
              <a:lstStyle/>
              <a:p>
                <a:endParaRPr lang="en-US"/>
              </a:p>
            </p:txBody>
          </p:sp>
          <p:sp>
            <p:nvSpPr>
              <p:cNvPr id="324665" name="Line 57"/>
              <p:cNvSpPr>
                <a:spLocks noChangeShapeType="1"/>
              </p:cNvSpPr>
              <p:nvPr/>
            </p:nvSpPr>
            <p:spPr bwMode="auto">
              <a:xfrm>
                <a:off x="5473" y="1896"/>
                <a:ext cx="19" cy="0"/>
              </a:xfrm>
              <a:prstGeom prst="line">
                <a:avLst/>
              </a:prstGeom>
              <a:noFill/>
              <a:ln w="12700">
                <a:solidFill>
                  <a:srgbClr val="000000"/>
                </a:solidFill>
                <a:round/>
                <a:headEnd/>
                <a:tailEnd/>
              </a:ln>
              <a:effectLst/>
            </p:spPr>
            <p:txBody>
              <a:bodyPr wrap="none" anchor="ctr"/>
              <a:lstStyle/>
              <a:p>
                <a:endParaRPr lang="en-US"/>
              </a:p>
            </p:txBody>
          </p:sp>
          <p:sp>
            <p:nvSpPr>
              <p:cNvPr id="324666" name="Freeform 58"/>
              <p:cNvSpPr>
                <a:spLocks/>
              </p:cNvSpPr>
              <p:nvPr/>
            </p:nvSpPr>
            <p:spPr bwMode="auto">
              <a:xfrm>
                <a:off x="5496" y="1871"/>
                <a:ext cx="17" cy="31"/>
              </a:xfrm>
              <a:custGeom>
                <a:avLst/>
                <a:gdLst/>
                <a:ahLst/>
                <a:cxnLst>
                  <a:cxn ang="0">
                    <a:pos x="16" y="30"/>
                  </a:cxn>
                  <a:cxn ang="0">
                    <a:pos x="16" y="0"/>
                  </a:cxn>
                  <a:cxn ang="0">
                    <a:pos x="9" y="0"/>
                  </a:cxn>
                  <a:cxn ang="0">
                    <a:pos x="0" y="30"/>
                  </a:cxn>
                  <a:cxn ang="0">
                    <a:pos x="16" y="30"/>
                  </a:cxn>
                </a:cxnLst>
                <a:rect l="0" t="0" r="r" b="b"/>
                <a:pathLst>
                  <a:path w="17" h="31">
                    <a:moveTo>
                      <a:pt x="16" y="30"/>
                    </a:moveTo>
                    <a:lnTo>
                      <a:pt x="16" y="0"/>
                    </a:lnTo>
                    <a:lnTo>
                      <a:pt x="9" y="0"/>
                    </a:lnTo>
                    <a:lnTo>
                      <a:pt x="0" y="30"/>
                    </a:lnTo>
                    <a:lnTo>
                      <a:pt x="16" y="3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4667" name="Line 59"/>
              <p:cNvSpPr>
                <a:spLocks noChangeShapeType="1"/>
              </p:cNvSpPr>
              <p:nvPr/>
            </p:nvSpPr>
            <p:spPr bwMode="auto">
              <a:xfrm>
                <a:off x="5498" y="1880"/>
                <a:ext cx="2" cy="0"/>
              </a:xfrm>
              <a:prstGeom prst="line">
                <a:avLst/>
              </a:prstGeom>
              <a:noFill/>
              <a:ln w="12700">
                <a:solidFill>
                  <a:srgbClr val="000000"/>
                </a:solidFill>
                <a:round/>
                <a:headEnd/>
                <a:tailEnd/>
              </a:ln>
              <a:effectLst/>
            </p:spPr>
            <p:txBody>
              <a:bodyPr wrap="none" anchor="ctr"/>
              <a:lstStyle/>
              <a:p>
                <a:endParaRPr lang="en-US"/>
              </a:p>
            </p:txBody>
          </p:sp>
          <p:sp>
            <p:nvSpPr>
              <p:cNvPr id="324668" name="Freeform 60"/>
              <p:cNvSpPr>
                <a:spLocks/>
              </p:cNvSpPr>
              <p:nvPr/>
            </p:nvSpPr>
            <p:spPr bwMode="auto">
              <a:xfrm>
                <a:off x="5500" y="1865"/>
                <a:ext cx="45" cy="23"/>
              </a:xfrm>
              <a:custGeom>
                <a:avLst/>
                <a:gdLst/>
                <a:ahLst/>
                <a:cxnLst>
                  <a:cxn ang="0">
                    <a:pos x="0" y="7"/>
                  </a:cxn>
                  <a:cxn ang="0">
                    <a:pos x="0" y="0"/>
                  </a:cxn>
                  <a:cxn ang="0">
                    <a:pos x="44" y="22"/>
                  </a:cxn>
                </a:cxnLst>
                <a:rect l="0" t="0" r="r" b="b"/>
                <a:pathLst>
                  <a:path w="45" h="23">
                    <a:moveTo>
                      <a:pt x="0" y="7"/>
                    </a:moveTo>
                    <a:lnTo>
                      <a:pt x="0" y="0"/>
                    </a:lnTo>
                    <a:lnTo>
                      <a:pt x="44" y="22"/>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4669" name="Line 61"/>
              <p:cNvSpPr>
                <a:spLocks noChangeShapeType="1"/>
              </p:cNvSpPr>
              <p:nvPr/>
            </p:nvSpPr>
            <p:spPr bwMode="auto">
              <a:xfrm>
                <a:off x="5544" y="1890"/>
                <a:ext cx="0" cy="0"/>
              </a:xfrm>
              <a:prstGeom prst="line">
                <a:avLst/>
              </a:prstGeom>
              <a:noFill/>
              <a:ln w="12700">
                <a:solidFill>
                  <a:srgbClr val="000000"/>
                </a:solidFill>
                <a:round/>
                <a:headEnd/>
                <a:tailEnd/>
              </a:ln>
              <a:effectLst/>
            </p:spPr>
            <p:txBody>
              <a:bodyPr wrap="none" anchor="ctr"/>
              <a:lstStyle/>
              <a:p>
                <a:endParaRPr lang="en-US"/>
              </a:p>
            </p:txBody>
          </p:sp>
          <p:sp>
            <p:nvSpPr>
              <p:cNvPr id="324670" name="Line 62"/>
              <p:cNvSpPr>
                <a:spLocks noChangeShapeType="1"/>
              </p:cNvSpPr>
              <p:nvPr/>
            </p:nvSpPr>
            <p:spPr bwMode="auto">
              <a:xfrm>
                <a:off x="5376" y="1889"/>
                <a:ext cx="0" cy="3"/>
              </a:xfrm>
              <a:prstGeom prst="line">
                <a:avLst/>
              </a:prstGeom>
              <a:noFill/>
              <a:ln w="12700">
                <a:solidFill>
                  <a:srgbClr val="000000"/>
                </a:solidFill>
                <a:round/>
                <a:headEnd/>
                <a:tailEnd/>
              </a:ln>
              <a:effectLst/>
            </p:spPr>
            <p:txBody>
              <a:bodyPr wrap="none" anchor="ctr"/>
              <a:lstStyle/>
              <a:p>
                <a:endParaRPr lang="en-US"/>
              </a:p>
            </p:txBody>
          </p:sp>
          <p:sp>
            <p:nvSpPr>
              <p:cNvPr id="324671" name="Freeform 63"/>
              <p:cNvSpPr>
                <a:spLocks/>
              </p:cNvSpPr>
              <p:nvPr/>
            </p:nvSpPr>
            <p:spPr bwMode="auto">
              <a:xfrm>
                <a:off x="5374" y="1878"/>
                <a:ext cx="17" cy="17"/>
              </a:xfrm>
              <a:custGeom>
                <a:avLst/>
                <a:gdLst/>
                <a:ahLst/>
                <a:cxnLst>
                  <a:cxn ang="0">
                    <a:pos x="0" y="0"/>
                  </a:cxn>
                  <a:cxn ang="0">
                    <a:pos x="0" y="16"/>
                  </a:cxn>
                  <a:cxn ang="0">
                    <a:pos x="16" y="16"/>
                  </a:cxn>
                  <a:cxn ang="0">
                    <a:pos x="16" y="0"/>
                  </a:cxn>
                </a:cxnLst>
                <a:rect l="0" t="0" r="r" b="b"/>
                <a:pathLst>
                  <a:path w="17" h="17">
                    <a:moveTo>
                      <a:pt x="0" y="0"/>
                    </a:moveTo>
                    <a:lnTo>
                      <a:pt x="0" y="16"/>
                    </a:lnTo>
                    <a:lnTo>
                      <a:pt x="16" y="16"/>
                    </a:lnTo>
                    <a:lnTo>
                      <a:pt x="16"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sp>
          <p:nvSpPr>
            <p:cNvPr id="324672" name="Rectangle 64"/>
            <p:cNvSpPr>
              <a:spLocks noChangeArrowheads="1"/>
            </p:cNvSpPr>
            <p:nvPr/>
          </p:nvSpPr>
          <p:spPr bwMode="auto">
            <a:xfrm>
              <a:off x="5189" y="1670"/>
              <a:ext cx="450" cy="168"/>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MERSHIP</a:t>
              </a:r>
            </a:p>
          </p:txBody>
        </p:sp>
      </p:grpSp>
      <p:grpSp>
        <p:nvGrpSpPr>
          <p:cNvPr id="324673" name="Group 65"/>
          <p:cNvGrpSpPr>
            <a:grpSpLocks/>
          </p:cNvGrpSpPr>
          <p:nvPr/>
        </p:nvGrpSpPr>
        <p:grpSpPr bwMode="auto">
          <a:xfrm>
            <a:off x="9721853" y="2043115"/>
            <a:ext cx="889000" cy="428625"/>
            <a:chOff x="5164" y="1287"/>
            <a:chExt cx="560" cy="270"/>
          </a:xfrm>
        </p:grpSpPr>
        <p:sp>
          <p:nvSpPr>
            <p:cNvPr id="324674" name="Freeform 66"/>
            <p:cNvSpPr>
              <a:spLocks/>
            </p:cNvSpPr>
            <p:nvPr/>
          </p:nvSpPr>
          <p:spPr bwMode="auto">
            <a:xfrm>
              <a:off x="5226" y="1287"/>
              <a:ext cx="432" cy="140"/>
            </a:xfrm>
            <a:custGeom>
              <a:avLst/>
              <a:gdLst/>
              <a:ahLst/>
              <a:cxnLst>
                <a:cxn ang="0">
                  <a:pos x="0" y="115"/>
                </a:cxn>
                <a:cxn ang="0">
                  <a:pos x="12" y="111"/>
                </a:cxn>
                <a:cxn ang="0">
                  <a:pos x="24" y="108"/>
                </a:cxn>
                <a:cxn ang="0">
                  <a:pos x="31" y="98"/>
                </a:cxn>
                <a:cxn ang="0">
                  <a:pos x="47" y="90"/>
                </a:cxn>
                <a:cxn ang="0">
                  <a:pos x="44" y="98"/>
                </a:cxn>
                <a:cxn ang="0">
                  <a:pos x="28" y="105"/>
                </a:cxn>
                <a:cxn ang="0">
                  <a:pos x="34" y="115"/>
                </a:cxn>
                <a:cxn ang="0">
                  <a:pos x="50" y="108"/>
                </a:cxn>
                <a:cxn ang="0">
                  <a:pos x="61" y="108"/>
                </a:cxn>
                <a:cxn ang="0">
                  <a:pos x="74" y="114"/>
                </a:cxn>
                <a:cxn ang="0">
                  <a:pos x="96" y="114"/>
                </a:cxn>
                <a:cxn ang="0">
                  <a:pos x="113" y="114"/>
                </a:cxn>
                <a:cxn ang="0">
                  <a:pos x="112" y="99"/>
                </a:cxn>
                <a:cxn ang="0">
                  <a:pos x="122" y="90"/>
                </a:cxn>
                <a:cxn ang="0">
                  <a:pos x="143" y="80"/>
                </a:cxn>
                <a:cxn ang="0">
                  <a:pos x="134" y="86"/>
                </a:cxn>
                <a:cxn ang="0">
                  <a:pos x="119" y="96"/>
                </a:cxn>
                <a:cxn ang="0">
                  <a:pos x="119" y="108"/>
                </a:cxn>
                <a:cxn ang="0">
                  <a:pos x="132" y="103"/>
                </a:cxn>
                <a:cxn ang="0">
                  <a:pos x="148" y="105"/>
                </a:cxn>
                <a:cxn ang="0">
                  <a:pos x="166" y="105"/>
                </a:cxn>
                <a:cxn ang="0">
                  <a:pos x="178" y="59"/>
                </a:cxn>
                <a:cxn ang="0">
                  <a:pos x="203" y="59"/>
                </a:cxn>
                <a:cxn ang="0">
                  <a:pos x="216" y="98"/>
                </a:cxn>
                <a:cxn ang="0">
                  <a:pos x="219" y="80"/>
                </a:cxn>
                <a:cxn ang="0">
                  <a:pos x="226" y="61"/>
                </a:cxn>
                <a:cxn ang="0">
                  <a:pos x="234" y="53"/>
                </a:cxn>
                <a:cxn ang="0">
                  <a:pos x="241" y="46"/>
                </a:cxn>
                <a:cxn ang="0">
                  <a:pos x="246" y="14"/>
                </a:cxn>
                <a:cxn ang="0">
                  <a:pos x="240" y="6"/>
                </a:cxn>
                <a:cxn ang="0">
                  <a:pos x="225" y="6"/>
                </a:cxn>
                <a:cxn ang="0">
                  <a:pos x="220" y="2"/>
                </a:cxn>
                <a:cxn ang="0">
                  <a:pos x="240" y="0"/>
                </a:cxn>
                <a:cxn ang="0">
                  <a:pos x="261" y="0"/>
                </a:cxn>
                <a:cxn ang="0">
                  <a:pos x="267" y="4"/>
                </a:cxn>
                <a:cxn ang="0">
                  <a:pos x="259" y="16"/>
                </a:cxn>
                <a:cxn ang="0">
                  <a:pos x="263" y="30"/>
                </a:cxn>
                <a:cxn ang="0">
                  <a:pos x="273" y="24"/>
                </a:cxn>
                <a:cxn ang="0">
                  <a:pos x="269" y="30"/>
                </a:cxn>
                <a:cxn ang="0">
                  <a:pos x="257" y="37"/>
                </a:cxn>
                <a:cxn ang="0">
                  <a:pos x="267" y="52"/>
                </a:cxn>
                <a:cxn ang="0">
                  <a:pos x="287" y="49"/>
                </a:cxn>
                <a:cxn ang="0">
                  <a:pos x="291" y="56"/>
                </a:cxn>
                <a:cxn ang="0">
                  <a:pos x="288" y="73"/>
                </a:cxn>
                <a:cxn ang="0">
                  <a:pos x="300" y="99"/>
                </a:cxn>
                <a:cxn ang="0">
                  <a:pos x="312" y="96"/>
                </a:cxn>
                <a:cxn ang="0">
                  <a:pos x="334" y="96"/>
                </a:cxn>
                <a:cxn ang="0">
                  <a:pos x="347" y="93"/>
                </a:cxn>
                <a:cxn ang="0">
                  <a:pos x="347" y="83"/>
                </a:cxn>
                <a:cxn ang="0">
                  <a:pos x="359" y="84"/>
                </a:cxn>
                <a:cxn ang="0">
                  <a:pos x="376" y="80"/>
                </a:cxn>
                <a:cxn ang="0">
                  <a:pos x="360" y="84"/>
                </a:cxn>
                <a:cxn ang="0">
                  <a:pos x="363" y="93"/>
                </a:cxn>
                <a:cxn ang="0">
                  <a:pos x="379" y="90"/>
                </a:cxn>
                <a:cxn ang="0">
                  <a:pos x="425" y="92"/>
                </a:cxn>
                <a:cxn ang="0">
                  <a:pos x="429" y="91"/>
                </a:cxn>
                <a:cxn ang="0">
                  <a:pos x="411" y="139"/>
                </a:cxn>
              </a:cxnLst>
              <a:rect l="0" t="0" r="r" b="b"/>
              <a:pathLst>
                <a:path w="432" h="140">
                  <a:moveTo>
                    <a:pt x="0" y="139"/>
                  </a:moveTo>
                  <a:lnTo>
                    <a:pt x="0" y="133"/>
                  </a:lnTo>
                  <a:lnTo>
                    <a:pt x="0" y="121"/>
                  </a:lnTo>
                  <a:lnTo>
                    <a:pt x="0" y="115"/>
                  </a:lnTo>
                  <a:lnTo>
                    <a:pt x="0" y="111"/>
                  </a:lnTo>
                  <a:lnTo>
                    <a:pt x="4" y="111"/>
                  </a:lnTo>
                  <a:lnTo>
                    <a:pt x="8" y="111"/>
                  </a:lnTo>
                  <a:lnTo>
                    <a:pt x="12" y="111"/>
                  </a:lnTo>
                  <a:lnTo>
                    <a:pt x="16" y="111"/>
                  </a:lnTo>
                  <a:lnTo>
                    <a:pt x="19" y="111"/>
                  </a:lnTo>
                  <a:lnTo>
                    <a:pt x="22" y="111"/>
                  </a:lnTo>
                  <a:lnTo>
                    <a:pt x="24" y="108"/>
                  </a:lnTo>
                  <a:lnTo>
                    <a:pt x="19" y="105"/>
                  </a:lnTo>
                  <a:lnTo>
                    <a:pt x="24" y="102"/>
                  </a:lnTo>
                  <a:lnTo>
                    <a:pt x="28" y="99"/>
                  </a:lnTo>
                  <a:lnTo>
                    <a:pt x="31" y="98"/>
                  </a:lnTo>
                  <a:lnTo>
                    <a:pt x="35" y="96"/>
                  </a:lnTo>
                  <a:lnTo>
                    <a:pt x="40" y="93"/>
                  </a:lnTo>
                  <a:lnTo>
                    <a:pt x="43" y="92"/>
                  </a:lnTo>
                  <a:lnTo>
                    <a:pt x="47" y="90"/>
                  </a:lnTo>
                  <a:lnTo>
                    <a:pt x="50" y="90"/>
                  </a:lnTo>
                  <a:lnTo>
                    <a:pt x="50" y="93"/>
                  </a:lnTo>
                  <a:lnTo>
                    <a:pt x="49" y="98"/>
                  </a:lnTo>
                  <a:lnTo>
                    <a:pt x="44" y="98"/>
                  </a:lnTo>
                  <a:lnTo>
                    <a:pt x="41" y="99"/>
                  </a:lnTo>
                  <a:lnTo>
                    <a:pt x="35" y="102"/>
                  </a:lnTo>
                  <a:lnTo>
                    <a:pt x="31" y="103"/>
                  </a:lnTo>
                  <a:lnTo>
                    <a:pt x="28" y="105"/>
                  </a:lnTo>
                  <a:lnTo>
                    <a:pt x="25" y="111"/>
                  </a:lnTo>
                  <a:lnTo>
                    <a:pt x="25" y="114"/>
                  </a:lnTo>
                  <a:lnTo>
                    <a:pt x="29" y="115"/>
                  </a:lnTo>
                  <a:lnTo>
                    <a:pt x="34" y="115"/>
                  </a:lnTo>
                  <a:lnTo>
                    <a:pt x="37" y="109"/>
                  </a:lnTo>
                  <a:lnTo>
                    <a:pt x="43" y="108"/>
                  </a:lnTo>
                  <a:lnTo>
                    <a:pt x="47" y="108"/>
                  </a:lnTo>
                  <a:lnTo>
                    <a:pt x="50" y="108"/>
                  </a:lnTo>
                  <a:lnTo>
                    <a:pt x="55" y="108"/>
                  </a:lnTo>
                  <a:lnTo>
                    <a:pt x="56" y="103"/>
                  </a:lnTo>
                  <a:lnTo>
                    <a:pt x="61" y="103"/>
                  </a:lnTo>
                  <a:lnTo>
                    <a:pt x="61" y="108"/>
                  </a:lnTo>
                  <a:lnTo>
                    <a:pt x="65" y="108"/>
                  </a:lnTo>
                  <a:lnTo>
                    <a:pt x="66" y="111"/>
                  </a:lnTo>
                  <a:lnTo>
                    <a:pt x="71" y="114"/>
                  </a:lnTo>
                  <a:lnTo>
                    <a:pt x="74" y="114"/>
                  </a:lnTo>
                  <a:lnTo>
                    <a:pt x="80" y="114"/>
                  </a:lnTo>
                  <a:lnTo>
                    <a:pt x="84" y="114"/>
                  </a:lnTo>
                  <a:lnTo>
                    <a:pt x="90" y="114"/>
                  </a:lnTo>
                  <a:lnTo>
                    <a:pt x="96" y="114"/>
                  </a:lnTo>
                  <a:lnTo>
                    <a:pt x="101" y="114"/>
                  </a:lnTo>
                  <a:lnTo>
                    <a:pt x="106" y="114"/>
                  </a:lnTo>
                  <a:lnTo>
                    <a:pt x="109" y="114"/>
                  </a:lnTo>
                  <a:lnTo>
                    <a:pt x="113" y="114"/>
                  </a:lnTo>
                  <a:lnTo>
                    <a:pt x="113" y="109"/>
                  </a:lnTo>
                  <a:lnTo>
                    <a:pt x="115" y="105"/>
                  </a:lnTo>
                  <a:lnTo>
                    <a:pt x="115" y="102"/>
                  </a:lnTo>
                  <a:lnTo>
                    <a:pt x="112" y="99"/>
                  </a:lnTo>
                  <a:lnTo>
                    <a:pt x="112" y="96"/>
                  </a:lnTo>
                  <a:lnTo>
                    <a:pt x="115" y="92"/>
                  </a:lnTo>
                  <a:lnTo>
                    <a:pt x="119" y="92"/>
                  </a:lnTo>
                  <a:lnTo>
                    <a:pt x="122" y="90"/>
                  </a:lnTo>
                  <a:lnTo>
                    <a:pt x="127" y="87"/>
                  </a:lnTo>
                  <a:lnTo>
                    <a:pt x="132" y="84"/>
                  </a:lnTo>
                  <a:lnTo>
                    <a:pt x="138" y="83"/>
                  </a:lnTo>
                  <a:lnTo>
                    <a:pt x="143" y="80"/>
                  </a:lnTo>
                  <a:lnTo>
                    <a:pt x="146" y="80"/>
                  </a:lnTo>
                  <a:lnTo>
                    <a:pt x="143" y="83"/>
                  </a:lnTo>
                  <a:lnTo>
                    <a:pt x="138" y="83"/>
                  </a:lnTo>
                  <a:lnTo>
                    <a:pt x="134" y="86"/>
                  </a:lnTo>
                  <a:lnTo>
                    <a:pt x="131" y="87"/>
                  </a:lnTo>
                  <a:lnTo>
                    <a:pt x="127" y="92"/>
                  </a:lnTo>
                  <a:lnTo>
                    <a:pt x="122" y="93"/>
                  </a:lnTo>
                  <a:lnTo>
                    <a:pt x="119" y="96"/>
                  </a:lnTo>
                  <a:lnTo>
                    <a:pt x="116" y="99"/>
                  </a:lnTo>
                  <a:lnTo>
                    <a:pt x="116" y="103"/>
                  </a:lnTo>
                  <a:lnTo>
                    <a:pt x="115" y="108"/>
                  </a:lnTo>
                  <a:lnTo>
                    <a:pt x="119" y="108"/>
                  </a:lnTo>
                  <a:lnTo>
                    <a:pt x="122" y="105"/>
                  </a:lnTo>
                  <a:lnTo>
                    <a:pt x="125" y="103"/>
                  </a:lnTo>
                  <a:lnTo>
                    <a:pt x="128" y="103"/>
                  </a:lnTo>
                  <a:lnTo>
                    <a:pt x="132" y="103"/>
                  </a:lnTo>
                  <a:lnTo>
                    <a:pt x="137" y="105"/>
                  </a:lnTo>
                  <a:lnTo>
                    <a:pt x="140" y="105"/>
                  </a:lnTo>
                  <a:lnTo>
                    <a:pt x="144" y="105"/>
                  </a:lnTo>
                  <a:lnTo>
                    <a:pt x="148" y="105"/>
                  </a:lnTo>
                  <a:lnTo>
                    <a:pt x="152" y="105"/>
                  </a:lnTo>
                  <a:lnTo>
                    <a:pt x="156" y="105"/>
                  </a:lnTo>
                  <a:lnTo>
                    <a:pt x="162" y="105"/>
                  </a:lnTo>
                  <a:lnTo>
                    <a:pt x="166" y="105"/>
                  </a:lnTo>
                  <a:lnTo>
                    <a:pt x="169" y="105"/>
                  </a:lnTo>
                  <a:lnTo>
                    <a:pt x="172" y="105"/>
                  </a:lnTo>
                  <a:lnTo>
                    <a:pt x="173" y="102"/>
                  </a:lnTo>
                  <a:lnTo>
                    <a:pt x="178" y="59"/>
                  </a:lnTo>
                  <a:lnTo>
                    <a:pt x="179" y="55"/>
                  </a:lnTo>
                  <a:lnTo>
                    <a:pt x="184" y="53"/>
                  </a:lnTo>
                  <a:lnTo>
                    <a:pt x="203" y="53"/>
                  </a:lnTo>
                  <a:lnTo>
                    <a:pt x="203" y="59"/>
                  </a:lnTo>
                  <a:lnTo>
                    <a:pt x="206" y="102"/>
                  </a:lnTo>
                  <a:lnTo>
                    <a:pt x="210" y="103"/>
                  </a:lnTo>
                  <a:lnTo>
                    <a:pt x="214" y="103"/>
                  </a:lnTo>
                  <a:lnTo>
                    <a:pt x="216" y="98"/>
                  </a:lnTo>
                  <a:lnTo>
                    <a:pt x="216" y="93"/>
                  </a:lnTo>
                  <a:lnTo>
                    <a:pt x="216" y="87"/>
                  </a:lnTo>
                  <a:lnTo>
                    <a:pt x="216" y="84"/>
                  </a:lnTo>
                  <a:lnTo>
                    <a:pt x="219" y="80"/>
                  </a:lnTo>
                  <a:lnTo>
                    <a:pt x="231" y="73"/>
                  </a:lnTo>
                  <a:lnTo>
                    <a:pt x="231" y="68"/>
                  </a:lnTo>
                  <a:lnTo>
                    <a:pt x="228" y="65"/>
                  </a:lnTo>
                  <a:lnTo>
                    <a:pt x="226" y="61"/>
                  </a:lnTo>
                  <a:lnTo>
                    <a:pt x="226" y="56"/>
                  </a:lnTo>
                  <a:lnTo>
                    <a:pt x="226" y="53"/>
                  </a:lnTo>
                  <a:lnTo>
                    <a:pt x="231" y="53"/>
                  </a:lnTo>
                  <a:lnTo>
                    <a:pt x="234" y="53"/>
                  </a:lnTo>
                  <a:lnTo>
                    <a:pt x="238" y="53"/>
                  </a:lnTo>
                  <a:lnTo>
                    <a:pt x="241" y="53"/>
                  </a:lnTo>
                  <a:lnTo>
                    <a:pt x="241" y="49"/>
                  </a:lnTo>
                  <a:lnTo>
                    <a:pt x="241" y="46"/>
                  </a:lnTo>
                  <a:lnTo>
                    <a:pt x="244" y="41"/>
                  </a:lnTo>
                  <a:lnTo>
                    <a:pt x="246" y="24"/>
                  </a:lnTo>
                  <a:lnTo>
                    <a:pt x="246" y="18"/>
                  </a:lnTo>
                  <a:lnTo>
                    <a:pt x="246" y="14"/>
                  </a:lnTo>
                  <a:lnTo>
                    <a:pt x="246" y="10"/>
                  </a:lnTo>
                  <a:lnTo>
                    <a:pt x="247" y="8"/>
                  </a:lnTo>
                  <a:lnTo>
                    <a:pt x="244" y="6"/>
                  </a:lnTo>
                  <a:lnTo>
                    <a:pt x="240" y="6"/>
                  </a:lnTo>
                  <a:lnTo>
                    <a:pt x="235" y="6"/>
                  </a:lnTo>
                  <a:lnTo>
                    <a:pt x="232" y="6"/>
                  </a:lnTo>
                  <a:lnTo>
                    <a:pt x="228" y="6"/>
                  </a:lnTo>
                  <a:lnTo>
                    <a:pt x="225" y="6"/>
                  </a:lnTo>
                  <a:lnTo>
                    <a:pt x="220" y="6"/>
                  </a:lnTo>
                  <a:lnTo>
                    <a:pt x="216" y="6"/>
                  </a:lnTo>
                  <a:lnTo>
                    <a:pt x="214" y="4"/>
                  </a:lnTo>
                  <a:lnTo>
                    <a:pt x="220" y="2"/>
                  </a:lnTo>
                  <a:lnTo>
                    <a:pt x="226" y="2"/>
                  </a:lnTo>
                  <a:lnTo>
                    <a:pt x="232" y="2"/>
                  </a:lnTo>
                  <a:lnTo>
                    <a:pt x="235" y="2"/>
                  </a:lnTo>
                  <a:lnTo>
                    <a:pt x="240" y="0"/>
                  </a:lnTo>
                  <a:lnTo>
                    <a:pt x="244" y="0"/>
                  </a:lnTo>
                  <a:lnTo>
                    <a:pt x="250" y="2"/>
                  </a:lnTo>
                  <a:lnTo>
                    <a:pt x="256" y="0"/>
                  </a:lnTo>
                  <a:lnTo>
                    <a:pt x="261" y="0"/>
                  </a:lnTo>
                  <a:lnTo>
                    <a:pt x="265" y="0"/>
                  </a:lnTo>
                  <a:lnTo>
                    <a:pt x="269" y="2"/>
                  </a:lnTo>
                  <a:lnTo>
                    <a:pt x="270" y="2"/>
                  </a:lnTo>
                  <a:lnTo>
                    <a:pt x="267" y="4"/>
                  </a:lnTo>
                  <a:lnTo>
                    <a:pt x="263" y="6"/>
                  </a:lnTo>
                  <a:lnTo>
                    <a:pt x="259" y="8"/>
                  </a:lnTo>
                  <a:lnTo>
                    <a:pt x="259" y="12"/>
                  </a:lnTo>
                  <a:lnTo>
                    <a:pt x="259" y="16"/>
                  </a:lnTo>
                  <a:lnTo>
                    <a:pt x="259" y="19"/>
                  </a:lnTo>
                  <a:lnTo>
                    <a:pt x="259" y="24"/>
                  </a:lnTo>
                  <a:lnTo>
                    <a:pt x="259" y="28"/>
                  </a:lnTo>
                  <a:lnTo>
                    <a:pt x="263" y="30"/>
                  </a:lnTo>
                  <a:lnTo>
                    <a:pt x="261" y="25"/>
                  </a:lnTo>
                  <a:lnTo>
                    <a:pt x="265" y="24"/>
                  </a:lnTo>
                  <a:lnTo>
                    <a:pt x="269" y="24"/>
                  </a:lnTo>
                  <a:lnTo>
                    <a:pt x="273" y="24"/>
                  </a:lnTo>
                  <a:lnTo>
                    <a:pt x="276" y="24"/>
                  </a:lnTo>
                  <a:lnTo>
                    <a:pt x="275" y="28"/>
                  </a:lnTo>
                  <a:lnTo>
                    <a:pt x="273" y="28"/>
                  </a:lnTo>
                  <a:lnTo>
                    <a:pt x="269" y="30"/>
                  </a:lnTo>
                  <a:lnTo>
                    <a:pt x="265" y="31"/>
                  </a:lnTo>
                  <a:lnTo>
                    <a:pt x="261" y="31"/>
                  </a:lnTo>
                  <a:lnTo>
                    <a:pt x="257" y="31"/>
                  </a:lnTo>
                  <a:lnTo>
                    <a:pt x="257" y="37"/>
                  </a:lnTo>
                  <a:lnTo>
                    <a:pt x="259" y="43"/>
                  </a:lnTo>
                  <a:lnTo>
                    <a:pt x="263" y="46"/>
                  </a:lnTo>
                  <a:lnTo>
                    <a:pt x="263" y="49"/>
                  </a:lnTo>
                  <a:lnTo>
                    <a:pt x="267" y="52"/>
                  </a:lnTo>
                  <a:lnTo>
                    <a:pt x="270" y="52"/>
                  </a:lnTo>
                  <a:lnTo>
                    <a:pt x="276" y="49"/>
                  </a:lnTo>
                  <a:lnTo>
                    <a:pt x="281" y="49"/>
                  </a:lnTo>
                  <a:lnTo>
                    <a:pt x="287" y="49"/>
                  </a:lnTo>
                  <a:lnTo>
                    <a:pt x="285" y="53"/>
                  </a:lnTo>
                  <a:lnTo>
                    <a:pt x="283" y="56"/>
                  </a:lnTo>
                  <a:lnTo>
                    <a:pt x="287" y="56"/>
                  </a:lnTo>
                  <a:lnTo>
                    <a:pt x="291" y="56"/>
                  </a:lnTo>
                  <a:lnTo>
                    <a:pt x="288" y="61"/>
                  </a:lnTo>
                  <a:lnTo>
                    <a:pt x="287" y="65"/>
                  </a:lnTo>
                  <a:lnTo>
                    <a:pt x="285" y="71"/>
                  </a:lnTo>
                  <a:lnTo>
                    <a:pt x="288" y="73"/>
                  </a:lnTo>
                  <a:lnTo>
                    <a:pt x="293" y="73"/>
                  </a:lnTo>
                  <a:lnTo>
                    <a:pt x="298" y="90"/>
                  </a:lnTo>
                  <a:lnTo>
                    <a:pt x="300" y="93"/>
                  </a:lnTo>
                  <a:lnTo>
                    <a:pt x="300" y="99"/>
                  </a:lnTo>
                  <a:lnTo>
                    <a:pt x="306" y="102"/>
                  </a:lnTo>
                  <a:lnTo>
                    <a:pt x="304" y="98"/>
                  </a:lnTo>
                  <a:lnTo>
                    <a:pt x="307" y="96"/>
                  </a:lnTo>
                  <a:lnTo>
                    <a:pt x="312" y="96"/>
                  </a:lnTo>
                  <a:lnTo>
                    <a:pt x="317" y="96"/>
                  </a:lnTo>
                  <a:lnTo>
                    <a:pt x="322" y="96"/>
                  </a:lnTo>
                  <a:lnTo>
                    <a:pt x="328" y="96"/>
                  </a:lnTo>
                  <a:lnTo>
                    <a:pt x="334" y="96"/>
                  </a:lnTo>
                  <a:lnTo>
                    <a:pt x="337" y="96"/>
                  </a:lnTo>
                  <a:lnTo>
                    <a:pt x="341" y="96"/>
                  </a:lnTo>
                  <a:lnTo>
                    <a:pt x="343" y="96"/>
                  </a:lnTo>
                  <a:lnTo>
                    <a:pt x="347" y="93"/>
                  </a:lnTo>
                  <a:lnTo>
                    <a:pt x="349" y="90"/>
                  </a:lnTo>
                  <a:lnTo>
                    <a:pt x="347" y="86"/>
                  </a:lnTo>
                  <a:lnTo>
                    <a:pt x="343" y="84"/>
                  </a:lnTo>
                  <a:lnTo>
                    <a:pt x="347" y="83"/>
                  </a:lnTo>
                  <a:lnTo>
                    <a:pt x="349" y="78"/>
                  </a:lnTo>
                  <a:lnTo>
                    <a:pt x="351" y="83"/>
                  </a:lnTo>
                  <a:lnTo>
                    <a:pt x="354" y="84"/>
                  </a:lnTo>
                  <a:lnTo>
                    <a:pt x="359" y="84"/>
                  </a:lnTo>
                  <a:lnTo>
                    <a:pt x="363" y="83"/>
                  </a:lnTo>
                  <a:lnTo>
                    <a:pt x="369" y="80"/>
                  </a:lnTo>
                  <a:lnTo>
                    <a:pt x="372" y="80"/>
                  </a:lnTo>
                  <a:lnTo>
                    <a:pt x="376" y="80"/>
                  </a:lnTo>
                  <a:lnTo>
                    <a:pt x="372" y="84"/>
                  </a:lnTo>
                  <a:lnTo>
                    <a:pt x="369" y="84"/>
                  </a:lnTo>
                  <a:lnTo>
                    <a:pt x="364" y="84"/>
                  </a:lnTo>
                  <a:lnTo>
                    <a:pt x="360" y="84"/>
                  </a:lnTo>
                  <a:lnTo>
                    <a:pt x="357" y="86"/>
                  </a:lnTo>
                  <a:lnTo>
                    <a:pt x="357" y="90"/>
                  </a:lnTo>
                  <a:lnTo>
                    <a:pt x="359" y="93"/>
                  </a:lnTo>
                  <a:lnTo>
                    <a:pt x="363" y="93"/>
                  </a:lnTo>
                  <a:lnTo>
                    <a:pt x="369" y="93"/>
                  </a:lnTo>
                  <a:lnTo>
                    <a:pt x="372" y="93"/>
                  </a:lnTo>
                  <a:lnTo>
                    <a:pt x="376" y="92"/>
                  </a:lnTo>
                  <a:lnTo>
                    <a:pt x="379" y="90"/>
                  </a:lnTo>
                  <a:lnTo>
                    <a:pt x="384" y="90"/>
                  </a:lnTo>
                  <a:lnTo>
                    <a:pt x="388" y="92"/>
                  </a:lnTo>
                  <a:lnTo>
                    <a:pt x="420" y="92"/>
                  </a:lnTo>
                  <a:lnTo>
                    <a:pt x="425" y="92"/>
                  </a:lnTo>
                  <a:lnTo>
                    <a:pt x="429" y="93"/>
                  </a:lnTo>
                  <a:lnTo>
                    <a:pt x="426" y="93"/>
                  </a:lnTo>
                  <a:lnTo>
                    <a:pt x="431" y="93"/>
                  </a:lnTo>
                  <a:lnTo>
                    <a:pt x="429" y="91"/>
                  </a:lnTo>
                  <a:lnTo>
                    <a:pt x="426" y="102"/>
                  </a:lnTo>
                  <a:lnTo>
                    <a:pt x="415" y="129"/>
                  </a:lnTo>
                  <a:lnTo>
                    <a:pt x="411" y="135"/>
                  </a:lnTo>
                  <a:lnTo>
                    <a:pt x="411" y="139"/>
                  </a:lnTo>
                  <a:lnTo>
                    <a:pt x="409" y="139"/>
                  </a:lnTo>
                  <a:lnTo>
                    <a:pt x="0" y="139"/>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675" name="Rectangle 67"/>
            <p:cNvSpPr>
              <a:spLocks noChangeArrowheads="1"/>
            </p:cNvSpPr>
            <p:nvPr/>
          </p:nvSpPr>
          <p:spPr bwMode="auto">
            <a:xfrm>
              <a:off x="5164" y="1389"/>
              <a:ext cx="560" cy="168"/>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MINESWEEP</a:t>
              </a:r>
            </a:p>
          </p:txBody>
        </p:sp>
      </p:grpSp>
      <p:grpSp>
        <p:nvGrpSpPr>
          <p:cNvPr id="324676" name="Group 68"/>
          <p:cNvGrpSpPr>
            <a:grpSpLocks/>
          </p:cNvGrpSpPr>
          <p:nvPr/>
        </p:nvGrpSpPr>
        <p:grpSpPr bwMode="auto">
          <a:xfrm>
            <a:off x="9853612" y="1163640"/>
            <a:ext cx="684212" cy="454026"/>
            <a:chOff x="5247" y="733"/>
            <a:chExt cx="431" cy="286"/>
          </a:xfrm>
        </p:grpSpPr>
        <p:sp>
          <p:nvSpPr>
            <p:cNvPr id="324677" name="Rectangle 69"/>
            <p:cNvSpPr>
              <a:spLocks noChangeArrowheads="1"/>
            </p:cNvSpPr>
            <p:nvPr/>
          </p:nvSpPr>
          <p:spPr bwMode="auto">
            <a:xfrm>
              <a:off x="5321" y="861"/>
              <a:ext cx="299" cy="158"/>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900" b="1">
                  <a:solidFill>
                    <a:srgbClr val="000000"/>
                  </a:solidFill>
                  <a:cs typeface="Times New Roman" charset="0"/>
                </a:rPr>
                <a:t>CG47</a:t>
              </a:r>
            </a:p>
          </p:txBody>
        </p:sp>
        <p:grpSp>
          <p:nvGrpSpPr>
            <p:cNvPr id="324678" name="Group 70"/>
            <p:cNvGrpSpPr>
              <a:grpSpLocks/>
            </p:cNvGrpSpPr>
            <p:nvPr/>
          </p:nvGrpSpPr>
          <p:grpSpPr bwMode="auto">
            <a:xfrm>
              <a:off x="5247" y="733"/>
              <a:ext cx="431" cy="115"/>
              <a:chOff x="5247" y="733"/>
              <a:chExt cx="431" cy="115"/>
            </a:xfrm>
          </p:grpSpPr>
          <p:sp>
            <p:nvSpPr>
              <p:cNvPr id="324679" name="Freeform 71"/>
              <p:cNvSpPr>
                <a:spLocks/>
              </p:cNvSpPr>
              <p:nvPr/>
            </p:nvSpPr>
            <p:spPr bwMode="auto">
              <a:xfrm>
                <a:off x="5320" y="817"/>
                <a:ext cx="353" cy="17"/>
              </a:xfrm>
              <a:custGeom>
                <a:avLst/>
                <a:gdLst/>
                <a:ahLst/>
                <a:cxnLst>
                  <a:cxn ang="0">
                    <a:pos x="352" y="0"/>
                  </a:cxn>
                  <a:cxn ang="0">
                    <a:pos x="0" y="0"/>
                  </a:cxn>
                  <a:cxn ang="0">
                    <a:pos x="0" y="16"/>
                  </a:cxn>
                </a:cxnLst>
                <a:rect l="0" t="0" r="r" b="b"/>
                <a:pathLst>
                  <a:path w="353" h="17">
                    <a:moveTo>
                      <a:pt x="352" y="0"/>
                    </a:moveTo>
                    <a:lnTo>
                      <a:pt x="0" y="0"/>
                    </a:lnTo>
                    <a:lnTo>
                      <a:pt x="0" y="16"/>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4680" name="Freeform 72"/>
              <p:cNvSpPr>
                <a:spLocks/>
              </p:cNvSpPr>
              <p:nvPr/>
            </p:nvSpPr>
            <p:spPr bwMode="auto">
              <a:xfrm>
                <a:off x="5469" y="792"/>
                <a:ext cx="80" cy="26"/>
              </a:xfrm>
              <a:custGeom>
                <a:avLst/>
                <a:gdLst/>
                <a:ahLst/>
                <a:cxnLst>
                  <a:cxn ang="0">
                    <a:pos x="79" y="25"/>
                  </a:cxn>
                  <a:cxn ang="0">
                    <a:pos x="65" y="0"/>
                  </a:cxn>
                  <a:cxn ang="0">
                    <a:pos x="0" y="0"/>
                  </a:cxn>
                  <a:cxn ang="0">
                    <a:pos x="0" y="25"/>
                  </a:cxn>
                </a:cxnLst>
                <a:rect l="0" t="0" r="r" b="b"/>
                <a:pathLst>
                  <a:path w="80" h="26">
                    <a:moveTo>
                      <a:pt x="79" y="25"/>
                    </a:moveTo>
                    <a:lnTo>
                      <a:pt x="65" y="0"/>
                    </a:lnTo>
                    <a:lnTo>
                      <a:pt x="0" y="0"/>
                    </a:lnTo>
                    <a:lnTo>
                      <a:pt x="0" y="2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681" name="Freeform 73"/>
              <p:cNvSpPr>
                <a:spLocks/>
              </p:cNvSpPr>
              <p:nvPr/>
            </p:nvSpPr>
            <p:spPr bwMode="auto">
              <a:xfrm>
                <a:off x="5469" y="775"/>
                <a:ext cx="66" cy="18"/>
              </a:xfrm>
              <a:custGeom>
                <a:avLst/>
                <a:gdLst/>
                <a:ahLst/>
                <a:cxnLst>
                  <a:cxn ang="0">
                    <a:pos x="65" y="17"/>
                  </a:cxn>
                  <a:cxn ang="0">
                    <a:pos x="65" y="0"/>
                  </a:cxn>
                  <a:cxn ang="0">
                    <a:pos x="65" y="9"/>
                  </a:cxn>
                  <a:cxn ang="0">
                    <a:pos x="0" y="9"/>
                  </a:cxn>
                  <a:cxn ang="0">
                    <a:pos x="0" y="17"/>
                  </a:cxn>
                </a:cxnLst>
                <a:rect l="0" t="0" r="r" b="b"/>
                <a:pathLst>
                  <a:path w="66" h="18">
                    <a:moveTo>
                      <a:pt x="65" y="17"/>
                    </a:moveTo>
                    <a:lnTo>
                      <a:pt x="65" y="0"/>
                    </a:lnTo>
                    <a:lnTo>
                      <a:pt x="65" y="9"/>
                    </a:lnTo>
                    <a:lnTo>
                      <a:pt x="0" y="9"/>
                    </a:lnTo>
                    <a:lnTo>
                      <a:pt x="0" y="17"/>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682" name="Line 74"/>
              <p:cNvSpPr>
                <a:spLocks noChangeShapeType="1"/>
              </p:cNvSpPr>
              <p:nvPr/>
            </p:nvSpPr>
            <p:spPr bwMode="auto">
              <a:xfrm flipH="1" flipV="1">
                <a:off x="5422" y="760"/>
                <a:ext cx="27" cy="64"/>
              </a:xfrm>
              <a:prstGeom prst="line">
                <a:avLst/>
              </a:prstGeom>
              <a:noFill/>
              <a:ln w="12700">
                <a:solidFill>
                  <a:srgbClr val="000000"/>
                </a:solidFill>
                <a:round/>
                <a:headEnd/>
                <a:tailEnd/>
              </a:ln>
              <a:effectLst/>
            </p:spPr>
            <p:txBody>
              <a:bodyPr wrap="none" anchor="ctr"/>
              <a:lstStyle/>
              <a:p>
                <a:endParaRPr lang="en-US"/>
              </a:p>
            </p:txBody>
          </p:sp>
          <p:sp>
            <p:nvSpPr>
              <p:cNvPr id="324683" name="Freeform 75"/>
              <p:cNvSpPr>
                <a:spLocks/>
              </p:cNvSpPr>
              <p:nvPr/>
            </p:nvSpPr>
            <p:spPr bwMode="auto">
              <a:xfrm>
                <a:off x="5378" y="759"/>
                <a:ext cx="52" cy="59"/>
              </a:xfrm>
              <a:custGeom>
                <a:avLst/>
                <a:gdLst/>
                <a:ahLst/>
                <a:cxnLst>
                  <a:cxn ang="0">
                    <a:pos x="51" y="8"/>
                  </a:cxn>
                  <a:cxn ang="0">
                    <a:pos x="39" y="8"/>
                  </a:cxn>
                  <a:cxn ang="0">
                    <a:pos x="39" y="0"/>
                  </a:cxn>
                  <a:cxn ang="0">
                    <a:pos x="39" y="33"/>
                  </a:cxn>
                  <a:cxn ang="0">
                    <a:pos x="0" y="33"/>
                  </a:cxn>
                  <a:cxn ang="0">
                    <a:pos x="0" y="58"/>
                  </a:cxn>
                </a:cxnLst>
                <a:rect l="0" t="0" r="r" b="b"/>
                <a:pathLst>
                  <a:path w="52" h="59">
                    <a:moveTo>
                      <a:pt x="51" y="8"/>
                    </a:moveTo>
                    <a:lnTo>
                      <a:pt x="39" y="8"/>
                    </a:lnTo>
                    <a:lnTo>
                      <a:pt x="39" y="0"/>
                    </a:lnTo>
                    <a:lnTo>
                      <a:pt x="39" y="33"/>
                    </a:lnTo>
                    <a:lnTo>
                      <a:pt x="0" y="33"/>
                    </a:lnTo>
                    <a:lnTo>
                      <a:pt x="0" y="5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684" name="Freeform 76"/>
              <p:cNvSpPr>
                <a:spLocks/>
              </p:cNvSpPr>
              <p:nvPr/>
            </p:nvSpPr>
            <p:spPr bwMode="auto">
              <a:xfrm>
                <a:off x="5417" y="767"/>
                <a:ext cx="26" cy="26"/>
              </a:xfrm>
              <a:custGeom>
                <a:avLst/>
                <a:gdLst/>
                <a:ahLst/>
                <a:cxnLst>
                  <a:cxn ang="0">
                    <a:pos x="0" y="25"/>
                  </a:cxn>
                  <a:cxn ang="0">
                    <a:pos x="25" y="25"/>
                  </a:cxn>
                  <a:cxn ang="0">
                    <a:pos x="12" y="0"/>
                  </a:cxn>
                  <a:cxn ang="0">
                    <a:pos x="0" y="0"/>
                  </a:cxn>
                  <a:cxn ang="0">
                    <a:pos x="0" y="25"/>
                  </a:cxn>
                </a:cxnLst>
                <a:rect l="0" t="0" r="r" b="b"/>
                <a:pathLst>
                  <a:path w="26" h="26">
                    <a:moveTo>
                      <a:pt x="0" y="25"/>
                    </a:moveTo>
                    <a:lnTo>
                      <a:pt x="25" y="25"/>
                    </a:lnTo>
                    <a:lnTo>
                      <a:pt x="12" y="0"/>
                    </a:lnTo>
                    <a:lnTo>
                      <a:pt x="0" y="0"/>
                    </a:lnTo>
                    <a:lnTo>
                      <a:pt x="0" y="2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685" name="Freeform 77"/>
              <p:cNvSpPr>
                <a:spLocks/>
              </p:cNvSpPr>
              <p:nvPr/>
            </p:nvSpPr>
            <p:spPr bwMode="auto">
              <a:xfrm>
                <a:off x="5469" y="759"/>
                <a:ext cx="52" cy="26"/>
              </a:xfrm>
              <a:custGeom>
                <a:avLst/>
                <a:gdLst/>
                <a:ahLst/>
                <a:cxnLst>
                  <a:cxn ang="0">
                    <a:pos x="51" y="25"/>
                  </a:cxn>
                  <a:cxn ang="0">
                    <a:pos x="51" y="8"/>
                  </a:cxn>
                  <a:cxn ang="0">
                    <a:pos x="26" y="8"/>
                  </a:cxn>
                  <a:cxn ang="0">
                    <a:pos x="26" y="25"/>
                  </a:cxn>
                  <a:cxn ang="0">
                    <a:pos x="13" y="0"/>
                  </a:cxn>
                  <a:cxn ang="0">
                    <a:pos x="0" y="0"/>
                  </a:cxn>
                  <a:cxn ang="0">
                    <a:pos x="0" y="25"/>
                  </a:cxn>
                </a:cxnLst>
                <a:rect l="0" t="0" r="r" b="b"/>
                <a:pathLst>
                  <a:path w="52" h="26">
                    <a:moveTo>
                      <a:pt x="51" y="25"/>
                    </a:moveTo>
                    <a:lnTo>
                      <a:pt x="51" y="8"/>
                    </a:lnTo>
                    <a:lnTo>
                      <a:pt x="26" y="8"/>
                    </a:lnTo>
                    <a:lnTo>
                      <a:pt x="26" y="25"/>
                    </a:lnTo>
                    <a:lnTo>
                      <a:pt x="13" y="0"/>
                    </a:lnTo>
                    <a:lnTo>
                      <a:pt x="0" y="0"/>
                    </a:lnTo>
                    <a:lnTo>
                      <a:pt x="0" y="2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686" name="Freeform 78"/>
              <p:cNvSpPr>
                <a:spLocks/>
              </p:cNvSpPr>
              <p:nvPr/>
            </p:nvSpPr>
            <p:spPr bwMode="auto">
              <a:xfrm>
                <a:off x="5469" y="759"/>
                <a:ext cx="17" cy="26"/>
              </a:xfrm>
              <a:custGeom>
                <a:avLst/>
                <a:gdLst/>
                <a:ahLst/>
                <a:cxnLst>
                  <a:cxn ang="0">
                    <a:pos x="0" y="25"/>
                  </a:cxn>
                  <a:cxn ang="0">
                    <a:pos x="16" y="25"/>
                  </a:cxn>
                  <a:cxn ang="0">
                    <a:pos x="16" y="0"/>
                  </a:cxn>
                  <a:cxn ang="0">
                    <a:pos x="0" y="0"/>
                  </a:cxn>
                  <a:cxn ang="0">
                    <a:pos x="0" y="25"/>
                  </a:cxn>
                </a:cxnLst>
                <a:rect l="0" t="0" r="r" b="b"/>
                <a:pathLst>
                  <a:path w="17" h="26">
                    <a:moveTo>
                      <a:pt x="0" y="25"/>
                    </a:moveTo>
                    <a:lnTo>
                      <a:pt x="16" y="25"/>
                    </a:lnTo>
                    <a:lnTo>
                      <a:pt x="16" y="0"/>
                    </a:lnTo>
                    <a:lnTo>
                      <a:pt x="0" y="0"/>
                    </a:lnTo>
                    <a:lnTo>
                      <a:pt x="0" y="2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687" name="Line 79"/>
              <p:cNvSpPr>
                <a:spLocks noChangeShapeType="1"/>
              </p:cNvSpPr>
              <p:nvPr/>
            </p:nvSpPr>
            <p:spPr bwMode="auto">
              <a:xfrm flipH="1">
                <a:off x="5436" y="801"/>
                <a:ext cx="41" cy="0"/>
              </a:xfrm>
              <a:prstGeom prst="line">
                <a:avLst/>
              </a:prstGeom>
              <a:noFill/>
              <a:ln w="12700">
                <a:solidFill>
                  <a:srgbClr val="000000"/>
                </a:solidFill>
                <a:round/>
                <a:headEnd/>
                <a:tailEnd/>
              </a:ln>
              <a:effectLst/>
            </p:spPr>
            <p:txBody>
              <a:bodyPr wrap="none" anchor="ctr"/>
              <a:lstStyle/>
              <a:p>
                <a:endParaRPr lang="en-US"/>
              </a:p>
            </p:txBody>
          </p:sp>
          <p:sp>
            <p:nvSpPr>
              <p:cNvPr id="324688" name="Freeform 80"/>
              <p:cNvSpPr>
                <a:spLocks/>
              </p:cNvSpPr>
              <p:nvPr/>
            </p:nvSpPr>
            <p:spPr bwMode="auto">
              <a:xfrm>
                <a:off x="5378" y="784"/>
                <a:ext cx="26" cy="17"/>
              </a:xfrm>
              <a:custGeom>
                <a:avLst/>
                <a:gdLst/>
                <a:ahLst/>
                <a:cxnLst>
                  <a:cxn ang="0">
                    <a:pos x="25" y="16"/>
                  </a:cxn>
                  <a:cxn ang="0">
                    <a:pos x="25" y="0"/>
                  </a:cxn>
                  <a:cxn ang="0">
                    <a:pos x="0" y="0"/>
                  </a:cxn>
                  <a:cxn ang="0">
                    <a:pos x="0" y="16"/>
                  </a:cxn>
                </a:cxnLst>
                <a:rect l="0" t="0" r="r" b="b"/>
                <a:pathLst>
                  <a:path w="26" h="17">
                    <a:moveTo>
                      <a:pt x="25" y="16"/>
                    </a:moveTo>
                    <a:lnTo>
                      <a:pt x="25" y="0"/>
                    </a:lnTo>
                    <a:lnTo>
                      <a:pt x="0" y="0"/>
                    </a:lnTo>
                    <a:lnTo>
                      <a:pt x="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689" name="Freeform 81"/>
              <p:cNvSpPr>
                <a:spLocks/>
              </p:cNvSpPr>
              <p:nvPr/>
            </p:nvSpPr>
            <p:spPr bwMode="auto">
              <a:xfrm>
                <a:off x="5378" y="784"/>
                <a:ext cx="26" cy="17"/>
              </a:xfrm>
              <a:custGeom>
                <a:avLst/>
                <a:gdLst/>
                <a:ahLst/>
                <a:cxnLst>
                  <a:cxn ang="0">
                    <a:pos x="0" y="16"/>
                  </a:cxn>
                  <a:cxn ang="0">
                    <a:pos x="25" y="16"/>
                  </a:cxn>
                  <a:cxn ang="0">
                    <a:pos x="25" y="0"/>
                  </a:cxn>
                  <a:cxn ang="0">
                    <a:pos x="0" y="0"/>
                  </a:cxn>
                  <a:cxn ang="0">
                    <a:pos x="0" y="16"/>
                  </a:cxn>
                </a:cxnLst>
                <a:rect l="0" t="0" r="r" b="b"/>
                <a:pathLst>
                  <a:path w="26" h="17">
                    <a:moveTo>
                      <a:pt x="0" y="16"/>
                    </a:moveTo>
                    <a:lnTo>
                      <a:pt x="25" y="16"/>
                    </a:lnTo>
                    <a:lnTo>
                      <a:pt x="25" y="0"/>
                    </a:lnTo>
                    <a:lnTo>
                      <a:pt x="0" y="0"/>
                    </a:lnTo>
                    <a:lnTo>
                      <a:pt x="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690" name="Freeform 82"/>
              <p:cNvSpPr>
                <a:spLocks/>
              </p:cNvSpPr>
              <p:nvPr/>
            </p:nvSpPr>
            <p:spPr bwMode="auto">
              <a:xfrm>
                <a:off x="5378" y="775"/>
                <a:ext cx="17" cy="17"/>
              </a:xfrm>
              <a:custGeom>
                <a:avLst/>
                <a:gdLst/>
                <a:ahLst/>
                <a:cxnLst>
                  <a:cxn ang="0">
                    <a:pos x="0" y="16"/>
                  </a:cxn>
                  <a:cxn ang="0">
                    <a:pos x="0" y="0"/>
                  </a:cxn>
                  <a:cxn ang="0">
                    <a:pos x="16" y="0"/>
                  </a:cxn>
                  <a:cxn ang="0">
                    <a:pos x="16" y="16"/>
                  </a:cxn>
                </a:cxnLst>
                <a:rect l="0" t="0" r="r" b="b"/>
                <a:pathLst>
                  <a:path w="17" h="17">
                    <a:moveTo>
                      <a:pt x="0" y="16"/>
                    </a:moveTo>
                    <a:lnTo>
                      <a:pt x="0" y="0"/>
                    </a:lnTo>
                    <a:lnTo>
                      <a:pt x="16" y="0"/>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691" name="Freeform 83"/>
              <p:cNvSpPr>
                <a:spLocks/>
              </p:cNvSpPr>
              <p:nvPr/>
            </p:nvSpPr>
            <p:spPr bwMode="auto">
              <a:xfrm>
                <a:off x="5508" y="801"/>
                <a:ext cx="22" cy="17"/>
              </a:xfrm>
              <a:custGeom>
                <a:avLst/>
                <a:gdLst/>
                <a:ahLst/>
                <a:cxnLst>
                  <a:cxn ang="0">
                    <a:pos x="6" y="16"/>
                  </a:cxn>
                  <a:cxn ang="0">
                    <a:pos x="14" y="16"/>
                  </a:cxn>
                  <a:cxn ang="0">
                    <a:pos x="21" y="8"/>
                  </a:cxn>
                  <a:cxn ang="0">
                    <a:pos x="14" y="0"/>
                  </a:cxn>
                  <a:cxn ang="0">
                    <a:pos x="6" y="0"/>
                  </a:cxn>
                  <a:cxn ang="0">
                    <a:pos x="0" y="8"/>
                  </a:cxn>
                  <a:cxn ang="0">
                    <a:pos x="6" y="16"/>
                  </a:cxn>
                </a:cxnLst>
                <a:rect l="0" t="0" r="r" b="b"/>
                <a:pathLst>
                  <a:path w="22" h="17">
                    <a:moveTo>
                      <a:pt x="6" y="16"/>
                    </a:moveTo>
                    <a:lnTo>
                      <a:pt x="14" y="16"/>
                    </a:lnTo>
                    <a:lnTo>
                      <a:pt x="21" y="8"/>
                    </a:lnTo>
                    <a:lnTo>
                      <a:pt x="14" y="0"/>
                    </a:lnTo>
                    <a:lnTo>
                      <a:pt x="6" y="0"/>
                    </a:lnTo>
                    <a:lnTo>
                      <a:pt x="0" y="8"/>
                    </a:lnTo>
                    <a:lnTo>
                      <a:pt x="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692" name="Freeform 84"/>
              <p:cNvSpPr>
                <a:spLocks/>
              </p:cNvSpPr>
              <p:nvPr/>
            </p:nvSpPr>
            <p:spPr bwMode="auto">
              <a:xfrm>
                <a:off x="5247" y="817"/>
                <a:ext cx="431" cy="27"/>
              </a:xfrm>
              <a:custGeom>
                <a:avLst/>
                <a:gdLst/>
                <a:ahLst/>
                <a:cxnLst>
                  <a:cxn ang="0">
                    <a:pos x="78" y="9"/>
                  </a:cxn>
                  <a:cxn ang="0">
                    <a:pos x="40" y="9"/>
                  </a:cxn>
                  <a:cxn ang="0">
                    <a:pos x="40" y="19"/>
                  </a:cxn>
                  <a:cxn ang="0">
                    <a:pos x="0" y="19"/>
                  </a:cxn>
                  <a:cxn ang="0">
                    <a:pos x="0" y="26"/>
                  </a:cxn>
                  <a:cxn ang="0">
                    <a:pos x="378" y="26"/>
                  </a:cxn>
                  <a:cxn ang="0">
                    <a:pos x="430" y="0"/>
                  </a:cxn>
                </a:cxnLst>
                <a:rect l="0" t="0" r="r" b="b"/>
                <a:pathLst>
                  <a:path w="431" h="27">
                    <a:moveTo>
                      <a:pt x="78" y="9"/>
                    </a:moveTo>
                    <a:lnTo>
                      <a:pt x="40" y="9"/>
                    </a:lnTo>
                    <a:lnTo>
                      <a:pt x="40" y="19"/>
                    </a:lnTo>
                    <a:lnTo>
                      <a:pt x="0" y="19"/>
                    </a:lnTo>
                    <a:lnTo>
                      <a:pt x="0" y="26"/>
                    </a:lnTo>
                    <a:lnTo>
                      <a:pt x="378" y="26"/>
                    </a:lnTo>
                    <a:lnTo>
                      <a:pt x="43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693" name="Freeform 85"/>
              <p:cNvSpPr>
                <a:spLocks/>
              </p:cNvSpPr>
              <p:nvPr/>
            </p:nvSpPr>
            <p:spPr bwMode="auto">
              <a:xfrm>
                <a:off x="5560" y="801"/>
                <a:ext cx="17" cy="17"/>
              </a:xfrm>
              <a:custGeom>
                <a:avLst/>
                <a:gdLst/>
                <a:ahLst/>
                <a:cxnLst>
                  <a:cxn ang="0">
                    <a:pos x="4" y="16"/>
                  </a:cxn>
                  <a:cxn ang="0">
                    <a:pos x="16" y="1"/>
                  </a:cxn>
                  <a:cxn ang="0">
                    <a:pos x="13" y="0"/>
                  </a:cxn>
                  <a:cxn ang="0">
                    <a:pos x="2" y="7"/>
                  </a:cxn>
                  <a:cxn ang="0">
                    <a:pos x="0" y="15"/>
                  </a:cxn>
                  <a:cxn ang="0">
                    <a:pos x="4" y="16"/>
                  </a:cxn>
                </a:cxnLst>
                <a:rect l="0" t="0" r="r" b="b"/>
                <a:pathLst>
                  <a:path w="17" h="17">
                    <a:moveTo>
                      <a:pt x="4" y="16"/>
                    </a:moveTo>
                    <a:lnTo>
                      <a:pt x="16" y="1"/>
                    </a:lnTo>
                    <a:lnTo>
                      <a:pt x="13" y="0"/>
                    </a:lnTo>
                    <a:lnTo>
                      <a:pt x="2" y="7"/>
                    </a:lnTo>
                    <a:lnTo>
                      <a:pt x="0" y="15"/>
                    </a:lnTo>
                    <a:lnTo>
                      <a:pt x="4"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694" name="Freeform 86"/>
              <p:cNvSpPr>
                <a:spLocks/>
              </p:cNvSpPr>
              <p:nvPr/>
            </p:nvSpPr>
            <p:spPr bwMode="auto">
              <a:xfrm>
                <a:off x="5564" y="808"/>
                <a:ext cx="17" cy="17"/>
              </a:xfrm>
              <a:custGeom>
                <a:avLst/>
                <a:gdLst/>
                <a:ahLst/>
                <a:cxnLst>
                  <a:cxn ang="0">
                    <a:pos x="16" y="0"/>
                  </a:cxn>
                  <a:cxn ang="0">
                    <a:pos x="16" y="16"/>
                  </a:cxn>
                  <a:cxn ang="0">
                    <a:pos x="0" y="16"/>
                  </a:cxn>
                </a:cxnLst>
                <a:rect l="0" t="0" r="r" b="b"/>
                <a:pathLst>
                  <a:path w="17" h="17">
                    <a:moveTo>
                      <a:pt x="16" y="0"/>
                    </a:moveTo>
                    <a:lnTo>
                      <a:pt x="16" y="16"/>
                    </a:lnTo>
                    <a:lnTo>
                      <a:pt x="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695" name="Freeform 87"/>
              <p:cNvSpPr>
                <a:spLocks/>
              </p:cNvSpPr>
              <p:nvPr/>
            </p:nvSpPr>
            <p:spPr bwMode="auto">
              <a:xfrm>
                <a:off x="5300" y="809"/>
                <a:ext cx="17" cy="17"/>
              </a:xfrm>
              <a:custGeom>
                <a:avLst/>
                <a:gdLst/>
                <a:ahLst/>
                <a:cxnLst>
                  <a:cxn ang="0">
                    <a:pos x="12" y="16"/>
                  </a:cxn>
                  <a:cxn ang="0">
                    <a:pos x="0" y="1"/>
                  </a:cxn>
                  <a:cxn ang="0">
                    <a:pos x="2" y="0"/>
                  </a:cxn>
                  <a:cxn ang="0">
                    <a:pos x="13" y="7"/>
                  </a:cxn>
                  <a:cxn ang="0">
                    <a:pos x="16" y="16"/>
                  </a:cxn>
                  <a:cxn ang="0">
                    <a:pos x="12" y="16"/>
                  </a:cxn>
                </a:cxnLst>
                <a:rect l="0" t="0" r="r" b="b"/>
                <a:pathLst>
                  <a:path w="17" h="17">
                    <a:moveTo>
                      <a:pt x="12" y="16"/>
                    </a:moveTo>
                    <a:lnTo>
                      <a:pt x="0" y="1"/>
                    </a:lnTo>
                    <a:lnTo>
                      <a:pt x="2" y="0"/>
                    </a:lnTo>
                    <a:lnTo>
                      <a:pt x="13" y="7"/>
                    </a:lnTo>
                    <a:lnTo>
                      <a:pt x="16" y="16"/>
                    </a:lnTo>
                    <a:lnTo>
                      <a:pt x="12" y="16"/>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4696" name="Freeform 88"/>
              <p:cNvSpPr>
                <a:spLocks/>
              </p:cNvSpPr>
              <p:nvPr/>
            </p:nvSpPr>
            <p:spPr bwMode="auto">
              <a:xfrm>
                <a:off x="5303" y="815"/>
                <a:ext cx="17" cy="17"/>
              </a:xfrm>
              <a:custGeom>
                <a:avLst/>
                <a:gdLst/>
                <a:ahLst/>
                <a:cxnLst>
                  <a:cxn ang="0">
                    <a:pos x="0" y="0"/>
                  </a:cxn>
                  <a:cxn ang="0">
                    <a:pos x="0" y="16"/>
                  </a:cxn>
                  <a:cxn ang="0">
                    <a:pos x="16" y="16"/>
                  </a:cxn>
                </a:cxnLst>
                <a:rect l="0" t="0" r="r" b="b"/>
                <a:pathLst>
                  <a:path w="17" h="17">
                    <a:moveTo>
                      <a:pt x="0" y="0"/>
                    </a:moveTo>
                    <a:lnTo>
                      <a:pt x="0" y="16"/>
                    </a:lnTo>
                    <a:lnTo>
                      <a:pt x="16" y="16"/>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4697" name="Arc 89"/>
              <p:cNvSpPr>
                <a:spLocks/>
              </p:cNvSpPr>
              <p:nvPr/>
            </p:nvSpPr>
            <p:spPr bwMode="auto">
              <a:xfrm>
                <a:off x="5460" y="734"/>
                <a:ext cx="0" cy="0"/>
              </a:xfrm>
              <a:custGeom>
                <a:avLst/>
                <a:gdLst>
                  <a:gd name="G0" fmla="+- 21600 0 0"/>
                  <a:gd name="G1" fmla="+- 21600 0 0"/>
                  <a:gd name="G2" fmla="+- 21600 0 0"/>
                  <a:gd name="T0" fmla="*/ 43200 w 43200"/>
                  <a:gd name="T1" fmla="*/ 21600 h 43200"/>
                  <a:gd name="T2" fmla="*/ 4320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33529" y="-1"/>
                      <a:pt x="43199" y="9670"/>
                      <a:pt x="43200" y="21599"/>
                    </a:cubicBezTo>
                    <a:lnTo>
                      <a:pt x="21600" y="21600"/>
                    </a:lnTo>
                    <a:close/>
                  </a:path>
                </a:pathLst>
              </a:custGeom>
              <a:solidFill>
                <a:schemeClr val="tx1"/>
              </a:solidFill>
              <a:ln w="12700" cap="rnd">
                <a:solidFill>
                  <a:srgbClr val="000000"/>
                </a:solidFill>
                <a:round/>
                <a:headEnd/>
                <a:tailEnd/>
              </a:ln>
              <a:effectLst/>
            </p:spPr>
            <p:txBody>
              <a:bodyPr wrap="none" anchor="ctr"/>
              <a:lstStyle/>
              <a:p>
                <a:endParaRPr lang="en-US"/>
              </a:p>
            </p:txBody>
          </p:sp>
          <p:sp>
            <p:nvSpPr>
              <p:cNvPr id="324698" name="Oval 90"/>
              <p:cNvSpPr>
                <a:spLocks noChangeArrowheads="1"/>
              </p:cNvSpPr>
              <p:nvPr/>
            </p:nvSpPr>
            <p:spPr bwMode="auto">
              <a:xfrm>
                <a:off x="5460" y="733"/>
                <a:ext cx="8" cy="8"/>
              </a:xfrm>
              <a:prstGeom prst="ellipse">
                <a:avLst/>
              </a:prstGeom>
              <a:solidFill>
                <a:schemeClr val="tx1"/>
              </a:solidFill>
              <a:ln w="12700">
                <a:solidFill>
                  <a:srgbClr val="000000"/>
                </a:solidFill>
                <a:round/>
                <a:headEnd/>
                <a:tailEnd/>
              </a:ln>
              <a:effectLst/>
            </p:spPr>
            <p:txBody>
              <a:bodyPr wrap="none" anchor="ctr"/>
              <a:lstStyle/>
              <a:p>
                <a:endParaRPr lang="en-US"/>
              </a:p>
            </p:txBody>
          </p:sp>
          <p:sp>
            <p:nvSpPr>
              <p:cNvPr id="324699" name="Line 91"/>
              <p:cNvSpPr>
                <a:spLocks noChangeShapeType="1"/>
              </p:cNvSpPr>
              <p:nvPr/>
            </p:nvSpPr>
            <p:spPr bwMode="auto">
              <a:xfrm flipV="1">
                <a:off x="5469" y="735"/>
                <a:ext cx="0" cy="31"/>
              </a:xfrm>
              <a:prstGeom prst="line">
                <a:avLst/>
              </a:prstGeom>
              <a:noFill/>
              <a:ln w="12700">
                <a:solidFill>
                  <a:srgbClr val="000000"/>
                </a:solidFill>
                <a:round/>
                <a:headEnd/>
                <a:tailEnd/>
              </a:ln>
              <a:effectLst/>
            </p:spPr>
            <p:txBody>
              <a:bodyPr wrap="none" anchor="ctr"/>
              <a:lstStyle/>
              <a:p>
                <a:endParaRPr lang="en-US"/>
              </a:p>
            </p:txBody>
          </p:sp>
          <p:sp>
            <p:nvSpPr>
              <p:cNvPr id="324700" name="Oval 92"/>
              <p:cNvSpPr>
                <a:spLocks noChangeArrowheads="1"/>
              </p:cNvSpPr>
              <p:nvPr/>
            </p:nvSpPr>
            <p:spPr bwMode="auto">
              <a:xfrm>
                <a:off x="5322" y="806"/>
                <a:ext cx="8" cy="8"/>
              </a:xfrm>
              <a:prstGeom prst="ellipse">
                <a:avLst/>
              </a:prstGeom>
              <a:solidFill>
                <a:schemeClr val="tx1"/>
              </a:solidFill>
              <a:ln w="12700">
                <a:solidFill>
                  <a:srgbClr val="000000"/>
                </a:solidFill>
                <a:round/>
                <a:headEnd/>
                <a:tailEnd/>
              </a:ln>
              <a:effectLst/>
            </p:spPr>
            <p:txBody>
              <a:bodyPr wrap="none" anchor="ctr"/>
              <a:lstStyle/>
              <a:p>
                <a:endParaRPr lang="en-US"/>
              </a:p>
            </p:txBody>
          </p:sp>
          <p:sp>
            <p:nvSpPr>
              <p:cNvPr id="324701" name="Freeform 93"/>
              <p:cNvSpPr>
                <a:spLocks/>
              </p:cNvSpPr>
              <p:nvPr/>
            </p:nvSpPr>
            <p:spPr bwMode="auto">
              <a:xfrm>
                <a:off x="5331" y="810"/>
                <a:ext cx="27" cy="17"/>
              </a:xfrm>
              <a:custGeom>
                <a:avLst/>
                <a:gdLst/>
                <a:ahLst/>
                <a:cxnLst>
                  <a:cxn ang="0">
                    <a:pos x="0" y="2"/>
                  </a:cxn>
                  <a:cxn ang="0">
                    <a:pos x="11" y="2"/>
                  </a:cxn>
                  <a:cxn ang="0">
                    <a:pos x="13" y="16"/>
                  </a:cxn>
                  <a:cxn ang="0">
                    <a:pos x="26" y="16"/>
                  </a:cxn>
                  <a:cxn ang="0">
                    <a:pos x="26" y="10"/>
                  </a:cxn>
                  <a:cxn ang="0">
                    <a:pos x="20" y="0"/>
                  </a:cxn>
                  <a:cxn ang="0">
                    <a:pos x="0" y="0"/>
                  </a:cxn>
                </a:cxnLst>
                <a:rect l="0" t="0" r="r" b="b"/>
                <a:pathLst>
                  <a:path w="27" h="17">
                    <a:moveTo>
                      <a:pt x="0" y="2"/>
                    </a:moveTo>
                    <a:lnTo>
                      <a:pt x="11" y="2"/>
                    </a:lnTo>
                    <a:lnTo>
                      <a:pt x="13" y="16"/>
                    </a:lnTo>
                    <a:lnTo>
                      <a:pt x="26" y="16"/>
                    </a:lnTo>
                    <a:lnTo>
                      <a:pt x="26" y="10"/>
                    </a:lnTo>
                    <a:lnTo>
                      <a:pt x="20"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02" name="Freeform 94"/>
              <p:cNvSpPr>
                <a:spLocks/>
              </p:cNvSpPr>
              <p:nvPr/>
            </p:nvSpPr>
            <p:spPr bwMode="auto">
              <a:xfrm>
                <a:off x="5348" y="811"/>
                <a:ext cx="17" cy="17"/>
              </a:xfrm>
              <a:custGeom>
                <a:avLst/>
                <a:gdLst/>
                <a:ahLst/>
                <a:cxnLst>
                  <a:cxn ang="0">
                    <a:pos x="13" y="0"/>
                  </a:cxn>
                  <a:cxn ang="0">
                    <a:pos x="0" y="0"/>
                  </a:cxn>
                  <a:cxn ang="0">
                    <a:pos x="0" y="16"/>
                  </a:cxn>
                  <a:cxn ang="0">
                    <a:pos x="16" y="10"/>
                  </a:cxn>
                </a:cxnLst>
                <a:rect l="0" t="0" r="r" b="b"/>
                <a:pathLst>
                  <a:path w="17" h="17">
                    <a:moveTo>
                      <a:pt x="13" y="0"/>
                    </a:moveTo>
                    <a:lnTo>
                      <a:pt x="0" y="0"/>
                    </a:lnTo>
                    <a:lnTo>
                      <a:pt x="0" y="16"/>
                    </a:lnTo>
                    <a:lnTo>
                      <a:pt x="16" y="1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03" name="Freeform 95"/>
              <p:cNvSpPr>
                <a:spLocks/>
              </p:cNvSpPr>
              <p:nvPr/>
            </p:nvSpPr>
            <p:spPr bwMode="auto">
              <a:xfrm>
                <a:off x="5343" y="816"/>
                <a:ext cx="18" cy="17"/>
              </a:xfrm>
              <a:custGeom>
                <a:avLst/>
                <a:gdLst/>
                <a:ahLst/>
                <a:cxnLst>
                  <a:cxn ang="0">
                    <a:pos x="0" y="0"/>
                  </a:cxn>
                  <a:cxn ang="0">
                    <a:pos x="0" y="16"/>
                  </a:cxn>
                  <a:cxn ang="0">
                    <a:pos x="16" y="16"/>
                  </a:cxn>
                  <a:cxn ang="0">
                    <a:pos x="17" y="0"/>
                  </a:cxn>
                  <a:cxn ang="0">
                    <a:pos x="16" y="0"/>
                  </a:cxn>
                  <a:cxn ang="0">
                    <a:pos x="0" y="0"/>
                  </a:cxn>
                </a:cxnLst>
                <a:rect l="0" t="0" r="r" b="b"/>
                <a:pathLst>
                  <a:path w="18" h="17">
                    <a:moveTo>
                      <a:pt x="0" y="0"/>
                    </a:moveTo>
                    <a:lnTo>
                      <a:pt x="0" y="16"/>
                    </a:lnTo>
                    <a:lnTo>
                      <a:pt x="16" y="16"/>
                    </a:lnTo>
                    <a:lnTo>
                      <a:pt x="17" y="0"/>
                    </a:lnTo>
                    <a:lnTo>
                      <a:pt x="16"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04" name="Line 96"/>
              <p:cNvSpPr>
                <a:spLocks noChangeShapeType="1"/>
              </p:cNvSpPr>
              <p:nvPr/>
            </p:nvSpPr>
            <p:spPr bwMode="auto">
              <a:xfrm>
                <a:off x="5347" y="816"/>
                <a:ext cx="1" cy="0"/>
              </a:xfrm>
              <a:prstGeom prst="line">
                <a:avLst/>
              </a:prstGeom>
              <a:noFill/>
              <a:ln w="12700">
                <a:solidFill>
                  <a:srgbClr val="000000"/>
                </a:solidFill>
                <a:round/>
                <a:headEnd/>
                <a:tailEnd/>
              </a:ln>
              <a:effectLst/>
            </p:spPr>
            <p:txBody>
              <a:bodyPr wrap="none" anchor="ctr"/>
              <a:lstStyle/>
              <a:p>
                <a:endParaRPr lang="en-US"/>
              </a:p>
            </p:txBody>
          </p:sp>
          <p:sp>
            <p:nvSpPr>
              <p:cNvPr id="324705" name="Line 97"/>
              <p:cNvSpPr>
                <a:spLocks noChangeShapeType="1"/>
              </p:cNvSpPr>
              <p:nvPr/>
            </p:nvSpPr>
            <p:spPr bwMode="auto">
              <a:xfrm>
                <a:off x="5354" y="816"/>
                <a:ext cx="1" cy="0"/>
              </a:xfrm>
              <a:prstGeom prst="line">
                <a:avLst/>
              </a:prstGeom>
              <a:noFill/>
              <a:ln w="12700">
                <a:solidFill>
                  <a:srgbClr val="000000"/>
                </a:solidFill>
                <a:round/>
                <a:headEnd/>
                <a:tailEnd/>
              </a:ln>
              <a:effectLst/>
            </p:spPr>
            <p:txBody>
              <a:bodyPr wrap="none" anchor="ctr"/>
              <a:lstStyle/>
              <a:p>
                <a:endParaRPr lang="en-US"/>
              </a:p>
            </p:txBody>
          </p:sp>
          <p:sp>
            <p:nvSpPr>
              <p:cNvPr id="324706" name="Freeform 98"/>
              <p:cNvSpPr>
                <a:spLocks/>
              </p:cNvSpPr>
              <p:nvPr/>
            </p:nvSpPr>
            <p:spPr bwMode="auto">
              <a:xfrm>
                <a:off x="5340" y="810"/>
                <a:ext cx="17" cy="1"/>
              </a:xfrm>
              <a:custGeom>
                <a:avLst/>
                <a:gdLst/>
                <a:ahLst/>
                <a:cxnLst>
                  <a:cxn ang="0">
                    <a:pos x="16" y="0"/>
                  </a:cxn>
                  <a:cxn ang="0">
                    <a:pos x="14" y="0"/>
                  </a:cxn>
                  <a:cxn ang="0">
                    <a:pos x="1" y="0"/>
                  </a:cxn>
                  <a:cxn ang="0">
                    <a:pos x="0" y="0"/>
                  </a:cxn>
                </a:cxnLst>
                <a:rect l="0" t="0" r="r" b="b"/>
                <a:pathLst>
                  <a:path w="17" h="1">
                    <a:moveTo>
                      <a:pt x="16" y="0"/>
                    </a:moveTo>
                    <a:lnTo>
                      <a:pt x="14" y="0"/>
                    </a:lnTo>
                    <a:lnTo>
                      <a:pt x="1"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07" name="Freeform 99"/>
              <p:cNvSpPr>
                <a:spLocks/>
              </p:cNvSpPr>
              <p:nvPr/>
            </p:nvSpPr>
            <p:spPr bwMode="auto">
              <a:xfrm>
                <a:off x="5344" y="809"/>
                <a:ext cx="17" cy="17"/>
              </a:xfrm>
              <a:custGeom>
                <a:avLst/>
                <a:gdLst/>
                <a:ahLst/>
                <a:cxnLst>
                  <a:cxn ang="0">
                    <a:pos x="16" y="16"/>
                  </a:cxn>
                  <a:cxn ang="0">
                    <a:pos x="16" y="0"/>
                  </a:cxn>
                  <a:cxn ang="0">
                    <a:pos x="0" y="0"/>
                  </a:cxn>
                  <a:cxn ang="0">
                    <a:pos x="0" y="16"/>
                  </a:cxn>
                </a:cxnLst>
                <a:rect l="0" t="0" r="r" b="b"/>
                <a:pathLst>
                  <a:path w="17" h="17">
                    <a:moveTo>
                      <a:pt x="16" y="16"/>
                    </a:moveTo>
                    <a:lnTo>
                      <a:pt x="16" y="0"/>
                    </a:lnTo>
                    <a:lnTo>
                      <a:pt x="0" y="0"/>
                    </a:lnTo>
                    <a:lnTo>
                      <a:pt x="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08" name="Freeform 100"/>
              <p:cNvSpPr>
                <a:spLocks/>
              </p:cNvSpPr>
              <p:nvPr/>
            </p:nvSpPr>
            <p:spPr bwMode="auto">
              <a:xfrm>
                <a:off x="5345" y="809"/>
                <a:ext cx="17" cy="1"/>
              </a:xfrm>
              <a:custGeom>
                <a:avLst/>
                <a:gdLst/>
                <a:ahLst/>
                <a:cxnLst>
                  <a:cxn ang="0">
                    <a:pos x="0" y="0"/>
                  </a:cxn>
                  <a:cxn ang="0">
                    <a:pos x="16" y="0"/>
                  </a:cxn>
                  <a:cxn ang="0">
                    <a:pos x="0" y="0"/>
                  </a:cxn>
                </a:cxnLst>
                <a:rect l="0" t="0" r="r" b="b"/>
                <a:pathLst>
                  <a:path w="17" h="1">
                    <a:moveTo>
                      <a:pt x="0" y="0"/>
                    </a:moveTo>
                    <a:lnTo>
                      <a:pt x="16"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09" name="Freeform 101"/>
              <p:cNvSpPr>
                <a:spLocks/>
              </p:cNvSpPr>
              <p:nvPr/>
            </p:nvSpPr>
            <p:spPr bwMode="auto">
              <a:xfrm>
                <a:off x="5343" y="809"/>
                <a:ext cx="17" cy="1"/>
              </a:xfrm>
              <a:custGeom>
                <a:avLst/>
                <a:gdLst/>
                <a:ahLst/>
                <a:cxnLst>
                  <a:cxn ang="0">
                    <a:pos x="16" y="0"/>
                  </a:cxn>
                  <a:cxn ang="0">
                    <a:pos x="0" y="0"/>
                  </a:cxn>
                  <a:cxn ang="0">
                    <a:pos x="16" y="0"/>
                  </a:cxn>
                </a:cxnLst>
                <a:rect l="0" t="0" r="r" b="b"/>
                <a:pathLst>
                  <a:path w="17" h="1">
                    <a:moveTo>
                      <a:pt x="16" y="0"/>
                    </a:moveTo>
                    <a:lnTo>
                      <a:pt x="0" y="0"/>
                    </a:lnTo>
                    <a:lnTo>
                      <a:pt x="1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10" name="Freeform 102"/>
              <p:cNvSpPr>
                <a:spLocks/>
              </p:cNvSpPr>
              <p:nvPr/>
            </p:nvSpPr>
            <p:spPr bwMode="auto">
              <a:xfrm>
                <a:off x="5346" y="809"/>
                <a:ext cx="17" cy="1"/>
              </a:xfrm>
              <a:custGeom>
                <a:avLst/>
                <a:gdLst/>
                <a:ahLst/>
                <a:cxnLst>
                  <a:cxn ang="0">
                    <a:pos x="0" y="0"/>
                  </a:cxn>
                  <a:cxn ang="0">
                    <a:pos x="16" y="0"/>
                  </a:cxn>
                  <a:cxn ang="0">
                    <a:pos x="0" y="0"/>
                  </a:cxn>
                </a:cxnLst>
                <a:rect l="0" t="0" r="r" b="b"/>
                <a:pathLst>
                  <a:path w="17" h="1">
                    <a:moveTo>
                      <a:pt x="0" y="0"/>
                    </a:moveTo>
                    <a:lnTo>
                      <a:pt x="16"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11" name="Freeform 103"/>
              <p:cNvSpPr>
                <a:spLocks/>
              </p:cNvSpPr>
              <p:nvPr/>
            </p:nvSpPr>
            <p:spPr bwMode="auto">
              <a:xfrm>
                <a:off x="5328" y="809"/>
                <a:ext cx="17" cy="1"/>
              </a:xfrm>
              <a:custGeom>
                <a:avLst/>
                <a:gdLst/>
                <a:ahLst/>
                <a:cxnLst>
                  <a:cxn ang="0">
                    <a:pos x="16" y="0"/>
                  </a:cxn>
                  <a:cxn ang="0">
                    <a:pos x="0" y="0"/>
                  </a:cxn>
                  <a:cxn ang="0">
                    <a:pos x="16" y="0"/>
                  </a:cxn>
                </a:cxnLst>
                <a:rect l="0" t="0" r="r" b="b"/>
                <a:pathLst>
                  <a:path w="17" h="1">
                    <a:moveTo>
                      <a:pt x="16" y="0"/>
                    </a:moveTo>
                    <a:lnTo>
                      <a:pt x="0" y="0"/>
                    </a:lnTo>
                    <a:lnTo>
                      <a:pt x="1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12" name="Freeform 104"/>
              <p:cNvSpPr>
                <a:spLocks/>
              </p:cNvSpPr>
              <p:nvPr/>
            </p:nvSpPr>
            <p:spPr bwMode="auto">
              <a:xfrm>
                <a:off x="5600" y="813"/>
                <a:ext cx="17" cy="17"/>
              </a:xfrm>
              <a:custGeom>
                <a:avLst/>
                <a:gdLst/>
                <a:ahLst/>
                <a:cxnLst>
                  <a:cxn ang="0">
                    <a:pos x="0" y="16"/>
                  </a:cxn>
                  <a:cxn ang="0">
                    <a:pos x="0" y="0"/>
                  </a:cxn>
                  <a:cxn ang="0">
                    <a:pos x="16" y="0"/>
                  </a:cxn>
                  <a:cxn ang="0">
                    <a:pos x="16" y="16"/>
                  </a:cxn>
                  <a:cxn ang="0">
                    <a:pos x="0" y="16"/>
                  </a:cxn>
                </a:cxnLst>
                <a:rect l="0" t="0" r="r" b="b"/>
                <a:pathLst>
                  <a:path w="17" h="17">
                    <a:moveTo>
                      <a:pt x="0" y="16"/>
                    </a:moveTo>
                    <a:lnTo>
                      <a:pt x="0" y="0"/>
                    </a:lnTo>
                    <a:lnTo>
                      <a:pt x="16" y="0"/>
                    </a:lnTo>
                    <a:lnTo>
                      <a:pt x="16" y="16"/>
                    </a:lnTo>
                    <a:lnTo>
                      <a:pt x="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13" name="Line 105"/>
              <p:cNvSpPr>
                <a:spLocks noChangeShapeType="1"/>
              </p:cNvSpPr>
              <p:nvPr/>
            </p:nvSpPr>
            <p:spPr bwMode="auto">
              <a:xfrm flipV="1">
                <a:off x="5607" y="802"/>
                <a:ext cx="4" cy="18"/>
              </a:xfrm>
              <a:prstGeom prst="line">
                <a:avLst/>
              </a:prstGeom>
              <a:noFill/>
              <a:ln w="12700">
                <a:solidFill>
                  <a:srgbClr val="000000"/>
                </a:solidFill>
                <a:round/>
                <a:headEnd/>
                <a:tailEnd/>
              </a:ln>
              <a:effectLst/>
            </p:spPr>
            <p:txBody>
              <a:bodyPr wrap="none" anchor="ctr"/>
              <a:lstStyle/>
              <a:p>
                <a:endParaRPr lang="en-US"/>
              </a:p>
            </p:txBody>
          </p:sp>
          <p:sp>
            <p:nvSpPr>
              <p:cNvPr id="324714" name="Freeform 106"/>
              <p:cNvSpPr>
                <a:spLocks/>
              </p:cNvSpPr>
              <p:nvPr/>
            </p:nvSpPr>
            <p:spPr bwMode="auto">
              <a:xfrm>
                <a:off x="5267" y="831"/>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4715" name="Line 107"/>
              <p:cNvSpPr>
                <a:spLocks noChangeShapeType="1"/>
              </p:cNvSpPr>
              <p:nvPr/>
            </p:nvSpPr>
            <p:spPr bwMode="auto">
              <a:xfrm flipH="1" flipV="1">
                <a:off x="5253" y="819"/>
                <a:ext cx="21" cy="19"/>
              </a:xfrm>
              <a:prstGeom prst="line">
                <a:avLst/>
              </a:prstGeom>
              <a:noFill/>
              <a:ln w="12700">
                <a:solidFill>
                  <a:srgbClr val="000000"/>
                </a:solidFill>
                <a:round/>
                <a:headEnd/>
                <a:tailEnd/>
              </a:ln>
              <a:effectLst/>
            </p:spPr>
            <p:txBody>
              <a:bodyPr wrap="none" anchor="ctr"/>
              <a:lstStyle/>
              <a:p>
                <a:endParaRPr lang="en-US"/>
              </a:p>
            </p:txBody>
          </p:sp>
          <p:sp>
            <p:nvSpPr>
              <p:cNvPr id="324716" name="Freeform 108"/>
              <p:cNvSpPr>
                <a:spLocks/>
              </p:cNvSpPr>
              <p:nvPr/>
            </p:nvSpPr>
            <p:spPr bwMode="auto">
              <a:xfrm>
                <a:off x="5321" y="788"/>
                <a:ext cx="214" cy="44"/>
              </a:xfrm>
              <a:custGeom>
                <a:avLst/>
                <a:gdLst/>
                <a:ahLst/>
                <a:cxnLst>
                  <a:cxn ang="0">
                    <a:pos x="77" y="0"/>
                  </a:cxn>
                  <a:cxn ang="0">
                    <a:pos x="55" y="29"/>
                  </a:cxn>
                  <a:cxn ang="0">
                    <a:pos x="0" y="26"/>
                  </a:cxn>
                  <a:cxn ang="0">
                    <a:pos x="7" y="43"/>
                  </a:cxn>
                  <a:cxn ang="0">
                    <a:pos x="213" y="38"/>
                  </a:cxn>
                  <a:cxn ang="0">
                    <a:pos x="199" y="21"/>
                  </a:cxn>
                  <a:cxn ang="0">
                    <a:pos x="146" y="12"/>
                  </a:cxn>
                  <a:cxn ang="0">
                    <a:pos x="117" y="12"/>
                  </a:cxn>
                  <a:cxn ang="0">
                    <a:pos x="108" y="0"/>
                  </a:cxn>
                  <a:cxn ang="0">
                    <a:pos x="77" y="0"/>
                  </a:cxn>
                </a:cxnLst>
                <a:rect l="0" t="0" r="r" b="b"/>
                <a:pathLst>
                  <a:path w="214" h="44">
                    <a:moveTo>
                      <a:pt x="77" y="0"/>
                    </a:moveTo>
                    <a:lnTo>
                      <a:pt x="55" y="29"/>
                    </a:lnTo>
                    <a:lnTo>
                      <a:pt x="0" y="26"/>
                    </a:lnTo>
                    <a:lnTo>
                      <a:pt x="7" y="43"/>
                    </a:lnTo>
                    <a:lnTo>
                      <a:pt x="213" y="38"/>
                    </a:lnTo>
                    <a:lnTo>
                      <a:pt x="199" y="21"/>
                    </a:lnTo>
                    <a:lnTo>
                      <a:pt x="146" y="12"/>
                    </a:lnTo>
                    <a:lnTo>
                      <a:pt x="117" y="12"/>
                    </a:lnTo>
                    <a:lnTo>
                      <a:pt x="108" y="0"/>
                    </a:lnTo>
                    <a:lnTo>
                      <a:pt x="77" y="0"/>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grpSp>
      <p:grpSp>
        <p:nvGrpSpPr>
          <p:cNvPr id="324717" name="Group 109"/>
          <p:cNvGrpSpPr>
            <a:grpSpLocks/>
          </p:cNvGrpSpPr>
          <p:nvPr/>
        </p:nvGrpSpPr>
        <p:grpSpPr bwMode="auto">
          <a:xfrm>
            <a:off x="8893176" y="1169989"/>
            <a:ext cx="703263" cy="382587"/>
            <a:chOff x="4642" y="737"/>
            <a:chExt cx="443" cy="241"/>
          </a:xfrm>
        </p:grpSpPr>
        <p:grpSp>
          <p:nvGrpSpPr>
            <p:cNvPr id="324718" name="Group 110"/>
            <p:cNvGrpSpPr>
              <a:grpSpLocks/>
            </p:cNvGrpSpPr>
            <p:nvPr/>
          </p:nvGrpSpPr>
          <p:grpSpPr bwMode="auto">
            <a:xfrm>
              <a:off x="4653" y="737"/>
              <a:ext cx="432" cy="117"/>
              <a:chOff x="4653" y="737"/>
              <a:chExt cx="432" cy="117"/>
            </a:xfrm>
          </p:grpSpPr>
          <p:sp>
            <p:nvSpPr>
              <p:cNvPr id="324719" name="Freeform 111"/>
              <p:cNvSpPr>
                <a:spLocks/>
              </p:cNvSpPr>
              <p:nvPr/>
            </p:nvSpPr>
            <p:spPr bwMode="auto">
              <a:xfrm>
                <a:off x="4653" y="792"/>
                <a:ext cx="432" cy="62"/>
              </a:xfrm>
              <a:custGeom>
                <a:avLst/>
                <a:gdLst/>
                <a:ahLst/>
                <a:cxnLst>
                  <a:cxn ang="0">
                    <a:pos x="0" y="52"/>
                  </a:cxn>
                  <a:cxn ang="0">
                    <a:pos x="431" y="34"/>
                  </a:cxn>
                  <a:cxn ang="0">
                    <a:pos x="356" y="36"/>
                  </a:cxn>
                  <a:cxn ang="0">
                    <a:pos x="369" y="32"/>
                  </a:cxn>
                  <a:cxn ang="0">
                    <a:pos x="354" y="29"/>
                  </a:cxn>
                  <a:cxn ang="0">
                    <a:pos x="346" y="33"/>
                  </a:cxn>
                  <a:cxn ang="0">
                    <a:pos x="349" y="36"/>
                  </a:cxn>
                  <a:cxn ang="0">
                    <a:pos x="328" y="32"/>
                  </a:cxn>
                  <a:cxn ang="0">
                    <a:pos x="306" y="29"/>
                  </a:cxn>
                  <a:cxn ang="0">
                    <a:pos x="303" y="39"/>
                  </a:cxn>
                  <a:cxn ang="0">
                    <a:pos x="301" y="16"/>
                  </a:cxn>
                  <a:cxn ang="0">
                    <a:pos x="296" y="16"/>
                  </a:cxn>
                  <a:cxn ang="0">
                    <a:pos x="293" y="13"/>
                  </a:cxn>
                  <a:cxn ang="0">
                    <a:pos x="293" y="16"/>
                  </a:cxn>
                  <a:cxn ang="0">
                    <a:pos x="282" y="15"/>
                  </a:cxn>
                  <a:cxn ang="0">
                    <a:pos x="278" y="14"/>
                  </a:cxn>
                  <a:cxn ang="0">
                    <a:pos x="277" y="8"/>
                  </a:cxn>
                  <a:cxn ang="0">
                    <a:pos x="273" y="13"/>
                  </a:cxn>
                  <a:cxn ang="0">
                    <a:pos x="266" y="6"/>
                  </a:cxn>
                  <a:cxn ang="0">
                    <a:pos x="263" y="6"/>
                  </a:cxn>
                  <a:cxn ang="0">
                    <a:pos x="261" y="16"/>
                  </a:cxn>
                  <a:cxn ang="0">
                    <a:pos x="258" y="6"/>
                  </a:cxn>
                  <a:cxn ang="0">
                    <a:pos x="258" y="2"/>
                  </a:cxn>
                  <a:cxn ang="0">
                    <a:pos x="243" y="3"/>
                  </a:cxn>
                  <a:cxn ang="0">
                    <a:pos x="243" y="1"/>
                  </a:cxn>
                  <a:cxn ang="0">
                    <a:pos x="238" y="6"/>
                  </a:cxn>
                  <a:cxn ang="0">
                    <a:pos x="237" y="12"/>
                  </a:cxn>
                  <a:cxn ang="0">
                    <a:pos x="232" y="14"/>
                  </a:cxn>
                  <a:cxn ang="0">
                    <a:pos x="230" y="12"/>
                  </a:cxn>
                  <a:cxn ang="0">
                    <a:pos x="228" y="14"/>
                  </a:cxn>
                  <a:cxn ang="0">
                    <a:pos x="226" y="13"/>
                  </a:cxn>
                  <a:cxn ang="0">
                    <a:pos x="225" y="22"/>
                  </a:cxn>
                  <a:cxn ang="0">
                    <a:pos x="190" y="19"/>
                  </a:cxn>
                  <a:cxn ang="0">
                    <a:pos x="190" y="14"/>
                  </a:cxn>
                  <a:cxn ang="0">
                    <a:pos x="186" y="14"/>
                  </a:cxn>
                  <a:cxn ang="0">
                    <a:pos x="185" y="20"/>
                  </a:cxn>
                  <a:cxn ang="0">
                    <a:pos x="178" y="6"/>
                  </a:cxn>
                  <a:cxn ang="0">
                    <a:pos x="176" y="0"/>
                  </a:cxn>
                  <a:cxn ang="0">
                    <a:pos x="172" y="6"/>
                  </a:cxn>
                  <a:cxn ang="0">
                    <a:pos x="172" y="1"/>
                  </a:cxn>
                  <a:cxn ang="0">
                    <a:pos x="159" y="2"/>
                  </a:cxn>
                  <a:cxn ang="0">
                    <a:pos x="158" y="10"/>
                  </a:cxn>
                  <a:cxn ang="0">
                    <a:pos x="147" y="5"/>
                  </a:cxn>
                  <a:cxn ang="0">
                    <a:pos x="144" y="3"/>
                  </a:cxn>
                  <a:cxn ang="0">
                    <a:pos x="140" y="9"/>
                  </a:cxn>
                  <a:cxn ang="0">
                    <a:pos x="141" y="18"/>
                  </a:cxn>
                  <a:cxn ang="0">
                    <a:pos x="136" y="32"/>
                  </a:cxn>
                  <a:cxn ang="0">
                    <a:pos x="86" y="30"/>
                  </a:cxn>
                  <a:cxn ang="0">
                    <a:pos x="64" y="34"/>
                  </a:cxn>
                  <a:cxn ang="0">
                    <a:pos x="61" y="31"/>
                  </a:cxn>
                  <a:cxn ang="0">
                    <a:pos x="59" y="31"/>
                  </a:cxn>
                  <a:cxn ang="0">
                    <a:pos x="61" y="34"/>
                  </a:cxn>
                  <a:cxn ang="0">
                    <a:pos x="58" y="35"/>
                  </a:cxn>
                  <a:cxn ang="0">
                    <a:pos x="47" y="37"/>
                  </a:cxn>
                  <a:cxn ang="0">
                    <a:pos x="36" y="42"/>
                  </a:cxn>
                  <a:cxn ang="0">
                    <a:pos x="39" y="38"/>
                  </a:cxn>
                  <a:cxn ang="0">
                    <a:pos x="31" y="35"/>
                  </a:cxn>
                  <a:cxn ang="0">
                    <a:pos x="30" y="37"/>
                  </a:cxn>
                  <a:cxn ang="0">
                    <a:pos x="29" y="43"/>
                  </a:cxn>
                </a:cxnLst>
                <a:rect l="0" t="0" r="r" b="b"/>
                <a:pathLst>
                  <a:path w="432" h="62">
                    <a:moveTo>
                      <a:pt x="1" y="42"/>
                    </a:moveTo>
                    <a:lnTo>
                      <a:pt x="0" y="46"/>
                    </a:lnTo>
                    <a:lnTo>
                      <a:pt x="0" y="52"/>
                    </a:lnTo>
                    <a:lnTo>
                      <a:pt x="2" y="60"/>
                    </a:lnTo>
                    <a:lnTo>
                      <a:pt x="412" y="61"/>
                    </a:lnTo>
                    <a:lnTo>
                      <a:pt x="431" y="34"/>
                    </a:lnTo>
                    <a:lnTo>
                      <a:pt x="355" y="37"/>
                    </a:lnTo>
                    <a:lnTo>
                      <a:pt x="355" y="36"/>
                    </a:lnTo>
                    <a:lnTo>
                      <a:pt x="356" y="36"/>
                    </a:lnTo>
                    <a:lnTo>
                      <a:pt x="356" y="33"/>
                    </a:lnTo>
                    <a:lnTo>
                      <a:pt x="355" y="32"/>
                    </a:lnTo>
                    <a:lnTo>
                      <a:pt x="369" y="32"/>
                    </a:lnTo>
                    <a:lnTo>
                      <a:pt x="369" y="31"/>
                    </a:lnTo>
                    <a:lnTo>
                      <a:pt x="355" y="31"/>
                    </a:lnTo>
                    <a:lnTo>
                      <a:pt x="354" y="29"/>
                    </a:lnTo>
                    <a:lnTo>
                      <a:pt x="347" y="29"/>
                    </a:lnTo>
                    <a:lnTo>
                      <a:pt x="346" y="30"/>
                    </a:lnTo>
                    <a:lnTo>
                      <a:pt x="346" y="33"/>
                    </a:lnTo>
                    <a:lnTo>
                      <a:pt x="347" y="35"/>
                    </a:lnTo>
                    <a:lnTo>
                      <a:pt x="348" y="36"/>
                    </a:lnTo>
                    <a:lnTo>
                      <a:pt x="349" y="36"/>
                    </a:lnTo>
                    <a:lnTo>
                      <a:pt x="349" y="37"/>
                    </a:lnTo>
                    <a:lnTo>
                      <a:pt x="328" y="38"/>
                    </a:lnTo>
                    <a:lnTo>
                      <a:pt x="328" y="32"/>
                    </a:lnTo>
                    <a:lnTo>
                      <a:pt x="320" y="32"/>
                    </a:lnTo>
                    <a:lnTo>
                      <a:pt x="320" y="29"/>
                    </a:lnTo>
                    <a:lnTo>
                      <a:pt x="306" y="29"/>
                    </a:lnTo>
                    <a:lnTo>
                      <a:pt x="306" y="32"/>
                    </a:lnTo>
                    <a:lnTo>
                      <a:pt x="302" y="32"/>
                    </a:lnTo>
                    <a:lnTo>
                      <a:pt x="303" y="39"/>
                    </a:lnTo>
                    <a:lnTo>
                      <a:pt x="301" y="39"/>
                    </a:lnTo>
                    <a:lnTo>
                      <a:pt x="299" y="21"/>
                    </a:lnTo>
                    <a:lnTo>
                      <a:pt x="301" y="16"/>
                    </a:lnTo>
                    <a:lnTo>
                      <a:pt x="301" y="14"/>
                    </a:lnTo>
                    <a:lnTo>
                      <a:pt x="297" y="14"/>
                    </a:lnTo>
                    <a:lnTo>
                      <a:pt x="296" y="16"/>
                    </a:lnTo>
                    <a:lnTo>
                      <a:pt x="296" y="13"/>
                    </a:lnTo>
                    <a:lnTo>
                      <a:pt x="295" y="12"/>
                    </a:lnTo>
                    <a:lnTo>
                      <a:pt x="293" y="13"/>
                    </a:lnTo>
                    <a:lnTo>
                      <a:pt x="292" y="14"/>
                    </a:lnTo>
                    <a:lnTo>
                      <a:pt x="292" y="15"/>
                    </a:lnTo>
                    <a:lnTo>
                      <a:pt x="293" y="16"/>
                    </a:lnTo>
                    <a:lnTo>
                      <a:pt x="280" y="16"/>
                    </a:lnTo>
                    <a:lnTo>
                      <a:pt x="281" y="15"/>
                    </a:lnTo>
                    <a:lnTo>
                      <a:pt x="282" y="15"/>
                    </a:lnTo>
                    <a:lnTo>
                      <a:pt x="282" y="10"/>
                    </a:lnTo>
                    <a:lnTo>
                      <a:pt x="278" y="10"/>
                    </a:lnTo>
                    <a:lnTo>
                      <a:pt x="278" y="14"/>
                    </a:lnTo>
                    <a:lnTo>
                      <a:pt x="278" y="13"/>
                    </a:lnTo>
                    <a:lnTo>
                      <a:pt x="278" y="10"/>
                    </a:lnTo>
                    <a:lnTo>
                      <a:pt x="277" y="8"/>
                    </a:lnTo>
                    <a:lnTo>
                      <a:pt x="275" y="11"/>
                    </a:lnTo>
                    <a:lnTo>
                      <a:pt x="276" y="13"/>
                    </a:lnTo>
                    <a:lnTo>
                      <a:pt x="273" y="13"/>
                    </a:lnTo>
                    <a:lnTo>
                      <a:pt x="274" y="8"/>
                    </a:lnTo>
                    <a:lnTo>
                      <a:pt x="266" y="8"/>
                    </a:lnTo>
                    <a:lnTo>
                      <a:pt x="266" y="6"/>
                    </a:lnTo>
                    <a:lnTo>
                      <a:pt x="265" y="5"/>
                    </a:lnTo>
                    <a:lnTo>
                      <a:pt x="264" y="5"/>
                    </a:lnTo>
                    <a:lnTo>
                      <a:pt x="263" y="6"/>
                    </a:lnTo>
                    <a:lnTo>
                      <a:pt x="263" y="8"/>
                    </a:lnTo>
                    <a:lnTo>
                      <a:pt x="261" y="8"/>
                    </a:lnTo>
                    <a:lnTo>
                      <a:pt x="261" y="16"/>
                    </a:lnTo>
                    <a:lnTo>
                      <a:pt x="260" y="16"/>
                    </a:lnTo>
                    <a:lnTo>
                      <a:pt x="259" y="9"/>
                    </a:lnTo>
                    <a:lnTo>
                      <a:pt x="258" y="6"/>
                    </a:lnTo>
                    <a:lnTo>
                      <a:pt x="257" y="6"/>
                    </a:lnTo>
                    <a:lnTo>
                      <a:pt x="257" y="3"/>
                    </a:lnTo>
                    <a:lnTo>
                      <a:pt x="258" y="2"/>
                    </a:lnTo>
                    <a:lnTo>
                      <a:pt x="257" y="2"/>
                    </a:lnTo>
                    <a:lnTo>
                      <a:pt x="243" y="2"/>
                    </a:lnTo>
                    <a:lnTo>
                      <a:pt x="243" y="3"/>
                    </a:lnTo>
                    <a:lnTo>
                      <a:pt x="244" y="6"/>
                    </a:lnTo>
                    <a:lnTo>
                      <a:pt x="243" y="6"/>
                    </a:lnTo>
                    <a:lnTo>
                      <a:pt x="243" y="1"/>
                    </a:lnTo>
                    <a:lnTo>
                      <a:pt x="240" y="2"/>
                    </a:lnTo>
                    <a:lnTo>
                      <a:pt x="240" y="6"/>
                    </a:lnTo>
                    <a:lnTo>
                      <a:pt x="238" y="6"/>
                    </a:lnTo>
                    <a:lnTo>
                      <a:pt x="238" y="7"/>
                    </a:lnTo>
                    <a:lnTo>
                      <a:pt x="237" y="7"/>
                    </a:lnTo>
                    <a:lnTo>
                      <a:pt x="237" y="12"/>
                    </a:lnTo>
                    <a:lnTo>
                      <a:pt x="234" y="12"/>
                    </a:lnTo>
                    <a:lnTo>
                      <a:pt x="232" y="12"/>
                    </a:lnTo>
                    <a:lnTo>
                      <a:pt x="232" y="14"/>
                    </a:lnTo>
                    <a:lnTo>
                      <a:pt x="232" y="13"/>
                    </a:lnTo>
                    <a:lnTo>
                      <a:pt x="231" y="13"/>
                    </a:lnTo>
                    <a:lnTo>
                      <a:pt x="230" y="12"/>
                    </a:lnTo>
                    <a:lnTo>
                      <a:pt x="229" y="14"/>
                    </a:lnTo>
                    <a:lnTo>
                      <a:pt x="229" y="15"/>
                    </a:lnTo>
                    <a:lnTo>
                      <a:pt x="228" y="14"/>
                    </a:lnTo>
                    <a:lnTo>
                      <a:pt x="228" y="13"/>
                    </a:lnTo>
                    <a:lnTo>
                      <a:pt x="227" y="13"/>
                    </a:lnTo>
                    <a:lnTo>
                      <a:pt x="226" y="13"/>
                    </a:lnTo>
                    <a:lnTo>
                      <a:pt x="226" y="14"/>
                    </a:lnTo>
                    <a:lnTo>
                      <a:pt x="225" y="14"/>
                    </a:lnTo>
                    <a:lnTo>
                      <a:pt x="225" y="22"/>
                    </a:lnTo>
                    <a:lnTo>
                      <a:pt x="196" y="22"/>
                    </a:lnTo>
                    <a:lnTo>
                      <a:pt x="196" y="20"/>
                    </a:lnTo>
                    <a:lnTo>
                      <a:pt x="190" y="19"/>
                    </a:lnTo>
                    <a:lnTo>
                      <a:pt x="190" y="17"/>
                    </a:lnTo>
                    <a:lnTo>
                      <a:pt x="190" y="15"/>
                    </a:lnTo>
                    <a:lnTo>
                      <a:pt x="190" y="14"/>
                    </a:lnTo>
                    <a:lnTo>
                      <a:pt x="189" y="13"/>
                    </a:lnTo>
                    <a:lnTo>
                      <a:pt x="187" y="13"/>
                    </a:lnTo>
                    <a:lnTo>
                      <a:pt x="186" y="14"/>
                    </a:lnTo>
                    <a:lnTo>
                      <a:pt x="186" y="17"/>
                    </a:lnTo>
                    <a:lnTo>
                      <a:pt x="187" y="20"/>
                    </a:lnTo>
                    <a:lnTo>
                      <a:pt x="185" y="20"/>
                    </a:lnTo>
                    <a:lnTo>
                      <a:pt x="183" y="16"/>
                    </a:lnTo>
                    <a:lnTo>
                      <a:pt x="179" y="16"/>
                    </a:lnTo>
                    <a:lnTo>
                      <a:pt x="178" y="6"/>
                    </a:lnTo>
                    <a:lnTo>
                      <a:pt x="177" y="6"/>
                    </a:lnTo>
                    <a:lnTo>
                      <a:pt x="176" y="6"/>
                    </a:lnTo>
                    <a:lnTo>
                      <a:pt x="176" y="0"/>
                    </a:lnTo>
                    <a:lnTo>
                      <a:pt x="173" y="0"/>
                    </a:lnTo>
                    <a:lnTo>
                      <a:pt x="174" y="6"/>
                    </a:lnTo>
                    <a:lnTo>
                      <a:pt x="172" y="6"/>
                    </a:lnTo>
                    <a:lnTo>
                      <a:pt x="172" y="3"/>
                    </a:lnTo>
                    <a:lnTo>
                      <a:pt x="173" y="2"/>
                    </a:lnTo>
                    <a:lnTo>
                      <a:pt x="172" y="1"/>
                    </a:lnTo>
                    <a:lnTo>
                      <a:pt x="159" y="1"/>
                    </a:lnTo>
                    <a:lnTo>
                      <a:pt x="158" y="2"/>
                    </a:lnTo>
                    <a:lnTo>
                      <a:pt x="159" y="2"/>
                    </a:lnTo>
                    <a:lnTo>
                      <a:pt x="159" y="6"/>
                    </a:lnTo>
                    <a:lnTo>
                      <a:pt x="158" y="7"/>
                    </a:lnTo>
                    <a:lnTo>
                      <a:pt x="158" y="10"/>
                    </a:lnTo>
                    <a:lnTo>
                      <a:pt x="147" y="10"/>
                    </a:lnTo>
                    <a:lnTo>
                      <a:pt x="147" y="6"/>
                    </a:lnTo>
                    <a:lnTo>
                      <a:pt x="147" y="5"/>
                    </a:lnTo>
                    <a:lnTo>
                      <a:pt x="147" y="4"/>
                    </a:lnTo>
                    <a:lnTo>
                      <a:pt x="146" y="3"/>
                    </a:lnTo>
                    <a:lnTo>
                      <a:pt x="144" y="3"/>
                    </a:lnTo>
                    <a:lnTo>
                      <a:pt x="144" y="7"/>
                    </a:lnTo>
                    <a:lnTo>
                      <a:pt x="144" y="9"/>
                    </a:lnTo>
                    <a:lnTo>
                      <a:pt x="140" y="9"/>
                    </a:lnTo>
                    <a:lnTo>
                      <a:pt x="141" y="12"/>
                    </a:lnTo>
                    <a:lnTo>
                      <a:pt x="141" y="16"/>
                    </a:lnTo>
                    <a:lnTo>
                      <a:pt x="141" y="18"/>
                    </a:lnTo>
                    <a:lnTo>
                      <a:pt x="141" y="31"/>
                    </a:lnTo>
                    <a:lnTo>
                      <a:pt x="136" y="31"/>
                    </a:lnTo>
                    <a:lnTo>
                      <a:pt x="136" y="32"/>
                    </a:lnTo>
                    <a:lnTo>
                      <a:pt x="104" y="32"/>
                    </a:lnTo>
                    <a:lnTo>
                      <a:pt x="101" y="30"/>
                    </a:lnTo>
                    <a:lnTo>
                      <a:pt x="86" y="30"/>
                    </a:lnTo>
                    <a:lnTo>
                      <a:pt x="86" y="37"/>
                    </a:lnTo>
                    <a:lnTo>
                      <a:pt x="63" y="37"/>
                    </a:lnTo>
                    <a:lnTo>
                      <a:pt x="64" y="34"/>
                    </a:lnTo>
                    <a:lnTo>
                      <a:pt x="67" y="34"/>
                    </a:lnTo>
                    <a:lnTo>
                      <a:pt x="67" y="31"/>
                    </a:lnTo>
                    <a:lnTo>
                      <a:pt x="61" y="31"/>
                    </a:lnTo>
                    <a:lnTo>
                      <a:pt x="61" y="29"/>
                    </a:lnTo>
                    <a:lnTo>
                      <a:pt x="59" y="29"/>
                    </a:lnTo>
                    <a:lnTo>
                      <a:pt x="59" y="31"/>
                    </a:lnTo>
                    <a:lnTo>
                      <a:pt x="57" y="31"/>
                    </a:lnTo>
                    <a:lnTo>
                      <a:pt x="57" y="34"/>
                    </a:lnTo>
                    <a:lnTo>
                      <a:pt x="61" y="34"/>
                    </a:lnTo>
                    <a:lnTo>
                      <a:pt x="61" y="37"/>
                    </a:lnTo>
                    <a:lnTo>
                      <a:pt x="59" y="37"/>
                    </a:lnTo>
                    <a:lnTo>
                      <a:pt x="58" y="35"/>
                    </a:lnTo>
                    <a:lnTo>
                      <a:pt x="54" y="35"/>
                    </a:lnTo>
                    <a:lnTo>
                      <a:pt x="54" y="37"/>
                    </a:lnTo>
                    <a:lnTo>
                      <a:pt x="47" y="37"/>
                    </a:lnTo>
                    <a:lnTo>
                      <a:pt x="47" y="44"/>
                    </a:lnTo>
                    <a:lnTo>
                      <a:pt x="36" y="43"/>
                    </a:lnTo>
                    <a:lnTo>
                      <a:pt x="36" y="42"/>
                    </a:lnTo>
                    <a:lnTo>
                      <a:pt x="38" y="41"/>
                    </a:lnTo>
                    <a:lnTo>
                      <a:pt x="38" y="40"/>
                    </a:lnTo>
                    <a:lnTo>
                      <a:pt x="39" y="38"/>
                    </a:lnTo>
                    <a:lnTo>
                      <a:pt x="39" y="36"/>
                    </a:lnTo>
                    <a:lnTo>
                      <a:pt x="37" y="35"/>
                    </a:lnTo>
                    <a:lnTo>
                      <a:pt x="31" y="35"/>
                    </a:lnTo>
                    <a:lnTo>
                      <a:pt x="30" y="37"/>
                    </a:lnTo>
                    <a:lnTo>
                      <a:pt x="16" y="37"/>
                    </a:lnTo>
                    <a:lnTo>
                      <a:pt x="30" y="37"/>
                    </a:lnTo>
                    <a:lnTo>
                      <a:pt x="29" y="38"/>
                    </a:lnTo>
                    <a:lnTo>
                      <a:pt x="29" y="42"/>
                    </a:lnTo>
                    <a:lnTo>
                      <a:pt x="29" y="43"/>
                    </a:lnTo>
                    <a:lnTo>
                      <a:pt x="0" y="42"/>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nvGrpSpPr>
              <p:cNvPr id="324720" name="Group 112"/>
              <p:cNvGrpSpPr>
                <a:grpSpLocks/>
              </p:cNvGrpSpPr>
              <p:nvPr/>
            </p:nvGrpSpPr>
            <p:grpSpPr bwMode="auto">
              <a:xfrm>
                <a:off x="4915" y="737"/>
                <a:ext cx="57" cy="87"/>
                <a:chOff x="4915" y="737"/>
                <a:chExt cx="57" cy="87"/>
              </a:xfrm>
            </p:grpSpPr>
            <p:sp>
              <p:nvSpPr>
                <p:cNvPr id="324721" name="Freeform 113"/>
                <p:cNvSpPr>
                  <a:spLocks/>
                </p:cNvSpPr>
                <p:nvPr/>
              </p:nvSpPr>
              <p:spPr bwMode="auto">
                <a:xfrm>
                  <a:off x="4939" y="776"/>
                  <a:ext cx="17" cy="17"/>
                </a:xfrm>
                <a:custGeom>
                  <a:avLst/>
                  <a:gdLst/>
                  <a:ahLst/>
                  <a:cxnLst>
                    <a:cxn ang="0">
                      <a:pos x="0" y="16"/>
                    </a:cxn>
                    <a:cxn ang="0">
                      <a:pos x="0" y="0"/>
                    </a:cxn>
                    <a:cxn ang="0">
                      <a:pos x="16" y="0"/>
                    </a:cxn>
                    <a:cxn ang="0">
                      <a:pos x="16" y="16"/>
                    </a:cxn>
                    <a:cxn ang="0">
                      <a:pos x="0" y="16"/>
                    </a:cxn>
                  </a:cxnLst>
                  <a:rect l="0" t="0" r="r" b="b"/>
                  <a:pathLst>
                    <a:path w="17" h="17">
                      <a:moveTo>
                        <a:pt x="0" y="16"/>
                      </a:moveTo>
                      <a:lnTo>
                        <a:pt x="0" y="0"/>
                      </a:lnTo>
                      <a:lnTo>
                        <a:pt x="16" y="0"/>
                      </a:lnTo>
                      <a:lnTo>
                        <a:pt x="16" y="16"/>
                      </a:lnTo>
                      <a:lnTo>
                        <a:pt x="0"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22" name="Freeform 114"/>
                <p:cNvSpPr>
                  <a:spLocks/>
                </p:cNvSpPr>
                <p:nvPr/>
              </p:nvSpPr>
              <p:spPr bwMode="auto">
                <a:xfrm>
                  <a:off x="4939" y="776"/>
                  <a:ext cx="17" cy="17"/>
                </a:xfrm>
                <a:custGeom>
                  <a:avLst/>
                  <a:gdLst/>
                  <a:ahLst/>
                  <a:cxnLst>
                    <a:cxn ang="0">
                      <a:pos x="0" y="16"/>
                    </a:cxn>
                    <a:cxn ang="0">
                      <a:pos x="0" y="0"/>
                    </a:cxn>
                    <a:cxn ang="0">
                      <a:pos x="16" y="0"/>
                    </a:cxn>
                    <a:cxn ang="0">
                      <a:pos x="16" y="16"/>
                    </a:cxn>
                    <a:cxn ang="0">
                      <a:pos x="0" y="16"/>
                    </a:cxn>
                  </a:cxnLst>
                  <a:rect l="0" t="0" r="r" b="b"/>
                  <a:pathLst>
                    <a:path w="17" h="17">
                      <a:moveTo>
                        <a:pt x="0" y="16"/>
                      </a:moveTo>
                      <a:lnTo>
                        <a:pt x="0" y="0"/>
                      </a:lnTo>
                      <a:lnTo>
                        <a:pt x="16" y="0"/>
                      </a:lnTo>
                      <a:lnTo>
                        <a:pt x="16" y="16"/>
                      </a:lnTo>
                      <a:lnTo>
                        <a:pt x="0" y="16"/>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723" name="Freeform 115"/>
                <p:cNvSpPr>
                  <a:spLocks/>
                </p:cNvSpPr>
                <p:nvPr/>
              </p:nvSpPr>
              <p:spPr bwMode="auto">
                <a:xfrm>
                  <a:off x="4939" y="773"/>
                  <a:ext cx="17" cy="17"/>
                </a:xfrm>
                <a:custGeom>
                  <a:avLst/>
                  <a:gdLst/>
                  <a:ahLst/>
                  <a:cxnLst>
                    <a:cxn ang="0">
                      <a:pos x="16" y="0"/>
                    </a:cxn>
                    <a:cxn ang="0">
                      <a:pos x="16" y="16"/>
                    </a:cxn>
                    <a:cxn ang="0">
                      <a:pos x="0" y="16"/>
                    </a:cxn>
                    <a:cxn ang="0">
                      <a:pos x="5" y="0"/>
                    </a:cxn>
                    <a:cxn ang="0">
                      <a:pos x="16" y="0"/>
                    </a:cxn>
                  </a:cxnLst>
                  <a:rect l="0" t="0" r="r" b="b"/>
                  <a:pathLst>
                    <a:path w="17" h="17">
                      <a:moveTo>
                        <a:pt x="16" y="0"/>
                      </a:moveTo>
                      <a:lnTo>
                        <a:pt x="16" y="16"/>
                      </a:lnTo>
                      <a:lnTo>
                        <a:pt x="0" y="16"/>
                      </a:lnTo>
                      <a:lnTo>
                        <a:pt x="5" y="0"/>
                      </a:lnTo>
                      <a:lnTo>
                        <a:pt x="16"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24" name="Freeform 116"/>
                <p:cNvSpPr>
                  <a:spLocks/>
                </p:cNvSpPr>
                <p:nvPr/>
              </p:nvSpPr>
              <p:spPr bwMode="auto">
                <a:xfrm>
                  <a:off x="4939" y="773"/>
                  <a:ext cx="17" cy="17"/>
                </a:xfrm>
                <a:custGeom>
                  <a:avLst/>
                  <a:gdLst/>
                  <a:ahLst/>
                  <a:cxnLst>
                    <a:cxn ang="0">
                      <a:pos x="16" y="0"/>
                    </a:cxn>
                    <a:cxn ang="0">
                      <a:pos x="16" y="16"/>
                    </a:cxn>
                    <a:cxn ang="0">
                      <a:pos x="0" y="16"/>
                    </a:cxn>
                    <a:cxn ang="0">
                      <a:pos x="5" y="0"/>
                    </a:cxn>
                    <a:cxn ang="0">
                      <a:pos x="16" y="0"/>
                    </a:cxn>
                  </a:cxnLst>
                  <a:rect l="0" t="0" r="r" b="b"/>
                  <a:pathLst>
                    <a:path w="17" h="17">
                      <a:moveTo>
                        <a:pt x="16" y="0"/>
                      </a:moveTo>
                      <a:lnTo>
                        <a:pt x="16" y="16"/>
                      </a:lnTo>
                      <a:lnTo>
                        <a:pt x="0" y="16"/>
                      </a:lnTo>
                      <a:lnTo>
                        <a:pt x="5" y="0"/>
                      </a:lnTo>
                      <a:lnTo>
                        <a:pt x="1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25" name="Freeform 117"/>
                <p:cNvSpPr>
                  <a:spLocks/>
                </p:cNvSpPr>
                <p:nvPr/>
              </p:nvSpPr>
              <p:spPr bwMode="auto">
                <a:xfrm>
                  <a:off x="4938" y="771"/>
                  <a:ext cx="17" cy="17"/>
                </a:xfrm>
                <a:custGeom>
                  <a:avLst/>
                  <a:gdLst/>
                  <a:ahLst/>
                  <a:cxnLst>
                    <a:cxn ang="0">
                      <a:pos x="16" y="0"/>
                    </a:cxn>
                    <a:cxn ang="0">
                      <a:pos x="0" y="10"/>
                    </a:cxn>
                    <a:cxn ang="0">
                      <a:pos x="16" y="16"/>
                    </a:cxn>
                    <a:cxn ang="0">
                      <a:pos x="16" y="0"/>
                    </a:cxn>
                  </a:cxnLst>
                  <a:rect l="0" t="0" r="r" b="b"/>
                  <a:pathLst>
                    <a:path w="17" h="17">
                      <a:moveTo>
                        <a:pt x="16" y="0"/>
                      </a:moveTo>
                      <a:lnTo>
                        <a:pt x="0" y="10"/>
                      </a:lnTo>
                      <a:lnTo>
                        <a:pt x="16" y="16"/>
                      </a:lnTo>
                      <a:lnTo>
                        <a:pt x="16"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26" name="Freeform 118"/>
                <p:cNvSpPr>
                  <a:spLocks/>
                </p:cNvSpPr>
                <p:nvPr/>
              </p:nvSpPr>
              <p:spPr bwMode="auto">
                <a:xfrm>
                  <a:off x="4938" y="771"/>
                  <a:ext cx="17" cy="17"/>
                </a:xfrm>
                <a:custGeom>
                  <a:avLst/>
                  <a:gdLst/>
                  <a:ahLst/>
                  <a:cxnLst>
                    <a:cxn ang="0">
                      <a:pos x="16" y="0"/>
                    </a:cxn>
                    <a:cxn ang="0">
                      <a:pos x="0" y="10"/>
                    </a:cxn>
                    <a:cxn ang="0">
                      <a:pos x="16" y="16"/>
                    </a:cxn>
                    <a:cxn ang="0">
                      <a:pos x="16" y="0"/>
                    </a:cxn>
                  </a:cxnLst>
                  <a:rect l="0" t="0" r="r" b="b"/>
                  <a:pathLst>
                    <a:path w="17" h="17">
                      <a:moveTo>
                        <a:pt x="16" y="0"/>
                      </a:moveTo>
                      <a:lnTo>
                        <a:pt x="0" y="10"/>
                      </a:lnTo>
                      <a:lnTo>
                        <a:pt x="16" y="16"/>
                      </a:lnTo>
                      <a:lnTo>
                        <a:pt x="16" y="0"/>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727" name="Freeform 119"/>
                <p:cNvSpPr>
                  <a:spLocks/>
                </p:cNvSpPr>
                <p:nvPr/>
              </p:nvSpPr>
              <p:spPr bwMode="auto">
                <a:xfrm>
                  <a:off x="4943" y="769"/>
                  <a:ext cx="17" cy="17"/>
                </a:xfrm>
                <a:custGeom>
                  <a:avLst/>
                  <a:gdLst/>
                  <a:ahLst/>
                  <a:cxnLst>
                    <a:cxn ang="0">
                      <a:pos x="0" y="0"/>
                    </a:cxn>
                    <a:cxn ang="0">
                      <a:pos x="16" y="8"/>
                    </a:cxn>
                    <a:cxn ang="0">
                      <a:pos x="0" y="16"/>
                    </a:cxn>
                    <a:cxn ang="0">
                      <a:pos x="0" y="0"/>
                    </a:cxn>
                  </a:cxnLst>
                  <a:rect l="0" t="0" r="r" b="b"/>
                  <a:pathLst>
                    <a:path w="17" h="17">
                      <a:moveTo>
                        <a:pt x="0" y="0"/>
                      </a:moveTo>
                      <a:lnTo>
                        <a:pt x="16" y="8"/>
                      </a:lnTo>
                      <a:lnTo>
                        <a:pt x="0" y="16"/>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28" name="Freeform 120"/>
                <p:cNvSpPr>
                  <a:spLocks/>
                </p:cNvSpPr>
                <p:nvPr/>
              </p:nvSpPr>
              <p:spPr bwMode="auto">
                <a:xfrm>
                  <a:off x="4941" y="769"/>
                  <a:ext cx="17" cy="17"/>
                </a:xfrm>
                <a:custGeom>
                  <a:avLst/>
                  <a:gdLst/>
                  <a:ahLst/>
                  <a:cxnLst>
                    <a:cxn ang="0">
                      <a:pos x="0" y="16"/>
                    </a:cxn>
                    <a:cxn ang="0">
                      <a:pos x="0" y="0"/>
                    </a:cxn>
                    <a:cxn ang="0">
                      <a:pos x="16" y="0"/>
                    </a:cxn>
                    <a:cxn ang="0">
                      <a:pos x="16" y="16"/>
                    </a:cxn>
                    <a:cxn ang="0">
                      <a:pos x="0" y="16"/>
                    </a:cxn>
                  </a:cxnLst>
                  <a:rect l="0" t="0" r="r" b="b"/>
                  <a:pathLst>
                    <a:path w="17" h="17">
                      <a:moveTo>
                        <a:pt x="0" y="16"/>
                      </a:moveTo>
                      <a:lnTo>
                        <a:pt x="0" y="0"/>
                      </a:lnTo>
                      <a:lnTo>
                        <a:pt x="16" y="0"/>
                      </a:lnTo>
                      <a:lnTo>
                        <a:pt x="16" y="16"/>
                      </a:lnTo>
                      <a:lnTo>
                        <a:pt x="0"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29" name="Freeform 121"/>
                <p:cNvSpPr>
                  <a:spLocks/>
                </p:cNvSpPr>
                <p:nvPr/>
              </p:nvSpPr>
              <p:spPr bwMode="auto">
                <a:xfrm>
                  <a:off x="4941" y="769"/>
                  <a:ext cx="17" cy="17"/>
                </a:xfrm>
                <a:custGeom>
                  <a:avLst/>
                  <a:gdLst/>
                  <a:ahLst/>
                  <a:cxnLst>
                    <a:cxn ang="0">
                      <a:pos x="0" y="16"/>
                    </a:cxn>
                    <a:cxn ang="0">
                      <a:pos x="0" y="0"/>
                    </a:cxn>
                    <a:cxn ang="0">
                      <a:pos x="16" y="0"/>
                    </a:cxn>
                    <a:cxn ang="0">
                      <a:pos x="16" y="16"/>
                    </a:cxn>
                    <a:cxn ang="0">
                      <a:pos x="0" y="16"/>
                    </a:cxn>
                  </a:cxnLst>
                  <a:rect l="0" t="0" r="r" b="b"/>
                  <a:pathLst>
                    <a:path w="17" h="17">
                      <a:moveTo>
                        <a:pt x="0" y="16"/>
                      </a:moveTo>
                      <a:lnTo>
                        <a:pt x="0" y="0"/>
                      </a:lnTo>
                      <a:lnTo>
                        <a:pt x="16" y="0"/>
                      </a:lnTo>
                      <a:lnTo>
                        <a:pt x="16" y="16"/>
                      </a:lnTo>
                      <a:lnTo>
                        <a:pt x="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30" name="Freeform 122"/>
                <p:cNvSpPr>
                  <a:spLocks/>
                </p:cNvSpPr>
                <p:nvPr/>
              </p:nvSpPr>
              <p:spPr bwMode="auto">
                <a:xfrm>
                  <a:off x="4929" y="778"/>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31" name="Freeform 123"/>
                <p:cNvSpPr>
                  <a:spLocks/>
                </p:cNvSpPr>
                <p:nvPr/>
              </p:nvSpPr>
              <p:spPr bwMode="auto">
                <a:xfrm>
                  <a:off x="4929" y="778"/>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32" name="Freeform 124"/>
                <p:cNvSpPr>
                  <a:spLocks/>
                </p:cNvSpPr>
                <p:nvPr/>
              </p:nvSpPr>
              <p:spPr bwMode="auto">
                <a:xfrm>
                  <a:off x="4937" y="788"/>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33" name="Freeform 125"/>
                <p:cNvSpPr>
                  <a:spLocks/>
                </p:cNvSpPr>
                <p:nvPr/>
              </p:nvSpPr>
              <p:spPr bwMode="auto">
                <a:xfrm>
                  <a:off x="4937" y="788"/>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734" name="Freeform 126"/>
                <p:cNvSpPr>
                  <a:spLocks/>
                </p:cNvSpPr>
                <p:nvPr/>
              </p:nvSpPr>
              <p:spPr bwMode="auto">
                <a:xfrm>
                  <a:off x="4937" y="795"/>
                  <a:ext cx="17" cy="1"/>
                </a:xfrm>
                <a:custGeom>
                  <a:avLst/>
                  <a:gdLst/>
                  <a:ahLst/>
                  <a:cxnLst>
                    <a:cxn ang="0">
                      <a:pos x="16" y="0"/>
                    </a:cxn>
                    <a:cxn ang="0">
                      <a:pos x="0" y="0"/>
                    </a:cxn>
                    <a:cxn ang="0">
                      <a:pos x="16" y="0"/>
                    </a:cxn>
                  </a:cxnLst>
                  <a:rect l="0" t="0" r="r" b="b"/>
                  <a:pathLst>
                    <a:path w="17" h="1">
                      <a:moveTo>
                        <a:pt x="16" y="0"/>
                      </a:moveTo>
                      <a:lnTo>
                        <a:pt x="0" y="0"/>
                      </a:lnTo>
                      <a:lnTo>
                        <a:pt x="16"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35" name="Freeform 127"/>
                <p:cNvSpPr>
                  <a:spLocks/>
                </p:cNvSpPr>
                <p:nvPr/>
              </p:nvSpPr>
              <p:spPr bwMode="auto">
                <a:xfrm>
                  <a:off x="4937" y="795"/>
                  <a:ext cx="17" cy="1"/>
                </a:xfrm>
                <a:custGeom>
                  <a:avLst/>
                  <a:gdLst/>
                  <a:ahLst/>
                  <a:cxnLst>
                    <a:cxn ang="0">
                      <a:pos x="16" y="0"/>
                    </a:cxn>
                    <a:cxn ang="0">
                      <a:pos x="0" y="0"/>
                    </a:cxn>
                    <a:cxn ang="0">
                      <a:pos x="16" y="0"/>
                    </a:cxn>
                  </a:cxnLst>
                  <a:rect l="0" t="0" r="r" b="b"/>
                  <a:pathLst>
                    <a:path w="17" h="1">
                      <a:moveTo>
                        <a:pt x="16" y="0"/>
                      </a:moveTo>
                      <a:lnTo>
                        <a:pt x="0" y="0"/>
                      </a:lnTo>
                      <a:lnTo>
                        <a:pt x="16" y="0"/>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736" name="Freeform 128"/>
                <p:cNvSpPr>
                  <a:spLocks/>
                </p:cNvSpPr>
                <p:nvPr/>
              </p:nvSpPr>
              <p:spPr bwMode="auto">
                <a:xfrm>
                  <a:off x="4940" y="778"/>
                  <a:ext cx="17" cy="33"/>
                </a:xfrm>
                <a:custGeom>
                  <a:avLst/>
                  <a:gdLst/>
                  <a:ahLst/>
                  <a:cxnLst>
                    <a:cxn ang="0">
                      <a:pos x="16" y="32"/>
                    </a:cxn>
                    <a:cxn ang="0">
                      <a:pos x="16" y="0"/>
                    </a:cxn>
                    <a:cxn ang="0">
                      <a:pos x="0" y="0"/>
                    </a:cxn>
                    <a:cxn ang="0">
                      <a:pos x="0" y="32"/>
                    </a:cxn>
                    <a:cxn ang="0">
                      <a:pos x="16" y="32"/>
                    </a:cxn>
                  </a:cxnLst>
                  <a:rect l="0" t="0" r="r" b="b"/>
                  <a:pathLst>
                    <a:path w="17" h="33">
                      <a:moveTo>
                        <a:pt x="16" y="32"/>
                      </a:moveTo>
                      <a:lnTo>
                        <a:pt x="16" y="0"/>
                      </a:lnTo>
                      <a:lnTo>
                        <a:pt x="0" y="0"/>
                      </a:lnTo>
                      <a:lnTo>
                        <a:pt x="0" y="32"/>
                      </a:lnTo>
                      <a:lnTo>
                        <a:pt x="16" y="3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37" name="Freeform 129"/>
                <p:cNvSpPr>
                  <a:spLocks/>
                </p:cNvSpPr>
                <p:nvPr/>
              </p:nvSpPr>
              <p:spPr bwMode="auto">
                <a:xfrm>
                  <a:off x="4940" y="778"/>
                  <a:ext cx="17" cy="33"/>
                </a:xfrm>
                <a:custGeom>
                  <a:avLst/>
                  <a:gdLst/>
                  <a:ahLst/>
                  <a:cxnLst>
                    <a:cxn ang="0">
                      <a:pos x="16" y="32"/>
                    </a:cxn>
                    <a:cxn ang="0">
                      <a:pos x="16" y="0"/>
                    </a:cxn>
                    <a:cxn ang="0">
                      <a:pos x="0" y="0"/>
                    </a:cxn>
                    <a:cxn ang="0">
                      <a:pos x="0" y="32"/>
                    </a:cxn>
                    <a:cxn ang="0">
                      <a:pos x="16" y="32"/>
                    </a:cxn>
                  </a:cxnLst>
                  <a:rect l="0" t="0" r="r" b="b"/>
                  <a:pathLst>
                    <a:path w="17" h="33">
                      <a:moveTo>
                        <a:pt x="16" y="32"/>
                      </a:moveTo>
                      <a:lnTo>
                        <a:pt x="16" y="0"/>
                      </a:lnTo>
                      <a:lnTo>
                        <a:pt x="0" y="0"/>
                      </a:lnTo>
                      <a:lnTo>
                        <a:pt x="0" y="32"/>
                      </a:lnTo>
                      <a:lnTo>
                        <a:pt x="16" y="3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38" name="Freeform 130"/>
                <p:cNvSpPr>
                  <a:spLocks/>
                </p:cNvSpPr>
                <p:nvPr/>
              </p:nvSpPr>
              <p:spPr bwMode="auto">
                <a:xfrm>
                  <a:off x="4929" y="805"/>
                  <a:ext cx="24" cy="17"/>
                </a:xfrm>
                <a:custGeom>
                  <a:avLst/>
                  <a:gdLst/>
                  <a:ahLst/>
                  <a:cxnLst>
                    <a:cxn ang="0">
                      <a:pos x="23" y="6"/>
                    </a:cxn>
                    <a:cxn ang="0">
                      <a:pos x="21" y="16"/>
                    </a:cxn>
                    <a:cxn ang="0">
                      <a:pos x="0" y="16"/>
                    </a:cxn>
                    <a:cxn ang="0">
                      <a:pos x="0" y="4"/>
                    </a:cxn>
                    <a:cxn ang="0">
                      <a:pos x="16" y="4"/>
                    </a:cxn>
                    <a:cxn ang="0">
                      <a:pos x="17" y="4"/>
                    </a:cxn>
                    <a:cxn ang="0">
                      <a:pos x="18" y="4"/>
                    </a:cxn>
                    <a:cxn ang="0">
                      <a:pos x="18" y="2"/>
                    </a:cxn>
                    <a:cxn ang="0">
                      <a:pos x="19" y="2"/>
                    </a:cxn>
                    <a:cxn ang="0">
                      <a:pos x="20" y="0"/>
                    </a:cxn>
                    <a:cxn ang="0">
                      <a:pos x="23" y="0"/>
                    </a:cxn>
                    <a:cxn ang="0">
                      <a:pos x="23" y="6"/>
                    </a:cxn>
                  </a:cxnLst>
                  <a:rect l="0" t="0" r="r" b="b"/>
                  <a:pathLst>
                    <a:path w="24" h="17">
                      <a:moveTo>
                        <a:pt x="23" y="6"/>
                      </a:moveTo>
                      <a:lnTo>
                        <a:pt x="21" y="16"/>
                      </a:lnTo>
                      <a:lnTo>
                        <a:pt x="0" y="16"/>
                      </a:lnTo>
                      <a:lnTo>
                        <a:pt x="0" y="4"/>
                      </a:lnTo>
                      <a:lnTo>
                        <a:pt x="16" y="4"/>
                      </a:lnTo>
                      <a:lnTo>
                        <a:pt x="17" y="4"/>
                      </a:lnTo>
                      <a:lnTo>
                        <a:pt x="18" y="4"/>
                      </a:lnTo>
                      <a:lnTo>
                        <a:pt x="18" y="2"/>
                      </a:lnTo>
                      <a:lnTo>
                        <a:pt x="19" y="2"/>
                      </a:lnTo>
                      <a:lnTo>
                        <a:pt x="20" y="0"/>
                      </a:lnTo>
                      <a:lnTo>
                        <a:pt x="23" y="0"/>
                      </a:lnTo>
                      <a:lnTo>
                        <a:pt x="23" y="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39" name="Freeform 131"/>
                <p:cNvSpPr>
                  <a:spLocks/>
                </p:cNvSpPr>
                <p:nvPr/>
              </p:nvSpPr>
              <p:spPr bwMode="auto">
                <a:xfrm>
                  <a:off x="4926" y="778"/>
                  <a:ext cx="17" cy="28"/>
                </a:xfrm>
                <a:custGeom>
                  <a:avLst/>
                  <a:gdLst/>
                  <a:ahLst/>
                  <a:cxnLst>
                    <a:cxn ang="0">
                      <a:pos x="2" y="27"/>
                    </a:cxn>
                    <a:cxn ang="0">
                      <a:pos x="16" y="0"/>
                    </a:cxn>
                    <a:cxn ang="0">
                      <a:pos x="13" y="0"/>
                    </a:cxn>
                    <a:cxn ang="0">
                      <a:pos x="0" y="27"/>
                    </a:cxn>
                    <a:cxn ang="0">
                      <a:pos x="2" y="27"/>
                    </a:cxn>
                  </a:cxnLst>
                  <a:rect l="0" t="0" r="r" b="b"/>
                  <a:pathLst>
                    <a:path w="17" h="28">
                      <a:moveTo>
                        <a:pt x="2" y="27"/>
                      </a:moveTo>
                      <a:lnTo>
                        <a:pt x="16" y="0"/>
                      </a:lnTo>
                      <a:lnTo>
                        <a:pt x="13" y="0"/>
                      </a:lnTo>
                      <a:lnTo>
                        <a:pt x="0" y="27"/>
                      </a:lnTo>
                      <a:lnTo>
                        <a:pt x="2" y="27"/>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40" name="Freeform 132"/>
                <p:cNvSpPr>
                  <a:spLocks/>
                </p:cNvSpPr>
                <p:nvPr/>
              </p:nvSpPr>
              <p:spPr bwMode="auto">
                <a:xfrm>
                  <a:off x="4926" y="778"/>
                  <a:ext cx="17" cy="29"/>
                </a:xfrm>
                <a:custGeom>
                  <a:avLst/>
                  <a:gdLst/>
                  <a:ahLst/>
                  <a:cxnLst>
                    <a:cxn ang="0">
                      <a:pos x="2" y="28"/>
                    </a:cxn>
                    <a:cxn ang="0">
                      <a:pos x="16" y="0"/>
                    </a:cxn>
                    <a:cxn ang="0">
                      <a:pos x="13" y="0"/>
                    </a:cxn>
                    <a:cxn ang="0">
                      <a:pos x="0" y="28"/>
                    </a:cxn>
                    <a:cxn ang="0">
                      <a:pos x="2" y="28"/>
                    </a:cxn>
                  </a:cxnLst>
                  <a:rect l="0" t="0" r="r" b="b"/>
                  <a:pathLst>
                    <a:path w="17" h="29">
                      <a:moveTo>
                        <a:pt x="2" y="28"/>
                      </a:moveTo>
                      <a:lnTo>
                        <a:pt x="16" y="0"/>
                      </a:lnTo>
                      <a:lnTo>
                        <a:pt x="13" y="0"/>
                      </a:lnTo>
                      <a:lnTo>
                        <a:pt x="0" y="28"/>
                      </a:lnTo>
                      <a:lnTo>
                        <a:pt x="2" y="2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41" name="Freeform 133"/>
                <p:cNvSpPr>
                  <a:spLocks/>
                </p:cNvSpPr>
                <p:nvPr/>
              </p:nvSpPr>
              <p:spPr bwMode="auto">
                <a:xfrm>
                  <a:off x="4916" y="802"/>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42" name="Freeform 134"/>
                <p:cNvSpPr>
                  <a:spLocks/>
                </p:cNvSpPr>
                <p:nvPr/>
              </p:nvSpPr>
              <p:spPr bwMode="auto">
                <a:xfrm>
                  <a:off x="4916" y="802"/>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43" name="Freeform 135"/>
                <p:cNvSpPr>
                  <a:spLocks/>
                </p:cNvSpPr>
                <p:nvPr/>
              </p:nvSpPr>
              <p:spPr bwMode="auto">
                <a:xfrm>
                  <a:off x="4915" y="796"/>
                  <a:ext cx="17" cy="17"/>
                </a:xfrm>
                <a:custGeom>
                  <a:avLst/>
                  <a:gdLst/>
                  <a:ahLst/>
                  <a:cxnLst>
                    <a:cxn ang="0">
                      <a:pos x="16" y="16"/>
                    </a:cxn>
                    <a:cxn ang="0">
                      <a:pos x="16" y="10"/>
                    </a:cxn>
                    <a:cxn ang="0">
                      <a:pos x="16" y="8"/>
                    </a:cxn>
                    <a:cxn ang="0">
                      <a:pos x="16" y="5"/>
                    </a:cxn>
                    <a:cxn ang="0">
                      <a:pos x="16" y="2"/>
                    </a:cxn>
                    <a:cxn ang="0">
                      <a:pos x="10" y="0"/>
                    </a:cxn>
                    <a:cxn ang="0">
                      <a:pos x="5" y="0"/>
                    </a:cxn>
                    <a:cxn ang="0">
                      <a:pos x="0" y="2"/>
                    </a:cxn>
                    <a:cxn ang="0">
                      <a:pos x="0" y="5"/>
                    </a:cxn>
                    <a:cxn ang="0">
                      <a:pos x="0" y="8"/>
                    </a:cxn>
                    <a:cxn ang="0">
                      <a:pos x="0" y="10"/>
                    </a:cxn>
                    <a:cxn ang="0">
                      <a:pos x="0" y="16"/>
                    </a:cxn>
                    <a:cxn ang="0">
                      <a:pos x="16" y="16"/>
                    </a:cxn>
                  </a:cxnLst>
                  <a:rect l="0" t="0" r="r" b="b"/>
                  <a:pathLst>
                    <a:path w="17" h="17">
                      <a:moveTo>
                        <a:pt x="16" y="16"/>
                      </a:moveTo>
                      <a:lnTo>
                        <a:pt x="16" y="10"/>
                      </a:lnTo>
                      <a:lnTo>
                        <a:pt x="16" y="8"/>
                      </a:lnTo>
                      <a:lnTo>
                        <a:pt x="16" y="5"/>
                      </a:lnTo>
                      <a:lnTo>
                        <a:pt x="16" y="2"/>
                      </a:lnTo>
                      <a:lnTo>
                        <a:pt x="10" y="0"/>
                      </a:lnTo>
                      <a:lnTo>
                        <a:pt x="5" y="0"/>
                      </a:lnTo>
                      <a:lnTo>
                        <a:pt x="0" y="2"/>
                      </a:lnTo>
                      <a:lnTo>
                        <a:pt x="0" y="5"/>
                      </a:lnTo>
                      <a:lnTo>
                        <a:pt x="0" y="8"/>
                      </a:lnTo>
                      <a:lnTo>
                        <a:pt x="0" y="1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44" name="Freeform 136"/>
                <p:cNvSpPr>
                  <a:spLocks/>
                </p:cNvSpPr>
                <p:nvPr/>
              </p:nvSpPr>
              <p:spPr bwMode="auto">
                <a:xfrm>
                  <a:off x="4915" y="796"/>
                  <a:ext cx="17" cy="17"/>
                </a:xfrm>
                <a:custGeom>
                  <a:avLst/>
                  <a:gdLst/>
                  <a:ahLst/>
                  <a:cxnLst>
                    <a:cxn ang="0">
                      <a:pos x="16" y="16"/>
                    </a:cxn>
                    <a:cxn ang="0">
                      <a:pos x="16" y="13"/>
                    </a:cxn>
                    <a:cxn ang="0">
                      <a:pos x="16" y="11"/>
                    </a:cxn>
                    <a:cxn ang="0">
                      <a:pos x="16" y="6"/>
                    </a:cxn>
                    <a:cxn ang="0">
                      <a:pos x="16" y="4"/>
                    </a:cxn>
                    <a:cxn ang="0">
                      <a:pos x="16" y="2"/>
                    </a:cxn>
                    <a:cxn ang="0">
                      <a:pos x="10" y="0"/>
                    </a:cxn>
                    <a:cxn ang="0">
                      <a:pos x="5" y="0"/>
                    </a:cxn>
                    <a:cxn ang="0">
                      <a:pos x="0" y="2"/>
                    </a:cxn>
                    <a:cxn ang="0">
                      <a:pos x="0" y="4"/>
                    </a:cxn>
                    <a:cxn ang="0">
                      <a:pos x="0" y="6"/>
                    </a:cxn>
                    <a:cxn ang="0">
                      <a:pos x="0" y="11"/>
                    </a:cxn>
                    <a:cxn ang="0">
                      <a:pos x="0" y="13"/>
                    </a:cxn>
                    <a:cxn ang="0">
                      <a:pos x="0" y="16"/>
                    </a:cxn>
                    <a:cxn ang="0">
                      <a:pos x="16" y="16"/>
                    </a:cxn>
                  </a:cxnLst>
                  <a:rect l="0" t="0" r="r" b="b"/>
                  <a:pathLst>
                    <a:path w="17" h="17">
                      <a:moveTo>
                        <a:pt x="16" y="16"/>
                      </a:moveTo>
                      <a:lnTo>
                        <a:pt x="16" y="13"/>
                      </a:lnTo>
                      <a:lnTo>
                        <a:pt x="16" y="11"/>
                      </a:lnTo>
                      <a:lnTo>
                        <a:pt x="16" y="6"/>
                      </a:lnTo>
                      <a:lnTo>
                        <a:pt x="16" y="4"/>
                      </a:lnTo>
                      <a:lnTo>
                        <a:pt x="16" y="2"/>
                      </a:lnTo>
                      <a:lnTo>
                        <a:pt x="10" y="0"/>
                      </a:lnTo>
                      <a:lnTo>
                        <a:pt x="5" y="0"/>
                      </a:lnTo>
                      <a:lnTo>
                        <a:pt x="0" y="2"/>
                      </a:lnTo>
                      <a:lnTo>
                        <a:pt x="0" y="4"/>
                      </a:lnTo>
                      <a:lnTo>
                        <a:pt x="0" y="6"/>
                      </a:lnTo>
                      <a:lnTo>
                        <a:pt x="0" y="11"/>
                      </a:lnTo>
                      <a:lnTo>
                        <a:pt x="0" y="13"/>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45" name="Line 137"/>
                <p:cNvSpPr>
                  <a:spLocks noChangeShapeType="1"/>
                </p:cNvSpPr>
                <p:nvPr/>
              </p:nvSpPr>
              <p:spPr bwMode="auto">
                <a:xfrm>
                  <a:off x="4917" y="799"/>
                  <a:ext cx="1" cy="0"/>
                </a:xfrm>
                <a:prstGeom prst="line">
                  <a:avLst/>
                </a:prstGeom>
                <a:noFill/>
                <a:ln w="12700">
                  <a:noFill/>
                  <a:round/>
                  <a:headEnd/>
                  <a:tailEnd/>
                </a:ln>
                <a:effectLst/>
              </p:spPr>
              <p:txBody>
                <a:bodyPr wrap="none" anchor="ctr"/>
                <a:lstStyle/>
                <a:p>
                  <a:endParaRPr lang="en-US"/>
                </a:p>
              </p:txBody>
            </p:sp>
            <p:sp>
              <p:nvSpPr>
                <p:cNvPr id="324746" name="Line 138"/>
                <p:cNvSpPr>
                  <a:spLocks noChangeShapeType="1"/>
                </p:cNvSpPr>
                <p:nvPr/>
              </p:nvSpPr>
              <p:spPr bwMode="auto">
                <a:xfrm>
                  <a:off x="4917" y="799"/>
                  <a:ext cx="1" cy="0"/>
                </a:xfrm>
                <a:prstGeom prst="line">
                  <a:avLst/>
                </a:prstGeom>
                <a:noFill/>
                <a:ln w="12700">
                  <a:solidFill>
                    <a:srgbClr val="000000"/>
                  </a:solidFill>
                  <a:round/>
                  <a:headEnd/>
                  <a:tailEnd/>
                </a:ln>
                <a:effectLst/>
              </p:spPr>
              <p:txBody>
                <a:bodyPr wrap="none" anchor="ctr"/>
                <a:lstStyle/>
                <a:p>
                  <a:endParaRPr lang="en-US"/>
                </a:p>
              </p:txBody>
            </p:sp>
            <p:sp>
              <p:nvSpPr>
                <p:cNvPr id="324747" name="Line 139"/>
                <p:cNvSpPr>
                  <a:spLocks noChangeShapeType="1"/>
                </p:cNvSpPr>
                <p:nvPr/>
              </p:nvSpPr>
              <p:spPr bwMode="auto">
                <a:xfrm>
                  <a:off x="4940" y="788"/>
                  <a:ext cx="4" cy="0"/>
                </a:xfrm>
                <a:prstGeom prst="line">
                  <a:avLst/>
                </a:prstGeom>
                <a:noFill/>
                <a:ln w="12700">
                  <a:solidFill>
                    <a:srgbClr val="000000"/>
                  </a:solidFill>
                  <a:round/>
                  <a:headEnd/>
                  <a:tailEnd/>
                </a:ln>
                <a:effectLst/>
              </p:spPr>
              <p:txBody>
                <a:bodyPr wrap="none" anchor="ctr"/>
                <a:lstStyle/>
                <a:p>
                  <a:endParaRPr lang="en-US"/>
                </a:p>
              </p:txBody>
            </p:sp>
            <p:sp>
              <p:nvSpPr>
                <p:cNvPr id="324748" name="Line 140"/>
                <p:cNvSpPr>
                  <a:spLocks noChangeShapeType="1"/>
                </p:cNvSpPr>
                <p:nvPr/>
              </p:nvSpPr>
              <p:spPr bwMode="auto">
                <a:xfrm>
                  <a:off x="4940" y="788"/>
                  <a:ext cx="4" cy="0"/>
                </a:xfrm>
                <a:prstGeom prst="line">
                  <a:avLst/>
                </a:prstGeom>
                <a:noFill/>
                <a:ln w="12700">
                  <a:solidFill>
                    <a:srgbClr val="000000"/>
                  </a:solidFill>
                  <a:round/>
                  <a:headEnd/>
                  <a:tailEnd/>
                </a:ln>
                <a:effectLst/>
              </p:spPr>
              <p:txBody>
                <a:bodyPr wrap="none" anchor="ctr"/>
                <a:lstStyle/>
                <a:p>
                  <a:endParaRPr lang="en-US"/>
                </a:p>
              </p:txBody>
            </p:sp>
            <p:sp>
              <p:nvSpPr>
                <p:cNvPr id="324749" name="Freeform 141"/>
                <p:cNvSpPr>
                  <a:spLocks/>
                </p:cNvSpPr>
                <p:nvPr/>
              </p:nvSpPr>
              <p:spPr bwMode="auto">
                <a:xfrm>
                  <a:off x="4931" y="801"/>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50" name="Freeform 142"/>
                <p:cNvSpPr>
                  <a:spLocks/>
                </p:cNvSpPr>
                <p:nvPr/>
              </p:nvSpPr>
              <p:spPr bwMode="auto">
                <a:xfrm>
                  <a:off x="4931" y="801"/>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751" name="Freeform 143"/>
                <p:cNvSpPr>
                  <a:spLocks/>
                </p:cNvSpPr>
                <p:nvPr/>
              </p:nvSpPr>
              <p:spPr bwMode="auto">
                <a:xfrm>
                  <a:off x="4925" y="805"/>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52" name="Freeform 144"/>
                <p:cNvSpPr>
                  <a:spLocks/>
                </p:cNvSpPr>
                <p:nvPr/>
              </p:nvSpPr>
              <p:spPr bwMode="auto">
                <a:xfrm>
                  <a:off x="4925" y="805"/>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53" name="Freeform 145"/>
                <p:cNvSpPr>
                  <a:spLocks/>
                </p:cNvSpPr>
                <p:nvPr/>
              </p:nvSpPr>
              <p:spPr bwMode="auto">
                <a:xfrm>
                  <a:off x="4931" y="807"/>
                  <a:ext cx="17" cy="1"/>
                </a:xfrm>
                <a:custGeom>
                  <a:avLst/>
                  <a:gdLst/>
                  <a:ahLst/>
                  <a:cxnLst>
                    <a:cxn ang="0">
                      <a:pos x="16" y="0"/>
                    </a:cxn>
                    <a:cxn ang="0">
                      <a:pos x="0" y="0"/>
                    </a:cxn>
                    <a:cxn ang="0">
                      <a:pos x="16" y="0"/>
                    </a:cxn>
                  </a:cxnLst>
                  <a:rect l="0" t="0" r="r" b="b"/>
                  <a:pathLst>
                    <a:path w="17" h="1">
                      <a:moveTo>
                        <a:pt x="16" y="0"/>
                      </a:moveTo>
                      <a:lnTo>
                        <a:pt x="0" y="0"/>
                      </a:lnTo>
                      <a:lnTo>
                        <a:pt x="16"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54" name="Freeform 146"/>
                <p:cNvSpPr>
                  <a:spLocks/>
                </p:cNvSpPr>
                <p:nvPr/>
              </p:nvSpPr>
              <p:spPr bwMode="auto">
                <a:xfrm>
                  <a:off x="4931" y="807"/>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55" name="Freeform 147"/>
                <p:cNvSpPr>
                  <a:spLocks/>
                </p:cNvSpPr>
                <p:nvPr/>
              </p:nvSpPr>
              <p:spPr bwMode="auto">
                <a:xfrm>
                  <a:off x="4928" y="800"/>
                  <a:ext cx="17" cy="17"/>
                </a:xfrm>
                <a:custGeom>
                  <a:avLst/>
                  <a:gdLst/>
                  <a:ahLst/>
                  <a:cxnLst>
                    <a:cxn ang="0">
                      <a:pos x="8" y="16"/>
                    </a:cxn>
                    <a:cxn ang="0">
                      <a:pos x="0" y="6"/>
                    </a:cxn>
                    <a:cxn ang="0">
                      <a:pos x="8" y="0"/>
                    </a:cxn>
                    <a:cxn ang="0">
                      <a:pos x="16" y="6"/>
                    </a:cxn>
                    <a:cxn ang="0">
                      <a:pos x="16" y="16"/>
                    </a:cxn>
                    <a:cxn ang="0">
                      <a:pos x="8" y="16"/>
                    </a:cxn>
                  </a:cxnLst>
                  <a:rect l="0" t="0" r="r" b="b"/>
                  <a:pathLst>
                    <a:path w="17" h="17">
                      <a:moveTo>
                        <a:pt x="8" y="16"/>
                      </a:moveTo>
                      <a:lnTo>
                        <a:pt x="0" y="6"/>
                      </a:lnTo>
                      <a:lnTo>
                        <a:pt x="8" y="0"/>
                      </a:lnTo>
                      <a:lnTo>
                        <a:pt x="16" y="6"/>
                      </a:lnTo>
                      <a:lnTo>
                        <a:pt x="16" y="16"/>
                      </a:lnTo>
                      <a:lnTo>
                        <a:pt x="8"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56" name="Freeform 148"/>
                <p:cNvSpPr>
                  <a:spLocks/>
                </p:cNvSpPr>
                <p:nvPr/>
              </p:nvSpPr>
              <p:spPr bwMode="auto">
                <a:xfrm>
                  <a:off x="4928" y="800"/>
                  <a:ext cx="17" cy="17"/>
                </a:xfrm>
                <a:custGeom>
                  <a:avLst/>
                  <a:gdLst/>
                  <a:ahLst/>
                  <a:cxnLst>
                    <a:cxn ang="0">
                      <a:pos x="5" y="16"/>
                    </a:cxn>
                    <a:cxn ang="0">
                      <a:pos x="0" y="6"/>
                    </a:cxn>
                    <a:cxn ang="0">
                      <a:pos x="5" y="0"/>
                    </a:cxn>
                    <a:cxn ang="0">
                      <a:pos x="10" y="0"/>
                    </a:cxn>
                    <a:cxn ang="0">
                      <a:pos x="16" y="6"/>
                    </a:cxn>
                    <a:cxn ang="0">
                      <a:pos x="16" y="16"/>
                    </a:cxn>
                    <a:cxn ang="0">
                      <a:pos x="5" y="16"/>
                    </a:cxn>
                  </a:cxnLst>
                  <a:rect l="0" t="0" r="r" b="b"/>
                  <a:pathLst>
                    <a:path w="17" h="17">
                      <a:moveTo>
                        <a:pt x="5" y="16"/>
                      </a:moveTo>
                      <a:lnTo>
                        <a:pt x="0" y="6"/>
                      </a:lnTo>
                      <a:lnTo>
                        <a:pt x="5" y="0"/>
                      </a:lnTo>
                      <a:lnTo>
                        <a:pt x="10" y="0"/>
                      </a:lnTo>
                      <a:lnTo>
                        <a:pt x="16" y="6"/>
                      </a:lnTo>
                      <a:lnTo>
                        <a:pt x="16" y="16"/>
                      </a:lnTo>
                      <a:lnTo>
                        <a:pt x="5"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57" name="Line 149"/>
                <p:cNvSpPr>
                  <a:spLocks noChangeShapeType="1"/>
                </p:cNvSpPr>
                <p:nvPr/>
              </p:nvSpPr>
              <p:spPr bwMode="auto">
                <a:xfrm>
                  <a:off x="4943" y="794"/>
                  <a:ext cx="4" cy="0"/>
                </a:xfrm>
                <a:prstGeom prst="line">
                  <a:avLst/>
                </a:prstGeom>
                <a:noFill/>
                <a:ln w="12700">
                  <a:solidFill>
                    <a:srgbClr val="000000"/>
                  </a:solidFill>
                  <a:round/>
                  <a:headEnd/>
                  <a:tailEnd/>
                </a:ln>
                <a:effectLst/>
              </p:spPr>
              <p:txBody>
                <a:bodyPr wrap="none" anchor="ctr"/>
                <a:lstStyle/>
                <a:p>
                  <a:endParaRPr lang="en-US"/>
                </a:p>
              </p:txBody>
            </p:sp>
            <p:sp>
              <p:nvSpPr>
                <p:cNvPr id="324758" name="Line 150"/>
                <p:cNvSpPr>
                  <a:spLocks noChangeShapeType="1"/>
                </p:cNvSpPr>
                <p:nvPr/>
              </p:nvSpPr>
              <p:spPr bwMode="auto">
                <a:xfrm>
                  <a:off x="4943" y="794"/>
                  <a:ext cx="3" cy="0"/>
                </a:xfrm>
                <a:prstGeom prst="line">
                  <a:avLst/>
                </a:prstGeom>
                <a:noFill/>
                <a:ln w="12700">
                  <a:solidFill>
                    <a:srgbClr val="000000"/>
                  </a:solidFill>
                  <a:round/>
                  <a:headEnd/>
                  <a:tailEnd/>
                </a:ln>
                <a:effectLst/>
              </p:spPr>
              <p:txBody>
                <a:bodyPr wrap="none" anchor="ctr"/>
                <a:lstStyle/>
                <a:p>
                  <a:endParaRPr lang="en-US"/>
                </a:p>
              </p:txBody>
            </p:sp>
            <p:sp>
              <p:nvSpPr>
                <p:cNvPr id="324759" name="Freeform 151"/>
                <p:cNvSpPr>
                  <a:spLocks/>
                </p:cNvSpPr>
                <p:nvPr/>
              </p:nvSpPr>
              <p:spPr bwMode="auto">
                <a:xfrm>
                  <a:off x="4942" y="782"/>
                  <a:ext cx="17" cy="17"/>
                </a:xfrm>
                <a:custGeom>
                  <a:avLst/>
                  <a:gdLst/>
                  <a:ahLst/>
                  <a:cxnLst>
                    <a:cxn ang="0">
                      <a:pos x="0" y="16"/>
                    </a:cxn>
                    <a:cxn ang="0">
                      <a:pos x="0" y="6"/>
                    </a:cxn>
                    <a:cxn ang="0">
                      <a:pos x="2" y="6"/>
                    </a:cxn>
                    <a:cxn ang="0">
                      <a:pos x="2" y="3"/>
                    </a:cxn>
                    <a:cxn ang="0">
                      <a:pos x="4" y="0"/>
                    </a:cxn>
                    <a:cxn ang="0">
                      <a:pos x="6" y="0"/>
                    </a:cxn>
                    <a:cxn ang="0">
                      <a:pos x="9" y="0"/>
                    </a:cxn>
                    <a:cxn ang="0">
                      <a:pos x="11" y="0"/>
                    </a:cxn>
                    <a:cxn ang="0">
                      <a:pos x="11" y="3"/>
                    </a:cxn>
                    <a:cxn ang="0">
                      <a:pos x="13" y="3"/>
                    </a:cxn>
                    <a:cxn ang="0">
                      <a:pos x="13" y="6"/>
                    </a:cxn>
                    <a:cxn ang="0">
                      <a:pos x="16" y="6"/>
                    </a:cxn>
                    <a:cxn ang="0">
                      <a:pos x="16" y="16"/>
                    </a:cxn>
                    <a:cxn ang="0">
                      <a:pos x="0" y="16"/>
                    </a:cxn>
                  </a:cxnLst>
                  <a:rect l="0" t="0" r="r" b="b"/>
                  <a:pathLst>
                    <a:path w="17" h="17">
                      <a:moveTo>
                        <a:pt x="0" y="16"/>
                      </a:moveTo>
                      <a:lnTo>
                        <a:pt x="0" y="6"/>
                      </a:lnTo>
                      <a:lnTo>
                        <a:pt x="2" y="6"/>
                      </a:lnTo>
                      <a:lnTo>
                        <a:pt x="2" y="3"/>
                      </a:lnTo>
                      <a:lnTo>
                        <a:pt x="4" y="0"/>
                      </a:lnTo>
                      <a:lnTo>
                        <a:pt x="6" y="0"/>
                      </a:lnTo>
                      <a:lnTo>
                        <a:pt x="9" y="0"/>
                      </a:lnTo>
                      <a:lnTo>
                        <a:pt x="11" y="0"/>
                      </a:lnTo>
                      <a:lnTo>
                        <a:pt x="11" y="3"/>
                      </a:lnTo>
                      <a:lnTo>
                        <a:pt x="13" y="3"/>
                      </a:lnTo>
                      <a:lnTo>
                        <a:pt x="13" y="6"/>
                      </a:lnTo>
                      <a:lnTo>
                        <a:pt x="16" y="6"/>
                      </a:lnTo>
                      <a:lnTo>
                        <a:pt x="16" y="16"/>
                      </a:lnTo>
                      <a:lnTo>
                        <a:pt x="0"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60" name="Freeform 152"/>
                <p:cNvSpPr>
                  <a:spLocks/>
                </p:cNvSpPr>
                <p:nvPr/>
              </p:nvSpPr>
              <p:spPr bwMode="auto">
                <a:xfrm>
                  <a:off x="4942" y="782"/>
                  <a:ext cx="17" cy="17"/>
                </a:xfrm>
                <a:custGeom>
                  <a:avLst/>
                  <a:gdLst/>
                  <a:ahLst/>
                  <a:cxnLst>
                    <a:cxn ang="0">
                      <a:pos x="0" y="16"/>
                    </a:cxn>
                    <a:cxn ang="0">
                      <a:pos x="0" y="8"/>
                    </a:cxn>
                    <a:cxn ang="0">
                      <a:pos x="0" y="5"/>
                    </a:cxn>
                    <a:cxn ang="0">
                      <a:pos x="2" y="5"/>
                    </a:cxn>
                    <a:cxn ang="0">
                      <a:pos x="2" y="2"/>
                    </a:cxn>
                    <a:cxn ang="0">
                      <a:pos x="4" y="2"/>
                    </a:cxn>
                    <a:cxn ang="0">
                      <a:pos x="4" y="0"/>
                    </a:cxn>
                    <a:cxn ang="0">
                      <a:pos x="6" y="0"/>
                    </a:cxn>
                    <a:cxn ang="0">
                      <a:pos x="8" y="0"/>
                    </a:cxn>
                    <a:cxn ang="0">
                      <a:pos x="10" y="0"/>
                    </a:cxn>
                    <a:cxn ang="0">
                      <a:pos x="12" y="0"/>
                    </a:cxn>
                    <a:cxn ang="0">
                      <a:pos x="12" y="2"/>
                    </a:cxn>
                    <a:cxn ang="0">
                      <a:pos x="14" y="2"/>
                    </a:cxn>
                    <a:cxn ang="0">
                      <a:pos x="14" y="5"/>
                    </a:cxn>
                    <a:cxn ang="0">
                      <a:pos x="16" y="5"/>
                    </a:cxn>
                    <a:cxn ang="0">
                      <a:pos x="16" y="8"/>
                    </a:cxn>
                    <a:cxn ang="0">
                      <a:pos x="16" y="16"/>
                    </a:cxn>
                    <a:cxn ang="0">
                      <a:pos x="0" y="16"/>
                    </a:cxn>
                  </a:cxnLst>
                  <a:rect l="0" t="0" r="r" b="b"/>
                  <a:pathLst>
                    <a:path w="17" h="17">
                      <a:moveTo>
                        <a:pt x="0" y="16"/>
                      </a:moveTo>
                      <a:lnTo>
                        <a:pt x="0" y="8"/>
                      </a:lnTo>
                      <a:lnTo>
                        <a:pt x="0" y="5"/>
                      </a:lnTo>
                      <a:lnTo>
                        <a:pt x="2" y="5"/>
                      </a:lnTo>
                      <a:lnTo>
                        <a:pt x="2" y="2"/>
                      </a:lnTo>
                      <a:lnTo>
                        <a:pt x="4" y="2"/>
                      </a:lnTo>
                      <a:lnTo>
                        <a:pt x="4" y="0"/>
                      </a:lnTo>
                      <a:lnTo>
                        <a:pt x="6" y="0"/>
                      </a:lnTo>
                      <a:lnTo>
                        <a:pt x="8" y="0"/>
                      </a:lnTo>
                      <a:lnTo>
                        <a:pt x="10" y="0"/>
                      </a:lnTo>
                      <a:lnTo>
                        <a:pt x="12" y="0"/>
                      </a:lnTo>
                      <a:lnTo>
                        <a:pt x="12" y="2"/>
                      </a:lnTo>
                      <a:lnTo>
                        <a:pt x="14" y="2"/>
                      </a:lnTo>
                      <a:lnTo>
                        <a:pt x="14" y="5"/>
                      </a:lnTo>
                      <a:lnTo>
                        <a:pt x="16" y="5"/>
                      </a:lnTo>
                      <a:lnTo>
                        <a:pt x="16" y="8"/>
                      </a:lnTo>
                      <a:lnTo>
                        <a:pt x="16" y="16"/>
                      </a:lnTo>
                      <a:lnTo>
                        <a:pt x="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61" name="Line 153"/>
                <p:cNvSpPr>
                  <a:spLocks noChangeShapeType="1"/>
                </p:cNvSpPr>
                <p:nvPr/>
              </p:nvSpPr>
              <p:spPr bwMode="auto">
                <a:xfrm>
                  <a:off x="4929" y="780"/>
                  <a:ext cx="0" cy="2"/>
                </a:xfrm>
                <a:prstGeom prst="line">
                  <a:avLst/>
                </a:prstGeom>
                <a:noFill/>
                <a:ln w="12700">
                  <a:noFill/>
                  <a:round/>
                  <a:headEnd/>
                  <a:tailEnd/>
                </a:ln>
                <a:effectLst/>
              </p:spPr>
              <p:txBody>
                <a:bodyPr wrap="none" anchor="ctr"/>
                <a:lstStyle/>
                <a:p>
                  <a:endParaRPr lang="en-US"/>
                </a:p>
              </p:txBody>
            </p:sp>
            <p:sp>
              <p:nvSpPr>
                <p:cNvPr id="324762" name="Line 154"/>
                <p:cNvSpPr>
                  <a:spLocks noChangeShapeType="1"/>
                </p:cNvSpPr>
                <p:nvPr/>
              </p:nvSpPr>
              <p:spPr bwMode="auto">
                <a:xfrm>
                  <a:off x="4929" y="780"/>
                  <a:ext cx="0" cy="2"/>
                </a:xfrm>
                <a:prstGeom prst="line">
                  <a:avLst/>
                </a:prstGeom>
                <a:noFill/>
                <a:ln w="12700">
                  <a:solidFill>
                    <a:srgbClr val="FFFFFF"/>
                  </a:solidFill>
                  <a:round/>
                  <a:headEnd/>
                  <a:tailEnd/>
                </a:ln>
                <a:effectLst/>
              </p:spPr>
              <p:txBody>
                <a:bodyPr wrap="none" anchor="ctr"/>
                <a:lstStyle/>
                <a:p>
                  <a:endParaRPr lang="en-US"/>
                </a:p>
              </p:txBody>
            </p:sp>
            <p:sp>
              <p:nvSpPr>
                <p:cNvPr id="324763" name="Line 155"/>
                <p:cNvSpPr>
                  <a:spLocks noChangeShapeType="1"/>
                </p:cNvSpPr>
                <p:nvPr/>
              </p:nvSpPr>
              <p:spPr bwMode="auto">
                <a:xfrm>
                  <a:off x="4930" y="784"/>
                  <a:ext cx="0" cy="3"/>
                </a:xfrm>
                <a:prstGeom prst="line">
                  <a:avLst/>
                </a:prstGeom>
                <a:noFill/>
                <a:ln w="12700">
                  <a:solidFill>
                    <a:srgbClr val="000000"/>
                  </a:solidFill>
                  <a:round/>
                  <a:headEnd/>
                  <a:tailEnd/>
                </a:ln>
                <a:effectLst/>
              </p:spPr>
              <p:txBody>
                <a:bodyPr wrap="none" anchor="ctr"/>
                <a:lstStyle/>
                <a:p>
                  <a:endParaRPr lang="en-US"/>
                </a:p>
              </p:txBody>
            </p:sp>
            <p:sp>
              <p:nvSpPr>
                <p:cNvPr id="324764" name="Line 156"/>
                <p:cNvSpPr>
                  <a:spLocks noChangeShapeType="1"/>
                </p:cNvSpPr>
                <p:nvPr/>
              </p:nvSpPr>
              <p:spPr bwMode="auto">
                <a:xfrm>
                  <a:off x="4931" y="770"/>
                  <a:ext cx="1" cy="0"/>
                </a:xfrm>
                <a:prstGeom prst="line">
                  <a:avLst/>
                </a:prstGeom>
                <a:noFill/>
                <a:ln w="12700">
                  <a:noFill/>
                  <a:round/>
                  <a:headEnd/>
                  <a:tailEnd/>
                </a:ln>
                <a:effectLst/>
              </p:spPr>
              <p:txBody>
                <a:bodyPr wrap="none" anchor="ctr"/>
                <a:lstStyle/>
                <a:p>
                  <a:endParaRPr lang="en-US"/>
                </a:p>
              </p:txBody>
            </p:sp>
            <p:sp>
              <p:nvSpPr>
                <p:cNvPr id="324765" name="Line 157"/>
                <p:cNvSpPr>
                  <a:spLocks noChangeShapeType="1"/>
                </p:cNvSpPr>
                <p:nvPr/>
              </p:nvSpPr>
              <p:spPr bwMode="auto">
                <a:xfrm>
                  <a:off x="4931" y="770"/>
                  <a:ext cx="1" cy="0"/>
                </a:xfrm>
                <a:prstGeom prst="line">
                  <a:avLst/>
                </a:prstGeom>
                <a:noFill/>
                <a:ln w="12700">
                  <a:solidFill>
                    <a:srgbClr val="FFFFFF"/>
                  </a:solidFill>
                  <a:round/>
                  <a:headEnd/>
                  <a:tailEnd/>
                </a:ln>
                <a:effectLst/>
              </p:spPr>
              <p:txBody>
                <a:bodyPr wrap="none" anchor="ctr"/>
                <a:lstStyle/>
                <a:p>
                  <a:endParaRPr lang="en-US"/>
                </a:p>
              </p:txBody>
            </p:sp>
            <p:sp>
              <p:nvSpPr>
                <p:cNvPr id="324766" name="Line 158"/>
                <p:cNvSpPr>
                  <a:spLocks noChangeShapeType="1"/>
                </p:cNvSpPr>
                <p:nvPr/>
              </p:nvSpPr>
              <p:spPr bwMode="auto">
                <a:xfrm>
                  <a:off x="4931" y="769"/>
                  <a:ext cx="1" cy="0"/>
                </a:xfrm>
                <a:prstGeom prst="line">
                  <a:avLst/>
                </a:prstGeom>
                <a:noFill/>
                <a:ln w="12700">
                  <a:noFill/>
                  <a:round/>
                  <a:headEnd/>
                  <a:tailEnd/>
                </a:ln>
                <a:effectLst/>
              </p:spPr>
              <p:txBody>
                <a:bodyPr wrap="none" anchor="ctr"/>
                <a:lstStyle/>
                <a:p>
                  <a:endParaRPr lang="en-US"/>
                </a:p>
              </p:txBody>
            </p:sp>
            <p:sp>
              <p:nvSpPr>
                <p:cNvPr id="324767" name="Line 159"/>
                <p:cNvSpPr>
                  <a:spLocks noChangeShapeType="1"/>
                </p:cNvSpPr>
                <p:nvPr/>
              </p:nvSpPr>
              <p:spPr bwMode="auto">
                <a:xfrm>
                  <a:off x="4931" y="769"/>
                  <a:ext cx="1" cy="0"/>
                </a:xfrm>
                <a:prstGeom prst="line">
                  <a:avLst/>
                </a:prstGeom>
                <a:noFill/>
                <a:ln w="12700">
                  <a:solidFill>
                    <a:srgbClr val="FFFFFF"/>
                  </a:solidFill>
                  <a:round/>
                  <a:headEnd/>
                  <a:tailEnd/>
                </a:ln>
                <a:effectLst/>
              </p:spPr>
              <p:txBody>
                <a:bodyPr wrap="none" anchor="ctr"/>
                <a:lstStyle/>
                <a:p>
                  <a:endParaRPr lang="en-US"/>
                </a:p>
              </p:txBody>
            </p:sp>
            <p:sp>
              <p:nvSpPr>
                <p:cNvPr id="324768" name="Freeform 160"/>
                <p:cNvSpPr>
                  <a:spLocks/>
                </p:cNvSpPr>
                <p:nvPr/>
              </p:nvSpPr>
              <p:spPr bwMode="auto">
                <a:xfrm>
                  <a:off x="4924" y="759"/>
                  <a:ext cx="17" cy="17"/>
                </a:xfrm>
                <a:custGeom>
                  <a:avLst/>
                  <a:gdLst/>
                  <a:ahLst/>
                  <a:cxnLst>
                    <a:cxn ang="0">
                      <a:pos x="16" y="16"/>
                    </a:cxn>
                    <a:cxn ang="0">
                      <a:pos x="16" y="10"/>
                    </a:cxn>
                    <a:cxn ang="0">
                      <a:pos x="0" y="0"/>
                    </a:cxn>
                    <a:cxn ang="0">
                      <a:pos x="0" y="10"/>
                    </a:cxn>
                    <a:cxn ang="0">
                      <a:pos x="0" y="16"/>
                    </a:cxn>
                    <a:cxn ang="0">
                      <a:pos x="16" y="16"/>
                    </a:cxn>
                  </a:cxnLst>
                  <a:rect l="0" t="0" r="r" b="b"/>
                  <a:pathLst>
                    <a:path w="17" h="17">
                      <a:moveTo>
                        <a:pt x="16" y="16"/>
                      </a:moveTo>
                      <a:lnTo>
                        <a:pt x="16" y="10"/>
                      </a:lnTo>
                      <a:lnTo>
                        <a:pt x="0" y="0"/>
                      </a:lnTo>
                      <a:lnTo>
                        <a:pt x="0" y="1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69" name="Freeform 161"/>
                <p:cNvSpPr>
                  <a:spLocks/>
                </p:cNvSpPr>
                <p:nvPr/>
              </p:nvSpPr>
              <p:spPr bwMode="auto">
                <a:xfrm>
                  <a:off x="4924" y="759"/>
                  <a:ext cx="17" cy="17"/>
                </a:xfrm>
                <a:custGeom>
                  <a:avLst/>
                  <a:gdLst/>
                  <a:ahLst/>
                  <a:cxnLst>
                    <a:cxn ang="0">
                      <a:pos x="16" y="16"/>
                    </a:cxn>
                    <a:cxn ang="0">
                      <a:pos x="16" y="10"/>
                    </a:cxn>
                    <a:cxn ang="0">
                      <a:pos x="0" y="0"/>
                    </a:cxn>
                    <a:cxn ang="0">
                      <a:pos x="0" y="10"/>
                    </a:cxn>
                    <a:cxn ang="0">
                      <a:pos x="0" y="16"/>
                    </a:cxn>
                    <a:cxn ang="0">
                      <a:pos x="16" y="16"/>
                    </a:cxn>
                  </a:cxnLst>
                  <a:rect l="0" t="0" r="r" b="b"/>
                  <a:pathLst>
                    <a:path w="17" h="17">
                      <a:moveTo>
                        <a:pt x="16" y="16"/>
                      </a:moveTo>
                      <a:lnTo>
                        <a:pt x="16" y="10"/>
                      </a:lnTo>
                      <a:lnTo>
                        <a:pt x="0" y="0"/>
                      </a:lnTo>
                      <a:lnTo>
                        <a:pt x="0" y="10"/>
                      </a:lnTo>
                      <a:lnTo>
                        <a:pt x="0" y="16"/>
                      </a:lnTo>
                      <a:lnTo>
                        <a:pt x="16" y="16"/>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770" name="Line 162"/>
                <p:cNvSpPr>
                  <a:spLocks noChangeShapeType="1"/>
                </p:cNvSpPr>
                <p:nvPr/>
              </p:nvSpPr>
              <p:spPr bwMode="auto">
                <a:xfrm>
                  <a:off x="4924" y="763"/>
                  <a:ext cx="0" cy="1"/>
                </a:xfrm>
                <a:prstGeom prst="line">
                  <a:avLst/>
                </a:prstGeom>
                <a:noFill/>
                <a:ln w="12700">
                  <a:solidFill>
                    <a:srgbClr val="000000"/>
                  </a:solidFill>
                  <a:round/>
                  <a:headEnd/>
                  <a:tailEnd/>
                </a:ln>
                <a:effectLst/>
              </p:spPr>
              <p:txBody>
                <a:bodyPr wrap="none" anchor="ctr"/>
                <a:lstStyle/>
                <a:p>
                  <a:endParaRPr lang="en-US"/>
                </a:p>
              </p:txBody>
            </p:sp>
            <p:sp>
              <p:nvSpPr>
                <p:cNvPr id="324771" name="Line 163"/>
                <p:cNvSpPr>
                  <a:spLocks noChangeShapeType="1"/>
                </p:cNvSpPr>
                <p:nvPr/>
              </p:nvSpPr>
              <p:spPr bwMode="auto">
                <a:xfrm flipV="1">
                  <a:off x="4932" y="754"/>
                  <a:ext cx="0" cy="6"/>
                </a:xfrm>
                <a:prstGeom prst="line">
                  <a:avLst/>
                </a:prstGeom>
                <a:noFill/>
                <a:ln w="12700">
                  <a:noFill/>
                  <a:round/>
                  <a:headEnd/>
                  <a:tailEnd/>
                </a:ln>
                <a:effectLst/>
              </p:spPr>
              <p:txBody>
                <a:bodyPr wrap="none" anchor="ctr"/>
                <a:lstStyle/>
                <a:p>
                  <a:endParaRPr lang="en-US"/>
                </a:p>
              </p:txBody>
            </p:sp>
            <p:sp>
              <p:nvSpPr>
                <p:cNvPr id="324772" name="Line 164"/>
                <p:cNvSpPr>
                  <a:spLocks noChangeShapeType="1"/>
                </p:cNvSpPr>
                <p:nvPr/>
              </p:nvSpPr>
              <p:spPr bwMode="auto">
                <a:xfrm flipV="1">
                  <a:off x="4932" y="746"/>
                  <a:ext cx="0" cy="22"/>
                </a:xfrm>
                <a:prstGeom prst="line">
                  <a:avLst/>
                </a:prstGeom>
                <a:noFill/>
                <a:ln w="12700">
                  <a:solidFill>
                    <a:srgbClr val="FFFFFF"/>
                  </a:solidFill>
                  <a:round/>
                  <a:headEnd/>
                  <a:tailEnd/>
                </a:ln>
                <a:effectLst/>
              </p:spPr>
              <p:txBody>
                <a:bodyPr wrap="none" anchor="ctr"/>
                <a:lstStyle/>
                <a:p>
                  <a:endParaRPr lang="en-US"/>
                </a:p>
              </p:txBody>
            </p:sp>
            <p:sp>
              <p:nvSpPr>
                <p:cNvPr id="324773" name="Freeform 165"/>
                <p:cNvSpPr>
                  <a:spLocks/>
                </p:cNvSpPr>
                <p:nvPr/>
              </p:nvSpPr>
              <p:spPr bwMode="auto">
                <a:xfrm>
                  <a:off x="4932" y="753"/>
                  <a:ext cx="1" cy="17"/>
                </a:xfrm>
                <a:custGeom>
                  <a:avLst/>
                  <a:gdLst/>
                  <a:ahLst/>
                  <a:cxnLst>
                    <a:cxn ang="0">
                      <a:pos x="0" y="0"/>
                    </a:cxn>
                    <a:cxn ang="0">
                      <a:pos x="0" y="16"/>
                    </a:cxn>
                    <a:cxn ang="0">
                      <a:pos x="0" y="0"/>
                    </a:cxn>
                  </a:cxnLst>
                  <a:rect l="0" t="0" r="r" b="b"/>
                  <a:pathLst>
                    <a:path w="1" h="17">
                      <a:moveTo>
                        <a:pt x="0" y="0"/>
                      </a:moveTo>
                      <a:lnTo>
                        <a:pt x="0" y="16"/>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74" name="Freeform 166"/>
                <p:cNvSpPr>
                  <a:spLocks/>
                </p:cNvSpPr>
                <p:nvPr/>
              </p:nvSpPr>
              <p:spPr bwMode="auto">
                <a:xfrm>
                  <a:off x="4932" y="753"/>
                  <a:ext cx="17" cy="17"/>
                </a:xfrm>
                <a:custGeom>
                  <a:avLst/>
                  <a:gdLst/>
                  <a:ahLst/>
                  <a:cxnLst>
                    <a:cxn ang="0">
                      <a:pos x="16" y="0"/>
                    </a:cxn>
                    <a:cxn ang="0">
                      <a:pos x="16" y="16"/>
                    </a:cxn>
                    <a:cxn ang="0">
                      <a:pos x="0" y="16"/>
                    </a:cxn>
                    <a:cxn ang="0">
                      <a:pos x="0" y="0"/>
                    </a:cxn>
                    <a:cxn ang="0">
                      <a:pos x="16" y="0"/>
                    </a:cxn>
                  </a:cxnLst>
                  <a:rect l="0" t="0" r="r" b="b"/>
                  <a:pathLst>
                    <a:path w="17" h="17">
                      <a:moveTo>
                        <a:pt x="16" y="0"/>
                      </a:moveTo>
                      <a:lnTo>
                        <a:pt x="16" y="16"/>
                      </a:lnTo>
                      <a:lnTo>
                        <a:pt x="0" y="16"/>
                      </a:lnTo>
                      <a:lnTo>
                        <a:pt x="0" y="0"/>
                      </a:lnTo>
                      <a:lnTo>
                        <a:pt x="1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75" name="Freeform 167"/>
                <p:cNvSpPr>
                  <a:spLocks/>
                </p:cNvSpPr>
                <p:nvPr/>
              </p:nvSpPr>
              <p:spPr bwMode="auto">
                <a:xfrm>
                  <a:off x="4932" y="744"/>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76" name="Freeform 168"/>
                <p:cNvSpPr>
                  <a:spLocks/>
                </p:cNvSpPr>
                <p:nvPr/>
              </p:nvSpPr>
              <p:spPr bwMode="auto">
                <a:xfrm>
                  <a:off x="4932" y="744"/>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77" name="Line 169"/>
                <p:cNvSpPr>
                  <a:spLocks noChangeShapeType="1"/>
                </p:cNvSpPr>
                <p:nvPr/>
              </p:nvSpPr>
              <p:spPr bwMode="auto">
                <a:xfrm>
                  <a:off x="4955" y="808"/>
                  <a:ext cx="1" cy="0"/>
                </a:xfrm>
                <a:prstGeom prst="line">
                  <a:avLst/>
                </a:prstGeom>
                <a:noFill/>
                <a:ln w="12700">
                  <a:noFill/>
                  <a:round/>
                  <a:headEnd/>
                  <a:tailEnd/>
                </a:ln>
                <a:effectLst/>
              </p:spPr>
              <p:txBody>
                <a:bodyPr wrap="none" anchor="ctr"/>
                <a:lstStyle/>
                <a:p>
                  <a:endParaRPr lang="en-US"/>
                </a:p>
              </p:txBody>
            </p:sp>
            <p:sp>
              <p:nvSpPr>
                <p:cNvPr id="324778" name="Line 170"/>
                <p:cNvSpPr>
                  <a:spLocks noChangeShapeType="1"/>
                </p:cNvSpPr>
                <p:nvPr/>
              </p:nvSpPr>
              <p:spPr bwMode="auto">
                <a:xfrm>
                  <a:off x="4955" y="808"/>
                  <a:ext cx="1" cy="0"/>
                </a:xfrm>
                <a:prstGeom prst="line">
                  <a:avLst/>
                </a:prstGeom>
                <a:noFill/>
                <a:ln w="12700">
                  <a:solidFill>
                    <a:srgbClr val="FFFFFF"/>
                  </a:solidFill>
                  <a:round/>
                  <a:headEnd/>
                  <a:tailEnd/>
                </a:ln>
                <a:effectLst/>
              </p:spPr>
              <p:txBody>
                <a:bodyPr wrap="none" anchor="ctr"/>
                <a:lstStyle/>
                <a:p>
                  <a:endParaRPr lang="en-US"/>
                </a:p>
              </p:txBody>
            </p:sp>
            <p:sp>
              <p:nvSpPr>
                <p:cNvPr id="324779" name="Freeform 171"/>
                <p:cNvSpPr>
                  <a:spLocks/>
                </p:cNvSpPr>
                <p:nvPr/>
              </p:nvSpPr>
              <p:spPr bwMode="auto">
                <a:xfrm>
                  <a:off x="4953" y="807"/>
                  <a:ext cx="17" cy="1"/>
                </a:xfrm>
                <a:custGeom>
                  <a:avLst/>
                  <a:gdLst/>
                  <a:ahLst/>
                  <a:cxnLst>
                    <a:cxn ang="0">
                      <a:pos x="0" y="0"/>
                    </a:cxn>
                    <a:cxn ang="0">
                      <a:pos x="16" y="0"/>
                    </a:cxn>
                    <a:cxn ang="0">
                      <a:pos x="0" y="0"/>
                    </a:cxn>
                  </a:cxnLst>
                  <a:rect l="0" t="0" r="r" b="b"/>
                  <a:pathLst>
                    <a:path w="17" h="1">
                      <a:moveTo>
                        <a:pt x="0" y="0"/>
                      </a:moveTo>
                      <a:lnTo>
                        <a:pt x="16"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80" name="Freeform 172"/>
                <p:cNvSpPr>
                  <a:spLocks/>
                </p:cNvSpPr>
                <p:nvPr/>
              </p:nvSpPr>
              <p:spPr bwMode="auto">
                <a:xfrm>
                  <a:off x="4953" y="807"/>
                  <a:ext cx="17" cy="17"/>
                </a:xfrm>
                <a:custGeom>
                  <a:avLst/>
                  <a:gdLst/>
                  <a:ahLst/>
                  <a:cxnLst>
                    <a:cxn ang="0">
                      <a:pos x="0" y="16"/>
                    </a:cxn>
                    <a:cxn ang="0">
                      <a:pos x="16" y="16"/>
                    </a:cxn>
                    <a:cxn ang="0">
                      <a:pos x="16" y="0"/>
                    </a:cxn>
                  </a:cxnLst>
                  <a:rect l="0" t="0" r="r" b="b"/>
                  <a:pathLst>
                    <a:path w="17" h="17">
                      <a:moveTo>
                        <a:pt x="0" y="16"/>
                      </a:moveTo>
                      <a:lnTo>
                        <a:pt x="16" y="16"/>
                      </a:lnTo>
                      <a:lnTo>
                        <a:pt x="16" y="0"/>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781" name="Line 173"/>
                <p:cNvSpPr>
                  <a:spLocks noChangeShapeType="1"/>
                </p:cNvSpPr>
                <p:nvPr/>
              </p:nvSpPr>
              <p:spPr bwMode="auto">
                <a:xfrm>
                  <a:off x="4955" y="807"/>
                  <a:ext cx="1" cy="0"/>
                </a:xfrm>
                <a:prstGeom prst="line">
                  <a:avLst/>
                </a:prstGeom>
                <a:noFill/>
                <a:ln w="12700">
                  <a:noFill/>
                  <a:round/>
                  <a:headEnd/>
                  <a:tailEnd/>
                </a:ln>
                <a:effectLst/>
              </p:spPr>
              <p:txBody>
                <a:bodyPr wrap="none" anchor="ctr"/>
                <a:lstStyle/>
                <a:p>
                  <a:endParaRPr lang="en-US"/>
                </a:p>
              </p:txBody>
            </p:sp>
            <p:sp>
              <p:nvSpPr>
                <p:cNvPr id="324782" name="Line 174"/>
                <p:cNvSpPr>
                  <a:spLocks noChangeShapeType="1"/>
                </p:cNvSpPr>
                <p:nvPr/>
              </p:nvSpPr>
              <p:spPr bwMode="auto">
                <a:xfrm>
                  <a:off x="4955" y="807"/>
                  <a:ext cx="1" cy="0"/>
                </a:xfrm>
                <a:prstGeom prst="line">
                  <a:avLst/>
                </a:prstGeom>
                <a:noFill/>
                <a:ln w="12700">
                  <a:solidFill>
                    <a:srgbClr val="FFFFFF"/>
                  </a:solidFill>
                  <a:round/>
                  <a:headEnd/>
                  <a:tailEnd/>
                </a:ln>
                <a:effectLst/>
              </p:spPr>
              <p:txBody>
                <a:bodyPr wrap="none" anchor="ctr"/>
                <a:lstStyle/>
                <a:p>
                  <a:endParaRPr lang="en-US"/>
                </a:p>
              </p:txBody>
            </p:sp>
            <p:sp>
              <p:nvSpPr>
                <p:cNvPr id="324783" name="Freeform 175"/>
                <p:cNvSpPr>
                  <a:spLocks/>
                </p:cNvSpPr>
                <p:nvPr/>
              </p:nvSpPr>
              <p:spPr bwMode="auto">
                <a:xfrm>
                  <a:off x="4955" y="806"/>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784" name="Freeform 176"/>
                <p:cNvSpPr>
                  <a:spLocks/>
                </p:cNvSpPr>
                <p:nvPr/>
              </p:nvSpPr>
              <p:spPr bwMode="auto">
                <a:xfrm>
                  <a:off x="4944" y="804"/>
                  <a:ext cx="17" cy="17"/>
                </a:xfrm>
                <a:custGeom>
                  <a:avLst/>
                  <a:gdLst/>
                  <a:ahLst/>
                  <a:cxnLst>
                    <a:cxn ang="0">
                      <a:pos x="16" y="16"/>
                    </a:cxn>
                    <a:cxn ang="0">
                      <a:pos x="10" y="16"/>
                    </a:cxn>
                    <a:cxn ang="0">
                      <a:pos x="5" y="16"/>
                    </a:cxn>
                    <a:cxn ang="0">
                      <a:pos x="0" y="16"/>
                    </a:cxn>
                    <a:cxn ang="0">
                      <a:pos x="0" y="10"/>
                    </a:cxn>
                    <a:cxn ang="0">
                      <a:pos x="0" y="5"/>
                    </a:cxn>
                    <a:cxn ang="0">
                      <a:pos x="0" y="0"/>
                    </a:cxn>
                    <a:cxn ang="0">
                      <a:pos x="5" y="0"/>
                    </a:cxn>
                    <a:cxn ang="0">
                      <a:pos x="10" y="0"/>
                    </a:cxn>
                    <a:cxn ang="0">
                      <a:pos x="16" y="0"/>
                    </a:cxn>
                    <a:cxn ang="0">
                      <a:pos x="16" y="16"/>
                    </a:cxn>
                  </a:cxnLst>
                  <a:rect l="0" t="0" r="r" b="b"/>
                  <a:pathLst>
                    <a:path w="17" h="17">
                      <a:moveTo>
                        <a:pt x="16" y="16"/>
                      </a:moveTo>
                      <a:lnTo>
                        <a:pt x="10" y="16"/>
                      </a:lnTo>
                      <a:lnTo>
                        <a:pt x="5" y="16"/>
                      </a:lnTo>
                      <a:lnTo>
                        <a:pt x="0" y="16"/>
                      </a:lnTo>
                      <a:lnTo>
                        <a:pt x="0" y="10"/>
                      </a:lnTo>
                      <a:lnTo>
                        <a:pt x="0" y="5"/>
                      </a:lnTo>
                      <a:lnTo>
                        <a:pt x="0" y="0"/>
                      </a:lnTo>
                      <a:lnTo>
                        <a:pt x="5" y="0"/>
                      </a:lnTo>
                      <a:lnTo>
                        <a:pt x="10" y="0"/>
                      </a:lnTo>
                      <a:lnTo>
                        <a:pt x="16" y="0"/>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85" name="Freeform 177"/>
                <p:cNvSpPr>
                  <a:spLocks/>
                </p:cNvSpPr>
                <p:nvPr/>
              </p:nvSpPr>
              <p:spPr bwMode="auto">
                <a:xfrm>
                  <a:off x="4944" y="804"/>
                  <a:ext cx="17" cy="17"/>
                </a:xfrm>
                <a:custGeom>
                  <a:avLst/>
                  <a:gdLst/>
                  <a:ahLst/>
                  <a:cxnLst>
                    <a:cxn ang="0">
                      <a:pos x="16" y="16"/>
                    </a:cxn>
                    <a:cxn ang="0">
                      <a:pos x="12" y="16"/>
                    </a:cxn>
                    <a:cxn ang="0">
                      <a:pos x="8" y="16"/>
                    </a:cxn>
                    <a:cxn ang="0">
                      <a:pos x="4" y="16"/>
                    </a:cxn>
                    <a:cxn ang="0">
                      <a:pos x="4" y="12"/>
                    </a:cxn>
                    <a:cxn ang="0">
                      <a:pos x="0" y="12"/>
                    </a:cxn>
                    <a:cxn ang="0">
                      <a:pos x="0" y="8"/>
                    </a:cxn>
                    <a:cxn ang="0">
                      <a:pos x="0" y="4"/>
                    </a:cxn>
                    <a:cxn ang="0">
                      <a:pos x="4" y="4"/>
                    </a:cxn>
                    <a:cxn ang="0">
                      <a:pos x="4" y="0"/>
                    </a:cxn>
                    <a:cxn ang="0">
                      <a:pos x="8" y="0"/>
                    </a:cxn>
                    <a:cxn ang="0">
                      <a:pos x="12" y="0"/>
                    </a:cxn>
                    <a:cxn ang="0">
                      <a:pos x="16" y="0"/>
                    </a:cxn>
                    <a:cxn ang="0">
                      <a:pos x="16" y="16"/>
                    </a:cxn>
                  </a:cxnLst>
                  <a:rect l="0" t="0" r="r" b="b"/>
                  <a:pathLst>
                    <a:path w="17" h="17">
                      <a:moveTo>
                        <a:pt x="16" y="16"/>
                      </a:moveTo>
                      <a:lnTo>
                        <a:pt x="12" y="16"/>
                      </a:lnTo>
                      <a:lnTo>
                        <a:pt x="8" y="16"/>
                      </a:lnTo>
                      <a:lnTo>
                        <a:pt x="4" y="16"/>
                      </a:lnTo>
                      <a:lnTo>
                        <a:pt x="4" y="12"/>
                      </a:lnTo>
                      <a:lnTo>
                        <a:pt x="0" y="12"/>
                      </a:lnTo>
                      <a:lnTo>
                        <a:pt x="0" y="8"/>
                      </a:lnTo>
                      <a:lnTo>
                        <a:pt x="0" y="4"/>
                      </a:lnTo>
                      <a:lnTo>
                        <a:pt x="4" y="4"/>
                      </a:lnTo>
                      <a:lnTo>
                        <a:pt x="4" y="0"/>
                      </a:lnTo>
                      <a:lnTo>
                        <a:pt x="8" y="0"/>
                      </a:lnTo>
                      <a:lnTo>
                        <a:pt x="12" y="0"/>
                      </a:lnTo>
                      <a:lnTo>
                        <a:pt x="16" y="0"/>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86" name="Line 178"/>
                <p:cNvSpPr>
                  <a:spLocks noChangeShapeType="1"/>
                </p:cNvSpPr>
                <p:nvPr/>
              </p:nvSpPr>
              <p:spPr bwMode="auto">
                <a:xfrm>
                  <a:off x="4954" y="805"/>
                  <a:ext cx="14" cy="0"/>
                </a:xfrm>
                <a:prstGeom prst="line">
                  <a:avLst/>
                </a:prstGeom>
                <a:noFill/>
                <a:ln w="12700">
                  <a:noFill/>
                  <a:round/>
                  <a:headEnd/>
                  <a:tailEnd/>
                </a:ln>
                <a:effectLst/>
              </p:spPr>
              <p:txBody>
                <a:bodyPr wrap="none" anchor="ctr"/>
                <a:lstStyle/>
                <a:p>
                  <a:endParaRPr lang="en-US"/>
                </a:p>
              </p:txBody>
            </p:sp>
            <p:sp>
              <p:nvSpPr>
                <p:cNvPr id="324787" name="Line 179"/>
                <p:cNvSpPr>
                  <a:spLocks noChangeShapeType="1"/>
                </p:cNvSpPr>
                <p:nvPr/>
              </p:nvSpPr>
              <p:spPr bwMode="auto">
                <a:xfrm>
                  <a:off x="4958" y="805"/>
                  <a:ext cx="6" cy="0"/>
                </a:xfrm>
                <a:prstGeom prst="line">
                  <a:avLst/>
                </a:prstGeom>
                <a:noFill/>
                <a:ln w="12700">
                  <a:solidFill>
                    <a:srgbClr val="FFFFFF"/>
                  </a:solidFill>
                  <a:round/>
                  <a:headEnd/>
                  <a:tailEnd/>
                </a:ln>
                <a:effectLst/>
              </p:spPr>
              <p:txBody>
                <a:bodyPr wrap="none" anchor="ctr"/>
                <a:lstStyle/>
                <a:p>
                  <a:endParaRPr lang="en-US"/>
                </a:p>
              </p:txBody>
            </p:sp>
            <p:sp>
              <p:nvSpPr>
                <p:cNvPr id="324788" name="Line 180"/>
                <p:cNvSpPr>
                  <a:spLocks noChangeShapeType="1"/>
                </p:cNvSpPr>
                <p:nvPr/>
              </p:nvSpPr>
              <p:spPr bwMode="auto">
                <a:xfrm>
                  <a:off x="4952" y="805"/>
                  <a:ext cx="1" cy="0"/>
                </a:xfrm>
                <a:prstGeom prst="line">
                  <a:avLst/>
                </a:prstGeom>
                <a:noFill/>
                <a:ln w="12700">
                  <a:noFill/>
                  <a:round/>
                  <a:headEnd/>
                  <a:tailEnd/>
                </a:ln>
                <a:effectLst/>
              </p:spPr>
              <p:txBody>
                <a:bodyPr wrap="none" anchor="ctr"/>
                <a:lstStyle/>
                <a:p>
                  <a:endParaRPr lang="en-US"/>
                </a:p>
              </p:txBody>
            </p:sp>
            <p:sp>
              <p:nvSpPr>
                <p:cNvPr id="324789" name="Line 181"/>
                <p:cNvSpPr>
                  <a:spLocks noChangeShapeType="1"/>
                </p:cNvSpPr>
                <p:nvPr/>
              </p:nvSpPr>
              <p:spPr bwMode="auto">
                <a:xfrm>
                  <a:off x="4952" y="805"/>
                  <a:ext cx="1" cy="0"/>
                </a:xfrm>
                <a:prstGeom prst="line">
                  <a:avLst/>
                </a:prstGeom>
                <a:noFill/>
                <a:ln w="12700">
                  <a:solidFill>
                    <a:srgbClr val="FFFFFF"/>
                  </a:solidFill>
                  <a:round/>
                  <a:headEnd/>
                  <a:tailEnd/>
                </a:ln>
                <a:effectLst/>
              </p:spPr>
              <p:txBody>
                <a:bodyPr wrap="none" anchor="ctr"/>
                <a:lstStyle/>
                <a:p>
                  <a:endParaRPr lang="en-US"/>
                </a:p>
              </p:txBody>
            </p:sp>
            <p:sp>
              <p:nvSpPr>
                <p:cNvPr id="324790" name="Freeform 182"/>
                <p:cNvSpPr>
                  <a:spLocks/>
                </p:cNvSpPr>
                <p:nvPr/>
              </p:nvSpPr>
              <p:spPr bwMode="auto">
                <a:xfrm>
                  <a:off x="4952" y="804"/>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791" name="Line 183"/>
                <p:cNvSpPr>
                  <a:spLocks noChangeShapeType="1"/>
                </p:cNvSpPr>
                <p:nvPr/>
              </p:nvSpPr>
              <p:spPr bwMode="auto">
                <a:xfrm>
                  <a:off x="4953" y="805"/>
                  <a:ext cx="14" cy="0"/>
                </a:xfrm>
                <a:prstGeom prst="line">
                  <a:avLst/>
                </a:prstGeom>
                <a:noFill/>
                <a:ln w="12700">
                  <a:noFill/>
                  <a:round/>
                  <a:headEnd/>
                  <a:tailEnd/>
                </a:ln>
                <a:effectLst/>
              </p:spPr>
              <p:txBody>
                <a:bodyPr wrap="none" anchor="ctr"/>
                <a:lstStyle/>
                <a:p>
                  <a:endParaRPr lang="en-US"/>
                </a:p>
              </p:txBody>
            </p:sp>
            <p:sp>
              <p:nvSpPr>
                <p:cNvPr id="324792" name="Line 184"/>
                <p:cNvSpPr>
                  <a:spLocks noChangeShapeType="1"/>
                </p:cNvSpPr>
                <p:nvPr/>
              </p:nvSpPr>
              <p:spPr bwMode="auto">
                <a:xfrm>
                  <a:off x="4957" y="805"/>
                  <a:ext cx="6" cy="0"/>
                </a:xfrm>
                <a:prstGeom prst="line">
                  <a:avLst/>
                </a:prstGeom>
                <a:noFill/>
                <a:ln w="12700">
                  <a:solidFill>
                    <a:srgbClr val="FFFFFF"/>
                  </a:solidFill>
                  <a:round/>
                  <a:headEnd/>
                  <a:tailEnd/>
                </a:ln>
                <a:effectLst/>
              </p:spPr>
              <p:txBody>
                <a:bodyPr wrap="none" anchor="ctr"/>
                <a:lstStyle/>
                <a:p>
                  <a:endParaRPr lang="en-US"/>
                </a:p>
              </p:txBody>
            </p:sp>
            <p:sp>
              <p:nvSpPr>
                <p:cNvPr id="324793" name="Line 185"/>
                <p:cNvSpPr>
                  <a:spLocks noChangeShapeType="1"/>
                </p:cNvSpPr>
                <p:nvPr/>
              </p:nvSpPr>
              <p:spPr bwMode="auto">
                <a:xfrm>
                  <a:off x="4953" y="805"/>
                  <a:ext cx="14" cy="0"/>
                </a:xfrm>
                <a:prstGeom prst="line">
                  <a:avLst/>
                </a:prstGeom>
                <a:noFill/>
                <a:ln w="12700">
                  <a:noFill/>
                  <a:round/>
                  <a:headEnd/>
                  <a:tailEnd/>
                </a:ln>
                <a:effectLst/>
              </p:spPr>
              <p:txBody>
                <a:bodyPr wrap="none" anchor="ctr"/>
                <a:lstStyle/>
                <a:p>
                  <a:endParaRPr lang="en-US"/>
                </a:p>
              </p:txBody>
            </p:sp>
            <p:sp>
              <p:nvSpPr>
                <p:cNvPr id="324794" name="Line 186"/>
                <p:cNvSpPr>
                  <a:spLocks noChangeShapeType="1"/>
                </p:cNvSpPr>
                <p:nvPr/>
              </p:nvSpPr>
              <p:spPr bwMode="auto">
                <a:xfrm>
                  <a:off x="4957" y="805"/>
                  <a:ext cx="6" cy="0"/>
                </a:xfrm>
                <a:prstGeom prst="line">
                  <a:avLst/>
                </a:prstGeom>
                <a:noFill/>
                <a:ln w="12700">
                  <a:solidFill>
                    <a:srgbClr val="FFFFFF"/>
                  </a:solidFill>
                  <a:round/>
                  <a:headEnd/>
                  <a:tailEnd/>
                </a:ln>
                <a:effectLst/>
              </p:spPr>
              <p:txBody>
                <a:bodyPr wrap="none" anchor="ctr"/>
                <a:lstStyle/>
                <a:p>
                  <a:endParaRPr lang="en-US"/>
                </a:p>
              </p:txBody>
            </p:sp>
            <p:sp>
              <p:nvSpPr>
                <p:cNvPr id="324795" name="Freeform 187"/>
                <p:cNvSpPr>
                  <a:spLocks/>
                </p:cNvSpPr>
                <p:nvPr/>
              </p:nvSpPr>
              <p:spPr bwMode="auto">
                <a:xfrm>
                  <a:off x="4950" y="804"/>
                  <a:ext cx="17" cy="1"/>
                </a:xfrm>
                <a:custGeom>
                  <a:avLst/>
                  <a:gdLst/>
                  <a:ahLst/>
                  <a:cxnLst>
                    <a:cxn ang="0">
                      <a:pos x="0" y="0"/>
                    </a:cxn>
                    <a:cxn ang="0">
                      <a:pos x="16" y="0"/>
                    </a:cxn>
                    <a:cxn ang="0">
                      <a:pos x="0" y="0"/>
                    </a:cxn>
                  </a:cxnLst>
                  <a:rect l="0" t="0" r="r" b="b"/>
                  <a:pathLst>
                    <a:path w="17" h="1">
                      <a:moveTo>
                        <a:pt x="0" y="0"/>
                      </a:moveTo>
                      <a:lnTo>
                        <a:pt x="16"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96" name="Freeform 188"/>
                <p:cNvSpPr>
                  <a:spLocks/>
                </p:cNvSpPr>
                <p:nvPr/>
              </p:nvSpPr>
              <p:spPr bwMode="auto">
                <a:xfrm>
                  <a:off x="4951" y="804"/>
                  <a:ext cx="1" cy="17"/>
                </a:xfrm>
                <a:custGeom>
                  <a:avLst/>
                  <a:gdLst/>
                  <a:ahLst/>
                  <a:cxnLst>
                    <a:cxn ang="0">
                      <a:pos x="0" y="16"/>
                    </a:cxn>
                    <a:cxn ang="0">
                      <a:pos x="0" y="0"/>
                    </a:cxn>
                    <a:cxn ang="0">
                      <a:pos x="0" y="16"/>
                    </a:cxn>
                  </a:cxnLst>
                  <a:rect l="0" t="0" r="r" b="b"/>
                  <a:pathLst>
                    <a:path w="1" h="17">
                      <a:moveTo>
                        <a:pt x="0" y="16"/>
                      </a:moveTo>
                      <a:lnTo>
                        <a:pt x="0" y="0"/>
                      </a:lnTo>
                      <a:lnTo>
                        <a:pt x="0" y="16"/>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797" name="Freeform 189"/>
                <p:cNvSpPr>
                  <a:spLocks/>
                </p:cNvSpPr>
                <p:nvPr/>
              </p:nvSpPr>
              <p:spPr bwMode="auto">
                <a:xfrm>
                  <a:off x="4930" y="756"/>
                  <a:ext cx="17" cy="22"/>
                </a:xfrm>
                <a:custGeom>
                  <a:avLst/>
                  <a:gdLst/>
                  <a:ahLst/>
                  <a:cxnLst>
                    <a:cxn ang="0">
                      <a:pos x="8" y="0"/>
                    </a:cxn>
                    <a:cxn ang="0">
                      <a:pos x="8" y="14"/>
                    </a:cxn>
                    <a:cxn ang="0">
                      <a:pos x="0" y="21"/>
                    </a:cxn>
                    <a:cxn ang="0">
                      <a:pos x="16" y="21"/>
                    </a:cxn>
                    <a:cxn ang="0">
                      <a:pos x="16" y="0"/>
                    </a:cxn>
                    <a:cxn ang="0">
                      <a:pos x="8" y="0"/>
                    </a:cxn>
                  </a:cxnLst>
                  <a:rect l="0" t="0" r="r" b="b"/>
                  <a:pathLst>
                    <a:path w="17" h="22">
                      <a:moveTo>
                        <a:pt x="8" y="0"/>
                      </a:moveTo>
                      <a:lnTo>
                        <a:pt x="8" y="14"/>
                      </a:lnTo>
                      <a:lnTo>
                        <a:pt x="0" y="21"/>
                      </a:lnTo>
                      <a:lnTo>
                        <a:pt x="16" y="21"/>
                      </a:lnTo>
                      <a:lnTo>
                        <a:pt x="16" y="0"/>
                      </a:lnTo>
                      <a:lnTo>
                        <a:pt x="8"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798" name="Freeform 190"/>
                <p:cNvSpPr>
                  <a:spLocks/>
                </p:cNvSpPr>
                <p:nvPr/>
              </p:nvSpPr>
              <p:spPr bwMode="auto">
                <a:xfrm>
                  <a:off x="4930" y="756"/>
                  <a:ext cx="17" cy="22"/>
                </a:xfrm>
                <a:custGeom>
                  <a:avLst/>
                  <a:gdLst/>
                  <a:ahLst/>
                  <a:cxnLst>
                    <a:cxn ang="0">
                      <a:pos x="10" y="0"/>
                    </a:cxn>
                    <a:cxn ang="0">
                      <a:pos x="5" y="14"/>
                    </a:cxn>
                    <a:cxn ang="0">
                      <a:pos x="0" y="21"/>
                    </a:cxn>
                    <a:cxn ang="0">
                      <a:pos x="16" y="21"/>
                    </a:cxn>
                    <a:cxn ang="0">
                      <a:pos x="16" y="0"/>
                    </a:cxn>
                    <a:cxn ang="0">
                      <a:pos x="10" y="0"/>
                    </a:cxn>
                  </a:cxnLst>
                  <a:rect l="0" t="0" r="r" b="b"/>
                  <a:pathLst>
                    <a:path w="17" h="22">
                      <a:moveTo>
                        <a:pt x="10" y="0"/>
                      </a:moveTo>
                      <a:lnTo>
                        <a:pt x="5" y="14"/>
                      </a:lnTo>
                      <a:lnTo>
                        <a:pt x="0" y="21"/>
                      </a:lnTo>
                      <a:lnTo>
                        <a:pt x="16" y="21"/>
                      </a:lnTo>
                      <a:lnTo>
                        <a:pt x="16" y="0"/>
                      </a:lnTo>
                      <a:lnTo>
                        <a:pt x="1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799" name="Line 191"/>
                <p:cNvSpPr>
                  <a:spLocks noChangeShapeType="1"/>
                </p:cNvSpPr>
                <p:nvPr/>
              </p:nvSpPr>
              <p:spPr bwMode="auto">
                <a:xfrm>
                  <a:off x="4934" y="757"/>
                  <a:ext cx="4" cy="0"/>
                </a:xfrm>
                <a:prstGeom prst="line">
                  <a:avLst/>
                </a:prstGeom>
                <a:noFill/>
                <a:ln w="12700">
                  <a:solidFill>
                    <a:srgbClr val="000000"/>
                  </a:solidFill>
                  <a:round/>
                  <a:headEnd/>
                  <a:tailEnd/>
                </a:ln>
                <a:effectLst/>
              </p:spPr>
              <p:txBody>
                <a:bodyPr wrap="none" anchor="ctr"/>
                <a:lstStyle/>
                <a:p>
                  <a:endParaRPr lang="en-US"/>
                </a:p>
              </p:txBody>
            </p:sp>
            <p:sp>
              <p:nvSpPr>
                <p:cNvPr id="324800" name="Line 192"/>
                <p:cNvSpPr>
                  <a:spLocks noChangeShapeType="1"/>
                </p:cNvSpPr>
                <p:nvPr/>
              </p:nvSpPr>
              <p:spPr bwMode="auto">
                <a:xfrm>
                  <a:off x="4934" y="758"/>
                  <a:ext cx="4" cy="0"/>
                </a:xfrm>
                <a:prstGeom prst="line">
                  <a:avLst/>
                </a:prstGeom>
                <a:noFill/>
                <a:ln w="12700">
                  <a:solidFill>
                    <a:srgbClr val="000000"/>
                  </a:solidFill>
                  <a:round/>
                  <a:headEnd/>
                  <a:tailEnd/>
                </a:ln>
                <a:effectLst/>
              </p:spPr>
              <p:txBody>
                <a:bodyPr wrap="none" anchor="ctr"/>
                <a:lstStyle/>
                <a:p>
                  <a:endParaRPr lang="en-US"/>
                </a:p>
              </p:txBody>
            </p:sp>
            <p:sp>
              <p:nvSpPr>
                <p:cNvPr id="324801" name="Line 193"/>
                <p:cNvSpPr>
                  <a:spLocks noChangeShapeType="1"/>
                </p:cNvSpPr>
                <p:nvPr/>
              </p:nvSpPr>
              <p:spPr bwMode="auto">
                <a:xfrm>
                  <a:off x="4934" y="760"/>
                  <a:ext cx="4" cy="0"/>
                </a:xfrm>
                <a:prstGeom prst="line">
                  <a:avLst/>
                </a:prstGeom>
                <a:noFill/>
                <a:ln w="12700">
                  <a:solidFill>
                    <a:srgbClr val="000000"/>
                  </a:solidFill>
                  <a:round/>
                  <a:headEnd/>
                  <a:tailEnd/>
                </a:ln>
                <a:effectLst/>
              </p:spPr>
              <p:txBody>
                <a:bodyPr wrap="none" anchor="ctr"/>
                <a:lstStyle/>
                <a:p>
                  <a:endParaRPr lang="en-US"/>
                </a:p>
              </p:txBody>
            </p:sp>
            <p:sp>
              <p:nvSpPr>
                <p:cNvPr id="324802" name="Freeform 194"/>
                <p:cNvSpPr>
                  <a:spLocks/>
                </p:cNvSpPr>
                <p:nvPr/>
              </p:nvSpPr>
              <p:spPr bwMode="auto">
                <a:xfrm>
                  <a:off x="4924" y="764"/>
                  <a:ext cx="17" cy="1"/>
                </a:xfrm>
                <a:custGeom>
                  <a:avLst/>
                  <a:gdLst/>
                  <a:ahLst/>
                  <a:cxnLst>
                    <a:cxn ang="0">
                      <a:pos x="0" y="0"/>
                    </a:cxn>
                    <a:cxn ang="0">
                      <a:pos x="16" y="0"/>
                    </a:cxn>
                    <a:cxn ang="0">
                      <a:pos x="8" y="0"/>
                    </a:cxn>
                    <a:cxn ang="0">
                      <a:pos x="2" y="0"/>
                    </a:cxn>
                    <a:cxn ang="0">
                      <a:pos x="0" y="0"/>
                    </a:cxn>
                  </a:cxnLst>
                  <a:rect l="0" t="0" r="r" b="b"/>
                  <a:pathLst>
                    <a:path w="17" h="1">
                      <a:moveTo>
                        <a:pt x="0" y="0"/>
                      </a:moveTo>
                      <a:lnTo>
                        <a:pt x="16" y="0"/>
                      </a:lnTo>
                      <a:lnTo>
                        <a:pt x="8" y="0"/>
                      </a:lnTo>
                      <a:lnTo>
                        <a:pt x="2"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03" name="Freeform 195"/>
                <p:cNvSpPr>
                  <a:spLocks/>
                </p:cNvSpPr>
                <p:nvPr/>
              </p:nvSpPr>
              <p:spPr bwMode="auto">
                <a:xfrm>
                  <a:off x="4924" y="764"/>
                  <a:ext cx="18" cy="17"/>
                </a:xfrm>
                <a:custGeom>
                  <a:avLst/>
                  <a:gdLst/>
                  <a:ahLst/>
                  <a:cxnLst>
                    <a:cxn ang="0">
                      <a:pos x="0" y="0"/>
                    </a:cxn>
                    <a:cxn ang="0">
                      <a:pos x="17" y="0"/>
                    </a:cxn>
                    <a:cxn ang="0">
                      <a:pos x="17" y="16"/>
                    </a:cxn>
                    <a:cxn ang="0">
                      <a:pos x="9" y="16"/>
                    </a:cxn>
                    <a:cxn ang="0">
                      <a:pos x="2" y="16"/>
                    </a:cxn>
                    <a:cxn ang="0">
                      <a:pos x="0" y="0"/>
                    </a:cxn>
                  </a:cxnLst>
                  <a:rect l="0" t="0" r="r" b="b"/>
                  <a:pathLst>
                    <a:path w="18" h="17">
                      <a:moveTo>
                        <a:pt x="0" y="0"/>
                      </a:moveTo>
                      <a:lnTo>
                        <a:pt x="17" y="0"/>
                      </a:lnTo>
                      <a:lnTo>
                        <a:pt x="17" y="16"/>
                      </a:lnTo>
                      <a:lnTo>
                        <a:pt x="9" y="16"/>
                      </a:lnTo>
                      <a:lnTo>
                        <a:pt x="2" y="16"/>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04" name="Line 196"/>
                <p:cNvSpPr>
                  <a:spLocks noChangeShapeType="1"/>
                </p:cNvSpPr>
                <p:nvPr/>
              </p:nvSpPr>
              <p:spPr bwMode="auto">
                <a:xfrm>
                  <a:off x="4932" y="790"/>
                  <a:ext cx="0" cy="12"/>
                </a:xfrm>
                <a:prstGeom prst="line">
                  <a:avLst/>
                </a:prstGeom>
                <a:noFill/>
                <a:ln w="12700">
                  <a:noFill/>
                  <a:round/>
                  <a:headEnd/>
                  <a:tailEnd/>
                </a:ln>
                <a:effectLst/>
              </p:spPr>
              <p:txBody>
                <a:bodyPr wrap="none" anchor="ctr"/>
                <a:lstStyle/>
                <a:p>
                  <a:endParaRPr lang="en-US"/>
                </a:p>
              </p:txBody>
            </p:sp>
            <p:sp>
              <p:nvSpPr>
                <p:cNvPr id="324805" name="Line 197"/>
                <p:cNvSpPr>
                  <a:spLocks noChangeShapeType="1"/>
                </p:cNvSpPr>
                <p:nvPr/>
              </p:nvSpPr>
              <p:spPr bwMode="auto">
                <a:xfrm>
                  <a:off x="4932" y="794"/>
                  <a:ext cx="0" cy="4"/>
                </a:xfrm>
                <a:prstGeom prst="line">
                  <a:avLst/>
                </a:prstGeom>
                <a:noFill/>
                <a:ln w="12700">
                  <a:solidFill>
                    <a:srgbClr val="000000"/>
                  </a:solidFill>
                  <a:round/>
                  <a:headEnd/>
                  <a:tailEnd/>
                </a:ln>
                <a:effectLst/>
              </p:spPr>
              <p:txBody>
                <a:bodyPr wrap="none" anchor="ctr"/>
                <a:lstStyle/>
                <a:p>
                  <a:endParaRPr lang="en-US"/>
                </a:p>
              </p:txBody>
            </p:sp>
            <p:sp>
              <p:nvSpPr>
                <p:cNvPr id="324806" name="Line 198"/>
                <p:cNvSpPr>
                  <a:spLocks noChangeShapeType="1"/>
                </p:cNvSpPr>
                <p:nvPr/>
              </p:nvSpPr>
              <p:spPr bwMode="auto">
                <a:xfrm flipH="1">
                  <a:off x="4929" y="801"/>
                  <a:ext cx="19" cy="0"/>
                </a:xfrm>
                <a:prstGeom prst="line">
                  <a:avLst/>
                </a:prstGeom>
                <a:noFill/>
                <a:ln w="12700">
                  <a:noFill/>
                  <a:round/>
                  <a:headEnd/>
                  <a:tailEnd/>
                </a:ln>
                <a:effectLst/>
              </p:spPr>
              <p:txBody>
                <a:bodyPr wrap="none" anchor="ctr"/>
                <a:lstStyle/>
                <a:p>
                  <a:endParaRPr lang="en-US"/>
                </a:p>
              </p:txBody>
            </p:sp>
            <p:sp>
              <p:nvSpPr>
                <p:cNvPr id="324807" name="Line 199"/>
                <p:cNvSpPr>
                  <a:spLocks noChangeShapeType="1"/>
                </p:cNvSpPr>
                <p:nvPr/>
              </p:nvSpPr>
              <p:spPr bwMode="auto">
                <a:xfrm flipH="1">
                  <a:off x="4921" y="801"/>
                  <a:ext cx="35" cy="0"/>
                </a:xfrm>
                <a:prstGeom prst="line">
                  <a:avLst/>
                </a:prstGeom>
                <a:noFill/>
                <a:ln w="12700">
                  <a:solidFill>
                    <a:srgbClr val="000000"/>
                  </a:solidFill>
                  <a:round/>
                  <a:headEnd/>
                  <a:tailEnd/>
                </a:ln>
                <a:effectLst/>
              </p:spPr>
              <p:txBody>
                <a:bodyPr wrap="none" anchor="ctr"/>
                <a:lstStyle/>
                <a:p>
                  <a:endParaRPr lang="en-US"/>
                </a:p>
              </p:txBody>
            </p:sp>
            <p:sp>
              <p:nvSpPr>
                <p:cNvPr id="324808" name="Line 200"/>
                <p:cNvSpPr>
                  <a:spLocks noChangeShapeType="1"/>
                </p:cNvSpPr>
                <p:nvPr/>
              </p:nvSpPr>
              <p:spPr bwMode="auto">
                <a:xfrm flipV="1">
                  <a:off x="4935" y="794"/>
                  <a:ext cx="0" cy="19"/>
                </a:xfrm>
                <a:prstGeom prst="line">
                  <a:avLst/>
                </a:prstGeom>
                <a:noFill/>
                <a:ln w="12700">
                  <a:solidFill>
                    <a:srgbClr val="000000"/>
                  </a:solidFill>
                  <a:round/>
                  <a:headEnd/>
                  <a:tailEnd/>
                </a:ln>
                <a:effectLst/>
              </p:spPr>
              <p:txBody>
                <a:bodyPr wrap="none" anchor="ctr"/>
                <a:lstStyle/>
                <a:p>
                  <a:endParaRPr lang="en-US"/>
                </a:p>
              </p:txBody>
            </p:sp>
            <p:sp>
              <p:nvSpPr>
                <p:cNvPr id="324809" name="Freeform 201"/>
                <p:cNvSpPr>
                  <a:spLocks/>
                </p:cNvSpPr>
                <p:nvPr/>
              </p:nvSpPr>
              <p:spPr bwMode="auto">
                <a:xfrm>
                  <a:off x="4928" y="788"/>
                  <a:ext cx="17" cy="20"/>
                </a:xfrm>
                <a:custGeom>
                  <a:avLst/>
                  <a:gdLst/>
                  <a:ahLst/>
                  <a:cxnLst>
                    <a:cxn ang="0">
                      <a:pos x="16" y="19"/>
                    </a:cxn>
                    <a:cxn ang="0">
                      <a:pos x="0" y="13"/>
                    </a:cxn>
                    <a:cxn ang="0">
                      <a:pos x="16" y="6"/>
                    </a:cxn>
                    <a:cxn ang="0">
                      <a:pos x="1" y="6"/>
                    </a:cxn>
                    <a:cxn ang="0">
                      <a:pos x="16" y="0"/>
                    </a:cxn>
                  </a:cxnLst>
                  <a:rect l="0" t="0" r="r" b="b"/>
                  <a:pathLst>
                    <a:path w="17" h="20">
                      <a:moveTo>
                        <a:pt x="16" y="19"/>
                      </a:moveTo>
                      <a:lnTo>
                        <a:pt x="0" y="13"/>
                      </a:lnTo>
                      <a:lnTo>
                        <a:pt x="16" y="6"/>
                      </a:lnTo>
                      <a:lnTo>
                        <a:pt x="1" y="6"/>
                      </a:lnTo>
                      <a:lnTo>
                        <a:pt x="1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10" name="Line 202"/>
                <p:cNvSpPr>
                  <a:spLocks noChangeShapeType="1"/>
                </p:cNvSpPr>
                <p:nvPr/>
              </p:nvSpPr>
              <p:spPr bwMode="auto">
                <a:xfrm flipH="1">
                  <a:off x="4935" y="795"/>
                  <a:ext cx="25" cy="2"/>
                </a:xfrm>
                <a:prstGeom prst="line">
                  <a:avLst/>
                </a:prstGeom>
                <a:noFill/>
                <a:ln w="12700">
                  <a:solidFill>
                    <a:srgbClr val="000000"/>
                  </a:solidFill>
                  <a:round/>
                  <a:headEnd/>
                  <a:tailEnd/>
                </a:ln>
                <a:effectLst/>
              </p:spPr>
              <p:txBody>
                <a:bodyPr wrap="none" anchor="ctr"/>
                <a:lstStyle/>
                <a:p>
                  <a:endParaRPr lang="en-US"/>
                </a:p>
              </p:txBody>
            </p:sp>
            <p:sp>
              <p:nvSpPr>
                <p:cNvPr id="324811" name="Line 203"/>
                <p:cNvSpPr>
                  <a:spLocks noChangeShapeType="1"/>
                </p:cNvSpPr>
                <p:nvPr/>
              </p:nvSpPr>
              <p:spPr bwMode="auto">
                <a:xfrm>
                  <a:off x="4945" y="790"/>
                  <a:ext cx="0" cy="4"/>
                </a:xfrm>
                <a:prstGeom prst="line">
                  <a:avLst/>
                </a:prstGeom>
                <a:noFill/>
                <a:ln w="12700">
                  <a:solidFill>
                    <a:srgbClr val="000000"/>
                  </a:solidFill>
                  <a:round/>
                  <a:headEnd/>
                  <a:tailEnd/>
                </a:ln>
                <a:effectLst/>
              </p:spPr>
              <p:txBody>
                <a:bodyPr wrap="none" anchor="ctr"/>
                <a:lstStyle/>
                <a:p>
                  <a:endParaRPr lang="en-US"/>
                </a:p>
              </p:txBody>
            </p:sp>
            <p:sp>
              <p:nvSpPr>
                <p:cNvPr id="324812" name="Line 204"/>
                <p:cNvSpPr>
                  <a:spLocks noChangeShapeType="1"/>
                </p:cNvSpPr>
                <p:nvPr/>
              </p:nvSpPr>
              <p:spPr bwMode="auto">
                <a:xfrm>
                  <a:off x="4947" y="790"/>
                  <a:ext cx="0" cy="4"/>
                </a:xfrm>
                <a:prstGeom prst="line">
                  <a:avLst/>
                </a:prstGeom>
                <a:noFill/>
                <a:ln w="12700">
                  <a:solidFill>
                    <a:srgbClr val="000000"/>
                  </a:solidFill>
                  <a:round/>
                  <a:headEnd/>
                  <a:tailEnd/>
                </a:ln>
                <a:effectLst/>
              </p:spPr>
              <p:txBody>
                <a:bodyPr wrap="none" anchor="ctr"/>
                <a:lstStyle/>
                <a:p>
                  <a:endParaRPr lang="en-US"/>
                </a:p>
              </p:txBody>
            </p:sp>
            <p:sp>
              <p:nvSpPr>
                <p:cNvPr id="324813" name="Line 205"/>
                <p:cNvSpPr>
                  <a:spLocks noChangeShapeType="1"/>
                </p:cNvSpPr>
                <p:nvPr/>
              </p:nvSpPr>
              <p:spPr bwMode="auto">
                <a:xfrm flipV="1">
                  <a:off x="4948" y="781"/>
                  <a:ext cx="0" cy="16"/>
                </a:xfrm>
                <a:prstGeom prst="line">
                  <a:avLst/>
                </a:prstGeom>
                <a:noFill/>
                <a:ln w="12700">
                  <a:solidFill>
                    <a:srgbClr val="000000"/>
                  </a:solidFill>
                  <a:round/>
                  <a:headEnd/>
                  <a:tailEnd/>
                </a:ln>
                <a:effectLst/>
              </p:spPr>
              <p:txBody>
                <a:bodyPr wrap="none" anchor="ctr"/>
                <a:lstStyle/>
                <a:p>
                  <a:endParaRPr lang="en-US"/>
                </a:p>
              </p:txBody>
            </p:sp>
            <p:sp>
              <p:nvSpPr>
                <p:cNvPr id="324814" name="Freeform 206"/>
                <p:cNvSpPr>
                  <a:spLocks/>
                </p:cNvSpPr>
                <p:nvPr/>
              </p:nvSpPr>
              <p:spPr bwMode="auto">
                <a:xfrm>
                  <a:off x="4931" y="778"/>
                  <a:ext cx="17" cy="17"/>
                </a:xfrm>
                <a:custGeom>
                  <a:avLst/>
                  <a:gdLst/>
                  <a:ahLst/>
                  <a:cxnLst>
                    <a:cxn ang="0">
                      <a:pos x="0" y="16"/>
                    </a:cxn>
                    <a:cxn ang="0">
                      <a:pos x="16" y="7"/>
                    </a:cxn>
                    <a:cxn ang="0">
                      <a:pos x="2" y="7"/>
                    </a:cxn>
                    <a:cxn ang="0">
                      <a:pos x="16" y="0"/>
                    </a:cxn>
                    <a:cxn ang="0">
                      <a:pos x="0" y="16"/>
                    </a:cxn>
                  </a:cxnLst>
                  <a:rect l="0" t="0" r="r" b="b"/>
                  <a:pathLst>
                    <a:path w="17" h="17">
                      <a:moveTo>
                        <a:pt x="0" y="16"/>
                      </a:moveTo>
                      <a:lnTo>
                        <a:pt x="16" y="7"/>
                      </a:lnTo>
                      <a:lnTo>
                        <a:pt x="2" y="7"/>
                      </a:lnTo>
                      <a:lnTo>
                        <a:pt x="16" y="0"/>
                      </a:lnTo>
                      <a:lnTo>
                        <a:pt x="0"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15" name="Freeform 207"/>
                <p:cNvSpPr>
                  <a:spLocks/>
                </p:cNvSpPr>
                <p:nvPr/>
              </p:nvSpPr>
              <p:spPr bwMode="auto">
                <a:xfrm>
                  <a:off x="4931" y="778"/>
                  <a:ext cx="17" cy="17"/>
                </a:xfrm>
                <a:custGeom>
                  <a:avLst/>
                  <a:gdLst/>
                  <a:ahLst/>
                  <a:cxnLst>
                    <a:cxn ang="0">
                      <a:pos x="0" y="16"/>
                    </a:cxn>
                    <a:cxn ang="0">
                      <a:pos x="16" y="8"/>
                    </a:cxn>
                    <a:cxn ang="0">
                      <a:pos x="1" y="8"/>
                    </a:cxn>
                    <a:cxn ang="0">
                      <a:pos x="16" y="0"/>
                    </a:cxn>
                  </a:cxnLst>
                  <a:rect l="0" t="0" r="r" b="b"/>
                  <a:pathLst>
                    <a:path w="17" h="17">
                      <a:moveTo>
                        <a:pt x="0" y="16"/>
                      </a:moveTo>
                      <a:lnTo>
                        <a:pt x="16" y="8"/>
                      </a:lnTo>
                      <a:lnTo>
                        <a:pt x="1" y="8"/>
                      </a:lnTo>
                      <a:lnTo>
                        <a:pt x="1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16" name="Freeform 208"/>
                <p:cNvSpPr>
                  <a:spLocks/>
                </p:cNvSpPr>
                <p:nvPr/>
              </p:nvSpPr>
              <p:spPr bwMode="auto">
                <a:xfrm>
                  <a:off x="4926" y="777"/>
                  <a:ext cx="22" cy="1"/>
                </a:xfrm>
                <a:custGeom>
                  <a:avLst/>
                  <a:gdLst/>
                  <a:ahLst/>
                  <a:cxnLst>
                    <a:cxn ang="0">
                      <a:pos x="0" y="0"/>
                    </a:cxn>
                    <a:cxn ang="0">
                      <a:pos x="7" y="0"/>
                    </a:cxn>
                    <a:cxn ang="0">
                      <a:pos x="21" y="0"/>
                    </a:cxn>
                    <a:cxn ang="0">
                      <a:pos x="7" y="0"/>
                    </a:cxn>
                    <a:cxn ang="0">
                      <a:pos x="4" y="0"/>
                    </a:cxn>
                    <a:cxn ang="0">
                      <a:pos x="0" y="0"/>
                    </a:cxn>
                  </a:cxnLst>
                  <a:rect l="0" t="0" r="r" b="b"/>
                  <a:pathLst>
                    <a:path w="22" h="1">
                      <a:moveTo>
                        <a:pt x="0" y="0"/>
                      </a:moveTo>
                      <a:lnTo>
                        <a:pt x="7" y="0"/>
                      </a:lnTo>
                      <a:lnTo>
                        <a:pt x="21" y="0"/>
                      </a:lnTo>
                      <a:lnTo>
                        <a:pt x="7" y="0"/>
                      </a:lnTo>
                      <a:lnTo>
                        <a:pt x="4"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17" name="Freeform 209"/>
                <p:cNvSpPr>
                  <a:spLocks/>
                </p:cNvSpPr>
                <p:nvPr/>
              </p:nvSpPr>
              <p:spPr bwMode="auto">
                <a:xfrm>
                  <a:off x="4926" y="777"/>
                  <a:ext cx="22" cy="17"/>
                </a:xfrm>
                <a:custGeom>
                  <a:avLst/>
                  <a:gdLst/>
                  <a:ahLst/>
                  <a:cxnLst>
                    <a:cxn ang="0">
                      <a:pos x="0" y="0"/>
                    </a:cxn>
                    <a:cxn ang="0">
                      <a:pos x="7" y="0"/>
                    </a:cxn>
                    <a:cxn ang="0">
                      <a:pos x="21" y="0"/>
                    </a:cxn>
                    <a:cxn ang="0">
                      <a:pos x="21" y="16"/>
                    </a:cxn>
                    <a:cxn ang="0">
                      <a:pos x="7" y="16"/>
                    </a:cxn>
                    <a:cxn ang="0">
                      <a:pos x="4" y="16"/>
                    </a:cxn>
                    <a:cxn ang="0">
                      <a:pos x="4" y="0"/>
                    </a:cxn>
                  </a:cxnLst>
                  <a:rect l="0" t="0" r="r" b="b"/>
                  <a:pathLst>
                    <a:path w="22" h="17">
                      <a:moveTo>
                        <a:pt x="0" y="0"/>
                      </a:moveTo>
                      <a:lnTo>
                        <a:pt x="7" y="0"/>
                      </a:lnTo>
                      <a:lnTo>
                        <a:pt x="21" y="0"/>
                      </a:lnTo>
                      <a:lnTo>
                        <a:pt x="21" y="16"/>
                      </a:lnTo>
                      <a:lnTo>
                        <a:pt x="7" y="16"/>
                      </a:lnTo>
                      <a:lnTo>
                        <a:pt x="4" y="16"/>
                      </a:lnTo>
                      <a:lnTo>
                        <a:pt x="4"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18" name="Line 210"/>
                <p:cNvSpPr>
                  <a:spLocks noChangeShapeType="1"/>
                </p:cNvSpPr>
                <p:nvPr/>
              </p:nvSpPr>
              <p:spPr bwMode="auto">
                <a:xfrm flipH="1">
                  <a:off x="4926" y="767"/>
                  <a:ext cx="21" cy="3"/>
                </a:xfrm>
                <a:prstGeom prst="line">
                  <a:avLst/>
                </a:prstGeom>
                <a:noFill/>
                <a:ln w="12700">
                  <a:solidFill>
                    <a:srgbClr val="000000"/>
                  </a:solidFill>
                  <a:round/>
                  <a:headEnd/>
                  <a:tailEnd/>
                </a:ln>
                <a:effectLst/>
              </p:spPr>
              <p:txBody>
                <a:bodyPr wrap="none" anchor="ctr"/>
                <a:lstStyle/>
                <a:p>
                  <a:endParaRPr lang="en-US"/>
                </a:p>
              </p:txBody>
            </p:sp>
            <p:sp>
              <p:nvSpPr>
                <p:cNvPr id="324819" name="Line 211"/>
                <p:cNvSpPr>
                  <a:spLocks noChangeShapeType="1"/>
                </p:cNvSpPr>
                <p:nvPr/>
              </p:nvSpPr>
              <p:spPr bwMode="auto">
                <a:xfrm flipV="1">
                  <a:off x="4933" y="737"/>
                  <a:ext cx="0" cy="25"/>
                </a:xfrm>
                <a:prstGeom prst="line">
                  <a:avLst/>
                </a:prstGeom>
                <a:noFill/>
                <a:ln w="12700">
                  <a:solidFill>
                    <a:srgbClr val="000000"/>
                  </a:solidFill>
                  <a:round/>
                  <a:headEnd/>
                  <a:tailEnd/>
                </a:ln>
                <a:effectLst/>
              </p:spPr>
              <p:txBody>
                <a:bodyPr wrap="none" anchor="ctr"/>
                <a:lstStyle/>
                <a:p>
                  <a:endParaRPr lang="en-US"/>
                </a:p>
              </p:txBody>
            </p:sp>
            <p:sp>
              <p:nvSpPr>
                <p:cNvPr id="324820" name="Line 212"/>
                <p:cNvSpPr>
                  <a:spLocks noChangeShapeType="1"/>
                </p:cNvSpPr>
                <p:nvPr/>
              </p:nvSpPr>
              <p:spPr bwMode="auto">
                <a:xfrm flipV="1">
                  <a:off x="4933" y="753"/>
                  <a:ext cx="3" cy="16"/>
                </a:xfrm>
                <a:prstGeom prst="line">
                  <a:avLst/>
                </a:prstGeom>
                <a:noFill/>
                <a:ln w="12700">
                  <a:solidFill>
                    <a:srgbClr val="000000"/>
                  </a:solidFill>
                  <a:round/>
                  <a:headEnd/>
                  <a:tailEnd/>
                </a:ln>
                <a:effectLst/>
              </p:spPr>
              <p:txBody>
                <a:bodyPr wrap="none" anchor="ctr"/>
                <a:lstStyle/>
                <a:p>
                  <a:endParaRPr lang="en-US"/>
                </a:p>
              </p:txBody>
            </p:sp>
            <p:sp>
              <p:nvSpPr>
                <p:cNvPr id="324821" name="Freeform 213"/>
                <p:cNvSpPr>
                  <a:spLocks/>
                </p:cNvSpPr>
                <p:nvPr/>
              </p:nvSpPr>
              <p:spPr bwMode="auto">
                <a:xfrm>
                  <a:off x="4925" y="769"/>
                  <a:ext cx="17" cy="20"/>
                </a:xfrm>
                <a:custGeom>
                  <a:avLst/>
                  <a:gdLst/>
                  <a:ahLst/>
                  <a:cxnLst>
                    <a:cxn ang="0">
                      <a:pos x="16" y="0"/>
                    </a:cxn>
                    <a:cxn ang="0">
                      <a:pos x="0" y="8"/>
                    </a:cxn>
                    <a:cxn ang="0">
                      <a:pos x="10" y="19"/>
                    </a:cxn>
                  </a:cxnLst>
                  <a:rect l="0" t="0" r="r" b="b"/>
                  <a:pathLst>
                    <a:path w="17" h="20">
                      <a:moveTo>
                        <a:pt x="16" y="0"/>
                      </a:moveTo>
                      <a:lnTo>
                        <a:pt x="0" y="8"/>
                      </a:lnTo>
                      <a:lnTo>
                        <a:pt x="10" y="19"/>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22" name="Freeform 214"/>
                <p:cNvSpPr>
                  <a:spLocks/>
                </p:cNvSpPr>
                <p:nvPr/>
              </p:nvSpPr>
              <p:spPr bwMode="auto">
                <a:xfrm>
                  <a:off x="4928" y="773"/>
                  <a:ext cx="17" cy="17"/>
                </a:xfrm>
                <a:custGeom>
                  <a:avLst/>
                  <a:gdLst/>
                  <a:ahLst/>
                  <a:cxnLst>
                    <a:cxn ang="0">
                      <a:pos x="0" y="0"/>
                    </a:cxn>
                    <a:cxn ang="0">
                      <a:pos x="16" y="4"/>
                    </a:cxn>
                    <a:cxn ang="0">
                      <a:pos x="16" y="16"/>
                    </a:cxn>
                  </a:cxnLst>
                  <a:rect l="0" t="0" r="r" b="b"/>
                  <a:pathLst>
                    <a:path w="17" h="17">
                      <a:moveTo>
                        <a:pt x="0" y="0"/>
                      </a:moveTo>
                      <a:lnTo>
                        <a:pt x="16" y="4"/>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23" name="Line 215"/>
                <p:cNvSpPr>
                  <a:spLocks noChangeShapeType="1"/>
                </p:cNvSpPr>
                <p:nvPr/>
              </p:nvSpPr>
              <p:spPr bwMode="auto">
                <a:xfrm flipH="1">
                  <a:off x="4923" y="774"/>
                  <a:ext cx="16" cy="0"/>
                </a:xfrm>
                <a:prstGeom prst="line">
                  <a:avLst/>
                </a:prstGeom>
                <a:noFill/>
                <a:ln w="12700">
                  <a:solidFill>
                    <a:srgbClr val="000000"/>
                  </a:solidFill>
                  <a:round/>
                  <a:headEnd/>
                  <a:tailEnd/>
                </a:ln>
                <a:effectLst/>
              </p:spPr>
              <p:txBody>
                <a:bodyPr wrap="none" anchor="ctr"/>
                <a:lstStyle/>
                <a:p>
                  <a:endParaRPr lang="en-US"/>
                </a:p>
              </p:txBody>
            </p:sp>
          </p:grpSp>
          <p:grpSp>
            <p:nvGrpSpPr>
              <p:cNvPr id="324824" name="Group 216"/>
              <p:cNvGrpSpPr>
                <a:grpSpLocks/>
              </p:cNvGrpSpPr>
              <p:nvPr/>
            </p:nvGrpSpPr>
            <p:grpSpPr bwMode="auto">
              <a:xfrm>
                <a:off x="4842" y="753"/>
                <a:ext cx="46" cy="66"/>
                <a:chOff x="4842" y="753"/>
                <a:chExt cx="46" cy="66"/>
              </a:xfrm>
            </p:grpSpPr>
            <p:sp>
              <p:nvSpPr>
                <p:cNvPr id="324825" name="Freeform 217"/>
                <p:cNvSpPr>
                  <a:spLocks/>
                </p:cNvSpPr>
                <p:nvPr/>
              </p:nvSpPr>
              <p:spPr bwMode="auto">
                <a:xfrm>
                  <a:off x="4864" y="785"/>
                  <a:ext cx="17" cy="17"/>
                </a:xfrm>
                <a:custGeom>
                  <a:avLst/>
                  <a:gdLst/>
                  <a:ahLst/>
                  <a:cxnLst>
                    <a:cxn ang="0">
                      <a:pos x="0" y="16"/>
                    </a:cxn>
                    <a:cxn ang="0">
                      <a:pos x="0" y="0"/>
                    </a:cxn>
                    <a:cxn ang="0">
                      <a:pos x="16" y="0"/>
                    </a:cxn>
                    <a:cxn ang="0">
                      <a:pos x="16" y="16"/>
                    </a:cxn>
                    <a:cxn ang="0">
                      <a:pos x="0" y="16"/>
                    </a:cxn>
                  </a:cxnLst>
                  <a:rect l="0" t="0" r="r" b="b"/>
                  <a:pathLst>
                    <a:path w="17" h="17">
                      <a:moveTo>
                        <a:pt x="0" y="16"/>
                      </a:moveTo>
                      <a:lnTo>
                        <a:pt x="0" y="0"/>
                      </a:lnTo>
                      <a:lnTo>
                        <a:pt x="16" y="0"/>
                      </a:lnTo>
                      <a:lnTo>
                        <a:pt x="16" y="16"/>
                      </a:lnTo>
                      <a:lnTo>
                        <a:pt x="0"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26" name="Freeform 218"/>
                <p:cNvSpPr>
                  <a:spLocks/>
                </p:cNvSpPr>
                <p:nvPr/>
              </p:nvSpPr>
              <p:spPr bwMode="auto">
                <a:xfrm>
                  <a:off x="4864" y="785"/>
                  <a:ext cx="17" cy="17"/>
                </a:xfrm>
                <a:custGeom>
                  <a:avLst/>
                  <a:gdLst/>
                  <a:ahLst/>
                  <a:cxnLst>
                    <a:cxn ang="0">
                      <a:pos x="0" y="16"/>
                    </a:cxn>
                    <a:cxn ang="0">
                      <a:pos x="0" y="0"/>
                    </a:cxn>
                    <a:cxn ang="0">
                      <a:pos x="16" y="0"/>
                    </a:cxn>
                    <a:cxn ang="0">
                      <a:pos x="16" y="16"/>
                    </a:cxn>
                    <a:cxn ang="0">
                      <a:pos x="0" y="16"/>
                    </a:cxn>
                  </a:cxnLst>
                  <a:rect l="0" t="0" r="r" b="b"/>
                  <a:pathLst>
                    <a:path w="17" h="17">
                      <a:moveTo>
                        <a:pt x="0" y="16"/>
                      </a:moveTo>
                      <a:lnTo>
                        <a:pt x="0" y="0"/>
                      </a:lnTo>
                      <a:lnTo>
                        <a:pt x="16" y="0"/>
                      </a:lnTo>
                      <a:lnTo>
                        <a:pt x="16" y="16"/>
                      </a:lnTo>
                      <a:lnTo>
                        <a:pt x="0" y="16"/>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827" name="Freeform 219"/>
                <p:cNvSpPr>
                  <a:spLocks/>
                </p:cNvSpPr>
                <p:nvPr/>
              </p:nvSpPr>
              <p:spPr bwMode="auto">
                <a:xfrm>
                  <a:off x="4857" y="779"/>
                  <a:ext cx="18" cy="17"/>
                </a:xfrm>
                <a:custGeom>
                  <a:avLst/>
                  <a:gdLst/>
                  <a:ahLst/>
                  <a:cxnLst>
                    <a:cxn ang="0">
                      <a:pos x="9" y="16"/>
                    </a:cxn>
                    <a:cxn ang="0">
                      <a:pos x="10" y="16"/>
                    </a:cxn>
                    <a:cxn ang="0">
                      <a:pos x="12" y="16"/>
                    </a:cxn>
                    <a:cxn ang="0">
                      <a:pos x="13" y="16"/>
                    </a:cxn>
                    <a:cxn ang="0">
                      <a:pos x="15" y="16"/>
                    </a:cxn>
                    <a:cxn ang="0">
                      <a:pos x="16" y="10"/>
                    </a:cxn>
                    <a:cxn ang="0">
                      <a:pos x="17" y="10"/>
                    </a:cxn>
                    <a:cxn ang="0">
                      <a:pos x="17" y="5"/>
                    </a:cxn>
                    <a:cxn ang="0">
                      <a:pos x="16" y="5"/>
                    </a:cxn>
                    <a:cxn ang="0">
                      <a:pos x="15" y="0"/>
                    </a:cxn>
                    <a:cxn ang="0">
                      <a:pos x="13" y="0"/>
                    </a:cxn>
                    <a:cxn ang="0">
                      <a:pos x="12" y="0"/>
                    </a:cxn>
                    <a:cxn ang="0">
                      <a:pos x="10" y="0"/>
                    </a:cxn>
                    <a:cxn ang="0">
                      <a:pos x="9" y="0"/>
                    </a:cxn>
                    <a:cxn ang="0">
                      <a:pos x="7" y="0"/>
                    </a:cxn>
                    <a:cxn ang="0">
                      <a:pos x="5" y="0"/>
                    </a:cxn>
                    <a:cxn ang="0">
                      <a:pos x="4" y="0"/>
                    </a:cxn>
                    <a:cxn ang="0">
                      <a:pos x="3" y="0"/>
                    </a:cxn>
                    <a:cxn ang="0">
                      <a:pos x="2" y="5"/>
                    </a:cxn>
                    <a:cxn ang="0">
                      <a:pos x="1" y="5"/>
                    </a:cxn>
                    <a:cxn ang="0">
                      <a:pos x="0" y="5"/>
                    </a:cxn>
                    <a:cxn ang="0">
                      <a:pos x="0" y="10"/>
                    </a:cxn>
                    <a:cxn ang="0">
                      <a:pos x="1" y="10"/>
                    </a:cxn>
                    <a:cxn ang="0">
                      <a:pos x="2" y="10"/>
                    </a:cxn>
                    <a:cxn ang="0">
                      <a:pos x="3" y="16"/>
                    </a:cxn>
                    <a:cxn ang="0">
                      <a:pos x="4" y="16"/>
                    </a:cxn>
                    <a:cxn ang="0">
                      <a:pos x="5" y="16"/>
                    </a:cxn>
                    <a:cxn ang="0">
                      <a:pos x="7" y="16"/>
                    </a:cxn>
                    <a:cxn ang="0">
                      <a:pos x="9" y="16"/>
                    </a:cxn>
                  </a:cxnLst>
                  <a:rect l="0" t="0" r="r" b="b"/>
                  <a:pathLst>
                    <a:path w="18" h="17">
                      <a:moveTo>
                        <a:pt x="9" y="16"/>
                      </a:moveTo>
                      <a:lnTo>
                        <a:pt x="10" y="16"/>
                      </a:lnTo>
                      <a:lnTo>
                        <a:pt x="12" y="16"/>
                      </a:lnTo>
                      <a:lnTo>
                        <a:pt x="13" y="16"/>
                      </a:lnTo>
                      <a:lnTo>
                        <a:pt x="15" y="16"/>
                      </a:lnTo>
                      <a:lnTo>
                        <a:pt x="16" y="10"/>
                      </a:lnTo>
                      <a:lnTo>
                        <a:pt x="17" y="10"/>
                      </a:lnTo>
                      <a:lnTo>
                        <a:pt x="17" y="5"/>
                      </a:lnTo>
                      <a:lnTo>
                        <a:pt x="16" y="5"/>
                      </a:lnTo>
                      <a:lnTo>
                        <a:pt x="15" y="0"/>
                      </a:lnTo>
                      <a:lnTo>
                        <a:pt x="13" y="0"/>
                      </a:lnTo>
                      <a:lnTo>
                        <a:pt x="12" y="0"/>
                      </a:lnTo>
                      <a:lnTo>
                        <a:pt x="10" y="0"/>
                      </a:lnTo>
                      <a:lnTo>
                        <a:pt x="9" y="0"/>
                      </a:lnTo>
                      <a:lnTo>
                        <a:pt x="7" y="0"/>
                      </a:lnTo>
                      <a:lnTo>
                        <a:pt x="5" y="0"/>
                      </a:lnTo>
                      <a:lnTo>
                        <a:pt x="4" y="0"/>
                      </a:lnTo>
                      <a:lnTo>
                        <a:pt x="3" y="0"/>
                      </a:lnTo>
                      <a:lnTo>
                        <a:pt x="2" y="5"/>
                      </a:lnTo>
                      <a:lnTo>
                        <a:pt x="1" y="5"/>
                      </a:lnTo>
                      <a:lnTo>
                        <a:pt x="0" y="5"/>
                      </a:lnTo>
                      <a:lnTo>
                        <a:pt x="0" y="10"/>
                      </a:lnTo>
                      <a:lnTo>
                        <a:pt x="1" y="10"/>
                      </a:lnTo>
                      <a:lnTo>
                        <a:pt x="2" y="10"/>
                      </a:lnTo>
                      <a:lnTo>
                        <a:pt x="3" y="16"/>
                      </a:lnTo>
                      <a:lnTo>
                        <a:pt x="4" y="16"/>
                      </a:lnTo>
                      <a:lnTo>
                        <a:pt x="5" y="16"/>
                      </a:lnTo>
                      <a:lnTo>
                        <a:pt x="7" y="16"/>
                      </a:lnTo>
                      <a:lnTo>
                        <a:pt x="9"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28" name="Freeform 220"/>
                <p:cNvSpPr>
                  <a:spLocks/>
                </p:cNvSpPr>
                <p:nvPr/>
              </p:nvSpPr>
              <p:spPr bwMode="auto">
                <a:xfrm>
                  <a:off x="4857" y="781"/>
                  <a:ext cx="18" cy="17"/>
                </a:xfrm>
                <a:custGeom>
                  <a:avLst/>
                  <a:gdLst/>
                  <a:ahLst/>
                  <a:cxnLst>
                    <a:cxn ang="0">
                      <a:pos x="17" y="0"/>
                    </a:cxn>
                    <a:cxn ang="0">
                      <a:pos x="17" y="4"/>
                    </a:cxn>
                    <a:cxn ang="0">
                      <a:pos x="16" y="8"/>
                    </a:cxn>
                    <a:cxn ang="0">
                      <a:pos x="15" y="12"/>
                    </a:cxn>
                    <a:cxn ang="0">
                      <a:pos x="13" y="12"/>
                    </a:cxn>
                    <a:cxn ang="0">
                      <a:pos x="12" y="16"/>
                    </a:cxn>
                    <a:cxn ang="0">
                      <a:pos x="11" y="16"/>
                    </a:cxn>
                    <a:cxn ang="0">
                      <a:pos x="9" y="16"/>
                    </a:cxn>
                    <a:cxn ang="0">
                      <a:pos x="8" y="16"/>
                    </a:cxn>
                    <a:cxn ang="0">
                      <a:pos x="7" y="16"/>
                    </a:cxn>
                    <a:cxn ang="0">
                      <a:pos x="6" y="16"/>
                    </a:cxn>
                    <a:cxn ang="0">
                      <a:pos x="5" y="16"/>
                    </a:cxn>
                    <a:cxn ang="0">
                      <a:pos x="3" y="12"/>
                    </a:cxn>
                    <a:cxn ang="0">
                      <a:pos x="2" y="12"/>
                    </a:cxn>
                    <a:cxn ang="0">
                      <a:pos x="1" y="8"/>
                    </a:cxn>
                    <a:cxn ang="0">
                      <a:pos x="0" y="4"/>
                    </a:cxn>
                    <a:cxn ang="0">
                      <a:pos x="0" y="0"/>
                    </a:cxn>
                  </a:cxnLst>
                  <a:rect l="0" t="0" r="r" b="b"/>
                  <a:pathLst>
                    <a:path w="18" h="17">
                      <a:moveTo>
                        <a:pt x="17" y="0"/>
                      </a:moveTo>
                      <a:lnTo>
                        <a:pt x="17" y="4"/>
                      </a:lnTo>
                      <a:lnTo>
                        <a:pt x="16" y="8"/>
                      </a:lnTo>
                      <a:lnTo>
                        <a:pt x="15" y="12"/>
                      </a:lnTo>
                      <a:lnTo>
                        <a:pt x="13" y="12"/>
                      </a:lnTo>
                      <a:lnTo>
                        <a:pt x="12" y="16"/>
                      </a:lnTo>
                      <a:lnTo>
                        <a:pt x="11" y="16"/>
                      </a:lnTo>
                      <a:lnTo>
                        <a:pt x="9" y="16"/>
                      </a:lnTo>
                      <a:lnTo>
                        <a:pt x="8" y="16"/>
                      </a:lnTo>
                      <a:lnTo>
                        <a:pt x="7" y="16"/>
                      </a:lnTo>
                      <a:lnTo>
                        <a:pt x="6" y="16"/>
                      </a:lnTo>
                      <a:lnTo>
                        <a:pt x="5" y="16"/>
                      </a:lnTo>
                      <a:lnTo>
                        <a:pt x="3" y="12"/>
                      </a:lnTo>
                      <a:lnTo>
                        <a:pt x="2" y="12"/>
                      </a:lnTo>
                      <a:lnTo>
                        <a:pt x="1" y="8"/>
                      </a:lnTo>
                      <a:lnTo>
                        <a:pt x="0" y="4"/>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29" name="Freeform 221"/>
                <p:cNvSpPr>
                  <a:spLocks/>
                </p:cNvSpPr>
                <p:nvPr/>
              </p:nvSpPr>
              <p:spPr bwMode="auto">
                <a:xfrm>
                  <a:off x="4858" y="780"/>
                  <a:ext cx="17" cy="17"/>
                </a:xfrm>
                <a:custGeom>
                  <a:avLst/>
                  <a:gdLst/>
                  <a:ahLst/>
                  <a:cxnLst>
                    <a:cxn ang="0">
                      <a:pos x="0" y="0"/>
                    </a:cxn>
                    <a:cxn ang="0">
                      <a:pos x="0" y="5"/>
                    </a:cxn>
                    <a:cxn ang="0">
                      <a:pos x="0" y="10"/>
                    </a:cxn>
                    <a:cxn ang="0">
                      <a:pos x="16" y="16"/>
                    </a:cxn>
                  </a:cxnLst>
                  <a:rect l="0" t="0" r="r" b="b"/>
                  <a:pathLst>
                    <a:path w="17" h="17">
                      <a:moveTo>
                        <a:pt x="0" y="0"/>
                      </a:moveTo>
                      <a:lnTo>
                        <a:pt x="0" y="5"/>
                      </a:lnTo>
                      <a:lnTo>
                        <a:pt x="0" y="10"/>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30" name="Freeform 222"/>
                <p:cNvSpPr>
                  <a:spLocks/>
                </p:cNvSpPr>
                <p:nvPr/>
              </p:nvSpPr>
              <p:spPr bwMode="auto">
                <a:xfrm>
                  <a:off x="4860" y="780"/>
                  <a:ext cx="17" cy="17"/>
                </a:xfrm>
                <a:custGeom>
                  <a:avLst/>
                  <a:gdLst/>
                  <a:ahLst/>
                  <a:cxnLst>
                    <a:cxn ang="0">
                      <a:pos x="0" y="0"/>
                    </a:cxn>
                    <a:cxn ang="0">
                      <a:pos x="0" y="4"/>
                    </a:cxn>
                    <a:cxn ang="0">
                      <a:pos x="0" y="8"/>
                    </a:cxn>
                    <a:cxn ang="0">
                      <a:pos x="16" y="12"/>
                    </a:cxn>
                    <a:cxn ang="0">
                      <a:pos x="16" y="16"/>
                    </a:cxn>
                  </a:cxnLst>
                  <a:rect l="0" t="0" r="r" b="b"/>
                  <a:pathLst>
                    <a:path w="17" h="17">
                      <a:moveTo>
                        <a:pt x="0" y="0"/>
                      </a:moveTo>
                      <a:lnTo>
                        <a:pt x="0" y="4"/>
                      </a:lnTo>
                      <a:lnTo>
                        <a:pt x="0" y="8"/>
                      </a:lnTo>
                      <a:lnTo>
                        <a:pt x="16" y="12"/>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31" name="Freeform 223"/>
                <p:cNvSpPr>
                  <a:spLocks/>
                </p:cNvSpPr>
                <p:nvPr/>
              </p:nvSpPr>
              <p:spPr bwMode="auto">
                <a:xfrm>
                  <a:off x="4861" y="779"/>
                  <a:ext cx="17" cy="17"/>
                </a:xfrm>
                <a:custGeom>
                  <a:avLst/>
                  <a:gdLst/>
                  <a:ahLst/>
                  <a:cxnLst>
                    <a:cxn ang="0">
                      <a:pos x="0" y="0"/>
                    </a:cxn>
                    <a:cxn ang="0">
                      <a:pos x="0" y="3"/>
                    </a:cxn>
                    <a:cxn ang="0">
                      <a:pos x="0" y="6"/>
                    </a:cxn>
                    <a:cxn ang="0">
                      <a:pos x="8" y="9"/>
                    </a:cxn>
                    <a:cxn ang="0">
                      <a:pos x="8" y="12"/>
                    </a:cxn>
                    <a:cxn ang="0">
                      <a:pos x="8" y="16"/>
                    </a:cxn>
                    <a:cxn ang="0">
                      <a:pos x="16" y="16"/>
                    </a:cxn>
                  </a:cxnLst>
                  <a:rect l="0" t="0" r="r" b="b"/>
                  <a:pathLst>
                    <a:path w="17" h="17">
                      <a:moveTo>
                        <a:pt x="0" y="0"/>
                      </a:moveTo>
                      <a:lnTo>
                        <a:pt x="0" y="3"/>
                      </a:lnTo>
                      <a:lnTo>
                        <a:pt x="0" y="6"/>
                      </a:lnTo>
                      <a:lnTo>
                        <a:pt x="8" y="9"/>
                      </a:lnTo>
                      <a:lnTo>
                        <a:pt x="8" y="12"/>
                      </a:lnTo>
                      <a:lnTo>
                        <a:pt x="8"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32" name="Freeform 224"/>
                <p:cNvSpPr>
                  <a:spLocks/>
                </p:cNvSpPr>
                <p:nvPr/>
              </p:nvSpPr>
              <p:spPr bwMode="auto">
                <a:xfrm>
                  <a:off x="4863" y="779"/>
                  <a:ext cx="17" cy="17"/>
                </a:xfrm>
                <a:custGeom>
                  <a:avLst/>
                  <a:gdLst/>
                  <a:ahLst/>
                  <a:cxnLst>
                    <a:cxn ang="0">
                      <a:pos x="0" y="0"/>
                    </a:cxn>
                    <a:cxn ang="0">
                      <a:pos x="0" y="2"/>
                    </a:cxn>
                    <a:cxn ang="0">
                      <a:pos x="0" y="5"/>
                    </a:cxn>
                    <a:cxn ang="0">
                      <a:pos x="0" y="8"/>
                    </a:cxn>
                    <a:cxn ang="0">
                      <a:pos x="0" y="10"/>
                    </a:cxn>
                    <a:cxn ang="0">
                      <a:pos x="8" y="13"/>
                    </a:cxn>
                    <a:cxn ang="0">
                      <a:pos x="8" y="16"/>
                    </a:cxn>
                    <a:cxn ang="0">
                      <a:pos x="16" y="16"/>
                    </a:cxn>
                  </a:cxnLst>
                  <a:rect l="0" t="0" r="r" b="b"/>
                  <a:pathLst>
                    <a:path w="17" h="17">
                      <a:moveTo>
                        <a:pt x="0" y="0"/>
                      </a:moveTo>
                      <a:lnTo>
                        <a:pt x="0" y="2"/>
                      </a:lnTo>
                      <a:lnTo>
                        <a:pt x="0" y="5"/>
                      </a:lnTo>
                      <a:lnTo>
                        <a:pt x="0" y="8"/>
                      </a:lnTo>
                      <a:lnTo>
                        <a:pt x="0" y="10"/>
                      </a:lnTo>
                      <a:lnTo>
                        <a:pt x="8" y="13"/>
                      </a:lnTo>
                      <a:lnTo>
                        <a:pt x="8"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33" name="Line 225"/>
                <p:cNvSpPr>
                  <a:spLocks noChangeShapeType="1"/>
                </p:cNvSpPr>
                <p:nvPr/>
              </p:nvSpPr>
              <p:spPr bwMode="auto">
                <a:xfrm>
                  <a:off x="4865" y="781"/>
                  <a:ext cx="0" cy="4"/>
                </a:xfrm>
                <a:prstGeom prst="line">
                  <a:avLst/>
                </a:prstGeom>
                <a:noFill/>
                <a:ln w="12700">
                  <a:solidFill>
                    <a:srgbClr val="000000"/>
                  </a:solidFill>
                  <a:round/>
                  <a:headEnd/>
                  <a:tailEnd/>
                </a:ln>
                <a:effectLst/>
              </p:spPr>
              <p:txBody>
                <a:bodyPr wrap="none" anchor="ctr"/>
                <a:lstStyle/>
                <a:p>
                  <a:endParaRPr lang="en-US"/>
                </a:p>
              </p:txBody>
            </p:sp>
            <p:sp>
              <p:nvSpPr>
                <p:cNvPr id="324834" name="Freeform 226"/>
                <p:cNvSpPr>
                  <a:spLocks/>
                </p:cNvSpPr>
                <p:nvPr/>
              </p:nvSpPr>
              <p:spPr bwMode="auto">
                <a:xfrm>
                  <a:off x="4871" y="780"/>
                  <a:ext cx="17" cy="17"/>
                </a:xfrm>
                <a:custGeom>
                  <a:avLst/>
                  <a:gdLst/>
                  <a:ahLst/>
                  <a:cxnLst>
                    <a:cxn ang="0">
                      <a:pos x="16" y="0"/>
                    </a:cxn>
                    <a:cxn ang="0">
                      <a:pos x="16" y="4"/>
                    </a:cxn>
                    <a:cxn ang="0">
                      <a:pos x="16" y="8"/>
                    </a:cxn>
                    <a:cxn ang="0">
                      <a:pos x="16" y="12"/>
                    </a:cxn>
                    <a:cxn ang="0">
                      <a:pos x="0" y="16"/>
                    </a:cxn>
                  </a:cxnLst>
                  <a:rect l="0" t="0" r="r" b="b"/>
                  <a:pathLst>
                    <a:path w="17" h="17">
                      <a:moveTo>
                        <a:pt x="16" y="0"/>
                      </a:moveTo>
                      <a:lnTo>
                        <a:pt x="16" y="4"/>
                      </a:lnTo>
                      <a:lnTo>
                        <a:pt x="16" y="8"/>
                      </a:lnTo>
                      <a:lnTo>
                        <a:pt x="16" y="12"/>
                      </a:lnTo>
                      <a:lnTo>
                        <a:pt x="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35" name="Freeform 227"/>
                <p:cNvSpPr>
                  <a:spLocks/>
                </p:cNvSpPr>
                <p:nvPr/>
              </p:nvSpPr>
              <p:spPr bwMode="auto">
                <a:xfrm>
                  <a:off x="4870" y="780"/>
                  <a:ext cx="17" cy="17"/>
                </a:xfrm>
                <a:custGeom>
                  <a:avLst/>
                  <a:gdLst/>
                  <a:ahLst/>
                  <a:cxnLst>
                    <a:cxn ang="0">
                      <a:pos x="16" y="0"/>
                    </a:cxn>
                    <a:cxn ang="0">
                      <a:pos x="16" y="4"/>
                    </a:cxn>
                    <a:cxn ang="0">
                      <a:pos x="16" y="8"/>
                    </a:cxn>
                    <a:cxn ang="0">
                      <a:pos x="0" y="12"/>
                    </a:cxn>
                    <a:cxn ang="0">
                      <a:pos x="0" y="16"/>
                    </a:cxn>
                  </a:cxnLst>
                  <a:rect l="0" t="0" r="r" b="b"/>
                  <a:pathLst>
                    <a:path w="17" h="17">
                      <a:moveTo>
                        <a:pt x="16" y="0"/>
                      </a:moveTo>
                      <a:lnTo>
                        <a:pt x="16" y="4"/>
                      </a:lnTo>
                      <a:lnTo>
                        <a:pt x="16" y="8"/>
                      </a:lnTo>
                      <a:lnTo>
                        <a:pt x="0" y="12"/>
                      </a:lnTo>
                      <a:lnTo>
                        <a:pt x="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36" name="Freeform 228"/>
                <p:cNvSpPr>
                  <a:spLocks/>
                </p:cNvSpPr>
                <p:nvPr/>
              </p:nvSpPr>
              <p:spPr bwMode="auto">
                <a:xfrm>
                  <a:off x="4867" y="780"/>
                  <a:ext cx="17" cy="17"/>
                </a:xfrm>
                <a:custGeom>
                  <a:avLst/>
                  <a:gdLst/>
                  <a:ahLst/>
                  <a:cxnLst>
                    <a:cxn ang="0">
                      <a:pos x="16" y="0"/>
                    </a:cxn>
                    <a:cxn ang="0">
                      <a:pos x="16" y="3"/>
                    </a:cxn>
                    <a:cxn ang="0">
                      <a:pos x="16" y="6"/>
                    </a:cxn>
                    <a:cxn ang="0">
                      <a:pos x="16" y="9"/>
                    </a:cxn>
                    <a:cxn ang="0">
                      <a:pos x="8" y="12"/>
                    </a:cxn>
                    <a:cxn ang="0">
                      <a:pos x="8" y="16"/>
                    </a:cxn>
                    <a:cxn ang="0">
                      <a:pos x="0" y="16"/>
                    </a:cxn>
                  </a:cxnLst>
                  <a:rect l="0" t="0" r="r" b="b"/>
                  <a:pathLst>
                    <a:path w="17" h="17">
                      <a:moveTo>
                        <a:pt x="16" y="0"/>
                      </a:moveTo>
                      <a:lnTo>
                        <a:pt x="16" y="3"/>
                      </a:lnTo>
                      <a:lnTo>
                        <a:pt x="16" y="6"/>
                      </a:lnTo>
                      <a:lnTo>
                        <a:pt x="16" y="9"/>
                      </a:lnTo>
                      <a:lnTo>
                        <a:pt x="8" y="12"/>
                      </a:lnTo>
                      <a:lnTo>
                        <a:pt x="8" y="16"/>
                      </a:lnTo>
                      <a:lnTo>
                        <a:pt x="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37" name="Freeform 229"/>
                <p:cNvSpPr>
                  <a:spLocks/>
                </p:cNvSpPr>
                <p:nvPr/>
              </p:nvSpPr>
              <p:spPr bwMode="auto">
                <a:xfrm>
                  <a:off x="4865" y="779"/>
                  <a:ext cx="17" cy="17"/>
                </a:xfrm>
                <a:custGeom>
                  <a:avLst/>
                  <a:gdLst/>
                  <a:ahLst/>
                  <a:cxnLst>
                    <a:cxn ang="0">
                      <a:pos x="16" y="0"/>
                    </a:cxn>
                    <a:cxn ang="0">
                      <a:pos x="16" y="2"/>
                    </a:cxn>
                    <a:cxn ang="0">
                      <a:pos x="16" y="5"/>
                    </a:cxn>
                    <a:cxn ang="0">
                      <a:pos x="16" y="8"/>
                    </a:cxn>
                    <a:cxn ang="0">
                      <a:pos x="16" y="10"/>
                    </a:cxn>
                    <a:cxn ang="0">
                      <a:pos x="8" y="13"/>
                    </a:cxn>
                    <a:cxn ang="0">
                      <a:pos x="0" y="16"/>
                    </a:cxn>
                  </a:cxnLst>
                  <a:rect l="0" t="0" r="r" b="b"/>
                  <a:pathLst>
                    <a:path w="17" h="17">
                      <a:moveTo>
                        <a:pt x="16" y="0"/>
                      </a:moveTo>
                      <a:lnTo>
                        <a:pt x="16" y="2"/>
                      </a:lnTo>
                      <a:lnTo>
                        <a:pt x="16" y="5"/>
                      </a:lnTo>
                      <a:lnTo>
                        <a:pt x="16" y="8"/>
                      </a:lnTo>
                      <a:lnTo>
                        <a:pt x="16" y="10"/>
                      </a:lnTo>
                      <a:lnTo>
                        <a:pt x="8" y="13"/>
                      </a:lnTo>
                      <a:lnTo>
                        <a:pt x="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38" name="Freeform 230"/>
                <p:cNvSpPr>
                  <a:spLocks/>
                </p:cNvSpPr>
                <p:nvPr/>
              </p:nvSpPr>
              <p:spPr bwMode="auto">
                <a:xfrm>
                  <a:off x="4852" y="787"/>
                  <a:ext cx="22" cy="1"/>
                </a:xfrm>
                <a:custGeom>
                  <a:avLst/>
                  <a:gdLst/>
                  <a:ahLst/>
                  <a:cxnLst>
                    <a:cxn ang="0">
                      <a:pos x="21" y="0"/>
                    </a:cxn>
                    <a:cxn ang="0">
                      <a:pos x="0" y="0"/>
                    </a:cxn>
                    <a:cxn ang="0">
                      <a:pos x="21" y="0"/>
                    </a:cxn>
                  </a:cxnLst>
                  <a:rect l="0" t="0" r="r" b="b"/>
                  <a:pathLst>
                    <a:path w="22" h="1">
                      <a:moveTo>
                        <a:pt x="21" y="0"/>
                      </a:moveTo>
                      <a:lnTo>
                        <a:pt x="0" y="0"/>
                      </a:lnTo>
                      <a:lnTo>
                        <a:pt x="21"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39" name="Freeform 231"/>
                <p:cNvSpPr>
                  <a:spLocks/>
                </p:cNvSpPr>
                <p:nvPr/>
              </p:nvSpPr>
              <p:spPr bwMode="auto">
                <a:xfrm>
                  <a:off x="4852" y="787"/>
                  <a:ext cx="23" cy="17"/>
                </a:xfrm>
                <a:custGeom>
                  <a:avLst/>
                  <a:gdLst/>
                  <a:ahLst/>
                  <a:cxnLst>
                    <a:cxn ang="0">
                      <a:pos x="22" y="16"/>
                    </a:cxn>
                    <a:cxn ang="0">
                      <a:pos x="22" y="0"/>
                    </a:cxn>
                    <a:cxn ang="0">
                      <a:pos x="0" y="0"/>
                    </a:cxn>
                    <a:cxn ang="0">
                      <a:pos x="0" y="16"/>
                    </a:cxn>
                    <a:cxn ang="0">
                      <a:pos x="22" y="16"/>
                    </a:cxn>
                  </a:cxnLst>
                  <a:rect l="0" t="0" r="r" b="b"/>
                  <a:pathLst>
                    <a:path w="23" h="17">
                      <a:moveTo>
                        <a:pt x="22" y="16"/>
                      </a:moveTo>
                      <a:lnTo>
                        <a:pt x="22" y="0"/>
                      </a:lnTo>
                      <a:lnTo>
                        <a:pt x="0" y="0"/>
                      </a:lnTo>
                      <a:lnTo>
                        <a:pt x="0" y="16"/>
                      </a:lnTo>
                      <a:lnTo>
                        <a:pt x="22"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40" name="Line 232"/>
                <p:cNvSpPr>
                  <a:spLocks noChangeShapeType="1"/>
                </p:cNvSpPr>
                <p:nvPr/>
              </p:nvSpPr>
              <p:spPr bwMode="auto">
                <a:xfrm>
                  <a:off x="4854" y="791"/>
                  <a:ext cx="0" cy="6"/>
                </a:xfrm>
                <a:prstGeom prst="line">
                  <a:avLst/>
                </a:prstGeom>
                <a:noFill/>
                <a:ln w="12700">
                  <a:noFill/>
                  <a:round/>
                  <a:headEnd/>
                  <a:tailEnd/>
                </a:ln>
                <a:effectLst/>
              </p:spPr>
              <p:txBody>
                <a:bodyPr wrap="none" anchor="ctr"/>
                <a:lstStyle/>
                <a:p>
                  <a:endParaRPr lang="en-US"/>
                </a:p>
              </p:txBody>
            </p:sp>
            <p:sp>
              <p:nvSpPr>
                <p:cNvPr id="324841" name="Line 233"/>
                <p:cNvSpPr>
                  <a:spLocks noChangeShapeType="1"/>
                </p:cNvSpPr>
                <p:nvPr/>
              </p:nvSpPr>
              <p:spPr bwMode="auto">
                <a:xfrm>
                  <a:off x="4854" y="791"/>
                  <a:ext cx="0" cy="6"/>
                </a:xfrm>
                <a:prstGeom prst="line">
                  <a:avLst/>
                </a:prstGeom>
                <a:noFill/>
                <a:ln w="12700">
                  <a:solidFill>
                    <a:srgbClr val="FFFFFF"/>
                  </a:solidFill>
                  <a:round/>
                  <a:headEnd/>
                  <a:tailEnd/>
                </a:ln>
                <a:effectLst/>
              </p:spPr>
              <p:txBody>
                <a:bodyPr wrap="none" anchor="ctr"/>
                <a:lstStyle/>
                <a:p>
                  <a:endParaRPr lang="en-US"/>
                </a:p>
              </p:txBody>
            </p:sp>
            <p:sp>
              <p:nvSpPr>
                <p:cNvPr id="324842" name="Freeform 234"/>
                <p:cNvSpPr>
                  <a:spLocks/>
                </p:cNvSpPr>
                <p:nvPr/>
              </p:nvSpPr>
              <p:spPr bwMode="auto">
                <a:xfrm>
                  <a:off x="4853" y="775"/>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43" name="Freeform 235"/>
                <p:cNvSpPr>
                  <a:spLocks/>
                </p:cNvSpPr>
                <p:nvPr/>
              </p:nvSpPr>
              <p:spPr bwMode="auto">
                <a:xfrm>
                  <a:off x="4853" y="775"/>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44" name="Freeform 236"/>
                <p:cNvSpPr>
                  <a:spLocks/>
                </p:cNvSpPr>
                <p:nvPr/>
              </p:nvSpPr>
              <p:spPr bwMode="auto">
                <a:xfrm>
                  <a:off x="4855" y="769"/>
                  <a:ext cx="17" cy="17"/>
                </a:xfrm>
                <a:custGeom>
                  <a:avLst/>
                  <a:gdLst/>
                  <a:ahLst/>
                  <a:cxnLst>
                    <a:cxn ang="0">
                      <a:pos x="16" y="0"/>
                    </a:cxn>
                    <a:cxn ang="0">
                      <a:pos x="0" y="0"/>
                    </a:cxn>
                    <a:cxn ang="0">
                      <a:pos x="0" y="16"/>
                    </a:cxn>
                    <a:cxn ang="0">
                      <a:pos x="10" y="16"/>
                    </a:cxn>
                    <a:cxn ang="0">
                      <a:pos x="16" y="0"/>
                    </a:cxn>
                  </a:cxnLst>
                  <a:rect l="0" t="0" r="r" b="b"/>
                  <a:pathLst>
                    <a:path w="17" h="17">
                      <a:moveTo>
                        <a:pt x="16" y="0"/>
                      </a:moveTo>
                      <a:lnTo>
                        <a:pt x="0" y="0"/>
                      </a:lnTo>
                      <a:lnTo>
                        <a:pt x="0" y="16"/>
                      </a:lnTo>
                      <a:lnTo>
                        <a:pt x="10" y="16"/>
                      </a:lnTo>
                      <a:lnTo>
                        <a:pt x="1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45" name="Line 237"/>
                <p:cNvSpPr>
                  <a:spLocks noChangeShapeType="1"/>
                </p:cNvSpPr>
                <p:nvPr/>
              </p:nvSpPr>
              <p:spPr bwMode="auto">
                <a:xfrm flipV="1">
                  <a:off x="4855" y="762"/>
                  <a:ext cx="0" cy="32"/>
                </a:xfrm>
                <a:prstGeom prst="line">
                  <a:avLst/>
                </a:prstGeom>
                <a:noFill/>
                <a:ln w="12700">
                  <a:solidFill>
                    <a:srgbClr val="000000"/>
                  </a:solidFill>
                  <a:round/>
                  <a:headEnd/>
                  <a:tailEnd/>
                </a:ln>
                <a:effectLst/>
              </p:spPr>
              <p:txBody>
                <a:bodyPr wrap="none" anchor="ctr"/>
                <a:lstStyle/>
                <a:p>
                  <a:endParaRPr lang="en-US"/>
                </a:p>
              </p:txBody>
            </p:sp>
            <p:sp>
              <p:nvSpPr>
                <p:cNvPr id="324846" name="Freeform 238"/>
                <p:cNvSpPr>
                  <a:spLocks/>
                </p:cNvSpPr>
                <p:nvPr/>
              </p:nvSpPr>
              <p:spPr bwMode="auto">
                <a:xfrm>
                  <a:off x="4853" y="760"/>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47" name="Freeform 239"/>
                <p:cNvSpPr>
                  <a:spLocks/>
                </p:cNvSpPr>
                <p:nvPr/>
              </p:nvSpPr>
              <p:spPr bwMode="auto">
                <a:xfrm>
                  <a:off x="4853" y="760"/>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48" name="Freeform 240"/>
                <p:cNvSpPr>
                  <a:spLocks/>
                </p:cNvSpPr>
                <p:nvPr/>
              </p:nvSpPr>
              <p:spPr bwMode="auto">
                <a:xfrm>
                  <a:off x="4853" y="773"/>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49" name="Freeform 241"/>
                <p:cNvSpPr>
                  <a:spLocks/>
                </p:cNvSpPr>
                <p:nvPr/>
              </p:nvSpPr>
              <p:spPr bwMode="auto">
                <a:xfrm>
                  <a:off x="4853" y="773"/>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50" name="Freeform 242"/>
                <p:cNvSpPr>
                  <a:spLocks/>
                </p:cNvSpPr>
                <p:nvPr/>
              </p:nvSpPr>
              <p:spPr bwMode="auto">
                <a:xfrm>
                  <a:off x="4853" y="770"/>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51" name="Freeform 243"/>
                <p:cNvSpPr>
                  <a:spLocks/>
                </p:cNvSpPr>
                <p:nvPr/>
              </p:nvSpPr>
              <p:spPr bwMode="auto">
                <a:xfrm>
                  <a:off x="4853" y="770"/>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52" name="Freeform 244"/>
                <p:cNvSpPr>
                  <a:spLocks/>
                </p:cNvSpPr>
                <p:nvPr/>
              </p:nvSpPr>
              <p:spPr bwMode="auto">
                <a:xfrm>
                  <a:off x="4853" y="771"/>
                  <a:ext cx="17" cy="17"/>
                </a:xfrm>
                <a:custGeom>
                  <a:avLst/>
                  <a:gdLst/>
                  <a:ahLst/>
                  <a:cxnLst>
                    <a:cxn ang="0">
                      <a:pos x="16" y="0"/>
                    </a:cxn>
                    <a:cxn ang="0">
                      <a:pos x="16" y="16"/>
                    </a:cxn>
                    <a:cxn ang="0">
                      <a:pos x="0" y="16"/>
                    </a:cxn>
                    <a:cxn ang="0">
                      <a:pos x="0" y="0"/>
                    </a:cxn>
                    <a:cxn ang="0">
                      <a:pos x="16" y="0"/>
                    </a:cxn>
                  </a:cxnLst>
                  <a:rect l="0" t="0" r="r" b="b"/>
                  <a:pathLst>
                    <a:path w="17" h="17">
                      <a:moveTo>
                        <a:pt x="16" y="0"/>
                      </a:moveTo>
                      <a:lnTo>
                        <a:pt x="16" y="16"/>
                      </a:lnTo>
                      <a:lnTo>
                        <a:pt x="0" y="16"/>
                      </a:lnTo>
                      <a:lnTo>
                        <a:pt x="0" y="0"/>
                      </a:lnTo>
                      <a:lnTo>
                        <a:pt x="16"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53" name="Freeform 245"/>
                <p:cNvSpPr>
                  <a:spLocks/>
                </p:cNvSpPr>
                <p:nvPr/>
              </p:nvSpPr>
              <p:spPr bwMode="auto">
                <a:xfrm>
                  <a:off x="4853" y="771"/>
                  <a:ext cx="17" cy="17"/>
                </a:xfrm>
                <a:custGeom>
                  <a:avLst/>
                  <a:gdLst/>
                  <a:ahLst/>
                  <a:cxnLst>
                    <a:cxn ang="0">
                      <a:pos x="16" y="0"/>
                    </a:cxn>
                    <a:cxn ang="0">
                      <a:pos x="16" y="16"/>
                    </a:cxn>
                    <a:cxn ang="0">
                      <a:pos x="0" y="16"/>
                    </a:cxn>
                    <a:cxn ang="0">
                      <a:pos x="0" y="0"/>
                    </a:cxn>
                    <a:cxn ang="0">
                      <a:pos x="16" y="0"/>
                    </a:cxn>
                  </a:cxnLst>
                  <a:rect l="0" t="0" r="r" b="b"/>
                  <a:pathLst>
                    <a:path w="17" h="17">
                      <a:moveTo>
                        <a:pt x="16" y="0"/>
                      </a:moveTo>
                      <a:lnTo>
                        <a:pt x="16" y="16"/>
                      </a:lnTo>
                      <a:lnTo>
                        <a:pt x="0" y="16"/>
                      </a:lnTo>
                      <a:lnTo>
                        <a:pt x="0" y="0"/>
                      </a:lnTo>
                      <a:lnTo>
                        <a:pt x="1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54" name="Freeform 246"/>
                <p:cNvSpPr>
                  <a:spLocks/>
                </p:cNvSpPr>
                <p:nvPr/>
              </p:nvSpPr>
              <p:spPr bwMode="auto">
                <a:xfrm>
                  <a:off x="4853" y="759"/>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55" name="Freeform 247"/>
                <p:cNvSpPr>
                  <a:spLocks/>
                </p:cNvSpPr>
                <p:nvPr/>
              </p:nvSpPr>
              <p:spPr bwMode="auto">
                <a:xfrm>
                  <a:off x="4853" y="759"/>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856" name="Freeform 248"/>
                <p:cNvSpPr>
                  <a:spLocks/>
                </p:cNvSpPr>
                <p:nvPr/>
              </p:nvSpPr>
              <p:spPr bwMode="auto">
                <a:xfrm>
                  <a:off x="4851" y="756"/>
                  <a:ext cx="17" cy="1"/>
                </a:xfrm>
                <a:custGeom>
                  <a:avLst/>
                  <a:gdLst/>
                  <a:ahLst/>
                  <a:cxnLst>
                    <a:cxn ang="0">
                      <a:pos x="0" y="0"/>
                    </a:cxn>
                    <a:cxn ang="0">
                      <a:pos x="12" y="0"/>
                    </a:cxn>
                    <a:cxn ang="0">
                      <a:pos x="16" y="0"/>
                    </a:cxn>
                    <a:cxn ang="0">
                      <a:pos x="0" y="0"/>
                    </a:cxn>
                  </a:cxnLst>
                  <a:rect l="0" t="0" r="r" b="b"/>
                  <a:pathLst>
                    <a:path w="17" h="1">
                      <a:moveTo>
                        <a:pt x="0" y="0"/>
                      </a:moveTo>
                      <a:lnTo>
                        <a:pt x="12" y="0"/>
                      </a:lnTo>
                      <a:lnTo>
                        <a:pt x="16"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57" name="Freeform 249"/>
                <p:cNvSpPr>
                  <a:spLocks/>
                </p:cNvSpPr>
                <p:nvPr/>
              </p:nvSpPr>
              <p:spPr bwMode="auto">
                <a:xfrm>
                  <a:off x="4851" y="756"/>
                  <a:ext cx="17" cy="17"/>
                </a:xfrm>
                <a:custGeom>
                  <a:avLst/>
                  <a:gdLst/>
                  <a:ahLst/>
                  <a:cxnLst>
                    <a:cxn ang="0">
                      <a:pos x="0" y="16"/>
                    </a:cxn>
                    <a:cxn ang="0">
                      <a:pos x="13" y="16"/>
                    </a:cxn>
                    <a:cxn ang="0">
                      <a:pos x="16" y="0"/>
                    </a:cxn>
                  </a:cxnLst>
                  <a:rect l="0" t="0" r="r" b="b"/>
                  <a:pathLst>
                    <a:path w="17" h="17">
                      <a:moveTo>
                        <a:pt x="0" y="16"/>
                      </a:moveTo>
                      <a:lnTo>
                        <a:pt x="13" y="16"/>
                      </a:lnTo>
                      <a:lnTo>
                        <a:pt x="16" y="0"/>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858" name="Freeform 250"/>
                <p:cNvSpPr>
                  <a:spLocks/>
                </p:cNvSpPr>
                <p:nvPr/>
              </p:nvSpPr>
              <p:spPr bwMode="auto">
                <a:xfrm>
                  <a:off x="4851" y="753"/>
                  <a:ext cx="17" cy="17"/>
                </a:xfrm>
                <a:custGeom>
                  <a:avLst/>
                  <a:gdLst/>
                  <a:ahLst/>
                  <a:cxnLst>
                    <a:cxn ang="0">
                      <a:pos x="16" y="16"/>
                    </a:cxn>
                    <a:cxn ang="0">
                      <a:pos x="16" y="10"/>
                    </a:cxn>
                    <a:cxn ang="0">
                      <a:pos x="16" y="5"/>
                    </a:cxn>
                    <a:cxn ang="0">
                      <a:pos x="12" y="5"/>
                    </a:cxn>
                    <a:cxn ang="0">
                      <a:pos x="12" y="0"/>
                    </a:cxn>
                    <a:cxn ang="0">
                      <a:pos x="8" y="0"/>
                    </a:cxn>
                    <a:cxn ang="0">
                      <a:pos x="4" y="0"/>
                    </a:cxn>
                    <a:cxn ang="0">
                      <a:pos x="0" y="5"/>
                    </a:cxn>
                    <a:cxn ang="0">
                      <a:pos x="0" y="10"/>
                    </a:cxn>
                    <a:cxn ang="0">
                      <a:pos x="0" y="16"/>
                    </a:cxn>
                    <a:cxn ang="0">
                      <a:pos x="16" y="16"/>
                    </a:cxn>
                  </a:cxnLst>
                  <a:rect l="0" t="0" r="r" b="b"/>
                  <a:pathLst>
                    <a:path w="17" h="17">
                      <a:moveTo>
                        <a:pt x="16" y="16"/>
                      </a:moveTo>
                      <a:lnTo>
                        <a:pt x="16" y="10"/>
                      </a:lnTo>
                      <a:lnTo>
                        <a:pt x="16" y="5"/>
                      </a:lnTo>
                      <a:lnTo>
                        <a:pt x="12" y="5"/>
                      </a:lnTo>
                      <a:lnTo>
                        <a:pt x="12" y="0"/>
                      </a:lnTo>
                      <a:lnTo>
                        <a:pt x="8" y="0"/>
                      </a:lnTo>
                      <a:lnTo>
                        <a:pt x="4" y="0"/>
                      </a:lnTo>
                      <a:lnTo>
                        <a:pt x="0" y="5"/>
                      </a:lnTo>
                      <a:lnTo>
                        <a:pt x="0" y="1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59" name="Freeform 251"/>
                <p:cNvSpPr>
                  <a:spLocks/>
                </p:cNvSpPr>
                <p:nvPr/>
              </p:nvSpPr>
              <p:spPr bwMode="auto">
                <a:xfrm>
                  <a:off x="4851" y="753"/>
                  <a:ext cx="17" cy="17"/>
                </a:xfrm>
                <a:custGeom>
                  <a:avLst/>
                  <a:gdLst/>
                  <a:ahLst/>
                  <a:cxnLst>
                    <a:cxn ang="0">
                      <a:pos x="16" y="16"/>
                    </a:cxn>
                    <a:cxn ang="0">
                      <a:pos x="16" y="12"/>
                    </a:cxn>
                    <a:cxn ang="0">
                      <a:pos x="16" y="8"/>
                    </a:cxn>
                    <a:cxn ang="0">
                      <a:pos x="12" y="4"/>
                    </a:cxn>
                    <a:cxn ang="0">
                      <a:pos x="12" y="0"/>
                    </a:cxn>
                    <a:cxn ang="0">
                      <a:pos x="9" y="0"/>
                    </a:cxn>
                    <a:cxn ang="0">
                      <a:pos x="6" y="0"/>
                    </a:cxn>
                    <a:cxn ang="0">
                      <a:pos x="3" y="0"/>
                    </a:cxn>
                    <a:cxn ang="0">
                      <a:pos x="0" y="4"/>
                    </a:cxn>
                    <a:cxn ang="0">
                      <a:pos x="0" y="8"/>
                    </a:cxn>
                    <a:cxn ang="0">
                      <a:pos x="0" y="12"/>
                    </a:cxn>
                    <a:cxn ang="0">
                      <a:pos x="0" y="16"/>
                    </a:cxn>
                    <a:cxn ang="0">
                      <a:pos x="16" y="16"/>
                    </a:cxn>
                  </a:cxnLst>
                  <a:rect l="0" t="0" r="r" b="b"/>
                  <a:pathLst>
                    <a:path w="17" h="17">
                      <a:moveTo>
                        <a:pt x="16" y="16"/>
                      </a:moveTo>
                      <a:lnTo>
                        <a:pt x="16" y="12"/>
                      </a:lnTo>
                      <a:lnTo>
                        <a:pt x="16" y="8"/>
                      </a:lnTo>
                      <a:lnTo>
                        <a:pt x="12" y="4"/>
                      </a:lnTo>
                      <a:lnTo>
                        <a:pt x="12" y="0"/>
                      </a:lnTo>
                      <a:lnTo>
                        <a:pt x="9" y="0"/>
                      </a:lnTo>
                      <a:lnTo>
                        <a:pt x="6" y="0"/>
                      </a:lnTo>
                      <a:lnTo>
                        <a:pt x="3" y="0"/>
                      </a:lnTo>
                      <a:lnTo>
                        <a:pt x="0" y="4"/>
                      </a:lnTo>
                      <a:lnTo>
                        <a:pt x="0" y="8"/>
                      </a:lnTo>
                      <a:lnTo>
                        <a:pt x="0" y="12"/>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60" name="Freeform 252"/>
                <p:cNvSpPr>
                  <a:spLocks/>
                </p:cNvSpPr>
                <p:nvPr/>
              </p:nvSpPr>
              <p:spPr bwMode="auto">
                <a:xfrm>
                  <a:off x="4853" y="757"/>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61" name="Freeform 253"/>
                <p:cNvSpPr>
                  <a:spLocks/>
                </p:cNvSpPr>
                <p:nvPr/>
              </p:nvSpPr>
              <p:spPr bwMode="auto">
                <a:xfrm>
                  <a:off x="4853" y="757"/>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62" name="Freeform 254"/>
                <p:cNvSpPr>
                  <a:spLocks/>
                </p:cNvSpPr>
                <p:nvPr/>
              </p:nvSpPr>
              <p:spPr bwMode="auto">
                <a:xfrm>
                  <a:off x="4848" y="767"/>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63" name="Freeform 255"/>
                <p:cNvSpPr>
                  <a:spLocks/>
                </p:cNvSpPr>
                <p:nvPr/>
              </p:nvSpPr>
              <p:spPr bwMode="auto">
                <a:xfrm>
                  <a:off x="4848" y="767"/>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64" name="Line 256"/>
                <p:cNvSpPr>
                  <a:spLocks noChangeShapeType="1"/>
                </p:cNvSpPr>
                <p:nvPr/>
              </p:nvSpPr>
              <p:spPr bwMode="auto">
                <a:xfrm>
                  <a:off x="4850" y="767"/>
                  <a:ext cx="1" cy="0"/>
                </a:xfrm>
                <a:prstGeom prst="line">
                  <a:avLst/>
                </a:prstGeom>
                <a:noFill/>
                <a:ln w="12700">
                  <a:noFill/>
                  <a:round/>
                  <a:headEnd/>
                  <a:tailEnd/>
                </a:ln>
                <a:effectLst/>
              </p:spPr>
              <p:txBody>
                <a:bodyPr wrap="none" anchor="ctr"/>
                <a:lstStyle/>
                <a:p>
                  <a:endParaRPr lang="en-US"/>
                </a:p>
              </p:txBody>
            </p:sp>
            <p:sp>
              <p:nvSpPr>
                <p:cNvPr id="324865" name="Line 257"/>
                <p:cNvSpPr>
                  <a:spLocks noChangeShapeType="1"/>
                </p:cNvSpPr>
                <p:nvPr/>
              </p:nvSpPr>
              <p:spPr bwMode="auto">
                <a:xfrm>
                  <a:off x="4850" y="767"/>
                  <a:ext cx="1" cy="0"/>
                </a:xfrm>
                <a:prstGeom prst="line">
                  <a:avLst/>
                </a:prstGeom>
                <a:noFill/>
                <a:ln w="12700">
                  <a:solidFill>
                    <a:srgbClr val="FFFFFF"/>
                  </a:solidFill>
                  <a:round/>
                  <a:headEnd/>
                  <a:tailEnd/>
                </a:ln>
                <a:effectLst/>
              </p:spPr>
              <p:txBody>
                <a:bodyPr wrap="none" anchor="ctr"/>
                <a:lstStyle/>
                <a:p>
                  <a:endParaRPr lang="en-US"/>
                </a:p>
              </p:txBody>
            </p:sp>
            <p:sp>
              <p:nvSpPr>
                <p:cNvPr id="324866" name="Line 258"/>
                <p:cNvSpPr>
                  <a:spLocks noChangeShapeType="1"/>
                </p:cNvSpPr>
                <p:nvPr/>
              </p:nvSpPr>
              <p:spPr bwMode="auto">
                <a:xfrm>
                  <a:off x="4849" y="766"/>
                  <a:ext cx="0" cy="1"/>
                </a:xfrm>
                <a:prstGeom prst="line">
                  <a:avLst/>
                </a:prstGeom>
                <a:noFill/>
                <a:ln w="12700">
                  <a:solidFill>
                    <a:srgbClr val="000000"/>
                  </a:solidFill>
                  <a:round/>
                  <a:headEnd/>
                  <a:tailEnd/>
                </a:ln>
                <a:effectLst/>
              </p:spPr>
              <p:txBody>
                <a:bodyPr wrap="none" anchor="ctr"/>
                <a:lstStyle/>
                <a:p>
                  <a:endParaRPr lang="en-US"/>
                </a:p>
              </p:txBody>
            </p:sp>
            <p:sp>
              <p:nvSpPr>
                <p:cNvPr id="324867" name="Freeform 259"/>
                <p:cNvSpPr>
                  <a:spLocks/>
                </p:cNvSpPr>
                <p:nvPr/>
              </p:nvSpPr>
              <p:spPr bwMode="auto">
                <a:xfrm>
                  <a:off x="4848" y="764"/>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68" name="Freeform 260"/>
                <p:cNvSpPr>
                  <a:spLocks/>
                </p:cNvSpPr>
                <p:nvPr/>
              </p:nvSpPr>
              <p:spPr bwMode="auto">
                <a:xfrm>
                  <a:off x="4848" y="764"/>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69" name="Line 261"/>
                <p:cNvSpPr>
                  <a:spLocks noChangeShapeType="1"/>
                </p:cNvSpPr>
                <p:nvPr/>
              </p:nvSpPr>
              <p:spPr bwMode="auto">
                <a:xfrm>
                  <a:off x="4862" y="790"/>
                  <a:ext cx="0" cy="28"/>
                </a:xfrm>
                <a:prstGeom prst="line">
                  <a:avLst/>
                </a:prstGeom>
                <a:noFill/>
                <a:ln w="12700">
                  <a:noFill/>
                  <a:round/>
                  <a:headEnd/>
                  <a:tailEnd/>
                </a:ln>
                <a:effectLst/>
              </p:spPr>
              <p:txBody>
                <a:bodyPr wrap="none" anchor="ctr"/>
                <a:lstStyle/>
                <a:p>
                  <a:endParaRPr lang="en-US"/>
                </a:p>
              </p:txBody>
            </p:sp>
            <p:sp>
              <p:nvSpPr>
                <p:cNvPr id="324870" name="Line 262"/>
                <p:cNvSpPr>
                  <a:spLocks noChangeShapeType="1"/>
                </p:cNvSpPr>
                <p:nvPr/>
              </p:nvSpPr>
              <p:spPr bwMode="auto">
                <a:xfrm>
                  <a:off x="4862" y="798"/>
                  <a:ext cx="0" cy="12"/>
                </a:xfrm>
                <a:prstGeom prst="line">
                  <a:avLst/>
                </a:prstGeom>
                <a:noFill/>
                <a:ln w="12700">
                  <a:solidFill>
                    <a:srgbClr val="000000"/>
                  </a:solidFill>
                  <a:round/>
                  <a:headEnd/>
                  <a:tailEnd/>
                </a:ln>
                <a:effectLst/>
              </p:spPr>
              <p:txBody>
                <a:bodyPr wrap="none" anchor="ctr"/>
                <a:lstStyle/>
                <a:p>
                  <a:endParaRPr lang="en-US"/>
                </a:p>
              </p:txBody>
            </p:sp>
            <p:sp>
              <p:nvSpPr>
                <p:cNvPr id="324871" name="Freeform 263"/>
                <p:cNvSpPr>
                  <a:spLocks/>
                </p:cNvSpPr>
                <p:nvPr/>
              </p:nvSpPr>
              <p:spPr bwMode="auto">
                <a:xfrm>
                  <a:off x="4848" y="788"/>
                  <a:ext cx="17" cy="30"/>
                </a:xfrm>
                <a:custGeom>
                  <a:avLst/>
                  <a:gdLst/>
                  <a:ahLst/>
                  <a:cxnLst>
                    <a:cxn ang="0">
                      <a:pos x="2" y="29"/>
                    </a:cxn>
                    <a:cxn ang="0">
                      <a:pos x="16" y="0"/>
                    </a:cxn>
                    <a:cxn ang="0">
                      <a:pos x="13" y="0"/>
                    </a:cxn>
                    <a:cxn ang="0">
                      <a:pos x="0" y="29"/>
                    </a:cxn>
                    <a:cxn ang="0">
                      <a:pos x="2" y="29"/>
                    </a:cxn>
                  </a:cxnLst>
                  <a:rect l="0" t="0" r="r" b="b"/>
                  <a:pathLst>
                    <a:path w="17" h="30">
                      <a:moveTo>
                        <a:pt x="2" y="29"/>
                      </a:moveTo>
                      <a:lnTo>
                        <a:pt x="16" y="0"/>
                      </a:lnTo>
                      <a:lnTo>
                        <a:pt x="13" y="0"/>
                      </a:lnTo>
                      <a:lnTo>
                        <a:pt x="0" y="29"/>
                      </a:lnTo>
                      <a:lnTo>
                        <a:pt x="2" y="29"/>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72" name="Freeform 264"/>
                <p:cNvSpPr>
                  <a:spLocks/>
                </p:cNvSpPr>
                <p:nvPr/>
              </p:nvSpPr>
              <p:spPr bwMode="auto">
                <a:xfrm>
                  <a:off x="4848" y="788"/>
                  <a:ext cx="17" cy="31"/>
                </a:xfrm>
                <a:custGeom>
                  <a:avLst/>
                  <a:gdLst/>
                  <a:ahLst/>
                  <a:cxnLst>
                    <a:cxn ang="0">
                      <a:pos x="2" y="30"/>
                    </a:cxn>
                    <a:cxn ang="0">
                      <a:pos x="16" y="0"/>
                    </a:cxn>
                    <a:cxn ang="0">
                      <a:pos x="13" y="0"/>
                    </a:cxn>
                    <a:cxn ang="0">
                      <a:pos x="0" y="30"/>
                    </a:cxn>
                    <a:cxn ang="0">
                      <a:pos x="2" y="30"/>
                    </a:cxn>
                  </a:cxnLst>
                  <a:rect l="0" t="0" r="r" b="b"/>
                  <a:pathLst>
                    <a:path w="17" h="31">
                      <a:moveTo>
                        <a:pt x="2" y="30"/>
                      </a:moveTo>
                      <a:lnTo>
                        <a:pt x="16" y="0"/>
                      </a:lnTo>
                      <a:lnTo>
                        <a:pt x="13" y="0"/>
                      </a:lnTo>
                      <a:lnTo>
                        <a:pt x="0" y="30"/>
                      </a:lnTo>
                      <a:lnTo>
                        <a:pt x="2" y="3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73" name="Freeform 265"/>
                <p:cNvSpPr>
                  <a:spLocks/>
                </p:cNvSpPr>
                <p:nvPr/>
              </p:nvSpPr>
              <p:spPr bwMode="auto">
                <a:xfrm>
                  <a:off x="4842" y="797"/>
                  <a:ext cx="20" cy="17"/>
                </a:xfrm>
                <a:custGeom>
                  <a:avLst/>
                  <a:gdLst/>
                  <a:ahLst/>
                  <a:cxnLst>
                    <a:cxn ang="0">
                      <a:pos x="19" y="16"/>
                    </a:cxn>
                    <a:cxn ang="0">
                      <a:pos x="0" y="16"/>
                    </a:cxn>
                    <a:cxn ang="0">
                      <a:pos x="0" y="0"/>
                    </a:cxn>
                    <a:cxn ang="0">
                      <a:pos x="19" y="0"/>
                    </a:cxn>
                    <a:cxn ang="0">
                      <a:pos x="19" y="16"/>
                    </a:cxn>
                  </a:cxnLst>
                  <a:rect l="0" t="0" r="r" b="b"/>
                  <a:pathLst>
                    <a:path w="20" h="17">
                      <a:moveTo>
                        <a:pt x="19" y="16"/>
                      </a:moveTo>
                      <a:lnTo>
                        <a:pt x="0" y="16"/>
                      </a:lnTo>
                      <a:lnTo>
                        <a:pt x="0" y="0"/>
                      </a:lnTo>
                      <a:lnTo>
                        <a:pt x="19" y="0"/>
                      </a:lnTo>
                      <a:lnTo>
                        <a:pt x="19"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74" name="Freeform 266"/>
                <p:cNvSpPr>
                  <a:spLocks/>
                </p:cNvSpPr>
                <p:nvPr/>
              </p:nvSpPr>
              <p:spPr bwMode="auto">
                <a:xfrm>
                  <a:off x="4842" y="797"/>
                  <a:ext cx="21" cy="17"/>
                </a:xfrm>
                <a:custGeom>
                  <a:avLst/>
                  <a:gdLst/>
                  <a:ahLst/>
                  <a:cxnLst>
                    <a:cxn ang="0">
                      <a:pos x="20" y="16"/>
                    </a:cxn>
                    <a:cxn ang="0">
                      <a:pos x="0" y="16"/>
                    </a:cxn>
                    <a:cxn ang="0">
                      <a:pos x="0" y="0"/>
                    </a:cxn>
                    <a:cxn ang="0">
                      <a:pos x="20" y="0"/>
                    </a:cxn>
                    <a:cxn ang="0">
                      <a:pos x="20" y="16"/>
                    </a:cxn>
                  </a:cxnLst>
                  <a:rect l="0" t="0" r="r" b="b"/>
                  <a:pathLst>
                    <a:path w="21" h="17">
                      <a:moveTo>
                        <a:pt x="20" y="16"/>
                      </a:moveTo>
                      <a:lnTo>
                        <a:pt x="0" y="16"/>
                      </a:lnTo>
                      <a:lnTo>
                        <a:pt x="0" y="0"/>
                      </a:lnTo>
                      <a:lnTo>
                        <a:pt x="20" y="0"/>
                      </a:lnTo>
                      <a:lnTo>
                        <a:pt x="2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75" name="Line 267"/>
                <p:cNvSpPr>
                  <a:spLocks noChangeShapeType="1"/>
                </p:cNvSpPr>
                <p:nvPr/>
              </p:nvSpPr>
              <p:spPr bwMode="auto">
                <a:xfrm>
                  <a:off x="4867" y="810"/>
                  <a:ext cx="0" cy="8"/>
                </a:xfrm>
                <a:prstGeom prst="line">
                  <a:avLst/>
                </a:prstGeom>
                <a:noFill/>
                <a:ln w="12700">
                  <a:noFill/>
                  <a:round/>
                  <a:headEnd/>
                  <a:tailEnd/>
                </a:ln>
                <a:effectLst/>
              </p:spPr>
              <p:txBody>
                <a:bodyPr wrap="none" anchor="ctr"/>
                <a:lstStyle/>
                <a:p>
                  <a:endParaRPr lang="en-US"/>
                </a:p>
              </p:txBody>
            </p:sp>
            <p:sp>
              <p:nvSpPr>
                <p:cNvPr id="324876" name="Line 268"/>
                <p:cNvSpPr>
                  <a:spLocks noChangeShapeType="1"/>
                </p:cNvSpPr>
                <p:nvPr/>
              </p:nvSpPr>
              <p:spPr bwMode="auto">
                <a:xfrm>
                  <a:off x="4867" y="813"/>
                  <a:ext cx="0" cy="1"/>
                </a:xfrm>
                <a:prstGeom prst="line">
                  <a:avLst/>
                </a:prstGeom>
                <a:noFill/>
                <a:ln w="12700">
                  <a:solidFill>
                    <a:srgbClr val="000000"/>
                  </a:solidFill>
                  <a:round/>
                  <a:headEnd/>
                  <a:tailEnd/>
                </a:ln>
                <a:effectLst/>
              </p:spPr>
              <p:txBody>
                <a:bodyPr wrap="none" anchor="ctr"/>
                <a:lstStyle/>
                <a:p>
                  <a:endParaRPr lang="en-US"/>
                </a:p>
              </p:txBody>
            </p:sp>
            <p:sp>
              <p:nvSpPr>
                <p:cNvPr id="324877" name="Line 269"/>
                <p:cNvSpPr>
                  <a:spLocks noChangeShapeType="1"/>
                </p:cNvSpPr>
                <p:nvPr/>
              </p:nvSpPr>
              <p:spPr bwMode="auto">
                <a:xfrm>
                  <a:off x="4872" y="810"/>
                  <a:ext cx="0" cy="8"/>
                </a:xfrm>
                <a:prstGeom prst="line">
                  <a:avLst/>
                </a:prstGeom>
                <a:noFill/>
                <a:ln w="12700">
                  <a:noFill/>
                  <a:round/>
                  <a:headEnd/>
                  <a:tailEnd/>
                </a:ln>
                <a:effectLst/>
              </p:spPr>
              <p:txBody>
                <a:bodyPr wrap="none" anchor="ctr"/>
                <a:lstStyle/>
                <a:p>
                  <a:endParaRPr lang="en-US"/>
                </a:p>
              </p:txBody>
            </p:sp>
            <p:sp>
              <p:nvSpPr>
                <p:cNvPr id="324878" name="Line 270"/>
                <p:cNvSpPr>
                  <a:spLocks noChangeShapeType="1"/>
                </p:cNvSpPr>
                <p:nvPr/>
              </p:nvSpPr>
              <p:spPr bwMode="auto">
                <a:xfrm>
                  <a:off x="4872" y="813"/>
                  <a:ext cx="0" cy="1"/>
                </a:xfrm>
                <a:prstGeom prst="line">
                  <a:avLst/>
                </a:prstGeom>
                <a:noFill/>
                <a:ln w="12700">
                  <a:solidFill>
                    <a:srgbClr val="000000"/>
                  </a:solidFill>
                  <a:round/>
                  <a:headEnd/>
                  <a:tailEnd/>
                </a:ln>
                <a:effectLst/>
              </p:spPr>
              <p:txBody>
                <a:bodyPr wrap="none" anchor="ctr"/>
                <a:lstStyle/>
                <a:p>
                  <a:endParaRPr lang="en-US"/>
                </a:p>
              </p:txBody>
            </p:sp>
            <p:sp>
              <p:nvSpPr>
                <p:cNvPr id="324879" name="Freeform 271"/>
                <p:cNvSpPr>
                  <a:spLocks/>
                </p:cNvSpPr>
                <p:nvPr/>
              </p:nvSpPr>
              <p:spPr bwMode="auto">
                <a:xfrm>
                  <a:off x="4861" y="788"/>
                  <a:ext cx="17" cy="17"/>
                </a:xfrm>
                <a:custGeom>
                  <a:avLst/>
                  <a:gdLst/>
                  <a:ahLst/>
                  <a:cxnLst>
                    <a:cxn ang="0">
                      <a:pos x="3" y="16"/>
                    </a:cxn>
                    <a:cxn ang="0">
                      <a:pos x="16" y="4"/>
                    </a:cxn>
                    <a:cxn ang="0">
                      <a:pos x="16" y="0"/>
                    </a:cxn>
                    <a:cxn ang="0">
                      <a:pos x="0" y="0"/>
                    </a:cxn>
                    <a:cxn ang="0">
                      <a:pos x="0" y="16"/>
                    </a:cxn>
                    <a:cxn ang="0">
                      <a:pos x="3" y="16"/>
                    </a:cxn>
                  </a:cxnLst>
                  <a:rect l="0" t="0" r="r" b="b"/>
                  <a:pathLst>
                    <a:path w="17" h="17">
                      <a:moveTo>
                        <a:pt x="3" y="16"/>
                      </a:moveTo>
                      <a:lnTo>
                        <a:pt x="16" y="4"/>
                      </a:lnTo>
                      <a:lnTo>
                        <a:pt x="16" y="0"/>
                      </a:lnTo>
                      <a:lnTo>
                        <a:pt x="0" y="0"/>
                      </a:lnTo>
                      <a:lnTo>
                        <a:pt x="0" y="16"/>
                      </a:lnTo>
                      <a:lnTo>
                        <a:pt x="3"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80" name="Freeform 272"/>
                <p:cNvSpPr>
                  <a:spLocks/>
                </p:cNvSpPr>
                <p:nvPr/>
              </p:nvSpPr>
              <p:spPr bwMode="auto">
                <a:xfrm>
                  <a:off x="4861" y="788"/>
                  <a:ext cx="17" cy="17"/>
                </a:xfrm>
                <a:custGeom>
                  <a:avLst/>
                  <a:gdLst/>
                  <a:ahLst/>
                  <a:cxnLst>
                    <a:cxn ang="0">
                      <a:pos x="2" y="16"/>
                    </a:cxn>
                    <a:cxn ang="0">
                      <a:pos x="16" y="4"/>
                    </a:cxn>
                    <a:cxn ang="0">
                      <a:pos x="16" y="0"/>
                    </a:cxn>
                    <a:cxn ang="0">
                      <a:pos x="0" y="0"/>
                    </a:cxn>
                    <a:cxn ang="0">
                      <a:pos x="0" y="16"/>
                    </a:cxn>
                    <a:cxn ang="0">
                      <a:pos x="2" y="16"/>
                    </a:cxn>
                  </a:cxnLst>
                  <a:rect l="0" t="0" r="r" b="b"/>
                  <a:pathLst>
                    <a:path w="17" h="17">
                      <a:moveTo>
                        <a:pt x="2" y="16"/>
                      </a:moveTo>
                      <a:lnTo>
                        <a:pt x="16" y="4"/>
                      </a:lnTo>
                      <a:lnTo>
                        <a:pt x="16" y="0"/>
                      </a:lnTo>
                      <a:lnTo>
                        <a:pt x="0" y="0"/>
                      </a:lnTo>
                      <a:lnTo>
                        <a:pt x="0" y="16"/>
                      </a:lnTo>
                      <a:lnTo>
                        <a:pt x="2"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81" name="Freeform 273"/>
                <p:cNvSpPr>
                  <a:spLocks/>
                </p:cNvSpPr>
                <p:nvPr/>
              </p:nvSpPr>
              <p:spPr bwMode="auto">
                <a:xfrm>
                  <a:off x="4850" y="798"/>
                  <a:ext cx="17" cy="17"/>
                </a:xfrm>
                <a:custGeom>
                  <a:avLst/>
                  <a:gdLst/>
                  <a:ahLst/>
                  <a:cxnLst>
                    <a:cxn ang="0">
                      <a:pos x="0" y="16"/>
                    </a:cxn>
                    <a:cxn ang="0">
                      <a:pos x="16" y="8"/>
                    </a:cxn>
                    <a:cxn ang="0">
                      <a:pos x="2" y="8"/>
                    </a:cxn>
                    <a:cxn ang="0">
                      <a:pos x="16" y="0"/>
                    </a:cxn>
                  </a:cxnLst>
                  <a:rect l="0" t="0" r="r" b="b"/>
                  <a:pathLst>
                    <a:path w="17" h="17">
                      <a:moveTo>
                        <a:pt x="0" y="16"/>
                      </a:moveTo>
                      <a:lnTo>
                        <a:pt x="16" y="8"/>
                      </a:lnTo>
                      <a:lnTo>
                        <a:pt x="2" y="8"/>
                      </a:lnTo>
                      <a:lnTo>
                        <a:pt x="1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82" name="Line 274"/>
                <p:cNvSpPr>
                  <a:spLocks noChangeShapeType="1"/>
                </p:cNvSpPr>
                <p:nvPr/>
              </p:nvSpPr>
              <p:spPr bwMode="auto">
                <a:xfrm flipH="1">
                  <a:off x="4847" y="794"/>
                  <a:ext cx="22" cy="3"/>
                </a:xfrm>
                <a:prstGeom prst="line">
                  <a:avLst/>
                </a:prstGeom>
                <a:noFill/>
                <a:ln w="12700">
                  <a:solidFill>
                    <a:srgbClr val="000000"/>
                  </a:solidFill>
                  <a:round/>
                  <a:headEnd/>
                  <a:tailEnd/>
                </a:ln>
                <a:effectLst/>
              </p:spPr>
              <p:txBody>
                <a:bodyPr wrap="none" anchor="ctr"/>
                <a:lstStyle/>
                <a:p>
                  <a:endParaRPr lang="en-US"/>
                </a:p>
              </p:txBody>
            </p:sp>
            <p:sp>
              <p:nvSpPr>
                <p:cNvPr id="324883" name="Line 275"/>
                <p:cNvSpPr>
                  <a:spLocks noChangeShapeType="1"/>
                </p:cNvSpPr>
                <p:nvPr/>
              </p:nvSpPr>
              <p:spPr bwMode="auto">
                <a:xfrm>
                  <a:off x="4864" y="792"/>
                  <a:ext cx="3" cy="0"/>
                </a:xfrm>
                <a:prstGeom prst="line">
                  <a:avLst/>
                </a:prstGeom>
                <a:noFill/>
                <a:ln w="12700">
                  <a:noFill/>
                  <a:round/>
                  <a:headEnd/>
                  <a:tailEnd/>
                </a:ln>
                <a:effectLst/>
              </p:spPr>
              <p:txBody>
                <a:bodyPr wrap="none" anchor="ctr"/>
                <a:lstStyle/>
                <a:p>
                  <a:endParaRPr lang="en-US"/>
                </a:p>
              </p:txBody>
            </p:sp>
            <p:sp>
              <p:nvSpPr>
                <p:cNvPr id="324884" name="Line 276"/>
                <p:cNvSpPr>
                  <a:spLocks noChangeShapeType="1"/>
                </p:cNvSpPr>
                <p:nvPr/>
              </p:nvSpPr>
              <p:spPr bwMode="auto">
                <a:xfrm>
                  <a:off x="4864" y="792"/>
                  <a:ext cx="3" cy="0"/>
                </a:xfrm>
                <a:prstGeom prst="line">
                  <a:avLst/>
                </a:prstGeom>
                <a:noFill/>
                <a:ln w="12700">
                  <a:solidFill>
                    <a:srgbClr val="000000"/>
                  </a:solidFill>
                  <a:round/>
                  <a:headEnd/>
                  <a:tailEnd/>
                </a:ln>
                <a:effectLst/>
              </p:spPr>
              <p:txBody>
                <a:bodyPr wrap="none" anchor="ctr"/>
                <a:lstStyle/>
                <a:p>
                  <a:endParaRPr lang="en-US"/>
                </a:p>
              </p:txBody>
            </p:sp>
            <p:sp>
              <p:nvSpPr>
                <p:cNvPr id="324885" name="Freeform 277"/>
                <p:cNvSpPr>
                  <a:spLocks/>
                </p:cNvSpPr>
                <p:nvPr/>
              </p:nvSpPr>
              <p:spPr bwMode="auto">
                <a:xfrm>
                  <a:off x="4846" y="769"/>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86" name="Line 278"/>
                <p:cNvSpPr>
                  <a:spLocks noChangeShapeType="1"/>
                </p:cNvSpPr>
                <p:nvPr/>
              </p:nvSpPr>
              <p:spPr bwMode="auto">
                <a:xfrm>
                  <a:off x="4846" y="769"/>
                  <a:ext cx="18" cy="0"/>
                </a:xfrm>
                <a:prstGeom prst="line">
                  <a:avLst/>
                </a:prstGeom>
                <a:noFill/>
                <a:ln w="12700">
                  <a:noFill/>
                  <a:round/>
                  <a:headEnd/>
                  <a:tailEnd/>
                </a:ln>
                <a:effectLst/>
              </p:spPr>
              <p:txBody>
                <a:bodyPr wrap="none" anchor="ctr"/>
                <a:lstStyle/>
                <a:p>
                  <a:endParaRPr lang="en-US"/>
                </a:p>
              </p:txBody>
            </p:sp>
            <p:sp>
              <p:nvSpPr>
                <p:cNvPr id="324887" name="Line 279"/>
                <p:cNvSpPr>
                  <a:spLocks noChangeShapeType="1"/>
                </p:cNvSpPr>
                <p:nvPr/>
              </p:nvSpPr>
              <p:spPr bwMode="auto">
                <a:xfrm>
                  <a:off x="4854" y="769"/>
                  <a:ext cx="2" cy="0"/>
                </a:xfrm>
                <a:prstGeom prst="line">
                  <a:avLst/>
                </a:prstGeom>
                <a:noFill/>
                <a:ln w="12700">
                  <a:solidFill>
                    <a:srgbClr val="000000"/>
                  </a:solidFill>
                  <a:round/>
                  <a:headEnd/>
                  <a:tailEnd/>
                </a:ln>
                <a:effectLst/>
              </p:spPr>
              <p:txBody>
                <a:bodyPr wrap="none" anchor="ctr"/>
                <a:lstStyle/>
                <a:p>
                  <a:endParaRPr lang="en-US"/>
                </a:p>
              </p:txBody>
            </p:sp>
            <p:sp>
              <p:nvSpPr>
                <p:cNvPr id="324888" name="Freeform 280"/>
                <p:cNvSpPr>
                  <a:spLocks/>
                </p:cNvSpPr>
                <p:nvPr/>
              </p:nvSpPr>
              <p:spPr bwMode="auto">
                <a:xfrm>
                  <a:off x="4854" y="788"/>
                  <a:ext cx="17" cy="31"/>
                </a:xfrm>
                <a:custGeom>
                  <a:avLst/>
                  <a:gdLst/>
                  <a:ahLst/>
                  <a:cxnLst>
                    <a:cxn ang="0">
                      <a:pos x="16" y="0"/>
                    </a:cxn>
                    <a:cxn ang="0">
                      <a:pos x="0" y="4"/>
                    </a:cxn>
                    <a:cxn ang="0">
                      <a:pos x="16" y="4"/>
                    </a:cxn>
                    <a:cxn ang="0">
                      <a:pos x="16" y="30"/>
                    </a:cxn>
                  </a:cxnLst>
                  <a:rect l="0" t="0" r="r" b="b"/>
                  <a:pathLst>
                    <a:path w="17" h="31">
                      <a:moveTo>
                        <a:pt x="16" y="0"/>
                      </a:moveTo>
                      <a:lnTo>
                        <a:pt x="0" y="4"/>
                      </a:lnTo>
                      <a:lnTo>
                        <a:pt x="16" y="4"/>
                      </a:lnTo>
                      <a:lnTo>
                        <a:pt x="16" y="3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89" name="Line 281"/>
                <p:cNvSpPr>
                  <a:spLocks noChangeShapeType="1"/>
                </p:cNvSpPr>
                <p:nvPr/>
              </p:nvSpPr>
              <p:spPr bwMode="auto">
                <a:xfrm flipH="1" flipV="1">
                  <a:off x="4845" y="798"/>
                  <a:ext cx="23" cy="21"/>
                </a:xfrm>
                <a:prstGeom prst="line">
                  <a:avLst/>
                </a:prstGeom>
                <a:noFill/>
                <a:ln w="12700">
                  <a:solidFill>
                    <a:srgbClr val="000000"/>
                  </a:solidFill>
                  <a:round/>
                  <a:headEnd/>
                  <a:tailEnd/>
                </a:ln>
                <a:effectLst/>
              </p:spPr>
              <p:txBody>
                <a:bodyPr wrap="none" anchor="ctr"/>
                <a:lstStyle/>
                <a:p>
                  <a:endParaRPr lang="en-US"/>
                </a:p>
              </p:txBody>
            </p:sp>
            <p:sp>
              <p:nvSpPr>
                <p:cNvPr id="324890" name="Line 282"/>
                <p:cNvSpPr>
                  <a:spLocks noChangeShapeType="1"/>
                </p:cNvSpPr>
                <p:nvPr/>
              </p:nvSpPr>
              <p:spPr bwMode="auto">
                <a:xfrm flipV="1">
                  <a:off x="4856" y="763"/>
                  <a:ext cx="1" cy="18"/>
                </a:xfrm>
                <a:prstGeom prst="line">
                  <a:avLst/>
                </a:prstGeom>
                <a:noFill/>
                <a:ln w="12700">
                  <a:solidFill>
                    <a:srgbClr val="000000"/>
                  </a:solidFill>
                  <a:round/>
                  <a:headEnd/>
                  <a:tailEnd/>
                </a:ln>
                <a:effectLst/>
              </p:spPr>
              <p:txBody>
                <a:bodyPr wrap="none" anchor="ctr"/>
                <a:lstStyle/>
                <a:p>
                  <a:endParaRPr lang="en-US"/>
                </a:p>
              </p:txBody>
            </p:sp>
            <p:sp>
              <p:nvSpPr>
                <p:cNvPr id="324891" name="Line 283"/>
                <p:cNvSpPr>
                  <a:spLocks noChangeShapeType="1"/>
                </p:cNvSpPr>
                <p:nvPr/>
              </p:nvSpPr>
              <p:spPr bwMode="auto">
                <a:xfrm>
                  <a:off x="4851" y="772"/>
                  <a:ext cx="2" cy="2"/>
                </a:xfrm>
                <a:prstGeom prst="line">
                  <a:avLst/>
                </a:prstGeom>
                <a:noFill/>
                <a:ln w="12700">
                  <a:solidFill>
                    <a:srgbClr val="000000"/>
                  </a:solidFill>
                  <a:round/>
                  <a:headEnd/>
                  <a:tailEnd/>
                </a:ln>
                <a:effectLst/>
              </p:spPr>
              <p:txBody>
                <a:bodyPr wrap="none" anchor="ctr"/>
                <a:lstStyle/>
                <a:p>
                  <a:endParaRPr lang="en-US"/>
                </a:p>
              </p:txBody>
            </p:sp>
            <p:sp>
              <p:nvSpPr>
                <p:cNvPr id="324892" name="Freeform 284"/>
                <p:cNvSpPr>
                  <a:spLocks/>
                </p:cNvSpPr>
                <p:nvPr/>
              </p:nvSpPr>
              <p:spPr bwMode="auto">
                <a:xfrm>
                  <a:off x="4851" y="760"/>
                  <a:ext cx="17" cy="17"/>
                </a:xfrm>
                <a:custGeom>
                  <a:avLst/>
                  <a:gdLst/>
                  <a:ahLst/>
                  <a:cxnLst>
                    <a:cxn ang="0">
                      <a:pos x="16" y="0"/>
                    </a:cxn>
                    <a:cxn ang="0">
                      <a:pos x="0" y="0"/>
                    </a:cxn>
                    <a:cxn ang="0">
                      <a:pos x="6" y="16"/>
                    </a:cxn>
                  </a:cxnLst>
                  <a:rect l="0" t="0" r="r" b="b"/>
                  <a:pathLst>
                    <a:path w="17" h="17">
                      <a:moveTo>
                        <a:pt x="16" y="0"/>
                      </a:moveTo>
                      <a:lnTo>
                        <a:pt x="0" y="0"/>
                      </a:lnTo>
                      <a:lnTo>
                        <a:pt x="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93" name="Line 285"/>
                <p:cNvSpPr>
                  <a:spLocks noChangeShapeType="1"/>
                </p:cNvSpPr>
                <p:nvPr/>
              </p:nvSpPr>
              <p:spPr bwMode="auto">
                <a:xfrm flipH="1">
                  <a:off x="4844" y="812"/>
                  <a:ext cx="25" cy="0"/>
                </a:xfrm>
                <a:prstGeom prst="line">
                  <a:avLst/>
                </a:prstGeom>
                <a:noFill/>
                <a:ln w="12700">
                  <a:solidFill>
                    <a:srgbClr val="000000"/>
                  </a:solidFill>
                  <a:round/>
                  <a:headEnd/>
                  <a:tailEnd/>
                </a:ln>
                <a:effectLst/>
              </p:spPr>
              <p:txBody>
                <a:bodyPr wrap="none" anchor="ctr"/>
                <a:lstStyle/>
                <a:p>
                  <a:endParaRPr lang="en-US"/>
                </a:p>
              </p:txBody>
            </p:sp>
            <p:sp>
              <p:nvSpPr>
                <p:cNvPr id="324894" name="Line 286"/>
                <p:cNvSpPr>
                  <a:spLocks noChangeShapeType="1"/>
                </p:cNvSpPr>
                <p:nvPr/>
              </p:nvSpPr>
              <p:spPr bwMode="auto">
                <a:xfrm>
                  <a:off x="4847" y="804"/>
                  <a:ext cx="2" cy="5"/>
                </a:xfrm>
                <a:prstGeom prst="line">
                  <a:avLst/>
                </a:prstGeom>
                <a:noFill/>
                <a:ln w="12700">
                  <a:solidFill>
                    <a:srgbClr val="000000"/>
                  </a:solidFill>
                  <a:round/>
                  <a:headEnd/>
                  <a:tailEnd/>
                </a:ln>
                <a:effectLst/>
              </p:spPr>
              <p:txBody>
                <a:bodyPr wrap="none" anchor="ctr"/>
                <a:lstStyle/>
                <a:p>
                  <a:endParaRPr lang="en-US"/>
                </a:p>
              </p:txBody>
            </p:sp>
            <p:sp>
              <p:nvSpPr>
                <p:cNvPr id="324895" name="Line 287"/>
                <p:cNvSpPr>
                  <a:spLocks noChangeShapeType="1"/>
                </p:cNvSpPr>
                <p:nvPr/>
              </p:nvSpPr>
              <p:spPr bwMode="auto">
                <a:xfrm>
                  <a:off x="4848" y="804"/>
                  <a:ext cx="1" cy="4"/>
                </a:xfrm>
                <a:prstGeom prst="line">
                  <a:avLst/>
                </a:prstGeom>
                <a:noFill/>
                <a:ln w="12700">
                  <a:solidFill>
                    <a:srgbClr val="000000"/>
                  </a:solidFill>
                  <a:round/>
                  <a:headEnd/>
                  <a:tailEnd/>
                </a:ln>
                <a:effectLst/>
              </p:spPr>
              <p:txBody>
                <a:bodyPr wrap="none" anchor="ctr"/>
                <a:lstStyle/>
                <a:p>
                  <a:endParaRPr lang="en-US"/>
                </a:p>
              </p:txBody>
            </p:sp>
            <p:sp>
              <p:nvSpPr>
                <p:cNvPr id="324896" name="Line 288"/>
                <p:cNvSpPr>
                  <a:spLocks noChangeShapeType="1"/>
                </p:cNvSpPr>
                <p:nvPr/>
              </p:nvSpPr>
              <p:spPr bwMode="auto">
                <a:xfrm>
                  <a:off x="4845" y="800"/>
                  <a:ext cx="1" cy="2"/>
                </a:xfrm>
                <a:prstGeom prst="line">
                  <a:avLst/>
                </a:prstGeom>
                <a:noFill/>
                <a:ln w="12700">
                  <a:solidFill>
                    <a:srgbClr val="000000"/>
                  </a:solidFill>
                  <a:round/>
                  <a:headEnd/>
                  <a:tailEnd/>
                </a:ln>
                <a:effectLst/>
              </p:spPr>
              <p:txBody>
                <a:bodyPr wrap="none" anchor="ctr"/>
                <a:lstStyle/>
                <a:p>
                  <a:endParaRPr lang="en-US"/>
                </a:p>
              </p:txBody>
            </p:sp>
            <p:sp>
              <p:nvSpPr>
                <p:cNvPr id="324897" name="Freeform 289"/>
                <p:cNvSpPr>
                  <a:spLocks/>
                </p:cNvSpPr>
                <p:nvPr/>
              </p:nvSpPr>
              <p:spPr bwMode="auto">
                <a:xfrm>
                  <a:off x="4864" y="777"/>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898" name="Freeform 290"/>
                <p:cNvSpPr>
                  <a:spLocks/>
                </p:cNvSpPr>
                <p:nvPr/>
              </p:nvSpPr>
              <p:spPr bwMode="auto">
                <a:xfrm>
                  <a:off x="4864" y="777"/>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899" name="Line 291"/>
                <p:cNvSpPr>
                  <a:spLocks noChangeShapeType="1"/>
                </p:cNvSpPr>
                <p:nvPr/>
              </p:nvSpPr>
              <p:spPr bwMode="auto">
                <a:xfrm>
                  <a:off x="4865" y="786"/>
                  <a:ext cx="1" cy="0"/>
                </a:xfrm>
                <a:prstGeom prst="line">
                  <a:avLst/>
                </a:prstGeom>
                <a:noFill/>
                <a:ln w="12700">
                  <a:noFill/>
                  <a:round/>
                  <a:headEnd/>
                  <a:tailEnd/>
                </a:ln>
                <a:effectLst/>
              </p:spPr>
              <p:txBody>
                <a:bodyPr wrap="none" anchor="ctr"/>
                <a:lstStyle/>
                <a:p>
                  <a:endParaRPr lang="en-US"/>
                </a:p>
              </p:txBody>
            </p:sp>
            <p:sp>
              <p:nvSpPr>
                <p:cNvPr id="324900" name="Line 292"/>
                <p:cNvSpPr>
                  <a:spLocks noChangeShapeType="1"/>
                </p:cNvSpPr>
                <p:nvPr/>
              </p:nvSpPr>
              <p:spPr bwMode="auto">
                <a:xfrm>
                  <a:off x="4865" y="786"/>
                  <a:ext cx="1" cy="0"/>
                </a:xfrm>
                <a:prstGeom prst="line">
                  <a:avLst/>
                </a:prstGeom>
                <a:noFill/>
                <a:ln w="12700">
                  <a:solidFill>
                    <a:srgbClr val="FFFFFF"/>
                  </a:solidFill>
                  <a:round/>
                  <a:headEnd/>
                  <a:tailEnd/>
                </a:ln>
                <a:effectLst/>
              </p:spPr>
              <p:txBody>
                <a:bodyPr wrap="none" anchor="ctr"/>
                <a:lstStyle/>
                <a:p>
                  <a:endParaRPr lang="en-US"/>
                </a:p>
              </p:txBody>
            </p:sp>
          </p:grpSp>
        </p:grpSp>
        <p:sp>
          <p:nvSpPr>
            <p:cNvPr id="324901" name="Rectangle 293"/>
            <p:cNvSpPr>
              <a:spLocks noChangeArrowheads="1"/>
            </p:cNvSpPr>
            <p:nvPr/>
          </p:nvSpPr>
          <p:spPr bwMode="auto">
            <a:xfrm>
              <a:off x="4642" y="869"/>
              <a:ext cx="386" cy="109"/>
            </a:xfrm>
            <a:prstGeom prst="rect">
              <a:avLst/>
            </a:prstGeom>
            <a:noFill/>
            <a:ln w="12700">
              <a:noFill/>
              <a:miter lim="800000"/>
              <a:headEnd/>
              <a:tailEnd/>
            </a:ln>
            <a:effectLst/>
          </p:spPr>
          <p:txBody>
            <a:bodyPr wrap="none" lIns="46038" tIns="23812" rIns="46038" bIns="23812">
              <a:spAutoFit/>
            </a:bodyPr>
            <a:lstStyle/>
            <a:p>
              <a:pPr defTabSz="228583">
                <a:lnSpc>
                  <a:spcPct val="90000"/>
                </a:lnSpc>
                <a:spcBef>
                  <a:spcPct val="0"/>
                </a:spcBef>
              </a:pPr>
              <a:r>
                <a:rPr lang="en-US" sz="900" b="1">
                  <a:cs typeface="Times New Roman" charset="0"/>
                </a:rPr>
                <a:t>SPRUANCE</a:t>
              </a:r>
            </a:p>
          </p:txBody>
        </p:sp>
      </p:grpSp>
      <p:grpSp>
        <p:nvGrpSpPr>
          <p:cNvPr id="324902" name="Group 294"/>
          <p:cNvGrpSpPr>
            <a:grpSpLocks/>
          </p:cNvGrpSpPr>
          <p:nvPr/>
        </p:nvGrpSpPr>
        <p:grpSpPr bwMode="auto">
          <a:xfrm>
            <a:off x="7027866" y="1158877"/>
            <a:ext cx="809625" cy="428625"/>
            <a:chOff x="3467" y="730"/>
            <a:chExt cx="510" cy="270"/>
          </a:xfrm>
        </p:grpSpPr>
        <p:grpSp>
          <p:nvGrpSpPr>
            <p:cNvPr id="324903" name="Group 295"/>
            <p:cNvGrpSpPr>
              <a:grpSpLocks/>
            </p:cNvGrpSpPr>
            <p:nvPr/>
          </p:nvGrpSpPr>
          <p:grpSpPr bwMode="auto">
            <a:xfrm>
              <a:off x="3467" y="730"/>
              <a:ext cx="510" cy="120"/>
              <a:chOff x="3467" y="730"/>
              <a:chExt cx="510" cy="120"/>
            </a:xfrm>
          </p:grpSpPr>
          <p:sp>
            <p:nvSpPr>
              <p:cNvPr id="324904" name="Freeform 296"/>
              <p:cNvSpPr>
                <a:spLocks/>
              </p:cNvSpPr>
              <p:nvPr/>
            </p:nvSpPr>
            <p:spPr bwMode="auto">
              <a:xfrm>
                <a:off x="3467" y="801"/>
                <a:ext cx="510" cy="49"/>
              </a:xfrm>
              <a:custGeom>
                <a:avLst/>
                <a:gdLst/>
                <a:ahLst/>
                <a:cxnLst>
                  <a:cxn ang="0">
                    <a:pos x="509" y="13"/>
                  </a:cxn>
                  <a:cxn ang="0">
                    <a:pos x="426" y="23"/>
                  </a:cxn>
                  <a:cxn ang="0">
                    <a:pos x="419" y="24"/>
                  </a:cxn>
                  <a:cxn ang="0">
                    <a:pos x="397" y="24"/>
                  </a:cxn>
                  <a:cxn ang="0">
                    <a:pos x="394" y="17"/>
                  </a:cxn>
                  <a:cxn ang="0">
                    <a:pos x="400" y="15"/>
                  </a:cxn>
                  <a:cxn ang="0">
                    <a:pos x="394" y="10"/>
                  </a:cxn>
                  <a:cxn ang="0">
                    <a:pos x="384" y="17"/>
                  </a:cxn>
                  <a:cxn ang="0">
                    <a:pos x="391" y="17"/>
                  </a:cxn>
                  <a:cxn ang="0">
                    <a:pos x="388" y="24"/>
                  </a:cxn>
                  <a:cxn ang="0">
                    <a:pos x="375" y="27"/>
                  </a:cxn>
                  <a:cxn ang="0">
                    <a:pos x="357" y="16"/>
                  </a:cxn>
                  <a:cxn ang="0">
                    <a:pos x="359" y="10"/>
                  </a:cxn>
                  <a:cxn ang="0">
                    <a:pos x="358" y="2"/>
                  </a:cxn>
                  <a:cxn ang="0">
                    <a:pos x="357" y="0"/>
                  </a:cxn>
                  <a:cxn ang="0">
                    <a:pos x="319" y="0"/>
                  </a:cxn>
                  <a:cxn ang="0">
                    <a:pos x="315" y="2"/>
                  </a:cxn>
                  <a:cxn ang="0">
                    <a:pos x="319" y="5"/>
                  </a:cxn>
                  <a:cxn ang="0">
                    <a:pos x="297" y="10"/>
                  </a:cxn>
                  <a:cxn ang="0">
                    <a:pos x="291" y="7"/>
                  </a:cxn>
                  <a:cxn ang="0">
                    <a:pos x="284" y="10"/>
                  </a:cxn>
                  <a:cxn ang="0">
                    <a:pos x="264" y="1"/>
                  </a:cxn>
                  <a:cxn ang="0">
                    <a:pos x="258" y="3"/>
                  </a:cxn>
                  <a:cxn ang="0">
                    <a:pos x="257" y="11"/>
                  </a:cxn>
                  <a:cxn ang="0">
                    <a:pos x="253" y="6"/>
                  </a:cxn>
                  <a:cxn ang="0">
                    <a:pos x="245" y="12"/>
                  </a:cxn>
                  <a:cxn ang="0">
                    <a:pos x="220" y="8"/>
                  </a:cxn>
                  <a:cxn ang="0">
                    <a:pos x="217" y="12"/>
                  </a:cxn>
                  <a:cxn ang="0">
                    <a:pos x="203" y="6"/>
                  </a:cxn>
                  <a:cxn ang="0">
                    <a:pos x="193" y="3"/>
                  </a:cxn>
                  <a:cxn ang="0">
                    <a:pos x="176" y="8"/>
                  </a:cxn>
                  <a:cxn ang="0">
                    <a:pos x="190" y="10"/>
                  </a:cxn>
                  <a:cxn ang="0">
                    <a:pos x="168" y="13"/>
                  </a:cxn>
                  <a:cxn ang="0">
                    <a:pos x="168" y="5"/>
                  </a:cxn>
                  <a:cxn ang="0">
                    <a:pos x="161" y="3"/>
                  </a:cxn>
                  <a:cxn ang="0">
                    <a:pos x="155" y="2"/>
                  </a:cxn>
                  <a:cxn ang="0">
                    <a:pos x="142" y="5"/>
                  </a:cxn>
                  <a:cxn ang="0">
                    <a:pos x="96" y="15"/>
                  </a:cxn>
                  <a:cxn ang="0">
                    <a:pos x="94" y="21"/>
                  </a:cxn>
                  <a:cxn ang="0">
                    <a:pos x="92" y="36"/>
                  </a:cxn>
                  <a:cxn ang="0">
                    <a:pos x="4" y="31"/>
                  </a:cxn>
                  <a:cxn ang="0">
                    <a:pos x="6" y="47"/>
                  </a:cxn>
                  <a:cxn ang="0">
                    <a:pos x="474" y="48"/>
                  </a:cxn>
                </a:cxnLst>
                <a:rect l="0" t="0" r="r" b="b"/>
                <a:pathLst>
                  <a:path w="510" h="49">
                    <a:moveTo>
                      <a:pt x="472" y="48"/>
                    </a:moveTo>
                    <a:lnTo>
                      <a:pt x="509" y="13"/>
                    </a:lnTo>
                    <a:lnTo>
                      <a:pt x="426" y="17"/>
                    </a:lnTo>
                    <a:lnTo>
                      <a:pt x="426" y="23"/>
                    </a:lnTo>
                    <a:lnTo>
                      <a:pt x="425" y="24"/>
                    </a:lnTo>
                    <a:lnTo>
                      <a:pt x="419" y="24"/>
                    </a:lnTo>
                    <a:lnTo>
                      <a:pt x="397" y="26"/>
                    </a:lnTo>
                    <a:lnTo>
                      <a:pt x="397" y="24"/>
                    </a:lnTo>
                    <a:lnTo>
                      <a:pt x="394" y="25"/>
                    </a:lnTo>
                    <a:lnTo>
                      <a:pt x="394" y="17"/>
                    </a:lnTo>
                    <a:lnTo>
                      <a:pt x="394" y="16"/>
                    </a:lnTo>
                    <a:lnTo>
                      <a:pt x="400" y="15"/>
                    </a:lnTo>
                    <a:lnTo>
                      <a:pt x="400" y="13"/>
                    </a:lnTo>
                    <a:lnTo>
                      <a:pt x="394" y="10"/>
                    </a:lnTo>
                    <a:lnTo>
                      <a:pt x="383" y="13"/>
                    </a:lnTo>
                    <a:lnTo>
                      <a:pt x="384" y="17"/>
                    </a:lnTo>
                    <a:lnTo>
                      <a:pt x="391" y="16"/>
                    </a:lnTo>
                    <a:lnTo>
                      <a:pt x="391" y="17"/>
                    </a:lnTo>
                    <a:lnTo>
                      <a:pt x="388" y="17"/>
                    </a:lnTo>
                    <a:lnTo>
                      <a:pt x="388" y="24"/>
                    </a:lnTo>
                    <a:lnTo>
                      <a:pt x="376" y="24"/>
                    </a:lnTo>
                    <a:lnTo>
                      <a:pt x="375" y="27"/>
                    </a:lnTo>
                    <a:lnTo>
                      <a:pt x="358" y="28"/>
                    </a:lnTo>
                    <a:lnTo>
                      <a:pt x="357" y="16"/>
                    </a:lnTo>
                    <a:lnTo>
                      <a:pt x="359" y="16"/>
                    </a:lnTo>
                    <a:lnTo>
                      <a:pt x="359" y="10"/>
                    </a:lnTo>
                    <a:lnTo>
                      <a:pt x="358" y="9"/>
                    </a:lnTo>
                    <a:lnTo>
                      <a:pt x="358" y="2"/>
                    </a:lnTo>
                    <a:lnTo>
                      <a:pt x="360" y="2"/>
                    </a:lnTo>
                    <a:lnTo>
                      <a:pt x="357" y="0"/>
                    </a:lnTo>
                    <a:lnTo>
                      <a:pt x="343" y="0"/>
                    </a:lnTo>
                    <a:lnTo>
                      <a:pt x="319" y="0"/>
                    </a:lnTo>
                    <a:lnTo>
                      <a:pt x="319" y="2"/>
                    </a:lnTo>
                    <a:lnTo>
                      <a:pt x="315" y="2"/>
                    </a:lnTo>
                    <a:lnTo>
                      <a:pt x="315" y="5"/>
                    </a:lnTo>
                    <a:lnTo>
                      <a:pt x="319" y="5"/>
                    </a:lnTo>
                    <a:lnTo>
                      <a:pt x="320" y="10"/>
                    </a:lnTo>
                    <a:lnTo>
                      <a:pt x="297" y="10"/>
                    </a:lnTo>
                    <a:lnTo>
                      <a:pt x="296" y="7"/>
                    </a:lnTo>
                    <a:lnTo>
                      <a:pt x="291" y="7"/>
                    </a:lnTo>
                    <a:lnTo>
                      <a:pt x="283" y="8"/>
                    </a:lnTo>
                    <a:lnTo>
                      <a:pt x="284" y="10"/>
                    </a:lnTo>
                    <a:lnTo>
                      <a:pt x="264" y="10"/>
                    </a:lnTo>
                    <a:lnTo>
                      <a:pt x="264" y="1"/>
                    </a:lnTo>
                    <a:lnTo>
                      <a:pt x="259" y="2"/>
                    </a:lnTo>
                    <a:lnTo>
                      <a:pt x="258" y="3"/>
                    </a:lnTo>
                    <a:lnTo>
                      <a:pt x="257" y="3"/>
                    </a:lnTo>
                    <a:lnTo>
                      <a:pt x="257" y="11"/>
                    </a:lnTo>
                    <a:lnTo>
                      <a:pt x="252" y="11"/>
                    </a:lnTo>
                    <a:lnTo>
                      <a:pt x="253" y="6"/>
                    </a:lnTo>
                    <a:lnTo>
                      <a:pt x="244" y="6"/>
                    </a:lnTo>
                    <a:lnTo>
                      <a:pt x="245" y="12"/>
                    </a:lnTo>
                    <a:lnTo>
                      <a:pt x="219" y="12"/>
                    </a:lnTo>
                    <a:lnTo>
                      <a:pt x="220" y="8"/>
                    </a:lnTo>
                    <a:lnTo>
                      <a:pt x="217" y="8"/>
                    </a:lnTo>
                    <a:lnTo>
                      <a:pt x="217" y="12"/>
                    </a:lnTo>
                    <a:lnTo>
                      <a:pt x="203" y="12"/>
                    </a:lnTo>
                    <a:lnTo>
                      <a:pt x="203" y="6"/>
                    </a:lnTo>
                    <a:lnTo>
                      <a:pt x="200" y="3"/>
                    </a:lnTo>
                    <a:lnTo>
                      <a:pt x="193" y="3"/>
                    </a:lnTo>
                    <a:lnTo>
                      <a:pt x="191" y="8"/>
                    </a:lnTo>
                    <a:lnTo>
                      <a:pt x="176" y="8"/>
                    </a:lnTo>
                    <a:lnTo>
                      <a:pt x="176" y="9"/>
                    </a:lnTo>
                    <a:lnTo>
                      <a:pt x="190" y="10"/>
                    </a:lnTo>
                    <a:lnTo>
                      <a:pt x="190" y="13"/>
                    </a:lnTo>
                    <a:lnTo>
                      <a:pt x="168" y="13"/>
                    </a:lnTo>
                    <a:lnTo>
                      <a:pt x="167" y="8"/>
                    </a:lnTo>
                    <a:lnTo>
                      <a:pt x="168" y="5"/>
                    </a:lnTo>
                    <a:lnTo>
                      <a:pt x="165" y="4"/>
                    </a:lnTo>
                    <a:lnTo>
                      <a:pt x="161" y="3"/>
                    </a:lnTo>
                    <a:lnTo>
                      <a:pt x="159" y="2"/>
                    </a:lnTo>
                    <a:lnTo>
                      <a:pt x="155" y="2"/>
                    </a:lnTo>
                    <a:lnTo>
                      <a:pt x="153" y="4"/>
                    </a:lnTo>
                    <a:lnTo>
                      <a:pt x="142" y="5"/>
                    </a:lnTo>
                    <a:lnTo>
                      <a:pt x="138" y="14"/>
                    </a:lnTo>
                    <a:lnTo>
                      <a:pt x="96" y="15"/>
                    </a:lnTo>
                    <a:lnTo>
                      <a:pt x="95" y="18"/>
                    </a:lnTo>
                    <a:lnTo>
                      <a:pt x="94" y="21"/>
                    </a:lnTo>
                    <a:lnTo>
                      <a:pt x="93" y="34"/>
                    </a:lnTo>
                    <a:lnTo>
                      <a:pt x="92" y="36"/>
                    </a:lnTo>
                    <a:lnTo>
                      <a:pt x="5" y="36"/>
                    </a:lnTo>
                    <a:lnTo>
                      <a:pt x="4" y="31"/>
                    </a:lnTo>
                    <a:lnTo>
                      <a:pt x="0" y="31"/>
                    </a:lnTo>
                    <a:lnTo>
                      <a:pt x="6" y="47"/>
                    </a:lnTo>
                    <a:lnTo>
                      <a:pt x="10" y="48"/>
                    </a:lnTo>
                    <a:lnTo>
                      <a:pt x="474" y="48"/>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nvGrpSpPr>
              <p:cNvPr id="324905" name="Group 297"/>
              <p:cNvGrpSpPr>
                <a:grpSpLocks/>
              </p:cNvGrpSpPr>
              <p:nvPr/>
            </p:nvGrpSpPr>
            <p:grpSpPr bwMode="auto">
              <a:xfrm>
                <a:off x="3690" y="795"/>
                <a:ext cx="30" cy="29"/>
                <a:chOff x="3690" y="795"/>
                <a:chExt cx="30" cy="29"/>
              </a:xfrm>
            </p:grpSpPr>
            <p:grpSp>
              <p:nvGrpSpPr>
                <p:cNvPr id="324906" name="Group 298"/>
                <p:cNvGrpSpPr>
                  <a:grpSpLocks/>
                </p:cNvGrpSpPr>
                <p:nvPr/>
              </p:nvGrpSpPr>
              <p:grpSpPr bwMode="auto">
                <a:xfrm>
                  <a:off x="3690" y="795"/>
                  <a:ext cx="30" cy="29"/>
                  <a:chOff x="3690" y="795"/>
                  <a:chExt cx="30" cy="29"/>
                </a:xfrm>
              </p:grpSpPr>
              <p:sp>
                <p:nvSpPr>
                  <p:cNvPr id="324907" name="Freeform 299"/>
                  <p:cNvSpPr>
                    <a:spLocks/>
                  </p:cNvSpPr>
                  <p:nvPr/>
                </p:nvSpPr>
                <p:spPr bwMode="auto">
                  <a:xfrm>
                    <a:off x="3702" y="800"/>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08" name="Freeform 300"/>
                  <p:cNvSpPr>
                    <a:spLocks/>
                  </p:cNvSpPr>
                  <p:nvPr/>
                </p:nvSpPr>
                <p:spPr bwMode="auto">
                  <a:xfrm>
                    <a:off x="3702" y="800"/>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09" name="Freeform 301"/>
                  <p:cNvSpPr>
                    <a:spLocks/>
                  </p:cNvSpPr>
                  <p:nvPr/>
                </p:nvSpPr>
                <p:spPr bwMode="auto">
                  <a:xfrm>
                    <a:off x="3702" y="803"/>
                    <a:ext cx="17" cy="1"/>
                  </a:xfrm>
                  <a:custGeom>
                    <a:avLst/>
                    <a:gdLst/>
                    <a:ahLst/>
                    <a:cxnLst>
                      <a:cxn ang="0">
                        <a:pos x="16" y="0"/>
                      </a:cxn>
                      <a:cxn ang="0">
                        <a:pos x="0" y="0"/>
                      </a:cxn>
                      <a:cxn ang="0">
                        <a:pos x="16" y="0"/>
                      </a:cxn>
                    </a:cxnLst>
                    <a:rect l="0" t="0" r="r" b="b"/>
                    <a:pathLst>
                      <a:path w="17" h="1">
                        <a:moveTo>
                          <a:pt x="16" y="0"/>
                        </a:moveTo>
                        <a:lnTo>
                          <a:pt x="0" y="0"/>
                        </a:lnTo>
                        <a:lnTo>
                          <a:pt x="16"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10" name="Freeform 302"/>
                  <p:cNvSpPr>
                    <a:spLocks/>
                  </p:cNvSpPr>
                  <p:nvPr/>
                </p:nvSpPr>
                <p:spPr bwMode="auto">
                  <a:xfrm>
                    <a:off x="3702" y="801"/>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11" name="Freeform 303"/>
                  <p:cNvSpPr>
                    <a:spLocks/>
                  </p:cNvSpPr>
                  <p:nvPr/>
                </p:nvSpPr>
                <p:spPr bwMode="auto">
                  <a:xfrm>
                    <a:off x="3702" y="795"/>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12" name="Freeform 304"/>
                  <p:cNvSpPr>
                    <a:spLocks/>
                  </p:cNvSpPr>
                  <p:nvPr/>
                </p:nvSpPr>
                <p:spPr bwMode="auto">
                  <a:xfrm>
                    <a:off x="3702" y="795"/>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13" name="Freeform 305"/>
                  <p:cNvSpPr>
                    <a:spLocks/>
                  </p:cNvSpPr>
                  <p:nvPr/>
                </p:nvSpPr>
                <p:spPr bwMode="auto">
                  <a:xfrm>
                    <a:off x="3703" y="796"/>
                    <a:ext cx="17" cy="17"/>
                  </a:xfrm>
                  <a:custGeom>
                    <a:avLst/>
                    <a:gdLst/>
                    <a:ahLst/>
                    <a:cxnLst>
                      <a:cxn ang="0">
                        <a:pos x="0" y="0"/>
                      </a:cxn>
                      <a:cxn ang="0">
                        <a:pos x="16" y="3"/>
                      </a:cxn>
                      <a:cxn ang="0">
                        <a:pos x="16" y="9"/>
                      </a:cxn>
                      <a:cxn ang="0">
                        <a:pos x="0" y="16"/>
                      </a:cxn>
                      <a:cxn ang="0">
                        <a:pos x="0" y="0"/>
                      </a:cxn>
                    </a:cxnLst>
                    <a:rect l="0" t="0" r="r" b="b"/>
                    <a:pathLst>
                      <a:path w="17" h="17">
                        <a:moveTo>
                          <a:pt x="0" y="0"/>
                        </a:moveTo>
                        <a:lnTo>
                          <a:pt x="16" y="3"/>
                        </a:lnTo>
                        <a:lnTo>
                          <a:pt x="16" y="9"/>
                        </a:lnTo>
                        <a:lnTo>
                          <a:pt x="0" y="16"/>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14" name="Freeform 306"/>
                  <p:cNvSpPr>
                    <a:spLocks/>
                  </p:cNvSpPr>
                  <p:nvPr/>
                </p:nvSpPr>
                <p:spPr bwMode="auto">
                  <a:xfrm>
                    <a:off x="3703" y="796"/>
                    <a:ext cx="17" cy="17"/>
                  </a:xfrm>
                  <a:custGeom>
                    <a:avLst/>
                    <a:gdLst/>
                    <a:ahLst/>
                    <a:cxnLst>
                      <a:cxn ang="0">
                        <a:pos x="0" y="0"/>
                      </a:cxn>
                      <a:cxn ang="0">
                        <a:pos x="16" y="2"/>
                      </a:cxn>
                      <a:cxn ang="0">
                        <a:pos x="16" y="10"/>
                      </a:cxn>
                      <a:cxn ang="0">
                        <a:pos x="0" y="16"/>
                      </a:cxn>
                      <a:cxn ang="0">
                        <a:pos x="0" y="0"/>
                      </a:cxn>
                    </a:cxnLst>
                    <a:rect l="0" t="0" r="r" b="b"/>
                    <a:pathLst>
                      <a:path w="17" h="17">
                        <a:moveTo>
                          <a:pt x="0" y="0"/>
                        </a:moveTo>
                        <a:lnTo>
                          <a:pt x="16" y="2"/>
                        </a:lnTo>
                        <a:lnTo>
                          <a:pt x="16" y="10"/>
                        </a:lnTo>
                        <a:lnTo>
                          <a:pt x="0" y="16"/>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15" name="Freeform 307"/>
                  <p:cNvSpPr>
                    <a:spLocks/>
                  </p:cNvSpPr>
                  <p:nvPr/>
                </p:nvSpPr>
                <p:spPr bwMode="auto">
                  <a:xfrm>
                    <a:off x="3696" y="795"/>
                    <a:ext cx="17" cy="17"/>
                  </a:xfrm>
                  <a:custGeom>
                    <a:avLst/>
                    <a:gdLst/>
                    <a:ahLst/>
                    <a:cxnLst>
                      <a:cxn ang="0">
                        <a:pos x="16" y="0"/>
                      </a:cxn>
                      <a:cxn ang="0">
                        <a:pos x="0" y="3"/>
                      </a:cxn>
                      <a:cxn ang="0">
                        <a:pos x="0" y="9"/>
                      </a:cxn>
                      <a:cxn ang="0">
                        <a:pos x="16" y="16"/>
                      </a:cxn>
                      <a:cxn ang="0">
                        <a:pos x="16" y="0"/>
                      </a:cxn>
                    </a:cxnLst>
                    <a:rect l="0" t="0" r="r" b="b"/>
                    <a:pathLst>
                      <a:path w="17" h="17">
                        <a:moveTo>
                          <a:pt x="16" y="0"/>
                        </a:moveTo>
                        <a:lnTo>
                          <a:pt x="0" y="3"/>
                        </a:lnTo>
                        <a:lnTo>
                          <a:pt x="0" y="9"/>
                        </a:lnTo>
                        <a:lnTo>
                          <a:pt x="16" y="16"/>
                        </a:lnTo>
                        <a:lnTo>
                          <a:pt x="16"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16" name="Freeform 308"/>
                  <p:cNvSpPr>
                    <a:spLocks/>
                  </p:cNvSpPr>
                  <p:nvPr/>
                </p:nvSpPr>
                <p:spPr bwMode="auto">
                  <a:xfrm>
                    <a:off x="3696" y="795"/>
                    <a:ext cx="17" cy="17"/>
                  </a:xfrm>
                  <a:custGeom>
                    <a:avLst/>
                    <a:gdLst/>
                    <a:ahLst/>
                    <a:cxnLst>
                      <a:cxn ang="0">
                        <a:pos x="16" y="0"/>
                      </a:cxn>
                      <a:cxn ang="0">
                        <a:pos x="0" y="2"/>
                      </a:cxn>
                      <a:cxn ang="0">
                        <a:pos x="0" y="10"/>
                      </a:cxn>
                      <a:cxn ang="0">
                        <a:pos x="16" y="16"/>
                      </a:cxn>
                      <a:cxn ang="0">
                        <a:pos x="16" y="0"/>
                      </a:cxn>
                    </a:cxnLst>
                    <a:rect l="0" t="0" r="r" b="b"/>
                    <a:pathLst>
                      <a:path w="17" h="17">
                        <a:moveTo>
                          <a:pt x="16" y="0"/>
                        </a:moveTo>
                        <a:lnTo>
                          <a:pt x="0" y="2"/>
                        </a:lnTo>
                        <a:lnTo>
                          <a:pt x="0" y="10"/>
                        </a:lnTo>
                        <a:lnTo>
                          <a:pt x="16" y="16"/>
                        </a:lnTo>
                        <a:lnTo>
                          <a:pt x="1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17" name="Freeform 309"/>
                  <p:cNvSpPr>
                    <a:spLocks/>
                  </p:cNvSpPr>
                  <p:nvPr/>
                </p:nvSpPr>
                <p:spPr bwMode="auto">
                  <a:xfrm>
                    <a:off x="3696" y="795"/>
                    <a:ext cx="17" cy="17"/>
                  </a:xfrm>
                  <a:custGeom>
                    <a:avLst/>
                    <a:gdLst/>
                    <a:ahLst/>
                    <a:cxnLst>
                      <a:cxn ang="0">
                        <a:pos x="0" y="16"/>
                      </a:cxn>
                      <a:cxn ang="0">
                        <a:pos x="9" y="0"/>
                      </a:cxn>
                      <a:cxn ang="0">
                        <a:pos x="13" y="0"/>
                      </a:cxn>
                      <a:cxn ang="0">
                        <a:pos x="16" y="8"/>
                      </a:cxn>
                      <a:cxn ang="0">
                        <a:pos x="0" y="16"/>
                      </a:cxn>
                    </a:cxnLst>
                    <a:rect l="0" t="0" r="r" b="b"/>
                    <a:pathLst>
                      <a:path w="17" h="17">
                        <a:moveTo>
                          <a:pt x="0" y="16"/>
                        </a:moveTo>
                        <a:lnTo>
                          <a:pt x="9" y="0"/>
                        </a:lnTo>
                        <a:lnTo>
                          <a:pt x="13" y="0"/>
                        </a:lnTo>
                        <a:lnTo>
                          <a:pt x="16" y="8"/>
                        </a:lnTo>
                        <a:lnTo>
                          <a:pt x="0"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18" name="Freeform 310"/>
                  <p:cNvSpPr>
                    <a:spLocks/>
                  </p:cNvSpPr>
                  <p:nvPr/>
                </p:nvSpPr>
                <p:spPr bwMode="auto">
                  <a:xfrm>
                    <a:off x="3696" y="795"/>
                    <a:ext cx="17" cy="17"/>
                  </a:xfrm>
                  <a:custGeom>
                    <a:avLst/>
                    <a:gdLst/>
                    <a:ahLst/>
                    <a:cxnLst>
                      <a:cxn ang="0">
                        <a:pos x="0" y="16"/>
                      </a:cxn>
                      <a:cxn ang="0">
                        <a:pos x="10" y="0"/>
                      </a:cxn>
                      <a:cxn ang="0">
                        <a:pos x="14" y="0"/>
                      </a:cxn>
                      <a:cxn ang="0">
                        <a:pos x="16" y="10"/>
                      </a:cxn>
                      <a:cxn ang="0">
                        <a:pos x="0" y="16"/>
                      </a:cxn>
                    </a:cxnLst>
                    <a:rect l="0" t="0" r="r" b="b"/>
                    <a:pathLst>
                      <a:path w="17" h="17">
                        <a:moveTo>
                          <a:pt x="0" y="16"/>
                        </a:moveTo>
                        <a:lnTo>
                          <a:pt x="10" y="0"/>
                        </a:lnTo>
                        <a:lnTo>
                          <a:pt x="14" y="0"/>
                        </a:lnTo>
                        <a:lnTo>
                          <a:pt x="16" y="10"/>
                        </a:lnTo>
                        <a:lnTo>
                          <a:pt x="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19" name="Freeform 311"/>
                  <p:cNvSpPr>
                    <a:spLocks/>
                  </p:cNvSpPr>
                  <p:nvPr/>
                </p:nvSpPr>
                <p:spPr bwMode="auto">
                  <a:xfrm>
                    <a:off x="3690" y="807"/>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grpSp>
            <p:sp>
              <p:nvSpPr>
                <p:cNvPr id="324920" name="Freeform 312"/>
                <p:cNvSpPr>
                  <a:spLocks/>
                </p:cNvSpPr>
                <p:nvPr/>
              </p:nvSpPr>
              <p:spPr bwMode="auto">
                <a:xfrm>
                  <a:off x="3690" y="807"/>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21" name="Freeform 313"/>
                <p:cNvSpPr>
                  <a:spLocks/>
                </p:cNvSpPr>
                <p:nvPr/>
              </p:nvSpPr>
              <p:spPr bwMode="auto">
                <a:xfrm>
                  <a:off x="3701" y="803"/>
                  <a:ext cx="17" cy="17"/>
                </a:xfrm>
                <a:custGeom>
                  <a:avLst/>
                  <a:gdLst/>
                  <a:ahLst/>
                  <a:cxnLst>
                    <a:cxn ang="0">
                      <a:pos x="16" y="16"/>
                    </a:cxn>
                    <a:cxn ang="0">
                      <a:pos x="13" y="0"/>
                    </a:cxn>
                    <a:cxn ang="0">
                      <a:pos x="2" y="0"/>
                    </a:cxn>
                    <a:cxn ang="0">
                      <a:pos x="0" y="16"/>
                    </a:cxn>
                  </a:cxnLst>
                  <a:rect l="0" t="0" r="r" b="b"/>
                  <a:pathLst>
                    <a:path w="17" h="17">
                      <a:moveTo>
                        <a:pt x="16" y="16"/>
                      </a:moveTo>
                      <a:lnTo>
                        <a:pt x="13" y="0"/>
                      </a:lnTo>
                      <a:lnTo>
                        <a:pt x="2" y="0"/>
                      </a:lnTo>
                      <a:lnTo>
                        <a:pt x="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22" name="Line 314"/>
                <p:cNvSpPr>
                  <a:spLocks noChangeShapeType="1"/>
                </p:cNvSpPr>
                <p:nvPr/>
              </p:nvSpPr>
              <p:spPr bwMode="auto">
                <a:xfrm>
                  <a:off x="3704" y="808"/>
                  <a:ext cx="5" cy="0"/>
                </a:xfrm>
                <a:prstGeom prst="line">
                  <a:avLst/>
                </a:prstGeom>
                <a:noFill/>
                <a:ln w="12700">
                  <a:solidFill>
                    <a:srgbClr val="000000"/>
                  </a:solidFill>
                  <a:round/>
                  <a:headEnd/>
                  <a:tailEnd/>
                </a:ln>
                <a:effectLst/>
              </p:spPr>
              <p:txBody>
                <a:bodyPr wrap="none" anchor="ctr"/>
                <a:lstStyle/>
                <a:p>
                  <a:endParaRPr lang="en-US"/>
                </a:p>
              </p:txBody>
            </p:sp>
          </p:grpSp>
          <p:sp>
            <p:nvSpPr>
              <p:cNvPr id="324923" name="Freeform 315"/>
              <p:cNvSpPr>
                <a:spLocks/>
              </p:cNvSpPr>
              <p:nvPr/>
            </p:nvSpPr>
            <p:spPr bwMode="auto">
              <a:xfrm>
                <a:off x="3713" y="807"/>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24" name="Freeform 316"/>
              <p:cNvSpPr>
                <a:spLocks/>
              </p:cNvSpPr>
              <p:nvPr/>
            </p:nvSpPr>
            <p:spPr bwMode="auto">
              <a:xfrm>
                <a:off x="3713" y="807"/>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25" name="Freeform 317"/>
              <p:cNvSpPr>
                <a:spLocks/>
              </p:cNvSpPr>
              <p:nvPr/>
            </p:nvSpPr>
            <p:spPr bwMode="auto">
              <a:xfrm>
                <a:off x="3783" y="803"/>
                <a:ext cx="17" cy="17"/>
              </a:xfrm>
              <a:custGeom>
                <a:avLst/>
                <a:gdLst/>
                <a:ahLst/>
                <a:cxnLst>
                  <a:cxn ang="0">
                    <a:pos x="16" y="0"/>
                  </a:cxn>
                  <a:cxn ang="0">
                    <a:pos x="0" y="0"/>
                  </a:cxn>
                  <a:cxn ang="0">
                    <a:pos x="0" y="12"/>
                  </a:cxn>
                  <a:cxn ang="0">
                    <a:pos x="16" y="16"/>
                  </a:cxn>
                  <a:cxn ang="0">
                    <a:pos x="16" y="0"/>
                  </a:cxn>
                </a:cxnLst>
                <a:rect l="0" t="0" r="r" b="b"/>
                <a:pathLst>
                  <a:path w="17" h="17">
                    <a:moveTo>
                      <a:pt x="16" y="0"/>
                    </a:moveTo>
                    <a:lnTo>
                      <a:pt x="0" y="0"/>
                    </a:lnTo>
                    <a:lnTo>
                      <a:pt x="0" y="12"/>
                    </a:lnTo>
                    <a:lnTo>
                      <a:pt x="16" y="16"/>
                    </a:lnTo>
                    <a:lnTo>
                      <a:pt x="16"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26" name="Freeform 318"/>
              <p:cNvSpPr>
                <a:spLocks/>
              </p:cNvSpPr>
              <p:nvPr/>
            </p:nvSpPr>
            <p:spPr bwMode="auto">
              <a:xfrm>
                <a:off x="3783" y="803"/>
                <a:ext cx="17" cy="17"/>
              </a:xfrm>
              <a:custGeom>
                <a:avLst/>
                <a:gdLst/>
                <a:ahLst/>
                <a:cxnLst>
                  <a:cxn ang="0">
                    <a:pos x="16" y="0"/>
                  </a:cxn>
                  <a:cxn ang="0">
                    <a:pos x="0" y="0"/>
                  </a:cxn>
                  <a:cxn ang="0">
                    <a:pos x="0" y="9"/>
                  </a:cxn>
                  <a:cxn ang="0">
                    <a:pos x="16" y="16"/>
                  </a:cxn>
                  <a:cxn ang="0">
                    <a:pos x="16" y="0"/>
                  </a:cxn>
                </a:cxnLst>
                <a:rect l="0" t="0" r="r" b="b"/>
                <a:pathLst>
                  <a:path w="17" h="17">
                    <a:moveTo>
                      <a:pt x="16" y="0"/>
                    </a:moveTo>
                    <a:lnTo>
                      <a:pt x="0" y="0"/>
                    </a:lnTo>
                    <a:lnTo>
                      <a:pt x="0" y="9"/>
                    </a:lnTo>
                    <a:lnTo>
                      <a:pt x="16" y="16"/>
                    </a:lnTo>
                    <a:lnTo>
                      <a:pt x="1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27" name="Freeform 319"/>
              <p:cNvSpPr>
                <a:spLocks/>
              </p:cNvSpPr>
              <p:nvPr/>
            </p:nvSpPr>
            <p:spPr bwMode="auto">
              <a:xfrm>
                <a:off x="3799" y="790"/>
                <a:ext cx="17" cy="17"/>
              </a:xfrm>
              <a:custGeom>
                <a:avLst/>
                <a:gdLst/>
                <a:ahLst/>
                <a:cxnLst>
                  <a:cxn ang="0">
                    <a:pos x="16" y="16"/>
                  </a:cxn>
                  <a:cxn ang="0">
                    <a:pos x="13" y="0"/>
                  </a:cxn>
                  <a:cxn ang="0">
                    <a:pos x="0" y="0"/>
                  </a:cxn>
                  <a:cxn ang="0">
                    <a:pos x="0" y="16"/>
                  </a:cxn>
                  <a:cxn ang="0">
                    <a:pos x="16" y="16"/>
                  </a:cxn>
                </a:cxnLst>
                <a:rect l="0" t="0" r="r" b="b"/>
                <a:pathLst>
                  <a:path w="17" h="17">
                    <a:moveTo>
                      <a:pt x="16" y="16"/>
                    </a:moveTo>
                    <a:lnTo>
                      <a:pt x="13"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28" name="Freeform 320"/>
              <p:cNvSpPr>
                <a:spLocks/>
              </p:cNvSpPr>
              <p:nvPr/>
            </p:nvSpPr>
            <p:spPr bwMode="auto">
              <a:xfrm>
                <a:off x="3799" y="790"/>
                <a:ext cx="17" cy="17"/>
              </a:xfrm>
              <a:custGeom>
                <a:avLst/>
                <a:gdLst/>
                <a:ahLst/>
                <a:cxnLst>
                  <a:cxn ang="0">
                    <a:pos x="16" y="16"/>
                  </a:cxn>
                  <a:cxn ang="0">
                    <a:pos x="13" y="0"/>
                  </a:cxn>
                  <a:cxn ang="0">
                    <a:pos x="0" y="0"/>
                  </a:cxn>
                  <a:cxn ang="0">
                    <a:pos x="0" y="16"/>
                  </a:cxn>
                  <a:cxn ang="0">
                    <a:pos x="16" y="16"/>
                  </a:cxn>
                </a:cxnLst>
                <a:rect l="0" t="0" r="r" b="b"/>
                <a:pathLst>
                  <a:path w="17" h="17">
                    <a:moveTo>
                      <a:pt x="16" y="16"/>
                    </a:moveTo>
                    <a:lnTo>
                      <a:pt x="13"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29" name="Freeform 321"/>
              <p:cNvSpPr>
                <a:spLocks/>
              </p:cNvSpPr>
              <p:nvPr/>
            </p:nvSpPr>
            <p:spPr bwMode="auto">
              <a:xfrm>
                <a:off x="3797" y="780"/>
                <a:ext cx="17" cy="17"/>
              </a:xfrm>
              <a:custGeom>
                <a:avLst/>
                <a:gdLst/>
                <a:ahLst/>
                <a:cxnLst>
                  <a:cxn ang="0">
                    <a:pos x="8" y="16"/>
                  </a:cxn>
                  <a:cxn ang="0">
                    <a:pos x="9" y="16"/>
                  </a:cxn>
                  <a:cxn ang="0">
                    <a:pos x="11" y="16"/>
                  </a:cxn>
                  <a:cxn ang="0">
                    <a:pos x="12" y="14"/>
                  </a:cxn>
                  <a:cxn ang="0">
                    <a:pos x="13" y="13"/>
                  </a:cxn>
                  <a:cxn ang="0">
                    <a:pos x="14" y="12"/>
                  </a:cxn>
                  <a:cxn ang="0">
                    <a:pos x="14" y="11"/>
                  </a:cxn>
                  <a:cxn ang="0">
                    <a:pos x="16" y="9"/>
                  </a:cxn>
                  <a:cxn ang="0">
                    <a:pos x="16" y="8"/>
                  </a:cxn>
                  <a:cxn ang="0">
                    <a:pos x="16" y="6"/>
                  </a:cxn>
                  <a:cxn ang="0">
                    <a:pos x="14" y="4"/>
                  </a:cxn>
                  <a:cxn ang="0">
                    <a:pos x="14" y="3"/>
                  </a:cxn>
                  <a:cxn ang="0">
                    <a:pos x="13" y="2"/>
                  </a:cxn>
                  <a:cxn ang="0">
                    <a:pos x="12" y="1"/>
                  </a:cxn>
                  <a:cxn ang="0">
                    <a:pos x="11" y="1"/>
                  </a:cxn>
                  <a:cxn ang="0">
                    <a:pos x="9" y="0"/>
                  </a:cxn>
                  <a:cxn ang="0">
                    <a:pos x="8" y="0"/>
                  </a:cxn>
                  <a:cxn ang="0">
                    <a:pos x="6" y="0"/>
                  </a:cxn>
                  <a:cxn ang="0">
                    <a:pos x="4" y="1"/>
                  </a:cxn>
                  <a:cxn ang="0">
                    <a:pos x="3" y="1"/>
                  </a:cxn>
                  <a:cxn ang="0">
                    <a:pos x="2" y="2"/>
                  </a:cxn>
                  <a:cxn ang="0">
                    <a:pos x="1" y="3"/>
                  </a:cxn>
                  <a:cxn ang="0">
                    <a:pos x="1" y="4"/>
                  </a:cxn>
                  <a:cxn ang="0">
                    <a:pos x="0" y="6"/>
                  </a:cxn>
                  <a:cxn ang="0">
                    <a:pos x="0" y="8"/>
                  </a:cxn>
                  <a:cxn ang="0">
                    <a:pos x="0" y="9"/>
                  </a:cxn>
                  <a:cxn ang="0">
                    <a:pos x="1" y="11"/>
                  </a:cxn>
                  <a:cxn ang="0">
                    <a:pos x="1" y="12"/>
                  </a:cxn>
                  <a:cxn ang="0">
                    <a:pos x="2" y="13"/>
                  </a:cxn>
                  <a:cxn ang="0">
                    <a:pos x="3" y="14"/>
                  </a:cxn>
                  <a:cxn ang="0">
                    <a:pos x="4" y="16"/>
                  </a:cxn>
                  <a:cxn ang="0">
                    <a:pos x="6" y="16"/>
                  </a:cxn>
                  <a:cxn ang="0">
                    <a:pos x="8" y="16"/>
                  </a:cxn>
                </a:cxnLst>
                <a:rect l="0" t="0" r="r" b="b"/>
                <a:pathLst>
                  <a:path w="17" h="17">
                    <a:moveTo>
                      <a:pt x="8" y="16"/>
                    </a:moveTo>
                    <a:lnTo>
                      <a:pt x="9" y="16"/>
                    </a:lnTo>
                    <a:lnTo>
                      <a:pt x="11" y="16"/>
                    </a:lnTo>
                    <a:lnTo>
                      <a:pt x="12" y="14"/>
                    </a:lnTo>
                    <a:lnTo>
                      <a:pt x="13" y="13"/>
                    </a:lnTo>
                    <a:lnTo>
                      <a:pt x="14" y="12"/>
                    </a:lnTo>
                    <a:lnTo>
                      <a:pt x="14" y="11"/>
                    </a:lnTo>
                    <a:lnTo>
                      <a:pt x="16" y="9"/>
                    </a:lnTo>
                    <a:lnTo>
                      <a:pt x="16" y="8"/>
                    </a:lnTo>
                    <a:lnTo>
                      <a:pt x="16" y="6"/>
                    </a:lnTo>
                    <a:lnTo>
                      <a:pt x="14" y="4"/>
                    </a:lnTo>
                    <a:lnTo>
                      <a:pt x="14" y="3"/>
                    </a:lnTo>
                    <a:lnTo>
                      <a:pt x="13" y="2"/>
                    </a:lnTo>
                    <a:lnTo>
                      <a:pt x="12" y="1"/>
                    </a:lnTo>
                    <a:lnTo>
                      <a:pt x="11" y="1"/>
                    </a:lnTo>
                    <a:lnTo>
                      <a:pt x="9" y="0"/>
                    </a:lnTo>
                    <a:lnTo>
                      <a:pt x="8" y="0"/>
                    </a:lnTo>
                    <a:lnTo>
                      <a:pt x="6" y="0"/>
                    </a:lnTo>
                    <a:lnTo>
                      <a:pt x="4" y="1"/>
                    </a:lnTo>
                    <a:lnTo>
                      <a:pt x="3" y="1"/>
                    </a:lnTo>
                    <a:lnTo>
                      <a:pt x="2" y="2"/>
                    </a:lnTo>
                    <a:lnTo>
                      <a:pt x="1" y="3"/>
                    </a:lnTo>
                    <a:lnTo>
                      <a:pt x="1" y="4"/>
                    </a:lnTo>
                    <a:lnTo>
                      <a:pt x="0" y="6"/>
                    </a:lnTo>
                    <a:lnTo>
                      <a:pt x="0" y="8"/>
                    </a:lnTo>
                    <a:lnTo>
                      <a:pt x="0" y="9"/>
                    </a:lnTo>
                    <a:lnTo>
                      <a:pt x="1" y="11"/>
                    </a:lnTo>
                    <a:lnTo>
                      <a:pt x="1" y="12"/>
                    </a:lnTo>
                    <a:lnTo>
                      <a:pt x="2" y="13"/>
                    </a:lnTo>
                    <a:lnTo>
                      <a:pt x="3" y="14"/>
                    </a:lnTo>
                    <a:lnTo>
                      <a:pt x="4" y="16"/>
                    </a:lnTo>
                    <a:lnTo>
                      <a:pt x="6" y="16"/>
                    </a:lnTo>
                    <a:lnTo>
                      <a:pt x="8"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30" name="Freeform 322"/>
              <p:cNvSpPr>
                <a:spLocks/>
              </p:cNvSpPr>
              <p:nvPr/>
            </p:nvSpPr>
            <p:spPr bwMode="auto">
              <a:xfrm>
                <a:off x="3797" y="780"/>
                <a:ext cx="17" cy="17"/>
              </a:xfrm>
              <a:custGeom>
                <a:avLst/>
                <a:gdLst/>
                <a:ahLst/>
                <a:cxnLst>
                  <a:cxn ang="0">
                    <a:pos x="8" y="16"/>
                  </a:cxn>
                  <a:cxn ang="0">
                    <a:pos x="9" y="16"/>
                  </a:cxn>
                  <a:cxn ang="0">
                    <a:pos x="10" y="16"/>
                  </a:cxn>
                  <a:cxn ang="0">
                    <a:pos x="12" y="14"/>
                  </a:cxn>
                  <a:cxn ang="0">
                    <a:pos x="13" y="13"/>
                  </a:cxn>
                  <a:cxn ang="0">
                    <a:pos x="14" y="12"/>
                  </a:cxn>
                  <a:cxn ang="0">
                    <a:pos x="14" y="11"/>
                  </a:cxn>
                  <a:cxn ang="0">
                    <a:pos x="16" y="9"/>
                  </a:cxn>
                  <a:cxn ang="0">
                    <a:pos x="16" y="8"/>
                  </a:cxn>
                  <a:cxn ang="0">
                    <a:pos x="16" y="6"/>
                  </a:cxn>
                  <a:cxn ang="0">
                    <a:pos x="14" y="5"/>
                  </a:cxn>
                  <a:cxn ang="0">
                    <a:pos x="14" y="3"/>
                  </a:cxn>
                  <a:cxn ang="0">
                    <a:pos x="13" y="2"/>
                  </a:cxn>
                  <a:cxn ang="0">
                    <a:pos x="12" y="1"/>
                  </a:cxn>
                  <a:cxn ang="0">
                    <a:pos x="10" y="1"/>
                  </a:cxn>
                  <a:cxn ang="0">
                    <a:pos x="9" y="0"/>
                  </a:cxn>
                  <a:cxn ang="0">
                    <a:pos x="8" y="0"/>
                  </a:cxn>
                  <a:cxn ang="0">
                    <a:pos x="6" y="0"/>
                  </a:cxn>
                  <a:cxn ang="0">
                    <a:pos x="5" y="1"/>
                  </a:cxn>
                  <a:cxn ang="0">
                    <a:pos x="3" y="1"/>
                  </a:cxn>
                  <a:cxn ang="0">
                    <a:pos x="2" y="2"/>
                  </a:cxn>
                  <a:cxn ang="0">
                    <a:pos x="1" y="3"/>
                  </a:cxn>
                  <a:cxn ang="0">
                    <a:pos x="1" y="5"/>
                  </a:cxn>
                  <a:cxn ang="0">
                    <a:pos x="0" y="6"/>
                  </a:cxn>
                  <a:cxn ang="0">
                    <a:pos x="0" y="8"/>
                  </a:cxn>
                  <a:cxn ang="0">
                    <a:pos x="0" y="9"/>
                  </a:cxn>
                  <a:cxn ang="0">
                    <a:pos x="1" y="11"/>
                  </a:cxn>
                  <a:cxn ang="0">
                    <a:pos x="1" y="12"/>
                  </a:cxn>
                  <a:cxn ang="0">
                    <a:pos x="2" y="13"/>
                  </a:cxn>
                  <a:cxn ang="0">
                    <a:pos x="3" y="14"/>
                  </a:cxn>
                  <a:cxn ang="0">
                    <a:pos x="5" y="16"/>
                  </a:cxn>
                  <a:cxn ang="0">
                    <a:pos x="6" y="16"/>
                  </a:cxn>
                  <a:cxn ang="0">
                    <a:pos x="8" y="16"/>
                  </a:cxn>
                </a:cxnLst>
                <a:rect l="0" t="0" r="r" b="b"/>
                <a:pathLst>
                  <a:path w="17" h="17">
                    <a:moveTo>
                      <a:pt x="8" y="16"/>
                    </a:moveTo>
                    <a:lnTo>
                      <a:pt x="9" y="16"/>
                    </a:lnTo>
                    <a:lnTo>
                      <a:pt x="10" y="16"/>
                    </a:lnTo>
                    <a:lnTo>
                      <a:pt x="12" y="14"/>
                    </a:lnTo>
                    <a:lnTo>
                      <a:pt x="13" y="13"/>
                    </a:lnTo>
                    <a:lnTo>
                      <a:pt x="14" y="12"/>
                    </a:lnTo>
                    <a:lnTo>
                      <a:pt x="14" y="11"/>
                    </a:lnTo>
                    <a:lnTo>
                      <a:pt x="16" y="9"/>
                    </a:lnTo>
                    <a:lnTo>
                      <a:pt x="16" y="8"/>
                    </a:lnTo>
                    <a:lnTo>
                      <a:pt x="16" y="6"/>
                    </a:lnTo>
                    <a:lnTo>
                      <a:pt x="14" y="5"/>
                    </a:lnTo>
                    <a:lnTo>
                      <a:pt x="14" y="3"/>
                    </a:lnTo>
                    <a:lnTo>
                      <a:pt x="13" y="2"/>
                    </a:lnTo>
                    <a:lnTo>
                      <a:pt x="12" y="1"/>
                    </a:lnTo>
                    <a:lnTo>
                      <a:pt x="10" y="1"/>
                    </a:lnTo>
                    <a:lnTo>
                      <a:pt x="9" y="0"/>
                    </a:lnTo>
                    <a:lnTo>
                      <a:pt x="8" y="0"/>
                    </a:lnTo>
                    <a:lnTo>
                      <a:pt x="6" y="0"/>
                    </a:lnTo>
                    <a:lnTo>
                      <a:pt x="5" y="1"/>
                    </a:lnTo>
                    <a:lnTo>
                      <a:pt x="3" y="1"/>
                    </a:lnTo>
                    <a:lnTo>
                      <a:pt x="2" y="2"/>
                    </a:lnTo>
                    <a:lnTo>
                      <a:pt x="1" y="3"/>
                    </a:lnTo>
                    <a:lnTo>
                      <a:pt x="1" y="5"/>
                    </a:lnTo>
                    <a:lnTo>
                      <a:pt x="0" y="6"/>
                    </a:lnTo>
                    <a:lnTo>
                      <a:pt x="0" y="8"/>
                    </a:lnTo>
                    <a:lnTo>
                      <a:pt x="0" y="9"/>
                    </a:lnTo>
                    <a:lnTo>
                      <a:pt x="1" y="11"/>
                    </a:lnTo>
                    <a:lnTo>
                      <a:pt x="1" y="12"/>
                    </a:lnTo>
                    <a:lnTo>
                      <a:pt x="2" y="13"/>
                    </a:lnTo>
                    <a:lnTo>
                      <a:pt x="3" y="14"/>
                    </a:lnTo>
                    <a:lnTo>
                      <a:pt x="5" y="16"/>
                    </a:lnTo>
                    <a:lnTo>
                      <a:pt x="6" y="16"/>
                    </a:lnTo>
                    <a:lnTo>
                      <a:pt x="8"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31" name="Freeform 323"/>
              <p:cNvSpPr>
                <a:spLocks/>
              </p:cNvSpPr>
              <p:nvPr/>
            </p:nvSpPr>
            <p:spPr bwMode="auto">
              <a:xfrm>
                <a:off x="3724" y="804"/>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32" name="Freeform 324"/>
              <p:cNvSpPr>
                <a:spLocks/>
              </p:cNvSpPr>
              <p:nvPr/>
            </p:nvSpPr>
            <p:spPr bwMode="auto">
              <a:xfrm>
                <a:off x="3724" y="804"/>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33" name="Freeform 325"/>
              <p:cNvSpPr>
                <a:spLocks/>
              </p:cNvSpPr>
              <p:nvPr/>
            </p:nvSpPr>
            <p:spPr bwMode="auto">
              <a:xfrm>
                <a:off x="3724" y="802"/>
                <a:ext cx="17" cy="17"/>
              </a:xfrm>
              <a:custGeom>
                <a:avLst/>
                <a:gdLst/>
                <a:ahLst/>
                <a:cxnLst>
                  <a:cxn ang="0">
                    <a:pos x="0" y="16"/>
                  </a:cxn>
                  <a:cxn ang="0">
                    <a:pos x="4" y="0"/>
                  </a:cxn>
                  <a:cxn ang="0">
                    <a:pos x="16" y="0"/>
                  </a:cxn>
                  <a:cxn ang="0">
                    <a:pos x="16" y="16"/>
                  </a:cxn>
                  <a:cxn ang="0">
                    <a:pos x="0" y="16"/>
                  </a:cxn>
                </a:cxnLst>
                <a:rect l="0" t="0" r="r" b="b"/>
                <a:pathLst>
                  <a:path w="17" h="17">
                    <a:moveTo>
                      <a:pt x="0" y="16"/>
                    </a:moveTo>
                    <a:lnTo>
                      <a:pt x="4" y="0"/>
                    </a:lnTo>
                    <a:lnTo>
                      <a:pt x="16" y="0"/>
                    </a:lnTo>
                    <a:lnTo>
                      <a:pt x="16" y="16"/>
                    </a:lnTo>
                    <a:lnTo>
                      <a:pt x="0"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34" name="Freeform 326"/>
              <p:cNvSpPr>
                <a:spLocks/>
              </p:cNvSpPr>
              <p:nvPr/>
            </p:nvSpPr>
            <p:spPr bwMode="auto">
              <a:xfrm>
                <a:off x="3724" y="802"/>
                <a:ext cx="17" cy="17"/>
              </a:xfrm>
              <a:custGeom>
                <a:avLst/>
                <a:gdLst/>
                <a:ahLst/>
                <a:cxnLst>
                  <a:cxn ang="0">
                    <a:pos x="0" y="16"/>
                  </a:cxn>
                  <a:cxn ang="0">
                    <a:pos x="5" y="0"/>
                  </a:cxn>
                  <a:cxn ang="0">
                    <a:pos x="16" y="0"/>
                  </a:cxn>
                  <a:cxn ang="0">
                    <a:pos x="16" y="16"/>
                  </a:cxn>
                  <a:cxn ang="0">
                    <a:pos x="0" y="16"/>
                  </a:cxn>
                </a:cxnLst>
                <a:rect l="0" t="0" r="r" b="b"/>
                <a:pathLst>
                  <a:path w="17" h="17">
                    <a:moveTo>
                      <a:pt x="0" y="16"/>
                    </a:moveTo>
                    <a:lnTo>
                      <a:pt x="5" y="0"/>
                    </a:lnTo>
                    <a:lnTo>
                      <a:pt x="16" y="0"/>
                    </a:lnTo>
                    <a:lnTo>
                      <a:pt x="16" y="16"/>
                    </a:lnTo>
                    <a:lnTo>
                      <a:pt x="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35" name="Freeform 327"/>
              <p:cNvSpPr>
                <a:spLocks/>
              </p:cNvSpPr>
              <p:nvPr/>
            </p:nvSpPr>
            <p:spPr bwMode="auto">
              <a:xfrm>
                <a:off x="3728" y="801"/>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36" name="Freeform 328"/>
              <p:cNvSpPr>
                <a:spLocks/>
              </p:cNvSpPr>
              <p:nvPr/>
            </p:nvSpPr>
            <p:spPr bwMode="auto">
              <a:xfrm>
                <a:off x="3728" y="801"/>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37" name="Freeform 329"/>
              <p:cNvSpPr>
                <a:spLocks/>
              </p:cNvSpPr>
              <p:nvPr/>
            </p:nvSpPr>
            <p:spPr bwMode="auto">
              <a:xfrm>
                <a:off x="3722" y="764"/>
                <a:ext cx="28" cy="1"/>
              </a:xfrm>
              <a:custGeom>
                <a:avLst/>
                <a:gdLst/>
                <a:ahLst/>
                <a:cxnLst>
                  <a:cxn ang="0">
                    <a:pos x="27" y="0"/>
                  </a:cxn>
                  <a:cxn ang="0">
                    <a:pos x="0" y="0"/>
                  </a:cxn>
                  <a:cxn ang="0">
                    <a:pos x="27" y="0"/>
                  </a:cxn>
                </a:cxnLst>
                <a:rect l="0" t="0" r="r" b="b"/>
                <a:pathLst>
                  <a:path w="28" h="1">
                    <a:moveTo>
                      <a:pt x="27" y="0"/>
                    </a:moveTo>
                    <a:lnTo>
                      <a:pt x="0" y="0"/>
                    </a:lnTo>
                    <a:lnTo>
                      <a:pt x="27"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38" name="Freeform 330"/>
              <p:cNvSpPr>
                <a:spLocks/>
              </p:cNvSpPr>
              <p:nvPr/>
            </p:nvSpPr>
            <p:spPr bwMode="auto">
              <a:xfrm>
                <a:off x="3722" y="764"/>
                <a:ext cx="29" cy="17"/>
              </a:xfrm>
              <a:custGeom>
                <a:avLst/>
                <a:gdLst/>
                <a:ahLst/>
                <a:cxnLst>
                  <a:cxn ang="0">
                    <a:pos x="28" y="16"/>
                  </a:cxn>
                  <a:cxn ang="0">
                    <a:pos x="28" y="0"/>
                  </a:cxn>
                  <a:cxn ang="0">
                    <a:pos x="0" y="0"/>
                  </a:cxn>
                  <a:cxn ang="0">
                    <a:pos x="0" y="16"/>
                  </a:cxn>
                  <a:cxn ang="0">
                    <a:pos x="28" y="16"/>
                  </a:cxn>
                </a:cxnLst>
                <a:rect l="0" t="0" r="r" b="b"/>
                <a:pathLst>
                  <a:path w="29" h="17">
                    <a:moveTo>
                      <a:pt x="28" y="16"/>
                    </a:moveTo>
                    <a:lnTo>
                      <a:pt x="28" y="0"/>
                    </a:lnTo>
                    <a:lnTo>
                      <a:pt x="0" y="0"/>
                    </a:lnTo>
                    <a:lnTo>
                      <a:pt x="0" y="16"/>
                    </a:lnTo>
                    <a:lnTo>
                      <a:pt x="28"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39" name="Freeform 331"/>
              <p:cNvSpPr>
                <a:spLocks/>
              </p:cNvSpPr>
              <p:nvPr/>
            </p:nvSpPr>
            <p:spPr bwMode="auto">
              <a:xfrm>
                <a:off x="3722" y="755"/>
                <a:ext cx="28" cy="1"/>
              </a:xfrm>
              <a:custGeom>
                <a:avLst/>
                <a:gdLst/>
                <a:ahLst/>
                <a:cxnLst>
                  <a:cxn ang="0">
                    <a:pos x="27" y="0"/>
                  </a:cxn>
                  <a:cxn ang="0">
                    <a:pos x="0" y="0"/>
                  </a:cxn>
                  <a:cxn ang="0">
                    <a:pos x="27" y="0"/>
                  </a:cxn>
                </a:cxnLst>
                <a:rect l="0" t="0" r="r" b="b"/>
                <a:pathLst>
                  <a:path w="28" h="1">
                    <a:moveTo>
                      <a:pt x="27" y="0"/>
                    </a:moveTo>
                    <a:lnTo>
                      <a:pt x="0" y="0"/>
                    </a:lnTo>
                    <a:lnTo>
                      <a:pt x="27"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40" name="Freeform 332"/>
              <p:cNvSpPr>
                <a:spLocks/>
              </p:cNvSpPr>
              <p:nvPr/>
            </p:nvSpPr>
            <p:spPr bwMode="auto">
              <a:xfrm>
                <a:off x="3722" y="754"/>
                <a:ext cx="29" cy="17"/>
              </a:xfrm>
              <a:custGeom>
                <a:avLst/>
                <a:gdLst/>
                <a:ahLst/>
                <a:cxnLst>
                  <a:cxn ang="0">
                    <a:pos x="28" y="16"/>
                  </a:cxn>
                  <a:cxn ang="0">
                    <a:pos x="28" y="0"/>
                  </a:cxn>
                  <a:cxn ang="0">
                    <a:pos x="0" y="0"/>
                  </a:cxn>
                  <a:cxn ang="0">
                    <a:pos x="0" y="16"/>
                  </a:cxn>
                  <a:cxn ang="0">
                    <a:pos x="28" y="16"/>
                  </a:cxn>
                </a:cxnLst>
                <a:rect l="0" t="0" r="r" b="b"/>
                <a:pathLst>
                  <a:path w="29" h="17">
                    <a:moveTo>
                      <a:pt x="28" y="16"/>
                    </a:moveTo>
                    <a:lnTo>
                      <a:pt x="28" y="0"/>
                    </a:lnTo>
                    <a:lnTo>
                      <a:pt x="0" y="0"/>
                    </a:lnTo>
                    <a:lnTo>
                      <a:pt x="0" y="16"/>
                    </a:lnTo>
                    <a:lnTo>
                      <a:pt x="28"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41" name="Freeform 333"/>
              <p:cNvSpPr>
                <a:spLocks/>
              </p:cNvSpPr>
              <p:nvPr/>
            </p:nvSpPr>
            <p:spPr bwMode="auto">
              <a:xfrm>
                <a:off x="3752" y="807"/>
                <a:ext cx="17" cy="17"/>
              </a:xfrm>
              <a:custGeom>
                <a:avLst/>
                <a:gdLst/>
                <a:ahLst/>
                <a:cxnLst>
                  <a:cxn ang="0">
                    <a:pos x="0" y="16"/>
                  </a:cxn>
                  <a:cxn ang="0">
                    <a:pos x="16" y="16"/>
                  </a:cxn>
                  <a:cxn ang="0">
                    <a:pos x="16" y="0"/>
                  </a:cxn>
                  <a:cxn ang="0">
                    <a:pos x="0" y="4"/>
                  </a:cxn>
                  <a:cxn ang="0">
                    <a:pos x="0" y="16"/>
                  </a:cxn>
                </a:cxnLst>
                <a:rect l="0" t="0" r="r" b="b"/>
                <a:pathLst>
                  <a:path w="17" h="17">
                    <a:moveTo>
                      <a:pt x="0" y="16"/>
                    </a:moveTo>
                    <a:lnTo>
                      <a:pt x="16" y="16"/>
                    </a:lnTo>
                    <a:lnTo>
                      <a:pt x="16" y="0"/>
                    </a:lnTo>
                    <a:lnTo>
                      <a:pt x="0" y="4"/>
                    </a:lnTo>
                    <a:lnTo>
                      <a:pt x="0"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42" name="Freeform 334"/>
              <p:cNvSpPr>
                <a:spLocks/>
              </p:cNvSpPr>
              <p:nvPr/>
            </p:nvSpPr>
            <p:spPr bwMode="auto">
              <a:xfrm>
                <a:off x="3761" y="799"/>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43" name="Freeform 335"/>
              <p:cNvSpPr>
                <a:spLocks/>
              </p:cNvSpPr>
              <p:nvPr/>
            </p:nvSpPr>
            <p:spPr bwMode="auto">
              <a:xfrm>
                <a:off x="3761" y="799"/>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44" name="Line 336"/>
              <p:cNvSpPr>
                <a:spLocks noChangeShapeType="1"/>
              </p:cNvSpPr>
              <p:nvPr/>
            </p:nvSpPr>
            <p:spPr bwMode="auto">
              <a:xfrm>
                <a:off x="3764" y="806"/>
                <a:ext cx="0" cy="1"/>
              </a:xfrm>
              <a:prstGeom prst="line">
                <a:avLst/>
              </a:prstGeom>
              <a:noFill/>
              <a:ln w="12700">
                <a:noFill/>
                <a:round/>
                <a:headEnd/>
                <a:tailEnd/>
              </a:ln>
              <a:effectLst/>
            </p:spPr>
            <p:txBody>
              <a:bodyPr wrap="none" anchor="ctr"/>
              <a:lstStyle/>
              <a:p>
                <a:endParaRPr lang="en-US"/>
              </a:p>
            </p:txBody>
          </p:sp>
          <p:sp>
            <p:nvSpPr>
              <p:cNvPr id="324945" name="Line 337"/>
              <p:cNvSpPr>
                <a:spLocks noChangeShapeType="1"/>
              </p:cNvSpPr>
              <p:nvPr/>
            </p:nvSpPr>
            <p:spPr bwMode="auto">
              <a:xfrm>
                <a:off x="3764" y="806"/>
                <a:ext cx="0" cy="1"/>
              </a:xfrm>
              <a:prstGeom prst="line">
                <a:avLst/>
              </a:prstGeom>
              <a:noFill/>
              <a:ln w="12700">
                <a:solidFill>
                  <a:srgbClr val="000000"/>
                </a:solidFill>
                <a:round/>
                <a:headEnd/>
                <a:tailEnd/>
              </a:ln>
              <a:effectLst/>
            </p:spPr>
            <p:txBody>
              <a:bodyPr wrap="none" anchor="ctr"/>
              <a:lstStyle/>
              <a:p>
                <a:endParaRPr lang="en-US"/>
              </a:p>
            </p:txBody>
          </p:sp>
          <p:sp>
            <p:nvSpPr>
              <p:cNvPr id="324946" name="Freeform 338"/>
              <p:cNvSpPr>
                <a:spLocks/>
              </p:cNvSpPr>
              <p:nvPr/>
            </p:nvSpPr>
            <p:spPr bwMode="auto">
              <a:xfrm>
                <a:off x="3769" y="779"/>
                <a:ext cx="17" cy="1"/>
              </a:xfrm>
              <a:custGeom>
                <a:avLst/>
                <a:gdLst/>
                <a:ahLst/>
                <a:cxnLst>
                  <a:cxn ang="0">
                    <a:pos x="16" y="0"/>
                  </a:cxn>
                  <a:cxn ang="0">
                    <a:pos x="0" y="0"/>
                  </a:cxn>
                  <a:cxn ang="0">
                    <a:pos x="16" y="0"/>
                  </a:cxn>
                </a:cxnLst>
                <a:rect l="0" t="0" r="r" b="b"/>
                <a:pathLst>
                  <a:path w="17" h="1">
                    <a:moveTo>
                      <a:pt x="16" y="0"/>
                    </a:moveTo>
                    <a:lnTo>
                      <a:pt x="0" y="0"/>
                    </a:lnTo>
                    <a:lnTo>
                      <a:pt x="16"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47" name="Freeform 339"/>
              <p:cNvSpPr>
                <a:spLocks/>
              </p:cNvSpPr>
              <p:nvPr/>
            </p:nvSpPr>
            <p:spPr bwMode="auto">
              <a:xfrm>
                <a:off x="3769" y="778"/>
                <a:ext cx="18" cy="17"/>
              </a:xfrm>
              <a:custGeom>
                <a:avLst/>
                <a:gdLst/>
                <a:ahLst/>
                <a:cxnLst>
                  <a:cxn ang="0">
                    <a:pos x="17" y="16"/>
                  </a:cxn>
                  <a:cxn ang="0">
                    <a:pos x="17" y="0"/>
                  </a:cxn>
                  <a:cxn ang="0">
                    <a:pos x="0" y="0"/>
                  </a:cxn>
                  <a:cxn ang="0">
                    <a:pos x="0" y="16"/>
                  </a:cxn>
                  <a:cxn ang="0">
                    <a:pos x="17" y="16"/>
                  </a:cxn>
                </a:cxnLst>
                <a:rect l="0" t="0" r="r" b="b"/>
                <a:pathLst>
                  <a:path w="18" h="17">
                    <a:moveTo>
                      <a:pt x="17" y="16"/>
                    </a:moveTo>
                    <a:lnTo>
                      <a:pt x="17" y="0"/>
                    </a:lnTo>
                    <a:lnTo>
                      <a:pt x="0" y="0"/>
                    </a:lnTo>
                    <a:lnTo>
                      <a:pt x="0" y="16"/>
                    </a:lnTo>
                    <a:lnTo>
                      <a:pt x="17"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48" name="Freeform 340"/>
              <p:cNvSpPr>
                <a:spLocks/>
              </p:cNvSpPr>
              <p:nvPr/>
            </p:nvSpPr>
            <p:spPr bwMode="auto">
              <a:xfrm>
                <a:off x="3760" y="767"/>
                <a:ext cx="27" cy="17"/>
              </a:xfrm>
              <a:custGeom>
                <a:avLst/>
                <a:gdLst/>
                <a:ahLst/>
                <a:cxnLst>
                  <a:cxn ang="0">
                    <a:pos x="21" y="0"/>
                  </a:cxn>
                  <a:cxn ang="0">
                    <a:pos x="22" y="0"/>
                  </a:cxn>
                  <a:cxn ang="0">
                    <a:pos x="23" y="0"/>
                  </a:cxn>
                  <a:cxn ang="0">
                    <a:pos x="23" y="1"/>
                  </a:cxn>
                  <a:cxn ang="0">
                    <a:pos x="24" y="1"/>
                  </a:cxn>
                  <a:cxn ang="0">
                    <a:pos x="25" y="3"/>
                  </a:cxn>
                  <a:cxn ang="0">
                    <a:pos x="25" y="4"/>
                  </a:cxn>
                  <a:cxn ang="0">
                    <a:pos x="26" y="6"/>
                  </a:cxn>
                  <a:cxn ang="0">
                    <a:pos x="26" y="8"/>
                  </a:cxn>
                  <a:cxn ang="0">
                    <a:pos x="25" y="9"/>
                  </a:cxn>
                  <a:cxn ang="0">
                    <a:pos x="25" y="11"/>
                  </a:cxn>
                  <a:cxn ang="0">
                    <a:pos x="24" y="12"/>
                  </a:cxn>
                  <a:cxn ang="0">
                    <a:pos x="23" y="12"/>
                  </a:cxn>
                  <a:cxn ang="0">
                    <a:pos x="23" y="14"/>
                  </a:cxn>
                  <a:cxn ang="0">
                    <a:pos x="22" y="14"/>
                  </a:cxn>
                  <a:cxn ang="0">
                    <a:pos x="21" y="14"/>
                  </a:cxn>
                  <a:cxn ang="0">
                    <a:pos x="13" y="16"/>
                  </a:cxn>
                  <a:cxn ang="0">
                    <a:pos x="4" y="14"/>
                  </a:cxn>
                  <a:cxn ang="0">
                    <a:pos x="3" y="14"/>
                  </a:cxn>
                  <a:cxn ang="0">
                    <a:pos x="2" y="14"/>
                  </a:cxn>
                  <a:cxn ang="0">
                    <a:pos x="2" y="12"/>
                  </a:cxn>
                  <a:cxn ang="0">
                    <a:pos x="1" y="12"/>
                  </a:cxn>
                  <a:cxn ang="0">
                    <a:pos x="0" y="11"/>
                  </a:cxn>
                  <a:cxn ang="0">
                    <a:pos x="0" y="9"/>
                  </a:cxn>
                  <a:cxn ang="0">
                    <a:pos x="0" y="8"/>
                  </a:cxn>
                  <a:cxn ang="0">
                    <a:pos x="0" y="6"/>
                  </a:cxn>
                  <a:cxn ang="0">
                    <a:pos x="0" y="4"/>
                  </a:cxn>
                  <a:cxn ang="0">
                    <a:pos x="0" y="3"/>
                  </a:cxn>
                  <a:cxn ang="0">
                    <a:pos x="1" y="1"/>
                  </a:cxn>
                  <a:cxn ang="0">
                    <a:pos x="2" y="1"/>
                  </a:cxn>
                  <a:cxn ang="0">
                    <a:pos x="2" y="0"/>
                  </a:cxn>
                  <a:cxn ang="0">
                    <a:pos x="3" y="0"/>
                  </a:cxn>
                  <a:cxn ang="0">
                    <a:pos x="4" y="0"/>
                  </a:cxn>
                  <a:cxn ang="0">
                    <a:pos x="21" y="0"/>
                  </a:cxn>
                </a:cxnLst>
                <a:rect l="0" t="0" r="r" b="b"/>
                <a:pathLst>
                  <a:path w="27" h="17">
                    <a:moveTo>
                      <a:pt x="21" y="0"/>
                    </a:moveTo>
                    <a:lnTo>
                      <a:pt x="22" y="0"/>
                    </a:lnTo>
                    <a:lnTo>
                      <a:pt x="23" y="0"/>
                    </a:lnTo>
                    <a:lnTo>
                      <a:pt x="23" y="1"/>
                    </a:lnTo>
                    <a:lnTo>
                      <a:pt x="24" y="1"/>
                    </a:lnTo>
                    <a:lnTo>
                      <a:pt x="25" y="3"/>
                    </a:lnTo>
                    <a:lnTo>
                      <a:pt x="25" y="4"/>
                    </a:lnTo>
                    <a:lnTo>
                      <a:pt x="26" y="6"/>
                    </a:lnTo>
                    <a:lnTo>
                      <a:pt x="26" y="8"/>
                    </a:lnTo>
                    <a:lnTo>
                      <a:pt x="25" y="9"/>
                    </a:lnTo>
                    <a:lnTo>
                      <a:pt x="25" y="11"/>
                    </a:lnTo>
                    <a:lnTo>
                      <a:pt x="24" y="12"/>
                    </a:lnTo>
                    <a:lnTo>
                      <a:pt x="23" y="12"/>
                    </a:lnTo>
                    <a:lnTo>
                      <a:pt x="23" y="14"/>
                    </a:lnTo>
                    <a:lnTo>
                      <a:pt x="22" y="14"/>
                    </a:lnTo>
                    <a:lnTo>
                      <a:pt x="21" y="14"/>
                    </a:lnTo>
                    <a:lnTo>
                      <a:pt x="13" y="16"/>
                    </a:lnTo>
                    <a:lnTo>
                      <a:pt x="4" y="14"/>
                    </a:lnTo>
                    <a:lnTo>
                      <a:pt x="3" y="14"/>
                    </a:lnTo>
                    <a:lnTo>
                      <a:pt x="2" y="14"/>
                    </a:lnTo>
                    <a:lnTo>
                      <a:pt x="2" y="12"/>
                    </a:lnTo>
                    <a:lnTo>
                      <a:pt x="1" y="12"/>
                    </a:lnTo>
                    <a:lnTo>
                      <a:pt x="0" y="11"/>
                    </a:lnTo>
                    <a:lnTo>
                      <a:pt x="0" y="9"/>
                    </a:lnTo>
                    <a:lnTo>
                      <a:pt x="0" y="8"/>
                    </a:lnTo>
                    <a:lnTo>
                      <a:pt x="0" y="6"/>
                    </a:lnTo>
                    <a:lnTo>
                      <a:pt x="0" y="4"/>
                    </a:lnTo>
                    <a:lnTo>
                      <a:pt x="0" y="3"/>
                    </a:lnTo>
                    <a:lnTo>
                      <a:pt x="1" y="1"/>
                    </a:lnTo>
                    <a:lnTo>
                      <a:pt x="2" y="1"/>
                    </a:lnTo>
                    <a:lnTo>
                      <a:pt x="2" y="0"/>
                    </a:lnTo>
                    <a:lnTo>
                      <a:pt x="3" y="0"/>
                    </a:lnTo>
                    <a:lnTo>
                      <a:pt x="4" y="0"/>
                    </a:lnTo>
                    <a:lnTo>
                      <a:pt x="21"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49" name="Freeform 341"/>
              <p:cNvSpPr>
                <a:spLocks/>
              </p:cNvSpPr>
              <p:nvPr/>
            </p:nvSpPr>
            <p:spPr bwMode="auto">
              <a:xfrm>
                <a:off x="3760" y="767"/>
                <a:ext cx="28" cy="17"/>
              </a:xfrm>
              <a:custGeom>
                <a:avLst/>
                <a:gdLst/>
                <a:ahLst/>
                <a:cxnLst>
                  <a:cxn ang="0">
                    <a:pos x="22" y="0"/>
                  </a:cxn>
                  <a:cxn ang="0">
                    <a:pos x="23" y="0"/>
                  </a:cxn>
                  <a:cxn ang="0">
                    <a:pos x="24" y="0"/>
                  </a:cxn>
                  <a:cxn ang="0">
                    <a:pos x="24" y="1"/>
                  </a:cxn>
                  <a:cxn ang="0">
                    <a:pos x="25" y="2"/>
                  </a:cxn>
                  <a:cxn ang="0">
                    <a:pos x="26" y="2"/>
                  </a:cxn>
                  <a:cxn ang="0">
                    <a:pos x="26" y="4"/>
                  </a:cxn>
                  <a:cxn ang="0">
                    <a:pos x="27" y="5"/>
                  </a:cxn>
                  <a:cxn ang="0">
                    <a:pos x="27" y="7"/>
                  </a:cxn>
                  <a:cxn ang="0">
                    <a:pos x="27" y="8"/>
                  </a:cxn>
                  <a:cxn ang="0">
                    <a:pos x="26" y="10"/>
                  </a:cxn>
                  <a:cxn ang="0">
                    <a:pos x="26" y="11"/>
                  </a:cxn>
                  <a:cxn ang="0">
                    <a:pos x="25" y="11"/>
                  </a:cxn>
                  <a:cxn ang="0">
                    <a:pos x="24" y="13"/>
                  </a:cxn>
                  <a:cxn ang="0">
                    <a:pos x="24" y="14"/>
                  </a:cxn>
                  <a:cxn ang="0">
                    <a:pos x="23" y="14"/>
                  </a:cxn>
                  <a:cxn ang="0">
                    <a:pos x="22" y="14"/>
                  </a:cxn>
                  <a:cxn ang="0">
                    <a:pos x="13" y="16"/>
                  </a:cxn>
                  <a:cxn ang="0">
                    <a:pos x="4" y="14"/>
                  </a:cxn>
                  <a:cxn ang="0">
                    <a:pos x="3" y="14"/>
                  </a:cxn>
                  <a:cxn ang="0">
                    <a:pos x="2" y="14"/>
                  </a:cxn>
                  <a:cxn ang="0">
                    <a:pos x="2" y="13"/>
                  </a:cxn>
                  <a:cxn ang="0">
                    <a:pos x="1" y="11"/>
                  </a:cxn>
                  <a:cxn ang="0">
                    <a:pos x="0" y="11"/>
                  </a:cxn>
                  <a:cxn ang="0">
                    <a:pos x="0" y="10"/>
                  </a:cxn>
                  <a:cxn ang="0">
                    <a:pos x="0" y="8"/>
                  </a:cxn>
                  <a:cxn ang="0">
                    <a:pos x="0" y="7"/>
                  </a:cxn>
                  <a:cxn ang="0">
                    <a:pos x="0" y="5"/>
                  </a:cxn>
                  <a:cxn ang="0">
                    <a:pos x="0" y="4"/>
                  </a:cxn>
                  <a:cxn ang="0">
                    <a:pos x="0" y="2"/>
                  </a:cxn>
                  <a:cxn ang="0">
                    <a:pos x="1" y="2"/>
                  </a:cxn>
                  <a:cxn ang="0">
                    <a:pos x="2" y="1"/>
                  </a:cxn>
                  <a:cxn ang="0">
                    <a:pos x="3" y="0"/>
                  </a:cxn>
                  <a:cxn ang="0">
                    <a:pos x="4" y="0"/>
                  </a:cxn>
                  <a:cxn ang="0">
                    <a:pos x="22" y="0"/>
                  </a:cxn>
                </a:cxnLst>
                <a:rect l="0" t="0" r="r" b="b"/>
                <a:pathLst>
                  <a:path w="28" h="17">
                    <a:moveTo>
                      <a:pt x="22" y="0"/>
                    </a:moveTo>
                    <a:lnTo>
                      <a:pt x="23" y="0"/>
                    </a:lnTo>
                    <a:lnTo>
                      <a:pt x="24" y="0"/>
                    </a:lnTo>
                    <a:lnTo>
                      <a:pt x="24" y="1"/>
                    </a:lnTo>
                    <a:lnTo>
                      <a:pt x="25" y="2"/>
                    </a:lnTo>
                    <a:lnTo>
                      <a:pt x="26" y="2"/>
                    </a:lnTo>
                    <a:lnTo>
                      <a:pt x="26" y="4"/>
                    </a:lnTo>
                    <a:lnTo>
                      <a:pt x="27" y="5"/>
                    </a:lnTo>
                    <a:lnTo>
                      <a:pt x="27" y="7"/>
                    </a:lnTo>
                    <a:lnTo>
                      <a:pt x="27" y="8"/>
                    </a:lnTo>
                    <a:lnTo>
                      <a:pt x="26" y="10"/>
                    </a:lnTo>
                    <a:lnTo>
                      <a:pt x="26" y="11"/>
                    </a:lnTo>
                    <a:lnTo>
                      <a:pt x="25" y="11"/>
                    </a:lnTo>
                    <a:lnTo>
                      <a:pt x="24" y="13"/>
                    </a:lnTo>
                    <a:lnTo>
                      <a:pt x="24" y="14"/>
                    </a:lnTo>
                    <a:lnTo>
                      <a:pt x="23" y="14"/>
                    </a:lnTo>
                    <a:lnTo>
                      <a:pt x="22" y="14"/>
                    </a:lnTo>
                    <a:lnTo>
                      <a:pt x="13" y="16"/>
                    </a:lnTo>
                    <a:lnTo>
                      <a:pt x="4" y="14"/>
                    </a:lnTo>
                    <a:lnTo>
                      <a:pt x="3" y="14"/>
                    </a:lnTo>
                    <a:lnTo>
                      <a:pt x="2" y="14"/>
                    </a:lnTo>
                    <a:lnTo>
                      <a:pt x="2" y="13"/>
                    </a:lnTo>
                    <a:lnTo>
                      <a:pt x="1" y="11"/>
                    </a:lnTo>
                    <a:lnTo>
                      <a:pt x="0" y="11"/>
                    </a:lnTo>
                    <a:lnTo>
                      <a:pt x="0" y="10"/>
                    </a:lnTo>
                    <a:lnTo>
                      <a:pt x="0" y="8"/>
                    </a:lnTo>
                    <a:lnTo>
                      <a:pt x="0" y="7"/>
                    </a:lnTo>
                    <a:lnTo>
                      <a:pt x="0" y="5"/>
                    </a:lnTo>
                    <a:lnTo>
                      <a:pt x="0" y="4"/>
                    </a:lnTo>
                    <a:lnTo>
                      <a:pt x="0" y="2"/>
                    </a:lnTo>
                    <a:lnTo>
                      <a:pt x="1" y="2"/>
                    </a:lnTo>
                    <a:lnTo>
                      <a:pt x="2" y="1"/>
                    </a:lnTo>
                    <a:lnTo>
                      <a:pt x="3" y="0"/>
                    </a:lnTo>
                    <a:lnTo>
                      <a:pt x="4" y="0"/>
                    </a:lnTo>
                    <a:lnTo>
                      <a:pt x="22"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50" name="Freeform 342"/>
              <p:cNvSpPr>
                <a:spLocks/>
              </p:cNvSpPr>
              <p:nvPr/>
            </p:nvSpPr>
            <p:spPr bwMode="auto">
              <a:xfrm>
                <a:off x="3764" y="767"/>
                <a:ext cx="17" cy="17"/>
              </a:xfrm>
              <a:custGeom>
                <a:avLst/>
                <a:gdLst/>
                <a:ahLst/>
                <a:cxnLst>
                  <a:cxn ang="0">
                    <a:pos x="0" y="0"/>
                  </a:cxn>
                  <a:cxn ang="0">
                    <a:pos x="0" y="16"/>
                  </a:cxn>
                  <a:cxn ang="0">
                    <a:pos x="16" y="0"/>
                  </a:cxn>
                  <a:cxn ang="0">
                    <a:pos x="0" y="0"/>
                  </a:cxn>
                </a:cxnLst>
                <a:rect l="0" t="0" r="r" b="b"/>
                <a:pathLst>
                  <a:path w="17" h="17">
                    <a:moveTo>
                      <a:pt x="0" y="0"/>
                    </a:moveTo>
                    <a:lnTo>
                      <a:pt x="0" y="16"/>
                    </a:lnTo>
                    <a:lnTo>
                      <a:pt x="16"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51" name="Freeform 343"/>
              <p:cNvSpPr>
                <a:spLocks/>
              </p:cNvSpPr>
              <p:nvPr/>
            </p:nvSpPr>
            <p:spPr bwMode="auto">
              <a:xfrm>
                <a:off x="3766" y="767"/>
                <a:ext cx="17" cy="17"/>
              </a:xfrm>
              <a:custGeom>
                <a:avLst/>
                <a:gdLst/>
                <a:ahLst/>
                <a:cxnLst>
                  <a:cxn ang="0">
                    <a:pos x="0" y="0"/>
                  </a:cxn>
                  <a:cxn ang="0">
                    <a:pos x="0" y="16"/>
                  </a:cxn>
                  <a:cxn ang="0">
                    <a:pos x="16" y="0"/>
                  </a:cxn>
                  <a:cxn ang="0">
                    <a:pos x="0" y="0"/>
                  </a:cxn>
                </a:cxnLst>
                <a:rect l="0" t="0" r="r" b="b"/>
                <a:pathLst>
                  <a:path w="17" h="17">
                    <a:moveTo>
                      <a:pt x="0" y="0"/>
                    </a:moveTo>
                    <a:lnTo>
                      <a:pt x="0" y="16"/>
                    </a:lnTo>
                    <a:lnTo>
                      <a:pt x="16"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52" name="Freeform 344"/>
              <p:cNvSpPr>
                <a:spLocks/>
              </p:cNvSpPr>
              <p:nvPr/>
            </p:nvSpPr>
            <p:spPr bwMode="auto">
              <a:xfrm>
                <a:off x="3772" y="767"/>
                <a:ext cx="17" cy="17"/>
              </a:xfrm>
              <a:custGeom>
                <a:avLst/>
                <a:gdLst/>
                <a:ahLst/>
                <a:cxnLst>
                  <a:cxn ang="0">
                    <a:pos x="0" y="0"/>
                  </a:cxn>
                  <a:cxn ang="0">
                    <a:pos x="0" y="16"/>
                  </a:cxn>
                  <a:cxn ang="0">
                    <a:pos x="16" y="0"/>
                  </a:cxn>
                  <a:cxn ang="0">
                    <a:pos x="0" y="0"/>
                  </a:cxn>
                </a:cxnLst>
                <a:rect l="0" t="0" r="r" b="b"/>
                <a:pathLst>
                  <a:path w="17" h="17">
                    <a:moveTo>
                      <a:pt x="0" y="0"/>
                    </a:moveTo>
                    <a:lnTo>
                      <a:pt x="0" y="16"/>
                    </a:lnTo>
                    <a:lnTo>
                      <a:pt x="16"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53" name="Freeform 345"/>
              <p:cNvSpPr>
                <a:spLocks/>
              </p:cNvSpPr>
              <p:nvPr/>
            </p:nvSpPr>
            <p:spPr bwMode="auto">
              <a:xfrm>
                <a:off x="3781" y="767"/>
                <a:ext cx="17" cy="17"/>
              </a:xfrm>
              <a:custGeom>
                <a:avLst/>
                <a:gdLst/>
                <a:ahLst/>
                <a:cxnLst>
                  <a:cxn ang="0">
                    <a:pos x="0" y="0"/>
                  </a:cxn>
                  <a:cxn ang="0">
                    <a:pos x="0" y="16"/>
                  </a:cxn>
                  <a:cxn ang="0">
                    <a:pos x="16" y="0"/>
                  </a:cxn>
                  <a:cxn ang="0">
                    <a:pos x="16" y="14"/>
                  </a:cxn>
                  <a:cxn ang="0">
                    <a:pos x="0" y="0"/>
                  </a:cxn>
                </a:cxnLst>
                <a:rect l="0" t="0" r="r" b="b"/>
                <a:pathLst>
                  <a:path w="17" h="17">
                    <a:moveTo>
                      <a:pt x="0" y="0"/>
                    </a:moveTo>
                    <a:lnTo>
                      <a:pt x="0" y="16"/>
                    </a:lnTo>
                    <a:lnTo>
                      <a:pt x="16" y="0"/>
                    </a:lnTo>
                    <a:lnTo>
                      <a:pt x="16" y="14"/>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54" name="Freeform 346"/>
              <p:cNvSpPr>
                <a:spLocks/>
              </p:cNvSpPr>
              <p:nvPr/>
            </p:nvSpPr>
            <p:spPr bwMode="auto">
              <a:xfrm>
                <a:off x="3768" y="775"/>
                <a:ext cx="17" cy="1"/>
              </a:xfrm>
              <a:custGeom>
                <a:avLst/>
                <a:gdLst/>
                <a:ahLst/>
                <a:cxnLst>
                  <a:cxn ang="0">
                    <a:pos x="14" y="0"/>
                  </a:cxn>
                  <a:cxn ang="0">
                    <a:pos x="16" y="0"/>
                  </a:cxn>
                  <a:cxn ang="0">
                    <a:pos x="0" y="0"/>
                  </a:cxn>
                  <a:cxn ang="0">
                    <a:pos x="1" y="0"/>
                  </a:cxn>
                  <a:cxn ang="0">
                    <a:pos x="14" y="0"/>
                  </a:cxn>
                </a:cxnLst>
                <a:rect l="0" t="0" r="r" b="b"/>
                <a:pathLst>
                  <a:path w="17" h="1">
                    <a:moveTo>
                      <a:pt x="14" y="0"/>
                    </a:moveTo>
                    <a:lnTo>
                      <a:pt x="16" y="0"/>
                    </a:lnTo>
                    <a:lnTo>
                      <a:pt x="0" y="0"/>
                    </a:lnTo>
                    <a:lnTo>
                      <a:pt x="1" y="0"/>
                    </a:lnTo>
                    <a:lnTo>
                      <a:pt x="14"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55" name="Freeform 347"/>
              <p:cNvSpPr>
                <a:spLocks/>
              </p:cNvSpPr>
              <p:nvPr/>
            </p:nvSpPr>
            <p:spPr bwMode="auto">
              <a:xfrm>
                <a:off x="3770" y="775"/>
                <a:ext cx="17" cy="17"/>
              </a:xfrm>
              <a:custGeom>
                <a:avLst/>
                <a:gdLst/>
                <a:ahLst/>
                <a:cxnLst>
                  <a:cxn ang="0">
                    <a:pos x="16" y="16"/>
                  </a:cxn>
                  <a:cxn ang="0">
                    <a:pos x="14" y="0"/>
                  </a:cxn>
                  <a:cxn ang="0">
                    <a:pos x="2" y="0"/>
                  </a:cxn>
                  <a:cxn ang="0">
                    <a:pos x="0" y="16"/>
                  </a:cxn>
                  <a:cxn ang="0">
                    <a:pos x="16" y="16"/>
                  </a:cxn>
                </a:cxnLst>
                <a:rect l="0" t="0" r="r" b="b"/>
                <a:pathLst>
                  <a:path w="17" h="17">
                    <a:moveTo>
                      <a:pt x="16" y="16"/>
                    </a:moveTo>
                    <a:lnTo>
                      <a:pt x="14" y="0"/>
                    </a:lnTo>
                    <a:lnTo>
                      <a:pt x="2"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56" name="Line 348"/>
              <p:cNvSpPr>
                <a:spLocks noChangeShapeType="1"/>
              </p:cNvSpPr>
              <p:nvPr/>
            </p:nvSpPr>
            <p:spPr bwMode="auto">
              <a:xfrm>
                <a:off x="3773" y="776"/>
                <a:ext cx="3" cy="0"/>
              </a:xfrm>
              <a:prstGeom prst="line">
                <a:avLst/>
              </a:prstGeom>
              <a:noFill/>
              <a:ln w="12700">
                <a:noFill/>
                <a:round/>
                <a:headEnd/>
                <a:tailEnd/>
              </a:ln>
              <a:effectLst/>
            </p:spPr>
            <p:txBody>
              <a:bodyPr wrap="none" anchor="ctr"/>
              <a:lstStyle/>
              <a:p>
                <a:endParaRPr lang="en-US"/>
              </a:p>
            </p:txBody>
          </p:sp>
          <p:sp>
            <p:nvSpPr>
              <p:cNvPr id="324957" name="Line 349"/>
              <p:cNvSpPr>
                <a:spLocks noChangeShapeType="1"/>
              </p:cNvSpPr>
              <p:nvPr/>
            </p:nvSpPr>
            <p:spPr bwMode="auto">
              <a:xfrm>
                <a:off x="3773" y="776"/>
                <a:ext cx="3" cy="0"/>
              </a:xfrm>
              <a:prstGeom prst="line">
                <a:avLst/>
              </a:prstGeom>
              <a:noFill/>
              <a:ln w="12700">
                <a:solidFill>
                  <a:srgbClr val="000000"/>
                </a:solidFill>
                <a:round/>
                <a:headEnd/>
                <a:tailEnd/>
              </a:ln>
              <a:effectLst/>
            </p:spPr>
            <p:txBody>
              <a:bodyPr wrap="none" anchor="ctr"/>
              <a:lstStyle/>
              <a:p>
                <a:endParaRPr lang="en-US"/>
              </a:p>
            </p:txBody>
          </p:sp>
          <p:sp>
            <p:nvSpPr>
              <p:cNvPr id="324958" name="Line 350"/>
              <p:cNvSpPr>
                <a:spLocks noChangeShapeType="1"/>
              </p:cNvSpPr>
              <p:nvPr/>
            </p:nvSpPr>
            <p:spPr bwMode="auto">
              <a:xfrm>
                <a:off x="3773" y="778"/>
                <a:ext cx="3" cy="0"/>
              </a:xfrm>
              <a:prstGeom prst="line">
                <a:avLst/>
              </a:prstGeom>
              <a:noFill/>
              <a:ln w="12700">
                <a:noFill/>
                <a:round/>
                <a:headEnd/>
                <a:tailEnd/>
              </a:ln>
              <a:effectLst/>
            </p:spPr>
            <p:txBody>
              <a:bodyPr wrap="none" anchor="ctr"/>
              <a:lstStyle/>
              <a:p>
                <a:endParaRPr lang="en-US"/>
              </a:p>
            </p:txBody>
          </p:sp>
          <p:sp>
            <p:nvSpPr>
              <p:cNvPr id="324959" name="Line 351"/>
              <p:cNvSpPr>
                <a:spLocks noChangeShapeType="1"/>
              </p:cNvSpPr>
              <p:nvPr/>
            </p:nvSpPr>
            <p:spPr bwMode="auto">
              <a:xfrm>
                <a:off x="3773" y="778"/>
                <a:ext cx="3" cy="0"/>
              </a:xfrm>
              <a:prstGeom prst="line">
                <a:avLst/>
              </a:prstGeom>
              <a:noFill/>
              <a:ln w="12700">
                <a:solidFill>
                  <a:srgbClr val="000000"/>
                </a:solidFill>
                <a:round/>
                <a:headEnd/>
                <a:tailEnd/>
              </a:ln>
              <a:effectLst/>
            </p:spPr>
            <p:txBody>
              <a:bodyPr wrap="none" anchor="ctr"/>
              <a:lstStyle/>
              <a:p>
                <a:endParaRPr lang="en-US"/>
              </a:p>
            </p:txBody>
          </p:sp>
          <p:sp>
            <p:nvSpPr>
              <p:cNvPr id="324960" name="Freeform 352"/>
              <p:cNvSpPr>
                <a:spLocks/>
              </p:cNvSpPr>
              <p:nvPr/>
            </p:nvSpPr>
            <p:spPr bwMode="auto">
              <a:xfrm>
                <a:off x="3732" y="755"/>
                <a:ext cx="17" cy="35"/>
              </a:xfrm>
              <a:custGeom>
                <a:avLst/>
                <a:gdLst/>
                <a:ahLst/>
                <a:cxnLst>
                  <a:cxn ang="0">
                    <a:pos x="6" y="0"/>
                  </a:cxn>
                  <a:cxn ang="0">
                    <a:pos x="0" y="4"/>
                  </a:cxn>
                  <a:cxn ang="0">
                    <a:pos x="9" y="8"/>
                  </a:cxn>
                  <a:cxn ang="0">
                    <a:pos x="0" y="14"/>
                  </a:cxn>
                  <a:cxn ang="0">
                    <a:pos x="12" y="20"/>
                  </a:cxn>
                  <a:cxn ang="0">
                    <a:pos x="0" y="27"/>
                  </a:cxn>
                  <a:cxn ang="0">
                    <a:pos x="16" y="34"/>
                  </a:cxn>
                  <a:cxn ang="0">
                    <a:pos x="0" y="34"/>
                  </a:cxn>
                </a:cxnLst>
                <a:rect l="0" t="0" r="r" b="b"/>
                <a:pathLst>
                  <a:path w="17" h="35">
                    <a:moveTo>
                      <a:pt x="6" y="0"/>
                    </a:moveTo>
                    <a:lnTo>
                      <a:pt x="0" y="4"/>
                    </a:lnTo>
                    <a:lnTo>
                      <a:pt x="9" y="8"/>
                    </a:lnTo>
                    <a:lnTo>
                      <a:pt x="0" y="14"/>
                    </a:lnTo>
                    <a:lnTo>
                      <a:pt x="12" y="20"/>
                    </a:lnTo>
                    <a:lnTo>
                      <a:pt x="0" y="27"/>
                    </a:lnTo>
                    <a:lnTo>
                      <a:pt x="16" y="34"/>
                    </a:lnTo>
                    <a:lnTo>
                      <a:pt x="0" y="3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61" name="Freeform 353"/>
              <p:cNvSpPr>
                <a:spLocks/>
              </p:cNvSpPr>
              <p:nvPr/>
            </p:nvSpPr>
            <p:spPr bwMode="auto">
              <a:xfrm>
                <a:off x="3732" y="755"/>
                <a:ext cx="22" cy="59"/>
              </a:xfrm>
              <a:custGeom>
                <a:avLst/>
                <a:gdLst/>
                <a:ahLst/>
                <a:cxnLst>
                  <a:cxn ang="0">
                    <a:pos x="15" y="35"/>
                  </a:cxn>
                  <a:cxn ang="0">
                    <a:pos x="0" y="41"/>
                  </a:cxn>
                  <a:cxn ang="0">
                    <a:pos x="19" y="49"/>
                  </a:cxn>
                  <a:cxn ang="0">
                    <a:pos x="0" y="58"/>
                  </a:cxn>
                  <a:cxn ang="0">
                    <a:pos x="0" y="0"/>
                  </a:cxn>
                  <a:cxn ang="0">
                    <a:pos x="7" y="0"/>
                  </a:cxn>
                  <a:cxn ang="0">
                    <a:pos x="21" y="57"/>
                  </a:cxn>
                </a:cxnLst>
                <a:rect l="0" t="0" r="r" b="b"/>
                <a:pathLst>
                  <a:path w="22" h="59">
                    <a:moveTo>
                      <a:pt x="15" y="35"/>
                    </a:moveTo>
                    <a:lnTo>
                      <a:pt x="0" y="41"/>
                    </a:lnTo>
                    <a:lnTo>
                      <a:pt x="19" y="49"/>
                    </a:lnTo>
                    <a:lnTo>
                      <a:pt x="0" y="58"/>
                    </a:lnTo>
                    <a:lnTo>
                      <a:pt x="0" y="0"/>
                    </a:lnTo>
                    <a:lnTo>
                      <a:pt x="7" y="0"/>
                    </a:lnTo>
                    <a:lnTo>
                      <a:pt x="21" y="57"/>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62" name="Line 354"/>
              <p:cNvSpPr>
                <a:spLocks noChangeShapeType="1"/>
              </p:cNvSpPr>
              <p:nvPr/>
            </p:nvSpPr>
            <p:spPr bwMode="auto">
              <a:xfrm>
                <a:off x="3738" y="797"/>
                <a:ext cx="6" cy="0"/>
              </a:xfrm>
              <a:prstGeom prst="line">
                <a:avLst/>
              </a:prstGeom>
              <a:noFill/>
              <a:ln w="12700">
                <a:solidFill>
                  <a:srgbClr val="000000"/>
                </a:solidFill>
                <a:round/>
                <a:headEnd/>
                <a:tailEnd/>
              </a:ln>
              <a:effectLst/>
            </p:spPr>
            <p:txBody>
              <a:bodyPr wrap="none" anchor="ctr"/>
              <a:lstStyle/>
              <a:p>
                <a:endParaRPr lang="en-US"/>
              </a:p>
            </p:txBody>
          </p:sp>
          <p:sp>
            <p:nvSpPr>
              <p:cNvPr id="324963" name="Freeform 355"/>
              <p:cNvSpPr>
                <a:spLocks/>
              </p:cNvSpPr>
              <p:nvPr/>
            </p:nvSpPr>
            <p:spPr bwMode="auto">
              <a:xfrm>
                <a:off x="3727" y="771"/>
                <a:ext cx="18" cy="17"/>
              </a:xfrm>
              <a:custGeom>
                <a:avLst/>
                <a:gdLst/>
                <a:ahLst/>
                <a:cxnLst>
                  <a:cxn ang="0">
                    <a:pos x="17" y="16"/>
                  </a:cxn>
                  <a:cxn ang="0">
                    <a:pos x="4" y="16"/>
                  </a:cxn>
                  <a:cxn ang="0">
                    <a:pos x="0" y="0"/>
                  </a:cxn>
                </a:cxnLst>
                <a:rect l="0" t="0" r="r" b="b"/>
                <a:pathLst>
                  <a:path w="18" h="17">
                    <a:moveTo>
                      <a:pt x="17" y="16"/>
                    </a:moveTo>
                    <a:lnTo>
                      <a:pt x="4" y="16"/>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64" name="Freeform 356"/>
              <p:cNvSpPr>
                <a:spLocks/>
              </p:cNvSpPr>
              <p:nvPr/>
            </p:nvSpPr>
            <p:spPr bwMode="auto">
              <a:xfrm>
                <a:off x="3726" y="755"/>
                <a:ext cx="19" cy="17"/>
              </a:xfrm>
              <a:custGeom>
                <a:avLst/>
                <a:gdLst/>
                <a:ahLst/>
                <a:cxnLst>
                  <a:cxn ang="0">
                    <a:pos x="0" y="0"/>
                  </a:cxn>
                  <a:cxn ang="0">
                    <a:pos x="5" y="16"/>
                  </a:cxn>
                  <a:cxn ang="0">
                    <a:pos x="13" y="16"/>
                  </a:cxn>
                  <a:cxn ang="0">
                    <a:pos x="18" y="0"/>
                  </a:cxn>
                </a:cxnLst>
                <a:rect l="0" t="0" r="r" b="b"/>
                <a:pathLst>
                  <a:path w="19" h="17">
                    <a:moveTo>
                      <a:pt x="0" y="0"/>
                    </a:moveTo>
                    <a:lnTo>
                      <a:pt x="5" y="16"/>
                    </a:lnTo>
                    <a:lnTo>
                      <a:pt x="13" y="16"/>
                    </a:lnTo>
                    <a:lnTo>
                      <a:pt x="18"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65" name="Line 357"/>
              <p:cNvSpPr>
                <a:spLocks noChangeShapeType="1"/>
              </p:cNvSpPr>
              <p:nvPr/>
            </p:nvSpPr>
            <p:spPr bwMode="auto">
              <a:xfrm>
                <a:off x="3731" y="773"/>
                <a:ext cx="1" cy="0"/>
              </a:xfrm>
              <a:prstGeom prst="line">
                <a:avLst/>
              </a:prstGeom>
              <a:noFill/>
              <a:ln w="12700">
                <a:noFill/>
                <a:round/>
                <a:headEnd/>
                <a:tailEnd/>
              </a:ln>
              <a:effectLst/>
            </p:spPr>
            <p:txBody>
              <a:bodyPr wrap="none" anchor="ctr"/>
              <a:lstStyle/>
              <a:p>
                <a:endParaRPr lang="en-US"/>
              </a:p>
            </p:txBody>
          </p:sp>
          <p:sp>
            <p:nvSpPr>
              <p:cNvPr id="324966" name="Line 358"/>
              <p:cNvSpPr>
                <a:spLocks noChangeShapeType="1"/>
              </p:cNvSpPr>
              <p:nvPr/>
            </p:nvSpPr>
            <p:spPr bwMode="auto">
              <a:xfrm>
                <a:off x="3731" y="773"/>
                <a:ext cx="1" cy="0"/>
              </a:xfrm>
              <a:prstGeom prst="line">
                <a:avLst/>
              </a:prstGeom>
              <a:noFill/>
              <a:ln w="12700">
                <a:solidFill>
                  <a:srgbClr val="000000"/>
                </a:solidFill>
                <a:round/>
                <a:headEnd/>
                <a:tailEnd/>
              </a:ln>
              <a:effectLst/>
            </p:spPr>
            <p:txBody>
              <a:bodyPr wrap="none" anchor="ctr"/>
              <a:lstStyle/>
              <a:p>
                <a:endParaRPr lang="en-US"/>
              </a:p>
            </p:txBody>
          </p:sp>
          <p:sp>
            <p:nvSpPr>
              <p:cNvPr id="324967" name="Line 359"/>
              <p:cNvSpPr>
                <a:spLocks noChangeShapeType="1"/>
              </p:cNvSpPr>
              <p:nvPr/>
            </p:nvSpPr>
            <p:spPr bwMode="auto">
              <a:xfrm flipV="1">
                <a:off x="3735" y="738"/>
                <a:ext cx="0" cy="15"/>
              </a:xfrm>
              <a:prstGeom prst="line">
                <a:avLst/>
              </a:prstGeom>
              <a:noFill/>
              <a:ln w="12700">
                <a:noFill/>
                <a:round/>
                <a:headEnd/>
                <a:tailEnd/>
              </a:ln>
              <a:effectLst/>
            </p:spPr>
            <p:txBody>
              <a:bodyPr wrap="none" anchor="ctr"/>
              <a:lstStyle/>
              <a:p>
                <a:endParaRPr lang="en-US"/>
              </a:p>
            </p:txBody>
          </p:sp>
          <p:sp>
            <p:nvSpPr>
              <p:cNvPr id="324968" name="Line 360"/>
              <p:cNvSpPr>
                <a:spLocks noChangeShapeType="1"/>
              </p:cNvSpPr>
              <p:nvPr/>
            </p:nvSpPr>
            <p:spPr bwMode="auto">
              <a:xfrm flipV="1">
                <a:off x="3735" y="730"/>
                <a:ext cx="0" cy="31"/>
              </a:xfrm>
              <a:prstGeom prst="line">
                <a:avLst/>
              </a:prstGeom>
              <a:noFill/>
              <a:ln w="12700">
                <a:solidFill>
                  <a:srgbClr val="000000"/>
                </a:solidFill>
                <a:round/>
                <a:headEnd/>
                <a:tailEnd/>
              </a:ln>
              <a:effectLst/>
            </p:spPr>
            <p:txBody>
              <a:bodyPr wrap="none" anchor="ctr"/>
              <a:lstStyle/>
              <a:p>
                <a:endParaRPr lang="en-US"/>
              </a:p>
            </p:txBody>
          </p:sp>
          <p:sp>
            <p:nvSpPr>
              <p:cNvPr id="324969" name="Line 361"/>
              <p:cNvSpPr>
                <a:spLocks noChangeShapeType="1"/>
              </p:cNvSpPr>
              <p:nvPr/>
            </p:nvSpPr>
            <p:spPr bwMode="auto">
              <a:xfrm>
                <a:off x="3735" y="738"/>
                <a:ext cx="1" cy="0"/>
              </a:xfrm>
              <a:prstGeom prst="line">
                <a:avLst/>
              </a:prstGeom>
              <a:noFill/>
              <a:ln w="12700">
                <a:solidFill>
                  <a:srgbClr val="000000"/>
                </a:solidFill>
                <a:round/>
                <a:headEnd/>
                <a:tailEnd/>
              </a:ln>
              <a:effectLst/>
            </p:spPr>
            <p:txBody>
              <a:bodyPr wrap="none" anchor="ctr"/>
              <a:lstStyle/>
              <a:p>
                <a:endParaRPr lang="en-US"/>
              </a:p>
            </p:txBody>
          </p:sp>
          <p:sp>
            <p:nvSpPr>
              <p:cNvPr id="324970" name="Freeform 362"/>
              <p:cNvSpPr>
                <a:spLocks/>
              </p:cNvSpPr>
              <p:nvPr/>
            </p:nvSpPr>
            <p:spPr bwMode="auto">
              <a:xfrm>
                <a:off x="3734" y="740"/>
                <a:ext cx="17" cy="17"/>
              </a:xfrm>
              <a:custGeom>
                <a:avLst/>
                <a:gdLst/>
                <a:ahLst/>
                <a:cxnLst>
                  <a:cxn ang="0">
                    <a:pos x="16" y="0"/>
                  </a:cxn>
                  <a:cxn ang="0">
                    <a:pos x="0" y="0"/>
                  </a:cxn>
                  <a:cxn ang="0">
                    <a:pos x="8" y="16"/>
                  </a:cxn>
                  <a:cxn ang="0">
                    <a:pos x="16" y="0"/>
                  </a:cxn>
                </a:cxnLst>
                <a:rect l="0" t="0" r="r" b="b"/>
                <a:pathLst>
                  <a:path w="17" h="17">
                    <a:moveTo>
                      <a:pt x="16" y="0"/>
                    </a:moveTo>
                    <a:lnTo>
                      <a:pt x="0" y="0"/>
                    </a:lnTo>
                    <a:lnTo>
                      <a:pt x="8" y="16"/>
                    </a:lnTo>
                    <a:lnTo>
                      <a:pt x="1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71" name="Freeform 363"/>
              <p:cNvSpPr>
                <a:spLocks/>
              </p:cNvSpPr>
              <p:nvPr/>
            </p:nvSpPr>
            <p:spPr bwMode="auto">
              <a:xfrm>
                <a:off x="3734" y="747"/>
                <a:ext cx="17" cy="17"/>
              </a:xfrm>
              <a:custGeom>
                <a:avLst/>
                <a:gdLst/>
                <a:ahLst/>
                <a:cxnLst>
                  <a:cxn ang="0">
                    <a:pos x="16" y="0"/>
                  </a:cxn>
                  <a:cxn ang="0">
                    <a:pos x="0" y="0"/>
                  </a:cxn>
                  <a:cxn ang="0">
                    <a:pos x="8" y="16"/>
                  </a:cxn>
                  <a:cxn ang="0">
                    <a:pos x="16" y="0"/>
                  </a:cxn>
                </a:cxnLst>
                <a:rect l="0" t="0" r="r" b="b"/>
                <a:pathLst>
                  <a:path w="17" h="17">
                    <a:moveTo>
                      <a:pt x="16" y="0"/>
                    </a:moveTo>
                    <a:lnTo>
                      <a:pt x="0" y="0"/>
                    </a:lnTo>
                    <a:lnTo>
                      <a:pt x="8" y="16"/>
                    </a:lnTo>
                    <a:lnTo>
                      <a:pt x="1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72" name="Freeform 364"/>
              <p:cNvSpPr>
                <a:spLocks/>
              </p:cNvSpPr>
              <p:nvPr/>
            </p:nvSpPr>
            <p:spPr bwMode="auto">
              <a:xfrm>
                <a:off x="3743" y="751"/>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73" name="Freeform 365"/>
              <p:cNvSpPr>
                <a:spLocks/>
              </p:cNvSpPr>
              <p:nvPr/>
            </p:nvSpPr>
            <p:spPr bwMode="auto">
              <a:xfrm>
                <a:off x="3743" y="751"/>
                <a:ext cx="17" cy="17"/>
              </a:xfrm>
              <a:custGeom>
                <a:avLst/>
                <a:gdLst/>
                <a:ahLst/>
                <a:cxnLst>
                  <a:cxn ang="0">
                    <a:pos x="16" y="16"/>
                  </a:cxn>
                  <a:cxn ang="0">
                    <a:pos x="10" y="0"/>
                  </a:cxn>
                  <a:cxn ang="0">
                    <a:pos x="5" y="0"/>
                  </a:cxn>
                  <a:cxn ang="0">
                    <a:pos x="0" y="16"/>
                  </a:cxn>
                  <a:cxn ang="0">
                    <a:pos x="16" y="16"/>
                  </a:cxn>
                </a:cxnLst>
                <a:rect l="0" t="0" r="r" b="b"/>
                <a:pathLst>
                  <a:path w="17" h="17">
                    <a:moveTo>
                      <a:pt x="16" y="16"/>
                    </a:moveTo>
                    <a:lnTo>
                      <a:pt x="10" y="0"/>
                    </a:lnTo>
                    <a:lnTo>
                      <a:pt x="5"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74" name="Freeform 366"/>
              <p:cNvSpPr>
                <a:spLocks/>
              </p:cNvSpPr>
              <p:nvPr/>
            </p:nvSpPr>
            <p:spPr bwMode="auto">
              <a:xfrm>
                <a:off x="3741" y="751"/>
                <a:ext cx="17" cy="1"/>
              </a:xfrm>
              <a:custGeom>
                <a:avLst/>
                <a:gdLst/>
                <a:ahLst/>
                <a:cxnLst>
                  <a:cxn ang="0">
                    <a:pos x="16" y="0"/>
                  </a:cxn>
                  <a:cxn ang="0">
                    <a:pos x="0" y="0"/>
                  </a:cxn>
                  <a:cxn ang="0">
                    <a:pos x="16" y="0"/>
                  </a:cxn>
                </a:cxnLst>
                <a:rect l="0" t="0" r="r" b="b"/>
                <a:pathLst>
                  <a:path w="17" h="1">
                    <a:moveTo>
                      <a:pt x="16" y="0"/>
                    </a:moveTo>
                    <a:lnTo>
                      <a:pt x="0" y="0"/>
                    </a:lnTo>
                    <a:lnTo>
                      <a:pt x="16"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75" name="Freeform 367"/>
              <p:cNvSpPr>
                <a:spLocks/>
              </p:cNvSpPr>
              <p:nvPr/>
            </p:nvSpPr>
            <p:spPr bwMode="auto">
              <a:xfrm>
                <a:off x="3741" y="750"/>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76" name="Freeform 368"/>
              <p:cNvSpPr>
                <a:spLocks/>
              </p:cNvSpPr>
              <p:nvPr/>
            </p:nvSpPr>
            <p:spPr bwMode="auto">
              <a:xfrm>
                <a:off x="3747" y="749"/>
                <a:ext cx="17" cy="17"/>
              </a:xfrm>
              <a:custGeom>
                <a:avLst/>
                <a:gdLst/>
                <a:ahLst/>
                <a:cxnLst>
                  <a:cxn ang="0">
                    <a:pos x="16" y="0"/>
                  </a:cxn>
                  <a:cxn ang="0">
                    <a:pos x="12" y="16"/>
                  </a:cxn>
                  <a:cxn ang="0">
                    <a:pos x="0" y="16"/>
                  </a:cxn>
                  <a:cxn ang="0">
                    <a:pos x="0" y="0"/>
                  </a:cxn>
                </a:cxnLst>
                <a:rect l="0" t="0" r="r" b="b"/>
                <a:pathLst>
                  <a:path w="17" h="17">
                    <a:moveTo>
                      <a:pt x="16" y="0"/>
                    </a:moveTo>
                    <a:lnTo>
                      <a:pt x="12" y="16"/>
                    </a:lnTo>
                    <a:lnTo>
                      <a:pt x="0" y="16"/>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77" name="Line 369"/>
              <p:cNvSpPr>
                <a:spLocks noChangeShapeType="1"/>
              </p:cNvSpPr>
              <p:nvPr/>
            </p:nvSpPr>
            <p:spPr bwMode="auto">
              <a:xfrm>
                <a:off x="3748" y="751"/>
                <a:ext cx="0" cy="3"/>
              </a:xfrm>
              <a:prstGeom prst="line">
                <a:avLst/>
              </a:prstGeom>
              <a:noFill/>
              <a:ln w="12700">
                <a:solidFill>
                  <a:srgbClr val="000000"/>
                </a:solidFill>
                <a:round/>
                <a:headEnd/>
                <a:tailEnd/>
              </a:ln>
              <a:effectLst/>
            </p:spPr>
            <p:txBody>
              <a:bodyPr wrap="none" anchor="ctr"/>
              <a:lstStyle/>
              <a:p>
                <a:endParaRPr lang="en-US"/>
              </a:p>
            </p:txBody>
          </p:sp>
          <p:sp>
            <p:nvSpPr>
              <p:cNvPr id="324978" name="Freeform 370"/>
              <p:cNvSpPr>
                <a:spLocks/>
              </p:cNvSpPr>
              <p:nvPr/>
            </p:nvSpPr>
            <p:spPr bwMode="auto">
              <a:xfrm>
                <a:off x="3798" y="791"/>
                <a:ext cx="17" cy="17"/>
              </a:xfrm>
              <a:custGeom>
                <a:avLst/>
                <a:gdLst/>
                <a:ahLst/>
                <a:cxnLst>
                  <a:cxn ang="0">
                    <a:pos x="16" y="16"/>
                  </a:cxn>
                  <a:cxn ang="0">
                    <a:pos x="13" y="0"/>
                  </a:cxn>
                  <a:cxn ang="0">
                    <a:pos x="2" y="0"/>
                  </a:cxn>
                  <a:cxn ang="0">
                    <a:pos x="0" y="16"/>
                  </a:cxn>
                </a:cxnLst>
                <a:rect l="0" t="0" r="r" b="b"/>
                <a:pathLst>
                  <a:path w="17" h="17">
                    <a:moveTo>
                      <a:pt x="16" y="16"/>
                    </a:moveTo>
                    <a:lnTo>
                      <a:pt x="13" y="0"/>
                    </a:lnTo>
                    <a:lnTo>
                      <a:pt x="2" y="0"/>
                    </a:lnTo>
                    <a:lnTo>
                      <a:pt x="0"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79" name="Line 371"/>
              <p:cNvSpPr>
                <a:spLocks noChangeShapeType="1"/>
              </p:cNvSpPr>
              <p:nvPr/>
            </p:nvSpPr>
            <p:spPr bwMode="auto">
              <a:xfrm>
                <a:off x="3711" y="808"/>
                <a:ext cx="13" cy="0"/>
              </a:xfrm>
              <a:prstGeom prst="line">
                <a:avLst/>
              </a:prstGeom>
              <a:noFill/>
              <a:ln w="12700">
                <a:noFill/>
                <a:round/>
                <a:headEnd/>
                <a:tailEnd/>
              </a:ln>
              <a:effectLst/>
            </p:spPr>
            <p:txBody>
              <a:bodyPr wrap="none" anchor="ctr"/>
              <a:lstStyle/>
              <a:p>
                <a:endParaRPr lang="en-US"/>
              </a:p>
            </p:txBody>
          </p:sp>
          <p:sp>
            <p:nvSpPr>
              <p:cNvPr id="324980" name="Line 372"/>
              <p:cNvSpPr>
                <a:spLocks noChangeShapeType="1"/>
              </p:cNvSpPr>
              <p:nvPr/>
            </p:nvSpPr>
            <p:spPr bwMode="auto">
              <a:xfrm>
                <a:off x="3715" y="808"/>
                <a:ext cx="5" cy="0"/>
              </a:xfrm>
              <a:prstGeom prst="line">
                <a:avLst/>
              </a:prstGeom>
              <a:noFill/>
              <a:ln w="12700">
                <a:solidFill>
                  <a:srgbClr val="000000"/>
                </a:solidFill>
                <a:round/>
                <a:headEnd/>
                <a:tailEnd/>
              </a:ln>
              <a:effectLst/>
            </p:spPr>
            <p:txBody>
              <a:bodyPr wrap="none" anchor="ctr"/>
              <a:lstStyle/>
              <a:p>
                <a:endParaRPr lang="en-US"/>
              </a:p>
            </p:txBody>
          </p:sp>
          <p:sp>
            <p:nvSpPr>
              <p:cNvPr id="324981" name="Freeform 373"/>
              <p:cNvSpPr>
                <a:spLocks/>
              </p:cNvSpPr>
              <p:nvPr/>
            </p:nvSpPr>
            <p:spPr bwMode="auto">
              <a:xfrm>
                <a:off x="3769" y="780"/>
                <a:ext cx="17" cy="32"/>
              </a:xfrm>
              <a:custGeom>
                <a:avLst/>
                <a:gdLst/>
                <a:ahLst/>
                <a:cxnLst>
                  <a:cxn ang="0">
                    <a:pos x="16" y="31"/>
                  </a:cxn>
                  <a:cxn ang="0">
                    <a:pos x="13" y="0"/>
                  </a:cxn>
                  <a:cxn ang="0">
                    <a:pos x="2" y="0"/>
                  </a:cxn>
                  <a:cxn ang="0">
                    <a:pos x="0" y="31"/>
                  </a:cxn>
                </a:cxnLst>
                <a:rect l="0" t="0" r="r" b="b"/>
                <a:pathLst>
                  <a:path w="17" h="32">
                    <a:moveTo>
                      <a:pt x="16" y="31"/>
                    </a:moveTo>
                    <a:lnTo>
                      <a:pt x="13" y="0"/>
                    </a:lnTo>
                    <a:lnTo>
                      <a:pt x="2" y="0"/>
                    </a:lnTo>
                    <a:lnTo>
                      <a:pt x="0" y="3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82" name="Freeform 374"/>
              <p:cNvSpPr>
                <a:spLocks/>
              </p:cNvSpPr>
              <p:nvPr/>
            </p:nvSpPr>
            <p:spPr bwMode="auto">
              <a:xfrm>
                <a:off x="3785" y="779"/>
                <a:ext cx="1" cy="17"/>
              </a:xfrm>
              <a:custGeom>
                <a:avLst/>
                <a:gdLst/>
                <a:ahLst/>
                <a:cxnLst>
                  <a:cxn ang="0">
                    <a:pos x="0" y="16"/>
                  </a:cxn>
                  <a:cxn ang="0">
                    <a:pos x="0" y="0"/>
                  </a:cxn>
                  <a:cxn ang="0">
                    <a:pos x="0" y="16"/>
                  </a:cxn>
                </a:cxnLst>
                <a:rect l="0" t="0" r="r" b="b"/>
                <a:pathLst>
                  <a:path w="1" h="17">
                    <a:moveTo>
                      <a:pt x="0" y="16"/>
                    </a:moveTo>
                    <a:lnTo>
                      <a:pt x="0" y="0"/>
                    </a:lnTo>
                    <a:lnTo>
                      <a:pt x="0"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983" name="Freeform 375"/>
              <p:cNvSpPr>
                <a:spLocks/>
              </p:cNvSpPr>
              <p:nvPr/>
            </p:nvSpPr>
            <p:spPr bwMode="auto">
              <a:xfrm>
                <a:off x="3785" y="779"/>
                <a:ext cx="17" cy="17"/>
              </a:xfrm>
              <a:custGeom>
                <a:avLst/>
                <a:gdLst/>
                <a:ahLst/>
                <a:cxnLst>
                  <a:cxn ang="0">
                    <a:pos x="16" y="16"/>
                  </a:cxn>
                  <a:cxn ang="0">
                    <a:pos x="16" y="0"/>
                  </a:cxn>
                  <a:cxn ang="0">
                    <a:pos x="0" y="0"/>
                  </a:cxn>
                  <a:cxn ang="0">
                    <a:pos x="0" y="16"/>
                  </a:cxn>
                  <a:cxn ang="0">
                    <a:pos x="16" y="16"/>
                  </a:cxn>
                </a:cxnLst>
                <a:rect l="0" t="0" r="r" b="b"/>
                <a:pathLst>
                  <a:path w="17" h="17">
                    <a:moveTo>
                      <a:pt x="16" y="16"/>
                    </a:moveTo>
                    <a:lnTo>
                      <a:pt x="16" y="0"/>
                    </a:lnTo>
                    <a:lnTo>
                      <a:pt x="0" y="0"/>
                    </a:lnTo>
                    <a:lnTo>
                      <a:pt x="0" y="16"/>
                    </a:lnTo>
                    <a:lnTo>
                      <a:pt x="16"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984" name="Line 376"/>
              <p:cNvSpPr>
                <a:spLocks noChangeShapeType="1"/>
              </p:cNvSpPr>
              <p:nvPr/>
            </p:nvSpPr>
            <p:spPr bwMode="auto">
              <a:xfrm flipH="1">
                <a:off x="3773" y="781"/>
                <a:ext cx="20" cy="5"/>
              </a:xfrm>
              <a:prstGeom prst="line">
                <a:avLst/>
              </a:prstGeom>
              <a:noFill/>
              <a:ln w="12700">
                <a:solidFill>
                  <a:srgbClr val="000000"/>
                </a:solidFill>
                <a:round/>
                <a:headEnd/>
                <a:tailEnd/>
              </a:ln>
              <a:effectLst/>
            </p:spPr>
            <p:txBody>
              <a:bodyPr wrap="none" anchor="ctr"/>
              <a:lstStyle/>
              <a:p>
                <a:endParaRPr lang="en-US"/>
              </a:p>
            </p:txBody>
          </p:sp>
        </p:grpSp>
        <p:sp>
          <p:nvSpPr>
            <p:cNvPr id="324985" name="Rectangle 377"/>
            <p:cNvSpPr>
              <a:spLocks noChangeArrowheads="1"/>
            </p:cNvSpPr>
            <p:nvPr/>
          </p:nvSpPr>
          <p:spPr bwMode="auto">
            <a:xfrm>
              <a:off x="3607" y="870"/>
              <a:ext cx="282" cy="130"/>
            </a:xfrm>
            <a:prstGeom prst="rect">
              <a:avLst/>
            </a:prstGeom>
            <a:noFill/>
            <a:ln w="12700">
              <a:noFill/>
              <a:miter lim="800000"/>
              <a:headEnd/>
              <a:tailEnd/>
            </a:ln>
            <a:effectLst/>
          </p:spPr>
          <p:txBody>
            <a:bodyPr wrap="none" lIns="66675" tIns="33338" rIns="66675" bIns="33338">
              <a:spAutoFit/>
            </a:bodyPr>
            <a:lstStyle/>
            <a:p>
              <a:pPr defTabSz="477804">
                <a:lnSpc>
                  <a:spcPct val="90000"/>
                </a:lnSpc>
                <a:spcBef>
                  <a:spcPct val="0"/>
                </a:spcBef>
              </a:pPr>
              <a:r>
                <a:rPr lang="en-US" sz="1000" b="1">
                  <a:solidFill>
                    <a:schemeClr val="tx2"/>
                  </a:solidFill>
                  <a:cs typeface="Times New Roman" charset="0"/>
                </a:rPr>
                <a:t>Perry </a:t>
              </a:r>
            </a:p>
          </p:txBody>
        </p:sp>
      </p:grpSp>
      <p:grpSp>
        <p:nvGrpSpPr>
          <p:cNvPr id="324986" name="Group 378"/>
          <p:cNvGrpSpPr>
            <a:grpSpLocks/>
          </p:cNvGrpSpPr>
          <p:nvPr/>
        </p:nvGrpSpPr>
        <p:grpSpPr bwMode="auto">
          <a:xfrm>
            <a:off x="7950203" y="1914528"/>
            <a:ext cx="796926" cy="454026"/>
            <a:chOff x="4048" y="1206"/>
            <a:chExt cx="502" cy="286"/>
          </a:xfrm>
        </p:grpSpPr>
        <p:grpSp>
          <p:nvGrpSpPr>
            <p:cNvPr id="324987" name="Group 379"/>
            <p:cNvGrpSpPr>
              <a:grpSpLocks/>
            </p:cNvGrpSpPr>
            <p:nvPr/>
          </p:nvGrpSpPr>
          <p:grpSpPr bwMode="auto">
            <a:xfrm>
              <a:off x="4048" y="1206"/>
              <a:ext cx="502" cy="131"/>
              <a:chOff x="4048" y="1206"/>
              <a:chExt cx="502" cy="131"/>
            </a:xfrm>
          </p:grpSpPr>
          <p:sp>
            <p:nvSpPr>
              <p:cNvPr id="324988" name="Freeform 380"/>
              <p:cNvSpPr>
                <a:spLocks/>
              </p:cNvSpPr>
              <p:nvPr/>
            </p:nvSpPr>
            <p:spPr bwMode="auto">
              <a:xfrm>
                <a:off x="4099" y="1293"/>
                <a:ext cx="182" cy="17"/>
              </a:xfrm>
              <a:custGeom>
                <a:avLst/>
                <a:gdLst/>
                <a:ahLst/>
                <a:cxnLst>
                  <a:cxn ang="0">
                    <a:pos x="0" y="16"/>
                  </a:cxn>
                  <a:cxn ang="0">
                    <a:pos x="0" y="14"/>
                  </a:cxn>
                  <a:cxn ang="0">
                    <a:pos x="51" y="4"/>
                  </a:cxn>
                  <a:cxn ang="0">
                    <a:pos x="107" y="7"/>
                  </a:cxn>
                  <a:cxn ang="0">
                    <a:pos x="180" y="0"/>
                  </a:cxn>
                  <a:cxn ang="0">
                    <a:pos x="181" y="9"/>
                  </a:cxn>
                  <a:cxn ang="0">
                    <a:pos x="0" y="16"/>
                  </a:cxn>
                </a:cxnLst>
                <a:rect l="0" t="0" r="r" b="b"/>
                <a:pathLst>
                  <a:path w="182" h="17">
                    <a:moveTo>
                      <a:pt x="0" y="16"/>
                    </a:moveTo>
                    <a:lnTo>
                      <a:pt x="0" y="14"/>
                    </a:lnTo>
                    <a:lnTo>
                      <a:pt x="51" y="4"/>
                    </a:lnTo>
                    <a:lnTo>
                      <a:pt x="107" y="7"/>
                    </a:lnTo>
                    <a:lnTo>
                      <a:pt x="180" y="0"/>
                    </a:lnTo>
                    <a:lnTo>
                      <a:pt x="181" y="9"/>
                    </a:lnTo>
                    <a:lnTo>
                      <a:pt x="0" y="16"/>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989" name="Freeform 381"/>
              <p:cNvSpPr>
                <a:spLocks/>
              </p:cNvSpPr>
              <p:nvPr/>
            </p:nvSpPr>
            <p:spPr bwMode="auto">
              <a:xfrm>
                <a:off x="4307" y="1270"/>
                <a:ext cx="97" cy="28"/>
              </a:xfrm>
              <a:custGeom>
                <a:avLst/>
                <a:gdLst/>
                <a:ahLst/>
                <a:cxnLst>
                  <a:cxn ang="0">
                    <a:pos x="96" y="27"/>
                  </a:cxn>
                  <a:cxn ang="0">
                    <a:pos x="96" y="21"/>
                  </a:cxn>
                  <a:cxn ang="0">
                    <a:pos x="94" y="21"/>
                  </a:cxn>
                  <a:cxn ang="0">
                    <a:pos x="94" y="16"/>
                  </a:cxn>
                  <a:cxn ang="0">
                    <a:pos x="93" y="16"/>
                  </a:cxn>
                  <a:cxn ang="0">
                    <a:pos x="91" y="0"/>
                  </a:cxn>
                  <a:cxn ang="0">
                    <a:pos x="27" y="0"/>
                  </a:cxn>
                  <a:cxn ang="0">
                    <a:pos x="27" y="12"/>
                  </a:cxn>
                  <a:cxn ang="0">
                    <a:pos x="20" y="12"/>
                  </a:cxn>
                  <a:cxn ang="0">
                    <a:pos x="9" y="16"/>
                  </a:cxn>
                  <a:cxn ang="0">
                    <a:pos x="15" y="12"/>
                  </a:cxn>
                  <a:cxn ang="0">
                    <a:pos x="0" y="12"/>
                  </a:cxn>
                  <a:cxn ang="0">
                    <a:pos x="1" y="27"/>
                  </a:cxn>
                  <a:cxn ang="0">
                    <a:pos x="20" y="25"/>
                  </a:cxn>
                  <a:cxn ang="0">
                    <a:pos x="17" y="27"/>
                  </a:cxn>
                  <a:cxn ang="0">
                    <a:pos x="96" y="27"/>
                  </a:cxn>
                </a:cxnLst>
                <a:rect l="0" t="0" r="r" b="b"/>
                <a:pathLst>
                  <a:path w="97" h="28">
                    <a:moveTo>
                      <a:pt x="96" y="27"/>
                    </a:moveTo>
                    <a:lnTo>
                      <a:pt x="96" y="21"/>
                    </a:lnTo>
                    <a:lnTo>
                      <a:pt x="94" y="21"/>
                    </a:lnTo>
                    <a:lnTo>
                      <a:pt x="94" y="16"/>
                    </a:lnTo>
                    <a:lnTo>
                      <a:pt x="93" y="16"/>
                    </a:lnTo>
                    <a:lnTo>
                      <a:pt x="91" y="0"/>
                    </a:lnTo>
                    <a:lnTo>
                      <a:pt x="27" y="0"/>
                    </a:lnTo>
                    <a:lnTo>
                      <a:pt x="27" y="12"/>
                    </a:lnTo>
                    <a:lnTo>
                      <a:pt x="20" y="12"/>
                    </a:lnTo>
                    <a:lnTo>
                      <a:pt x="9" y="16"/>
                    </a:lnTo>
                    <a:lnTo>
                      <a:pt x="15" y="12"/>
                    </a:lnTo>
                    <a:lnTo>
                      <a:pt x="0" y="12"/>
                    </a:lnTo>
                    <a:lnTo>
                      <a:pt x="1" y="27"/>
                    </a:lnTo>
                    <a:lnTo>
                      <a:pt x="20" y="25"/>
                    </a:lnTo>
                    <a:lnTo>
                      <a:pt x="17" y="27"/>
                    </a:lnTo>
                    <a:lnTo>
                      <a:pt x="96" y="27"/>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990" name="Freeform 382"/>
              <p:cNvSpPr>
                <a:spLocks/>
              </p:cNvSpPr>
              <p:nvPr/>
            </p:nvSpPr>
            <p:spPr bwMode="auto">
              <a:xfrm>
                <a:off x="4280" y="1224"/>
                <a:ext cx="28" cy="76"/>
              </a:xfrm>
              <a:custGeom>
                <a:avLst/>
                <a:gdLst/>
                <a:ahLst/>
                <a:cxnLst>
                  <a:cxn ang="0">
                    <a:pos x="0" y="75"/>
                  </a:cxn>
                  <a:cxn ang="0">
                    <a:pos x="5" y="0"/>
                  </a:cxn>
                  <a:cxn ang="0">
                    <a:pos x="6" y="5"/>
                  </a:cxn>
                  <a:cxn ang="0">
                    <a:pos x="9" y="23"/>
                  </a:cxn>
                  <a:cxn ang="0">
                    <a:pos x="26" y="23"/>
                  </a:cxn>
                  <a:cxn ang="0">
                    <a:pos x="27" y="38"/>
                  </a:cxn>
                  <a:cxn ang="0">
                    <a:pos x="25" y="38"/>
                  </a:cxn>
                  <a:cxn ang="0">
                    <a:pos x="25" y="75"/>
                  </a:cxn>
                  <a:cxn ang="0">
                    <a:pos x="0" y="75"/>
                  </a:cxn>
                </a:cxnLst>
                <a:rect l="0" t="0" r="r" b="b"/>
                <a:pathLst>
                  <a:path w="28" h="76">
                    <a:moveTo>
                      <a:pt x="0" y="75"/>
                    </a:moveTo>
                    <a:lnTo>
                      <a:pt x="5" y="0"/>
                    </a:lnTo>
                    <a:lnTo>
                      <a:pt x="6" y="5"/>
                    </a:lnTo>
                    <a:lnTo>
                      <a:pt x="9" y="23"/>
                    </a:lnTo>
                    <a:lnTo>
                      <a:pt x="26" y="23"/>
                    </a:lnTo>
                    <a:lnTo>
                      <a:pt x="27" y="38"/>
                    </a:lnTo>
                    <a:lnTo>
                      <a:pt x="25" y="38"/>
                    </a:lnTo>
                    <a:lnTo>
                      <a:pt x="25" y="75"/>
                    </a:lnTo>
                    <a:lnTo>
                      <a:pt x="0" y="75"/>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991" name="Freeform 383"/>
              <p:cNvSpPr>
                <a:spLocks/>
              </p:cNvSpPr>
              <p:nvPr/>
            </p:nvSpPr>
            <p:spPr bwMode="auto">
              <a:xfrm>
                <a:off x="4364" y="1244"/>
                <a:ext cx="17" cy="27"/>
              </a:xfrm>
              <a:custGeom>
                <a:avLst/>
                <a:gdLst/>
                <a:ahLst/>
                <a:cxnLst>
                  <a:cxn ang="0">
                    <a:pos x="16" y="26"/>
                  </a:cxn>
                  <a:cxn ang="0">
                    <a:pos x="8" y="7"/>
                  </a:cxn>
                  <a:cxn ang="0">
                    <a:pos x="16" y="5"/>
                  </a:cxn>
                  <a:cxn ang="0">
                    <a:pos x="8" y="0"/>
                  </a:cxn>
                  <a:cxn ang="0">
                    <a:pos x="0" y="5"/>
                  </a:cxn>
                  <a:cxn ang="0">
                    <a:pos x="4" y="10"/>
                  </a:cxn>
                  <a:cxn ang="0">
                    <a:pos x="0" y="26"/>
                  </a:cxn>
                  <a:cxn ang="0">
                    <a:pos x="16" y="26"/>
                  </a:cxn>
                </a:cxnLst>
                <a:rect l="0" t="0" r="r" b="b"/>
                <a:pathLst>
                  <a:path w="17" h="27">
                    <a:moveTo>
                      <a:pt x="16" y="26"/>
                    </a:moveTo>
                    <a:lnTo>
                      <a:pt x="8" y="7"/>
                    </a:lnTo>
                    <a:lnTo>
                      <a:pt x="16" y="5"/>
                    </a:lnTo>
                    <a:lnTo>
                      <a:pt x="8" y="0"/>
                    </a:lnTo>
                    <a:lnTo>
                      <a:pt x="0" y="5"/>
                    </a:lnTo>
                    <a:lnTo>
                      <a:pt x="4" y="10"/>
                    </a:lnTo>
                    <a:lnTo>
                      <a:pt x="0" y="26"/>
                    </a:lnTo>
                    <a:lnTo>
                      <a:pt x="16" y="26"/>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992" name="Freeform 384"/>
              <p:cNvSpPr>
                <a:spLocks/>
              </p:cNvSpPr>
              <p:nvPr/>
            </p:nvSpPr>
            <p:spPr bwMode="auto">
              <a:xfrm>
                <a:off x="4472" y="1280"/>
                <a:ext cx="30" cy="17"/>
              </a:xfrm>
              <a:custGeom>
                <a:avLst/>
                <a:gdLst/>
                <a:ahLst/>
                <a:cxnLst>
                  <a:cxn ang="0">
                    <a:pos x="12" y="16"/>
                  </a:cxn>
                  <a:cxn ang="0">
                    <a:pos x="9" y="12"/>
                  </a:cxn>
                  <a:cxn ang="0">
                    <a:pos x="14" y="12"/>
                  </a:cxn>
                  <a:cxn ang="0">
                    <a:pos x="16" y="5"/>
                  </a:cxn>
                  <a:cxn ang="0">
                    <a:pos x="29" y="5"/>
                  </a:cxn>
                  <a:cxn ang="0">
                    <a:pos x="16" y="5"/>
                  </a:cxn>
                  <a:cxn ang="0">
                    <a:pos x="15" y="0"/>
                  </a:cxn>
                  <a:cxn ang="0">
                    <a:pos x="1" y="0"/>
                  </a:cxn>
                  <a:cxn ang="0">
                    <a:pos x="0" y="8"/>
                  </a:cxn>
                  <a:cxn ang="0">
                    <a:pos x="2" y="12"/>
                  </a:cxn>
                  <a:cxn ang="0">
                    <a:pos x="8" y="12"/>
                  </a:cxn>
                  <a:cxn ang="0">
                    <a:pos x="8" y="16"/>
                  </a:cxn>
                  <a:cxn ang="0">
                    <a:pos x="12" y="16"/>
                  </a:cxn>
                </a:cxnLst>
                <a:rect l="0" t="0" r="r" b="b"/>
                <a:pathLst>
                  <a:path w="30" h="17">
                    <a:moveTo>
                      <a:pt x="12" y="16"/>
                    </a:moveTo>
                    <a:lnTo>
                      <a:pt x="9" y="12"/>
                    </a:lnTo>
                    <a:lnTo>
                      <a:pt x="14" y="12"/>
                    </a:lnTo>
                    <a:lnTo>
                      <a:pt x="16" y="5"/>
                    </a:lnTo>
                    <a:lnTo>
                      <a:pt x="29" y="5"/>
                    </a:lnTo>
                    <a:lnTo>
                      <a:pt x="16" y="5"/>
                    </a:lnTo>
                    <a:lnTo>
                      <a:pt x="15" y="0"/>
                    </a:lnTo>
                    <a:lnTo>
                      <a:pt x="1" y="0"/>
                    </a:lnTo>
                    <a:lnTo>
                      <a:pt x="0" y="8"/>
                    </a:lnTo>
                    <a:lnTo>
                      <a:pt x="2" y="12"/>
                    </a:lnTo>
                    <a:lnTo>
                      <a:pt x="8" y="12"/>
                    </a:lnTo>
                    <a:lnTo>
                      <a:pt x="8" y="16"/>
                    </a:lnTo>
                    <a:lnTo>
                      <a:pt x="12" y="16"/>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993" name="Freeform 385"/>
              <p:cNvSpPr>
                <a:spLocks/>
              </p:cNvSpPr>
              <p:nvPr/>
            </p:nvSpPr>
            <p:spPr bwMode="auto">
              <a:xfrm>
                <a:off x="4415" y="1283"/>
                <a:ext cx="18" cy="17"/>
              </a:xfrm>
              <a:custGeom>
                <a:avLst/>
                <a:gdLst/>
                <a:ahLst/>
                <a:cxnLst>
                  <a:cxn ang="0">
                    <a:pos x="6" y="16"/>
                  </a:cxn>
                  <a:cxn ang="0">
                    <a:pos x="3" y="10"/>
                  </a:cxn>
                  <a:cxn ang="0">
                    <a:pos x="0" y="10"/>
                  </a:cxn>
                  <a:cxn ang="0">
                    <a:pos x="0" y="0"/>
                  </a:cxn>
                  <a:cxn ang="0">
                    <a:pos x="17" y="0"/>
                  </a:cxn>
                  <a:cxn ang="0">
                    <a:pos x="17" y="10"/>
                  </a:cxn>
                  <a:cxn ang="0">
                    <a:pos x="12" y="10"/>
                  </a:cxn>
                  <a:cxn ang="0">
                    <a:pos x="11" y="16"/>
                  </a:cxn>
                  <a:cxn ang="0">
                    <a:pos x="6" y="16"/>
                  </a:cxn>
                </a:cxnLst>
                <a:rect l="0" t="0" r="r" b="b"/>
                <a:pathLst>
                  <a:path w="18" h="17">
                    <a:moveTo>
                      <a:pt x="6" y="16"/>
                    </a:moveTo>
                    <a:lnTo>
                      <a:pt x="3" y="10"/>
                    </a:lnTo>
                    <a:lnTo>
                      <a:pt x="0" y="10"/>
                    </a:lnTo>
                    <a:lnTo>
                      <a:pt x="0" y="0"/>
                    </a:lnTo>
                    <a:lnTo>
                      <a:pt x="17" y="0"/>
                    </a:lnTo>
                    <a:lnTo>
                      <a:pt x="17" y="10"/>
                    </a:lnTo>
                    <a:lnTo>
                      <a:pt x="12" y="10"/>
                    </a:lnTo>
                    <a:lnTo>
                      <a:pt x="11" y="16"/>
                    </a:lnTo>
                    <a:lnTo>
                      <a:pt x="6" y="16"/>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994" name="Freeform 386"/>
              <p:cNvSpPr>
                <a:spLocks/>
              </p:cNvSpPr>
              <p:nvPr/>
            </p:nvSpPr>
            <p:spPr bwMode="auto">
              <a:xfrm>
                <a:off x="4280" y="1206"/>
                <a:ext cx="17" cy="17"/>
              </a:xfrm>
              <a:custGeom>
                <a:avLst/>
                <a:gdLst/>
                <a:ahLst/>
                <a:cxnLst>
                  <a:cxn ang="0">
                    <a:pos x="16" y="10"/>
                  </a:cxn>
                  <a:cxn ang="0">
                    <a:pos x="8" y="10"/>
                  </a:cxn>
                  <a:cxn ang="0">
                    <a:pos x="8" y="16"/>
                  </a:cxn>
                  <a:cxn ang="0">
                    <a:pos x="7" y="16"/>
                  </a:cxn>
                  <a:cxn ang="0">
                    <a:pos x="5" y="10"/>
                  </a:cxn>
                  <a:cxn ang="0">
                    <a:pos x="0" y="10"/>
                  </a:cxn>
                  <a:cxn ang="0">
                    <a:pos x="5" y="8"/>
                  </a:cxn>
                  <a:cxn ang="0">
                    <a:pos x="5" y="0"/>
                  </a:cxn>
                  <a:cxn ang="0">
                    <a:pos x="7" y="10"/>
                  </a:cxn>
                  <a:cxn ang="0">
                    <a:pos x="16" y="10"/>
                  </a:cxn>
                </a:cxnLst>
                <a:rect l="0" t="0" r="r" b="b"/>
                <a:pathLst>
                  <a:path w="17" h="17">
                    <a:moveTo>
                      <a:pt x="16" y="10"/>
                    </a:moveTo>
                    <a:lnTo>
                      <a:pt x="8" y="10"/>
                    </a:lnTo>
                    <a:lnTo>
                      <a:pt x="8" y="16"/>
                    </a:lnTo>
                    <a:lnTo>
                      <a:pt x="7" y="16"/>
                    </a:lnTo>
                    <a:lnTo>
                      <a:pt x="5" y="10"/>
                    </a:lnTo>
                    <a:lnTo>
                      <a:pt x="0" y="10"/>
                    </a:lnTo>
                    <a:lnTo>
                      <a:pt x="5" y="8"/>
                    </a:lnTo>
                    <a:lnTo>
                      <a:pt x="5" y="0"/>
                    </a:lnTo>
                    <a:lnTo>
                      <a:pt x="7" y="10"/>
                    </a:lnTo>
                    <a:lnTo>
                      <a:pt x="16" y="10"/>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995" name="Freeform 387"/>
              <p:cNvSpPr>
                <a:spLocks/>
              </p:cNvSpPr>
              <p:nvPr/>
            </p:nvSpPr>
            <p:spPr bwMode="auto">
              <a:xfrm>
                <a:off x="4375" y="1259"/>
                <a:ext cx="17" cy="17"/>
              </a:xfrm>
              <a:custGeom>
                <a:avLst/>
                <a:gdLst/>
                <a:ahLst/>
                <a:cxnLst>
                  <a:cxn ang="0">
                    <a:pos x="8" y="16"/>
                  </a:cxn>
                  <a:cxn ang="0">
                    <a:pos x="8" y="8"/>
                  </a:cxn>
                  <a:cxn ang="0">
                    <a:pos x="0" y="8"/>
                  </a:cxn>
                  <a:cxn ang="0">
                    <a:pos x="0" y="2"/>
                  </a:cxn>
                  <a:cxn ang="0">
                    <a:pos x="8" y="2"/>
                  </a:cxn>
                  <a:cxn ang="0">
                    <a:pos x="8" y="0"/>
                  </a:cxn>
                  <a:cxn ang="0">
                    <a:pos x="16" y="2"/>
                  </a:cxn>
                  <a:cxn ang="0">
                    <a:pos x="16" y="7"/>
                  </a:cxn>
                  <a:cxn ang="0">
                    <a:pos x="16" y="13"/>
                  </a:cxn>
                  <a:cxn ang="0">
                    <a:pos x="8" y="16"/>
                  </a:cxn>
                </a:cxnLst>
                <a:rect l="0" t="0" r="r" b="b"/>
                <a:pathLst>
                  <a:path w="17" h="17">
                    <a:moveTo>
                      <a:pt x="8" y="16"/>
                    </a:moveTo>
                    <a:lnTo>
                      <a:pt x="8" y="8"/>
                    </a:lnTo>
                    <a:lnTo>
                      <a:pt x="0" y="8"/>
                    </a:lnTo>
                    <a:lnTo>
                      <a:pt x="0" y="2"/>
                    </a:lnTo>
                    <a:lnTo>
                      <a:pt x="8" y="2"/>
                    </a:lnTo>
                    <a:lnTo>
                      <a:pt x="8" y="0"/>
                    </a:lnTo>
                    <a:lnTo>
                      <a:pt x="16" y="2"/>
                    </a:lnTo>
                    <a:lnTo>
                      <a:pt x="16" y="7"/>
                    </a:lnTo>
                    <a:lnTo>
                      <a:pt x="16" y="13"/>
                    </a:lnTo>
                    <a:lnTo>
                      <a:pt x="8" y="16"/>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996" name="Freeform 388"/>
              <p:cNvSpPr>
                <a:spLocks/>
              </p:cNvSpPr>
              <p:nvPr/>
            </p:nvSpPr>
            <p:spPr bwMode="auto">
              <a:xfrm>
                <a:off x="4397" y="1257"/>
                <a:ext cx="17" cy="17"/>
              </a:xfrm>
              <a:custGeom>
                <a:avLst/>
                <a:gdLst/>
                <a:ahLst/>
                <a:cxnLst>
                  <a:cxn ang="0">
                    <a:pos x="0" y="13"/>
                  </a:cxn>
                  <a:cxn ang="0">
                    <a:pos x="0" y="0"/>
                  </a:cxn>
                  <a:cxn ang="0">
                    <a:pos x="2" y="0"/>
                  </a:cxn>
                  <a:cxn ang="0">
                    <a:pos x="5" y="9"/>
                  </a:cxn>
                  <a:cxn ang="0">
                    <a:pos x="16" y="9"/>
                  </a:cxn>
                  <a:cxn ang="0">
                    <a:pos x="5" y="9"/>
                  </a:cxn>
                  <a:cxn ang="0">
                    <a:pos x="5" y="16"/>
                  </a:cxn>
                  <a:cxn ang="0">
                    <a:pos x="0" y="13"/>
                  </a:cxn>
                </a:cxnLst>
                <a:rect l="0" t="0" r="r" b="b"/>
                <a:pathLst>
                  <a:path w="17" h="17">
                    <a:moveTo>
                      <a:pt x="0" y="13"/>
                    </a:moveTo>
                    <a:lnTo>
                      <a:pt x="0" y="0"/>
                    </a:lnTo>
                    <a:lnTo>
                      <a:pt x="2" y="0"/>
                    </a:lnTo>
                    <a:lnTo>
                      <a:pt x="5" y="9"/>
                    </a:lnTo>
                    <a:lnTo>
                      <a:pt x="16" y="9"/>
                    </a:lnTo>
                    <a:lnTo>
                      <a:pt x="5" y="9"/>
                    </a:lnTo>
                    <a:lnTo>
                      <a:pt x="5" y="16"/>
                    </a:lnTo>
                    <a:lnTo>
                      <a:pt x="0" y="13"/>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997" name="Freeform 389"/>
              <p:cNvSpPr>
                <a:spLocks/>
              </p:cNvSpPr>
              <p:nvPr/>
            </p:nvSpPr>
            <p:spPr bwMode="auto">
              <a:xfrm>
                <a:off x="4342" y="1250"/>
                <a:ext cx="1" cy="21"/>
              </a:xfrm>
              <a:custGeom>
                <a:avLst/>
                <a:gdLst/>
                <a:ahLst/>
                <a:cxnLst>
                  <a:cxn ang="0">
                    <a:pos x="0" y="20"/>
                  </a:cxn>
                  <a:cxn ang="0">
                    <a:pos x="0" y="0"/>
                  </a:cxn>
                  <a:cxn ang="0">
                    <a:pos x="0" y="20"/>
                  </a:cxn>
                </a:cxnLst>
                <a:rect l="0" t="0" r="r" b="b"/>
                <a:pathLst>
                  <a:path w="1" h="21">
                    <a:moveTo>
                      <a:pt x="0" y="20"/>
                    </a:moveTo>
                    <a:lnTo>
                      <a:pt x="0" y="0"/>
                    </a:lnTo>
                    <a:lnTo>
                      <a:pt x="0" y="20"/>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998" name="Freeform 390"/>
              <p:cNvSpPr>
                <a:spLocks/>
              </p:cNvSpPr>
              <p:nvPr/>
            </p:nvSpPr>
            <p:spPr bwMode="auto">
              <a:xfrm>
                <a:off x="4048" y="1293"/>
                <a:ext cx="502" cy="31"/>
              </a:xfrm>
              <a:custGeom>
                <a:avLst/>
                <a:gdLst/>
                <a:ahLst/>
                <a:cxnLst>
                  <a:cxn ang="0">
                    <a:pos x="461" y="30"/>
                  </a:cxn>
                  <a:cxn ang="0">
                    <a:pos x="477" y="20"/>
                  </a:cxn>
                  <a:cxn ang="0">
                    <a:pos x="501" y="0"/>
                  </a:cxn>
                  <a:cxn ang="0">
                    <a:pos x="0" y="13"/>
                  </a:cxn>
                  <a:cxn ang="0">
                    <a:pos x="2" y="30"/>
                  </a:cxn>
                  <a:cxn ang="0">
                    <a:pos x="461" y="30"/>
                  </a:cxn>
                </a:cxnLst>
                <a:rect l="0" t="0" r="r" b="b"/>
                <a:pathLst>
                  <a:path w="502" h="31">
                    <a:moveTo>
                      <a:pt x="461" y="30"/>
                    </a:moveTo>
                    <a:lnTo>
                      <a:pt x="477" y="20"/>
                    </a:lnTo>
                    <a:lnTo>
                      <a:pt x="501" y="0"/>
                    </a:lnTo>
                    <a:lnTo>
                      <a:pt x="0" y="13"/>
                    </a:lnTo>
                    <a:lnTo>
                      <a:pt x="2" y="30"/>
                    </a:lnTo>
                    <a:lnTo>
                      <a:pt x="461" y="30"/>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999" name="Freeform 391"/>
              <p:cNvSpPr>
                <a:spLocks/>
              </p:cNvSpPr>
              <p:nvPr/>
            </p:nvSpPr>
            <p:spPr bwMode="auto">
              <a:xfrm>
                <a:off x="4293" y="1238"/>
                <a:ext cx="17" cy="17"/>
              </a:xfrm>
              <a:custGeom>
                <a:avLst/>
                <a:gdLst/>
                <a:ahLst/>
                <a:cxnLst>
                  <a:cxn ang="0">
                    <a:pos x="8" y="16"/>
                  </a:cxn>
                  <a:cxn ang="0">
                    <a:pos x="8" y="5"/>
                  </a:cxn>
                  <a:cxn ang="0">
                    <a:pos x="0" y="5"/>
                  </a:cxn>
                  <a:cxn ang="0">
                    <a:pos x="0" y="0"/>
                  </a:cxn>
                  <a:cxn ang="0">
                    <a:pos x="16" y="0"/>
                  </a:cxn>
                  <a:cxn ang="0">
                    <a:pos x="16" y="5"/>
                  </a:cxn>
                  <a:cxn ang="0">
                    <a:pos x="10" y="5"/>
                  </a:cxn>
                  <a:cxn ang="0">
                    <a:pos x="8" y="16"/>
                  </a:cxn>
                </a:cxnLst>
                <a:rect l="0" t="0" r="r" b="b"/>
                <a:pathLst>
                  <a:path w="17" h="17">
                    <a:moveTo>
                      <a:pt x="8" y="16"/>
                    </a:moveTo>
                    <a:lnTo>
                      <a:pt x="8" y="5"/>
                    </a:lnTo>
                    <a:lnTo>
                      <a:pt x="0" y="5"/>
                    </a:lnTo>
                    <a:lnTo>
                      <a:pt x="0" y="0"/>
                    </a:lnTo>
                    <a:lnTo>
                      <a:pt x="16" y="0"/>
                    </a:lnTo>
                    <a:lnTo>
                      <a:pt x="16" y="5"/>
                    </a:lnTo>
                    <a:lnTo>
                      <a:pt x="10" y="5"/>
                    </a:lnTo>
                    <a:lnTo>
                      <a:pt x="8" y="16"/>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5000" name="Freeform 392"/>
              <p:cNvSpPr>
                <a:spLocks/>
              </p:cNvSpPr>
              <p:nvPr/>
            </p:nvSpPr>
            <p:spPr bwMode="auto">
              <a:xfrm>
                <a:off x="4051" y="1320"/>
                <a:ext cx="468" cy="17"/>
              </a:xfrm>
              <a:custGeom>
                <a:avLst/>
                <a:gdLst/>
                <a:ahLst/>
                <a:cxnLst>
                  <a:cxn ang="0">
                    <a:pos x="466" y="3"/>
                  </a:cxn>
                  <a:cxn ang="0">
                    <a:pos x="463" y="5"/>
                  </a:cxn>
                  <a:cxn ang="0">
                    <a:pos x="460" y="0"/>
                  </a:cxn>
                  <a:cxn ang="0">
                    <a:pos x="467" y="1"/>
                  </a:cxn>
                  <a:cxn ang="0">
                    <a:pos x="453" y="13"/>
                  </a:cxn>
                  <a:cxn ang="0">
                    <a:pos x="399" y="16"/>
                  </a:cxn>
                  <a:cxn ang="0">
                    <a:pos x="5" y="13"/>
                  </a:cxn>
                  <a:cxn ang="0">
                    <a:pos x="2" y="5"/>
                  </a:cxn>
                  <a:cxn ang="0">
                    <a:pos x="0" y="3"/>
                  </a:cxn>
                  <a:cxn ang="0">
                    <a:pos x="466" y="3"/>
                  </a:cxn>
                </a:cxnLst>
                <a:rect l="0" t="0" r="r" b="b"/>
                <a:pathLst>
                  <a:path w="468" h="17">
                    <a:moveTo>
                      <a:pt x="466" y="3"/>
                    </a:moveTo>
                    <a:lnTo>
                      <a:pt x="463" y="5"/>
                    </a:lnTo>
                    <a:lnTo>
                      <a:pt x="460" y="0"/>
                    </a:lnTo>
                    <a:lnTo>
                      <a:pt x="467" y="1"/>
                    </a:lnTo>
                    <a:lnTo>
                      <a:pt x="453" y="13"/>
                    </a:lnTo>
                    <a:lnTo>
                      <a:pt x="399" y="16"/>
                    </a:lnTo>
                    <a:lnTo>
                      <a:pt x="5" y="13"/>
                    </a:lnTo>
                    <a:lnTo>
                      <a:pt x="2" y="5"/>
                    </a:lnTo>
                    <a:lnTo>
                      <a:pt x="0" y="3"/>
                    </a:lnTo>
                    <a:lnTo>
                      <a:pt x="466" y="3"/>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5001" name="Freeform 393"/>
              <p:cNvSpPr>
                <a:spLocks/>
              </p:cNvSpPr>
              <p:nvPr/>
            </p:nvSpPr>
            <p:spPr bwMode="auto">
              <a:xfrm>
                <a:off x="4269" y="1276"/>
                <a:ext cx="17" cy="17"/>
              </a:xfrm>
              <a:custGeom>
                <a:avLst/>
                <a:gdLst/>
                <a:ahLst/>
                <a:cxnLst>
                  <a:cxn ang="0">
                    <a:pos x="16" y="0"/>
                  </a:cxn>
                  <a:cxn ang="0">
                    <a:pos x="10" y="2"/>
                  </a:cxn>
                  <a:cxn ang="0">
                    <a:pos x="4" y="6"/>
                  </a:cxn>
                  <a:cxn ang="0">
                    <a:pos x="0" y="9"/>
                  </a:cxn>
                  <a:cxn ang="0">
                    <a:pos x="0" y="16"/>
                  </a:cxn>
                  <a:cxn ang="0">
                    <a:pos x="16" y="16"/>
                  </a:cxn>
                  <a:cxn ang="0">
                    <a:pos x="16" y="0"/>
                  </a:cxn>
                </a:cxnLst>
                <a:rect l="0" t="0" r="r" b="b"/>
                <a:pathLst>
                  <a:path w="17" h="17">
                    <a:moveTo>
                      <a:pt x="16" y="0"/>
                    </a:moveTo>
                    <a:lnTo>
                      <a:pt x="10" y="2"/>
                    </a:lnTo>
                    <a:lnTo>
                      <a:pt x="4" y="6"/>
                    </a:lnTo>
                    <a:lnTo>
                      <a:pt x="0" y="9"/>
                    </a:lnTo>
                    <a:lnTo>
                      <a:pt x="0" y="16"/>
                    </a:lnTo>
                    <a:lnTo>
                      <a:pt x="16" y="16"/>
                    </a:lnTo>
                    <a:lnTo>
                      <a:pt x="16" y="0"/>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grpSp>
        <p:sp>
          <p:nvSpPr>
            <p:cNvPr id="325002" name="Rectangle 394"/>
            <p:cNvSpPr>
              <a:spLocks noChangeArrowheads="1"/>
            </p:cNvSpPr>
            <p:nvPr/>
          </p:nvSpPr>
          <p:spPr bwMode="auto">
            <a:xfrm>
              <a:off x="4201" y="1348"/>
              <a:ext cx="238" cy="144"/>
            </a:xfrm>
            <a:prstGeom prst="rect">
              <a:avLst/>
            </a:prstGeom>
            <a:noFill/>
            <a:ln w="12700">
              <a:noFill/>
              <a:miter lim="800000"/>
              <a:headEnd/>
              <a:tailEnd/>
            </a:ln>
            <a:effectLst/>
          </p:spPr>
          <p:txBody>
            <a:bodyPr wrap="none" lIns="90488" tIns="44450" rIns="90488" bIns="44450">
              <a:spAutoFit/>
            </a:bodyPr>
            <a:lstStyle/>
            <a:p>
              <a:pPr>
                <a:lnSpc>
                  <a:spcPct val="90000"/>
                </a:lnSpc>
                <a:spcBef>
                  <a:spcPct val="0"/>
                </a:spcBef>
                <a:buSzTx/>
              </a:pPr>
              <a:r>
                <a:rPr lang="en-US" sz="1000" b="1">
                  <a:solidFill>
                    <a:schemeClr val="tx2"/>
                  </a:solidFill>
                  <a:cs typeface="Times New Roman" charset="0"/>
                </a:rPr>
                <a:t>LSD</a:t>
              </a:r>
            </a:p>
          </p:txBody>
        </p:sp>
      </p:grpSp>
      <p:grpSp>
        <p:nvGrpSpPr>
          <p:cNvPr id="325003" name="Group 395"/>
          <p:cNvGrpSpPr>
            <a:grpSpLocks/>
          </p:cNvGrpSpPr>
          <p:nvPr/>
        </p:nvGrpSpPr>
        <p:grpSpPr bwMode="auto">
          <a:xfrm>
            <a:off x="7986712" y="1074739"/>
            <a:ext cx="752475" cy="571500"/>
            <a:chOff x="4071" y="677"/>
            <a:chExt cx="474" cy="360"/>
          </a:xfrm>
        </p:grpSpPr>
        <p:pic>
          <p:nvPicPr>
            <p:cNvPr id="325004" name="Picture 396"/>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71" y="677"/>
              <a:ext cx="474" cy="152"/>
            </a:xfrm>
            <a:prstGeom prst="rect">
              <a:avLst/>
            </a:prstGeom>
            <a:noFill/>
            <a:ln w="12700">
              <a:noFill/>
              <a:miter lim="800000"/>
              <a:headEnd/>
              <a:tailEnd/>
            </a:ln>
            <a:effectLst/>
          </p:spPr>
        </p:pic>
        <p:sp>
          <p:nvSpPr>
            <p:cNvPr id="325005" name="Rectangle 397"/>
            <p:cNvSpPr>
              <a:spLocks noChangeArrowheads="1"/>
            </p:cNvSpPr>
            <p:nvPr/>
          </p:nvSpPr>
          <p:spPr bwMode="auto">
            <a:xfrm>
              <a:off x="4118" y="869"/>
              <a:ext cx="395" cy="168"/>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DDG 51</a:t>
              </a:r>
            </a:p>
          </p:txBody>
        </p:sp>
      </p:grpSp>
      <p:grpSp>
        <p:nvGrpSpPr>
          <p:cNvPr id="325006" name="Group 398"/>
          <p:cNvGrpSpPr>
            <a:grpSpLocks/>
          </p:cNvGrpSpPr>
          <p:nvPr/>
        </p:nvGrpSpPr>
        <p:grpSpPr bwMode="auto">
          <a:xfrm>
            <a:off x="7016751" y="1698625"/>
            <a:ext cx="828675" cy="569913"/>
            <a:chOff x="3460" y="1070"/>
            <a:chExt cx="522" cy="359"/>
          </a:xfrm>
        </p:grpSpPr>
        <p:pic>
          <p:nvPicPr>
            <p:cNvPr id="325007" name="Picture 399"/>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60" y="1070"/>
              <a:ext cx="522" cy="248"/>
            </a:xfrm>
            <a:prstGeom prst="rect">
              <a:avLst/>
            </a:prstGeom>
            <a:noFill/>
            <a:ln w="12700">
              <a:noFill/>
              <a:miter lim="800000"/>
              <a:headEnd/>
              <a:tailEnd/>
            </a:ln>
            <a:effectLst/>
          </p:spPr>
        </p:pic>
        <p:sp>
          <p:nvSpPr>
            <p:cNvPr id="325008" name="Rectangle 400"/>
            <p:cNvSpPr>
              <a:spLocks noChangeArrowheads="1"/>
            </p:cNvSpPr>
            <p:nvPr/>
          </p:nvSpPr>
          <p:spPr bwMode="auto">
            <a:xfrm>
              <a:off x="3520" y="1311"/>
              <a:ext cx="296" cy="118"/>
            </a:xfrm>
            <a:prstGeom prst="rect">
              <a:avLst/>
            </a:prstGeom>
            <a:noFill/>
            <a:ln w="12700">
              <a:noFill/>
              <a:miter lim="800000"/>
              <a:headEnd/>
              <a:tailEnd/>
            </a:ln>
            <a:effectLst/>
          </p:spPr>
          <p:txBody>
            <a:bodyPr wrap="none" lIns="46038" tIns="23812" rIns="46038" bIns="23812">
              <a:spAutoFit/>
            </a:bodyPr>
            <a:lstStyle/>
            <a:p>
              <a:pPr defTabSz="228583">
                <a:lnSpc>
                  <a:spcPct val="90000"/>
                </a:lnSpc>
                <a:spcBef>
                  <a:spcPct val="0"/>
                </a:spcBef>
              </a:pPr>
              <a:r>
                <a:rPr lang="en-US" sz="1000" b="1">
                  <a:cs typeface="Times New Roman" charset="0"/>
                </a:rPr>
                <a:t>CG - 51</a:t>
              </a:r>
            </a:p>
          </p:txBody>
        </p:sp>
      </p:grpSp>
      <p:grpSp>
        <p:nvGrpSpPr>
          <p:cNvPr id="325009" name="Group 401"/>
          <p:cNvGrpSpPr>
            <a:grpSpLocks/>
          </p:cNvGrpSpPr>
          <p:nvPr/>
        </p:nvGrpSpPr>
        <p:grpSpPr bwMode="auto">
          <a:xfrm>
            <a:off x="7078662" y="350839"/>
            <a:ext cx="842963" cy="600075"/>
            <a:chOff x="3499" y="221"/>
            <a:chExt cx="531" cy="378"/>
          </a:xfrm>
        </p:grpSpPr>
        <p:pic>
          <p:nvPicPr>
            <p:cNvPr id="325010" name="Picture 402"/>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99" y="221"/>
              <a:ext cx="531" cy="151"/>
            </a:xfrm>
            <a:prstGeom prst="rect">
              <a:avLst/>
            </a:prstGeom>
            <a:noFill/>
            <a:ln w="12700">
              <a:noFill/>
              <a:miter lim="800000"/>
              <a:headEnd/>
              <a:tailEnd/>
            </a:ln>
            <a:effectLst/>
          </p:spPr>
        </p:pic>
        <p:sp>
          <p:nvSpPr>
            <p:cNvPr id="325011" name="Rectangle 403"/>
            <p:cNvSpPr>
              <a:spLocks noChangeArrowheads="1"/>
            </p:cNvSpPr>
            <p:nvPr/>
          </p:nvSpPr>
          <p:spPr bwMode="auto">
            <a:xfrm>
              <a:off x="3542" y="431"/>
              <a:ext cx="444" cy="168"/>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LA CLASS</a:t>
              </a:r>
            </a:p>
          </p:txBody>
        </p:sp>
      </p:grpSp>
      <p:grpSp>
        <p:nvGrpSpPr>
          <p:cNvPr id="325012" name="Group 404"/>
          <p:cNvGrpSpPr>
            <a:grpSpLocks/>
          </p:cNvGrpSpPr>
          <p:nvPr/>
        </p:nvGrpSpPr>
        <p:grpSpPr bwMode="auto">
          <a:xfrm>
            <a:off x="7926384" y="406400"/>
            <a:ext cx="876299" cy="550863"/>
            <a:chOff x="4033" y="256"/>
            <a:chExt cx="552" cy="347"/>
          </a:xfrm>
        </p:grpSpPr>
        <p:pic>
          <p:nvPicPr>
            <p:cNvPr id="325013" name="Picture 405"/>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56" y="256"/>
              <a:ext cx="529" cy="114"/>
            </a:xfrm>
            <a:prstGeom prst="rect">
              <a:avLst/>
            </a:prstGeom>
            <a:noFill/>
            <a:ln w="12700">
              <a:noFill/>
              <a:miter lim="800000"/>
              <a:headEnd/>
              <a:tailEnd/>
            </a:ln>
            <a:effectLst/>
          </p:spPr>
        </p:pic>
        <p:sp>
          <p:nvSpPr>
            <p:cNvPr id="325014" name="Rectangle 406"/>
            <p:cNvSpPr>
              <a:spLocks noChangeArrowheads="1"/>
            </p:cNvSpPr>
            <p:nvPr/>
          </p:nvSpPr>
          <p:spPr bwMode="auto">
            <a:xfrm>
              <a:off x="4033" y="435"/>
              <a:ext cx="542" cy="168"/>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OHIO CLASS</a:t>
              </a:r>
            </a:p>
          </p:txBody>
        </p:sp>
      </p:grpSp>
      <p:grpSp>
        <p:nvGrpSpPr>
          <p:cNvPr id="325015" name="Group 407"/>
          <p:cNvGrpSpPr>
            <a:grpSpLocks/>
          </p:cNvGrpSpPr>
          <p:nvPr/>
        </p:nvGrpSpPr>
        <p:grpSpPr bwMode="auto">
          <a:xfrm>
            <a:off x="8859841" y="333375"/>
            <a:ext cx="830262" cy="642938"/>
            <a:chOff x="4621" y="210"/>
            <a:chExt cx="523" cy="405"/>
          </a:xfrm>
        </p:grpSpPr>
        <p:pic>
          <p:nvPicPr>
            <p:cNvPr id="325016" name="Picture 408"/>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21" y="210"/>
              <a:ext cx="523" cy="154"/>
            </a:xfrm>
            <a:prstGeom prst="rect">
              <a:avLst/>
            </a:prstGeom>
            <a:noFill/>
            <a:ln w="12700">
              <a:noFill/>
              <a:miter lim="800000"/>
              <a:headEnd/>
              <a:tailEnd/>
            </a:ln>
            <a:effectLst/>
          </p:spPr>
        </p:pic>
        <p:sp>
          <p:nvSpPr>
            <p:cNvPr id="325017" name="Rectangle 409"/>
            <p:cNvSpPr>
              <a:spLocks noChangeArrowheads="1"/>
            </p:cNvSpPr>
            <p:nvPr/>
          </p:nvSpPr>
          <p:spPr bwMode="auto">
            <a:xfrm>
              <a:off x="4646" y="447"/>
              <a:ext cx="432" cy="168"/>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TRIDENT</a:t>
              </a:r>
            </a:p>
          </p:txBody>
        </p:sp>
      </p:grpSp>
      <p:grpSp>
        <p:nvGrpSpPr>
          <p:cNvPr id="325018" name="Group 410"/>
          <p:cNvGrpSpPr>
            <a:grpSpLocks/>
          </p:cNvGrpSpPr>
          <p:nvPr/>
        </p:nvGrpSpPr>
        <p:grpSpPr bwMode="auto">
          <a:xfrm>
            <a:off x="9737725" y="400050"/>
            <a:ext cx="866774" cy="547688"/>
            <a:chOff x="5174" y="252"/>
            <a:chExt cx="546" cy="345"/>
          </a:xfrm>
        </p:grpSpPr>
        <p:sp>
          <p:nvSpPr>
            <p:cNvPr id="325019" name="Rectangle 411"/>
            <p:cNvSpPr>
              <a:spLocks noChangeArrowheads="1"/>
            </p:cNvSpPr>
            <p:nvPr/>
          </p:nvSpPr>
          <p:spPr bwMode="auto">
            <a:xfrm>
              <a:off x="5199" y="429"/>
              <a:ext cx="468" cy="168"/>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SEAWOLF</a:t>
              </a:r>
            </a:p>
          </p:txBody>
        </p:sp>
        <p:pic>
          <p:nvPicPr>
            <p:cNvPr id="325020" name="Picture 412"/>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74" y="252"/>
              <a:ext cx="546" cy="118"/>
            </a:xfrm>
            <a:prstGeom prst="rect">
              <a:avLst/>
            </a:prstGeom>
            <a:noFill/>
            <a:ln w="12700">
              <a:noFill/>
              <a:miter lim="800000"/>
              <a:headEnd/>
              <a:tailEnd/>
            </a:ln>
            <a:effectLst/>
          </p:spPr>
        </p:pic>
      </p:grpSp>
      <p:grpSp>
        <p:nvGrpSpPr>
          <p:cNvPr id="325021" name="Group 413"/>
          <p:cNvGrpSpPr>
            <a:grpSpLocks/>
          </p:cNvGrpSpPr>
          <p:nvPr/>
        </p:nvGrpSpPr>
        <p:grpSpPr bwMode="auto">
          <a:xfrm>
            <a:off x="6169024" y="1147764"/>
            <a:ext cx="812800" cy="476250"/>
            <a:chOff x="2926" y="723"/>
            <a:chExt cx="512" cy="300"/>
          </a:xfrm>
        </p:grpSpPr>
        <p:pic>
          <p:nvPicPr>
            <p:cNvPr id="325022" name="Picture 414"/>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928" y="723"/>
              <a:ext cx="502" cy="99"/>
            </a:xfrm>
            <a:prstGeom prst="rect">
              <a:avLst/>
            </a:prstGeom>
            <a:noFill/>
            <a:ln w="12700">
              <a:noFill/>
              <a:miter lim="800000"/>
              <a:headEnd/>
              <a:tailEnd/>
            </a:ln>
            <a:effectLst/>
          </p:spPr>
        </p:pic>
        <p:sp>
          <p:nvSpPr>
            <p:cNvPr id="325023" name="Rectangle 415"/>
            <p:cNvSpPr>
              <a:spLocks noChangeArrowheads="1"/>
            </p:cNvSpPr>
            <p:nvPr/>
          </p:nvSpPr>
          <p:spPr bwMode="auto">
            <a:xfrm>
              <a:off x="2926" y="855"/>
              <a:ext cx="512" cy="168"/>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LAFAYETTE</a:t>
              </a:r>
            </a:p>
          </p:txBody>
        </p:sp>
      </p:grpSp>
      <p:grpSp>
        <p:nvGrpSpPr>
          <p:cNvPr id="325024" name="Group 416"/>
          <p:cNvGrpSpPr>
            <a:grpSpLocks/>
          </p:cNvGrpSpPr>
          <p:nvPr/>
        </p:nvGrpSpPr>
        <p:grpSpPr bwMode="auto">
          <a:xfrm>
            <a:off x="6308725" y="4283074"/>
            <a:ext cx="1512888" cy="560388"/>
            <a:chOff x="3014" y="2698"/>
            <a:chExt cx="953" cy="353"/>
          </a:xfrm>
        </p:grpSpPr>
        <p:pic>
          <p:nvPicPr>
            <p:cNvPr id="325025" name="Picture 417"/>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14" y="2698"/>
              <a:ext cx="953" cy="157"/>
            </a:xfrm>
            <a:prstGeom prst="rect">
              <a:avLst/>
            </a:prstGeom>
            <a:noFill/>
            <a:ln w="12700">
              <a:noFill/>
              <a:miter lim="800000"/>
              <a:headEnd/>
              <a:tailEnd/>
            </a:ln>
            <a:effectLst/>
          </p:spPr>
        </p:pic>
        <p:sp>
          <p:nvSpPr>
            <p:cNvPr id="325026" name="Rectangle 418"/>
            <p:cNvSpPr>
              <a:spLocks noChangeArrowheads="1"/>
            </p:cNvSpPr>
            <p:nvPr/>
          </p:nvSpPr>
          <p:spPr bwMode="auto">
            <a:xfrm>
              <a:off x="3161" y="2883"/>
              <a:ext cx="644" cy="168"/>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HOSPITAL SHIP</a:t>
              </a:r>
            </a:p>
          </p:txBody>
        </p:sp>
      </p:grpSp>
      <p:grpSp>
        <p:nvGrpSpPr>
          <p:cNvPr id="325027" name="Group 419"/>
          <p:cNvGrpSpPr>
            <a:grpSpLocks/>
          </p:cNvGrpSpPr>
          <p:nvPr/>
        </p:nvGrpSpPr>
        <p:grpSpPr bwMode="auto">
          <a:xfrm>
            <a:off x="8859843" y="1806575"/>
            <a:ext cx="849314" cy="704850"/>
            <a:chOff x="4621" y="1138"/>
            <a:chExt cx="535" cy="444"/>
          </a:xfrm>
        </p:grpSpPr>
        <p:pic>
          <p:nvPicPr>
            <p:cNvPr id="325028" name="Picture 420"/>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634" y="1138"/>
              <a:ext cx="522" cy="133"/>
            </a:xfrm>
            <a:prstGeom prst="rect">
              <a:avLst/>
            </a:prstGeom>
            <a:noFill/>
            <a:ln w="12700">
              <a:noFill/>
              <a:miter lim="800000"/>
              <a:headEnd/>
              <a:tailEnd/>
            </a:ln>
            <a:effectLst/>
          </p:spPr>
        </p:pic>
        <p:sp>
          <p:nvSpPr>
            <p:cNvPr id="325029" name="Rectangle 421"/>
            <p:cNvSpPr>
              <a:spLocks noChangeArrowheads="1"/>
            </p:cNvSpPr>
            <p:nvPr/>
          </p:nvSpPr>
          <p:spPr bwMode="auto">
            <a:xfrm>
              <a:off x="4621" y="1317"/>
              <a:ext cx="523" cy="265"/>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CIMARRON</a:t>
              </a:r>
            </a:p>
            <a:p>
              <a:pPr algn="ctr" defTabSz="1096884">
                <a:spcBef>
                  <a:spcPct val="0"/>
                </a:spcBef>
              </a:pPr>
              <a:r>
                <a:rPr lang="en-US" sz="1000" b="1">
                  <a:solidFill>
                    <a:srgbClr val="000000"/>
                  </a:solidFill>
                  <a:cs typeface="Times New Roman" charset="0"/>
                </a:rPr>
                <a:t>AO</a:t>
              </a:r>
            </a:p>
          </p:txBody>
        </p:sp>
      </p:grpSp>
      <p:grpSp>
        <p:nvGrpSpPr>
          <p:cNvPr id="325030" name="Group 422"/>
          <p:cNvGrpSpPr>
            <a:grpSpLocks/>
          </p:cNvGrpSpPr>
          <p:nvPr/>
        </p:nvGrpSpPr>
        <p:grpSpPr bwMode="auto">
          <a:xfrm>
            <a:off x="6202364" y="2584449"/>
            <a:ext cx="811212" cy="669925"/>
            <a:chOff x="2947" y="1628"/>
            <a:chExt cx="511" cy="422"/>
          </a:xfrm>
        </p:grpSpPr>
        <p:pic>
          <p:nvPicPr>
            <p:cNvPr id="325031" name="Picture 423"/>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947" y="1628"/>
              <a:ext cx="511" cy="137"/>
            </a:xfrm>
            <a:prstGeom prst="rect">
              <a:avLst/>
            </a:prstGeom>
            <a:noFill/>
            <a:ln w="12700">
              <a:noFill/>
              <a:miter lim="800000"/>
              <a:headEnd/>
              <a:tailEnd/>
            </a:ln>
            <a:effectLst/>
          </p:spPr>
        </p:pic>
        <p:sp>
          <p:nvSpPr>
            <p:cNvPr id="325032" name="Rectangle 424"/>
            <p:cNvSpPr>
              <a:spLocks noChangeArrowheads="1"/>
            </p:cNvSpPr>
            <p:nvPr/>
          </p:nvSpPr>
          <p:spPr bwMode="auto">
            <a:xfrm>
              <a:off x="3010" y="1785"/>
              <a:ext cx="406" cy="265"/>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PRAIRIE</a:t>
              </a:r>
            </a:p>
            <a:p>
              <a:pPr algn="ctr" defTabSz="1096884">
                <a:spcBef>
                  <a:spcPct val="0"/>
                </a:spcBef>
              </a:pPr>
              <a:r>
                <a:rPr lang="en-US" sz="1000" b="1">
                  <a:solidFill>
                    <a:srgbClr val="000000"/>
                  </a:solidFill>
                  <a:cs typeface="Times New Roman" charset="0"/>
                </a:rPr>
                <a:t>AD</a:t>
              </a:r>
            </a:p>
          </p:txBody>
        </p:sp>
      </p:grpSp>
      <p:sp>
        <p:nvSpPr>
          <p:cNvPr id="325033" name="Line 425"/>
          <p:cNvSpPr>
            <a:spLocks noChangeShapeType="1"/>
          </p:cNvSpPr>
          <p:nvPr/>
        </p:nvSpPr>
        <p:spPr bwMode="auto">
          <a:xfrm>
            <a:off x="9704388" y="3430588"/>
            <a:ext cx="0" cy="3052762"/>
          </a:xfrm>
          <a:prstGeom prst="line">
            <a:avLst/>
          </a:prstGeom>
          <a:noFill/>
          <a:ln w="12700">
            <a:solidFill>
              <a:srgbClr val="000000"/>
            </a:solidFill>
            <a:round/>
            <a:headEnd/>
            <a:tailEnd/>
          </a:ln>
          <a:effectLst/>
        </p:spPr>
        <p:txBody>
          <a:bodyPr wrap="none" anchor="ctr"/>
          <a:lstStyle/>
          <a:p>
            <a:endParaRPr lang="en-US"/>
          </a:p>
        </p:txBody>
      </p:sp>
      <p:sp>
        <p:nvSpPr>
          <p:cNvPr id="325034" name="Line 426"/>
          <p:cNvSpPr>
            <a:spLocks noChangeShapeType="1"/>
          </p:cNvSpPr>
          <p:nvPr/>
        </p:nvSpPr>
        <p:spPr bwMode="auto">
          <a:xfrm>
            <a:off x="7916863" y="3430589"/>
            <a:ext cx="0" cy="3062287"/>
          </a:xfrm>
          <a:prstGeom prst="line">
            <a:avLst/>
          </a:prstGeom>
          <a:noFill/>
          <a:ln w="12700">
            <a:solidFill>
              <a:srgbClr val="000000"/>
            </a:solidFill>
            <a:round/>
            <a:headEnd/>
            <a:tailEnd/>
          </a:ln>
          <a:effectLst/>
        </p:spPr>
        <p:txBody>
          <a:bodyPr wrap="none" anchor="ctr"/>
          <a:lstStyle/>
          <a:p>
            <a:endParaRPr lang="en-US"/>
          </a:p>
        </p:txBody>
      </p:sp>
      <p:grpSp>
        <p:nvGrpSpPr>
          <p:cNvPr id="325035" name="Group 427"/>
          <p:cNvGrpSpPr>
            <a:grpSpLocks/>
          </p:cNvGrpSpPr>
          <p:nvPr/>
        </p:nvGrpSpPr>
        <p:grpSpPr bwMode="auto">
          <a:xfrm>
            <a:off x="6110289" y="3414714"/>
            <a:ext cx="4491037" cy="3081337"/>
            <a:chOff x="2889" y="2151"/>
            <a:chExt cx="2829" cy="1941"/>
          </a:xfrm>
        </p:grpSpPr>
        <p:sp>
          <p:nvSpPr>
            <p:cNvPr id="325036" name="Line 428"/>
            <p:cNvSpPr>
              <a:spLocks noChangeShapeType="1"/>
            </p:cNvSpPr>
            <p:nvPr/>
          </p:nvSpPr>
          <p:spPr bwMode="auto">
            <a:xfrm>
              <a:off x="2906" y="2633"/>
              <a:ext cx="2804" cy="0"/>
            </a:xfrm>
            <a:prstGeom prst="line">
              <a:avLst/>
            </a:prstGeom>
            <a:noFill/>
            <a:ln w="12700">
              <a:solidFill>
                <a:srgbClr val="000000"/>
              </a:solidFill>
              <a:round/>
              <a:headEnd/>
              <a:tailEnd/>
            </a:ln>
            <a:effectLst/>
          </p:spPr>
          <p:txBody>
            <a:bodyPr wrap="none" anchor="ctr"/>
            <a:lstStyle/>
            <a:p>
              <a:endParaRPr lang="en-US"/>
            </a:p>
          </p:txBody>
        </p:sp>
        <p:sp>
          <p:nvSpPr>
            <p:cNvPr id="325037" name="Line 429"/>
            <p:cNvSpPr>
              <a:spLocks noChangeShapeType="1"/>
            </p:cNvSpPr>
            <p:nvPr/>
          </p:nvSpPr>
          <p:spPr bwMode="auto">
            <a:xfrm>
              <a:off x="2906" y="3122"/>
              <a:ext cx="2804" cy="0"/>
            </a:xfrm>
            <a:prstGeom prst="line">
              <a:avLst/>
            </a:prstGeom>
            <a:noFill/>
            <a:ln w="12700">
              <a:solidFill>
                <a:srgbClr val="000000"/>
              </a:solidFill>
              <a:round/>
              <a:headEnd/>
              <a:tailEnd/>
            </a:ln>
            <a:effectLst/>
          </p:spPr>
          <p:txBody>
            <a:bodyPr wrap="none" anchor="ctr"/>
            <a:lstStyle/>
            <a:p>
              <a:endParaRPr lang="en-US"/>
            </a:p>
          </p:txBody>
        </p:sp>
        <p:sp>
          <p:nvSpPr>
            <p:cNvPr id="325038" name="Line 430"/>
            <p:cNvSpPr>
              <a:spLocks noChangeShapeType="1"/>
            </p:cNvSpPr>
            <p:nvPr/>
          </p:nvSpPr>
          <p:spPr bwMode="auto">
            <a:xfrm>
              <a:off x="2906" y="3603"/>
              <a:ext cx="2804" cy="0"/>
            </a:xfrm>
            <a:prstGeom prst="line">
              <a:avLst/>
            </a:prstGeom>
            <a:noFill/>
            <a:ln w="12700">
              <a:solidFill>
                <a:srgbClr val="000000"/>
              </a:solidFill>
              <a:round/>
              <a:headEnd/>
              <a:tailEnd/>
            </a:ln>
            <a:effectLst/>
          </p:spPr>
          <p:txBody>
            <a:bodyPr wrap="none" anchor="ctr"/>
            <a:lstStyle/>
            <a:p>
              <a:endParaRPr lang="en-US"/>
            </a:p>
          </p:txBody>
        </p:sp>
        <p:grpSp>
          <p:nvGrpSpPr>
            <p:cNvPr id="325039" name="Group 431"/>
            <p:cNvGrpSpPr>
              <a:grpSpLocks/>
            </p:cNvGrpSpPr>
            <p:nvPr/>
          </p:nvGrpSpPr>
          <p:grpSpPr bwMode="auto">
            <a:xfrm>
              <a:off x="2889" y="2151"/>
              <a:ext cx="2829" cy="1941"/>
              <a:chOff x="2889" y="2151"/>
              <a:chExt cx="2829" cy="1941"/>
            </a:xfrm>
          </p:grpSpPr>
          <p:sp>
            <p:nvSpPr>
              <p:cNvPr id="325040" name="Line 432"/>
              <p:cNvSpPr>
                <a:spLocks noChangeShapeType="1"/>
              </p:cNvSpPr>
              <p:nvPr/>
            </p:nvSpPr>
            <p:spPr bwMode="auto">
              <a:xfrm flipH="1">
                <a:off x="2889" y="2161"/>
                <a:ext cx="16" cy="1923"/>
              </a:xfrm>
              <a:prstGeom prst="line">
                <a:avLst/>
              </a:prstGeom>
              <a:noFill/>
              <a:ln w="12700">
                <a:solidFill>
                  <a:srgbClr val="000000"/>
                </a:solidFill>
                <a:round/>
                <a:headEnd/>
                <a:tailEnd/>
              </a:ln>
              <a:effectLst/>
            </p:spPr>
            <p:txBody>
              <a:bodyPr wrap="none" anchor="ctr"/>
              <a:lstStyle/>
              <a:p>
                <a:endParaRPr lang="en-US"/>
              </a:p>
            </p:txBody>
          </p:sp>
          <p:sp>
            <p:nvSpPr>
              <p:cNvPr id="325041" name="Line 433"/>
              <p:cNvSpPr>
                <a:spLocks noChangeShapeType="1"/>
              </p:cNvSpPr>
              <p:nvPr/>
            </p:nvSpPr>
            <p:spPr bwMode="auto">
              <a:xfrm>
                <a:off x="5718" y="2161"/>
                <a:ext cx="0" cy="1923"/>
              </a:xfrm>
              <a:prstGeom prst="line">
                <a:avLst/>
              </a:prstGeom>
              <a:noFill/>
              <a:ln w="12700">
                <a:solidFill>
                  <a:srgbClr val="000000"/>
                </a:solidFill>
                <a:round/>
                <a:headEnd/>
                <a:tailEnd/>
              </a:ln>
              <a:effectLst/>
            </p:spPr>
            <p:txBody>
              <a:bodyPr wrap="none" anchor="ctr"/>
              <a:lstStyle/>
              <a:p>
                <a:endParaRPr lang="en-US"/>
              </a:p>
            </p:txBody>
          </p:sp>
          <p:sp>
            <p:nvSpPr>
              <p:cNvPr id="325042" name="Line 434"/>
              <p:cNvSpPr>
                <a:spLocks noChangeShapeType="1"/>
              </p:cNvSpPr>
              <p:nvPr/>
            </p:nvSpPr>
            <p:spPr bwMode="auto">
              <a:xfrm>
                <a:off x="2906" y="2151"/>
                <a:ext cx="2804" cy="0"/>
              </a:xfrm>
              <a:prstGeom prst="line">
                <a:avLst/>
              </a:prstGeom>
              <a:noFill/>
              <a:ln w="12700">
                <a:solidFill>
                  <a:srgbClr val="000000"/>
                </a:solidFill>
                <a:round/>
                <a:headEnd/>
                <a:tailEnd/>
              </a:ln>
              <a:effectLst/>
            </p:spPr>
            <p:txBody>
              <a:bodyPr wrap="none" anchor="ctr"/>
              <a:lstStyle/>
              <a:p>
                <a:endParaRPr lang="en-US"/>
              </a:p>
            </p:txBody>
          </p:sp>
          <p:sp>
            <p:nvSpPr>
              <p:cNvPr id="325043" name="Line 435"/>
              <p:cNvSpPr>
                <a:spLocks noChangeShapeType="1"/>
              </p:cNvSpPr>
              <p:nvPr/>
            </p:nvSpPr>
            <p:spPr bwMode="auto">
              <a:xfrm>
                <a:off x="2906" y="4092"/>
                <a:ext cx="2804" cy="0"/>
              </a:xfrm>
              <a:prstGeom prst="line">
                <a:avLst/>
              </a:prstGeom>
              <a:noFill/>
              <a:ln w="12700">
                <a:solidFill>
                  <a:srgbClr val="000000"/>
                </a:solidFill>
                <a:round/>
                <a:headEnd/>
                <a:tailEnd/>
              </a:ln>
              <a:effectLst/>
            </p:spPr>
            <p:txBody>
              <a:bodyPr wrap="none" anchor="ctr"/>
              <a:lstStyle/>
              <a:p>
                <a:endParaRPr lang="en-US"/>
              </a:p>
            </p:txBody>
          </p:sp>
        </p:grpSp>
      </p:grpSp>
      <p:grpSp>
        <p:nvGrpSpPr>
          <p:cNvPr id="325044" name="Group 436"/>
          <p:cNvGrpSpPr>
            <a:grpSpLocks/>
          </p:cNvGrpSpPr>
          <p:nvPr/>
        </p:nvGrpSpPr>
        <p:grpSpPr bwMode="auto">
          <a:xfrm>
            <a:off x="6362701" y="5853111"/>
            <a:ext cx="1349375" cy="706438"/>
            <a:chOff x="3048" y="3687"/>
            <a:chExt cx="850" cy="445"/>
          </a:xfrm>
        </p:grpSpPr>
        <p:sp>
          <p:nvSpPr>
            <p:cNvPr id="325045" name="Rectangle 437"/>
            <p:cNvSpPr>
              <a:spLocks noChangeArrowheads="1"/>
            </p:cNvSpPr>
            <p:nvPr/>
          </p:nvSpPr>
          <p:spPr bwMode="auto">
            <a:xfrm>
              <a:off x="3138" y="3867"/>
              <a:ext cx="623" cy="265"/>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SACRAMENTO</a:t>
              </a:r>
            </a:p>
            <a:p>
              <a:pPr algn="ctr" defTabSz="1096884">
                <a:spcBef>
                  <a:spcPct val="0"/>
                </a:spcBef>
              </a:pPr>
              <a:r>
                <a:rPr lang="en-US" sz="1000" b="1">
                  <a:solidFill>
                    <a:srgbClr val="000000"/>
                  </a:solidFill>
                  <a:cs typeface="Times New Roman" charset="0"/>
                </a:rPr>
                <a:t>AOE</a:t>
              </a:r>
            </a:p>
          </p:txBody>
        </p:sp>
        <p:pic>
          <p:nvPicPr>
            <p:cNvPr id="325046" name="Picture 438"/>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048" y="3687"/>
              <a:ext cx="850" cy="171"/>
            </a:xfrm>
            <a:prstGeom prst="rect">
              <a:avLst/>
            </a:prstGeom>
            <a:noFill/>
            <a:ln w="12700">
              <a:noFill/>
              <a:miter lim="800000"/>
              <a:headEnd/>
              <a:tailEnd/>
            </a:ln>
            <a:effectLst/>
          </p:spPr>
        </p:pic>
      </p:grpSp>
      <p:pic>
        <p:nvPicPr>
          <p:cNvPr id="325047" name="Picture 439"/>
          <p:cNvPicPr>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330951" y="3538538"/>
            <a:ext cx="1393825" cy="273050"/>
          </a:xfrm>
          <a:prstGeom prst="rect">
            <a:avLst/>
          </a:prstGeom>
          <a:noFill/>
          <a:ln w="12700">
            <a:noFill/>
            <a:miter lim="800000"/>
            <a:headEnd/>
            <a:tailEnd/>
          </a:ln>
          <a:effectLst/>
        </p:spPr>
      </p:pic>
      <p:sp>
        <p:nvSpPr>
          <p:cNvPr id="325048" name="Rectangle 440"/>
          <p:cNvSpPr>
            <a:spLocks noChangeArrowheads="1"/>
          </p:cNvSpPr>
          <p:nvPr/>
        </p:nvSpPr>
        <p:spPr bwMode="auto">
          <a:xfrm>
            <a:off x="6639132" y="3843338"/>
            <a:ext cx="613951" cy="266097"/>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NIMITZ</a:t>
            </a:r>
          </a:p>
        </p:txBody>
      </p:sp>
      <p:pic>
        <p:nvPicPr>
          <p:cNvPr id="325049" name="Picture 441"/>
          <p:cNvPicPr>
            <a:picLocks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131175" y="3530601"/>
            <a:ext cx="1373188" cy="288925"/>
          </a:xfrm>
          <a:prstGeom prst="rect">
            <a:avLst/>
          </a:prstGeom>
          <a:noFill/>
          <a:ln w="12700">
            <a:noFill/>
            <a:miter lim="800000"/>
            <a:headEnd/>
            <a:tailEnd/>
          </a:ln>
          <a:effectLst/>
        </p:spPr>
      </p:pic>
      <p:sp>
        <p:nvSpPr>
          <p:cNvPr id="325050" name="Rectangle 442"/>
          <p:cNvSpPr>
            <a:spLocks noChangeArrowheads="1"/>
          </p:cNvSpPr>
          <p:nvPr/>
        </p:nvSpPr>
        <p:spPr bwMode="auto">
          <a:xfrm>
            <a:off x="8338766" y="3890963"/>
            <a:ext cx="897683" cy="266097"/>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KITTY HAWK</a:t>
            </a:r>
          </a:p>
        </p:txBody>
      </p:sp>
      <p:grpSp>
        <p:nvGrpSpPr>
          <p:cNvPr id="325051" name="Group 443"/>
          <p:cNvGrpSpPr>
            <a:grpSpLocks/>
          </p:cNvGrpSpPr>
          <p:nvPr/>
        </p:nvGrpSpPr>
        <p:grpSpPr bwMode="auto">
          <a:xfrm>
            <a:off x="7043740" y="2616199"/>
            <a:ext cx="900112" cy="647701"/>
            <a:chOff x="3477" y="1648"/>
            <a:chExt cx="567" cy="408"/>
          </a:xfrm>
        </p:grpSpPr>
        <p:pic>
          <p:nvPicPr>
            <p:cNvPr id="325052" name="Picture 444"/>
            <p:cNvPicPr>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477" y="1648"/>
              <a:ext cx="567" cy="122"/>
            </a:xfrm>
            <a:prstGeom prst="rect">
              <a:avLst/>
            </a:prstGeom>
            <a:noFill/>
            <a:ln w="12700">
              <a:noFill/>
              <a:miter lim="800000"/>
              <a:headEnd/>
              <a:tailEnd/>
            </a:ln>
            <a:effectLst/>
          </p:spPr>
        </p:pic>
        <p:sp>
          <p:nvSpPr>
            <p:cNvPr id="325053" name="Rectangle 445"/>
            <p:cNvSpPr>
              <a:spLocks noChangeArrowheads="1"/>
            </p:cNvSpPr>
            <p:nvPr/>
          </p:nvSpPr>
          <p:spPr bwMode="auto">
            <a:xfrm>
              <a:off x="3542" y="1791"/>
              <a:ext cx="390" cy="265"/>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BATTLE</a:t>
              </a:r>
            </a:p>
            <a:p>
              <a:pPr algn="ctr" defTabSz="1096884">
                <a:spcBef>
                  <a:spcPct val="0"/>
                </a:spcBef>
              </a:pPr>
              <a:r>
                <a:rPr lang="en-US" sz="1000" b="1">
                  <a:solidFill>
                    <a:srgbClr val="000000"/>
                  </a:solidFill>
                  <a:cs typeface="Times New Roman" charset="0"/>
                </a:rPr>
                <a:t>SHIP</a:t>
              </a:r>
            </a:p>
          </p:txBody>
        </p:sp>
      </p:grpSp>
      <p:grpSp>
        <p:nvGrpSpPr>
          <p:cNvPr id="325054" name="Group 446"/>
          <p:cNvGrpSpPr>
            <a:grpSpLocks/>
          </p:cNvGrpSpPr>
          <p:nvPr/>
        </p:nvGrpSpPr>
        <p:grpSpPr bwMode="auto">
          <a:xfrm>
            <a:off x="8043862" y="2660650"/>
            <a:ext cx="728662" cy="496888"/>
            <a:chOff x="4107" y="1676"/>
            <a:chExt cx="459" cy="313"/>
          </a:xfrm>
        </p:grpSpPr>
        <p:pic>
          <p:nvPicPr>
            <p:cNvPr id="325055" name="Picture 447"/>
            <p:cNvPicPr>
              <a:picLocks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107" y="1676"/>
              <a:ext cx="459" cy="138"/>
            </a:xfrm>
            <a:prstGeom prst="rect">
              <a:avLst/>
            </a:prstGeom>
            <a:noFill/>
            <a:ln w="12700">
              <a:noFill/>
              <a:miter lim="800000"/>
              <a:headEnd/>
              <a:tailEnd/>
            </a:ln>
            <a:effectLst/>
          </p:spPr>
        </p:pic>
        <p:sp>
          <p:nvSpPr>
            <p:cNvPr id="325056" name="Rectangle 448"/>
            <p:cNvSpPr>
              <a:spLocks noChangeArrowheads="1"/>
            </p:cNvSpPr>
            <p:nvPr/>
          </p:nvSpPr>
          <p:spPr bwMode="auto">
            <a:xfrm>
              <a:off x="4181" y="1821"/>
              <a:ext cx="300" cy="168"/>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TICO</a:t>
              </a:r>
            </a:p>
          </p:txBody>
        </p:sp>
      </p:grpSp>
      <p:pic>
        <p:nvPicPr>
          <p:cNvPr id="325057" name="Picture 449"/>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845551" y="2649538"/>
            <a:ext cx="898525" cy="258762"/>
          </a:xfrm>
          <a:prstGeom prst="rect">
            <a:avLst/>
          </a:prstGeom>
          <a:noFill/>
          <a:ln w="12700">
            <a:noFill/>
            <a:miter lim="800000"/>
            <a:headEnd/>
            <a:tailEnd/>
          </a:ln>
          <a:effectLst/>
        </p:spPr>
      </p:pic>
      <p:sp>
        <p:nvSpPr>
          <p:cNvPr id="325058" name="Rectangle 450"/>
          <p:cNvSpPr>
            <a:spLocks noChangeArrowheads="1"/>
          </p:cNvSpPr>
          <p:nvPr/>
        </p:nvSpPr>
        <p:spPr bwMode="auto">
          <a:xfrm>
            <a:off x="9029718" y="2957513"/>
            <a:ext cx="488916" cy="266097"/>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KIDD</a:t>
            </a:r>
          </a:p>
        </p:txBody>
      </p:sp>
      <p:grpSp>
        <p:nvGrpSpPr>
          <p:cNvPr id="325059" name="Group 451"/>
          <p:cNvGrpSpPr>
            <a:grpSpLocks/>
          </p:cNvGrpSpPr>
          <p:nvPr/>
        </p:nvGrpSpPr>
        <p:grpSpPr bwMode="auto">
          <a:xfrm>
            <a:off x="7970839" y="4210050"/>
            <a:ext cx="1697037" cy="414338"/>
            <a:chOff x="4061" y="2652"/>
            <a:chExt cx="1069" cy="261"/>
          </a:xfrm>
        </p:grpSpPr>
        <p:grpSp>
          <p:nvGrpSpPr>
            <p:cNvPr id="325060" name="Group 452"/>
            <p:cNvGrpSpPr>
              <a:grpSpLocks/>
            </p:cNvGrpSpPr>
            <p:nvPr/>
          </p:nvGrpSpPr>
          <p:grpSpPr bwMode="auto">
            <a:xfrm>
              <a:off x="4061" y="2652"/>
              <a:ext cx="1069" cy="261"/>
              <a:chOff x="4061" y="2652"/>
              <a:chExt cx="1069" cy="261"/>
            </a:xfrm>
          </p:grpSpPr>
          <p:sp>
            <p:nvSpPr>
              <p:cNvPr id="325061" name="Freeform 453"/>
              <p:cNvSpPr>
                <a:spLocks/>
              </p:cNvSpPr>
              <p:nvPr/>
            </p:nvSpPr>
            <p:spPr bwMode="auto">
              <a:xfrm>
                <a:off x="4061" y="2652"/>
                <a:ext cx="1069" cy="213"/>
              </a:xfrm>
              <a:custGeom>
                <a:avLst/>
                <a:gdLst/>
                <a:ahLst/>
                <a:cxnLst>
                  <a:cxn ang="0">
                    <a:pos x="0" y="102"/>
                  </a:cxn>
                  <a:cxn ang="0">
                    <a:pos x="192" y="0"/>
                  </a:cxn>
                  <a:cxn ang="0">
                    <a:pos x="970" y="30"/>
                  </a:cxn>
                  <a:cxn ang="0">
                    <a:pos x="1068" y="115"/>
                  </a:cxn>
                  <a:cxn ang="0">
                    <a:pos x="976" y="210"/>
                  </a:cxn>
                  <a:cxn ang="0">
                    <a:pos x="176" y="212"/>
                  </a:cxn>
                  <a:cxn ang="0">
                    <a:pos x="113" y="119"/>
                  </a:cxn>
                  <a:cxn ang="0">
                    <a:pos x="0" y="102"/>
                  </a:cxn>
                </a:cxnLst>
                <a:rect l="0" t="0" r="r" b="b"/>
                <a:pathLst>
                  <a:path w="1069" h="213">
                    <a:moveTo>
                      <a:pt x="0" y="102"/>
                    </a:moveTo>
                    <a:lnTo>
                      <a:pt x="192" y="0"/>
                    </a:lnTo>
                    <a:lnTo>
                      <a:pt x="970" y="30"/>
                    </a:lnTo>
                    <a:lnTo>
                      <a:pt x="1068" y="115"/>
                    </a:lnTo>
                    <a:lnTo>
                      <a:pt x="976" y="210"/>
                    </a:lnTo>
                    <a:lnTo>
                      <a:pt x="176" y="212"/>
                    </a:lnTo>
                    <a:lnTo>
                      <a:pt x="113" y="119"/>
                    </a:lnTo>
                    <a:lnTo>
                      <a:pt x="0" y="102"/>
                    </a:lnTo>
                  </a:path>
                </a:pathLst>
              </a:custGeom>
              <a:solidFill>
                <a:srgbClr val="5F5F5F"/>
              </a:solidFill>
              <a:ln w="12700" cap="rnd" cmpd="sng">
                <a:solidFill>
                  <a:schemeClr val="tx1"/>
                </a:solidFill>
                <a:prstDash val="solid"/>
                <a:round/>
                <a:headEnd type="none" w="med" len="med"/>
                <a:tailEnd type="none" w="med" len="med"/>
              </a:ln>
              <a:effectLst/>
            </p:spPr>
            <p:txBody>
              <a:bodyPr/>
              <a:lstStyle/>
              <a:p>
                <a:endParaRPr lang="en-US"/>
              </a:p>
            </p:txBody>
          </p:sp>
          <p:sp>
            <p:nvSpPr>
              <p:cNvPr id="325062" name="Freeform 454"/>
              <p:cNvSpPr>
                <a:spLocks/>
              </p:cNvSpPr>
              <p:nvPr/>
            </p:nvSpPr>
            <p:spPr bwMode="auto">
              <a:xfrm>
                <a:off x="4213" y="2860"/>
                <a:ext cx="829" cy="53"/>
              </a:xfrm>
              <a:custGeom>
                <a:avLst/>
                <a:gdLst/>
                <a:ahLst/>
                <a:cxnLst>
                  <a:cxn ang="0">
                    <a:pos x="828" y="0"/>
                  </a:cxn>
                  <a:cxn ang="0">
                    <a:pos x="815" y="52"/>
                  </a:cxn>
                  <a:cxn ang="0">
                    <a:pos x="18" y="52"/>
                  </a:cxn>
                  <a:cxn ang="0">
                    <a:pos x="9" y="48"/>
                  </a:cxn>
                  <a:cxn ang="0">
                    <a:pos x="3" y="42"/>
                  </a:cxn>
                  <a:cxn ang="0">
                    <a:pos x="0" y="30"/>
                  </a:cxn>
                  <a:cxn ang="0">
                    <a:pos x="3" y="23"/>
                  </a:cxn>
                  <a:cxn ang="0">
                    <a:pos x="7" y="9"/>
                  </a:cxn>
                  <a:cxn ang="0">
                    <a:pos x="19" y="0"/>
                  </a:cxn>
                  <a:cxn ang="0">
                    <a:pos x="23" y="0"/>
                  </a:cxn>
                  <a:cxn ang="0">
                    <a:pos x="828" y="0"/>
                  </a:cxn>
                </a:cxnLst>
                <a:rect l="0" t="0" r="r" b="b"/>
                <a:pathLst>
                  <a:path w="829" h="53">
                    <a:moveTo>
                      <a:pt x="828" y="0"/>
                    </a:moveTo>
                    <a:lnTo>
                      <a:pt x="815" y="52"/>
                    </a:lnTo>
                    <a:lnTo>
                      <a:pt x="18" y="52"/>
                    </a:lnTo>
                    <a:lnTo>
                      <a:pt x="9" y="48"/>
                    </a:lnTo>
                    <a:lnTo>
                      <a:pt x="3" y="42"/>
                    </a:lnTo>
                    <a:lnTo>
                      <a:pt x="0" y="30"/>
                    </a:lnTo>
                    <a:lnTo>
                      <a:pt x="3" y="23"/>
                    </a:lnTo>
                    <a:lnTo>
                      <a:pt x="7" y="9"/>
                    </a:lnTo>
                    <a:lnTo>
                      <a:pt x="19" y="0"/>
                    </a:lnTo>
                    <a:lnTo>
                      <a:pt x="23" y="0"/>
                    </a:lnTo>
                    <a:lnTo>
                      <a:pt x="828" y="0"/>
                    </a:lnTo>
                  </a:path>
                </a:pathLst>
              </a:custGeom>
              <a:solidFill>
                <a:srgbClr val="5F5F5F"/>
              </a:solidFill>
              <a:ln w="12700" cap="rnd" cmpd="sng">
                <a:solidFill>
                  <a:schemeClr val="bg2"/>
                </a:solidFill>
                <a:prstDash val="solid"/>
                <a:round/>
                <a:headEnd type="none" w="med" len="med"/>
                <a:tailEnd type="none" w="med" len="med"/>
              </a:ln>
              <a:effectLst/>
            </p:spPr>
            <p:txBody>
              <a:bodyPr/>
              <a:lstStyle/>
              <a:p>
                <a:endParaRPr lang="en-US"/>
              </a:p>
            </p:txBody>
          </p:sp>
          <p:sp>
            <p:nvSpPr>
              <p:cNvPr id="325063" name="Freeform 455"/>
              <p:cNvSpPr>
                <a:spLocks/>
              </p:cNvSpPr>
              <p:nvPr/>
            </p:nvSpPr>
            <p:spPr bwMode="auto">
              <a:xfrm>
                <a:off x="4061" y="2755"/>
                <a:ext cx="177" cy="111"/>
              </a:xfrm>
              <a:custGeom>
                <a:avLst/>
                <a:gdLst/>
                <a:ahLst/>
                <a:cxnLst>
                  <a:cxn ang="0">
                    <a:pos x="0" y="0"/>
                  </a:cxn>
                  <a:cxn ang="0">
                    <a:pos x="118" y="10"/>
                  </a:cxn>
                  <a:cxn ang="0">
                    <a:pos x="176" y="110"/>
                  </a:cxn>
                  <a:cxn ang="0">
                    <a:pos x="111" y="23"/>
                  </a:cxn>
                  <a:cxn ang="0">
                    <a:pos x="0" y="0"/>
                  </a:cxn>
                </a:cxnLst>
                <a:rect l="0" t="0" r="r" b="b"/>
                <a:pathLst>
                  <a:path w="177" h="111">
                    <a:moveTo>
                      <a:pt x="0" y="0"/>
                    </a:moveTo>
                    <a:lnTo>
                      <a:pt x="118" y="10"/>
                    </a:lnTo>
                    <a:lnTo>
                      <a:pt x="176" y="110"/>
                    </a:lnTo>
                    <a:lnTo>
                      <a:pt x="111" y="23"/>
                    </a:lnTo>
                    <a:lnTo>
                      <a:pt x="0" y="0"/>
                    </a:lnTo>
                  </a:path>
                </a:pathLst>
              </a:custGeom>
              <a:solidFill>
                <a:schemeClr val="bg2"/>
              </a:solidFill>
              <a:ln w="12700" cap="rnd" cmpd="sng">
                <a:solidFill>
                  <a:schemeClr val="tx1"/>
                </a:solidFill>
                <a:prstDash val="solid"/>
                <a:round/>
                <a:headEnd type="none" w="med" len="med"/>
                <a:tailEnd type="none" w="med" len="med"/>
              </a:ln>
              <a:effectLst/>
            </p:spPr>
            <p:txBody>
              <a:bodyPr/>
              <a:lstStyle/>
              <a:p>
                <a:endParaRPr lang="en-US"/>
              </a:p>
            </p:txBody>
          </p:sp>
          <p:sp>
            <p:nvSpPr>
              <p:cNvPr id="325064" name="Freeform 456"/>
              <p:cNvSpPr>
                <a:spLocks/>
              </p:cNvSpPr>
              <p:nvPr/>
            </p:nvSpPr>
            <p:spPr bwMode="auto">
              <a:xfrm>
                <a:off x="4181" y="2657"/>
                <a:ext cx="189" cy="211"/>
              </a:xfrm>
              <a:custGeom>
                <a:avLst/>
                <a:gdLst/>
                <a:ahLst/>
                <a:cxnLst>
                  <a:cxn ang="0">
                    <a:pos x="0" y="108"/>
                  </a:cxn>
                  <a:cxn ang="0">
                    <a:pos x="108" y="0"/>
                  </a:cxn>
                  <a:cxn ang="0">
                    <a:pos x="188" y="210"/>
                  </a:cxn>
                  <a:cxn ang="0">
                    <a:pos x="57" y="210"/>
                  </a:cxn>
                  <a:cxn ang="0">
                    <a:pos x="0" y="108"/>
                  </a:cxn>
                </a:cxnLst>
                <a:rect l="0" t="0" r="r" b="b"/>
                <a:pathLst>
                  <a:path w="189" h="211">
                    <a:moveTo>
                      <a:pt x="0" y="108"/>
                    </a:moveTo>
                    <a:lnTo>
                      <a:pt x="108" y="0"/>
                    </a:lnTo>
                    <a:lnTo>
                      <a:pt x="188" y="210"/>
                    </a:lnTo>
                    <a:lnTo>
                      <a:pt x="57" y="210"/>
                    </a:lnTo>
                    <a:lnTo>
                      <a:pt x="0" y="108"/>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en-US"/>
              </a:p>
            </p:txBody>
          </p:sp>
          <p:sp>
            <p:nvSpPr>
              <p:cNvPr id="325065" name="Freeform 457"/>
              <p:cNvSpPr>
                <a:spLocks/>
              </p:cNvSpPr>
              <p:nvPr/>
            </p:nvSpPr>
            <p:spPr bwMode="auto">
              <a:xfrm>
                <a:off x="4224" y="2668"/>
                <a:ext cx="39" cy="33"/>
              </a:xfrm>
              <a:custGeom>
                <a:avLst/>
                <a:gdLst/>
                <a:ahLst/>
                <a:cxnLst>
                  <a:cxn ang="0">
                    <a:pos x="0" y="32"/>
                  </a:cxn>
                  <a:cxn ang="0">
                    <a:pos x="22" y="0"/>
                  </a:cxn>
                  <a:cxn ang="0">
                    <a:pos x="38" y="0"/>
                  </a:cxn>
                  <a:cxn ang="0">
                    <a:pos x="20" y="32"/>
                  </a:cxn>
                  <a:cxn ang="0">
                    <a:pos x="0" y="32"/>
                  </a:cxn>
                </a:cxnLst>
                <a:rect l="0" t="0" r="r" b="b"/>
                <a:pathLst>
                  <a:path w="39" h="33">
                    <a:moveTo>
                      <a:pt x="0" y="32"/>
                    </a:moveTo>
                    <a:lnTo>
                      <a:pt x="22" y="0"/>
                    </a:lnTo>
                    <a:lnTo>
                      <a:pt x="38" y="0"/>
                    </a:lnTo>
                    <a:lnTo>
                      <a:pt x="20" y="32"/>
                    </a:lnTo>
                    <a:lnTo>
                      <a:pt x="0" y="32"/>
                    </a:lnTo>
                  </a:path>
                </a:pathLst>
              </a:custGeom>
              <a:solidFill>
                <a:schemeClr val="bg1"/>
              </a:solidFill>
              <a:ln w="12700" cap="rnd" cmpd="sng">
                <a:solidFill>
                  <a:schemeClr val="tx1"/>
                </a:solidFill>
                <a:prstDash val="solid"/>
                <a:round/>
                <a:headEnd type="none" w="med" len="med"/>
                <a:tailEnd type="none" w="med" len="med"/>
              </a:ln>
              <a:effectLst/>
            </p:spPr>
            <p:txBody>
              <a:bodyPr/>
              <a:lstStyle/>
              <a:p>
                <a:endParaRPr lang="en-US"/>
              </a:p>
            </p:txBody>
          </p:sp>
          <p:sp>
            <p:nvSpPr>
              <p:cNvPr id="325066" name="Freeform 458"/>
              <p:cNvSpPr>
                <a:spLocks/>
              </p:cNvSpPr>
              <p:nvPr/>
            </p:nvSpPr>
            <p:spPr bwMode="auto">
              <a:xfrm>
                <a:off x="4275" y="2676"/>
                <a:ext cx="33" cy="33"/>
              </a:xfrm>
              <a:custGeom>
                <a:avLst/>
                <a:gdLst/>
                <a:ahLst/>
                <a:cxnLst>
                  <a:cxn ang="0">
                    <a:pos x="0" y="32"/>
                  </a:cxn>
                  <a:cxn ang="0">
                    <a:pos x="11" y="0"/>
                  </a:cxn>
                  <a:cxn ang="0">
                    <a:pos x="25" y="0"/>
                  </a:cxn>
                  <a:cxn ang="0">
                    <a:pos x="32" y="32"/>
                  </a:cxn>
                  <a:cxn ang="0">
                    <a:pos x="0" y="32"/>
                  </a:cxn>
                </a:cxnLst>
                <a:rect l="0" t="0" r="r" b="b"/>
                <a:pathLst>
                  <a:path w="33" h="33">
                    <a:moveTo>
                      <a:pt x="0" y="32"/>
                    </a:moveTo>
                    <a:lnTo>
                      <a:pt x="11" y="0"/>
                    </a:lnTo>
                    <a:lnTo>
                      <a:pt x="25" y="0"/>
                    </a:lnTo>
                    <a:lnTo>
                      <a:pt x="32" y="32"/>
                    </a:lnTo>
                    <a:lnTo>
                      <a:pt x="0" y="32"/>
                    </a:lnTo>
                  </a:path>
                </a:pathLst>
              </a:custGeom>
              <a:solidFill>
                <a:schemeClr val="bg1"/>
              </a:solidFill>
              <a:ln w="12700" cap="rnd" cmpd="sng">
                <a:solidFill>
                  <a:schemeClr val="tx1"/>
                </a:solidFill>
                <a:prstDash val="solid"/>
                <a:round/>
                <a:headEnd type="none" w="med" len="med"/>
                <a:tailEnd type="none" w="med" len="med"/>
              </a:ln>
              <a:effectLst/>
            </p:spPr>
            <p:txBody>
              <a:bodyPr/>
              <a:lstStyle/>
              <a:p>
                <a:endParaRPr lang="en-US"/>
              </a:p>
            </p:txBody>
          </p:sp>
          <p:sp>
            <p:nvSpPr>
              <p:cNvPr id="325067" name="Freeform 459"/>
              <p:cNvSpPr>
                <a:spLocks/>
              </p:cNvSpPr>
              <p:nvPr/>
            </p:nvSpPr>
            <p:spPr bwMode="auto">
              <a:xfrm>
                <a:off x="4195" y="2666"/>
                <a:ext cx="49" cy="33"/>
              </a:xfrm>
              <a:custGeom>
                <a:avLst/>
                <a:gdLst/>
                <a:ahLst/>
                <a:cxnLst>
                  <a:cxn ang="0">
                    <a:pos x="25" y="32"/>
                  </a:cxn>
                  <a:cxn ang="0">
                    <a:pos x="48" y="3"/>
                  </a:cxn>
                  <a:cxn ang="0">
                    <a:pos x="36" y="0"/>
                  </a:cxn>
                  <a:cxn ang="0">
                    <a:pos x="0" y="30"/>
                  </a:cxn>
                  <a:cxn ang="0">
                    <a:pos x="24" y="31"/>
                  </a:cxn>
                </a:cxnLst>
                <a:rect l="0" t="0" r="r" b="b"/>
                <a:pathLst>
                  <a:path w="49" h="33">
                    <a:moveTo>
                      <a:pt x="25" y="32"/>
                    </a:moveTo>
                    <a:lnTo>
                      <a:pt x="48" y="3"/>
                    </a:lnTo>
                    <a:lnTo>
                      <a:pt x="36" y="0"/>
                    </a:lnTo>
                    <a:lnTo>
                      <a:pt x="0" y="30"/>
                    </a:lnTo>
                    <a:lnTo>
                      <a:pt x="24" y="31"/>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en-US"/>
              </a:p>
            </p:txBody>
          </p:sp>
        </p:grpSp>
        <p:sp>
          <p:nvSpPr>
            <p:cNvPr id="325068" name="Freeform 460"/>
            <p:cNvSpPr>
              <a:spLocks/>
            </p:cNvSpPr>
            <p:nvPr/>
          </p:nvSpPr>
          <p:spPr bwMode="auto">
            <a:xfrm>
              <a:off x="4939" y="2689"/>
              <a:ext cx="189" cy="171"/>
            </a:xfrm>
            <a:custGeom>
              <a:avLst/>
              <a:gdLst/>
              <a:ahLst/>
              <a:cxnLst>
                <a:cxn ang="0">
                  <a:pos x="0" y="170"/>
                </a:cxn>
                <a:cxn ang="0">
                  <a:pos x="94" y="0"/>
                </a:cxn>
                <a:cxn ang="0">
                  <a:pos x="188" y="80"/>
                </a:cxn>
                <a:cxn ang="0">
                  <a:pos x="101" y="170"/>
                </a:cxn>
                <a:cxn ang="0">
                  <a:pos x="0" y="170"/>
                </a:cxn>
              </a:cxnLst>
              <a:rect l="0" t="0" r="r" b="b"/>
              <a:pathLst>
                <a:path w="189" h="171">
                  <a:moveTo>
                    <a:pt x="0" y="170"/>
                  </a:moveTo>
                  <a:lnTo>
                    <a:pt x="94" y="0"/>
                  </a:lnTo>
                  <a:lnTo>
                    <a:pt x="188" y="80"/>
                  </a:lnTo>
                  <a:lnTo>
                    <a:pt x="101" y="170"/>
                  </a:lnTo>
                  <a:lnTo>
                    <a:pt x="0" y="170"/>
                  </a:lnTo>
                </a:path>
              </a:pathLst>
            </a:custGeom>
            <a:solidFill>
              <a:schemeClr val="folHlink"/>
            </a:solidFill>
            <a:ln w="12700" cap="rnd" cmpd="sng">
              <a:solidFill>
                <a:schemeClr val="tx1"/>
              </a:solidFill>
              <a:prstDash val="solid"/>
              <a:round/>
              <a:headEnd type="none" w="med" len="med"/>
              <a:tailEnd type="none" w="med" len="med"/>
            </a:ln>
            <a:effectLst/>
          </p:spPr>
          <p:txBody>
            <a:bodyPr/>
            <a:lstStyle/>
            <a:p>
              <a:endParaRPr lang="en-US"/>
            </a:p>
          </p:txBody>
        </p:sp>
      </p:grpSp>
      <p:sp>
        <p:nvSpPr>
          <p:cNvPr id="325069" name="Rectangle 461"/>
          <p:cNvSpPr>
            <a:spLocks noChangeArrowheads="1"/>
          </p:cNvSpPr>
          <p:nvPr/>
        </p:nvSpPr>
        <p:spPr bwMode="auto">
          <a:xfrm>
            <a:off x="8413100" y="4602163"/>
            <a:ext cx="955390" cy="266097"/>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1000" b="1">
                <a:solidFill>
                  <a:srgbClr val="000000"/>
                </a:solidFill>
                <a:cs typeface="Times New Roman" charset="0"/>
              </a:rPr>
              <a:t>SEA SHADOW</a:t>
            </a:r>
          </a:p>
        </p:txBody>
      </p:sp>
      <p:sp>
        <p:nvSpPr>
          <p:cNvPr id="325071" name="AutoShape 463">
            <a:hlinkClick r:id="" action="ppaction://noaction" highlightClick="1"/>
          </p:cNvPr>
          <p:cNvSpPr>
            <a:spLocks noChangeArrowheads="1"/>
          </p:cNvSpPr>
          <p:nvPr/>
        </p:nvSpPr>
        <p:spPr bwMode="auto">
          <a:xfrm>
            <a:off x="10363200" y="6553200"/>
            <a:ext cx="304800" cy="304800"/>
          </a:xfrm>
          <a:prstGeom prst="actionButtonReturn">
            <a:avLst/>
          </a:prstGeom>
          <a:solidFill>
            <a:schemeClr val="accent1"/>
          </a:solidFill>
          <a:ln w="12700">
            <a:noFill/>
            <a:miter lim="800000"/>
            <a:headEnd/>
            <a:tailEnd/>
          </a:ln>
          <a:effectLst/>
        </p:spPr>
        <p:txBody>
          <a:bodyPr wrap="none" anchor="ctr"/>
          <a:lstStyle/>
          <a:p>
            <a:endParaRPr lang="en-US"/>
          </a:p>
        </p:txBody>
      </p:sp>
      <p:sp>
        <p:nvSpPr>
          <p:cNvPr id="325072" name="Text Box 464"/>
          <p:cNvSpPr txBox="1">
            <a:spLocks noChangeArrowheads="1"/>
          </p:cNvSpPr>
          <p:nvPr/>
        </p:nvSpPr>
        <p:spPr bwMode="auto">
          <a:xfrm>
            <a:off x="2550838" y="6216651"/>
            <a:ext cx="2978701" cy="261610"/>
          </a:xfrm>
          <a:prstGeom prst="rect">
            <a:avLst/>
          </a:prstGeom>
          <a:noFill/>
          <a:ln w="12700" algn="ctr">
            <a:noFill/>
            <a:miter lim="800000"/>
            <a:headEnd/>
            <a:tailEnd/>
          </a:ln>
          <a:effectLst/>
        </p:spPr>
        <p:txBody>
          <a:bodyPr wrap="none">
            <a:spAutoFit/>
          </a:bodyPr>
          <a:lstStyle/>
          <a:p>
            <a:pPr algn="ctr">
              <a:spcBef>
                <a:spcPct val="0"/>
              </a:spcBef>
              <a:buSzTx/>
            </a:pPr>
            <a:r>
              <a:rPr lang="en-US" sz="1100" b="1"/>
              <a:t>Courtesy Navy Wargaming Division, Newport RI</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 name="Slide Number Placeholder 3"/>
          <p:cNvSpPr>
            <a:spLocks noGrp="1"/>
          </p:cNvSpPr>
          <p:nvPr>
            <p:ph type="sldNum" sz="quarter" idx="12"/>
          </p:nvPr>
        </p:nvSpPr>
        <p:spPr/>
        <p:txBody>
          <a:bodyPr/>
          <a:lstStyle/>
          <a:p>
            <a:fld id="{65C80C0A-EE79-4473-832B-5023898D297F}" type="slidenum">
              <a:rPr lang="en-US"/>
              <a:pPr/>
              <a:t>21</a:t>
            </a:fld>
            <a:endParaRPr lang="en-US"/>
          </a:p>
        </p:txBody>
      </p:sp>
      <p:grpSp>
        <p:nvGrpSpPr>
          <p:cNvPr id="323586" name="Group 2"/>
          <p:cNvGrpSpPr>
            <a:grpSpLocks/>
          </p:cNvGrpSpPr>
          <p:nvPr/>
        </p:nvGrpSpPr>
        <p:grpSpPr bwMode="auto">
          <a:xfrm>
            <a:off x="9750425" y="3381375"/>
            <a:ext cx="812800" cy="604838"/>
            <a:chOff x="5182" y="2130"/>
            <a:chExt cx="512" cy="381"/>
          </a:xfrm>
        </p:grpSpPr>
        <p:sp>
          <p:nvSpPr>
            <p:cNvPr id="323587" name="Freeform 3"/>
            <p:cNvSpPr>
              <a:spLocks/>
            </p:cNvSpPr>
            <p:nvPr/>
          </p:nvSpPr>
          <p:spPr bwMode="auto">
            <a:xfrm>
              <a:off x="5384" y="2130"/>
              <a:ext cx="310" cy="175"/>
            </a:xfrm>
            <a:custGeom>
              <a:avLst/>
              <a:gdLst/>
              <a:ahLst/>
              <a:cxnLst>
                <a:cxn ang="0">
                  <a:pos x="49" y="99"/>
                </a:cxn>
                <a:cxn ang="0">
                  <a:pos x="99" y="0"/>
                </a:cxn>
                <a:cxn ang="0">
                  <a:pos x="84" y="25"/>
                </a:cxn>
                <a:cxn ang="0">
                  <a:pos x="108" y="19"/>
                </a:cxn>
                <a:cxn ang="0">
                  <a:pos x="133" y="11"/>
                </a:cxn>
                <a:cxn ang="0">
                  <a:pos x="155" y="6"/>
                </a:cxn>
                <a:cxn ang="0">
                  <a:pos x="176" y="3"/>
                </a:cxn>
                <a:cxn ang="0">
                  <a:pos x="198" y="2"/>
                </a:cxn>
                <a:cxn ang="0">
                  <a:pos x="217" y="2"/>
                </a:cxn>
                <a:cxn ang="0">
                  <a:pos x="234" y="2"/>
                </a:cxn>
                <a:cxn ang="0">
                  <a:pos x="250" y="5"/>
                </a:cxn>
                <a:cxn ang="0">
                  <a:pos x="264" y="11"/>
                </a:cxn>
                <a:cxn ang="0">
                  <a:pos x="277" y="17"/>
                </a:cxn>
                <a:cxn ang="0">
                  <a:pos x="287" y="25"/>
                </a:cxn>
                <a:cxn ang="0">
                  <a:pos x="296" y="33"/>
                </a:cxn>
                <a:cxn ang="0">
                  <a:pos x="301" y="43"/>
                </a:cxn>
                <a:cxn ang="0">
                  <a:pos x="306" y="56"/>
                </a:cxn>
                <a:cxn ang="0">
                  <a:pos x="309" y="69"/>
                </a:cxn>
                <a:cxn ang="0">
                  <a:pos x="309" y="84"/>
                </a:cxn>
                <a:cxn ang="0">
                  <a:pos x="306" y="99"/>
                </a:cxn>
                <a:cxn ang="0">
                  <a:pos x="301" y="115"/>
                </a:cxn>
                <a:cxn ang="0">
                  <a:pos x="294" y="134"/>
                </a:cxn>
                <a:cxn ang="0">
                  <a:pos x="287" y="146"/>
                </a:cxn>
                <a:cxn ang="0">
                  <a:pos x="182" y="174"/>
                </a:cxn>
                <a:cxn ang="0">
                  <a:pos x="190" y="159"/>
                </a:cxn>
                <a:cxn ang="0">
                  <a:pos x="197" y="145"/>
                </a:cxn>
                <a:cxn ang="0">
                  <a:pos x="199" y="133"/>
                </a:cxn>
                <a:cxn ang="0">
                  <a:pos x="203" y="118"/>
                </a:cxn>
                <a:cxn ang="0">
                  <a:pos x="200" y="106"/>
                </a:cxn>
                <a:cxn ang="0">
                  <a:pos x="198" y="96"/>
                </a:cxn>
                <a:cxn ang="0">
                  <a:pos x="193" y="85"/>
                </a:cxn>
                <a:cxn ang="0">
                  <a:pos x="185" y="76"/>
                </a:cxn>
                <a:cxn ang="0">
                  <a:pos x="176" y="71"/>
                </a:cxn>
                <a:cxn ang="0">
                  <a:pos x="165" y="67"/>
                </a:cxn>
                <a:cxn ang="0">
                  <a:pos x="152" y="64"/>
                </a:cxn>
                <a:cxn ang="0">
                  <a:pos x="138" y="61"/>
                </a:cxn>
                <a:cxn ang="0">
                  <a:pos x="120" y="63"/>
                </a:cxn>
                <a:cxn ang="0">
                  <a:pos x="103" y="63"/>
                </a:cxn>
                <a:cxn ang="0">
                  <a:pos x="84" y="68"/>
                </a:cxn>
                <a:cxn ang="0">
                  <a:pos x="65" y="72"/>
                </a:cxn>
              </a:cxnLst>
              <a:rect l="0" t="0" r="r" b="b"/>
              <a:pathLst>
                <a:path w="310" h="175">
                  <a:moveTo>
                    <a:pt x="61" y="72"/>
                  </a:moveTo>
                  <a:lnTo>
                    <a:pt x="49" y="99"/>
                  </a:lnTo>
                  <a:lnTo>
                    <a:pt x="0" y="69"/>
                  </a:lnTo>
                  <a:lnTo>
                    <a:pt x="99" y="0"/>
                  </a:lnTo>
                  <a:lnTo>
                    <a:pt x="85" y="25"/>
                  </a:lnTo>
                  <a:lnTo>
                    <a:pt x="84" y="25"/>
                  </a:lnTo>
                  <a:lnTo>
                    <a:pt x="97" y="23"/>
                  </a:lnTo>
                  <a:lnTo>
                    <a:pt x="108" y="19"/>
                  </a:lnTo>
                  <a:lnTo>
                    <a:pt x="120" y="16"/>
                  </a:lnTo>
                  <a:lnTo>
                    <a:pt x="133" y="11"/>
                  </a:lnTo>
                  <a:lnTo>
                    <a:pt x="145" y="10"/>
                  </a:lnTo>
                  <a:lnTo>
                    <a:pt x="155" y="6"/>
                  </a:lnTo>
                  <a:lnTo>
                    <a:pt x="166" y="4"/>
                  </a:lnTo>
                  <a:lnTo>
                    <a:pt x="176" y="3"/>
                  </a:lnTo>
                  <a:lnTo>
                    <a:pt x="187" y="2"/>
                  </a:lnTo>
                  <a:lnTo>
                    <a:pt x="198" y="2"/>
                  </a:lnTo>
                  <a:lnTo>
                    <a:pt x="208" y="0"/>
                  </a:lnTo>
                  <a:lnTo>
                    <a:pt x="217" y="2"/>
                  </a:lnTo>
                  <a:lnTo>
                    <a:pt x="226" y="2"/>
                  </a:lnTo>
                  <a:lnTo>
                    <a:pt x="234" y="2"/>
                  </a:lnTo>
                  <a:lnTo>
                    <a:pt x="242" y="4"/>
                  </a:lnTo>
                  <a:lnTo>
                    <a:pt x="250" y="5"/>
                  </a:lnTo>
                  <a:lnTo>
                    <a:pt x="257" y="7"/>
                  </a:lnTo>
                  <a:lnTo>
                    <a:pt x="264" y="11"/>
                  </a:lnTo>
                  <a:lnTo>
                    <a:pt x="272" y="14"/>
                  </a:lnTo>
                  <a:lnTo>
                    <a:pt x="277" y="17"/>
                  </a:lnTo>
                  <a:lnTo>
                    <a:pt x="283" y="20"/>
                  </a:lnTo>
                  <a:lnTo>
                    <a:pt x="287" y="25"/>
                  </a:lnTo>
                  <a:lnTo>
                    <a:pt x="292" y="29"/>
                  </a:lnTo>
                  <a:lnTo>
                    <a:pt x="296" y="33"/>
                  </a:lnTo>
                  <a:lnTo>
                    <a:pt x="300" y="39"/>
                  </a:lnTo>
                  <a:lnTo>
                    <a:pt x="301" y="43"/>
                  </a:lnTo>
                  <a:lnTo>
                    <a:pt x="304" y="49"/>
                  </a:lnTo>
                  <a:lnTo>
                    <a:pt x="306" y="56"/>
                  </a:lnTo>
                  <a:lnTo>
                    <a:pt x="307" y="62"/>
                  </a:lnTo>
                  <a:lnTo>
                    <a:pt x="309" y="69"/>
                  </a:lnTo>
                  <a:lnTo>
                    <a:pt x="309" y="76"/>
                  </a:lnTo>
                  <a:lnTo>
                    <a:pt x="309" y="84"/>
                  </a:lnTo>
                  <a:lnTo>
                    <a:pt x="307" y="92"/>
                  </a:lnTo>
                  <a:lnTo>
                    <a:pt x="306" y="99"/>
                  </a:lnTo>
                  <a:lnTo>
                    <a:pt x="304" y="106"/>
                  </a:lnTo>
                  <a:lnTo>
                    <a:pt x="301" y="115"/>
                  </a:lnTo>
                  <a:lnTo>
                    <a:pt x="297" y="123"/>
                  </a:lnTo>
                  <a:lnTo>
                    <a:pt x="294" y="134"/>
                  </a:lnTo>
                  <a:lnTo>
                    <a:pt x="291" y="141"/>
                  </a:lnTo>
                  <a:lnTo>
                    <a:pt x="287" y="146"/>
                  </a:lnTo>
                  <a:lnTo>
                    <a:pt x="284" y="146"/>
                  </a:lnTo>
                  <a:lnTo>
                    <a:pt x="182" y="174"/>
                  </a:lnTo>
                  <a:lnTo>
                    <a:pt x="187" y="166"/>
                  </a:lnTo>
                  <a:lnTo>
                    <a:pt x="190" y="159"/>
                  </a:lnTo>
                  <a:lnTo>
                    <a:pt x="193" y="152"/>
                  </a:lnTo>
                  <a:lnTo>
                    <a:pt x="197" y="145"/>
                  </a:lnTo>
                  <a:lnTo>
                    <a:pt x="198" y="137"/>
                  </a:lnTo>
                  <a:lnTo>
                    <a:pt x="199" y="133"/>
                  </a:lnTo>
                  <a:lnTo>
                    <a:pt x="201" y="123"/>
                  </a:lnTo>
                  <a:lnTo>
                    <a:pt x="203" y="118"/>
                  </a:lnTo>
                  <a:lnTo>
                    <a:pt x="201" y="112"/>
                  </a:lnTo>
                  <a:lnTo>
                    <a:pt x="200" y="106"/>
                  </a:lnTo>
                  <a:lnTo>
                    <a:pt x="199" y="100"/>
                  </a:lnTo>
                  <a:lnTo>
                    <a:pt x="198" y="96"/>
                  </a:lnTo>
                  <a:lnTo>
                    <a:pt x="195" y="91"/>
                  </a:lnTo>
                  <a:lnTo>
                    <a:pt x="193" y="85"/>
                  </a:lnTo>
                  <a:lnTo>
                    <a:pt x="190" y="82"/>
                  </a:lnTo>
                  <a:lnTo>
                    <a:pt x="185" y="76"/>
                  </a:lnTo>
                  <a:lnTo>
                    <a:pt x="182" y="74"/>
                  </a:lnTo>
                  <a:lnTo>
                    <a:pt x="176" y="71"/>
                  </a:lnTo>
                  <a:lnTo>
                    <a:pt x="171" y="68"/>
                  </a:lnTo>
                  <a:lnTo>
                    <a:pt x="165" y="67"/>
                  </a:lnTo>
                  <a:lnTo>
                    <a:pt x="157" y="66"/>
                  </a:lnTo>
                  <a:lnTo>
                    <a:pt x="152" y="64"/>
                  </a:lnTo>
                  <a:lnTo>
                    <a:pt x="145" y="62"/>
                  </a:lnTo>
                  <a:lnTo>
                    <a:pt x="138" y="61"/>
                  </a:lnTo>
                  <a:lnTo>
                    <a:pt x="129" y="63"/>
                  </a:lnTo>
                  <a:lnTo>
                    <a:pt x="120" y="63"/>
                  </a:lnTo>
                  <a:lnTo>
                    <a:pt x="111" y="62"/>
                  </a:lnTo>
                  <a:lnTo>
                    <a:pt x="103" y="63"/>
                  </a:lnTo>
                  <a:lnTo>
                    <a:pt x="95" y="64"/>
                  </a:lnTo>
                  <a:lnTo>
                    <a:pt x="84" y="68"/>
                  </a:lnTo>
                  <a:lnTo>
                    <a:pt x="75" y="70"/>
                  </a:lnTo>
                  <a:lnTo>
                    <a:pt x="65" y="72"/>
                  </a:lnTo>
                  <a:lnTo>
                    <a:pt x="61" y="7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588" name="Freeform 4"/>
            <p:cNvSpPr>
              <a:spLocks/>
            </p:cNvSpPr>
            <p:nvPr/>
          </p:nvSpPr>
          <p:spPr bwMode="auto">
            <a:xfrm>
              <a:off x="5350" y="2250"/>
              <a:ext cx="187" cy="261"/>
            </a:xfrm>
            <a:custGeom>
              <a:avLst/>
              <a:gdLst/>
              <a:ahLst/>
              <a:cxnLst>
                <a:cxn ang="0">
                  <a:pos x="139" y="0"/>
                </a:cxn>
                <a:cxn ang="0">
                  <a:pos x="52" y="48"/>
                </a:cxn>
                <a:cxn ang="0">
                  <a:pos x="87" y="58"/>
                </a:cxn>
                <a:cxn ang="0">
                  <a:pos x="73" y="113"/>
                </a:cxn>
                <a:cxn ang="0">
                  <a:pos x="47" y="198"/>
                </a:cxn>
                <a:cxn ang="0">
                  <a:pos x="31" y="221"/>
                </a:cxn>
                <a:cxn ang="0">
                  <a:pos x="0" y="260"/>
                </a:cxn>
                <a:cxn ang="0">
                  <a:pos x="108" y="182"/>
                </a:cxn>
                <a:cxn ang="0">
                  <a:pos x="121" y="159"/>
                </a:cxn>
                <a:cxn ang="0">
                  <a:pos x="157" y="94"/>
                </a:cxn>
                <a:cxn ang="0">
                  <a:pos x="186" y="112"/>
                </a:cxn>
                <a:cxn ang="0">
                  <a:pos x="139" y="0"/>
                </a:cxn>
              </a:cxnLst>
              <a:rect l="0" t="0" r="r" b="b"/>
              <a:pathLst>
                <a:path w="187" h="261">
                  <a:moveTo>
                    <a:pt x="139" y="0"/>
                  </a:moveTo>
                  <a:lnTo>
                    <a:pt x="52" y="48"/>
                  </a:lnTo>
                  <a:lnTo>
                    <a:pt x="87" y="58"/>
                  </a:lnTo>
                  <a:lnTo>
                    <a:pt x="73" y="113"/>
                  </a:lnTo>
                  <a:lnTo>
                    <a:pt x="47" y="198"/>
                  </a:lnTo>
                  <a:lnTo>
                    <a:pt x="31" y="221"/>
                  </a:lnTo>
                  <a:lnTo>
                    <a:pt x="0" y="260"/>
                  </a:lnTo>
                  <a:lnTo>
                    <a:pt x="108" y="182"/>
                  </a:lnTo>
                  <a:lnTo>
                    <a:pt x="121" y="159"/>
                  </a:lnTo>
                  <a:lnTo>
                    <a:pt x="157" y="94"/>
                  </a:lnTo>
                  <a:lnTo>
                    <a:pt x="186" y="112"/>
                  </a:lnTo>
                  <a:lnTo>
                    <a:pt x="13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589" name="Freeform 5"/>
            <p:cNvSpPr>
              <a:spLocks/>
            </p:cNvSpPr>
            <p:nvPr/>
          </p:nvSpPr>
          <p:spPr bwMode="auto">
            <a:xfrm>
              <a:off x="5182" y="2147"/>
              <a:ext cx="186" cy="261"/>
            </a:xfrm>
            <a:custGeom>
              <a:avLst/>
              <a:gdLst/>
              <a:ahLst/>
              <a:cxnLst>
                <a:cxn ang="0">
                  <a:pos x="45" y="0"/>
                </a:cxn>
                <a:cxn ang="0">
                  <a:pos x="133" y="47"/>
                </a:cxn>
                <a:cxn ang="0">
                  <a:pos x="99" y="58"/>
                </a:cxn>
                <a:cxn ang="0">
                  <a:pos x="113" y="112"/>
                </a:cxn>
                <a:cxn ang="0">
                  <a:pos x="138" y="196"/>
                </a:cxn>
                <a:cxn ang="0">
                  <a:pos x="154" y="221"/>
                </a:cxn>
                <a:cxn ang="0">
                  <a:pos x="185" y="260"/>
                </a:cxn>
                <a:cxn ang="0">
                  <a:pos x="77" y="182"/>
                </a:cxn>
                <a:cxn ang="0">
                  <a:pos x="64" y="159"/>
                </a:cxn>
                <a:cxn ang="0">
                  <a:pos x="28" y="93"/>
                </a:cxn>
                <a:cxn ang="0">
                  <a:pos x="0" y="112"/>
                </a:cxn>
                <a:cxn ang="0">
                  <a:pos x="45" y="0"/>
                </a:cxn>
              </a:cxnLst>
              <a:rect l="0" t="0" r="r" b="b"/>
              <a:pathLst>
                <a:path w="186" h="261">
                  <a:moveTo>
                    <a:pt x="45" y="0"/>
                  </a:moveTo>
                  <a:lnTo>
                    <a:pt x="133" y="47"/>
                  </a:lnTo>
                  <a:lnTo>
                    <a:pt x="99" y="58"/>
                  </a:lnTo>
                  <a:lnTo>
                    <a:pt x="113" y="112"/>
                  </a:lnTo>
                  <a:lnTo>
                    <a:pt x="138" y="196"/>
                  </a:lnTo>
                  <a:lnTo>
                    <a:pt x="154" y="221"/>
                  </a:lnTo>
                  <a:lnTo>
                    <a:pt x="185" y="260"/>
                  </a:lnTo>
                  <a:lnTo>
                    <a:pt x="77" y="182"/>
                  </a:lnTo>
                  <a:lnTo>
                    <a:pt x="64" y="159"/>
                  </a:lnTo>
                  <a:lnTo>
                    <a:pt x="28" y="93"/>
                  </a:lnTo>
                  <a:lnTo>
                    <a:pt x="0" y="112"/>
                  </a:lnTo>
                  <a:lnTo>
                    <a:pt x="4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sp>
        <p:nvSpPr>
          <p:cNvPr id="323590" name="Freeform 6"/>
          <p:cNvSpPr>
            <a:spLocks/>
          </p:cNvSpPr>
          <p:nvPr/>
        </p:nvSpPr>
        <p:spPr bwMode="auto">
          <a:xfrm>
            <a:off x="9788525" y="5375276"/>
            <a:ext cx="414338" cy="106363"/>
          </a:xfrm>
          <a:custGeom>
            <a:avLst/>
            <a:gdLst/>
            <a:ahLst/>
            <a:cxnLst>
              <a:cxn ang="0">
                <a:pos x="0" y="0"/>
              </a:cxn>
              <a:cxn ang="0">
                <a:pos x="260" y="0"/>
              </a:cxn>
              <a:cxn ang="0">
                <a:pos x="260" y="66"/>
              </a:cxn>
              <a:cxn ang="0">
                <a:pos x="0" y="66"/>
              </a:cxn>
              <a:cxn ang="0">
                <a:pos x="0" y="0"/>
              </a:cxn>
            </a:cxnLst>
            <a:rect l="0" t="0" r="r" b="b"/>
            <a:pathLst>
              <a:path w="261" h="67">
                <a:moveTo>
                  <a:pt x="0" y="0"/>
                </a:moveTo>
                <a:lnTo>
                  <a:pt x="260" y="0"/>
                </a:lnTo>
                <a:lnTo>
                  <a:pt x="260" y="66"/>
                </a:lnTo>
                <a:lnTo>
                  <a:pt x="0" y="66"/>
                </a:lnTo>
                <a:lnTo>
                  <a:pt x="0" y="0"/>
                </a:lnTo>
              </a:path>
            </a:pathLst>
          </a:custGeom>
          <a:solidFill>
            <a:srgbClr val="FFFFFF"/>
          </a:solidFill>
          <a:ln w="12700" cap="rnd" cmpd="sng">
            <a:solidFill>
              <a:srgbClr val="FFFFFF"/>
            </a:solidFill>
            <a:prstDash val="solid"/>
            <a:round/>
            <a:headEnd type="none" w="med" len="med"/>
            <a:tailEnd type="none" w="med" len="med"/>
          </a:ln>
          <a:effectLst/>
        </p:spPr>
        <p:txBody>
          <a:bodyPr/>
          <a:lstStyle/>
          <a:p>
            <a:endParaRPr lang="en-US"/>
          </a:p>
        </p:txBody>
      </p:sp>
      <p:grpSp>
        <p:nvGrpSpPr>
          <p:cNvPr id="323591" name="Group 7"/>
          <p:cNvGrpSpPr>
            <a:grpSpLocks/>
          </p:cNvGrpSpPr>
          <p:nvPr/>
        </p:nvGrpSpPr>
        <p:grpSpPr bwMode="auto">
          <a:xfrm>
            <a:off x="3981450" y="3357563"/>
            <a:ext cx="230188" cy="285750"/>
            <a:chOff x="1548" y="2115"/>
            <a:chExt cx="145" cy="180"/>
          </a:xfrm>
        </p:grpSpPr>
        <p:sp>
          <p:nvSpPr>
            <p:cNvPr id="323592" name="Freeform 8"/>
            <p:cNvSpPr>
              <a:spLocks/>
            </p:cNvSpPr>
            <p:nvPr/>
          </p:nvSpPr>
          <p:spPr bwMode="auto">
            <a:xfrm>
              <a:off x="1548" y="2123"/>
              <a:ext cx="145" cy="172"/>
            </a:xfrm>
            <a:custGeom>
              <a:avLst/>
              <a:gdLst/>
              <a:ahLst/>
              <a:cxnLst>
                <a:cxn ang="0">
                  <a:pos x="64" y="0"/>
                </a:cxn>
                <a:cxn ang="0">
                  <a:pos x="80" y="0"/>
                </a:cxn>
                <a:cxn ang="0">
                  <a:pos x="80" y="64"/>
                </a:cxn>
                <a:cxn ang="0">
                  <a:pos x="144" y="107"/>
                </a:cxn>
                <a:cxn ang="0">
                  <a:pos x="144" y="128"/>
                </a:cxn>
                <a:cxn ang="0">
                  <a:pos x="80" y="103"/>
                </a:cxn>
                <a:cxn ang="0">
                  <a:pos x="80" y="141"/>
                </a:cxn>
                <a:cxn ang="0">
                  <a:pos x="95" y="154"/>
                </a:cxn>
                <a:cxn ang="0">
                  <a:pos x="95" y="171"/>
                </a:cxn>
                <a:cxn ang="0">
                  <a:pos x="72" y="162"/>
                </a:cxn>
                <a:cxn ang="0">
                  <a:pos x="49" y="171"/>
                </a:cxn>
                <a:cxn ang="0">
                  <a:pos x="49" y="154"/>
                </a:cxn>
                <a:cxn ang="0">
                  <a:pos x="64" y="141"/>
                </a:cxn>
                <a:cxn ang="0">
                  <a:pos x="64" y="103"/>
                </a:cxn>
                <a:cxn ang="0">
                  <a:pos x="0" y="128"/>
                </a:cxn>
                <a:cxn ang="0">
                  <a:pos x="0" y="107"/>
                </a:cxn>
                <a:cxn ang="0">
                  <a:pos x="64" y="64"/>
                </a:cxn>
                <a:cxn ang="0">
                  <a:pos x="64" y="0"/>
                </a:cxn>
              </a:cxnLst>
              <a:rect l="0" t="0" r="r" b="b"/>
              <a:pathLst>
                <a:path w="145" h="172">
                  <a:moveTo>
                    <a:pt x="64" y="0"/>
                  </a:moveTo>
                  <a:lnTo>
                    <a:pt x="80" y="0"/>
                  </a:lnTo>
                  <a:lnTo>
                    <a:pt x="80" y="64"/>
                  </a:lnTo>
                  <a:lnTo>
                    <a:pt x="144" y="107"/>
                  </a:lnTo>
                  <a:lnTo>
                    <a:pt x="144" y="128"/>
                  </a:lnTo>
                  <a:lnTo>
                    <a:pt x="80" y="103"/>
                  </a:lnTo>
                  <a:lnTo>
                    <a:pt x="80" y="141"/>
                  </a:lnTo>
                  <a:lnTo>
                    <a:pt x="95" y="154"/>
                  </a:lnTo>
                  <a:lnTo>
                    <a:pt x="95" y="171"/>
                  </a:lnTo>
                  <a:lnTo>
                    <a:pt x="72" y="162"/>
                  </a:lnTo>
                  <a:lnTo>
                    <a:pt x="49" y="171"/>
                  </a:lnTo>
                  <a:lnTo>
                    <a:pt x="49" y="154"/>
                  </a:lnTo>
                  <a:lnTo>
                    <a:pt x="64" y="141"/>
                  </a:lnTo>
                  <a:lnTo>
                    <a:pt x="64" y="103"/>
                  </a:lnTo>
                  <a:lnTo>
                    <a:pt x="0" y="128"/>
                  </a:lnTo>
                  <a:lnTo>
                    <a:pt x="0" y="107"/>
                  </a:lnTo>
                  <a:lnTo>
                    <a:pt x="64" y="64"/>
                  </a:lnTo>
                  <a:lnTo>
                    <a:pt x="64" y="0"/>
                  </a:lnTo>
                </a:path>
              </a:pathLst>
            </a:custGeom>
            <a:solidFill>
              <a:srgbClr val="000070"/>
            </a:solidFill>
            <a:ln w="12700" cap="rnd" cmpd="sng">
              <a:noFill/>
              <a:prstDash val="solid"/>
              <a:round/>
              <a:headEnd type="none" w="med" len="med"/>
              <a:tailEnd type="none" w="med" len="med"/>
            </a:ln>
            <a:effectLst/>
          </p:spPr>
          <p:txBody>
            <a:bodyPr/>
            <a:lstStyle/>
            <a:p>
              <a:endParaRPr lang="en-US"/>
            </a:p>
          </p:txBody>
        </p:sp>
        <p:sp>
          <p:nvSpPr>
            <p:cNvPr id="323593" name="Oval 9"/>
            <p:cNvSpPr>
              <a:spLocks noChangeArrowheads="1"/>
            </p:cNvSpPr>
            <p:nvPr/>
          </p:nvSpPr>
          <p:spPr bwMode="auto">
            <a:xfrm>
              <a:off x="1613" y="2115"/>
              <a:ext cx="14" cy="16"/>
            </a:xfrm>
            <a:prstGeom prst="ellipse">
              <a:avLst/>
            </a:prstGeom>
            <a:solidFill>
              <a:srgbClr val="000070"/>
            </a:solidFill>
            <a:ln w="12700">
              <a:noFill/>
              <a:round/>
              <a:headEnd/>
              <a:tailEnd/>
            </a:ln>
            <a:effectLst/>
          </p:spPr>
          <p:txBody>
            <a:bodyPr wrap="none" anchor="ctr"/>
            <a:lstStyle/>
            <a:p>
              <a:endParaRPr lang="en-US"/>
            </a:p>
          </p:txBody>
        </p:sp>
      </p:grpSp>
      <p:grpSp>
        <p:nvGrpSpPr>
          <p:cNvPr id="323594" name="Group 10"/>
          <p:cNvGrpSpPr>
            <a:grpSpLocks/>
          </p:cNvGrpSpPr>
          <p:nvPr/>
        </p:nvGrpSpPr>
        <p:grpSpPr bwMode="auto">
          <a:xfrm>
            <a:off x="6208713" y="1830388"/>
            <a:ext cx="696912" cy="103187"/>
            <a:chOff x="2951" y="1153"/>
            <a:chExt cx="439" cy="65"/>
          </a:xfrm>
        </p:grpSpPr>
        <p:sp>
          <p:nvSpPr>
            <p:cNvPr id="323595" name="Freeform 11"/>
            <p:cNvSpPr>
              <a:spLocks/>
            </p:cNvSpPr>
            <p:nvPr/>
          </p:nvSpPr>
          <p:spPr bwMode="auto">
            <a:xfrm>
              <a:off x="3194" y="1153"/>
              <a:ext cx="9" cy="12"/>
            </a:xfrm>
            <a:custGeom>
              <a:avLst/>
              <a:gdLst/>
              <a:ahLst/>
              <a:cxnLst>
                <a:cxn ang="0">
                  <a:pos x="2" y="11"/>
                </a:cxn>
                <a:cxn ang="0">
                  <a:pos x="2" y="1"/>
                </a:cxn>
                <a:cxn ang="0">
                  <a:pos x="8" y="1"/>
                </a:cxn>
                <a:cxn ang="0">
                  <a:pos x="8" y="0"/>
                </a:cxn>
                <a:cxn ang="0">
                  <a:pos x="0" y="0"/>
                </a:cxn>
                <a:cxn ang="0">
                  <a:pos x="0" y="1"/>
                </a:cxn>
                <a:cxn ang="0">
                  <a:pos x="2" y="1"/>
                </a:cxn>
                <a:cxn ang="0">
                  <a:pos x="2" y="11"/>
                </a:cxn>
              </a:cxnLst>
              <a:rect l="0" t="0" r="r" b="b"/>
              <a:pathLst>
                <a:path w="9" h="12">
                  <a:moveTo>
                    <a:pt x="2" y="11"/>
                  </a:moveTo>
                  <a:lnTo>
                    <a:pt x="2" y="1"/>
                  </a:lnTo>
                  <a:lnTo>
                    <a:pt x="8" y="1"/>
                  </a:lnTo>
                  <a:lnTo>
                    <a:pt x="8" y="0"/>
                  </a:lnTo>
                  <a:lnTo>
                    <a:pt x="0" y="0"/>
                  </a:lnTo>
                  <a:lnTo>
                    <a:pt x="0" y="1"/>
                  </a:lnTo>
                  <a:lnTo>
                    <a:pt x="2" y="1"/>
                  </a:lnTo>
                  <a:lnTo>
                    <a:pt x="2" y="1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596" name="Line 12"/>
            <p:cNvSpPr>
              <a:spLocks noChangeShapeType="1"/>
            </p:cNvSpPr>
            <p:nvPr/>
          </p:nvSpPr>
          <p:spPr bwMode="auto">
            <a:xfrm>
              <a:off x="3023" y="1175"/>
              <a:ext cx="0" cy="18"/>
            </a:xfrm>
            <a:prstGeom prst="line">
              <a:avLst/>
            </a:prstGeom>
            <a:noFill/>
            <a:ln w="12700">
              <a:solidFill>
                <a:srgbClr val="000000"/>
              </a:solidFill>
              <a:round/>
              <a:headEnd/>
              <a:tailEnd/>
            </a:ln>
            <a:effectLst/>
          </p:spPr>
          <p:txBody>
            <a:bodyPr wrap="none" anchor="ctr"/>
            <a:lstStyle/>
            <a:p>
              <a:endParaRPr lang="en-US"/>
            </a:p>
          </p:txBody>
        </p:sp>
        <p:sp>
          <p:nvSpPr>
            <p:cNvPr id="323597" name="Line 13"/>
            <p:cNvSpPr>
              <a:spLocks noChangeShapeType="1"/>
            </p:cNvSpPr>
            <p:nvPr/>
          </p:nvSpPr>
          <p:spPr bwMode="auto">
            <a:xfrm flipV="1">
              <a:off x="3000" y="1167"/>
              <a:ext cx="0" cy="34"/>
            </a:xfrm>
            <a:prstGeom prst="line">
              <a:avLst/>
            </a:prstGeom>
            <a:noFill/>
            <a:ln w="12700">
              <a:solidFill>
                <a:srgbClr val="000000"/>
              </a:solidFill>
              <a:round/>
              <a:headEnd/>
              <a:tailEnd/>
            </a:ln>
            <a:effectLst/>
          </p:spPr>
          <p:txBody>
            <a:bodyPr wrap="none" anchor="ctr"/>
            <a:lstStyle/>
            <a:p>
              <a:endParaRPr lang="en-US"/>
            </a:p>
          </p:txBody>
        </p:sp>
        <p:sp>
          <p:nvSpPr>
            <p:cNvPr id="323598" name="Line 14"/>
            <p:cNvSpPr>
              <a:spLocks noChangeShapeType="1"/>
            </p:cNvSpPr>
            <p:nvPr/>
          </p:nvSpPr>
          <p:spPr bwMode="auto">
            <a:xfrm>
              <a:off x="3044" y="1175"/>
              <a:ext cx="0" cy="18"/>
            </a:xfrm>
            <a:prstGeom prst="line">
              <a:avLst/>
            </a:prstGeom>
            <a:noFill/>
            <a:ln w="12700">
              <a:solidFill>
                <a:srgbClr val="000000"/>
              </a:solidFill>
              <a:round/>
              <a:headEnd/>
              <a:tailEnd/>
            </a:ln>
            <a:effectLst/>
          </p:spPr>
          <p:txBody>
            <a:bodyPr wrap="none" anchor="ctr"/>
            <a:lstStyle/>
            <a:p>
              <a:endParaRPr lang="en-US"/>
            </a:p>
          </p:txBody>
        </p:sp>
        <p:sp>
          <p:nvSpPr>
            <p:cNvPr id="323599" name="Freeform 15"/>
            <p:cNvSpPr>
              <a:spLocks/>
            </p:cNvSpPr>
            <p:nvPr/>
          </p:nvSpPr>
          <p:spPr bwMode="auto">
            <a:xfrm>
              <a:off x="3241" y="1154"/>
              <a:ext cx="13" cy="6"/>
            </a:xfrm>
            <a:custGeom>
              <a:avLst/>
              <a:gdLst/>
              <a:ahLst/>
              <a:cxnLst>
                <a:cxn ang="0">
                  <a:pos x="12" y="0"/>
                </a:cxn>
                <a:cxn ang="0">
                  <a:pos x="0" y="0"/>
                </a:cxn>
                <a:cxn ang="0">
                  <a:pos x="0" y="5"/>
                </a:cxn>
                <a:cxn ang="0">
                  <a:pos x="12" y="5"/>
                </a:cxn>
                <a:cxn ang="0">
                  <a:pos x="12" y="0"/>
                </a:cxn>
              </a:cxnLst>
              <a:rect l="0" t="0" r="r" b="b"/>
              <a:pathLst>
                <a:path w="13" h="6">
                  <a:moveTo>
                    <a:pt x="12" y="0"/>
                  </a:moveTo>
                  <a:lnTo>
                    <a:pt x="0" y="0"/>
                  </a:lnTo>
                  <a:lnTo>
                    <a:pt x="0" y="5"/>
                  </a:lnTo>
                  <a:lnTo>
                    <a:pt x="12" y="5"/>
                  </a:lnTo>
                  <a:lnTo>
                    <a:pt x="12"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600" name="Freeform 16"/>
            <p:cNvSpPr>
              <a:spLocks/>
            </p:cNvSpPr>
            <p:nvPr/>
          </p:nvSpPr>
          <p:spPr bwMode="auto">
            <a:xfrm>
              <a:off x="2951" y="1197"/>
              <a:ext cx="439" cy="21"/>
            </a:xfrm>
            <a:custGeom>
              <a:avLst/>
              <a:gdLst/>
              <a:ahLst/>
              <a:cxnLst>
                <a:cxn ang="0">
                  <a:pos x="438" y="0"/>
                </a:cxn>
                <a:cxn ang="0">
                  <a:pos x="0" y="0"/>
                </a:cxn>
                <a:cxn ang="0">
                  <a:pos x="0" y="1"/>
                </a:cxn>
                <a:cxn ang="0">
                  <a:pos x="8" y="1"/>
                </a:cxn>
                <a:cxn ang="0">
                  <a:pos x="13" y="9"/>
                </a:cxn>
                <a:cxn ang="0">
                  <a:pos x="15" y="20"/>
                </a:cxn>
                <a:cxn ang="0">
                  <a:pos x="432" y="20"/>
                </a:cxn>
                <a:cxn ang="0">
                  <a:pos x="438" y="11"/>
                </a:cxn>
                <a:cxn ang="0">
                  <a:pos x="432" y="11"/>
                </a:cxn>
                <a:cxn ang="0">
                  <a:pos x="432" y="1"/>
                </a:cxn>
                <a:cxn ang="0">
                  <a:pos x="438" y="1"/>
                </a:cxn>
                <a:cxn ang="0">
                  <a:pos x="438" y="0"/>
                </a:cxn>
              </a:cxnLst>
              <a:rect l="0" t="0" r="r" b="b"/>
              <a:pathLst>
                <a:path w="439" h="21">
                  <a:moveTo>
                    <a:pt x="438" y="0"/>
                  </a:moveTo>
                  <a:lnTo>
                    <a:pt x="0" y="0"/>
                  </a:lnTo>
                  <a:lnTo>
                    <a:pt x="0" y="1"/>
                  </a:lnTo>
                  <a:lnTo>
                    <a:pt x="8" y="1"/>
                  </a:lnTo>
                  <a:lnTo>
                    <a:pt x="13" y="9"/>
                  </a:lnTo>
                  <a:lnTo>
                    <a:pt x="15" y="20"/>
                  </a:lnTo>
                  <a:lnTo>
                    <a:pt x="432" y="20"/>
                  </a:lnTo>
                  <a:lnTo>
                    <a:pt x="438" y="11"/>
                  </a:lnTo>
                  <a:lnTo>
                    <a:pt x="432" y="11"/>
                  </a:lnTo>
                  <a:lnTo>
                    <a:pt x="432" y="1"/>
                  </a:lnTo>
                  <a:lnTo>
                    <a:pt x="438" y="1"/>
                  </a:lnTo>
                  <a:lnTo>
                    <a:pt x="438"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601" name="Freeform 17"/>
            <p:cNvSpPr>
              <a:spLocks/>
            </p:cNvSpPr>
            <p:nvPr/>
          </p:nvSpPr>
          <p:spPr bwMode="auto">
            <a:xfrm>
              <a:off x="3194" y="1166"/>
              <a:ext cx="36" cy="32"/>
            </a:xfrm>
            <a:custGeom>
              <a:avLst/>
              <a:gdLst/>
              <a:ahLst/>
              <a:cxnLst>
                <a:cxn ang="0">
                  <a:pos x="0" y="31"/>
                </a:cxn>
                <a:cxn ang="0">
                  <a:pos x="0" y="22"/>
                </a:cxn>
                <a:cxn ang="0">
                  <a:pos x="0" y="19"/>
                </a:cxn>
                <a:cxn ang="0">
                  <a:pos x="0" y="13"/>
                </a:cxn>
                <a:cxn ang="0">
                  <a:pos x="10" y="13"/>
                </a:cxn>
                <a:cxn ang="0">
                  <a:pos x="10" y="0"/>
                </a:cxn>
                <a:cxn ang="0">
                  <a:pos x="11" y="0"/>
                </a:cxn>
                <a:cxn ang="0">
                  <a:pos x="11" y="13"/>
                </a:cxn>
                <a:cxn ang="0">
                  <a:pos x="21" y="13"/>
                </a:cxn>
                <a:cxn ang="0">
                  <a:pos x="21" y="9"/>
                </a:cxn>
                <a:cxn ang="0">
                  <a:pos x="23" y="9"/>
                </a:cxn>
                <a:cxn ang="0">
                  <a:pos x="23" y="13"/>
                </a:cxn>
                <a:cxn ang="0">
                  <a:pos x="28" y="13"/>
                </a:cxn>
                <a:cxn ang="0">
                  <a:pos x="28" y="19"/>
                </a:cxn>
                <a:cxn ang="0">
                  <a:pos x="35" y="19"/>
                </a:cxn>
                <a:cxn ang="0">
                  <a:pos x="35" y="22"/>
                </a:cxn>
                <a:cxn ang="0">
                  <a:pos x="33" y="24"/>
                </a:cxn>
                <a:cxn ang="0">
                  <a:pos x="33" y="31"/>
                </a:cxn>
                <a:cxn ang="0">
                  <a:pos x="0" y="31"/>
                </a:cxn>
              </a:cxnLst>
              <a:rect l="0" t="0" r="r" b="b"/>
              <a:pathLst>
                <a:path w="36" h="32">
                  <a:moveTo>
                    <a:pt x="0" y="31"/>
                  </a:moveTo>
                  <a:lnTo>
                    <a:pt x="0" y="22"/>
                  </a:lnTo>
                  <a:lnTo>
                    <a:pt x="0" y="19"/>
                  </a:lnTo>
                  <a:lnTo>
                    <a:pt x="0" y="13"/>
                  </a:lnTo>
                  <a:lnTo>
                    <a:pt x="10" y="13"/>
                  </a:lnTo>
                  <a:lnTo>
                    <a:pt x="10" y="0"/>
                  </a:lnTo>
                  <a:lnTo>
                    <a:pt x="11" y="0"/>
                  </a:lnTo>
                  <a:lnTo>
                    <a:pt x="11" y="13"/>
                  </a:lnTo>
                  <a:lnTo>
                    <a:pt x="21" y="13"/>
                  </a:lnTo>
                  <a:lnTo>
                    <a:pt x="21" y="9"/>
                  </a:lnTo>
                  <a:lnTo>
                    <a:pt x="23" y="9"/>
                  </a:lnTo>
                  <a:lnTo>
                    <a:pt x="23" y="13"/>
                  </a:lnTo>
                  <a:lnTo>
                    <a:pt x="28" y="13"/>
                  </a:lnTo>
                  <a:lnTo>
                    <a:pt x="28" y="19"/>
                  </a:lnTo>
                  <a:lnTo>
                    <a:pt x="35" y="19"/>
                  </a:lnTo>
                  <a:lnTo>
                    <a:pt x="35" y="22"/>
                  </a:lnTo>
                  <a:lnTo>
                    <a:pt x="33" y="24"/>
                  </a:lnTo>
                  <a:lnTo>
                    <a:pt x="33" y="31"/>
                  </a:lnTo>
                  <a:lnTo>
                    <a:pt x="0" y="3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602" name="Freeform 18"/>
            <p:cNvSpPr>
              <a:spLocks/>
            </p:cNvSpPr>
            <p:nvPr/>
          </p:nvSpPr>
          <p:spPr bwMode="auto">
            <a:xfrm>
              <a:off x="3245" y="1173"/>
              <a:ext cx="4" cy="25"/>
            </a:xfrm>
            <a:custGeom>
              <a:avLst/>
              <a:gdLst/>
              <a:ahLst/>
              <a:cxnLst>
                <a:cxn ang="0">
                  <a:pos x="0" y="24"/>
                </a:cxn>
                <a:cxn ang="0">
                  <a:pos x="2" y="4"/>
                </a:cxn>
                <a:cxn ang="0">
                  <a:pos x="2" y="0"/>
                </a:cxn>
                <a:cxn ang="0">
                  <a:pos x="3" y="0"/>
                </a:cxn>
                <a:cxn ang="0">
                  <a:pos x="3" y="24"/>
                </a:cxn>
                <a:cxn ang="0">
                  <a:pos x="0" y="24"/>
                </a:cxn>
              </a:cxnLst>
              <a:rect l="0" t="0" r="r" b="b"/>
              <a:pathLst>
                <a:path w="4" h="25">
                  <a:moveTo>
                    <a:pt x="0" y="24"/>
                  </a:moveTo>
                  <a:lnTo>
                    <a:pt x="2" y="4"/>
                  </a:lnTo>
                  <a:lnTo>
                    <a:pt x="2" y="0"/>
                  </a:lnTo>
                  <a:lnTo>
                    <a:pt x="3" y="0"/>
                  </a:lnTo>
                  <a:lnTo>
                    <a:pt x="3" y="24"/>
                  </a:lnTo>
                  <a:lnTo>
                    <a:pt x="0" y="2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603" name="Freeform 19"/>
            <p:cNvSpPr>
              <a:spLocks/>
            </p:cNvSpPr>
            <p:nvPr/>
          </p:nvSpPr>
          <p:spPr bwMode="auto">
            <a:xfrm>
              <a:off x="3194" y="1154"/>
              <a:ext cx="11" cy="44"/>
            </a:xfrm>
            <a:custGeom>
              <a:avLst/>
              <a:gdLst/>
              <a:ahLst/>
              <a:cxnLst>
                <a:cxn ang="0">
                  <a:pos x="0" y="0"/>
                </a:cxn>
                <a:cxn ang="0">
                  <a:pos x="1" y="42"/>
                </a:cxn>
                <a:cxn ang="0">
                  <a:pos x="10" y="43"/>
                </a:cxn>
                <a:cxn ang="0">
                  <a:pos x="9" y="0"/>
                </a:cxn>
                <a:cxn ang="0">
                  <a:pos x="0" y="0"/>
                </a:cxn>
              </a:cxnLst>
              <a:rect l="0" t="0" r="r" b="b"/>
              <a:pathLst>
                <a:path w="11" h="44">
                  <a:moveTo>
                    <a:pt x="0" y="0"/>
                  </a:moveTo>
                  <a:lnTo>
                    <a:pt x="1" y="42"/>
                  </a:lnTo>
                  <a:lnTo>
                    <a:pt x="10" y="43"/>
                  </a:lnTo>
                  <a:lnTo>
                    <a:pt x="9"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604" name="Freeform 20"/>
            <p:cNvSpPr>
              <a:spLocks/>
            </p:cNvSpPr>
            <p:nvPr/>
          </p:nvSpPr>
          <p:spPr bwMode="auto">
            <a:xfrm>
              <a:off x="3243" y="1157"/>
              <a:ext cx="8" cy="55"/>
            </a:xfrm>
            <a:custGeom>
              <a:avLst/>
              <a:gdLst/>
              <a:ahLst/>
              <a:cxnLst>
                <a:cxn ang="0">
                  <a:pos x="0" y="0"/>
                </a:cxn>
                <a:cxn ang="0">
                  <a:pos x="0" y="50"/>
                </a:cxn>
                <a:cxn ang="0">
                  <a:pos x="7" y="54"/>
                </a:cxn>
                <a:cxn ang="0">
                  <a:pos x="5" y="1"/>
                </a:cxn>
                <a:cxn ang="0">
                  <a:pos x="1" y="0"/>
                </a:cxn>
                <a:cxn ang="0">
                  <a:pos x="0" y="0"/>
                </a:cxn>
              </a:cxnLst>
              <a:rect l="0" t="0" r="r" b="b"/>
              <a:pathLst>
                <a:path w="8" h="55">
                  <a:moveTo>
                    <a:pt x="0" y="0"/>
                  </a:moveTo>
                  <a:lnTo>
                    <a:pt x="0" y="50"/>
                  </a:lnTo>
                  <a:lnTo>
                    <a:pt x="7" y="54"/>
                  </a:lnTo>
                  <a:lnTo>
                    <a:pt x="5" y="1"/>
                  </a:lnTo>
                  <a:lnTo>
                    <a:pt x="1"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grpSp>
      <p:sp>
        <p:nvSpPr>
          <p:cNvPr id="323605" name="Freeform 21"/>
          <p:cNvSpPr>
            <a:spLocks/>
          </p:cNvSpPr>
          <p:nvPr/>
        </p:nvSpPr>
        <p:spPr bwMode="auto">
          <a:xfrm>
            <a:off x="1670050" y="4514850"/>
            <a:ext cx="739775" cy="152400"/>
          </a:xfrm>
          <a:custGeom>
            <a:avLst/>
            <a:gdLst/>
            <a:ahLst/>
            <a:cxnLst>
              <a:cxn ang="0">
                <a:pos x="174" y="31"/>
              </a:cxn>
              <a:cxn ang="0">
                <a:pos x="182" y="31"/>
              </a:cxn>
              <a:cxn ang="0">
                <a:pos x="191" y="30"/>
              </a:cxn>
              <a:cxn ang="0">
                <a:pos x="199" y="30"/>
              </a:cxn>
              <a:cxn ang="0">
                <a:pos x="205" y="28"/>
              </a:cxn>
              <a:cxn ang="0">
                <a:pos x="210" y="27"/>
              </a:cxn>
              <a:cxn ang="0">
                <a:pos x="213" y="25"/>
              </a:cxn>
              <a:cxn ang="0">
                <a:pos x="212" y="24"/>
              </a:cxn>
              <a:cxn ang="0">
                <a:pos x="209" y="22"/>
              </a:cxn>
              <a:cxn ang="0">
                <a:pos x="204" y="21"/>
              </a:cxn>
              <a:cxn ang="0">
                <a:pos x="197" y="20"/>
              </a:cxn>
              <a:cxn ang="0">
                <a:pos x="189" y="20"/>
              </a:cxn>
              <a:cxn ang="0">
                <a:pos x="180" y="19"/>
              </a:cxn>
              <a:cxn ang="0">
                <a:pos x="170" y="18"/>
              </a:cxn>
              <a:cxn ang="0">
                <a:pos x="161" y="18"/>
              </a:cxn>
              <a:cxn ang="0">
                <a:pos x="151" y="20"/>
              </a:cxn>
              <a:cxn ang="0">
                <a:pos x="142" y="20"/>
              </a:cxn>
              <a:cxn ang="0">
                <a:pos x="135" y="21"/>
              </a:cxn>
              <a:cxn ang="0">
                <a:pos x="129" y="22"/>
              </a:cxn>
              <a:cxn ang="0">
                <a:pos x="125" y="23"/>
              </a:cxn>
              <a:cxn ang="0">
                <a:pos x="123" y="24"/>
              </a:cxn>
              <a:cxn ang="0">
                <a:pos x="123" y="26"/>
              </a:cxn>
              <a:cxn ang="0">
                <a:pos x="126" y="27"/>
              </a:cxn>
              <a:cxn ang="0">
                <a:pos x="131" y="28"/>
              </a:cxn>
              <a:cxn ang="0">
                <a:pos x="138" y="30"/>
              </a:cxn>
              <a:cxn ang="0">
                <a:pos x="145" y="30"/>
              </a:cxn>
              <a:cxn ang="0">
                <a:pos x="154" y="31"/>
              </a:cxn>
              <a:cxn ang="0">
                <a:pos x="162" y="31"/>
              </a:cxn>
              <a:cxn ang="0">
                <a:pos x="112" y="59"/>
              </a:cxn>
              <a:cxn ang="0">
                <a:pos x="102" y="58"/>
              </a:cxn>
              <a:cxn ang="0">
                <a:pos x="92" y="57"/>
              </a:cxn>
              <a:cxn ang="0">
                <a:pos x="85" y="53"/>
              </a:cxn>
              <a:cxn ang="0">
                <a:pos x="81" y="49"/>
              </a:cxn>
              <a:cxn ang="0">
                <a:pos x="61" y="0"/>
              </a:cxn>
              <a:cxn ang="0">
                <a:pos x="26" y="59"/>
              </a:cxn>
              <a:cxn ang="0">
                <a:pos x="0" y="61"/>
              </a:cxn>
              <a:cxn ang="0">
                <a:pos x="10" y="66"/>
              </a:cxn>
              <a:cxn ang="0">
                <a:pos x="36" y="74"/>
              </a:cxn>
              <a:cxn ang="0">
                <a:pos x="64" y="81"/>
              </a:cxn>
              <a:cxn ang="0">
                <a:pos x="92" y="87"/>
              </a:cxn>
              <a:cxn ang="0">
                <a:pos x="121" y="90"/>
              </a:cxn>
              <a:cxn ang="0">
                <a:pos x="150" y="93"/>
              </a:cxn>
              <a:cxn ang="0">
                <a:pos x="180" y="95"/>
              </a:cxn>
              <a:cxn ang="0">
                <a:pos x="411" y="95"/>
              </a:cxn>
              <a:cxn ang="0">
                <a:pos x="426" y="93"/>
              </a:cxn>
              <a:cxn ang="0">
                <a:pos x="441" y="90"/>
              </a:cxn>
              <a:cxn ang="0">
                <a:pos x="456" y="85"/>
              </a:cxn>
              <a:cxn ang="0">
                <a:pos x="463" y="82"/>
              </a:cxn>
              <a:cxn ang="0">
                <a:pos x="463" y="80"/>
              </a:cxn>
              <a:cxn ang="0">
                <a:pos x="461" y="77"/>
              </a:cxn>
              <a:cxn ang="0">
                <a:pos x="455" y="74"/>
              </a:cxn>
              <a:cxn ang="0">
                <a:pos x="447" y="73"/>
              </a:cxn>
              <a:cxn ang="0">
                <a:pos x="441" y="68"/>
              </a:cxn>
              <a:cxn ang="0">
                <a:pos x="432" y="64"/>
              </a:cxn>
              <a:cxn ang="0">
                <a:pos x="423" y="60"/>
              </a:cxn>
              <a:cxn ang="0">
                <a:pos x="412" y="59"/>
              </a:cxn>
              <a:cxn ang="0">
                <a:pos x="174" y="59"/>
              </a:cxn>
            </a:cxnLst>
            <a:rect l="0" t="0" r="r" b="b"/>
            <a:pathLst>
              <a:path w="466" h="96">
                <a:moveTo>
                  <a:pt x="174" y="59"/>
                </a:moveTo>
                <a:lnTo>
                  <a:pt x="174" y="31"/>
                </a:lnTo>
                <a:lnTo>
                  <a:pt x="178" y="31"/>
                </a:lnTo>
                <a:lnTo>
                  <a:pt x="182" y="31"/>
                </a:lnTo>
                <a:lnTo>
                  <a:pt x="188" y="31"/>
                </a:lnTo>
                <a:lnTo>
                  <a:pt x="191" y="30"/>
                </a:lnTo>
                <a:lnTo>
                  <a:pt x="196" y="30"/>
                </a:lnTo>
                <a:lnTo>
                  <a:pt x="199" y="30"/>
                </a:lnTo>
                <a:lnTo>
                  <a:pt x="202" y="29"/>
                </a:lnTo>
                <a:lnTo>
                  <a:pt x="205" y="28"/>
                </a:lnTo>
                <a:lnTo>
                  <a:pt x="207" y="27"/>
                </a:lnTo>
                <a:lnTo>
                  <a:pt x="210" y="27"/>
                </a:lnTo>
                <a:lnTo>
                  <a:pt x="212" y="26"/>
                </a:lnTo>
                <a:lnTo>
                  <a:pt x="213" y="25"/>
                </a:lnTo>
                <a:lnTo>
                  <a:pt x="213" y="24"/>
                </a:lnTo>
                <a:lnTo>
                  <a:pt x="212" y="24"/>
                </a:lnTo>
                <a:lnTo>
                  <a:pt x="210" y="23"/>
                </a:lnTo>
                <a:lnTo>
                  <a:pt x="209" y="22"/>
                </a:lnTo>
                <a:lnTo>
                  <a:pt x="206" y="22"/>
                </a:lnTo>
                <a:lnTo>
                  <a:pt x="204" y="21"/>
                </a:lnTo>
                <a:lnTo>
                  <a:pt x="201" y="21"/>
                </a:lnTo>
                <a:lnTo>
                  <a:pt x="197" y="20"/>
                </a:lnTo>
                <a:lnTo>
                  <a:pt x="194" y="20"/>
                </a:lnTo>
                <a:lnTo>
                  <a:pt x="189" y="20"/>
                </a:lnTo>
                <a:lnTo>
                  <a:pt x="185" y="20"/>
                </a:lnTo>
                <a:lnTo>
                  <a:pt x="180" y="19"/>
                </a:lnTo>
                <a:lnTo>
                  <a:pt x="176" y="18"/>
                </a:lnTo>
                <a:lnTo>
                  <a:pt x="170" y="18"/>
                </a:lnTo>
                <a:lnTo>
                  <a:pt x="165" y="18"/>
                </a:lnTo>
                <a:lnTo>
                  <a:pt x="161" y="18"/>
                </a:lnTo>
                <a:lnTo>
                  <a:pt x="155" y="19"/>
                </a:lnTo>
                <a:lnTo>
                  <a:pt x="151" y="20"/>
                </a:lnTo>
                <a:lnTo>
                  <a:pt x="147" y="20"/>
                </a:lnTo>
                <a:lnTo>
                  <a:pt x="142" y="20"/>
                </a:lnTo>
                <a:lnTo>
                  <a:pt x="139" y="20"/>
                </a:lnTo>
                <a:lnTo>
                  <a:pt x="135" y="21"/>
                </a:lnTo>
                <a:lnTo>
                  <a:pt x="131" y="21"/>
                </a:lnTo>
                <a:lnTo>
                  <a:pt x="129" y="22"/>
                </a:lnTo>
                <a:lnTo>
                  <a:pt x="127" y="22"/>
                </a:lnTo>
                <a:lnTo>
                  <a:pt x="125" y="23"/>
                </a:lnTo>
                <a:lnTo>
                  <a:pt x="124" y="24"/>
                </a:lnTo>
                <a:lnTo>
                  <a:pt x="123" y="24"/>
                </a:lnTo>
                <a:lnTo>
                  <a:pt x="123" y="25"/>
                </a:lnTo>
                <a:lnTo>
                  <a:pt x="123" y="26"/>
                </a:lnTo>
                <a:lnTo>
                  <a:pt x="125" y="26"/>
                </a:lnTo>
                <a:lnTo>
                  <a:pt x="126" y="27"/>
                </a:lnTo>
                <a:lnTo>
                  <a:pt x="128" y="27"/>
                </a:lnTo>
                <a:lnTo>
                  <a:pt x="131" y="28"/>
                </a:lnTo>
                <a:lnTo>
                  <a:pt x="133" y="29"/>
                </a:lnTo>
                <a:lnTo>
                  <a:pt x="138" y="30"/>
                </a:lnTo>
                <a:lnTo>
                  <a:pt x="141" y="30"/>
                </a:lnTo>
                <a:lnTo>
                  <a:pt x="145" y="30"/>
                </a:lnTo>
                <a:lnTo>
                  <a:pt x="149" y="31"/>
                </a:lnTo>
                <a:lnTo>
                  <a:pt x="154" y="31"/>
                </a:lnTo>
                <a:lnTo>
                  <a:pt x="158" y="31"/>
                </a:lnTo>
                <a:lnTo>
                  <a:pt x="162" y="31"/>
                </a:lnTo>
                <a:lnTo>
                  <a:pt x="162" y="59"/>
                </a:lnTo>
                <a:lnTo>
                  <a:pt x="112" y="59"/>
                </a:lnTo>
                <a:lnTo>
                  <a:pt x="106" y="59"/>
                </a:lnTo>
                <a:lnTo>
                  <a:pt x="102" y="58"/>
                </a:lnTo>
                <a:lnTo>
                  <a:pt x="97" y="57"/>
                </a:lnTo>
                <a:lnTo>
                  <a:pt x="92" y="57"/>
                </a:lnTo>
                <a:lnTo>
                  <a:pt x="88" y="54"/>
                </a:lnTo>
                <a:lnTo>
                  <a:pt x="85" y="53"/>
                </a:lnTo>
                <a:lnTo>
                  <a:pt x="81" y="50"/>
                </a:lnTo>
                <a:lnTo>
                  <a:pt x="81" y="49"/>
                </a:lnTo>
                <a:lnTo>
                  <a:pt x="30" y="2"/>
                </a:lnTo>
                <a:lnTo>
                  <a:pt x="61" y="0"/>
                </a:lnTo>
                <a:lnTo>
                  <a:pt x="10" y="0"/>
                </a:lnTo>
                <a:lnTo>
                  <a:pt x="26" y="59"/>
                </a:lnTo>
                <a:lnTo>
                  <a:pt x="0" y="59"/>
                </a:lnTo>
                <a:lnTo>
                  <a:pt x="0" y="61"/>
                </a:lnTo>
                <a:lnTo>
                  <a:pt x="1" y="63"/>
                </a:lnTo>
                <a:lnTo>
                  <a:pt x="10" y="66"/>
                </a:lnTo>
                <a:lnTo>
                  <a:pt x="23" y="69"/>
                </a:lnTo>
                <a:lnTo>
                  <a:pt x="36" y="74"/>
                </a:lnTo>
                <a:lnTo>
                  <a:pt x="50" y="77"/>
                </a:lnTo>
                <a:lnTo>
                  <a:pt x="64" y="81"/>
                </a:lnTo>
                <a:lnTo>
                  <a:pt x="78" y="85"/>
                </a:lnTo>
                <a:lnTo>
                  <a:pt x="92" y="87"/>
                </a:lnTo>
                <a:lnTo>
                  <a:pt x="106" y="89"/>
                </a:lnTo>
                <a:lnTo>
                  <a:pt x="121" y="90"/>
                </a:lnTo>
                <a:lnTo>
                  <a:pt x="136" y="93"/>
                </a:lnTo>
                <a:lnTo>
                  <a:pt x="150" y="93"/>
                </a:lnTo>
                <a:lnTo>
                  <a:pt x="165" y="95"/>
                </a:lnTo>
                <a:lnTo>
                  <a:pt x="180" y="95"/>
                </a:lnTo>
                <a:lnTo>
                  <a:pt x="404" y="95"/>
                </a:lnTo>
                <a:lnTo>
                  <a:pt x="411" y="95"/>
                </a:lnTo>
                <a:lnTo>
                  <a:pt x="418" y="94"/>
                </a:lnTo>
                <a:lnTo>
                  <a:pt x="426" y="93"/>
                </a:lnTo>
                <a:lnTo>
                  <a:pt x="434" y="92"/>
                </a:lnTo>
                <a:lnTo>
                  <a:pt x="441" y="90"/>
                </a:lnTo>
                <a:lnTo>
                  <a:pt x="448" y="89"/>
                </a:lnTo>
                <a:lnTo>
                  <a:pt x="456" y="85"/>
                </a:lnTo>
                <a:lnTo>
                  <a:pt x="463" y="82"/>
                </a:lnTo>
                <a:lnTo>
                  <a:pt x="463" y="82"/>
                </a:lnTo>
                <a:lnTo>
                  <a:pt x="465" y="81"/>
                </a:lnTo>
                <a:lnTo>
                  <a:pt x="463" y="80"/>
                </a:lnTo>
                <a:lnTo>
                  <a:pt x="463" y="78"/>
                </a:lnTo>
                <a:lnTo>
                  <a:pt x="461" y="77"/>
                </a:lnTo>
                <a:lnTo>
                  <a:pt x="459" y="76"/>
                </a:lnTo>
                <a:lnTo>
                  <a:pt x="455" y="74"/>
                </a:lnTo>
                <a:lnTo>
                  <a:pt x="451" y="73"/>
                </a:lnTo>
                <a:lnTo>
                  <a:pt x="447" y="73"/>
                </a:lnTo>
                <a:lnTo>
                  <a:pt x="445" y="70"/>
                </a:lnTo>
                <a:lnTo>
                  <a:pt x="441" y="68"/>
                </a:lnTo>
                <a:lnTo>
                  <a:pt x="437" y="65"/>
                </a:lnTo>
                <a:lnTo>
                  <a:pt x="432" y="64"/>
                </a:lnTo>
                <a:lnTo>
                  <a:pt x="428" y="61"/>
                </a:lnTo>
                <a:lnTo>
                  <a:pt x="423" y="60"/>
                </a:lnTo>
                <a:lnTo>
                  <a:pt x="418" y="60"/>
                </a:lnTo>
                <a:lnTo>
                  <a:pt x="412" y="59"/>
                </a:lnTo>
                <a:lnTo>
                  <a:pt x="407" y="59"/>
                </a:lnTo>
                <a:lnTo>
                  <a:pt x="174" y="5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nvGrpSpPr>
          <p:cNvPr id="323606" name="Group 22"/>
          <p:cNvGrpSpPr>
            <a:grpSpLocks/>
          </p:cNvGrpSpPr>
          <p:nvPr/>
        </p:nvGrpSpPr>
        <p:grpSpPr bwMode="auto">
          <a:xfrm>
            <a:off x="3509964" y="5218114"/>
            <a:ext cx="661987" cy="185737"/>
            <a:chOff x="1251" y="3287"/>
            <a:chExt cx="417" cy="117"/>
          </a:xfrm>
        </p:grpSpPr>
        <p:sp>
          <p:nvSpPr>
            <p:cNvPr id="323607" name="Freeform 23"/>
            <p:cNvSpPr>
              <a:spLocks/>
            </p:cNvSpPr>
            <p:nvPr/>
          </p:nvSpPr>
          <p:spPr bwMode="auto">
            <a:xfrm>
              <a:off x="1251" y="3287"/>
              <a:ext cx="399" cy="117"/>
            </a:xfrm>
            <a:custGeom>
              <a:avLst/>
              <a:gdLst/>
              <a:ahLst/>
              <a:cxnLst>
                <a:cxn ang="0">
                  <a:pos x="0" y="0"/>
                </a:cxn>
                <a:cxn ang="0">
                  <a:pos x="29" y="54"/>
                </a:cxn>
                <a:cxn ang="0">
                  <a:pos x="29" y="67"/>
                </a:cxn>
                <a:cxn ang="0">
                  <a:pos x="33" y="70"/>
                </a:cxn>
                <a:cxn ang="0">
                  <a:pos x="30" y="73"/>
                </a:cxn>
                <a:cxn ang="0">
                  <a:pos x="8" y="73"/>
                </a:cxn>
                <a:cxn ang="0">
                  <a:pos x="8" y="97"/>
                </a:cxn>
                <a:cxn ang="0">
                  <a:pos x="30" y="97"/>
                </a:cxn>
                <a:cxn ang="0">
                  <a:pos x="77" y="104"/>
                </a:cxn>
                <a:cxn ang="0">
                  <a:pos x="84" y="105"/>
                </a:cxn>
                <a:cxn ang="0">
                  <a:pos x="84" y="111"/>
                </a:cxn>
                <a:cxn ang="0">
                  <a:pos x="105" y="116"/>
                </a:cxn>
                <a:cxn ang="0">
                  <a:pos x="112" y="107"/>
                </a:cxn>
                <a:cxn ang="0">
                  <a:pos x="133" y="110"/>
                </a:cxn>
                <a:cxn ang="0">
                  <a:pos x="276" y="110"/>
                </a:cxn>
                <a:cxn ang="0">
                  <a:pos x="278" y="107"/>
                </a:cxn>
                <a:cxn ang="0">
                  <a:pos x="278" y="97"/>
                </a:cxn>
                <a:cxn ang="0">
                  <a:pos x="336" y="97"/>
                </a:cxn>
                <a:cxn ang="0">
                  <a:pos x="372" y="95"/>
                </a:cxn>
                <a:cxn ang="0">
                  <a:pos x="390" y="91"/>
                </a:cxn>
                <a:cxn ang="0">
                  <a:pos x="398" y="88"/>
                </a:cxn>
                <a:cxn ang="0">
                  <a:pos x="384" y="83"/>
                </a:cxn>
                <a:cxn ang="0">
                  <a:pos x="363" y="76"/>
                </a:cxn>
                <a:cxn ang="0">
                  <a:pos x="335" y="71"/>
                </a:cxn>
                <a:cxn ang="0">
                  <a:pos x="320" y="69"/>
                </a:cxn>
                <a:cxn ang="0">
                  <a:pos x="285" y="69"/>
                </a:cxn>
                <a:cxn ang="0">
                  <a:pos x="271" y="68"/>
                </a:cxn>
                <a:cxn ang="0">
                  <a:pos x="236" y="60"/>
                </a:cxn>
                <a:cxn ang="0">
                  <a:pos x="218" y="67"/>
                </a:cxn>
                <a:cxn ang="0">
                  <a:pos x="197" y="69"/>
                </a:cxn>
                <a:cxn ang="0">
                  <a:pos x="136" y="69"/>
                </a:cxn>
                <a:cxn ang="0">
                  <a:pos x="88" y="52"/>
                </a:cxn>
                <a:cxn ang="0">
                  <a:pos x="31" y="0"/>
                </a:cxn>
                <a:cxn ang="0">
                  <a:pos x="0" y="0"/>
                </a:cxn>
              </a:cxnLst>
              <a:rect l="0" t="0" r="r" b="b"/>
              <a:pathLst>
                <a:path w="399" h="117">
                  <a:moveTo>
                    <a:pt x="0" y="0"/>
                  </a:moveTo>
                  <a:lnTo>
                    <a:pt x="29" y="54"/>
                  </a:lnTo>
                  <a:lnTo>
                    <a:pt x="29" y="67"/>
                  </a:lnTo>
                  <a:lnTo>
                    <a:pt x="33" y="70"/>
                  </a:lnTo>
                  <a:lnTo>
                    <a:pt x="30" y="73"/>
                  </a:lnTo>
                  <a:lnTo>
                    <a:pt x="8" y="73"/>
                  </a:lnTo>
                  <a:lnTo>
                    <a:pt x="8" y="97"/>
                  </a:lnTo>
                  <a:lnTo>
                    <a:pt x="30" y="97"/>
                  </a:lnTo>
                  <a:lnTo>
                    <a:pt x="77" y="104"/>
                  </a:lnTo>
                  <a:lnTo>
                    <a:pt x="84" y="105"/>
                  </a:lnTo>
                  <a:lnTo>
                    <a:pt x="84" y="111"/>
                  </a:lnTo>
                  <a:lnTo>
                    <a:pt x="105" y="116"/>
                  </a:lnTo>
                  <a:lnTo>
                    <a:pt x="112" y="107"/>
                  </a:lnTo>
                  <a:lnTo>
                    <a:pt x="133" y="110"/>
                  </a:lnTo>
                  <a:lnTo>
                    <a:pt x="276" y="110"/>
                  </a:lnTo>
                  <a:lnTo>
                    <a:pt x="278" y="107"/>
                  </a:lnTo>
                  <a:lnTo>
                    <a:pt x="278" y="97"/>
                  </a:lnTo>
                  <a:lnTo>
                    <a:pt x="336" y="97"/>
                  </a:lnTo>
                  <a:lnTo>
                    <a:pt x="372" y="95"/>
                  </a:lnTo>
                  <a:lnTo>
                    <a:pt x="390" y="91"/>
                  </a:lnTo>
                  <a:lnTo>
                    <a:pt x="398" y="88"/>
                  </a:lnTo>
                  <a:lnTo>
                    <a:pt x="384" y="83"/>
                  </a:lnTo>
                  <a:lnTo>
                    <a:pt x="363" y="76"/>
                  </a:lnTo>
                  <a:lnTo>
                    <a:pt x="335" y="71"/>
                  </a:lnTo>
                  <a:lnTo>
                    <a:pt x="320" y="69"/>
                  </a:lnTo>
                  <a:lnTo>
                    <a:pt x="285" y="69"/>
                  </a:lnTo>
                  <a:lnTo>
                    <a:pt x="271" y="68"/>
                  </a:lnTo>
                  <a:lnTo>
                    <a:pt x="236" y="60"/>
                  </a:lnTo>
                  <a:lnTo>
                    <a:pt x="218" y="67"/>
                  </a:lnTo>
                  <a:lnTo>
                    <a:pt x="197" y="69"/>
                  </a:lnTo>
                  <a:lnTo>
                    <a:pt x="136" y="69"/>
                  </a:lnTo>
                  <a:lnTo>
                    <a:pt x="88" y="52"/>
                  </a:lnTo>
                  <a:lnTo>
                    <a:pt x="31"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08" name="Freeform 24"/>
            <p:cNvSpPr>
              <a:spLocks/>
            </p:cNvSpPr>
            <p:nvPr/>
          </p:nvSpPr>
          <p:spPr bwMode="auto">
            <a:xfrm>
              <a:off x="1487" y="3339"/>
              <a:ext cx="88" cy="17"/>
            </a:xfrm>
            <a:custGeom>
              <a:avLst/>
              <a:gdLst/>
              <a:ahLst/>
              <a:cxnLst>
                <a:cxn ang="0">
                  <a:pos x="0" y="7"/>
                </a:cxn>
                <a:cxn ang="0">
                  <a:pos x="8" y="5"/>
                </a:cxn>
                <a:cxn ang="0">
                  <a:pos x="16" y="3"/>
                </a:cxn>
                <a:cxn ang="0">
                  <a:pos x="24" y="1"/>
                </a:cxn>
                <a:cxn ang="0">
                  <a:pos x="32" y="0"/>
                </a:cxn>
                <a:cxn ang="0">
                  <a:pos x="41" y="0"/>
                </a:cxn>
                <a:cxn ang="0">
                  <a:pos x="50" y="0"/>
                </a:cxn>
                <a:cxn ang="0">
                  <a:pos x="55" y="0"/>
                </a:cxn>
                <a:cxn ang="0">
                  <a:pos x="59" y="0"/>
                </a:cxn>
                <a:cxn ang="0">
                  <a:pos x="64" y="1"/>
                </a:cxn>
                <a:cxn ang="0">
                  <a:pos x="67" y="3"/>
                </a:cxn>
                <a:cxn ang="0">
                  <a:pos x="73" y="4"/>
                </a:cxn>
                <a:cxn ang="0">
                  <a:pos x="77" y="5"/>
                </a:cxn>
                <a:cxn ang="0">
                  <a:pos x="80" y="9"/>
                </a:cxn>
                <a:cxn ang="0">
                  <a:pos x="84" y="11"/>
                </a:cxn>
                <a:cxn ang="0">
                  <a:pos x="86" y="14"/>
                </a:cxn>
                <a:cxn ang="0">
                  <a:pos x="87" y="16"/>
                </a:cxn>
              </a:cxnLst>
              <a:rect l="0" t="0" r="r" b="b"/>
              <a:pathLst>
                <a:path w="88" h="17">
                  <a:moveTo>
                    <a:pt x="0" y="7"/>
                  </a:moveTo>
                  <a:lnTo>
                    <a:pt x="8" y="5"/>
                  </a:lnTo>
                  <a:lnTo>
                    <a:pt x="16" y="3"/>
                  </a:lnTo>
                  <a:lnTo>
                    <a:pt x="24" y="1"/>
                  </a:lnTo>
                  <a:lnTo>
                    <a:pt x="32" y="0"/>
                  </a:lnTo>
                  <a:lnTo>
                    <a:pt x="41" y="0"/>
                  </a:lnTo>
                  <a:lnTo>
                    <a:pt x="50" y="0"/>
                  </a:lnTo>
                  <a:lnTo>
                    <a:pt x="55" y="0"/>
                  </a:lnTo>
                  <a:lnTo>
                    <a:pt x="59" y="0"/>
                  </a:lnTo>
                  <a:lnTo>
                    <a:pt x="64" y="1"/>
                  </a:lnTo>
                  <a:lnTo>
                    <a:pt x="67" y="3"/>
                  </a:lnTo>
                  <a:lnTo>
                    <a:pt x="73" y="4"/>
                  </a:lnTo>
                  <a:lnTo>
                    <a:pt x="77" y="5"/>
                  </a:lnTo>
                  <a:lnTo>
                    <a:pt x="80" y="9"/>
                  </a:lnTo>
                  <a:lnTo>
                    <a:pt x="84" y="11"/>
                  </a:lnTo>
                  <a:lnTo>
                    <a:pt x="86" y="14"/>
                  </a:lnTo>
                  <a:lnTo>
                    <a:pt x="87" y="16"/>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609" name="Line 25"/>
            <p:cNvSpPr>
              <a:spLocks noChangeShapeType="1"/>
            </p:cNvSpPr>
            <p:nvPr/>
          </p:nvSpPr>
          <p:spPr bwMode="auto">
            <a:xfrm flipH="1">
              <a:off x="1643" y="3375"/>
              <a:ext cx="25" cy="0"/>
            </a:xfrm>
            <a:prstGeom prst="line">
              <a:avLst/>
            </a:prstGeom>
            <a:noFill/>
            <a:ln w="12700">
              <a:solidFill>
                <a:srgbClr val="000000"/>
              </a:solidFill>
              <a:round/>
              <a:headEnd/>
              <a:tailEnd/>
            </a:ln>
            <a:effectLst/>
          </p:spPr>
          <p:txBody>
            <a:bodyPr wrap="none" anchor="ctr"/>
            <a:lstStyle/>
            <a:p>
              <a:endParaRPr lang="en-US"/>
            </a:p>
          </p:txBody>
        </p:sp>
        <p:sp>
          <p:nvSpPr>
            <p:cNvPr id="323610" name="Freeform 26"/>
            <p:cNvSpPr>
              <a:spLocks/>
            </p:cNvSpPr>
            <p:nvPr/>
          </p:nvSpPr>
          <p:spPr bwMode="auto">
            <a:xfrm>
              <a:off x="1543" y="3350"/>
              <a:ext cx="16" cy="13"/>
            </a:xfrm>
            <a:custGeom>
              <a:avLst/>
              <a:gdLst/>
              <a:ahLst/>
              <a:cxnLst>
                <a:cxn ang="0">
                  <a:pos x="0" y="6"/>
                </a:cxn>
                <a:cxn ang="0">
                  <a:pos x="0" y="5"/>
                </a:cxn>
                <a:cxn ang="0">
                  <a:pos x="0" y="4"/>
                </a:cxn>
                <a:cxn ang="0">
                  <a:pos x="0" y="3"/>
                </a:cxn>
                <a:cxn ang="0">
                  <a:pos x="1" y="2"/>
                </a:cxn>
                <a:cxn ang="0">
                  <a:pos x="3" y="1"/>
                </a:cxn>
                <a:cxn ang="0">
                  <a:pos x="5" y="0"/>
                </a:cxn>
                <a:cxn ang="0">
                  <a:pos x="6" y="0"/>
                </a:cxn>
                <a:cxn ang="0">
                  <a:pos x="8" y="0"/>
                </a:cxn>
                <a:cxn ang="0">
                  <a:pos x="10" y="0"/>
                </a:cxn>
                <a:cxn ang="0">
                  <a:pos x="10" y="1"/>
                </a:cxn>
                <a:cxn ang="0">
                  <a:pos x="11" y="1"/>
                </a:cxn>
                <a:cxn ang="0">
                  <a:pos x="13" y="2"/>
                </a:cxn>
                <a:cxn ang="0">
                  <a:pos x="14" y="2"/>
                </a:cxn>
                <a:cxn ang="0">
                  <a:pos x="14" y="4"/>
                </a:cxn>
                <a:cxn ang="0">
                  <a:pos x="15" y="5"/>
                </a:cxn>
                <a:cxn ang="0">
                  <a:pos x="15" y="6"/>
                </a:cxn>
                <a:cxn ang="0">
                  <a:pos x="15" y="7"/>
                </a:cxn>
                <a:cxn ang="0">
                  <a:pos x="15" y="8"/>
                </a:cxn>
                <a:cxn ang="0">
                  <a:pos x="14" y="9"/>
                </a:cxn>
                <a:cxn ang="0">
                  <a:pos x="14" y="10"/>
                </a:cxn>
                <a:cxn ang="0">
                  <a:pos x="13" y="10"/>
                </a:cxn>
                <a:cxn ang="0">
                  <a:pos x="11" y="11"/>
                </a:cxn>
                <a:cxn ang="0">
                  <a:pos x="10" y="12"/>
                </a:cxn>
                <a:cxn ang="0">
                  <a:pos x="8" y="12"/>
                </a:cxn>
                <a:cxn ang="0">
                  <a:pos x="6" y="12"/>
                </a:cxn>
                <a:cxn ang="0">
                  <a:pos x="5" y="12"/>
                </a:cxn>
                <a:cxn ang="0">
                  <a:pos x="3" y="12"/>
                </a:cxn>
                <a:cxn ang="0">
                  <a:pos x="3" y="11"/>
                </a:cxn>
                <a:cxn ang="0">
                  <a:pos x="1" y="11"/>
                </a:cxn>
                <a:cxn ang="0">
                  <a:pos x="0" y="10"/>
                </a:cxn>
                <a:cxn ang="0">
                  <a:pos x="0" y="9"/>
                </a:cxn>
                <a:cxn ang="0">
                  <a:pos x="0" y="7"/>
                </a:cxn>
                <a:cxn ang="0">
                  <a:pos x="0" y="6"/>
                </a:cxn>
              </a:cxnLst>
              <a:rect l="0" t="0" r="r" b="b"/>
              <a:pathLst>
                <a:path w="16" h="13">
                  <a:moveTo>
                    <a:pt x="0" y="6"/>
                  </a:moveTo>
                  <a:lnTo>
                    <a:pt x="0" y="5"/>
                  </a:lnTo>
                  <a:lnTo>
                    <a:pt x="0" y="4"/>
                  </a:lnTo>
                  <a:lnTo>
                    <a:pt x="0" y="3"/>
                  </a:lnTo>
                  <a:lnTo>
                    <a:pt x="1" y="2"/>
                  </a:lnTo>
                  <a:lnTo>
                    <a:pt x="3" y="1"/>
                  </a:lnTo>
                  <a:lnTo>
                    <a:pt x="5" y="0"/>
                  </a:lnTo>
                  <a:lnTo>
                    <a:pt x="6" y="0"/>
                  </a:lnTo>
                  <a:lnTo>
                    <a:pt x="8" y="0"/>
                  </a:lnTo>
                  <a:lnTo>
                    <a:pt x="10" y="0"/>
                  </a:lnTo>
                  <a:lnTo>
                    <a:pt x="10" y="1"/>
                  </a:lnTo>
                  <a:lnTo>
                    <a:pt x="11" y="1"/>
                  </a:lnTo>
                  <a:lnTo>
                    <a:pt x="13" y="2"/>
                  </a:lnTo>
                  <a:lnTo>
                    <a:pt x="14" y="2"/>
                  </a:lnTo>
                  <a:lnTo>
                    <a:pt x="14" y="4"/>
                  </a:lnTo>
                  <a:lnTo>
                    <a:pt x="15" y="5"/>
                  </a:lnTo>
                  <a:lnTo>
                    <a:pt x="15" y="6"/>
                  </a:lnTo>
                  <a:lnTo>
                    <a:pt x="15" y="7"/>
                  </a:lnTo>
                  <a:lnTo>
                    <a:pt x="15" y="8"/>
                  </a:lnTo>
                  <a:lnTo>
                    <a:pt x="14" y="9"/>
                  </a:lnTo>
                  <a:lnTo>
                    <a:pt x="14" y="10"/>
                  </a:lnTo>
                  <a:lnTo>
                    <a:pt x="13" y="10"/>
                  </a:lnTo>
                  <a:lnTo>
                    <a:pt x="11" y="11"/>
                  </a:lnTo>
                  <a:lnTo>
                    <a:pt x="10" y="12"/>
                  </a:lnTo>
                  <a:lnTo>
                    <a:pt x="8" y="12"/>
                  </a:lnTo>
                  <a:lnTo>
                    <a:pt x="6" y="12"/>
                  </a:lnTo>
                  <a:lnTo>
                    <a:pt x="5" y="12"/>
                  </a:lnTo>
                  <a:lnTo>
                    <a:pt x="3" y="12"/>
                  </a:lnTo>
                  <a:lnTo>
                    <a:pt x="3" y="11"/>
                  </a:lnTo>
                  <a:lnTo>
                    <a:pt x="1" y="11"/>
                  </a:lnTo>
                  <a:lnTo>
                    <a:pt x="0" y="10"/>
                  </a:lnTo>
                  <a:lnTo>
                    <a:pt x="0" y="9"/>
                  </a:lnTo>
                  <a:lnTo>
                    <a:pt x="0" y="7"/>
                  </a:lnTo>
                  <a:lnTo>
                    <a:pt x="0"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11" name="Freeform 27"/>
            <p:cNvSpPr>
              <a:spLocks/>
            </p:cNvSpPr>
            <p:nvPr/>
          </p:nvSpPr>
          <p:spPr bwMode="auto">
            <a:xfrm>
              <a:off x="1513" y="3347"/>
              <a:ext cx="14" cy="14"/>
            </a:xfrm>
            <a:custGeom>
              <a:avLst/>
              <a:gdLst/>
              <a:ahLst/>
              <a:cxnLst>
                <a:cxn ang="0">
                  <a:pos x="0" y="7"/>
                </a:cxn>
                <a:cxn ang="0">
                  <a:pos x="0" y="4"/>
                </a:cxn>
                <a:cxn ang="0">
                  <a:pos x="0" y="3"/>
                </a:cxn>
                <a:cxn ang="0">
                  <a:pos x="1" y="2"/>
                </a:cxn>
                <a:cxn ang="0">
                  <a:pos x="3" y="1"/>
                </a:cxn>
                <a:cxn ang="0">
                  <a:pos x="4" y="0"/>
                </a:cxn>
                <a:cxn ang="0">
                  <a:pos x="5" y="0"/>
                </a:cxn>
                <a:cxn ang="0">
                  <a:pos x="7" y="0"/>
                </a:cxn>
                <a:cxn ang="0">
                  <a:pos x="8" y="0"/>
                </a:cxn>
                <a:cxn ang="0">
                  <a:pos x="10" y="1"/>
                </a:cxn>
                <a:cxn ang="0">
                  <a:pos x="11" y="1"/>
                </a:cxn>
                <a:cxn ang="0">
                  <a:pos x="12" y="2"/>
                </a:cxn>
                <a:cxn ang="0">
                  <a:pos x="12" y="3"/>
                </a:cxn>
                <a:cxn ang="0">
                  <a:pos x="13" y="4"/>
                </a:cxn>
                <a:cxn ang="0">
                  <a:pos x="13" y="5"/>
                </a:cxn>
                <a:cxn ang="0">
                  <a:pos x="13" y="7"/>
                </a:cxn>
                <a:cxn ang="0">
                  <a:pos x="13" y="8"/>
                </a:cxn>
                <a:cxn ang="0">
                  <a:pos x="13" y="9"/>
                </a:cxn>
                <a:cxn ang="0">
                  <a:pos x="12" y="10"/>
                </a:cxn>
                <a:cxn ang="0">
                  <a:pos x="12" y="12"/>
                </a:cxn>
                <a:cxn ang="0">
                  <a:pos x="10" y="12"/>
                </a:cxn>
                <a:cxn ang="0">
                  <a:pos x="10" y="13"/>
                </a:cxn>
                <a:cxn ang="0">
                  <a:pos x="9" y="13"/>
                </a:cxn>
                <a:cxn ang="0">
                  <a:pos x="8" y="13"/>
                </a:cxn>
                <a:cxn ang="0">
                  <a:pos x="7" y="13"/>
                </a:cxn>
                <a:cxn ang="0">
                  <a:pos x="5" y="13"/>
                </a:cxn>
                <a:cxn ang="0">
                  <a:pos x="4" y="13"/>
                </a:cxn>
                <a:cxn ang="0">
                  <a:pos x="3" y="13"/>
                </a:cxn>
                <a:cxn ang="0">
                  <a:pos x="2" y="12"/>
                </a:cxn>
                <a:cxn ang="0">
                  <a:pos x="1" y="11"/>
                </a:cxn>
                <a:cxn ang="0">
                  <a:pos x="1" y="10"/>
                </a:cxn>
                <a:cxn ang="0">
                  <a:pos x="0" y="9"/>
                </a:cxn>
                <a:cxn ang="0">
                  <a:pos x="0" y="8"/>
                </a:cxn>
                <a:cxn ang="0">
                  <a:pos x="0" y="7"/>
                </a:cxn>
              </a:cxnLst>
              <a:rect l="0" t="0" r="r" b="b"/>
              <a:pathLst>
                <a:path w="14" h="14">
                  <a:moveTo>
                    <a:pt x="0" y="7"/>
                  </a:moveTo>
                  <a:lnTo>
                    <a:pt x="0" y="4"/>
                  </a:lnTo>
                  <a:lnTo>
                    <a:pt x="0" y="3"/>
                  </a:lnTo>
                  <a:lnTo>
                    <a:pt x="1" y="2"/>
                  </a:lnTo>
                  <a:lnTo>
                    <a:pt x="3" y="1"/>
                  </a:lnTo>
                  <a:lnTo>
                    <a:pt x="4" y="0"/>
                  </a:lnTo>
                  <a:lnTo>
                    <a:pt x="5" y="0"/>
                  </a:lnTo>
                  <a:lnTo>
                    <a:pt x="7" y="0"/>
                  </a:lnTo>
                  <a:lnTo>
                    <a:pt x="8" y="0"/>
                  </a:lnTo>
                  <a:lnTo>
                    <a:pt x="10" y="1"/>
                  </a:lnTo>
                  <a:lnTo>
                    <a:pt x="11" y="1"/>
                  </a:lnTo>
                  <a:lnTo>
                    <a:pt x="12" y="2"/>
                  </a:lnTo>
                  <a:lnTo>
                    <a:pt x="12" y="3"/>
                  </a:lnTo>
                  <a:lnTo>
                    <a:pt x="13" y="4"/>
                  </a:lnTo>
                  <a:lnTo>
                    <a:pt x="13" y="5"/>
                  </a:lnTo>
                  <a:lnTo>
                    <a:pt x="13" y="7"/>
                  </a:lnTo>
                  <a:lnTo>
                    <a:pt x="13" y="8"/>
                  </a:lnTo>
                  <a:lnTo>
                    <a:pt x="13" y="9"/>
                  </a:lnTo>
                  <a:lnTo>
                    <a:pt x="12" y="10"/>
                  </a:lnTo>
                  <a:lnTo>
                    <a:pt x="12" y="12"/>
                  </a:lnTo>
                  <a:lnTo>
                    <a:pt x="10" y="12"/>
                  </a:lnTo>
                  <a:lnTo>
                    <a:pt x="10" y="13"/>
                  </a:lnTo>
                  <a:lnTo>
                    <a:pt x="9" y="13"/>
                  </a:lnTo>
                  <a:lnTo>
                    <a:pt x="8" y="13"/>
                  </a:lnTo>
                  <a:lnTo>
                    <a:pt x="7" y="13"/>
                  </a:lnTo>
                  <a:lnTo>
                    <a:pt x="5" y="13"/>
                  </a:lnTo>
                  <a:lnTo>
                    <a:pt x="4" y="13"/>
                  </a:lnTo>
                  <a:lnTo>
                    <a:pt x="3" y="13"/>
                  </a:lnTo>
                  <a:lnTo>
                    <a:pt x="2" y="12"/>
                  </a:lnTo>
                  <a:lnTo>
                    <a:pt x="1" y="11"/>
                  </a:lnTo>
                  <a:lnTo>
                    <a:pt x="1" y="10"/>
                  </a:lnTo>
                  <a:lnTo>
                    <a:pt x="0" y="9"/>
                  </a:lnTo>
                  <a:lnTo>
                    <a:pt x="0" y="8"/>
                  </a:lnTo>
                  <a:lnTo>
                    <a:pt x="0" y="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sp>
        <p:nvSpPr>
          <p:cNvPr id="323612" name="Freeform 28"/>
          <p:cNvSpPr>
            <a:spLocks/>
          </p:cNvSpPr>
          <p:nvPr/>
        </p:nvSpPr>
        <p:spPr bwMode="auto">
          <a:xfrm>
            <a:off x="1709738" y="3806825"/>
            <a:ext cx="733425" cy="127000"/>
          </a:xfrm>
          <a:custGeom>
            <a:avLst/>
            <a:gdLst/>
            <a:ahLst/>
            <a:cxnLst>
              <a:cxn ang="0">
                <a:pos x="172" y="26"/>
              </a:cxn>
              <a:cxn ang="0">
                <a:pos x="181" y="26"/>
              </a:cxn>
              <a:cxn ang="0">
                <a:pos x="190" y="25"/>
              </a:cxn>
              <a:cxn ang="0">
                <a:pos x="198" y="24"/>
              </a:cxn>
              <a:cxn ang="0">
                <a:pos x="203" y="24"/>
              </a:cxn>
              <a:cxn ang="0">
                <a:pos x="208" y="23"/>
              </a:cxn>
              <a:cxn ang="0">
                <a:pos x="211" y="21"/>
              </a:cxn>
              <a:cxn ang="0">
                <a:pos x="211" y="20"/>
              </a:cxn>
              <a:cxn ang="0">
                <a:pos x="207" y="18"/>
              </a:cxn>
              <a:cxn ang="0">
                <a:pos x="202" y="17"/>
              </a:cxn>
              <a:cxn ang="0">
                <a:pos x="195" y="17"/>
              </a:cxn>
              <a:cxn ang="0">
                <a:pos x="187" y="17"/>
              </a:cxn>
              <a:cxn ang="0">
                <a:pos x="179" y="16"/>
              </a:cxn>
              <a:cxn ang="0">
                <a:pos x="169" y="15"/>
              </a:cxn>
              <a:cxn ang="0">
                <a:pos x="159" y="15"/>
              </a:cxn>
              <a:cxn ang="0">
                <a:pos x="150" y="17"/>
              </a:cxn>
              <a:cxn ang="0">
                <a:pos x="141" y="17"/>
              </a:cxn>
              <a:cxn ang="0">
                <a:pos x="134" y="17"/>
              </a:cxn>
              <a:cxn ang="0">
                <a:pos x="127" y="18"/>
              </a:cxn>
              <a:cxn ang="0">
                <a:pos x="124" y="19"/>
              </a:cxn>
              <a:cxn ang="0">
                <a:pos x="122" y="20"/>
              </a:cxn>
              <a:cxn ang="0">
                <a:pos x="122" y="22"/>
              </a:cxn>
              <a:cxn ang="0">
                <a:pos x="126" y="23"/>
              </a:cxn>
              <a:cxn ang="0">
                <a:pos x="130" y="24"/>
              </a:cxn>
              <a:cxn ang="0">
                <a:pos x="136" y="24"/>
              </a:cxn>
              <a:cxn ang="0">
                <a:pos x="144" y="25"/>
              </a:cxn>
              <a:cxn ang="0">
                <a:pos x="153" y="26"/>
              </a:cxn>
              <a:cxn ang="0">
                <a:pos x="160" y="26"/>
              </a:cxn>
              <a:cxn ang="0">
                <a:pos x="111" y="49"/>
              </a:cxn>
              <a:cxn ang="0">
                <a:pos x="101" y="49"/>
              </a:cxn>
              <a:cxn ang="0">
                <a:pos x="91" y="47"/>
              </a:cxn>
              <a:cxn ang="0">
                <a:pos x="84" y="44"/>
              </a:cxn>
              <a:cxn ang="0">
                <a:pos x="80" y="41"/>
              </a:cxn>
              <a:cxn ang="0">
                <a:pos x="61" y="0"/>
              </a:cxn>
              <a:cxn ang="0">
                <a:pos x="26" y="49"/>
              </a:cxn>
              <a:cxn ang="0">
                <a:pos x="0" y="51"/>
              </a:cxn>
              <a:cxn ang="0">
                <a:pos x="10" y="55"/>
              </a:cxn>
              <a:cxn ang="0">
                <a:pos x="36" y="62"/>
              </a:cxn>
              <a:cxn ang="0">
                <a:pos x="63" y="67"/>
              </a:cxn>
              <a:cxn ang="0">
                <a:pos x="91" y="72"/>
              </a:cxn>
              <a:cxn ang="0">
                <a:pos x="120" y="75"/>
              </a:cxn>
              <a:cxn ang="0">
                <a:pos x="149" y="77"/>
              </a:cxn>
              <a:cxn ang="0">
                <a:pos x="179" y="79"/>
              </a:cxn>
              <a:cxn ang="0">
                <a:pos x="408" y="79"/>
              </a:cxn>
              <a:cxn ang="0">
                <a:pos x="422" y="77"/>
              </a:cxn>
              <a:cxn ang="0">
                <a:pos x="437" y="75"/>
              </a:cxn>
              <a:cxn ang="0">
                <a:pos x="452" y="71"/>
              </a:cxn>
              <a:cxn ang="0">
                <a:pos x="459" y="68"/>
              </a:cxn>
              <a:cxn ang="0">
                <a:pos x="459" y="66"/>
              </a:cxn>
              <a:cxn ang="0">
                <a:pos x="457" y="64"/>
              </a:cxn>
              <a:cxn ang="0">
                <a:pos x="451" y="62"/>
              </a:cxn>
              <a:cxn ang="0">
                <a:pos x="444" y="61"/>
              </a:cxn>
              <a:cxn ang="0">
                <a:pos x="437" y="56"/>
              </a:cxn>
              <a:cxn ang="0">
                <a:pos x="428" y="53"/>
              </a:cxn>
              <a:cxn ang="0">
                <a:pos x="419" y="50"/>
              </a:cxn>
              <a:cxn ang="0">
                <a:pos x="409" y="49"/>
              </a:cxn>
              <a:cxn ang="0">
                <a:pos x="172" y="49"/>
              </a:cxn>
            </a:cxnLst>
            <a:rect l="0" t="0" r="r" b="b"/>
            <a:pathLst>
              <a:path w="462" h="80">
                <a:moveTo>
                  <a:pt x="172" y="49"/>
                </a:moveTo>
                <a:lnTo>
                  <a:pt x="172" y="26"/>
                </a:lnTo>
                <a:lnTo>
                  <a:pt x="176" y="26"/>
                </a:lnTo>
                <a:lnTo>
                  <a:pt x="181" y="26"/>
                </a:lnTo>
                <a:lnTo>
                  <a:pt x="186" y="26"/>
                </a:lnTo>
                <a:lnTo>
                  <a:pt x="190" y="25"/>
                </a:lnTo>
                <a:lnTo>
                  <a:pt x="194" y="25"/>
                </a:lnTo>
                <a:lnTo>
                  <a:pt x="198" y="24"/>
                </a:lnTo>
                <a:lnTo>
                  <a:pt x="201" y="24"/>
                </a:lnTo>
                <a:lnTo>
                  <a:pt x="203" y="24"/>
                </a:lnTo>
                <a:lnTo>
                  <a:pt x="205" y="23"/>
                </a:lnTo>
                <a:lnTo>
                  <a:pt x="208" y="23"/>
                </a:lnTo>
                <a:lnTo>
                  <a:pt x="211" y="22"/>
                </a:lnTo>
                <a:lnTo>
                  <a:pt x="211" y="21"/>
                </a:lnTo>
                <a:lnTo>
                  <a:pt x="211" y="20"/>
                </a:lnTo>
                <a:lnTo>
                  <a:pt x="211" y="20"/>
                </a:lnTo>
                <a:lnTo>
                  <a:pt x="209" y="19"/>
                </a:lnTo>
                <a:lnTo>
                  <a:pt x="207" y="18"/>
                </a:lnTo>
                <a:lnTo>
                  <a:pt x="204" y="18"/>
                </a:lnTo>
                <a:lnTo>
                  <a:pt x="202" y="17"/>
                </a:lnTo>
                <a:lnTo>
                  <a:pt x="199" y="17"/>
                </a:lnTo>
                <a:lnTo>
                  <a:pt x="195" y="17"/>
                </a:lnTo>
                <a:lnTo>
                  <a:pt x="192" y="17"/>
                </a:lnTo>
                <a:lnTo>
                  <a:pt x="187" y="17"/>
                </a:lnTo>
                <a:lnTo>
                  <a:pt x="183" y="17"/>
                </a:lnTo>
                <a:lnTo>
                  <a:pt x="179" y="16"/>
                </a:lnTo>
                <a:lnTo>
                  <a:pt x="174" y="15"/>
                </a:lnTo>
                <a:lnTo>
                  <a:pt x="169" y="15"/>
                </a:lnTo>
                <a:lnTo>
                  <a:pt x="164" y="15"/>
                </a:lnTo>
                <a:lnTo>
                  <a:pt x="159" y="15"/>
                </a:lnTo>
                <a:lnTo>
                  <a:pt x="154" y="16"/>
                </a:lnTo>
                <a:lnTo>
                  <a:pt x="150" y="17"/>
                </a:lnTo>
                <a:lnTo>
                  <a:pt x="146" y="17"/>
                </a:lnTo>
                <a:lnTo>
                  <a:pt x="141" y="17"/>
                </a:lnTo>
                <a:lnTo>
                  <a:pt x="138" y="17"/>
                </a:lnTo>
                <a:lnTo>
                  <a:pt x="134" y="17"/>
                </a:lnTo>
                <a:lnTo>
                  <a:pt x="130" y="17"/>
                </a:lnTo>
                <a:lnTo>
                  <a:pt x="127" y="18"/>
                </a:lnTo>
                <a:lnTo>
                  <a:pt x="127" y="18"/>
                </a:lnTo>
                <a:lnTo>
                  <a:pt x="124" y="19"/>
                </a:lnTo>
                <a:lnTo>
                  <a:pt x="123" y="20"/>
                </a:lnTo>
                <a:lnTo>
                  <a:pt x="122" y="20"/>
                </a:lnTo>
                <a:lnTo>
                  <a:pt x="122" y="21"/>
                </a:lnTo>
                <a:lnTo>
                  <a:pt x="122" y="22"/>
                </a:lnTo>
                <a:lnTo>
                  <a:pt x="124" y="22"/>
                </a:lnTo>
                <a:lnTo>
                  <a:pt x="126" y="23"/>
                </a:lnTo>
                <a:lnTo>
                  <a:pt x="127" y="23"/>
                </a:lnTo>
                <a:lnTo>
                  <a:pt x="130" y="24"/>
                </a:lnTo>
                <a:lnTo>
                  <a:pt x="132" y="24"/>
                </a:lnTo>
                <a:lnTo>
                  <a:pt x="136" y="24"/>
                </a:lnTo>
                <a:lnTo>
                  <a:pt x="139" y="25"/>
                </a:lnTo>
                <a:lnTo>
                  <a:pt x="144" y="25"/>
                </a:lnTo>
                <a:lnTo>
                  <a:pt x="147" y="26"/>
                </a:lnTo>
                <a:lnTo>
                  <a:pt x="153" y="26"/>
                </a:lnTo>
                <a:lnTo>
                  <a:pt x="156" y="26"/>
                </a:lnTo>
                <a:lnTo>
                  <a:pt x="160" y="26"/>
                </a:lnTo>
                <a:lnTo>
                  <a:pt x="160" y="49"/>
                </a:lnTo>
                <a:lnTo>
                  <a:pt x="111" y="49"/>
                </a:lnTo>
                <a:lnTo>
                  <a:pt x="106" y="49"/>
                </a:lnTo>
                <a:lnTo>
                  <a:pt x="101" y="49"/>
                </a:lnTo>
                <a:lnTo>
                  <a:pt x="96" y="47"/>
                </a:lnTo>
                <a:lnTo>
                  <a:pt x="91" y="47"/>
                </a:lnTo>
                <a:lnTo>
                  <a:pt x="88" y="45"/>
                </a:lnTo>
                <a:lnTo>
                  <a:pt x="84" y="44"/>
                </a:lnTo>
                <a:lnTo>
                  <a:pt x="80" y="42"/>
                </a:lnTo>
                <a:lnTo>
                  <a:pt x="80" y="41"/>
                </a:lnTo>
                <a:lnTo>
                  <a:pt x="30" y="2"/>
                </a:lnTo>
                <a:lnTo>
                  <a:pt x="61" y="0"/>
                </a:lnTo>
                <a:lnTo>
                  <a:pt x="10" y="0"/>
                </a:lnTo>
                <a:lnTo>
                  <a:pt x="26" y="49"/>
                </a:lnTo>
                <a:lnTo>
                  <a:pt x="0" y="49"/>
                </a:lnTo>
                <a:lnTo>
                  <a:pt x="0" y="51"/>
                </a:lnTo>
                <a:lnTo>
                  <a:pt x="1" y="52"/>
                </a:lnTo>
                <a:lnTo>
                  <a:pt x="10" y="55"/>
                </a:lnTo>
                <a:lnTo>
                  <a:pt x="23" y="58"/>
                </a:lnTo>
                <a:lnTo>
                  <a:pt x="36" y="62"/>
                </a:lnTo>
                <a:lnTo>
                  <a:pt x="50" y="65"/>
                </a:lnTo>
                <a:lnTo>
                  <a:pt x="63" y="67"/>
                </a:lnTo>
                <a:lnTo>
                  <a:pt x="78" y="71"/>
                </a:lnTo>
                <a:lnTo>
                  <a:pt x="91" y="72"/>
                </a:lnTo>
                <a:lnTo>
                  <a:pt x="106" y="74"/>
                </a:lnTo>
                <a:lnTo>
                  <a:pt x="120" y="75"/>
                </a:lnTo>
                <a:lnTo>
                  <a:pt x="135" y="77"/>
                </a:lnTo>
                <a:lnTo>
                  <a:pt x="149" y="77"/>
                </a:lnTo>
                <a:lnTo>
                  <a:pt x="164" y="79"/>
                </a:lnTo>
                <a:lnTo>
                  <a:pt x="179" y="79"/>
                </a:lnTo>
                <a:lnTo>
                  <a:pt x="400" y="79"/>
                </a:lnTo>
                <a:lnTo>
                  <a:pt x="408" y="79"/>
                </a:lnTo>
                <a:lnTo>
                  <a:pt x="414" y="78"/>
                </a:lnTo>
                <a:lnTo>
                  <a:pt x="422" y="77"/>
                </a:lnTo>
                <a:lnTo>
                  <a:pt x="430" y="77"/>
                </a:lnTo>
                <a:lnTo>
                  <a:pt x="437" y="75"/>
                </a:lnTo>
                <a:lnTo>
                  <a:pt x="445" y="74"/>
                </a:lnTo>
                <a:lnTo>
                  <a:pt x="452" y="71"/>
                </a:lnTo>
                <a:lnTo>
                  <a:pt x="458" y="68"/>
                </a:lnTo>
                <a:lnTo>
                  <a:pt x="459" y="68"/>
                </a:lnTo>
                <a:lnTo>
                  <a:pt x="461" y="67"/>
                </a:lnTo>
                <a:lnTo>
                  <a:pt x="459" y="66"/>
                </a:lnTo>
                <a:lnTo>
                  <a:pt x="459" y="65"/>
                </a:lnTo>
                <a:lnTo>
                  <a:pt x="457" y="64"/>
                </a:lnTo>
                <a:lnTo>
                  <a:pt x="456" y="63"/>
                </a:lnTo>
                <a:lnTo>
                  <a:pt x="451" y="62"/>
                </a:lnTo>
                <a:lnTo>
                  <a:pt x="447" y="61"/>
                </a:lnTo>
                <a:lnTo>
                  <a:pt x="444" y="61"/>
                </a:lnTo>
                <a:lnTo>
                  <a:pt x="441" y="58"/>
                </a:lnTo>
                <a:lnTo>
                  <a:pt x="437" y="56"/>
                </a:lnTo>
                <a:lnTo>
                  <a:pt x="433" y="55"/>
                </a:lnTo>
                <a:lnTo>
                  <a:pt x="428" y="53"/>
                </a:lnTo>
                <a:lnTo>
                  <a:pt x="425" y="51"/>
                </a:lnTo>
                <a:lnTo>
                  <a:pt x="419" y="50"/>
                </a:lnTo>
                <a:lnTo>
                  <a:pt x="414" y="50"/>
                </a:lnTo>
                <a:lnTo>
                  <a:pt x="409" y="49"/>
                </a:lnTo>
                <a:lnTo>
                  <a:pt x="404" y="49"/>
                </a:lnTo>
                <a:lnTo>
                  <a:pt x="172" y="4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nvGrpSpPr>
          <p:cNvPr id="323613" name="Group 29"/>
          <p:cNvGrpSpPr>
            <a:grpSpLocks/>
          </p:cNvGrpSpPr>
          <p:nvPr/>
        </p:nvGrpSpPr>
        <p:grpSpPr bwMode="auto">
          <a:xfrm>
            <a:off x="3592514" y="4943475"/>
            <a:ext cx="585787" cy="182563"/>
            <a:chOff x="1303" y="3114"/>
            <a:chExt cx="369" cy="115"/>
          </a:xfrm>
        </p:grpSpPr>
        <p:sp>
          <p:nvSpPr>
            <p:cNvPr id="323614" name="Freeform 30"/>
            <p:cNvSpPr>
              <a:spLocks/>
            </p:cNvSpPr>
            <p:nvPr/>
          </p:nvSpPr>
          <p:spPr bwMode="auto">
            <a:xfrm>
              <a:off x="1311" y="3114"/>
              <a:ext cx="361" cy="115"/>
            </a:xfrm>
            <a:custGeom>
              <a:avLst/>
              <a:gdLst/>
              <a:ahLst/>
              <a:cxnLst>
                <a:cxn ang="0">
                  <a:pos x="360" y="0"/>
                </a:cxn>
                <a:cxn ang="0">
                  <a:pos x="334" y="53"/>
                </a:cxn>
                <a:cxn ang="0">
                  <a:pos x="334" y="65"/>
                </a:cxn>
                <a:cxn ang="0">
                  <a:pos x="331" y="69"/>
                </a:cxn>
                <a:cxn ang="0">
                  <a:pos x="333" y="72"/>
                </a:cxn>
                <a:cxn ang="0">
                  <a:pos x="353" y="72"/>
                </a:cxn>
                <a:cxn ang="0">
                  <a:pos x="353" y="95"/>
                </a:cxn>
                <a:cxn ang="0">
                  <a:pos x="333" y="95"/>
                </a:cxn>
                <a:cxn ang="0">
                  <a:pos x="291" y="102"/>
                </a:cxn>
                <a:cxn ang="0">
                  <a:pos x="284" y="103"/>
                </a:cxn>
                <a:cxn ang="0">
                  <a:pos x="284" y="109"/>
                </a:cxn>
                <a:cxn ang="0">
                  <a:pos x="265" y="114"/>
                </a:cxn>
                <a:cxn ang="0">
                  <a:pos x="259" y="106"/>
                </a:cxn>
                <a:cxn ang="0">
                  <a:pos x="240" y="108"/>
                </a:cxn>
                <a:cxn ang="0">
                  <a:pos x="111" y="108"/>
                </a:cxn>
                <a:cxn ang="0">
                  <a:pos x="108" y="106"/>
                </a:cxn>
                <a:cxn ang="0">
                  <a:pos x="108" y="95"/>
                </a:cxn>
                <a:cxn ang="0">
                  <a:pos x="56" y="95"/>
                </a:cxn>
                <a:cxn ang="0">
                  <a:pos x="23" y="93"/>
                </a:cxn>
                <a:cxn ang="0">
                  <a:pos x="7" y="90"/>
                </a:cxn>
                <a:cxn ang="0">
                  <a:pos x="0" y="87"/>
                </a:cxn>
                <a:cxn ang="0">
                  <a:pos x="13" y="81"/>
                </a:cxn>
                <a:cxn ang="0">
                  <a:pos x="32" y="75"/>
                </a:cxn>
                <a:cxn ang="0">
                  <a:pos x="57" y="70"/>
                </a:cxn>
                <a:cxn ang="0">
                  <a:pos x="71" y="68"/>
                </a:cxn>
                <a:cxn ang="0">
                  <a:pos x="102" y="68"/>
                </a:cxn>
                <a:cxn ang="0">
                  <a:pos x="115" y="67"/>
                </a:cxn>
                <a:cxn ang="0">
                  <a:pos x="146" y="59"/>
                </a:cxn>
                <a:cxn ang="0">
                  <a:pos x="163" y="65"/>
                </a:cxn>
                <a:cxn ang="0">
                  <a:pos x="182" y="68"/>
                </a:cxn>
                <a:cxn ang="0">
                  <a:pos x="237" y="68"/>
                </a:cxn>
                <a:cxn ang="0">
                  <a:pos x="280" y="51"/>
                </a:cxn>
                <a:cxn ang="0">
                  <a:pos x="332" y="0"/>
                </a:cxn>
                <a:cxn ang="0">
                  <a:pos x="360" y="0"/>
                </a:cxn>
              </a:cxnLst>
              <a:rect l="0" t="0" r="r" b="b"/>
              <a:pathLst>
                <a:path w="361" h="115">
                  <a:moveTo>
                    <a:pt x="360" y="0"/>
                  </a:moveTo>
                  <a:lnTo>
                    <a:pt x="334" y="53"/>
                  </a:lnTo>
                  <a:lnTo>
                    <a:pt x="334" y="65"/>
                  </a:lnTo>
                  <a:lnTo>
                    <a:pt x="331" y="69"/>
                  </a:lnTo>
                  <a:lnTo>
                    <a:pt x="333" y="72"/>
                  </a:lnTo>
                  <a:lnTo>
                    <a:pt x="353" y="72"/>
                  </a:lnTo>
                  <a:lnTo>
                    <a:pt x="353" y="95"/>
                  </a:lnTo>
                  <a:lnTo>
                    <a:pt x="333" y="95"/>
                  </a:lnTo>
                  <a:lnTo>
                    <a:pt x="291" y="102"/>
                  </a:lnTo>
                  <a:lnTo>
                    <a:pt x="284" y="103"/>
                  </a:lnTo>
                  <a:lnTo>
                    <a:pt x="284" y="109"/>
                  </a:lnTo>
                  <a:lnTo>
                    <a:pt x="265" y="114"/>
                  </a:lnTo>
                  <a:lnTo>
                    <a:pt x="259" y="106"/>
                  </a:lnTo>
                  <a:lnTo>
                    <a:pt x="240" y="108"/>
                  </a:lnTo>
                  <a:lnTo>
                    <a:pt x="111" y="108"/>
                  </a:lnTo>
                  <a:lnTo>
                    <a:pt x="108" y="106"/>
                  </a:lnTo>
                  <a:lnTo>
                    <a:pt x="108" y="95"/>
                  </a:lnTo>
                  <a:lnTo>
                    <a:pt x="56" y="95"/>
                  </a:lnTo>
                  <a:lnTo>
                    <a:pt x="23" y="93"/>
                  </a:lnTo>
                  <a:lnTo>
                    <a:pt x="7" y="90"/>
                  </a:lnTo>
                  <a:lnTo>
                    <a:pt x="0" y="87"/>
                  </a:lnTo>
                  <a:lnTo>
                    <a:pt x="13" y="81"/>
                  </a:lnTo>
                  <a:lnTo>
                    <a:pt x="32" y="75"/>
                  </a:lnTo>
                  <a:lnTo>
                    <a:pt x="57" y="70"/>
                  </a:lnTo>
                  <a:lnTo>
                    <a:pt x="71" y="68"/>
                  </a:lnTo>
                  <a:lnTo>
                    <a:pt x="102" y="68"/>
                  </a:lnTo>
                  <a:lnTo>
                    <a:pt x="115" y="67"/>
                  </a:lnTo>
                  <a:lnTo>
                    <a:pt x="146" y="59"/>
                  </a:lnTo>
                  <a:lnTo>
                    <a:pt x="163" y="65"/>
                  </a:lnTo>
                  <a:lnTo>
                    <a:pt x="182" y="68"/>
                  </a:lnTo>
                  <a:lnTo>
                    <a:pt x="237" y="68"/>
                  </a:lnTo>
                  <a:lnTo>
                    <a:pt x="280" y="51"/>
                  </a:lnTo>
                  <a:lnTo>
                    <a:pt x="332" y="0"/>
                  </a:lnTo>
                  <a:lnTo>
                    <a:pt x="36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15" name="Freeform 31"/>
            <p:cNvSpPr>
              <a:spLocks/>
            </p:cNvSpPr>
            <p:nvPr/>
          </p:nvSpPr>
          <p:spPr bwMode="auto">
            <a:xfrm>
              <a:off x="1380" y="3166"/>
              <a:ext cx="80" cy="16"/>
            </a:xfrm>
            <a:custGeom>
              <a:avLst/>
              <a:gdLst/>
              <a:ahLst/>
              <a:cxnLst>
                <a:cxn ang="0">
                  <a:pos x="79" y="7"/>
                </a:cxn>
                <a:cxn ang="0">
                  <a:pos x="72" y="5"/>
                </a:cxn>
                <a:cxn ang="0">
                  <a:pos x="64" y="3"/>
                </a:cxn>
                <a:cxn ang="0">
                  <a:pos x="57" y="1"/>
                </a:cxn>
                <a:cxn ang="0">
                  <a:pos x="50" y="0"/>
                </a:cxn>
                <a:cxn ang="0">
                  <a:pos x="42" y="0"/>
                </a:cxn>
                <a:cxn ang="0">
                  <a:pos x="34" y="0"/>
                </a:cxn>
                <a:cxn ang="0">
                  <a:pos x="29" y="0"/>
                </a:cxn>
                <a:cxn ang="0">
                  <a:pos x="25" y="0"/>
                </a:cxn>
                <a:cxn ang="0">
                  <a:pos x="21" y="1"/>
                </a:cxn>
                <a:cxn ang="0">
                  <a:pos x="18" y="3"/>
                </a:cxn>
                <a:cxn ang="0">
                  <a:pos x="13" y="4"/>
                </a:cxn>
                <a:cxn ang="0">
                  <a:pos x="9" y="5"/>
                </a:cxn>
                <a:cxn ang="0">
                  <a:pos x="6" y="8"/>
                </a:cxn>
                <a:cxn ang="0">
                  <a:pos x="3" y="10"/>
                </a:cxn>
                <a:cxn ang="0">
                  <a:pos x="1" y="13"/>
                </a:cxn>
                <a:cxn ang="0">
                  <a:pos x="0" y="15"/>
                </a:cxn>
              </a:cxnLst>
              <a:rect l="0" t="0" r="r" b="b"/>
              <a:pathLst>
                <a:path w="80" h="16">
                  <a:moveTo>
                    <a:pt x="79" y="7"/>
                  </a:moveTo>
                  <a:lnTo>
                    <a:pt x="72" y="5"/>
                  </a:lnTo>
                  <a:lnTo>
                    <a:pt x="64" y="3"/>
                  </a:lnTo>
                  <a:lnTo>
                    <a:pt x="57" y="1"/>
                  </a:lnTo>
                  <a:lnTo>
                    <a:pt x="50" y="0"/>
                  </a:lnTo>
                  <a:lnTo>
                    <a:pt x="42" y="0"/>
                  </a:lnTo>
                  <a:lnTo>
                    <a:pt x="34" y="0"/>
                  </a:lnTo>
                  <a:lnTo>
                    <a:pt x="29" y="0"/>
                  </a:lnTo>
                  <a:lnTo>
                    <a:pt x="25" y="0"/>
                  </a:lnTo>
                  <a:lnTo>
                    <a:pt x="21" y="1"/>
                  </a:lnTo>
                  <a:lnTo>
                    <a:pt x="18" y="3"/>
                  </a:lnTo>
                  <a:lnTo>
                    <a:pt x="13" y="4"/>
                  </a:lnTo>
                  <a:lnTo>
                    <a:pt x="9" y="5"/>
                  </a:lnTo>
                  <a:lnTo>
                    <a:pt x="6" y="8"/>
                  </a:lnTo>
                  <a:lnTo>
                    <a:pt x="3" y="10"/>
                  </a:lnTo>
                  <a:lnTo>
                    <a:pt x="1" y="13"/>
                  </a:lnTo>
                  <a:lnTo>
                    <a:pt x="0" y="15"/>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616" name="Line 32"/>
            <p:cNvSpPr>
              <a:spLocks noChangeShapeType="1"/>
            </p:cNvSpPr>
            <p:nvPr/>
          </p:nvSpPr>
          <p:spPr bwMode="auto">
            <a:xfrm>
              <a:off x="1303" y="3200"/>
              <a:ext cx="7" cy="0"/>
            </a:xfrm>
            <a:prstGeom prst="line">
              <a:avLst/>
            </a:prstGeom>
            <a:noFill/>
            <a:ln w="12700">
              <a:solidFill>
                <a:srgbClr val="000000"/>
              </a:solidFill>
              <a:round/>
              <a:headEnd/>
              <a:tailEnd/>
            </a:ln>
            <a:effectLst/>
          </p:spPr>
          <p:txBody>
            <a:bodyPr wrap="none" anchor="ctr"/>
            <a:lstStyle/>
            <a:p>
              <a:endParaRPr lang="en-US"/>
            </a:p>
          </p:txBody>
        </p:sp>
        <p:sp>
          <p:nvSpPr>
            <p:cNvPr id="323617" name="Freeform 33"/>
            <p:cNvSpPr>
              <a:spLocks/>
            </p:cNvSpPr>
            <p:nvPr/>
          </p:nvSpPr>
          <p:spPr bwMode="auto">
            <a:xfrm>
              <a:off x="1395" y="3175"/>
              <a:ext cx="13" cy="14"/>
            </a:xfrm>
            <a:custGeom>
              <a:avLst/>
              <a:gdLst/>
              <a:ahLst/>
              <a:cxnLst>
                <a:cxn ang="0">
                  <a:pos x="12" y="7"/>
                </a:cxn>
                <a:cxn ang="0">
                  <a:pos x="12" y="5"/>
                </a:cxn>
                <a:cxn ang="0">
                  <a:pos x="12" y="4"/>
                </a:cxn>
                <a:cxn ang="0">
                  <a:pos x="12" y="3"/>
                </a:cxn>
                <a:cxn ang="0">
                  <a:pos x="11" y="2"/>
                </a:cxn>
                <a:cxn ang="0">
                  <a:pos x="10" y="1"/>
                </a:cxn>
                <a:cxn ang="0">
                  <a:pos x="8" y="0"/>
                </a:cxn>
                <a:cxn ang="0">
                  <a:pos x="7" y="0"/>
                </a:cxn>
                <a:cxn ang="0">
                  <a:pos x="6" y="0"/>
                </a:cxn>
                <a:cxn ang="0">
                  <a:pos x="4" y="0"/>
                </a:cxn>
                <a:cxn ang="0">
                  <a:pos x="4" y="1"/>
                </a:cxn>
                <a:cxn ang="0">
                  <a:pos x="3" y="1"/>
                </a:cxn>
                <a:cxn ang="0">
                  <a:pos x="2" y="2"/>
                </a:cxn>
                <a:cxn ang="0">
                  <a:pos x="1" y="2"/>
                </a:cxn>
                <a:cxn ang="0">
                  <a:pos x="1" y="4"/>
                </a:cxn>
                <a:cxn ang="0">
                  <a:pos x="0" y="5"/>
                </a:cxn>
                <a:cxn ang="0">
                  <a:pos x="0" y="7"/>
                </a:cxn>
                <a:cxn ang="0">
                  <a:pos x="0" y="8"/>
                </a:cxn>
                <a:cxn ang="0">
                  <a:pos x="0" y="9"/>
                </a:cxn>
                <a:cxn ang="0">
                  <a:pos x="1" y="10"/>
                </a:cxn>
                <a:cxn ang="0">
                  <a:pos x="1" y="11"/>
                </a:cxn>
                <a:cxn ang="0">
                  <a:pos x="2" y="11"/>
                </a:cxn>
                <a:cxn ang="0">
                  <a:pos x="3" y="12"/>
                </a:cxn>
                <a:cxn ang="0">
                  <a:pos x="4" y="13"/>
                </a:cxn>
                <a:cxn ang="0">
                  <a:pos x="6" y="13"/>
                </a:cxn>
                <a:cxn ang="0">
                  <a:pos x="7" y="13"/>
                </a:cxn>
                <a:cxn ang="0">
                  <a:pos x="8" y="13"/>
                </a:cxn>
                <a:cxn ang="0">
                  <a:pos x="10" y="13"/>
                </a:cxn>
                <a:cxn ang="0">
                  <a:pos x="10" y="12"/>
                </a:cxn>
                <a:cxn ang="0">
                  <a:pos x="11" y="12"/>
                </a:cxn>
                <a:cxn ang="0">
                  <a:pos x="12" y="11"/>
                </a:cxn>
                <a:cxn ang="0">
                  <a:pos x="12" y="10"/>
                </a:cxn>
                <a:cxn ang="0">
                  <a:pos x="12" y="8"/>
                </a:cxn>
                <a:cxn ang="0">
                  <a:pos x="12" y="7"/>
                </a:cxn>
              </a:cxnLst>
              <a:rect l="0" t="0" r="r" b="b"/>
              <a:pathLst>
                <a:path w="13" h="14">
                  <a:moveTo>
                    <a:pt x="12" y="7"/>
                  </a:moveTo>
                  <a:lnTo>
                    <a:pt x="12" y="5"/>
                  </a:lnTo>
                  <a:lnTo>
                    <a:pt x="12" y="4"/>
                  </a:lnTo>
                  <a:lnTo>
                    <a:pt x="12" y="3"/>
                  </a:lnTo>
                  <a:lnTo>
                    <a:pt x="11" y="2"/>
                  </a:lnTo>
                  <a:lnTo>
                    <a:pt x="10" y="1"/>
                  </a:lnTo>
                  <a:lnTo>
                    <a:pt x="8" y="0"/>
                  </a:lnTo>
                  <a:lnTo>
                    <a:pt x="7" y="0"/>
                  </a:lnTo>
                  <a:lnTo>
                    <a:pt x="6" y="0"/>
                  </a:lnTo>
                  <a:lnTo>
                    <a:pt x="4" y="0"/>
                  </a:lnTo>
                  <a:lnTo>
                    <a:pt x="4" y="1"/>
                  </a:lnTo>
                  <a:lnTo>
                    <a:pt x="3" y="1"/>
                  </a:lnTo>
                  <a:lnTo>
                    <a:pt x="2" y="2"/>
                  </a:lnTo>
                  <a:lnTo>
                    <a:pt x="1" y="2"/>
                  </a:lnTo>
                  <a:lnTo>
                    <a:pt x="1" y="4"/>
                  </a:lnTo>
                  <a:lnTo>
                    <a:pt x="0" y="5"/>
                  </a:lnTo>
                  <a:lnTo>
                    <a:pt x="0" y="7"/>
                  </a:lnTo>
                  <a:lnTo>
                    <a:pt x="0" y="8"/>
                  </a:lnTo>
                  <a:lnTo>
                    <a:pt x="0" y="9"/>
                  </a:lnTo>
                  <a:lnTo>
                    <a:pt x="1" y="10"/>
                  </a:lnTo>
                  <a:lnTo>
                    <a:pt x="1" y="11"/>
                  </a:lnTo>
                  <a:lnTo>
                    <a:pt x="2" y="11"/>
                  </a:lnTo>
                  <a:lnTo>
                    <a:pt x="3" y="12"/>
                  </a:lnTo>
                  <a:lnTo>
                    <a:pt x="4" y="13"/>
                  </a:lnTo>
                  <a:lnTo>
                    <a:pt x="6" y="13"/>
                  </a:lnTo>
                  <a:lnTo>
                    <a:pt x="7" y="13"/>
                  </a:lnTo>
                  <a:lnTo>
                    <a:pt x="8" y="13"/>
                  </a:lnTo>
                  <a:lnTo>
                    <a:pt x="10" y="13"/>
                  </a:lnTo>
                  <a:lnTo>
                    <a:pt x="10" y="12"/>
                  </a:lnTo>
                  <a:lnTo>
                    <a:pt x="11" y="12"/>
                  </a:lnTo>
                  <a:lnTo>
                    <a:pt x="12" y="11"/>
                  </a:lnTo>
                  <a:lnTo>
                    <a:pt x="12" y="10"/>
                  </a:lnTo>
                  <a:lnTo>
                    <a:pt x="12" y="8"/>
                  </a:lnTo>
                  <a:lnTo>
                    <a:pt x="12" y="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18" name="Freeform 34"/>
            <p:cNvSpPr>
              <a:spLocks/>
            </p:cNvSpPr>
            <p:nvPr/>
          </p:nvSpPr>
          <p:spPr bwMode="auto">
            <a:xfrm>
              <a:off x="1423" y="3173"/>
              <a:ext cx="14" cy="14"/>
            </a:xfrm>
            <a:custGeom>
              <a:avLst/>
              <a:gdLst/>
              <a:ahLst/>
              <a:cxnLst>
                <a:cxn ang="0">
                  <a:pos x="13" y="7"/>
                </a:cxn>
                <a:cxn ang="0">
                  <a:pos x="13" y="4"/>
                </a:cxn>
                <a:cxn ang="0">
                  <a:pos x="13" y="3"/>
                </a:cxn>
                <a:cxn ang="0">
                  <a:pos x="12" y="2"/>
                </a:cxn>
                <a:cxn ang="0">
                  <a:pos x="10" y="1"/>
                </a:cxn>
                <a:cxn ang="0">
                  <a:pos x="9" y="0"/>
                </a:cxn>
                <a:cxn ang="0">
                  <a:pos x="8" y="0"/>
                </a:cxn>
                <a:cxn ang="0">
                  <a:pos x="7" y="0"/>
                </a:cxn>
                <a:cxn ang="0">
                  <a:pos x="5" y="0"/>
                </a:cxn>
                <a:cxn ang="0">
                  <a:pos x="3" y="1"/>
                </a:cxn>
                <a:cxn ang="0">
                  <a:pos x="2" y="1"/>
                </a:cxn>
                <a:cxn ang="0">
                  <a:pos x="1" y="2"/>
                </a:cxn>
                <a:cxn ang="0">
                  <a:pos x="1" y="3"/>
                </a:cxn>
                <a:cxn ang="0">
                  <a:pos x="0" y="4"/>
                </a:cxn>
                <a:cxn ang="0">
                  <a:pos x="0" y="5"/>
                </a:cxn>
                <a:cxn ang="0">
                  <a:pos x="0" y="7"/>
                </a:cxn>
                <a:cxn ang="0">
                  <a:pos x="0" y="8"/>
                </a:cxn>
                <a:cxn ang="0">
                  <a:pos x="0" y="9"/>
                </a:cxn>
                <a:cxn ang="0">
                  <a:pos x="1" y="10"/>
                </a:cxn>
                <a:cxn ang="0">
                  <a:pos x="1" y="12"/>
                </a:cxn>
                <a:cxn ang="0">
                  <a:pos x="3" y="12"/>
                </a:cxn>
                <a:cxn ang="0">
                  <a:pos x="3" y="13"/>
                </a:cxn>
                <a:cxn ang="0">
                  <a:pos x="4" y="13"/>
                </a:cxn>
                <a:cxn ang="0">
                  <a:pos x="5" y="13"/>
                </a:cxn>
                <a:cxn ang="0">
                  <a:pos x="7" y="13"/>
                </a:cxn>
                <a:cxn ang="0">
                  <a:pos x="8" y="13"/>
                </a:cxn>
                <a:cxn ang="0">
                  <a:pos x="9" y="13"/>
                </a:cxn>
                <a:cxn ang="0">
                  <a:pos x="10" y="13"/>
                </a:cxn>
                <a:cxn ang="0">
                  <a:pos x="11" y="12"/>
                </a:cxn>
                <a:cxn ang="0">
                  <a:pos x="12" y="11"/>
                </a:cxn>
                <a:cxn ang="0">
                  <a:pos x="12" y="10"/>
                </a:cxn>
                <a:cxn ang="0">
                  <a:pos x="13" y="9"/>
                </a:cxn>
                <a:cxn ang="0">
                  <a:pos x="13" y="8"/>
                </a:cxn>
                <a:cxn ang="0">
                  <a:pos x="13" y="7"/>
                </a:cxn>
              </a:cxnLst>
              <a:rect l="0" t="0" r="r" b="b"/>
              <a:pathLst>
                <a:path w="14" h="14">
                  <a:moveTo>
                    <a:pt x="13" y="7"/>
                  </a:moveTo>
                  <a:lnTo>
                    <a:pt x="13" y="4"/>
                  </a:lnTo>
                  <a:lnTo>
                    <a:pt x="13" y="3"/>
                  </a:lnTo>
                  <a:lnTo>
                    <a:pt x="12" y="2"/>
                  </a:lnTo>
                  <a:lnTo>
                    <a:pt x="10" y="1"/>
                  </a:lnTo>
                  <a:lnTo>
                    <a:pt x="9" y="0"/>
                  </a:lnTo>
                  <a:lnTo>
                    <a:pt x="8" y="0"/>
                  </a:lnTo>
                  <a:lnTo>
                    <a:pt x="7" y="0"/>
                  </a:lnTo>
                  <a:lnTo>
                    <a:pt x="5" y="0"/>
                  </a:lnTo>
                  <a:lnTo>
                    <a:pt x="3" y="1"/>
                  </a:lnTo>
                  <a:lnTo>
                    <a:pt x="2" y="1"/>
                  </a:lnTo>
                  <a:lnTo>
                    <a:pt x="1" y="2"/>
                  </a:lnTo>
                  <a:lnTo>
                    <a:pt x="1" y="3"/>
                  </a:lnTo>
                  <a:lnTo>
                    <a:pt x="0" y="4"/>
                  </a:lnTo>
                  <a:lnTo>
                    <a:pt x="0" y="5"/>
                  </a:lnTo>
                  <a:lnTo>
                    <a:pt x="0" y="7"/>
                  </a:lnTo>
                  <a:lnTo>
                    <a:pt x="0" y="8"/>
                  </a:lnTo>
                  <a:lnTo>
                    <a:pt x="0" y="9"/>
                  </a:lnTo>
                  <a:lnTo>
                    <a:pt x="1" y="10"/>
                  </a:lnTo>
                  <a:lnTo>
                    <a:pt x="1" y="12"/>
                  </a:lnTo>
                  <a:lnTo>
                    <a:pt x="3" y="12"/>
                  </a:lnTo>
                  <a:lnTo>
                    <a:pt x="3" y="13"/>
                  </a:lnTo>
                  <a:lnTo>
                    <a:pt x="4" y="13"/>
                  </a:lnTo>
                  <a:lnTo>
                    <a:pt x="5" y="13"/>
                  </a:lnTo>
                  <a:lnTo>
                    <a:pt x="7" y="13"/>
                  </a:lnTo>
                  <a:lnTo>
                    <a:pt x="8" y="13"/>
                  </a:lnTo>
                  <a:lnTo>
                    <a:pt x="9" y="13"/>
                  </a:lnTo>
                  <a:lnTo>
                    <a:pt x="10" y="13"/>
                  </a:lnTo>
                  <a:lnTo>
                    <a:pt x="11" y="12"/>
                  </a:lnTo>
                  <a:lnTo>
                    <a:pt x="12" y="11"/>
                  </a:lnTo>
                  <a:lnTo>
                    <a:pt x="12" y="10"/>
                  </a:lnTo>
                  <a:lnTo>
                    <a:pt x="13" y="9"/>
                  </a:lnTo>
                  <a:lnTo>
                    <a:pt x="13" y="8"/>
                  </a:lnTo>
                  <a:lnTo>
                    <a:pt x="13" y="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3619" name="Group 35"/>
          <p:cNvGrpSpPr>
            <a:grpSpLocks/>
          </p:cNvGrpSpPr>
          <p:nvPr/>
        </p:nvGrpSpPr>
        <p:grpSpPr bwMode="auto">
          <a:xfrm>
            <a:off x="8154988" y="2595564"/>
            <a:ext cx="493712" cy="90487"/>
            <a:chOff x="4177" y="1635"/>
            <a:chExt cx="311" cy="57"/>
          </a:xfrm>
        </p:grpSpPr>
        <p:sp>
          <p:nvSpPr>
            <p:cNvPr id="323620" name="Freeform 36"/>
            <p:cNvSpPr>
              <a:spLocks/>
            </p:cNvSpPr>
            <p:nvPr/>
          </p:nvSpPr>
          <p:spPr bwMode="auto">
            <a:xfrm>
              <a:off x="4233" y="1677"/>
              <a:ext cx="255" cy="6"/>
            </a:xfrm>
            <a:custGeom>
              <a:avLst/>
              <a:gdLst/>
              <a:ahLst/>
              <a:cxnLst>
                <a:cxn ang="0">
                  <a:pos x="254" y="0"/>
                </a:cxn>
                <a:cxn ang="0">
                  <a:pos x="0" y="0"/>
                </a:cxn>
                <a:cxn ang="0">
                  <a:pos x="0" y="5"/>
                </a:cxn>
                <a:cxn ang="0">
                  <a:pos x="254" y="0"/>
                </a:cxn>
              </a:cxnLst>
              <a:rect l="0" t="0" r="r" b="b"/>
              <a:pathLst>
                <a:path w="255" h="6">
                  <a:moveTo>
                    <a:pt x="254" y="0"/>
                  </a:moveTo>
                  <a:lnTo>
                    <a:pt x="0" y="0"/>
                  </a:lnTo>
                  <a:lnTo>
                    <a:pt x="0" y="5"/>
                  </a:lnTo>
                  <a:lnTo>
                    <a:pt x="25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21" name="Freeform 37"/>
            <p:cNvSpPr>
              <a:spLocks/>
            </p:cNvSpPr>
            <p:nvPr/>
          </p:nvSpPr>
          <p:spPr bwMode="auto">
            <a:xfrm>
              <a:off x="4336" y="1665"/>
              <a:ext cx="59" cy="13"/>
            </a:xfrm>
            <a:custGeom>
              <a:avLst/>
              <a:gdLst/>
              <a:ahLst/>
              <a:cxnLst>
                <a:cxn ang="0">
                  <a:pos x="58" y="12"/>
                </a:cxn>
                <a:cxn ang="0">
                  <a:pos x="49" y="0"/>
                </a:cxn>
                <a:cxn ang="0">
                  <a:pos x="0" y="0"/>
                </a:cxn>
                <a:cxn ang="0">
                  <a:pos x="0" y="12"/>
                </a:cxn>
                <a:cxn ang="0">
                  <a:pos x="58" y="12"/>
                </a:cxn>
              </a:cxnLst>
              <a:rect l="0" t="0" r="r" b="b"/>
              <a:pathLst>
                <a:path w="59" h="13">
                  <a:moveTo>
                    <a:pt x="58" y="12"/>
                  </a:moveTo>
                  <a:lnTo>
                    <a:pt x="49" y="0"/>
                  </a:lnTo>
                  <a:lnTo>
                    <a:pt x="0" y="0"/>
                  </a:lnTo>
                  <a:lnTo>
                    <a:pt x="0" y="12"/>
                  </a:lnTo>
                  <a:lnTo>
                    <a:pt x="58" y="1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22" name="Freeform 38"/>
            <p:cNvSpPr>
              <a:spLocks/>
            </p:cNvSpPr>
            <p:nvPr/>
          </p:nvSpPr>
          <p:spPr bwMode="auto">
            <a:xfrm>
              <a:off x="4336" y="1657"/>
              <a:ext cx="49" cy="9"/>
            </a:xfrm>
            <a:custGeom>
              <a:avLst/>
              <a:gdLst/>
              <a:ahLst/>
              <a:cxnLst>
                <a:cxn ang="0">
                  <a:pos x="48" y="8"/>
                </a:cxn>
                <a:cxn ang="0">
                  <a:pos x="48" y="0"/>
                </a:cxn>
                <a:cxn ang="0">
                  <a:pos x="48" y="4"/>
                </a:cxn>
                <a:cxn ang="0">
                  <a:pos x="0" y="4"/>
                </a:cxn>
                <a:cxn ang="0">
                  <a:pos x="0" y="8"/>
                </a:cxn>
                <a:cxn ang="0">
                  <a:pos x="48" y="8"/>
                </a:cxn>
              </a:cxnLst>
              <a:rect l="0" t="0" r="r" b="b"/>
              <a:pathLst>
                <a:path w="49" h="9">
                  <a:moveTo>
                    <a:pt x="48" y="8"/>
                  </a:moveTo>
                  <a:lnTo>
                    <a:pt x="48" y="0"/>
                  </a:lnTo>
                  <a:lnTo>
                    <a:pt x="48" y="4"/>
                  </a:lnTo>
                  <a:lnTo>
                    <a:pt x="0" y="4"/>
                  </a:lnTo>
                  <a:lnTo>
                    <a:pt x="0" y="8"/>
                  </a:lnTo>
                  <a:lnTo>
                    <a:pt x="48"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23" name="Line 39"/>
            <p:cNvSpPr>
              <a:spLocks noChangeShapeType="1"/>
            </p:cNvSpPr>
            <p:nvPr/>
          </p:nvSpPr>
          <p:spPr bwMode="auto">
            <a:xfrm flipH="1" flipV="1">
              <a:off x="4305" y="1648"/>
              <a:ext cx="16" cy="33"/>
            </a:xfrm>
            <a:prstGeom prst="line">
              <a:avLst/>
            </a:prstGeom>
            <a:noFill/>
            <a:ln w="12700">
              <a:solidFill>
                <a:srgbClr val="000000"/>
              </a:solidFill>
              <a:round/>
              <a:headEnd/>
              <a:tailEnd/>
            </a:ln>
            <a:effectLst/>
          </p:spPr>
          <p:txBody>
            <a:bodyPr wrap="none" anchor="ctr"/>
            <a:lstStyle/>
            <a:p>
              <a:endParaRPr lang="en-US"/>
            </a:p>
          </p:txBody>
        </p:sp>
        <p:sp>
          <p:nvSpPr>
            <p:cNvPr id="323624" name="Freeform 40"/>
            <p:cNvSpPr>
              <a:spLocks/>
            </p:cNvSpPr>
            <p:nvPr/>
          </p:nvSpPr>
          <p:spPr bwMode="auto">
            <a:xfrm>
              <a:off x="4270" y="1649"/>
              <a:ext cx="40" cy="29"/>
            </a:xfrm>
            <a:custGeom>
              <a:avLst/>
              <a:gdLst/>
              <a:ahLst/>
              <a:cxnLst>
                <a:cxn ang="0">
                  <a:pos x="39" y="4"/>
                </a:cxn>
                <a:cxn ang="0">
                  <a:pos x="28" y="4"/>
                </a:cxn>
                <a:cxn ang="0">
                  <a:pos x="28" y="0"/>
                </a:cxn>
                <a:cxn ang="0">
                  <a:pos x="28" y="16"/>
                </a:cxn>
                <a:cxn ang="0">
                  <a:pos x="0" y="16"/>
                </a:cxn>
                <a:cxn ang="0">
                  <a:pos x="0" y="28"/>
                </a:cxn>
                <a:cxn ang="0">
                  <a:pos x="39" y="4"/>
                </a:cxn>
              </a:cxnLst>
              <a:rect l="0" t="0" r="r" b="b"/>
              <a:pathLst>
                <a:path w="40" h="29">
                  <a:moveTo>
                    <a:pt x="39" y="4"/>
                  </a:moveTo>
                  <a:lnTo>
                    <a:pt x="28" y="4"/>
                  </a:lnTo>
                  <a:lnTo>
                    <a:pt x="28" y="0"/>
                  </a:lnTo>
                  <a:lnTo>
                    <a:pt x="28" y="16"/>
                  </a:lnTo>
                  <a:lnTo>
                    <a:pt x="0" y="16"/>
                  </a:lnTo>
                  <a:lnTo>
                    <a:pt x="0" y="28"/>
                  </a:lnTo>
                  <a:lnTo>
                    <a:pt x="39"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25" name="Freeform 41"/>
            <p:cNvSpPr>
              <a:spLocks/>
            </p:cNvSpPr>
            <p:nvPr/>
          </p:nvSpPr>
          <p:spPr bwMode="auto">
            <a:xfrm>
              <a:off x="4299" y="1652"/>
              <a:ext cx="19" cy="14"/>
            </a:xfrm>
            <a:custGeom>
              <a:avLst/>
              <a:gdLst/>
              <a:ahLst/>
              <a:cxnLst>
                <a:cxn ang="0">
                  <a:pos x="0" y="13"/>
                </a:cxn>
                <a:cxn ang="0">
                  <a:pos x="18" y="13"/>
                </a:cxn>
                <a:cxn ang="0">
                  <a:pos x="10" y="0"/>
                </a:cxn>
                <a:cxn ang="0">
                  <a:pos x="0" y="0"/>
                </a:cxn>
                <a:cxn ang="0">
                  <a:pos x="0" y="13"/>
                </a:cxn>
              </a:cxnLst>
              <a:rect l="0" t="0" r="r" b="b"/>
              <a:pathLst>
                <a:path w="19" h="14">
                  <a:moveTo>
                    <a:pt x="0" y="13"/>
                  </a:moveTo>
                  <a:lnTo>
                    <a:pt x="18" y="13"/>
                  </a:lnTo>
                  <a:lnTo>
                    <a:pt x="10" y="0"/>
                  </a:lnTo>
                  <a:lnTo>
                    <a:pt x="0" y="0"/>
                  </a:lnTo>
                  <a:lnTo>
                    <a:pt x="0"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26" name="Freeform 42"/>
            <p:cNvSpPr>
              <a:spLocks/>
            </p:cNvSpPr>
            <p:nvPr/>
          </p:nvSpPr>
          <p:spPr bwMode="auto">
            <a:xfrm>
              <a:off x="4336" y="1649"/>
              <a:ext cx="40" cy="13"/>
            </a:xfrm>
            <a:custGeom>
              <a:avLst/>
              <a:gdLst/>
              <a:ahLst/>
              <a:cxnLst>
                <a:cxn ang="0">
                  <a:pos x="39" y="12"/>
                </a:cxn>
                <a:cxn ang="0">
                  <a:pos x="39" y="4"/>
                </a:cxn>
                <a:cxn ang="0">
                  <a:pos x="21" y="4"/>
                </a:cxn>
                <a:cxn ang="0">
                  <a:pos x="21" y="12"/>
                </a:cxn>
                <a:cxn ang="0">
                  <a:pos x="10" y="0"/>
                </a:cxn>
                <a:cxn ang="0">
                  <a:pos x="0" y="0"/>
                </a:cxn>
                <a:cxn ang="0">
                  <a:pos x="0" y="12"/>
                </a:cxn>
                <a:cxn ang="0">
                  <a:pos x="39" y="12"/>
                </a:cxn>
              </a:cxnLst>
              <a:rect l="0" t="0" r="r" b="b"/>
              <a:pathLst>
                <a:path w="40" h="13">
                  <a:moveTo>
                    <a:pt x="39" y="12"/>
                  </a:moveTo>
                  <a:lnTo>
                    <a:pt x="39" y="4"/>
                  </a:lnTo>
                  <a:lnTo>
                    <a:pt x="21" y="4"/>
                  </a:lnTo>
                  <a:lnTo>
                    <a:pt x="21" y="12"/>
                  </a:lnTo>
                  <a:lnTo>
                    <a:pt x="10" y="0"/>
                  </a:lnTo>
                  <a:lnTo>
                    <a:pt x="0" y="0"/>
                  </a:lnTo>
                  <a:lnTo>
                    <a:pt x="0" y="12"/>
                  </a:lnTo>
                  <a:lnTo>
                    <a:pt x="39" y="1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27" name="Freeform 43"/>
            <p:cNvSpPr>
              <a:spLocks/>
            </p:cNvSpPr>
            <p:nvPr/>
          </p:nvSpPr>
          <p:spPr bwMode="auto">
            <a:xfrm>
              <a:off x="4336" y="1649"/>
              <a:ext cx="11" cy="13"/>
            </a:xfrm>
            <a:custGeom>
              <a:avLst/>
              <a:gdLst/>
              <a:ahLst/>
              <a:cxnLst>
                <a:cxn ang="0">
                  <a:pos x="0" y="12"/>
                </a:cxn>
                <a:cxn ang="0">
                  <a:pos x="10" y="12"/>
                </a:cxn>
                <a:cxn ang="0">
                  <a:pos x="10" y="0"/>
                </a:cxn>
                <a:cxn ang="0">
                  <a:pos x="0" y="0"/>
                </a:cxn>
                <a:cxn ang="0">
                  <a:pos x="0" y="12"/>
                </a:cxn>
              </a:cxnLst>
              <a:rect l="0" t="0" r="r" b="b"/>
              <a:pathLst>
                <a:path w="11" h="13">
                  <a:moveTo>
                    <a:pt x="0" y="12"/>
                  </a:moveTo>
                  <a:lnTo>
                    <a:pt x="10" y="12"/>
                  </a:lnTo>
                  <a:lnTo>
                    <a:pt x="10" y="0"/>
                  </a:lnTo>
                  <a:lnTo>
                    <a:pt x="0" y="0"/>
                  </a:lnTo>
                  <a:lnTo>
                    <a:pt x="0" y="1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28" name="Line 44"/>
            <p:cNvSpPr>
              <a:spLocks noChangeShapeType="1"/>
            </p:cNvSpPr>
            <p:nvPr/>
          </p:nvSpPr>
          <p:spPr bwMode="auto">
            <a:xfrm flipH="1">
              <a:off x="4313" y="1668"/>
              <a:ext cx="27" cy="0"/>
            </a:xfrm>
            <a:prstGeom prst="line">
              <a:avLst/>
            </a:prstGeom>
            <a:noFill/>
            <a:ln w="12700">
              <a:solidFill>
                <a:srgbClr val="000000"/>
              </a:solidFill>
              <a:round/>
              <a:headEnd/>
              <a:tailEnd/>
            </a:ln>
            <a:effectLst/>
          </p:spPr>
          <p:txBody>
            <a:bodyPr wrap="none" anchor="ctr"/>
            <a:lstStyle/>
            <a:p>
              <a:endParaRPr lang="en-US"/>
            </a:p>
          </p:txBody>
        </p:sp>
        <p:sp>
          <p:nvSpPr>
            <p:cNvPr id="323629" name="Freeform 45"/>
            <p:cNvSpPr>
              <a:spLocks/>
            </p:cNvSpPr>
            <p:nvPr/>
          </p:nvSpPr>
          <p:spPr bwMode="auto">
            <a:xfrm>
              <a:off x="4270" y="1661"/>
              <a:ext cx="20" cy="5"/>
            </a:xfrm>
            <a:custGeom>
              <a:avLst/>
              <a:gdLst/>
              <a:ahLst/>
              <a:cxnLst>
                <a:cxn ang="0">
                  <a:pos x="19" y="4"/>
                </a:cxn>
                <a:cxn ang="0">
                  <a:pos x="19" y="0"/>
                </a:cxn>
                <a:cxn ang="0">
                  <a:pos x="0" y="0"/>
                </a:cxn>
                <a:cxn ang="0">
                  <a:pos x="0" y="4"/>
                </a:cxn>
                <a:cxn ang="0">
                  <a:pos x="19" y="4"/>
                </a:cxn>
              </a:cxnLst>
              <a:rect l="0" t="0" r="r" b="b"/>
              <a:pathLst>
                <a:path w="20" h="5">
                  <a:moveTo>
                    <a:pt x="19" y="4"/>
                  </a:moveTo>
                  <a:lnTo>
                    <a:pt x="19" y="0"/>
                  </a:lnTo>
                  <a:lnTo>
                    <a:pt x="0" y="0"/>
                  </a:lnTo>
                  <a:lnTo>
                    <a:pt x="0" y="4"/>
                  </a:lnTo>
                  <a:lnTo>
                    <a:pt x="19"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30" name="Freeform 46"/>
            <p:cNvSpPr>
              <a:spLocks/>
            </p:cNvSpPr>
            <p:nvPr/>
          </p:nvSpPr>
          <p:spPr bwMode="auto">
            <a:xfrm>
              <a:off x="4270" y="1661"/>
              <a:ext cx="20" cy="5"/>
            </a:xfrm>
            <a:custGeom>
              <a:avLst/>
              <a:gdLst/>
              <a:ahLst/>
              <a:cxnLst>
                <a:cxn ang="0">
                  <a:pos x="0" y="4"/>
                </a:cxn>
                <a:cxn ang="0">
                  <a:pos x="19" y="4"/>
                </a:cxn>
                <a:cxn ang="0">
                  <a:pos x="19" y="0"/>
                </a:cxn>
                <a:cxn ang="0">
                  <a:pos x="0" y="0"/>
                </a:cxn>
                <a:cxn ang="0">
                  <a:pos x="0" y="4"/>
                </a:cxn>
              </a:cxnLst>
              <a:rect l="0" t="0" r="r" b="b"/>
              <a:pathLst>
                <a:path w="20" h="5">
                  <a:moveTo>
                    <a:pt x="0" y="4"/>
                  </a:moveTo>
                  <a:lnTo>
                    <a:pt x="19" y="4"/>
                  </a:lnTo>
                  <a:lnTo>
                    <a:pt x="19" y="0"/>
                  </a:lnTo>
                  <a:lnTo>
                    <a:pt x="0" y="0"/>
                  </a:lnTo>
                  <a:lnTo>
                    <a:pt x="0"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31" name="Freeform 47"/>
            <p:cNvSpPr>
              <a:spLocks/>
            </p:cNvSpPr>
            <p:nvPr/>
          </p:nvSpPr>
          <p:spPr bwMode="auto">
            <a:xfrm>
              <a:off x="4270" y="1657"/>
              <a:ext cx="12" cy="5"/>
            </a:xfrm>
            <a:custGeom>
              <a:avLst/>
              <a:gdLst/>
              <a:ahLst/>
              <a:cxnLst>
                <a:cxn ang="0">
                  <a:pos x="0" y="4"/>
                </a:cxn>
                <a:cxn ang="0">
                  <a:pos x="0" y="0"/>
                </a:cxn>
                <a:cxn ang="0">
                  <a:pos x="11" y="0"/>
                </a:cxn>
                <a:cxn ang="0">
                  <a:pos x="11" y="4"/>
                </a:cxn>
                <a:cxn ang="0">
                  <a:pos x="0" y="4"/>
                </a:cxn>
              </a:cxnLst>
              <a:rect l="0" t="0" r="r" b="b"/>
              <a:pathLst>
                <a:path w="12" h="5">
                  <a:moveTo>
                    <a:pt x="0" y="4"/>
                  </a:moveTo>
                  <a:lnTo>
                    <a:pt x="0" y="0"/>
                  </a:lnTo>
                  <a:lnTo>
                    <a:pt x="11" y="0"/>
                  </a:lnTo>
                  <a:lnTo>
                    <a:pt x="11" y="4"/>
                  </a:lnTo>
                  <a:lnTo>
                    <a:pt x="0"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32" name="Freeform 48"/>
            <p:cNvSpPr>
              <a:spLocks/>
            </p:cNvSpPr>
            <p:nvPr/>
          </p:nvSpPr>
          <p:spPr bwMode="auto">
            <a:xfrm>
              <a:off x="4366" y="1668"/>
              <a:ext cx="16" cy="7"/>
            </a:xfrm>
            <a:custGeom>
              <a:avLst/>
              <a:gdLst/>
              <a:ahLst/>
              <a:cxnLst>
                <a:cxn ang="0">
                  <a:pos x="4" y="6"/>
                </a:cxn>
                <a:cxn ang="0">
                  <a:pos x="10" y="6"/>
                </a:cxn>
                <a:cxn ang="0">
                  <a:pos x="15" y="4"/>
                </a:cxn>
                <a:cxn ang="0">
                  <a:pos x="10" y="0"/>
                </a:cxn>
                <a:cxn ang="0">
                  <a:pos x="4" y="0"/>
                </a:cxn>
                <a:cxn ang="0">
                  <a:pos x="0" y="4"/>
                </a:cxn>
                <a:cxn ang="0">
                  <a:pos x="4" y="6"/>
                </a:cxn>
              </a:cxnLst>
              <a:rect l="0" t="0" r="r" b="b"/>
              <a:pathLst>
                <a:path w="16" h="7">
                  <a:moveTo>
                    <a:pt x="4" y="6"/>
                  </a:moveTo>
                  <a:lnTo>
                    <a:pt x="10" y="6"/>
                  </a:lnTo>
                  <a:lnTo>
                    <a:pt x="15" y="4"/>
                  </a:lnTo>
                  <a:lnTo>
                    <a:pt x="10" y="0"/>
                  </a:lnTo>
                  <a:lnTo>
                    <a:pt x="4" y="0"/>
                  </a:lnTo>
                  <a:lnTo>
                    <a:pt x="0" y="4"/>
                  </a:lnTo>
                  <a:lnTo>
                    <a:pt x="4"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33" name="Freeform 49"/>
            <p:cNvSpPr>
              <a:spLocks/>
            </p:cNvSpPr>
            <p:nvPr/>
          </p:nvSpPr>
          <p:spPr bwMode="auto">
            <a:xfrm>
              <a:off x="4177" y="1677"/>
              <a:ext cx="311" cy="15"/>
            </a:xfrm>
            <a:custGeom>
              <a:avLst/>
              <a:gdLst/>
              <a:ahLst/>
              <a:cxnLst>
                <a:cxn ang="0">
                  <a:pos x="57" y="5"/>
                </a:cxn>
                <a:cxn ang="0">
                  <a:pos x="27" y="5"/>
                </a:cxn>
                <a:cxn ang="0">
                  <a:pos x="27" y="9"/>
                </a:cxn>
                <a:cxn ang="0">
                  <a:pos x="0" y="9"/>
                </a:cxn>
                <a:cxn ang="0">
                  <a:pos x="0" y="14"/>
                </a:cxn>
                <a:cxn ang="0">
                  <a:pos x="273" y="14"/>
                </a:cxn>
                <a:cxn ang="0">
                  <a:pos x="310" y="0"/>
                </a:cxn>
                <a:cxn ang="0">
                  <a:pos x="57" y="5"/>
                </a:cxn>
              </a:cxnLst>
              <a:rect l="0" t="0" r="r" b="b"/>
              <a:pathLst>
                <a:path w="311" h="15">
                  <a:moveTo>
                    <a:pt x="57" y="5"/>
                  </a:moveTo>
                  <a:lnTo>
                    <a:pt x="27" y="5"/>
                  </a:lnTo>
                  <a:lnTo>
                    <a:pt x="27" y="9"/>
                  </a:lnTo>
                  <a:lnTo>
                    <a:pt x="0" y="9"/>
                  </a:lnTo>
                  <a:lnTo>
                    <a:pt x="0" y="14"/>
                  </a:lnTo>
                  <a:lnTo>
                    <a:pt x="273" y="14"/>
                  </a:lnTo>
                  <a:lnTo>
                    <a:pt x="310" y="0"/>
                  </a:lnTo>
                  <a:lnTo>
                    <a:pt x="57" y="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34" name="Freeform 50"/>
            <p:cNvSpPr>
              <a:spLocks/>
            </p:cNvSpPr>
            <p:nvPr/>
          </p:nvSpPr>
          <p:spPr bwMode="auto">
            <a:xfrm>
              <a:off x="4402" y="1668"/>
              <a:ext cx="13" cy="10"/>
            </a:xfrm>
            <a:custGeom>
              <a:avLst/>
              <a:gdLst/>
              <a:ahLst/>
              <a:cxnLst>
                <a:cxn ang="0">
                  <a:pos x="3" y="9"/>
                </a:cxn>
                <a:cxn ang="0">
                  <a:pos x="12" y="1"/>
                </a:cxn>
                <a:cxn ang="0">
                  <a:pos x="10" y="0"/>
                </a:cxn>
                <a:cxn ang="0">
                  <a:pos x="3" y="5"/>
                </a:cxn>
                <a:cxn ang="0">
                  <a:pos x="0" y="9"/>
                </a:cxn>
                <a:cxn ang="0">
                  <a:pos x="3" y="9"/>
                </a:cxn>
              </a:cxnLst>
              <a:rect l="0" t="0" r="r" b="b"/>
              <a:pathLst>
                <a:path w="13" h="10">
                  <a:moveTo>
                    <a:pt x="3" y="9"/>
                  </a:moveTo>
                  <a:lnTo>
                    <a:pt x="12" y="1"/>
                  </a:lnTo>
                  <a:lnTo>
                    <a:pt x="10" y="0"/>
                  </a:lnTo>
                  <a:lnTo>
                    <a:pt x="3" y="5"/>
                  </a:lnTo>
                  <a:lnTo>
                    <a:pt x="0" y="9"/>
                  </a:lnTo>
                  <a:lnTo>
                    <a:pt x="3"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35" name="Freeform 51"/>
            <p:cNvSpPr>
              <a:spLocks/>
            </p:cNvSpPr>
            <p:nvPr/>
          </p:nvSpPr>
          <p:spPr bwMode="auto">
            <a:xfrm>
              <a:off x="4406" y="1674"/>
              <a:ext cx="7" cy="4"/>
            </a:xfrm>
            <a:custGeom>
              <a:avLst/>
              <a:gdLst/>
              <a:ahLst/>
              <a:cxnLst>
                <a:cxn ang="0">
                  <a:pos x="6" y="0"/>
                </a:cxn>
                <a:cxn ang="0">
                  <a:pos x="6" y="3"/>
                </a:cxn>
                <a:cxn ang="0">
                  <a:pos x="0" y="3"/>
                </a:cxn>
                <a:cxn ang="0">
                  <a:pos x="6" y="0"/>
                </a:cxn>
              </a:cxnLst>
              <a:rect l="0" t="0" r="r" b="b"/>
              <a:pathLst>
                <a:path w="7" h="4">
                  <a:moveTo>
                    <a:pt x="6" y="0"/>
                  </a:moveTo>
                  <a:lnTo>
                    <a:pt x="6" y="3"/>
                  </a:lnTo>
                  <a:lnTo>
                    <a:pt x="0" y="3"/>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36" name="Freeform 52"/>
            <p:cNvSpPr>
              <a:spLocks/>
            </p:cNvSpPr>
            <p:nvPr/>
          </p:nvSpPr>
          <p:spPr bwMode="auto">
            <a:xfrm>
              <a:off x="4214" y="1674"/>
              <a:ext cx="10" cy="9"/>
            </a:xfrm>
            <a:custGeom>
              <a:avLst/>
              <a:gdLst/>
              <a:ahLst/>
              <a:cxnLst>
                <a:cxn ang="0">
                  <a:pos x="7" y="8"/>
                </a:cxn>
                <a:cxn ang="0">
                  <a:pos x="0" y="0"/>
                </a:cxn>
                <a:cxn ang="0">
                  <a:pos x="3" y="0"/>
                </a:cxn>
                <a:cxn ang="0">
                  <a:pos x="8" y="4"/>
                </a:cxn>
                <a:cxn ang="0">
                  <a:pos x="9" y="7"/>
                </a:cxn>
                <a:cxn ang="0">
                  <a:pos x="7" y="8"/>
                </a:cxn>
              </a:cxnLst>
              <a:rect l="0" t="0" r="r" b="b"/>
              <a:pathLst>
                <a:path w="10" h="9">
                  <a:moveTo>
                    <a:pt x="7" y="8"/>
                  </a:moveTo>
                  <a:lnTo>
                    <a:pt x="0" y="0"/>
                  </a:lnTo>
                  <a:lnTo>
                    <a:pt x="3" y="0"/>
                  </a:lnTo>
                  <a:lnTo>
                    <a:pt x="8" y="4"/>
                  </a:lnTo>
                  <a:lnTo>
                    <a:pt x="9" y="7"/>
                  </a:lnTo>
                  <a:lnTo>
                    <a:pt x="7" y="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37" name="Freeform 53"/>
            <p:cNvSpPr>
              <a:spLocks/>
            </p:cNvSpPr>
            <p:nvPr/>
          </p:nvSpPr>
          <p:spPr bwMode="auto">
            <a:xfrm>
              <a:off x="4216" y="1675"/>
              <a:ext cx="7" cy="7"/>
            </a:xfrm>
            <a:custGeom>
              <a:avLst/>
              <a:gdLst/>
              <a:ahLst/>
              <a:cxnLst>
                <a:cxn ang="0">
                  <a:pos x="0" y="0"/>
                </a:cxn>
                <a:cxn ang="0">
                  <a:pos x="0" y="6"/>
                </a:cxn>
                <a:cxn ang="0">
                  <a:pos x="6" y="6"/>
                </a:cxn>
                <a:cxn ang="0">
                  <a:pos x="0" y="0"/>
                </a:cxn>
              </a:cxnLst>
              <a:rect l="0" t="0" r="r" b="b"/>
              <a:pathLst>
                <a:path w="7" h="7">
                  <a:moveTo>
                    <a:pt x="0" y="0"/>
                  </a:moveTo>
                  <a:lnTo>
                    <a:pt x="0" y="6"/>
                  </a:lnTo>
                  <a:lnTo>
                    <a:pt x="6" y="6"/>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38" name="Freeform 54"/>
            <p:cNvSpPr>
              <a:spLocks/>
            </p:cNvSpPr>
            <p:nvPr/>
          </p:nvSpPr>
          <p:spPr bwMode="auto">
            <a:xfrm>
              <a:off x="4327" y="1635"/>
              <a:ext cx="14" cy="5"/>
            </a:xfrm>
            <a:custGeom>
              <a:avLst/>
              <a:gdLst/>
              <a:ahLst/>
              <a:cxnLst>
                <a:cxn ang="0">
                  <a:pos x="13" y="4"/>
                </a:cxn>
                <a:cxn ang="0">
                  <a:pos x="13" y="3"/>
                </a:cxn>
                <a:cxn ang="0">
                  <a:pos x="12" y="3"/>
                </a:cxn>
                <a:cxn ang="0">
                  <a:pos x="12" y="1"/>
                </a:cxn>
                <a:cxn ang="0">
                  <a:pos x="11" y="1"/>
                </a:cxn>
                <a:cxn ang="0">
                  <a:pos x="10" y="1"/>
                </a:cxn>
                <a:cxn ang="0">
                  <a:pos x="9" y="0"/>
                </a:cxn>
                <a:cxn ang="0">
                  <a:pos x="8" y="0"/>
                </a:cxn>
                <a:cxn ang="0">
                  <a:pos x="7" y="0"/>
                </a:cxn>
                <a:cxn ang="0">
                  <a:pos x="5" y="0"/>
                </a:cxn>
                <a:cxn ang="0">
                  <a:pos x="3" y="0"/>
                </a:cxn>
                <a:cxn ang="0">
                  <a:pos x="3" y="1"/>
                </a:cxn>
                <a:cxn ang="0">
                  <a:pos x="2" y="1"/>
                </a:cxn>
                <a:cxn ang="0">
                  <a:pos x="1" y="3"/>
                </a:cxn>
                <a:cxn ang="0">
                  <a:pos x="0" y="3"/>
                </a:cxn>
                <a:cxn ang="0">
                  <a:pos x="0" y="4"/>
                </a:cxn>
                <a:cxn ang="0">
                  <a:pos x="13" y="4"/>
                </a:cxn>
              </a:cxnLst>
              <a:rect l="0" t="0" r="r" b="b"/>
              <a:pathLst>
                <a:path w="14" h="5">
                  <a:moveTo>
                    <a:pt x="13" y="4"/>
                  </a:moveTo>
                  <a:lnTo>
                    <a:pt x="13" y="3"/>
                  </a:lnTo>
                  <a:lnTo>
                    <a:pt x="12" y="3"/>
                  </a:lnTo>
                  <a:lnTo>
                    <a:pt x="12" y="1"/>
                  </a:lnTo>
                  <a:lnTo>
                    <a:pt x="11" y="1"/>
                  </a:lnTo>
                  <a:lnTo>
                    <a:pt x="10" y="1"/>
                  </a:lnTo>
                  <a:lnTo>
                    <a:pt x="9" y="0"/>
                  </a:lnTo>
                  <a:lnTo>
                    <a:pt x="8" y="0"/>
                  </a:lnTo>
                  <a:lnTo>
                    <a:pt x="7" y="0"/>
                  </a:lnTo>
                  <a:lnTo>
                    <a:pt x="5" y="0"/>
                  </a:lnTo>
                  <a:lnTo>
                    <a:pt x="3" y="0"/>
                  </a:lnTo>
                  <a:lnTo>
                    <a:pt x="3" y="1"/>
                  </a:lnTo>
                  <a:lnTo>
                    <a:pt x="2" y="1"/>
                  </a:lnTo>
                  <a:lnTo>
                    <a:pt x="1" y="3"/>
                  </a:lnTo>
                  <a:lnTo>
                    <a:pt x="0" y="3"/>
                  </a:lnTo>
                  <a:lnTo>
                    <a:pt x="0" y="4"/>
                  </a:lnTo>
                  <a:lnTo>
                    <a:pt x="13" y="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39" name="Freeform 55"/>
            <p:cNvSpPr>
              <a:spLocks/>
            </p:cNvSpPr>
            <p:nvPr/>
          </p:nvSpPr>
          <p:spPr bwMode="auto">
            <a:xfrm>
              <a:off x="4327" y="1638"/>
              <a:ext cx="14" cy="2"/>
            </a:xfrm>
            <a:custGeom>
              <a:avLst/>
              <a:gdLst/>
              <a:ahLst/>
              <a:cxnLst>
                <a:cxn ang="0">
                  <a:pos x="13" y="1"/>
                </a:cxn>
                <a:cxn ang="0">
                  <a:pos x="12" y="1"/>
                </a:cxn>
                <a:cxn ang="0">
                  <a:pos x="12" y="0"/>
                </a:cxn>
                <a:cxn ang="0">
                  <a:pos x="11" y="0"/>
                </a:cxn>
                <a:cxn ang="0">
                  <a:pos x="10" y="0"/>
                </a:cxn>
                <a:cxn ang="0">
                  <a:pos x="9" y="0"/>
                </a:cxn>
                <a:cxn ang="0">
                  <a:pos x="8" y="0"/>
                </a:cxn>
                <a:cxn ang="0">
                  <a:pos x="7" y="0"/>
                </a:cxn>
                <a:cxn ang="0">
                  <a:pos x="5" y="0"/>
                </a:cxn>
                <a:cxn ang="0">
                  <a:pos x="3" y="0"/>
                </a:cxn>
                <a:cxn ang="0">
                  <a:pos x="2" y="0"/>
                </a:cxn>
                <a:cxn ang="0">
                  <a:pos x="1" y="1"/>
                </a:cxn>
                <a:cxn ang="0">
                  <a:pos x="0" y="1"/>
                </a:cxn>
                <a:cxn ang="0">
                  <a:pos x="1" y="1"/>
                </a:cxn>
                <a:cxn ang="0">
                  <a:pos x="2" y="1"/>
                </a:cxn>
                <a:cxn ang="0">
                  <a:pos x="3" y="1"/>
                </a:cxn>
                <a:cxn ang="0">
                  <a:pos x="5" y="1"/>
                </a:cxn>
                <a:cxn ang="0">
                  <a:pos x="7" y="1"/>
                </a:cxn>
                <a:cxn ang="0">
                  <a:pos x="8" y="1"/>
                </a:cxn>
                <a:cxn ang="0">
                  <a:pos x="9" y="1"/>
                </a:cxn>
                <a:cxn ang="0">
                  <a:pos x="10" y="1"/>
                </a:cxn>
                <a:cxn ang="0">
                  <a:pos x="11" y="1"/>
                </a:cxn>
                <a:cxn ang="0">
                  <a:pos x="12" y="1"/>
                </a:cxn>
                <a:cxn ang="0">
                  <a:pos x="13" y="1"/>
                </a:cxn>
              </a:cxnLst>
              <a:rect l="0" t="0" r="r" b="b"/>
              <a:pathLst>
                <a:path w="14" h="2">
                  <a:moveTo>
                    <a:pt x="13" y="1"/>
                  </a:moveTo>
                  <a:lnTo>
                    <a:pt x="12" y="1"/>
                  </a:lnTo>
                  <a:lnTo>
                    <a:pt x="12" y="0"/>
                  </a:lnTo>
                  <a:lnTo>
                    <a:pt x="11" y="0"/>
                  </a:lnTo>
                  <a:lnTo>
                    <a:pt x="10" y="0"/>
                  </a:lnTo>
                  <a:lnTo>
                    <a:pt x="9" y="0"/>
                  </a:lnTo>
                  <a:lnTo>
                    <a:pt x="8" y="0"/>
                  </a:lnTo>
                  <a:lnTo>
                    <a:pt x="7" y="0"/>
                  </a:lnTo>
                  <a:lnTo>
                    <a:pt x="5" y="0"/>
                  </a:lnTo>
                  <a:lnTo>
                    <a:pt x="3" y="0"/>
                  </a:lnTo>
                  <a:lnTo>
                    <a:pt x="2" y="0"/>
                  </a:lnTo>
                  <a:lnTo>
                    <a:pt x="1" y="1"/>
                  </a:lnTo>
                  <a:lnTo>
                    <a:pt x="0" y="1"/>
                  </a:lnTo>
                  <a:lnTo>
                    <a:pt x="1" y="1"/>
                  </a:lnTo>
                  <a:lnTo>
                    <a:pt x="2" y="1"/>
                  </a:lnTo>
                  <a:lnTo>
                    <a:pt x="3" y="1"/>
                  </a:lnTo>
                  <a:lnTo>
                    <a:pt x="5" y="1"/>
                  </a:lnTo>
                  <a:lnTo>
                    <a:pt x="7" y="1"/>
                  </a:lnTo>
                  <a:lnTo>
                    <a:pt x="8" y="1"/>
                  </a:lnTo>
                  <a:lnTo>
                    <a:pt x="9" y="1"/>
                  </a:lnTo>
                  <a:lnTo>
                    <a:pt x="10" y="1"/>
                  </a:lnTo>
                  <a:lnTo>
                    <a:pt x="11" y="1"/>
                  </a:lnTo>
                  <a:lnTo>
                    <a:pt x="12" y="1"/>
                  </a:lnTo>
                  <a:lnTo>
                    <a:pt x="13"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40" name="Line 56"/>
            <p:cNvSpPr>
              <a:spLocks noChangeShapeType="1"/>
            </p:cNvSpPr>
            <p:nvPr/>
          </p:nvSpPr>
          <p:spPr bwMode="auto">
            <a:xfrm flipV="1">
              <a:off x="4336" y="1637"/>
              <a:ext cx="0" cy="16"/>
            </a:xfrm>
            <a:prstGeom prst="line">
              <a:avLst/>
            </a:prstGeom>
            <a:noFill/>
            <a:ln w="12700">
              <a:solidFill>
                <a:srgbClr val="000000"/>
              </a:solidFill>
              <a:round/>
              <a:headEnd/>
              <a:tailEnd/>
            </a:ln>
            <a:effectLst/>
          </p:spPr>
          <p:txBody>
            <a:bodyPr wrap="none" anchor="ctr"/>
            <a:lstStyle/>
            <a:p>
              <a:endParaRPr lang="en-US"/>
            </a:p>
          </p:txBody>
        </p:sp>
        <p:sp>
          <p:nvSpPr>
            <p:cNvPr id="323641" name="Freeform 57"/>
            <p:cNvSpPr>
              <a:spLocks/>
            </p:cNvSpPr>
            <p:nvPr/>
          </p:nvSpPr>
          <p:spPr bwMode="auto">
            <a:xfrm>
              <a:off x="4232" y="1674"/>
              <a:ext cx="6" cy="2"/>
            </a:xfrm>
            <a:custGeom>
              <a:avLst/>
              <a:gdLst/>
              <a:ahLst/>
              <a:cxnLst>
                <a:cxn ang="0">
                  <a:pos x="5" y="1"/>
                </a:cxn>
                <a:cxn ang="0">
                  <a:pos x="4" y="0"/>
                </a:cxn>
                <a:cxn ang="0">
                  <a:pos x="3" y="0"/>
                </a:cxn>
                <a:cxn ang="0">
                  <a:pos x="1" y="0"/>
                </a:cxn>
                <a:cxn ang="0">
                  <a:pos x="0" y="1"/>
                </a:cxn>
                <a:cxn ang="0">
                  <a:pos x="1" y="1"/>
                </a:cxn>
                <a:cxn ang="0">
                  <a:pos x="3" y="1"/>
                </a:cxn>
                <a:cxn ang="0">
                  <a:pos x="4" y="1"/>
                </a:cxn>
                <a:cxn ang="0">
                  <a:pos x="5" y="1"/>
                </a:cxn>
              </a:cxnLst>
              <a:rect l="0" t="0" r="r" b="b"/>
              <a:pathLst>
                <a:path w="6" h="2">
                  <a:moveTo>
                    <a:pt x="5" y="1"/>
                  </a:moveTo>
                  <a:lnTo>
                    <a:pt x="4" y="0"/>
                  </a:lnTo>
                  <a:lnTo>
                    <a:pt x="3" y="0"/>
                  </a:lnTo>
                  <a:lnTo>
                    <a:pt x="1" y="0"/>
                  </a:lnTo>
                  <a:lnTo>
                    <a:pt x="0" y="1"/>
                  </a:lnTo>
                  <a:lnTo>
                    <a:pt x="1" y="1"/>
                  </a:lnTo>
                  <a:lnTo>
                    <a:pt x="3" y="1"/>
                  </a:lnTo>
                  <a:lnTo>
                    <a:pt x="4" y="1"/>
                  </a:lnTo>
                  <a:lnTo>
                    <a:pt x="5"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42" name="Freeform 58"/>
            <p:cNvSpPr>
              <a:spLocks/>
            </p:cNvSpPr>
            <p:nvPr/>
          </p:nvSpPr>
          <p:spPr bwMode="auto">
            <a:xfrm>
              <a:off x="4237" y="1674"/>
              <a:ext cx="21" cy="4"/>
            </a:xfrm>
            <a:custGeom>
              <a:avLst/>
              <a:gdLst/>
              <a:ahLst/>
              <a:cxnLst>
                <a:cxn ang="0">
                  <a:pos x="0" y="1"/>
                </a:cxn>
                <a:cxn ang="0">
                  <a:pos x="8" y="1"/>
                </a:cxn>
                <a:cxn ang="0">
                  <a:pos x="9" y="3"/>
                </a:cxn>
                <a:cxn ang="0">
                  <a:pos x="20" y="3"/>
                </a:cxn>
                <a:cxn ang="0">
                  <a:pos x="20" y="2"/>
                </a:cxn>
                <a:cxn ang="0">
                  <a:pos x="15" y="0"/>
                </a:cxn>
                <a:cxn ang="0">
                  <a:pos x="0" y="0"/>
                </a:cxn>
                <a:cxn ang="0">
                  <a:pos x="0" y="1"/>
                </a:cxn>
              </a:cxnLst>
              <a:rect l="0" t="0" r="r" b="b"/>
              <a:pathLst>
                <a:path w="21" h="4">
                  <a:moveTo>
                    <a:pt x="0" y="1"/>
                  </a:moveTo>
                  <a:lnTo>
                    <a:pt x="8" y="1"/>
                  </a:lnTo>
                  <a:lnTo>
                    <a:pt x="9" y="3"/>
                  </a:lnTo>
                  <a:lnTo>
                    <a:pt x="20" y="3"/>
                  </a:lnTo>
                  <a:lnTo>
                    <a:pt x="20" y="2"/>
                  </a:lnTo>
                  <a:lnTo>
                    <a:pt x="15" y="0"/>
                  </a:lnTo>
                  <a:lnTo>
                    <a:pt x="0"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43" name="Freeform 59"/>
            <p:cNvSpPr>
              <a:spLocks/>
            </p:cNvSpPr>
            <p:nvPr/>
          </p:nvSpPr>
          <p:spPr bwMode="auto">
            <a:xfrm>
              <a:off x="4249" y="1675"/>
              <a:ext cx="5" cy="1"/>
            </a:xfrm>
            <a:custGeom>
              <a:avLst/>
              <a:gdLst/>
              <a:ahLst/>
              <a:cxnLst>
                <a:cxn ang="0">
                  <a:pos x="4" y="0"/>
                </a:cxn>
                <a:cxn ang="0">
                  <a:pos x="0" y="0"/>
                </a:cxn>
                <a:cxn ang="0">
                  <a:pos x="0" y="0"/>
                </a:cxn>
                <a:cxn ang="0">
                  <a:pos x="4" y="0"/>
                </a:cxn>
              </a:cxnLst>
              <a:rect l="0" t="0" r="r" b="b"/>
              <a:pathLst>
                <a:path w="5" h="1">
                  <a:moveTo>
                    <a:pt x="4" y="0"/>
                  </a:moveTo>
                  <a:lnTo>
                    <a:pt x="0" y="0"/>
                  </a:lnTo>
                  <a:lnTo>
                    <a:pt x="0" y="0"/>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44" name="Line 60"/>
            <p:cNvSpPr>
              <a:spLocks noChangeShapeType="1"/>
            </p:cNvSpPr>
            <p:nvPr/>
          </p:nvSpPr>
          <p:spPr bwMode="auto">
            <a:xfrm>
              <a:off x="4250" y="1677"/>
              <a:ext cx="3" cy="0"/>
            </a:xfrm>
            <a:prstGeom prst="line">
              <a:avLst/>
            </a:prstGeom>
            <a:noFill/>
            <a:ln w="12700">
              <a:solidFill>
                <a:srgbClr val="000000"/>
              </a:solidFill>
              <a:round/>
              <a:headEnd/>
              <a:tailEnd/>
            </a:ln>
            <a:effectLst/>
          </p:spPr>
          <p:txBody>
            <a:bodyPr wrap="none" anchor="ctr"/>
            <a:lstStyle/>
            <a:p>
              <a:endParaRPr lang="en-US"/>
            </a:p>
          </p:txBody>
        </p:sp>
        <p:sp>
          <p:nvSpPr>
            <p:cNvPr id="323645" name="Line 61"/>
            <p:cNvSpPr>
              <a:spLocks noChangeShapeType="1"/>
            </p:cNvSpPr>
            <p:nvPr/>
          </p:nvSpPr>
          <p:spPr bwMode="auto">
            <a:xfrm>
              <a:off x="4253" y="1677"/>
              <a:ext cx="2" cy="0"/>
            </a:xfrm>
            <a:prstGeom prst="line">
              <a:avLst/>
            </a:prstGeom>
            <a:noFill/>
            <a:ln w="12700">
              <a:solidFill>
                <a:srgbClr val="000000"/>
              </a:solidFill>
              <a:round/>
              <a:headEnd/>
              <a:tailEnd/>
            </a:ln>
            <a:effectLst/>
          </p:spPr>
          <p:txBody>
            <a:bodyPr wrap="none" anchor="ctr"/>
            <a:lstStyle/>
            <a:p>
              <a:endParaRPr lang="en-US"/>
            </a:p>
          </p:txBody>
        </p:sp>
        <p:sp>
          <p:nvSpPr>
            <p:cNvPr id="323646" name="Freeform 62"/>
            <p:cNvSpPr>
              <a:spLocks/>
            </p:cNvSpPr>
            <p:nvPr/>
          </p:nvSpPr>
          <p:spPr bwMode="auto">
            <a:xfrm>
              <a:off x="4244" y="1674"/>
              <a:ext cx="6" cy="1"/>
            </a:xfrm>
            <a:custGeom>
              <a:avLst/>
              <a:gdLst/>
              <a:ahLst/>
              <a:cxnLst>
                <a:cxn ang="0">
                  <a:pos x="5" y="0"/>
                </a:cxn>
                <a:cxn ang="0">
                  <a:pos x="2" y="0"/>
                </a:cxn>
                <a:cxn ang="0">
                  <a:pos x="0" y="0"/>
                </a:cxn>
                <a:cxn ang="0">
                  <a:pos x="5" y="0"/>
                </a:cxn>
              </a:cxnLst>
              <a:rect l="0" t="0" r="r" b="b"/>
              <a:pathLst>
                <a:path w="6" h="1">
                  <a:moveTo>
                    <a:pt x="5" y="0"/>
                  </a:moveTo>
                  <a:lnTo>
                    <a:pt x="2" y="0"/>
                  </a:lnTo>
                  <a:lnTo>
                    <a:pt x="0" y="0"/>
                  </a:lnTo>
                  <a:lnTo>
                    <a:pt x="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47" name="Line 63"/>
            <p:cNvSpPr>
              <a:spLocks noChangeShapeType="1"/>
            </p:cNvSpPr>
            <p:nvPr/>
          </p:nvSpPr>
          <p:spPr bwMode="auto">
            <a:xfrm flipH="1">
              <a:off x="4242" y="1674"/>
              <a:ext cx="9" cy="0"/>
            </a:xfrm>
            <a:prstGeom prst="line">
              <a:avLst/>
            </a:prstGeom>
            <a:noFill/>
            <a:ln w="12700">
              <a:solidFill>
                <a:srgbClr val="000000"/>
              </a:solidFill>
              <a:round/>
              <a:headEnd/>
              <a:tailEnd/>
            </a:ln>
            <a:effectLst/>
          </p:spPr>
          <p:txBody>
            <a:bodyPr wrap="none" anchor="ctr"/>
            <a:lstStyle/>
            <a:p>
              <a:endParaRPr lang="en-US"/>
            </a:p>
          </p:txBody>
        </p:sp>
        <p:sp>
          <p:nvSpPr>
            <p:cNvPr id="323648" name="Line 64"/>
            <p:cNvSpPr>
              <a:spLocks noChangeShapeType="1"/>
            </p:cNvSpPr>
            <p:nvPr/>
          </p:nvSpPr>
          <p:spPr bwMode="auto">
            <a:xfrm>
              <a:off x="4251" y="1674"/>
              <a:ext cx="3" cy="0"/>
            </a:xfrm>
            <a:prstGeom prst="line">
              <a:avLst/>
            </a:prstGeom>
            <a:noFill/>
            <a:ln w="12700">
              <a:solidFill>
                <a:srgbClr val="000000"/>
              </a:solidFill>
              <a:round/>
              <a:headEnd/>
              <a:tailEnd/>
            </a:ln>
            <a:effectLst/>
          </p:spPr>
          <p:txBody>
            <a:bodyPr wrap="none" anchor="ctr"/>
            <a:lstStyle/>
            <a:p>
              <a:endParaRPr lang="en-US"/>
            </a:p>
          </p:txBody>
        </p:sp>
        <p:sp>
          <p:nvSpPr>
            <p:cNvPr id="323649" name="Line 65"/>
            <p:cNvSpPr>
              <a:spLocks noChangeShapeType="1"/>
            </p:cNvSpPr>
            <p:nvPr/>
          </p:nvSpPr>
          <p:spPr bwMode="auto">
            <a:xfrm flipH="1">
              <a:off x="4231" y="1674"/>
              <a:ext cx="19" cy="0"/>
            </a:xfrm>
            <a:prstGeom prst="line">
              <a:avLst/>
            </a:prstGeom>
            <a:noFill/>
            <a:ln w="12700">
              <a:solidFill>
                <a:srgbClr val="000000"/>
              </a:solidFill>
              <a:round/>
              <a:headEnd/>
              <a:tailEnd/>
            </a:ln>
            <a:effectLst/>
          </p:spPr>
          <p:txBody>
            <a:bodyPr wrap="none" anchor="ctr"/>
            <a:lstStyle/>
            <a:p>
              <a:endParaRPr lang="en-US"/>
            </a:p>
          </p:txBody>
        </p:sp>
        <p:sp>
          <p:nvSpPr>
            <p:cNvPr id="323650" name="Freeform 66"/>
            <p:cNvSpPr>
              <a:spLocks/>
            </p:cNvSpPr>
            <p:nvPr/>
          </p:nvSpPr>
          <p:spPr bwMode="auto">
            <a:xfrm>
              <a:off x="4432" y="1675"/>
              <a:ext cx="5" cy="3"/>
            </a:xfrm>
            <a:custGeom>
              <a:avLst/>
              <a:gdLst/>
              <a:ahLst/>
              <a:cxnLst>
                <a:cxn ang="0">
                  <a:pos x="0" y="2"/>
                </a:cxn>
                <a:cxn ang="0">
                  <a:pos x="0" y="0"/>
                </a:cxn>
                <a:cxn ang="0">
                  <a:pos x="4" y="0"/>
                </a:cxn>
                <a:cxn ang="0">
                  <a:pos x="4" y="2"/>
                </a:cxn>
                <a:cxn ang="0">
                  <a:pos x="0" y="2"/>
                </a:cxn>
              </a:cxnLst>
              <a:rect l="0" t="0" r="r" b="b"/>
              <a:pathLst>
                <a:path w="5" h="3">
                  <a:moveTo>
                    <a:pt x="0" y="2"/>
                  </a:moveTo>
                  <a:lnTo>
                    <a:pt x="0" y="0"/>
                  </a:lnTo>
                  <a:lnTo>
                    <a:pt x="4" y="0"/>
                  </a:lnTo>
                  <a:lnTo>
                    <a:pt x="4" y="2"/>
                  </a:lnTo>
                  <a:lnTo>
                    <a:pt x="0" y="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51" name="Line 67"/>
            <p:cNvSpPr>
              <a:spLocks noChangeShapeType="1"/>
            </p:cNvSpPr>
            <p:nvPr/>
          </p:nvSpPr>
          <p:spPr bwMode="auto">
            <a:xfrm flipV="1">
              <a:off x="4436" y="1670"/>
              <a:ext cx="6" cy="9"/>
            </a:xfrm>
            <a:prstGeom prst="line">
              <a:avLst/>
            </a:prstGeom>
            <a:noFill/>
            <a:ln w="12700">
              <a:solidFill>
                <a:srgbClr val="000000"/>
              </a:solidFill>
              <a:round/>
              <a:headEnd/>
              <a:tailEnd/>
            </a:ln>
            <a:effectLst/>
          </p:spPr>
          <p:txBody>
            <a:bodyPr wrap="none" anchor="ctr"/>
            <a:lstStyle/>
            <a:p>
              <a:endParaRPr lang="en-US"/>
            </a:p>
          </p:txBody>
        </p:sp>
        <p:sp>
          <p:nvSpPr>
            <p:cNvPr id="323652" name="Freeform 68"/>
            <p:cNvSpPr>
              <a:spLocks/>
            </p:cNvSpPr>
            <p:nvPr/>
          </p:nvSpPr>
          <p:spPr bwMode="auto">
            <a:xfrm>
              <a:off x="4190" y="1683"/>
              <a:ext cx="7" cy="4"/>
            </a:xfrm>
            <a:custGeom>
              <a:avLst/>
              <a:gdLst/>
              <a:ahLst/>
              <a:cxnLst>
                <a:cxn ang="0">
                  <a:pos x="6" y="3"/>
                </a:cxn>
                <a:cxn ang="0">
                  <a:pos x="6" y="0"/>
                </a:cxn>
                <a:cxn ang="0">
                  <a:pos x="0" y="0"/>
                </a:cxn>
                <a:cxn ang="0">
                  <a:pos x="0" y="3"/>
                </a:cxn>
                <a:cxn ang="0">
                  <a:pos x="6" y="3"/>
                </a:cxn>
              </a:cxnLst>
              <a:rect l="0" t="0" r="r" b="b"/>
              <a:pathLst>
                <a:path w="7" h="4">
                  <a:moveTo>
                    <a:pt x="6" y="3"/>
                  </a:moveTo>
                  <a:lnTo>
                    <a:pt x="6" y="0"/>
                  </a:lnTo>
                  <a:lnTo>
                    <a:pt x="0" y="0"/>
                  </a:lnTo>
                  <a:lnTo>
                    <a:pt x="0" y="3"/>
                  </a:lnTo>
                  <a:lnTo>
                    <a:pt x="6" y="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53" name="Line 69"/>
            <p:cNvSpPr>
              <a:spLocks noChangeShapeType="1"/>
            </p:cNvSpPr>
            <p:nvPr/>
          </p:nvSpPr>
          <p:spPr bwMode="auto">
            <a:xfrm flipH="1" flipV="1">
              <a:off x="4182" y="1678"/>
              <a:ext cx="12" cy="9"/>
            </a:xfrm>
            <a:prstGeom prst="line">
              <a:avLst/>
            </a:prstGeom>
            <a:noFill/>
            <a:ln w="12700">
              <a:solidFill>
                <a:srgbClr val="000000"/>
              </a:solidFill>
              <a:round/>
              <a:headEnd/>
              <a:tailEnd/>
            </a:ln>
            <a:effectLst/>
          </p:spPr>
          <p:txBody>
            <a:bodyPr wrap="none" anchor="ctr"/>
            <a:lstStyle/>
            <a:p>
              <a:endParaRPr lang="en-US"/>
            </a:p>
          </p:txBody>
        </p:sp>
        <p:sp>
          <p:nvSpPr>
            <p:cNvPr id="323654" name="Freeform 70"/>
            <p:cNvSpPr>
              <a:spLocks/>
            </p:cNvSpPr>
            <p:nvPr/>
          </p:nvSpPr>
          <p:spPr bwMode="auto">
            <a:xfrm>
              <a:off x="4273" y="1665"/>
              <a:ext cx="69" cy="19"/>
            </a:xfrm>
            <a:custGeom>
              <a:avLst/>
              <a:gdLst/>
              <a:ahLst/>
              <a:cxnLst>
                <a:cxn ang="0">
                  <a:pos x="0" y="14"/>
                </a:cxn>
                <a:cxn ang="0">
                  <a:pos x="10" y="0"/>
                </a:cxn>
                <a:cxn ang="0">
                  <a:pos x="44" y="0"/>
                </a:cxn>
                <a:cxn ang="0">
                  <a:pos x="44" y="3"/>
                </a:cxn>
                <a:cxn ang="0">
                  <a:pos x="65" y="3"/>
                </a:cxn>
                <a:cxn ang="0">
                  <a:pos x="68" y="18"/>
                </a:cxn>
                <a:cxn ang="0">
                  <a:pos x="0" y="14"/>
                </a:cxn>
              </a:cxnLst>
              <a:rect l="0" t="0" r="r" b="b"/>
              <a:pathLst>
                <a:path w="69" h="19">
                  <a:moveTo>
                    <a:pt x="0" y="14"/>
                  </a:moveTo>
                  <a:lnTo>
                    <a:pt x="10" y="0"/>
                  </a:lnTo>
                  <a:lnTo>
                    <a:pt x="44" y="0"/>
                  </a:lnTo>
                  <a:lnTo>
                    <a:pt x="44" y="3"/>
                  </a:lnTo>
                  <a:lnTo>
                    <a:pt x="65" y="3"/>
                  </a:lnTo>
                  <a:lnTo>
                    <a:pt x="68" y="18"/>
                  </a:lnTo>
                  <a:lnTo>
                    <a:pt x="0" y="1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3655" name="Group 71"/>
          <p:cNvGrpSpPr>
            <a:grpSpLocks/>
          </p:cNvGrpSpPr>
          <p:nvPr/>
        </p:nvGrpSpPr>
        <p:grpSpPr bwMode="auto">
          <a:xfrm>
            <a:off x="3521075" y="3508376"/>
            <a:ext cx="500063" cy="449263"/>
            <a:chOff x="1258" y="2210"/>
            <a:chExt cx="315" cy="283"/>
          </a:xfrm>
        </p:grpSpPr>
        <p:sp>
          <p:nvSpPr>
            <p:cNvPr id="323656" name="Freeform 72"/>
            <p:cNvSpPr>
              <a:spLocks/>
            </p:cNvSpPr>
            <p:nvPr/>
          </p:nvSpPr>
          <p:spPr bwMode="auto">
            <a:xfrm>
              <a:off x="1258" y="2210"/>
              <a:ext cx="315" cy="283"/>
            </a:xfrm>
            <a:custGeom>
              <a:avLst/>
              <a:gdLst/>
              <a:ahLst/>
              <a:cxnLst>
                <a:cxn ang="0">
                  <a:pos x="149" y="1"/>
                </a:cxn>
                <a:cxn ang="0">
                  <a:pos x="144" y="9"/>
                </a:cxn>
                <a:cxn ang="0">
                  <a:pos x="144" y="13"/>
                </a:cxn>
                <a:cxn ang="0">
                  <a:pos x="142" y="17"/>
                </a:cxn>
                <a:cxn ang="0">
                  <a:pos x="141" y="21"/>
                </a:cxn>
                <a:cxn ang="0">
                  <a:pos x="140" y="29"/>
                </a:cxn>
                <a:cxn ang="0">
                  <a:pos x="138" y="39"/>
                </a:cxn>
                <a:cxn ang="0">
                  <a:pos x="137" y="47"/>
                </a:cxn>
                <a:cxn ang="0">
                  <a:pos x="138" y="82"/>
                </a:cxn>
                <a:cxn ang="0">
                  <a:pos x="136" y="86"/>
                </a:cxn>
                <a:cxn ang="0">
                  <a:pos x="136" y="92"/>
                </a:cxn>
                <a:cxn ang="0">
                  <a:pos x="5" y="122"/>
                </a:cxn>
                <a:cxn ang="0">
                  <a:pos x="1" y="123"/>
                </a:cxn>
                <a:cxn ang="0">
                  <a:pos x="0" y="127"/>
                </a:cxn>
                <a:cxn ang="0">
                  <a:pos x="1" y="135"/>
                </a:cxn>
                <a:cxn ang="0">
                  <a:pos x="2" y="142"/>
                </a:cxn>
                <a:cxn ang="0">
                  <a:pos x="3" y="146"/>
                </a:cxn>
                <a:cxn ang="0">
                  <a:pos x="142" y="155"/>
                </a:cxn>
                <a:cxn ang="0">
                  <a:pos x="146" y="218"/>
                </a:cxn>
                <a:cxn ang="0">
                  <a:pos x="147" y="223"/>
                </a:cxn>
                <a:cxn ang="0">
                  <a:pos x="148" y="228"/>
                </a:cxn>
                <a:cxn ang="0">
                  <a:pos x="105" y="245"/>
                </a:cxn>
                <a:cxn ang="0">
                  <a:pos x="104" y="249"/>
                </a:cxn>
                <a:cxn ang="0">
                  <a:pos x="103" y="252"/>
                </a:cxn>
                <a:cxn ang="0">
                  <a:pos x="104" y="262"/>
                </a:cxn>
                <a:cxn ang="0">
                  <a:pos x="107" y="263"/>
                </a:cxn>
                <a:cxn ang="0">
                  <a:pos x="154" y="267"/>
                </a:cxn>
                <a:cxn ang="0">
                  <a:pos x="159" y="268"/>
                </a:cxn>
                <a:cxn ang="0">
                  <a:pos x="161" y="272"/>
                </a:cxn>
                <a:cxn ang="0">
                  <a:pos x="162" y="281"/>
                </a:cxn>
                <a:cxn ang="0">
                  <a:pos x="165" y="282"/>
                </a:cxn>
                <a:cxn ang="0">
                  <a:pos x="166" y="282"/>
                </a:cxn>
                <a:cxn ang="0">
                  <a:pos x="169" y="280"/>
                </a:cxn>
                <a:cxn ang="0">
                  <a:pos x="170" y="270"/>
                </a:cxn>
                <a:cxn ang="0">
                  <a:pos x="170" y="267"/>
                </a:cxn>
                <a:cxn ang="0">
                  <a:pos x="172" y="266"/>
                </a:cxn>
                <a:cxn ang="0">
                  <a:pos x="221" y="258"/>
                </a:cxn>
                <a:cxn ang="0">
                  <a:pos x="224" y="256"/>
                </a:cxn>
                <a:cxn ang="0">
                  <a:pos x="223" y="243"/>
                </a:cxn>
                <a:cxn ang="0">
                  <a:pos x="222" y="241"/>
                </a:cxn>
                <a:cxn ang="0">
                  <a:pos x="177" y="228"/>
                </a:cxn>
                <a:cxn ang="0">
                  <a:pos x="177" y="224"/>
                </a:cxn>
                <a:cxn ang="0">
                  <a:pos x="178" y="218"/>
                </a:cxn>
                <a:cxn ang="0">
                  <a:pos x="175" y="160"/>
                </a:cxn>
                <a:cxn ang="0">
                  <a:pos x="312" y="130"/>
                </a:cxn>
                <a:cxn ang="0">
                  <a:pos x="313" y="129"/>
                </a:cxn>
                <a:cxn ang="0">
                  <a:pos x="314" y="123"/>
                </a:cxn>
                <a:cxn ang="0">
                  <a:pos x="314" y="117"/>
                </a:cxn>
                <a:cxn ang="0">
                  <a:pos x="312" y="110"/>
                </a:cxn>
                <a:cxn ang="0">
                  <a:pos x="311" y="108"/>
                </a:cxn>
                <a:cxn ang="0">
                  <a:pos x="306" y="108"/>
                </a:cxn>
                <a:cxn ang="0">
                  <a:pos x="174" y="84"/>
                </a:cxn>
                <a:cxn ang="0">
                  <a:pos x="170" y="80"/>
                </a:cxn>
                <a:cxn ang="0">
                  <a:pos x="169" y="44"/>
                </a:cxn>
                <a:cxn ang="0">
                  <a:pos x="166" y="32"/>
                </a:cxn>
                <a:cxn ang="0">
                  <a:pos x="164" y="26"/>
                </a:cxn>
                <a:cxn ang="0">
                  <a:pos x="163" y="22"/>
                </a:cxn>
                <a:cxn ang="0">
                  <a:pos x="162" y="16"/>
                </a:cxn>
                <a:cxn ang="0">
                  <a:pos x="161" y="13"/>
                </a:cxn>
                <a:cxn ang="0">
                  <a:pos x="160" y="9"/>
                </a:cxn>
                <a:cxn ang="0">
                  <a:pos x="157" y="3"/>
                </a:cxn>
                <a:cxn ang="0">
                  <a:pos x="153" y="0"/>
                </a:cxn>
              </a:cxnLst>
              <a:rect l="0" t="0" r="r" b="b"/>
              <a:pathLst>
                <a:path w="315" h="283">
                  <a:moveTo>
                    <a:pt x="151" y="0"/>
                  </a:moveTo>
                  <a:lnTo>
                    <a:pt x="150" y="0"/>
                  </a:lnTo>
                  <a:lnTo>
                    <a:pt x="149" y="1"/>
                  </a:lnTo>
                  <a:lnTo>
                    <a:pt x="147" y="3"/>
                  </a:lnTo>
                  <a:lnTo>
                    <a:pt x="145" y="8"/>
                  </a:lnTo>
                  <a:lnTo>
                    <a:pt x="144" y="9"/>
                  </a:lnTo>
                  <a:lnTo>
                    <a:pt x="144" y="10"/>
                  </a:lnTo>
                  <a:lnTo>
                    <a:pt x="144" y="12"/>
                  </a:lnTo>
                  <a:lnTo>
                    <a:pt x="144" y="13"/>
                  </a:lnTo>
                  <a:lnTo>
                    <a:pt x="143" y="14"/>
                  </a:lnTo>
                  <a:lnTo>
                    <a:pt x="142" y="16"/>
                  </a:lnTo>
                  <a:lnTo>
                    <a:pt x="142" y="17"/>
                  </a:lnTo>
                  <a:lnTo>
                    <a:pt x="142" y="18"/>
                  </a:lnTo>
                  <a:lnTo>
                    <a:pt x="142" y="19"/>
                  </a:lnTo>
                  <a:lnTo>
                    <a:pt x="141" y="21"/>
                  </a:lnTo>
                  <a:lnTo>
                    <a:pt x="140" y="24"/>
                  </a:lnTo>
                  <a:lnTo>
                    <a:pt x="140" y="28"/>
                  </a:lnTo>
                  <a:lnTo>
                    <a:pt x="140" y="29"/>
                  </a:lnTo>
                  <a:lnTo>
                    <a:pt x="139" y="30"/>
                  </a:lnTo>
                  <a:lnTo>
                    <a:pt x="139" y="36"/>
                  </a:lnTo>
                  <a:lnTo>
                    <a:pt x="138" y="39"/>
                  </a:lnTo>
                  <a:lnTo>
                    <a:pt x="137" y="44"/>
                  </a:lnTo>
                  <a:lnTo>
                    <a:pt x="137" y="46"/>
                  </a:lnTo>
                  <a:lnTo>
                    <a:pt x="137" y="47"/>
                  </a:lnTo>
                  <a:lnTo>
                    <a:pt x="137" y="51"/>
                  </a:lnTo>
                  <a:lnTo>
                    <a:pt x="139" y="82"/>
                  </a:lnTo>
                  <a:lnTo>
                    <a:pt x="138" y="82"/>
                  </a:lnTo>
                  <a:lnTo>
                    <a:pt x="137" y="82"/>
                  </a:lnTo>
                  <a:lnTo>
                    <a:pt x="137" y="85"/>
                  </a:lnTo>
                  <a:lnTo>
                    <a:pt x="136" y="86"/>
                  </a:lnTo>
                  <a:lnTo>
                    <a:pt x="136" y="87"/>
                  </a:lnTo>
                  <a:lnTo>
                    <a:pt x="136" y="89"/>
                  </a:lnTo>
                  <a:lnTo>
                    <a:pt x="136" y="92"/>
                  </a:lnTo>
                  <a:lnTo>
                    <a:pt x="137" y="110"/>
                  </a:lnTo>
                  <a:lnTo>
                    <a:pt x="8" y="122"/>
                  </a:lnTo>
                  <a:lnTo>
                    <a:pt x="5" y="122"/>
                  </a:lnTo>
                  <a:lnTo>
                    <a:pt x="3" y="122"/>
                  </a:lnTo>
                  <a:lnTo>
                    <a:pt x="2" y="122"/>
                  </a:lnTo>
                  <a:lnTo>
                    <a:pt x="1" y="123"/>
                  </a:lnTo>
                  <a:lnTo>
                    <a:pt x="0" y="124"/>
                  </a:lnTo>
                  <a:lnTo>
                    <a:pt x="0" y="125"/>
                  </a:lnTo>
                  <a:lnTo>
                    <a:pt x="0" y="127"/>
                  </a:lnTo>
                  <a:lnTo>
                    <a:pt x="0" y="131"/>
                  </a:lnTo>
                  <a:lnTo>
                    <a:pt x="0" y="133"/>
                  </a:lnTo>
                  <a:lnTo>
                    <a:pt x="1" y="135"/>
                  </a:lnTo>
                  <a:lnTo>
                    <a:pt x="1" y="138"/>
                  </a:lnTo>
                  <a:lnTo>
                    <a:pt x="1" y="139"/>
                  </a:lnTo>
                  <a:lnTo>
                    <a:pt x="2" y="142"/>
                  </a:lnTo>
                  <a:lnTo>
                    <a:pt x="2" y="144"/>
                  </a:lnTo>
                  <a:lnTo>
                    <a:pt x="2" y="145"/>
                  </a:lnTo>
                  <a:lnTo>
                    <a:pt x="3" y="146"/>
                  </a:lnTo>
                  <a:lnTo>
                    <a:pt x="3" y="145"/>
                  </a:lnTo>
                  <a:lnTo>
                    <a:pt x="116" y="157"/>
                  </a:lnTo>
                  <a:lnTo>
                    <a:pt x="142" y="155"/>
                  </a:lnTo>
                  <a:lnTo>
                    <a:pt x="143" y="162"/>
                  </a:lnTo>
                  <a:lnTo>
                    <a:pt x="145" y="214"/>
                  </a:lnTo>
                  <a:lnTo>
                    <a:pt x="146" y="218"/>
                  </a:lnTo>
                  <a:lnTo>
                    <a:pt x="147" y="220"/>
                  </a:lnTo>
                  <a:lnTo>
                    <a:pt x="147" y="221"/>
                  </a:lnTo>
                  <a:lnTo>
                    <a:pt x="147" y="223"/>
                  </a:lnTo>
                  <a:lnTo>
                    <a:pt x="148" y="225"/>
                  </a:lnTo>
                  <a:lnTo>
                    <a:pt x="148" y="228"/>
                  </a:lnTo>
                  <a:lnTo>
                    <a:pt x="148" y="228"/>
                  </a:lnTo>
                  <a:lnTo>
                    <a:pt x="148" y="230"/>
                  </a:lnTo>
                  <a:lnTo>
                    <a:pt x="149" y="232"/>
                  </a:lnTo>
                  <a:lnTo>
                    <a:pt x="105" y="245"/>
                  </a:lnTo>
                  <a:lnTo>
                    <a:pt x="105" y="247"/>
                  </a:lnTo>
                  <a:lnTo>
                    <a:pt x="104" y="247"/>
                  </a:lnTo>
                  <a:lnTo>
                    <a:pt x="104" y="249"/>
                  </a:lnTo>
                  <a:lnTo>
                    <a:pt x="103" y="249"/>
                  </a:lnTo>
                  <a:lnTo>
                    <a:pt x="103" y="250"/>
                  </a:lnTo>
                  <a:lnTo>
                    <a:pt x="103" y="252"/>
                  </a:lnTo>
                  <a:lnTo>
                    <a:pt x="104" y="259"/>
                  </a:lnTo>
                  <a:lnTo>
                    <a:pt x="104" y="261"/>
                  </a:lnTo>
                  <a:lnTo>
                    <a:pt x="104" y="262"/>
                  </a:lnTo>
                  <a:lnTo>
                    <a:pt x="105" y="263"/>
                  </a:lnTo>
                  <a:lnTo>
                    <a:pt x="105" y="263"/>
                  </a:lnTo>
                  <a:lnTo>
                    <a:pt x="107" y="263"/>
                  </a:lnTo>
                  <a:lnTo>
                    <a:pt x="153" y="267"/>
                  </a:lnTo>
                  <a:lnTo>
                    <a:pt x="153" y="267"/>
                  </a:lnTo>
                  <a:lnTo>
                    <a:pt x="154" y="267"/>
                  </a:lnTo>
                  <a:lnTo>
                    <a:pt x="157" y="267"/>
                  </a:lnTo>
                  <a:lnTo>
                    <a:pt x="158" y="267"/>
                  </a:lnTo>
                  <a:lnTo>
                    <a:pt x="159" y="268"/>
                  </a:lnTo>
                  <a:lnTo>
                    <a:pt x="160" y="269"/>
                  </a:lnTo>
                  <a:lnTo>
                    <a:pt x="160" y="270"/>
                  </a:lnTo>
                  <a:lnTo>
                    <a:pt x="161" y="272"/>
                  </a:lnTo>
                  <a:lnTo>
                    <a:pt x="161" y="279"/>
                  </a:lnTo>
                  <a:lnTo>
                    <a:pt x="162" y="280"/>
                  </a:lnTo>
                  <a:lnTo>
                    <a:pt x="162" y="281"/>
                  </a:lnTo>
                  <a:lnTo>
                    <a:pt x="163" y="282"/>
                  </a:lnTo>
                  <a:lnTo>
                    <a:pt x="164" y="282"/>
                  </a:lnTo>
                  <a:lnTo>
                    <a:pt x="165" y="282"/>
                  </a:lnTo>
                  <a:lnTo>
                    <a:pt x="166" y="282"/>
                  </a:lnTo>
                  <a:lnTo>
                    <a:pt x="165" y="282"/>
                  </a:lnTo>
                  <a:lnTo>
                    <a:pt x="166" y="282"/>
                  </a:lnTo>
                  <a:lnTo>
                    <a:pt x="167" y="281"/>
                  </a:lnTo>
                  <a:lnTo>
                    <a:pt x="169" y="281"/>
                  </a:lnTo>
                  <a:lnTo>
                    <a:pt x="169" y="280"/>
                  </a:lnTo>
                  <a:lnTo>
                    <a:pt x="169" y="279"/>
                  </a:lnTo>
                  <a:lnTo>
                    <a:pt x="170" y="271"/>
                  </a:lnTo>
                  <a:lnTo>
                    <a:pt x="170" y="270"/>
                  </a:lnTo>
                  <a:lnTo>
                    <a:pt x="170" y="269"/>
                  </a:lnTo>
                  <a:lnTo>
                    <a:pt x="170" y="268"/>
                  </a:lnTo>
                  <a:lnTo>
                    <a:pt x="170" y="267"/>
                  </a:lnTo>
                  <a:lnTo>
                    <a:pt x="171" y="267"/>
                  </a:lnTo>
                  <a:lnTo>
                    <a:pt x="172" y="267"/>
                  </a:lnTo>
                  <a:lnTo>
                    <a:pt x="172" y="266"/>
                  </a:lnTo>
                  <a:lnTo>
                    <a:pt x="175" y="266"/>
                  </a:lnTo>
                  <a:lnTo>
                    <a:pt x="177" y="266"/>
                  </a:lnTo>
                  <a:lnTo>
                    <a:pt x="221" y="258"/>
                  </a:lnTo>
                  <a:lnTo>
                    <a:pt x="222" y="257"/>
                  </a:lnTo>
                  <a:lnTo>
                    <a:pt x="223" y="256"/>
                  </a:lnTo>
                  <a:lnTo>
                    <a:pt x="224" y="256"/>
                  </a:lnTo>
                  <a:lnTo>
                    <a:pt x="224" y="255"/>
                  </a:lnTo>
                  <a:lnTo>
                    <a:pt x="224" y="244"/>
                  </a:lnTo>
                  <a:lnTo>
                    <a:pt x="223" y="243"/>
                  </a:lnTo>
                  <a:lnTo>
                    <a:pt x="223" y="242"/>
                  </a:lnTo>
                  <a:lnTo>
                    <a:pt x="222" y="242"/>
                  </a:lnTo>
                  <a:lnTo>
                    <a:pt x="222" y="241"/>
                  </a:lnTo>
                  <a:lnTo>
                    <a:pt x="220" y="240"/>
                  </a:lnTo>
                  <a:lnTo>
                    <a:pt x="176" y="231"/>
                  </a:lnTo>
                  <a:lnTo>
                    <a:pt x="177" y="228"/>
                  </a:lnTo>
                  <a:lnTo>
                    <a:pt x="177" y="227"/>
                  </a:lnTo>
                  <a:lnTo>
                    <a:pt x="177" y="226"/>
                  </a:lnTo>
                  <a:lnTo>
                    <a:pt x="177" y="224"/>
                  </a:lnTo>
                  <a:lnTo>
                    <a:pt x="177" y="222"/>
                  </a:lnTo>
                  <a:lnTo>
                    <a:pt x="178" y="219"/>
                  </a:lnTo>
                  <a:lnTo>
                    <a:pt x="178" y="218"/>
                  </a:lnTo>
                  <a:lnTo>
                    <a:pt x="178" y="217"/>
                  </a:lnTo>
                  <a:lnTo>
                    <a:pt x="178" y="213"/>
                  </a:lnTo>
                  <a:lnTo>
                    <a:pt x="175" y="160"/>
                  </a:lnTo>
                  <a:lnTo>
                    <a:pt x="176" y="155"/>
                  </a:lnTo>
                  <a:lnTo>
                    <a:pt x="202" y="153"/>
                  </a:lnTo>
                  <a:lnTo>
                    <a:pt x="312" y="130"/>
                  </a:lnTo>
                  <a:lnTo>
                    <a:pt x="312" y="131"/>
                  </a:lnTo>
                  <a:lnTo>
                    <a:pt x="312" y="131"/>
                  </a:lnTo>
                  <a:lnTo>
                    <a:pt x="313" y="129"/>
                  </a:lnTo>
                  <a:lnTo>
                    <a:pt x="314" y="127"/>
                  </a:lnTo>
                  <a:lnTo>
                    <a:pt x="314" y="125"/>
                  </a:lnTo>
                  <a:lnTo>
                    <a:pt x="314" y="123"/>
                  </a:lnTo>
                  <a:lnTo>
                    <a:pt x="314" y="120"/>
                  </a:lnTo>
                  <a:lnTo>
                    <a:pt x="314" y="119"/>
                  </a:lnTo>
                  <a:lnTo>
                    <a:pt x="314" y="117"/>
                  </a:lnTo>
                  <a:lnTo>
                    <a:pt x="314" y="113"/>
                  </a:lnTo>
                  <a:lnTo>
                    <a:pt x="313" y="110"/>
                  </a:lnTo>
                  <a:lnTo>
                    <a:pt x="312" y="110"/>
                  </a:lnTo>
                  <a:lnTo>
                    <a:pt x="312" y="109"/>
                  </a:lnTo>
                  <a:lnTo>
                    <a:pt x="312" y="108"/>
                  </a:lnTo>
                  <a:lnTo>
                    <a:pt x="311" y="108"/>
                  </a:lnTo>
                  <a:lnTo>
                    <a:pt x="309" y="108"/>
                  </a:lnTo>
                  <a:lnTo>
                    <a:pt x="308" y="108"/>
                  </a:lnTo>
                  <a:lnTo>
                    <a:pt x="306" y="108"/>
                  </a:lnTo>
                  <a:lnTo>
                    <a:pt x="175" y="109"/>
                  </a:lnTo>
                  <a:lnTo>
                    <a:pt x="174" y="86"/>
                  </a:lnTo>
                  <a:lnTo>
                    <a:pt x="174" y="84"/>
                  </a:lnTo>
                  <a:lnTo>
                    <a:pt x="173" y="82"/>
                  </a:lnTo>
                  <a:lnTo>
                    <a:pt x="172" y="81"/>
                  </a:lnTo>
                  <a:lnTo>
                    <a:pt x="170" y="80"/>
                  </a:lnTo>
                  <a:lnTo>
                    <a:pt x="170" y="50"/>
                  </a:lnTo>
                  <a:lnTo>
                    <a:pt x="169" y="46"/>
                  </a:lnTo>
                  <a:lnTo>
                    <a:pt x="169" y="44"/>
                  </a:lnTo>
                  <a:lnTo>
                    <a:pt x="167" y="37"/>
                  </a:lnTo>
                  <a:lnTo>
                    <a:pt x="167" y="35"/>
                  </a:lnTo>
                  <a:lnTo>
                    <a:pt x="166" y="32"/>
                  </a:lnTo>
                  <a:lnTo>
                    <a:pt x="166" y="30"/>
                  </a:lnTo>
                  <a:lnTo>
                    <a:pt x="165" y="28"/>
                  </a:lnTo>
                  <a:lnTo>
                    <a:pt x="164" y="26"/>
                  </a:lnTo>
                  <a:lnTo>
                    <a:pt x="164" y="25"/>
                  </a:lnTo>
                  <a:lnTo>
                    <a:pt x="163" y="23"/>
                  </a:lnTo>
                  <a:lnTo>
                    <a:pt x="163" y="22"/>
                  </a:lnTo>
                  <a:lnTo>
                    <a:pt x="162" y="19"/>
                  </a:lnTo>
                  <a:lnTo>
                    <a:pt x="162" y="17"/>
                  </a:lnTo>
                  <a:lnTo>
                    <a:pt x="162" y="16"/>
                  </a:lnTo>
                  <a:lnTo>
                    <a:pt x="162" y="16"/>
                  </a:lnTo>
                  <a:lnTo>
                    <a:pt x="161" y="14"/>
                  </a:lnTo>
                  <a:lnTo>
                    <a:pt x="161" y="13"/>
                  </a:lnTo>
                  <a:lnTo>
                    <a:pt x="161" y="12"/>
                  </a:lnTo>
                  <a:lnTo>
                    <a:pt x="160" y="11"/>
                  </a:lnTo>
                  <a:lnTo>
                    <a:pt x="160" y="9"/>
                  </a:lnTo>
                  <a:lnTo>
                    <a:pt x="159" y="9"/>
                  </a:lnTo>
                  <a:lnTo>
                    <a:pt x="157" y="5"/>
                  </a:lnTo>
                  <a:lnTo>
                    <a:pt x="157" y="3"/>
                  </a:lnTo>
                  <a:lnTo>
                    <a:pt x="154" y="1"/>
                  </a:lnTo>
                  <a:lnTo>
                    <a:pt x="153" y="0"/>
                  </a:lnTo>
                  <a:lnTo>
                    <a:pt x="153" y="0"/>
                  </a:lnTo>
                  <a:lnTo>
                    <a:pt x="151" y="0"/>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3657" name="Freeform 73"/>
            <p:cNvSpPr>
              <a:spLocks/>
            </p:cNvSpPr>
            <p:nvPr/>
          </p:nvSpPr>
          <p:spPr bwMode="auto">
            <a:xfrm>
              <a:off x="1473" y="2286"/>
              <a:ext cx="10" cy="32"/>
            </a:xfrm>
            <a:custGeom>
              <a:avLst/>
              <a:gdLst/>
              <a:ahLst/>
              <a:cxnLst>
                <a:cxn ang="0">
                  <a:pos x="2" y="31"/>
                </a:cxn>
                <a:cxn ang="0">
                  <a:pos x="2" y="29"/>
                </a:cxn>
                <a:cxn ang="0">
                  <a:pos x="1" y="27"/>
                </a:cxn>
                <a:cxn ang="0">
                  <a:pos x="1" y="26"/>
                </a:cxn>
                <a:cxn ang="0">
                  <a:pos x="1" y="24"/>
                </a:cxn>
                <a:cxn ang="0">
                  <a:pos x="1" y="22"/>
                </a:cxn>
                <a:cxn ang="0">
                  <a:pos x="1" y="21"/>
                </a:cxn>
                <a:cxn ang="0">
                  <a:pos x="1" y="19"/>
                </a:cxn>
                <a:cxn ang="0">
                  <a:pos x="0" y="18"/>
                </a:cxn>
                <a:cxn ang="0">
                  <a:pos x="0" y="16"/>
                </a:cxn>
                <a:cxn ang="0">
                  <a:pos x="0" y="14"/>
                </a:cxn>
                <a:cxn ang="0">
                  <a:pos x="0" y="13"/>
                </a:cxn>
                <a:cxn ang="0">
                  <a:pos x="0" y="12"/>
                </a:cxn>
                <a:cxn ang="0">
                  <a:pos x="0" y="10"/>
                </a:cxn>
                <a:cxn ang="0">
                  <a:pos x="0" y="9"/>
                </a:cxn>
                <a:cxn ang="0">
                  <a:pos x="0" y="7"/>
                </a:cxn>
                <a:cxn ang="0">
                  <a:pos x="0" y="6"/>
                </a:cxn>
                <a:cxn ang="0">
                  <a:pos x="1" y="5"/>
                </a:cxn>
                <a:cxn ang="0">
                  <a:pos x="2" y="3"/>
                </a:cxn>
                <a:cxn ang="0">
                  <a:pos x="2" y="1"/>
                </a:cxn>
                <a:cxn ang="0">
                  <a:pos x="3" y="0"/>
                </a:cxn>
                <a:cxn ang="0">
                  <a:pos x="4" y="0"/>
                </a:cxn>
                <a:cxn ang="0">
                  <a:pos x="5" y="0"/>
                </a:cxn>
                <a:cxn ang="0">
                  <a:pos x="5" y="0"/>
                </a:cxn>
                <a:cxn ang="0">
                  <a:pos x="6" y="1"/>
                </a:cxn>
                <a:cxn ang="0">
                  <a:pos x="6" y="3"/>
                </a:cxn>
                <a:cxn ang="0">
                  <a:pos x="7" y="4"/>
                </a:cxn>
                <a:cxn ang="0">
                  <a:pos x="8" y="4"/>
                </a:cxn>
                <a:cxn ang="0">
                  <a:pos x="8" y="6"/>
                </a:cxn>
                <a:cxn ang="0">
                  <a:pos x="8" y="7"/>
                </a:cxn>
                <a:cxn ang="0">
                  <a:pos x="8" y="9"/>
                </a:cxn>
                <a:cxn ang="0">
                  <a:pos x="8" y="10"/>
                </a:cxn>
                <a:cxn ang="0">
                  <a:pos x="8" y="11"/>
                </a:cxn>
                <a:cxn ang="0">
                  <a:pos x="8" y="12"/>
                </a:cxn>
                <a:cxn ang="0">
                  <a:pos x="8" y="13"/>
                </a:cxn>
                <a:cxn ang="0">
                  <a:pos x="8" y="16"/>
                </a:cxn>
                <a:cxn ang="0">
                  <a:pos x="8" y="17"/>
                </a:cxn>
                <a:cxn ang="0">
                  <a:pos x="9" y="18"/>
                </a:cxn>
                <a:cxn ang="0">
                  <a:pos x="9" y="31"/>
                </a:cxn>
                <a:cxn ang="0">
                  <a:pos x="2" y="31"/>
                </a:cxn>
              </a:cxnLst>
              <a:rect l="0" t="0" r="r" b="b"/>
              <a:pathLst>
                <a:path w="10" h="32">
                  <a:moveTo>
                    <a:pt x="2" y="31"/>
                  </a:moveTo>
                  <a:lnTo>
                    <a:pt x="2" y="29"/>
                  </a:lnTo>
                  <a:lnTo>
                    <a:pt x="1" y="27"/>
                  </a:lnTo>
                  <a:lnTo>
                    <a:pt x="1" y="26"/>
                  </a:lnTo>
                  <a:lnTo>
                    <a:pt x="1" y="24"/>
                  </a:lnTo>
                  <a:lnTo>
                    <a:pt x="1" y="22"/>
                  </a:lnTo>
                  <a:lnTo>
                    <a:pt x="1" y="21"/>
                  </a:lnTo>
                  <a:lnTo>
                    <a:pt x="1" y="19"/>
                  </a:lnTo>
                  <a:lnTo>
                    <a:pt x="0" y="18"/>
                  </a:lnTo>
                  <a:lnTo>
                    <a:pt x="0" y="16"/>
                  </a:lnTo>
                  <a:lnTo>
                    <a:pt x="0" y="14"/>
                  </a:lnTo>
                  <a:lnTo>
                    <a:pt x="0" y="13"/>
                  </a:lnTo>
                  <a:lnTo>
                    <a:pt x="0" y="12"/>
                  </a:lnTo>
                  <a:lnTo>
                    <a:pt x="0" y="10"/>
                  </a:lnTo>
                  <a:lnTo>
                    <a:pt x="0" y="9"/>
                  </a:lnTo>
                  <a:lnTo>
                    <a:pt x="0" y="7"/>
                  </a:lnTo>
                  <a:lnTo>
                    <a:pt x="0" y="6"/>
                  </a:lnTo>
                  <a:lnTo>
                    <a:pt x="1" y="5"/>
                  </a:lnTo>
                  <a:lnTo>
                    <a:pt x="2" y="3"/>
                  </a:lnTo>
                  <a:lnTo>
                    <a:pt x="2" y="1"/>
                  </a:lnTo>
                  <a:lnTo>
                    <a:pt x="3" y="0"/>
                  </a:lnTo>
                  <a:lnTo>
                    <a:pt x="4" y="0"/>
                  </a:lnTo>
                  <a:lnTo>
                    <a:pt x="5" y="0"/>
                  </a:lnTo>
                  <a:lnTo>
                    <a:pt x="5" y="0"/>
                  </a:lnTo>
                  <a:lnTo>
                    <a:pt x="6" y="1"/>
                  </a:lnTo>
                  <a:lnTo>
                    <a:pt x="6" y="3"/>
                  </a:lnTo>
                  <a:lnTo>
                    <a:pt x="7" y="4"/>
                  </a:lnTo>
                  <a:lnTo>
                    <a:pt x="8" y="4"/>
                  </a:lnTo>
                  <a:lnTo>
                    <a:pt x="8" y="6"/>
                  </a:lnTo>
                  <a:lnTo>
                    <a:pt x="8" y="7"/>
                  </a:lnTo>
                  <a:lnTo>
                    <a:pt x="8" y="9"/>
                  </a:lnTo>
                  <a:lnTo>
                    <a:pt x="8" y="10"/>
                  </a:lnTo>
                  <a:lnTo>
                    <a:pt x="8" y="11"/>
                  </a:lnTo>
                  <a:lnTo>
                    <a:pt x="8" y="12"/>
                  </a:lnTo>
                  <a:lnTo>
                    <a:pt x="8" y="13"/>
                  </a:lnTo>
                  <a:lnTo>
                    <a:pt x="8" y="16"/>
                  </a:lnTo>
                  <a:lnTo>
                    <a:pt x="8" y="17"/>
                  </a:lnTo>
                  <a:lnTo>
                    <a:pt x="9" y="18"/>
                  </a:lnTo>
                  <a:lnTo>
                    <a:pt x="9" y="31"/>
                  </a:lnTo>
                  <a:lnTo>
                    <a:pt x="2" y="31"/>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3658" name="Freeform 74"/>
            <p:cNvSpPr>
              <a:spLocks/>
            </p:cNvSpPr>
            <p:nvPr/>
          </p:nvSpPr>
          <p:spPr bwMode="auto">
            <a:xfrm>
              <a:off x="1475" y="2315"/>
              <a:ext cx="3" cy="2"/>
            </a:xfrm>
            <a:custGeom>
              <a:avLst/>
              <a:gdLst/>
              <a:ahLst/>
              <a:cxnLst>
                <a:cxn ang="0">
                  <a:pos x="0" y="0"/>
                </a:cxn>
                <a:cxn ang="0">
                  <a:pos x="2" y="0"/>
                </a:cxn>
                <a:cxn ang="0">
                  <a:pos x="2" y="1"/>
                </a:cxn>
                <a:cxn ang="0">
                  <a:pos x="1" y="1"/>
                </a:cxn>
                <a:cxn ang="0">
                  <a:pos x="0" y="0"/>
                </a:cxn>
              </a:cxnLst>
              <a:rect l="0" t="0" r="r" b="b"/>
              <a:pathLst>
                <a:path w="3" h="2">
                  <a:moveTo>
                    <a:pt x="0" y="0"/>
                  </a:moveTo>
                  <a:lnTo>
                    <a:pt x="2" y="0"/>
                  </a:lnTo>
                  <a:lnTo>
                    <a:pt x="2" y="1"/>
                  </a:lnTo>
                  <a:lnTo>
                    <a:pt x="1" y="1"/>
                  </a:lnTo>
                  <a:lnTo>
                    <a:pt x="0" y="0"/>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3659" name="Freeform 75"/>
            <p:cNvSpPr>
              <a:spLocks/>
            </p:cNvSpPr>
            <p:nvPr/>
          </p:nvSpPr>
          <p:spPr bwMode="auto">
            <a:xfrm>
              <a:off x="1480" y="2315"/>
              <a:ext cx="2" cy="2"/>
            </a:xfrm>
            <a:custGeom>
              <a:avLst/>
              <a:gdLst/>
              <a:ahLst/>
              <a:cxnLst>
                <a:cxn ang="0">
                  <a:pos x="0" y="0"/>
                </a:cxn>
                <a:cxn ang="0">
                  <a:pos x="1" y="0"/>
                </a:cxn>
                <a:cxn ang="0">
                  <a:pos x="1" y="1"/>
                </a:cxn>
                <a:cxn ang="0">
                  <a:pos x="0" y="1"/>
                </a:cxn>
                <a:cxn ang="0">
                  <a:pos x="0" y="0"/>
                </a:cxn>
              </a:cxnLst>
              <a:rect l="0" t="0" r="r" b="b"/>
              <a:pathLst>
                <a:path w="2" h="2">
                  <a:moveTo>
                    <a:pt x="0" y="0"/>
                  </a:moveTo>
                  <a:lnTo>
                    <a:pt x="1" y="0"/>
                  </a:lnTo>
                  <a:lnTo>
                    <a:pt x="1" y="1"/>
                  </a:lnTo>
                  <a:lnTo>
                    <a:pt x="0" y="1"/>
                  </a:lnTo>
                  <a:lnTo>
                    <a:pt x="0" y="0"/>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3660" name="Line 76"/>
            <p:cNvSpPr>
              <a:spLocks noChangeShapeType="1"/>
            </p:cNvSpPr>
            <p:nvPr/>
          </p:nvSpPr>
          <p:spPr bwMode="auto">
            <a:xfrm>
              <a:off x="1473" y="2291"/>
              <a:ext cx="7" cy="0"/>
            </a:xfrm>
            <a:prstGeom prst="line">
              <a:avLst/>
            </a:prstGeom>
            <a:noFill/>
            <a:ln w="12700">
              <a:solidFill>
                <a:srgbClr val="808080"/>
              </a:solidFill>
              <a:round/>
              <a:headEnd/>
              <a:tailEnd/>
            </a:ln>
            <a:effectLst/>
          </p:spPr>
          <p:txBody>
            <a:bodyPr wrap="none" anchor="ctr"/>
            <a:lstStyle/>
            <a:p>
              <a:endParaRPr lang="en-US"/>
            </a:p>
          </p:txBody>
        </p:sp>
        <p:sp>
          <p:nvSpPr>
            <p:cNvPr id="323661" name="Line 77"/>
            <p:cNvSpPr>
              <a:spLocks noChangeShapeType="1"/>
            </p:cNvSpPr>
            <p:nvPr/>
          </p:nvSpPr>
          <p:spPr bwMode="auto">
            <a:xfrm>
              <a:off x="1477" y="2300"/>
              <a:ext cx="0" cy="0"/>
            </a:xfrm>
            <a:prstGeom prst="line">
              <a:avLst/>
            </a:prstGeom>
            <a:noFill/>
            <a:ln w="12700">
              <a:solidFill>
                <a:srgbClr val="808080"/>
              </a:solidFill>
              <a:round/>
              <a:headEnd/>
              <a:tailEnd/>
            </a:ln>
            <a:effectLst/>
          </p:spPr>
          <p:txBody>
            <a:bodyPr wrap="none" anchor="ctr"/>
            <a:lstStyle/>
            <a:p>
              <a:endParaRPr lang="en-US"/>
            </a:p>
          </p:txBody>
        </p:sp>
        <p:sp>
          <p:nvSpPr>
            <p:cNvPr id="323662" name="Freeform 78"/>
            <p:cNvSpPr>
              <a:spLocks/>
            </p:cNvSpPr>
            <p:nvPr/>
          </p:nvSpPr>
          <p:spPr bwMode="auto">
            <a:xfrm>
              <a:off x="1474" y="2316"/>
              <a:ext cx="9" cy="9"/>
            </a:xfrm>
            <a:custGeom>
              <a:avLst/>
              <a:gdLst/>
              <a:ahLst/>
              <a:cxnLst>
                <a:cxn ang="0">
                  <a:pos x="1" y="0"/>
                </a:cxn>
                <a:cxn ang="0">
                  <a:pos x="1" y="1"/>
                </a:cxn>
                <a:cxn ang="0">
                  <a:pos x="0" y="1"/>
                </a:cxn>
                <a:cxn ang="0">
                  <a:pos x="0" y="2"/>
                </a:cxn>
                <a:cxn ang="0">
                  <a:pos x="1" y="3"/>
                </a:cxn>
                <a:cxn ang="0">
                  <a:pos x="1" y="4"/>
                </a:cxn>
                <a:cxn ang="0">
                  <a:pos x="2" y="4"/>
                </a:cxn>
                <a:cxn ang="0">
                  <a:pos x="2" y="4"/>
                </a:cxn>
                <a:cxn ang="0">
                  <a:pos x="3" y="6"/>
                </a:cxn>
                <a:cxn ang="0">
                  <a:pos x="3" y="7"/>
                </a:cxn>
                <a:cxn ang="0">
                  <a:pos x="4" y="7"/>
                </a:cxn>
                <a:cxn ang="0">
                  <a:pos x="4" y="8"/>
                </a:cxn>
                <a:cxn ang="0">
                  <a:pos x="5" y="8"/>
                </a:cxn>
                <a:cxn ang="0">
                  <a:pos x="5" y="7"/>
                </a:cxn>
                <a:cxn ang="0">
                  <a:pos x="6" y="6"/>
                </a:cxn>
                <a:cxn ang="0">
                  <a:pos x="6" y="4"/>
                </a:cxn>
                <a:cxn ang="0">
                  <a:pos x="6" y="4"/>
                </a:cxn>
                <a:cxn ang="0">
                  <a:pos x="7" y="4"/>
                </a:cxn>
                <a:cxn ang="0">
                  <a:pos x="7" y="3"/>
                </a:cxn>
                <a:cxn ang="0">
                  <a:pos x="8" y="3"/>
                </a:cxn>
                <a:cxn ang="0">
                  <a:pos x="8" y="2"/>
                </a:cxn>
                <a:cxn ang="0">
                  <a:pos x="8" y="1"/>
                </a:cxn>
                <a:cxn ang="0">
                  <a:pos x="8" y="0"/>
                </a:cxn>
                <a:cxn ang="0">
                  <a:pos x="7" y="0"/>
                </a:cxn>
                <a:cxn ang="0">
                  <a:pos x="1" y="0"/>
                </a:cxn>
              </a:cxnLst>
              <a:rect l="0" t="0" r="r" b="b"/>
              <a:pathLst>
                <a:path w="9" h="9">
                  <a:moveTo>
                    <a:pt x="1" y="0"/>
                  </a:moveTo>
                  <a:lnTo>
                    <a:pt x="1" y="1"/>
                  </a:lnTo>
                  <a:lnTo>
                    <a:pt x="0" y="1"/>
                  </a:lnTo>
                  <a:lnTo>
                    <a:pt x="0" y="2"/>
                  </a:lnTo>
                  <a:lnTo>
                    <a:pt x="1" y="3"/>
                  </a:lnTo>
                  <a:lnTo>
                    <a:pt x="1" y="4"/>
                  </a:lnTo>
                  <a:lnTo>
                    <a:pt x="2" y="4"/>
                  </a:lnTo>
                  <a:lnTo>
                    <a:pt x="2" y="4"/>
                  </a:lnTo>
                  <a:lnTo>
                    <a:pt x="3" y="6"/>
                  </a:lnTo>
                  <a:lnTo>
                    <a:pt x="3" y="7"/>
                  </a:lnTo>
                  <a:lnTo>
                    <a:pt x="4" y="7"/>
                  </a:lnTo>
                  <a:lnTo>
                    <a:pt x="4" y="8"/>
                  </a:lnTo>
                  <a:lnTo>
                    <a:pt x="5" y="8"/>
                  </a:lnTo>
                  <a:lnTo>
                    <a:pt x="5" y="7"/>
                  </a:lnTo>
                  <a:lnTo>
                    <a:pt x="6" y="6"/>
                  </a:lnTo>
                  <a:lnTo>
                    <a:pt x="6" y="4"/>
                  </a:lnTo>
                  <a:lnTo>
                    <a:pt x="6" y="4"/>
                  </a:lnTo>
                  <a:lnTo>
                    <a:pt x="7" y="4"/>
                  </a:lnTo>
                  <a:lnTo>
                    <a:pt x="7" y="3"/>
                  </a:lnTo>
                  <a:lnTo>
                    <a:pt x="8" y="3"/>
                  </a:lnTo>
                  <a:lnTo>
                    <a:pt x="8" y="2"/>
                  </a:lnTo>
                  <a:lnTo>
                    <a:pt x="8" y="1"/>
                  </a:lnTo>
                  <a:lnTo>
                    <a:pt x="8" y="0"/>
                  </a:lnTo>
                  <a:lnTo>
                    <a:pt x="7" y="0"/>
                  </a:lnTo>
                  <a:lnTo>
                    <a:pt x="1" y="0"/>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3663" name="Freeform 79"/>
            <p:cNvSpPr>
              <a:spLocks/>
            </p:cNvSpPr>
            <p:nvPr/>
          </p:nvSpPr>
          <p:spPr bwMode="auto">
            <a:xfrm>
              <a:off x="1345" y="2291"/>
              <a:ext cx="12" cy="37"/>
            </a:xfrm>
            <a:custGeom>
              <a:avLst/>
              <a:gdLst/>
              <a:ahLst/>
              <a:cxnLst>
                <a:cxn ang="0">
                  <a:pos x="11" y="34"/>
                </a:cxn>
                <a:cxn ang="0">
                  <a:pos x="11" y="33"/>
                </a:cxn>
                <a:cxn ang="0">
                  <a:pos x="11" y="32"/>
                </a:cxn>
                <a:cxn ang="0">
                  <a:pos x="11" y="29"/>
                </a:cxn>
                <a:cxn ang="0">
                  <a:pos x="10" y="28"/>
                </a:cxn>
                <a:cxn ang="0">
                  <a:pos x="10" y="25"/>
                </a:cxn>
                <a:cxn ang="0">
                  <a:pos x="10" y="23"/>
                </a:cxn>
                <a:cxn ang="0">
                  <a:pos x="10" y="22"/>
                </a:cxn>
                <a:cxn ang="0">
                  <a:pos x="10" y="20"/>
                </a:cxn>
                <a:cxn ang="0">
                  <a:pos x="10" y="18"/>
                </a:cxn>
                <a:cxn ang="0">
                  <a:pos x="10" y="17"/>
                </a:cxn>
                <a:cxn ang="0">
                  <a:pos x="10" y="16"/>
                </a:cxn>
                <a:cxn ang="0">
                  <a:pos x="9" y="13"/>
                </a:cxn>
                <a:cxn ang="0">
                  <a:pos x="9" y="12"/>
                </a:cxn>
                <a:cxn ang="0">
                  <a:pos x="9" y="11"/>
                </a:cxn>
                <a:cxn ang="0">
                  <a:pos x="9" y="9"/>
                </a:cxn>
                <a:cxn ang="0">
                  <a:pos x="8" y="8"/>
                </a:cxn>
                <a:cxn ang="0">
                  <a:pos x="8" y="5"/>
                </a:cxn>
                <a:cxn ang="0">
                  <a:pos x="7" y="4"/>
                </a:cxn>
                <a:cxn ang="0">
                  <a:pos x="6" y="2"/>
                </a:cxn>
                <a:cxn ang="0">
                  <a:pos x="6" y="2"/>
                </a:cxn>
                <a:cxn ang="0">
                  <a:pos x="5" y="0"/>
                </a:cxn>
                <a:cxn ang="0">
                  <a:pos x="4" y="0"/>
                </a:cxn>
                <a:cxn ang="0">
                  <a:pos x="3" y="2"/>
                </a:cxn>
                <a:cxn ang="0">
                  <a:pos x="2" y="3"/>
                </a:cxn>
                <a:cxn ang="0">
                  <a:pos x="1" y="4"/>
                </a:cxn>
                <a:cxn ang="0">
                  <a:pos x="0" y="5"/>
                </a:cxn>
                <a:cxn ang="0">
                  <a:pos x="0" y="6"/>
                </a:cxn>
                <a:cxn ang="0">
                  <a:pos x="0" y="8"/>
                </a:cxn>
                <a:cxn ang="0">
                  <a:pos x="0" y="9"/>
                </a:cxn>
                <a:cxn ang="0">
                  <a:pos x="0" y="12"/>
                </a:cxn>
                <a:cxn ang="0">
                  <a:pos x="0" y="13"/>
                </a:cxn>
                <a:cxn ang="0">
                  <a:pos x="0" y="13"/>
                </a:cxn>
                <a:cxn ang="0">
                  <a:pos x="0" y="15"/>
                </a:cxn>
                <a:cxn ang="0">
                  <a:pos x="0" y="17"/>
                </a:cxn>
                <a:cxn ang="0">
                  <a:pos x="0" y="18"/>
                </a:cxn>
                <a:cxn ang="0">
                  <a:pos x="0" y="20"/>
                </a:cxn>
                <a:cxn ang="0">
                  <a:pos x="0" y="22"/>
                </a:cxn>
                <a:cxn ang="0">
                  <a:pos x="1" y="36"/>
                </a:cxn>
                <a:cxn ang="0">
                  <a:pos x="11" y="34"/>
                </a:cxn>
              </a:cxnLst>
              <a:rect l="0" t="0" r="r" b="b"/>
              <a:pathLst>
                <a:path w="12" h="37">
                  <a:moveTo>
                    <a:pt x="11" y="34"/>
                  </a:moveTo>
                  <a:lnTo>
                    <a:pt x="11" y="33"/>
                  </a:lnTo>
                  <a:lnTo>
                    <a:pt x="11" y="32"/>
                  </a:lnTo>
                  <a:lnTo>
                    <a:pt x="11" y="29"/>
                  </a:lnTo>
                  <a:lnTo>
                    <a:pt x="10" y="28"/>
                  </a:lnTo>
                  <a:lnTo>
                    <a:pt x="10" y="25"/>
                  </a:lnTo>
                  <a:lnTo>
                    <a:pt x="10" y="23"/>
                  </a:lnTo>
                  <a:lnTo>
                    <a:pt x="10" y="22"/>
                  </a:lnTo>
                  <a:lnTo>
                    <a:pt x="10" y="20"/>
                  </a:lnTo>
                  <a:lnTo>
                    <a:pt x="10" y="18"/>
                  </a:lnTo>
                  <a:lnTo>
                    <a:pt x="10" y="17"/>
                  </a:lnTo>
                  <a:lnTo>
                    <a:pt x="10" y="16"/>
                  </a:lnTo>
                  <a:lnTo>
                    <a:pt x="9" y="13"/>
                  </a:lnTo>
                  <a:lnTo>
                    <a:pt x="9" y="12"/>
                  </a:lnTo>
                  <a:lnTo>
                    <a:pt x="9" y="11"/>
                  </a:lnTo>
                  <a:lnTo>
                    <a:pt x="9" y="9"/>
                  </a:lnTo>
                  <a:lnTo>
                    <a:pt x="8" y="8"/>
                  </a:lnTo>
                  <a:lnTo>
                    <a:pt x="8" y="5"/>
                  </a:lnTo>
                  <a:lnTo>
                    <a:pt x="7" y="4"/>
                  </a:lnTo>
                  <a:lnTo>
                    <a:pt x="6" y="2"/>
                  </a:lnTo>
                  <a:lnTo>
                    <a:pt x="6" y="2"/>
                  </a:lnTo>
                  <a:lnTo>
                    <a:pt x="5" y="0"/>
                  </a:lnTo>
                  <a:lnTo>
                    <a:pt x="4" y="0"/>
                  </a:lnTo>
                  <a:lnTo>
                    <a:pt x="3" y="2"/>
                  </a:lnTo>
                  <a:lnTo>
                    <a:pt x="2" y="3"/>
                  </a:lnTo>
                  <a:lnTo>
                    <a:pt x="1" y="4"/>
                  </a:lnTo>
                  <a:lnTo>
                    <a:pt x="0" y="5"/>
                  </a:lnTo>
                  <a:lnTo>
                    <a:pt x="0" y="6"/>
                  </a:lnTo>
                  <a:lnTo>
                    <a:pt x="0" y="8"/>
                  </a:lnTo>
                  <a:lnTo>
                    <a:pt x="0" y="9"/>
                  </a:lnTo>
                  <a:lnTo>
                    <a:pt x="0" y="12"/>
                  </a:lnTo>
                  <a:lnTo>
                    <a:pt x="0" y="13"/>
                  </a:lnTo>
                  <a:lnTo>
                    <a:pt x="0" y="13"/>
                  </a:lnTo>
                  <a:lnTo>
                    <a:pt x="0" y="15"/>
                  </a:lnTo>
                  <a:lnTo>
                    <a:pt x="0" y="17"/>
                  </a:lnTo>
                  <a:lnTo>
                    <a:pt x="0" y="18"/>
                  </a:lnTo>
                  <a:lnTo>
                    <a:pt x="0" y="20"/>
                  </a:lnTo>
                  <a:lnTo>
                    <a:pt x="0" y="22"/>
                  </a:lnTo>
                  <a:lnTo>
                    <a:pt x="1" y="36"/>
                  </a:lnTo>
                  <a:lnTo>
                    <a:pt x="11" y="34"/>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3664" name="Freeform 80"/>
            <p:cNvSpPr>
              <a:spLocks/>
            </p:cNvSpPr>
            <p:nvPr/>
          </p:nvSpPr>
          <p:spPr bwMode="auto">
            <a:xfrm>
              <a:off x="1353" y="2323"/>
              <a:ext cx="3" cy="2"/>
            </a:xfrm>
            <a:custGeom>
              <a:avLst/>
              <a:gdLst/>
              <a:ahLst/>
              <a:cxnLst>
                <a:cxn ang="0">
                  <a:pos x="0" y="0"/>
                </a:cxn>
                <a:cxn ang="0">
                  <a:pos x="2" y="0"/>
                </a:cxn>
                <a:cxn ang="0">
                  <a:pos x="2" y="1"/>
                </a:cxn>
                <a:cxn ang="0">
                  <a:pos x="0" y="1"/>
                </a:cxn>
                <a:cxn ang="0">
                  <a:pos x="0" y="0"/>
                </a:cxn>
              </a:cxnLst>
              <a:rect l="0" t="0" r="r" b="b"/>
              <a:pathLst>
                <a:path w="3" h="2">
                  <a:moveTo>
                    <a:pt x="0" y="0"/>
                  </a:moveTo>
                  <a:lnTo>
                    <a:pt x="2" y="0"/>
                  </a:lnTo>
                  <a:lnTo>
                    <a:pt x="2" y="1"/>
                  </a:lnTo>
                  <a:lnTo>
                    <a:pt x="0" y="1"/>
                  </a:lnTo>
                  <a:lnTo>
                    <a:pt x="0" y="0"/>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3665" name="Freeform 81"/>
            <p:cNvSpPr>
              <a:spLocks/>
            </p:cNvSpPr>
            <p:nvPr/>
          </p:nvSpPr>
          <p:spPr bwMode="auto">
            <a:xfrm>
              <a:off x="1349" y="2323"/>
              <a:ext cx="2" cy="2"/>
            </a:xfrm>
            <a:custGeom>
              <a:avLst/>
              <a:gdLst/>
              <a:ahLst/>
              <a:cxnLst>
                <a:cxn ang="0">
                  <a:pos x="0" y="0"/>
                </a:cxn>
                <a:cxn ang="0">
                  <a:pos x="1" y="0"/>
                </a:cxn>
                <a:cxn ang="0">
                  <a:pos x="1" y="1"/>
                </a:cxn>
                <a:cxn ang="0">
                  <a:pos x="0" y="1"/>
                </a:cxn>
                <a:cxn ang="0">
                  <a:pos x="0" y="0"/>
                </a:cxn>
              </a:cxnLst>
              <a:rect l="0" t="0" r="r" b="b"/>
              <a:pathLst>
                <a:path w="2" h="2">
                  <a:moveTo>
                    <a:pt x="0" y="0"/>
                  </a:moveTo>
                  <a:lnTo>
                    <a:pt x="1" y="0"/>
                  </a:lnTo>
                  <a:lnTo>
                    <a:pt x="1" y="1"/>
                  </a:lnTo>
                  <a:lnTo>
                    <a:pt x="0" y="1"/>
                  </a:lnTo>
                  <a:lnTo>
                    <a:pt x="0" y="0"/>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3666" name="Line 82"/>
            <p:cNvSpPr>
              <a:spLocks noChangeShapeType="1"/>
            </p:cNvSpPr>
            <p:nvPr/>
          </p:nvSpPr>
          <p:spPr bwMode="auto">
            <a:xfrm flipH="1">
              <a:off x="1341" y="2302"/>
              <a:ext cx="18" cy="1"/>
            </a:xfrm>
            <a:prstGeom prst="line">
              <a:avLst/>
            </a:prstGeom>
            <a:noFill/>
            <a:ln w="12700">
              <a:solidFill>
                <a:srgbClr val="808080"/>
              </a:solidFill>
              <a:round/>
              <a:headEnd/>
              <a:tailEnd/>
            </a:ln>
            <a:effectLst/>
          </p:spPr>
          <p:txBody>
            <a:bodyPr wrap="none" anchor="ctr"/>
            <a:lstStyle/>
            <a:p>
              <a:endParaRPr lang="en-US"/>
            </a:p>
          </p:txBody>
        </p:sp>
        <p:sp>
          <p:nvSpPr>
            <p:cNvPr id="323667" name="Line 83"/>
            <p:cNvSpPr>
              <a:spLocks noChangeShapeType="1"/>
            </p:cNvSpPr>
            <p:nvPr/>
          </p:nvSpPr>
          <p:spPr bwMode="auto">
            <a:xfrm flipH="1">
              <a:off x="1341" y="2309"/>
              <a:ext cx="18" cy="0"/>
            </a:xfrm>
            <a:prstGeom prst="line">
              <a:avLst/>
            </a:prstGeom>
            <a:noFill/>
            <a:ln w="12700">
              <a:solidFill>
                <a:srgbClr val="808080"/>
              </a:solidFill>
              <a:round/>
              <a:headEnd/>
              <a:tailEnd/>
            </a:ln>
            <a:effectLst/>
          </p:spPr>
          <p:txBody>
            <a:bodyPr wrap="none" anchor="ctr"/>
            <a:lstStyle/>
            <a:p>
              <a:endParaRPr lang="en-US"/>
            </a:p>
          </p:txBody>
        </p:sp>
        <p:sp>
          <p:nvSpPr>
            <p:cNvPr id="323668" name="Freeform 84"/>
            <p:cNvSpPr>
              <a:spLocks/>
            </p:cNvSpPr>
            <p:nvPr/>
          </p:nvSpPr>
          <p:spPr bwMode="auto">
            <a:xfrm>
              <a:off x="1348" y="2324"/>
              <a:ext cx="9" cy="11"/>
            </a:xfrm>
            <a:custGeom>
              <a:avLst/>
              <a:gdLst/>
              <a:ahLst/>
              <a:cxnLst>
                <a:cxn ang="0">
                  <a:pos x="7" y="0"/>
                </a:cxn>
                <a:cxn ang="0">
                  <a:pos x="8" y="1"/>
                </a:cxn>
                <a:cxn ang="0">
                  <a:pos x="8" y="2"/>
                </a:cxn>
                <a:cxn ang="0">
                  <a:pos x="8" y="3"/>
                </a:cxn>
                <a:cxn ang="0">
                  <a:pos x="7" y="3"/>
                </a:cxn>
                <a:cxn ang="0">
                  <a:pos x="7" y="4"/>
                </a:cxn>
                <a:cxn ang="0">
                  <a:pos x="7" y="5"/>
                </a:cxn>
                <a:cxn ang="0">
                  <a:pos x="6" y="6"/>
                </a:cxn>
                <a:cxn ang="0">
                  <a:pos x="6" y="7"/>
                </a:cxn>
                <a:cxn ang="0">
                  <a:pos x="6" y="8"/>
                </a:cxn>
                <a:cxn ang="0">
                  <a:pos x="5" y="10"/>
                </a:cxn>
                <a:cxn ang="0">
                  <a:pos x="4" y="10"/>
                </a:cxn>
                <a:cxn ang="0">
                  <a:pos x="4" y="10"/>
                </a:cxn>
                <a:cxn ang="0">
                  <a:pos x="3" y="8"/>
                </a:cxn>
                <a:cxn ang="0">
                  <a:pos x="3" y="6"/>
                </a:cxn>
                <a:cxn ang="0">
                  <a:pos x="2" y="6"/>
                </a:cxn>
                <a:cxn ang="0">
                  <a:pos x="2" y="5"/>
                </a:cxn>
                <a:cxn ang="0">
                  <a:pos x="1" y="4"/>
                </a:cxn>
                <a:cxn ang="0">
                  <a:pos x="1" y="4"/>
                </a:cxn>
                <a:cxn ang="0">
                  <a:pos x="1" y="3"/>
                </a:cxn>
                <a:cxn ang="0">
                  <a:pos x="0" y="3"/>
                </a:cxn>
                <a:cxn ang="0">
                  <a:pos x="1" y="1"/>
                </a:cxn>
                <a:cxn ang="0">
                  <a:pos x="1" y="0"/>
                </a:cxn>
                <a:cxn ang="0">
                  <a:pos x="1" y="0"/>
                </a:cxn>
                <a:cxn ang="0">
                  <a:pos x="7" y="0"/>
                </a:cxn>
                <a:cxn ang="0">
                  <a:pos x="7" y="0"/>
                </a:cxn>
              </a:cxnLst>
              <a:rect l="0" t="0" r="r" b="b"/>
              <a:pathLst>
                <a:path w="9" h="11">
                  <a:moveTo>
                    <a:pt x="7" y="0"/>
                  </a:moveTo>
                  <a:lnTo>
                    <a:pt x="8" y="1"/>
                  </a:lnTo>
                  <a:lnTo>
                    <a:pt x="8" y="2"/>
                  </a:lnTo>
                  <a:lnTo>
                    <a:pt x="8" y="3"/>
                  </a:lnTo>
                  <a:lnTo>
                    <a:pt x="7" y="3"/>
                  </a:lnTo>
                  <a:lnTo>
                    <a:pt x="7" y="4"/>
                  </a:lnTo>
                  <a:lnTo>
                    <a:pt x="7" y="5"/>
                  </a:lnTo>
                  <a:lnTo>
                    <a:pt x="6" y="6"/>
                  </a:lnTo>
                  <a:lnTo>
                    <a:pt x="6" y="7"/>
                  </a:lnTo>
                  <a:lnTo>
                    <a:pt x="6" y="8"/>
                  </a:lnTo>
                  <a:lnTo>
                    <a:pt x="5" y="10"/>
                  </a:lnTo>
                  <a:lnTo>
                    <a:pt x="4" y="10"/>
                  </a:lnTo>
                  <a:lnTo>
                    <a:pt x="4" y="10"/>
                  </a:lnTo>
                  <a:lnTo>
                    <a:pt x="3" y="8"/>
                  </a:lnTo>
                  <a:lnTo>
                    <a:pt x="3" y="6"/>
                  </a:lnTo>
                  <a:lnTo>
                    <a:pt x="2" y="6"/>
                  </a:lnTo>
                  <a:lnTo>
                    <a:pt x="2" y="5"/>
                  </a:lnTo>
                  <a:lnTo>
                    <a:pt x="1" y="4"/>
                  </a:lnTo>
                  <a:lnTo>
                    <a:pt x="1" y="4"/>
                  </a:lnTo>
                  <a:lnTo>
                    <a:pt x="1" y="3"/>
                  </a:lnTo>
                  <a:lnTo>
                    <a:pt x="0" y="3"/>
                  </a:lnTo>
                  <a:lnTo>
                    <a:pt x="1" y="1"/>
                  </a:lnTo>
                  <a:lnTo>
                    <a:pt x="1" y="0"/>
                  </a:lnTo>
                  <a:lnTo>
                    <a:pt x="1" y="0"/>
                  </a:lnTo>
                  <a:lnTo>
                    <a:pt x="7" y="0"/>
                  </a:lnTo>
                  <a:lnTo>
                    <a:pt x="7" y="0"/>
                  </a:lnTo>
                </a:path>
              </a:pathLst>
            </a:custGeom>
            <a:solidFill>
              <a:srgbClr val="A0A0A0"/>
            </a:solidFill>
            <a:ln w="12700" cap="rnd" cmpd="sng">
              <a:solidFill>
                <a:srgbClr val="808080"/>
              </a:solidFill>
              <a:prstDash val="solid"/>
              <a:round/>
              <a:headEnd type="none" w="med" len="med"/>
              <a:tailEnd type="none" w="med" len="med"/>
            </a:ln>
            <a:effectLst/>
          </p:spPr>
          <p:txBody>
            <a:bodyPr/>
            <a:lstStyle/>
            <a:p>
              <a:endParaRPr lang="en-US"/>
            </a:p>
          </p:txBody>
        </p:sp>
        <p:sp>
          <p:nvSpPr>
            <p:cNvPr id="323669" name="Freeform 85" descr="Outlined diamond"/>
            <p:cNvSpPr>
              <a:spLocks/>
            </p:cNvSpPr>
            <p:nvPr/>
          </p:nvSpPr>
          <p:spPr bwMode="auto">
            <a:xfrm>
              <a:off x="1371" y="2329"/>
              <a:ext cx="98" cy="98"/>
            </a:xfrm>
            <a:custGeom>
              <a:avLst/>
              <a:gdLst/>
              <a:ahLst/>
              <a:cxnLst>
                <a:cxn ang="0">
                  <a:pos x="0" y="45"/>
                </a:cxn>
                <a:cxn ang="0">
                  <a:pos x="2" y="35"/>
                </a:cxn>
                <a:cxn ang="0">
                  <a:pos x="5" y="26"/>
                </a:cxn>
                <a:cxn ang="0">
                  <a:pos x="10" y="18"/>
                </a:cxn>
                <a:cxn ang="0">
                  <a:pos x="15" y="12"/>
                </a:cxn>
                <a:cxn ang="0">
                  <a:pos x="23" y="6"/>
                </a:cxn>
                <a:cxn ang="0">
                  <a:pos x="32" y="2"/>
                </a:cxn>
                <a:cxn ang="0">
                  <a:pos x="41" y="0"/>
                </a:cxn>
                <a:cxn ang="0">
                  <a:pos x="51" y="0"/>
                </a:cxn>
                <a:cxn ang="0">
                  <a:pos x="55" y="0"/>
                </a:cxn>
                <a:cxn ang="0">
                  <a:pos x="64" y="2"/>
                </a:cxn>
                <a:cxn ang="0">
                  <a:pos x="73" y="7"/>
                </a:cxn>
                <a:cxn ang="0">
                  <a:pos x="81" y="12"/>
                </a:cxn>
                <a:cxn ang="0">
                  <a:pos x="86" y="19"/>
                </a:cxn>
                <a:cxn ang="0">
                  <a:pos x="91" y="27"/>
                </a:cxn>
                <a:cxn ang="0">
                  <a:pos x="96" y="35"/>
                </a:cxn>
                <a:cxn ang="0">
                  <a:pos x="97" y="46"/>
                </a:cxn>
                <a:cxn ang="0">
                  <a:pos x="96" y="56"/>
                </a:cxn>
                <a:cxn ang="0">
                  <a:pos x="94" y="65"/>
                </a:cxn>
                <a:cxn ang="0">
                  <a:pos x="90" y="73"/>
                </a:cxn>
                <a:cxn ang="0">
                  <a:pos x="86" y="79"/>
                </a:cxn>
                <a:cxn ang="0">
                  <a:pos x="81" y="84"/>
                </a:cxn>
                <a:cxn ang="0">
                  <a:pos x="74" y="89"/>
                </a:cxn>
                <a:cxn ang="0">
                  <a:pos x="65" y="94"/>
                </a:cxn>
                <a:cxn ang="0">
                  <a:pos x="56" y="96"/>
                </a:cxn>
                <a:cxn ang="0">
                  <a:pos x="51" y="97"/>
                </a:cxn>
                <a:cxn ang="0">
                  <a:pos x="43" y="96"/>
                </a:cxn>
                <a:cxn ang="0">
                  <a:pos x="37" y="95"/>
                </a:cxn>
                <a:cxn ang="0">
                  <a:pos x="28" y="92"/>
                </a:cxn>
                <a:cxn ang="0">
                  <a:pos x="20" y="87"/>
                </a:cxn>
                <a:cxn ang="0">
                  <a:pos x="13" y="81"/>
                </a:cxn>
                <a:cxn ang="0">
                  <a:pos x="7" y="73"/>
                </a:cxn>
                <a:cxn ang="0">
                  <a:pos x="3" y="65"/>
                </a:cxn>
                <a:cxn ang="0">
                  <a:pos x="1" y="55"/>
                </a:cxn>
                <a:cxn ang="0">
                  <a:pos x="0" y="50"/>
                </a:cxn>
              </a:cxnLst>
              <a:rect l="0" t="0" r="r" b="b"/>
              <a:pathLst>
                <a:path w="98" h="98">
                  <a:moveTo>
                    <a:pt x="0" y="50"/>
                  </a:moveTo>
                  <a:lnTo>
                    <a:pt x="0" y="45"/>
                  </a:lnTo>
                  <a:lnTo>
                    <a:pt x="1" y="41"/>
                  </a:lnTo>
                  <a:lnTo>
                    <a:pt x="2" y="35"/>
                  </a:lnTo>
                  <a:lnTo>
                    <a:pt x="3" y="32"/>
                  </a:lnTo>
                  <a:lnTo>
                    <a:pt x="5" y="26"/>
                  </a:lnTo>
                  <a:lnTo>
                    <a:pt x="7" y="23"/>
                  </a:lnTo>
                  <a:lnTo>
                    <a:pt x="10" y="18"/>
                  </a:lnTo>
                  <a:lnTo>
                    <a:pt x="12" y="15"/>
                  </a:lnTo>
                  <a:lnTo>
                    <a:pt x="15" y="12"/>
                  </a:lnTo>
                  <a:lnTo>
                    <a:pt x="19" y="9"/>
                  </a:lnTo>
                  <a:lnTo>
                    <a:pt x="23" y="6"/>
                  </a:lnTo>
                  <a:lnTo>
                    <a:pt x="27" y="4"/>
                  </a:lnTo>
                  <a:lnTo>
                    <a:pt x="32" y="2"/>
                  </a:lnTo>
                  <a:lnTo>
                    <a:pt x="36" y="1"/>
                  </a:lnTo>
                  <a:lnTo>
                    <a:pt x="41" y="0"/>
                  </a:lnTo>
                  <a:lnTo>
                    <a:pt x="46" y="0"/>
                  </a:lnTo>
                  <a:lnTo>
                    <a:pt x="51" y="0"/>
                  </a:lnTo>
                  <a:lnTo>
                    <a:pt x="53" y="0"/>
                  </a:lnTo>
                  <a:lnTo>
                    <a:pt x="55" y="0"/>
                  </a:lnTo>
                  <a:lnTo>
                    <a:pt x="60" y="1"/>
                  </a:lnTo>
                  <a:lnTo>
                    <a:pt x="64" y="2"/>
                  </a:lnTo>
                  <a:lnTo>
                    <a:pt x="68" y="4"/>
                  </a:lnTo>
                  <a:lnTo>
                    <a:pt x="73" y="7"/>
                  </a:lnTo>
                  <a:lnTo>
                    <a:pt x="77" y="9"/>
                  </a:lnTo>
                  <a:lnTo>
                    <a:pt x="81" y="12"/>
                  </a:lnTo>
                  <a:lnTo>
                    <a:pt x="84" y="15"/>
                  </a:lnTo>
                  <a:lnTo>
                    <a:pt x="86" y="19"/>
                  </a:lnTo>
                  <a:lnTo>
                    <a:pt x="90" y="23"/>
                  </a:lnTo>
                  <a:lnTo>
                    <a:pt x="91" y="27"/>
                  </a:lnTo>
                  <a:lnTo>
                    <a:pt x="94" y="32"/>
                  </a:lnTo>
                  <a:lnTo>
                    <a:pt x="96" y="35"/>
                  </a:lnTo>
                  <a:lnTo>
                    <a:pt x="96" y="41"/>
                  </a:lnTo>
                  <a:lnTo>
                    <a:pt x="97" y="46"/>
                  </a:lnTo>
                  <a:lnTo>
                    <a:pt x="97" y="51"/>
                  </a:lnTo>
                  <a:lnTo>
                    <a:pt x="96" y="56"/>
                  </a:lnTo>
                  <a:lnTo>
                    <a:pt x="96" y="61"/>
                  </a:lnTo>
                  <a:lnTo>
                    <a:pt x="94" y="65"/>
                  </a:lnTo>
                  <a:lnTo>
                    <a:pt x="92" y="70"/>
                  </a:lnTo>
                  <a:lnTo>
                    <a:pt x="90" y="73"/>
                  </a:lnTo>
                  <a:lnTo>
                    <a:pt x="87" y="78"/>
                  </a:lnTo>
                  <a:lnTo>
                    <a:pt x="86" y="79"/>
                  </a:lnTo>
                  <a:lnTo>
                    <a:pt x="85" y="81"/>
                  </a:lnTo>
                  <a:lnTo>
                    <a:pt x="81" y="84"/>
                  </a:lnTo>
                  <a:lnTo>
                    <a:pt x="77" y="87"/>
                  </a:lnTo>
                  <a:lnTo>
                    <a:pt x="74" y="89"/>
                  </a:lnTo>
                  <a:lnTo>
                    <a:pt x="69" y="92"/>
                  </a:lnTo>
                  <a:lnTo>
                    <a:pt x="65" y="94"/>
                  </a:lnTo>
                  <a:lnTo>
                    <a:pt x="60" y="95"/>
                  </a:lnTo>
                  <a:lnTo>
                    <a:pt x="56" y="96"/>
                  </a:lnTo>
                  <a:lnTo>
                    <a:pt x="54" y="96"/>
                  </a:lnTo>
                  <a:lnTo>
                    <a:pt x="51" y="97"/>
                  </a:lnTo>
                  <a:lnTo>
                    <a:pt x="46" y="97"/>
                  </a:lnTo>
                  <a:lnTo>
                    <a:pt x="43" y="96"/>
                  </a:lnTo>
                  <a:lnTo>
                    <a:pt x="41" y="96"/>
                  </a:lnTo>
                  <a:lnTo>
                    <a:pt x="37" y="95"/>
                  </a:lnTo>
                  <a:lnTo>
                    <a:pt x="33" y="94"/>
                  </a:lnTo>
                  <a:lnTo>
                    <a:pt x="28" y="92"/>
                  </a:lnTo>
                  <a:lnTo>
                    <a:pt x="23" y="89"/>
                  </a:lnTo>
                  <a:lnTo>
                    <a:pt x="20" y="87"/>
                  </a:lnTo>
                  <a:lnTo>
                    <a:pt x="16" y="84"/>
                  </a:lnTo>
                  <a:lnTo>
                    <a:pt x="13" y="81"/>
                  </a:lnTo>
                  <a:lnTo>
                    <a:pt x="10" y="78"/>
                  </a:lnTo>
                  <a:lnTo>
                    <a:pt x="7" y="73"/>
                  </a:lnTo>
                  <a:lnTo>
                    <a:pt x="5" y="69"/>
                  </a:lnTo>
                  <a:lnTo>
                    <a:pt x="3" y="65"/>
                  </a:lnTo>
                  <a:lnTo>
                    <a:pt x="2" y="59"/>
                  </a:lnTo>
                  <a:lnTo>
                    <a:pt x="1" y="55"/>
                  </a:lnTo>
                  <a:lnTo>
                    <a:pt x="0" y="53"/>
                  </a:lnTo>
                  <a:lnTo>
                    <a:pt x="0" y="50"/>
                  </a:lnTo>
                </a:path>
              </a:pathLst>
            </a:custGeom>
            <a:pattFill prst="openDmnd">
              <a:fgClr>
                <a:srgbClr val="808080"/>
              </a:fgClr>
              <a:bgClr>
                <a:srgbClr val="FFFFFF"/>
              </a:bgClr>
            </a:patt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3670" name="Group 86"/>
          <p:cNvGrpSpPr>
            <a:grpSpLocks/>
          </p:cNvGrpSpPr>
          <p:nvPr/>
        </p:nvGrpSpPr>
        <p:grpSpPr bwMode="auto">
          <a:xfrm>
            <a:off x="6124576" y="2133600"/>
            <a:ext cx="811213" cy="171450"/>
            <a:chOff x="2898" y="1344"/>
            <a:chExt cx="511" cy="108"/>
          </a:xfrm>
        </p:grpSpPr>
        <p:sp>
          <p:nvSpPr>
            <p:cNvPr id="323671" name="Freeform 87"/>
            <p:cNvSpPr>
              <a:spLocks/>
            </p:cNvSpPr>
            <p:nvPr/>
          </p:nvSpPr>
          <p:spPr bwMode="auto">
            <a:xfrm>
              <a:off x="2898" y="1386"/>
              <a:ext cx="511" cy="66"/>
            </a:xfrm>
            <a:custGeom>
              <a:avLst/>
              <a:gdLst/>
              <a:ahLst/>
              <a:cxnLst>
                <a:cxn ang="0">
                  <a:pos x="287" y="15"/>
                </a:cxn>
                <a:cxn ang="0">
                  <a:pos x="284" y="15"/>
                </a:cxn>
                <a:cxn ang="0">
                  <a:pos x="284" y="3"/>
                </a:cxn>
                <a:cxn ang="0">
                  <a:pos x="287" y="3"/>
                </a:cxn>
                <a:cxn ang="0">
                  <a:pos x="287" y="0"/>
                </a:cxn>
                <a:cxn ang="0">
                  <a:pos x="305" y="0"/>
                </a:cxn>
                <a:cxn ang="0">
                  <a:pos x="305" y="1"/>
                </a:cxn>
                <a:cxn ang="0">
                  <a:pos x="313" y="1"/>
                </a:cxn>
                <a:cxn ang="0">
                  <a:pos x="313" y="0"/>
                </a:cxn>
                <a:cxn ang="0">
                  <a:pos x="332" y="0"/>
                </a:cxn>
                <a:cxn ang="0">
                  <a:pos x="332" y="3"/>
                </a:cxn>
                <a:cxn ang="0">
                  <a:pos x="335" y="3"/>
                </a:cxn>
                <a:cxn ang="0">
                  <a:pos x="335" y="9"/>
                </a:cxn>
                <a:cxn ang="0">
                  <a:pos x="339" y="9"/>
                </a:cxn>
                <a:cxn ang="0">
                  <a:pos x="339" y="13"/>
                </a:cxn>
                <a:cxn ang="0">
                  <a:pos x="342" y="13"/>
                </a:cxn>
                <a:cxn ang="0">
                  <a:pos x="342" y="18"/>
                </a:cxn>
                <a:cxn ang="0">
                  <a:pos x="339" y="18"/>
                </a:cxn>
                <a:cxn ang="0">
                  <a:pos x="339" y="21"/>
                </a:cxn>
                <a:cxn ang="0">
                  <a:pos x="339" y="22"/>
                </a:cxn>
                <a:cxn ang="0">
                  <a:pos x="346" y="19"/>
                </a:cxn>
                <a:cxn ang="0">
                  <a:pos x="351" y="22"/>
                </a:cxn>
                <a:cxn ang="0">
                  <a:pos x="361" y="22"/>
                </a:cxn>
                <a:cxn ang="0">
                  <a:pos x="361" y="29"/>
                </a:cxn>
                <a:cxn ang="0">
                  <a:pos x="364" y="31"/>
                </a:cxn>
                <a:cxn ang="0">
                  <a:pos x="364" y="21"/>
                </a:cxn>
                <a:cxn ang="0">
                  <a:pos x="366" y="21"/>
                </a:cxn>
                <a:cxn ang="0">
                  <a:pos x="366" y="31"/>
                </a:cxn>
                <a:cxn ang="0">
                  <a:pos x="505" y="31"/>
                </a:cxn>
                <a:cxn ang="0">
                  <a:pos x="510" y="34"/>
                </a:cxn>
                <a:cxn ang="0">
                  <a:pos x="510" y="51"/>
                </a:cxn>
                <a:cxn ang="0">
                  <a:pos x="505" y="54"/>
                </a:cxn>
                <a:cxn ang="0">
                  <a:pos x="501" y="65"/>
                </a:cxn>
                <a:cxn ang="0">
                  <a:pos x="28" y="65"/>
                </a:cxn>
                <a:cxn ang="0">
                  <a:pos x="28" y="55"/>
                </a:cxn>
                <a:cxn ang="0">
                  <a:pos x="27" y="51"/>
                </a:cxn>
                <a:cxn ang="0">
                  <a:pos x="25" y="47"/>
                </a:cxn>
                <a:cxn ang="0">
                  <a:pos x="24" y="44"/>
                </a:cxn>
                <a:cxn ang="0">
                  <a:pos x="9" y="35"/>
                </a:cxn>
                <a:cxn ang="0">
                  <a:pos x="0" y="35"/>
                </a:cxn>
                <a:cxn ang="0">
                  <a:pos x="6" y="31"/>
                </a:cxn>
                <a:cxn ang="0">
                  <a:pos x="287" y="31"/>
                </a:cxn>
                <a:cxn ang="0">
                  <a:pos x="349" y="31"/>
                </a:cxn>
                <a:cxn ang="0">
                  <a:pos x="349" y="24"/>
                </a:cxn>
                <a:cxn ang="0">
                  <a:pos x="346" y="22"/>
                </a:cxn>
                <a:cxn ang="0">
                  <a:pos x="339" y="24"/>
                </a:cxn>
                <a:cxn ang="0">
                  <a:pos x="339" y="31"/>
                </a:cxn>
                <a:cxn ang="0">
                  <a:pos x="287" y="31"/>
                </a:cxn>
                <a:cxn ang="0">
                  <a:pos x="287" y="15"/>
                </a:cxn>
              </a:cxnLst>
              <a:rect l="0" t="0" r="r" b="b"/>
              <a:pathLst>
                <a:path w="511" h="66">
                  <a:moveTo>
                    <a:pt x="287" y="15"/>
                  </a:moveTo>
                  <a:lnTo>
                    <a:pt x="284" y="15"/>
                  </a:lnTo>
                  <a:lnTo>
                    <a:pt x="284" y="3"/>
                  </a:lnTo>
                  <a:lnTo>
                    <a:pt x="287" y="3"/>
                  </a:lnTo>
                  <a:lnTo>
                    <a:pt x="287" y="0"/>
                  </a:lnTo>
                  <a:lnTo>
                    <a:pt x="305" y="0"/>
                  </a:lnTo>
                  <a:lnTo>
                    <a:pt x="305" y="1"/>
                  </a:lnTo>
                  <a:lnTo>
                    <a:pt x="313" y="1"/>
                  </a:lnTo>
                  <a:lnTo>
                    <a:pt x="313" y="0"/>
                  </a:lnTo>
                  <a:lnTo>
                    <a:pt x="332" y="0"/>
                  </a:lnTo>
                  <a:lnTo>
                    <a:pt x="332" y="3"/>
                  </a:lnTo>
                  <a:lnTo>
                    <a:pt x="335" y="3"/>
                  </a:lnTo>
                  <a:lnTo>
                    <a:pt x="335" y="9"/>
                  </a:lnTo>
                  <a:lnTo>
                    <a:pt x="339" y="9"/>
                  </a:lnTo>
                  <a:lnTo>
                    <a:pt x="339" y="13"/>
                  </a:lnTo>
                  <a:lnTo>
                    <a:pt x="342" y="13"/>
                  </a:lnTo>
                  <a:lnTo>
                    <a:pt x="342" y="18"/>
                  </a:lnTo>
                  <a:lnTo>
                    <a:pt x="339" y="18"/>
                  </a:lnTo>
                  <a:lnTo>
                    <a:pt x="339" y="21"/>
                  </a:lnTo>
                  <a:lnTo>
                    <a:pt x="339" y="22"/>
                  </a:lnTo>
                  <a:lnTo>
                    <a:pt x="346" y="19"/>
                  </a:lnTo>
                  <a:lnTo>
                    <a:pt x="351" y="22"/>
                  </a:lnTo>
                  <a:lnTo>
                    <a:pt x="361" y="22"/>
                  </a:lnTo>
                  <a:lnTo>
                    <a:pt x="361" y="29"/>
                  </a:lnTo>
                  <a:lnTo>
                    <a:pt x="364" y="31"/>
                  </a:lnTo>
                  <a:lnTo>
                    <a:pt x="364" y="21"/>
                  </a:lnTo>
                  <a:lnTo>
                    <a:pt x="366" y="21"/>
                  </a:lnTo>
                  <a:lnTo>
                    <a:pt x="366" y="31"/>
                  </a:lnTo>
                  <a:lnTo>
                    <a:pt x="505" y="31"/>
                  </a:lnTo>
                  <a:lnTo>
                    <a:pt x="510" y="34"/>
                  </a:lnTo>
                  <a:lnTo>
                    <a:pt x="510" y="51"/>
                  </a:lnTo>
                  <a:lnTo>
                    <a:pt x="505" y="54"/>
                  </a:lnTo>
                  <a:lnTo>
                    <a:pt x="501" y="65"/>
                  </a:lnTo>
                  <a:lnTo>
                    <a:pt x="28" y="65"/>
                  </a:lnTo>
                  <a:lnTo>
                    <a:pt x="28" y="55"/>
                  </a:lnTo>
                  <a:lnTo>
                    <a:pt x="27" y="51"/>
                  </a:lnTo>
                  <a:lnTo>
                    <a:pt x="25" y="47"/>
                  </a:lnTo>
                  <a:lnTo>
                    <a:pt x="24" y="44"/>
                  </a:lnTo>
                  <a:lnTo>
                    <a:pt x="9" y="35"/>
                  </a:lnTo>
                  <a:lnTo>
                    <a:pt x="0" y="35"/>
                  </a:lnTo>
                  <a:lnTo>
                    <a:pt x="6" y="31"/>
                  </a:lnTo>
                  <a:lnTo>
                    <a:pt x="287" y="31"/>
                  </a:lnTo>
                  <a:lnTo>
                    <a:pt x="349" y="31"/>
                  </a:lnTo>
                  <a:lnTo>
                    <a:pt x="349" y="24"/>
                  </a:lnTo>
                  <a:lnTo>
                    <a:pt x="346" y="22"/>
                  </a:lnTo>
                  <a:lnTo>
                    <a:pt x="339" y="24"/>
                  </a:lnTo>
                  <a:lnTo>
                    <a:pt x="339" y="31"/>
                  </a:lnTo>
                  <a:lnTo>
                    <a:pt x="287" y="31"/>
                  </a:lnTo>
                  <a:lnTo>
                    <a:pt x="287" y="1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72" name="Freeform 88"/>
            <p:cNvSpPr>
              <a:spLocks/>
            </p:cNvSpPr>
            <p:nvPr/>
          </p:nvSpPr>
          <p:spPr bwMode="auto">
            <a:xfrm>
              <a:off x="3252" y="1391"/>
              <a:ext cx="7" cy="22"/>
            </a:xfrm>
            <a:custGeom>
              <a:avLst/>
              <a:gdLst/>
              <a:ahLst/>
              <a:cxnLst>
                <a:cxn ang="0">
                  <a:pos x="0" y="21"/>
                </a:cxn>
                <a:cxn ang="0">
                  <a:pos x="0" y="0"/>
                </a:cxn>
                <a:cxn ang="0">
                  <a:pos x="6" y="0"/>
                </a:cxn>
                <a:cxn ang="0">
                  <a:pos x="6" y="21"/>
                </a:cxn>
                <a:cxn ang="0">
                  <a:pos x="0" y="21"/>
                </a:cxn>
              </a:cxnLst>
              <a:rect l="0" t="0" r="r" b="b"/>
              <a:pathLst>
                <a:path w="7" h="22">
                  <a:moveTo>
                    <a:pt x="0" y="21"/>
                  </a:moveTo>
                  <a:lnTo>
                    <a:pt x="0" y="0"/>
                  </a:lnTo>
                  <a:lnTo>
                    <a:pt x="6" y="0"/>
                  </a:lnTo>
                  <a:lnTo>
                    <a:pt x="6" y="21"/>
                  </a:lnTo>
                  <a:lnTo>
                    <a:pt x="0" y="2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73" name="Line 89"/>
            <p:cNvSpPr>
              <a:spLocks noChangeShapeType="1"/>
            </p:cNvSpPr>
            <p:nvPr/>
          </p:nvSpPr>
          <p:spPr bwMode="auto">
            <a:xfrm>
              <a:off x="3252" y="1394"/>
              <a:ext cx="6" cy="0"/>
            </a:xfrm>
            <a:prstGeom prst="line">
              <a:avLst/>
            </a:prstGeom>
            <a:noFill/>
            <a:ln w="12700">
              <a:solidFill>
                <a:srgbClr val="000000"/>
              </a:solidFill>
              <a:round/>
              <a:headEnd/>
              <a:tailEnd/>
            </a:ln>
            <a:effectLst/>
          </p:spPr>
          <p:txBody>
            <a:bodyPr wrap="none" anchor="ctr"/>
            <a:lstStyle/>
            <a:p>
              <a:endParaRPr lang="en-US"/>
            </a:p>
          </p:txBody>
        </p:sp>
        <p:sp>
          <p:nvSpPr>
            <p:cNvPr id="323674" name="Freeform 90"/>
            <p:cNvSpPr>
              <a:spLocks/>
            </p:cNvSpPr>
            <p:nvPr/>
          </p:nvSpPr>
          <p:spPr bwMode="auto">
            <a:xfrm>
              <a:off x="3252" y="1391"/>
              <a:ext cx="7" cy="22"/>
            </a:xfrm>
            <a:custGeom>
              <a:avLst/>
              <a:gdLst/>
              <a:ahLst/>
              <a:cxnLst>
                <a:cxn ang="0">
                  <a:pos x="6" y="0"/>
                </a:cxn>
                <a:cxn ang="0">
                  <a:pos x="0" y="5"/>
                </a:cxn>
                <a:cxn ang="0">
                  <a:pos x="6" y="10"/>
                </a:cxn>
                <a:cxn ang="0">
                  <a:pos x="0" y="16"/>
                </a:cxn>
                <a:cxn ang="0">
                  <a:pos x="6" y="21"/>
                </a:cxn>
                <a:cxn ang="0">
                  <a:pos x="6" y="0"/>
                </a:cxn>
              </a:cxnLst>
              <a:rect l="0" t="0" r="r" b="b"/>
              <a:pathLst>
                <a:path w="7" h="22">
                  <a:moveTo>
                    <a:pt x="6" y="0"/>
                  </a:moveTo>
                  <a:lnTo>
                    <a:pt x="0" y="5"/>
                  </a:lnTo>
                  <a:lnTo>
                    <a:pt x="6" y="10"/>
                  </a:lnTo>
                  <a:lnTo>
                    <a:pt x="0" y="16"/>
                  </a:lnTo>
                  <a:lnTo>
                    <a:pt x="6" y="21"/>
                  </a:lnTo>
                  <a:lnTo>
                    <a:pt x="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75" name="Freeform 91"/>
            <p:cNvSpPr>
              <a:spLocks/>
            </p:cNvSpPr>
            <p:nvPr/>
          </p:nvSpPr>
          <p:spPr bwMode="auto">
            <a:xfrm>
              <a:off x="3252" y="1391"/>
              <a:ext cx="7" cy="22"/>
            </a:xfrm>
            <a:custGeom>
              <a:avLst/>
              <a:gdLst/>
              <a:ahLst/>
              <a:cxnLst>
                <a:cxn ang="0">
                  <a:pos x="0" y="0"/>
                </a:cxn>
                <a:cxn ang="0">
                  <a:pos x="6" y="5"/>
                </a:cxn>
                <a:cxn ang="0">
                  <a:pos x="0" y="10"/>
                </a:cxn>
                <a:cxn ang="0">
                  <a:pos x="6" y="16"/>
                </a:cxn>
                <a:cxn ang="0">
                  <a:pos x="0" y="21"/>
                </a:cxn>
                <a:cxn ang="0">
                  <a:pos x="0" y="0"/>
                </a:cxn>
              </a:cxnLst>
              <a:rect l="0" t="0" r="r" b="b"/>
              <a:pathLst>
                <a:path w="7" h="22">
                  <a:moveTo>
                    <a:pt x="0" y="0"/>
                  </a:moveTo>
                  <a:lnTo>
                    <a:pt x="6" y="5"/>
                  </a:lnTo>
                  <a:lnTo>
                    <a:pt x="0" y="10"/>
                  </a:lnTo>
                  <a:lnTo>
                    <a:pt x="6" y="16"/>
                  </a:lnTo>
                  <a:lnTo>
                    <a:pt x="0" y="21"/>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76" name="Freeform 92"/>
            <p:cNvSpPr>
              <a:spLocks/>
            </p:cNvSpPr>
            <p:nvPr/>
          </p:nvSpPr>
          <p:spPr bwMode="auto">
            <a:xfrm>
              <a:off x="3249" y="1382"/>
              <a:ext cx="13" cy="7"/>
            </a:xfrm>
            <a:custGeom>
              <a:avLst/>
              <a:gdLst/>
              <a:ahLst/>
              <a:cxnLst>
                <a:cxn ang="0">
                  <a:pos x="7" y="0"/>
                </a:cxn>
                <a:cxn ang="0">
                  <a:pos x="8" y="1"/>
                </a:cxn>
                <a:cxn ang="0">
                  <a:pos x="9" y="1"/>
                </a:cxn>
                <a:cxn ang="0">
                  <a:pos x="10" y="1"/>
                </a:cxn>
                <a:cxn ang="0">
                  <a:pos x="11" y="1"/>
                </a:cxn>
                <a:cxn ang="0">
                  <a:pos x="11" y="2"/>
                </a:cxn>
                <a:cxn ang="0">
                  <a:pos x="12" y="3"/>
                </a:cxn>
                <a:cxn ang="0">
                  <a:pos x="12" y="3"/>
                </a:cxn>
                <a:cxn ang="0">
                  <a:pos x="12" y="4"/>
                </a:cxn>
                <a:cxn ang="0">
                  <a:pos x="12" y="5"/>
                </a:cxn>
                <a:cxn ang="0">
                  <a:pos x="11" y="5"/>
                </a:cxn>
                <a:cxn ang="0">
                  <a:pos x="11" y="6"/>
                </a:cxn>
                <a:cxn ang="0">
                  <a:pos x="10" y="6"/>
                </a:cxn>
                <a:cxn ang="0">
                  <a:pos x="9" y="6"/>
                </a:cxn>
                <a:cxn ang="0">
                  <a:pos x="8" y="6"/>
                </a:cxn>
                <a:cxn ang="0">
                  <a:pos x="7" y="6"/>
                </a:cxn>
                <a:cxn ang="0">
                  <a:pos x="6" y="6"/>
                </a:cxn>
                <a:cxn ang="0">
                  <a:pos x="5" y="6"/>
                </a:cxn>
                <a:cxn ang="0">
                  <a:pos x="4" y="6"/>
                </a:cxn>
                <a:cxn ang="0">
                  <a:pos x="3" y="6"/>
                </a:cxn>
                <a:cxn ang="0">
                  <a:pos x="2" y="6"/>
                </a:cxn>
                <a:cxn ang="0">
                  <a:pos x="1" y="5"/>
                </a:cxn>
                <a:cxn ang="0">
                  <a:pos x="0" y="4"/>
                </a:cxn>
                <a:cxn ang="0">
                  <a:pos x="0" y="3"/>
                </a:cxn>
                <a:cxn ang="0">
                  <a:pos x="0" y="3"/>
                </a:cxn>
                <a:cxn ang="0">
                  <a:pos x="1" y="3"/>
                </a:cxn>
                <a:cxn ang="0">
                  <a:pos x="1" y="2"/>
                </a:cxn>
                <a:cxn ang="0">
                  <a:pos x="2" y="1"/>
                </a:cxn>
                <a:cxn ang="0">
                  <a:pos x="3" y="1"/>
                </a:cxn>
                <a:cxn ang="0">
                  <a:pos x="4" y="1"/>
                </a:cxn>
                <a:cxn ang="0">
                  <a:pos x="5" y="1"/>
                </a:cxn>
                <a:cxn ang="0">
                  <a:pos x="6" y="0"/>
                </a:cxn>
                <a:cxn ang="0">
                  <a:pos x="7" y="0"/>
                </a:cxn>
              </a:cxnLst>
              <a:rect l="0" t="0" r="r" b="b"/>
              <a:pathLst>
                <a:path w="13" h="7">
                  <a:moveTo>
                    <a:pt x="7" y="0"/>
                  </a:moveTo>
                  <a:lnTo>
                    <a:pt x="8" y="1"/>
                  </a:lnTo>
                  <a:lnTo>
                    <a:pt x="9" y="1"/>
                  </a:lnTo>
                  <a:lnTo>
                    <a:pt x="10" y="1"/>
                  </a:lnTo>
                  <a:lnTo>
                    <a:pt x="11" y="1"/>
                  </a:lnTo>
                  <a:lnTo>
                    <a:pt x="11" y="2"/>
                  </a:lnTo>
                  <a:lnTo>
                    <a:pt x="12" y="3"/>
                  </a:lnTo>
                  <a:lnTo>
                    <a:pt x="12" y="3"/>
                  </a:lnTo>
                  <a:lnTo>
                    <a:pt x="12" y="4"/>
                  </a:lnTo>
                  <a:lnTo>
                    <a:pt x="12" y="5"/>
                  </a:lnTo>
                  <a:lnTo>
                    <a:pt x="11" y="5"/>
                  </a:lnTo>
                  <a:lnTo>
                    <a:pt x="11" y="6"/>
                  </a:lnTo>
                  <a:lnTo>
                    <a:pt x="10" y="6"/>
                  </a:lnTo>
                  <a:lnTo>
                    <a:pt x="9" y="6"/>
                  </a:lnTo>
                  <a:lnTo>
                    <a:pt x="8" y="6"/>
                  </a:lnTo>
                  <a:lnTo>
                    <a:pt x="7" y="6"/>
                  </a:lnTo>
                  <a:lnTo>
                    <a:pt x="6" y="6"/>
                  </a:lnTo>
                  <a:lnTo>
                    <a:pt x="5" y="6"/>
                  </a:lnTo>
                  <a:lnTo>
                    <a:pt x="4" y="6"/>
                  </a:lnTo>
                  <a:lnTo>
                    <a:pt x="3" y="6"/>
                  </a:lnTo>
                  <a:lnTo>
                    <a:pt x="2" y="6"/>
                  </a:lnTo>
                  <a:lnTo>
                    <a:pt x="1" y="5"/>
                  </a:lnTo>
                  <a:lnTo>
                    <a:pt x="0" y="4"/>
                  </a:lnTo>
                  <a:lnTo>
                    <a:pt x="0" y="3"/>
                  </a:lnTo>
                  <a:lnTo>
                    <a:pt x="0" y="3"/>
                  </a:lnTo>
                  <a:lnTo>
                    <a:pt x="1" y="3"/>
                  </a:lnTo>
                  <a:lnTo>
                    <a:pt x="1" y="2"/>
                  </a:lnTo>
                  <a:lnTo>
                    <a:pt x="2" y="1"/>
                  </a:lnTo>
                  <a:lnTo>
                    <a:pt x="3" y="1"/>
                  </a:lnTo>
                  <a:lnTo>
                    <a:pt x="4" y="1"/>
                  </a:lnTo>
                  <a:lnTo>
                    <a:pt x="5" y="1"/>
                  </a:lnTo>
                  <a:lnTo>
                    <a:pt x="6" y="0"/>
                  </a:lnTo>
                  <a:lnTo>
                    <a:pt x="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77" name="Line 93"/>
            <p:cNvSpPr>
              <a:spLocks noChangeShapeType="1"/>
            </p:cNvSpPr>
            <p:nvPr/>
          </p:nvSpPr>
          <p:spPr bwMode="auto">
            <a:xfrm>
              <a:off x="3254" y="1388"/>
              <a:ext cx="0" cy="3"/>
            </a:xfrm>
            <a:prstGeom prst="line">
              <a:avLst/>
            </a:prstGeom>
            <a:noFill/>
            <a:ln w="12700">
              <a:solidFill>
                <a:srgbClr val="000000"/>
              </a:solidFill>
              <a:round/>
              <a:headEnd/>
              <a:tailEnd/>
            </a:ln>
            <a:effectLst/>
          </p:spPr>
          <p:txBody>
            <a:bodyPr wrap="none" anchor="ctr"/>
            <a:lstStyle/>
            <a:p>
              <a:endParaRPr lang="en-US"/>
            </a:p>
          </p:txBody>
        </p:sp>
        <p:sp>
          <p:nvSpPr>
            <p:cNvPr id="323678" name="Line 94"/>
            <p:cNvSpPr>
              <a:spLocks noChangeShapeType="1"/>
            </p:cNvSpPr>
            <p:nvPr/>
          </p:nvSpPr>
          <p:spPr bwMode="auto">
            <a:xfrm>
              <a:off x="3257" y="1388"/>
              <a:ext cx="0" cy="3"/>
            </a:xfrm>
            <a:prstGeom prst="line">
              <a:avLst/>
            </a:prstGeom>
            <a:noFill/>
            <a:ln w="12700">
              <a:solidFill>
                <a:srgbClr val="000000"/>
              </a:solidFill>
              <a:round/>
              <a:headEnd/>
              <a:tailEnd/>
            </a:ln>
            <a:effectLst/>
          </p:spPr>
          <p:txBody>
            <a:bodyPr wrap="none" anchor="ctr"/>
            <a:lstStyle/>
            <a:p>
              <a:endParaRPr lang="en-US"/>
            </a:p>
          </p:txBody>
        </p:sp>
        <p:sp>
          <p:nvSpPr>
            <p:cNvPr id="323679" name="Line 95"/>
            <p:cNvSpPr>
              <a:spLocks noChangeShapeType="1"/>
            </p:cNvSpPr>
            <p:nvPr/>
          </p:nvSpPr>
          <p:spPr bwMode="auto">
            <a:xfrm flipH="1">
              <a:off x="3245" y="1386"/>
              <a:ext cx="20" cy="0"/>
            </a:xfrm>
            <a:prstGeom prst="line">
              <a:avLst/>
            </a:prstGeom>
            <a:noFill/>
            <a:ln w="12700">
              <a:solidFill>
                <a:srgbClr val="000000"/>
              </a:solidFill>
              <a:round/>
              <a:headEnd/>
              <a:tailEnd/>
            </a:ln>
            <a:effectLst/>
          </p:spPr>
          <p:txBody>
            <a:bodyPr wrap="none" anchor="ctr"/>
            <a:lstStyle/>
            <a:p>
              <a:endParaRPr lang="en-US"/>
            </a:p>
          </p:txBody>
        </p:sp>
        <p:sp>
          <p:nvSpPr>
            <p:cNvPr id="323680" name="Line 96"/>
            <p:cNvSpPr>
              <a:spLocks noChangeShapeType="1"/>
            </p:cNvSpPr>
            <p:nvPr/>
          </p:nvSpPr>
          <p:spPr bwMode="auto">
            <a:xfrm>
              <a:off x="3253" y="1386"/>
              <a:ext cx="4" cy="0"/>
            </a:xfrm>
            <a:prstGeom prst="line">
              <a:avLst/>
            </a:prstGeom>
            <a:noFill/>
            <a:ln w="12700">
              <a:solidFill>
                <a:srgbClr val="000000"/>
              </a:solidFill>
              <a:round/>
              <a:headEnd/>
              <a:tailEnd/>
            </a:ln>
            <a:effectLst/>
          </p:spPr>
          <p:txBody>
            <a:bodyPr wrap="none" anchor="ctr"/>
            <a:lstStyle/>
            <a:p>
              <a:endParaRPr lang="en-US"/>
            </a:p>
          </p:txBody>
        </p:sp>
        <p:sp>
          <p:nvSpPr>
            <p:cNvPr id="323681" name="Freeform 97"/>
            <p:cNvSpPr>
              <a:spLocks/>
            </p:cNvSpPr>
            <p:nvPr/>
          </p:nvSpPr>
          <p:spPr bwMode="auto">
            <a:xfrm>
              <a:off x="3206" y="1344"/>
              <a:ext cx="4" cy="49"/>
            </a:xfrm>
            <a:custGeom>
              <a:avLst/>
              <a:gdLst/>
              <a:ahLst/>
              <a:cxnLst>
                <a:cxn ang="0">
                  <a:pos x="0" y="46"/>
                </a:cxn>
                <a:cxn ang="0">
                  <a:pos x="1" y="0"/>
                </a:cxn>
                <a:cxn ang="0">
                  <a:pos x="3" y="48"/>
                </a:cxn>
                <a:cxn ang="0">
                  <a:pos x="0" y="46"/>
                </a:cxn>
              </a:cxnLst>
              <a:rect l="0" t="0" r="r" b="b"/>
              <a:pathLst>
                <a:path w="4" h="49">
                  <a:moveTo>
                    <a:pt x="0" y="46"/>
                  </a:moveTo>
                  <a:lnTo>
                    <a:pt x="1" y="0"/>
                  </a:lnTo>
                  <a:lnTo>
                    <a:pt x="3" y="48"/>
                  </a:lnTo>
                  <a:lnTo>
                    <a:pt x="0" y="4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82" name="Line 98"/>
            <p:cNvSpPr>
              <a:spLocks noChangeShapeType="1"/>
            </p:cNvSpPr>
            <p:nvPr/>
          </p:nvSpPr>
          <p:spPr bwMode="auto">
            <a:xfrm flipH="1">
              <a:off x="3203" y="1373"/>
              <a:ext cx="19" cy="0"/>
            </a:xfrm>
            <a:prstGeom prst="line">
              <a:avLst/>
            </a:prstGeom>
            <a:noFill/>
            <a:ln w="12700">
              <a:solidFill>
                <a:srgbClr val="000000"/>
              </a:solidFill>
              <a:round/>
              <a:headEnd/>
              <a:tailEnd/>
            </a:ln>
            <a:effectLst/>
          </p:spPr>
          <p:txBody>
            <a:bodyPr wrap="none" anchor="ctr"/>
            <a:lstStyle/>
            <a:p>
              <a:endParaRPr lang="en-US"/>
            </a:p>
          </p:txBody>
        </p:sp>
        <p:sp>
          <p:nvSpPr>
            <p:cNvPr id="323683" name="Line 99"/>
            <p:cNvSpPr>
              <a:spLocks noChangeShapeType="1"/>
            </p:cNvSpPr>
            <p:nvPr/>
          </p:nvSpPr>
          <p:spPr bwMode="auto">
            <a:xfrm>
              <a:off x="3200" y="1366"/>
              <a:ext cx="7" cy="0"/>
            </a:xfrm>
            <a:prstGeom prst="line">
              <a:avLst/>
            </a:prstGeom>
            <a:noFill/>
            <a:ln w="12700">
              <a:solidFill>
                <a:srgbClr val="000000"/>
              </a:solidFill>
              <a:round/>
              <a:headEnd/>
              <a:tailEnd/>
            </a:ln>
            <a:effectLst/>
          </p:spPr>
          <p:txBody>
            <a:bodyPr wrap="none" anchor="ctr"/>
            <a:lstStyle/>
            <a:p>
              <a:endParaRPr lang="en-US"/>
            </a:p>
          </p:txBody>
        </p:sp>
        <p:sp>
          <p:nvSpPr>
            <p:cNvPr id="323684" name="Line 100"/>
            <p:cNvSpPr>
              <a:spLocks noChangeShapeType="1"/>
            </p:cNvSpPr>
            <p:nvPr/>
          </p:nvSpPr>
          <p:spPr bwMode="auto">
            <a:xfrm>
              <a:off x="3202" y="1361"/>
              <a:ext cx="9" cy="0"/>
            </a:xfrm>
            <a:prstGeom prst="line">
              <a:avLst/>
            </a:prstGeom>
            <a:noFill/>
            <a:ln w="12700">
              <a:solidFill>
                <a:srgbClr val="000000"/>
              </a:solidFill>
              <a:round/>
              <a:headEnd/>
              <a:tailEnd/>
            </a:ln>
            <a:effectLst/>
          </p:spPr>
          <p:txBody>
            <a:bodyPr wrap="none" anchor="ctr"/>
            <a:lstStyle/>
            <a:p>
              <a:endParaRPr lang="en-US"/>
            </a:p>
          </p:txBody>
        </p:sp>
        <p:sp>
          <p:nvSpPr>
            <p:cNvPr id="323685" name="Line 101"/>
            <p:cNvSpPr>
              <a:spLocks noChangeShapeType="1"/>
            </p:cNvSpPr>
            <p:nvPr/>
          </p:nvSpPr>
          <p:spPr bwMode="auto">
            <a:xfrm>
              <a:off x="3206" y="1352"/>
              <a:ext cx="2" cy="0"/>
            </a:xfrm>
            <a:prstGeom prst="line">
              <a:avLst/>
            </a:prstGeom>
            <a:noFill/>
            <a:ln w="12700">
              <a:solidFill>
                <a:srgbClr val="000000"/>
              </a:solidFill>
              <a:round/>
              <a:headEnd/>
              <a:tailEnd/>
            </a:ln>
            <a:effectLst/>
          </p:spPr>
          <p:txBody>
            <a:bodyPr wrap="none" anchor="ctr"/>
            <a:lstStyle/>
            <a:p>
              <a:endParaRPr lang="en-US"/>
            </a:p>
          </p:txBody>
        </p:sp>
        <p:sp>
          <p:nvSpPr>
            <p:cNvPr id="323686" name="Line 102"/>
            <p:cNvSpPr>
              <a:spLocks noChangeShapeType="1"/>
            </p:cNvSpPr>
            <p:nvPr/>
          </p:nvSpPr>
          <p:spPr bwMode="auto">
            <a:xfrm flipH="1">
              <a:off x="3203" y="1373"/>
              <a:ext cx="15" cy="2"/>
            </a:xfrm>
            <a:prstGeom prst="line">
              <a:avLst/>
            </a:prstGeom>
            <a:noFill/>
            <a:ln w="12700">
              <a:solidFill>
                <a:srgbClr val="000000"/>
              </a:solidFill>
              <a:round/>
              <a:headEnd/>
              <a:tailEnd/>
            </a:ln>
            <a:effectLst/>
          </p:spPr>
          <p:txBody>
            <a:bodyPr wrap="none" anchor="ctr"/>
            <a:lstStyle/>
            <a:p>
              <a:endParaRPr lang="en-US"/>
            </a:p>
          </p:txBody>
        </p:sp>
        <p:sp>
          <p:nvSpPr>
            <p:cNvPr id="323687" name="Freeform 103"/>
            <p:cNvSpPr>
              <a:spLocks/>
            </p:cNvSpPr>
            <p:nvPr/>
          </p:nvSpPr>
          <p:spPr bwMode="auto">
            <a:xfrm>
              <a:off x="3198" y="1361"/>
              <a:ext cx="17" cy="3"/>
            </a:xfrm>
            <a:custGeom>
              <a:avLst/>
              <a:gdLst/>
              <a:ahLst/>
              <a:cxnLst>
                <a:cxn ang="0">
                  <a:pos x="16" y="0"/>
                </a:cxn>
                <a:cxn ang="0">
                  <a:pos x="8" y="2"/>
                </a:cxn>
                <a:cxn ang="0">
                  <a:pos x="0" y="0"/>
                </a:cxn>
                <a:cxn ang="0">
                  <a:pos x="16" y="0"/>
                </a:cxn>
              </a:cxnLst>
              <a:rect l="0" t="0" r="r" b="b"/>
              <a:pathLst>
                <a:path w="17" h="3">
                  <a:moveTo>
                    <a:pt x="16" y="0"/>
                  </a:moveTo>
                  <a:lnTo>
                    <a:pt x="8" y="2"/>
                  </a:lnTo>
                  <a:lnTo>
                    <a:pt x="0" y="0"/>
                  </a:lnTo>
                  <a:lnTo>
                    <a:pt x="1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88" name="Freeform 104"/>
            <p:cNvSpPr>
              <a:spLocks/>
            </p:cNvSpPr>
            <p:nvPr/>
          </p:nvSpPr>
          <p:spPr bwMode="auto">
            <a:xfrm>
              <a:off x="3214" y="1372"/>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89" name="Freeform 105"/>
            <p:cNvSpPr>
              <a:spLocks/>
            </p:cNvSpPr>
            <p:nvPr/>
          </p:nvSpPr>
          <p:spPr bwMode="auto">
            <a:xfrm>
              <a:off x="3213" y="1369"/>
              <a:ext cx="6" cy="4"/>
            </a:xfrm>
            <a:custGeom>
              <a:avLst/>
              <a:gdLst/>
              <a:ahLst/>
              <a:cxnLst>
                <a:cxn ang="0">
                  <a:pos x="5" y="3"/>
                </a:cxn>
                <a:cxn ang="0">
                  <a:pos x="5" y="0"/>
                </a:cxn>
                <a:cxn ang="0">
                  <a:pos x="0" y="0"/>
                </a:cxn>
                <a:cxn ang="0">
                  <a:pos x="0" y="3"/>
                </a:cxn>
                <a:cxn ang="0">
                  <a:pos x="5" y="3"/>
                </a:cxn>
              </a:cxnLst>
              <a:rect l="0" t="0" r="r" b="b"/>
              <a:pathLst>
                <a:path w="6" h="4">
                  <a:moveTo>
                    <a:pt x="5" y="3"/>
                  </a:moveTo>
                  <a:lnTo>
                    <a:pt x="5" y="0"/>
                  </a:lnTo>
                  <a:lnTo>
                    <a:pt x="0" y="0"/>
                  </a:lnTo>
                  <a:lnTo>
                    <a:pt x="0" y="3"/>
                  </a:lnTo>
                  <a:lnTo>
                    <a:pt x="5" y="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90" name="Freeform 106"/>
            <p:cNvSpPr>
              <a:spLocks/>
            </p:cNvSpPr>
            <p:nvPr/>
          </p:nvSpPr>
          <p:spPr bwMode="auto">
            <a:xfrm>
              <a:off x="3202" y="1363"/>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91" name="Freeform 107"/>
            <p:cNvSpPr>
              <a:spLocks/>
            </p:cNvSpPr>
            <p:nvPr/>
          </p:nvSpPr>
          <p:spPr bwMode="auto">
            <a:xfrm>
              <a:off x="3200" y="1360"/>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692" name="Line 108"/>
            <p:cNvSpPr>
              <a:spLocks noChangeShapeType="1"/>
            </p:cNvSpPr>
            <p:nvPr/>
          </p:nvSpPr>
          <p:spPr bwMode="auto">
            <a:xfrm flipV="1">
              <a:off x="3210" y="1356"/>
              <a:ext cx="0" cy="9"/>
            </a:xfrm>
            <a:prstGeom prst="line">
              <a:avLst/>
            </a:prstGeom>
            <a:noFill/>
            <a:ln w="12700">
              <a:solidFill>
                <a:srgbClr val="000000"/>
              </a:solidFill>
              <a:round/>
              <a:headEnd/>
              <a:tailEnd/>
            </a:ln>
            <a:effectLst/>
          </p:spPr>
          <p:txBody>
            <a:bodyPr wrap="none" anchor="ctr"/>
            <a:lstStyle/>
            <a:p>
              <a:endParaRPr lang="en-US"/>
            </a:p>
          </p:txBody>
        </p:sp>
        <p:sp>
          <p:nvSpPr>
            <p:cNvPr id="323693" name="Line 109"/>
            <p:cNvSpPr>
              <a:spLocks noChangeShapeType="1"/>
            </p:cNvSpPr>
            <p:nvPr/>
          </p:nvSpPr>
          <p:spPr bwMode="auto">
            <a:xfrm>
              <a:off x="3213" y="1360"/>
              <a:ext cx="0" cy="1"/>
            </a:xfrm>
            <a:prstGeom prst="line">
              <a:avLst/>
            </a:prstGeom>
            <a:noFill/>
            <a:ln w="12700">
              <a:solidFill>
                <a:srgbClr val="000000"/>
              </a:solidFill>
              <a:round/>
              <a:headEnd/>
              <a:tailEnd/>
            </a:ln>
            <a:effectLst/>
          </p:spPr>
          <p:txBody>
            <a:bodyPr wrap="none" anchor="ctr"/>
            <a:lstStyle/>
            <a:p>
              <a:endParaRPr lang="en-US"/>
            </a:p>
          </p:txBody>
        </p:sp>
        <p:sp>
          <p:nvSpPr>
            <p:cNvPr id="323694" name="Freeform 110"/>
            <p:cNvSpPr>
              <a:spLocks/>
            </p:cNvSpPr>
            <p:nvPr/>
          </p:nvSpPr>
          <p:spPr bwMode="auto">
            <a:xfrm>
              <a:off x="3204" y="1351"/>
              <a:ext cx="3" cy="2"/>
            </a:xfrm>
            <a:custGeom>
              <a:avLst/>
              <a:gdLst/>
              <a:ahLst/>
              <a:cxnLst>
                <a:cxn ang="0">
                  <a:pos x="0" y="1"/>
                </a:cxn>
                <a:cxn ang="0">
                  <a:pos x="0" y="1"/>
                </a:cxn>
                <a:cxn ang="0">
                  <a:pos x="0" y="0"/>
                </a:cxn>
                <a:cxn ang="0">
                  <a:pos x="2" y="0"/>
                </a:cxn>
                <a:cxn ang="0">
                  <a:pos x="0" y="1"/>
                </a:cxn>
              </a:cxnLst>
              <a:rect l="0" t="0" r="r" b="b"/>
              <a:pathLst>
                <a:path w="3" h="2">
                  <a:moveTo>
                    <a:pt x="0" y="1"/>
                  </a:moveTo>
                  <a:lnTo>
                    <a:pt x="0" y="1"/>
                  </a:lnTo>
                  <a:lnTo>
                    <a:pt x="0" y="0"/>
                  </a:lnTo>
                  <a:lnTo>
                    <a:pt x="2"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3695" name="Group 111"/>
          <p:cNvGrpSpPr>
            <a:grpSpLocks/>
          </p:cNvGrpSpPr>
          <p:nvPr/>
        </p:nvGrpSpPr>
        <p:grpSpPr bwMode="auto">
          <a:xfrm>
            <a:off x="1681164" y="3382963"/>
            <a:ext cx="771525" cy="201612"/>
            <a:chOff x="99" y="2131"/>
            <a:chExt cx="486" cy="127"/>
          </a:xfrm>
        </p:grpSpPr>
        <p:sp>
          <p:nvSpPr>
            <p:cNvPr id="323696" name="Oval 112"/>
            <p:cNvSpPr>
              <a:spLocks noChangeArrowheads="1"/>
            </p:cNvSpPr>
            <p:nvPr/>
          </p:nvSpPr>
          <p:spPr bwMode="auto">
            <a:xfrm>
              <a:off x="324" y="2239"/>
              <a:ext cx="1" cy="6"/>
            </a:xfrm>
            <a:prstGeom prst="ellipse">
              <a:avLst/>
            </a:prstGeom>
            <a:noFill/>
            <a:ln w="12700">
              <a:solidFill>
                <a:srgbClr val="000000"/>
              </a:solidFill>
              <a:round/>
              <a:headEnd/>
              <a:tailEnd/>
            </a:ln>
            <a:effectLst/>
          </p:spPr>
          <p:txBody>
            <a:bodyPr wrap="none" anchor="ctr"/>
            <a:lstStyle/>
            <a:p>
              <a:endParaRPr lang="en-US"/>
            </a:p>
          </p:txBody>
        </p:sp>
        <p:sp>
          <p:nvSpPr>
            <p:cNvPr id="323697" name="Oval 113"/>
            <p:cNvSpPr>
              <a:spLocks noChangeArrowheads="1"/>
            </p:cNvSpPr>
            <p:nvPr/>
          </p:nvSpPr>
          <p:spPr bwMode="auto">
            <a:xfrm>
              <a:off x="135" y="2251"/>
              <a:ext cx="3" cy="1"/>
            </a:xfrm>
            <a:prstGeom prst="ellipse">
              <a:avLst/>
            </a:prstGeom>
            <a:noFill/>
            <a:ln w="12700">
              <a:solidFill>
                <a:srgbClr val="000000"/>
              </a:solidFill>
              <a:round/>
              <a:headEnd/>
              <a:tailEnd/>
            </a:ln>
            <a:effectLst/>
          </p:spPr>
          <p:txBody>
            <a:bodyPr wrap="none" anchor="ctr"/>
            <a:lstStyle/>
            <a:p>
              <a:endParaRPr lang="en-US"/>
            </a:p>
          </p:txBody>
        </p:sp>
        <p:sp>
          <p:nvSpPr>
            <p:cNvPr id="323698" name="Oval 114"/>
            <p:cNvSpPr>
              <a:spLocks noChangeArrowheads="1"/>
            </p:cNvSpPr>
            <p:nvPr/>
          </p:nvSpPr>
          <p:spPr bwMode="auto">
            <a:xfrm>
              <a:off x="99" y="2214"/>
              <a:ext cx="50" cy="11"/>
            </a:xfrm>
            <a:prstGeom prst="ellipse">
              <a:avLst/>
            </a:prstGeom>
            <a:solidFill>
              <a:srgbClr val="000000"/>
            </a:solidFill>
            <a:ln w="12700">
              <a:solidFill>
                <a:srgbClr val="000000"/>
              </a:solidFill>
              <a:round/>
              <a:headEnd/>
              <a:tailEnd/>
            </a:ln>
            <a:effectLst/>
          </p:spPr>
          <p:txBody>
            <a:bodyPr wrap="none" anchor="ctr"/>
            <a:lstStyle/>
            <a:p>
              <a:endParaRPr lang="en-US"/>
            </a:p>
          </p:txBody>
        </p:sp>
        <p:sp>
          <p:nvSpPr>
            <p:cNvPr id="323699" name="Freeform 115"/>
            <p:cNvSpPr>
              <a:spLocks/>
            </p:cNvSpPr>
            <p:nvPr/>
          </p:nvSpPr>
          <p:spPr bwMode="auto">
            <a:xfrm>
              <a:off x="126" y="2147"/>
              <a:ext cx="459" cy="98"/>
            </a:xfrm>
            <a:custGeom>
              <a:avLst/>
              <a:gdLst/>
              <a:ahLst/>
              <a:cxnLst>
                <a:cxn ang="0">
                  <a:pos x="3" y="63"/>
                </a:cxn>
                <a:cxn ang="0">
                  <a:pos x="20" y="47"/>
                </a:cxn>
                <a:cxn ang="0">
                  <a:pos x="25" y="44"/>
                </a:cxn>
                <a:cxn ang="0">
                  <a:pos x="376" y="51"/>
                </a:cxn>
                <a:cxn ang="0">
                  <a:pos x="387" y="47"/>
                </a:cxn>
                <a:cxn ang="0">
                  <a:pos x="414" y="0"/>
                </a:cxn>
                <a:cxn ang="0">
                  <a:pos x="458" y="0"/>
                </a:cxn>
                <a:cxn ang="0">
                  <a:pos x="448" y="74"/>
                </a:cxn>
                <a:cxn ang="0">
                  <a:pos x="361" y="97"/>
                </a:cxn>
                <a:cxn ang="0">
                  <a:pos x="0" y="97"/>
                </a:cxn>
                <a:cxn ang="0">
                  <a:pos x="3" y="63"/>
                </a:cxn>
              </a:cxnLst>
              <a:rect l="0" t="0" r="r" b="b"/>
              <a:pathLst>
                <a:path w="459" h="98">
                  <a:moveTo>
                    <a:pt x="3" y="63"/>
                  </a:moveTo>
                  <a:lnTo>
                    <a:pt x="20" y="47"/>
                  </a:lnTo>
                  <a:lnTo>
                    <a:pt x="25" y="44"/>
                  </a:lnTo>
                  <a:lnTo>
                    <a:pt x="376" y="51"/>
                  </a:lnTo>
                  <a:lnTo>
                    <a:pt x="387" y="47"/>
                  </a:lnTo>
                  <a:lnTo>
                    <a:pt x="414" y="0"/>
                  </a:lnTo>
                  <a:lnTo>
                    <a:pt x="458" y="0"/>
                  </a:lnTo>
                  <a:lnTo>
                    <a:pt x="448" y="74"/>
                  </a:lnTo>
                  <a:lnTo>
                    <a:pt x="361" y="97"/>
                  </a:lnTo>
                  <a:lnTo>
                    <a:pt x="0" y="97"/>
                  </a:lnTo>
                  <a:lnTo>
                    <a:pt x="3" y="6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00" name="Freeform 116"/>
            <p:cNvSpPr>
              <a:spLocks/>
            </p:cNvSpPr>
            <p:nvPr/>
          </p:nvSpPr>
          <p:spPr bwMode="auto">
            <a:xfrm>
              <a:off x="280" y="2131"/>
              <a:ext cx="203" cy="8"/>
            </a:xfrm>
            <a:custGeom>
              <a:avLst/>
              <a:gdLst/>
              <a:ahLst/>
              <a:cxnLst>
                <a:cxn ang="0">
                  <a:pos x="0" y="6"/>
                </a:cxn>
                <a:cxn ang="0">
                  <a:pos x="41" y="2"/>
                </a:cxn>
                <a:cxn ang="0">
                  <a:pos x="99" y="0"/>
                </a:cxn>
                <a:cxn ang="0">
                  <a:pos x="159" y="2"/>
                </a:cxn>
                <a:cxn ang="0">
                  <a:pos x="202" y="7"/>
                </a:cxn>
                <a:cxn ang="0">
                  <a:pos x="0" y="6"/>
                </a:cxn>
              </a:cxnLst>
              <a:rect l="0" t="0" r="r" b="b"/>
              <a:pathLst>
                <a:path w="203" h="8">
                  <a:moveTo>
                    <a:pt x="0" y="6"/>
                  </a:moveTo>
                  <a:lnTo>
                    <a:pt x="41" y="2"/>
                  </a:lnTo>
                  <a:lnTo>
                    <a:pt x="99" y="0"/>
                  </a:lnTo>
                  <a:lnTo>
                    <a:pt x="159" y="2"/>
                  </a:lnTo>
                  <a:lnTo>
                    <a:pt x="202" y="7"/>
                  </a:lnTo>
                  <a:lnTo>
                    <a:pt x="0" y="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01" name="Freeform 117"/>
            <p:cNvSpPr>
              <a:spLocks/>
            </p:cNvSpPr>
            <p:nvPr/>
          </p:nvSpPr>
          <p:spPr bwMode="auto">
            <a:xfrm>
              <a:off x="280" y="2139"/>
              <a:ext cx="203" cy="9"/>
            </a:xfrm>
            <a:custGeom>
              <a:avLst/>
              <a:gdLst/>
              <a:ahLst/>
              <a:cxnLst>
                <a:cxn ang="0">
                  <a:pos x="0" y="1"/>
                </a:cxn>
                <a:cxn ang="0">
                  <a:pos x="41" y="5"/>
                </a:cxn>
                <a:cxn ang="0">
                  <a:pos x="99" y="8"/>
                </a:cxn>
                <a:cxn ang="0">
                  <a:pos x="159" y="5"/>
                </a:cxn>
                <a:cxn ang="0">
                  <a:pos x="202" y="0"/>
                </a:cxn>
                <a:cxn ang="0">
                  <a:pos x="0" y="1"/>
                </a:cxn>
              </a:cxnLst>
              <a:rect l="0" t="0" r="r" b="b"/>
              <a:pathLst>
                <a:path w="203" h="9">
                  <a:moveTo>
                    <a:pt x="0" y="1"/>
                  </a:moveTo>
                  <a:lnTo>
                    <a:pt x="41" y="5"/>
                  </a:lnTo>
                  <a:lnTo>
                    <a:pt x="99" y="8"/>
                  </a:lnTo>
                  <a:lnTo>
                    <a:pt x="159" y="5"/>
                  </a:lnTo>
                  <a:lnTo>
                    <a:pt x="202"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02" name="Freeform 118"/>
            <p:cNvSpPr>
              <a:spLocks/>
            </p:cNvSpPr>
            <p:nvPr/>
          </p:nvSpPr>
          <p:spPr bwMode="auto">
            <a:xfrm>
              <a:off x="344" y="2144"/>
              <a:ext cx="108" cy="72"/>
            </a:xfrm>
            <a:custGeom>
              <a:avLst/>
              <a:gdLst/>
              <a:ahLst/>
              <a:cxnLst>
                <a:cxn ang="0">
                  <a:pos x="14" y="0"/>
                </a:cxn>
                <a:cxn ang="0">
                  <a:pos x="14" y="21"/>
                </a:cxn>
                <a:cxn ang="0">
                  <a:pos x="0" y="32"/>
                </a:cxn>
                <a:cxn ang="0">
                  <a:pos x="0" y="53"/>
                </a:cxn>
                <a:cxn ang="0">
                  <a:pos x="8" y="53"/>
                </a:cxn>
                <a:cxn ang="0">
                  <a:pos x="11" y="47"/>
                </a:cxn>
                <a:cxn ang="0">
                  <a:pos x="28" y="39"/>
                </a:cxn>
                <a:cxn ang="0">
                  <a:pos x="28" y="53"/>
                </a:cxn>
                <a:cxn ang="0">
                  <a:pos x="34" y="53"/>
                </a:cxn>
                <a:cxn ang="0">
                  <a:pos x="34" y="37"/>
                </a:cxn>
                <a:cxn ang="0">
                  <a:pos x="74" y="29"/>
                </a:cxn>
                <a:cxn ang="0">
                  <a:pos x="93" y="71"/>
                </a:cxn>
                <a:cxn ang="0">
                  <a:pos x="107" y="71"/>
                </a:cxn>
                <a:cxn ang="0">
                  <a:pos x="77" y="13"/>
                </a:cxn>
                <a:cxn ang="0">
                  <a:pos x="77" y="0"/>
                </a:cxn>
                <a:cxn ang="0">
                  <a:pos x="14" y="0"/>
                </a:cxn>
              </a:cxnLst>
              <a:rect l="0" t="0" r="r" b="b"/>
              <a:pathLst>
                <a:path w="108" h="72">
                  <a:moveTo>
                    <a:pt x="14" y="0"/>
                  </a:moveTo>
                  <a:lnTo>
                    <a:pt x="14" y="21"/>
                  </a:lnTo>
                  <a:lnTo>
                    <a:pt x="0" y="32"/>
                  </a:lnTo>
                  <a:lnTo>
                    <a:pt x="0" y="53"/>
                  </a:lnTo>
                  <a:lnTo>
                    <a:pt x="8" y="53"/>
                  </a:lnTo>
                  <a:lnTo>
                    <a:pt x="11" y="47"/>
                  </a:lnTo>
                  <a:lnTo>
                    <a:pt x="28" y="39"/>
                  </a:lnTo>
                  <a:lnTo>
                    <a:pt x="28" y="53"/>
                  </a:lnTo>
                  <a:lnTo>
                    <a:pt x="34" y="53"/>
                  </a:lnTo>
                  <a:lnTo>
                    <a:pt x="34" y="37"/>
                  </a:lnTo>
                  <a:lnTo>
                    <a:pt x="74" y="29"/>
                  </a:lnTo>
                  <a:lnTo>
                    <a:pt x="93" y="71"/>
                  </a:lnTo>
                  <a:lnTo>
                    <a:pt x="107" y="71"/>
                  </a:lnTo>
                  <a:lnTo>
                    <a:pt x="77" y="13"/>
                  </a:lnTo>
                  <a:lnTo>
                    <a:pt x="77" y="0"/>
                  </a:lnTo>
                  <a:lnTo>
                    <a:pt x="1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03" name="Freeform 119"/>
            <p:cNvSpPr>
              <a:spLocks/>
            </p:cNvSpPr>
            <p:nvPr/>
          </p:nvSpPr>
          <p:spPr bwMode="auto">
            <a:xfrm>
              <a:off x="135" y="2244"/>
              <a:ext cx="45" cy="14"/>
            </a:xfrm>
            <a:custGeom>
              <a:avLst/>
              <a:gdLst/>
              <a:ahLst/>
              <a:cxnLst>
                <a:cxn ang="0">
                  <a:pos x="14" y="13"/>
                </a:cxn>
                <a:cxn ang="0">
                  <a:pos x="21" y="4"/>
                </a:cxn>
                <a:cxn ang="0">
                  <a:pos x="44" y="4"/>
                </a:cxn>
                <a:cxn ang="0">
                  <a:pos x="44" y="0"/>
                </a:cxn>
                <a:cxn ang="0">
                  <a:pos x="0" y="8"/>
                </a:cxn>
                <a:cxn ang="0">
                  <a:pos x="14" y="13"/>
                </a:cxn>
              </a:cxnLst>
              <a:rect l="0" t="0" r="r" b="b"/>
              <a:pathLst>
                <a:path w="45" h="14">
                  <a:moveTo>
                    <a:pt x="14" y="13"/>
                  </a:moveTo>
                  <a:lnTo>
                    <a:pt x="21" y="4"/>
                  </a:lnTo>
                  <a:lnTo>
                    <a:pt x="44" y="4"/>
                  </a:lnTo>
                  <a:lnTo>
                    <a:pt x="44" y="0"/>
                  </a:lnTo>
                  <a:lnTo>
                    <a:pt x="0" y="8"/>
                  </a:lnTo>
                  <a:lnTo>
                    <a:pt x="14"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sp>
        <p:nvSpPr>
          <p:cNvPr id="323704" name="Rectangle 120"/>
          <p:cNvSpPr>
            <a:spLocks noChangeArrowheads="1"/>
          </p:cNvSpPr>
          <p:nvPr/>
        </p:nvSpPr>
        <p:spPr bwMode="auto">
          <a:xfrm>
            <a:off x="1919225" y="3603626"/>
            <a:ext cx="341440"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E-2C</a:t>
            </a:r>
          </a:p>
        </p:txBody>
      </p:sp>
      <p:grpSp>
        <p:nvGrpSpPr>
          <p:cNvPr id="323705" name="Group 121"/>
          <p:cNvGrpSpPr>
            <a:grpSpLocks/>
          </p:cNvGrpSpPr>
          <p:nvPr/>
        </p:nvGrpSpPr>
        <p:grpSpPr bwMode="auto">
          <a:xfrm>
            <a:off x="3536951" y="4171954"/>
            <a:ext cx="622300" cy="633413"/>
            <a:chOff x="1268" y="2628"/>
            <a:chExt cx="392" cy="399"/>
          </a:xfrm>
        </p:grpSpPr>
        <p:sp>
          <p:nvSpPr>
            <p:cNvPr id="323706" name="Freeform 122"/>
            <p:cNvSpPr>
              <a:spLocks/>
            </p:cNvSpPr>
            <p:nvPr/>
          </p:nvSpPr>
          <p:spPr bwMode="auto">
            <a:xfrm>
              <a:off x="1588" y="2757"/>
              <a:ext cx="72" cy="12"/>
            </a:xfrm>
            <a:custGeom>
              <a:avLst/>
              <a:gdLst/>
              <a:ahLst/>
              <a:cxnLst>
                <a:cxn ang="0">
                  <a:pos x="26" y="0"/>
                </a:cxn>
                <a:cxn ang="0">
                  <a:pos x="0" y="0"/>
                </a:cxn>
                <a:cxn ang="0">
                  <a:pos x="0" y="11"/>
                </a:cxn>
                <a:cxn ang="0">
                  <a:pos x="71" y="11"/>
                </a:cxn>
                <a:cxn ang="0">
                  <a:pos x="26" y="0"/>
                </a:cxn>
              </a:cxnLst>
              <a:rect l="0" t="0" r="r" b="b"/>
              <a:pathLst>
                <a:path w="72" h="12">
                  <a:moveTo>
                    <a:pt x="26" y="0"/>
                  </a:moveTo>
                  <a:lnTo>
                    <a:pt x="0" y="0"/>
                  </a:lnTo>
                  <a:lnTo>
                    <a:pt x="0" y="11"/>
                  </a:lnTo>
                  <a:lnTo>
                    <a:pt x="71" y="11"/>
                  </a:lnTo>
                  <a:lnTo>
                    <a:pt x="26"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07" name="Freeform 123"/>
            <p:cNvSpPr>
              <a:spLocks/>
            </p:cNvSpPr>
            <p:nvPr/>
          </p:nvSpPr>
          <p:spPr bwMode="auto">
            <a:xfrm>
              <a:off x="1268" y="2628"/>
              <a:ext cx="336" cy="141"/>
            </a:xfrm>
            <a:custGeom>
              <a:avLst/>
              <a:gdLst/>
              <a:ahLst/>
              <a:cxnLst>
                <a:cxn ang="0">
                  <a:pos x="204" y="104"/>
                </a:cxn>
                <a:cxn ang="0">
                  <a:pos x="152" y="9"/>
                </a:cxn>
                <a:cxn ang="0">
                  <a:pos x="168" y="9"/>
                </a:cxn>
                <a:cxn ang="0">
                  <a:pos x="168" y="15"/>
                </a:cxn>
                <a:cxn ang="0">
                  <a:pos x="168" y="9"/>
                </a:cxn>
                <a:cxn ang="0">
                  <a:pos x="173" y="9"/>
                </a:cxn>
                <a:cxn ang="0">
                  <a:pos x="173" y="4"/>
                </a:cxn>
                <a:cxn ang="0">
                  <a:pos x="173" y="0"/>
                </a:cxn>
                <a:cxn ang="0">
                  <a:pos x="173" y="4"/>
                </a:cxn>
                <a:cxn ang="0">
                  <a:pos x="127" y="4"/>
                </a:cxn>
                <a:cxn ang="0">
                  <a:pos x="127" y="0"/>
                </a:cxn>
                <a:cxn ang="0">
                  <a:pos x="117" y="0"/>
                </a:cxn>
                <a:cxn ang="0">
                  <a:pos x="101" y="104"/>
                </a:cxn>
                <a:cxn ang="0">
                  <a:pos x="76" y="95"/>
                </a:cxn>
                <a:cxn ang="0">
                  <a:pos x="61" y="95"/>
                </a:cxn>
                <a:cxn ang="0">
                  <a:pos x="26" y="60"/>
                </a:cxn>
                <a:cxn ang="0">
                  <a:pos x="11" y="60"/>
                </a:cxn>
                <a:cxn ang="0">
                  <a:pos x="0" y="69"/>
                </a:cxn>
                <a:cxn ang="0">
                  <a:pos x="20" y="109"/>
                </a:cxn>
                <a:cxn ang="0">
                  <a:pos x="30" y="115"/>
                </a:cxn>
                <a:cxn ang="0">
                  <a:pos x="11" y="124"/>
                </a:cxn>
                <a:cxn ang="0">
                  <a:pos x="11" y="135"/>
                </a:cxn>
                <a:cxn ang="0">
                  <a:pos x="30" y="140"/>
                </a:cxn>
                <a:cxn ang="0">
                  <a:pos x="335" y="140"/>
                </a:cxn>
                <a:cxn ang="0">
                  <a:pos x="204" y="104"/>
                </a:cxn>
              </a:cxnLst>
              <a:rect l="0" t="0" r="r" b="b"/>
              <a:pathLst>
                <a:path w="336" h="141">
                  <a:moveTo>
                    <a:pt x="204" y="104"/>
                  </a:moveTo>
                  <a:lnTo>
                    <a:pt x="152" y="9"/>
                  </a:lnTo>
                  <a:lnTo>
                    <a:pt x="168" y="9"/>
                  </a:lnTo>
                  <a:lnTo>
                    <a:pt x="168" y="15"/>
                  </a:lnTo>
                  <a:lnTo>
                    <a:pt x="168" y="9"/>
                  </a:lnTo>
                  <a:lnTo>
                    <a:pt x="173" y="9"/>
                  </a:lnTo>
                  <a:lnTo>
                    <a:pt x="173" y="4"/>
                  </a:lnTo>
                  <a:lnTo>
                    <a:pt x="173" y="0"/>
                  </a:lnTo>
                  <a:lnTo>
                    <a:pt x="173" y="4"/>
                  </a:lnTo>
                  <a:lnTo>
                    <a:pt x="127" y="4"/>
                  </a:lnTo>
                  <a:lnTo>
                    <a:pt x="127" y="0"/>
                  </a:lnTo>
                  <a:lnTo>
                    <a:pt x="117" y="0"/>
                  </a:lnTo>
                  <a:lnTo>
                    <a:pt x="101" y="104"/>
                  </a:lnTo>
                  <a:lnTo>
                    <a:pt x="76" y="95"/>
                  </a:lnTo>
                  <a:lnTo>
                    <a:pt x="61" y="95"/>
                  </a:lnTo>
                  <a:lnTo>
                    <a:pt x="26" y="60"/>
                  </a:lnTo>
                  <a:lnTo>
                    <a:pt x="11" y="60"/>
                  </a:lnTo>
                  <a:lnTo>
                    <a:pt x="0" y="69"/>
                  </a:lnTo>
                  <a:lnTo>
                    <a:pt x="20" y="109"/>
                  </a:lnTo>
                  <a:lnTo>
                    <a:pt x="30" y="115"/>
                  </a:lnTo>
                  <a:lnTo>
                    <a:pt x="11" y="124"/>
                  </a:lnTo>
                  <a:lnTo>
                    <a:pt x="11" y="135"/>
                  </a:lnTo>
                  <a:lnTo>
                    <a:pt x="30" y="140"/>
                  </a:lnTo>
                  <a:lnTo>
                    <a:pt x="335" y="140"/>
                  </a:lnTo>
                  <a:lnTo>
                    <a:pt x="204" y="10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08" name="Freeform 124"/>
            <p:cNvSpPr>
              <a:spLocks/>
            </p:cNvSpPr>
            <p:nvPr/>
          </p:nvSpPr>
          <p:spPr bwMode="auto">
            <a:xfrm>
              <a:off x="1477" y="2738"/>
              <a:ext cx="122" cy="25"/>
            </a:xfrm>
            <a:custGeom>
              <a:avLst/>
              <a:gdLst/>
              <a:ahLst/>
              <a:cxnLst>
                <a:cxn ang="0">
                  <a:pos x="0" y="0"/>
                </a:cxn>
                <a:cxn ang="0">
                  <a:pos x="60" y="5"/>
                </a:cxn>
                <a:cxn ang="0">
                  <a:pos x="116" y="19"/>
                </a:cxn>
                <a:cxn ang="0">
                  <a:pos x="121" y="24"/>
                </a:cxn>
                <a:cxn ang="0">
                  <a:pos x="0" y="0"/>
                </a:cxn>
              </a:cxnLst>
              <a:rect l="0" t="0" r="r" b="b"/>
              <a:pathLst>
                <a:path w="122" h="25">
                  <a:moveTo>
                    <a:pt x="0" y="0"/>
                  </a:moveTo>
                  <a:lnTo>
                    <a:pt x="60" y="5"/>
                  </a:lnTo>
                  <a:lnTo>
                    <a:pt x="116" y="19"/>
                  </a:lnTo>
                  <a:lnTo>
                    <a:pt x="121" y="24"/>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09" name="Freeform 125"/>
            <p:cNvSpPr>
              <a:spLocks/>
            </p:cNvSpPr>
            <p:nvPr/>
          </p:nvSpPr>
          <p:spPr bwMode="auto">
            <a:xfrm>
              <a:off x="1588" y="2768"/>
              <a:ext cx="72" cy="10"/>
            </a:xfrm>
            <a:custGeom>
              <a:avLst/>
              <a:gdLst/>
              <a:ahLst/>
              <a:cxnLst>
                <a:cxn ang="0">
                  <a:pos x="26" y="9"/>
                </a:cxn>
                <a:cxn ang="0">
                  <a:pos x="0" y="9"/>
                </a:cxn>
                <a:cxn ang="0">
                  <a:pos x="0" y="0"/>
                </a:cxn>
                <a:cxn ang="0">
                  <a:pos x="71" y="0"/>
                </a:cxn>
                <a:cxn ang="0">
                  <a:pos x="26" y="9"/>
                </a:cxn>
              </a:cxnLst>
              <a:rect l="0" t="0" r="r" b="b"/>
              <a:pathLst>
                <a:path w="72" h="10">
                  <a:moveTo>
                    <a:pt x="26" y="9"/>
                  </a:moveTo>
                  <a:lnTo>
                    <a:pt x="0" y="9"/>
                  </a:lnTo>
                  <a:lnTo>
                    <a:pt x="0" y="0"/>
                  </a:lnTo>
                  <a:lnTo>
                    <a:pt x="71" y="0"/>
                  </a:lnTo>
                  <a:lnTo>
                    <a:pt x="26"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10" name="Freeform 126"/>
            <p:cNvSpPr>
              <a:spLocks/>
            </p:cNvSpPr>
            <p:nvPr/>
          </p:nvSpPr>
          <p:spPr bwMode="auto">
            <a:xfrm>
              <a:off x="1268" y="2768"/>
              <a:ext cx="336" cy="140"/>
            </a:xfrm>
            <a:custGeom>
              <a:avLst/>
              <a:gdLst/>
              <a:ahLst/>
              <a:cxnLst>
                <a:cxn ang="0">
                  <a:pos x="204" y="34"/>
                </a:cxn>
                <a:cxn ang="0">
                  <a:pos x="152" y="130"/>
                </a:cxn>
                <a:cxn ang="0">
                  <a:pos x="168" y="130"/>
                </a:cxn>
                <a:cxn ang="0">
                  <a:pos x="168" y="124"/>
                </a:cxn>
                <a:cxn ang="0">
                  <a:pos x="168" y="130"/>
                </a:cxn>
                <a:cxn ang="0">
                  <a:pos x="173" y="130"/>
                </a:cxn>
                <a:cxn ang="0">
                  <a:pos x="173" y="135"/>
                </a:cxn>
                <a:cxn ang="0">
                  <a:pos x="173" y="139"/>
                </a:cxn>
                <a:cxn ang="0">
                  <a:pos x="173" y="135"/>
                </a:cxn>
                <a:cxn ang="0">
                  <a:pos x="127" y="135"/>
                </a:cxn>
                <a:cxn ang="0">
                  <a:pos x="127" y="139"/>
                </a:cxn>
                <a:cxn ang="0">
                  <a:pos x="117" y="139"/>
                </a:cxn>
                <a:cxn ang="0">
                  <a:pos x="101" y="34"/>
                </a:cxn>
                <a:cxn ang="0">
                  <a:pos x="76" y="45"/>
                </a:cxn>
                <a:cxn ang="0">
                  <a:pos x="61" y="45"/>
                </a:cxn>
                <a:cxn ang="0">
                  <a:pos x="26" y="79"/>
                </a:cxn>
                <a:cxn ang="0">
                  <a:pos x="11" y="79"/>
                </a:cxn>
                <a:cxn ang="0">
                  <a:pos x="0" y="69"/>
                </a:cxn>
                <a:cxn ang="0">
                  <a:pos x="20" y="30"/>
                </a:cxn>
                <a:cxn ang="0">
                  <a:pos x="30" y="25"/>
                </a:cxn>
                <a:cxn ang="0">
                  <a:pos x="11" y="15"/>
                </a:cxn>
                <a:cxn ang="0">
                  <a:pos x="11" y="5"/>
                </a:cxn>
                <a:cxn ang="0">
                  <a:pos x="30" y="0"/>
                </a:cxn>
                <a:cxn ang="0">
                  <a:pos x="335" y="0"/>
                </a:cxn>
                <a:cxn ang="0">
                  <a:pos x="204" y="34"/>
                </a:cxn>
              </a:cxnLst>
              <a:rect l="0" t="0" r="r" b="b"/>
              <a:pathLst>
                <a:path w="336" h="140">
                  <a:moveTo>
                    <a:pt x="204" y="34"/>
                  </a:moveTo>
                  <a:lnTo>
                    <a:pt x="152" y="130"/>
                  </a:lnTo>
                  <a:lnTo>
                    <a:pt x="168" y="130"/>
                  </a:lnTo>
                  <a:lnTo>
                    <a:pt x="168" y="124"/>
                  </a:lnTo>
                  <a:lnTo>
                    <a:pt x="168" y="130"/>
                  </a:lnTo>
                  <a:lnTo>
                    <a:pt x="173" y="130"/>
                  </a:lnTo>
                  <a:lnTo>
                    <a:pt x="173" y="135"/>
                  </a:lnTo>
                  <a:lnTo>
                    <a:pt x="173" y="139"/>
                  </a:lnTo>
                  <a:lnTo>
                    <a:pt x="173" y="135"/>
                  </a:lnTo>
                  <a:lnTo>
                    <a:pt x="127" y="135"/>
                  </a:lnTo>
                  <a:lnTo>
                    <a:pt x="127" y="139"/>
                  </a:lnTo>
                  <a:lnTo>
                    <a:pt x="117" y="139"/>
                  </a:lnTo>
                  <a:lnTo>
                    <a:pt x="101" y="34"/>
                  </a:lnTo>
                  <a:lnTo>
                    <a:pt x="76" y="45"/>
                  </a:lnTo>
                  <a:lnTo>
                    <a:pt x="61" y="45"/>
                  </a:lnTo>
                  <a:lnTo>
                    <a:pt x="26" y="79"/>
                  </a:lnTo>
                  <a:lnTo>
                    <a:pt x="11" y="79"/>
                  </a:lnTo>
                  <a:lnTo>
                    <a:pt x="0" y="69"/>
                  </a:lnTo>
                  <a:lnTo>
                    <a:pt x="20" y="30"/>
                  </a:lnTo>
                  <a:lnTo>
                    <a:pt x="30" y="25"/>
                  </a:lnTo>
                  <a:lnTo>
                    <a:pt x="11" y="15"/>
                  </a:lnTo>
                  <a:lnTo>
                    <a:pt x="11" y="5"/>
                  </a:lnTo>
                  <a:lnTo>
                    <a:pt x="30" y="0"/>
                  </a:lnTo>
                  <a:lnTo>
                    <a:pt x="335" y="0"/>
                  </a:lnTo>
                  <a:lnTo>
                    <a:pt x="204" y="3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11" name="Freeform 127"/>
            <p:cNvSpPr>
              <a:spLocks/>
            </p:cNvSpPr>
            <p:nvPr/>
          </p:nvSpPr>
          <p:spPr bwMode="auto">
            <a:xfrm>
              <a:off x="1477" y="2772"/>
              <a:ext cx="122" cy="27"/>
            </a:xfrm>
            <a:custGeom>
              <a:avLst/>
              <a:gdLst/>
              <a:ahLst/>
              <a:cxnLst>
                <a:cxn ang="0">
                  <a:pos x="0" y="26"/>
                </a:cxn>
                <a:cxn ang="0">
                  <a:pos x="60" y="21"/>
                </a:cxn>
                <a:cxn ang="0">
                  <a:pos x="116" y="4"/>
                </a:cxn>
                <a:cxn ang="0">
                  <a:pos x="121" y="0"/>
                </a:cxn>
                <a:cxn ang="0">
                  <a:pos x="0" y="26"/>
                </a:cxn>
              </a:cxnLst>
              <a:rect l="0" t="0" r="r" b="b"/>
              <a:pathLst>
                <a:path w="122" h="27">
                  <a:moveTo>
                    <a:pt x="0" y="26"/>
                  </a:moveTo>
                  <a:lnTo>
                    <a:pt x="60" y="21"/>
                  </a:lnTo>
                  <a:lnTo>
                    <a:pt x="116" y="4"/>
                  </a:lnTo>
                  <a:lnTo>
                    <a:pt x="121" y="0"/>
                  </a:lnTo>
                  <a:lnTo>
                    <a:pt x="0" y="2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12" name="Rectangle 128"/>
            <p:cNvSpPr>
              <a:spLocks noChangeArrowheads="1"/>
            </p:cNvSpPr>
            <p:nvPr/>
          </p:nvSpPr>
          <p:spPr bwMode="auto">
            <a:xfrm>
              <a:off x="1335" y="2908"/>
              <a:ext cx="235" cy="119"/>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FA-18</a:t>
              </a:r>
            </a:p>
          </p:txBody>
        </p:sp>
      </p:grpSp>
      <p:grpSp>
        <p:nvGrpSpPr>
          <p:cNvPr id="323713" name="Group 129"/>
          <p:cNvGrpSpPr>
            <a:grpSpLocks/>
          </p:cNvGrpSpPr>
          <p:nvPr/>
        </p:nvGrpSpPr>
        <p:grpSpPr bwMode="auto">
          <a:xfrm>
            <a:off x="8007350" y="268288"/>
            <a:ext cx="742950" cy="438149"/>
            <a:chOff x="4084" y="169"/>
            <a:chExt cx="468" cy="276"/>
          </a:xfrm>
        </p:grpSpPr>
        <p:grpSp>
          <p:nvGrpSpPr>
            <p:cNvPr id="323714" name="Group 130"/>
            <p:cNvGrpSpPr>
              <a:grpSpLocks/>
            </p:cNvGrpSpPr>
            <p:nvPr/>
          </p:nvGrpSpPr>
          <p:grpSpPr bwMode="auto">
            <a:xfrm>
              <a:off x="4084" y="169"/>
              <a:ext cx="468" cy="146"/>
              <a:chOff x="4084" y="169"/>
              <a:chExt cx="468" cy="146"/>
            </a:xfrm>
          </p:grpSpPr>
          <p:sp>
            <p:nvSpPr>
              <p:cNvPr id="323715" name="Freeform 131"/>
              <p:cNvSpPr>
                <a:spLocks/>
              </p:cNvSpPr>
              <p:nvPr/>
            </p:nvSpPr>
            <p:spPr bwMode="auto">
              <a:xfrm>
                <a:off x="4084" y="261"/>
                <a:ext cx="468" cy="34"/>
              </a:xfrm>
              <a:custGeom>
                <a:avLst/>
                <a:gdLst/>
                <a:ahLst/>
                <a:cxnLst>
                  <a:cxn ang="0">
                    <a:pos x="435" y="33"/>
                  </a:cxn>
                  <a:cxn ang="0">
                    <a:pos x="445" y="22"/>
                  </a:cxn>
                  <a:cxn ang="0">
                    <a:pos x="467" y="0"/>
                  </a:cxn>
                  <a:cxn ang="0">
                    <a:pos x="0" y="13"/>
                  </a:cxn>
                  <a:cxn ang="0">
                    <a:pos x="2" y="33"/>
                  </a:cxn>
                  <a:cxn ang="0">
                    <a:pos x="435" y="33"/>
                  </a:cxn>
                </a:cxnLst>
                <a:rect l="0" t="0" r="r" b="b"/>
                <a:pathLst>
                  <a:path w="468" h="34">
                    <a:moveTo>
                      <a:pt x="435" y="33"/>
                    </a:moveTo>
                    <a:lnTo>
                      <a:pt x="445" y="22"/>
                    </a:lnTo>
                    <a:lnTo>
                      <a:pt x="467" y="0"/>
                    </a:lnTo>
                    <a:lnTo>
                      <a:pt x="0" y="13"/>
                    </a:lnTo>
                    <a:lnTo>
                      <a:pt x="2" y="33"/>
                    </a:lnTo>
                    <a:lnTo>
                      <a:pt x="435" y="3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16" name="Freeform 132"/>
              <p:cNvSpPr>
                <a:spLocks/>
              </p:cNvSpPr>
              <p:nvPr/>
            </p:nvSpPr>
            <p:spPr bwMode="auto">
              <a:xfrm>
                <a:off x="4133" y="247"/>
                <a:ext cx="168" cy="29"/>
              </a:xfrm>
              <a:custGeom>
                <a:avLst/>
                <a:gdLst/>
                <a:ahLst/>
                <a:cxnLst>
                  <a:cxn ang="0">
                    <a:pos x="0" y="28"/>
                  </a:cxn>
                  <a:cxn ang="0">
                    <a:pos x="0" y="18"/>
                  </a:cxn>
                  <a:cxn ang="0">
                    <a:pos x="47" y="18"/>
                  </a:cxn>
                  <a:cxn ang="0">
                    <a:pos x="47" y="0"/>
                  </a:cxn>
                  <a:cxn ang="0">
                    <a:pos x="95" y="0"/>
                  </a:cxn>
                  <a:cxn ang="0">
                    <a:pos x="95" y="12"/>
                  </a:cxn>
                  <a:cxn ang="0">
                    <a:pos x="167" y="12"/>
                  </a:cxn>
                  <a:cxn ang="0">
                    <a:pos x="167" y="23"/>
                  </a:cxn>
                  <a:cxn ang="0">
                    <a:pos x="0" y="28"/>
                  </a:cxn>
                </a:cxnLst>
                <a:rect l="0" t="0" r="r" b="b"/>
                <a:pathLst>
                  <a:path w="168" h="29">
                    <a:moveTo>
                      <a:pt x="0" y="28"/>
                    </a:moveTo>
                    <a:lnTo>
                      <a:pt x="0" y="18"/>
                    </a:lnTo>
                    <a:lnTo>
                      <a:pt x="47" y="18"/>
                    </a:lnTo>
                    <a:lnTo>
                      <a:pt x="47" y="0"/>
                    </a:lnTo>
                    <a:lnTo>
                      <a:pt x="95" y="0"/>
                    </a:lnTo>
                    <a:lnTo>
                      <a:pt x="95" y="12"/>
                    </a:lnTo>
                    <a:lnTo>
                      <a:pt x="167" y="12"/>
                    </a:lnTo>
                    <a:lnTo>
                      <a:pt x="167" y="23"/>
                    </a:lnTo>
                    <a:lnTo>
                      <a:pt x="0"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17" name="Freeform 133"/>
              <p:cNvSpPr>
                <a:spLocks/>
              </p:cNvSpPr>
              <p:nvPr/>
            </p:nvSpPr>
            <p:spPr bwMode="auto">
              <a:xfrm>
                <a:off x="4323" y="236"/>
                <a:ext cx="96" cy="32"/>
              </a:xfrm>
              <a:custGeom>
                <a:avLst/>
                <a:gdLst/>
                <a:ahLst/>
                <a:cxnLst>
                  <a:cxn ang="0">
                    <a:pos x="95" y="31"/>
                  </a:cxn>
                  <a:cxn ang="0">
                    <a:pos x="95" y="23"/>
                  </a:cxn>
                  <a:cxn ang="0">
                    <a:pos x="93" y="23"/>
                  </a:cxn>
                  <a:cxn ang="0">
                    <a:pos x="93" y="18"/>
                  </a:cxn>
                  <a:cxn ang="0">
                    <a:pos x="91" y="18"/>
                  </a:cxn>
                  <a:cxn ang="0">
                    <a:pos x="90" y="0"/>
                  </a:cxn>
                  <a:cxn ang="0">
                    <a:pos x="25" y="0"/>
                  </a:cxn>
                  <a:cxn ang="0">
                    <a:pos x="25" y="13"/>
                  </a:cxn>
                  <a:cxn ang="0">
                    <a:pos x="19" y="13"/>
                  </a:cxn>
                  <a:cxn ang="0">
                    <a:pos x="8" y="18"/>
                  </a:cxn>
                  <a:cxn ang="0">
                    <a:pos x="14" y="13"/>
                  </a:cxn>
                  <a:cxn ang="0">
                    <a:pos x="0" y="13"/>
                  </a:cxn>
                  <a:cxn ang="0">
                    <a:pos x="1" y="31"/>
                  </a:cxn>
                  <a:cxn ang="0">
                    <a:pos x="19" y="29"/>
                  </a:cxn>
                  <a:cxn ang="0">
                    <a:pos x="17" y="31"/>
                  </a:cxn>
                  <a:cxn ang="0">
                    <a:pos x="95" y="31"/>
                  </a:cxn>
                </a:cxnLst>
                <a:rect l="0" t="0" r="r" b="b"/>
                <a:pathLst>
                  <a:path w="96" h="32">
                    <a:moveTo>
                      <a:pt x="95" y="31"/>
                    </a:moveTo>
                    <a:lnTo>
                      <a:pt x="95" y="23"/>
                    </a:lnTo>
                    <a:lnTo>
                      <a:pt x="93" y="23"/>
                    </a:lnTo>
                    <a:lnTo>
                      <a:pt x="93" y="18"/>
                    </a:lnTo>
                    <a:lnTo>
                      <a:pt x="91" y="18"/>
                    </a:lnTo>
                    <a:lnTo>
                      <a:pt x="90" y="0"/>
                    </a:lnTo>
                    <a:lnTo>
                      <a:pt x="25" y="0"/>
                    </a:lnTo>
                    <a:lnTo>
                      <a:pt x="25" y="13"/>
                    </a:lnTo>
                    <a:lnTo>
                      <a:pt x="19" y="13"/>
                    </a:lnTo>
                    <a:lnTo>
                      <a:pt x="8" y="18"/>
                    </a:lnTo>
                    <a:lnTo>
                      <a:pt x="14" y="13"/>
                    </a:lnTo>
                    <a:lnTo>
                      <a:pt x="0" y="13"/>
                    </a:lnTo>
                    <a:lnTo>
                      <a:pt x="1" y="31"/>
                    </a:lnTo>
                    <a:lnTo>
                      <a:pt x="19" y="29"/>
                    </a:lnTo>
                    <a:lnTo>
                      <a:pt x="17" y="31"/>
                    </a:lnTo>
                    <a:lnTo>
                      <a:pt x="95" y="3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18" name="Freeform 134"/>
              <p:cNvSpPr>
                <a:spLocks/>
              </p:cNvSpPr>
              <p:nvPr/>
            </p:nvSpPr>
            <p:spPr bwMode="auto">
              <a:xfrm>
                <a:off x="4301" y="185"/>
                <a:ext cx="24" cy="83"/>
              </a:xfrm>
              <a:custGeom>
                <a:avLst/>
                <a:gdLst/>
                <a:ahLst/>
                <a:cxnLst>
                  <a:cxn ang="0">
                    <a:pos x="0" y="82"/>
                  </a:cxn>
                  <a:cxn ang="0">
                    <a:pos x="4" y="0"/>
                  </a:cxn>
                  <a:cxn ang="0">
                    <a:pos x="5" y="5"/>
                  </a:cxn>
                  <a:cxn ang="0">
                    <a:pos x="6" y="25"/>
                  </a:cxn>
                  <a:cxn ang="0">
                    <a:pos x="22" y="25"/>
                  </a:cxn>
                  <a:cxn ang="0">
                    <a:pos x="23" y="40"/>
                  </a:cxn>
                  <a:cxn ang="0">
                    <a:pos x="21" y="40"/>
                  </a:cxn>
                  <a:cxn ang="0">
                    <a:pos x="21" y="82"/>
                  </a:cxn>
                  <a:cxn ang="0">
                    <a:pos x="0" y="82"/>
                  </a:cxn>
                </a:cxnLst>
                <a:rect l="0" t="0" r="r" b="b"/>
                <a:pathLst>
                  <a:path w="24" h="83">
                    <a:moveTo>
                      <a:pt x="0" y="82"/>
                    </a:moveTo>
                    <a:lnTo>
                      <a:pt x="4" y="0"/>
                    </a:lnTo>
                    <a:lnTo>
                      <a:pt x="5" y="5"/>
                    </a:lnTo>
                    <a:lnTo>
                      <a:pt x="6" y="25"/>
                    </a:lnTo>
                    <a:lnTo>
                      <a:pt x="22" y="25"/>
                    </a:lnTo>
                    <a:lnTo>
                      <a:pt x="23" y="40"/>
                    </a:lnTo>
                    <a:lnTo>
                      <a:pt x="21" y="40"/>
                    </a:lnTo>
                    <a:lnTo>
                      <a:pt x="21" y="82"/>
                    </a:lnTo>
                    <a:lnTo>
                      <a:pt x="0" y="8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19" name="Freeform 135"/>
              <p:cNvSpPr>
                <a:spLocks/>
              </p:cNvSpPr>
              <p:nvPr/>
            </p:nvSpPr>
            <p:spPr bwMode="auto">
              <a:xfrm>
                <a:off x="4204" y="215"/>
                <a:ext cx="20" cy="32"/>
              </a:xfrm>
              <a:custGeom>
                <a:avLst/>
                <a:gdLst/>
                <a:ahLst/>
                <a:cxnLst>
                  <a:cxn ang="0">
                    <a:pos x="14" y="31"/>
                  </a:cxn>
                  <a:cxn ang="0">
                    <a:pos x="13" y="16"/>
                  </a:cxn>
                  <a:cxn ang="0">
                    <a:pos x="10" y="16"/>
                  </a:cxn>
                  <a:cxn ang="0">
                    <a:pos x="10" y="11"/>
                  </a:cxn>
                  <a:cxn ang="0">
                    <a:pos x="19" y="11"/>
                  </a:cxn>
                  <a:cxn ang="0">
                    <a:pos x="19" y="2"/>
                  </a:cxn>
                  <a:cxn ang="0">
                    <a:pos x="12" y="2"/>
                  </a:cxn>
                  <a:cxn ang="0">
                    <a:pos x="12" y="0"/>
                  </a:cxn>
                  <a:cxn ang="0">
                    <a:pos x="10" y="0"/>
                  </a:cxn>
                  <a:cxn ang="0">
                    <a:pos x="10" y="2"/>
                  </a:cxn>
                  <a:cxn ang="0">
                    <a:pos x="0" y="2"/>
                  </a:cxn>
                  <a:cxn ang="0">
                    <a:pos x="0" y="11"/>
                  </a:cxn>
                  <a:cxn ang="0">
                    <a:pos x="7" y="11"/>
                  </a:cxn>
                  <a:cxn ang="0">
                    <a:pos x="7" y="16"/>
                  </a:cxn>
                  <a:cxn ang="0">
                    <a:pos x="6" y="16"/>
                  </a:cxn>
                  <a:cxn ang="0">
                    <a:pos x="5" y="31"/>
                  </a:cxn>
                  <a:cxn ang="0">
                    <a:pos x="14" y="31"/>
                  </a:cxn>
                </a:cxnLst>
                <a:rect l="0" t="0" r="r" b="b"/>
                <a:pathLst>
                  <a:path w="20" h="32">
                    <a:moveTo>
                      <a:pt x="14" y="31"/>
                    </a:moveTo>
                    <a:lnTo>
                      <a:pt x="13" y="16"/>
                    </a:lnTo>
                    <a:lnTo>
                      <a:pt x="10" y="16"/>
                    </a:lnTo>
                    <a:lnTo>
                      <a:pt x="10" y="11"/>
                    </a:lnTo>
                    <a:lnTo>
                      <a:pt x="19" y="11"/>
                    </a:lnTo>
                    <a:lnTo>
                      <a:pt x="19" y="2"/>
                    </a:lnTo>
                    <a:lnTo>
                      <a:pt x="12" y="2"/>
                    </a:lnTo>
                    <a:lnTo>
                      <a:pt x="12" y="0"/>
                    </a:lnTo>
                    <a:lnTo>
                      <a:pt x="10" y="0"/>
                    </a:lnTo>
                    <a:lnTo>
                      <a:pt x="10" y="2"/>
                    </a:lnTo>
                    <a:lnTo>
                      <a:pt x="0" y="2"/>
                    </a:lnTo>
                    <a:lnTo>
                      <a:pt x="0" y="11"/>
                    </a:lnTo>
                    <a:lnTo>
                      <a:pt x="7" y="11"/>
                    </a:lnTo>
                    <a:lnTo>
                      <a:pt x="7" y="16"/>
                    </a:lnTo>
                    <a:lnTo>
                      <a:pt x="6" y="16"/>
                    </a:lnTo>
                    <a:lnTo>
                      <a:pt x="5" y="31"/>
                    </a:lnTo>
                    <a:lnTo>
                      <a:pt x="14" y="3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20" name="Freeform 136"/>
              <p:cNvSpPr>
                <a:spLocks/>
              </p:cNvSpPr>
              <p:nvPr/>
            </p:nvSpPr>
            <p:spPr bwMode="auto">
              <a:xfrm>
                <a:off x="4378" y="210"/>
                <a:ext cx="7" cy="30"/>
              </a:xfrm>
              <a:custGeom>
                <a:avLst/>
                <a:gdLst/>
                <a:ahLst/>
                <a:cxnLst>
                  <a:cxn ang="0">
                    <a:pos x="6" y="29"/>
                  </a:cxn>
                  <a:cxn ang="0">
                    <a:pos x="4" y="8"/>
                  </a:cxn>
                  <a:cxn ang="0">
                    <a:pos x="6" y="5"/>
                  </a:cxn>
                  <a:cxn ang="0">
                    <a:pos x="4" y="0"/>
                  </a:cxn>
                  <a:cxn ang="0">
                    <a:pos x="0" y="5"/>
                  </a:cxn>
                  <a:cxn ang="0">
                    <a:pos x="1" y="11"/>
                  </a:cxn>
                  <a:cxn ang="0">
                    <a:pos x="0" y="29"/>
                  </a:cxn>
                  <a:cxn ang="0">
                    <a:pos x="6" y="29"/>
                  </a:cxn>
                </a:cxnLst>
                <a:rect l="0" t="0" r="r" b="b"/>
                <a:pathLst>
                  <a:path w="7" h="30">
                    <a:moveTo>
                      <a:pt x="6" y="29"/>
                    </a:moveTo>
                    <a:lnTo>
                      <a:pt x="4" y="8"/>
                    </a:lnTo>
                    <a:lnTo>
                      <a:pt x="6" y="5"/>
                    </a:lnTo>
                    <a:lnTo>
                      <a:pt x="4" y="0"/>
                    </a:lnTo>
                    <a:lnTo>
                      <a:pt x="0" y="5"/>
                    </a:lnTo>
                    <a:lnTo>
                      <a:pt x="1" y="11"/>
                    </a:lnTo>
                    <a:lnTo>
                      <a:pt x="0" y="29"/>
                    </a:lnTo>
                    <a:lnTo>
                      <a:pt x="6" y="2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21" name="Freeform 137"/>
              <p:cNvSpPr>
                <a:spLocks/>
              </p:cNvSpPr>
              <p:nvPr/>
            </p:nvSpPr>
            <p:spPr bwMode="auto">
              <a:xfrm>
                <a:off x="4314" y="203"/>
                <a:ext cx="11" cy="8"/>
              </a:xfrm>
              <a:custGeom>
                <a:avLst/>
                <a:gdLst/>
                <a:ahLst/>
                <a:cxnLst>
                  <a:cxn ang="0">
                    <a:pos x="5" y="7"/>
                  </a:cxn>
                  <a:cxn ang="0">
                    <a:pos x="5" y="2"/>
                  </a:cxn>
                  <a:cxn ang="0">
                    <a:pos x="0" y="2"/>
                  </a:cxn>
                  <a:cxn ang="0">
                    <a:pos x="0" y="0"/>
                  </a:cxn>
                  <a:cxn ang="0">
                    <a:pos x="10" y="0"/>
                  </a:cxn>
                  <a:cxn ang="0">
                    <a:pos x="10" y="2"/>
                  </a:cxn>
                  <a:cxn ang="0">
                    <a:pos x="6" y="2"/>
                  </a:cxn>
                  <a:cxn ang="0">
                    <a:pos x="5" y="7"/>
                  </a:cxn>
                </a:cxnLst>
                <a:rect l="0" t="0" r="r" b="b"/>
                <a:pathLst>
                  <a:path w="11" h="8">
                    <a:moveTo>
                      <a:pt x="5" y="7"/>
                    </a:moveTo>
                    <a:lnTo>
                      <a:pt x="5" y="2"/>
                    </a:lnTo>
                    <a:lnTo>
                      <a:pt x="0" y="2"/>
                    </a:lnTo>
                    <a:lnTo>
                      <a:pt x="0" y="0"/>
                    </a:lnTo>
                    <a:lnTo>
                      <a:pt x="10" y="0"/>
                    </a:lnTo>
                    <a:lnTo>
                      <a:pt x="10" y="2"/>
                    </a:lnTo>
                    <a:lnTo>
                      <a:pt x="6" y="2"/>
                    </a:lnTo>
                    <a:lnTo>
                      <a:pt x="5" y="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22" name="Freeform 138"/>
              <p:cNvSpPr>
                <a:spLocks/>
              </p:cNvSpPr>
              <p:nvPr/>
            </p:nvSpPr>
            <p:spPr bwMode="auto">
              <a:xfrm>
                <a:off x="4479" y="249"/>
                <a:ext cx="31" cy="17"/>
              </a:xfrm>
              <a:custGeom>
                <a:avLst/>
                <a:gdLst/>
                <a:ahLst/>
                <a:cxnLst>
                  <a:cxn ang="0">
                    <a:pos x="12" y="16"/>
                  </a:cxn>
                  <a:cxn ang="0">
                    <a:pos x="10" y="12"/>
                  </a:cxn>
                  <a:cxn ang="0">
                    <a:pos x="14" y="12"/>
                  </a:cxn>
                  <a:cxn ang="0">
                    <a:pos x="17" y="5"/>
                  </a:cxn>
                  <a:cxn ang="0">
                    <a:pos x="30" y="5"/>
                  </a:cxn>
                  <a:cxn ang="0">
                    <a:pos x="17" y="5"/>
                  </a:cxn>
                  <a:cxn ang="0">
                    <a:pos x="16" y="0"/>
                  </a:cxn>
                  <a:cxn ang="0">
                    <a:pos x="1" y="0"/>
                  </a:cxn>
                  <a:cxn ang="0">
                    <a:pos x="0" y="7"/>
                  </a:cxn>
                  <a:cxn ang="0">
                    <a:pos x="4" y="12"/>
                  </a:cxn>
                  <a:cxn ang="0">
                    <a:pos x="8" y="12"/>
                  </a:cxn>
                  <a:cxn ang="0">
                    <a:pos x="8" y="16"/>
                  </a:cxn>
                  <a:cxn ang="0">
                    <a:pos x="12" y="16"/>
                  </a:cxn>
                </a:cxnLst>
                <a:rect l="0" t="0" r="r" b="b"/>
                <a:pathLst>
                  <a:path w="31" h="17">
                    <a:moveTo>
                      <a:pt x="12" y="16"/>
                    </a:moveTo>
                    <a:lnTo>
                      <a:pt x="10" y="12"/>
                    </a:lnTo>
                    <a:lnTo>
                      <a:pt x="14" y="12"/>
                    </a:lnTo>
                    <a:lnTo>
                      <a:pt x="17" y="5"/>
                    </a:lnTo>
                    <a:lnTo>
                      <a:pt x="30" y="5"/>
                    </a:lnTo>
                    <a:lnTo>
                      <a:pt x="17" y="5"/>
                    </a:lnTo>
                    <a:lnTo>
                      <a:pt x="16" y="0"/>
                    </a:lnTo>
                    <a:lnTo>
                      <a:pt x="1" y="0"/>
                    </a:lnTo>
                    <a:lnTo>
                      <a:pt x="0" y="7"/>
                    </a:lnTo>
                    <a:lnTo>
                      <a:pt x="4" y="12"/>
                    </a:lnTo>
                    <a:lnTo>
                      <a:pt x="8" y="12"/>
                    </a:lnTo>
                    <a:lnTo>
                      <a:pt x="8" y="16"/>
                    </a:lnTo>
                    <a:lnTo>
                      <a:pt x="12" y="1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23" name="Freeform 139"/>
              <p:cNvSpPr>
                <a:spLocks/>
              </p:cNvSpPr>
              <p:nvPr/>
            </p:nvSpPr>
            <p:spPr bwMode="auto">
              <a:xfrm>
                <a:off x="4427" y="251"/>
                <a:ext cx="17" cy="14"/>
              </a:xfrm>
              <a:custGeom>
                <a:avLst/>
                <a:gdLst/>
                <a:ahLst/>
                <a:cxnLst>
                  <a:cxn ang="0">
                    <a:pos x="5" y="13"/>
                  </a:cxn>
                  <a:cxn ang="0">
                    <a:pos x="2" y="8"/>
                  </a:cxn>
                  <a:cxn ang="0">
                    <a:pos x="0" y="8"/>
                  </a:cxn>
                  <a:cxn ang="0">
                    <a:pos x="0" y="0"/>
                  </a:cxn>
                  <a:cxn ang="0">
                    <a:pos x="16" y="0"/>
                  </a:cxn>
                  <a:cxn ang="0">
                    <a:pos x="16" y="8"/>
                  </a:cxn>
                  <a:cxn ang="0">
                    <a:pos x="12" y="8"/>
                  </a:cxn>
                  <a:cxn ang="0">
                    <a:pos x="10" y="13"/>
                  </a:cxn>
                  <a:cxn ang="0">
                    <a:pos x="5" y="13"/>
                  </a:cxn>
                </a:cxnLst>
                <a:rect l="0" t="0" r="r" b="b"/>
                <a:pathLst>
                  <a:path w="17" h="14">
                    <a:moveTo>
                      <a:pt x="5" y="13"/>
                    </a:moveTo>
                    <a:lnTo>
                      <a:pt x="2" y="8"/>
                    </a:lnTo>
                    <a:lnTo>
                      <a:pt x="0" y="8"/>
                    </a:lnTo>
                    <a:lnTo>
                      <a:pt x="0" y="0"/>
                    </a:lnTo>
                    <a:lnTo>
                      <a:pt x="16" y="0"/>
                    </a:lnTo>
                    <a:lnTo>
                      <a:pt x="16" y="8"/>
                    </a:lnTo>
                    <a:lnTo>
                      <a:pt x="12" y="8"/>
                    </a:lnTo>
                    <a:lnTo>
                      <a:pt x="10" y="13"/>
                    </a:lnTo>
                    <a:lnTo>
                      <a:pt x="5"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24" name="Freeform 140"/>
              <p:cNvSpPr>
                <a:spLocks/>
              </p:cNvSpPr>
              <p:nvPr/>
            </p:nvSpPr>
            <p:spPr bwMode="auto">
              <a:xfrm>
                <a:off x="4300" y="169"/>
                <a:ext cx="13" cy="17"/>
              </a:xfrm>
              <a:custGeom>
                <a:avLst/>
                <a:gdLst/>
                <a:ahLst/>
                <a:cxnLst>
                  <a:cxn ang="0">
                    <a:pos x="12" y="11"/>
                  </a:cxn>
                  <a:cxn ang="0">
                    <a:pos x="6" y="11"/>
                  </a:cxn>
                  <a:cxn ang="0">
                    <a:pos x="6" y="16"/>
                  </a:cxn>
                  <a:cxn ang="0">
                    <a:pos x="5" y="16"/>
                  </a:cxn>
                  <a:cxn ang="0">
                    <a:pos x="4" y="11"/>
                  </a:cxn>
                  <a:cxn ang="0">
                    <a:pos x="0" y="11"/>
                  </a:cxn>
                  <a:cxn ang="0">
                    <a:pos x="4" y="7"/>
                  </a:cxn>
                  <a:cxn ang="0">
                    <a:pos x="4" y="0"/>
                  </a:cxn>
                  <a:cxn ang="0">
                    <a:pos x="5" y="11"/>
                  </a:cxn>
                  <a:cxn ang="0">
                    <a:pos x="12" y="11"/>
                  </a:cxn>
                </a:cxnLst>
                <a:rect l="0" t="0" r="r" b="b"/>
                <a:pathLst>
                  <a:path w="13" h="17">
                    <a:moveTo>
                      <a:pt x="12" y="11"/>
                    </a:moveTo>
                    <a:lnTo>
                      <a:pt x="6" y="11"/>
                    </a:lnTo>
                    <a:lnTo>
                      <a:pt x="6" y="16"/>
                    </a:lnTo>
                    <a:lnTo>
                      <a:pt x="5" y="16"/>
                    </a:lnTo>
                    <a:lnTo>
                      <a:pt x="4" y="11"/>
                    </a:lnTo>
                    <a:lnTo>
                      <a:pt x="0" y="11"/>
                    </a:lnTo>
                    <a:lnTo>
                      <a:pt x="4" y="7"/>
                    </a:lnTo>
                    <a:lnTo>
                      <a:pt x="4" y="0"/>
                    </a:lnTo>
                    <a:lnTo>
                      <a:pt x="5" y="11"/>
                    </a:lnTo>
                    <a:lnTo>
                      <a:pt x="12"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25" name="Freeform 141"/>
              <p:cNvSpPr>
                <a:spLocks/>
              </p:cNvSpPr>
              <p:nvPr/>
            </p:nvSpPr>
            <p:spPr bwMode="auto">
              <a:xfrm>
                <a:off x="4239" y="231"/>
                <a:ext cx="2" cy="33"/>
              </a:xfrm>
              <a:custGeom>
                <a:avLst/>
                <a:gdLst/>
                <a:ahLst/>
                <a:cxnLst>
                  <a:cxn ang="0">
                    <a:pos x="0" y="32"/>
                  </a:cxn>
                  <a:cxn ang="0">
                    <a:pos x="0" y="0"/>
                  </a:cxn>
                  <a:cxn ang="0">
                    <a:pos x="1" y="0"/>
                  </a:cxn>
                  <a:cxn ang="0">
                    <a:pos x="1" y="32"/>
                  </a:cxn>
                  <a:cxn ang="0">
                    <a:pos x="0" y="32"/>
                  </a:cxn>
                </a:cxnLst>
                <a:rect l="0" t="0" r="r" b="b"/>
                <a:pathLst>
                  <a:path w="2" h="33">
                    <a:moveTo>
                      <a:pt x="0" y="32"/>
                    </a:moveTo>
                    <a:lnTo>
                      <a:pt x="0" y="0"/>
                    </a:lnTo>
                    <a:lnTo>
                      <a:pt x="1" y="0"/>
                    </a:lnTo>
                    <a:lnTo>
                      <a:pt x="1" y="32"/>
                    </a:lnTo>
                    <a:lnTo>
                      <a:pt x="0" y="3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26" name="Freeform 142"/>
              <p:cNvSpPr>
                <a:spLocks/>
              </p:cNvSpPr>
              <p:nvPr/>
            </p:nvSpPr>
            <p:spPr bwMode="auto">
              <a:xfrm>
                <a:off x="4389" y="224"/>
                <a:ext cx="7" cy="14"/>
              </a:xfrm>
              <a:custGeom>
                <a:avLst/>
                <a:gdLst/>
                <a:ahLst/>
                <a:cxnLst>
                  <a:cxn ang="0">
                    <a:pos x="2" y="13"/>
                  </a:cxn>
                  <a:cxn ang="0">
                    <a:pos x="2" y="8"/>
                  </a:cxn>
                  <a:cxn ang="0">
                    <a:pos x="0" y="8"/>
                  </a:cxn>
                  <a:cxn ang="0">
                    <a:pos x="0" y="2"/>
                  </a:cxn>
                  <a:cxn ang="0">
                    <a:pos x="2" y="2"/>
                  </a:cxn>
                  <a:cxn ang="0">
                    <a:pos x="2" y="0"/>
                  </a:cxn>
                  <a:cxn ang="0">
                    <a:pos x="5" y="2"/>
                  </a:cxn>
                  <a:cxn ang="0">
                    <a:pos x="6" y="5"/>
                  </a:cxn>
                  <a:cxn ang="0">
                    <a:pos x="6" y="11"/>
                  </a:cxn>
                  <a:cxn ang="0">
                    <a:pos x="2" y="13"/>
                  </a:cxn>
                </a:cxnLst>
                <a:rect l="0" t="0" r="r" b="b"/>
                <a:pathLst>
                  <a:path w="7" h="14">
                    <a:moveTo>
                      <a:pt x="2" y="13"/>
                    </a:moveTo>
                    <a:lnTo>
                      <a:pt x="2" y="8"/>
                    </a:lnTo>
                    <a:lnTo>
                      <a:pt x="0" y="8"/>
                    </a:lnTo>
                    <a:lnTo>
                      <a:pt x="0" y="2"/>
                    </a:lnTo>
                    <a:lnTo>
                      <a:pt x="2" y="2"/>
                    </a:lnTo>
                    <a:lnTo>
                      <a:pt x="2" y="0"/>
                    </a:lnTo>
                    <a:lnTo>
                      <a:pt x="5" y="2"/>
                    </a:lnTo>
                    <a:lnTo>
                      <a:pt x="6" y="5"/>
                    </a:lnTo>
                    <a:lnTo>
                      <a:pt x="6" y="11"/>
                    </a:lnTo>
                    <a:lnTo>
                      <a:pt x="2"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27" name="Freeform 143"/>
              <p:cNvSpPr>
                <a:spLocks/>
              </p:cNvSpPr>
              <p:nvPr/>
            </p:nvSpPr>
            <p:spPr bwMode="auto">
              <a:xfrm>
                <a:off x="4410" y="223"/>
                <a:ext cx="7" cy="14"/>
              </a:xfrm>
              <a:custGeom>
                <a:avLst/>
                <a:gdLst/>
                <a:ahLst/>
                <a:cxnLst>
                  <a:cxn ang="0">
                    <a:pos x="0" y="11"/>
                  </a:cxn>
                  <a:cxn ang="0">
                    <a:pos x="0" y="0"/>
                  </a:cxn>
                  <a:cxn ang="0">
                    <a:pos x="2" y="8"/>
                  </a:cxn>
                  <a:cxn ang="0">
                    <a:pos x="6" y="8"/>
                  </a:cxn>
                  <a:cxn ang="0">
                    <a:pos x="2" y="8"/>
                  </a:cxn>
                  <a:cxn ang="0">
                    <a:pos x="2" y="13"/>
                  </a:cxn>
                  <a:cxn ang="0">
                    <a:pos x="0" y="11"/>
                  </a:cxn>
                </a:cxnLst>
                <a:rect l="0" t="0" r="r" b="b"/>
                <a:pathLst>
                  <a:path w="7" h="14">
                    <a:moveTo>
                      <a:pt x="0" y="11"/>
                    </a:moveTo>
                    <a:lnTo>
                      <a:pt x="0" y="0"/>
                    </a:lnTo>
                    <a:lnTo>
                      <a:pt x="2" y="8"/>
                    </a:lnTo>
                    <a:lnTo>
                      <a:pt x="6" y="8"/>
                    </a:lnTo>
                    <a:lnTo>
                      <a:pt x="2" y="8"/>
                    </a:lnTo>
                    <a:lnTo>
                      <a:pt x="2" y="13"/>
                    </a:lnTo>
                    <a:lnTo>
                      <a:pt x="0"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28" name="Freeform 144"/>
              <p:cNvSpPr>
                <a:spLocks/>
              </p:cNvSpPr>
              <p:nvPr/>
            </p:nvSpPr>
            <p:spPr bwMode="auto">
              <a:xfrm>
                <a:off x="4103" y="265"/>
                <a:ext cx="17" cy="11"/>
              </a:xfrm>
              <a:custGeom>
                <a:avLst/>
                <a:gdLst/>
                <a:ahLst/>
                <a:cxnLst>
                  <a:cxn ang="0">
                    <a:pos x="10" y="10"/>
                  </a:cxn>
                  <a:cxn ang="0">
                    <a:pos x="10" y="5"/>
                  </a:cxn>
                  <a:cxn ang="0">
                    <a:pos x="16" y="5"/>
                  </a:cxn>
                  <a:cxn ang="0">
                    <a:pos x="16" y="0"/>
                  </a:cxn>
                  <a:cxn ang="0">
                    <a:pos x="0" y="0"/>
                  </a:cxn>
                  <a:cxn ang="0">
                    <a:pos x="0" y="5"/>
                  </a:cxn>
                  <a:cxn ang="0">
                    <a:pos x="5" y="5"/>
                  </a:cxn>
                  <a:cxn ang="0">
                    <a:pos x="5" y="10"/>
                  </a:cxn>
                  <a:cxn ang="0">
                    <a:pos x="10" y="10"/>
                  </a:cxn>
                </a:cxnLst>
                <a:rect l="0" t="0" r="r" b="b"/>
                <a:pathLst>
                  <a:path w="17" h="11">
                    <a:moveTo>
                      <a:pt x="10" y="10"/>
                    </a:moveTo>
                    <a:lnTo>
                      <a:pt x="10" y="5"/>
                    </a:lnTo>
                    <a:lnTo>
                      <a:pt x="16" y="5"/>
                    </a:lnTo>
                    <a:lnTo>
                      <a:pt x="16" y="0"/>
                    </a:lnTo>
                    <a:lnTo>
                      <a:pt x="0" y="0"/>
                    </a:lnTo>
                    <a:lnTo>
                      <a:pt x="0" y="5"/>
                    </a:lnTo>
                    <a:lnTo>
                      <a:pt x="5" y="5"/>
                    </a:lnTo>
                    <a:lnTo>
                      <a:pt x="5" y="10"/>
                    </a:lnTo>
                    <a:lnTo>
                      <a:pt x="10"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29" name="Freeform 145"/>
              <p:cNvSpPr>
                <a:spLocks/>
              </p:cNvSpPr>
              <p:nvPr/>
            </p:nvSpPr>
            <p:spPr bwMode="auto">
              <a:xfrm>
                <a:off x="4088" y="294"/>
                <a:ext cx="439" cy="21"/>
              </a:xfrm>
              <a:custGeom>
                <a:avLst/>
                <a:gdLst/>
                <a:ahLst/>
                <a:cxnLst>
                  <a:cxn ang="0">
                    <a:pos x="432" y="0"/>
                  </a:cxn>
                  <a:cxn ang="0">
                    <a:pos x="430" y="2"/>
                  </a:cxn>
                  <a:cxn ang="0">
                    <a:pos x="432" y="5"/>
                  </a:cxn>
                  <a:cxn ang="0">
                    <a:pos x="436" y="7"/>
                  </a:cxn>
                  <a:cxn ang="0">
                    <a:pos x="438" y="9"/>
                  </a:cxn>
                  <a:cxn ang="0">
                    <a:pos x="437" y="12"/>
                  </a:cxn>
                  <a:cxn ang="0">
                    <a:pos x="436" y="14"/>
                  </a:cxn>
                  <a:cxn ang="0">
                    <a:pos x="430" y="20"/>
                  </a:cxn>
                  <a:cxn ang="0">
                    <a:pos x="426" y="20"/>
                  </a:cxn>
                  <a:cxn ang="0">
                    <a:pos x="414" y="16"/>
                  </a:cxn>
                  <a:cxn ang="0">
                    <a:pos x="407" y="14"/>
                  </a:cxn>
                  <a:cxn ang="0">
                    <a:pos x="371" y="12"/>
                  </a:cxn>
                  <a:cxn ang="0">
                    <a:pos x="5" y="9"/>
                  </a:cxn>
                  <a:cxn ang="0">
                    <a:pos x="1" y="2"/>
                  </a:cxn>
                  <a:cxn ang="0">
                    <a:pos x="0" y="0"/>
                  </a:cxn>
                  <a:cxn ang="0">
                    <a:pos x="432" y="0"/>
                  </a:cxn>
                </a:cxnLst>
                <a:rect l="0" t="0" r="r" b="b"/>
                <a:pathLst>
                  <a:path w="439" h="21">
                    <a:moveTo>
                      <a:pt x="432" y="0"/>
                    </a:moveTo>
                    <a:lnTo>
                      <a:pt x="430" y="2"/>
                    </a:lnTo>
                    <a:lnTo>
                      <a:pt x="432" y="5"/>
                    </a:lnTo>
                    <a:lnTo>
                      <a:pt x="436" y="7"/>
                    </a:lnTo>
                    <a:lnTo>
                      <a:pt x="438" y="9"/>
                    </a:lnTo>
                    <a:lnTo>
                      <a:pt x="437" y="12"/>
                    </a:lnTo>
                    <a:lnTo>
                      <a:pt x="436" y="14"/>
                    </a:lnTo>
                    <a:lnTo>
                      <a:pt x="430" y="20"/>
                    </a:lnTo>
                    <a:lnTo>
                      <a:pt x="426" y="20"/>
                    </a:lnTo>
                    <a:lnTo>
                      <a:pt x="414" y="16"/>
                    </a:lnTo>
                    <a:lnTo>
                      <a:pt x="407" y="14"/>
                    </a:lnTo>
                    <a:lnTo>
                      <a:pt x="371" y="12"/>
                    </a:lnTo>
                    <a:lnTo>
                      <a:pt x="5" y="9"/>
                    </a:lnTo>
                    <a:lnTo>
                      <a:pt x="1" y="2"/>
                    </a:lnTo>
                    <a:lnTo>
                      <a:pt x="0" y="0"/>
                    </a:lnTo>
                    <a:lnTo>
                      <a:pt x="43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30" name="Freeform 146"/>
              <p:cNvSpPr>
                <a:spLocks/>
              </p:cNvSpPr>
              <p:nvPr/>
            </p:nvSpPr>
            <p:spPr bwMode="auto">
              <a:xfrm>
                <a:off x="4358" y="216"/>
                <a:ext cx="2" cy="21"/>
              </a:xfrm>
              <a:custGeom>
                <a:avLst/>
                <a:gdLst/>
                <a:ahLst/>
                <a:cxnLst>
                  <a:cxn ang="0">
                    <a:pos x="0" y="20"/>
                  </a:cxn>
                  <a:cxn ang="0">
                    <a:pos x="0" y="0"/>
                  </a:cxn>
                  <a:cxn ang="0">
                    <a:pos x="1" y="0"/>
                  </a:cxn>
                  <a:cxn ang="0">
                    <a:pos x="1" y="20"/>
                  </a:cxn>
                  <a:cxn ang="0">
                    <a:pos x="0" y="20"/>
                  </a:cxn>
                </a:cxnLst>
                <a:rect l="0" t="0" r="r" b="b"/>
                <a:pathLst>
                  <a:path w="2" h="21">
                    <a:moveTo>
                      <a:pt x="0" y="20"/>
                    </a:moveTo>
                    <a:lnTo>
                      <a:pt x="0" y="0"/>
                    </a:lnTo>
                    <a:lnTo>
                      <a:pt x="1" y="0"/>
                    </a:lnTo>
                    <a:lnTo>
                      <a:pt x="1" y="20"/>
                    </a:lnTo>
                    <a:lnTo>
                      <a:pt x="0" y="2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31" name="Freeform 147"/>
              <p:cNvSpPr>
                <a:spLocks/>
              </p:cNvSpPr>
              <p:nvPr/>
            </p:nvSpPr>
            <p:spPr bwMode="auto">
              <a:xfrm>
                <a:off x="4292" y="245"/>
                <a:ext cx="10" cy="13"/>
              </a:xfrm>
              <a:custGeom>
                <a:avLst/>
                <a:gdLst/>
                <a:ahLst/>
                <a:cxnLst>
                  <a:cxn ang="0">
                    <a:pos x="9" y="0"/>
                  </a:cxn>
                  <a:cxn ang="0">
                    <a:pos x="6" y="2"/>
                  </a:cxn>
                  <a:cxn ang="0">
                    <a:pos x="3" y="5"/>
                  </a:cxn>
                  <a:cxn ang="0">
                    <a:pos x="0" y="7"/>
                  </a:cxn>
                  <a:cxn ang="0">
                    <a:pos x="0" y="12"/>
                  </a:cxn>
                  <a:cxn ang="0">
                    <a:pos x="9" y="12"/>
                  </a:cxn>
                  <a:cxn ang="0">
                    <a:pos x="9" y="0"/>
                  </a:cxn>
                </a:cxnLst>
                <a:rect l="0" t="0" r="r" b="b"/>
                <a:pathLst>
                  <a:path w="10" h="13">
                    <a:moveTo>
                      <a:pt x="9" y="0"/>
                    </a:moveTo>
                    <a:lnTo>
                      <a:pt x="6" y="2"/>
                    </a:lnTo>
                    <a:lnTo>
                      <a:pt x="3" y="5"/>
                    </a:lnTo>
                    <a:lnTo>
                      <a:pt x="0" y="7"/>
                    </a:lnTo>
                    <a:lnTo>
                      <a:pt x="0" y="12"/>
                    </a:lnTo>
                    <a:lnTo>
                      <a:pt x="9" y="12"/>
                    </a:lnTo>
                    <a:lnTo>
                      <a:pt x="9"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sp>
          <p:nvSpPr>
            <p:cNvPr id="323732" name="Rectangle 148"/>
            <p:cNvSpPr>
              <a:spLocks noChangeArrowheads="1"/>
            </p:cNvSpPr>
            <p:nvPr/>
          </p:nvSpPr>
          <p:spPr bwMode="auto">
            <a:xfrm>
              <a:off x="4247" y="326"/>
              <a:ext cx="178" cy="119"/>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FF</a:t>
              </a:r>
            </a:p>
          </p:txBody>
        </p:sp>
      </p:grpSp>
      <p:grpSp>
        <p:nvGrpSpPr>
          <p:cNvPr id="323733" name="Group 149"/>
          <p:cNvGrpSpPr>
            <a:grpSpLocks/>
          </p:cNvGrpSpPr>
          <p:nvPr/>
        </p:nvGrpSpPr>
        <p:grpSpPr bwMode="auto">
          <a:xfrm>
            <a:off x="2617788" y="5751513"/>
            <a:ext cx="822325" cy="190500"/>
            <a:chOff x="689" y="3623"/>
            <a:chExt cx="518" cy="120"/>
          </a:xfrm>
        </p:grpSpPr>
        <p:sp>
          <p:nvSpPr>
            <p:cNvPr id="323734" name="Freeform 150"/>
            <p:cNvSpPr>
              <a:spLocks/>
            </p:cNvSpPr>
            <p:nvPr/>
          </p:nvSpPr>
          <p:spPr bwMode="auto">
            <a:xfrm>
              <a:off x="712" y="3639"/>
              <a:ext cx="442" cy="104"/>
            </a:xfrm>
            <a:custGeom>
              <a:avLst/>
              <a:gdLst/>
              <a:ahLst/>
              <a:cxnLst>
                <a:cxn ang="0">
                  <a:pos x="1" y="17"/>
                </a:cxn>
                <a:cxn ang="0">
                  <a:pos x="35" y="65"/>
                </a:cxn>
                <a:cxn ang="0">
                  <a:pos x="228" y="43"/>
                </a:cxn>
                <a:cxn ang="0">
                  <a:pos x="228" y="22"/>
                </a:cxn>
                <a:cxn ang="0">
                  <a:pos x="288" y="11"/>
                </a:cxn>
                <a:cxn ang="0">
                  <a:pos x="288" y="0"/>
                </a:cxn>
                <a:cxn ang="0">
                  <a:pos x="314" y="0"/>
                </a:cxn>
                <a:cxn ang="0">
                  <a:pos x="314" y="13"/>
                </a:cxn>
                <a:cxn ang="0">
                  <a:pos x="366" y="28"/>
                </a:cxn>
                <a:cxn ang="0">
                  <a:pos x="400" y="28"/>
                </a:cxn>
                <a:cxn ang="0">
                  <a:pos x="400" y="43"/>
                </a:cxn>
                <a:cxn ang="0">
                  <a:pos x="424" y="62"/>
                </a:cxn>
                <a:cxn ang="0">
                  <a:pos x="441" y="62"/>
                </a:cxn>
                <a:cxn ang="0">
                  <a:pos x="441" y="75"/>
                </a:cxn>
                <a:cxn ang="0">
                  <a:pos x="424" y="90"/>
                </a:cxn>
                <a:cxn ang="0">
                  <a:pos x="394" y="90"/>
                </a:cxn>
                <a:cxn ang="0">
                  <a:pos x="394" y="103"/>
                </a:cxn>
                <a:cxn ang="0">
                  <a:pos x="369" y="103"/>
                </a:cxn>
                <a:cxn ang="0">
                  <a:pos x="369" y="90"/>
                </a:cxn>
                <a:cxn ang="0">
                  <a:pos x="16" y="95"/>
                </a:cxn>
                <a:cxn ang="0">
                  <a:pos x="0" y="11"/>
                </a:cxn>
                <a:cxn ang="0">
                  <a:pos x="1" y="17"/>
                </a:cxn>
              </a:cxnLst>
              <a:rect l="0" t="0" r="r" b="b"/>
              <a:pathLst>
                <a:path w="442" h="104">
                  <a:moveTo>
                    <a:pt x="1" y="17"/>
                  </a:moveTo>
                  <a:lnTo>
                    <a:pt x="35" y="65"/>
                  </a:lnTo>
                  <a:lnTo>
                    <a:pt x="228" y="43"/>
                  </a:lnTo>
                  <a:lnTo>
                    <a:pt x="228" y="22"/>
                  </a:lnTo>
                  <a:lnTo>
                    <a:pt x="288" y="11"/>
                  </a:lnTo>
                  <a:lnTo>
                    <a:pt x="288" y="0"/>
                  </a:lnTo>
                  <a:lnTo>
                    <a:pt x="314" y="0"/>
                  </a:lnTo>
                  <a:lnTo>
                    <a:pt x="314" y="13"/>
                  </a:lnTo>
                  <a:lnTo>
                    <a:pt x="366" y="28"/>
                  </a:lnTo>
                  <a:lnTo>
                    <a:pt x="400" y="28"/>
                  </a:lnTo>
                  <a:lnTo>
                    <a:pt x="400" y="43"/>
                  </a:lnTo>
                  <a:lnTo>
                    <a:pt x="424" y="62"/>
                  </a:lnTo>
                  <a:lnTo>
                    <a:pt x="441" y="62"/>
                  </a:lnTo>
                  <a:lnTo>
                    <a:pt x="441" y="75"/>
                  </a:lnTo>
                  <a:lnTo>
                    <a:pt x="424" y="90"/>
                  </a:lnTo>
                  <a:lnTo>
                    <a:pt x="394" y="90"/>
                  </a:lnTo>
                  <a:lnTo>
                    <a:pt x="394" y="103"/>
                  </a:lnTo>
                  <a:lnTo>
                    <a:pt x="369" y="103"/>
                  </a:lnTo>
                  <a:lnTo>
                    <a:pt x="369" y="90"/>
                  </a:lnTo>
                  <a:lnTo>
                    <a:pt x="16" y="95"/>
                  </a:lnTo>
                  <a:lnTo>
                    <a:pt x="0" y="11"/>
                  </a:lnTo>
                  <a:lnTo>
                    <a:pt x="1" y="1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35" name="Oval 151"/>
            <p:cNvSpPr>
              <a:spLocks noChangeArrowheads="1"/>
            </p:cNvSpPr>
            <p:nvPr/>
          </p:nvSpPr>
          <p:spPr bwMode="auto">
            <a:xfrm>
              <a:off x="689" y="3623"/>
              <a:ext cx="44" cy="44"/>
            </a:xfrm>
            <a:prstGeom prst="ellipse">
              <a:avLst/>
            </a:prstGeom>
            <a:solidFill>
              <a:srgbClr val="000000"/>
            </a:solidFill>
            <a:ln w="12700">
              <a:solidFill>
                <a:srgbClr val="000000"/>
              </a:solidFill>
              <a:round/>
              <a:headEnd/>
              <a:tailEnd/>
            </a:ln>
            <a:effectLst/>
          </p:spPr>
          <p:txBody>
            <a:bodyPr wrap="none" anchor="ctr"/>
            <a:lstStyle/>
            <a:p>
              <a:endParaRPr lang="en-US"/>
            </a:p>
          </p:txBody>
        </p:sp>
        <p:sp>
          <p:nvSpPr>
            <p:cNvPr id="323736" name="Freeform 152"/>
            <p:cNvSpPr>
              <a:spLocks/>
            </p:cNvSpPr>
            <p:nvPr/>
          </p:nvSpPr>
          <p:spPr bwMode="auto">
            <a:xfrm>
              <a:off x="816" y="3636"/>
              <a:ext cx="391" cy="4"/>
            </a:xfrm>
            <a:custGeom>
              <a:avLst/>
              <a:gdLst/>
              <a:ahLst/>
              <a:cxnLst>
                <a:cxn ang="0">
                  <a:pos x="0" y="3"/>
                </a:cxn>
                <a:cxn ang="0">
                  <a:pos x="0" y="0"/>
                </a:cxn>
                <a:cxn ang="0">
                  <a:pos x="390" y="0"/>
                </a:cxn>
                <a:cxn ang="0">
                  <a:pos x="390" y="3"/>
                </a:cxn>
                <a:cxn ang="0">
                  <a:pos x="0" y="3"/>
                </a:cxn>
              </a:cxnLst>
              <a:rect l="0" t="0" r="r" b="b"/>
              <a:pathLst>
                <a:path w="391" h="4">
                  <a:moveTo>
                    <a:pt x="0" y="3"/>
                  </a:moveTo>
                  <a:lnTo>
                    <a:pt x="0" y="0"/>
                  </a:lnTo>
                  <a:lnTo>
                    <a:pt x="390" y="0"/>
                  </a:lnTo>
                  <a:lnTo>
                    <a:pt x="390" y="3"/>
                  </a:lnTo>
                  <a:lnTo>
                    <a:pt x="0" y="3"/>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3737" name="Group 153"/>
          <p:cNvGrpSpPr>
            <a:grpSpLocks/>
          </p:cNvGrpSpPr>
          <p:nvPr/>
        </p:nvGrpSpPr>
        <p:grpSpPr bwMode="auto">
          <a:xfrm>
            <a:off x="2536825" y="6086476"/>
            <a:ext cx="819150" cy="214313"/>
            <a:chOff x="638" y="3834"/>
            <a:chExt cx="516" cy="135"/>
          </a:xfrm>
        </p:grpSpPr>
        <p:sp>
          <p:nvSpPr>
            <p:cNvPr id="323738" name="Freeform 154"/>
            <p:cNvSpPr>
              <a:spLocks/>
            </p:cNvSpPr>
            <p:nvPr/>
          </p:nvSpPr>
          <p:spPr bwMode="auto">
            <a:xfrm>
              <a:off x="709" y="3852"/>
              <a:ext cx="445" cy="95"/>
            </a:xfrm>
            <a:custGeom>
              <a:avLst/>
              <a:gdLst/>
              <a:ahLst/>
              <a:cxnLst>
                <a:cxn ang="0">
                  <a:pos x="34" y="14"/>
                </a:cxn>
                <a:cxn ang="0">
                  <a:pos x="0" y="53"/>
                </a:cxn>
                <a:cxn ang="0">
                  <a:pos x="0" y="60"/>
                </a:cxn>
                <a:cxn ang="0">
                  <a:pos x="24" y="83"/>
                </a:cxn>
                <a:cxn ang="0">
                  <a:pos x="46" y="94"/>
                </a:cxn>
                <a:cxn ang="0">
                  <a:pos x="277" y="94"/>
                </a:cxn>
                <a:cxn ang="0">
                  <a:pos x="277" y="71"/>
                </a:cxn>
                <a:cxn ang="0">
                  <a:pos x="404" y="60"/>
                </a:cxn>
                <a:cxn ang="0">
                  <a:pos x="444" y="19"/>
                </a:cxn>
                <a:cxn ang="0">
                  <a:pos x="439" y="12"/>
                </a:cxn>
                <a:cxn ang="0">
                  <a:pos x="390" y="34"/>
                </a:cxn>
                <a:cxn ang="0">
                  <a:pos x="226" y="27"/>
                </a:cxn>
                <a:cxn ang="0">
                  <a:pos x="216" y="0"/>
                </a:cxn>
                <a:cxn ang="0">
                  <a:pos x="73" y="0"/>
                </a:cxn>
                <a:cxn ang="0">
                  <a:pos x="73" y="14"/>
                </a:cxn>
                <a:cxn ang="0">
                  <a:pos x="35" y="14"/>
                </a:cxn>
                <a:cxn ang="0">
                  <a:pos x="34" y="14"/>
                </a:cxn>
              </a:cxnLst>
              <a:rect l="0" t="0" r="r" b="b"/>
              <a:pathLst>
                <a:path w="445" h="95">
                  <a:moveTo>
                    <a:pt x="34" y="14"/>
                  </a:moveTo>
                  <a:lnTo>
                    <a:pt x="0" y="53"/>
                  </a:lnTo>
                  <a:lnTo>
                    <a:pt x="0" y="60"/>
                  </a:lnTo>
                  <a:lnTo>
                    <a:pt x="24" y="83"/>
                  </a:lnTo>
                  <a:lnTo>
                    <a:pt x="46" y="94"/>
                  </a:lnTo>
                  <a:lnTo>
                    <a:pt x="277" y="94"/>
                  </a:lnTo>
                  <a:lnTo>
                    <a:pt x="277" y="71"/>
                  </a:lnTo>
                  <a:lnTo>
                    <a:pt x="404" y="60"/>
                  </a:lnTo>
                  <a:lnTo>
                    <a:pt x="444" y="19"/>
                  </a:lnTo>
                  <a:lnTo>
                    <a:pt x="439" y="12"/>
                  </a:lnTo>
                  <a:lnTo>
                    <a:pt x="390" y="34"/>
                  </a:lnTo>
                  <a:lnTo>
                    <a:pt x="226" y="27"/>
                  </a:lnTo>
                  <a:lnTo>
                    <a:pt x="216" y="0"/>
                  </a:lnTo>
                  <a:lnTo>
                    <a:pt x="73" y="0"/>
                  </a:lnTo>
                  <a:lnTo>
                    <a:pt x="73" y="14"/>
                  </a:lnTo>
                  <a:lnTo>
                    <a:pt x="35" y="14"/>
                  </a:lnTo>
                  <a:lnTo>
                    <a:pt x="34" y="1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39" name="Line 155"/>
            <p:cNvSpPr>
              <a:spLocks noChangeShapeType="1"/>
            </p:cNvSpPr>
            <p:nvPr/>
          </p:nvSpPr>
          <p:spPr bwMode="auto">
            <a:xfrm flipV="1">
              <a:off x="860" y="3834"/>
              <a:ext cx="0" cy="22"/>
            </a:xfrm>
            <a:prstGeom prst="line">
              <a:avLst/>
            </a:prstGeom>
            <a:noFill/>
            <a:ln w="12700">
              <a:solidFill>
                <a:srgbClr val="000000"/>
              </a:solidFill>
              <a:round/>
              <a:headEnd/>
              <a:tailEnd/>
            </a:ln>
            <a:effectLst/>
          </p:spPr>
          <p:txBody>
            <a:bodyPr wrap="none" anchor="ctr"/>
            <a:lstStyle/>
            <a:p>
              <a:endParaRPr lang="en-US"/>
            </a:p>
          </p:txBody>
        </p:sp>
        <p:sp>
          <p:nvSpPr>
            <p:cNvPr id="323740" name="Line 156"/>
            <p:cNvSpPr>
              <a:spLocks noChangeShapeType="1"/>
            </p:cNvSpPr>
            <p:nvPr/>
          </p:nvSpPr>
          <p:spPr bwMode="auto">
            <a:xfrm>
              <a:off x="985" y="3950"/>
              <a:ext cx="0" cy="11"/>
            </a:xfrm>
            <a:prstGeom prst="line">
              <a:avLst/>
            </a:prstGeom>
            <a:noFill/>
            <a:ln w="12700">
              <a:solidFill>
                <a:srgbClr val="000000"/>
              </a:solidFill>
              <a:round/>
              <a:headEnd/>
              <a:tailEnd/>
            </a:ln>
            <a:effectLst/>
          </p:spPr>
          <p:txBody>
            <a:bodyPr wrap="none" anchor="ctr"/>
            <a:lstStyle/>
            <a:p>
              <a:endParaRPr lang="en-US"/>
            </a:p>
          </p:txBody>
        </p:sp>
        <p:sp>
          <p:nvSpPr>
            <p:cNvPr id="323741" name="Oval 157"/>
            <p:cNvSpPr>
              <a:spLocks noChangeArrowheads="1"/>
            </p:cNvSpPr>
            <p:nvPr/>
          </p:nvSpPr>
          <p:spPr bwMode="auto">
            <a:xfrm flipH="1" flipV="1">
              <a:off x="972" y="3956"/>
              <a:ext cx="13" cy="13"/>
            </a:xfrm>
            <a:prstGeom prst="ellipse">
              <a:avLst/>
            </a:prstGeom>
            <a:noFill/>
            <a:ln w="12700">
              <a:solidFill>
                <a:srgbClr val="000000"/>
              </a:solidFill>
              <a:round/>
              <a:headEnd/>
              <a:tailEnd/>
            </a:ln>
            <a:effectLst/>
          </p:spPr>
          <p:txBody>
            <a:bodyPr wrap="none" anchor="ctr"/>
            <a:lstStyle/>
            <a:p>
              <a:endParaRPr lang="en-US"/>
            </a:p>
          </p:txBody>
        </p:sp>
        <p:sp>
          <p:nvSpPr>
            <p:cNvPr id="323742" name="Oval 158"/>
            <p:cNvSpPr>
              <a:spLocks noChangeArrowheads="1"/>
            </p:cNvSpPr>
            <p:nvPr/>
          </p:nvSpPr>
          <p:spPr bwMode="auto">
            <a:xfrm>
              <a:off x="1127" y="3845"/>
              <a:ext cx="23" cy="23"/>
            </a:xfrm>
            <a:prstGeom prst="ellipse">
              <a:avLst/>
            </a:prstGeom>
            <a:noFill/>
            <a:ln w="12700">
              <a:solidFill>
                <a:srgbClr val="000000"/>
              </a:solidFill>
              <a:round/>
              <a:headEnd/>
              <a:tailEnd/>
            </a:ln>
            <a:effectLst/>
          </p:spPr>
          <p:txBody>
            <a:bodyPr wrap="none" anchor="ctr"/>
            <a:lstStyle/>
            <a:p>
              <a:endParaRPr lang="en-US"/>
            </a:p>
          </p:txBody>
        </p:sp>
        <p:sp>
          <p:nvSpPr>
            <p:cNvPr id="323743" name="Line 159"/>
            <p:cNvSpPr>
              <a:spLocks noChangeShapeType="1"/>
            </p:cNvSpPr>
            <p:nvPr/>
          </p:nvSpPr>
          <p:spPr bwMode="auto">
            <a:xfrm flipV="1">
              <a:off x="1145" y="3862"/>
              <a:ext cx="0" cy="28"/>
            </a:xfrm>
            <a:prstGeom prst="line">
              <a:avLst/>
            </a:prstGeom>
            <a:noFill/>
            <a:ln w="12700">
              <a:solidFill>
                <a:srgbClr val="000000"/>
              </a:solidFill>
              <a:round/>
              <a:headEnd/>
              <a:tailEnd/>
            </a:ln>
            <a:effectLst/>
          </p:spPr>
          <p:txBody>
            <a:bodyPr wrap="none" anchor="ctr"/>
            <a:lstStyle/>
            <a:p>
              <a:endParaRPr lang="en-US"/>
            </a:p>
          </p:txBody>
        </p:sp>
        <p:sp>
          <p:nvSpPr>
            <p:cNvPr id="323744" name="Line 160"/>
            <p:cNvSpPr>
              <a:spLocks noChangeShapeType="1"/>
            </p:cNvSpPr>
            <p:nvPr/>
          </p:nvSpPr>
          <p:spPr bwMode="auto">
            <a:xfrm>
              <a:off x="642" y="3838"/>
              <a:ext cx="443" cy="0"/>
            </a:xfrm>
            <a:prstGeom prst="line">
              <a:avLst/>
            </a:prstGeom>
            <a:noFill/>
            <a:ln w="12700">
              <a:solidFill>
                <a:srgbClr val="000000"/>
              </a:solidFill>
              <a:round/>
              <a:headEnd/>
              <a:tailEnd/>
            </a:ln>
            <a:effectLst/>
          </p:spPr>
          <p:txBody>
            <a:bodyPr wrap="none" anchor="ctr"/>
            <a:lstStyle/>
            <a:p>
              <a:endParaRPr lang="en-US"/>
            </a:p>
          </p:txBody>
        </p:sp>
        <p:sp>
          <p:nvSpPr>
            <p:cNvPr id="323745" name="Freeform 161"/>
            <p:cNvSpPr>
              <a:spLocks/>
            </p:cNvSpPr>
            <p:nvPr/>
          </p:nvSpPr>
          <p:spPr bwMode="auto">
            <a:xfrm>
              <a:off x="638" y="3834"/>
              <a:ext cx="466" cy="5"/>
            </a:xfrm>
            <a:custGeom>
              <a:avLst/>
              <a:gdLst/>
              <a:ahLst/>
              <a:cxnLst>
                <a:cxn ang="0">
                  <a:pos x="0" y="4"/>
                </a:cxn>
                <a:cxn ang="0">
                  <a:pos x="0" y="0"/>
                </a:cxn>
                <a:cxn ang="0">
                  <a:pos x="465" y="0"/>
                </a:cxn>
                <a:cxn ang="0">
                  <a:pos x="465" y="4"/>
                </a:cxn>
                <a:cxn ang="0">
                  <a:pos x="0" y="4"/>
                </a:cxn>
              </a:cxnLst>
              <a:rect l="0" t="0" r="r" b="b"/>
              <a:pathLst>
                <a:path w="466" h="5">
                  <a:moveTo>
                    <a:pt x="0" y="4"/>
                  </a:moveTo>
                  <a:lnTo>
                    <a:pt x="0" y="0"/>
                  </a:lnTo>
                  <a:lnTo>
                    <a:pt x="465" y="0"/>
                  </a:lnTo>
                  <a:lnTo>
                    <a:pt x="465" y="4"/>
                  </a:lnTo>
                  <a:lnTo>
                    <a:pt x="0" y="4"/>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3746" name="Group 162"/>
          <p:cNvGrpSpPr>
            <a:grpSpLocks/>
          </p:cNvGrpSpPr>
          <p:nvPr/>
        </p:nvGrpSpPr>
        <p:grpSpPr bwMode="auto">
          <a:xfrm>
            <a:off x="2667000" y="3502026"/>
            <a:ext cx="452438" cy="434975"/>
            <a:chOff x="720" y="2206"/>
            <a:chExt cx="285" cy="274"/>
          </a:xfrm>
        </p:grpSpPr>
        <p:sp>
          <p:nvSpPr>
            <p:cNvPr id="323747" name="Freeform 163"/>
            <p:cNvSpPr>
              <a:spLocks/>
            </p:cNvSpPr>
            <p:nvPr/>
          </p:nvSpPr>
          <p:spPr bwMode="auto">
            <a:xfrm>
              <a:off x="761" y="2206"/>
              <a:ext cx="209" cy="55"/>
            </a:xfrm>
            <a:custGeom>
              <a:avLst/>
              <a:gdLst/>
              <a:ahLst/>
              <a:cxnLst>
                <a:cxn ang="0">
                  <a:pos x="130" y="18"/>
                </a:cxn>
                <a:cxn ang="0">
                  <a:pos x="126" y="18"/>
                </a:cxn>
                <a:cxn ang="0">
                  <a:pos x="123" y="17"/>
                </a:cxn>
                <a:cxn ang="0">
                  <a:pos x="119" y="16"/>
                </a:cxn>
                <a:cxn ang="0">
                  <a:pos x="115" y="16"/>
                </a:cxn>
                <a:cxn ang="0">
                  <a:pos x="113" y="14"/>
                </a:cxn>
                <a:cxn ang="0">
                  <a:pos x="114" y="12"/>
                </a:cxn>
                <a:cxn ang="0">
                  <a:pos x="117" y="12"/>
                </a:cxn>
                <a:cxn ang="0">
                  <a:pos x="121" y="11"/>
                </a:cxn>
                <a:cxn ang="0">
                  <a:pos x="126" y="11"/>
                </a:cxn>
                <a:cxn ang="0">
                  <a:pos x="130" y="11"/>
                </a:cxn>
                <a:cxn ang="0">
                  <a:pos x="135" y="10"/>
                </a:cxn>
                <a:cxn ang="0">
                  <a:pos x="138" y="11"/>
                </a:cxn>
                <a:cxn ang="0">
                  <a:pos x="143" y="11"/>
                </a:cxn>
                <a:cxn ang="0">
                  <a:pos x="147" y="11"/>
                </a:cxn>
                <a:cxn ang="0">
                  <a:pos x="149" y="12"/>
                </a:cxn>
                <a:cxn ang="0">
                  <a:pos x="151" y="12"/>
                </a:cxn>
                <a:cxn ang="0">
                  <a:pos x="153" y="13"/>
                </a:cxn>
                <a:cxn ang="0">
                  <a:pos x="153" y="16"/>
                </a:cxn>
                <a:cxn ang="0">
                  <a:pos x="150" y="16"/>
                </a:cxn>
                <a:cxn ang="0">
                  <a:pos x="147" y="16"/>
                </a:cxn>
                <a:cxn ang="0">
                  <a:pos x="144" y="17"/>
                </a:cxn>
                <a:cxn ang="0">
                  <a:pos x="139" y="18"/>
                </a:cxn>
                <a:cxn ang="0">
                  <a:pos x="136" y="18"/>
                </a:cxn>
                <a:cxn ang="0">
                  <a:pos x="159" y="34"/>
                </a:cxn>
                <a:cxn ang="0">
                  <a:pos x="162" y="34"/>
                </a:cxn>
                <a:cxn ang="0">
                  <a:pos x="167" y="32"/>
                </a:cxn>
                <a:cxn ang="0">
                  <a:pos x="171" y="30"/>
                </a:cxn>
                <a:cxn ang="0">
                  <a:pos x="195" y="0"/>
                </a:cxn>
                <a:cxn ang="0">
                  <a:pos x="204" y="0"/>
                </a:cxn>
                <a:cxn ang="0">
                  <a:pos x="208" y="34"/>
                </a:cxn>
                <a:cxn ang="0">
                  <a:pos x="208" y="36"/>
                </a:cxn>
                <a:cxn ang="0">
                  <a:pos x="198" y="40"/>
                </a:cxn>
                <a:cxn ang="0">
                  <a:pos x="186" y="44"/>
                </a:cxn>
                <a:cxn ang="0">
                  <a:pos x="173" y="48"/>
                </a:cxn>
                <a:cxn ang="0">
                  <a:pos x="161" y="52"/>
                </a:cxn>
                <a:cxn ang="0">
                  <a:pos x="147" y="53"/>
                </a:cxn>
                <a:cxn ang="0">
                  <a:pos x="135" y="54"/>
                </a:cxn>
                <a:cxn ang="0">
                  <a:pos x="26" y="54"/>
                </a:cxn>
                <a:cxn ang="0">
                  <a:pos x="20" y="54"/>
                </a:cxn>
                <a:cxn ang="0">
                  <a:pos x="13" y="53"/>
                </a:cxn>
                <a:cxn ang="0">
                  <a:pos x="7" y="50"/>
                </a:cxn>
                <a:cxn ang="0">
                  <a:pos x="0" y="48"/>
                </a:cxn>
                <a:cxn ang="0">
                  <a:pos x="0" y="46"/>
                </a:cxn>
                <a:cxn ang="0">
                  <a:pos x="1" y="44"/>
                </a:cxn>
                <a:cxn ang="0">
                  <a:pos x="4" y="43"/>
                </a:cxn>
                <a:cxn ang="0">
                  <a:pos x="7" y="42"/>
                </a:cxn>
                <a:cxn ang="0">
                  <a:pos x="10" y="40"/>
                </a:cxn>
                <a:cxn ang="0">
                  <a:pos x="14" y="36"/>
                </a:cxn>
                <a:cxn ang="0">
                  <a:pos x="18" y="35"/>
                </a:cxn>
                <a:cxn ang="0">
                  <a:pos x="23" y="34"/>
                </a:cxn>
                <a:cxn ang="0">
                  <a:pos x="130" y="34"/>
                </a:cxn>
              </a:cxnLst>
              <a:rect l="0" t="0" r="r" b="b"/>
              <a:pathLst>
                <a:path w="209" h="55">
                  <a:moveTo>
                    <a:pt x="130" y="34"/>
                  </a:moveTo>
                  <a:lnTo>
                    <a:pt x="130" y="18"/>
                  </a:lnTo>
                  <a:lnTo>
                    <a:pt x="129" y="18"/>
                  </a:lnTo>
                  <a:lnTo>
                    <a:pt x="126" y="18"/>
                  </a:lnTo>
                  <a:lnTo>
                    <a:pt x="125" y="17"/>
                  </a:lnTo>
                  <a:lnTo>
                    <a:pt x="123" y="17"/>
                  </a:lnTo>
                  <a:lnTo>
                    <a:pt x="120" y="17"/>
                  </a:lnTo>
                  <a:lnTo>
                    <a:pt x="119" y="16"/>
                  </a:lnTo>
                  <a:lnTo>
                    <a:pt x="117" y="16"/>
                  </a:lnTo>
                  <a:lnTo>
                    <a:pt x="115" y="16"/>
                  </a:lnTo>
                  <a:lnTo>
                    <a:pt x="114" y="16"/>
                  </a:lnTo>
                  <a:lnTo>
                    <a:pt x="113" y="14"/>
                  </a:lnTo>
                  <a:lnTo>
                    <a:pt x="113" y="13"/>
                  </a:lnTo>
                  <a:lnTo>
                    <a:pt x="114" y="12"/>
                  </a:lnTo>
                  <a:lnTo>
                    <a:pt x="115" y="12"/>
                  </a:lnTo>
                  <a:lnTo>
                    <a:pt x="117" y="12"/>
                  </a:lnTo>
                  <a:lnTo>
                    <a:pt x="119" y="11"/>
                  </a:lnTo>
                  <a:lnTo>
                    <a:pt x="121" y="11"/>
                  </a:lnTo>
                  <a:lnTo>
                    <a:pt x="124" y="11"/>
                  </a:lnTo>
                  <a:lnTo>
                    <a:pt x="126" y="11"/>
                  </a:lnTo>
                  <a:lnTo>
                    <a:pt x="127" y="11"/>
                  </a:lnTo>
                  <a:lnTo>
                    <a:pt x="130" y="11"/>
                  </a:lnTo>
                  <a:lnTo>
                    <a:pt x="132" y="10"/>
                  </a:lnTo>
                  <a:lnTo>
                    <a:pt x="135" y="10"/>
                  </a:lnTo>
                  <a:lnTo>
                    <a:pt x="137" y="11"/>
                  </a:lnTo>
                  <a:lnTo>
                    <a:pt x="138" y="11"/>
                  </a:lnTo>
                  <a:lnTo>
                    <a:pt x="141" y="11"/>
                  </a:lnTo>
                  <a:lnTo>
                    <a:pt x="143" y="11"/>
                  </a:lnTo>
                  <a:lnTo>
                    <a:pt x="144" y="11"/>
                  </a:lnTo>
                  <a:lnTo>
                    <a:pt x="147" y="11"/>
                  </a:lnTo>
                  <a:lnTo>
                    <a:pt x="148" y="11"/>
                  </a:lnTo>
                  <a:lnTo>
                    <a:pt x="149" y="12"/>
                  </a:lnTo>
                  <a:lnTo>
                    <a:pt x="150" y="12"/>
                  </a:lnTo>
                  <a:lnTo>
                    <a:pt x="151" y="12"/>
                  </a:lnTo>
                  <a:lnTo>
                    <a:pt x="153" y="12"/>
                  </a:lnTo>
                  <a:lnTo>
                    <a:pt x="153" y="13"/>
                  </a:lnTo>
                  <a:lnTo>
                    <a:pt x="153" y="14"/>
                  </a:lnTo>
                  <a:lnTo>
                    <a:pt x="153" y="16"/>
                  </a:lnTo>
                  <a:lnTo>
                    <a:pt x="151" y="16"/>
                  </a:lnTo>
                  <a:lnTo>
                    <a:pt x="150" y="16"/>
                  </a:lnTo>
                  <a:lnTo>
                    <a:pt x="149" y="16"/>
                  </a:lnTo>
                  <a:lnTo>
                    <a:pt x="147" y="16"/>
                  </a:lnTo>
                  <a:lnTo>
                    <a:pt x="145" y="17"/>
                  </a:lnTo>
                  <a:lnTo>
                    <a:pt x="144" y="17"/>
                  </a:lnTo>
                  <a:lnTo>
                    <a:pt x="142" y="17"/>
                  </a:lnTo>
                  <a:lnTo>
                    <a:pt x="139" y="18"/>
                  </a:lnTo>
                  <a:lnTo>
                    <a:pt x="137" y="18"/>
                  </a:lnTo>
                  <a:lnTo>
                    <a:pt x="136" y="18"/>
                  </a:lnTo>
                  <a:lnTo>
                    <a:pt x="136" y="34"/>
                  </a:lnTo>
                  <a:lnTo>
                    <a:pt x="159" y="34"/>
                  </a:lnTo>
                  <a:lnTo>
                    <a:pt x="161" y="34"/>
                  </a:lnTo>
                  <a:lnTo>
                    <a:pt x="162" y="34"/>
                  </a:lnTo>
                  <a:lnTo>
                    <a:pt x="165" y="32"/>
                  </a:lnTo>
                  <a:lnTo>
                    <a:pt x="167" y="32"/>
                  </a:lnTo>
                  <a:lnTo>
                    <a:pt x="170" y="31"/>
                  </a:lnTo>
                  <a:lnTo>
                    <a:pt x="171" y="30"/>
                  </a:lnTo>
                  <a:lnTo>
                    <a:pt x="173" y="29"/>
                  </a:lnTo>
                  <a:lnTo>
                    <a:pt x="195" y="0"/>
                  </a:lnTo>
                  <a:lnTo>
                    <a:pt x="182" y="0"/>
                  </a:lnTo>
                  <a:lnTo>
                    <a:pt x="204" y="0"/>
                  </a:lnTo>
                  <a:lnTo>
                    <a:pt x="197" y="34"/>
                  </a:lnTo>
                  <a:lnTo>
                    <a:pt x="208" y="34"/>
                  </a:lnTo>
                  <a:lnTo>
                    <a:pt x="208" y="35"/>
                  </a:lnTo>
                  <a:lnTo>
                    <a:pt x="208" y="36"/>
                  </a:lnTo>
                  <a:lnTo>
                    <a:pt x="204" y="37"/>
                  </a:lnTo>
                  <a:lnTo>
                    <a:pt x="198" y="40"/>
                  </a:lnTo>
                  <a:lnTo>
                    <a:pt x="192" y="42"/>
                  </a:lnTo>
                  <a:lnTo>
                    <a:pt x="186" y="44"/>
                  </a:lnTo>
                  <a:lnTo>
                    <a:pt x="179" y="47"/>
                  </a:lnTo>
                  <a:lnTo>
                    <a:pt x="173" y="48"/>
                  </a:lnTo>
                  <a:lnTo>
                    <a:pt x="167" y="50"/>
                  </a:lnTo>
                  <a:lnTo>
                    <a:pt x="161" y="52"/>
                  </a:lnTo>
                  <a:lnTo>
                    <a:pt x="154" y="53"/>
                  </a:lnTo>
                  <a:lnTo>
                    <a:pt x="147" y="53"/>
                  </a:lnTo>
                  <a:lnTo>
                    <a:pt x="141" y="54"/>
                  </a:lnTo>
                  <a:lnTo>
                    <a:pt x="135" y="54"/>
                  </a:lnTo>
                  <a:lnTo>
                    <a:pt x="127" y="54"/>
                  </a:lnTo>
                  <a:lnTo>
                    <a:pt x="26" y="54"/>
                  </a:lnTo>
                  <a:lnTo>
                    <a:pt x="24" y="54"/>
                  </a:lnTo>
                  <a:lnTo>
                    <a:pt x="20" y="54"/>
                  </a:lnTo>
                  <a:lnTo>
                    <a:pt x="17" y="54"/>
                  </a:lnTo>
                  <a:lnTo>
                    <a:pt x="13" y="53"/>
                  </a:lnTo>
                  <a:lnTo>
                    <a:pt x="10" y="52"/>
                  </a:lnTo>
                  <a:lnTo>
                    <a:pt x="7" y="50"/>
                  </a:lnTo>
                  <a:lnTo>
                    <a:pt x="4" y="49"/>
                  </a:lnTo>
                  <a:lnTo>
                    <a:pt x="0" y="48"/>
                  </a:lnTo>
                  <a:lnTo>
                    <a:pt x="0" y="47"/>
                  </a:lnTo>
                  <a:lnTo>
                    <a:pt x="0" y="46"/>
                  </a:lnTo>
                  <a:lnTo>
                    <a:pt x="0" y="44"/>
                  </a:lnTo>
                  <a:lnTo>
                    <a:pt x="1" y="44"/>
                  </a:lnTo>
                  <a:lnTo>
                    <a:pt x="2" y="43"/>
                  </a:lnTo>
                  <a:lnTo>
                    <a:pt x="4" y="43"/>
                  </a:lnTo>
                  <a:lnTo>
                    <a:pt x="5" y="42"/>
                  </a:lnTo>
                  <a:lnTo>
                    <a:pt x="7" y="42"/>
                  </a:lnTo>
                  <a:lnTo>
                    <a:pt x="8" y="40"/>
                  </a:lnTo>
                  <a:lnTo>
                    <a:pt x="10" y="40"/>
                  </a:lnTo>
                  <a:lnTo>
                    <a:pt x="12" y="37"/>
                  </a:lnTo>
                  <a:lnTo>
                    <a:pt x="14" y="36"/>
                  </a:lnTo>
                  <a:lnTo>
                    <a:pt x="16" y="35"/>
                  </a:lnTo>
                  <a:lnTo>
                    <a:pt x="18" y="35"/>
                  </a:lnTo>
                  <a:lnTo>
                    <a:pt x="20" y="34"/>
                  </a:lnTo>
                  <a:lnTo>
                    <a:pt x="23" y="34"/>
                  </a:lnTo>
                  <a:lnTo>
                    <a:pt x="25" y="34"/>
                  </a:lnTo>
                  <a:lnTo>
                    <a:pt x="130" y="3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48" name="Oval 164" descr="Outlined diamond"/>
            <p:cNvSpPr>
              <a:spLocks noChangeArrowheads="1"/>
            </p:cNvSpPr>
            <p:nvPr/>
          </p:nvSpPr>
          <p:spPr bwMode="auto">
            <a:xfrm>
              <a:off x="721" y="2373"/>
              <a:ext cx="266" cy="101"/>
            </a:xfrm>
            <a:prstGeom prst="ellipse">
              <a:avLst/>
            </a:prstGeom>
            <a:pattFill prst="openDmnd">
              <a:fgClr>
                <a:srgbClr val="7F007F"/>
              </a:fgClr>
              <a:bgClr>
                <a:srgbClr val="FFFFFF"/>
              </a:bgClr>
            </a:pattFill>
            <a:ln w="12700">
              <a:solidFill>
                <a:srgbClr val="7F007F"/>
              </a:solidFill>
              <a:round/>
              <a:headEnd/>
              <a:tailEnd/>
            </a:ln>
            <a:effectLst/>
          </p:spPr>
          <p:txBody>
            <a:bodyPr wrap="none" anchor="ctr"/>
            <a:lstStyle/>
            <a:p>
              <a:endParaRPr lang="en-US"/>
            </a:p>
          </p:txBody>
        </p:sp>
        <p:sp>
          <p:nvSpPr>
            <p:cNvPr id="323749" name="Line 165"/>
            <p:cNvSpPr>
              <a:spLocks noChangeShapeType="1"/>
            </p:cNvSpPr>
            <p:nvPr/>
          </p:nvSpPr>
          <p:spPr bwMode="auto">
            <a:xfrm flipH="1">
              <a:off x="720" y="2225"/>
              <a:ext cx="159" cy="179"/>
            </a:xfrm>
            <a:prstGeom prst="line">
              <a:avLst/>
            </a:prstGeom>
            <a:noFill/>
            <a:ln w="12700">
              <a:solidFill>
                <a:srgbClr val="FF0000"/>
              </a:solidFill>
              <a:round/>
              <a:headEnd/>
              <a:tailEnd/>
            </a:ln>
            <a:effectLst/>
          </p:spPr>
          <p:txBody>
            <a:bodyPr wrap="none" anchor="ctr"/>
            <a:lstStyle/>
            <a:p>
              <a:endParaRPr lang="en-US"/>
            </a:p>
          </p:txBody>
        </p:sp>
        <p:sp>
          <p:nvSpPr>
            <p:cNvPr id="323750" name="Line 166"/>
            <p:cNvSpPr>
              <a:spLocks noChangeShapeType="1"/>
            </p:cNvSpPr>
            <p:nvPr/>
          </p:nvSpPr>
          <p:spPr bwMode="auto">
            <a:xfrm>
              <a:off x="921" y="2225"/>
              <a:ext cx="84" cy="199"/>
            </a:xfrm>
            <a:prstGeom prst="line">
              <a:avLst/>
            </a:prstGeom>
            <a:noFill/>
            <a:ln w="12700">
              <a:solidFill>
                <a:srgbClr val="FF0000"/>
              </a:solidFill>
              <a:round/>
              <a:headEnd/>
              <a:tailEnd/>
            </a:ln>
            <a:effectLst/>
          </p:spPr>
          <p:txBody>
            <a:bodyPr wrap="none" anchor="ctr"/>
            <a:lstStyle/>
            <a:p>
              <a:endParaRPr lang="en-US"/>
            </a:p>
          </p:txBody>
        </p:sp>
        <p:sp>
          <p:nvSpPr>
            <p:cNvPr id="323751" name="Line 167"/>
            <p:cNvSpPr>
              <a:spLocks noChangeShapeType="1"/>
            </p:cNvSpPr>
            <p:nvPr/>
          </p:nvSpPr>
          <p:spPr bwMode="auto">
            <a:xfrm>
              <a:off x="896" y="2228"/>
              <a:ext cx="0" cy="131"/>
            </a:xfrm>
            <a:prstGeom prst="line">
              <a:avLst/>
            </a:prstGeom>
            <a:noFill/>
            <a:ln w="12700">
              <a:solidFill>
                <a:srgbClr val="FF0000"/>
              </a:solidFill>
              <a:round/>
              <a:headEnd/>
              <a:tailEnd/>
            </a:ln>
            <a:effectLst/>
          </p:spPr>
          <p:txBody>
            <a:bodyPr wrap="none" anchor="ctr"/>
            <a:lstStyle/>
            <a:p>
              <a:endParaRPr lang="en-US"/>
            </a:p>
          </p:txBody>
        </p:sp>
        <p:sp>
          <p:nvSpPr>
            <p:cNvPr id="323752" name="Line 168"/>
            <p:cNvSpPr>
              <a:spLocks noChangeShapeType="1"/>
            </p:cNvSpPr>
            <p:nvPr/>
          </p:nvSpPr>
          <p:spPr bwMode="auto">
            <a:xfrm flipH="1">
              <a:off x="817" y="2225"/>
              <a:ext cx="70" cy="255"/>
            </a:xfrm>
            <a:prstGeom prst="line">
              <a:avLst/>
            </a:prstGeom>
            <a:noFill/>
            <a:ln w="12700">
              <a:solidFill>
                <a:srgbClr val="FF0000"/>
              </a:solidFill>
              <a:round/>
              <a:headEnd/>
              <a:tailEnd/>
            </a:ln>
            <a:effectLst/>
          </p:spPr>
          <p:txBody>
            <a:bodyPr wrap="none" anchor="ctr"/>
            <a:lstStyle/>
            <a:p>
              <a:endParaRPr lang="en-US"/>
            </a:p>
          </p:txBody>
        </p:sp>
      </p:grpSp>
      <p:grpSp>
        <p:nvGrpSpPr>
          <p:cNvPr id="323753" name="Group 169"/>
          <p:cNvGrpSpPr>
            <a:grpSpLocks/>
          </p:cNvGrpSpPr>
          <p:nvPr/>
        </p:nvGrpSpPr>
        <p:grpSpPr bwMode="auto">
          <a:xfrm>
            <a:off x="1700213" y="4219575"/>
            <a:ext cx="714375" cy="174625"/>
            <a:chOff x="111" y="2658"/>
            <a:chExt cx="450" cy="110"/>
          </a:xfrm>
        </p:grpSpPr>
        <p:sp>
          <p:nvSpPr>
            <p:cNvPr id="323754" name="Freeform 170"/>
            <p:cNvSpPr>
              <a:spLocks/>
            </p:cNvSpPr>
            <p:nvPr/>
          </p:nvSpPr>
          <p:spPr bwMode="auto">
            <a:xfrm>
              <a:off x="111" y="2724"/>
              <a:ext cx="424" cy="44"/>
            </a:xfrm>
            <a:custGeom>
              <a:avLst/>
              <a:gdLst/>
              <a:ahLst/>
              <a:cxnLst>
                <a:cxn ang="0">
                  <a:pos x="2" y="0"/>
                </a:cxn>
                <a:cxn ang="0">
                  <a:pos x="423" y="0"/>
                </a:cxn>
                <a:cxn ang="0">
                  <a:pos x="423" y="43"/>
                </a:cxn>
                <a:cxn ang="0">
                  <a:pos x="193" y="43"/>
                </a:cxn>
                <a:cxn ang="0">
                  <a:pos x="186" y="41"/>
                </a:cxn>
                <a:cxn ang="0">
                  <a:pos x="88" y="19"/>
                </a:cxn>
                <a:cxn ang="0">
                  <a:pos x="79" y="14"/>
                </a:cxn>
                <a:cxn ang="0">
                  <a:pos x="67" y="13"/>
                </a:cxn>
                <a:cxn ang="0">
                  <a:pos x="52" y="6"/>
                </a:cxn>
                <a:cxn ang="0">
                  <a:pos x="1" y="6"/>
                </a:cxn>
                <a:cxn ang="0">
                  <a:pos x="0" y="5"/>
                </a:cxn>
                <a:cxn ang="0">
                  <a:pos x="1" y="0"/>
                </a:cxn>
                <a:cxn ang="0">
                  <a:pos x="2" y="0"/>
                </a:cxn>
              </a:cxnLst>
              <a:rect l="0" t="0" r="r" b="b"/>
              <a:pathLst>
                <a:path w="424" h="44">
                  <a:moveTo>
                    <a:pt x="2" y="0"/>
                  </a:moveTo>
                  <a:lnTo>
                    <a:pt x="423" y="0"/>
                  </a:lnTo>
                  <a:lnTo>
                    <a:pt x="423" y="43"/>
                  </a:lnTo>
                  <a:lnTo>
                    <a:pt x="193" y="43"/>
                  </a:lnTo>
                  <a:lnTo>
                    <a:pt x="186" y="41"/>
                  </a:lnTo>
                  <a:lnTo>
                    <a:pt x="88" y="19"/>
                  </a:lnTo>
                  <a:lnTo>
                    <a:pt x="79" y="14"/>
                  </a:lnTo>
                  <a:lnTo>
                    <a:pt x="67" y="13"/>
                  </a:lnTo>
                  <a:lnTo>
                    <a:pt x="52" y="6"/>
                  </a:lnTo>
                  <a:lnTo>
                    <a:pt x="1" y="6"/>
                  </a:lnTo>
                  <a:lnTo>
                    <a:pt x="0" y="5"/>
                  </a:lnTo>
                  <a:lnTo>
                    <a:pt x="1" y="0"/>
                  </a:lnTo>
                  <a:lnTo>
                    <a:pt x="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55" name="Oval 171"/>
            <p:cNvSpPr>
              <a:spLocks noChangeArrowheads="1"/>
            </p:cNvSpPr>
            <p:nvPr/>
          </p:nvSpPr>
          <p:spPr bwMode="auto">
            <a:xfrm>
              <a:off x="468" y="2739"/>
              <a:ext cx="93" cy="10"/>
            </a:xfrm>
            <a:prstGeom prst="ellipse">
              <a:avLst/>
            </a:prstGeom>
            <a:solidFill>
              <a:srgbClr val="000000"/>
            </a:solidFill>
            <a:ln w="12700">
              <a:solidFill>
                <a:srgbClr val="000000"/>
              </a:solidFill>
              <a:round/>
              <a:headEnd/>
              <a:tailEnd/>
            </a:ln>
            <a:effectLst/>
          </p:spPr>
          <p:txBody>
            <a:bodyPr wrap="none" anchor="ctr"/>
            <a:lstStyle/>
            <a:p>
              <a:endParaRPr lang="en-US"/>
            </a:p>
          </p:txBody>
        </p:sp>
        <p:sp>
          <p:nvSpPr>
            <p:cNvPr id="323756" name="Oval 172"/>
            <p:cNvSpPr>
              <a:spLocks noChangeArrowheads="1"/>
            </p:cNvSpPr>
            <p:nvPr/>
          </p:nvSpPr>
          <p:spPr bwMode="auto">
            <a:xfrm>
              <a:off x="503" y="2728"/>
              <a:ext cx="41" cy="23"/>
            </a:xfrm>
            <a:prstGeom prst="ellipse">
              <a:avLst/>
            </a:prstGeom>
            <a:solidFill>
              <a:srgbClr val="000000"/>
            </a:solidFill>
            <a:ln w="12700">
              <a:solidFill>
                <a:srgbClr val="000000"/>
              </a:solidFill>
              <a:round/>
              <a:headEnd/>
              <a:tailEnd/>
            </a:ln>
            <a:effectLst/>
          </p:spPr>
          <p:txBody>
            <a:bodyPr wrap="none" anchor="ctr"/>
            <a:lstStyle/>
            <a:p>
              <a:endParaRPr lang="en-US"/>
            </a:p>
          </p:txBody>
        </p:sp>
        <p:sp>
          <p:nvSpPr>
            <p:cNvPr id="323757" name="Freeform 173"/>
            <p:cNvSpPr>
              <a:spLocks/>
            </p:cNvSpPr>
            <p:nvPr/>
          </p:nvSpPr>
          <p:spPr bwMode="auto">
            <a:xfrm>
              <a:off x="192" y="2667"/>
              <a:ext cx="134" cy="58"/>
            </a:xfrm>
            <a:custGeom>
              <a:avLst/>
              <a:gdLst/>
              <a:ahLst/>
              <a:cxnLst>
                <a:cxn ang="0">
                  <a:pos x="133" y="57"/>
                </a:cxn>
                <a:cxn ang="0">
                  <a:pos x="73" y="43"/>
                </a:cxn>
                <a:cxn ang="0">
                  <a:pos x="66" y="40"/>
                </a:cxn>
                <a:cxn ang="0">
                  <a:pos x="59" y="36"/>
                </a:cxn>
                <a:cxn ang="0">
                  <a:pos x="52" y="30"/>
                </a:cxn>
                <a:cxn ang="0">
                  <a:pos x="46" y="21"/>
                </a:cxn>
                <a:cxn ang="0">
                  <a:pos x="37" y="0"/>
                </a:cxn>
                <a:cxn ang="0">
                  <a:pos x="13" y="0"/>
                </a:cxn>
                <a:cxn ang="0">
                  <a:pos x="0" y="57"/>
                </a:cxn>
                <a:cxn ang="0">
                  <a:pos x="129" y="57"/>
                </a:cxn>
                <a:cxn ang="0">
                  <a:pos x="133" y="57"/>
                </a:cxn>
              </a:cxnLst>
              <a:rect l="0" t="0" r="r" b="b"/>
              <a:pathLst>
                <a:path w="134" h="58">
                  <a:moveTo>
                    <a:pt x="133" y="57"/>
                  </a:moveTo>
                  <a:lnTo>
                    <a:pt x="73" y="43"/>
                  </a:lnTo>
                  <a:lnTo>
                    <a:pt x="66" y="40"/>
                  </a:lnTo>
                  <a:lnTo>
                    <a:pt x="59" y="36"/>
                  </a:lnTo>
                  <a:lnTo>
                    <a:pt x="52" y="30"/>
                  </a:lnTo>
                  <a:lnTo>
                    <a:pt x="46" y="21"/>
                  </a:lnTo>
                  <a:lnTo>
                    <a:pt x="37" y="0"/>
                  </a:lnTo>
                  <a:lnTo>
                    <a:pt x="13" y="0"/>
                  </a:lnTo>
                  <a:lnTo>
                    <a:pt x="0" y="57"/>
                  </a:lnTo>
                  <a:lnTo>
                    <a:pt x="129" y="57"/>
                  </a:lnTo>
                  <a:lnTo>
                    <a:pt x="133" y="5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58" name="Oval 174"/>
            <p:cNvSpPr>
              <a:spLocks noChangeArrowheads="1"/>
            </p:cNvSpPr>
            <p:nvPr/>
          </p:nvSpPr>
          <p:spPr bwMode="auto">
            <a:xfrm>
              <a:off x="210" y="2658"/>
              <a:ext cx="4" cy="6"/>
            </a:xfrm>
            <a:prstGeom prst="ellipse">
              <a:avLst/>
            </a:prstGeom>
            <a:solidFill>
              <a:srgbClr val="000000"/>
            </a:solidFill>
            <a:ln w="12700">
              <a:solidFill>
                <a:srgbClr val="000000"/>
              </a:solidFill>
              <a:round/>
              <a:headEnd/>
              <a:tailEnd/>
            </a:ln>
            <a:effectLst/>
          </p:spPr>
          <p:txBody>
            <a:bodyPr wrap="none" anchor="ctr"/>
            <a:lstStyle/>
            <a:p>
              <a:endParaRPr lang="en-US"/>
            </a:p>
          </p:txBody>
        </p:sp>
      </p:grpSp>
      <p:sp>
        <p:nvSpPr>
          <p:cNvPr id="323759" name="Rectangle 175"/>
          <p:cNvSpPr>
            <a:spLocks noChangeArrowheads="1"/>
          </p:cNvSpPr>
          <p:nvPr/>
        </p:nvSpPr>
        <p:spPr bwMode="auto">
          <a:xfrm>
            <a:off x="1921598" y="4373564"/>
            <a:ext cx="343043"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P-3C</a:t>
            </a:r>
          </a:p>
        </p:txBody>
      </p:sp>
      <p:grpSp>
        <p:nvGrpSpPr>
          <p:cNvPr id="323760" name="Group 176"/>
          <p:cNvGrpSpPr>
            <a:grpSpLocks/>
          </p:cNvGrpSpPr>
          <p:nvPr/>
        </p:nvGrpSpPr>
        <p:grpSpPr bwMode="auto">
          <a:xfrm>
            <a:off x="3587750" y="5643568"/>
            <a:ext cx="579438" cy="630238"/>
            <a:chOff x="1300" y="3555"/>
            <a:chExt cx="365" cy="397"/>
          </a:xfrm>
        </p:grpSpPr>
        <p:grpSp>
          <p:nvGrpSpPr>
            <p:cNvPr id="323761" name="Group 177"/>
            <p:cNvGrpSpPr>
              <a:grpSpLocks/>
            </p:cNvGrpSpPr>
            <p:nvPr/>
          </p:nvGrpSpPr>
          <p:grpSpPr bwMode="auto">
            <a:xfrm>
              <a:off x="1300" y="3555"/>
              <a:ext cx="365" cy="266"/>
              <a:chOff x="1300" y="3555"/>
              <a:chExt cx="365" cy="266"/>
            </a:xfrm>
          </p:grpSpPr>
          <p:sp>
            <p:nvSpPr>
              <p:cNvPr id="323762" name="Freeform 178"/>
              <p:cNvSpPr>
                <a:spLocks/>
              </p:cNvSpPr>
              <p:nvPr/>
            </p:nvSpPr>
            <p:spPr bwMode="auto">
              <a:xfrm>
                <a:off x="1300" y="3618"/>
                <a:ext cx="178" cy="184"/>
              </a:xfrm>
              <a:custGeom>
                <a:avLst/>
                <a:gdLst/>
                <a:ahLst/>
                <a:cxnLst>
                  <a:cxn ang="0">
                    <a:pos x="177" y="178"/>
                  </a:cxn>
                  <a:cxn ang="0">
                    <a:pos x="99" y="183"/>
                  </a:cxn>
                  <a:cxn ang="0">
                    <a:pos x="96" y="164"/>
                  </a:cxn>
                  <a:cxn ang="0">
                    <a:pos x="177" y="129"/>
                  </a:cxn>
                  <a:cxn ang="0">
                    <a:pos x="166" y="135"/>
                  </a:cxn>
                  <a:cxn ang="0">
                    <a:pos x="163" y="75"/>
                  </a:cxn>
                  <a:cxn ang="0">
                    <a:pos x="5" y="86"/>
                  </a:cxn>
                  <a:cxn ang="0">
                    <a:pos x="5" y="94"/>
                  </a:cxn>
                  <a:cxn ang="0">
                    <a:pos x="0" y="94"/>
                  </a:cxn>
                  <a:cxn ang="0">
                    <a:pos x="0" y="63"/>
                  </a:cxn>
                  <a:cxn ang="0">
                    <a:pos x="5" y="63"/>
                  </a:cxn>
                  <a:cxn ang="0">
                    <a:pos x="5" y="71"/>
                  </a:cxn>
                  <a:cxn ang="0">
                    <a:pos x="155" y="10"/>
                  </a:cxn>
                  <a:cxn ang="0">
                    <a:pos x="164" y="0"/>
                  </a:cxn>
                  <a:cxn ang="0">
                    <a:pos x="177" y="178"/>
                  </a:cxn>
                </a:cxnLst>
                <a:rect l="0" t="0" r="r" b="b"/>
                <a:pathLst>
                  <a:path w="178" h="184">
                    <a:moveTo>
                      <a:pt x="177" y="178"/>
                    </a:moveTo>
                    <a:lnTo>
                      <a:pt x="99" y="183"/>
                    </a:lnTo>
                    <a:lnTo>
                      <a:pt x="96" y="164"/>
                    </a:lnTo>
                    <a:lnTo>
                      <a:pt x="177" y="129"/>
                    </a:lnTo>
                    <a:lnTo>
                      <a:pt x="166" y="135"/>
                    </a:lnTo>
                    <a:lnTo>
                      <a:pt x="163" y="75"/>
                    </a:lnTo>
                    <a:lnTo>
                      <a:pt x="5" y="86"/>
                    </a:lnTo>
                    <a:lnTo>
                      <a:pt x="5" y="94"/>
                    </a:lnTo>
                    <a:lnTo>
                      <a:pt x="0" y="94"/>
                    </a:lnTo>
                    <a:lnTo>
                      <a:pt x="0" y="63"/>
                    </a:lnTo>
                    <a:lnTo>
                      <a:pt x="5" y="63"/>
                    </a:lnTo>
                    <a:lnTo>
                      <a:pt x="5" y="71"/>
                    </a:lnTo>
                    <a:lnTo>
                      <a:pt x="155" y="10"/>
                    </a:lnTo>
                    <a:lnTo>
                      <a:pt x="164" y="0"/>
                    </a:lnTo>
                    <a:lnTo>
                      <a:pt x="177" y="17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63" name="Freeform 179"/>
              <p:cNvSpPr>
                <a:spLocks/>
              </p:cNvSpPr>
              <p:nvPr/>
            </p:nvSpPr>
            <p:spPr bwMode="auto">
              <a:xfrm>
                <a:off x="1487" y="3618"/>
                <a:ext cx="178" cy="184"/>
              </a:xfrm>
              <a:custGeom>
                <a:avLst/>
                <a:gdLst/>
                <a:ahLst/>
                <a:cxnLst>
                  <a:cxn ang="0">
                    <a:pos x="0" y="178"/>
                  </a:cxn>
                  <a:cxn ang="0">
                    <a:pos x="78" y="183"/>
                  </a:cxn>
                  <a:cxn ang="0">
                    <a:pos x="81" y="164"/>
                  </a:cxn>
                  <a:cxn ang="0">
                    <a:pos x="0" y="129"/>
                  </a:cxn>
                  <a:cxn ang="0">
                    <a:pos x="11" y="135"/>
                  </a:cxn>
                  <a:cxn ang="0">
                    <a:pos x="14" y="75"/>
                  </a:cxn>
                  <a:cxn ang="0">
                    <a:pos x="173" y="86"/>
                  </a:cxn>
                  <a:cxn ang="0">
                    <a:pos x="173" y="94"/>
                  </a:cxn>
                  <a:cxn ang="0">
                    <a:pos x="177" y="94"/>
                  </a:cxn>
                  <a:cxn ang="0">
                    <a:pos x="177" y="63"/>
                  </a:cxn>
                  <a:cxn ang="0">
                    <a:pos x="173" y="63"/>
                  </a:cxn>
                  <a:cxn ang="0">
                    <a:pos x="173" y="71"/>
                  </a:cxn>
                  <a:cxn ang="0">
                    <a:pos x="22" y="10"/>
                  </a:cxn>
                  <a:cxn ang="0">
                    <a:pos x="13" y="0"/>
                  </a:cxn>
                  <a:cxn ang="0">
                    <a:pos x="0" y="178"/>
                  </a:cxn>
                </a:cxnLst>
                <a:rect l="0" t="0" r="r" b="b"/>
                <a:pathLst>
                  <a:path w="178" h="184">
                    <a:moveTo>
                      <a:pt x="0" y="178"/>
                    </a:moveTo>
                    <a:lnTo>
                      <a:pt x="78" y="183"/>
                    </a:lnTo>
                    <a:lnTo>
                      <a:pt x="81" y="164"/>
                    </a:lnTo>
                    <a:lnTo>
                      <a:pt x="0" y="129"/>
                    </a:lnTo>
                    <a:lnTo>
                      <a:pt x="11" y="135"/>
                    </a:lnTo>
                    <a:lnTo>
                      <a:pt x="14" y="75"/>
                    </a:lnTo>
                    <a:lnTo>
                      <a:pt x="173" y="86"/>
                    </a:lnTo>
                    <a:lnTo>
                      <a:pt x="173" y="94"/>
                    </a:lnTo>
                    <a:lnTo>
                      <a:pt x="177" y="94"/>
                    </a:lnTo>
                    <a:lnTo>
                      <a:pt x="177" y="63"/>
                    </a:lnTo>
                    <a:lnTo>
                      <a:pt x="173" y="63"/>
                    </a:lnTo>
                    <a:lnTo>
                      <a:pt x="173" y="71"/>
                    </a:lnTo>
                    <a:lnTo>
                      <a:pt x="22" y="10"/>
                    </a:lnTo>
                    <a:lnTo>
                      <a:pt x="13" y="0"/>
                    </a:lnTo>
                    <a:lnTo>
                      <a:pt x="0" y="17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64" name="Freeform 180"/>
              <p:cNvSpPr>
                <a:spLocks/>
              </p:cNvSpPr>
              <p:nvPr/>
            </p:nvSpPr>
            <p:spPr bwMode="auto">
              <a:xfrm>
                <a:off x="1457" y="3556"/>
                <a:ext cx="27" cy="262"/>
              </a:xfrm>
              <a:custGeom>
                <a:avLst/>
                <a:gdLst/>
                <a:ahLst/>
                <a:cxnLst>
                  <a:cxn ang="0">
                    <a:pos x="0" y="69"/>
                  </a:cxn>
                  <a:cxn ang="0">
                    <a:pos x="0" y="40"/>
                  </a:cxn>
                  <a:cxn ang="0">
                    <a:pos x="2" y="38"/>
                  </a:cxn>
                  <a:cxn ang="0">
                    <a:pos x="2" y="35"/>
                  </a:cxn>
                  <a:cxn ang="0">
                    <a:pos x="4" y="31"/>
                  </a:cxn>
                  <a:cxn ang="0">
                    <a:pos x="5" y="28"/>
                  </a:cxn>
                  <a:cxn ang="0">
                    <a:pos x="5" y="24"/>
                  </a:cxn>
                  <a:cxn ang="0">
                    <a:pos x="6" y="22"/>
                  </a:cxn>
                  <a:cxn ang="0">
                    <a:pos x="7" y="18"/>
                  </a:cxn>
                  <a:cxn ang="0">
                    <a:pos x="7" y="14"/>
                  </a:cxn>
                  <a:cxn ang="0">
                    <a:pos x="17" y="5"/>
                  </a:cxn>
                  <a:cxn ang="0">
                    <a:pos x="22" y="0"/>
                  </a:cxn>
                  <a:cxn ang="0">
                    <a:pos x="22" y="242"/>
                  </a:cxn>
                  <a:cxn ang="0">
                    <a:pos x="26" y="261"/>
                  </a:cxn>
                  <a:cxn ang="0">
                    <a:pos x="0" y="69"/>
                  </a:cxn>
                </a:cxnLst>
                <a:rect l="0" t="0" r="r" b="b"/>
                <a:pathLst>
                  <a:path w="27" h="262">
                    <a:moveTo>
                      <a:pt x="0" y="69"/>
                    </a:moveTo>
                    <a:lnTo>
                      <a:pt x="0" y="40"/>
                    </a:lnTo>
                    <a:lnTo>
                      <a:pt x="2" y="38"/>
                    </a:lnTo>
                    <a:lnTo>
                      <a:pt x="2" y="35"/>
                    </a:lnTo>
                    <a:lnTo>
                      <a:pt x="4" y="31"/>
                    </a:lnTo>
                    <a:lnTo>
                      <a:pt x="5" y="28"/>
                    </a:lnTo>
                    <a:lnTo>
                      <a:pt x="5" y="24"/>
                    </a:lnTo>
                    <a:lnTo>
                      <a:pt x="6" y="22"/>
                    </a:lnTo>
                    <a:lnTo>
                      <a:pt x="7" y="18"/>
                    </a:lnTo>
                    <a:lnTo>
                      <a:pt x="7" y="14"/>
                    </a:lnTo>
                    <a:lnTo>
                      <a:pt x="17" y="5"/>
                    </a:lnTo>
                    <a:lnTo>
                      <a:pt x="22" y="0"/>
                    </a:lnTo>
                    <a:lnTo>
                      <a:pt x="22" y="242"/>
                    </a:lnTo>
                    <a:lnTo>
                      <a:pt x="26" y="261"/>
                    </a:lnTo>
                    <a:lnTo>
                      <a:pt x="0" y="6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65" name="Freeform 181"/>
              <p:cNvSpPr>
                <a:spLocks/>
              </p:cNvSpPr>
              <p:nvPr/>
            </p:nvSpPr>
            <p:spPr bwMode="auto">
              <a:xfrm>
                <a:off x="1481" y="3556"/>
                <a:ext cx="27" cy="262"/>
              </a:xfrm>
              <a:custGeom>
                <a:avLst/>
                <a:gdLst/>
                <a:ahLst/>
                <a:cxnLst>
                  <a:cxn ang="0">
                    <a:pos x="26" y="69"/>
                  </a:cxn>
                  <a:cxn ang="0">
                    <a:pos x="25" y="40"/>
                  </a:cxn>
                  <a:cxn ang="0">
                    <a:pos x="24" y="38"/>
                  </a:cxn>
                  <a:cxn ang="0">
                    <a:pos x="22" y="35"/>
                  </a:cxn>
                  <a:cxn ang="0">
                    <a:pos x="22" y="31"/>
                  </a:cxn>
                  <a:cxn ang="0">
                    <a:pos x="21" y="28"/>
                  </a:cxn>
                  <a:cxn ang="0">
                    <a:pos x="20" y="24"/>
                  </a:cxn>
                  <a:cxn ang="0">
                    <a:pos x="19" y="22"/>
                  </a:cxn>
                  <a:cxn ang="0">
                    <a:pos x="19" y="18"/>
                  </a:cxn>
                  <a:cxn ang="0">
                    <a:pos x="17" y="14"/>
                  </a:cxn>
                  <a:cxn ang="0">
                    <a:pos x="7" y="5"/>
                  </a:cxn>
                  <a:cxn ang="0">
                    <a:pos x="4" y="0"/>
                  </a:cxn>
                  <a:cxn ang="0">
                    <a:pos x="4" y="242"/>
                  </a:cxn>
                  <a:cxn ang="0">
                    <a:pos x="0" y="261"/>
                  </a:cxn>
                  <a:cxn ang="0">
                    <a:pos x="26" y="69"/>
                  </a:cxn>
                </a:cxnLst>
                <a:rect l="0" t="0" r="r" b="b"/>
                <a:pathLst>
                  <a:path w="27" h="262">
                    <a:moveTo>
                      <a:pt x="26" y="69"/>
                    </a:moveTo>
                    <a:lnTo>
                      <a:pt x="25" y="40"/>
                    </a:lnTo>
                    <a:lnTo>
                      <a:pt x="24" y="38"/>
                    </a:lnTo>
                    <a:lnTo>
                      <a:pt x="22" y="35"/>
                    </a:lnTo>
                    <a:lnTo>
                      <a:pt x="22" y="31"/>
                    </a:lnTo>
                    <a:lnTo>
                      <a:pt x="21" y="28"/>
                    </a:lnTo>
                    <a:lnTo>
                      <a:pt x="20" y="24"/>
                    </a:lnTo>
                    <a:lnTo>
                      <a:pt x="19" y="22"/>
                    </a:lnTo>
                    <a:lnTo>
                      <a:pt x="19" y="18"/>
                    </a:lnTo>
                    <a:lnTo>
                      <a:pt x="17" y="14"/>
                    </a:lnTo>
                    <a:lnTo>
                      <a:pt x="7" y="5"/>
                    </a:lnTo>
                    <a:lnTo>
                      <a:pt x="4" y="0"/>
                    </a:lnTo>
                    <a:lnTo>
                      <a:pt x="4" y="242"/>
                    </a:lnTo>
                    <a:lnTo>
                      <a:pt x="0" y="261"/>
                    </a:lnTo>
                    <a:lnTo>
                      <a:pt x="26" y="6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66" name="Freeform 182"/>
              <p:cNvSpPr>
                <a:spLocks/>
              </p:cNvSpPr>
              <p:nvPr/>
            </p:nvSpPr>
            <p:spPr bwMode="auto">
              <a:xfrm>
                <a:off x="1424" y="3615"/>
                <a:ext cx="22" cy="25"/>
              </a:xfrm>
              <a:custGeom>
                <a:avLst/>
                <a:gdLst/>
                <a:ahLst/>
                <a:cxnLst>
                  <a:cxn ang="0">
                    <a:pos x="0" y="24"/>
                  </a:cxn>
                  <a:cxn ang="0">
                    <a:pos x="0" y="0"/>
                  </a:cxn>
                  <a:cxn ang="0">
                    <a:pos x="21" y="0"/>
                  </a:cxn>
                  <a:cxn ang="0">
                    <a:pos x="21" y="16"/>
                  </a:cxn>
                  <a:cxn ang="0">
                    <a:pos x="0" y="24"/>
                  </a:cxn>
                </a:cxnLst>
                <a:rect l="0" t="0" r="r" b="b"/>
                <a:pathLst>
                  <a:path w="22" h="25">
                    <a:moveTo>
                      <a:pt x="0" y="24"/>
                    </a:moveTo>
                    <a:lnTo>
                      <a:pt x="0" y="0"/>
                    </a:lnTo>
                    <a:lnTo>
                      <a:pt x="21" y="0"/>
                    </a:lnTo>
                    <a:lnTo>
                      <a:pt x="21" y="16"/>
                    </a:lnTo>
                    <a:lnTo>
                      <a:pt x="0" y="2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67" name="Freeform 183"/>
              <p:cNvSpPr>
                <a:spLocks/>
              </p:cNvSpPr>
              <p:nvPr/>
            </p:nvSpPr>
            <p:spPr bwMode="auto">
              <a:xfrm>
                <a:off x="1514" y="3615"/>
                <a:ext cx="24" cy="25"/>
              </a:xfrm>
              <a:custGeom>
                <a:avLst/>
                <a:gdLst/>
                <a:ahLst/>
                <a:cxnLst>
                  <a:cxn ang="0">
                    <a:pos x="23" y="24"/>
                  </a:cxn>
                  <a:cxn ang="0">
                    <a:pos x="23" y="0"/>
                  </a:cxn>
                  <a:cxn ang="0">
                    <a:pos x="0" y="0"/>
                  </a:cxn>
                  <a:cxn ang="0">
                    <a:pos x="0" y="16"/>
                  </a:cxn>
                  <a:cxn ang="0">
                    <a:pos x="23" y="24"/>
                  </a:cxn>
                </a:cxnLst>
                <a:rect l="0" t="0" r="r" b="b"/>
                <a:pathLst>
                  <a:path w="24" h="25">
                    <a:moveTo>
                      <a:pt x="23" y="24"/>
                    </a:moveTo>
                    <a:lnTo>
                      <a:pt x="23" y="0"/>
                    </a:lnTo>
                    <a:lnTo>
                      <a:pt x="0" y="0"/>
                    </a:lnTo>
                    <a:lnTo>
                      <a:pt x="0" y="16"/>
                    </a:lnTo>
                    <a:lnTo>
                      <a:pt x="23" y="2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68" name="Freeform 184"/>
              <p:cNvSpPr>
                <a:spLocks/>
              </p:cNvSpPr>
              <p:nvPr/>
            </p:nvSpPr>
            <p:spPr bwMode="auto">
              <a:xfrm>
                <a:off x="1479" y="3562"/>
                <a:ext cx="8" cy="235"/>
              </a:xfrm>
              <a:custGeom>
                <a:avLst/>
                <a:gdLst/>
                <a:ahLst/>
                <a:cxnLst>
                  <a:cxn ang="0">
                    <a:pos x="0" y="234"/>
                  </a:cxn>
                  <a:cxn ang="0">
                    <a:pos x="0" y="0"/>
                  </a:cxn>
                  <a:cxn ang="0">
                    <a:pos x="7" y="0"/>
                  </a:cxn>
                  <a:cxn ang="0">
                    <a:pos x="7" y="234"/>
                  </a:cxn>
                  <a:cxn ang="0">
                    <a:pos x="0" y="234"/>
                  </a:cxn>
                </a:cxnLst>
                <a:rect l="0" t="0" r="r" b="b"/>
                <a:pathLst>
                  <a:path w="8" h="235">
                    <a:moveTo>
                      <a:pt x="0" y="234"/>
                    </a:moveTo>
                    <a:lnTo>
                      <a:pt x="0" y="0"/>
                    </a:lnTo>
                    <a:lnTo>
                      <a:pt x="7" y="0"/>
                    </a:lnTo>
                    <a:lnTo>
                      <a:pt x="7" y="234"/>
                    </a:lnTo>
                    <a:lnTo>
                      <a:pt x="0" y="23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69" name="Freeform 185"/>
              <p:cNvSpPr>
                <a:spLocks/>
              </p:cNvSpPr>
              <p:nvPr/>
            </p:nvSpPr>
            <p:spPr bwMode="auto">
              <a:xfrm>
                <a:off x="1466" y="3555"/>
                <a:ext cx="32" cy="14"/>
              </a:xfrm>
              <a:custGeom>
                <a:avLst/>
                <a:gdLst/>
                <a:ahLst/>
                <a:cxnLst>
                  <a:cxn ang="0">
                    <a:pos x="1" y="13"/>
                  </a:cxn>
                  <a:cxn ang="0">
                    <a:pos x="1" y="12"/>
                  </a:cxn>
                  <a:cxn ang="0">
                    <a:pos x="2" y="9"/>
                  </a:cxn>
                  <a:cxn ang="0">
                    <a:pos x="2" y="8"/>
                  </a:cxn>
                  <a:cxn ang="0">
                    <a:pos x="5" y="6"/>
                  </a:cxn>
                  <a:cxn ang="0">
                    <a:pos x="6" y="5"/>
                  </a:cxn>
                  <a:cxn ang="0">
                    <a:pos x="7" y="4"/>
                  </a:cxn>
                  <a:cxn ang="0">
                    <a:pos x="11" y="1"/>
                  </a:cxn>
                  <a:cxn ang="0">
                    <a:pos x="16" y="0"/>
                  </a:cxn>
                  <a:cxn ang="0">
                    <a:pos x="21" y="1"/>
                  </a:cxn>
                  <a:cxn ang="0">
                    <a:pos x="26" y="4"/>
                  </a:cxn>
                  <a:cxn ang="0">
                    <a:pos x="26" y="5"/>
                  </a:cxn>
                  <a:cxn ang="0">
                    <a:pos x="27" y="6"/>
                  </a:cxn>
                  <a:cxn ang="0">
                    <a:pos x="29" y="8"/>
                  </a:cxn>
                  <a:cxn ang="0">
                    <a:pos x="30" y="9"/>
                  </a:cxn>
                  <a:cxn ang="0">
                    <a:pos x="31" y="12"/>
                  </a:cxn>
                  <a:cxn ang="0">
                    <a:pos x="31" y="13"/>
                  </a:cxn>
                  <a:cxn ang="0">
                    <a:pos x="0" y="13"/>
                  </a:cxn>
                  <a:cxn ang="0">
                    <a:pos x="1" y="13"/>
                  </a:cxn>
                </a:cxnLst>
                <a:rect l="0" t="0" r="r" b="b"/>
                <a:pathLst>
                  <a:path w="32" h="14">
                    <a:moveTo>
                      <a:pt x="1" y="13"/>
                    </a:moveTo>
                    <a:lnTo>
                      <a:pt x="1" y="12"/>
                    </a:lnTo>
                    <a:lnTo>
                      <a:pt x="2" y="9"/>
                    </a:lnTo>
                    <a:lnTo>
                      <a:pt x="2" y="8"/>
                    </a:lnTo>
                    <a:lnTo>
                      <a:pt x="5" y="6"/>
                    </a:lnTo>
                    <a:lnTo>
                      <a:pt x="6" y="5"/>
                    </a:lnTo>
                    <a:lnTo>
                      <a:pt x="7" y="4"/>
                    </a:lnTo>
                    <a:lnTo>
                      <a:pt x="11" y="1"/>
                    </a:lnTo>
                    <a:lnTo>
                      <a:pt x="16" y="0"/>
                    </a:lnTo>
                    <a:lnTo>
                      <a:pt x="21" y="1"/>
                    </a:lnTo>
                    <a:lnTo>
                      <a:pt x="26" y="4"/>
                    </a:lnTo>
                    <a:lnTo>
                      <a:pt x="26" y="5"/>
                    </a:lnTo>
                    <a:lnTo>
                      <a:pt x="27" y="6"/>
                    </a:lnTo>
                    <a:lnTo>
                      <a:pt x="29" y="8"/>
                    </a:lnTo>
                    <a:lnTo>
                      <a:pt x="30" y="9"/>
                    </a:lnTo>
                    <a:lnTo>
                      <a:pt x="31" y="12"/>
                    </a:lnTo>
                    <a:lnTo>
                      <a:pt x="31" y="13"/>
                    </a:lnTo>
                    <a:lnTo>
                      <a:pt x="0" y="13"/>
                    </a:lnTo>
                    <a:lnTo>
                      <a:pt x="1"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70" name="Freeform 186"/>
              <p:cNvSpPr>
                <a:spLocks/>
              </p:cNvSpPr>
              <p:nvPr/>
            </p:nvSpPr>
            <p:spPr bwMode="auto">
              <a:xfrm>
                <a:off x="1471" y="3766"/>
                <a:ext cx="25" cy="55"/>
              </a:xfrm>
              <a:custGeom>
                <a:avLst/>
                <a:gdLst/>
                <a:ahLst/>
                <a:cxnLst>
                  <a:cxn ang="0">
                    <a:pos x="13" y="54"/>
                  </a:cxn>
                  <a:cxn ang="0">
                    <a:pos x="14" y="50"/>
                  </a:cxn>
                  <a:cxn ang="0">
                    <a:pos x="16" y="31"/>
                  </a:cxn>
                  <a:cxn ang="0">
                    <a:pos x="24" y="0"/>
                  </a:cxn>
                  <a:cxn ang="0">
                    <a:pos x="0" y="0"/>
                  </a:cxn>
                  <a:cxn ang="0">
                    <a:pos x="6" y="31"/>
                  </a:cxn>
                  <a:cxn ang="0">
                    <a:pos x="11" y="50"/>
                  </a:cxn>
                  <a:cxn ang="0">
                    <a:pos x="13" y="54"/>
                  </a:cxn>
                </a:cxnLst>
                <a:rect l="0" t="0" r="r" b="b"/>
                <a:pathLst>
                  <a:path w="25" h="55">
                    <a:moveTo>
                      <a:pt x="13" y="54"/>
                    </a:moveTo>
                    <a:lnTo>
                      <a:pt x="14" y="50"/>
                    </a:lnTo>
                    <a:lnTo>
                      <a:pt x="16" y="31"/>
                    </a:lnTo>
                    <a:lnTo>
                      <a:pt x="24" y="0"/>
                    </a:lnTo>
                    <a:lnTo>
                      <a:pt x="0" y="0"/>
                    </a:lnTo>
                    <a:lnTo>
                      <a:pt x="6" y="31"/>
                    </a:lnTo>
                    <a:lnTo>
                      <a:pt x="11" y="50"/>
                    </a:lnTo>
                    <a:lnTo>
                      <a:pt x="13" y="5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sp>
          <p:nvSpPr>
            <p:cNvPr id="323771" name="Rectangle 187"/>
            <p:cNvSpPr>
              <a:spLocks noChangeArrowheads="1"/>
            </p:cNvSpPr>
            <p:nvPr/>
          </p:nvSpPr>
          <p:spPr bwMode="auto">
            <a:xfrm>
              <a:off x="1372" y="3833"/>
              <a:ext cx="203" cy="119"/>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S3A</a:t>
              </a:r>
            </a:p>
          </p:txBody>
        </p:sp>
      </p:grpSp>
      <p:grpSp>
        <p:nvGrpSpPr>
          <p:cNvPr id="323772" name="Group 188"/>
          <p:cNvGrpSpPr>
            <a:grpSpLocks/>
          </p:cNvGrpSpPr>
          <p:nvPr/>
        </p:nvGrpSpPr>
        <p:grpSpPr bwMode="auto">
          <a:xfrm>
            <a:off x="6122989" y="138114"/>
            <a:ext cx="4486275" cy="3081337"/>
            <a:chOff x="2897" y="87"/>
            <a:chExt cx="2826" cy="1941"/>
          </a:xfrm>
        </p:grpSpPr>
        <p:sp>
          <p:nvSpPr>
            <p:cNvPr id="323773" name="Line 189"/>
            <p:cNvSpPr>
              <a:spLocks noChangeShapeType="1"/>
            </p:cNvSpPr>
            <p:nvPr/>
          </p:nvSpPr>
          <p:spPr bwMode="auto">
            <a:xfrm>
              <a:off x="5158" y="91"/>
              <a:ext cx="0" cy="1933"/>
            </a:xfrm>
            <a:prstGeom prst="line">
              <a:avLst/>
            </a:prstGeom>
            <a:noFill/>
            <a:ln w="12700">
              <a:solidFill>
                <a:srgbClr val="000000"/>
              </a:solidFill>
              <a:round/>
              <a:headEnd/>
              <a:tailEnd/>
            </a:ln>
            <a:effectLst/>
          </p:spPr>
          <p:txBody>
            <a:bodyPr wrap="none" anchor="ctr"/>
            <a:lstStyle/>
            <a:p>
              <a:endParaRPr lang="en-US"/>
            </a:p>
          </p:txBody>
        </p:sp>
        <p:sp>
          <p:nvSpPr>
            <p:cNvPr id="323774" name="Line 190"/>
            <p:cNvSpPr>
              <a:spLocks noChangeShapeType="1"/>
            </p:cNvSpPr>
            <p:nvPr/>
          </p:nvSpPr>
          <p:spPr bwMode="auto">
            <a:xfrm>
              <a:off x="4592" y="91"/>
              <a:ext cx="0" cy="1933"/>
            </a:xfrm>
            <a:prstGeom prst="line">
              <a:avLst/>
            </a:prstGeom>
            <a:noFill/>
            <a:ln w="12700">
              <a:solidFill>
                <a:srgbClr val="000000"/>
              </a:solidFill>
              <a:round/>
              <a:headEnd/>
              <a:tailEnd/>
            </a:ln>
            <a:effectLst/>
          </p:spPr>
          <p:txBody>
            <a:bodyPr wrap="none" anchor="ctr"/>
            <a:lstStyle/>
            <a:p>
              <a:endParaRPr lang="en-US"/>
            </a:p>
          </p:txBody>
        </p:sp>
        <p:sp>
          <p:nvSpPr>
            <p:cNvPr id="323775" name="Line 191"/>
            <p:cNvSpPr>
              <a:spLocks noChangeShapeType="1"/>
            </p:cNvSpPr>
            <p:nvPr/>
          </p:nvSpPr>
          <p:spPr bwMode="auto">
            <a:xfrm>
              <a:off x="4032" y="91"/>
              <a:ext cx="0" cy="1933"/>
            </a:xfrm>
            <a:prstGeom prst="line">
              <a:avLst/>
            </a:prstGeom>
            <a:noFill/>
            <a:ln w="12700">
              <a:solidFill>
                <a:srgbClr val="000000"/>
              </a:solidFill>
              <a:round/>
              <a:headEnd/>
              <a:tailEnd/>
            </a:ln>
            <a:effectLst/>
          </p:spPr>
          <p:txBody>
            <a:bodyPr wrap="none" anchor="ctr"/>
            <a:lstStyle/>
            <a:p>
              <a:endParaRPr lang="en-US"/>
            </a:p>
          </p:txBody>
        </p:sp>
        <p:sp>
          <p:nvSpPr>
            <p:cNvPr id="323776" name="Line 192"/>
            <p:cNvSpPr>
              <a:spLocks noChangeShapeType="1"/>
            </p:cNvSpPr>
            <p:nvPr/>
          </p:nvSpPr>
          <p:spPr bwMode="auto">
            <a:xfrm flipH="1">
              <a:off x="3462" y="91"/>
              <a:ext cx="9" cy="1933"/>
            </a:xfrm>
            <a:prstGeom prst="line">
              <a:avLst/>
            </a:prstGeom>
            <a:noFill/>
            <a:ln w="12700">
              <a:solidFill>
                <a:srgbClr val="000000"/>
              </a:solidFill>
              <a:round/>
              <a:headEnd/>
              <a:tailEnd/>
            </a:ln>
            <a:effectLst/>
          </p:spPr>
          <p:txBody>
            <a:bodyPr wrap="none" anchor="ctr"/>
            <a:lstStyle/>
            <a:p>
              <a:endParaRPr lang="en-US"/>
            </a:p>
          </p:txBody>
        </p:sp>
        <p:grpSp>
          <p:nvGrpSpPr>
            <p:cNvPr id="323777" name="Group 193"/>
            <p:cNvGrpSpPr>
              <a:grpSpLocks/>
            </p:cNvGrpSpPr>
            <p:nvPr/>
          </p:nvGrpSpPr>
          <p:grpSpPr bwMode="auto">
            <a:xfrm>
              <a:off x="2897" y="87"/>
              <a:ext cx="2826" cy="1941"/>
              <a:chOff x="2897" y="87"/>
              <a:chExt cx="2826" cy="1941"/>
            </a:xfrm>
          </p:grpSpPr>
          <p:sp>
            <p:nvSpPr>
              <p:cNvPr id="323778" name="Line 194"/>
              <p:cNvSpPr>
                <a:spLocks noChangeShapeType="1"/>
              </p:cNvSpPr>
              <p:nvPr/>
            </p:nvSpPr>
            <p:spPr bwMode="auto">
              <a:xfrm>
                <a:off x="2905" y="569"/>
                <a:ext cx="2814" cy="0"/>
              </a:xfrm>
              <a:prstGeom prst="line">
                <a:avLst/>
              </a:prstGeom>
              <a:noFill/>
              <a:ln w="12700">
                <a:solidFill>
                  <a:srgbClr val="000000"/>
                </a:solidFill>
                <a:round/>
                <a:headEnd/>
                <a:tailEnd/>
              </a:ln>
              <a:effectLst/>
            </p:spPr>
            <p:txBody>
              <a:bodyPr wrap="none" anchor="ctr"/>
              <a:lstStyle/>
              <a:p>
                <a:endParaRPr lang="en-US"/>
              </a:p>
            </p:txBody>
          </p:sp>
          <p:sp>
            <p:nvSpPr>
              <p:cNvPr id="323779" name="Line 195"/>
              <p:cNvSpPr>
                <a:spLocks noChangeShapeType="1"/>
              </p:cNvSpPr>
              <p:nvPr/>
            </p:nvSpPr>
            <p:spPr bwMode="auto">
              <a:xfrm>
                <a:off x="2905" y="1058"/>
                <a:ext cx="2814" cy="0"/>
              </a:xfrm>
              <a:prstGeom prst="line">
                <a:avLst/>
              </a:prstGeom>
              <a:noFill/>
              <a:ln w="12700">
                <a:solidFill>
                  <a:srgbClr val="000000"/>
                </a:solidFill>
                <a:round/>
                <a:headEnd/>
                <a:tailEnd/>
              </a:ln>
              <a:effectLst/>
            </p:spPr>
            <p:txBody>
              <a:bodyPr wrap="none" anchor="ctr"/>
              <a:lstStyle/>
              <a:p>
                <a:endParaRPr lang="en-US"/>
              </a:p>
            </p:txBody>
          </p:sp>
          <p:sp>
            <p:nvSpPr>
              <p:cNvPr id="323780" name="Line 196"/>
              <p:cNvSpPr>
                <a:spLocks noChangeShapeType="1"/>
              </p:cNvSpPr>
              <p:nvPr/>
            </p:nvSpPr>
            <p:spPr bwMode="auto">
              <a:xfrm>
                <a:off x="2905" y="1539"/>
                <a:ext cx="2814" cy="0"/>
              </a:xfrm>
              <a:prstGeom prst="line">
                <a:avLst/>
              </a:prstGeom>
              <a:noFill/>
              <a:ln w="12700">
                <a:solidFill>
                  <a:srgbClr val="000000"/>
                </a:solidFill>
                <a:round/>
                <a:headEnd/>
                <a:tailEnd/>
              </a:ln>
              <a:effectLst/>
            </p:spPr>
            <p:txBody>
              <a:bodyPr wrap="none" anchor="ctr"/>
              <a:lstStyle/>
              <a:p>
                <a:endParaRPr lang="en-US"/>
              </a:p>
            </p:txBody>
          </p:sp>
          <p:grpSp>
            <p:nvGrpSpPr>
              <p:cNvPr id="323781" name="Group 197"/>
              <p:cNvGrpSpPr>
                <a:grpSpLocks/>
              </p:cNvGrpSpPr>
              <p:nvPr/>
            </p:nvGrpSpPr>
            <p:grpSpPr bwMode="auto">
              <a:xfrm>
                <a:off x="2897" y="87"/>
                <a:ext cx="2826" cy="1941"/>
                <a:chOff x="2897" y="87"/>
                <a:chExt cx="2826" cy="1941"/>
              </a:xfrm>
            </p:grpSpPr>
            <p:sp>
              <p:nvSpPr>
                <p:cNvPr id="323782" name="Line 198"/>
                <p:cNvSpPr>
                  <a:spLocks noChangeShapeType="1"/>
                </p:cNvSpPr>
                <p:nvPr/>
              </p:nvSpPr>
              <p:spPr bwMode="auto">
                <a:xfrm flipH="1">
                  <a:off x="2897" y="91"/>
                  <a:ext cx="9" cy="1933"/>
                </a:xfrm>
                <a:prstGeom prst="line">
                  <a:avLst/>
                </a:prstGeom>
                <a:noFill/>
                <a:ln w="12700">
                  <a:solidFill>
                    <a:srgbClr val="000000"/>
                  </a:solidFill>
                  <a:round/>
                  <a:headEnd/>
                  <a:tailEnd/>
                </a:ln>
                <a:effectLst/>
              </p:spPr>
              <p:txBody>
                <a:bodyPr wrap="none" anchor="ctr"/>
                <a:lstStyle/>
                <a:p>
                  <a:endParaRPr lang="en-US"/>
                </a:p>
              </p:txBody>
            </p:sp>
            <p:sp>
              <p:nvSpPr>
                <p:cNvPr id="323783" name="Line 199"/>
                <p:cNvSpPr>
                  <a:spLocks noChangeShapeType="1"/>
                </p:cNvSpPr>
                <p:nvPr/>
              </p:nvSpPr>
              <p:spPr bwMode="auto">
                <a:xfrm>
                  <a:off x="5723" y="91"/>
                  <a:ext cx="0" cy="1933"/>
                </a:xfrm>
                <a:prstGeom prst="line">
                  <a:avLst/>
                </a:prstGeom>
                <a:noFill/>
                <a:ln w="12700">
                  <a:solidFill>
                    <a:srgbClr val="000000"/>
                  </a:solidFill>
                  <a:round/>
                  <a:headEnd/>
                  <a:tailEnd/>
                </a:ln>
                <a:effectLst/>
              </p:spPr>
              <p:txBody>
                <a:bodyPr wrap="none" anchor="ctr"/>
                <a:lstStyle/>
                <a:p>
                  <a:endParaRPr lang="en-US"/>
                </a:p>
              </p:txBody>
            </p:sp>
            <p:sp>
              <p:nvSpPr>
                <p:cNvPr id="323784" name="Line 200"/>
                <p:cNvSpPr>
                  <a:spLocks noChangeShapeType="1"/>
                </p:cNvSpPr>
                <p:nvPr/>
              </p:nvSpPr>
              <p:spPr bwMode="auto">
                <a:xfrm>
                  <a:off x="2905" y="87"/>
                  <a:ext cx="2814" cy="0"/>
                </a:xfrm>
                <a:prstGeom prst="line">
                  <a:avLst/>
                </a:prstGeom>
                <a:noFill/>
                <a:ln w="12700">
                  <a:solidFill>
                    <a:srgbClr val="000000"/>
                  </a:solidFill>
                  <a:round/>
                  <a:headEnd/>
                  <a:tailEnd/>
                </a:ln>
                <a:effectLst/>
              </p:spPr>
              <p:txBody>
                <a:bodyPr wrap="none" anchor="ctr"/>
                <a:lstStyle/>
                <a:p>
                  <a:endParaRPr lang="en-US"/>
                </a:p>
              </p:txBody>
            </p:sp>
            <p:sp>
              <p:nvSpPr>
                <p:cNvPr id="323785" name="Line 201"/>
                <p:cNvSpPr>
                  <a:spLocks noChangeShapeType="1"/>
                </p:cNvSpPr>
                <p:nvPr/>
              </p:nvSpPr>
              <p:spPr bwMode="auto">
                <a:xfrm>
                  <a:off x="2905" y="2028"/>
                  <a:ext cx="2814" cy="0"/>
                </a:xfrm>
                <a:prstGeom prst="line">
                  <a:avLst/>
                </a:prstGeom>
                <a:noFill/>
                <a:ln w="12700">
                  <a:solidFill>
                    <a:srgbClr val="000000"/>
                  </a:solidFill>
                  <a:round/>
                  <a:headEnd/>
                  <a:tailEnd/>
                </a:ln>
                <a:effectLst/>
              </p:spPr>
              <p:txBody>
                <a:bodyPr wrap="none" anchor="ctr"/>
                <a:lstStyle/>
                <a:p>
                  <a:endParaRPr lang="en-US"/>
                </a:p>
              </p:txBody>
            </p:sp>
          </p:grpSp>
        </p:grpSp>
      </p:grpSp>
      <p:grpSp>
        <p:nvGrpSpPr>
          <p:cNvPr id="323786" name="Group 202"/>
          <p:cNvGrpSpPr>
            <a:grpSpLocks/>
          </p:cNvGrpSpPr>
          <p:nvPr/>
        </p:nvGrpSpPr>
        <p:grpSpPr bwMode="auto">
          <a:xfrm>
            <a:off x="6184900" y="314326"/>
            <a:ext cx="750888" cy="342900"/>
            <a:chOff x="2936" y="198"/>
            <a:chExt cx="473" cy="216"/>
          </a:xfrm>
        </p:grpSpPr>
        <p:sp>
          <p:nvSpPr>
            <p:cNvPr id="323787" name="Rectangle 203"/>
            <p:cNvSpPr>
              <a:spLocks noChangeArrowheads="1"/>
            </p:cNvSpPr>
            <p:nvPr/>
          </p:nvSpPr>
          <p:spPr bwMode="auto">
            <a:xfrm>
              <a:off x="3066" y="285"/>
              <a:ext cx="217" cy="129"/>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600">
                  <a:solidFill>
                    <a:srgbClr val="000000"/>
                  </a:solidFill>
                  <a:cs typeface="Times New Roman" charset="0"/>
                </a:rPr>
                <a:t>SSN</a:t>
              </a:r>
            </a:p>
          </p:txBody>
        </p:sp>
        <p:grpSp>
          <p:nvGrpSpPr>
            <p:cNvPr id="323788" name="Group 204"/>
            <p:cNvGrpSpPr>
              <a:grpSpLocks/>
            </p:cNvGrpSpPr>
            <p:nvPr/>
          </p:nvGrpSpPr>
          <p:grpSpPr bwMode="auto">
            <a:xfrm>
              <a:off x="2936" y="198"/>
              <a:ext cx="473" cy="105"/>
              <a:chOff x="2936" y="198"/>
              <a:chExt cx="473" cy="105"/>
            </a:xfrm>
          </p:grpSpPr>
          <p:sp>
            <p:nvSpPr>
              <p:cNvPr id="323789" name="Arc 205"/>
              <p:cNvSpPr>
                <a:spLocks/>
              </p:cNvSpPr>
              <p:nvPr/>
            </p:nvSpPr>
            <p:spPr bwMode="auto">
              <a:xfrm>
                <a:off x="3346" y="250"/>
                <a:ext cx="14" cy="17"/>
              </a:xfrm>
              <a:custGeom>
                <a:avLst/>
                <a:gdLst>
                  <a:gd name="G0" fmla="+- 1596 0 0"/>
                  <a:gd name="G1" fmla="+- 21600 0 0"/>
                  <a:gd name="G2" fmla="+- 21600 0 0"/>
                  <a:gd name="T0" fmla="*/ 0 w 22783"/>
                  <a:gd name="T1" fmla="*/ 59 h 21600"/>
                  <a:gd name="T2" fmla="*/ 22783 w 22783"/>
                  <a:gd name="T3" fmla="*/ 17394 h 21600"/>
                  <a:gd name="T4" fmla="*/ 1596 w 22783"/>
                  <a:gd name="T5" fmla="*/ 21600 h 21600"/>
                </a:gdLst>
                <a:ahLst/>
                <a:cxnLst>
                  <a:cxn ang="0">
                    <a:pos x="T0" y="T1"/>
                  </a:cxn>
                  <a:cxn ang="0">
                    <a:pos x="T2" y="T3"/>
                  </a:cxn>
                  <a:cxn ang="0">
                    <a:pos x="T4" y="T5"/>
                  </a:cxn>
                </a:cxnLst>
                <a:rect l="0" t="0" r="r" b="b"/>
                <a:pathLst>
                  <a:path w="22783" h="21600" fill="none" extrusionOk="0">
                    <a:moveTo>
                      <a:pt x="0" y="59"/>
                    </a:moveTo>
                    <a:cubicBezTo>
                      <a:pt x="531" y="19"/>
                      <a:pt x="1063" y="-1"/>
                      <a:pt x="1596" y="0"/>
                    </a:cubicBezTo>
                    <a:cubicBezTo>
                      <a:pt x="11903" y="0"/>
                      <a:pt x="20775" y="7283"/>
                      <a:pt x="22782" y="17394"/>
                    </a:cubicBezTo>
                  </a:path>
                  <a:path w="22783" h="21600" stroke="0" extrusionOk="0">
                    <a:moveTo>
                      <a:pt x="0" y="59"/>
                    </a:moveTo>
                    <a:cubicBezTo>
                      <a:pt x="531" y="19"/>
                      <a:pt x="1063" y="-1"/>
                      <a:pt x="1596" y="0"/>
                    </a:cubicBezTo>
                    <a:cubicBezTo>
                      <a:pt x="11903" y="0"/>
                      <a:pt x="20775" y="7283"/>
                      <a:pt x="22782" y="17394"/>
                    </a:cubicBezTo>
                    <a:lnTo>
                      <a:pt x="1596" y="21600"/>
                    </a:lnTo>
                    <a:close/>
                  </a:path>
                </a:pathLst>
              </a:custGeom>
              <a:noFill/>
              <a:ln w="12700" cap="rnd">
                <a:solidFill>
                  <a:srgbClr val="000000"/>
                </a:solidFill>
                <a:round/>
                <a:headEnd/>
                <a:tailEnd/>
              </a:ln>
              <a:effectLst/>
            </p:spPr>
            <p:txBody>
              <a:bodyPr wrap="none" anchor="ctr"/>
              <a:lstStyle/>
              <a:p>
                <a:endParaRPr lang="en-US"/>
              </a:p>
            </p:txBody>
          </p:sp>
          <p:sp>
            <p:nvSpPr>
              <p:cNvPr id="323790" name="Freeform 206"/>
              <p:cNvSpPr>
                <a:spLocks/>
              </p:cNvSpPr>
              <p:nvPr/>
            </p:nvSpPr>
            <p:spPr bwMode="auto">
              <a:xfrm>
                <a:off x="2949" y="240"/>
                <a:ext cx="33" cy="28"/>
              </a:xfrm>
              <a:custGeom>
                <a:avLst/>
                <a:gdLst/>
                <a:ahLst/>
                <a:cxnLst>
                  <a:cxn ang="0">
                    <a:pos x="0" y="27"/>
                  </a:cxn>
                  <a:cxn ang="0">
                    <a:pos x="0" y="0"/>
                  </a:cxn>
                  <a:cxn ang="0">
                    <a:pos x="25" y="0"/>
                  </a:cxn>
                  <a:cxn ang="0">
                    <a:pos x="32" y="27"/>
                  </a:cxn>
                  <a:cxn ang="0">
                    <a:pos x="0" y="27"/>
                  </a:cxn>
                </a:cxnLst>
                <a:rect l="0" t="0" r="r" b="b"/>
                <a:pathLst>
                  <a:path w="33" h="28">
                    <a:moveTo>
                      <a:pt x="0" y="27"/>
                    </a:moveTo>
                    <a:lnTo>
                      <a:pt x="0" y="0"/>
                    </a:lnTo>
                    <a:lnTo>
                      <a:pt x="25" y="0"/>
                    </a:lnTo>
                    <a:lnTo>
                      <a:pt x="32" y="27"/>
                    </a:lnTo>
                    <a:lnTo>
                      <a:pt x="0" y="27"/>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91" name="Freeform 207"/>
              <p:cNvSpPr>
                <a:spLocks/>
              </p:cNvSpPr>
              <p:nvPr/>
            </p:nvSpPr>
            <p:spPr bwMode="auto">
              <a:xfrm>
                <a:off x="2949" y="269"/>
                <a:ext cx="33" cy="28"/>
              </a:xfrm>
              <a:custGeom>
                <a:avLst/>
                <a:gdLst/>
                <a:ahLst/>
                <a:cxnLst>
                  <a:cxn ang="0">
                    <a:pos x="0" y="0"/>
                  </a:cxn>
                  <a:cxn ang="0">
                    <a:pos x="0" y="27"/>
                  </a:cxn>
                  <a:cxn ang="0">
                    <a:pos x="25" y="27"/>
                  </a:cxn>
                  <a:cxn ang="0">
                    <a:pos x="32" y="0"/>
                  </a:cxn>
                  <a:cxn ang="0">
                    <a:pos x="0" y="0"/>
                  </a:cxn>
                </a:cxnLst>
                <a:rect l="0" t="0" r="r" b="b"/>
                <a:pathLst>
                  <a:path w="33" h="28">
                    <a:moveTo>
                      <a:pt x="0" y="0"/>
                    </a:moveTo>
                    <a:lnTo>
                      <a:pt x="0" y="27"/>
                    </a:lnTo>
                    <a:lnTo>
                      <a:pt x="25" y="27"/>
                    </a:lnTo>
                    <a:lnTo>
                      <a:pt x="32"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92" name="Freeform 208"/>
              <p:cNvSpPr>
                <a:spLocks/>
              </p:cNvSpPr>
              <p:nvPr/>
            </p:nvSpPr>
            <p:spPr bwMode="auto">
              <a:xfrm>
                <a:off x="2936" y="234"/>
                <a:ext cx="473" cy="34"/>
              </a:xfrm>
              <a:custGeom>
                <a:avLst/>
                <a:gdLst/>
                <a:ahLst/>
                <a:cxnLst>
                  <a:cxn ang="0">
                    <a:pos x="0" y="33"/>
                  </a:cxn>
                  <a:cxn ang="0">
                    <a:pos x="4" y="31"/>
                  </a:cxn>
                  <a:cxn ang="0">
                    <a:pos x="13" y="29"/>
                  </a:cxn>
                  <a:cxn ang="0">
                    <a:pos x="27" y="27"/>
                  </a:cxn>
                  <a:cxn ang="0">
                    <a:pos x="41" y="24"/>
                  </a:cxn>
                  <a:cxn ang="0">
                    <a:pos x="58" y="22"/>
                  </a:cxn>
                  <a:cxn ang="0">
                    <a:pos x="71" y="20"/>
                  </a:cxn>
                  <a:cxn ang="0">
                    <a:pos x="87" y="17"/>
                  </a:cxn>
                  <a:cxn ang="0">
                    <a:pos x="101" y="15"/>
                  </a:cxn>
                  <a:cxn ang="0">
                    <a:pos x="116" y="13"/>
                  </a:cxn>
                  <a:cxn ang="0">
                    <a:pos x="131" y="11"/>
                  </a:cxn>
                  <a:cxn ang="0">
                    <a:pos x="146" y="9"/>
                  </a:cxn>
                  <a:cxn ang="0">
                    <a:pos x="161" y="6"/>
                  </a:cxn>
                  <a:cxn ang="0">
                    <a:pos x="176" y="4"/>
                  </a:cxn>
                  <a:cxn ang="0">
                    <a:pos x="186" y="1"/>
                  </a:cxn>
                  <a:cxn ang="0">
                    <a:pos x="285" y="0"/>
                  </a:cxn>
                  <a:cxn ang="0">
                    <a:pos x="379" y="0"/>
                  </a:cxn>
                  <a:cxn ang="0">
                    <a:pos x="404" y="1"/>
                  </a:cxn>
                  <a:cxn ang="0">
                    <a:pos x="421" y="6"/>
                  </a:cxn>
                  <a:cxn ang="0">
                    <a:pos x="432" y="9"/>
                  </a:cxn>
                  <a:cxn ang="0">
                    <a:pos x="441" y="11"/>
                  </a:cxn>
                  <a:cxn ang="0">
                    <a:pos x="450" y="13"/>
                  </a:cxn>
                  <a:cxn ang="0">
                    <a:pos x="456" y="15"/>
                  </a:cxn>
                  <a:cxn ang="0">
                    <a:pos x="459" y="17"/>
                  </a:cxn>
                  <a:cxn ang="0">
                    <a:pos x="463" y="20"/>
                  </a:cxn>
                  <a:cxn ang="0">
                    <a:pos x="468" y="22"/>
                  </a:cxn>
                  <a:cxn ang="0">
                    <a:pos x="470" y="24"/>
                  </a:cxn>
                  <a:cxn ang="0">
                    <a:pos x="471" y="27"/>
                  </a:cxn>
                  <a:cxn ang="0">
                    <a:pos x="472" y="29"/>
                  </a:cxn>
                  <a:cxn ang="0">
                    <a:pos x="472" y="33"/>
                  </a:cxn>
                  <a:cxn ang="0">
                    <a:pos x="0" y="33"/>
                  </a:cxn>
                </a:cxnLst>
                <a:rect l="0" t="0" r="r" b="b"/>
                <a:pathLst>
                  <a:path w="473" h="34">
                    <a:moveTo>
                      <a:pt x="0" y="33"/>
                    </a:moveTo>
                    <a:lnTo>
                      <a:pt x="4" y="31"/>
                    </a:lnTo>
                    <a:lnTo>
                      <a:pt x="13" y="29"/>
                    </a:lnTo>
                    <a:lnTo>
                      <a:pt x="27" y="27"/>
                    </a:lnTo>
                    <a:lnTo>
                      <a:pt x="41" y="24"/>
                    </a:lnTo>
                    <a:lnTo>
                      <a:pt x="58" y="22"/>
                    </a:lnTo>
                    <a:lnTo>
                      <a:pt x="71" y="20"/>
                    </a:lnTo>
                    <a:lnTo>
                      <a:pt x="87" y="17"/>
                    </a:lnTo>
                    <a:lnTo>
                      <a:pt x="101" y="15"/>
                    </a:lnTo>
                    <a:lnTo>
                      <a:pt x="116" y="13"/>
                    </a:lnTo>
                    <a:lnTo>
                      <a:pt x="131" y="11"/>
                    </a:lnTo>
                    <a:lnTo>
                      <a:pt x="146" y="9"/>
                    </a:lnTo>
                    <a:lnTo>
                      <a:pt x="161" y="6"/>
                    </a:lnTo>
                    <a:lnTo>
                      <a:pt x="176" y="4"/>
                    </a:lnTo>
                    <a:lnTo>
                      <a:pt x="186" y="1"/>
                    </a:lnTo>
                    <a:lnTo>
                      <a:pt x="285" y="0"/>
                    </a:lnTo>
                    <a:lnTo>
                      <a:pt x="379" y="0"/>
                    </a:lnTo>
                    <a:lnTo>
                      <a:pt x="404" y="1"/>
                    </a:lnTo>
                    <a:lnTo>
                      <a:pt x="421" y="6"/>
                    </a:lnTo>
                    <a:lnTo>
                      <a:pt x="432" y="9"/>
                    </a:lnTo>
                    <a:lnTo>
                      <a:pt x="441" y="11"/>
                    </a:lnTo>
                    <a:lnTo>
                      <a:pt x="450" y="13"/>
                    </a:lnTo>
                    <a:lnTo>
                      <a:pt x="456" y="15"/>
                    </a:lnTo>
                    <a:lnTo>
                      <a:pt x="459" y="17"/>
                    </a:lnTo>
                    <a:lnTo>
                      <a:pt x="463" y="20"/>
                    </a:lnTo>
                    <a:lnTo>
                      <a:pt x="468" y="22"/>
                    </a:lnTo>
                    <a:lnTo>
                      <a:pt x="470" y="24"/>
                    </a:lnTo>
                    <a:lnTo>
                      <a:pt x="471" y="27"/>
                    </a:lnTo>
                    <a:lnTo>
                      <a:pt x="472" y="29"/>
                    </a:lnTo>
                    <a:lnTo>
                      <a:pt x="472" y="33"/>
                    </a:lnTo>
                    <a:lnTo>
                      <a:pt x="0" y="3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93" name="Freeform 209"/>
              <p:cNvSpPr>
                <a:spLocks/>
              </p:cNvSpPr>
              <p:nvPr/>
            </p:nvSpPr>
            <p:spPr bwMode="auto">
              <a:xfrm>
                <a:off x="2936" y="269"/>
                <a:ext cx="473" cy="34"/>
              </a:xfrm>
              <a:custGeom>
                <a:avLst/>
                <a:gdLst/>
                <a:ahLst/>
                <a:cxnLst>
                  <a:cxn ang="0">
                    <a:pos x="0" y="0"/>
                  </a:cxn>
                  <a:cxn ang="0">
                    <a:pos x="4" y="2"/>
                  </a:cxn>
                  <a:cxn ang="0">
                    <a:pos x="13" y="5"/>
                  </a:cxn>
                  <a:cxn ang="0">
                    <a:pos x="27" y="6"/>
                  </a:cxn>
                  <a:cxn ang="0">
                    <a:pos x="41" y="9"/>
                  </a:cxn>
                  <a:cxn ang="0">
                    <a:pos x="58" y="11"/>
                  </a:cxn>
                  <a:cxn ang="0">
                    <a:pos x="71" y="13"/>
                  </a:cxn>
                  <a:cxn ang="0">
                    <a:pos x="87" y="16"/>
                  </a:cxn>
                  <a:cxn ang="0">
                    <a:pos x="101" y="18"/>
                  </a:cxn>
                  <a:cxn ang="0">
                    <a:pos x="116" y="21"/>
                  </a:cxn>
                  <a:cxn ang="0">
                    <a:pos x="131" y="23"/>
                  </a:cxn>
                  <a:cxn ang="0">
                    <a:pos x="146" y="24"/>
                  </a:cxn>
                  <a:cxn ang="0">
                    <a:pos x="161" y="27"/>
                  </a:cxn>
                  <a:cxn ang="0">
                    <a:pos x="176" y="29"/>
                  </a:cxn>
                  <a:cxn ang="0">
                    <a:pos x="186" y="32"/>
                  </a:cxn>
                  <a:cxn ang="0">
                    <a:pos x="285" y="33"/>
                  </a:cxn>
                  <a:cxn ang="0">
                    <a:pos x="379" y="33"/>
                  </a:cxn>
                  <a:cxn ang="0">
                    <a:pos x="404" y="32"/>
                  </a:cxn>
                  <a:cxn ang="0">
                    <a:pos x="421" y="27"/>
                  </a:cxn>
                  <a:cxn ang="0">
                    <a:pos x="432" y="24"/>
                  </a:cxn>
                  <a:cxn ang="0">
                    <a:pos x="441" y="23"/>
                  </a:cxn>
                  <a:cxn ang="0">
                    <a:pos x="450" y="21"/>
                  </a:cxn>
                  <a:cxn ang="0">
                    <a:pos x="456" y="18"/>
                  </a:cxn>
                  <a:cxn ang="0">
                    <a:pos x="459" y="16"/>
                  </a:cxn>
                  <a:cxn ang="0">
                    <a:pos x="463" y="13"/>
                  </a:cxn>
                  <a:cxn ang="0">
                    <a:pos x="468" y="11"/>
                  </a:cxn>
                  <a:cxn ang="0">
                    <a:pos x="470" y="9"/>
                  </a:cxn>
                  <a:cxn ang="0">
                    <a:pos x="471" y="6"/>
                  </a:cxn>
                  <a:cxn ang="0">
                    <a:pos x="472" y="5"/>
                  </a:cxn>
                  <a:cxn ang="0">
                    <a:pos x="472" y="0"/>
                  </a:cxn>
                  <a:cxn ang="0">
                    <a:pos x="0" y="0"/>
                  </a:cxn>
                </a:cxnLst>
                <a:rect l="0" t="0" r="r" b="b"/>
                <a:pathLst>
                  <a:path w="473" h="34">
                    <a:moveTo>
                      <a:pt x="0" y="0"/>
                    </a:moveTo>
                    <a:lnTo>
                      <a:pt x="4" y="2"/>
                    </a:lnTo>
                    <a:lnTo>
                      <a:pt x="13" y="5"/>
                    </a:lnTo>
                    <a:lnTo>
                      <a:pt x="27" y="6"/>
                    </a:lnTo>
                    <a:lnTo>
                      <a:pt x="41" y="9"/>
                    </a:lnTo>
                    <a:lnTo>
                      <a:pt x="58" y="11"/>
                    </a:lnTo>
                    <a:lnTo>
                      <a:pt x="71" y="13"/>
                    </a:lnTo>
                    <a:lnTo>
                      <a:pt x="87" y="16"/>
                    </a:lnTo>
                    <a:lnTo>
                      <a:pt x="101" y="18"/>
                    </a:lnTo>
                    <a:lnTo>
                      <a:pt x="116" y="21"/>
                    </a:lnTo>
                    <a:lnTo>
                      <a:pt x="131" y="23"/>
                    </a:lnTo>
                    <a:lnTo>
                      <a:pt x="146" y="24"/>
                    </a:lnTo>
                    <a:lnTo>
                      <a:pt x="161" y="27"/>
                    </a:lnTo>
                    <a:lnTo>
                      <a:pt x="176" y="29"/>
                    </a:lnTo>
                    <a:lnTo>
                      <a:pt x="186" y="32"/>
                    </a:lnTo>
                    <a:lnTo>
                      <a:pt x="285" y="33"/>
                    </a:lnTo>
                    <a:lnTo>
                      <a:pt x="379" y="33"/>
                    </a:lnTo>
                    <a:lnTo>
                      <a:pt x="404" y="32"/>
                    </a:lnTo>
                    <a:lnTo>
                      <a:pt x="421" y="27"/>
                    </a:lnTo>
                    <a:lnTo>
                      <a:pt x="432" y="24"/>
                    </a:lnTo>
                    <a:lnTo>
                      <a:pt x="441" y="23"/>
                    </a:lnTo>
                    <a:lnTo>
                      <a:pt x="450" y="21"/>
                    </a:lnTo>
                    <a:lnTo>
                      <a:pt x="456" y="18"/>
                    </a:lnTo>
                    <a:lnTo>
                      <a:pt x="459" y="16"/>
                    </a:lnTo>
                    <a:lnTo>
                      <a:pt x="463" y="13"/>
                    </a:lnTo>
                    <a:lnTo>
                      <a:pt x="468" y="11"/>
                    </a:lnTo>
                    <a:lnTo>
                      <a:pt x="470" y="9"/>
                    </a:lnTo>
                    <a:lnTo>
                      <a:pt x="471" y="6"/>
                    </a:lnTo>
                    <a:lnTo>
                      <a:pt x="472" y="5"/>
                    </a:lnTo>
                    <a:lnTo>
                      <a:pt x="472"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94" name="Freeform 210"/>
              <p:cNvSpPr>
                <a:spLocks/>
              </p:cNvSpPr>
              <p:nvPr/>
            </p:nvSpPr>
            <p:spPr bwMode="auto">
              <a:xfrm>
                <a:off x="2946" y="264"/>
                <a:ext cx="4" cy="9"/>
              </a:xfrm>
              <a:custGeom>
                <a:avLst/>
                <a:gdLst/>
                <a:ahLst/>
                <a:cxnLst>
                  <a:cxn ang="0">
                    <a:pos x="3" y="0"/>
                  </a:cxn>
                  <a:cxn ang="0">
                    <a:pos x="0" y="0"/>
                  </a:cxn>
                  <a:cxn ang="0">
                    <a:pos x="0" y="8"/>
                  </a:cxn>
                  <a:cxn ang="0">
                    <a:pos x="3" y="8"/>
                  </a:cxn>
                  <a:cxn ang="0">
                    <a:pos x="3" y="0"/>
                  </a:cxn>
                </a:cxnLst>
                <a:rect l="0" t="0" r="r" b="b"/>
                <a:pathLst>
                  <a:path w="4" h="9">
                    <a:moveTo>
                      <a:pt x="3" y="0"/>
                    </a:moveTo>
                    <a:lnTo>
                      <a:pt x="0" y="0"/>
                    </a:lnTo>
                    <a:lnTo>
                      <a:pt x="0" y="8"/>
                    </a:lnTo>
                    <a:lnTo>
                      <a:pt x="3" y="8"/>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95" name="Freeform 211"/>
              <p:cNvSpPr>
                <a:spLocks/>
              </p:cNvSpPr>
              <p:nvPr/>
            </p:nvSpPr>
            <p:spPr bwMode="auto">
              <a:xfrm>
                <a:off x="2940" y="254"/>
                <a:ext cx="4" cy="29"/>
              </a:xfrm>
              <a:custGeom>
                <a:avLst/>
                <a:gdLst/>
                <a:ahLst/>
                <a:cxnLst>
                  <a:cxn ang="0">
                    <a:pos x="0" y="28"/>
                  </a:cxn>
                  <a:cxn ang="0">
                    <a:pos x="0" y="0"/>
                  </a:cxn>
                  <a:cxn ang="0">
                    <a:pos x="3" y="0"/>
                  </a:cxn>
                  <a:cxn ang="0">
                    <a:pos x="3" y="28"/>
                  </a:cxn>
                  <a:cxn ang="0">
                    <a:pos x="0" y="28"/>
                  </a:cxn>
                </a:cxnLst>
                <a:rect l="0" t="0" r="r" b="b"/>
                <a:pathLst>
                  <a:path w="4" h="29">
                    <a:moveTo>
                      <a:pt x="0" y="28"/>
                    </a:moveTo>
                    <a:lnTo>
                      <a:pt x="0" y="0"/>
                    </a:lnTo>
                    <a:lnTo>
                      <a:pt x="3" y="0"/>
                    </a:lnTo>
                    <a:lnTo>
                      <a:pt x="3" y="28"/>
                    </a:lnTo>
                    <a:lnTo>
                      <a:pt x="0" y="28"/>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96" name="Freeform 212"/>
              <p:cNvSpPr>
                <a:spLocks/>
              </p:cNvSpPr>
              <p:nvPr/>
            </p:nvSpPr>
            <p:spPr bwMode="auto">
              <a:xfrm>
                <a:off x="3235" y="198"/>
                <a:ext cx="54" cy="37"/>
              </a:xfrm>
              <a:custGeom>
                <a:avLst/>
                <a:gdLst/>
                <a:ahLst/>
                <a:cxnLst>
                  <a:cxn ang="0">
                    <a:pos x="53" y="36"/>
                  </a:cxn>
                  <a:cxn ang="0">
                    <a:pos x="53" y="5"/>
                  </a:cxn>
                  <a:cxn ang="0">
                    <a:pos x="52" y="2"/>
                  </a:cxn>
                  <a:cxn ang="0">
                    <a:pos x="49" y="0"/>
                  </a:cxn>
                  <a:cxn ang="0">
                    <a:pos x="2" y="0"/>
                  </a:cxn>
                  <a:cxn ang="0">
                    <a:pos x="1" y="2"/>
                  </a:cxn>
                  <a:cxn ang="0">
                    <a:pos x="0" y="5"/>
                  </a:cxn>
                  <a:cxn ang="0">
                    <a:pos x="0" y="36"/>
                  </a:cxn>
                  <a:cxn ang="0">
                    <a:pos x="53" y="36"/>
                  </a:cxn>
                </a:cxnLst>
                <a:rect l="0" t="0" r="r" b="b"/>
                <a:pathLst>
                  <a:path w="54" h="37">
                    <a:moveTo>
                      <a:pt x="53" y="36"/>
                    </a:moveTo>
                    <a:lnTo>
                      <a:pt x="53" y="5"/>
                    </a:lnTo>
                    <a:lnTo>
                      <a:pt x="52" y="2"/>
                    </a:lnTo>
                    <a:lnTo>
                      <a:pt x="49" y="0"/>
                    </a:lnTo>
                    <a:lnTo>
                      <a:pt x="2" y="0"/>
                    </a:lnTo>
                    <a:lnTo>
                      <a:pt x="1" y="2"/>
                    </a:lnTo>
                    <a:lnTo>
                      <a:pt x="0" y="5"/>
                    </a:lnTo>
                    <a:lnTo>
                      <a:pt x="0" y="36"/>
                    </a:lnTo>
                    <a:lnTo>
                      <a:pt x="53" y="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grpSp>
        <p:nvGrpSpPr>
          <p:cNvPr id="323797" name="Group 213"/>
          <p:cNvGrpSpPr>
            <a:grpSpLocks/>
          </p:cNvGrpSpPr>
          <p:nvPr/>
        </p:nvGrpSpPr>
        <p:grpSpPr bwMode="auto">
          <a:xfrm>
            <a:off x="7067550" y="276225"/>
            <a:ext cx="844550" cy="266700"/>
            <a:chOff x="3492" y="174"/>
            <a:chExt cx="532" cy="168"/>
          </a:xfrm>
        </p:grpSpPr>
        <p:sp>
          <p:nvSpPr>
            <p:cNvPr id="323798" name="Freeform 214"/>
            <p:cNvSpPr>
              <a:spLocks/>
            </p:cNvSpPr>
            <p:nvPr/>
          </p:nvSpPr>
          <p:spPr bwMode="auto">
            <a:xfrm>
              <a:off x="3492" y="281"/>
              <a:ext cx="532" cy="37"/>
            </a:xfrm>
            <a:custGeom>
              <a:avLst/>
              <a:gdLst/>
              <a:ahLst/>
              <a:cxnLst>
                <a:cxn ang="0">
                  <a:pos x="495" y="36"/>
                </a:cxn>
                <a:cxn ang="0">
                  <a:pos x="506" y="24"/>
                </a:cxn>
                <a:cxn ang="0">
                  <a:pos x="531" y="0"/>
                </a:cxn>
                <a:cxn ang="0">
                  <a:pos x="0" y="16"/>
                </a:cxn>
                <a:cxn ang="0">
                  <a:pos x="2" y="36"/>
                </a:cxn>
                <a:cxn ang="0">
                  <a:pos x="495" y="36"/>
                </a:cxn>
              </a:cxnLst>
              <a:rect l="0" t="0" r="r" b="b"/>
              <a:pathLst>
                <a:path w="532" h="37">
                  <a:moveTo>
                    <a:pt x="495" y="36"/>
                  </a:moveTo>
                  <a:lnTo>
                    <a:pt x="506" y="24"/>
                  </a:lnTo>
                  <a:lnTo>
                    <a:pt x="531" y="0"/>
                  </a:lnTo>
                  <a:lnTo>
                    <a:pt x="0" y="16"/>
                  </a:lnTo>
                  <a:lnTo>
                    <a:pt x="2" y="36"/>
                  </a:lnTo>
                  <a:lnTo>
                    <a:pt x="495" y="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799" name="Freeform 215"/>
            <p:cNvSpPr>
              <a:spLocks/>
            </p:cNvSpPr>
            <p:nvPr/>
          </p:nvSpPr>
          <p:spPr bwMode="auto">
            <a:xfrm>
              <a:off x="3547" y="263"/>
              <a:ext cx="192" cy="33"/>
            </a:xfrm>
            <a:custGeom>
              <a:avLst/>
              <a:gdLst/>
              <a:ahLst/>
              <a:cxnLst>
                <a:cxn ang="0">
                  <a:pos x="0" y="32"/>
                </a:cxn>
                <a:cxn ang="0">
                  <a:pos x="0" y="21"/>
                </a:cxn>
                <a:cxn ang="0">
                  <a:pos x="54" y="21"/>
                </a:cxn>
                <a:cxn ang="0">
                  <a:pos x="54" y="0"/>
                </a:cxn>
                <a:cxn ang="0">
                  <a:pos x="108" y="0"/>
                </a:cxn>
                <a:cxn ang="0">
                  <a:pos x="108" y="15"/>
                </a:cxn>
                <a:cxn ang="0">
                  <a:pos x="190" y="15"/>
                </a:cxn>
                <a:cxn ang="0">
                  <a:pos x="191" y="26"/>
                </a:cxn>
                <a:cxn ang="0">
                  <a:pos x="0" y="32"/>
                </a:cxn>
              </a:cxnLst>
              <a:rect l="0" t="0" r="r" b="b"/>
              <a:pathLst>
                <a:path w="192" h="33">
                  <a:moveTo>
                    <a:pt x="0" y="32"/>
                  </a:moveTo>
                  <a:lnTo>
                    <a:pt x="0" y="21"/>
                  </a:lnTo>
                  <a:lnTo>
                    <a:pt x="54" y="21"/>
                  </a:lnTo>
                  <a:lnTo>
                    <a:pt x="54" y="0"/>
                  </a:lnTo>
                  <a:lnTo>
                    <a:pt x="108" y="0"/>
                  </a:lnTo>
                  <a:lnTo>
                    <a:pt x="108" y="15"/>
                  </a:lnTo>
                  <a:lnTo>
                    <a:pt x="190" y="15"/>
                  </a:lnTo>
                  <a:lnTo>
                    <a:pt x="191" y="26"/>
                  </a:lnTo>
                  <a:lnTo>
                    <a:pt x="0" y="3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00" name="Freeform 216"/>
            <p:cNvSpPr>
              <a:spLocks/>
            </p:cNvSpPr>
            <p:nvPr/>
          </p:nvSpPr>
          <p:spPr bwMode="auto">
            <a:xfrm>
              <a:off x="3763" y="251"/>
              <a:ext cx="109" cy="37"/>
            </a:xfrm>
            <a:custGeom>
              <a:avLst/>
              <a:gdLst/>
              <a:ahLst/>
              <a:cxnLst>
                <a:cxn ang="0">
                  <a:pos x="108" y="36"/>
                </a:cxn>
                <a:cxn ang="0">
                  <a:pos x="108" y="28"/>
                </a:cxn>
                <a:cxn ang="0">
                  <a:pos x="106" y="28"/>
                </a:cxn>
                <a:cxn ang="0">
                  <a:pos x="106" y="22"/>
                </a:cxn>
                <a:cxn ang="0">
                  <a:pos x="104" y="22"/>
                </a:cxn>
                <a:cxn ang="0">
                  <a:pos x="102" y="0"/>
                </a:cxn>
                <a:cxn ang="0">
                  <a:pos x="30" y="0"/>
                </a:cxn>
                <a:cxn ang="0">
                  <a:pos x="30" y="16"/>
                </a:cxn>
                <a:cxn ang="0">
                  <a:pos x="23" y="16"/>
                </a:cxn>
                <a:cxn ang="0">
                  <a:pos x="10" y="22"/>
                </a:cxn>
                <a:cxn ang="0">
                  <a:pos x="17" y="16"/>
                </a:cxn>
                <a:cxn ang="0">
                  <a:pos x="0" y="16"/>
                </a:cxn>
                <a:cxn ang="0">
                  <a:pos x="1" y="36"/>
                </a:cxn>
                <a:cxn ang="0">
                  <a:pos x="23" y="34"/>
                </a:cxn>
                <a:cxn ang="0">
                  <a:pos x="19" y="36"/>
                </a:cxn>
                <a:cxn ang="0">
                  <a:pos x="108" y="36"/>
                </a:cxn>
              </a:cxnLst>
              <a:rect l="0" t="0" r="r" b="b"/>
              <a:pathLst>
                <a:path w="109" h="37">
                  <a:moveTo>
                    <a:pt x="108" y="36"/>
                  </a:moveTo>
                  <a:lnTo>
                    <a:pt x="108" y="28"/>
                  </a:lnTo>
                  <a:lnTo>
                    <a:pt x="106" y="28"/>
                  </a:lnTo>
                  <a:lnTo>
                    <a:pt x="106" y="22"/>
                  </a:lnTo>
                  <a:lnTo>
                    <a:pt x="104" y="22"/>
                  </a:lnTo>
                  <a:lnTo>
                    <a:pt x="102" y="0"/>
                  </a:lnTo>
                  <a:lnTo>
                    <a:pt x="30" y="0"/>
                  </a:lnTo>
                  <a:lnTo>
                    <a:pt x="30" y="16"/>
                  </a:lnTo>
                  <a:lnTo>
                    <a:pt x="23" y="16"/>
                  </a:lnTo>
                  <a:lnTo>
                    <a:pt x="10" y="22"/>
                  </a:lnTo>
                  <a:lnTo>
                    <a:pt x="17" y="16"/>
                  </a:lnTo>
                  <a:lnTo>
                    <a:pt x="0" y="16"/>
                  </a:lnTo>
                  <a:lnTo>
                    <a:pt x="1" y="36"/>
                  </a:lnTo>
                  <a:lnTo>
                    <a:pt x="23" y="34"/>
                  </a:lnTo>
                  <a:lnTo>
                    <a:pt x="19" y="36"/>
                  </a:lnTo>
                  <a:lnTo>
                    <a:pt x="108" y="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01" name="Freeform 217"/>
            <p:cNvSpPr>
              <a:spLocks/>
            </p:cNvSpPr>
            <p:nvPr/>
          </p:nvSpPr>
          <p:spPr bwMode="auto">
            <a:xfrm>
              <a:off x="3738" y="191"/>
              <a:ext cx="27" cy="97"/>
            </a:xfrm>
            <a:custGeom>
              <a:avLst/>
              <a:gdLst/>
              <a:ahLst/>
              <a:cxnLst>
                <a:cxn ang="0">
                  <a:pos x="0" y="96"/>
                </a:cxn>
                <a:cxn ang="0">
                  <a:pos x="5" y="0"/>
                </a:cxn>
                <a:cxn ang="0">
                  <a:pos x="6" y="6"/>
                </a:cxn>
                <a:cxn ang="0">
                  <a:pos x="8" y="30"/>
                </a:cxn>
                <a:cxn ang="0">
                  <a:pos x="25" y="30"/>
                </a:cxn>
                <a:cxn ang="0">
                  <a:pos x="26" y="48"/>
                </a:cxn>
                <a:cxn ang="0">
                  <a:pos x="24" y="48"/>
                </a:cxn>
                <a:cxn ang="0">
                  <a:pos x="24" y="96"/>
                </a:cxn>
                <a:cxn ang="0">
                  <a:pos x="0" y="96"/>
                </a:cxn>
              </a:cxnLst>
              <a:rect l="0" t="0" r="r" b="b"/>
              <a:pathLst>
                <a:path w="27" h="97">
                  <a:moveTo>
                    <a:pt x="0" y="96"/>
                  </a:moveTo>
                  <a:lnTo>
                    <a:pt x="5" y="0"/>
                  </a:lnTo>
                  <a:lnTo>
                    <a:pt x="6" y="6"/>
                  </a:lnTo>
                  <a:lnTo>
                    <a:pt x="8" y="30"/>
                  </a:lnTo>
                  <a:lnTo>
                    <a:pt x="25" y="30"/>
                  </a:lnTo>
                  <a:lnTo>
                    <a:pt x="26" y="48"/>
                  </a:lnTo>
                  <a:lnTo>
                    <a:pt x="24" y="48"/>
                  </a:lnTo>
                  <a:lnTo>
                    <a:pt x="24" y="96"/>
                  </a:lnTo>
                  <a:lnTo>
                    <a:pt x="0" y="9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02" name="Freeform 218"/>
            <p:cNvSpPr>
              <a:spLocks/>
            </p:cNvSpPr>
            <p:nvPr/>
          </p:nvSpPr>
          <p:spPr bwMode="auto">
            <a:xfrm>
              <a:off x="3827" y="221"/>
              <a:ext cx="7" cy="33"/>
            </a:xfrm>
            <a:custGeom>
              <a:avLst/>
              <a:gdLst/>
              <a:ahLst/>
              <a:cxnLst>
                <a:cxn ang="0">
                  <a:pos x="6" y="32"/>
                </a:cxn>
                <a:cxn ang="0">
                  <a:pos x="2" y="8"/>
                </a:cxn>
                <a:cxn ang="0">
                  <a:pos x="6" y="6"/>
                </a:cxn>
                <a:cxn ang="0">
                  <a:pos x="2" y="0"/>
                </a:cxn>
                <a:cxn ang="0">
                  <a:pos x="0" y="6"/>
                </a:cxn>
                <a:cxn ang="0">
                  <a:pos x="1" y="12"/>
                </a:cxn>
                <a:cxn ang="0">
                  <a:pos x="0" y="32"/>
                </a:cxn>
                <a:cxn ang="0">
                  <a:pos x="6" y="32"/>
                </a:cxn>
              </a:cxnLst>
              <a:rect l="0" t="0" r="r" b="b"/>
              <a:pathLst>
                <a:path w="7" h="33">
                  <a:moveTo>
                    <a:pt x="6" y="32"/>
                  </a:moveTo>
                  <a:lnTo>
                    <a:pt x="2" y="8"/>
                  </a:lnTo>
                  <a:lnTo>
                    <a:pt x="6" y="6"/>
                  </a:lnTo>
                  <a:lnTo>
                    <a:pt x="2" y="0"/>
                  </a:lnTo>
                  <a:lnTo>
                    <a:pt x="0" y="6"/>
                  </a:lnTo>
                  <a:lnTo>
                    <a:pt x="1" y="12"/>
                  </a:lnTo>
                  <a:lnTo>
                    <a:pt x="0" y="32"/>
                  </a:lnTo>
                  <a:lnTo>
                    <a:pt x="6" y="3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03" name="Freeform 219"/>
            <p:cNvSpPr>
              <a:spLocks/>
            </p:cNvSpPr>
            <p:nvPr/>
          </p:nvSpPr>
          <p:spPr bwMode="auto">
            <a:xfrm>
              <a:off x="3755" y="212"/>
              <a:ext cx="10" cy="10"/>
            </a:xfrm>
            <a:custGeom>
              <a:avLst/>
              <a:gdLst/>
              <a:ahLst/>
              <a:cxnLst>
                <a:cxn ang="0">
                  <a:pos x="5" y="9"/>
                </a:cxn>
                <a:cxn ang="0">
                  <a:pos x="5" y="3"/>
                </a:cxn>
                <a:cxn ang="0">
                  <a:pos x="0" y="3"/>
                </a:cxn>
                <a:cxn ang="0">
                  <a:pos x="0" y="0"/>
                </a:cxn>
                <a:cxn ang="0">
                  <a:pos x="9" y="0"/>
                </a:cxn>
                <a:cxn ang="0">
                  <a:pos x="9" y="3"/>
                </a:cxn>
                <a:cxn ang="0">
                  <a:pos x="6" y="3"/>
                </a:cxn>
                <a:cxn ang="0">
                  <a:pos x="5" y="9"/>
                </a:cxn>
              </a:cxnLst>
              <a:rect l="0" t="0" r="r" b="b"/>
              <a:pathLst>
                <a:path w="10" h="10">
                  <a:moveTo>
                    <a:pt x="5" y="9"/>
                  </a:moveTo>
                  <a:lnTo>
                    <a:pt x="5" y="3"/>
                  </a:lnTo>
                  <a:lnTo>
                    <a:pt x="0" y="3"/>
                  </a:lnTo>
                  <a:lnTo>
                    <a:pt x="0" y="0"/>
                  </a:lnTo>
                  <a:lnTo>
                    <a:pt x="9" y="0"/>
                  </a:lnTo>
                  <a:lnTo>
                    <a:pt x="9" y="3"/>
                  </a:lnTo>
                  <a:lnTo>
                    <a:pt x="6" y="3"/>
                  </a:lnTo>
                  <a:lnTo>
                    <a:pt x="5" y="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04" name="Freeform 220"/>
            <p:cNvSpPr>
              <a:spLocks/>
            </p:cNvSpPr>
            <p:nvPr/>
          </p:nvSpPr>
          <p:spPr bwMode="auto">
            <a:xfrm>
              <a:off x="3942" y="265"/>
              <a:ext cx="33" cy="20"/>
            </a:xfrm>
            <a:custGeom>
              <a:avLst/>
              <a:gdLst/>
              <a:ahLst/>
              <a:cxnLst>
                <a:cxn ang="0">
                  <a:pos x="13" y="19"/>
                </a:cxn>
                <a:cxn ang="0">
                  <a:pos x="9" y="15"/>
                </a:cxn>
                <a:cxn ang="0">
                  <a:pos x="15" y="15"/>
                </a:cxn>
                <a:cxn ang="0">
                  <a:pos x="18" y="7"/>
                </a:cxn>
                <a:cxn ang="0">
                  <a:pos x="32" y="7"/>
                </a:cxn>
                <a:cxn ang="0">
                  <a:pos x="18" y="7"/>
                </a:cxn>
                <a:cxn ang="0">
                  <a:pos x="17" y="0"/>
                </a:cxn>
                <a:cxn ang="0">
                  <a:pos x="1" y="0"/>
                </a:cxn>
                <a:cxn ang="0">
                  <a:pos x="0" y="10"/>
                </a:cxn>
                <a:cxn ang="0">
                  <a:pos x="2" y="15"/>
                </a:cxn>
                <a:cxn ang="0">
                  <a:pos x="8" y="15"/>
                </a:cxn>
                <a:cxn ang="0">
                  <a:pos x="8" y="19"/>
                </a:cxn>
                <a:cxn ang="0">
                  <a:pos x="13" y="19"/>
                </a:cxn>
              </a:cxnLst>
              <a:rect l="0" t="0" r="r" b="b"/>
              <a:pathLst>
                <a:path w="33" h="20">
                  <a:moveTo>
                    <a:pt x="13" y="19"/>
                  </a:moveTo>
                  <a:lnTo>
                    <a:pt x="9" y="15"/>
                  </a:lnTo>
                  <a:lnTo>
                    <a:pt x="15" y="15"/>
                  </a:lnTo>
                  <a:lnTo>
                    <a:pt x="18" y="7"/>
                  </a:lnTo>
                  <a:lnTo>
                    <a:pt x="32" y="7"/>
                  </a:lnTo>
                  <a:lnTo>
                    <a:pt x="18" y="7"/>
                  </a:lnTo>
                  <a:lnTo>
                    <a:pt x="17" y="0"/>
                  </a:lnTo>
                  <a:lnTo>
                    <a:pt x="1" y="0"/>
                  </a:lnTo>
                  <a:lnTo>
                    <a:pt x="0" y="10"/>
                  </a:lnTo>
                  <a:lnTo>
                    <a:pt x="2" y="15"/>
                  </a:lnTo>
                  <a:lnTo>
                    <a:pt x="8" y="15"/>
                  </a:lnTo>
                  <a:lnTo>
                    <a:pt x="8" y="19"/>
                  </a:lnTo>
                  <a:lnTo>
                    <a:pt x="13"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05" name="Freeform 221"/>
            <p:cNvSpPr>
              <a:spLocks/>
            </p:cNvSpPr>
            <p:nvPr/>
          </p:nvSpPr>
          <p:spPr bwMode="auto">
            <a:xfrm>
              <a:off x="3882" y="268"/>
              <a:ext cx="19" cy="15"/>
            </a:xfrm>
            <a:custGeom>
              <a:avLst/>
              <a:gdLst/>
              <a:ahLst/>
              <a:cxnLst>
                <a:cxn ang="0">
                  <a:pos x="6" y="14"/>
                </a:cxn>
                <a:cxn ang="0">
                  <a:pos x="4" y="9"/>
                </a:cxn>
                <a:cxn ang="0">
                  <a:pos x="0" y="9"/>
                </a:cxn>
                <a:cxn ang="0">
                  <a:pos x="0" y="0"/>
                </a:cxn>
                <a:cxn ang="0">
                  <a:pos x="18" y="0"/>
                </a:cxn>
                <a:cxn ang="0">
                  <a:pos x="18" y="9"/>
                </a:cxn>
                <a:cxn ang="0">
                  <a:pos x="13" y="9"/>
                </a:cxn>
                <a:cxn ang="0">
                  <a:pos x="12" y="14"/>
                </a:cxn>
                <a:cxn ang="0">
                  <a:pos x="6" y="14"/>
                </a:cxn>
              </a:cxnLst>
              <a:rect l="0" t="0" r="r" b="b"/>
              <a:pathLst>
                <a:path w="19" h="15">
                  <a:moveTo>
                    <a:pt x="6" y="14"/>
                  </a:moveTo>
                  <a:lnTo>
                    <a:pt x="4" y="9"/>
                  </a:lnTo>
                  <a:lnTo>
                    <a:pt x="0" y="9"/>
                  </a:lnTo>
                  <a:lnTo>
                    <a:pt x="0" y="0"/>
                  </a:lnTo>
                  <a:lnTo>
                    <a:pt x="18" y="0"/>
                  </a:lnTo>
                  <a:lnTo>
                    <a:pt x="18" y="9"/>
                  </a:lnTo>
                  <a:lnTo>
                    <a:pt x="13" y="9"/>
                  </a:lnTo>
                  <a:lnTo>
                    <a:pt x="12" y="14"/>
                  </a:lnTo>
                  <a:lnTo>
                    <a:pt x="6" y="1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06" name="Freeform 222"/>
            <p:cNvSpPr>
              <a:spLocks/>
            </p:cNvSpPr>
            <p:nvPr/>
          </p:nvSpPr>
          <p:spPr bwMode="auto">
            <a:xfrm>
              <a:off x="3737" y="174"/>
              <a:ext cx="15" cy="18"/>
            </a:xfrm>
            <a:custGeom>
              <a:avLst/>
              <a:gdLst/>
              <a:ahLst/>
              <a:cxnLst>
                <a:cxn ang="0">
                  <a:pos x="14" y="11"/>
                </a:cxn>
                <a:cxn ang="0">
                  <a:pos x="7" y="11"/>
                </a:cxn>
                <a:cxn ang="0">
                  <a:pos x="7" y="17"/>
                </a:cxn>
                <a:cxn ang="0">
                  <a:pos x="6" y="17"/>
                </a:cxn>
                <a:cxn ang="0">
                  <a:pos x="5" y="11"/>
                </a:cxn>
                <a:cxn ang="0">
                  <a:pos x="0" y="11"/>
                </a:cxn>
                <a:cxn ang="0">
                  <a:pos x="5" y="9"/>
                </a:cxn>
                <a:cxn ang="0">
                  <a:pos x="5" y="0"/>
                </a:cxn>
                <a:cxn ang="0">
                  <a:pos x="6" y="11"/>
                </a:cxn>
                <a:cxn ang="0">
                  <a:pos x="14" y="11"/>
                </a:cxn>
              </a:cxnLst>
              <a:rect l="0" t="0" r="r" b="b"/>
              <a:pathLst>
                <a:path w="15" h="18">
                  <a:moveTo>
                    <a:pt x="14" y="11"/>
                  </a:moveTo>
                  <a:lnTo>
                    <a:pt x="7" y="11"/>
                  </a:lnTo>
                  <a:lnTo>
                    <a:pt x="7" y="17"/>
                  </a:lnTo>
                  <a:lnTo>
                    <a:pt x="6" y="17"/>
                  </a:lnTo>
                  <a:lnTo>
                    <a:pt x="5" y="11"/>
                  </a:lnTo>
                  <a:lnTo>
                    <a:pt x="0" y="11"/>
                  </a:lnTo>
                  <a:lnTo>
                    <a:pt x="5" y="9"/>
                  </a:lnTo>
                  <a:lnTo>
                    <a:pt x="5" y="0"/>
                  </a:lnTo>
                  <a:lnTo>
                    <a:pt x="6" y="11"/>
                  </a:lnTo>
                  <a:lnTo>
                    <a:pt x="14" y="1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07" name="Freeform 223"/>
            <p:cNvSpPr>
              <a:spLocks/>
            </p:cNvSpPr>
            <p:nvPr/>
          </p:nvSpPr>
          <p:spPr bwMode="auto">
            <a:xfrm>
              <a:off x="3667" y="246"/>
              <a:ext cx="2" cy="37"/>
            </a:xfrm>
            <a:custGeom>
              <a:avLst/>
              <a:gdLst/>
              <a:ahLst/>
              <a:cxnLst>
                <a:cxn ang="0">
                  <a:pos x="0" y="36"/>
                </a:cxn>
                <a:cxn ang="0">
                  <a:pos x="0" y="0"/>
                </a:cxn>
                <a:cxn ang="0">
                  <a:pos x="1" y="0"/>
                </a:cxn>
                <a:cxn ang="0">
                  <a:pos x="1" y="36"/>
                </a:cxn>
                <a:cxn ang="0">
                  <a:pos x="0" y="36"/>
                </a:cxn>
              </a:cxnLst>
              <a:rect l="0" t="0" r="r" b="b"/>
              <a:pathLst>
                <a:path w="2" h="37">
                  <a:moveTo>
                    <a:pt x="0" y="36"/>
                  </a:moveTo>
                  <a:lnTo>
                    <a:pt x="0" y="0"/>
                  </a:lnTo>
                  <a:lnTo>
                    <a:pt x="1" y="0"/>
                  </a:lnTo>
                  <a:lnTo>
                    <a:pt x="1" y="36"/>
                  </a:lnTo>
                  <a:lnTo>
                    <a:pt x="0" y="3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08" name="Freeform 224"/>
            <p:cNvSpPr>
              <a:spLocks/>
            </p:cNvSpPr>
            <p:nvPr/>
          </p:nvSpPr>
          <p:spPr bwMode="auto">
            <a:xfrm>
              <a:off x="3839" y="238"/>
              <a:ext cx="7" cy="15"/>
            </a:xfrm>
            <a:custGeom>
              <a:avLst/>
              <a:gdLst/>
              <a:ahLst/>
              <a:cxnLst>
                <a:cxn ang="0">
                  <a:pos x="2" y="14"/>
                </a:cxn>
                <a:cxn ang="0">
                  <a:pos x="2" y="8"/>
                </a:cxn>
                <a:cxn ang="0">
                  <a:pos x="0" y="8"/>
                </a:cxn>
                <a:cxn ang="0">
                  <a:pos x="0" y="2"/>
                </a:cxn>
                <a:cxn ang="0">
                  <a:pos x="2" y="2"/>
                </a:cxn>
                <a:cxn ang="0">
                  <a:pos x="2" y="0"/>
                </a:cxn>
                <a:cxn ang="0">
                  <a:pos x="5" y="2"/>
                </a:cxn>
                <a:cxn ang="0">
                  <a:pos x="6" y="6"/>
                </a:cxn>
                <a:cxn ang="0">
                  <a:pos x="6" y="12"/>
                </a:cxn>
                <a:cxn ang="0">
                  <a:pos x="2" y="14"/>
                </a:cxn>
              </a:cxnLst>
              <a:rect l="0" t="0" r="r" b="b"/>
              <a:pathLst>
                <a:path w="7" h="15">
                  <a:moveTo>
                    <a:pt x="2" y="14"/>
                  </a:moveTo>
                  <a:lnTo>
                    <a:pt x="2" y="8"/>
                  </a:lnTo>
                  <a:lnTo>
                    <a:pt x="0" y="8"/>
                  </a:lnTo>
                  <a:lnTo>
                    <a:pt x="0" y="2"/>
                  </a:lnTo>
                  <a:lnTo>
                    <a:pt x="2" y="2"/>
                  </a:lnTo>
                  <a:lnTo>
                    <a:pt x="2" y="0"/>
                  </a:lnTo>
                  <a:lnTo>
                    <a:pt x="5" y="2"/>
                  </a:lnTo>
                  <a:lnTo>
                    <a:pt x="6" y="6"/>
                  </a:lnTo>
                  <a:lnTo>
                    <a:pt x="6" y="12"/>
                  </a:lnTo>
                  <a:lnTo>
                    <a:pt x="2" y="1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09" name="Freeform 225"/>
            <p:cNvSpPr>
              <a:spLocks/>
            </p:cNvSpPr>
            <p:nvPr/>
          </p:nvSpPr>
          <p:spPr bwMode="auto">
            <a:xfrm>
              <a:off x="3863" y="236"/>
              <a:ext cx="8" cy="16"/>
            </a:xfrm>
            <a:custGeom>
              <a:avLst/>
              <a:gdLst/>
              <a:ahLst/>
              <a:cxnLst>
                <a:cxn ang="0">
                  <a:pos x="0" y="13"/>
                </a:cxn>
                <a:cxn ang="0">
                  <a:pos x="0" y="0"/>
                </a:cxn>
                <a:cxn ang="0">
                  <a:pos x="1" y="0"/>
                </a:cxn>
                <a:cxn ang="0">
                  <a:pos x="2" y="9"/>
                </a:cxn>
                <a:cxn ang="0">
                  <a:pos x="7" y="9"/>
                </a:cxn>
                <a:cxn ang="0">
                  <a:pos x="2" y="9"/>
                </a:cxn>
                <a:cxn ang="0">
                  <a:pos x="2" y="15"/>
                </a:cxn>
                <a:cxn ang="0">
                  <a:pos x="0" y="13"/>
                </a:cxn>
              </a:cxnLst>
              <a:rect l="0" t="0" r="r" b="b"/>
              <a:pathLst>
                <a:path w="8" h="16">
                  <a:moveTo>
                    <a:pt x="0" y="13"/>
                  </a:moveTo>
                  <a:lnTo>
                    <a:pt x="0" y="0"/>
                  </a:lnTo>
                  <a:lnTo>
                    <a:pt x="1" y="0"/>
                  </a:lnTo>
                  <a:lnTo>
                    <a:pt x="2" y="9"/>
                  </a:lnTo>
                  <a:lnTo>
                    <a:pt x="7" y="9"/>
                  </a:lnTo>
                  <a:lnTo>
                    <a:pt x="2" y="9"/>
                  </a:lnTo>
                  <a:lnTo>
                    <a:pt x="2" y="15"/>
                  </a:lnTo>
                  <a:lnTo>
                    <a:pt x="0" y="1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10" name="Freeform 226"/>
            <p:cNvSpPr>
              <a:spLocks/>
            </p:cNvSpPr>
            <p:nvPr/>
          </p:nvSpPr>
          <p:spPr bwMode="auto">
            <a:xfrm>
              <a:off x="3495" y="317"/>
              <a:ext cx="501" cy="25"/>
            </a:xfrm>
            <a:custGeom>
              <a:avLst/>
              <a:gdLst/>
              <a:ahLst/>
              <a:cxnLst>
                <a:cxn ang="0">
                  <a:pos x="494" y="0"/>
                </a:cxn>
                <a:cxn ang="0">
                  <a:pos x="490" y="2"/>
                </a:cxn>
                <a:cxn ang="0">
                  <a:pos x="494" y="6"/>
                </a:cxn>
                <a:cxn ang="0">
                  <a:pos x="498" y="10"/>
                </a:cxn>
                <a:cxn ang="0">
                  <a:pos x="500" y="12"/>
                </a:cxn>
                <a:cxn ang="0">
                  <a:pos x="499" y="14"/>
                </a:cxn>
                <a:cxn ang="0">
                  <a:pos x="498" y="18"/>
                </a:cxn>
                <a:cxn ang="0">
                  <a:pos x="490" y="24"/>
                </a:cxn>
                <a:cxn ang="0">
                  <a:pos x="486" y="24"/>
                </a:cxn>
                <a:cxn ang="0">
                  <a:pos x="472" y="22"/>
                </a:cxn>
                <a:cxn ang="0">
                  <a:pos x="464" y="18"/>
                </a:cxn>
                <a:cxn ang="0">
                  <a:pos x="423" y="14"/>
                </a:cxn>
                <a:cxn ang="0">
                  <a:pos x="5" y="12"/>
                </a:cxn>
                <a:cxn ang="0">
                  <a:pos x="2" y="2"/>
                </a:cxn>
                <a:cxn ang="0">
                  <a:pos x="0" y="0"/>
                </a:cxn>
                <a:cxn ang="0">
                  <a:pos x="494" y="0"/>
                </a:cxn>
              </a:cxnLst>
              <a:rect l="0" t="0" r="r" b="b"/>
              <a:pathLst>
                <a:path w="501" h="25">
                  <a:moveTo>
                    <a:pt x="494" y="0"/>
                  </a:moveTo>
                  <a:lnTo>
                    <a:pt x="490" y="2"/>
                  </a:lnTo>
                  <a:lnTo>
                    <a:pt x="494" y="6"/>
                  </a:lnTo>
                  <a:lnTo>
                    <a:pt x="498" y="10"/>
                  </a:lnTo>
                  <a:lnTo>
                    <a:pt x="500" y="12"/>
                  </a:lnTo>
                  <a:lnTo>
                    <a:pt x="499" y="14"/>
                  </a:lnTo>
                  <a:lnTo>
                    <a:pt x="498" y="18"/>
                  </a:lnTo>
                  <a:lnTo>
                    <a:pt x="490" y="24"/>
                  </a:lnTo>
                  <a:lnTo>
                    <a:pt x="486" y="24"/>
                  </a:lnTo>
                  <a:lnTo>
                    <a:pt x="472" y="22"/>
                  </a:lnTo>
                  <a:lnTo>
                    <a:pt x="464" y="18"/>
                  </a:lnTo>
                  <a:lnTo>
                    <a:pt x="423" y="14"/>
                  </a:lnTo>
                  <a:lnTo>
                    <a:pt x="5" y="12"/>
                  </a:lnTo>
                  <a:lnTo>
                    <a:pt x="2" y="2"/>
                  </a:lnTo>
                  <a:lnTo>
                    <a:pt x="0" y="0"/>
                  </a:lnTo>
                  <a:lnTo>
                    <a:pt x="49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11" name="Freeform 227"/>
            <p:cNvSpPr>
              <a:spLocks/>
            </p:cNvSpPr>
            <p:nvPr/>
          </p:nvSpPr>
          <p:spPr bwMode="auto">
            <a:xfrm>
              <a:off x="3803" y="227"/>
              <a:ext cx="2" cy="25"/>
            </a:xfrm>
            <a:custGeom>
              <a:avLst/>
              <a:gdLst/>
              <a:ahLst/>
              <a:cxnLst>
                <a:cxn ang="0">
                  <a:pos x="0" y="24"/>
                </a:cxn>
                <a:cxn ang="0">
                  <a:pos x="0" y="0"/>
                </a:cxn>
                <a:cxn ang="0">
                  <a:pos x="1" y="0"/>
                </a:cxn>
                <a:cxn ang="0">
                  <a:pos x="1" y="24"/>
                </a:cxn>
                <a:cxn ang="0">
                  <a:pos x="0" y="24"/>
                </a:cxn>
              </a:cxnLst>
              <a:rect l="0" t="0" r="r" b="b"/>
              <a:pathLst>
                <a:path w="2" h="25">
                  <a:moveTo>
                    <a:pt x="0" y="24"/>
                  </a:moveTo>
                  <a:lnTo>
                    <a:pt x="0" y="0"/>
                  </a:lnTo>
                  <a:lnTo>
                    <a:pt x="1" y="0"/>
                  </a:lnTo>
                  <a:lnTo>
                    <a:pt x="1" y="24"/>
                  </a:lnTo>
                  <a:lnTo>
                    <a:pt x="0" y="24"/>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12" name="Freeform 228"/>
            <p:cNvSpPr>
              <a:spLocks/>
            </p:cNvSpPr>
            <p:nvPr/>
          </p:nvSpPr>
          <p:spPr bwMode="auto">
            <a:xfrm>
              <a:off x="3728" y="260"/>
              <a:ext cx="11" cy="16"/>
            </a:xfrm>
            <a:custGeom>
              <a:avLst/>
              <a:gdLst/>
              <a:ahLst/>
              <a:cxnLst>
                <a:cxn ang="0">
                  <a:pos x="10" y="0"/>
                </a:cxn>
                <a:cxn ang="0">
                  <a:pos x="6" y="3"/>
                </a:cxn>
                <a:cxn ang="0">
                  <a:pos x="3" y="6"/>
                </a:cxn>
                <a:cxn ang="0">
                  <a:pos x="0" y="9"/>
                </a:cxn>
                <a:cxn ang="0">
                  <a:pos x="0" y="15"/>
                </a:cxn>
                <a:cxn ang="0">
                  <a:pos x="10" y="15"/>
                </a:cxn>
                <a:cxn ang="0">
                  <a:pos x="10" y="0"/>
                </a:cxn>
              </a:cxnLst>
              <a:rect l="0" t="0" r="r" b="b"/>
              <a:pathLst>
                <a:path w="11" h="16">
                  <a:moveTo>
                    <a:pt x="10" y="0"/>
                  </a:moveTo>
                  <a:lnTo>
                    <a:pt x="6" y="3"/>
                  </a:lnTo>
                  <a:lnTo>
                    <a:pt x="3" y="6"/>
                  </a:lnTo>
                  <a:lnTo>
                    <a:pt x="0" y="9"/>
                  </a:lnTo>
                  <a:lnTo>
                    <a:pt x="0" y="15"/>
                  </a:lnTo>
                  <a:lnTo>
                    <a:pt x="10" y="15"/>
                  </a:lnTo>
                  <a:lnTo>
                    <a:pt x="1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13" name="Freeform 229"/>
            <p:cNvSpPr>
              <a:spLocks/>
            </p:cNvSpPr>
            <p:nvPr/>
          </p:nvSpPr>
          <p:spPr bwMode="auto">
            <a:xfrm>
              <a:off x="3524" y="277"/>
              <a:ext cx="13" cy="20"/>
            </a:xfrm>
            <a:custGeom>
              <a:avLst/>
              <a:gdLst/>
              <a:ahLst/>
              <a:cxnLst>
                <a:cxn ang="0">
                  <a:pos x="12" y="19"/>
                </a:cxn>
                <a:cxn ang="0">
                  <a:pos x="12" y="7"/>
                </a:cxn>
                <a:cxn ang="0">
                  <a:pos x="10" y="4"/>
                </a:cxn>
                <a:cxn ang="0">
                  <a:pos x="8" y="0"/>
                </a:cxn>
                <a:cxn ang="0">
                  <a:pos x="5" y="0"/>
                </a:cxn>
                <a:cxn ang="0">
                  <a:pos x="2" y="4"/>
                </a:cxn>
                <a:cxn ang="0">
                  <a:pos x="0" y="7"/>
                </a:cxn>
                <a:cxn ang="0">
                  <a:pos x="0" y="19"/>
                </a:cxn>
                <a:cxn ang="0">
                  <a:pos x="12" y="19"/>
                </a:cxn>
              </a:cxnLst>
              <a:rect l="0" t="0" r="r" b="b"/>
              <a:pathLst>
                <a:path w="13" h="20">
                  <a:moveTo>
                    <a:pt x="12" y="19"/>
                  </a:moveTo>
                  <a:lnTo>
                    <a:pt x="12" y="7"/>
                  </a:lnTo>
                  <a:lnTo>
                    <a:pt x="10" y="4"/>
                  </a:lnTo>
                  <a:lnTo>
                    <a:pt x="8" y="0"/>
                  </a:lnTo>
                  <a:lnTo>
                    <a:pt x="5" y="0"/>
                  </a:lnTo>
                  <a:lnTo>
                    <a:pt x="2" y="4"/>
                  </a:lnTo>
                  <a:lnTo>
                    <a:pt x="0" y="7"/>
                  </a:lnTo>
                  <a:lnTo>
                    <a:pt x="0" y="19"/>
                  </a:lnTo>
                  <a:lnTo>
                    <a:pt x="12" y="19"/>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3814" name="Group 230"/>
          <p:cNvGrpSpPr>
            <a:grpSpLocks/>
          </p:cNvGrpSpPr>
          <p:nvPr/>
        </p:nvGrpSpPr>
        <p:grpSpPr bwMode="auto">
          <a:xfrm>
            <a:off x="10210800" y="4192588"/>
            <a:ext cx="319088" cy="539750"/>
            <a:chOff x="5472" y="2641"/>
            <a:chExt cx="201" cy="340"/>
          </a:xfrm>
        </p:grpSpPr>
        <p:sp>
          <p:nvSpPr>
            <p:cNvPr id="323815" name="Freeform 231"/>
            <p:cNvSpPr>
              <a:spLocks/>
            </p:cNvSpPr>
            <p:nvPr/>
          </p:nvSpPr>
          <p:spPr bwMode="auto">
            <a:xfrm>
              <a:off x="5472" y="2775"/>
              <a:ext cx="201" cy="162"/>
            </a:xfrm>
            <a:custGeom>
              <a:avLst/>
              <a:gdLst/>
              <a:ahLst/>
              <a:cxnLst>
                <a:cxn ang="0">
                  <a:pos x="200" y="76"/>
                </a:cxn>
                <a:cxn ang="0">
                  <a:pos x="199" y="66"/>
                </a:cxn>
                <a:cxn ang="0">
                  <a:pos x="195" y="58"/>
                </a:cxn>
                <a:cxn ang="0">
                  <a:pos x="192" y="49"/>
                </a:cxn>
                <a:cxn ang="0">
                  <a:pos x="187" y="41"/>
                </a:cxn>
                <a:cxn ang="0">
                  <a:pos x="181" y="32"/>
                </a:cxn>
                <a:cxn ang="0">
                  <a:pos x="174" y="26"/>
                </a:cxn>
                <a:cxn ang="0">
                  <a:pos x="165" y="19"/>
                </a:cxn>
                <a:cxn ang="0">
                  <a:pos x="157" y="13"/>
                </a:cxn>
                <a:cxn ang="0">
                  <a:pos x="147" y="10"/>
                </a:cxn>
                <a:cxn ang="0">
                  <a:pos x="137" y="6"/>
                </a:cxn>
                <a:cxn ang="0">
                  <a:pos x="126" y="2"/>
                </a:cxn>
                <a:cxn ang="0">
                  <a:pos x="115" y="1"/>
                </a:cxn>
                <a:cxn ang="0">
                  <a:pos x="103" y="0"/>
                </a:cxn>
                <a:cxn ang="0">
                  <a:pos x="92" y="0"/>
                </a:cxn>
                <a:cxn ang="0">
                  <a:pos x="80" y="1"/>
                </a:cxn>
                <a:cxn ang="0">
                  <a:pos x="69" y="4"/>
                </a:cxn>
                <a:cxn ang="0">
                  <a:pos x="59" y="7"/>
                </a:cxn>
                <a:cxn ang="0">
                  <a:pos x="49" y="11"/>
                </a:cxn>
                <a:cxn ang="0">
                  <a:pos x="40" y="16"/>
                </a:cxn>
                <a:cxn ang="0">
                  <a:pos x="31" y="23"/>
                </a:cxn>
                <a:cxn ang="0">
                  <a:pos x="23" y="29"/>
                </a:cxn>
                <a:cxn ang="0">
                  <a:pos x="17" y="36"/>
                </a:cxn>
                <a:cxn ang="0">
                  <a:pos x="11" y="44"/>
                </a:cxn>
                <a:cxn ang="0">
                  <a:pos x="6" y="53"/>
                </a:cxn>
                <a:cxn ang="0">
                  <a:pos x="2" y="61"/>
                </a:cxn>
                <a:cxn ang="0">
                  <a:pos x="1" y="71"/>
                </a:cxn>
                <a:cxn ang="0">
                  <a:pos x="0" y="79"/>
                </a:cxn>
                <a:cxn ang="0">
                  <a:pos x="1" y="89"/>
                </a:cxn>
                <a:cxn ang="0">
                  <a:pos x="2" y="97"/>
                </a:cxn>
                <a:cxn ang="0">
                  <a:pos x="6" y="107"/>
                </a:cxn>
                <a:cxn ang="0">
                  <a:pos x="10" y="115"/>
                </a:cxn>
                <a:cxn ang="0">
                  <a:pos x="16" y="124"/>
                </a:cxn>
                <a:cxn ang="0">
                  <a:pos x="22" y="131"/>
                </a:cxn>
                <a:cxn ang="0">
                  <a:pos x="30" y="137"/>
                </a:cxn>
                <a:cxn ang="0">
                  <a:pos x="38" y="143"/>
                </a:cxn>
                <a:cxn ang="0">
                  <a:pos x="48" y="149"/>
                </a:cxn>
                <a:cxn ang="0">
                  <a:pos x="57" y="154"/>
                </a:cxn>
                <a:cxn ang="0">
                  <a:pos x="68" y="156"/>
                </a:cxn>
                <a:cxn ang="0">
                  <a:pos x="79" y="159"/>
                </a:cxn>
                <a:cxn ang="0">
                  <a:pos x="90" y="160"/>
                </a:cxn>
                <a:cxn ang="0">
                  <a:pos x="102" y="161"/>
                </a:cxn>
                <a:cxn ang="0">
                  <a:pos x="113" y="160"/>
                </a:cxn>
                <a:cxn ang="0">
                  <a:pos x="125" y="159"/>
                </a:cxn>
                <a:cxn ang="0">
                  <a:pos x="135" y="156"/>
                </a:cxn>
                <a:cxn ang="0">
                  <a:pos x="145" y="151"/>
                </a:cxn>
                <a:cxn ang="0">
                  <a:pos x="156" y="148"/>
                </a:cxn>
                <a:cxn ang="0">
                  <a:pos x="164" y="142"/>
                </a:cxn>
                <a:cxn ang="0">
                  <a:pos x="172" y="136"/>
                </a:cxn>
                <a:cxn ang="0">
                  <a:pos x="180" y="129"/>
                </a:cxn>
                <a:cxn ang="0">
                  <a:pos x="186" y="121"/>
                </a:cxn>
                <a:cxn ang="0">
                  <a:pos x="190" y="113"/>
                </a:cxn>
                <a:cxn ang="0">
                  <a:pos x="195" y="105"/>
                </a:cxn>
                <a:cxn ang="0">
                  <a:pos x="198" y="95"/>
                </a:cxn>
                <a:cxn ang="0">
                  <a:pos x="199" y="87"/>
                </a:cxn>
                <a:cxn ang="0">
                  <a:pos x="200" y="79"/>
                </a:cxn>
              </a:cxnLst>
              <a:rect l="0" t="0" r="r" b="b"/>
              <a:pathLst>
                <a:path w="201" h="162">
                  <a:moveTo>
                    <a:pt x="200" y="79"/>
                  </a:moveTo>
                  <a:lnTo>
                    <a:pt x="200" y="76"/>
                  </a:lnTo>
                  <a:lnTo>
                    <a:pt x="199" y="71"/>
                  </a:lnTo>
                  <a:lnTo>
                    <a:pt x="199" y="66"/>
                  </a:lnTo>
                  <a:lnTo>
                    <a:pt x="198" y="62"/>
                  </a:lnTo>
                  <a:lnTo>
                    <a:pt x="195" y="58"/>
                  </a:lnTo>
                  <a:lnTo>
                    <a:pt x="194" y="53"/>
                  </a:lnTo>
                  <a:lnTo>
                    <a:pt x="192" y="49"/>
                  </a:lnTo>
                  <a:lnTo>
                    <a:pt x="189" y="44"/>
                  </a:lnTo>
                  <a:lnTo>
                    <a:pt x="187" y="41"/>
                  </a:lnTo>
                  <a:lnTo>
                    <a:pt x="183" y="37"/>
                  </a:lnTo>
                  <a:lnTo>
                    <a:pt x="181" y="32"/>
                  </a:lnTo>
                  <a:lnTo>
                    <a:pt x="177" y="29"/>
                  </a:lnTo>
                  <a:lnTo>
                    <a:pt x="174" y="26"/>
                  </a:lnTo>
                  <a:lnTo>
                    <a:pt x="170" y="23"/>
                  </a:lnTo>
                  <a:lnTo>
                    <a:pt x="165" y="19"/>
                  </a:lnTo>
                  <a:lnTo>
                    <a:pt x="162" y="17"/>
                  </a:lnTo>
                  <a:lnTo>
                    <a:pt x="157" y="13"/>
                  </a:lnTo>
                  <a:lnTo>
                    <a:pt x="152" y="12"/>
                  </a:lnTo>
                  <a:lnTo>
                    <a:pt x="147" y="10"/>
                  </a:lnTo>
                  <a:lnTo>
                    <a:pt x="141" y="7"/>
                  </a:lnTo>
                  <a:lnTo>
                    <a:pt x="137" y="6"/>
                  </a:lnTo>
                  <a:lnTo>
                    <a:pt x="131" y="4"/>
                  </a:lnTo>
                  <a:lnTo>
                    <a:pt x="126" y="2"/>
                  </a:lnTo>
                  <a:lnTo>
                    <a:pt x="120" y="1"/>
                  </a:lnTo>
                  <a:lnTo>
                    <a:pt x="115" y="1"/>
                  </a:lnTo>
                  <a:lnTo>
                    <a:pt x="109" y="0"/>
                  </a:lnTo>
                  <a:lnTo>
                    <a:pt x="103" y="0"/>
                  </a:lnTo>
                  <a:lnTo>
                    <a:pt x="97" y="0"/>
                  </a:lnTo>
                  <a:lnTo>
                    <a:pt x="92" y="0"/>
                  </a:lnTo>
                  <a:lnTo>
                    <a:pt x="86" y="0"/>
                  </a:lnTo>
                  <a:lnTo>
                    <a:pt x="80" y="1"/>
                  </a:lnTo>
                  <a:lnTo>
                    <a:pt x="75" y="2"/>
                  </a:lnTo>
                  <a:lnTo>
                    <a:pt x="69" y="4"/>
                  </a:lnTo>
                  <a:lnTo>
                    <a:pt x="65" y="5"/>
                  </a:lnTo>
                  <a:lnTo>
                    <a:pt x="59" y="7"/>
                  </a:lnTo>
                  <a:lnTo>
                    <a:pt x="54" y="8"/>
                  </a:lnTo>
                  <a:lnTo>
                    <a:pt x="49" y="11"/>
                  </a:lnTo>
                  <a:lnTo>
                    <a:pt x="44" y="13"/>
                  </a:lnTo>
                  <a:lnTo>
                    <a:pt x="40" y="16"/>
                  </a:lnTo>
                  <a:lnTo>
                    <a:pt x="35" y="19"/>
                  </a:lnTo>
                  <a:lnTo>
                    <a:pt x="31" y="23"/>
                  </a:lnTo>
                  <a:lnTo>
                    <a:pt x="26" y="25"/>
                  </a:lnTo>
                  <a:lnTo>
                    <a:pt x="23" y="29"/>
                  </a:lnTo>
                  <a:lnTo>
                    <a:pt x="19" y="32"/>
                  </a:lnTo>
                  <a:lnTo>
                    <a:pt x="17" y="36"/>
                  </a:lnTo>
                  <a:lnTo>
                    <a:pt x="13" y="40"/>
                  </a:lnTo>
                  <a:lnTo>
                    <a:pt x="11" y="44"/>
                  </a:lnTo>
                  <a:lnTo>
                    <a:pt x="8" y="48"/>
                  </a:lnTo>
                  <a:lnTo>
                    <a:pt x="6" y="53"/>
                  </a:lnTo>
                  <a:lnTo>
                    <a:pt x="5" y="58"/>
                  </a:lnTo>
                  <a:lnTo>
                    <a:pt x="2" y="61"/>
                  </a:lnTo>
                  <a:lnTo>
                    <a:pt x="2" y="66"/>
                  </a:lnTo>
                  <a:lnTo>
                    <a:pt x="1" y="71"/>
                  </a:lnTo>
                  <a:lnTo>
                    <a:pt x="0" y="74"/>
                  </a:lnTo>
                  <a:lnTo>
                    <a:pt x="0" y="79"/>
                  </a:lnTo>
                  <a:lnTo>
                    <a:pt x="0" y="84"/>
                  </a:lnTo>
                  <a:lnTo>
                    <a:pt x="1" y="89"/>
                  </a:lnTo>
                  <a:lnTo>
                    <a:pt x="1" y="93"/>
                  </a:lnTo>
                  <a:lnTo>
                    <a:pt x="2" y="97"/>
                  </a:lnTo>
                  <a:lnTo>
                    <a:pt x="4" y="102"/>
                  </a:lnTo>
                  <a:lnTo>
                    <a:pt x="6" y="107"/>
                  </a:lnTo>
                  <a:lnTo>
                    <a:pt x="7" y="111"/>
                  </a:lnTo>
                  <a:lnTo>
                    <a:pt x="10" y="115"/>
                  </a:lnTo>
                  <a:lnTo>
                    <a:pt x="13" y="119"/>
                  </a:lnTo>
                  <a:lnTo>
                    <a:pt x="16" y="124"/>
                  </a:lnTo>
                  <a:lnTo>
                    <a:pt x="19" y="126"/>
                  </a:lnTo>
                  <a:lnTo>
                    <a:pt x="22" y="131"/>
                  </a:lnTo>
                  <a:lnTo>
                    <a:pt x="26" y="133"/>
                  </a:lnTo>
                  <a:lnTo>
                    <a:pt x="30" y="137"/>
                  </a:lnTo>
                  <a:lnTo>
                    <a:pt x="34" y="141"/>
                  </a:lnTo>
                  <a:lnTo>
                    <a:pt x="38" y="143"/>
                  </a:lnTo>
                  <a:lnTo>
                    <a:pt x="43" y="145"/>
                  </a:lnTo>
                  <a:lnTo>
                    <a:pt x="48" y="149"/>
                  </a:lnTo>
                  <a:lnTo>
                    <a:pt x="53" y="150"/>
                  </a:lnTo>
                  <a:lnTo>
                    <a:pt x="57" y="154"/>
                  </a:lnTo>
                  <a:lnTo>
                    <a:pt x="62" y="155"/>
                  </a:lnTo>
                  <a:lnTo>
                    <a:pt x="68" y="156"/>
                  </a:lnTo>
                  <a:lnTo>
                    <a:pt x="73" y="157"/>
                  </a:lnTo>
                  <a:lnTo>
                    <a:pt x="79" y="159"/>
                  </a:lnTo>
                  <a:lnTo>
                    <a:pt x="85" y="160"/>
                  </a:lnTo>
                  <a:lnTo>
                    <a:pt x="90" y="160"/>
                  </a:lnTo>
                  <a:lnTo>
                    <a:pt x="96" y="161"/>
                  </a:lnTo>
                  <a:lnTo>
                    <a:pt x="102" y="161"/>
                  </a:lnTo>
                  <a:lnTo>
                    <a:pt x="108" y="161"/>
                  </a:lnTo>
                  <a:lnTo>
                    <a:pt x="113" y="160"/>
                  </a:lnTo>
                  <a:lnTo>
                    <a:pt x="119" y="159"/>
                  </a:lnTo>
                  <a:lnTo>
                    <a:pt x="125" y="159"/>
                  </a:lnTo>
                  <a:lnTo>
                    <a:pt x="129" y="157"/>
                  </a:lnTo>
                  <a:lnTo>
                    <a:pt x="135" y="156"/>
                  </a:lnTo>
                  <a:lnTo>
                    <a:pt x="140" y="154"/>
                  </a:lnTo>
                  <a:lnTo>
                    <a:pt x="145" y="151"/>
                  </a:lnTo>
                  <a:lnTo>
                    <a:pt x="151" y="149"/>
                  </a:lnTo>
                  <a:lnTo>
                    <a:pt x="156" y="148"/>
                  </a:lnTo>
                  <a:lnTo>
                    <a:pt x="159" y="144"/>
                  </a:lnTo>
                  <a:lnTo>
                    <a:pt x="164" y="142"/>
                  </a:lnTo>
                  <a:lnTo>
                    <a:pt x="169" y="138"/>
                  </a:lnTo>
                  <a:lnTo>
                    <a:pt x="172" y="136"/>
                  </a:lnTo>
                  <a:lnTo>
                    <a:pt x="176" y="132"/>
                  </a:lnTo>
                  <a:lnTo>
                    <a:pt x="180" y="129"/>
                  </a:lnTo>
                  <a:lnTo>
                    <a:pt x="183" y="125"/>
                  </a:lnTo>
                  <a:lnTo>
                    <a:pt x="186" y="121"/>
                  </a:lnTo>
                  <a:lnTo>
                    <a:pt x="188" y="117"/>
                  </a:lnTo>
                  <a:lnTo>
                    <a:pt x="190" y="113"/>
                  </a:lnTo>
                  <a:lnTo>
                    <a:pt x="193" y="108"/>
                  </a:lnTo>
                  <a:lnTo>
                    <a:pt x="195" y="105"/>
                  </a:lnTo>
                  <a:lnTo>
                    <a:pt x="196" y="100"/>
                  </a:lnTo>
                  <a:lnTo>
                    <a:pt x="198" y="95"/>
                  </a:lnTo>
                  <a:lnTo>
                    <a:pt x="199" y="90"/>
                  </a:lnTo>
                  <a:lnTo>
                    <a:pt x="199" y="87"/>
                  </a:lnTo>
                  <a:lnTo>
                    <a:pt x="200" y="82"/>
                  </a:lnTo>
                  <a:lnTo>
                    <a:pt x="200" y="79"/>
                  </a:lnTo>
                </a:path>
              </a:pathLst>
            </a:custGeom>
            <a:solidFill>
              <a:srgbClr val="FFFFFF"/>
            </a:solidFill>
            <a:ln w="12700" cap="rnd" cmpd="sng">
              <a:solidFill>
                <a:srgbClr val="000000"/>
              </a:solidFill>
              <a:prstDash val="solid"/>
              <a:round/>
              <a:headEnd type="none" w="med" len="med"/>
              <a:tailEnd type="none" w="med" len="med"/>
            </a:ln>
            <a:effectLst/>
          </p:spPr>
          <p:txBody>
            <a:bodyPr/>
            <a:lstStyle/>
            <a:p>
              <a:endParaRPr lang="en-US"/>
            </a:p>
          </p:txBody>
        </p:sp>
        <p:sp>
          <p:nvSpPr>
            <p:cNvPr id="323816" name="Freeform 232"/>
            <p:cNvSpPr>
              <a:spLocks/>
            </p:cNvSpPr>
            <p:nvPr/>
          </p:nvSpPr>
          <p:spPr bwMode="auto">
            <a:xfrm>
              <a:off x="5506" y="2775"/>
              <a:ext cx="68" cy="162"/>
            </a:xfrm>
            <a:custGeom>
              <a:avLst/>
              <a:gdLst/>
              <a:ahLst/>
              <a:cxnLst>
                <a:cxn ang="0">
                  <a:pos x="67" y="0"/>
                </a:cxn>
                <a:cxn ang="0">
                  <a:pos x="61" y="1"/>
                </a:cxn>
                <a:cxn ang="0">
                  <a:pos x="55" y="4"/>
                </a:cxn>
                <a:cxn ang="0">
                  <a:pos x="50" y="6"/>
                </a:cxn>
                <a:cxn ang="0">
                  <a:pos x="45" y="8"/>
                </a:cxn>
                <a:cxn ang="0">
                  <a:pos x="41" y="12"/>
                </a:cxn>
                <a:cxn ang="0">
                  <a:pos x="36" y="14"/>
                </a:cxn>
                <a:cxn ang="0">
                  <a:pos x="32" y="18"/>
                </a:cxn>
                <a:cxn ang="0">
                  <a:pos x="28" y="22"/>
                </a:cxn>
                <a:cxn ang="0">
                  <a:pos x="24" y="25"/>
                </a:cxn>
                <a:cxn ang="0">
                  <a:pos x="20" y="29"/>
                </a:cxn>
                <a:cxn ang="0">
                  <a:pos x="18" y="32"/>
                </a:cxn>
                <a:cxn ang="0">
                  <a:pos x="14" y="37"/>
                </a:cxn>
                <a:cxn ang="0">
                  <a:pos x="11" y="41"/>
                </a:cxn>
                <a:cxn ang="0">
                  <a:pos x="8" y="46"/>
                </a:cxn>
                <a:cxn ang="0">
                  <a:pos x="7" y="50"/>
                </a:cxn>
                <a:cxn ang="0">
                  <a:pos x="5" y="54"/>
                </a:cxn>
                <a:cxn ang="0">
                  <a:pos x="4" y="59"/>
                </a:cxn>
                <a:cxn ang="0">
                  <a:pos x="2" y="64"/>
                </a:cxn>
                <a:cxn ang="0">
                  <a:pos x="1" y="68"/>
                </a:cxn>
                <a:cxn ang="0">
                  <a:pos x="0" y="73"/>
                </a:cxn>
                <a:cxn ang="0">
                  <a:pos x="0" y="78"/>
                </a:cxn>
                <a:cxn ang="0">
                  <a:pos x="0" y="83"/>
                </a:cxn>
                <a:cxn ang="0">
                  <a:pos x="0" y="88"/>
                </a:cxn>
                <a:cxn ang="0">
                  <a:pos x="1" y="93"/>
                </a:cxn>
                <a:cxn ang="0">
                  <a:pos x="2" y="97"/>
                </a:cxn>
                <a:cxn ang="0">
                  <a:pos x="4" y="102"/>
                </a:cxn>
                <a:cxn ang="0">
                  <a:pos x="5" y="106"/>
                </a:cxn>
                <a:cxn ang="0">
                  <a:pos x="6" y="111"/>
                </a:cxn>
                <a:cxn ang="0">
                  <a:pos x="8" y="115"/>
                </a:cxn>
                <a:cxn ang="0">
                  <a:pos x="11" y="119"/>
                </a:cxn>
                <a:cxn ang="0">
                  <a:pos x="14" y="124"/>
                </a:cxn>
                <a:cxn ang="0">
                  <a:pos x="17" y="127"/>
                </a:cxn>
                <a:cxn ang="0">
                  <a:pos x="20" y="131"/>
                </a:cxn>
                <a:cxn ang="0">
                  <a:pos x="24" y="136"/>
                </a:cxn>
                <a:cxn ang="0">
                  <a:pos x="28" y="138"/>
                </a:cxn>
                <a:cxn ang="0">
                  <a:pos x="32" y="143"/>
                </a:cxn>
                <a:cxn ang="0">
                  <a:pos x="36" y="145"/>
                </a:cxn>
                <a:cxn ang="0">
                  <a:pos x="41" y="149"/>
                </a:cxn>
                <a:cxn ang="0">
                  <a:pos x="45" y="151"/>
                </a:cxn>
                <a:cxn ang="0">
                  <a:pos x="50" y="154"/>
                </a:cxn>
                <a:cxn ang="0">
                  <a:pos x="55" y="156"/>
                </a:cxn>
                <a:cxn ang="0">
                  <a:pos x="61" y="159"/>
                </a:cxn>
                <a:cxn ang="0">
                  <a:pos x="67" y="161"/>
                </a:cxn>
              </a:cxnLst>
              <a:rect l="0" t="0" r="r" b="b"/>
              <a:pathLst>
                <a:path w="68" h="162">
                  <a:moveTo>
                    <a:pt x="67" y="0"/>
                  </a:moveTo>
                  <a:lnTo>
                    <a:pt x="61" y="1"/>
                  </a:lnTo>
                  <a:lnTo>
                    <a:pt x="55" y="4"/>
                  </a:lnTo>
                  <a:lnTo>
                    <a:pt x="50" y="6"/>
                  </a:lnTo>
                  <a:lnTo>
                    <a:pt x="45" y="8"/>
                  </a:lnTo>
                  <a:lnTo>
                    <a:pt x="41" y="12"/>
                  </a:lnTo>
                  <a:lnTo>
                    <a:pt x="36" y="14"/>
                  </a:lnTo>
                  <a:lnTo>
                    <a:pt x="32" y="18"/>
                  </a:lnTo>
                  <a:lnTo>
                    <a:pt x="28" y="22"/>
                  </a:lnTo>
                  <a:lnTo>
                    <a:pt x="24" y="25"/>
                  </a:lnTo>
                  <a:lnTo>
                    <a:pt x="20" y="29"/>
                  </a:lnTo>
                  <a:lnTo>
                    <a:pt x="18" y="32"/>
                  </a:lnTo>
                  <a:lnTo>
                    <a:pt x="14" y="37"/>
                  </a:lnTo>
                  <a:lnTo>
                    <a:pt x="11" y="41"/>
                  </a:lnTo>
                  <a:lnTo>
                    <a:pt x="8" y="46"/>
                  </a:lnTo>
                  <a:lnTo>
                    <a:pt x="7" y="50"/>
                  </a:lnTo>
                  <a:lnTo>
                    <a:pt x="5" y="54"/>
                  </a:lnTo>
                  <a:lnTo>
                    <a:pt x="4" y="59"/>
                  </a:lnTo>
                  <a:lnTo>
                    <a:pt x="2" y="64"/>
                  </a:lnTo>
                  <a:lnTo>
                    <a:pt x="1" y="68"/>
                  </a:lnTo>
                  <a:lnTo>
                    <a:pt x="0" y="73"/>
                  </a:lnTo>
                  <a:lnTo>
                    <a:pt x="0" y="78"/>
                  </a:lnTo>
                  <a:lnTo>
                    <a:pt x="0" y="83"/>
                  </a:lnTo>
                  <a:lnTo>
                    <a:pt x="0" y="88"/>
                  </a:lnTo>
                  <a:lnTo>
                    <a:pt x="1" y="93"/>
                  </a:lnTo>
                  <a:lnTo>
                    <a:pt x="2" y="97"/>
                  </a:lnTo>
                  <a:lnTo>
                    <a:pt x="4" y="102"/>
                  </a:lnTo>
                  <a:lnTo>
                    <a:pt x="5" y="106"/>
                  </a:lnTo>
                  <a:lnTo>
                    <a:pt x="6" y="111"/>
                  </a:lnTo>
                  <a:lnTo>
                    <a:pt x="8" y="115"/>
                  </a:lnTo>
                  <a:lnTo>
                    <a:pt x="11" y="119"/>
                  </a:lnTo>
                  <a:lnTo>
                    <a:pt x="14" y="124"/>
                  </a:lnTo>
                  <a:lnTo>
                    <a:pt x="17" y="127"/>
                  </a:lnTo>
                  <a:lnTo>
                    <a:pt x="20" y="131"/>
                  </a:lnTo>
                  <a:lnTo>
                    <a:pt x="24" y="136"/>
                  </a:lnTo>
                  <a:lnTo>
                    <a:pt x="28" y="138"/>
                  </a:lnTo>
                  <a:lnTo>
                    <a:pt x="32" y="143"/>
                  </a:lnTo>
                  <a:lnTo>
                    <a:pt x="36" y="145"/>
                  </a:lnTo>
                  <a:lnTo>
                    <a:pt x="41" y="149"/>
                  </a:lnTo>
                  <a:lnTo>
                    <a:pt x="45" y="151"/>
                  </a:lnTo>
                  <a:lnTo>
                    <a:pt x="50" y="154"/>
                  </a:lnTo>
                  <a:lnTo>
                    <a:pt x="55" y="156"/>
                  </a:lnTo>
                  <a:lnTo>
                    <a:pt x="61" y="159"/>
                  </a:lnTo>
                  <a:lnTo>
                    <a:pt x="67" y="161"/>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817" name="Freeform 233"/>
            <p:cNvSpPr>
              <a:spLocks/>
            </p:cNvSpPr>
            <p:nvPr/>
          </p:nvSpPr>
          <p:spPr bwMode="auto">
            <a:xfrm>
              <a:off x="5573" y="2775"/>
              <a:ext cx="67" cy="162"/>
            </a:xfrm>
            <a:custGeom>
              <a:avLst/>
              <a:gdLst/>
              <a:ahLst/>
              <a:cxnLst>
                <a:cxn ang="0">
                  <a:pos x="0" y="161"/>
                </a:cxn>
                <a:cxn ang="0">
                  <a:pos x="5" y="159"/>
                </a:cxn>
                <a:cxn ang="0">
                  <a:pos x="10" y="156"/>
                </a:cxn>
                <a:cxn ang="0">
                  <a:pos x="16" y="154"/>
                </a:cxn>
                <a:cxn ang="0">
                  <a:pos x="20" y="151"/>
                </a:cxn>
                <a:cxn ang="0">
                  <a:pos x="25" y="149"/>
                </a:cxn>
                <a:cxn ang="0">
                  <a:pos x="29" y="145"/>
                </a:cxn>
                <a:cxn ang="0">
                  <a:pos x="34" y="143"/>
                </a:cxn>
                <a:cxn ang="0">
                  <a:pos x="38" y="138"/>
                </a:cxn>
                <a:cxn ang="0">
                  <a:pos x="42" y="136"/>
                </a:cxn>
                <a:cxn ang="0">
                  <a:pos x="46" y="131"/>
                </a:cxn>
                <a:cxn ang="0">
                  <a:pos x="49" y="127"/>
                </a:cxn>
                <a:cxn ang="0">
                  <a:pos x="52" y="124"/>
                </a:cxn>
                <a:cxn ang="0">
                  <a:pos x="55" y="119"/>
                </a:cxn>
                <a:cxn ang="0">
                  <a:pos x="56" y="115"/>
                </a:cxn>
                <a:cxn ang="0">
                  <a:pos x="59" y="111"/>
                </a:cxn>
                <a:cxn ang="0">
                  <a:pos x="61" y="107"/>
                </a:cxn>
                <a:cxn ang="0">
                  <a:pos x="62" y="102"/>
                </a:cxn>
                <a:cxn ang="0">
                  <a:pos x="64" y="97"/>
                </a:cxn>
                <a:cxn ang="0">
                  <a:pos x="65" y="93"/>
                </a:cxn>
                <a:cxn ang="0">
                  <a:pos x="66" y="88"/>
                </a:cxn>
                <a:cxn ang="0">
                  <a:pos x="66" y="83"/>
                </a:cxn>
                <a:cxn ang="0">
                  <a:pos x="66" y="78"/>
                </a:cxn>
                <a:cxn ang="0">
                  <a:pos x="66" y="73"/>
                </a:cxn>
                <a:cxn ang="0">
                  <a:pos x="65" y="68"/>
                </a:cxn>
                <a:cxn ang="0">
                  <a:pos x="64" y="64"/>
                </a:cxn>
                <a:cxn ang="0">
                  <a:pos x="62" y="59"/>
                </a:cxn>
                <a:cxn ang="0">
                  <a:pos x="61" y="54"/>
                </a:cxn>
                <a:cxn ang="0">
                  <a:pos x="59" y="50"/>
                </a:cxn>
                <a:cxn ang="0">
                  <a:pos x="56" y="46"/>
                </a:cxn>
                <a:cxn ang="0">
                  <a:pos x="55" y="41"/>
                </a:cxn>
                <a:cxn ang="0">
                  <a:pos x="52" y="37"/>
                </a:cxn>
                <a:cxn ang="0">
                  <a:pos x="49" y="32"/>
                </a:cxn>
                <a:cxn ang="0">
                  <a:pos x="46" y="29"/>
                </a:cxn>
                <a:cxn ang="0">
                  <a:pos x="42" y="25"/>
                </a:cxn>
                <a:cxn ang="0">
                  <a:pos x="38" y="22"/>
                </a:cxn>
                <a:cxn ang="0">
                  <a:pos x="34" y="18"/>
                </a:cxn>
                <a:cxn ang="0">
                  <a:pos x="29" y="16"/>
                </a:cxn>
                <a:cxn ang="0">
                  <a:pos x="25" y="12"/>
                </a:cxn>
                <a:cxn ang="0">
                  <a:pos x="20" y="8"/>
                </a:cxn>
                <a:cxn ang="0">
                  <a:pos x="16" y="6"/>
                </a:cxn>
                <a:cxn ang="0">
                  <a:pos x="10" y="4"/>
                </a:cxn>
                <a:cxn ang="0">
                  <a:pos x="5" y="1"/>
                </a:cxn>
                <a:cxn ang="0">
                  <a:pos x="0" y="0"/>
                </a:cxn>
              </a:cxnLst>
              <a:rect l="0" t="0" r="r" b="b"/>
              <a:pathLst>
                <a:path w="67" h="162">
                  <a:moveTo>
                    <a:pt x="0" y="161"/>
                  </a:moveTo>
                  <a:lnTo>
                    <a:pt x="5" y="159"/>
                  </a:lnTo>
                  <a:lnTo>
                    <a:pt x="10" y="156"/>
                  </a:lnTo>
                  <a:lnTo>
                    <a:pt x="16" y="154"/>
                  </a:lnTo>
                  <a:lnTo>
                    <a:pt x="20" y="151"/>
                  </a:lnTo>
                  <a:lnTo>
                    <a:pt x="25" y="149"/>
                  </a:lnTo>
                  <a:lnTo>
                    <a:pt x="29" y="145"/>
                  </a:lnTo>
                  <a:lnTo>
                    <a:pt x="34" y="143"/>
                  </a:lnTo>
                  <a:lnTo>
                    <a:pt x="38" y="138"/>
                  </a:lnTo>
                  <a:lnTo>
                    <a:pt x="42" y="136"/>
                  </a:lnTo>
                  <a:lnTo>
                    <a:pt x="46" y="131"/>
                  </a:lnTo>
                  <a:lnTo>
                    <a:pt x="49" y="127"/>
                  </a:lnTo>
                  <a:lnTo>
                    <a:pt x="52" y="124"/>
                  </a:lnTo>
                  <a:lnTo>
                    <a:pt x="55" y="119"/>
                  </a:lnTo>
                  <a:lnTo>
                    <a:pt x="56" y="115"/>
                  </a:lnTo>
                  <a:lnTo>
                    <a:pt x="59" y="111"/>
                  </a:lnTo>
                  <a:lnTo>
                    <a:pt x="61" y="107"/>
                  </a:lnTo>
                  <a:lnTo>
                    <a:pt x="62" y="102"/>
                  </a:lnTo>
                  <a:lnTo>
                    <a:pt x="64" y="97"/>
                  </a:lnTo>
                  <a:lnTo>
                    <a:pt x="65" y="93"/>
                  </a:lnTo>
                  <a:lnTo>
                    <a:pt x="66" y="88"/>
                  </a:lnTo>
                  <a:lnTo>
                    <a:pt x="66" y="83"/>
                  </a:lnTo>
                  <a:lnTo>
                    <a:pt x="66" y="78"/>
                  </a:lnTo>
                  <a:lnTo>
                    <a:pt x="66" y="73"/>
                  </a:lnTo>
                  <a:lnTo>
                    <a:pt x="65" y="68"/>
                  </a:lnTo>
                  <a:lnTo>
                    <a:pt x="64" y="64"/>
                  </a:lnTo>
                  <a:lnTo>
                    <a:pt x="62" y="59"/>
                  </a:lnTo>
                  <a:lnTo>
                    <a:pt x="61" y="54"/>
                  </a:lnTo>
                  <a:lnTo>
                    <a:pt x="59" y="50"/>
                  </a:lnTo>
                  <a:lnTo>
                    <a:pt x="56" y="46"/>
                  </a:lnTo>
                  <a:lnTo>
                    <a:pt x="55" y="41"/>
                  </a:lnTo>
                  <a:lnTo>
                    <a:pt x="52" y="37"/>
                  </a:lnTo>
                  <a:lnTo>
                    <a:pt x="49" y="32"/>
                  </a:lnTo>
                  <a:lnTo>
                    <a:pt x="46" y="29"/>
                  </a:lnTo>
                  <a:lnTo>
                    <a:pt x="42" y="25"/>
                  </a:lnTo>
                  <a:lnTo>
                    <a:pt x="38" y="22"/>
                  </a:lnTo>
                  <a:lnTo>
                    <a:pt x="34" y="18"/>
                  </a:lnTo>
                  <a:lnTo>
                    <a:pt x="29" y="16"/>
                  </a:lnTo>
                  <a:lnTo>
                    <a:pt x="25" y="12"/>
                  </a:lnTo>
                  <a:lnTo>
                    <a:pt x="20" y="8"/>
                  </a:lnTo>
                  <a:lnTo>
                    <a:pt x="16" y="6"/>
                  </a:lnTo>
                  <a:lnTo>
                    <a:pt x="10" y="4"/>
                  </a:lnTo>
                  <a:lnTo>
                    <a:pt x="5" y="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818" name="Freeform 234"/>
            <p:cNvSpPr>
              <a:spLocks/>
            </p:cNvSpPr>
            <p:nvPr/>
          </p:nvSpPr>
          <p:spPr bwMode="auto">
            <a:xfrm>
              <a:off x="5538" y="2775"/>
              <a:ext cx="36" cy="162"/>
            </a:xfrm>
            <a:custGeom>
              <a:avLst/>
              <a:gdLst/>
              <a:ahLst/>
              <a:cxnLst>
                <a:cxn ang="0">
                  <a:pos x="35" y="0"/>
                </a:cxn>
                <a:cxn ang="0">
                  <a:pos x="30" y="5"/>
                </a:cxn>
                <a:cxn ang="0">
                  <a:pos x="27" y="10"/>
                </a:cxn>
                <a:cxn ang="0">
                  <a:pos x="22" y="14"/>
                </a:cxn>
                <a:cxn ang="0">
                  <a:pos x="19" y="19"/>
                </a:cxn>
                <a:cxn ang="0">
                  <a:pos x="16" y="25"/>
                </a:cxn>
                <a:cxn ang="0">
                  <a:pos x="12" y="30"/>
                </a:cxn>
                <a:cxn ang="0">
                  <a:pos x="10" y="36"/>
                </a:cxn>
                <a:cxn ang="0">
                  <a:pos x="7" y="42"/>
                </a:cxn>
                <a:cxn ang="0">
                  <a:pos x="6" y="47"/>
                </a:cxn>
                <a:cxn ang="0">
                  <a:pos x="4" y="53"/>
                </a:cxn>
                <a:cxn ang="0">
                  <a:pos x="2" y="59"/>
                </a:cxn>
                <a:cxn ang="0">
                  <a:pos x="1" y="65"/>
                </a:cxn>
                <a:cxn ang="0">
                  <a:pos x="0" y="71"/>
                </a:cxn>
                <a:cxn ang="0">
                  <a:pos x="0" y="76"/>
                </a:cxn>
                <a:cxn ang="0">
                  <a:pos x="0" y="82"/>
                </a:cxn>
                <a:cxn ang="0">
                  <a:pos x="0" y="88"/>
                </a:cxn>
                <a:cxn ang="0">
                  <a:pos x="1" y="94"/>
                </a:cxn>
                <a:cxn ang="0">
                  <a:pos x="2" y="100"/>
                </a:cxn>
                <a:cxn ang="0">
                  <a:pos x="4" y="106"/>
                </a:cxn>
                <a:cxn ang="0">
                  <a:pos x="5" y="112"/>
                </a:cxn>
                <a:cxn ang="0">
                  <a:pos x="7" y="117"/>
                </a:cxn>
                <a:cxn ang="0">
                  <a:pos x="10" y="123"/>
                </a:cxn>
                <a:cxn ang="0">
                  <a:pos x="12" y="129"/>
                </a:cxn>
                <a:cxn ang="0">
                  <a:pos x="14" y="133"/>
                </a:cxn>
                <a:cxn ang="0">
                  <a:pos x="17" y="138"/>
                </a:cxn>
                <a:cxn ang="0">
                  <a:pos x="21" y="144"/>
                </a:cxn>
                <a:cxn ang="0">
                  <a:pos x="24" y="149"/>
                </a:cxn>
                <a:cxn ang="0">
                  <a:pos x="29" y="154"/>
                </a:cxn>
                <a:cxn ang="0">
                  <a:pos x="33" y="159"/>
                </a:cxn>
                <a:cxn ang="0">
                  <a:pos x="35" y="161"/>
                </a:cxn>
              </a:cxnLst>
              <a:rect l="0" t="0" r="r" b="b"/>
              <a:pathLst>
                <a:path w="36" h="162">
                  <a:moveTo>
                    <a:pt x="35" y="0"/>
                  </a:moveTo>
                  <a:lnTo>
                    <a:pt x="30" y="5"/>
                  </a:lnTo>
                  <a:lnTo>
                    <a:pt x="27" y="10"/>
                  </a:lnTo>
                  <a:lnTo>
                    <a:pt x="22" y="14"/>
                  </a:lnTo>
                  <a:lnTo>
                    <a:pt x="19" y="19"/>
                  </a:lnTo>
                  <a:lnTo>
                    <a:pt x="16" y="25"/>
                  </a:lnTo>
                  <a:lnTo>
                    <a:pt x="12" y="30"/>
                  </a:lnTo>
                  <a:lnTo>
                    <a:pt x="10" y="36"/>
                  </a:lnTo>
                  <a:lnTo>
                    <a:pt x="7" y="42"/>
                  </a:lnTo>
                  <a:lnTo>
                    <a:pt x="6" y="47"/>
                  </a:lnTo>
                  <a:lnTo>
                    <a:pt x="4" y="53"/>
                  </a:lnTo>
                  <a:lnTo>
                    <a:pt x="2" y="59"/>
                  </a:lnTo>
                  <a:lnTo>
                    <a:pt x="1" y="65"/>
                  </a:lnTo>
                  <a:lnTo>
                    <a:pt x="0" y="71"/>
                  </a:lnTo>
                  <a:lnTo>
                    <a:pt x="0" y="76"/>
                  </a:lnTo>
                  <a:lnTo>
                    <a:pt x="0" y="82"/>
                  </a:lnTo>
                  <a:lnTo>
                    <a:pt x="0" y="88"/>
                  </a:lnTo>
                  <a:lnTo>
                    <a:pt x="1" y="94"/>
                  </a:lnTo>
                  <a:lnTo>
                    <a:pt x="2" y="100"/>
                  </a:lnTo>
                  <a:lnTo>
                    <a:pt x="4" y="106"/>
                  </a:lnTo>
                  <a:lnTo>
                    <a:pt x="5" y="112"/>
                  </a:lnTo>
                  <a:lnTo>
                    <a:pt x="7" y="117"/>
                  </a:lnTo>
                  <a:lnTo>
                    <a:pt x="10" y="123"/>
                  </a:lnTo>
                  <a:lnTo>
                    <a:pt x="12" y="129"/>
                  </a:lnTo>
                  <a:lnTo>
                    <a:pt x="14" y="133"/>
                  </a:lnTo>
                  <a:lnTo>
                    <a:pt x="17" y="138"/>
                  </a:lnTo>
                  <a:lnTo>
                    <a:pt x="21" y="144"/>
                  </a:lnTo>
                  <a:lnTo>
                    <a:pt x="24" y="149"/>
                  </a:lnTo>
                  <a:lnTo>
                    <a:pt x="29" y="154"/>
                  </a:lnTo>
                  <a:lnTo>
                    <a:pt x="33" y="159"/>
                  </a:lnTo>
                  <a:lnTo>
                    <a:pt x="35" y="161"/>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819" name="Freeform 235"/>
            <p:cNvSpPr>
              <a:spLocks/>
            </p:cNvSpPr>
            <p:nvPr/>
          </p:nvSpPr>
          <p:spPr bwMode="auto">
            <a:xfrm>
              <a:off x="5573" y="2775"/>
              <a:ext cx="33" cy="162"/>
            </a:xfrm>
            <a:custGeom>
              <a:avLst/>
              <a:gdLst/>
              <a:ahLst/>
              <a:cxnLst>
                <a:cxn ang="0">
                  <a:pos x="0" y="161"/>
                </a:cxn>
                <a:cxn ang="0">
                  <a:pos x="4" y="156"/>
                </a:cxn>
                <a:cxn ang="0">
                  <a:pos x="7" y="151"/>
                </a:cxn>
                <a:cxn ang="0">
                  <a:pos x="11" y="145"/>
                </a:cxn>
                <a:cxn ang="0">
                  <a:pos x="14" y="141"/>
                </a:cxn>
                <a:cxn ang="0">
                  <a:pos x="18" y="136"/>
                </a:cxn>
                <a:cxn ang="0">
                  <a:pos x="20" y="130"/>
                </a:cxn>
                <a:cxn ang="0">
                  <a:pos x="24" y="125"/>
                </a:cxn>
                <a:cxn ang="0">
                  <a:pos x="25" y="119"/>
                </a:cxn>
                <a:cxn ang="0">
                  <a:pos x="27" y="113"/>
                </a:cxn>
                <a:cxn ang="0">
                  <a:pos x="28" y="107"/>
                </a:cxn>
                <a:cxn ang="0">
                  <a:pos x="31" y="102"/>
                </a:cxn>
                <a:cxn ang="0">
                  <a:pos x="32" y="96"/>
                </a:cxn>
                <a:cxn ang="0">
                  <a:pos x="32" y="90"/>
                </a:cxn>
                <a:cxn ang="0">
                  <a:pos x="32" y="84"/>
                </a:cxn>
                <a:cxn ang="0">
                  <a:pos x="32" y="78"/>
                </a:cxn>
                <a:cxn ang="0">
                  <a:pos x="32" y="72"/>
                </a:cxn>
                <a:cxn ang="0">
                  <a:pos x="32" y="66"/>
                </a:cxn>
                <a:cxn ang="0">
                  <a:pos x="31" y="60"/>
                </a:cxn>
                <a:cxn ang="0">
                  <a:pos x="30" y="55"/>
                </a:cxn>
                <a:cxn ang="0">
                  <a:pos x="28" y="49"/>
                </a:cxn>
                <a:cxn ang="0">
                  <a:pos x="26" y="43"/>
                </a:cxn>
                <a:cxn ang="0">
                  <a:pos x="24" y="37"/>
                </a:cxn>
                <a:cxn ang="0">
                  <a:pos x="21" y="32"/>
                </a:cxn>
                <a:cxn ang="0">
                  <a:pos x="19" y="26"/>
                </a:cxn>
                <a:cxn ang="0">
                  <a:pos x="15" y="22"/>
                </a:cxn>
                <a:cxn ang="0">
                  <a:pos x="13" y="17"/>
                </a:cxn>
                <a:cxn ang="0">
                  <a:pos x="9" y="11"/>
                </a:cxn>
                <a:cxn ang="0">
                  <a:pos x="5" y="6"/>
                </a:cxn>
                <a:cxn ang="0">
                  <a:pos x="1" y="1"/>
                </a:cxn>
                <a:cxn ang="0">
                  <a:pos x="0" y="0"/>
                </a:cxn>
              </a:cxnLst>
              <a:rect l="0" t="0" r="r" b="b"/>
              <a:pathLst>
                <a:path w="33" h="162">
                  <a:moveTo>
                    <a:pt x="0" y="161"/>
                  </a:moveTo>
                  <a:lnTo>
                    <a:pt x="4" y="156"/>
                  </a:lnTo>
                  <a:lnTo>
                    <a:pt x="7" y="151"/>
                  </a:lnTo>
                  <a:lnTo>
                    <a:pt x="11" y="145"/>
                  </a:lnTo>
                  <a:lnTo>
                    <a:pt x="14" y="141"/>
                  </a:lnTo>
                  <a:lnTo>
                    <a:pt x="18" y="136"/>
                  </a:lnTo>
                  <a:lnTo>
                    <a:pt x="20" y="130"/>
                  </a:lnTo>
                  <a:lnTo>
                    <a:pt x="24" y="125"/>
                  </a:lnTo>
                  <a:lnTo>
                    <a:pt x="25" y="119"/>
                  </a:lnTo>
                  <a:lnTo>
                    <a:pt x="27" y="113"/>
                  </a:lnTo>
                  <a:lnTo>
                    <a:pt x="28" y="107"/>
                  </a:lnTo>
                  <a:lnTo>
                    <a:pt x="31" y="102"/>
                  </a:lnTo>
                  <a:lnTo>
                    <a:pt x="32" y="96"/>
                  </a:lnTo>
                  <a:lnTo>
                    <a:pt x="32" y="90"/>
                  </a:lnTo>
                  <a:lnTo>
                    <a:pt x="32" y="84"/>
                  </a:lnTo>
                  <a:lnTo>
                    <a:pt x="32" y="78"/>
                  </a:lnTo>
                  <a:lnTo>
                    <a:pt x="32" y="72"/>
                  </a:lnTo>
                  <a:lnTo>
                    <a:pt x="32" y="66"/>
                  </a:lnTo>
                  <a:lnTo>
                    <a:pt x="31" y="60"/>
                  </a:lnTo>
                  <a:lnTo>
                    <a:pt x="30" y="55"/>
                  </a:lnTo>
                  <a:lnTo>
                    <a:pt x="28" y="49"/>
                  </a:lnTo>
                  <a:lnTo>
                    <a:pt x="26" y="43"/>
                  </a:lnTo>
                  <a:lnTo>
                    <a:pt x="24" y="37"/>
                  </a:lnTo>
                  <a:lnTo>
                    <a:pt x="21" y="32"/>
                  </a:lnTo>
                  <a:lnTo>
                    <a:pt x="19" y="26"/>
                  </a:lnTo>
                  <a:lnTo>
                    <a:pt x="15" y="22"/>
                  </a:lnTo>
                  <a:lnTo>
                    <a:pt x="13" y="17"/>
                  </a:lnTo>
                  <a:lnTo>
                    <a:pt x="9" y="11"/>
                  </a:lnTo>
                  <a:lnTo>
                    <a:pt x="5" y="6"/>
                  </a:lnTo>
                  <a:lnTo>
                    <a:pt x="1" y="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820" name="Line 236"/>
            <p:cNvSpPr>
              <a:spLocks noChangeShapeType="1"/>
            </p:cNvSpPr>
            <p:nvPr/>
          </p:nvSpPr>
          <p:spPr bwMode="auto">
            <a:xfrm flipV="1">
              <a:off x="5573" y="2771"/>
              <a:ext cx="0" cy="168"/>
            </a:xfrm>
            <a:prstGeom prst="line">
              <a:avLst/>
            </a:prstGeom>
            <a:noFill/>
            <a:ln w="12700">
              <a:solidFill>
                <a:srgbClr val="000000"/>
              </a:solidFill>
              <a:round/>
              <a:headEnd/>
              <a:tailEnd/>
            </a:ln>
            <a:effectLst/>
          </p:spPr>
          <p:txBody>
            <a:bodyPr wrap="none" anchor="ctr"/>
            <a:lstStyle/>
            <a:p>
              <a:endParaRPr lang="en-US"/>
            </a:p>
          </p:txBody>
        </p:sp>
        <p:sp>
          <p:nvSpPr>
            <p:cNvPr id="323821" name="Freeform 237"/>
            <p:cNvSpPr>
              <a:spLocks/>
            </p:cNvSpPr>
            <p:nvPr/>
          </p:nvSpPr>
          <p:spPr bwMode="auto">
            <a:xfrm>
              <a:off x="5486" y="2816"/>
              <a:ext cx="173" cy="13"/>
            </a:xfrm>
            <a:custGeom>
              <a:avLst/>
              <a:gdLst/>
              <a:ahLst/>
              <a:cxnLst>
                <a:cxn ang="0">
                  <a:pos x="0" y="0"/>
                </a:cxn>
                <a:cxn ang="0">
                  <a:pos x="8" y="1"/>
                </a:cxn>
                <a:cxn ang="0">
                  <a:pos x="17" y="4"/>
                </a:cxn>
                <a:cxn ang="0">
                  <a:pos x="25" y="6"/>
                </a:cxn>
                <a:cxn ang="0">
                  <a:pos x="34" y="7"/>
                </a:cxn>
                <a:cxn ang="0">
                  <a:pos x="42" y="10"/>
                </a:cxn>
                <a:cxn ang="0">
                  <a:pos x="52" y="11"/>
                </a:cxn>
                <a:cxn ang="0">
                  <a:pos x="60" y="12"/>
                </a:cxn>
                <a:cxn ang="0">
                  <a:pos x="69" y="12"/>
                </a:cxn>
                <a:cxn ang="0">
                  <a:pos x="77" y="12"/>
                </a:cxn>
                <a:cxn ang="0">
                  <a:pos x="87" y="12"/>
                </a:cxn>
                <a:cxn ang="0">
                  <a:pos x="95" y="12"/>
                </a:cxn>
                <a:cxn ang="0">
                  <a:pos x="105" y="12"/>
                </a:cxn>
                <a:cxn ang="0">
                  <a:pos x="113" y="11"/>
                </a:cxn>
                <a:cxn ang="0">
                  <a:pos x="121" y="10"/>
                </a:cxn>
                <a:cxn ang="0">
                  <a:pos x="130" y="10"/>
                </a:cxn>
                <a:cxn ang="0">
                  <a:pos x="138" y="7"/>
                </a:cxn>
                <a:cxn ang="0">
                  <a:pos x="148" y="6"/>
                </a:cxn>
                <a:cxn ang="0">
                  <a:pos x="156" y="4"/>
                </a:cxn>
                <a:cxn ang="0">
                  <a:pos x="165" y="1"/>
                </a:cxn>
                <a:cxn ang="0">
                  <a:pos x="172" y="0"/>
                </a:cxn>
              </a:cxnLst>
              <a:rect l="0" t="0" r="r" b="b"/>
              <a:pathLst>
                <a:path w="173" h="13">
                  <a:moveTo>
                    <a:pt x="0" y="0"/>
                  </a:moveTo>
                  <a:lnTo>
                    <a:pt x="8" y="1"/>
                  </a:lnTo>
                  <a:lnTo>
                    <a:pt x="17" y="4"/>
                  </a:lnTo>
                  <a:lnTo>
                    <a:pt x="25" y="6"/>
                  </a:lnTo>
                  <a:lnTo>
                    <a:pt x="34" y="7"/>
                  </a:lnTo>
                  <a:lnTo>
                    <a:pt x="42" y="10"/>
                  </a:lnTo>
                  <a:lnTo>
                    <a:pt x="52" y="11"/>
                  </a:lnTo>
                  <a:lnTo>
                    <a:pt x="60" y="12"/>
                  </a:lnTo>
                  <a:lnTo>
                    <a:pt x="69" y="12"/>
                  </a:lnTo>
                  <a:lnTo>
                    <a:pt x="77" y="12"/>
                  </a:lnTo>
                  <a:lnTo>
                    <a:pt x="87" y="12"/>
                  </a:lnTo>
                  <a:lnTo>
                    <a:pt x="95" y="12"/>
                  </a:lnTo>
                  <a:lnTo>
                    <a:pt x="105" y="12"/>
                  </a:lnTo>
                  <a:lnTo>
                    <a:pt x="113" y="11"/>
                  </a:lnTo>
                  <a:lnTo>
                    <a:pt x="121" y="10"/>
                  </a:lnTo>
                  <a:lnTo>
                    <a:pt x="130" y="10"/>
                  </a:lnTo>
                  <a:lnTo>
                    <a:pt x="138" y="7"/>
                  </a:lnTo>
                  <a:lnTo>
                    <a:pt x="148" y="6"/>
                  </a:lnTo>
                  <a:lnTo>
                    <a:pt x="156" y="4"/>
                  </a:lnTo>
                  <a:lnTo>
                    <a:pt x="165" y="1"/>
                  </a:lnTo>
                  <a:lnTo>
                    <a:pt x="172"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822" name="Freeform 238"/>
            <p:cNvSpPr>
              <a:spLocks/>
            </p:cNvSpPr>
            <p:nvPr/>
          </p:nvSpPr>
          <p:spPr bwMode="auto">
            <a:xfrm>
              <a:off x="5486" y="2883"/>
              <a:ext cx="173" cy="15"/>
            </a:xfrm>
            <a:custGeom>
              <a:avLst/>
              <a:gdLst/>
              <a:ahLst/>
              <a:cxnLst>
                <a:cxn ang="0">
                  <a:pos x="0" y="14"/>
                </a:cxn>
                <a:cxn ang="0">
                  <a:pos x="8" y="11"/>
                </a:cxn>
                <a:cxn ang="0">
                  <a:pos x="17" y="9"/>
                </a:cxn>
                <a:cxn ang="0">
                  <a:pos x="25" y="6"/>
                </a:cxn>
                <a:cxn ang="0">
                  <a:pos x="34" y="5"/>
                </a:cxn>
                <a:cxn ang="0">
                  <a:pos x="42" y="4"/>
                </a:cxn>
                <a:cxn ang="0">
                  <a:pos x="52" y="3"/>
                </a:cxn>
                <a:cxn ang="0">
                  <a:pos x="60" y="1"/>
                </a:cxn>
                <a:cxn ang="0">
                  <a:pos x="69" y="0"/>
                </a:cxn>
                <a:cxn ang="0">
                  <a:pos x="77" y="0"/>
                </a:cxn>
                <a:cxn ang="0">
                  <a:pos x="87" y="0"/>
                </a:cxn>
                <a:cxn ang="0">
                  <a:pos x="95" y="0"/>
                </a:cxn>
                <a:cxn ang="0">
                  <a:pos x="105" y="1"/>
                </a:cxn>
                <a:cxn ang="0">
                  <a:pos x="113" y="1"/>
                </a:cxn>
                <a:cxn ang="0">
                  <a:pos x="121" y="3"/>
                </a:cxn>
                <a:cxn ang="0">
                  <a:pos x="130" y="4"/>
                </a:cxn>
                <a:cxn ang="0">
                  <a:pos x="138" y="5"/>
                </a:cxn>
                <a:cxn ang="0">
                  <a:pos x="148" y="6"/>
                </a:cxn>
                <a:cxn ang="0">
                  <a:pos x="156" y="9"/>
                </a:cxn>
                <a:cxn ang="0">
                  <a:pos x="165" y="11"/>
                </a:cxn>
                <a:cxn ang="0">
                  <a:pos x="172" y="14"/>
                </a:cxn>
              </a:cxnLst>
              <a:rect l="0" t="0" r="r" b="b"/>
              <a:pathLst>
                <a:path w="173" h="15">
                  <a:moveTo>
                    <a:pt x="0" y="14"/>
                  </a:moveTo>
                  <a:lnTo>
                    <a:pt x="8" y="11"/>
                  </a:lnTo>
                  <a:lnTo>
                    <a:pt x="17" y="9"/>
                  </a:lnTo>
                  <a:lnTo>
                    <a:pt x="25" y="6"/>
                  </a:lnTo>
                  <a:lnTo>
                    <a:pt x="34" y="5"/>
                  </a:lnTo>
                  <a:lnTo>
                    <a:pt x="42" y="4"/>
                  </a:lnTo>
                  <a:lnTo>
                    <a:pt x="52" y="3"/>
                  </a:lnTo>
                  <a:lnTo>
                    <a:pt x="60" y="1"/>
                  </a:lnTo>
                  <a:lnTo>
                    <a:pt x="69" y="0"/>
                  </a:lnTo>
                  <a:lnTo>
                    <a:pt x="77" y="0"/>
                  </a:lnTo>
                  <a:lnTo>
                    <a:pt x="87" y="0"/>
                  </a:lnTo>
                  <a:lnTo>
                    <a:pt x="95" y="0"/>
                  </a:lnTo>
                  <a:lnTo>
                    <a:pt x="105" y="1"/>
                  </a:lnTo>
                  <a:lnTo>
                    <a:pt x="113" y="1"/>
                  </a:lnTo>
                  <a:lnTo>
                    <a:pt x="121" y="3"/>
                  </a:lnTo>
                  <a:lnTo>
                    <a:pt x="130" y="4"/>
                  </a:lnTo>
                  <a:lnTo>
                    <a:pt x="138" y="5"/>
                  </a:lnTo>
                  <a:lnTo>
                    <a:pt x="148" y="6"/>
                  </a:lnTo>
                  <a:lnTo>
                    <a:pt x="156" y="9"/>
                  </a:lnTo>
                  <a:lnTo>
                    <a:pt x="165" y="11"/>
                  </a:lnTo>
                  <a:lnTo>
                    <a:pt x="172" y="14"/>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823" name="Freeform 239"/>
            <p:cNvSpPr>
              <a:spLocks/>
            </p:cNvSpPr>
            <p:nvPr/>
          </p:nvSpPr>
          <p:spPr bwMode="auto">
            <a:xfrm>
              <a:off x="5521" y="2786"/>
              <a:ext cx="103" cy="18"/>
            </a:xfrm>
            <a:custGeom>
              <a:avLst/>
              <a:gdLst/>
              <a:ahLst/>
              <a:cxnLst>
                <a:cxn ang="0">
                  <a:pos x="0" y="0"/>
                </a:cxn>
                <a:cxn ang="0">
                  <a:pos x="4" y="2"/>
                </a:cxn>
                <a:cxn ang="0">
                  <a:pos x="7" y="5"/>
                </a:cxn>
                <a:cxn ang="0">
                  <a:pos x="12" y="7"/>
                </a:cxn>
                <a:cxn ang="0">
                  <a:pos x="16" y="10"/>
                </a:cxn>
                <a:cxn ang="0">
                  <a:pos x="20" y="12"/>
                </a:cxn>
                <a:cxn ang="0">
                  <a:pos x="25" y="13"/>
                </a:cxn>
                <a:cxn ang="0">
                  <a:pos x="29" y="15"/>
                </a:cxn>
                <a:cxn ang="0">
                  <a:pos x="34" y="16"/>
                </a:cxn>
                <a:cxn ang="0">
                  <a:pos x="38" y="16"/>
                </a:cxn>
                <a:cxn ang="0">
                  <a:pos x="43" y="17"/>
                </a:cxn>
                <a:cxn ang="0">
                  <a:pos x="49" y="17"/>
                </a:cxn>
                <a:cxn ang="0">
                  <a:pos x="54" y="17"/>
                </a:cxn>
                <a:cxn ang="0">
                  <a:pos x="59" y="17"/>
                </a:cxn>
                <a:cxn ang="0">
                  <a:pos x="64" y="16"/>
                </a:cxn>
                <a:cxn ang="0">
                  <a:pos x="68" y="16"/>
                </a:cxn>
                <a:cxn ang="0">
                  <a:pos x="73" y="15"/>
                </a:cxn>
                <a:cxn ang="0">
                  <a:pos x="77" y="13"/>
                </a:cxn>
                <a:cxn ang="0">
                  <a:pos x="82" y="12"/>
                </a:cxn>
                <a:cxn ang="0">
                  <a:pos x="86" y="10"/>
                </a:cxn>
                <a:cxn ang="0">
                  <a:pos x="90" y="7"/>
                </a:cxn>
                <a:cxn ang="0">
                  <a:pos x="95" y="5"/>
                </a:cxn>
                <a:cxn ang="0">
                  <a:pos x="98" y="2"/>
                </a:cxn>
                <a:cxn ang="0">
                  <a:pos x="102" y="0"/>
                </a:cxn>
              </a:cxnLst>
              <a:rect l="0" t="0" r="r" b="b"/>
              <a:pathLst>
                <a:path w="103" h="18">
                  <a:moveTo>
                    <a:pt x="0" y="0"/>
                  </a:moveTo>
                  <a:lnTo>
                    <a:pt x="4" y="2"/>
                  </a:lnTo>
                  <a:lnTo>
                    <a:pt x="7" y="5"/>
                  </a:lnTo>
                  <a:lnTo>
                    <a:pt x="12" y="7"/>
                  </a:lnTo>
                  <a:lnTo>
                    <a:pt x="16" y="10"/>
                  </a:lnTo>
                  <a:lnTo>
                    <a:pt x="20" y="12"/>
                  </a:lnTo>
                  <a:lnTo>
                    <a:pt x="25" y="13"/>
                  </a:lnTo>
                  <a:lnTo>
                    <a:pt x="29" y="15"/>
                  </a:lnTo>
                  <a:lnTo>
                    <a:pt x="34" y="16"/>
                  </a:lnTo>
                  <a:lnTo>
                    <a:pt x="38" y="16"/>
                  </a:lnTo>
                  <a:lnTo>
                    <a:pt x="43" y="17"/>
                  </a:lnTo>
                  <a:lnTo>
                    <a:pt x="49" y="17"/>
                  </a:lnTo>
                  <a:lnTo>
                    <a:pt x="54" y="17"/>
                  </a:lnTo>
                  <a:lnTo>
                    <a:pt x="59" y="17"/>
                  </a:lnTo>
                  <a:lnTo>
                    <a:pt x="64" y="16"/>
                  </a:lnTo>
                  <a:lnTo>
                    <a:pt x="68" y="16"/>
                  </a:lnTo>
                  <a:lnTo>
                    <a:pt x="73" y="15"/>
                  </a:lnTo>
                  <a:lnTo>
                    <a:pt x="77" y="13"/>
                  </a:lnTo>
                  <a:lnTo>
                    <a:pt x="82" y="12"/>
                  </a:lnTo>
                  <a:lnTo>
                    <a:pt x="86" y="10"/>
                  </a:lnTo>
                  <a:lnTo>
                    <a:pt x="90" y="7"/>
                  </a:lnTo>
                  <a:lnTo>
                    <a:pt x="95" y="5"/>
                  </a:lnTo>
                  <a:lnTo>
                    <a:pt x="98" y="2"/>
                  </a:lnTo>
                  <a:lnTo>
                    <a:pt x="102"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824" name="Freeform 240"/>
            <p:cNvSpPr>
              <a:spLocks/>
            </p:cNvSpPr>
            <p:nvPr/>
          </p:nvSpPr>
          <p:spPr bwMode="auto">
            <a:xfrm>
              <a:off x="5521" y="2909"/>
              <a:ext cx="103" cy="16"/>
            </a:xfrm>
            <a:custGeom>
              <a:avLst/>
              <a:gdLst/>
              <a:ahLst/>
              <a:cxnLst>
                <a:cxn ang="0">
                  <a:pos x="0" y="15"/>
                </a:cxn>
                <a:cxn ang="0">
                  <a:pos x="4" y="14"/>
                </a:cxn>
                <a:cxn ang="0">
                  <a:pos x="7" y="10"/>
                </a:cxn>
                <a:cxn ang="0">
                  <a:pos x="12" y="9"/>
                </a:cxn>
                <a:cxn ang="0">
                  <a:pos x="16" y="7"/>
                </a:cxn>
                <a:cxn ang="0">
                  <a:pos x="20" y="5"/>
                </a:cxn>
                <a:cxn ang="0">
                  <a:pos x="25" y="5"/>
                </a:cxn>
                <a:cxn ang="0">
                  <a:pos x="29" y="2"/>
                </a:cxn>
                <a:cxn ang="0">
                  <a:pos x="34" y="1"/>
                </a:cxn>
                <a:cxn ang="0">
                  <a:pos x="38" y="1"/>
                </a:cxn>
                <a:cxn ang="0">
                  <a:pos x="43" y="0"/>
                </a:cxn>
                <a:cxn ang="0">
                  <a:pos x="49" y="0"/>
                </a:cxn>
                <a:cxn ang="0">
                  <a:pos x="54" y="0"/>
                </a:cxn>
                <a:cxn ang="0">
                  <a:pos x="59" y="0"/>
                </a:cxn>
                <a:cxn ang="0">
                  <a:pos x="64" y="1"/>
                </a:cxn>
                <a:cxn ang="0">
                  <a:pos x="68" y="1"/>
                </a:cxn>
                <a:cxn ang="0">
                  <a:pos x="73" y="2"/>
                </a:cxn>
                <a:cxn ang="0">
                  <a:pos x="77" y="5"/>
                </a:cxn>
                <a:cxn ang="0">
                  <a:pos x="82" y="5"/>
                </a:cxn>
                <a:cxn ang="0">
                  <a:pos x="86" y="7"/>
                </a:cxn>
                <a:cxn ang="0">
                  <a:pos x="90" y="9"/>
                </a:cxn>
                <a:cxn ang="0">
                  <a:pos x="95" y="12"/>
                </a:cxn>
                <a:cxn ang="0">
                  <a:pos x="98" y="14"/>
                </a:cxn>
                <a:cxn ang="0">
                  <a:pos x="102" y="15"/>
                </a:cxn>
              </a:cxnLst>
              <a:rect l="0" t="0" r="r" b="b"/>
              <a:pathLst>
                <a:path w="103" h="16">
                  <a:moveTo>
                    <a:pt x="0" y="15"/>
                  </a:moveTo>
                  <a:lnTo>
                    <a:pt x="4" y="14"/>
                  </a:lnTo>
                  <a:lnTo>
                    <a:pt x="7" y="10"/>
                  </a:lnTo>
                  <a:lnTo>
                    <a:pt x="12" y="9"/>
                  </a:lnTo>
                  <a:lnTo>
                    <a:pt x="16" y="7"/>
                  </a:lnTo>
                  <a:lnTo>
                    <a:pt x="20" y="5"/>
                  </a:lnTo>
                  <a:lnTo>
                    <a:pt x="25" y="5"/>
                  </a:lnTo>
                  <a:lnTo>
                    <a:pt x="29" y="2"/>
                  </a:lnTo>
                  <a:lnTo>
                    <a:pt x="34" y="1"/>
                  </a:lnTo>
                  <a:lnTo>
                    <a:pt x="38" y="1"/>
                  </a:lnTo>
                  <a:lnTo>
                    <a:pt x="43" y="0"/>
                  </a:lnTo>
                  <a:lnTo>
                    <a:pt x="49" y="0"/>
                  </a:lnTo>
                  <a:lnTo>
                    <a:pt x="54" y="0"/>
                  </a:lnTo>
                  <a:lnTo>
                    <a:pt x="59" y="0"/>
                  </a:lnTo>
                  <a:lnTo>
                    <a:pt x="64" y="1"/>
                  </a:lnTo>
                  <a:lnTo>
                    <a:pt x="68" y="1"/>
                  </a:lnTo>
                  <a:lnTo>
                    <a:pt x="73" y="2"/>
                  </a:lnTo>
                  <a:lnTo>
                    <a:pt x="77" y="5"/>
                  </a:lnTo>
                  <a:lnTo>
                    <a:pt x="82" y="5"/>
                  </a:lnTo>
                  <a:lnTo>
                    <a:pt x="86" y="7"/>
                  </a:lnTo>
                  <a:lnTo>
                    <a:pt x="90" y="9"/>
                  </a:lnTo>
                  <a:lnTo>
                    <a:pt x="95" y="12"/>
                  </a:lnTo>
                  <a:lnTo>
                    <a:pt x="98" y="14"/>
                  </a:lnTo>
                  <a:lnTo>
                    <a:pt x="102" y="15"/>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825" name="Line 241"/>
            <p:cNvSpPr>
              <a:spLocks noChangeShapeType="1"/>
            </p:cNvSpPr>
            <p:nvPr/>
          </p:nvSpPr>
          <p:spPr bwMode="auto">
            <a:xfrm>
              <a:off x="5477" y="2855"/>
              <a:ext cx="190" cy="0"/>
            </a:xfrm>
            <a:prstGeom prst="line">
              <a:avLst/>
            </a:prstGeom>
            <a:noFill/>
            <a:ln w="12700">
              <a:solidFill>
                <a:srgbClr val="000000"/>
              </a:solidFill>
              <a:round/>
              <a:headEnd/>
              <a:tailEnd/>
            </a:ln>
            <a:effectLst/>
          </p:spPr>
          <p:txBody>
            <a:bodyPr wrap="none" anchor="ctr"/>
            <a:lstStyle/>
            <a:p>
              <a:endParaRPr lang="en-US"/>
            </a:p>
          </p:txBody>
        </p:sp>
        <p:sp>
          <p:nvSpPr>
            <p:cNvPr id="323826" name="Freeform 242"/>
            <p:cNvSpPr>
              <a:spLocks/>
            </p:cNvSpPr>
            <p:nvPr/>
          </p:nvSpPr>
          <p:spPr bwMode="auto">
            <a:xfrm>
              <a:off x="5543" y="2918"/>
              <a:ext cx="64" cy="19"/>
            </a:xfrm>
            <a:custGeom>
              <a:avLst/>
              <a:gdLst/>
              <a:ahLst/>
              <a:cxnLst>
                <a:cxn ang="0">
                  <a:pos x="7" y="16"/>
                </a:cxn>
                <a:cxn ang="0">
                  <a:pos x="17" y="17"/>
                </a:cxn>
                <a:cxn ang="0">
                  <a:pos x="20" y="18"/>
                </a:cxn>
                <a:cxn ang="0">
                  <a:pos x="33" y="17"/>
                </a:cxn>
                <a:cxn ang="0">
                  <a:pos x="44" y="17"/>
                </a:cxn>
                <a:cxn ang="0">
                  <a:pos x="53" y="16"/>
                </a:cxn>
                <a:cxn ang="0">
                  <a:pos x="62" y="13"/>
                </a:cxn>
                <a:cxn ang="0">
                  <a:pos x="63" y="8"/>
                </a:cxn>
                <a:cxn ang="0">
                  <a:pos x="59" y="6"/>
                </a:cxn>
                <a:cxn ang="0">
                  <a:pos x="57" y="8"/>
                </a:cxn>
                <a:cxn ang="0">
                  <a:pos x="51" y="6"/>
                </a:cxn>
                <a:cxn ang="0">
                  <a:pos x="40" y="1"/>
                </a:cxn>
                <a:cxn ang="0">
                  <a:pos x="37" y="5"/>
                </a:cxn>
                <a:cxn ang="0">
                  <a:pos x="30" y="6"/>
                </a:cxn>
                <a:cxn ang="0">
                  <a:pos x="26" y="2"/>
                </a:cxn>
                <a:cxn ang="0">
                  <a:pos x="20" y="1"/>
                </a:cxn>
                <a:cxn ang="0">
                  <a:pos x="15" y="1"/>
                </a:cxn>
                <a:cxn ang="0">
                  <a:pos x="13" y="4"/>
                </a:cxn>
                <a:cxn ang="0">
                  <a:pos x="12" y="8"/>
                </a:cxn>
                <a:cxn ang="0">
                  <a:pos x="10" y="8"/>
                </a:cxn>
                <a:cxn ang="0">
                  <a:pos x="4" y="0"/>
                </a:cxn>
                <a:cxn ang="0">
                  <a:pos x="5" y="8"/>
                </a:cxn>
                <a:cxn ang="0">
                  <a:pos x="0" y="13"/>
                </a:cxn>
                <a:cxn ang="0">
                  <a:pos x="7" y="16"/>
                </a:cxn>
              </a:cxnLst>
              <a:rect l="0" t="0" r="r" b="b"/>
              <a:pathLst>
                <a:path w="64" h="19">
                  <a:moveTo>
                    <a:pt x="7" y="16"/>
                  </a:moveTo>
                  <a:lnTo>
                    <a:pt x="17" y="17"/>
                  </a:lnTo>
                  <a:lnTo>
                    <a:pt x="20" y="18"/>
                  </a:lnTo>
                  <a:lnTo>
                    <a:pt x="33" y="17"/>
                  </a:lnTo>
                  <a:lnTo>
                    <a:pt x="44" y="17"/>
                  </a:lnTo>
                  <a:lnTo>
                    <a:pt x="53" y="16"/>
                  </a:lnTo>
                  <a:lnTo>
                    <a:pt x="62" y="13"/>
                  </a:lnTo>
                  <a:lnTo>
                    <a:pt x="63" y="8"/>
                  </a:lnTo>
                  <a:lnTo>
                    <a:pt x="59" y="6"/>
                  </a:lnTo>
                  <a:lnTo>
                    <a:pt x="57" y="8"/>
                  </a:lnTo>
                  <a:lnTo>
                    <a:pt x="51" y="6"/>
                  </a:lnTo>
                  <a:lnTo>
                    <a:pt x="40" y="1"/>
                  </a:lnTo>
                  <a:lnTo>
                    <a:pt x="37" y="5"/>
                  </a:lnTo>
                  <a:lnTo>
                    <a:pt x="30" y="6"/>
                  </a:lnTo>
                  <a:lnTo>
                    <a:pt x="26" y="2"/>
                  </a:lnTo>
                  <a:lnTo>
                    <a:pt x="20" y="1"/>
                  </a:lnTo>
                  <a:lnTo>
                    <a:pt x="15" y="1"/>
                  </a:lnTo>
                  <a:lnTo>
                    <a:pt x="13" y="4"/>
                  </a:lnTo>
                  <a:lnTo>
                    <a:pt x="12" y="8"/>
                  </a:lnTo>
                  <a:lnTo>
                    <a:pt x="10" y="8"/>
                  </a:lnTo>
                  <a:lnTo>
                    <a:pt x="4" y="0"/>
                  </a:lnTo>
                  <a:lnTo>
                    <a:pt x="5" y="8"/>
                  </a:lnTo>
                  <a:lnTo>
                    <a:pt x="0" y="13"/>
                  </a:lnTo>
                  <a:lnTo>
                    <a:pt x="7" y="16"/>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27" name="Freeform 243"/>
            <p:cNvSpPr>
              <a:spLocks/>
            </p:cNvSpPr>
            <p:nvPr/>
          </p:nvSpPr>
          <p:spPr bwMode="auto">
            <a:xfrm>
              <a:off x="5496" y="2786"/>
              <a:ext cx="48" cy="124"/>
            </a:xfrm>
            <a:custGeom>
              <a:avLst/>
              <a:gdLst/>
              <a:ahLst/>
              <a:cxnLst>
                <a:cxn ang="0">
                  <a:pos x="43" y="10"/>
                </a:cxn>
                <a:cxn ang="0">
                  <a:pos x="35" y="13"/>
                </a:cxn>
                <a:cxn ang="0">
                  <a:pos x="41" y="7"/>
                </a:cxn>
                <a:cxn ang="0">
                  <a:pos x="40" y="5"/>
                </a:cxn>
                <a:cxn ang="0">
                  <a:pos x="30" y="0"/>
                </a:cxn>
                <a:cxn ang="0">
                  <a:pos x="29" y="0"/>
                </a:cxn>
                <a:cxn ang="0">
                  <a:pos x="20" y="2"/>
                </a:cxn>
                <a:cxn ang="0">
                  <a:pos x="22" y="7"/>
                </a:cxn>
                <a:cxn ang="0">
                  <a:pos x="16" y="12"/>
                </a:cxn>
                <a:cxn ang="0">
                  <a:pos x="11" y="16"/>
                </a:cxn>
                <a:cxn ang="0">
                  <a:pos x="1" y="30"/>
                </a:cxn>
                <a:cxn ang="0">
                  <a:pos x="0" y="40"/>
                </a:cxn>
                <a:cxn ang="0">
                  <a:pos x="2" y="40"/>
                </a:cxn>
                <a:cxn ang="0">
                  <a:pos x="8" y="55"/>
                </a:cxn>
                <a:cxn ang="0">
                  <a:pos x="10" y="57"/>
                </a:cxn>
                <a:cxn ang="0">
                  <a:pos x="14" y="62"/>
                </a:cxn>
                <a:cxn ang="0">
                  <a:pos x="20" y="64"/>
                </a:cxn>
                <a:cxn ang="0">
                  <a:pos x="17" y="68"/>
                </a:cxn>
                <a:cxn ang="0">
                  <a:pos x="18" y="82"/>
                </a:cxn>
                <a:cxn ang="0">
                  <a:pos x="27" y="98"/>
                </a:cxn>
                <a:cxn ang="0">
                  <a:pos x="33" y="112"/>
                </a:cxn>
                <a:cxn ang="0">
                  <a:pos x="37" y="119"/>
                </a:cxn>
                <a:cxn ang="0">
                  <a:pos x="41" y="117"/>
                </a:cxn>
                <a:cxn ang="0">
                  <a:pos x="37" y="116"/>
                </a:cxn>
                <a:cxn ang="0">
                  <a:pos x="39" y="105"/>
                </a:cxn>
                <a:cxn ang="0">
                  <a:pos x="40" y="100"/>
                </a:cxn>
                <a:cxn ang="0">
                  <a:pos x="41" y="93"/>
                </a:cxn>
                <a:cxn ang="0">
                  <a:pos x="45" y="87"/>
                </a:cxn>
                <a:cxn ang="0">
                  <a:pos x="46" y="80"/>
                </a:cxn>
                <a:cxn ang="0">
                  <a:pos x="36" y="69"/>
                </a:cxn>
                <a:cxn ang="0">
                  <a:pos x="33" y="64"/>
                </a:cxn>
                <a:cxn ang="0">
                  <a:pos x="22" y="62"/>
                </a:cxn>
                <a:cxn ang="0">
                  <a:pos x="19" y="62"/>
                </a:cxn>
                <a:cxn ang="0">
                  <a:pos x="16" y="59"/>
                </a:cxn>
                <a:cxn ang="0">
                  <a:pos x="12" y="52"/>
                </a:cxn>
                <a:cxn ang="0">
                  <a:pos x="10" y="51"/>
                </a:cxn>
                <a:cxn ang="0">
                  <a:pos x="8" y="42"/>
                </a:cxn>
                <a:cxn ang="0">
                  <a:pos x="16" y="41"/>
                </a:cxn>
                <a:cxn ang="0">
                  <a:pos x="18" y="39"/>
                </a:cxn>
                <a:cxn ang="0">
                  <a:pos x="19" y="43"/>
                </a:cxn>
                <a:cxn ang="0">
                  <a:pos x="29" y="36"/>
                </a:cxn>
                <a:cxn ang="0">
                  <a:pos x="36" y="29"/>
                </a:cxn>
                <a:cxn ang="0">
                  <a:pos x="39" y="24"/>
                </a:cxn>
                <a:cxn ang="0">
                  <a:pos x="42" y="25"/>
                </a:cxn>
                <a:cxn ang="0">
                  <a:pos x="45" y="22"/>
                </a:cxn>
                <a:cxn ang="0">
                  <a:pos x="47" y="14"/>
                </a:cxn>
                <a:cxn ang="0">
                  <a:pos x="45" y="10"/>
                </a:cxn>
              </a:cxnLst>
              <a:rect l="0" t="0" r="r" b="b"/>
              <a:pathLst>
                <a:path w="48" h="124">
                  <a:moveTo>
                    <a:pt x="45" y="10"/>
                  </a:moveTo>
                  <a:lnTo>
                    <a:pt x="43" y="10"/>
                  </a:lnTo>
                  <a:lnTo>
                    <a:pt x="35" y="21"/>
                  </a:lnTo>
                  <a:lnTo>
                    <a:pt x="35" y="13"/>
                  </a:lnTo>
                  <a:lnTo>
                    <a:pt x="40" y="11"/>
                  </a:lnTo>
                  <a:lnTo>
                    <a:pt x="41" y="7"/>
                  </a:lnTo>
                  <a:lnTo>
                    <a:pt x="42" y="7"/>
                  </a:lnTo>
                  <a:lnTo>
                    <a:pt x="40" y="5"/>
                  </a:lnTo>
                  <a:lnTo>
                    <a:pt x="37" y="0"/>
                  </a:lnTo>
                  <a:lnTo>
                    <a:pt x="30" y="0"/>
                  </a:lnTo>
                  <a:lnTo>
                    <a:pt x="30" y="1"/>
                  </a:lnTo>
                  <a:lnTo>
                    <a:pt x="29" y="0"/>
                  </a:lnTo>
                  <a:lnTo>
                    <a:pt x="23" y="1"/>
                  </a:lnTo>
                  <a:lnTo>
                    <a:pt x="20" y="2"/>
                  </a:lnTo>
                  <a:lnTo>
                    <a:pt x="22" y="5"/>
                  </a:lnTo>
                  <a:lnTo>
                    <a:pt x="22" y="7"/>
                  </a:lnTo>
                  <a:lnTo>
                    <a:pt x="16" y="8"/>
                  </a:lnTo>
                  <a:lnTo>
                    <a:pt x="16" y="12"/>
                  </a:lnTo>
                  <a:lnTo>
                    <a:pt x="12" y="12"/>
                  </a:lnTo>
                  <a:lnTo>
                    <a:pt x="11" y="16"/>
                  </a:lnTo>
                  <a:lnTo>
                    <a:pt x="6" y="19"/>
                  </a:lnTo>
                  <a:lnTo>
                    <a:pt x="1" y="30"/>
                  </a:lnTo>
                  <a:lnTo>
                    <a:pt x="1" y="35"/>
                  </a:lnTo>
                  <a:lnTo>
                    <a:pt x="0" y="40"/>
                  </a:lnTo>
                  <a:lnTo>
                    <a:pt x="0" y="48"/>
                  </a:lnTo>
                  <a:lnTo>
                    <a:pt x="2" y="40"/>
                  </a:lnTo>
                  <a:lnTo>
                    <a:pt x="2" y="52"/>
                  </a:lnTo>
                  <a:lnTo>
                    <a:pt x="8" y="55"/>
                  </a:lnTo>
                  <a:lnTo>
                    <a:pt x="8" y="54"/>
                  </a:lnTo>
                  <a:lnTo>
                    <a:pt x="10" y="57"/>
                  </a:lnTo>
                  <a:lnTo>
                    <a:pt x="14" y="60"/>
                  </a:lnTo>
                  <a:lnTo>
                    <a:pt x="14" y="62"/>
                  </a:lnTo>
                  <a:lnTo>
                    <a:pt x="17" y="64"/>
                  </a:lnTo>
                  <a:lnTo>
                    <a:pt x="20" y="64"/>
                  </a:lnTo>
                  <a:lnTo>
                    <a:pt x="18" y="68"/>
                  </a:lnTo>
                  <a:lnTo>
                    <a:pt x="17" y="68"/>
                  </a:lnTo>
                  <a:lnTo>
                    <a:pt x="16" y="72"/>
                  </a:lnTo>
                  <a:lnTo>
                    <a:pt x="18" y="82"/>
                  </a:lnTo>
                  <a:lnTo>
                    <a:pt x="25" y="88"/>
                  </a:lnTo>
                  <a:lnTo>
                    <a:pt x="27" y="98"/>
                  </a:lnTo>
                  <a:lnTo>
                    <a:pt x="31" y="105"/>
                  </a:lnTo>
                  <a:lnTo>
                    <a:pt x="33" y="112"/>
                  </a:lnTo>
                  <a:lnTo>
                    <a:pt x="36" y="117"/>
                  </a:lnTo>
                  <a:lnTo>
                    <a:pt x="37" y="119"/>
                  </a:lnTo>
                  <a:lnTo>
                    <a:pt x="45" y="123"/>
                  </a:lnTo>
                  <a:lnTo>
                    <a:pt x="41" y="117"/>
                  </a:lnTo>
                  <a:lnTo>
                    <a:pt x="41" y="116"/>
                  </a:lnTo>
                  <a:lnTo>
                    <a:pt x="37" y="116"/>
                  </a:lnTo>
                  <a:lnTo>
                    <a:pt x="36" y="110"/>
                  </a:lnTo>
                  <a:lnTo>
                    <a:pt x="39" y="105"/>
                  </a:lnTo>
                  <a:lnTo>
                    <a:pt x="37" y="103"/>
                  </a:lnTo>
                  <a:lnTo>
                    <a:pt x="40" y="100"/>
                  </a:lnTo>
                  <a:lnTo>
                    <a:pt x="42" y="96"/>
                  </a:lnTo>
                  <a:lnTo>
                    <a:pt x="41" y="93"/>
                  </a:lnTo>
                  <a:lnTo>
                    <a:pt x="45" y="92"/>
                  </a:lnTo>
                  <a:lnTo>
                    <a:pt x="45" y="87"/>
                  </a:lnTo>
                  <a:lnTo>
                    <a:pt x="46" y="84"/>
                  </a:lnTo>
                  <a:lnTo>
                    <a:pt x="46" y="80"/>
                  </a:lnTo>
                  <a:lnTo>
                    <a:pt x="47" y="77"/>
                  </a:lnTo>
                  <a:lnTo>
                    <a:pt x="36" y="69"/>
                  </a:lnTo>
                  <a:lnTo>
                    <a:pt x="35" y="64"/>
                  </a:lnTo>
                  <a:lnTo>
                    <a:pt x="33" y="64"/>
                  </a:lnTo>
                  <a:lnTo>
                    <a:pt x="28" y="59"/>
                  </a:lnTo>
                  <a:lnTo>
                    <a:pt x="22" y="62"/>
                  </a:lnTo>
                  <a:lnTo>
                    <a:pt x="22" y="57"/>
                  </a:lnTo>
                  <a:lnTo>
                    <a:pt x="19" y="62"/>
                  </a:lnTo>
                  <a:lnTo>
                    <a:pt x="18" y="62"/>
                  </a:lnTo>
                  <a:lnTo>
                    <a:pt x="16" y="59"/>
                  </a:lnTo>
                  <a:lnTo>
                    <a:pt x="16" y="55"/>
                  </a:lnTo>
                  <a:lnTo>
                    <a:pt x="12" y="52"/>
                  </a:lnTo>
                  <a:lnTo>
                    <a:pt x="13" y="49"/>
                  </a:lnTo>
                  <a:lnTo>
                    <a:pt x="10" y="51"/>
                  </a:lnTo>
                  <a:lnTo>
                    <a:pt x="8" y="48"/>
                  </a:lnTo>
                  <a:lnTo>
                    <a:pt x="8" y="42"/>
                  </a:lnTo>
                  <a:lnTo>
                    <a:pt x="13" y="40"/>
                  </a:lnTo>
                  <a:lnTo>
                    <a:pt x="16" y="41"/>
                  </a:lnTo>
                  <a:lnTo>
                    <a:pt x="16" y="39"/>
                  </a:lnTo>
                  <a:lnTo>
                    <a:pt x="18" y="39"/>
                  </a:lnTo>
                  <a:lnTo>
                    <a:pt x="18" y="43"/>
                  </a:lnTo>
                  <a:lnTo>
                    <a:pt x="19" y="43"/>
                  </a:lnTo>
                  <a:lnTo>
                    <a:pt x="20" y="40"/>
                  </a:lnTo>
                  <a:lnTo>
                    <a:pt x="29" y="36"/>
                  </a:lnTo>
                  <a:lnTo>
                    <a:pt x="29" y="33"/>
                  </a:lnTo>
                  <a:lnTo>
                    <a:pt x="36" y="29"/>
                  </a:lnTo>
                  <a:lnTo>
                    <a:pt x="40" y="28"/>
                  </a:lnTo>
                  <a:lnTo>
                    <a:pt x="39" y="24"/>
                  </a:lnTo>
                  <a:lnTo>
                    <a:pt x="41" y="24"/>
                  </a:lnTo>
                  <a:lnTo>
                    <a:pt x="42" y="25"/>
                  </a:lnTo>
                  <a:lnTo>
                    <a:pt x="45" y="24"/>
                  </a:lnTo>
                  <a:lnTo>
                    <a:pt x="45" y="22"/>
                  </a:lnTo>
                  <a:lnTo>
                    <a:pt x="45" y="21"/>
                  </a:lnTo>
                  <a:lnTo>
                    <a:pt x="47" y="14"/>
                  </a:lnTo>
                  <a:lnTo>
                    <a:pt x="45" y="14"/>
                  </a:lnTo>
                  <a:lnTo>
                    <a:pt x="45" y="1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28" name="Freeform 244"/>
            <p:cNvSpPr>
              <a:spLocks/>
            </p:cNvSpPr>
            <p:nvPr/>
          </p:nvSpPr>
          <p:spPr bwMode="auto">
            <a:xfrm>
              <a:off x="5556" y="2780"/>
              <a:ext cx="89" cy="109"/>
            </a:xfrm>
            <a:custGeom>
              <a:avLst/>
              <a:gdLst/>
              <a:ahLst/>
              <a:cxnLst>
                <a:cxn ang="0">
                  <a:pos x="12" y="40"/>
                </a:cxn>
                <a:cxn ang="0">
                  <a:pos x="7" y="42"/>
                </a:cxn>
                <a:cxn ang="0">
                  <a:pos x="4" y="50"/>
                </a:cxn>
                <a:cxn ang="0">
                  <a:pos x="0" y="70"/>
                </a:cxn>
                <a:cxn ang="0">
                  <a:pos x="7" y="73"/>
                </a:cxn>
                <a:cxn ang="0">
                  <a:pos x="22" y="84"/>
                </a:cxn>
                <a:cxn ang="0">
                  <a:pos x="24" y="102"/>
                </a:cxn>
                <a:cxn ang="0">
                  <a:pos x="31" y="104"/>
                </a:cxn>
                <a:cxn ang="0">
                  <a:pos x="35" y="97"/>
                </a:cxn>
                <a:cxn ang="0">
                  <a:pos x="42" y="89"/>
                </a:cxn>
                <a:cxn ang="0">
                  <a:pos x="45" y="73"/>
                </a:cxn>
                <a:cxn ang="0">
                  <a:pos x="48" y="66"/>
                </a:cxn>
                <a:cxn ang="0">
                  <a:pos x="36" y="56"/>
                </a:cxn>
                <a:cxn ang="0">
                  <a:pos x="33" y="49"/>
                </a:cxn>
                <a:cxn ang="0">
                  <a:pos x="34" y="47"/>
                </a:cxn>
                <a:cxn ang="0">
                  <a:pos x="45" y="65"/>
                </a:cxn>
                <a:cxn ang="0">
                  <a:pos x="49" y="53"/>
                </a:cxn>
                <a:cxn ang="0">
                  <a:pos x="42" y="49"/>
                </a:cxn>
                <a:cxn ang="0">
                  <a:pos x="61" y="56"/>
                </a:cxn>
                <a:cxn ang="0">
                  <a:pos x="68" y="68"/>
                </a:cxn>
                <a:cxn ang="0">
                  <a:pos x="70" y="56"/>
                </a:cxn>
                <a:cxn ang="0">
                  <a:pos x="72" y="55"/>
                </a:cxn>
                <a:cxn ang="0">
                  <a:pos x="77" y="58"/>
                </a:cxn>
                <a:cxn ang="0">
                  <a:pos x="78" y="61"/>
                </a:cxn>
                <a:cxn ang="0">
                  <a:pos x="83" y="73"/>
                </a:cxn>
                <a:cxn ang="0">
                  <a:pos x="81" y="66"/>
                </a:cxn>
                <a:cxn ang="0">
                  <a:pos x="87" y="67"/>
                </a:cxn>
                <a:cxn ang="0">
                  <a:pos x="84" y="56"/>
                </a:cxn>
                <a:cxn ang="0">
                  <a:pos x="88" y="50"/>
                </a:cxn>
                <a:cxn ang="0">
                  <a:pos x="83" y="38"/>
                </a:cxn>
                <a:cxn ang="0">
                  <a:pos x="80" y="26"/>
                </a:cxn>
                <a:cxn ang="0">
                  <a:pos x="80" y="24"/>
                </a:cxn>
                <a:cxn ang="0">
                  <a:pos x="70" y="19"/>
                </a:cxn>
                <a:cxn ang="0">
                  <a:pos x="64" y="16"/>
                </a:cxn>
                <a:cxn ang="0">
                  <a:pos x="74" y="8"/>
                </a:cxn>
                <a:cxn ang="0">
                  <a:pos x="49" y="0"/>
                </a:cxn>
                <a:cxn ang="0">
                  <a:pos x="43" y="5"/>
                </a:cxn>
                <a:cxn ang="0">
                  <a:pos x="40" y="6"/>
                </a:cxn>
                <a:cxn ang="0">
                  <a:pos x="30" y="6"/>
                </a:cxn>
                <a:cxn ang="0">
                  <a:pos x="34" y="11"/>
                </a:cxn>
                <a:cxn ang="0">
                  <a:pos x="30" y="11"/>
                </a:cxn>
                <a:cxn ang="0">
                  <a:pos x="30" y="13"/>
                </a:cxn>
                <a:cxn ang="0">
                  <a:pos x="22" y="13"/>
                </a:cxn>
                <a:cxn ang="0">
                  <a:pos x="20" y="16"/>
                </a:cxn>
                <a:cxn ang="0">
                  <a:pos x="22" y="20"/>
                </a:cxn>
                <a:cxn ang="0">
                  <a:pos x="14" y="25"/>
                </a:cxn>
                <a:cxn ang="0">
                  <a:pos x="8" y="30"/>
                </a:cxn>
                <a:cxn ang="0">
                  <a:pos x="7" y="35"/>
                </a:cxn>
                <a:cxn ang="0">
                  <a:pos x="5" y="40"/>
                </a:cxn>
                <a:cxn ang="0">
                  <a:pos x="12" y="38"/>
                </a:cxn>
                <a:cxn ang="0">
                  <a:pos x="17" y="36"/>
                </a:cxn>
                <a:cxn ang="0">
                  <a:pos x="22" y="40"/>
                </a:cxn>
                <a:cxn ang="0">
                  <a:pos x="23" y="40"/>
                </a:cxn>
                <a:cxn ang="0">
                  <a:pos x="22" y="35"/>
                </a:cxn>
                <a:cxn ang="0">
                  <a:pos x="27" y="40"/>
                </a:cxn>
                <a:cxn ang="0">
                  <a:pos x="33" y="35"/>
                </a:cxn>
                <a:cxn ang="0">
                  <a:pos x="28" y="38"/>
                </a:cxn>
                <a:cxn ang="0">
                  <a:pos x="30" y="42"/>
                </a:cxn>
                <a:cxn ang="0">
                  <a:pos x="33" y="46"/>
                </a:cxn>
                <a:cxn ang="0">
                  <a:pos x="24" y="47"/>
                </a:cxn>
                <a:cxn ang="0">
                  <a:pos x="18" y="42"/>
                </a:cxn>
              </a:cxnLst>
              <a:rect l="0" t="0" r="r" b="b"/>
              <a:pathLst>
                <a:path w="89" h="109">
                  <a:moveTo>
                    <a:pt x="18" y="42"/>
                  </a:moveTo>
                  <a:lnTo>
                    <a:pt x="12" y="40"/>
                  </a:lnTo>
                  <a:lnTo>
                    <a:pt x="10" y="41"/>
                  </a:lnTo>
                  <a:lnTo>
                    <a:pt x="7" y="42"/>
                  </a:lnTo>
                  <a:lnTo>
                    <a:pt x="5" y="46"/>
                  </a:lnTo>
                  <a:lnTo>
                    <a:pt x="4" y="50"/>
                  </a:lnTo>
                  <a:lnTo>
                    <a:pt x="0" y="56"/>
                  </a:lnTo>
                  <a:lnTo>
                    <a:pt x="0" y="70"/>
                  </a:lnTo>
                  <a:lnTo>
                    <a:pt x="6" y="70"/>
                  </a:lnTo>
                  <a:lnTo>
                    <a:pt x="7" y="73"/>
                  </a:lnTo>
                  <a:lnTo>
                    <a:pt x="16" y="73"/>
                  </a:lnTo>
                  <a:lnTo>
                    <a:pt x="22" y="84"/>
                  </a:lnTo>
                  <a:lnTo>
                    <a:pt x="20" y="91"/>
                  </a:lnTo>
                  <a:lnTo>
                    <a:pt x="24" y="102"/>
                  </a:lnTo>
                  <a:lnTo>
                    <a:pt x="24" y="108"/>
                  </a:lnTo>
                  <a:lnTo>
                    <a:pt x="31" y="104"/>
                  </a:lnTo>
                  <a:lnTo>
                    <a:pt x="35" y="100"/>
                  </a:lnTo>
                  <a:lnTo>
                    <a:pt x="35" y="97"/>
                  </a:lnTo>
                  <a:lnTo>
                    <a:pt x="40" y="90"/>
                  </a:lnTo>
                  <a:lnTo>
                    <a:pt x="42" y="89"/>
                  </a:lnTo>
                  <a:lnTo>
                    <a:pt x="41" y="84"/>
                  </a:lnTo>
                  <a:lnTo>
                    <a:pt x="45" y="73"/>
                  </a:lnTo>
                  <a:lnTo>
                    <a:pt x="47" y="70"/>
                  </a:lnTo>
                  <a:lnTo>
                    <a:pt x="48" y="66"/>
                  </a:lnTo>
                  <a:lnTo>
                    <a:pt x="41" y="67"/>
                  </a:lnTo>
                  <a:lnTo>
                    <a:pt x="36" y="56"/>
                  </a:lnTo>
                  <a:lnTo>
                    <a:pt x="37" y="55"/>
                  </a:lnTo>
                  <a:lnTo>
                    <a:pt x="33" y="49"/>
                  </a:lnTo>
                  <a:lnTo>
                    <a:pt x="34" y="49"/>
                  </a:lnTo>
                  <a:lnTo>
                    <a:pt x="34" y="47"/>
                  </a:lnTo>
                  <a:lnTo>
                    <a:pt x="41" y="60"/>
                  </a:lnTo>
                  <a:lnTo>
                    <a:pt x="45" y="65"/>
                  </a:lnTo>
                  <a:lnTo>
                    <a:pt x="52" y="56"/>
                  </a:lnTo>
                  <a:lnTo>
                    <a:pt x="49" y="53"/>
                  </a:lnTo>
                  <a:lnTo>
                    <a:pt x="46" y="53"/>
                  </a:lnTo>
                  <a:lnTo>
                    <a:pt x="42" y="49"/>
                  </a:lnTo>
                  <a:lnTo>
                    <a:pt x="49" y="49"/>
                  </a:lnTo>
                  <a:lnTo>
                    <a:pt x="61" y="56"/>
                  </a:lnTo>
                  <a:lnTo>
                    <a:pt x="63" y="58"/>
                  </a:lnTo>
                  <a:lnTo>
                    <a:pt x="68" y="68"/>
                  </a:lnTo>
                  <a:lnTo>
                    <a:pt x="70" y="60"/>
                  </a:lnTo>
                  <a:lnTo>
                    <a:pt x="70" y="56"/>
                  </a:lnTo>
                  <a:lnTo>
                    <a:pt x="72" y="56"/>
                  </a:lnTo>
                  <a:lnTo>
                    <a:pt x="72" y="55"/>
                  </a:lnTo>
                  <a:lnTo>
                    <a:pt x="74" y="56"/>
                  </a:lnTo>
                  <a:lnTo>
                    <a:pt x="77" y="58"/>
                  </a:lnTo>
                  <a:lnTo>
                    <a:pt x="76" y="60"/>
                  </a:lnTo>
                  <a:lnTo>
                    <a:pt x="78" y="61"/>
                  </a:lnTo>
                  <a:lnTo>
                    <a:pt x="81" y="70"/>
                  </a:lnTo>
                  <a:lnTo>
                    <a:pt x="83" y="73"/>
                  </a:lnTo>
                  <a:lnTo>
                    <a:pt x="87" y="73"/>
                  </a:lnTo>
                  <a:lnTo>
                    <a:pt x="81" y="66"/>
                  </a:lnTo>
                  <a:lnTo>
                    <a:pt x="81" y="62"/>
                  </a:lnTo>
                  <a:lnTo>
                    <a:pt x="87" y="67"/>
                  </a:lnTo>
                  <a:lnTo>
                    <a:pt x="88" y="61"/>
                  </a:lnTo>
                  <a:lnTo>
                    <a:pt x="84" y="56"/>
                  </a:lnTo>
                  <a:lnTo>
                    <a:pt x="87" y="49"/>
                  </a:lnTo>
                  <a:lnTo>
                    <a:pt x="88" y="50"/>
                  </a:lnTo>
                  <a:lnTo>
                    <a:pt x="88" y="43"/>
                  </a:lnTo>
                  <a:lnTo>
                    <a:pt x="83" y="38"/>
                  </a:lnTo>
                  <a:lnTo>
                    <a:pt x="84" y="38"/>
                  </a:lnTo>
                  <a:lnTo>
                    <a:pt x="80" y="26"/>
                  </a:lnTo>
                  <a:lnTo>
                    <a:pt x="82" y="26"/>
                  </a:lnTo>
                  <a:lnTo>
                    <a:pt x="80" y="24"/>
                  </a:lnTo>
                  <a:lnTo>
                    <a:pt x="74" y="19"/>
                  </a:lnTo>
                  <a:lnTo>
                    <a:pt x="70" y="19"/>
                  </a:lnTo>
                  <a:lnTo>
                    <a:pt x="70" y="20"/>
                  </a:lnTo>
                  <a:lnTo>
                    <a:pt x="64" y="16"/>
                  </a:lnTo>
                  <a:lnTo>
                    <a:pt x="63" y="11"/>
                  </a:lnTo>
                  <a:lnTo>
                    <a:pt x="74" y="8"/>
                  </a:lnTo>
                  <a:lnTo>
                    <a:pt x="58" y="2"/>
                  </a:lnTo>
                  <a:lnTo>
                    <a:pt x="49" y="0"/>
                  </a:lnTo>
                  <a:lnTo>
                    <a:pt x="51" y="4"/>
                  </a:lnTo>
                  <a:lnTo>
                    <a:pt x="43" y="5"/>
                  </a:lnTo>
                  <a:lnTo>
                    <a:pt x="41" y="2"/>
                  </a:lnTo>
                  <a:lnTo>
                    <a:pt x="40" y="6"/>
                  </a:lnTo>
                  <a:lnTo>
                    <a:pt x="35" y="4"/>
                  </a:lnTo>
                  <a:lnTo>
                    <a:pt x="30" y="6"/>
                  </a:lnTo>
                  <a:lnTo>
                    <a:pt x="36" y="11"/>
                  </a:lnTo>
                  <a:lnTo>
                    <a:pt x="34" y="11"/>
                  </a:lnTo>
                  <a:lnTo>
                    <a:pt x="35" y="13"/>
                  </a:lnTo>
                  <a:lnTo>
                    <a:pt x="30" y="11"/>
                  </a:lnTo>
                  <a:lnTo>
                    <a:pt x="28" y="11"/>
                  </a:lnTo>
                  <a:lnTo>
                    <a:pt x="30" y="13"/>
                  </a:lnTo>
                  <a:lnTo>
                    <a:pt x="24" y="16"/>
                  </a:lnTo>
                  <a:lnTo>
                    <a:pt x="22" y="13"/>
                  </a:lnTo>
                  <a:lnTo>
                    <a:pt x="19" y="11"/>
                  </a:lnTo>
                  <a:lnTo>
                    <a:pt x="20" y="16"/>
                  </a:lnTo>
                  <a:lnTo>
                    <a:pt x="20" y="20"/>
                  </a:lnTo>
                  <a:lnTo>
                    <a:pt x="22" y="20"/>
                  </a:lnTo>
                  <a:lnTo>
                    <a:pt x="20" y="25"/>
                  </a:lnTo>
                  <a:lnTo>
                    <a:pt x="14" y="25"/>
                  </a:lnTo>
                  <a:lnTo>
                    <a:pt x="12" y="28"/>
                  </a:lnTo>
                  <a:lnTo>
                    <a:pt x="8" y="30"/>
                  </a:lnTo>
                  <a:lnTo>
                    <a:pt x="10" y="32"/>
                  </a:lnTo>
                  <a:lnTo>
                    <a:pt x="7" y="35"/>
                  </a:lnTo>
                  <a:lnTo>
                    <a:pt x="5" y="35"/>
                  </a:lnTo>
                  <a:lnTo>
                    <a:pt x="5" y="40"/>
                  </a:lnTo>
                  <a:lnTo>
                    <a:pt x="7" y="40"/>
                  </a:lnTo>
                  <a:lnTo>
                    <a:pt x="12" y="38"/>
                  </a:lnTo>
                  <a:lnTo>
                    <a:pt x="12" y="36"/>
                  </a:lnTo>
                  <a:lnTo>
                    <a:pt x="17" y="36"/>
                  </a:lnTo>
                  <a:lnTo>
                    <a:pt x="19" y="38"/>
                  </a:lnTo>
                  <a:lnTo>
                    <a:pt x="22" y="40"/>
                  </a:lnTo>
                  <a:lnTo>
                    <a:pt x="20" y="43"/>
                  </a:lnTo>
                  <a:lnTo>
                    <a:pt x="23" y="40"/>
                  </a:lnTo>
                  <a:lnTo>
                    <a:pt x="19" y="35"/>
                  </a:lnTo>
                  <a:lnTo>
                    <a:pt x="22" y="35"/>
                  </a:lnTo>
                  <a:lnTo>
                    <a:pt x="25" y="40"/>
                  </a:lnTo>
                  <a:lnTo>
                    <a:pt x="27" y="40"/>
                  </a:lnTo>
                  <a:lnTo>
                    <a:pt x="27" y="37"/>
                  </a:lnTo>
                  <a:lnTo>
                    <a:pt x="33" y="35"/>
                  </a:lnTo>
                  <a:lnTo>
                    <a:pt x="36" y="37"/>
                  </a:lnTo>
                  <a:lnTo>
                    <a:pt x="28" y="38"/>
                  </a:lnTo>
                  <a:lnTo>
                    <a:pt x="28" y="40"/>
                  </a:lnTo>
                  <a:lnTo>
                    <a:pt x="30" y="42"/>
                  </a:lnTo>
                  <a:lnTo>
                    <a:pt x="33" y="40"/>
                  </a:lnTo>
                  <a:lnTo>
                    <a:pt x="33" y="46"/>
                  </a:lnTo>
                  <a:lnTo>
                    <a:pt x="28" y="47"/>
                  </a:lnTo>
                  <a:lnTo>
                    <a:pt x="24" y="47"/>
                  </a:lnTo>
                  <a:lnTo>
                    <a:pt x="18" y="46"/>
                  </a:lnTo>
                  <a:lnTo>
                    <a:pt x="18" y="42"/>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29" name="Freeform 245"/>
            <p:cNvSpPr>
              <a:spLocks/>
            </p:cNvSpPr>
            <p:nvPr/>
          </p:nvSpPr>
          <p:spPr bwMode="auto">
            <a:xfrm>
              <a:off x="5562" y="2803"/>
              <a:ext cx="3" cy="6"/>
            </a:xfrm>
            <a:custGeom>
              <a:avLst/>
              <a:gdLst/>
              <a:ahLst/>
              <a:cxnLst>
                <a:cxn ang="0">
                  <a:pos x="1" y="0"/>
                </a:cxn>
                <a:cxn ang="0">
                  <a:pos x="0" y="5"/>
                </a:cxn>
                <a:cxn ang="0">
                  <a:pos x="1" y="5"/>
                </a:cxn>
                <a:cxn ang="0">
                  <a:pos x="2" y="4"/>
                </a:cxn>
                <a:cxn ang="0">
                  <a:pos x="2" y="0"/>
                </a:cxn>
                <a:cxn ang="0">
                  <a:pos x="1" y="0"/>
                </a:cxn>
              </a:cxnLst>
              <a:rect l="0" t="0" r="r" b="b"/>
              <a:pathLst>
                <a:path w="3" h="6">
                  <a:moveTo>
                    <a:pt x="1" y="0"/>
                  </a:moveTo>
                  <a:lnTo>
                    <a:pt x="0" y="5"/>
                  </a:lnTo>
                  <a:lnTo>
                    <a:pt x="1" y="5"/>
                  </a:lnTo>
                  <a:lnTo>
                    <a:pt x="2" y="4"/>
                  </a:lnTo>
                  <a:lnTo>
                    <a:pt x="2" y="0"/>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30" name="Freeform 246"/>
            <p:cNvSpPr>
              <a:spLocks/>
            </p:cNvSpPr>
            <p:nvPr/>
          </p:nvSpPr>
          <p:spPr bwMode="auto">
            <a:xfrm>
              <a:off x="5564" y="2797"/>
              <a:ext cx="5" cy="12"/>
            </a:xfrm>
            <a:custGeom>
              <a:avLst/>
              <a:gdLst/>
              <a:ahLst/>
              <a:cxnLst>
                <a:cxn ang="0">
                  <a:pos x="0" y="1"/>
                </a:cxn>
                <a:cxn ang="0">
                  <a:pos x="1" y="5"/>
                </a:cxn>
                <a:cxn ang="0">
                  <a:pos x="3" y="6"/>
                </a:cxn>
                <a:cxn ang="0">
                  <a:pos x="4" y="9"/>
                </a:cxn>
                <a:cxn ang="0">
                  <a:pos x="0" y="11"/>
                </a:cxn>
                <a:cxn ang="0">
                  <a:pos x="0" y="6"/>
                </a:cxn>
                <a:cxn ang="0">
                  <a:pos x="0" y="4"/>
                </a:cxn>
                <a:cxn ang="0">
                  <a:pos x="0" y="1"/>
                </a:cxn>
                <a:cxn ang="0">
                  <a:pos x="0" y="0"/>
                </a:cxn>
                <a:cxn ang="0">
                  <a:pos x="0" y="1"/>
                </a:cxn>
              </a:cxnLst>
              <a:rect l="0" t="0" r="r" b="b"/>
              <a:pathLst>
                <a:path w="5" h="12">
                  <a:moveTo>
                    <a:pt x="0" y="1"/>
                  </a:moveTo>
                  <a:lnTo>
                    <a:pt x="1" y="5"/>
                  </a:lnTo>
                  <a:lnTo>
                    <a:pt x="3" y="6"/>
                  </a:lnTo>
                  <a:lnTo>
                    <a:pt x="4" y="9"/>
                  </a:lnTo>
                  <a:lnTo>
                    <a:pt x="0" y="11"/>
                  </a:lnTo>
                  <a:lnTo>
                    <a:pt x="0" y="6"/>
                  </a:lnTo>
                  <a:lnTo>
                    <a:pt x="0" y="4"/>
                  </a:lnTo>
                  <a:lnTo>
                    <a:pt x="0" y="1"/>
                  </a:lnTo>
                  <a:lnTo>
                    <a:pt x="0"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31" name="Freeform 247"/>
            <p:cNvSpPr>
              <a:spLocks/>
            </p:cNvSpPr>
            <p:nvPr/>
          </p:nvSpPr>
          <p:spPr bwMode="auto">
            <a:xfrm>
              <a:off x="5598" y="2870"/>
              <a:ext cx="7" cy="11"/>
            </a:xfrm>
            <a:custGeom>
              <a:avLst/>
              <a:gdLst/>
              <a:ahLst/>
              <a:cxnLst>
                <a:cxn ang="0">
                  <a:pos x="5" y="0"/>
                </a:cxn>
                <a:cxn ang="0">
                  <a:pos x="1" y="5"/>
                </a:cxn>
                <a:cxn ang="0">
                  <a:pos x="0" y="8"/>
                </a:cxn>
                <a:cxn ang="0">
                  <a:pos x="1" y="10"/>
                </a:cxn>
                <a:cxn ang="0">
                  <a:pos x="5" y="5"/>
                </a:cxn>
                <a:cxn ang="0">
                  <a:pos x="5" y="3"/>
                </a:cxn>
                <a:cxn ang="0">
                  <a:pos x="6" y="0"/>
                </a:cxn>
                <a:cxn ang="0">
                  <a:pos x="5" y="0"/>
                </a:cxn>
              </a:cxnLst>
              <a:rect l="0" t="0" r="r" b="b"/>
              <a:pathLst>
                <a:path w="7" h="11">
                  <a:moveTo>
                    <a:pt x="5" y="0"/>
                  </a:moveTo>
                  <a:lnTo>
                    <a:pt x="1" y="5"/>
                  </a:lnTo>
                  <a:lnTo>
                    <a:pt x="0" y="8"/>
                  </a:lnTo>
                  <a:lnTo>
                    <a:pt x="1" y="10"/>
                  </a:lnTo>
                  <a:lnTo>
                    <a:pt x="5" y="5"/>
                  </a:lnTo>
                  <a:lnTo>
                    <a:pt x="5" y="3"/>
                  </a:lnTo>
                  <a:lnTo>
                    <a:pt x="6" y="0"/>
                  </a:lnTo>
                  <a:lnTo>
                    <a:pt x="5"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32" name="Freeform 248"/>
            <p:cNvSpPr>
              <a:spLocks/>
            </p:cNvSpPr>
            <p:nvPr/>
          </p:nvSpPr>
          <p:spPr bwMode="auto">
            <a:xfrm>
              <a:off x="5639" y="2868"/>
              <a:ext cx="26" cy="32"/>
            </a:xfrm>
            <a:custGeom>
              <a:avLst/>
              <a:gdLst/>
              <a:ahLst/>
              <a:cxnLst>
                <a:cxn ang="0">
                  <a:pos x="18" y="0"/>
                </a:cxn>
                <a:cxn ang="0">
                  <a:pos x="15" y="4"/>
                </a:cxn>
                <a:cxn ang="0">
                  <a:pos x="12" y="4"/>
                </a:cxn>
                <a:cxn ang="0">
                  <a:pos x="11" y="6"/>
                </a:cxn>
                <a:cxn ang="0">
                  <a:pos x="7" y="8"/>
                </a:cxn>
                <a:cxn ang="0">
                  <a:pos x="6" y="10"/>
                </a:cxn>
                <a:cxn ang="0">
                  <a:pos x="5" y="10"/>
                </a:cxn>
                <a:cxn ang="0">
                  <a:pos x="0" y="20"/>
                </a:cxn>
                <a:cxn ang="0">
                  <a:pos x="0" y="24"/>
                </a:cxn>
                <a:cxn ang="0">
                  <a:pos x="1" y="23"/>
                </a:cxn>
                <a:cxn ang="0">
                  <a:pos x="10" y="23"/>
                </a:cxn>
                <a:cxn ang="0">
                  <a:pos x="11" y="27"/>
                </a:cxn>
                <a:cxn ang="0">
                  <a:pos x="10" y="29"/>
                </a:cxn>
                <a:cxn ang="0">
                  <a:pos x="12" y="31"/>
                </a:cxn>
                <a:cxn ang="0">
                  <a:pos x="14" y="31"/>
                </a:cxn>
                <a:cxn ang="0">
                  <a:pos x="17" y="26"/>
                </a:cxn>
                <a:cxn ang="0">
                  <a:pos x="24" y="18"/>
                </a:cxn>
                <a:cxn ang="0">
                  <a:pos x="25" y="14"/>
                </a:cxn>
                <a:cxn ang="0">
                  <a:pos x="24" y="12"/>
                </a:cxn>
                <a:cxn ang="0">
                  <a:pos x="25" y="10"/>
                </a:cxn>
                <a:cxn ang="0">
                  <a:pos x="25" y="2"/>
                </a:cxn>
                <a:cxn ang="0">
                  <a:pos x="24" y="1"/>
                </a:cxn>
                <a:cxn ang="0">
                  <a:pos x="23" y="1"/>
                </a:cxn>
                <a:cxn ang="0">
                  <a:pos x="21" y="7"/>
                </a:cxn>
                <a:cxn ang="0">
                  <a:pos x="19" y="7"/>
                </a:cxn>
                <a:cxn ang="0">
                  <a:pos x="19" y="2"/>
                </a:cxn>
                <a:cxn ang="0">
                  <a:pos x="21" y="2"/>
                </a:cxn>
                <a:cxn ang="0">
                  <a:pos x="19" y="0"/>
                </a:cxn>
                <a:cxn ang="0">
                  <a:pos x="18" y="0"/>
                </a:cxn>
              </a:cxnLst>
              <a:rect l="0" t="0" r="r" b="b"/>
              <a:pathLst>
                <a:path w="26" h="32">
                  <a:moveTo>
                    <a:pt x="18" y="0"/>
                  </a:moveTo>
                  <a:lnTo>
                    <a:pt x="15" y="4"/>
                  </a:lnTo>
                  <a:lnTo>
                    <a:pt x="12" y="4"/>
                  </a:lnTo>
                  <a:lnTo>
                    <a:pt x="11" y="6"/>
                  </a:lnTo>
                  <a:lnTo>
                    <a:pt x="7" y="8"/>
                  </a:lnTo>
                  <a:lnTo>
                    <a:pt x="6" y="10"/>
                  </a:lnTo>
                  <a:lnTo>
                    <a:pt x="5" y="10"/>
                  </a:lnTo>
                  <a:lnTo>
                    <a:pt x="0" y="20"/>
                  </a:lnTo>
                  <a:lnTo>
                    <a:pt x="0" y="24"/>
                  </a:lnTo>
                  <a:lnTo>
                    <a:pt x="1" y="23"/>
                  </a:lnTo>
                  <a:lnTo>
                    <a:pt x="10" y="23"/>
                  </a:lnTo>
                  <a:lnTo>
                    <a:pt x="11" y="27"/>
                  </a:lnTo>
                  <a:lnTo>
                    <a:pt x="10" y="29"/>
                  </a:lnTo>
                  <a:lnTo>
                    <a:pt x="12" y="31"/>
                  </a:lnTo>
                  <a:lnTo>
                    <a:pt x="14" y="31"/>
                  </a:lnTo>
                  <a:lnTo>
                    <a:pt x="17" y="26"/>
                  </a:lnTo>
                  <a:lnTo>
                    <a:pt x="24" y="18"/>
                  </a:lnTo>
                  <a:lnTo>
                    <a:pt x="25" y="14"/>
                  </a:lnTo>
                  <a:lnTo>
                    <a:pt x="24" y="12"/>
                  </a:lnTo>
                  <a:lnTo>
                    <a:pt x="25" y="10"/>
                  </a:lnTo>
                  <a:lnTo>
                    <a:pt x="25" y="2"/>
                  </a:lnTo>
                  <a:lnTo>
                    <a:pt x="24" y="1"/>
                  </a:lnTo>
                  <a:lnTo>
                    <a:pt x="23" y="1"/>
                  </a:lnTo>
                  <a:lnTo>
                    <a:pt x="21" y="7"/>
                  </a:lnTo>
                  <a:lnTo>
                    <a:pt x="19" y="7"/>
                  </a:lnTo>
                  <a:lnTo>
                    <a:pt x="19" y="2"/>
                  </a:lnTo>
                  <a:lnTo>
                    <a:pt x="21" y="2"/>
                  </a:lnTo>
                  <a:lnTo>
                    <a:pt x="19" y="0"/>
                  </a:lnTo>
                  <a:lnTo>
                    <a:pt x="18"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33" name="Freeform 249"/>
            <p:cNvSpPr>
              <a:spLocks/>
            </p:cNvSpPr>
            <p:nvPr/>
          </p:nvSpPr>
          <p:spPr bwMode="auto">
            <a:xfrm>
              <a:off x="5572" y="2791"/>
              <a:ext cx="5" cy="14"/>
            </a:xfrm>
            <a:custGeom>
              <a:avLst/>
              <a:gdLst/>
              <a:ahLst/>
              <a:cxnLst>
                <a:cxn ang="0">
                  <a:pos x="3" y="0"/>
                </a:cxn>
                <a:cxn ang="0">
                  <a:pos x="1" y="5"/>
                </a:cxn>
                <a:cxn ang="0">
                  <a:pos x="0" y="9"/>
                </a:cxn>
                <a:cxn ang="0">
                  <a:pos x="1" y="9"/>
                </a:cxn>
                <a:cxn ang="0">
                  <a:pos x="1" y="13"/>
                </a:cxn>
                <a:cxn ang="0">
                  <a:pos x="3" y="12"/>
                </a:cxn>
                <a:cxn ang="0">
                  <a:pos x="4" y="5"/>
                </a:cxn>
                <a:cxn ang="0">
                  <a:pos x="3" y="0"/>
                </a:cxn>
              </a:cxnLst>
              <a:rect l="0" t="0" r="r" b="b"/>
              <a:pathLst>
                <a:path w="5" h="14">
                  <a:moveTo>
                    <a:pt x="3" y="0"/>
                  </a:moveTo>
                  <a:lnTo>
                    <a:pt x="1" y="5"/>
                  </a:lnTo>
                  <a:lnTo>
                    <a:pt x="0" y="9"/>
                  </a:lnTo>
                  <a:lnTo>
                    <a:pt x="1" y="9"/>
                  </a:lnTo>
                  <a:lnTo>
                    <a:pt x="1" y="13"/>
                  </a:lnTo>
                  <a:lnTo>
                    <a:pt x="3" y="12"/>
                  </a:lnTo>
                  <a:lnTo>
                    <a:pt x="4" y="5"/>
                  </a:lnTo>
                  <a:lnTo>
                    <a:pt x="3"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34" name="Freeform 250"/>
            <p:cNvSpPr>
              <a:spLocks/>
            </p:cNvSpPr>
            <p:nvPr/>
          </p:nvSpPr>
          <p:spPr bwMode="auto">
            <a:xfrm>
              <a:off x="5540" y="2786"/>
              <a:ext cx="10" cy="10"/>
            </a:xfrm>
            <a:custGeom>
              <a:avLst/>
              <a:gdLst/>
              <a:ahLst/>
              <a:cxnLst>
                <a:cxn ang="0">
                  <a:pos x="4" y="0"/>
                </a:cxn>
                <a:cxn ang="0">
                  <a:pos x="0" y="9"/>
                </a:cxn>
                <a:cxn ang="0">
                  <a:pos x="9" y="5"/>
                </a:cxn>
                <a:cxn ang="0">
                  <a:pos x="4" y="0"/>
                </a:cxn>
              </a:cxnLst>
              <a:rect l="0" t="0" r="r" b="b"/>
              <a:pathLst>
                <a:path w="10" h="10">
                  <a:moveTo>
                    <a:pt x="4" y="0"/>
                  </a:moveTo>
                  <a:lnTo>
                    <a:pt x="0" y="9"/>
                  </a:lnTo>
                  <a:lnTo>
                    <a:pt x="9" y="5"/>
                  </a:lnTo>
                  <a:lnTo>
                    <a:pt x="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35" name="Freeform 251"/>
            <p:cNvSpPr>
              <a:spLocks/>
            </p:cNvSpPr>
            <p:nvPr/>
          </p:nvSpPr>
          <p:spPr bwMode="auto">
            <a:xfrm>
              <a:off x="5548" y="2781"/>
              <a:ext cx="17" cy="21"/>
            </a:xfrm>
            <a:custGeom>
              <a:avLst/>
              <a:gdLst/>
              <a:ahLst/>
              <a:cxnLst>
                <a:cxn ang="0">
                  <a:pos x="14" y="0"/>
                </a:cxn>
                <a:cxn ang="0">
                  <a:pos x="5" y="6"/>
                </a:cxn>
                <a:cxn ang="0">
                  <a:pos x="5" y="10"/>
                </a:cxn>
                <a:cxn ang="0">
                  <a:pos x="0" y="16"/>
                </a:cxn>
                <a:cxn ang="0">
                  <a:pos x="0" y="20"/>
                </a:cxn>
                <a:cxn ang="0">
                  <a:pos x="7" y="15"/>
                </a:cxn>
                <a:cxn ang="0">
                  <a:pos x="13" y="13"/>
                </a:cxn>
                <a:cxn ang="0">
                  <a:pos x="16" y="3"/>
                </a:cxn>
                <a:cxn ang="0">
                  <a:pos x="14" y="0"/>
                </a:cxn>
              </a:cxnLst>
              <a:rect l="0" t="0" r="r" b="b"/>
              <a:pathLst>
                <a:path w="17" h="21">
                  <a:moveTo>
                    <a:pt x="14" y="0"/>
                  </a:moveTo>
                  <a:lnTo>
                    <a:pt x="5" y="6"/>
                  </a:lnTo>
                  <a:lnTo>
                    <a:pt x="5" y="10"/>
                  </a:lnTo>
                  <a:lnTo>
                    <a:pt x="0" y="16"/>
                  </a:lnTo>
                  <a:lnTo>
                    <a:pt x="0" y="20"/>
                  </a:lnTo>
                  <a:lnTo>
                    <a:pt x="7" y="15"/>
                  </a:lnTo>
                  <a:lnTo>
                    <a:pt x="13" y="13"/>
                  </a:lnTo>
                  <a:lnTo>
                    <a:pt x="16" y="3"/>
                  </a:lnTo>
                  <a:lnTo>
                    <a:pt x="14"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36" name="Freeform 252"/>
            <p:cNvSpPr>
              <a:spLocks/>
            </p:cNvSpPr>
            <p:nvPr/>
          </p:nvSpPr>
          <p:spPr bwMode="auto">
            <a:xfrm>
              <a:off x="5518" y="2835"/>
              <a:ext cx="5" cy="4"/>
            </a:xfrm>
            <a:custGeom>
              <a:avLst/>
              <a:gdLst/>
              <a:ahLst/>
              <a:cxnLst>
                <a:cxn ang="0">
                  <a:pos x="0" y="0"/>
                </a:cxn>
                <a:cxn ang="0">
                  <a:pos x="1" y="3"/>
                </a:cxn>
                <a:cxn ang="0">
                  <a:pos x="4" y="0"/>
                </a:cxn>
                <a:cxn ang="0">
                  <a:pos x="0" y="0"/>
                </a:cxn>
              </a:cxnLst>
              <a:rect l="0" t="0" r="r" b="b"/>
              <a:pathLst>
                <a:path w="5" h="4">
                  <a:moveTo>
                    <a:pt x="0" y="0"/>
                  </a:moveTo>
                  <a:lnTo>
                    <a:pt x="1" y="3"/>
                  </a:lnTo>
                  <a:lnTo>
                    <a:pt x="4"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37" name="Freeform 253"/>
            <p:cNvSpPr>
              <a:spLocks/>
            </p:cNvSpPr>
            <p:nvPr/>
          </p:nvSpPr>
          <p:spPr bwMode="auto">
            <a:xfrm>
              <a:off x="5525" y="2835"/>
              <a:ext cx="2" cy="6"/>
            </a:xfrm>
            <a:custGeom>
              <a:avLst/>
              <a:gdLst/>
              <a:ahLst/>
              <a:cxnLst>
                <a:cxn ang="0">
                  <a:pos x="0" y="3"/>
                </a:cxn>
                <a:cxn ang="0">
                  <a:pos x="1" y="5"/>
                </a:cxn>
                <a:cxn ang="0">
                  <a:pos x="1" y="0"/>
                </a:cxn>
                <a:cxn ang="0">
                  <a:pos x="0" y="3"/>
                </a:cxn>
              </a:cxnLst>
              <a:rect l="0" t="0" r="r" b="b"/>
              <a:pathLst>
                <a:path w="2" h="6">
                  <a:moveTo>
                    <a:pt x="0" y="3"/>
                  </a:moveTo>
                  <a:lnTo>
                    <a:pt x="1" y="5"/>
                  </a:lnTo>
                  <a:lnTo>
                    <a:pt x="1" y="0"/>
                  </a:lnTo>
                  <a:lnTo>
                    <a:pt x="0" y="3"/>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38" name="Freeform 254"/>
            <p:cNvSpPr>
              <a:spLocks/>
            </p:cNvSpPr>
            <p:nvPr/>
          </p:nvSpPr>
          <p:spPr bwMode="auto">
            <a:xfrm>
              <a:off x="5512" y="2833"/>
              <a:ext cx="4" cy="6"/>
            </a:xfrm>
            <a:custGeom>
              <a:avLst/>
              <a:gdLst/>
              <a:ahLst/>
              <a:cxnLst>
                <a:cxn ang="0">
                  <a:pos x="1" y="0"/>
                </a:cxn>
                <a:cxn ang="0">
                  <a:pos x="0" y="4"/>
                </a:cxn>
                <a:cxn ang="0">
                  <a:pos x="2" y="5"/>
                </a:cxn>
                <a:cxn ang="0">
                  <a:pos x="3" y="1"/>
                </a:cxn>
                <a:cxn ang="0">
                  <a:pos x="1" y="0"/>
                </a:cxn>
              </a:cxnLst>
              <a:rect l="0" t="0" r="r" b="b"/>
              <a:pathLst>
                <a:path w="4" h="6">
                  <a:moveTo>
                    <a:pt x="1" y="0"/>
                  </a:moveTo>
                  <a:lnTo>
                    <a:pt x="0" y="4"/>
                  </a:lnTo>
                  <a:lnTo>
                    <a:pt x="2" y="5"/>
                  </a:lnTo>
                  <a:lnTo>
                    <a:pt x="3" y="1"/>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39" name="Freeform 255"/>
            <p:cNvSpPr>
              <a:spLocks/>
            </p:cNvSpPr>
            <p:nvPr/>
          </p:nvSpPr>
          <p:spPr bwMode="auto">
            <a:xfrm>
              <a:off x="5536" y="2811"/>
              <a:ext cx="3" cy="5"/>
            </a:xfrm>
            <a:custGeom>
              <a:avLst/>
              <a:gdLst/>
              <a:ahLst/>
              <a:cxnLst>
                <a:cxn ang="0">
                  <a:pos x="2" y="0"/>
                </a:cxn>
                <a:cxn ang="0">
                  <a:pos x="0" y="4"/>
                </a:cxn>
                <a:cxn ang="0">
                  <a:pos x="2" y="4"/>
                </a:cxn>
                <a:cxn ang="0">
                  <a:pos x="2" y="0"/>
                </a:cxn>
              </a:cxnLst>
              <a:rect l="0" t="0" r="r" b="b"/>
              <a:pathLst>
                <a:path w="3" h="5">
                  <a:moveTo>
                    <a:pt x="2" y="0"/>
                  </a:moveTo>
                  <a:lnTo>
                    <a:pt x="0" y="4"/>
                  </a:lnTo>
                  <a:lnTo>
                    <a:pt x="2" y="4"/>
                  </a:lnTo>
                  <a:lnTo>
                    <a:pt x="2"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40" name="Freeform 256"/>
            <p:cNvSpPr>
              <a:spLocks/>
            </p:cNvSpPr>
            <p:nvPr/>
          </p:nvSpPr>
          <p:spPr bwMode="auto">
            <a:xfrm>
              <a:off x="5536" y="2784"/>
              <a:ext cx="5" cy="8"/>
            </a:xfrm>
            <a:custGeom>
              <a:avLst/>
              <a:gdLst/>
              <a:ahLst/>
              <a:cxnLst>
                <a:cxn ang="0">
                  <a:pos x="0" y="0"/>
                </a:cxn>
                <a:cxn ang="0">
                  <a:pos x="1" y="7"/>
                </a:cxn>
                <a:cxn ang="0">
                  <a:pos x="4" y="4"/>
                </a:cxn>
                <a:cxn ang="0">
                  <a:pos x="3" y="0"/>
                </a:cxn>
                <a:cxn ang="0">
                  <a:pos x="0" y="0"/>
                </a:cxn>
              </a:cxnLst>
              <a:rect l="0" t="0" r="r" b="b"/>
              <a:pathLst>
                <a:path w="5" h="8">
                  <a:moveTo>
                    <a:pt x="0" y="0"/>
                  </a:moveTo>
                  <a:lnTo>
                    <a:pt x="1" y="7"/>
                  </a:lnTo>
                  <a:lnTo>
                    <a:pt x="4" y="4"/>
                  </a:lnTo>
                  <a:lnTo>
                    <a:pt x="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41" name="Freeform 257"/>
            <p:cNvSpPr>
              <a:spLocks/>
            </p:cNvSpPr>
            <p:nvPr/>
          </p:nvSpPr>
          <p:spPr bwMode="auto">
            <a:xfrm>
              <a:off x="5642" y="2810"/>
              <a:ext cx="6" cy="13"/>
            </a:xfrm>
            <a:custGeom>
              <a:avLst/>
              <a:gdLst/>
              <a:ahLst/>
              <a:cxnLst>
                <a:cxn ang="0">
                  <a:pos x="0" y="1"/>
                </a:cxn>
                <a:cxn ang="0">
                  <a:pos x="4" y="12"/>
                </a:cxn>
                <a:cxn ang="0">
                  <a:pos x="5" y="6"/>
                </a:cxn>
                <a:cxn ang="0">
                  <a:pos x="4" y="0"/>
                </a:cxn>
                <a:cxn ang="0">
                  <a:pos x="0" y="1"/>
                </a:cxn>
              </a:cxnLst>
              <a:rect l="0" t="0" r="r" b="b"/>
              <a:pathLst>
                <a:path w="6" h="13">
                  <a:moveTo>
                    <a:pt x="0" y="1"/>
                  </a:moveTo>
                  <a:lnTo>
                    <a:pt x="4" y="12"/>
                  </a:lnTo>
                  <a:lnTo>
                    <a:pt x="5" y="6"/>
                  </a:lnTo>
                  <a:lnTo>
                    <a:pt x="4"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42" name="Freeform 258"/>
            <p:cNvSpPr>
              <a:spLocks/>
            </p:cNvSpPr>
            <p:nvPr/>
          </p:nvSpPr>
          <p:spPr bwMode="auto">
            <a:xfrm>
              <a:off x="5644" y="2847"/>
              <a:ext cx="7" cy="13"/>
            </a:xfrm>
            <a:custGeom>
              <a:avLst/>
              <a:gdLst/>
              <a:ahLst/>
              <a:cxnLst>
                <a:cxn ang="0">
                  <a:pos x="0" y="5"/>
                </a:cxn>
                <a:cxn ang="0">
                  <a:pos x="2" y="12"/>
                </a:cxn>
                <a:cxn ang="0">
                  <a:pos x="6" y="5"/>
                </a:cxn>
                <a:cxn ang="0">
                  <a:pos x="4" y="0"/>
                </a:cxn>
                <a:cxn ang="0">
                  <a:pos x="0" y="5"/>
                </a:cxn>
              </a:cxnLst>
              <a:rect l="0" t="0" r="r" b="b"/>
              <a:pathLst>
                <a:path w="7" h="13">
                  <a:moveTo>
                    <a:pt x="0" y="5"/>
                  </a:moveTo>
                  <a:lnTo>
                    <a:pt x="2" y="12"/>
                  </a:lnTo>
                  <a:lnTo>
                    <a:pt x="6" y="5"/>
                  </a:lnTo>
                  <a:lnTo>
                    <a:pt x="4" y="0"/>
                  </a:lnTo>
                  <a:lnTo>
                    <a:pt x="0" y="5"/>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43" name="Freeform 259"/>
            <p:cNvSpPr>
              <a:spLocks/>
            </p:cNvSpPr>
            <p:nvPr/>
          </p:nvSpPr>
          <p:spPr bwMode="auto">
            <a:xfrm>
              <a:off x="5652" y="2853"/>
              <a:ext cx="5" cy="9"/>
            </a:xfrm>
            <a:custGeom>
              <a:avLst/>
              <a:gdLst/>
              <a:ahLst/>
              <a:cxnLst>
                <a:cxn ang="0">
                  <a:pos x="0" y="1"/>
                </a:cxn>
                <a:cxn ang="0">
                  <a:pos x="0" y="8"/>
                </a:cxn>
                <a:cxn ang="0">
                  <a:pos x="4" y="4"/>
                </a:cxn>
                <a:cxn ang="0">
                  <a:pos x="4" y="0"/>
                </a:cxn>
                <a:cxn ang="0">
                  <a:pos x="0" y="1"/>
                </a:cxn>
              </a:cxnLst>
              <a:rect l="0" t="0" r="r" b="b"/>
              <a:pathLst>
                <a:path w="5" h="9">
                  <a:moveTo>
                    <a:pt x="0" y="1"/>
                  </a:moveTo>
                  <a:lnTo>
                    <a:pt x="0" y="8"/>
                  </a:lnTo>
                  <a:lnTo>
                    <a:pt x="4" y="4"/>
                  </a:lnTo>
                  <a:lnTo>
                    <a:pt x="4" y="0"/>
                  </a:lnTo>
                  <a:lnTo>
                    <a:pt x="0" y="1"/>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44" name="Freeform 260"/>
            <p:cNvSpPr>
              <a:spLocks/>
            </p:cNvSpPr>
            <p:nvPr/>
          </p:nvSpPr>
          <p:spPr bwMode="auto">
            <a:xfrm>
              <a:off x="5638" y="2853"/>
              <a:ext cx="5" cy="11"/>
            </a:xfrm>
            <a:custGeom>
              <a:avLst/>
              <a:gdLst/>
              <a:ahLst/>
              <a:cxnLst>
                <a:cxn ang="0">
                  <a:pos x="0" y="0"/>
                </a:cxn>
                <a:cxn ang="0">
                  <a:pos x="3" y="4"/>
                </a:cxn>
                <a:cxn ang="0">
                  <a:pos x="3" y="5"/>
                </a:cxn>
                <a:cxn ang="0">
                  <a:pos x="4" y="10"/>
                </a:cxn>
                <a:cxn ang="0">
                  <a:pos x="1" y="5"/>
                </a:cxn>
                <a:cxn ang="0">
                  <a:pos x="0" y="5"/>
                </a:cxn>
                <a:cxn ang="0">
                  <a:pos x="0" y="0"/>
                </a:cxn>
              </a:cxnLst>
              <a:rect l="0" t="0" r="r" b="b"/>
              <a:pathLst>
                <a:path w="5" h="11">
                  <a:moveTo>
                    <a:pt x="0" y="0"/>
                  </a:moveTo>
                  <a:lnTo>
                    <a:pt x="3" y="4"/>
                  </a:lnTo>
                  <a:lnTo>
                    <a:pt x="3" y="5"/>
                  </a:lnTo>
                  <a:lnTo>
                    <a:pt x="4" y="10"/>
                  </a:lnTo>
                  <a:lnTo>
                    <a:pt x="1" y="5"/>
                  </a:lnTo>
                  <a:lnTo>
                    <a:pt x="0" y="5"/>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45" name="Freeform 261"/>
            <p:cNvSpPr>
              <a:spLocks/>
            </p:cNvSpPr>
            <p:nvPr/>
          </p:nvSpPr>
          <p:spPr bwMode="auto">
            <a:xfrm>
              <a:off x="5662" y="2858"/>
              <a:ext cx="7" cy="8"/>
            </a:xfrm>
            <a:custGeom>
              <a:avLst/>
              <a:gdLst/>
              <a:ahLst/>
              <a:cxnLst>
                <a:cxn ang="0">
                  <a:pos x="0" y="0"/>
                </a:cxn>
                <a:cxn ang="0">
                  <a:pos x="1" y="5"/>
                </a:cxn>
                <a:cxn ang="0">
                  <a:pos x="1" y="7"/>
                </a:cxn>
                <a:cxn ang="0">
                  <a:pos x="5" y="7"/>
                </a:cxn>
                <a:cxn ang="0">
                  <a:pos x="6" y="4"/>
                </a:cxn>
                <a:cxn ang="0">
                  <a:pos x="2" y="2"/>
                </a:cxn>
                <a:cxn ang="0">
                  <a:pos x="0" y="0"/>
                </a:cxn>
              </a:cxnLst>
              <a:rect l="0" t="0" r="r" b="b"/>
              <a:pathLst>
                <a:path w="7" h="8">
                  <a:moveTo>
                    <a:pt x="0" y="0"/>
                  </a:moveTo>
                  <a:lnTo>
                    <a:pt x="1" y="5"/>
                  </a:lnTo>
                  <a:lnTo>
                    <a:pt x="1" y="7"/>
                  </a:lnTo>
                  <a:lnTo>
                    <a:pt x="5" y="7"/>
                  </a:lnTo>
                  <a:lnTo>
                    <a:pt x="6" y="4"/>
                  </a:lnTo>
                  <a:lnTo>
                    <a:pt x="2" y="2"/>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46" name="Freeform 262"/>
            <p:cNvSpPr>
              <a:spLocks/>
            </p:cNvSpPr>
            <p:nvPr/>
          </p:nvSpPr>
          <p:spPr bwMode="auto">
            <a:xfrm>
              <a:off x="5646" y="2833"/>
              <a:ext cx="6" cy="12"/>
            </a:xfrm>
            <a:custGeom>
              <a:avLst/>
              <a:gdLst/>
              <a:ahLst/>
              <a:cxnLst>
                <a:cxn ang="0">
                  <a:pos x="0" y="0"/>
                </a:cxn>
                <a:cxn ang="0">
                  <a:pos x="3" y="11"/>
                </a:cxn>
                <a:cxn ang="0">
                  <a:pos x="5" y="9"/>
                </a:cxn>
                <a:cxn ang="0">
                  <a:pos x="1" y="0"/>
                </a:cxn>
                <a:cxn ang="0">
                  <a:pos x="0" y="0"/>
                </a:cxn>
              </a:cxnLst>
              <a:rect l="0" t="0" r="r" b="b"/>
              <a:pathLst>
                <a:path w="6" h="12">
                  <a:moveTo>
                    <a:pt x="0" y="0"/>
                  </a:moveTo>
                  <a:lnTo>
                    <a:pt x="3" y="11"/>
                  </a:lnTo>
                  <a:lnTo>
                    <a:pt x="5" y="9"/>
                  </a:lnTo>
                  <a:lnTo>
                    <a:pt x="1"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47" name="Freeform 263"/>
            <p:cNvSpPr>
              <a:spLocks/>
            </p:cNvSpPr>
            <p:nvPr/>
          </p:nvSpPr>
          <p:spPr bwMode="auto">
            <a:xfrm>
              <a:off x="5652" y="2843"/>
              <a:ext cx="3" cy="3"/>
            </a:xfrm>
            <a:custGeom>
              <a:avLst/>
              <a:gdLst/>
              <a:ahLst/>
              <a:cxnLst>
                <a:cxn ang="0">
                  <a:pos x="1" y="0"/>
                </a:cxn>
                <a:cxn ang="0">
                  <a:pos x="0" y="2"/>
                </a:cxn>
                <a:cxn ang="0">
                  <a:pos x="1" y="2"/>
                </a:cxn>
                <a:cxn ang="0">
                  <a:pos x="2" y="1"/>
                </a:cxn>
                <a:cxn ang="0">
                  <a:pos x="1" y="0"/>
                </a:cxn>
              </a:cxnLst>
              <a:rect l="0" t="0" r="r" b="b"/>
              <a:pathLst>
                <a:path w="3" h="3">
                  <a:moveTo>
                    <a:pt x="1" y="0"/>
                  </a:moveTo>
                  <a:lnTo>
                    <a:pt x="0" y="2"/>
                  </a:lnTo>
                  <a:lnTo>
                    <a:pt x="1" y="2"/>
                  </a:lnTo>
                  <a:lnTo>
                    <a:pt x="2" y="1"/>
                  </a:lnTo>
                  <a:lnTo>
                    <a:pt x="1"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48" name="Freeform 264"/>
            <p:cNvSpPr>
              <a:spLocks/>
            </p:cNvSpPr>
            <p:nvPr/>
          </p:nvSpPr>
          <p:spPr bwMode="auto">
            <a:xfrm>
              <a:off x="5624" y="2847"/>
              <a:ext cx="4" cy="7"/>
            </a:xfrm>
            <a:custGeom>
              <a:avLst/>
              <a:gdLst/>
              <a:ahLst/>
              <a:cxnLst>
                <a:cxn ang="0">
                  <a:pos x="0" y="0"/>
                </a:cxn>
                <a:cxn ang="0">
                  <a:pos x="0" y="6"/>
                </a:cxn>
                <a:cxn ang="0">
                  <a:pos x="3" y="2"/>
                </a:cxn>
                <a:cxn ang="0">
                  <a:pos x="3" y="0"/>
                </a:cxn>
                <a:cxn ang="0">
                  <a:pos x="0" y="0"/>
                </a:cxn>
              </a:cxnLst>
              <a:rect l="0" t="0" r="r" b="b"/>
              <a:pathLst>
                <a:path w="4" h="7">
                  <a:moveTo>
                    <a:pt x="0" y="0"/>
                  </a:moveTo>
                  <a:lnTo>
                    <a:pt x="0" y="6"/>
                  </a:lnTo>
                  <a:lnTo>
                    <a:pt x="3" y="2"/>
                  </a:lnTo>
                  <a:lnTo>
                    <a:pt x="3" y="0"/>
                  </a:lnTo>
                  <a:lnTo>
                    <a:pt x="0"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849" name="Line 265"/>
            <p:cNvSpPr>
              <a:spLocks noChangeShapeType="1"/>
            </p:cNvSpPr>
            <p:nvPr/>
          </p:nvSpPr>
          <p:spPr bwMode="auto">
            <a:xfrm>
              <a:off x="5564" y="2939"/>
              <a:ext cx="0" cy="42"/>
            </a:xfrm>
            <a:prstGeom prst="line">
              <a:avLst/>
            </a:prstGeom>
            <a:noFill/>
            <a:ln w="12700">
              <a:solidFill>
                <a:srgbClr val="000000"/>
              </a:solidFill>
              <a:round/>
              <a:headEnd/>
              <a:tailEnd/>
            </a:ln>
            <a:effectLst/>
          </p:spPr>
          <p:txBody>
            <a:bodyPr wrap="none" anchor="ctr"/>
            <a:lstStyle/>
            <a:p>
              <a:endParaRPr lang="en-US"/>
            </a:p>
          </p:txBody>
        </p:sp>
        <p:sp>
          <p:nvSpPr>
            <p:cNvPr id="323850" name="Line 266"/>
            <p:cNvSpPr>
              <a:spLocks noChangeShapeType="1"/>
            </p:cNvSpPr>
            <p:nvPr/>
          </p:nvSpPr>
          <p:spPr bwMode="auto">
            <a:xfrm>
              <a:off x="5580" y="2939"/>
              <a:ext cx="0" cy="42"/>
            </a:xfrm>
            <a:prstGeom prst="line">
              <a:avLst/>
            </a:prstGeom>
            <a:noFill/>
            <a:ln w="12700">
              <a:solidFill>
                <a:srgbClr val="000000"/>
              </a:solidFill>
              <a:round/>
              <a:headEnd/>
              <a:tailEnd/>
            </a:ln>
            <a:effectLst/>
          </p:spPr>
          <p:txBody>
            <a:bodyPr wrap="none" anchor="ctr"/>
            <a:lstStyle/>
            <a:p>
              <a:endParaRPr lang="en-US"/>
            </a:p>
          </p:txBody>
        </p:sp>
        <p:sp>
          <p:nvSpPr>
            <p:cNvPr id="323851" name="Freeform 267"/>
            <p:cNvSpPr>
              <a:spLocks/>
            </p:cNvSpPr>
            <p:nvPr/>
          </p:nvSpPr>
          <p:spPr bwMode="auto">
            <a:xfrm>
              <a:off x="5556" y="2641"/>
              <a:ext cx="18" cy="97"/>
            </a:xfrm>
            <a:custGeom>
              <a:avLst/>
              <a:gdLst/>
              <a:ahLst/>
              <a:cxnLst>
                <a:cxn ang="0">
                  <a:pos x="10" y="96"/>
                </a:cxn>
                <a:cxn ang="0">
                  <a:pos x="10" y="41"/>
                </a:cxn>
                <a:cxn ang="0">
                  <a:pos x="0" y="41"/>
                </a:cxn>
                <a:cxn ang="0">
                  <a:pos x="17" y="0"/>
                </a:cxn>
              </a:cxnLst>
              <a:rect l="0" t="0" r="r" b="b"/>
              <a:pathLst>
                <a:path w="18" h="97">
                  <a:moveTo>
                    <a:pt x="10" y="96"/>
                  </a:moveTo>
                  <a:lnTo>
                    <a:pt x="10" y="41"/>
                  </a:lnTo>
                  <a:lnTo>
                    <a:pt x="0" y="41"/>
                  </a:lnTo>
                  <a:lnTo>
                    <a:pt x="17"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852" name="Freeform 268"/>
            <p:cNvSpPr>
              <a:spLocks/>
            </p:cNvSpPr>
            <p:nvPr/>
          </p:nvSpPr>
          <p:spPr bwMode="auto">
            <a:xfrm>
              <a:off x="5573" y="2641"/>
              <a:ext cx="18" cy="97"/>
            </a:xfrm>
            <a:custGeom>
              <a:avLst/>
              <a:gdLst/>
              <a:ahLst/>
              <a:cxnLst>
                <a:cxn ang="0">
                  <a:pos x="9" y="96"/>
                </a:cxn>
                <a:cxn ang="0">
                  <a:pos x="9" y="41"/>
                </a:cxn>
                <a:cxn ang="0">
                  <a:pos x="17" y="41"/>
                </a:cxn>
                <a:cxn ang="0">
                  <a:pos x="0" y="0"/>
                </a:cxn>
              </a:cxnLst>
              <a:rect l="0" t="0" r="r" b="b"/>
              <a:pathLst>
                <a:path w="18" h="97">
                  <a:moveTo>
                    <a:pt x="9" y="96"/>
                  </a:moveTo>
                  <a:lnTo>
                    <a:pt x="9" y="41"/>
                  </a:lnTo>
                  <a:lnTo>
                    <a:pt x="17" y="41"/>
                  </a:lnTo>
                  <a:lnTo>
                    <a:pt x="0"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853" name="Arc 269"/>
            <p:cNvSpPr>
              <a:spLocks/>
            </p:cNvSpPr>
            <p:nvPr/>
          </p:nvSpPr>
          <p:spPr bwMode="auto">
            <a:xfrm>
              <a:off x="5537" y="2742"/>
              <a:ext cx="21" cy="47"/>
            </a:xfrm>
            <a:custGeom>
              <a:avLst/>
              <a:gdLst>
                <a:gd name="G0" fmla="+- 9973 0 0"/>
                <a:gd name="G1" fmla="+- 21600 0 0"/>
                <a:gd name="G2" fmla="+- 21600 0 0"/>
                <a:gd name="T0" fmla="*/ 0 w 10475"/>
                <a:gd name="T1" fmla="*/ 2440 h 21600"/>
                <a:gd name="T2" fmla="*/ 10475 w 10475"/>
                <a:gd name="T3" fmla="*/ 6 h 21600"/>
                <a:gd name="T4" fmla="*/ 9973 w 10475"/>
                <a:gd name="T5" fmla="*/ 21600 h 21600"/>
              </a:gdLst>
              <a:ahLst/>
              <a:cxnLst>
                <a:cxn ang="0">
                  <a:pos x="T0" y="T1"/>
                </a:cxn>
                <a:cxn ang="0">
                  <a:pos x="T2" y="T3"/>
                </a:cxn>
                <a:cxn ang="0">
                  <a:pos x="T4" y="T5"/>
                </a:cxn>
              </a:cxnLst>
              <a:rect l="0" t="0" r="r" b="b"/>
              <a:pathLst>
                <a:path w="10475" h="21600" fill="none" extrusionOk="0">
                  <a:moveTo>
                    <a:pt x="0" y="2440"/>
                  </a:moveTo>
                  <a:cubicBezTo>
                    <a:pt x="3079" y="837"/>
                    <a:pt x="6500" y="-1"/>
                    <a:pt x="9973" y="0"/>
                  </a:cubicBezTo>
                  <a:cubicBezTo>
                    <a:pt x="10140" y="0"/>
                    <a:pt x="10307" y="1"/>
                    <a:pt x="10475" y="5"/>
                  </a:cubicBezTo>
                </a:path>
                <a:path w="10475" h="21600" stroke="0" extrusionOk="0">
                  <a:moveTo>
                    <a:pt x="0" y="2440"/>
                  </a:moveTo>
                  <a:cubicBezTo>
                    <a:pt x="3079" y="837"/>
                    <a:pt x="6500" y="-1"/>
                    <a:pt x="9973" y="0"/>
                  </a:cubicBezTo>
                  <a:cubicBezTo>
                    <a:pt x="10140" y="0"/>
                    <a:pt x="10307" y="1"/>
                    <a:pt x="10475" y="5"/>
                  </a:cubicBezTo>
                  <a:lnTo>
                    <a:pt x="9973" y="21600"/>
                  </a:lnTo>
                  <a:close/>
                </a:path>
              </a:pathLst>
            </a:custGeom>
            <a:noFill/>
            <a:ln w="12700" cap="rnd">
              <a:solidFill>
                <a:srgbClr val="000000"/>
              </a:solidFill>
              <a:round/>
              <a:headEnd/>
              <a:tailEnd/>
            </a:ln>
            <a:effectLst/>
          </p:spPr>
          <p:txBody>
            <a:bodyPr wrap="none" anchor="ctr"/>
            <a:lstStyle/>
            <a:p>
              <a:endParaRPr lang="en-US"/>
            </a:p>
          </p:txBody>
        </p:sp>
        <p:sp>
          <p:nvSpPr>
            <p:cNvPr id="323854" name="Arc 270"/>
            <p:cNvSpPr>
              <a:spLocks/>
            </p:cNvSpPr>
            <p:nvPr/>
          </p:nvSpPr>
          <p:spPr bwMode="auto">
            <a:xfrm>
              <a:off x="5575" y="2742"/>
              <a:ext cx="23" cy="47"/>
            </a:xfrm>
            <a:custGeom>
              <a:avLst/>
              <a:gdLst>
                <a:gd name="G0" fmla="+- 2024 0 0"/>
                <a:gd name="G1" fmla="+- 21600 0 0"/>
                <a:gd name="G2" fmla="+- 21600 0 0"/>
                <a:gd name="T0" fmla="*/ 0 w 11688"/>
                <a:gd name="T1" fmla="*/ 95 h 21600"/>
                <a:gd name="T2" fmla="*/ 11688 w 11688"/>
                <a:gd name="T3" fmla="*/ 2283 h 21600"/>
                <a:gd name="T4" fmla="*/ 2024 w 11688"/>
                <a:gd name="T5" fmla="*/ 21600 h 21600"/>
              </a:gdLst>
              <a:ahLst/>
              <a:cxnLst>
                <a:cxn ang="0">
                  <a:pos x="T0" y="T1"/>
                </a:cxn>
                <a:cxn ang="0">
                  <a:pos x="T2" y="T3"/>
                </a:cxn>
                <a:cxn ang="0">
                  <a:pos x="T4" y="T5"/>
                </a:cxn>
              </a:cxnLst>
              <a:rect l="0" t="0" r="r" b="b"/>
              <a:pathLst>
                <a:path w="11688" h="21600" fill="none" extrusionOk="0">
                  <a:moveTo>
                    <a:pt x="0" y="95"/>
                  </a:moveTo>
                  <a:cubicBezTo>
                    <a:pt x="672" y="31"/>
                    <a:pt x="1348" y="-1"/>
                    <a:pt x="2024" y="0"/>
                  </a:cubicBezTo>
                  <a:cubicBezTo>
                    <a:pt x="5378" y="0"/>
                    <a:pt x="8687" y="781"/>
                    <a:pt x="11688" y="2282"/>
                  </a:cubicBezTo>
                </a:path>
                <a:path w="11688" h="21600" stroke="0" extrusionOk="0">
                  <a:moveTo>
                    <a:pt x="0" y="95"/>
                  </a:moveTo>
                  <a:cubicBezTo>
                    <a:pt x="672" y="31"/>
                    <a:pt x="1348" y="-1"/>
                    <a:pt x="2024" y="0"/>
                  </a:cubicBezTo>
                  <a:cubicBezTo>
                    <a:pt x="5378" y="0"/>
                    <a:pt x="8687" y="781"/>
                    <a:pt x="11688" y="2282"/>
                  </a:cubicBezTo>
                  <a:lnTo>
                    <a:pt x="2024" y="21600"/>
                  </a:lnTo>
                  <a:close/>
                </a:path>
              </a:pathLst>
            </a:custGeom>
            <a:noFill/>
            <a:ln w="12700" cap="rnd">
              <a:solidFill>
                <a:srgbClr val="000000"/>
              </a:solidFill>
              <a:round/>
              <a:headEnd/>
              <a:tailEnd/>
            </a:ln>
            <a:effectLst/>
          </p:spPr>
          <p:txBody>
            <a:bodyPr wrap="none" anchor="ctr"/>
            <a:lstStyle/>
            <a:p>
              <a:endParaRPr lang="en-US"/>
            </a:p>
          </p:txBody>
        </p:sp>
        <p:sp>
          <p:nvSpPr>
            <p:cNvPr id="323855" name="Freeform 271"/>
            <p:cNvSpPr>
              <a:spLocks/>
            </p:cNvSpPr>
            <p:nvPr/>
          </p:nvSpPr>
          <p:spPr bwMode="auto">
            <a:xfrm>
              <a:off x="5526" y="2648"/>
              <a:ext cx="18" cy="115"/>
            </a:xfrm>
            <a:custGeom>
              <a:avLst/>
              <a:gdLst/>
              <a:ahLst/>
              <a:cxnLst>
                <a:cxn ang="0">
                  <a:pos x="12" y="96"/>
                </a:cxn>
                <a:cxn ang="0">
                  <a:pos x="12" y="41"/>
                </a:cxn>
                <a:cxn ang="0">
                  <a:pos x="17" y="41"/>
                </a:cxn>
                <a:cxn ang="0">
                  <a:pos x="0" y="0"/>
                </a:cxn>
                <a:cxn ang="0">
                  <a:pos x="0" y="114"/>
                </a:cxn>
              </a:cxnLst>
              <a:rect l="0" t="0" r="r" b="b"/>
              <a:pathLst>
                <a:path w="18" h="115">
                  <a:moveTo>
                    <a:pt x="12" y="96"/>
                  </a:moveTo>
                  <a:lnTo>
                    <a:pt x="12" y="41"/>
                  </a:lnTo>
                  <a:lnTo>
                    <a:pt x="17" y="41"/>
                  </a:lnTo>
                  <a:lnTo>
                    <a:pt x="0" y="0"/>
                  </a:lnTo>
                  <a:lnTo>
                    <a:pt x="0" y="114"/>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856" name="Freeform 272"/>
            <p:cNvSpPr>
              <a:spLocks/>
            </p:cNvSpPr>
            <p:nvPr/>
          </p:nvSpPr>
          <p:spPr bwMode="auto">
            <a:xfrm>
              <a:off x="5603" y="2648"/>
              <a:ext cx="18" cy="115"/>
            </a:xfrm>
            <a:custGeom>
              <a:avLst/>
              <a:gdLst/>
              <a:ahLst/>
              <a:cxnLst>
                <a:cxn ang="0">
                  <a:pos x="6" y="96"/>
                </a:cxn>
                <a:cxn ang="0">
                  <a:pos x="6" y="41"/>
                </a:cxn>
                <a:cxn ang="0">
                  <a:pos x="0" y="41"/>
                </a:cxn>
                <a:cxn ang="0">
                  <a:pos x="17" y="0"/>
                </a:cxn>
                <a:cxn ang="0">
                  <a:pos x="17" y="114"/>
                </a:cxn>
              </a:cxnLst>
              <a:rect l="0" t="0" r="r" b="b"/>
              <a:pathLst>
                <a:path w="18" h="115">
                  <a:moveTo>
                    <a:pt x="6" y="96"/>
                  </a:moveTo>
                  <a:lnTo>
                    <a:pt x="6" y="41"/>
                  </a:lnTo>
                  <a:lnTo>
                    <a:pt x="0" y="41"/>
                  </a:lnTo>
                  <a:lnTo>
                    <a:pt x="17" y="0"/>
                  </a:lnTo>
                  <a:lnTo>
                    <a:pt x="17" y="114"/>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857" name="Line 273"/>
            <p:cNvSpPr>
              <a:spLocks noChangeShapeType="1"/>
            </p:cNvSpPr>
            <p:nvPr/>
          </p:nvSpPr>
          <p:spPr bwMode="auto">
            <a:xfrm>
              <a:off x="5566" y="2758"/>
              <a:ext cx="0" cy="17"/>
            </a:xfrm>
            <a:prstGeom prst="line">
              <a:avLst/>
            </a:prstGeom>
            <a:noFill/>
            <a:ln w="12700">
              <a:solidFill>
                <a:srgbClr val="000000"/>
              </a:solidFill>
              <a:round/>
              <a:headEnd/>
              <a:tailEnd/>
            </a:ln>
            <a:effectLst/>
          </p:spPr>
          <p:txBody>
            <a:bodyPr wrap="none" anchor="ctr"/>
            <a:lstStyle/>
            <a:p>
              <a:endParaRPr lang="en-US"/>
            </a:p>
          </p:txBody>
        </p:sp>
        <p:sp>
          <p:nvSpPr>
            <p:cNvPr id="323858" name="Line 274"/>
            <p:cNvSpPr>
              <a:spLocks noChangeShapeType="1"/>
            </p:cNvSpPr>
            <p:nvPr/>
          </p:nvSpPr>
          <p:spPr bwMode="auto">
            <a:xfrm>
              <a:off x="5581" y="2758"/>
              <a:ext cx="0" cy="17"/>
            </a:xfrm>
            <a:prstGeom prst="line">
              <a:avLst/>
            </a:prstGeom>
            <a:noFill/>
            <a:ln w="12700">
              <a:solidFill>
                <a:srgbClr val="000000"/>
              </a:solidFill>
              <a:round/>
              <a:headEnd/>
              <a:tailEnd/>
            </a:ln>
            <a:effectLst/>
          </p:spPr>
          <p:txBody>
            <a:bodyPr wrap="none" anchor="ctr"/>
            <a:lstStyle/>
            <a:p>
              <a:endParaRPr lang="en-US"/>
            </a:p>
          </p:txBody>
        </p:sp>
        <p:sp>
          <p:nvSpPr>
            <p:cNvPr id="323859" name="Arc 275"/>
            <p:cNvSpPr>
              <a:spLocks/>
            </p:cNvSpPr>
            <p:nvPr/>
          </p:nvSpPr>
          <p:spPr bwMode="auto">
            <a:xfrm>
              <a:off x="5527" y="2756"/>
              <a:ext cx="29" cy="35"/>
            </a:xfrm>
            <a:custGeom>
              <a:avLst/>
              <a:gdLst>
                <a:gd name="G0" fmla="+- 14136 0 0"/>
                <a:gd name="G1" fmla="+- 21600 0 0"/>
                <a:gd name="G2" fmla="+- 21600 0 0"/>
                <a:gd name="T0" fmla="*/ 0 w 20240"/>
                <a:gd name="T1" fmla="*/ 5268 h 21600"/>
                <a:gd name="T2" fmla="*/ 20240 w 20240"/>
                <a:gd name="T3" fmla="*/ 880 h 21600"/>
                <a:gd name="T4" fmla="*/ 14136 w 20240"/>
                <a:gd name="T5" fmla="*/ 21600 h 21600"/>
              </a:gdLst>
              <a:ahLst/>
              <a:cxnLst>
                <a:cxn ang="0">
                  <a:pos x="T0" y="T1"/>
                </a:cxn>
                <a:cxn ang="0">
                  <a:pos x="T2" y="T3"/>
                </a:cxn>
                <a:cxn ang="0">
                  <a:pos x="T4" y="T5"/>
                </a:cxn>
              </a:cxnLst>
              <a:rect l="0" t="0" r="r" b="b"/>
              <a:pathLst>
                <a:path w="20240" h="21600" fill="none" extrusionOk="0">
                  <a:moveTo>
                    <a:pt x="0" y="5268"/>
                  </a:moveTo>
                  <a:cubicBezTo>
                    <a:pt x="3925" y="1870"/>
                    <a:pt x="8944" y="-1"/>
                    <a:pt x="14136" y="0"/>
                  </a:cubicBezTo>
                  <a:cubicBezTo>
                    <a:pt x="16202" y="0"/>
                    <a:pt x="18257" y="296"/>
                    <a:pt x="20239" y="880"/>
                  </a:cubicBezTo>
                </a:path>
                <a:path w="20240" h="21600" stroke="0" extrusionOk="0">
                  <a:moveTo>
                    <a:pt x="0" y="5268"/>
                  </a:moveTo>
                  <a:cubicBezTo>
                    <a:pt x="3925" y="1870"/>
                    <a:pt x="8944" y="-1"/>
                    <a:pt x="14136" y="0"/>
                  </a:cubicBezTo>
                  <a:cubicBezTo>
                    <a:pt x="16202" y="0"/>
                    <a:pt x="18257" y="296"/>
                    <a:pt x="20239" y="880"/>
                  </a:cubicBezTo>
                  <a:lnTo>
                    <a:pt x="14136" y="21600"/>
                  </a:lnTo>
                  <a:close/>
                </a:path>
              </a:pathLst>
            </a:custGeom>
            <a:noFill/>
            <a:ln w="12700" cap="rnd">
              <a:solidFill>
                <a:srgbClr val="000000"/>
              </a:solidFill>
              <a:round/>
              <a:headEnd/>
              <a:tailEnd/>
            </a:ln>
            <a:effectLst/>
          </p:spPr>
          <p:txBody>
            <a:bodyPr wrap="none" anchor="ctr"/>
            <a:lstStyle/>
            <a:p>
              <a:endParaRPr lang="en-US"/>
            </a:p>
          </p:txBody>
        </p:sp>
        <p:sp>
          <p:nvSpPr>
            <p:cNvPr id="323860" name="Arc 276"/>
            <p:cNvSpPr>
              <a:spLocks/>
            </p:cNvSpPr>
            <p:nvPr/>
          </p:nvSpPr>
          <p:spPr bwMode="auto">
            <a:xfrm>
              <a:off x="5577" y="2756"/>
              <a:ext cx="30" cy="35"/>
            </a:xfrm>
            <a:custGeom>
              <a:avLst/>
              <a:gdLst>
                <a:gd name="G0" fmla="+- 6719 0 0"/>
                <a:gd name="G1" fmla="+- 21600 0 0"/>
                <a:gd name="G2" fmla="+- 21600 0 0"/>
                <a:gd name="T0" fmla="*/ 0 w 21159"/>
                <a:gd name="T1" fmla="*/ 1072 h 21600"/>
                <a:gd name="T2" fmla="*/ 21159 w 21159"/>
                <a:gd name="T3" fmla="*/ 5536 h 21600"/>
                <a:gd name="T4" fmla="*/ 6719 w 21159"/>
                <a:gd name="T5" fmla="*/ 21600 h 21600"/>
              </a:gdLst>
              <a:ahLst/>
              <a:cxnLst>
                <a:cxn ang="0">
                  <a:pos x="T0" y="T1"/>
                </a:cxn>
                <a:cxn ang="0">
                  <a:pos x="T2" y="T3"/>
                </a:cxn>
                <a:cxn ang="0">
                  <a:pos x="T4" y="T5"/>
                </a:cxn>
              </a:cxnLst>
              <a:rect l="0" t="0" r="r" b="b"/>
              <a:pathLst>
                <a:path w="21159" h="21600" fill="none" extrusionOk="0">
                  <a:moveTo>
                    <a:pt x="-1" y="1071"/>
                  </a:moveTo>
                  <a:cubicBezTo>
                    <a:pt x="2168" y="361"/>
                    <a:pt x="4436" y="-1"/>
                    <a:pt x="6719" y="0"/>
                  </a:cubicBezTo>
                  <a:cubicBezTo>
                    <a:pt x="12050" y="0"/>
                    <a:pt x="17193" y="1971"/>
                    <a:pt x="21158" y="5536"/>
                  </a:cubicBezTo>
                </a:path>
                <a:path w="21159" h="21600" stroke="0" extrusionOk="0">
                  <a:moveTo>
                    <a:pt x="-1" y="1071"/>
                  </a:moveTo>
                  <a:cubicBezTo>
                    <a:pt x="2168" y="361"/>
                    <a:pt x="4436" y="-1"/>
                    <a:pt x="6719" y="0"/>
                  </a:cubicBezTo>
                  <a:cubicBezTo>
                    <a:pt x="12050" y="0"/>
                    <a:pt x="17193" y="1971"/>
                    <a:pt x="21158" y="5536"/>
                  </a:cubicBezTo>
                  <a:lnTo>
                    <a:pt x="6719" y="21600"/>
                  </a:lnTo>
                  <a:close/>
                </a:path>
              </a:pathLst>
            </a:custGeom>
            <a:noFill/>
            <a:ln w="12700" cap="rnd">
              <a:solidFill>
                <a:srgbClr val="000000"/>
              </a:solidFill>
              <a:round/>
              <a:headEnd/>
              <a:tailEnd/>
            </a:ln>
            <a:effectLst/>
          </p:spPr>
          <p:txBody>
            <a:bodyPr wrap="none" anchor="ctr"/>
            <a:lstStyle/>
            <a:p>
              <a:endParaRPr lang="en-US"/>
            </a:p>
          </p:txBody>
        </p:sp>
      </p:grpSp>
      <p:grpSp>
        <p:nvGrpSpPr>
          <p:cNvPr id="323861" name="Group 277"/>
          <p:cNvGrpSpPr>
            <a:grpSpLocks/>
          </p:cNvGrpSpPr>
          <p:nvPr/>
        </p:nvGrpSpPr>
        <p:grpSpPr bwMode="auto">
          <a:xfrm>
            <a:off x="7154863" y="2868614"/>
            <a:ext cx="488950" cy="147637"/>
            <a:chOff x="3547" y="1807"/>
            <a:chExt cx="308" cy="93"/>
          </a:xfrm>
        </p:grpSpPr>
        <p:sp>
          <p:nvSpPr>
            <p:cNvPr id="323862" name="Freeform 278"/>
            <p:cNvSpPr>
              <a:spLocks/>
            </p:cNvSpPr>
            <p:nvPr/>
          </p:nvSpPr>
          <p:spPr bwMode="auto">
            <a:xfrm>
              <a:off x="3547" y="1807"/>
              <a:ext cx="308" cy="93"/>
            </a:xfrm>
            <a:custGeom>
              <a:avLst/>
              <a:gdLst/>
              <a:ahLst/>
              <a:cxnLst>
                <a:cxn ang="0">
                  <a:pos x="290" y="92"/>
                </a:cxn>
                <a:cxn ang="0">
                  <a:pos x="291" y="89"/>
                </a:cxn>
                <a:cxn ang="0">
                  <a:pos x="293" y="84"/>
                </a:cxn>
                <a:cxn ang="0">
                  <a:pos x="295" y="78"/>
                </a:cxn>
                <a:cxn ang="0">
                  <a:pos x="298" y="73"/>
                </a:cxn>
                <a:cxn ang="0">
                  <a:pos x="300" y="68"/>
                </a:cxn>
                <a:cxn ang="0">
                  <a:pos x="304" y="62"/>
                </a:cxn>
                <a:cxn ang="0">
                  <a:pos x="307" y="57"/>
                </a:cxn>
                <a:cxn ang="0">
                  <a:pos x="304" y="60"/>
                </a:cxn>
                <a:cxn ang="0">
                  <a:pos x="293" y="62"/>
                </a:cxn>
                <a:cxn ang="0">
                  <a:pos x="281" y="65"/>
                </a:cxn>
                <a:cxn ang="0">
                  <a:pos x="271" y="65"/>
                </a:cxn>
                <a:cxn ang="0">
                  <a:pos x="259" y="68"/>
                </a:cxn>
                <a:cxn ang="0">
                  <a:pos x="247" y="68"/>
                </a:cxn>
                <a:cxn ang="0">
                  <a:pos x="236" y="70"/>
                </a:cxn>
                <a:cxn ang="0">
                  <a:pos x="224" y="70"/>
                </a:cxn>
                <a:cxn ang="0">
                  <a:pos x="217" y="70"/>
                </a:cxn>
                <a:cxn ang="0">
                  <a:pos x="217" y="60"/>
                </a:cxn>
                <a:cxn ang="0">
                  <a:pos x="214" y="60"/>
                </a:cxn>
                <a:cxn ang="0">
                  <a:pos x="214" y="65"/>
                </a:cxn>
                <a:cxn ang="0">
                  <a:pos x="197" y="65"/>
                </a:cxn>
                <a:cxn ang="0">
                  <a:pos x="197" y="60"/>
                </a:cxn>
                <a:cxn ang="0">
                  <a:pos x="181" y="60"/>
                </a:cxn>
                <a:cxn ang="0">
                  <a:pos x="181" y="65"/>
                </a:cxn>
                <a:cxn ang="0">
                  <a:pos x="172" y="65"/>
                </a:cxn>
                <a:cxn ang="0">
                  <a:pos x="172" y="70"/>
                </a:cxn>
                <a:cxn ang="0">
                  <a:pos x="131" y="70"/>
                </a:cxn>
                <a:cxn ang="0">
                  <a:pos x="131" y="65"/>
                </a:cxn>
                <a:cxn ang="0">
                  <a:pos x="122" y="65"/>
                </a:cxn>
                <a:cxn ang="0">
                  <a:pos x="122" y="70"/>
                </a:cxn>
                <a:cxn ang="0">
                  <a:pos x="76" y="70"/>
                </a:cxn>
                <a:cxn ang="0">
                  <a:pos x="76" y="32"/>
                </a:cxn>
                <a:cxn ang="0">
                  <a:pos x="69" y="32"/>
                </a:cxn>
                <a:cxn ang="0">
                  <a:pos x="69" y="8"/>
                </a:cxn>
                <a:cxn ang="0">
                  <a:pos x="71" y="8"/>
                </a:cxn>
                <a:cxn ang="0">
                  <a:pos x="71" y="5"/>
                </a:cxn>
                <a:cxn ang="0">
                  <a:pos x="69" y="5"/>
                </a:cxn>
                <a:cxn ang="0">
                  <a:pos x="69" y="0"/>
                </a:cxn>
                <a:cxn ang="0">
                  <a:pos x="67" y="0"/>
                </a:cxn>
                <a:cxn ang="0">
                  <a:pos x="67" y="5"/>
                </a:cxn>
                <a:cxn ang="0">
                  <a:pos x="66" y="5"/>
                </a:cxn>
                <a:cxn ang="0">
                  <a:pos x="66" y="8"/>
                </a:cxn>
                <a:cxn ang="0">
                  <a:pos x="67" y="8"/>
                </a:cxn>
                <a:cxn ang="0">
                  <a:pos x="67" y="32"/>
                </a:cxn>
                <a:cxn ang="0">
                  <a:pos x="66" y="32"/>
                </a:cxn>
                <a:cxn ang="0">
                  <a:pos x="66" y="38"/>
                </a:cxn>
                <a:cxn ang="0">
                  <a:pos x="59" y="38"/>
                </a:cxn>
                <a:cxn ang="0">
                  <a:pos x="59" y="16"/>
                </a:cxn>
                <a:cxn ang="0">
                  <a:pos x="53" y="16"/>
                </a:cxn>
                <a:cxn ang="0">
                  <a:pos x="48" y="38"/>
                </a:cxn>
                <a:cxn ang="0">
                  <a:pos x="34" y="38"/>
                </a:cxn>
                <a:cxn ang="0">
                  <a:pos x="34" y="51"/>
                </a:cxn>
                <a:cxn ang="0">
                  <a:pos x="17" y="51"/>
                </a:cxn>
                <a:cxn ang="0">
                  <a:pos x="17" y="65"/>
                </a:cxn>
                <a:cxn ang="0">
                  <a:pos x="0" y="65"/>
                </a:cxn>
                <a:cxn ang="0">
                  <a:pos x="9" y="92"/>
                </a:cxn>
                <a:cxn ang="0">
                  <a:pos x="290" y="92"/>
                </a:cxn>
              </a:cxnLst>
              <a:rect l="0" t="0" r="r" b="b"/>
              <a:pathLst>
                <a:path w="308" h="93">
                  <a:moveTo>
                    <a:pt x="290" y="92"/>
                  </a:moveTo>
                  <a:lnTo>
                    <a:pt x="291" y="89"/>
                  </a:lnTo>
                  <a:lnTo>
                    <a:pt x="293" y="84"/>
                  </a:lnTo>
                  <a:lnTo>
                    <a:pt x="295" y="78"/>
                  </a:lnTo>
                  <a:lnTo>
                    <a:pt x="298" y="73"/>
                  </a:lnTo>
                  <a:lnTo>
                    <a:pt x="300" y="68"/>
                  </a:lnTo>
                  <a:lnTo>
                    <a:pt x="304" y="62"/>
                  </a:lnTo>
                  <a:lnTo>
                    <a:pt x="307" y="57"/>
                  </a:lnTo>
                  <a:lnTo>
                    <a:pt x="304" y="60"/>
                  </a:lnTo>
                  <a:lnTo>
                    <a:pt x="293" y="62"/>
                  </a:lnTo>
                  <a:lnTo>
                    <a:pt x="281" y="65"/>
                  </a:lnTo>
                  <a:lnTo>
                    <a:pt x="271" y="65"/>
                  </a:lnTo>
                  <a:lnTo>
                    <a:pt x="259" y="68"/>
                  </a:lnTo>
                  <a:lnTo>
                    <a:pt x="247" y="68"/>
                  </a:lnTo>
                  <a:lnTo>
                    <a:pt x="236" y="70"/>
                  </a:lnTo>
                  <a:lnTo>
                    <a:pt x="224" y="70"/>
                  </a:lnTo>
                  <a:lnTo>
                    <a:pt x="217" y="70"/>
                  </a:lnTo>
                  <a:lnTo>
                    <a:pt x="217" y="60"/>
                  </a:lnTo>
                  <a:lnTo>
                    <a:pt x="214" y="60"/>
                  </a:lnTo>
                  <a:lnTo>
                    <a:pt x="214" y="65"/>
                  </a:lnTo>
                  <a:lnTo>
                    <a:pt x="197" y="65"/>
                  </a:lnTo>
                  <a:lnTo>
                    <a:pt x="197" y="60"/>
                  </a:lnTo>
                  <a:lnTo>
                    <a:pt x="181" y="60"/>
                  </a:lnTo>
                  <a:lnTo>
                    <a:pt x="181" y="65"/>
                  </a:lnTo>
                  <a:lnTo>
                    <a:pt x="172" y="65"/>
                  </a:lnTo>
                  <a:lnTo>
                    <a:pt x="172" y="70"/>
                  </a:lnTo>
                  <a:lnTo>
                    <a:pt x="131" y="70"/>
                  </a:lnTo>
                  <a:lnTo>
                    <a:pt x="131" y="65"/>
                  </a:lnTo>
                  <a:lnTo>
                    <a:pt x="122" y="65"/>
                  </a:lnTo>
                  <a:lnTo>
                    <a:pt x="122" y="70"/>
                  </a:lnTo>
                  <a:lnTo>
                    <a:pt x="76" y="70"/>
                  </a:lnTo>
                  <a:lnTo>
                    <a:pt x="76" y="32"/>
                  </a:lnTo>
                  <a:lnTo>
                    <a:pt x="69" y="32"/>
                  </a:lnTo>
                  <a:lnTo>
                    <a:pt x="69" y="8"/>
                  </a:lnTo>
                  <a:lnTo>
                    <a:pt x="71" y="8"/>
                  </a:lnTo>
                  <a:lnTo>
                    <a:pt x="71" y="5"/>
                  </a:lnTo>
                  <a:lnTo>
                    <a:pt x="69" y="5"/>
                  </a:lnTo>
                  <a:lnTo>
                    <a:pt x="69" y="0"/>
                  </a:lnTo>
                  <a:lnTo>
                    <a:pt x="67" y="0"/>
                  </a:lnTo>
                  <a:lnTo>
                    <a:pt x="67" y="5"/>
                  </a:lnTo>
                  <a:lnTo>
                    <a:pt x="66" y="5"/>
                  </a:lnTo>
                  <a:lnTo>
                    <a:pt x="66" y="8"/>
                  </a:lnTo>
                  <a:lnTo>
                    <a:pt x="67" y="8"/>
                  </a:lnTo>
                  <a:lnTo>
                    <a:pt x="67" y="32"/>
                  </a:lnTo>
                  <a:lnTo>
                    <a:pt x="66" y="32"/>
                  </a:lnTo>
                  <a:lnTo>
                    <a:pt x="66" y="38"/>
                  </a:lnTo>
                  <a:lnTo>
                    <a:pt x="59" y="38"/>
                  </a:lnTo>
                  <a:lnTo>
                    <a:pt x="59" y="16"/>
                  </a:lnTo>
                  <a:lnTo>
                    <a:pt x="53" y="16"/>
                  </a:lnTo>
                  <a:lnTo>
                    <a:pt x="48" y="38"/>
                  </a:lnTo>
                  <a:lnTo>
                    <a:pt x="34" y="38"/>
                  </a:lnTo>
                  <a:lnTo>
                    <a:pt x="34" y="51"/>
                  </a:lnTo>
                  <a:lnTo>
                    <a:pt x="17" y="51"/>
                  </a:lnTo>
                  <a:lnTo>
                    <a:pt x="17" y="65"/>
                  </a:lnTo>
                  <a:lnTo>
                    <a:pt x="0" y="65"/>
                  </a:lnTo>
                  <a:lnTo>
                    <a:pt x="9" y="92"/>
                  </a:lnTo>
                  <a:lnTo>
                    <a:pt x="290" y="9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863" name="Line 279"/>
            <p:cNvSpPr>
              <a:spLocks noChangeShapeType="1"/>
            </p:cNvSpPr>
            <p:nvPr/>
          </p:nvSpPr>
          <p:spPr bwMode="auto">
            <a:xfrm flipV="1">
              <a:off x="3565" y="1816"/>
              <a:ext cx="0" cy="47"/>
            </a:xfrm>
            <a:prstGeom prst="line">
              <a:avLst/>
            </a:prstGeom>
            <a:noFill/>
            <a:ln w="12700">
              <a:solidFill>
                <a:srgbClr val="000000"/>
              </a:solidFill>
              <a:round/>
              <a:headEnd/>
              <a:tailEnd/>
            </a:ln>
            <a:effectLst/>
          </p:spPr>
          <p:txBody>
            <a:bodyPr wrap="none" anchor="ctr"/>
            <a:lstStyle/>
            <a:p>
              <a:endParaRPr lang="en-US"/>
            </a:p>
          </p:txBody>
        </p:sp>
        <p:sp>
          <p:nvSpPr>
            <p:cNvPr id="323864" name="Freeform 280"/>
            <p:cNvSpPr>
              <a:spLocks/>
            </p:cNvSpPr>
            <p:nvPr/>
          </p:nvSpPr>
          <p:spPr bwMode="auto">
            <a:xfrm>
              <a:off x="3565" y="1816"/>
              <a:ext cx="53" cy="30"/>
            </a:xfrm>
            <a:custGeom>
              <a:avLst/>
              <a:gdLst/>
              <a:ahLst/>
              <a:cxnLst>
                <a:cxn ang="0">
                  <a:pos x="17" y="29"/>
                </a:cxn>
                <a:cxn ang="0">
                  <a:pos x="0" y="13"/>
                </a:cxn>
                <a:cxn ang="0">
                  <a:pos x="52" y="0"/>
                </a:cxn>
              </a:cxnLst>
              <a:rect l="0" t="0" r="r" b="b"/>
              <a:pathLst>
                <a:path w="53" h="30">
                  <a:moveTo>
                    <a:pt x="17" y="29"/>
                  </a:moveTo>
                  <a:lnTo>
                    <a:pt x="0" y="13"/>
                  </a:lnTo>
                  <a:lnTo>
                    <a:pt x="52"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865" name="Line 281"/>
            <p:cNvSpPr>
              <a:spLocks noChangeShapeType="1"/>
            </p:cNvSpPr>
            <p:nvPr/>
          </p:nvSpPr>
          <p:spPr bwMode="auto">
            <a:xfrm>
              <a:off x="3569" y="1854"/>
              <a:ext cx="8" cy="0"/>
            </a:xfrm>
            <a:prstGeom prst="line">
              <a:avLst/>
            </a:prstGeom>
            <a:noFill/>
            <a:ln w="12700">
              <a:solidFill>
                <a:srgbClr val="000000"/>
              </a:solidFill>
              <a:round/>
              <a:headEnd/>
              <a:tailEnd/>
            </a:ln>
            <a:effectLst/>
          </p:spPr>
          <p:txBody>
            <a:bodyPr wrap="none" anchor="ctr"/>
            <a:lstStyle/>
            <a:p>
              <a:endParaRPr lang="en-US"/>
            </a:p>
          </p:txBody>
        </p:sp>
        <p:sp>
          <p:nvSpPr>
            <p:cNvPr id="323866" name="Line 282"/>
            <p:cNvSpPr>
              <a:spLocks noChangeShapeType="1"/>
            </p:cNvSpPr>
            <p:nvPr/>
          </p:nvSpPr>
          <p:spPr bwMode="auto">
            <a:xfrm>
              <a:off x="3619" y="1834"/>
              <a:ext cx="0" cy="7"/>
            </a:xfrm>
            <a:prstGeom prst="line">
              <a:avLst/>
            </a:prstGeom>
            <a:noFill/>
            <a:ln w="12700">
              <a:solidFill>
                <a:srgbClr val="000000"/>
              </a:solidFill>
              <a:round/>
              <a:headEnd/>
              <a:tailEnd/>
            </a:ln>
            <a:effectLst/>
          </p:spPr>
          <p:txBody>
            <a:bodyPr wrap="none" anchor="ctr"/>
            <a:lstStyle/>
            <a:p>
              <a:endParaRPr lang="en-US"/>
            </a:p>
          </p:txBody>
        </p:sp>
        <p:sp>
          <p:nvSpPr>
            <p:cNvPr id="323867" name="Line 283"/>
            <p:cNvSpPr>
              <a:spLocks noChangeShapeType="1"/>
            </p:cNvSpPr>
            <p:nvPr/>
          </p:nvSpPr>
          <p:spPr bwMode="auto">
            <a:xfrm flipV="1">
              <a:off x="3635" y="1866"/>
              <a:ext cx="0" cy="15"/>
            </a:xfrm>
            <a:prstGeom prst="line">
              <a:avLst/>
            </a:prstGeom>
            <a:noFill/>
            <a:ln w="12700">
              <a:solidFill>
                <a:srgbClr val="000000"/>
              </a:solidFill>
              <a:round/>
              <a:headEnd/>
              <a:tailEnd/>
            </a:ln>
            <a:effectLst/>
          </p:spPr>
          <p:txBody>
            <a:bodyPr wrap="none" anchor="ctr"/>
            <a:lstStyle/>
            <a:p>
              <a:endParaRPr lang="en-US"/>
            </a:p>
          </p:txBody>
        </p:sp>
        <p:sp>
          <p:nvSpPr>
            <p:cNvPr id="323868" name="Freeform 284"/>
            <p:cNvSpPr>
              <a:spLocks/>
            </p:cNvSpPr>
            <p:nvPr/>
          </p:nvSpPr>
          <p:spPr bwMode="auto">
            <a:xfrm>
              <a:off x="3706" y="1863"/>
              <a:ext cx="15" cy="10"/>
            </a:xfrm>
            <a:custGeom>
              <a:avLst/>
              <a:gdLst/>
              <a:ahLst/>
              <a:cxnLst>
                <a:cxn ang="0">
                  <a:pos x="14" y="9"/>
                </a:cxn>
                <a:cxn ang="0">
                  <a:pos x="14" y="0"/>
                </a:cxn>
                <a:cxn ang="0">
                  <a:pos x="0" y="9"/>
                </a:cxn>
                <a:cxn ang="0">
                  <a:pos x="14" y="9"/>
                </a:cxn>
              </a:cxnLst>
              <a:rect l="0" t="0" r="r" b="b"/>
              <a:pathLst>
                <a:path w="15" h="10">
                  <a:moveTo>
                    <a:pt x="14" y="9"/>
                  </a:moveTo>
                  <a:lnTo>
                    <a:pt x="14" y="0"/>
                  </a:lnTo>
                  <a:lnTo>
                    <a:pt x="0" y="9"/>
                  </a:lnTo>
                  <a:lnTo>
                    <a:pt x="14" y="9"/>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869" name="Line 285"/>
            <p:cNvSpPr>
              <a:spLocks noChangeShapeType="1"/>
            </p:cNvSpPr>
            <p:nvPr/>
          </p:nvSpPr>
          <p:spPr bwMode="auto">
            <a:xfrm flipV="1">
              <a:off x="3730" y="1837"/>
              <a:ext cx="0" cy="35"/>
            </a:xfrm>
            <a:prstGeom prst="line">
              <a:avLst/>
            </a:prstGeom>
            <a:noFill/>
            <a:ln w="12700">
              <a:solidFill>
                <a:srgbClr val="000000"/>
              </a:solidFill>
              <a:round/>
              <a:headEnd/>
              <a:tailEnd/>
            </a:ln>
            <a:effectLst/>
          </p:spPr>
          <p:txBody>
            <a:bodyPr wrap="none" anchor="ctr"/>
            <a:lstStyle/>
            <a:p>
              <a:endParaRPr lang="en-US"/>
            </a:p>
          </p:txBody>
        </p:sp>
        <p:sp>
          <p:nvSpPr>
            <p:cNvPr id="323870" name="Line 286"/>
            <p:cNvSpPr>
              <a:spLocks noChangeShapeType="1"/>
            </p:cNvSpPr>
            <p:nvPr/>
          </p:nvSpPr>
          <p:spPr bwMode="auto">
            <a:xfrm>
              <a:off x="3728" y="1847"/>
              <a:ext cx="2" cy="0"/>
            </a:xfrm>
            <a:prstGeom prst="line">
              <a:avLst/>
            </a:prstGeom>
            <a:noFill/>
            <a:ln w="12700">
              <a:solidFill>
                <a:srgbClr val="000000"/>
              </a:solidFill>
              <a:round/>
              <a:headEnd/>
              <a:tailEnd/>
            </a:ln>
            <a:effectLst/>
          </p:spPr>
          <p:txBody>
            <a:bodyPr wrap="none" anchor="ctr"/>
            <a:lstStyle/>
            <a:p>
              <a:endParaRPr lang="en-US"/>
            </a:p>
          </p:txBody>
        </p:sp>
        <p:sp>
          <p:nvSpPr>
            <p:cNvPr id="323871" name="Line 287"/>
            <p:cNvSpPr>
              <a:spLocks noChangeShapeType="1"/>
            </p:cNvSpPr>
            <p:nvPr/>
          </p:nvSpPr>
          <p:spPr bwMode="auto">
            <a:xfrm>
              <a:off x="3769" y="1872"/>
              <a:ext cx="29" cy="0"/>
            </a:xfrm>
            <a:prstGeom prst="line">
              <a:avLst/>
            </a:prstGeom>
            <a:noFill/>
            <a:ln w="12700">
              <a:solidFill>
                <a:srgbClr val="000000"/>
              </a:solidFill>
              <a:round/>
              <a:headEnd/>
              <a:tailEnd/>
            </a:ln>
            <a:effectLst/>
          </p:spPr>
          <p:txBody>
            <a:bodyPr wrap="none" anchor="ctr"/>
            <a:lstStyle/>
            <a:p>
              <a:endParaRPr lang="en-US"/>
            </a:p>
          </p:txBody>
        </p:sp>
        <p:sp>
          <p:nvSpPr>
            <p:cNvPr id="323872" name="Freeform 288"/>
            <p:cNvSpPr>
              <a:spLocks/>
            </p:cNvSpPr>
            <p:nvPr/>
          </p:nvSpPr>
          <p:spPr bwMode="auto">
            <a:xfrm>
              <a:off x="3798" y="1847"/>
              <a:ext cx="6" cy="31"/>
            </a:xfrm>
            <a:custGeom>
              <a:avLst/>
              <a:gdLst/>
              <a:ahLst/>
              <a:cxnLst>
                <a:cxn ang="0">
                  <a:pos x="5" y="30"/>
                </a:cxn>
                <a:cxn ang="0">
                  <a:pos x="5" y="0"/>
                </a:cxn>
                <a:cxn ang="0">
                  <a:pos x="3" y="0"/>
                </a:cxn>
                <a:cxn ang="0">
                  <a:pos x="0" y="30"/>
                </a:cxn>
                <a:cxn ang="0">
                  <a:pos x="5" y="30"/>
                </a:cxn>
              </a:cxnLst>
              <a:rect l="0" t="0" r="r" b="b"/>
              <a:pathLst>
                <a:path w="6" h="31">
                  <a:moveTo>
                    <a:pt x="5" y="30"/>
                  </a:moveTo>
                  <a:lnTo>
                    <a:pt x="5" y="0"/>
                  </a:lnTo>
                  <a:lnTo>
                    <a:pt x="3" y="0"/>
                  </a:lnTo>
                  <a:lnTo>
                    <a:pt x="0" y="30"/>
                  </a:lnTo>
                  <a:lnTo>
                    <a:pt x="5" y="3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873" name="Line 289"/>
            <p:cNvSpPr>
              <a:spLocks noChangeShapeType="1"/>
            </p:cNvSpPr>
            <p:nvPr/>
          </p:nvSpPr>
          <p:spPr bwMode="auto">
            <a:xfrm>
              <a:off x="3798" y="1856"/>
              <a:ext cx="4" cy="0"/>
            </a:xfrm>
            <a:prstGeom prst="line">
              <a:avLst/>
            </a:prstGeom>
            <a:noFill/>
            <a:ln w="12700">
              <a:solidFill>
                <a:srgbClr val="000000"/>
              </a:solidFill>
              <a:round/>
              <a:headEnd/>
              <a:tailEnd/>
            </a:ln>
            <a:effectLst/>
          </p:spPr>
          <p:txBody>
            <a:bodyPr wrap="none" anchor="ctr"/>
            <a:lstStyle/>
            <a:p>
              <a:endParaRPr lang="en-US"/>
            </a:p>
          </p:txBody>
        </p:sp>
        <p:sp>
          <p:nvSpPr>
            <p:cNvPr id="323874" name="Freeform 290"/>
            <p:cNvSpPr>
              <a:spLocks/>
            </p:cNvSpPr>
            <p:nvPr/>
          </p:nvSpPr>
          <p:spPr bwMode="auto">
            <a:xfrm>
              <a:off x="3802" y="1841"/>
              <a:ext cx="45" cy="23"/>
            </a:xfrm>
            <a:custGeom>
              <a:avLst/>
              <a:gdLst/>
              <a:ahLst/>
              <a:cxnLst>
                <a:cxn ang="0">
                  <a:pos x="0" y="7"/>
                </a:cxn>
                <a:cxn ang="0">
                  <a:pos x="0" y="0"/>
                </a:cxn>
                <a:cxn ang="0">
                  <a:pos x="44" y="22"/>
                </a:cxn>
              </a:cxnLst>
              <a:rect l="0" t="0" r="r" b="b"/>
              <a:pathLst>
                <a:path w="45" h="23">
                  <a:moveTo>
                    <a:pt x="0" y="7"/>
                  </a:moveTo>
                  <a:lnTo>
                    <a:pt x="0" y="0"/>
                  </a:lnTo>
                  <a:lnTo>
                    <a:pt x="44" y="22"/>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875" name="Line 291"/>
            <p:cNvSpPr>
              <a:spLocks noChangeShapeType="1"/>
            </p:cNvSpPr>
            <p:nvPr/>
          </p:nvSpPr>
          <p:spPr bwMode="auto">
            <a:xfrm>
              <a:off x="3846" y="1865"/>
              <a:ext cx="0" cy="1"/>
            </a:xfrm>
            <a:prstGeom prst="line">
              <a:avLst/>
            </a:prstGeom>
            <a:noFill/>
            <a:ln w="12700">
              <a:solidFill>
                <a:srgbClr val="000000"/>
              </a:solidFill>
              <a:round/>
              <a:headEnd/>
              <a:tailEnd/>
            </a:ln>
            <a:effectLst/>
          </p:spPr>
          <p:txBody>
            <a:bodyPr wrap="none" anchor="ctr"/>
            <a:lstStyle/>
            <a:p>
              <a:endParaRPr lang="en-US"/>
            </a:p>
          </p:txBody>
        </p:sp>
        <p:sp>
          <p:nvSpPr>
            <p:cNvPr id="323876" name="Line 292"/>
            <p:cNvSpPr>
              <a:spLocks noChangeShapeType="1"/>
            </p:cNvSpPr>
            <p:nvPr/>
          </p:nvSpPr>
          <p:spPr bwMode="auto">
            <a:xfrm>
              <a:off x="3678" y="1863"/>
              <a:ext cx="0" cy="5"/>
            </a:xfrm>
            <a:prstGeom prst="line">
              <a:avLst/>
            </a:prstGeom>
            <a:noFill/>
            <a:ln w="12700">
              <a:solidFill>
                <a:srgbClr val="000000"/>
              </a:solidFill>
              <a:round/>
              <a:headEnd/>
              <a:tailEnd/>
            </a:ln>
            <a:effectLst/>
          </p:spPr>
          <p:txBody>
            <a:bodyPr wrap="none" anchor="ctr"/>
            <a:lstStyle/>
            <a:p>
              <a:endParaRPr lang="en-US"/>
            </a:p>
          </p:txBody>
        </p:sp>
        <p:sp>
          <p:nvSpPr>
            <p:cNvPr id="323877" name="Freeform 293"/>
            <p:cNvSpPr>
              <a:spLocks/>
            </p:cNvSpPr>
            <p:nvPr/>
          </p:nvSpPr>
          <p:spPr bwMode="auto">
            <a:xfrm>
              <a:off x="3676" y="1854"/>
              <a:ext cx="3" cy="3"/>
            </a:xfrm>
            <a:custGeom>
              <a:avLst/>
              <a:gdLst/>
              <a:ahLst/>
              <a:cxnLst>
                <a:cxn ang="0">
                  <a:pos x="0" y="0"/>
                </a:cxn>
                <a:cxn ang="0">
                  <a:pos x="0" y="2"/>
                </a:cxn>
                <a:cxn ang="0">
                  <a:pos x="2" y="2"/>
                </a:cxn>
                <a:cxn ang="0">
                  <a:pos x="2" y="0"/>
                </a:cxn>
              </a:cxnLst>
              <a:rect l="0" t="0" r="r" b="b"/>
              <a:pathLst>
                <a:path w="3" h="3">
                  <a:moveTo>
                    <a:pt x="0" y="0"/>
                  </a:moveTo>
                  <a:lnTo>
                    <a:pt x="0" y="2"/>
                  </a:lnTo>
                  <a:lnTo>
                    <a:pt x="2" y="2"/>
                  </a:lnTo>
                  <a:lnTo>
                    <a:pt x="2"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grpSp>
      <p:sp>
        <p:nvSpPr>
          <p:cNvPr id="323878" name="Rectangle 294"/>
          <p:cNvSpPr>
            <a:spLocks noChangeArrowheads="1"/>
          </p:cNvSpPr>
          <p:nvPr/>
        </p:nvSpPr>
        <p:spPr bwMode="auto">
          <a:xfrm>
            <a:off x="7191510" y="2670176"/>
            <a:ext cx="464871"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MERSHIP</a:t>
            </a:r>
          </a:p>
        </p:txBody>
      </p:sp>
      <p:sp>
        <p:nvSpPr>
          <p:cNvPr id="323879" name="Freeform 295"/>
          <p:cNvSpPr>
            <a:spLocks/>
          </p:cNvSpPr>
          <p:nvPr/>
        </p:nvSpPr>
        <p:spPr bwMode="auto">
          <a:xfrm>
            <a:off x="8037513" y="2824163"/>
            <a:ext cx="685800" cy="222250"/>
          </a:xfrm>
          <a:custGeom>
            <a:avLst/>
            <a:gdLst/>
            <a:ahLst/>
            <a:cxnLst>
              <a:cxn ang="0">
                <a:pos x="0" y="115"/>
              </a:cxn>
              <a:cxn ang="0">
                <a:pos x="12" y="111"/>
              </a:cxn>
              <a:cxn ang="0">
                <a:pos x="24" y="108"/>
              </a:cxn>
              <a:cxn ang="0">
                <a:pos x="31" y="98"/>
              </a:cxn>
              <a:cxn ang="0">
                <a:pos x="47" y="90"/>
              </a:cxn>
              <a:cxn ang="0">
                <a:pos x="44" y="98"/>
              </a:cxn>
              <a:cxn ang="0">
                <a:pos x="28" y="105"/>
              </a:cxn>
              <a:cxn ang="0">
                <a:pos x="34" y="115"/>
              </a:cxn>
              <a:cxn ang="0">
                <a:pos x="50" y="108"/>
              </a:cxn>
              <a:cxn ang="0">
                <a:pos x="61" y="108"/>
              </a:cxn>
              <a:cxn ang="0">
                <a:pos x="74" y="114"/>
              </a:cxn>
              <a:cxn ang="0">
                <a:pos x="96" y="114"/>
              </a:cxn>
              <a:cxn ang="0">
                <a:pos x="113" y="114"/>
              </a:cxn>
              <a:cxn ang="0">
                <a:pos x="112" y="99"/>
              </a:cxn>
              <a:cxn ang="0">
                <a:pos x="122" y="90"/>
              </a:cxn>
              <a:cxn ang="0">
                <a:pos x="143" y="80"/>
              </a:cxn>
              <a:cxn ang="0">
                <a:pos x="134" y="86"/>
              </a:cxn>
              <a:cxn ang="0">
                <a:pos x="119" y="96"/>
              </a:cxn>
              <a:cxn ang="0">
                <a:pos x="119" y="108"/>
              </a:cxn>
              <a:cxn ang="0">
                <a:pos x="132" y="103"/>
              </a:cxn>
              <a:cxn ang="0">
                <a:pos x="148" y="105"/>
              </a:cxn>
              <a:cxn ang="0">
                <a:pos x="166" y="105"/>
              </a:cxn>
              <a:cxn ang="0">
                <a:pos x="178" y="59"/>
              </a:cxn>
              <a:cxn ang="0">
                <a:pos x="203" y="59"/>
              </a:cxn>
              <a:cxn ang="0">
                <a:pos x="216" y="98"/>
              </a:cxn>
              <a:cxn ang="0">
                <a:pos x="219" y="80"/>
              </a:cxn>
              <a:cxn ang="0">
                <a:pos x="226" y="61"/>
              </a:cxn>
              <a:cxn ang="0">
                <a:pos x="234" y="53"/>
              </a:cxn>
              <a:cxn ang="0">
                <a:pos x="241" y="46"/>
              </a:cxn>
              <a:cxn ang="0">
                <a:pos x="246" y="14"/>
              </a:cxn>
              <a:cxn ang="0">
                <a:pos x="240" y="6"/>
              </a:cxn>
              <a:cxn ang="0">
                <a:pos x="225" y="6"/>
              </a:cxn>
              <a:cxn ang="0">
                <a:pos x="220" y="2"/>
              </a:cxn>
              <a:cxn ang="0">
                <a:pos x="240" y="0"/>
              </a:cxn>
              <a:cxn ang="0">
                <a:pos x="261" y="0"/>
              </a:cxn>
              <a:cxn ang="0">
                <a:pos x="267" y="4"/>
              </a:cxn>
              <a:cxn ang="0">
                <a:pos x="259" y="16"/>
              </a:cxn>
              <a:cxn ang="0">
                <a:pos x="263" y="30"/>
              </a:cxn>
              <a:cxn ang="0">
                <a:pos x="273" y="24"/>
              </a:cxn>
              <a:cxn ang="0">
                <a:pos x="269" y="30"/>
              </a:cxn>
              <a:cxn ang="0">
                <a:pos x="257" y="37"/>
              </a:cxn>
              <a:cxn ang="0">
                <a:pos x="267" y="52"/>
              </a:cxn>
              <a:cxn ang="0">
                <a:pos x="287" y="49"/>
              </a:cxn>
              <a:cxn ang="0">
                <a:pos x="291" y="56"/>
              </a:cxn>
              <a:cxn ang="0">
                <a:pos x="288" y="73"/>
              </a:cxn>
              <a:cxn ang="0">
                <a:pos x="300" y="99"/>
              </a:cxn>
              <a:cxn ang="0">
                <a:pos x="312" y="96"/>
              </a:cxn>
              <a:cxn ang="0">
                <a:pos x="334" y="96"/>
              </a:cxn>
              <a:cxn ang="0">
                <a:pos x="347" y="93"/>
              </a:cxn>
              <a:cxn ang="0">
                <a:pos x="347" y="83"/>
              </a:cxn>
              <a:cxn ang="0">
                <a:pos x="359" y="84"/>
              </a:cxn>
              <a:cxn ang="0">
                <a:pos x="376" y="80"/>
              </a:cxn>
              <a:cxn ang="0">
                <a:pos x="360" y="84"/>
              </a:cxn>
              <a:cxn ang="0">
                <a:pos x="363" y="93"/>
              </a:cxn>
              <a:cxn ang="0">
                <a:pos x="379" y="90"/>
              </a:cxn>
              <a:cxn ang="0">
                <a:pos x="425" y="92"/>
              </a:cxn>
              <a:cxn ang="0">
                <a:pos x="429" y="91"/>
              </a:cxn>
              <a:cxn ang="0">
                <a:pos x="411" y="139"/>
              </a:cxn>
            </a:cxnLst>
            <a:rect l="0" t="0" r="r" b="b"/>
            <a:pathLst>
              <a:path w="432" h="140">
                <a:moveTo>
                  <a:pt x="0" y="139"/>
                </a:moveTo>
                <a:lnTo>
                  <a:pt x="0" y="133"/>
                </a:lnTo>
                <a:lnTo>
                  <a:pt x="0" y="121"/>
                </a:lnTo>
                <a:lnTo>
                  <a:pt x="0" y="115"/>
                </a:lnTo>
                <a:lnTo>
                  <a:pt x="0" y="111"/>
                </a:lnTo>
                <a:lnTo>
                  <a:pt x="4" y="111"/>
                </a:lnTo>
                <a:lnTo>
                  <a:pt x="8" y="111"/>
                </a:lnTo>
                <a:lnTo>
                  <a:pt x="12" y="111"/>
                </a:lnTo>
                <a:lnTo>
                  <a:pt x="16" y="111"/>
                </a:lnTo>
                <a:lnTo>
                  <a:pt x="19" y="111"/>
                </a:lnTo>
                <a:lnTo>
                  <a:pt x="22" y="111"/>
                </a:lnTo>
                <a:lnTo>
                  <a:pt x="24" y="108"/>
                </a:lnTo>
                <a:lnTo>
                  <a:pt x="19" y="105"/>
                </a:lnTo>
                <a:lnTo>
                  <a:pt x="24" y="102"/>
                </a:lnTo>
                <a:lnTo>
                  <a:pt x="28" y="99"/>
                </a:lnTo>
                <a:lnTo>
                  <a:pt x="31" y="98"/>
                </a:lnTo>
                <a:lnTo>
                  <a:pt x="35" y="96"/>
                </a:lnTo>
                <a:lnTo>
                  <a:pt x="40" y="93"/>
                </a:lnTo>
                <a:lnTo>
                  <a:pt x="43" y="92"/>
                </a:lnTo>
                <a:lnTo>
                  <a:pt x="47" y="90"/>
                </a:lnTo>
                <a:lnTo>
                  <a:pt x="50" y="90"/>
                </a:lnTo>
                <a:lnTo>
                  <a:pt x="50" y="93"/>
                </a:lnTo>
                <a:lnTo>
                  <a:pt x="49" y="98"/>
                </a:lnTo>
                <a:lnTo>
                  <a:pt x="44" y="98"/>
                </a:lnTo>
                <a:lnTo>
                  <a:pt x="41" y="99"/>
                </a:lnTo>
                <a:lnTo>
                  <a:pt x="35" y="102"/>
                </a:lnTo>
                <a:lnTo>
                  <a:pt x="31" y="103"/>
                </a:lnTo>
                <a:lnTo>
                  <a:pt x="28" y="105"/>
                </a:lnTo>
                <a:lnTo>
                  <a:pt x="25" y="111"/>
                </a:lnTo>
                <a:lnTo>
                  <a:pt x="25" y="114"/>
                </a:lnTo>
                <a:lnTo>
                  <a:pt x="29" y="115"/>
                </a:lnTo>
                <a:lnTo>
                  <a:pt x="34" y="115"/>
                </a:lnTo>
                <a:lnTo>
                  <a:pt x="37" y="109"/>
                </a:lnTo>
                <a:lnTo>
                  <a:pt x="43" y="108"/>
                </a:lnTo>
                <a:lnTo>
                  <a:pt x="47" y="108"/>
                </a:lnTo>
                <a:lnTo>
                  <a:pt x="50" y="108"/>
                </a:lnTo>
                <a:lnTo>
                  <a:pt x="55" y="108"/>
                </a:lnTo>
                <a:lnTo>
                  <a:pt x="56" y="103"/>
                </a:lnTo>
                <a:lnTo>
                  <a:pt x="61" y="103"/>
                </a:lnTo>
                <a:lnTo>
                  <a:pt x="61" y="108"/>
                </a:lnTo>
                <a:lnTo>
                  <a:pt x="65" y="108"/>
                </a:lnTo>
                <a:lnTo>
                  <a:pt x="66" y="111"/>
                </a:lnTo>
                <a:lnTo>
                  <a:pt x="71" y="114"/>
                </a:lnTo>
                <a:lnTo>
                  <a:pt x="74" y="114"/>
                </a:lnTo>
                <a:lnTo>
                  <a:pt x="80" y="114"/>
                </a:lnTo>
                <a:lnTo>
                  <a:pt x="84" y="114"/>
                </a:lnTo>
                <a:lnTo>
                  <a:pt x="90" y="114"/>
                </a:lnTo>
                <a:lnTo>
                  <a:pt x="96" y="114"/>
                </a:lnTo>
                <a:lnTo>
                  <a:pt x="101" y="114"/>
                </a:lnTo>
                <a:lnTo>
                  <a:pt x="106" y="114"/>
                </a:lnTo>
                <a:lnTo>
                  <a:pt x="109" y="114"/>
                </a:lnTo>
                <a:lnTo>
                  <a:pt x="113" y="114"/>
                </a:lnTo>
                <a:lnTo>
                  <a:pt x="113" y="109"/>
                </a:lnTo>
                <a:lnTo>
                  <a:pt x="115" y="105"/>
                </a:lnTo>
                <a:lnTo>
                  <a:pt x="115" y="102"/>
                </a:lnTo>
                <a:lnTo>
                  <a:pt x="112" y="99"/>
                </a:lnTo>
                <a:lnTo>
                  <a:pt x="112" y="96"/>
                </a:lnTo>
                <a:lnTo>
                  <a:pt x="115" y="92"/>
                </a:lnTo>
                <a:lnTo>
                  <a:pt x="119" y="92"/>
                </a:lnTo>
                <a:lnTo>
                  <a:pt x="122" y="90"/>
                </a:lnTo>
                <a:lnTo>
                  <a:pt x="127" y="87"/>
                </a:lnTo>
                <a:lnTo>
                  <a:pt x="132" y="84"/>
                </a:lnTo>
                <a:lnTo>
                  <a:pt x="138" y="83"/>
                </a:lnTo>
                <a:lnTo>
                  <a:pt x="143" y="80"/>
                </a:lnTo>
                <a:lnTo>
                  <a:pt x="146" y="80"/>
                </a:lnTo>
                <a:lnTo>
                  <a:pt x="143" y="83"/>
                </a:lnTo>
                <a:lnTo>
                  <a:pt x="138" y="83"/>
                </a:lnTo>
                <a:lnTo>
                  <a:pt x="134" y="86"/>
                </a:lnTo>
                <a:lnTo>
                  <a:pt x="131" y="87"/>
                </a:lnTo>
                <a:lnTo>
                  <a:pt x="127" y="92"/>
                </a:lnTo>
                <a:lnTo>
                  <a:pt x="122" y="93"/>
                </a:lnTo>
                <a:lnTo>
                  <a:pt x="119" y="96"/>
                </a:lnTo>
                <a:lnTo>
                  <a:pt x="116" y="99"/>
                </a:lnTo>
                <a:lnTo>
                  <a:pt x="116" y="103"/>
                </a:lnTo>
                <a:lnTo>
                  <a:pt x="115" y="108"/>
                </a:lnTo>
                <a:lnTo>
                  <a:pt x="119" y="108"/>
                </a:lnTo>
                <a:lnTo>
                  <a:pt x="122" y="105"/>
                </a:lnTo>
                <a:lnTo>
                  <a:pt x="125" y="103"/>
                </a:lnTo>
                <a:lnTo>
                  <a:pt x="128" y="103"/>
                </a:lnTo>
                <a:lnTo>
                  <a:pt x="132" y="103"/>
                </a:lnTo>
                <a:lnTo>
                  <a:pt x="137" y="105"/>
                </a:lnTo>
                <a:lnTo>
                  <a:pt x="140" y="105"/>
                </a:lnTo>
                <a:lnTo>
                  <a:pt x="144" y="105"/>
                </a:lnTo>
                <a:lnTo>
                  <a:pt x="148" y="105"/>
                </a:lnTo>
                <a:lnTo>
                  <a:pt x="152" y="105"/>
                </a:lnTo>
                <a:lnTo>
                  <a:pt x="156" y="105"/>
                </a:lnTo>
                <a:lnTo>
                  <a:pt x="162" y="105"/>
                </a:lnTo>
                <a:lnTo>
                  <a:pt x="166" y="105"/>
                </a:lnTo>
                <a:lnTo>
                  <a:pt x="169" y="105"/>
                </a:lnTo>
                <a:lnTo>
                  <a:pt x="172" y="105"/>
                </a:lnTo>
                <a:lnTo>
                  <a:pt x="173" y="102"/>
                </a:lnTo>
                <a:lnTo>
                  <a:pt x="178" y="59"/>
                </a:lnTo>
                <a:lnTo>
                  <a:pt x="179" y="55"/>
                </a:lnTo>
                <a:lnTo>
                  <a:pt x="184" y="53"/>
                </a:lnTo>
                <a:lnTo>
                  <a:pt x="203" y="53"/>
                </a:lnTo>
                <a:lnTo>
                  <a:pt x="203" y="59"/>
                </a:lnTo>
                <a:lnTo>
                  <a:pt x="206" y="102"/>
                </a:lnTo>
                <a:lnTo>
                  <a:pt x="210" y="103"/>
                </a:lnTo>
                <a:lnTo>
                  <a:pt x="214" y="103"/>
                </a:lnTo>
                <a:lnTo>
                  <a:pt x="216" y="98"/>
                </a:lnTo>
                <a:lnTo>
                  <a:pt x="216" y="93"/>
                </a:lnTo>
                <a:lnTo>
                  <a:pt x="216" y="87"/>
                </a:lnTo>
                <a:lnTo>
                  <a:pt x="216" y="84"/>
                </a:lnTo>
                <a:lnTo>
                  <a:pt x="219" y="80"/>
                </a:lnTo>
                <a:lnTo>
                  <a:pt x="231" y="73"/>
                </a:lnTo>
                <a:lnTo>
                  <a:pt x="231" y="68"/>
                </a:lnTo>
                <a:lnTo>
                  <a:pt x="228" y="65"/>
                </a:lnTo>
                <a:lnTo>
                  <a:pt x="226" y="61"/>
                </a:lnTo>
                <a:lnTo>
                  <a:pt x="226" y="56"/>
                </a:lnTo>
                <a:lnTo>
                  <a:pt x="226" y="53"/>
                </a:lnTo>
                <a:lnTo>
                  <a:pt x="231" y="53"/>
                </a:lnTo>
                <a:lnTo>
                  <a:pt x="234" y="53"/>
                </a:lnTo>
                <a:lnTo>
                  <a:pt x="238" y="53"/>
                </a:lnTo>
                <a:lnTo>
                  <a:pt x="241" y="53"/>
                </a:lnTo>
                <a:lnTo>
                  <a:pt x="241" y="49"/>
                </a:lnTo>
                <a:lnTo>
                  <a:pt x="241" y="46"/>
                </a:lnTo>
                <a:lnTo>
                  <a:pt x="244" y="41"/>
                </a:lnTo>
                <a:lnTo>
                  <a:pt x="246" y="24"/>
                </a:lnTo>
                <a:lnTo>
                  <a:pt x="246" y="18"/>
                </a:lnTo>
                <a:lnTo>
                  <a:pt x="246" y="14"/>
                </a:lnTo>
                <a:lnTo>
                  <a:pt x="246" y="10"/>
                </a:lnTo>
                <a:lnTo>
                  <a:pt x="247" y="8"/>
                </a:lnTo>
                <a:lnTo>
                  <a:pt x="244" y="6"/>
                </a:lnTo>
                <a:lnTo>
                  <a:pt x="240" y="6"/>
                </a:lnTo>
                <a:lnTo>
                  <a:pt x="235" y="6"/>
                </a:lnTo>
                <a:lnTo>
                  <a:pt x="232" y="6"/>
                </a:lnTo>
                <a:lnTo>
                  <a:pt x="228" y="6"/>
                </a:lnTo>
                <a:lnTo>
                  <a:pt x="225" y="6"/>
                </a:lnTo>
                <a:lnTo>
                  <a:pt x="220" y="6"/>
                </a:lnTo>
                <a:lnTo>
                  <a:pt x="216" y="6"/>
                </a:lnTo>
                <a:lnTo>
                  <a:pt x="214" y="4"/>
                </a:lnTo>
                <a:lnTo>
                  <a:pt x="220" y="2"/>
                </a:lnTo>
                <a:lnTo>
                  <a:pt x="226" y="2"/>
                </a:lnTo>
                <a:lnTo>
                  <a:pt x="232" y="2"/>
                </a:lnTo>
                <a:lnTo>
                  <a:pt x="235" y="2"/>
                </a:lnTo>
                <a:lnTo>
                  <a:pt x="240" y="0"/>
                </a:lnTo>
                <a:lnTo>
                  <a:pt x="244" y="0"/>
                </a:lnTo>
                <a:lnTo>
                  <a:pt x="250" y="2"/>
                </a:lnTo>
                <a:lnTo>
                  <a:pt x="256" y="0"/>
                </a:lnTo>
                <a:lnTo>
                  <a:pt x="261" y="0"/>
                </a:lnTo>
                <a:lnTo>
                  <a:pt x="265" y="0"/>
                </a:lnTo>
                <a:lnTo>
                  <a:pt x="269" y="2"/>
                </a:lnTo>
                <a:lnTo>
                  <a:pt x="270" y="2"/>
                </a:lnTo>
                <a:lnTo>
                  <a:pt x="267" y="4"/>
                </a:lnTo>
                <a:lnTo>
                  <a:pt x="263" y="6"/>
                </a:lnTo>
                <a:lnTo>
                  <a:pt x="259" y="8"/>
                </a:lnTo>
                <a:lnTo>
                  <a:pt x="259" y="12"/>
                </a:lnTo>
                <a:lnTo>
                  <a:pt x="259" y="16"/>
                </a:lnTo>
                <a:lnTo>
                  <a:pt x="259" y="19"/>
                </a:lnTo>
                <a:lnTo>
                  <a:pt x="259" y="24"/>
                </a:lnTo>
                <a:lnTo>
                  <a:pt x="259" y="28"/>
                </a:lnTo>
                <a:lnTo>
                  <a:pt x="263" y="30"/>
                </a:lnTo>
                <a:lnTo>
                  <a:pt x="261" y="25"/>
                </a:lnTo>
                <a:lnTo>
                  <a:pt x="265" y="24"/>
                </a:lnTo>
                <a:lnTo>
                  <a:pt x="269" y="24"/>
                </a:lnTo>
                <a:lnTo>
                  <a:pt x="273" y="24"/>
                </a:lnTo>
                <a:lnTo>
                  <a:pt x="276" y="24"/>
                </a:lnTo>
                <a:lnTo>
                  <a:pt x="275" y="28"/>
                </a:lnTo>
                <a:lnTo>
                  <a:pt x="273" y="28"/>
                </a:lnTo>
                <a:lnTo>
                  <a:pt x="269" y="30"/>
                </a:lnTo>
                <a:lnTo>
                  <a:pt x="265" y="31"/>
                </a:lnTo>
                <a:lnTo>
                  <a:pt x="261" y="31"/>
                </a:lnTo>
                <a:lnTo>
                  <a:pt x="257" y="31"/>
                </a:lnTo>
                <a:lnTo>
                  <a:pt x="257" y="37"/>
                </a:lnTo>
                <a:lnTo>
                  <a:pt x="259" y="43"/>
                </a:lnTo>
                <a:lnTo>
                  <a:pt x="263" y="46"/>
                </a:lnTo>
                <a:lnTo>
                  <a:pt x="263" y="49"/>
                </a:lnTo>
                <a:lnTo>
                  <a:pt x="267" y="52"/>
                </a:lnTo>
                <a:lnTo>
                  <a:pt x="270" y="52"/>
                </a:lnTo>
                <a:lnTo>
                  <a:pt x="276" y="49"/>
                </a:lnTo>
                <a:lnTo>
                  <a:pt x="281" y="49"/>
                </a:lnTo>
                <a:lnTo>
                  <a:pt x="287" y="49"/>
                </a:lnTo>
                <a:lnTo>
                  <a:pt x="285" y="53"/>
                </a:lnTo>
                <a:lnTo>
                  <a:pt x="283" y="56"/>
                </a:lnTo>
                <a:lnTo>
                  <a:pt x="287" y="56"/>
                </a:lnTo>
                <a:lnTo>
                  <a:pt x="291" y="56"/>
                </a:lnTo>
                <a:lnTo>
                  <a:pt x="288" y="61"/>
                </a:lnTo>
                <a:lnTo>
                  <a:pt x="287" y="65"/>
                </a:lnTo>
                <a:lnTo>
                  <a:pt x="285" y="71"/>
                </a:lnTo>
                <a:lnTo>
                  <a:pt x="288" y="73"/>
                </a:lnTo>
                <a:lnTo>
                  <a:pt x="293" y="73"/>
                </a:lnTo>
                <a:lnTo>
                  <a:pt x="298" y="90"/>
                </a:lnTo>
                <a:lnTo>
                  <a:pt x="300" y="93"/>
                </a:lnTo>
                <a:lnTo>
                  <a:pt x="300" y="99"/>
                </a:lnTo>
                <a:lnTo>
                  <a:pt x="306" y="102"/>
                </a:lnTo>
                <a:lnTo>
                  <a:pt x="304" y="98"/>
                </a:lnTo>
                <a:lnTo>
                  <a:pt x="307" y="96"/>
                </a:lnTo>
                <a:lnTo>
                  <a:pt x="312" y="96"/>
                </a:lnTo>
                <a:lnTo>
                  <a:pt x="317" y="96"/>
                </a:lnTo>
                <a:lnTo>
                  <a:pt x="322" y="96"/>
                </a:lnTo>
                <a:lnTo>
                  <a:pt x="328" y="96"/>
                </a:lnTo>
                <a:lnTo>
                  <a:pt x="334" y="96"/>
                </a:lnTo>
                <a:lnTo>
                  <a:pt x="337" y="96"/>
                </a:lnTo>
                <a:lnTo>
                  <a:pt x="341" y="96"/>
                </a:lnTo>
                <a:lnTo>
                  <a:pt x="343" y="96"/>
                </a:lnTo>
                <a:lnTo>
                  <a:pt x="347" y="93"/>
                </a:lnTo>
                <a:lnTo>
                  <a:pt x="349" y="90"/>
                </a:lnTo>
                <a:lnTo>
                  <a:pt x="347" y="86"/>
                </a:lnTo>
                <a:lnTo>
                  <a:pt x="343" y="84"/>
                </a:lnTo>
                <a:lnTo>
                  <a:pt x="347" y="83"/>
                </a:lnTo>
                <a:lnTo>
                  <a:pt x="349" y="78"/>
                </a:lnTo>
                <a:lnTo>
                  <a:pt x="351" y="83"/>
                </a:lnTo>
                <a:lnTo>
                  <a:pt x="354" y="84"/>
                </a:lnTo>
                <a:lnTo>
                  <a:pt x="359" y="84"/>
                </a:lnTo>
                <a:lnTo>
                  <a:pt x="363" y="83"/>
                </a:lnTo>
                <a:lnTo>
                  <a:pt x="369" y="80"/>
                </a:lnTo>
                <a:lnTo>
                  <a:pt x="372" y="80"/>
                </a:lnTo>
                <a:lnTo>
                  <a:pt x="376" y="80"/>
                </a:lnTo>
                <a:lnTo>
                  <a:pt x="372" y="84"/>
                </a:lnTo>
                <a:lnTo>
                  <a:pt x="369" y="84"/>
                </a:lnTo>
                <a:lnTo>
                  <a:pt x="364" y="84"/>
                </a:lnTo>
                <a:lnTo>
                  <a:pt x="360" y="84"/>
                </a:lnTo>
                <a:lnTo>
                  <a:pt x="357" y="86"/>
                </a:lnTo>
                <a:lnTo>
                  <a:pt x="357" y="90"/>
                </a:lnTo>
                <a:lnTo>
                  <a:pt x="359" y="93"/>
                </a:lnTo>
                <a:lnTo>
                  <a:pt x="363" y="93"/>
                </a:lnTo>
                <a:lnTo>
                  <a:pt x="369" y="93"/>
                </a:lnTo>
                <a:lnTo>
                  <a:pt x="372" y="93"/>
                </a:lnTo>
                <a:lnTo>
                  <a:pt x="376" y="92"/>
                </a:lnTo>
                <a:lnTo>
                  <a:pt x="379" y="90"/>
                </a:lnTo>
                <a:lnTo>
                  <a:pt x="384" y="90"/>
                </a:lnTo>
                <a:lnTo>
                  <a:pt x="388" y="92"/>
                </a:lnTo>
                <a:lnTo>
                  <a:pt x="420" y="92"/>
                </a:lnTo>
                <a:lnTo>
                  <a:pt x="425" y="92"/>
                </a:lnTo>
                <a:lnTo>
                  <a:pt x="429" y="93"/>
                </a:lnTo>
                <a:lnTo>
                  <a:pt x="426" y="93"/>
                </a:lnTo>
                <a:lnTo>
                  <a:pt x="431" y="93"/>
                </a:lnTo>
                <a:lnTo>
                  <a:pt x="429" y="91"/>
                </a:lnTo>
                <a:lnTo>
                  <a:pt x="426" y="102"/>
                </a:lnTo>
                <a:lnTo>
                  <a:pt x="415" y="129"/>
                </a:lnTo>
                <a:lnTo>
                  <a:pt x="411" y="135"/>
                </a:lnTo>
                <a:lnTo>
                  <a:pt x="411" y="139"/>
                </a:lnTo>
                <a:lnTo>
                  <a:pt x="409" y="139"/>
                </a:lnTo>
                <a:lnTo>
                  <a:pt x="0" y="139"/>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880" name="Rectangle 296"/>
          <p:cNvSpPr>
            <a:spLocks noChangeArrowheads="1"/>
          </p:cNvSpPr>
          <p:nvPr/>
        </p:nvSpPr>
        <p:spPr bwMode="auto">
          <a:xfrm>
            <a:off x="8132470" y="3000376"/>
            <a:ext cx="553037"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MINESWEEP</a:t>
            </a:r>
          </a:p>
        </p:txBody>
      </p:sp>
      <p:sp>
        <p:nvSpPr>
          <p:cNvPr id="323881" name="Freeform 297"/>
          <p:cNvSpPr>
            <a:spLocks/>
          </p:cNvSpPr>
          <p:nvPr/>
        </p:nvSpPr>
        <p:spPr bwMode="auto">
          <a:xfrm>
            <a:off x="1652588" y="215900"/>
            <a:ext cx="762000" cy="222250"/>
          </a:xfrm>
          <a:custGeom>
            <a:avLst/>
            <a:gdLst/>
            <a:ahLst/>
            <a:cxnLst>
              <a:cxn ang="0">
                <a:pos x="50" y="49"/>
              </a:cxn>
              <a:cxn ang="0">
                <a:pos x="28" y="58"/>
              </a:cxn>
              <a:cxn ang="0">
                <a:pos x="0" y="108"/>
              </a:cxn>
              <a:cxn ang="0">
                <a:pos x="454" y="139"/>
              </a:cxn>
              <a:cxn ang="0">
                <a:pos x="433" y="89"/>
              </a:cxn>
              <a:cxn ang="0">
                <a:pos x="427" y="89"/>
              </a:cxn>
              <a:cxn ang="0">
                <a:pos x="421" y="86"/>
              </a:cxn>
              <a:cxn ang="0">
                <a:pos x="419" y="86"/>
              </a:cxn>
              <a:cxn ang="0">
                <a:pos x="412" y="91"/>
              </a:cxn>
              <a:cxn ang="0">
                <a:pos x="411" y="86"/>
              </a:cxn>
              <a:cxn ang="0">
                <a:pos x="406" y="80"/>
              </a:cxn>
              <a:cxn ang="0">
                <a:pos x="405" y="86"/>
              </a:cxn>
              <a:cxn ang="0">
                <a:pos x="400" y="91"/>
              </a:cxn>
              <a:cxn ang="0">
                <a:pos x="394" y="28"/>
              </a:cxn>
              <a:cxn ang="0">
                <a:pos x="393" y="24"/>
              </a:cxn>
              <a:cxn ang="0">
                <a:pos x="396" y="0"/>
              </a:cxn>
              <a:cxn ang="0">
                <a:pos x="391" y="8"/>
              </a:cxn>
              <a:cxn ang="0">
                <a:pos x="388" y="28"/>
              </a:cxn>
              <a:cxn ang="0">
                <a:pos x="388" y="86"/>
              </a:cxn>
              <a:cxn ang="0">
                <a:pos x="313" y="103"/>
              </a:cxn>
              <a:cxn ang="0">
                <a:pos x="315" y="91"/>
              </a:cxn>
              <a:cxn ang="0">
                <a:pos x="304" y="93"/>
              </a:cxn>
              <a:cxn ang="0">
                <a:pos x="283" y="103"/>
              </a:cxn>
              <a:cxn ang="0">
                <a:pos x="280" y="89"/>
              </a:cxn>
              <a:cxn ang="0">
                <a:pos x="280" y="47"/>
              </a:cxn>
              <a:cxn ang="0">
                <a:pos x="273" y="34"/>
              </a:cxn>
              <a:cxn ang="0">
                <a:pos x="280" y="22"/>
              </a:cxn>
              <a:cxn ang="0">
                <a:pos x="261" y="20"/>
              </a:cxn>
              <a:cxn ang="0">
                <a:pos x="255" y="41"/>
              </a:cxn>
              <a:cxn ang="0">
                <a:pos x="264" y="78"/>
              </a:cxn>
              <a:cxn ang="0">
                <a:pos x="240" y="95"/>
              </a:cxn>
              <a:cxn ang="0">
                <a:pos x="226" y="97"/>
              </a:cxn>
              <a:cxn ang="0">
                <a:pos x="211" y="86"/>
              </a:cxn>
              <a:cxn ang="0">
                <a:pos x="206" y="86"/>
              </a:cxn>
              <a:cxn ang="0">
                <a:pos x="158" y="97"/>
              </a:cxn>
              <a:cxn ang="0">
                <a:pos x="167" y="55"/>
              </a:cxn>
              <a:cxn ang="0">
                <a:pos x="144" y="47"/>
              </a:cxn>
              <a:cxn ang="0">
                <a:pos x="130" y="55"/>
              </a:cxn>
              <a:cxn ang="0">
                <a:pos x="144" y="25"/>
              </a:cxn>
              <a:cxn ang="0">
                <a:pos x="137" y="22"/>
              </a:cxn>
              <a:cxn ang="0">
                <a:pos x="127" y="22"/>
              </a:cxn>
              <a:cxn ang="0">
                <a:pos x="118" y="19"/>
              </a:cxn>
              <a:cxn ang="0">
                <a:pos x="125" y="28"/>
              </a:cxn>
              <a:cxn ang="0">
                <a:pos x="121" y="30"/>
              </a:cxn>
              <a:cxn ang="0">
                <a:pos x="113" y="55"/>
              </a:cxn>
              <a:cxn ang="0">
                <a:pos x="96" y="44"/>
              </a:cxn>
              <a:cxn ang="0">
                <a:pos x="71" y="64"/>
              </a:cxn>
            </a:cxnLst>
            <a:rect l="0" t="0" r="r" b="b"/>
            <a:pathLst>
              <a:path w="480" h="140">
                <a:moveTo>
                  <a:pt x="60" y="64"/>
                </a:moveTo>
                <a:lnTo>
                  <a:pt x="56" y="55"/>
                </a:lnTo>
                <a:lnTo>
                  <a:pt x="50" y="49"/>
                </a:lnTo>
                <a:lnTo>
                  <a:pt x="41" y="48"/>
                </a:lnTo>
                <a:lnTo>
                  <a:pt x="32" y="52"/>
                </a:lnTo>
                <a:lnTo>
                  <a:pt x="28" y="58"/>
                </a:lnTo>
                <a:lnTo>
                  <a:pt x="28" y="105"/>
                </a:lnTo>
                <a:lnTo>
                  <a:pt x="23" y="108"/>
                </a:lnTo>
                <a:lnTo>
                  <a:pt x="0" y="108"/>
                </a:lnTo>
                <a:lnTo>
                  <a:pt x="2" y="116"/>
                </a:lnTo>
                <a:lnTo>
                  <a:pt x="14" y="139"/>
                </a:lnTo>
                <a:lnTo>
                  <a:pt x="454" y="139"/>
                </a:lnTo>
                <a:lnTo>
                  <a:pt x="479" y="86"/>
                </a:lnTo>
                <a:lnTo>
                  <a:pt x="439" y="86"/>
                </a:lnTo>
                <a:lnTo>
                  <a:pt x="433" y="89"/>
                </a:lnTo>
                <a:lnTo>
                  <a:pt x="431" y="86"/>
                </a:lnTo>
                <a:lnTo>
                  <a:pt x="427" y="86"/>
                </a:lnTo>
                <a:lnTo>
                  <a:pt x="427" y="89"/>
                </a:lnTo>
                <a:lnTo>
                  <a:pt x="425" y="89"/>
                </a:lnTo>
                <a:lnTo>
                  <a:pt x="425" y="86"/>
                </a:lnTo>
                <a:lnTo>
                  <a:pt x="421" y="86"/>
                </a:lnTo>
                <a:lnTo>
                  <a:pt x="421" y="90"/>
                </a:lnTo>
                <a:lnTo>
                  <a:pt x="419" y="90"/>
                </a:lnTo>
                <a:lnTo>
                  <a:pt x="419" y="86"/>
                </a:lnTo>
                <a:lnTo>
                  <a:pt x="415" y="86"/>
                </a:lnTo>
                <a:lnTo>
                  <a:pt x="415" y="91"/>
                </a:lnTo>
                <a:lnTo>
                  <a:pt x="412" y="91"/>
                </a:lnTo>
                <a:lnTo>
                  <a:pt x="412" y="89"/>
                </a:lnTo>
                <a:lnTo>
                  <a:pt x="411" y="89"/>
                </a:lnTo>
                <a:lnTo>
                  <a:pt x="411" y="86"/>
                </a:lnTo>
                <a:lnTo>
                  <a:pt x="411" y="83"/>
                </a:lnTo>
                <a:lnTo>
                  <a:pt x="411" y="80"/>
                </a:lnTo>
                <a:lnTo>
                  <a:pt x="406" y="80"/>
                </a:lnTo>
                <a:lnTo>
                  <a:pt x="405" y="80"/>
                </a:lnTo>
                <a:lnTo>
                  <a:pt x="402" y="83"/>
                </a:lnTo>
                <a:lnTo>
                  <a:pt x="405" y="86"/>
                </a:lnTo>
                <a:lnTo>
                  <a:pt x="405" y="89"/>
                </a:lnTo>
                <a:lnTo>
                  <a:pt x="402" y="89"/>
                </a:lnTo>
                <a:lnTo>
                  <a:pt x="400" y="91"/>
                </a:lnTo>
                <a:lnTo>
                  <a:pt x="400" y="86"/>
                </a:lnTo>
                <a:lnTo>
                  <a:pt x="394" y="86"/>
                </a:lnTo>
                <a:lnTo>
                  <a:pt x="394" y="28"/>
                </a:lnTo>
                <a:lnTo>
                  <a:pt x="396" y="28"/>
                </a:lnTo>
                <a:lnTo>
                  <a:pt x="396" y="25"/>
                </a:lnTo>
                <a:lnTo>
                  <a:pt x="393" y="24"/>
                </a:lnTo>
                <a:lnTo>
                  <a:pt x="393" y="8"/>
                </a:lnTo>
                <a:lnTo>
                  <a:pt x="396" y="8"/>
                </a:lnTo>
                <a:lnTo>
                  <a:pt x="396" y="0"/>
                </a:lnTo>
                <a:lnTo>
                  <a:pt x="390" y="0"/>
                </a:lnTo>
                <a:lnTo>
                  <a:pt x="388" y="8"/>
                </a:lnTo>
                <a:lnTo>
                  <a:pt x="391" y="8"/>
                </a:lnTo>
                <a:lnTo>
                  <a:pt x="391" y="24"/>
                </a:lnTo>
                <a:lnTo>
                  <a:pt x="388" y="25"/>
                </a:lnTo>
                <a:lnTo>
                  <a:pt x="388" y="28"/>
                </a:lnTo>
                <a:lnTo>
                  <a:pt x="393" y="28"/>
                </a:lnTo>
                <a:lnTo>
                  <a:pt x="391" y="86"/>
                </a:lnTo>
                <a:lnTo>
                  <a:pt x="388" y="86"/>
                </a:lnTo>
                <a:lnTo>
                  <a:pt x="388" y="91"/>
                </a:lnTo>
                <a:lnTo>
                  <a:pt x="377" y="103"/>
                </a:lnTo>
                <a:lnTo>
                  <a:pt x="313" y="103"/>
                </a:lnTo>
                <a:lnTo>
                  <a:pt x="313" y="99"/>
                </a:lnTo>
                <a:lnTo>
                  <a:pt x="315" y="97"/>
                </a:lnTo>
                <a:lnTo>
                  <a:pt x="315" y="91"/>
                </a:lnTo>
                <a:lnTo>
                  <a:pt x="309" y="91"/>
                </a:lnTo>
                <a:lnTo>
                  <a:pt x="304" y="91"/>
                </a:lnTo>
                <a:lnTo>
                  <a:pt x="304" y="93"/>
                </a:lnTo>
                <a:lnTo>
                  <a:pt x="304" y="99"/>
                </a:lnTo>
                <a:lnTo>
                  <a:pt x="304" y="103"/>
                </a:lnTo>
                <a:lnTo>
                  <a:pt x="283" y="103"/>
                </a:lnTo>
                <a:lnTo>
                  <a:pt x="283" y="97"/>
                </a:lnTo>
                <a:lnTo>
                  <a:pt x="280" y="95"/>
                </a:lnTo>
                <a:lnTo>
                  <a:pt x="280" y="89"/>
                </a:lnTo>
                <a:lnTo>
                  <a:pt x="273" y="83"/>
                </a:lnTo>
                <a:lnTo>
                  <a:pt x="273" y="50"/>
                </a:lnTo>
                <a:lnTo>
                  <a:pt x="280" y="47"/>
                </a:lnTo>
                <a:lnTo>
                  <a:pt x="282" y="41"/>
                </a:lnTo>
                <a:lnTo>
                  <a:pt x="273" y="41"/>
                </a:lnTo>
                <a:lnTo>
                  <a:pt x="273" y="34"/>
                </a:lnTo>
                <a:lnTo>
                  <a:pt x="277" y="34"/>
                </a:lnTo>
                <a:lnTo>
                  <a:pt x="280" y="30"/>
                </a:lnTo>
                <a:lnTo>
                  <a:pt x="280" y="22"/>
                </a:lnTo>
                <a:lnTo>
                  <a:pt x="273" y="22"/>
                </a:lnTo>
                <a:lnTo>
                  <a:pt x="274" y="20"/>
                </a:lnTo>
                <a:lnTo>
                  <a:pt x="261" y="20"/>
                </a:lnTo>
                <a:lnTo>
                  <a:pt x="267" y="22"/>
                </a:lnTo>
                <a:lnTo>
                  <a:pt x="267" y="41"/>
                </a:lnTo>
                <a:lnTo>
                  <a:pt x="255" y="41"/>
                </a:lnTo>
                <a:lnTo>
                  <a:pt x="255" y="47"/>
                </a:lnTo>
                <a:lnTo>
                  <a:pt x="264" y="50"/>
                </a:lnTo>
                <a:lnTo>
                  <a:pt x="264" y="78"/>
                </a:lnTo>
                <a:lnTo>
                  <a:pt x="246" y="77"/>
                </a:lnTo>
                <a:lnTo>
                  <a:pt x="246" y="95"/>
                </a:lnTo>
                <a:lnTo>
                  <a:pt x="240" y="95"/>
                </a:lnTo>
                <a:lnTo>
                  <a:pt x="240" y="86"/>
                </a:lnTo>
                <a:lnTo>
                  <a:pt x="226" y="86"/>
                </a:lnTo>
                <a:lnTo>
                  <a:pt x="226" y="97"/>
                </a:lnTo>
                <a:lnTo>
                  <a:pt x="221" y="97"/>
                </a:lnTo>
                <a:lnTo>
                  <a:pt x="221" y="86"/>
                </a:lnTo>
                <a:lnTo>
                  <a:pt x="211" y="86"/>
                </a:lnTo>
                <a:lnTo>
                  <a:pt x="211" y="97"/>
                </a:lnTo>
                <a:lnTo>
                  <a:pt x="206" y="97"/>
                </a:lnTo>
                <a:lnTo>
                  <a:pt x="206" y="86"/>
                </a:lnTo>
                <a:lnTo>
                  <a:pt x="193" y="86"/>
                </a:lnTo>
                <a:lnTo>
                  <a:pt x="193" y="97"/>
                </a:lnTo>
                <a:lnTo>
                  <a:pt x="158" y="97"/>
                </a:lnTo>
                <a:lnTo>
                  <a:pt x="158" y="83"/>
                </a:lnTo>
                <a:lnTo>
                  <a:pt x="167" y="83"/>
                </a:lnTo>
                <a:lnTo>
                  <a:pt x="167" y="55"/>
                </a:lnTo>
                <a:lnTo>
                  <a:pt x="144" y="55"/>
                </a:lnTo>
                <a:lnTo>
                  <a:pt x="144" y="53"/>
                </a:lnTo>
                <a:lnTo>
                  <a:pt x="144" y="47"/>
                </a:lnTo>
                <a:lnTo>
                  <a:pt x="138" y="47"/>
                </a:lnTo>
                <a:lnTo>
                  <a:pt x="138" y="55"/>
                </a:lnTo>
                <a:lnTo>
                  <a:pt x="130" y="55"/>
                </a:lnTo>
                <a:lnTo>
                  <a:pt x="130" y="34"/>
                </a:lnTo>
                <a:lnTo>
                  <a:pt x="144" y="30"/>
                </a:lnTo>
                <a:lnTo>
                  <a:pt x="144" y="25"/>
                </a:lnTo>
                <a:lnTo>
                  <a:pt x="155" y="24"/>
                </a:lnTo>
                <a:lnTo>
                  <a:pt x="155" y="22"/>
                </a:lnTo>
                <a:lnTo>
                  <a:pt x="137" y="22"/>
                </a:lnTo>
                <a:lnTo>
                  <a:pt x="137" y="29"/>
                </a:lnTo>
                <a:lnTo>
                  <a:pt x="127" y="29"/>
                </a:lnTo>
                <a:lnTo>
                  <a:pt x="127" y="22"/>
                </a:lnTo>
                <a:lnTo>
                  <a:pt x="136" y="22"/>
                </a:lnTo>
                <a:lnTo>
                  <a:pt x="136" y="19"/>
                </a:lnTo>
                <a:lnTo>
                  <a:pt x="118" y="19"/>
                </a:lnTo>
                <a:lnTo>
                  <a:pt x="116" y="22"/>
                </a:lnTo>
                <a:lnTo>
                  <a:pt x="125" y="22"/>
                </a:lnTo>
                <a:lnTo>
                  <a:pt x="125" y="28"/>
                </a:lnTo>
                <a:lnTo>
                  <a:pt x="110" y="28"/>
                </a:lnTo>
                <a:lnTo>
                  <a:pt x="110" y="30"/>
                </a:lnTo>
                <a:lnTo>
                  <a:pt x="121" y="30"/>
                </a:lnTo>
                <a:lnTo>
                  <a:pt x="125" y="32"/>
                </a:lnTo>
                <a:lnTo>
                  <a:pt x="125" y="55"/>
                </a:lnTo>
                <a:lnTo>
                  <a:pt x="113" y="55"/>
                </a:lnTo>
                <a:lnTo>
                  <a:pt x="113" y="61"/>
                </a:lnTo>
                <a:lnTo>
                  <a:pt x="100" y="61"/>
                </a:lnTo>
                <a:lnTo>
                  <a:pt x="96" y="44"/>
                </a:lnTo>
                <a:lnTo>
                  <a:pt x="67" y="44"/>
                </a:lnTo>
                <a:lnTo>
                  <a:pt x="73" y="50"/>
                </a:lnTo>
                <a:lnTo>
                  <a:pt x="71" y="64"/>
                </a:lnTo>
                <a:lnTo>
                  <a:pt x="62" y="64"/>
                </a:lnTo>
                <a:lnTo>
                  <a:pt x="60" y="64"/>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882" name="Freeform 298"/>
          <p:cNvSpPr>
            <a:spLocks/>
          </p:cNvSpPr>
          <p:nvPr/>
        </p:nvSpPr>
        <p:spPr bwMode="auto">
          <a:xfrm>
            <a:off x="3481388" y="303214"/>
            <a:ext cx="692150" cy="58737"/>
          </a:xfrm>
          <a:custGeom>
            <a:avLst/>
            <a:gdLst/>
            <a:ahLst/>
            <a:cxnLst>
              <a:cxn ang="0">
                <a:pos x="0" y="36"/>
              </a:cxn>
              <a:cxn ang="0">
                <a:pos x="4" y="28"/>
              </a:cxn>
              <a:cxn ang="0">
                <a:pos x="4" y="25"/>
              </a:cxn>
              <a:cxn ang="0">
                <a:pos x="10" y="23"/>
              </a:cxn>
              <a:cxn ang="0">
                <a:pos x="14" y="23"/>
              </a:cxn>
              <a:cxn ang="0">
                <a:pos x="20" y="25"/>
              </a:cxn>
              <a:cxn ang="0">
                <a:pos x="23" y="30"/>
              </a:cxn>
              <a:cxn ang="0">
                <a:pos x="29" y="34"/>
              </a:cxn>
              <a:cxn ang="0">
                <a:pos x="34" y="34"/>
              </a:cxn>
              <a:cxn ang="0">
                <a:pos x="42" y="34"/>
              </a:cxn>
              <a:cxn ang="0">
                <a:pos x="50" y="34"/>
              </a:cxn>
              <a:cxn ang="0">
                <a:pos x="56" y="34"/>
              </a:cxn>
              <a:cxn ang="0">
                <a:pos x="129" y="23"/>
              </a:cxn>
              <a:cxn ang="0">
                <a:pos x="137" y="23"/>
              </a:cxn>
              <a:cxn ang="0">
                <a:pos x="143" y="23"/>
              </a:cxn>
              <a:cxn ang="0">
                <a:pos x="151" y="23"/>
              </a:cxn>
              <a:cxn ang="0">
                <a:pos x="159" y="23"/>
              </a:cxn>
              <a:cxn ang="0">
                <a:pos x="165" y="23"/>
              </a:cxn>
              <a:cxn ang="0">
                <a:pos x="170" y="23"/>
              </a:cxn>
              <a:cxn ang="0">
                <a:pos x="193" y="18"/>
              </a:cxn>
              <a:cxn ang="0">
                <a:pos x="195" y="13"/>
              </a:cxn>
              <a:cxn ang="0">
                <a:pos x="201" y="7"/>
              </a:cxn>
              <a:cxn ang="0">
                <a:pos x="206" y="0"/>
              </a:cxn>
              <a:cxn ang="0">
                <a:pos x="212" y="0"/>
              </a:cxn>
              <a:cxn ang="0">
                <a:pos x="222" y="0"/>
              </a:cxn>
              <a:cxn ang="0">
                <a:pos x="226" y="0"/>
              </a:cxn>
              <a:cxn ang="0">
                <a:pos x="232" y="0"/>
              </a:cxn>
              <a:cxn ang="0">
                <a:pos x="238" y="0"/>
              </a:cxn>
              <a:cxn ang="0">
                <a:pos x="243" y="0"/>
              </a:cxn>
              <a:cxn ang="0">
                <a:pos x="252" y="0"/>
              </a:cxn>
              <a:cxn ang="0">
                <a:pos x="256" y="0"/>
              </a:cxn>
              <a:cxn ang="0">
                <a:pos x="262" y="0"/>
              </a:cxn>
              <a:cxn ang="0">
                <a:pos x="268" y="2"/>
              </a:cxn>
              <a:cxn ang="0">
                <a:pos x="267" y="17"/>
              </a:cxn>
              <a:cxn ang="0">
                <a:pos x="272" y="17"/>
              </a:cxn>
              <a:cxn ang="0">
                <a:pos x="277" y="18"/>
              </a:cxn>
              <a:cxn ang="0">
                <a:pos x="282" y="18"/>
              </a:cxn>
              <a:cxn ang="0">
                <a:pos x="290" y="18"/>
              </a:cxn>
              <a:cxn ang="0">
                <a:pos x="296" y="18"/>
              </a:cxn>
              <a:cxn ang="0">
                <a:pos x="300" y="18"/>
              </a:cxn>
              <a:cxn ang="0">
                <a:pos x="307" y="18"/>
              </a:cxn>
              <a:cxn ang="0">
                <a:pos x="405" y="10"/>
              </a:cxn>
              <a:cxn ang="0">
                <a:pos x="410" y="10"/>
              </a:cxn>
              <a:cxn ang="0">
                <a:pos x="416" y="13"/>
              </a:cxn>
              <a:cxn ang="0">
                <a:pos x="422" y="16"/>
              </a:cxn>
              <a:cxn ang="0">
                <a:pos x="427" y="18"/>
              </a:cxn>
              <a:cxn ang="0">
                <a:pos x="435" y="36"/>
              </a:cxn>
              <a:cxn ang="0">
                <a:pos x="0" y="36"/>
              </a:cxn>
            </a:cxnLst>
            <a:rect l="0" t="0" r="r" b="b"/>
            <a:pathLst>
              <a:path w="436" h="37">
                <a:moveTo>
                  <a:pt x="0" y="36"/>
                </a:moveTo>
                <a:lnTo>
                  <a:pt x="4" y="28"/>
                </a:lnTo>
                <a:lnTo>
                  <a:pt x="4" y="25"/>
                </a:lnTo>
                <a:lnTo>
                  <a:pt x="10" y="23"/>
                </a:lnTo>
                <a:lnTo>
                  <a:pt x="14" y="23"/>
                </a:lnTo>
                <a:lnTo>
                  <a:pt x="20" y="25"/>
                </a:lnTo>
                <a:lnTo>
                  <a:pt x="23" y="30"/>
                </a:lnTo>
                <a:lnTo>
                  <a:pt x="29" y="34"/>
                </a:lnTo>
                <a:lnTo>
                  <a:pt x="34" y="34"/>
                </a:lnTo>
                <a:lnTo>
                  <a:pt x="42" y="34"/>
                </a:lnTo>
                <a:lnTo>
                  <a:pt x="50" y="34"/>
                </a:lnTo>
                <a:lnTo>
                  <a:pt x="56" y="34"/>
                </a:lnTo>
                <a:lnTo>
                  <a:pt x="129" y="23"/>
                </a:lnTo>
                <a:lnTo>
                  <a:pt x="137" y="23"/>
                </a:lnTo>
                <a:lnTo>
                  <a:pt x="143" y="23"/>
                </a:lnTo>
                <a:lnTo>
                  <a:pt x="151" y="23"/>
                </a:lnTo>
                <a:lnTo>
                  <a:pt x="159" y="23"/>
                </a:lnTo>
                <a:lnTo>
                  <a:pt x="165" y="23"/>
                </a:lnTo>
                <a:lnTo>
                  <a:pt x="170" y="23"/>
                </a:lnTo>
                <a:lnTo>
                  <a:pt x="193" y="18"/>
                </a:lnTo>
                <a:lnTo>
                  <a:pt x="195" y="13"/>
                </a:lnTo>
                <a:lnTo>
                  <a:pt x="201" y="7"/>
                </a:lnTo>
                <a:lnTo>
                  <a:pt x="206" y="0"/>
                </a:lnTo>
                <a:lnTo>
                  <a:pt x="212" y="0"/>
                </a:lnTo>
                <a:lnTo>
                  <a:pt x="222" y="0"/>
                </a:lnTo>
                <a:lnTo>
                  <a:pt x="226" y="0"/>
                </a:lnTo>
                <a:lnTo>
                  <a:pt x="232" y="0"/>
                </a:lnTo>
                <a:lnTo>
                  <a:pt x="238" y="0"/>
                </a:lnTo>
                <a:lnTo>
                  <a:pt x="243" y="0"/>
                </a:lnTo>
                <a:lnTo>
                  <a:pt x="252" y="0"/>
                </a:lnTo>
                <a:lnTo>
                  <a:pt x="256" y="0"/>
                </a:lnTo>
                <a:lnTo>
                  <a:pt x="262" y="0"/>
                </a:lnTo>
                <a:lnTo>
                  <a:pt x="268" y="2"/>
                </a:lnTo>
                <a:lnTo>
                  <a:pt x="267" y="17"/>
                </a:lnTo>
                <a:lnTo>
                  <a:pt x="272" y="17"/>
                </a:lnTo>
                <a:lnTo>
                  <a:pt x="277" y="18"/>
                </a:lnTo>
                <a:lnTo>
                  <a:pt x="282" y="18"/>
                </a:lnTo>
                <a:lnTo>
                  <a:pt x="290" y="18"/>
                </a:lnTo>
                <a:lnTo>
                  <a:pt x="296" y="18"/>
                </a:lnTo>
                <a:lnTo>
                  <a:pt x="300" y="18"/>
                </a:lnTo>
                <a:lnTo>
                  <a:pt x="307" y="18"/>
                </a:lnTo>
                <a:lnTo>
                  <a:pt x="405" y="10"/>
                </a:lnTo>
                <a:lnTo>
                  <a:pt x="410" y="10"/>
                </a:lnTo>
                <a:lnTo>
                  <a:pt x="416" y="13"/>
                </a:lnTo>
                <a:lnTo>
                  <a:pt x="422" y="16"/>
                </a:lnTo>
                <a:lnTo>
                  <a:pt x="427" y="18"/>
                </a:lnTo>
                <a:lnTo>
                  <a:pt x="435" y="36"/>
                </a:lnTo>
                <a:lnTo>
                  <a:pt x="0" y="3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883" name="Rectangle 299"/>
          <p:cNvSpPr>
            <a:spLocks noChangeArrowheads="1"/>
          </p:cNvSpPr>
          <p:nvPr/>
        </p:nvSpPr>
        <p:spPr bwMode="auto">
          <a:xfrm>
            <a:off x="3551239" y="381001"/>
            <a:ext cx="492122" cy="189153"/>
          </a:xfrm>
          <a:prstGeom prst="rect">
            <a:avLst/>
          </a:prstGeom>
          <a:noFill/>
          <a:ln w="12700">
            <a:noFill/>
            <a:miter lim="800000"/>
            <a:headEnd/>
            <a:tailEnd/>
          </a:ln>
          <a:effectLst/>
        </p:spPr>
        <p:txBody>
          <a:bodyPr wrap="none" lIns="111125" tIns="55562" rIns="111125" bIns="55562">
            <a:spAutoFit/>
          </a:bodyPr>
          <a:lstStyle/>
          <a:p>
            <a:pPr defTabSz="1096884">
              <a:spcBef>
                <a:spcPct val="0"/>
              </a:spcBef>
            </a:pPr>
            <a:r>
              <a:rPr lang="en-US" sz="500">
                <a:solidFill>
                  <a:srgbClr val="000000"/>
                </a:solidFill>
                <a:cs typeface="Times New Roman" charset="0"/>
              </a:rPr>
              <a:t>CHARLIE II</a:t>
            </a:r>
          </a:p>
        </p:txBody>
      </p:sp>
      <p:grpSp>
        <p:nvGrpSpPr>
          <p:cNvPr id="323884" name="Group 300"/>
          <p:cNvGrpSpPr>
            <a:grpSpLocks/>
          </p:cNvGrpSpPr>
          <p:nvPr/>
        </p:nvGrpSpPr>
        <p:grpSpPr bwMode="auto">
          <a:xfrm>
            <a:off x="1595439" y="138113"/>
            <a:ext cx="4478337" cy="3079750"/>
            <a:chOff x="45" y="87"/>
            <a:chExt cx="2821" cy="1940"/>
          </a:xfrm>
        </p:grpSpPr>
        <p:sp>
          <p:nvSpPr>
            <p:cNvPr id="323885" name="Line 301"/>
            <p:cNvSpPr>
              <a:spLocks noChangeShapeType="1"/>
            </p:cNvSpPr>
            <p:nvPr/>
          </p:nvSpPr>
          <p:spPr bwMode="auto">
            <a:xfrm>
              <a:off x="2301" y="91"/>
              <a:ext cx="0" cy="1932"/>
            </a:xfrm>
            <a:prstGeom prst="line">
              <a:avLst/>
            </a:prstGeom>
            <a:noFill/>
            <a:ln w="12700">
              <a:solidFill>
                <a:srgbClr val="000000"/>
              </a:solidFill>
              <a:round/>
              <a:headEnd/>
              <a:tailEnd/>
            </a:ln>
            <a:effectLst/>
          </p:spPr>
          <p:txBody>
            <a:bodyPr wrap="none" anchor="ctr"/>
            <a:lstStyle/>
            <a:p>
              <a:endParaRPr lang="en-US"/>
            </a:p>
          </p:txBody>
        </p:sp>
        <p:sp>
          <p:nvSpPr>
            <p:cNvPr id="323886" name="Line 302"/>
            <p:cNvSpPr>
              <a:spLocks noChangeShapeType="1"/>
            </p:cNvSpPr>
            <p:nvPr/>
          </p:nvSpPr>
          <p:spPr bwMode="auto">
            <a:xfrm>
              <a:off x="1736" y="91"/>
              <a:ext cx="0" cy="1932"/>
            </a:xfrm>
            <a:prstGeom prst="line">
              <a:avLst/>
            </a:prstGeom>
            <a:noFill/>
            <a:ln w="12700">
              <a:solidFill>
                <a:srgbClr val="000000"/>
              </a:solidFill>
              <a:round/>
              <a:headEnd/>
              <a:tailEnd/>
            </a:ln>
            <a:effectLst/>
          </p:spPr>
          <p:txBody>
            <a:bodyPr wrap="none" anchor="ctr"/>
            <a:lstStyle/>
            <a:p>
              <a:endParaRPr lang="en-US"/>
            </a:p>
          </p:txBody>
        </p:sp>
        <p:sp>
          <p:nvSpPr>
            <p:cNvPr id="323887" name="Line 303"/>
            <p:cNvSpPr>
              <a:spLocks noChangeShapeType="1"/>
            </p:cNvSpPr>
            <p:nvPr/>
          </p:nvSpPr>
          <p:spPr bwMode="auto">
            <a:xfrm>
              <a:off x="1177" y="91"/>
              <a:ext cx="0" cy="1932"/>
            </a:xfrm>
            <a:prstGeom prst="line">
              <a:avLst/>
            </a:prstGeom>
            <a:noFill/>
            <a:ln w="12700">
              <a:solidFill>
                <a:srgbClr val="000000"/>
              </a:solidFill>
              <a:round/>
              <a:headEnd/>
              <a:tailEnd/>
            </a:ln>
            <a:effectLst/>
          </p:spPr>
          <p:txBody>
            <a:bodyPr wrap="none" anchor="ctr"/>
            <a:lstStyle/>
            <a:p>
              <a:endParaRPr lang="en-US"/>
            </a:p>
          </p:txBody>
        </p:sp>
        <p:sp>
          <p:nvSpPr>
            <p:cNvPr id="323888" name="Line 304"/>
            <p:cNvSpPr>
              <a:spLocks noChangeShapeType="1"/>
            </p:cNvSpPr>
            <p:nvPr/>
          </p:nvSpPr>
          <p:spPr bwMode="auto">
            <a:xfrm flipH="1">
              <a:off x="606" y="91"/>
              <a:ext cx="9" cy="1932"/>
            </a:xfrm>
            <a:prstGeom prst="line">
              <a:avLst/>
            </a:prstGeom>
            <a:noFill/>
            <a:ln w="12700">
              <a:solidFill>
                <a:srgbClr val="000000"/>
              </a:solidFill>
              <a:round/>
              <a:headEnd/>
              <a:tailEnd/>
            </a:ln>
            <a:effectLst/>
          </p:spPr>
          <p:txBody>
            <a:bodyPr wrap="none" anchor="ctr"/>
            <a:lstStyle/>
            <a:p>
              <a:endParaRPr lang="en-US"/>
            </a:p>
          </p:txBody>
        </p:sp>
        <p:grpSp>
          <p:nvGrpSpPr>
            <p:cNvPr id="323889" name="Group 305"/>
            <p:cNvGrpSpPr>
              <a:grpSpLocks/>
            </p:cNvGrpSpPr>
            <p:nvPr/>
          </p:nvGrpSpPr>
          <p:grpSpPr bwMode="auto">
            <a:xfrm>
              <a:off x="45" y="87"/>
              <a:ext cx="2821" cy="1940"/>
              <a:chOff x="45" y="87"/>
              <a:chExt cx="2821" cy="1940"/>
            </a:xfrm>
          </p:grpSpPr>
          <p:sp>
            <p:nvSpPr>
              <p:cNvPr id="323890" name="Line 306"/>
              <p:cNvSpPr>
                <a:spLocks noChangeShapeType="1"/>
              </p:cNvSpPr>
              <p:nvPr/>
            </p:nvSpPr>
            <p:spPr bwMode="auto">
              <a:xfrm>
                <a:off x="49" y="569"/>
                <a:ext cx="2813" cy="0"/>
              </a:xfrm>
              <a:prstGeom prst="line">
                <a:avLst/>
              </a:prstGeom>
              <a:noFill/>
              <a:ln w="12700">
                <a:solidFill>
                  <a:srgbClr val="000000"/>
                </a:solidFill>
                <a:round/>
                <a:headEnd/>
                <a:tailEnd/>
              </a:ln>
              <a:effectLst/>
            </p:spPr>
            <p:txBody>
              <a:bodyPr wrap="none" anchor="ctr"/>
              <a:lstStyle/>
              <a:p>
                <a:endParaRPr lang="en-US"/>
              </a:p>
            </p:txBody>
          </p:sp>
          <p:sp>
            <p:nvSpPr>
              <p:cNvPr id="323891" name="Line 307"/>
              <p:cNvSpPr>
                <a:spLocks noChangeShapeType="1"/>
              </p:cNvSpPr>
              <p:nvPr/>
            </p:nvSpPr>
            <p:spPr bwMode="auto">
              <a:xfrm>
                <a:off x="49" y="1058"/>
                <a:ext cx="2813" cy="0"/>
              </a:xfrm>
              <a:prstGeom prst="line">
                <a:avLst/>
              </a:prstGeom>
              <a:noFill/>
              <a:ln w="12700">
                <a:solidFill>
                  <a:srgbClr val="000000"/>
                </a:solidFill>
                <a:round/>
                <a:headEnd/>
                <a:tailEnd/>
              </a:ln>
              <a:effectLst/>
            </p:spPr>
            <p:txBody>
              <a:bodyPr wrap="none" anchor="ctr"/>
              <a:lstStyle/>
              <a:p>
                <a:endParaRPr lang="en-US"/>
              </a:p>
            </p:txBody>
          </p:sp>
          <p:sp>
            <p:nvSpPr>
              <p:cNvPr id="323892" name="Line 308"/>
              <p:cNvSpPr>
                <a:spLocks noChangeShapeType="1"/>
              </p:cNvSpPr>
              <p:nvPr/>
            </p:nvSpPr>
            <p:spPr bwMode="auto">
              <a:xfrm>
                <a:off x="49" y="1539"/>
                <a:ext cx="2813" cy="0"/>
              </a:xfrm>
              <a:prstGeom prst="line">
                <a:avLst/>
              </a:prstGeom>
              <a:noFill/>
              <a:ln w="12700">
                <a:solidFill>
                  <a:srgbClr val="000000"/>
                </a:solidFill>
                <a:round/>
                <a:headEnd/>
                <a:tailEnd/>
              </a:ln>
              <a:effectLst/>
            </p:spPr>
            <p:txBody>
              <a:bodyPr wrap="none" anchor="ctr"/>
              <a:lstStyle/>
              <a:p>
                <a:endParaRPr lang="en-US"/>
              </a:p>
            </p:txBody>
          </p:sp>
          <p:grpSp>
            <p:nvGrpSpPr>
              <p:cNvPr id="323893" name="Group 309"/>
              <p:cNvGrpSpPr>
                <a:grpSpLocks/>
              </p:cNvGrpSpPr>
              <p:nvPr/>
            </p:nvGrpSpPr>
            <p:grpSpPr bwMode="auto">
              <a:xfrm>
                <a:off x="45" y="87"/>
                <a:ext cx="2821" cy="1940"/>
                <a:chOff x="45" y="87"/>
                <a:chExt cx="2821" cy="1940"/>
              </a:xfrm>
            </p:grpSpPr>
            <p:sp>
              <p:nvSpPr>
                <p:cNvPr id="323894" name="Line 310"/>
                <p:cNvSpPr>
                  <a:spLocks noChangeShapeType="1"/>
                </p:cNvSpPr>
                <p:nvPr/>
              </p:nvSpPr>
              <p:spPr bwMode="auto">
                <a:xfrm>
                  <a:off x="45" y="91"/>
                  <a:ext cx="0" cy="1932"/>
                </a:xfrm>
                <a:prstGeom prst="line">
                  <a:avLst/>
                </a:prstGeom>
                <a:noFill/>
                <a:ln w="12700">
                  <a:solidFill>
                    <a:srgbClr val="000000"/>
                  </a:solidFill>
                  <a:round/>
                  <a:headEnd/>
                  <a:tailEnd/>
                </a:ln>
                <a:effectLst/>
              </p:spPr>
              <p:txBody>
                <a:bodyPr wrap="none" anchor="ctr"/>
                <a:lstStyle/>
                <a:p>
                  <a:endParaRPr lang="en-US"/>
                </a:p>
              </p:txBody>
            </p:sp>
            <p:sp>
              <p:nvSpPr>
                <p:cNvPr id="323895" name="Line 311"/>
                <p:cNvSpPr>
                  <a:spLocks noChangeShapeType="1"/>
                </p:cNvSpPr>
                <p:nvPr/>
              </p:nvSpPr>
              <p:spPr bwMode="auto">
                <a:xfrm>
                  <a:off x="2866" y="91"/>
                  <a:ext cx="0" cy="1932"/>
                </a:xfrm>
                <a:prstGeom prst="line">
                  <a:avLst/>
                </a:prstGeom>
                <a:noFill/>
                <a:ln w="12700">
                  <a:solidFill>
                    <a:srgbClr val="000000"/>
                  </a:solidFill>
                  <a:round/>
                  <a:headEnd/>
                  <a:tailEnd/>
                </a:ln>
                <a:effectLst/>
              </p:spPr>
              <p:txBody>
                <a:bodyPr wrap="none" anchor="ctr"/>
                <a:lstStyle/>
                <a:p>
                  <a:endParaRPr lang="en-US"/>
                </a:p>
              </p:txBody>
            </p:sp>
            <p:sp>
              <p:nvSpPr>
                <p:cNvPr id="323896" name="Line 312"/>
                <p:cNvSpPr>
                  <a:spLocks noChangeShapeType="1"/>
                </p:cNvSpPr>
                <p:nvPr/>
              </p:nvSpPr>
              <p:spPr bwMode="auto">
                <a:xfrm>
                  <a:off x="49" y="87"/>
                  <a:ext cx="2813" cy="0"/>
                </a:xfrm>
                <a:prstGeom prst="line">
                  <a:avLst/>
                </a:prstGeom>
                <a:noFill/>
                <a:ln w="12700">
                  <a:solidFill>
                    <a:srgbClr val="000000"/>
                  </a:solidFill>
                  <a:round/>
                  <a:headEnd/>
                  <a:tailEnd/>
                </a:ln>
                <a:effectLst/>
              </p:spPr>
              <p:txBody>
                <a:bodyPr wrap="none" anchor="ctr"/>
                <a:lstStyle/>
                <a:p>
                  <a:endParaRPr lang="en-US"/>
                </a:p>
              </p:txBody>
            </p:sp>
            <p:sp>
              <p:nvSpPr>
                <p:cNvPr id="323897" name="Line 313"/>
                <p:cNvSpPr>
                  <a:spLocks noChangeShapeType="1"/>
                </p:cNvSpPr>
                <p:nvPr/>
              </p:nvSpPr>
              <p:spPr bwMode="auto">
                <a:xfrm>
                  <a:off x="49" y="2027"/>
                  <a:ext cx="2813" cy="0"/>
                </a:xfrm>
                <a:prstGeom prst="line">
                  <a:avLst/>
                </a:prstGeom>
                <a:noFill/>
                <a:ln w="12700">
                  <a:solidFill>
                    <a:srgbClr val="000000"/>
                  </a:solidFill>
                  <a:round/>
                  <a:headEnd/>
                  <a:tailEnd/>
                </a:ln>
                <a:effectLst/>
              </p:spPr>
              <p:txBody>
                <a:bodyPr wrap="none" anchor="ctr"/>
                <a:lstStyle/>
                <a:p>
                  <a:endParaRPr lang="en-US"/>
                </a:p>
              </p:txBody>
            </p:sp>
          </p:grpSp>
        </p:grpSp>
      </p:grpSp>
      <p:sp>
        <p:nvSpPr>
          <p:cNvPr id="323898" name="Freeform 314"/>
          <p:cNvSpPr>
            <a:spLocks/>
          </p:cNvSpPr>
          <p:nvPr/>
        </p:nvSpPr>
        <p:spPr bwMode="auto">
          <a:xfrm>
            <a:off x="3462338" y="646114"/>
            <a:ext cx="654050" cy="84137"/>
          </a:xfrm>
          <a:custGeom>
            <a:avLst/>
            <a:gdLst/>
            <a:ahLst/>
            <a:cxnLst>
              <a:cxn ang="0">
                <a:pos x="0" y="45"/>
              </a:cxn>
              <a:cxn ang="0">
                <a:pos x="4" y="45"/>
              </a:cxn>
              <a:cxn ang="0">
                <a:pos x="11" y="47"/>
              </a:cxn>
              <a:cxn ang="0">
                <a:pos x="36" y="46"/>
              </a:cxn>
              <a:cxn ang="0">
                <a:pos x="64" y="42"/>
              </a:cxn>
              <a:cxn ang="0">
                <a:pos x="68" y="37"/>
              </a:cxn>
              <a:cxn ang="0">
                <a:pos x="78" y="41"/>
              </a:cxn>
              <a:cxn ang="0">
                <a:pos x="95" y="37"/>
              </a:cxn>
              <a:cxn ang="0">
                <a:pos x="97" y="33"/>
              </a:cxn>
              <a:cxn ang="0">
                <a:pos x="155" y="33"/>
              </a:cxn>
              <a:cxn ang="0">
                <a:pos x="156" y="35"/>
              </a:cxn>
              <a:cxn ang="0">
                <a:pos x="191" y="35"/>
              </a:cxn>
              <a:cxn ang="0">
                <a:pos x="189" y="5"/>
              </a:cxn>
              <a:cxn ang="0">
                <a:pos x="234" y="4"/>
              </a:cxn>
              <a:cxn ang="0">
                <a:pos x="278" y="0"/>
              </a:cxn>
              <a:cxn ang="0">
                <a:pos x="278" y="30"/>
              </a:cxn>
              <a:cxn ang="0">
                <a:pos x="353" y="30"/>
              </a:cxn>
              <a:cxn ang="0">
                <a:pos x="376" y="33"/>
              </a:cxn>
              <a:cxn ang="0">
                <a:pos x="393" y="37"/>
              </a:cxn>
              <a:cxn ang="0">
                <a:pos x="411" y="51"/>
              </a:cxn>
              <a:cxn ang="0">
                <a:pos x="5" y="52"/>
              </a:cxn>
              <a:cxn ang="0">
                <a:pos x="1" y="52"/>
              </a:cxn>
              <a:cxn ang="0">
                <a:pos x="0" y="45"/>
              </a:cxn>
            </a:cxnLst>
            <a:rect l="0" t="0" r="r" b="b"/>
            <a:pathLst>
              <a:path w="412" h="53">
                <a:moveTo>
                  <a:pt x="0" y="45"/>
                </a:moveTo>
                <a:lnTo>
                  <a:pt x="4" y="45"/>
                </a:lnTo>
                <a:lnTo>
                  <a:pt x="11" y="47"/>
                </a:lnTo>
                <a:lnTo>
                  <a:pt x="36" y="46"/>
                </a:lnTo>
                <a:lnTo>
                  <a:pt x="64" y="42"/>
                </a:lnTo>
                <a:lnTo>
                  <a:pt x="68" y="37"/>
                </a:lnTo>
                <a:lnTo>
                  <a:pt x="78" y="41"/>
                </a:lnTo>
                <a:lnTo>
                  <a:pt x="95" y="37"/>
                </a:lnTo>
                <a:lnTo>
                  <a:pt x="97" y="33"/>
                </a:lnTo>
                <a:lnTo>
                  <a:pt x="155" y="33"/>
                </a:lnTo>
                <a:lnTo>
                  <a:pt x="156" y="35"/>
                </a:lnTo>
                <a:lnTo>
                  <a:pt x="191" y="35"/>
                </a:lnTo>
                <a:lnTo>
                  <a:pt x="189" y="5"/>
                </a:lnTo>
                <a:lnTo>
                  <a:pt x="234" y="4"/>
                </a:lnTo>
                <a:lnTo>
                  <a:pt x="278" y="0"/>
                </a:lnTo>
                <a:lnTo>
                  <a:pt x="278" y="30"/>
                </a:lnTo>
                <a:lnTo>
                  <a:pt x="353" y="30"/>
                </a:lnTo>
                <a:lnTo>
                  <a:pt x="376" y="33"/>
                </a:lnTo>
                <a:lnTo>
                  <a:pt x="393" y="37"/>
                </a:lnTo>
                <a:lnTo>
                  <a:pt x="411" y="51"/>
                </a:lnTo>
                <a:lnTo>
                  <a:pt x="5" y="52"/>
                </a:lnTo>
                <a:lnTo>
                  <a:pt x="1" y="52"/>
                </a:lnTo>
                <a:lnTo>
                  <a:pt x="0" y="45"/>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899" name="Rectangle 315"/>
          <p:cNvSpPr>
            <a:spLocks noChangeArrowheads="1"/>
          </p:cNvSpPr>
          <p:nvPr/>
        </p:nvSpPr>
        <p:spPr bwMode="auto">
          <a:xfrm>
            <a:off x="3663086" y="744539"/>
            <a:ext cx="343043"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KILO</a:t>
            </a:r>
          </a:p>
        </p:txBody>
      </p:sp>
      <p:sp>
        <p:nvSpPr>
          <p:cNvPr id="323900" name="Freeform 316"/>
          <p:cNvSpPr>
            <a:spLocks/>
          </p:cNvSpPr>
          <p:nvPr/>
        </p:nvSpPr>
        <p:spPr bwMode="auto">
          <a:xfrm>
            <a:off x="1690688" y="439738"/>
            <a:ext cx="733425" cy="204787"/>
          </a:xfrm>
          <a:custGeom>
            <a:avLst/>
            <a:gdLst/>
            <a:ahLst/>
            <a:cxnLst>
              <a:cxn ang="0">
                <a:pos x="0" y="84"/>
              </a:cxn>
              <a:cxn ang="0">
                <a:pos x="66" y="72"/>
              </a:cxn>
              <a:cxn ang="0">
                <a:pos x="73" y="68"/>
              </a:cxn>
              <a:cxn ang="0">
                <a:pos x="89" y="63"/>
              </a:cxn>
              <a:cxn ang="0">
                <a:pos x="97" y="63"/>
              </a:cxn>
              <a:cxn ang="0">
                <a:pos x="103" y="56"/>
              </a:cxn>
              <a:cxn ang="0">
                <a:pos x="103" y="44"/>
              </a:cxn>
              <a:cxn ang="0">
                <a:pos x="112" y="56"/>
              </a:cxn>
              <a:cxn ang="0">
                <a:pos x="121" y="42"/>
              </a:cxn>
              <a:cxn ang="0">
                <a:pos x="170" y="17"/>
              </a:cxn>
              <a:cxn ang="0">
                <a:pos x="156" y="10"/>
              </a:cxn>
              <a:cxn ang="0">
                <a:pos x="170" y="5"/>
              </a:cxn>
              <a:cxn ang="0">
                <a:pos x="166" y="4"/>
              </a:cxn>
              <a:cxn ang="0">
                <a:pos x="184" y="5"/>
              </a:cxn>
              <a:cxn ang="0">
                <a:pos x="178" y="10"/>
              </a:cxn>
              <a:cxn ang="0">
                <a:pos x="190" y="17"/>
              </a:cxn>
              <a:cxn ang="0">
                <a:pos x="182" y="19"/>
              </a:cxn>
              <a:cxn ang="0">
                <a:pos x="190" y="42"/>
              </a:cxn>
              <a:cxn ang="0">
                <a:pos x="197" y="37"/>
              </a:cxn>
              <a:cxn ang="0">
                <a:pos x="194" y="33"/>
              </a:cxn>
              <a:cxn ang="0">
                <a:pos x="200" y="35"/>
              </a:cxn>
              <a:cxn ang="0">
                <a:pos x="198" y="37"/>
              </a:cxn>
              <a:cxn ang="0">
                <a:pos x="202" y="39"/>
              </a:cxn>
              <a:cxn ang="0">
                <a:pos x="200" y="49"/>
              </a:cxn>
              <a:cxn ang="0">
                <a:pos x="212" y="56"/>
              </a:cxn>
              <a:cxn ang="0">
                <a:pos x="221" y="84"/>
              </a:cxn>
              <a:cxn ang="0">
                <a:pos x="235" y="77"/>
              </a:cxn>
              <a:cxn ang="0">
                <a:pos x="237" y="69"/>
              </a:cxn>
              <a:cxn ang="0">
                <a:pos x="244" y="68"/>
              </a:cxn>
              <a:cxn ang="0">
                <a:pos x="246" y="69"/>
              </a:cxn>
              <a:cxn ang="0">
                <a:pos x="251" y="100"/>
              </a:cxn>
              <a:cxn ang="0">
                <a:pos x="263" y="89"/>
              </a:cxn>
              <a:cxn ang="0">
                <a:pos x="267" y="100"/>
              </a:cxn>
              <a:cxn ang="0">
                <a:pos x="369" y="100"/>
              </a:cxn>
              <a:cxn ang="0">
                <a:pos x="372" y="98"/>
              </a:cxn>
              <a:cxn ang="0">
                <a:pos x="389" y="91"/>
              </a:cxn>
              <a:cxn ang="0">
                <a:pos x="391" y="91"/>
              </a:cxn>
              <a:cxn ang="0">
                <a:pos x="395" y="96"/>
              </a:cxn>
              <a:cxn ang="0">
                <a:pos x="396" y="93"/>
              </a:cxn>
              <a:cxn ang="0">
                <a:pos x="400" y="91"/>
              </a:cxn>
              <a:cxn ang="0">
                <a:pos x="406" y="93"/>
              </a:cxn>
              <a:cxn ang="0">
                <a:pos x="412" y="89"/>
              </a:cxn>
              <a:cxn ang="0">
                <a:pos x="417" y="81"/>
              </a:cxn>
              <a:cxn ang="0">
                <a:pos x="427" y="84"/>
              </a:cxn>
              <a:cxn ang="0">
                <a:pos x="433" y="85"/>
              </a:cxn>
              <a:cxn ang="0">
                <a:pos x="431" y="93"/>
              </a:cxn>
              <a:cxn ang="0">
                <a:pos x="441" y="91"/>
              </a:cxn>
              <a:cxn ang="0">
                <a:pos x="455" y="91"/>
              </a:cxn>
              <a:cxn ang="0">
                <a:pos x="445" y="128"/>
              </a:cxn>
              <a:cxn ang="0">
                <a:pos x="6" y="123"/>
              </a:cxn>
            </a:cxnLst>
            <a:rect l="0" t="0" r="r" b="b"/>
            <a:pathLst>
              <a:path w="462" h="129">
                <a:moveTo>
                  <a:pt x="6" y="123"/>
                </a:moveTo>
                <a:lnTo>
                  <a:pt x="0" y="84"/>
                </a:lnTo>
                <a:lnTo>
                  <a:pt x="65" y="84"/>
                </a:lnTo>
                <a:lnTo>
                  <a:pt x="66" y="72"/>
                </a:lnTo>
                <a:lnTo>
                  <a:pt x="72" y="73"/>
                </a:lnTo>
                <a:lnTo>
                  <a:pt x="73" y="68"/>
                </a:lnTo>
                <a:lnTo>
                  <a:pt x="72" y="63"/>
                </a:lnTo>
                <a:lnTo>
                  <a:pt x="89" y="63"/>
                </a:lnTo>
                <a:lnTo>
                  <a:pt x="89" y="68"/>
                </a:lnTo>
                <a:lnTo>
                  <a:pt x="97" y="63"/>
                </a:lnTo>
                <a:lnTo>
                  <a:pt x="100" y="59"/>
                </a:lnTo>
                <a:lnTo>
                  <a:pt x="103" y="56"/>
                </a:lnTo>
                <a:lnTo>
                  <a:pt x="103" y="51"/>
                </a:lnTo>
                <a:lnTo>
                  <a:pt x="103" y="44"/>
                </a:lnTo>
                <a:lnTo>
                  <a:pt x="112" y="44"/>
                </a:lnTo>
                <a:lnTo>
                  <a:pt x="112" y="56"/>
                </a:lnTo>
                <a:lnTo>
                  <a:pt x="120" y="56"/>
                </a:lnTo>
                <a:lnTo>
                  <a:pt x="121" y="42"/>
                </a:lnTo>
                <a:lnTo>
                  <a:pt x="168" y="42"/>
                </a:lnTo>
                <a:lnTo>
                  <a:pt x="170" y="17"/>
                </a:lnTo>
                <a:lnTo>
                  <a:pt x="156" y="17"/>
                </a:lnTo>
                <a:lnTo>
                  <a:pt x="156" y="10"/>
                </a:lnTo>
                <a:lnTo>
                  <a:pt x="170" y="10"/>
                </a:lnTo>
                <a:lnTo>
                  <a:pt x="170" y="5"/>
                </a:lnTo>
                <a:lnTo>
                  <a:pt x="166" y="5"/>
                </a:lnTo>
                <a:lnTo>
                  <a:pt x="166" y="4"/>
                </a:lnTo>
                <a:lnTo>
                  <a:pt x="185" y="0"/>
                </a:lnTo>
                <a:lnTo>
                  <a:pt x="184" y="5"/>
                </a:lnTo>
                <a:lnTo>
                  <a:pt x="178" y="5"/>
                </a:lnTo>
                <a:lnTo>
                  <a:pt x="178" y="10"/>
                </a:lnTo>
                <a:lnTo>
                  <a:pt x="178" y="17"/>
                </a:lnTo>
                <a:lnTo>
                  <a:pt x="190" y="17"/>
                </a:lnTo>
                <a:lnTo>
                  <a:pt x="190" y="19"/>
                </a:lnTo>
                <a:lnTo>
                  <a:pt x="182" y="19"/>
                </a:lnTo>
                <a:lnTo>
                  <a:pt x="182" y="42"/>
                </a:lnTo>
                <a:lnTo>
                  <a:pt x="190" y="42"/>
                </a:lnTo>
                <a:lnTo>
                  <a:pt x="191" y="37"/>
                </a:lnTo>
                <a:lnTo>
                  <a:pt x="197" y="37"/>
                </a:lnTo>
                <a:lnTo>
                  <a:pt x="197" y="35"/>
                </a:lnTo>
                <a:lnTo>
                  <a:pt x="194" y="33"/>
                </a:lnTo>
                <a:lnTo>
                  <a:pt x="200" y="33"/>
                </a:lnTo>
                <a:lnTo>
                  <a:pt x="200" y="35"/>
                </a:lnTo>
                <a:lnTo>
                  <a:pt x="198" y="35"/>
                </a:lnTo>
                <a:lnTo>
                  <a:pt x="198" y="37"/>
                </a:lnTo>
                <a:lnTo>
                  <a:pt x="202" y="37"/>
                </a:lnTo>
                <a:lnTo>
                  <a:pt x="202" y="39"/>
                </a:lnTo>
                <a:lnTo>
                  <a:pt x="198" y="39"/>
                </a:lnTo>
                <a:lnTo>
                  <a:pt x="200" y="49"/>
                </a:lnTo>
                <a:lnTo>
                  <a:pt x="205" y="49"/>
                </a:lnTo>
                <a:lnTo>
                  <a:pt x="212" y="56"/>
                </a:lnTo>
                <a:lnTo>
                  <a:pt x="212" y="84"/>
                </a:lnTo>
                <a:lnTo>
                  <a:pt x="221" y="84"/>
                </a:lnTo>
                <a:lnTo>
                  <a:pt x="221" y="77"/>
                </a:lnTo>
                <a:lnTo>
                  <a:pt x="235" y="77"/>
                </a:lnTo>
                <a:lnTo>
                  <a:pt x="235" y="74"/>
                </a:lnTo>
                <a:lnTo>
                  <a:pt x="237" y="69"/>
                </a:lnTo>
                <a:lnTo>
                  <a:pt x="241" y="68"/>
                </a:lnTo>
                <a:lnTo>
                  <a:pt x="244" y="68"/>
                </a:lnTo>
                <a:lnTo>
                  <a:pt x="246" y="68"/>
                </a:lnTo>
                <a:lnTo>
                  <a:pt x="246" y="69"/>
                </a:lnTo>
                <a:lnTo>
                  <a:pt x="251" y="69"/>
                </a:lnTo>
                <a:lnTo>
                  <a:pt x="251" y="100"/>
                </a:lnTo>
                <a:lnTo>
                  <a:pt x="263" y="100"/>
                </a:lnTo>
                <a:lnTo>
                  <a:pt x="263" y="89"/>
                </a:lnTo>
                <a:lnTo>
                  <a:pt x="267" y="89"/>
                </a:lnTo>
                <a:lnTo>
                  <a:pt x="267" y="100"/>
                </a:lnTo>
                <a:lnTo>
                  <a:pt x="274" y="100"/>
                </a:lnTo>
                <a:lnTo>
                  <a:pt x="369" y="100"/>
                </a:lnTo>
                <a:lnTo>
                  <a:pt x="372" y="100"/>
                </a:lnTo>
                <a:lnTo>
                  <a:pt x="372" y="98"/>
                </a:lnTo>
                <a:lnTo>
                  <a:pt x="375" y="91"/>
                </a:lnTo>
                <a:lnTo>
                  <a:pt x="389" y="91"/>
                </a:lnTo>
                <a:lnTo>
                  <a:pt x="390" y="96"/>
                </a:lnTo>
                <a:lnTo>
                  <a:pt x="391" y="91"/>
                </a:lnTo>
                <a:lnTo>
                  <a:pt x="395" y="91"/>
                </a:lnTo>
                <a:lnTo>
                  <a:pt x="395" y="96"/>
                </a:lnTo>
                <a:lnTo>
                  <a:pt x="396" y="96"/>
                </a:lnTo>
                <a:lnTo>
                  <a:pt x="396" y="93"/>
                </a:lnTo>
                <a:lnTo>
                  <a:pt x="396" y="91"/>
                </a:lnTo>
                <a:lnTo>
                  <a:pt x="400" y="91"/>
                </a:lnTo>
                <a:lnTo>
                  <a:pt x="400" y="93"/>
                </a:lnTo>
                <a:lnTo>
                  <a:pt x="406" y="93"/>
                </a:lnTo>
                <a:lnTo>
                  <a:pt x="413" y="93"/>
                </a:lnTo>
                <a:lnTo>
                  <a:pt x="412" y="89"/>
                </a:lnTo>
                <a:lnTo>
                  <a:pt x="413" y="84"/>
                </a:lnTo>
                <a:lnTo>
                  <a:pt x="417" y="81"/>
                </a:lnTo>
                <a:lnTo>
                  <a:pt x="424" y="81"/>
                </a:lnTo>
                <a:lnTo>
                  <a:pt x="427" y="84"/>
                </a:lnTo>
                <a:lnTo>
                  <a:pt x="433" y="84"/>
                </a:lnTo>
                <a:lnTo>
                  <a:pt x="433" y="85"/>
                </a:lnTo>
                <a:lnTo>
                  <a:pt x="427" y="85"/>
                </a:lnTo>
                <a:lnTo>
                  <a:pt x="431" y="93"/>
                </a:lnTo>
                <a:lnTo>
                  <a:pt x="435" y="91"/>
                </a:lnTo>
                <a:lnTo>
                  <a:pt x="441" y="91"/>
                </a:lnTo>
                <a:lnTo>
                  <a:pt x="445" y="91"/>
                </a:lnTo>
                <a:lnTo>
                  <a:pt x="455" y="91"/>
                </a:lnTo>
                <a:lnTo>
                  <a:pt x="461" y="91"/>
                </a:lnTo>
                <a:lnTo>
                  <a:pt x="445" y="128"/>
                </a:lnTo>
                <a:lnTo>
                  <a:pt x="6" y="128"/>
                </a:lnTo>
                <a:lnTo>
                  <a:pt x="6" y="123"/>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01" name="Rectangle 317"/>
          <p:cNvSpPr>
            <a:spLocks noChangeArrowheads="1"/>
          </p:cNvSpPr>
          <p:nvPr/>
        </p:nvSpPr>
        <p:spPr bwMode="auto">
          <a:xfrm>
            <a:off x="1651000" y="608014"/>
            <a:ext cx="535403" cy="189153"/>
          </a:xfrm>
          <a:prstGeom prst="rect">
            <a:avLst/>
          </a:prstGeom>
          <a:noFill/>
          <a:ln w="12700">
            <a:noFill/>
            <a:miter lim="800000"/>
            <a:headEnd/>
            <a:tailEnd/>
          </a:ln>
          <a:effectLst/>
        </p:spPr>
        <p:txBody>
          <a:bodyPr wrap="none" lIns="111125" tIns="55562" rIns="111125" bIns="55562">
            <a:spAutoFit/>
          </a:bodyPr>
          <a:lstStyle/>
          <a:p>
            <a:pPr defTabSz="1096884">
              <a:spcBef>
                <a:spcPct val="0"/>
              </a:spcBef>
            </a:pPr>
            <a:r>
              <a:rPr lang="en-US" sz="500">
                <a:solidFill>
                  <a:srgbClr val="000000"/>
                </a:solidFill>
                <a:cs typeface="Times New Roman" charset="0"/>
              </a:rPr>
              <a:t>LPD ROGOV</a:t>
            </a:r>
          </a:p>
        </p:txBody>
      </p:sp>
      <p:sp>
        <p:nvSpPr>
          <p:cNvPr id="323902" name="Freeform 318"/>
          <p:cNvSpPr>
            <a:spLocks/>
          </p:cNvSpPr>
          <p:nvPr/>
        </p:nvSpPr>
        <p:spPr bwMode="auto">
          <a:xfrm>
            <a:off x="2686050" y="1144588"/>
            <a:ext cx="477838" cy="430212"/>
          </a:xfrm>
          <a:custGeom>
            <a:avLst/>
            <a:gdLst/>
            <a:ahLst/>
            <a:cxnLst>
              <a:cxn ang="0">
                <a:pos x="183" y="31"/>
              </a:cxn>
              <a:cxn ang="0">
                <a:pos x="178" y="38"/>
              </a:cxn>
              <a:cxn ang="0">
                <a:pos x="151" y="0"/>
              </a:cxn>
              <a:cxn ang="0">
                <a:pos x="137" y="14"/>
              </a:cxn>
              <a:cxn ang="0">
                <a:pos x="159" y="57"/>
              </a:cxn>
              <a:cxn ang="0">
                <a:pos x="115" y="152"/>
              </a:cxn>
              <a:cxn ang="0">
                <a:pos x="100" y="135"/>
              </a:cxn>
              <a:cxn ang="0">
                <a:pos x="107" y="118"/>
              </a:cxn>
              <a:cxn ang="0">
                <a:pos x="98" y="116"/>
              </a:cxn>
              <a:cxn ang="0">
                <a:pos x="90" y="130"/>
              </a:cxn>
              <a:cxn ang="0">
                <a:pos x="7" y="31"/>
              </a:cxn>
              <a:cxn ang="0">
                <a:pos x="0" y="45"/>
              </a:cxn>
              <a:cxn ang="0">
                <a:pos x="49" y="126"/>
              </a:cxn>
              <a:cxn ang="0">
                <a:pos x="37" y="156"/>
              </a:cxn>
              <a:cxn ang="0">
                <a:pos x="32" y="161"/>
              </a:cxn>
              <a:cxn ang="0">
                <a:pos x="32" y="163"/>
              </a:cxn>
              <a:cxn ang="0">
                <a:pos x="32" y="168"/>
              </a:cxn>
              <a:cxn ang="0">
                <a:pos x="32" y="182"/>
              </a:cxn>
              <a:cxn ang="0">
                <a:pos x="41" y="171"/>
              </a:cxn>
              <a:cxn ang="0">
                <a:pos x="56" y="140"/>
              </a:cxn>
              <a:cxn ang="0">
                <a:pos x="71" y="166"/>
              </a:cxn>
              <a:cxn ang="0">
                <a:pos x="59" y="192"/>
              </a:cxn>
              <a:cxn ang="0">
                <a:pos x="54" y="201"/>
              </a:cxn>
              <a:cxn ang="0">
                <a:pos x="56" y="211"/>
              </a:cxn>
              <a:cxn ang="0">
                <a:pos x="66" y="204"/>
              </a:cxn>
              <a:cxn ang="0">
                <a:pos x="73" y="189"/>
              </a:cxn>
              <a:cxn ang="0">
                <a:pos x="78" y="178"/>
              </a:cxn>
              <a:cxn ang="0">
                <a:pos x="90" y="199"/>
              </a:cxn>
              <a:cxn ang="0">
                <a:pos x="63" y="249"/>
              </a:cxn>
              <a:cxn ang="0">
                <a:pos x="63" y="263"/>
              </a:cxn>
              <a:cxn ang="0">
                <a:pos x="66" y="270"/>
              </a:cxn>
              <a:cxn ang="0">
                <a:pos x="68" y="270"/>
              </a:cxn>
              <a:cxn ang="0">
                <a:pos x="73" y="270"/>
              </a:cxn>
              <a:cxn ang="0">
                <a:pos x="85" y="256"/>
              </a:cxn>
              <a:cxn ang="0">
                <a:pos x="110" y="206"/>
              </a:cxn>
              <a:cxn ang="0">
                <a:pos x="134" y="199"/>
              </a:cxn>
              <a:cxn ang="0">
                <a:pos x="129" y="213"/>
              </a:cxn>
              <a:cxn ang="0">
                <a:pos x="122" y="227"/>
              </a:cxn>
              <a:cxn ang="0">
                <a:pos x="122" y="239"/>
              </a:cxn>
              <a:cxn ang="0">
                <a:pos x="132" y="234"/>
              </a:cxn>
              <a:cxn ang="0">
                <a:pos x="137" y="225"/>
              </a:cxn>
              <a:cxn ang="0">
                <a:pos x="149" y="199"/>
              </a:cxn>
              <a:cxn ang="0">
                <a:pos x="178" y="194"/>
              </a:cxn>
              <a:cxn ang="0">
                <a:pos x="163" y="225"/>
              </a:cxn>
              <a:cxn ang="0">
                <a:pos x="163" y="242"/>
              </a:cxn>
              <a:cxn ang="0">
                <a:pos x="173" y="230"/>
              </a:cxn>
              <a:cxn ang="0">
                <a:pos x="176" y="227"/>
              </a:cxn>
              <a:cxn ang="0">
                <a:pos x="178" y="223"/>
              </a:cxn>
              <a:cxn ang="0">
                <a:pos x="180" y="218"/>
              </a:cxn>
              <a:cxn ang="0">
                <a:pos x="193" y="187"/>
              </a:cxn>
              <a:cxn ang="0">
                <a:pos x="293" y="180"/>
              </a:cxn>
              <a:cxn ang="0">
                <a:pos x="300" y="166"/>
              </a:cxn>
              <a:cxn ang="0">
                <a:pos x="163" y="161"/>
              </a:cxn>
              <a:cxn ang="0">
                <a:pos x="173" y="147"/>
              </a:cxn>
              <a:cxn ang="0">
                <a:pos x="163" y="142"/>
              </a:cxn>
              <a:cxn ang="0">
                <a:pos x="154" y="161"/>
              </a:cxn>
              <a:cxn ang="0">
                <a:pos x="129" y="159"/>
              </a:cxn>
              <a:cxn ang="0">
                <a:pos x="176" y="66"/>
              </a:cxn>
              <a:cxn ang="0">
                <a:pos x="227" y="52"/>
              </a:cxn>
              <a:cxn ang="0">
                <a:pos x="227" y="33"/>
              </a:cxn>
              <a:cxn ang="0">
                <a:pos x="178" y="38"/>
              </a:cxn>
              <a:cxn ang="0">
                <a:pos x="180" y="31"/>
              </a:cxn>
              <a:cxn ang="0">
                <a:pos x="183" y="31"/>
              </a:cxn>
            </a:cxnLst>
            <a:rect l="0" t="0" r="r" b="b"/>
            <a:pathLst>
              <a:path w="301" h="271">
                <a:moveTo>
                  <a:pt x="183" y="31"/>
                </a:moveTo>
                <a:lnTo>
                  <a:pt x="178" y="38"/>
                </a:lnTo>
                <a:lnTo>
                  <a:pt x="151" y="0"/>
                </a:lnTo>
                <a:lnTo>
                  <a:pt x="137" y="14"/>
                </a:lnTo>
                <a:lnTo>
                  <a:pt x="159" y="57"/>
                </a:lnTo>
                <a:lnTo>
                  <a:pt x="115" y="152"/>
                </a:lnTo>
                <a:lnTo>
                  <a:pt x="100" y="135"/>
                </a:lnTo>
                <a:lnTo>
                  <a:pt x="107" y="118"/>
                </a:lnTo>
                <a:lnTo>
                  <a:pt x="98" y="116"/>
                </a:lnTo>
                <a:lnTo>
                  <a:pt x="90" y="130"/>
                </a:lnTo>
                <a:lnTo>
                  <a:pt x="7" y="31"/>
                </a:lnTo>
                <a:lnTo>
                  <a:pt x="0" y="45"/>
                </a:lnTo>
                <a:lnTo>
                  <a:pt x="49" y="126"/>
                </a:lnTo>
                <a:lnTo>
                  <a:pt x="37" y="156"/>
                </a:lnTo>
                <a:lnTo>
                  <a:pt x="32" y="161"/>
                </a:lnTo>
                <a:lnTo>
                  <a:pt x="32" y="163"/>
                </a:lnTo>
                <a:lnTo>
                  <a:pt x="32" y="168"/>
                </a:lnTo>
                <a:lnTo>
                  <a:pt x="32" y="182"/>
                </a:lnTo>
                <a:lnTo>
                  <a:pt x="41" y="171"/>
                </a:lnTo>
                <a:lnTo>
                  <a:pt x="56" y="140"/>
                </a:lnTo>
                <a:lnTo>
                  <a:pt x="71" y="166"/>
                </a:lnTo>
                <a:lnTo>
                  <a:pt x="59" y="192"/>
                </a:lnTo>
                <a:lnTo>
                  <a:pt x="54" y="201"/>
                </a:lnTo>
                <a:lnTo>
                  <a:pt x="56" y="211"/>
                </a:lnTo>
                <a:lnTo>
                  <a:pt x="66" y="204"/>
                </a:lnTo>
                <a:lnTo>
                  <a:pt x="73" y="189"/>
                </a:lnTo>
                <a:lnTo>
                  <a:pt x="78" y="178"/>
                </a:lnTo>
                <a:lnTo>
                  <a:pt x="90" y="199"/>
                </a:lnTo>
                <a:lnTo>
                  <a:pt x="63" y="249"/>
                </a:lnTo>
                <a:lnTo>
                  <a:pt x="63" y="263"/>
                </a:lnTo>
                <a:lnTo>
                  <a:pt x="66" y="270"/>
                </a:lnTo>
                <a:lnTo>
                  <a:pt x="68" y="270"/>
                </a:lnTo>
                <a:lnTo>
                  <a:pt x="73" y="270"/>
                </a:lnTo>
                <a:lnTo>
                  <a:pt x="85" y="256"/>
                </a:lnTo>
                <a:lnTo>
                  <a:pt x="110" y="206"/>
                </a:lnTo>
                <a:lnTo>
                  <a:pt x="134" y="199"/>
                </a:lnTo>
                <a:lnTo>
                  <a:pt x="129" y="213"/>
                </a:lnTo>
                <a:lnTo>
                  <a:pt x="122" y="227"/>
                </a:lnTo>
                <a:lnTo>
                  <a:pt x="122" y="239"/>
                </a:lnTo>
                <a:lnTo>
                  <a:pt x="132" y="234"/>
                </a:lnTo>
                <a:lnTo>
                  <a:pt x="137" y="225"/>
                </a:lnTo>
                <a:lnTo>
                  <a:pt x="149" y="199"/>
                </a:lnTo>
                <a:lnTo>
                  <a:pt x="178" y="194"/>
                </a:lnTo>
                <a:lnTo>
                  <a:pt x="163" y="225"/>
                </a:lnTo>
                <a:lnTo>
                  <a:pt x="163" y="242"/>
                </a:lnTo>
                <a:lnTo>
                  <a:pt x="173" y="230"/>
                </a:lnTo>
                <a:lnTo>
                  <a:pt x="176" y="227"/>
                </a:lnTo>
                <a:lnTo>
                  <a:pt x="178" y="223"/>
                </a:lnTo>
                <a:lnTo>
                  <a:pt x="180" y="218"/>
                </a:lnTo>
                <a:lnTo>
                  <a:pt x="193" y="187"/>
                </a:lnTo>
                <a:lnTo>
                  <a:pt x="293" y="180"/>
                </a:lnTo>
                <a:lnTo>
                  <a:pt x="300" y="166"/>
                </a:lnTo>
                <a:lnTo>
                  <a:pt x="163" y="161"/>
                </a:lnTo>
                <a:lnTo>
                  <a:pt x="173" y="147"/>
                </a:lnTo>
                <a:lnTo>
                  <a:pt x="163" y="142"/>
                </a:lnTo>
                <a:lnTo>
                  <a:pt x="154" y="161"/>
                </a:lnTo>
                <a:lnTo>
                  <a:pt x="129" y="159"/>
                </a:lnTo>
                <a:lnTo>
                  <a:pt x="176" y="66"/>
                </a:lnTo>
                <a:lnTo>
                  <a:pt x="227" y="52"/>
                </a:lnTo>
                <a:lnTo>
                  <a:pt x="227" y="33"/>
                </a:lnTo>
                <a:lnTo>
                  <a:pt x="178" y="38"/>
                </a:lnTo>
                <a:lnTo>
                  <a:pt x="180" y="31"/>
                </a:lnTo>
                <a:lnTo>
                  <a:pt x="183" y="31"/>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03" name="Rectangle 319"/>
          <p:cNvSpPr>
            <a:spLocks noChangeArrowheads="1"/>
          </p:cNvSpPr>
          <p:nvPr/>
        </p:nvSpPr>
        <p:spPr bwMode="auto">
          <a:xfrm>
            <a:off x="2737209" y="963614"/>
            <a:ext cx="418384"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BEAR D</a:t>
            </a:r>
          </a:p>
        </p:txBody>
      </p:sp>
      <p:sp>
        <p:nvSpPr>
          <p:cNvPr id="323904" name="Rectangle 320"/>
          <p:cNvSpPr>
            <a:spLocks noChangeArrowheads="1"/>
          </p:cNvSpPr>
          <p:nvPr/>
        </p:nvSpPr>
        <p:spPr bwMode="auto">
          <a:xfrm>
            <a:off x="3689375" y="1069976"/>
            <a:ext cx="487314"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FULCRUM</a:t>
            </a:r>
          </a:p>
        </p:txBody>
      </p:sp>
      <p:sp>
        <p:nvSpPr>
          <p:cNvPr id="323905" name="Freeform 321"/>
          <p:cNvSpPr>
            <a:spLocks/>
          </p:cNvSpPr>
          <p:nvPr/>
        </p:nvSpPr>
        <p:spPr bwMode="auto">
          <a:xfrm>
            <a:off x="3697288" y="935038"/>
            <a:ext cx="233362" cy="166687"/>
          </a:xfrm>
          <a:custGeom>
            <a:avLst/>
            <a:gdLst/>
            <a:ahLst/>
            <a:cxnLst>
              <a:cxn ang="0">
                <a:pos x="130" y="50"/>
              </a:cxn>
              <a:cxn ang="0">
                <a:pos x="130" y="53"/>
              </a:cxn>
              <a:cxn ang="0">
                <a:pos x="130" y="47"/>
              </a:cxn>
              <a:cxn ang="0">
                <a:pos x="133" y="47"/>
              </a:cxn>
              <a:cxn ang="0">
                <a:pos x="133" y="41"/>
              </a:cxn>
              <a:cxn ang="0">
                <a:pos x="130" y="41"/>
              </a:cxn>
              <a:cxn ang="0">
                <a:pos x="130" y="39"/>
              </a:cxn>
              <a:cxn ang="0">
                <a:pos x="135" y="37"/>
              </a:cxn>
              <a:cxn ang="0">
                <a:pos x="139" y="37"/>
              </a:cxn>
              <a:cxn ang="0">
                <a:pos x="144" y="17"/>
              </a:cxn>
              <a:cxn ang="0">
                <a:pos x="138" y="17"/>
              </a:cxn>
              <a:cxn ang="0">
                <a:pos x="118" y="35"/>
              </a:cxn>
              <a:cxn ang="0">
                <a:pos x="109" y="36"/>
              </a:cxn>
              <a:cxn ang="0">
                <a:pos x="113" y="0"/>
              </a:cxn>
              <a:cxn ang="0">
                <a:pos x="100" y="1"/>
              </a:cxn>
              <a:cxn ang="0">
                <a:pos x="72" y="40"/>
              </a:cxn>
              <a:cxn ang="0">
                <a:pos x="57" y="40"/>
              </a:cxn>
              <a:cxn ang="0">
                <a:pos x="33" y="50"/>
              </a:cxn>
              <a:cxn ang="0">
                <a:pos x="14" y="51"/>
              </a:cxn>
              <a:cxn ang="0">
                <a:pos x="6" y="53"/>
              </a:cxn>
              <a:cxn ang="0">
                <a:pos x="5" y="54"/>
              </a:cxn>
              <a:cxn ang="0">
                <a:pos x="0" y="56"/>
              </a:cxn>
              <a:cxn ang="0">
                <a:pos x="6" y="58"/>
              </a:cxn>
              <a:cxn ang="0">
                <a:pos x="16" y="59"/>
              </a:cxn>
              <a:cxn ang="0">
                <a:pos x="34" y="59"/>
              </a:cxn>
              <a:cxn ang="0">
                <a:pos x="58" y="68"/>
              </a:cxn>
              <a:cxn ang="0">
                <a:pos x="74" y="67"/>
              </a:cxn>
              <a:cxn ang="0">
                <a:pos x="105" y="104"/>
              </a:cxn>
              <a:cxn ang="0">
                <a:pos x="117" y="104"/>
              </a:cxn>
              <a:cxn ang="0">
                <a:pos x="110" y="69"/>
              </a:cxn>
              <a:cxn ang="0">
                <a:pos x="118" y="68"/>
              </a:cxn>
              <a:cxn ang="0">
                <a:pos x="140" y="86"/>
              </a:cxn>
              <a:cxn ang="0">
                <a:pos x="146" y="85"/>
              </a:cxn>
              <a:cxn ang="0">
                <a:pos x="140" y="65"/>
              </a:cxn>
              <a:cxn ang="0">
                <a:pos x="136" y="65"/>
              </a:cxn>
              <a:cxn ang="0">
                <a:pos x="130" y="65"/>
              </a:cxn>
              <a:cxn ang="0">
                <a:pos x="130" y="62"/>
              </a:cxn>
              <a:cxn ang="0">
                <a:pos x="134" y="62"/>
              </a:cxn>
              <a:cxn ang="0">
                <a:pos x="133" y="56"/>
              </a:cxn>
              <a:cxn ang="0">
                <a:pos x="130" y="56"/>
              </a:cxn>
              <a:cxn ang="0">
                <a:pos x="130" y="51"/>
              </a:cxn>
              <a:cxn ang="0">
                <a:pos x="130" y="53"/>
              </a:cxn>
              <a:cxn ang="0">
                <a:pos x="130" y="50"/>
              </a:cxn>
            </a:cxnLst>
            <a:rect l="0" t="0" r="r" b="b"/>
            <a:pathLst>
              <a:path w="147" h="105">
                <a:moveTo>
                  <a:pt x="130" y="50"/>
                </a:moveTo>
                <a:lnTo>
                  <a:pt x="130" y="53"/>
                </a:lnTo>
                <a:lnTo>
                  <a:pt x="130" y="47"/>
                </a:lnTo>
                <a:lnTo>
                  <a:pt x="133" y="47"/>
                </a:lnTo>
                <a:lnTo>
                  <a:pt x="133" y="41"/>
                </a:lnTo>
                <a:lnTo>
                  <a:pt x="130" y="41"/>
                </a:lnTo>
                <a:lnTo>
                  <a:pt x="130" y="39"/>
                </a:lnTo>
                <a:lnTo>
                  <a:pt x="135" y="37"/>
                </a:lnTo>
                <a:lnTo>
                  <a:pt x="139" y="37"/>
                </a:lnTo>
                <a:lnTo>
                  <a:pt x="144" y="17"/>
                </a:lnTo>
                <a:lnTo>
                  <a:pt x="138" y="17"/>
                </a:lnTo>
                <a:lnTo>
                  <a:pt x="118" y="35"/>
                </a:lnTo>
                <a:lnTo>
                  <a:pt x="109" y="36"/>
                </a:lnTo>
                <a:lnTo>
                  <a:pt x="113" y="0"/>
                </a:lnTo>
                <a:lnTo>
                  <a:pt x="100" y="1"/>
                </a:lnTo>
                <a:lnTo>
                  <a:pt x="72" y="40"/>
                </a:lnTo>
                <a:lnTo>
                  <a:pt x="57" y="40"/>
                </a:lnTo>
                <a:lnTo>
                  <a:pt x="33" y="50"/>
                </a:lnTo>
                <a:lnTo>
                  <a:pt x="14" y="51"/>
                </a:lnTo>
                <a:lnTo>
                  <a:pt x="6" y="53"/>
                </a:lnTo>
                <a:lnTo>
                  <a:pt x="5" y="54"/>
                </a:lnTo>
                <a:lnTo>
                  <a:pt x="0" y="56"/>
                </a:lnTo>
                <a:lnTo>
                  <a:pt x="6" y="58"/>
                </a:lnTo>
                <a:lnTo>
                  <a:pt x="16" y="59"/>
                </a:lnTo>
                <a:lnTo>
                  <a:pt x="34" y="59"/>
                </a:lnTo>
                <a:lnTo>
                  <a:pt x="58" y="68"/>
                </a:lnTo>
                <a:lnTo>
                  <a:pt x="74" y="67"/>
                </a:lnTo>
                <a:lnTo>
                  <a:pt x="105" y="104"/>
                </a:lnTo>
                <a:lnTo>
                  <a:pt x="117" y="104"/>
                </a:lnTo>
                <a:lnTo>
                  <a:pt x="110" y="69"/>
                </a:lnTo>
                <a:lnTo>
                  <a:pt x="118" y="68"/>
                </a:lnTo>
                <a:lnTo>
                  <a:pt x="140" y="86"/>
                </a:lnTo>
                <a:lnTo>
                  <a:pt x="146" y="85"/>
                </a:lnTo>
                <a:lnTo>
                  <a:pt x="140" y="65"/>
                </a:lnTo>
                <a:lnTo>
                  <a:pt x="136" y="65"/>
                </a:lnTo>
                <a:lnTo>
                  <a:pt x="130" y="65"/>
                </a:lnTo>
                <a:lnTo>
                  <a:pt x="130" y="62"/>
                </a:lnTo>
                <a:lnTo>
                  <a:pt x="134" y="62"/>
                </a:lnTo>
                <a:lnTo>
                  <a:pt x="133" y="56"/>
                </a:lnTo>
                <a:lnTo>
                  <a:pt x="130" y="56"/>
                </a:lnTo>
                <a:lnTo>
                  <a:pt x="130" y="51"/>
                </a:lnTo>
                <a:lnTo>
                  <a:pt x="130" y="53"/>
                </a:lnTo>
                <a:lnTo>
                  <a:pt x="130" y="5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06" name="Rectangle 322"/>
          <p:cNvSpPr>
            <a:spLocks noChangeArrowheads="1"/>
          </p:cNvSpPr>
          <p:nvPr/>
        </p:nvSpPr>
        <p:spPr bwMode="auto">
          <a:xfrm>
            <a:off x="3418877" y="1263651"/>
            <a:ext cx="452048"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BLINDER</a:t>
            </a:r>
          </a:p>
        </p:txBody>
      </p:sp>
      <p:sp>
        <p:nvSpPr>
          <p:cNvPr id="323907" name="Freeform 323"/>
          <p:cNvSpPr>
            <a:spLocks/>
          </p:cNvSpPr>
          <p:nvPr/>
        </p:nvSpPr>
        <p:spPr bwMode="auto">
          <a:xfrm>
            <a:off x="3478213" y="1035051"/>
            <a:ext cx="176212" cy="250825"/>
          </a:xfrm>
          <a:custGeom>
            <a:avLst/>
            <a:gdLst/>
            <a:ahLst/>
            <a:cxnLst>
              <a:cxn ang="0">
                <a:pos x="58" y="150"/>
              </a:cxn>
              <a:cxn ang="0">
                <a:pos x="59" y="150"/>
              </a:cxn>
              <a:cxn ang="0">
                <a:pos x="59" y="151"/>
              </a:cxn>
              <a:cxn ang="0">
                <a:pos x="63" y="151"/>
              </a:cxn>
              <a:cxn ang="0">
                <a:pos x="63" y="150"/>
              </a:cxn>
              <a:cxn ang="0">
                <a:pos x="64" y="149"/>
              </a:cxn>
              <a:cxn ang="0">
                <a:pos x="74" y="157"/>
              </a:cxn>
              <a:cxn ang="0">
                <a:pos x="79" y="152"/>
              </a:cxn>
              <a:cxn ang="0">
                <a:pos x="64" y="135"/>
              </a:cxn>
              <a:cxn ang="0">
                <a:pos x="64" y="111"/>
              </a:cxn>
              <a:cxn ang="0">
                <a:pos x="64" y="110"/>
              </a:cxn>
              <a:cxn ang="0">
                <a:pos x="64" y="108"/>
              </a:cxn>
              <a:cxn ang="0">
                <a:pos x="68" y="109"/>
              </a:cxn>
              <a:cxn ang="0">
                <a:pos x="74" y="111"/>
              </a:cxn>
              <a:cxn ang="0">
                <a:pos x="74" y="117"/>
              </a:cxn>
              <a:cxn ang="0">
                <a:pos x="76" y="122"/>
              </a:cxn>
              <a:cxn ang="0">
                <a:pos x="79" y="120"/>
              </a:cxn>
              <a:cxn ang="0">
                <a:pos x="79" y="114"/>
              </a:cxn>
              <a:cxn ang="0">
                <a:pos x="110" y="134"/>
              </a:cxn>
              <a:cxn ang="0">
                <a:pos x="110" y="121"/>
              </a:cxn>
              <a:cxn ang="0">
                <a:pos x="108" y="121"/>
              </a:cxn>
              <a:cxn ang="0">
                <a:pos x="64" y="65"/>
              </a:cxn>
              <a:cxn ang="0">
                <a:pos x="62" y="38"/>
              </a:cxn>
              <a:cxn ang="0">
                <a:pos x="59" y="13"/>
              </a:cxn>
              <a:cxn ang="0">
                <a:pos x="57" y="2"/>
              </a:cxn>
              <a:cxn ang="0">
                <a:pos x="54" y="0"/>
              </a:cxn>
              <a:cxn ang="0">
                <a:pos x="53" y="2"/>
              </a:cxn>
              <a:cxn ang="0">
                <a:pos x="50" y="13"/>
              </a:cxn>
              <a:cxn ang="0">
                <a:pos x="47" y="37"/>
              </a:cxn>
              <a:cxn ang="0">
                <a:pos x="45" y="65"/>
              </a:cxn>
              <a:cxn ang="0">
                <a:pos x="2" y="121"/>
              </a:cxn>
              <a:cxn ang="0">
                <a:pos x="0" y="121"/>
              </a:cxn>
              <a:cxn ang="0">
                <a:pos x="0" y="134"/>
              </a:cxn>
              <a:cxn ang="0">
                <a:pos x="31" y="114"/>
              </a:cxn>
              <a:cxn ang="0">
                <a:pos x="31" y="120"/>
              </a:cxn>
              <a:cxn ang="0">
                <a:pos x="33" y="122"/>
              </a:cxn>
              <a:cxn ang="0">
                <a:pos x="35" y="117"/>
              </a:cxn>
              <a:cxn ang="0">
                <a:pos x="35" y="111"/>
              </a:cxn>
              <a:cxn ang="0">
                <a:pos x="41" y="109"/>
              </a:cxn>
              <a:cxn ang="0">
                <a:pos x="46" y="108"/>
              </a:cxn>
              <a:cxn ang="0">
                <a:pos x="45" y="110"/>
              </a:cxn>
              <a:cxn ang="0">
                <a:pos x="45" y="111"/>
              </a:cxn>
              <a:cxn ang="0">
                <a:pos x="45" y="135"/>
              </a:cxn>
              <a:cxn ang="0">
                <a:pos x="30" y="152"/>
              </a:cxn>
              <a:cxn ang="0">
                <a:pos x="35" y="157"/>
              </a:cxn>
              <a:cxn ang="0">
                <a:pos x="45" y="149"/>
              </a:cxn>
              <a:cxn ang="0">
                <a:pos x="47" y="150"/>
              </a:cxn>
              <a:cxn ang="0">
                <a:pos x="47" y="151"/>
              </a:cxn>
              <a:cxn ang="0">
                <a:pos x="50" y="151"/>
              </a:cxn>
              <a:cxn ang="0">
                <a:pos x="50" y="150"/>
              </a:cxn>
              <a:cxn ang="0">
                <a:pos x="52" y="150"/>
              </a:cxn>
              <a:cxn ang="0">
                <a:pos x="58" y="150"/>
              </a:cxn>
            </a:cxnLst>
            <a:rect l="0" t="0" r="r" b="b"/>
            <a:pathLst>
              <a:path w="111" h="158">
                <a:moveTo>
                  <a:pt x="58" y="150"/>
                </a:moveTo>
                <a:lnTo>
                  <a:pt x="59" y="150"/>
                </a:lnTo>
                <a:lnTo>
                  <a:pt x="59" y="151"/>
                </a:lnTo>
                <a:lnTo>
                  <a:pt x="63" y="151"/>
                </a:lnTo>
                <a:lnTo>
                  <a:pt x="63" y="150"/>
                </a:lnTo>
                <a:lnTo>
                  <a:pt x="64" y="149"/>
                </a:lnTo>
                <a:lnTo>
                  <a:pt x="74" y="157"/>
                </a:lnTo>
                <a:lnTo>
                  <a:pt x="79" y="152"/>
                </a:lnTo>
                <a:lnTo>
                  <a:pt x="64" y="135"/>
                </a:lnTo>
                <a:lnTo>
                  <a:pt x="64" y="111"/>
                </a:lnTo>
                <a:lnTo>
                  <a:pt x="64" y="110"/>
                </a:lnTo>
                <a:lnTo>
                  <a:pt x="64" y="108"/>
                </a:lnTo>
                <a:lnTo>
                  <a:pt x="68" y="109"/>
                </a:lnTo>
                <a:lnTo>
                  <a:pt x="74" y="111"/>
                </a:lnTo>
                <a:lnTo>
                  <a:pt x="74" y="117"/>
                </a:lnTo>
                <a:lnTo>
                  <a:pt x="76" y="122"/>
                </a:lnTo>
                <a:lnTo>
                  <a:pt x="79" y="120"/>
                </a:lnTo>
                <a:lnTo>
                  <a:pt x="79" y="114"/>
                </a:lnTo>
                <a:lnTo>
                  <a:pt x="110" y="134"/>
                </a:lnTo>
                <a:lnTo>
                  <a:pt x="110" y="121"/>
                </a:lnTo>
                <a:lnTo>
                  <a:pt x="108" y="121"/>
                </a:lnTo>
                <a:lnTo>
                  <a:pt x="64" y="65"/>
                </a:lnTo>
                <a:lnTo>
                  <a:pt x="62" y="38"/>
                </a:lnTo>
                <a:lnTo>
                  <a:pt x="59" y="13"/>
                </a:lnTo>
                <a:lnTo>
                  <a:pt x="57" y="2"/>
                </a:lnTo>
                <a:lnTo>
                  <a:pt x="54" y="0"/>
                </a:lnTo>
                <a:lnTo>
                  <a:pt x="53" y="2"/>
                </a:lnTo>
                <a:lnTo>
                  <a:pt x="50" y="13"/>
                </a:lnTo>
                <a:lnTo>
                  <a:pt x="47" y="37"/>
                </a:lnTo>
                <a:lnTo>
                  <a:pt x="45" y="65"/>
                </a:lnTo>
                <a:lnTo>
                  <a:pt x="2" y="121"/>
                </a:lnTo>
                <a:lnTo>
                  <a:pt x="0" y="121"/>
                </a:lnTo>
                <a:lnTo>
                  <a:pt x="0" y="134"/>
                </a:lnTo>
                <a:lnTo>
                  <a:pt x="31" y="114"/>
                </a:lnTo>
                <a:lnTo>
                  <a:pt x="31" y="120"/>
                </a:lnTo>
                <a:lnTo>
                  <a:pt x="33" y="122"/>
                </a:lnTo>
                <a:lnTo>
                  <a:pt x="35" y="117"/>
                </a:lnTo>
                <a:lnTo>
                  <a:pt x="35" y="111"/>
                </a:lnTo>
                <a:lnTo>
                  <a:pt x="41" y="109"/>
                </a:lnTo>
                <a:lnTo>
                  <a:pt x="46" y="108"/>
                </a:lnTo>
                <a:lnTo>
                  <a:pt x="45" y="110"/>
                </a:lnTo>
                <a:lnTo>
                  <a:pt x="45" y="111"/>
                </a:lnTo>
                <a:lnTo>
                  <a:pt x="45" y="135"/>
                </a:lnTo>
                <a:lnTo>
                  <a:pt x="30" y="152"/>
                </a:lnTo>
                <a:lnTo>
                  <a:pt x="35" y="157"/>
                </a:lnTo>
                <a:lnTo>
                  <a:pt x="45" y="149"/>
                </a:lnTo>
                <a:lnTo>
                  <a:pt x="47" y="150"/>
                </a:lnTo>
                <a:lnTo>
                  <a:pt x="47" y="151"/>
                </a:lnTo>
                <a:lnTo>
                  <a:pt x="50" y="151"/>
                </a:lnTo>
                <a:lnTo>
                  <a:pt x="50" y="150"/>
                </a:lnTo>
                <a:lnTo>
                  <a:pt x="52" y="150"/>
                </a:lnTo>
                <a:lnTo>
                  <a:pt x="58" y="15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08" name="Freeform 324"/>
          <p:cNvSpPr>
            <a:spLocks/>
          </p:cNvSpPr>
          <p:nvPr/>
        </p:nvSpPr>
        <p:spPr bwMode="auto">
          <a:xfrm>
            <a:off x="4310063" y="928688"/>
            <a:ext cx="684212" cy="222250"/>
          </a:xfrm>
          <a:custGeom>
            <a:avLst/>
            <a:gdLst/>
            <a:ahLst/>
            <a:cxnLst>
              <a:cxn ang="0">
                <a:pos x="0" y="115"/>
              </a:cxn>
              <a:cxn ang="0">
                <a:pos x="12" y="111"/>
              </a:cxn>
              <a:cxn ang="0">
                <a:pos x="24" y="108"/>
              </a:cxn>
              <a:cxn ang="0">
                <a:pos x="31" y="98"/>
              </a:cxn>
              <a:cxn ang="0">
                <a:pos x="47" y="90"/>
              </a:cxn>
              <a:cxn ang="0">
                <a:pos x="44" y="98"/>
              </a:cxn>
              <a:cxn ang="0">
                <a:pos x="28" y="105"/>
              </a:cxn>
              <a:cxn ang="0">
                <a:pos x="34" y="115"/>
              </a:cxn>
              <a:cxn ang="0">
                <a:pos x="50" y="108"/>
              </a:cxn>
              <a:cxn ang="0">
                <a:pos x="61" y="108"/>
              </a:cxn>
              <a:cxn ang="0">
                <a:pos x="74" y="114"/>
              </a:cxn>
              <a:cxn ang="0">
                <a:pos x="96" y="114"/>
              </a:cxn>
              <a:cxn ang="0">
                <a:pos x="113" y="114"/>
              </a:cxn>
              <a:cxn ang="0">
                <a:pos x="111" y="99"/>
              </a:cxn>
              <a:cxn ang="0">
                <a:pos x="122" y="90"/>
              </a:cxn>
              <a:cxn ang="0">
                <a:pos x="143" y="80"/>
              </a:cxn>
              <a:cxn ang="0">
                <a:pos x="134" y="86"/>
              </a:cxn>
              <a:cxn ang="0">
                <a:pos x="119" y="96"/>
              </a:cxn>
              <a:cxn ang="0">
                <a:pos x="119" y="108"/>
              </a:cxn>
              <a:cxn ang="0">
                <a:pos x="132" y="103"/>
              </a:cxn>
              <a:cxn ang="0">
                <a:pos x="147" y="105"/>
              </a:cxn>
              <a:cxn ang="0">
                <a:pos x="165" y="105"/>
              </a:cxn>
              <a:cxn ang="0">
                <a:pos x="177" y="59"/>
              </a:cxn>
              <a:cxn ang="0">
                <a:pos x="202" y="59"/>
              </a:cxn>
              <a:cxn ang="0">
                <a:pos x="216" y="98"/>
              </a:cxn>
              <a:cxn ang="0">
                <a:pos x="218" y="80"/>
              </a:cxn>
              <a:cxn ang="0">
                <a:pos x="225" y="61"/>
              </a:cxn>
              <a:cxn ang="0">
                <a:pos x="234" y="53"/>
              </a:cxn>
              <a:cxn ang="0">
                <a:pos x="241" y="46"/>
              </a:cxn>
              <a:cxn ang="0">
                <a:pos x="246" y="14"/>
              </a:cxn>
              <a:cxn ang="0">
                <a:pos x="240" y="6"/>
              </a:cxn>
              <a:cxn ang="0">
                <a:pos x="224" y="6"/>
              </a:cxn>
              <a:cxn ang="0">
                <a:pos x="219" y="2"/>
              </a:cxn>
              <a:cxn ang="0">
                <a:pos x="240" y="0"/>
              </a:cxn>
              <a:cxn ang="0">
                <a:pos x="260" y="0"/>
              </a:cxn>
              <a:cxn ang="0">
                <a:pos x="266" y="4"/>
              </a:cxn>
              <a:cxn ang="0">
                <a:pos x="259" y="16"/>
              </a:cxn>
              <a:cxn ang="0">
                <a:pos x="262" y="30"/>
              </a:cxn>
              <a:cxn ang="0">
                <a:pos x="272" y="24"/>
              </a:cxn>
              <a:cxn ang="0">
                <a:pos x="268" y="30"/>
              </a:cxn>
              <a:cxn ang="0">
                <a:pos x="256" y="37"/>
              </a:cxn>
              <a:cxn ang="0">
                <a:pos x="266" y="52"/>
              </a:cxn>
              <a:cxn ang="0">
                <a:pos x="286" y="49"/>
              </a:cxn>
              <a:cxn ang="0">
                <a:pos x="290" y="56"/>
              </a:cxn>
              <a:cxn ang="0">
                <a:pos x="287" y="73"/>
              </a:cxn>
              <a:cxn ang="0">
                <a:pos x="299" y="99"/>
              </a:cxn>
              <a:cxn ang="0">
                <a:pos x="311" y="96"/>
              </a:cxn>
              <a:cxn ang="0">
                <a:pos x="333" y="96"/>
              </a:cxn>
              <a:cxn ang="0">
                <a:pos x="346" y="93"/>
              </a:cxn>
              <a:cxn ang="0">
                <a:pos x="346" y="83"/>
              </a:cxn>
              <a:cxn ang="0">
                <a:pos x="358" y="84"/>
              </a:cxn>
              <a:cxn ang="0">
                <a:pos x="375" y="80"/>
              </a:cxn>
              <a:cxn ang="0">
                <a:pos x="359" y="84"/>
              </a:cxn>
              <a:cxn ang="0">
                <a:pos x="362" y="93"/>
              </a:cxn>
              <a:cxn ang="0">
                <a:pos x="378" y="90"/>
              </a:cxn>
              <a:cxn ang="0">
                <a:pos x="424" y="92"/>
              </a:cxn>
              <a:cxn ang="0">
                <a:pos x="428" y="91"/>
              </a:cxn>
              <a:cxn ang="0">
                <a:pos x="410" y="139"/>
              </a:cxn>
            </a:cxnLst>
            <a:rect l="0" t="0" r="r" b="b"/>
            <a:pathLst>
              <a:path w="431" h="140">
                <a:moveTo>
                  <a:pt x="0" y="139"/>
                </a:moveTo>
                <a:lnTo>
                  <a:pt x="0" y="133"/>
                </a:lnTo>
                <a:lnTo>
                  <a:pt x="0" y="121"/>
                </a:lnTo>
                <a:lnTo>
                  <a:pt x="0" y="115"/>
                </a:lnTo>
                <a:lnTo>
                  <a:pt x="0" y="111"/>
                </a:lnTo>
                <a:lnTo>
                  <a:pt x="4" y="111"/>
                </a:lnTo>
                <a:lnTo>
                  <a:pt x="8" y="111"/>
                </a:lnTo>
                <a:lnTo>
                  <a:pt x="12" y="111"/>
                </a:lnTo>
                <a:lnTo>
                  <a:pt x="16" y="111"/>
                </a:lnTo>
                <a:lnTo>
                  <a:pt x="19" y="111"/>
                </a:lnTo>
                <a:lnTo>
                  <a:pt x="22" y="111"/>
                </a:lnTo>
                <a:lnTo>
                  <a:pt x="24" y="108"/>
                </a:lnTo>
                <a:lnTo>
                  <a:pt x="19" y="105"/>
                </a:lnTo>
                <a:lnTo>
                  <a:pt x="24" y="102"/>
                </a:lnTo>
                <a:lnTo>
                  <a:pt x="28" y="99"/>
                </a:lnTo>
                <a:lnTo>
                  <a:pt x="31" y="98"/>
                </a:lnTo>
                <a:lnTo>
                  <a:pt x="35" y="96"/>
                </a:lnTo>
                <a:lnTo>
                  <a:pt x="40" y="93"/>
                </a:lnTo>
                <a:lnTo>
                  <a:pt x="43" y="92"/>
                </a:lnTo>
                <a:lnTo>
                  <a:pt x="47" y="90"/>
                </a:lnTo>
                <a:lnTo>
                  <a:pt x="50" y="90"/>
                </a:lnTo>
                <a:lnTo>
                  <a:pt x="50" y="93"/>
                </a:lnTo>
                <a:lnTo>
                  <a:pt x="49" y="98"/>
                </a:lnTo>
                <a:lnTo>
                  <a:pt x="44" y="98"/>
                </a:lnTo>
                <a:lnTo>
                  <a:pt x="41" y="99"/>
                </a:lnTo>
                <a:lnTo>
                  <a:pt x="35" y="102"/>
                </a:lnTo>
                <a:lnTo>
                  <a:pt x="31" y="103"/>
                </a:lnTo>
                <a:lnTo>
                  <a:pt x="28" y="105"/>
                </a:lnTo>
                <a:lnTo>
                  <a:pt x="25" y="111"/>
                </a:lnTo>
                <a:lnTo>
                  <a:pt x="25" y="114"/>
                </a:lnTo>
                <a:lnTo>
                  <a:pt x="29" y="115"/>
                </a:lnTo>
                <a:lnTo>
                  <a:pt x="34" y="115"/>
                </a:lnTo>
                <a:lnTo>
                  <a:pt x="37" y="109"/>
                </a:lnTo>
                <a:lnTo>
                  <a:pt x="43" y="108"/>
                </a:lnTo>
                <a:lnTo>
                  <a:pt x="47" y="108"/>
                </a:lnTo>
                <a:lnTo>
                  <a:pt x="50" y="108"/>
                </a:lnTo>
                <a:lnTo>
                  <a:pt x="55" y="108"/>
                </a:lnTo>
                <a:lnTo>
                  <a:pt x="56" y="103"/>
                </a:lnTo>
                <a:lnTo>
                  <a:pt x="61" y="103"/>
                </a:lnTo>
                <a:lnTo>
                  <a:pt x="61" y="108"/>
                </a:lnTo>
                <a:lnTo>
                  <a:pt x="65" y="108"/>
                </a:lnTo>
                <a:lnTo>
                  <a:pt x="66" y="111"/>
                </a:lnTo>
                <a:lnTo>
                  <a:pt x="71" y="114"/>
                </a:lnTo>
                <a:lnTo>
                  <a:pt x="74" y="114"/>
                </a:lnTo>
                <a:lnTo>
                  <a:pt x="80" y="114"/>
                </a:lnTo>
                <a:lnTo>
                  <a:pt x="84" y="114"/>
                </a:lnTo>
                <a:lnTo>
                  <a:pt x="90" y="114"/>
                </a:lnTo>
                <a:lnTo>
                  <a:pt x="96" y="114"/>
                </a:lnTo>
                <a:lnTo>
                  <a:pt x="101" y="114"/>
                </a:lnTo>
                <a:lnTo>
                  <a:pt x="105" y="114"/>
                </a:lnTo>
                <a:lnTo>
                  <a:pt x="109" y="114"/>
                </a:lnTo>
                <a:lnTo>
                  <a:pt x="113" y="114"/>
                </a:lnTo>
                <a:lnTo>
                  <a:pt x="113" y="109"/>
                </a:lnTo>
                <a:lnTo>
                  <a:pt x="115" y="105"/>
                </a:lnTo>
                <a:lnTo>
                  <a:pt x="115" y="102"/>
                </a:lnTo>
                <a:lnTo>
                  <a:pt x="111" y="99"/>
                </a:lnTo>
                <a:lnTo>
                  <a:pt x="111" y="96"/>
                </a:lnTo>
                <a:lnTo>
                  <a:pt x="115" y="92"/>
                </a:lnTo>
                <a:lnTo>
                  <a:pt x="119" y="92"/>
                </a:lnTo>
                <a:lnTo>
                  <a:pt x="122" y="90"/>
                </a:lnTo>
                <a:lnTo>
                  <a:pt x="127" y="87"/>
                </a:lnTo>
                <a:lnTo>
                  <a:pt x="132" y="84"/>
                </a:lnTo>
                <a:lnTo>
                  <a:pt x="138" y="83"/>
                </a:lnTo>
                <a:lnTo>
                  <a:pt x="143" y="80"/>
                </a:lnTo>
                <a:lnTo>
                  <a:pt x="146" y="80"/>
                </a:lnTo>
                <a:lnTo>
                  <a:pt x="143" y="83"/>
                </a:lnTo>
                <a:lnTo>
                  <a:pt x="138" y="83"/>
                </a:lnTo>
                <a:lnTo>
                  <a:pt x="134" y="86"/>
                </a:lnTo>
                <a:lnTo>
                  <a:pt x="131" y="87"/>
                </a:lnTo>
                <a:lnTo>
                  <a:pt x="127" y="92"/>
                </a:lnTo>
                <a:lnTo>
                  <a:pt x="122" y="93"/>
                </a:lnTo>
                <a:lnTo>
                  <a:pt x="119" y="96"/>
                </a:lnTo>
                <a:lnTo>
                  <a:pt x="116" y="99"/>
                </a:lnTo>
                <a:lnTo>
                  <a:pt x="116" y="103"/>
                </a:lnTo>
                <a:lnTo>
                  <a:pt x="115" y="108"/>
                </a:lnTo>
                <a:lnTo>
                  <a:pt x="119" y="108"/>
                </a:lnTo>
                <a:lnTo>
                  <a:pt x="122" y="105"/>
                </a:lnTo>
                <a:lnTo>
                  <a:pt x="125" y="103"/>
                </a:lnTo>
                <a:lnTo>
                  <a:pt x="128" y="103"/>
                </a:lnTo>
                <a:lnTo>
                  <a:pt x="132" y="103"/>
                </a:lnTo>
                <a:lnTo>
                  <a:pt x="137" y="105"/>
                </a:lnTo>
                <a:lnTo>
                  <a:pt x="140" y="105"/>
                </a:lnTo>
                <a:lnTo>
                  <a:pt x="144" y="105"/>
                </a:lnTo>
                <a:lnTo>
                  <a:pt x="147" y="105"/>
                </a:lnTo>
                <a:lnTo>
                  <a:pt x="152" y="105"/>
                </a:lnTo>
                <a:lnTo>
                  <a:pt x="156" y="105"/>
                </a:lnTo>
                <a:lnTo>
                  <a:pt x="162" y="105"/>
                </a:lnTo>
                <a:lnTo>
                  <a:pt x="165" y="105"/>
                </a:lnTo>
                <a:lnTo>
                  <a:pt x="169" y="105"/>
                </a:lnTo>
                <a:lnTo>
                  <a:pt x="171" y="105"/>
                </a:lnTo>
                <a:lnTo>
                  <a:pt x="172" y="102"/>
                </a:lnTo>
                <a:lnTo>
                  <a:pt x="177" y="59"/>
                </a:lnTo>
                <a:lnTo>
                  <a:pt x="178" y="55"/>
                </a:lnTo>
                <a:lnTo>
                  <a:pt x="183" y="53"/>
                </a:lnTo>
                <a:lnTo>
                  <a:pt x="202" y="53"/>
                </a:lnTo>
                <a:lnTo>
                  <a:pt x="202" y="59"/>
                </a:lnTo>
                <a:lnTo>
                  <a:pt x="206" y="102"/>
                </a:lnTo>
                <a:lnTo>
                  <a:pt x="210" y="103"/>
                </a:lnTo>
                <a:lnTo>
                  <a:pt x="213" y="103"/>
                </a:lnTo>
                <a:lnTo>
                  <a:pt x="216" y="98"/>
                </a:lnTo>
                <a:lnTo>
                  <a:pt x="216" y="93"/>
                </a:lnTo>
                <a:lnTo>
                  <a:pt x="216" y="87"/>
                </a:lnTo>
                <a:lnTo>
                  <a:pt x="216" y="84"/>
                </a:lnTo>
                <a:lnTo>
                  <a:pt x="218" y="80"/>
                </a:lnTo>
                <a:lnTo>
                  <a:pt x="230" y="73"/>
                </a:lnTo>
                <a:lnTo>
                  <a:pt x="230" y="68"/>
                </a:lnTo>
                <a:lnTo>
                  <a:pt x="228" y="65"/>
                </a:lnTo>
                <a:lnTo>
                  <a:pt x="225" y="61"/>
                </a:lnTo>
                <a:lnTo>
                  <a:pt x="225" y="56"/>
                </a:lnTo>
                <a:lnTo>
                  <a:pt x="225" y="53"/>
                </a:lnTo>
                <a:lnTo>
                  <a:pt x="230" y="53"/>
                </a:lnTo>
                <a:lnTo>
                  <a:pt x="234" y="53"/>
                </a:lnTo>
                <a:lnTo>
                  <a:pt x="237" y="53"/>
                </a:lnTo>
                <a:lnTo>
                  <a:pt x="241" y="53"/>
                </a:lnTo>
                <a:lnTo>
                  <a:pt x="241" y="49"/>
                </a:lnTo>
                <a:lnTo>
                  <a:pt x="241" y="46"/>
                </a:lnTo>
                <a:lnTo>
                  <a:pt x="243" y="41"/>
                </a:lnTo>
                <a:lnTo>
                  <a:pt x="246" y="24"/>
                </a:lnTo>
                <a:lnTo>
                  <a:pt x="246" y="18"/>
                </a:lnTo>
                <a:lnTo>
                  <a:pt x="246" y="14"/>
                </a:lnTo>
                <a:lnTo>
                  <a:pt x="246" y="10"/>
                </a:lnTo>
                <a:lnTo>
                  <a:pt x="247" y="8"/>
                </a:lnTo>
                <a:lnTo>
                  <a:pt x="243" y="6"/>
                </a:lnTo>
                <a:lnTo>
                  <a:pt x="240" y="6"/>
                </a:lnTo>
                <a:lnTo>
                  <a:pt x="235" y="6"/>
                </a:lnTo>
                <a:lnTo>
                  <a:pt x="231" y="6"/>
                </a:lnTo>
                <a:lnTo>
                  <a:pt x="228" y="6"/>
                </a:lnTo>
                <a:lnTo>
                  <a:pt x="224" y="6"/>
                </a:lnTo>
                <a:lnTo>
                  <a:pt x="219" y="6"/>
                </a:lnTo>
                <a:lnTo>
                  <a:pt x="216" y="6"/>
                </a:lnTo>
                <a:lnTo>
                  <a:pt x="213" y="4"/>
                </a:lnTo>
                <a:lnTo>
                  <a:pt x="219" y="2"/>
                </a:lnTo>
                <a:lnTo>
                  <a:pt x="225" y="2"/>
                </a:lnTo>
                <a:lnTo>
                  <a:pt x="231" y="2"/>
                </a:lnTo>
                <a:lnTo>
                  <a:pt x="235" y="2"/>
                </a:lnTo>
                <a:lnTo>
                  <a:pt x="240" y="0"/>
                </a:lnTo>
                <a:lnTo>
                  <a:pt x="243" y="0"/>
                </a:lnTo>
                <a:lnTo>
                  <a:pt x="249" y="2"/>
                </a:lnTo>
                <a:lnTo>
                  <a:pt x="255" y="0"/>
                </a:lnTo>
                <a:lnTo>
                  <a:pt x="260" y="0"/>
                </a:lnTo>
                <a:lnTo>
                  <a:pt x="265" y="0"/>
                </a:lnTo>
                <a:lnTo>
                  <a:pt x="268" y="2"/>
                </a:lnTo>
                <a:lnTo>
                  <a:pt x="269" y="2"/>
                </a:lnTo>
                <a:lnTo>
                  <a:pt x="266" y="4"/>
                </a:lnTo>
                <a:lnTo>
                  <a:pt x="262" y="6"/>
                </a:lnTo>
                <a:lnTo>
                  <a:pt x="259" y="8"/>
                </a:lnTo>
                <a:lnTo>
                  <a:pt x="259" y="12"/>
                </a:lnTo>
                <a:lnTo>
                  <a:pt x="259" y="16"/>
                </a:lnTo>
                <a:lnTo>
                  <a:pt x="259" y="19"/>
                </a:lnTo>
                <a:lnTo>
                  <a:pt x="259" y="24"/>
                </a:lnTo>
                <a:lnTo>
                  <a:pt x="259" y="28"/>
                </a:lnTo>
                <a:lnTo>
                  <a:pt x="262" y="30"/>
                </a:lnTo>
                <a:lnTo>
                  <a:pt x="260" y="25"/>
                </a:lnTo>
                <a:lnTo>
                  <a:pt x="265" y="24"/>
                </a:lnTo>
                <a:lnTo>
                  <a:pt x="268" y="24"/>
                </a:lnTo>
                <a:lnTo>
                  <a:pt x="272" y="24"/>
                </a:lnTo>
                <a:lnTo>
                  <a:pt x="275" y="24"/>
                </a:lnTo>
                <a:lnTo>
                  <a:pt x="274" y="28"/>
                </a:lnTo>
                <a:lnTo>
                  <a:pt x="272" y="28"/>
                </a:lnTo>
                <a:lnTo>
                  <a:pt x="268" y="30"/>
                </a:lnTo>
                <a:lnTo>
                  <a:pt x="265" y="31"/>
                </a:lnTo>
                <a:lnTo>
                  <a:pt x="260" y="31"/>
                </a:lnTo>
                <a:lnTo>
                  <a:pt x="256" y="31"/>
                </a:lnTo>
                <a:lnTo>
                  <a:pt x="256" y="37"/>
                </a:lnTo>
                <a:lnTo>
                  <a:pt x="259" y="43"/>
                </a:lnTo>
                <a:lnTo>
                  <a:pt x="262" y="46"/>
                </a:lnTo>
                <a:lnTo>
                  <a:pt x="262" y="49"/>
                </a:lnTo>
                <a:lnTo>
                  <a:pt x="266" y="52"/>
                </a:lnTo>
                <a:lnTo>
                  <a:pt x="269" y="52"/>
                </a:lnTo>
                <a:lnTo>
                  <a:pt x="275" y="49"/>
                </a:lnTo>
                <a:lnTo>
                  <a:pt x="280" y="49"/>
                </a:lnTo>
                <a:lnTo>
                  <a:pt x="286" y="49"/>
                </a:lnTo>
                <a:lnTo>
                  <a:pt x="284" y="53"/>
                </a:lnTo>
                <a:lnTo>
                  <a:pt x="283" y="56"/>
                </a:lnTo>
                <a:lnTo>
                  <a:pt x="286" y="56"/>
                </a:lnTo>
                <a:lnTo>
                  <a:pt x="290" y="56"/>
                </a:lnTo>
                <a:lnTo>
                  <a:pt x="287" y="61"/>
                </a:lnTo>
                <a:lnTo>
                  <a:pt x="286" y="65"/>
                </a:lnTo>
                <a:lnTo>
                  <a:pt x="284" y="71"/>
                </a:lnTo>
                <a:lnTo>
                  <a:pt x="287" y="73"/>
                </a:lnTo>
                <a:lnTo>
                  <a:pt x="292" y="73"/>
                </a:lnTo>
                <a:lnTo>
                  <a:pt x="297" y="90"/>
                </a:lnTo>
                <a:lnTo>
                  <a:pt x="299" y="93"/>
                </a:lnTo>
                <a:lnTo>
                  <a:pt x="299" y="99"/>
                </a:lnTo>
                <a:lnTo>
                  <a:pt x="305" y="102"/>
                </a:lnTo>
                <a:lnTo>
                  <a:pt x="303" y="98"/>
                </a:lnTo>
                <a:lnTo>
                  <a:pt x="307" y="96"/>
                </a:lnTo>
                <a:lnTo>
                  <a:pt x="311" y="96"/>
                </a:lnTo>
                <a:lnTo>
                  <a:pt x="316" y="96"/>
                </a:lnTo>
                <a:lnTo>
                  <a:pt x="321" y="96"/>
                </a:lnTo>
                <a:lnTo>
                  <a:pt x="327" y="96"/>
                </a:lnTo>
                <a:lnTo>
                  <a:pt x="333" y="96"/>
                </a:lnTo>
                <a:lnTo>
                  <a:pt x="337" y="96"/>
                </a:lnTo>
                <a:lnTo>
                  <a:pt x="340" y="96"/>
                </a:lnTo>
                <a:lnTo>
                  <a:pt x="343" y="96"/>
                </a:lnTo>
                <a:lnTo>
                  <a:pt x="346" y="93"/>
                </a:lnTo>
                <a:lnTo>
                  <a:pt x="349" y="90"/>
                </a:lnTo>
                <a:lnTo>
                  <a:pt x="346" y="86"/>
                </a:lnTo>
                <a:lnTo>
                  <a:pt x="343" y="84"/>
                </a:lnTo>
                <a:lnTo>
                  <a:pt x="346" y="83"/>
                </a:lnTo>
                <a:lnTo>
                  <a:pt x="349" y="78"/>
                </a:lnTo>
                <a:lnTo>
                  <a:pt x="350" y="83"/>
                </a:lnTo>
                <a:lnTo>
                  <a:pt x="353" y="84"/>
                </a:lnTo>
                <a:lnTo>
                  <a:pt x="358" y="84"/>
                </a:lnTo>
                <a:lnTo>
                  <a:pt x="362" y="83"/>
                </a:lnTo>
                <a:lnTo>
                  <a:pt x="368" y="80"/>
                </a:lnTo>
                <a:lnTo>
                  <a:pt x="371" y="80"/>
                </a:lnTo>
                <a:lnTo>
                  <a:pt x="375" y="80"/>
                </a:lnTo>
                <a:lnTo>
                  <a:pt x="371" y="84"/>
                </a:lnTo>
                <a:lnTo>
                  <a:pt x="368" y="84"/>
                </a:lnTo>
                <a:lnTo>
                  <a:pt x="363" y="84"/>
                </a:lnTo>
                <a:lnTo>
                  <a:pt x="359" y="84"/>
                </a:lnTo>
                <a:lnTo>
                  <a:pt x="356" y="86"/>
                </a:lnTo>
                <a:lnTo>
                  <a:pt x="356" y="90"/>
                </a:lnTo>
                <a:lnTo>
                  <a:pt x="358" y="93"/>
                </a:lnTo>
                <a:lnTo>
                  <a:pt x="362" y="93"/>
                </a:lnTo>
                <a:lnTo>
                  <a:pt x="368" y="93"/>
                </a:lnTo>
                <a:lnTo>
                  <a:pt x="371" y="93"/>
                </a:lnTo>
                <a:lnTo>
                  <a:pt x="375" y="92"/>
                </a:lnTo>
                <a:lnTo>
                  <a:pt x="378" y="90"/>
                </a:lnTo>
                <a:lnTo>
                  <a:pt x="383" y="90"/>
                </a:lnTo>
                <a:lnTo>
                  <a:pt x="387" y="92"/>
                </a:lnTo>
                <a:lnTo>
                  <a:pt x="419" y="92"/>
                </a:lnTo>
                <a:lnTo>
                  <a:pt x="424" y="92"/>
                </a:lnTo>
                <a:lnTo>
                  <a:pt x="428" y="93"/>
                </a:lnTo>
                <a:lnTo>
                  <a:pt x="425" y="93"/>
                </a:lnTo>
                <a:lnTo>
                  <a:pt x="430" y="93"/>
                </a:lnTo>
                <a:lnTo>
                  <a:pt x="428" y="91"/>
                </a:lnTo>
                <a:lnTo>
                  <a:pt x="425" y="102"/>
                </a:lnTo>
                <a:lnTo>
                  <a:pt x="414" y="129"/>
                </a:lnTo>
                <a:lnTo>
                  <a:pt x="410" y="135"/>
                </a:lnTo>
                <a:lnTo>
                  <a:pt x="410" y="139"/>
                </a:lnTo>
                <a:lnTo>
                  <a:pt x="408" y="139"/>
                </a:lnTo>
                <a:lnTo>
                  <a:pt x="0" y="139"/>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09" name="Rectangle 325"/>
          <p:cNvSpPr>
            <a:spLocks noChangeArrowheads="1"/>
          </p:cNvSpPr>
          <p:nvPr/>
        </p:nvSpPr>
        <p:spPr bwMode="auto">
          <a:xfrm>
            <a:off x="4387558" y="1101726"/>
            <a:ext cx="553037"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MINESWEEP</a:t>
            </a:r>
          </a:p>
        </p:txBody>
      </p:sp>
      <p:sp>
        <p:nvSpPr>
          <p:cNvPr id="323910" name="Freeform 326"/>
          <p:cNvSpPr>
            <a:spLocks/>
          </p:cNvSpPr>
          <p:nvPr/>
        </p:nvSpPr>
        <p:spPr bwMode="auto">
          <a:xfrm>
            <a:off x="2565401" y="212725"/>
            <a:ext cx="733425" cy="68263"/>
          </a:xfrm>
          <a:custGeom>
            <a:avLst/>
            <a:gdLst/>
            <a:ahLst/>
            <a:cxnLst>
              <a:cxn ang="0">
                <a:pos x="461" y="42"/>
              </a:cxn>
              <a:cxn ang="0">
                <a:pos x="8" y="42"/>
              </a:cxn>
              <a:cxn ang="0">
                <a:pos x="0" y="42"/>
              </a:cxn>
              <a:cxn ang="0">
                <a:pos x="6" y="36"/>
              </a:cxn>
              <a:cxn ang="0">
                <a:pos x="12" y="36"/>
              </a:cxn>
              <a:cxn ang="0">
                <a:pos x="31" y="34"/>
              </a:cxn>
              <a:cxn ang="0">
                <a:pos x="72" y="28"/>
              </a:cxn>
              <a:cxn ang="0">
                <a:pos x="91" y="28"/>
              </a:cxn>
              <a:cxn ang="0">
                <a:pos x="100" y="28"/>
              </a:cxn>
              <a:cxn ang="0">
                <a:pos x="106" y="28"/>
              </a:cxn>
              <a:cxn ang="0">
                <a:pos x="114" y="28"/>
              </a:cxn>
              <a:cxn ang="0">
                <a:pos x="122" y="28"/>
              </a:cxn>
              <a:cxn ang="0">
                <a:pos x="132" y="28"/>
              </a:cxn>
              <a:cxn ang="0">
                <a:pos x="137" y="28"/>
              </a:cxn>
              <a:cxn ang="0">
                <a:pos x="145" y="28"/>
              </a:cxn>
              <a:cxn ang="0">
                <a:pos x="155" y="28"/>
              </a:cxn>
              <a:cxn ang="0">
                <a:pos x="160" y="28"/>
              </a:cxn>
              <a:cxn ang="0">
                <a:pos x="198" y="28"/>
              </a:cxn>
              <a:cxn ang="0">
                <a:pos x="206" y="28"/>
              </a:cxn>
              <a:cxn ang="0">
                <a:pos x="226" y="28"/>
              </a:cxn>
              <a:cxn ang="0">
                <a:pos x="226" y="19"/>
              </a:cxn>
              <a:cxn ang="0">
                <a:pos x="226" y="13"/>
              </a:cxn>
              <a:cxn ang="0">
                <a:pos x="226" y="7"/>
              </a:cxn>
              <a:cxn ang="0">
                <a:pos x="226" y="6"/>
              </a:cxn>
              <a:cxn ang="0">
                <a:pos x="226" y="5"/>
              </a:cxn>
              <a:cxn ang="0">
                <a:pos x="226" y="0"/>
              </a:cxn>
              <a:cxn ang="0">
                <a:pos x="252" y="0"/>
              </a:cxn>
              <a:cxn ang="0">
                <a:pos x="252" y="5"/>
              </a:cxn>
              <a:cxn ang="0">
                <a:pos x="269" y="5"/>
              </a:cxn>
              <a:cxn ang="0">
                <a:pos x="286" y="5"/>
              </a:cxn>
              <a:cxn ang="0">
                <a:pos x="289" y="28"/>
              </a:cxn>
              <a:cxn ang="0">
                <a:pos x="370" y="22"/>
              </a:cxn>
              <a:cxn ang="0">
                <a:pos x="444" y="19"/>
              </a:cxn>
              <a:cxn ang="0">
                <a:pos x="450" y="19"/>
              </a:cxn>
              <a:cxn ang="0">
                <a:pos x="455" y="19"/>
              </a:cxn>
              <a:cxn ang="0">
                <a:pos x="461" y="22"/>
              </a:cxn>
              <a:cxn ang="0">
                <a:pos x="461" y="42"/>
              </a:cxn>
              <a:cxn ang="0">
                <a:pos x="461" y="28"/>
              </a:cxn>
              <a:cxn ang="0">
                <a:pos x="461" y="42"/>
              </a:cxn>
            </a:cxnLst>
            <a:rect l="0" t="0" r="r" b="b"/>
            <a:pathLst>
              <a:path w="462" h="43">
                <a:moveTo>
                  <a:pt x="461" y="42"/>
                </a:moveTo>
                <a:lnTo>
                  <a:pt x="8" y="42"/>
                </a:lnTo>
                <a:lnTo>
                  <a:pt x="0" y="42"/>
                </a:lnTo>
                <a:lnTo>
                  <a:pt x="6" y="36"/>
                </a:lnTo>
                <a:lnTo>
                  <a:pt x="12" y="36"/>
                </a:lnTo>
                <a:lnTo>
                  <a:pt x="31" y="34"/>
                </a:lnTo>
                <a:lnTo>
                  <a:pt x="72" y="28"/>
                </a:lnTo>
                <a:lnTo>
                  <a:pt x="91" y="28"/>
                </a:lnTo>
                <a:lnTo>
                  <a:pt x="100" y="28"/>
                </a:lnTo>
                <a:lnTo>
                  <a:pt x="106" y="28"/>
                </a:lnTo>
                <a:lnTo>
                  <a:pt x="114" y="28"/>
                </a:lnTo>
                <a:lnTo>
                  <a:pt x="122" y="28"/>
                </a:lnTo>
                <a:lnTo>
                  <a:pt x="132" y="28"/>
                </a:lnTo>
                <a:lnTo>
                  <a:pt x="137" y="28"/>
                </a:lnTo>
                <a:lnTo>
                  <a:pt x="145" y="28"/>
                </a:lnTo>
                <a:lnTo>
                  <a:pt x="155" y="28"/>
                </a:lnTo>
                <a:lnTo>
                  <a:pt x="160" y="28"/>
                </a:lnTo>
                <a:lnTo>
                  <a:pt x="198" y="28"/>
                </a:lnTo>
                <a:lnTo>
                  <a:pt x="206" y="28"/>
                </a:lnTo>
                <a:lnTo>
                  <a:pt x="226" y="28"/>
                </a:lnTo>
                <a:lnTo>
                  <a:pt x="226" y="19"/>
                </a:lnTo>
                <a:lnTo>
                  <a:pt x="226" y="13"/>
                </a:lnTo>
                <a:lnTo>
                  <a:pt x="226" y="7"/>
                </a:lnTo>
                <a:lnTo>
                  <a:pt x="226" y="6"/>
                </a:lnTo>
                <a:lnTo>
                  <a:pt x="226" y="5"/>
                </a:lnTo>
                <a:lnTo>
                  <a:pt x="226" y="0"/>
                </a:lnTo>
                <a:lnTo>
                  <a:pt x="252" y="0"/>
                </a:lnTo>
                <a:lnTo>
                  <a:pt x="252" y="5"/>
                </a:lnTo>
                <a:lnTo>
                  <a:pt x="269" y="5"/>
                </a:lnTo>
                <a:lnTo>
                  <a:pt x="286" y="5"/>
                </a:lnTo>
                <a:lnTo>
                  <a:pt x="289" y="28"/>
                </a:lnTo>
                <a:lnTo>
                  <a:pt x="370" y="22"/>
                </a:lnTo>
                <a:lnTo>
                  <a:pt x="444" y="19"/>
                </a:lnTo>
                <a:lnTo>
                  <a:pt x="450" y="19"/>
                </a:lnTo>
                <a:lnTo>
                  <a:pt x="455" y="19"/>
                </a:lnTo>
                <a:lnTo>
                  <a:pt x="461" y="22"/>
                </a:lnTo>
                <a:lnTo>
                  <a:pt x="461" y="42"/>
                </a:lnTo>
                <a:lnTo>
                  <a:pt x="461" y="28"/>
                </a:lnTo>
                <a:lnTo>
                  <a:pt x="461" y="42"/>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11" name="Rectangle 327"/>
          <p:cNvSpPr>
            <a:spLocks noChangeArrowheads="1"/>
          </p:cNvSpPr>
          <p:nvPr/>
        </p:nvSpPr>
        <p:spPr bwMode="auto">
          <a:xfrm>
            <a:off x="2710237" y="273051"/>
            <a:ext cx="415178"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TANGO</a:t>
            </a:r>
          </a:p>
        </p:txBody>
      </p:sp>
      <p:sp>
        <p:nvSpPr>
          <p:cNvPr id="323912" name="Freeform 328"/>
          <p:cNvSpPr>
            <a:spLocks/>
          </p:cNvSpPr>
          <p:nvPr/>
        </p:nvSpPr>
        <p:spPr bwMode="auto">
          <a:xfrm>
            <a:off x="4384675" y="717550"/>
            <a:ext cx="704850" cy="58738"/>
          </a:xfrm>
          <a:custGeom>
            <a:avLst/>
            <a:gdLst/>
            <a:ahLst/>
            <a:cxnLst>
              <a:cxn ang="0">
                <a:pos x="441" y="34"/>
              </a:cxn>
              <a:cxn ang="0">
                <a:pos x="443" y="12"/>
              </a:cxn>
              <a:cxn ang="0">
                <a:pos x="427" y="8"/>
              </a:cxn>
              <a:cxn ang="0">
                <a:pos x="414" y="31"/>
              </a:cxn>
              <a:cxn ang="0">
                <a:pos x="384" y="29"/>
              </a:cxn>
              <a:cxn ang="0">
                <a:pos x="306" y="19"/>
              </a:cxn>
              <a:cxn ang="0">
                <a:pos x="234" y="17"/>
              </a:cxn>
              <a:cxn ang="0">
                <a:pos x="193" y="16"/>
              </a:cxn>
              <a:cxn ang="0">
                <a:pos x="179" y="7"/>
              </a:cxn>
              <a:cxn ang="0">
                <a:pos x="167" y="4"/>
              </a:cxn>
              <a:cxn ang="0">
                <a:pos x="151" y="0"/>
              </a:cxn>
              <a:cxn ang="0">
                <a:pos x="122" y="0"/>
              </a:cxn>
              <a:cxn ang="0">
                <a:pos x="115" y="16"/>
              </a:cxn>
              <a:cxn ang="0">
                <a:pos x="67" y="17"/>
              </a:cxn>
              <a:cxn ang="0">
                <a:pos x="26" y="19"/>
              </a:cxn>
              <a:cxn ang="0">
                <a:pos x="12" y="25"/>
              </a:cxn>
              <a:cxn ang="0">
                <a:pos x="0" y="34"/>
              </a:cxn>
              <a:cxn ang="0">
                <a:pos x="423" y="36"/>
              </a:cxn>
              <a:cxn ang="0">
                <a:pos x="441" y="36"/>
              </a:cxn>
              <a:cxn ang="0">
                <a:pos x="441" y="34"/>
              </a:cxn>
            </a:cxnLst>
            <a:rect l="0" t="0" r="r" b="b"/>
            <a:pathLst>
              <a:path w="444" h="37">
                <a:moveTo>
                  <a:pt x="441" y="34"/>
                </a:moveTo>
                <a:lnTo>
                  <a:pt x="443" y="12"/>
                </a:lnTo>
                <a:lnTo>
                  <a:pt x="427" y="8"/>
                </a:lnTo>
                <a:lnTo>
                  <a:pt x="414" y="31"/>
                </a:lnTo>
                <a:lnTo>
                  <a:pt x="384" y="29"/>
                </a:lnTo>
                <a:lnTo>
                  <a:pt x="306" y="19"/>
                </a:lnTo>
                <a:lnTo>
                  <a:pt x="234" y="17"/>
                </a:lnTo>
                <a:lnTo>
                  <a:pt x="193" y="16"/>
                </a:lnTo>
                <a:lnTo>
                  <a:pt x="179" y="7"/>
                </a:lnTo>
                <a:lnTo>
                  <a:pt x="167" y="4"/>
                </a:lnTo>
                <a:lnTo>
                  <a:pt x="151" y="0"/>
                </a:lnTo>
                <a:lnTo>
                  <a:pt x="122" y="0"/>
                </a:lnTo>
                <a:lnTo>
                  <a:pt x="115" y="16"/>
                </a:lnTo>
                <a:lnTo>
                  <a:pt x="67" y="17"/>
                </a:lnTo>
                <a:lnTo>
                  <a:pt x="26" y="19"/>
                </a:lnTo>
                <a:lnTo>
                  <a:pt x="12" y="25"/>
                </a:lnTo>
                <a:lnTo>
                  <a:pt x="0" y="34"/>
                </a:lnTo>
                <a:lnTo>
                  <a:pt x="423" y="36"/>
                </a:lnTo>
                <a:lnTo>
                  <a:pt x="441" y="36"/>
                </a:lnTo>
                <a:lnTo>
                  <a:pt x="441" y="34"/>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13" name="Rectangle 329"/>
          <p:cNvSpPr>
            <a:spLocks noChangeArrowheads="1"/>
          </p:cNvSpPr>
          <p:nvPr/>
        </p:nvSpPr>
        <p:spPr bwMode="auto">
          <a:xfrm>
            <a:off x="4404679" y="741364"/>
            <a:ext cx="623569"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VICTOR I OR VII</a:t>
            </a:r>
          </a:p>
        </p:txBody>
      </p:sp>
      <p:sp>
        <p:nvSpPr>
          <p:cNvPr id="323914" name="Freeform 330"/>
          <p:cNvSpPr>
            <a:spLocks/>
          </p:cNvSpPr>
          <p:nvPr/>
        </p:nvSpPr>
        <p:spPr bwMode="auto">
          <a:xfrm>
            <a:off x="4318001" y="334963"/>
            <a:ext cx="847725" cy="68262"/>
          </a:xfrm>
          <a:custGeom>
            <a:avLst/>
            <a:gdLst/>
            <a:ahLst/>
            <a:cxnLst>
              <a:cxn ang="0">
                <a:pos x="514" y="31"/>
              </a:cxn>
              <a:cxn ang="0">
                <a:pos x="507" y="28"/>
              </a:cxn>
              <a:cxn ang="0">
                <a:pos x="497" y="25"/>
              </a:cxn>
              <a:cxn ang="0">
                <a:pos x="472" y="22"/>
              </a:cxn>
              <a:cxn ang="0">
                <a:pos x="378" y="20"/>
              </a:cxn>
              <a:cxn ang="0">
                <a:pos x="367" y="20"/>
              </a:cxn>
              <a:cxn ang="0">
                <a:pos x="345" y="16"/>
              </a:cxn>
              <a:cxn ang="0">
                <a:pos x="342" y="11"/>
              </a:cxn>
              <a:cxn ang="0">
                <a:pos x="340" y="6"/>
              </a:cxn>
              <a:cxn ang="0">
                <a:pos x="334" y="1"/>
              </a:cxn>
              <a:cxn ang="0">
                <a:pos x="307" y="0"/>
              </a:cxn>
              <a:cxn ang="0">
                <a:pos x="292" y="1"/>
              </a:cxn>
              <a:cxn ang="0">
                <a:pos x="275" y="5"/>
              </a:cxn>
              <a:cxn ang="0">
                <a:pos x="269" y="7"/>
              </a:cxn>
              <a:cxn ang="0">
                <a:pos x="263" y="10"/>
              </a:cxn>
              <a:cxn ang="0">
                <a:pos x="257" y="13"/>
              </a:cxn>
              <a:cxn ang="0">
                <a:pos x="238" y="16"/>
              </a:cxn>
              <a:cxn ang="0">
                <a:pos x="232" y="16"/>
              </a:cxn>
              <a:cxn ang="0">
                <a:pos x="223" y="16"/>
              </a:cxn>
              <a:cxn ang="0">
                <a:pos x="211" y="16"/>
              </a:cxn>
              <a:cxn ang="0">
                <a:pos x="203" y="16"/>
              </a:cxn>
              <a:cxn ang="0">
                <a:pos x="194" y="16"/>
              </a:cxn>
              <a:cxn ang="0">
                <a:pos x="178" y="16"/>
              </a:cxn>
              <a:cxn ang="0">
                <a:pos x="58" y="29"/>
              </a:cxn>
              <a:cxn ang="0">
                <a:pos x="46" y="31"/>
              </a:cxn>
              <a:cxn ang="0">
                <a:pos x="40" y="28"/>
              </a:cxn>
              <a:cxn ang="0">
                <a:pos x="36" y="18"/>
              </a:cxn>
              <a:cxn ang="0">
                <a:pos x="36" y="12"/>
              </a:cxn>
              <a:cxn ang="0">
                <a:pos x="42" y="10"/>
              </a:cxn>
              <a:cxn ang="0">
                <a:pos x="48" y="8"/>
              </a:cxn>
              <a:cxn ang="0">
                <a:pos x="49" y="4"/>
              </a:cxn>
              <a:cxn ang="0">
                <a:pos x="44" y="1"/>
              </a:cxn>
              <a:cxn ang="0">
                <a:pos x="32" y="0"/>
              </a:cxn>
              <a:cxn ang="0">
                <a:pos x="26" y="0"/>
              </a:cxn>
              <a:cxn ang="0">
                <a:pos x="17" y="0"/>
              </a:cxn>
              <a:cxn ang="0">
                <a:pos x="5" y="1"/>
              </a:cxn>
              <a:cxn ang="0">
                <a:pos x="0" y="2"/>
              </a:cxn>
              <a:cxn ang="0">
                <a:pos x="1" y="5"/>
              </a:cxn>
              <a:cxn ang="0">
                <a:pos x="6" y="6"/>
              </a:cxn>
              <a:cxn ang="0">
                <a:pos x="12" y="7"/>
              </a:cxn>
              <a:cxn ang="0">
                <a:pos x="13" y="31"/>
              </a:cxn>
              <a:cxn ang="0">
                <a:pos x="13" y="25"/>
              </a:cxn>
              <a:cxn ang="0">
                <a:pos x="533" y="42"/>
              </a:cxn>
              <a:cxn ang="0">
                <a:pos x="516" y="34"/>
              </a:cxn>
            </a:cxnLst>
            <a:rect l="0" t="0" r="r" b="b"/>
            <a:pathLst>
              <a:path w="534" h="43">
                <a:moveTo>
                  <a:pt x="516" y="34"/>
                </a:moveTo>
                <a:lnTo>
                  <a:pt x="514" y="31"/>
                </a:lnTo>
                <a:lnTo>
                  <a:pt x="509" y="29"/>
                </a:lnTo>
                <a:lnTo>
                  <a:pt x="507" y="28"/>
                </a:lnTo>
                <a:lnTo>
                  <a:pt x="504" y="26"/>
                </a:lnTo>
                <a:lnTo>
                  <a:pt x="497" y="25"/>
                </a:lnTo>
                <a:lnTo>
                  <a:pt x="486" y="23"/>
                </a:lnTo>
                <a:lnTo>
                  <a:pt x="472" y="22"/>
                </a:lnTo>
                <a:lnTo>
                  <a:pt x="467" y="22"/>
                </a:lnTo>
                <a:lnTo>
                  <a:pt x="378" y="20"/>
                </a:lnTo>
                <a:lnTo>
                  <a:pt x="375" y="20"/>
                </a:lnTo>
                <a:lnTo>
                  <a:pt x="367" y="20"/>
                </a:lnTo>
                <a:lnTo>
                  <a:pt x="364" y="20"/>
                </a:lnTo>
                <a:lnTo>
                  <a:pt x="345" y="16"/>
                </a:lnTo>
                <a:lnTo>
                  <a:pt x="342" y="13"/>
                </a:lnTo>
                <a:lnTo>
                  <a:pt x="342" y="11"/>
                </a:lnTo>
                <a:lnTo>
                  <a:pt x="341" y="8"/>
                </a:lnTo>
                <a:lnTo>
                  <a:pt x="340" y="6"/>
                </a:lnTo>
                <a:lnTo>
                  <a:pt x="337" y="4"/>
                </a:lnTo>
                <a:lnTo>
                  <a:pt x="334" y="1"/>
                </a:lnTo>
                <a:lnTo>
                  <a:pt x="317" y="0"/>
                </a:lnTo>
                <a:lnTo>
                  <a:pt x="307" y="0"/>
                </a:lnTo>
                <a:lnTo>
                  <a:pt x="295" y="0"/>
                </a:lnTo>
                <a:lnTo>
                  <a:pt x="292" y="1"/>
                </a:lnTo>
                <a:lnTo>
                  <a:pt x="288" y="1"/>
                </a:lnTo>
                <a:lnTo>
                  <a:pt x="275" y="5"/>
                </a:lnTo>
                <a:lnTo>
                  <a:pt x="271" y="6"/>
                </a:lnTo>
                <a:lnTo>
                  <a:pt x="269" y="7"/>
                </a:lnTo>
                <a:lnTo>
                  <a:pt x="265" y="8"/>
                </a:lnTo>
                <a:lnTo>
                  <a:pt x="263" y="10"/>
                </a:lnTo>
                <a:lnTo>
                  <a:pt x="259" y="11"/>
                </a:lnTo>
                <a:lnTo>
                  <a:pt x="257" y="13"/>
                </a:lnTo>
                <a:lnTo>
                  <a:pt x="245" y="16"/>
                </a:lnTo>
                <a:lnTo>
                  <a:pt x="238" y="16"/>
                </a:lnTo>
                <a:lnTo>
                  <a:pt x="235" y="16"/>
                </a:lnTo>
                <a:lnTo>
                  <a:pt x="232" y="16"/>
                </a:lnTo>
                <a:lnTo>
                  <a:pt x="227" y="16"/>
                </a:lnTo>
                <a:lnTo>
                  <a:pt x="223" y="16"/>
                </a:lnTo>
                <a:lnTo>
                  <a:pt x="220" y="16"/>
                </a:lnTo>
                <a:lnTo>
                  <a:pt x="211" y="16"/>
                </a:lnTo>
                <a:lnTo>
                  <a:pt x="206" y="16"/>
                </a:lnTo>
                <a:lnTo>
                  <a:pt x="203" y="16"/>
                </a:lnTo>
                <a:lnTo>
                  <a:pt x="198" y="16"/>
                </a:lnTo>
                <a:lnTo>
                  <a:pt x="194" y="16"/>
                </a:lnTo>
                <a:lnTo>
                  <a:pt x="186" y="16"/>
                </a:lnTo>
                <a:lnTo>
                  <a:pt x="178" y="16"/>
                </a:lnTo>
                <a:lnTo>
                  <a:pt x="66" y="28"/>
                </a:lnTo>
                <a:lnTo>
                  <a:pt x="58" y="29"/>
                </a:lnTo>
                <a:lnTo>
                  <a:pt x="48" y="31"/>
                </a:lnTo>
                <a:lnTo>
                  <a:pt x="46" y="31"/>
                </a:lnTo>
                <a:lnTo>
                  <a:pt x="42" y="29"/>
                </a:lnTo>
                <a:lnTo>
                  <a:pt x="40" y="28"/>
                </a:lnTo>
                <a:lnTo>
                  <a:pt x="38" y="25"/>
                </a:lnTo>
                <a:lnTo>
                  <a:pt x="36" y="18"/>
                </a:lnTo>
                <a:lnTo>
                  <a:pt x="35" y="16"/>
                </a:lnTo>
                <a:lnTo>
                  <a:pt x="36" y="12"/>
                </a:lnTo>
                <a:lnTo>
                  <a:pt x="41" y="10"/>
                </a:lnTo>
                <a:lnTo>
                  <a:pt x="42" y="10"/>
                </a:lnTo>
                <a:lnTo>
                  <a:pt x="46" y="10"/>
                </a:lnTo>
                <a:lnTo>
                  <a:pt x="48" y="8"/>
                </a:lnTo>
                <a:lnTo>
                  <a:pt x="49" y="6"/>
                </a:lnTo>
                <a:lnTo>
                  <a:pt x="49" y="4"/>
                </a:lnTo>
                <a:lnTo>
                  <a:pt x="47" y="2"/>
                </a:lnTo>
                <a:lnTo>
                  <a:pt x="44" y="1"/>
                </a:lnTo>
                <a:lnTo>
                  <a:pt x="36" y="0"/>
                </a:lnTo>
                <a:lnTo>
                  <a:pt x="32" y="0"/>
                </a:lnTo>
                <a:lnTo>
                  <a:pt x="30" y="0"/>
                </a:lnTo>
                <a:lnTo>
                  <a:pt x="26" y="0"/>
                </a:lnTo>
                <a:lnTo>
                  <a:pt x="22" y="0"/>
                </a:lnTo>
                <a:lnTo>
                  <a:pt x="17" y="0"/>
                </a:lnTo>
                <a:lnTo>
                  <a:pt x="13" y="0"/>
                </a:lnTo>
                <a:lnTo>
                  <a:pt x="5" y="1"/>
                </a:lnTo>
                <a:lnTo>
                  <a:pt x="2" y="2"/>
                </a:lnTo>
                <a:lnTo>
                  <a:pt x="0" y="2"/>
                </a:lnTo>
                <a:lnTo>
                  <a:pt x="0" y="5"/>
                </a:lnTo>
                <a:lnTo>
                  <a:pt x="1" y="5"/>
                </a:lnTo>
                <a:lnTo>
                  <a:pt x="4" y="6"/>
                </a:lnTo>
                <a:lnTo>
                  <a:pt x="6" y="6"/>
                </a:lnTo>
                <a:lnTo>
                  <a:pt x="10" y="6"/>
                </a:lnTo>
                <a:lnTo>
                  <a:pt x="12" y="7"/>
                </a:lnTo>
                <a:lnTo>
                  <a:pt x="13" y="10"/>
                </a:lnTo>
                <a:lnTo>
                  <a:pt x="13" y="31"/>
                </a:lnTo>
                <a:lnTo>
                  <a:pt x="14" y="31"/>
                </a:lnTo>
                <a:lnTo>
                  <a:pt x="13" y="25"/>
                </a:lnTo>
                <a:lnTo>
                  <a:pt x="12" y="42"/>
                </a:lnTo>
                <a:lnTo>
                  <a:pt x="533" y="42"/>
                </a:lnTo>
                <a:lnTo>
                  <a:pt x="514" y="29"/>
                </a:lnTo>
                <a:lnTo>
                  <a:pt x="516" y="34"/>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15" name="Rectangle 331"/>
          <p:cNvSpPr>
            <a:spLocks noChangeArrowheads="1"/>
          </p:cNvSpPr>
          <p:nvPr/>
        </p:nvSpPr>
        <p:spPr bwMode="auto">
          <a:xfrm>
            <a:off x="4502206" y="423864"/>
            <a:ext cx="480902"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VICTOR III</a:t>
            </a:r>
          </a:p>
        </p:txBody>
      </p:sp>
      <p:sp>
        <p:nvSpPr>
          <p:cNvPr id="323916" name="Freeform 332"/>
          <p:cNvSpPr>
            <a:spLocks/>
          </p:cNvSpPr>
          <p:nvPr/>
        </p:nvSpPr>
        <p:spPr bwMode="auto">
          <a:xfrm>
            <a:off x="2530475" y="755650"/>
            <a:ext cx="781050" cy="82550"/>
          </a:xfrm>
          <a:custGeom>
            <a:avLst/>
            <a:gdLst/>
            <a:ahLst/>
            <a:cxnLst>
              <a:cxn ang="0">
                <a:pos x="89" y="40"/>
              </a:cxn>
              <a:cxn ang="0">
                <a:pos x="124" y="38"/>
              </a:cxn>
              <a:cxn ang="0">
                <a:pos x="249" y="37"/>
              </a:cxn>
              <a:cxn ang="0">
                <a:pos x="252" y="27"/>
              </a:cxn>
              <a:cxn ang="0">
                <a:pos x="261" y="27"/>
              </a:cxn>
              <a:cxn ang="0">
                <a:pos x="268" y="13"/>
              </a:cxn>
              <a:cxn ang="0">
                <a:pos x="262" y="1"/>
              </a:cxn>
              <a:cxn ang="0">
                <a:pos x="267" y="0"/>
              </a:cxn>
              <a:cxn ang="0">
                <a:pos x="276" y="11"/>
              </a:cxn>
              <a:cxn ang="0">
                <a:pos x="304" y="11"/>
              </a:cxn>
              <a:cxn ang="0">
                <a:pos x="304" y="23"/>
              </a:cxn>
              <a:cxn ang="0">
                <a:pos x="310" y="11"/>
              </a:cxn>
              <a:cxn ang="0">
                <a:pos x="322" y="11"/>
              </a:cxn>
              <a:cxn ang="0">
                <a:pos x="322" y="34"/>
              </a:cxn>
              <a:cxn ang="0">
                <a:pos x="379" y="34"/>
              </a:cxn>
              <a:cxn ang="0">
                <a:pos x="385" y="31"/>
              </a:cxn>
              <a:cxn ang="0">
                <a:pos x="395" y="36"/>
              </a:cxn>
              <a:cxn ang="0">
                <a:pos x="471" y="36"/>
              </a:cxn>
              <a:cxn ang="0">
                <a:pos x="473" y="31"/>
              </a:cxn>
              <a:cxn ang="0">
                <a:pos x="475" y="27"/>
              </a:cxn>
              <a:cxn ang="0">
                <a:pos x="481" y="36"/>
              </a:cxn>
              <a:cxn ang="0">
                <a:pos x="491" y="36"/>
              </a:cxn>
              <a:cxn ang="0">
                <a:pos x="491" y="51"/>
              </a:cxn>
              <a:cxn ang="0">
                <a:pos x="2" y="51"/>
              </a:cxn>
              <a:cxn ang="0">
                <a:pos x="0" y="51"/>
              </a:cxn>
              <a:cxn ang="0">
                <a:pos x="89" y="40"/>
              </a:cxn>
            </a:cxnLst>
            <a:rect l="0" t="0" r="r" b="b"/>
            <a:pathLst>
              <a:path w="492" h="52">
                <a:moveTo>
                  <a:pt x="89" y="40"/>
                </a:moveTo>
                <a:lnTo>
                  <a:pt x="124" y="38"/>
                </a:lnTo>
                <a:lnTo>
                  <a:pt x="249" y="37"/>
                </a:lnTo>
                <a:lnTo>
                  <a:pt x="252" y="27"/>
                </a:lnTo>
                <a:lnTo>
                  <a:pt x="261" y="27"/>
                </a:lnTo>
                <a:lnTo>
                  <a:pt x="268" y="13"/>
                </a:lnTo>
                <a:lnTo>
                  <a:pt x="262" y="1"/>
                </a:lnTo>
                <a:lnTo>
                  <a:pt x="267" y="0"/>
                </a:lnTo>
                <a:lnTo>
                  <a:pt x="276" y="11"/>
                </a:lnTo>
                <a:lnTo>
                  <a:pt x="304" y="11"/>
                </a:lnTo>
                <a:lnTo>
                  <a:pt x="304" y="23"/>
                </a:lnTo>
                <a:lnTo>
                  <a:pt x="310" y="11"/>
                </a:lnTo>
                <a:lnTo>
                  <a:pt x="322" y="11"/>
                </a:lnTo>
                <a:lnTo>
                  <a:pt x="322" y="34"/>
                </a:lnTo>
                <a:lnTo>
                  <a:pt x="379" y="34"/>
                </a:lnTo>
                <a:lnTo>
                  <a:pt x="385" y="31"/>
                </a:lnTo>
                <a:lnTo>
                  <a:pt x="395" y="36"/>
                </a:lnTo>
                <a:lnTo>
                  <a:pt x="471" y="36"/>
                </a:lnTo>
                <a:lnTo>
                  <a:pt x="473" y="31"/>
                </a:lnTo>
                <a:lnTo>
                  <a:pt x="475" y="27"/>
                </a:lnTo>
                <a:lnTo>
                  <a:pt x="481" y="36"/>
                </a:lnTo>
                <a:lnTo>
                  <a:pt x="491" y="36"/>
                </a:lnTo>
                <a:lnTo>
                  <a:pt x="491" y="51"/>
                </a:lnTo>
                <a:lnTo>
                  <a:pt x="2" y="51"/>
                </a:lnTo>
                <a:lnTo>
                  <a:pt x="0" y="51"/>
                </a:lnTo>
                <a:lnTo>
                  <a:pt x="89" y="4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17" name="Rectangle 333"/>
          <p:cNvSpPr>
            <a:spLocks noChangeArrowheads="1"/>
          </p:cNvSpPr>
          <p:nvPr/>
        </p:nvSpPr>
        <p:spPr bwMode="auto">
          <a:xfrm>
            <a:off x="2800492" y="627064"/>
            <a:ext cx="463268"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WHISKEY</a:t>
            </a:r>
          </a:p>
        </p:txBody>
      </p:sp>
      <p:sp>
        <p:nvSpPr>
          <p:cNvPr id="323918" name="Freeform 334"/>
          <p:cNvSpPr>
            <a:spLocks/>
          </p:cNvSpPr>
          <p:nvPr/>
        </p:nvSpPr>
        <p:spPr bwMode="auto">
          <a:xfrm>
            <a:off x="1647826" y="1771650"/>
            <a:ext cx="277813" cy="382588"/>
          </a:xfrm>
          <a:custGeom>
            <a:avLst/>
            <a:gdLst/>
            <a:ahLst/>
            <a:cxnLst>
              <a:cxn ang="0">
                <a:pos x="84" y="0"/>
              </a:cxn>
              <a:cxn ang="0">
                <a:pos x="78" y="26"/>
              </a:cxn>
              <a:cxn ang="0">
                <a:pos x="78" y="92"/>
              </a:cxn>
              <a:cxn ang="0">
                <a:pos x="65" y="96"/>
              </a:cxn>
              <a:cxn ang="0">
                <a:pos x="68" y="106"/>
              </a:cxn>
              <a:cxn ang="0">
                <a:pos x="62" y="121"/>
              </a:cxn>
              <a:cxn ang="0">
                <a:pos x="62" y="108"/>
              </a:cxn>
              <a:cxn ang="0">
                <a:pos x="60" y="97"/>
              </a:cxn>
              <a:cxn ang="0">
                <a:pos x="58" y="108"/>
              </a:cxn>
              <a:cxn ang="0">
                <a:pos x="58" y="143"/>
              </a:cxn>
              <a:cxn ang="0">
                <a:pos x="58" y="144"/>
              </a:cxn>
              <a:cxn ang="0">
                <a:pos x="0" y="188"/>
              </a:cxn>
              <a:cxn ang="0">
                <a:pos x="2" y="197"/>
              </a:cxn>
              <a:cxn ang="0">
                <a:pos x="68" y="168"/>
              </a:cxn>
              <a:cxn ang="0">
                <a:pos x="68" y="181"/>
              </a:cxn>
              <a:cxn ang="0">
                <a:pos x="41" y="216"/>
              </a:cxn>
              <a:cxn ang="0">
                <a:pos x="43" y="226"/>
              </a:cxn>
              <a:cxn ang="0">
                <a:pos x="67" y="226"/>
              </a:cxn>
              <a:cxn ang="0">
                <a:pos x="67" y="217"/>
              </a:cxn>
              <a:cxn ang="0">
                <a:pos x="71" y="217"/>
              </a:cxn>
              <a:cxn ang="0">
                <a:pos x="71" y="226"/>
              </a:cxn>
              <a:cxn ang="0">
                <a:pos x="77" y="226"/>
              </a:cxn>
              <a:cxn ang="0">
                <a:pos x="83" y="240"/>
              </a:cxn>
              <a:cxn ang="0">
                <a:pos x="90" y="226"/>
              </a:cxn>
              <a:cxn ang="0">
                <a:pos x="96" y="226"/>
              </a:cxn>
              <a:cxn ang="0">
                <a:pos x="96" y="216"/>
              </a:cxn>
              <a:cxn ang="0">
                <a:pos x="100" y="216"/>
              </a:cxn>
              <a:cxn ang="0">
                <a:pos x="100" y="226"/>
              </a:cxn>
              <a:cxn ang="0">
                <a:pos x="125" y="226"/>
              </a:cxn>
              <a:cxn ang="0">
                <a:pos x="128" y="216"/>
              </a:cxn>
              <a:cxn ang="0">
                <a:pos x="98" y="184"/>
              </a:cxn>
              <a:cxn ang="0">
                <a:pos x="98" y="167"/>
              </a:cxn>
              <a:cxn ang="0">
                <a:pos x="166" y="197"/>
              </a:cxn>
              <a:cxn ang="0">
                <a:pos x="174" y="187"/>
              </a:cxn>
              <a:cxn ang="0">
                <a:pos x="107" y="145"/>
              </a:cxn>
              <a:cxn ang="0">
                <a:pos x="107" y="107"/>
              </a:cxn>
              <a:cxn ang="0">
                <a:pos x="106" y="97"/>
              </a:cxn>
              <a:cxn ang="0">
                <a:pos x="103" y="107"/>
              </a:cxn>
              <a:cxn ang="0">
                <a:pos x="103" y="121"/>
              </a:cxn>
              <a:cxn ang="0">
                <a:pos x="98" y="104"/>
              </a:cxn>
              <a:cxn ang="0">
                <a:pos x="103" y="96"/>
              </a:cxn>
              <a:cxn ang="0">
                <a:pos x="90" y="92"/>
              </a:cxn>
              <a:cxn ang="0">
                <a:pos x="90" y="26"/>
              </a:cxn>
              <a:cxn ang="0">
                <a:pos x="84" y="0"/>
              </a:cxn>
            </a:cxnLst>
            <a:rect l="0" t="0" r="r" b="b"/>
            <a:pathLst>
              <a:path w="175" h="241">
                <a:moveTo>
                  <a:pt x="84" y="0"/>
                </a:moveTo>
                <a:lnTo>
                  <a:pt x="78" y="26"/>
                </a:lnTo>
                <a:lnTo>
                  <a:pt x="78" y="92"/>
                </a:lnTo>
                <a:lnTo>
                  <a:pt x="65" y="96"/>
                </a:lnTo>
                <a:lnTo>
                  <a:pt x="68" y="106"/>
                </a:lnTo>
                <a:lnTo>
                  <a:pt x="62" y="121"/>
                </a:lnTo>
                <a:lnTo>
                  <a:pt x="62" y="108"/>
                </a:lnTo>
                <a:lnTo>
                  <a:pt x="60" y="97"/>
                </a:lnTo>
                <a:lnTo>
                  <a:pt x="58" y="108"/>
                </a:lnTo>
                <a:lnTo>
                  <a:pt x="58" y="143"/>
                </a:lnTo>
                <a:lnTo>
                  <a:pt x="58" y="144"/>
                </a:lnTo>
                <a:lnTo>
                  <a:pt x="0" y="188"/>
                </a:lnTo>
                <a:lnTo>
                  <a:pt x="2" y="197"/>
                </a:lnTo>
                <a:lnTo>
                  <a:pt x="68" y="168"/>
                </a:lnTo>
                <a:lnTo>
                  <a:pt x="68" y="181"/>
                </a:lnTo>
                <a:lnTo>
                  <a:pt x="41" y="216"/>
                </a:lnTo>
                <a:lnTo>
                  <a:pt x="43" y="226"/>
                </a:lnTo>
                <a:lnTo>
                  <a:pt x="67" y="226"/>
                </a:lnTo>
                <a:lnTo>
                  <a:pt x="67" y="217"/>
                </a:lnTo>
                <a:lnTo>
                  <a:pt x="71" y="217"/>
                </a:lnTo>
                <a:lnTo>
                  <a:pt x="71" y="226"/>
                </a:lnTo>
                <a:lnTo>
                  <a:pt x="77" y="226"/>
                </a:lnTo>
                <a:lnTo>
                  <a:pt x="83" y="240"/>
                </a:lnTo>
                <a:lnTo>
                  <a:pt x="90" y="226"/>
                </a:lnTo>
                <a:lnTo>
                  <a:pt x="96" y="226"/>
                </a:lnTo>
                <a:lnTo>
                  <a:pt x="96" y="216"/>
                </a:lnTo>
                <a:lnTo>
                  <a:pt x="100" y="216"/>
                </a:lnTo>
                <a:lnTo>
                  <a:pt x="100" y="226"/>
                </a:lnTo>
                <a:lnTo>
                  <a:pt x="125" y="226"/>
                </a:lnTo>
                <a:lnTo>
                  <a:pt x="128" y="216"/>
                </a:lnTo>
                <a:lnTo>
                  <a:pt x="98" y="184"/>
                </a:lnTo>
                <a:lnTo>
                  <a:pt x="98" y="167"/>
                </a:lnTo>
                <a:lnTo>
                  <a:pt x="166" y="197"/>
                </a:lnTo>
                <a:lnTo>
                  <a:pt x="174" y="187"/>
                </a:lnTo>
                <a:lnTo>
                  <a:pt x="107" y="145"/>
                </a:lnTo>
                <a:lnTo>
                  <a:pt x="107" y="107"/>
                </a:lnTo>
                <a:lnTo>
                  <a:pt x="106" y="97"/>
                </a:lnTo>
                <a:lnTo>
                  <a:pt x="103" y="107"/>
                </a:lnTo>
                <a:lnTo>
                  <a:pt x="103" y="121"/>
                </a:lnTo>
                <a:lnTo>
                  <a:pt x="98" y="104"/>
                </a:lnTo>
                <a:lnTo>
                  <a:pt x="103" y="96"/>
                </a:lnTo>
                <a:lnTo>
                  <a:pt x="90" y="92"/>
                </a:lnTo>
                <a:lnTo>
                  <a:pt x="90" y="26"/>
                </a:lnTo>
                <a:lnTo>
                  <a:pt x="84" y="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19" name="Rectangle 335"/>
          <p:cNvSpPr>
            <a:spLocks noChangeArrowheads="1"/>
          </p:cNvSpPr>
          <p:nvPr/>
        </p:nvSpPr>
        <p:spPr bwMode="auto">
          <a:xfrm>
            <a:off x="1572732" y="2157414"/>
            <a:ext cx="428002"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FENCER</a:t>
            </a:r>
          </a:p>
        </p:txBody>
      </p:sp>
      <p:grpSp>
        <p:nvGrpSpPr>
          <p:cNvPr id="323920" name="Group 336"/>
          <p:cNvGrpSpPr>
            <a:grpSpLocks/>
          </p:cNvGrpSpPr>
          <p:nvPr/>
        </p:nvGrpSpPr>
        <p:grpSpPr bwMode="auto">
          <a:xfrm>
            <a:off x="1557338" y="1017588"/>
            <a:ext cx="512763" cy="488949"/>
            <a:chOff x="21" y="641"/>
            <a:chExt cx="323" cy="308"/>
          </a:xfrm>
        </p:grpSpPr>
        <p:sp>
          <p:nvSpPr>
            <p:cNvPr id="323921" name="Freeform 337"/>
            <p:cNvSpPr>
              <a:spLocks/>
            </p:cNvSpPr>
            <p:nvPr/>
          </p:nvSpPr>
          <p:spPr bwMode="auto">
            <a:xfrm>
              <a:off x="77" y="641"/>
              <a:ext cx="108" cy="209"/>
            </a:xfrm>
            <a:custGeom>
              <a:avLst/>
              <a:gdLst/>
              <a:ahLst/>
              <a:cxnLst>
                <a:cxn ang="0">
                  <a:pos x="107" y="208"/>
                </a:cxn>
                <a:cxn ang="0">
                  <a:pos x="103" y="191"/>
                </a:cxn>
                <a:cxn ang="0">
                  <a:pos x="69" y="191"/>
                </a:cxn>
                <a:cxn ang="0">
                  <a:pos x="69" y="179"/>
                </a:cxn>
                <a:cxn ang="0">
                  <a:pos x="100" y="164"/>
                </a:cxn>
                <a:cxn ang="0">
                  <a:pos x="100" y="151"/>
                </a:cxn>
                <a:cxn ang="0">
                  <a:pos x="88" y="148"/>
                </a:cxn>
                <a:cxn ang="0">
                  <a:pos x="88" y="126"/>
                </a:cxn>
                <a:cxn ang="0">
                  <a:pos x="8" y="126"/>
                </a:cxn>
                <a:cxn ang="0">
                  <a:pos x="8" y="135"/>
                </a:cxn>
                <a:cxn ang="0">
                  <a:pos x="0" y="135"/>
                </a:cxn>
                <a:cxn ang="0">
                  <a:pos x="0" y="104"/>
                </a:cxn>
                <a:cxn ang="0">
                  <a:pos x="8" y="104"/>
                </a:cxn>
                <a:cxn ang="0">
                  <a:pos x="8" y="112"/>
                </a:cxn>
                <a:cxn ang="0">
                  <a:pos x="88" y="85"/>
                </a:cxn>
                <a:cxn ang="0">
                  <a:pos x="88" y="66"/>
                </a:cxn>
                <a:cxn ang="0">
                  <a:pos x="96" y="66"/>
                </a:cxn>
                <a:cxn ang="0">
                  <a:pos x="96" y="29"/>
                </a:cxn>
                <a:cxn ang="0">
                  <a:pos x="96" y="16"/>
                </a:cxn>
                <a:cxn ang="0">
                  <a:pos x="100" y="0"/>
                </a:cxn>
                <a:cxn ang="0">
                  <a:pos x="103" y="0"/>
                </a:cxn>
                <a:cxn ang="0">
                  <a:pos x="107" y="208"/>
                </a:cxn>
                <a:cxn ang="0">
                  <a:pos x="107" y="204"/>
                </a:cxn>
                <a:cxn ang="0">
                  <a:pos x="107" y="208"/>
                </a:cxn>
              </a:cxnLst>
              <a:rect l="0" t="0" r="r" b="b"/>
              <a:pathLst>
                <a:path w="108" h="209">
                  <a:moveTo>
                    <a:pt x="107" y="208"/>
                  </a:moveTo>
                  <a:lnTo>
                    <a:pt x="103" y="191"/>
                  </a:lnTo>
                  <a:lnTo>
                    <a:pt x="69" y="191"/>
                  </a:lnTo>
                  <a:lnTo>
                    <a:pt x="69" y="179"/>
                  </a:lnTo>
                  <a:lnTo>
                    <a:pt x="100" y="164"/>
                  </a:lnTo>
                  <a:lnTo>
                    <a:pt x="100" y="151"/>
                  </a:lnTo>
                  <a:lnTo>
                    <a:pt x="88" y="148"/>
                  </a:lnTo>
                  <a:lnTo>
                    <a:pt x="88" y="126"/>
                  </a:lnTo>
                  <a:lnTo>
                    <a:pt x="8" y="126"/>
                  </a:lnTo>
                  <a:lnTo>
                    <a:pt x="8" y="135"/>
                  </a:lnTo>
                  <a:lnTo>
                    <a:pt x="0" y="135"/>
                  </a:lnTo>
                  <a:lnTo>
                    <a:pt x="0" y="104"/>
                  </a:lnTo>
                  <a:lnTo>
                    <a:pt x="8" y="104"/>
                  </a:lnTo>
                  <a:lnTo>
                    <a:pt x="8" y="112"/>
                  </a:lnTo>
                  <a:lnTo>
                    <a:pt x="88" y="85"/>
                  </a:lnTo>
                  <a:lnTo>
                    <a:pt x="88" y="66"/>
                  </a:lnTo>
                  <a:lnTo>
                    <a:pt x="96" y="66"/>
                  </a:lnTo>
                  <a:lnTo>
                    <a:pt x="96" y="29"/>
                  </a:lnTo>
                  <a:lnTo>
                    <a:pt x="96" y="16"/>
                  </a:lnTo>
                  <a:lnTo>
                    <a:pt x="100" y="0"/>
                  </a:lnTo>
                  <a:lnTo>
                    <a:pt x="103" y="0"/>
                  </a:lnTo>
                  <a:lnTo>
                    <a:pt x="107" y="208"/>
                  </a:lnTo>
                  <a:lnTo>
                    <a:pt x="107" y="204"/>
                  </a:lnTo>
                  <a:lnTo>
                    <a:pt x="107" y="208"/>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22" name="Freeform 338"/>
            <p:cNvSpPr>
              <a:spLocks/>
            </p:cNvSpPr>
            <p:nvPr/>
          </p:nvSpPr>
          <p:spPr bwMode="auto">
            <a:xfrm>
              <a:off x="180" y="641"/>
              <a:ext cx="108" cy="209"/>
            </a:xfrm>
            <a:custGeom>
              <a:avLst/>
              <a:gdLst/>
              <a:ahLst/>
              <a:cxnLst>
                <a:cxn ang="0">
                  <a:pos x="0" y="208"/>
                </a:cxn>
                <a:cxn ang="0">
                  <a:pos x="4" y="191"/>
                </a:cxn>
                <a:cxn ang="0">
                  <a:pos x="37" y="191"/>
                </a:cxn>
                <a:cxn ang="0">
                  <a:pos x="37" y="179"/>
                </a:cxn>
                <a:cxn ang="0">
                  <a:pos x="6" y="164"/>
                </a:cxn>
                <a:cxn ang="0">
                  <a:pos x="6" y="151"/>
                </a:cxn>
                <a:cxn ang="0">
                  <a:pos x="19" y="148"/>
                </a:cxn>
                <a:cxn ang="0">
                  <a:pos x="19" y="126"/>
                </a:cxn>
                <a:cxn ang="0">
                  <a:pos x="97" y="126"/>
                </a:cxn>
                <a:cxn ang="0">
                  <a:pos x="97" y="135"/>
                </a:cxn>
                <a:cxn ang="0">
                  <a:pos x="107" y="135"/>
                </a:cxn>
                <a:cxn ang="0">
                  <a:pos x="107" y="104"/>
                </a:cxn>
                <a:cxn ang="0">
                  <a:pos x="97" y="104"/>
                </a:cxn>
                <a:cxn ang="0">
                  <a:pos x="97" y="112"/>
                </a:cxn>
                <a:cxn ang="0">
                  <a:pos x="19" y="85"/>
                </a:cxn>
                <a:cxn ang="0">
                  <a:pos x="19" y="66"/>
                </a:cxn>
                <a:cxn ang="0">
                  <a:pos x="10" y="66"/>
                </a:cxn>
                <a:cxn ang="0">
                  <a:pos x="10" y="29"/>
                </a:cxn>
                <a:cxn ang="0">
                  <a:pos x="10" y="16"/>
                </a:cxn>
                <a:cxn ang="0">
                  <a:pos x="6" y="0"/>
                </a:cxn>
                <a:cxn ang="0">
                  <a:pos x="0" y="0"/>
                </a:cxn>
                <a:cxn ang="0">
                  <a:pos x="0" y="208"/>
                </a:cxn>
                <a:cxn ang="0">
                  <a:pos x="0" y="204"/>
                </a:cxn>
                <a:cxn ang="0">
                  <a:pos x="0" y="208"/>
                </a:cxn>
              </a:cxnLst>
              <a:rect l="0" t="0" r="r" b="b"/>
              <a:pathLst>
                <a:path w="108" h="209">
                  <a:moveTo>
                    <a:pt x="0" y="208"/>
                  </a:moveTo>
                  <a:lnTo>
                    <a:pt x="4" y="191"/>
                  </a:lnTo>
                  <a:lnTo>
                    <a:pt x="37" y="191"/>
                  </a:lnTo>
                  <a:lnTo>
                    <a:pt x="37" y="179"/>
                  </a:lnTo>
                  <a:lnTo>
                    <a:pt x="6" y="164"/>
                  </a:lnTo>
                  <a:lnTo>
                    <a:pt x="6" y="151"/>
                  </a:lnTo>
                  <a:lnTo>
                    <a:pt x="19" y="148"/>
                  </a:lnTo>
                  <a:lnTo>
                    <a:pt x="19" y="126"/>
                  </a:lnTo>
                  <a:lnTo>
                    <a:pt x="97" y="126"/>
                  </a:lnTo>
                  <a:lnTo>
                    <a:pt x="97" y="135"/>
                  </a:lnTo>
                  <a:lnTo>
                    <a:pt x="107" y="135"/>
                  </a:lnTo>
                  <a:lnTo>
                    <a:pt x="107" y="104"/>
                  </a:lnTo>
                  <a:lnTo>
                    <a:pt x="97" y="104"/>
                  </a:lnTo>
                  <a:lnTo>
                    <a:pt x="97" y="112"/>
                  </a:lnTo>
                  <a:lnTo>
                    <a:pt x="19" y="85"/>
                  </a:lnTo>
                  <a:lnTo>
                    <a:pt x="19" y="66"/>
                  </a:lnTo>
                  <a:lnTo>
                    <a:pt x="10" y="66"/>
                  </a:lnTo>
                  <a:lnTo>
                    <a:pt x="10" y="29"/>
                  </a:lnTo>
                  <a:lnTo>
                    <a:pt x="10" y="16"/>
                  </a:lnTo>
                  <a:lnTo>
                    <a:pt x="6" y="0"/>
                  </a:lnTo>
                  <a:lnTo>
                    <a:pt x="0" y="0"/>
                  </a:lnTo>
                  <a:lnTo>
                    <a:pt x="0" y="208"/>
                  </a:lnTo>
                  <a:lnTo>
                    <a:pt x="0" y="204"/>
                  </a:lnTo>
                  <a:lnTo>
                    <a:pt x="0" y="208"/>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23" name="Rectangle 339"/>
            <p:cNvSpPr>
              <a:spLocks noChangeArrowheads="1"/>
            </p:cNvSpPr>
            <p:nvPr/>
          </p:nvSpPr>
          <p:spPr bwMode="auto">
            <a:xfrm>
              <a:off x="21" y="830"/>
              <a:ext cx="323" cy="119"/>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FROGFOOT</a:t>
              </a:r>
            </a:p>
          </p:txBody>
        </p:sp>
      </p:grpSp>
      <p:sp>
        <p:nvSpPr>
          <p:cNvPr id="323924" name="Freeform 340"/>
          <p:cNvSpPr>
            <a:spLocks/>
          </p:cNvSpPr>
          <p:nvPr/>
        </p:nvSpPr>
        <p:spPr bwMode="auto">
          <a:xfrm>
            <a:off x="2046288" y="990600"/>
            <a:ext cx="346075" cy="354013"/>
          </a:xfrm>
          <a:custGeom>
            <a:avLst/>
            <a:gdLst/>
            <a:ahLst/>
            <a:cxnLst>
              <a:cxn ang="0">
                <a:pos x="110" y="218"/>
              </a:cxn>
              <a:cxn ang="0">
                <a:pos x="108" y="216"/>
              </a:cxn>
              <a:cxn ang="0">
                <a:pos x="110" y="216"/>
              </a:cxn>
              <a:cxn ang="0">
                <a:pos x="114" y="205"/>
              </a:cxn>
              <a:cxn ang="0">
                <a:pos x="146" y="222"/>
              </a:cxn>
              <a:cxn ang="0">
                <a:pos x="150" y="210"/>
              </a:cxn>
              <a:cxn ang="0">
                <a:pos x="114" y="182"/>
              </a:cxn>
              <a:cxn ang="0">
                <a:pos x="114" y="149"/>
              </a:cxn>
              <a:cxn ang="0">
                <a:pos x="116" y="149"/>
              </a:cxn>
              <a:cxn ang="0">
                <a:pos x="119" y="137"/>
              </a:cxn>
              <a:cxn ang="0">
                <a:pos x="125" y="134"/>
              </a:cxn>
              <a:cxn ang="0">
                <a:pos x="127" y="118"/>
              </a:cxn>
              <a:cxn ang="0">
                <a:pos x="141" y="124"/>
              </a:cxn>
              <a:cxn ang="0">
                <a:pos x="141" y="137"/>
              </a:cxn>
              <a:cxn ang="0">
                <a:pos x="144" y="137"/>
              </a:cxn>
              <a:cxn ang="0">
                <a:pos x="146" y="126"/>
              </a:cxn>
              <a:cxn ang="0">
                <a:pos x="217" y="166"/>
              </a:cxn>
              <a:cxn ang="0">
                <a:pos x="217" y="149"/>
              </a:cxn>
              <a:cxn ang="0">
                <a:pos x="122" y="73"/>
              </a:cxn>
              <a:cxn ang="0">
                <a:pos x="125" y="60"/>
              </a:cxn>
              <a:cxn ang="0">
                <a:pos x="110" y="60"/>
              </a:cxn>
              <a:cxn ang="0">
                <a:pos x="110" y="6"/>
              </a:cxn>
              <a:cxn ang="0">
                <a:pos x="109" y="1"/>
              </a:cxn>
              <a:cxn ang="0">
                <a:pos x="107" y="0"/>
              </a:cxn>
              <a:cxn ang="0">
                <a:pos x="106" y="1"/>
              </a:cxn>
              <a:cxn ang="0">
                <a:pos x="103" y="6"/>
              </a:cxn>
              <a:cxn ang="0">
                <a:pos x="103" y="60"/>
              </a:cxn>
              <a:cxn ang="0">
                <a:pos x="92" y="60"/>
              </a:cxn>
              <a:cxn ang="0">
                <a:pos x="95" y="71"/>
              </a:cxn>
              <a:cxn ang="0">
                <a:pos x="0" y="146"/>
              </a:cxn>
              <a:cxn ang="0">
                <a:pos x="0" y="164"/>
              </a:cxn>
              <a:cxn ang="0">
                <a:pos x="70" y="125"/>
              </a:cxn>
              <a:cxn ang="0">
                <a:pos x="72" y="136"/>
              </a:cxn>
              <a:cxn ang="0">
                <a:pos x="76" y="136"/>
              </a:cxn>
              <a:cxn ang="0">
                <a:pos x="76" y="121"/>
              </a:cxn>
              <a:cxn ang="0">
                <a:pos x="89" y="116"/>
              </a:cxn>
              <a:cxn ang="0">
                <a:pos x="92" y="133"/>
              </a:cxn>
              <a:cxn ang="0">
                <a:pos x="97" y="136"/>
              </a:cxn>
              <a:cxn ang="0">
                <a:pos x="101" y="146"/>
              </a:cxn>
              <a:cxn ang="0">
                <a:pos x="103" y="146"/>
              </a:cxn>
              <a:cxn ang="0">
                <a:pos x="103" y="181"/>
              </a:cxn>
              <a:cxn ang="0">
                <a:pos x="67" y="209"/>
              </a:cxn>
              <a:cxn ang="0">
                <a:pos x="70" y="220"/>
              </a:cxn>
              <a:cxn ang="0">
                <a:pos x="103" y="203"/>
              </a:cxn>
              <a:cxn ang="0">
                <a:pos x="107" y="215"/>
              </a:cxn>
              <a:cxn ang="0">
                <a:pos x="109" y="215"/>
              </a:cxn>
              <a:cxn ang="0">
                <a:pos x="107" y="217"/>
              </a:cxn>
              <a:cxn ang="0">
                <a:pos x="110" y="218"/>
              </a:cxn>
            </a:cxnLst>
            <a:rect l="0" t="0" r="r" b="b"/>
            <a:pathLst>
              <a:path w="218" h="223">
                <a:moveTo>
                  <a:pt x="110" y="218"/>
                </a:moveTo>
                <a:lnTo>
                  <a:pt x="108" y="216"/>
                </a:lnTo>
                <a:lnTo>
                  <a:pt x="110" y="216"/>
                </a:lnTo>
                <a:lnTo>
                  <a:pt x="114" y="205"/>
                </a:lnTo>
                <a:lnTo>
                  <a:pt x="146" y="222"/>
                </a:lnTo>
                <a:lnTo>
                  <a:pt x="150" y="210"/>
                </a:lnTo>
                <a:lnTo>
                  <a:pt x="114" y="182"/>
                </a:lnTo>
                <a:lnTo>
                  <a:pt x="114" y="149"/>
                </a:lnTo>
                <a:lnTo>
                  <a:pt x="116" y="149"/>
                </a:lnTo>
                <a:lnTo>
                  <a:pt x="119" y="137"/>
                </a:lnTo>
                <a:lnTo>
                  <a:pt x="125" y="134"/>
                </a:lnTo>
                <a:lnTo>
                  <a:pt x="127" y="118"/>
                </a:lnTo>
                <a:lnTo>
                  <a:pt x="141" y="124"/>
                </a:lnTo>
                <a:lnTo>
                  <a:pt x="141" y="137"/>
                </a:lnTo>
                <a:lnTo>
                  <a:pt x="144" y="137"/>
                </a:lnTo>
                <a:lnTo>
                  <a:pt x="146" y="126"/>
                </a:lnTo>
                <a:lnTo>
                  <a:pt x="217" y="166"/>
                </a:lnTo>
                <a:lnTo>
                  <a:pt x="217" y="149"/>
                </a:lnTo>
                <a:lnTo>
                  <a:pt x="122" y="73"/>
                </a:lnTo>
                <a:lnTo>
                  <a:pt x="125" y="60"/>
                </a:lnTo>
                <a:lnTo>
                  <a:pt x="110" y="60"/>
                </a:lnTo>
                <a:lnTo>
                  <a:pt x="110" y="6"/>
                </a:lnTo>
                <a:lnTo>
                  <a:pt x="109" y="1"/>
                </a:lnTo>
                <a:lnTo>
                  <a:pt x="107" y="0"/>
                </a:lnTo>
                <a:lnTo>
                  <a:pt x="106" y="1"/>
                </a:lnTo>
                <a:lnTo>
                  <a:pt x="103" y="6"/>
                </a:lnTo>
                <a:lnTo>
                  <a:pt x="103" y="60"/>
                </a:lnTo>
                <a:lnTo>
                  <a:pt x="92" y="60"/>
                </a:lnTo>
                <a:lnTo>
                  <a:pt x="95" y="71"/>
                </a:lnTo>
                <a:lnTo>
                  <a:pt x="0" y="146"/>
                </a:lnTo>
                <a:lnTo>
                  <a:pt x="0" y="164"/>
                </a:lnTo>
                <a:lnTo>
                  <a:pt x="70" y="125"/>
                </a:lnTo>
                <a:lnTo>
                  <a:pt x="72" y="136"/>
                </a:lnTo>
                <a:lnTo>
                  <a:pt x="76" y="136"/>
                </a:lnTo>
                <a:lnTo>
                  <a:pt x="76" y="121"/>
                </a:lnTo>
                <a:lnTo>
                  <a:pt x="89" y="116"/>
                </a:lnTo>
                <a:lnTo>
                  <a:pt x="92" y="133"/>
                </a:lnTo>
                <a:lnTo>
                  <a:pt x="97" y="136"/>
                </a:lnTo>
                <a:lnTo>
                  <a:pt x="101" y="146"/>
                </a:lnTo>
                <a:lnTo>
                  <a:pt x="103" y="146"/>
                </a:lnTo>
                <a:lnTo>
                  <a:pt x="103" y="181"/>
                </a:lnTo>
                <a:lnTo>
                  <a:pt x="67" y="209"/>
                </a:lnTo>
                <a:lnTo>
                  <a:pt x="70" y="220"/>
                </a:lnTo>
                <a:lnTo>
                  <a:pt x="103" y="203"/>
                </a:lnTo>
                <a:lnTo>
                  <a:pt x="107" y="215"/>
                </a:lnTo>
                <a:lnTo>
                  <a:pt x="109" y="215"/>
                </a:lnTo>
                <a:lnTo>
                  <a:pt x="107" y="217"/>
                </a:lnTo>
                <a:lnTo>
                  <a:pt x="110" y="218"/>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25" name="Rectangle 341"/>
          <p:cNvSpPr>
            <a:spLocks noChangeArrowheads="1"/>
          </p:cNvSpPr>
          <p:nvPr/>
        </p:nvSpPr>
        <p:spPr bwMode="auto">
          <a:xfrm>
            <a:off x="1992547" y="1300164"/>
            <a:ext cx="444032"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BADGER</a:t>
            </a:r>
          </a:p>
        </p:txBody>
      </p:sp>
      <p:sp>
        <p:nvSpPr>
          <p:cNvPr id="323926" name="Freeform 342"/>
          <p:cNvSpPr>
            <a:spLocks/>
          </p:cNvSpPr>
          <p:nvPr/>
        </p:nvSpPr>
        <p:spPr bwMode="auto">
          <a:xfrm>
            <a:off x="2112964" y="1858963"/>
            <a:ext cx="287337" cy="385762"/>
          </a:xfrm>
          <a:custGeom>
            <a:avLst/>
            <a:gdLst/>
            <a:ahLst/>
            <a:cxnLst>
              <a:cxn ang="0">
                <a:pos x="89" y="223"/>
              </a:cxn>
              <a:cxn ang="0">
                <a:pos x="90" y="223"/>
              </a:cxn>
              <a:cxn ang="0">
                <a:pos x="90" y="225"/>
              </a:cxn>
              <a:cxn ang="0">
                <a:pos x="94" y="225"/>
              </a:cxn>
              <a:cxn ang="0">
                <a:pos x="94" y="222"/>
              </a:cxn>
              <a:cxn ang="0">
                <a:pos x="115" y="242"/>
              </a:cxn>
              <a:cxn ang="0">
                <a:pos x="119" y="228"/>
              </a:cxn>
              <a:cxn ang="0">
                <a:pos x="98" y="191"/>
              </a:cxn>
              <a:cxn ang="0">
                <a:pos x="98" y="169"/>
              </a:cxn>
              <a:cxn ang="0">
                <a:pos x="110" y="169"/>
              </a:cxn>
              <a:cxn ang="0">
                <a:pos x="113" y="169"/>
              </a:cxn>
              <a:cxn ang="0">
                <a:pos x="130" y="171"/>
              </a:cxn>
              <a:cxn ang="0">
                <a:pos x="180" y="177"/>
              </a:cxn>
              <a:cxn ang="0">
                <a:pos x="178" y="165"/>
              </a:cxn>
              <a:cxn ang="0">
                <a:pos x="125" y="146"/>
              </a:cxn>
              <a:cxn ang="0">
                <a:pos x="102" y="112"/>
              </a:cxn>
              <a:cxn ang="0">
                <a:pos x="102" y="83"/>
              </a:cxn>
              <a:cxn ang="0">
                <a:pos x="96" y="78"/>
              </a:cxn>
              <a:cxn ang="0">
                <a:pos x="96" y="41"/>
              </a:cxn>
              <a:cxn ang="0">
                <a:pos x="91" y="8"/>
              </a:cxn>
              <a:cxn ang="0">
                <a:pos x="89" y="0"/>
              </a:cxn>
              <a:cxn ang="0">
                <a:pos x="89" y="8"/>
              </a:cxn>
              <a:cxn ang="0">
                <a:pos x="83" y="41"/>
              </a:cxn>
              <a:cxn ang="0">
                <a:pos x="83" y="78"/>
              </a:cxn>
              <a:cxn ang="0">
                <a:pos x="78" y="83"/>
              </a:cxn>
              <a:cxn ang="0">
                <a:pos x="78" y="112"/>
              </a:cxn>
              <a:cxn ang="0">
                <a:pos x="55" y="146"/>
              </a:cxn>
              <a:cxn ang="0">
                <a:pos x="2" y="165"/>
              </a:cxn>
              <a:cxn ang="0">
                <a:pos x="0" y="177"/>
              </a:cxn>
              <a:cxn ang="0">
                <a:pos x="49" y="171"/>
              </a:cxn>
              <a:cxn ang="0">
                <a:pos x="66" y="169"/>
              </a:cxn>
              <a:cxn ang="0">
                <a:pos x="70" y="169"/>
              </a:cxn>
              <a:cxn ang="0">
                <a:pos x="80" y="169"/>
              </a:cxn>
              <a:cxn ang="0">
                <a:pos x="80" y="191"/>
              </a:cxn>
              <a:cxn ang="0">
                <a:pos x="61" y="228"/>
              </a:cxn>
              <a:cxn ang="0">
                <a:pos x="64" y="242"/>
              </a:cxn>
              <a:cxn ang="0">
                <a:pos x="86" y="222"/>
              </a:cxn>
              <a:cxn ang="0">
                <a:pos x="86" y="225"/>
              </a:cxn>
              <a:cxn ang="0">
                <a:pos x="88" y="225"/>
              </a:cxn>
              <a:cxn ang="0">
                <a:pos x="89" y="225"/>
              </a:cxn>
              <a:cxn ang="0">
                <a:pos x="89" y="223"/>
              </a:cxn>
            </a:cxnLst>
            <a:rect l="0" t="0" r="r" b="b"/>
            <a:pathLst>
              <a:path w="181" h="243">
                <a:moveTo>
                  <a:pt x="89" y="223"/>
                </a:moveTo>
                <a:lnTo>
                  <a:pt x="90" y="223"/>
                </a:lnTo>
                <a:lnTo>
                  <a:pt x="90" y="225"/>
                </a:lnTo>
                <a:lnTo>
                  <a:pt x="94" y="225"/>
                </a:lnTo>
                <a:lnTo>
                  <a:pt x="94" y="222"/>
                </a:lnTo>
                <a:lnTo>
                  <a:pt x="115" y="242"/>
                </a:lnTo>
                <a:lnTo>
                  <a:pt x="119" y="228"/>
                </a:lnTo>
                <a:lnTo>
                  <a:pt x="98" y="191"/>
                </a:lnTo>
                <a:lnTo>
                  <a:pt x="98" y="169"/>
                </a:lnTo>
                <a:lnTo>
                  <a:pt x="110" y="169"/>
                </a:lnTo>
                <a:lnTo>
                  <a:pt x="113" y="169"/>
                </a:lnTo>
                <a:lnTo>
                  <a:pt x="130" y="171"/>
                </a:lnTo>
                <a:lnTo>
                  <a:pt x="180" y="177"/>
                </a:lnTo>
                <a:lnTo>
                  <a:pt x="178" y="165"/>
                </a:lnTo>
                <a:lnTo>
                  <a:pt x="125" y="146"/>
                </a:lnTo>
                <a:lnTo>
                  <a:pt x="102" y="112"/>
                </a:lnTo>
                <a:lnTo>
                  <a:pt x="102" y="83"/>
                </a:lnTo>
                <a:lnTo>
                  <a:pt x="96" y="78"/>
                </a:lnTo>
                <a:lnTo>
                  <a:pt x="96" y="41"/>
                </a:lnTo>
                <a:lnTo>
                  <a:pt x="91" y="8"/>
                </a:lnTo>
                <a:lnTo>
                  <a:pt x="89" y="0"/>
                </a:lnTo>
                <a:lnTo>
                  <a:pt x="89" y="8"/>
                </a:lnTo>
                <a:lnTo>
                  <a:pt x="83" y="41"/>
                </a:lnTo>
                <a:lnTo>
                  <a:pt x="83" y="78"/>
                </a:lnTo>
                <a:lnTo>
                  <a:pt x="78" y="83"/>
                </a:lnTo>
                <a:lnTo>
                  <a:pt x="78" y="112"/>
                </a:lnTo>
                <a:lnTo>
                  <a:pt x="55" y="146"/>
                </a:lnTo>
                <a:lnTo>
                  <a:pt x="2" y="165"/>
                </a:lnTo>
                <a:lnTo>
                  <a:pt x="0" y="177"/>
                </a:lnTo>
                <a:lnTo>
                  <a:pt x="49" y="171"/>
                </a:lnTo>
                <a:lnTo>
                  <a:pt x="66" y="169"/>
                </a:lnTo>
                <a:lnTo>
                  <a:pt x="70" y="169"/>
                </a:lnTo>
                <a:lnTo>
                  <a:pt x="80" y="169"/>
                </a:lnTo>
                <a:lnTo>
                  <a:pt x="80" y="191"/>
                </a:lnTo>
                <a:lnTo>
                  <a:pt x="61" y="228"/>
                </a:lnTo>
                <a:lnTo>
                  <a:pt x="64" y="242"/>
                </a:lnTo>
                <a:lnTo>
                  <a:pt x="86" y="222"/>
                </a:lnTo>
                <a:lnTo>
                  <a:pt x="86" y="225"/>
                </a:lnTo>
                <a:lnTo>
                  <a:pt x="88" y="225"/>
                </a:lnTo>
                <a:lnTo>
                  <a:pt x="89" y="225"/>
                </a:lnTo>
                <a:lnTo>
                  <a:pt x="89" y="223"/>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27" name="Freeform 343"/>
          <p:cNvSpPr>
            <a:spLocks/>
          </p:cNvSpPr>
          <p:nvPr/>
        </p:nvSpPr>
        <p:spPr bwMode="auto">
          <a:xfrm>
            <a:off x="3498851" y="1719263"/>
            <a:ext cx="246063" cy="228600"/>
          </a:xfrm>
          <a:custGeom>
            <a:avLst/>
            <a:gdLst/>
            <a:ahLst/>
            <a:cxnLst>
              <a:cxn ang="0">
                <a:pos x="79" y="136"/>
              </a:cxn>
              <a:cxn ang="0">
                <a:pos x="79" y="132"/>
              </a:cxn>
              <a:cxn ang="0">
                <a:pos x="99" y="142"/>
              </a:cxn>
              <a:cxn ang="0">
                <a:pos x="102" y="134"/>
              </a:cxn>
              <a:cxn ang="0">
                <a:pos x="84" y="118"/>
              </a:cxn>
              <a:cxn ang="0">
                <a:pos x="84" y="64"/>
              </a:cxn>
              <a:cxn ang="0">
                <a:pos x="93" y="68"/>
              </a:cxn>
              <a:cxn ang="0">
                <a:pos x="93" y="79"/>
              </a:cxn>
              <a:cxn ang="0">
                <a:pos x="98" y="79"/>
              </a:cxn>
              <a:cxn ang="0">
                <a:pos x="98" y="69"/>
              </a:cxn>
              <a:cxn ang="0">
                <a:pos x="154" y="98"/>
              </a:cxn>
              <a:cxn ang="0">
                <a:pos x="154" y="90"/>
              </a:cxn>
              <a:cxn ang="0">
                <a:pos x="116" y="64"/>
              </a:cxn>
              <a:cxn ang="0">
                <a:pos x="116" y="47"/>
              </a:cxn>
              <a:cxn ang="0">
                <a:pos x="116" y="44"/>
              </a:cxn>
              <a:cxn ang="0">
                <a:pos x="116" y="43"/>
              </a:cxn>
              <a:cxn ang="0">
                <a:pos x="115" y="40"/>
              </a:cxn>
              <a:cxn ang="0">
                <a:pos x="113" y="34"/>
              </a:cxn>
              <a:cxn ang="0">
                <a:pos x="110" y="40"/>
              </a:cxn>
              <a:cxn ang="0">
                <a:pos x="110" y="58"/>
              </a:cxn>
              <a:cxn ang="0">
                <a:pos x="99" y="49"/>
              </a:cxn>
              <a:cxn ang="0">
                <a:pos x="99" y="35"/>
              </a:cxn>
              <a:cxn ang="0">
                <a:pos x="99" y="30"/>
              </a:cxn>
              <a:cxn ang="0">
                <a:pos x="96" y="25"/>
              </a:cxn>
              <a:cxn ang="0">
                <a:pos x="93" y="30"/>
              </a:cxn>
              <a:cxn ang="0">
                <a:pos x="93" y="38"/>
              </a:cxn>
              <a:cxn ang="0">
                <a:pos x="93" y="45"/>
              </a:cxn>
              <a:cxn ang="0">
                <a:pos x="85" y="38"/>
              </a:cxn>
              <a:cxn ang="0">
                <a:pos x="85" y="9"/>
              </a:cxn>
              <a:cxn ang="0">
                <a:pos x="82" y="2"/>
              </a:cxn>
              <a:cxn ang="0">
                <a:pos x="79" y="0"/>
              </a:cxn>
              <a:cxn ang="0">
                <a:pos x="78" y="1"/>
              </a:cxn>
              <a:cxn ang="0">
                <a:pos x="75" y="2"/>
              </a:cxn>
              <a:cxn ang="0">
                <a:pos x="72" y="10"/>
              </a:cxn>
              <a:cxn ang="0">
                <a:pos x="72" y="39"/>
              </a:cxn>
              <a:cxn ang="0">
                <a:pos x="64" y="47"/>
              </a:cxn>
              <a:cxn ang="0">
                <a:pos x="64" y="39"/>
              </a:cxn>
              <a:cxn ang="0">
                <a:pos x="64" y="31"/>
              </a:cxn>
              <a:cxn ang="0">
                <a:pos x="61" y="26"/>
              </a:cxn>
              <a:cxn ang="0">
                <a:pos x="58" y="30"/>
              </a:cxn>
              <a:cxn ang="0">
                <a:pos x="58" y="36"/>
              </a:cxn>
              <a:cxn ang="0">
                <a:pos x="58" y="50"/>
              </a:cxn>
              <a:cxn ang="0">
                <a:pos x="47" y="59"/>
              </a:cxn>
              <a:cxn ang="0">
                <a:pos x="47" y="41"/>
              </a:cxn>
              <a:cxn ang="0">
                <a:pos x="44" y="34"/>
              </a:cxn>
              <a:cxn ang="0">
                <a:pos x="42" y="41"/>
              </a:cxn>
              <a:cxn ang="0">
                <a:pos x="42" y="43"/>
              </a:cxn>
              <a:cxn ang="0">
                <a:pos x="42" y="44"/>
              </a:cxn>
              <a:cxn ang="0">
                <a:pos x="42" y="48"/>
              </a:cxn>
              <a:cxn ang="0">
                <a:pos x="42" y="64"/>
              </a:cxn>
              <a:cxn ang="0">
                <a:pos x="0" y="89"/>
              </a:cxn>
              <a:cxn ang="0">
                <a:pos x="0" y="98"/>
              </a:cxn>
              <a:cxn ang="0">
                <a:pos x="59" y="70"/>
              </a:cxn>
              <a:cxn ang="0">
                <a:pos x="59" y="80"/>
              </a:cxn>
              <a:cxn ang="0">
                <a:pos x="64" y="80"/>
              </a:cxn>
              <a:cxn ang="0">
                <a:pos x="64" y="69"/>
              </a:cxn>
              <a:cxn ang="0">
                <a:pos x="74" y="65"/>
              </a:cxn>
              <a:cxn ang="0">
                <a:pos x="74" y="117"/>
              </a:cxn>
              <a:cxn ang="0">
                <a:pos x="56" y="135"/>
              </a:cxn>
              <a:cxn ang="0">
                <a:pos x="58" y="143"/>
              </a:cxn>
              <a:cxn ang="0">
                <a:pos x="79" y="132"/>
              </a:cxn>
              <a:cxn ang="0">
                <a:pos x="79" y="135"/>
              </a:cxn>
              <a:cxn ang="0">
                <a:pos x="79" y="136"/>
              </a:cxn>
            </a:cxnLst>
            <a:rect l="0" t="0" r="r" b="b"/>
            <a:pathLst>
              <a:path w="155" h="144">
                <a:moveTo>
                  <a:pt x="79" y="136"/>
                </a:moveTo>
                <a:lnTo>
                  <a:pt x="79" y="132"/>
                </a:lnTo>
                <a:lnTo>
                  <a:pt x="99" y="142"/>
                </a:lnTo>
                <a:lnTo>
                  <a:pt x="102" y="134"/>
                </a:lnTo>
                <a:lnTo>
                  <a:pt x="84" y="118"/>
                </a:lnTo>
                <a:lnTo>
                  <a:pt x="84" y="64"/>
                </a:lnTo>
                <a:lnTo>
                  <a:pt x="93" y="68"/>
                </a:lnTo>
                <a:lnTo>
                  <a:pt x="93" y="79"/>
                </a:lnTo>
                <a:lnTo>
                  <a:pt x="98" y="79"/>
                </a:lnTo>
                <a:lnTo>
                  <a:pt x="98" y="69"/>
                </a:lnTo>
                <a:lnTo>
                  <a:pt x="154" y="98"/>
                </a:lnTo>
                <a:lnTo>
                  <a:pt x="154" y="90"/>
                </a:lnTo>
                <a:lnTo>
                  <a:pt x="116" y="64"/>
                </a:lnTo>
                <a:lnTo>
                  <a:pt x="116" y="47"/>
                </a:lnTo>
                <a:lnTo>
                  <a:pt x="116" y="44"/>
                </a:lnTo>
                <a:lnTo>
                  <a:pt x="116" y="43"/>
                </a:lnTo>
                <a:lnTo>
                  <a:pt x="115" y="40"/>
                </a:lnTo>
                <a:lnTo>
                  <a:pt x="113" y="34"/>
                </a:lnTo>
                <a:lnTo>
                  <a:pt x="110" y="40"/>
                </a:lnTo>
                <a:lnTo>
                  <a:pt x="110" y="58"/>
                </a:lnTo>
                <a:lnTo>
                  <a:pt x="99" y="49"/>
                </a:lnTo>
                <a:lnTo>
                  <a:pt x="99" y="35"/>
                </a:lnTo>
                <a:lnTo>
                  <a:pt x="99" y="30"/>
                </a:lnTo>
                <a:lnTo>
                  <a:pt x="96" y="25"/>
                </a:lnTo>
                <a:lnTo>
                  <a:pt x="93" y="30"/>
                </a:lnTo>
                <a:lnTo>
                  <a:pt x="93" y="38"/>
                </a:lnTo>
                <a:lnTo>
                  <a:pt x="93" y="45"/>
                </a:lnTo>
                <a:lnTo>
                  <a:pt x="85" y="38"/>
                </a:lnTo>
                <a:lnTo>
                  <a:pt x="85" y="9"/>
                </a:lnTo>
                <a:lnTo>
                  <a:pt x="82" y="2"/>
                </a:lnTo>
                <a:lnTo>
                  <a:pt x="79" y="0"/>
                </a:lnTo>
                <a:lnTo>
                  <a:pt x="78" y="1"/>
                </a:lnTo>
                <a:lnTo>
                  <a:pt x="75" y="2"/>
                </a:lnTo>
                <a:lnTo>
                  <a:pt x="72" y="10"/>
                </a:lnTo>
                <a:lnTo>
                  <a:pt x="72" y="39"/>
                </a:lnTo>
                <a:lnTo>
                  <a:pt x="64" y="47"/>
                </a:lnTo>
                <a:lnTo>
                  <a:pt x="64" y="39"/>
                </a:lnTo>
                <a:lnTo>
                  <a:pt x="64" y="31"/>
                </a:lnTo>
                <a:lnTo>
                  <a:pt x="61" y="26"/>
                </a:lnTo>
                <a:lnTo>
                  <a:pt x="58" y="30"/>
                </a:lnTo>
                <a:lnTo>
                  <a:pt x="58" y="36"/>
                </a:lnTo>
                <a:lnTo>
                  <a:pt x="58" y="50"/>
                </a:lnTo>
                <a:lnTo>
                  <a:pt x="47" y="59"/>
                </a:lnTo>
                <a:lnTo>
                  <a:pt x="47" y="41"/>
                </a:lnTo>
                <a:lnTo>
                  <a:pt x="44" y="34"/>
                </a:lnTo>
                <a:lnTo>
                  <a:pt x="42" y="41"/>
                </a:lnTo>
                <a:lnTo>
                  <a:pt x="42" y="43"/>
                </a:lnTo>
                <a:lnTo>
                  <a:pt x="42" y="44"/>
                </a:lnTo>
                <a:lnTo>
                  <a:pt x="42" y="48"/>
                </a:lnTo>
                <a:lnTo>
                  <a:pt x="42" y="64"/>
                </a:lnTo>
                <a:lnTo>
                  <a:pt x="0" y="89"/>
                </a:lnTo>
                <a:lnTo>
                  <a:pt x="0" y="98"/>
                </a:lnTo>
                <a:lnTo>
                  <a:pt x="59" y="70"/>
                </a:lnTo>
                <a:lnTo>
                  <a:pt x="59" y="80"/>
                </a:lnTo>
                <a:lnTo>
                  <a:pt x="64" y="80"/>
                </a:lnTo>
                <a:lnTo>
                  <a:pt x="64" y="69"/>
                </a:lnTo>
                <a:lnTo>
                  <a:pt x="74" y="65"/>
                </a:lnTo>
                <a:lnTo>
                  <a:pt x="74" y="117"/>
                </a:lnTo>
                <a:lnTo>
                  <a:pt x="56" y="135"/>
                </a:lnTo>
                <a:lnTo>
                  <a:pt x="58" y="143"/>
                </a:lnTo>
                <a:lnTo>
                  <a:pt x="79" y="132"/>
                </a:lnTo>
                <a:lnTo>
                  <a:pt x="79" y="135"/>
                </a:lnTo>
                <a:lnTo>
                  <a:pt x="79" y="13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28" name="Rectangle 344"/>
          <p:cNvSpPr>
            <a:spLocks noChangeArrowheads="1"/>
          </p:cNvSpPr>
          <p:nvPr/>
        </p:nvSpPr>
        <p:spPr bwMode="auto">
          <a:xfrm>
            <a:off x="3456904" y="1928813"/>
            <a:ext cx="302968" cy="157735"/>
          </a:xfrm>
          <a:prstGeom prst="rect">
            <a:avLst/>
          </a:prstGeom>
          <a:noFill/>
          <a:ln w="12700">
            <a:noFill/>
            <a:miter lim="800000"/>
            <a:headEnd/>
            <a:tailEnd/>
          </a:ln>
          <a:effectLst/>
        </p:spPr>
        <p:txBody>
          <a:bodyPr wrap="none" lIns="95250" tIns="47625" rIns="95250" bIns="47625">
            <a:spAutoFit/>
          </a:bodyPr>
          <a:lstStyle/>
          <a:p>
            <a:pPr algn="ctr" defTabSz="792106">
              <a:spcBef>
                <a:spcPct val="0"/>
              </a:spcBef>
            </a:pPr>
            <a:r>
              <a:rPr lang="en-US" sz="400">
                <a:solidFill>
                  <a:srgbClr val="000000"/>
                </a:solidFill>
                <a:cs typeface="Times New Roman" charset="0"/>
              </a:rPr>
              <a:t>BEAR</a:t>
            </a:r>
          </a:p>
        </p:txBody>
      </p:sp>
      <p:sp>
        <p:nvSpPr>
          <p:cNvPr id="323929" name="Freeform 345"/>
          <p:cNvSpPr>
            <a:spLocks/>
          </p:cNvSpPr>
          <p:nvPr/>
        </p:nvSpPr>
        <p:spPr bwMode="auto">
          <a:xfrm>
            <a:off x="3935413" y="1730375"/>
            <a:ext cx="163512" cy="222250"/>
          </a:xfrm>
          <a:custGeom>
            <a:avLst/>
            <a:gdLst/>
            <a:ahLst/>
            <a:cxnLst>
              <a:cxn ang="0">
                <a:pos x="52" y="125"/>
              </a:cxn>
              <a:cxn ang="0">
                <a:pos x="49" y="125"/>
              </a:cxn>
              <a:cxn ang="0">
                <a:pos x="55" y="125"/>
              </a:cxn>
              <a:cxn ang="0">
                <a:pos x="55" y="127"/>
              </a:cxn>
              <a:cxn ang="0">
                <a:pos x="61" y="127"/>
              </a:cxn>
              <a:cxn ang="0">
                <a:pos x="61" y="125"/>
              </a:cxn>
              <a:cxn ang="0">
                <a:pos x="64" y="125"/>
              </a:cxn>
              <a:cxn ang="0">
                <a:pos x="64" y="130"/>
              </a:cxn>
              <a:cxn ang="0">
                <a:pos x="64" y="133"/>
              </a:cxn>
              <a:cxn ang="0">
                <a:pos x="84" y="139"/>
              </a:cxn>
              <a:cxn ang="0">
                <a:pos x="84" y="133"/>
              </a:cxn>
              <a:cxn ang="0">
                <a:pos x="67" y="112"/>
              </a:cxn>
              <a:cxn ang="0">
                <a:pos x="67" y="104"/>
              </a:cxn>
              <a:cxn ang="0">
                <a:pos x="102" y="109"/>
              </a:cxn>
              <a:cxn ang="0">
                <a:pos x="102" y="98"/>
              </a:cxn>
              <a:cxn ang="0">
                <a:pos x="64" y="70"/>
              </a:cxn>
              <a:cxn ang="0">
                <a:pos x="64" y="54"/>
              </a:cxn>
              <a:cxn ang="0">
                <a:pos x="55" y="32"/>
              </a:cxn>
              <a:cxn ang="0">
                <a:pos x="55" y="13"/>
              </a:cxn>
              <a:cxn ang="0">
                <a:pos x="53" y="5"/>
              </a:cxn>
              <a:cxn ang="0">
                <a:pos x="52" y="3"/>
              </a:cxn>
              <a:cxn ang="0">
                <a:pos x="50" y="0"/>
              </a:cxn>
              <a:cxn ang="0">
                <a:pos x="48" y="5"/>
              </a:cxn>
              <a:cxn ang="0">
                <a:pos x="46" y="13"/>
              </a:cxn>
              <a:cxn ang="0">
                <a:pos x="46" y="32"/>
              </a:cxn>
              <a:cxn ang="0">
                <a:pos x="38" y="54"/>
              </a:cxn>
              <a:cxn ang="0">
                <a:pos x="38" y="70"/>
              </a:cxn>
              <a:cxn ang="0">
                <a:pos x="0" y="98"/>
              </a:cxn>
              <a:cxn ang="0">
                <a:pos x="0" y="109"/>
              </a:cxn>
              <a:cxn ang="0">
                <a:pos x="35" y="104"/>
              </a:cxn>
              <a:cxn ang="0">
                <a:pos x="35" y="112"/>
              </a:cxn>
              <a:cxn ang="0">
                <a:pos x="17" y="133"/>
              </a:cxn>
              <a:cxn ang="0">
                <a:pos x="17" y="139"/>
              </a:cxn>
              <a:cxn ang="0">
                <a:pos x="38" y="133"/>
              </a:cxn>
              <a:cxn ang="0">
                <a:pos x="38" y="130"/>
              </a:cxn>
              <a:cxn ang="0">
                <a:pos x="38" y="125"/>
              </a:cxn>
              <a:cxn ang="0">
                <a:pos x="40" y="125"/>
              </a:cxn>
              <a:cxn ang="0">
                <a:pos x="40" y="127"/>
              </a:cxn>
              <a:cxn ang="0">
                <a:pos x="46" y="127"/>
              </a:cxn>
              <a:cxn ang="0">
                <a:pos x="46" y="125"/>
              </a:cxn>
              <a:cxn ang="0">
                <a:pos x="52" y="125"/>
              </a:cxn>
              <a:cxn ang="0">
                <a:pos x="49" y="125"/>
              </a:cxn>
              <a:cxn ang="0">
                <a:pos x="52" y="125"/>
              </a:cxn>
            </a:cxnLst>
            <a:rect l="0" t="0" r="r" b="b"/>
            <a:pathLst>
              <a:path w="103" h="140">
                <a:moveTo>
                  <a:pt x="52" y="125"/>
                </a:moveTo>
                <a:lnTo>
                  <a:pt x="49" y="125"/>
                </a:lnTo>
                <a:lnTo>
                  <a:pt x="55" y="125"/>
                </a:lnTo>
                <a:lnTo>
                  <a:pt x="55" y="127"/>
                </a:lnTo>
                <a:lnTo>
                  <a:pt x="61" y="127"/>
                </a:lnTo>
                <a:lnTo>
                  <a:pt x="61" y="125"/>
                </a:lnTo>
                <a:lnTo>
                  <a:pt x="64" y="125"/>
                </a:lnTo>
                <a:lnTo>
                  <a:pt x="64" y="130"/>
                </a:lnTo>
                <a:lnTo>
                  <a:pt x="64" y="133"/>
                </a:lnTo>
                <a:lnTo>
                  <a:pt x="84" y="139"/>
                </a:lnTo>
                <a:lnTo>
                  <a:pt x="84" y="133"/>
                </a:lnTo>
                <a:lnTo>
                  <a:pt x="67" y="112"/>
                </a:lnTo>
                <a:lnTo>
                  <a:pt x="67" y="104"/>
                </a:lnTo>
                <a:lnTo>
                  <a:pt x="102" y="109"/>
                </a:lnTo>
                <a:lnTo>
                  <a:pt x="102" y="98"/>
                </a:lnTo>
                <a:lnTo>
                  <a:pt x="64" y="70"/>
                </a:lnTo>
                <a:lnTo>
                  <a:pt x="64" y="54"/>
                </a:lnTo>
                <a:lnTo>
                  <a:pt x="55" y="32"/>
                </a:lnTo>
                <a:lnTo>
                  <a:pt x="55" y="13"/>
                </a:lnTo>
                <a:lnTo>
                  <a:pt x="53" y="5"/>
                </a:lnTo>
                <a:lnTo>
                  <a:pt x="52" y="3"/>
                </a:lnTo>
                <a:lnTo>
                  <a:pt x="50" y="0"/>
                </a:lnTo>
                <a:lnTo>
                  <a:pt x="48" y="5"/>
                </a:lnTo>
                <a:lnTo>
                  <a:pt x="46" y="13"/>
                </a:lnTo>
                <a:lnTo>
                  <a:pt x="46" y="32"/>
                </a:lnTo>
                <a:lnTo>
                  <a:pt x="38" y="54"/>
                </a:lnTo>
                <a:lnTo>
                  <a:pt x="38" y="70"/>
                </a:lnTo>
                <a:lnTo>
                  <a:pt x="0" y="98"/>
                </a:lnTo>
                <a:lnTo>
                  <a:pt x="0" y="109"/>
                </a:lnTo>
                <a:lnTo>
                  <a:pt x="35" y="104"/>
                </a:lnTo>
                <a:lnTo>
                  <a:pt x="35" y="112"/>
                </a:lnTo>
                <a:lnTo>
                  <a:pt x="17" y="133"/>
                </a:lnTo>
                <a:lnTo>
                  <a:pt x="17" y="139"/>
                </a:lnTo>
                <a:lnTo>
                  <a:pt x="38" y="133"/>
                </a:lnTo>
                <a:lnTo>
                  <a:pt x="38" y="130"/>
                </a:lnTo>
                <a:lnTo>
                  <a:pt x="38" y="125"/>
                </a:lnTo>
                <a:lnTo>
                  <a:pt x="40" y="125"/>
                </a:lnTo>
                <a:lnTo>
                  <a:pt x="40" y="127"/>
                </a:lnTo>
                <a:lnTo>
                  <a:pt x="46" y="127"/>
                </a:lnTo>
                <a:lnTo>
                  <a:pt x="46" y="125"/>
                </a:lnTo>
                <a:lnTo>
                  <a:pt x="52" y="125"/>
                </a:lnTo>
                <a:lnTo>
                  <a:pt x="49" y="125"/>
                </a:lnTo>
                <a:lnTo>
                  <a:pt x="52" y="125"/>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30" name="Rectangle 346"/>
          <p:cNvSpPr>
            <a:spLocks noChangeArrowheads="1"/>
          </p:cNvSpPr>
          <p:nvPr/>
        </p:nvSpPr>
        <p:spPr bwMode="auto">
          <a:xfrm>
            <a:off x="3778275" y="1909764"/>
            <a:ext cx="487314"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FULCRUM</a:t>
            </a:r>
          </a:p>
        </p:txBody>
      </p:sp>
      <p:grpSp>
        <p:nvGrpSpPr>
          <p:cNvPr id="323931" name="Group 347"/>
          <p:cNvGrpSpPr>
            <a:grpSpLocks/>
          </p:cNvGrpSpPr>
          <p:nvPr/>
        </p:nvGrpSpPr>
        <p:grpSpPr bwMode="auto">
          <a:xfrm>
            <a:off x="3430589" y="2114550"/>
            <a:ext cx="722313" cy="347663"/>
            <a:chOff x="1201" y="1332"/>
            <a:chExt cx="455" cy="219"/>
          </a:xfrm>
        </p:grpSpPr>
        <p:sp>
          <p:nvSpPr>
            <p:cNvPr id="323932" name="Freeform 348"/>
            <p:cNvSpPr>
              <a:spLocks/>
            </p:cNvSpPr>
            <p:nvPr/>
          </p:nvSpPr>
          <p:spPr bwMode="auto">
            <a:xfrm>
              <a:off x="1269" y="1332"/>
              <a:ext cx="94" cy="136"/>
            </a:xfrm>
            <a:custGeom>
              <a:avLst/>
              <a:gdLst/>
              <a:ahLst/>
              <a:cxnLst>
                <a:cxn ang="0">
                  <a:pos x="49" y="128"/>
                </a:cxn>
                <a:cxn ang="0">
                  <a:pos x="51" y="128"/>
                </a:cxn>
                <a:cxn ang="0">
                  <a:pos x="51" y="130"/>
                </a:cxn>
                <a:cxn ang="0">
                  <a:pos x="53" y="130"/>
                </a:cxn>
                <a:cxn ang="0">
                  <a:pos x="53" y="128"/>
                </a:cxn>
                <a:cxn ang="0">
                  <a:pos x="55" y="128"/>
                </a:cxn>
                <a:cxn ang="0">
                  <a:pos x="63" y="135"/>
                </a:cxn>
                <a:cxn ang="0">
                  <a:pos x="67" y="131"/>
                </a:cxn>
                <a:cxn ang="0">
                  <a:pos x="55" y="117"/>
                </a:cxn>
                <a:cxn ang="0">
                  <a:pos x="55" y="97"/>
                </a:cxn>
                <a:cxn ang="0">
                  <a:pos x="55" y="95"/>
                </a:cxn>
                <a:cxn ang="0">
                  <a:pos x="54" y="93"/>
                </a:cxn>
                <a:cxn ang="0">
                  <a:pos x="58" y="95"/>
                </a:cxn>
                <a:cxn ang="0">
                  <a:pos x="63" y="97"/>
                </a:cxn>
                <a:cxn ang="0">
                  <a:pos x="63" y="101"/>
                </a:cxn>
                <a:cxn ang="0">
                  <a:pos x="64" y="106"/>
                </a:cxn>
                <a:cxn ang="0">
                  <a:pos x="67" y="102"/>
                </a:cxn>
                <a:cxn ang="0">
                  <a:pos x="67" y="98"/>
                </a:cxn>
                <a:cxn ang="0">
                  <a:pos x="93" y="116"/>
                </a:cxn>
                <a:cxn ang="0">
                  <a:pos x="93" y="104"/>
                </a:cxn>
                <a:cxn ang="0">
                  <a:pos x="92" y="104"/>
                </a:cxn>
                <a:cxn ang="0">
                  <a:pos x="91" y="105"/>
                </a:cxn>
                <a:cxn ang="0">
                  <a:pos x="55" y="56"/>
                </a:cxn>
                <a:cxn ang="0">
                  <a:pos x="53" y="34"/>
                </a:cxn>
                <a:cxn ang="0">
                  <a:pos x="51" y="12"/>
                </a:cxn>
                <a:cxn ang="0">
                  <a:pos x="48" y="3"/>
                </a:cxn>
                <a:cxn ang="0">
                  <a:pos x="46" y="1"/>
                </a:cxn>
                <a:cxn ang="0">
                  <a:pos x="46" y="0"/>
                </a:cxn>
                <a:cxn ang="0">
                  <a:pos x="45" y="3"/>
                </a:cxn>
                <a:cxn ang="0">
                  <a:pos x="42" y="12"/>
                </a:cxn>
                <a:cxn ang="0">
                  <a:pos x="40" y="34"/>
                </a:cxn>
                <a:cxn ang="0">
                  <a:pos x="38" y="56"/>
                </a:cxn>
                <a:cxn ang="0">
                  <a:pos x="2" y="104"/>
                </a:cxn>
                <a:cxn ang="0">
                  <a:pos x="1" y="104"/>
                </a:cxn>
                <a:cxn ang="0">
                  <a:pos x="0" y="104"/>
                </a:cxn>
                <a:cxn ang="0">
                  <a:pos x="0" y="116"/>
                </a:cxn>
                <a:cxn ang="0">
                  <a:pos x="26" y="98"/>
                </a:cxn>
                <a:cxn ang="0">
                  <a:pos x="26" y="102"/>
                </a:cxn>
                <a:cxn ang="0">
                  <a:pos x="28" y="106"/>
                </a:cxn>
                <a:cxn ang="0">
                  <a:pos x="30" y="101"/>
                </a:cxn>
                <a:cxn ang="0">
                  <a:pos x="30" y="96"/>
                </a:cxn>
                <a:cxn ang="0">
                  <a:pos x="35" y="94"/>
                </a:cxn>
                <a:cxn ang="0">
                  <a:pos x="38" y="93"/>
                </a:cxn>
                <a:cxn ang="0">
                  <a:pos x="38" y="95"/>
                </a:cxn>
                <a:cxn ang="0">
                  <a:pos x="37" y="96"/>
                </a:cxn>
                <a:cxn ang="0">
                  <a:pos x="37" y="117"/>
                </a:cxn>
                <a:cxn ang="0">
                  <a:pos x="25" y="131"/>
                </a:cxn>
                <a:cxn ang="0">
                  <a:pos x="30" y="135"/>
                </a:cxn>
                <a:cxn ang="0">
                  <a:pos x="38" y="128"/>
                </a:cxn>
                <a:cxn ang="0">
                  <a:pos x="39" y="128"/>
                </a:cxn>
                <a:cxn ang="0">
                  <a:pos x="39" y="130"/>
                </a:cxn>
                <a:cxn ang="0">
                  <a:pos x="42" y="130"/>
                </a:cxn>
                <a:cxn ang="0">
                  <a:pos x="42" y="128"/>
                </a:cxn>
                <a:cxn ang="0">
                  <a:pos x="44" y="128"/>
                </a:cxn>
                <a:cxn ang="0">
                  <a:pos x="49" y="128"/>
                </a:cxn>
              </a:cxnLst>
              <a:rect l="0" t="0" r="r" b="b"/>
              <a:pathLst>
                <a:path w="94" h="136">
                  <a:moveTo>
                    <a:pt x="49" y="128"/>
                  </a:moveTo>
                  <a:lnTo>
                    <a:pt x="51" y="128"/>
                  </a:lnTo>
                  <a:lnTo>
                    <a:pt x="51" y="130"/>
                  </a:lnTo>
                  <a:lnTo>
                    <a:pt x="53" y="130"/>
                  </a:lnTo>
                  <a:lnTo>
                    <a:pt x="53" y="128"/>
                  </a:lnTo>
                  <a:lnTo>
                    <a:pt x="55" y="128"/>
                  </a:lnTo>
                  <a:lnTo>
                    <a:pt x="63" y="135"/>
                  </a:lnTo>
                  <a:lnTo>
                    <a:pt x="67" y="131"/>
                  </a:lnTo>
                  <a:lnTo>
                    <a:pt x="55" y="117"/>
                  </a:lnTo>
                  <a:lnTo>
                    <a:pt x="55" y="97"/>
                  </a:lnTo>
                  <a:lnTo>
                    <a:pt x="55" y="95"/>
                  </a:lnTo>
                  <a:lnTo>
                    <a:pt x="54" y="93"/>
                  </a:lnTo>
                  <a:lnTo>
                    <a:pt x="58" y="95"/>
                  </a:lnTo>
                  <a:lnTo>
                    <a:pt x="63" y="97"/>
                  </a:lnTo>
                  <a:lnTo>
                    <a:pt x="63" y="101"/>
                  </a:lnTo>
                  <a:lnTo>
                    <a:pt x="64" y="106"/>
                  </a:lnTo>
                  <a:lnTo>
                    <a:pt x="67" y="102"/>
                  </a:lnTo>
                  <a:lnTo>
                    <a:pt x="67" y="98"/>
                  </a:lnTo>
                  <a:lnTo>
                    <a:pt x="93" y="116"/>
                  </a:lnTo>
                  <a:lnTo>
                    <a:pt x="93" y="104"/>
                  </a:lnTo>
                  <a:lnTo>
                    <a:pt x="92" y="104"/>
                  </a:lnTo>
                  <a:lnTo>
                    <a:pt x="91" y="105"/>
                  </a:lnTo>
                  <a:lnTo>
                    <a:pt x="55" y="56"/>
                  </a:lnTo>
                  <a:lnTo>
                    <a:pt x="53" y="34"/>
                  </a:lnTo>
                  <a:lnTo>
                    <a:pt x="51" y="12"/>
                  </a:lnTo>
                  <a:lnTo>
                    <a:pt x="48" y="3"/>
                  </a:lnTo>
                  <a:lnTo>
                    <a:pt x="46" y="1"/>
                  </a:lnTo>
                  <a:lnTo>
                    <a:pt x="46" y="0"/>
                  </a:lnTo>
                  <a:lnTo>
                    <a:pt x="45" y="3"/>
                  </a:lnTo>
                  <a:lnTo>
                    <a:pt x="42" y="12"/>
                  </a:lnTo>
                  <a:lnTo>
                    <a:pt x="40" y="34"/>
                  </a:lnTo>
                  <a:lnTo>
                    <a:pt x="38" y="56"/>
                  </a:lnTo>
                  <a:lnTo>
                    <a:pt x="2" y="104"/>
                  </a:lnTo>
                  <a:lnTo>
                    <a:pt x="1" y="104"/>
                  </a:lnTo>
                  <a:lnTo>
                    <a:pt x="0" y="104"/>
                  </a:lnTo>
                  <a:lnTo>
                    <a:pt x="0" y="116"/>
                  </a:lnTo>
                  <a:lnTo>
                    <a:pt x="26" y="98"/>
                  </a:lnTo>
                  <a:lnTo>
                    <a:pt x="26" y="102"/>
                  </a:lnTo>
                  <a:lnTo>
                    <a:pt x="28" y="106"/>
                  </a:lnTo>
                  <a:lnTo>
                    <a:pt x="30" y="101"/>
                  </a:lnTo>
                  <a:lnTo>
                    <a:pt x="30" y="96"/>
                  </a:lnTo>
                  <a:lnTo>
                    <a:pt x="35" y="94"/>
                  </a:lnTo>
                  <a:lnTo>
                    <a:pt x="38" y="93"/>
                  </a:lnTo>
                  <a:lnTo>
                    <a:pt x="38" y="95"/>
                  </a:lnTo>
                  <a:lnTo>
                    <a:pt x="37" y="96"/>
                  </a:lnTo>
                  <a:lnTo>
                    <a:pt x="37" y="117"/>
                  </a:lnTo>
                  <a:lnTo>
                    <a:pt x="25" y="131"/>
                  </a:lnTo>
                  <a:lnTo>
                    <a:pt x="30" y="135"/>
                  </a:lnTo>
                  <a:lnTo>
                    <a:pt x="38" y="128"/>
                  </a:lnTo>
                  <a:lnTo>
                    <a:pt x="39" y="128"/>
                  </a:lnTo>
                  <a:lnTo>
                    <a:pt x="39" y="130"/>
                  </a:lnTo>
                  <a:lnTo>
                    <a:pt x="42" y="130"/>
                  </a:lnTo>
                  <a:lnTo>
                    <a:pt x="42" y="128"/>
                  </a:lnTo>
                  <a:lnTo>
                    <a:pt x="44" y="128"/>
                  </a:lnTo>
                  <a:lnTo>
                    <a:pt x="49" y="128"/>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33" name="Rectangle 349"/>
            <p:cNvSpPr>
              <a:spLocks noChangeArrowheads="1"/>
            </p:cNvSpPr>
            <p:nvPr/>
          </p:nvSpPr>
          <p:spPr bwMode="auto">
            <a:xfrm>
              <a:off x="1201" y="1442"/>
              <a:ext cx="226" cy="95"/>
            </a:xfrm>
            <a:prstGeom prst="rect">
              <a:avLst/>
            </a:prstGeom>
            <a:noFill/>
            <a:ln w="12700">
              <a:noFill/>
              <a:miter lim="800000"/>
              <a:headEnd/>
              <a:tailEnd/>
            </a:ln>
            <a:effectLst/>
          </p:spPr>
          <p:txBody>
            <a:bodyPr wrap="none" lIns="88900" tIns="44450" rIns="88900" bIns="44450">
              <a:spAutoFit/>
            </a:bodyPr>
            <a:lstStyle/>
            <a:p>
              <a:pPr algn="ctr" defTabSz="701624">
                <a:spcBef>
                  <a:spcPct val="0"/>
                </a:spcBef>
              </a:pPr>
              <a:r>
                <a:rPr lang="en-US" sz="400">
                  <a:solidFill>
                    <a:srgbClr val="000000"/>
                  </a:solidFill>
                  <a:cs typeface="Times New Roman" charset="0"/>
                </a:rPr>
                <a:t>BLINDER</a:t>
              </a:r>
            </a:p>
          </p:txBody>
        </p:sp>
        <p:sp>
          <p:nvSpPr>
            <p:cNvPr id="323934" name="Freeform 350"/>
            <p:cNvSpPr>
              <a:spLocks/>
            </p:cNvSpPr>
            <p:nvPr/>
          </p:nvSpPr>
          <p:spPr bwMode="auto">
            <a:xfrm>
              <a:off x="1476" y="1338"/>
              <a:ext cx="94" cy="142"/>
            </a:xfrm>
            <a:custGeom>
              <a:avLst/>
              <a:gdLst/>
              <a:ahLst/>
              <a:cxnLst>
                <a:cxn ang="0">
                  <a:pos x="47" y="133"/>
                </a:cxn>
                <a:cxn ang="0">
                  <a:pos x="48" y="133"/>
                </a:cxn>
                <a:cxn ang="0">
                  <a:pos x="48" y="140"/>
                </a:cxn>
                <a:cxn ang="0">
                  <a:pos x="57" y="140"/>
                </a:cxn>
                <a:cxn ang="0">
                  <a:pos x="57" y="133"/>
                </a:cxn>
                <a:cxn ang="0">
                  <a:pos x="58" y="133"/>
                </a:cxn>
                <a:cxn ang="0">
                  <a:pos x="74" y="141"/>
                </a:cxn>
                <a:cxn ang="0">
                  <a:pos x="77" y="136"/>
                </a:cxn>
                <a:cxn ang="0">
                  <a:pos x="58" y="115"/>
                </a:cxn>
                <a:cxn ang="0">
                  <a:pos x="58" y="109"/>
                </a:cxn>
                <a:cxn ang="0">
                  <a:pos x="56" y="106"/>
                </a:cxn>
                <a:cxn ang="0">
                  <a:pos x="58" y="106"/>
                </a:cxn>
                <a:cxn ang="0">
                  <a:pos x="59" y="109"/>
                </a:cxn>
                <a:cxn ang="0">
                  <a:pos x="93" y="115"/>
                </a:cxn>
                <a:cxn ang="0">
                  <a:pos x="93" y="100"/>
                </a:cxn>
                <a:cxn ang="0">
                  <a:pos x="71" y="82"/>
                </a:cxn>
                <a:cxn ang="0">
                  <a:pos x="71" y="75"/>
                </a:cxn>
                <a:cxn ang="0">
                  <a:pos x="68" y="75"/>
                </a:cxn>
                <a:cxn ang="0">
                  <a:pos x="68" y="81"/>
                </a:cxn>
                <a:cxn ang="0">
                  <a:pos x="62" y="77"/>
                </a:cxn>
                <a:cxn ang="0">
                  <a:pos x="58" y="64"/>
                </a:cxn>
                <a:cxn ang="0">
                  <a:pos x="58" y="36"/>
                </a:cxn>
                <a:cxn ang="0">
                  <a:pos x="50" y="36"/>
                </a:cxn>
                <a:cxn ang="0">
                  <a:pos x="50" y="12"/>
                </a:cxn>
                <a:cxn ang="0">
                  <a:pos x="46" y="0"/>
                </a:cxn>
                <a:cxn ang="0">
                  <a:pos x="43" y="12"/>
                </a:cxn>
                <a:cxn ang="0">
                  <a:pos x="43" y="36"/>
                </a:cxn>
                <a:cxn ang="0">
                  <a:pos x="35" y="36"/>
                </a:cxn>
                <a:cxn ang="0">
                  <a:pos x="35" y="64"/>
                </a:cxn>
                <a:cxn ang="0">
                  <a:pos x="30" y="77"/>
                </a:cxn>
                <a:cxn ang="0">
                  <a:pos x="25" y="81"/>
                </a:cxn>
                <a:cxn ang="0">
                  <a:pos x="25" y="75"/>
                </a:cxn>
                <a:cxn ang="0">
                  <a:pos x="22" y="75"/>
                </a:cxn>
                <a:cxn ang="0">
                  <a:pos x="22" y="82"/>
                </a:cxn>
                <a:cxn ang="0">
                  <a:pos x="0" y="100"/>
                </a:cxn>
                <a:cxn ang="0">
                  <a:pos x="0" y="115"/>
                </a:cxn>
                <a:cxn ang="0">
                  <a:pos x="34" y="109"/>
                </a:cxn>
                <a:cxn ang="0">
                  <a:pos x="35" y="106"/>
                </a:cxn>
                <a:cxn ang="0">
                  <a:pos x="37" y="106"/>
                </a:cxn>
                <a:cxn ang="0">
                  <a:pos x="35" y="109"/>
                </a:cxn>
                <a:cxn ang="0">
                  <a:pos x="35" y="115"/>
                </a:cxn>
                <a:cxn ang="0">
                  <a:pos x="15" y="136"/>
                </a:cxn>
                <a:cxn ang="0">
                  <a:pos x="19" y="141"/>
                </a:cxn>
                <a:cxn ang="0">
                  <a:pos x="35" y="133"/>
                </a:cxn>
                <a:cxn ang="0">
                  <a:pos x="36" y="133"/>
                </a:cxn>
                <a:cxn ang="0">
                  <a:pos x="36" y="140"/>
                </a:cxn>
                <a:cxn ang="0">
                  <a:pos x="46" y="140"/>
                </a:cxn>
                <a:cxn ang="0">
                  <a:pos x="46" y="133"/>
                </a:cxn>
                <a:cxn ang="0">
                  <a:pos x="47" y="133"/>
                </a:cxn>
              </a:cxnLst>
              <a:rect l="0" t="0" r="r" b="b"/>
              <a:pathLst>
                <a:path w="94" h="142">
                  <a:moveTo>
                    <a:pt x="47" y="133"/>
                  </a:moveTo>
                  <a:lnTo>
                    <a:pt x="48" y="133"/>
                  </a:lnTo>
                  <a:lnTo>
                    <a:pt x="48" y="140"/>
                  </a:lnTo>
                  <a:lnTo>
                    <a:pt x="57" y="140"/>
                  </a:lnTo>
                  <a:lnTo>
                    <a:pt x="57" y="133"/>
                  </a:lnTo>
                  <a:lnTo>
                    <a:pt x="58" y="133"/>
                  </a:lnTo>
                  <a:lnTo>
                    <a:pt x="74" y="141"/>
                  </a:lnTo>
                  <a:lnTo>
                    <a:pt x="77" y="136"/>
                  </a:lnTo>
                  <a:lnTo>
                    <a:pt x="58" y="115"/>
                  </a:lnTo>
                  <a:lnTo>
                    <a:pt x="58" y="109"/>
                  </a:lnTo>
                  <a:lnTo>
                    <a:pt x="56" y="106"/>
                  </a:lnTo>
                  <a:lnTo>
                    <a:pt x="58" y="106"/>
                  </a:lnTo>
                  <a:lnTo>
                    <a:pt x="59" y="109"/>
                  </a:lnTo>
                  <a:lnTo>
                    <a:pt x="93" y="115"/>
                  </a:lnTo>
                  <a:lnTo>
                    <a:pt x="93" y="100"/>
                  </a:lnTo>
                  <a:lnTo>
                    <a:pt x="71" y="82"/>
                  </a:lnTo>
                  <a:lnTo>
                    <a:pt x="71" y="75"/>
                  </a:lnTo>
                  <a:lnTo>
                    <a:pt x="68" y="75"/>
                  </a:lnTo>
                  <a:lnTo>
                    <a:pt x="68" y="81"/>
                  </a:lnTo>
                  <a:lnTo>
                    <a:pt x="62" y="77"/>
                  </a:lnTo>
                  <a:lnTo>
                    <a:pt x="58" y="64"/>
                  </a:lnTo>
                  <a:lnTo>
                    <a:pt x="58" y="36"/>
                  </a:lnTo>
                  <a:lnTo>
                    <a:pt x="50" y="36"/>
                  </a:lnTo>
                  <a:lnTo>
                    <a:pt x="50" y="12"/>
                  </a:lnTo>
                  <a:lnTo>
                    <a:pt x="46" y="0"/>
                  </a:lnTo>
                  <a:lnTo>
                    <a:pt x="43" y="12"/>
                  </a:lnTo>
                  <a:lnTo>
                    <a:pt x="43" y="36"/>
                  </a:lnTo>
                  <a:lnTo>
                    <a:pt x="35" y="36"/>
                  </a:lnTo>
                  <a:lnTo>
                    <a:pt x="35" y="64"/>
                  </a:lnTo>
                  <a:lnTo>
                    <a:pt x="30" y="77"/>
                  </a:lnTo>
                  <a:lnTo>
                    <a:pt x="25" y="81"/>
                  </a:lnTo>
                  <a:lnTo>
                    <a:pt x="25" y="75"/>
                  </a:lnTo>
                  <a:lnTo>
                    <a:pt x="22" y="75"/>
                  </a:lnTo>
                  <a:lnTo>
                    <a:pt x="22" y="82"/>
                  </a:lnTo>
                  <a:lnTo>
                    <a:pt x="0" y="100"/>
                  </a:lnTo>
                  <a:lnTo>
                    <a:pt x="0" y="115"/>
                  </a:lnTo>
                  <a:lnTo>
                    <a:pt x="34" y="109"/>
                  </a:lnTo>
                  <a:lnTo>
                    <a:pt x="35" y="106"/>
                  </a:lnTo>
                  <a:lnTo>
                    <a:pt x="37" y="106"/>
                  </a:lnTo>
                  <a:lnTo>
                    <a:pt x="35" y="109"/>
                  </a:lnTo>
                  <a:lnTo>
                    <a:pt x="35" y="115"/>
                  </a:lnTo>
                  <a:lnTo>
                    <a:pt x="15" y="136"/>
                  </a:lnTo>
                  <a:lnTo>
                    <a:pt x="19" y="141"/>
                  </a:lnTo>
                  <a:lnTo>
                    <a:pt x="35" y="133"/>
                  </a:lnTo>
                  <a:lnTo>
                    <a:pt x="36" y="133"/>
                  </a:lnTo>
                  <a:lnTo>
                    <a:pt x="36" y="140"/>
                  </a:lnTo>
                  <a:lnTo>
                    <a:pt x="46" y="140"/>
                  </a:lnTo>
                  <a:lnTo>
                    <a:pt x="46" y="133"/>
                  </a:lnTo>
                  <a:lnTo>
                    <a:pt x="47" y="133"/>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35" name="Rectangle 351"/>
            <p:cNvSpPr>
              <a:spLocks noChangeArrowheads="1"/>
            </p:cNvSpPr>
            <p:nvPr/>
          </p:nvSpPr>
          <p:spPr bwMode="auto">
            <a:xfrm>
              <a:off x="1385" y="1456"/>
              <a:ext cx="271" cy="95"/>
            </a:xfrm>
            <a:prstGeom prst="rect">
              <a:avLst/>
            </a:prstGeom>
            <a:noFill/>
            <a:ln w="12700">
              <a:noFill/>
              <a:miter lim="800000"/>
              <a:headEnd/>
              <a:tailEnd/>
            </a:ln>
            <a:effectLst/>
          </p:spPr>
          <p:txBody>
            <a:bodyPr wrap="none" lIns="88900" tIns="44450" rIns="88900" bIns="44450">
              <a:spAutoFit/>
            </a:bodyPr>
            <a:lstStyle/>
            <a:p>
              <a:pPr algn="ctr" defTabSz="701624">
                <a:spcBef>
                  <a:spcPct val="0"/>
                </a:spcBef>
              </a:pPr>
              <a:r>
                <a:rPr lang="en-US" sz="400">
                  <a:solidFill>
                    <a:srgbClr val="000000"/>
                  </a:solidFill>
                  <a:cs typeface="Times New Roman" charset="0"/>
                </a:rPr>
                <a:t>FOXHOUND</a:t>
              </a:r>
            </a:p>
          </p:txBody>
        </p:sp>
      </p:grpSp>
      <p:grpSp>
        <p:nvGrpSpPr>
          <p:cNvPr id="323936" name="Group 352"/>
          <p:cNvGrpSpPr>
            <a:grpSpLocks/>
          </p:cNvGrpSpPr>
          <p:nvPr/>
        </p:nvGrpSpPr>
        <p:grpSpPr bwMode="auto">
          <a:xfrm>
            <a:off x="2552701" y="1819278"/>
            <a:ext cx="771526" cy="533401"/>
            <a:chOff x="648" y="1146"/>
            <a:chExt cx="486" cy="336"/>
          </a:xfrm>
        </p:grpSpPr>
        <p:sp>
          <p:nvSpPr>
            <p:cNvPr id="323937" name="Freeform 353"/>
            <p:cNvSpPr>
              <a:spLocks/>
            </p:cNvSpPr>
            <p:nvPr/>
          </p:nvSpPr>
          <p:spPr bwMode="auto">
            <a:xfrm>
              <a:off x="917" y="1170"/>
              <a:ext cx="215" cy="204"/>
            </a:xfrm>
            <a:custGeom>
              <a:avLst/>
              <a:gdLst/>
              <a:ahLst/>
              <a:cxnLst>
                <a:cxn ang="0">
                  <a:pos x="108" y="197"/>
                </a:cxn>
                <a:cxn ang="0">
                  <a:pos x="114" y="192"/>
                </a:cxn>
                <a:cxn ang="0">
                  <a:pos x="147" y="190"/>
                </a:cxn>
                <a:cxn ang="0">
                  <a:pos x="117" y="177"/>
                </a:cxn>
                <a:cxn ang="0">
                  <a:pos x="119" y="107"/>
                </a:cxn>
                <a:cxn ang="0">
                  <a:pos x="214" y="98"/>
                </a:cxn>
                <a:cxn ang="0">
                  <a:pos x="167" y="79"/>
                </a:cxn>
                <a:cxn ang="0">
                  <a:pos x="165" y="60"/>
                </a:cxn>
                <a:cxn ang="0">
                  <a:pos x="164" y="53"/>
                </a:cxn>
                <a:cxn ang="0">
                  <a:pos x="160" y="60"/>
                </a:cxn>
                <a:cxn ang="0">
                  <a:pos x="160" y="78"/>
                </a:cxn>
                <a:cxn ang="0">
                  <a:pos x="142" y="56"/>
                </a:cxn>
                <a:cxn ang="0">
                  <a:pos x="137" y="48"/>
                </a:cxn>
                <a:cxn ang="0">
                  <a:pos x="135" y="56"/>
                </a:cxn>
                <a:cxn ang="0">
                  <a:pos x="131" y="73"/>
                </a:cxn>
                <a:cxn ang="0">
                  <a:pos x="119" y="66"/>
                </a:cxn>
                <a:cxn ang="0">
                  <a:pos x="117" y="25"/>
                </a:cxn>
                <a:cxn ang="0">
                  <a:pos x="106" y="0"/>
                </a:cxn>
                <a:cxn ang="0">
                  <a:pos x="100" y="13"/>
                </a:cxn>
                <a:cxn ang="0">
                  <a:pos x="96" y="62"/>
                </a:cxn>
                <a:cxn ang="0">
                  <a:pos x="94" y="73"/>
                </a:cxn>
                <a:cxn ang="0">
                  <a:pos x="82" y="55"/>
                </a:cxn>
                <a:cxn ang="0">
                  <a:pos x="77" y="48"/>
                </a:cxn>
                <a:cxn ang="0">
                  <a:pos x="75" y="55"/>
                </a:cxn>
                <a:cxn ang="0">
                  <a:pos x="72" y="73"/>
                </a:cxn>
                <a:cxn ang="0">
                  <a:pos x="54" y="62"/>
                </a:cxn>
                <a:cxn ang="0">
                  <a:pos x="50" y="60"/>
                </a:cxn>
                <a:cxn ang="0">
                  <a:pos x="48" y="53"/>
                </a:cxn>
                <a:cxn ang="0">
                  <a:pos x="46" y="60"/>
                </a:cxn>
                <a:cxn ang="0">
                  <a:pos x="0" y="85"/>
                </a:cxn>
                <a:cxn ang="0">
                  <a:pos x="89" y="98"/>
                </a:cxn>
                <a:cxn ang="0">
                  <a:pos x="94" y="156"/>
                </a:cxn>
                <a:cxn ang="0">
                  <a:pos x="66" y="177"/>
                </a:cxn>
                <a:cxn ang="0">
                  <a:pos x="96" y="192"/>
                </a:cxn>
                <a:cxn ang="0">
                  <a:pos x="101" y="197"/>
                </a:cxn>
                <a:cxn ang="0">
                  <a:pos x="107" y="203"/>
                </a:cxn>
              </a:cxnLst>
              <a:rect l="0" t="0" r="r" b="b"/>
              <a:pathLst>
                <a:path w="215" h="204">
                  <a:moveTo>
                    <a:pt x="107" y="201"/>
                  </a:moveTo>
                  <a:lnTo>
                    <a:pt x="108" y="197"/>
                  </a:lnTo>
                  <a:lnTo>
                    <a:pt x="112" y="197"/>
                  </a:lnTo>
                  <a:lnTo>
                    <a:pt x="114" y="192"/>
                  </a:lnTo>
                  <a:lnTo>
                    <a:pt x="117" y="192"/>
                  </a:lnTo>
                  <a:lnTo>
                    <a:pt x="147" y="190"/>
                  </a:lnTo>
                  <a:lnTo>
                    <a:pt x="147" y="177"/>
                  </a:lnTo>
                  <a:lnTo>
                    <a:pt x="117" y="177"/>
                  </a:lnTo>
                  <a:lnTo>
                    <a:pt x="119" y="156"/>
                  </a:lnTo>
                  <a:lnTo>
                    <a:pt x="119" y="107"/>
                  </a:lnTo>
                  <a:lnTo>
                    <a:pt x="124" y="98"/>
                  </a:lnTo>
                  <a:lnTo>
                    <a:pt x="214" y="98"/>
                  </a:lnTo>
                  <a:lnTo>
                    <a:pt x="214" y="86"/>
                  </a:lnTo>
                  <a:lnTo>
                    <a:pt x="167" y="79"/>
                  </a:lnTo>
                  <a:lnTo>
                    <a:pt x="167" y="60"/>
                  </a:lnTo>
                  <a:lnTo>
                    <a:pt x="165" y="60"/>
                  </a:lnTo>
                  <a:lnTo>
                    <a:pt x="165" y="53"/>
                  </a:lnTo>
                  <a:lnTo>
                    <a:pt x="164" y="53"/>
                  </a:lnTo>
                  <a:lnTo>
                    <a:pt x="162" y="60"/>
                  </a:lnTo>
                  <a:lnTo>
                    <a:pt x="160" y="60"/>
                  </a:lnTo>
                  <a:lnTo>
                    <a:pt x="160" y="64"/>
                  </a:lnTo>
                  <a:lnTo>
                    <a:pt x="160" y="78"/>
                  </a:lnTo>
                  <a:lnTo>
                    <a:pt x="142" y="74"/>
                  </a:lnTo>
                  <a:lnTo>
                    <a:pt x="142" y="56"/>
                  </a:lnTo>
                  <a:lnTo>
                    <a:pt x="139" y="56"/>
                  </a:lnTo>
                  <a:lnTo>
                    <a:pt x="137" y="48"/>
                  </a:lnTo>
                  <a:lnTo>
                    <a:pt x="136" y="48"/>
                  </a:lnTo>
                  <a:lnTo>
                    <a:pt x="135" y="56"/>
                  </a:lnTo>
                  <a:lnTo>
                    <a:pt x="131" y="55"/>
                  </a:lnTo>
                  <a:lnTo>
                    <a:pt x="131" y="73"/>
                  </a:lnTo>
                  <a:lnTo>
                    <a:pt x="119" y="73"/>
                  </a:lnTo>
                  <a:lnTo>
                    <a:pt x="119" y="66"/>
                  </a:lnTo>
                  <a:lnTo>
                    <a:pt x="117" y="64"/>
                  </a:lnTo>
                  <a:lnTo>
                    <a:pt x="117" y="25"/>
                  </a:lnTo>
                  <a:lnTo>
                    <a:pt x="114" y="13"/>
                  </a:lnTo>
                  <a:lnTo>
                    <a:pt x="106" y="0"/>
                  </a:lnTo>
                  <a:lnTo>
                    <a:pt x="107" y="0"/>
                  </a:lnTo>
                  <a:lnTo>
                    <a:pt x="100" y="13"/>
                  </a:lnTo>
                  <a:lnTo>
                    <a:pt x="96" y="25"/>
                  </a:lnTo>
                  <a:lnTo>
                    <a:pt x="96" y="62"/>
                  </a:lnTo>
                  <a:lnTo>
                    <a:pt x="94" y="66"/>
                  </a:lnTo>
                  <a:lnTo>
                    <a:pt x="94" y="73"/>
                  </a:lnTo>
                  <a:lnTo>
                    <a:pt x="82" y="73"/>
                  </a:lnTo>
                  <a:lnTo>
                    <a:pt x="82" y="55"/>
                  </a:lnTo>
                  <a:lnTo>
                    <a:pt x="78" y="55"/>
                  </a:lnTo>
                  <a:lnTo>
                    <a:pt x="77" y="48"/>
                  </a:lnTo>
                  <a:lnTo>
                    <a:pt x="76" y="48"/>
                  </a:lnTo>
                  <a:lnTo>
                    <a:pt x="75" y="55"/>
                  </a:lnTo>
                  <a:lnTo>
                    <a:pt x="72" y="55"/>
                  </a:lnTo>
                  <a:lnTo>
                    <a:pt x="72" y="73"/>
                  </a:lnTo>
                  <a:lnTo>
                    <a:pt x="54" y="77"/>
                  </a:lnTo>
                  <a:lnTo>
                    <a:pt x="54" y="62"/>
                  </a:lnTo>
                  <a:lnTo>
                    <a:pt x="54" y="60"/>
                  </a:lnTo>
                  <a:lnTo>
                    <a:pt x="50" y="60"/>
                  </a:lnTo>
                  <a:lnTo>
                    <a:pt x="49" y="53"/>
                  </a:lnTo>
                  <a:lnTo>
                    <a:pt x="48" y="53"/>
                  </a:lnTo>
                  <a:lnTo>
                    <a:pt x="48" y="60"/>
                  </a:lnTo>
                  <a:lnTo>
                    <a:pt x="46" y="60"/>
                  </a:lnTo>
                  <a:lnTo>
                    <a:pt x="46" y="78"/>
                  </a:lnTo>
                  <a:lnTo>
                    <a:pt x="0" y="85"/>
                  </a:lnTo>
                  <a:lnTo>
                    <a:pt x="0" y="98"/>
                  </a:lnTo>
                  <a:lnTo>
                    <a:pt x="89" y="98"/>
                  </a:lnTo>
                  <a:lnTo>
                    <a:pt x="94" y="106"/>
                  </a:lnTo>
                  <a:lnTo>
                    <a:pt x="94" y="156"/>
                  </a:lnTo>
                  <a:lnTo>
                    <a:pt x="96" y="177"/>
                  </a:lnTo>
                  <a:lnTo>
                    <a:pt x="66" y="177"/>
                  </a:lnTo>
                  <a:lnTo>
                    <a:pt x="66" y="189"/>
                  </a:lnTo>
                  <a:lnTo>
                    <a:pt x="96" y="192"/>
                  </a:lnTo>
                  <a:lnTo>
                    <a:pt x="100" y="191"/>
                  </a:lnTo>
                  <a:lnTo>
                    <a:pt x="101" y="197"/>
                  </a:lnTo>
                  <a:lnTo>
                    <a:pt x="105" y="197"/>
                  </a:lnTo>
                  <a:lnTo>
                    <a:pt x="107" y="203"/>
                  </a:lnTo>
                  <a:lnTo>
                    <a:pt x="107" y="201"/>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38" name="Rectangle 354"/>
            <p:cNvSpPr>
              <a:spLocks noChangeArrowheads="1"/>
            </p:cNvSpPr>
            <p:nvPr/>
          </p:nvSpPr>
          <p:spPr bwMode="auto">
            <a:xfrm>
              <a:off x="923" y="1353"/>
              <a:ext cx="211" cy="119"/>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CUB</a:t>
              </a:r>
            </a:p>
          </p:txBody>
        </p:sp>
        <p:sp>
          <p:nvSpPr>
            <p:cNvPr id="323939" name="Freeform 355"/>
            <p:cNvSpPr>
              <a:spLocks/>
            </p:cNvSpPr>
            <p:nvPr/>
          </p:nvSpPr>
          <p:spPr bwMode="auto">
            <a:xfrm>
              <a:off x="670" y="1146"/>
              <a:ext cx="222" cy="231"/>
            </a:xfrm>
            <a:custGeom>
              <a:avLst/>
              <a:gdLst/>
              <a:ahLst/>
              <a:cxnLst>
                <a:cxn ang="0">
                  <a:pos x="123" y="76"/>
                </a:cxn>
                <a:cxn ang="0">
                  <a:pos x="154" y="89"/>
                </a:cxn>
                <a:cxn ang="0">
                  <a:pos x="154" y="79"/>
                </a:cxn>
                <a:cxn ang="0">
                  <a:pos x="163" y="88"/>
                </a:cxn>
                <a:cxn ang="0">
                  <a:pos x="162" y="107"/>
                </a:cxn>
                <a:cxn ang="0">
                  <a:pos x="184" y="112"/>
                </a:cxn>
                <a:cxn ang="0">
                  <a:pos x="181" y="102"/>
                </a:cxn>
                <a:cxn ang="0">
                  <a:pos x="192" y="111"/>
                </a:cxn>
                <a:cxn ang="0">
                  <a:pos x="191" y="130"/>
                </a:cxn>
                <a:cxn ang="0">
                  <a:pos x="221" y="166"/>
                </a:cxn>
                <a:cxn ang="0">
                  <a:pos x="123" y="128"/>
                </a:cxn>
                <a:cxn ang="0">
                  <a:pos x="121" y="189"/>
                </a:cxn>
                <a:cxn ang="0">
                  <a:pos x="143" y="218"/>
                </a:cxn>
                <a:cxn ang="0">
                  <a:pos x="144" y="230"/>
                </a:cxn>
                <a:cxn ang="0">
                  <a:pos x="114" y="222"/>
                </a:cxn>
                <a:cxn ang="0">
                  <a:pos x="111" y="230"/>
                </a:cxn>
                <a:cxn ang="0">
                  <a:pos x="107" y="222"/>
                </a:cxn>
                <a:cxn ang="0">
                  <a:pos x="77" y="230"/>
                </a:cxn>
                <a:cxn ang="0">
                  <a:pos x="78" y="218"/>
                </a:cxn>
                <a:cxn ang="0">
                  <a:pos x="100" y="189"/>
                </a:cxn>
                <a:cxn ang="0">
                  <a:pos x="97" y="128"/>
                </a:cxn>
                <a:cxn ang="0">
                  <a:pos x="0" y="166"/>
                </a:cxn>
                <a:cxn ang="0">
                  <a:pos x="30" y="130"/>
                </a:cxn>
                <a:cxn ang="0">
                  <a:pos x="28" y="111"/>
                </a:cxn>
                <a:cxn ang="0">
                  <a:pos x="38" y="102"/>
                </a:cxn>
                <a:cxn ang="0">
                  <a:pos x="37" y="112"/>
                </a:cxn>
                <a:cxn ang="0">
                  <a:pos x="59" y="107"/>
                </a:cxn>
                <a:cxn ang="0">
                  <a:pos x="58" y="88"/>
                </a:cxn>
                <a:cxn ang="0">
                  <a:pos x="67" y="79"/>
                </a:cxn>
                <a:cxn ang="0">
                  <a:pos x="66" y="89"/>
                </a:cxn>
                <a:cxn ang="0">
                  <a:pos x="97" y="76"/>
                </a:cxn>
                <a:cxn ang="0">
                  <a:pos x="97" y="40"/>
                </a:cxn>
                <a:cxn ang="0">
                  <a:pos x="98" y="34"/>
                </a:cxn>
                <a:cxn ang="0">
                  <a:pos x="98" y="28"/>
                </a:cxn>
                <a:cxn ang="0">
                  <a:pos x="100" y="22"/>
                </a:cxn>
                <a:cxn ang="0">
                  <a:pos x="100" y="16"/>
                </a:cxn>
                <a:cxn ang="0">
                  <a:pos x="102" y="11"/>
                </a:cxn>
                <a:cxn ang="0">
                  <a:pos x="103" y="6"/>
                </a:cxn>
                <a:cxn ang="0">
                  <a:pos x="104" y="4"/>
                </a:cxn>
                <a:cxn ang="0">
                  <a:pos x="107" y="1"/>
                </a:cxn>
                <a:cxn ang="0">
                  <a:pos x="109" y="0"/>
                </a:cxn>
                <a:cxn ang="0">
                  <a:pos x="112" y="0"/>
                </a:cxn>
                <a:cxn ang="0">
                  <a:pos x="113" y="1"/>
                </a:cxn>
                <a:cxn ang="0">
                  <a:pos x="115" y="4"/>
                </a:cxn>
                <a:cxn ang="0">
                  <a:pos x="117" y="6"/>
                </a:cxn>
                <a:cxn ang="0">
                  <a:pos x="119" y="11"/>
                </a:cxn>
                <a:cxn ang="0">
                  <a:pos x="120" y="14"/>
                </a:cxn>
                <a:cxn ang="0">
                  <a:pos x="121" y="20"/>
                </a:cxn>
                <a:cxn ang="0">
                  <a:pos x="123" y="26"/>
                </a:cxn>
                <a:cxn ang="0">
                  <a:pos x="123" y="33"/>
                </a:cxn>
                <a:cxn ang="0">
                  <a:pos x="123" y="40"/>
                </a:cxn>
              </a:cxnLst>
              <a:rect l="0" t="0" r="r" b="b"/>
              <a:pathLst>
                <a:path w="222" h="231">
                  <a:moveTo>
                    <a:pt x="123" y="42"/>
                  </a:moveTo>
                  <a:lnTo>
                    <a:pt x="123" y="76"/>
                  </a:lnTo>
                  <a:lnTo>
                    <a:pt x="154" y="101"/>
                  </a:lnTo>
                  <a:lnTo>
                    <a:pt x="154" y="89"/>
                  </a:lnTo>
                  <a:lnTo>
                    <a:pt x="154" y="88"/>
                  </a:lnTo>
                  <a:lnTo>
                    <a:pt x="154" y="79"/>
                  </a:lnTo>
                  <a:lnTo>
                    <a:pt x="163" y="79"/>
                  </a:lnTo>
                  <a:lnTo>
                    <a:pt x="163" y="88"/>
                  </a:lnTo>
                  <a:lnTo>
                    <a:pt x="162" y="89"/>
                  </a:lnTo>
                  <a:lnTo>
                    <a:pt x="162" y="107"/>
                  </a:lnTo>
                  <a:lnTo>
                    <a:pt x="184" y="124"/>
                  </a:lnTo>
                  <a:lnTo>
                    <a:pt x="184" y="112"/>
                  </a:lnTo>
                  <a:lnTo>
                    <a:pt x="181" y="111"/>
                  </a:lnTo>
                  <a:lnTo>
                    <a:pt x="181" y="102"/>
                  </a:lnTo>
                  <a:lnTo>
                    <a:pt x="192" y="102"/>
                  </a:lnTo>
                  <a:lnTo>
                    <a:pt x="192" y="111"/>
                  </a:lnTo>
                  <a:lnTo>
                    <a:pt x="191" y="112"/>
                  </a:lnTo>
                  <a:lnTo>
                    <a:pt x="191" y="130"/>
                  </a:lnTo>
                  <a:lnTo>
                    <a:pt x="217" y="151"/>
                  </a:lnTo>
                  <a:lnTo>
                    <a:pt x="221" y="166"/>
                  </a:lnTo>
                  <a:lnTo>
                    <a:pt x="156" y="136"/>
                  </a:lnTo>
                  <a:lnTo>
                    <a:pt x="123" y="128"/>
                  </a:lnTo>
                  <a:lnTo>
                    <a:pt x="123" y="176"/>
                  </a:lnTo>
                  <a:lnTo>
                    <a:pt x="121" y="189"/>
                  </a:lnTo>
                  <a:lnTo>
                    <a:pt x="120" y="200"/>
                  </a:lnTo>
                  <a:lnTo>
                    <a:pt x="143" y="218"/>
                  </a:lnTo>
                  <a:lnTo>
                    <a:pt x="144" y="223"/>
                  </a:lnTo>
                  <a:lnTo>
                    <a:pt x="144" y="230"/>
                  </a:lnTo>
                  <a:lnTo>
                    <a:pt x="115" y="219"/>
                  </a:lnTo>
                  <a:lnTo>
                    <a:pt x="114" y="222"/>
                  </a:lnTo>
                  <a:lnTo>
                    <a:pt x="112" y="223"/>
                  </a:lnTo>
                  <a:lnTo>
                    <a:pt x="111" y="230"/>
                  </a:lnTo>
                  <a:lnTo>
                    <a:pt x="109" y="223"/>
                  </a:lnTo>
                  <a:lnTo>
                    <a:pt x="107" y="222"/>
                  </a:lnTo>
                  <a:lnTo>
                    <a:pt x="106" y="219"/>
                  </a:lnTo>
                  <a:lnTo>
                    <a:pt x="77" y="230"/>
                  </a:lnTo>
                  <a:lnTo>
                    <a:pt x="77" y="223"/>
                  </a:lnTo>
                  <a:lnTo>
                    <a:pt x="78" y="218"/>
                  </a:lnTo>
                  <a:lnTo>
                    <a:pt x="101" y="200"/>
                  </a:lnTo>
                  <a:lnTo>
                    <a:pt x="100" y="189"/>
                  </a:lnTo>
                  <a:lnTo>
                    <a:pt x="97" y="176"/>
                  </a:lnTo>
                  <a:lnTo>
                    <a:pt x="97" y="128"/>
                  </a:lnTo>
                  <a:lnTo>
                    <a:pt x="64" y="136"/>
                  </a:lnTo>
                  <a:lnTo>
                    <a:pt x="0" y="166"/>
                  </a:lnTo>
                  <a:lnTo>
                    <a:pt x="4" y="151"/>
                  </a:lnTo>
                  <a:lnTo>
                    <a:pt x="30" y="130"/>
                  </a:lnTo>
                  <a:lnTo>
                    <a:pt x="30" y="112"/>
                  </a:lnTo>
                  <a:lnTo>
                    <a:pt x="28" y="111"/>
                  </a:lnTo>
                  <a:lnTo>
                    <a:pt x="28" y="102"/>
                  </a:lnTo>
                  <a:lnTo>
                    <a:pt x="38" y="102"/>
                  </a:lnTo>
                  <a:lnTo>
                    <a:pt x="38" y="111"/>
                  </a:lnTo>
                  <a:lnTo>
                    <a:pt x="37" y="112"/>
                  </a:lnTo>
                  <a:lnTo>
                    <a:pt x="37" y="124"/>
                  </a:lnTo>
                  <a:lnTo>
                    <a:pt x="59" y="107"/>
                  </a:lnTo>
                  <a:lnTo>
                    <a:pt x="59" y="89"/>
                  </a:lnTo>
                  <a:lnTo>
                    <a:pt x="58" y="88"/>
                  </a:lnTo>
                  <a:lnTo>
                    <a:pt x="58" y="79"/>
                  </a:lnTo>
                  <a:lnTo>
                    <a:pt x="67" y="79"/>
                  </a:lnTo>
                  <a:lnTo>
                    <a:pt x="67" y="88"/>
                  </a:lnTo>
                  <a:lnTo>
                    <a:pt x="66" y="89"/>
                  </a:lnTo>
                  <a:lnTo>
                    <a:pt x="66" y="101"/>
                  </a:lnTo>
                  <a:lnTo>
                    <a:pt x="97" y="76"/>
                  </a:lnTo>
                  <a:lnTo>
                    <a:pt x="97" y="42"/>
                  </a:lnTo>
                  <a:lnTo>
                    <a:pt x="97" y="40"/>
                  </a:lnTo>
                  <a:lnTo>
                    <a:pt x="98" y="37"/>
                  </a:lnTo>
                  <a:lnTo>
                    <a:pt x="98" y="34"/>
                  </a:lnTo>
                  <a:lnTo>
                    <a:pt x="98" y="31"/>
                  </a:lnTo>
                  <a:lnTo>
                    <a:pt x="98" y="28"/>
                  </a:lnTo>
                  <a:lnTo>
                    <a:pt x="98" y="24"/>
                  </a:lnTo>
                  <a:lnTo>
                    <a:pt x="100" y="22"/>
                  </a:lnTo>
                  <a:lnTo>
                    <a:pt x="100" y="18"/>
                  </a:lnTo>
                  <a:lnTo>
                    <a:pt x="100" y="16"/>
                  </a:lnTo>
                  <a:lnTo>
                    <a:pt x="101" y="13"/>
                  </a:lnTo>
                  <a:lnTo>
                    <a:pt x="102" y="11"/>
                  </a:lnTo>
                  <a:lnTo>
                    <a:pt x="102" y="8"/>
                  </a:lnTo>
                  <a:lnTo>
                    <a:pt x="103" y="6"/>
                  </a:lnTo>
                  <a:lnTo>
                    <a:pt x="104" y="5"/>
                  </a:lnTo>
                  <a:lnTo>
                    <a:pt x="104" y="4"/>
                  </a:lnTo>
                  <a:lnTo>
                    <a:pt x="106" y="2"/>
                  </a:lnTo>
                  <a:lnTo>
                    <a:pt x="107" y="1"/>
                  </a:lnTo>
                  <a:lnTo>
                    <a:pt x="108" y="1"/>
                  </a:lnTo>
                  <a:lnTo>
                    <a:pt x="109" y="0"/>
                  </a:lnTo>
                  <a:lnTo>
                    <a:pt x="111" y="0"/>
                  </a:lnTo>
                  <a:lnTo>
                    <a:pt x="112" y="0"/>
                  </a:lnTo>
                  <a:lnTo>
                    <a:pt x="113" y="0"/>
                  </a:lnTo>
                  <a:lnTo>
                    <a:pt x="113" y="1"/>
                  </a:lnTo>
                  <a:lnTo>
                    <a:pt x="114" y="1"/>
                  </a:lnTo>
                  <a:lnTo>
                    <a:pt x="115" y="4"/>
                  </a:lnTo>
                  <a:lnTo>
                    <a:pt x="115" y="5"/>
                  </a:lnTo>
                  <a:lnTo>
                    <a:pt x="117" y="6"/>
                  </a:lnTo>
                  <a:lnTo>
                    <a:pt x="118" y="8"/>
                  </a:lnTo>
                  <a:lnTo>
                    <a:pt x="119" y="11"/>
                  </a:lnTo>
                  <a:lnTo>
                    <a:pt x="119" y="12"/>
                  </a:lnTo>
                  <a:lnTo>
                    <a:pt x="120" y="14"/>
                  </a:lnTo>
                  <a:lnTo>
                    <a:pt x="120" y="17"/>
                  </a:lnTo>
                  <a:lnTo>
                    <a:pt x="121" y="20"/>
                  </a:lnTo>
                  <a:lnTo>
                    <a:pt x="121" y="23"/>
                  </a:lnTo>
                  <a:lnTo>
                    <a:pt x="123" y="26"/>
                  </a:lnTo>
                  <a:lnTo>
                    <a:pt x="123" y="30"/>
                  </a:lnTo>
                  <a:lnTo>
                    <a:pt x="123" y="33"/>
                  </a:lnTo>
                  <a:lnTo>
                    <a:pt x="123" y="36"/>
                  </a:lnTo>
                  <a:lnTo>
                    <a:pt x="123" y="40"/>
                  </a:lnTo>
                  <a:lnTo>
                    <a:pt x="123" y="42"/>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40" name="Freeform 356"/>
            <p:cNvSpPr>
              <a:spLocks/>
            </p:cNvSpPr>
            <p:nvPr/>
          </p:nvSpPr>
          <p:spPr bwMode="auto">
            <a:xfrm>
              <a:off x="754" y="1270"/>
              <a:ext cx="53" cy="53"/>
            </a:xfrm>
            <a:custGeom>
              <a:avLst/>
              <a:gdLst/>
              <a:ahLst/>
              <a:cxnLst>
                <a:cxn ang="0">
                  <a:pos x="24" y="0"/>
                </a:cxn>
                <a:cxn ang="0">
                  <a:pos x="22" y="0"/>
                </a:cxn>
                <a:cxn ang="0">
                  <a:pos x="18" y="0"/>
                </a:cxn>
                <a:cxn ang="0">
                  <a:pos x="15" y="2"/>
                </a:cxn>
                <a:cxn ang="0">
                  <a:pos x="12" y="4"/>
                </a:cxn>
                <a:cxn ang="0">
                  <a:pos x="10" y="6"/>
                </a:cxn>
                <a:cxn ang="0">
                  <a:pos x="6" y="8"/>
                </a:cxn>
                <a:cxn ang="0">
                  <a:pos x="5" y="11"/>
                </a:cxn>
                <a:cxn ang="0">
                  <a:pos x="4" y="15"/>
                </a:cxn>
                <a:cxn ang="0">
                  <a:pos x="2" y="18"/>
                </a:cxn>
                <a:cxn ang="0">
                  <a:pos x="1" y="21"/>
                </a:cxn>
                <a:cxn ang="0">
                  <a:pos x="0" y="24"/>
                </a:cxn>
                <a:cxn ang="0">
                  <a:pos x="0" y="28"/>
                </a:cxn>
                <a:cxn ang="0">
                  <a:pos x="1" y="31"/>
                </a:cxn>
                <a:cxn ang="0">
                  <a:pos x="2" y="35"/>
                </a:cxn>
                <a:cxn ang="0">
                  <a:pos x="4" y="37"/>
                </a:cxn>
                <a:cxn ang="0">
                  <a:pos x="5" y="41"/>
                </a:cxn>
                <a:cxn ang="0">
                  <a:pos x="7" y="44"/>
                </a:cxn>
                <a:cxn ang="0">
                  <a:pos x="10" y="46"/>
                </a:cxn>
                <a:cxn ang="0">
                  <a:pos x="12" y="47"/>
                </a:cxn>
                <a:cxn ang="0">
                  <a:pos x="16" y="50"/>
                </a:cxn>
                <a:cxn ang="0">
                  <a:pos x="18" y="51"/>
                </a:cxn>
                <a:cxn ang="0">
                  <a:pos x="22" y="52"/>
                </a:cxn>
                <a:cxn ang="0">
                  <a:pos x="25" y="52"/>
                </a:cxn>
                <a:cxn ang="0">
                  <a:pos x="29" y="52"/>
                </a:cxn>
                <a:cxn ang="0">
                  <a:pos x="33" y="51"/>
                </a:cxn>
                <a:cxn ang="0">
                  <a:pos x="36" y="51"/>
                </a:cxn>
                <a:cxn ang="0">
                  <a:pos x="39" y="48"/>
                </a:cxn>
                <a:cxn ang="0">
                  <a:pos x="42" y="47"/>
                </a:cxn>
                <a:cxn ang="0">
                  <a:pos x="45" y="45"/>
                </a:cxn>
                <a:cxn ang="0">
                  <a:pos x="47" y="42"/>
                </a:cxn>
                <a:cxn ang="0">
                  <a:pos x="48" y="40"/>
                </a:cxn>
                <a:cxn ang="0">
                  <a:pos x="51" y="36"/>
                </a:cxn>
                <a:cxn ang="0">
                  <a:pos x="51" y="33"/>
                </a:cxn>
                <a:cxn ang="0">
                  <a:pos x="52" y="30"/>
                </a:cxn>
                <a:cxn ang="0">
                  <a:pos x="52" y="25"/>
                </a:cxn>
                <a:cxn ang="0">
                  <a:pos x="52" y="23"/>
                </a:cxn>
                <a:cxn ang="0">
                  <a:pos x="51" y="19"/>
                </a:cxn>
                <a:cxn ang="0">
                  <a:pos x="51" y="16"/>
                </a:cxn>
                <a:cxn ang="0">
                  <a:pos x="50" y="13"/>
                </a:cxn>
                <a:cxn ang="0">
                  <a:pos x="47" y="10"/>
                </a:cxn>
                <a:cxn ang="0">
                  <a:pos x="45" y="7"/>
                </a:cxn>
                <a:cxn ang="0">
                  <a:pos x="42" y="5"/>
                </a:cxn>
                <a:cxn ang="0">
                  <a:pos x="40" y="2"/>
                </a:cxn>
                <a:cxn ang="0">
                  <a:pos x="36" y="1"/>
                </a:cxn>
                <a:cxn ang="0">
                  <a:pos x="34" y="0"/>
                </a:cxn>
                <a:cxn ang="0">
                  <a:pos x="30" y="0"/>
                </a:cxn>
                <a:cxn ang="0">
                  <a:pos x="27" y="0"/>
                </a:cxn>
              </a:cxnLst>
              <a:rect l="0" t="0" r="r" b="b"/>
              <a:pathLst>
                <a:path w="53" h="53">
                  <a:moveTo>
                    <a:pt x="27" y="0"/>
                  </a:moveTo>
                  <a:lnTo>
                    <a:pt x="24" y="0"/>
                  </a:lnTo>
                  <a:lnTo>
                    <a:pt x="23" y="0"/>
                  </a:lnTo>
                  <a:lnTo>
                    <a:pt x="22" y="0"/>
                  </a:lnTo>
                  <a:lnTo>
                    <a:pt x="19" y="0"/>
                  </a:lnTo>
                  <a:lnTo>
                    <a:pt x="18" y="0"/>
                  </a:lnTo>
                  <a:lnTo>
                    <a:pt x="16" y="1"/>
                  </a:lnTo>
                  <a:lnTo>
                    <a:pt x="15" y="2"/>
                  </a:lnTo>
                  <a:lnTo>
                    <a:pt x="13" y="2"/>
                  </a:lnTo>
                  <a:lnTo>
                    <a:pt x="12" y="4"/>
                  </a:lnTo>
                  <a:lnTo>
                    <a:pt x="11" y="5"/>
                  </a:lnTo>
                  <a:lnTo>
                    <a:pt x="10" y="6"/>
                  </a:lnTo>
                  <a:lnTo>
                    <a:pt x="8" y="7"/>
                  </a:lnTo>
                  <a:lnTo>
                    <a:pt x="6" y="8"/>
                  </a:lnTo>
                  <a:lnTo>
                    <a:pt x="6" y="10"/>
                  </a:lnTo>
                  <a:lnTo>
                    <a:pt x="5" y="11"/>
                  </a:lnTo>
                  <a:lnTo>
                    <a:pt x="4" y="13"/>
                  </a:lnTo>
                  <a:lnTo>
                    <a:pt x="4" y="15"/>
                  </a:lnTo>
                  <a:lnTo>
                    <a:pt x="2" y="16"/>
                  </a:lnTo>
                  <a:lnTo>
                    <a:pt x="2" y="18"/>
                  </a:lnTo>
                  <a:lnTo>
                    <a:pt x="1" y="19"/>
                  </a:lnTo>
                  <a:lnTo>
                    <a:pt x="1" y="21"/>
                  </a:lnTo>
                  <a:lnTo>
                    <a:pt x="1" y="23"/>
                  </a:lnTo>
                  <a:lnTo>
                    <a:pt x="0" y="24"/>
                  </a:lnTo>
                  <a:lnTo>
                    <a:pt x="0" y="25"/>
                  </a:lnTo>
                  <a:lnTo>
                    <a:pt x="0" y="28"/>
                  </a:lnTo>
                  <a:lnTo>
                    <a:pt x="1" y="30"/>
                  </a:lnTo>
                  <a:lnTo>
                    <a:pt x="1" y="31"/>
                  </a:lnTo>
                  <a:lnTo>
                    <a:pt x="1" y="33"/>
                  </a:lnTo>
                  <a:lnTo>
                    <a:pt x="2" y="35"/>
                  </a:lnTo>
                  <a:lnTo>
                    <a:pt x="2" y="36"/>
                  </a:lnTo>
                  <a:lnTo>
                    <a:pt x="4" y="37"/>
                  </a:lnTo>
                  <a:lnTo>
                    <a:pt x="4" y="40"/>
                  </a:lnTo>
                  <a:lnTo>
                    <a:pt x="5" y="41"/>
                  </a:lnTo>
                  <a:lnTo>
                    <a:pt x="6" y="42"/>
                  </a:lnTo>
                  <a:lnTo>
                    <a:pt x="7" y="44"/>
                  </a:lnTo>
                  <a:lnTo>
                    <a:pt x="8" y="45"/>
                  </a:lnTo>
                  <a:lnTo>
                    <a:pt x="10" y="46"/>
                  </a:lnTo>
                  <a:lnTo>
                    <a:pt x="11" y="47"/>
                  </a:lnTo>
                  <a:lnTo>
                    <a:pt x="12" y="47"/>
                  </a:lnTo>
                  <a:lnTo>
                    <a:pt x="15" y="48"/>
                  </a:lnTo>
                  <a:lnTo>
                    <a:pt x="16" y="50"/>
                  </a:lnTo>
                  <a:lnTo>
                    <a:pt x="17" y="51"/>
                  </a:lnTo>
                  <a:lnTo>
                    <a:pt x="18" y="51"/>
                  </a:lnTo>
                  <a:lnTo>
                    <a:pt x="21" y="51"/>
                  </a:lnTo>
                  <a:lnTo>
                    <a:pt x="22" y="52"/>
                  </a:lnTo>
                  <a:lnTo>
                    <a:pt x="24" y="52"/>
                  </a:lnTo>
                  <a:lnTo>
                    <a:pt x="25" y="52"/>
                  </a:lnTo>
                  <a:lnTo>
                    <a:pt x="28" y="52"/>
                  </a:lnTo>
                  <a:lnTo>
                    <a:pt x="29" y="52"/>
                  </a:lnTo>
                  <a:lnTo>
                    <a:pt x="31" y="52"/>
                  </a:lnTo>
                  <a:lnTo>
                    <a:pt x="33" y="51"/>
                  </a:lnTo>
                  <a:lnTo>
                    <a:pt x="34" y="51"/>
                  </a:lnTo>
                  <a:lnTo>
                    <a:pt x="36" y="51"/>
                  </a:lnTo>
                  <a:lnTo>
                    <a:pt x="37" y="50"/>
                  </a:lnTo>
                  <a:lnTo>
                    <a:pt x="39" y="48"/>
                  </a:lnTo>
                  <a:lnTo>
                    <a:pt x="40" y="47"/>
                  </a:lnTo>
                  <a:lnTo>
                    <a:pt x="42" y="47"/>
                  </a:lnTo>
                  <a:lnTo>
                    <a:pt x="44" y="46"/>
                  </a:lnTo>
                  <a:lnTo>
                    <a:pt x="45" y="45"/>
                  </a:lnTo>
                  <a:lnTo>
                    <a:pt x="46" y="44"/>
                  </a:lnTo>
                  <a:lnTo>
                    <a:pt x="47" y="42"/>
                  </a:lnTo>
                  <a:lnTo>
                    <a:pt x="48" y="41"/>
                  </a:lnTo>
                  <a:lnTo>
                    <a:pt x="48" y="40"/>
                  </a:lnTo>
                  <a:lnTo>
                    <a:pt x="50" y="37"/>
                  </a:lnTo>
                  <a:lnTo>
                    <a:pt x="51" y="36"/>
                  </a:lnTo>
                  <a:lnTo>
                    <a:pt x="51" y="35"/>
                  </a:lnTo>
                  <a:lnTo>
                    <a:pt x="51" y="33"/>
                  </a:lnTo>
                  <a:lnTo>
                    <a:pt x="52" y="31"/>
                  </a:lnTo>
                  <a:lnTo>
                    <a:pt x="52" y="30"/>
                  </a:lnTo>
                  <a:lnTo>
                    <a:pt x="52" y="28"/>
                  </a:lnTo>
                  <a:lnTo>
                    <a:pt x="52" y="25"/>
                  </a:lnTo>
                  <a:lnTo>
                    <a:pt x="52" y="24"/>
                  </a:lnTo>
                  <a:lnTo>
                    <a:pt x="52" y="23"/>
                  </a:lnTo>
                  <a:lnTo>
                    <a:pt x="52" y="21"/>
                  </a:lnTo>
                  <a:lnTo>
                    <a:pt x="51" y="19"/>
                  </a:lnTo>
                  <a:lnTo>
                    <a:pt x="51" y="18"/>
                  </a:lnTo>
                  <a:lnTo>
                    <a:pt x="51" y="16"/>
                  </a:lnTo>
                  <a:lnTo>
                    <a:pt x="50" y="15"/>
                  </a:lnTo>
                  <a:lnTo>
                    <a:pt x="50" y="13"/>
                  </a:lnTo>
                  <a:lnTo>
                    <a:pt x="48" y="11"/>
                  </a:lnTo>
                  <a:lnTo>
                    <a:pt x="47" y="10"/>
                  </a:lnTo>
                  <a:lnTo>
                    <a:pt x="46" y="8"/>
                  </a:lnTo>
                  <a:lnTo>
                    <a:pt x="45" y="7"/>
                  </a:lnTo>
                  <a:lnTo>
                    <a:pt x="44" y="6"/>
                  </a:lnTo>
                  <a:lnTo>
                    <a:pt x="42" y="5"/>
                  </a:lnTo>
                  <a:lnTo>
                    <a:pt x="41" y="4"/>
                  </a:lnTo>
                  <a:lnTo>
                    <a:pt x="40" y="2"/>
                  </a:lnTo>
                  <a:lnTo>
                    <a:pt x="37" y="2"/>
                  </a:lnTo>
                  <a:lnTo>
                    <a:pt x="36" y="1"/>
                  </a:lnTo>
                  <a:lnTo>
                    <a:pt x="35" y="0"/>
                  </a:lnTo>
                  <a:lnTo>
                    <a:pt x="34" y="0"/>
                  </a:lnTo>
                  <a:lnTo>
                    <a:pt x="31" y="0"/>
                  </a:lnTo>
                  <a:lnTo>
                    <a:pt x="30" y="0"/>
                  </a:lnTo>
                  <a:lnTo>
                    <a:pt x="28" y="0"/>
                  </a:lnTo>
                  <a:lnTo>
                    <a:pt x="27" y="0"/>
                  </a:lnTo>
                </a:path>
              </a:pathLst>
            </a:custGeom>
            <a:solidFill>
              <a:srgbClr val="000000"/>
            </a:solidFill>
            <a:ln w="12700" cap="rnd" cmpd="sng">
              <a:solidFill>
                <a:srgbClr val="000000"/>
              </a:solidFill>
              <a:prstDash val="solid"/>
              <a:round/>
              <a:headEnd type="none" w="med" len="med"/>
              <a:tailEnd type="none" w="med" len="med"/>
            </a:ln>
            <a:effectLst/>
          </p:spPr>
          <p:txBody>
            <a:bodyPr/>
            <a:lstStyle/>
            <a:p>
              <a:endParaRPr lang="en-US"/>
            </a:p>
          </p:txBody>
        </p:sp>
        <p:sp>
          <p:nvSpPr>
            <p:cNvPr id="323941" name="Freeform 357"/>
            <p:cNvSpPr>
              <a:spLocks/>
            </p:cNvSpPr>
            <p:nvPr/>
          </p:nvSpPr>
          <p:spPr bwMode="auto">
            <a:xfrm>
              <a:off x="754" y="1290"/>
              <a:ext cx="53" cy="12"/>
            </a:xfrm>
            <a:custGeom>
              <a:avLst/>
              <a:gdLst/>
              <a:ahLst/>
              <a:cxnLst>
                <a:cxn ang="0">
                  <a:pos x="52" y="1"/>
                </a:cxn>
                <a:cxn ang="0">
                  <a:pos x="52" y="0"/>
                </a:cxn>
                <a:cxn ang="0">
                  <a:pos x="1" y="0"/>
                </a:cxn>
                <a:cxn ang="0">
                  <a:pos x="1" y="1"/>
                </a:cxn>
                <a:cxn ang="0">
                  <a:pos x="0" y="5"/>
                </a:cxn>
                <a:cxn ang="0">
                  <a:pos x="1" y="9"/>
                </a:cxn>
                <a:cxn ang="0">
                  <a:pos x="1" y="11"/>
                </a:cxn>
                <a:cxn ang="0">
                  <a:pos x="51" y="11"/>
                </a:cxn>
                <a:cxn ang="0">
                  <a:pos x="52" y="9"/>
                </a:cxn>
                <a:cxn ang="0">
                  <a:pos x="52" y="5"/>
                </a:cxn>
                <a:cxn ang="0">
                  <a:pos x="52" y="1"/>
                </a:cxn>
              </a:cxnLst>
              <a:rect l="0" t="0" r="r" b="b"/>
              <a:pathLst>
                <a:path w="53" h="12">
                  <a:moveTo>
                    <a:pt x="52" y="1"/>
                  </a:moveTo>
                  <a:lnTo>
                    <a:pt x="52" y="0"/>
                  </a:lnTo>
                  <a:lnTo>
                    <a:pt x="1" y="0"/>
                  </a:lnTo>
                  <a:lnTo>
                    <a:pt x="1" y="1"/>
                  </a:lnTo>
                  <a:lnTo>
                    <a:pt x="0" y="5"/>
                  </a:lnTo>
                  <a:lnTo>
                    <a:pt x="1" y="9"/>
                  </a:lnTo>
                  <a:lnTo>
                    <a:pt x="1" y="11"/>
                  </a:lnTo>
                  <a:lnTo>
                    <a:pt x="51" y="11"/>
                  </a:lnTo>
                  <a:lnTo>
                    <a:pt x="52" y="9"/>
                  </a:lnTo>
                  <a:lnTo>
                    <a:pt x="52" y="5"/>
                  </a:lnTo>
                  <a:lnTo>
                    <a:pt x="52" y="1"/>
                  </a:lnTo>
                </a:path>
              </a:pathLst>
            </a:custGeom>
            <a:solidFill>
              <a:srgbClr val="FFFF00"/>
            </a:solidFill>
            <a:ln w="12700" cap="rnd" cmpd="sng">
              <a:solidFill>
                <a:srgbClr val="FFFF00"/>
              </a:solidFill>
              <a:prstDash val="solid"/>
              <a:round/>
              <a:headEnd type="none" w="med" len="med"/>
              <a:tailEnd type="none" w="med" len="med"/>
            </a:ln>
            <a:effectLst/>
          </p:spPr>
          <p:txBody>
            <a:bodyPr/>
            <a:lstStyle/>
            <a:p>
              <a:endParaRPr lang="en-US"/>
            </a:p>
          </p:txBody>
        </p:sp>
        <p:sp>
          <p:nvSpPr>
            <p:cNvPr id="323942" name="Rectangle 358"/>
            <p:cNvSpPr>
              <a:spLocks noChangeArrowheads="1"/>
            </p:cNvSpPr>
            <p:nvPr/>
          </p:nvSpPr>
          <p:spPr bwMode="auto">
            <a:xfrm>
              <a:off x="648" y="1363"/>
              <a:ext cx="238" cy="119"/>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MOSS</a:t>
              </a:r>
            </a:p>
          </p:txBody>
        </p:sp>
      </p:grpSp>
      <p:sp>
        <p:nvSpPr>
          <p:cNvPr id="323943" name="Freeform 359"/>
          <p:cNvSpPr>
            <a:spLocks/>
          </p:cNvSpPr>
          <p:nvPr/>
        </p:nvSpPr>
        <p:spPr bwMode="auto">
          <a:xfrm>
            <a:off x="2646364" y="574676"/>
            <a:ext cx="676275" cy="68263"/>
          </a:xfrm>
          <a:custGeom>
            <a:avLst/>
            <a:gdLst/>
            <a:ahLst/>
            <a:cxnLst>
              <a:cxn ang="0">
                <a:pos x="0" y="42"/>
              </a:cxn>
              <a:cxn ang="0">
                <a:pos x="0" y="34"/>
              </a:cxn>
              <a:cxn ang="0">
                <a:pos x="0" y="22"/>
              </a:cxn>
              <a:cxn ang="0">
                <a:pos x="12" y="22"/>
              </a:cxn>
              <a:cxn ang="0">
                <a:pos x="17" y="34"/>
              </a:cxn>
              <a:cxn ang="0">
                <a:pos x="29" y="34"/>
              </a:cxn>
              <a:cxn ang="0">
                <a:pos x="56" y="28"/>
              </a:cxn>
              <a:cxn ang="0">
                <a:pos x="70" y="24"/>
              </a:cxn>
              <a:cxn ang="0">
                <a:pos x="82" y="24"/>
              </a:cxn>
              <a:cxn ang="0">
                <a:pos x="95" y="24"/>
              </a:cxn>
              <a:cxn ang="0">
                <a:pos x="109" y="24"/>
              </a:cxn>
              <a:cxn ang="0">
                <a:pos x="157" y="24"/>
              </a:cxn>
              <a:cxn ang="0">
                <a:pos x="170" y="24"/>
              </a:cxn>
              <a:cxn ang="0">
                <a:pos x="182" y="22"/>
              </a:cxn>
              <a:cxn ang="0">
                <a:pos x="193" y="18"/>
              </a:cxn>
              <a:cxn ang="0">
                <a:pos x="206" y="18"/>
              </a:cxn>
              <a:cxn ang="0">
                <a:pos x="221" y="18"/>
              </a:cxn>
              <a:cxn ang="0">
                <a:pos x="235" y="18"/>
              </a:cxn>
              <a:cxn ang="0">
                <a:pos x="250" y="18"/>
              </a:cxn>
              <a:cxn ang="0">
                <a:pos x="269" y="18"/>
              </a:cxn>
              <a:cxn ang="0">
                <a:pos x="280" y="16"/>
              </a:cxn>
              <a:cxn ang="0">
                <a:pos x="286" y="4"/>
              </a:cxn>
              <a:cxn ang="0">
                <a:pos x="297" y="0"/>
              </a:cxn>
              <a:cxn ang="0">
                <a:pos x="307" y="0"/>
              </a:cxn>
              <a:cxn ang="0">
                <a:pos x="322" y="0"/>
              </a:cxn>
              <a:cxn ang="0">
                <a:pos x="335" y="0"/>
              </a:cxn>
              <a:cxn ang="0">
                <a:pos x="347" y="6"/>
              </a:cxn>
              <a:cxn ang="0">
                <a:pos x="349" y="18"/>
              </a:cxn>
              <a:cxn ang="0">
                <a:pos x="360" y="18"/>
              </a:cxn>
              <a:cxn ang="0">
                <a:pos x="372" y="18"/>
              </a:cxn>
              <a:cxn ang="0">
                <a:pos x="383" y="18"/>
              </a:cxn>
              <a:cxn ang="0">
                <a:pos x="406" y="22"/>
              </a:cxn>
              <a:cxn ang="0">
                <a:pos x="419" y="34"/>
              </a:cxn>
              <a:cxn ang="0">
                <a:pos x="417" y="28"/>
              </a:cxn>
              <a:cxn ang="0">
                <a:pos x="423" y="42"/>
              </a:cxn>
            </a:cxnLst>
            <a:rect l="0" t="0" r="r" b="b"/>
            <a:pathLst>
              <a:path w="426" h="43">
                <a:moveTo>
                  <a:pt x="423" y="42"/>
                </a:moveTo>
                <a:lnTo>
                  <a:pt x="0" y="42"/>
                </a:lnTo>
                <a:lnTo>
                  <a:pt x="0" y="40"/>
                </a:lnTo>
                <a:lnTo>
                  <a:pt x="0" y="34"/>
                </a:lnTo>
                <a:lnTo>
                  <a:pt x="0" y="28"/>
                </a:lnTo>
                <a:lnTo>
                  <a:pt x="0" y="22"/>
                </a:lnTo>
                <a:lnTo>
                  <a:pt x="6" y="24"/>
                </a:lnTo>
                <a:lnTo>
                  <a:pt x="12" y="22"/>
                </a:lnTo>
                <a:lnTo>
                  <a:pt x="14" y="28"/>
                </a:lnTo>
                <a:lnTo>
                  <a:pt x="17" y="34"/>
                </a:lnTo>
                <a:lnTo>
                  <a:pt x="23" y="34"/>
                </a:lnTo>
                <a:lnTo>
                  <a:pt x="29" y="34"/>
                </a:lnTo>
                <a:lnTo>
                  <a:pt x="50" y="28"/>
                </a:lnTo>
                <a:lnTo>
                  <a:pt x="56" y="28"/>
                </a:lnTo>
                <a:lnTo>
                  <a:pt x="65" y="24"/>
                </a:lnTo>
                <a:lnTo>
                  <a:pt x="70" y="24"/>
                </a:lnTo>
                <a:lnTo>
                  <a:pt x="76" y="24"/>
                </a:lnTo>
                <a:lnTo>
                  <a:pt x="82" y="24"/>
                </a:lnTo>
                <a:lnTo>
                  <a:pt x="86" y="24"/>
                </a:lnTo>
                <a:lnTo>
                  <a:pt x="95" y="24"/>
                </a:lnTo>
                <a:lnTo>
                  <a:pt x="103" y="24"/>
                </a:lnTo>
                <a:lnTo>
                  <a:pt x="109" y="24"/>
                </a:lnTo>
                <a:lnTo>
                  <a:pt x="118" y="24"/>
                </a:lnTo>
                <a:lnTo>
                  <a:pt x="157" y="24"/>
                </a:lnTo>
                <a:lnTo>
                  <a:pt x="166" y="24"/>
                </a:lnTo>
                <a:lnTo>
                  <a:pt x="170" y="24"/>
                </a:lnTo>
                <a:lnTo>
                  <a:pt x="176" y="22"/>
                </a:lnTo>
                <a:lnTo>
                  <a:pt x="182" y="22"/>
                </a:lnTo>
                <a:lnTo>
                  <a:pt x="187" y="18"/>
                </a:lnTo>
                <a:lnTo>
                  <a:pt x="193" y="18"/>
                </a:lnTo>
                <a:lnTo>
                  <a:pt x="199" y="18"/>
                </a:lnTo>
                <a:lnTo>
                  <a:pt x="206" y="18"/>
                </a:lnTo>
                <a:lnTo>
                  <a:pt x="215" y="18"/>
                </a:lnTo>
                <a:lnTo>
                  <a:pt x="221" y="18"/>
                </a:lnTo>
                <a:lnTo>
                  <a:pt x="229" y="18"/>
                </a:lnTo>
                <a:lnTo>
                  <a:pt x="235" y="18"/>
                </a:lnTo>
                <a:lnTo>
                  <a:pt x="240" y="18"/>
                </a:lnTo>
                <a:lnTo>
                  <a:pt x="250" y="18"/>
                </a:lnTo>
                <a:lnTo>
                  <a:pt x="261" y="18"/>
                </a:lnTo>
                <a:lnTo>
                  <a:pt x="269" y="18"/>
                </a:lnTo>
                <a:lnTo>
                  <a:pt x="274" y="18"/>
                </a:lnTo>
                <a:lnTo>
                  <a:pt x="280" y="16"/>
                </a:lnTo>
                <a:lnTo>
                  <a:pt x="282" y="10"/>
                </a:lnTo>
                <a:lnTo>
                  <a:pt x="286" y="4"/>
                </a:lnTo>
                <a:lnTo>
                  <a:pt x="291" y="4"/>
                </a:lnTo>
                <a:lnTo>
                  <a:pt x="297" y="0"/>
                </a:lnTo>
                <a:lnTo>
                  <a:pt x="303" y="0"/>
                </a:lnTo>
                <a:lnTo>
                  <a:pt x="307" y="0"/>
                </a:lnTo>
                <a:lnTo>
                  <a:pt x="313" y="0"/>
                </a:lnTo>
                <a:lnTo>
                  <a:pt x="322" y="0"/>
                </a:lnTo>
                <a:lnTo>
                  <a:pt x="330" y="0"/>
                </a:lnTo>
                <a:lnTo>
                  <a:pt x="335" y="0"/>
                </a:lnTo>
                <a:lnTo>
                  <a:pt x="345" y="0"/>
                </a:lnTo>
                <a:lnTo>
                  <a:pt x="347" y="6"/>
                </a:lnTo>
                <a:lnTo>
                  <a:pt x="347" y="12"/>
                </a:lnTo>
                <a:lnTo>
                  <a:pt x="349" y="18"/>
                </a:lnTo>
                <a:lnTo>
                  <a:pt x="355" y="18"/>
                </a:lnTo>
                <a:lnTo>
                  <a:pt x="360" y="18"/>
                </a:lnTo>
                <a:lnTo>
                  <a:pt x="366" y="18"/>
                </a:lnTo>
                <a:lnTo>
                  <a:pt x="372" y="18"/>
                </a:lnTo>
                <a:lnTo>
                  <a:pt x="377" y="18"/>
                </a:lnTo>
                <a:lnTo>
                  <a:pt x="383" y="18"/>
                </a:lnTo>
                <a:lnTo>
                  <a:pt x="389" y="18"/>
                </a:lnTo>
                <a:lnTo>
                  <a:pt x="406" y="22"/>
                </a:lnTo>
                <a:lnTo>
                  <a:pt x="411" y="24"/>
                </a:lnTo>
                <a:lnTo>
                  <a:pt x="419" y="34"/>
                </a:lnTo>
                <a:lnTo>
                  <a:pt x="425" y="42"/>
                </a:lnTo>
                <a:lnTo>
                  <a:pt x="417" y="28"/>
                </a:lnTo>
                <a:lnTo>
                  <a:pt x="419" y="34"/>
                </a:lnTo>
                <a:lnTo>
                  <a:pt x="423" y="42"/>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44" name="Rectangle 360"/>
          <p:cNvSpPr>
            <a:spLocks noChangeArrowheads="1"/>
          </p:cNvSpPr>
          <p:nvPr/>
        </p:nvSpPr>
        <p:spPr bwMode="auto">
          <a:xfrm>
            <a:off x="2770485" y="420689"/>
            <a:ext cx="431208"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YANKEE</a:t>
            </a:r>
          </a:p>
        </p:txBody>
      </p:sp>
      <p:grpSp>
        <p:nvGrpSpPr>
          <p:cNvPr id="323945" name="Group 361"/>
          <p:cNvGrpSpPr>
            <a:grpSpLocks/>
          </p:cNvGrpSpPr>
          <p:nvPr/>
        </p:nvGrpSpPr>
        <p:grpSpPr bwMode="auto">
          <a:xfrm>
            <a:off x="2084388" y="2801938"/>
            <a:ext cx="271462" cy="127000"/>
            <a:chOff x="353" y="1765"/>
            <a:chExt cx="171" cy="80"/>
          </a:xfrm>
        </p:grpSpPr>
        <p:sp>
          <p:nvSpPr>
            <p:cNvPr id="323946" name="Freeform 362"/>
            <p:cNvSpPr>
              <a:spLocks/>
            </p:cNvSpPr>
            <p:nvPr/>
          </p:nvSpPr>
          <p:spPr bwMode="auto">
            <a:xfrm>
              <a:off x="353" y="1765"/>
              <a:ext cx="171" cy="80"/>
            </a:xfrm>
            <a:custGeom>
              <a:avLst/>
              <a:gdLst/>
              <a:ahLst/>
              <a:cxnLst>
                <a:cxn ang="0">
                  <a:pos x="2" y="0"/>
                </a:cxn>
                <a:cxn ang="0">
                  <a:pos x="170" y="0"/>
                </a:cxn>
                <a:cxn ang="0">
                  <a:pos x="170" y="79"/>
                </a:cxn>
                <a:cxn ang="0">
                  <a:pos x="0" y="79"/>
                </a:cxn>
                <a:cxn ang="0">
                  <a:pos x="0" y="0"/>
                </a:cxn>
                <a:cxn ang="0">
                  <a:pos x="2" y="0"/>
                </a:cxn>
              </a:cxnLst>
              <a:rect l="0" t="0" r="r" b="b"/>
              <a:pathLst>
                <a:path w="171" h="80">
                  <a:moveTo>
                    <a:pt x="2" y="0"/>
                  </a:moveTo>
                  <a:lnTo>
                    <a:pt x="170" y="0"/>
                  </a:lnTo>
                  <a:lnTo>
                    <a:pt x="170" y="79"/>
                  </a:lnTo>
                  <a:lnTo>
                    <a:pt x="0" y="79"/>
                  </a:lnTo>
                  <a:lnTo>
                    <a:pt x="0" y="0"/>
                  </a:lnTo>
                  <a:lnTo>
                    <a:pt x="2" y="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47" name="Freeform 363"/>
            <p:cNvSpPr>
              <a:spLocks/>
            </p:cNvSpPr>
            <p:nvPr/>
          </p:nvSpPr>
          <p:spPr bwMode="auto">
            <a:xfrm>
              <a:off x="380" y="1819"/>
              <a:ext cx="20" cy="22"/>
            </a:xfrm>
            <a:custGeom>
              <a:avLst/>
              <a:gdLst/>
              <a:ahLst/>
              <a:cxnLst>
                <a:cxn ang="0">
                  <a:pos x="17" y="20"/>
                </a:cxn>
                <a:cxn ang="0">
                  <a:pos x="6" y="11"/>
                </a:cxn>
                <a:cxn ang="0">
                  <a:pos x="2" y="16"/>
                </a:cxn>
                <a:cxn ang="0">
                  <a:pos x="0" y="14"/>
                </a:cxn>
                <a:cxn ang="0">
                  <a:pos x="6" y="0"/>
                </a:cxn>
                <a:cxn ang="0">
                  <a:pos x="11" y="4"/>
                </a:cxn>
                <a:cxn ang="0">
                  <a:pos x="8" y="7"/>
                </a:cxn>
                <a:cxn ang="0">
                  <a:pos x="19" y="16"/>
                </a:cxn>
                <a:cxn ang="0">
                  <a:pos x="17" y="21"/>
                </a:cxn>
                <a:cxn ang="0">
                  <a:pos x="17" y="20"/>
                </a:cxn>
              </a:cxnLst>
              <a:rect l="0" t="0" r="r" b="b"/>
              <a:pathLst>
                <a:path w="20" h="22">
                  <a:moveTo>
                    <a:pt x="17" y="20"/>
                  </a:moveTo>
                  <a:lnTo>
                    <a:pt x="6" y="11"/>
                  </a:lnTo>
                  <a:lnTo>
                    <a:pt x="2" y="16"/>
                  </a:lnTo>
                  <a:lnTo>
                    <a:pt x="0" y="14"/>
                  </a:lnTo>
                  <a:lnTo>
                    <a:pt x="6" y="0"/>
                  </a:lnTo>
                  <a:lnTo>
                    <a:pt x="11" y="4"/>
                  </a:lnTo>
                  <a:lnTo>
                    <a:pt x="8" y="7"/>
                  </a:lnTo>
                  <a:lnTo>
                    <a:pt x="19" y="16"/>
                  </a:lnTo>
                  <a:lnTo>
                    <a:pt x="17" y="21"/>
                  </a:lnTo>
                  <a:lnTo>
                    <a:pt x="17" y="2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48" name="Freeform 364"/>
            <p:cNvSpPr>
              <a:spLocks/>
            </p:cNvSpPr>
            <p:nvPr/>
          </p:nvSpPr>
          <p:spPr bwMode="auto">
            <a:xfrm>
              <a:off x="398" y="1796"/>
              <a:ext cx="18" cy="23"/>
            </a:xfrm>
            <a:custGeom>
              <a:avLst/>
              <a:gdLst/>
              <a:ahLst/>
              <a:cxnLst>
                <a:cxn ang="0">
                  <a:pos x="13" y="22"/>
                </a:cxn>
                <a:cxn ang="0">
                  <a:pos x="6" y="9"/>
                </a:cxn>
                <a:cxn ang="0">
                  <a:pos x="2" y="12"/>
                </a:cxn>
                <a:cxn ang="0">
                  <a:pos x="0" y="7"/>
                </a:cxn>
                <a:cxn ang="0">
                  <a:pos x="11" y="0"/>
                </a:cxn>
                <a:cxn ang="0">
                  <a:pos x="13" y="4"/>
                </a:cxn>
                <a:cxn ang="0">
                  <a:pos x="11" y="7"/>
                </a:cxn>
                <a:cxn ang="0">
                  <a:pos x="17" y="20"/>
                </a:cxn>
                <a:cxn ang="0">
                  <a:pos x="13" y="22"/>
                </a:cxn>
              </a:cxnLst>
              <a:rect l="0" t="0" r="r" b="b"/>
              <a:pathLst>
                <a:path w="18" h="23">
                  <a:moveTo>
                    <a:pt x="13" y="22"/>
                  </a:moveTo>
                  <a:lnTo>
                    <a:pt x="6" y="9"/>
                  </a:lnTo>
                  <a:lnTo>
                    <a:pt x="2" y="12"/>
                  </a:lnTo>
                  <a:lnTo>
                    <a:pt x="0" y="7"/>
                  </a:lnTo>
                  <a:lnTo>
                    <a:pt x="11" y="0"/>
                  </a:lnTo>
                  <a:lnTo>
                    <a:pt x="13" y="4"/>
                  </a:lnTo>
                  <a:lnTo>
                    <a:pt x="11" y="7"/>
                  </a:lnTo>
                  <a:lnTo>
                    <a:pt x="17" y="20"/>
                  </a:lnTo>
                  <a:lnTo>
                    <a:pt x="13" y="22"/>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49" name="Freeform 365"/>
            <p:cNvSpPr>
              <a:spLocks/>
            </p:cNvSpPr>
            <p:nvPr/>
          </p:nvSpPr>
          <p:spPr bwMode="auto">
            <a:xfrm>
              <a:off x="431" y="1786"/>
              <a:ext cx="13" cy="23"/>
            </a:xfrm>
            <a:custGeom>
              <a:avLst/>
              <a:gdLst/>
              <a:ahLst/>
              <a:cxnLst>
                <a:cxn ang="0">
                  <a:pos x="5" y="21"/>
                </a:cxn>
                <a:cxn ang="0">
                  <a:pos x="5" y="6"/>
                </a:cxn>
                <a:cxn ang="0">
                  <a:pos x="0" y="6"/>
                </a:cxn>
                <a:cxn ang="0">
                  <a:pos x="0" y="0"/>
                </a:cxn>
                <a:cxn ang="0">
                  <a:pos x="12" y="0"/>
                </a:cxn>
                <a:cxn ang="0">
                  <a:pos x="12" y="7"/>
                </a:cxn>
                <a:cxn ang="0">
                  <a:pos x="8" y="7"/>
                </a:cxn>
                <a:cxn ang="0">
                  <a:pos x="8" y="22"/>
                </a:cxn>
                <a:cxn ang="0">
                  <a:pos x="5" y="22"/>
                </a:cxn>
                <a:cxn ang="0">
                  <a:pos x="5" y="21"/>
                </a:cxn>
              </a:cxnLst>
              <a:rect l="0" t="0" r="r" b="b"/>
              <a:pathLst>
                <a:path w="13" h="23">
                  <a:moveTo>
                    <a:pt x="5" y="21"/>
                  </a:moveTo>
                  <a:lnTo>
                    <a:pt x="5" y="6"/>
                  </a:lnTo>
                  <a:lnTo>
                    <a:pt x="0" y="6"/>
                  </a:lnTo>
                  <a:lnTo>
                    <a:pt x="0" y="0"/>
                  </a:lnTo>
                  <a:lnTo>
                    <a:pt x="12" y="0"/>
                  </a:lnTo>
                  <a:lnTo>
                    <a:pt x="12" y="7"/>
                  </a:lnTo>
                  <a:lnTo>
                    <a:pt x="8" y="7"/>
                  </a:lnTo>
                  <a:lnTo>
                    <a:pt x="8" y="22"/>
                  </a:lnTo>
                  <a:lnTo>
                    <a:pt x="5" y="22"/>
                  </a:lnTo>
                  <a:lnTo>
                    <a:pt x="5" y="21"/>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50" name="Freeform 366"/>
            <p:cNvSpPr>
              <a:spLocks/>
            </p:cNvSpPr>
            <p:nvPr/>
          </p:nvSpPr>
          <p:spPr bwMode="auto">
            <a:xfrm>
              <a:off x="463" y="1796"/>
              <a:ext cx="19" cy="23"/>
            </a:xfrm>
            <a:custGeom>
              <a:avLst/>
              <a:gdLst/>
              <a:ahLst/>
              <a:cxnLst>
                <a:cxn ang="0">
                  <a:pos x="1" y="20"/>
                </a:cxn>
                <a:cxn ang="0">
                  <a:pos x="8" y="7"/>
                </a:cxn>
                <a:cxn ang="0">
                  <a:pos x="6" y="4"/>
                </a:cxn>
                <a:cxn ang="0">
                  <a:pos x="8" y="0"/>
                </a:cxn>
                <a:cxn ang="0">
                  <a:pos x="18" y="9"/>
                </a:cxn>
                <a:cxn ang="0">
                  <a:pos x="16" y="13"/>
                </a:cxn>
                <a:cxn ang="0">
                  <a:pos x="12" y="11"/>
                </a:cxn>
                <a:cxn ang="0">
                  <a:pos x="4" y="22"/>
                </a:cxn>
                <a:cxn ang="0">
                  <a:pos x="0" y="20"/>
                </a:cxn>
                <a:cxn ang="0">
                  <a:pos x="1" y="20"/>
                </a:cxn>
              </a:cxnLst>
              <a:rect l="0" t="0" r="r" b="b"/>
              <a:pathLst>
                <a:path w="19" h="23">
                  <a:moveTo>
                    <a:pt x="1" y="20"/>
                  </a:moveTo>
                  <a:lnTo>
                    <a:pt x="8" y="7"/>
                  </a:lnTo>
                  <a:lnTo>
                    <a:pt x="6" y="4"/>
                  </a:lnTo>
                  <a:lnTo>
                    <a:pt x="8" y="0"/>
                  </a:lnTo>
                  <a:lnTo>
                    <a:pt x="18" y="9"/>
                  </a:lnTo>
                  <a:lnTo>
                    <a:pt x="16" y="13"/>
                  </a:lnTo>
                  <a:lnTo>
                    <a:pt x="12" y="11"/>
                  </a:lnTo>
                  <a:lnTo>
                    <a:pt x="4" y="22"/>
                  </a:lnTo>
                  <a:lnTo>
                    <a:pt x="0" y="20"/>
                  </a:lnTo>
                  <a:lnTo>
                    <a:pt x="1" y="20"/>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51" name="Freeform 367"/>
            <p:cNvSpPr>
              <a:spLocks/>
            </p:cNvSpPr>
            <p:nvPr/>
          </p:nvSpPr>
          <p:spPr bwMode="auto">
            <a:xfrm>
              <a:off x="478" y="1820"/>
              <a:ext cx="22" cy="21"/>
            </a:xfrm>
            <a:custGeom>
              <a:avLst/>
              <a:gdLst/>
              <a:ahLst/>
              <a:cxnLst>
                <a:cxn ang="0">
                  <a:pos x="1" y="15"/>
                </a:cxn>
                <a:cxn ang="0">
                  <a:pos x="14" y="6"/>
                </a:cxn>
                <a:cxn ang="0">
                  <a:pos x="10" y="3"/>
                </a:cxn>
                <a:cxn ang="0">
                  <a:pos x="15" y="0"/>
                </a:cxn>
                <a:cxn ang="0">
                  <a:pos x="21" y="13"/>
                </a:cxn>
                <a:cxn ang="0">
                  <a:pos x="16" y="15"/>
                </a:cxn>
                <a:cxn ang="0">
                  <a:pos x="15" y="11"/>
                </a:cxn>
                <a:cxn ang="0">
                  <a:pos x="2" y="20"/>
                </a:cxn>
                <a:cxn ang="0">
                  <a:pos x="0" y="15"/>
                </a:cxn>
                <a:cxn ang="0">
                  <a:pos x="1" y="15"/>
                </a:cxn>
              </a:cxnLst>
              <a:rect l="0" t="0" r="r" b="b"/>
              <a:pathLst>
                <a:path w="22" h="21">
                  <a:moveTo>
                    <a:pt x="1" y="15"/>
                  </a:moveTo>
                  <a:lnTo>
                    <a:pt x="14" y="6"/>
                  </a:lnTo>
                  <a:lnTo>
                    <a:pt x="10" y="3"/>
                  </a:lnTo>
                  <a:lnTo>
                    <a:pt x="15" y="0"/>
                  </a:lnTo>
                  <a:lnTo>
                    <a:pt x="21" y="13"/>
                  </a:lnTo>
                  <a:lnTo>
                    <a:pt x="16" y="15"/>
                  </a:lnTo>
                  <a:lnTo>
                    <a:pt x="15" y="11"/>
                  </a:lnTo>
                  <a:lnTo>
                    <a:pt x="2" y="20"/>
                  </a:lnTo>
                  <a:lnTo>
                    <a:pt x="0" y="15"/>
                  </a:lnTo>
                  <a:lnTo>
                    <a:pt x="1" y="15"/>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52" name="Freeform 368"/>
            <p:cNvSpPr>
              <a:spLocks/>
            </p:cNvSpPr>
            <p:nvPr/>
          </p:nvSpPr>
          <p:spPr bwMode="auto">
            <a:xfrm>
              <a:off x="397" y="1807"/>
              <a:ext cx="86" cy="34"/>
            </a:xfrm>
            <a:custGeom>
              <a:avLst/>
              <a:gdLst/>
              <a:ahLst/>
              <a:cxnLst>
                <a:cxn ang="0">
                  <a:pos x="85" y="33"/>
                </a:cxn>
                <a:cxn ang="0">
                  <a:pos x="83" y="28"/>
                </a:cxn>
                <a:cxn ang="0">
                  <a:pos x="81" y="26"/>
                </a:cxn>
                <a:cxn ang="0">
                  <a:pos x="79" y="22"/>
                </a:cxn>
                <a:cxn ang="0">
                  <a:pos x="77" y="18"/>
                </a:cxn>
                <a:cxn ang="0">
                  <a:pos x="74" y="16"/>
                </a:cxn>
                <a:cxn ang="0">
                  <a:pos x="72" y="13"/>
                </a:cxn>
                <a:cxn ang="0">
                  <a:pos x="69" y="11"/>
                </a:cxn>
                <a:cxn ang="0">
                  <a:pos x="67" y="9"/>
                </a:cxn>
                <a:cxn ang="0">
                  <a:pos x="63" y="6"/>
                </a:cxn>
                <a:cxn ang="0">
                  <a:pos x="61" y="5"/>
                </a:cxn>
                <a:cxn ang="0">
                  <a:pos x="57" y="4"/>
                </a:cxn>
                <a:cxn ang="0">
                  <a:pos x="55" y="2"/>
                </a:cxn>
                <a:cxn ang="0">
                  <a:pos x="51" y="1"/>
                </a:cxn>
                <a:cxn ang="0">
                  <a:pos x="48" y="1"/>
                </a:cxn>
                <a:cxn ang="0">
                  <a:pos x="45" y="0"/>
                </a:cxn>
                <a:cxn ang="0">
                  <a:pos x="42" y="0"/>
                </a:cxn>
                <a:cxn ang="0">
                  <a:pos x="38" y="1"/>
                </a:cxn>
                <a:cxn ang="0">
                  <a:pos x="35" y="1"/>
                </a:cxn>
                <a:cxn ang="0">
                  <a:pos x="32" y="1"/>
                </a:cxn>
                <a:cxn ang="0">
                  <a:pos x="29" y="2"/>
                </a:cxn>
                <a:cxn ang="0">
                  <a:pos x="26" y="4"/>
                </a:cxn>
                <a:cxn ang="0">
                  <a:pos x="23" y="5"/>
                </a:cxn>
                <a:cxn ang="0">
                  <a:pos x="20" y="7"/>
                </a:cxn>
                <a:cxn ang="0">
                  <a:pos x="18" y="10"/>
                </a:cxn>
                <a:cxn ang="0">
                  <a:pos x="14" y="11"/>
                </a:cxn>
                <a:cxn ang="0">
                  <a:pos x="12" y="15"/>
                </a:cxn>
                <a:cxn ang="0">
                  <a:pos x="10" y="17"/>
                </a:cxn>
                <a:cxn ang="0">
                  <a:pos x="7" y="20"/>
                </a:cxn>
                <a:cxn ang="0">
                  <a:pos x="5" y="23"/>
                </a:cxn>
                <a:cxn ang="0">
                  <a:pos x="4" y="26"/>
                </a:cxn>
                <a:cxn ang="0">
                  <a:pos x="1" y="31"/>
                </a:cxn>
                <a:cxn ang="0">
                  <a:pos x="0" y="33"/>
                </a:cxn>
              </a:cxnLst>
              <a:rect l="0" t="0" r="r" b="b"/>
              <a:pathLst>
                <a:path w="86" h="34">
                  <a:moveTo>
                    <a:pt x="0" y="33"/>
                  </a:moveTo>
                  <a:lnTo>
                    <a:pt x="85" y="33"/>
                  </a:lnTo>
                  <a:lnTo>
                    <a:pt x="84" y="31"/>
                  </a:lnTo>
                  <a:lnTo>
                    <a:pt x="83" y="28"/>
                  </a:lnTo>
                  <a:lnTo>
                    <a:pt x="81" y="27"/>
                  </a:lnTo>
                  <a:lnTo>
                    <a:pt x="81" y="26"/>
                  </a:lnTo>
                  <a:lnTo>
                    <a:pt x="80" y="23"/>
                  </a:lnTo>
                  <a:lnTo>
                    <a:pt x="79" y="22"/>
                  </a:lnTo>
                  <a:lnTo>
                    <a:pt x="78" y="21"/>
                  </a:lnTo>
                  <a:lnTo>
                    <a:pt x="77" y="18"/>
                  </a:lnTo>
                  <a:lnTo>
                    <a:pt x="75" y="18"/>
                  </a:lnTo>
                  <a:lnTo>
                    <a:pt x="74" y="16"/>
                  </a:lnTo>
                  <a:lnTo>
                    <a:pt x="73" y="15"/>
                  </a:lnTo>
                  <a:lnTo>
                    <a:pt x="72" y="13"/>
                  </a:lnTo>
                  <a:lnTo>
                    <a:pt x="71" y="12"/>
                  </a:lnTo>
                  <a:lnTo>
                    <a:pt x="69" y="11"/>
                  </a:lnTo>
                  <a:lnTo>
                    <a:pt x="68" y="10"/>
                  </a:lnTo>
                  <a:lnTo>
                    <a:pt x="67" y="9"/>
                  </a:lnTo>
                  <a:lnTo>
                    <a:pt x="65" y="7"/>
                  </a:lnTo>
                  <a:lnTo>
                    <a:pt x="63" y="6"/>
                  </a:lnTo>
                  <a:lnTo>
                    <a:pt x="62" y="6"/>
                  </a:lnTo>
                  <a:lnTo>
                    <a:pt x="61" y="5"/>
                  </a:lnTo>
                  <a:lnTo>
                    <a:pt x="60" y="4"/>
                  </a:lnTo>
                  <a:lnTo>
                    <a:pt x="57" y="4"/>
                  </a:lnTo>
                  <a:lnTo>
                    <a:pt x="56" y="4"/>
                  </a:lnTo>
                  <a:lnTo>
                    <a:pt x="55" y="2"/>
                  </a:lnTo>
                  <a:lnTo>
                    <a:pt x="53" y="2"/>
                  </a:lnTo>
                  <a:lnTo>
                    <a:pt x="51" y="1"/>
                  </a:lnTo>
                  <a:lnTo>
                    <a:pt x="49" y="1"/>
                  </a:lnTo>
                  <a:lnTo>
                    <a:pt x="48" y="1"/>
                  </a:lnTo>
                  <a:lnTo>
                    <a:pt x="47" y="1"/>
                  </a:lnTo>
                  <a:lnTo>
                    <a:pt x="45" y="0"/>
                  </a:lnTo>
                  <a:lnTo>
                    <a:pt x="43" y="0"/>
                  </a:lnTo>
                  <a:lnTo>
                    <a:pt x="42" y="0"/>
                  </a:lnTo>
                  <a:lnTo>
                    <a:pt x="41" y="0"/>
                  </a:lnTo>
                  <a:lnTo>
                    <a:pt x="38" y="1"/>
                  </a:lnTo>
                  <a:lnTo>
                    <a:pt x="37" y="1"/>
                  </a:lnTo>
                  <a:lnTo>
                    <a:pt x="35" y="1"/>
                  </a:lnTo>
                  <a:lnTo>
                    <a:pt x="34" y="1"/>
                  </a:lnTo>
                  <a:lnTo>
                    <a:pt x="32" y="1"/>
                  </a:lnTo>
                  <a:lnTo>
                    <a:pt x="31" y="2"/>
                  </a:lnTo>
                  <a:lnTo>
                    <a:pt x="29" y="2"/>
                  </a:lnTo>
                  <a:lnTo>
                    <a:pt x="28" y="4"/>
                  </a:lnTo>
                  <a:lnTo>
                    <a:pt x="26" y="4"/>
                  </a:lnTo>
                  <a:lnTo>
                    <a:pt x="24" y="5"/>
                  </a:lnTo>
                  <a:lnTo>
                    <a:pt x="23" y="5"/>
                  </a:lnTo>
                  <a:lnTo>
                    <a:pt x="22" y="6"/>
                  </a:lnTo>
                  <a:lnTo>
                    <a:pt x="20" y="7"/>
                  </a:lnTo>
                  <a:lnTo>
                    <a:pt x="19" y="9"/>
                  </a:lnTo>
                  <a:lnTo>
                    <a:pt x="18" y="10"/>
                  </a:lnTo>
                  <a:lnTo>
                    <a:pt x="16" y="11"/>
                  </a:lnTo>
                  <a:lnTo>
                    <a:pt x="14" y="11"/>
                  </a:lnTo>
                  <a:lnTo>
                    <a:pt x="13" y="13"/>
                  </a:lnTo>
                  <a:lnTo>
                    <a:pt x="12" y="15"/>
                  </a:lnTo>
                  <a:lnTo>
                    <a:pt x="11" y="16"/>
                  </a:lnTo>
                  <a:lnTo>
                    <a:pt x="10" y="17"/>
                  </a:lnTo>
                  <a:lnTo>
                    <a:pt x="8" y="18"/>
                  </a:lnTo>
                  <a:lnTo>
                    <a:pt x="7" y="20"/>
                  </a:lnTo>
                  <a:lnTo>
                    <a:pt x="6" y="22"/>
                  </a:lnTo>
                  <a:lnTo>
                    <a:pt x="5" y="23"/>
                  </a:lnTo>
                  <a:lnTo>
                    <a:pt x="4" y="24"/>
                  </a:lnTo>
                  <a:lnTo>
                    <a:pt x="4" y="26"/>
                  </a:lnTo>
                  <a:lnTo>
                    <a:pt x="2" y="28"/>
                  </a:lnTo>
                  <a:lnTo>
                    <a:pt x="1" y="31"/>
                  </a:lnTo>
                  <a:lnTo>
                    <a:pt x="0" y="32"/>
                  </a:lnTo>
                  <a:lnTo>
                    <a:pt x="0" y="33"/>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3953" name="Group 369"/>
          <p:cNvGrpSpPr>
            <a:grpSpLocks/>
          </p:cNvGrpSpPr>
          <p:nvPr/>
        </p:nvGrpSpPr>
        <p:grpSpPr bwMode="auto">
          <a:xfrm>
            <a:off x="3563940" y="2868612"/>
            <a:ext cx="487362" cy="241300"/>
            <a:chOff x="1285" y="1807"/>
            <a:chExt cx="307" cy="152"/>
          </a:xfrm>
        </p:grpSpPr>
        <p:sp>
          <p:nvSpPr>
            <p:cNvPr id="323954" name="Rectangle 370"/>
            <p:cNvSpPr>
              <a:spLocks noChangeArrowheads="1"/>
            </p:cNvSpPr>
            <p:nvPr/>
          </p:nvSpPr>
          <p:spPr bwMode="auto">
            <a:xfrm>
              <a:off x="1285" y="1807"/>
              <a:ext cx="246" cy="119"/>
            </a:xfrm>
            <a:prstGeom prst="rect">
              <a:avLst/>
            </a:prstGeom>
            <a:noFill/>
            <a:ln w="12700">
              <a:noFill/>
              <a:miter lim="800000"/>
              <a:headEnd/>
              <a:tailEnd/>
            </a:ln>
            <a:effectLst/>
          </p:spPr>
          <p:txBody>
            <a:bodyPr wrap="none" lIns="111125" tIns="55562" rIns="111125" bIns="55562">
              <a:spAutoFit/>
            </a:bodyPr>
            <a:lstStyle/>
            <a:p>
              <a:pPr defTabSz="1096884">
                <a:spcBef>
                  <a:spcPct val="0"/>
                </a:spcBef>
              </a:pPr>
              <a:r>
                <a:rPr lang="en-US" sz="500">
                  <a:solidFill>
                    <a:srgbClr val="000000"/>
                  </a:solidFill>
                  <a:cs typeface="Times New Roman" charset="0"/>
                </a:rPr>
                <a:t>SLAVA</a:t>
              </a:r>
            </a:p>
          </p:txBody>
        </p:sp>
        <p:sp>
          <p:nvSpPr>
            <p:cNvPr id="323955" name="Freeform 371"/>
            <p:cNvSpPr>
              <a:spLocks/>
            </p:cNvSpPr>
            <p:nvPr/>
          </p:nvSpPr>
          <p:spPr bwMode="auto">
            <a:xfrm>
              <a:off x="1359" y="1907"/>
              <a:ext cx="233" cy="52"/>
            </a:xfrm>
            <a:custGeom>
              <a:avLst/>
              <a:gdLst/>
              <a:ahLst/>
              <a:cxnLst>
                <a:cxn ang="0">
                  <a:pos x="218" y="39"/>
                </a:cxn>
                <a:cxn ang="0">
                  <a:pos x="209" y="37"/>
                </a:cxn>
                <a:cxn ang="0">
                  <a:pos x="197" y="32"/>
                </a:cxn>
                <a:cxn ang="0">
                  <a:pos x="194" y="28"/>
                </a:cxn>
                <a:cxn ang="0">
                  <a:pos x="193" y="24"/>
                </a:cxn>
                <a:cxn ang="0">
                  <a:pos x="188" y="26"/>
                </a:cxn>
                <a:cxn ang="0">
                  <a:pos x="185" y="32"/>
                </a:cxn>
                <a:cxn ang="0">
                  <a:pos x="179" y="33"/>
                </a:cxn>
                <a:cxn ang="0">
                  <a:pos x="176" y="39"/>
                </a:cxn>
                <a:cxn ang="0">
                  <a:pos x="170" y="37"/>
                </a:cxn>
                <a:cxn ang="0">
                  <a:pos x="164" y="37"/>
                </a:cxn>
                <a:cxn ang="0">
                  <a:pos x="159" y="38"/>
                </a:cxn>
                <a:cxn ang="0">
                  <a:pos x="153" y="37"/>
                </a:cxn>
                <a:cxn ang="0">
                  <a:pos x="153" y="28"/>
                </a:cxn>
                <a:cxn ang="0">
                  <a:pos x="149" y="33"/>
                </a:cxn>
                <a:cxn ang="0">
                  <a:pos x="147" y="34"/>
                </a:cxn>
                <a:cxn ang="0">
                  <a:pos x="145" y="26"/>
                </a:cxn>
                <a:cxn ang="0">
                  <a:pos x="136" y="25"/>
                </a:cxn>
                <a:cxn ang="0">
                  <a:pos x="132" y="28"/>
                </a:cxn>
                <a:cxn ang="0">
                  <a:pos x="127" y="27"/>
                </a:cxn>
                <a:cxn ang="0">
                  <a:pos x="126" y="20"/>
                </a:cxn>
                <a:cxn ang="0">
                  <a:pos x="132" y="17"/>
                </a:cxn>
                <a:cxn ang="0">
                  <a:pos x="127" y="13"/>
                </a:cxn>
                <a:cxn ang="0">
                  <a:pos x="122" y="9"/>
                </a:cxn>
                <a:cxn ang="0">
                  <a:pos x="120" y="17"/>
                </a:cxn>
                <a:cxn ang="0">
                  <a:pos x="122" y="18"/>
                </a:cxn>
                <a:cxn ang="0">
                  <a:pos x="124" y="19"/>
                </a:cxn>
                <a:cxn ang="0">
                  <a:pos x="121" y="28"/>
                </a:cxn>
                <a:cxn ang="0">
                  <a:pos x="114" y="32"/>
                </a:cxn>
                <a:cxn ang="0">
                  <a:pos x="111" y="28"/>
                </a:cxn>
                <a:cxn ang="0">
                  <a:pos x="109" y="34"/>
                </a:cxn>
                <a:cxn ang="0">
                  <a:pos x="103" y="34"/>
                </a:cxn>
                <a:cxn ang="0">
                  <a:pos x="102" y="25"/>
                </a:cxn>
                <a:cxn ang="0">
                  <a:pos x="100" y="18"/>
                </a:cxn>
                <a:cxn ang="0">
                  <a:pos x="104" y="12"/>
                </a:cxn>
                <a:cxn ang="0">
                  <a:pos x="109" y="9"/>
                </a:cxn>
                <a:cxn ang="0">
                  <a:pos x="104" y="9"/>
                </a:cxn>
                <a:cxn ang="0">
                  <a:pos x="104" y="2"/>
                </a:cxn>
                <a:cxn ang="0">
                  <a:pos x="104" y="5"/>
                </a:cxn>
                <a:cxn ang="0">
                  <a:pos x="98" y="11"/>
                </a:cxn>
                <a:cxn ang="0">
                  <a:pos x="102" y="4"/>
                </a:cxn>
                <a:cxn ang="0">
                  <a:pos x="96" y="1"/>
                </a:cxn>
                <a:cxn ang="0">
                  <a:pos x="97" y="7"/>
                </a:cxn>
                <a:cxn ang="0">
                  <a:pos x="94" y="14"/>
                </a:cxn>
                <a:cxn ang="0">
                  <a:pos x="91" y="18"/>
                </a:cxn>
                <a:cxn ang="0">
                  <a:pos x="93" y="23"/>
                </a:cxn>
                <a:cxn ang="0">
                  <a:pos x="86" y="25"/>
                </a:cxn>
                <a:cxn ang="0">
                  <a:pos x="84" y="21"/>
                </a:cxn>
                <a:cxn ang="0">
                  <a:pos x="81" y="25"/>
                </a:cxn>
                <a:cxn ang="0">
                  <a:pos x="77" y="28"/>
                </a:cxn>
                <a:cxn ang="0">
                  <a:pos x="72" y="31"/>
                </a:cxn>
                <a:cxn ang="0">
                  <a:pos x="68" y="32"/>
                </a:cxn>
                <a:cxn ang="0">
                  <a:pos x="63" y="34"/>
                </a:cxn>
                <a:cxn ang="0">
                  <a:pos x="57" y="30"/>
                </a:cxn>
                <a:cxn ang="0">
                  <a:pos x="53" y="32"/>
                </a:cxn>
                <a:cxn ang="0">
                  <a:pos x="45" y="34"/>
                </a:cxn>
                <a:cxn ang="0">
                  <a:pos x="41" y="34"/>
                </a:cxn>
                <a:cxn ang="0">
                  <a:pos x="32" y="36"/>
                </a:cxn>
                <a:cxn ang="0">
                  <a:pos x="36" y="39"/>
                </a:cxn>
                <a:cxn ang="0">
                  <a:pos x="28" y="39"/>
                </a:cxn>
                <a:cxn ang="0">
                  <a:pos x="20" y="38"/>
                </a:cxn>
                <a:cxn ang="0">
                  <a:pos x="10" y="37"/>
                </a:cxn>
                <a:cxn ang="0">
                  <a:pos x="14" y="51"/>
                </a:cxn>
              </a:cxnLst>
              <a:rect l="0" t="0" r="r" b="b"/>
              <a:pathLst>
                <a:path w="233" h="52">
                  <a:moveTo>
                    <a:pt x="225" y="51"/>
                  </a:moveTo>
                  <a:lnTo>
                    <a:pt x="232" y="39"/>
                  </a:lnTo>
                  <a:lnTo>
                    <a:pt x="228" y="39"/>
                  </a:lnTo>
                  <a:lnTo>
                    <a:pt x="220" y="39"/>
                  </a:lnTo>
                  <a:lnTo>
                    <a:pt x="219" y="39"/>
                  </a:lnTo>
                  <a:lnTo>
                    <a:pt x="218" y="39"/>
                  </a:lnTo>
                  <a:lnTo>
                    <a:pt x="216" y="39"/>
                  </a:lnTo>
                  <a:lnTo>
                    <a:pt x="215" y="39"/>
                  </a:lnTo>
                  <a:lnTo>
                    <a:pt x="214" y="39"/>
                  </a:lnTo>
                  <a:lnTo>
                    <a:pt x="209" y="39"/>
                  </a:lnTo>
                  <a:lnTo>
                    <a:pt x="209" y="38"/>
                  </a:lnTo>
                  <a:lnTo>
                    <a:pt x="209" y="37"/>
                  </a:lnTo>
                  <a:lnTo>
                    <a:pt x="207" y="37"/>
                  </a:lnTo>
                  <a:lnTo>
                    <a:pt x="206" y="36"/>
                  </a:lnTo>
                  <a:lnTo>
                    <a:pt x="204" y="32"/>
                  </a:lnTo>
                  <a:lnTo>
                    <a:pt x="202" y="32"/>
                  </a:lnTo>
                  <a:lnTo>
                    <a:pt x="200" y="32"/>
                  </a:lnTo>
                  <a:lnTo>
                    <a:pt x="197" y="32"/>
                  </a:lnTo>
                  <a:lnTo>
                    <a:pt x="196" y="32"/>
                  </a:lnTo>
                  <a:lnTo>
                    <a:pt x="195" y="32"/>
                  </a:lnTo>
                  <a:lnTo>
                    <a:pt x="194" y="32"/>
                  </a:lnTo>
                  <a:lnTo>
                    <a:pt x="193" y="32"/>
                  </a:lnTo>
                  <a:lnTo>
                    <a:pt x="194" y="30"/>
                  </a:lnTo>
                  <a:lnTo>
                    <a:pt x="194" y="28"/>
                  </a:lnTo>
                  <a:lnTo>
                    <a:pt x="193" y="27"/>
                  </a:lnTo>
                  <a:lnTo>
                    <a:pt x="193" y="28"/>
                  </a:lnTo>
                  <a:lnTo>
                    <a:pt x="190" y="27"/>
                  </a:lnTo>
                  <a:lnTo>
                    <a:pt x="191" y="26"/>
                  </a:lnTo>
                  <a:lnTo>
                    <a:pt x="193" y="25"/>
                  </a:lnTo>
                  <a:lnTo>
                    <a:pt x="193" y="24"/>
                  </a:lnTo>
                  <a:lnTo>
                    <a:pt x="191" y="24"/>
                  </a:lnTo>
                  <a:lnTo>
                    <a:pt x="190" y="23"/>
                  </a:lnTo>
                  <a:lnTo>
                    <a:pt x="189" y="25"/>
                  </a:lnTo>
                  <a:lnTo>
                    <a:pt x="188" y="25"/>
                  </a:lnTo>
                  <a:lnTo>
                    <a:pt x="187" y="25"/>
                  </a:lnTo>
                  <a:lnTo>
                    <a:pt x="188" y="26"/>
                  </a:lnTo>
                  <a:lnTo>
                    <a:pt x="187" y="27"/>
                  </a:lnTo>
                  <a:lnTo>
                    <a:pt x="187" y="28"/>
                  </a:lnTo>
                  <a:lnTo>
                    <a:pt x="185" y="30"/>
                  </a:lnTo>
                  <a:lnTo>
                    <a:pt x="187" y="31"/>
                  </a:lnTo>
                  <a:lnTo>
                    <a:pt x="187" y="32"/>
                  </a:lnTo>
                  <a:lnTo>
                    <a:pt x="185" y="32"/>
                  </a:lnTo>
                  <a:lnTo>
                    <a:pt x="184" y="32"/>
                  </a:lnTo>
                  <a:lnTo>
                    <a:pt x="183" y="32"/>
                  </a:lnTo>
                  <a:lnTo>
                    <a:pt x="182" y="32"/>
                  </a:lnTo>
                  <a:lnTo>
                    <a:pt x="181" y="32"/>
                  </a:lnTo>
                  <a:lnTo>
                    <a:pt x="179" y="32"/>
                  </a:lnTo>
                  <a:lnTo>
                    <a:pt x="179" y="33"/>
                  </a:lnTo>
                  <a:lnTo>
                    <a:pt x="179" y="34"/>
                  </a:lnTo>
                  <a:lnTo>
                    <a:pt x="179" y="36"/>
                  </a:lnTo>
                  <a:lnTo>
                    <a:pt x="179" y="37"/>
                  </a:lnTo>
                  <a:lnTo>
                    <a:pt x="178" y="37"/>
                  </a:lnTo>
                  <a:lnTo>
                    <a:pt x="177" y="37"/>
                  </a:lnTo>
                  <a:lnTo>
                    <a:pt x="176" y="39"/>
                  </a:lnTo>
                  <a:lnTo>
                    <a:pt x="176" y="37"/>
                  </a:lnTo>
                  <a:lnTo>
                    <a:pt x="175" y="37"/>
                  </a:lnTo>
                  <a:lnTo>
                    <a:pt x="175" y="39"/>
                  </a:lnTo>
                  <a:lnTo>
                    <a:pt x="172" y="39"/>
                  </a:lnTo>
                  <a:lnTo>
                    <a:pt x="171" y="39"/>
                  </a:lnTo>
                  <a:lnTo>
                    <a:pt x="170" y="37"/>
                  </a:lnTo>
                  <a:lnTo>
                    <a:pt x="169" y="37"/>
                  </a:lnTo>
                  <a:lnTo>
                    <a:pt x="167" y="39"/>
                  </a:lnTo>
                  <a:lnTo>
                    <a:pt x="166" y="37"/>
                  </a:lnTo>
                  <a:lnTo>
                    <a:pt x="165" y="37"/>
                  </a:lnTo>
                  <a:lnTo>
                    <a:pt x="165" y="39"/>
                  </a:lnTo>
                  <a:lnTo>
                    <a:pt x="164" y="37"/>
                  </a:lnTo>
                  <a:lnTo>
                    <a:pt x="163" y="38"/>
                  </a:lnTo>
                  <a:lnTo>
                    <a:pt x="163" y="39"/>
                  </a:lnTo>
                  <a:lnTo>
                    <a:pt x="161" y="39"/>
                  </a:lnTo>
                  <a:lnTo>
                    <a:pt x="160" y="39"/>
                  </a:lnTo>
                  <a:lnTo>
                    <a:pt x="159" y="39"/>
                  </a:lnTo>
                  <a:lnTo>
                    <a:pt x="159" y="38"/>
                  </a:lnTo>
                  <a:lnTo>
                    <a:pt x="158" y="38"/>
                  </a:lnTo>
                  <a:lnTo>
                    <a:pt x="157" y="39"/>
                  </a:lnTo>
                  <a:lnTo>
                    <a:pt x="155" y="39"/>
                  </a:lnTo>
                  <a:lnTo>
                    <a:pt x="154" y="39"/>
                  </a:lnTo>
                  <a:lnTo>
                    <a:pt x="153" y="39"/>
                  </a:lnTo>
                  <a:lnTo>
                    <a:pt x="153" y="37"/>
                  </a:lnTo>
                  <a:lnTo>
                    <a:pt x="153" y="36"/>
                  </a:lnTo>
                  <a:lnTo>
                    <a:pt x="153" y="34"/>
                  </a:lnTo>
                  <a:lnTo>
                    <a:pt x="153" y="33"/>
                  </a:lnTo>
                  <a:lnTo>
                    <a:pt x="153" y="32"/>
                  </a:lnTo>
                  <a:lnTo>
                    <a:pt x="153" y="30"/>
                  </a:lnTo>
                  <a:lnTo>
                    <a:pt x="153" y="28"/>
                  </a:lnTo>
                  <a:lnTo>
                    <a:pt x="152" y="28"/>
                  </a:lnTo>
                  <a:lnTo>
                    <a:pt x="151" y="28"/>
                  </a:lnTo>
                  <a:lnTo>
                    <a:pt x="151" y="30"/>
                  </a:lnTo>
                  <a:lnTo>
                    <a:pt x="151" y="31"/>
                  </a:lnTo>
                  <a:lnTo>
                    <a:pt x="151" y="32"/>
                  </a:lnTo>
                  <a:lnTo>
                    <a:pt x="149" y="33"/>
                  </a:lnTo>
                  <a:lnTo>
                    <a:pt x="151" y="34"/>
                  </a:lnTo>
                  <a:lnTo>
                    <a:pt x="152" y="34"/>
                  </a:lnTo>
                  <a:lnTo>
                    <a:pt x="152" y="36"/>
                  </a:lnTo>
                  <a:lnTo>
                    <a:pt x="151" y="36"/>
                  </a:lnTo>
                  <a:lnTo>
                    <a:pt x="149" y="36"/>
                  </a:lnTo>
                  <a:lnTo>
                    <a:pt x="147" y="34"/>
                  </a:lnTo>
                  <a:lnTo>
                    <a:pt x="146" y="36"/>
                  </a:lnTo>
                  <a:lnTo>
                    <a:pt x="145" y="33"/>
                  </a:lnTo>
                  <a:lnTo>
                    <a:pt x="145" y="32"/>
                  </a:lnTo>
                  <a:lnTo>
                    <a:pt x="145" y="30"/>
                  </a:lnTo>
                  <a:lnTo>
                    <a:pt x="145" y="28"/>
                  </a:lnTo>
                  <a:lnTo>
                    <a:pt x="145" y="26"/>
                  </a:lnTo>
                  <a:lnTo>
                    <a:pt x="145" y="25"/>
                  </a:lnTo>
                  <a:lnTo>
                    <a:pt x="144" y="25"/>
                  </a:lnTo>
                  <a:lnTo>
                    <a:pt x="141" y="25"/>
                  </a:lnTo>
                  <a:lnTo>
                    <a:pt x="140" y="25"/>
                  </a:lnTo>
                  <a:lnTo>
                    <a:pt x="139" y="25"/>
                  </a:lnTo>
                  <a:lnTo>
                    <a:pt x="136" y="25"/>
                  </a:lnTo>
                  <a:lnTo>
                    <a:pt x="135" y="25"/>
                  </a:lnTo>
                  <a:lnTo>
                    <a:pt x="134" y="25"/>
                  </a:lnTo>
                  <a:lnTo>
                    <a:pt x="132" y="25"/>
                  </a:lnTo>
                  <a:lnTo>
                    <a:pt x="132" y="26"/>
                  </a:lnTo>
                  <a:lnTo>
                    <a:pt x="132" y="27"/>
                  </a:lnTo>
                  <a:lnTo>
                    <a:pt x="132" y="28"/>
                  </a:lnTo>
                  <a:lnTo>
                    <a:pt x="129" y="27"/>
                  </a:lnTo>
                  <a:lnTo>
                    <a:pt x="129" y="28"/>
                  </a:lnTo>
                  <a:lnTo>
                    <a:pt x="130" y="30"/>
                  </a:lnTo>
                  <a:lnTo>
                    <a:pt x="129" y="30"/>
                  </a:lnTo>
                  <a:lnTo>
                    <a:pt x="127" y="30"/>
                  </a:lnTo>
                  <a:lnTo>
                    <a:pt x="127" y="27"/>
                  </a:lnTo>
                  <a:lnTo>
                    <a:pt x="127" y="26"/>
                  </a:lnTo>
                  <a:lnTo>
                    <a:pt x="127" y="25"/>
                  </a:lnTo>
                  <a:lnTo>
                    <a:pt x="127" y="24"/>
                  </a:lnTo>
                  <a:lnTo>
                    <a:pt x="126" y="24"/>
                  </a:lnTo>
                  <a:lnTo>
                    <a:pt x="126" y="21"/>
                  </a:lnTo>
                  <a:lnTo>
                    <a:pt x="126" y="20"/>
                  </a:lnTo>
                  <a:lnTo>
                    <a:pt x="126" y="19"/>
                  </a:lnTo>
                  <a:lnTo>
                    <a:pt x="126" y="18"/>
                  </a:lnTo>
                  <a:lnTo>
                    <a:pt x="126" y="17"/>
                  </a:lnTo>
                  <a:lnTo>
                    <a:pt x="127" y="17"/>
                  </a:lnTo>
                  <a:lnTo>
                    <a:pt x="128" y="17"/>
                  </a:lnTo>
                  <a:lnTo>
                    <a:pt x="132" y="17"/>
                  </a:lnTo>
                  <a:lnTo>
                    <a:pt x="132" y="15"/>
                  </a:lnTo>
                  <a:lnTo>
                    <a:pt x="129" y="15"/>
                  </a:lnTo>
                  <a:lnTo>
                    <a:pt x="129" y="14"/>
                  </a:lnTo>
                  <a:lnTo>
                    <a:pt x="129" y="13"/>
                  </a:lnTo>
                  <a:lnTo>
                    <a:pt x="128" y="12"/>
                  </a:lnTo>
                  <a:lnTo>
                    <a:pt x="127" y="13"/>
                  </a:lnTo>
                  <a:lnTo>
                    <a:pt x="124" y="13"/>
                  </a:lnTo>
                  <a:lnTo>
                    <a:pt x="124" y="12"/>
                  </a:lnTo>
                  <a:lnTo>
                    <a:pt x="124" y="9"/>
                  </a:lnTo>
                  <a:lnTo>
                    <a:pt x="124" y="8"/>
                  </a:lnTo>
                  <a:lnTo>
                    <a:pt x="123" y="9"/>
                  </a:lnTo>
                  <a:lnTo>
                    <a:pt x="122" y="9"/>
                  </a:lnTo>
                  <a:lnTo>
                    <a:pt x="123" y="9"/>
                  </a:lnTo>
                  <a:lnTo>
                    <a:pt x="123" y="12"/>
                  </a:lnTo>
                  <a:lnTo>
                    <a:pt x="122" y="13"/>
                  </a:lnTo>
                  <a:lnTo>
                    <a:pt x="121" y="12"/>
                  </a:lnTo>
                  <a:lnTo>
                    <a:pt x="120" y="14"/>
                  </a:lnTo>
                  <a:lnTo>
                    <a:pt x="120" y="17"/>
                  </a:lnTo>
                  <a:lnTo>
                    <a:pt x="121" y="19"/>
                  </a:lnTo>
                  <a:lnTo>
                    <a:pt x="120" y="20"/>
                  </a:lnTo>
                  <a:lnTo>
                    <a:pt x="121" y="20"/>
                  </a:lnTo>
                  <a:lnTo>
                    <a:pt x="122" y="20"/>
                  </a:lnTo>
                  <a:lnTo>
                    <a:pt x="122" y="19"/>
                  </a:lnTo>
                  <a:lnTo>
                    <a:pt x="122" y="18"/>
                  </a:lnTo>
                  <a:lnTo>
                    <a:pt x="122" y="17"/>
                  </a:lnTo>
                  <a:lnTo>
                    <a:pt x="122" y="15"/>
                  </a:lnTo>
                  <a:lnTo>
                    <a:pt x="124" y="15"/>
                  </a:lnTo>
                  <a:lnTo>
                    <a:pt x="124" y="17"/>
                  </a:lnTo>
                  <a:lnTo>
                    <a:pt x="124" y="18"/>
                  </a:lnTo>
                  <a:lnTo>
                    <a:pt x="124" y="19"/>
                  </a:lnTo>
                  <a:lnTo>
                    <a:pt x="124" y="20"/>
                  </a:lnTo>
                  <a:lnTo>
                    <a:pt x="124" y="23"/>
                  </a:lnTo>
                  <a:lnTo>
                    <a:pt x="122" y="24"/>
                  </a:lnTo>
                  <a:lnTo>
                    <a:pt x="121" y="25"/>
                  </a:lnTo>
                  <a:lnTo>
                    <a:pt x="120" y="27"/>
                  </a:lnTo>
                  <a:lnTo>
                    <a:pt x="121" y="28"/>
                  </a:lnTo>
                  <a:lnTo>
                    <a:pt x="120" y="28"/>
                  </a:lnTo>
                  <a:lnTo>
                    <a:pt x="120" y="30"/>
                  </a:lnTo>
                  <a:lnTo>
                    <a:pt x="118" y="30"/>
                  </a:lnTo>
                  <a:lnTo>
                    <a:pt x="117" y="30"/>
                  </a:lnTo>
                  <a:lnTo>
                    <a:pt x="116" y="31"/>
                  </a:lnTo>
                  <a:lnTo>
                    <a:pt x="114" y="32"/>
                  </a:lnTo>
                  <a:lnTo>
                    <a:pt x="112" y="33"/>
                  </a:lnTo>
                  <a:lnTo>
                    <a:pt x="111" y="33"/>
                  </a:lnTo>
                  <a:lnTo>
                    <a:pt x="111" y="32"/>
                  </a:lnTo>
                  <a:lnTo>
                    <a:pt x="111" y="31"/>
                  </a:lnTo>
                  <a:lnTo>
                    <a:pt x="111" y="30"/>
                  </a:lnTo>
                  <a:lnTo>
                    <a:pt x="111" y="28"/>
                  </a:lnTo>
                  <a:lnTo>
                    <a:pt x="110" y="28"/>
                  </a:lnTo>
                  <a:lnTo>
                    <a:pt x="110" y="30"/>
                  </a:lnTo>
                  <a:lnTo>
                    <a:pt x="111" y="31"/>
                  </a:lnTo>
                  <a:lnTo>
                    <a:pt x="110" y="31"/>
                  </a:lnTo>
                  <a:lnTo>
                    <a:pt x="110" y="33"/>
                  </a:lnTo>
                  <a:lnTo>
                    <a:pt x="109" y="34"/>
                  </a:lnTo>
                  <a:lnTo>
                    <a:pt x="109" y="37"/>
                  </a:lnTo>
                  <a:lnTo>
                    <a:pt x="106" y="37"/>
                  </a:lnTo>
                  <a:lnTo>
                    <a:pt x="105" y="37"/>
                  </a:lnTo>
                  <a:lnTo>
                    <a:pt x="104" y="37"/>
                  </a:lnTo>
                  <a:lnTo>
                    <a:pt x="103" y="37"/>
                  </a:lnTo>
                  <a:lnTo>
                    <a:pt x="103" y="34"/>
                  </a:lnTo>
                  <a:lnTo>
                    <a:pt x="103" y="33"/>
                  </a:lnTo>
                  <a:lnTo>
                    <a:pt x="103" y="31"/>
                  </a:lnTo>
                  <a:lnTo>
                    <a:pt x="103" y="30"/>
                  </a:lnTo>
                  <a:lnTo>
                    <a:pt x="103" y="28"/>
                  </a:lnTo>
                  <a:lnTo>
                    <a:pt x="103" y="26"/>
                  </a:lnTo>
                  <a:lnTo>
                    <a:pt x="102" y="25"/>
                  </a:lnTo>
                  <a:lnTo>
                    <a:pt x="102" y="24"/>
                  </a:lnTo>
                  <a:lnTo>
                    <a:pt x="100" y="23"/>
                  </a:lnTo>
                  <a:lnTo>
                    <a:pt x="100" y="21"/>
                  </a:lnTo>
                  <a:lnTo>
                    <a:pt x="100" y="20"/>
                  </a:lnTo>
                  <a:lnTo>
                    <a:pt x="100" y="19"/>
                  </a:lnTo>
                  <a:lnTo>
                    <a:pt x="100" y="18"/>
                  </a:lnTo>
                  <a:lnTo>
                    <a:pt x="100" y="15"/>
                  </a:lnTo>
                  <a:lnTo>
                    <a:pt x="100" y="14"/>
                  </a:lnTo>
                  <a:lnTo>
                    <a:pt x="100" y="13"/>
                  </a:lnTo>
                  <a:lnTo>
                    <a:pt x="100" y="12"/>
                  </a:lnTo>
                  <a:lnTo>
                    <a:pt x="103" y="12"/>
                  </a:lnTo>
                  <a:lnTo>
                    <a:pt x="104" y="12"/>
                  </a:lnTo>
                  <a:lnTo>
                    <a:pt x="105" y="12"/>
                  </a:lnTo>
                  <a:lnTo>
                    <a:pt x="106" y="12"/>
                  </a:lnTo>
                  <a:lnTo>
                    <a:pt x="106" y="11"/>
                  </a:lnTo>
                  <a:lnTo>
                    <a:pt x="108" y="11"/>
                  </a:lnTo>
                  <a:lnTo>
                    <a:pt x="110" y="9"/>
                  </a:lnTo>
                  <a:lnTo>
                    <a:pt x="109" y="9"/>
                  </a:lnTo>
                  <a:lnTo>
                    <a:pt x="106" y="9"/>
                  </a:lnTo>
                  <a:lnTo>
                    <a:pt x="106" y="8"/>
                  </a:lnTo>
                  <a:lnTo>
                    <a:pt x="105" y="7"/>
                  </a:lnTo>
                  <a:lnTo>
                    <a:pt x="105" y="8"/>
                  </a:lnTo>
                  <a:lnTo>
                    <a:pt x="105" y="9"/>
                  </a:lnTo>
                  <a:lnTo>
                    <a:pt x="104" y="9"/>
                  </a:lnTo>
                  <a:lnTo>
                    <a:pt x="104" y="8"/>
                  </a:lnTo>
                  <a:lnTo>
                    <a:pt x="104" y="7"/>
                  </a:lnTo>
                  <a:lnTo>
                    <a:pt x="104" y="6"/>
                  </a:lnTo>
                  <a:lnTo>
                    <a:pt x="104" y="5"/>
                  </a:lnTo>
                  <a:lnTo>
                    <a:pt x="104" y="4"/>
                  </a:lnTo>
                  <a:lnTo>
                    <a:pt x="104" y="2"/>
                  </a:lnTo>
                  <a:lnTo>
                    <a:pt x="104" y="1"/>
                  </a:lnTo>
                  <a:lnTo>
                    <a:pt x="104" y="0"/>
                  </a:lnTo>
                  <a:lnTo>
                    <a:pt x="103" y="1"/>
                  </a:lnTo>
                  <a:lnTo>
                    <a:pt x="103" y="2"/>
                  </a:lnTo>
                  <a:lnTo>
                    <a:pt x="104" y="4"/>
                  </a:lnTo>
                  <a:lnTo>
                    <a:pt x="104" y="5"/>
                  </a:lnTo>
                  <a:lnTo>
                    <a:pt x="104" y="7"/>
                  </a:lnTo>
                  <a:lnTo>
                    <a:pt x="104" y="8"/>
                  </a:lnTo>
                  <a:lnTo>
                    <a:pt x="103" y="9"/>
                  </a:lnTo>
                  <a:lnTo>
                    <a:pt x="102" y="9"/>
                  </a:lnTo>
                  <a:lnTo>
                    <a:pt x="100" y="9"/>
                  </a:lnTo>
                  <a:lnTo>
                    <a:pt x="98" y="11"/>
                  </a:lnTo>
                  <a:lnTo>
                    <a:pt x="98" y="7"/>
                  </a:lnTo>
                  <a:lnTo>
                    <a:pt x="98" y="6"/>
                  </a:lnTo>
                  <a:lnTo>
                    <a:pt x="99" y="6"/>
                  </a:lnTo>
                  <a:lnTo>
                    <a:pt x="102" y="6"/>
                  </a:lnTo>
                  <a:lnTo>
                    <a:pt x="102" y="5"/>
                  </a:lnTo>
                  <a:lnTo>
                    <a:pt x="102" y="4"/>
                  </a:lnTo>
                  <a:lnTo>
                    <a:pt x="100" y="4"/>
                  </a:lnTo>
                  <a:lnTo>
                    <a:pt x="99" y="4"/>
                  </a:lnTo>
                  <a:lnTo>
                    <a:pt x="98" y="2"/>
                  </a:lnTo>
                  <a:lnTo>
                    <a:pt x="97" y="2"/>
                  </a:lnTo>
                  <a:lnTo>
                    <a:pt x="97" y="1"/>
                  </a:lnTo>
                  <a:lnTo>
                    <a:pt x="96" y="1"/>
                  </a:lnTo>
                  <a:lnTo>
                    <a:pt x="94" y="2"/>
                  </a:lnTo>
                  <a:lnTo>
                    <a:pt x="94" y="4"/>
                  </a:lnTo>
                  <a:lnTo>
                    <a:pt x="93" y="6"/>
                  </a:lnTo>
                  <a:lnTo>
                    <a:pt x="94" y="7"/>
                  </a:lnTo>
                  <a:lnTo>
                    <a:pt x="97" y="6"/>
                  </a:lnTo>
                  <a:lnTo>
                    <a:pt x="97" y="7"/>
                  </a:lnTo>
                  <a:lnTo>
                    <a:pt x="97" y="8"/>
                  </a:lnTo>
                  <a:lnTo>
                    <a:pt x="97" y="9"/>
                  </a:lnTo>
                  <a:lnTo>
                    <a:pt x="94" y="9"/>
                  </a:lnTo>
                  <a:lnTo>
                    <a:pt x="94" y="12"/>
                  </a:lnTo>
                  <a:lnTo>
                    <a:pt x="94" y="13"/>
                  </a:lnTo>
                  <a:lnTo>
                    <a:pt x="94" y="14"/>
                  </a:lnTo>
                  <a:lnTo>
                    <a:pt x="92" y="14"/>
                  </a:lnTo>
                  <a:lnTo>
                    <a:pt x="91" y="13"/>
                  </a:lnTo>
                  <a:lnTo>
                    <a:pt x="90" y="14"/>
                  </a:lnTo>
                  <a:lnTo>
                    <a:pt x="92" y="15"/>
                  </a:lnTo>
                  <a:lnTo>
                    <a:pt x="91" y="17"/>
                  </a:lnTo>
                  <a:lnTo>
                    <a:pt x="91" y="18"/>
                  </a:lnTo>
                  <a:lnTo>
                    <a:pt x="92" y="17"/>
                  </a:lnTo>
                  <a:lnTo>
                    <a:pt x="93" y="17"/>
                  </a:lnTo>
                  <a:lnTo>
                    <a:pt x="94" y="17"/>
                  </a:lnTo>
                  <a:lnTo>
                    <a:pt x="94" y="19"/>
                  </a:lnTo>
                  <a:lnTo>
                    <a:pt x="94" y="20"/>
                  </a:lnTo>
                  <a:lnTo>
                    <a:pt x="93" y="23"/>
                  </a:lnTo>
                  <a:lnTo>
                    <a:pt x="92" y="24"/>
                  </a:lnTo>
                  <a:lnTo>
                    <a:pt x="92" y="25"/>
                  </a:lnTo>
                  <a:lnTo>
                    <a:pt x="91" y="25"/>
                  </a:lnTo>
                  <a:lnTo>
                    <a:pt x="90" y="25"/>
                  </a:lnTo>
                  <a:lnTo>
                    <a:pt x="88" y="25"/>
                  </a:lnTo>
                  <a:lnTo>
                    <a:pt x="86" y="25"/>
                  </a:lnTo>
                  <a:lnTo>
                    <a:pt x="86" y="24"/>
                  </a:lnTo>
                  <a:lnTo>
                    <a:pt x="87" y="23"/>
                  </a:lnTo>
                  <a:lnTo>
                    <a:pt x="87" y="21"/>
                  </a:lnTo>
                  <a:lnTo>
                    <a:pt x="86" y="21"/>
                  </a:lnTo>
                  <a:lnTo>
                    <a:pt x="85" y="20"/>
                  </a:lnTo>
                  <a:lnTo>
                    <a:pt x="84" y="21"/>
                  </a:lnTo>
                  <a:lnTo>
                    <a:pt x="84" y="24"/>
                  </a:lnTo>
                  <a:lnTo>
                    <a:pt x="86" y="24"/>
                  </a:lnTo>
                  <a:lnTo>
                    <a:pt x="86" y="25"/>
                  </a:lnTo>
                  <a:lnTo>
                    <a:pt x="85" y="25"/>
                  </a:lnTo>
                  <a:lnTo>
                    <a:pt x="83" y="25"/>
                  </a:lnTo>
                  <a:lnTo>
                    <a:pt x="81" y="25"/>
                  </a:lnTo>
                  <a:lnTo>
                    <a:pt x="80" y="25"/>
                  </a:lnTo>
                  <a:lnTo>
                    <a:pt x="79" y="25"/>
                  </a:lnTo>
                  <a:lnTo>
                    <a:pt x="78" y="25"/>
                  </a:lnTo>
                  <a:lnTo>
                    <a:pt x="77" y="26"/>
                  </a:lnTo>
                  <a:lnTo>
                    <a:pt x="77" y="27"/>
                  </a:lnTo>
                  <a:lnTo>
                    <a:pt x="77" y="28"/>
                  </a:lnTo>
                  <a:lnTo>
                    <a:pt x="77" y="30"/>
                  </a:lnTo>
                  <a:lnTo>
                    <a:pt x="75" y="30"/>
                  </a:lnTo>
                  <a:lnTo>
                    <a:pt x="74" y="30"/>
                  </a:lnTo>
                  <a:lnTo>
                    <a:pt x="72" y="28"/>
                  </a:lnTo>
                  <a:lnTo>
                    <a:pt x="72" y="30"/>
                  </a:lnTo>
                  <a:lnTo>
                    <a:pt x="72" y="31"/>
                  </a:lnTo>
                  <a:lnTo>
                    <a:pt x="72" y="33"/>
                  </a:lnTo>
                  <a:lnTo>
                    <a:pt x="72" y="34"/>
                  </a:lnTo>
                  <a:lnTo>
                    <a:pt x="69" y="34"/>
                  </a:lnTo>
                  <a:lnTo>
                    <a:pt x="68" y="34"/>
                  </a:lnTo>
                  <a:lnTo>
                    <a:pt x="68" y="33"/>
                  </a:lnTo>
                  <a:lnTo>
                    <a:pt x="68" y="32"/>
                  </a:lnTo>
                  <a:lnTo>
                    <a:pt x="68" y="31"/>
                  </a:lnTo>
                  <a:lnTo>
                    <a:pt x="67" y="31"/>
                  </a:lnTo>
                  <a:lnTo>
                    <a:pt x="65" y="31"/>
                  </a:lnTo>
                  <a:lnTo>
                    <a:pt x="63" y="31"/>
                  </a:lnTo>
                  <a:lnTo>
                    <a:pt x="63" y="32"/>
                  </a:lnTo>
                  <a:lnTo>
                    <a:pt x="63" y="34"/>
                  </a:lnTo>
                  <a:lnTo>
                    <a:pt x="60" y="34"/>
                  </a:lnTo>
                  <a:lnTo>
                    <a:pt x="60" y="33"/>
                  </a:lnTo>
                  <a:lnTo>
                    <a:pt x="60" y="32"/>
                  </a:lnTo>
                  <a:lnTo>
                    <a:pt x="59" y="32"/>
                  </a:lnTo>
                  <a:lnTo>
                    <a:pt x="59" y="31"/>
                  </a:lnTo>
                  <a:lnTo>
                    <a:pt x="57" y="30"/>
                  </a:lnTo>
                  <a:lnTo>
                    <a:pt x="56" y="31"/>
                  </a:lnTo>
                  <a:lnTo>
                    <a:pt x="56" y="32"/>
                  </a:lnTo>
                  <a:lnTo>
                    <a:pt x="55" y="32"/>
                  </a:lnTo>
                  <a:lnTo>
                    <a:pt x="54" y="33"/>
                  </a:lnTo>
                  <a:lnTo>
                    <a:pt x="53" y="33"/>
                  </a:lnTo>
                  <a:lnTo>
                    <a:pt x="53" y="32"/>
                  </a:lnTo>
                  <a:lnTo>
                    <a:pt x="51" y="32"/>
                  </a:lnTo>
                  <a:lnTo>
                    <a:pt x="49" y="32"/>
                  </a:lnTo>
                  <a:lnTo>
                    <a:pt x="50" y="33"/>
                  </a:lnTo>
                  <a:lnTo>
                    <a:pt x="49" y="33"/>
                  </a:lnTo>
                  <a:lnTo>
                    <a:pt x="49" y="34"/>
                  </a:lnTo>
                  <a:lnTo>
                    <a:pt x="45" y="34"/>
                  </a:lnTo>
                  <a:lnTo>
                    <a:pt x="45" y="38"/>
                  </a:lnTo>
                  <a:lnTo>
                    <a:pt x="44" y="38"/>
                  </a:lnTo>
                  <a:lnTo>
                    <a:pt x="43" y="36"/>
                  </a:lnTo>
                  <a:lnTo>
                    <a:pt x="43" y="34"/>
                  </a:lnTo>
                  <a:lnTo>
                    <a:pt x="42" y="34"/>
                  </a:lnTo>
                  <a:lnTo>
                    <a:pt x="41" y="34"/>
                  </a:lnTo>
                  <a:lnTo>
                    <a:pt x="39" y="34"/>
                  </a:lnTo>
                  <a:lnTo>
                    <a:pt x="38" y="34"/>
                  </a:lnTo>
                  <a:lnTo>
                    <a:pt x="37" y="36"/>
                  </a:lnTo>
                  <a:lnTo>
                    <a:pt x="36" y="36"/>
                  </a:lnTo>
                  <a:lnTo>
                    <a:pt x="35" y="36"/>
                  </a:lnTo>
                  <a:lnTo>
                    <a:pt x="32" y="36"/>
                  </a:lnTo>
                  <a:lnTo>
                    <a:pt x="31" y="36"/>
                  </a:lnTo>
                  <a:lnTo>
                    <a:pt x="35" y="36"/>
                  </a:lnTo>
                  <a:lnTo>
                    <a:pt x="37" y="36"/>
                  </a:lnTo>
                  <a:lnTo>
                    <a:pt x="37" y="37"/>
                  </a:lnTo>
                  <a:lnTo>
                    <a:pt x="37" y="39"/>
                  </a:lnTo>
                  <a:lnTo>
                    <a:pt x="36" y="39"/>
                  </a:lnTo>
                  <a:lnTo>
                    <a:pt x="35" y="39"/>
                  </a:lnTo>
                  <a:lnTo>
                    <a:pt x="33" y="39"/>
                  </a:lnTo>
                  <a:lnTo>
                    <a:pt x="32" y="39"/>
                  </a:lnTo>
                  <a:lnTo>
                    <a:pt x="31" y="39"/>
                  </a:lnTo>
                  <a:lnTo>
                    <a:pt x="29" y="39"/>
                  </a:lnTo>
                  <a:lnTo>
                    <a:pt x="28" y="39"/>
                  </a:lnTo>
                  <a:lnTo>
                    <a:pt x="25" y="39"/>
                  </a:lnTo>
                  <a:lnTo>
                    <a:pt x="25" y="37"/>
                  </a:lnTo>
                  <a:lnTo>
                    <a:pt x="23" y="37"/>
                  </a:lnTo>
                  <a:lnTo>
                    <a:pt x="23" y="39"/>
                  </a:lnTo>
                  <a:lnTo>
                    <a:pt x="22" y="39"/>
                  </a:lnTo>
                  <a:lnTo>
                    <a:pt x="20" y="38"/>
                  </a:lnTo>
                  <a:lnTo>
                    <a:pt x="18" y="38"/>
                  </a:lnTo>
                  <a:lnTo>
                    <a:pt x="17" y="39"/>
                  </a:lnTo>
                  <a:lnTo>
                    <a:pt x="16" y="37"/>
                  </a:lnTo>
                  <a:lnTo>
                    <a:pt x="13" y="37"/>
                  </a:lnTo>
                  <a:lnTo>
                    <a:pt x="12" y="37"/>
                  </a:lnTo>
                  <a:lnTo>
                    <a:pt x="10" y="37"/>
                  </a:lnTo>
                  <a:lnTo>
                    <a:pt x="8" y="37"/>
                  </a:lnTo>
                  <a:lnTo>
                    <a:pt x="6" y="37"/>
                  </a:lnTo>
                  <a:lnTo>
                    <a:pt x="4" y="37"/>
                  </a:lnTo>
                  <a:lnTo>
                    <a:pt x="2" y="37"/>
                  </a:lnTo>
                  <a:lnTo>
                    <a:pt x="0" y="37"/>
                  </a:lnTo>
                  <a:lnTo>
                    <a:pt x="14" y="51"/>
                  </a:lnTo>
                  <a:lnTo>
                    <a:pt x="225" y="51"/>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3956" name="Group 372"/>
          <p:cNvGrpSpPr>
            <a:grpSpLocks/>
          </p:cNvGrpSpPr>
          <p:nvPr/>
        </p:nvGrpSpPr>
        <p:grpSpPr bwMode="auto">
          <a:xfrm>
            <a:off x="2578101" y="2463800"/>
            <a:ext cx="630238" cy="317500"/>
            <a:chOff x="664" y="1552"/>
            <a:chExt cx="397" cy="200"/>
          </a:xfrm>
        </p:grpSpPr>
        <p:sp>
          <p:nvSpPr>
            <p:cNvPr id="323957" name="Rectangle 373"/>
            <p:cNvSpPr>
              <a:spLocks noChangeArrowheads="1"/>
            </p:cNvSpPr>
            <p:nvPr/>
          </p:nvSpPr>
          <p:spPr bwMode="auto">
            <a:xfrm>
              <a:off x="664" y="1552"/>
              <a:ext cx="397" cy="119"/>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SOVREMENNYY</a:t>
              </a:r>
            </a:p>
          </p:txBody>
        </p:sp>
        <p:sp>
          <p:nvSpPr>
            <p:cNvPr id="323958" name="Freeform 374"/>
            <p:cNvSpPr>
              <a:spLocks/>
            </p:cNvSpPr>
            <p:nvPr/>
          </p:nvSpPr>
          <p:spPr bwMode="auto">
            <a:xfrm>
              <a:off x="724" y="1704"/>
              <a:ext cx="262" cy="48"/>
            </a:xfrm>
            <a:custGeom>
              <a:avLst/>
              <a:gdLst/>
              <a:ahLst/>
              <a:cxnLst>
                <a:cxn ang="0">
                  <a:pos x="255" y="34"/>
                </a:cxn>
                <a:cxn ang="0">
                  <a:pos x="248" y="33"/>
                </a:cxn>
                <a:cxn ang="0">
                  <a:pos x="239" y="34"/>
                </a:cxn>
                <a:cxn ang="0">
                  <a:pos x="237" y="35"/>
                </a:cxn>
                <a:cxn ang="0">
                  <a:pos x="233" y="35"/>
                </a:cxn>
                <a:cxn ang="0">
                  <a:pos x="231" y="35"/>
                </a:cxn>
                <a:cxn ang="0">
                  <a:pos x="227" y="34"/>
                </a:cxn>
                <a:cxn ang="0">
                  <a:pos x="220" y="34"/>
                </a:cxn>
                <a:cxn ang="0">
                  <a:pos x="213" y="35"/>
                </a:cxn>
                <a:cxn ang="0">
                  <a:pos x="221" y="30"/>
                </a:cxn>
                <a:cxn ang="0">
                  <a:pos x="210" y="28"/>
                </a:cxn>
                <a:cxn ang="0">
                  <a:pos x="203" y="29"/>
                </a:cxn>
                <a:cxn ang="0">
                  <a:pos x="204" y="34"/>
                </a:cxn>
                <a:cxn ang="0">
                  <a:pos x="201" y="34"/>
                </a:cxn>
                <a:cxn ang="0">
                  <a:pos x="197" y="36"/>
                </a:cxn>
                <a:cxn ang="0">
                  <a:pos x="188" y="31"/>
                </a:cxn>
                <a:cxn ang="0">
                  <a:pos x="183" y="28"/>
                </a:cxn>
                <a:cxn ang="0">
                  <a:pos x="179" y="31"/>
                </a:cxn>
                <a:cxn ang="0">
                  <a:pos x="173" y="27"/>
                </a:cxn>
                <a:cxn ang="0">
                  <a:pos x="168" y="29"/>
                </a:cxn>
                <a:cxn ang="0">
                  <a:pos x="166" y="29"/>
                </a:cxn>
                <a:cxn ang="0">
                  <a:pos x="161" y="22"/>
                </a:cxn>
                <a:cxn ang="0">
                  <a:pos x="158" y="19"/>
                </a:cxn>
                <a:cxn ang="0">
                  <a:pos x="155" y="25"/>
                </a:cxn>
                <a:cxn ang="0">
                  <a:pos x="154" y="17"/>
                </a:cxn>
                <a:cxn ang="0">
                  <a:pos x="158" y="16"/>
                </a:cxn>
                <a:cxn ang="0">
                  <a:pos x="154" y="16"/>
                </a:cxn>
                <a:cxn ang="0">
                  <a:pos x="150" y="17"/>
                </a:cxn>
                <a:cxn ang="0">
                  <a:pos x="141" y="22"/>
                </a:cxn>
                <a:cxn ang="0">
                  <a:pos x="134" y="13"/>
                </a:cxn>
                <a:cxn ang="0">
                  <a:pos x="131" y="10"/>
                </a:cxn>
                <a:cxn ang="0">
                  <a:pos x="136" y="8"/>
                </a:cxn>
                <a:cxn ang="0">
                  <a:pos x="130" y="4"/>
                </a:cxn>
                <a:cxn ang="0">
                  <a:pos x="129" y="5"/>
                </a:cxn>
                <a:cxn ang="0">
                  <a:pos x="124" y="28"/>
                </a:cxn>
                <a:cxn ang="0">
                  <a:pos x="119" y="34"/>
                </a:cxn>
                <a:cxn ang="0">
                  <a:pos x="115" y="34"/>
                </a:cxn>
                <a:cxn ang="0">
                  <a:pos x="101" y="20"/>
                </a:cxn>
                <a:cxn ang="0">
                  <a:pos x="100" y="23"/>
                </a:cxn>
                <a:cxn ang="0">
                  <a:pos x="95" y="12"/>
                </a:cxn>
                <a:cxn ang="0">
                  <a:pos x="95" y="23"/>
                </a:cxn>
                <a:cxn ang="0">
                  <a:pos x="88" y="33"/>
                </a:cxn>
                <a:cxn ang="0">
                  <a:pos x="85" y="31"/>
                </a:cxn>
                <a:cxn ang="0">
                  <a:pos x="84" y="33"/>
                </a:cxn>
                <a:cxn ang="0">
                  <a:pos x="60" y="33"/>
                </a:cxn>
                <a:cxn ang="0">
                  <a:pos x="57" y="34"/>
                </a:cxn>
                <a:cxn ang="0">
                  <a:pos x="55" y="33"/>
                </a:cxn>
                <a:cxn ang="0">
                  <a:pos x="55" y="34"/>
                </a:cxn>
                <a:cxn ang="0">
                  <a:pos x="47" y="40"/>
                </a:cxn>
                <a:cxn ang="0">
                  <a:pos x="38" y="39"/>
                </a:cxn>
                <a:cxn ang="0">
                  <a:pos x="38" y="39"/>
                </a:cxn>
                <a:cxn ang="0">
                  <a:pos x="35" y="33"/>
                </a:cxn>
                <a:cxn ang="0">
                  <a:pos x="20" y="34"/>
                </a:cxn>
                <a:cxn ang="0">
                  <a:pos x="29" y="37"/>
                </a:cxn>
                <a:cxn ang="0">
                  <a:pos x="28" y="39"/>
                </a:cxn>
                <a:cxn ang="0">
                  <a:pos x="20" y="40"/>
                </a:cxn>
                <a:cxn ang="0">
                  <a:pos x="16" y="37"/>
                </a:cxn>
                <a:cxn ang="0">
                  <a:pos x="11" y="40"/>
                </a:cxn>
                <a:cxn ang="0">
                  <a:pos x="6" y="39"/>
                </a:cxn>
                <a:cxn ang="0">
                  <a:pos x="4" y="40"/>
                </a:cxn>
                <a:cxn ang="0">
                  <a:pos x="249" y="47"/>
                </a:cxn>
              </a:cxnLst>
              <a:rect l="0" t="0" r="r" b="b"/>
              <a:pathLst>
                <a:path w="262" h="48">
                  <a:moveTo>
                    <a:pt x="250" y="46"/>
                  </a:moveTo>
                  <a:lnTo>
                    <a:pt x="261" y="34"/>
                  </a:lnTo>
                  <a:lnTo>
                    <a:pt x="255" y="34"/>
                  </a:lnTo>
                  <a:lnTo>
                    <a:pt x="254" y="34"/>
                  </a:lnTo>
                  <a:lnTo>
                    <a:pt x="249" y="34"/>
                  </a:lnTo>
                  <a:lnTo>
                    <a:pt x="248" y="33"/>
                  </a:lnTo>
                  <a:lnTo>
                    <a:pt x="247" y="33"/>
                  </a:lnTo>
                  <a:lnTo>
                    <a:pt x="245" y="34"/>
                  </a:lnTo>
                  <a:lnTo>
                    <a:pt x="239" y="34"/>
                  </a:lnTo>
                  <a:lnTo>
                    <a:pt x="238" y="34"/>
                  </a:lnTo>
                  <a:lnTo>
                    <a:pt x="237" y="34"/>
                  </a:lnTo>
                  <a:lnTo>
                    <a:pt x="237" y="35"/>
                  </a:lnTo>
                  <a:lnTo>
                    <a:pt x="235" y="34"/>
                  </a:lnTo>
                  <a:lnTo>
                    <a:pt x="233" y="34"/>
                  </a:lnTo>
                  <a:lnTo>
                    <a:pt x="233" y="35"/>
                  </a:lnTo>
                  <a:lnTo>
                    <a:pt x="233" y="33"/>
                  </a:lnTo>
                  <a:lnTo>
                    <a:pt x="231" y="33"/>
                  </a:lnTo>
                  <a:lnTo>
                    <a:pt x="231" y="35"/>
                  </a:lnTo>
                  <a:lnTo>
                    <a:pt x="230" y="35"/>
                  </a:lnTo>
                  <a:lnTo>
                    <a:pt x="230" y="34"/>
                  </a:lnTo>
                  <a:lnTo>
                    <a:pt x="227" y="34"/>
                  </a:lnTo>
                  <a:lnTo>
                    <a:pt x="226" y="36"/>
                  </a:lnTo>
                  <a:lnTo>
                    <a:pt x="221" y="36"/>
                  </a:lnTo>
                  <a:lnTo>
                    <a:pt x="220" y="34"/>
                  </a:lnTo>
                  <a:lnTo>
                    <a:pt x="216" y="34"/>
                  </a:lnTo>
                  <a:lnTo>
                    <a:pt x="215" y="35"/>
                  </a:lnTo>
                  <a:lnTo>
                    <a:pt x="213" y="35"/>
                  </a:lnTo>
                  <a:lnTo>
                    <a:pt x="214" y="34"/>
                  </a:lnTo>
                  <a:lnTo>
                    <a:pt x="213" y="31"/>
                  </a:lnTo>
                  <a:lnTo>
                    <a:pt x="221" y="30"/>
                  </a:lnTo>
                  <a:lnTo>
                    <a:pt x="221" y="29"/>
                  </a:lnTo>
                  <a:lnTo>
                    <a:pt x="213" y="30"/>
                  </a:lnTo>
                  <a:lnTo>
                    <a:pt x="210" y="28"/>
                  </a:lnTo>
                  <a:lnTo>
                    <a:pt x="208" y="29"/>
                  </a:lnTo>
                  <a:lnTo>
                    <a:pt x="204" y="29"/>
                  </a:lnTo>
                  <a:lnTo>
                    <a:pt x="203" y="29"/>
                  </a:lnTo>
                  <a:lnTo>
                    <a:pt x="203" y="31"/>
                  </a:lnTo>
                  <a:lnTo>
                    <a:pt x="203" y="33"/>
                  </a:lnTo>
                  <a:lnTo>
                    <a:pt x="204" y="34"/>
                  </a:lnTo>
                  <a:lnTo>
                    <a:pt x="202" y="35"/>
                  </a:lnTo>
                  <a:lnTo>
                    <a:pt x="201" y="36"/>
                  </a:lnTo>
                  <a:lnTo>
                    <a:pt x="201" y="34"/>
                  </a:lnTo>
                  <a:lnTo>
                    <a:pt x="198" y="34"/>
                  </a:lnTo>
                  <a:lnTo>
                    <a:pt x="198" y="36"/>
                  </a:lnTo>
                  <a:lnTo>
                    <a:pt x="197" y="36"/>
                  </a:lnTo>
                  <a:lnTo>
                    <a:pt x="197" y="33"/>
                  </a:lnTo>
                  <a:lnTo>
                    <a:pt x="189" y="33"/>
                  </a:lnTo>
                  <a:lnTo>
                    <a:pt x="188" y="31"/>
                  </a:lnTo>
                  <a:lnTo>
                    <a:pt x="186" y="28"/>
                  </a:lnTo>
                  <a:lnTo>
                    <a:pt x="189" y="28"/>
                  </a:lnTo>
                  <a:lnTo>
                    <a:pt x="183" y="28"/>
                  </a:lnTo>
                  <a:lnTo>
                    <a:pt x="186" y="28"/>
                  </a:lnTo>
                  <a:lnTo>
                    <a:pt x="186" y="31"/>
                  </a:lnTo>
                  <a:lnTo>
                    <a:pt x="179" y="31"/>
                  </a:lnTo>
                  <a:lnTo>
                    <a:pt x="179" y="29"/>
                  </a:lnTo>
                  <a:lnTo>
                    <a:pt x="174" y="29"/>
                  </a:lnTo>
                  <a:lnTo>
                    <a:pt x="173" y="27"/>
                  </a:lnTo>
                  <a:lnTo>
                    <a:pt x="171" y="27"/>
                  </a:lnTo>
                  <a:lnTo>
                    <a:pt x="171" y="29"/>
                  </a:lnTo>
                  <a:lnTo>
                    <a:pt x="168" y="29"/>
                  </a:lnTo>
                  <a:lnTo>
                    <a:pt x="167" y="27"/>
                  </a:lnTo>
                  <a:lnTo>
                    <a:pt x="166" y="27"/>
                  </a:lnTo>
                  <a:lnTo>
                    <a:pt x="166" y="29"/>
                  </a:lnTo>
                  <a:lnTo>
                    <a:pt x="164" y="29"/>
                  </a:lnTo>
                  <a:lnTo>
                    <a:pt x="161" y="29"/>
                  </a:lnTo>
                  <a:lnTo>
                    <a:pt x="161" y="22"/>
                  </a:lnTo>
                  <a:lnTo>
                    <a:pt x="161" y="20"/>
                  </a:lnTo>
                  <a:lnTo>
                    <a:pt x="159" y="19"/>
                  </a:lnTo>
                  <a:lnTo>
                    <a:pt x="158" y="19"/>
                  </a:lnTo>
                  <a:lnTo>
                    <a:pt x="156" y="20"/>
                  </a:lnTo>
                  <a:lnTo>
                    <a:pt x="156" y="25"/>
                  </a:lnTo>
                  <a:lnTo>
                    <a:pt x="155" y="25"/>
                  </a:lnTo>
                  <a:lnTo>
                    <a:pt x="155" y="22"/>
                  </a:lnTo>
                  <a:lnTo>
                    <a:pt x="154" y="22"/>
                  </a:lnTo>
                  <a:lnTo>
                    <a:pt x="154" y="17"/>
                  </a:lnTo>
                  <a:lnTo>
                    <a:pt x="155" y="18"/>
                  </a:lnTo>
                  <a:lnTo>
                    <a:pt x="155" y="17"/>
                  </a:lnTo>
                  <a:lnTo>
                    <a:pt x="158" y="16"/>
                  </a:lnTo>
                  <a:lnTo>
                    <a:pt x="155" y="16"/>
                  </a:lnTo>
                  <a:lnTo>
                    <a:pt x="155" y="14"/>
                  </a:lnTo>
                  <a:lnTo>
                    <a:pt x="154" y="16"/>
                  </a:lnTo>
                  <a:lnTo>
                    <a:pt x="152" y="16"/>
                  </a:lnTo>
                  <a:lnTo>
                    <a:pt x="150" y="16"/>
                  </a:lnTo>
                  <a:lnTo>
                    <a:pt x="150" y="17"/>
                  </a:lnTo>
                  <a:lnTo>
                    <a:pt x="153" y="17"/>
                  </a:lnTo>
                  <a:lnTo>
                    <a:pt x="153" y="22"/>
                  </a:lnTo>
                  <a:lnTo>
                    <a:pt x="141" y="22"/>
                  </a:lnTo>
                  <a:lnTo>
                    <a:pt x="138" y="19"/>
                  </a:lnTo>
                  <a:lnTo>
                    <a:pt x="134" y="19"/>
                  </a:lnTo>
                  <a:lnTo>
                    <a:pt x="134" y="13"/>
                  </a:lnTo>
                  <a:lnTo>
                    <a:pt x="138" y="13"/>
                  </a:lnTo>
                  <a:lnTo>
                    <a:pt x="132" y="13"/>
                  </a:lnTo>
                  <a:lnTo>
                    <a:pt x="131" y="10"/>
                  </a:lnTo>
                  <a:lnTo>
                    <a:pt x="130" y="5"/>
                  </a:lnTo>
                  <a:lnTo>
                    <a:pt x="134" y="8"/>
                  </a:lnTo>
                  <a:lnTo>
                    <a:pt x="136" y="8"/>
                  </a:lnTo>
                  <a:lnTo>
                    <a:pt x="131" y="1"/>
                  </a:lnTo>
                  <a:lnTo>
                    <a:pt x="129" y="1"/>
                  </a:lnTo>
                  <a:lnTo>
                    <a:pt x="130" y="4"/>
                  </a:lnTo>
                  <a:lnTo>
                    <a:pt x="125" y="4"/>
                  </a:lnTo>
                  <a:lnTo>
                    <a:pt x="125" y="5"/>
                  </a:lnTo>
                  <a:lnTo>
                    <a:pt x="129" y="5"/>
                  </a:lnTo>
                  <a:lnTo>
                    <a:pt x="129" y="13"/>
                  </a:lnTo>
                  <a:lnTo>
                    <a:pt x="129" y="28"/>
                  </a:lnTo>
                  <a:lnTo>
                    <a:pt x="124" y="28"/>
                  </a:lnTo>
                  <a:lnTo>
                    <a:pt x="124" y="29"/>
                  </a:lnTo>
                  <a:lnTo>
                    <a:pt x="119" y="29"/>
                  </a:lnTo>
                  <a:lnTo>
                    <a:pt x="119" y="34"/>
                  </a:lnTo>
                  <a:lnTo>
                    <a:pt x="119" y="30"/>
                  </a:lnTo>
                  <a:lnTo>
                    <a:pt x="115" y="30"/>
                  </a:lnTo>
                  <a:lnTo>
                    <a:pt x="115" y="34"/>
                  </a:lnTo>
                  <a:lnTo>
                    <a:pt x="114" y="34"/>
                  </a:lnTo>
                  <a:lnTo>
                    <a:pt x="114" y="20"/>
                  </a:lnTo>
                  <a:lnTo>
                    <a:pt x="101" y="20"/>
                  </a:lnTo>
                  <a:lnTo>
                    <a:pt x="103" y="22"/>
                  </a:lnTo>
                  <a:lnTo>
                    <a:pt x="103" y="23"/>
                  </a:lnTo>
                  <a:lnTo>
                    <a:pt x="100" y="23"/>
                  </a:lnTo>
                  <a:lnTo>
                    <a:pt x="99" y="0"/>
                  </a:lnTo>
                  <a:lnTo>
                    <a:pt x="97" y="12"/>
                  </a:lnTo>
                  <a:lnTo>
                    <a:pt x="95" y="12"/>
                  </a:lnTo>
                  <a:lnTo>
                    <a:pt x="95" y="13"/>
                  </a:lnTo>
                  <a:lnTo>
                    <a:pt x="97" y="13"/>
                  </a:lnTo>
                  <a:lnTo>
                    <a:pt x="95" y="23"/>
                  </a:lnTo>
                  <a:lnTo>
                    <a:pt x="94" y="23"/>
                  </a:lnTo>
                  <a:lnTo>
                    <a:pt x="94" y="33"/>
                  </a:lnTo>
                  <a:lnTo>
                    <a:pt x="88" y="33"/>
                  </a:lnTo>
                  <a:lnTo>
                    <a:pt x="89" y="31"/>
                  </a:lnTo>
                  <a:lnTo>
                    <a:pt x="87" y="31"/>
                  </a:lnTo>
                  <a:lnTo>
                    <a:pt x="85" y="31"/>
                  </a:lnTo>
                  <a:lnTo>
                    <a:pt x="82" y="31"/>
                  </a:lnTo>
                  <a:lnTo>
                    <a:pt x="84" y="31"/>
                  </a:lnTo>
                  <a:lnTo>
                    <a:pt x="84" y="33"/>
                  </a:lnTo>
                  <a:lnTo>
                    <a:pt x="64" y="33"/>
                  </a:lnTo>
                  <a:lnTo>
                    <a:pt x="63" y="33"/>
                  </a:lnTo>
                  <a:lnTo>
                    <a:pt x="60" y="33"/>
                  </a:lnTo>
                  <a:lnTo>
                    <a:pt x="60" y="36"/>
                  </a:lnTo>
                  <a:lnTo>
                    <a:pt x="57" y="36"/>
                  </a:lnTo>
                  <a:lnTo>
                    <a:pt x="57" y="34"/>
                  </a:lnTo>
                  <a:lnTo>
                    <a:pt x="59" y="34"/>
                  </a:lnTo>
                  <a:lnTo>
                    <a:pt x="59" y="33"/>
                  </a:lnTo>
                  <a:lnTo>
                    <a:pt x="55" y="33"/>
                  </a:lnTo>
                  <a:lnTo>
                    <a:pt x="54" y="33"/>
                  </a:lnTo>
                  <a:lnTo>
                    <a:pt x="53" y="33"/>
                  </a:lnTo>
                  <a:lnTo>
                    <a:pt x="55" y="34"/>
                  </a:lnTo>
                  <a:lnTo>
                    <a:pt x="55" y="36"/>
                  </a:lnTo>
                  <a:lnTo>
                    <a:pt x="47" y="36"/>
                  </a:lnTo>
                  <a:lnTo>
                    <a:pt x="47" y="40"/>
                  </a:lnTo>
                  <a:lnTo>
                    <a:pt x="43" y="40"/>
                  </a:lnTo>
                  <a:lnTo>
                    <a:pt x="43" y="39"/>
                  </a:lnTo>
                  <a:lnTo>
                    <a:pt x="38" y="39"/>
                  </a:lnTo>
                  <a:lnTo>
                    <a:pt x="36" y="39"/>
                  </a:lnTo>
                  <a:lnTo>
                    <a:pt x="37" y="39"/>
                  </a:lnTo>
                  <a:lnTo>
                    <a:pt x="38" y="39"/>
                  </a:lnTo>
                  <a:lnTo>
                    <a:pt x="40" y="34"/>
                  </a:lnTo>
                  <a:lnTo>
                    <a:pt x="37" y="33"/>
                  </a:lnTo>
                  <a:lnTo>
                    <a:pt x="35" y="33"/>
                  </a:lnTo>
                  <a:lnTo>
                    <a:pt x="34" y="31"/>
                  </a:lnTo>
                  <a:lnTo>
                    <a:pt x="29" y="34"/>
                  </a:lnTo>
                  <a:lnTo>
                    <a:pt x="20" y="34"/>
                  </a:lnTo>
                  <a:lnTo>
                    <a:pt x="20" y="35"/>
                  </a:lnTo>
                  <a:lnTo>
                    <a:pt x="29" y="35"/>
                  </a:lnTo>
                  <a:lnTo>
                    <a:pt x="29" y="37"/>
                  </a:lnTo>
                  <a:lnTo>
                    <a:pt x="32" y="37"/>
                  </a:lnTo>
                  <a:lnTo>
                    <a:pt x="32" y="39"/>
                  </a:lnTo>
                  <a:lnTo>
                    <a:pt x="28" y="39"/>
                  </a:lnTo>
                  <a:lnTo>
                    <a:pt x="26" y="37"/>
                  </a:lnTo>
                  <a:lnTo>
                    <a:pt x="20" y="37"/>
                  </a:lnTo>
                  <a:lnTo>
                    <a:pt x="20" y="40"/>
                  </a:lnTo>
                  <a:lnTo>
                    <a:pt x="18" y="40"/>
                  </a:lnTo>
                  <a:lnTo>
                    <a:pt x="18" y="39"/>
                  </a:lnTo>
                  <a:lnTo>
                    <a:pt x="16" y="37"/>
                  </a:lnTo>
                  <a:lnTo>
                    <a:pt x="16" y="40"/>
                  </a:lnTo>
                  <a:lnTo>
                    <a:pt x="12" y="40"/>
                  </a:lnTo>
                  <a:lnTo>
                    <a:pt x="11" y="40"/>
                  </a:lnTo>
                  <a:lnTo>
                    <a:pt x="10" y="40"/>
                  </a:lnTo>
                  <a:lnTo>
                    <a:pt x="6" y="40"/>
                  </a:lnTo>
                  <a:lnTo>
                    <a:pt x="6" y="39"/>
                  </a:lnTo>
                  <a:lnTo>
                    <a:pt x="2" y="39"/>
                  </a:lnTo>
                  <a:lnTo>
                    <a:pt x="2" y="40"/>
                  </a:lnTo>
                  <a:lnTo>
                    <a:pt x="4" y="40"/>
                  </a:lnTo>
                  <a:lnTo>
                    <a:pt x="0" y="40"/>
                  </a:lnTo>
                  <a:lnTo>
                    <a:pt x="4" y="47"/>
                  </a:lnTo>
                  <a:lnTo>
                    <a:pt x="249" y="47"/>
                  </a:lnTo>
                  <a:lnTo>
                    <a:pt x="250" y="4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grpSp>
      <p:grpSp>
        <p:nvGrpSpPr>
          <p:cNvPr id="323959" name="Group 375"/>
          <p:cNvGrpSpPr>
            <a:grpSpLocks/>
          </p:cNvGrpSpPr>
          <p:nvPr/>
        </p:nvGrpSpPr>
        <p:grpSpPr bwMode="auto">
          <a:xfrm>
            <a:off x="3492499" y="2619375"/>
            <a:ext cx="558799" cy="190500"/>
            <a:chOff x="1240" y="1650"/>
            <a:chExt cx="352" cy="120"/>
          </a:xfrm>
        </p:grpSpPr>
        <p:sp>
          <p:nvSpPr>
            <p:cNvPr id="323960" name="Freeform 376"/>
            <p:cNvSpPr>
              <a:spLocks/>
            </p:cNvSpPr>
            <p:nvPr/>
          </p:nvSpPr>
          <p:spPr bwMode="auto">
            <a:xfrm>
              <a:off x="1371" y="1723"/>
              <a:ext cx="221" cy="47"/>
            </a:xfrm>
            <a:custGeom>
              <a:avLst/>
              <a:gdLst/>
              <a:ahLst/>
              <a:cxnLst>
                <a:cxn ang="0">
                  <a:pos x="12" y="33"/>
                </a:cxn>
                <a:cxn ang="0">
                  <a:pos x="34" y="32"/>
                </a:cxn>
                <a:cxn ang="0">
                  <a:pos x="38" y="33"/>
                </a:cxn>
                <a:cxn ang="0">
                  <a:pos x="50" y="33"/>
                </a:cxn>
                <a:cxn ang="0">
                  <a:pos x="47" y="28"/>
                </a:cxn>
                <a:cxn ang="0">
                  <a:pos x="54" y="28"/>
                </a:cxn>
                <a:cxn ang="0">
                  <a:pos x="57" y="33"/>
                </a:cxn>
                <a:cxn ang="0">
                  <a:pos x="65" y="27"/>
                </a:cxn>
                <a:cxn ang="0">
                  <a:pos x="65" y="27"/>
                </a:cxn>
                <a:cxn ang="0">
                  <a:pos x="70" y="25"/>
                </a:cxn>
                <a:cxn ang="0">
                  <a:pos x="72" y="26"/>
                </a:cxn>
                <a:cxn ang="0">
                  <a:pos x="71" y="21"/>
                </a:cxn>
                <a:cxn ang="0">
                  <a:pos x="72" y="21"/>
                </a:cxn>
                <a:cxn ang="0">
                  <a:pos x="73" y="17"/>
                </a:cxn>
                <a:cxn ang="0">
                  <a:pos x="76" y="21"/>
                </a:cxn>
                <a:cxn ang="0">
                  <a:pos x="76" y="22"/>
                </a:cxn>
                <a:cxn ang="0">
                  <a:pos x="85" y="27"/>
                </a:cxn>
                <a:cxn ang="0">
                  <a:pos x="84" y="24"/>
                </a:cxn>
                <a:cxn ang="0">
                  <a:pos x="90" y="17"/>
                </a:cxn>
                <a:cxn ang="0">
                  <a:pos x="88" y="13"/>
                </a:cxn>
                <a:cxn ang="0">
                  <a:pos x="94" y="14"/>
                </a:cxn>
                <a:cxn ang="0">
                  <a:pos x="94" y="20"/>
                </a:cxn>
                <a:cxn ang="0">
                  <a:pos x="94" y="22"/>
                </a:cxn>
                <a:cxn ang="0">
                  <a:pos x="95" y="25"/>
                </a:cxn>
                <a:cxn ang="0">
                  <a:pos x="96" y="31"/>
                </a:cxn>
                <a:cxn ang="0">
                  <a:pos x="100" y="32"/>
                </a:cxn>
                <a:cxn ang="0">
                  <a:pos x="119" y="17"/>
                </a:cxn>
                <a:cxn ang="0">
                  <a:pos x="121" y="7"/>
                </a:cxn>
                <a:cxn ang="0">
                  <a:pos x="118" y="0"/>
                </a:cxn>
                <a:cxn ang="0">
                  <a:pos x="127" y="8"/>
                </a:cxn>
                <a:cxn ang="0">
                  <a:pos x="123" y="15"/>
                </a:cxn>
                <a:cxn ang="0">
                  <a:pos x="127" y="17"/>
                </a:cxn>
                <a:cxn ang="0">
                  <a:pos x="127" y="25"/>
                </a:cxn>
                <a:cxn ang="0">
                  <a:pos x="130" y="31"/>
                </a:cxn>
                <a:cxn ang="0">
                  <a:pos x="142" y="25"/>
                </a:cxn>
                <a:cxn ang="0">
                  <a:pos x="150" y="33"/>
                </a:cxn>
                <a:cxn ang="0">
                  <a:pos x="150" y="26"/>
                </a:cxn>
                <a:cxn ang="0">
                  <a:pos x="151" y="22"/>
                </a:cxn>
                <a:cxn ang="0">
                  <a:pos x="155" y="24"/>
                </a:cxn>
                <a:cxn ang="0">
                  <a:pos x="155" y="26"/>
                </a:cxn>
                <a:cxn ang="0">
                  <a:pos x="160" y="33"/>
                </a:cxn>
                <a:cxn ang="0">
                  <a:pos x="166" y="34"/>
                </a:cxn>
                <a:cxn ang="0">
                  <a:pos x="170" y="35"/>
                </a:cxn>
                <a:cxn ang="0">
                  <a:pos x="171" y="32"/>
                </a:cxn>
                <a:cxn ang="0">
                  <a:pos x="177" y="32"/>
                </a:cxn>
                <a:cxn ang="0">
                  <a:pos x="178" y="35"/>
                </a:cxn>
                <a:cxn ang="0">
                  <a:pos x="189" y="32"/>
                </a:cxn>
                <a:cxn ang="0">
                  <a:pos x="192" y="40"/>
                </a:cxn>
                <a:cxn ang="0">
                  <a:pos x="219" y="45"/>
                </a:cxn>
              </a:cxnLst>
              <a:rect l="0" t="0" r="r" b="b"/>
              <a:pathLst>
                <a:path w="221" h="47">
                  <a:moveTo>
                    <a:pt x="12" y="46"/>
                  </a:moveTo>
                  <a:lnTo>
                    <a:pt x="0" y="33"/>
                  </a:lnTo>
                  <a:lnTo>
                    <a:pt x="10" y="33"/>
                  </a:lnTo>
                  <a:lnTo>
                    <a:pt x="12" y="33"/>
                  </a:lnTo>
                  <a:lnTo>
                    <a:pt x="26" y="35"/>
                  </a:lnTo>
                  <a:lnTo>
                    <a:pt x="29" y="35"/>
                  </a:lnTo>
                  <a:lnTo>
                    <a:pt x="29" y="32"/>
                  </a:lnTo>
                  <a:lnTo>
                    <a:pt x="34" y="32"/>
                  </a:lnTo>
                  <a:lnTo>
                    <a:pt x="34" y="37"/>
                  </a:lnTo>
                  <a:lnTo>
                    <a:pt x="35" y="37"/>
                  </a:lnTo>
                  <a:lnTo>
                    <a:pt x="36" y="33"/>
                  </a:lnTo>
                  <a:lnTo>
                    <a:pt x="38" y="33"/>
                  </a:lnTo>
                  <a:lnTo>
                    <a:pt x="40" y="32"/>
                  </a:lnTo>
                  <a:lnTo>
                    <a:pt x="42" y="32"/>
                  </a:lnTo>
                  <a:lnTo>
                    <a:pt x="42" y="33"/>
                  </a:lnTo>
                  <a:lnTo>
                    <a:pt x="50" y="33"/>
                  </a:lnTo>
                  <a:lnTo>
                    <a:pt x="49" y="32"/>
                  </a:lnTo>
                  <a:lnTo>
                    <a:pt x="50" y="29"/>
                  </a:lnTo>
                  <a:lnTo>
                    <a:pt x="47" y="29"/>
                  </a:lnTo>
                  <a:lnTo>
                    <a:pt x="47" y="28"/>
                  </a:lnTo>
                  <a:lnTo>
                    <a:pt x="48" y="28"/>
                  </a:lnTo>
                  <a:lnTo>
                    <a:pt x="49" y="28"/>
                  </a:lnTo>
                  <a:lnTo>
                    <a:pt x="52" y="28"/>
                  </a:lnTo>
                  <a:lnTo>
                    <a:pt x="54" y="28"/>
                  </a:lnTo>
                  <a:lnTo>
                    <a:pt x="53" y="29"/>
                  </a:lnTo>
                  <a:lnTo>
                    <a:pt x="52" y="29"/>
                  </a:lnTo>
                  <a:lnTo>
                    <a:pt x="52" y="33"/>
                  </a:lnTo>
                  <a:lnTo>
                    <a:pt x="57" y="33"/>
                  </a:lnTo>
                  <a:lnTo>
                    <a:pt x="58" y="31"/>
                  </a:lnTo>
                  <a:lnTo>
                    <a:pt x="65" y="31"/>
                  </a:lnTo>
                  <a:lnTo>
                    <a:pt x="65" y="28"/>
                  </a:lnTo>
                  <a:lnTo>
                    <a:pt x="65" y="27"/>
                  </a:lnTo>
                  <a:lnTo>
                    <a:pt x="64" y="26"/>
                  </a:lnTo>
                  <a:lnTo>
                    <a:pt x="66" y="26"/>
                  </a:lnTo>
                  <a:lnTo>
                    <a:pt x="66" y="27"/>
                  </a:lnTo>
                  <a:lnTo>
                    <a:pt x="65" y="27"/>
                  </a:lnTo>
                  <a:lnTo>
                    <a:pt x="67" y="27"/>
                  </a:lnTo>
                  <a:lnTo>
                    <a:pt x="67" y="26"/>
                  </a:lnTo>
                  <a:lnTo>
                    <a:pt x="67" y="25"/>
                  </a:lnTo>
                  <a:lnTo>
                    <a:pt x="70" y="25"/>
                  </a:lnTo>
                  <a:lnTo>
                    <a:pt x="70" y="26"/>
                  </a:lnTo>
                  <a:lnTo>
                    <a:pt x="70" y="27"/>
                  </a:lnTo>
                  <a:lnTo>
                    <a:pt x="71" y="27"/>
                  </a:lnTo>
                  <a:lnTo>
                    <a:pt x="72" y="26"/>
                  </a:lnTo>
                  <a:lnTo>
                    <a:pt x="73" y="24"/>
                  </a:lnTo>
                  <a:lnTo>
                    <a:pt x="72" y="21"/>
                  </a:lnTo>
                  <a:lnTo>
                    <a:pt x="71" y="24"/>
                  </a:lnTo>
                  <a:lnTo>
                    <a:pt x="71" y="21"/>
                  </a:lnTo>
                  <a:lnTo>
                    <a:pt x="70" y="21"/>
                  </a:lnTo>
                  <a:lnTo>
                    <a:pt x="71" y="21"/>
                  </a:lnTo>
                  <a:lnTo>
                    <a:pt x="71" y="19"/>
                  </a:lnTo>
                  <a:lnTo>
                    <a:pt x="72" y="21"/>
                  </a:lnTo>
                  <a:lnTo>
                    <a:pt x="73" y="21"/>
                  </a:lnTo>
                  <a:lnTo>
                    <a:pt x="73" y="19"/>
                  </a:lnTo>
                  <a:lnTo>
                    <a:pt x="72" y="18"/>
                  </a:lnTo>
                  <a:lnTo>
                    <a:pt x="73" y="17"/>
                  </a:lnTo>
                  <a:lnTo>
                    <a:pt x="75" y="17"/>
                  </a:lnTo>
                  <a:lnTo>
                    <a:pt x="77" y="17"/>
                  </a:lnTo>
                  <a:lnTo>
                    <a:pt x="76" y="18"/>
                  </a:lnTo>
                  <a:lnTo>
                    <a:pt x="76" y="21"/>
                  </a:lnTo>
                  <a:lnTo>
                    <a:pt x="78" y="21"/>
                  </a:lnTo>
                  <a:lnTo>
                    <a:pt x="77" y="21"/>
                  </a:lnTo>
                  <a:lnTo>
                    <a:pt x="76" y="21"/>
                  </a:lnTo>
                  <a:lnTo>
                    <a:pt x="76" y="22"/>
                  </a:lnTo>
                  <a:lnTo>
                    <a:pt x="76" y="25"/>
                  </a:lnTo>
                  <a:lnTo>
                    <a:pt x="76" y="26"/>
                  </a:lnTo>
                  <a:lnTo>
                    <a:pt x="77" y="27"/>
                  </a:lnTo>
                  <a:lnTo>
                    <a:pt x="85" y="27"/>
                  </a:lnTo>
                  <a:lnTo>
                    <a:pt x="85" y="25"/>
                  </a:lnTo>
                  <a:lnTo>
                    <a:pt x="84" y="25"/>
                  </a:lnTo>
                  <a:lnTo>
                    <a:pt x="83" y="25"/>
                  </a:lnTo>
                  <a:lnTo>
                    <a:pt x="84" y="24"/>
                  </a:lnTo>
                  <a:lnTo>
                    <a:pt x="88" y="24"/>
                  </a:lnTo>
                  <a:lnTo>
                    <a:pt x="89" y="19"/>
                  </a:lnTo>
                  <a:lnTo>
                    <a:pt x="88" y="17"/>
                  </a:lnTo>
                  <a:lnTo>
                    <a:pt x="90" y="17"/>
                  </a:lnTo>
                  <a:lnTo>
                    <a:pt x="91" y="17"/>
                  </a:lnTo>
                  <a:lnTo>
                    <a:pt x="91" y="14"/>
                  </a:lnTo>
                  <a:lnTo>
                    <a:pt x="88" y="15"/>
                  </a:lnTo>
                  <a:lnTo>
                    <a:pt x="88" y="13"/>
                  </a:lnTo>
                  <a:lnTo>
                    <a:pt x="91" y="13"/>
                  </a:lnTo>
                  <a:lnTo>
                    <a:pt x="93" y="12"/>
                  </a:lnTo>
                  <a:lnTo>
                    <a:pt x="93" y="13"/>
                  </a:lnTo>
                  <a:lnTo>
                    <a:pt x="94" y="14"/>
                  </a:lnTo>
                  <a:lnTo>
                    <a:pt x="93" y="14"/>
                  </a:lnTo>
                  <a:lnTo>
                    <a:pt x="93" y="17"/>
                  </a:lnTo>
                  <a:lnTo>
                    <a:pt x="94" y="18"/>
                  </a:lnTo>
                  <a:lnTo>
                    <a:pt x="94" y="20"/>
                  </a:lnTo>
                  <a:lnTo>
                    <a:pt x="93" y="20"/>
                  </a:lnTo>
                  <a:lnTo>
                    <a:pt x="91" y="24"/>
                  </a:lnTo>
                  <a:lnTo>
                    <a:pt x="94" y="24"/>
                  </a:lnTo>
                  <a:lnTo>
                    <a:pt x="94" y="22"/>
                  </a:lnTo>
                  <a:lnTo>
                    <a:pt x="97" y="14"/>
                  </a:lnTo>
                  <a:lnTo>
                    <a:pt x="97" y="15"/>
                  </a:lnTo>
                  <a:lnTo>
                    <a:pt x="95" y="21"/>
                  </a:lnTo>
                  <a:lnTo>
                    <a:pt x="95" y="25"/>
                  </a:lnTo>
                  <a:lnTo>
                    <a:pt x="94" y="25"/>
                  </a:lnTo>
                  <a:lnTo>
                    <a:pt x="94" y="29"/>
                  </a:lnTo>
                  <a:lnTo>
                    <a:pt x="94" y="31"/>
                  </a:lnTo>
                  <a:lnTo>
                    <a:pt x="96" y="31"/>
                  </a:lnTo>
                  <a:lnTo>
                    <a:pt x="99" y="33"/>
                  </a:lnTo>
                  <a:lnTo>
                    <a:pt x="99" y="35"/>
                  </a:lnTo>
                  <a:lnTo>
                    <a:pt x="100" y="35"/>
                  </a:lnTo>
                  <a:lnTo>
                    <a:pt x="100" y="32"/>
                  </a:lnTo>
                  <a:lnTo>
                    <a:pt x="103" y="32"/>
                  </a:lnTo>
                  <a:lnTo>
                    <a:pt x="103" y="28"/>
                  </a:lnTo>
                  <a:lnTo>
                    <a:pt x="115" y="28"/>
                  </a:lnTo>
                  <a:lnTo>
                    <a:pt x="119" y="17"/>
                  </a:lnTo>
                  <a:lnTo>
                    <a:pt x="113" y="15"/>
                  </a:lnTo>
                  <a:lnTo>
                    <a:pt x="119" y="15"/>
                  </a:lnTo>
                  <a:lnTo>
                    <a:pt x="120" y="14"/>
                  </a:lnTo>
                  <a:lnTo>
                    <a:pt x="121" y="7"/>
                  </a:lnTo>
                  <a:lnTo>
                    <a:pt x="120" y="7"/>
                  </a:lnTo>
                  <a:lnTo>
                    <a:pt x="119" y="11"/>
                  </a:lnTo>
                  <a:lnTo>
                    <a:pt x="115" y="9"/>
                  </a:lnTo>
                  <a:lnTo>
                    <a:pt x="118" y="0"/>
                  </a:lnTo>
                  <a:lnTo>
                    <a:pt x="123" y="1"/>
                  </a:lnTo>
                  <a:lnTo>
                    <a:pt x="120" y="6"/>
                  </a:lnTo>
                  <a:lnTo>
                    <a:pt x="123" y="6"/>
                  </a:lnTo>
                  <a:lnTo>
                    <a:pt x="127" y="8"/>
                  </a:lnTo>
                  <a:lnTo>
                    <a:pt x="127" y="9"/>
                  </a:lnTo>
                  <a:lnTo>
                    <a:pt x="125" y="9"/>
                  </a:lnTo>
                  <a:lnTo>
                    <a:pt x="123" y="7"/>
                  </a:lnTo>
                  <a:lnTo>
                    <a:pt x="123" y="15"/>
                  </a:lnTo>
                  <a:lnTo>
                    <a:pt x="124" y="18"/>
                  </a:lnTo>
                  <a:lnTo>
                    <a:pt x="125" y="18"/>
                  </a:lnTo>
                  <a:lnTo>
                    <a:pt x="125" y="17"/>
                  </a:lnTo>
                  <a:lnTo>
                    <a:pt x="127" y="17"/>
                  </a:lnTo>
                  <a:lnTo>
                    <a:pt x="127" y="18"/>
                  </a:lnTo>
                  <a:lnTo>
                    <a:pt x="124" y="18"/>
                  </a:lnTo>
                  <a:lnTo>
                    <a:pt x="124" y="21"/>
                  </a:lnTo>
                  <a:lnTo>
                    <a:pt x="127" y="25"/>
                  </a:lnTo>
                  <a:lnTo>
                    <a:pt x="129" y="26"/>
                  </a:lnTo>
                  <a:lnTo>
                    <a:pt x="127" y="28"/>
                  </a:lnTo>
                  <a:lnTo>
                    <a:pt x="127" y="31"/>
                  </a:lnTo>
                  <a:lnTo>
                    <a:pt x="130" y="31"/>
                  </a:lnTo>
                  <a:lnTo>
                    <a:pt x="131" y="22"/>
                  </a:lnTo>
                  <a:lnTo>
                    <a:pt x="131" y="21"/>
                  </a:lnTo>
                  <a:lnTo>
                    <a:pt x="141" y="21"/>
                  </a:lnTo>
                  <a:lnTo>
                    <a:pt x="142" y="25"/>
                  </a:lnTo>
                  <a:lnTo>
                    <a:pt x="143" y="31"/>
                  </a:lnTo>
                  <a:lnTo>
                    <a:pt x="145" y="31"/>
                  </a:lnTo>
                  <a:lnTo>
                    <a:pt x="145" y="33"/>
                  </a:lnTo>
                  <a:lnTo>
                    <a:pt x="150" y="33"/>
                  </a:lnTo>
                  <a:lnTo>
                    <a:pt x="151" y="31"/>
                  </a:lnTo>
                  <a:lnTo>
                    <a:pt x="153" y="31"/>
                  </a:lnTo>
                  <a:lnTo>
                    <a:pt x="153" y="26"/>
                  </a:lnTo>
                  <a:lnTo>
                    <a:pt x="150" y="26"/>
                  </a:lnTo>
                  <a:lnTo>
                    <a:pt x="150" y="25"/>
                  </a:lnTo>
                  <a:lnTo>
                    <a:pt x="154" y="25"/>
                  </a:lnTo>
                  <a:lnTo>
                    <a:pt x="154" y="24"/>
                  </a:lnTo>
                  <a:lnTo>
                    <a:pt x="151" y="22"/>
                  </a:lnTo>
                  <a:lnTo>
                    <a:pt x="153" y="22"/>
                  </a:lnTo>
                  <a:lnTo>
                    <a:pt x="156" y="22"/>
                  </a:lnTo>
                  <a:lnTo>
                    <a:pt x="156" y="24"/>
                  </a:lnTo>
                  <a:lnTo>
                    <a:pt x="155" y="24"/>
                  </a:lnTo>
                  <a:lnTo>
                    <a:pt x="155" y="25"/>
                  </a:lnTo>
                  <a:lnTo>
                    <a:pt x="157" y="24"/>
                  </a:lnTo>
                  <a:lnTo>
                    <a:pt x="157" y="27"/>
                  </a:lnTo>
                  <a:lnTo>
                    <a:pt x="155" y="26"/>
                  </a:lnTo>
                  <a:lnTo>
                    <a:pt x="156" y="31"/>
                  </a:lnTo>
                  <a:lnTo>
                    <a:pt x="157" y="32"/>
                  </a:lnTo>
                  <a:lnTo>
                    <a:pt x="159" y="33"/>
                  </a:lnTo>
                  <a:lnTo>
                    <a:pt x="160" y="33"/>
                  </a:lnTo>
                  <a:lnTo>
                    <a:pt x="160" y="37"/>
                  </a:lnTo>
                  <a:lnTo>
                    <a:pt x="162" y="37"/>
                  </a:lnTo>
                  <a:lnTo>
                    <a:pt x="162" y="34"/>
                  </a:lnTo>
                  <a:lnTo>
                    <a:pt x="166" y="34"/>
                  </a:lnTo>
                  <a:lnTo>
                    <a:pt x="166" y="37"/>
                  </a:lnTo>
                  <a:lnTo>
                    <a:pt x="166" y="34"/>
                  </a:lnTo>
                  <a:lnTo>
                    <a:pt x="170" y="34"/>
                  </a:lnTo>
                  <a:lnTo>
                    <a:pt x="170" y="35"/>
                  </a:lnTo>
                  <a:lnTo>
                    <a:pt x="173" y="35"/>
                  </a:lnTo>
                  <a:lnTo>
                    <a:pt x="173" y="33"/>
                  </a:lnTo>
                  <a:lnTo>
                    <a:pt x="171" y="33"/>
                  </a:lnTo>
                  <a:lnTo>
                    <a:pt x="171" y="32"/>
                  </a:lnTo>
                  <a:lnTo>
                    <a:pt x="173" y="32"/>
                  </a:lnTo>
                  <a:lnTo>
                    <a:pt x="177" y="32"/>
                  </a:lnTo>
                  <a:lnTo>
                    <a:pt x="179" y="32"/>
                  </a:lnTo>
                  <a:lnTo>
                    <a:pt x="177" y="32"/>
                  </a:lnTo>
                  <a:lnTo>
                    <a:pt x="176" y="33"/>
                  </a:lnTo>
                  <a:lnTo>
                    <a:pt x="174" y="33"/>
                  </a:lnTo>
                  <a:lnTo>
                    <a:pt x="174" y="35"/>
                  </a:lnTo>
                  <a:lnTo>
                    <a:pt x="178" y="35"/>
                  </a:lnTo>
                  <a:lnTo>
                    <a:pt x="180" y="34"/>
                  </a:lnTo>
                  <a:lnTo>
                    <a:pt x="188" y="34"/>
                  </a:lnTo>
                  <a:lnTo>
                    <a:pt x="188" y="32"/>
                  </a:lnTo>
                  <a:lnTo>
                    <a:pt x="189" y="32"/>
                  </a:lnTo>
                  <a:lnTo>
                    <a:pt x="189" y="34"/>
                  </a:lnTo>
                  <a:lnTo>
                    <a:pt x="192" y="34"/>
                  </a:lnTo>
                  <a:lnTo>
                    <a:pt x="192" y="37"/>
                  </a:lnTo>
                  <a:lnTo>
                    <a:pt x="192" y="40"/>
                  </a:lnTo>
                  <a:lnTo>
                    <a:pt x="218" y="40"/>
                  </a:lnTo>
                  <a:lnTo>
                    <a:pt x="220" y="40"/>
                  </a:lnTo>
                  <a:lnTo>
                    <a:pt x="219" y="42"/>
                  </a:lnTo>
                  <a:lnTo>
                    <a:pt x="219" y="45"/>
                  </a:lnTo>
                  <a:lnTo>
                    <a:pt x="218" y="46"/>
                  </a:lnTo>
                  <a:lnTo>
                    <a:pt x="12" y="4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61" name="Rectangle 377"/>
            <p:cNvSpPr>
              <a:spLocks noChangeArrowheads="1"/>
            </p:cNvSpPr>
            <p:nvPr/>
          </p:nvSpPr>
          <p:spPr bwMode="auto">
            <a:xfrm>
              <a:off x="1240" y="1650"/>
              <a:ext cx="231" cy="119"/>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KARA</a:t>
              </a:r>
            </a:p>
          </p:txBody>
        </p:sp>
      </p:grpSp>
      <p:sp>
        <p:nvSpPr>
          <p:cNvPr id="323962" name="Freeform 378"/>
          <p:cNvSpPr>
            <a:spLocks/>
          </p:cNvSpPr>
          <p:nvPr/>
        </p:nvSpPr>
        <p:spPr bwMode="auto">
          <a:xfrm>
            <a:off x="1947863" y="3079750"/>
            <a:ext cx="330200" cy="76200"/>
          </a:xfrm>
          <a:custGeom>
            <a:avLst/>
            <a:gdLst/>
            <a:ahLst/>
            <a:cxnLst>
              <a:cxn ang="0">
                <a:pos x="207" y="39"/>
              </a:cxn>
              <a:cxn ang="0">
                <a:pos x="199" y="37"/>
              </a:cxn>
              <a:cxn ang="0">
                <a:pos x="187" y="37"/>
              </a:cxn>
              <a:cxn ang="0">
                <a:pos x="181" y="33"/>
              </a:cxn>
              <a:cxn ang="0">
                <a:pos x="178" y="27"/>
              </a:cxn>
              <a:cxn ang="0">
                <a:pos x="175" y="28"/>
              </a:cxn>
              <a:cxn ang="0">
                <a:pos x="172" y="33"/>
              </a:cxn>
              <a:cxn ang="0">
                <a:pos x="165" y="29"/>
              </a:cxn>
              <a:cxn ang="0">
                <a:pos x="164" y="25"/>
              </a:cxn>
              <a:cxn ang="0">
                <a:pos x="159" y="31"/>
              </a:cxn>
              <a:cxn ang="0">
                <a:pos x="152" y="35"/>
              </a:cxn>
              <a:cxn ang="0">
                <a:pos x="144" y="39"/>
              </a:cxn>
              <a:cxn ang="0">
                <a:pos x="136" y="35"/>
              </a:cxn>
              <a:cxn ang="0">
                <a:pos x="133" y="33"/>
              </a:cxn>
              <a:cxn ang="0">
                <a:pos x="132" y="25"/>
              </a:cxn>
              <a:cxn ang="0">
                <a:pos x="126" y="28"/>
              </a:cxn>
              <a:cxn ang="0">
                <a:pos x="123" y="24"/>
              </a:cxn>
              <a:cxn ang="0">
                <a:pos x="123" y="12"/>
              </a:cxn>
              <a:cxn ang="0">
                <a:pos x="126" y="7"/>
              </a:cxn>
              <a:cxn ang="0">
                <a:pos x="126" y="2"/>
              </a:cxn>
              <a:cxn ang="0">
                <a:pos x="123" y="10"/>
              </a:cxn>
              <a:cxn ang="0">
                <a:pos x="123" y="2"/>
              </a:cxn>
              <a:cxn ang="0">
                <a:pos x="117" y="4"/>
              </a:cxn>
              <a:cxn ang="0">
                <a:pos x="118" y="7"/>
              </a:cxn>
              <a:cxn ang="0">
                <a:pos x="118" y="17"/>
              </a:cxn>
              <a:cxn ang="0">
                <a:pos x="116" y="28"/>
              </a:cxn>
              <a:cxn ang="0">
                <a:pos x="116" y="34"/>
              </a:cxn>
              <a:cxn ang="0">
                <a:pos x="111" y="35"/>
              </a:cxn>
              <a:cxn ang="0">
                <a:pos x="109" y="34"/>
              </a:cxn>
              <a:cxn ang="0">
                <a:pos x="105" y="28"/>
              </a:cxn>
              <a:cxn ang="0">
                <a:pos x="105" y="24"/>
              </a:cxn>
              <a:cxn ang="0">
                <a:pos x="99" y="28"/>
              </a:cxn>
              <a:cxn ang="0">
                <a:pos x="97" y="35"/>
              </a:cxn>
              <a:cxn ang="0">
                <a:pos x="96" y="25"/>
              </a:cxn>
              <a:cxn ang="0">
                <a:pos x="96" y="14"/>
              </a:cxn>
              <a:cxn ang="0">
                <a:pos x="99" y="10"/>
              </a:cxn>
              <a:cxn ang="0">
                <a:pos x="95" y="12"/>
              </a:cxn>
              <a:cxn ang="0">
                <a:pos x="95" y="10"/>
              </a:cxn>
              <a:cxn ang="0">
                <a:pos x="93" y="14"/>
              </a:cxn>
              <a:cxn ang="0">
                <a:pos x="92" y="22"/>
              </a:cxn>
              <a:cxn ang="0">
                <a:pos x="85" y="24"/>
              </a:cxn>
              <a:cxn ang="0">
                <a:pos x="85" y="17"/>
              </a:cxn>
              <a:cxn ang="0">
                <a:pos x="83" y="19"/>
              </a:cxn>
              <a:cxn ang="0">
                <a:pos x="79" y="24"/>
              </a:cxn>
              <a:cxn ang="0">
                <a:pos x="75" y="19"/>
              </a:cxn>
              <a:cxn ang="0">
                <a:pos x="75" y="24"/>
              </a:cxn>
              <a:cxn ang="0">
                <a:pos x="72" y="29"/>
              </a:cxn>
              <a:cxn ang="0">
                <a:pos x="68" y="35"/>
              </a:cxn>
              <a:cxn ang="0">
                <a:pos x="60" y="34"/>
              </a:cxn>
              <a:cxn ang="0">
                <a:pos x="55" y="30"/>
              </a:cxn>
              <a:cxn ang="0">
                <a:pos x="48" y="35"/>
              </a:cxn>
              <a:cxn ang="0">
                <a:pos x="43" y="33"/>
              </a:cxn>
              <a:cxn ang="0">
                <a:pos x="34" y="37"/>
              </a:cxn>
              <a:cxn ang="0">
                <a:pos x="25" y="35"/>
              </a:cxn>
              <a:cxn ang="0">
                <a:pos x="16" y="33"/>
              </a:cxn>
              <a:cxn ang="0">
                <a:pos x="7" y="35"/>
              </a:cxn>
            </a:cxnLst>
            <a:rect l="0" t="0" r="r" b="b"/>
            <a:pathLst>
              <a:path w="208" h="48">
                <a:moveTo>
                  <a:pt x="13" y="47"/>
                </a:moveTo>
                <a:lnTo>
                  <a:pt x="205" y="47"/>
                </a:lnTo>
                <a:lnTo>
                  <a:pt x="206" y="46"/>
                </a:lnTo>
                <a:lnTo>
                  <a:pt x="207" y="42"/>
                </a:lnTo>
                <a:lnTo>
                  <a:pt x="207" y="41"/>
                </a:lnTo>
                <a:lnTo>
                  <a:pt x="207" y="40"/>
                </a:lnTo>
                <a:lnTo>
                  <a:pt x="207" y="39"/>
                </a:lnTo>
                <a:lnTo>
                  <a:pt x="207" y="37"/>
                </a:lnTo>
                <a:lnTo>
                  <a:pt x="206" y="37"/>
                </a:lnTo>
                <a:lnTo>
                  <a:pt x="205" y="37"/>
                </a:lnTo>
                <a:lnTo>
                  <a:pt x="202" y="37"/>
                </a:lnTo>
                <a:lnTo>
                  <a:pt x="201" y="39"/>
                </a:lnTo>
                <a:lnTo>
                  <a:pt x="200" y="37"/>
                </a:lnTo>
                <a:lnTo>
                  <a:pt x="199" y="37"/>
                </a:lnTo>
                <a:lnTo>
                  <a:pt x="196" y="37"/>
                </a:lnTo>
                <a:lnTo>
                  <a:pt x="195" y="37"/>
                </a:lnTo>
                <a:lnTo>
                  <a:pt x="194" y="37"/>
                </a:lnTo>
                <a:lnTo>
                  <a:pt x="191" y="37"/>
                </a:lnTo>
                <a:lnTo>
                  <a:pt x="189" y="37"/>
                </a:lnTo>
                <a:lnTo>
                  <a:pt x="188" y="37"/>
                </a:lnTo>
                <a:lnTo>
                  <a:pt x="187" y="37"/>
                </a:lnTo>
                <a:lnTo>
                  <a:pt x="184" y="37"/>
                </a:lnTo>
                <a:lnTo>
                  <a:pt x="183" y="37"/>
                </a:lnTo>
                <a:lnTo>
                  <a:pt x="182" y="37"/>
                </a:lnTo>
                <a:lnTo>
                  <a:pt x="182" y="36"/>
                </a:lnTo>
                <a:lnTo>
                  <a:pt x="181" y="35"/>
                </a:lnTo>
                <a:lnTo>
                  <a:pt x="182" y="33"/>
                </a:lnTo>
                <a:lnTo>
                  <a:pt x="181" y="33"/>
                </a:lnTo>
                <a:lnTo>
                  <a:pt x="179" y="33"/>
                </a:lnTo>
                <a:lnTo>
                  <a:pt x="178" y="33"/>
                </a:lnTo>
                <a:lnTo>
                  <a:pt x="177" y="31"/>
                </a:lnTo>
                <a:lnTo>
                  <a:pt x="178" y="30"/>
                </a:lnTo>
                <a:lnTo>
                  <a:pt x="178" y="29"/>
                </a:lnTo>
                <a:lnTo>
                  <a:pt x="178" y="28"/>
                </a:lnTo>
                <a:lnTo>
                  <a:pt x="178" y="27"/>
                </a:lnTo>
                <a:lnTo>
                  <a:pt x="178" y="25"/>
                </a:lnTo>
                <a:lnTo>
                  <a:pt x="177" y="24"/>
                </a:lnTo>
                <a:lnTo>
                  <a:pt x="176" y="24"/>
                </a:lnTo>
                <a:lnTo>
                  <a:pt x="175" y="25"/>
                </a:lnTo>
                <a:lnTo>
                  <a:pt x="175" y="27"/>
                </a:lnTo>
                <a:lnTo>
                  <a:pt x="176" y="27"/>
                </a:lnTo>
                <a:lnTo>
                  <a:pt x="175" y="28"/>
                </a:lnTo>
                <a:lnTo>
                  <a:pt x="173" y="28"/>
                </a:lnTo>
                <a:lnTo>
                  <a:pt x="173" y="29"/>
                </a:lnTo>
                <a:lnTo>
                  <a:pt x="175" y="30"/>
                </a:lnTo>
                <a:lnTo>
                  <a:pt x="173" y="31"/>
                </a:lnTo>
                <a:lnTo>
                  <a:pt x="175" y="33"/>
                </a:lnTo>
                <a:lnTo>
                  <a:pt x="173" y="33"/>
                </a:lnTo>
                <a:lnTo>
                  <a:pt x="172" y="33"/>
                </a:lnTo>
                <a:lnTo>
                  <a:pt x="170" y="33"/>
                </a:lnTo>
                <a:lnTo>
                  <a:pt x="169" y="33"/>
                </a:lnTo>
                <a:lnTo>
                  <a:pt x="168" y="33"/>
                </a:lnTo>
                <a:lnTo>
                  <a:pt x="166" y="33"/>
                </a:lnTo>
                <a:lnTo>
                  <a:pt x="165" y="33"/>
                </a:lnTo>
                <a:lnTo>
                  <a:pt x="165" y="31"/>
                </a:lnTo>
                <a:lnTo>
                  <a:pt x="165" y="29"/>
                </a:lnTo>
                <a:lnTo>
                  <a:pt x="165" y="28"/>
                </a:lnTo>
                <a:lnTo>
                  <a:pt x="165" y="25"/>
                </a:lnTo>
                <a:lnTo>
                  <a:pt x="165" y="24"/>
                </a:lnTo>
                <a:lnTo>
                  <a:pt x="165" y="22"/>
                </a:lnTo>
                <a:lnTo>
                  <a:pt x="164" y="22"/>
                </a:lnTo>
                <a:lnTo>
                  <a:pt x="164" y="24"/>
                </a:lnTo>
                <a:lnTo>
                  <a:pt x="164" y="25"/>
                </a:lnTo>
                <a:lnTo>
                  <a:pt x="164" y="28"/>
                </a:lnTo>
                <a:lnTo>
                  <a:pt x="165" y="29"/>
                </a:lnTo>
                <a:lnTo>
                  <a:pt x="165" y="30"/>
                </a:lnTo>
                <a:lnTo>
                  <a:pt x="163" y="33"/>
                </a:lnTo>
                <a:lnTo>
                  <a:pt x="162" y="33"/>
                </a:lnTo>
                <a:lnTo>
                  <a:pt x="160" y="33"/>
                </a:lnTo>
                <a:lnTo>
                  <a:pt x="159" y="31"/>
                </a:lnTo>
                <a:lnTo>
                  <a:pt x="159" y="30"/>
                </a:lnTo>
                <a:lnTo>
                  <a:pt x="158" y="30"/>
                </a:lnTo>
                <a:lnTo>
                  <a:pt x="156" y="30"/>
                </a:lnTo>
                <a:lnTo>
                  <a:pt x="154" y="31"/>
                </a:lnTo>
                <a:lnTo>
                  <a:pt x="153" y="31"/>
                </a:lnTo>
                <a:lnTo>
                  <a:pt x="152" y="33"/>
                </a:lnTo>
                <a:lnTo>
                  <a:pt x="152" y="35"/>
                </a:lnTo>
                <a:lnTo>
                  <a:pt x="151" y="35"/>
                </a:lnTo>
                <a:lnTo>
                  <a:pt x="150" y="35"/>
                </a:lnTo>
                <a:lnTo>
                  <a:pt x="148" y="35"/>
                </a:lnTo>
                <a:lnTo>
                  <a:pt x="146" y="35"/>
                </a:lnTo>
                <a:lnTo>
                  <a:pt x="146" y="37"/>
                </a:lnTo>
                <a:lnTo>
                  <a:pt x="145" y="39"/>
                </a:lnTo>
                <a:lnTo>
                  <a:pt x="144" y="39"/>
                </a:lnTo>
                <a:lnTo>
                  <a:pt x="142" y="37"/>
                </a:lnTo>
                <a:lnTo>
                  <a:pt x="141" y="39"/>
                </a:lnTo>
                <a:lnTo>
                  <a:pt x="140" y="39"/>
                </a:lnTo>
                <a:lnTo>
                  <a:pt x="138" y="39"/>
                </a:lnTo>
                <a:lnTo>
                  <a:pt x="136" y="39"/>
                </a:lnTo>
                <a:lnTo>
                  <a:pt x="136" y="37"/>
                </a:lnTo>
                <a:lnTo>
                  <a:pt x="136" y="35"/>
                </a:lnTo>
                <a:lnTo>
                  <a:pt x="136" y="34"/>
                </a:lnTo>
                <a:lnTo>
                  <a:pt x="136" y="33"/>
                </a:lnTo>
                <a:lnTo>
                  <a:pt x="135" y="33"/>
                </a:lnTo>
                <a:lnTo>
                  <a:pt x="134" y="33"/>
                </a:lnTo>
                <a:lnTo>
                  <a:pt x="134" y="35"/>
                </a:lnTo>
                <a:lnTo>
                  <a:pt x="133" y="35"/>
                </a:lnTo>
                <a:lnTo>
                  <a:pt x="133" y="33"/>
                </a:lnTo>
                <a:lnTo>
                  <a:pt x="133" y="31"/>
                </a:lnTo>
                <a:lnTo>
                  <a:pt x="133" y="30"/>
                </a:lnTo>
                <a:lnTo>
                  <a:pt x="133" y="29"/>
                </a:lnTo>
                <a:lnTo>
                  <a:pt x="133" y="28"/>
                </a:lnTo>
                <a:lnTo>
                  <a:pt x="134" y="28"/>
                </a:lnTo>
                <a:lnTo>
                  <a:pt x="134" y="25"/>
                </a:lnTo>
                <a:lnTo>
                  <a:pt x="132" y="25"/>
                </a:lnTo>
                <a:lnTo>
                  <a:pt x="130" y="25"/>
                </a:lnTo>
                <a:lnTo>
                  <a:pt x="129" y="25"/>
                </a:lnTo>
                <a:lnTo>
                  <a:pt x="128" y="25"/>
                </a:lnTo>
                <a:lnTo>
                  <a:pt x="127" y="25"/>
                </a:lnTo>
                <a:lnTo>
                  <a:pt x="126" y="24"/>
                </a:lnTo>
                <a:lnTo>
                  <a:pt x="126" y="25"/>
                </a:lnTo>
                <a:lnTo>
                  <a:pt x="126" y="28"/>
                </a:lnTo>
                <a:lnTo>
                  <a:pt x="126" y="29"/>
                </a:lnTo>
                <a:lnTo>
                  <a:pt x="126" y="30"/>
                </a:lnTo>
                <a:lnTo>
                  <a:pt x="123" y="29"/>
                </a:lnTo>
                <a:lnTo>
                  <a:pt x="123" y="28"/>
                </a:lnTo>
                <a:lnTo>
                  <a:pt x="123" y="27"/>
                </a:lnTo>
                <a:lnTo>
                  <a:pt x="123" y="25"/>
                </a:lnTo>
                <a:lnTo>
                  <a:pt x="123" y="24"/>
                </a:lnTo>
                <a:lnTo>
                  <a:pt x="123" y="23"/>
                </a:lnTo>
                <a:lnTo>
                  <a:pt x="123" y="22"/>
                </a:lnTo>
                <a:lnTo>
                  <a:pt x="123" y="20"/>
                </a:lnTo>
                <a:lnTo>
                  <a:pt x="123" y="19"/>
                </a:lnTo>
                <a:lnTo>
                  <a:pt x="123" y="17"/>
                </a:lnTo>
                <a:lnTo>
                  <a:pt x="123" y="14"/>
                </a:lnTo>
                <a:lnTo>
                  <a:pt x="123" y="12"/>
                </a:lnTo>
                <a:lnTo>
                  <a:pt x="123" y="10"/>
                </a:lnTo>
                <a:lnTo>
                  <a:pt x="124" y="10"/>
                </a:lnTo>
                <a:lnTo>
                  <a:pt x="126" y="10"/>
                </a:lnTo>
                <a:lnTo>
                  <a:pt x="127" y="10"/>
                </a:lnTo>
                <a:lnTo>
                  <a:pt x="128" y="8"/>
                </a:lnTo>
                <a:lnTo>
                  <a:pt x="127" y="7"/>
                </a:lnTo>
                <a:lnTo>
                  <a:pt x="126" y="7"/>
                </a:lnTo>
                <a:lnTo>
                  <a:pt x="126" y="6"/>
                </a:lnTo>
                <a:lnTo>
                  <a:pt x="127" y="5"/>
                </a:lnTo>
                <a:lnTo>
                  <a:pt x="127" y="2"/>
                </a:lnTo>
                <a:lnTo>
                  <a:pt x="127" y="1"/>
                </a:lnTo>
                <a:lnTo>
                  <a:pt x="127" y="0"/>
                </a:lnTo>
                <a:lnTo>
                  <a:pt x="126" y="0"/>
                </a:lnTo>
                <a:lnTo>
                  <a:pt x="126" y="2"/>
                </a:lnTo>
                <a:lnTo>
                  <a:pt x="126" y="4"/>
                </a:lnTo>
                <a:lnTo>
                  <a:pt x="126" y="5"/>
                </a:lnTo>
                <a:lnTo>
                  <a:pt x="126" y="6"/>
                </a:lnTo>
                <a:lnTo>
                  <a:pt x="126" y="7"/>
                </a:lnTo>
                <a:lnTo>
                  <a:pt x="126" y="8"/>
                </a:lnTo>
                <a:lnTo>
                  <a:pt x="124" y="10"/>
                </a:lnTo>
                <a:lnTo>
                  <a:pt x="123" y="10"/>
                </a:lnTo>
                <a:lnTo>
                  <a:pt x="122" y="8"/>
                </a:lnTo>
                <a:lnTo>
                  <a:pt x="123" y="7"/>
                </a:lnTo>
                <a:lnTo>
                  <a:pt x="122" y="7"/>
                </a:lnTo>
                <a:lnTo>
                  <a:pt x="121" y="6"/>
                </a:lnTo>
                <a:lnTo>
                  <a:pt x="123" y="5"/>
                </a:lnTo>
                <a:lnTo>
                  <a:pt x="123" y="4"/>
                </a:lnTo>
                <a:lnTo>
                  <a:pt x="123" y="2"/>
                </a:lnTo>
                <a:lnTo>
                  <a:pt x="122" y="2"/>
                </a:lnTo>
                <a:lnTo>
                  <a:pt x="121" y="0"/>
                </a:lnTo>
                <a:lnTo>
                  <a:pt x="120" y="0"/>
                </a:lnTo>
                <a:lnTo>
                  <a:pt x="120" y="2"/>
                </a:lnTo>
                <a:lnTo>
                  <a:pt x="118" y="2"/>
                </a:lnTo>
                <a:lnTo>
                  <a:pt x="117" y="2"/>
                </a:lnTo>
                <a:lnTo>
                  <a:pt x="117" y="4"/>
                </a:lnTo>
                <a:lnTo>
                  <a:pt x="117" y="5"/>
                </a:lnTo>
                <a:lnTo>
                  <a:pt x="118" y="6"/>
                </a:lnTo>
                <a:lnTo>
                  <a:pt x="120" y="6"/>
                </a:lnTo>
                <a:lnTo>
                  <a:pt x="120" y="7"/>
                </a:lnTo>
                <a:lnTo>
                  <a:pt x="118" y="7"/>
                </a:lnTo>
                <a:lnTo>
                  <a:pt x="117" y="7"/>
                </a:lnTo>
                <a:lnTo>
                  <a:pt x="118" y="7"/>
                </a:lnTo>
                <a:lnTo>
                  <a:pt x="120" y="7"/>
                </a:lnTo>
                <a:lnTo>
                  <a:pt x="120" y="10"/>
                </a:lnTo>
                <a:lnTo>
                  <a:pt x="120" y="11"/>
                </a:lnTo>
                <a:lnTo>
                  <a:pt x="120" y="12"/>
                </a:lnTo>
                <a:lnTo>
                  <a:pt x="118" y="14"/>
                </a:lnTo>
                <a:lnTo>
                  <a:pt x="118" y="16"/>
                </a:lnTo>
                <a:lnTo>
                  <a:pt x="118" y="17"/>
                </a:lnTo>
                <a:lnTo>
                  <a:pt x="118" y="18"/>
                </a:lnTo>
                <a:lnTo>
                  <a:pt x="118" y="19"/>
                </a:lnTo>
                <a:lnTo>
                  <a:pt x="117" y="22"/>
                </a:lnTo>
                <a:lnTo>
                  <a:pt x="117" y="23"/>
                </a:lnTo>
                <a:lnTo>
                  <a:pt x="117" y="24"/>
                </a:lnTo>
                <a:lnTo>
                  <a:pt x="117" y="25"/>
                </a:lnTo>
                <a:lnTo>
                  <a:pt x="116" y="28"/>
                </a:lnTo>
                <a:lnTo>
                  <a:pt x="116" y="29"/>
                </a:lnTo>
                <a:lnTo>
                  <a:pt x="116" y="30"/>
                </a:lnTo>
                <a:lnTo>
                  <a:pt x="116" y="31"/>
                </a:lnTo>
                <a:lnTo>
                  <a:pt x="115" y="31"/>
                </a:lnTo>
                <a:lnTo>
                  <a:pt x="115" y="33"/>
                </a:lnTo>
                <a:lnTo>
                  <a:pt x="116" y="33"/>
                </a:lnTo>
                <a:lnTo>
                  <a:pt x="116" y="34"/>
                </a:lnTo>
                <a:lnTo>
                  <a:pt x="116" y="36"/>
                </a:lnTo>
                <a:lnTo>
                  <a:pt x="115" y="36"/>
                </a:lnTo>
                <a:lnTo>
                  <a:pt x="114" y="35"/>
                </a:lnTo>
                <a:lnTo>
                  <a:pt x="114" y="34"/>
                </a:lnTo>
                <a:lnTo>
                  <a:pt x="112" y="34"/>
                </a:lnTo>
                <a:lnTo>
                  <a:pt x="111" y="34"/>
                </a:lnTo>
                <a:lnTo>
                  <a:pt x="111" y="35"/>
                </a:lnTo>
                <a:lnTo>
                  <a:pt x="111" y="37"/>
                </a:lnTo>
                <a:lnTo>
                  <a:pt x="110" y="39"/>
                </a:lnTo>
                <a:lnTo>
                  <a:pt x="109" y="39"/>
                </a:lnTo>
                <a:lnTo>
                  <a:pt x="109" y="37"/>
                </a:lnTo>
                <a:lnTo>
                  <a:pt x="109" y="36"/>
                </a:lnTo>
                <a:lnTo>
                  <a:pt x="109" y="35"/>
                </a:lnTo>
                <a:lnTo>
                  <a:pt x="109" y="34"/>
                </a:lnTo>
                <a:lnTo>
                  <a:pt x="108" y="34"/>
                </a:lnTo>
                <a:lnTo>
                  <a:pt x="106" y="34"/>
                </a:lnTo>
                <a:lnTo>
                  <a:pt x="106" y="33"/>
                </a:lnTo>
                <a:lnTo>
                  <a:pt x="106" y="31"/>
                </a:lnTo>
                <a:lnTo>
                  <a:pt x="106" y="30"/>
                </a:lnTo>
                <a:lnTo>
                  <a:pt x="106" y="29"/>
                </a:lnTo>
                <a:lnTo>
                  <a:pt x="105" y="28"/>
                </a:lnTo>
                <a:lnTo>
                  <a:pt x="106" y="25"/>
                </a:lnTo>
                <a:lnTo>
                  <a:pt x="108" y="25"/>
                </a:lnTo>
                <a:lnTo>
                  <a:pt x="109" y="25"/>
                </a:lnTo>
                <a:lnTo>
                  <a:pt x="109" y="24"/>
                </a:lnTo>
                <a:lnTo>
                  <a:pt x="108" y="24"/>
                </a:lnTo>
                <a:lnTo>
                  <a:pt x="106" y="24"/>
                </a:lnTo>
                <a:lnTo>
                  <a:pt x="105" y="24"/>
                </a:lnTo>
                <a:lnTo>
                  <a:pt x="104" y="24"/>
                </a:lnTo>
                <a:lnTo>
                  <a:pt x="103" y="24"/>
                </a:lnTo>
                <a:lnTo>
                  <a:pt x="102" y="24"/>
                </a:lnTo>
                <a:lnTo>
                  <a:pt x="101" y="24"/>
                </a:lnTo>
                <a:lnTo>
                  <a:pt x="99" y="24"/>
                </a:lnTo>
                <a:lnTo>
                  <a:pt x="99" y="25"/>
                </a:lnTo>
                <a:lnTo>
                  <a:pt x="99" y="28"/>
                </a:lnTo>
                <a:lnTo>
                  <a:pt x="98" y="29"/>
                </a:lnTo>
                <a:lnTo>
                  <a:pt x="98" y="30"/>
                </a:lnTo>
                <a:lnTo>
                  <a:pt x="98" y="31"/>
                </a:lnTo>
                <a:lnTo>
                  <a:pt x="98" y="33"/>
                </a:lnTo>
                <a:lnTo>
                  <a:pt x="98" y="34"/>
                </a:lnTo>
                <a:lnTo>
                  <a:pt x="98" y="35"/>
                </a:lnTo>
                <a:lnTo>
                  <a:pt x="97" y="35"/>
                </a:lnTo>
                <a:lnTo>
                  <a:pt x="97" y="34"/>
                </a:lnTo>
                <a:lnTo>
                  <a:pt x="97" y="33"/>
                </a:lnTo>
                <a:lnTo>
                  <a:pt x="97" y="31"/>
                </a:lnTo>
                <a:lnTo>
                  <a:pt x="97" y="30"/>
                </a:lnTo>
                <a:lnTo>
                  <a:pt x="97" y="29"/>
                </a:lnTo>
                <a:lnTo>
                  <a:pt x="97" y="28"/>
                </a:lnTo>
                <a:lnTo>
                  <a:pt x="96" y="25"/>
                </a:lnTo>
                <a:lnTo>
                  <a:pt x="96" y="24"/>
                </a:lnTo>
                <a:lnTo>
                  <a:pt x="96" y="22"/>
                </a:lnTo>
                <a:lnTo>
                  <a:pt x="96" y="19"/>
                </a:lnTo>
                <a:lnTo>
                  <a:pt x="96" y="18"/>
                </a:lnTo>
                <a:lnTo>
                  <a:pt x="96" y="17"/>
                </a:lnTo>
                <a:lnTo>
                  <a:pt x="96" y="16"/>
                </a:lnTo>
                <a:lnTo>
                  <a:pt x="96" y="14"/>
                </a:lnTo>
                <a:lnTo>
                  <a:pt x="97" y="14"/>
                </a:lnTo>
                <a:lnTo>
                  <a:pt x="98" y="14"/>
                </a:lnTo>
                <a:lnTo>
                  <a:pt x="99" y="14"/>
                </a:lnTo>
                <a:lnTo>
                  <a:pt x="99" y="12"/>
                </a:lnTo>
                <a:lnTo>
                  <a:pt x="101" y="10"/>
                </a:lnTo>
                <a:lnTo>
                  <a:pt x="99" y="7"/>
                </a:lnTo>
                <a:lnTo>
                  <a:pt x="99" y="10"/>
                </a:lnTo>
                <a:lnTo>
                  <a:pt x="99" y="11"/>
                </a:lnTo>
                <a:lnTo>
                  <a:pt x="98" y="12"/>
                </a:lnTo>
                <a:lnTo>
                  <a:pt x="98" y="13"/>
                </a:lnTo>
                <a:lnTo>
                  <a:pt x="97" y="13"/>
                </a:lnTo>
                <a:lnTo>
                  <a:pt x="96" y="14"/>
                </a:lnTo>
                <a:lnTo>
                  <a:pt x="95" y="13"/>
                </a:lnTo>
                <a:lnTo>
                  <a:pt x="95" y="12"/>
                </a:lnTo>
                <a:lnTo>
                  <a:pt x="96" y="11"/>
                </a:lnTo>
                <a:lnTo>
                  <a:pt x="96" y="10"/>
                </a:lnTo>
                <a:lnTo>
                  <a:pt x="97" y="10"/>
                </a:lnTo>
                <a:lnTo>
                  <a:pt x="96" y="8"/>
                </a:lnTo>
                <a:lnTo>
                  <a:pt x="95" y="8"/>
                </a:lnTo>
                <a:lnTo>
                  <a:pt x="93" y="10"/>
                </a:lnTo>
                <a:lnTo>
                  <a:pt x="95" y="10"/>
                </a:lnTo>
                <a:lnTo>
                  <a:pt x="95" y="12"/>
                </a:lnTo>
                <a:lnTo>
                  <a:pt x="93" y="12"/>
                </a:lnTo>
                <a:lnTo>
                  <a:pt x="93" y="13"/>
                </a:lnTo>
                <a:lnTo>
                  <a:pt x="92" y="13"/>
                </a:lnTo>
                <a:lnTo>
                  <a:pt x="91" y="14"/>
                </a:lnTo>
                <a:lnTo>
                  <a:pt x="92" y="14"/>
                </a:lnTo>
                <a:lnTo>
                  <a:pt x="93" y="14"/>
                </a:lnTo>
                <a:lnTo>
                  <a:pt x="95" y="14"/>
                </a:lnTo>
                <a:lnTo>
                  <a:pt x="93" y="16"/>
                </a:lnTo>
                <a:lnTo>
                  <a:pt x="93" y="17"/>
                </a:lnTo>
                <a:lnTo>
                  <a:pt x="93" y="18"/>
                </a:lnTo>
                <a:lnTo>
                  <a:pt x="93" y="19"/>
                </a:lnTo>
                <a:lnTo>
                  <a:pt x="93" y="22"/>
                </a:lnTo>
                <a:lnTo>
                  <a:pt x="92" y="22"/>
                </a:lnTo>
                <a:lnTo>
                  <a:pt x="92" y="24"/>
                </a:lnTo>
                <a:lnTo>
                  <a:pt x="91" y="24"/>
                </a:lnTo>
                <a:lnTo>
                  <a:pt x="90" y="24"/>
                </a:lnTo>
                <a:lnTo>
                  <a:pt x="89" y="24"/>
                </a:lnTo>
                <a:lnTo>
                  <a:pt x="87" y="24"/>
                </a:lnTo>
                <a:lnTo>
                  <a:pt x="86" y="25"/>
                </a:lnTo>
                <a:lnTo>
                  <a:pt x="85" y="24"/>
                </a:lnTo>
                <a:lnTo>
                  <a:pt x="85" y="23"/>
                </a:lnTo>
                <a:lnTo>
                  <a:pt x="86" y="22"/>
                </a:lnTo>
                <a:lnTo>
                  <a:pt x="86" y="20"/>
                </a:lnTo>
                <a:lnTo>
                  <a:pt x="86" y="19"/>
                </a:lnTo>
                <a:lnTo>
                  <a:pt x="86" y="18"/>
                </a:lnTo>
                <a:lnTo>
                  <a:pt x="86" y="17"/>
                </a:lnTo>
                <a:lnTo>
                  <a:pt x="85" y="17"/>
                </a:lnTo>
                <a:lnTo>
                  <a:pt x="85" y="14"/>
                </a:lnTo>
                <a:lnTo>
                  <a:pt x="86" y="14"/>
                </a:lnTo>
                <a:lnTo>
                  <a:pt x="84" y="14"/>
                </a:lnTo>
                <a:lnTo>
                  <a:pt x="83" y="14"/>
                </a:lnTo>
                <a:lnTo>
                  <a:pt x="84" y="16"/>
                </a:lnTo>
                <a:lnTo>
                  <a:pt x="84" y="17"/>
                </a:lnTo>
                <a:lnTo>
                  <a:pt x="83" y="19"/>
                </a:lnTo>
                <a:lnTo>
                  <a:pt x="83" y="20"/>
                </a:lnTo>
                <a:lnTo>
                  <a:pt x="83" y="22"/>
                </a:lnTo>
                <a:lnTo>
                  <a:pt x="83" y="23"/>
                </a:lnTo>
                <a:lnTo>
                  <a:pt x="83" y="24"/>
                </a:lnTo>
                <a:lnTo>
                  <a:pt x="81" y="24"/>
                </a:lnTo>
                <a:lnTo>
                  <a:pt x="80" y="24"/>
                </a:lnTo>
                <a:lnTo>
                  <a:pt x="79" y="24"/>
                </a:lnTo>
                <a:lnTo>
                  <a:pt x="78" y="24"/>
                </a:lnTo>
                <a:lnTo>
                  <a:pt x="79" y="22"/>
                </a:lnTo>
                <a:lnTo>
                  <a:pt x="78" y="20"/>
                </a:lnTo>
                <a:lnTo>
                  <a:pt x="79" y="19"/>
                </a:lnTo>
                <a:lnTo>
                  <a:pt x="78" y="18"/>
                </a:lnTo>
                <a:lnTo>
                  <a:pt x="77" y="18"/>
                </a:lnTo>
                <a:lnTo>
                  <a:pt x="75" y="19"/>
                </a:lnTo>
                <a:lnTo>
                  <a:pt x="74" y="19"/>
                </a:lnTo>
                <a:lnTo>
                  <a:pt x="75" y="19"/>
                </a:lnTo>
                <a:lnTo>
                  <a:pt x="77" y="20"/>
                </a:lnTo>
                <a:lnTo>
                  <a:pt x="75" y="22"/>
                </a:lnTo>
                <a:lnTo>
                  <a:pt x="75" y="23"/>
                </a:lnTo>
                <a:lnTo>
                  <a:pt x="77" y="24"/>
                </a:lnTo>
                <a:lnTo>
                  <a:pt x="75" y="24"/>
                </a:lnTo>
                <a:lnTo>
                  <a:pt x="74" y="24"/>
                </a:lnTo>
                <a:lnTo>
                  <a:pt x="73" y="24"/>
                </a:lnTo>
                <a:lnTo>
                  <a:pt x="72" y="24"/>
                </a:lnTo>
                <a:lnTo>
                  <a:pt x="71" y="25"/>
                </a:lnTo>
                <a:lnTo>
                  <a:pt x="71" y="27"/>
                </a:lnTo>
                <a:lnTo>
                  <a:pt x="71" y="28"/>
                </a:lnTo>
                <a:lnTo>
                  <a:pt x="72" y="29"/>
                </a:lnTo>
                <a:lnTo>
                  <a:pt x="72" y="30"/>
                </a:lnTo>
                <a:lnTo>
                  <a:pt x="71" y="30"/>
                </a:lnTo>
                <a:lnTo>
                  <a:pt x="69" y="30"/>
                </a:lnTo>
                <a:lnTo>
                  <a:pt x="69" y="31"/>
                </a:lnTo>
                <a:lnTo>
                  <a:pt x="69" y="33"/>
                </a:lnTo>
                <a:lnTo>
                  <a:pt x="69" y="34"/>
                </a:lnTo>
                <a:lnTo>
                  <a:pt x="68" y="35"/>
                </a:lnTo>
                <a:lnTo>
                  <a:pt x="67" y="35"/>
                </a:lnTo>
                <a:lnTo>
                  <a:pt x="66" y="35"/>
                </a:lnTo>
                <a:lnTo>
                  <a:pt x="65" y="35"/>
                </a:lnTo>
                <a:lnTo>
                  <a:pt x="63" y="35"/>
                </a:lnTo>
                <a:lnTo>
                  <a:pt x="62" y="35"/>
                </a:lnTo>
                <a:lnTo>
                  <a:pt x="60" y="35"/>
                </a:lnTo>
                <a:lnTo>
                  <a:pt x="60" y="34"/>
                </a:lnTo>
                <a:lnTo>
                  <a:pt x="60" y="33"/>
                </a:lnTo>
                <a:lnTo>
                  <a:pt x="59" y="31"/>
                </a:lnTo>
                <a:lnTo>
                  <a:pt x="59" y="30"/>
                </a:lnTo>
                <a:lnTo>
                  <a:pt x="59" y="29"/>
                </a:lnTo>
                <a:lnTo>
                  <a:pt x="57" y="30"/>
                </a:lnTo>
                <a:lnTo>
                  <a:pt x="56" y="30"/>
                </a:lnTo>
                <a:lnTo>
                  <a:pt x="55" y="30"/>
                </a:lnTo>
                <a:lnTo>
                  <a:pt x="53" y="30"/>
                </a:lnTo>
                <a:lnTo>
                  <a:pt x="51" y="31"/>
                </a:lnTo>
                <a:lnTo>
                  <a:pt x="51" y="33"/>
                </a:lnTo>
                <a:lnTo>
                  <a:pt x="50" y="33"/>
                </a:lnTo>
                <a:lnTo>
                  <a:pt x="49" y="33"/>
                </a:lnTo>
                <a:lnTo>
                  <a:pt x="48" y="34"/>
                </a:lnTo>
                <a:lnTo>
                  <a:pt x="48" y="35"/>
                </a:lnTo>
                <a:lnTo>
                  <a:pt x="48" y="36"/>
                </a:lnTo>
                <a:lnTo>
                  <a:pt x="48" y="37"/>
                </a:lnTo>
                <a:lnTo>
                  <a:pt x="47" y="37"/>
                </a:lnTo>
                <a:lnTo>
                  <a:pt x="47" y="36"/>
                </a:lnTo>
                <a:lnTo>
                  <a:pt x="45" y="35"/>
                </a:lnTo>
                <a:lnTo>
                  <a:pt x="45" y="33"/>
                </a:lnTo>
                <a:lnTo>
                  <a:pt x="43" y="33"/>
                </a:lnTo>
                <a:lnTo>
                  <a:pt x="41" y="33"/>
                </a:lnTo>
                <a:lnTo>
                  <a:pt x="39" y="34"/>
                </a:lnTo>
                <a:lnTo>
                  <a:pt x="38" y="35"/>
                </a:lnTo>
                <a:lnTo>
                  <a:pt x="38" y="36"/>
                </a:lnTo>
                <a:lnTo>
                  <a:pt x="37" y="36"/>
                </a:lnTo>
                <a:lnTo>
                  <a:pt x="35" y="36"/>
                </a:lnTo>
                <a:lnTo>
                  <a:pt x="34" y="37"/>
                </a:lnTo>
                <a:lnTo>
                  <a:pt x="32" y="37"/>
                </a:lnTo>
                <a:lnTo>
                  <a:pt x="32" y="35"/>
                </a:lnTo>
                <a:lnTo>
                  <a:pt x="32" y="34"/>
                </a:lnTo>
                <a:lnTo>
                  <a:pt x="30" y="34"/>
                </a:lnTo>
                <a:lnTo>
                  <a:pt x="28" y="34"/>
                </a:lnTo>
                <a:lnTo>
                  <a:pt x="26" y="34"/>
                </a:lnTo>
                <a:lnTo>
                  <a:pt x="25" y="35"/>
                </a:lnTo>
                <a:lnTo>
                  <a:pt x="24" y="35"/>
                </a:lnTo>
                <a:lnTo>
                  <a:pt x="23" y="35"/>
                </a:lnTo>
                <a:lnTo>
                  <a:pt x="20" y="35"/>
                </a:lnTo>
                <a:lnTo>
                  <a:pt x="19" y="35"/>
                </a:lnTo>
                <a:lnTo>
                  <a:pt x="18" y="34"/>
                </a:lnTo>
                <a:lnTo>
                  <a:pt x="17" y="33"/>
                </a:lnTo>
                <a:lnTo>
                  <a:pt x="16" y="33"/>
                </a:lnTo>
                <a:lnTo>
                  <a:pt x="13" y="33"/>
                </a:lnTo>
                <a:lnTo>
                  <a:pt x="12" y="34"/>
                </a:lnTo>
                <a:lnTo>
                  <a:pt x="12" y="35"/>
                </a:lnTo>
                <a:lnTo>
                  <a:pt x="11" y="35"/>
                </a:lnTo>
                <a:lnTo>
                  <a:pt x="10" y="35"/>
                </a:lnTo>
                <a:lnTo>
                  <a:pt x="8" y="35"/>
                </a:lnTo>
                <a:lnTo>
                  <a:pt x="7" y="35"/>
                </a:lnTo>
                <a:lnTo>
                  <a:pt x="6" y="35"/>
                </a:lnTo>
                <a:lnTo>
                  <a:pt x="5" y="35"/>
                </a:lnTo>
                <a:lnTo>
                  <a:pt x="4" y="35"/>
                </a:lnTo>
                <a:lnTo>
                  <a:pt x="1" y="35"/>
                </a:lnTo>
                <a:lnTo>
                  <a:pt x="0" y="35"/>
                </a:lnTo>
                <a:lnTo>
                  <a:pt x="13" y="47"/>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63" name="Rectangle 379"/>
          <p:cNvSpPr>
            <a:spLocks noChangeArrowheads="1"/>
          </p:cNvSpPr>
          <p:nvPr/>
        </p:nvSpPr>
        <p:spPr bwMode="auto">
          <a:xfrm>
            <a:off x="1924393" y="2946401"/>
            <a:ext cx="421590" cy="189153"/>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KASHIN</a:t>
            </a:r>
          </a:p>
        </p:txBody>
      </p:sp>
      <p:grpSp>
        <p:nvGrpSpPr>
          <p:cNvPr id="323964" name="Group 380"/>
          <p:cNvGrpSpPr>
            <a:grpSpLocks/>
          </p:cNvGrpSpPr>
          <p:nvPr/>
        </p:nvGrpSpPr>
        <p:grpSpPr bwMode="auto">
          <a:xfrm>
            <a:off x="2689226" y="2922587"/>
            <a:ext cx="547687" cy="206374"/>
            <a:chOff x="734" y="1841"/>
            <a:chExt cx="345" cy="130"/>
          </a:xfrm>
        </p:grpSpPr>
        <p:sp>
          <p:nvSpPr>
            <p:cNvPr id="323965" name="Freeform 381"/>
            <p:cNvSpPr>
              <a:spLocks/>
            </p:cNvSpPr>
            <p:nvPr/>
          </p:nvSpPr>
          <p:spPr bwMode="auto">
            <a:xfrm>
              <a:off x="734" y="1841"/>
              <a:ext cx="202" cy="47"/>
            </a:xfrm>
            <a:custGeom>
              <a:avLst/>
              <a:gdLst/>
              <a:ahLst/>
              <a:cxnLst>
                <a:cxn ang="0">
                  <a:pos x="197" y="39"/>
                </a:cxn>
                <a:cxn ang="0">
                  <a:pos x="194" y="33"/>
                </a:cxn>
                <a:cxn ang="0">
                  <a:pos x="191" y="33"/>
                </a:cxn>
                <a:cxn ang="0">
                  <a:pos x="188" y="33"/>
                </a:cxn>
                <a:cxn ang="0">
                  <a:pos x="183" y="31"/>
                </a:cxn>
                <a:cxn ang="0">
                  <a:pos x="177" y="35"/>
                </a:cxn>
                <a:cxn ang="0">
                  <a:pos x="158" y="34"/>
                </a:cxn>
                <a:cxn ang="0">
                  <a:pos x="156" y="35"/>
                </a:cxn>
                <a:cxn ang="0">
                  <a:pos x="138" y="36"/>
                </a:cxn>
                <a:cxn ang="0">
                  <a:pos x="135" y="36"/>
                </a:cxn>
                <a:cxn ang="0">
                  <a:pos x="130" y="38"/>
                </a:cxn>
                <a:cxn ang="0">
                  <a:pos x="132" y="33"/>
                </a:cxn>
                <a:cxn ang="0">
                  <a:pos x="128" y="35"/>
                </a:cxn>
                <a:cxn ang="0">
                  <a:pos x="123" y="36"/>
                </a:cxn>
                <a:cxn ang="0">
                  <a:pos x="116" y="36"/>
                </a:cxn>
                <a:cxn ang="0">
                  <a:pos x="109" y="38"/>
                </a:cxn>
                <a:cxn ang="0">
                  <a:pos x="104" y="38"/>
                </a:cxn>
                <a:cxn ang="0">
                  <a:pos x="102" y="38"/>
                </a:cxn>
                <a:cxn ang="0">
                  <a:pos x="86" y="36"/>
                </a:cxn>
                <a:cxn ang="0">
                  <a:pos x="78" y="36"/>
                </a:cxn>
                <a:cxn ang="0">
                  <a:pos x="74" y="36"/>
                </a:cxn>
                <a:cxn ang="0">
                  <a:pos x="74" y="30"/>
                </a:cxn>
                <a:cxn ang="0">
                  <a:pos x="77" y="27"/>
                </a:cxn>
                <a:cxn ang="0">
                  <a:pos x="69" y="25"/>
                </a:cxn>
                <a:cxn ang="0">
                  <a:pos x="66" y="29"/>
                </a:cxn>
                <a:cxn ang="0">
                  <a:pos x="65" y="31"/>
                </a:cxn>
                <a:cxn ang="0">
                  <a:pos x="63" y="19"/>
                </a:cxn>
                <a:cxn ang="0">
                  <a:pos x="60" y="19"/>
                </a:cxn>
                <a:cxn ang="0">
                  <a:pos x="57" y="18"/>
                </a:cxn>
                <a:cxn ang="0">
                  <a:pos x="55" y="18"/>
                </a:cxn>
                <a:cxn ang="0">
                  <a:pos x="57" y="16"/>
                </a:cxn>
                <a:cxn ang="0">
                  <a:pos x="54" y="15"/>
                </a:cxn>
                <a:cxn ang="0">
                  <a:pos x="49" y="15"/>
                </a:cxn>
                <a:cxn ang="0">
                  <a:pos x="51" y="17"/>
                </a:cxn>
                <a:cxn ang="0">
                  <a:pos x="51" y="8"/>
                </a:cxn>
                <a:cxn ang="0">
                  <a:pos x="48" y="7"/>
                </a:cxn>
                <a:cxn ang="0">
                  <a:pos x="50" y="4"/>
                </a:cxn>
                <a:cxn ang="0">
                  <a:pos x="50" y="0"/>
                </a:cxn>
                <a:cxn ang="0">
                  <a:pos x="48" y="2"/>
                </a:cxn>
                <a:cxn ang="0">
                  <a:pos x="43" y="19"/>
                </a:cxn>
                <a:cxn ang="0">
                  <a:pos x="44" y="24"/>
                </a:cxn>
                <a:cxn ang="0">
                  <a:pos x="32" y="23"/>
                </a:cxn>
                <a:cxn ang="0">
                  <a:pos x="26" y="30"/>
                </a:cxn>
                <a:cxn ang="0">
                  <a:pos x="24" y="31"/>
                </a:cxn>
                <a:cxn ang="0">
                  <a:pos x="22" y="29"/>
                </a:cxn>
                <a:cxn ang="0">
                  <a:pos x="20" y="29"/>
                </a:cxn>
                <a:cxn ang="0">
                  <a:pos x="19" y="33"/>
                </a:cxn>
                <a:cxn ang="0">
                  <a:pos x="8" y="35"/>
                </a:cxn>
                <a:cxn ang="0">
                  <a:pos x="7" y="36"/>
                </a:cxn>
                <a:cxn ang="0">
                  <a:pos x="4" y="39"/>
                </a:cxn>
                <a:cxn ang="0">
                  <a:pos x="0" y="42"/>
                </a:cxn>
                <a:cxn ang="0">
                  <a:pos x="1" y="46"/>
                </a:cxn>
              </a:cxnLst>
              <a:rect l="0" t="0" r="r" b="b"/>
              <a:pathLst>
                <a:path w="202" h="47">
                  <a:moveTo>
                    <a:pt x="1" y="46"/>
                  </a:moveTo>
                  <a:lnTo>
                    <a:pt x="194" y="46"/>
                  </a:lnTo>
                  <a:lnTo>
                    <a:pt x="197" y="39"/>
                  </a:lnTo>
                  <a:lnTo>
                    <a:pt x="201" y="34"/>
                  </a:lnTo>
                  <a:lnTo>
                    <a:pt x="196" y="35"/>
                  </a:lnTo>
                  <a:lnTo>
                    <a:pt x="194" y="33"/>
                  </a:lnTo>
                  <a:lnTo>
                    <a:pt x="194" y="34"/>
                  </a:lnTo>
                  <a:lnTo>
                    <a:pt x="191" y="35"/>
                  </a:lnTo>
                  <a:lnTo>
                    <a:pt x="191" y="33"/>
                  </a:lnTo>
                  <a:lnTo>
                    <a:pt x="189" y="33"/>
                  </a:lnTo>
                  <a:lnTo>
                    <a:pt x="189" y="31"/>
                  </a:lnTo>
                  <a:lnTo>
                    <a:pt x="188" y="33"/>
                  </a:lnTo>
                  <a:lnTo>
                    <a:pt x="187" y="33"/>
                  </a:lnTo>
                  <a:lnTo>
                    <a:pt x="187" y="31"/>
                  </a:lnTo>
                  <a:lnTo>
                    <a:pt x="183" y="31"/>
                  </a:lnTo>
                  <a:lnTo>
                    <a:pt x="183" y="35"/>
                  </a:lnTo>
                  <a:lnTo>
                    <a:pt x="179" y="34"/>
                  </a:lnTo>
                  <a:lnTo>
                    <a:pt x="177" y="35"/>
                  </a:lnTo>
                  <a:lnTo>
                    <a:pt x="160" y="35"/>
                  </a:lnTo>
                  <a:lnTo>
                    <a:pt x="159" y="34"/>
                  </a:lnTo>
                  <a:lnTo>
                    <a:pt x="158" y="34"/>
                  </a:lnTo>
                  <a:lnTo>
                    <a:pt x="158" y="36"/>
                  </a:lnTo>
                  <a:lnTo>
                    <a:pt x="156" y="36"/>
                  </a:lnTo>
                  <a:lnTo>
                    <a:pt x="156" y="35"/>
                  </a:lnTo>
                  <a:lnTo>
                    <a:pt x="153" y="35"/>
                  </a:lnTo>
                  <a:lnTo>
                    <a:pt x="153" y="36"/>
                  </a:lnTo>
                  <a:lnTo>
                    <a:pt x="138" y="36"/>
                  </a:lnTo>
                  <a:lnTo>
                    <a:pt x="138" y="38"/>
                  </a:lnTo>
                  <a:lnTo>
                    <a:pt x="135" y="38"/>
                  </a:lnTo>
                  <a:lnTo>
                    <a:pt x="135" y="36"/>
                  </a:lnTo>
                  <a:lnTo>
                    <a:pt x="133" y="38"/>
                  </a:lnTo>
                  <a:lnTo>
                    <a:pt x="132" y="38"/>
                  </a:lnTo>
                  <a:lnTo>
                    <a:pt x="130" y="38"/>
                  </a:lnTo>
                  <a:lnTo>
                    <a:pt x="130" y="35"/>
                  </a:lnTo>
                  <a:lnTo>
                    <a:pt x="132" y="35"/>
                  </a:lnTo>
                  <a:lnTo>
                    <a:pt x="132" y="33"/>
                  </a:lnTo>
                  <a:lnTo>
                    <a:pt x="127" y="33"/>
                  </a:lnTo>
                  <a:lnTo>
                    <a:pt x="127" y="35"/>
                  </a:lnTo>
                  <a:lnTo>
                    <a:pt x="128" y="35"/>
                  </a:lnTo>
                  <a:lnTo>
                    <a:pt x="128" y="36"/>
                  </a:lnTo>
                  <a:lnTo>
                    <a:pt x="127" y="38"/>
                  </a:lnTo>
                  <a:lnTo>
                    <a:pt x="123" y="36"/>
                  </a:lnTo>
                  <a:lnTo>
                    <a:pt x="123" y="38"/>
                  </a:lnTo>
                  <a:lnTo>
                    <a:pt x="116" y="38"/>
                  </a:lnTo>
                  <a:lnTo>
                    <a:pt x="116" y="36"/>
                  </a:lnTo>
                  <a:lnTo>
                    <a:pt x="115" y="36"/>
                  </a:lnTo>
                  <a:lnTo>
                    <a:pt x="115" y="38"/>
                  </a:lnTo>
                  <a:lnTo>
                    <a:pt x="109" y="38"/>
                  </a:lnTo>
                  <a:lnTo>
                    <a:pt x="108" y="36"/>
                  </a:lnTo>
                  <a:lnTo>
                    <a:pt x="108" y="38"/>
                  </a:lnTo>
                  <a:lnTo>
                    <a:pt x="104" y="38"/>
                  </a:lnTo>
                  <a:lnTo>
                    <a:pt x="104" y="36"/>
                  </a:lnTo>
                  <a:lnTo>
                    <a:pt x="102" y="36"/>
                  </a:lnTo>
                  <a:lnTo>
                    <a:pt x="102" y="38"/>
                  </a:lnTo>
                  <a:lnTo>
                    <a:pt x="96" y="38"/>
                  </a:lnTo>
                  <a:lnTo>
                    <a:pt x="96" y="36"/>
                  </a:lnTo>
                  <a:lnTo>
                    <a:pt x="86" y="36"/>
                  </a:lnTo>
                  <a:lnTo>
                    <a:pt x="85" y="38"/>
                  </a:lnTo>
                  <a:lnTo>
                    <a:pt x="78" y="38"/>
                  </a:lnTo>
                  <a:lnTo>
                    <a:pt x="78" y="36"/>
                  </a:lnTo>
                  <a:lnTo>
                    <a:pt x="77" y="36"/>
                  </a:lnTo>
                  <a:lnTo>
                    <a:pt x="75" y="36"/>
                  </a:lnTo>
                  <a:lnTo>
                    <a:pt x="74" y="36"/>
                  </a:lnTo>
                  <a:lnTo>
                    <a:pt x="74" y="33"/>
                  </a:lnTo>
                  <a:lnTo>
                    <a:pt x="75" y="31"/>
                  </a:lnTo>
                  <a:lnTo>
                    <a:pt x="74" y="30"/>
                  </a:lnTo>
                  <a:lnTo>
                    <a:pt x="73" y="29"/>
                  </a:lnTo>
                  <a:lnTo>
                    <a:pt x="73" y="27"/>
                  </a:lnTo>
                  <a:lnTo>
                    <a:pt x="77" y="27"/>
                  </a:lnTo>
                  <a:lnTo>
                    <a:pt x="73" y="27"/>
                  </a:lnTo>
                  <a:lnTo>
                    <a:pt x="72" y="25"/>
                  </a:lnTo>
                  <a:lnTo>
                    <a:pt x="69" y="25"/>
                  </a:lnTo>
                  <a:lnTo>
                    <a:pt x="68" y="27"/>
                  </a:lnTo>
                  <a:lnTo>
                    <a:pt x="68" y="29"/>
                  </a:lnTo>
                  <a:lnTo>
                    <a:pt x="66" y="29"/>
                  </a:lnTo>
                  <a:lnTo>
                    <a:pt x="66" y="30"/>
                  </a:lnTo>
                  <a:lnTo>
                    <a:pt x="66" y="31"/>
                  </a:lnTo>
                  <a:lnTo>
                    <a:pt x="65" y="31"/>
                  </a:lnTo>
                  <a:lnTo>
                    <a:pt x="62" y="22"/>
                  </a:lnTo>
                  <a:lnTo>
                    <a:pt x="63" y="21"/>
                  </a:lnTo>
                  <a:lnTo>
                    <a:pt x="63" y="19"/>
                  </a:lnTo>
                  <a:lnTo>
                    <a:pt x="62" y="19"/>
                  </a:lnTo>
                  <a:lnTo>
                    <a:pt x="61" y="19"/>
                  </a:lnTo>
                  <a:lnTo>
                    <a:pt x="60" y="19"/>
                  </a:lnTo>
                  <a:lnTo>
                    <a:pt x="60" y="18"/>
                  </a:lnTo>
                  <a:lnTo>
                    <a:pt x="59" y="18"/>
                  </a:lnTo>
                  <a:lnTo>
                    <a:pt x="57" y="18"/>
                  </a:lnTo>
                  <a:lnTo>
                    <a:pt x="57" y="19"/>
                  </a:lnTo>
                  <a:lnTo>
                    <a:pt x="56" y="19"/>
                  </a:lnTo>
                  <a:lnTo>
                    <a:pt x="55" y="18"/>
                  </a:lnTo>
                  <a:lnTo>
                    <a:pt x="54" y="19"/>
                  </a:lnTo>
                  <a:lnTo>
                    <a:pt x="54" y="18"/>
                  </a:lnTo>
                  <a:lnTo>
                    <a:pt x="57" y="16"/>
                  </a:lnTo>
                  <a:lnTo>
                    <a:pt x="54" y="16"/>
                  </a:lnTo>
                  <a:lnTo>
                    <a:pt x="53" y="16"/>
                  </a:lnTo>
                  <a:lnTo>
                    <a:pt x="54" y="15"/>
                  </a:lnTo>
                  <a:lnTo>
                    <a:pt x="53" y="11"/>
                  </a:lnTo>
                  <a:lnTo>
                    <a:pt x="49" y="11"/>
                  </a:lnTo>
                  <a:lnTo>
                    <a:pt x="49" y="15"/>
                  </a:lnTo>
                  <a:lnTo>
                    <a:pt x="50" y="16"/>
                  </a:lnTo>
                  <a:lnTo>
                    <a:pt x="51" y="16"/>
                  </a:lnTo>
                  <a:lnTo>
                    <a:pt x="51" y="17"/>
                  </a:lnTo>
                  <a:lnTo>
                    <a:pt x="48" y="17"/>
                  </a:lnTo>
                  <a:lnTo>
                    <a:pt x="48" y="8"/>
                  </a:lnTo>
                  <a:lnTo>
                    <a:pt x="51" y="8"/>
                  </a:lnTo>
                  <a:lnTo>
                    <a:pt x="51" y="7"/>
                  </a:lnTo>
                  <a:lnTo>
                    <a:pt x="49" y="7"/>
                  </a:lnTo>
                  <a:lnTo>
                    <a:pt x="48" y="7"/>
                  </a:lnTo>
                  <a:lnTo>
                    <a:pt x="48" y="2"/>
                  </a:lnTo>
                  <a:lnTo>
                    <a:pt x="49" y="2"/>
                  </a:lnTo>
                  <a:lnTo>
                    <a:pt x="50" y="4"/>
                  </a:lnTo>
                  <a:lnTo>
                    <a:pt x="51" y="5"/>
                  </a:lnTo>
                  <a:lnTo>
                    <a:pt x="49" y="2"/>
                  </a:lnTo>
                  <a:lnTo>
                    <a:pt x="50" y="0"/>
                  </a:lnTo>
                  <a:lnTo>
                    <a:pt x="48" y="0"/>
                  </a:lnTo>
                  <a:lnTo>
                    <a:pt x="48" y="1"/>
                  </a:lnTo>
                  <a:lnTo>
                    <a:pt x="48" y="2"/>
                  </a:lnTo>
                  <a:lnTo>
                    <a:pt x="47" y="2"/>
                  </a:lnTo>
                  <a:lnTo>
                    <a:pt x="47" y="18"/>
                  </a:lnTo>
                  <a:lnTo>
                    <a:pt x="43" y="19"/>
                  </a:lnTo>
                  <a:lnTo>
                    <a:pt x="43" y="21"/>
                  </a:lnTo>
                  <a:lnTo>
                    <a:pt x="45" y="22"/>
                  </a:lnTo>
                  <a:lnTo>
                    <a:pt x="44" y="24"/>
                  </a:lnTo>
                  <a:lnTo>
                    <a:pt x="38" y="24"/>
                  </a:lnTo>
                  <a:lnTo>
                    <a:pt x="38" y="23"/>
                  </a:lnTo>
                  <a:lnTo>
                    <a:pt x="32" y="23"/>
                  </a:lnTo>
                  <a:lnTo>
                    <a:pt x="29" y="25"/>
                  </a:lnTo>
                  <a:lnTo>
                    <a:pt x="29" y="29"/>
                  </a:lnTo>
                  <a:lnTo>
                    <a:pt x="26" y="30"/>
                  </a:lnTo>
                  <a:lnTo>
                    <a:pt x="26" y="31"/>
                  </a:lnTo>
                  <a:lnTo>
                    <a:pt x="25" y="31"/>
                  </a:lnTo>
                  <a:lnTo>
                    <a:pt x="24" y="31"/>
                  </a:lnTo>
                  <a:lnTo>
                    <a:pt x="25" y="30"/>
                  </a:lnTo>
                  <a:lnTo>
                    <a:pt x="24" y="29"/>
                  </a:lnTo>
                  <a:lnTo>
                    <a:pt x="22" y="29"/>
                  </a:lnTo>
                  <a:lnTo>
                    <a:pt x="20" y="29"/>
                  </a:lnTo>
                  <a:lnTo>
                    <a:pt x="16" y="29"/>
                  </a:lnTo>
                  <a:lnTo>
                    <a:pt x="20" y="29"/>
                  </a:lnTo>
                  <a:lnTo>
                    <a:pt x="20" y="31"/>
                  </a:lnTo>
                  <a:lnTo>
                    <a:pt x="18" y="31"/>
                  </a:lnTo>
                  <a:lnTo>
                    <a:pt x="19" y="33"/>
                  </a:lnTo>
                  <a:lnTo>
                    <a:pt x="19" y="36"/>
                  </a:lnTo>
                  <a:lnTo>
                    <a:pt x="11" y="36"/>
                  </a:lnTo>
                  <a:lnTo>
                    <a:pt x="8" y="35"/>
                  </a:lnTo>
                  <a:lnTo>
                    <a:pt x="8" y="39"/>
                  </a:lnTo>
                  <a:lnTo>
                    <a:pt x="7" y="39"/>
                  </a:lnTo>
                  <a:lnTo>
                    <a:pt x="7" y="36"/>
                  </a:lnTo>
                  <a:lnTo>
                    <a:pt x="6" y="36"/>
                  </a:lnTo>
                  <a:lnTo>
                    <a:pt x="6" y="39"/>
                  </a:lnTo>
                  <a:lnTo>
                    <a:pt x="4" y="39"/>
                  </a:lnTo>
                  <a:lnTo>
                    <a:pt x="2" y="39"/>
                  </a:lnTo>
                  <a:lnTo>
                    <a:pt x="0" y="41"/>
                  </a:lnTo>
                  <a:lnTo>
                    <a:pt x="0" y="42"/>
                  </a:lnTo>
                  <a:lnTo>
                    <a:pt x="1" y="44"/>
                  </a:lnTo>
                  <a:lnTo>
                    <a:pt x="0" y="46"/>
                  </a:lnTo>
                  <a:lnTo>
                    <a:pt x="1" y="4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66" name="Rectangle 382"/>
            <p:cNvSpPr>
              <a:spLocks noChangeArrowheads="1"/>
            </p:cNvSpPr>
            <p:nvPr/>
          </p:nvSpPr>
          <p:spPr bwMode="auto">
            <a:xfrm>
              <a:off x="754" y="1852"/>
              <a:ext cx="325" cy="119"/>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POLNOCNY</a:t>
              </a:r>
            </a:p>
          </p:txBody>
        </p:sp>
      </p:grpSp>
      <p:grpSp>
        <p:nvGrpSpPr>
          <p:cNvPr id="323967" name="Group 383"/>
          <p:cNvGrpSpPr>
            <a:grpSpLocks/>
          </p:cNvGrpSpPr>
          <p:nvPr/>
        </p:nvGrpSpPr>
        <p:grpSpPr bwMode="auto">
          <a:xfrm>
            <a:off x="1638301" y="2517775"/>
            <a:ext cx="681037" cy="244475"/>
            <a:chOff x="72" y="1586"/>
            <a:chExt cx="429" cy="154"/>
          </a:xfrm>
        </p:grpSpPr>
        <p:sp>
          <p:nvSpPr>
            <p:cNvPr id="323968" name="Freeform 384"/>
            <p:cNvSpPr>
              <a:spLocks/>
            </p:cNvSpPr>
            <p:nvPr/>
          </p:nvSpPr>
          <p:spPr bwMode="auto">
            <a:xfrm>
              <a:off x="72" y="1693"/>
              <a:ext cx="246" cy="47"/>
            </a:xfrm>
            <a:custGeom>
              <a:avLst/>
              <a:gdLst/>
              <a:ahLst/>
              <a:cxnLst>
                <a:cxn ang="0">
                  <a:pos x="227" y="34"/>
                </a:cxn>
                <a:cxn ang="0">
                  <a:pos x="222" y="35"/>
                </a:cxn>
                <a:cxn ang="0">
                  <a:pos x="217" y="35"/>
                </a:cxn>
                <a:cxn ang="0">
                  <a:pos x="216" y="35"/>
                </a:cxn>
                <a:cxn ang="0">
                  <a:pos x="213" y="36"/>
                </a:cxn>
                <a:cxn ang="0">
                  <a:pos x="205" y="38"/>
                </a:cxn>
                <a:cxn ang="0">
                  <a:pos x="203" y="36"/>
                </a:cxn>
                <a:cxn ang="0">
                  <a:pos x="187" y="35"/>
                </a:cxn>
                <a:cxn ang="0">
                  <a:pos x="190" y="28"/>
                </a:cxn>
                <a:cxn ang="0">
                  <a:pos x="185" y="35"/>
                </a:cxn>
                <a:cxn ang="0">
                  <a:pos x="175" y="34"/>
                </a:cxn>
                <a:cxn ang="0">
                  <a:pos x="160" y="28"/>
                </a:cxn>
                <a:cxn ang="0">
                  <a:pos x="155" y="23"/>
                </a:cxn>
                <a:cxn ang="0">
                  <a:pos x="153" y="25"/>
                </a:cxn>
                <a:cxn ang="0">
                  <a:pos x="153" y="24"/>
                </a:cxn>
                <a:cxn ang="0">
                  <a:pos x="151" y="19"/>
                </a:cxn>
                <a:cxn ang="0">
                  <a:pos x="150" y="16"/>
                </a:cxn>
                <a:cxn ang="0">
                  <a:pos x="148" y="19"/>
                </a:cxn>
                <a:cxn ang="0">
                  <a:pos x="147" y="25"/>
                </a:cxn>
                <a:cxn ang="0">
                  <a:pos x="143" y="27"/>
                </a:cxn>
                <a:cxn ang="0">
                  <a:pos x="139" y="33"/>
                </a:cxn>
                <a:cxn ang="0">
                  <a:pos x="135" y="30"/>
                </a:cxn>
                <a:cxn ang="0">
                  <a:pos x="130" y="30"/>
                </a:cxn>
                <a:cxn ang="0">
                  <a:pos x="127" y="24"/>
                </a:cxn>
                <a:cxn ang="0">
                  <a:pos x="126" y="18"/>
                </a:cxn>
                <a:cxn ang="0">
                  <a:pos x="126" y="17"/>
                </a:cxn>
                <a:cxn ang="0">
                  <a:pos x="125" y="8"/>
                </a:cxn>
                <a:cxn ang="0">
                  <a:pos x="124" y="5"/>
                </a:cxn>
                <a:cxn ang="0">
                  <a:pos x="121" y="16"/>
                </a:cxn>
                <a:cxn ang="0">
                  <a:pos x="118" y="24"/>
                </a:cxn>
                <a:cxn ang="0">
                  <a:pos x="110" y="13"/>
                </a:cxn>
                <a:cxn ang="0">
                  <a:pos x="104" y="15"/>
                </a:cxn>
                <a:cxn ang="0">
                  <a:pos x="107" y="12"/>
                </a:cxn>
                <a:cxn ang="0">
                  <a:pos x="102" y="13"/>
                </a:cxn>
                <a:cxn ang="0">
                  <a:pos x="102" y="18"/>
                </a:cxn>
                <a:cxn ang="0">
                  <a:pos x="101" y="24"/>
                </a:cxn>
                <a:cxn ang="0">
                  <a:pos x="101" y="33"/>
                </a:cxn>
                <a:cxn ang="0">
                  <a:pos x="86" y="29"/>
                </a:cxn>
                <a:cxn ang="0">
                  <a:pos x="83" y="25"/>
                </a:cxn>
                <a:cxn ang="0">
                  <a:pos x="83" y="18"/>
                </a:cxn>
                <a:cxn ang="0">
                  <a:pos x="79" y="19"/>
                </a:cxn>
                <a:cxn ang="0">
                  <a:pos x="80" y="23"/>
                </a:cxn>
                <a:cxn ang="0">
                  <a:pos x="82" y="29"/>
                </a:cxn>
                <a:cxn ang="0">
                  <a:pos x="74" y="27"/>
                </a:cxn>
                <a:cxn ang="0">
                  <a:pos x="72" y="30"/>
                </a:cxn>
                <a:cxn ang="0">
                  <a:pos x="66" y="36"/>
                </a:cxn>
                <a:cxn ang="0">
                  <a:pos x="64" y="33"/>
                </a:cxn>
                <a:cxn ang="0">
                  <a:pos x="56" y="31"/>
                </a:cxn>
                <a:cxn ang="0">
                  <a:pos x="58" y="36"/>
                </a:cxn>
                <a:cxn ang="0">
                  <a:pos x="55" y="35"/>
                </a:cxn>
                <a:cxn ang="0">
                  <a:pos x="32" y="39"/>
                </a:cxn>
                <a:cxn ang="0">
                  <a:pos x="12" y="42"/>
                </a:cxn>
              </a:cxnLst>
              <a:rect l="0" t="0" r="r" b="b"/>
              <a:pathLst>
                <a:path w="246" h="47">
                  <a:moveTo>
                    <a:pt x="4" y="46"/>
                  </a:moveTo>
                  <a:lnTo>
                    <a:pt x="237" y="46"/>
                  </a:lnTo>
                  <a:lnTo>
                    <a:pt x="245" y="34"/>
                  </a:lnTo>
                  <a:lnTo>
                    <a:pt x="228" y="35"/>
                  </a:lnTo>
                  <a:lnTo>
                    <a:pt x="227" y="34"/>
                  </a:lnTo>
                  <a:lnTo>
                    <a:pt x="226" y="34"/>
                  </a:lnTo>
                  <a:lnTo>
                    <a:pt x="226" y="35"/>
                  </a:lnTo>
                  <a:lnTo>
                    <a:pt x="226" y="36"/>
                  </a:lnTo>
                  <a:lnTo>
                    <a:pt x="225" y="35"/>
                  </a:lnTo>
                  <a:lnTo>
                    <a:pt x="222" y="35"/>
                  </a:lnTo>
                  <a:lnTo>
                    <a:pt x="220" y="36"/>
                  </a:lnTo>
                  <a:lnTo>
                    <a:pt x="220" y="35"/>
                  </a:lnTo>
                  <a:lnTo>
                    <a:pt x="220" y="36"/>
                  </a:lnTo>
                  <a:lnTo>
                    <a:pt x="217" y="36"/>
                  </a:lnTo>
                  <a:lnTo>
                    <a:pt x="217" y="35"/>
                  </a:lnTo>
                  <a:lnTo>
                    <a:pt x="216" y="35"/>
                  </a:lnTo>
                  <a:lnTo>
                    <a:pt x="215" y="36"/>
                  </a:lnTo>
                  <a:lnTo>
                    <a:pt x="214" y="36"/>
                  </a:lnTo>
                  <a:lnTo>
                    <a:pt x="214" y="35"/>
                  </a:lnTo>
                  <a:lnTo>
                    <a:pt x="216" y="35"/>
                  </a:lnTo>
                  <a:lnTo>
                    <a:pt x="215" y="34"/>
                  </a:lnTo>
                  <a:lnTo>
                    <a:pt x="213" y="34"/>
                  </a:lnTo>
                  <a:lnTo>
                    <a:pt x="211" y="35"/>
                  </a:lnTo>
                  <a:lnTo>
                    <a:pt x="213" y="35"/>
                  </a:lnTo>
                  <a:lnTo>
                    <a:pt x="213" y="36"/>
                  </a:lnTo>
                  <a:lnTo>
                    <a:pt x="211" y="36"/>
                  </a:lnTo>
                  <a:lnTo>
                    <a:pt x="210" y="36"/>
                  </a:lnTo>
                  <a:lnTo>
                    <a:pt x="209" y="36"/>
                  </a:lnTo>
                  <a:lnTo>
                    <a:pt x="209" y="38"/>
                  </a:lnTo>
                  <a:lnTo>
                    <a:pt x="205" y="38"/>
                  </a:lnTo>
                  <a:lnTo>
                    <a:pt x="205" y="35"/>
                  </a:lnTo>
                  <a:lnTo>
                    <a:pt x="205" y="34"/>
                  </a:lnTo>
                  <a:lnTo>
                    <a:pt x="204" y="38"/>
                  </a:lnTo>
                  <a:lnTo>
                    <a:pt x="203" y="38"/>
                  </a:lnTo>
                  <a:lnTo>
                    <a:pt x="203" y="36"/>
                  </a:lnTo>
                  <a:lnTo>
                    <a:pt x="203" y="35"/>
                  </a:lnTo>
                  <a:lnTo>
                    <a:pt x="197" y="35"/>
                  </a:lnTo>
                  <a:lnTo>
                    <a:pt x="196" y="35"/>
                  </a:lnTo>
                  <a:lnTo>
                    <a:pt x="195" y="35"/>
                  </a:lnTo>
                  <a:lnTo>
                    <a:pt x="187" y="35"/>
                  </a:lnTo>
                  <a:lnTo>
                    <a:pt x="189" y="30"/>
                  </a:lnTo>
                  <a:lnTo>
                    <a:pt x="190" y="30"/>
                  </a:lnTo>
                  <a:lnTo>
                    <a:pt x="192" y="30"/>
                  </a:lnTo>
                  <a:lnTo>
                    <a:pt x="192" y="28"/>
                  </a:lnTo>
                  <a:lnTo>
                    <a:pt x="190" y="28"/>
                  </a:lnTo>
                  <a:lnTo>
                    <a:pt x="184" y="28"/>
                  </a:lnTo>
                  <a:lnTo>
                    <a:pt x="185" y="29"/>
                  </a:lnTo>
                  <a:lnTo>
                    <a:pt x="184" y="30"/>
                  </a:lnTo>
                  <a:lnTo>
                    <a:pt x="185" y="31"/>
                  </a:lnTo>
                  <a:lnTo>
                    <a:pt x="185" y="35"/>
                  </a:lnTo>
                  <a:lnTo>
                    <a:pt x="180" y="35"/>
                  </a:lnTo>
                  <a:lnTo>
                    <a:pt x="180" y="33"/>
                  </a:lnTo>
                  <a:lnTo>
                    <a:pt x="177" y="33"/>
                  </a:lnTo>
                  <a:lnTo>
                    <a:pt x="177" y="34"/>
                  </a:lnTo>
                  <a:lnTo>
                    <a:pt x="175" y="34"/>
                  </a:lnTo>
                  <a:lnTo>
                    <a:pt x="175" y="35"/>
                  </a:lnTo>
                  <a:lnTo>
                    <a:pt x="166" y="35"/>
                  </a:lnTo>
                  <a:lnTo>
                    <a:pt x="166" y="30"/>
                  </a:lnTo>
                  <a:lnTo>
                    <a:pt x="160" y="30"/>
                  </a:lnTo>
                  <a:lnTo>
                    <a:pt x="160" y="28"/>
                  </a:lnTo>
                  <a:lnTo>
                    <a:pt x="156" y="28"/>
                  </a:lnTo>
                  <a:lnTo>
                    <a:pt x="156" y="24"/>
                  </a:lnTo>
                  <a:lnTo>
                    <a:pt x="159" y="24"/>
                  </a:lnTo>
                  <a:lnTo>
                    <a:pt x="157" y="23"/>
                  </a:lnTo>
                  <a:lnTo>
                    <a:pt x="155" y="23"/>
                  </a:lnTo>
                  <a:lnTo>
                    <a:pt x="154" y="24"/>
                  </a:lnTo>
                  <a:lnTo>
                    <a:pt x="155" y="24"/>
                  </a:lnTo>
                  <a:lnTo>
                    <a:pt x="155" y="27"/>
                  </a:lnTo>
                  <a:lnTo>
                    <a:pt x="151" y="27"/>
                  </a:lnTo>
                  <a:lnTo>
                    <a:pt x="153" y="25"/>
                  </a:lnTo>
                  <a:lnTo>
                    <a:pt x="151" y="25"/>
                  </a:lnTo>
                  <a:lnTo>
                    <a:pt x="150" y="25"/>
                  </a:lnTo>
                  <a:lnTo>
                    <a:pt x="150" y="23"/>
                  </a:lnTo>
                  <a:lnTo>
                    <a:pt x="151" y="23"/>
                  </a:lnTo>
                  <a:lnTo>
                    <a:pt x="153" y="24"/>
                  </a:lnTo>
                  <a:lnTo>
                    <a:pt x="153" y="22"/>
                  </a:lnTo>
                  <a:lnTo>
                    <a:pt x="154" y="21"/>
                  </a:lnTo>
                  <a:lnTo>
                    <a:pt x="153" y="21"/>
                  </a:lnTo>
                  <a:lnTo>
                    <a:pt x="153" y="18"/>
                  </a:lnTo>
                  <a:lnTo>
                    <a:pt x="151" y="19"/>
                  </a:lnTo>
                  <a:lnTo>
                    <a:pt x="150" y="19"/>
                  </a:lnTo>
                  <a:lnTo>
                    <a:pt x="150" y="18"/>
                  </a:lnTo>
                  <a:lnTo>
                    <a:pt x="151" y="18"/>
                  </a:lnTo>
                  <a:lnTo>
                    <a:pt x="151" y="17"/>
                  </a:lnTo>
                  <a:lnTo>
                    <a:pt x="150" y="16"/>
                  </a:lnTo>
                  <a:lnTo>
                    <a:pt x="150" y="17"/>
                  </a:lnTo>
                  <a:lnTo>
                    <a:pt x="147" y="17"/>
                  </a:lnTo>
                  <a:lnTo>
                    <a:pt x="147" y="18"/>
                  </a:lnTo>
                  <a:lnTo>
                    <a:pt x="148" y="18"/>
                  </a:lnTo>
                  <a:lnTo>
                    <a:pt x="148" y="19"/>
                  </a:lnTo>
                  <a:lnTo>
                    <a:pt x="147" y="19"/>
                  </a:lnTo>
                  <a:lnTo>
                    <a:pt x="147" y="22"/>
                  </a:lnTo>
                  <a:lnTo>
                    <a:pt x="148" y="22"/>
                  </a:lnTo>
                  <a:lnTo>
                    <a:pt x="148" y="25"/>
                  </a:lnTo>
                  <a:lnTo>
                    <a:pt x="147" y="25"/>
                  </a:lnTo>
                  <a:lnTo>
                    <a:pt x="147" y="27"/>
                  </a:lnTo>
                  <a:lnTo>
                    <a:pt x="147" y="28"/>
                  </a:lnTo>
                  <a:lnTo>
                    <a:pt x="145" y="28"/>
                  </a:lnTo>
                  <a:lnTo>
                    <a:pt x="144" y="27"/>
                  </a:lnTo>
                  <a:lnTo>
                    <a:pt x="143" y="27"/>
                  </a:lnTo>
                  <a:lnTo>
                    <a:pt x="143" y="29"/>
                  </a:lnTo>
                  <a:lnTo>
                    <a:pt x="142" y="29"/>
                  </a:lnTo>
                  <a:lnTo>
                    <a:pt x="141" y="29"/>
                  </a:lnTo>
                  <a:lnTo>
                    <a:pt x="141" y="33"/>
                  </a:lnTo>
                  <a:lnTo>
                    <a:pt x="139" y="33"/>
                  </a:lnTo>
                  <a:lnTo>
                    <a:pt x="139" y="30"/>
                  </a:lnTo>
                  <a:lnTo>
                    <a:pt x="137" y="30"/>
                  </a:lnTo>
                  <a:lnTo>
                    <a:pt x="137" y="33"/>
                  </a:lnTo>
                  <a:lnTo>
                    <a:pt x="137" y="30"/>
                  </a:lnTo>
                  <a:lnTo>
                    <a:pt x="135" y="30"/>
                  </a:lnTo>
                  <a:lnTo>
                    <a:pt x="135" y="33"/>
                  </a:lnTo>
                  <a:lnTo>
                    <a:pt x="133" y="33"/>
                  </a:lnTo>
                  <a:lnTo>
                    <a:pt x="133" y="30"/>
                  </a:lnTo>
                  <a:lnTo>
                    <a:pt x="131" y="30"/>
                  </a:lnTo>
                  <a:lnTo>
                    <a:pt x="130" y="30"/>
                  </a:lnTo>
                  <a:lnTo>
                    <a:pt x="130" y="33"/>
                  </a:lnTo>
                  <a:lnTo>
                    <a:pt x="127" y="33"/>
                  </a:lnTo>
                  <a:lnTo>
                    <a:pt x="127" y="27"/>
                  </a:lnTo>
                  <a:lnTo>
                    <a:pt x="127" y="25"/>
                  </a:lnTo>
                  <a:lnTo>
                    <a:pt x="127" y="24"/>
                  </a:lnTo>
                  <a:lnTo>
                    <a:pt x="126" y="24"/>
                  </a:lnTo>
                  <a:lnTo>
                    <a:pt x="126" y="22"/>
                  </a:lnTo>
                  <a:lnTo>
                    <a:pt x="127" y="22"/>
                  </a:lnTo>
                  <a:lnTo>
                    <a:pt x="127" y="21"/>
                  </a:lnTo>
                  <a:lnTo>
                    <a:pt x="126" y="18"/>
                  </a:lnTo>
                  <a:lnTo>
                    <a:pt x="127" y="18"/>
                  </a:lnTo>
                  <a:lnTo>
                    <a:pt x="127" y="19"/>
                  </a:lnTo>
                  <a:lnTo>
                    <a:pt x="129" y="18"/>
                  </a:lnTo>
                  <a:lnTo>
                    <a:pt x="127" y="18"/>
                  </a:lnTo>
                  <a:lnTo>
                    <a:pt x="126" y="17"/>
                  </a:lnTo>
                  <a:lnTo>
                    <a:pt x="133" y="16"/>
                  </a:lnTo>
                  <a:lnTo>
                    <a:pt x="126" y="16"/>
                  </a:lnTo>
                  <a:lnTo>
                    <a:pt x="124" y="13"/>
                  </a:lnTo>
                  <a:lnTo>
                    <a:pt x="124" y="7"/>
                  </a:lnTo>
                  <a:lnTo>
                    <a:pt x="125" y="8"/>
                  </a:lnTo>
                  <a:lnTo>
                    <a:pt x="126" y="12"/>
                  </a:lnTo>
                  <a:lnTo>
                    <a:pt x="131" y="11"/>
                  </a:lnTo>
                  <a:lnTo>
                    <a:pt x="127" y="0"/>
                  </a:lnTo>
                  <a:lnTo>
                    <a:pt x="123" y="1"/>
                  </a:lnTo>
                  <a:lnTo>
                    <a:pt x="124" y="5"/>
                  </a:lnTo>
                  <a:lnTo>
                    <a:pt x="121" y="4"/>
                  </a:lnTo>
                  <a:lnTo>
                    <a:pt x="115" y="10"/>
                  </a:lnTo>
                  <a:lnTo>
                    <a:pt x="118" y="10"/>
                  </a:lnTo>
                  <a:lnTo>
                    <a:pt x="121" y="7"/>
                  </a:lnTo>
                  <a:lnTo>
                    <a:pt x="121" y="16"/>
                  </a:lnTo>
                  <a:lnTo>
                    <a:pt x="118" y="16"/>
                  </a:lnTo>
                  <a:lnTo>
                    <a:pt x="119" y="18"/>
                  </a:lnTo>
                  <a:lnTo>
                    <a:pt x="120" y="19"/>
                  </a:lnTo>
                  <a:lnTo>
                    <a:pt x="118" y="21"/>
                  </a:lnTo>
                  <a:lnTo>
                    <a:pt x="118" y="24"/>
                  </a:lnTo>
                  <a:lnTo>
                    <a:pt x="114" y="24"/>
                  </a:lnTo>
                  <a:lnTo>
                    <a:pt x="114" y="27"/>
                  </a:lnTo>
                  <a:lnTo>
                    <a:pt x="110" y="28"/>
                  </a:lnTo>
                  <a:lnTo>
                    <a:pt x="109" y="21"/>
                  </a:lnTo>
                  <a:lnTo>
                    <a:pt x="110" y="13"/>
                  </a:lnTo>
                  <a:lnTo>
                    <a:pt x="110" y="16"/>
                  </a:lnTo>
                  <a:lnTo>
                    <a:pt x="108" y="18"/>
                  </a:lnTo>
                  <a:lnTo>
                    <a:pt x="106" y="18"/>
                  </a:lnTo>
                  <a:lnTo>
                    <a:pt x="104" y="16"/>
                  </a:lnTo>
                  <a:lnTo>
                    <a:pt x="104" y="15"/>
                  </a:lnTo>
                  <a:lnTo>
                    <a:pt x="106" y="16"/>
                  </a:lnTo>
                  <a:lnTo>
                    <a:pt x="108" y="16"/>
                  </a:lnTo>
                  <a:lnTo>
                    <a:pt x="108" y="15"/>
                  </a:lnTo>
                  <a:lnTo>
                    <a:pt x="107" y="15"/>
                  </a:lnTo>
                  <a:lnTo>
                    <a:pt x="107" y="12"/>
                  </a:lnTo>
                  <a:lnTo>
                    <a:pt x="106" y="13"/>
                  </a:lnTo>
                  <a:lnTo>
                    <a:pt x="104" y="13"/>
                  </a:lnTo>
                  <a:lnTo>
                    <a:pt x="102" y="13"/>
                  </a:lnTo>
                  <a:lnTo>
                    <a:pt x="101" y="13"/>
                  </a:lnTo>
                  <a:lnTo>
                    <a:pt x="102" y="13"/>
                  </a:lnTo>
                  <a:lnTo>
                    <a:pt x="102" y="15"/>
                  </a:lnTo>
                  <a:lnTo>
                    <a:pt x="101" y="15"/>
                  </a:lnTo>
                  <a:lnTo>
                    <a:pt x="98" y="15"/>
                  </a:lnTo>
                  <a:lnTo>
                    <a:pt x="102" y="16"/>
                  </a:lnTo>
                  <a:lnTo>
                    <a:pt x="102" y="18"/>
                  </a:lnTo>
                  <a:lnTo>
                    <a:pt x="98" y="18"/>
                  </a:lnTo>
                  <a:lnTo>
                    <a:pt x="98" y="22"/>
                  </a:lnTo>
                  <a:lnTo>
                    <a:pt x="102" y="22"/>
                  </a:lnTo>
                  <a:lnTo>
                    <a:pt x="102" y="24"/>
                  </a:lnTo>
                  <a:lnTo>
                    <a:pt x="101" y="24"/>
                  </a:lnTo>
                  <a:lnTo>
                    <a:pt x="101" y="29"/>
                  </a:lnTo>
                  <a:lnTo>
                    <a:pt x="104" y="29"/>
                  </a:lnTo>
                  <a:lnTo>
                    <a:pt x="104" y="35"/>
                  </a:lnTo>
                  <a:lnTo>
                    <a:pt x="101" y="35"/>
                  </a:lnTo>
                  <a:lnTo>
                    <a:pt x="101" y="33"/>
                  </a:lnTo>
                  <a:lnTo>
                    <a:pt x="89" y="34"/>
                  </a:lnTo>
                  <a:lnTo>
                    <a:pt x="89" y="35"/>
                  </a:lnTo>
                  <a:lnTo>
                    <a:pt x="86" y="35"/>
                  </a:lnTo>
                  <a:lnTo>
                    <a:pt x="86" y="31"/>
                  </a:lnTo>
                  <a:lnTo>
                    <a:pt x="86" y="29"/>
                  </a:lnTo>
                  <a:lnTo>
                    <a:pt x="85" y="29"/>
                  </a:lnTo>
                  <a:lnTo>
                    <a:pt x="84" y="28"/>
                  </a:lnTo>
                  <a:lnTo>
                    <a:pt x="86" y="27"/>
                  </a:lnTo>
                  <a:lnTo>
                    <a:pt x="84" y="27"/>
                  </a:lnTo>
                  <a:lnTo>
                    <a:pt x="83" y="25"/>
                  </a:lnTo>
                  <a:lnTo>
                    <a:pt x="83" y="24"/>
                  </a:lnTo>
                  <a:lnTo>
                    <a:pt x="85" y="23"/>
                  </a:lnTo>
                  <a:lnTo>
                    <a:pt x="85" y="22"/>
                  </a:lnTo>
                  <a:lnTo>
                    <a:pt x="83" y="22"/>
                  </a:lnTo>
                  <a:lnTo>
                    <a:pt x="83" y="18"/>
                  </a:lnTo>
                  <a:lnTo>
                    <a:pt x="79" y="18"/>
                  </a:lnTo>
                  <a:lnTo>
                    <a:pt x="82" y="18"/>
                  </a:lnTo>
                  <a:lnTo>
                    <a:pt x="83" y="21"/>
                  </a:lnTo>
                  <a:lnTo>
                    <a:pt x="82" y="22"/>
                  </a:lnTo>
                  <a:lnTo>
                    <a:pt x="79" y="19"/>
                  </a:lnTo>
                  <a:lnTo>
                    <a:pt x="79" y="22"/>
                  </a:lnTo>
                  <a:lnTo>
                    <a:pt x="77" y="22"/>
                  </a:lnTo>
                  <a:lnTo>
                    <a:pt x="79" y="23"/>
                  </a:lnTo>
                  <a:lnTo>
                    <a:pt x="79" y="24"/>
                  </a:lnTo>
                  <a:lnTo>
                    <a:pt x="80" y="23"/>
                  </a:lnTo>
                  <a:lnTo>
                    <a:pt x="82" y="24"/>
                  </a:lnTo>
                  <a:lnTo>
                    <a:pt x="82" y="27"/>
                  </a:lnTo>
                  <a:lnTo>
                    <a:pt x="79" y="27"/>
                  </a:lnTo>
                  <a:lnTo>
                    <a:pt x="82" y="28"/>
                  </a:lnTo>
                  <a:lnTo>
                    <a:pt x="82" y="29"/>
                  </a:lnTo>
                  <a:lnTo>
                    <a:pt x="79" y="29"/>
                  </a:lnTo>
                  <a:lnTo>
                    <a:pt x="78" y="30"/>
                  </a:lnTo>
                  <a:lnTo>
                    <a:pt x="76" y="30"/>
                  </a:lnTo>
                  <a:lnTo>
                    <a:pt x="76" y="27"/>
                  </a:lnTo>
                  <a:lnTo>
                    <a:pt x="74" y="27"/>
                  </a:lnTo>
                  <a:lnTo>
                    <a:pt x="74" y="34"/>
                  </a:lnTo>
                  <a:lnTo>
                    <a:pt x="74" y="33"/>
                  </a:lnTo>
                  <a:lnTo>
                    <a:pt x="74" y="29"/>
                  </a:lnTo>
                  <a:lnTo>
                    <a:pt x="73" y="29"/>
                  </a:lnTo>
                  <a:lnTo>
                    <a:pt x="72" y="30"/>
                  </a:lnTo>
                  <a:lnTo>
                    <a:pt x="72" y="31"/>
                  </a:lnTo>
                  <a:lnTo>
                    <a:pt x="71" y="35"/>
                  </a:lnTo>
                  <a:lnTo>
                    <a:pt x="68" y="35"/>
                  </a:lnTo>
                  <a:lnTo>
                    <a:pt x="67" y="36"/>
                  </a:lnTo>
                  <a:lnTo>
                    <a:pt x="66" y="36"/>
                  </a:lnTo>
                  <a:lnTo>
                    <a:pt x="65" y="35"/>
                  </a:lnTo>
                  <a:lnTo>
                    <a:pt x="65" y="36"/>
                  </a:lnTo>
                  <a:lnTo>
                    <a:pt x="64" y="36"/>
                  </a:lnTo>
                  <a:lnTo>
                    <a:pt x="62" y="33"/>
                  </a:lnTo>
                  <a:lnTo>
                    <a:pt x="64" y="33"/>
                  </a:lnTo>
                  <a:lnTo>
                    <a:pt x="65" y="31"/>
                  </a:lnTo>
                  <a:lnTo>
                    <a:pt x="61" y="31"/>
                  </a:lnTo>
                  <a:lnTo>
                    <a:pt x="64" y="30"/>
                  </a:lnTo>
                  <a:lnTo>
                    <a:pt x="56" y="30"/>
                  </a:lnTo>
                  <a:lnTo>
                    <a:pt x="56" y="31"/>
                  </a:lnTo>
                  <a:lnTo>
                    <a:pt x="59" y="31"/>
                  </a:lnTo>
                  <a:lnTo>
                    <a:pt x="60" y="33"/>
                  </a:lnTo>
                  <a:lnTo>
                    <a:pt x="59" y="35"/>
                  </a:lnTo>
                  <a:lnTo>
                    <a:pt x="59" y="36"/>
                  </a:lnTo>
                  <a:lnTo>
                    <a:pt x="58" y="36"/>
                  </a:lnTo>
                  <a:lnTo>
                    <a:pt x="58" y="35"/>
                  </a:lnTo>
                  <a:lnTo>
                    <a:pt x="56" y="35"/>
                  </a:lnTo>
                  <a:lnTo>
                    <a:pt x="56" y="38"/>
                  </a:lnTo>
                  <a:lnTo>
                    <a:pt x="56" y="35"/>
                  </a:lnTo>
                  <a:lnTo>
                    <a:pt x="55" y="35"/>
                  </a:lnTo>
                  <a:lnTo>
                    <a:pt x="55" y="38"/>
                  </a:lnTo>
                  <a:lnTo>
                    <a:pt x="54" y="38"/>
                  </a:lnTo>
                  <a:lnTo>
                    <a:pt x="54" y="34"/>
                  </a:lnTo>
                  <a:lnTo>
                    <a:pt x="36" y="34"/>
                  </a:lnTo>
                  <a:lnTo>
                    <a:pt x="32" y="39"/>
                  </a:lnTo>
                  <a:lnTo>
                    <a:pt x="4" y="39"/>
                  </a:lnTo>
                  <a:lnTo>
                    <a:pt x="4" y="40"/>
                  </a:lnTo>
                  <a:lnTo>
                    <a:pt x="18" y="40"/>
                  </a:lnTo>
                  <a:lnTo>
                    <a:pt x="18" y="41"/>
                  </a:lnTo>
                  <a:lnTo>
                    <a:pt x="12" y="42"/>
                  </a:lnTo>
                  <a:lnTo>
                    <a:pt x="0" y="42"/>
                  </a:lnTo>
                  <a:lnTo>
                    <a:pt x="4" y="46"/>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69" name="Rectangle 385"/>
            <p:cNvSpPr>
              <a:spLocks noChangeArrowheads="1"/>
            </p:cNvSpPr>
            <p:nvPr/>
          </p:nvSpPr>
          <p:spPr bwMode="auto">
            <a:xfrm>
              <a:off x="206" y="1586"/>
              <a:ext cx="295" cy="119"/>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KRESTA II</a:t>
              </a:r>
            </a:p>
          </p:txBody>
        </p:sp>
      </p:grpSp>
      <p:grpSp>
        <p:nvGrpSpPr>
          <p:cNvPr id="323970" name="Group 386"/>
          <p:cNvGrpSpPr>
            <a:grpSpLocks/>
          </p:cNvGrpSpPr>
          <p:nvPr/>
        </p:nvGrpSpPr>
        <p:grpSpPr bwMode="auto">
          <a:xfrm>
            <a:off x="4411662" y="1289051"/>
            <a:ext cx="520699" cy="268288"/>
            <a:chOff x="1819" y="812"/>
            <a:chExt cx="328" cy="169"/>
          </a:xfrm>
        </p:grpSpPr>
        <p:sp>
          <p:nvSpPr>
            <p:cNvPr id="323971" name="Freeform 387"/>
            <p:cNvSpPr>
              <a:spLocks/>
            </p:cNvSpPr>
            <p:nvPr/>
          </p:nvSpPr>
          <p:spPr bwMode="auto">
            <a:xfrm>
              <a:off x="1819" y="923"/>
              <a:ext cx="291" cy="58"/>
            </a:xfrm>
            <a:custGeom>
              <a:avLst/>
              <a:gdLst/>
              <a:ahLst/>
              <a:cxnLst>
                <a:cxn ang="0">
                  <a:pos x="274" y="57"/>
                </a:cxn>
                <a:cxn ang="0">
                  <a:pos x="275" y="55"/>
                </a:cxn>
                <a:cxn ang="0">
                  <a:pos x="277" y="52"/>
                </a:cxn>
                <a:cxn ang="0">
                  <a:pos x="279" y="49"/>
                </a:cxn>
                <a:cxn ang="0">
                  <a:pos x="282" y="45"/>
                </a:cxn>
                <a:cxn ang="0">
                  <a:pos x="283" y="42"/>
                </a:cxn>
                <a:cxn ang="0">
                  <a:pos x="287" y="39"/>
                </a:cxn>
                <a:cxn ang="0">
                  <a:pos x="290" y="35"/>
                </a:cxn>
                <a:cxn ang="0">
                  <a:pos x="287" y="37"/>
                </a:cxn>
                <a:cxn ang="0">
                  <a:pos x="277" y="39"/>
                </a:cxn>
                <a:cxn ang="0">
                  <a:pos x="266" y="40"/>
                </a:cxn>
                <a:cxn ang="0">
                  <a:pos x="256" y="40"/>
                </a:cxn>
                <a:cxn ang="0">
                  <a:pos x="244" y="42"/>
                </a:cxn>
                <a:cxn ang="0">
                  <a:pos x="233" y="42"/>
                </a:cxn>
                <a:cxn ang="0">
                  <a:pos x="223" y="44"/>
                </a:cxn>
                <a:cxn ang="0">
                  <a:pos x="212" y="44"/>
                </a:cxn>
                <a:cxn ang="0">
                  <a:pos x="205" y="44"/>
                </a:cxn>
                <a:cxn ang="0">
                  <a:pos x="205" y="37"/>
                </a:cxn>
                <a:cxn ang="0">
                  <a:pos x="202" y="37"/>
                </a:cxn>
                <a:cxn ang="0">
                  <a:pos x="202" y="40"/>
                </a:cxn>
                <a:cxn ang="0">
                  <a:pos x="186" y="40"/>
                </a:cxn>
                <a:cxn ang="0">
                  <a:pos x="186" y="37"/>
                </a:cxn>
                <a:cxn ang="0">
                  <a:pos x="171" y="37"/>
                </a:cxn>
                <a:cxn ang="0">
                  <a:pos x="171" y="40"/>
                </a:cxn>
                <a:cxn ang="0">
                  <a:pos x="163" y="40"/>
                </a:cxn>
                <a:cxn ang="0">
                  <a:pos x="163" y="44"/>
                </a:cxn>
                <a:cxn ang="0">
                  <a:pos x="124" y="44"/>
                </a:cxn>
                <a:cxn ang="0">
                  <a:pos x="124" y="40"/>
                </a:cxn>
                <a:cxn ang="0">
                  <a:pos x="116" y="40"/>
                </a:cxn>
                <a:cxn ang="0">
                  <a:pos x="116" y="44"/>
                </a:cxn>
                <a:cxn ang="0">
                  <a:pos x="72" y="44"/>
                </a:cxn>
                <a:cxn ang="0">
                  <a:pos x="72" y="20"/>
                </a:cxn>
                <a:cxn ang="0">
                  <a:pos x="65" y="20"/>
                </a:cxn>
                <a:cxn ang="0">
                  <a:pos x="65" y="5"/>
                </a:cxn>
                <a:cxn ang="0">
                  <a:pos x="67" y="5"/>
                </a:cxn>
                <a:cxn ang="0">
                  <a:pos x="67" y="3"/>
                </a:cxn>
                <a:cxn ang="0">
                  <a:pos x="65" y="3"/>
                </a:cxn>
                <a:cxn ang="0">
                  <a:pos x="65" y="0"/>
                </a:cxn>
                <a:cxn ang="0">
                  <a:pos x="64" y="0"/>
                </a:cxn>
                <a:cxn ang="0">
                  <a:pos x="64" y="3"/>
                </a:cxn>
                <a:cxn ang="0">
                  <a:pos x="62" y="3"/>
                </a:cxn>
                <a:cxn ang="0">
                  <a:pos x="62" y="5"/>
                </a:cxn>
                <a:cxn ang="0">
                  <a:pos x="64" y="5"/>
                </a:cxn>
                <a:cxn ang="0">
                  <a:pos x="64" y="20"/>
                </a:cxn>
                <a:cxn ang="0">
                  <a:pos x="62" y="20"/>
                </a:cxn>
                <a:cxn ang="0">
                  <a:pos x="62" y="23"/>
                </a:cxn>
                <a:cxn ang="0">
                  <a:pos x="55" y="23"/>
                </a:cxn>
                <a:cxn ang="0">
                  <a:pos x="55" y="10"/>
                </a:cxn>
                <a:cxn ang="0">
                  <a:pos x="51" y="10"/>
                </a:cxn>
                <a:cxn ang="0">
                  <a:pos x="46" y="23"/>
                </a:cxn>
                <a:cxn ang="0">
                  <a:pos x="33" y="23"/>
                </a:cxn>
                <a:cxn ang="0">
                  <a:pos x="33" y="32"/>
                </a:cxn>
                <a:cxn ang="0">
                  <a:pos x="16" y="32"/>
                </a:cxn>
                <a:cxn ang="0">
                  <a:pos x="16" y="40"/>
                </a:cxn>
                <a:cxn ang="0">
                  <a:pos x="0" y="40"/>
                </a:cxn>
                <a:cxn ang="0">
                  <a:pos x="8" y="57"/>
                </a:cxn>
                <a:cxn ang="0">
                  <a:pos x="274" y="57"/>
                </a:cxn>
              </a:cxnLst>
              <a:rect l="0" t="0" r="r" b="b"/>
              <a:pathLst>
                <a:path w="291" h="58">
                  <a:moveTo>
                    <a:pt x="274" y="57"/>
                  </a:moveTo>
                  <a:lnTo>
                    <a:pt x="275" y="55"/>
                  </a:lnTo>
                  <a:lnTo>
                    <a:pt x="277" y="52"/>
                  </a:lnTo>
                  <a:lnTo>
                    <a:pt x="279" y="49"/>
                  </a:lnTo>
                  <a:lnTo>
                    <a:pt x="282" y="45"/>
                  </a:lnTo>
                  <a:lnTo>
                    <a:pt x="283" y="42"/>
                  </a:lnTo>
                  <a:lnTo>
                    <a:pt x="287" y="39"/>
                  </a:lnTo>
                  <a:lnTo>
                    <a:pt x="290" y="35"/>
                  </a:lnTo>
                  <a:lnTo>
                    <a:pt x="287" y="37"/>
                  </a:lnTo>
                  <a:lnTo>
                    <a:pt x="277" y="39"/>
                  </a:lnTo>
                  <a:lnTo>
                    <a:pt x="266" y="40"/>
                  </a:lnTo>
                  <a:lnTo>
                    <a:pt x="256" y="40"/>
                  </a:lnTo>
                  <a:lnTo>
                    <a:pt x="244" y="42"/>
                  </a:lnTo>
                  <a:lnTo>
                    <a:pt x="233" y="42"/>
                  </a:lnTo>
                  <a:lnTo>
                    <a:pt x="223" y="44"/>
                  </a:lnTo>
                  <a:lnTo>
                    <a:pt x="212" y="44"/>
                  </a:lnTo>
                  <a:lnTo>
                    <a:pt x="205" y="44"/>
                  </a:lnTo>
                  <a:lnTo>
                    <a:pt x="205" y="37"/>
                  </a:lnTo>
                  <a:lnTo>
                    <a:pt x="202" y="37"/>
                  </a:lnTo>
                  <a:lnTo>
                    <a:pt x="202" y="40"/>
                  </a:lnTo>
                  <a:lnTo>
                    <a:pt x="186" y="40"/>
                  </a:lnTo>
                  <a:lnTo>
                    <a:pt x="186" y="37"/>
                  </a:lnTo>
                  <a:lnTo>
                    <a:pt x="171" y="37"/>
                  </a:lnTo>
                  <a:lnTo>
                    <a:pt x="171" y="40"/>
                  </a:lnTo>
                  <a:lnTo>
                    <a:pt x="163" y="40"/>
                  </a:lnTo>
                  <a:lnTo>
                    <a:pt x="163" y="44"/>
                  </a:lnTo>
                  <a:lnTo>
                    <a:pt x="124" y="44"/>
                  </a:lnTo>
                  <a:lnTo>
                    <a:pt x="124" y="40"/>
                  </a:lnTo>
                  <a:lnTo>
                    <a:pt x="116" y="40"/>
                  </a:lnTo>
                  <a:lnTo>
                    <a:pt x="116" y="44"/>
                  </a:lnTo>
                  <a:lnTo>
                    <a:pt x="72" y="44"/>
                  </a:lnTo>
                  <a:lnTo>
                    <a:pt x="72" y="20"/>
                  </a:lnTo>
                  <a:lnTo>
                    <a:pt x="65" y="20"/>
                  </a:lnTo>
                  <a:lnTo>
                    <a:pt x="65" y="5"/>
                  </a:lnTo>
                  <a:lnTo>
                    <a:pt x="67" y="5"/>
                  </a:lnTo>
                  <a:lnTo>
                    <a:pt x="67" y="3"/>
                  </a:lnTo>
                  <a:lnTo>
                    <a:pt x="65" y="3"/>
                  </a:lnTo>
                  <a:lnTo>
                    <a:pt x="65" y="0"/>
                  </a:lnTo>
                  <a:lnTo>
                    <a:pt x="64" y="0"/>
                  </a:lnTo>
                  <a:lnTo>
                    <a:pt x="64" y="3"/>
                  </a:lnTo>
                  <a:lnTo>
                    <a:pt x="62" y="3"/>
                  </a:lnTo>
                  <a:lnTo>
                    <a:pt x="62" y="5"/>
                  </a:lnTo>
                  <a:lnTo>
                    <a:pt x="64" y="5"/>
                  </a:lnTo>
                  <a:lnTo>
                    <a:pt x="64" y="20"/>
                  </a:lnTo>
                  <a:lnTo>
                    <a:pt x="62" y="20"/>
                  </a:lnTo>
                  <a:lnTo>
                    <a:pt x="62" y="23"/>
                  </a:lnTo>
                  <a:lnTo>
                    <a:pt x="55" y="23"/>
                  </a:lnTo>
                  <a:lnTo>
                    <a:pt x="55" y="10"/>
                  </a:lnTo>
                  <a:lnTo>
                    <a:pt x="51" y="10"/>
                  </a:lnTo>
                  <a:lnTo>
                    <a:pt x="46" y="23"/>
                  </a:lnTo>
                  <a:lnTo>
                    <a:pt x="33" y="23"/>
                  </a:lnTo>
                  <a:lnTo>
                    <a:pt x="33" y="32"/>
                  </a:lnTo>
                  <a:lnTo>
                    <a:pt x="16" y="32"/>
                  </a:lnTo>
                  <a:lnTo>
                    <a:pt x="16" y="40"/>
                  </a:lnTo>
                  <a:lnTo>
                    <a:pt x="0" y="40"/>
                  </a:lnTo>
                  <a:lnTo>
                    <a:pt x="8" y="57"/>
                  </a:lnTo>
                  <a:lnTo>
                    <a:pt x="274" y="57"/>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72" name="Line 388"/>
            <p:cNvSpPr>
              <a:spLocks noChangeShapeType="1"/>
            </p:cNvSpPr>
            <p:nvPr/>
          </p:nvSpPr>
          <p:spPr bwMode="auto">
            <a:xfrm flipV="1">
              <a:off x="1835" y="927"/>
              <a:ext cx="0" cy="32"/>
            </a:xfrm>
            <a:prstGeom prst="line">
              <a:avLst/>
            </a:prstGeom>
            <a:noFill/>
            <a:ln w="12700">
              <a:solidFill>
                <a:srgbClr val="000000"/>
              </a:solidFill>
              <a:round/>
              <a:headEnd/>
              <a:tailEnd/>
            </a:ln>
            <a:effectLst/>
          </p:spPr>
          <p:txBody>
            <a:bodyPr wrap="none" anchor="ctr"/>
            <a:lstStyle/>
            <a:p>
              <a:endParaRPr lang="en-US"/>
            </a:p>
          </p:txBody>
        </p:sp>
        <p:sp>
          <p:nvSpPr>
            <p:cNvPr id="323973" name="Freeform 389"/>
            <p:cNvSpPr>
              <a:spLocks/>
            </p:cNvSpPr>
            <p:nvPr/>
          </p:nvSpPr>
          <p:spPr bwMode="auto">
            <a:xfrm>
              <a:off x="1835" y="928"/>
              <a:ext cx="50" cy="19"/>
            </a:xfrm>
            <a:custGeom>
              <a:avLst/>
              <a:gdLst/>
              <a:ahLst/>
              <a:cxnLst>
                <a:cxn ang="0">
                  <a:pos x="16" y="18"/>
                </a:cxn>
                <a:cxn ang="0">
                  <a:pos x="0" y="8"/>
                </a:cxn>
                <a:cxn ang="0">
                  <a:pos x="49" y="0"/>
                </a:cxn>
              </a:cxnLst>
              <a:rect l="0" t="0" r="r" b="b"/>
              <a:pathLst>
                <a:path w="50" h="19">
                  <a:moveTo>
                    <a:pt x="16" y="18"/>
                  </a:moveTo>
                  <a:lnTo>
                    <a:pt x="0" y="8"/>
                  </a:lnTo>
                  <a:lnTo>
                    <a:pt x="49"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974" name="Line 390"/>
            <p:cNvSpPr>
              <a:spLocks noChangeShapeType="1"/>
            </p:cNvSpPr>
            <p:nvPr/>
          </p:nvSpPr>
          <p:spPr bwMode="auto">
            <a:xfrm>
              <a:off x="1839" y="952"/>
              <a:ext cx="9" cy="0"/>
            </a:xfrm>
            <a:prstGeom prst="line">
              <a:avLst/>
            </a:prstGeom>
            <a:noFill/>
            <a:ln w="12700">
              <a:solidFill>
                <a:srgbClr val="000000"/>
              </a:solidFill>
              <a:round/>
              <a:headEnd/>
              <a:tailEnd/>
            </a:ln>
            <a:effectLst/>
          </p:spPr>
          <p:txBody>
            <a:bodyPr wrap="none" anchor="ctr"/>
            <a:lstStyle/>
            <a:p>
              <a:endParaRPr lang="en-US"/>
            </a:p>
          </p:txBody>
        </p:sp>
        <p:sp>
          <p:nvSpPr>
            <p:cNvPr id="323975" name="Line 391"/>
            <p:cNvSpPr>
              <a:spLocks noChangeShapeType="1"/>
            </p:cNvSpPr>
            <p:nvPr/>
          </p:nvSpPr>
          <p:spPr bwMode="auto">
            <a:xfrm>
              <a:off x="1888" y="939"/>
              <a:ext cx="0" cy="5"/>
            </a:xfrm>
            <a:prstGeom prst="line">
              <a:avLst/>
            </a:prstGeom>
            <a:noFill/>
            <a:ln w="12700">
              <a:solidFill>
                <a:srgbClr val="000000"/>
              </a:solidFill>
              <a:round/>
              <a:headEnd/>
              <a:tailEnd/>
            </a:ln>
            <a:effectLst/>
          </p:spPr>
          <p:txBody>
            <a:bodyPr wrap="none" anchor="ctr"/>
            <a:lstStyle/>
            <a:p>
              <a:endParaRPr lang="en-US"/>
            </a:p>
          </p:txBody>
        </p:sp>
        <p:sp>
          <p:nvSpPr>
            <p:cNvPr id="323976" name="Line 392"/>
            <p:cNvSpPr>
              <a:spLocks noChangeShapeType="1"/>
            </p:cNvSpPr>
            <p:nvPr/>
          </p:nvSpPr>
          <p:spPr bwMode="auto">
            <a:xfrm flipV="1">
              <a:off x="1902" y="958"/>
              <a:ext cx="0" cy="13"/>
            </a:xfrm>
            <a:prstGeom prst="line">
              <a:avLst/>
            </a:prstGeom>
            <a:noFill/>
            <a:ln w="12700">
              <a:solidFill>
                <a:srgbClr val="000000"/>
              </a:solidFill>
              <a:round/>
              <a:headEnd/>
              <a:tailEnd/>
            </a:ln>
            <a:effectLst/>
          </p:spPr>
          <p:txBody>
            <a:bodyPr wrap="none" anchor="ctr"/>
            <a:lstStyle/>
            <a:p>
              <a:endParaRPr lang="en-US"/>
            </a:p>
          </p:txBody>
        </p:sp>
        <p:sp>
          <p:nvSpPr>
            <p:cNvPr id="323977" name="Freeform 393"/>
            <p:cNvSpPr>
              <a:spLocks/>
            </p:cNvSpPr>
            <p:nvPr/>
          </p:nvSpPr>
          <p:spPr bwMode="auto">
            <a:xfrm>
              <a:off x="1970" y="959"/>
              <a:ext cx="13" cy="5"/>
            </a:xfrm>
            <a:custGeom>
              <a:avLst/>
              <a:gdLst/>
              <a:ahLst/>
              <a:cxnLst>
                <a:cxn ang="0">
                  <a:pos x="12" y="4"/>
                </a:cxn>
                <a:cxn ang="0">
                  <a:pos x="12" y="0"/>
                </a:cxn>
                <a:cxn ang="0">
                  <a:pos x="0" y="4"/>
                </a:cxn>
                <a:cxn ang="0">
                  <a:pos x="12" y="4"/>
                </a:cxn>
              </a:cxnLst>
              <a:rect l="0" t="0" r="r" b="b"/>
              <a:pathLst>
                <a:path w="13" h="5">
                  <a:moveTo>
                    <a:pt x="12" y="4"/>
                  </a:moveTo>
                  <a:lnTo>
                    <a:pt x="12" y="0"/>
                  </a:lnTo>
                  <a:lnTo>
                    <a:pt x="0" y="4"/>
                  </a:lnTo>
                  <a:lnTo>
                    <a:pt x="12" y="4"/>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978" name="Line 394"/>
            <p:cNvSpPr>
              <a:spLocks noChangeShapeType="1"/>
            </p:cNvSpPr>
            <p:nvPr/>
          </p:nvSpPr>
          <p:spPr bwMode="auto">
            <a:xfrm flipV="1">
              <a:off x="1991" y="940"/>
              <a:ext cx="0" cy="24"/>
            </a:xfrm>
            <a:prstGeom prst="line">
              <a:avLst/>
            </a:prstGeom>
            <a:noFill/>
            <a:ln w="12700">
              <a:solidFill>
                <a:srgbClr val="000000"/>
              </a:solidFill>
              <a:round/>
              <a:headEnd/>
              <a:tailEnd/>
            </a:ln>
            <a:effectLst/>
          </p:spPr>
          <p:txBody>
            <a:bodyPr wrap="none" anchor="ctr"/>
            <a:lstStyle/>
            <a:p>
              <a:endParaRPr lang="en-US"/>
            </a:p>
          </p:txBody>
        </p:sp>
        <p:sp>
          <p:nvSpPr>
            <p:cNvPr id="323979" name="Line 395"/>
            <p:cNvSpPr>
              <a:spLocks noChangeShapeType="1"/>
            </p:cNvSpPr>
            <p:nvPr/>
          </p:nvSpPr>
          <p:spPr bwMode="auto">
            <a:xfrm>
              <a:off x="1990" y="948"/>
              <a:ext cx="1" cy="0"/>
            </a:xfrm>
            <a:prstGeom prst="line">
              <a:avLst/>
            </a:prstGeom>
            <a:noFill/>
            <a:ln w="12700">
              <a:solidFill>
                <a:srgbClr val="000000"/>
              </a:solidFill>
              <a:round/>
              <a:headEnd/>
              <a:tailEnd/>
            </a:ln>
            <a:effectLst/>
          </p:spPr>
          <p:txBody>
            <a:bodyPr wrap="none" anchor="ctr"/>
            <a:lstStyle/>
            <a:p>
              <a:endParaRPr lang="en-US"/>
            </a:p>
          </p:txBody>
        </p:sp>
        <p:sp>
          <p:nvSpPr>
            <p:cNvPr id="323980" name="Line 396"/>
            <p:cNvSpPr>
              <a:spLocks noChangeShapeType="1"/>
            </p:cNvSpPr>
            <p:nvPr/>
          </p:nvSpPr>
          <p:spPr bwMode="auto">
            <a:xfrm>
              <a:off x="2028" y="963"/>
              <a:ext cx="29" cy="0"/>
            </a:xfrm>
            <a:prstGeom prst="line">
              <a:avLst/>
            </a:prstGeom>
            <a:noFill/>
            <a:ln w="12700">
              <a:solidFill>
                <a:srgbClr val="000000"/>
              </a:solidFill>
              <a:round/>
              <a:headEnd/>
              <a:tailEnd/>
            </a:ln>
            <a:effectLst/>
          </p:spPr>
          <p:txBody>
            <a:bodyPr wrap="none" anchor="ctr"/>
            <a:lstStyle/>
            <a:p>
              <a:endParaRPr lang="en-US"/>
            </a:p>
          </p:txBody>
        </p:sp>
        <p:sp>
          <p:nvSpPr>
            <p:cNvPr id="323981" name="Freeform 397"/>
            <p:cNvSpPr>
              <a:spLocks/>
            </p:cNvSpPr>
            <p:nvPr/>
          </p:nvSpPr>
          <p:spPr bwMode="auto">
            <a:xfrm>
              <a:off x="2055" y="948"/>
              <a:ext cx="8" cy="20"/>
            </a:xfrm>
            <a:custGeom>
              <a:avLst/>
              <a:gdLst/>
              <a:ahLst/>
              <a:cxnLst>
                <a:cxn ang="0">
                  <a:pos x="7" y="19"/>
                </a:cxn>
                <a:cxn ang="0">
                  <a:pos x="7" y="0"/>
                </a:cxn>
                <a:cxn ang="0">
                  <a:pos x="4" y="0"/>
                </a:cxn>
                <a:cxn ang="0">
                  <a:pos x="0" y="19"/>
                </a:cxn>
                <a:cxn ang="0">
                  <a:pos x="7" y="19"/>
                </a:cxn>
              </a:cxnLst>
              <a:rect l="0" t="0" r="r" b="b"/>
              <a:pathLst>
                <a:path w="8" h="20">
                  <a:moveTo>
                    <a:pt x="7" y="19"/>
                  </a:moveTo>
                  <a:lnTo>
                    <a:pt x="7" y="0"/>
                  </a:lnTo>
                  <a:lnTo>
                    <a:pt x="4" y="0"/>
                  </a:lnTo>
                  <a:lnTo>
                    <a:pt x="0" y="19"/>
                  </a:lnTo>
                  <a:lnTo>
                    <a:pt x="7" y="19"/>
                  </a:lnTo>
                </a:path>
              </a:pathLst>
            </a:custGeom>
            <a:solidFill>
              <a:srgbClr val="FF7F00"/>
            </a:solidFill>
            <a:ln w="12700" cap="rnd" cmpd="sng">
              <a:solidFill>
                <a:srgbClr val="000000"/>
              </a:solidFill>
              <a:prstDash val="solid"/>
              <a:round/>
              <a:headEnd type="none" w="med" len="med"/>
              <a:tailEnd type="none" w="med" len="med"/>
            </a:ln>
            <a:effectLst/>
          </p:spPr>
          <p:txBody>
            <a:bodyPr/>
            <a:lstStyle/>
            <a:p>
              <a:endParaRPr lang="en-US"/>
            </a:p>
          </p:txBody>
        </p:sp>
        <p:sp>
          <p:nvSpPr>
            <p:cNvPr id="323982" name="Line 398"/>
            <p:cNvSpPr>
              <a:spLocks noChangeShapeType="1"/>
            </p:cNvSpPr>
            <p:nvPr/>
          </p:nvSpPr>
          <p:spPr bwMode="auto">
            <a:xfrm>
              <a:off x="2055" y="953"/>
              <a:ext cx="6" cy="0"/>
            </a:xfrm>
            <a:prstGeom prst="line">
              <a:avLst/>
            </a:prstGeom>
            <a:noFill/>
            <a:ln w="12700">
              <a:solidFill>
                <a:srgbClr val="000000"/>
              </a:solidFill>
              <a:round/>
              <a:headEnd/>
              <a:tailEnd/>
            </a:ln>
            <a:effectLst/>
          </p:spPr>
          <p:txBody>
            <a:bodyPr wrap="none" anchor="ctr"/>
            <a:lstStyle/>
            <a:p>
              <a:endParaRPr lang="en-US"/>
            </a:p>
          </p:txBody>
        </p:sp>
        <p:sp>
          <p:nvSpPr>
            <p:cNvPr id="323983" name="Freeform 399"/>
            <p:cNvSpPr>
              <a:spLocks/>
            </p:cNvSpPr>
            <p:nvPr/>
          </p:nvSpPr>
          <p:spPr bwMode="auto">
            <a:xfrm>
              <a:off x="2061" y="944"/>
              <a:ext cx="43" cy="16"/>
            </a:xfrm>
            <a:custGeom>
              <a:avLst/>
              <a:gdLst/>
              <a:ahLst/>
              <a:cxnLst>
                <a:cxn ang="0">
                  <a:pos x="0" y="5"/>
                </a:cxn>
                <a:cxn ang="0">
                  <a:pos x="0" y="0"/>
                </a:cxn>
                <a:cxn ang="0">
                  <a:pos x="42" y="15"/>
                </a:cxn>
              </a:cxnLst>
              <a:rect l="0" t="0" r="r" b="b"/>
              <a:pathLst>
                <a:path w="43" h="16">
                  <a:moveTo>
                    <a:pt x="0" y="5"/>
                  </a:moveTo>
                  <a:lnTo>
                    <a:pt x="0" y="0"/>
                  </a:lnTo>
                  <a:lnTo>
                    <a:pt x="42" y="15"/>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984" name="Line 400"/>
            <p:cNvSpPr>
              <a:spLocks noChangeShapeType="1"/>
            </p:cNvSpPr>
            <p:nvPr/>
          </p:nvSpPr>
          <p:spPr bwMode="auto">
            <a:xfrm>
              <a:off x="2103" y="956"/>
              <a:ext cx="0" cy="6"/>
            </a:xfrm>
            <a:prstGeom prst="line">
              <a:avLst/>
            </a:prstGeom>
            <a:noFill/>
            <a:ln w="12700">
              <a:solidFill>
                <a:srgbClr val="000000"/>
              </a:solidFill>
              <a:round/>
              <a:headEnd/>
              <a:tailEnd/>
            </a:ln>
            <a:effectLst/>
          </p:spPr>
          <p:txBody>
            <a:bodyPr wrap="none" anchor="ctr"/>
            <a:lstStyle/>
            <a:p>
              <a:endParaRPr lang="en-US"/>
            </a:p>
          </p:txBody>
        </p:sp>
        <p:sp>
          <p:nvSpPr>
            <p:cNvPr id="323985" name="Line 401"/>
            <p:cNvSpPr>
              <a:spLocks noChangeShapeType="1"/>
            </p:cNvSpPr>
            <p:nvPr/>
          </p:nvSpPr>
          <p:spPr bwMode="auto">
            <a:xfrm>
              <a:off x="1943" y="959"/>
              <a:ext cx="0" cy="0"/>
            </a:xfrm>
            <a:prstGeom prst="line">
              <a:avLst/>
            </a:prstGeom>
            <a:noFill/>
            <a:ln w="12700">
              <a:solidFill>
                <a:srgbClr val="000000"/>
              </a:solidFill>
              <a:round/>
              <a:headEnd/>
              <a:tailEnd/>
            </a:ln>
            <a:effectLst/>
          </p:spPr>
          <p:txBody>
            <a:bodyPr wrap="none" anchor="ctr"/>
            <a:lstStyle/>
            <a:p>
              <a:endParaRPr lang="en-US"/>
            </a:p>
          </p:txBody>
        </p:sp>
        <p:sp>
          <p:nvSpPr>
            <p:cNvPr id="323986" name="Freeform 402"/>
            <p:cNvSpPr>
              <a:spLocks/>
            </p:cNvSpPr>
            <p:nvPr/>
          </p:nvSpPr>
          <p:spPr bwMode="auto">
            <a:xfrm>
              <a:off x="1941" y="952"/>
              <a:ext cx="3" cy="2"/>
            </a:xfrm>
            <a:custGeom>
              <a:avLst/>
              <a:gdLst/>
              <a:ahLst/>
              <a:cxnLst>
                <a:cxn ang="0">
                  <a:pos x="0" y="0"/>
                </a:cxn>
                <a:cxn ang="0">
                  <a:pos x="0" y="1"/>
                </a:cxn>
                <a:cxn ang="0">
                  <a:pos x="2" y="1"/>
                </a:cxn>
                <a:cxn ang="0">
                  <a:pos x="2" y="0"/>
                </a:cxn>
              </a:cxnLst>
              <a:rect l="0" t="0" r="r" b="b"/>
              <a:pathLst>
                <a:path w="3" h="2">
                  <a:moveTo>
                    <a:pt x="0" y="0"/>
                  </a:moveTo>
                  <a:lnTo>
                    <a:pt x="0" y="1"/>
                  </a:lnTo>
                  <a:lnTo>
                    <a:pt x="2" y="1"/>
                  </a:lnTo>
                  <a:lnTo>
                    <a:pt x="2" y="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987" name="Rectangle 403"/>
            <p:cNvSpPr>
              <a:spLocks noChangeArrowheads="1"/>
            </p:cNvSpPr>
            <p:nvPr/>
          </p:nvSpPr>
          <p:spPr bwMode="auto">
            <a:xfrm>
              <a:off x="1854" y="812"/>
              <a:ext cx="293" cy="119"/>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MERSHIP</a:t>
              </a:r>
            </a:p>
          </p:txBody>
        </p:sp>
      </p:grpSp>
      <p:grpSp>
        <p:nvGrpSpPr>
          <p:cNvPr id="323988" name="Group 404"/>
          <p:cNvGrpSpPr>
            <a:grpSpLocks/>
          </p:cNvGrpSpPr>
          <p:nvPr/>
        </p:nvGrpSpPr>
        <p:grpSpPr bwMode="auto">
          <a:xfrm>
            <a:off x="8977313" y="915988"/>
            <a:ext cx="684212" cy="330199"/>
            <a:chOff x="4695" y="577"/>
            <a:chExt cx="431" cy="208"/>
          </a:xfrm>
        </p:grpSpPr>
        <p:sp>
          <p:nvSpPr>
            <p:cNvPr id="323989" name="Rectangle 405"/>
            <p:cNvSpPr>
              <a:spLocks noChangeArrowheads="1"/>
            </p:cNvSpPr>
            <p:nvPr/>
          </p:nvSpPr>
          <p:spPr bwMode="auto">
            <a:xfrm>
              <a:off x="4794" y="666"/>
              <a:ext cx="228" cy="119"/>
            </a:xfrm>
            <a:prstGeom prst="rect">
              <a:avLst/>
            </a:prstGeom>
            <a:noFill/>
            <a:ln w="12700">
              <a:noFill/>
              <a:miter lim="800000"/>
              <a:headEnd/>
              <a:tailEnd/>
            </a:ln>
            <a:effectLst/>
          </p:spPr>
          <p:txBody>
            <a:bodyPr wrap="none" lIns="111125" tIns="55562" rIns="111125" bIns="55562">
              <a:spAutoFit/>
            </a:bodyPr>
            <a:lstStyle/>
            <a:p>
              <a:pPr algn="ctr" defTabSz="1096884">
                <a:spcBef>
                  <a:spcPct val="0"/>
                </a:spcBef>
              </a:pPr>
              <a:r>
                <a:rPr lang="en-US" sz="500">
                  <a:solidFill>
                    <a:srgbClr val="000000"/>
                  </a:solidFill>
                  <a:cs typeface="Times New Roman" charset="0"/>
                </a:rPr>
                <a:t>CG47</a:t>
              </a:r>
            </a:p>
          </p:txBody>
        </p:sp>
        <p:grpSp>
          <p:nvGrpSpPr>
            <p:cNvPr id="323990" name="Group 406"/>
            <p:cNvGrpSpPr>
              <a:grpSpLocks/>
            </p:cNvGrpSpPr>
            <p:nvPr/>
          </p:nvGrpSpPr>
          <p:grpSpPr bwMode="auto">
            <a:xfrm>
              <a:off x="4695" y="577"/>
              <a:ext cx="431" cy="119"/>
              <a:chOff x="4695" y="577"/>
              <a:chExt cx="431" cy="119"/>
            </a:xfrm>
          </p:grpSpPr>
          <p:sp>
            <p:nvSpPr>
              <p:cNvPr id="323991" name="Freeform 407"/>
              <p:cNvSpPr>
                <a:spLocks/>
              </p:cNvSpPr>
              <p:nvPr/>
            </p:nvSpPr>
            <p:spPr bwMode="auto">
              <a:xfrm>
                <a:off x="4768" y="669"/>
                <a:ext cx="353" cy="10"/>
              </a:xfrm>
              <a:custGeom>
                <a:avLst/>
                <a:gdLst/>
                <a:ahLst/>
                <a:cxnLst>
                  <a:cxn ang="0">
                    <a:pos x="352" y="0"/>
                  </a:cxn>
                  <a:cxn ang="0">
                    <a:pos x="0" y="0"/>
                  </a:cxn>
                  <a:cxn ang="0">
                    <a:pos x="0" y="9"/>
                  </a:cxn>
                </a:cxnLst>
                <a:rect l="0" t="0" r="r" b="b"/>
                <a:pathLst>
                  <a:path w="353" h="10">
                    <a:moveTo>
                      <a:pt x="352" y="0"/>
                    </a:moveTo>
                    <a:lnTo>
                      <a:pt x="0" y="0"/>
                    </a:lnTo>
                    <a:lnTo>
                      <a:pt x="0" y="9"/>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3992" name="Freeform 408"/>
              <p:cNvSpPr>
                <a:spLocks/>
              </p:cNvSpPr>
              <p:nvPr/>
            </p:nvSpPr>
            <p:spPr bwMode="auto">
              <a:xfrm>
                <a:off x="4917" y="644"/>
                <a:ext cx="80" cy="26"/>
              </a:xfrm>
              <a:custGeom>
                <a:avLst/>
                <a:gdLst/>
                <a:ahLst/>
                <a:cxnLst>
                  <a:cxn ang="0">
                    <a:pos x="79" y="25"/>
                  </a:cxn>
                  <a:cxn ang="0">
                    <a:pos x="65" y="0"/>
                  </a:cxn>
                  <a:cxn ang="0">
                    <a:pos x="0" y="0"/>
                  </a:cxn>
                  <a:cxn ang="0">
                    <a:pos x="0" y="25"/>
                  </a:cxn>
                </a:cxnLst>
                <a:rect l="0" t="0" r="r" b="b"/>
                <a:pathLst>
                  <a:path w="80" h="26">
                    <a:moveTo>
                      <a:pt x="79" y="25"/>
                    </a:moveTo>
                    <a:lnTo>
                      <a:pt x="65" y="0"/>
                    </a:lnTo>
                    <a:lnTo>
                      <a:pt x="0" y="0"/>
                    </a:lnTo>
                    <a:lnTo>
                      <a:pt x="0" y="2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993" name="Freeform 409"/>
              <p:cNvSpPr>
                <a:spLocks/>
              </p:cNvSpPr>
              <p:nvPr/>
            </p:nvSpPr>
            <p:spPr bwMode="auto">
              <a:xfrm>
                <a:off x="4917" y="627"/>
                <a:ext cx="66" cy="18"/>
              </a:xfrm>
              <a:custGeom>
                <a:avLst/>
                <a:gdLst/>
                <a:ahLst/>
                <a:cxnLst>
                  <a:cxn ang="0">
                    <a:pos x="65" y="17"/>
                  </a:cxn>
                  <a:cxn ang="0">
                    <a:pos x="65" y="0"/>
                  </a:cxn>
                  <a:cxn ang="0">
                    <a:pos x="65" y="9"/>
                  </a:cxn>
                  <a:cxn ang="0">
                    <a:pos x="0" y="9"/>
                  </a:cxn>
                  <a:cxn ang="0">
                    <a:pos x="0" y="17"/>
                  </a:cxn>
                </a:cxnLst>
                <a:rect l="0" t="0" r="r" b="b"/>
                <a:pathLst>
                  <a:path w="66" h="18">
                    <a:moveTo>
                      <a:pt x="65" y="17"/>
                    </a:moveTo>
                    <a:lnTo>
                      <a:pt x="65" y="0"/>
                    </a:lnTo>
                    <a:lnTo>
                      <a:pt x="65" y="9"/>
                    </a:lnTo>
                    <a:lnTo>
                      <a:pt x="0" y="9"/>
                    </a:lnTo>
                    <a:lnTo>
                      <a:pt x="0" y="17"/>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994" name="Line 410"/>
              <p:cNvSpPr>
                <a:spLocks noChangeShapeType="1"/>
              </p:cNvSpPr>
              <p:nvPr/>
            </p:nvSpPr>
            <p:spPr bwMode="auto">
              <a:xfrm flipH="1" flipV="1">
                <a:off x="4873" y="615"/>
                <a:ext cx="21" cy="58"/>
              </a:xfrm>
              <a:prstGeom prst="line">
                <a:avLst/>
              </a:prstGeom>
              <a:noFill/>
              <a:ln w="12700">
                <a:solidFill>
                  <a:srgbClr val="000000"/>
                </a:solidFill>
                <a:round/>
                <a:headEnd/>
                <a:tailEnd/>
              </a:ln>
              <a:effectLst/>
            </p:spPr>
            <p:txBody>
              <a:bodyPr wrap="none" anchor="ctr"/>
              <a:lstStyle/>
              <a:p>
                <a:endParaRPr lang="en-US"/>
              </a:p>
            </p:txBody>
          </p:sp>
          <p:sp>
            <p:nvSpPr>
              <p:cNvPr id="323995" name="Freeform 411"/>
              <p:cNvSpPr>
                <a:spLocks/>
              </p:cNvSpPr>
              <p:nvPr/>
            </p:nvSpPr>
            <p:spPr bwMode="auto">
              <a:xfrm>
                <a:off x="4826" y="611"/>
                <a:ext cx="52" cy="59"/>
              </a:xfrm>
              <a:custGeom>
                <a:avLst/>
                <a:gdLst/>
                <a:ahLst/>
                <a:cxnLst>
                  <a:cxn ang="0">
                    <a:pos x="51" y="8"/>
                  </a:cxn>
                  <a:cxn ang="0">
                    <a:pos x="39" y="8"/>
                  </a:cxn>
                  <a:cxn ang="0">
                    <a:pos x="39" y="0"/>
                  </a:cxn>
                  <a:cxn ang="0">
                    <a:pos x="39" y="33"/>
                  </a:cxn>
                  <a:cxn ang="0">
                    <a:pos x="0" y="33"/>
                  </a:cxn>
                  <a:cxn ang="0">
                    <a:pos x="0" y="58"/>
                  </a:cxn>
                </a:cxnLst>
                <a:rect l="0" t="0" r="r" b="b"/>
                <a:pathLst>
                  <a:path w="52" h="59">
                    <a:moveTo>
                      <a:pt x="51" y="8"/>
                    </a:moveTo>
                    <a:lnTo>
                      <a:pt x="39" y="8"/>
                    </a:lnTo>
                    <a:lnTo>
                      <a:pt x="39" y="0"/>
                    </a:lnTo>
                    <a:lnTo>
                      <a:pt x="39" y="33"/>
                    </a:lnTo>
                    <a:lnTo>
                      <a:pt x="0" y="33"/>
                    </a:lnTo>
                    <a:lnTo>
                      <a:pt x="0" y="5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996" name="Freeform 412"/>
              <p:cNvSpPr>
                <a:spLocks/>
              </p:cNvSpPr>
              <p:nvPr/>
            </p:nvSpPr>
            <p:spPr bwMode="auto">
              <a:xfrm>
                <a:off x="4865" y="619"/>
                <a:ext cx="26" cy="26"/>
              </a:xfrm>
              <a:custGeom>
                <a:avLst/>
                <a:gdLst/>
                <a:ahLst/>
                <a:cxnLst>
                  <a:cxn ang="0">
                    <a:pos x="0" y="25"/>
                  </a:cxn>
                  <a:cxn ang="0">
                    <a:pos x="25" y="25"/>
                  </a:cxn>
                  <a:cxn ang="0">
                    <a:pos x="12" y="0"/>
                  </a:cxn>
                  <a:cxn ang="0">
                    <a:pos x="0" y="0"/>
                  </a:cxn>
                  <a:cxn ang="0">
                    <a:pos x="0" y="25"/>
                  </a:cxn>
                </a:cxnLst>
                <a:rect l="0" t="0" r="r" b="b"/>
                <a:pathLst>
                  <a:path w="26" h="26">
                    <a:moveTo>
                      <a:pt x="0" y="25"/>
                    </a:moveTo>
                    <a:lnTo>
                      <a:pt x="25" y="25"/>
                    </a:lnTo>
                    <a:lnTo>
                      <a:pt x="12" y="0"/>
                    </a:lnTo>
                    <a:lnTo>
                      <a:pt x="0" y="0"/>
                    </a:lnTo>
                    <a:lnTo>
                      <a:pt x="0" y="2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997" name="Freeform 413"/>
              <p:cNvSpPr>
                <a:spLocks/>
              </p:cNvSpPr>
              <p:nvPr/>
            </p:nvSpPr>
            <p:spPr bwMode="auto">
              <a:xfrm>
                <a:off x="4917" y="611"/>
                <a:ext cx="52" cy="26"/>
              </a:xfrm>
              <a:custGeom>
                <a:avLst/>
                <a:gdLst/>
                <a:ahLst/>
                <a:cxnLst>
                  <a:cxn ang="0">
                    <a:pos x="51" y="25"/>
                  </a:cxn>
                  <a:cxn ang="0">
                    <a:pos x="51" y="8"/>
                  </a:cxn>
                  <a:cxn ang="0">
                    <a:pos x="26" y="8"/>
                  </a:cxn>
                  <a:cxn ang="0">
                    <a:pos x="26" y="25"/>
                  </a:cxn>
                  <a:cxn ang="0">
                    <a:pos x="13" y="0"/>
                  </a:cxn>
                  <a:cxn ang="0">
                    <a:pos x="0" y="0"/>
                  </a:cxn>
                  <a:cxn ang="0">
                    <a:pos x="0" y="25"/>
                  </a:cxn>
                </a:cxnLst>
                <a:rect l="0" t="0" r="r" b="b"/>
                <a:pathLst>
                  <a:path w="52" h="26">
                    <a:moveTo>
                      <a:pt x="51" y="25"/>
                    </a:moveTo>
                    <a:lnTo>
                      <a:pt x="51" y="8"/>
                    </a:lnTo>
                    <a:lnTo>
                      <a:pt x="26" y="8"/>
                    </a:lnTo>
                    <a:lnTo>
                      <a:pt x="26" y="25"/>
                    </a:lnTo>
                    <a:lnTo>
                      <a:pt x="13" y="0"/>
                    </a:lnTo>
                    <a:lnTo>
                      <a:pt x="0" y="0"/>
                    </a:lnTo>
                    <a:lnTo>
                      <a:pt x="0" y="2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998" name="Freeform 414"/>
              <p:cNvSpPr>
                <a:spLocks/>
              </p:cNvSpPr>
              <p:nvPr/>
            </p:nvSpPr>
            <p:spPr bwMode="auto">
              <a:xfrm>
                <a:off x="4917" y="611"/>
                <a:ext cx="14" cy="26"/>
              </a:xfrm>
              <a:custGeom>
                <a:avLst/>
                <a:gdLst/>
                <a:ahLst/>
                <a:cxnLst>
                  <a:cxn ang="0">
                    <a:pos x="0" y="25"/>
                  </a:cxn>
                  <a:cxn ang="0">
                    <a:pos x="13" y="25"/>
                  </a:cxn>
                  <a:cxn ang="0">
                    <a:pos x="13" y="0"/>
                  </a:cxn>
                  <a:cxn ang="0">
                    <a:pos x="0" y="0"/>
                  </a:cxn>
                  <a:cxn ang="0">
                    <a:pos x="0" y="25"/>
                  </a:cxn>
                </a:cxnLst>
                <a:rect l="0" t="0" r="r" b="b"/>
                <a:pathLst>
                  <a:path w="14" h="26">
                    <a:moveTo>
                      <a:pt x="0" y="25"/>
                    </a:moveTo>
                    <a:lnTo>
                      <a:pt x="13" y="25"/>
                    </a:lnTo>
                    <a:lnTo>
                      <a:pt x="13" y="0"/>
                    </a:lnTo>
                    <a:lnTo>
                      <a:pt x="0" y="0"/>
                    </a:lnTo>
                    <a:lnTo>
                      <a:pt x="0" y="2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3999" name="Line 415"/>
              <p:cNvSpPr>
                <a:spLocks noChangeShapeType="1"/>
              </p:cNvSpPr>
              <p:nvPr/>
            </p:nvSpPr>
            <p:spPr bwMode="auto">
              <a:xfrm flipH="1">
                <a:off x="4886" y="653"/>
                <a:ext cx="35" cy="0"/>
              </a:xfrm>
              <a:prstGeom prst="line">
                <a:avLst/>
              </a:prstGeom>
              <a:noFill/>
              <a:ln w="12700">
                <a:solidFill>
                  <a:srgbClr val="000000"/>
                </a:solidFill>
                <a:round/>
                <a:headEnd/>
                <a:tailEnd/>
              </a:ln>
              <a:effectLst/>
            </p:spPr>
            <p:txBody>
              <a:bodyPr wrap="none" anchor="ctr"/>
              <a:lstStyle/>
              <a:p>
                <a:endParaRPr lang="en-US"/>
              </a:p>
            </p:txBody>
          </p:sp>
          <p:sp>
            <p:nvSpPr>
              <p:cNvPr id="324000" name="Freeform 416"/>
              <p:cNvSpPr>
                <a:spLocks/>
              </p:cNvSpPr>
              <p:nvPr/>
            </p:nvSpPr>
            <p:spPr bwMode="auto">
              <a:xfrm>
                <a:off x="4826" y="636"/>
                <a:ext cx="26" cy="9"/>
              </a:xfrm>
              <a:custGeom>
                <a:avLst/>
                <a:gdLst/>
                <a:ahLst/>
                <a:cxnLst>
                  <a:cxn ang="0">
                    <a:pos x="25" y="8"/>
                  </a:cxn>
                  <a:cxn ang="0">
                    <a:pos x="25" y="0"/>
                  </a:cxn>
                  <a:cxn ang="0">
                    <a:pos x="0" y="0"/>
                  </a:cxn>
                  <a:cxn ang="0">
                    <a:pos x="0" y="8"/>
                  </a:cxn>
                </a:cxnLst>
                <a:rect l="0" t="0" r="r" b="b"/>
                <a:pathLst>
                  <a:path w="26" h="9">
                    <a:moveTo>
                      <a:pt x="25" y="8"/>
                    </a:moveTo>
                    <a:lnTo>
                      <a:pt x="25" y="0"/>
                    </a:lnTo>
                    <a:lnTo>
                      <a:pt x="0" y="0"/>
                    </a:lnTo>
                    <a:lnTo>
                      <a:pt x="0" y="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01" name="Freeform 417"/>
              <p:cNvSpPr>
                <a:spLocks/>
              </p:cNvSpPr>
              <p:nvPr/>
            </p:nvSpPr>
            <p:spPr bwMode="auto">
              <a:xfrm>
                <a:off x="4826" y="636"/>
                <a:ext cx="26" cy="9"/>
              </a:xfrm>
              <a:custGeom>
                <a:avLst/>
                <a:gdLst/>
                <a:ahLst/>
                <a:cxnLst>
                  <a:cxn ang="0">
                    <a:pos x="0" y="8"/>
                  </a:cxn>
                  <a:cxn ang="0">
                    <a:pos x="25" y="8"/>
                  </a:cxn>
                  <a:cxn ang="0">
                    <a:pos x="25" y="0"/>
                  </a:cxn>
                  <a:cxn ang="0">
                    <a:pos x="0" y="0"/>
                  </a:cxn>
                  <a:cxn ang="0">
                    <a:pos x="0" y="8"/>
                  </a:cxn>
                </a:cxnLst>
                <a:rect l="0" t="0" r="r" b="b"/>
                <a:pathLst>
                  <a:path w="26" h="9">
                    <a:moveTo>
                      <a:pt x="0" y="8"/>
                    </a:moveTo>
                    <a:lnTo>
                      <a:pt x="25" y="8"/>
                    </a:lnTo>
                    <a:lnTo>
                      <a:pt x="25" y="0"/>
                    </a:lnTo>
                    <a:lnTo>
                      <a:pt x="0" y="0"/>
                    </a:lnTo>
                    <a:lnTo>
                      <a:pt x="0" y="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02" name="Freeform 418"/>
              <p:cNvSpPr>
                <a:spLocks/>
              </p:cNvSpPr>
              <p:nvPr/>
            </p:nvSpPr>
            <p:spPr bwMode="auto">
              <a:xfrm>
                <a:off x="4826" y="627"/>
                <a:ext cx="14" cy="10"/>
              </a:xfrm>
              <a:custGeom>
                <a:avLst/>
                <a:gdLst/>
                <a:ahLst/>
                <a:cxnLst>
                  <a:cxn ang="0">
                    <a:pos x="0" y="9"/>
                  </a:cxn>
                  <a:cxn ang="0">
                    <a:pos x="0" y="0"/>
                  </a:cxn>
                  <a:cxn ang="0">
                    <a:pos x="13" y="0"/>
                  </a:cxn>
                  <a:cxn ang="0">
                    <a:pos x="13" y="9"/>
                  </a:cxn>
                </a:cxnLst>
                <a:rect l="0" t="0" r="r" b="b"/>
                <a:pathLst>
                  <a:path w="14" h="10">
                    <a:moveTo>
                      <a:pt x="0" y="9"/>
                    </a:moveTo>
                    <a:lnTo>
                      <a:pt x="0" y="0"/>
                    </a:lnTo>
                    <a:lnTo>
                      <a:pt x="13" y="0"/>
                    </a:lnTo>
                    <a:lnTo>
                      <a:pt x="13" y="9"/>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03" name="Freeform 419"/>
              <p:cNvSpPr>
                <a:spLocks/>
              </p:cNvSpPr>
              <p:nvPr/>
            </p:nvSpPr>
            <p:spPr bwMode="auto">
              <a:xfrm>
                <a:off x="4956" y="653"/>
                <a:ext cx="22" cy="10"/>
              </a:xfrm>
              <a:custGeom>
                <a:avLst/>
                <a:gdLst/>
                <a:ahLst/>
                <a:cxnLst>
                  <a:cxn ang="0">
                    <a:pos x="6" y="9"/>
                  </a:cxn>
                  <a:cxn ang="0">
                    <a:pos x="14" y="9"/>
                  </a:cxn>
                  <a:cxn ang="0">
                    <a:pos x="21" y="5"/>
                  </a:cxn>
                  <a:cxn ang="0">
                    <a:pos x="14" y="0"/>
                  </a:cxn>
                  <a:cxn ang="0">
                    <a:pos x="6" y="0"/>
                  </a:cxn>
                  <a:cxn ang="0">
                    <a:pos x="0" y="5"/>
                  </a:cxn>
                  <a:cxn ang="0">
                    <a:pos x="6" y="9"/>
                  </a:cxn>
                </a:cxnLst>
                <a:rect l="0" t="0" r="r" b="b"/>
                <a:pathLst>
                  <a:path w="22" h="10">
                    <a:moveTo>
                      <a:pt x="6" y="9"/>
                    </a:moveTo>
                    <a:lnTo>
                      <a:pt x="14" y="9"/>
                    </a:lnTo>
                    <a:lnTo>
                      <a:pt x="21" y="5"/>
                    </a:lnTo>
                    <a:lnTo>
                      <a:pt x="14" y="0"/>
                    </a:lnTo>
                    <a:lnTo>
                      <a:pt x="6" y="0"/>
                    </a:lnTo>
                    <a:lnTo>
                      <a:pt x="0" y="5"/>
                    </a:lnTo>
                    <a:lnTo>
                      <a:pt x="6" y="9"/>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04" name="Freeform 420"/>
              <p:cNvSpPr>
                <a:spLocks/>
              </p:cNvSpPr>
              <p:nvPr/>
            </p:nvSpPr>
            <p:spPr bwMode="auto">
              <a:xfrm>
                <a:off x="4695" y="669"/>
                <a:ext cx="431" cy="27"/>
              </a:xfrm>
              <a:custGeom>
                <a:avLst/>
                <a:gdLst/>
                <a:ahLst/>
                <a:cxnLst>
                  <a:cxn ang="0">
                    <a:pos x="78" y="9"/>
                  </a:cxn>
                  <a:cxn ang="0">
                    <a:pos x="40" y="9"/>
                  </a:cxn>
                  <a:cxn ang="0">
                    <a:pos x="40" y="19"/>
                  </a:cxn>
                  <a:cxn ang="0">
                    <a:pos x="0" y="19"/>
                  </a:cxn>
                  <a:cxn ang="0">
                    <a:pos x="0" y="26"/>
                  </a:cxn>
                  <a:cxn ang="0">
                    <a:pos x="378" y="26"/>
                  </a:cxn>
                  <a:cxn ang="0">
                    <a:pos x="430" y="0"/>
                  </a:cxn>
                </a:cxnLst>
                <a:rect l="0" t="0" r="r" b="b"/>
                <a:pathLst>
                  <a:path w="431" h="27">
                    <a:moveTo>
                      <a:pt x="78" y="9"/>
                    </a:moveTo>
                    <a:lnTo>
                      <a:pt x="40" y="9"/>
                    </a:lnTo>
                    <a:lnTo>
                      <a:pt x="40" y="19"/>
                    </a:lnTo>
                    <a:lnTo>
                      <a:pt x="0" y="19"/>
                    </a:lnTo>
                    <a:lnTo>
                      <a:pt x="0" y="26"/>
                    </a:lnTo>
                    <a:lnTo>
                      <a:pt x="378" y="26"/>
                    </a:lnTo>
                    <a:lnTo>
                      <a:pt x="43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05" name="Freeform 421"/>
              <p:cNvSpPr>
                <a:spLocks/>
              </p:cNvSpPr>
              <p:nvPr/>
            </p:nvSpPr>
            <p:spPr bwMode="auto">
              <a:xfrm>
                <a:off x="5008" y="653"/>
                <a:ext cx="15" cy="17"/>
              </a:xfrm>
              <a:custGeom>
                <a:avLst/>
                <a:gdLst/>
                <a:ahLst/>
                <a:cxnLst>
                  <a:cxn ang="0">
                    <a:pos x="4" y="16"/>
                  </a:cxn>
                  <a:cxn ang="0">
                    <a:pos x="14" y="1"/>
                  </a:cxn>
                  <a:cxn ang="0">
                    <a:pos x="12" y="0"/>
                  </a:cxn>
                  <a:cxn ang="0">
                    <a:pos x="2" y="7"/>
                  </a:cxn>
                  <a:cxn ang="0">
                    <a:pos x="0" y="15"/>
                  </a:cxn>
                  <a:cxn ang="0">
                    <a:pos x="4" y="16"/>
                  </a:cxn>
                </a:cxnLst>
                <a:rect l="0" t="0" r="r" b="b"/>
                <a:pathLst>
                  <a:path w="15" h="17">
                    <a:moveTo>
                      <a:pt x="4" y="16"/>
                    </a:moveTo>
                    <a:lnTo>
                      <a:pt x="14" y="1"/>
                    </a:lnTo>
                    <a:lnTo>
                      <a:pt x="12" y="0"/>
                    </a:lnTo>
                    <a:lnTo>
                      <a:pt x="2" y="7"/>
                    </a:lnTo>
                    <a:lnTo>
                      <a:pt x="0" y="15"/>
                    </a:lnTo>
                    <a:lnTo>
                      <a:pt x="4"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06" name="Freeform 422"/>
              <p:cNvSpPr>
                <a:spLocks/>
              </p:cNvSpPr>
              <p:nvPr/>
            </p:nvSpPr>
            <p:spPr bwMode="auto">
              <a:xfrm>
                <a:off x="5012" y="660"/>
                <a:ext cx="8" cy="10"/>
              </a:xfrm>
              <a:custGeom>
                <a:avLst/>
                <a:gdLst/>
                <a:ahLst/>
                <a:cxnLst>
                  <a:cxn ang="0">
                    <a:pos x="7" y="0"/>
                  </a:cxn>
                  <a:cxn ang="0">
                    <a:pos x="7" y="9"/>
                  </a:cxn>
                  <a:cxn ang="0">
                    <a:pos x="0" y="9"/>
                  </a:cxn>
                </a:cxnLst>
                <a:rect l="0" t="0" r="r" b="b"/>
                <a:pathLst>
                  <a:path w="8" h="10">
                    <a:moveTo>
                      <a:pt x="7" y="0"/>
                    </a:moveTo>
                    <a:lnTo>
                      <a:pt x="7" y="9"/>
                    </a:lnTo>
                    <a:lnTo>
                      <a:pt x="0" y="9"/>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07" name="Freeform 423"/>
              <p:cNvSpPr>
                <a:spLocks/>
              </p:cNvSpPr>
              <p:nvPr/>
            </p:nvSpPr>
            <p:spPr bwMode="auto">
              <a:xfrm>
                <a:off x="4748" y="661"/>
                <a:ext cx="15" cy="17"/>
              </a:xfrm>
              <a:custGeom>
                <a:avLst/>
                <a:gdLst/>
                <a:ahLst/>
                <a:cxnLst>
                  <a:cxn ang="0">
                    <a:pos x="11" y="16"/>
                  </a:cxn>
                  <a:cxn ang="0">
                    <a:pos x="0" y="1"/>
                  </a:cxn>
                  <a:cxn ang="0">
                    <a:pos x="2" y="0"/>
                  </a:cxn>
                  <a:cxn ang="0">
                    <a:pos x="12" y="7"/>
                  </a:cxn>
                  <a:cxn ang="0">
                    <a:pos x="14" y="16"/>
                  </a:cxn>
                  <a:cxn ang="0">
                    <a:pos x="11" y="16"/>
                  </a:cxn>
                </a:cxnLst>
                <a:rect l="0" t="0" r="r" b="b"/>
                <a:pathLst>
                  <a:path w="15" h="17">
                    <a:moveTo>
                      <a:pt x="11" y="16"/>
                    </a:moveTo>
                    <a:lnTo>
                      <a:pt x="0" y="1"/>
                    </a:lnTo>
                    <a:lnTo>
                      <a:pt x="2" y="0"/>
                    </a:lnTo>
                    <a:lnTo>
                      <a:pt x="12" y="7"/>
                    </a:lnTo>
                    <a:lnTo>
                      <a:pt x="14" y="16"/>
                    </a:lnTo>
                    <a:lnTo>
                      <a:pt x="11" y="16"/>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4008" name="Freeform 424"/>
              <p:cNvSpPr>
                <a:spLocks/>
              </p:cNvSpPr>
              <p:nvPr/>
            </p:nvSpPr>
            <p:spPr bwMode="auto">
              <a:xfrm>
                <a:off x="4751" y="667"/>
                <a:ext cx="8" cy="11"/>
              </a:xfrm>
              <a:custGeom>
                <a:avLst/>
                <a:gdLst/>
                <a:ahLst/>
                <a:cxnLst>
                  <a:cxn ang="0">
                    <a:pos x="0" y="0"/>
                  </a:cxn>
                  <a:cxn ang="0">
                    <a:pos x="0" y="10"/>
                  </a:cxn>
                  <a:cxn ang="0">
                    <a:pos x="7" y="10"/>
                  </a:cxn>
                </a:cxnLst>
                <a:rect l="0" t="0" r="r" b="b"/>
                <a:pathLst>
                  <a:path w="8" h="11">
                    <a:moveTo>
                      <a:pt x="0" y="0"/>
                    </a:moveTo>
                    <a:lnTo>
                      <a:pt x="0" y="10"/>
                    </a:lnTo>
                    <a:lnTo>
                      <a:pt x="7" y="10"/>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4009" name="Arc 425"/>
              <p:cNvSpPr>
                <a:spLocks/>
              </p:cNvSpPr>
              <p:nvPr/>
            </p:nvSpPr>
            <p:spPr bwMode="auto">
              <a:xfrm>
                <a:off x="4905" y="580"/>
                <a:ext cx="4" cy="5"/>
              </a:xfrm>
              <a:custGeom>
                <a:avLst/>
                <a:gdLst>
                  <a:gd name="G0" fmla="+- 21181 0 0"/>
                  <a:gd name="G1" fmla="+- 21600 0 0"/>
                  <a:gd name="G2" fmla="+- 21600 0 0"/>
                  <a:gd name="T0" fmla="*/ 0 w 42781"/>
                  <a:gd name="T1" fmla="*/ 17364 h 21600"/>
                  <a:gd name="T2" fmla="*/ 42781 w 42781"/>
                  <a:gd name="T3" fmla="*/ 21600 h 21600"/>
                  <a:gd name="T4" fmla="*/ 21181 w 42781"/>
                  <a:gd name="T5" fmla="*/ 21600 h 21600"/>
                </a:gdLst>
                <a:ahLst/>
                <a:cxnLst>
                  <a:cxn ang="0">
                    <a:pos x="T0" y="T1"/>
                  </a:cxn>
                  <a:cxn ang="0">
                    <a:pos x="T2" y="T3"/>
                  </a:cxn>
                  <a:cxn ang="0">
                    <a:pos x="T4" y="T5"/>
                  </a:cxn>
                </a:cxnLst>
                <a:rect l="0" t="0" r="r" b="b"/>
                <a:pathLst>
                  <a:path w="42781" h="21600" fill="none" extrusionOk="0">
                    <a:moveTo>
                      <a:pt x="0" y="17364"/>
                    </a:moveTo>
                    <a:cubicBezTo>
                      <a:pt x="2019" y="7267"/>
                      <a:pt x="10884" y="-1"/>
                      <a:pt x="21181" y="0"/>
                    </a:cubicBezTo>
                    <a:cubicBezTo>
                      <a:pt x="33110" y="0"/>
                      <a:pt x="42781" y="9670"/>
                      <a:pt x="42781" y="21600"/>
                    </a:cubicBezTo>
                  </a:path>
                  <a:path w="42781" h="21600" stroke="0" extrusionOk="0">
                    <a:moveTo>
                      <a:pt x="0" y="17364"/>
                    </a:moveTo>
                    <a:cubicBezTo>
                      <a:pt x="2019" y="7267"/>
                      <a:pt x="10884" y="-1"/>
                      <a:pt x="21181" y="0"/>
                    </a:cubicBezTo>
                    <a:cubicBezTo>
                      <a:pt x="33110" y="0"/>
                      <a:pt x="42781" y="9670"/>
                      <a:pt x="42781" y="21600"/>
                    </a:cubicBezTo>
                    <a:lnTo>
                      <a:pt x="21181" y="21600"/>
                    </a:lnTo>
                    <a:close/>
                  </a:path>
                </a:pathLst>
              </a:custGeom>
              <a:solidFill>
                <a:schemeClr val="tx1"/>
              </a:solidFill>
              <a:ln w="12700" cap="rnd">
                <a:solidFill>
                  <a:srgbClr val="000000"/>
                </a:solidFill>
                <a:round/>
                <a:headEnd/>
                <a:tailEnd/>
              </a:ln>
              <a:effectLst/>
            </p:spPr>
            <p:txBody>
              <a:bodyPr wrap="none" anchor="ctr"/>
              <a:lstStyle/>
              <a:p>
                <a:endParaRPr lang="en-US"/>
              </a:p>
            </p:txBody>
          </p:sp>
          <p:sp>
            <p:nvSpPr>
              <p:cNvPr id="324010" name="Oval 426"/>
              <p:cNvSpPr>
                <a:spLocks noChangeArrowheads="1"/>
              </p:cNvSpPr>
              <p:nvPr/>
            </p:nvSpPr>
            <p:spPr bwMode="auto">
              <a:xfrm flipV="1">
                <a:off x="4904" y="577"/>
                <a:ext cx="4" cy="16"/>
              </a:xfrm>
              <a:prstGeom prst="ellipse">
                <a:avLst/>
              </a:prstGeom>
              <a:solidFill>
                <a:schemeClr val="tx1"/>
              </a:solidFill>
              <a:ln w="12700">
                <a:solidFill>
                  <a:srgbClr val="000000"/>
                </a:solidFill>
                <a:round/>
                <a:headEnd/>
                <a:tailEnd/>
              </a:ln>
              <a:effectLst/>
            </p:spPr>
            <p:txBody>
              <a:bodyPr wrap="none" anchor="ctr"/>
              <a:lstStyle/>
              <a:p>
                <a:endParaRPr lang="en-US"/>
              </a:p>
            </p:txBody>
          </p:sp>
          <p:sp>
            <p:nvSpPr>
              <p:cNvPr id="324011" name="Line 427"/>
              <p:cNvSpPr>
                <a:spLocks noChangeShapeType="1"/>
              </p:cNvSpPr>
              <p:nvPr/>
            </p:nvSpPr>
            <p:spPr bwMode="auto">
              <a:xfrm flipV="1">
                <a:off x="4917" y="590"/>
                <a:ext cx="0" cy="25"/>
              </a:xfrm>
              <a:prstGeom prst="line">
                <a:avLst/>
              </a:prstGeom>
              <a:noFill/>
              <a:ln w="12700">
                <a:solidFill>
                  <a:srgbClr val="000000"/>
                </a:solidFill>
                <a:round/>
                <a:headEnd/>
                <a:tailEnd/>
              </a:ln>
              <a:effectLst/>
            </p:spPr>
            <p:txBody>
              <a:bodyPr wrap="none" anchor="ctr"/>
              <a:lstStyle/>
              <a:p>
                <a:endParaRPr lang="en-US"/>
              </a:p>
            </p:txBody>
          </p:sp>
          <p:sp>
            <p:nvSpPr>
              <p:cNvPr id="324012" name="Oval 428"/>
              <p:cNvSpPr>
                <a:spLocks noChangeArrowheads="1"/>
              </p:cNvSpPr>
              <p:nvPr/>
            </p:nvSpPr>
            <p:spPr bwMode="auto">
              <a:xfrm flipH="1" flipV="1">
                <a:off x="4762" y="650"/>
                <a:ext cx="15" cy="16"/>
              </a:xfrm>
              <a:prstGeom prst="ellipse">
                <a:avLst/>
              </a:prstGeom>
              <a:solidFill>
                <a:schemeClr val="tx1"/>
              </a:solidFill>
              <a:ln w="12700">
                <a:solidFill>
                  <a:srgbClr val="000000"/>
                </a:solidFill>
                <a:round/>
                <a:headEnd/>
                <a:tailEnd/>
              </a:ln>
              <a:effectLst/>
            </p:spPr>
            <p:txBody>
              <a:bodyPr wrap="none" anchor="ctr"/>
              <a:lstStyle/>
              <a:p>
                <a:endParaRPr lang="en-US"/>
              </a:p>
            </p:txBody>
          </p:sp>
          <p:sp>
            <p:nvSpPr>
              <p:cNvPr id="324013" name="Freeform 429"/>
              <p:cNvSpPr>
                <a:spLocks/>
              </p:cNvSpPr>
              <p:nvPr/>
            </p:nvSpPr>
            <p:spPr bwMode="auto">
              <a:xfrm>
                <a:off x="4779" y="662"/>
                <a:ext cx="27" cy="7"/>
              </a:xfrm>
              <a:custGeom>
                <a:avLst/>
                <a:gdLst/>
                <a:ahLst/>
                <a:cxnLst>
                  <a:cxn ang="0">
                    <a:pos x="0" y="1"/>
                  </a:cxn>
                  <a:cxn ang="0">
                    <a:pos x="11" y="1"/>
                  </a:cxn>
                  <a:cxn ang="0">
                    <a:pos x="13" y="6"/>
                  </a:cxn>
                  <a:cxn ang="0">
                    <a:pos x="26" y="6"/>
                  </a:cxn>
                  <a:cxn ang="0">
                    <a:pos x="26" y="4"/>
                  </a:cxn>
                  <a:cxn ang="0">
                    <a:pos x="20" y="0"/>
                  </a:cxn>
                  <a:cxn ang="0">
                    <a:pos x="0" y="0"/>
                  </a:cxn>
                </a:cxnLst>
                <a:rect l="0" t="0" r="r" b="b"/>
                <a:pathLst>
                  <a:path w="27" h="7">
                    <a:moveTo>
                      <a:pt x="0" y="1"/>
                    </a:moveTo>
                    <a:lnTo>
                      <a:pt x="11" y="1"/>
                    </a:lnTo>
                    <a:lnTo>
                      <a:pt x="13" y="6"/>
                    </a:lnTo>
                    <a:lnTo>
                      <a:pt x="26" y="6"/>
                    </a:lnTo>
                    <a:lnTo>
                      <a:pt x="26" y="4"/>
                    </a:lnTo>
                    <a:lnTo>
                      <a:pt x="20"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14" name="Freeform 430"/>
              <p:cNvSpPr>
                <a:spLocks/>
              </p:cNvSpPr>
              <p:nvPr/>
            </p:nvSpPr>
            <p:spPr bwMode="auto">
              <a:xfrm>
                <a:off x="4796" y="663"/>
                <a:ext cx="7" cy="4"/>
              </a:xfrm>
              <a:custGeom>
                <a:avLst/>
                <a:gdLst/>
                <a:ahLst/>
                <a:cxnLst>
                  <a:cxn ang="0">
                    <a:pos x="5" y="0"/>
                  </a:cxn>
                  <a:cxn ang="0">
                    <a:pos x="0" y="0"/>
                  </a:cxn>
                  <a:cxn ang="0">
                    <a:pos x="0" y="3"/>
                  </a:cxn>
                  <a:cxn ang="0">
                    <a:pos x="6" y="2"/>
                  </a:cxn>
                </a:cxnLst>
                <a:rect l="0" t="0" r="r" b="b"/>
                <a:pathLst>
                  <a:path w="7" h="4">
                    <a:moveTo>
                      <a:pt x="5" y="0"/>
                    </a:moveTo>
                    <a:lnTo>
                      <a:pt x="0" y="0"/>
                    </a:lnTo>
                    <a:lnTo>
                      <a:pt x="0" y="3"/>
                    </a:lnTo>
                    <a:lnTo>
                      <a:pt x="6"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15" name="Freeform 431"/>
              <p:cNvSpPr>
                <a:spLocks/>
              </p:cNvSpPr>
              <p:nvPr/>
            </p:nvSpPr>
            <p:spPr bwMode="auto">
              <a:xfrm>
                <a:off x="4791" y="668"/>
                <a:ext cx="18" cy="2"/>
              </a:xfrm>
              <a:custGeom>
                <a:avLst/>
                <a:gdLst/>
                <a:ahLst/>
                <a:cxnLst>
                  <a:cxn ang="0">
                    <a:pos x="0" y="0"/>
                  </a:cxn>
                  <a:cxn ang="0">
                    <a:pos x="0" y="1"/>
                  </a:cxn>
                  <a:cxn ang="0">
                    <a:pos x="16" y="1"/>
                  </a:cxn>
                  <a:cxn ang="0">
                    <a:pos x="17" y="0"/>
                  </a:cxn>
                  <a:cxn ang="0">
                    <a:pos x="16" y="0"/>
                  </a:cxn>
                  <a:cxn ang="0">
                    <a:pos x="0" y="0"/>
                  </a:cxn>
                </a:cxnLst>
                <a:rect l="0" t="0" r="r" b="b"/>
                <a:pathLst>
                  <a:path w="18" h="2">
                    <a:moveTo>
                      <a:pt x="0" y="0"/>
                    </a:moveTo>
                    <a:lnTo>
                      <a:pt x="0" y="1"/>
                    </a:lnTo>
                    <a:lnTo>
                      <a:pt x="16" y="1"/>
                    </a:lnTo>
                    <a:lnTo>
                      <a:pt x="17" y="0"/>
                    </a:lnTo>
                    <a:lnTo>
                      <a:pt x="16"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16" name="Line 432"/>
              <p:cNvSpPr>
                <a:spLocks noChangeShapeType="1"/>
              </p:cNvSpPr>
              <p:nvPr/>
            </p:nvSpPr>
            <p:spPr bwMode="auto">
              <a:xfrm>
                <a:off x="4794" y="668"/>
                <a:ext cx="2" cy="0"/>
              </a:xfrm>
              <a:prstGeom prst="line">
                <a:avLst/>
              </a:prstGeom>
              <a:noFill/>
              <a:ln w="12700">
                <a:solidFill>
                  <a:srgbClr val="000000"/>
                </a:solidFill>
                <a:round/>
                <a:headEnd/>
                <a:tailEnd/>
              </a:ln>
              <a:effectLst/>
            </p:spPr>
            <p:txBody>
              <a:bodyPr wrap="none" anchor="ctr"/>
              <a:lstStyle/>
              <a:p>
                <a:endParaRPr lang="en-US"/>
              </a:p>
            </p:txBody>
          </p:sp>
          <p:sp>
            <p:nvSpPr>
              <p:cNvPr id="324017" name="Line 433"/>
              <p:cNvSpPr>
                <a:spLocks noChangeShapeType="1"/>
              </p:cNvSpPr>
              <p:nvPr/>
            </p:nvSpPr>
            <p:spPr bwMode="auto">
              <a:xfrm>
                <a:off x="4802" y="668"/>
                <a:ext cx="1" cy="0"/>
              </a:xfrm>
              <a:prstGeom prst="line">
                <a:avLst/>
              </a:prstGeom>
              <a:noFill/>
              <a:ln w="12700">
                <a:solidFill>
                  <a:srgbClr val="000000"/>
                </a:solidFill>
                <a:round/>
                <a:headEnd/>
                <a:tailEnd/>
              </a:ln>
              <a:effectLst/>
            </p:spPr>
            <p:txBody>
              <a:bodyPr wrap="none" anchor="ctr"/>
              <a:lstStyle/>
              <a:p>
                <a:endParaRPr lang="en-US"/>
              </a:p>
            </p:txBody>
          </p:sp>
          <p:sp>
            <p:nvSpPr>
              <p:cNvPr id="324018" name="Freeform 434"/>
              <p:cNvSpPr>
                <a:spLocks/>
              </p:cNvSpPr>
              <p:nvPr/>
            </p:nvSpPr>
            <p:spPr bwMode="auto">
              <a:xfrm>
                <a:off x="4788" y="662"/>
                <a:ext cx="10" cy="1"/>
              </a:xfrm>
              <a:custGeom>
                <a:avLst/>
                <a:gdLst/>
                <a:ahLst/>
                <a:cxnLst>
                  <a:cxn ang="0">
                    <a:pos x="9" y="0"/>
                  </a:cxn>
                  <a:cxn ang="0">
                    <a:pos x="8" y="0"/>
                  </a:cxn>
                  <a:cxn ang="0">
                    <a:pos x="1" y="0"/>
                  </a:cxn>
                  <a:cxn ang="0">
                    <a:pos x="0" y="0"/>
                  </a:cxn>
                </a:cxnLst>
                <a:rect l="0" t="0" r="r" b="b"/>
                <a:pathLst>
                  <a:path w="10" h="1">
                    <a:moveTo>
                      <a:pt x="9" y="0"/>
                    </a:moveTo>
                    <a:lnTo>
                      <a:pt x="8" y="0"/>
                    </a:lnTo>
                    <a:lnTo>
                      <a:pt x="1"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19" name="Freeform 435"/>
              <p:cNvSpPr>
                <a:spLocks/>
              </p:cNvSpPr>
              <p:nvPr/>
            </p:nvSpPr>
            <p:spPr bwMode="auto">
              <a:xfrm>
                <a:off x="4792" y="661"/>
                <a:ext cx="2" cy="2"/>
              </a:xfrm>
              <a:custGeom>
                <a:avLst/>
                <a:gdLst/>
                <a:ahLst/>
                <a:cxnLst>
                  <a:cxn ang="0">
                    <a:pos x="1" y="1"/>
                  </a:cxn>
                  <a:cxn ang="0">
                    <a:pos x="1" y="0"/>
                  </a:cxn>
                  <a:cxn ang="0">
                    <a:pos x="0" y="0"/>
                  </a:cxn>
                  <a:cxn ang="0">
                    <a:pos x="0" y="1"/>
                  </a:cxn>
                </a:cxnLst>
                <a:rect l="0" t="0" r="r" b="b"/>
                <a:pathLst>
                  <a:path w="2" h="2">
                    <a:moveTo>
                      <a:pt x="1" y="1"/>
                    </a:moveTo>
                    <a:lnTo>
                      <a:pt x="1" y="0"/>
                    </a:lnTo>
                    <a:lnTo>
                      <a:pt x="0" y="0"/>
                    </a:lnTo>
                    <a:lnTo>
                      <a:pt x="0"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20" name="Freeform 436"/>
              <p:cNvSpPr>
                <a:spLocks/>
              </p:cNvSpPr>
              <p:nvPr/>
            </p:nvSpPr>
            <p:spPr bwMode="auto">
              <a:xfrm>
                <a:off x="4793" y="661"/>
                <a:ext cx="2" cy="1"/>
              </a:xfrm>
              <a:custGeom>
                <a:avLst/>
                <a:gdLst/>
                <a:ahLst/>
                <a:cxnLst>
                  <a:cxn ang="0">
                    <a:pos x="0" y="0"/>
                  </a:cxn>
                  <a:cxn ang="0">
                    <a:pos x="1" y="0"/>
                  </a:cxn>
                  <a:cxn ang="0">
                    <a:pos x="0" y="0"/>
                  </a:cxn>
                </a:cxnLst>
                <a:rect l="0" t="0" r="r" b="b"/>
                <a:pathLst>
                  <a:path w="2" h="1">
                    <a:moveTo>
                      <a:pt x="0" y="0"/>
                    </a:moveTo>
                    <a:lnTo>
                      <a:pt x="1"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21" name="Freeform 437"/>
              <p:cNvSpPr>
                <a:spLocks/>
              </p:cNvSpPr>
              <p:nvPr/>
            </p:nvSpPr>
            <p:spPr bwMode="auto">
              <a:xfrm>
                <a:off x="4791" y="661"/>
                <a:ext cx="2" cy="1"/>
              </a:xfrm>
              <a:custGeom>
                <a:avLst/>
                <a:gdLst/>
                <a:ahLst/>
                <a:cxnLst>
                  <a:cxn ang="0">
                    <a:pos x="1" y="0"/>
                  </a:cxn>
                  <a:cxn ang="0">
                    <a:pos x="0" y="0"/>
                  </a:cxn>
                  <a:cxn ang="0">
                    <a:pos x="1" y="0"/>
                  </a:cxn>
                </a:cxnLst>
                <a:rect l="0" t="0" r="r" b="b"/>
                <a:pathLst>
                  <a:path w="2" h="1">
                    <a:moveTo>
                      <a:pt x="1" y="0"/>
                    </a:moveTo>
                    <a:lnTo>
                      <a:pt x="0" y="0"/>
                    </a:lnTo>
                    <a:lnTo>
                      <a:pt x="1"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22" name="Freeform 438"/>
              <p:cNvSpPr>
                <a:spLocks/>
              </p:cNvSpPr>
              <p:nvPr/>
            </p:nvSpPr>
            <p:spPr bwMode="auto">
              <a:xfrm>
                <a:off x="4794" y="661"/>
                <a:ext cx="16" cy="1"/>
              </a:xfrm>
              <a:custGeom>
                <a:avLst/>
                <a:gdLst/>
                <a:ahLst/>
                <a:cxnLst>
                  <a:cxn ang="0">
                    <a:pos x="0" y="0"/>
                  </a:cxn>
                  <a:cxn ang="0">
                    <a:pos x="15" y="0"/>
                  </a:cxn>
                  <a:cxn ang="0">
                    <a:pos x="0" y="0"/>
                  </a:cxn>
                </a:cxnLst>
                <a:rect l="0" t="0" r="r" b="b"/>
                <a:pathLst>
                  <a:path w="16" h="1">
                    <a:moveTo>
                      <a:pt x="0" y="0"/>
                    </a:moveTo>
                    <a:lnTo>
                      <a:pt x="15" y="0"/>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23" name="Freeform 439"/>
              <p:cNvSpPr>
                <a:spLocks/>
              </p:cNvSpPr>
              <p:nvPr/>
            </p:nvSpPr>
            <p:spPr bwMode="auto">
              <a:xfrm>
                <a:off x="4776" y="661"/>
                <a:ext cx="16" cy="1"/>
              </a:xfrm>
              <a:custGeom>
                <a:avLst/>
                <a:gdLst/>
                <a:ahLst/>
                <a:cxnLst>
                  <a:cxn ang="0">
                    <a:pos x="15" y="0"/>
                  </a:cxn>
                  <a:cxn ang="0">
                    <a:pos x="0" y="0"/>
                  </a:cxn>
                  <a:cxn ang="0">
                    <a:pos x="15" y="0"/>
                  </a:cxn>
                </a:cxnLst>
                <a:rect l="0" t="0" r="r" b="b"/>
                <a:pathLst>
                  <a:path w="16" h="1">
                    <a:moveTo>
                      <a:pt x="15" y="0"/>
                    </a:moveTo>
                    <a:lnTo>
                      <a:pt x="0" y="0"/>
                    </a:lnTo>
                    <a:lnTo>
                      <a:pt x="15"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24" name="Freeform 440"/>
              <p:cNvSpPr>
                <a:spLocks/>
              </p:cNvSpPr>
              <p:nvPr/>
            </p:nvSpPr>
            <p:spPr bwMode="auto">
              <a:xfrm>
                <a:off x="5048" y="665"/>
                <a:ext cx="7" cy="5"/>
              </a:xfrm>
              <a:custGeom>
                <a:avLst/>
                <a:gdLst/>
                <a:ahLst/>
                <a:cxnLst>
                  <a:cxn ang="0">
                    <a:pos x="0" y="4"/>
                  </a:cxn>
                  <a:cxn ang="0">
                    <a:pos x="0" y="0"/>
                  </a:cxn>
                  <a:cxn ang="0">
                    <a:pos x="6" y="0"/>
                  </a:cxn>
                  <a:cxn ang="0">
                    <a:pos x="6" y="4"/>
                  </a:cxn>
                  <a:cxn ang="0">
                    <a:pos x="0" y="4"/>
                  </a:cxn>
                </a:cxnLst>
                <a:rect l="0" t="0" r="r" b="b"/>
                <a:pathLst>
                  <a:path w="7" h="5">
                    <a:moveTo>
                      <a:pt x="0" y="4"/>
                    </a:moveTo>
                    <a:lnTo>
                      <a:pt x="0" y="0"/>
                    </a:lnTo>
                    <a:lnTo>
                      <a:pt x="6" y="0"/>
                    </a:lnTo>
                    <a:lnTo>
                      <a:pt x="6" y="4"/>
                    </a:lnTo>
                    <a:lnTo>
                      <a:pt x="0" y="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25" name="Line 441"/>
              <p:cNvSpPr>
                <a:spLocks noChangeShapeType="1"/>
              </p:cNvSpPr>
              <p:nvPr/>
            </p:nvSpPr>
            <p:spPr bwMode="auto">
              <a:xfrm flipV="1">
                <a:off x="5054" y="657"/>
                <a:ext cx="6" cy="12"/>
              </a:xfrm>
              <a:prstGeom prst="line">
                <a:avLst/>
              </a:prstGeom>
              <a:noFill/>
              <a:ln w="12700">
                <a:solidFill>
                  <a:srgbClr val="000000"/>
                </a:solidFill>
                <a:round/>
                <a:headEnd/>
                <a:tailEnd/>
              </a:ln>
              <a:effectLst/>
            </p:spPr>
            <p:txBody>
              <a:bodyPr wrap="none" anchor="ctr"/>
              <a:lstStyle/>
              <a:p>
                <a:endParaRPr lang="en-US"/>
              </a:p>
            </p:txBody>
          </p:sp>
          <p:sp>
            <p:nvSpPr>
              <p:cNvPr id="324026" name="Freeform 442"/>
              <p:cNvSpPr>
                <a:spLocks/>
              </p:cNvSpPr>
              <p:nvPr/>
            </p:nvSpPr>
            <p:spPr bwMode="auto">
              <a:xfrm>
                <a:off x="4715" y="683"/>
                <a:ext cx="7" cy="4"/>
              </a:xfrm>
              <a:custGeom>
                <a:avLst/>
                <a:gdLst/>
                <a:ahLst/>
                <a:cxnLst>
                  <a:cxn ang="0">
                    <a:pos x="6" y="3"/>
                  </a:cxn>
                  <a:cxn ang="0">
                    <a:pos x="6" y="0"/>
                  </a:cxn>
                  <a:cxn ang="0">
                    <a:pos x="0" y="0"/>
                  </a:cxn>
                  <a:cxn ang="0">
                    <a:pos x="0" y="3"/>
                  </a:cxn>
                  <a:cxn ang="0">
                    <a:pos x="6" y="3"/>
                  </a:cxn>
                </a:cxnLst>
                <a:rect l="0" t="0" r="r" b="b"/>
                <a:pathLst>
                  <a:path w="7" h="4">
                    <a:moveTo>
                      <a:pt x="6" y="3"/>
                    </a:moveTo>
                    <a:lnTo>
                      <a:pt x="6" y="0"/>
                    </a:lnTo>
                    <a:lnTo>
                      <a:pt x="0" y="0"/>
                    </a:lnTo>
                    <a:lnTo>
                      <a:pt x="0" y="3"/>
                    </a:lnTo>
                    <a:lnTo>
                      <a:pt x="6" y="3"/>
                    </a:lnTo>
                  </a:path>
                </a:pathLst>
              </a:custGeom>
              <a:noFill/>
              <a:ln w="12700" cap="rnd" cmpd="sng">
                <a:solidFill>
                  <a:srgbClr val="000000"/>
                </a:solidFill>
                <a:prstDash val="solid"/>
                <a:round/>
                <a:headEnd type="none" w="med" len="med"/>
                <a:tailEnd type="none" w="med" len="med"/>
              </a:ln>
              <a:effectLst/>
            </p:spPr>
            <p:txBody>
              <a:bodyPr/>
              <a:lstStyle/>
              <a:p>
                <a:endParaRPr lang="en-US"/>
              </a:p>
            </p:txBody>
          </p:sp>
          <p:sp>
            <p:nvSpPr>
              <p:cNvPr id="324027" name="Line 443"/>
              <p:cNvSpPr>
                <a:spLocks noChangeShapeType="1"/>
              </p:cNvSpPr>
              <p:nvPr/>
            </p:nvSpPr>
            <p:spPr bwMode="auto">
              <a:xfrm flipH="1" flipV="1">
                <a:off x="4704" y="674"/>
                <a:ext cx="15" cy="13"/>
              </a:xfrm>
              <a:prstGeom prst="line">
                <a:avLst/>
              </a:prstGeom>
              <a:noFill/>
              <a:ln w="12700">
                <a:solidFill>
                  <a:srgbClr val="000000"/>
                </a:solidFill>
                <a:round/>
                <a:headEnd/>
                <a:tailEnd/>
              </a:ln>
              <a:effectLst/>
            </p:spPr>
            <p:txBody>
              <a:bodyPr wrap="none" anchor="ctr"/>
              <a:lstStyle/>
              <a:p>
                <a:endParaRPr lang="en-US"/>
              </a:p>
            </p:txBody>
          </p:sp>
          <p:sp>
            <p:nvSpPr>
              <p:cNvPr id="324028" name="Freeform 444"/>
              <p:cNvSpPr>
                <a:spLocks/>
              </p:cNvSpPr>
              <p:nvPr/>
            </p:nvSpPr>
            <p:spPr bwMode="auto">
              <a:xfrm>
                <a:off x="4769" y="640"/>
                <a:ext cx="214" cy="44"/>
              </a:xfrm>
              <a:custGeom>
                <a:avLst/>
                <a:gdLst/>
                <a:ahLst/>
                <a:cxnLst>
                  <a:cxn ang="0">
                    <a:pos x="77" y="0"/>
                  </a:cxn>
                  <a:cxn ang="0">
                    <a:pos x="55" y="29"/>
                  </a:cxn>
                  <a:cxn ang="0">
                    <a:pos x="0" y="26"/>
                  </a:cxn>
                  <a:cxn ang="0">
                    <a:pos x="7" y="43"/>
                  </a:cxn>
                  <a:cxn ang="0">
                    <a:pos x="213" y="38"/>
                  </a:cxn>
                  <a:cxn ang="0">
                    <a:pos x="199" y="21"/>
                  </a:cxn>
                  <a:cxn ang="0">
                    <a:pos x="146" y="12"/>
                  </a:cxn>
                  <a:cxn ang="0">
                    <a:pos x="117" y="12"/>
                  </a:cxn>
                  <a:cxn ang="0">
                    <a:pos x="108" y="0"/>
                  </a:cxn>
                  <a:cxn ang="0">
                    <a:pos x="77" y="0"/>
                  </a:cxn>
                </a:cxnLst>
                <a:rect l="0" t="0" r="r" b="b"/>
                <a:pathLst>
                  <a:path w="214" h="44">
                    <a:moveTo>
                      <a:pt x="77" y="0"/>
                    </a:moveTo>
                    <a:lnTo>
                      <a:pt x="55" y="29"/>
                    </a:lnTo>
                    <a:lnTo>
                      <a:pt x="0" y="26"/>
                    </a:lnTo>
                    <a:lnTo>
                      <a:pt x="7" y="43"/>
                    </a:lnTo>
                    <a:lnTo>
                      <a:pt x="213" y="38"/>
                    </a:lnTo>
                    <a:lnTo>
                      <a:pt x="199" y="21"/>
                    </a:lnTo>
                    <a:lnTo>
                      <a:pt x="146" y="12"/>
                    </a:lnTo>
                    <a:lnTo>
                      <a:pt x="117" y="12"/>
                    </a:lnTo>
                    <a:lnTo>
                      <a:pt x="108" y="0"/>
                    </a:lnTo>
                    <a:lnTo>
                      <a:pt x="77" y="0"/>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grpSp>
      <p:grpSp>
        <p:nvGrpSpPr>
          <p:cNvPr id="324029" name="Group 445"/>
          <p:cNvGrpSpPr>
            <a:grpSpLocks/>
          </p:cNvGrpSpPr>
          <p:nvPr/>
        </p:nvGrpSpPr>
        <p:grpSpPr bwMode="auto">
          <a:xfrm>
            <a:off x="8910640" y="1279525"/>
            <a:ext cx="685800" cy="287338"/>
            <a:chOff x="4653" y="806"/>
            <a:chExt cx="432" cy="181"/>
          </a:xfrm>
        </p:grpSpPr>
        <p:grpSp>
          <p:nvGrpSpPr>
            <p:cNvPr id="324030" name="Group 446"/>
            <p:cNvGrpSpPr>
              <a:grpSpLocks/>
            </p:cNvGrpSpPr>
            <p:nvPr/>
          </p:nvGrpSpPr>
          <p:grpSpPr bwMode="auto">
            <a:xfrm>
              <a:off x="4653" y="806"/>
              <a:ext cx="432" cy="114"/>
              <a:chOff x="4653" y="806"/>
              <a:chExt cx="432" cy="114"/>
            </a:xfrm>
          </p:grpSpPr>
          <p:sp>
            <p:nvSpPr>
              <p:cNvPr id="324031" name="Freeform 447"/>
              <p:cNvSpPr>
                <a:spLocks/>
              </p:cNvSpPr>
              <p:nvPr/>
            </p:nvSpPr>
            <p:spPr bwMode="auto">
              <a:xfrm>
                <a:off x="4653" y="858"/>
                <a:ext cx="432" cy="62"/>
              </a:xfrm>
              <a:custGeom>
                <a:avLst/>
                <a:gdLst/>
                <a:ahLst/>
                <a:cxnLst>
                  <a:cxn ang="0">
                    <a:pos x="0" y="52"/>
                  </a:cxn>
                  <a:cxn ang="0">
                    <a:pos x="431" y="34"/>
                  </a:cxn>
                  <a:cxn ang="0">
                    <a:pos x="356" y="36"/>
                  </a:cxn>
                  <a:cxn ang="0">
                    <a:pos x="369" y="32"/>
                  </a:cxn>
                  <a:cxn ang="0">
                    <a:pos x="354" y="29"/>
                  </a:cxn>
                  <a:cxn ang="0">
                    <a:pos x="346" y="33"/>
                  </a:cxn>
                  <a:cxn ang="0">
                    <a:pos x="349" y="36"/>
                  </a:cxn>
                  <a:cxn ang="0">
                    <a:pos x="328" y="32"/>
                  </a:cxn>
                  <a:cxn ang="0">
                    <a:pos x="306" y="29"/>
                  </a:cxn>
                  <a:cxn ang="0">
                    <a:pos x="303" y="39"/>
                  </a:cxn>
                  <a:cxn ang="0">
                    <a:pos x="301" y="16"/>
                  </a:cxn>
                  <a:cxn ang="0">
                    <a:pos x="296" y="16"/>
                  </a:cxn>
                  <a:cxn ang="0">
                    <a:pos x="293" y="13"/>
                  </a:cxn>
                  <a:cxn ang="0">
                    <a:pos x="293" y="16"/>
                  </a:cxn>
                  <a:cxn ang="0">
                    <a:pos x="282" y="15"/>
                  </a:cxn>
                  <a:cxn ang="0">
                    <a:pos x="278" y="14"/>
                  </a:cxn>
                  <a:cxn ang="0">
                    <a:pos x="277" y="8"/>
                  </a:cxn>
                  <a:cxn ang="0">
                    <a:pos x="273" y="13"/>
                  </a:cxn>
                  <a:cxn ang="0">
                    <a:pos x="266" y="6"/>
                  </a:cxn>
                  <a:cxn ang="0">
                    <a:pos x="263" y="6"/>
                  </a:cxn>
                  <a:cxn ang="0">
                    <a:pos x="261" y="16"/>
                  </a:cxn>
                  <a:cxn ang="0">
                    <a:pos x="259" y="9"/>
                  </a:cxn>
                  <a:cxn ang="0">
                    <a:pos x="257" y="3"/>
                  </a:cxn>
                  <a:cxn ang="0">
                    <a:pos x="243" y="2"/>
                  </a:cxn>
                  <a:cxn ang="0">
                    <a:pos x="243" y="6"/>
                  </a:cxn>
                  <a:cxn ang="0">
                    <a:pos x="240" y="6"/>
                  </a:cxn>
                  <a:cxn ang="0">
                    <a:pos x="237" y="7"/>
                  </a:cxn>
                  <a:cxn ang="0">
                    <a:pos x="234" y="12"/>
                  </a:cxn>
                  <a:cxn ang="0">
                    <a:pos x="232" y="13"/>
                  </a:cxn>
                  <a:cxn ang="0">
                    <a:pos x="229" y="14"/>
                  </a:cxn>
                  <a:cxn ang="0">
                    <a:pos x="228" y="13"/>
                  </a:cxn>
                  <a:cxn ang="0">
                    <a:pos x="226" y="13"/>
                  </a:cxn>
                  <a:cxn ang="0">
                    <a:pos x="225" y="22"/>
                  </a:cxn>
                  <a:cxn ang="0">
                    <a:pos x="190" y="19"/>
                  </a:cxn>
                  <a:cxn ang="0">
                    <a:pos x="190" y="14"/>
                  </a:cxn>
                  <a:cxn ang="0">
                    <a:pos x="186" y="14"/>
                  </a:cxn>
                  <a:cxn ang="0">
                    <a:pos x="185" y="20"/>
                  </a:cxn>
                  <a:cxn ang="0">
                    <a:pos x="178" y="6"/>
                  </a:cxn>
                  <a:cxn ang="0">
                    <a:pos x="176" y="0"/>
                  </a:cxn>
                  <a:cxn ang="0">
                    <a:pos x="172" y="6"/>
                  </a:cxn>
                  <a:cxn ang="0">
                    <a:pos x="172" y="1"/>
                  </a:cxn>
                  <a:cxn ang="0">
                    <a:pos x="159" y="2"/>
                  </a:cxn>
                  <a:cxn ang="0">
                    <a:pos x="158" y="7"/>
                  </a:cxn>
                  <a:cxn ang="0">
                    <a:pos x="147" y="6"/>
                  </a:cxn>
                  <a:cxn ang="0">
                    <a:pos x="146" y="3"/>
                  </a:cxn>
                  <a:cxn ang="0">
                    <a:pos x="144" y="9"/>
                  </a:cxn>
                  <a:cxn ang="0">
                    <a:pos x="141" y="16"/>
                  </a:cxn>
                  <a:cxn ang="0">
                    <a:pos x="136" y="31"/>
                  </a:cxn>
                  <a:cxn ang="0">
                    <a:pos x="101" y="30"/>
                  </a:cxn>
                  <a:cxn ang="0">
                    <a:pos x="63" y="37"/>
                  </a:cxn>
                  <a:cxn ang="0">
                    <a:pos x="67" y="31"/>
                  </a:cxn>
                  <a:cxn ang="0">
                    <a:pos x="59" y="29"/>
                  </a:cxn>
                  <a:cxn ang="0">
                    <a:pos x="57" y="34"/>
                  </a:cxn>
                  <a:cxn ang="0">
                    <a:pos x="59" y="37"/>
                  </a:cxn>
                  <a:cxn ang="0">
                    <a:pos x="54" y="37"/>
                  </a:cxn>
                  <a:cxn ang="0">
                    <a:pos x="36" y="43"/>
                  </a:cxn>
                  <a:cxn ang="0">
                    <a:pos x="38" y="40"/>
                  </a:cxn>
                  <a:cxn ang="0">
                    <a:pos x="37" y="35"/>
                  </a:cxn>
                  <a:cxn ang="0">
                    <a:pos x="16" y="37"/>
                  </a:cxn>
                  <a:cxn ang="0">
                    <a:pos x="29" y="38"/>
                  </a:cxn>
                  <a:cxn ang="0">
                    <a:pos x="0" y="42"/>
                  </a:cxn>
                </a:cxnLst>
                <a:rect l="0" t="0" r="r" b="b"/>
                <a:pathLst>
                  <a:path w="432" h="62">
                    <a:moveTo>
                      <a:pt x="1" y="42"/>
                    </a:moveTo>
                    <a:lnTo>
                      <a:pt x="0" y="46"/>
                    </a:lnTo>
                    <a:lnTo>
                      <a:pt x="0" y="52"/>
                    </a:lnTo>
                    <a:lnTo>
                      <a:pt x="2" y="60"/>
                    </a:lnTo>
                    <a:lnTo>
                      <a:pt x="412" y="61"/>
                    </a:lnTo>
                    <a:lnTo>
                      <a:pt x="431" y="34"/>
                    </a:lnTo>
                    <a:lnTo>
                      <a:pt x="355" y="37"/>
                    </a:lnTo>
                    <a:lnTo>
                      <a:pt x="355" y="36"/>
                    </a:lnTo>
                    <a:lnTo>
                      <a:pt x="356" y="36"/>
                    </a:lnTo>
                    <a:lnTo>
                      <a:pt x="356" y="33"/>
                    </a:lnTo>
                    <a:lnTo>
                      <a:pt x="355" y="32"/>
                    </a:lnTo>
                    <a:lnTo>
                      <a:pt x="369" y="32"/>
                    </a:lnTo>
                    <a:lnTo>
                      <a:pt x="369" y="31"/>
                    </a:lnTo>
                    <a:lnTo>
                      <a:pt x="355" y="31"/>
                    </a:lnTo>
                    <a:lnTo>
                      <a:pt x="354" y="29"/>
                    </a:lnTo>
                    <a:lnTo>
                      <a:pt x="347" y="29"/>
                    </a:lnTo>
                    <a:lnTo>
                      <a:pt x="346" y="30"/>
                    </a:lnTo>
                    <a:lnTo>
                      <a:pt x="346" y="33"/>
                    </a:lnTo>
                    <a:lnTo>
                      <a:pt x="347" y="35"/>
                    </a:lnTo>
                    <a:lnTo>
                      <a:pt x="348" y="36"/>
                    </a:lnTo>
                    <a:lnTo>
                      <a:pt x="349" y="36"/>
                    </a:lnTo>
                    <a:lnTo>
                      <a:pt x="349" y="37"/>
                    </a:lnTo>
                    <a:lnTo>
                      <a:pt x="328" y="38"/>
                    </a:lnTo>
                    <a:lnTo>
                      <a:pt x="328" y="32"/>
                    </a:lnTo>
                    <a:lnTo>
                      <a:pt x="320" y="32"/>
                    </a:lnTo>
                    <a:lnTo>
                      <a:pt x="320" y="29"/>
                    </a:lnTo>
                    <a:lnTo>
                      <a:pt x="306" y="29"/>
                    </a:lnTo>
                    <a:lnTo>
                      <a:pt x="306" y="32"/>
                    </a:lnTo>
                    <a:lnTo>
                      <a:pt x="302" y="32"/>
                    </a:lnTo>
                    <a:lnTo>
                      <a:pt x="303" y="39"/>
                    </a:lnTo>
                    <a:lnTo>
                      <a:pt x="301" y="39"/>
                    </a:lnTo>
                    <a:lnTo>
                      <a:pt x="299" y="21"/>
                    </a:lnTo>
                    <a:lnTo>
                      <a:pt x="301" y="16"/>
                    </a:lnTo>
                    <a:lnTo>
                      <a:pt x="301" y="14"/>
                    </a:lnTo>
                    <a:lnTo>
                      <a:pt x="297" y="14"/>
                    </a:lnTo>
                    <a:lnTo>
                      <a:pt x="296" y="16"/>
                    </a:lnTo>
                    <a:lnTo>
                      <a:pt x="296" y="13"/>
                    </a:lnTo>
                    <a:lnTo>
                      <a:pt x="295" y="12"/>
                    </a:lnTo>
                    <a:lnTo>
                      <a:pt x="293" y="13"/>
                    </a:lnTo>
                    <a:lnTo>
                      <a:pt x="292" y="14"/>
                    </a:lnTo>
                    <a:lnTo>
                      <a:pt x="292" y="15"/>
                    </a:lnTo>
                    <a:lnTo>
                      <a:pt x="293" y="16"/>
                    </a:lnTo>
                    <a:lnTo>
                      <a:pt x="280" y="16"/>
                    </a:lnTo>
                    <a:lnTo>
                      <a:pt x="281" y="15"/>
                    </a:lnTo>
                    <a:lnTo>
                      <a:pt x="282" y="15"/>
                    </a:lnTo>
                    <a:lnTo>
                      <a:pt x="282" y="10"/>
                    </a:lnTo>
                    <a:lnTo>
                      <a:pt x="278" y="10"/>
                    </a:lnTo>
                    <a:lnTo>
                      <a:pt x="278" y="14"/>
                    </a:lnTo>
                    <a:lnTo>
                      <a:pt x="278" y="13"/>
                    </a:lnTo>
                    <a:lnTo>
                      <a:pt x="278" y="10"/>
                    </a:lnTo>
                    <a:lnTo>
                      <a:pt x="277" y="8"/>
                    </a:lnTo>
                    <a:lnTo>
                      <a:pt x="275" y="11"/>
                    </a:lnTo>
                    <a:lnTo>
                      <a:pt x="276" y="13"/>
                    </a:lnTo>
                    <a:lnTo>
                      <a:pt x="273" y="13"/>
                    </a:lnTo>
                    <a:lnTo>
                      <a:pt x="274" y="8"/>
                    </a:lnTo>
                    <a:lnTo>
                      <a:pt x="266" y="8"/>
                    </a:lnTo>
                    <a:lnTo>
                      <a:pt x="266" y="6"/>
                    </a:lnTo>
                    <a:lnTo>
                      <a:pt x="265" y="5"/>
                    </a:lnTo>
                    <a:lnTo>
                      <a:pt x="264" y="5"/>
                    </a:lnTo>
                    <a:lnTo>
                      <a:pt x="263" y="6"/>
                    </a:lnTo>
                    <a:lnTo>
                      <a:pt x="263" y="8"/>
                    </a:lnTo>
                    <a:lnTo>
                      <a:pt x="261" y="8"/>
                    </a:lnTo>
                    <a:lnTo>
                      <a:pt x="261" y="16"/>
                    </a:lnTo>
                    <a:lnTo>
                      <a:pt x="260" y="16"/>
                    </a:lnTo>
                    <a:lnTo>
                      <a:pt x="259" y="9"/>
                    </a:lnTo>
                    <a:lnTo>
                      <a:pt x="259" y="9"/>
                    </a:lnTo>
                    <a:lnTo>
                      <a:pt x="258" y="6"/>
                    </a:lnTo>
                    <a:lnTo>
                      <a:pt x="257" y="6"/>
                    </a:lnTo>
                    <a:lnTo>
                      <a:pt x="257" y="3"/>
                    </a:lnTo>
                    <a:lnTo>
                      <a:pt x="258" y="2"/>
                    </a:lnTo>
                    <a:lnTo>
                      <a:pt x="257" y="2"/>
                    </a:lnTo>
                    <a:lnTo>
                      <a:pt x="243" y="2"/>
                    </a:lnTo>
                    <a:lnTo>
                      <a:pt x="243" y="3"/>
                    </a:lnTo>
                    <a:lnTo>
                      <a:pt x="244" y="6"/>
                    </a:lnTo>
                    <a:lnTo>
                      <a:pt x="243" y="6"/>
                    </a:lnTo>
                    <a:lnTo>
                      <a:pt x="243" y="1"/>
                    </a:lnTo>
                    <a:lnTo>
                      <a:pt x="240" y="2"/>
                    </a:lnTo>
                    <a:lnTo>
                      <a:pt x="240" y="6"/>
                    </a:lnTo>
                    <a:lnTo>
                      <a:pt x="238" y="6"/>
                    </a:lnTo>
                    <a:lnTo>
                      <a:pt x="238" y="7"/>
                    </a:lnTo>
                    <a:lnTo>
                      <a:pt x="237" y="7"/>
                    </a:lnTo>
                    <a:lnTo>
                      <a:pt x="237" y="12"/>
                    </a:lnTo>
                    <a:lnTo>
                      <a:pt x="234" y="12"/>
                    </a:lnTo>
                    <a:lnTo>
                      <a:pt x="234" y="12"/>
                    </a:lnTo>
                    <a:lnTo>
                      <a:pt x="232" y="12"/>
                    </a:lnTo>
                    <a:lnTo>
                      <a:pt x="232" y="14"/>
                    </a:lnTo>
                    <a:lnTo>
                      <a:pt x="232" y="13"/>
                    </a:lnTo>
                    <a:lnTo>
                      <a:pt x="231" y="13"/>
                    </a:lnTo>
                    <a:lnTo>
                      <a:pt x="230" y="12"/>
                    </a:lnTo>
                    <a:lnTo>
                      <a:pt x="229" y="14"/>
                    </a:lnTo>
                    <a:lnTo>
                      <a:pt x="229" y="15"/>
                    </a:lnTo>
                    <a:lnTo>
                      <a:pt x="228" y="14"/>
                    </a:lnTo>
                    <a:lnTo>
                      <a:pt x="228" y="13"/>
                    </a:lnTo>
                    <a:lnTo>
                      <a:pt x="228" y="13"/>
                    </a:lnTo>
                    <a:lnTo>
                      <a:pt x="227" y="13"/>
                    </a:lnTo>
                    <a:lnTo>
                      <a:pt x="226" y="13"/>
                    </a:lnTo>
                    <a:lnTo>
                      <a:pt x="226" y="14"/>
                    </a:lnTo>
                    <a:lnTo>
                      <a:pt x="225" y="14"/>
                    </a:lnTo>
                    <a:lnTo>
                      <a:pt x="225" y="22"/>
                    </a:lnTo>
                    <a:lnTo>
                      <a:pt x="196" y="22"/>
                    </a:lnTo>
                    <a:lnTo>
                      <a:pt x="196" y="20"/>
                    </a:lnTo>
                    <a:lnTo>
                      <a:pt x="190" y="19"/>
                    </a:lnTo>
                    <a:lnTo>
                      <a:pt x="190" y="17"/>
                    </a:lnTo>
                    <a:lnTo>
                      <a:pt x="190" y="15"/>
                    </a:lnTo>
                    <a:lnTo>
                      <a:pt x="190" y="14"/>
                    </a:lnTo>
                    <a:lnTo>
                      <a:pt x="189" y="13"/>
                    </a:lnTo>
                    <a:lnTo>
                      <a:pt x="187" y="13"/>
                    </a:lnTo>
                    <a:lnTo>
                      <a:pt x="186" y="14"/>
                    </a:lnTo>
                    <a:lnTo>
                      <a:pt x="186" y="17"/>
                    </a:lnTo>
                    <a:lnTo>
                      <a:pt x="187" y="20"/>
                    </a:lnTo>
                    <a:lnTo>
                      <a:pt x="185" y="20"/>
                    </a:lnTo>
                    <a:lnTo>
                      <a:pt x="183" y="16"/>
                    </a:lnTo>
                    <a:lnTo>
                      <a:pt x="179" y="16"/>
                    </a:lnTo>
                    <a:lnTo>
                      <a:pt x="178" y="6"/>
                    </a:lnTo>
                    <a:lnTo>
                      <a:pt x="177" y="6"/>
                    </a:lnTo>
                    <a:lnTo>
                      <a:pt x="176" y="6"/>
                    </a:lnTo>
                    <a:lnTo>
                      <a:pt x="176" y="0"/>
                    </a:lnTo>
                    <a:lnTo>
                      <a:pt x="173" y="0"/>
                    </a:lnTo>
                    <a:lnTo>
                      <a:pt x="174" y="6"/>
                    </a:lnTo>
                    <a:lnTo>
                      <a:pt x="172" y="6"/>
                    </a:lnTo>
                    <a:lnTo>
                      <a:pt x="172" y="3"/>
                    </a:lnTo>
                    <a:lnTo>
                      <a:pt x="173" y="2"/>
                    </a:lnTo>
                    <a:lnTo>
                      <a:pt x="172" y="1"/>
                    </a:lnTo>
                    <a:lnTo>
                      <a:pt x="159" y="1"/>
                    </a:lnTo>
                    <a:lnTo>
                      <a:pt x="158" y="2"/>
                    </a:lnTo>
                    <a:lnTo>
                      <a:pt x="159" y="2"/>
                    </a:lnTo>
                    <a:lnTo>
                      <a:pt x="159" y="6"/>
                    </a:lnTo>
                    <a:lnTo>
                      <a:pt x="159" y="6"/>
                    </a:lnTo>
                    <a:lnTo>
                      <a:pt x="158" y="7"/>
                    </a:lnTo>
                    <a:lnTo>
                      <a:pt x="158" y="10"/>
                    </a:lnTo>
                    <a:lnTo>
                      <a:pt x="147" y="10"/>
                    </a:lnTo>
                    <a:lnTo>
                      <a:pt x="147" y="6"/>
                    </a:lnTo>
                    <a:lnTo>
                      <a:pt x="147" y="5"/>
                    </a:lnTo>
                    <a:lnTo>
                      <a:pt x="147" y="4"/>
                    </a:lnTo>
                    <a:lnTo>
                      <a:pt x="146" y="3"/>
                    </a:lnTo>
                    <a:lnTo>
                      <a:pt x="144" y="3"/>
                    </a:lnTo>
                    <a:lnTo>
                      <a:pt x="144" y="7"/>
                    </a:lnTo>
                    <a:lnTo>
                      <a:pt x="144" y="9"/>
                    </a:lnTo>
                    <a:lnTo>
                      <a:pt x="140" y="9"/>
                    </a:lnTo>
                    <a:lnTo>
                      <a:pt x="141" y="12"/>
                    </a:lnTo>
                    <a:lnTo>
                      <a:pt x="141" y="16"/>
                    </a:lnTo>
                    <a:lnTo>
                      <a:pt x="141" y="18"/>
                    </a:lnTo>
                    <a:lnTo>
                      <a:pt x="141" y="31"/>
                    </a:lnTo>
                    <a:lnTo>
                      <a:pt x="136" y="31"/>
                    </a:lnTo>
                    <a:lnTo>
                      <a:pt x="136" y="32"/>
                    </a:lnTo>
                    <a:lnTo>
                      <a:pt x="104" y="32"/>
                    </a:lnTo>
                    <a:lnTo>
                      <a:pt x="101" y="30"/>
                    </a:lnTo>
                    <a:lnTo>
                      <a:pt x="86" y="30"/>
                    </a:lnTo>
                    <a:lnTo>
                      <a:pt x="86" y="37"/>
                    </a:lnTo>
                    <a:lnTo>
                      <a:pt x="63" y="37"/>
                    </a:lnTo>
                    <a:lnTo>
                      <a:pt x="64" y="34"/>
                    </a:lnTo>
                    <a:lnTo>
                      <a:pt x="67" y="34"/>
                    </a:lnTo>
                    <a:lnTo>
                      <a:pt x="67" y="31"/>
                    </a:lnTo>
                    <a:lnTo>
                      <a:pt x="61" y="31"/>
                    </a:lnTo>
                    <a:lnTo>
                      <a:pt x="61" y="29"/>
                    </a:lnTo>
                    <a:lnTo>
                      <a:pt x="59" y="29"/>
                    </a:lnTo>
                    <a:lnTo>
                      <a:pt x="59" y="31"/>
                    </a:lnTo>
                    <a:lnTo>
                      <a:pt x="57" y="31"/>
                    </a:lnTo>
                    <a:lnTo>
                      <a:pt x="57" y="34"/>
                    </a:lnTo>
                    <a:lnTo>
                      <a:pt x="61" y="34"/>
                    </a:lnTo>
                    <a:lnTo>
                      <a:pt x="61" y="37"/>
                    </a:lnTo>
                    <a:lnTo>
                      <a:pt x="59" y="37"/>
                    </a:lnTo>
                    <a:lnTo>
                      <a:pt x="58" y="35"/>
                    </a:lnTo>
                    <a:lnTo>
                      <a:pt x="54" y="35"/>
                    </a:lnTo>
                    <a:lnTo>
                      <a:pt x="54" y="37"/>
                    </a:lnTo>
                    <a:lnTo>
                      <a:pt x="47" y="37"/>
                    </a:lnTo>
                    <a:lnTo>
                      <a:pt x="47" y="44"/>
                    </a:lnTo>
                    <a:lnTo>
                      <a:pt x="36" y="43"/>
                    </a:lnTo>
                    <a:lnTo>
                      <a:pt x="36" y="42"/>
                    </a:lnTo>
                    <a:lnTo>
                      <a:pt x="38" y="41"/>
                    </a:lnTo>
                    <a:lnTo>
                      <a:pt x="38" y="40"/>
                    </a:lnTo>
                    <a:lnTo>
                      <a:pt x="39" y="38"/>
                    </a:lnTo>
                    <a:lnTo>
                      <a:pt x="39" y="36"/>
                    </a:lnTo>
                    <a:lnTo>
                      <a:pt x="37" y="35"/>
                    </a:lnTo>
                    <a:lnTo>
                      <a:pt x="31" y="35"/>
                    </a:lnTo>
                    <a:lnTo>
                      <a:pt x="30" y="37"/>
                    </a:lnTo>
                    <a:lnTo>
                      <a:pt x="16" y="37"/>
                    </a:lnTo>
                    <a:lnTo>
                      <a:pt x="16" y="37"/>
                    </a:lnTo>
                    <a:lnTo>
                      <a:pt x="30" y="37"/>
                    </a:lnTo>
                    <a:lnTo>
                      <a:pt x="29" y="38"/>
                    </a:lnTo>
                    <a:lnTo>
                      <a:pt x="29" y="42"/>
                    </a:lnTo>
                    <a:lnTo>
                      <a:pt x="29" y="43"/>
                    </a:lnTo>
                    <a:lnTo>
                      <a:pt x="0" y="42"/>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nvGrpSpPr>
              <p:cNvPr id="324032" name="Group 448"/>
              <p:cNvGrpSpPr>
                <a:grpSpLocks/>
              </p:cNvGrpSpPr>
              <p:nvPr/>
            </p:nvGrpSpPr>
            <p:grpSpPr bwMode="auto">
              <a:xfrm>
                <a:off x="4915" y="806"/>
                <a:ext cx="42" cy="73"/>
                <a:chOff x="4915" y="806"/>
                <a:chExt cx="42" cy="73"/>
              </a:xfrm>
            </p:grpSpPr>
            <p:sp>
              <p:nvSpPr>
                <p:cNvPr id="324033" name="Freeform 449"/>
                <p:cNvSpPr>
                  <a:spLocks/>
                </p:cNvSpPr>
                <p:nvPr/>
              </p:nvSpPr>
              <p:spPr bwMode="auto">
                <a:xfrm>
                  <a:off x="4939" y="842"/>
                  <a:ext cx="4" cy="3"/>
                </a:xfrm>
                <a:custGeom>
                  <a:avLst/>
                  <a:gdLst/>
                  <a:ahLst/>
                  <a:cxnLst>
                    <a:cxn ang="0">
                      <a:pos x="0" y="2"/>
                    </a:cxn>
                    <a:cxn ang="0">
                      <a:pos x="0" y="0"/>
                    </a:cxn>
                    <a:cxn ang="0">
                      <a:pos x="3" y="0"/>
                    </a:cxn>
                    <a:cxn ang="0">
                      <a:pos x="3" y="2"/>
                    </a:cxn>
                    <a:cxn ang="0">
                      <a:pos x="0" y="2"/>
                    </a:cxn>
                  </a:cxnLst>
                  <a:rect l="0" t="0" r="r" b="b"/>
                  <a:pathLst>
                    <a:path w="4" h="3">
                      <a:moveTo>
                        <a:pt x="0" y="2"/>
                      </a:moveTo>
                      <a:lnTo>
                        <a:pt x="0" y="0"/>
                      </a:lnTo>
                      <a:lnTo>
                        <a:pt x="3" y="0"/>
                      </a:lnTo>
                      <a:lnTo>
                        <a:pt x="3" y="2"/>
                      </a:lnTo>
                      <a:lnTo>
                        <a:pt x="0" y="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34" name="Freeform 450"/>
                <p:cNvSpPr>
                  <a:spLocks/>
                </p:cNvSpPr>
                <p:nvPr/>
              </p:nvSpPr>
              <p:spPr bwMode="auto">
                <a:xfrm>
                  <a:off x="4939" y="842"/>
                  <a:ext cx="4" cy="3"/>
                </a:xfrm>
                <a:custGeom>
                  <a:avLst/>
                  <a:gdLst/>
                  <a:ahLst/>
                  <a:cxnLst>
                    <a:cxn ang="0">
                      <a:pos x="0" y="2"/>
                    </a:cxn>
                    <a:cxn ang="0">
                      <a:pos x="0" y="0"/>
                    </a:cxn>
                    <a:cxn ang="0">
                      <a:pos x="3" y="0"/>
                    </a:cxn>
                    <a:cxn ang="0">
                      <a:pos x="3" y="2"/>
                    </a:cxn>
                    <a:cxn ang="0">
                      <a:pos x="0" y="2"/>
                    </a:cxn>
                  </a:cxnLst>
                  <a:rect l="0" t="0" r="r" b="b"/>
                  <a:pathLst>
                    <a:path w="4" h="3">
                      <a:moveTo>
                        <a:pt x="0" y="2"/>
                      </a:moveTo>
                      <a:lnTo>
                        <a:pt x="0" y="0"/>
                      </a:lnTo>
                      <a:lnTo>
                        <a:pt x="3" y="0"/>
                      </a:lnTo>
                      <a:lnTo>
                        <a:pt x="3" y="2"/>
                      </a:lnTo>
                      <a:lnTo>
                        <a:pt x="0" y="2"/>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035" name="Freeform 451"/>
                <p:cNvSpPr>
                  <a:spLocks/>
                </p:cNvSpPr>
                <p:nvPr/>
              </p:nvSpPr>
              <p:spPr bwMode="auto">
                <a:xfrm>
                  <a:off x="4939" y="839"/>
                  <a:ext cx="4" cy="4"/>
                </a:xfrm>
                <a:custGeom>
                  <a:avLst/>
                  <a:gdLst/>
                  <a:ahLst/>
                  <a:cxnLst>
                    <a:cxn ang="0">
                      <a:pos x="3" y="0"/>
                    </a:cxn>
                    <a:cxn ang="0">
                      <a:pos x="3" y="3"/>
                    </a:cxn>
                    <a:cxn ang="0">
                      <a:pos x="0" y="3"/>
                    </a:cxn>
                    <a:cxn ang="0">
                      <a:pos x="1" y="0"/>
                    </a:cxn>
                    <a:cxn ang="0">
                      <a:pos x="3" y="0"/>
                    </a:cxn>
                  </a:cxnLst>
                  <a:rect l="0" t="0" r="r" b="b"/>
                  <a:pathLst>
                    <a:path w="4" h="4">
                      <a:moveTo>
                        <a:pt x="3" y="0"/>
                      </a:moveTo>
                      <a:lnTo>
                        <a:pt x="3" y="3"/>
                      </a:lnTo>
                      <a:lnTo>
                        <a:pt x="0" y="3"/>
                      </a:lnTo>
                      <a:lnTo>
                        <a:pt x="1" y="0"/>
                      </a:lnTo>
                      <a:lnTo>
                        <a:pt x="3"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36" name="Freeform 452"/>
                <p:cNvSpPr>
                  <a:spLocks/>
                </p:cNvSpPr>
                <p:nvPr/>
              </p:nvSpPr>
              <p:spPr bwMode="auto">
                <a:xfrm>
                  <a:off x="4939" y="839"/>
                  <a:ext cx="4" cy="4"/>
                </a:xfrm>
                <a:custGeom>
                  <a:avLst/>
                  <a:gdLst/>
                  <a:ahLst/>
                  <a:cxnLst>
                    <a:cxn ang="0">
                      <a:pos x="3" y="0"/>
                    </a:cxn>
                    <a:cxn ang="0">
                      <a:pos x="3" y="3"/>
                    </a:cxn>
                    <a:cxn ang="0">
                      <a:pos x="0" y="3"/>
                    </a:cxn>
                    <a:cxn ang="0">
                      <a:pos x="1" y="0"/>
                    </a:cxn>
                    <a:cxn ang="0">
                      <a:pos x="3" y="0"/>
                    </a:cxn>
                  </a:cxnLst>
                  <a:rect l="0" t="0" r="r" b="b"/>
                  <a:pathLst>
                    <a:path w="4" h="4">
                      <a:moveTo>
                        <a:pt x="3" y="0"/>
                      </a:moveTo>
                      <a:lnTo>
                        <a:pt x="3" y="3"/>
                      </a:lnTo>
                      <a:lnTo>
                        <a:pt x="0" y="3"/>
                      </a:lnTo>
                      <a:lnTo>
                        <a:pt x="1" y="0"/>
                      </a:lnTo>
                      <a:lnTo>
                        <a:pt x="3"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37" name="Freeform 453"/>
                <p:cNvSpPr>
                  <a:spLocks/>
                </p:cNvSpPr>
                <p:nvPr/>
              </p:nvSpPr>
              <p:spPr bwMode="auto">
                <a:xfrm>
                  <a:off x="4938" y="837"/>
                  <a:ext cx="4" cy="4"/>
                </a:xfrm>
                <a:custGeom>
                  <a:avLst/>
                  <a:gdLst/>
                  <a:ahLst/>
                  <a:cxnLst>
                    <a:cxn ang="0">
                      <a:pos x="3" y="0"/>
                    </a:cxn>
                    <a:cxn ang="0">
                      <a:pos x="0" y="2"/>
                    </a:cxn>
                    <a:cxn ang="0">
                      <a:pos x="3" y="3"/>
                    </a:cxn>
                    <a:cxn ang="0">
                      <a:pos x="3" y="0"/>
                    </a:cxn>
                  </a:cxnLst>
                  <a:rect l="0" t="0" r="r" b="b"/>
                  <a:pathLst>
                    <a:path w="4" h="4">
                      <a:moveTo>
                        <a:pt x="3" y="0"/>
                      </a:moveTo>
                      <a:lnTo>
                        <a:pt x="0" y="2"/>
                      </a:lnTo>
                      <a:lnTo>
                        <a:pt x="3" y="3"/>
                      </a:lnTo>
                      <a:lnTo>
                        <a:pt x="3"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38" name="Freeform 454"/>
                <p:cNvSpPr>
                  <a:spLocks/>
                </p:cNvSpPr>
                <p:nvPr/>
              </p:nvSpPr>
              <p:spPr bwMode="auto">
                <a:xfrm>
                  <a:off x="4938" y="837"/>
                  <a:ext cx="5" cy="4"/>
                </a:xfrm>
                <a:custGeom>
                  <a:avLst/>
                  <a:gdLst/>
                  <a:ahLst/>
                  <a:cxnLst>
                    <a:cxn ang="0">
                      <a:pos x="4" y="0"/>
                    </a:cxn>
                    <a:cxn ang="0">
                      <a:pos x="0" y="2"/>
                    </a:cxn>
                    <a:cxn ang="0">
                      <a:pos x="4" y="3"/>
                    </a:cxn>
                    <a:cxn ang="0">
                      <a:pos x="4" y="0"/>
                    </a:cxn>
                  </a:cxnLst>
                  <a:rect l="0" t="0" r="r" b="b"/>
                  <a:pathLst>
                    <a:path w="5" h="4">
                      <a:moveTo>
                        <a:pt x="4" y="0"/>
                      </a:moveTo>
                      <a:lnTo>
                        <a:pt x="0" y="2"/>
                      </a:lnTo>
                      <a:lnTo>
                        <a:pt x="4" y="3"/>
                      </a:lnTo>
                      <a:lnTo>
                        <a:pt x="4" y="0"/>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039" name="Freeform 455"/>
                <p:cNvSpPr>
                  <a:spLocks/>
                </p:cNvSpPr>
                <p:nvPr/>
              </p:nvSpPr>
              <p:spPr bwMode="auto">
                <a:xfrm>
                  <a:off x="4943" y="835"/>
                  <a:ext cx="3" cy="5"/>
                </a:xfrm>
                <a:custGeom>
                  <a:avLst/>
                  <a:gdLst/>
                  <a:ahLst/>
                  <a:cxnLst>
                    <a:cxn ang="0">
                      <a:pos x="0" y="0"/>
                    </a:cxn>
                    <a:cxn ang="0">
                      <a:pos x="2" y="2"/>
                    </a:cxn>
                    <a:cxn ang="0">
                      <a:pos x="0" y="4"/>
                    </a:cxn>
                    <a:cxn ang="0">
                      <a:pos x="0" y="0"/>
                    </a:cxn>
                  </a:cxnLst>
                  <a:rect l="0" t="0" r="r" b="b"/>
                  <a:pathLst>
                    <a:path w="3" h="5">
                      <a:moveTo>
                        <a:pt x="0" y="0"/>
                      </a:moveTo>
                      <a:lnTo>
                        <a:pt x="2" y="2"/>
                      </a:lnTo>
                      <a:lnTo>
                        <a:pt x="0" y="4"/>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40" name="Freeform 456"/>
                <p:cNvSpPr>
                  <a:spLocks/>
                </p:cNvSpPr>
                <p:nvPr/>
              </p:nvSpPr>
              <p:spPr bwMode="auto">
                <a:xfrm>
                  <a:off x="4941" y="835"/>
                  <a:ext cx="2" cy="6"/>
                </a:xfrm>
                <a:custGeom>
                  <a:avLst/>
                  <a:gdLst/>
                  <a:ahLst/>
                  <a:cxnLst>
                    <a:cxn ang="0">
                      <a:pos x="0" y="5"/>
                    </a:cxn>
                    <a:cxn ang="0">
                      <a:pos x="0" y="0"/>
                    </a:cxn>
                    <a:cxn ang="0">
                      <a:pos x="1" y="0"/>
                    </a:cxn>
                    <a:cxn ang="0">
                      <a:pos x="1" y="5"/>
                    </a:cxn>
                    <a:cxn ang="0">
                      <a:pos x="0" y="5"/>
                    </a:cxn>
                  </a:cxnLst>
                  <a:rect l="0" t="0" r="r" b="b"/>
                  <a:pathLst>
                    <a:path w="2" h="6">
                      <a:moveTo>
                        <a:pt x="0" y="5"/>
                      </a:moveTo>
                      <a:lnTo>
                        <a:pt x="0" y="0"/>
                      </a:lnTo>
                      <a:lnTo>
                        <a:pt x="1" y="0"/>
                      </a:lnTo>
                      <a:lnTo>
                        <a:pt x="1" y="5"/>
                      </a:lnTo>
                      <a:lnTo>
                        <a:pt x="0" y="5"/>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41" name="Freeform 457"/>
                <p:cNvSpPr>
                  <a:spLocks/>
                </p:cNvSpPr>
                <p:nvPr/>
              </p:nvSpPr>
              <p:spPr bwMode="auto">
                <a:xfrm>
                  <a:off x="4941" y="835"/>
                  <a:ext cx="3" cy="7"/>
                </a:xfrm>
                <a:custGeom>
                  <a:avLst/>
                  <a:gdLst/>
                  <a:ahLst/>
                  <a:cxnLst>
                    <a:cxn ang="0">
                      <a:pos x="0" y="6"/>
                    </a:cxn>
                    <a:cxn ang="0">
                      <a:pos x="0" y="0"/>
                    </a:cxn>
                    <a:cxn ang="0">
                      <a:pos x="2" y="0"/>
                    </a:cxn>
                    <a:cxn ang="0">
                      <a:pos x="2" y="6"/>
                    </a:cxn>
                    <a:cxn ang="0">
                      <a:pos x="0" y="6"/>
                    </a:cxn>
                  </a:cxnLst>
                  <a:rect l="0" t="0" r="r" b="b"/>
                  <a:pathLst>
                    <a:path w="3" h="7">
                      <a:moveTo>
                        <a:pt x="0" y="6"/>
                      </a:moveTo>
                      <a:lnTo>
                        <a:pt x="0" y="0"/>
                      </a:lnTo>
                      <a:lnTo>
                        <a:pt x="2" y="0"/>
                      </a:lnTo>
                      <a:lnTo>
                        <a:pt x="2" y="6"/>
                      </a:lnTo>
                      <a:lnTo>
                        <a:pt x="0" y="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42" name="Freeform 458"/>
                <p:cNvSpPr>
                  <a:spLocks/>
                </p:cNvSpPr>
                <p:nvPr/>
              </p:nvSpPr>
              <p:spPr bwMode="auto">
                <a:xfrm>
                  <a:off x="4929" y="844"/>
                  <a:ext cx="3" cy="4"/>
                </a:xfrm>
                <a:custGeom>
                  <a:avLst/>
                  <a:gdLst/>
                  <a:ahLst/>
                  <a:cxnLst>
                    <a:cxn ang="0">
                      <a:pos x="2" y="3"/>
                    </a:cxn>
                    <a:cxn ang="0">
                      <a:pos x="2" y="0"/>
                    </a:cxn>
                    <a:cxn ang="0">
                      <a:pos x="0" y="0"/>
                    </a:cxn>
                    <a:cxn ang="0">
                      <a:pos x="0" y="3"/>
                    </a:cxn>
                    <a:cxn ang="0">
                      <a:pos x="2" y="3"/>
                    </a:cxn>
                  </a:cxnLst>
                  <a:rect l="0" t="0" r="r" b="b"/>
                  <a:pathLst>
                    <a:path w="3" h="4">
                      <a:moveTo>
                        <a:pt x="2" y="3"/>
                      </a:moveTo>
                      <a:lnTo>
                        <a:pt x="2" y="0"/>
                      </a:lnTo>
                      <a:lnTo>
                        <a:pt x="0" y="0"/>
                      </a:lnTo>
                      <a:lnTo>
                        <a:pt x="0" y="3"/>
                      </a:lnTo>
                      <a:lnTo>
                        <a:pt x="2" y="3"/>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43" name="Freeform 459"/>
                <p:cNvSpPr>
                  <a:spLocks/>
                </p:cNvSpPr>
                <p:nvPr/>
              </p:nvSpPr>
              <p:spPr bwMode="auto">
                <a:xfrm>
                  <a:off x="4929" y="844"/>
                  <a:ext cx="4" cy="5"/>
                </a:xfrm>
                <a:custGeom>
                  <a:avLst/>
                  <a:gdLst/>
                  <a:ahLst/>
                  <a:cxnLst>
                    <a:cxn ang="0">
                      <a:pos x="3" y="4"/>
                    </a:cxn>
                    <a:cxn ang="0">
                      <a:pos x="3" y="0"/>
                    </a:cxn>
                    <a:cxn ang="0">
                      <a:pos x="0" y="0"/>
                    </a:cxn>
                    <a:cxn ang="0">
                      <a:pos x="0" y="4"/>
                    </a:cxn>
                    <a:cxn ang="0">
                      <a:pos x="3" y="4"/>
                    </a:cxn>
                  </a:cxnLst>
                  <a:rect l="0" t="0" r="r" b="b"/>
                  <a:pathLst>
                    <a:path w="4" h="5">
                      <a:moveTo>
                        <a:pt x="3" y="4"/>
                      </a:moveTo>
                      <a:lnTo>
                        <a:pt x="3" y="0"/>
                      </a:lnTo>
                      <a:lnTo>
                        <a:pt x="0" y="0"/>
                      </a:lnTo>
                      <a:lnTo>
                        <a:pt x="0" y="4"/>
                      </a:lnTo>
                      <a:lnTo>
                        <a:pt x="3" y="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44" name="Freeform 460"/>
                <p:cNvSpPr>
                  <a:spLocks/>
                </p:cNvSpPr>
                <p:nvPr/>
              </p:nvSpPr>
              <p:spPr bwMode="auto">
                <a:xfrm>
                  <a:off x="4937" y="854"/>
                  <a:ext cx="3" cy="2"/>
                </a:xfrm>
                <a:custGeom>
                  <a:avLst/>
                  <a:gdLst/>
                  <a:ahLst/>
                  <a:cxnLst>
                    <a:cxn ang="0">
                      <a:pos x="2" y="1"/>
                    </a:cxn>
                    <a:cxn ang="0">
                      <a:pos x="2" y="0"/>
                    </a:cxn>
                    <a:cxn ang="0">
                      <a:pos x="0" y="0"/>
                    </a:cxn>
                    <a:cxn ang="0">
                      <a:pos x="0" y="1"/>
                    </a:cxn>
                    <a:cxn ang="0">
                      <a:pos x="2" y="1"/>
                    </a:cxn>
                  </a:cxnLst>
                  <a:rect l="0" t="0" r="r" b="b"/>
                  <a:pathLst>
                    <a:path w="3" h="2">
                      <a:moveTo>
                        <a:pt x="2" y="1"/>
                      </a:moveTo>
                      <a:lnTo>
                        <a:pt x="2" y="0"/>
                      </a:lnTo>
                      <a:lnTo>
                        <a:pt x="0" y="0"/>
                      </a:lnTo>
                      <a:lnTo>
                        <a:pt x="0" y="1"/>
                      </a:lnTo>
                      <a:lnTo>
                        <a:pt x="2"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45" name="Freeform 461"/>
                <p:cNvSpPr>
                  <a:spLocks/>
                </p:cNvSpPr>
                <p:nvPr/>
              </p:nvSpPr>
              <p:spPr bwMode="auto">
                <a:xfrm>
                  <a:off x="4937" y="854"/>
                  <a:ext cx="4" cy="2"/>
                </a:xfrm>
                <a:custGeom>
                  <a:avLst/>
                  <a:gdLst/>
                  <a:ahLst/>
                  <a:cxnLst>
                    <a:cxn ang="0">
                      <a:pos x="3" y="1"/>
                    </a:cxn>
                    <a:cxn ang="0">
                      <a:pos x="3" y="0"/>
                    </a:cxn>
                    <a:cxn ang="0">
                      <a:pos x="0" y="0"/>
                    </a:cxn>
                    <a:cxn ang="0">
                      <a:pos x="0" y="1"/>
                    </a:cxn>
                    <a:cxn ang="0">
                      <a:pos x="3" y="1"/>
                    </a:cxn>
                  </a:cxnLst>
                  <a:rect l="0" t="0" r="r" b="b"/>
                  <a:pathLst>
                    <a:path w="4" h="2">
                      <a:moveTo>
                        <a:pt x="3" y="1"/>
                      </a:moveTo>
                      <a:lnTo>
                        <a:pt x="3" y="0"/>
                      </a:lnTo>
                      <a:lnTo>
                        <a:pt x="0" y="0"/>
                      </a:lnTo>
                      <a:lnTo>
                        <a:pt x="0" y="1"/>
                      </a:lnTo>
                      <a:lnTo>
                        <a:pt x="3" y="1"/>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046" name="Freeform 462"/>
                <p:cNvSpPr>
                  <a:spLocks/>
                </p:cNvSpPr>
                <p:nvPr/>
              </p:nvSpPr>
              <p:spPr bwMode="auto">
                <a:xfrm>
                  <a:off x="4937" y="861"/>
                  <a:ext cx="3" cy="1"/>
                </a:xfrm>
                <a:custGeom>
                  <a:avLst/>
                  <a:gdLst/>
                  <a:ahLst/>
                  <a:cxnLst>
                    <a:cxn ang="0">
                      <a:pos x="2" y="0"/>
                    </a:cxn>
                    <a:cxn ang="0">
                      <a:pos x="2" y="0"/>
                    </a:cxn>
                    <a:cxn ang="0">
                      <a:pos x="0" y="0"/>
                    </a:cxn>
                    <a:cxn ang="0">
                      <a:pos x="0" y="0"/>
                    </a:cxn>
                    <a:cxn ang="0">
                      <a:pos x="2" y="0"/>
                    </a:cxn>
                  </a:cxnLst>
                  <a:rect l="0" t="0" r="r" b="b"/>
                  <a:pathLst>
                    <a:path w="3" h="1">
                      <a:moveTo>
                        <a:pt x="2" y="0"/>
                      </a:moveTo>
                      <a:lnTo>
                        <a:pt x="2" y="0"/>
                      </a:lnTo>
                      <a:lnTo>
                        <a:pt x="0" y="0"/>
                      </a:lnTo>
                      <a:lnTo>
                        <a:pt x="0" y="0"/>
                      </a:lnTo>
                      <a:lnTo>
                        <a:pt x="2"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47" name="Freeform 463"/>
                <p:cNvSpPr>
                  <a:spLocks/>
                </p:cNvSpPr>
                <p:nvPr/>
              </p:nvSpPr>
              <p:spPr bwMode="auto">
                <a:xfrm>
                  <a:off x="4937" y="861"/>
                  <a:ext cx="4" cy="1"/>
                </a:xfrm>
                <a:custGeom>
                  <a:avLst/>
                  <a:gdLst/>
                  <a:ahLst/>
                  <a:cxnLst>
                    <a:cxn ang="0">
                      <a:pos x="3" y="0"/>
                    </a:cxn>
                    <a:cxn ang="0">
                      <a:pos x="3" y="0"/>
                    </a:cxn>
                    <a:cxn ang="0">
                      <a:pos x="0" y="0"/>
                    </a:cxn>
                    <a:cxn ang="0">
                      <a:pos x="0" y="0"/>
                    </a:cxn>
                    <a:cxn ang="0">
                      <a:pos x="3" y="0"/>
                    </a:cxn>
                  </a:cxnLst>
                  <a:rect l="0" t="0" r="r" b="b"/>
                  <a:pathLst>
                    <a:path w="4" h="1">
                      <a:moveTo>
                        <a:pt x="3" y="0"/>
                      </a:moveTo>
                      <a:lnTo>
                        <a:pt x="3" y="0"/>
                      </a:lnTo>
                      <a:lnTo>
                        <a:pt x="0" y="0"/>
                      </a:lnTo>
                      <a:lnTo>
                        <a:pt x="0" y="0"/>
                      </a:lnTo>
                      <a:lnTo>
                        <a:pt x="3" y="0"/>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048" name="Freeform 464"/>
                <p:cNvSpPr>
                  <a:spLocks/>
                </p:cNvSpPr>
                <p:nvPr/>
              </p:nvSpPr>
              <p:spPr bwMode="auto">
                <a:xfrm>
                  <a:off x="4940" y="844"/>
                  <a:ext cx="2" cy="33"/>
                </a:xfrm>
                <a:custGeom>
                  <a:avLst/>
                  <a:gdLst/>
                  <a:ahLst/>
                  <a:cxnLst>
                    <a:cxn ang="0">
                      <a:pos x="1" y="32"/>
                    </a:cxn>
                    <a:cxn ang="0">
                      <a:pos x="1" y="0"/>
                    </a:cxn>
                    <a:cxn ang="0">
                      <a:pos x="0" y="0"/>
                    </a:cxn>
                    <a:cxn ang="0">
                      <a:pos x="0" y="32"/>
                    </a:cxn>
                    <a:cxn ang="0">
                      <a:pos x="1" y="32"/>
                    </a:cxn>
                  </a:cxnLst>
                  <a:rect l="0" t="0" r="r" b="b"/>
                  <a:pathLst>
                    <a:path w="2" h="33">
                      <a:moveTo>
                        <a:pt x="1" y="32"/>
                      </a:moveTo>
                      <a:lnTo>
                        <a:pt x="1" y="0"/>
                      </a:lnTo>
                      <a:lnTo>
                        <a:pt x="0" y="0"/>
                      </a:lnTo>
                      <a:lnTo>
                        <a:pt x="0" y="32"/>
                      </a:lnTo>
                      <a:lnTo>
                        <a:pt x="1" y="3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49" name="Freeform 465"/>
                <p:cNvSpPr>
                  <a:spLocks/>
                </p:cNvSpPr>
                <p:nvPr/>
              </p:nvSpPr>
              <p:spPr bwMode="auto">
                <a:xfrm>
                  <a:off x="4940" y="844"/>
                  <a:ext cx="2" cy="33"/>
                </a:xfrm>
                <a:custGeom>
                  <a:avLst/>
                  <a:gdLst/>
                  <a:ahLst/>
                  <a:cxnLst>
                    <a:cxn ang="0">
                      <a:pos x="1" y="32"/>
                    </a:cxn>
                    <a:cxn ang="0">
                      <a:pos x="1" y="0"/>
                    </a:cxn>
                    <a:cxn ang="0">
                      <a:pos x="0" y="0"/>
                    </a:cxn>
                    <a:cxn ang="0">
                      <a:pos x="0" y="32"/>
                    </a:cxn>
                    <a:cxn ang="0">
                      <a:pos x="1" y="32"/>
                    </a:cxn>
                  </a:cxnLst>
                  <a:rect l="0" t="0" r="r" b="b"/>
                  <a:pathLst>
                    <a:path w="2" h="33">
                      <a:moveTo>
                        <a:pt x="1" y="32"/>
                      </a:moveTo>
                      <a:lnTo>
                        <a:pt x="1" y="0"/>
                      </a:lnTo>
                      <a:lnTo>
                        <a:pt x="0" y="0"/>
                      </a:lnTo>
                      <a:lnTo>
                        <a:pt x="0" y="32"/>
                      </a:lnTo>
                      <a:lnTo>
                        <a:pt x="1" y="3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50" name="Freeform 466"/>
                <p:cNvSpPr>
                  <a:spLocks/>
                </p:cNvSpPr>
                <p:nvPr/>
              </p:nvSpPr>
              <p:spPr bwMode="auto">
                <a:xfrm>
                  <a:off x="4929" y="871"/>
                  <a:ext cx="24" cy="8"/>
                </a:xfrm>
                <a:custGeom>
                  <a:avLst/>
                  <a:gdLst/>
                  <a:ahLst/>
                  <a:cxnLst>
                    <a:cxn ang="0">
                      <a:pos x="23" y="3"/>
                    </a:cxn>
                    <a:cxn ang="0">
                      <a:pos x="21" y="7"/>
                    </a:cxn>
                    <a:cxn ang="0">
                      <a:pos x="0" y="7"/>
                    </a:cxn>
                    <a:cxn ang="0">
                      <a:pos x="0" y="2"/>
                    </a:cxn>
                    <a:cxn ang="0">
                      <a:pos x="16" y="2"/>
                    </a:cxn>
                    <a:cxn ang="0">
                      <a:pos x="16" y="2"/>
                    </a:cxn>
                    <a:cxn ang="0">
                      <a:pos x="17" y="2"/>
                    </a:cxn>
                    <a:cxn ang="0">
                      <a:pos x="17" y="2"/>
                    </a:cxn>
                    <a:cxn ang="0">
                      <a:pos x="18" y="2"/>
                    </a:cxn>
                    <a:cxn ang="0">
                      <a:pos x="18" y="1"/>
                    </a:cxn>
                    <a:cxn ang="0">
                      <a:pos x="19" y="1"/>
                    </a:cxn>
                    <a:cxn ang="0">
                      <a:pos x="19" y="1"/>
                    </a:cxn>
                    <a:cxn ang="0">
                      <a:pos x="20" y="0"/>
                    </a:cxn>
                    <a:cxn ang="0">
                      <a:pos x="23" y="0"/>
                    </a:cxn>
                    <a:cxn ang="0">
                      <a:pos x="23" y="3"/>
                    </a:cxn>
                  </a:cxnLst>
                  <a:rect l="0" t="0" r="r" b="b"/>
                  <a:pathLst>
                    <a:path w="24" h="8">
                      <a:moveTo>
                        <a:pt x="23" y="3"/>
                      </a:moveTo>
                      <a:lnTo>
                        <a:pt x="21" y="7"/>
                      </a:lnTo>
                      <a:lnTo>
                        <a:pt x="0" y="7"/>
                      </a:lnTo>
                      <a:lnTo>
                        <a:pt x="0" y="2"/>
                      </a:lnTo>
                      <a:lnTo>
                        <a:pt x="16" y="2"/>
                      </a:lnTo>
                      <a:lnTo>
                        <a:pt x="16" y="2"/>
                      </a:lnTo>
                      <a:lnTo>
                        <a:pt x="17" y="2"/>
                      </a:lnTo>
                      <a:lnTo>
                        <a:pt x="17" y="2"/>
                      </a:lnTo>
                      <a:lnTo>
                        <a:pt x="18" y="2"/>
                      </a:lnTo>
                      <a:lnTo>
                        <a:pt x="18" y="1"/>
                      </a:lnTo>
                      <a:lnTo>
                        <a:pt x="19" y="1"/>
                      </a:lnTo>
                      <a:lnTo>
                        <a:pt x="19" y="1"/>
                      </a:lnTo>
                      <a:lnTo>
                        <a:pt x="20" y="0"/>
                      </a:lnTo>
                      <a:lnTo>
                        <a:pt x="23" y="0"/>
                      </a:lnTo>
                      <a:lnTo>
                        <a:pt x="23" y="3"/>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51" name="Freeform 467"/>
                <p:cNvSpPr>
                  <a:spLocks/>
                </p:cNvSpPr>
                <p:nvPr/>
              </p:nvSpPr>
              <p:spPr bwMode="auto">
                <a:xfrm>
                  <a:off x="4926" y="844"/>
                  <a:ext cx="7" cy="28"/>
                </a:xfrm>
                <a:custGeom>
                  <a:avLst/>
                  <a:gdLst/>
                  <a:ahLst/>
                  <a:cxnLst>
                    <a:cxn ang="0">
                      <a:pos x="1" y="27"/>
                    </a:cxn>
                    <a:cxn ang="0">
                      <a:pos x="6" y="0"/>
                    </a:cxn>
                    <a:cxn ang="0">
                      <a:pos x="5" y="0"/>
                    </a:cxn>
                    <a:cxn ang="0">
                      <a:pos x="0" y="27"/>
                    </a:cxn>
                    <a:cxn ang="0">
                      <a:pos x="1" y="27"/>
                    </a:cxn>
                  </a:cxnLst>
                  <a:rect l="0" t="0" r="r" b="b"/>
                  <a:pathLst>
                    <a:path w="7" h="28">
                      <a:moveTo>
                        <a:pt x="1" y="27"/>
                      </a:moveTo>
                      <a:lnTo>
                        <a:pt x="6" y="0"/>
                      </a:lnTo>
                      <a:lnTo>
                        <a:pt x="5" y="0"/>
                      </a:lnTo>
                      <a:lnTo>
                        <a:pt x="0" y="27"/>
                      </a:lnTo>
                      <a:lnTo>
                        <a:pt x="1" y="27"/>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52" name="Freeform 468"/>
                <p:cNvSpPr>
                  <a:spLocks/>
                </p:cNvSpPr>
                <p:nvPr/>
              </p:nvSpPr>
              <p:spPr bwMode="auto">
                <a:xfrm>
                  <a:off x="4926" y="844"/>
                  <a:ext cx="8" cy="29"/>
                </a:xfrm>
                <a:custGeom>
                  <a:avLst/>
                  <a:gdLst/>
                  <a:ahLst/>
                  <a:cxnLst>
                    <a:cxn ang="0">
                      <a:pos x="1" y="28"/>
                    </a:cxn>
                    <a:cxn ang="0">
                      <a:pos x="7" y="0"/>
                    </a:cxn>
                    <a:cxn ang="0">
                      <a:pos x="6" y="0"/>
                    </a:cxn>
                    <a:cxn ang="0">
                      <a:pos x="0" y="28"/>
                    </a:cxn>
                    <a:cxn ang="0">
                      <a:pos x="1" y="28"/>
                    </a:cxn>
                  </a:cxnLst>
                  <a:rect l="0" t="0" r="r" b="b"/>
                  <a:pathLst>
                    <a:path w="8" h="29">
                      <a:moveTo>
                        <a:pt x="1" y="28"/>
                      </a:moveTo>
                      <a:lnTo>
                        <a:pt x="7" y="0"/>
                      </a:lnTo>
                      <a:lnTo>
                        <a:pt x="6" y="0"/>
                      </a:lnTo>
                      <a:lnTo>
                        <a:pt x="0" y="28"/>
                      </a:lnTo>
                      <a:lnTo>
                        <a:pt x="1" y="2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53" name="Freeform 469"/>
                <p:cNvSpPr>
                  <a:spLocks/>
                </p:cNvSpPr>
                <p:nvPr/>
              </p:nvSpPr>
              <p:spPr bwMode="auto">
                <a:xfrm>
                  <a:off x="4916" y="868"/>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54" name="Freeform 470"/>
                <p:cNvSpPr>
                  <a:spLocks/>
                </p:cNvSpPr>
                <p:nvPr/>
              </p:nvSpPr>
              <p:spPr bwMode="auto">
                <a:xfrm>
                  <a:off x="4916" y="868"/>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55" name="Freeform 471"/>
                <p:cNvSpPr>
                  <a:spLocks/>
                </p:cNvSpPr>
                <p:nvPr/>
              </p:nvSpPr>
              <p:spPr bwMode="auto">
                <a:xfrm>
                  <a:off x="4915" y="862"/>
                  <a:ext cx="4" cy="7"/>
                </a:xfrm>
                <a:custGeom>
                  <a:avLst/>
                  <a:gdLst/>
                  <a:ahLst/>
                  <a:cxnLst>
                    <a:cxn ang="0">
                      <a:pos x="3" y="6"/>
                    </a:cxn>
                    <a:cxn ang="0">
                      <a:pos x="3" y="6"/>
                    </a:cxn>
                    <a:cxn ang="0">
                      <a:pos x="3" y="4"/>
                    </a:cxn>
                    <a:cxn ang="0">
                      <a:pos x="3" y="3"/>
                    </a:cxn>
                    <a:cxn ang="0">
                      <a:pos x="3" y="2"/>
                    </a:cxn>
                    <a:cxn ang="0">
                      <a:pos x="3" y="1"/>
                    </a:cxn>
                    <a:cxn ang="0">
                      <a:pos x="3" y="1"/>
                    </a:cxn>
                    <a:cxn ang="0">
                      <a:pos x="2" y="0"/>
                    </a:cxn>
                    <a:cxn ang="0">
                      <a:pos x="2" y="0"/>
                    </a:cxn>
                    <a:cxn ang="0">
                      <a:pos x="1" y="0"/>
                    </a:cxn>
                    <a:cxn ang="0">
                      <a:pos x="0" y="1"/>
                    </a:cxn>
                    <a:cxn ang="0">
                      <a:pos x="0" y="1"/>
                    </a:cxn>
                    <a:cxn ang="0">
                      <a:pos x="0" y="2"/>
                    </a:cxn>
                    <a:cxn ang="0">
                      <a:pos x="0" y="3"/>
                    </a:cxn>
                    <a:cxn ang="0">
                      <a:pos x="0" y="4"/>
                    </a:cxn>
                    <a:cxn ang="0">
                      <a:pos x="0" y="6"/>
                    </a:cxn>
                    <a:cxn ang="0">
                      <a:pos x="0" y="6"/>
                    </a:cxn>
                    <a:cxn ang="0">
                      <a:pos x="3" y="6"/>
                    </a:cxn>
                  </a:cxnLst>
                  <a:rect l="0" t="0" r="r" b="b"/>
                  <a:pathLst>
                    <a:path w="4" h="7">
                      <a:moveTo>
                        <a:pt x="3" y="6"/>
                      </a:moveTo>
                      <a:lnTo>
                        <a:pt x="3" y="6"/>
                      </a:lnTo>
                      <a:lnTo>
                        <a:pt x="3" y="4"/>
                      </a:lnTo>
                      <a:lnTo>
                        <a:pt x="3" y="3"/>
                      </a:lnTo>
                      <a:lnTo>
                        <a:pt x="3" y="2"/>
                      </a:lnTo>
                      <a:lnTo>
                        <a:pt x="3" y="1"/>
                      </a:lnTo>
                      <a:lnTo>
                        <a:pt x="3" y="1"/>
                      </a:lnTo>
                      <a:lnTo>
                        <a:pt x="2" y="0"/>
                      </a:lnTo>
                      <a:lnTo>
                        <a:pt x="2" y="0"/>
                      </a:lnTo>
                      <a:lnTo>
                        <a:pt x="1" y="0"/>
                      </a:lnTo>
                      <a:lnTo>
                        <a:pt x="0" y="1"/>
                      </a:lnTo>
                      <a:lnTo>
                        <a:pt x="0" y="1"/>
                      </a:lnTo>
                      <a:lnTo>
                        <a:pt x="0" y="2"/>
                      </a:lnTo>
                      <a:lnTo>
                        <a:pt x="0" y="3"/>
                      </a:lnTo>
                      <a:lnTo>
                        <a:pt x="0" y="4"/>
                      </a:lnTo>
                      <a:lnTo>
                        <a:pt x="0" y="6"/>
                      </a:lnTo>
                      <a:lnTo>
                        <a:pt x="0" y="6"/>
                      </a:lnTo>
                      <a:lnTo>
                        <a:pt x="3" y="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56" name="Freeform 472"/>
                <p:cNvSpPr>
                  <a:spLocks/>
                </p:cNvSpPr>
                <p:nvPr/>
              </p:nvSpPr>
              <p:spPr bwMode="auto">
                <a:xfrm>
                  <a:off x="4915" y="862"/>
                  <a:ext cx="4" cy="8"/>
                </a:xfrm>
                <a:custGeom>
                  <a:avLst/>
                  <a:gdLst/>
                  <a:ahLst/>
                  <a:cxnLst>
                    <a:cxn ang="0">
                      <a:pos x="3" y="7"/>
                    </a:cxn>
                    <a:cxn ang="0">
                      <a:pos x="3" y="6"/>
                    </a:cxn>
                    <a:cxn ang="0">
                      <a:pos x="3" y="5"/>
                    </a:cxn>
                    <a:cxn ang="0">
                      <a:pos x="3" y="3"/>
                    </a:cxn>
                    <a:cxn ang="0">
                      <a:pos x="3" y="2"/>
                    </a:cxn>
                    <a:cxn ang="0">
                      <a:pos x="3" y="1"/>
                    </a:cxn>
                    <a:cxn ang="0">
                      <a:pos x="3" y="1"/>
                    </a:cxn>
                    <a:cxn ang="0">
                      <a:pos x="2" y="0"/>
                    </a:cxn>
                    <a:cxn ang="0">
                      <a:pos x="2" y="0"/>
                    </a:cxn>
                    <a:cxn ang="0">
                      <a:pos x="1" y="0"/>
                    </a:cxn>
                    <a:cxn ang="0">
                      <a:pos x="0" y="1"/>
                    </a:cxn>
                    <a:cxn ang="0">
                      <a:pos x="0" y="1"/>
                    </a:cxn>
                    <a:cxn ang="0">
                      <a:pos x="0" y="2"/>
                    </a:cxn>
                    <a:cxn ang="0">
                      <a:pos x="0" y="3"/>
                    </a:cxn>
                    <a:cxn ang="0">
                      <a:pos x="0" y="5"/>
                    </a:cxn>
                    <a:cxn ang="0">
                      <a:pos x="0" y="6"/>
                    </a:cxn>
                    <a:cxn ang="0">
                      <a:pos x="0" y="7"/>
                    </a:cxn>
                    <a:cxn ang="0">
                      <a:pos x="3" y="7"/>
                    </a:cxn>
                  </a:cxnLst>
                  <a:rect l="0" t="0" r="r" b="b"/>
                  <a:pathLst>
                    <a:path w="4" h="8">
                      <a:moveTo>
                        <a:pt x="3" y="7"/>
                      </a:moveTo>
                      <a:lnTo>
                        <a:pt x="3" y="6"/>
                      </a:lnTo>
                      <a:lnTo>
                        <a:pt x="3" y="5"/>
                      </a:lnTo>
                      <a:lnTo>
                        <a:pt x="3" y="3"/>
                      </a:lnTo>
                      <a:lnTo>
                        <a:pt x="3" y="2"/>
                      </a:lnTo>
                      <a:lnTo>
                        <a:pt x="3" y="1"/>
                      </a:lnTo>
                      <a:lnTo>
                        <a:pt x="3" y="1"/>
                      </a:lnTo>
                      <a:lnTo>
                        <a:pt x="2" y="0"/>
                      </a:lnTo>
                      <a:lnTo>
                        <a:pt x="2" y="0"/>
                      </a:lnTo>
                      <a:lnTo>
                        <a:pt x="1" y="0"/>
                      </a:lnTo>
                      <a:lnTo>
                        <a:pt x="0" y="1"/>
                      </a:lnTo>
                      <a:lnTo>
                        <a:pt x="0" y="1"/>
                      </a:lnTo>
                      <a:lnTo>
                        <a:pt x="0" y="2"/>
                      </a:lnTo>
                      <a:lnTo>
                        <a:pt x="0" y="3"/>
                      </a:lnTo>
                      <a:lnTo>
                        <a:pt x="0" y="5"/>
                      </a:lnTo>
                      <a:lnTo>
                        <a:pt x="0" y="6"/>
                      </a:lnTo>
                      <a:lnTo>
                        <a:pt x="0" y="7"/>
                      </a:lnTo>
                      <a:lnTo>
                        <a:pt x="3" y="7"/>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57" name="Line 473"/>
                <p:cNvSpPr>
                  <a:spLocks noChangeShapeType="1"/>
                </p:cNvSpPr>
                <p:nvPr/>
              </p:nvSpPr>
              <p:spPr bwMode="auto">
                <a:xfrm>
                  <a:off x="4915" y="865"/>
                  <a:ext cx="3" cy="0"/>
                </a:xfrm>
                <a:prstGeom prst="line">
                  <a:avLst/>
                </a:prstGeom>
                <a:noFill/>
                <a:ln w="12700">
                  <a:noFill/>
                  <a:round/>
                  <a:headEnd/>
                  <a:tailEnd/>
                </a:ln>
                <a:effectLst/>
              </p:spPr>
              <p:txBody>
                <a:bodyPr wrap="none" anchor="ctr"/>
                <a:lstStyle/>
                <a:p>
                  <a:endParaRPr lang="en-US"/>
                </a:p>
              </p:txBody>
            </p:sp>
            <p:sp>
              <p:nvSpPr>
                <p:cNvPr id="324058" name="Line 474"/>
                <p:cNvSpPr>
                  <a:spLocks noChangeShapeType="1"/>
                </p:cNvSpPr>
                <p:nvPr/>
              </p:nvSpPr>
              <p:spPr bwMode="auto">
                <a:xfrm>
                  <a:off x="4915" y="865"/>
                  <a:ext cx="3" cy="0"/>
                </a:xfrm>
                <a:prstGeom prst="line">
                  <a:avLst/>
                </a:prstGeom>
                <a:noFill/>
                <a:ln w="12700">
                  <a:solidFill>
                    <a:srgbClr val="000000"/>
                  </a:solidFill>
                  <a:round/>
                  <a:headEnd/>
                  <a:tailEnd/>
                </a:ln>
                <a:effectLst/>
              </p:spPr>
              <p:txBody>
                <a:bodyPr wrap="none" anchor="ctr"/>
                <a:lstStyle/>
                <a:p>
                  <a:endParaRPr lang="en-US"/>
                </a:p>
              </p:txBody>
            </p:sp>
            <p:sp>
              <p:nvSpPr>
                <p:cNvPr id="324059" name="Line 475"/>
                <p:cNvSpPr>
                  <a:spLocks noChangeShapeType="1"/>
                </p:cNvSpPr>
                <p:nvPr/>
              </p:nvSpPr>
              <p:spPr bwMode="auto">
                <a:xfrm>
                  <a:off x="4934" y="854"/>
                  <a:ext cx="14" cy="0"/>
                </a:xfrm>
                <a:prstGeom prst="line">
                  <a:avLst/>
                </a:prstGeom>
                <a:noFill/>
                <a:ln w="12700">
                  <a:solidFill>
                    <a:srgbClr val="000000"/>
                  </a:solidFill>
                  <a:round/>
                  <a:headEnd/>
                  <a:tailEnd/>
                </a:ln>
                <a:effectLst/>
              </p:spPr>
              <p:txBody>
                <a:bodyPr wrap="none" anchor="ctr"/>
                <a:lstStyle/>
                <a:p>
                  <a:endParaRPr lang="en-US"/>
                </a:p>
              </p:txBody>
            </p:sp>
            <p:sp>
              <p:nvSpPr>
                <p:cNvPr id="324060" name="Line 476"/>
                <p:cNvSpPr>
                  <a:spLocks noChangeShapeType="1"/>
                </p:cNvSpPr>
                <p:nvPr/>
              </p:nvSpPr>
              <p:spPr bwMode="auto">
                <a:xfrm>
                  <a:off x="4934" y="854"/>
                  <a:ext cx="14" cy="0"/>
                </a:xfrm>
                <a:prstGeom prst="line">
                  <a:avLst/>
                </a:prstGeom>
                <a:noFill/>
                <a:ln w="12700">
                  <a:solidFill>
                    <a:srgbClr val="000000"/>
                  </a:solidFill>
                  <a:round/>
                  <a:headEnd/>
                  <a:tailEnd/>
                </a:ln>
                <a:effectLst/>
              </p:spPr>
              <p:txBody>
                <a:bodyPr wrap="none" anchor="ctr"/>
                <a:lstStyle/>
                <a:p>
                  <a:endParaRPr lang="en-US"/>
                </a:p>
              </p:txBody>
            </p:sp>
            <p:sp>
              <p:nvSpPr>
                <p:cNvPr id="324061" name="Freeform 477"/>
                <p:cNvSpPr>
                  <a:spLocks/>
                </p:cNvSpPr>
                <p:nvPr/>
              </p:nvSpPr>
              <p:spPr bwMode="auto">
                <a:xfrm>
                  <a:off x="4931" y="867"/>
                  <a:ext cx="4" cy="6"/>
                </a:xfrm>
                <a:custGeom>
                  <a:avLst/>
                  <a:gdLst/>
                  <a:ahLst/>
                  <a:cxnLst>
                    <a:cxn ang="0">
                      <a:pos x="3" y="5"/>
                    </a:cxn>
                    <a:cxn ang="0">
                      <a:pos x="3" y="0"/>
                    </a:cxn>
                    <a:cxn ang="0">
                      <a:pos x="0" y="0"/>
                    </a:cxn>
                    <a:cxn ang="0">
                      <a:pos x="0" y="5"/>
                    </a:cxn>
                    <a:cxn ang="0">
                      <a:pos x="3" y="5"/>
                    </a:cxn>
                  </a:cxnLst>
                  <a:rect l="0" t="0" r="r" b="b"/>
                  <a:pathLst>
                    <a:path w="4" h="6">
                      <a:moveTo>
                        <a:pt x="3" y="5"/>
                      </a:moveTo>
                      <a:lnTo>
                        <a:pt x="3" y="0"/>
                      </a:lnTo>
                      <a:lnTo>
                        <a:pt x="0" y="0"/>
                      </a:lnTo>
                      <a:lnTo>
                        <a:pt x="0" y="5"/>
                      </a:lnTo>
                      <a:lnTo>
                        <a:pt x="3" y="5"/>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62" name="Freeform 478"/>
                <p:cNvSpPr>
                  <a:spLocks/>
                </p:cNvSpPr>
                <p:nvPr/>
              </p:nvSpPr>
              <p:spPr bwMode="auto">
                <a:xfrm>
                  <a:off x="4931" y="867"/>
                  <a:ext cx="4" cy="7"/>
                </a:xfrm>
                <a:custGeom>
                  <a:avLst/>
                  <a:gdLst/>
                  <a:ahLst/>
                  <a:cxnLst>
                    <a:cxn ang="0">
                      <a:pos x="3" y="6"/>
                    </a:cxn>
                    <a:cxn ang="0">
                      <a:pos x="3" y="0"/>
                    </a:cxn>
                    <a:cxn ang="0">
                      <a:pos x="0" y="0"/>
                    </a:cxn>
                    <a:cxn ang="0">
                      <a:pos x="0" y="6"/>
                    </a:cxn>
                    <a:cxn ang="0">
                      <a:pos x="3" y="6"/>
                    </a:cxn>
                  </a:cxnLst>
                  <a:rect l="0" t="0" r="r" b="b"/>
                  <a:pathLst>
                    <a:path w="4" h="7">
                      <a:moveTo>
                        <a:pt x="3" y="6"/>
                      </a:moveTo>
                      <a:lnTo>
                        <a:pt x="3" y="0"/>
                      </a:lnTo>
                      <a:lnTo>
                        <a:pt x="0" y="0"/>
                      </a:lnTo>
                      <a:lnTo>
                        <a:pt x="0" y="6"/>
                      </a:lnTo>
                      <a:lnTo>
                        <a:pt x="3" y="6"/>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063" name="Freeform 479"/>
                <p:cNvSpPr>
                  <a:spLocks/>
                </p:cNvSpPr>
                <p:nvPr/>
              </p:nvSpPr>
              <p:spPr bwMode="auto">
                <a:xfrm>
                  <a:off x="4925" y="871"/>
                  <a:ext cx="6" cy="6"/>
                </a:xfrm>
                <a:custGeom>
                  <a:avLst/>
                  <a:gdLst/>
                  <a:ahLst/>
                  <a:cxnLst>
                    <a:cxn ang="0">
                      <a:pos x="5" y="5"/>
                    </a:cxn>
                    <a:cxn ang="0">
                      <a:pos x="5" y="0"/>
                    </a:cxn>
                    <a:cxn ang="0">
                      <a:pos x="0" y="0"/>
                    </a:cxn>
                    <a:cxn ang="0">
                      <a:pos x="0" y="5"/>
                    </a:cxn>
                    <a:cxn ang="0">
                      <a:pos x="5" y="5"/>
                    </a:cxn>
                  </a:cxnLst>
                  <a:rect l="0" t="0" r="r" b="b"/>
                  <a:pathLst>
                    <a:path w="6" h="6">
                      <a:moveTo>
                        <a:pt x="5" y="5"/>
                      </a:moveTo>
                      <a:lnTo>
                        <a:pt x="5" y="0"/>
                      </a:lnTo>
                      <a:lnTo>
                        <a:pt x="0" y="0"/>
                      </a:lnTo>
                      <a:lnTo>
                        <a:pt x="0" y="5"/>
                      </a:lnTo>
                      <a:lnTo>
                        <a:pt x="5" y="5"/>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64" name="Freeform 480"/>
                <p:cNvSpPr>
                  <a:spLocks/>
                </p:cNvSpPr>
                <p:nvPr/>
              </p:nvSpPr>
              <p:spPr bwMode="auto">
                <a:xfrm>
                  <a:off x="4925" y="871"/>
                  <a:ext cx="7" cy="6"/>
                </a:xfrm>
                <a:custGeom>
                  <a:avLst/>
                  <a:gdLst/>
                  <a:ahLst/>
                  <a:cxnLst>
                    <a:cxn ang="0">
                      <a:pos x="6" y="5"/>
                    </a:cxn>
                    <a:cxn ang="0">
                      <a:pos x="6" y="0"/>
                    </a:cxn>
                    <a:cxn ang="0">
                      <a:pos x="0" y="0"/>
                    </a:cxn>
                    <a:cxn ang="0">
                      <a:pos x="0" y="5"/>
                    </a:cxn>
                    <a:cxn ang="0">
                      <a:pos x="6" y="5"/>
                    </a:cxn>
                  </a:cxnLst>
                  <a:rect l="0" t="0" r="r" b="b"/>
                  <a:pathLst>
                    <a:path w="7" h="6">
                      <a:moveTo>
                        <a:pt x="6" y="5"/>
                      </a:moveTo>
                      <a:lnTo>
                        <a:pt x="6" y="0"/>
                      </a:lnTo>
                      <a:lnTo>
                        <a:pt x="0" y="0"/>
                      </a:lnTo>
                      <a:lnTo>
                        <a:pt x="0" y="5"/>
                      </a:lnTo>
                      <a:lnTo>
                        <a:pt x="6" y="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65" name="Freeform 481"/>
                <p:cNvSpPr>
                  <a:spLocks/>
                </p:cNvSpPr>
                <p:nvPr/>
              </p:nvSpPr>
              <p:spPr bwMode="auto">
                <a:xfrm>
                  <a:off x="4931" y="873"/>
                  <a:ext cx="2" cy="1"/>
                </a:xfrm>
                <a:custGeom>
                  <a:avLst/>
                  <a:gdLst/>
                  <a:ahLst/>
                  <a:cxnLst>
                    <a:cxn ang="0">
                      <a:pos x="1" y="0"/>
                    </a:cxn>
                    <a:cxn ang="0">
                      <a:pos x="1" y="0"/>
                    </a:cxn>
                    <a:cxn ang="0">
                      <a:pos x="0" y="0"/>
                    </a:cxn>
                    <a:cxn ang="0">
                      <a:pos x="0" y="0"/>
                    </a:cxn>
                    <a:cxn ang="0">
                      <a:pos x="1" y="0"/>
                    </a:cxn>
                  </a:cxnLst>
                  <a:rect l="0" t="0" r="r" b="b"/>
                  <a:pathLst>
                    <a:path w="2" h="1">
                      <a:moveTo>
                        <a:pt x="1" y="0"/>
                      </a:moveTo>
                      <a:lnTo>
                        <a:pt x="1" y="0"/>
                      </a:lnTo>
                      <a:lnTo>
                        <a:pt x="0" y="0"/>
                      </a:lnTo>
                      <a:lnTo>
                        <a:pt x="0" y="0"/>
                      </a:lnTo>
                      <a:lnTo>
                        <a:pt x="1"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66" name="Freeform 482"/>
                <p:cNvSpPr>
                  <a:spLocks/>
                </p:cNvSpPr>
                <p:nvPr/>
              </p:nvSpPr>
              <p:spPr bwMode="auto">
                <a:xfrm>
                  <a:off x="4931" y="873"/>
                  <a:ext cx="3" cy="2"/>
                </a:xfrm>
                <a:custGeom>
                  <a:avLst/>
                  <a:gdLst/>
                  <a:ahLst/>
                  <a:cxnLst>
                    <a:cxn ang="0">
                      <a:pos x="2" y="1"/>
                    </a:cxn>
                    <a:cxn ang="0">
                      <a:pos x="2" y="0"/>
                    </a:cxn>
                    <a:cxn ang="0">
                      <a:pos x="0" y="0"/>
                    </a:cxn>
                    <a:cxn ang="0">
                      <a:pos x="0" y="1"/>
                    </a:cxn>
                    <a:cxn ang="0">
                      <a:pos x="2" y="1"/>
                    </a:cxn>
                  </a:cxnLst>
                  <a:rect l="0" t="0" r="r" b="b"/>
                  <a:pathLst>
                    <a:path w="3" h="2">
                      <a:moveTo>
                        <a:pt x="2" y="1"/>
                      </a:moveTo>
                      <a:lnTo>
                        <a:pt x="2" y="0"/>
                      </a:lnTo>
                      <a:lnTo>
                        <a:pt x="0" y="0"/>
                      </a:lnTo>
                      <a:lnTo>
                        <a:pt x="0" y="1"/>
                      </a:lnTo>
                      <a:lnTo>
                        <a:pt x="2"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67" name="Freeform 483"/>
                <p:cNvSpPr>
                  <a:spLocks/>
                </p:cNvSpPr>
                <p:nvPr/>
              </p:nvSpPr>
              <p:spPr bwMode="auto">
                <a:xfrm>
                  <a:off x="4928" y="866"/>
                  <a:ext cx="3" cy="6"/>
                </a:xfrm>
                <a:custGeom>
                  <a:avLst/>
                  <a:gdLst/>
                  <a:ahLst/>
                  <a:cxnLst>
                    <a:cxn ang="0">
                      <a:pos x="1" y="5"/>
                    </a:cxn>
                    <a:cxn ang="0">
                      <a:pos x="0" y="2"/>
                    </a:cxn>
                    <a:cxn ang="0">
                      <a:pos x="1" y="0"/>
                    </a:cxn>
                    <a:cxn ang="0">
                      <a:pos x="1" y="0"/>
                    </a:cxn>
                    <a:cxn ang="0">
                      <a:pos x="2" y="2"/>
                    </a:cxn>
                    <a:cxn ang="0">
                      <a:pos x="2" y="5"/>
                    </a:cxn>
                    <a:cxn ang="0">
                      <a:pos x="1" y="5"/>
                    </a:cxn>
                  </a:cxnLst>
                  <a:rect l="0" t="0" r="r" b="b"/>
                  <a:pathLst>
                    <a:path w="3" h="6">
                      <a:moveTo>
                        <a:pt x="1" y="5"/>
                      </a:moveTo>
                      <a:lnTo>
                        <a:pt x="0" y="2"/>
                      </a:lnTo>
                      <a:lnTo>
                        <a:pt x="1" y="0"/>
                      </a:lnTo>
                      <a:lnTo>
                        <a:pt x="1" y="0"/>
                      </a:lnTo>
                      <a:lnTo>
                        <a:pt x="2" y="2"/>
                      </a:lnTo>
                      <a:lnTo>
                        <a:pt x="2" y="5"/>
                      </a:lnTo>
                      <a:lnTo>
                        <a:pt x="1" y="5"/>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68" name="Freeform 484"/>
                <p:cNvSpPr>
                  <a:spLocks/>
                </p:cNvSpPr>
                <p:nvPr/>
              </p:nvSpPr>
              <p:spPr bwMode="auto">
                <a:xfrm>
                  <a:off x="4928" y="866"/>
                  <a:ext cx="4" cy="6"/>
                </a:xfrm>
                <a:custGeom>
                  <a:avLst/>
                  <a:gdLst/>
                  <a:ahLst/>
                  <a:cxnLst>
                    <a:cxn ang="0">
                      <a:pos x="1" y="5"/>
                    </a:cxn>
                    <a:cxn ang="0">
                      <a:pos x="0" y="2"/>
                    </a:cxn>
                    <a:cxn ang="0">
                      <a:pos x="1" y="0"/>
                    </a:cxn>
                    <a:cxn ang="0">
                      <a:pos x="2" y="0"/>
                    </a:cxn>
                    <a:cxn ang="0">
                      <a:pos x="3" y="2"/>
                    </a:cxn>
                    <a:cxn ang="0">
                      <a:pos x="3" y="5"/>
                    </a:cxn>
                    <a:cxn ang="0">
                      <a:pos x="1" y="5"/>
                    </a:cxn>
                  </a:cxnLst>
                  <a:rect l="0" t="0" r="r" b="b"/>
                  <a:pathLst>
                    <a:path w="4" h="6">
                      <a:moveTo>
                        <a:pt x="1" y="5"/>
                      </a:moveTo>
                      <a:lnTo>
                        <a:pt x="0" y="2"/>
                      </a:lnTo>
                      <a:lnTo>
                        <a:pt x="1" y="0"/>
                      </a:lnTo>
                      <a:lnTo>
                        <a:pt x="2" y="0"/>
                      </a:lnTo>
                      <a:lnTo>
                        <a:pt x="3" y="2"/>
                      </a:lnTo>
                      <a:lnTo>
                        <a:pt x="3" y="5"/>
                      </a:lnTo>
                      <a:lnTo>
                        <a:pt x="1" y="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69" name="Line 485"/>
                <p:cNvSpPr>
                  <a:spLocks noChangeShapeType="1"/>
                </p:cNvSpPr>
                <p:nvPr/>
              </p:nvSpPr>
              <p:spPr bwMode="auto">
                <a:xfrm>
                  <a:off x="4941" y="860"/>
                  <a:ext cx="6" cy="0"/>
                </a:xfrm>
                <a:prstGeom prst="line">
                  <a:avLst/>
                </a:prstGeom>
                <a:noFill/>
                <a:ln w="12700">
                  <a:solidFill>
                    <a:srgbClr val="000000"/>
                  </a:solidFill>
                  <a:round/>
                  <a:headEnd/>
                  <a:tailEnd/>
                </a:ln>
                <a:effectLst/>
              </p:spPr>
              <p:txBody>
                <a:bodyPr wrap="none" anchor="ctr"/>
                <a:lstStyle/>
                <a:p>
                  <a:endParaRPr lang="en-US"/>
                </a:p>
              </p:txBody>
            </p:sp>
            <p:sp>
              <p:nvSpPr>
                <p:cNvPr id="324070" name="Line 486"/>
                <p:cNvSpPr>
                  <a:spLocks noChangeShapeType="1"/>
                </p:cNvSpPr>
                <p:nvPr/>
              </p:nvSpPr>
              <p:spPr bwMode="auto">
                <a:xfrm>
                  <a:off x="4941" y="860"/>
                  <a:ext cx="5" cy="0"/>
                </a:xfrm>
                <a:prstGeom prst="line">
                  <a:avLst/>
                </a:prstGeom>
                <a:noFill/>
                <a:ln w="12700">
                  <a:solidFill>
                    <a:srgbClr val="000000"/>
                  </a:solidFill>
                  <a:round/>
                  <a:headEnd/>
                  <a:tailEnd/>
                </a:ln>
                <a:effectLst/>
              </p:spPr>
              <p:txBody>
                <a:bodyPr wrap="none" anchor="ctr"/>
                <a:lstStyle/>
                <a:p>
                  <a:endParaRPr lang="en-US"/>
                </a:p>
              </p:txBody>
            </p:sp>
            <p:sp>
              <p:nvSpPr>
                <p:cNvPr id="324071" name="Freeform 487"/>
                <p:cNvSpPr>
                  <a:spLocks/>
                </p:cNvSpPr>
                <p:nvPr/>
              </p:nvSpPr>
              <p:spPr bwMode="auto">
                <a:xfrm>
                  <a:off x="4942" y="848"/>
                  <a:ext cx="8" cy="6"/>
                </a:xfrm>
                <a:custGeom>
                  <a:avLst/>
                  <a:gdLst/>
                  <a:ahLst/>
                  <a:cxnLst>
                    <a:cxn ang="0">
                      <a:pos x="0" y="5"/>
                    </a:cxn>
                    <a:cxn ang="0">
                      <a:pos x="0" y="2"/>
                    </a:cxn>
                    <a:cxn ang="0">
                      <a:pos x="0" y="2"/>
                    </a:cxn>
                    <a:cxn ang="0">
                      <a:pos x="0" y="2"/>
                    </a:cxn>
                    <a:cxn ang="0">
                      <a:pos x="1" y="2"/>
                    </a:cxn>
                    <a:cxn ang="0">
                      <a:pos x="1" y="1"/>
                    </a:cxn>
                    <a:cxn ang="0">
                      <a:pos x="1" y="1"/>
                    </a:cxn>
                    <a:cxn ang="0">
                      <a:pos x="2" y="0"/>
                    </a:cxn>
                    <a:cxn ang="0">
                      <a:pos x="3" y="0"/>
                    </a:cxn>
                    <a:cxn ang="0">
                      <a:pos x="4" y="0"/>
                    </a:cxn>
                    <a:cxn ang="0">
                      <a:pos x="4" y="0"/>
                    </a:cxn>
                    <a:cxn ang="0">
                      <a:pos x="5" y="0"/>
                    </a:cxn>
                    <a:cxn ang="0">
                      <a:pos x="5" y="1"/>
                    </a:cxn>
                    <a:cxn ang="0">
                      <a:pos x="6" y="1"/>
                    </a:cxn>
                    <a:cxn ang="0">
                      <a:pos x="6" y="2"/>
                    </a:cxn>
                    <a:cxn ang="0">
                      <a:pos x="7" y="2"/>
                    </a:cxn>
                    <a:cxn ang="0">
                      <a:pos x="7" y="2"/>
                    </a:cxn>
                    <a:cxn ang="0">
                      <a:pos x="7" y="2"/>
                    </a:cxn>
                    <a:cxn ang="0">
                      <a:pos x="7" y="5"/>
                    </a:cxn>
                    <a:cxn ang="0">
                      <a:pos x="0" y="5"/>
                    </a:cxn>
                  </a:cxnLst>
                  <a:rect l="0" t="0" r="r" b="b"/>
                  <a:pathLst>
                    <a:path w="8" h="6">
                      <a:moveTo>
                        <a:pt x="0" y="5"/>
                      </a:moveTo>
                      <a:lnTo>
                        <a:pt x="0" y="2"/>
                      </a:lnTo>
                      <a:lnTo>
                        <a:pt x="0" y="2"/>
                      </a:lnTo>
                      <a:lnTo>
                        <a:pt x="0" y="2"/>
                      </a:lnTo>
                      <a:lnTo>
                        <a:pt x="1" y="2"/>
                      </a:lnTo>
                      <a:lnTo>
                        <a:pt x="1" y="1"/>
                      </a:lnTo>
                      <a:lnTo>
                        <a:pt x="1" y="1"/>
                      </a:lnTo>
                      <a:lnTo>
                        <a:pt x="2" y="0"/>
                      </a:lnTo>
                      <a:lnTo>
                        <a:pt x="3" y="0"/>
                      </a:lnTo>
                      <a:lnTo>
                        <a:pt x="4" y="0"/>
                      </a:lnTo>
                      <a:lnTo>
                        <a:pt x="4" y="0"/>
                      </a:lnTo>
                      <a:lnTo>
                        <a:pt x="5" y="0"/>
                      </a:lnTo>
                      <a:lnTo>
                        <a:pt x="5" y="1"/>
                      </a:lnTo>
                      <a:lnTo>
                        <a:pt x="6" y="1"/>
                      </a:lnTo>
                      <a:lnTo>
                        <a:pt x="6" y="2"/>
                      </a:lnTo>
                      <a:lnTo>
                        <a:pt x="7" y="2"/>
                      </a:lnTo>
                      <a:lnTo>
                        <a:pt x="7" y="2"/>
                      </a:lnTo>
                      <a:lnTo>
                        <a:pt x="7" y="2"/>
                      </a:lnTo>
                      <a:lnTo>
                        <a:pt x="7" y="5"/>
                      </a:lnTo>
                      <a:lnTo>
                        <a:pt x="0" y="5"/>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72" name="Freeform 488"/>
                <p:cNvSpPr>
                  <a:spLocks/>
                </p:cNvSpPr>
                <p:nvPr/>
              </p:nvSpPr>
              <p:spPr bwMode="auto">
                <a:xfrm>
                  <a:off x="4942" y="848"/>
                  <a:ext cx="9" cy="7"/>
                </a:xfrm>
                <a:custGeom>
                  <a:avLst/>
                  <a:gdLst/>
                  <a:ahLst/>
                  <a:cxnLst>
                    <a:cxn ang="0">
                      <a:pos x="0" y="6"/>
                    </a:cxn>
                    <a:cxn ang="0">
                      <a:pos x="0" y="3"/>
                    </a:cxn>
                    <a:cxn ang="0">
                      <a:pos x="0" y="3"/>
                    </a:cxn>
                    <a:cxn ang="0">
                      <a:pos x="0" y="2"/>
                    </a:cxn>
                    <a:cxn ang="0">
                      <a:pos x="1" y="2"/>
                    </a:cxn>
                    <a:cxn ang="0">
                      <a:pos x="1" y="1"/>
                    </a:cxn>
                    <a:cxn ang="0">
                      <a:pos x="2" y="1"/>
                    </a:cxn>
                    <a:cxn ang="0">
                      <a:pos x="2" y="0"/>
                    </a:cxn>
                    <a:cxn ang="0">
                      <a:pos x="3" y="0"/>
                    </a:cxn>
                    <a:cxn ang="0">
                      <a:pos x="4" y="0"/>
                    </a:cxn>
                    <a:cxn ang="0">
                      <a:pos x="5" y="0"/>
                    </a:cxn>
                    <a:cxn ang="0">
                      <a:pos x="6" y="0"/>
                    </a:cxn>
                    <a:cxn ang="0">
                      <a:pos x="6" y="1"/>
                    </a:cxn>
                    <a:cxn ang="0">
                      <a:pos x="7" y="1"/>
                    </a:cxn>
                    <a:cxn ang="0">
                      <a:pos x="7" y="2"/>
                    </a:cxn>
                    <a:cxn ang="0">
                      <a:pos x="8" y="2"/>
                    </a:cxn>
                    <a:cxn ang="0">
                      <a:pos x="8" y="3"/>
                    </a:cxn>
                    <a:cxn ang="0">
                      <a:pos x="8" y="3"/>
                    </a:cxn>
                    <a:cxn ang="0">
                      <a:pos x="8" y="6"/>
                    </a:cxn>
                    <a:cxn ang="0">
                      <a:pos x="0" y="6"/>
                    </a:cxn>
                  </a:cxnLst>
                  <a:rect l="0" t="0" r="r" b="b"/>
                  <a:pathLst>
                    <a:path w="9" h="7">
                      <a:moveTo>
                        <a:pt x="0" y="6"/>
                      </a:moveTo>
                      <a:lnTo>
                        <a:pt x="0" y="3"/>
                      </a:lnTo>
                      <a:lnTo>
                        <a:pt x="0" y="3"/>
                      </a:lnTo>
                      <a:lnTo>
                        <a:pt x="0" y="2"/>
                      </a:lnTo>
                      <a:lnTo>
                        <a:pt x="1" y="2"/>
                      </a:lnTo>
                      <a:lnTo>
                        <a:pt x="1" y="1"/>
                      </a:lnTo>
                      <a:lnTo>
                        <a:pt x="2" y="1"/>
                      </a:lnTo>
                      <a:lnTo>
                        <a:pt x="2" y="0"/>
                      </a:lnTo>
                      <a:lnTo>
                        <a:pt x="3" y="0"/>
                      </a:lnTo>
                      <a:lnTo>
                        <a:pt x="4" y="0"/>
                      </a:lnTo>
                      <a:lnTo>
                        <a:pt x="5" y="0"/>
                      </a:lnTo>
                      <a:lnTo>
                        <a:pt x="6" y="0"/>
                      </a:lnTo>
                      <a:lnTo>
                        <a:pt x="6" y="1"/>
                      </a:lnTo>
                      <a:lnTo>
                        <a:pt x="7" y="1"/>
                      </a:lnTo>
                      <a:lnTo>
                        <a:pt x="7" y="2"/>
                      </a:lnTo>
                      <a:lnTo>
                        <a:pt x="8" y="2"/>
                      </a:lnTo>
                      <a:lnTo>
                        <a:pt x="8" y="3"/>
                      </a:lnTo>
                      <a:lnTo>
                        <a:pt x="8" y="3"/>
                      </a:lnTo>
                      <a:lnTo>
                        <a:pt x="8" y="6"/>
                      </a:lnTo>
                      <a:lnTo>
                        <a:pt x="0" y="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73" name="Line 489"/>
                <p:cNvSpPr>
                  <a:spLocks noChangeShapeType="1"/>
                </p:cNvSpPr>
                <p:nvPr/>
              </p:nvSpPr>
              <p:spPr bwMode="auto">
                <a:xfrm>
                  <a:off x="4929" y="844"/>
                  <a:ext cx="0" cy="4"/>
                </a:xfrm>
                <a:prstGeom prst="line">
                  <a:avLst/>
                </a:prstGeom>
                <a:noFill/>
                <a:ln w="12700">
                  <a:noFill/>
                  <a:round/>
                  <a:headEnd/>
                  <a:tailEnd/>
                </a:ln>
                <a:effectLst/>
              </p:spPr>
              <p:txBody>
                <a:bodyPr wrap="none" anchor="ctr"/>
                <a:lstStyle/>
                <a:p>
                  <a:endParaRPr lang="en-US"/>
                </a:p>
              </p:txBody>
            </p:sp>
            <p:sp>
              <p:nvSpPr>
                <p:cNvPr id="324074" name="Line 490"/>
                <p:cNvSpPr>
                  <a:spLocks noChangeShapeType="1"/>
                </p:cNvSpPr>
                <p:nvPr/>
              </p:nvSpPr>
              <p:spPr bwMode="auto">
                <a:xfrm>
                  <a:off x="4929" y="844"/>
                  <a:ext cx="0" cy="4"/>
                </a:xfrm>
                <a:prstGeom prst="line">
                  <a:avLst/>
                </a:prstGeom>
                <a:noFill/>
                <a:ln w="12700">
                  <a:solidFill>
                    <a:srgbClr val="FFFFFF"/>
                  </a:solidFill>
                  <a:round/>
                  <a:headEnd/>
                  <a:tailEnd/>
                </a:ln>
                <a:effectLst/>
              </p:spPr>
              <p:txBody>
                <a:bodyPr wrap="none" anchor="ctr"/>
                <a:lstStyle/>
                <a:p>
                  <a:endParaRPr lang="en-US"/>
                </a:p>
              </p:txBody>
            </p:sp>
            <p:sp>
              <p:nvSpPr>
                <p:cNvPr id="324075" name="Line 491"/>
                <p:cNvSpPr>
                  <a:spLocks noChangeShapeType="1"/>
                </p:cNvSpPr>
                <p:nvPr/>
              </p:nvSpPr>
              <p:spPr bwMode="auto">
                <a:xfrm>
                  <a:off x="4930" y="848"/>
                  <a:ext cx="0" cy="5"/>
                </a:xfrm>
                <a:prstGeom prst="line">
                  <a:avLst/>
                </a:prstGeom>
                <a:noFill/>
                <a:ln w="12700">
                  <a:solidFill>
                    <a:srgbClr val="000000"/>
                  </a:solidFill>
                  <a:round/>
                  <a:headEnd/>
                  <a:tailEnd/>
                </a:ln>
                <a:effectLst/>
              </p:spPr>
              <p:txBody>
                <a:bodyPr wrap="none" anchor="ctr"/>
                <a:lstStyle/>
                <a:p>
                  <a:endParaRPr lang="en-US"/>
                </a:p>
              </p:txBody>
            </p:sp>
            <p:sp>
              <p:nvSpPr>
                <p:cNvPr id="324076" name="Line 492"/>
                <p:cNvSpPr>
                  <a:spLocks noChangeShapeType="1"/>
                </p:cNvSpPr>
                <p:nvPr/>
              </p:nvSpPr>
              <p:spPr bwMode="auto">
                <a:xfrm>
                  <a:off x="4931" y="836"/>
                  <a:ext cx="1" cy="0"/>
                </a:xfrm>
                <a:prstGeom prst="line">
                  <a:avLst/>
                </a:prstGeom>
                <a:noFill/>
                <a:ln w="12700">
                  <a:noFill/>
                  <a:round/>
                  <a:headEnd/>
                  <a:tailEnd/>
                </a:ln>
                <a:effectLst/>
              </p:spPr>
              <p:txBody>
                <a:bodyPr wrap="none" anchor="ctr"/>
                <a:lstStyle/>
                <a:p>
                  <a:endParaRPr lang="en-US"/>
                </a:p>
              </p:txBody>
            </p:sp>
            <p:sp>
              <p:nvSpPr>
                <p:cNvPr id="324077" name="Line 493"/>
                <p:cNvSpPr>
                  <a:spLocks noChangeShapeType="1"/>
                </p:cNvSpPr>
                <p:nvPr/>
              </p:nvSpPr>
              <p:spPr bwMode="auto">
                <a:xfrm>
                  <a:off x="4931" y="836"/>
                  <a:ext cx="1" cy="0"/>
                </a:xfrm>
                <a:prstGeom prst="line">
                  <a:avLst/>
                </a:prstGeom>
                <a:noFill/>
                <a:ln w="12700">
                  <a:solidFill>
                    <a:srgbClr val="FFFFFF"/>
                  </a:solidFill>
                  <a:round/>
                  <a:headEnd/>
                  <a:tailEnd/>
                </a:ln>
                <a:effectLst/>
              </p:spPr>
              <p:txBody>
                <a:bodyPr wrap="none" anchor="ctr"/>
                <a:lstStyle/>
                <a:p>
                  <a:endParaRPr lang="en-US"/>
                </a:p>
              </p:txBody>
            </p:sp>
            <p:sp>
              <p:nvSpPr>
                <p:cNvPr id="324078" name="Line 494"/>
                <p:cNvSpPr>
                  <a:spLocks noChangeShapeType="1"/>
                </p:cNvSpPr>
                <p:nvPr/>
              </p:nvSpPr>
              <p:spPr bwMode="auto">
                <a:xfrm>
                  <a:off x="4931" y="835"/>
                  <a:ext cx="1" cy="0"/>
                </a:xfrm>
                <a:prstGeom prst="line">
                  <a:avLst/>
                </a:prstGeom>
                <a:noFill/>
                <a:ln w="12700">
                  <a:noFill/>
                  <a:round/>
                  <a:headEnd/>
                  <a:tailEnd/>
                </a:ln>
                <a:effectLst/>
              </p:spPr>
              <p:txBody>
                <a:bodyPr wrap="none" anchor="ctr"/>
                <a:lstStyle/>
                <a:p>
                  <a:endParaRPr lang="en-US"/>
                </a:p>
              </p:txBody>
            </p:sp>
            <p:sp>
              <p:nvSpPr>
                <p:cNvPr id="324079" name="Line 495"/>
                <p:cNvSpPr>
                  <a:spLocks noChangeShapeType="1"/>
                </p:cNvSpPr>
                <p:nvPr/>
              </p:nvSpPr>
              <p:spPr bwMode="auto">
                <a:xfrm>
                  <a:off x="4931" y="835"/>
                  <a:ext cx="1" cy="0"/>
                </a:xfrm>
                <a:prstGeom prst="line">
                  <a:avLst/>
                </a:prstGeom>
                <a:noFill/>
                <a:ln w="12700">
                  <a:solidFill>
                    <a:srgbClr val="FFFFFF"/>
                  </a:solidFill>
                  <a:round/>
                  <a:headEnd/>
                  <a:tailEnd/>
                </a:ln>
                <a:effectLst/>
              </p:spPr>
              <p:txBody>
                <a:bodyPr wrap="none" anchor="ctr"/>
                <a:lstStyle/>
                <a:p>
                  <a:endParaRPr lang="en-US"/>
                </a:p>
              </p:txBody>
            </p:sp>
            <p:sp>
              <p:nvSpPr>
                <p:cNvPr id="324080" name="Freeform 496"/>
                <p:cNvSpPr>
                  <a:spLocks/>
                </p:cNvSpPr>
                <p:nvPr/>
              </p:nvSpPr>
              <p:spPr bwMode="auto">
                <a:xfrm>
                  <a:off x="4924" y="825"/>
                  <a:ext cx="2" cy="4"/>
                </a:xfrm>
                <a:custGeom>
                  <a:avLst/>
                  <a:gdLst/>
                  <a:ahLst/>
                  <a:cxnLst>
                    <a:cxn ang="0">
                      <a:pos x="1" y="3"/>
                    </a:cxn>
                    <a:cxn ang="0">
                      <a:pos x="1" y="2"/>
                    </a:cxn>
                    <a:cxn ang="0">
                      <a:pos x="0" y="0"/>
                    </a:cxn>
                    <a:cxn ang="0">
                      <a:pos x="0" y="2"/>
                    </a:cxn>
                    <a:cxn ang="0">
                      <a:pos x="0" y="3"/>
                    </a:cxn>
                    <a:cxn ang="0">
                      <a:pos x="1" y="3"/>
                    </a:cxn>
                  </a:cxnLst>
                  <a:rect l="0" t="0" r="r" b="b"/>
                  <a:pathLst>
                    <a:path w="2" h="4">
                      <a:moveTo>
                        <a:pt x="1" y="3"/>
                      </a:moveTo>
                      <a:lnTo>
                        <a:pt x="1" y="2"/>
                      </a:lnTo>
                      <a:lnTo>
                        <a:pt x="0" y="0"/>
                      </a:lnTo>
                      <a:lnTo>
                        <a:pt x="0" y="2"/>
                      </a:lnTo>
                      <a:lnTo>
                        <a:pt x="0" y="3"/>
                      </a:lnTo>
                      <a:lnTo>
                        <a:pt x="1" y="3"/>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81" name="Freeform 497"/>
                <p:cNvSpPr>
                  <a:spLocks/>
                </p:cNvSpPr>
                <p:nvPr/>
              </p:nvSpPr>
              <p:spPr bwMode="auto">
                <a:xfrm>
                  <a:off x="4924" y="825"/>
                  <a:ext cx="2" cy="4"/>
                </a:xfrm>
                <a:custGeom>
                  <a:avLst/>
                  <a:gdLst/>
                  <a:ahLst/>
                  <a:cxnLst>
                    <a:cxn ang="0">
                      <a:pos x="1" y="3"/>
                    </a:cxn>
                    <a:cxn ang="0">
                      <a:pos x="1" y="2"/>
                    </a:cxn>
                    <a:cxn ang="0">
                      <a:pos x="0" y="0"/>
                    </a:cxn>
                    <a:cxn ang="0">
                      <a:pos x="0" y="2"/>
                    </a:cxn>
                    <a:cxn ang="0">
                      <a:pos x="0" y="3"/>
                    </a:cxn>
                    <a:cxn ang="0">
                      <a:pos x="1" y="3"/>
                    </a:cxn>
                  </a:cxnLst>
                  <a:rect l="0" t="0" r="r" b="b"/>
                  <a:pathLst>
                    <a:path w="2" h="4">
                      <a:moveTo>
                        <a:pt x="1" y="3"/>
                      </a:moveTo>
                      <a:lnTo>
                        <a:pt x="1" y="2"/>
                      </a:lnTo>
                      <a:lnTo>
                        <a:pt x="0" y="0"/>
                      </a:lnTo>
                      <a:lnTo>
                        <a:pt x="0" y="2"/>
                      </a:lnTo>
                      <a:lnTo>
                        <a:pt x="0" y="3"/>
                      </a:lnTo>
                      <a:lnTo>
                        <a:pt x="1" y="3"/>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082" name="Line 498"/>
                <p:cNvSpPr>
                  <a:spLocks noChangeShapeType="1"/>
                </p:cNvSpPr>
                <p:nvPr/>
              </p:nvSpPr>
              <p:spPr bwMode="auto">
                <a:xfrm>
                  <a:off x="4924" y="828"/>
                  <a:ext cx="0" cy="2"/>
                </a:xfrm>
                <a:prstGeom prst="line">
                  <a:avLst/>
                </a:prstGeom>
                <a:noFill/>
                <a:ln w="12700">
                  <a:solidFill>
                    <a:srgbClr val="000000"/>
                  </a:solidFill>
                  <a:round/>
                  <a:headEnd/>
                  <a:tailEnd/>
                </a:ln>
                <a:effectLst/>
              </p:spPr>
              <p:txBody>
                <a:bodyPr wrap="none" anchor="ctr"/>
                <a:lstStyle/>
                <a:p>
                  <a:endParaRPr lang="en-US"/>
                </a:p>
              </p:txBody>
            </p:sp>
            <p:sp>
              <p:nvSpPr>
                <p:cNvPr id="324083" name="Line 499"/>
                <p:cNvSpPr>
                  <a:spLocks noChangeShapeType="1"/>
                </p:cNvSpPr>
                <p:nvPr/>
              </p:nvSpPr>
              <p:spPr bwMode="auto">
                <a:xfrm flipV="1">
                  <a:off x="4932" y="819"/>
                  <a:ext cx="0" cy="8"/>
                </a:xfrm>
                <a:prstGeom prst="line">
                  <a:avLst/>
                </a:prstGeom>
                <a:noFill/>
                <a:ln w="12700">
                  <a:noFill/>
                  <a:round/>
                  <a:headEnd/>
                  <a:tailEnd/>
                </a:ln>
                <a:effectLst/>
              </p:spPr>
              <p:txBody>
                <a:bodyPr wrap="none" anchor="ctr"/>
                <a:lstStyle/>
                <a:p>
                  <a:endParaRPr lang="en-US"/>
                </a:p>
              </p:txBody>
            </p:sp>
            <p:sp>
              <p:nvSpPr>
                <p:cNvPr id="324084" name="Line 500"/>
                <p:cNvSpPr>
                  <a:spLocks noChangeShapeType="1"/>
                </p:cNvSpPr>
                <p:nvPr/>
              </p:nvSpPr>
              <p:spPr bwMode="auto">
                <a:xfrm flipV="1">
                  <a:off x="4932" y="815"/>
                  <a:ext cx="0" cy="16"/>
                </a:xfrm>
                <a:prstGeom prst="line">
                  <a:avLst/>
                </a:prstGeom>
                <a:noFill/>
                <a:ln w="12700">
                  <a:solidFill>
                    <a:srgbClr val="FFFFFF"/>
                  </a:solidFill>
                  <a:round/>
                  <a:headEnd/>
                  <a:tailEnd/>
                </a:ln>
                <a:effectLst/>
              </p:spPr>
              <p:txBody>
                <a:bodyPr wrap="none" anchor="ctr"/>
                <a:lstStyle/>
                <a:p>
                  <a:endParaRPr lang="en-US"/>
                </a:p>
              </p:txBody>
            </p:sp>
            <p:sp>
              <p:nvSpPr>
                <p:cNvPr id="324085" name="Freeform 501"/>
                <p:cNvSpPr>
                  <a:spLocks/>
                </p:cNvSpPr>
                <p:nvPr/>
              </p:nvSpPr>
              <p:spPr bwMode="auto">
                <a:xfrm>
                  <a:off x="4932" y="819"/>
                  <a:ext cx="1" cy="3"/>
                </a:xfrm>
                <a:custGeom>
                  <a:avLst/>
                  <a:gdLst/>
                  <a:ahLst/>
                  <a:cxnLst>
                    <a:cxn ang="0">
                      <a:pos x="0" y="0"/>
                    </a:cxn>
                    <a:cxn ang="0">
                      <a:pos x="0" y="2"/>
                    </a:cxn>
                    <a:cxn ang="0">
                      <a:pos x="0" y="2"/>
                    </a:cxn>
                    <a:cxn ang="0">
                      <a:pos x="0" y="0"/>
                    </a:cxn>
                    <a:cxn ang="0">
                      <a:pos x="0" y="0"/>
                    </a:cxn>
                  </a:cxnLst>
                  <a:rect l="0" t="0" r="r" b="b"/>
                  <a:pathLst>
                    <a:path w="1" h="3">
                      <a:moveTo>
                        <a:pt x="0" y="0"/>
                      </a:moveTo>
                      <a:lnTo>
                        <a:pt x="0" y="2"/>
                      </a:lnTo>
                      <a:lnTo>
                        <a:pt x="0" y="2"/>
                      </a:lnTo>
                      <a:lnTo>
                        <a:pt x="0"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86" name="Freeform 502"/>
                <p:cNvSpPr>
                  <a:spLocks/>
                </p:cNvSpPr>
                <p:nvPr/>
              </p:nvSpPr>
              <p:spPr bwMode="auto">
                <a:xfrm>
                  <a:off x="4932" y="819"/>
                  <a:ext cx="2" cy="3"/>
                </a:xfrm>
                <a:custGeom>
                  <a:avLst/>
                  <a:gdLst/>
                  <a:ahLst/>
                  <a:cxnLst>
                    <a:cxn ang="0">
                      <a:pos x="1" y="0"/>
                    </a:cxn>
                    <a:cxn ang="0">
                      <a:pos x="1" y="2"/>
                    </a:cxn>
                    <a:cxn ang="0">
                      <a:pos x="0" y="2"/>
                    </a:cxn>
                    <a:cxn ang="0">
                      <a:pos x="0" y="0"/>
                    </a:cxn>
                    <a:cxn ang="0">
                      <a:pos x="1" y="0"/>
                    </a:cxn>
                  </a:cxnLst>
                  <a:rect l="0" t="0" r="r" b="b"/>
                  <a:pathLst>
                    <a:path w="2" h="3">
                      <a:moveTo>
                        <a:pt x="1" y="0"/>
                      </a:moveTo>
                      <a:lnTo>
                        <a:pt x="1" y="2"/>
                      </a:lnTo>
                      <a:lnTo>
                        <a:pt x="0" y="2"/>
                      </a:lnTo>
                      <a:lnTo>
                        <a:pt x="0" y="0"/>
                      </a:lnTo>
                      <a:lnTo>
                        <a:pt x="1"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87" name="Freeform 503"/>
                <p:cNvSpPr>
                  <a:spLocks/>
                </p:cNvSpPr>
                <p:nvPr/>
              </p:nvSpPr>
              <p:spPr bwMode="auto">
                <a:xfrm>
                  <a:off x="4932" y="810"/>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88" name="Freeform 504"/>
                <p:cNvSpPr>
                  <a:spLocks/>
                </p:cNvSpPr>
                <p:nvPr/>
              </p:nvSpPr>
              <p:spPr bwMode="auto">
                <a:xfrm>
                  <a:off x="4932" y="810"/>
                  <a:ext cx="3" cy="3"/>
                </a:xfrm>
                <a:custGeom>
                  <a:avLst/>
                  <a:gdLst/>
                  <a:ahLst/>
                  <a:cxnLst>
                    <a:cxn ang="0">
                      <a:pos x="2" y="2"/>
                    </a:cxn>
                    <a:cxn ang="0">
                      <a:pos x="2" y="0"/>
                    </a:cxn>
                    <a:cxn ang="0">
                      <a:pos x="0" y="0"/>
                    </a:cxn>
                    <a:cxn ang="0">
                      <a:pos x="0" y="2"/>
                    </a:cxn>
                    <a:cxn ang="0">
                      <a:pos x="2" y="2"/>
                    </a:cxn>
                  </a:cxnLst>
                  <a:rect l="0" t="0" r="r" b="b"/>
                  <a:pathLst>
                    <a:path w="3" h="3">
                      <a:moveTo>
                        <a:pt x="2" y="2"/>
                      </a:moveTo>
                      <a:lnTo>
                        <a:pt x="2" y="0"/>
                      </a:lnTo>
                      <a:lnTo>
                        <a:pt x="0" y="0"/>
                      </a:lnTo>
                      <a:lnTo>
                        <a:pt x="0" y="2"/>
                      </a:lnTo>
                      <a:lnTo>
                        <a:pt x="2"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89" name="Line 505"/>
                <p:cNvSpPr>
                  <a:spLocks noChangeShapeType="1"/>
                </p:cNvSpPr>
                <p:nvPr/>
              </p:nvSpPr>
              <p:spPr bwMode="auto">
                <a:xfrm>
                  <a:off x="4953" y="874"/>
                  <a:ext cx="3" cy="0"/>
                </a:xfrm>
                <a:prstGeom prst="line">
                  <a:avLst/>
                </a:prstGeom>
                <a:noFill/>
                <a:ln w="12700">
                  <a:noFill/>
                  <a:round/>
                  <a:headEnd/>
                  <a:tailEnd/>
                </a:ln>
                <a:effectLst/>
              </p:spPr>
              <p:txBody>
                <a:bodyPr wrap="none" anchor="ctr"/>
                <a:lstStyle/>
                <a:p>
                  <a:endParaRPr lang="en-US"/>
                </a:p>
              </p:txBody>
            </p:sp>
            <p:sp>
              <p:nvSpPr>
                <p:cNvPr id="324090" name="Line 506"/>
                <p:cNvSpPr>
                  <a:spLocks noChangeShapeType="1"/>
                </p:cNvSpPr>
                <p:nvPr/>
              </p:nvSpPr>
              <p:spPr bwMode="auto">
                <a:xfrm>
                  <a:off x="4953" y="874"/>
                  <a:ext cx="3" cy="0"/>
                </a:xfrm>
                <a:prstGeom prst="line">
                  <a:avLst/>
                </a:prstGeom>
                <a:noFill/>
                <a:ln w="12700">
                  <a:solidFill>
                    <a:srgbClr val="FFFFFF"/>
                  </a:solidFill>
                  <a:round/>
                  <a:headEnd/>
                  <a:tailEnd/>
                </a:ln>
                <a:effectLst/>
              </p:spPr>
              <p:txBody>
                <a:bodyPr wrap="none" anchor="ctr"/>
                <a:lstStyle/>
                <a:p>
                  <a:endParaRPr lang="en-US"/>
                </a:p>
              </p:txBody>
            </p:sp>
            <p:sp>
              <p:nvSpPr>
                <p:cNvPr id="324091" name="Freeform 507"/>
                <p:cNvSpPr>
                  <a:spLocks/>
                </p:cNvSpPr>
                <p:nvPr/>
              </p:nvSpPr>
              <p:spPr bwMode="auto">
                <a:xfrm>
                  <a:off x="4953" y="873"/>
                  <a:ext cx="3" cy="1"/>
                </a:xfrm>
                <a:custGeom>
                  <a:avLst/>
                  <a:gdLst/>
                  <a:ahLst/>
                  <a:cxnLst>
                    <a:cxn ang="0">
                      <a:pos x="0" y="0"/>
                    </a:cxn>
                    <a:cxn ang="0">
                      <a:pos x="2" y="0"/>
                    </a:cxn>
                    <a:cxn ang="0">
                      <a:pos x="2" y="0"/>
                    </a:cxn>
                    <a:cxn ang="0">
                      <a:pos x="0" y="0"/>
                    </a:cxn>
                  </a:cxnLst>
                  <a:rect l="0" t="0" r="r" b="b"/>
                  <a:pathLst>
                    <a:path w="3" h="1">
                      <a:moveTo>
                        <a:pt x="0" y="0"/>
                      </a:moveTo>
                      <a:lnTo>
                        <a:pt x="2" y="0"/>
                      </a:lnTo>
                      <a:lnTo>
                        <a:pt x="2"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92" name="Freeform 508"/>
                <p:cNvSpPr>
                  <a:spLocks/>
                </p:cNvSpPr>
                <p:nvPr/>
              </p:nvSpPr>
              <p:spPr bwMode="auto">
                <a:xfrm>
                  <a:off x="4953" y="873"/>
                  <a:ext cx="4" cy="2"/>
                </a:xfrm>
                <a:custGeom>
                  <a:avLst/>
                  <a:gdLst/>
                  <a:ahLst/>
                  <a:cxnLst>
                    <a:cxn ang="0">
                      <a:pos x="0" y="1"/>
                    </a:cxn>
                    <a:cxn ang="0">
                      <a:pos x="3" y="1"/>
                    </a:cxn>
                    <a:cxn ang="0">
                      <a:pos x="3" y="0"/>
                    </a:cxn>
                  </a:cxnLst>
                  <a:rect l="0" t="0" r="r" b="b"/>
                  <a:pathLst>
                    <a:path w="4" h="2">
                      <a:moveTo>
                        <a:pt x="0" y="1"/>
                      </a:moveTo>
                      <a:lnTo>
                        <a:pt x="3" y="1"/>
                      </a:lnTo>
                      <a:lnTo>
                        <a:pt x="3" y="0"/>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093" name="Line 509"/>
                <p:cNvSpPr>
                  <a:spLocks noChangeShapeType="1"/>
                </p:cNvSpPr>
                <p:nvPr/>
              </p:nvSpPr>
              <p:spPr bwMode="auto">
                <a:xfrm>
                  <a:off x="4955" y="873"/>
                  <a:ext cx="1" cy="0"/>
                </a:xfrm>
                <a:prstGeom prst="line">
                  <a:avLst/>
                </a:prstGeom>
                <a:noFill/>
                <a:ln w="12700">
                  <a:noFill/>
                  <a:round/>
                  <a:headEnd/>
                  <a:tailEnd/>
                </a:ln>
                <a:effectLst/>
              </p:spPr>
              <p:txBody>
                <a:bodyPr wrap="none" anchor="ctr"/>
                <a:lstStyle/>
                <a:p>
                  <a:endParaRPr lang="en-US"/>
                </a:p>
              </p:txBody>
            </p:sp>
            <p:sp>
              <p:nvSpPr>
                <p:cNvPr id="324094" name="Line 510"/>
                <p:cNvSpPr>
                  <a:spLocks noChangeShapeType="1"/>
                </p:cNvSpPr>
                <p:nvPr/>
              </p:nvSpPr>
              <p:spPr bwMode="auto">
                <a:xfrm>
                  <a:off x="4955" y="873"/>
                  <a:ext cx="1" cy="0"/>
                </a:xfrm>
                <a:prstGeom prst="line">
                  <a:avLst/>
                </a:prstGeom>
                <a:noFill/>
                <a:ln w="12700">
                  <a:solidFill>
                    <a:srgbClr val="FFFFFF"/>
                  </a:solidFill>
                  <a:round/>
                  <a:headEnd/>
                  <a:tailEnd/>
                </a:ln>
                <a:effectLst/>
              </p:spPr>
              <p:txBody>
                <a:bodyPr wrap="none" anchor="ctr"/>
                <a:lstStyle/>
                <a:p>
                  <a:endParaRPr lang="en-US"/>
                </a:p>
              </p:txBody>
            </p:sp>
            <p:sp>
              <p:nvSpPr>
                <p:cNvPr id="324095" name="Freeform 511"/>
                <p:cNvSpPr>
                  <a:spLocks/>
                </p:cNvSpPr>
                <p:nvPr/>
              </p:nvSpPr>
              <p:spPr bwMode="auto">
                <a:xfrm>
                  <a:off x="4955" y="872"/>
                  <a:ext cx="1" cy="1"/>
                </a:xfrm>
                <a:custGeom>
                  <a:avLst/>
                  <a:gdLst/>
                  <a:ahLst/>
                  <a:cxnLst>
                    <a:cxn ang="0">
                      <a:pos x="0" y="0"/>
                    </a:cxn>
                    <a:cxn ang="0">
                      <a:pos x="0" y="0"/>
                    </a:cxn>
                    <a:cxn ang="0">
                      <a:pos x="0" y="0"/>
                    </a:cxn>
                    <a:cxn ang="0">
                      <a:pos x="0" y="0"/>
                    </a:cxn>
                    <a:cxn ang="0">
                      <a:pos x="0" y="0"/>
                    </a:cxn>
                  </a:cxnLst>
                  <a:rect l="0" t="0" r="r" b="b"/>
                  <a:pathLst>
                    <a:path w="1" h="1">
                      <a:moveTo>
                        <a:pt x="0" y="0"/>
                      </a:moveTo>
                      <a:lnTo>
                        <a:pt x="0" y="0"/>
                      </a:lnTo>
                      <a:lnTo>
                        <a:pt x="0" y="0"/>
                      </a:lnTo>
                      <a:lnTo>
                        <a:pt x="0"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96" name="Freeform 512"/>
                <p:cNvSpPr>
                  <a:spLocks/>
                </p:cNvSpPr>
                <p:nvPr/>
              </p:nvSpPr>
              <p:spPr bwMode="auto">
                <a:xfrm>
                  <a:off x="4955" y="872"/>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097" name="Freeform 513"/>
                <p:cNvSpPr>
                  <a:spLocks/>
                </p:cNvSpPr>
                <p:nvPr/>
              </p:nvSpPr>
              <p:spPr bwMode="auto">
                <a:xfrm>
                  <a:off x="4944" y="870"/>
                  <a:ext cx="4" cy="4"/>
                </a:xfrm>
                <a:custGeom>
                  <a:avLst/>
                  <a:gdLst/>
                  <a:ahLst/>
                  <a:cxnLst>
                    <a:cxn ang="0">
                      <a:pos x="3" y="3"/>
                    </a:cxn>
                    <a:cxn ang="0">
                      <a:pos x="3" y="3"/>
                    </a:cxn>
                    <a:cxn ang="0">
                      <a:pos x="3" y="3"/>
                    </a:cxn>
                    <a:cxn ang="0">
                      <a:pos x="3" y="3"/>
                    </a:cxn>
                    <a:cxn ang="0">
                      <a:pos x="2" y="3"/>
                    </a:cxn>
                    <a:cxn ang="0">
                      <a:pos x="1" y="3"/>
                    </a:cxn>
                    <a:cxn ang="0">
                      <a:pos x="1" y="3"/>
                    </a:cxn>
                    <a:cxn ang="0">
                      <a:pos x="1" y="3"/>
                    </a:cxn>
                    <a:cxn ang="0">
                      <a:pos x="0" y="3"/>
                    </a:cxn>
                    <a:cxn ang="0">
                      <a:pos x="0" y="2"/>
                    </a:cxn>
                    <a:cxn ang="0">
                      <a:pos x="0" y="2"/>
                    </a:cxn>
                    <a:cxn ang="0">
                      <a:pos x="0" y="2"/>
                    </a:cxn>
                    <a:cxn ang="0">
                      <a:pos x="0" y="2"/>
                    </a:cxn>
                    <a:cxn ang="0">
                      <a:pos x="0" y="1"/>
                    </a:cxn>
                    <a:cxn ang="0">
                      <a:pos x="0" y="1"/>
                    </a:cxn>
                    <a:cxn ang="0">
                      <a:pos x="0" y="1"/>
                    </a:cxn>
                    <a:cxn ang="0">
                      <a:pos x="0" y="0"/>
                    </a:cxn>
                    <a:cxn ang="0">
                      <a:pos x="1" y="0"/>
                    </a:cxn>
                    <a:cxn ang="0">
                      <a:pos x="1" y="0"/>
                    </a:cxn>
                    <a:cxn ang="0">
                      <a:pos x="1" y="0"/>
                    </a:cxn>
                    <a:cxn ang="0">
                      <a:pos x="2" y="0"/>
                    </a:cxn>
                    <a:cxn ang="0">
                      <a:pos x="3" y="0"/>
                    </a:cxn>
                    <a:cxn ang="0">
                      <a:pos x="3" y="0"/>
                    </a:cxn>
                    <a:cxn ang="0">
                      <a:pos x="3" y="0"/>
                    </a:cxn>
                    <a:cxn ang="0">
                      <a:pos x="3" y="0"/>
                    </a:cxn>
                    <a:cxn ang="0">
                      <a:pos x="3" y="3"/>
                    </a:cxn>
                  </a:cxnLst>
                  <a:rect l="0" t="0" r="r" b="b"/>
                  <a:pathLst>
                    <a:path w="4" h="4">
                      <a:moveTo>
                        <a:pt x="3" y="3"/>
                      </a:moveTo>
                      <a:lnTo>
                        <a:pt x="3" y="3"/>
                      </a:lnTo>
                      <a:lnTo>
                        <a:pt x="3" y="3"/>
                      </a:lnTo>
                      <a:lnTo>
                        <a:pt x="3" y="3"/>
                      </a:lnTo>
                      <a:lnTo>
                        <a:pt x="2" y="3"/>
                      </a:lnTo>
                      <a:lnTo>
                        <a:pt x="1" y="3"/>
                      </a:lnTo>
                      <a:lnTo>
                        <a:pt x="1" y="3"/>
                      </a:lnTo>
                      <a:lnTo>
                        <a:pt x="1" y="3"/>
                      </a:lnTo>
                      <a:lnTo>
                        <a:pt x="0" y="3"/>
                      </a:lnTo>
                      <a:lnTo>
                        <a:pt x="0" y="2"/>
                      </a:lnTo>
                      <a:lnTo>
                        <a:pt x="0" y="2"/>
                      </a:lnTo>
                      <a:lnTo>
                        <a:pt x="0" y="2"/>
                      </a:lnTo>
                      <a:lnTo>
                        <a:pt x="0" y="2"/>
                      </a:lnTo>
                      <a:lnTo>
                        <a:pt x="0" y="1"/>
                      </a:lnTo>
                      <a:lnTo>
                        <a:pt x="0" y="1"/>
                      </a:lnTo>
                      <a:lnTo>
                        <a:pt x="0" y="1"/>
                      </a:lnTo>
                      <a:lnTo>
                        <a:pt x="0" y="0"/>
                      </a:lnTo>
                      <a:lnTo>
                        <a:pt x="1" y="0"/>
                      </a:lnTo>
                      <a:lnTo>
                        <a:pt x="1" y="0"/>
                      </a:lnTo>
                      <a:lnTo>
                        <a:pt x="1" y="0"/>
                      </a:lnTo>
                      <a:lnTo>
                        <a:pt x="2" y="0"/>
                      </a:lnTo>
                      <a:lnTo>
                        <a:pt x="3" y="0"/>
                      </a:lnTo>
                      <a:lnTo>
                        <a:pt x="3" y="0"/>
                      </a:lnTo>
                      <a:lnTo>
                        <a:pt x="3" y="0"/>
                      </a:lnTo>
                      <a:lnTo>
                        <a:pt x="3" y="0"/>
                      </a:lnTo>
                      <a:lnTo>
                        <a:pt x="3" y="3"/>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098" name="Freeform 514"/>
                <p:cNvSpPr>
                  <a:spLocks/>
                </p:cNvSpPr>
                <p:nvPr/>
              </p:nvSpPr>
              <p:spPr bwMode="auto">
                <a:xfrm>
                  <a:off x="4944" y="870"/>
                  <a:ext cx="5" cy="5"/>
                </a:xfrm>
                <a:custGeom>
                  <a:avLst/>
                  <a:gdLst/>
                  <a:ahLst/>
                  <a:cxnLst>
                    <a:cxn ang="0">
                      <a:pos x="4" y="4"/>
                    </a:cxn>
                    <a:cxn ang="0">
                      <a:pos x="4" y="4"/>
                    </a:cxn>
                    <a:cxn ang="0">
                      <a:pos x="4" y="4"/>
                    </a:cxn>
                    <a:cxn ang="0">
                      <a:pos x="3" y="4"/>
                    </a:cxn>
                    <a:cxn ang="0">
                      <a:pos x="2" y="4"/>
                    </a:cxn>
                    <a:cxn ang="0">
                      <a:pos x="2" y="4"/>
                    </a:cxn>
                    <a:cxn ang="0">
                      <a:pos x="2" y="4"/>
                    </a:cxn>
                    <a:cxn ang="0">
                      <a:pos x="1" y="4"/>
                    </a:cxn>
                    <a:cxn ang="0">
                      <a:pos x="1" y="3"/>
                    </a:cxn>
                    <a:cxn ang="0">
                      <a:pos x="0" y="3"/>
                    </a:cxn>
                    <a:cxn ang="0">
                      <a:pos x="0" y="3"/>
                    </a:cxn>
                    <a:cxn ang="0">
                      <a:pos x="0" y="3"/>
                    </a:cxn>
                    <a:cxn ang="0">
                      <a:pos x="0" y="2"/>
                    </a:cxn>
                    <a:cxn ang="0">
                      <a:pos x="0" y="2"/>
                    </a:cxn>
                    <a:cxn ang="0">
                      <a:pos x="0" y="1"/>
                    </a:cxn>
                    <a:cxn ang="0">
                      <a:pos x="0" y="1"/>
                    </a:cxn>
                    <a:cxn ang="0">
                      <a:pos x="1" y="1"/>
                    </a:cxn>
                    <a:cxn ang="0">
                      <a:pos x="1" y="0"/>
                    </a:cxn>
                    <a:cxn ang="0">
                      <a:pos x="1" y="0"/>
                    </a:cxn>
                    <a:cxn ang="0">
                      <a:pos x="2" y="0"/>
                    </a:cxn>
                    <a:cxn ang="0">
                      <a:pos x="2" y="0"/>
                    </a:cxn>
                    <a:cxn ang="0">
                      <a:pos x="3" y="0"/>
                    </a:cxn>
                    <a:cxn ang="0">
                      <a:pos x="4" y="0"/>
                    </a:cxn>
                    <a:cxn ang="0">
                      <a:pos x="4" y="0"/>
                    </a:cxn>
                    <a:cxn ang="0">
                      <a:pos x="4" y="0"/>
                    </a:cxn>
                    <a:cxn ang="0">
                      <a:pos x="4" y="4"/>
                    </a:cxn>
                  </a:cxnLst>
                  <a:rect l="0" t="0" r="r" b="b"/>
                  <a:pathLst>
                    <a:path w="5" h="5">
                      <a:moveTo>
                        <a:pt x="4" y="4"/>
                      </a:moveTo>
                      <a:lnTo>
                        <a:pt x="4" y="4"/>
                      </a:lnTo>
                      <a:lnTo>
                        <a:pt x="4" y="4"/>
                      </a:lnTo>
                      <a:lnTo>
                        <a:pt x="3" y="4"/>
                      </a:lnTo>
                      <a:lnTo>
                        <a:pt x="2" y="4"/>
                      </a:lnTo>
                      <a:lnTo>
                        <a:pt x="2" y="4"/>
                      </a:lnTo>
                      <a:lnTo>
                        <a:pt x="2" y="4"/>
                      </a:lnTo>
                      <a:lnTo>
                        <a:pt x="1" y="4"/>
                      </a:lnTo>
                      <a:lnTo>
                        <a:pt x="1" y="3"/>
                      </a:lnTo>
                      <a:lnTo>
                        <a:pt x="0" y="3"/>
                      </a:lnTo>
                      <a:lnTo>
                        <a:pt x="0" y="3"/>
                      </a:lnTo>
                      <a:lnTo>
                        <a:pt x="0" y="3"/>
                      </a:lnTo>
                      <a:lnTo>
                        <a:pt x="0" y="2"/>
                      </a:lnTo>
                      <a:lnTo>
                        <a:pt x="0" y="2"/>
                      </a:lnTo>
                      <a:lnTo>
                        <a:pt x="0" y="1"/>
                      </a:lnTo>
                      <a:lnTo>
                        <a:pt x="0" y="1"/>
                      </a:lnTo>
                      <a:lnTo>
                        <a:pt x="1" y="1"/>
                      </a:lnTo>
                      <a:lnTo>
                        <a:pt x="1" y="0"/>
                      </a:lnTo>
                      <a:lnTo>
                        <a:pt x="1" y="0"/>
                      </a:lnTo>
                      <a:lnTo>
                        <a:pt x="2" y="0"/>
                      </a:lnTo>
                      <a:lnTo>
                        <a:pt x="2" y="0"/>
                      </a:lnTo>
                      <a:lnTo>
                        <a:pt x="3" y="0"/>
                      </a:lnTo>
                      <a:lnTo>
                        <a:pt x="4" y="0"/>
                      </a:lnTo>
                      <a:lnTo>
                        <a:pt x="4" y="0"/>
                      </a:lnTo>
                      <a:lnTo>
                        <a:pt x="4" y="0"/>
                      </a:lnTo>
                      <a:lnTo>
                        <a:pt x="4" y="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099" name="Line 515"/>
                <p:cNvSpPr>
                  <a:spLocks noChangeShapeType="1"/>
                </p:cNvSpPr>
                <p:nvPr/>
              </p:nvSpPr>
              <p:spPr bwMode="auto">
                <a:xfrm>
                  <a:off x="4952" y="871"/>
                  <a:ext cx="0" cy="0"/>
                </a:xfrm>
                <a:prstGeom prst="line">
                  <a:avLst/>
                </a:prstGeom>
                <a:noFill/>
                <a:ln w="12700">
                  <a:noFill/>
                  <a:round/>
                  <a:headEnd/>
                  <a:tailEnd/>
                </a:ln>
                <a:effectLst/>
              </p:spPr>
              <p:txBody>
                <a:bodyPr wrap="none" anchor="ctr"/>
                <a:lstStyle/>
                <a:p>
                  <a:endParaRPr lang="en-US"/>
                </a:p>
              </p:txBody>
            </p:sp>
            <p:sp>
              <p:nvSpPr>
                <p:cNvPr id="324100" name="Line 516"/>
                <p:cNvSpPr>
                  <a:spLocks noChangeShapeType="1"/>
                </p:cNvSpPr>
                <p:nvPr/>
              </p:nvSpPr>
              <p:spPr bwMode="auto">
                <a:xfrm>
                  <a:off x="4952" y="871"/>
                  <a:ext cx="0" cy="0"/>
                </a:xfrm>
                <a:prstGeom prst="line">
                  <a:avLst/>
                </a:prstGeom>
                <a:noFill/>
                <a:ln w="12700">
                  <a:solidFill>
                    <a:srgbClr val="FFFFFF"/>
                  </a:solidFill>
                  <a:round/>
                  <a:headEnd/>
                  <a:tailEnd/>
                </a:ln>
                <a:effectLst/>
              </p:spPr>
              <p:txBody>
                <a:bodyPr wrap="none" anchor="ctr"/>
                <a:lstStyle/>
                <a:p>
                  <a:endParaRPr lang="en-US"/>
                </a:p>
              </p:txBody>
            </p:sp>
            <p:sp>
              <p:nvSpPr>
                <p:cNvPr id="324101" name="Line 517"/>
                <p:cNvSpPr>
                  <a:spLocks noChangeShapeType="1"/>
                </p:cNvSpPr>
                <p:nvPr/>
              </p:nvSpPr>
              <p:spPr bwMode="auto">
                <a:xfrm>
                  <a:off x="4952" y="871"/>
                  <a:ext cx="1" cy="0"/>
                </a:xfrm>
                <a:prstGeom prst="line">
                  <a:avLst/>
                </a:prstGeom>
                <a:noFill/>
                <a:ln w="12700">
                  <a:noFill/>
                  <a:round/>
                  <a:headEnd/>
                  <a:tailEnd/>
                </a:ln>
                <a:effectLst/>
              </p:spPr>
              <p:txBody>
                <a:bodyPr wrap="none" anchor="ctr"/>
                <a:lstStyle/>
                <a:p>
                  <a:endParaRPr lang="en-US"/>
                </a:p>
              </p:txBody>
            </p:sp>
            <p:sp>
              <p:nvSpPr>
                <p:cNvPr id="324102" name="Line 518"/>
                <p:cNvSpPr>
                  <a:spLocks noChangeShapeType="1"/>
                </p:cNvSpPr>
                <p:nvPr/>
              </p:nvSpPr>
              <p:spPr bwMode="auto">
                <a:xfrm>
                  <a:off x="4952" y="871"/>
                  <a:ext cx="1" cy="0"/>
                </a:xfrm>
                <a:prstGeom prst="line">
                  <a:avLst/>
                </a:prstGeom>
                <a:noFill/>
                <a:ln w="12700">
                  <a:solidFill>
                    <a:srgbClr val="FFFFFF"/>
                  </a:solidFill>
                  <a:round/>
                  <a:headEnd/>
                  <a:tailEnd/>
                </a:ln>
                <a:effectLst/>
              </p:spPr>
              <p:txBody>
                <a:bodyPr wrap="none" anchor="ctr"/>
                <a:lstStyle/>
                <a:p>
                  <a:endParaRPr lang="en-US"/>
                </a:p>
              </p:txBody>
            </p:sp>
            <p:sp>
              <p:nvSpPr>
                <p:cNvPr id="324103" name="Freeform 519"/>
                <p:cNvSpPr>
                  <a:spLocks/>
                </p:cNvSpPr>
                <p:nvPr/>
              </p:nvSpPr>
              <p:spPr bwMode="auto">
                <a:xfrm>
                  <a:off x="4952" y="870"/>
                  <a:ext cx="1" cy="1"/>
                </a:xfrm>
                <a:custGeom>
                  <a:avLst/>
                  <a:gdLst/>
                  <a:ahLst/>
                  <a:cxnLst>
                    <a:cxn ang="0">
                      <a:pos x="0" y="0"/>
                    </a:cxn>
                    <a:cxn ang="0">
                      <a:pos x="0" y="0"/>
                    </a:cxn>
                    <a:cxn ang="0">
                      <a:pos x="0" y="0"/>
                    </a:cxn>
                    <a:cxn ang="0">
                      <a:pos x="0" y="0"/>
                    </a:cxn>
                    <a:cxn ang="0">
                      <a:pos x="0" y="0"/>
                    </a:cxn>
                  </a:cxnLst>
                  <a:rect l="0" t="0" r="r" b="b"/>
                  <a:pathLst>
                    <a:path w="1" h="1">
                      <a:moveTo>
                        <a:pt x="0" y="0"/>
                      </a:moveTo>
                      <a:lnTo>
                        <a:pt x="0" y="0"/>
                      </a:lnTo>
                      <a:lnTo>
                        <a:pt x="0" y="0"/>
                      </a:lnTo>
                      <a:lnTo>
                        <a:pt x="0"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04" name="Freeform 520"/>
                <p:cNvSpPr>
                  <a:spLocks/>
                </p:cNvSpPr>
                <p:nvPr/>
              </p:nvSpPr>
              <p:spPr bwMode="auto">
                <a:xfrm>
                  <a:off x="4952" y="870"/>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105" name="Line 521"/>
                <p:cNvSpPr>
                  <a:spLocks noChangeShapeType="1"/>
                </p:cNvSpPr>
                <p:nvPr/>
              </p:nvSpPr>
              <p:spPr bwMode="auto">
                <a:xfrm>
                  <a:off x="4951" y="871"/>
                  <a:ext cx="0" cy="0"/>
                </a:xfrm>
                <a:prstGeom prst="line">
                  <a:avLst/>
                </a:prstGeom>
                <a:noFill/>
                <a:ln w="12700">
                  <a:noFill/>
                  <a:round/>
                  <a:headEnd/>
                  <a:tailEnd/>
                </a:ln>
                <a:effectLst/>
              </p:spPr>
              <p:txBody>
                <a:bodyPr wrap="none" anchor="ctr"/>
                <a:lstStyle/>
                <a:p>
                  <a:endParaRPr lang="en-US"/>
                </a:p>
              </p:txBody>
            </p:sp>
            <p:sp>
              <p:nvSpPr>
                <p:cNvPr id="324106" name="Line 522"/>
                <p:cNvSpPr>
                  <a:spLocks noChangeShapeType="1"/>
                </p:cNvSpPr>
                <p:nvPr/>
              </p:nvSpPr>
              <p:spPr bwMode="auto">
                <a:xfrm>
                  <a:off x="4951" y="871"/>
                  <a:ext cx="0" cy="0"/>
                </a:xfrm>
                <a:prstGeom prst="line">
                  <a:avLst/>
                </a:prstGeom>
                <a:noFill/>
                <a:ln w="12700">
                  <a:solidFill>
                    <a:srgbClr val="FFFFFF"/>
                  </a:solidFill>
                  <a:round/>
                  <a:headEnd/>
                  <a:tailEnd/>
                </a:ln>
                <a:effectLst/>
              </p:spPr>
              <p:txBody>
                <a:bodyPr wrap="none" anchor="ctr"/>
                <a:lstStyle/>
                <a:p>
                  <a:endParaRPr lang="en-US"/>
                </a:p>
              </p:txBody>
            </p:sp>
            <p:sp>
              <p:nvSpPr>
                <p:cNvPr id="324107" name="Line 523"/>
                <p:cNvSpPr>
                  <a:spLocks noChangeShapeType="1"/>
                </p:cNvSpPr>
                <p:nvPr/>
              </p:nvSpPr>
              <p:spPr bwMode="auto">
                <a:xfrm>
                  <a:off x="4951" y="871"/>
                  <a:ext cx="0" cy="0"/>
                </a:xfrm>
                <a:prstGeom prst="line">
                  <a:avLst/>
                </a:prstGeom>
                <a:noFill/>
                <a:ln w="12700">
                  <a:noFill/>
                  <a:round/>
                  <a:headEnd/>
                  <a:tailEnd/>
                </a:ln>
                <a:effectLst/>
              </p:spPr>
              <p:txBody>
                <a:bodyPr wrap="none" anchor="ctr"/>
                <a:lstStyle/>
                <a:p>
                  <a:endParaRPr lang="en-US"/>
                </a:p>
              </p:txBody>
            </p:sp>
            <p:sp>
              <p:nvSpPr>
                <p:cNvPr id="324108" name="Line 524"/>
                <p:cNvSpPr>
                  <a:spLocks noChangeShapeType="1"/>
                </p:cNvSpPr>
                <p:nvPr/>
              </p:nvSpPr>
              <p:spPr bwMode="auto">
                <a:xfrm>
                  <a:off x="4951" y="871"/>
                  <a:ext cx="0" cy="0"/>
                </a:xfrm>
                <a:prstGeom prst="line">
                  <a:avLst/>
                </a:prstGeom>
                <a:noFill/>
                <a:ln w="12700">
                  <a:solidFill>
                    <a:srgbClr val="FFFFFF"/>
                  </a:solidFill>
                  <a:round/>
                  <a:headEnd/>
                  <a:tailEnd/>
                </a:ln>
                <a:effectLst/>
              </p:spPr>
              <p:txBody>
                <a:bodyPr wrap="none" anchor="ctr"/>
                <a:lstStyle/>
                <a:p>
                  <a:endParaRPr lang="en-US"/>
                </a:p>
              </p:txBody>
            </p:sp>
            <p:sp>
              <p:nvSpPr>
                <p:cNvPr id="324109" name="Freeform 525"/>
                <p:cNvSpPr>
                  <a:spLocks/>
                </p:cNvSpPr>
                <p:nvPr/>
              </p:nvSpPr>
              <p:spPr bwMode="auto">
                <a:xfrm>
                  <a:off x="4950" y="870"/>
                  <a:ext cx="2" cy="1"/>
                </a:xfrm>
                <a:custGeom>
                  <a:avLst/>
                  <a:gdLst/>
                  <a:ahLst/>
                  <a:cxnLst>
                    <a:cxn ang="0">
                      <a:pos x="0" y="0"/>
                    </a:cxn>
                    <a:cxn ang="0">
                      <a:pos x="0" y="0"/>
                    </a:cxn>
                    <a:cxn ang="0">
                      <a:pos x="1" y="0"/>
                    </a:cxn>
                    <a:cxn ang="0">
                      <a:pos x="1" y="0"/>
                    </a:cxn>
                    <a:cxn ang="0">
                      <a:pos x="0" y="0"/>
                    </a:cxn>
                  </a:cxnLst>
                  <a:rect l="0" t="0" r="r" b="b"/>
                  <a:pathLst>
                    <a:path w="2" h="1">
                      <a:moveTo>
                        <a:pt x="0" y="0"/>
                      </a:moveTo>
                      <a:lnTo>
                        <a:pt x="0" y="0"/>
                      </a:lnTo>
                      <a:lnTo>
                        <a:pt x="1" y="0"/>
                      </a:lnTo>
                      <a:lnTo>
                        <a:pt x="1"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10" name="Freeform 526"/>
                <p:cNvSpPr>
                  <a:spLocks/>
                </p:cNvSpPr>
                <p:nvPr/>
              </p:nvSpPr>
              <p:spPr bwMode="auto">
                <a:xfrm>
                  <a:off x="4951" y="870"/>
                  <a:ext cx="1" cy="2"/>
                </a:xfrm>
                <a:custGeom>
                  <a:avLst/>
                  <a:gdLst/>
                  <a:ahLst/>
                  <a:cxnLst>
                    <a:cxn ang="0">
                      <a:pos x="0" y="1"/>
                    </a:cxn>
                    <a:cxn ang="0">
                      <a:pos x="0" y="0"/>
                    </a:cxn>
                    <a:cxn ang="0">
                      <a:pos x="0" y="0"/>
                    </a:cxn>
                    <a:cxn ang="0">
                      <a:pos x="0" y="1"/>
                    </a:cxn>
                    <a:cxn ang="0">
                      <a:pos x="0" y="1"/>
                    </a:cxn>
                  </a:cxnLst>
                  <a:rect l="0" t="0" r="r" b="b"/>
                  <a:pathLst>
                    <a:path w="1" h="2">
                      <a:moveTo>
                        <a:pt x="0" y="1"/>
                      </a:moveTo>
                      <a:lnTo>
                        <a:pt x="0" y="0"/>
                      </a:lnTo>
                      <a:lnTo>
                        <a:pt x="0" y="0"/>
                      </a:lnTo>
                      <a:lnTo>
                        <a:pt x="0" y="1"/>
                      </a:lnTo>
                      <a:lnTo>
                        <a:pt x="0" y="1"/>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111" name="Freeform 527"/>
                <p:cNvSpPr>
                  <a:spLocks/>
                </p:cNvSpPr>
                <p:nvPr/>
              </p:nvSpPr>
              <p:spPr bwMode="auto">
                <a:xfrm>
                  <a:off x="4930" y="822"/>
                  <a:ext cx="3" cy="22"/>
                </a:xfrm>
                <a:custGeom>
                  <a:avLst/>
                  <a:gdLst/>
                  <a:ahLst/>
                  <a:cxnLst>
                    <a:cxn ang="0">
                      <a:pos x="1" y="0"/>
                    </a:cxn>
                    <a:cxn ang="0">
                      <a:pos x="1" y="14"/>
                    </a:cxn>
                    <a:cxn ang="0">
                      <a:pos x="0" y="21"/>
                    </a:cxn>
                    <a:cxn ang="0">
                      <a:pos x="2" y="21"/>
                    </a:cxn>
                    <a:cxn ang="0">
                      <a:pos x="2" y="0"/>
                    </a:cxn>
                    <a:cxn ang="0">
                      <a:pos x="1" y="0"/>
                    </a:cxn>
                  </a:cxnLst>
                  <a:rect l="0" t="0" r="r" b="b"/>
                  <a:pathLst>
                    <a:path w="3" h="22">
                      <a:moveTo>
                        <a:pt x="1" y="0"/>
                      </a:moveTo>
                      <a:lnTo>
                        <a:pt x="1" y="14"/>
                      </a:lnTo>
                      <a:lnTo>
                        <a:pt x="0" y="21"/>
                      </a:lnTo>
                      <a:lnTo>
                        <a:pt x="2" y="21"/>
                      </a:lnTo>
                      <a:lnTo>
                        <a:pt x="2" y="0"/>
                      </a:lnTo>
                      <a:lnTo>
                        <a:pt x="1"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12" name="Freeform 528"/>
                <p:cNvSpPr>
                  <a:spLocks/>
                </p:cNvSpPr>
                <p:nvPr/>
              </p:nvSpPr>
              <p:spPr bwMode="auto">
                <a:xfrm>
                  <a:off x="4930" y="822"/>
                  <a:ext cx="4" cy="22"/>
                </a:xfrm>
                <a:custGeom>
                  <a:avLst/>
                  <a:gdLst/>
                  <a:ahLst/>
                  <a:cxnLst>
                    <a:cxn ang="0">
                      <a:pos x="2" y="0"/>
                    </a:cxn>
                    <a:cxn ang="0">
                      <a:pos x="1" y="14"/>
                    </a:cxn>
                    <a:cxn ang="0">
                      <a:pos x="0" y="21"/>
                    </a:cxn>
                    <a:cxn ang="0">
                      <a:pos x="3" y="21"/>
                    </a:cxn>
                    <a:cxn ang="0">
                      <a:pos x="3" y="0"/>
                    </a:cxn>
                    <a:cxn ang="0">
                      <a:pos x="2" y="0"/>
                    </a:cxn>
                  </a:cxnLst>
                  <a:rect l="0" t="0" r="r" b="b"/>
                  <a:pathLst>
                    <a:path w="4" h="22">
                      <a:moveTo>
                        <a:pt x="2" y="0"/>
                      </a:moveTo>
                      <a:lnTo>
                        <a:pt x="1" y="14"/>
                      </a:lnTo>
                      <a:lnTo>
                        <a:pt x="0" y="21"/>
                      </a:lnTo>
                      <a:lnTo>
                        <a:pt x="3" y="21"/>
                      </a:lnTo>
                      <a:lnTo>
                        <a:pt x="3" y="0"/>
                      </a:lnTo>
                      <a:lnTo>
                        <a:pt x="2"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13" name="Line 529"/>
                <p:cNvSpPr>
                  <a:spLocks noChangeShapeType="1"/>
                </p:cNvSpPr>
                <p:nvPr/>
              </p:nvSpPr>
              <p:spPr bwMode="auto">
                <a:xfrm>
                  <a:off x="4932" y="823"/>
                  <a:ext cx="6" cy="0"/>
                </a:xfrm>
                <a:prstGeom prst="line">
                  <a:avLst/>
                </a:prstGeom>
                <a:noFill/>
                <a:ln w="12700">
                  <a:solidFill>
                    <a:srgbClr val="000000"/>
                  </a:solidFill>
                  <a:round/>
                  <a:headEnd/>
                  <a:tailEnd/>
                </a:ln>
                <a:effectLst/>
              </p:spPr>
              <p:txBody>
                <a:bodyPr wrap="none" anchor="ctr"/>
                <a:lstStyle/>
                <a:p>
                  <a:endParaRPr lang="en-US"/>
                </a:p>
              </p:txBody>
            </p:sp>
            <p:sp>
              <p:nvSpPr>
                <p:cNvPr id="324114" name="Line 530"/>
                <p:cNvSpPr>
                  <a:spLocks noChangeShapeType="1"/>
                </p:cNvSpPr>
                <p:nvPr/>
              </p:nvSpPr>
              <p:spPr bwMode="auto">
                <a:xfrm>
                  <a:off x="4932" y="824"/>
                  <a:ext cx="6" cy="0"/>
                </a:xfrm>
                <a:prstGeom prst="line">
                  <a:avLst/>
                </a:prstGeom>
                <a:noFill/>
                <a:ln w="12700">
                  <a:solidFill>
                    <a:srgbClr val="000000"/>
                  </a:solidFill>
                  <a:round/>
                  <a:headEnd/>
                  <a:tailEnd/>
                </a:ln>
                <a:effectLst/>
              </p:spPr>
              <p:txBody>
                <a:bodyPr wrap="none" anchor="ctr"/>
                <a:lstStyle/>
                <a:p>
                  <a:endParaRPr lang="en-US"/>
                </a:p>
              </p:txBody>
            </p:sp>
            <p:sp>
              <p:nvSpPr>
                <p:cNvPr id="324115" name="Line 531"/>
                <p:cNvSpPr>
                  <a:spLocks noChangeShapeType="1"/>
                </p:cNvSpPr>
                <p:nvPr/>
              </p:nvSpPr>
              <p:spPr bwMode="auto">
                <a:xfrm>
                  <a:off x="4932" y="826"/>
                  <a:ext cx="6" cy="0"/>
                </a:xfrm>
                <a:prstGeom prst="line">
                  <a:avLst/>
                </a:prstGeom>
                <a:noFill/>
                <a:ln w="12700">
                  <a:solidFill>
                    <a:srgbClr val="000000"/>
                  </a:solidFill>
                  <a:round/>
                  <a:headEnd/>
                  <a:tailEnd/>
                </a:ln>
                <a:effectLst/>
              </p:spPr>
              <p:txBody>
                <a:bodyPr wrap="none" anchor="ctr"/>
                <a:lstStyle/>
                <a:p>
                  <a:endParaRPr lang="en-US"/>
                </a:p>
              </p:txBody>
            </p:sp>
            <p:sp>
              <p:nvSpPr>
                <p:cNvPr id="324116" name="Freeform 532"/>
                <p:cNvSpPr>
                  <a:spLocks/>
                </p:cNvSpPr>
                <p:nvPr/>
              </p:nvSpPr>
              <p:spPr bwMode="auto">
                <a:xfrm>
                  <a:off x="4924" y="830"/>
                  <a:ext cx="17" cy="1"/>
                </a:xfrm>
                <a:custGeom>
                  <a:avLst/>
                  <a:gdLst/>
                  <a:ahLst/>
                  <a:cxnLst>
                    <a:cxn ang="0">
                      <a:pos x="0" y="0"/>
                    </a:cxn>
                    <a:cxn ang="0">
                      <a:pos x="16" y="0"/>
                    </a:cxn>
                    <a:cxn ang="0">
                      <a:pos x="16" y="0"/>
                    </a:cxn>
                    <a:cxn ang="0">
                      <a:pos x="8" y="0"/>
                    </a:cxn>
                    <a:cxn ang="0">
                      <a:pos x="2" y="0"/>
                    </a:cxn>
                    <a:cxn ang="0">
                      <a:pos x="0" y="0"/>
                    </a:cxn>
                  </a:cxnLst>
                  <a:rect l="0" t="0" r="r" b="b"/>
                  <a:pathLst>
                    <a:path w="17" h="1">
                      <a:moveTo>
                        <a:pt x="0" y="0"/>
                      </a:moveTo>
                      <a:lnTo>
                        <a:pt x="16" y="0"/>
                      </a:lnTo>
                      <a:lnTo>
                        <a:pt x="16" y="0"/>
                      </a:lnTo>
                      <a:lnTo>
                        <a:pt x="8" y="0"/>
                      </a:lnTo>
                      <a:lnTo>
                        <a:pt x="2"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17" name="Freeform 533"/>
                <p:cNvSpPr>
                  <a:spLocks/>
                </p:cNvSpPr>
                <p:nvPr/>
              </p:nvSpPr>
              <p:spPr bwMode="auto">
                <a:xfrm>
                  <a:off x="4924" y="830"/>
                  <a:ext cx="18" cy="2"/>
                </a:xfrm>
                <a:custGeom>
                  <a:avLst/>
                  <a:gdLst/>
                  <a:ahLst/>
                  <a:cxnLst>
                    <a:cxn ang="0">
                      <a:pos x="0" y="0"/>
                    </a:cxn>
                    <a:cxn ang="0">
                      <a:pos x="17" y="0"/>
                    </a:cxn>
                    <a:cxn ang="0">
                      <a:pos x="17" y="1"/>
                    </a:cxn>
                    <a:cxn ang="0">
                      <a:pos x="9" y="1"/>
                    </a:cxn>
                    <a:cxn ang="0">
                      <a:pos x="2" y="1"/>
                    </a:cxn>
                    <a:cxn ang="0">
                      <a:pos x="0" y="0"/>
                    </a:cxn>
                  </a:cxnLst>
                  <a:rect l="0" t="0" r="r" b="b"/>
                  <a:pathLst>
                    <a:path w="18" h="2">
                      <a:moveTo>
                        <a:pt x="0" y="0"/>
                      </a:moveTo>
                      <a:lnTo>
                        <a:pt x="17" y="0"/>
                      </a:lnTo>
                      <a:lnTo>
                        <a:pt x="17" y="1"/>
                      </a:lnTo>
                      <a:lnTo>
                        <a:pt x="9" y="1"/>
                      </a:lnTo>
                      <a:lnTo>
                        <a:pt x="2" y="1"/>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18" name="Line 534"/>
                <p:cNvSpPr>
                  <a:spLocks noChangeShapeType="1"/>
                </p:cNvSpPr>
                <p:nvPr/>
              </p:nvSpPr>
              <p:spPr bwMode="auto">
                <a:xfrm>
                  <a:off x="4932" y="854"/>
                  <a:ext cx="0" cy="14"/>
                </a:xfrm>
                <a:prstGeom prst="line">
                  <a:avLst/>
                </a:prstGeom>
                <a:noFill/>
                <a:ln w="12700">
                  <a:noFill/>
                  <a:round/>
                  <a:headEnd/>
                  <a:tailEnd/>
                </a:ln>
                <a:effectLst/>
              </p:spPr>
              <p:txBody>
                <a:bodyPr wrap="none" anchor="ctr"/>
                <a:lstStyle/>
                <a:p>
                  <a:endParaRPr lang="en-US"/>
                </a:p>
              </p:txBody>
            </p:sp>
            <p:sp>
              <p:nvSpPr>
                <p:cNvPr id="324119" name="Line 535"/>
                <p:cNvSpPr>
                  <a:spLocks noChangeShapeType="1"/>
                </p:cNvSpPr>
                <p:nvPr/>
              </p:nvSpPr>
              <p:spPr bwMode="auto">
                <a:xfrm>
                  <a:off x="4932" y="858"/>
                  <a:ext cx="0" cy="6"/>
                </a:xfrm>
                <a:prstGeom prst="line">
                  <a:avLst/>
                </a:prstGeom>
                <a:noFill/>
                <a:ln w="12700">
                  <a:solidFill>
                    <a:srgbClr val="000000"/>
                  </a:solidFill>
                  <a:round/>
                  <a:headEnd/>
                  <a:tailEnd/>
                </a:ln>
                <a:effectLst/>
              </p:spPr>
              <p:txBody>
                <a:bodyPr wrap="none" anchor="ctr"/>
                <a:lstStyle/>
                <a:p>
                  <a:endParaRPr lang="en-US"/>
                </a:p>
              </p:txBody>
            </p:sp>
            <p:sp>
              <p:nvSpPr>
                <p:cNvPr id="324120" name="Line 536"/>
                <p:cNvSpPr>
                  <a:spLocks noChangeShapeType="1"/>
                </p:cNvSpPr>
                <p:nvPr/>
              </p:nvSpPr>
              <p:spPr bwMode="auto">
                <a:xfrm flipH="1">
                  <a:off x="4927" y="867"/>
                  <a:ext cx="21" cy="0"/>
                </a:xfrm>
                <a:prstGeom prst="line">
                  <a:avLst/>
                </a:prstGeom>
                <a:noFill/>
                <a:ln w="12700">
                  <a:noFill/>
                  <a:round/>
                  <a:headEnd/>
                  <a:tailEnd/>
                </a:ln>
                <a:effectLst/>
              </p:spPr>
              <p:txBody>
                <a:bodyPr wrap="none" anchor="ctr"/>
                <a:lstStyle/>
                <a:p>
                  <a:endParaRPr lang="en-US"/>
                </a:p>
              </p:txBody>
            </p:sp>
            <p:sp>
              <p:nvSpPr>
                <p:cNvPr id="324121" name="Line 537"/>
                <p:cNvSpPr>
                  <a:spLocks noChangeShapeType="1"/>
                </p:cNvSpPr>
                <p:nvPr/>
              </p:nvSpPr>
              <p:spPr bwMode="auto">
                <a:xfrm flipH="1">
                  <a:off x="4923" y="867"/>
                  <a:ext cx="29" cy="0"/>
                </a:xfrm>
                <a:prstGeom prst="line">
                  <a:avLst/>
                </a:prstGeom>
                <a:noFill/>
                <a:ln w="12700">
                  <a:solidFill>
                    <a:srgbClr val="000000"/>
                  </a:solidFill>
                  <a:round/>
                  <a:headEnd/>
                  <a:tailEnd/>
                </a:ln>
                <a:effectLst/>
              </p:spPr>
              <p:txBody>
                <a:bodyPr wrap="none" anchor="ctr"/>
                <a:lstStyle/>
                <a:p>
                  <a:endParaRPr lang="en-US"/>
                </a:p>
              </p:txBody>
            </p:sp>
            <p:sp>
              <p:nvSpPr>
                <p:cNvPr id="324122" name="Line 538"/>
                <p:cNvSpPr>
                  <a:spLocks noChangeShapeType="1"/>
                </p:cNvSpPr>
                <p:nvPr/>
              </p:nvSpPr>
              <p:spPr bwMode="auto">
                <a:xfrm flipV="1">
                  <a:off x="4935" y="863"/>
                  <a:ext cx="1" cy="13"/>
                </a:xfrm>
                <a:prstGeom prst="line">
                  <a:avLst/>
                </a:prstGeom>
                <a:noFill/>
                <a:ln w="12700">
                  <a:solidFill>
                    <a:srgbClr val="000000"/>
                  </a:solidFill>
                  <a:round/>
                  <a:headEnd/>
                  <a:tailEnd/>
                </a:ln>
                <a:effectLst/>
              </p:spPr>
              <p:txBody>
                <a:bodyPr wrap="none" anchor="ctr"/>
                <a:lstStyle/>
                <a:p>
                  <a:endParaRPr lang="en-US"/>
                </a:p>
              </p:txBody>
            </p:sp>
            <p:sp>
              <p:nvSpPr>
                <p:cNvPr id="324123" name="Freeform 539"/>
                <p:cNvSpPr>
                  <a:spLocks/>
                </p:cNvSpPr>
                <p:nvPr/>
              </p:nvSpPr>
              <p:spPr bwMode="auto">
                <a:xfrm>
                  <a:off x="4928" y="854"/>
                  <a:ext cx="13" cy="20"/>
                </a:xfrm>
                <a:custGeom>
                  <a:avLst/>
                  <a:gdLst/>
                  <a:ahLst/>
                  <a:cxnLst>
                    <a:cxn ang="0">
                      <a:pos x="12" y="19"/>
                    </a:cxn>
                    <a:cxn ang="0">
                      <a:pos x="0" y="13"/>
                    </a:cxn>
                    <a:cxn ang="0">
                      <a:pos x="12" y="6"/>
                    </a:cxn>
                    <a:cxn ang="0">
                      <a:pos x="1" y="6"/>
                    </a:cxn>
                    <a:cxn ang="0">
                      <a:pos x="12" y="0"/>
                    </a:cxn>
                  </a:cxnLst>
                  <a:rect l="0" t="0" r="r" b="b"/>
                  <a:pathLst>
                    <a:path w="13" h="20">
                      <a:moveTo>
                        <a:pt x="12" y="19"/>
                      </a:moveTo>
                      <a:lnTo>
                        <a:pt x="0" y="13"/>
                      </a:lnTo>
                      <a:lnTo>
                        <a:pt x="12" y="6"/>
                      </a:lnTo>
                      <a:lnTo>
                        <a:pt x="1" y="6"/>
                      </a:lnTo>
                      <a:lnTo>
                        <a:pt x="12"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24" name="Line 540"/>
                <p:cNvSpPr>
                  <a:spLocks noChangeShapeType="1"/>
                </p:cNvSpPr>
                <p:nvPr/>
              </p:nvSpPr>
              <p:spPr bwMode="auto">
                <a:xfrm flipH="1">
                  <a:off x="4937" y="859"/>
                  <a:ext cx="19" cy="4"/>
                </a:xfrm>
                <a:prstGeom prst="line">
                  <a:avLst/>
                </a:prstGeom>
                <a:noFill/>
                <a:ln w="12700">
                  <a:solidFill>
                    <a:srgbClr val="000000"/>
                  </a:solidFill>
                  <a:round/>
                  <a:headEnd/>
                  <a:tailEnd/>
                </a:ln>
                <a:effectLst/>
              </p:spPr>
              <p:txBody>
                <a:bodyPr wrap="none" anchor="ctr"/>
                <a:lstStyle/>
                <a:p>
                  <a:endParaRPr lang="en-US"/>
                </a:p>
              </p:txBody>
            </p:sp>
            <p:sp>
              <p:nvSpPr>
                <p:cNvPr id="324125" name="Line 541"/>
                <p:cNvSpPr>
                  <a:spLocks noChangeShapeType="1"/>
                </p:cNvSpPr>
                <p:nvPr/>
              </p:nvSpPr>
              <p:spPr bwMode="auto">
                <a:xfrm>
                  <a:off x="4945" y="854"/>
                  <a:ext cx="0" cy="6"/>
                </a:xfrm>
                <a:prstGeom prst="line">
                  <a:avLst/>
                </a:prstGeom>
                <a:noFill/>
                <a:ln w="12700">
                  <a:solidFill>
                    <a:srgbClr val="000000"/>
                  </a:solidFill>
                  <a:round/>
                  <a:headEnd/>
                  <a:tailEnd/>
                </a:ln>
                <a:effectLst/>
              </p:spPr>
              <p:txBody>
                <a:bodyPr wrap="none" anchor="ctr"/>
                <a:lstStyle/>
                <a:p>
                  <a:endParaRPr lang="en-US"/>
                </a:p>
              </p:txBody>
            </p:sp>
            <p:sp>
              <p:nvSpPr>
                <p:cNvPr id="324126" name="Line 542"/>
                <p:cNvSpPr>
                  <a:spLocks noChangeShapeType="1"/>
                </p:cNvSpPr>
                <p:nvPr/>
              </p:nvSpPr>
              <p:spPr bwMode="auto">
                <a:xfrm>
                  <a:off x="4947" y="854"/>
                  <a:ext cx="0" cy="6"/>
                </a:xfrm>
                <a:prstGeom prst="line">
                  <a:avLst/>
                </a:prstGeom>
                <a:noFill/>
                <a:ln w="12700">
                  <a:solidFill>
                    <a:srgbClr val="000000"/>
                  </a:solidFill>
                  <a:round/>
                  <a:headEnd/>
                  <a:tailEnd/>
                </a:ln>
                <a:effectLst/>
              </p:spPr>
              <p:txBody>
                <a:bodyPr wrap="none" anchor="ctr"/>
                <a:lstStyle/>
                <a:p>
                  <a:endParaRPr lang="en-US"/>
                </a:p>
              </p:txBody>
            </p:sp>
            <p:sp>
              <p:nvSpPr>
                <p:cNvPr id="324127" name="Line 543"/>
                <p:cNvSpPr>
                  <a:spLocks noChangeShapeType="1"/>
                </p:cNvSpPr>
                <p:nvPr/>
              </p:nvSpPr>
              <p:spPr bwMode="auto">
                <a:xfrm flipV="1">
                  <a:off x="4947" y="850"/>
                  <a:ext cx="2" cy="10"/>
                </a:xfrm>
                <a:prstGeom prst="line">
                  <a:avLst/>
                </a:prstGeom>
                <a:noFill/>
                <a:ln w="12700">
                  <a:solidFill>
                    <a:srgbClr val="000000"/>
                  </a:solidFill>
                  <a:round/>
                  <a:headEnd/>
                  <a:tailEnd/>
                </a:ln>
                <a:effectLst/>
              </p:spPr>
              <p:txBody>
                <a:bodyPr wrap="none" anchor="ctr"/>
                <a:lstStyle/>
                <a:p>
                  <a:endParaRPr lang="en-US"/>
                </a:p>
              </p:txBody>
            </p:sp>
            <p:sp>
              <p:nvSpPr>
                <p:cNvPr id="324128" name="Freeform 544"/>
                <p:cNvSpPr>
                  <a:spLocks/>
                </p:cNvSpPr>
                <p:nvPr/>
              </p:nvSpPr>
              <p:spPr bwMode="auto">
                <a:xfrm>
                  <a:off x="4931" y="844"/>
                  <a:ext cx="9" cy="10"/>
                </a:xfrm>
                <a:custGeom>
                  <a:avLst/>
                  <a:gdLst/>
                  <a:ahLst/>
                  <a:cxnLst>
                    <a:cxn ang="0">
                      <a:pos x="0" y="9"/>
                    </a:cxn>
                    <a:cxn ang="0">
                      <a:pos x="8" y="4"/>
                    </a:cxn>
                    <a:cxn ang="0">
                      <a:pos x="1" y="4"/>
                    </a:cxn>
                    <a:cxn ang="0">
                      <a:pos x="8" y="0"/>
                    </a:cxn>
                    <a:cxn ang="0">
                      <a:pos x="0" y="9"/>
                    </a:cxn>
                  </a:cxnLst>
                  <a:rect l="0" t="0" r="r" b="b"/>
                  <a:pathLst>
                    <a:path w="9" h="10">
                      <a:moveTo>
                        <a:pt x="0" y="9"/>
                      </a:moveTo>
                      <a:lnTo>
                        <a:pt x="8" y="4"/>
                      </a:lnTo>
                      <a:lnTo>
                        <a:pt x="1" y="4"/>
                      </a:lnTo>
                      <a:lnTo>
                        <a:pt x="8" y="0"/>
                      </a:lnTo>
                      <a:lnTo>
                        <a:pt x="0" y="9"/>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29" name="Freeform 545"/>
                <p:cNvSpPr>
                  <a:spLocks/>
                </p:cNvSpPr>
                <p:nvPr/>
              </p:nvSpPr>
              <p:spPr bwMode="auto">
                <a:xfrm>
                  <a:off x="4931" y="844"/>
                  <a:ext cx="10" cy="11"/>
                </a:xfrm>
                <a:custGeom>
                  <a:avLst/>
                  <a:gdLst/>
                  <a:ahLst/>
                  <a:cxnLst>
                    <a:cxn ang="0">
                      <a:pos x="0" y="10"/>
                    </a:cxn>
                    <a:cxn ang="0">
                      <a:pos x="9" y="5"/>
                    </a:cxn>
                    <a:cxn ang="0">
                      <a:pos x="1" y="5"/>
                    </a:cxn>
                    <a:cxn ang="0">
                      <a:pos x="9" y="0"/>
                    </a:cxn>
                  </a:cxnLst>
                  <a:rect l="0" t="0" r="r" b="b"/>
                  <a:pathLst>
                    <a:path w="10" h="11">
                      <a:moveTo>
                        <a:pt x="0" y="10"/>
                      </a:moveTo>
                      <a:lnTo>
                        <a:pt x="9" y="5"/>
                      </a:lnTo>
                      <a:lnTo>
                        <a:pt x="1" y="5"/>
                      </a:lnTo>
                      <a:lnTo>
                        <a:pt x="9"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30" name="Freeform 546"/>
                <p:cNvSpPr>
                  <a:spLocks/>
                </p:cNvSpPr>
                <p:nvPr/>
              </p:nvSpPr>
              <p:spPr bwMode="auto">
                <a:xfrm>
                  <a:off x="4926" y="843"/>
                  <a:ext cx="22" cy="1"/>
                </a:xfrm>
                <a:custGeom>
                  <a:avLst/>
                  <a:gdLst/>
                  <a:ahLst/>
                  <a:cxnLst>
                    <a:cxn ang="0">
                      <a:pos x="0" y="0"/>
                    </a:cxn>
                    <a:cxn ang="0">
                      <a:pos x="7" y="0"/>
                    </a:cxn>
                    <a:cxn ang="0">
                      <a:pos x="21" y="0"/>
                    </a:cxn>
                    <a:cxn ang="0">
                      <a:pos x="21" y="0"/>
                    </a:cxn>
                    <a:cxn ang="0">
                      <a:pos x="7" y="0"/>
                    </a:cxn>
                    <a:cxn ang="0">
                      <a:pos x="4" y="0"/>
                    </a:cxn>
                    <a:cxn ang="0">
                      <a:pos x="4" y="0"/>
                    </a:cxn>
                    <a:cxn ang="0">
                      <a:pos x="0" y="0"/>
                    </a:cxn>
                  </a:cxnLst>
                  <a:rect l="0" t="0" r="r" b="b"/>
                  <a:pathLst>
                    <a:path w="22" h="1">
                      <a:moveTo>
                        <a:pt x="0" y="0"/>
                      </a:moveTo>
                      <a:lnTo>
                        <a:pt x="7" y="0"/>
                      </a:lnTo>
                      <a:lnTo>
                        <a:pt x="21" y="0"/>
                      </a:lnTo>
                      <a:lnTo>
                        <a:pt x="21" y="0"/>
                      </a:lnTo>
                      <a:lnTo>
                        <a:pt x="7" y="0"/>
                      </a:lnTo>
                      <a:lnTo>
                        <a:pt x="4" y="0"/>
                      </a:lnTo>
                      <a:lnTo>
                        <a:pt x="4"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31" name="Freeform 547"/>
                <p:cNvSpPr>
                  <a:spLocks/>
                </p:cNvSpPr>
                <p:nvPr/>
              </p:nvSpPr>
              <p:spPr bwMode="auto">
                <a:xfrm>
                  <a:off x="4926" y="843"/>
                  <a:ext cx="22" cy="2"/>
                </a:xfrm>
                <a:custGeom>
                  <a:avLst/>
                  <a:gdLst/>
                  <a:ahLst/>
                  <a:cxnLst>
                    <a:cxn ang="0">
                      <a:pos x="0" y="0"/>
                    </a:cxn>
                    <a:cxn ang="0">
                      <a:pos x="7" y="0"/>
                    </a:cxn>
                    <a:cxn ang="0">
                      <a:pos x="21" y="0"/>
                    </a:cxn>
                    <a:cxn ang="0">
                      <a:pos x="21" y="1"/>
                    </a:cxn>
                    <a:cxn ang="0">
                      <a:pos x="7" y="1"/>
                    </a:cxn>
                    <a:cxn ang="0">
                      <a:pos x="4" y="1"/>
                    </a:cxn>
                    <a:cxn ang="0">
                      <a:pos x="4" y="0"/>
                    </a:cxn>
                  </a:cxnLst>
                  <a:rect l="0" t="0" r="r" b="b"/>
                  <a:pathLst>
                    <a:path w="22" h="2">
                      <a:moveTo>
                        <a:pt x="0" y="0"/>
                      </a:moveTo>
                      <a:lnTo>
                        <a:pt x="7" y="0"/>
                      </a:lnTo>
                      <a:lnTo>
                        <a:pt x="21" y="0"/>
                      </a:lnTo>
                      <a:lnTo>
                        <a:pt x="21" y="1"/>
                      </a:lnTo>
                      <a:lnTo>
                        <a:pt x="7" y="1"/>
                      </a:lnTo>
                      <a:lnTo>
                        <a:pt x="4" y="1"/>
                      </a:lnTo>
                      <a:lnTo>
                        <a:pt x="4"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32" name="Line 548"/>
                <p:cNvSpPr>
                  <a:spLocks noChangeShapeType="1"/>
                </p:cNvSpPr>
                <p:nvPr/>
              </p:nvSpPr>
              <p:spPr bwMode="auto">
                <a:xfrm flipH="1">
                  <a:off x="4928" y="831"/>
                  <a:ext cx="15" cy="5"/>
                </a:xfrm>
                <a:prstGeom prst="line">
                  <a:avLst/>
                </a:prstGeom>
                <a:noFill/>
                <a:ln w="12700">
                  <a:solidFill>
                    <a:srgbClr val="000000"/>
                  </a:solidFill>
                  <a:round/>
                  <a:headEnd/>
                  <a:tailEnd/>
                </a:ln>
                <a:effectLst/>
              </p:spPr>
              <p:txBody>
                <a:bodyPr wrap="none" anchor="ctr"/>
                <a:lstStyle/>
                <a:p>
                  <a:endParaRPr lang="en-US"/>
                </a:p>
              </p:txBody>
            </p:sp>
            <p:sp>
              <p:nvSpPr>
                <p:cNvPr id="324133" name="Line 549"/>
                <p:cNvSpPr>
                  <a:spLocks noChangeShapeType="1"/>
                </p:cNvSpPr>
                <p:nvPr/>
              </p:nvSpPr>
              <p:spPr bwMode="auto">
                <a:xfrm flipV="1">
                  <a:off x="4933" y="806"/>
                  <a:ext cx="0" cy="19"/>
                </a:xfrm>
                <a:prstGeom prst="line">
                  <a:avLst/>
                </a:prstGeom>
                <a:noFill/>
                <a:ln w="12700">
                  <a:solidFill>
                    <a:srgbClr val="000000"/>
                  </a:solidFill>
                  <a:round/>
                  <a:headEnd/>
                  <a:tailEnd/>
                </a:ln>
                <a:effectLst/>
              </p:spPr>
              <p:txBody>
                <a:bodyPr wrap="none" anchor="ctr"/>
                <a:lstStyle/>
                <a:p>
                  <a:endParaRPr lang="en-US"/>
                </a:p>
              </p:txBody>
            </p:sp>
            <p:sp>
              <p:nvSpPr>
                <p:cNvPr id="324134" name="Line 550"/>
                <p:cNvSpPr>
                  <a:spLocks noChangeShapeType="1"/>
                </p:cNvSpPr>
                <p:nvPr/>
              </p:nvSpPr>
              <p:spPr bwMode="auto">
                <a:xfrm flipV="1">
                  <a:off x="4932" y="822"/>
                  <a:ext cx="5" cy="10"/>
                </a:xfrm>
                <a:prstGeom prst="line">
                  <a:avLst/>
                </a:prstGeom>
                <a:noFill/>
                <a:ln w="12700">
                  <a:solidFill>
                    <a:srgbClr val="000000"/>
                  </a:solidFill>
                  <a:round/>
                  <a:headEnd/>
                  <a:tailEnd/>
                </a:ln>
                <a:effectLst/>
              </p:spPr>
              <p:txBody>
                <a:bodyPr wrap="none" anchor="ctr"/>
                <a:lstStyle/>
                <a:p>
                  <a:endParaRPr lang="en-US"/>
                </a:p>
              </p:txBody>
            </p:sp>
            <p:sp>
              <p:nvSpPr>
                <p:cNvPr id="324135" name="Freeform 551"/>
                <p:cNvSpPr>
                  <a:spLocks/>
                </p:cNvSpPr>
                <p:nvPr/>
              </p:nvSpPr>
              <p:spPr bwMode="auto">
                <a:xfrm>
                  <a:off x="4925" y="835"/>
                  <a:ext cx="7" cy="20"/>
                </a:xfrm>
                <a:custGeom>
                  <a:avLst/>
                  <a:gdLst/>
                  <a:ahLst/>
                  <a:cxnLst>
                    <a:cxn ang="0">
                      <a:pos x="6" y="0"/>
                    </a:cxn>
                    <a:cxn ang="0">
                      <a:pos x="0" y="8"/>
                    </a:cxn>
                    <a:cxn ang="0">
                      <a:pos x="4" y="19"/>
                    </a:cxn>
                  </a:cxnLst>
                  <a:rect l="0" t="0" r="r" b="b"/>
                  <a:pathLst>
                    <a:path w="7" h="20">
                      <a:moveTo>
                        <a:pt x="6" y="0"/>
                      </a:moveTo>
                      <a:lnTo>
                        <a:pt x="0" y="8"/>
                      </a:lnTo>
                      <a:lnTo>
                        <a:pt x="4" y="19"/>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36" name="Freeform 552"/>
                <p:cNvSpPr>
                  <a:spLocks/>
                </p:cNvSpPr>
                <p:nvPr/>
              </p:nvSpPr>
              <p:spPr bwMode="auto">
                <a:xfrm>
                  <a:off x="4928" y="839"/>
                  <a:ext cx="2" cy="5"/>
                </a:xfrm>
                <a:custGeom>
                  <a:avLst/>
                  <a:gdLst/>
                  <a:ahLst/>
                  <a:cxnLst>
                    <a:cxn ang="0">
                      <a:pos x="0" y="0"/>
                    </a:cxn>
                    <a:cxn ang="0">
                      <a:pos x="1" y="1"/>
                    </a:cxn>
                    <a:cxn ang="0">
                      <a:pos x="1" y="4"/>
                    </a:cxn>
                  </a:cxnLst>
                  <a:rect l="0" t="0" r="r" b="b"/>
                  <a:pathLst>
                    <a:path w="2" h="5">
                      <a:moveTo>
                        <a:pt x="0" y="0"/>
                      </a:moveTo>
                      <a:lnTo>
                        <a:pt x="1" y="1"/>
                      </a:lnTo>
                      <a:lnTo>
                        <a:pt x="1" y="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37" name="Line 553"/>
                <p:cNvSpPr>
                  <a:spLocks noChangeShapeType="1"/>
                </p:cNvSpPr>
                <p:nvPr/>
              </p:nvSpPr>
              <p:spPr bwMode="auto">
                <a:xfrm flipH="1">
                  <a:off x="4925" y="840"/>
                  <a:ext cx="10" cy="0"/>
                </a:xfrm>
                <a:prstGeom prst="line">
                  <a:avLst/>
                </a:prstGeom>
                <a:noFill/>
                <a:ln w="12700">
                  <a:solidFill>
                    <a:srgbClr val="000000"/>
                  </a:solidFill>
                  <a:round/>
                  <a:headEnd/>
                  <a:tailEnd/>
                </a:ln>
                <a:effectLst/>
              </p:spPr>
              <p:txBody>
                <a:bodyPr wrap="none" anchor="ctr"/>
                <a:lstStyle/>
                <a:p>
                  <a:endParaRPr lang="en-US"/>
                </a:p>
              </p:txBody>
            </p:sp>
          </p:grpSp>
          <p:grpSp>
            <p:nvGrpSpPr>
              <p:cNvPr id="324138" name="Group 554"/>
              <p:cNvGrpSpPr>
                <a:grpSpLocks/>
              </p:cNvGrpSpPr>
              <p:nvPr/>
            </p:nvGrpSpPr>
            <p:grpSpPr bwMode="auto">
              <a:xfrm>
                <a:off x="4842" y="819"/>
                <a:ext cx="33" cy="66"/>
                <a:chOff x="4842" y="819"/>
                <a:chExt cx="33" cy="66"/>
              </a:xfrm>
            </p:grpSpPr>
            <p:sp>
              <p:nvSpPr>
                <p:cNvPr id="324139" name="Freeform 555"/>
                <p:cNvSpPr>
                  <a:spLocks/>
                </p:cNvSpPr>
                <p:nvPr/>
              </p:nvSpPr>
              <p:spPr bwMode="auto">
                <a:xfrm>
                  <a:off x="4864" y="851"/>
                  <a:ext cx="3" cy="3"/>
                </a:xfrm>
                <a:custGeom>
                  <a:avLst/>
                  <a:gdLst/>
                  <a:ahLst/>
                  <a:cxnLst>
                    <a:cxn ang="0">
                      <a:pos x="0" y="2"/>
                    </a:cxn>
                    <a:cxn ang="0">
                      <a:pos x="0" y="0"/>
                    </a:cxn>
                    <a:cxn ang="0">
                      <a:pos x="2" y="0"/>
                    </a:cxn>
                    <a:cxn ang="0">
                      <a:pos x="2" y="2"/>
                    </a:cxn>
                    <a:cxn ang="0">
                      <a:pos x="0" y="2"/>
                    </a:cxn>
                  </a:cxnLst>
                  <a:rect l="0" t="0" r="r" b="b"/>
                  <a:pathLst>
                    <a:path w="3" h="3">
                      <a:moveTo>
                        <a:pt x="0" y="2"/>
                      </a:moveTo>
                      <a:lnTo>
                        <a:pt x="0" y="0"/>
                      </a:lnTo>
                      <a:lnTo>
                        <a:pt x="2" y="0"/>
                      </a:lnTo>
                      <a:lnTo>
                        <a:pt x="2" y="2"/>
                      </a:lnTo>
                      <a:lnTo>
                        <a:pt x="0" y="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40" name="Freeform 556"/>
                <p:cNvSpPr>
                  <a:spLocks/>
                </p:cNvSpPr>
                <p:nvPr/>
              </p:nvSpPr>
              <p:spPr bwMode="auto">
                <a:xfrm>
                  <a:off x="4864" y="851"/>
                  <a:ext cx="4" cy="4"/>
                </a:xfrm>
                <a:custGeom>
                  <a:avLst/>
                  <a:gdLst/>
                  <a:ahLst/>
                  <a:cxnLst>
                    <a:cxn ang="0">
                      <a:pos x="0" y="3"/>
                    </a:cxn>
                    <a:cxn ang="0">
                      <a:pos x="0" y="0"/>
                    </a:cxn>
                    <a:cxn ang="0">
                      <a:pos x="3" y="0"/>
                    </a:cxn>
                    <a:cxn ang="0">
                      <a:pos x="3" y="3"/>
                    </a:cxn>
                    <a:cxn ang="0">
                      <a:pos x="0" y="3"/>
                    </a:cxn>
                  </a:cxnLst>
                  <a:rect l="0" t="0" r="r" b="b"/>
                  <a:pathLst>
                    <a:path w="4" h="4">
                      <a:moveTo>
                        <a:pt x="0" y="3"/>
                      </a:moveTo>
                      <a:lnTo>
                        <a:pt x="0" y="0"/>
                      </a:lnTo>
                      <a:lnTo>
                        <a:pt x="3" y="0"/>
                      </a:lnTo>
                      <a:lnTo>
                        <a:pt x="3" y="3"/>
                      </a:lnTo>
                      <a:lnTo>
                        <a:pt x="0" y="3"/>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141" name="Freeform 557"/>
                <p:cNvSpPr>
                  <a:spLocks/>
                </p:cNvSpPr>
                <p:nvPr/>
              </p:nvSpPr>
              <p:spPr bwMode="auto">
                <a:xfrm>
                  <a:off x="4857" y="845"/>
                  <a:ext cx="18" cy="4"/>
                </a:xfrm>
                <a:custGeom>
                  <a:avLst/>
                  <a:gdLst/>
                  <a:ahLst/>
                  <a:cxnLst>
                    <a:cxn ang="0">
                      <a:pos x="9" y="3"/>
                    </a:cxn>
                    <a:cxn ang="0">
                      <a:pos x="10" y="3"/>
                    </a:cxn>
                    <a:cxn ang="0">
                      <a:pos x="12" y="3"/>
                    </a:cxn>
                    <a:cxn ang="0">
                      <a:pos x="13" y="3"/>
                    </a:cxn>
                    <a:cxn ang="0">
                      <a:pos x="15" y="3"/>
                    </a:cxn>
                    <a:cxn ang="0">
                      <a:pos x="16" y="2"/>
                    </a:cxn>
                    <a:cxn ang="0">
                      <a:pos x="16" y="2"/>
                    </a:cxn>
                    <a:cxn ang="0">
                      <a:pos x="17" y="2"/>
                    </a:cxn>
                    <a:cxn ang="0">
                      <a:pos x="17" y="1"/>
                    </a:cxn>
                    <a:cxn ang="0">
                      <a:pos x="17" y="1"/>
                    </a:cxn>
                    <a:cxn ang="0">
                      <a:pos x="16" y="1"/>
                    </a:cxn>
                    <a:cxn ang="0">
                      <a:pos x="16" y="1"/>
                    </a:cxn>
                    <a:cxn ang="0">
                      <a:pos x="15" y="0"/>
                    </a:cxn>
                    <a:cxn ang="0">
                      <a:pos x="13" y="0"/>
                    </a:cxn>
                    <a:cxn ang="0">
                      <a:pos x="12" y="0"/>
                    </a:cxn>
                    <a:cxn ang="0">
                      <a:pos x="10" y="0"/>
                    </a:cxn>
                    <a:cxn ang="0">
                      <a:pos x="9" y="0"/>
                    </a:cxn>
                    <a:cxn ang="0">
                      <a:pos x="7" y="0"/>
                    </a:cxn>
                    <a:cxn ang="0">
                      <a:pos x="5" y="0"/>
                    </a:cxn>
                    <a:cxn ang="0">
                      <a:pos x="4" y="0"/>
                    </a:cxn>
                    <a:cxn ang="0">
                      <a:pos x="3" y="0"/>
                    </a:cxn>
                    <a:cxn ang="0">
                      <a:pos x="2" y="1"/>
                    </a:cxn>
                    <a:cxn ang="0">
                      <a:pos x="1" y="1"/>
                    </a:cxn>
                    <a:cxn ang="0">
                      <a:pos x="0" y="1"/>
                    </a:cxn>
                    <a:cxn ang="0">
                      <a:pos x="0" y="1"/>
                    </a:cxn>
                    <a:cxn ang="0">
                      <a:pos x="0" y="2"/>
                    </a:cxn>
                    <a:cxn ang="0">
                      <a:pos x="1" y="2"/>
                    </a:cxn>
                    <a:cxn ang="0">
                      <a:pos x="2" y="2"/>
                    </a:cxn>
                    <a:cxn ang="0">
                      <a:pos x="3" y="3"/>
                    </a:cxn>
                    <a:cxn ang="0">
                      <a:pos x="4" y="3"/>
                    </a:cxn>
                    <a:cxn ang="0">
                      <a:pos x="5" y="3"/>
                    </a:cxn>
                    <a:cxn ang="0">
                      <a:pos x="7" y="3"/>
                    </a:cxn>
                    <a:cxn ang="0">
                      <a:pos x="9" y="3"/>
                    </a:cxn>
                  </a:cxnLst>
                  <a:rect l="0" t="0" r="r" b="b"/>
                  <a:pathLst>
                    <a:path w="18" h="4">
                      <a:moveTo>
                        <a:pt x="9" y="3"/>
                      </a:moveTo>
                      <a:lnTo>
                        <a:pt x="10" y="3"/>
                      </a:lnTo>
                      <a:lnTo>
                        <a:pt x="12" y="3"/>
                      </a:lnTo>
                      <a:lnTo>
                        <a:pt x="13" y="3"/>
                      </a:lnTo>
                      <a:lnTo>
                        <a:pt x="15" y="3"/>
                      </a:lnTo>
                      <a:lnTo>
                        <a:pt x="16" y="2"/>
                      </a:lnTo>
                      <a:lnTo>
                        <a:pt x="16" y="2"/>
                      </a:lnTo>
                      <a:lnTo>
                        <a:pt x="17" y="2"/>
                      </a:lnTo>
                      <a:lnTo>
                        <a:pt x="17" y="1"/>
                      </a:lnTo>
                      <a:lnTo>
                        <a:pt x="17" y="1"/>
                      </a:lnTo>
                      <a:lnTo>
                        <a:pt x="16" y="1"/>
                      </a:lnTo>
                      <a:lnTo>
                        <a:pt x="16" y="1"/>
                      </a:lnTo>
                      <a:lnTo>
                        <a:pt x="15" y="0"/>
                      </a:lnTo>
                      <a:lnTo>
                        <a:pt x="13" y="0"/>
                      </a:lnTo>
                      <a:lnTo>
                        <a:pt x="12" y="0"/>
                      </a:lnTo>
                      <a:lnTo>
                        <a:pt x="10" y="0"/>
                      </a:lnTo>
                      <a:lnTo>
                        <a:pt x="9" y="0"/>
                      </a:lnTo>
                      <a:lnTo>
                        <a:pt x="7" y="0"/>
                      </a:lnTo>
                      <a:lnTo>
                        <a:pt x="5" y="0"/>
                      </a:lnTo>
                      <a:lnTo>
                        <a:pt x="4" y="0"/>
                      </a:lnTo>
                      <a:lnTo>
                        <a:pt x="3" y="0"/>
                      </a:lnTo>
                      <a:lnTo>
                        <a:pt x="2" y="1"/>
                      </a:lnTo>
                      <a:lnTo>
                        <a:pt x="1" y="1"/>
                      </a:lnTo>
                      <a:lnTo>
                        <a:pt x="0" y="1"/>
                      </a:lnTo>
                      <a:lnTo>
                        <a:pt x="0" y="1"/>
                      </a:lnTo>
                      <a:lnTo>
                        <a:pt x="0" y="2"/>
                      </a:lnTo>
                      <a:lnTo>
                        <a:pt x="1" y="2"/>
                      </a:lnTo>
                      <a:lnTo>
                        <a:pt x="2" y="2"/>
                      </a:lnTo>
                      <a:lnTo>
                        <a:pt x="3" y="3"/>
                      </a:lnTo>
                      <a:lnTo>
                        <a:pt x="4" y="3"/>
                      </a:lnTo>
                      <a:lnTo>
                        <a:pt x="5" y="3"/>
                      </a:lnTo>
                      <a:lnTo>
                        <a:pt x="7" y="3"/>
                      </a:lnTo>
                      <a:lnTo>
                        <a:pt x="9" y="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42" name="Freeform 558"/>
                <p:cNvSpPr>
                  <a:spLocks/>
                </p:cNvSpPr>
                <p:nvPr/>
              </p:nvSpPr>
              <p:spPr bwMode="auto">
                <a:xfrm>
                  <a:off x="4857" y="847"/>
                  <a:ext cx="18" cy="5"/>
                </a:xfrm>
                <a:custGeom>
                  <a:avLst/>
                  <a:gdLst/>
                  <a:ahLst/>
                  <a:cxnLst>
                    <a:cxn ang="0">
                      <a:pos x="17" y="0"/>
                    </a:cxn>
                    <a:cxn ang="0">
                      <a:pos x="17" y="1"/>
                    </a:cxn>
                    <a:cxn ang="0">
                      <a:pos x="16" y="2"/>
                    </a:cxn>
                    <a:cxn ang="0">
                      <a:pos x="15" y="3"/>
                    </a:cxn>
                    <a:cxn ang="0">
                      <a:pos x="13" y="3"/>
                    </a:cxn>
                    <a:cxn ang="0">
                      <a:pos x="12" y="4"/>
                    </a:cxn>
                    <a:cxn ang="0">
                      <a:pos x="11" y="4"/>
                    </a:cxn>
                    <a:cxn ang="0">
                      <a:pos x="9" y="4"/>
                    </a:cxn>
                    <a:cxn ang="0">
                      <a:pos x="8" y="4"/>
                    </a:cxn>
                    <a:cxn ang="0">
                      <a:pos x="7" y="4"/>
                    </a:cxn>
                    <a:cxn ang="0">
                      <a:pos x="6" y="4"/>
                    </a:cxn>
                    <a:cxn ang="0">
                      <a:pos x="5" y="4"/>
                    </a:cxn>
                    <a:cxn ang="0">
                      <a:pos x="3" y="3"/>
                    </a:cxn>
                    <a:cxn ang="0">
                      <a:pos x="2" y="3"/>
                    </a:cxn>
                    <a:cxn ang="0">
                      <a:pos x="1" y="2"/>
                    </a:cxn>
                    <a:cxn ang="0">
                      <a:pos x="0" y="1"/>
                    </a:cxn>
                    <a:cxn ang="0">
                      <a:pos x="0" y="0"/>
                    </a:cxn>
                  </a:cxnLst>
                  <a:rect l="0" t="0" r="r" b="b"/>
                  <a:pathLst>
                    <a:path w="18" h="5">
                      <a:moveTo>
                        <a:pt x="17" y="0"/>
                      </a:moveTo>
                      <a:lnTo>
                        <a:pt x="17" y="1"/>
                      </a:lnTo>
                      <a:lnTo>
                        <a:pt x="16" y="2"/>
                      </a:lnTo>
                      <a:lnTo>
                        <a:pt x="15" y="3"/>
                      </a:lnTo>
                      <a:lnTo>
                        <a:pt x="13" y="3"/>
                      </a:lnTo>
                      <a:lnTo>
                        <a:pt x="12" y="4"/>
                      </a:lnTo>
                      <a:lnTo>
                        <a:pt x="11" y="4"/>
                      </a:lnTo>
                      <a:lnTo>
                        <a:pt x="9" y="4"/>
                      </a:lnTo>
                      <a:lnTo>
                        <a:pt x="8" y="4"/>
                      </a:lnTo>
                      <a:lnTo>
                        <a:pt x="7" y="4"/>
                      </a:lnTo>
                      <a:lnTo>
                        <a:pt x="6" y="4"/>
                      </a:lnTo>
                      <a:lnTo>
                        <a:pt x="5" y="4"/>
                      </a:lnTo>
                      <a:lnTo>
                        <a:pt x="3" y="3"/>
                      </a:lnTo>
                      <a:lnTo>
                        <a:pt x="2" y="3"/>
                      </a:lnTo>
                      <a:lnTo>
                        <a:pt x="1" y="2"/>
                      </a:lnTo>
                      <a:lnTo>
                        <a:pt x="0" y="1"/>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43" name="Freeform 559"/>
                <p:cNvSpPr>
                  <a:spLocks/>
                </p:cNvSpPr>
                <p:nvPr/>
              </p:nvSpPr>
              <p:spPr bwMode="auto">
                <a:xfrm>
                  <a:off x="4858" y="846"/>
                  <a:ext cx="2" cy="4"/>
                </a:xfrm>
                <a:custGeom>
                  <a:avLst/>
                  <a:gdLst/>
                  <a:ahLst/>
                  <a:cxnLst>
                    <a:cxn ang="0">
                      <a:pos x="0" y="0"/>
                    </a:cxn>
                    <a:cxn ang="0">
                      <a:pos x="0" y="1"/>
                    </a:cxn>
                    <a:cxn ang="0">
                      <a:pos x="0" y="2"/>
                    </a:cxn>
                    <a:cxn ang="0">
                      <a:pos x="0" y="2"/>
                    </a:cxn>
                    <a:cxn ang="0">
                      <a:pos x="1" y="3"/>
                    </a:cxn>
                  </a:cxnLst>
                  <a:rect l="0" t="0" r="r" b="b"/>
                  <a:pathLst>
                    <a:path w="2" h="4">
                      <a:moveTo>
                        <a:pt x="0" y="0"/>
                      </a:moveTo>
                      <a:lnTo>
                        <a:pt x="0" y="1"/>
                      </a:lnTo>
                      <a:lnTo>
                        <a:pt x="0" y="2"/>
                      </a:lnTo>
                      <a:lnTo>
                        <a:pt x="0" y="2"/>
                      </a:lnTo>
                      <a:lnTo>
                        <a:pt x="1" y="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44" name="Freeform 560"/>
                <p:cNvSpPr>
                  <a:spLocks/>
                </p:cNvSpPr>
                <p:nvPr/>
              </p:nvSpPr>
              <p:spPr bwMode="auto">
                <a:xfrm>
                  <a:off x="4860" y="846"/>
                  <a:ext cx="2" cy="5"/>
                </a:xfrm>
                <a:custGeom>
                  <a:avLst/>
                  <a:gdLst/>
                  <a:ahLst/>
                  <a:cxnLst>
                    <a:cxn ang="0">
                      <a:pos x="0" y="0"/>
                    </a:cxn>
                    <a:cxn ang="0">
                      <a:pos x="0" y="1"/>
                    </a:cxn>
                    <a:cxn ang="0">
                      <a:pos x="0" y="2"/>
                    </a:cxn>
                    <a:cxn ang="0">
                      <a:pos x="1" y="3"/>
                    </a:cxn>
                    <a:cxn ang="0">
                      <a:pos x="1" y="4"/>
                    </a:cxn>
                  </a:cxnLst>
                  <a:rect l="0" t="0" r="r" b="b"/>
                  <a:pathLst>
                    <a:path w="2" h="5">
                      <a:moveTo>
                        <a:pt x="0" y="0"/>
                      </a:moveTo>
                      <a:lnTo>
                        <a:pt x="0" y="1"/>
                      </a:lnTo>
                      <a:lnTo>
                        <a:pt x="0" y="2"/>
                      </a:lnTo>
                      <a:lnTo>
                        <a:pt x="1" y="3"/>
                      </a:lnTo>
                      <a:lnTo>
                        <a:pt x="1" y="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45" name="Freeform 561"/>
                <p:cNvSpPr>
                  <a:spLocks/>
                </p:cNvSpPr>
                <p:nvPr/>
              </p:nvSpPr>
              <p:spPr bwMode="auto">
                <a:xfrm>
                  <a:off x="4861" y="845"/>
                  <a:ext cx="3" cy="6"/>
                </a:xfrm>
                <a:custGeom>
                  <a:avLst/>
                  <a:gdLst/>
                  <a:ahLst/>
                  <a:cxnLst>
                    <a:cxn ang="0">
                      <a:pos x="0" y="0"/>
                    </a:cxn>
                    <a:cxn ang="0">
                      <a:pos x="0" y="0"/>
                    </a:cxn>
                    <a:cxn ang="0">
                      <a:pos x="0" y="1"/>
                    </a:cxn>
                    <a:cxn ang="0">
                      <a:pos x="0" y="2"/>
                    </a:cxn>
                    <a:cxn ang="0">
                      <a:pos x="0" y="2"/>
                    </a:cxn>
                    <a:cxn ang="0">
                      <a:pos x="1" y="3"/>
                    </a:cxn>
                    <a:cxn ang="0">
                      <a:pos x="1" y="4"/>
                    </a:cxn>
                    <a:cxn ang="0">
                      <a:pos x="1" y="5"/>
                    </a:cxn>
                    <a:cxn ang="0">
                      <a:pos x="2" y="5"/>
                    </a:cxn>
                  </a:cxnLst>
                  <a:rect l="0" t="0" r="r" b="b"/>
                  <a:pathLst>
                    <a:path w="3" h="6">
                      <a:moveTo>
                        <a:pt x="0" y="0"/>
                      </a:moveTo>
                      <a:lnTo>
                        <a:pt x="0" y="0"/>
                      </a:lnTo>
                      <a:lnTo>
                        <a:pt x="0" y="1"/>
                      </a:lnTo>
                      <a:lnTo>
                        <a:pt x="0" y="2"/>
                      </a:lnTo>
                      <a:lnTo>
                        <a:pt x="0" y="2"/>
                      </a:lnTo>
                      <a:lnTo>
                        <a:pt x="1" y="3"/>
                      </a:lnTo>
                      <a:lnTo>
                        <a:pt x="1" y="4"/>
                      </a:lnTo>
                      <a:lnTo>
                        <a:pt x="1" y="5"/>
                      </a:lnTo>
                      <a:lnTo>
                        <a:pt x="2" y="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46" name="Freeform 562"/>
                <p:cNvSpPr>
                  <a:spLocks/>
                </p:cNvSpPr>
                <p:nvPr/>
              </p:nvSpPr>
              <p:spPr bwMode="auto">
                <a:xfrm>
                  <a:off x="4863" y="845"/>
                  <a:ext cx="3" cy="7"/>
                </a:xfrm>
                <a:custGeom>
                  <a:avLst/>
                  <a:gdLst/>
                  <a:ahLst/>
                  <a:cxnLst>
                    <a:cxn ang="0">
                      <a:pos x="0" y="0"/>
                    </a:cxn>
                    <a:cxn ang="0">
                      <a:pos x="0" y="1"/>
                    </a:cxn>
                    <a:cxn ang="0">
                      <a:pos x="0" y="2"/>
                    </a:cxn>
                    <a:cxn ang="0">
                      <a:pos x="0" y="3"/>
                    </a:cxn>
                    <a:cxn ang="0">
                      <a:pos x="0" y="4"/>
                    </a:cxn>
                    <a:cxn ang="0">
                      <a:pos x="1" y="5"/>
                    </a:cxn>
                    <a:cxn ang="0">
                      <a:pos x="1" y="5"/>
                    </a:cxn>
                    <a:cxn ang="0">
                      <a:pos x="1" y="6"/>
                    </a:cxn>
                    <a:cxn ang="0">
                      <a:pos x="2" y="6"/>
                    </a:cxn>
                  </a:cxnLst>
                  <a:rect l="0" t="0" r="r" b="b"/>
                  <a:pathLst>
                    <a:path w="3" h="7">
                      <a:moveTo>
                        <a:pt x="0" y="0"/>
                      </a:moveTo>
                      <a:lnTo>
                        <a:pt x="0" y="1"/>
                      </a:lnTo>
                      <a:lnTo>
                        <a:pt x="0" y="2"/>
                      </a:lnTo>
                      <a:lnTo>
                        <a:pt x="0" y="3"/>
                      </a:lnTo>
                      <a:lnTo>
                        <a:pt x="0" y="4"/>
                      </a:lnTo>
                      <a:lnTo>
                        <a:pt x="1" y="5"/>
                      </a:lnTo>
                      <a:lnTo>
                        <a:pt x="1" y="5"/>
                      </a:lnTo>
                      <a:lnTo>
                        <a:pt x="1" y="6"/>
                      </a:lnTo>
                      <a:lnTo>
                        <a:pt x="2" y="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47" name="Line 563"/>
                <p:cNvSpPr>
                  <a:spLocks noChangeShapeType="1"/>
                </p:cNvSpPr>
                <p:nvPr/>
              </p:nvSpPr>
              <p:spPr bwMode="auto">
                <a:xfrm>
                  <a:off x="4865" y="845"/>
                  <a:ext cx="0" cy="6"/>
                </a:xfrm>
                <a:prstGeom prst="line">
                  <a:avLst/>
                </a:prstGeom>
                <a:noFill/>
                <a:ln w="12700">
                  <a:solidFill>
                    <a:srgbClr val="000000"/>
                  </a:solidFill>
                  <a:round/>
                  <a:headEnd/>
                  <a:tailEnd/>
                </a:ln>
                <a:effectLst/>
              </p:spPr>
              <p:txBody>
                <a:bodyPr wrap="none" anchor="ctr"/>
                <a:lstStyle/>
                <a:p>
                  <a:endParaRPr lang="en-US"/>
                </a:p>
              </p:txBody>
            </p:sp>
            <p:sp>
              <p:nvSpPr>
                <p:cNvPr id="324148" name="Freeform 564"/>
                <p:cNvSpPr>
                  <a:spLocks/>
                </p:cNvSpPr>
                <p:nvPr/>
              </p:nvSpPr>
              <p:spPr bwMode="auto">
                <a:xfrm>
                  <a:off x="4871" y="846"/>
                  <a:ext cx="2" cy="5"/>
                </a:xfrm>
                <a:custGeom>
                  <a:avLst/>
                  <a:gdLst/>
                  <a:ahLst/>
                  <a:cxnLst>
                    <a:cxn ang="0">
                      <a:pos x="1" y="0"/>
                    </a:cxn>
                    <a:cxn ang="0">
                      <a:pos x="1" y="1"/>
                    </a:cxn>
                    <a:cxn ang="0">
                      <a:pos x="1" y="2"/>
                    </a:cxn>
                    <a:cxn ang="0">
                      <a:pos x="1" y="3"/>
                    </a:cxn>
                    <a:cxn ang="0">
                      <a:pos x="0" y="4"/>
                    </a:cxn>
                  </a:cxnLst>
                  <a:rect l="0" t="0" r="r" b="b"/>
                  <a:pathLst>
                    <a:path w="2" h="5">
                      <a:moveTo>
                        <a:pt x="1" y="0"/>
                      </a:moveTo>
                      <a:lnTo>
                        <a:pt x="1" y="1"/>
                      </a:lnTo>
                      <a:lnTo>
                        <a:pt x="1" y="2"/>
                      </a:lnTo>
                      <a:lnTo>
                        <a:pt x="1" y="3"/>
                      </a:lnTo>
                      <a:lnTo>
                        <a:pt x="0" y="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49" name="Freeform 565"/>
                <p:cNvSpPr>
                  <a:spLocks/>
                </p:cNvSpPr>
                <p:nvPr/>
              </p:nvSpPr>
              <p:spPr bwMode="auto">
                <a:xfrm>
                  <a:off x="4870" y="846"/>
                  <a:ext cx="2" cy="5"/>
                </a:xfrm>
                <a:custGeom>
                  <a:avLst/>
                  <a:gdLst/>
                  <a:ahLst/>
                  <a:cxnLst>
                    <a:cxn ang="0">
                      <a:pos x="1" y="0"/>
                    </a:cxn>
                    <a:cxn ang="0">
                      <a:pos x="1" y="1"/>
                    </a:cxn>
                    <a:cxn ang="0">
                      <a:pos x="1" y="2"/>
                    </a:cxn>
                    <a:cxn ang="0">
                      <a:pos x="0" y="3"/>
                    </a:cxn>
                    <a:cxn ang="0">
                      <a:pos x="0" y="4"/>
                    </a:cxn>
                  </a:cxnLst>
                  <a:rect l="0" t="0" r="r" b="b"/>
                  <a:pathLst>
                    <a:path w="2" h="5">
                      <a:moveTo>
                        <a:pt x="1" y="0"/>
                      </a:moveTo>
                      <a:lnTo>
                        <a:pt x="1" y="1"/>
                      </a:lnTo>
                      <a:lnTo>
                        <a:pt x="1" y="2"/>
                      </a:lnTo>
                      <a:lnTo>
                        <a:pt x="0" y="3"/>
                      </a:lnTo>
                      <a:lnTo>
                        <a:pt x="0" y="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50" name="Freeform 566"/>
                <p:cNvSpPr>
                  <a:spLocks/>
                </p:cNvSpPr>
                <p:nvPr/>
              </p:nvSpPr>
              <p:spPr bwMode="auto">
                <a:xfrm>
                  <a:off x="4867" y="846"/>
                  <a:ext cx="3" cy="6"/>
                </a:xfrm>
                <a:custGeom>
                  <a:avLst/>
                  <a:gdLst/>
                  <a:ahLst/>
                  <a:cxnLst>
                    <a:cxn ang="0">
                      <a:pos x="2" y="0"/>
                    </a:cxn>
                    <a:cxn ang="0">
                      <a:pos x="2" y="0"/>
                    </a:cxn>
                    <a:cxn ang="0">
                      <a:pos x="2" y="1"/>
                    </a:cxn>
                    <a:cxn ang="0">
                      <a:pos x="2" y="1"/>
                    </a:cxn>
                    <a:cxn ang="0">
                      <a:pos x="2" y="2"/>
                    </a:cxn>
                    <a:cxn ang="0">
                      <a:pos x="2" y="3"/>
                    </a:cxn>
                    <a:cxn ang="0">
                      <a:pos x="1" y="4"/>
                    </a:cxn>
                    <a:cxn ang="0">
                      <a:pos x="1" y="5"/>
                    </a:cxn>
                    <a:cxn ang="0">
                      <a:pos x="0" y="5"/>
                    </a:cxn>
                  </a:cxnLst>
                  <a:rect l="0" t="0" r="r" b="b"/>
                  <a:pathLst>
                    <a:path w="3" h="6">
                      <a:moveTo>
                        <a:pt x="2" y="0"/>
                      </a:moveTo>
                      <a:lnTo>
                        <a:pt x="2" y="0"/>
                      </a:lnTo>
                      <a:lnTo>
                        <a:pt x="2" y="1"/>
                      </a:lnTo>
                      <a:lnTo>
                        <a:pt x="2" y="1"/>
                      </a:lnTo>
                      <a:lnTo>
                        <a:pt x="2" y="2"/>
                      </a:lnTo>
                      <a:lnTo>
                        <a:pt x="2" y="3"/>
                      </a:lnTo>
                      <a:lnTo>
                        <a:pt x="1" y="4"/>
                      </a:lnTo>
                      <a:lnTo>
                        <a:pt x="1" y="5"/>
                      </a:lnTo>
                      <a:lnTo>
                        <a:pt x="0" y="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51" name="Freeform 567"/>
                <p:cNvSpPr>
                  <a:spLocks/>
                </p:cNvSpPr>
                <p:nvPr/>
              </p:nvSpPr>
              <p:spPr bwMode="auto">
                <a:xfrm>
                  <a:off x="4865" y="845"/>
                  <a:ext cx="3" cy="7"/>
                </a:xfrm>
                <a:custGeom>
                  <a:avLst/>
                  <a:gdLst/>
                  <a:ahLst/>
                  <a:cxnLst>
                    <a:cxn ang="0">
                      <a:pos x="2" y="0"/>
                    </a:cxn>
                    <a:cxn ang="0">
                      <a:pos x="2" y="1"/>
                    </a:cxn>
                    <a:cxn ang="0">
                      <a:pos x="2" y="2"/>
                    </a:cxn>
                    <a:cxn ang="0">
                      <a:pos x="2" y="3"/>
                    </a:cxn>
                    <a:cxn ang="0">
                      <a:pos x="2" y="4"/>
                    </a:cxn>
                    <a:cxn ang="0">
                      <a:pos x="1" y="5"/>
                    </a:cxn>
                    <a:cxn ang="0">
                      <a:pos x="1" y="5"/>
                    </a:cxn>
                    <a:cxn ang="0">
                      <a:pos x="0" y="6"/>
                    </a:cxn>
                    <a:cxn ang="0">
                      <a:pos x="0" y="6"/>
                    </a:cxn>
                  </a:cxnLst>
                  <a:rect l="0" t="0" r="r" b="b"/>
                  <a:pathLst>
                    <a:path w="3" h="7">
                      <a:moveTo>
                        <a:pt x="2" y="0"/>
                      </a:moveTo>
                      <a:lnTo>
                        <a:pt x="2" y="1"/>
                      </a:lnTo>
                      <a:lnTo>
                        <a:pt x="2" y="2"/>
                      </a:lnTo>
                      <a:lnTo>
                        <a:pt x="2" y="3"/>
                      </a:lnTo>
                      <a:lnTo>
                        <a:pt x="2" y="4"/>
                      </a:lnTo>
                      <a:lnTo>
                        <a:pt x="1" y="5"/>
                      </a:lnTo>
                      <a:lnTo>
                        <a:pt x="1" y="5"/>
                      </a:lnTo>
                      <a:lnTo>
                        <a:pt x="0" y="6"/>
                      </a:lnTo>
                      <a:lnTo>
                        <a:pt x="0" y="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52" name="Freeform 568"/>
                <p:cNvSpPr>
                  <a:spLocks/>
                </p:cNvSpPr>
                <p:nvPr/>
              </p:nvSpPr>
              <p:spPr bwMode="auto">
                <a:xfrm>
                  <a:off x="4852" y="853"/>
                  <a:ext cx="22" cy="1"/>
                </a:xfrm>
                <a:custGeom>
                  <a:avLst/>
                  <a:gdLst/>
                  <a:ahLst/>
                  <a:cxnLst>
                    <a:cxn ang="0">
                      <a:pos x="21" y="0"/>
                    </a:cxn>
                    <a:cxn ang="0">
                      <a:pos x="21" y="0"/>
                    </a:cxn>
                    <a:cxn ang="0">
                      <a:pos x="0" y="0"/>
                    </a:cxn>
                    <a:cxn ang="0">
                      <a:pos x="0" y="0"/>
                    </a:cxn>
                    <a:cxn ang="0">
                      <a:pos x="21" y="0"/>
                    </a:cxn>
                  </a:cxnLst>
                  <a:rect l="0" t="0" r="r" b="b"/>
                  <a:pathLst>
                    <a:path w="22" h="1">
                      <a:moveTo>
                        <a:pt x="21" y="0"/>
                      </a:moveTo>
                      <a:lnTo>
                        <a:pt x="21" y="0"/>
                      </a:lnTo>
                      <a:lnTo>
                        <a:pt x="0" y="0"/>
                      </a:lnTo>
                      <a:lnTo>
                        <a:pt x="0" y="0"/>
                      </a:lnTo>
                      <a:lnTo>
                        <a:pt x="21"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53" name="Freeform 569"/>
                <p:cNvSpPr>
                  <a:spLocks/>
                </p:cNvSpPr>
                <p:nvPr/>
              </p:nvSpPr>
              <p:spPr bwMode="auto">
                <a:xfrm>
                  <a:off x="4852" y="853"/>
                  <a:ext cx="23" cy="2"/>
                </a:xfrm>
                <a:custGeom>
                  <a:avLst/>
                  <a:gdLst/>
                  <a:ahLst/>
                  <a:cxnLst>
                    <a:cxn ang="0">
                      <a:pos x="22" y="1"/>
                    </a:cxn>
                    <a:cxn ang="0">
                      <a:pos x="22" y="0"/>
                    </a:cxn>
                    <a:cxn ang="0">
                      <a:pos x="0" y="0"/>
                    </a:cxn>
                    <a:cxn ang="0">
                      <a:pos x="0" y="1"/>
                    </a:cxn>
                    <a:cxn ang="0">
                      <a:pos x="22" y="1"/>
                    </a:cxn>
                  </a:cxnLst>
                  <a:rect l="0" t="0" r="r" b="b"/>
                  <a:pathLst>
                    <a:path w="23" h="2">
                      <a:moveTo>
                        <a:pt x="22" y="1"/>
                      </a:moveTo>
                      <a:lnTo>
                        <a:pt x="22" y="0"/>
                      </a:lnTo>
                      <a:lnTo>
                        <a:pt x="0" y="0"/>
                      </a:lnTo>
                      <a:lnTo>
                        <a:pt x="0" y="1"/>
                      </a:lnTo>
                      <a:lnTo>
                        <a:pt x="22"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54" name="Line 570"/>
                <p:cNvSpPr>
                  <a:spLocks noChangeShapeType="1"/>
                </p:cNvSpPr>
                <p:nvPr/>
              </p:nvSpPr>
              <p:spPr bwMode="auto">
                <a:xfrm>
                  <a:off x="4854" y="855"/>
                  <a:ext cx="0" cy="8"/>
                </a:xfrm>
                <a:prstGeom prst="line">
                  <a:avLst/>
                </a:prstGeom>
                <a:noFill/>
                <a:ln w="12700">
                  <a:noFill/>
                  <a:round/>
                  <a:headEnd/>
                  <a:tailEnd/>
                </a:ln>
                <a:effectLst/>
              </p:spPr>
              <p:txBody>
                <a:bodyPr wrap="none" anchor="ctr"/>
                <a:lstStyle/>
                <a:p>
                  <a:endParaRPr lang="en-US"/>
                </a:p>
              </p:txBody>
            </p:sp>
            <p:sp>
              <p:nvSpPr>
                <p:cNvPr id="324155" name="Line 571"/>
                <p:cNvSpPr>
                  <a:spLocks noChangeShapeType="1"/>
                </p:cNvSpPr>
                <p:nvPr/>
              </p:nvSpPr>
              <p:spPr bwMode="auto">
                <a:xfrm>
                  <a:off x="4854" y="859"/>
                  <a:ext cx="0" cy="0"/>
                </a:xfrm>
                <a:prstGeom prst="line">
                  <a:avLst/>
                </a:prstGeom>
                <a:noFill/>
                <a:ln w="12700">
                  <a:solidFill>
                    <a:srgbClr val="FFFFFF"/>
                  </a:solidFill>
                  <a:round/>
                  <a:headEnd/>
                  <a:tailEnd/>
                </a:ln>
                <a:effectLst/>
              </p:spPr>
              <p:txBody>
                <a:bodyPr wrap="none" anchor="ctr"/>
                <a:lstStyle/>
                <a:p>
                  <a:endParaRPr lang="en-US"/>
                </a:p>
              </p:txBody>
            </p:sp>
            <p:sp>
              <p:nvSpPr>
                <p:cNvPr id="324156" name="Freeform 572"/>
                <p:cNvSpPr>
                  <a:spLocks/>
                </p:cNvSpPr>
                <p:nvPr/>
              </p:nvSpPr>
              <p:spPr bwMode="auto">
                <a:xfrm>
                  <a:off x="4853" y="841"/>
                  <a:ext cx="2" cy="12"/>
                </a:xfrm>
                <a:custGeom>
                  <a:avLst/>
                  <a:gdLst/>
                  <a:ahLst/>
                  <a:cxnLst>
                    <a:cxn ang="0">
                      <a:pos x="1" y="11"/>
                    </a:cxn>
                    <a:cxn ang="0">
                      <a:pos x="1" y="0"/>
                    </a:cxn>
                    <a:cxn ang="0">
                      <a:pos x="0" y="0"/>
                    </a:cxn>
                    <a:cxn ang="0">
                      <a:pos x="0" y="11"/>
                    </a:cxn>
                    <a:cxn ang="0">
                      <a:pos x="1" y="11"/>
                    </a:cxn>
                  </a:cxnLst>
                  <a:rect l="0" t="0" r="r" b="b"/>
                  <a:pathLst>
                    <a:path w="2" h="12">
                      <a:moveTo>
                        <a:pt x="1" y="11"/>
                      </a:moveTo>
                      <a:lnTo>
                        <a:pt x="1" y="0"/>
                      </a:lnTo>
                      <a:lnTo>
                        <a:pt x="0" y="0"/>
                      </a:lnTo>
                      <a:lnTo>
                        <a:pt x="0" y="11"/>
                      </a:lnTo>
                      <a:lnTo>
                        <a:pt x="1" y="1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57" name="Freeform 573"/>
                <p:cNvSpPr>
                  <a:spLocks/>
                </p:cNvSpPr>
                <p:nvPr/>
              </p:nvSpPr>
              <p:spPr bwMode="auto">
                <a:xfrm>
                  <a:off x="4853" y="841"/>
                  <a:ext cx="2" cy="13"/>
                </a:xfrm>
                <a:custGeom>
                  <a:avLst/>
                  <a:gdLst/>
                  <a:ahLst/>
                  <a:cxnLst>
                    <a:cxn ang="0">
                      <a:pos x="1" y="12"/>
                    </a:cxn>
                    <a:cxn ang="0">
                      <a:pos x="1" y="0"/>
                    </a:cxn>
                    <a:cxn ang="0">
                      <a:pos x="0" y="0"/>
                    </a:cxn>
                    <a:cxn ang="0">
                      <a:pos x="0" y="12"/>
                    </a:cxn>
                    <a:cxn ang="0">
                      <a:pos x="1" y="12"/>
                    </a:cxn>
                  </a:cxnLst>
                  <a:rect l="0" t="0" r="r" b="b"/>
                  <a:pathLst>
                    <a:path w="2" h="13">
                      <a:moveTo>
                        <a:pt x="1" y="12"/>
                      </a:moveTo>
                      <a:lnTo>
                        <a:pt x="1" y="0"/>
                      </a:lnTo>
                      <a:lnTo>
                        <a:pt x="0" y="0"/>
                      </a:lnTo>
                      <a:lnTo>
                        <a:pt x="0" y="12"/>
                      </a:lnTo>
                      <a:lnTo>
                        <a:pt x="1" y="1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58" name="Freeform 574"/>
                <p:cNvSpPr>
                  <a:spLocks/>
                </p:cNvSpPr>
                <p:nvPr/>
              </p:nvSpPr>
              <p:spPr bwMode="auto">
                <a:xfrm>
                  <a:off x="4855" y="835"/>
                  <a:ext cx="7" cy="2"/>
                </a:xfrm>
                <a:custGeom>
                  <a:avLst/>
                  <a:gdLst/>
                  <a:ahLst/>
                  <a:cxnLst>
                    <a:cxn ang="0">
                      <a:pos x="6" y="0"/>
                    </a:cxn>
                    <a:cxn ang="0">
                      <a:pos x="0" y="0"/>
                    </a:cxn>
                    <a:cxn ang="0">
                      <a:pos x="0" y="1"/>
                    </a:cxn>
                    <a:cxn ang="0">
                      <a:pos x="4" y="1"/>
                    </a:cxn>
                    <a:cxn ang="0">
                      <a:pos x="6" y="0"/>
                    </a:cxn>
                  </a:cxnLst>
                  <a:rect l="0" t="0" r="r" b="b"/>
                  <a:pathLst>
                    <a:path w="7" h="2">
                      <a:moveTo>
                        <a:pt x="6" y="0"/>
                      </a:moveTo>
                      <a:lnTo>
                        <a:pt x="0" y="0"/>
                      </a:lnTo>
                      <a:lnTo>
                        <a:pt x="0" y="1"/>
                      </a:lnTo>
                      <a:lnTo>
                        <a:pt x="4" y="1"/>
                      </a:lnTo>
                      <a:lnTo>
                        <a:pt x="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59" name="Line 575"/>
                <p:cNvSpPr>
                  <a:spLocks noChangeShapeType="1"/>
                </p:cNvSpPr>
                <p:nvPr/>
              </p:nvSpPr>
              <p:spPr bwMode="auto">
                <a:xfrm flipV="1">
                  <a:off x="4855" y="831"/>
                  <a:ext cx="0" cy="26"/>
                </a:xfrm>
                <a:prstGeom prst="line">
                  <a:avLst/>
                </a:prstGeom>
                <a:noFill/>
                <a:ln w="12700">
                  <a:solidFill>
                    <a:srgbClr val="000000"/>
                  </a:solidFill>
                  <a:round/>
                  <a:headEnd/>
                  <a:tailEnd/>
                </a:ln>
                <a:effectLst/>
              </p:spPr>
              <p:txBody>
                <a:bodyPr wrap="none" anchor="ctr"/>
                <a:lstStyle/>
                <a:p>
                  <a:endParaRPr lang="en-US"/>
                </a:p>
              </p:txBody>
            </p:sp>
            <p:sp>
              <p:nvSpPr>
                <p:cNvPr id="324160" name="Freeform 576"/>
                <p:cNvSpPr>
                  <a:spLocks/>
                </p:cNvSpPr>
                <p:nvPr/>
              </p:nvSpPr>
              <p:spPr bwMode="auto">
                <a:xfrm>
                  <a:off x="4853" y="826"/>
                  <a:ext cx="2" cy="9"/>
                </a:xfrm>
                <a:custGeom>
                  <a:avLst/>
                  <a:gdLst/>
                  <a:ahLst/>
                  <a:cxnLst>
                    <a:cxn ang="0">
                      <a:pos x="1" y="8"/>
                    </a:cxn>
                    <a:cxn ang="0">
                      <a:pos x="1" y="0"/>
                    </a:cxn>
                    <a:cxn ang="0">
                      <a:pos x="0" y="0"/>
                    </a:cxn>
                    <a:cxn ang="0">
                      <a:pos x="0" y="8"/>
                    </a:cxn>
                    <a:cxn ang="0">
                      <a:pos x="1" y="8"/>
                    </a:cxn>
                  </a:cxnLst>
                  <a:rect l="0" t="0" r="r" b="b"/>
                  <a:pathLst>
                    <a:path w="2" h="9">
                      <a:moveTo>
                        <a:pt x="1" y="8"/>
                      </a:moveTo>
                      <a:lnTo>
                        <a:pt x="1" y="0"/>
                      </a:lnTo>
                      <a:lnTo>
                        <a:pt x="0" y="0"/>
                      </a:lnTo>
                      <a:lnTo>
                        <a:pt x="0" y="8"/>
                      </a:lnTo>
                      <a:lnTo>
                        <a:pt x="1" y="8"/>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61" name="Freeform 577"/>
                <p:cNvSpPr>
                  <a:spLocks/>
                </p:cNvSpPr>
                <p:nvPr/>
              </p:nvSpPr>
              <p:spPr bwMode="auto">
                <a:xfrm>
                  <a:off x="4853" y="826"/>
                  <a:ext cx="2" cy="10"/>
                </a:xfrm>
                <a:custGeom>
                  <a:avLst/>
                  <a:gdLst/>
                  <a:ahLst/>
                  <a:cxnLst>
                    <a:cxn ang="0">
                      <a:pos x="1" y="9"/>
                    </a:cxn>
                    <a:cxn ang="0">
                      <a:pos x="1" y="0"/>
                    </a:cxn>
                    <a:cxn ang="0">
                      <a:pos x="0" y="0"/>
                    </a:cxn>
                    <a:cxn ang="0">
                      <a:pos x="0" y="9"/>
                    </a:cxn>
                    <a:cxn ang="0">
                      <a:pos x="1" y="9"/>
                    </a:cxn>
                  </a:cxnLst>
                  <a:rect l="0" t="0" r="r" b="b"/>
                  <a:pathLst>
                    <a:path w="2" h="10">
                      <a:moveTo>
                        <a:pt x="1" y="9"/>
                      </a:moveTo>
                      <a:lnTo>
                        <a:pt x="1" y="0"/>
                      </a:lnTo>
                      <a:lnTo>
                        <a:pt x="0" y="0"/>
                      </a:lnTo>
                      <a:lnTo>
                        <a:pt x="0" y="9"/>
                      </a:lnTo>
                      <a:lnTo>
                        <a:pt x="1" y="9"/>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62" name="Freeform 578"/>
                <p:cNvSpPr>
                  <a:spLocks/>
                </p:cNvSpPr>
                <p:nvPr/>
              </p:nvSpPr>
              <p:spPr bwMode="auto">
                <a:xfrm>
                  <a:off x="4853" y="839"/>
                  <a:ext cx="2" cy="3"/>
                </a:xfrm>
                <a:custGeom>
                  <a:avLst/>
                  <a:gdLst/>
                  <a:ahLst/>
                  <a:cxnLst>
                    <a:cxn ang="0">
                      <a:pos x="1" y="2"/>
                    </a:cxn>
                    <a:cxn ang="0">
                      <a:pos x="1" y="0"/>
                    </a:cxn>
                    <a:cxn ang="0">
                      <a:pos x="0" y="0"/>
                    </a:cxn>
                    <a:cxn ang="0">
                      <a:pos x="0" y="2"/>
                    </a:cxn>
                    <a:cxn ang="0">
                      <a:pos x="1" y="2"/>
                    </a:cxn>
                  </a:cxnLst>
                  <a:rect l="0" t="0" r="r" b="b"/>
                  <a:pathLst>
                    <a:path w="2" h="3">
                      <a:moveTo>
                        <a:pt x="1" y="2"/>
                      </a:moveTo>
                      <a:lnTo>
                        <a:pt x="1" y="0"/>
                      </a:lnTo>
                      <a:lnTo>
                        <a:pt x="0" y="0"/>
                      </a:lnTo>
                      <a:lnTo>
                        <a:pt x="0" y="2"/>
                      </a:lnTo>
                      <a:lnTo>
                        <a:pt x="1" y="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63" name="Freeform 579"/>
                <p:cNvSpPr>
                  <a:spLocks/>
                </p:cNvSpPr>
                <p:nvPr/>
              </p:nvSpPr>
              <p:spPr bwMode="auto">
                <a:xfrm>
                  <a:off x="4853" y="839"/>
                  <a:ext cx="2" cy="3"/>
                </a:xfrm>
                <a:custGeom>
                  <a:avLst/>
                  <a:gdLst/>
                  <a:ahLst/>
                  <a:cxnLst>
                    <a:cxn ang="0">
                      <a:pos x="1" y="2"/>
                    </a:cxn>
                    <a:cxn ang="0">
                      <a:pos x="1" y="0"/>
                    </a:cxn>
                    <a:cxn ang="0">
                      <a:pos x="0" y="0"/>
                    </a:cxn>
                    <a:cxn ang="0">
                      <a:pos x="0" y="2"/>
                    </a:cxn>
                    <a:cxn ang="0">
                      <a:pos x="1" y="2"/>
                    </a:cxn>
                  </a:cxnLst>
                  <a:rect l="0" t="0" r="r" b="b"/>
                  <a:pathLst>
                    <a:path w="2" h="3">
                      <a:moveTo>
                        <a:pt x="1" y="2"/>
                      </a:moveTo>
                      <a:lnTo>
                        <a:pt x="1" y="0"/>
                      </a:lnTo>
                      <a:lnTo>
                        <a:pt x="0" y="0"/>
                      </a:lnTo>
                      <a:lnTo>
                        <a:pt x="0" y="2"/>
                      </a:lnTo>
                      <a:lnTo>
                        <a:pt x="1"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64" name="Freeform 580"/>
                <p:cNvSpPr>
                  <a:spLocks/>
                </p:cNvSpPr>
                <p:nvPr/>
              </p:nvSpPr>
              <p:spPr bwMode="auto">
                <a:xfrm>
                  <a:off x="4853" y="836"/>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65" name="Freeform 581"/>
                <p:cNvSpPr>
                  <a:spLocks/>
                </p:cNvSpPr>
                <p:nvPr/>
              </p:nvSpPr>
              <p:spPr bwMode="auto">
                <a:xfrm>
                  <a:off x="4853" y="836"/>
                  <a:ext cx="3" cy="2"/>
                </a:xfrm>
                <a:custGeom>
                  <a:avLst/>
                  <a:gdLst/>
                  <a:ahLst/>
                  <a:cxnLst>
                    <a:cxn ang="0">
                      <a:pos x="2" y="1"/>
                    </a:cxn>
                    <a:cxn ang="0">
                      <a:pos x="2" y="0"/>
                    </a:cxn>
                    <a:cxn ang="0">
                      <a:pos x="0" y="0"/>
                    </a:cxn>
                    <a:cxn ang="0">
                      <a:pos x="0" y="1"/>
                    </a:cxn>
                    <a:cxn ang="0">
                      <a:pos x="2" y="1"/>
                    </a:cxn>
                  </a:cxnLst>
                  <a:rect l="0" t="0" r="r" b="b"/>
                  <a:pathLst>
                    <a:path w="3" h="2">
                      <a:moveTo>
                        <a:pt x="2" y="1"/>
                      </a:moveTo>
                      <a:lnTo>
                        <a:pt x="2" y="0"/>
                      </a:lnTo>
                      <a:lnTo>
                        <a:pt x="0" y="0"/>
                      </a:lnTo>
                      <a:lnTo>
                        <a:pt x="0" y="1"/>
                      </a:lnTo>
                      <a:lnTo>
                        <a:pt x="2"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66" name="Freeform 582"/>
                <p:cNvSpPr>
                  <a:spLocks/>
                </p:cNvSpPr>
                <p:nvPr/>
              </p:nvSpPr>
              <p:spPr bwMode="auto">
                <a:xfrm>
                  <a:off x="4853" y="837"/>
                  <a:ext cx="2" cy="3"/>
                </a:xfrm>
                <a:custGeom>
                  <a:avLst/>
                  <a:gdLst/>
                  <a:ahLst/>
                  <a:cxnLst>
                    <a:cxn ang="0">
                      <a:pos x="1" y="0"/>
                    </a:cxn>
                    <a:cxn ang="0">
                      <a:pos x="1" y="2"/>
                    </a:cxn>
                    <a:cxn ang="0">
                      <a:pos x="0" y="2"/>
                    </a:cxn>
                    <a:cxn ang="0">
                      <a:pos x="0" y="0"/>
                    </a:cxn>
                    <a:cxn ang="0">
                      <a:pos x="1" y="0"/>
                    </a:cxn>
                  </a:cxnLst>
                  <a:rect l="0" t="0" r="r" b="b"/>
                  <a:pathLst>
                    <a:path w="2" h="3">
                      <a:moveTo>
                        <a:pt x="1" y="0"/>
                      </a:moveTo>
                      <a:lnTo>
                        <a:pt x="1" y="2"/>
                      </a:lnTo>
                      <a:lnTo>
                        <a:pt x="0" y="2"/>
                      </a:lnTo>
                      <a:lnTo>
                        <a:pt x="0" y="0"/>
                      </a:lnTo>
                      <a:lnTo>
                        <a:pt x="1"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67" name="Freeform 583"/>
                <p:cNvSpPr>
                  <a:spLocks/>
                </p:cNvSpPr>
                <p:nvPr/>
              </p:nvSpPr>
              <p:spPr bwMode="auto">
                <a:xfrm>
                  <a:off x="4853" y="837"/>
                  <a:ext cx="2" cy="3"/>
                </a:xfrm>
                <a:custGeom>
                  <a:avLst/>
                  <a:gdLst/>
                  <a:ahLst/>
                  <a:cxnLst>
                    <a:cxn ang="0">
                      <a:pos x="1" y="0"/>
                    </a:cxn>
                    <a:cxn ang="0">
                      <a:pos x="1" y="2"/>
                    </a:cxn>
                    <a:cxn ang="0">
                      <a:pos x="0" y="2"/>
                    </a:cxn>
                    <a:cxn ang="0">
                      <a:pos x="0" y="0"/>
                    </a:cxn>
                    <a:cxn ang="0">
                      <a:pos x="1" y="0"/>
                    </a:cxn>
                  </a:cxnLst>
                  <a:rect l="0" t="0" r="r" b="b"/>
                  <a:pathLst>
                    <a:path w="2" h="3">
                      <a:moveTo>
                        <a:pt x="1" y="0"/>
                      </a:moveTo>
                      <a:lnTo>
                        <a:pt x="1" y="2"/>
                      </a:lnTo>
                      <a:lnTo>
                        <a:pt x="0" y="2"/>
                      </a:lnTo>
                      <a:lnTo>
                        <a:pt x="0" y="0"/>
                      </a:lnTo>
                      <a:lnTo>
                        <a:pt x="1"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68" name="Freeform 584"/>
                <p:cNvSpPr>
                  <a:spLocks/>
                </p:cNvSpPr>
                <p:nvPr/>
              </p:nvSpPr>
              <p:spPr bwMode="auto">
                <a:xfrm>
                  <a:off x="4853" y="825"/>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69" name="Freeform 585"/>
                <p:cNvSpPr>
                  <a:spLocks/>
                </p:cNvSpPr>
                <p:nvPr/>
              </p:nvSpPr>
              <p:spPr bwMode="auto">
                <a:xfrm>
                  <a:off x="4853" y="825"/>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170" name="Freeform 586"/>
                <p:cNvSpPr>
                  <a:spLocks/>
                </p:cNvSpPr>
                <p:nvPr/>
              </p:nvSpPr>
              <p:spPr bwMode="auto">
                <a:xfrm>
                  <a:off x="4851" y="822"/>
                  <a:ext cx="6" cy="1"/>
                </a:xfrm>
                <a:custGeom>
                  <a:avLst/>
                  <a:gdLst/>
                  <a:ahLst/>
                  <a:cxnLst>
                    <a:cxn ang="0">
                      <a:pos x="0" y="0"/>
                    </a:cxn>
                    <a:cxn ang="0">
                      <a:pos x="4" y="0"/>
                    </a:cxn>
                    <a:cxn ang="0">
                      <a:pos x="5" y="0"/>
                    </a:cxn>
                    <a:cxn ang="0">
                      <a:pos x="0" y="0"/>
                    </a:cxn>
                  </a:cxnLst>
                  <a:rect l="0" t="0" r="r" b="b"/>
                  <a:pathLst>
                    <a:path w="6" h="1">
                      <a:moveTo>
                        <a:pt x="0" y="0"/>
                      </a:moveTo>
                      <a:lnTo>
                        <a:pt x="4" y="0"/>
                      </a:lnTo>
                      <a:lnTo>
                        <a:pt x="5"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71" name="Freeform 587"/>
                <p:cNvSpPr>
                  <a:spLocks/>
                </p:cNvSpPr>
                <p:nvPr/>
              </p:nvSpPr>
              <p:spPr bwMode="auto">
                <a:xfrm>
                  <a:off x="4851" y="822"/>
                  <a:ext cx="7" cy="2"/>
                </a:xfrm>
                <a:custGeom>
                  <a:avLst/>
                  <a:gdLst/>
                  <a:ahLst/>
                  <a:cxnLst>
                    <a:cxn ang="0">
                      <a:pos x="0" y="1"/>
                    </a:cxn>
                    <a:cxn ang="0">
                      <a:pos x="5" y="1"/>
                    </a:cxn>
                    <a:cxn ang="0">
                      <a:pos x="6" y="0"/>
                    </a:cxn>
                  </a:cxnLst>
                  <a:rect l="0" t="0" r="r" b="b"/>
                  <a:pathLst>
                    <a:path w="7" h="2">
                      <a:moveTo>
                        <a:pt x="0" y="1"/>
                      </a:moveTo>
                      <a:lnTo>
                        <a:pt x="5" y="1"/>
                      </a:lnTo>
                      <a:lnTo>
                        <a:pt x="6" y="0"/>
                      </a:lnTo>
                    </a:path>
                  </a:pathLst>
                </a:custGeom>
                <a:solidFill>
                  <a:schemeClr val="tx1"/>
                </a:solidFill>
                <a:ln w="12700" cap="rnd" cmpd="sng">
                  <a:solidFill>
                    <a:srgbClr val="FFFFFF"/>
                  </a:solidFill>
                  <a:prstDash val="solid"/>
                  <a:round/>
                  <a:headEnd type="none" w="med" len="med"/>
                  <a:tailEnd type="none" w="med" len="med"/>
                </a:ln>
                <a:effectLst/>
              </p:spPr>
              <p:txBody>
                <a:bodyPr/>
                <a:lstStyle/>
                <a:p>
                  <a:endParaRPr lang="en-US"/>
                </a:p>
              </p:txBody>
            </p:sp>
            <p:sp>
              <p:nvSpPr>
                <p:cNvPr id="324172" name="Freeform 588"/>
                <p:cNvSpPr>
                  <a:spLocks/>
                </p:cNvSpPr>
                <p:nvPr/>
              </p:nvSpPr>
              <p:spPr bwMode="auto">
                <a:xfrm>
                  <a:off x="4851" y="819"/>
                  <a:ext cx="5" cy="4"/>
                </a:xfrm>
                <a:custGeom>
                  <a:avLst/>
                  <a:gdLst/>
                  <a:ahLst/>
                  <a:cxnLst>
                    <a:cxn ang="0">
                      <a:pos x="4" y="3"/>
                    </a:cxn>
                    <a:cxn ang="0">
                      <a:pos x="4" y="3"/>
                    </a:cxn>
                    <a:cxn ang="0">
                      <a:pos x="4" y="2"/>
                    </a:cxn>
                    <a:cxn ang="0">
                      <a:pos x="4" y="2"/>
                    </a:cxn>
                    <a:cxn ang="0">
                      <a:pos x="4" y="1"/>
                    </a:cxn>
                    <a:cxn ang="0">
                      <a:pos x="3" y="1"/>
                    </a:cxn>
                    <a:cxn ang="0">
                      <a:pos x="3" y="0"/>
                    </a:cxn>
                    <a:cxn ang="0">
                      <a:pos x="3" y="0"/>
                    </a:cxn>
                    <a:cxn ang="0">
                      <a:pos x="2" y="0"/>
                    </a:cxn>
                    <a:cxn ang="0">
                      <a:pos x="1" y="0"/>
                    </a:cxn>
                    <a:cxn ang="0">
                      <a:pos x="1" y="0"/>
                    </a:cxn>
                    <a:cxn ang="0">
                      <a:pos x="0" y="1"/>
                    </a:cxn>
                    <a:cxn ang="0">
                      <a:pos x="0" y="1"/>
                    </a:cxn>
                    <a:cxn ang="0">
                      <a:pos x="0" y="2"/>
                    </a:cxn>
                    <a:cxn ang="0">
                      <a:pos x="0" y="2"/>
                    </a:cxn>
                    <a:cxn ang="0">
                      <a:pos x="0" y="3"/>
                    </a:cxn>
                    <a:cxn ang="0">
                      <a:pos x="0" y="3"/>
                    </a:cxn>
                    <a:cxn ang="0">
                      <a:pos x="4" y="3"/>
                    </a:cxn>
                  </a:cxnLst>
                  <a:rect l="0" t="0" r="r" b="b"/>
                  <a:pathLst>
                    <a:path w="5" h="4">
                      <a:moveTo>
                        <a:pt x="4" y="3"/>
                      </a:moveTo>
                      <a:lnTo>
                        <a:pt x="4" y="3"/>
                      </a:lnTo>
                      <a:lnTo>
                        <a:pt x="4" y="2"/>
                      </a:lnTo>
                      <a:lnTo>
                        <a:pt x="4" y="2"/>
                      </a:lnTo>
                      <a:lnTo>
                        <a:pt x="4" y="1"/>
                      </a:lnTo>
                      <a:lnTo>
                        <a:pt x="3" y="1"/>
                      </a:lnTo>
                      <a:lnTo>
                        <a:pt x="3" y="0"/>
                      </a:lnTo>
                      <a:lnTo>
                        <a:pt x="3" y="0"/>
                      </a:lnTo>
                      <a:lnTo>
                        <a:pt x="2" y="0"/>
                      </a:lnTo>
                      <a:lnTo>
                        <a:pt x="1" y="0"/>
                      </a:lnTo>
                      <a:lnTo>
                        <a:pt x="1" y="0"/>
                      </a:lnTo>
                      <a:lnTo>
                        <a:pt x="0" y="1"/>
                      </a:lnTo>
                      <a:lnTo>
                        <a:pt x="0" y="1"/>
                      </a:lnTo>
                      <a:lnTo>
                        <a:pt x="0" y="2"/>
                      </a:lnTo>
                      <a:lnTo>
                        <a:pt x="0" y="2"/>
                      </a:lnTo>
                      <a:lnTo>
                        <a:pt x="0" y="3"/>
                      </a:lnTo>
                      <a:lnTo>
                        <a:pt x="0" y="3"/>
                      </a:lnTo>
                      <a:lnTo>
                        <a:pt x="4" y="3"/>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73" name="Freeform 589"/>
                <p:cNvSpPr>
                  <a:spLocks/>
                </p:cNvSpPr>
                <p:nvPr/>
              </p:nvSpPr>
              <p:spPr bwMode="auto">
                <a:xfrm>
                  <a:off x="4851" y="819"/>
                  <a:ext cx="6" cy="5"/>
                </a:xfrm>
                <a:custGeom>
                  <a:avLst/>
                  <a:gdLst/>
                  <a:ahLst/>
                  <a:cxnLst>
                    <a:cxn ang="0">
                      <a:pos x="5" y="4"/>
                    </a:cxn>
                    <a:cxn ang="0">
                      <a:pos x="5" y="3"/>
                    </a:cxn>
                    <a:cxn ang="0">
                      <a:pos x="5" y="3"/>
                    </a:cxn>
                    <a:cxn ang="0">
                      <a:pos x="5" y="2"/>
                    </a:cxn>
                    <a:cxn ang="0">
                      <a:pos x="5" y="2"/>
                    </a:cxn>
                    <a:cxn ang="0">
                      <a:pos x="4" y="1"/>
                    </a:cxn>
                    <a:cxn ang="0">
                      <a:pos x="4" y="0"/>
                    </a:cxn>
                    <a:cxn ang="0">
                      <a:pos x="3" y="0"/>
                    </a:cxn>
                    <a:cxn ang="0">
                      <a:pos x="2" y="0"/>
                    </a:cxn>
                    <a:cxn ang="0">
                      <a:pos x="1" y="0"/>
                    </a:cxn>
                    <a:cxn ang="0">
                      <a:pos x="1" y="0"/>
                    </a:cxn>
                    <a:cxn ang="0">
                      <a:pos x="0" y="1"/>
                    </a:cxn>
                    <a:cxn ang="0">
                      <a:pos x="0" y="2"/>
                    </a:cxn>
                    <a:cxn ang="0">
                      <a:pos x="0" y="2"/>
                    </a:cxn>
                    <a:cxn ang="0">
                      <a:pos x="0" y="3"/>
                    </a:cxn>
                    <a:cxn ang="0">
                      <a:pos x="0" y="3"/>
                    </a:cxn>
                    <a:cxn ang="0">
                      <a:pos x="0" y="4"/>
                    </a:cxn>
                    <a:cxn ang="0">
                      <a:pos x="5" y="4"/>
                    </a:cxn>
                  </a:cxnLst>
                  <a:rect l="0" t="0" r="r" b="b"/>
                  <a:pathLst>
                    <a:path w="6" h="5">
                      <a:moveTo>
                        <a:pt x="5" y="4"/>
                      </a:moveTo>
                      <a:lnTo>
                        <a:pt x="5" y="3"/>
                      </a:lnTo>
                      <a:lnTo>
                        <a:pt x="5" y="3"/>
                      </a:lnTo>
                      <a:lnTo>
                        <a:pt x="5" y="2"/>
                      </a:lnTo>
                      <a:lnTo>
                        <a:pt x="5" y="2"/>
                      </a:lnTo>
                      <a:lnTo>
                        <a:pt x="4" y="1"/>
                      </a:lnTo>
                      <a:lnTo>
                        <a:pt x="4" y="0"/>
                      </a:lnTo>
                      <a:lnTo>
                        <a:pt x="3" y="0"/>
                      </a:lnTo>
                      <a:lnTo>
                        <a:pt x="2" y="0"/>
                      </a:lnTo>
                      <a:lnTo>
                        <a:pt x="1" y="0"/>
                      </a:lnTo>
                      <a:lnTo>
                        <a:pt x="1" y="0"/>
                      </a:lnTo>
                      <a:lnTo>
                        <a:pt x="0" y="1"/>
                      </a:lnTo>
                      <a:lnTo>
                        <a:pt x="0" y="2"/>
                      </a:lnTo>
                      <a:lnTo>
                        <a:pt x="0" y="2"/>
                      </a:lnTo>
                      <a:lnTo>
                        <a:pt x="0" y="3"/>
                      </a:lnTo>
                      <a:lnTo>
                        <a:pt x="0" y="3"/>
                      </a:lnTo>
                      <a:lnTo>
                        <a:pt x="0" y="4"/>
                      </a:lnTo>
                      <a:lnTo>
                        <a:pt x="5" y="4"/>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74" name="Freeform 590"/>
                <p:cNvSpPr>
                  <a:spLocks/>
                </p:cNvSpPr>
                <p:nvPr/>
              </p:nvSpPr>
              <p:spPr bwMode="auto">
                <a:xfrm>
                  <a:off x="4853" y="823"/>
                  <a:ext cx="2" cy="2"/>
                </a:xfrm>
                <a:custGeom>
                  <a:avLst/>
                  <a:gdLst/>
                  <a:ahLst/>
                  <a:cxnLst>
                    <a:cxn ang="0">
                      <a:pos x="1" y="1"/>
                    </a:cxn>
                    <a:cxn ang="0">
                      <a:pos x="1" y="0"/>
                    </a:cxn>
                    <a:cxn ang="0">
                      <a:pos x="0" y="0"/>
                    </a:cxn>
                    <a:cxn ang="0">
                      <a:pos x="0" y="1"/>
                    </a:cxn>
                    <a:cxn ang="0">
                      <a:pos x="1" y="1"/>
                    </a:cxn>
                  </a:cxnLst>
                  <a:rect l="0" t="0" r="r" b="b"/>
                  <a:pathLst>
                    <a:path w="2" h="2">
                      <a:moveTo>
                        <a:pt x="1" y="1"/>
                      </a:moveTo>
                      <a:lnTo>
                        <a:pt x="1" y="0"/>
                      </a:lnTo>
                      <a:lnTo>
                        <a:pt x="0" y="0"/>
                      </a:lnTo>
                      <a:lnTo>
                        <a:pt x="0" y="1"/>
                      </a:lnTo>
                      <a:lnTo>
                        <a:pt x="1"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75" name="Freeform 591"/>
                <p:cNvSpPr>
                  <a:spLocks/>
                </p:cNvSpPr>
                <p:nvPr/>
              </p:nvSpPr>
              <p:spPr bwMode="auto">
                <a:xfrm>
                  <a:off x="4853" y="823"/>
                  <a:ext cx="2" cy="3"/>
                </a:xfrm>
                <a:custGeom>
                  <a:avLst/>
                  <a:gdLst/>
                  <a:ahLst/>
                  <a:cxnLst>
                    <a:cxn ang="0">
                      <a:pos x="1" y="2"/>
                    </a:cxn>
                    <a:cxn ang="0">
                      <a:pos x="1" y="0"/>
                    </a:cxn>
                    <a:cxn ang="0">
                      <a:pos x="0" y="0"/>
                    </a:cxn>
                    <a:cxn ang="0">
                      <a:pos x="0" y="2"/>
                    </a:cxn>
                    <a:cxn ang="0">
                      <a:pos x="1" y="2"/>
                    </a:cxn>
                  </a:cxnLst>
                  <a:rect l="0" t="0" r="r" b="b"/>
                  <a:pathLst>
                    <a:path w="2" h="3">
                      <a:moveTo>
                        <a:pt x="1" y="2"/>
                      </a:moveTo>
                      <a:lnTo>
                        <a:pt x="1" y="0"/>
                      </a:lnTo>
                      <a:lnTo>
                        <a:pt x="0" y="0"/>
                      </a:lnTo>
                      <a:lnTo>
                        <a:pt x="0" y="2"/>
                      </a:lnTo>
                      <a:lnTo>
                        <a:pt x="1"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76" name="Freeform 592"/>
                <p:cNvSpPr>
                  <a:spLocks/>
                </p:cNvSpPr>
                <p:nvPr/>
              </p:nvSpPr>
              <p:spPr bwMode="auto">
                <a:xfrm>
                  <a:off x="4848" y="833"/>
                  <a:ext cx="3" cy="2"/>
                </a:xfrm>
                <a:custGeom>
                  <a:avLst/>
                  <a:gdLst/>
                  <a:ahLst/>
                  <a:cxnLst>
                    <a:cxn ang="0">
                      <a:pos x="2" y="1"/>
                    </a:cxn>
                    <a:cxn ang="0">
                      <a:pos x="2" y="0"/>
                    </a:cxn>
                    <a:cxn ang="0">
                      <a:pos x="0" y="0"/>
                    </a:cxn>
                    <a:cxn ang="0">
                      <a:pos x="0" y="1"/>
                    </a:cxn>
                    <a:cxn ang="0">
                      <a:pos x="2" y="1"/>
                    </a:cxn>
                  </a:cxnLst>
                  <a:rect l="0" t="0" r="r" b="b"/>
                  <a:pathLst>
                    <a:path w="3" h="2">
                      <a:moveTo>
                        <a:pt x="2" y="1"/>
                      </a:moveTo>
                      <a:lnTo>
                        <a:pt x="2" y="0"/>
                      </a:lnTo>
                      <a:lnTo>
                        <a:pt x="0" y="0"/>
                      </a:lnTo>
                      <a:lnTo>
                        <a:pt x="0" y="1"/>
                      </a:lnTo>
                      <a:lnTo>
                        <a:pt x="2"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77" name="Freeform 593"/>
                <p:cNvSpPr>
                  <a:spLocks/>
                </p:cNvSpPr>
                <p:nvPr/>
              </p:nvSpPr>
              <p:spPr bwMode="auto">
                <a:xfrm>
                  <a:off x="4848" y="833"/>
                  <a:ext cx="4" cy="3"/>
                </a:xfrm>
                <a:custGeom>
                  <a:avLst/>
                  <a:gdLst/>
                  <a:ahLst/>
                  <a:cxnLst>
                    <a:cxn ang="0">
                      <a:pos x="3" y="2"/>
                    </a:cxn>
                    <a:cxn ang="0">
                      <a:pos x="3" y="0"/>
                    </a:cxn>
                    <a:cxn ang="0">
                      <a:pos x="0" y="0"/>
                    </a:cxn>
                    <a:cxn ang="0">
                      <a:pos x="0" y="2"/>
                    </a:cxn>
                    <a:cxn ang="0">
                      <a:pos x="3" y="2"/>
                    </a:cxn>
                  </a:cxnLst>
                  <a:rect l="0" t="0" r="r" b="b"/>
                  <a:pathLst>
                    <a:path w="4" h="3">
                      <a:moveTo>
                        <a:pt x="3" y="2"/>
                      </a:moveTo>
                      <a:lnTo>
                        <a:pt x="3" y="0"/>
                      </a:lnTo>
                      <a:lnTo>
                        <a:pt x="0" y="0"/>
                      </a:lnTo>
                      <a:lnTo>
                        <a:pt x="0" y="2"/>
                      </a:lnTo>
                      <a:lnTo>
                        <a:pt x="3"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78" name="Line 594"/>
                <p:cNvSpPr>
                  <a:spLocks noChangeShapeType="1"/>
                </p:cNvSpPr>
                <p:nvPr/>
              </p:nvSpPr>
              <p:spPr bwMode="auto">
                <a:xfrm>
                  <a:off x="4848" y="833"/>
                  <a:ext cx="3" cy="0"/>
                </a:xfrm>
                <a:prstGeom prst="line">
                  <a:avLst/>
                </a:prstGeom>
                <a:noFill/>
                <a:ln w="12700">
                  <a:noFill/>
                  <a:round/>
                  <a:headEnd/>
                  <a:tailEnd/>
                </a:ln>
                <a:effectLst/>
              </p:spPr>
              <p:txBody>
                <a:bodyPr wrap="none" anchor="ctr"/>
                <a:lstStyle/>
                <a:p>
                  <a:endParaRPr lang="en-US"/>
                </a:p>
              </p:txBody>
            </p:sp>
            <p:sp>
              <p:nvSpPr>
                <p:cNvPr id="324179" name="Line 595"/>
                <p:cNvSpPr>
                  <a:spLocks noChangeShapeType="1"/>
                </p:cNvSpPr>
                <p:nvPr/>
              </p:nvSpPr>
              <p:spPr bwMode="auto">
                <a:xfrm>
                  <a:off x="4848" y="833"/>
                  <a:ext cx="3" cy="0"/>
                </a:xfrm>
                <a:prstGeom prst="line">
                  <a:avLst/>
                </a:prstGeom>
                <a:noFill/>
                <a:ln w="12700">
                  <a:solidFill>
                    <a:srgbClr val="FFFFFF"/>
                  </a:solidFill>
                  <a:round/>
                  <a:headEnd/>
                  <a:tailEnd/>
                </a:ln>
                <a:effectLst/>
              </p:spPr>
              <p:txBody>
                <a:bodyPr wrap="none" anchor="ctr"/>
                <a:lstStyle/>
                <a:p>
                  <a:endParaRPr lang="en-US"/>
                </a:p>
              </p:txBody>
            </p:sp>
            <p:sp>
              <p:nvSpPr>
                <p:cNvPr id="324180" name="Line 596"/>
                <p:cNvSpPr>
                  <a:spLocks noChangeShapeType="1"/>
                </p:cNvSpPr>
                <p:nvPr/>
              </p:nvSpPr>
              <p:spPr bwMode="auto">
                <a:xfrm>
                  <a:off x="4849" y="831"/>
                  <a:ext cx="0" cy="2"/>
                </a:xfrm>
                <a:prstGeom prst="line">
                  <a:avLst/>
                </a:prstGeom>
                <a:noFill/>
                <a:ln w="12700">
                  <a:solidFill>
                    <a:srgbClr val="000000"/>
                  </a:solidFill>
                  <a:round/>
                  <a:headEnd/>
                  <a:tailEnd/>
                </a:ln>
                <a:effectLst/>
              </p:spPr>
              <p:txBody>
                <a:bodyPr wrap="none" anchor="ctr"/>
                <a:lstStyle/>
                <a:p>
                  <a:endParaRPr lang="en-US"/>
                </a:p>
              </p:txBody>
            </p:sp>
            <p:sp>
              <p:nvSpPr>
                <p:cNvPr id="324181" name="Freeform 597"/>
                <p:cNvSpPr>
                  <a:spLocks/>
                </p:cNvSpPr>
                <p:nvPr/>
              </p:nvSpPr>
              <p:spPr bwMode="auto">
                <a:xfrm>
                  <a:off x="4848" y="830"/>
                  <a:ext cx="3" cy="2"/>
                </a:xfrm>
                <a:custGeom>
                  <a:avLst/>
                  <a:gdLst/>
                  <a:ahLst/>
                  <a:cxnLst>
                    <a:cxn ang="0">
                      <a:pos x="2" y="1"/>
                    </a:cxn>
                    <a:cxn ang="0">
                      <a:pos x="2" y="0"/>
                    </a:cxn>
                    <a:cxn ang="0">
                      <a:pos x="0" y="0"/>
                    </a:cxn>
                    <a:cxn ang="0">
                      <a:pos x="0" y="1"/>
                    </a:cxn>
                    <a:cxn ang="0">
                      <a:pos x="2" y="1"/>
                    </a:cxn>
                  </a:cxnLst>
                  <a:rect l="0" t="0" r="r" b="b"/>
                  <a:pathLst>
                    <a:path w="3" h="2">
                      <a:moveTo>
                        <a:pt x="2" y="1"/>
                      </a:moveTo>
                      <a:lnTo>
                        <a:pt x="2" y="0"/>
                      </a:lnTo>
                      <a:lnTo>
                        <a:pt x="0" y="0"/>
                      </a:lnTo>
                      <a:lnTo>
                        <a:pt x="0" y="1"/>
                      </a:lnTo>
                      <a:lnTo>
                        <a:pt x="2"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82" name="Freeform 598"/>
                <p:cNvSpPr>
                  <a:spLocks/>
                </p:cNvSpPr>
                <p:nvPr/>
              </p:nvSpPr>
              <p:spPr bwMode="auto">
                <a:xfrm>
                  <a:off x="4848" y="830"/>
                  <a:ext cx="4" cy="2"/>
                </a:xfrm>
                <a:custGeom>
                  <a:avLst/>
                  <a:gdLst/>
                  <a:ahLst/>
                  <a:cxnLst>
                    <a:cxn ang="0">
                      <a:pos x="3" y="1"/>
                    </a:cxn>
                    <a:cxn ang="0">
                      <a:pos x="3" y="0"/>
                    </a:cxn>
                    <a:cxn ang="0">
                      <a:pos x="0" y="0"/>
                    </a:cxn>
                    <a:cxn ang="0">
                      <a:pos x="0" y="1"/>
                    </a:cxn>
                    <a:cxn ang="0">
                      <a:pos x="3" y="1"/>
                    </a:cxn>
                  </a:cxnLst>
                  <a:rect l="0" t="0" r="r" b="b"/>
                  <a:pathLst>
                    <a:path w="4" h="2">
                      <a:moveTo>
                        <a:pt x="3" y="1"/>
                      </a:moveTo>
                      <a:lnTo>
                        <a:pt x="3" y="0"/>
                      </a:lnTo>
                      <a:lnTo>
                        <a:pt x="0" y="0"/>
                      </a:lnTo>
                      <a:lnTo>
                        <a:pt x="0" y="1"/>
                      </a:lnTo>
                      <a:lnTo>
                        <a:pt x="3"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83" name="Line 599"/>
                <p:cNvSpPr>
                  <a:spLocks noChangeShapeType="1"/>
                </p:cNvSpPr>
                <p:nvPr/>
              </p:nvSpPr>
              <p:spPr bwMode="auto">
                <a:xfrm>
                  <a:off x="4862" y="854"/>
                  <a:ext cx="0" cy="30"/>
                </a:xfrm>
                <a:prstGeom prst="line">
                  <a:avLst/>
                </a:prstGeom>
                <a:noFill/>
                <a:ln w="12700">
                  <a:noFill/>
                  <a:round/>
                  <a:headEnd/>
                  <a:tailEnd/>
                </a:ln>
                <a:effectLst/>
              </p:spPr>
              <p:txBody>
                <a:bodyPr wrap="none" anchor="ctr"/>
                <a:lstStyle/>
                <a:p>
                  <a:endParaRPr lang="en-US"/>
                </a:p>
              </p:txBody>
            </p:sp>
            <p:sp>
              <p:nvSpPr>
                <p:cNvPr id="324184" name="Line 600"/>
                <p:cNvSpPr>
                  <a:spLocks noChangeShapeType="1"/>
                </p:cNvSpPr>
                <p:nvPr/>
              </p:nvSpPr>
              <p:spPr bwMode="auto">
                <a:xfrm>
                  <a:off x="4862" y="858"/>
                  <a:ext cx="0" cy="22"/>
                </a:xfrm>
                <a:prstGeom prst="line">
                  <a:avLst/>
                </a:prstGeom>
                <a:noFill/>
                <a:ln w="12700">
                  <a:solidFill>
                    <a:srgbClr val="000000"/>
                  </a:solidFill>
                  <a:round/>
                  <a:headEnd/>
                  <a:tailEnd/>
                </a:ln>
                <a:effectLst/>
              </p:spPr>
              <p:txBody>
                <a:bodyPr wrap="none" anchor="ctr"/>
                <a:lstStyle/>
                <a:p>
                  <a:endParaRPr lang="en-US"/>
                </a:p>
              </p:txBody>
            </p:sp>
            <p:sp>
              <p:nvSpPr>
                <p:cNvPr id="324185" name="Freeform 601"/>
                <p:cNvSpPr>
                  <a:spLocks/>
                </p:cNvSpPr>
                <p:nvPr/>
              </p:nvSpPr>
              <p:spPr bwMode="auto">
                <a:xfrm>
                  <a:off x="4848" y="854"/>
                  <a:ext cx="7" cy="30"/>
                </a:xfrm>
                <a:custGeom>
                  <a:avLst/>
                  <a:gdLst/>
                  <a:ahLst/>
                  <a:cxnLst>
                    <a:cxn ang="0">
                      <a:pos x="1" y="29"/>
                    </a:cxn>
                    <a:cxn ang="0">
                      <a:pos x="6" y="0"/>
                    </a:cxn>
                    <a:cxn ang="0">
                      <a:pos x="5" y="0"/>
                    </a:cxn>
                    <a:cxn ang="0">
                      <a:pos x="0" y="29"/>
                    </a:cxn>
                    <a:cxn ang="0">
                      <a:pos x="1" y="29"/>
                    </a:cxn>
                  </a:cxnLst>
                  <a:rect l="0" t="0" r="r" b="b"/>
                  <a:pathLst>
                    <a:path w="7" h="30">
                      <a:moveTo>
                        <a:pt x="1" y="29"/>
                      </a:moveTo>
                      <a:lnTo>
                        <a:pt x="6" y="0"/>
                      </a:lnTo>
                      <a:lnTo>
                        <a:pt x="5" y="0"/>
                      </a:lnTo>
                      <a:lnTo>
                        <a:pt x="0" y="29"/>
                      </a:lnTo>
                      <a:lnTo>
                        <a:pt x="1" y="29"/>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86" name="Freeform 602"/>
                <p:cNvSpPr>
                  <a:spLocks/>
                </p:cNvSpPr>
                <p:nvPr/>
              </p:nvSpPr>
              <p:spPr bwMode="auto">
                <a:xfrm>
                  <a:off x="4848" y="854"/>
                  <a:ext cx="8" cy="31"/>
                </a:xfrm>
                <a:custGeom>
                  <a:avLst/>
                  <a:gdLst/>
                  <a:ahLst/>
                  <a:cxnLst>
                    <a:cxn ang="0">
                      <a:pos x="1" y="30"/>
                    </a:cxn>
                    <a:cxn ang="0">
                      <a:pos x="7" y="0"/>
                    </a:cxn>
                    <a:cxn ang="0">
                      <a:pos x="6" y="0"/>
                    </a:cxn>
                    <a:cxn ang="0">
                      <a:pos x="0" y="30"/>
                    </a:cxn>
                    <a:cxn ang="0">
                      <a:pos x="1" y="30"/>
                    </a:cxn>
                  </a:cxnLst>
                  <a:rect l="0" t="0" r="r" b="b"/>
                  <a:pathLst>
                    <a:path w="8" h="31">
                      <a:moveTo>
                        <a:pt x="1" y="30"/>
                      </a:moveTo>
                      <a:lnTo>
                        <a:pt x="7" y="0"/>
                      </a:lnTo>
                      <a:lnTo>
                        <a:pt x="6" y="0"/>
                      </a:lnTo>
                      <a:lnTo>
                        <a:pt x="0" y="30"/>
                      </a:lnTo>
                      <a:lnTo>
                        <a:pt x="1" y="3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87" name="Freeform 603"/>
                <p:cNvSpPr>
                  <a:spLocks/>
                </p:cNvSpPr>
                <p:nvPr/>
              </p:nvSpPr>
              <p:spPr bwMode="auto">
                <a:xfrm>
                  <a:off x="4842" y="863"/>
                  <a:ext cx="20" cy="2"/>
                </a:xfrm>
                <a:custGeom>
                  <a:avLst/>
                  <a:gdLst/>
                  <a:ahLst/>
                  <a:cxnLst>
                    <a:cxn ang="0">
                      <a:pos x="19" y="1"/>
                    </a:cxn>
                    <a:cxn ang="0">
                      <a:pos x="0" y="1"/>
                    </a:cxn>
                    <a:cxn ang="0">
                      <a:pos x="0" y="0"/>
                    </a:cxn>
                    <a:cxn ang="0">
                      <a:pos x="19" y="0"/>
                    </a:cxn>
                    <a:cxn ang="0">
                      <a:pos x="19" y="1"/>
                    </a:cxn>
                  </a:cxnLst>
                  <a:rect l="0" t="0" r="r" b="b"/>
                  <a:pathLst>
                    <a:path w="20" h="2">
                      <a:moveTo>
                        <a:pt x="19" y="1"/>
                      </a:moveTo>
                      <a:lnTo>
                        <a:pt x="0" y="1"/>
                      </a:lnTo>
                      <a:lnTo>
                        <a:pt x="0" y="0"/>
                      </a:lnTo>
                      <a:lnTo>
                        <a:pt x="19" y="0"/>
                      </a:lnTo>
                      <a:lnTo>
                        <a:pt x="19"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88" name="Freeform 604"/>
                <p:cNvSpPr>
                  <a:spLocks/>
                </p:cNvSpPr>
                <p:nvPr/>
              </p:nvSpPr>
              <p:spPr bwMode="auto">
                <a:xfrm>
                  <a:off x="4842" y="863"/>
                  <a:ext cx="21" cy="2"/>
                </a:xfrm>
                <a:custGeom>
                  <a:avLst/>
                  <a:gdLst/>
                  <a:ahLst/>
                  <a:cxnLst>
                    <a:cxn ang="0">
                      <a:pos x="20" y="1"/>
                    </a:cxn>
                    <a:cxn ang="0">
                      <a:pos x="0" y="1"/>
                    </a:cxn>
                    <a:cxn ang="0">
                      <a:pos x="0" y="0"/>
                    </a:cxn>
                    <a:cxn ang="0">
                      <a:pos x="20" y="0"/>
                    </a:cxn>
                    <a:cxn ang="0">
                      <a:pos x="20" y="1"/>
                    </a:cxn>
                  </a:cxnLst>
                  <a:rect l="0" t="0" r="r" b="b"/>
                  <a:pathLst>
                    <a:path w="21" h="2">
                      <a:moveTo>
                        <a:pt x="20" y="1"/>
                      </a:moveTo>
                      <a:lnTo>
                        <a:pt x="0" y="1"/>
                      </a:lnTo>
                      <a:lnTo>
                        <a:pt x="0" y="0"/>
                      </a:lnTo>
                      <a:lnTo>
                        <a:pt x="20" y="0"/>
                      </a:lnTo>
                      <a:lnTo>
                        <a:pt x="20"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89" name="Line 605"/>
                <p:cNvSpPr>
                  <a:spLocks noChangeShapeType="1"/>
                </p:cNvSpPr>
                <p:nvPr/>
              </p:nvSpPr>
              <p:spPr bwMode="auto">
                <a:xfrm>
                  <a:off x="4867" y="874"/>
                  <a:ext cx="0" cy="10"/>
                </a:xfrm>
                <a:prstGeom prst="line">
                  <a:avLst/>
                </a:prstGeom>
                <a:noFill/>
                <a:ln w="12700">
                  <a:noFill/>
                  <a:round/>
                  <a:headEnd/>
                  <a:tailEnd/>
                </a:ln>
                <a:effectLst/>
              </p:spPr>
              <p:txBody>
                <a:bodyPr wrap="none" anchor="ctr"/>
                <a:lstStyle/>
                <a:p>
                  <a:endParaRPr lang="en-US"/>
                </a:p>
              </p:txBody>
            </p:sp>
            <p:sp>
              <p:nvSpPr>
                <p:cNvPr id="324190" name="Line 606"/>
                <p:cNvSpPr>
                  <a:spLocks noChangeShapeType="1"/>
                </p:cNvSpPr>
                <p:nvPr/>
              </p:nvSpPr>
              <p:spPr bwMode="auto">
                <a:xfrm>
                  <a:off x="4867" y="878"/>
                  <a:ext cx="0" cy="2"/>
                </a:xfrm>
                <a:prstGeom prst="line">
                  <a:avLst/>
                </a:prstGeom>
                <a:noFill/>
                <a:ln w="12700">
                  <a:solidFill>
                    <a:srgbClr val="000000"/>
                  </a:solidFill>
                  <a:round/>
                  <a:headEnd/>
                  <a:tailEnd/>
                </a:ln>
                <a:effectLst/>
              </p:spPr>
              <p:txBody>
                <a:bodyPr wrap="none" anchor="ctr"/>
                <a:lstStyle/>
                <a:p>
                  <a:endParaRPr lang="en-US"/>
                </a:p>
              </p:txBody>
            </p:sp>
            <p:sp>
              <p:nvSpPr>
                <p:cNvPr id="324191" name="Line 607"/>
                <p:cNvSpPr>
                  <a:spLocks noChangeShapeType="1"/>
                </p:cNvSpPr>
                <p:nvPr/>
              </p:nvSpPr>
              <p:spPr bwMode="auto">
                <a:xfrm>
                  <a:off x="4872" y="874"/>
                  <a:ext cx="0" cy="10"/>
                </a:xfrm>
                <a:prstGeom prst="line">
                  <a:avLst/>
                </a:prstGeom>
                <a:noFill/>
                <a:ln w="12700">
                  <a:noFill/>
                  <a:round/>
                  <a:headEnd/>
                  <a:tailEnd/>
                </a:ln>
                <a:effectLst/>
              </p:spPr>
              <p:txBody>
                <a:bodyPr wrap="none" anchor="ctr"/>
                <a:lstStyle/>
                <a:p>
                  <a:endParaRPr lang="en-US"/>
                </a:p>
              </p:txBody>
            </p:sp>
            <p:sp>
              <p:nvSpPr>
                <p:cNvPr id="324192" name="Line 608"/>
                <p:cNvSpPr>
                  <a:spLocks noChangeShapeType="1"/>
                </p:cNvSpPr>
                <p:nvPr/>
              </p:nvSpPr>
              <p:spPr bwMode="auto">
                <a:xfrm>
                  <a:off x="4872" y="878"/>
                  <a:ext cx="0" cy="2"/>
                </a:xfrm>
                <a:prstGeom prst="line">
                  <a:avLst/>
                </a:prstGeom>
                <a:noFill/>
                <a:ln w="12700">
                  <a:solidFill>
                    <a:srgbClr val="000000"/>
                  </a:solidFill>
                  <a:round/>
                  <a:headEnd/>
                  <a:tailEnd/>
                </a:ln>
                <a:effectLst/>
              </p:spPr>
              <p:txBody>
                <a:bodyPr wrap="none" anchor="ctr"/>
                <a:lstStyle/>
                <a:p>
                  <a:endParaRPr lang="en-US"/>
                </a:p>
              </p:txBody>
            </p:sp>
            <p:sp>
              <p:nvSpPr>
                <p:cNvPr id="324193" name="Freeform 609"/>
                <p:cNvSpPr>
                  <a:spLocks/>
                </p:cNvSpPr>
                <p:nvPr/>
              </p:nvSpPr>
              <p:spPr bwMode="auto">
                <a:xfrm>
                  <a:off x="4861" y="854"/>
                  <a:ext cx="6" cy="17"/>
                </a:xfrm>
                <a:custGeom>
                  <a:avLst/>
                  <a:gdLst/>
                  <a:ahLst/>
                  <a:cxnLst>
                    <a:cxn ang="0">
                      <a:pos x="1" y="16"/>
                    </a:cxn>
                    <a:cxn ang="0">
                      <a:pos x="5" y="4"/>
                    </a:cxn>
                    <a:cxn ang="0">
                      <a:pos x="5" y="0"/>
                    </a:cxn>
                    <a:cxn ang="0">
                      <a:pos x="0" y="0"/>
                    </a:cxn>
                    <a:cxn ang="0">
                      <a:pos x="0" y="16"/>
                    </a:cxn>
                    <a:cxn ang="0">
                      <a:pos x="1" y="16"/>
                    </a:cxn>
                  </a:cxnLst>
                  <a:rect l="0" t="0" r="r" b="b"/>
                  <a:pathLst>
                    <a:path w="6" h="17">
                      <a:moveTo>
                        <a:pt x="1" y="16"/>
                      </a:moveTo>
                      <a:lnTo>
                        <a:pt x="5" y="4"/>
                      </a:lnTo>
                      <a:lnTo>
                        <a:pt x="5" y="0"/>
                      </a:lnTo>
                      <a:lnTo>
                        <a:pt x="0" y="0"/>
                      </a:lnTo>
                      <a:lnTo>
                        <a:pt x="0" y="16"/>
                      </a:lnTo>
                      <a:lnTo>
                        <a:pt x="1" y="1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194" name="Freeform 610"/>
                <p:cNvSpPr>
                  <a:spLocks/>
                </p:cNvSpPr>
                <p:nvPr/>
              </p:nvSpPr>
              <p:spPr bwMode="auto">
                <a:xfrm>
                  <a:off x="4861" y="854"/>
                  <a:ext cx="7" cy="17"/>
                </a:xfrm>
                <a:custGeom>
                  <a:avLst/>
                  <a:gdLst/>
                  <a:ahLst/>
                  <a:cxnLst>
                    <a:cxn ang="0">
                      <a:pos x="1" y="16"/>
                    </a:cxn>
                    <a:cxn ang="0">
                      <a:pos x="6" y="4"/>
                    </a:cxn>
                    <a:cxn ang="0">
                      <a:pos x="6" y="0"/>
                    </a:cxn>
                    <a:cxn ang="0">
                      <a:pos x="0" y="0"/>
                    </a:cxn>
                    <a:cxn ang="0">
                      <a:pos x="0" y="16"/>
                    </a:cxn>
                    <a:cxn ang="0">
                      <a:pos x="1" y="16"/>
                    </a:cxn>
                  </a:cxnLst>
                  <a:rect l="0" t="0" r="r" b="b"/>
                  <a:pathLst>
                    <a:path w="7" h="17">
                      <a:moveTo>
                        <a:pt x="1" y="16"/>
                      </a:moveTo>
                      <a:lnTo>
                        <a:pt x="6" y="4"/>
                      </a:lnTo>
                      <a:lnTo>
                        <a:pt x="6" y="0"/>
                      </a:lnTo>
                      <a:lnTo>
                        <a:pt x="0" y="0"/>
                      </a:lnTo>
                      <a:lnTo>
                        <a:pt x="0" y="16"/>
                      </a:lnTo>
                      <a:lnTo>
                        <a:pt x="1" y="1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95" name="Freeform 611"/>
                <p:cNvSpPr>
                  <a:spLocks/>
                </p:cNvSpPr>
                <p:nvPr/>
              </p:nvSpPr>
              <p:spPr bwMode="auto">
                <a:xfrm>
                  <a:off x="4850" y="864"/>
                  <a:ext cx="12" cy="15"/>
                </a:xfrm>
                <a:custGeom>
                  <a:avLst/>
                  <a:gdLst/>
                  <a:ahLst/>
                  <a:cxnLst>
                    <a:cxn ang="0">
                      <a:pos x="0" y="14"/>
                    </a:cxn>
                    <a:cxn ang="0">
                      <a:pos x="11" y="7"/>
                    </a:cxn>
                    <a:cxn ang="0">
                      <a:pos x="2" y="7"/>
                    </a:cxn>
                    <a:cxn ang="0">
                      <a:pos x="11" y="0"/>
                    </a:cxn>
                  </a:cxnLst>
                  <a:rect l="0" t="0" r="r" b="b"/>
                  <a:pathLst>
                    <a:path w="12" h="15">
                      <a:moveTo>
                        <a:pt x="0" y="14"/>
                      </a:moveTo>
                      <a:lnTo>
                        <a:pt x="11" y="7"/>
                      </a:lnTo>
                      <a:lnTo>
                        <a:pt x="2" y="7"/>
                      </a:lnTo>
                      <a:lnTo>
                        <a:pt x="11"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196" name="Line 612"/>
                <p:cNvSpPr>
                  <a:spLocks noChangeShapeType="1"/>
                </p:cNvSpPr>
                <p:nvPr/>
              </p:nvSpPr>
              <p:spPr bwMode="auto">
                <a:xfrm flipH="1">
                  <a:off x="4849" y="858"/>
                  <a:ext cx="16" cy="5"/>
                </a:xfrm>
                <a:prstGeom prst="line">
                  <a:avLst/>
                </a:prstGeom>
                <a:noFill/>
                <a:ln w="12700">
                  <a:solidFill>
                    <a:srgbClr val="000000"/>
                  </a:solidFill>
                  <a:round/>
                  <a:headEnd/>
                  <a:tailEnd/>
                </a:ln>
                <a:effectLst/>
              </p:spPr>
              <p:txBody>
                <a:bodyPr wrap="none" anchor="ctr"/>
                <a:lstStyle/>
                <a:p>
                  <a:endParaRPr lang="en-US"/>
                </a:p>
              </p:txBody>
            </p:sp>
            <p:sp>
              <p:nvSpPr>
                <p:cNvPr id="324197" name="Line 613"/>
                <p:cNvSpPr>
                  <a:spLocks noChangeShapeType="1"/>
                </p:cNvSpPr>
                <p:nvPr/>
              </p:nvSpPr>
              <p:spPr bwMode="auto">
                <a:xfrm>
                  <a:off x="4862" y="858"/>
                  <a:ext cx="5" cy="0"/>
                </a:xfrm>
                <a:prstGeom prst="line">
                  <a:avLst/>
                </a:prstGeom>
                <a:noFill/>
                <a:ln w="12700">
                  <a:noFill/>
                  <a:round/>
                  <a:headEnd/>
                  <a:tailEnd/>
                </a:ln>
                <a:effectLst/>
              </p:spPr>
              <p:txBody>
                <a:bodyPr wrap="none" anchor="ctr"/>
                <a:lstStyle/>
                <a:p>
                  <a:endParaRPr lang="en-US"/>
                </a:p>
              </p:txBody>
            </p:sp>
            <p:sp>
              <p:nvSpPr>
                <p:cNvPr id="324198" name="Line 614"/>
                <p:cNvSpPr>
                  <a:spLocks noChangeShapeType="1"/>
                </p:cNvSpPr>
                <p:nvPr/>
              </p:nvSpPr>
              <p:spPr bwMode="auto">
                <a:xfrm>
                  <a:off x="4862" y="858"/>
                  <a:ext cx="5" cy="0"/>
                </a:xfrm>
                <a:prstGeom prst="line">
                  <a:avLst/>
                </a:prstGeom>
                <a:noFill/>
                <a:ln w="12700">
                  <a:solidFill>
                    <a:srgbClr val="000000"/>
                  </a:solidFill>
                  <a:round/>
                  <a:headEnd/>
                  <a:tailEnd/>
                </a:ln>
                <a:effectLst/>
              </p:spPr>
              <p:txBody>
                <a:bodyPr wrap="none" anchor="ctr"/>
                <a:lstStyle/>
                <a:p>
                  <a:endParaRPr lang="en-US"/>
                </a:p>
              </p:txBody>
            </p:sp>
            <p:sp>
              <p:nvSpPr>
                <p:cNvPr id="324199" name="Freeform 615"/>
                <p:cNvSpPr>
                  <a:spLocks/>
                </p:cNvSpPr>
                <p:nvPr/>
              </p:nvSpPr>
              <p:spPr bwMode="auto">
                <a:xfrm>
                  <a:off x="4846" y="835"/>
                  <a:ext cx="9" cy="2"/>
                </a:xfrm>
                <a:custGeom>
                  <a:avLst/>
                  <a:gdLst/>
                  <a:ahLst/>
                  <a:cxnLst>
                    <a:cxn ang="0">
                      <a:pos x="8" y="1"/>
                    </a:cxn>
                    <a:cxn ang="0">
                      <a:pos x="8" y="0"/>
                    </a:cxn>
                    <a:cxn ang="0">
                      <a:pos x="0" y="0"/>
                    </a:cxn>
                    <a:cxn ang="0">
                      <a:pos x="0" y="1"/>
                    </a:cxn>
                    <a:cxn ang="0">
                      <a:pos x="8" y="1"/>
                    </a:cxn>
                  </a:cxnLst>
                  <a:rect l="0" t="0" r="r" b="b"/>
                  <a:pathLst>
                    <a:path w="9" h="2">
                      <a:moveTo>
                        <a:pt x="8" y="1"/>
                      </a:moveTo>
                      <a:lnTo>
                        <a:pt x="8" y="0"/>
                      </a:lnTo>
                      <a:lnTo>
                        <a:pt x="0" y="0"/>
                      </a:lnTo>
                      <a:lnTo>
                        <a:pt x="0" y="1"/>
                      </a:lnTo>
                      <a:lnTo>
                        <a:pt x="8"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200" name="Line 616"/>
                <p:cNvSpPr>
                  <a:spLocks noChangeShapeType="1"/>
                </p:cNvSpPr>
                <p:nvPr/>
              </p:nvSpPr>
              <p:spPr bwMode="auto">
                <a:xfrm>
                  <a:off x="4844" y="835"/>
                  <a:ext cx="20" cy="0"/>
                </a:xfrm>
                <a:prstGeom prst="line">
                  <a:avLst/>
                </a:prstGeom>
                <a:noFill/>
                <a:ln w="12700">
                  <a:noFill/>
                  <a:round/>
                  <a:headEnd/>
                  <a:tailEnd/>
                </a:ln>
                <a:effectLst/>
              </p:spPr>
              <p:txBody>
                <a:bodyPr wrap="none" anchor="ctr"/>
                <a:lstStyle/>
                <a:p>
                  <a:endParaRPr lang="en-US"/>
                </a:p>
              </p:txBody>
            </p:sp>
            <p:sp>
              <p:nvSpPr>
                <p:cNvPr id="324201" name="Line 617"/>
                <p:cNvSpPr>
                  <a:spLocks noChangeShapeType="1"/>
                </p:cNvSpPr>
                <p:nvPr/>
              </p:nvSpPr>
              <p:spPr bwMode="auto">
                <a:xfrm>
                  <a:off x="4848" y="835"/>
                  <a:ext cx="12" cy="0"/>
                </a:xfrm>
                <a:prstGeom prst="line">
                  <a:avLst/>
                </a:prstGeom>
                <a:noFill/>
                <a:ln w="12700">
                  <a:solidFill>
                    <a:srgbClr val="000000"/>
                  </a:solidFill>
                  <a:round/>
                  <a:headEnd/>
                  <a:tailEnd/>
                </a:ln>
                <a:effectLst/>
              </p:spPr>
              <p:txBody>
                <a:bodyPr wrap="none" anchor="ctr"/>
                <a:lstStyle/>
                <a:p>
                  <a:endParaRPr lang="en-US"/>
                </a:p>
              </p:txBody>
            </p:sp>
            <p:sp>
              <p:nvSpPr>
                <p:cNvPr id="324202" name="Freeform 618"/>
                <p:cNvSpPr>
                  <a:spLocks/>
                </p:cNvSpPr>
                <p:nvPr/>
              </p:nvSpPr>
              <p:spPr bwMode="auto">
                <a:xfrm>
                  <a:off x="4854" y="854"/>
                  <a:ext cx="8" cy="31"/>
                </a:xfrm>
                <a:custGeom>
                  <a:avLst/>
                  <a:gdLst/>
                  <a:ahLst/>
                  <a:cxnLst>
                    <a:cxn ang="0">
                      <a:pos x="7" y="0"/>
                    </a:cxn>
                    <a:cxn ang="0">
                      <a:pos x="0" y="4"/>
                    </a:cxn>
                    <a:cxn ang="0">
                      <a:pos x="7" y="4"/>
                    </a:cxn>
                    <a:cxn ang="0">
                      <a:pos x="7" y="30"/>
                    </a:cxn>
                  </a:cxnLst>
                  <a:rect l="0" t="0" r="r" b="b"/>
                  <a:pathLst>
                    <a:path w="8" h="31">
                      <a:moveTo>
                        <a:pt x="7" y="0"/>
                      </a:moveTo>
                      <a:lnTo>
                        <a:pt x="0" y="4"/>
                      </a:lnTo>
                      <a:lnTo>
                        <a:pt x="7" y="4"/>
                      </a:lnTo>
                      <a:lnTo>
                        <a:pt x="7" y="3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203" name="Line 619"/>
                <p:cNvSpPr>
                  <a:spLocks noChangeShapeType="1"/>
                </p:cNvSpPr>
                <p:nvPr/>
              </p:nvSpPr>
              <p:spPr bwMode="auto">
                <a:xfrm flipH="1" flipV="1">
                  <a:off x="4848" y="867"/>
                  <a:ext cx="17" cy="15"/>
                </a:xfrm>
                <a:prstGeom prst="line">
                  <a:avLst/>
                </a:prstGeom>
                <a:noFill/>
                <a:ln w="12700">
                  <a:solidFill>
                    <a:srgbClr val="000000"/>
                  </a:solidFill>
                  <a:round/>
                  <a:headEnd/>
                  <a:tailEnd/>
                </a:ln>
                <a:effectLst/>
              </p:spPr>
              <p:txBody>
                <a:bodyPr wrap="none" anchor="ctr"/>
                <a:lstStyle/>
                <a:p>
                  <a:endParaRPr lang="en-US"/>
                </a:p>
              </p:txBody>
            </p:sp>
            <p:sp>
              <p:nvSpPr>
                <p:cNvPr id="324204" name="Line 620"/>
                <p:cNvSpPr>
                  <a:spLocks noChangeShapeType="1"/>
                </p:cNvSpPr>
                <p:nvPr/>
              </p:nvSpPr>
              <p:spPr bwMode="auto">
                <a:xfrm flipV="1">
                  <a:off x="4855" y="832"/>
                  <a:ext cx="3" cy="12"/>
                </a:xfrm>
                <a:prstGeom prst="line">
                  <a:avLst/>
                </a:prstGeom>
                <a:noFill/>
                <a:ln w="12700">
                  <a:solidFill>
                    <a:srgbClr val="000000"/>
                  </a:solidFill>
                  <a:round/>
                  <a:headEnd/>
                  <a:tailEnd/>
                </a:ln>
                <a:effectLst/>
              </p:spPr>
              <p:txBody>
                <a:bodyPr wrap="none" anchor="ctr"/>
                <a:lstStyle/>
                <a:p>
                  <a:endParaRPr lang="en-US"/>
                </a:p>
              </p:txBody>
            </p:sp>
            <p:sp>
              <p:nvSpPr>
                <p:cNvPr id="324205" name="Line 621"/>
                <p:cNvSpPr>
                  <a:spLocks noChangeShapeType="1"/>
                </p:cNvSpPr>
                <p:nvPr/>
              </p:nvSpPr>
              <p:spPr bwMode="auto">
                <a:xfrm>
                  <a:off x="4849" y="836"/>
                  <a:ext cx="4" cy="4"/>
                </a:xfrm>
                <a:prstGeom prst="line">
                  <a:avLst/>
                </a:prstGeom>
                <a:noFill/>
                <a:ln w="12700">
                  <a:solidFill>
                    <a:srgbClr val="000000"/>
                  </a:solidFill>
                  <a:round/>
                  <a:headEnd/>
                  <a:tailEnd/>
                </a:ln>
                <a:effectLst/>
              </p:spPr>
              <p:txBody>
                <a:bodyPr wrap="none" anchor="ctr"/>
                <a:lstStyle/>
                <a:p>
                  <a:endParaRPr lang="en-US"/>
                </a:p>
              </p:txBody>
            </p:sp>
            <p:sp>
              <p:nvSpPr>
                <p:cNvPr id="324206" name="Freeform 622"/>
                <p:cNvSpPr>
                  <a:spLocks/>
                </p:cNvSpPr>
                <p:nvPr/>
              </p:nvSpPr>
              <p:spPr bwMode="auto">
                <a:xfrm>
                  <a:off x="4851" y="826"/>
                  <a:ext cx="6" cy="3"/>
                </a:xfrm>
                <a:custGeom>
                  <a:avLst/>
                  <a:gdLst/>
                  <a:ahLst/>
                  <a:cxnLst>
                    <a:cxn ang="0">
                      <a:pos x="5" y="0"/>
                    </a:cxn>
                    <a:cxn ang="0">
                      <a:pos x="0" y="0"/>
                    </a:cxn>
                    <a:cxn ang="0">
                      <a:pos x="2" y="2"/>
                    </a:cxn>
                  </a:cxnLst>
                  <a:rect l="0" t="0" r="r" b="b"/>
                  <a:pathLst>
                    <a:path w="6" h="3">
                      <a:moveTo>
                        <a:pt x="5" y="0"/>
                      </a:moveTo>
                      <a:lnTo>
                        <a:pt x="0" y="0"/>
                      </a:lnTo>
                      <a:lnTo>
                        <a:pt x="2"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207" name="Line 623"/>
                <p:cNvSpPr>
                  <a:spLocks noChangeShapeType="1"/>
                </p:cNvSpPr>
                <p:nvPr/>
              </p:nvSpPr>
              <p:spPr bwMode="auto">
                <a:xfrm flipH="1">
                  <a:off x="4846" y="878"/>
                  <a:ext cx="19" cy="0"/>
                </a:xfrm>
                <a:prstGeom prst="line">
                  <a:avLst/>
                </a:prstGeom>
                <a:noFill/>
                <a:ln w="12700">
                  <a:solidFill>
                    <a:srgbClr val="000000"/>
                  </a:solidFill>
                  <a:round/>
                  <a:headEnd/>
                  <a:tailEnd/>
                </a:ln>
                <a:effectLst/>
              </p:spPr>
              <p:txBody>
                <a:bodyPr wrap="none" anchor="ctr"/>
                <a:lstStyle/>
                <a:p>
                  <a:endParaRPr lang="en-US"/>
                </a:p>
              </p:txBody>
            </p:sp>
            <p:sp>
              <p:nvSpPr>
                <p:cNvPr id="324208" name="Line 624"/>
                <p:cNvSpPr>
                  <a:spLocks noChangeShapeType="1"/>
                </p:cNvSpPr>
                <p:nvPr/>
              </p:nvSpPr>
              <p:spPr bwMode="auto">
                <a:xfrm>
                  <a:off x="4845" y="868"/>
                  <a:ext cx="4" cy="7"/>
                </a:xfrm>
                <a:prstGeom prst="line">
                  <a:avLst/>
                </a:prstGeom>
                <a:noFill/>
                <a:ln w="12700">
                  <a:solidFill>
                    <a:srgbClr val="000000"/>
                  </a:solidFill>
                  <a:round/>
                  <a:headEnd/>
                  <a:tailEnd/>
                </a:ln>
                <a:effectLst/>
              </p:spPr>
              <p:txBody>
                <a:bodyPr wrap="none" anchor="ctr"/>
                <a:lstStyle/>
                <a:p>
                  <a:endParaRPr lang="en-US"/>
                </a:p>
              </p:txBody>
            </p:sp>
            <p:sp>
              <p:nvSpPr>
                <p:cNvPr id="324209" name="Line 625"/>
                <p:cNvSpPr>
                  <a:spLocks noChangeShapeType="1"/>
                </p:cNvSpPr>
                <p:nvPr/>
              </p:nvSpPr>
              <p:spPr bwMode="auto">
                <a:xfrm>
                  <a:off x="4846" y="868"/>
                  <a:ext cx="3" cy="6"/>
                </a:xfrm>
                <a:prstGeom prst="line">
                  <a:avLst/>
                </a:prstGeom>
                <a:noFill/>
                <a:ln w="12700">
                  <a:solidFill>
                    <a:srgbClr val="000000"/>
                  </a:solidFill>
                  <a:round/>
                  <a:headEnd/>
                  <a:tailEnd/>
                </a:ln>
                <a:effectLst/>
              </p:spPr>
              <p:txBody>
                <a:bodyPr wrap="none" anchor="ctr"/>
                <a:lstStyle/>
                <a:p>
                  <a:endParaRPr lang="en-US"/>
                </a:p>
              </p:txBody>
            </p:sp>
            <p:sp>
              <p:nvSpPr>
                <p:cNvPr id="324210" name="Line 626"/>
                <p:cNvSpPr>
                  <a:spLocks noChangeShapeType="1"/>
                </p:cNvSpPr>
                <p:nvPr/>
              </p:nvSpPr>
              <p:spPr bwMode="auto">
                <a:xfrm>
                  <a:off x="4843" y="864"/>
                  <a:ext cx="3" cy="4"/>
                </a:xfrm>
                <a:prstGeom prst="line">
                  <a:avLst/>
                </a:prstGeom>
                <a:noFill/>
                <a:ln w="12700">
                  <a:solidFill>
                    <a:srgbClr val="000000"/>
                  </a:solidFill>
                  <a:round/>
                  <a:headEnd/>
                  <a:tailEnd/>
                </a:ln>
                <a:effectLst/>
              </p:spPr>
              <p:txBody>
                <a:bodyPr wrap="none" anchor="ctr"/>
                <a:lstStyle/>
                <a:p>
                  <a:endParaRPr lang="en-US"/>
                </a:p>
              </p:txBody>
            </p:sp>
            <p:sp>
              <p:nvSpPr>
                <p:cNvPr id="324211" name="Freeform 627"/>
                <p:cNvSpPr>
                  <a:spLocks/>
                </p:cNvSpPr>
                <p:nvPr/>
              </p:nvSpPr>
              <p:spPr bwMode="auto">
                <a:xfrm>
                  <a:off x="4864" y="843"/>
                  <a:ext cx="2" cy="3"/>
                </a:xfrm>
                <a:custGeom>
                  <a:avLst/>
                  <a:gdLst/>
                  <a:ahLst/>
                  <a:cxnLst>
                    <a:cxn ang="0">
                      <a:pos x="1" y="2"/>
                    </a:cxn>
                    <a:cxn ang="0">
                      <a:pos x="1" y="0"/>
                    </a:cxn>
                    <a:cxn ang="0">
                      <a:pos x="0" y="0"/>
                    </a:cxn>
                    <a:cxn ang="0">
                      <a:pos x="0" y="2"/>
                    </a:cxn>
                    <a:cxn ang="0">
                      <a:pos x="1" y="2"/>
                    </a:cxn>
                  </a:cxnLst>
                  <a:rect l="0" t="0" r="r" b="b"/>
                  <a:pathLst>
                    <a:path w="2" h="3">
                      <a:moveTo>
                        <a:pt x="1" y="2"/>
                      </a:moveTo>
                      <a:lnTo>
                        <a:pt x="1" y="0"/>
                      </a:lnTo>
                      <a:lnTo>
                        <a:pt x="0" y="0"/>
                      </a:lnTo>
                      <a:lnTo>
                        <a:pt x="0" y="2"/>
                      </a:lnTo>
                      <a:lnTo>
                        <a:pt x="1" y="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212" name="Freeform 628"/>
                <p:cNvSpPr>
                  <a:spLocks/>
                </p:cNvSpPr>
                <p:nvPr/>
              </p:nvSpPr>
              <p:spPr bwMode="auto">
                <a:xfrm>
                  <a:off x="4864" y="843"/>
                  <a:ext cx="3" cy="4"/>
                </a:xfrm>
                <a:custGeom>
                  <a:avLst/>
                  <a:gdLst/>
                  <a:ahLst/>
                  <a:cxnLst>
                    <a:cxn ang="0">
                      <a:pos x="2" y="3"/>
                    </a:cxn>
                    <a:cxn ang="0">
                      <a:pos x="2" y="0"/>
                    </a:cxn>
                    <a:cxn ang="0">
                      <a:pos x="0" y="0"/>
                    </a:cxn>
                    <a:cxn ang="0">
                      <a:pos x="0" y="3"/>
                    </a:cxn>
                    <a:cxn ang="0">
                      <a:pos x="2" y="3"/>
                    </a:cxn>
                  </a:cxnLst>
                  <a:rect l="0" t="0" r="r" b="b"/>
                  <a:pathLst>
                    <a:path w="3" h="4">
                      <a:moveTo>
                        <a:pt x="2" y="3"/>
                      </a:moveTo>
                      <a:lnTo>
                        <a:pt x="2" y="0"/>
                      </a:lnTo>
                      <a:lnTo>
                        <a:pt x="0" y="0"/>
                      </a:lnTo>
                      <a:lnTo>
                        <a:pt x="0" y="3"/>
                      </a:lnTo>
                      <a:lnTo>
                        <a:pt x="2" y="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213" name="Line 629"/>
                <p:cNvSpPr>
                  <a:spLocks noChangeShapeType="1"/>
                </p:cNvSpPr>
                <p:nvPr/>
              </p:nvSpPr>
              <p:spPr bwMode="auto">
                <a:xfrm>
                  <a:off x="4864" y="852"/>
                  <a:ext cx="2" cy="0"/>
                </a:xfrm>
                <a:prstGeom prst="line">
                  <a:avLst/>
                </a:prstGeom>
                <a:noFill/>
                <a:ln w="12700">
                  <a:noFill/>
                  <a:round/>
                  <a:headEnd/>
                  <a:tailEnd/>
                </a:ln>
                <a:effectLst/>
              </p:spPr>
              <p:txBody>
                <a:bodyPr wrap="none" anchor="ctr"/>
                <a:lstStyle/>
                <a:p>
                  <a:endParaRPr lang="en-US"/>
                </a:p>
              </p:txBody>
            </p:sp>
            <p:sp>
              <p:nvSpPr>
                <p:cNvPr id="324214" name="Line 630"/>
                <p:cNvSpPr>
                  <a:spLocks noChangeShapeType="1"/>
                </p:cNvSpPr>
                <p:nvPr/>
              </p:nvSpPr>
              <p:spPr bwMode="auto">
                <a:xfrm>
                  <a:off x="4864" y="852"/>
                  <a:ext cx="2" cy="0"/>
                </a:xfrm>
                <a:prstGeom prst="line">
                  <a:avLst/>
                </a:prstGeom>
                <a:noFill/>
                <a:ln w="12700">
                  <a:solidFill>
                    <a:srgbClr val="FFFFFF"/>
                  </a:solidFill>
                  <a:round/>
                  <a:headEnd/>
                  <a:tailEnd/>
                </a:ln>
                <a:effectLst/>
              </p:spPr>
              <p:txBody>
                <a:bodyPr wrap="none" anchor="ctr"/>
                <a:lstStyle/>
                <a:p>
                  <a:endParaRPr lang="en-US"/>
                </a:p>
              </p:txBody>
            </p:sp>
          </p:grpSp>
        </p:grpSp>
        <p:sp>
          <p:nvSpPr>
            <p:cNvPr id="324215" name="Rectangle 631"/>
            <p:cNvSpPr>
              <a:spLocks noChangeArrowheads="1"/>
            </p:cNvSpPr>
            <p:nvPr/>
          </p:nvSpPr>
          <p:spPr bwMode="auto">
            <a:xfrm>
              <a:off x="4766" y="913"/>
              <a:ext cx="210" cy="74"/>
            </a:xfrm>
            <a:prstGeom prst="rect">
              <a:avLst/>
            </a:prstGeom>
            <a:noFill/>
            <a:ln w="12700">
              <a:noFill/>
              <a:miter lim="800000"/>
              <a:headEnd/>
              <a:tailEnd/>
            </a:ln>
            <a:effectLst/>
          </p:spPr>
          <p:txBody>
            <a:bodyPr wrap="none" lIns="46038" tIns="23812" rIns="46038" bIns="23812">
              <a:spAutoFit/>
            </a:bodyPr>
            <a:lstStyle/>
            <a:p>
              <a:pPr defTabSz="228583">
                <a:lnSpc>
                  <a:spcPct val="90000"/>
                </a:lnSpc>
                <a:spcBef>
                  <a:spcPct val="0"/>
                </a:spcBef>
              </a:pPr>
              <a:r>
                <a:rPr lang="en-US" sz="500" b="1">
                  <a:effectLst>
                    <a:outerShdw blurRad="38100" dist="38100" dir="2700000" algn="tl">
                      <a:srgbClr val="C0C0C0"/>
                    </a:outerShdw>
                  </a:effectLst>
                  <a:cs typeface="Times New Roman" charset="0"/>
                </a:rPr>
                <a:t>spruance</a:t>
              </a:r>
            </a:p>
          </p:txBody>
        </p:sp>
      </p:grpSp>
      <p:grpSp>
        <p:nvGrpSpPr>
          <p:cNvPr id="324216" name="Group 632"/>
          <p:cNvGrpSpPr>
            <a:grpSpLocks/>
          </p:cNvGrpSpPr>
          <p:nvPr/>
        </p:nvGrpSpPr>
        <p:grpSpPr bwMode="auto">
          <a:xfrm>
            <a:off x="7988298" y="1262063"/>
            <a:ext cx="754063" cy="393699"/>
            <a:chOff x="4072" y="795"/>
            <a:chExt cx="475" cy="248"/>
          </a:xfrm>
        </p:grpSpPr>
        <p:grpSp>
          <p:nvGrpSpPr>
            <p:cNvPr id="324217" name="Group 633"/>
            <p:cNvGrpSpPr>
              <a:grpSpLocks/>
            </p:cNvGrpSpPr>
            <p:nvPr/>
          </p:nvGrpSpPr>
          <p:grpSpPr bwMode="auto">
            <a:xfrm>
              <a:off x="4072" y="795"/>
              <a:ext cx="475" cy="112"/>
              <a:chOff x="4072" y="795"/>
              <a:chExt cx="475" cy="112"/>
            </a:xfrm>
          </p:grpSpPr>
          <p:sp>
            <p:nvSpPr>
              <p:cNvPr id="324218" name="Freeform 634"/>
              <p:cNvSpPr>
                <a:spLocks/>
              </p:cNvSpPr>
              <p:nvPr/>
            </p:nvSpPr>
            <p:spPr bwMode="auto">
              <a:xfrm>
                <a:off x="4321" y="813"/>
                <a:ext cx="52" cy="51"/>
              </a:xfrm>
              <a:custGeom>
                <a:avLst/>
                <a:gdLst/>
                <a:ahLst/>
                <a:cxnLst>
                  <a:cxn ang="0">
                    <a:pos x="0" y="2"/>
                  </a:cxn>
                  <a:cxn ang="0">
                    <a:pos x="0" y="2"/>
                  </a:cxn>
                  <a:cxn ang="0">
                    <a:pos x="1" y="2"/>
                  </a:cxn>
                  <a:cxn ang="0">
                    <a:pos x="1" y="3"/>
                  </a:cxn>
                  <a:cxn ang="0">
                    <a:pos x="2" y="4"/>
                  </a:cxn>
                  <a:cxn ang="0">
                    <a:pos x="2" y="5"/>
                  </a:cxn>
                  <a:cxn ang="0">
                    <a:pos x="3" y="6"/>
                  </a:cxn>
                  <a:cxn ang="0">
                    <a:pos x="3" y="7"/>
                  </a:cxn>
                  <a:cxn ang="0">
                    <a:pos x="5" y="8"/>
                  </a:cxn>
                  <a:cxn ang="0">
                    <a:pos x="6" y="10"/>
                  </a:cxn>
                  <a:cxn ang="0">
                    <a:pos x="7" y="10"/>
                  </a:cxn>
                  <a:cxn ang="0">
                    <a:pos x="8" y="12"/>
                  </a:cxn>
                  <a:cxn ang="0">
                    <a:pos x="10" y="13"/>
                  </a:cxn>
                  <a:cxn ang="0">
                    <a:pos x="11" y="15"/>
                  </a:cxn>
                  <a:cxn ang="0">
                    <a:pos x="13" y="17"/>
                  </a:cxn>
                  <a:cxn ang="0">
                    <a:pos x="14" y="19"/>
                  </a:cxn>
                  <a:cxn ang="0">
                    <a:pos x="16" y="21"/>
                  </a:cxn>
                  <a:cxn ang="0">
                    <a:pos x="18" y="23"/>
                  </a:cxn>
                  <a:cxn ang="0">
                    <a:pos x="19" y="25"/>
                  </a:cxn>
                  <a:cxn ang="0">
                    <a:pos x="22" y="27"/>
                  </a:cxn>
                  <a:cxn ang="0">
                    <a:pos x="23" y="29"/>
                  </a:cxn>
                  <a:cxn ang="0">
                    <a:pos x="26" y="30"/>
                  </a:cxn>
                  <a:cxn ang="0">
                    <a:pos x="28" y="33"/>
                  </a:cxn>
                  <a:cxn ang="0">
                    <a:pos x="30" y="35"/>
                  </a:cxn>
                  <a:cxn ang="0">
                    <a:pos x="33" y="37"/>
                  </a:cxn>
                  <a:cxn ang="0">
                    <a:pos x="35" y="39"/>
                  </a:cxn>
                  <a:cxn ang="0">
                    <a:pos x="37" y="41"/>
                  </a:cxn>
                  <a:cxn ang="0">
                    <a:pos x="40" y="43"/>
                  </a:cxn>
                  <a:cxn ang="0">
                    <a:pos x="43" y="44"/>
                  </a:cxn>
                  <a:cxn ang="0">
                    <a:pos x="45" y="46"/>
                  </a:cxn>
                  <a:cxn ang="0">
                    <a:pos x="48" y="48"/>
                  </a:cxn>
                  <a:cxn ang="0">
                    <a:pos x="51" y="50"/>
                  </a:cxn>
                  <a:cxn ang="0">
                    <a:pos x="50" y="49"/>
                  </a:cxn>
                  <a:cxn ang="0">
                    <a:pos x="49" y="49"/>
                  </a:cxn>
                  <a:cxn ang="0">
                    <a:pos x="49" y="48"/>
                  </a:cxn>
                  <a:cxn ang="0">
                    <a:pos x="48" y="48"/>
                  </a:cxn>
                  <a:cxn ang="0">
                    <a:pos x="47" y="48"/>
                  </a:cxn>
                  <a:cxn ang="0">
                    <a:pos x="46" y="46"/>
                  </a:cxn>
                  <a:cxn ang="0">
                    <a:pos x="45" y="45"/>
                  </a:cxn>
                  <a:cxn ang="0">
                    <a:pos x="44" y="44"/>
                  </a:cxn>
                  <a:cxn ang="0">
                    <a:pos x="42" y="44"/>
                  </a:cxn>
                  <a:cxn ang="0">
                    <a:pos x="41" y="43"/>
                  </a:cxn>
                  <a:cxn ang="0">
                    <a:pos x="39" y="41"/>
                  </a:cxn>
                  <a:cxn ang="0">
                    <a:pos x="37" y="40"/>
                  </a:cxn>
                  <a:cxn ang="0">
                    <a:pos x="35" y="39"/>
                  </a:cxn>
                  <a:cxn ang="0">
                    <a:pos x="33" y="37"/>
                  </a:cxn>
                  <a:cxn ang="0">
                    <a:pos x="32" y="35"/>
                  </a:cxn>
                  <a:cxn ang="0">
                    <a:pos x="29" y="33"/>
                  </a:cxn>
                  <a:cxn ang="0">
                    <a:pos x="28" y="32"/>
                  </a:cxn>
                  <a:cxn ang="0">
                    <a:pos x="26" y="29"/>
                  </a:cxn>
                  <a:cxn ang="0">
                    <a:pos x="24" y="27"/>
                  </a:cxn>
                  <a:cxn ang="0">
                    <a:pos x="22" y="26"/>
                  </a:cxn>
                  <a:cxn ang="0">
                    <a:pos x="20" y="24"/>
                  </a:cxn>
                  <a:cxn ang="0">
                    <a:pos x="18" y="21"/>
                  </a:cxn>
                  <a:cxn ang="0">
                    <a:pos x="15" y="19"/>
                  </a:cxn>
                  <a:cxn ang="0">
                    <a:pos x="14" y="16"/>
                  </a:cxn>
                  <a:cxn ang="0">
                    <a:pos x="11" y="13"/>
                  </a:cxn>
                  <a:cxn ang="0">
                    <a:pos x="10" y="11"/>
                  </a:cxn>
                  <a:cxn ang="0">
                    <a:pos x="7" y="9"/>
                  </a:cxn>
                  <a:cxn ang="0">
                    <a:pos x="6" y="6"/>
                  </a:cxn>
                  <a:cxn ang="0">
                    <a:pos x="3" y="3"/>
                  </a:cxn>
                  <a:cxn ang="0">
                    <a:pos x="2" y="0"/>
                  </a:cxn>
                </a:cxnLst>
                <a:rect l="0" t="0" r="r" b="b"/>
                <a:pathLst>
                  <a:path w="52" h="51">
                    <a:moveTo>
                      <a:pt x="0" y="2"/>
                    </a:moveTo>
                    <a:lnTo>
                      <a:pt x="0" y="2"/>
                    </a:lnTo>
                    <a:lnTo>
                      <a:pt x="1" y="2"/>
                    </a:lnTo>
                    <a:lnTo>
                      <a:pt x="1" y="3"/>
                    </a:lnTo>
                    <a:lnTo>
                      <a:pt x="2" y="4"/>
                    </a:lnTo>
                    <a:lnTo>
                      <a:pt x="2" y="5"/>
                    </a:lnTo>
                    <a:lnTo>
                      <a:pt x="3" y="6"/>
                    </a:lnTo>
                    <a:lnTo>
                      <a:pt x="3" y="7"/>
                    </a:lnTo>
                    <a:lnTo>
                      <a:pt x="5" y="8"/>
                    </a:lnTo>
                    <a:lnTo>
                      <a:pt x="6" y="10"/>
                    </a:lnTo>
                    <a:lnTo>
                      <a:pt x="7" y="10"/>
                    </a:lnTo>
                    <a:lnTo>
                      <a:pt x="8" y="12"/>
                    </a:lnTo>
                    <a:lnTo>
                      <a:pt x="10" y="13"/>
                    </a:lnTo>
                    <a:lnTo>
                      <a:pt x="11" y="15"/>
                    </a:lnTo>
                    <a:lnTo>
                      <a:pt x="13" y="17"/>
                    </a:lnTo>
                    <a:lnTo>
                      <a:pt x="14" y="19"/>
                    </a:lnTo>
                    <a:lnTo>
                      <a:pt x="16" y="21"/>
                    </a:lnTo>
                    <a:lnTo>
                      <a:pt x="18" y="23"/>
                    </a:lnTo>
                    <a:lnTo>
                      <a:pt x="19" y="25"/>
                    </a:lnTo>
                    <a:lnTo>
                      <a:pt x="22" y="27"/>
                    </a:lnTo>
                    <a:lnTo>
                      <a:pt x="23" y="29"/>
                    </a:lnTo>
                    <a:lnTo>
                      <a:pt x="26" y="30"/>
                    </a:lnTo>
                    <a:lnTo>
                      <a:pt x="28" y="33"/>
                    </a:lnTo>
                    <a:lnTo>
                      <a:pt x="30" y="35"/>
                    </a:lnTo>
                    <a:lnTo>
                      <a:pt x="33" y="37"/>
                    </a:lnTo>
                    <a:lnTo>
                      <a:pt x="35" y="39"/>
                    </a:lnTo>
                    <a:lnTo>
                      <a:pt x="37" y="41"/>
                    </a:lnTo>
                    <a:lnTo>
                      <a:pt x="40" y="43"/>
                    </a:lnTo>
                    <a:lnTo>
                      <a:pt x="43" y="44"/>
                    </a:lnTo>
                    <a:lnTo>
                      <a:pt x="45" y="46"/>
                    </a:lnTo>
                    <a:lnTo>
                      <a:pt x="48" y="48"/>
                    </a:lnTo>
                    <a:lnTo>
                      <a:pt x="51" y="50"/>
                    </a:lnTo>
                    <a:lnTo>
                      <a:pt x="50" y="49"/>
                    </a:lnTo>
                    <a:lnTo>
                      <a:pt x="49" y="49"/>
                    </a:lnTo>
                    <a:lnTo>
                      <a:pt x="49" y="48"/>
                    </a:lnTo>
                    <a:lnTo>
                      <a:pt x="48" y="48"/>
                    </a:lnTo>
                    <a:lnTo>
                      <a:pt x="47" y="48"/>
                    </a:lnTo>
                    <a:lnTo>
                      <a:pt x="46" y="46"/>
                    </a:lnTo>
                    <a:lnTo>
                      <a:pt x="45" y="45"/>
                    </a:lnTo>
                    <a:lnTo>
                      <a:pt x="44" y="44"/>
                    </a:lnTo>
                    <a:lnTo>
                      <a:pt x="42" y="44"/>
                    </a:lnTo>
                    <a:lnTo>
                      <a:pt x="41" y="43"/>
                    </a:lnTo>
                    <a:lnTo>
                      <a:pt x="39" y="41"/>
                    </a:lnTo>
                    <a:lnTo>
                      <a:pt x="37" y="40"/>
                    </a:lnTo>
                    <a:lnTo>
                      <a:pt x="35" y="39"/>
                    </a:lnTo>
                    <a:lnTo>
                      <a:pt x="33" y="37"/>
                    </a:lnTo>
                    <a:lnTo>
                      <a:pt x="32" y="35"/>
                    </a:lnTo>
                    <a:lnTo>
                      <a:pt x="29" y="33"/>
                    </a:lnTo>
                    <a:lnTo>
                      <a:pt x="28" y="32"/>
                    </a:lnTo>
                    <a:lnTo>
                      <a:pt x="26" y="29"/>
                    </a:lnTo>
                    <a:lnTo>
                      <a:pt x="24" y="27"/>
                    </a:lnTo>
                    <a:lnTo>
                      <a:pt x="22" y="26"/>
                    </a:lnTo>
                    <a:lnTo>
                      <a:pt x="20" y="24"/>
                    </a:lnTo>
                    <a:lnTo>
                      <a:pt x="18" y="21"/>
                    </a:lnTo>
                    <a:lnTo>
                      <a:pt x="15" y="19"/>
                    </a:lnTo>
                    <a:lnTo>
                      <a:pt x="14" y="16"/>
                    </a:lnTo>
                    <a:lnTo>
                      <a:pt x="11" y="13"/>
                    </a:lnTo>
                    <a:lnTo>
                      <a:pt x="10" y="11"/>
                    </a:lnTo>
                    <a:lnTo>
                      <a:pt x="7" y="9"/>
                    </a:lnTo>
                    <a:lnTo>
                      <a:pt x="6" y="6"/>
                    </a:lnTo>
                    <a:lnTo>
                      <a:pt x="3" y="3"/>
                    </a:lnTo>
                    <a:lnTo>
                      <a:pt x="2" y="0"/>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4219" name="Freeform 635"/>
              <p:cNvSpPr>
                <a:spLocks/>
              </p:cNvSpPr>
              <p:nvPr/>
            </p:nvSpPr>
            <p:spPr bwMode="auto">
              <a:xfrm>
                <a:off x="4273" y="813"/>
                <a:ext cx="50" cy="51"/>
              </a:xfrm>
              <a:custGeom>
                <a:avLst/>
                <a:gdLst/>
                <a:ahLst/>
                <a:cxnLst>
                  <a:cxn ang="0">
                    <a:pos x="49" y="2"/>
                  </a:cxn>
                  <a:cxn ang="0">
                    <a:pos x="48" y="2"/>
                  </a:cxn>
                  <a:cxn ang="0">
                    <a:pos x="47" y="5"/>
                  </a:cxn>
                  <a:cxn ang="0">
                    <a:pos x="46" y="6"/>
                  </a:cxn>
                  <a:cxn ang="0">
                    <a:pos x="44" y="10"/>
                  </a:cxn>
                  <a:cxn ang="0">
                    <a:pos x="42" y="12"/>
                  </a:cxn>
                  <a:cxn ang="0">
                    <a:pos x="39" y="15"/>
                  </a:cxn>
                  <a:cxn ang="0">
                    <a:pos x="36" y="19"/>
                  </a:cxn>
                  <a:cxn ang="0">
                    <a:pos x="34" y="22"/>
                  </a:cxn>
                  <a:cxn ang="0">
                    <a:pos x="31" y="27"/>
                  </a:cxn>
                  <a:cxn ang="0">
                    <a:pos x="27" y="30"/>
                  </a:cxn>
                  <a:cxn ang="0">
                    <a:pos x="22" y="35"/>
                  </a:cxn>
                  <a:cxn ang="0">
                    <a:pos x="17" y="39"/>
                  </a:cxn>
                  <a:cxn ang="0">
                    <a:pos x="12" y="43"/>
                  </a:cxn>
                  <a:cxn ang="0">
                    <a:pos x="6" y="46"/>
                  </a:cxn>
                  <a:cxn ang="0">
                    <a:pos x="0" y="50"/>
                  </a:cxn>
                  <a:cxn ang="0">
                    <a:pos x="1" y="49"/>
                  </a:cxn>
                  <a:cxn ang="0">
                    <a:pos x="2" y="48"/>
                  </a:cxn>
                  <a:cxn ang="0">
                    <a:pos x="4" y="47"/>
                  </a:cxn>
                  <a:cxn ang="0">
                    <a:pos x="6" y="44"/>
                  </a:cxn>
                  <a:cxn ang="0">
                    <a:pos x="9" y="43"/>
                  </a:cxn>
                  <a:cxn ang="0">
                    <a:pos x="12" y="40"/>
                  </a:cxn>
                  <a:cxn ang="0">
                    <a:pos x="15" y="37"/>
                  </a:cxn>
                  <a:cxn ang="0">
                    <a:pos x="19" y="33"/>
                  </a:cxn>
                  <a:cxn ang="0">
                    <a:pos x="22" y="29"/>
                  </a:cxn>
                  <a:cxn ang="0">
                    <a:pos x="27" y="26"/>
                  </a:cxn>
                  <a:cxn ang="0">
                    <a:pos x="31" y="21"/>
                  </a:cxn>
                  <a:cxn ang="0">
                    <a:pos x="35" y="17"/>
                  </a:cxn>
                  <a:cxn ang="0">
                    <a:pos x="39" y="11"/>
                  </a:cxn>
                  <a:cxn ang="0">
                    <a:pos x="43" y="6"/>
                  </a:cxn>
                  <a:cxn ang="0">
                    <a:pos x="47" y="0"/>
                  </a:cxn>
                </a:cxnLst>
                <a:rect l="0" t="0" r="r" b="b"/>
                <a:pathLst>
                  <a:path w="50" h="51">
                    <a:moveTo>
                      <a:pt x="49" y="2"/>
                    </a:moveTo>
                    <a:lnTo>
                      <a:pt x="48" y="2"/>
                    </a:lnTo>
                    <a:lnTo>
                      <a:pt x="47" y="5"/>
                    </a:lnTo>
                    <a:lnTo>
                      <a:pt x="46" y="6"/>
                    </a:lnTo>
                    <a:lnTo>
                      <a:pt x="44" y="10"/>
                    </a:lnTo>
                    <a:lnTo>
                      <a:pt x="42" y="12"/>
                    </a:lnTo>
                    <a:lnTo>
                      <a:pt x="39" y="15"/>
                    </a:lnTo>
                    <a:lnTo>
                      <a:pt x="36" y="19"/>
                    </a:lnTo>
                    <a:lnTo>
                      <a:pt x="34" y="22"/>
                    </a:lnTo>
                    <a:lnTo>
                      <a:pt x="31" y="27"/>
                    </a:lnTo>
                    <a:lnTo>
                      <a:pt x="27" y="30"/>
                    </a:lnTo>
                    <a:lnTo>
                      <a:pt x="22" y="35"/>
                    </a:lnTo>
                    <a:lnTo>
                      <a:pt x="17" y="39"/>
                    </a:lnTo>
                    <a:lnTo>
                      <a:pt x="12" y="43"/>
                    </a:lnTo>
                    <a:lnTo>
                      <a:pt x="6" y="46"/>
                    </a:lnTo>
                    <a:lnTo>
                      <a:pt x="0" y="50"/>
                    </a:lnTo>
                    <a:lnTo>
                      <a:pt x="1" y="49"/>
                    </a:lnTo>
                    <a:lnTo>
                      <a:pt x="2" y="48"/>
                    </a:lnTo>
                    <a:lnTo>
                      <a:pt x="4" y="47"/>
                    </a:lnTo>
                    <a:lnTo>
                      <a:pt x="6" y="44"/>
                    </a:lnTo>
                    <a:lnTo>
                      <a:pt x="9" y="43"/>
                    </a:lnTo>
                    <a:lnTo>
                      <a:pt x="12" y="40"/>
                    </a:lnTo>
                    <a:lnTo>
                      <a:pt x="15" y="37"/>
                    </a:lnTo>
                    <a:lnTo>
                      <a:pt x="19" y="33"/>
                    </a:lnTo>
                    <a:lnTo>
                      <a:pt x="22" y="29"/>
                    </a:lnTo>
                    <a:lnTo>
                      <a:pt x="27" y="26"/>
                    </a:lnTo>
                    <a:lnTo>
                      <a:pt x="31" y="21"/>
                    </a:lnTo>
                    <a:lnTo>
                      <a:pt x="35" y="17"/>
                    </a:lnTo>
                    <a:lnTo>
                      <a:pt x="39" y="11"/>
                    </a:lnTo>
                    <a:lnTo>
                      <a:pt x="43" y="6"/>
                    </a:lnTo>
                    <a:lnTo>
                      <a:pt x="47" y="0"/>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4220" name="Freeform 636"/>
              <p:cNvSpPr>
                <a:spLocks/>
              </p:cNvSpPr>
              <p:nvPr/>
            </p:nvSpPr>
            <p:spPr bwMode="auto">
              <a:xfrm>
                <a:off x="4078" y="867"/>
                <a:ext cx="469" cy="40"/>
              </a:xfrm>
              <a:custGeom>
                <a:avLst/>
                <a:gdLst/>
                <a:ahLst/>
                <a:cxnLst>
                  <a:cxn ang="0">
                    <a:pos x="468" y="0"/>
                  </a:cxn>
                  <a:cxn ang="0">
                    <a:pos x="462" y="7"/>
                  </a:cxn>
                  <a:cxn ang="0">
                    <a:pos x="458" y="12"/>
                  </a:cxn>
                  <a:cxn ang="0">
                    <a:pos x="454" y="20"/>
                  </a:cxn>
                  <a:cxn ang="0">
                    <a:pos x="454" y="27"/>
                  </a:cxn>
                  <a:cxn ang="0">
                    <a:pos x="456" y="33"/>
                  </a:cxn>
                  <a:cxn ang="0">
                    <a:pos x="428" y="35"/>
                  </a:cxn>
                  <a:cxn ang="0">
                    <a:pos x="395" y="37"/>
                  </a:cxn>
                  <a:cxn ang="0">
                    <a:pos x="361" y="39"/>
                  </a:cxn>
                  <a:cxn ang="0">
                    <a:pos x="94" y="37"/>
                  </a:cxn>
                  <a:cxn ang="0">
                    <a:pos x="59" y="33"/>
                  </a:cxn>
                  <a:cxn ang="0">
                    <a:pos x="45" y="32"/>
                  </a:cxn>
                  <a:cxn ang="0">
                    <a:pos x="33" y="29"/>
                  </a:cxn>
                  <a:cxn ang="0">
                    <a:pos x="21" y="25"/>
                  </a:cxn>
                  <a:cxn ang="0">
                    <a:pos x="6" y="20"/>
                  </a:cxn>
                  <a:cxn ang="0">
                    <a:pos x="5" y="17"/>
                  </a:cxn>
                  <a:cxn ang="0">
                    <a:pos x="0" y="3"/>
                  </a:cxn>
                  <a:cxn ang="0">
                    <a:pos x="2" y="2"/>
                  </a:cxn>
                  <a:cxn ang="0">
                    <a:pos x="10" y="2"/>
                  </a:cxn>
                  <a:cxn ang="0">
                    <a:pos x="18" y="2"/>
                  </a:cxn>
                  <a:cxn ang="0">
                    <a:pos x="26" y="2"/>
                  </a:cxn>
                  <a:cxn ang="0">
                    <a:pos x="26" y="1"/>
                  </a:cxn>
                  <a:cxn ang="0">
                    <a:pos x="28" y="2"/>
                  </a:cxn>
                  <a:cxn ang="0">
                    <a:pos x="32" y="2"/>
                  </a:cxn>
                  <a:cxn ang="0">
                    <a:pos x="46" y="2"/>
                  </a:cxn>
                  <a:cxn ang="0">
                    <a:pos x="101" y="2"/>
                  </a:cxn>
                  <a:cxn ang="0">
                    <a:pos x="101" y="10"/>
                  </a:cxn>
                  <a:cxn ang="0">
                    <a:pos x="171" y="11"/>
                  </a:cxn>
                  <a:cxn ang="0">
                    <a:pos x="200" y="12"/>
                  </a:cxn>
                  <a:cxn ang="0">
                    <a:pos x="228" y="11"/>
                  </a:cxn>
                  <a:cxn ang="0">
                    <a:pos x="264" y="12"/>
                  </a:cxn>
                  <a:cxn ang="0">
                    <a:pos x="343" y="11"/>
                  </a:cxn>
                  <a:cxn ang="0">
                    <a:pos x="371" y="11"/>
                  </a:cxn>
                  <a:cxn ang="0">
                    <a:pos x="397" y="10"/>
                  </a:cxn>
                  <a:cxn ang="0">
                    <a:pos x="407" y="7"/>
                  </a:cxn>
                  <a:cxn ang="0">
                    <a:pos x="410" y="6"/>
                  </a:cxn>
                  <a:cxn ang="0">
                    <a:pos x="414" y="6"/>
                  </a:cxn>
                  <a:cxn ang="0">
                    <a:pos x="436" y="3"/>
                  </a:cxn>
                  <a:cxn ang="0">
                    <a:pos x="468" y="0"/>
                  </a:cxn>
                </a:cxnLst>
                <a:rect l="0" t="0" r="r" b="b"/>
                <a:pathLst>
                  <a:path w="469" h="40">
                    <a:moveTo>
                      <a:pt x="468" y="0"/>
                    </a:moveTo>
                    <a:lnTo>
                      <a:pt x="462" y="7"/>
                    </a:lnTo>
                    <a:lnTo>
                      <a:pt x="458" y="12"/>
                    </a:lnTo>
                    <a:lnTo>
                      <a:pt x="454" y="20"/>
                    </a:lnTo>
                    <a:lnTo>
                      <a:pt x="454" y="27"/>
                    </a:lnTo>
                    <a:lnTo>
                      <a:pt x="456" y="33"/>
                    </a:lnTo>
                    <a:lnTo>
                      <a:pt x="428" y="35"/>
                    </a:lnTo>
                    <a:lnTo>
                      <a:pt x="395" y="37"/>
                    </a:lnTo>
                    <a:lnTo>
                      <a:pt x="361" y="39"/>
                    </a:lnTo>
                    <a:lnTo>
                      <a:pt x="94" y="37"/>
                    </a:lnTo>
                    <a:lnTo>
                      <a:pt x="59" y="33"/>
                    </a:lnTo>
                    <a:lnTo>
                      <a:pt x="45" y="32"/>
                    </a:lnTo>
                    <a:lnTo>
                      <a:pt x="33" y="29"/>
                    </a:lnTo>
                    <a:lnTo>
                      <a:pt x="21" y="25"/>
                    </a:lnTo>
                    <a:lnTo>
                      <a:pt x="6" y="20"/>
                    </a:lnTo>
                    <a:lnTo>
                      <a:pt x="5" y="17"/>
                    </a:lnTo>
                    <a:lnTo>
                      <a:pt x="0" y="3"/>
                    </a:lnTo>
                    <a:lnTo>
                      <a:pt x="2" y="2"/>
                    </a:lnTo>
                    <a:lnTo>
                      <a:pt x="10" y="2"/>
                    </a:lnTo>
                    <a:lnTo>
                      <a:pt x="18" y="2"/>
                    </a:lnTo>
                    <a:lnTo>
                      <a:pt x="26" y="2"/>
                    </a:lnTo>
                    <a:lnTo>
                      <a:pt x="26" y="1"/>
                    </a:lnTo>
                    <a:lnTo>
                      <a:pt x="28" y="2"/>
                    </a:lnTo>
                    <a:lnTo>
                      <a:pt x="32" y="2"/>
                    </a:lnTo>
                    <a:lnTo>
                      <a:pt x="46" y="2"/>
                    </a:lnTo>
                    <a:lnTo>
                      <a:pt x="101" y="2"/>
                    </a:lnTo>
                    <a:lnTo>
                      <a:pt x="101" y="10"/>
                    </a:lnTo>
                    <a:lnTo>
                      <a:pt x="171" y="11"/>
                    </a:lnTo>
                    <a:lnTo>
                      <a:pt x="200" y="12"/>
                    </a:lnTo>
                    <a:lnTo>
                      <a:pt x="228" y="11"/>
                    </a:lnTo>
                    <a:lnTo>
                      <a:pt x="264" y="12"/>
                    </a:lnTo>
                    <a:lnTo>
                      <a:pt x="343" y="11"/>
                    </a:lnTo>
                    <a:lnTo>
                      <a:pt x="371" y="11"/>
                    </a:lnTo>
                    <a:lnTo>
                      <a:pt x="397" y="10"/>
                    </a:lnTo>
                    <a:lnTo>
                      <a:pt x="407" y="7"/>
                    </a:lnTo>
                    <a:lnTo>
                      <a:pt x="410" y="6"/>
                    </a:lnTo>
                    <a:lnTo>
                      <a:pt x="414" y="6"/>
                    </a:lnTo>
                    <a:lnTo>
                      <a:pt x="436" y="3"/>
                    </a:lnTo>
                    <a:lnTo>
                      <a:pt x="468" y="0"/>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4221" name="Freeform 637"/>
              <p:cNvSpPr>
                <a:spLocks/>
              </p:cNvSpPr>
              <p:nvPr/>
            </p:nvSpPr>
            <p:spPr bwMode="auto">
              <a:xfrm>
                <a:off x="4072" y="795"/>
                <a:ext cx="475" cy="91"/>
              </a:xfrm>
              <a:custGeom>
                <a:avLst/>
                <a:gdLst/>
                <a:ahLst/>
                <a:cxnLst>
                  <a:cxn ang="0">
                    <a:pos x="7" y="75"/>
                  </a:cxn>
                  <a:cxn ang="0">
                    <a:pos x="2" y="14"/>
                  </a:cxn>
                  <a:cxn ang="0">
                    <a:pos x="18" y="58"/>
                  </a:cxn>
                  <a:cxn ang="0">
                    <a:pos x="39" y="29"/>
                  </a:cxn>
                  <a:cxn ang="0">
                    <a:pos x="58" y="36"/>
                  </a:cxn>
                  <a:cxn ang="0">
                    <a:pos x="55" y="4"/>
                  </a:cxn>
                  <a:cxn ang="0">
                    <a:pos x="57" y="0"/>
                  </a:cxn>
                  <a:cxn ang="0">
                    <a:pos x="58" y="10"/>
                  </a:cxn>
                  <a:cxn ang="0">
                    <a:pos x="60" y="8"/>
                  </a:cxn>
                  <a:cxn ang="0">
                    <a:pos x="62" y="8"/>
                  </a:cxn>
                  <a:cxn ang="0">
                    <a:pos x="60" y="20"/>
                  </a:cxn>
                  <a:cxn ang="0">
                    <a:pos x="64" y="28"/>
                  </a:cxn>
                  <a:cxn ang="0">
                    <a:pos x="66" y="30"/>
                  </a:cxn>
                  <a:cxn ang="0">
                    <a:pos x="66" y="38"/>
                  </a:cxn>
                  <a:cxn ang="0">
                    <a:pos x="70" y="48"/>
                  </a:cxn>
                  <a:cxn ang="0">
                    <a:pos x="74" y="29"/>
                  </a:cxn>
                  <a:cxn ang="0">
                    <a:pos x="77" y="45"/>
                  </a:cxn>
                  <a:cxn ang="0">
                    <a:pos x="78" y="53"/>
                  </a:cxn>
                  <a:cxn ang="0">
                    <a:pos x="78" y="58"/>
                  </a:cxn>
                  <a:cxn ang="0">
                    <a:pos x="86" y="65"/>
                  </a:cxn>
                  <a:cxn ang="0">
                    <a:pos x="83" y="69"/>
                  </a:cxn>
                  <a:cxn ang="0">
                    <a:pos x="83" y="88"/>
                  </a:cxn>
                  <a:cxn ang="0">
                    <a:pos x="130" y="90"/>
                  </a:cxn>
                  <a:cxn ang="0">
                    <a:pos x="133" y="73"/>
                  </a:cxn>
                  <a:cxn ang="0">
                    <a:pos x="137" y="68"/>
                  </a:cxn>
                  <a:cxn ang="0">
                    <a:pos x="141" y="29"/>
                  </a:cxn>
                  <a:cxn ang="0">
                    <a:pos x="142" y="66"/>
                  </a:cxn>
                  <a:cxn ang="0">
                    <a:pos x="153" y="74"/>
                  </a:cxn>
                  <a:cxn ang="0">
                    <a:pos x="238" y="89"/>
                  </a:cxn>
                  <a:cxn ang="0">
                    <a:pos x="238" y="76"/>
                  </a:cxn>
                  <a:cxn ang="0">
                    <a:pos x="241" y="75"/>
                  </a:cxn>
                  <a:cxn ang="0">
                    <a:pos x="206" y="70"/>
                  </a:cxn>
                  <a:cxn ang="0">
                    <a:pos x="205" y="74"/>
                  </a:cxn>
                  <a:cxn ang="0">
                    <a:pos x="200" y="68"/>
                  </a:cxn>
                  <a:cxn ang="0">
                    <a:pos x="206" y="68"/>
                  </a:cxn>
                  <a:cxn ang="0">
                    <a:pos x="245" y="11"/>
                  </a:cxn>
                  <a:cxn ang="0">
                    <a:pos x="251" y="11"/>
                  </a:cxn>
                  <a:cxn ang="0">
                    <a:pos x="253" y="65"/>
                  </a:cxn>
                  <a:cxn ang="0">
                    <a:pos x="298" y="68"/>
                  </a:cxn>
                  <a:cxn ang="0">
                    <a:pos x="300" y="72"/>
                  </a:cxn>
                  <a:cxn ang="0">
                    <a:pos x="297" y="71"/>
                  </a:cxn>
                  <a:cxn ang="0">
                    <a:pos x="252" y="75"/>
                  </a:cxn>
                  <a:cxn ang="0">
                    <a:pos x="357" y="80"/>
                  </a:cxn>
                  <a:cxn ang="0">
                    <a:pos x="356" y="75"/>
                  </a:cxn>
                  <a:cxn ang="0">
                    <a:pos x="365" y="72"/>
                  </a:cxn>
                  <a:cxn ang="0">
                    <a:pos x="364" y="29"/>
                  </a:cxn>
                  <a:cxn ang="0">
                    <a:pos x="365" y="25"/>
                  </a:cxn>
                  <a:cxn ang="0">
                    <a:pos x="371" y="72"/>
                  </a:cxn>
                  <a:cxn ang="0">
                    <a:pos x="411" y="83"/>
                  </a:cxn>
                  <a:cxn ang="0">
                    <a:pos x="418" y="65"/>
                  </a:cxn>
                  <a:cxn ang="0">
                    <a:pos x="422" y="73"/>
                  </a:cxn>
                  <a:cxn ang="0">
                    <a:pos x="424" y="65"/>
                  </a:cxn>
                  <a:cxn ang="0">
                    <a:pos x="427" y="68"/>
                  </a:cxn>
                  <a:cxn ang="0">
                    <a:pos x="429" y="72"/>
                  </a:cxn>
                  <a:cxn ang="0">
                    <a:pos x="473" y="73"/>
                  </a:cxn>
                </a:cxnLst>
                <a:rect l="0" t="0" r="r" b="b"/>
                <a:pathLst>
                  <a:path w="475" h="91">
                    <a:moveTo>
                      <a:pt x="2" y="76"/>
                    </a:moveTo>
                    <a:lnTo>
                      <a:pt x="2" y="75"/>
                    </a:lnTo>
                    <a:lnTo>
                      <a:pt x="7" y="75"/>
                    </a:lnTo>
                    <a:lnTo>
                      <a:pt x="7" y="67"/>
                    </a:lnTo>
                    <a:lnTo>
                      <a:pt x="0" y="14"/>
                    </a:lnTo>
                    <a:lnTo>
                      <a:pt x="2" y="14"/>
                    </a:lnTo>
                    <a:lnTo>
                      <a:pt x="2" y="13"/>
                    </a:lnTo>
                    <a:lnTo>
                      <a:pt x="3" y="13"/>
                    </a:lnTo>
                    <a:lnTo>
                      <a:pt x="18" y="58"/>
                    </a:lnTo>
                    <a:lnTo>
                      <a:pt x="22" y="58"/>
                    </a:lnTo>
                    <a:lnTo>
                      <a:pt x="26" y="29"/>
                    </a:lnTo>
                    <a:lnTo>
                      <a:pt x="39" y="29"/>
                    </a:lnTo>
                    <a:lnTo>
                      <a:pt x="45" y="45"/>
                    </a:lnTo>
                    <a:lnTo>
                      <a:pt x="54" y="44"/>
                    </a:lnTo>
                    <a:lnTo>
                      <a:pt x="58" y="36"/>
                    </a:lnTo>
                    <a:lnTo>
                      <a:pt x="56" y="19"/>
                    </a:lnTo>
                    <a:lnTo>
                      <a:pt x="55" y="7"/>
                    </a:lnTo>
                    <a:lnTo>
                      <a:pt x="55" y="4"/>
                    </a:lnTo>
                    <a:lnTo>
                      <a:pt x="55" y="0"/>
                    </a:lnTo>
                    <a:lnTo>
                      <a:pt x="58" y="2"/>
                    </a:lnTo>
                    <a:lnTo>
                      <a:pt x="57" y="0"/>
                    </a:lnTo>
                    <a:lnTo>
                      <a:pt x="58" y="3"/>
                    </a:lnTo>
                    <a:lnTo>
                      <a:pt x="58" y="7"/>
                    </a:lnTo>
                    <a:lnTo>
                      <a:pt x="58" y="10"/>
                    </a:lnTo>
                    <a:lnTo>
                      <a:pt x="59" y="10"/>
                    </a:lnTo>
                    <a:lnTo>
                      <a:pt x="59" y="10"/>
                    </a:lnTo>
                    <a:lnTo>
                      <a:pt x="60" y="8"/>
                    </a:lnTo>
                    <a:lnTo>
                      <a:pt x="59" y="6"/>
                    </a:lnTo>
                    <a:lnTo>
                      <a:pt x="60" y="6"/>
                    </a:lnTo>
                    <a:lnTo>
                      <a:pt x="62" y="8"/>
                    </a:lnTo>
                    <a:lnTo>
                      <a:pt x="62" y="11"/>
                    </a:lnTo>
                    <a:lnTo>
                      <a:pt x="59" y="13"/>
                    </a:lnTo>
                    <a:lnTo>
                      <a:pt x="60" y="20"/>
                    </a:lnTo>
                    <a:lnTo>
                      <a:pt x="60" y="23"/>
                    </a:lnTo>
                    <a:lnTo>
                      <a:pt x="62" y="28"/>
                    </a:lnTo>
                    <a:lnTo>
                      <a:pt x="64" y="28"/>
                    </a:lnTo>
                    <a:lnTo>
                      <a:pt x="64" y="25"/>
                    </a:lnTo>
                    <a:lnTo>
                      <a:pt x="66" y="25"/>
                    </a:lnTo>
                    <a:lnTo>
                      <a:pt x="66" y="30"/>
                    </a:lnTo>
                    <a:lnTo>
                      <a:pt x="62" y="31"/>
                    </a:lnTo>
                    <a:lnTo>
                      <a:pt x="62" y="37"/>
                    </a:lnTo>
                    <a:lnTo>
                      <a:pt x="66" y="38"/>
                    </a:lnTo>
                    <a:lnTo>
                      <a:pt x="65" y="42"/>
                    </a:lnTo>
                    <a:lnTo>
                      <a:pt x="65" y="49"/>
                    </a:lnTo>
                    <a:lnTo>
                      <a:pt x="70" y="48"/>
                    </a:lnTo>
                    <a:lnTo>
                      <a:pt x="71" y="25"/>
                    </a:lnTo>
                    <a:lnTo>
                      <a:pt x="74" y="25"/>
                    </a:lnTo>
                    <a:lnTo>
                      <a:pt x="74" y="29"/>
                    </a:lnTo>
                    <a:lnTo>
                      <a:pt x="74" y="35"/>
                    </a:lnTo>
                    <a:lnTo>
                      <a:pt x="75" y="41"/>
                    </a:lnTo>
                    <a:lnTo>
                      <a:pt x="77" y="45"/>
                    </a:lnTo>
                    <a:lnTo>
                      <a:pt x="76" y="50"/>
                    </a:lnTo>
                    <a:lnTo>
                      <a:pt x="78" y="49"/>
                    </a:lnTo>
                    <a:lnTo>
                      <a:pt x="78" y="53"/>
                    </a:lnTo>
                    <a:lnTo>
                      <a:pt x="80" y="53"/>
                    </a:lnTo>
                    <a:lnTo>
                      <a:pt x="79" y="57"/>
                    </a:lnTo>
                    <a:lnTo>
                      <a:pt x="78" y="58"/>
                    </a:lnTo>
                    <a:lnTo>
                      <a:pt x="78" y="65"/>
                    </a:lnTo>
                    <a:lnTo>
                      <a:pt x="81" y="65"/>
                    </a:lnTo>
                    <a:lnTo>
                      <a:pt x="86" y="65"/>
                    </a:lnTo>
                    <a:lnTo>
                      <a:pt x="86" y="68"/>
                    </a:lnTo>
                    <a:lnTo>
                      <a:pt x="86" y="69"/>
                    </a:lnTo>
                    <a:lnTo>
                      <a:pt x="83" y="69"/>
                    </a:lnTo>
                    <a:lnTo>
                      <a:pt x="85" y="76"/>
                    </a:lnTo>
                    <a:lnTo>
                      <a:pt x="82" y="77"/>
                    </a:lnTo>
                    <a:lnTo>
                      <a:pt x="83" y="88"/>
                    </a:lnTo>
                    <a:lnTo>
                      <a:pt x="82" y="79"/>
                    </a:lnTo>
                    <a:lnTo>
                      <a:pt x="113" y="90"/>
                    </a:lnTo>
                    <a:lnTo>
                      <a:pt x="130" y="90"/>
                    </a:lnTo>
                    <a:lnTo>
                      <a:pt x="130" y="78"/>
                    </a:lnTo>
                    <a:lnTo>
                      <a:pt x="130" y="75"/>
                    </a:lnTo>
                    <a:lnTo>
                      <a:pt x="133" y="73"/>
                    </a:lnTo>
                    <a:lnTo>
                      <a:pt x="137" y="73"/>
                    </a:lnTo>
                    <a:lnTo>
                      <a:pt x="137" y="70"/>
                    </a:lnTo>
                    <a:lnTo>
                      <a:pt x="137" y="68"/>
                    </a:lnTo>
                    <a:lnTo>
                      <a:pt x="138" y="10"/>
                    </a:lnTo>
                    <a:lnTo>
                      <a:pt x="141" y="26"/>
                    </a:lnTo>
                    <a:lnTo>
                      <a:pt x="141" y="29"/>
                    </a:lnTo>
                    <a:lnTo>
                      <a:pt x="144" y="29"/>
                    </a:lnTo>
                    <a:lnTo>
                      <a:pt x="141" y="31"/>
                    </a:lnTo>
                    <a:lnTo>
                      <a:pt x="142" y="66"/>
                    </a:lnTo>
                    <a:lnTo>
                      <a:pt x="142" y="70"/>
                    </a:lnTo>
                    <a:lnTo>
                      <a:pt x="142" y="74"/>
                    </a:lnTo>
                    <a:lnTo>
                      <a:pt x="153" y="74"/>
                    </a:lnTo>
                    <a:lnTo>
                      <a:pt x="152" y="74"/>
                    </a:lnTo>
                    <a:lnTo>
                      <a:pt x="152" y="88"/>
                    </a:lnTo>
                    <a:lnTo>
                      <a:pt x="238" y="89"/>
                    </a:lnTo>
                    <a:lnTo>
                      <a:pt x="238" y="79"/>
                    </a:lnTo>
                    <a:lnTo>
                      <a:pt x="238" y="77"/>
                    </a:lnTo>
                    <a:lnTo>
                      <a:pt x="238" y="76"/>
                    </a:lnTo>
                    <a:lnTo>
                      <a:pt x="238" y="75"/>
                    </a:lnTo>
                    <a:lnTo>
                      <a:pt x="242" y="74"/>
                    </a:lnTo>
                    <a:lnTo>
                      <a:pt x="241" y="75"/>
                    </a:lnTo>
                    <a:lnTo>
                      <a:pt x="245" y="75"/>
                    </a:lnTo>
                    <a:lnTo>
                      <a:pt x="245" y="68"/>
                    </a:lnTo>
                    <a:lnTo>
                      <a:pt x="206" y="70"/>
                    </a:lnTo>
                    <a:lnTo>
                      <a:pt x="206" y="72"/>
                    </a:lnTo>
                    <a:lnTo>
                      <a:pt x="205" y="72"/>
                    </a:lnTo>
                    <a:lnTo>
                      <a:pt x="205" y="74"/>
                    </a:lnTo>
                    <a:lnTo>
                      <a:pt x="200" y="72"/>
                    </a:lnTo>
                    <a:lnTo>
                      <a:pt x="199" y="70"/>
                    </a:lnTo>
                    <a:lnTo>
                      <a:pt x="200" y="68"/>
                    </a:lnTo>
                    <a:lnTo>
                      <a:pt x="202" y="68"/>
                    </a:lnTo>
                    <a:lnTo>
                      <a:pt x="205" y="68"/>
                    </a:lnTo>
                    <a:lnTo>
                      <a:pt x="206" y="68"/>
                    </a:lnTo>
                    <a:lnTo>
                      <a:pt x="245" y="65"/>
                    </a:lnTo>
                    <a:lnTo>
                      <a:pt x="245" y="30"/>
                    </a:lnTo>
                    <a:lnTo>
                      <a:pt x="245" y="11"/>
                    </a:lnTo>
                    <a:lnTo>
                      <a:pt x="247" y="15"/>
                    </a:lnTo>
                    <a:lnTo>
                      <a:pt x="251" y="15"/>
                    </a:lnTo>
                    <a:lnTo>
                      <a:pt x="251" y="11"/>
                    </a:lnTo>
                    <a:lnTo>
                      <a:pt x="252" y="30"/>
                    </a:lnTo>
                    <a:lnTo>
                      <a:pt x="252" y="32"/>
                    </a:lnTo>
                    <a:lnTo>
                      <a:pt x="253" y="65"/>
                    </a:lnTo>
                    <a:lnTo>
                      <a:pt x="285" y="68"/>
                    </a:lnTo>
                    <a:lnTo>
                      <a:pt x="299" y="69"/>
                    </a:lnTo>
                    <a:lnTo>
                      <a:pt x="298" y="68"/>
                    </a:lnTo>
                    <a:lnTo>
                      <a:pt x="303" y="69"/>
                    </a:lnTo>
                    <a:lnTo>
                      <a:pt x="300" y="68"/>
                    </a:lnTo>
                    <a:lnTo>
                      <a:pt x="300" y="72"/>
                    </a:lnTo>
                    <a:lnTo>
                      <a:pt x="299" y="72"/>
                    </a:lnTo>
                    <a:lnTo>
                      <a:pt x="300" y="71"/>
                    </a:lnTo>
                    <a:lnTo>
                      <a:pt x="297" y="71"/>
                    </a:lnTo>
                    <a:lnTo>
                      <a:pt x="293" y="70"/>
                    </a:lnTo>
                    <a:lnTo>
                      <a:pt x="252" y="68"/>
                    </a:lnTo>
                    <a:lnTo>
                      <a:pt x="252" y="75"/>
                    </a:lnTo>
                    <a:lnTo>
                      <a:pt x="253" y="88"/>
                    </a:lnTo>
                    <a:lnTo>
                      <a:pt x="358" y="89"/>
                    </a:lnTo>
                    <a:lnTo>
                      <a:pt x="357" y="80"/>
                    </a:lnTo>
                    <a:lnTo>
                      <a:pt x="360" y="78"/>
                    </a:lnTo>
                    <a:lnTo>
                      <a:pt x="357" y="76"/>
                    </a:lnTo>
                    <a:lnTo>
                      <a:pt x="356" y="75"/>
                    </a:lnTo>
                    <a:lnTo>
                      <a:pt x="357" y="72"/>
                    </a:lnTo>
                    <a:lnTo>
                      <a:pt x="360" y="72"/>
                    </a:lnTo>
                    <a:lnTo>
                      <a:pt x="365" y="72"/>
                    </a:lnTo>
                    <a:lnTo>
                      <a:pt x="364" y="29"/>
                    </a:lnTo>
                    <a:lnTo>
                      <a:pt x="365" y="29"/>
                    </a:lnTo>
                    <a:lnTo>
                      <a:pt x="364" y="29"/>
                    </a:lnTo>
                    <a:lnTo>
                      <a:pt x="362" y="26"/>
                    </a:lnTo>
                    <a:lnTo>
                      <a:pt x="362" y="25"/>
                    </a:lnTo>
                    <a:lnTo>
                      <a:pt x="365" y="25"/>
                    </a:lnTo>
                    <a:lnTo>
                      <a:pt x="368" y="25"/>
                    </a:lnTo>
                    <a:lnTo>
                      <a:pt x="369" y="31"/>
                    </a:lnTo>
                    <a:lnTo>
                      <a:pt x="371" y="72"/>
                    </a:lnTo>
                    <a:lnTo>
                      <a:pt x="376" y="72"/>
                    </a:lnTo>
                    <a:lnTo>
                      <a:pt x="376" y="88"/>
                    </a:lnTo>
                    <a:lnTo>
                      <a:pt x="411" y="83"/>
                    </a:lnTo>
                    <a:lnTo>
                      <a:pt x="418" y="75"/>
                    </a:lnTo>
                    <a:lnTo>
                      <a:pt x="418" y="67"/>
                    </a:lnTo>
                    <a:lnTo>
                      <a:pt x="418" y="65"/>
                    </a:lnTo>
                    <a:lnTo>
                      <a:pt x="420" y="65"/>
                    </a:lnTo>
                    <a:lnTo>
                      <a:pt x="422" y="67"/>
                    </a:lnTo>
                    <a:lnTo>
                      <a:pt x="422" y="73"/>
                    </a:lnTo>
                    <a:lnTo>
                      <a:pt x="424" y="73"/>
                    </a:lnTo>
                    <a:lnTo>
                      <a:pt x="424" y="67"/>
                    </a:lnTo>
                    <a:lnTo>
                      <a:pt x="424" y="65"/>
                    </a:lnTo>
                    <a:lnTo>
                      <a:pt x="424" y="63"/>
                    </a:lnTo>
                    <a:lnTo>
                      <a:pt x="427" y="63"/>
                    </a:lnTo>
                    <a:lnTo>
                      <a:pt x="427" y="68"/>
                    </a:lnTo>
                    <a:lnTo>
                      <a:pt x="427" y="66"/>
                    </a:lnTo>
                    <a:lnTo>
                      <a:pt x="426" y="73"/>
                    </a:lnTo>
                    <a:lnTo>
                      <a:pt x="429" y="72"/>
                    </a:lnTo>
                    <a:lnTo>
                      <a:pt x="446" y="73"/>
                    </a:lnTo>
                    <a:lnTo>
                      <a:pt x="466" y="73"/>
                    </a:lnTo>
                    <a:lnTo>
                      <a:pt x="473" y="73"/>
                    </a:lnTo>
                    <a:lnTo>
                      <a:pt x="474" y="73"/>
                    </a:lnTo>
                    <a:lnTo>
                      <a:pt x="2" y="76"/>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4222" name="Freeform 638"/>
              <p:cNvSpPr>
                <a:spLocks/>
              </p:cNvSpPr>
              <p:nvPr/>
            </p:nvSpPr>
            <p:spPr bwMode="auto">
              <a:xfrm>
                <a:off x="4426" y="868"/>
                <a:ext cx="24" cy="14"/>
              </a:xfrm>
              <a:custGeom>
                <a:avLst/>
                <a:gdLst/>
                <a:ahLst/>
                <a:cxnLst>
                  <a:cxn ang="0">
                    <a:pos x="6" y="13"/>
                  </a:cxn>
                  <a:cxn ang="0">
                    <a:pos x="6" y="12"/>
                  </a:cxn>
                  <a:cxn ang="0">
                    <a:pos x="7" y="12"/>
                  </a:cxn>
                  <a:cxn ang="0">
                    <a:pos x="7" y="11"/>
                  </a:cxn>
                  <a:cxn ang="0">
                    <a:pos x="6" y="11"/>
                  </a:cxn>
                  <a:cxn ang="0">
                    <a:pos x="6" y="11"/>
                  </a:cxn>
                  <a:cxn ang="0">
                    <a:pos x="6" y="8"/>
                  </a:cxn>
                  <a:cxn ang="0">
                    <a:pos x="6" y="7"/>
                  </a:cxn>
                  <a:cxn ang="0">
                    <a:pos x="5" y="6"/>
                  </a:cxn>
                  <a:cxn ang="0">
                    <a:pos x="4" y="6"/>
                  </a:cxn>
                  <a:cxn ang="0">
                    <a:pos x="3" y="6"/>
                  </a:cxn>
                  <a:cxn ang="0">
                    <a:pos x="0" y="5"/>
                  </a:cxn>
                  <a:cxn ang="0">
                    <a:pos x="3" y="4"/>
                  </a:cxn>
                  <a:cxn ang="0">
                    <a:pos x="3" y="2"/>
                  </a:cxn>
                  <a:cxn ang="0">
                    <a:pos x="3" y="1"/>
                  </a:cxn>
                  <a:cxn ang="0">
                    <a:pos x="4" y="1"/>
                  </a:cxn>
                  <a:cxn ang="0">
                    <a:pos x="5" y="1"/>
                  </a:cxn>
                  <a:cxn ang="0">
                    <a:pos x="6" y="1"/>
                  </a:cxn>
                  <a:cxn ang="0">
                    <a:pos x="7" y="1"/>
                  </a:cxn>
                  <a:cxn ang="0">
                    <a:pos x="8" y="1"/>
                  </a:cxn>
                  <a:cxn ang="0">
                    <a:pos x="9" y="1"/>
                  </a:cxn>
                  <a:cxn ang="0">
                    <a:pos x="10" y="1"/>
                  </a:cxn>
                  <a:cxn ang="0">
                    <a:pos x="10" y="1"/>
                  </a:cxn>
                  <a:cxn ang="0">
                    <a:pos x="11" y="1"/>
                  </a:cxn>
                  <a:cxn ang="0">
                    <a:pos x="12" y="0"/>
                  </a:cxn>
                  <a:cxn ang="0">
                    <a:pos x="13" y="0"/>
                  </a:cxn>
                  <a:cxn ang="0">
                    <a:pos x="13" y="0"/>
                  </a:cxn>
                  <a:cxn ang="0">
                    <a:pos x="14" y="0"/>
                  </a:cxn>
                  <a:cxn ang="0">
                    <a:pos x="15" y="0"/>
                  </a:cxn>
                  <a:cxn ang="0">
                    <a:pos x="16" y="0"/>
                  </a:cxn>
                  <a:cxn ang="0">
                    <a:pos x="17" y="0"/>
                  </a:cxn>
                  <a:cxn ang="0">
                    <a:pos x="17" y="0"/>
                  </a:cxn>
                  <a:cxn ang="0">
                    <a:pos x="18" y="0"/>
                  </a:cxn>
                  <a:cxn ang="0">
                    <a:pos x="19" y="0"/>
                  </a:cxn>
                  <a:cxn ang="0">
                    <a:pos x="20" y="0"/>
                  </a:cxn>
                  <a:cxn ang="0">
                    <a:pos x="21" y="0"/>
                  </a:cxn>
                  <a:cxn ang="0">
                    <a:pos x="21" y="0"/>
                  </a:cxn>
                  <a:cxn ang="0">
                    <a:pos x="22" y="0"/>
                  </a:cxn>
                  <a:cxn ang="0">
                    <a:pos x="22" y="1"/>
                  </a:cxn>
                  <a:cxn ang="0">
                    <a:pos x="23" y="2"/>
                  </a:cxn>
                  <a:cxn ang="0">
                    <a:pos x="23" y="4"/>
                  </a:cxn>
                  <a:cxn ang="0">
                    <a:pos x="23" y="6"/>
                  </a:cxn>
                  <a:cxn ang="0">
                    <a:pos x="23" y="7"/>
                  </a:cxn>
                  <a:cxn ang="0">
                    <a:pos x="23" y="8"/>
                  </a:cxn>
                  <a:cxn ang="0">
                    <a:pos x="22" y="10"/>
                  </a:cxn>
                  <a:cxn ang="0">
                    <a:pos x="21" y="10"/>
                  </a:cxn>
                  <a:cxn ang="0">
                    <a:pos x="21" y="10"/>
                  </a:cxn>
                  <a:cxn ang="0">
                    <a:pos x="21" y="11"/>
                  </a:cxn>
                  <a:cxn ang="0">
                    <a:pos x="21" y="11"/>
                  </a:cxn>
                  <a:cxn ang="0">
                    <a:pos x="6" y="13"/>
                  </a:cxn>
                </a:cxnLst>
                <a:rect l="0" t="0" r="r" b="b"/>
                <a:pathLst>
                  <a:path w="24" h="14">
                    <a:moveTo>
                      <a:pt x="6" y="13"/>
                    </a:moveTo>
                    <a:lnTo>
                      <a:pt x="6" y="12"/>
                    </a:lnTo>
                    <a:lnTo>
                      <a:pt x="7" y="12"/>
                    </a:lnTo>
                    <a:lnTo>
                      <a:pt x="7" y="11"/>
                    </a:lnTo>
                    <a:lnTo>
                      <a:pt x="6" y="11"/>
                    </a:lnTo>
                    <a:lnTo>
                      <a:pt x="6" y="11"/>
                    </a:lnTo>
                    <a:lnTo>
                      <a:pt x="6" y="8"/>
                    </a:lnTo>
                    <a:lnTo>
                      <a:pt x="6" y="7"/>
                    </a:lnTo>
                    <a:lnTo>
                      <a:pt x="5" y="6"/>
                    </a:lnTo>
                    <a:lnTo>
                      <a:pt x="4" y="6"/>
                    </a:lnTo>
                    <a:lnTo>
                      <a:pt x="3" y="6"/>
                    </a:lnTo>
                    <a:lnTo>
                      <a:pt x="0" y="5"/>
                    </a:lnTo>
                    <a:lnTo>
                      <a:pt x="3" y="4"/>
                    </a:lnTo>
                    <a:lnTo>
                      <a:pt x="3" y="2"/>
                    </a:lnTo>
                    <a:lnTo>
                      <a:pt x="3" y="1"/>
                    </a:lnTo>
                    <a:lnTo>
                      <a:pt x="4" y="1"/>
                    </a:lnTo>
                    <a:lnTo>
                      <a:pt x="5" y="1"/>
                    </a:lnTo>
                    <a:lnTo>
                      <a:pt x="6" y="1"/>
                    </a:lnTo>
                    <a:lnTo>
                      <a:pt x="7" y="1"/>
                    </a:lnTo>
                    <a:lnTo>
                      <a:pt x="8" y="1"/>
                    </a:lnTo>
                    <a:lnTo>
                      <a:pt x="9" y="1"/>
                    </a:lnTo>
                    <a:lnTo>
                      <a:pt x="10" y="1"/>
                    </a:lnTo>
                    <a:lnTo>
                      <a:pt x="10" y="1"/>
                    </a:lnTo>
                    <a:lnTo>
                      <a:pt x="11" y="1"/>
                    </a:lnTo>
                    <a:lnTo>
                      <a:pt x="12" y="0"/>
                    </a:lnTo>
                    <a:lnTo>
                      <a:pt x="13" y="0"/>
                    </a:lnTo>
                    <a:lnTo>
                      <a:pt x="13" y="0"/>
                    </a:lnTo>
                    <a:lnTo>
                      <a:pt x="14" y="0"/>
                    </a:lnTo>
                    <a:lnTo>
                      <a:pt x="15" y="0"/>
                    </a:lnTo>
                    <a:lnTo>
                      <a:pt x="16" y="0"/>
                    </a:lnTo>
                    <a:lnTo>
                      <a:pt x="17" y="0"/>
                    </a:lnTo>
                    <a:lnTo>
                      <a:pt x="17" y="0"/>
                    </a:lnTo>
                    <a:lnTo>
                      <a:pt x="18" y="0"/>
                    </a:lnTo>
                    <a:lnTo>
                      <a:pt x="19" y="0"/>
                    </a:lnTo>
                    <a:lnTo>
                      <a:pt x="20" y="0"/>
                    </a:lnTo>
                    <a:lnTo>
                      <a:pt x="21" y="0"/>
                    </a:lnTo>
                    <a:lnTo>
                      <a:pt x="21" y="0"/>
                    </a:lnTo>
                    <a:lnTo>
                      <a:pt x="22" y="0"/>
                    </a:lnTo>
                    <a:lnTo>
                      <a:pt x="22" y="1"/>
                    </a:lnTo>
                    <a:lnTo>
                      <a:pt x="23" y="2"/>
                    </a:lnTo>
                    <a:lnTo>
                      <a:pt x="23" y="4"/>
                    </a:lnTo>
                    <a:lnTo>
                      <a:pt x="23" y="6"/>
                    </a:lnTo>
                    <a:lnTo>
                      <a:pt x="23" y="7"/>
                    </a:lnTo>
                    <a:lnTo>
                      <a:pt x="23" y="8"/>
                    </a:lnTo>
                    <a:lnTo>
                      <a:pt x="22" y="10"/>
                    </a:lnTo>
                    <a:lnTo>
                      <a:pt x="21" y="10"/>
                    </a:lnTo>
                    <a:lnTo>
                      <a:pt x="21" y="10"/>
                    </a:lnTo>
                    <a:lnTo>
                      <a:pt x="21" y="11"/>
                    </a:lnTo>
                    <a:lnTo>
                      <a:pt x="21" y="11"/>
                    </a:lnTo>
                    <a:lnTo>
                      <a:pt x="6" y="13"/>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4223" name="Freeform 639"/>
              <p:cNvSpPr>
                <a:spLocks/>
              </p:cNvSpPr>
              <p:nvPr/>
            </p:nvSpPr>
            <p:spPr bwMode="auto">
              <a:xfrm>
                <a:off x="4310" y="869"/>
                <a:ext cx="24" cy="12"/>
              </a:xfrm>
              <a:custGeom>
                <a:avLst/>
                <a:gdLst/>
                <a:ahLst/>
                <a:cxnLst>
                  <a:cxn ang="0">
                    <a:pos x="21" y="9"/>
                  </a:cxn>
                  <a:cxn ang="0">
                    <a:pos x="2" y="11"/>
                  </a:cxn>
                  <a:cxn ang="0">
                    <a:pos x="0" y="9"/>
                  </a:cxn>
                  <a:cxn ang="0">
                    <a:pos x="0" y="8"/>
                  </a:cxn>
                  <a:cxn ang="0">
                    <a:pos x="0" y="7"/>
                  </a:cxn>
                  <a:cxn ang="0">
                    <a:pos x="0" y="5"/>
                  </a:cxn>
                  <a:cxn ang="0">
                    <a:pos x="0" y="4"/>
                  </a:cxn>
                  <a:cxn ang="0">
                    <a:pos x="0" y="3"/>
                  </a:cxn>
                  <a:cxn ang="0">
                    <a:pos x="0" y="2"/>
                  </a:cxn>
                  <a:cxn ang="0">
                    <a:pos x="10" y="0"/>
                  </a:cxn>
                  <a:cxn ang="0">
                    <a:pos x="14" y="1"/>
                  </a:cxn>
                  <a:cxn ang="0">
                    <a:pos x="22" y="1"/>
                  </a:cxn>
                  <a:cxn ang="0">
                    <a:pos x="23" y="2"/>
                  </a:cxn>
                  <a:cxn ang="0">
                    <a:pos x="23" y="9"/>
                  </a:cxn>
                  <a:cxn ang="0">
                    <a:pos x="21" y="9"/>
                  </a:cxn>
                </a:cxnLst>
                <a:rect l="0" t="0" r="r" b="b"/>
                <a:pathLst>
                  <a:path w="24" h="12">
                    <a:moveTo>
                      <a:pt x="21" y="9"/>
                    </a:moveTo>
                    <a:lnTo>
                      <a:pt x="2" y="11"/>
                    </a:lnTo>
                    <a:lnTo>
                      <a:pt x="0" y="9"/>
                    </a:lnTo>
                    <a:lnTo>
                      <a:pt x="0" y="8"/>
                    </a:lnTo>
                    <a:lnTo>
                      <a:pt x="0" y="7"/>
                    </a:lnTo>
                    <a:lnTo>
                      <a:pt x="0" y="5"/>
                    </a:lnTo>
                    <a:lnTo>
                      <a:pt x="0" y="4"/>
                    </a:lnTo>
                    <a:lnTo>
                      <a:pt x="0" y="3"/>
                    </a:lnTo>
                    <a:lnTo>
                      <a:pt x="0" y="2"/>
                    </a:lnTo>
                    <a:lnTo>
                      <a:pt x="10" y="0"/>
                    </a:lnTo>
                    <a:lnTo>
                      <a:pt x="14" y="1"/>
                    </a:lnTo>
                    <a:lnTo>
                      <a:pt x="22" y="1"/>
                    </a:lnTo>
                    <a:lnTo>
                      <a:pt x="23" y="2"/>
                    </a:lnTo>
                    <a:lnTo>
                      <a:pt x="23" y="9"/>
                    </a:lnTo>
                    <a:lnTo>
                      <a:pt x="21" y="9"/>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nvGrpSpPr>
              <p:cNvPr id="324224" name="Group 640"/>
              <p:cNvGrpSpPr>
                <a:grpSpLocks/>
              </p:cNvGrpSpPr>
              <p:nvPr/>
            </p:nvGrpSpPr>
            <p:grpSpPr bwMode="auto">
              <a:xfrm>
                <a:off x="4197" y="869"/>
                <a:ext cx="25" cy="21"/>
                <a:chOff x="4197" y="869"/>
                <a:chExt cx="25" cy="21"/>
              </a:xfrm>
            </p:grpSpPr>
            <p:sp>
              <p:nvSpPr>
                <p:cNvPr id="324225" name="Freeform 641"/>
                <p:cNvSpPr>
                  <a:spLocks/>
                </p:cNvSpPr>
                <p:nvPr/>
              </p:nvSpPr>
              <p:spPr bwMode="auto">
                <a:xfrm>
                  <a:off x="4201" y="869"/>
                  <a:ext cx="21" cy="17"/>
                </a:xfrm>
                <a:custGeom>
                  <a:avLst/>
                  <a:gdLst/>
                  <a:ahLst/>
                  <a:cxnLst>
                    <a:cxn ang="0">
                      <a:pos x="17" y="14"/>
                    </a:cxn>
                    <a:cxn ang="0">
                      <a:pos x="15" y="14"/>
                    </a:cxn>
                    <a:cxn ang="0">
                      <a:pos x="14" y="14"/>
                    </a:cxn>
                    <a:cxn ang="0">
                      <a:pos x="13" y="14"/>
                    </a:cxn>
                    <a:cxn ang="0">
                      <a:pos x="11" y="14"/>
                    </a:cxn>
                    <a:cxn ang="0">
                      <a:pos x="10" y="14"/>
                    </a:cxn>
                    <a:cxn ang="0">
                      <a:pos x="9" y="16"/>
                    </a:cxn>
                    <a:cxn ang="0">
                      <a:pos x="7" y="16"/>
                    </a:cxn>
                    <a:cxn ang="0">
                      <a:pos x="6" y="16"/>
                    </a:cxn>
                    <a:cxn ang="0">
                      <a:pos x="5" y="16"/>
                    </a:cxn>
                    <a:cxn ang="0">
                      <a:pos x="3" y="16"/>
                    </a:cxn>
                    <a:cxn ang="0">
                      <a:pos x="2" y="16"/>
                    </a:cxn>
                    <a:cxn ang="0">
                      <a:pos x="1" y="16"/>
                    </a:cxn>
                    <a:cxn ang="0">
                      <a:pos x="0" y="14"/>
                    </a:cxn>
                    <a:cxn ang="0">
                      <a:pos x="0" y="8"/>
                    </a:cxn>
                    <a:cxn ang="0">
                      <a:pos x="1" y="6"/>
                    </a:cxn>
                    <a:cxn ang="0">
                      <a:pos x="1" y="1"/>
                    </a:cxn>
                    <a:cxn ang="0">
                      <a:pos x="3" y="1"/>
                    </a:cxn>
                    <a:cxn ang="0">
                      <a:pos x="4" y="1"/>
                    </a:cxn>
                    <a:cxn ang="0">
                      <a:pos x="5" y="1"/>
                    </a:cxn>
                    <a:cxn ang="0">
                      <a:pos x="7" y="1"/>
                    </a:cxn>
                    <a:cxn ang="0">
                      <a:pos x="8" y="1"/>
                    </a:cxn>
                    <a:cxn ang="0">
                      <a:pos x="9" y="1"/>
                    </a:cxn>
                    <a:cxn ang="0">
                      <a:pos x="11" y="0"/>
                    </a:cxn>
                    <a:cxn ang="0">
                      <a:pos x="12" y="0"/>
                    </a:cxn>
                    <a:cxn ang="0">
                      <a:pos x="13" y="0"/>
                    </a:cxn>
                    <a:cxn ang="0">
                      <a:pos x="15" y="0"/>
                    </a:cxn>
                    <a:cxn ang="0">
                      <a:pos x="16" y="0"/>
                    </a:cxn>
                    <a:cxn ang="0">
                      <a:pos x="17" y="0"/>
                    </a:cxn>
                    <a:cxn ang="0">
                      <a:pos x="19" y="0"/>
                    </a:cxn>
                    <a:cxn ang="0">
                      <a:pos x="19" y="4"/>
                    </a:cxn>
                    <a:cxn ang="0">
                      <a:pos x="20" y="9"/>
                    </a:cxn>
                    <a:cxn ang="0">
                      <a:pos x="19" y="12"/>
                    </a:cxn>
                    <a:cxn ang="0">
                      <a:pos x="18" y="14"/>
                    </a:cxn>
                    <a:cxn ang="0">
                      <a:pos x="18" y="14"/>
                    </a:cxn>
                  </a:cxnLst>
                  <a:rect l="0" t="0" r="r" b="b"/>
                  <a:pathLst>
                    <a:path w="21" h="17">
                      <a:moveTo>
                        <a:pt x="18" y="14"/>
                      </a:moveTo>
                      <a:lnTo>
                        <a:pt x="17" y="14"/>
                      </a:lnTo>
                      <a:lnTo>
                        <a:pt x="16" y="14"/>
                      </a:lnTo>
                      <a:lnTo>
                        <a:pt x="15" y="14"/>
                      </a:lnTo>
                      <a:lnTo>
                        <a:pt x="15" y="14"/>
                      </a:lnTo>
                      <a:lnTo>
                        <a:pt x="14" y="14"/>
                      </a:lnTo>
                      <a:lnTo>
                        <a:pt x="13" y="14"/>
                      </a:lnTo>
                      <a:lnTo>
                        <a:pt x="13" y="14"/>
                      </a:lnTo>
                      <a:lnTo>
                        <a:pt x="12" y="14"/>
                      </a:lnTo>
                      <a:lnTo>
                        <a:pt x="11" y="14"/>
                      </a:lnTo>
                      <a:lnTo>
                        <a:pt x="11" y="14"/>
                      </a:lnTo>
                      <a:lnTo>
                        <a:pt x="10" y="14"/>
                      </a:lnTo>
                      <a:lnTo>
                        <a:pt x="9" y="14"/>
                      </a:lnTo>
                      <a:lnTo>
                        <a:pt x="9" y="16"/>
                      </a:lnTo>
                      <a:lnTo>
                        <a:pt x="8" y="16"/>
                      </a:lnTo>
                      <a:lnTo>
                        <a:pt x="7" y="16"/>
                      </a:lnTo>
                      <a:lnTo>
                        <a:pt x="7" y="16"/>
                      </a:lnTo>
                      <a:lnTo>
                        <a:pt x="6" y="16"/>
                      </a:lnTo>
                      <a:lnTo>
                        <a:pt x="5" y="16"/>
                      </a:lnTo>
                      <a:lnTo>
                        <a:pt x="5" y="16"/>
                      </a:lnTo>
                      <a:lnTo>
                        <a:pt x="4" y="16"/>
                      </a:lnTo>
                      <a:lnTo>
                        <a:pt x="3" y="16"/>
                      </a:lnTo>
                      <a:lnTo>
                        <a:pt x="3" y="16"/>
                      </a:lnTo>
                      <a:lnTo>
                        <a:pt x="2" y="16"/>
                      </a:lnTo>
                      <a:lnTo>
                        <a:pt x="1" y="16"/>
                      </a:lnTo>
                      <a:lnTo>
                        <a:pt x="1" y="16"/>
                      </a:lnTo>
                      <a:lnTo>
                        <a:pt x="0" y="16"/>
                      </a:lnTo>
                      <a:lnTo>
                        <a:pt x="0" y="14"/>
                      </a:lnTo>
                      <a:lnTo>
                        <a:pt x="0" y="11"/>
                      </a:lnTo>
                      <a:lnTo>
                        <a:pt x="0" y="8"/>
                      </a:lnTo>
                      <a:lnTo>
                        <a:pt x="1" y="7"/>
                      </a:lnTo>
                      <a:lnTo>
                        <a:pt x="1" y="6"/>
                      </a:lnTo>
                      <a:lnTo>
                        <a:pt x="1" y="4"/>
                      </a:lnTo>
                      <a:lnTo>
                        <a:pt x="1" y="1"/>
                      </a:lnTo>
                      <a:lnTo>
                        <a:pt x="2" y="1"/>
                      </a:lnTo>
                      <a:lnTo>
                        <a:pt x="3" y="1"/>
                      </a:lnTo>
                      <a:lnTo>
                        <a:pt x="3" y="1"/>
                      </a:lnTo>
                      <a:lnTo>
                        <a:pt x="4" y="1"/>
                      </a:lnTo>
                      <a:lnTo>
                        <a:pt x="5" y="1"/>
                      </a:lnTo>
                      <a:lnTo>
                        <a:pt x="5" y="1"/>
                      </a:lnTo>
                      <a:lnTo>
                        <a:pt x="6" y="1"/>
                      </a:lnTo>
                      <a:lnTo>
                        <a:pt x="7" y="1"/>
                      </a:lnTo>
                      <a:lnTo>
                        <a:pt x="7" y="1"/>
                      </a:lnTo>
                      <a:lnTo>
                        <a:pt x="8" y="1"/>
                      </a:lnTo>
                      <a:lnTo>
                        <a:pt x="9" y="1"/>
                      </a:lnTo>
                      <a:lnTo>
                        <a:pt x="9" y="1"/>
                      </a:lnTo>
                      <a:lnTo>
                        <a:pt x="10" y="0"/>
                      </a:lnTo>
                      <a:lnTo>
                        <a:pt x="11" y="0"/>
                      </a:lnTo>
                      <a:lnTo>
                        <a:pt x="11" y="0"/>
                      </a:lnTo>
                      <a:lnTo>
                        <a:pt x="12" y="0"/>
                      </a:lnTo>
                      <a:lnTo>
                        <a:pt x="13" y="0"/>
                      </a:lnTo>
                      <a:lnTo>
                        <a:pt x="13" y="0"/>
                      </a:lnTo>
                      <a:lnTo>
                        <a:pt x="14" y="0"/>
                      </a:lnTo>
                      <a:lnTo>
                        <a:pt x="15" y="0"/>
                      </a:lnTo>
                      <a:lnTo>
                        <a:pt x="15" y="0"/>
                      </a:lnTo>
                      <a:lnTo>
                        <a:pt x="16" y="0"/>
                      </a:lnTo>
                      <a:lnTo>
                        <a:pt x="17" y="0"/>
                      </a:lnTo>
                      <a:lnTo>
                        <a:pt x="17" y="0"/>
                      </a:lnTo>
                      <a:lnTo>
                        <a:pt x="18" y="0"/>
                      </a:lnTo>
                      <a:lnTo>
                        <a:pt x="19" y="0"/>
                      </a:lnTo>
                      <a:lnTo>
                        <a:pt x="19" y="2"/>
                      </a:lnTo>
                      <a:lnTo>
                        <a:pt x="19" y="4"/>
                      </a:lnTo>
                      <a:lnTo>
                        <a:pt x="20" y="6"/>
                      </a:lnTo>
                      <a:lnTo>
                        <a:pt x="20" y="9"/>
                      </a:lnTo>
                      <a:lnTo>
                        <a:pt x="20" y="10"/>
                      </a:lnTo>
                      <a:lnTo>
                        <a:pt x="19" y="12"/>
                      </a:lnTo>
                      <a:lnTo>
                        <a:pt x="19" y="13"/>
                      </a:lnTo>
                      <a:lnTo>
                        <a:pt x="18" y="14"/>
                      </a:lnTo>
                      <a:lnTo>
                        <a:pt x="17" y="14"/>
                      </a:lnTo>
                      <a:lnTo>
                        <a:pt x="18" y="14"/>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4226" name="Freeform 642"/>
                <p:cNvSpPr>
                  <a:spLocks/>
                </p:cNvSpPr>
                <p:nvPr/>
              </p:nvSpPr>
              <p:spPr bwMode="auto">
                <a:xfrm>
                  <a:off x="4197" y="869"/>
                  <a:ext cx="25" cy="21"/>
                </a:xfrm>
                <a:custGeom>
                  <a:avLst/>
                  <a:gdLst/>
                  <a:ahLst/>
                  <a:cxnLst>
                    <a:cxn ang="0">
                      <a:pos x="21" y="18"/>
                    </a:cxn>
                    <a:cxn ang="0">
                      <a:pos x="18" y="18"/>
                    </a:cxn>
                    <a:cxn ang="0">
                      <a:pos x="17" y="18"/>
                    </a:cxn>
                    <a:cxn ang="0">
                      <a:pos x="15" y="18"/>
                    </a:cxn>
                    <a:cxn ang="0">
                      <a:pos x="14" y="18"/>
                    </a:cxn>
                    <a:cxn ang="0">
                      <a:pos x="12" y="18"/>
                    </a:cxn>
                    <a:cxn ang="0">
                      <a:pos x="10" y="20"/>
                    </a:cxn>
                    <a:cxn ang="0">
                      <a:pos x="9" y="20"/>
                    </a:cxn>
                    <a:cxn ang="0">
                      <a:pos x="7" y="20"/>
                    </a:cxn>
                    <a:cxn ang="0">
                      <a:pos x="6" y="20"/>
                    </a:cxn>
                    <a:cxn ang="0">
                      <a:pos x="4" y="20"/>
                    </a:cxn>
                    <a:cxn ang="0">
                      <a:pos x="2" y="20"/>
                    </a:cxn>
                    <a:cxn ang="0">
                      <a:pos x="1" y="20"/>
                    </a:cxn>
                    <a:cxn ang="0">
                      <a:pos x="0" y="17"/>
                    </a:cxn>
                    <a:cxn ang="0">
                      <a:pos x="0" y="10"/>
                    </a:cxn>
                    <a:cxn ang="0">
                      <a:pos x="2" y="7"/>
                    </a:cxn>
                    <a:cxn ang="0">
                      <a:pos x="2" y="2"/>
                    </a:cxn>
                    <a:cxn ang="0">
                      <a:pos x="3" y="2"/>
                    </a:cxn>
                    <a:cxn ang="0">
                      <a:pos x="5" y="2"/>
                    </a:cxn>
                    <a:cxn ang="0">
                      <a:pos x="6" y="2"/>
                    </a:cxn>
                    <a:cxn ang="0">
                      <a:pos x="8" y="2"/>
                    </a:cxn>
                    <a:cxn ang="0">
                      <a:pos x="10" y="2"/>
                    </a:cxn>
                    <a:cxn ang="0">
                      <a:pos x="11" y="2"/>
                    </a:cxn>
                    <a:cxn ang="0">
                      <a:pos x="13" y="0"/>
                    </a:cxn>
                    <a:cxn ang="0">
                      <a:pos x="14" y="0"/>
                    </a:cxn>
                    <a:cxn ang="0">
                      <a:pos x="16" y="0"/>
                    </a:cxn>
                    <a:cxn ang="0">
                      <a:pos x="18" y="0"/>
                    </a:cxn>
                    <a:cxn ang="0">
                      <a:pos x="19" y="0"/>
                    </a:cxn>
                    <a:cxn ang="0">
                      <a:pos x="21" y="0"/>
                    </a:cxn>
                    <a:cxn ang="0">
                      <a:pos x="22" y="0"/>
                    </a:cxn>
                    <a:cxn ang="0">
                      <a:pos x="23" y="5"/>
                    </a:cxn>
                    <a:cxn ang="0">
                      <a:pos x="24" y="11"/>
                    </a:cxn>
                    <a:cxn ang="0">
                      <a:pos x="23" y="15"/>
                    </a:cxn>
                    <a:cxn ang="0">
                      <a:pos x="22" y="18"/>
                    </a:cxn>
                  </a:cxnLst>
                  <a:rect l="0" t="0" r="r" b="b"/>
                  <a:pathLst>
                    <a:path w="25" h="21">
                      <a:moveTo>
                        <a:pt x="22" y="18"/>
                      </a:moveTo>
                      <a:lnTo>
                        <a:pt x="21" y="18"/>
                      </a:lnTo>
                      <a:lnTo>
                        <a:pt x="19" y="18"/>
                      </a:lnTo>
                      <a:lnTo>
                        <a:pt x="18" y="18"/>
                      </a:lnTo>
                      <a:lnTo>
                        <a:pt x="18" y="18"/>
                      </a:lnTo>
                      <a:lnTo>
                        <a:pt x="17" y="18"/>
                      </a:lnTo>
                      <a:lnTo>
                        <a:pt x="16" y="18"/>
                      </a:lnTo>
                      <a:lnTo>
                        <a:pt x="15" y="18"/>
                      </a:lnTo>
                      <a:lnTo>
                        <a:pt x="14" y="18"/>
                      </a:lnTo>
                      <a:lnTo>
                        <a:pt x="14" y="18"/>
                      </a:lnTo>
                      <a:lnTo>
                        <a:pt x="13" y="18"/>
                      </a:lnTo>
                      <a:lnTo>
                        <a:pt x="12" y="18"/>
                      </a:lnTo>
                      <a:lnTo>
                        <a:pt x="11" y="18"/>
                      </a:lnTo>
                      <a:lnTo>
                        <a:pt x="10" y="20"/>
                      </a:lnTo>
                      <a:lnTo>
                        <a:pt x="10" y="20"/>
                      </a:lnTo>
                      <a:lnTo>
                        <a:pt x="9" y="20"/>
                      </a:lnTo>
                      <a:lnTo>
                        <a:pt x="8" y="20"/>
                      </a:lnTo>
                      <a:lnTo>
                        <a:pt x="7" y="20"/>
                      </a:lnTo>
                      <a:lnTo>
                        <a:pt x="6" y="20"/>
                      </a:lnTo>
                      <a:lnTo>
                        <a:pt x="6" y="20"/>
                      </a:lnTo>
                      <a:lnTo>
                        <a:pt x="5" y="20"/>
                      </a:lnTo>
                      <a:lnTo>
                        <a:pt x="4" y="20"/>
                      </a:lnTo>
                      <a:lnTo>
                        <a:pt x="3" y="20"/>
                      </a:lnTo>
                      <a:lnTo>
                        <a:pt x="2" y="20"/>
                      </a:lnTo>
                      <a:lnTo>
                        <a:pt x="2" y="20"/>
                      </a:lnTo>
                      <a:lnTo>
                        <a:pt x="1" y="20"/>
                      </a:lnTo>
                      <a:lnTo>
                        <a:pt x="0" y="20"/>
                      </a:lnTo>
                      <a:lnTo>
                        <a:pt x="0" y="17"/>
                      </a:lnTo>
                      <a:lnTo>
                        <a:pt x="0" y="14"/>
                      </a:lnTo>
                      <a:lnTo>
                        <a:pt x="0" y="10"/>
                      </a:lnTo>
                      <a:lnTo>
                        <a:pt x="1" y="8"/>
                      </a:lnTo>
                      <a:lnTo>
                        <a:pt x="2" y="7"/>
                      </a:lnTo>
                      <a:lnTo>
                        <a:pt x="2" y="5"/>
                      </a:lnTo>
                      <a:lnTo>
                        <a:pt x="2" y="2"/>
                      </a:lnTo>
                      <a:lnTo>
                        <a:pt x="2" y="2"/>
                      </a:lnTo>
                      <a:lnTo>
                        <a:pt x="3" y="2"/>
                      </a:lnTo>
                      <a:lnTo>
                        <a:pt x="4" y="2"/>
                      </a:lnTo>
                      <a:lnTo>
                        <a:pt x="5" y="2"/>
                      </a:lnTo>
                      <a:lnTo>
                        <a:pt x="6" y="2"/>
                      </a:lnTo>
                      <a:lnTo>
                        <a:pt x="6" y="2"/>
                      </a:lnTo>
                      <a:lnTo>
                        <a:pt x="7" y="2"/>
                      </a:lnTo>
                      <a:lnTo>
                        <a:pt x="8" y="2"/>
                      </a:lnTo>
                      <a:lnTo>
                        <a:pt x="9" y="2"/>
                      </a:lnTo>
                      <a:lnTo>
                        <a:pt x="10" y="2"/>
                      </a:lnTo>
                      <a:lnTo>
                        <a:pt x="10" y="2"/>
                      </a:lnTo>
                      <a:lnTo>
                        <a:pt x="11" y="2"/>
                      </a:lnTo>
                      <a:lnTo>
                        <a:pt x="12" y="0"/>
                      </a:lnTo>
                      <a:lnTo>
                        <a:pt x="13" y="0"/>
                      </a:lnTo>
                      <a:lnTo>
                        <a:pt x="14" y="0"/>
                      </a:lnTo>
                      <a:lnTo>
                        <a:pt x="14" y="0"/>
                      </a:lnTo>
                      <a:lnTo>
                        <a:pt x="15" y="0"/>
                      </a:lnTo>
                      <a:lnTo>
                        <a:pt x="16" y="0"/>
                      </a:lnTo>
                      <a:lnTo>
                        <a:pt x="17" y="0"/>
                      </a:lnTo>
                      <a:lnTo>
                        <a:pt x="18" y="0"/>
                      </a:lnTo>
                      <a:lnTo>
                        <a:pt x="18" y="0"/>
                      </a:lnTo>
                      <a:lnTo>
                        <a:pt x="19" y="0"/>
                      </a:lnTo>
                      <a:lnTo>
                        <a:pt x="20" y="0"/>
                      </a:lnTo>
                      <a:lnTo>
                        <a:pt x="21" y="0"/>
                      </a:lnTo>
                      <a:lnTo>
                        <a:pt x="22" y="0"/>
                      </a:lnTo>
                      <a:lnTo>
                        <a:pt x="22" y="0"/>
                      </a:lnTo>
                      <a:lnTo>
                        <a:pt x="22" y="2"/>
                      </a:lnTo>
                      <a:lnTo>
                        <a:pt x="23" y="5"/>
                      </a:lnTo>
                      <a:lnTo>
                        <a:pt x="24" y="7"/>
                      </a:lnTo>
                      <a:lnTo>
                        <a:pt x="24" y="11"/>
                      </a:lnTo>
                      <a:lnTo>
                        <a:pt x="24" y="13"/>
                      </a:lnTo>
                      <a:lnTo>
                        <a:pt x="23" y="15"/>
                      </a:lnTo>
                      <a:lnTo>
                        <a:pt x="22" y="16"/>
                      </a:lnTo>
                      <a:lnTo>
                        <a:pt x="22" y="18"/>
                      </a:lnTo>
                      <a:lnTo>
                        <a:pt x="21" y="18"/>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sp>
            <p:nvSpPr>
              <p:cNvPr id="324227" name="Freeform 643"/>
              <p:cNvSpPr>
                <a:spLocks/>
              </p:cNvSpPr>
              <p:nvPr/>
            </p:nvSpPr>
            <p:spPr bwMode="auto">
              <a:xfrm>
                <a:off x="4450" y="866"/>
                <a:ext cx="93" cy="5"/>
              </a:xfrm>
              <a:custGeom>
                <a:avLst/>
                <a:gdLst/>
                <a:ahLst/>
                <a:cxnLst>
                  <a:cxn ang="0">
                    <a:pos x="0" y="4"/>
                  </a:cxn>
                  <a:cxn ang="0">
                    <a:pos x="41" y="2"/>
                  </a:cxn>
                  <a:cxn ang="0">
                    <a:pos x="92" y="0"/>
                  </a:cxn>
                  <a:cxn ang="0">
                    <a:pos x="90" y="0"/>
                  </a:cxn>
                  <a:cxn ang="0">
                    <a:pos x="35" y="0"/>
                  </a:cxn>
                  <a:cxn ang="0">
                    <a:pos x="0" y="4"/>
                  </a:cxn>
                </a:cxnLst>
                <a:rect l="0" t="0" r="r" b="b"/>
                <a:pathLst>
                  <a:path w="93" h="5">
                    <a:moveTo>
                      <a:pt x="0" y="4"/>
                    </a:moveTo>
                    <a:lnTo>
                      <a:pt x="41" y="2"/>
                    </a:lnTo>
                    <a:lnTo>
                      <a:pt x="92" y="0"/>
                    </a:lnTo>
                    <a:lnTo>
                      <a:pt x="90" y="0"/>
                    </a:lnTo>
                    <a:lnTo>
                      <a:pt x="35" y="0"/>
                    </a:lnTo>
                    <a:lnTo>
                      <a:pt x="0" y="4"/>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4228" name="Line 644"/>
              <p:cNvSpPr>
                <a:spLocks noChangeShapeType="1"/>
              </p:cNvSpPr>
              <p:nvPr/>
            </p:nvSpPr>
            <p:spPr bwMode="auto">
              <a:xfrm>
                <a:off x="4197" y="887"/>
                <a:ext cx="27" cy="1"/>
              </a:xfrm>
              <a:prstGeom prst="line">
                <a:avLst/>
              </a:prstGeom>
              <a:noFill/>
              <a:ln w="12700">
                <a:solidFill>
                  <a:schemeClr val="tx1"/>
                </a:solidFill>
                <a:round/>
                <a:headEnd/>
                <a:tailEnd/>
              </a:ln>
              <a:effectLst/>
            </p:spPr>
            <p:txBody>
              <a:bodyPr wrap="none" anchor="ctr"/>
              <a:lstStyle/>
              <a:p>
                <a:endParaRPr lang="en-US"/>
              </a:p>
            </p:txBody>
          </p:sp>
          <p:sp>
            <p:nvSpPr>
              <p:cNvPr id="324229" name="Line 645"/>
              <p:cNvSpPr>
                <a:spLocks noChangeShapeType="1"/>
              </p:cNvSpPr>
              <p:nvPr/>
            </p:nvSpPr>
            <p:spPr bwMode="auto">
              <a:xfrm>
                <a:off x="4313" y="886"/>
                <a:ext cx="19" cy="0"/>
              </a:xfrm>
              <a:prstGeom prst="line">
                <a:avLst/>
              </a:prstGeom>
              <a:noFill/>
              <a:ln w="12700">
                <a:solidFill>
                  <a:schemeClr val="tx1"/>
                </a:solidFill>
                <a:round/>
                <a:headEnd/>
                <a:tailEnd/>
              </a:ln>
              <a:effectLst/>
            </p:spPr>
            <p:txBody>
              <a:bodyPr wrap="none" anchor="ctr"/>
              <a:lstStyle/>
              <a:p>
                <a:endParaRPr lang="en-US"/>
              </a:p>
            </p:txBody>
          </p:sp>
          <p:sp>
            <p:nvSpPr>
              <p:cNvPr id="324230" name="Line 646"/>
              <p:cNvSpPr>
                <a:spLocks noChangeShapeType="1"/>
              </p:cNvSpPr>
              <p:nvPr/>
            </p:nvSpPr>
            <p:spPr bwMode="auto">
              <a:xfrm>
                <a:off x="4433" y="884"/>
                <a:ext cx="15" cy="2"/>
              </a:xfrm>
              <a:prstGeom prst="line">
                <a:avLst/>
              </a:prstGeom>
              <a:noFill/>
              <a:ln w="12700">
                <a:solidFill>
                  <a:schemeClr val="tx1"/>
                </a:solidFill>
                <a:round/>
                <a:headEnd/>
                <a:tailEnd/>
              </a:ln>
              <a:effectLst/>
            </p:spPr>
            <p:txBody>
              <a:bodyPr wrap="none" anchor="ctr"/>
              <a:lstStyle/>
              <a:p>
                <a:endParaRPr lang="en-US"/>
              </a:p>
            </p:txBody>
          </p:sp>
        </p:grpSp>
        <p:sp>
          <p:nvSpPr>
            <p:cNvPr id="324231" name="Rectangle 647"/>
            <p:cNvSpPr>
              <a:spLocks noChangeArrowheads="1"/>
            </p:cNvSpPr>
            <p:nvPr/>
          </p:nvSpPr>
          <p:spPr bwMode="auto">
            <a:xfrm>
              <a:off x="4208" y="927"/>
              <a:ext cx="199" cy="116"/>
            </a:xfrm>
            <a:prstGeom prst="rect">
              <a:avLst/>
            </a:prstGeom>
            <a:noFill/>
            <a:ln w="12700">
              <a:noFill/>
              <a:miter lim="800000"/>
              <a:headEnd/>
              <a:tailEnd/>
            </a:ln>
            <a:effectLst/>
          </p:spPr>
          <p:txBody>
            <a:bodyPr wrap="none" lIns="73025" tIns="36512" rIns="73025" bIns="36512">
              <a:spAutoFit/>
            </a:bodyPr>
            <a:lstStyle/>
            <a:p>
              <a:pPr defTabSz="585746">
                <a:lnSpc>
                  <a:spcPct val="90000"/>
                </a:lnSpc>
                <a:spcBef>
                  <a:spcPct val="0"/>
                </a:spcBef>
              </a:pPr>
              <a:r>
                <a:rPr lang="en-US" sz="800" b="1">
                  <a:solidFill>
                    <a:schemeClr val="tx2"/>
                  </a:solidFill>
                  <a:effectLst>
                    <a:outerShdw blurRad="38100" dist="38100" dir="2700000" algn="tl">
                      <a:srgbClr val="C0C0C0"/>
                    </a:outerShdw>
                  </a:effectLst>
                  <a:cs typeface="Times New Roman" charset="0"/>
                </a:rPr>
                <a:t>Aoe</a:t>
              </a:r>
            </a:p>
          </p:txBody>
        </p:sp>
      </p:grpSp>
      <p:pic>
        <p:nvPicPr>
          <p:cNvPr id="324232" name="Picture 648"/>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8550" y="2540000"/>
            <a:ext cx="815975" cy="552450"/>
          </a:xfrm>
          <a:prstGeom prst="rect">
            <a:avLst/>
          </a:prstGeom>
          <a:noFill/>
          <a:ln w="12700">
            <a:noFill/>
            <a:miter lim="800000"/>
            <a:headEnd/>
            <a:tailEnd/>
          </a:ln>
          <a:effectLst/>
        </p:spPr>
      </p:pic>
      <p:pic>
        <p:nvPicPr>
          <p:cNvPr id="324233" name="Picture 649"/>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5600" y="5745163"/>
            <a:ext cx="812800" cy="487362"/>
          </a:xfrm>
          <a:prstGeom prst="rect">
            <a:avLst/>
          </a:prstGeom>
          <a:noFill/>
          <a:ln w="12700">
            <a:noFill/>
            <a:miter lim="800000"/>
            <a:headEnd/>
            <a:tailEnd/>
          </a:ln>
          <a:effectLst/>
        </p:spPr>
      </p:pic>
      <p:pic>
        <p:nvPicPr>
          <p:cNvPr id="324234" name="Picture 650"/>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4601" y="5040313"/>
            <a:ext cx="798513" cy="303212"/>
          </a:xfrm>
          <a:prstGeom prst="rect">
            <a:avLst/>
          </a:prstGeom>
          <a:noFill/>
          <a:ln w="12700">
            <a:noFill/>
            <a:miter lim="800000"/>
            <a:headEnd/>
            <a:tailEnd/>
          </a:ln>
          <a:effectLst/>
        </p:spPr>
      </p:pic>
      <p:pic>
        <p:nvPicPr>
          <p:cNvPr id="324235" name="Picture 651"/>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818563" y="1746250"/>
            <a:ext cx="815975" cy="585788"/>
          </a:xfrm>
          <a:prstGeom prst="rect">
            <a:avLst/>
          </a:prstGeom>
          <a:noFill/>
          <a:ln w="12700">
            <a:noFill/>
            <a:miter lim="800000"/>
            <a:headEnd/>
            <a:tailEnd/>
          </a:ln>
          <a:effectLst/>
        </p:spPr>
      </p:pic>
      <p:pic>
        <p:nvPicPr>
          <p:cNvPr id="324236" name="Picture 652"/>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840788" y="2771775"/>
            <a:ext cx="787400" cy="196850"/>
          </a:xfrm>
          <a:prstGeom prst="rect">
            <a:avLst/>
          </a:prstGeom>
          <a:noFill/>
          <a:ln w="12700">
            <a:noFill/>
            <a:miter lim="800000"/>
            <a:headEnd/>
            <a:tailEnd/>
          </a:ln>
          <a:effectLst/>
        </p:spPr>
      </p:pic>
      <p:pic>
        <p:nvPicPr>
          <p:cNvPr id="324237" name="Picture 653"/>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04963" y="5038726"/>
            <a:ext cx="793750" cy="257175"/>
          </a:xfrm>
          <a:prstGeom prst="rect">
            <a:avLst/>
          </a:prstGeom>
          <a:noFill/>
          <a:ln w="12700">
            <a:noFill/>
            <a:miter lim="800000"/>
            <a:headEnd/>
            <a:tailEnd/>
          </a:ln>
          <a:effectLst/>
        </p:spPr>
      </p:pic>
      <p:pic>
        <p:nvPicPr>
          <p:cNvPr id="324238" name="Picture 654"/>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161088" y="3521075"/>
            <a:ext cx="798512" cy="328613"/>
          </a:xfrm>
          <a:prstGeom prst="rect">
            <a:avLst/>
          </a:prstGeom>
          <a:noFill/>
          <a:ln w="12700">
            <a:noFill/>
            <a:miter lim="800000"/>
            <a:headEnd/>
            <a:tailEnd/>
          </a:ln>
          <a:effectLst/>
        </p:spPr>
      </p:pic>
      <p:pic>
        <p:nvPicPr>
          <p:cNvPr id="324239" name="Picture 655"/>
          <p:cNvPicPr>
            <a:picLocks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197600" y="4249739"/>
            <a:ext cx="788988" cy="180975"/>
          </a:xfrm>
          <a:prstGeom prst="rect">
            <a:avLst/>
          </a:prstGeom>
          <a:noFill/>
          <a:ln w="12700">
            <a:noFill/>
            <a:miter lim="800000"/>
            <a:headEnd/>
            <a:tailEnd/>
          </a:ln>
          <a:effectLst/>
        </p:spPr>
      </p:pic>
      <p:pic>
        <p:nvPicPr>
          <p:cNvPr id="324240" name="Picture 656"/>
          <p:cNvPicPr>
            <a:picLocks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994650" y="877888"/>
            <a:ext cx="763588" cy="274637"/>
          </a:xfrm>
          <a:prstGeom prst="rect">
            <a:avLst/>
          </a:prstGeom>
          <a:noFill/>
          <a:ln w="12700">
            <a:noFill/>
            <a:miter lim="800000"/>
            <a:headEnd/>
            <a:tailEnd/>
          </a:ln>
          <a:effectLst/>
        </p:spPr>
      </p:pic>
      <p:pic>
        <p:nvPicPr>
          <p:cNvPr id="324241" name="Picture 657"/>
          <p:cNvPicPr>
            <a:picLocks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459539" y="4943475"/>
            <a:ext cx="339725" cy="585788"/>
          </a:xfrm>
          <a:prstGeom prst="rect">
            <a:avLst/>
          </a:prstGeom>
          <a:noFill/>
          <a:ln w="12700">
            <a:noFill/>
            <a:miter lim="800000"/>
            <a:headEnd/>
            <a:tailEnd/>
          </a:ln>
          <a:effectLst/>
        </p:spPr>
      </p:pic>
      <p:pic>
        <p:nvPicPr>
          <p:cNvPr id="324242" name="Picture 658"/>
          <p:cNvPicPr>
            <a:picLocks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230938" y="992189"/>
            <a:ext cx="652462" cy="585787"/>
          </a:xfrm>
          <a:prstGeom prst="rect">
            <a:avLst/>
          </a:prstGeom>
          <a:noFill/>
          <a:ln w="12700">
            <a:noFill/>
            <a:miter lim="800000"/>
            <a:headEnd/>
            <a:tailEnd/>
          </a:ln>
          <a:effectLst/>
        </p:spPr>
      </p:pic>
      <p:pic>
        <p:nvPicPr>
          <p:cNvPr id="324243" name="Picture 659"/>
          <p:cNvPicPr>
            <a:picLocks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173788" y="5657851"/>
            <a:ext cx="815975" cy="582613"/>
          </a:xfrm>
          <a:prstGeom prst="rect">
            <a:avLst/>
          </a:prstGeom>
          <a:noFill/>
          <a:ln w="12700">
            <a:noFill/>
            <a:miter lim="800000"/>
            <a:headEnd/>
            <a:tailEnd/>
          </a:ln>
          <a:effectLst/>
        </p:spPr>
      </p:pic>
      <p:pic>
        <p:nvPicPr>
          <p:cNvPr id="324244" name="Picture 660"/>
          <p:cNvPicPr>
            <a:picLocks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538414" y="4284663"/>
            <a:ext cx="815975" cy="393700"/>
          </a:xfrm>
          <a:prstGeom prst="rect">
            <a:avLst/>
          </a:prstGeom>
          <a:noFill/>
          <a:ln w="12700">
            <a:noFill/>
            <a:miter lim="800000"/>
            <a:headEnd/>
            <a:tailEnd/>
          </a:ln>
          <a:effectLst/>
        </p:spPr>
      </p:pic>
      <p:grpSp>
        <p:nvGrpSpPr>
          <p:cNvPr id="324245" name="Group 661"/>
          <p:cNvGrpSpPr>
            <a:grpSpLocks/>
          </p:cNvGrpSpPr>
          <p:nvPr/>
        </p:nvGrpSpPr>
        <p:grpSpPr bwMode="auto">
          <a:xfrm>
            <a:off x="1611314" y="3308350"/>
            <a:ext cx="4478337" cy="3079750"/>
            <a:chOff x="55" y="2084"/>
            <a:chExt cx="2821" cy="1940"/>
          </a:xfrm>
        </p:grpSpPr>
        <p:sp>
          <p:nvSpPr>
            <p:cNvPr id="324246" name="Line 662"/>
            <p:cNvSpPr>
              <a:spLocks noChangeShapeType="1"/>
            </p:cNvSpPr>
            <p:nvPr/>
          </p:nvSpPr>
          <p:spPr bwMode="auto">
            <a:xfrm>
              <a:off x="2311" y="2088"/>
              <a:ext cx="0" cy="1932"/>
            </a:xfrm>
            <a:prstGeom prst="line">
              <a:avLst/>
            </a:prstGeom>
            <a:noFill/>
            <a:ln w="12700">
              <a:solidFill>
                <a:srgbClr val="000000"/>
              </a:solidFill>
              <a:round/>
              <a:headEnd/>
              <a:tailEnd/>
            </a:ln>
            <a:effectLst/>
          </p:spPr>
          <p:txBody>
            <a:bodyPr wrap="none" anchor="ctr"/>
            <a:lstStyle/>
            <a:p>
              <a:endParaRPr lang="en-US"/>
            </a:p>
          </p:txBody>
        </p:sp>
        <p:sp>
          <p:nvSpPr>
            <p:cNvPr id="324247" name="Line 663"/>
            <p:cNvSpPr>
              <a:spLocks noChangeShapeType="1"/>
            </p:cNvSpPr>
            <p:nvPr/>
          </p:nvSpPr>
          <p:spPr bwMode="auto">
            <a:xfrm>
              <a:off x="1746" y="2088"/>
              <a:ext cx="0" cy="1932"/>
            </a:xfrm>
            <a:prstGeom prst="line">
              <a:avLst/>
            </a:prstGeom>
            <a:noFill/>
            <a:ln w="12700">
              <a:solidFill>
                <a:srgbClr val="000000"/>
              </a:solidFill>
              <a:round/>
              <a:headEnd/>
              <a:tailEnd/>
            </a:ln>
            <a:effectLst/>
          </p:spPr>
          <p:txBody>
            <a:bodyPr wrap="none" anchor="ctr"/>
            <a:lstStyle/>
            <a:p>
              <a:endParaRPr lang="en-US"/>
            </a:p>
          </p:txBody>
        </p:sp>
        <p:sp>
          <p:nvSpPr>
            <p:cNvPr id="324248" name="Line 664"/>
            <p:cNvSpPr>
              <a:spLocks noChangeShapeType="1"/>
            </p:cNvSpPr>
            <p:nvPr/>
          </p:nvSpPr>
          <p:spPr bwMode="auto">
            <a:xfrm>
              <a:off x="1187" y="2088"/>
              <a:ext cx="0" cy="1932"/>
            </a:xfrm>
            <a:prstGeom prst="line">
              <a:avLst/>
            </a:prstGeom>
            <a:noFill/>
            <a:ln w="12700">
              <a:solidFill>
                <a:srgbClr val="000000"/>
              </a:solidFill>
              <a:round/>
              <a:headEnd/>
              <a:tailEnd/>
            </a:ln>
            <a:effectLst/>
          </p:spPr>
          <p:txBody>
            <a:bodyPr wrap="none" anchor="ctr"/>
            <a:lstStyle/>
            <a:p>
              <a:endParaRPr lang="en-US"/>
            </a:p>
          </p:txBody>
        </p:sp>
        <p:sp>
          <p:nvSpPr>
            <p:cNvPr id="324249" name="Line 665"/>
            <p:cNvSpPr>
              <a:spLocks noChangeShapeType="1"/>
            </p:cNvSpPr>
            <p:nvPr/>
          </p:nvSpPr>
          <p:spPr bwMode="auto">
            <a:xfrm flipH="1">
              <a:off x="616" y="2088"/>
              <a:ext cx="9" cy="1932"/>
            </a:xfrm>
            <a:prstGeom prst="line">
              <a:avLst/>
            </a:prstGeom>
            <a:noFill/>
            <a:ln w="12700">
              <a:solidFill>
                <a:srgbClr val="000000"/>
              </a:solidFill>
              <a:round/>
              <a:headEnd/>
              <a:tailEnd/>
            </a:ln>
            <a:effectLst/>
          </p:spPr>
          <p:txBody>
            <a:bodyPr wrap="none" anchor="ctr"/>
            <a:lstStyle/>
            <a:p>
              <a:endParaRPr lang="en-US"/>
            </a:p>
          </p:txBody>
        </p:sp>
        <p:grpSp>
          <p:nvGrpSpPr>
            <p:cNvPr id="324250" name="Group 666"/>
            <p:cNvGrpSpPr>
              <a:grpSpLocks/>
            </p:cNvGrpSpPr>
            <p:nvPr/>
          </p:nvGrpSpPr>
          <p:grpSpPr bwMode="auto">
            <a:xfrm>
              <a:off x="55" y="2084"/>
              <a:ext cx="2821" cy="1940"/>
              <a:chOff x="55" y="2084"/>
              <a:chExt cx="2821" cy="1940"/>
            </a:xfrm>
          </p:grpSpPr>
          <p:sp>
            <p:nvSpPr>
              <p:cNvPr id="324251" name="Line 667"/>
              <p:cNvSpPr>
                <a:spLocks noChangeShapeType="1"/>
              </p:cNvSpPr>
              <p:nvPr/>
            </p:nvSpPr>
            <p:spPr bwMode="auto">
              <a:xfrm>
                <a:off x="59" y="2566"/>
                <a:ext cx="2813" cy="0"/>
              </a:xfrm>
              <a:prstGeom prst="line">
                <a:avLst/>
              </a:prstGeom>
              <a:noFill/>
              <a:ln w="12700">
                <a:solidFill>
                  <a:srgbClr val="000000"/>
                </a:solidFill>
                <a:round/>
                <a:headEnd/>
                <a:tailEnd/>
              </a:ln>
              <a:effectLst/>
            </p:spPr>
            <p:txBody>
              <a:bodyPr wrap="none" anchor="ctr"/>
              <a:lstStyle/>
              <a:p>
                <a:endParaRPr lang="en-US"/>
              </a:p>
            </p:txBody>
          </p:sp>
          <p:sp>
            <p:nvSpPr>
              <p:cNvPr id="324252" name="Line 668"/>
              <p:cNvSpPr>
                <a:spLocks noChangeShapeType="1"/>
              </p:cNvSpPr>
              <p:nvPr/>
            </p:nvSpPr>
            <p:spPr bwMode="auto">
              <a:xfrm>
                <a:off x="59" y="3055"/>
                <a:ext cx="2813" cy="0"/>
              </a:xfrm>
              <a:prstGeom prst="line">
                <a:avLst/>
              </a:prstGeom>
              <a:noFill/>
              <a:ln w="12700">
                <a:solidFill>
                  <a:srgbClr val="000000"/>
                </a:solidFill>
                <a:round/>
                <a:headEnd/>
                <a:tailEnd/>
              </a:ln>
              <a:effectLst/>
            </p:spPr>
            <p:txBody>
              <a:bodyPr wrap="none" anchor="ctr"/>
              <a:lstStyle/>
              <a:p>
                <a:endParaRPr lang="en-US"/>
              </a:p>
            </p:txBody>
          </p:sp>
          <p:sp>
            <p:nvSpPr>
              <p:cNvPr id="324253" name="Line 669"/>
              <p:cNvSpPr>
                <a:spLocks noChangeShapeType="1"/>
              </p:cNvSpPr>
              <p:nvPr/>
            </p:nvSpPr>
            <p:spPr bwMode="auto">
              <a:xfrm>
                <a:off x="59" y="3536"/>
                <a:ext cx="2813" cy="0"/>
              </a:xfrm>
              <a:prstGeom prst="line">
                <a:avLst/>
              </a:prstGeom>
              <a:noFill/>
              <a:ln w="12700">
                <a:solidFill>
                  <a:srgbClr val="000000"/>
                </a:solidFill>
                <a:round/>
                <a:headEnd/>
                <a:tailEnd/>
              </a:ln>
              <a:effectLst/>
            </p:spPr>
            <p:txBody>
              <a:bodyPr wrap="none" anchor="ctr"/>
              <a:lstStyle/>
              <a:p>
                <a:endParaRPr lang="en-US"/>
              </a:p>
            </p:txBody>
          </p:sp>
          <p:grpSp>
            <p:nvGrpSpPr>
              <p:cNvPr id="324254" name="Group 670"/>
              <p:cNvGrpSpPr>
                <a:grpSpLocks/>
              </p:cNvGrpSpPr>
              <p:nvPr/>
            </p:nvGrpSpPr>
            <p:grpSpPr bwMode="auto">
              <a:xfrm>
                <a:off x="55" y="2084"/>
                <a:ext cx="2821" cy="1940"/>
                <a:chOff x="55" y="2084"/>
                <a:chExt cx="2821" cy="1940"/>
              </a:xfrm>
            </p:grpSpPr>
            <p:sp>
              <p:nvSpPr>
                <p:cNvPr id="324255" name="Line 671"/>
                <p:cNvSpPr>
                  <a:spLocks noChangeShapeType="1"/>
                </p:cNvSpPr>
                <p:nvPr/>
              </p:nvSpPr>
              <p:spPr bwMode="auto">
                <a:xfrm>
                  <a:off x="55" y="2088"/>
                  <a:ext cx="0" cy="1932"/>
                </a:xfrm>
                <a:prstGeom prst="line">
                  <a:avLst/>
                </a:prstGeom>
                <a:noFill/>
                <a:ln w="12700">
                  <a:solidFill>
                    <a:srgbClr val="000000"/>
                  </a:solidFill>
                  <a:round/>
                  <a:headEnd/>
                  <a:tailEnd/>
                </a:ln>
                <a:effectLst/>
              </p:spPr>
              <p:txBody>
                <a:bodyPr wrap="none" anchor="ctr"/>
                <a:lstStyle/>
                <a:p>
                  <a:endParaRPr lang="en-US"/>
                </a:p>
              </p:txBody>
            </p:sp>
            <p:sp>
              <p:nvSpPr>
                <p:cNvPr id="324256" name="Line 672"/>
                <p:cNvSpPr>
                  <a:spLocks noChangeShapeType="1"/>
                </p:cNvSpPr>
                <p:nvPr/>
              </p:nvSpPr>
              <p:spPr bwMode="auto">
                <a:xfrm>
                  <a:off x="2876" y="2088"/>
                  <a:ext cx="0" cy="1932"/>
                </a:xfrm>
                <a:prstGeom prst="line">
                  <a:avLst/>
                </a:prstGeom>
                <a:noFill/>
                <a:ln w="12700">
                  <a:solidFill>
                    <a:srgbClr val="000000"/>
                  </a:solidFill>
                  <a:round/>
                  <a:headEnd/>
                  <a:tailEnd/>
                </a:ln>
                <a:effectLst/>
              </p:spPr>
              <p:txBody>
                <a:bodyPr wrap="none" anchor="ctr"/>
                <a:lstStyle/>
                <a:p>
                  <a:endParaRPr lang="en-US"/>
                </a:p>
              </p:txBody>
            </p:sp>
            <p:sp>
              <p:nvSpPr>
                <p:cNvPr id="324257" name="Line 673"/>
                <p:cNvSpPr>
                  <a:spLocks noChangeShapeType="1"/>
                </p:cNvSpPr>
                <p:nvPr/>
              </p:nvSpPr>
              <p:spPr bwMode="auto">
                <a:xfrm>
                  <a:off x="59" y="2084"/>
                  <a:ext cx="2813" cy="0"/>
                </a:xfrm>
                <a:prstGeom prst="line">
                  <a:avLst/>
                </a:prstGeom>
                <a:noFill/>
                <a:ln w="12700">
                  <a:solidFill>
                    <a:srgbClr val="000000"/>
                  </a:solidFill>
                  <a:round/>
                  <a:headEnd/>
                  <a:tailEnd/>
                </a:ln>
                <a:effectLst/>
              </p:spPr>
              <p:txBody>
                <a:bodyPr wrap="none" anchor="ctr"/>
                <a:lstStyle/>
                <a:p>
                  <a:endParaRPr lang="en-US"/>
                </a:p>
              </p:txBody>
            </p:sp>
            <p:sp>
              <p:nvSpPr>
                <p:cNvPr id="324258" name="Line 674"/>
                <p:cNvSpPr>
                  <a:spLocks noChangeShapeType="1"/>
                </p:cNvSpPr>
                <p:nvPr/>
              </p:nvSpPr>
              <p:spPr bwMode="auto">
                <a:xfrm>
                  <a:off x="59" y="4024"/>
                  <a:ext cx="2813" cy="0"/>
                </a:xfrm>
                <a:prstGeom prst="line">
                  <a:avLst/>
                </a:prstGeom>
                <a:noFill/>
                <a:ln w="12700">
                  <a:solidFill>
                    <a:srgbClr val="000000"/>
                  </a:solidFill>
                  <a:round/>
                  <a:headEnd/>
                  <a:tailEnd/>
                </a:ln>
                <a:effectLst/>
              </p:spPr>
              <p:txBody>
                <a:bodyPr wrap="none" anchor="ctr"/>
                <a:lstStyle/>
                <a:p>
                  <a:endParaRPr lang="en-US"/>
                </a:p>
              </p:txBody>
            </p:sp>
          </p:grpSp>
        </p:grpSp>
      </p:grpSp>
      <p:grpSp>
        <p:nvGrpSpPr>
          <p:cNvPr id="324315" name="Group 731"/>
          <p:cNvGrpSpPr>
            <a:grpSpLocks/>
          </p:cNvGrpSpPr>
          <p:nvPr/>
        </p:nvGrpSpPr>
        <p:grpSpPr bwMode="auto">
          <a:xfrm>
            <a:off x="6153150" y="3289300"/>
            <a:ext cx="4478338" cy="3079750"/>
            <a:chOff x="2916" y="2072"/>
            <a:chExt cx="2821" cy="1940"/>
          </a:xfrm>
        </p:grpSpPr>
        <p:sp>
          <p:nvSpPr>
            <p:cNvPr id="324316" name="Line 732"/>
            <p:cNvSpPr>
              <a:spLocks noChangeShapeType="1"/>
            </p:cNvSpPr>
            <p:nvPr/>
          </p:nvSpPr>
          <p:spPr bwMode="auto">
            <a:xfrm>
              <a:off x="5172" y="2076"/>
              <a:ext cx="0" cy="1932"/>
            </a:xfrm>
            <a:prstGeom prst="line">
              <a:avLst/>
            </a:prstGeom>
            <a:noFill/>
            <a:ln w="12700">
              <a:solidFill>
                <a:srgbClr val="000000"/>
              </a:solidFill>
              <a:round/>
              <a:headEnd/>
              <a:tailEnd/>
            </a:ln>
            <a:effectLst/>
          </p:spPr>
          <p:txBody>
            <a:bodyPr wrap="none" anchor="ctr"/>
            <a:lstStyle/>
            <a:p>
              <a:endParaRPr lang="en-US"/>
            </a:p>
          </p:txBody>
        </p:sp>
        <p:sp>
          <p:nvSpPr>
            <p:cNvPr id="324317" name="Line 733"/>
            <p:cNvSpPr>
              <a:spLocks noChangeShapeType="1"/>
            </p:cNvSpPr>
            <p:nvPr/>
          </p:nvSpPr>
          <p:spPr bwMode="auto">
            <a:xfrm>
              <a:off x="4607" y="2076"/>
              <a:ext cx="0" cy="1932"/>
            </a:xfrm>
            <a:prstGeom prst="line">
              <a:avLst/>
            </a:prstGeom>
            <a:noFill/>
            <a:ln w="12700">
              <a:solidFill>
                <a:srgbClr val="000000"/>
              </a:solidFill>
              <a:round/>
              <a:headEnd/>
              <a:tailEnd/>
            </a:ln>
            <a:effectLst/>
          </p:spPr>
          <p:txBody>
            <a:bodyPr wrap="none" anchor="ctr"/>
            <a:lstStyle/>
            <a:p>
              <a:endParaRPr lang="en-US"/>
            </a:p>
          </p:txBody>
        </p:sp>
        <p:sp>
          <p:nvSpPr>
            <p:cNvPr id="324318" name="Line 734"/>
            <p:cNvSpPr>
              <a:spLocks noChangeShapeType="1"/>
            </p:cNvSpPr>
            <p:nvPr/>
          </p:nvSpPr>
          <p:spPr bwMode="auto">
            <a:xfrm>
              <a:off x="4048" y="2076"/>
              <a:ext cx="0" cy="1932"/>
            </a:xfrm>
            <a:prstGeom prst="line">
              <a:avLst/>
            </a:prstGeom>
            <a:noFill/>
            <a:ln w="12700">
              <a:solidFill>
                <a:srgbClr val="000000"/>
              </a:solidFill>
              <a:round/>
              <a:headEnd/>
              <a:tailEnd/>
            </a:ln>
            <a:effectLst/>
          </p:spPr>
          <p:txBody>
            <a:bodyPr wrap="none" anchor="ctr"/>
            <a:lstStyle/>
            <a:p>
              <a:endParaRPr lang="en-US"/>
            </a:p>
          </p:txBody>
        </p:sp>
        <p:sp>
          <p:nvSpPr>
            <p:cNvPr id="324319" name="Line 735"/>
            <p:cNvSpPr>
              <a:spLocks noChangeShapeType="1"/>
            </p:cNvSpPr>
            <p:nvPr/>
          </p:nvSpPr>
          <p:spPr bwMode="auto">
            <a:xfrm flipH="1">
              <a:off x="3477" y="2076"/>
              <a:ext cx="9" cy="1932"/>
            </a:xfrm>
            <a:prstGeom prst="line">
              <a:avLst/>
            </a:prstGeom>
            <a:noFill/>
            <a:ln w="12700">
              <a:solidFill>
                <a:srgbClr val="000000"/>
              </a:solidFill>
              <a:round/>
              <a:headEnd/>
              <a:tailEnd/>
            </a:ln>
            <a:effectLst/>
          </p:spPr>
          <p:txBody>
            <a:bodyPr wrap="none" anchor="ctr"/>
            <a:lstStyle/>
            <a:p>
              <a:endParaRPr lang="en-US"/>
            </a:p>
          </p:txBody>
        </p:sp>
        <p:grpSp>
          <p:nvGrpSpPr>
            <p:cNvPr id="324320" name="Group 736"/>
            <p:cNvGrpSpPr>
              <a:grpSpLocks/>
            </p:cNvGrpSpPr>
            <p:nvPr/>
          </p:nvGrpSpPr>
          <p:grpSpPr bwMode="auto">
            <a:xfrm>
              <a:off x="2916" y="2072"/>
              <a:ext cx="2821" cy="1940"/>
              <a:chOff x="2916" y="2072"/>
              <a:chExt cx="2821" cy="1940"/>
            </a:xfrm>
          </p:grpSpPr>
          <p:sp>
            <p:nvSpPr>
              <p:cNvPr id="324321" name="Line 737"/>
              <p:cNvSpPr>
                <a:spLocks noChangeShapeType="1"/>
              </p:cNvSpPr>
              <p:nvPr/>
            </p:nvSpPr>
            <p:spPr bwMode="auto">
              <a:xfrm>
                <a:off x="2920" y="2554"/>
                <a:ext cx="2813" cy="0"/>
              </a:xfrm>
              <a:prstGeom prst="line">
                <a:avLst/>
              </a:prstGeom>
              <a:noFill/>
              <a:ln w="12700">
                <a:solidFill>
                  <a:srgbClr val="000000"/>
                </a:solidFill>
                <a:round/>
                <a:headEnd/>
                <a:tailEnd/>
              </a:ln>
              <a:effectLst/>
            </p:spPr>
            <p:txBody>
              <a:bodyPr wrap="none" anchor="ctr"/>
              <a:lstStyle/>
              <a:p>
                <a:endParaRPr lang="en-US"/>
              </a:p>
            </p:txBody>
          </p:sp>
          <p:sp>
            <p:nvSpPr>
              <p:cNvPr id="324322" name="Line 738"/>
              <p:cNvSpPr>
                <a:spLocks noChangeShapeType="1"/>
              </p:cNvSpPr>
              <p:nvPr/>
            </p:nvSpPr>
            <p:spPr bwMode="auto">
              <a:xfrm>
                <a:off x="2920" y="3043"/>
                <a:ext cx="2813" cy="0"/>
              </a:xfrm>
              <a:prstGeom prst="line">
                <a:avLst/>
              </a:prstGeom>
              <a:noFill/>
              <a:ln w="12700">
                <a:solidFill>
                  <a:srgbClr val="000000"/>
                </a:solidFill>
                <a:round/>
                <a:headEnd/>
                <a:tailEnd/>
              </a:ln>
              <a:effectLst/>
            </p:spPr>
            <p:txBody>
              <a:bodyPr wrap="none" anchor="ctr"/>
              <a:lstStyle/>
              <a:p>
                <a:endParaRPr lang="en-US"/>
              </a:p>
            </p:txBody>
          </p:sp>
          <p:sp>
            <p:nvSpPr>
              <p:cNvPr id="324323" name="Line 739"/>
              <p:cNvSpPr>
                <a:spLocks noChangeShapeType="1"/>
              </p:cNvSpPr>
              <p:nvPr/>
            </p:nvSpPr>
            <p:spPr bwMode="auto">
              <a:xfrm>
                <a:off x="2920" y="3524"/>
                <a:ext cx="2813" cy="0"/>
              </a:xfrm>
              <a:prstGeom prst="line">
                <a:avLst/>
              </a:prstGeom>
              <a:noFill/>
              <a:ln w="12700">
                <a:solidFill>
                  <a:srgbClr val="000000"/>
                </a:solidFill>
                <a:round/>
                <a:headEnd/>
                <a:tailEnd/>
              </a:ln>
              <a:effectLst/>
            </p:spPr>
            <p:txBody>
              <a:bodyPr wrap="none" anchor="ctr"/>
              <a:lstStyle/>
              <a:p>
                <a:endParaRPr lang="en-US"/>
              </a:p>
            </p:txBody>
          </p:sp>
          <p:grpSp>
            <p:nvGrpSpPr>
              <p:cNvPr id="324324" name="Group 740"/>
              <p:cNvGrpSpPr>
                <a:grpSpLocks/>
              </p:cNvGrpSpPr>
              <p:nvPr/>
            </p:nvGrpSpPr>
            <p:grpSpPr bwMode="auto">
              <a:xfrm>
                <a:off x="2916" y="2072"/>
                <a:ext cx="2821" cy="1940"/>
                <a:chOff x="2916" y="2072"/>
                <a:chExt cx="2821" cy="1940"/>
              </a:xfrm>
            </p:grpSpPr>
            <p:sp>
              <p:nvSpPr>
                <p:cNvPr id="324325" name="Line 741"/>
                <p:cNvSpPr>
                  <a:spLocks noChangeShapeType="1"/>
                </p:cNvSpPr>
                <p:nvPr/>
              </p:nvSpPr>
              <p:spPr bwMode="auto">
                <a:xfrm>
                  <a:off x="2916" y="2076"/>
                  <a:ext cx="0" cy="1932"/>
                </a:xfrm>
                <a:prstGeom prst="line">
                  <a:avLst/>
                </a:prstGeom>
                <a:noFill/>
                <a:ln w="12700">
                  <a:solidFill>
                    <a:srgbClr val="000000"/>
                  </a:solidFill>
                  <a:round/>
                  <a:headEnd/>
                  <a:tailEnd/>
                </a:ln>
                <a:effectLst/>
              </p:spPr>
              <p:txBody>
                <a:bodyPr wrap="none" anchor="ctr"/>
                <a:lstStyle/>
                <a:p>
                  <a:endParaRPr lang="en-US"/>
                </a:p>
              </p:txBody>
            </p:sp>
            <p:sp>
              <p:nvSpPr>
                <p:cNvPr id="324326" name="Line 742"/>
                <p:cNvSpPr>
                  <a:spLocks noChangeShapeType="1"/>
                </p:cNvSpPr>
                <p:nvPr/>
              </p:nvSpPr>
              <p:spPr bwMode="auto">
                <a:xfrm>
                  <a:off x="5737" y="2076"/>
                  <a:ext cx="0" cy="1932"/>
                </a:xfrm>
                <a:prstGeom prst="line">
                  <a:avLst/>
                </a:prstGeom>
                <a:noFill/>
                <a:ln w="12700">
                  <a:solidFill>
                    <a:srgbClr val="000000"/>
                  </a:solidFill>
                  <a:round/>
                  <a:headEnd/>
                  <a:tailEnd/>
                </a:ln>
                <a:effectLst/>
              </p:spPr>
              <p:txBody>
                <a:bodyPr wrap="none" anchor="ctr"/>
                <a:lstStyle/>
                <a:p>
                  <a:endParaRPr lang="en-US"/>
                </a:p>
              </p:txBody>
            </p:sp>
            <p:sp>
              <p:nvSpPr>
                <p:cNvPr id="324327" name="Line 743"/>
                <p:cNvSpPr>
                  <a:spLocks noChangeShapeType="1"/>
                </p:cNvSpPr>
                <p:nvPr/>
              </p:nvSpPr>
              <p:spPr bwMode="auto">
                <a:xfrm>
                  <a:off x="2920" y="2072"/>
                  <a:ext cx="2813" cy="0"/>
                </a:xfrm>
                <a:prstGeom prst="line">
                  <a:avLst/>
                </a:prstGeom>
                <a:noFill/>
                <a:ln w="12700">
                  <a:solidFill>
                    <a:srgbClr val="000000"/>
                  </a:solidFill>
                  <a:round/>
                  <a:headEnd/>
                  <a:tailEnd/>
                </a:ln>
                <a:effectLst/>
              </p:spPr>
              <p:txBody>
                <a:bodyPr wrap="none" anchor="ctr"/>
                <a:lstStyle/>
                <a:p>
                  <a:endParaRPr lang="en-US"/>
                </a:p>
              </p:txBody>
            </p:sp>
            <p:sp>
              <p:nvSpPr>
                <p:cNvPr id="324328" name="Line 744"/>
                <p:cNvSpPr>
                  <a:spLocks noChangeShapeType="1"/>
                </p:cNvSpPr>
                <p:nvPr/>
              </p:nvSpPr>
              <p:spPr bwMode="auto">
                <a:xfrm>
                  <a:off x="2920" y="4012"/>
                  <a:ext cx="2813" cy="0"/>
                </a:xfrm>
                <a:prstGeom prst="line">
                  <a:avLst/>
                </a:prstGeom>
                <a:noFill/>
                <a:ln w="12700">
                  <a:solidFill>
                    <a:srgbClr val="000000"/>
                  </a:solidFill>
                  <a:round/>
                  <a:headEnd/>
                  <a:tailEnd/>
                </a:ln>
                <a:effectLst/>
              </p:spPr>
              <p:txBody>
                <a:bodyPr wrap="none" anchor="ctr"/>
                <a:lstStyle/>
                <a:p>
                  <a:endParaRPr lang="en-US"/>
                </a:p>
              </p:txBody>
            </p:sp>
          </p:grpSp>
        </p:grpSp>
      </p:grpSp>
      <p:pic>
        <p:nvPicPr>
          <p:cNvPr id="324329" name="Picture 745"/>
          <p:cNvPicPr>
            <a:picLocks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909176" y="211139"/>
            <a:ext cx="415925" cy="585787"/>
          </a:xfrm>
          <a:prstGeom prst="rect">
            <a:avLst/>
          </a:prstGeom>
          <a:noFill/>
          <a:ln w="12700">
            <a:noFill/>
            <a:miter lim="800000"/>
            <a:headEnd/>
            <a:tailEnd/>
          </a:ln>
          <a:effectLst/>
        </p:spPr>
      </p:pic>
      <p:pic>
        <p:nvPicPr>
          <p:cNvPr id="324330" name="Picture 746"/>
          <p:cNvPicPr>
            <a:picLocks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975725" y="5634039"/>
            <a:ext cx="609600" cy="585787"/>
          </a:xfrm>
          <a:prstGeom prst="rect">
            <a:avLst/>
          </a:prstGeom>
          <a:noFill/>
          <a:ln w="12700">
            <a:noFill/>
            <a:miter lim="800000"/>
            <a:headEnd/>
            <a:tailEnd/>
          </a:ln>
          <a:effectLst/>
        </p:spPr>
      </p:pic>
      <p:pic>
        <p:nvPicPr>
          <p:cNvPr id="324331" name="Picture 747"/>
          <p:cNvPicPr>
            <a:picLocks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195889" y="242888"/>
            <a:ext cx="815975" cy="514350"/>
          </a:xfrm>
          <a:prstGeom prst="rect">
            <a:avLst/>
          </a:prstGeom>
          <a:noFill/>
          <a:ln w="12700">
            <a:noFill/>
            <a:miter lim="800000"/>
            <a:headEnd/>
            <a:tailEnd/>
          </a:ln>
          <a:effectLst/>
        </p:spPr>
      </p:pic>
      <p:pic>
        <p:nvPicPr>
          <p:cNvPr id="324332" name="Picture 748"/>
          <p:cNvPicPr>
            <a:picLocks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988300" y="3425826"/>
            <a:ext cx="804863" cy="392113"/>
          </a:xfrm>
          <a:prstGeom prst="rect">
            <a:avLst/>
          </a:prstGeom>
          <a:noFill/>
          <a:ln w="12700">
            <a:noFill/>
            <a:miter lim="800000"/>
            <a:headEnd/>
            <a:tailEnd/>
          </a:ln>
          <a:effectLst/>
        </p:spPr>
      </p:pic>
      <p:pic>
        <p:nvPicPr>
          <p:cNvPr id="324333" name="Picture 749"/>
          <p:cNvPicPr>
            <a:picLocks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059613" y="5018088"/>
            <a:ext cx="812800" cy="423862"/>
          </a:xfrm>
          <a:prstGeom prst="rect">
            <a:avLst/>
          </a:prstGeom>
          <a:noFill/>
          <a:ln w="12700">
            <a:noFill/>
            <a:miter lim="800000"/>
            <a:headEnd/>
            <a:tailEnd/>
          </a:ln>
          <a:effectLst/>
        </p:spPr>
      </p:pic>
      <p:pic>
        <p:nvPicPr>
          <p:cNvPr id="324334" name="Picture 750"/>
          <p:cNvPicPr>
            <a:picLocks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345114" y="1004889"/>
            <a:ext cx="534987" cy="585787"/>
          </a:xfrm>
          <a:prstGeom prst="rect">
            <a:avLst/>
          </a:prstGeom>
          <a:noFill/>
          <a:ln w="12700">
            <a:noFill/>
            <a:miter lim="800000"/>
            <a:headEnd/>
            <a:tailEnd/>
          </a:ln>
          <a:effectLst/>
        </p:spPr>
      </p:pic>
      <p:pic>
        <p:nvPicPr>
          <p:cNvPr id="324335" name="Picture 751"/>
          <p:cNvPicPr>
            <a:picLocks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8255000" y="4200525"/>
            <a:ext cx="393700" cy="585788"/>
          </a:xfrm>
          <a:prstGeom prst="rect">
            <a:avLst/>
          </a:prstGeom>
          <a:noFill/>
          <a:ln w="12700">
            <a:noFill/>
            <a:miter lim="800000"/>
            <a:headEnd/>
            <a:tailEnd/>
          </a:ln>
          <a:effectLst/>
        </p:spPr>
      </p:pic>
      <p:pic>
        <p:nvPicPr>
          <p:cNvPr id="324336" name="Picture 752"/>
          <p:cNvPicPr>
            <a:picLocks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9999663" y="5632450"/>
            <a:ext cx="423862" cy="585788"/>
          </a:xfrm>
          <a:prstGeom prst="rect">
            <a:avLst/>
          </a:prstGeom>
          <a:noFill/>
          <a:ln w="12700">
            <a:noFill/>
            <a:miter lim="800000"/>
            <a:headEnd/>
            <a:tailEnd/>
          </a:ln>
          <a:effectLst/>
        </p:spPr>
      </p:pic>
      <p:pic>
        <p:nvPicPr>
          <p:cNvPr id="324337" name="Picture 753"/>
          <p:cNvPicPr>
            <a:picLocks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9771063" y="4860926"/>
            <a:ext cx="815975" cy="557213"/>
          </a:xfrm>
          <a:prstGeom prst="rect">
            <a:avLst/>
          </a:prstGeom>
          <a:noFill/>
          <a:ln w="12700">
            <a:noFill/>
            <a:miter lim="800000"/>
            <a:headEnd/>
            <a:tailEnd/>
          </a:ln>
          <a:effectLst/>
        </p:spPr>
      </p:pic>
      <p:pic>
        <p:nvPicPr>
          <p:cNvPr id="324338" name="Picture 754"/>
          <p:cNvPicPr>
            <a:picLocks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334000" y="1784350"/>
            <a:ext cx="463550" cy="585788"/>
          </a:xfrm>
          <a:prstGeom prst="rect">
            <a:avLst/>
          </a:prstGeom>
          <a:noFill/>
          <a:ln w="12700">
            <a:noFill/>
            <a:miter lim="800000"/>
            <a:headEnd/>
            <a:tailEnd/>
          </a:ln>
          <a:effectLst/>
        </p:spPr>
      </p:pic>
      <p:pic>
        <p:nvPicPr>
          <p:cNvPr id="324339" name="Picture 755"/>
          <p:cNvPicPr>
            <a:picLocks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5318125" y="2520950"/>
            <a:ext cx="623888" cy="585788"/>
          </a:xfrm>
          <a:prstGeom prst="rect">
            <a:avLst/>
          </a:prstGeom>
          <a:noFill/>
          <a:ln w="12700">
            <a:noFill/>
            <a:miter lim="800000"/>
            <a:headEnd/>
            <a:tailEnd/>
          </a:ln>
          <a:effectLst/>
        </p:spPr>
      </p:pic>
      <p:pic>
        <p:nvPicPr>
          <p:cNvPr id="324340" name="Picture 756"/>
          <p:cNvPicPr>
            <a:picLocks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7097713" y="5762625"/>
            <a:ext cx="814387" cy="471488"/>
          </a:xfrm>
          <a:prstGeom prst="rect">
            <a:avLst/>
          </a:prstGeom>
          <a:noFill/>
          <a:ln w="12700">
            <a:noFill/>
            <a:miter lim="800000"/>
            <a:headEnd/>
            <a:tailEnd/>
          </a:ln>
          <a:effectLst/>
        </p:spPr>
      </p:pic>
      <p:pic>
        <p:nvPicPr>
          <p:cNvPr id="324341" name="Picture 757"/>
          <p:cNvPicPr>
            <a:picLocks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8932863" y="3376614"/>
            <a:ext cx="569912" cy="585787"/>
          </a:xfrm>
          <a:prstGeom prst="rect">
            <a:avLst/>
          </a:prstGeom>
          <a:noFill/>
          <a:ln w="12700">
            <a:noFill/>
            <a:miter lim="800000"/>
            <a:headEnd/>
            <a:tailEnd/>
          </a:ln>
          <a:effectLst/>
        </p:spPr>
      </p:pic>
      <p:pic>
        <p:nvPicPr>
          <p:cNvPr id="324342" name="Picture 758"/>
          <p:cNvPicPr>
            <a:picLocks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8958264" y="4140200"/>
            <a:ext cx="604837" cy="585788"/>
          </a:xfrm>
          <a:prstGeom prst="rect">
            <a:avLst/>
          </a:prstGeom>
          <a:noFill/>
          <a:ln w="12700">
            <a:noFill/>
            <a:miter lim="800000"/>
            <a:headEnd/>
            <a:tailEnd/>
          </a:ln>
          <a:effectLst/>
        </p:spPr>
      </p:pic>
      <p:pic>
        <p:nvPicPr>
          <p:cNvPr id="324343" name="Picture 759"/>
          <p:cNvPicPr>
            <a:picLocks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7116763" y="3559175"/>
            <a:ext cx="806450" cy="395288"/>
          </a:xfrm>
          <a:prstGeom prst="rect">
            <a:avLst/>
          </a:prstGeom>
          <a:noFill/>
          <a:ln w="12700">
            <a:noFill/>
            <a:miter lim="800000"/>
            <a:headEnd/>
            <a:tailEnd/>
          </a:ln>
          <a:effectLst/>
        </p:spPr>
      </p:pic>
      <p:pic>
        <p:nvPicPr>
          <p:cNvPr id="324344" name="Picture 760"/>
          <p:cNvPicPr>
            <a:picLocks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7089776" y="4164013"/>
            <a:ext cx="815975" cy="552450"/>
          </a:xfrm>
          <a:prstGeom prst="rect">
            <a:avLst/>
          </a:prstGeom>
          <a:noFill/>
          <a:ln w="12700">
            <a:noFill/>
            <a:miter lim="800000"/>
            <a:headEnd/>
            <a:tailEnd/>
          </a:ln>
          <a:effectLst/>
        </p:spPr>
      </p:pic>
      <p:pic>
        <p:nvPicPr>
          <p:cNvPr id="324345" name="Picture 761"/>
          <p:cNvPicPr>
            <a:picLocks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10031414" y="957264"/>
            <a:ext cx="166687" cy="585787"/>
          </a:xfrm>
          <a:prstGeom prst="rect">
            <a:avLst/>
          </a:prstGeom>
          <a:noFill/>
          <a:ln w="12700">
            <a:noFill/>
            <a:miter lim="800000"/>
            <a:headEnd/>
            <a:tailEnd/>
          </a:ln>
          <a:effectLst/>
        </p:spPr>
      </p:pic>
      <p:pic>
        <p:nvPicPr>
          <p:cNvPr id="324346" name="Picture 762"/>
          <p:cNvPicPr>
            <a:picLocks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4411664" y="4897439"/>
            <a:ext cx="631825" cy="649287"/>
          </a:xfrm>
          <a:prstGeom prst="rect">
            <a:avLst/>
          </a:prstGeom>
          <a:noFill/>
          <a:ln w="12700">
            <a:noFill/>
            <a:miter lim="800000"/>
            <a:headEnd/>
            <a:tailEnd/>
          </a:ln>
          <a:effectLst/>
        </p:spPr>
      </p:pic>
      <p:pic>
        <p:nvPicPr>
          <p:cNvPr id="324347" name="Picture 763"/>
          <p:cNvPicPr>
            <a:picLocks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8274050" y="4886325"/>
            <a:ext cx="444500" cy="585788"/>
          </a:xfrm>
          <a:prstGeom prst="rect">
            <a:avLst/>
          </a:prstGeom>
          <a:noFill/>
          <a:ln w="12700">
            <a:noFill/>
            <a:miter lim="800000"/>
            <a:headEnd/>
            <a:tailEnd/>
          </a:ln>
          <a:effectLst/>
        </p:spPr>
      </p:pic>
      <p:pic>
        <p:nvPicPr>
          <p:cNvPr id="324348" name="Picture 764"/>
          <p:cNvPicPr>
            <a:picLocks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5311775" y="5694364"/>
            <a:ext cx="522288" cy="585787"/>
          </a:xfrm>
          <a:prstGeom prst="rect">
            <a:avLst/>
          </a:prstGeom>
          <a:noFill/>
          <a:ln w="12700">
            <a:noFill/>
            <a:miter lim="800000"/>
            <a:headEnd/>
            <a:tailEnd/>
          </a:ln>
          <a:effectLst/>
        </p:spPr>
      </p:pic>
      <p:pic>
        <p:nvPicPr>
          <p:cNvPr id="324349" name="Picture 765"/>
          <p:cNvPicPr>
            <a:picLocks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9853613" y="1741489"/>
            <a:ext cx="609600" cy="585787"/>
          </a:xfrm>
          <a:prstGeom prst="rect">
            <a:avLst/>
          </a:prstGeom>
          <a:noFill/>
          <a:ln w="12700">
            <a:noFill/>
            <a:miter lim="800000"/>
            <a:headEnd/>
            <a:tailEnd/>
          </a:ln>
          <a:effectLst/>
        </p:spPr>
      </p:pic>
      <p:pic>
        <p:nvPicPr>
          <p:cNvPr id="324350" name="Picture 766"/>
          <p:cNvPicPr>
            <a:picLocks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4330700" y="3513138"/>
            <a:ext cx="815975" cy="336550"/>
          </a:xfrm>
          <a:prstGeom prst="rect">
            <a:avLst/>
          </a:prstGeom>
          <a:noFill/>
          <a:ln w="12700">
            <a:noFill/>
            <a:miter lim="800000"/>
            <a:headEnd/>
            <a:tailEnd/>
          </a:ln>
          <a:effectLst/>
        </p:spPr>
      </p:pic>
      <p:pic>
        <p:nvPicPr>
          <p:cNvPr id="324351" name="Picture 767"/>
          <p:cNvPicPr>
            <a:picLocks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5300663" y="4165600"/>
            <a:ext cx="641350" cy="585788"/>
          </a:xfrm>
          <a:prstGeom prst="rect">
            <a:avLst/>
          </a:prstGeom>
          <a:noFill/>
          <a:ln w="12700">
            <a:noFill/>
            <a:miter lim="800000"/>
            <a:headEnd/>
            <a:tailEnd/>
          </a:ln>
          <a:effectLst/>
        </p:spPr>
      </p:pic>
      <p:pic>
        <p:nvPicPr>
          <p:cNvPr id="324352" name="Picture 768"/>
          <p:cNvPicPr>
            <a:picLocks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7980363" y="5648325"/>
            <a:ext cx="776287" cy="585788"/>
          </a:xfrm>
          <a:prstGeom prst="rect">
            <a:avLst/>
          </a:prstGeom>
          <a:noFill/>
          <a:ln w="12700">
            <a:noFill/>
            <a:miter lim="800000"/>
            <a:headEnd/>
            <a:tailEnd/>
          </a:ln>
          <a:effectLst/>
        </p:spPr>
      </p:pic>
      <p:pic>
        <p:nvPicPr>
          <p:cNvPr id="324353" name="Picture 769"/>
          <p:cNvPicPr>
            <a:picLocks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4311651" y="4195764"/>
            <a:ext cx="811213" cy="441325"/>
          </a:xfrm>
          <a:prstGeom prst="rect">
            <a:avLst/>
          </a:prstGeom>
          <a:noFill/>
          <a:ln w="12700">
            <a:noFill/>
            <a:miter lim="800000"/>
            <a:headEnd/>
            <a:tailEnd/>
          </a:ln>
          <a:effectLst/>
        </p:spPr>
      </p:pic>
      <p:pic>
        <p:nvPicPr>
          <p:cNvPr id="324354" name="Picture 770"/>
          <p:cNvPicPr>
            <a:picLocks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4330700" y="5900738"/>
            <a:ext cx="815975" cy="317500"/>
          </a:xfrm>
          <a:prstGeom prst="rect">
            <a:avLst/>
          </a:prstGeom>
          <a:noFill/>
          <a:ln w="12700">
            <a:noFill/>
            <a:miter lim="800000"/>
            <a:headEnd/>
            <a:tailEnd/>
          </a:ln>
          <a:effectLst/>
        </p:spPr>
      </p:pic>
      <p:pic>
        <p:nvPicPr>
          <p:cNvPr id="324355" name="Picture 771"/>
          <p:cNvPicPr>
            <a:picLocks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5316538" y="4927600"/>
            <a:ext cx="692150" cy="585788"/>
          </a:xfrm>
          <a:prstGeom prst="rect">
            <a:avLst/>
          </a:prstGeom>
          <a:noFill/>
          <a:ln w="12700">
            <a:noFill/>
            <a:miter lim="800000"/>
            <a:headEnd/>
            <a:tailEnd/>
          </a:ln>
          <a:effectLst/>
        </p:spPr>
      </p:pic>
      <p:pic>
        <p:nvPicPr>
          <p:cNvPr id="324356" name="Picture 772"/>
          <p:cNvPicPr>
            <a:picLocks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5222876" y="3459163"/>
            <a:ext cx="815975" cy="423862"/>
          </a:xfrm>
          <a:prstGeom prst="rect">
            <a:avLst/>
          </a:prstGeom>
          <a:noFill/>
          <a:ln w="12700">
            <a:noFill/>
            <a:miter lim="800000"/>
            <a:headEnd/>
            <a:tailEnd/>
          </a:ln>
          <a:effectLst/>
        </p:spPr>
      </p:pic>
      <p:grpSp>
        <p:nvGrpSpPr>
          <p:cNvPr id="324357" name="Group 773"/>
          <p:cNvGrpSpPr>
            <a:grpSpLocks/>
          </p:cNvGrpSpPr>
          <p:nvPr/>
        </p:nvGrpSpPr>
        <p:grpSpPr bwMode="auto">
          <a:xfrm>
            <a:off x="6991351" y="1830387"/>
            <a:ext cx="942975" cy="493711"/>
            <a:chOff x="3444" y="1153"/>
            <a:chExt cx="594" cy="311"/>
          </a:xfrm>
        </p:grpSpPr>
        <p:grpSp>
          <p:nvGrpSpPr>
            <p:cNvPr id="324358" name="Group 774"/>
            <p:cNvGrpSpPr>
              <a:grpSpLocks/>
            </p:cNvGrpSpPr>
            <p:nvPr/>
          </p:nvGrpSpPr>
          <p:grpSpPr bwMode="auto">
            <a:xfrm>
              <a:off x="3444" y="1153"/>
              <a:ext cx="594" cy="140"/>
              <a:chOff x="3444" y="1153"/>
              <a:chExt cx="594" cy="140"/>
            </a:xfrm>
          </p:grpSpPr>
          <p:sp>
            <p:nvSpPr>
              <p:cNvPr id="324359" name="Freeform 775"/>
              <p:cNvSpPr>
                <a:spLocks/>
              </p:cNvSpPr>
              <p:nvPr/>
            </p:nvSpPr>
            <p:spPr bwMode="auto">
              <a:xfrm>
                <a:off x="3755" y="1175"/>
                <a:ext cx="65" cy="64"/>
              </a:xfrm>
              <a:custGeom>
                <a:avLst/>
                <a:gdLst/>
                <a:ahLst/>
                <a:cxnLst>
                  <a:cxn ang="0">
                    <a:pos x="0" y="2"/>
                  </a:cxn>
                  <a:cxn ang="0">
                    <a:pos x="0" y="3"/>
                  </a:cxn>
                  <a:cxn ang="0">
                    <a:pos x="1" y="3"/>
                  </a:cxn>
                  <a:cxn ang="0">
                    <a:pos x="1" y="4"/>
                  </a:cxn>
                  <a:cxn ang="0">
                    <a:pos x="2" y="5"/>
                  </a:cxn>
                  <a:cxn ang="0">
                    <a:pos x="3" y="6"/>
                  </a:cxn>
                  <a:cxn ang="0">
                    <a:pos x="4" y="7"/>
                  </a:cxn>
                  <a:cxn ang="0">
                    <a:pos x="4" y="9"/>
                  </a:cxn>
                  <a:cxn ang="0">
                    <a:pos x="6" y="10"/>
                  </a:cxn>
                  <a:cxn ang="0">
                    <a:pos x="7" y="12"/>
                  </a:cxn>
                  <a:cxn ang="0">
                    <a:pos x="9" y="13"/>
                  </a:cxn>
                  <a:cxn ang="0">
                    <a:pos x="10" y="15"/>
                  </a:cxn>
                  <a:cxn ang="0">
                    <a:pos x="12" y="17"/>
                  </a:cxn>
                  <a:cxn ang="0">
                    <a:pos x="14" y="19"/>
                  </a:cxn>
                  <a:cxn ang="0">
                    <a:pos x="16" y="22"/>
                  </a:cxn>
                  <a:cxn ang="0">
                    <a:pos x="18" y="24"/>
                  </a:cxn>
                  <a:cxn ang="0">
                    <a:pos x="20" y="26"/>
                  </a:cxn>
                  <a:cxn ang="0">
                    <a:pos x="22" y="29"/>
                  </a:cxn>
                  <a:cxn ang="0">
                    <a:pos x="24" y="32"/>
                  </a:cxn>
                  <a:cxn ang="0">
                    <a:pos x="27" y="34"/>
                  </a:cxn>
                  <a:cxn ang="0">
                    <a:pos x="29" y="36"/>
                  </a:cxn>
                  <a:cxn ang="0">
                    <a:pos x="32" y="38"/>
                  </a:cxn>
                  <a:cxn ang="0">
                    <a:pos x="35" y="41"/>
                  </a:cxn>
                  <a:cxn ang="0">
                    <a:pos x="38" y="44"/>
                  </a:cxn>
                  <a:cxn ang="0">
                    <a:pos x="41" y="47"/>
                  </a:cxn>
                  <a:cxn ang="0">
                    <a:pos x="44" y="49"/>
                  </a:cxn>
                  <a:cxn ang="0">
                    <a:pos x="47" y="52"/>
                  </a:cxn>
                  <a:cxn ang="0">
                    <a:pos x="50" y="54"/>
                  </a:cxn>
                  <a:cxn ang="0">
                    <a:pos x="54" y="56"/>
                  </a:cxn>
                  <a:cxn ang="0">
                    <a:pos x="57" y="58"/>
                  </a:cxn>
                  <a:cxn ang="0">
                    <a:pos x="60" y="61"/>
                  </a:cxn>
                  <a:cxn ang="0">
                    <a:pos x="64" y="63"/>
                  </a:cxn>
                  <a:cxn ang="0">
                    <a:pos x="63" y="62"/>
                  </a:cxn>
                  <a:cxn ang="0">
                    <a:pos x="62" y="62"/>
                  </a:cxn>
                  <a:cxn ang="0">
                    <a:pos x="61" y="61"/>
                  </a:cxn>
                  <a:cxn ang="0">
                    <a:pos x="60" y="60"/>
                  </a:cxn>
                  <a:cxn ang="0">
                    <a:pos x="59" y="60"/>
                  </a:cxn>
                  <a:cxn ang="0">
                    <a:pos x="58" y="58"/>
                  </a:cxn>
                  <a:cxn ang="0">
                    <a:pos x="56" y="57"/>
                  </a:cxn>
                  <a:cxn ang="0">
                    <a:pos x="55" y="56"/>
                  </a:cxn>
                  <a:cxn ang="0">
                    <a:pos x="53" y="55"/>
                  </a:cxn>
                  <a:cxn ang="0">
                    <a:pos x="51" y="54"/>
                  </a:cxn>
                  <a:cxn ang="0">
                    <a:pos x="49" y="52"/>
                  </a:cxn>
                  <a:cxn ang="0">
                    <a:pos x="47" y="50"/>
                  </a:cxn>
                  <a:cxn ang="0">
                    <a:pos x="44" y="49"/>
                  </a:cxn>
                  <a:cxn ang="0">
                    <a:pos x="42" y="46"/>
                  </a:cxn>
                  <a:cxn ang="0">
                    <a:pos x="40" y="44"/>
                  </a:cxn>
                  <a:cxn ang="0">
                    <a:pos x="37" y="42"/>
                  </a:cxn>
                  <a:cxn ang="0">
                    <a:pos x="35" y="40"/>
                  </a:cxn>
                  <a:cxn ang="0">
                    <a:pos x="32" y="37"/>
                  </a:cxn>
                  <a:cxn ang="0">
                    <a:pos x="30" y="34"/>
                  </a:cxn>
                  <a:cxn ang="0">
                    <a:pos x="27" y="33"/>
                  </a:cxn>
                  <a:cxn ang="0">
                    <a:pos x="25" y="30"/>
                  </a:cxn>
                  <a:cxn ang="0">
                    <a:pos x="22" y="27"/>
                  </a:cxn>
                  <a:cxn ang="0">
                    <a:pos x="19" y="24"/>
                  </a:cxn>
                  <a:cxn ang="0">
                    <a:pos x="17" y="20"/>
                  </a:cxn>
                  <a:cxn ang="0">
                    <a:pos x="14" y="17"/>
                  </a:cxn>
                  <a:cxn ang="0">
                    <a:pos x="12" y="14"/>
                  </a:cxn>
                  <a:cxn ang="0">
                    <a:pos x="9" y="11"/>
                  </a:cxn>
                  <a:cxn ang="0">
                    <a:pos x="7" y="7"/>
                  </a:cxn>
                  <a:cxn ang="0">
                    <a:pos x="4" y="4"/>
                  </a:cxn>
                  <a:cxn ang="0">
                    <a:pos x="2" y="0"/>
                  </a:cxn>
                </a:cxnLst>
                <a:rect l="0" t="0" r="r" b="b"/>
                <a:pathLst>
                  <a:path w="65" h="64">
                    <a:moveTo>
                      <a:pt x="0" y="2"/>
                    </a:moveTo>
                    <a:lnTo>
                      <a:pt x="0" y="3"/>
                    </a:lnTo>
                    <a:lnTo>
                      <a:pt x="1" y="3"/>
                    </a:lnTo>
                    <a:lnTo>
                      <a:pt x="1" y="4"/>
                    </a:lnTo>
                    <a:lnTo>
                      <a:pt x="2" y="5"/>
                    </a:lnTo>
                    <a:lnTo>
                      <a:pt x="3" y="6"/>
                    </a:lnTo>
                    <a:lnTo>
                      <a:pt x="4" y="7"/>
                    </a:lnTo>
                    <a:lnTo>
                      <a:pt x="4" y="9"/>
                    </a:lnTo>
                    <a:lnTo>
                      <a:pt x="6" y="10"/>
                    </a:lnTo>
                    <a:lnTo>
                      <a:pt x="7" y="12"/>
                    </a:lnTo>
                    <a:lnTo>
                      <a:pt x="9" y="13"/>
                    </a:lnTo>
                    <a:lnTo>
                      <a:pt x="10" y="15"/>
                    </a:lnTo>
                    <a:lnTo>
                      <a:pt x="12" y="17"/>
                    </a:lnTo>
                    <a:lnTo>
                      <a:pt x="14" y="19"/>
                    </a:lnTo>
                    <a:lnTo>
                      <a:pt x="16" y="22"/>
                    </a:lnTo>
                    <a:lnTo>
                      <a:pt x="18" y="24"/>
                    </a:lnTo>
                    <a:lnTo>
                      <a:pt x="20" y="26"/>
                    </a:lnTo>
                    <a:lnTo>
                      <a:pt x="22" y="29"/>
                    </a:lnTo>
                    <a:lnTo>
                      <a:pt x="24" y="32"/>
                    </a:lnTo>
                    <a:lnTo>
                      <a:pt x="27" y="34"/>
                    </a:lnTo>
                    <a:lnTo>
                      <a:pt x="29" y="36"/>
                    </a:lnTo>
                    <a:lnTo>
                      <a:pt x="32" y="38"/>
                    </a:lnTo>
                    <a:lnTo>
                      <a:pt x="35" y="41"/>
                    </a:lnTo>
                    <a:lnTo>
                      <a:pt x="38" y="44"/>
                    </a:lnTo>
                    <a:lnTo>
                      <a:pt x="41" y="47"/>
                    </a:lnTo>
                    <a:lnTo>
                      <a:pt x="44" y="49"/>
                    </a:lnTo>
                    <a:lnTo>
                      <a:pt x="47" y="52"/>
                    </a:lnTo>
                    <a:lnTo>
                      <a:pt x="50" y="54"/>
                    </a:lnTo>
                    <a:lnTo>
                      <a:pt x="54" y="56"/>
                    </a:lnTo>
                    <a:lnTo>
                      <a:pt x="57" y="58"/>
                    </a:lnTo>
                    <a:lnTo>
                      <a:pt x="60" y="61"/>
                    </a:lnTo>
                    <a:lnTo>
                      <a:pt x="64" y="63"/>
                    </a:lnTo>
                    <a:lnTo>
                      <a:pt x="63" y="62"/>
                    </a:lnTo>
                    <a:lnTo>
                      <a:pt x="62" y="62"/>
                    </a:lnTo>
                    <a:lnTo>
                      <a:pt x="61" y="61"/>
                    </a:lnTo>
                    <a:lnTo>
                      <a:pt x="60" y="60"/>
                    </a:lnTo>
                    <a:lnTo>
                      <a:pt x="59" y="60"/>
                    </a:lnTo>
                    <a:lnTo>
                      <a:pt x="58" y="58"/>
                    </a:lnTo>
                    <a:lnTo>
                      <a:pt x="56" y="57"/>
                    </a:lnTo>
                    <a:lnTo>
                      <a:pt x="55" y="56"/>
                    </a:lnTo>
                    <a:lnTo>
                      <a:pt x="53" y="55"/>
                    </a:lnTo>
                    <a:lnTo>
                      <a:pt x="51" y="54"/>
                    </a:lnTo>
                    <a:lnTo>
                      <a:pt x="49" y="52"/>
                    </a:lnTo>
                    <a:lnTo>
                      <a:pt x="47" y="50"/>
                    </a:lnTo>
                    <a:lnTo>
                      <a:pt x="44" y="49"/>
                    </a:lnTo>
                    <a:lnTo>
                      <a:pt x="42" y="46"/>
                    </a:lnTo>
                    <a:lnTo>
                      <a:pt x="40" y="44"/>
                    </a:lnTo>
                    <a:lnTo>
                      <a:pt x="37" y="42"/>
                    </a:lnTo>
                    <a:lnTo>
                      <a:pt x="35" y="40"/>
                    </a:lnTo>
                    <a:lnTo>
                      <a:pt x="32" y="37"/>
                    </a:lnTo>
                    <a:lnTo>
                      <a:pt x="30" y="34"/>
                    </a:lnTo>
                    <a:lnTo>
                      <a:pt x="27" y="33"/>
                    </a:lnTo>
                    <a:lnTo>
                      <a:pt x="25" y="30"/>
                    </a:lnTo>
                    <a:lnTo>
                      <a:pt x="22" y="27"/>
                    </a:lnTo>
                    <a:lnTo>
                      <a:pt x="19" y="24"/>
                    </a:lnTo>
                    <a:lnTo>
                      <a:pt x="17" y="20"/>
                    </a:lnTo>
                    <a:lnTo>
                      <a:pt x="14" y="17"/>
                    </a:lnTo>
                    <a:lnTo>
                      <a:pt x="12" y="14"/>
                    </a:lnTo>
                    <a:lnTo>
                      <a:pt x="9" y="11"/>
                    </a:lnTo>
                    <a:lnTo>
                      <a:pt x="7" y="7"/>
                    </a:lnTo>
                    <a:lnTo>
                      <a:pt x="4" y="4"/>
                    </a:lnTo>
                    <a:lnTo>
                      <a:pt x="2" y="0"/>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4360" name="Freeform 776"/>
              <p:cNvSpPr>
                <a:spLocks/>
              </p:cNvSpPr>
              <p:nvPr/>
            </p:nvSpPr>
            <p:spPr bwMode="auto">
              <a:xfrm>
                <a:off x="3696" y="1175"/>
                <a:ext cx="62" cy="64"/>
              </a:xfrm>
              <a:custGeom>
                <a:avLst/>
                <a:gdLst/>
                <a:ahLst/>
                <a:cxnLst>
                  <a:cxn ang="0">
                    <a:pos x="61" y="2"/>
                  </a:cxn>
                  <a:cxn ang="0">
                    <a:pos x="60" y="3"/>
                  </a:cxn>
                  <a:cxn ang="0">
                    <a:pos x="59" y="6"/>
                  </a:cxn>
                  <a:cxn ang="0">
                    <a:pos x="57" y="8"/>
                  </a:cxn>
                  <a:cxn ang="0">
                    <a:pos x="55" y="12"/>
                  </a:cxn>
                  <a:cxn ang="0">
                    <a:pos x="52" y="15"/>
                  </a:cxn>
                  <a:cxn ang="0">
                    <a:pos x="49" y="19"/>
                  </a:cxn>
                  <a:cxn ang="0">
                    <a:pos x="45" y="24"/>
                  </a:cxn>
                  <a:cxn ang="0">
                    <a:pos x="42" y="28"/>
                  </a:cxn>
                  <a:cxn ang="0">
                    <a:pos x="38" y="34"/>
                  </a:cxn>
                  <a:cxn ang="0">
                    <a:pos x="33" y="38"/>
                  </a:cxn>
                  <a:cxn ang="0">
                    <a:pos x="27" y="44"/>
                  </a:cxn>
                  <a:cxn ang="0">
                    <a:pos x="21" y="49"/>
                  </a:cxn>
                  <a:cxn ang="0">
                    <a:pos x="15" y="54"/>
                  </a:cxn>
                  <a:cxn ang="0">
                    <a:pos x="7" y="58"/>
                  </a:cxn>
                  <a:cxn ang="0">
                    <a:pos x="0" y="63"/>
                  </a:cxn>
                  <a:cxn ang="0">
                    <a:pos x="1" y="62"/>
                  </a:cxn>
                  <a:cxn ang="0">
                    <a:pos x="3" y="61"/>
                  </a:cxn>
                  <a:cxn ang="0">
                    <a:pos x="5" y="59"/>
                  </a:cxn>
                  <a:cxn ang="0">
                    <a:pos x="8" y="56"/>
                  </a:cxn>
                  <a:cxn ang="0">
                    <a:pos x="11" y="54"/>
                  </a:cxn>
                  <a:cxn ang="0">
                    <a:pos x="15" y="51"/>
                  </a:cxn>
                  <a:cxn ang="0">
                    <a:pos x="19" y="47"/>
                  </a:cxn>
                  <a:cxn ang="0">
                    <a:pos x="24" y="42"/>
                  </a:cxn>
                  <a:cxn ang="0">
                    <a:pos x="28" y="37"/>
                  </a:cxn>
                  <a:cxn ang="0">
                    <a:pos x="33" y="33"/>
                  </a:cxn>
                  <a:cxn ang="0">
                    <a:pos x="38" y="27"/>
                  </a:cxn>
                  <a:cxn ang="0">
                    <a:pos x="43" y="21"/>
                  </a:cxn>
                  <a:cxn ang="0">
                    <a:pos x="48" y="14"/>
                  </a:cxn>
                  <a:cxn ang="0">
                    <a:pos x="53" y="8"/>
                  </a:cxn>
                  <a:cxn ang="0">
                    <a:pos x="59" y="0"/>
                  </a:cxn>
                </a:cxnLst>
                <a:rect l="0" t="0" r="r" b="b"/>
                <a:pathLst>
                  <a:path w="62" h="64">
                    <a:moveTo>
                      <a:pt x="61" y="2"/>
                    </a:moveTo>
                    <a:lnTo>
                      <a:pt x="60" y="3"/>
                    </a:lnTo>
                    <a:lnTo>
                      <a:pt x="59" y="6"/>
                    </a:lnTo>
                    <a:lnTo>
                      <a:pt x="57" y="8"/>
                    </a:lnTo>
                    <a:lnTo>
                      <a:pt x="55" y="12"/>
                    </a:lnTo>
                    <a:lnTo>
                      <a:pt x="52" y="15"/>
                    </a:lnTo>
                    <a:lnTo>
                      <a:pt x="49" y="19"/>
                    </a:lnTo>
                    <a:lnTo>
                      <a:pt x="45" y="24"/>
                    </a:lnTo>
                    <a:lnTo>
                      <a:pt x="42" y="28"/>
                    </a:lnTo>
                    <a:lnTo>
                      <a:pt x="38" y="34"/>
                    </a:lnTo>
                    <a:lnTo>
                      <a:pt x="33" y="38"/>
                    </a:lnTo>
                    <a:lnTo>
                      <a:pt x="27" y="44"/>
                    </a:lnTo>
                    <a:lnTo>
                      <a:pt x="21" y="49"/>
                    </a:lnTo>
                    <a:lnTo>
                      <a:pt x="15" y="54"/>
                    </a:lnTo>
                    <a:lnTo>
                      <a:pt x="7" y="58"/>
                    </a:lnTo>
                    <a:lnTo>
                      <a:pt x="0" y="63"/>
                    </a:lnTo>
                    <a:lnTo>
                      <a:pt x="1" y="62"/>
                    </a:lnTo>
                    <a:lnTo>
                      <a:pt x="3" y="61"/>
                    </a:lnTo>
                    <a:lnTo>
                      <a:pt x="5" y="59"/>
                    </a:lnTo>
                    <a:lnTo>
                      <a:pt x="8" y="56"/>
                    </a:lnTo>
                    <a:lnTo>
                      <a:pt x="11" y="54"/>
                    </a:lnTo>
                    <a:lnTo>
                      <a:pt x="15" y="51"/>
                    </a:lnTo>
                    <a:lnTo>
                      <a:pt x="19" y="47"/>
                    </a:lnTo>
                    <a:lnTo>
                      <a:pt x="24" y="42"/>
                    </a:lnTo>
                    <a:lnTo>
                      <a:pt x="28" y="37"/>
                    </a:lnTo>
                    <a:lnTo>
                      <a:pt x="33" y="33"/>
                    </a:lnTo>
                    <a:lnTo>
                      <a:pt x="38" y="27"/>
                    </a:lnTo>
                    <a:lnTo>
                      <a:pt x="43" y="21"/>
                    </a:lnTo>
                    <a:lnTo>
                      <a:pt x="48" y="14"/>
                    </a:lnTo>
                    <a:lnTo>
                      <a:pt x="53" y="8"/>
                    </a:lnTo>
                    <a:lnTo>
                      <a:pt x="59" y="0"/>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4361" name="Freeform 777"/>
              <p:cNvSpPr>
                <a:spLocks/>
              </p:cNvSpPr>
              <p:nvPr/>
            </p:nvSpPr>
            <p:spPr bwMode="auto">
              <a:xfrm>
                <a:off x="3451" y="1243"/>
                <a:ext cx="587" cy="50"/>
              </a:xfrm>
              <a:custGeom>
                <a:avLst/>
                <a:gdLst/>
                <a:ahLst/>
                <a:cxnLst>
                  <a:cxn ang="0">
                    <a:pos x="586" y="0"/>
                  </a:cxn>
                  <a:cxn ang="0">
                    <a:pos x="579" y="9"/>
                  </a:cxn>
                  <a:cxn ang="0">
                    <a:pos x="573" y="15"/>
                  </a:cxn>
                  <a:cxn ang="0">
                    <a:pos x="569" y="25"/>
                  </a:cxn>
                  <a:cxn ang="0">
                    <a:pos x="569" y="34"/>
                  </a:cxn>
                  <a:cxn ang="0">
                    <a:pos x="571" y="42"/>
                  </a:cxn>
                  <a:cxn ang="0">
                    <a:pos x="536" y="44"/>
                  </a:cxn>
                  <a:cxn ang="0">
                    <a:pos x="495" y="47"/>
                  </a:cxn>
                  <a:cxn ang="0">
                    <a:pos x="452" y="49"/>
                  </a:cxn>
                  <a:cxn ang="0">
                    <a:pos x="118" y="47"/>
                  </a:cxn>
                  <a:cxn ang="0">
                    <a:pos x="74" y="42"/>
                  </a:cxn>
                  <a:cxn ang="0">
                    <a:pos x="56" y="40"/>
                  </a:cxn>
                  <a:cxn ang="0">
                    <a:pos x="41" y="37"/>
                  </a:cxn>
                  <a:cxn ang="0">
                    <a:pos x="26" y="32"/>
                  </a:cxn>
                  <a:cxn ang="0">
                    <a:pos x="8" y="25"/>
                  </a:cxn>
                  <a:cxn ang="0">
                    <a:pos x="6" y="21"/>
                  </a:cxn>
                  <a:cxn ang="0">
                    <a:pos x="0" y="4"/>
                  </a:cxn>
                  <a:cxn ang="0">
                    <a:pos x="3" y="3"/>
                  </a:cxn>
                  <a:cxn ang="0">
                    <a:pos x="12" y="3"/>
                  </a:cxn>
                  <a:cxn ang="0">
                    <a:pos x="22" y="2"/>
                  </a:cxn>
                  <a:cxn ang="0">
                    <a:pos x="33" y="2"/>
                  </a:cxn>
                  <a:cxn ang="0">
                    <a:pos x="32" y="1"/>
                  </a:cxn>
                  <a:cxn ang="0">
                    <a:pos x="35" y="2"/>
                  </a:cxn>
                  <a:cxn ang="0">
                    <a:pos x="40" y="2"/>
                  </a:cxn>
                  <a:cxn ang="0">
                    <a:pos x="57" y="2"/>
                  </a:cxn>
                  <a:cxn ang="0">
                    <a:pos x="126" y="2"/>
                  </a:cxn>
                  <a:cxn ang="0">
                    <a:pos x="126" y="12"/>
                  </a:cxn>
                  <a:cxn ang="0">
                    <a:pos x="214" y="14"/>
                  </a:cxn>
                  <a:cxn ang="0">
                    <a:pos x="251" y="15"/>
                  </a:cxn>
                  <a:cxn ang="0">
                    <a:pos x="286" y="14"/>
                  </a:cxn>
                  <a:cxn ang="0">
                    <a:pos x="331" y="15"/>
                  </a:cxn>
                  <a:cxn ang="0">
                    <a:pos x="430" y="14"/>
                  </a:cxn>
                  <a:cxn ang="0">
                    <a:pos x="465" y="14"/>
                  </a:cxn>
                  <a:cxn ang="0">
                    <a:pos x="497" y="12"/>
                  </a:cxn>
                  <a:cxn ang="0">
                    <a:pos x="509" y="9"/>
                  </a:cxn>
                  <a:cxn ang="0">
                    <a:pos x="514" y="7"/>
                  </a:cxn>
                  <a:cxn ang="0">
                    <a:pos x="519" y="7"/>
                  </a:cxn>
                  <a:cxn ang="0">
                    <a:pos x="546" y="4"/>
                  </a:cxn>
                  <a:cxn ang="0">
                    <a:pos x="586" y="0"/>
                  </a:cxn>
                </a:cxnLst>
                <a:rect l="0" t="0" r="r" b="b"/>
                <a:pathLst>
                  <a:path w="587" h="50">
                    <a:moveTo>
                      <a:pt x="586" y="0"/>
                    </a:moveTo>
                    <a:lnTo>
                      <a:pt x="579" y="9"/>
                    </a:lnTo>
                    <a:lnTo>
                      <a:pt x="573" y="15"/>
                    </a:lnTo>
                    <a:lnTo>
                      <a:pt x="569" y="25"/>
                    </a:lnTo>
                    <a:lnTo>
                      <a:pt x="569" y="34"/>
                    </a:lnTo>
                    <a:lnTo>
                      <a:pt x="571" y="42"/>
                    </a:lnTo>
                    <a:lnTo>
                      <a:pt x="536" y="44"/>
                    </a:lnTo>
                    <a:lnTo>
                      <a:pt x="495" y="47"/>
                    </a:lnTo>
                    <a:lnTo>
                      <a:pt x="452" y="49"/>
                    </a:lnTo>
                    <a:lnTo>
                      <a:pt x="118" y="47"/>
                    </a:lnTo>
                    <a:lnTo>
                      <a:pt x="74" y="42"/>
                    </a:lnTo>
                    <a:lnTo>
                      <a:pt x="56" y="40"/>
                    </a:lnTo>
                    <a:lnTo>
                      <a:pt x="41" y="37"/>
                    </a:lnTo>
                    <a:lnTo>
                      <a:pt x="26" y="32"/>
                    </a:lnTo>
                    <a:lnTo>
                      <a:pt x="8" y="25"/>
                    </a:lnTo>
                    <a:lnTo>
                      <a:pt x="6" y="21"/>
                    </a:lnTo>
                    <a:lnTo>
                      <a:pt x="0" y="4"/>
                    </a:lnTo>
                    <a:lnTo>
                      <a:pt x="3" y="3"/>
                    </a:lnTo>
                    <a:lnTo>
                      <a:pt x="12" y="3"/>
                    </a:lnTo>
                    <a:lnTo>
                      <a:pt x="22" y="2"/>
                    </a:lnTo>
                    <a:lnTo>
                      <a:pt x="33" y="2"/>
                    </a:lnTo>
                    <a:lnTo>
                      <a:pt x="32" y="1"/>
                    </a:lnTo>
                    <a:lnTo>
                      <a:pt x="35" y="2"/>
                    </a:lnTo>
                    <a:lnTo>
                      <a:pt x="40" y="2"/>
                    </a:lnTo>
                    <a:lnTo>
                      <a:pt x="57" y="2"/>
                    </a:lnTo>
                    <a:lnTo>
                      <a:pt x="126" y="2"/>
                    </a:lnTo>
                    <a:lnTo>
                      <a:pt x="126" y="12"/>
                    </a:lnTo>
                    <a:lnTo>
                      <a:pt x="214" y="14"/>
                    </a:lnTo>
                    <a:lnTo>
                      <a:pt x="251" y="15"/>
                    </a:lnTo>
                    <a:lnTo>
                      <a:pt x="286" y="14"/>
                    </a:lnTo>
                    <a:lnTo>
                      <a:pt x="331" y="15"/>
                    </a:lnTo>
                    <a:lnTo>
                      <a:pt x="430" y="14"/>
                    </a:lnTo>
                    <a:lnTo>
                      <a:pt x="465" y="14"/>
                    </a:lnTo>
                    <a:lnTo>
                      <a:pt x="497" y="12"/>
                    </a:lnTo>
                    <a:lnTo>
                      <a:pt x="509" y="9"/>
                    </a:lnTo>
                    <a:lnTo>
                      <a:pt x="514" y="7"/>
                    </a:lnTo>
                    <a:lnTo>
                      <a:pt x="519" y="7"/>
                    </a:lnTo>
                    <a:lnTo>
                      <a:pt x="546" y="4"/>
                    </a:lnTo>
                    <a:lnTo>
                      <a:pt x="586" y="0"/>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4362" name="Freeform 778"/>
              <p:cNvSpPr>
                <a:spLocks/>
              </p:cNvSpPr>
              <p:nvPr/>
            </p:nvSpPr>
            <p:spPr bwMode="auto">
              <a:xfrm>
                <a:off x="3444" y="1153"/>
                <a:ext cx="594" cy="114"/>
              </a:xfrm>
              <a:custGeom>
                <a:avLst/>
                <a:gdLst/>
                <a:ahLst/>
                <a:cxnLst>
                  <a:cxn ang="0">
                    <a:pos x="9" y="94"/>
                  </a:cxn>
                  <a:cxn ang="0">
                    <a:pos x="2" y="18"/>
                  </a:cxn>
                  <a:cxn ang="0">
                    <a:pos x="22" y="73"/>
                  </a:cxn>
                  <a:cxn ang="0">
                    <a:pos x="49" y="36"/>
                  </a:cxn>
                  <a:cxn ang="0">
                    <a:pos x="72" y="45"/>
                  </a:cxn>
                  <a:cxn ang="0">
                    <a:pos x="69" y="5"/>
                  </a:cxn>
                  <a:cxn ang="0">
                    <a:pos x="71" y="0"/>
                  </a:cxn>
                  <a:cxn ang="0">
                    <a:pos x="73" y="13"/>
                  </a:cxn>
                  <a:cxn ang="0">
                    <a:pos x="75" y="10"/>
                  </a:cxn>
                  <a:cxn ang="0">
                    <a:pos x="77" y="10"/>
                  </a:cxn>
                  <a:cxn ang="0">
                    <a:pos x="75" y="25"/>
                  </a:cxn>
                  <a:cxn ang="0">
                    <a:pos x="80" y="35"/>
                  </a:cxn>
                  <a:cxn ang="0">
                    <a:pos x="82" y="38"/>
                  </a:cxn>
                  <a:cxn ang="0">
                    <a:pos x="82" y="48"/>
                  </a:cxn>
                  <a:cxn ang="0">
                    <a:pos x="88" y="60"/>
                  </a:cxn>
                  <a:cxn ang="0">
                    <a:pos x="93" y="37"/>
                  </a:cxn>
                  <a:cxn ang="0">
                    <a:pos x="96" y="56"/>
                  </a:cxn>
                  <a:cxn ang="0">
                    <a:pos x="98" y="66"/>
                  </a:cxn>
                  <a:cxn ang="0">
                    <a:pos x="97" y="73"/>
                  </a:cxn>
                  <a:cxn ang="0">
                    <a:pos x="108" y="81"/>
                  </a:cxn>
                  <a:cxn ang="0">
                    <a:pos x="104" y="87"/>
                  </a:cxn>
                  <a:cxn ang="0">
                    <a:pos x="104" y="110"/>
                  </a:cxn>
                  <a:cxn ang="0">
                    <a:pos x="163" y="113"/>
                  </a:cxn>
                  <a:cxn ang="0">
                    <a:pos x="166" y="92"/>
                  </a:cxn>
                  <a:cxn ang="0">
                    <a:pos x="172" y="85"/>
                  </a:cxn>
                  <a:cxn ang="0">
                    <a:pos x="177" y="36"/>
                  </a:cxn>
                  <a:cxn ang="0">
                    <a:pos x="178" y="83"/>
                  </a:cxn>
                  <a:cxn ang="0">
                    <a:pos x="191" y="93"/>
                  </a:cxn>
                  <a:cxn ang="0">
                    <a:pos x="298" y="112"/>
                  </a:cxn>
                  <a:cxn ang="0">
                    <a:pos x="298" y="96"/>
                  </a:cxn>
                  <a:cxn ang="0">
                    <a:pos x="301" y="94"/>
                  </a:cxn>
                  <a:cxn ang="0">
                    <a:pos x="258" y="88"/>
                  </a:cxn>
                  <a:cxn ang="0">
                    <a:pos x="256" y="93"/>
                  </a:cxn>
                  <a:cxn ang="0">
                    <a:pos x="250" y="86"/>
                  </a:cxn>
                  <a:cxn ang="0">
                    <a:pos x="258" y="86"/>
                  </a:cxn>
                  <a:cxn ang="0">
                    <a:pos x="307" y="14"/>
                  </a:cxn>
                  <a:cxn ang="0">
                    <a:pos x="314" y="14"/>
                  </a:cxn>
                  <a:cxn ang="0">
                    <a:pos x="317" y="81"/>
                  </a:cxn>
                  <a:cxn ang="0">
                    <a:pos x="373" y="85"/>
                  </a:cxn>
                  <a:cxn ang="0">
                    <a:pos x="375" y="91"/>
                  </a:cxn>
                  <a:cxn ang="0">
                    <a:pos x="372" y="89"/>
                  </a:cxn>
                  <a:cxn ang="0">
                    <a:pos x="315" y="94"/>
                  </a:cxn>
                  <a:cxn ang="0">
                    <a:pos x="447" y="100"/>
                  </a:cxn>
                  <a:cxn ang="0">
                    <a:pos x="446" y="94"/>
                  </a:cxn>
                  <a:cxn ang="0">
                    <a:pos x="457" y="90"/>
                  </a:cxn>
                  <a:cxn ang="0">
                    <a:pos x="456" y="36"/>
                  </a:cxn>
                  <a:cxn ang="0">
                    <a:pos x="457" y="31"/>
                  </a:cxn>
                  <a:cxn ang="0">
                    <a:pos x="464" y="90"/>
                  </a:cxn>
                  <a:cxn ang="0">
                    <a:pos x="514" y="104"/>
                  </a:cxn>
                  <a:cxn ang="0">
                    <a:pos x="523" y="81"/>
                  </a:cxn>
                  <a:cxn ang="0">
                    <a:pos x="528" y="92"/>
                  </a:cxn>
                  <a:cxn ang="0">
                    <a:pos x="530" y="82"/>
                  </a:cxn>
                  <a:cxn ang="0">
                    <a:pos x="534" y="85"/>
                  </a:cxn>
                  <a:cxn ang="0">
                    <a:pos x="537" y="91"/>
                  </a:cxn>
                  <a:cxn ang="0">
                    <a:pos x="592" y="92"/>
                  </a:cxn>
                </a:cxnLst>
                <a:rect l="0" t="0" r="r" b="b"/>
                <a:pathLst>
                  <a:path w="594" h="114">
                    <a:moveTo>
                      <a:pt x="2" y="96"/>
                    </a:moveTo>
                    <a:lnTo>
                      <a:pt x="2" y="94"/>
                    </a:lnTo>
                    <a:lnTo>
                      <a:pt x="9" y="94"/>
                    </a:lnTo>
                    <a:lnTo>
                      <a:pt x="9" y="84"/>
                    </a:lnTo>
                    <a:lnTo>
                      <a:pt x="0" y="18"/>
                    </a:lnTo>
                    <a:lnTo>
                      <a:pt x="2" y="18"/>
                    </a:lnTo>
                    <a:lnTo>
                      <a:pt x="2" y="16"/>
                    </a:lnTo>
                    <a:lnTo>
                      <a:pt x="4" y="16"/>
                    </a:lnTo>
                    <a:lnTo>
                      <a:pt x="22" y="73"/>
                    </a:lnTo>
                    <a:lnTo>
                      <a:pt x="28" y="73"/>
                    </a:lnTo>
                    <a:lnTo>
                      <a:pt x="32" y="37"/>
                    </a:lnTo>
                    <a:lnTo>
                      <a:pt x="49" y="36"/>
                    </a:lnTo>
                    <a:lnTo>
                      <a:pt x="56" y="56"/>
                    </a:lnTo>
                    <a:lnTo>
                      <a:pt x="67" y="55"/>
                    </a:lnTo>
                    <a:lnTo>
                      <a:pt x="72" y="45"/>
                    </a:lnTo>
                    <a:lnTo>
                      <a:pt x="70" y="24"/>
                    </a:lnTo>
                    <a:lnTo>
                      <a:pt x="69" y="9"/>
                    </a:lnTo>
                    <a:lnTo>
                      <a:pt x="69" y="5"/>
                    </a:lnTo>
                    <a:lnTo>
                      <a:pt x="69" y="0"/>
                    </a:lnTo>
                    <a:lnTo>
                      <a:pt x="73" y="2"/>
                    </a:lnTo>
                    <a:lnTo>
                      <a:pt x="71" y="0"/>
                    </a:lnTo>
                    <a:lnTo>
                      <a:pt x="72" y="4"/>
                    </a:lnTo>
                    <a:lnTo>
                      <a:pt x="72" y="9"/>
                    </a:lnTo>
                    <a:lnTo>
                      <a:pt x="73" y="13"/>
                    </a:lnTo>
                    <a:lnTo>
                      <a:pt x="74" y="12"/>
                    </a:lnTo>
                    <a:lnTo>
                      <a:pt x="74" y="13"/>
                    </a:lnTo>
                    <a:lnTo>
                      <a:pt x="75" y="10"/>
                    </a:lnTo>
                    <a:lnTo>
                      <a:pt x="74" y="8"/>
                    </a:lnTo>
                    <a:lnTo>
                      <a:pt x="75" y="7"/>
                    </a:lnTo>
                    <a:lnTo>
                      <a:pt x="77" y="10"/>
                    </a:lnTo>
                    <a:lnTo>
                      <a:pt x="77" y="14"/>
                    </a:lnTo>
                    <a:lnTo>
                      <a:pt x="74" y="16"/>
                    </a:lnTo>
                    <a:lnTo>
                      <a:pt x="75" y="25"/>
                    </a:lnTo>
                    <a:lnTo>
                      <a:pt x="75" y="29"/>
                    </a:lnTo>
                    <a:lnTo>
                      <a:pt x="77" y="35"/>
                    </a:lnTo>
                    <a:lnTo>
                      <a:pt x="80" y="35"/>
                    </a:lnTo>
                    <a:lnTo>
                      <a:pt x="80" y="32"/>
                    </a:lnTo>
                    <a:lnTo>
                      <a:pt x="82" y="32"/>
                    </a:lnTo>
                    <a:lnTo>
                      <a:pt x="82" y="38"/>
                    </a:lnTo>
                    <a:lnTo>
                      <a:pt x="77" y="39"/>
                    </a:lnTo>
                    <a:lnTo>
                      <a:pt x="77" y="47"/>
                    </a:lnTo>
                    <a:lnTo>
                      <a:pt x="82" y="48"/>
                    </a:lnTo>
                    <a:lnTo>
                      <a:pt x="81" y="53"/>
                    </a:lnTo>
                    <a:lnTo>
                      <a:pt x="81" y="61"/>
                    </a:lnTo>
                    <a:lnTo>
                      <a:pt x="88" y="60"/>
                    </a:lnTo>
                    <a:lnTo>
                      <a:pt x="89" y="32"/>
                    </a:lnTo>
                    <a:lnTo>
                      <a:pt x="92" y="32"/>
                    </a:lnTo>
                    <a:lnTo>
                      <a:pt x="93" y="37"/>
                    </a:lnTo>
                    <a:lnTo>
                      <a:pt x="93" y="44"/>
                    </a:lnTo>
                    <a:lnTo>
                      <a:pt x="94" y="51"/>
                    </a:lnTo>
                    <a:lnTo>
                      <a:pt x="96" y="56"/>
                    </a:lnTo>
                    <a:lnTo>
                      <a:pt x="95" y="63"/>
                    </a:lnTo>
                    <a:lnTo>
                      <a:pt x="98" y="62"/>
                    </a:lnTo>
                    <a:lnTo>
                      <a:pt x="98" y="66"/>
                    </a:lnTo>
                    <a:lnTo>
                      <a:pt x="100" y="66"/>
                    </a:lnTo>
                    <a:lnTo>
                      <a:pt x="99" y="71"/>
                    </a:lnTo>
                    <a:lnTo>
                      <a:pt x="97" y="73"/>
                    </a:lnTo>
                    <a:lnTo>
                      <a:pt x="98" y="81"/>
                    </a:lnTo>
                    <a:lnTo>
                      <a:pt x="101" y="81"/>
                    </a:lnTo>
                    <a:lnTo>
                      <a:pt x="108" y="81"/>
                    </a:lnTo>
                    <a:lnTo>
                      <a:pt x="108" y="85"/>
                    </a:lnTo>
                    <a:lnTo>
                      <a:pt x="108" y="87"/>
                    </a:lnTo>
                    <a:lnTo>
                      <a:pt x="104" y="87"/>
                    </a:lnTo>
                    <a:lnTo>
                      <a:pt x="106" y="96"/>
                    </a:lnTo>
                    <a:lnTo>
                      <a:pt x="103" y="97"/>
                    </a:lnTo>
                    <a:lnTo>
                      <a:pt x="104" y="110"/>
                    </a:lnTo>
                    <a:lnTo>
                      <a:pt x="103" y="99"/>
                    </a:lnTo>
                    <a:lnTo>
                      <a:pt x="141" y="113"/>
                    </a:lnTo>
                    <a:lnTo>
                      <a:pt x="163" y="113"/>
                    </a:lnTo>
                    <a:lnTo>
                      <a:pt x="163" y="98"/>
                    </a:lnTo>
                    <a:lnTo>
                      <a:pt x="163" y="94"/>
                    </a:lnTo>
                    <a:lnTo>
                      <a:pt x="166" y="92"/>
                    </a:lnTo>
                    <a:lnTo>
                      <a:pt x="172" y="92"/>
                    </a:lnTo>
                    <a:lnTo>
                      <a:pt x="172" y="88"/>
                    </a:lnTo>
                    <a:lnTo>
                      <a:pt x="172" y="85"/>
                    </a:lnTo>
                    <a:lnTo>
                      <a:pt x="173" y="12"/>
                    </a:lnTo>
                    <a:lnTo>
                      <a:pt x="177" y="33"/>
                    </a:lnTo>
                    <a:lnTo>
                      <a:pt x="177" y="36"/>
                    </a:lnTo>
                    <a:lnTo>
                      <a:pt x="180" y="36"/>
                    </a:lnTo>
                    <a:lnTo>
                      <a:pt x="176" y="39"/>
                    </a:lnTo>
                    <a:lnTo>
                      <a:pt x="178" y="83"/>
                    </a:lnTo>
                    <a:lnTo>
                      <a:pt x="178" y="88"/>
                    </a:lnTo>
                    <a:lnTo>
                      <a:pt x="178" y="93"/>
                    </a:lnTo>
                    <a:lnTo>
                      <a:pt x="191" y="93"/>
                    </a:lnTo>
                    <a:lnTo>
                      <a:pt x="190" y="93"/>
                    </a:lnTo>
                    <a:lnTo>
                      <a:pt x="190" y="111"/>
                    </a:lnTo>
                    <a:lnTo>
                      <a:pt x="298" y="112"/>
                    </a:lnTo>
                    <a:lnTo>
                      <a:pt x="298" y="99"/>
                    </a:lnTo>
                    <a:lnTo>
                      <a:pt x="298" y="97"/>
                    </a:lnTo>
                    <a:lnTo>
                      <a:pt x="298" y="96"/>
                    </a:lnTo>
                    <a:lnTo>
                      <a:pt x="298" y="94"/>
                    </a:lnTo>
                    <a:lnTo>
                      <a:pt x="303" y="93"/>
                    </a:lnTo>
                    <a:lnTo>
                      <a:pt x="301" y="94"/>
                    </a:lnTo>
                    <a:lnTo>
                      <a:pt x="306" y="94"/>
                    </a:lnTo>
                    <a:lnTo>
                      <a:pt x="306" y="85"/>
                    </a:lnTo>
                    <a:lnTo>
                      <a:pt x="258" y="88"/>
                    </a:lnTo>
                    <a:lnTo>
                      <a:pt x="258" y="90"/>
                    </a:lnTo>
                    <a:lnTo>
                      <a:pt x="256" y="91"/>
                    </a:lnTo>
                    <a:lnTo>
                      <a:pt x="256" y="93"/>
                    </a:lnTo>
                    <a:lnTo>
                      <a:pt x="250" y="90"/>
                    </a:lnTo>
                    <a:lnTo>
                      <a:pt x="249" y="88"/>
                    </a:lnTo>
                    <a:lnTo>
                      <a:pt x="250" y="86"/>
                    </a:lnTo>
                    <a:lnTo>
                      <a:pt x="253" y="85"/>
                    </a:lnTo>
                    <a:lnTo>
                      <a:pt x="256" y="85"/>
                    </a:lnTo>
                    <a:lnTo>
                      <a:pt x="258" y="86"/>
                    </a:lnTo>
                    <a:lnTo>
                      <a:pt x="306" y="81"/>
                    </a:lnTo>
                    <a:lnTo>
                      <a:pt x="307" y="38"/>
                    </a:lnTo>
                    <a:lnTo>
                      <a:pt x="307" y="14"/>
                    </a:lnTo>
                    <a:lnTo>
                      <a:pt x="309" y="19"/>
                    </a:lnTo>
                    <a:lnTo>
                      <a:pt x="314" y="19"/>
                    </a:lnTo>
                    <a:lnTo>
                      <a:pt x="314" y="14"/>
                    </a:lnTo>
                    <a:lnTo>
                      <a:pt x="315" y="38"/>
                    </a:lnTo>
                    <a:lnTo>
                      <a:pt x="315" y="40"/>
                    </a:lnTo>
                    <a:lnTo>
                      <a:pt x="317" y="81"/>
                    </a:lnTo>
                    <a:lnTo>
                      <a:pt x="356" y="85"/>
                    </a:lnTo>
                    <a:lnTo>
                      <a:pt x="374" y="87"/>
                    </a:lnTo>
                    <a:lnTo>
                      <a:pt x="373" y="85"/>
                    </a:lnTo>
                    <a:lnTo>
                      <a:pt x="379" y="87"/>
                    </a:lnTo>
                    <a:lnTo>
                      <a:pt x="375" y="86"/>
                    </a:lnTo>
                    <a:lnTo>
                      <a:pt x="375" y="91"/>
                    </a:lnTo>
                    <a:lnTo>
                      <a:pt x="374" y="91"/>
                    </a:lnTo>
                    <a:lnTo>
                      <a:pt x="375" y="89"/>
                    </a:lnTo>
                    <a:lnTo>
                      <a:pt x="372" y="89"/>
                    </a:lnTo>
                    <a:lnTo>
                      <a:pt x="367" y="88"/>
                    </a:lnTo>
                    <a:lnTo>
                      <a:pt x="315" y="85"/>
                    </a:lnTo>
                    <a:lnTo>
                      <a:pt x="315" y="94"/>
                    </a:lnTo>
                    <a:lnTo>
                      <a:pt x="317" y="111"/>
                    </a:lnTo>
                    <a:lnTo>
                      <a:pt x="448" y="112"/>
                    </a:lnTo>
                    <a:lnTo>
                      <a:pt x="447" y="100"/>
                    </a:lnTo>
                    <a:lnTo>
                      <a:pt x="451" y="98"/>
                    </a:lnTo>
                    <a:lnTo>
                      <a:pt x="447" y="96"/>
                    </a:lnTo>
                    <a:lnTo>
                      <a:pt x="446" y="94"/>
                    </a:lnTo>
                    <a:lnTo>
                      <a:pt x="447" y="90"/>
                    </a:lnTo>
                    <a:lnTo>
                      <a:pt x="451" y="90"/>
                    </a:lnTo>
                    <a:lnTo>
                      <a:pt x="457" y="90"/>
                    </a:lnTo>
                    <a:lnTo>
                      <a:pt x="455" y="36"/>
                    </a:lnTo>
                    <a:lnTo>
                      <a:pt x="457" y="36"/>
                    </a:lnTo>
                    <a:lnTo>
                      <a:pt x="456" y="36"/>
                    </a:lnTo>
                    <a:lnTo>
                      <a:pt x="453" y="33"/>
                    </a:lnTo>
                    <a:lnTo>
                      <a:pt x="453" y="31"/>
                    </a:lnTo>
                    <a:lnTo>
                      <a:pt x="457" y="31"/>
                    </a:lnTo>
                    <a:lnTo>
                      <a:pt x="460" y="31"/>
                    </a:lnTo>
                    <a:lnTo>
                      <a:pt x="462" y="39"/>
                    </a:lnTo>
                    <a:lnTo>
                      <a:pt x="464" y="90"/>
                    </a:lnTo>
                    <a:lnTo>
                      <a:pt x="471" y="90"/>
                    </a:lnTo>
                    <a:lnTo>
                      <a:pt x="470" y="111"/>
                    </a:lnTo>
                    <a:lnTo>
                      <a:pt x="514" y="104"/>
                    </a:lnTo>
                    <a:lnTo>
                      <a:pt x="523" y="94"/>
                    </a:lnTo>
                    <a:lnTo>
                      <a:pt x="523" y="84"/>
                    </a:lnTo>
                    <a:lnTo>
                      <a:pt x="523" y="81"/>
                    </a:lnTo>
                    <a:lnTo>
                      <a:pt x="526" y="81"/>
                    </a:lnTo>
                    <a:lnTo>
                      <a:pt x="528" y="84"/>
                    </a:lnTo>
                    <a:lnTo>
                      <a:pt x="528" y="92"/>
                    </a:lnTo>
                    <a:lnTo>
                      <a:pt x="531" y="92"/>
                    </a:lnTo>
                    <a:lnTo>
                      <a:pt x="531" y="84"/>
                    </a:lnTo>
                    <a:lnTo>
                      <a:pt x="530" y="82"/>
                    </a:lnTo>
                    <a:lnTo>
                      <a:pt x="530" y="79"/>
                    </a:lnTo>
                    <a:lnTo>
                      <a:pt x="534" y="79"/>
                    </a:lnTo>
                    <a:lnTo>
                      <a:pt x="534" y="85"/>
                    </a:lnTo>
                    <a:lnTo>
                      <a:pt x="534" y="83"/>
                    </a:lnTo>
                    <a:lnTo>
                      <a:pt x="533" y="92"/>
                    </a:lnTo>
                    <a:lnTo>
                      <a:pt x="537" y="91"/>
                    </a:lnTo>
                    <a:lnTo>
                      <a:pt x="558" y="92"/>
                    </a:lnTo>
                    <a:lnTo>
                      <a:pt x="583" y="92"/>
                    </a:lnTo>
                    <a:lnTo>
                      <a:pt x="592" y="92"/>
                    </a:lnTo>
                    <a:lnTo>
                      <a:pt x="593" y="92"/>
                    </a:lnTo>
                    <a:lnTo>
                      <a:pt x="2" y="96"/>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4363" name="Freeform 779"/>
              <p:cNvSpPr>
                <a:spLocks/>
              </p:cNvSpPr>
              <p:nvPr/>
            </p:nvSpPr>
            <p:spPr bwMode="auto">
              <a:xfrm>
                <a:off x="3887" y="1244"/>
                <a:ext cx="30" cy="18"/>
              </a:xfrm>
              <a:custGeom>
                <a:avLst/>
                <a:gdLst/>
                <a:ahLst/>
                <a:cxnLst>
                  <a:cxn ang="0">
                    <a:pos x="7" y="17"/>
                  </a:cxn>
                  <a:cxn ang="0">
                    <a:pos x="7" y="16"/>
                  </a:cxn>
                  <a:cxn ang="0">
                    <a:pos x="9" y="16"/>
                  </a:cxn>
                  <a:cxn ang="0">
                    <a:pos x="9" y="14"/>
                  </a:cxn>
                  <a:cxn ang="0">
                    <a:pos x="8" y="14"/>
                  </a:cxn>
                  <a:cxn ang="0">
                    <a:pos x="7" y="14"/>
                  </a:cxn>
                  <a:cxn ang="0">
                    <a:pos x="7" y="11"/>
                  </a:cxn>
                  <a:cxn ang="0">
                    <a:pos x="7" y="9"/>
                  </a:cxn>
                  <a:cxn ang="0">
                    <a:pos x="6" y="8"/>
                  </a:cxn>
                  <a:cxn ang="0">
                    <a:pos x="5" y="8"/>
                  </a:cxn>
                  <a:cxn ang="0">
                    <a:pos x="4" y="8"/>
                  </a:cxn>
                  <a:cxn ang="0">
                    <a:pos x="0" y="7"/>
                  </a:cxn>
                  <a:cxn ang="0">
                    <a:pos x="4" y="5"/>
                  </a:cxn>
                  <a:cxn ang="0">
                    <a:pos x="4" y="3"/>
                  </a:cxn>
                  <a:cxn ang="0">
                    <a:pos x="4" y="1"/>
                  </a:cxn>
                  <a:cxn ang="0">
                    <a:pos x="5" y="1"/>
                  </a:cxn>
                  <a:cxn ang="0">
                    <a:pos x="6" y="1"/>
                  </a:cxn>
                  <a:cxn ang="0">
                    <a:pos x="7" y="1"/>
                  </a:cxn>
                  <a:cxn ang="0">
                    <a:pos x="9" y="1"/>
                  </a:cxn>
                  <a:cxn ang="0">
                    <a:pos x="10" y="1"/>
                  </a:cxn>
                  <a:cxn ang="0">
                    <a:pos x="11" y="1"/>
                  </a:cxn>
                  <a:cxn ang="0">
                    <a:pos x="12" y="1"/>
                  </a:cxn>
                  <a:cxn ang="0">
                    <a:pos x="13" y="1"/>
                  </a:cxn>
                  <a:cxn ang="0">
                    <a:pos x="14" y="1"/>
                  </a:cxn>
                  <a:cxn ang="0">
                    <a:pos x="15" y="0"/>
                  </a:cxn>
                  <a:cxn ang="0">
                    <a:pos x="16" y="0"/>
                  </a:cxn>
                  <a:cxn ang="0">
                    <a:pos x="17" y="0"/>
                  </a:cxn>
                  <a:cxn ang="0">
                    <a:pos x="18" y="0"/>
                  </a:cxn>
                  <a:cxn ang="0">
                    <a:pos x="19" y="0"/>
                  </a:cxn>
                  <a:cxn ang="0">
                    <a:pos x="20" y="0"/>
                  </a:cxn>
                  <a:cxn ang="0">
                    <a:pos x="21" y="0"/>
                  </a:cxn>
                  <a:cxn ang="0">
                    <a:pos x="22" y="0"/>
                  </a:cxn>
                  <a:cxn ang="0">
                    <a:pos x="23" y="0"/>
                  </a:cxn>
                  <a:cxn ang="0">
                    <a:pos x="24" y="0"/>
                  </a:cxn>
                  <a:cxn ang="0">
                    <a:pos x="25" y="0"/>
                  </a:cxn>
                  <a:cxn ang="0">
                    <a:pos x="26" y="0"/>
                  </a:cxn>
                  <a:cxn ang="0">
                    <a:pos x="27" y="0"/>
                  </a:cxn>
                  <a:cxn ang="0">
                    <a:pos x="28" y="0"/>
                  </a:cxn>
                  <a:cxn ang="0">
                    <a:pos x="28" y="1"/>
                  </a:cxn>
                  <a:cxn ang="0">
                    <a:pos x="29" y="3"/>
                  </a:cxn>
                  <a:cxn ang="0">
                    <a:pos x="29" y="5"/>
                  </a:cxn>
                  <a:cxn ang="0">
                    <a:pos x="29" y="8"/>
                  </a:cxn>
                  <a:cxn ang="0">
                    <a:pos x="29" y="9"/>
                  </a:cxn>
                  <a:cxn ang="0">
                    <a:pos x="29" y="11"/>
                  </a:cxn>
                  <a:cxn ang="0">
                    <a:pos x="28" y="13"/>
                  </a:cxn>
                  <a:cxn ang="0">
                    <a:pos x="27" y="13"/>
                  </a:cxn>
                  <a:cxn ang="0">
                    <a:pos x="26" y="13"/>
                  </a:cxn>
                  <a:cxn ang="0">
                    <a:pos x="26" y="14"/>
                  </a:cxn>
                  <a:cxn ang="0">
                    <a:pos x="27" y="14"/>
                  </a:cxn>
                  <a:cxn ang="0">
                    <a:pos x="7" y="17"/>
                  </a:cxn>
                </a:cxnLst>
                <a:rect l="0" t="0" r="r" b="b"/>
                <a:pathLst>
                  <a:path w="30" h="18">
                    <a:moveTo>
                      <a:pt x="7" y="17"/>
                    </a:moveTo>
                    <a:lnTo>
                      <a:pt x="7" y="16"/>
                    </a:lnTo>
                    <a:lnTo>
                      <a:pt x="9" y="16"/>
                    </a:lnTo>
                    <a:lnTo>
                      <a:pt x="9" y="14"/>
                    </a:lnTo>
                    <a:lnTo>
                      <a:pt x="8" y="14"/>
                    </a:lnTo>
                    <a:lnTo>
                      <a:pt x="7" y="14"/>
                    </a:lnTo>
                    <a:lnTo>
                      <a:pt x="7" y="11"/>
                    </a:lnTo>
                    <a:lnTo>
                      <a:pt x="7" y="9"/>
                    </a:lnTo>
                    <a:lnTo>
                      <a:pt x="6" y="8"/>
                    </a:lnTo>
                    <a:lnTo>
                      <a:pt x="5" y="8"/>
                    </a:lnTo>
                    <a:lnTo>
                      <a:pt x="4" y="8"/>
                    </a:lnTo>
                    <a:lnTo>
                      <a:pt x="0" y="7"/>
                    </a:lnTo>
                    <a:lnTo>
                      <a:pt x="4" y="5"/>
                    </a:lnTo>
                    <a:lnTo>
                      <a:pt x="4" y="3"/>
                    </a:lnTo>
                    <a:lnTo>
                      <a:pt x="4" y="1"/>
                    </a:lnTo>
                    <a:lnTo>
                      <a:pt x="5" y="1"/>
                    </a:lnTo>
                    <a:lnTo>
                      <a:pt x="6" y="1"/>
                    </a:lnTo>
                    <a:lnTo>
                      <a:pt x="7" y="1"/>
                    </a:lnTo>
                    <a:lnTo>
                      <a:pt x="9" y="1"/>
                    </a:lnTo>
                    <a:lnTo>
                      <a:pt x="10" y="1"/>
                    </a:lnTo>
                    <a:lnTo>
                      <a:pt x="11" y="1"/>
                    </a:lnTo>
                    <a:lnTo>
                      <a:pt x="12" y="1"/>
                    </a:lnTo>
                    <a:lnTo>
                      <a:pt x="13" y="1"/>
                    </a:lnTo>
                    <a:lnTo>
                      <a:pt x="14" y="1"/>
                    </a:lnTo>
                    <a:lnTo>
                      <a:pt x="15" y="0"/>
                    </a:lnTo>
                    <a:lnTo>
                      <a:pt x="16" y="0"/>
                    </a:lnTo>
                    <a:lnTo>
                      <a:pt x="17" y="0"/>
                    </a:lnTo>
                    <a:lnTo>
                      <a:pt x="18" y="0"/>
                    </a:lnTo>
                    <a:lnTo>
                      <a:pt x="19" y="0"/>
                    </a:lnTo>
                    <a:lnTo>
                      <a:pt x="20" y="0"/>
                    </a:lnTo>
                    <a:lnTo>
                      <a:pt x="21" y="0"/>
                    </a:lnTo>
                    <a:lnTo>
                      <a:pt x="22" y="0"/>
                    </a:lnTo>
                    <a:lnTo>
                      <a:pt x="23" y="0"/>
                    </a:lnTo>
                    <a:lnTo>
                      <a:pt x="24" y="0"/>
                    </a:lnTo>
                    <a:lnTo>
                      <a:pt x="25" y="0"/>
                    </a:lnTo>
                    <a:lnTo>
                      <a:pt x="26" y="0"/>
                    </a:lnTo>
                    <a:lnTo>
                      <a:pt x="27" y="0"/>
                    </a:lnTo>
                    <a:lnTo>
                      <a:pt x="28" y="0"/>
                    </a:lnTo>
                    <a:lnTo>
                      <a:pt x="28" y="1"/>
                    </a:lnTo>
                    <a:lnTo>
                      <a:pt x="29" y="3"/>
                    </a:lnTo>
                    <a:lnTo>
                      <a:pt x="29" y="5"/>
                    </a:lnTo>
                    <a:lnTo>
                      <a:pt x="29" y="8"/>
                    </a:lnTo>
                    <a:lnTo>
                      <a:pt x="29" y="9"/>
                    </a:lnTo>
                    <a:lnTo>
                      <a:pt x="29" y="11"/>
                    </a:lnTo>
                    <a:lnTo>
                      <a:pt x="28" y="13"/>
                    </a:lnTo>
                    <a:lnTo>
                      <a:pt x="27" y="13"/>
                    </a:lnTo>
                    <a:lnTo>
                      <a:pt x="26" y="13"/>
                    </a:lnTo>
                    <a:lnTo>
                      <a:pt x="26" y="14"/>
                    </a:lnTo>
                    <a:lnTo>
                      <a:pt x="27" y="14"/>
                    </a:lnTo>
                    <a:lnTo>
                      <a:pt x="7" y="17"/>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4364" name="Freeform 780"/>
              <p:cNvSpPr>
                <a:spLocks/>
              </p:cNvSpPr>
              <p:nvPr/>
            </p:nvSpPr>
            <p:spPr bwMode="auto">
              <a:xfrm>
                <a:off x="3742" y="1246"/>
                <a:ext cx="30" cy="14"/>
              </a:xfrm>
              <a:custGeom>
                <a:avLst/>
                <a:gdLst/>
                <a:ahLst/>
                <a:cxnLst>
                  <a:cxn ang="0">
                    <a:pos x="27" y="11"/>
                  </a:cxn>
                  <a:cxn ang="0">
                    <a:pos x="2" y="13"/>
                  </a:cxn>
                  <a:cxn ang="0">
                    <a:pos x="0" y="11"/>
                  </a:cxn>
                  <a:cxn ang="0">
                    <a:pos x="0" y="9"/>
                  </a:cxn>
                  <a:cxn ang="0">
                    <a:pos x="0" y="8"/>
                  </a:cxn>
                  <a:cxn ang="0">
                    <a:pos x="0" y="6"/>
                  </a:cxn>
                  <a:cxn ang="0">
                    <a:pos x="0" y="5"/>
                  </a:cxn>
                  <a:cxn ang="0">
                    <a:pos x="0" y="3"/>
                  </a:cxn>
                  <a:cxn ang="0">
                    <a:pos x="0" y="2"/>
                  </a:cxn>
                  <a:cxn ang="0">
                    <a:pos x="13" y="0"/>
                  </a:cxn>
                  <a:cxn ang="0">
                    <a:pos x="18" y="1"/>
                  </a:cxn>
                  <a:cxn ang="0">
                    <a:pos x="28" y="1"/>
                  </a:cxn>
                  <a:cxn ang="0">
                    <a:pos x="29" y="2"/>
                  </a:cxn>
                  <a:cxn ang="0">
                    <a:pos x="29" y="11"/>
                  </a:cxn>
                  <a:cxn ang="0">
                    <a:pos x="27" y="11"/>
                  </a:cxn>
                </a:cxnLst>
                <a:rect l="0" t="0" r="r" b="b"/>
                <a:pathLst>
                  <a:path w="30" h="14">
                    <a:moveTo>
                      <a:pt x="27" y="11"/>
                    </a:moveTo>
                    <a:lnTo>
                      <a:pt x="2" y="13"/>
                    </a:lnTo>
                    <a:lnTo>
                      <a:pt x="0" y="11"/>
                    </a:lnTo>
                    <a:lnTo>
                      <a:pt x="0" y="9"/>
                    </a:lnTo>
                    <a:lnTo>
                      <a:pt x="0" y="8"/>
                    </a:lnTo>
                    <a:lnTo>
                      <a:pt x="0" y="6"/>
                    </a:lnTo>
                    <a:lnTo>
                      <a:pt x="0" y="5"/>
                    </a:lnTo>
                    <a:lnTo>
                      <a:pt x="0" y="3"/>
                    </a:lnTo>
                    <a:lnTo>
                      <a:pt x="0" y="2"/>
                    </a:lnTo>
                    <a:lnTo>
                      <a:pt x="13" y="0"/>
                    </a:lnTo>
                    <a:lnTo>
                      <a:pt x="18" y="1"/>
                    </a:lnTo>
                    <a:lnTo>
                      <a:pt x="28" y="1"/>
                    </a:lnTo>
                    <a:lnTo>
                      <a:pt x="29" y="2"/>
                    </a:lnTo>
                    <a:lnTo>
                      <a:pt x="29" y="11"/>
                    </a:lnTo>
                    <a:lnTo>
                      <a:pt x="27" y="11"/>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nvGrpSpPr>
              <p:cNvPr id="324365" name="Group 781"/>
              <p:cNvGrpSpPr>
                <a:grpSpLocks/>
              </p:cNvGrpSpPr>
              <p:nvPr/>
            </p:nvGrpSpPr>
            <p:grpSpPr bwMode="auto">
              <a:xfrm>
                <a:off x="3600" y="1245"/>
                <a:ext cx="31" cy="27"/>
                <a:chOff x="3600" y="1245"/>
                <a:chExt cx="31" cy="27"/>
              </a:xfrm>
            </p:grpSpPr>
            <p:sp>
              <p:nvSpPr>
                <p:cNvPr id="324366" name="Freeform 782"/>
                <p:cNvSpPr>
                  <a:spLocks/>
                </p:cNvSpPr>
                <p:nvPr/>
              </p:nvSpPr>
              <p:spPr bwMode="auto">
                <a:xfrm>
                  <a:off x="3606" y="1245"/>
                  <a:ext cx="25" cy="21"/>
                </a:xfrm>
                <a:custGeom>
                  <a:avLst/>
                  <a:gdLst/>
                  <a:ahLst/>
                  <a:cxnLst>
                    <a:cxn ang="0">
                      <a:pos x="21" y="18"/>
                    </a:cxn>
                    <a:cxn ang="0">
                      <a:pos x="18" y="18"/>
                    </a:cxn>
                    <a:cxn ang="0">
                      <a:pos x="17" y="18"/>
                    </a:cxn>
                    <a:cxn ang="0">
                      <a:pos x="15" y="18"/>
                    </a:cxn>
                    <a:cxn ang="0">
                      <a:pos x="14" y="18"/>
                    </a:cxn>
                    <a:cxn ang="0">
                      <a:pos x="12" y="18"/>
                    </a:cxn>
                    <a:cxn ang="0">
                      <a:pos x="10" y="20"/>
                    </a:cxn>
                    <a:cxn ang="0">
                      <a:pos x="9" y="20"/>
                    </a:cxn>
                    <a:cxn ang="0">
                      <a:pos x="7" y="20"/>
                    </a:cxn>
                    <a:cxn ang="0">
                      <a:pos x="6" y="20"/>
                    </a:cxn>
                    <a:cxn ang="0">
                      <a:pos x="4" y="20"/>
                    </a:cxn>
                    <a:cxn ang="0">
                      <a:pos x="2" y="20"/>
                    </a:cxn>
                    <a:cxn ang="0">
                      <a:pos x="1" y="20"/>
                    </a:cxn>
                    <a:cxn ang="0">
                      <a:pos x="0" y="17"/>
                    </a:cxn>
                    <a:cxn ang="0">
                      <a:pos x="0" y="10"/>
                    </a:cxn>
                    <a:cxn ang="0">
                      <a:pos x="2" y="7"/>
                    </a:cxn>
                    <a:cxn ang="0">
                      <a:pos x="2" y="2"/>
                    </a:cxn>
                    <a:cxn ang="0">
                      <a:pos x="3" y="2"/>
                    </a:cxn>
                    <a:cxn ang="0">
                      <a:pos x="5" y="2"/>
                    </a:cxn>
                    <a:cxn ang="0">
                      <a:pos x="6" y="2"/>
                    </a:cxn>
                    <a:cxn ang="0">
                      <a:pos x="8" y="2"/>
                    </a:cxn>
                    <a:cxn ang="0">
                      <a:pos x="10" y="2"/>
                    </a:cxn>
                    <a:cxn ang="0">
                      <a:pos x="11" y="2"/>
                    </a:cxn>
                    <a:cxn ang="0">
                      <a:pos x="13" y="0"/>
                    </a:cxn>
                    <a:cxn ang="0">
                      <a:pos x="14" y="0"/>
                    </a:cxn>
                    <a:cxn ang="0">
                      <a:pos x="16" y="0"/>
                    </a:cxn>
                    <a:cxn ang="0">
                      <a:pos x="18" y="0"/>
                    </a:cxn>
                    <a:cxn ang="0">
                      <a:pos x="19" y="0"/>
                    </a:cxn>
                    <a:cxn ang="0">
                      <a:pos x="21" y="0"/>
                    </a:cxn>
                    <a:cxn ang="0">
                      <a:pos x="22" y="0"/>
                    </a:cxn>
                    <a:cxn ang="0">
                      <a:pos x="23" y="5"/>
                    </a:cxn>
                    <a:cxn ang="0">
                      <a:pos x="24" y="11"/>
                    </a:cxn>
                    <a:cxn ang="0">
                      <a:pos x="23" y="15"/>
                    </a:cxn>
                    <a:cxn ang="0">
                      <a:pos x="22" y="18"/>
                    </a:cxn>
                    <a:cxn ang="0">
                      <a:pos x="22" y="18"/>
                    </a:cxn>
                  </a:cxnLst>
                  <a:rect l="0" t="0" r="r" b="b"/>
                  <a:pathLst>
                    <a:path w="25" h="21">
                      <a:moveTo>
                        <a:pt x="22" y="18"/>
                      </a:moveTo>
                      <a:lnTo>
                        <a:pt x="21" y="18"/>
                      </a:lnTo>
                      <a:lnTo>
                        <a:pt x="19" y="18"/>
                      </a:lnTo>
                      <a:lnTo>
                        <a:pt x="18" y="18"/>
                      </a:lnTo>
                      <a:lnTo>
                        <a:pt x="18" y="18"/>
                      </a:lnTo>
                      <a:lnTo>
                        <a:pt x="17" y="18"/>
                      </a:lnTo>
                      <a:lnTo>
                        <a:pt x="16" y="18"/>
                      </a:lnTo>
                      <a:lnTo>
                        <a:pt x="15" y="18"/>
                      </a:lnTo>
                      <a:lnTo>
                        <a:pt x="14" y="18"/>
                      </a:lnTo>
                      <a:lnTo>
                        <a:pt x="14" y="18"/>
                      </a:lnTo>
                      <a:lnTo>
                        <a:pt x="13" y="18"/>
                      </a:lnTo>
                      <a:lnTo>
                        <a:pt x="12" y="18"/>
                      </a:lnTo>
                      <a:lnTo>
                        <a:pt x="11" y="18"/>
                      </a:lnTo>
                      <a:lnTo>
                        <a:pt x="10" y="20"/>
                      </a:lnTo>
                      <a:lnTo>
                        <a:pt x="10" y="20"/>
                      </a:lnTo>
                      <a:lnTo>
                        <a:pt x="9" y="20"/>
                      </a:lnTo>
                      <a:lnTo>
                        <a:pt x="8" y="20"/>
                      </a:lnTo>
                      <a:lnTo>
                        <a:pt x="7" y="20"/>
                      </a:lnTo>
                      <a:lnTo>
                        <a:pt x="6" y="20"/>
                      </a:lnTo>
                      <a:lnTo>
                        <a:pt x="6" y="20"/>
                      </a:lnTo>
                      <a:lnTo>
                        <a:pt x="5" y="20"/>
                      </a:lnTo>
                      <a:lnTo>
                        <a:pt x="4" y="20"/>
                      </a:lnTo>
                      <a:lnTo>
                        <a:pt x="3" y="20"/>
                      </a:lnTo>
                      <a:lnTo>
                        <a:pt x="2" y="20"/>
                      </a:lnTo>
                      <a:lnTo>
                        <a:pt x="2" y="20"/>
                      </a:lnTo>
                      <a:lnTo>
                        <a:pt x="1" y="20"/>
                      </a:lnTo>
                      <a:lnTo>
                        <a:pt x="0" y="20"/>
                      </a:lnTo>
                      <a:lnTo>
                        <a:pt x="0" y="17"/>
                      </a:lnTo>
                      <a:lnTo>
                        <a:pt x="0" y="14"/>
                      </a:lnTo>
                      <a:lnTo>
                        <a:pt x="0" y="10"/>
                      </a:lnTo>
                      <a:lnTo>
                        <a:pt x="1" y="8"/>
                      </a:lnTo>
                      <a:lnTo>
                        <a:pt x="2" y="7"/>
                      </a:lnTo>
                      <a:lnTo>
                        <a:pt x="2" y="5"/>
                      </a:lnTo>
                      <a:lnTo>
                        <a:pt x="2" y="2"/>
                      </a:lnTo>
                      <a:lnTo>
                        <a:pt x="2" y="2"/>
                      </a:lnTo>
                      <a:lnTo>
                        <a:pt x="3" y="2"/>
                      </a:lnTo>
                      <a:lnTo>
                        <a:pt x="4" y="2"/>
                      </a:lnTo>
                      <a:lnTo>
                        <a:pt x="5" y="2"/>
                      </a:lnTo>
                      <a:lnTo>
                        <a:pt x="6" y="2"/>
                      </a:lnTo>
                      <a:lnTo>
                        <a:pt x="6" y="2"/>
                      </a:lnTo>
                      <a:lnTo>
                        <a:pt x="7" y="2"/>
                      </a:lnTo>
                      <a:lnTo>
                        <a:pt x="8" y="2"/>
                      </a:lnTo>
                      <a:lnTo>
                        <a:pt x="9" y="2"/>
                      </a:lnTo>
                      <a:lnTo>
                        <a:pt x="10" y="2"/>
                      </a:lnTo>
                      <a:lnTo>
                        <a:pt x="10" y="2"/>
                      </a:lnTo>
                      <a:lnTo>
                        <a:pt x="11" y="2"/>
                      </a:lnTo>
                      <a:lnTo>
                        <a:pt x="12" y="0"/>
                      </a:lnTo>
                      <a:lnTo>
                        <a:pt x="13" y="0"/>
                      </a:lnTo>
                      <a:lnTo>
                        <a:pt x="14" y="0"/>
                      </a:lnTo>
                      <a:lnTo>
                        <a:pt x="14" y="0"/>
                      </a:lnTo>
                      <a:lnTo>
                        <a:pt x="15" y="0"/>
                      </a:lnTo>
                      <a:lnTo>
                        <a:pt x="16" y="0"/>
                      </a:lnTo>
                      <a:lnTo>
                        <a:pt x="17" y="0"/>
                      </a:lnTo>
                      <a:lnTo>
                        <a:pt x="18" y="0"/>
                      </a:lnTo>
                      <a:lnTo>
                        <a:pt x="18" y="0"/>
                      </a:lnTo>
                      <a:lnTo>
                        <a:pt x="19" y="0"/>
                      </a:lnTo>
                      <a:lnTo>
                        <a:pt x="20" y="0"/>
                      </a:lnTo>
                      <a:lnTo>
                        <a:pt x="21" y="0"/>
                      </a:lnTo>
                      <a:lnTo>
                        <a:pt x="22" y="0"/>
                      </a:lnTo>
                      <a:lnTo>
                        <a:pt x="22" y="0"/>
                      </a:lnTo>
                      <a:lnTo>
                        <a:pt x="22" y="2"/>
                      </a:lnTo>
                      <a:lnTo>
                        <a:pt x="23" y="5"/>
                      </a:lnTo>
                      <a:lnTo>
                        <a:pt x="24" y="7"/>
                      </a:lnTo>
                      <a:lnTo>
                        <a:pt x="24" y="11"/>
                      </a:lnTo>
                      <a:lnTo>
                        <a:pt x="24" y="13"/>
                      </a:lnTo>
                      <a:lnTo>
                        <a:pt x="23" y="15"/>
                      </a:lnTo>
                      <a:lnTo>
                        <a:pt x="22" y="16"/>
                      </a:lnTo>
                      <a:lnTo>
                        <a:pt x="22" y="18"/>
                      </a:lnTo>
                      <a:lnTo>
                        <a:pt x="21" y="18"/>
                      </a:lnTo>
                      <a:lnTo>
                        <a:pt x="22" y="18"/>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4367" name="Freeform 783"/>
                <p:cNvSpPr>
                  <a:spLocks/>
                </p:cNvSpPr>
                <p:nvPr/>
              </p:nvSpPr>
              <p:spPr bwMode="auto">
                <a:xfrm>
                  <a:off x="3600" y="1245"/>
                  <a:ext cx="31" cy="27"/>
                </a:xfrm>
                <a:custGeom>
                  <a:avLst/>
                  <a:gdLst/>
                  <a:ahLst/>
                  <a:cxnLst>
                    <a:cxn ang="0">
                      <a:pos x="26" y="23"/>
                    </a:cxn>
                    <a:cxn ang="0">
                      <a:pos x="23" y="23"/>
                    </a:cxn>
                    <a:cxn ang="0">
                      <a:pos x="21" y="23"/>
                    </a:cxn>
                    <a:cxn ang="0">
                      <a:pos x="19" y="23"/>
                    </a:cxn>
                    <a:cxn ang="0">
                      <a:pos x="17" y="23"/>
                    </a:cxn>
                    <a:cxn ang="0">
                      <a:pos x="15" y="23"/>
                    </a:cxn>
                    <a:cxn ang="0">
                      <a:pos x="13" y="26"/>
                    </a:cxn>
                    <a:cxn ang="0">
                      <a:pos x="11" y="26"/>
                    </a:cxn>
                    <a:cxn ang="0">
                      <a:pos x="9" y="26"/>
                    </a:cxn>
                    <a:cxn ang="0">
                      <a:pos x="7" y="26"/>
                    </a:cxn>
                    <a:cxn ang="0">
                      <a:pos x="5" y="26"/>
                    </a:cxn>
                    <a:cxn ang="0">
                      <a:pos x="3" y="26"/>
                    </a:cxn>
                    <a:cxn ang="0">
                      <a:pos x="1" y="26"/>
                    </a:cxn>
                    <a:cxn ang="0">
                      <a:pos x="0" y="22"/>
                    </a:cxn>
                    <a:cxn ang="0">
                      <a:pos x="0" y="13"/>
                    </a:cxn>
                    <a:cxn ang="0">
                      <a:pos x="2" y="9"/>
                    </a:cxn>
                    <a:cxn ang="0">
                      <a:pos x="2" y="2"/>
                    </a:cxn>
                    <a:cxn ang="0">
                      <a:pos x="4" y="2"/>
                    </a:cxn>
                    <a:cxn ang="0">
                      <a:pos x="6" y="2"/>
                    </a:cxn>
                    <a:cxn ang="0">
                      <a:pos x="8" y="2"/>
                    </a:cxn>
                    <a:cxn ang="0">
                      <a:pos x="10" y="2"/>
                    </a:cxn>
                    <a:cxn ang="0">
                      <a:pos x="12" y="2"/>
                    </a:cxn>
                    <a:cxn ang="0">
                      <a:pos x="14" y="2"/>
                    </a:cxn>
                    <a:cxn ang="0">
                      <a:pos x="16" y="0"/>
                    </a:cxn>
                    <a:cxn ang="0">
                      <a:pos x="18" y="0"/>
                    </a:cxn>
                    <a:cxn ang="0">
                      <a:pos x="20" y="0"/>
                    </a:cxn>
                    <a:cxn ang="0">
                      <a:pos x="22" y="0"/>
                    </a:cxn>
                    <a:cxn ang="0">
                      <a:pos x="24" y="0"/>
                    </a:cxn>
                    <a:cxn ang="0">
                      <a:pos x="26" y="0"/>
                    </a:cxn>
                    <a:cxn ang="0">
                      <a:pos x="28" y="0"/>
                    </a:cxn>
                    <a:cxn ang="0">
                      <a:pos x="29" y="6"/>
                    </a:cxn>
                    <a:cxn ang="0">
                      <a:pos x="30" y="14"/>
                    </a:cxn>
                    <a:cxn ang="0">
                      <a:pos x="29" y="19"/>
                    </a:cxn>
                    <a:cxn ang="0">
                      <a:pos x="27" y="23"/>
                    </a:cxn>
                  </a:cxnLst>
                  <a:rect l="0" t="0" r="r" b="b"/>
                  <a:pathLst>
                    <a:path w="31" h="27">
                      <a:moveTo>
                        <a:pt x="27" y="23"/>
                      </a:moveTo>
                      <a:lnTo>
                        <a:pt x="26" y="23"/>
                      </a:lnTo>
                      <a:lnTo>
                        <a:pt x="24" y="23"/>
                      </a:lnTo>
                      <a:lnTo>
                        <a:pt x="23" y="23"/>
                      </a:lnTo>
                      <a:lnTo>
                        <a:pt x="22" y="23"/>
                      </a:lnTo>
                      <a:lnTo>
                        <a:pt x="21" y="23"/>
                      </a:lnTo>
                      <a:lnTo>
                        <a:pt x="20" y="23"/>
                      </a:lnTo>
                      <a:lnTo>
                        <a:pt x="19" y="23"/>
                      </a:lnTo>
                      <a:lnTo>
                        <a:pt x="18" y="23"/>
                      </a:lnTo>
                      <a:lnTo>
                        <a:pt x="17" y="23"/>
                      </a:lnTo>
                      <a:lnTo>
                        <a:pt x="16" y="23"/>
                      </a:lnTo>
                      <a:lnTo>
                        <a:pt x="15" y="23"/>
                      </a:lnTo>
                      <a:lnTo>
                        <a:pt x="14" y="23"/>
                      </a:lnTo>
                      <a:lnTo>
                        <a:pt x="13" y="26"/>
                      </a:lnTo>
                      <a:lnTo>
                        <a:pt x="12" y="26"/>
                      </a:lnTo>
                      <a:lnTo>
                        <a:pt x="11" y="26"/>
                      </a:lnTo>
                      <a:lnTo>
                        <a:pt x="10" y="26"/>
                      </a:lnTo>
                      <a:lnTo>
                        <a:pt x="9" y="26"/>
                      </a:lnTo>
                      <a:lnTo>
                        <a:pt x="8" y="26"/>
                      </a:lnTo>
                      <a:lnTo>
                        <a:pt x="7" y="26"/>
                      </a:lnTo>
                      <a:lnTo>
                        <a:pt x="6" y="26"/>
                      </a:lnTo>
                      <a:lnTo>
                        <a:pt x="5" y="26"/>
                      </a:lnTo>
                      <a:lnTo>
                        <a:pt x="4" y="26"/>
                      </a:lnTo>
                      <a:lnTo>
                        <a:pt x="3" y="26"/>
                      </a:lnTo>
                      <a:lnTo>
                        <a:pt x="2" y="26"/>
                      </a:lnTo>
                      <a:lnTo>
                        <a:pt x="1" y="26"/>
                      </a:lnTo>
                      <a:lnTo>
                        <a:pt x="0" y="26"/>
                      </a:lnTo>
                      <a:lnTo>
                        <a:pt x="0" y="22"/>
                      </a:lnTo>
                      <a:lnTo>
                        <a:pt x="0" y="18"/>
                      </a:lnTo>
                      <a:lnTo>
                        <a:pt x="0" y="13"/>
                      </a:lnTo>
                      <a:lnTo>
                        <a:pt x="1" y="11"/>
                      </a:lnTo>
                      <a:lnTo>
                        <a:pt x="2" y="9"/>
                      </a:lnTo>
                      <a:lnTo>
                        <a:pt x="2" y="6"/>
                      </a:lnTo>
                      <a:lnTo>
                        <a:pt x="2" y="2"/>
                      </a:lnTo>
                      <a:lnTo>
                        <a:pt x="3" y="2"/>
                      </a:lnTo>
                      <a:lnTo>
                        <a:pt x="4" y="2"/>
                      </a:lnTo>
                      <a:lnTo>
                        <a:pt x="5" y="2"/>
                      </a:lnTo>
                      <a:lnTo>
                        <a:pt x="6" y="2"/>
                      </a:lnTo>
                      <a:lnTo>
                        <a:pt x="7" y="2"/>
                      </a:lnTo>
                      <a:lnTo>
                        <a:pt x="8" y="2"/>
                      </a:lnTo>
                      <a:lnTo>
                        <a:pt x="9" y="2"/>
                      </a:lnTo>
                      <a:lnTo>
                        <a:pt x="10" y="2"/>
                      </a:lnTo>
                      <a:lnTo>
                        <a:pt x="11" y="2"/>
                      </a:lnTo>
                      <a:lnTo>
                        <a:pt x="12" y="2"/>
                      </a:lnTo>
                      <a:lnTo>
                        <a:pt x="13" y="2"/>
                      </a:lnTo>
                      <a:lnTo>
                        <a:pt x="14" y="2"/>
                      </a:lnTo>
                      <a:lnTo>
                        <a:pt x="15" y="0"/>
                      </a:lnTo>
                      <a:lnTo>
                        <a:pt x="16" y="0"/>
                      </a:lnTo>
                      <a:lnTo>
                        <a:pt x="17" y="0"/>
                      </a:lnTo>
                      <a:lnTo>
                        <a:pt x="18" y="0"/>
                      </a:lnTo>
                      <a:lnTo>
                        <a:pt x="19" y="0"/>
                      </a:lnTo>
                      <a:lnTo>
                        <a:pt x="20" y="0"/>
                      </a:lnTo>
                      <a:lnTo>
                        <a:pt x="21" y="0"/>
                      </a:lnTo>
                      <a:lnTo>
                        <a:pt x="22" y="0"/>
                      </a:lnTo>
                      <a:lnTo>
                        <a:pt x="23" y="0"/>
                      </a:lnTo>
                      <a:lnTo>
                        <a:pt x="24" y="0"/>
                      </a:lnTo>
                      <a:lnTo>
                        <a:pt x="25" y="0"/>
                      </a:lnTo>
                      <a:lnTo>
                        <a:pt x="26" y="0"/>
                      </a:lnTo>
                      <a:lnTo>
                        <a:pt x="27" y="0"/>
                      </a:lnTo>
                      <a:lnTo>
                        <a:pt x="28" y="0"/>
                      </a:lnTo>
                      <a:lnTo>
                        <a:pt x="28" y="3"/>
                      </a:lnTo>
                      <a:lnTo>
                        <a:pt x="29" y="6"/>
                      </a:lnTo>
                      <a:lnTo>
                        <a:pt x="30" y="9"/>
                      </a:lnTo>
                      <a:lnTo>
                        <a:pt x="30" y="14"/>
                      </a:lnTo>
                      <a:lnTo>
                        <a:pt x="30" y="17"/>
                      </a:lnTo>
                      <a:lnTo>
                        <a:pt x="29" y="19"/>
                      </a:lnTo>
                      <a:lnTo>
                        <a:pt x="28" y="21"/>
                      </a:lnTo>
                      <a:lnTo>
                        <a:pt x="27" y="23"/>
                      </a:lnTo>
                      <a:lnTo>
                        <a:pt x="26" y="23"/>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sp>
            <p:nvSpPr>
              <p:cNvPr id="324368" name="Freeform 784"/>
              <p:cNvSpPr>
                <a:spLocks/>
              </p:cNvSpPr>
              <p:nvPr/>
            </p:nvSpPr>
            <p:spPr bwMode="auto">
              <a:xfrm>
                <a:off x="3917" y="1242"/>
                <a:ext cx="116" cy="6"/>
              </a:xfrm>
              <a:custGeom>
                <a:avLst/>
                <a:gdLst/>
                <a:ahLst/>
                <a:cxnLst>
                  <a:cxn ang="0">
                    <a:pos x="0" y="5"/>
                  </a:cxn>
                  <a:cxn ang="0">
                    <a:pos x="51" y="2"/>
                  </a:cxn>
                  <a:cxn ang="0">
                    <a:pos x="115" y="0"/>
                  </a:cxn>
                  <a:cxn ang="0">
                    <a:pos x="112" y="0"/>
                  </a:cxn>
                  <a:cxn ang="0">
                    <a:pos x="44" y="0"/>
                  </a:cxn>
                  <a:cxn ang="0">
                    <a:pos x="0" y="5"/>
                  </a:cxn>
                </a:cxnLst>
                <a:rect l="0" t="0" r="r" b="b"/>
                <a:pathLst>
                  <a:path w="116" h="6">
                    <a:moveTo>
                      <a:pt x="0" y="5"/>
                    </a:moveTo>
                    <a:lnTo>
                      <a:pt x="51" y="2"/>
                    </a:lnTo>
                    <a:lnTo>
                      <a:pt x="115" y="0"/>
                    </a:lnTo>
                    <a:lnTo>
                      <a:pt x="112" y="0"/>
                    </a:lnTo>
                    <a:lnTo>
                      <a:pt x="44" y="0"/>
                    </a:lnTo>
                    <a:lnTo>
                      <a:pt x="0" y="5"/>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sp>
            <p:nvSpPr>
              <p:cNvPr id="324369" name="Line 785"/>
              <p:cNvSpPr>
                <a:spLocks noChangeShapeType="1"/>
              </p:cNvSpPr>
              <p:nvPr/>
            </p:nvSpPr>
            <p:spPr bwMode="auto">
              <a:xfrm>
                <a:off x="3600" y="1268"/>
                <a:ext cx="35" cy="1"/>
              </a:xfrm>
              <a:prstGeom prst="line">
                <a:avLst/>
              </a:prstGeom>
              <a:noFill/>
              <a:ln w="12700">
                <a:solidFill>
                  <a:schemeClr val="tx1"/>
                </a:solidFill>
                <a:round/>
                <a:headEnd/>
                <a:tailEnd/>
              </a:ln>
              <a:effectLst/>
            </p:spPr>
            <p:txBody>
              <a:bodyPr wrap="none" anchor="ctr"/>
              <a:lstStyle/>
              <a:p>
                <a:endParaRPr lang="en-US"/>
              </a:p>
            </p:txBody>
          </p:sp>
          <p:sp>
            <p:nvSpPr>
              <p:cNvPr id="324370" name="Line 786"/>
              <p:cNvSpPr>
                <a:spLocks noChangeShapeType="1"/>
              </p:cNvSpPr>
              <p:nvPr/>
            </p:nvSpPr>
            <p:spPr bwMode="auto">
              <a:xfrm>
                <a:off x="3745" y="1267"/>
                <a:ext cx="25" cy="0"/>
              </a:xfrm>
              <a:prstGeom prst="line">
                <a:avLst/>
              </a:prstGeom>
              <a:noFill/>
              <a:ln w="12700">
                <a:solidFill>
                  <a:schemeClr val="tx1"/>
                </a:solidFill>
                <a:round/>
                <a:headEnd/>
                <a:tailEnd/>
              </a:ln>
              <a:effectLst/>
            </p:spPr>
            <p:txBody>
              <a:bodyPr wrap="none" anchor="ctr"/>
              <a:lstStyle/>
              <a:p>
                <a:endParaRPr lang="en-US"/>
              </a:p>
            </p:txBody>
          </p:sp>
          <p:sp>
            <p:nvSpPr>
              <p:cNvPr id="324371" name="Line 787"/>
              <p:cNvSpPr>
                <a:spLocks noChangeShapeType="1"/>
              </p:cNvSpPr>
              <p:nvPr/>
            </p:nvSpPr>
            <p:spPr bwMode="auto">
              <a:xfrm>
                <a:off x="3895" y="1264"/>
                <a:ext cx="21" cy="3"/>
              </a:xfrm>
              <a:prstGeom prst="line">
                <a:avLst/>
              </a:prstGeom>
              <a:noFill/>
              <a:ln w="12700">
                <a:solidFill>
                  <a:schemeClr val="tx1"/>
                </a:solidFill>
                <a:round/>
                <a:headEnd/>
                <a:tailEnd/>
              </a:ln>
              <a:effectLst/>
            </p:spPr>
            <p:txBody>
              <a:bodyPr wrap="none" anchor="ctr"/>
              <a:lstStyle/>
              <a:p>
                <a:endParaRPr lang="en-US"/>
              </a:p>
            </p:txBody>
          </p:sp>
        </p:grpSp>
        <p:sp>
          <p:nvSpPr>
            <p:cNvPr id="324372" name="Rectangle 788"/>
            <p:cNvSpPr>
              <a:spLocks noChangeArrowheads="1"/>
            </p:cNvSpPr>
            <p:nvPr/>
          </p:nvSpPr>
          <p:spPr bwMode="auto">
            <a:xfrm>
              <a:off x="3616" y="1320"/>
              <a:ext cx="247" cy="144"/>
            </a:xfrm>
            <a:prstGeom prst="rect">
              <a:avLst/>
            </a:prstGeom>
            <a:noFill/>
            <a:ln w="12700">
              <a:noFill/>
              <a:miter lim="800000"/>
              <a:headEnd/>
              <a:tailEnd/>
            </a:ln>
            <a:effectLst/>
          </p:spPr>
          <p:txBody>
            <a:bodyPr wrap="none" lIns="90488" tIns="44450" rIns="90488" bIns="44450">
              <a:spAutoFit/>
            </a:bodyPr>
            <a:lstStyle/>
            <a:p>
              <a:pPr>
                <a:lnSpc>
                  <a:spcPct val="90000"/>
                </a:lnSpc>
                <a:spcBef>
                  <a:spcPct val="0"/>
                </a:spcBef>
                <a:buSzTx/>
              </a:pPr>
              <a:r>
                <a:rPr lang="en-US" sz="1000" b="1">
                  <a:solidFill>
                    <a:schemeClr val="tx2"/>
                  </a:solidFill>
                  <a:effectLst>
                    <a:outerShdw blurRad="38100" dist="38100" dir="2700000" algn="tl">
                      <a:srgbClr val="C0C0C0"/>
                    </a:outerShdw>
                  </a:effectLst>
                  <a:cs typeface="Times New Roman" charset="0"/>
                </a:rPr>
                <a:t>Aoe</a:t>
              </a:r>
            </a:p>
          </p:txBody>
        </p:sp>
      </p:grpSp>
      <p:grpSp>
        <p:nvGrpSpPr>
          <p:cNvPr id="324373" name="Group 789"/>
          <p:cNvGrpSpPr>
            <a:grpSpLocks/>
          </p:cNvGrpSpPr>
          <p:nvPr/>
        </p:nvGrpSpPr>
        <p:grpSpPr bwMode="auto">
          <a:xfrm>
            <a:off x="6877050" y="957264"/>
            <a:ext cx="1120775" cy="477838"/>
            <a:chOff x="3372" y="603"/>
            <a:chExt cx="706" cy="301"/>
          </a:xfrm>
        </p:grpSpPr>
        <p:grpSp>
          <p:nvGrpSpPr>
            <p:cNvPr id="324374" name="Group 790"/>
            <p:cNvGrpSpPr>
              <a:grpSpLocks/>
            </p:cNvGrpSpPr>
            <p:nvPr/>
          </p:nvGrpSpPr>
          <p:grpSpPr bwMode="auto">
            <a:xfrm>
              <a:off x="3372" y="603"/>
              <a:ext cx="706" cy="158"/>
              <a:chOff x="3372" y="603"/>
              <a:chExt cx="706" cy="158"/>
            </a:xfrm>
          </p:grpSpPr>
          <p:sp>
            <p:nvSpPr>
              <p:cNvPr id="324375" name="Freeform 791"/>
              <p:cNvSpPr>
                <a:spLocks/>
              </p:cNvSpPr>
              <p:nvPr/>
            </p:nvSpPr>
            <p:spPr bwMode="auto">
              <a:xfrm>
                <a:off x="3372" y="694"/>
                <a:ext cx="706" cy="67"/>
              </a:xfrm>
              <a:custGeom>
                <a:avLst/>
                <a:gdLst/>
                <a:ahLst/>
                <a:cxnLst>
                  <a:cxn ang="0">
                    <a:pos x="705" y="18"/>
                  </a:cxn>
                  <a:cxn ang="0">
                    <a:pos x="591" y="32"/>
                  </a:cxn>
                  <a:cxn ang="0">
                    <a:pos x="581" y="34"/>
                  </a:cxn>
                  <a:cxn ang="0">
                    <a:pos x="551" y="34"/>
                  </a:cxn>
                  <a:cxn ang="0">
                    <a:pos x="547" y="24"/>
                  </a:cxn>
                  <a:cxn ang="0">
                    <a:pos x="546" y="22"/>
                  </a:cxn>
                  <a:cxn ang="0">
                    <a:pos x="555" y="19"/>
                  </a:cxn>
                  <a:cxn ang="0">
                    <a:pos x="531" y="18"/>
                  </a:cxn>
                  <a:cxn ang="0">
                    <a:pos x="542" y="22"/>
                  </a:cxn>
                  <a:cxn ang="0">
                    <a:pos x="538" y="24"/>
                  </a:cxn>
                  <a:cxn ang="0">
                    <a:pos x="521" y="34"/>
                  </a:cxn>
                  <a:cxn ang="0">
                    <a:pos x="496" y="39"/>
                  </a:cxn>
                  <a:cxn ang="0">
                    <a:pos x="498" y="23"/>
                  </a:cxn>
                  <a:cxn ang="0">
                    <a:pos x="496" y="13"/>
                  </a:cxn>
                  <a:cxn ang="0">
                    <a:pos x="499" y="3"/>
                  </a:cxn>
                  <a:cxn ang="0">
                    <a:pos x="476" y="0"/>
                  </a:cxn>
                  <a:cxn ang="0">
                    <a:pos x="443" y="3"/>
                  </a:cxn>
                  <a:cxn ang="0">
                    <a:pos x="437" y="7"/>
                  </a:cxn>
                  <a:cxn ang="0">
                    <a:pos x="444" y="14"/>
                  </a:cxn>
                  <a:cxn ang="0">
                    <a:pos x="410" y="10"/>
                  </a:cxn>
                  <a:cxn ang="0">
                    <a:pos x="393" y="11"/>
                  </a:cxn>
                  <a:cxn ang="0">
                    <a:pos x="367" y="15"/>
                  </a:cxn>
                  <a:cxn ang="0">
                    <a:pos x="359" y="3"/>
                  </a:cxn>
                  <a:cxn ang="0">
                    <a:pos x="356" y="5"/>
                  </a:cxn>
                  <a:cxn ang="0">
                    <a:pos x="350" y="16"/>
                  </a:cxn>
                  <a:cxn ang="0">
                    <a:pos x="339" y="9"/>
                  </a:cxn>
                  <a:cxn ang="0">
                    <a:pos x="304" y="17"/>
                  </a:cxn>
                  <a:cxn ang="0">
                    <a:pos x="301" y="11"/>
                  </a:cxn>
                  <a:cxn ang="0">
                    <a:pos x="282" y="17"/>
                  </a:cxn>
                  <a:cxn ang="0">
                    <a:pos x="278" y="5"/>
                  </a:cxn>
                  <a:cxn ang="0">
                    <a:pos x="265" y="12"/>
                  </a:cxn>
                  <a:cxn ang="0">
                    <a:pos x="244" y="13"/>
                  </a:cxn>
                  <a:cxn ang="0">
                    <a:pos x="264" y="18"/>
                  </a:cxn>
                  <a:cxn ang="0">
                    <a:pos x="232" y="11"/>
                  </a:cxn>
                  <a:cxn ang="0">
                    <a:pos x="229" y="6"/>
                  </a:cxn>
                  <a:cxn ang="0">
                    <a:pos x="221" y="4"/>
                  </a:cxn>
                  <a:cxn ang="0">
                    <a:pos x="213" y="6"/>
                  </a:cxn>
                  <a:cxn ang="0">
                    <a:pos x="192" y="20"/>
                  </a:cxn>
                  <a:cxn ang="0">
                    <a:pos x="132" y="26"/>
                  </a:cxn>
                  <a:cxn ang="0">
                    <a:pos x="129" y="47"/>
                  </a:cxn>
                  <a:cxn ang="0">
                    <a:pos x="8" y="50"/>
                  </a:cxn>
                  <a:cxn ang="0">
                    <a:pos x="0" y="43"/>
                  </a:cxn>
                  <a:cxn ang="0">
                    <a:pos x="14" y="66"/>
                  </a:cxn>
                  <a:cxn ang="0">
                    <a:pos x="657" y="66"/>
                  </a:cxn>
                </a:cxnLst>
                <a:rect l="0" t="0" r="r" b="b"/>
                <a:pathLst>
                  <a:path w="706" h="67">
                    <a:moveTo>
                      <a:pt x="654" y="66"/>
                    </a:moveTo>
                    <a:lnTo>
                      <a:pt x="705" y="18"/>
                    </a:lnTo>
                    <a:lnTo>
                      <a:pt x="591" y="24"/>
                    </a:lnTo>
                    <a:lnTo>
                      <a:pt x="591" y="32"/>
                    </a:lnTo>
                    <a:lnTo>
                      <a:pt x="589" y="33"/>
                    </a:lnTo>
                    <a:lnTo>
                      <a:pt x="581" y="34"/>
                    </a:lnTo>
                    <a:lnTo>
                      <a:pt x="550" y="36"/>
                    </a:lnTo>
                    <a:lnTo>
                      <a:pt x="551" y="34"/>
                    </a:lnTo>
                    <a:lnTo>
                      <a:pt x="547" y="35"/>
                    </a:lnTo>
                    <a:lnTo>
                      <a:pt x="547" y="24"/>
                    </a:lnTo>
                    <a:lnTo>
                      <a:pt x="546" y="24"/>
                    </a:lnTo>
                    <a:lnTo>
                      <a:pt x="546" y="22"/>
                    </a:lnTo>
                    <a:lnTo>
                      <a:pt x="555" y="21"/>
                    </a:lnTo>
                    <a:lnTo>
                      <a:pt x="555" y="19"/>
                    </a:lnTo>
                    <a:lnTo>
                      <a:pt x="546" y="15"/>
                    </a:lnTo>
                    <a:lnTo>
                      <a:pt x="531" y="18"/>
                    </a:lnTo>
                    <a:lnTo>
                      <a:pt x="532" y="24"/>
                    </a:lnTo>
                    <a:lnTo>
                      <a:pt x="542" y="22"/>
                    </a:lnTo>
                    <a:lnTo>
                      <a:pt x="542" y="24"/>
                    </a:lnTo>
                    <a:lnTo>
                      <a:pt x="538" y="24"/>
                    </a:lnTo>
                    <a:lnTo>
                      <a:pt x="538" y="34"/>
                    </a:lnTo>
                    <a:lnTo>
                      <a:pt x="521" y="34"/>
                    </a:lnTo>
                    <a:lnTo>
                      <a:pt x="520" y="38"/>
                    </a:lnTo>
                    <a:lnTo>
                      <a:pt x="496" y="39"/>
                    </a:lnTo>
                    <a:lnTo>
                      <a:pt x="495" y="23"/>
                    </a:lnTo>
                    <a:lnTo>
                      <a:pt x="498" y="23"/>
                    </a:lnTo>
                    <a:lnTo>
                      <a:pt x="498" y="14"/>
                    </a:lnTo>
                    <a:lnTo>
                      <a:pt x="496" y="13"/>
                    </a:lnTo>
                    <a:lnTo>
                      <a:pt x="496" y="4"/>
                    </a:lnTo>
                    <a:lnTo>
                      <a:pt x="499" y="3"/>
                    </a:lnTo>
                    <a:lnTo>
                      <a:pt x="495" y="1"/>
                    </a:lnTo>
                    <a:lnTo>
                      <a:pt x="476" y="0"/>
                    </a:lnTo>
                    <a:lnTo>
                      <a:pt x="443" y="1"/>
                    </a:lnTo>
                    <a:lnTo>
                      <a:pt x="443" y="3"/>
                    </a:lnTo>
                    <a:lnTo>
                      <a:pt x="437" y="3"/>
                    </a:lnTo>
                    <a:lnTo>
                      <a:pt x="437" y="7"/>
                    </a:lnTo>
                    <a:lnTo>
                      <a:pt x="443" y="8"/>
                    </a:lnTo>
                    <a:lnTo>
                      <a:pt x="444" y="14"/>
                    </a:lnTo>
                    <a:lnTo>
                      <a:pt x="412" y="14"/>
                    </a:lnTo>
                    <a:lnTo>
                      <a:pt x="410" y="10"/>
                    </a:lnTo>
                    <a:lnTo>
                      <a:pt x="404" y="10"/>
                    </a:lnTo>
                    <a:lnTo>
                      <a:pt x="393" y="11"/>
                    </a:lnTo>
                    <a:lnTo>
                      <a:pt x="394" y="14"/>
                    </a:lnTo>
                    <a:lnTo>
                      <a:pt x="367" y="15"/>
                    </a:lnTo>
                    <a:lnTo>
                      <a:pt x="367" y="2"/>
                    </a:lnTo>
                    <a:lnTo>
                      <a:pt x="359" y="3"/>
                    </a:lnTo>
                    <a:lnTo>
                      <a:pt x="358" y="5"/>
                    </a:lnTo>
                    <a:lnTo>
                      <a:pt x="356" y="5"/>
                    </a:lnTo>
                    <a:lnTo>
                      <a:pt x="356" y="16"/>
                    </a:lnTo>
                    <a:lnTo>
                      <a:pt x="350" y="16"/>
                    </a:lnTo>
                    <a:lnTo>
                      <a:pt x="351" y="9"/>
                    </a:lnTo>
                    <a:lnTo>
                      <a:pt x="339" y="9"/>
                    </a:lnTo>
                    <a:lnTo>
                      <a:pt x="340" y="17"/>
                    </a:lnTo>
                    <a:lnTo>
                      <a:pt x="304" y="17"/>
                    </a:lnTo>
                    <a:lnTo>
                      <a:pt x="305" y="11"/>
                    </a:lnTo>
                    <a:lnTo>
                      <a:pt x="301" y="11"/>
                    </a:lnTo>
                    <a:lnTo>
                      <a:pt x="301" y="17"/>
                    </a:lnTo>
                    <a:lnTo>
                      <a:pt x="282" y="17"/>
                    </a:lnTo>
                    <a:lnTo>
                      <a:pt x="282" y="9"/>
                    </a:lnTo>
                    <a:lnTo>
                      <a:pt x="278" y="5"/>
                    </a:lnTo>
                    <a:lnTo>
                      <a:pt x="268" y="5"/>
                    </a:lnTo>
                    <a:lnTo>
                      <a:pt x="265" y="12"/>
                    </a:lnTo>
                    <a:lnTo>
                      <a:pt x="244" y="12"/>
                    </a:lnTo>
                    <a:lnTo>
                      <a:pt x="244" y="13"/>
                    </a:lnTo>
                    <a:lnTo>
                      <a:pt x="264" y="14"/>
                    </a:lnTo>
                    <a:lnTo>
                      <a:pt x="264" y="18"/>
                    </a:lnTo>
                    <a:lnTo>
                      <a:pt x="233" y="19"/>
                    </a:lnTo>
                    <a:lnTo>
                      <a:pt x="232" y="11"/>
                    </a:lnTo>
                    <a:lnTo>
                      <a:pt x="233" y="7"/>
                    </a:lnTo>
                    <a:lnTo>
                      <a:pt x="229" y="6"/>
                    </a:lnTo>
                    <a:lnTo>
                      <a:pt x="223" y="5"/>
                    </a:lnTo>
                    <a:lnTo>
                      <a:pt x="221" y="4"/>
                    </a:lnTo>
                    <a:lnTo>
                      <a:pt x="215" y="4"/>
                    </a:lnTo>
                    <a:lnTo>
                      <a:pt x="213" y="6"/>
                    </a:lnTo>
                    <a:lnTo>
                      <a:pt x="197" y="7"/>
                    </a:lnTo>
                    <a:lnTo>
                      <a:pt x="192" y="20"/>
                    </a:lnTo>
                    <a:lnTo>
                      <a:pt x="134" y="21"/>
                    </a:lnTo>
                    <a:lnTo>
                      <a:pt x="132" y="26"/>
                    </a:lnTo>
                    <a:lnTo>
                      <a:pt x="131" y="29"/>
                    </a:lnTo>
                    <a:lnTo>
                      <a:pt x="129" y="47"/>
                    </a:lnTo>
                    <a:lnTo>
                      <a:pt x="128" y="50"/>
                    </a:lnTo>
                    <a:lnTo>
                      <a:pt x="8" y="50"/>
                    </a:lnTo>
                    <a:lnTo>
                      <a:pt x="6" y="43"/>
                    </a:lnTo>
                    <a:lnTo>
                      <a:pt x="0" y="43"/>
                    </a:lnTo>
                    <a:lnTo>
                      <a:pt x="9" y="65"/>
                    </a:lnTo>
                    <a:lnTo>
                      <a:pt x="14" y="66"/>
                    </a:lnTo>
                    <a:lnTo>
                      <a:pt x="14" y="66"/>
                    </a:lnTo>
                    <a:lnTo>
                      <a:pt x="657" y="66"/>
                    </a:lnTo>
                  </a:path>
                </a:pathLst>
              </a:custGeom>
              <a:solidFill>
                <a:schemeClr val="tx1"/>
              </a:solidFill>
              <a:ln w="12700" cap="rnd" cmpd="sng">
                <a:solidFill>
                  <a:schemeClr val="tx1"/>
                </a:solidFill>
                <a:prstDash val="solid"/>
                <a:round/>
                <a:headEnd type="none" w="med" len="med"/>
                <a:tailEnd type="none" w="med" len="med"/>
              </a:ln>
              <a:effectLst/>
            </p:spPr>
            <p:txBody>
              <a:bodyPr/>
              <a:lstStyle/>
              <a:p>
                <a:endParaRPr lang="en-US"/>
              </a:p>
            </p:txBody>
          </p:sp>
          <p:grpSp>
            <p:nvGrpSpPr>
              <p:cNvPr id="324376" name="Group 792"/>
              <p:cNvGrpSpPr>
                <a:grpSpLocks/>
              </p:cNvGrpSpPr>
              <p:nvPr/>
            </p:nvGrpSpPr>
            <p:grpSpPr bwMode="auto">
              <a:xfrm>
                <a:off x="3680" y="686"/>
                <a:ext cx="29" cy="26"/>
                <a:chOff x="3680" y="686"/>
                <a:chExt cx="29" cy="26"/>
              </a:xfrm>
            </p:grpSpPr>
            <p:grpSp>
              <p:nvGrpSpPr>
                <p:cNvPr id="324377" name="Group 793"/>
                <p:cNvGrpSpPr>
                  <a:grpSpLocks/>
                </p:cNvGrpSpPr>
                <p:nvPr/>
              </p:nvGrpSpPr>
              <p:grpSpPr bwMode="auto">
                <a:xfrm>
                  <a:off x="3680" y="686"/>
                  <a:ext cx="29" cy="25"/>
                  <a:chOff x="3680" y="686"/>
                  <a:chExt cx="29" cy="25"/>
                </a:xfrm>
              </p:grpSpPr>
              <p:sp>
                <p:nvSpPr>
                  <p:cNvPr id="324378" name="Freeform 794"/>
                  <p:cNvSpPr>
                    <a:spLocks/>
                  </p:cNvSpPr>
                  <p:nvPr/>
                </p:nvSpPr>
                <p:spPr bwMode="auto">
                  <a:xfrm>
                    <a:off x="3698" y="693"/>
                    <a:ext cx="6" cy="3"/>
                  </a:xfrm>
                  <a:custGeom>
                    <a:avLst/>
                    <a:gdLst/>
                    <a:ahLst/>
                    <a:cxnLst>
                      <a:cxn ang="0">
                        <a:pos x="5" y="2"/>
                      </a:cxn>
                      <a:cxn ang="0">
                        <a:pos x="5" y="0"/>
                      </a:cxn>
                      <a:cxn ang="0">
                        <a:pos x="0" y="0"/>
                      </a:cxn>
                      <a:cxn ang="0">
                        <a:pos x="0" y="2"/>
                      </a:cxn>
                      <a:cxn ang="0">
                        <a:pos x="5" y="2"/>
                      </a:cxn>
                    </a:cxnLst>
                    <a:rect l="0" t="0" r="r" b="b"/>
                    <a:pathLst>
                      <a:path w="6" h="3">
                        <a:moveTo>
                          <a:pt x="5" y="2"/>
                        </a:moveTo>
                        <a:lnTo>
                          <a:pt x="5" y="0"/>
                        </a:lnTo>
                        <a:lnTo>
                          <a:pt x="0" y="0"/>
                        </a:lnTo>
                        <a:lnTo>
                          <a:pt x="0" y="2"/>
                        </a:lnTo>
                        <a:lnTo>
                          <a:pt x="5" y="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379" name="Freeform 795"/>
                  <p:cNvSpPr>
                    <a:spLocks/>
                  </p:cNvSpPr>
                  <p:nvPr/>
                </p:nvSpPr>
                <p:spPr bwMode="auto">
                  <a:xfrm>
                    <a:off x="3698" y="693"/>
                    <a:ext cx="7" cy="4"/>
                  </a:xfrm>
                  <a:custGeom>
                    <a:avLst/>
                    <a:gdLst/>
                    <a:ahLst/>
                    <a:cxnLst>
                      <a:cxn ang="0">
                        <a:pos x="6" y="3"/>
                      </a:cxn>
                      <a:cxn ang="0">
                        <a:pos x="6" y="0"/>
                      </a:cxn>
                      <a:cxn ang="0">
                        <a:pos x="0" y="0"/>
                      </a:cxn>
                      <a:cxn ang="0">
                        <a:pos x="0" y="3"/>
                      </a:cxn>
                      <a:cxn ang="0">
                        <a:pos x="6" y="3"/>
                      </a:cxn>
                    </a:cxnLst>
                    <a:rect l="0" t="0" r="r" b="b"/>
                    <a:pathLst>
                      <a:path w="7" h="4">
                        <a:moveTo>
                          <a:pt x="6" y="3"/>
                        </a:moveTo>
                        <a:lnTo>
                          <a:pt x="6" y="0"/>
                        </a:lnTo>
                        <a:lnTo>
                          <a:pt x="0" y="0"/>
                        </a:lnTo>
                        <a:lnTo>
                          <a:pt x="0" y="3"/>
                        </a:lnTo>
                        <a:lnTo>
                          <a:pt x="6" y="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380" name="Freeform 796"/>
                  <p:cNvSpPr>
                    <a:spLocks/>
                  </p:cNvSpPr>
                  <p:nvPr/>
                </p:nvSpPr>
                <p:spPr bwMode="auto">
                  <a:xfrm>
                    <a:off x="3698" y="696"/>
                    <a:ext cx="7" cy="1"/>
                  </a:xfrm>
                  <a:custGeom>
                    <a:avLst/>
                    <a:gdLst/>
                    <a:ahLst/>
                    <a:cxnLst>
                      <a:cxn ang="0">
                        <a:pos x="6" y="0"/>
                      </a:cxn>
                      <a:cxn ang="0">
                        <a:pos x="6" y="0"/>
                      </a:cxn>
                      <a:cxn ang="0">
                        <a:pos x="0" y="0"/>
                      </a:cxn>
                      <a:cxn ang="0">
                        <a:pos x="0" y="0"/>
                      </a:cxn>
                      <a:cxn ang="0">
                        <a:pos x="6" y="0"/>
                      </a:cxn>
                    </a:cxnLst>
                    <a:rect l="0" t="0" r="r" b="b"/>
                    <a:pathLst>
                      <a:path w="7" h="1">
                        <a:moveTo>
                          <a:pt x="6" y="0"/>
                        </a:moveTo>
                        <a:lnTo>
                          <a:pt x="6" y="0"/>
                        </a:lnTo>
                        <a:lnTo>
                          <a:pt x="0" y="0"/>
                        </a:lnTo>
                        <a:lnTo>
                          <a:pt x="0" y="0"/>
                        </a:lnTo>
                        <a:lnTo>
                          <a:pt x="6"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381" name="Freeform 797"/>
                  <p:cNvSpPr>
                    <a:spLocks/>
                  </p:cNvSpPr>
                  <p:nvPr/>
                </p:nvSpPr>
                <p:spPr bwMode="auto">
                  <a:xfrm>
                    <a:off x="3698" y="696"/>
                    <a:ext cx="8" cy="3"/>
                  </a:xfrm>
                  <a:custGeom>
                    <a:avLst/>
                    <a:gdLst/>
                    <a:ahLst/>
                    <a:cxnLst>
                      <a:cxn ang="0">
                        <a:pos x="7" y="2"/>
                      </a:cxn>
                      <a:cxn ang="0">
                        <a:pos x="7" y="0"/>
                      </a:cxn>
                      <a:cxn ang="0">
                        <a:pos x="0" y="0"/>
                      </a:cxn>
                      <a:cxn ang="0">
                        <a:pos x="0" y="2"/>
                      </a:cxn>
                      <a:cxn ang="0">
                        <a:pos x="7" y="2"/>
                      </a:cxn>
                    </a:cxnLst>
                    <a:rect l="0" t="0" r="r" b="b"/>
                    <a:pathLst>
                      <a:path w="8" h="3">
                        <a:moveTo>
                          <a:pt x="7" y="2"/>
                        </a:moveTo>
                        <a:lnTo>
                          <a:pt x="7" y="0"/>
                        </a:lnTo>
                        <a:lnTo>
                          <a:pt x="0" y="0"/>
                        </a:lnTo>
                        <a:lnTo>
                          <a:pt x="0" y="2"/>
                        </a:lnTo>
                        <a:lnTo>
                          <a:pt x="7"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382" name="Freeform 798"/>
                  <p:cNvSpPr>
                    <a:spLocks/>
                  </p:cNvSpPr>
                  <p:nvPr/>
                </p:nvSpPr>
                <p:spPr bwMode="auto">
                  <a:xfrm>
                    <a:off x="3697" y="688"/>
                    <a:ext cx="2" cy="8"/>
                  </a:xfrm>
                  <a:custGeom>
                    <a:avLst/>
                    <a:gdLst/>
                    <a:ahLst/>
                    <a:cxnLst>
                      <a:cxn ang="0">
                        <a:pos x="1" y="7"/>
                      </a:cxn>
                      <a:cxn ang="0">
                        <a:pos x="1" y="0"/>
                      </a:cxn>
                      <a:cxn ang="0">
                        <a:pos x="0" y="0"/>
                      </a:cxn>
                      <a:cxn ang="0">
                        <a:pos x="0" y="7"/>
                      </a:cxn>
                      <a:cxn ang="0">
                        <a:pos x="1" y="7"/>
                      </a:cxn>
                    </a:cxnLst>
                    <a:rect l="0" t="0" r="r" b="b"/>
                    <a:pathLst>
                      <a:path w="2" h="8">
                        <a:moveTo>
                          <a:pt x="1" y="7"/>
                        </a:moveTo>
                        <a:lnTo>
                          <a:pt x="1" y="0"/>
                        </a:lnTo>
                        <a:lnTo>
                          <a:pt x="0" y="0"/>
                        </a:lnTo>
                        <a:lnTo>
                          <a:pt x="0" y="7"/>
                        </a:lnTo>
                        <a:lnTo>
                          <a:pt x="1" y="7"/>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383" name="Freeform 799"/>
                  <p:cNvSpPr>
                    <a:spLocks/>
                  </p:cNvSpPr>
                  <p:nvPr/>
                </p:nvSpPr>
                <p:spPr bwMode="auto">
                  <a:xfrm>
                    <a:off x="3697" y="688"/>
                    <a:ext cx="3" cy="9"/>
                  </a:xfrm>
                  <a:custGeom>
                    <a:avLst/>
                    <a:gdLst/>
                    <a:ahLst/>
                    <a:cxnLst>
                      <a:cxn ang="0">
                        <a:pos x="2" y="8"/>
                      </a:cxn>
                      <a:cxn ang="0">
                        <a:pos x="2" y="0"/>
                      </a:cxn>
                      <a:cxn ang="0">
                        <a:pos x="0" y="0"/>
                      </a:cxn>
                      <a:cxn ang="0">
                        <a:pos x="0" y="8"/>
                      </a:cxn>
                      <a:cxn ang="0">
                        <a:pos x="2" y="8"/>
                      </a:cxn>
                    </a:cxnLst>
                    <a:rect l="0" t="0" r="r" b="b"/>
                    <a:pathLst>
                      <a:path w="3" h="9">
                        <a:moveTo>
                          <a:pt x="2" y="8"/>
                        </a:moveTo>
                        <a:lnTo>
                          <a:pt x="2" y="0"/>
                        </a:lnTo>
                        <a:lnTo>
                          <a:pt x="0" y="0"/>
                        </a:lnTo>
                        <a:lnTo>
                          <a:pt x="0" y="8"/>
                        </a:lnTo>
                        <a:lnTo>
                          <a:pt x="2" y="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384" name="Freeform 800"/>
                  <p:cNvSpPr>
                    <a:spLocks/>
                  </p:cNvSpPr>
                  <p:nvPr/>
                </p:nvSpPr>
                <p:spPr bwMode="auto">
                  <a:xfrm>
                    <a:off x="3699" y="689"/>
                    <a:ext cx="9" cy="6"/>
                  </a:xfrm>
                  <a:custGeom>
                    <a:avLst/>
                    <a:gdLst/>
                    <a:ahLst/>
                    <a:cxnLst>
                      <a:cxn ang="0">
                        <a:pos x="0" y="0"/>
                      </a:cxn>
                      <a:cxn ang="0">
                        <a:pos x="8" y="1"/>
                      </a:cxn>
                      <a:cxn ang="0">
                        <a:pos x="8" y="3"/>
                      </a:cxn>
                      <a:cxn ang="0">
                        <a:pos x="0" y="5"/>
                      </a:cxn>
                      <a:cxn ang="0">
                        <a:pos x="0" y="0"/>
                      </a:cxn>
                    </a:cxnLst>
                    <a:rect l="0" t="0" r="r" b="b"/>
                    <a:pathLst>
                      <a:path w="9" h="6">
                        <a:moveTo>
                          <a:pt x="0" y="0"/>
                        </a:moveTo>
                        <a:lnTo>
                          <a:pt x="8" y="1"/>
                        </a:lnTo>
                        <a:lnTo>
                          <a:pt x="8" y="3"/>
                        </a:lnTo>
                        <a:lnTo>
                          <a:pt x="0" y="5"/>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385" name="Freeform 801"/>
                  <p:cNvSpPr>
                    <a:spLocks/>
                  </p:cNvSpPr>
                  <p:nvPr/>
                </p:nvSpPr>
                <p:spPr bwMode="auto">
                  <a:xfrm>
                    <a:off x="3699" y="689"/>
                    <a:ext cx="10" cy="7"/>
                  </a:xfrm>
                  <a:custGeom>
                    <a:avLst/>
                    <a:gdLst/>
                    <a:ahLst/>
                    <a:cxnLst>
                      <a:cxn ang="0">
                        <a:pos x="0" y="0"/>
                      </a:cxn>
                      <a:cxn ang="0">
                        <a:pos x="9" y="1"/>
                      </a:cxn>
                      <a:cxn ang="0">
                        <a:pos x="9" y="4"/>
                      </a:cxn>
                      <a:cxn ang="0">
                        <a:pos x="0" y="6"/>
                      </a:cxn>
                      <a:cxn ang="0">
                        <a:pos x="0" y="0"/>
                      </a:cxn>
                    </a:cxnLst>
                    <a:rect l="0" t="0" r="r" b="b"/>
                    <a:pathLst>
                      <a:path w="10" h="7">
                        <a:moveTo>
                          <a:pt x="0" y="0"/>
                        </a:moveTo>
                        <a:lnTo>
                          <a:pt x="9" y="1"/>
                        </a:lnTo>
                        <a:lnTo>
                          <a:pt x="9" y="4"/>
                        </a:lnTo>
                        <a:lnTo>
                          <a:pt x="0" y="6"/>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386" name="Freeform 802"/>
                  <p:cNvSpPr>
                    <a:spLocks/>
                  </p:cNvSpPr>
                  <p:nvPr/>
                </p:nvSpPr>
                <p:spPr bwMode="auto">
                  <a:xfrm>
                    <a:off x="3689" y="688"/>
                    <a:ext cx="8" cy="6"/>
                  </a:xfrm>
                  <a:custGeom>
                    <a:avLst/>
                    <a:gdLst/>
                    <a:ahLst/>
                    <a:cxnLst>
                      <a:cxn ang="0">
                        <a:pos x="7" y="0"/>
                      </a:cxn>
                      <a:cxn ang="0">
                        <a:pos x="0" y="1"/>
                      </a:cxn>
                      <a:cxn ang="0">
                        <a:pos x="0" y="3"/>
                      </a:cxn>
                      <a:cxn ang="0">
                        <a:pos x="7" y="5"/>
                      </a:cxn>
                      <a:cxn ang="0">
                        <a:pos x="7" y="0"/>
                      </a:cxn>
                    </a:cxnLst>
                    <a:rect l="0" t="0" r="r" b="b"/>
                    <a:pathLst>
                      <a:path w="8" h="6">
                        <a:moveTo>
                          <a:pt x="7" y="0"/>
                        </a:moveTo>
                        <a:lnTo>
                          <a:pt x="0" y="1"/>
                        </a:lnTo>
                        <a:lnTo>
                          <a:pt x="0" y="3"/>
                        </a:lnTo>
                        <a:lnTo>
                          <a:pt x="7" y="5"/>
                        </a:lnTo>
                        <a:lnTo>
                          <a:pt x="7"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387" name="Freeform 803"/>
                  <p:cNvSpPr>
                    <a:spLocks/>
                  </p:cNvSpPr>
                  <p:nvPr/>
                </p:nvSpPr>
                <p:spPr bwMode="auto">
                  <a:xfrm>
                    <a:off x="3689" y="688"/>
                    <a:ext cx="9" cy="7"/>
                  </a:xfrm>
                  <a:custGeom>
                    <a:avLst/>
                    <a:gdLst/>
                    <a:ahLst/>
                    <a:cxnLst>
                      <a:cxn ang="0">
                        <a:pos x="8" y="0"/>
                      </a:cxn>
                      <a:cxn ang="0">
                        <a:pos x="0" y="1"/>
                      </a:cxn>
                      <a:cxn ang="0">
                        <a:pos x="0" y="4"/>
                      </a:cxn>
                      <a:cxn ang="0">
                        <a:pos x="8" y="6"/>
                      </a:cxn>
                      <a:cxn ang="0">
                        <a:pos x="8" y="0"/>
                      </a:cxn>
                    </a:cxnLst>
                    <a:rect l="0" t="0" r="r" b="b"/>
                    <a:pathLst>
                      <a:path w="9" h="7">
                        <a:moveTo>
                          <a:pt x="8" y="0"/>
                        </a:moveTo>
                        <a:lnTo>
                          <a:pt x="0" y="1"/>
                        </a:lnTo>
                        <a:lnTo>
                          <a:pt x="0" y="4"/>
                        </a:lnTo>
                        <a:lnTo>
                          <a:pt x="8" y="6"/>
                        </a:lnTo>
                        <a:lnTo>
                          <a:pt x="8"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388" name="Freeform 804"/>
                  <p:cNvSpPr>
                    <a:spLocks/>
                  </p:cNvSpPr>
                  <p:nvPr/>
                </p:nvSpPr>
                <p:spPr bwMode="auto">
                  <a:xfrm>
                    <a:off x="3689" y="686"/>
                    <a:ext cx="8" cy="3"/>
                  </a:xfrm>
                  <a:custGeom>
                    <a:avLst/>
                    <a:gdLst/>
                    <a:ahLst/>
                    <a:cxnLst>
                      <a:cxn ang="0">
                        <a:pos x="0" y="2"/>
                      </a:cxn>
                      <a:cxn ang="0">
                        <a:pos x="4" y="0"/>
                      </a:cxn>
                      <a:cxn ang="0">
                        <a:pos x="6" y="0"/>
                      </a:cxn>
                      <a:cxn ang="0">
                        <a:pos x="7" y="1"/>
                      </a:cxn>
                      <a:cxn ang="0">
                        <a:pos x="0" y="2"/>
                      </a:cxn>
                    </a:cxnLst>
                    <a:rect l="0" t="0" r="r" b="b"/>
                    <a:pathLst>
                      <a:path w="8" h="3">
                        <a:moveTo>
                          <a:pt x="0" y="2"/>
                        </a:moveTo>
                        <a:lnTo>
                          <a:pt x="4" y="0"/>
                        </a:lnTo>
                        <a:lnTo>
                          <a:pt x="6" y="0"/>
                        </a:lnTo>
                        <a:lnTo>
                          <a:pt x="7" y="1"/>
                        </a:lnTo>
                        <a:lnTo>
                          <a:pt x="0" y="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389" name="Freeform 805"/>
                  <p:cNvSpPr>
                    <a:spLocks/>
                  </p:cNvSpPr>
                  <p:nvPr/>
                </p:nvSpPr>
                <p:spPr bwMode="auto">
                  <a:xfrm>
                    <a:off x="3689" y="686"/>
                    <a:ext cx="9" cy="4"/>
                  </a:xfrm>
                  <a:custGeom>
                    <a:avLst/>
                    <a:gdLst/>
                    <a:ahLst/>
                    <a:cxnLst>
                      <a:cxn ang="0">
                        <a:pos x="0" y="3"/>
                      </a:cxn>
                      <a:cxn ang="0">
                        <a:pos x="5" y="0"/>
                      </a:cxn>
                      <a:cxn ang="0">
                        <a:pos x="7" y="0"/>
                      </a:cxn>
                      <a:cxn ang="0">
                        <a:pos x="8" y="2"/>
                      </a:cxn>
                      <a:cxn ang="0">
                        <a:pos x="0" y="3"/>
                      </a:cxn>
                    </a:cxnLst>
                    <a:rect l="0" t="0" r="r" b="b"/>
                    <a:pathLst>
                      <a:path w="9" h="4">
                        <a:moveTo>
                          <a:pt x="0" y="3"/>
                        </a:moveTo>
                        <a:lnTo>
                          <a:pt x="5" y="0"/>
                        </a:lnTo>
                        <a:lnTo>
                          <a:pt x="7" y="0"/>
                        </a:lnTo>
                        <a:lnTo>
                          <a:pt x="8" y="2"/>
                        </a:lnTo>
                        <a:lnTo>
                          <a:pt x="0" y="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390" name="Freeform 806"/>
                  <p:cNvSpPr>
                    <a:spLocks/>
                  </p:cNvSpPr>
                  <p:nvPr/>
                </p:nvSpPr>
                <p:spPr bwMode="auto">
                  <a:xfrm>
                    <a:off x="3680" y="704"/>
                    <a:ext cx="4" cy="7"/>
                  </a:xfrm>
                  <a:custGeom>
                    <a:avLst/>
                    <a:gdLst/>
                    <a:ahLst/>
                    <a:cxnLst>
                      <a:cxn ang="0">
                        <a:pos x="3" y="6"/>
                      </a:cxn>
                      <a:cxn ang="0">
                        <a:pos x="3" y="0"/>
                      </a:cxn>
                      <a:cxn ang="0">
                        <a:pos x="0" y="0"/>
                      </a:cxn>
                      <a:cxn ang="0">
                        <a:pos x="0" y="6"/>
                      </a:cxn>
                      <a:cxn ang="0">
                        <a:pos x="3" y="6"/>
                      </a:cxn>
                    </a:cxnLst>
                    <a:rect l="0" t="0" r="r" b="b"/>
                    <a:pathLst>
                      <a:path w="4" h="7">
                        <a:moveTo>
                          <a:pt x="3" y="6"/>
                        </a:moveTo>
                        <a:lnTo>
                          <a:pt x="3" y="0"/>
                        </a:lnTo>
                        <a:lnTo>
                          <a:pt x="0" y="0"/>
                        </a:lnTo>
                        <a:lnTo>
                          <a:pt x="0" y="6"/>
                        </a:lnTo>
                        <a:lnTo>
                          <a:pt x="3" y="6"/>
                        </a:lnTo>
                      </a:path>
                    </a:pathLst>
                  </a:custGeom>
                  <a:solidFill>
                    <a:schemeClr val="tx1"/>
                  </a:solidFill>
                  <a:ln w="12700" cap="rnd" cmpd="sng">
                    <a:noFill/>
                    <a:prstDash val="solid"/>
                    <a:round/>
                    <a:headEnd type="none" w="med" len="med"/>
                    <a:tailEnd type="none" w="med" len="med"/>
                  </a:ln>
                  <a:effectLst/>
                </p:spPr>
                <p:txBody>
                  <a:bodyPr/>
                  <a:lstStyle/>
                  <a:p>
                    <a:endParaRPr lang="en-US"/>
                  </a:p>
                </p:txBody>
              </p:sp>
            </p:grpSp>
            <p:sp>
              <p:nvSpPr>
                <p:cNvPr id="324391" name="Freeform 807"/>
                <p:cNvSpPr>
                  <a:spLocks/>
                </p:cNvSpPr>
                <p:nvPr/>
              </p:nvSpPr>
              <p:spPr bwMode="auto">
                <a:xfrm>
                  <a:off x="3680" y="704"/>
                  <a:ext cx="5" cy="8"/>
                </a:xfrm>
                <a:custGeom>
                  <a:avLst/>
                  <a:gdLst/>
                  <a:ahLst/>
                  <a:cxnLst>
                    <a:cxn ang="0">
                      <a:pos x="4" y="7"/>
                    </a:cxn>
                    <a:cxn ang="0">
                      <a:pos x="4" y="0"/>
                    </a:cxn>
                    <a:cxn ang="0">
                      <a:pos x="0" y="0"/>
                    </a:cxn>
                    <a:cxn ang="0">
                      <a:pos x="0" y="7"/>
                    </a:cxn>
                    <a:cxn ang="0">
                      <a:pos x="4" y="7"/>
                    </a:cxn>
                  </a:cxnLst>
                  <a:rect l="0" t="0" r="r" b="b"/>
                  <a:pathLst>
                    <a:path w="5" h="8">
                      <a:moveTo>
                        <a:pt x="4" y="7"/>
                      </a:moveTo>
                      <a:lnTo>
                        <a:pt x="4" y="0"/>
                      </a:lnTo>
                      <a:lnTo>
                        <a:pt x="0" y="0"/>
                      </a:lnTo>
                      <a:lnTo>
                        <a:pt x="0" y="7"/>
                      </a:lnTo>
                      <a:lnTo>
                        <a:pt x="4" y="7"/>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392" name="Freeform 808"/>
                <p:cNvSpPr>
                  <a:spLocks/>
                </p:cNvSpPr>
                <p:nvPr/>
              </p:nvSpPr>
              <p:spPr bwMode="auto">
                <a:xfrm>
                  <a:off x="3696" y="698"/>
                  <a:ext cx="12" cy="13"/>
                </a:xfrm>
                <a:custGeom>
                  <a:avLst/>
                  <a:gdLst/>
                  <a:ahLst/>
                  <a:cxnLst>
                    <a:cxn ang="0">
                      <a:pos x="11" y="12"/>
                    </a:cxn>
                    <a:cxn ang="0">
                      <a:pos x="9" y="0"/>
                    </a:cxn>
                    <a:cxn ang="0">
                      <a:pos x="2" y="0"/>
                    </a:cxn>
                    <a:cxn ang="0">
                      <a:pos x="0" y="12"/>
                    </a:cxn>
                  </a:cxnLst>
                  <a:rect l="0" t="0" r="r" b="b"/>
                  <a:pathLst>
                    <a:path w="12" h="13">
                      <a:moveTo>
                        <a:pt x="11" y="12"/>
                      </a:moveTo>
                      <a:lnTo>
                        <a:pt x="9" y="0"/>
                      </a:lnTo>
                      <a:lnTo>
                        <a:pt x="2" y="0"/>
                      </a:lnTo>
                      <a:lnTo>
                        <a:pt x="0" y="1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393" name="Line 809"/>
                <p:cNvSpPr>
                  <a:spLocks noChangeShapeType="1"/>
                </p:cNvSpPr>
                <p:nvPr/>
              </p:nvSpPr>
              <p:spPr bwMode="auto">
                <a:xfrm>
                  <a:off x="3702" y="702"/>
                  <a:ext cx="1" cy="4"/>
                </a:xfrm>
                <a:prstGeom prst="line">
                  <a:avLst/>
                </a:prstGeom>
                <a:noFill/>
                <a:ln w="12700">
                  <a:solidFill>
                    <a:srgbClr val="000000"/>
                  </a:solidFill>
                  <a:round/>
                  <a:headEnd/>
                  <a:tailEnd/>
                </a:ln>
                <a:effectLst/>
              </p:spPr>
              <p:txBody>
                <a:bodyPr wrap="none" anchor="ctr"/>
                <a:lstStyle/>
                <a:p>
                  <a:endParaRPr lang="en-US"/>
                </a:p>
              </p:txBody>
            </p:sp>
          </p:grpSp>
          <p:sp>
            <p:nvSpPr>
              <p:cNvPr id="324394" name="Freeform 810"/>
              <p:cNvSpPr>
                <a:spLocks/>
              </p:cNvSpPr>
              <p:nvPr/>
            </p:nvSpPr>
            <p:spPr bwMode="auto">
              <a:xfrm>
                <a:off x="3713" y="704"/>
                <a:ext cx="10" cy="6"/>
              </a:xfrm>
              <a:custGeom>
                <a:avLst/>
                <a:gdLst/>
                <a:ahLst/>
                <a:cxnLst>
                  <a:cxn ang="0">
                    <a:pos x="9" y="5"/>
                  </a:cxn>
                  <a:cxn ang="0">
                    <a:pos x="9" y="0"/>
                  </a:cxn>
                  <a:cxn ang="0">
                    <a:pos x="0" y="0"/>
                  </a:cxn>
                  <a:cxn ang="0">
                    <a:pos x="0" y="5"/>
                  </a:cxn>
                  <a:cxn ang="0">
                    <a:pos x="9" y="5"/>
                  </a:cxn>
                </a:cxnLst>
                <a:rect l="0" t="0" r="r" b="b"/>
                <a:pathLst>
                  <a:path w="10" h="6">
                    <a:moveTo>
                      <a:pt x="9" y="5"/>
                    </a:moveTo>
                    <a:lnTo>
                      <a:pt x="9" y="0"/>
                    </a:lnTo>
                    <a:lnTo>
                      <a:pt x="0" y="0"/>
                    </a:lnTo>
                    <a:lnTo>
                      <a:pt x="0" y="5"/>
                    </a:lnTo>
                    <a:lnTo>
                      <a:pt x="9" y="5"/>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395" name="Freeform 811"/>
              <p:cNvSpPr>
                <a:spLocks/>
              </p:cNvSpPr>
              <p:nvPr/>
            </p:nvSpPr>
            <p:spPr bwMode="auto">
              <a:xfrm>
                <a:off x="3713" y="704"/>
                <a:ext cx="11" cy="7"/>
              </a:xfrm>
              <a:custGeom>
                <a:avLst/>
                <a:gdLst/>
                <a:ahLst/>
                <a:cxnLst>
                  <a:cxn ang="0">
                    <a:pos x="10" y="6"/>
                  </a:cxn>
                  <a:cxn ang="0">
                    <a:pos x="10" y="0"/>
                  </a:cxn>
                  <a:cxn ang="0">
                    <a:pos x="0" y="0"/>
                  </a:cxn>
                  <a:cxn ang="0">
                    <a:pos x="0" y="6"/>
                  </a:cxn>
                  <a:cxn ang="0">
                    <a:pos x="10" y="6"/>
                  </a:cxn>
                </a:cxnLst>
                <a:rect l="0" t="0" r="r" b="b"/>
                <a:pathLst>
                  <a:path w="11" h="7">
                    <a:moveTo>
                      <a:pt x="10" y="6"/>
                    </a:moveTo>
                    <a:lnTo>
                      <a:pt x="10" y="0"/>
                    </a:lnTo>
                    <a:lnTo>
                      <a:pt x="0" y="0"/>
                    </a:lnTo>
                    <a:lnTo>
                      <a:pt x="0" y="6"/>
                    </a:lnTo>
                    <a:lnTo>
                      <a:pt x="10" y="6"/>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396" name="Freeform 812"/>
              <p:cNvSpPr>
                <a:spLocks/>
              </p:cNvSpPr>
              <p:nvPr/>
            </p:nvSpPr>
            <p:spPr bwMode="auto">
              <a:xfrm>
                <a:off x="3810" y="698"/>
                <a:ext cx="6" cy="5"/>
              </a:xfrm>
              <a:custGeom>
                <a:avLst/>
                <a:gdLst/>
                <a:ahLst/>
                <a:cxnLst>
                  <a:cxn ang="0">
                    <a:pos x="5" y="0"/>
                  </a:cxn>
                  <a:cxn ang="0">
                    <a:pos x="0" y="0"/>
                  </a:cxn>
                  <a:cxn ang="0">
                    <a:pos x="0" y="3"/>
                  </a:cxn>
                  <a:cxn ang="0">
                    <a:pos x="5" y="4"/>
                  </a:cxn>
                  <a:cxn ang="0">
                    <a:pos x="5" y="0"/>
                  </a:cxn>
                </a:cxnLst>
                <a:rect l="0" t="0" r="r" b="b"/>
                <a:pathLst>
                  <a:path w="6" h="5">
                    <a:moveTo>
                      <a:pt x="5" y="0"/>
                    </a:moveTo>
                    <a:lnTo>
                      <a:pt x="0" y="0"/>
                    </a:lnTo>
                    <a:lnTo>
                      <a:pt x="0" y="3"/>
                    </a:lnTo>
                    <a:lnTo>
                      <a:pt x="5" y="4"/>
                    </a:lnTo>
                    <a:lnTo>
                      <a:pt x="5"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397" name="Freeform 813"/>
              <p:cNvSpPr>
                <a:spLocks/>
              </p:cNvSpPr>
              <p:nvPr/>
            </p:nvSpPr>
            <p:spPr bwMode="auto">
              <a:xfrm>
                <a:off x="3810" y="698"/>
                <a:ext cx="7" cy="6"/>
              </a:xfrm>
              <a:custGeom>
                <a:avLst/>
                <a:gdLst/>
                <a:ahLst/>
                <a:cxnLst>
                  <a:cxn ang="0">
                    <a:pos x="6" y="0"/>
                  </a:cxn>
                  <a:cxn ang="0">
                    <a:pos x="0" y="0"/>
                  </a:cxn>
                  <a:cxn ang="0">
                    <a:pos x="0" y="3"/>
                  </a:cxn>
                  <a:cxn ang="0">
                    <a:pos x="6" y="5"/>
                  </a:cxn>
                  <a:cxn ang="0">
                    <a:pos x="6" y="0"/>
                  </a:cxn>
                </a:cxnLst>
                <a:rect l="0" t="0" r="r" b="b"/>
                <a:pathLst>
                  <a:path w="7" h="6">
                    <a:moveTo>
                      <a:pt x="6" y="0"/>
                    </a:moveTo>
                    <a:lnTo>
                      <a:pt x="0" y="0"/>
                    </a:lnTo>
                    <a:lnTo>
                      <a:pt x="0" y="3"/>
                    </a:lnTo>
                    <a:lnTo>
                      <a:pt x="6" y="5"/>
                    </a:lnTo>
                    <a:lnTo>
                      <a:pt x="6"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398" name="Freeform 814"/>
              <p:cNvSpPr>
                <a:spLocks/>
              </p:cNvSpPr>
              <p:nvPr/>
            </p:nvSpPr>
            <p:spPr bwMode="auto">
              <a:xfrm>
                <a:off x="3832" y="680"/>
                <a:ext cx="7" cy="2"/>
              </a:xfrm>
              <a:custGeom>
                <a:avLst/>
                <a:gdLst/>
                <a:ahLst/>
                <a:cxnLst>
                  <a:cxn ang="0">
                    <a:pos x="6" y="1"/>
                  </a:cxn>
                  <a:cxn ang="0">
                    <a:pos x="5" y="0"/>
                  </a:cxn>
                  <a:cxn ang="0">
                    <a:pos x="0" y="0"/>
                  </a:cxn>
                  <a:cxn ang="0">
                    <a:pos x="0" y="1"/>
                  </a:cxn>
                  <a:cxn ang="0">
                    <a:pos x="6" y="1"/>
                  </a:cxn>
                </a:cxnLst>
                <a:rect l="0" t="0" r="r" b="b"/>
                <a:pathLst>
                  <a:path w="7" h="2">
                    <a:moveTo>
                      <a:pt x="6" y="1"/>
                    </a:moveTo>
                    <a:lnTo>
                      <a:pt x="5" y="0"/>
                    </a:lnTo>
                    <a:lnTo>
                      <a:pt x="0" y="0"/>
                    </a:lnTo>
                    <a:lnTo>
                      <a:pt x="0" y="1"/>
                    </a:lnTo>
                    <a:lnTo>
                      <a:pt x="6" y="1"/>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399" name="Freeform 815"/>
              <p:cNvSpPr>
                <a:spLocks/>
              </p:cNvSpPr>
              <p:nvPr/>
            </p:nvSpPr>
            <p:spPr bwMode="auto">
              <a:xfrm>
                <a:off x="3832" y="680"/>
                <a:ext cx="8" cy="3"/>
              </a:xfrm>
              <a:custGeom>
                <a:avLst/>
                <a:gdLst/>
                <a:ahLst/>
                <a:cxnLst>
                  <a:cxn ang="0">
                    <a:pos x="7" y="2"/>
                  </a:cxn>
                  <a:cxn ang="0">
                    <a:pos x="6" y="0"/>
                  </a:cxn>
                  <a:cxn ang="0">
                    <a:pos x="0" y="0"/>
                  </a:cxn>
                  <a:cxn ang="0">
                    <a:pos x="0" y="2"/>
                  </a:cxn>
                  <a:cxn ang="0">
                    <a:pos x="7" y="2"/>
                  </a:cxn>
                </a:cxnLst>
                <a:rect l="0" t="0" r="r" b="b"/>
                <a:pathLst>
                  <a:path w="8" h="3">
                    <a:moveTo>
                      <a:pt x="7" y="2"/>
                    </a:moveTo>
                    <a:lnTo>
                      <a:pt x="6" y="0"/>
                    </a:lnTo>
                    <a:lnTo>
                      <a:pt x="0" y="0"/>
                    </a:lnTo>
                    <a:lnTo>
                      <a:pt x="0" y="2"/>
                    </a:lnTo>
                    <a:lnTo>
                      <a:pt x="7" y="2"/>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00" name="Freeform 816"/>
              <p:cNvSpPr>
                <a:spLocks/>
              </p:cNvSpPr>
              <p:nvPr/>
            </p:nvSpPr>
            <p:spPr bwMode="auto">
              <a:xfrm>
                <a:off x="3829" y="666"/>
                <a:ext cx="15" cy="15"/>
              </a:xfrm>
              <a:custGeom>
                <a:avLst/>
                <a:gdLst/>
                <a:ahLst/>
                <a:cxnLst>
                  <a:cxn ang="0">
                    <a:pos x="7" y="14"/>
                  </a:cxn>
                  <a:cxn ang="0">
                    <a:pos x="8" y="14"/>
                  </a:cxn>
                  <a:cxn ang="0">
                    <a:pos x="10" y="14"/>
                  </a:cxn>
                  <a:cxn ang="0">
                    <a:pos x="11" y="13"/>
                  </a:cxn>
                  <a:cxn ang="0">
                    <a:pos x="12" y="12"/>
                  </a:cxn>
                  <a:cxn ang="0">
                    <a:pos x="13" y="11"/>
                  </a:cxn>
                  <a:cxn ang="0">
                    <a:pos x="13" y="10"/>
                  </a:cxn>
                  <a:cxn ang="0">
                    <a:pos x="14" y="8"/>
                  </a:cxn>
                  <a:cxn ang="0">
                    <a:pos x="14" y="7"/>
                  </a:cxn>
                  <a:cxn ang="0">
                    <a:pos x="14" y="6"/>
                  </a:cxn>
                  <a:cxn ang="0">
                    <a:pos x="13" y="4"/>
                  </a:cxn>
                  <a:cxn ang="0">
                    <a:pos x="13" y="3"/>
                  </a:cxn>
                  <a:cxn ang="0">
                    <a:pos x="12" y="2"/>
                  </a:cxn>
                  <a:cxn ang="0">
                    <a:pos x="11" y="1"/>
                  </a:cxn>
                  <a:cxn ang="0">
                    <a:pos x="10" y="1"/>
                  </a:cxn>
                  <a:cxn ang="0">
                    <a:pos x="8" y="0"/>
                  </a:cxn>
                  <a:cxn ang="0">
                    <a:pos x="7" y="0"/>
                  </a:cxn>
                  <a:cxn ang="0">
                    <a:pos x="6" y="0"/>
                  </a:cxn>
                  <a:cxn ang="0">
                    <a:pos x="4" y="1"/>
                  </a:cxn>
                  <a:cxn ang="0">
                    <a:pos x="3" y="1"/>
                  </a:cxn>
                  <a:cxn ang="0">
                    <a:pos x="2" y="2"/>
                  </a:cxn>
                  <a:cxn ang="0">
                    <a:pos x="1" y="3"/>
                  </a:cxn>
                  <a:cxn ang="0">
                    <a:pos x="1" y="4"/>
                  </a:cxn>
                  <a:cxn ang="0">
                    <a:pos x="0" y="6"/>
                  </a:cxn>
                  <a:cxn ang="0">
                    <a:pos x="0" y="7"/>
                  </a:cxn>
                  <a:cxn ang="0">
                    <a:pos x="0" y="8"/>
                  </a:cxn>
                  <a:cxn ang="0">
                    <a:pos x="1" y="10"/>
                  </a:cxn>
                  <a:cxn ang="0">
                    <a:pos x="1" y="11"/>
                  </a:cxn>
                  <a:cxn ang="0">
                    <a:pos x="2" y="12"/>
                  </a:cxn>
                  <a:cxn ang="0">
                    <a:pos x="3" y="13"/>
                  </a:cxn>
                  <a:cxn ang="0">
                    <a:pos x="4" y="14"/>
                  </a:cxn>
                  <a:cxn ang="0">
                    <a:pos x="6" y="14"/>
                  </a:cxn>
                  <a:cxn ang="0">
                    <a:pos x="7" y="14"/>
                  </a:cxn>
                </a:cxnLst>
                <a:rect l="0" t="0" r="r" b="b"/>
                <a:pathLst>
                  <a:path w="15" h="15">
                    <a:moveTo>
                      <a:pt x="7" y="14"/>
                    </a:moveTo>
                    <a:lnTo>
                      <a:pt x="8" y="14"/>
                    </a:lnTo>
                    <a:lnTo>
                      <a:pt x="10" y="14"/>
                    </a:lnTo>
                    <a:lnTo>
                      <a:pt x="11" y="13"/>
                    </a:lnTo>
                    <a:lnTo>
                      <a:pt x="12" y="12"/>
                    </a:lnTo>
                    <a:lnTo>
                      <a:pt x="13" y="11"/>
                    </a:lnTo>
                    <a:lnTo>
                      <a:pt x="13" y="10"/>
                    </a:lnTo>
                    <a:lnTo>
                      <a:pt x="14" y="8"/>
                    </a:lnTo>
                    <a:lnTo>
                      <a:pt x="14" y="7"/>
                    </a:lnTo>
                    <a:lnTo>
                      <a:pt x="14" y="6"/>
                    </a:lnTo>
                    <a:lnTo>
                      <a:pt x="13" y="4"/>
                    </a:lnTo>
                    <a:lnTo>
                      <a:pt x="13" y="3"/>
                    </a:lnTo>
                    <a:lnTo>
                      <a:pt x="12" y="2"/>
                    </a:lnTo>
                    <a:lnTo>
                      <a:pt x="11" y="1"/>
                    </a:lnTo>
                    <a:lnTo>
                      <a:pt x="10" y="1"/>
                    </a:lnTo>
                    <a:lnTo>
                      <a:pt x="8" y="0"/>
                    </a:lnTo>
                    <a:lnTo>
                      <a:pt x="7" y="0"/>
                    </a:lnTo>
                    <a:lnTo>
                      <a:pt x="6" y="0"/>
                    </a:lnTo>
                    <a:lnTo>
                      <a:pt x="4" y="1"/>
                    </a:lnTo>
                    <a:lnTo>
                      <a:pt x="3" y="1"/>
                    </a:lnTo>
                    <a:lnTo>
                      <a:pt x="2" y="2"/>
                    </a:lnTo>
                    <a:lnTo>
                      <a:pt x="1" y="3"/>
                    </a:lnTo>
                    <a:lnTo>
                      <a:pt x="1" y="4"/>
                    </a:lnTo>
                    <a:lnTo>
                      <a:pt x="0" y="6"/>
                    </a:lnTo>
                    <a:lnTo>
                      <a:pt x="0" y="7"/>
                    </a:lnTo>
                    <a:lnTo>
                      <a:pt x="0" y="8"/>
                    </a:lnTo>
                    <a:lnTo>
                      <a:pt x="1" y="10"/>
                    </a:lnTo>
                    <a:lnTo>
                      <a:pt x="1" y="11"/>
                    </a:lnTo>
                    <a:lnTo>
                      <a:pt x="2" y="12"/>
                    </a:lnTo>
                    <a:lnTo>
                      <a:pt x="3" y="13"/>
                    </a:lnTo>
                    <a:lnTo>
                      <a:pt x="4" y="14"/>
                    </a:lnTo>
                    <a:lnTo>
                      <a:pt x="6" y="14"/>
                    </a:lnTo>
                    <a:lnTo>
                      <a:pt x="7" y="14"/>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01" name="Freeform 817"/>
              <p:cNvSpPr>
                <a:spLocks/>
              </p:cNvSpPr>
              <p:nvPr/>
            </p:nvSpPr>
            <p:spPr bwMode="auto">
              <a:xfrm>
                <a:off x="3829" y="666"/>
                <a:ext cx="16" cy="16"/>
              </a:xfrm>
              <a:custGeom>
                <a:avLst/>
                <a:gdLst/>
                <a:ahLst/>
                <a:cxnLst>
                  <a:cxn ang="0">
                    <a:pos x="8" y="15"/>
                  </a:cxn>
                  <a:cxn ang="0">
                    <a:pos x="9" y="15"/>
                  </a:cxn>
                  <a:cxn ang="0">
                    <a:pos x="10" y="15"/>
                  </a:cxn>
                  <a:cxn ang="0">
                    <a:pos x="12" y="14"/>
                  </a:cxn>
                  <a:cxn ang="0">
                    <a:pos x="13" y="13"/>
                  </a:cxn>
                  <a:cxn ang="0">
                    <a:pos x="14" y="12"/>
                  </a:cxn>
                  <a:cxn ang="0">
                    <a:pos x="14" y="11"/>
                  </a:cxn>
                  <a:cxn ang="0">
                    <a:pos x="15" y="9"/>
                  </a:cxn>
                  <a:cxn ang="0">
                    <a:pos x="15" y="8"/>
                  </a:cxn>
                  <a:cxn ang="0">
                    <a:pos x="15" y="6"/>
                  </a:cxn>
                  <a:cxn ang="0">
                    <a:pos x="14" y="5"/>
                  </a:cxn>
                  <a:cxn ang="0">
                    <a:pos x="14" y="3"/>
                  </a:cxn>
                  <a:cxn ang="0">
                    <a:pos x="13" y="2"/>
                  </a:cxn>
                  <a:cxn ang="0">
                    <a:pos x="12" y="1"/>
                  </a:cxn>
                  <a:cxn ang="0">
                    <a:pos x="10" y="1"/>
                  </a:cxn>
                  <a:cxn ang="0">
                    <a:pos x="9" y="0"/>
                  </a:cxn>
                  <a:cxn ang="0">
                    <a:pos x="8" y="0"/>
                  </a:cxn>
                  <a:cxn ang="0">
                    <a:pos x="6" y="0"/>
                  </a:cxn>
                  <a:cxn ang="0">
                    <a:pos x="5" y="1"/>
                  </a:cxn>
                  <a:cxn ang="0">
                    <a:pos x="3" y="1"/>
                  </a:cxn>
                  <a:cxn ang="0">
                    <a:pos x="2" y="2"/>
                  </a:cxn>
                  <a:cxn ang="0">
                    <a:pos x="1" y="3"/>
                  </a:cxn>
                  <a:cxn ang="0">
                    <a:pos x="1" y="5"/>
                  </a:cxn>
                  <a:cxn ang="0">
                    <a:pos x="0" y="6"/>
                  </a:cxn>
                  <a:cxn ang="0">
                    <a:pos x="0" y="8"/>
                  </a:cxn>
                  <a:cxn ang="0">
                    <a:pos x="0" y="9"/>
                  </a:cxn>
                  <a:cxn ang="0">
                    <a:pos x="1" y="11"/>
                  </a:cxn>
                  <a:cxn ang="0">
                    <a:pos x="1" y="12"/>
                  </a:cxn>
                  <a:cxn ang="0">
                    <a:pos x="2" y="13"/>
                  </a:cxn>
                  <a:cxn ang="0">
                    <a:pos x="3" y="14"/>
                  </a:cxn>
                  <a:cxn ang="0">
                    <a:pos x="5" y="15"/>
                  </a:cxn>
                  <a:cxn ang="0">
                    <a:pos x="6" y="15"/>
                  </a:cxn>
                  <a:cxn ang="0">
                    <a:pos x="8" y="15"/>
                  </a:cxn>
                </a:cxnLst>
                <a:rect l="0" t="0" r="r" b="b"/>
                <a:pathLst>
                  <a:path w="16" h="16">
                    <a:moveTo>
                      <a:pt x="8" y="15"/>
                    </a:moveTo>
                    <a:lnTo>
                      <a:pt x="9" y="15"/>
                    </a:lnTo>
                    <a:lnTo>
                      <a:pt x="10" y="15"/>
                    </a:lnTo>
                    <a:lnTo>
                      <a:pt x="12" y="14"/>
                    </a:lnTo>
                    <a:lnTo>
                      <a:pt x="13" y="13"/>
                    </a:lnTo>
                    <a:lnTo>
                      <a:pt x="14" y="12"/>
                    </a:lnTo>
                    <a:lnTo>
                      <a:pt x="14" y="11"/>
                    </a:lnTo>
                    <a:lnTo>
                      <a:pt x="15" y="9"/>
                    </a:lnTo>
                    <a:lnTo>
                      <a:pt x="15" y="8"/>
                    </a:lnTo>
                    <a:lnTo>
                      <a:pt x="15" y="6"/>
                    </a:lnTo>
                    <a:lnTo>
                      <a:pt x="14" y="5"/>
                    </a:lnTo>
                    <a:lnTo>
                      <a:pt x="14" y="3"/>
                    </a:lnTo>
                    <a:lnTo>
                      <a:pt x="13" y="2"/>
                    </a:lnTo>
                    <a:lnTo>
                      <a:pt x="12" y="1"/>
                    </a:lnTo>
                    <a:lnTo>
                      <a:pt x="10" y="1"/>
                    </a:lnTo>
                    <a:lnTo>
                      <a:pt x="9" y="0"/>
                    </a:lnTo>
                    <a:lnTo>
                      <a:pt x="8" y="0"/>
                    </a:lnTo>
                    <a:lnTo>
                      <a:pt x="6" y="0"/>
                    </a:lnTo>
                    <a:lnTo>
                      <a:pt x="5" y="1"/>
                    </a:lnTo>
                    <a:lnTo>
                      <a:pt x="3" y="1"/>
                    </a:lnTo>
                    <a:lnTo>
                      <a:pt x="2" y="2"/>
                    </a:lnTo>
                    <a:lnTo>
                      <a:pt x="1" y="3"/>
                    </a:lnTo>
                    <a:lnTo>
                      <a:pt x="1" y="5"/>
                    </a:lnTo>
                    <a:lnTo>
                      <a:pt x="0" y="6"/>
                    </a:lnTo>
                    <a:lnTo>
                      <a:pt x="0" y="8"/>
                    </a:lnTo>
                    <a:lnTo>
                      <a:pt x="0" y="9"/>
                    </a:lnTo>
                    <a:lnTo>
                      <a:pt x="1" y="11"/>
                    </a:lnTo>
                    <a:lnTo>
                      <a:pt x="1" y="12"/>
                    </a:lnTo>
                    <a:lnTo>
                      <a:pt x="2" y="13"/>
                    </a:lnTo>
                    <a:lnTo>
                      <a:pt x="3" y="14"/>
                    </a:lnTo>
                    <a:lnTo>
                      <a:pt x="5" y="15"/>
                    </a:lnTo>
                    <a:lnTo>
                      <a:pt x="6" y="15"/>
                    </a:lnTo>
                    <a:lnTo>
                      <a:pt x="8" y="15"/>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02" name="Freeform 818"/>
              <p:cNvSpPr>
                <a:spLocks/>
              </p:cNvSpPr>
              <p:nvPr/>
            </p:nvSpPr>
            <p:spPr bwMode="auto">
              <a:xfrm>
                <a:off x="3728" y="699"/>
                <a:ext cx="5" cy="11"/>
              </a:xfrm>
              <a:custGeom>
                <a:avLst/>
                <a:gdLst/>
                <a:ahLst/>
                <a:cxnLst>
                  <a:cxn ang="0">
                    <a:pos x="4" y="10"/>
                  </a:cxn>
                  <a:cxn ang="0">
                    <a:pos x="4" y="0"/>
                  </a:cxn>
                  <a:cxn ang="0">
                    <a:pos x="0" y="0"/>
                  </a:cxn>
                  <a:cxn ang="0">
                    <a:pos x="0" y="10"/>
                  </a:cxn>
                  <a:cxn ang="0">
                    <a:pos x="4" y="10"/>
                  </a:cxn>
                </a:cxnLst>
                <a:rect l="0" t="0" r="r" b="b"/>
                <a:pathLst>
                  <a:path w="5" h="11">
                    <a:moveTo>
                      <a:pt x="4" y="10"/>
                    </a:moveTo>
                    <a:lnTo>
                      <a:pt x="4" y="0"/>
                    </a:lnTo>
                    <a:lnTo>
                      <a:pt x="0" y="0"/>
                    </a:lnTo>
                    <a:lnTo>
                      <a:pt x="0" y="10"/>
                    </a:lnTo>
                    <a:lnTo>
                      <a:pt x="4" y="1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03" name="Freeform 819"/>
              <p:cNvSpPr>
                <a:spLocks/>
              </p:cNvSpPr>
              <p:nvPr/>
            </p:nvSpPr>
            <p:spPr bwMode="auto">
              <a:xfrm>
                <a:off x="3728" y="699"/>
                <a:ext cx="7" cy="12"/>
              </a:xfrm>
              <a:custGeom>
                <a:avLst/>
                <a:gdLst/>
                <a:ahLst/>
                <a:cxnLst>
                  <a:cxn ang="0">
                    <a:pos x="6" y="11"/>
                  </a:cxn>
                  <a:cxn ang="0">
                    <a:pos x="6" y="0"/>
                  </a:cxn>
                  <a:cxn ang="0">
                    <a:pos x="0" y="0"/>
                  </a:cxn>
                  <a:cxn ang="0">
                    <a:pos x="0" y="11"/>
                  </a:cxn>
                  <a:cxn ang="0">
                    <a:pos x="6" y="11"/>
                  </a:cxn>
                </a:cxnLst>
                <a:rect l="0" t="0" r="r" b="b"/>
                <a:pathLst>
                  <a:path w="7" h="12">
                    <a:moveTo>
                      <a:pt x="6" y="11"/>
                    </a:moveTo>
                    <a:lnTo>
                      <a:pt x="6" y="0"/>
                    </a:lnTo>
                    <a:lnTo>
                      <a:pt x="0" y="0"/>
                    </a:lnTo>
                    <a:lnTo>
                      <a:pt x="0" y="11"/>
                    </a:lnTo>
                    <a:lnTo>
                      <a:pt x="6" y="1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04" name="Freeform 820"/>
              <p:cNvSpPr>
                <a:spLocks/>
              </p:cNvSpPr>
              <p:nvPr/>
            </p:nvSpPr>
            <p:spPr bwMode="auto">
              <a:xfrm>
                <a:off x="3728" y="697"/>
                <a:ext cx="11" cy="13"/>
              </a:xfrm>
              <a:custGeom>
                <a:avLst/>
                <a:gdLst/>
                <a:ahLst/>
                <a:cxnLst>
                  <a:cxn ang="0">
                    <a:pos x="0" y="12"/>
                  </a:cxn>
                  <a:cxn ang="0">
                    <a:pos x="3" y="0"/>
                  </a:cxn>
                  <a:cxn ang="0">
                    <a:pos x="10" y="0"/>
                  </a:cxn>
                  <a:cxn ang="0">
                    <a:pos x="10" y="12"/>
                  </a:cxn>
                  <a:cxn ang="0">
                    <a:pos x="0" y="12"/>
                  </a:cxn>
                </a:cxnLst>
                <a:rect l="0" t="0" r="r" b="b"/>
                <a:pathLst>
                  <a:path w="11" h="13">
                    <a:moveTo>
                      <a:pt x="0" y="12"/>
                    </a:moveTo>
                    <a:lnTo>
                      <a:pt x="3" y="0"/>
                    </a:lnTo>
                    <a:lnTo>
                      <a:pt x="10" y="0"/>
                    </a:lnTo>
                    <a:lnTo>
                      <a:pt x="10" y="12"/>
                    </a:lnTo>
                    <a:lnTo>
                      <a:pt x="0" y="1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05" name="Freeform 821"/>
              <p:cNvSpPr>
                <a:spLocks/>
              </p:cNvSpPr>
              <p:nvPr/>
            </p:nvSpPr>
            <p:spPr bwMode="auto">
              <a:xfrm>
                <a:off x="3728" y="697"/>
                <a:ext cx="12" cy="14"/>
              </a:xfrm>
              <a:custGeom>
                <a:avLst/>
                <a:gdLst/>
                <a:ahLst/>
                <a:cxnLst>
                  <a:cxn ang="0">
                    <a:pos x="0" y="13"/>
                  </a:cxn>
                  <a:cxn ang="0">
                    <a:pos x="4" y="0"/>
                  </a:cxn>
                  <a:cxn ang="0">
                    <a:pos x="11" y="0"/>
                  </a:cxn>
                  <a:cxn ang="0">
                    <a:pos x="11" y="13"/>
                  </a:cxn>
                  <a:cxn ang="0">
                    <a:pos x="0" y="13"/>
                  </a:cxn>
                </a:cxnLst>
                <a:rect l="0" t="0" r="r" b="b"/>
                <a:pathLst>
                  <a:path w="12" h="14">
                    <a:moveTo>
                      <a:pt x="0" y="13"/>
                    </a:moveTo>
                    <a:lnTo>
                      <a:pt x="4" y="0"/>
                    </a:lnTo>
                    <a:lnTo>
                      <a:pt x="11" y="0"/>
                    </a:lnTo>
                    <a:lnTo>
                      <a:pt x="11" y="13"/>
                    </a:lnTo>
                    <a:lnTo>
                      <a:pt x="0" y="1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06" name="Freeform 822"/>
              <p:cNvSpPr>
                <a:spLocks/>
              </p:cNvSpPr>
              <p:nvPr/>
            </p:nvSpPr>
            <p:spPr bwMode="auto">
              <a:xfrm>
                <a:off x="3733" y="694"/>
                <a:ext cx="2" cy="3"/>
              </a:xfrm>
              <a:custGeom>
                <a:avLst/>
                <a:gdLst/>
                <a:ahLst/>
                <a:cxnLst>
                  <a:cxn ang="0">
                    <a:pos x="1" y="2"/>
                  </a:cxn>
                  <a:cxn ang="0">
                    <a:pos x="1" y="0"/>
                  </a:cxn>
                  <a:cxn ang="0">
                    <a:pos x="0" y="0"/>
                  </a:cxn>
                  <a:cxn ang="0">
                    <a:pos x="0" y="2"/>
                  </a:cxn>
                  <a:cxn ang="0">
                    <a:pos x="1" y="2"/>
                  </a:cxn>
                </a:cxnLst>
                <a:rect l="0" t="0" r="r" b="b"/>
                <a:pathLst>
                  <a:path w="2" h="3">
                    <a:moveTo>
                      <a:pt x="1" y="2"/>
                    </a:moveTo>
                    <a:lnTo>
                      <a:pt x="1" y="0"/>
                    </a:lnTo>
                    <a:lnTo>
                      <a:pt x="0" y="0"/>
                    </a:lnTo>
                    <a:lnTo>
                      <a:pt x="0" y="2"/>
                    </a:lnTo>
                    <a:lnTo>
                      <a:pt x="1" y="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07" name="Freeform 823"/>
              <p:cNvSpPr>
                <a:spLocks/>
              </p:cNvSpPr>
              <p:nvPr/>
            </p:nvSpPr>
            <p:spPr bwMode="auto">
              <a:xfrm>
                <a:off x="3733" y="694"/>
                <a:ext cx="3" cy="4"/>
              </a:xfrm>
              <a:custGeom>
                <a:avLst/>
                <a:gdLst/>
                <a:ahLst/>
                <a:cxnLst>
                  <a:cxn ang="0">
                    <a:pos x="2" y="3"/>
                  </a:cxn>
                  <a:cxn ang="0">
                    <a:pos x="2" y="0"/>
                  </a:cxn>
                  <a:cxn ang="0">
                    <a:pos x="0" y="0"/>
                  </a:cxn>
                  <a:cxn ang="0">
                    <a:pos x="0" y="3"/>
                  </a:cxn>
                  <a:cxn ang="0">
                    <a:pos x="2" y="3"/>
                  </a:cxn>
                </a:cxnLst>
                <a:rect l="0" t="0" r="r" b="b"/>
                <a:pathLst>
                  <a:path w="3" h="4">
                    <a:moveTo>
                      <a:pt x="2" y="3"/>
                    </a:moveTo>
                    <a:lnTo>
                      <a:pt x="2" y="0"/>
                    </a:lnTo>
                    <a:lnTo>
                      <a:pt x="0" y="0"/>
                    </a:lnTo>
                    <a:lnTo>
                      <a:pt x="0" y="3"/>
                    </a:lnTo>
                    <a:lnTo>
                      <a:pt x="2" y="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08" name="Freeform 824"/>
              <p:cNvSpPr>
                <a:spLocks/>
              </p:cNvSpPr>
              <p:nvPr/>
            </p:nvSpPr>
            <p:spPr bwMode="auto">
              <a:xfrm>
                <a:off x="3725" y="644"/>
                <a:ext cx="39" cy="1"/>
              </a:xfrm>
              <a:custGeom>
                <a:avLst/>
                <a:gdLst/>
                <a:ahLst/>
                <a:cxnLst>
                  <a:cxn ang="0">
                    <a:pos x="38" y="0"/>
                  </a:cxn>
                  <a:cxn ang="0">
                    <a:pos x="38" y="0"/>
                  </a:cxn>
                  <a:cxn ang="0">
                    <a:pos x="0" y="0"/>
                  </a:cxn>
                  <a:cxn ang="0">
                    <a:pos x="0" y="0"/>
                  </a:cxn>
                  <a:cxn ang="0">
                    <a:pos x="38" y="0"/>
                  </a:cxn>
                </a:cxnLst>
                <a:rect l="0" t="0" r="r" b="b"/>
                <a:pathLst>
                  <a:path w="39" h="1">
                    <a:moveTo>
                      <a:pt x="38" y="0"/>
                    </a:moveTo>
                    <a:lnTo>
                      <a:pt x="38" y="0"/>
                    </a:lnTo>
                    <a:lnTo>
                      <a:pt x="0" y="0"/>
                    </a:lnTo>
                    <a:lnTo>
                      <a:pt x="0" y="0"/>
                    </a:lnTo>
                    <a:lnTo>
                      <a:pt x="38"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09" name="Freeform 825"/>
              <p:cNvSpPr>
                <a:spLocks/>
              </p:cNvSpPr>
              <p:nvPr/>
            </p:nvSpPr>
            <p:spPr bwMode="auto">
              <a:xfrm>
                <a:off x="3725" y="644"/>
                <a:ext cx="40" cy="2"/>
              </a:xfrm>
              <a:custGeom>
                <a:avLst/>
                <a:gdLst/>
                <a:ahLst/>
                <a:cxnLst>
                  <a:cxn ang="0">
                    <a:pos x="39" y="1"/>
                  </a:cxn>
                  <a:cxn ang="0">
                    <a:pos x="39" y="0"/>
                  </a:cxn>
                  <a:cxn ang="0">
                    <a:pos x="0" y="0"/>
                  </a:cxn>
                  <a:cxn ang="0">
                    <a:pos x="0" y="1"/>
                  </a:cxn>
                  <a:cxn ang="0">
                    <a:pos x="39" y="1"/>
                  </a:cxn>
                </a:cxnLst>
                <a:rect l="0" t="0" r="r" b="b"/>
                <a:pathLst>
                  <a:path w="40" h="2">
                    <a:moveTo>
                      <a:pt x="39" y="1"/>
                    </a:moveTo>
                    <a:lnTo>
                      <a:pt x="39" y="0"/>
                    </a:lnTo>
                    <a:lnTo>
                      <a:pt x="0" y="0"/>
                    </a:lnTo>
                    <a:lnTo>
                      <a:pt x="0" y="1"/>
                    </a:lnTo>
                    <a:lnTo>
                      <a:pt x="39"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10" name="Freeform 826"/>
              <p:cNvSpPr>
                <a:spLocks/>
              </p:cNvSpPr>
              <p:nvPr/>
            </p:nvSpPr>
            <p:spPr bwMode="auto">
              <a:xfrm>
                <a:off x="3725" y="630"/>
                <a:ext cx="39" cy="1"/>
              </a:xfrm>
              <a:custGeom>
                <a:avLst/>
                <a:gdLst/>
                <a:ahLst/>
                <a:cxnLst>
                  <a:cxn ang="0">
                    <a:pos x="38" y="0"/>
                  </a:cxn>
                  <a:cxn ang="0">
                    <a:pos x="38" y="0"/>
                  </a:cxn>
                  <a:cxn ang="0">
                    <a:pos x="0" y="0"/>
                  </a:cxn>
                  <a:cxn ang="0">
                    <a:pos x="0" y="0"/>
                  </a:cxn>
                  <a:cxn ang="0">
                    <a:pos x="38" y="0"/>
                  </a:cxn>
                </a:cxnLst>
                <a:rect l="0" t="0" r="r" b="b"/>
                <a:pathLst>
                  <a:path w="39" h="1">
                    <a:moveTo>
                      <a:pt x="38" y="0"/>
                    </a:moveTo>
                    <a:lnTo>
                      <a:pt x="38" y="0"/>
                    </a:lnTo>
                    <a:lnTo>
                      <a:pt x="0" y="0"/>
                    </a:lnTo>
                    <a:lnTo>
                      <a:pt x="0" y="0"/>
                    </a:lnTo>
                    <a:lnTo>
                      <a:pt x="38"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11" name="Freeform 827"/>
              <p:cNvSpPr>
                <a:spLocks/>
              </p:cNvSpPr>
              <p:nvPr/>
            </p:nvSpPr>
            <p:spPr bwMode="auto">
              <a:xfrm>
                <a:off x="3725" y="630"/>
                <a:ext cx="40" cy="2"/>
              </a:xfrm>
              <a:custGeom>
                <a:avLst/>
                <a:gdLst/>
                <a:ahLst/>
                <a:cxnLst>
                  <a:cxn ang="0">
                    <a:pos x="39" y="1"/>
                  </a:cxn>
                  <a:cxn ang="0">
                    <a:pos x="39" y="0"/>
                  </a:cxn>
                  <a:cxn ang="0">
                    <a:pos x="0" y="0"/>
                  </a:cxn>
                  <a:cxn ang="0">
                    <a:pos x="0" y="1"/>
                  </a:cxn>
                  <a:cxn ang="0">
                    <a:pos x="39" y="1"/>
                  </a:cxn>
                </a:cxnLst>
                <a:rect l="0" t="0" r="r" b="b"/>
                <a:pathLst>
                  <a:path w="40" h="2">
                    <a:moveTo>
                      <a:pt x="39" y="1"/>
                    </a:moveTo>
                    <a:lnTo>
                      <a:pt x="39" y="0"/>
                    </a:lnTo>
                    <a:lnTo>
                      <a:pt x="0" y="0"/>
                    </a:lnTo>
                    <a:lnTo>
                      <a:pt x="0" y="1"/>
                    </a:lnTo>
                    <a:lnTo>
                      <a:pt x="39"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12" name="Freeform 828"/>
              <p:cNvSpPr>
                <a:spLocks/>
              </p:cNvSpPr>
              <p:nvPr/>
            </p:nvSpPr>
            <p:spPr bwMode="auto">
              <a:xfrm>
                <a:off x="3766" y="704"/>
                <a:ext cx="18" cy="5"/>
              </a:xfrm>
              <a:custGeom>
                <a:avLst/>
                <a:gdLst/>
                <a:ahLst/>
                <a:cxnLst>
                  <a:cxn ang="0">
                    <a:pos x="1" y="4"/>
                  </a:cxn>
                  <a:cxn ang="0">
                    <a:pos x="17" y="4"/>
                  </a:cxn>
                  <a:cxn ang="0">
                    <a:pos x="17" y="0"/>
                  </a:cxn>
                  <a:cxn ang="0">
                    <a:pos x="0" y="1"/>
                  </a:cxn>
                  <a:cxn ang="0">
                    <a:pos x="1" y="4"/>
                  </a:cxn>
                </a:cxnLst>
                <a:rect l="0" t="0" r="r" b="b"/>
                <a:pathLst>
                  <a:path w="18" h="5">
                    <a:moveTo>
                      <a:pt x="1" y="4"/>
                    </a:moveTo>
                    <a:lnTo>
                      <a:pt x="17" y="4"/>
                    </a:lnTo>
                    <a:lnTo>
                      <a:pt x="17" y="0"/>
                    </a:lnTo>
                    <a:lnTo>
                      <a:pt x="0" y="1"/>
                    </a:lnTo>
                    <a:lnTo>
                      <a:pt x="1" y="4"/>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13" name="Freeform 829"/>
              <p:cNvSpPr>
                <a:spLocks/>
              </p:cNvSpPr>
              <p:nvPr/>
            </p:nvSpPr>
            <p:spPr bwMode="auto">
              <a:xfrm>
                <a:off x="3779" y="692"/>
                <a:ext cx="7" cy="8"/>
              </a:xfrm>
              <a:custGeom>
                <a:avLst/>
                <a:gdLst/>
                <a:ahLst/>
                <a:cxnLst>
                  <a:cxn ang="0">
                    <a:pos x="6" y="7"/>
                  </a:cxn>
                  <a:cxn ang="0">
                    <a:pos x="6" y="0"/>
                  </a:cxn>
                  <a:cxn ang="0">
                    <a:pos x="0" y="0"/>
                  </a:cxn>
                  <a:cxn ang="0">
                    <a:pos x="0" y="7"/>
                  </a:cxn>
                  <a:cxn ang="0">
                    <a:pos x="6" y="7"/>
                  </a:cxn>
                </a:cxnLst>
                <a:rect l="0" t="0" r="r" b="b"/>
                <a:pathLst>
                  <a:path w="7" h="8">
                    <a:moveTo>
                      <a:pt x="6" y="7"/>
                    </a:moveTo>
                    <a:lnTo>
                      <a:pt x="6" y="0"/>
                    </a:lnTo>
                    <a:lnTo>
                      <a:pt x="0" y="0"/>
                    </a:lnTo>
                    <a:lnTo>
                      <a:pt x="0" y="7"/>
                    </a:lnTo>
                    <a:lnTo>
                      <a:pt x="6" y="7"/>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14" name="Freeform 830"/>
              <p:cNvSpPr>
                <a:spLocks/>
              </p:cNvSpPr>
              <p:nvPr/>
            </p:nvSpPr>
            <p:spPr bwMode="auto">
              <a:xfrm>
                <a:off x="3779" y="692"/>
                <a:ext cx="9" cy="9"/>
              </a:xfrm>
              <a:custGeom>
                <a:avLst/>
                <a:gdLst/>
                <a:ahLst/>
                <a:cxnLst>
                  <a:cxn ang="0">
                    <a:pos x="8" y="8"/>
                  </a:cxn>
                  <a:cxn ang="0">
                    <a:pos x="8" y="0"/>
                  </a:cxn>
                  <a:cxn ang="0">
                    <a:pos x="0" y="0"/>
                  </a:cxn>
                  <a:cxn ang="0">
                    <a:pos x="0" y="8"/>
                  </a:cxn>
                  <a:cxn ang="0">
                    <a:pos x="8" y="8"/>
                  </a:cxn>
                </a:cxnLst>
                <a:rect l="0" t="0" r="r" b="b"/>
                <a:pathLst>
                  <a:path w="9" h="9">
                    <a:moveTo>
                      <a:pt x="8" y="8"/>
                    </a:moveTo>
                    <a:lnTo>
                      <a:pt x="8" y="0"/>
                    </a:lnTo>
                    <a:lnTo>
                      <a:pt x="0" y="0"/>
                    </a:lnTo>
                    <a:lnTo>
                      <a:pt x="0" y="8"/>
                    </a:lnTo>
                    <a:lnTo>
                      <a:pt x="8" y="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15" name="Line 831"/>
              <p:cNvSpPr>
                <a:spLocks noChangeShapeType="1"/>
              </p:cNvSpPr>
              <p:nvPr/>
            </p:nvSpPr>
            <p:spPr bwMode="auto">
              <a:xfrm>
                <a:off x="3783" y="700"/>
                <a:ext cx="0" cy="4"/>
              </a:xfrm>
              <a:prstGeom prst="line">
                <a:avLst/>
              </a:prstGeom>
              <a:noFill/>
              <a:ln w="12700">
                <a:noFill/>
                <a:round/>
                <a:headEnd/>
                <a:tailEnd/>
              </a:ln>
              <a:effectLst/>
            </p:spPr>
            <p:txBody>
              <a:bodyPr wrap="none" anchor="ctr"/>
              <a:lstStyle/>
              <a:p>
                <a:endParaRPr lang="en-US"/>
              </a:p>
            </p:txBody>
          </p:sp>
          <p:sp>
            <p:nvSpPr>
              <p:cNvPr id="324416" name="Line 832"/>
              <p:cNvSpPr>
                <a:spLocks noChangeShapeType="1"/>
              </p:cNvSpPr>
              <p:nvPr/>
            </p:nvSpPr>
            <p:spPr bwMode="auto">
              <a:xfrm>
                <a:off x="3783" y="700"/>
                <a:ext cx="0" cy="4"/>
              </a:xfrm>
              <a:prstGeom prst="line">
                <a:avLst/>
              </a:prstGeom>
              <a:noFill/>
              <a:ln w="12700">
                <a:solidFill>
                  <a:srgbClr val="000000"/>
                </a:solidFill>
                <a:round/>
                <a:headEnd/>
                <a:tailEnd/>
              </a:ln>
              <a:effectLst/>
            </p:spPr>
            <p:txBody>
              <a:bodyPr wrap="none" anchor="ctr"/>
              <a:lstStyle/>
              <a:p>
                <a:endParaRPr lang="en-US"/>
              </a:p>
            </p:txBody>
          </p:sp>
          <p:sp>
            <p:nvSpPr>
              <p:cNvPr id="324417" name="Freeform 833"/>
              <p:cNvSpPr>
                <a:spLocks/>
              </p:cNvSpPr>
              <p:nvPr/>
            </p:nvSpPr>
            <p:spPr bwMode="auto">
              <a:xfrm>
                <a:off x="3790" y="664"/>
                <a:ext cx="23" cy="1"/>
              </a:xfrm>
              <a:custGeom>
                <a:avLst/>
                <a:gdLst/>
                <a:ahLst/>
                <a:cxnLst>
                  <a:cxn ang="0">
                    <a:pos x="22" y="0"/>
                  </a:cxn>
                  <a:cxn ang="0">
                    <a:pos x="22" y="0"/>
                  </a:cxn>
                  <a:cxn ang="0">
                    <a:pos x="0" y="0"/>
                  </a:cxn>
                  <a:cxn ang="0">
                    <a:pos x="0" y="0"/>
                  </a:cxn>
                  <a:cxn ang="0">
                    <a:pos x="22" y="0"/>
                  </a:cxn>
                </a:cxnLst>
                <a:rect l="0" t="0" r="r" b="b"/>
                <a:pathLst>
                  <a:path w="23" h="1">
                    <a:moveTo>
                      <a:pt x="22" y="0"/>
                    </a:moveTo>
                    <a:lnTo>
                      <a:pt x="22" y="0"/>
                    </a:lnTo>
                    <a:lnTo>
                      <a:pt x="0" y="0"/>
                    </a:lnTo>
                    <a:lnTo>
                      <a:pt x="0" y="0"/>
                    </a:lnTo>
                    <a:lnTo>
                      <a:pt x="22"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18" name="Freeform 834"/>
              <p:cNvSpPr>
                <a:spLocks/>
              </p:cNvSpPr>
              <p:nvPr/>
            </p:nvSpPr>
            <p:spPr bwMode="auto">
              <a:xfrm>
                <a:off x="3790" y="664"/>
                <a:ext cx="24" cy="2"/>
              </a:xfrm>
              <a:custGeom>
                <a:avLst/>
                <a:gdLst/>
                <a:ahLst/>
                <a:cxnLst>
                  <a:cxn ang="0">
                    <a:pos x="23" y="1"/>
                  </a:cxn>
                  <a:cxn ang="0">
                    <a:pos x="23" y="0"/>
                  </a:cxn>
                  <a:cxn ang="0">
                    <a:pos x="0" y="0"/>
                  </a:cxn>
                  <a:cxn ang="0">
                    <a:pos x="0" y="1"/>
                  </a:cxn>
                  <a:cxn ang="0">
                    <a:pos x="23" y="1"/>
                  </a:cxn>
                </a:cxnLst>
                <a:rect l="0" t="0" r="r" b="b"/>
                <a:pathLst>
                  <a:path w="24" h="2">
                    <a:moveTo>
                      <a:pt x="23" y="1"/>
                    </a:moveTo>
                    <a:lnTo>
                      <a:pt x="23" y="0"/>
                    </a:lnTo>
                    <a:lnTo>
                      <a:pt x="0" y="0"/>
                    </a:lnTo>
                    <a:lnTo>
                      <a:pt x="0" y="1"/>
                    </a:lnTo>
                    <a:lnTo>
                      <a:pt x="23"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19" name="Freeform 835"/>
              <p:cNvSpPr>
                <a:spLocks/>
              </p:cNvSpPr>
              <p:nvPr/>
            </p:nvSpPr>
            <p:spPr bwMode="auto">
              <a:xfrm>
                <a:off x="3778" y="647"/>
                <a:ext cx="36" cy="11"/>
              </a:xfrm>
              <a:custGeom>
                <a:avLst/>
                <a:gdLst/>
                <a:ahLst/>
                <a:cxnLst>
                  <a:cxn ang="0">
                    <a:pos x="29" y="0"/>
                  </a:cxn>
                  <a:cxn ang="0">
                    <a:pos x="30" y="0"/>
                  </a:cxn>
                  <a:cxn ang="0">
                    <a:pos x="31" y="0"/>
                  </a:cxn>
                  <a:cxn ang="0">
                    <a:pos x="32" y="1"/>
                  </a:cxn>
                  <a:cxn ang="0">
                    <a:pos x="33" y="1"/>
                  </a:cxn>
                  <a:cxn ang="0">
                    <a:pos x="34" y="2"/>
                  </a:cxn>
                  <a:cxn ang="0">
                    <a:pos x="34" y="3"/>
                  </a:cxn>
                  <a:cxn ang="0">
                    <a:pos x="35" y="4"/>
                  </a:cxn>
                  <a:cxn ang="0">
                    <a:pos x="35" y="5"/>
                  </a:cxn>
                  <a:cxn ang="0">
                    <a:pos x="35" y="5"/>
                  </a:cxn>
                  <a:cxn ang="0">
                    <a:pos x="34" y="6"/>
                  </a:cxn>
                  <a:cxn ang="0">
                    <a:pos x="34" y="7"/>
                  </a:cxn>
                  <a:cxn ang="0">
                    <a:pos x="33" y="8"/>
                  </a:cxn>
                  <a:cxn ang="0">
                    <a:pos x="32" y="8"/>
                  </a:cxn>
                  <a:cxn ang="0">
                    <a:pos x="31" y="9"/>
                  </a:cxn>
                  <a:cxn ang="0">
                    <a:pos x="30" y="9"/>
                  </a:cxn>
                  <a:cxn ang="0">
                    <a:pos x="29" y="9"/>
                  </a:cxn>
                  <a:cxn ang="0">
                    <a:pos x="18" y="10"/>
                  </a:cxn>
                  <a:cxn ang="0">
                    <a:pos x="6" y="9"/>
                  </a:cxn>
                  <a:cxn ang="0">
                    <a:pos x="5" y="9"/>
                  </a:cxn>
                  <a:cxn ang="0">
                    <a:pos x="3" y="9"/>
                  </a:cxn>
                  <a:cxn ang="0">
                    <a:pos x="3" y="8"/>
                  </a:cxn>
                  <a:cxn ang="0">
                    <a:pos x="2" y="8"/>
                  </a:cxn>
                  <a:cxn ang="0">
                    <a:pos x="1" y="7"/>
                  </a:cxn>
                  <a:cxn ang="0">
                    <a:pos x="0" y="6"/>
                  </a:cxn>
                  <a:cxn ang="0">
                    <a:pos x="0" y="5"/>
                  </a:cxn>
                  <a:cxn ang="0">
                    <a:pos x="0" y="5"/>
                  </a:cxn>
                  <a:cxn ang="0">
                    <a:pos x="0" y="4"/>
                  </a:cxn>
                  <a:cxn ang="0">
                    <a:pos x="0" y="3"/>
                  </a:cxn>
                  <a:cxn ang="0">
                    <a:pos x="1" y="2"/>
                  </a:cxn>
                  <a:cxn ang="0">
                    <a:pos x="2" y="1"/>
                  </a:cxn>
                  <a:cxn ang="0">
                    <a:pos x="3" y="1"/>
                  </a:cxn>
                  <a:cxn ang="0">
                    <a:pos x="4" y="0"/>
                  </a:cxn>
                  <a:cxn ang="0">
                    <a:pos x="5" y="0"/>
                  </a:cxn>
                  <a:cxn ang="0">
                    <a:pos x="6" y="0"/>
                  </a:cxn>
                  <a:cxn ang="0">
                    <a:pos x="29" y="0"/>
                  </a:cxn>
                </a:cxnLst>
                <a:rect l="0" t="0" r="r" b="b"/>
                <a:pathLst>
                  <a:path w="36" h="11">
                    <a:moveTo>
                      <a:pt x="29" y="0"/>
                    </a:moveTo>
                    <a:lnTo>
                      <a:pt x="30" y="0"/>
                    </a:lnTo>
                    <a:lnTo>
                      <a:pt x="31" y="0"/>
                    </a:lnTo>
                    <a:lnTo>
                      <a:pt x="32" y="1"/>
                    </a:lnTo>
                    <a:lnTo>
                      <a:pt x="33" y="1"/>
                    </a:lnTo>
                    <a:lnTo>
                      <a:pt x="34" y="2"/>
                    </a:lnTo>
                    <a:lnTo>
                      <a:pt x="34" y="3"/>
                    </a:lnTo>
                    <a:lnTo>
                      <a:pt x="35" y="4"/>
                    </a:lnTo>
                    <a:lnTo>
                      <a:pt x="35" y="5"/>
                    </a:lnTo>
                    <a:lnTo>
                      <a:pt x="35" y="5"/>
                    </a:lnTo>
                    <a:lnTo>
                      <a:pt x="34" y="6"/>
                    </a:lnTo>
                    <a:lnTo>
                      <a:pt x="34" y="7"/>
                    </a:lnTo>
                    <a:lnTo>
                      <a:pt x="33" y="8"/>
                    </a:lnTo>
                    <a:lnTo>
                      <a:pt x="32" y="8"/>
                    </a:lnTo>
                    <a:lnTo>
                      <a:pt x="31" y="9"/>
                    </a:lnTo>
                    <a:lnTo>
                      <a:pt x="30" y="9"/>
                    </a:lnTo>
                    <a:lnTo>
                      <a:pt x="29" y="9"/>
                    </a:lnTo>
                    <a:lnTo>
                      <a:pt x="18" y="10"/>
                    </a:lnTo>
                    <a:lnTo>
                      <a:pt x="6" y="9"/>
                    </a:lnTo>
                    <a:lnTo>
                      <a:pt x="5" y="9"/>
                    </a:lnTo>
                    <a:lnTo>
                      <a:pt x="3" y="9"/>
                    </a:lnTo>
                    <a:lnTo>
                      <a:pt x="3" y="8"/>
                    </a:lnTo>
                    <a:lnTo>
                      <a:pt x="2" y="8"/>
                    </a:lnTo>
                    <a:lnTo>
                      <a:pt x="1" y="7"/>
                    </a:lnTo>
                    <a:lnTo>
                      <a:pt x="0" y="6"/>
                    </a:lnTo>
                    <a:lnTo>
                      <a:pt x="0" y="5"/>
                    </a:lnTo>
                    <a:lnTo>
                      <a:pt x="0" y="5"/>
                    </a:lnTo>
                    <a:lnTo>
                      <a:pt x="0" y="4"/>
                    </a:lnTo>
                    <a:lnTo>
                      <a:pt x="0" y="3"/>
                    </a:lnTo>
                    <a:lnTo>
                      <a:pt x="1" y="2"/>
                    </a:lnTo>
                    <a:lnTo>
                      <a:pt x="2" y="1"/>
                    </a:lnTo>
                    <a:lnTo>
                      <a:pt x="3" y="1"/>
                    </a:lnTo>
                    <a:lnTo>
                      <a:pt x="4" y="0"/>
                    </a:lnTo>
                    <a:lnTo>
                      <a:pt x="5" y="0"/>
                    </a:lnTo>
                    <a:lnTo>
                      <a:pt x="6" y="0"/>
                    </a:lnTo>
                    <a:lnTo>
                      <a:pt x="29"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20" name="Freeform 836"/>
              <p:cNvSpPr>
                <a:spLocks/>
              </p:cNvSpPr>
              <p:nvPr/>
            </p:nvSpPr>
            <p:spPr bwMode="auto">
              <a:xfrm>
                <a:off x="3778" y="647"/>
                <a:ext cx="37" cy="12"/>
              </a:xfrm>
              <a:custGeom>
                <a:avLst/>
                <a:gdLst/>
                <a:ahLst/>
                <a:cxnLst>
                  <a:cxn ang="0">
                    <a:pos x="30" y="0"/>
                  </a:cxn>
                  <a:cxn ang="0">
                    <a:pos x="31" y="0"/>
                  </a:cxn>
                  <a:cxn ang="0">
                    <a:pos x="32" y="0"/>
                  </a:cxn>
                  <a:cxn ang="0">
                    <a:pos x="33" y="1"/>
                  </a:cxn>
                  <a:cxn ang="0">
                    <a:pos x="34" y="2"/>
                  </a:cxn>
                  <a:cxn ang="0">
                    <a:pos x="35" y="2"/>
                  </a:cxn>
                  <a:cxn ang="0">
                    <a:pos x="35" y="3"/>
                  </a:cxn>
                  <a:cxn ang="0">
                    <a:pos x="36" y="4"/>
                  </a:cxn>
                  <a:cxn ang="0">
                    <a:pos x="36" y="5"/>
                  </a:cxn>
                  <a:cxn ang="0">
                    <a:pos x="36" y="6"/>
                  </a:cxn>
                  <a:cxn ang="0">
                    <a:pos x="35" y="7"/>
                  </a:cxn>
                  <a:cxn ang="0">
                    <a:pos x="35" y="8"/>
                  </a:cxn>
                  <a:cxn ang="0">
                    <a:pos x="34" y="8"/>
                  </a:cxn>
                  <a:cxn ang="0">
                    <a:pos x="33" y="9"/>
                  </a:cxn>
                  <a:cxn ang="0">
                    <a:pos x="32" y="10"/>
                  </a:cxn>
                  <a:cxn ang="0">
                    <a:pos x="31" y="10"/>
                  </a:cxn>
                  <a:cxn ang="0">
                    <a:pos x="30" y="10"/>
                  </a:cxn>
                  <a:cxn ang="0">
                    <a:pos x="18" y="11"/>
                  </a:cxn>
                  <a:cxn ang="0">
                    <a:pos x="6" y="10"/>
                  </a:cxn>
                  <a:cxn ang="0">
                    <a:pos x="5" y="10"/>
                  </a:cxn>
                  <a:cxn ang="0">
                    <a:pos x="3" y="10"/>
                  </a:cxn>
                  <a:cxn ang="0">
                    <a:pos x="3" y="9"/>
                  </a:cxn>
                  <a:cxn ang="0">
                    <a:pos x="2" y="8"/>
                  </a:cxn>
                  <a:cxn ang="0">
                    <a:pos x="1" y="8"/>
                  </a:cxn>
                  <a:cxn ang="0">
                    <a:pos x="0" y="7"/>
                  </a:cxn>
                  <a:cxn ang="0">
                    <a:pos x="0" y="6"/>
                  </a:cxn>
                  <a:cxn ang="0">
                    <a:pos x="0" y="5"/>
                  </a:cxn>
                  <a:cxn ang="0">
                    <a:pos x="0" y="4"/>
                  </a:cxn>
                  <a:cxn ang="0">
                    <a:pos x="0" y="3"/>
                  </a:cxn>
                  <a:cxn ang="0">
                    <a:pos x="1" y="2"/>
                  </a:cxn>
                  <a:cxn ang="0">
                    <a:pos x="2" y="2"/>
                  </a:cxn>
                  <a:cxn ang="0">
                    <a:pos x="3" y="1"/>
                  </a:cxn>
                  <a:cxn ang="0">
                    <a:pos x="4" y="0"/>
                  </a:cxn>
                  <a:cxn ang="0">
                    <a:pos x="5" y="0"/>
                  </a:cxn>
                  <a:cxn ang="0">
                    <a:pos x="6" y="0"/>
                  </a:cxn>
                  <a:cxn ang="0">
                    <a:pos x="30" y="0"/>
                  </a:cxn>
                </a:cxnLst>
                <a:rect l="0" t="0" r="r" b="b"/>
                <a:pathLst>
                  <a:path w="37" h="12">
                    <a:moveTo>
                      <a:pt x="30" y="0"/>
                    </a:moveTo>
                    <a:lnTo>
                      <a:pt x="31" y="0"/>
                    </a:lnTo>
                    <a:lnTo>
                      <a:pt x="32" y="0"/>
                    </a:lnTo>
                    <a:lnTo>
                      <a:pt x="33" y="1"/>
                    </a:lnTo>
                    <a:lnTo>
                      <a:pt x="34" y="2"/>
                    </a:lnTo>
                    <a:lnTo>
                      <a:pt x="35" y="2"/>
                    </a:lnTo>
                    <a:lnTo>
                      <a:pt x="35" y="3"/>
                    </a:lnTo>
                    <a:lnTo>
                      <a:pt x="36" y="4"/>
                    </a:lnTo>
                    <a:lnTo>
                      <a:pt x="36" y="5"/>
                    </a:lnTo>
                    <a:lnTo>
                      <a:pt x="36" y="6"/>
                    </a:lnTo>
                    <a:lnTo>
                      <a:pt x="35" y="7"/>
                    </a:lnTo>
                    <a:lnTo>
                      <a:pt x="35" y="8"/>
                    </a:lnTo>
                    <a:lnTo>
                      <a:pt x="34" y="8"/>
                    </a:lnTo>
                    <a:lnTo>
                      <a:pt x="33" y="9"/>
                    </a:lnTo>
                    <a:lnTo>
                      <a:pt x="32" y="10"/>
                    </a:lnTo>
                    <a:lnTo>
                      <a:pt x="31" y="10"/>
                    </a:lnTo>
                    <a:lnTo>
                      <a:pt x="30" y="10"/>
                    </a:lnTo>
                    <a:lnTo>
                      <a:pt x="18" y="11"/>
                    </a:lnTo>
                    <a:lnTo>
                      <a:pt x="6" y="10"/>
                    </a:lnTo>
                    <a:lnTo>
                      <a:pt x="5" y="10"/>
                    </a:lnTo>
                    <a:lnTo>
                      <a:pt x="3" y="10"/>
                    </a:lnTo>
                    <a:lnTo>
                      <a:pt x="3" y="9"/>
                    </a:lnTo>
                    <a:lnTo>
                      <a:pt x="2" y="8"/>
                    </a:lnTo>
                    <a:lnTo>
                      <a:pt x="1" y="8"/>
                    </a:lnTo>
                    <a:lnTo>
                      <a:pt x="0" y="7"/>
                    </a:lnTo>
                    <a:lnTo>
                      <a:pt x="0" y="6"/>
                    </a:lnTo>
                    <a:lnTo>
                      <a:pt x="0" y="5"/>
                    </a:lnTo>
                    <a:lnTo>
                      <a:pt x="0" y="4"/>
                    </a:lnTo>
                    <a:lnTo>
                      <a:pt x="0" y="3"/>
                    </a:lnTo>
                    <a:lnTo>
                      <a:pt x="1" y="2"/>
                    </a:lnTo>
                    <a:lnTo>
                      <a:pt x="2" y="2"/>
                    </a:lnTo>
                    <a:lnTo>
                      <a:pt x="3" y="1"/>
                    </a:lnTo>
                    <a:lnTo>
                      <a:pt x="4" y="0"/>
                    </a:lnTo>
                    <a:lnTo>
                      <a:pt x="5" y="0"/>
                    </a:lnTo>
                    <a:lnTo>
                      <a:pt x="6" y="0"/>
                    </a:lnTo>
                    <a:lnTo>
                      <a:pt x="3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21" name="Freeform 837"/>
              <p:cNvSpPr>
                <a:spLocks/>
              </p:cNvSpPr>
              <p:nvPr/>
            </p:nvSpPr>
            <p:spPr bwMode="auto">
              <a:xfrm>
                <a:off x="3783" y="647"/>
                <a:ext cx="3" cy="10"/>
              </a:xfrm>
              <a:custGeom>
                <a:avLst/>
                <a:gdLst/>
                <a:ahLst/>
                <a:cxnLst>
                  <a:cxn ang="0">
                    <a:pos x="0" y="0"/>
                  </a:cxn>
                  <a:cxn ang="0">
                    <a:pos x="0" y="9"/>
                  </a:cxn>
                  <a:cxn ang="0">
                    <a:pos x="2" y="0"/>
                  </a:cxn>
                  <a:cxn ang="0">
                    <a:pos x="0" y="0"/>
                  </a:cxn>
                </a:cxnLst>
                <a:rect l="0" t="0" r="r" b="b"/>
                <a:pathLst>
                  <a:path w="3" h="10">
                    <a:moveTo>
                      <a:pt x="0" y="0"/>
                    </a:moveTo>
                    <a:lnTo>
                      <a:pt x="0" y="9"/>
                    </a:lnTo>
                    <a:lnTo>
                      <a:pt x="2"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22" name="Freeform 838"/>
              <p:cNvSpPr>
                <a:spLocks/>
              </p:cNvSpPr>
              <p:nvPr/>
            </p:nvSpPr>
            <p:spPr bwMode="auto">
              <a:xfrm>
                <a:off x="3786" y="647"/>
                <a:ext cx="3" cy="10"/>
              </a:xfrm>
              <a:custGeom>
                <a:avLst/>
                <a:gdLst/>
                <a:ahLst/>
                <a:cxnLst>
                  <a:cxn ang="0">
                    <a:pos x="0" y="0"/>
                  </a:cxn>
                  <a:cxn ang="0">
                    <a:pos x="0" y="9"/>
                  </a:cxn>
                  <a:cxn ang="0">
                    <a:pos x="2" y="0"/>
                  </a:cxn>
                  <a:cxn ang="0">
                    <a:pos x="0" y="0"/>
                  </a:cxn>
                </a:cxnLst>
                <a:rect l="0" t="0" r="r" b="b"/>
                <a:pathLst>
                  <a:path w="3" h="10">
                    <a:moveTo>
                      <a:pt x="0" y="0"/>
                    </a:moveTo>
                    <a:lnTo>
                      <a:pt x="0" y="9"/>
                    </a:lnTo>
                    <a:lnTo>
                      <a:pt x="2"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23" name="Freeform 839"/>
              <p:cNvSpPr>
                <a:spLocks/>
              </p:cNvSpPr>
              <p:nvPr/>
            </p:nvSpPr>
            <p:spPr bwMode="auto">
              <a:xfrm>
                <a:off x="3795" y="647"/>
                <a:ext cx="3" cy="11"/>
              </a:xfrm>
              <a:custGeom>
                <a:avLst/>
                <a:gdLst/>
                <a:ahLst/>
                <a:cxnLst>
                  <a:cxn ang="0">
                    <a:pos x="0" y="0"/>
                  </a:cxn>
                  <a:cxn ang="0">
                    <a:pos x="0" y="10"/>
                  </a:cxn>
                  <a:cxn ang="0">
                    <a:pos x="2" y="0"/>
                  </a:cxn>
                  <a:cxn ang="0">
                    <a:pos x="0" y="0"/>
                  </a:cxn>
                </a:cxnLst>
                <a:rect l="0" t="0" r="r" b="b"/>
                <a:pathLst>
                  <a:path w="3" h="11">
                    <a:moveTo>
                      <a:pt x="0" y="0"/>
                    </a:moveTo>
                    <a:lnTo>
                      <a:pt x="0" y="10"/>
                    </a:lnTo>
                    <a:lnTo>
                      <a:pt x="2" y="0"/>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24" name="Freeform 840"/>
              <p:cNvSpPr>
                <a:spLocks/>
              </p:cNvSpPr>
              <p:nvPr/>
            </p:nvSpPr>
            <p:spPr bwMode="auto">
              <a:xfrm>
                <a:off x="3807" y="647"/>
                <a:ext cx="3" cy="10"/>
              </a:xfrm>
              <a:custGeom>
                <a:avLst/>
                <a:gdLst/>
                <a:ahLst/>
                <a:cxnLst>
                  <a:cxn ang="0">
                    <a:pos x="0" y="0"/>
                  </a:cxn>
                  <a:cxn ang="0">
                    <a:pos x="0" y="9"/>
                  </a:cxn>
                  <a:cxn ang="0">
                    <a:pos x="2" y="0"/>
                  </a:cxn>
                  <a:cxn ang="0">
                    <a:pos x="2" y="8"/>
                  </a:cxn>
                  <a:cxn ang="0">
                    <a:pos x="0" y="0"/>
                  </a:cxn>
                </a:cxnLst>
                <a:rect l="0" t="0" r="r" b="b"/>
                <a:pathLst>
                  <a:path w="3" h="10">
                    <a:moveTo>
                      <a:pt x="0" y="0"/>
                    </a:moveTo>
                    <a:lnTo>
                      <a:pt x="0" y="9"/>
                    </a:lnTo>
                    <a:lnTo>
                      <a:pt x="2" y="0"/>
                    </a:lnTo>
                    <a:lnTo>
                      <a:pt x="2" y="8"/>
                    </a:lnTo>
                    <a:lnTo>
                      <a:pt x="0"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25" name="Freeform 841"/>
              <p:cNvSpPr>
                <a:spLocks/>
              </p:cNvSpPr>
              <p:nvPr/>
            </p:nvSpPr>
            <p:spPr bwMode="auto">
              <a:xfrm>
                <a:off x="3789" y="657"/>
                <a:ext cx="14" cy="1"/>
              </a:xfrm>
              <a:custGeom>
                <a:avLst/>
                <a:gdLst/>
                <a:ahLst/>
                <a:cxnLst>
                  <a:cxn ang="0">
                    <a:pos x="12" y="0"/>
                  </a:cxn>
                  <a:cxn ang="0">
                    <a:pos x="13" y="0"/>
                  </a:cxn>
                  <a:cxn ang="0">
                    <a:pos x="0" y="0"/>
                  </a:cxn>
                  <a:cxn ang="0">
                    <a:pos x="1" y="0"/>
                  </a:cxn>
                  <a:cxn ang="0">
                    <a:pos x="12" y="0"/>
                  </a:cxn>
                </a:cxnLst>
                <a:rect l="0" t="0" r="r" b="b"/>
                <a:pathLst>
                  <a:path w="14" h="1">
                    <a:moveTo>
                      <a:pt x="12" y="0"/>
                    </a:moveTo>
                    <a:lnTo>
                      <a:pt x="13" y="0"/>
                    </a:lnTo>
                    <a:lnTo>
                      <a:pt x="0" y="0"/>
                    </a:lnTo>
                    <a:lnTo>
                      <a:pt x="1" y="0"/>
                    </a:lnTo>
                    <a:lnTo>
                      <a:pt x="12"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26" name="Freeform 842"/>
              <p:cNvSpPr>
                <a:spLocks/>
              </p:cNvSpPr>
              <p:nvPr/>
            </p:nvSpPr>
            <p:spPr bwMode="auto">
              <a:xfrm>
                <a:off x="3792" y="659"/>
                <a:ext cx="9" cy="5"/>
              </a:xfrm>
              <a:custGeom>
                <a:avLst/>
                <a:gdLst/>
                <a:ahLst/>
                <a:cxnLst>
                  <a:cxn ang="0">
                    <a:pos x="8" y="4"/>
                  </a:cxn>
                  <a:cxn ang="0">
                    <a:pos x="7" y="0"/>
                  </a:cxn>
                  <a:cxn ang="0">
                    <a:pos x="1" y="0"/>
                  </a:cxn>
                  <a:cxn ang="0">
                    <a:pos x="0" y="4"/>
                  </a:cxn>
                  <a:cxn ang="0">
                    <a:pos x="8" y="4"/>
                  </a:cxn>
                </a:cxnLst>
                <a:rect l="0" t="0" r="r" b="b"/>
                <a:pathLst>
                  <a:path w="9" h="5">
                    <a:moveTo>
                      <a:pt x="8" y="4"/>
                    </a:moveTo>
                    <a:lnTo>
                      <a:pt x="7" y="0"/>
                    </a:lnTo>
                    <a:lnTo>
                      <a:pt x="1" y="0"/>
                    </a:lnTo>
                    <a:lnTo>
                      <a:pt x="0" y="4"/>
                    </a:lnTo>
                    <a:lnTo>
                      <a:pt x="8" y="4"/>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27" name="Line 843"/>
              <p:cNvSpPr>
                <a:spLocks noChangeShapeType="1"/>
              </p:cNvSpPr>
              <p:nvPr/>
            </p:nvSpPr>
            <p:spPr bwMode="auto">
              <a:xfrm>
                <a:off x="3793" y="660"/>
                <a:ext cx="8" cy="0"/>
              </a:xfrm>
              <a:prstGeom prst="line">
                <a:avLst/>
              </a:prstGeom>
              <a:noFill/>
              <a:ln w="12700">
                <a:noFill/>
                <a:round/>
                <a:headEnd/>
                <a:tailEnd/>
              </a:ln>
              <a:effectLst/>
            </p:spPr>
            <p:txBody>
              <a:bodyPr wrap="none" anchor="ctr"/>
              <a:lstStyle/>
              <a:p>
                <a:endParaRPr lang="en-US"/>
              </a:p>
            </p:txBody>
          </p:sp>
          <p:sp>
            <p:nvSpPr>
              <p:cNvPr id="324428" name="Line 844"/>
              <p:cNvSpPr>
                <a:spLocks noChangeShapeType="1"/>
              </p:cNvSpPr>
              <p:nvPr/>
            </p:nvSpPr>
            <p:spPr bwMode="auto">
              <a:xfrm>
                <a:off x="3797" y="660"/>
                <a:ext cx="0" cy="0"/>
              </a:xfrm>
              <a:prstGeom prst="line">
                <a:avLst/>
              </a:prstGeom>
              <a:noFill/>
              <a:ln w="12700">
                <a:solidFill>
                  <a:srgbClr val="000000"/>
                </a:solidFill>
                <a:round/>
                <a:headEnd/>
                <a:tailEnd/>
              </a:ln>
              <a:effectLst/>
            </p:spPr>
            <p:txBody>
              <a:bodyPr wrap="none" anchor="ctr"/>
              <a:lstStyle/>
              <a:p>
                <a:endParaRPr lang="en-US"/>
              </a:p>
            </p:txBody>
          </p:sp>
          <p:sp>
            <p:nvSpPr>
              <p:cNvPr id="324429" name="Line 845"/>
              <p:cNvSpPr>
                <a:spLocks noChangeShapeType="1"/>
              </p:cNvSpPr>
              <p:nvPr/>
            </p:nvSpPr>
            <p:spPr bwMode="auto">
              <a:xfrm>
                <a:off x="3793" y="662"/>
                <a:ext cx="8" cy="0"/>
              </a:xfrm>
              <a:prstGeom prst="line">
                <a:avLst/>
              </a:prstGeom>
              <a:noFill/>
              <a:ln w="12700">
                <a:noFill/>
                <a:round/>
                <a:headEnd/>
                <a:tailEnd/>
              </a:ln>
              <a:effectLst/>
            </p:spPr>
            <p:txBody>
              <a:bodyPr wrap="none" anchor="ctr"/>
              <a:lstStyle/>
              <a:p>
                <a:endParaRPr lang="en-US"/>
              </a:p>
            </p:txBody>
          </p:sp>
          <p:sp>
            <p:nvSpPr>
              <p:cNvPr id="324430" name="Line 846"/>
              <p:cNvSpPr>
                <a:spLocks noChangeShapeType="1"/>
              </p:cNvSpPr>
              <p:nvPr/>
            </p:nvSpPr>
            <p:spPr bwMode="auto">
              <a:xfrm>
                <a:off x="3797" y="662"/>
                <a:ext cx="0" cy="0"/>
              </a:xfrm>
              <a:prstGeom prst="line">
                <a:avLst/>
              </a:prstGeom>
              <a:noFill/>
              <a:ln w="12700">
                <a:solidFill>
                  <a:srgbClr val="000000"/>
                </a:solidFill>
                <a:round/>
                <a:headEnd/>
                <a:tailEnd/>
              </a:ln>
              <a:effectLst/>
            </p:spPr>
            <p:txBody>
              <a:bodyPr wrap="none" anchor="ctr"/>
              <a:lstStyle/>
              <a:p>
                <a:endParaRPr lang="en-US"/>
              </a:p>
            </p:txBody>
          </p:sp>
          <p:sp>
            <p:nvSpPr>
              <p:cNvPr id="324431" name="Freeform 847"/>
              <p:cNvSpPr>
                <a:spLocks/>
              </p:cNvSpPr>
              <p:nvPr/>
            </p:nvSpPr>
            <p:spPr bwMode="auto">
              <a:xfrm>
                <a:off x="3739" y="631"/>
                <a:ext cx="22" cy="48"/>
              </a:xfrm>
              <a:custGeom>
                <a:avLst/>
                <a:gdLst/>
                <a:ahLst/>
                <a:cxnLst>
                  <a:cxn ang="0">
                    <a:pos x="8" y="0"/>
                  </a:cxn>
                  <a:cxn ang="0">
                    <a:pos x="1" y="6"/>
                  </a:cxn>
                  <a:cxn ang="0">
                    <a:pos x="12" y="12"/>
                  </a:cxn>
                  <a:cxn ang="0">
                    <a:pos x="1" y="20"/>
                  </a:cxn>
                  <a:cxn ang="0">
                    <a:pos x="17" y="28"/>
                  </a:cxn>
                  <a:cxn ang="0">
                    <a:pos x="1" y="38"/>
                  </a:cxn>
                  <a:cxn ang="0">
                    <a:pos x="21" y="47"/>
                  </a:cxn>
                  <a:cxn ang="0">
                    <a:pos x="0" y="47"/>
                  </a:cxn>
                </a:cxnLst>
                <a:rect l="0" t="0" r="r" b="b"/>
                <a:pathLst>
                  <a:path w="22" h="48">
                    <a:moveTo>
                      <a:pt x="8" y="0"/>
                    </a:moveTo>
                    <a:lnTo>
                      <a:pt x="1" y="6"/>
                    </a:lnTo>
                    <a:lnTo>
                      <a:pt x="12" y="12"/>
                    </a:lnTo>
                    <a:lnTo>
                      <a:pt x="1" y="20"/>
                    </a:lnTo>
                    <a:lnTo>
                      <a:pt x="17" y="28"/>
                    </a:lnTo>
                    <a:lnTo>
                      <a:pt x="1" y="38"/>
                    </a:lnTo>
                    <a:lnTo>
                      <a:pt x="21" y="47"/>
                    </a:lnTo>
                    <a:lnTo>
                      <a:pt x="0" y="47"/>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32" name="Freeform 848"/>
              <p:cNvSpPr>
                <a:spLocks/>
              </p:cNvSpPr>
              <p:nvPr/>
            </p:nvSpPr>
            <p:spPr bwMode="auto">
              <a:xfrm>
                <a:off x="3739" y="631"/>
                <a:ext cx="29" cy="80"/>
              </a:xfrm>
              <a:custGeom>
                <a:avLst/>
                <a:gdLst/>
                <a:ahLst/>
                <a:cxnLst>
                  <a:cxn ang="0">
                    <a:pos x="21" y="48"/>
                  </a:cxn>
                  <a:cxn ang="0">
                    <a:pos x="0" y="57"/>
                  </a:cxn>
                  <a:cxn ang="0">
                    <a:pos x="26" y="68"/>
                  </a:cxn>
                  <a:cxn ang="0">
                    <a:pos x="0" y="79"/>
                  </a:cxn>
                  <a:cxn ang="0">
                    <a:pos x="0" y="0"/>
                  </a:cxn>
                  <a:cxn ang="0">
                    <a:pos x="10" y="0"/>
                  </a:cxn>
                  <a:cxn ang="0">
                    <a:pos x="28" y="78"/>
                  </a:cxn>
                </a:cxnLst>
                <a:rect l="0" t="0" r="r" b="b"/>
                <a:pathLst>
                  <a:path w="29" h="80">
                    <a:moveTo>
                      <a:pt x="21" y="48"/>
                    </a:moveTo>
                    <a:lnTo>
                      <a:pt x="0" y="57"/>
                    </a:lnTo>
                    <a:lnTo>
                      <a:pt x="26" y="68"/>
                    </a:lnTo>
                    <a:lnTo>
                      <a:pt x="0" y="79"/>
                    </a:lnTo>
                    <a:lnTo>
                      <a:pt x="0" y="0"/>
                    </a:lnTo>
                    <a:lnTo>
                      <a:pt x="10" y="0"/>
                    </a:lnTo>
                    <a:lnTo>
                      <a:pt x="28" y="78"/>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33" name="Line 849"/>
              <p:cNvSpPr>
                <a:spLocks noChangeShapeType="1"/>
              </p:cNvSpPr>
              <p:nvPr/>
            </p:nvSpPr>
            <p:spPr bwMode="auto">
              <a:xfrm>
                <a:off x="3743" y="688"/>
                <a:ext cx="15" cy="0"/>
              </a:xfrm>
              <a:prstGeom prst="line">
                <a:avLst/>
              </a:prstGeom>
              <a:noFill/>
              <a:ln w="12700">
                <a:solidFill>
                  <a:srgbClr val="000000"/>
                </a:solidFill>
                <a:round/>
                <a:headEnd/>
                <a:tailEnd/>
              </a:ln>
              <a:effectLst/>
            </p:spPr>
            <p:txBody>
              <a:bodyPr wrap="none" anchor="ctr"/>
              <a:lstStyle/>
              <a:p>
                <a:endParaRPr lang="en-US"/>
              </a:p>
            </p:txBody>
          </p:sp>
          <p:sp>
            <p:nvSpPr>
              <p:cNvPr id="324434" name="Freeform 850"/>
              <p:cNvSpPr>
                <a:spLocks/>
              </p:cNvSpPr>
              <p:nvPr/>
            </p:nvSpPr>
            <p:spPr bwMode="auto">
              <a:xfrm>
                <a:off x="3732" y="653"/>
                <a:ext cx="25" cy="7"/>
              </a:xfrm>
              <a:custGeom>
                <a:avLst/>
                <a:gdLst/>
                <a:ahLst/>
                <a:cxnLst>
                  <a:cxn ang="0">
                    <a:pos x="24" y="6"/>
                  </a:cxn>
                  <a:cxn ang="0">
                    <a:pos x="7" y="6"/>
                  </a:cxn>
                  <a:cxn ang="0">
                    <a:pos x="0" y="0"/>
                  </a:cxn>
                </a:cxnLst>
                <a:rect l="0" t="0" r="r" b="b"/>
                <a:pathLst>
                  <a:path w="25" h="7">
                    <a:moveTo>
                      <a:pt x="24" y="6"/>
                    </a:moveTo>
                    <a:lnTo>
                      <a:pt x="7" y="6"/>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35" name="Freeform 851"/>
              <p:cNvSpPr>
                <a:spLocks/>
              </p:cNvSpPr>
              <p:nvPr/>
            </p:nvSpPr>
            <p:spPr bwMode="auto">
              <a:xfrm>
                <a:off x="3731" y="631"/>
                <a:ext cx="26" cy="8"/>
              </a:xfrm>
              <a:custGeom>
                <a:avLst/>
                <a:gdLst/>
                <a:ahLst/>
                <a:cxnLst>
                  <a:cxn ang="0">
                    <a:pos x="0" y="0"/>
                  </a:cxn>
                  <a:cxn ang="0">
                    <a:pos x="8" y="7"/>
                  </a:cxn>
                  <a:cxn ang="0">
                    <a:pos x="19" y="7"/>
                  </a:cxn>
                  <a:cxn ang="0">
                    <a:pos x="25" y="0"/>
                  </a:cxn>
                </a:cxnLst>
                <a:rect l="0" t="0" r="r" b="b"/>
                <a:pathLst>
                  <a:path w="26" h="8">
                    <a:moveTo>
                      <a:pt x="0" y="0"/>
                    </a:moveTo>
                    <a:lnTo>
                      <a:pt x="8" y="7"/>
                    </a:lnTo>
                    <a:lnTo>
                      <a:pt x="19" y="7"/>
                    </a:lnTo>
                    <a:lnTo>
                      <a:pt x="25"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36" name="Line 852"/>
              <p:cNvSpPr>
                <a:spLocks noChangeShapeType="1"/>
              </p:cNvSpPr>
              <p:nvPr/>
            </p:nvSpPr>
            <p:spPr bwMode="auto">
              <a:xfrm>
                <a:off x="3734" y="655"/>
                <a:ext cx="5" cy="0"/>
              </a:xfrm>
              <a:prstGeom prst="line">
                <a:avLst/>
              </a:prstGeom>
              <a:noFill/>
              <a:ln w="12700">
                <a:noFill/>
                <a:round/>
                <a:headEnd/>
                <a:tailEnd/>
              </a:ln>
              <a:effectLst/>
            </p:spPr>
            <p:txBody>
              <a:bodyPr wrap="none" anchor="ctr"/>
              <a:lstStyle/>
              <a:p>
                <a:endParaRPr lang="en-US"/>
              </a:p>
            </p:txBody>
          </p:sp>
          <p:sp>
            <p:nvSpPr>
              <p:cNvPr id="324437" name="Line 853"/>
              <p:cNvSpPr>
                <a:spLocks noChangeShapeType="1"/>
              </p:cNvSpPr>
              <p:nvPr/>
            </p:nvSpPr>
            <p:spPr bwMode="auto">
              <a:xfrm>
                <a:off x="3734" y="655"/>
                <a:ext cx="5" cy="0"/>
              </a:xfrm>
              <a:prstGeom prst="line">
                <a:avLst/>
              </a:prstGeom>
              <a:noFill/>
              <a:ln w="12700">
                <a:solidFill>
                  <a:srgbClr val="000000"/>
                </a:solidFill>
                <a:round/>
                <a:headEnd/>
                <a:tailEnd/>
              </a:ln>
              <a:effectLst/>
            </p:spPr>
            <p:txBody>
              <a:bodyPr wrap="none" anchor="ctr"/>
              <a:lstStyle/>
              <a:p>
                <a:endParaRPr lang="en-US"/>
              </a:p>
            </p:txBody>
          </p:sp>
          <p:sp>
            <p:nvSpPr>
              <p:cNvPr id="324438" name="Line 854"/>
              <p:cNvSpPr>
                <a:spLocks noChangeShapeType="1"/>
              </p:cNvSpPr>
              <p:nvPr/>
            </p:nvSpPr>
            <p:spPr bwMode="auto">
              <a:xfrm flipV="1">
                <a:off x="3743" y="607"/>
                <a:ext cx="0" cy="23"/>
              </a:xfrm>
              <a:prstGeom prst="line">
                <a:avLst/>
              </a:prstGeom>
              <a:noFill/>
              <a:ln w="12700">
                <a:noFill/>
                <a:round/>
                <a:headEnd/>
                <a:tailEnd/>
              </a:ln>
              <a:effectLst/>
            </p:spPr>
            <p:txBody>
              <a:bodyPr wrap="none" anchor="ctr"/>
              <a:lstStyle/>
              <a:p>
                <a:endParaRPr lang="en-US"/>
              </a:p>
            </p:txBody>
          </p:sp>
          <p:sp>
            <p:nvSpPr>
              <p:cNvPr id="324439" name="Line 855"/>
              <p:cNvSpPr>
                <a:spLocks noChangeShapeType="1"/>
              </p:cNvSpPr>
              <p:nvPr/>
            </p:nvSpPr>
            <p:spPr bwMode="auto">
              <a:xfrm flipV="1">
                <a:off x="3743" y="603"/>
                <a:ext cx="0" cy="31"/>
              </a:xfrm>
              <a:prstGeom prst="line">
                <a:avLst/>
              </a:prstGeom>
              <a:noFill/>
              <a:ln w="12700">
                <a:solidFill>
                  <a:srgbClr val="000000"/>
                </a:solidFill>
                <a:round/>
                <a:headEnd/>
                <a:tailEnd/>
              </a:ln>
              <a:effectLst/>
            </p:spPr>
            <p:txBody>
              <a:bodyPr wrap="none" anchor="ctr"/>
              <a:lstStyle/>
              <a:p>
                <a:endParaRPr lang="en-US"/>
              </a:p>
            </p:txBody>
          </p:sp>
          <p:sp>
            <p:nvSpPr>
              <p:cNvPr id="324440" name="Line 856"/>
              <p:cNvSpPr>
                <a:spLocks noChangeShapeType="1"/>
              </p:cNvSpPr>
              <p:nvPr/>
            </p:nvSpPr>
            <p:spPr bwMode="auto">
              <a:xfrm>
                <a:off x="3741" y="607"/>
                <a:ext cx="4" cy="0"/>
              </a:xfrm>
              <a:prstGeom prst="line">
                <a:avLst/>
              </a:prstGeom>
              <a:noFill/>
              <a:ln w="12700">
                <a:solidFill>
                  <a:srgbClr val="000000"/>
                </a:solidFill>
                <a:round/>
                <a:headEnd/>
                <a:tailEnd/>
              </a:ln>
              <a:effectLst/>
            </p:spPr>
            <p:txBody>
              <a:bodyPr wrap="none" anchor="ctr"/>
              <a:lstStyle/>
              <a:p>
                <a:endParaRPr lang="en-US"/>
              </a:p>
            </p:txBody>
          </p:sp>
          <p:sp>
            <p:nvSpPr>
              <p:cNvPr id="324441" name="Freeform 857"/>
              <p:cNvSpPr>
                <a:spLocks/>
              </p:cNvSpPr>
              <p:nvPr/>
            </p:nvSpPr>
            <p:spPr bwMode="auto">
              <a:xfrm>
                <a:off x="3741" y="611"/>
                <a:ext cx="5" cy="4"/>
              </a:xfrm>
              <a:custGeom>
                <a:avLst/>
                <a:gdLst/>
                <a:ahLst/>
                <a:cxnLst>
                  <a:cxn ang="0">
                    <a:pos x="4" y="0"/>
                  </a:cxn>
                  <a:cxn ang="0">
                    <a:pos x="0" y="0"/>
                  </a:cxn>
                  <a:cxn ang="0">
                    <a:pos x="2" y="3"/>
                  </a:cxn>
                  <a:cxn ang="0">
                    <a:pos x="4" y="0"/>
                  </a:cxn>
                </a:cxnLst>
                <a:rect l="0" t="0" r="r" b="b"/>
                <a:pathLst>
                  <a:path w="5" h="4">
                    <a:moveTo>
                      <a:pt x="4" y="0"/>
                    </a:moveTo>
                    <a:lnTo>
                      <a:pt x="0" y="0"/>
                    </a:lnTo>
                    <a:lnTo>
                      <a:pt x="2" y="3"/>
                    </a:lnTo>
                    <a:lnTo>
                      <a:pt x="4"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42" name="Freeform 858"/>
              <p:cNvSpPr>
                <a:spLocks/>
              </p:cNvSpPr>
              <p:nvPr/>
            </p:nvSpPr>
            <p:spPr bwMode="auto">
              <a:xfrm>
                <a:off x="3741" y="620"/>
                <a:ext cx="5" cy="4"/>
              </a:xfrm>
              <a:custGeom>
                <a:avLst/>
                <a:gdLst/>
                <a:ahLst/>
                <a:cxnLst>
                  <a:cxn ang="0">
                    <a:pos x="4" y="0"/>
                  </a:cxn>
                  <a:cxn ang="0">
                    <a:pos x="0" y="0"/>
                  </a:cxn>
                  <a:cxn ang="0">
                    <a:pos x="2" y="3"/>
                  </a:cxn>
                  <a:cxn ang="0">
                    <a:pos x="4" y="0"/>
                  </a:cxn>
                </a:cxnLst>
                <a:rect l="0" t="0" r="r" b="b"/>
                <a:pathLst>
                  <a:path w="5" h="4">
                    <a:moveTo>
                      <a:pt x="4" y="0"/>
                    </a:moveTo>
                    <a:lnTo>
                      <a:pt x="0" y="0"/>
                    </a:lnTo>
                    <a:lnTo>
                      <a:pt x="2" y="3"/>
                    </a:lnTo>
                    <a:lnTo>
                      <a:pt x="4"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43" name="Freeform 859"/>
              <p:cNvSpPr>
                <a:spLocks/>
              </p:cNvSpPr>
              <p:nvPr/>
            </p:nvSpPr>
            <p:spPr bwMode="auto">
              <a:xfrm>
                <a:off x="3755" y="626"/>
                <a:ext cx="3" cy="3"/>
              </a:xfrm>
              <a:custGeom>
                <a:avLst/>
                <a:gdLst/>
                <a:ahLst/>
                <a:cxnLst>
                  <a:cxn ang="0">
                    <a:pos x="2" y="2"/>
                  </a:cxn>
                  <a:cxn ang="0">
                    <a:pos x="2" y="0"/>
                  </a:cxn>
                  <a:cxn ang="0">
                    <a:pos x="0" y="0"/>
                  </a:cxn>
                  <a:cxn ang="0">
                    <a:pos x="0" y="2"/>
                  </a:cxn>
                  <a:cxn ang="0">
                    <a:pos x="2" y="2"/>
                  </a:cxn>
                </a:cxnLst>
                <a:rect l="0" t="0" r="r" b="b"/>
                <a:pathLst>
                  <a:path w="3" h="3">
                    <a:moveTo>
                      <a:pt x="2" y="2"/>
                    </a:moveTo>
                    <a:lnTo>
                      <a:pt x="2" y="0"/>
                    </a:lnTo>
                    <a:lnTo>
                      <a:pt x="0" y="0"/>
                    </a:lnTo>
                    <a:lnTo>
                      <a:pt x="0" y="2"/>
                    </a:lnTo>
                    <a:lnTo>
                      <a:pt x="2" y="2"/>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44" name="Freeform 860"/>
              <p:cNvSpPr>
                <a:spLocks/>
              </p:cNvSpPr>
              <p:nvPr/>
            </p:nvSpPr>
            <p:spPr bwMode="auto">
              <a:xfrm>
                <a:off x="3755" y="626"/>
                <a:ext cx="4" cy="4"/>
              </a:xfrm>
              <a:custGeom>
                <a:avLst/>
                <a:gdLst/>
                <a:ahLst/>
                <a:cxnLst>
                  <a:cxn ang="0">
                    <a:pos x="3" y="3"/>
                  </a:cxn>
                  <a:cxn ang="0">
                    <a:pos x="2" y="0"/>
                  </a:cxn>
                  <a:cxn ang="0">
                    <a:pos x="1" y="0"/>
                  </a:cxn>
                  <a:cxn ang="0">
                    <a:pos x="0" y="3"/>
                  </a:cxn>
                  <a:cxn ang="0">
                    <a:pos x="3" y="3"/>
                  </a:cxn>
                </a:cxnLst>
                <a:rect l="0" t="0" r="r" b="b"/>
                <a:pathLst>
                  <a:path w="4" h="4">
                    <a:moveTo>
                      <a:pt x="3" y="3"/>
                    </a:moveTo>
                    <a:lnTo>
                      <a:pt x="2" y="0"/>
                    </a:lnTo>
                    <a:lnTo>
                      <a:pt x="1" y="0"/>
                    </a:lnTo>
                    <a:lnTo>
                      <a:pt x="0" y="3"/>
                    </a:lnTo>
                    <a:lnTo>
                      <a:pt x="3" y="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45" name="Freeform 861"/>
              <p:cNvSpPr>
                <a:spLocks/>
              </p:cNvSpPr>
              <p:nvPr/>
            </p:nvSpPr>
            <p:spPr bwMode="auto">
              <a:xfrm>
                <a:off x="3752" y="625"/>
                <a:ext cx="9" cy="1"/>
              </a:xfrm>
              <a:custGeom>
                <a:avLst/>
                <a:gdLst/>
                <a:ahLst/>
                <a:cxnLst>
                  <a:cxn ang="0">
                    <a:pos x="8" y="0"/>
                  </a:cxn>
                  <a:cxn ang="0">
                    <a:pos x="8" y="0"/>
                  </a:cxn>
                  <a:cxn ang="0">
                    <a:pos x="0" y="0"/>
                  </a:cxn>
                  <a:cxn ang="0">
                    <a:pos x="0" y="0"/>
                  </a:cxn>
                  <a:cxn ang="0">
                    <a:pos x="8" y="0"/>
                  </a:cxn>
                </a:cxnLst>
                <a:rect l="0" t="0" r="r" b="b"/>
                <a:pathLst>
                  <a:path w="9" h="1">
                    <a:moveTo>
                      <a:pt x="8" y="0"/>
                    </a:moveTo>
                    <a:lnTo>
                      <a:pt x="8" y="0"/>
                    </a:lnTo>
                    <a:lnTo>
                      <a:pt x="0" y="0"/>
                    </a:lnTo>
                    <a:lnTo>
                      <a:pt x="0" y="0"/>
                    </a:lnTo>
                    <a:lnTo>
                      <a:pt x="8" y="0"/>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46" name="Freeform 862"/>
              <p:cNvSpPr>
                <a:spLocks/>
              </p:cNvSpPr>
              <p:nvPr/>
            </p:nvSpPr>
            <p:spPr bwMode="auto">
              <a:xfrm>
                <a:off x="3752" y="625"/>
                <a:ext cx="10" cy="2"/>
              </a:xfrm>
              <a:custGeom>
                <a:avLst/>
                <a:gdLst/>
                <a:ahLst/>
                <a:cxnLst>
                  <a:cxn ang="0">
                    <a:pos x="9" y="1"/>
                  </a:cxn>
                  <a:cxn ang="0">
                    <a:pos x="9" y="0"/>
                  </a:cxn>
                  <a:cxn ang="0">
                    <a:pos x="0" y="0"/>
                  </a:cxn>
                  <a:cxn ang="0">
                    <a:pos x="0" y="1"/>
                  </a:cxn>
                  <a:cxn ang="0">
                    <a:pos x="9" y="1"/>
                  </a:cxn>
                </a:cxnLst>
                <a:rect l="0" t="0" r="r" b="b"/>
                <a:pathLst>
                  <a:path w="10" h="2">
                    <a:moveTo>
                      <a:pt x="9" y="1"/>
                    </a:moveTo>
                    <a:lnTo>
                      <a:pt x="9" y="0"/>
                    </a:lnTo>
                    <a:lnTo>
                      <a:pt x="0" y="0"/>
                    </a:lnTo>
                    <a:lnTo>
                      <a:pt x="0" y="1"/>
                    </a:lnTo>
                    <a:lnTo>
                      <a:pt x="9" y="1"/>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47" name="Freeform 863"/>
              <p:cNvSpPr>
                <a:spLocks/>
              </p:cNvSpPr>
              <p:nvPr/>
            </p:nvSpPr>
            <p:spPr bwMode="auto">
              <a:xfrm>
                <a:off x="3759" y="623"/>
                <a:ext cx="6" cy="2"/>
              </a:xfrm>
              <a:custGeom>
                <a:avLst/>
                <a:gdLst/>
                <a:ahLst/>
                <a:cxnLst>
                  <a:cxn ang="0">
                    <a:pos x="5" y="0"/>
                  </a:cxn>
                  <a:cxn ang="0">
                    <a:pos x="4" y="1"/>
                  </a:cxn>
                  <a:cxn ang="0">
                    <a:pos x="0" y="1"/>
                  </a:cxn>
                  <a:cxn ang="0">
                    <a:pos x="0" y="0"/>
                  </a:cxn>
                </a:cxnLst>
                <a:rect l="0" t="0" r="r" b="b"/>
                <a:pathLst>
                  <a:path w="6" h="2">
                    <a:moveTo>
                      <a:pt x="5" y="0"/>
                    </a:moveTo>
                    <a:lnTo>
                      <a:pt x="4" y="1"/>
                    </a:lnTo>
                    <a:lnTo>
                      <a:pt x="0" y="1"/>
                    </a:lnTo>
                    <a:lnTo>
                      <a:pt x="0" y="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48" name="Line 864"/>
              <p:cNvSpPr>
                <a:spLocks noChangeShapeType="1"/>
              </p:cNvSpPr>
              <p:nvPr/>
            </p:nvSpPr>
            <p:spPr bwMode="auto">
              <a:xfrm>
                <a:off x="3762" y="624"/>
                <a:ext cx="0" cy="6"/>
              </a:xfrm>
              <a:prstGeom prst="line">
                <a:avLst/>
              </a:prstGeom>
              <a:noFill/>
              <a:ln w="12700">
                <a:solidFill>
                  <a:srgbClr val="000000"/>
                </a:solidFill>
                <a:round/>
                <a:headEnd/>
                <a:tailEnd/>
              </a:ln>
              <a:effectLst/>
            </p:spPr>
            <p:txBody>
              <a:bodyPr wrap="none" anchor="ctr"/>
              <a:lstStyle/>
              <a:p>
                <a:endParaRPr lang="en-US"/>
              </a:p>
            </p:txBody>
          </p:sp>
          <p:sp>
            <p:nvSpPr>
              <p:cNvPr id="324449" name="Freeform 865"/>
              <p:cNvSpPr>
                <a:spLocks/>
              </p:cNvSpPr>
              <p:nvPr/>
            </p:nvSpPr>
            <p:spPr bwMode="auto">
              <a:xfrm>
                <a:off x="3830" y="682"/>
                <a:ext cx="12" cy="14"/>
              </a:xfrm>
              <a:custGeom>
                <a:avLst/>
                <a:gdLst/>
                <a:ahLst/>
                <a:cxnLst>
                  <a:cxn ang="0">
                    <a:pos x="11" y="13"/>
                  </a:cxn>
                  <a:cxn ang="0">
                    <a:pos x="9" y="0"/>
                  </a:cxn>
                  <a:cxn ang="0">
                    <a:pos x="2" y="0"/>
                  </a:cxn>
                  <a:cxn ang="0">
                    <a:pos x="0" y="13"/>
                  </a:cxn>
                </a:cxnLst>
                <a:rect l="0" t="0" r="r" b="b"/>
                <a:pathLst>
                  <a:path w="12" h="14">
                    <a:moveTo>
                      <a:pt x="11" y="13"/>
                    </a:moveTo>
                    <a:lnTo>
                      <a:pt x="9" y="0"/>
                    </a:lnTo>
                    <a:lnTo>
                      <a:pt x="2" y="0"/>
                    </a:lnTo>
                    <a:lnTo>
                      <a:pt x="0" y="1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50" name="Line 866"/>
              <p:cNvSpPr>
                <a:spLocks noChangeShapeType="1"/>
              </p:cNvSpPr>
              <p:nvPr/>
            </p:nvSpPr>
            <p:spPr bwMode="auto">
              <a:xfrm>
                <a:off x="3707" y="704"/>
                <a:ext cx="21" cy="0"/>
              </a:xfrm>
              <a:prstGeom prst="line">
                <a:avLst/>
              </a:prstGeom>
              <a:noFill/>
              <a:ln w="12700">
                <a:noFill/>
                <a:round/>
                <a:headEnd/>
                <a:tailEnd/>
              </a:ln>
              <a:effectLst/>
            </p:spPr>
            <p:txBody>
              <a:bodyPr wrap="none" anchor="ctr"/>
              <a:lstStyle/>
              <a:p>
                <a:endParaRPr lang="en-US"/>
              </a:p>
            </p:txBody>
          </p:sp>
          <p:sp>
            <p:nvSpPr>
              <p:cNvPr id="324451" name="Line 867"/>
              <p:cNvSpPr>
                <a:spLocks noChangeShapeType="1"/>
              </p:cNvSpPr>
              <p:nvPr/>
            </p:nvSpPr>
            <p:spPr bwMode="auto">
              <a:xfrm>
                <a:off x="3711" y="704"/>
                <a:ext cx="13" cy="0"/>
              </a:xfrm>
              <a:prstGeom prst="line">
                <a:avLst/>
              </a:prstGeom>
              <a:noFill/>
              <a:ln w="12700">
                <a:solidFill>
                  <a:srgbClr val="000000"/>
                </a:solidFill>
                <a:round/>
                <a:headEnd/>
                <a:tailEnd/>
              </a:ln>
              <a:effectLst/>
            </p:spPr>
            <p:txBody>
              <a:bodyPr wrap="none" anchor="ctr"/>
              <a:lstStyle/>
              <a:p>
                <a:endParaRPr lang="en-US"/>
              </a:p>
            </p:txBody>
          </p:sp>
          <p:sp>
            <p:nvSpPr>
              <p:cNvPr id="324452" name="Freeform 868"/>
              <p:cNvSpPr>
                <a:spLocks/>
              </p:cNvSpPr>
              <p:nvPr/>
            </p:nvSpPr>
            <p:spPr bwMode="auto">
              <a:xfrm>
                <a:off x="3790" y="665"/>
                <a:ext cx="16" cy="44"/>
              </a:xfrm>
              <a:custGeom>
                <a:avLst/>
                <a:gdLst/>
                <a:ahLst/>
                <a:cxnLst>
                  <a:cxn ang="0">
                    <a:pos x="15" y="43"/>
                  </a:cxn>
                  <a:cxn ang="0">
                    <a:pos x="13" y="0"/>
                  </a:cxn>
                  <a:cxn ang="0">
                    <a:pos x="2" y="0"/>
                  </a:cxn>
                  <a:cxn ang="0">
                    <a:pos x="0" y="43"/>
                  </a:cxn>
                </a:cxnLst>
                <a:rect l="0" t="0" r="r" b="b"/>
                <a:pathLst>
                  <a:path w="16" h="44">
                    <a:moveTo>
                      <a:pt x="15" y="43"/>
                    </a:moveTo>
                    <a:lnTo>
                      <a:pt x="13" y="0"/>
                    </a:lnTo>
                    <a:lnTo>
                      <a:pt x="2" y="0"/>
                    </a:lnTo>
                    <a:lnTo>
                      <a:pt x="0" y="43"/>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53" name="Freeform 869"/>
              <p:cNvSpPr>
                <a:spLocks/>
              </p:cNvSpPr>
              <p:nvPr/>
            </p:nvSpPr>
            <p:spPr bwMode="auto">
              <a:xfrm>
                <a:off x="3812" y="665"/>
                <a:ext cx="1" cy="10"/>
              </a:xfrm>
              <a:custGeom>
                <a:avLst/>
                <a:gdLst/>
                <a:ahLst/>
                <a:cxnLst>
                  <a:cxn ang="0">
                    <a:pos x="0" y="9"/>
                  </a:cxn>
                  <a:cxn ang="0">
                    <a:pos x="0" y="0"/>
                  </a:cxn>
                  <a:cxn ang="0">
                    <a:pos x="0" y="0"/>
                  </a:cxn>
                  <a:cxn ang="0">
                    <a:pos x="0" y="9"/>
                  </a:cxn>
                  <a:cxn ang="0">
                    <a:pos x="0" y="9"/>
                  </a:cxn>
                </a:cxnLst>
                <a:rect l="0" t="0" r="r" b="b"/>
                <a:pathLst>
                  <a:path w="1" h="10">
                    <a:moveTo>
                      <a:pt x="0" y="9"/>
                    </a:moveTo>
                    <a:lnTo>
                      <a:pt x="0" y="0"/>
                    </a:lnTo>
                    <a:lnTo>
                      <a:pt x="0" y="0"/>
                    </a:lnTo>
                    <a:lnTo>
                      <a:pt x="0" y="9"/>
                    </a:lnTo>
                    <a:lnTo>
                      <a:pt x="0" y="9"/>
                    </a:lnTo>
                  </a:path>
                </a:pathLst>
              </a:custGeom>
              <a:solidFill>
                <a:schemeClr val="tx1"/>
              </a:solidFill>
              <a:ln w="12700" cap="rnd" cmpd="sng">
                <a:noFill/>
                <a:prstDash val="solid"/>
                <a:round/>
                <a:headEnd type="none" w="med" len="med"/>
                <a:tailEnd type="none" w="med" len="med"/>
              </a:ln>
              <a:effectLst/>
            </p:spPr>
            <p:txBody>
              <a:bodyPr/>
              <a:lstStyle/>
              <a:p>
                <a:endParaRPr lang="en-US"/>
              </a:p>
            </p:txBody>
          </p:sp>
          <p:sp>
            <p:nvSpPr>
              <p:cNvPr id="324454" name="Freeform 870"/>
              <p:cNvSpPr>
                <a:spLocks/>
              </p:cNvSpPr>
              <p:nvPr/>
            </p:nvSpPr>
            <p:spPr bwMode="auto">
              <a:xfrm>
                <a:off x="3812" y="665"/>
                <a:ext cx="2" cy="11"/>
              </a:xfrm>
              <a:custGeom>
                <a:avLst/>
                <a:gdLst/>
                <a:ahLst/>
                <a:cxnLst>
                  <a:cxn ang="0">
                    <a:pos x="1" y="10"/>
                  </a:cxn>
                  <a:cxn ang="0">
                    <a:pos x="1" y="0"/>
                  </a:cxn>
                  <a:cxn ang="0">
                    <a:pos x="0" y="0"/>
                  </a:cxn>
                  <a:cxn ang="0">
                    <a:pos x="0" y="10"/>
                  </a:cxn>
                  <a:cxn ang="0">
                    <a:pos x="1" y="10"/>
                  </a:cxn>
                </a:cxnLst>
                <a:rect l="0" t="0" r="r" b="b"/>
                <a:pathLst>
                  <a:path w="2" h="11">
                    <a:moveTo>
                      <a:pt x="1" y="10"/>
                    </a:moveTo>
                    <a:lnTo>
                      <a:pt x="1" y="0"/>
                    </a:lnTo>
                    <a:lnTo>
                      <a:pt x="0" y="0"/>
                    </a:lnTo>
                    <a:lnTo>
                      <a:pt x="0" y="10"/>
                    </a:lnTo>
                    <a:lnTo>
                      <a:pt x="1" y="10"/>
                    </a:lnTo>
                  </a:path>
                </a:pathLst>
              </a:custGeom>
              <a:solidFill>
                <a:schemeClr val="tx1"/>
              </a:solidFill>
              <a:ln w="12700" cap="rnd" cmpd="sng">
                <a:solidFill>
                  <a:srgbClr val="000000"/>
                </a:solidFill>
                <a:prstDash val="solid"/>
                <a:round/>
                <a:headEnd type="none" w="med" len="med"/>
                <a:tailEnd type="none" w="med" len="med"/>
              </a:ln>
              <a:effectLst/>
            </p:spPr>
            <p:txBody>
              <a:bodyPr/>
              <a:lstStyle/>
              <a:p>
                <a:endParaRPr lang="en-US"/>
              </a:p>
            </p:txBody>
          </p:sp>
          <p:sp>
            <p:nvSpPr>
              <p:cNvPr id="324455" name="Line 871"/>
              <p:cNvSpPr>
                <a:spLocks noChangeShapeType="1"/>
              </p:cNvSpPr>
              <p:nvPr/>
            </p:nvSpPr>
            <p:spPr bwMode="auto">
              <a:xfrm flipH="1">
                <a:off x="3800" y="669"/>
                <a:ext cx="16" cy="2"/>
              </a:xfrm>
              <a:prstGeom prst="line">
                <a:avLst/>
              </a:prstGeom>
              <a:noFill/>
              <a:ln w="12700">
                <a:solidFill>
                  <a:srgbClr val="000000"/>
                </a:solidFill>
                <a:round/>
                <a:headEnd/>
                <a:tailEnd/>
              </a:ln>
              <a:effectLst/>
            </p:spPr>
            <p:txBody>
              <a:bodyPr wrap="none" anchor="ctr"/>
              <a:lstStyle/>
              <a:p>
                <a:endParaRPr lang="en-US"/>
              </a:p>
            </p:txBody>
          </p:sp>
        </p:grpSp>
        <p:sp>
          <p:nvSpPr>
            <p:cNvPr id="324456" name="Rectangle 872"/>
            <p:cNvSpPr>
              <a:spLocks noChangeArrowheads="1"/>
            </p:cNvSpPr>
            <p:nvPr/>
          </p:nvSpPr>
          <p:spPr bwMode="auto">
            <a:xfrm>
              <a:off x="3569" y="760"/>
              <a:ext cx="312" cy="144"/>
            </a:xfrm>
            <a:prstGeom prst="rect">
              <a:avLst/>
            </a:prstGeom>
            <a:noFill/>
            <a:ln w="12700">
              <a:noFill/>
              <a:miter lim="800000"/>
              <a:headEnd/>
              <a:tailEnd/>
            </a:ln>
            <a:effectLst/>
          </p:spPr>
          <p:txBody>
            <a:bodyPr wrap="none" lIns="90488" tIns="44450" rIns="90488" bIns="44450">
              <a:spAutoFit/>
            </a:bodyPr>
            <a:lstStyle/>
            <a:p>
              <a:pPr>
                <a:lnSpc>
                  <a:spcPct val="90000"/>
                </a:lnSpc>
                <a:spcBef>
                  <a:spcPct val="0"/>
                </a:spcBef>
                <a:buSzTx/>
              </a:pPr>
              <a:r>
                <a:rPr lang="en-US" sz="1000" b="1">
                  <a:solidFill>
                    <a:schemeClr val="tx2"/>
                  </a:solidFill>
                  <a:effectLst>
                    <a:outerShdw blurRad="38100" dist="38100" dir="2700000" algn="tl">
                      <a:srgbClr val="C0C0C0"/>
                    </a:outerShdw>
                  </a:effectLst>
                  <a:cs typeface="Times New Roman" charset="0"/>
                </a:rPr>
                <a:t>Perry </a:t>
              </a:r>
            </a:p>
          </p:txBody>
        </p:sp>
      </p:grpSp>
      <p:grpSp>
        <p:nvGrpSpPr>
          <p:cNvPr id="324457" name="Group 873"/>
          <p:cNvGrpSpPr>
            <a:grpSpLocks/>
          </p:cNvGrpSpPr>
          <p:nvPr/>
        </p:nvGrpSpPr>
        <p:grpSpPr bwMode="auto">
          <a:xfrm>
            <a:off x="7943849" y="1666877"/>
            <a:ext cx="796925" cy="454026"/>
            <a:chOff x="4044" y="1050"/>
            <a:chExt cx="502" cy="286"/>
          </a:xfrm>
        </p:grpSpPr>
        <p:grpSp>
          <p:nvGrpSpPr>
            <p:cNvPr id="324458" name="Group 874"/>
            <p:cNvGrpSpPr>
              <a:grpSpLocks/>
            </p:cNvGrpSpPr>
            <p:nvPr/>
          </p:nvGrpSpPr>
          <p:grpSpPr bwMode="auto">
            <a:xfrm>
              <a:off x="4044" y="1050"/>
              <a:ext cx="502" cy="129"/>
              <a:chOff x="4044" y="1050"/>
              <a:chExt cx="502" cy="129"/>
            </a:xfrm>
          </p:grpSpPr>
          <p:sp>
            <p:nvSpPr>
              <p:cNvPr id="324459" name="Freeform 875"/>
              <p:cNvSpPr>
                <a:spLocks/>
              </p:cNvSpPr>
              <p:nvPr/>
            </p:nvSpPr>
            <p:spPr bwMode="auto">
              <a:xfrm>
                <a:off x="4095" y="1137"/>
                <a:ext cx="182" cy="14"/>
              </a:xfrm>
              <a:custGeom>
                <a:avLst/>
                <a:gdLst/>
                <a:ahLst/>
                <a:cxnLst>
                  <a:cxn ang="0">
                    <a:pos x="0" y="13"/>
                  </a:cxn>
                  <a:cxn ang="0">
                    <a:pos x="0" y="12"/>
                  </a:cxn>
                  <a:cxn ang="0">
                    <a:pos x="51" y="4"/>
                  </a:cxn>
                  <a:cxn ang="0">
                    <a:pos x="107" y="6"/>
                  </a:cxn>
                  <a:cxn ang="0">
                    <a:pos x="180" y="0"/>
                  </a:cxn>
                  <a:cxn ang="0">
                    <a:pos x="181" y="8"/>
                  </a:cxn>
                  <a:cxn ang="0">
                    <a:pos x="0" y="13"/>
                  </a:cxn>
                </a:cxnLst>
                <a:rect l="0" t="0" r="r" b="b"/>
                <a:pathLst>
                  <a:path w="182" h="14">
                    <a:moveTo>
                      <a:pt x="0" y="13"/>
                    </a:moveTo>
                    <a:lnTo>
                      <a:pt x="0" y="12"/>
                    </a:lnTo>
                    <a:lnTo>
                      <a:pt x="51" y="4"/>
                    </a:lnTo>
                    <a:lnTo>
                      <a:pt x="107" y="6"/>
                    </a:lnTo>
                    <a:lnTo>
                      <a:pt x="180" y="0"/>
                    </a:lnTo>
                    <a:lnTo>
                      <a:pt x="181" y="8"/>
                    </a:lnTo>
                    <a:lnTo>
                      <a:pt x="0" y="13"/>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460" name="Freeform 876"/>
              <p:cNvSpPr>
                <a:spLocks/>
              </p:cNvSpPr>
              <p:nvPr/>
            </p:nvSpPr>
            <p:spPr bwMode="auto">
              <a:xfrm>
                <a:off x="4303" y="1114"/>
                <a:ext cx="97" cy="28"/>
              </a:xfrm>
              <a:custGeom>
                <a:avLst/>
                <a:gdLst/>
                <a:ahLst/>
                <a:cxnLst>
                  <a:cxn ang="0">
                    <a:pos x="96" y="27"/>
                  </a:cxn>
                  <a:cxn ang="0">
                    <a:pos x="96" y="21"/>
                  </a:cxn>
                  <a:cxn ang="0">
                    <a:pos x="94" y="21"/>
                  </a:cxn>
                  <a:cxn ang="0">
                    <a:pos x="94" y="16"/>
                  </a:cxn>
                  <a:cxn ang="0">
                    <a:pos x="93" y="16"/>
                  </a:cxn>
                  <a:cxn ang="0">
                    <a:pos x="91" y="0"/>
                  </a:cxn>
                  <a:cxn ang="0">
                    <a:pos x="27" y="0"/>
                  </a:cxn>
                  <a:cxn ang="0">
                    <a:pos x="27" y="12"/>
                  </a:cxn>
                  <a:cxn ang="0">
                    <a:pos x="20" y="12"/>
                  </a:cxn>
                  <a:cxn ang="0">
                    <a:pos x="9" y="16"/>
                  </a:cxn>
                  <a:cxn ang="0">
                    <a:pos x="15" y="12"/>
                  </a:cxn>
                  <a:cxn ang="0">
                    <a:pos x="0" y="12"/>
                  </a:cxn>
                  <a:cxn ang="0">
                    <a:pos x="1" y="27"/>
                  </a:cxn>
                  <a:cxn ang="0">
                    <a:pos x="20" y="25"/>
                  </a:cxn>
                  <a:cxn ang="0">
                    <a:pos x="17" y="27"/>
                  </a:cxn>
                  <a:cxn ang="0">
                    <a:pos x="96" y="27"/>
                  </a:cxn>
                </a:cxnLst>
                <a:rect l="0" t="0" r="r" b="b"/>
                <a:pathLst>
                  <a:path w="97" h="28">
                    <a:moveTo>
                      <a:pt x="96" y="27"/>
                    </a:moveTo>
                    <a:lnTo>
                      <a:pt x="96" y="21"/>
                    </a:lnTo>
                    <a:lnTo>
                      <a:pt x="94" y="21"/>
                    </a:lnTo>
                    <a:lnTo>
                      <a:pt x="94" y="16"/>
                    </a:lnTo>
                    <a:lnTo>
                      <a:pt x="93" y="16"/>
                    </a:lnTo>
                    <a:lnTo>
                      <a:pt x="91" y="0"/>
                    </a:lnTo>
                    <a:lnTo>
                      <a:pt x="27" y="0"/>
                    </a:lnTo>
                    <a:lnTo>
                      <a:pt x="27" y="12"/>
                    </a:lnTo>
                    <a:lnTo>
                      <a:pt x="20" y="12"/>
                    </a:lnTo>
                    <a:lnTo>
                      <a:pt x="9" y="16"/>
                    </a:lnTo>
                    <a:lnTo>
                      <a:pt x="15" y="12"/>
                    </a:lnTo>
                    <a:lnTo>
                      <a:pt x="0" y="12"/>
                    </a:lnTo>
                    <a:lnTo>
                      <a:pt x="1" y="27"/>
                    </a:lnTo>
                    <a:lnTo>
                      <a:pt x="20" y="25"/>
                    </a:lnTo>
                    <a:lnTo>
                      <a:pt x="17" y="27"/>
                    </a:lnTo>
                    <a:lnTo>
                      <a:pt x="96" y="27"/>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461" name="Freeform 877"/>
              <p:cNvSpPr>
                <a:spLocks/>
              </p:cNvSpPr>
              <p:nvPr/>
            </p:nvSpPr>
            <p:spPr bwMode="auto">
              <a:xfrm>
                <a:off x="4276" y="1068"/>
                <a:ext cx="28" cy="76"/>
              </a:xfrm>
              <a:custGeom>
                <a:avLst/>
                <a:gdLst/>
                <a:ahLst/>
                <a:cxnLst>
                  <a:cxn ang="0">
                    <a:pos x="0" y="75"/>
                  </a:cxn>
                  <a:cxn ang="0">
                    <a:pos x="5" y="0"/>
                  </a:cxn>
                  <a:cxn ang="0">
                    <a:pos x="6" y="5"/>
                  </a:cxn>
                  <a:cxn ang="0">
                    <a:pos x="9" y="23"/>
                  </a:cxn>
                  <a:cxn ang="0">
                    <a:pos x="26" y="23"/>
                  </a:cxn>
                  <a:cxn ang="0">
                    <a:pos x="27" y="38"/>
                  </a:cxn>
                  <a:cxn ang="0">
                    <a:pos x="25" y="38"/>
                  </a:cxn>
                  <a:cxn ang="0">
                    <a:pos x="25" y="75"/>
                  </a:cxn>
                  <a:cxn ang="0">
                    <a:pos x="0" y="75"/>
                  </a:cxn>
                </a:cxnLst>
                <a:rect l="0" t="0" r="r" b="b"/>
                <a:pathLst>
                  <a:path w="28" h="76">
                    <a:moveTo>
                      <a:pt x="0" y="75"/>
                    </a:moveTo>
                    <a:lnTo>
                      <a:pt x="5" y="0"/>
                    </a:lnTo>
                    <a:lnTo>
                      <a:pt x="6" y="5"/>
                    </a:lnTo>
                    <a:lnTo>
                      <a:pt x="9" y="23"/>
                    </a:lnTo>
                    <a:lnTo>
                      <a:pt x="26" y="23"/>
                    </a:lnTo>
                    <a:lnTo>
                      <a:pt x="27" y="38"/>
                    </a:lnTo>
                    <a:lnTo>
                      <a:pt x="25" y="38"/>
                    </a:lnTo>
                    <a:lnTo>
                      <a:pt x="25" y="75"/>
                    </a:lnTo>
                    <a:lnTo>
                      <a:pt x="0" y="75"/>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462" name="Freeform 878"/>
              <p:cNvSpPr>
                <a:spLocks/>
              </p:cNvSpPr>
              <p:nvPr/>
            </p:nvSpPr>
            <p:spPr bwMode="auto">
              <a:xfrm>
                <a:off x="4360" y="1088"/>
                <a:ext cx="5" cy="27"/>
              </a:xfrm>
              <a:custGeom>
                <a:avLst/>
                <a:gdLst/>
                <a:ahLst/>
                <a:cxnLst>
                  <a:cxn ang="0">
                    <a:pos x="4" y="26"/>
                  </a:cxn>
                  <a:cxn ang="0">
                    <a:pos x="2" y="7"/>
                  </a:cxn>
                  <a:cxn ang="0">
                    <a:pos x="4" y="5"/>
                  </a:cxn>
                  <a:cxn ang="0">
                    <a:pos x="2" y="0"/>
                  </a:cxn>
                  <a:cxn ang="0">
                    <a:pos x="0" y="5"/>
                  </a:cxn>
                  <a:cxn ang="0">
                    <a:pos x="1" y="10"/>
                  </a:cxn>
                  <a:cxn ang="0">
                    <a:pos x="0" y="26"/>
                  </a:cxn>
                  <a:cxn ang="0">
                    <a:pos x="4" y="26"/>
                  </a:cxn>
                </a:cxnLst>
                <a:rect l="0" t="0" r="r" b="b"/>
                <a:pathLst>
                  <a:path w="5" h="27">
                    <a:moveTo>
                      <a:pt x="4" y="26"/>
                    </a:moveTo>
                    <a:lnTo>
                      <a:pt x="2" y="7"/>
                    </a:lnTo>
                    <a:lnTo>
                      <a:pt x="4" y="5"/>
                    </a:lnTo>
                    <a:lnTo>
                      <a:pt x="2" y="0"/>
                    </a:lnTo>
                    <a:lnTo>
                      <a:pt x="0" y="5"/>
                    </a:lnTo>
                    <a:lnTo>
                      <a:pt x="1" y="10"/>
                    </a:lnTo>
                    <a:lnTo>
                      <a:pt x="0" y="26"/>
                    </a:lnTo>
                    <a:lnTo>
                      <a:pt x="4" y="26"/>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463" name="Freeform 879"/>
              <p:cNvSpPr>
                <a:spLocks/>
              </p:cNvSpPr>
              <p:nvPr/>
            </p:nvSpPr>
            <p:spPr bwMode="auto">
              <a:xfrm>
                <a:off x="4468" y="1124"/>
                <a:ext cx="30" cy="15"/>
              </a:xfrm>
              <a:custGeom>
                <a:avLst/>
                <a:gdLst/>
                <a:ahLst/>
                <a:cxnLst>
                  <a:cxn ang="0">
                    <a:pos x="12" y="14"/>
                  </a:cxn>
                  <a:cxn ang="0">
                    <a:pos x="9" y="11"/>
                  </a:cxn>
                  <a:cxn ang="0">
                    <a:pos x="14" y="11"/>
                  </a:cxn>
                  <a:cxn ang="0">
                    <a:pos x="16" y="5"/>
                  </a:cxn>
                  <a:cxn ang="0">
                    <a:pos x="29" y="5"/>
                  </a:cxn>
                  <a:cxn ang="0">
                    <a:pos x="16" y="5"/>
                  </a:cxn>
                  <a:cxn ang="0">
                    <a:pos x="15" y="0"/>
                  </a:cxn>
                  <a:cxn ang="0">
                    <a:pos x="1" y="0"/>
                  </a:cxn>
                  <a:cxn ang="0">
                    <a:pos x="0" y="7"/>
                  </a:cxn>
                  <a:cxn ang="0">
                    <a:pos x="2" y="11"/>
                  </a:cxn>
                  <a:cxn ang="0">
                    <a:pos x="8" y="11"/>
                  </a:cxn>
                  <a:cxn ang="0">
                    <a:pos x="8" y="14"/>
                  </a:cxn>
                  <a:cxn ang="0">
                    <a:pos x="12" y="14"/>
                  </a:cxn>
                </a:cxnLst>
                <a:rect l="0" t="0" r="r" b="b"/>
                <a:pathLst>
                  <a:path w="30" h="15">
                    <a:moveTo>
                      <a:pt x="12" y="14"/>
                    </a:moveTo>
                    <a:lnTo>
                      <a:pt x="9" y="11"/>
                    </a:lnTo>
                    <a:lnTo>
                      <a:pt x="14" y="11"/>
                    </a:lnTo>
                    <a:lnTo>
                      <a:pt x="16" y="5"/>
                    </a:lnTo>
                    <a:lnTo>
                      <a:pt x="29" y="5"/>
                    </a:lnTo>
                    <a:lnTo>
                      <a:pt x="16" y="5"/>
                    </a:lnTo>
                    <a:lnTo>
                      <a:pt x="15" y="0"/>
                    </a:lnTo>
                    <a:lnTo>
                      <a:pt x="1" y="0"/>
                    </a:lnTo>
                    <a:lnTo>
                      <a:pt x="0" y="7"/>
                    </a:lnTo>
                    <a:lnTo>
                      <a:pt x="2" y="11"/>
                    </a:lnTo>
                    <a:lnTo>
                      <a:pt x="8" y="11"/>
                    </a:lnTo>
                    <a:lnTo>
                      <a:pt x="8" y="14"/>
                    </a:lnTo>
                    <a:lnTo>
                      <a:pt x="12" y="14"/>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464" name="Freeform 880"/>
              <p:cNvSpPr>
                <a:spLocks/>
              </p:cNvSpPr>
              <p:nvPr/>
            </p:nvSpPr>
            <p:spPr bwMode="auto">
              <a:xfrm>
                <a:off x="4411" y="1127"/>
                <a:ext cx="18" cy="12"/>
              </a:xfrm>
              <a:custGeom>
                <a:avLst/>
                <a:gdLst/>
                <a:ahLst/>
                <a:cxnLst>
                  <a:cxn ang="0">
                    <a:pos x="6" y="11"/>
                  </a:cxn>
                  <a:cxn ang="0">
                    <a:pos x="3" y="7"/>
                  </a:cxn>
                  <a:cxn ang="0">
                    <a:pos x="0" y="7"/>
                  </a:cxn>
                  <a:cxn ang="0">
                    <a:pos x="0" y="0"/>
                  </a:cxn>
                  <a:cxn ang="0">
                    <a:pos x="17" y="0"/>
                  </a:cxn>
                  <a:cxn ang="0">
                    <a:pos x="17" y="7"/>
                  </a:cxn>
                  <a:cxn ang="0">
                    <a:pos x="12" y="7"/>
                  </a:cxn>
                  <a:cxn ang="0">
                    <a:pos x="11" y="11"/>
                  </a:cxn>
                  <a:cxn ang="0">
                    <a:pos x="6" y="11"/>
                  </a:cxn>
                </a:cxnLst>
                <a:rect l="0" t="0" r="r" b="b"/>
                <a:pathLst>
                  <a:path w="18" h="12">
                    <a:moveTo>
                      <a:pt x="6" y="11"/>
                    </a:moveTo>
                    <a:lnTo>
                      <a:pt x="3" y="7"/>
                    </a:lnTo>
                    <a:lnTo>
                      <a:pt x="0" y="7"/>
                    </a:lnTo>
                    <a:lnTo>
                      <a:pt x="0" y="0"/>
                    </a:lnTo>
                    <a:lnTo>
                      <a:pt x="17" y="0"/>
                    </a:lnTo>
                    <a:lnTo>
                      <a:pt x="17" y="7"/>
                    </a:lnTo>
                    <a:lnTo>
                      <a:pt x="12" y="7"/>
                    </a:lnTo>
                    <a:lnTo>
                      <a:pt x="11" y="11"/>
                    </a:lnTo>
                    <a:lnTo>
                      <a:pt x="6" y="11"/>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465" name="Freeform 881"/>
              <p:cNvSpPr>
                <a:spLocks/>
              </p:cNvSpPr>
              <p:nvPr/>
            </p:nvSpPr>
            <p:spPr bwMode="auto">
              <a:xfrm>
                <a:off x="4276" y="1050"/>
                <a:ext cx="12" cy="17"/>
              </a:xfrm>
              <a:custGeom>
                <a:avLst/>
                <a:gdLst/>
                <a:ahLst/>
                <a:cxnLst>
                  <a:cxn ang="0">
                    <a:pos x="11" y="10"/>
                  </a:cxn>
                  <a:cxn ang="0">
                    <a:pos x="6" y="10"/>
                  </a:cxn>
                  <a:cxn ang="0">
                    <a:pos x="6" y="16"/>
                  </a:cxn>
                  <a:cxn ang="0">
                    <a:pos x="5" y="16"/>
                  </a:cxn>
                  <a:cxn ang="0">
                    <a:pos x="4" y="10"/>
                  </a:cxn>
                  <a:cxn ang="0">
                    <a:pos x="0" y="10"/>
                  </a:cxn>
                  <a:cxn ang="0">
                    <a:pos x="4" y="8"/>
                  </a:cxn>
                  <a:cxn ang="0">
                    <a:pos x="4" y="0"/>
                  </a:cxn>
                  <a:cxn ang="0">
                    <a:pos x="5" y="10"/>
                  </a:cxn>
                  <a:cxn ang="0">
                    <a:pos x="11" y="10"/>
                  </a:cxn>
                </a:cxnLst>
                <a:rect l="0" t="0" r="r" b="b"/>
                <a:pathLst>
                  <a:path w="12" h="17">
                    <a:moveTo>
                      <a:pt x="11" y="10"/>
                    </a:moveTo>
                    <a:lnTo>
                      <a:pt x="6" y="10"/>
                    </a:lnTo>
                    <a:lnTo>
                      <a:pt x="6" y="16"/>
                    </a:lnTo>
                    <a:lnTo>
                      <a:pt x="5" y="16"/>
                    </a:lnTo>
                    <a:lnTo>
                      <a:pt x="4" y="10"/>
                    </a:lnTo>
                    <a:lnTo>
                      <a:pt x="0" y="10"/>
                    </a:lnTo>
                    <a:lnTo>
                      <a:pt x="4" y="8"/>
                    </a:lnTo>
                    <a:lnTo>
                      <a:pt x="4" y="0"/>
                    </a:lnTo>
                    <a:lnTo>
                      <a:pt x="5" y="10"/>
                    </a:lnTo>
                    <a:lnTo>
                      <a:pt x="11" y="10"/>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466" name="Freeform 882"/>
              <p:cNvSpPr>
                <a:spLocks/>
              </p:cNvSpPr>
              <p:nvPr/>
            </p:nvSpPr>
            <p:spPr bwMode="auto">
              <a:xfrm>
                <a:off x="4371" y="1103"/>
                <a:ext cx="3" cy="12"/>
              </a:xfrm>
              <a:custGeom>
                <a:avLst/>
                <a:gdLst/>
                <a:ahLst/>
                <a:cxnLst>
                  <a:cxn ang="0">
                    <a:pos x="1" y="11"/>
                  </a:cxn>
                  <a:cxn ang="0">
                    <a:pos x="1" y="6"/>
                  </a:cxn>
                  <a:cxn ang="0">
                    <a:pos x="0" y="6"/>
                  </a:cxn>
                  <a:cxn ang="0">
                    <a:pos x="0" y="2"/>
                  </a:cxn>
                  <a:cxn ang="0">
                    <a:pos x="1" y="2"/>
                  </a:cxn>
                  <a:cxn ang="0">
                    <a:pos x="1" y="0"/>
                  </a:cxn>
                  <a:cxn ang="0">
                    <a:pos x="2" y="2"/>
                  </a:cxn>
                  <a:cxn ang="0">
                    <a:pos x="2" y="5"/>
                  </a:cxn>
                  <a:cxn ang="0">
                    <a:pos x="2" y="9"/>
                  </a:cxn>
                  <a:cxn ang="0">
                    <a:pos x="1" y="11"/>
                  </a:cxn>
                </a:cxnLst>
                <a:rect l="0" t="0" r="r" b="b"/>
                <a:pathLst>
                  <a:path w="3" h="12">
                    <a:moveTo>
                      <a:pt x="1" y="11"/>
                    </a:moveTo>
                    <a:lnTo>
                      <a:pt x="1" y="6"/>
                    </a:lnTo>
                    <a:lnTo>
                      <a:pt x="0" y="6"/>
                    </a:lnTo>
                    <a:lnTo>
                      <a:pt x="0" y="2"/>
                    </a:lnTo>
                    <a:lnTo>
                      <a:pt x="1" y="2"/>
                    </a:lnTo>
                    <a:lnTo>
                      <a:pt x="1" y="0"/>
                    </a:lnTo>
                    <a:lnTo>
                      <a:pt x="2" y="2"/>
                    </a:lnTo>
                    <a:lnTo>
                      <a:pt x="2" y="5"/>
                    </a:lnTo>
                    <a:lnTo>
                      <a:pt x="2" y="9"/>
                    </a:lnTo>
                    <a:lnTo>
                      <a:pt x="1" y="11"/>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467" name="Freeform 883"/>
              <p:cNvSpPr>
                <a:spLocks/>
              </p:cNvSpPr>
              <p:nvPr/>
            </p:nvSpPr>
            <p:spPr bwMode="auto">
              <a:xfrm>
                <a:off x="4393" y="1101"/>
                <a:ext cx="7" cy="14"/>
              </a:xfrm>
              <a:custGeom>
                <a:avLst/>
                <a:gdLst/>
                <a:ahLst/>
                <a:cxnLst>
                  <a:cxn ang="0">
                    <a:pos x="0" y="11"/>
                  </a:cxn>
                  <a:cxn ang="0">
                    <a:pos x="0" y="0"/>
                  </a:cxn>
                  <a:cxn ang="0">
                    <a:pos x="1" y="0"/>
                  </a:cxn>
                  <a:cxn ang="0">
                    <a:pos x="2" y="8"/>
                  </a:cxn>
                  <a:cxn ang="0">
                    <a:pos x="6" y="8"/>
                  </a:cxn>
                  <a:cxn ang="0">
                    <a:pos x="2" y="8"/>
                  </a:cxn>
                  <a:cxn ang="0">
                    <a:pos x="2" y="13"/>
                  </a:cxn>
                  <a:cxn ang="0">
                    <a:pos x="0" y="11"/>
                  </a:cxn>
                </a:cxnLst>
                <a:rect l="0" t="0" r="r" b="b"/>
                <a:pathLst>
                  <a:path w="7" h="14">
                    <a:moveTo>
                      <a:pt x="0" y="11"/>
                    </a:moveTo>
                    <a:lnTo>
                      <a:pt x="0" y="0"/>
                    </a:lnTo>
                    <a:lnTo>
                      <a:pt x="1" y="0"/>
                    </a:lnTo>
                    <a:lnTo>
                      <a:pt x="2" y="8"/>
                    </a:lnTo>
                    <a:lnTo>
                      <a:pt x="6" y="8"/>
                    </a:lnTo>
                    <a:lnTo>
                      <a:pt x="2" y="8"/>
                    </a:lnTo>
                    <a:lnTo>
                      <a:pt x="2" y="13"/>
                    </a:lnTo>
                    <a:lnTo>
                      <a:pt x="0" y="11"/>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468" name="Freeform 884"/>
              <p:cNvSpPr>
                <a:spLocks/>
              </p:cNvSpPr>
              <p:nvPr/>
            </p:nvSpPr>
            <p:spPr bwMode="auto">
              <a:xfrm>
                <a:off x="4338" y="1094"/>
                <a:ext cx="1" cy="21"/>
              </a:xfrm>
              <a:custGeom>
                <a:avLst/>
                <a:gdLst/>
                <a:ahLst/>
                <a:cxnLst>
                  <a:cxn ang="0">
                    <a:pos x="0" y="20"/>
                  </a:cxn>
                  <a:cxn ang="0">
                    <a:pos x="0" y="0"/>
                  </a:cxn>
                  <a:cxn ang="0">
                    <a:pos x="0" y="0"/>
                  </a:cxn>
                  <a:cxn ang="0">
                    <a:pos x="0" y="20"/>
                  </a:cxn>
                  <a:cxn ang="0">
                    <a:pos x="0" y="20"/>
                  </a:cxn>
                </a:cxnLst>
                <a:rect l="0" t="0" r="r" b="b"/>
                <a:pathLst>
                  <a:path w="1" h="21">
                    <a:moveTo>
                      <a:pt x="0" y="20"/>
                    </a:moveTo>
                    <a:lnTo>
                      <a:pt x="0" y="0"/>
                    </a:lnTo>
                    <a:lnTo>
                      <a:pt x="0" y="0"/>
                    </a:lnTo>
                    <a:lnTo>
                      <a:pt x="0" y="20"/>
                    </a:lnTo>
                    <a:lnTo>
                      <a:pt x="0" y="20"/>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469" name="Freeform 885"/>
              <p:cNvSpPr>
                <a:spLocks/>
              </p:cNvSpPr>
              <p:nvPr/>
            </p:nvSpPr>
            <p:spPr bwMode="auto">
              <a:xfrm>
                <a:off x="4044" y="1137"/>
                <a:ext cx="502" cy="31"/>
              </a:xfrm>
              <a:custGeom>
                <a:avLst/>
                <a:gdLst/>
                <a:ahLst/>
                <a:cxnLst>
                  <a:cxn ang="0">
                    <a:pos x="461" y="30"/>
                  </a:cxn>
                  <a:cxn ang="0">
                    <a:pos x="477" y="20"/>
                  </a:cxn>
                  <a:cxn ang="0">
                    <a:pos x="501" y="0"/>
                  </a:cxn>
                  <a:cxn ang="0">
                    <a:pos x="0" y="13"/>
                  </a:cxn>
                  <a:cxn ang="0">
                    <a:pos x="2" y="30"/>
                  </a:cxn>
                  <a:cxn ang="0">
                    <a:pos x="461" y="30"/>
                  </a:cxn>
                </a:cxnLst>
                <a:rect l="0" t="0" r="r" b="b"/>
                <a:pathLst>
                  <a:path w="502" h="31">
                    <a:moveTo>
                      <a:pt x="461" y="30"/>
                    </a:moveTo>
                    <a:lnTo>
                      <a:pt x="477" y="20"/>
                    </a:lnTo>
                    <a:lnTo>
                      <a:pt x="501" y="0"/>
                    </a:lnTo>
                    <a:lnTo>
                      <a:pt x="0" y="13"/>
                    </a:lnTo>
                    <a:lnTo>
                      <a:pt x="2" y="30"/>
                    </a:lnTo>
                    <a:lnTo>
                      <a:pt x="461" y="30"/>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470" name="Freeform 886"/>
              <p:cNvSpPr>
                <a:spLocks/>
              </p:cNvSpPr>
              <p:nvPr/>
            </p:nvSpPr>
            <p:spPr bwMode="auto">
              <a:xfrm>
                <a:off x="4289" y="1082"/>
                <a:ext cx="15" cy="7"/>
              </a:xfrm>
              <a:custGeom>
                <a:avLst/>
                <a:gdLst/>
                <a:ahLst/>
                <a:cxnLst>
                  <a:cxn ang="0">
                    <a:pos x="7" y="6"/>
                  </a:cxn>
                  <a:cxn ang="0">
                    <a:pos x="7" y="2"/>
                  </a:cxn>
                  <a:cxn ang="0">
                    <a:pos x="0" y="2"/>
                  </a:cxn>
                  <a:cxn ang="0">
                    <a:pos x="0" y="0"/>
                  </a:cxn>
                  <a:cxn ang="0">
                    <a:pos x="14" y="0"/>
                  </a:cxn>
                  <a:cxn ang="0">
                    <a:pos x="14" y="2"/>
                  </a:cxn>
                  <a:cxn ang="0">
                    <a:pos x="9" y="2"/>
                  </a:cxn>
                  <a:cxn ang="0">
                    <a:pos x="7" y="6"/>
                  </a:cxn>
                </a:cxnLst>
                <a:rect l="0" t="0" r="r" b="b"/>
                <a:pathLst>
                  <a:path w="15" h="7">
                    <a:moveTo>
                      <a:pt x="7" y="6"/>
                    </a:moveTo>
                    <a:lnTo>
                      <a:pt x="7" y="2"/>
                    </a:lnTo>
                    <a:lnTo>
                      <a:pt x="0" y="2"/>
                    </a:lnTo>
                    <a:lnTo>
                      <a:pt x="0" y="0"/>
                    </a:lnTo>
                    <a:lnTo>
                      <a:pt x="14" y="0"/>
                    </a:lnTo>
                    <a:lnTo>
                      <a:pt x="14" y="2"/>
                    </a:lnTo>
                    <a:lnTo>
                      <a:pt x="9" y="2"/>
                    </a:lnTo>
                    <a:lnTo>
                      <a:pt x="7" y="6"/>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471" name="Freeform 887"/>
              <p:cNvSpPr>
                <a:spLocks/>
              </p:cNvSpPr>
              <p:nvPr/>
            </p:nvSpPr>
            <p:spPr bwMode="auto">
              <a:xfrm>
                <a:off x="4047" y="1164"/>
                <a:ext cx="468" cy="15"/>
              </a:xfrm>
              <a:custGeom>
                <a:avLst/>
                <a:gdLst/>
                <a:ahLst/>
                <a:cxnLst>
                  <a:cxn ang="0">
                    <a:pos x="466" y="3"/>
                  </a:cxn>
                  <a:cxn ang="0">
                    <a:pos x="463" y="5"/>
                  </a:cxn>
                  <a:cxn ang="0">
                    <a:pos x="460" y="0"/>
                  </a:cxn>
                  <a:cxn ang="0">
                    <a:pos x="467" y="1"/>
                  </a:cxn>
                  <a:cxn ang="0">
                    <a:pos x="453" y="12"/>
                  </a:cxn>
                  <a:cxn ang="0">
                    <a:pos x="399" y="14"/>
                  </a:cxn>
                  <a:cxn ang="0">
                    <a:pos x="5" y="12"/>
                  </a:cxn>
                  <a:cxn ang="0">
                    <a:pos x="2" y="5"/>
                  </a:cxn>
                  <a:cxn ang="0">
                    <a:pos x="0" y="3"/>
                  </a:cxn>
                  <a:cxn ang="0">
                    <a:pos x="466" y="3"/>
                  </a:cxn>
                </a:cxnLst>
                <a:rect l="0" t="0" r="r" b="b"/>
                <a:pathLst>
                  <a:path w="468" h="15">
                    <a:moveTo>
                      <a:pt x="466" y="3"/>
                    </a:moveTo>
                    <a:lnTo>
                      <a:pt x="463" y="5"/>
                    </a:lnTo>
                    <a:lnTo>
                      <a:pt x="460" y="0"/>
                    </a:lnTo>
                    <a:lnTo>
                      <a:pt x="467" y="1"/>
                    </a:lnTo>
                    <a:lnTo>
                      <a:pt x="453" y="12"/>
                    </a:lnTo>
                    <a:lnTo>
                      <a:pt x="399" y="14"/>
                    </a:lnTo>
                    <a:lnTo>
                      <a:pt x="5" y="12"/>
                    </a:lnTo>
                    <a:lnTo>
                      <a:pt x="2" y="5"/>
                    </a:lnTo>
                    <a:lnTo>
                      <a:pt x="0" y="3"/>
                    </a:lnTo>
                    <a:lnTo>
                      <a:pt x="466" y="3"/>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sp>
            <p:nvSpPr>
              <p:cNvPr id="324472" name="Freeform 888"/>
              <p:cNvSpPr>
                <a:spLocks/>
              </p:cNvSpPr>
              <p:nvPr/>
            </p:nvSpPr>
            <p:spPr bwMode="auto">
              <a:xfrm>
                <a:off x="4265" y="1120"/>
                <a:ext cx="12" cy="14"/>
              </a:xfrm>
              <a:custGeom>
                <a:avLst/>
                <a:gdLst/>
                <a:ahLst/>
                <a:cxnLst>
                  <a:cxn ang="0">
                    <a:pos x="11" y="0"/>
                  </a:cxn>
                  <a:cxn ang="0">
                    <a:pos x="7" y="2"/>
                  </a:cxn>
                  <a:cxn ang="0">
                    <a:pos x="3" y="5"/>
                  </a:cxn>
                  <a:cxn ang="0">
                    <a:pos x="0" y="8"/>
                  </a:cxn>
                  <a:cxn ang="0">
                    <a:pos x="0" y="13"/>
                  </a:cxn>
                  <a:cxn ang="0">
                    <a:pos x="11" y="13"/>
                  </a:cxn>
                  <a:cxn ang="0">
                    <a:pos x="11" y="0"/>
                  </a:cxn>
                </a:cxnLst>
                <a:rect l="0" t="0" r="r" b="b"/>
                <a:pathLst>
                  <a:path w="12" h="14">
                    <a:moveTo>
                      <a:pt x="11" y="0"/>
                    </a:moveTo>
                    <a:lnTo>
                      <a:pt x="7" y="2"/>
                    </a:lnTo>
                    <a:lnTo>
                      <a:pt x="3" y="5"/>
                    </a:lnTo>
                    <a:lnTo>
                      <a:pt x="0" y="8"/>
                    </a:lnTo>
                    <a:lnTo>
                      <a:pt x="0" y="13"/>
                    </a:lnTo>
                    <a:lnTo>
                      <a:pt x="11" y="13"/>
                    </a:lnTo>
                    <a:lnTo>
                      <a:pt x="11" y="0"/>
                    </a:lnTo>
                  </a:path>
                </a:pathLst>
              </a:custGeom>
              <a:solidFill>
                <a:schemeClr val="tx1"/>
              </a:solidFill>
              <a:ln w="12700" cap="rnd" cmpd="sng">
                <a:solidFill>
                  <a:schemeClr val="tx1"/>
                </a:solidFill>
                <a:prstDash val="solid"/>
                <a:round/>
                <a:headEnd type="none" w="med" len="med"/>
                <a:tailEnd type="none" w="med" len="med"/>
              </a:ln>
              <a:effectLst>
                <a:outerShdw dist="17961" dir="2700000" algn="ctr" rotWithShape="0">
                  <a:schemeClr val="tx1"/>
                </a:outerShdw>
              </a:effectLst>
            </p:spPr>
            <p:txBody>
              <a:bodyPr/>
              <a:lstStyle/>
              <a:p>
                <a:endParaRPr lang="en-US"/>
              </a:p>
            </p:txBody>
          </p:sp>
        </p:grpSp>
        <p:sp>
          <p:nvSpPr>
            <p:cNvPr id="324473" name="Rectangle 889"/>
            <p:cNvSpPr>
              <a:spLocks noChangeArrowheads="1"/>
            </p:cNvSpPr>
            <p:nvPr/>
          </p:nvSpPr>
          <p:spPr bwMode="auto">
            <a:xfrm>
              <a:off x="4197" y="1192"/>
              <a:ext cx="211" cy="144"/>
            </a:xfrm>
            <a:prstGeom prst="rect">
              <a:avLst/>
            </a:prstGeom>
            <a:noFill/>
            <a:ln w="12700">
              <a:noFill/>
              <a:miter lim="800000"/>
              <a:headEnd/>
              <a:tailEnd/>
            </a:ln>
            <a:effectLst/>
          </p:spPr>
          <p:txBody>
            <a:bodyPr wrap="none" lIns="90488" tIns="44450" rIns="90488" bIns="44450">
              <a:spAutoFit/>
            </a:bodyPr>
            <a:lstStyle/>
            <a:p>
              <a:pPr>
                <a:lnSpc>
                  <a:spcPct val="90000"/>
                </a:lnSpc>
                <a:spcBef>
                  <a:spcPct val="0"/>
                </a:spcBef>
                <a:buSzTx/>
              </a:pPr>
              <a:r>
                <a:rPr lang="en-US" sz="1000" b="1">
                  <a:solidFill>
                    <a:schemeClr val="tx2"/>
                  </a:solidFill>
                  <a:effectLst>
                    <a:outerShdw blurRad="38100" dist="38100" dir="2700000" algn="tl">
                      <a:srgbClr val="C0C0C0"/>
                    </a:outerShdw>
                  </a:effectLst>
                  <a:cs typeface="Times New Roman" charset="0"/>
                </a:rPr>
                <a:t>lsd</a:t>
              </a:r>
            </a:p>
          </p:txBody>
        </p:sp>
      </p:grpSp>
      <p:sp>
        <p:nvSpPr>
          <p:cNvPr id="324474" name="AutoShape 890">
            <a:hlinkClick r:id="" action="ppaction://noaction" highlightClick="1"/>
          </p:cNvPr>
          <p:cNvSpPr>
            <a:spLocks noChangeArrowheads="1"/>
          </p:cNvSpPr>
          <p:nvPr/>
        </p:nvSpPr>
        <p:spPr bwMode="auto">
          <a:xfrm>
            <a:off x="10363200" y="6553200"/>
            <a:ext cx="304800" cy="304800"/>
          </a:xfrm>
          <a:prstGeom prst="actionButtonReturn">
            <a:avLst/>
          </a:prstGeom>
          <a:solidFill>
            <a:schemeClr val="accent1"/>
          </a:solidFill>
          <a:ln w="12700">
            <a:noFill/>
            <a:miter lim="800000"/>
            <a:headEnd/>
            <a:tailEnd/>
          </a:ln>
          <a:effectLst/>
        </p:spPr>
        <p:txBody>
          <a:bodyPr wrap="none" anchor="ctr"/>
          <a:lstStyle/>
          <a:p>
            <a:endParaRPr lang="en-US"/>
          </a:p>
        </p:txBody>
      </p:sp>
      <p:sp>
        <p:nvSpPr>
          <p:cNvPr id="324475" name="Text Box 891"/>
          <p:cNvSpPr txBox="1">
            <a:spLocks noChangeArrowheads="1"/>
          </p:cNvSpPr>
          <p:nvPr/>
        </p:nvSpPr>
        <p:spPr bwMode="auto">
          <a:xfrm>
            <a:off x="2452413" y="6597650"/>
            <a:ext cx="2978701" cy="261610"/>
          </a:xfrm>
          <a:prstGeom prst="rect">
            <a:avLst/>
          </a:prstGeom>
          <a:noFill/>
          <a:ln w="12700" algn="ctr">
            <a:noFill/>
            <a:miter lim="800000"/>
            <a:headEnd/>
            <a:tailEnd/>
          </a:ln>
          <a:effectLst/>
        </p:spPr>
        <p:txBody>
          <a:bodyPr wrap="none">
            <a:spAutoFit/>
          </a:bodyPr>
          <a:lstStyle/>
          <a:p>
            <a:pPr algn="ctr">
              <a:spcBef>
                <a:spcPct val="0"/>
              </a:spcBef>
              <a:buSzTx/>
            </a:pPr>
            <a:r>
              <a:rPr lang="en-US" sz="1100" b="1"/>
              <a:t>Courtesy Navy Wargaming Division, Newport RI</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074">
            <a:extLst>
              <a:ext uri="{FF2B5EF4-FFF2-40B4-BE49-F238E27FC236}">
                <a16:creationId xmlns:a16="http://schemas.microsoft.com/office/drawing/2014/main" id="{5FDDE2FE-1D9D-4360-B984-82159031046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eaLnBrk="1" hangingPunct="1"/>
            <a:r>
              <a:rPr lang="en-US" altLang="en-US"/>
              <a:t>Planning Processes</a:t>
            </a:r>
          </a:p>
        </p:txBody>
      </p:sp>
      <p:sp>
        <p:nvSpPr>
          <p:cNvPr id="19459" name="Rectangle 82">
            <a:extLst>
              <a:ext uri="{FF2B5EF4-FFF2-40B4-BE49-F238E27FC236}">
                <a16:creationId xmlns:a16="http://schemas.microsoft.com/office/drawing/2014/main" id="{517F73A3-A597-4B75-87DF-B5B7DDC3EA61}"/>
              </a:ext>
            </a:extLst>
          </p:cNvPr>
          <p:cNvSpPr>
            <a:spLocks noChangeArrowheads="1"/>
          </p:cNvSpPr>
          <p:nvPr/>
        </p:nvSpPr>
        <p:spPr bwMode="auto">
          <a:xfrm>
            <a:off x="7269163" y="2381250"/>
            <a:ext cx="1092200" cy="3989388"/>
          </a:xfrm>
          <a:prstGeom prst="rect">
            <a:avLst/>
          </a:prstGeom>
          <a:solidFill>
            <a:srgbClr val="EF4B5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endParaRPr lang="en-US" altLang="en-US">
              <a:solidFill>
                <a:prstClr val="black"/>
              </a:solidFill>
            </a:endParaRPr>
          </a:p>
        </p:txBody>
      </p:sp>
      <p:sp>
        <p:nvSpPr>
          <p:cNvPr id="19460" name="Rectangle 83">
            <a:extLst>
              <a:ext uri="{FF2B5EF4-FFF2-40B4-BE49-F238E27FC236}">
                <a16:creationId xmlns:a16="http://schemas.microsoft.com/office/drawing/2014/main" id="{003C96A0-0CFD-4AEC-A034-AD2798E4A25B}"/>
              </a:ext>
            </a:extLst>
          </p:cNvPr>
          <p:cNvSpPr>
            <a:spLocks noChangeArrowheads="1"/>
          </p:cNvSpPr>
          <p:nvPr/>
        </p:nvSpPr>
        <p:spPr bwMode="auto">
          <a:xfrm>
            <a:off x="5640388" y="2381250"/>
            <a:ext cx="1092200" cy="3989388"/>
          </a:xfrm>
          <a:prstGeom prst="rect">
            <a:avLst/>
          </a:prstGeom>
          <a:solidFill>
            <a:srgbClr val="8811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endParaRPr lang="en-US" altLang="en-US">
              <a:solidFill>
                <a:prstClr val="black"/>
              </a:solidFill>
            </a:endParaRPr>
          </a:p>
        </p:txBody>
      </p:sp>
      <p:sp>
        <p:nvSpPr>
          <p:cNvPr id="19461" name="Rectangle 84">
            <a:extLst>
              <a:ext uri="{FF2B5EF4-FFF2-40B4-BE49-F238E27FC236}">
                <a16:creationId xmlns:a16="http://schemas.microsoft.com/office/drawing/2014/main" id="{6972AF3A-1931-427A-8A35-326A75604D41}"/>
              </a:ext>
            </a:extLst>
          </p:cNvPr>
          <p:cNvSpPr>
            <a:spLocks noChangeArrowheads="1"/>
          </p:cNvSpPr>
          <p:nvPr/>
        </p:nvSpPr>
        <p:spPr bwMode="auto">
          <a:xfrm>
            <a:off x="8897938" y="2381250"/>
            <a:ext cx="1092200" cy="3989388"/>
          </a:xfrm>
          <a:prstGeom prst="rect">
            <a:avLst/>
          </a:prstGeom>
          <a:solidFill>
            <a:srgbClr val="4B79E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20000"/>
              </a:spcBef>
              <a:spcAft>
                <a:spcPct val="100000"/>
              </a:spcAft>
              <a:buClr>
                <a:srgbClr val="660066"/>
              </a:buClr>
              <a:buSzPct val="75000"/>
              <a:buFontTx/>
              <a:buChar char="•"/>
            </a:pPr>
            <a:endParaRPr lang="en-US" altLang="en-US">
              <a:solidFill>
                <a:prstClr val="black"/>
              </a:solidFill>
            </a:endParaRPr>
          </a:p>
        </p:txBody>
      </p:sp>
      <p:sp>
        <p:nvSpPr>
          <p:cNvPr id="19462" name="Rectangle 85">
            <a:extLst>
              <a:ext uri="{FF2B5EF4-FFF2-40B4-BE49-F238E27FC236}">
                <a16:creationId xmlns:a16="http://schemas.microsoft.com/office/drawing/2014/main" id="{BA2C9F47-4A99-4472-AA2B-DDEE311C0FA6}"/>
              </a:ext>
            </a:extLst>
          </p:cNvPr>
          <p:cNvSpPr>
            <a:spLocks noChangeArrowheads="1"/>
          </p:cNvSpPr>
          <p:nvPr/>
        </p:nvSpPr>
        <p:spPr bwMode="auto">
          <a:xfrm>
            <a:off x="4060825" y="2381250"/>
            <a:ext cx="1092200" cy="3989388"/>
          </a:xfrm>
          <a:prstGeom prst="rect">
            <a:avLst/>
          </a:prstGeom>
          <a:solidFill>
            <a:srgbClr val="4148D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endParaRPr lang="en-US" altLang="en-US">
              <a:solidFill>
                <a:prstClr val="black"/>
              </a:solidFill>
            </a:endParaRPr>
          </a:p>
        </p:txBody>
      </p:sp>
      <p:sp>
        <p:nvSpPr>
          <p:cNvPr id="19463" name="Text Box 86">
            <a:extLst>
              <a:ext uri="{FF2B5EF4-FFF2-40B4-BE49-F238E27FC236}">
                <a16:creationId xmlns:a16="http://schemas.microsoft.com/office/drawing/2014/main" id="{39D6C639-301B-4B79-BDCF-06CD995295EC}"/>
              </a:ext>
            </a:extLst>
          </p:cNvPr>
          <p:cNvSpPr txBox="1">
            <a:spLocks noChangeArrowheads="1"/>
          </p:cNvSpPr>
          <p:nvPr/>
        </p:nvSpPr>
        <p:spPr bwMode="auto">
          <a:xfrm>
            <a:off x="5640388" y="2713038"/>
            <a:ext cx="109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50000"/>
              </a:spcBef>
              <a:spcAft>
                <a:spcPct val="0"/>
              </a:spcAft>
            </a:pPr>
            <a:endParaRPr lang="en-US" altLang="en-US">
              <a:solidFill>
                <a:prstClr val="black"/>
              </a:solidFill>
            </a:endParaRPr>
          </a:p>
        </p:txBody>
      </p:sp>
      <p:sp>
        <p:nvSpPr>
          <p:cNvPr id="19464" name="Text Box 87">
            <a:extLst>
              <a:ext uri="{FF2B5EF4-FFF2-40B4-BE49-F238E27FC236}">
                <a16:creationId xmlns:a16="http://schemas.microsoft.com/office/drawing/2014/main" id="{798914DF-3D2C-47C7-89B0-E1EC660A0D54}"/>
              </a:ext>
            </a:extLst>
          </p:cNvPr>
          <p:cNvSpPr txBox="1">
            <a:spLocks noChangeArrowheads="1"/>
          </p:cNvSpPr>
          <p:nvPr/>
        </p:nvSpPr>
        <p:spPr bwMode="auto">
          <a:xfrm>
            <a:off x="7285039" y="2633664"/>
            <a:ext cx="1036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50000"/>
              </a:spcBef>
              <a:spcAft>
                <a:spcPct val="0"/>
              </a:spcAft>
            </a:pPr>
            <a:r>
              <a:rPr lang="en-US" altLang="en-US" sz="1200">
                <a:solidFill>
                  <a:srgbClr val="FFFF00"/>
                </a:solidFill>
              </a:rPr>
              <a:t>Problem Framing</a:t>
            </a:r>
          </a:p>
        </p:txBody>
      </p:sp>
      <p:sp>
        <p:nvSpPr>
          <p:cNvPr id="19465" name="Line 88">
            <a:extLst>
              <a:ext uri="{FF2B5EF4-FFF2-40B4-BE49-F238E27FC236}">
                <a16:creationId xmlns:a16="http://schemas.microsoft.com/office/drawing/2014/main" id="{377E90CE-4F3D-48F5-AC51-F61E53696D09}"/>
              </a:ext>
            </a:extLst>
          </p:cNvPr>
          <p:cNvSpPr>
            <a:spLocks noChangeShapeType="1"/>
          </p:cNvSpPr>
          <p:nvPr/>
        </p:nvSpPr>
        <p:spPr bwMode="auto">
          <a:xfrm>
            <a:off x="7269163" y="3246438"/>
            <a:ext cx="1092200" cy="0"/>
          </a:xfrm>
          <a:prstGeom prst="line">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66" name="Line 89">
            <a:extLst>
              <a:ext uri="{FF2B5EF4-FFF2-40B4-BE49-F238E27FC236}">
                <a16:creationId xmlns:a16="http://schemas.microsoft.com/office/drawing/2014/main" id="{6255ACFF-08BC-4EFF-917C-52C8405367B5}"/>
              </a:ext>
            </a:extLst>
          </p:cNvPr>
          <p:cNvSpPr>
            <a:spLocks noChangeShapeType="1"/>
          </p:cNvSpPr>
          <p:nvPr/>
        </p:nvSpPr>
        <p:spPr bwMode="auto">
          <a:xfrm>
            <a:off x="7269163" y="3844925"/>
            <a:ext cx="1092200" cy="0"/>
          </a:xfrm>
          <a:prstGeom prst="line">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67" name="Line 90">
            <a:extLst>
              <a:ext uri="{FF2B5EF4-FFF2-40B4-BE49-F238E27FC236}">
                <a16:creationId xmlns:a16="http://schemas.microsoft.com/office/drawing/2014/main" id="{7DB0FFAB-4966-4837-A0BF-8EE39A253221}"/>
              </a:ext>
            </a:extLst>
          </p:cNvPr>
          <p:cNvSpPr>
            <a:spLocks noChangeShapeType="1"/>
          </p:cNvSpPr>
          <p:nvPr/>
        </p:nvSpPr>
        <p:spPr bwMode="auto">
          <a:xfrm>
            <a:off x="5640388" y="3844925"/>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68" name="Line 91">
            <a:extLst>
              <a:ext uri="{FF2B5EF4-FFF2-40B4-BE49-F238E27FC236}">
                <a16:creationId xmlns:a16="http://schemas.microsoft.com/office/drawing/2014/main" id="{B991D80E-6CC0-4223-8E6D-61E974504755}"/>
              </a:ext>
            </a:extLst>
          </p:cNvPr>
          <p:cNvSpPr>
            <a:spLocks noChangeShapeType="1"/>
          </p:cNvSpPr>
          <p:nvPr/>
        </p:nvSpPr>
        <p:spPr bwMode="auto">
          <a:xfrm>
            <a:off x="5640388" y="2760663"/>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69" name="Line 92">
            <a:extLst>
              <a:ext uri="{FF2B5EF4-FFF2-40B4-BE49-F238E27FC236}">
                <a16:creationId xmlns:a16="http://schemas.microsoft.com/office/drawing/2014/main" id="{6201098E-750F-4B37-8136-9ADF7FBE2DCA}"/>
              </a:ext>
            </a:extLst>
          </p:cNvPr>
          <p:cNvSpPr>
            <a:spLocks noChangeShapeType="1"/>
          </p:cNvSpPr>
          <p:nvPr/>
        </p:nvSpPr>
        <p:spPr bwMode="auto">
          <a:xfrm>
            <a:off x="7269163" y="6038850"/>
            <a:ext cx="1092200" cy="0"/>
          </a:xfrm>
          <a:prstGeom prst="line">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70" name="Line 93">
            <a:extLst>
              <a:ext uri="{FF2B5EF4-FFF2-40B4-BE49-F238E27FC236}">
                <a16:creationId xmlns:a16="http://schemas.microsoft.com/office/drawing/2014/main" id="{72E982CA-1051-45A5-A944-D445B9983F98}"/>
              </a:ext>
            </a:extLst>
          </p:cNvPr>
          <p:cNvSpPr>
            <a:spLocks noChangeShapeType="1"/>
          </p:cNvSpPr>
          <p:nvPr/>
        </p:nvSpPr>
        <p:spPr bwMode="auto">
          <a:xfrm>
            <a:off x="7269163" y="5440363"/>
            <a:ext cx="1092200" cy="0"/>
          </a:xfrm>
          <a:prstGeom prst="line">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71" name="Line 94">
            <a:extLst>
              <a:ext uri="{FF2B5EF4-FFF2-40B4-BE49-F238E27FC236}">
                <a16:creationId xmlns:a16="http://schemas.microsoft.com/office/drawing/2014/main" id="{C7D35289-97A2-4381-ABD3-F5E4762D2375}"/>
              </a:ext>
            </a:extLst>
          </p:cNvPr>
          <p:cNvSpPr>
            <a:spLocks noChangeShapeType="1"/>
          </p:cNvSpPr>
          <p:nvPr/>
        </p:nvSpPr>
        <p:spPr bwMode="auto">
          <a:xfrm>
            <a:off x="7269163" y="4443413"/>
            <a:ext cx="1092200" cy="0"/>
          </a:xfrm>
          <a:prstGeom prst="line">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72" name="Text Box 95">
            <a:extLst>
              <a:ext uri="{FF2B5EF4-FFF2-40B4-BE49-F238E27FC236}">
                <a16:creationId xmlns:a16="http://schemas.microsoft.com/office/drawing/2014/main" id="{CDA3426F-1C0A-4221-927F-42490B9DC66C}"/>
              </a:ext>
            </a:extLst>
          </p:cNvPr>
          <p:cNvSpPr txBox="1">
            <a:spLocks noChangeArrowheads="1"/>
          </p:cNvSpPr>
          <p:nvPr/>
        </p:nvSpPr>
        <p:spPr bwMode="auto">
          <a:xfrm>
            <a:off x="7337426" y="3311525"/>
            <a:ext cx="1087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srgbClr val="FFFF00"/>
                </a:solidFill>
              </a:rPr>
              <a:t>     COA </a:t>
            </a:r>
          </a:p>
          <a:p>
            <a:pPr defTabSz="914334" eaLnBrk="1" fontAlgn="base" hangingPunct="1">
              <a:spcBef>
                <a:spcPct val="0"/>
              </a:spcBef>
              <a:spcAft>
                <a:spcPct val="0"/>
              </a:spcAft>
            </a:pPr>
            <a:r>
              <a:rPr lang="en-US" altLang="en-US" sz="1200">
                <a:solidFill>
                  <a:srgbClr val="FFFF00"/>
                </a:solidFill>
              </a:rPr>
              <a:t>Development</a:t>
            </a:r>
          </a:p>
        </p:txBody>
      </p:sp>
      <p:sp>
        <p:nvSpPr>
          <p:cNvPr id="19473" name="Text Box 96">
            <a:extLst>
              <a:ext uri="{FF2B5EF4-FFF2-40B4-BE49-F238E27FC236}">
                <a16:creationId xmlns:a16="http://schemas.microsoft.com/office/drawing/2014/main" id="{AAAAA009-445C-4702-9B88-F7E338A79EA0}"/>
              </a:ext>
            </a:extLst>
          </p:cNvPr>
          <p:cNvSpPr txBox="1">
            <a:spLocks noChangeArrowheads="1"/>
          </p:cNvSpPr>
          <p:nvPr/>
        </p:nvSpPr>
        <p:spPr bwMode="auto">
          <a:xfrm>
            <a:off x="7405688" y="3910013"/>
            <a:ext cx="8442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srgbClr val="FFFF00"/>
                </a:solidFill>
              </a:rPr>
              <a:t>   COA</a:t>
            </a:r>
          </a:p>
          <a:p>
            <a:pPr defTabSz="914334" eaLnBrk="1" fontAlgn="base" hangingPunct="1">
              <a:spcBef>
                <a:spcPct val="0"/>
              </a:spcBef>
              <a:spcAft>
                <a:spcPct val="0"/>
              </a:spcAft>
            </a:pPr>
            <a:r>
              <a:rPr lang="en-US" altLang="en-US" sz="1200">
                <a:solidFill>
                  <a:srgbClr val="FFFF00"/>
                </a:solidFill>
              </a:rPr>
              <a:t>Wargame</a:t>
            </a:r>
          </a:p>
        </p:txBody>
      </p:sp>
      <p:sp>
        <p:nvSpPr>
          <p:cNvPr id="19474" name="Text Box 97">
            <a:extLst>
              <a:ext uri="{FF2B5EF4-FFF2-40B4-BE49-F238E27FC236}">
                <a16:creationId xmlns:a16="http://schemas.microsoft.com/office/drawing/2014/main" id="{276A18E1-BDF0-49B8-8942-B56D3BE1F59D}"/>
              </a:ext>
            </a:extLst>
          </p:cNvPr>
          <p:cNvSpPr txBox="1">
            <a:spLocks noChangeArrowheads="1"/>
          </p:cNvSpPr>
          <p:nvPr/>
        </p:nvSpPr>
        <p:spPr bwMode="auto">
          <a:xfrm>
            <a:off x="7267576" y="4616451"/>
            <a:ext cx="1156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srgbClr val="FFFF00"/>
                </a:solidFill>
              </a:rPr>
              <a:t>      COA </a:t>
            </a:r>
          </a:p>
          <a:p>
            <a:pPr defTabSz="914334" eaLnBrk="1" fontAlgn="base" hangingPunct="1">
              <a:spcBef>
                <a:spcPct val="0"/>
              </a:spcBef>
              <a:spcAft>
                <a:spcPct val="0"/>
              </a:spcAft>
            </a:pPr>
            <a:r>
              <a:rPr lang="en-US" altLang="en-US" sz="1200">
                <a:solidFill>
                  <a:srgbClr val="FFFF00"/>
                </a:solidFill>
              </a:rPr>
              <a:t>Comparison &amp;</a:t>
            </a:r>
          </a:p>
          <a:p>
            <a:pPr defTabSz="914334" eaLnBrk="1" fontAlgn="base" hangingPunct="1">
              <a:spcBef>
                <a:spcPct val="0"/>
              </a:spcBef>
              <a:spcAft>
                <a:spcPct val="0"/>
              </a:spcAft>
            </a:pPr>
            <a:r>
              <a:rPr lang="en-US" altLang="en-US" sz="1200">
                <a:solidFill>
                  <a:srgbClr val="FFFF00"/>
                </a:solidFill>
              </a:rPr>
              <a:t>    Decision</a:t>
            </a:r>
          </a:p>
        </p:txBody>
      </p:sp>
      <p:sp>
        <p:nvSpPr>
          <p:cNvPr id="19475" name="Text Box 98">
            <a:extLst>
              <a:ext uri="{FF2B5EF4-FFF2-40B4-BE49-F238E27FC236}">
                <a16:creationId xmlns:a16="http://schemas.microsoft.com/office/drawing/2014/main" id="{634404A8-8D15-4300-8E6F-FF4B5D8CDEDF}"/>
              </a:ext>
            </a:extLst>
          </p:cNvPr>
          <p:cNvSpPr txBox="1">
            <a:spLocks noChangeArrowheads="1"/>
          </p:cNvSpPr>
          <p:nvPr/>
        </p:nvSpPr>
        <p:spPr bwMode="auto">
          <a:xfrm>
            <a:off x="7308851" y="5487988"/>
            <a:ext cx="1087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srgbClr val="FFFF00"/>
                </a:solidFill>
              </a:rPr>
              <a:t>    Orders</a:t>
            </a:r>
          </a:p>
          <a:p>
            <a:pPr defTabSz="914334" eaLnBrk="1" fontAlgn="base" hangingPunct="1">
              <a:spcBef>
                <a:spcPct val="0"/>
              </a:spcBef>
              <a:spcAft>
                <a:spcPct val="0"/>
              </a:spcAft>
            </a:pPr>
            <a:r>
              <a:rPr lang="en-US" altLang="en-US" sz="1200">
                <a:solidFill>
                  <a:srgbClr val="FFFF00"/>
                </a:solidFill>
              </a:rPr>
              <a:t>Development</a:t>
            </a:r>
          </a:p>
        </p:txBody>
      </p:sp>
      <p:sp>
        <p:nvSpPr>
          <p:cNvPr id="19476" name="Text Box 99">
            <a:extLst>
              <a:ext uri="{FF2B5EF4-FFF2-40B4-BE49-F238E27FC236}">
                <a16:creationId xmlns:a16="http://schemas.microsoft.com/office/drawing/2014/main" id="{8DFCA3A0-2A3D-4D7A-9471-38DDD6980FA4}"/>
              </a:ext>
            </a:extLst>
          </p:cNvPr>
          <p:cNvSpPr txBox="1">
            <a:spLocks noChangeArrowheads="1"/>
          </p:cNvSpPr>
          <p:nvPr/>
        </p:nvSpPr>
        <p:spPr bwMode="auto">
          <a:xfrm>
            <a:off x="7405688" y="6064250"/>
            <a:ext cx="8522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srgbClr val="FFFF00"/>
                </a:solidFill>
              </a:rPr>
              <a:t>Transition</a:t>
            </a:r>
          </a:p>
        </p:txBody>
      </p:sp>
      <p:sp>
        <p:nvSpPr>
          <p:cNvPr id="19477" name="Text Box 100">
            <a:extLst>
              <a:ext uri="{FF2B5EF4-FFF2-40B4-BE49-F238E27FC236}">
                <a16:creationId xmlns:a16="http://schemas.microsoft.com/office/drawing/2014/main" id="{F522BE6D-1E16-49F5-AE77-D739D6BF63B5}"/>
              </a:ext>
            </a:extLst>
          </p:cNvPr>
          <p:cNvSpPr txBox="1">
            <a:spLocks noChangeArrowheads="1"/>
          </p:cNvSpPr>
          <p:nvPr/>
        </p:nvSpPr>
        <p:spPr bwMode="auto">
          <a:xfrm>
            <a:off x="5843589" y="2316163"/>
            <a:ext cx="779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Planning</a:t>
            </a:r>
          </a:p>
          <a:p>
            <a:pPr defTabSz="914334" eaLnBrk="1" fontAlgn="base" hangingPunct="1">
              <a:spcBef>
                <a:spcPct val="0"/>
              </a:spcBef>
              <a:spcAft>
                <a:spcPct val="0"/>
              </a:spcAft>
            </a:pPr>
            <a:r>
              <a:rPr lang="en-US" altLang="en-US" sz="1200">
                <a:solidFill>
                  <a:prstClr val="white"/>
                </a:solidFill>
              </a:rPr>
              <a:t>Initiation</a:t>
            </a:r>
          </a:p>
        </p:txBody>
      </p:sp>
      <p:sp>
        <p:nvSpPr>
          <p:cNvPr id="19478" name="Text Box 101">
            <a:extLst>
              <a:ext uri="{FF2B5EF4-FFF2-40B4-BE49-F238E27FC236}">
                <a16:creationId xmlns:a16="http://schemas.microsoft.com/office/drawing/2014/main" id="{3A0EE1AF-4C95-4A9A-A7D4-E3EA3543C750}"/>
              </a:ext>
            </a:extLst>
          </p:cNvPr>
          <p:cNvSpPr txBox="1">
            <a:spLocks noChangeArrowheads="1"/>
          </p:cNvSpPr>
          <p:nvPr/>
        </p:nvSpPr>
        <p:spPr bwMode="auto">
          <a:xfrm>
            <a:off x="5774743" y="2768600"/>
            <a:ext cx="7901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r>
              <a:rPr lang="en-US" altLang="en-US" sz="1200">
                <a:solidFill>
                  <a:prstClr val="white"/>
                </a:solidFill>
              </a:rPr>
              <a:t>Mission</a:t>
            </a:r>
          </a:p>
          <a:p>
            <a:pPr algn="ctr" defTabSz="914334" eaLnBrk="1" fontAlgn="base" hangingPunct="1">
              <a:spcBef>
                <a:spcPct val="0"/>
              </a:spcBef>
              <a:spcAft>
                <a:spcPct val="0"/>
              </a:spcAft>
            </a:pPr>
            <a:r>
              <a:rPr lang="en-US" altLang="en-US" sz="1200">
                <a:solidFill>
                  <a:prstClr val="white"/>
                </a:solidFill>
              </a:rPr>
              <a:t> Analysis</a:t>
            </a:r>
          </a:p>
        </p:txBody>
      </p:sp>
      <p:sp>
        <p:nvSpPr>
          <p:cNvPr id="19479" name="Line 102">
            <a:extLst>
              <a:ext uri="{FF2B5EF4-FFF2-40B4-BE49-F238E27FC236}">
                <a16:creationId xmlns:a16="http://schemas.microsoft.com/office/drawing/2014/main" id="{7B3B6DF0-453C-4D99-958D-2FE86F243866}"/>
              </a:ext>
            </a:extLst>
          </p:cNvPr>
          <p:cNvSpPr>
            <a:spLocks noChangeShapeType="1"/>
          </p:cNvSpPr>
          <p:nvPr/>
        </p:nvSpPr>
        <p:spPr bwMode="auto">
          <a:xfrm>
            <a:off x="5640388" y="4860925"/>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80" name="Line 103">
            <a:extLst>
              <a:ext uri="{FF2B5EF4-FFF2-40B4-BE49-F238E27FC236}">
                <a16:creationId xmlns:a16="http://schemas.microsoft.com/office/drawing/2014/main" id="{DD72AEA4-7F2D-4249-A00D-8B3C32E90F19}"/>
              </a:ext>
            </a:extLst>
          </p:cNvPr>
          <p:cNvSpPr>
            <a:spLocks noChangeShapeType="1"/>
          </p:cNvSpPr>
          <p:nvPr/>
        </p:nvSpPr>
        <p:spPr bwMode="auto">
          <a:xfrm>
            <a:off x="5640388" y="5440363"/>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81" name="Line 104">
            <a:extLst>
              <a:ext uri="{FF2B5EF4-FFF2-40B4-BE49-F238E27FC236}">
                <a16:creationId xmlns:a16="http://schemas.microsoft.com/office/drawing/2014/main" id="{1738DE11-FF0B-40C8-8989-B5C5AACB8623}"/>
              </a:ext>
            </a:extLst>
          </p:cNvPr>
          <p:cNvSpPr>
            <a:spLocks noChangeShapeType="1"/>
          </p:cNvSpPr>
          <p:nvPr/>
        </p:nvSpPr>
        <p:spPr bwMode="auto">
          <a:xfrm>
            <a:off x="5640388" y="3246438"/>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82" name="Line 105">
            <a:extLst>
              <a:ext uri="{FF2B5EF4-FFF2-40B4-BE49-F238E27FC236}">
                <a16:creationId xmlns:a16="http://schemas.microsoft.com/office/drawing/2014/main" id="{D8A103E6-DB85-4FA6-889F-AD014DAB480B}"/>
              </a:ext>
            </a:extLst>
          </p:cNvPr>
          <p:cNvSpPr>
            <a:spLocks noChangeShapeType="1"/>
          </p:cNvSpPr>
          <p:nvPr/>
        </p:nvSpPr>
        <p:spPr bwMode="auto">
          <a:xfrm>
            <a:off x="5640388" y="4462463"/>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83" name="Text Box 106">
            <a:extLst>
              <a:ext uri="{FF2B5EF4-FFF2-40B4-BE49-F238E27FC236}">
                <a16:creationId xmlns:a16="http://schemas.microsoft.com/office/drawing/2014/main" id="{AB6C4074-6440-4808-84AB-14151E384084}"/>
              </a:ext>
            </a:extLst>
          </p:cNvPr>
          <p:cNvSpPr txBox="1">
            <a:spLocks noChangeArrowheads="1"/>
          </p:cNvSpPr>
          <p:nvPr/>
        </p:nvSpPr>
        <p:spPr bwMode="auto">
          <a:xfrm>
            <a:off x="5661026" y="3311525"/>
            <a:ext cx="1087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     COA </a:t>
            </a:r>
          </a:p>
          <a:p>
            <a:pPr defTabSz="914334" eaLnBrk="1" fontAlgn="base" hangingPunct="1">
              <a:spcBef>
                <a:spcPct val="0"/>
              </a:spcBef>
              <a:spcAft>
                <a:spcPct val="0"/>
              </a:spcAft>
            </a:pPr>
            <a:r>
              <a:rPr lang="en-US" altLang="en-US" sz="1200">
                <a:solidFill>
                  <a:prstClr val="white"/>
                </a:solidFill>
              </a:rPr>
              <a:t>Development</a:t>
            </a:r>
          </a:p>
        </p:txBody>
      </p:sp>
      <p:sp>
        <p:nvSpPr>
          <p:cNvPr id="19484" name="Text Box 107">
            <a:extLst>
              <a:ext uri="{FF2B5EF4-FFF2-40B4-BE49-F238E27FC236}">
                <a16:creationId xmlns:a16="http://schemas.microsoft.com/office/drawing/2014/main" id="{8F088637-B172-43CD-876C-F2CDA13030C6}"/>
              </a:ext>
            </a:extLst>
          </p:cNvPr>
          <p:cNvSpPr txBox="1">
            <a:spLocks noChangeArrowheads="1"/>
          </p:cNvSpPr>
          <p:nvPr/>
        </p:nvSpPr>
        <p:spPr bwMode="auto">
          <a:xfrm>
            <a:off x="5719763" y="3844925"/>
            <a:ext cx="9628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    COA</a:t>
            </a:r>
          </a:p>
          <a:p>
            <a:pPr defTabSz="914334" eaLnBrk="1" fontAlgn="base" hangingPunct="1">
              <a:spcBef>
                <a:spcPct val="0"/>
              </a:spcBef>
              <a:spcAft>
                <a:spcPct val="0"/>
              </a:spcAft>
            </a:pPr>
            <a:r>
              <a:rPr lang="en-US" altLang="en-US" sz="1200">
                <a:solidFill>
                  <a:prstClr val="white"/>
                </a:solidFill>
              </a:rPr>
              <a:t>Analysis &amp;</a:t>
            </a:r>
          </a:p>
          <a:p>
            <a:pPr defTabSz="914334" eaLnBrk="1" fontAlgn="base" hangingPunct="1">
              <a:spcBef>
                <a:spcPct val="0"/>
              </a:spcBef>
              <a:spcAft>
                <a:spcPct val="0"/>
              </a:spcAft>
            </a:pPr>
            <a:r>
              <a:rPr lang="en-US" altLang="en-US" sz="1200">
                <a:solidFill>
                  <a:prstClr val="white"/>
                </a:solidFill>
              </a:rPr>
              <a:t>Wargaming</a:t>
            </a:r>
          </a:p>
        </p:txBody>
      </p:sp>
      <p:sp>
        <p:nvSpPr>
          <p:cNvPr id="19485" name="Text Box 108">
            <a:extLst>
              <a:ext uri="{FF2B5EF4-FFF2-40B4-BE49-F238E27FC236}">
                <a16:creationId xmlns:a16="http://schemas.microsoft.com/office/drawing/2014/main" id="{F4D78CEE-EC1A-4A73-8715-780AE0046C28}"/>
              </a:ext>
            </a:extLst>
          </p:cNvPr>
          <p:cNvSpPr txBox="1">
            <a:spLocks noChangeArrowheads="1"/>
          </p:cNvSpPr>
          <p:nvPr/>
        </p:nvSpPr>
        <p:spPr bwMode="auto">
          <a:xfrm>
            <a:off x="5708650" y="4443413"/>
            <a:ext cx="1010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     COA</a:t>
            </a:r>
          </a:p>
          <a:p>
            <a:pPr defTabSz="914334" eaLnBrk="1" fontAlgn="base" hangingPunct="1">
              <a:spcBef>
                <a:spcPct val="0"/>
              </a:spcBef>
              <a:spcAft>
                <a:spcPct val="0"/>
              </a:spcAft>
            </a:pPr>
            <a:r>
              <a:rPr lang="en-US" altLang="en-US" sz="1200">
                <a:solidFill>
                  <a:prstClr val="white"/>
                </a:solidFill>
              </a:rPr>
              <a:t>Comparison</a:t>
            </a:r>
          </a:p>
        </p:txBody>
      </p:sp>
      <p:sp>
        <p:nvSpPr>
          <p:cNvPr id="19486" name="Text Box 109">
            <a:extLst>
              <a:ext uri="{FF2B5EF4-FFF2-40B4-BE49-F238E27FC236}">
                <a16:creationId xmlns:a16="http://schemas.microsoft.com/office/drawing/2014/main" id="{B9C93A1A-506B-4416-8681-D4B0A0445DA5}"/>
              </a:ext>
            </a:extLst>
          </p:cNvPr>
          <p:cNvSpPr txBox="1">
            <a:spLocks noChangeArrowheads="1"/>
          </p:cNvSpPr>
          <p:nvPr/>
        </p:nvSpPr>
        <p:spPr bwMode="auto">
          <a:xfrm>
            <a:off x="5738813" y="4841876"/>
            <a:ext cx="9605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    COA</a:t>
            </a:r>
          </a:p>
          <a:p>
            <a:pPr defTabSz="914334" eaLnBrk="1" fontAlgn="base" hangingPunct="1">
              <a:spcBef>
                <a:spcPct val="0"/>
              </a:spcBef>
              <a:spcAft>
                <a:spcPct val="0"/>
              </a:spcAft>
            </a:pPr>
            <a:r>
              <a:rPr lang="en-US" altLang="en-US" sz="1200">
                <a:solidFill>
                  <a:prstClr val="white"/>
                </a:solidFill>
              </a:rPr>
              <a:t>Selection &amp;</a:t>
            </a:r>
          </a:p>
          <a:p>
            <a:pPr defTabSz="914334" eaLnBrk="1" fontAlgn="base" hangingPunct="1">
              <a:spcBef>
                <a:spcPct val="0"/>
              </a:spcBef>
              <a:spcAft>
                <a:spcPct val="0"/>
              </a:spcAft>
            </a:pPr>
            <a:r>
              <a:rPr lang="en-US" altLang="en-US" sz="1200">
                <a:solidFill>
                  <a:prstClr val="white"/>
                </a:solidFill>
              </a:rPr>
              <a:t>  Approval</a:t>
            </a:r>
          </a:p>
        </p:txBody>
      </p:sp>
      <p:sp>
        <p:nvSpPr>
          <p:cNvPr id="19487" name="Line 110">
            <a:extLst>
              <a:ext uri="{FF2B5EF4-FFF2-40B4-BE49-F238E27FC236}">
                <a16:creationId xmlns:a16="http://schemas.microsoft.com/office/drawing/2014/main" id="{7B3A1697-B103-4278-BB6B-0736B88C23DE}"/>
              </a:ext>
            </a:extLst>
          </p:cNvPr>
          <p:cNvSpPr>
            <a:spLocks noChangeShapeType="1"/>
          </p:cNvSpPr>
          <p:nvPr/>
        </p:nvSpPr>
        <p:spPr bwMode="auto">
          <a:xfrm>
            <a:off x="8907463" y="3844925"/>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88" name="Line 111">
            <a:extLst>
              <a:ext uri="{FF2B5EF4-FFF2-40B4-BE49-F238E27FC236}">
                <a16:creationId xmlns:a16="http://schemas.microsoft.com/office/drawing/2014/main" id="{C129A386-1B40-4F21-8935-D604AD0FC167}"/>
              </a:ext>
            </a:extLst>
          </p:cNvPr>
          <p:cNvSpPr>
            <a:spLocks noChangeShapeType="1"/>
          </p:cNvSpPr>
          <p:nvPr/>
        </p:nvSpPr>
        <p:spPr bwMode="auto">
          <a:xfrm>
            <a:off x="8907463" y="3246438"/>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89" name="Line 112">
            <a:extLst>
              <a:ext uri="{FF2B5EF4-FFF2-40B4-BE49-F238E27FC236}">
                <a16:creationId xmlns:a16="http://schemas.microsoft.com/office/drawing/2014/main" id="{E669F9FC-8DE4-4814-A564-6D058FE730FB}"/>
              </a:ext>
            </a:extLst>
          </p:cNvPr>
          <p:cNvSpPr>
            <a:spLocks noChangeShapeType="1"/>
          </p:cNvSpPr>
          <p:nvPr/>
        </p:nvSpPr>
        <p:spPr bwMode="auto">
          <a:xfrm>
            <a:off x="8907463" y="5440363"/>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90" name="Line 113">
            <a:extLst>
              <a:ext uri="{FF2B5EF4-FFF2-40B4-BE49-F238E27FC236}">
                <a16:creationId xmlns:a16="http://schemas.microsoft.com/office/drawing/2014/main" id="{898799F1-5F53-443A-B073-3383DADCF457}"/>
              </a:ext>
            </a:extLst>
          </p:cNvPr>
          <p:cNvSpPr>
            <a:spLocks noChangeShapeType="1"/>
          </p:cNvSpPr>
          <p:nvPr/>
        </p:nvSpPr>
        <p:spPr bwMode="auto">
          <a:xfrm>
            <a:off x="8907463" y="4443413"/>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91" name="Line 114">
            <a:extLst>
              <a:ext uri="{FF2B5EF4-FFF2-40B4-BE49-F238E27FC236}">
                <a16:creationId xmlns:a16="http://schemas.microsoft.com/office/drawing/2014/main" id="{AE4F3827-B724-434B-96CC-3D9D9ACEFD54}"/>
              </a:ext>
            </a:extLst>
          </p:cNvPr>
          <p:cNvSpPr>
            <a:spLocks noChangeShapeType="1"/>
          </p:cNvSpPr>
          <p:nvPr/>
        </p:nvSpPr>
        <p:spPr bwMode="auto">
          <a:xfrm>
            <a:off x="8907463" y="4870450"/>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492" name="Text Box 115">
            <a:extLst>
              <a:ext uri="{FF2B5EF4-FFF2-40B4-BE49-F238E27FC236}">
                <a16:creationId xmlns:a16="http://schemas.microsoft.com/office/drawing/2014/main" id="{A5407721-D752-45E2-9DA9-96BF358E4E57}"/>
              </a:ext>
            </a:extLst>
          </p:cNvPr>
          <p:cNvSpPr txBox="1">
            <a:spLocks noChangeArrowheads="1"/>
          </p:cNvSpPr>
          <p:nvPr/>
        </p:nvSpPr>
        <p:spPr bwMode="auto">
          <a:xfrm>
            <a:off x="5708651" y="5573714"/>
            <a:ext cx="10871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   Plan or</a:t>
            </a:r>
          </a:p>
          <a:p>
            <a:pPr defTabSz="914334" eaLnBrk="1" fontAlgn="base" hangingPunct="1">
              <a:spcBef>
                <a:spcPct val="0"/>
              </a:spcBef>
              <a:spcAft>
                <a:spcPct val="0"/>
              </a:spcAft>
            </a:pPr>
            <a:r>
              <a:rPr lang="en-US" altLang="en-US" sz="1200">
                <a:solidFill>
                  <a:prstClr val="white"/>
                </a:solidFill>
              </a:rPr>
              <a:t>     Order</a:t>
            </a:r>
          </a:p>
          <a:p>
            <a:pPr defTabSz="914334" eaLnBrk="1" fontAlgn="base" hangingPunct="1">
              <a:spcBef>
                <a:spcPct val="0"/>
              </a:spcBef>
              <a:spcAft>
                <a:spcPct val="0"/>
              </a:spcAft>
            </a:pPr>
            <a:r>
              <a:rPr lang="en-US" altLang="en-US" sz="1200">
                <a:solidFill>
                  <a:prstClr val="white"/>
                </a:solidFill>
              </a:rPr>
              <a:t>Development</a:t>
            </a:r>
          </a:p>
        </p:txBody>
      </p:sp>
      <p:sp>
        <p:nvSpPr>
          <p:cNvPr id="19493" name="Text Box 116">
            <a:extLst>
              <a:ext uri="{FF2B5EF4-FFF2-40B4-BE49-F238E27FC236}">
                <a16:creationId xmlns:a16="http://schemas.microsoft.com/office/drawing/2014/main" id="{3EB48CB2-E76C-4A2F-8E78-9B25B0CF3897}"/>
              </a:ext>
            </a:extLst>
          </p:cNvPr>
          <p:cNvSpPr txBox="1">
            <a:spLocks noChangeArrowheads="1"/>
          </p:cNvSpPr>
          <p:nvPr/>
        </p:nvSpPr>
        <p:spPr bwMode="auto">
          <a:xfrm>
            <a:off x="7126288" y="1470025"/>
            <a:ext cx="13789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400" b="1">
                <a:solidFill>
                  <a:srgbClr val="D71321"/>
                </a:solidFill>
              </a:rPr>
              <a:t> Marine Corps</a:t>
            </a:r>
          </a:p>
          <a:p>
            <a:pPr defTabSz="914334" eaLnBrk="1" fontAlgn="base" hangingPunct="1">
              <a:spcBef>
                <a:spcPct val="0"/>
              </a:spcBef>
              <a:spcAft>
                <a:spcPct val="0"/>
              </a:spcAft>
            </a:pPr>
            <a:r>
              <a:rPr lang="en-US" altLang="en-US" sz="1400" b="1">
                <a:solidFill>
                  <a:srgbClr val="D71321"/>
                </a:solidFill>
              </a:rPr>
              <a:t>     Planning </a:t>
            </a:r>
          </a:p>
          <a:p>
            <a:pPr defTabSz="914334" eaLnBrk="1" fontAlgn="base" hangingPunct="1">
              <a:spcBef>
                <a:spcPct val="0"/>
              </a:spcBef>
              <a:spcAft>
                <a:spcPct val="0"/>
              </a:spcAft>
            </a:pPr>
            <a:r>
              <a:rPr lang="en-US" altLang="en-US" sz="1400" b="1">
                <a:solidFill>
                  <a:srgbClr val="D71321"/>
                </a:solidFill>
              </a:rPr>
              <a:t>     Process</a:t>
            </a:r>
          </a:p>
          <a:p>
            <a:pPr defTabSz="914334" eaLnBrk="1" fontAlgn="base" hangingPunct="1">
              <a:spcBef>
                <a:spcPct val="0"/>
              </a:spcBef>
              <a:spcAft>
                <a:spcPct val="0"/>
              </a:spcAft>
            </a:pPr>
            <a:r>
              <a:rPr lang="en-US" altLang="en-US" sz="1400" b="1">
                <a:solidFill>
                  <a:srgbClr val="D71321"/>
                </a:solidFill>
              </a:rPr>
              <a:t>      (MCPP)</a:t>
            </a:r>
          </a:p>
        </p:txBody>
      </p:sp>
      <p:sp>
        <p:nvSpPr>
          <p:cNvPr id="19494" name="Text Box 117">
            <a:extLst>
              <a:ext uri="{FF2B5EF4-FFF2-40B4-BE49-F238E27FC236}">
                <a16:creationId xmlns:a16="http://schemas.microsoft.com/office/drawing/2014/main" id="{17A2C5D3-E76D-4957-96EC-184AD21E9292}"/>
              </a:ext>
            </a:extLst>
          </p:cNvPr>
          <p:cNvSpPr txBox="1">
            <a:spLocks noChangeArrowheads="1"/>
          </p:cNvSpPr>
          <p:nvPr/>
        </p:nvSpPr>
        <p:spPr bwMode="auto">
          <a:xfrm>
            <a:off x="5661026" y="1260476"/>
            <a:ext cx="107914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400" b="1">
                <a:solidFill>
                  <a:srgbClr val="8811FF"/>
                </a:solidFill>
              </a:rPr>
              <a:t>    Joint </a:t>
            </a:r>
          </a:p>
          <a:p>
            <a:pPr defTabSz="914334" eaLnBrk="1" fontAlgn="base" hangingPunct="1">
              <a:spcBef>
                <a:spcPct val="0"/>
              </a:spcBef>
              <a:spcAft>
                <a:spcPct val="0"/>
              </a:spcAft>
            </a:pPr>
            <a:r>
              <a:rPr lang="en-US" altLang="en-US" sz="1400" b="1">
                <a:solidFill>
                  <a:srgbClr val="8811FF"/>
                </a:solidFill>
              </a:rPr>
              <a:t> Operation</a:t>
            </a:r>
          </a:p>
          <a:p>
            <a:pPr defTabSz="914334" eaLnBrk="1" fontAlgn="base" hangingPunct="1">
              <a:spcBef>
                <a:spcPct val="0"/>
              </a:spcBef>
              <a:spcAft>
                <a:spcPct val="0"/>
              </a:spcAft>
            </a:pPr>
            <a:r>
              <a:rPr lang="en-US" altLang="en-US" sz="1400" b="1">
                <a:solidFill>
                  <a:srgbClr val="8811FF"/>
                </a:solidFill>
              </a:rPr>
              <a:t> Planning</a:t>
            </a:r>
          </a:p>
          <a:p>
            <a:pPr defTabSz="914334" eaLnBrk="1" fontAlgn="base" hangingPunct="1">
              <a:spcBef>
                <a:spcPct val="0"/>
              </a:spcBef>
              <a:spcAft>
                <a:spcPct val="0"/>
              </a:spcAft>
            </a:pPr>
            <a:r>
              <a:rPr lang="en-US" altLang="en-US" sz="1400" b="1">
                <a:solidFill>
                  <a:srgbClr val="8811FF"/>
                </a:solidFill>
              </a:rPr>
              <a:t>  Process</a:t>
            </a:r>
          </a:p>
          <a:p>
            <a:pPr defTabSz="914334" eaLnBrk="1" fontAlgn="base" hangingPunct="1">
              <a:spcBef>
                <a:spcPct val="0"/>
              </a:spcBef>
              <a:spcAft>
                <a:spcPct val="0"/>
              </a:spcAft>
            </a:pPr>
            <a:r>
              <a:rPr lang="en-US" altLang="en-US" sz="1400" b="1">
                <a:solidFill>
                  <a:srgbClr val="8811FF"/>
                </a:solidFill>
              </a:rPr>
              <a:t>   (JOPP)</a:t>
            </a:r>
          </a:p>
        </p:txBody>
      </p:sp>
      <p:sp>
        <p:nvSpPr>
          <p:cNvPr id="19495" name="Text Box 118">
            <a:extLst>
              <a:ext uri="{FF2B5EF4-FFF2-40B4-BE49-F238E27FC236}">
                <a16:creationId xmlns:a16="http://schemas.microsoft.com/office/drawing/2014/main" id="{397F5EB6-6B7B-446D-8F83-BD08622E41D8}"/>
              </a:ext>
            </a:extLst>
          </p:cNvPr>
          <p:cNvSpPr txBox="1">
            <a:spLocks noChangeArrowheads="1"/>
          </p:cNvSpPr>
          <p:nvPr/>
        </p:nvSpPr>
        <p:spPr bwMode="auto">
          <a:xfrm>
            <a:off x="8977313" y="1250951"/>
            <a:ext cx="93166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400" b="1">
                <a:solidFill>
                  <a:srgbClr val="4148D7"/>
                </a:solidFill>
              </a:rPr>
              <a:t>  USAF</a:t>
            </a:r>
          </a:p>
          <a:p>
            <a:pPr defTabSz="914334" eaLnBrk="1" fontAlgn="base" hangingPunct="1">
              <a:spcBef>
                <a:spcPct val="0"/>
              </a:spcBef>
              <a:spcAft>
                <a:spcPct val="0"/>
              </a:spcAft>
            </a:pPr>
            <a:r>
              <a:rPr lang="en-US" altLang="en-US" sz="1400" b="1">
                <a:solidFill>
                  <a:srgbClr val="4148D7"/>
                </a:solidFill>
              </a:rPr>
              <a:t>   Air &amp;</a:t>
            </a:r>
          </a:p>
          <a:p>
            <a:pPr defTabSz="914334" eaLnBrk="1" fontAlgn="base" hangingPunct="1">
              <a:spcBef>
                <a:spcPct val="0"/>
              </a:spcBef>
              <a:spcAft>
                <a:spcPct val="0"/>
              </a:spcAft>
            </a:pPr>
            <a:r>
              <a:rPr lang="en-US" altLang="en-US" sz="1400" b="1">
                <a:solidFill>
                  <a:srgbClr val="4148D7"/>
                </a:solidFill>
              </a:rPr>
              <a:t> Space </a:t>
            </a:r>
          </a:p>
          <a:p>
            <a:pPr defTabSz="914334" eaLnBrk="1" fontAlgn="base" hangingPunct="1">
              <a:spcBef>
                <a:spcPct val="0"/>
              </a:spcBef>
              <a:spcAft>
                <a:spcPct val="0"/>
              </a:spcAft>
            </a:pPr>
            <a:r>
              <a:rPr lang="en-US" altLang="en-US" sz="1400" b="1">
                <a:solidFill>
                  <a:srgbClr val="4148D7"/>
                </a:solidFill>
              </a:rPr>
              <a:t>Estimate</a:t>
            </a:r>
          </a:p>
          <a:p>
            <a:pPr defTabSz="914334" eaLnBrk="1" fontAlgn="base" hangingPunct="1">
              <a:spcBef>
                <a:spcPct val="0"/>
              </a:spcBef>
              <a:spcAft>
                <a:spcPct val="0"/>
              </a:spcAft>
            </a:pPr>
            <a:r>
              <a:rPr lang="en-US" altLang="en-US" sz="1400" b="1">
                <a:solidFill>
                  <a:srgbClr val="4148D7"/>
                </a:solidFill>
              </a:rPr>
              <a:t> Process</a:t>
            </a:r>
          </a:p>
        </p:txBody>
      </p:sp>
      <p:sp>
        <p:nvSpPr>
          <p:cNvPr id="19496" name="Text Box 119">
            <a:extLst>
              <a:ext uri="{FF2B5EF4-FFF2-40B4-BE49-F238E27FC236}">
                <a16:creationId xmlns:a16="http://schemas.microsoft.com/office/drawing/2014/main" id="{D874E299-E173-4AD7-B1CE-305B0BF82115}"/>
              </a:ext>
            </a:extLst>
          </p:cNvPr>
          <p:cNvSpPr txBox="1">
            <a:spLocks noChangeArrowheads="1"/>
          </p:cNvSpPr>
          <p:nvPr/>
        </p:nvSpPr>
        <p:spPr bwMode="auto">
          <a:xfrm>
            <a:off x="9032070" y="2720975"/>
            <a:ext cx="790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r>
              <a:rPr lang="en-US" altLang="en-US" sz="1200">
                <a:solidFill>
                  <a:prstClr val="white"/>
                </a:solidFill>
              </a:rPr>
              <a:t>  Mission</a:t>
            </a:r>
          </a:p>
          <a:p>
            <a:pPr algn="ctr" defTabSz="914334" eaLnBrk="1" fontAlgn="base" hangingPunct="1">
              <a:spcBef>
                <a:spcPct val="0"/>
              </a:spcBef>
              <a:spcAft>
                <a:spcPct val="0"/>
              </a:spcAft>
            </a:pPr>
            <a:r>
              <a:rPr lang="en-US" altLang="en-US" sz="1200">
                <a:solidFill>
                  <a:prstClr val="white"/>
                </a:solidFill>
              </a:rPr>
              <a:t> Analysis</a:t>
            </a:r>
          </a:p>
        </p:txBody>
      </p:sp>
      <p:sp>
        <p:nvSpPr>
          <p:cNvPr id="19497" name="Text Box 120">
            <a:extLst>
              <a:ext uri="{FF2B5EF4-FFF2-40B4-BE49-F238E27FC236}">
                <a16:creationId xmlns:a16="http://schemas.microsoft.com/office/drawing/2014/main" id="{3825003C-32C0-4EDA-BA8C-B5921179D514}"/>
              </a:ext>
            </a:extLst>
          </p:cNvPr>
          <p:cNvSpPr txBox="1">
            <a:spLocks noChangeArrowheads="1"/>
          </p:cNvSpPr>
          <p:nvPr/>
        </p:nvSpPr>
        <p:spPr bwMode="auto">
          <a:xfrm>
            <a:off x="8966201" y="5573713"/>
            <a:ext cx="1087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     JAOP </a:t>
            </a:r>
          </a:p>
          <a:p>
            <a:pPr defTabSz="914334" eaLnBrk="1" fontAlgn="base" hangingPunct="1">
              <a:spcBef>
                <a:spcPct val="0"/>
              </a:spcBef>
              <a:spcAft>
                <a:spcPct val="0"/>
              </a:spcAft>
            </a:pPr>
            <a:r>
              <a:rPr lang="en-US" altLang="en-US" sz="1200">
                <a:solidFill>
                  <a:prstClr val="white"/>
                </a:solidFill>
              </a:rPr>
              <a:t>Development</a:t>
            </a:r>
          </a:p>
        </p:txBody>
      </p:sp>
      <p:sp>
        <p:nvSpPr>
          <p:cNvPr id="19498" name="Text Box 121">
            <a:extLst>
              <a:ext uri="{FF2B5EF4-FFF2-40B4-BE49-F238E27FC236}">
                <a16:creationId xmlns:a16="http://schemas.microsoft.com/office/drawing/2014/main" id="{E83BE82C-65C5-483E-85D2-FFE818D83B3E}"/>
              </a:ext>
            </a:extLst>
          </p:cNvPr>
          <p:cNvSpPr txBox="1">
            <a:spLocks noChangeArrowheads="1"/>
          </p:cNvSpPr>
          <p:nvPr/>
        </p:nvSpPr>
        <p:spPr bwMode="auto">
          <a:xfrm>
            <a:off x="8874125" y="4994275"/>
            <a:ext cx="1182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COA Selection</a:t>
            </a:r>
          </a:p>
        </p:txBody>
      </p:sp>
      <p:sp>
        <p:nvSpPr>
          <p:cNvPr id="19499" name="Text Box 122">
            <a:extLst>
              <a:ext uri="{FF2B5EF4-FFF2-40B4-BE49-F238E27FC236}">
                <a16:creationId xmlns:a16="http://schemas.microsoft.com/office/drawing/2014/main" id="{A6BB497D-5458-4147-A08C-06DE9A0EA26D}"/>
              </a:ext>
            </a:extLst>
          </p:cNvPr>
          <p:cNvSpPr txBox="1">
            <a:spLocks noChangeArrowheads="1"/>
          </p:cNvSpPr>
          <p:nvPr/>
        </p:nvSpPr>
        <p:spPr bwMode="auto">
          <a:xfrm>
            <a:off x="8985251" y="4433888"/>
            <a:ext cx="1010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     COA </a:t>
            </a:r>
          </a:p>
          <a:p>
            <a:pPr defTabSz="914334" eaLnBrk="1" fontAlgn="base" hangingPunct="1">
              <a:spcBef>
                <a:spcPct val="0"/>
              </a:spcBef>
              <a:spcAft>
                <a:spcPct val="0"/>
              </a:spcAft>
            </a:pPr>
            <a:r>
              <a:rPr lang="en-US" altLang="en-US" sz="1200">
                <a:solidFill>
                  <a:prstClr val="white"/>
                </a:solidFill>
              </a:rPr>
              <a:t>Comparison</a:t>
            </a:r>
          </a:p>
        </p:txBody>
      </p:sp>
      <p:sp>
        <p:nvSpPr>
          <p:cNvPr id="19500" name="Text Box 123">
            <a:extLst>
              <a:ext uri="{FF2B5EF4-FFF2-40B4-BE49-F238E27FC236}">
                <a16:creationId xmlns:a16="http://schemas.microsoft.com/office/drawing/2014/main" id="{C94BAC7F-1472-4910-8560-43B74A161931}"/>
              </a:ext>
            </a:extLst>
          </p:cNvPr>
          <p:cNvSpPr txBox="1">
            <a:spLocks noChangeArrowheads="1"/>
          </p:cNvSpPr>
          <p:nvPr/>
        </p:nvSpPr>
        <p:spPr bwMode="auto">
          <a:xfrm>
            <a:off x="9005888" y="3817938"/>
            <a:ext cx="9685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    COA </a:t>
            </a:r>
          </a:p>
          <a:p>
            <a:pPr defTabSz="914334" eaLnBrk="1" fontAlgn="base" hangingPunct="1">
              <a:spcBef>
                <a:spcPct val="0"/>
              </a:spcBef>
              <a:spcAft>
                <a:spcPct val="0"/>
              </a:spcAft>
            </a:pPr>
            <a:r>
              <a:rPr lang="en-US" altLang="en-US" sz="1200">
                <a:solidFill>
                  <a:prstClr val="white"/>
                </a:solidFill>
              </a:rPr>
              <a:t>Analysis &amp;</a:t>
            </a:r>
          </a:p>
          <a:p>
            <a:pPr defTabSz="914334" eaLnBrk="1" fontAlgn="base" hangingPunct="1">
              <a:spcBef>
                <a:spcPct val="0"/>
              </a:spcBef>
              <a:spcAft>
                <a:spcPct val="0"/>
              </a:spcAft>
            </a:pPr>
            <a:r>
              <a:rPr lang="en-US" altLang="en-US" sz="1200">
                <a:solidFill>
                  <a:prstClr val="white"/>
                </a:solidFill>
              </a:rPr>
              <a:t>Refinement</a:t>
            </a:r>
          </a:p>
        </p:txBody>
      </p:sp>
      <p:sp>
        <p:nvSpPr>
          <p:cNvPr id="19501" name="Text Box 124">
            <a:extLst>
              <a:ext uri="{FF2B5EF4-FFF2-40B4-BE49-F238E27FC236}">
                <a16:creationId xmlns:a16="http://schemas.microsoft.com/office/drawing/2014/main" id="{DE0EA071-5D01-48F0-B018-B10A49DB9812}"/>
              </a:ext>
            </a:extLst>
          </p:cNvPr>
          <p:cNvSpPr txBox="1">
            <a:spLocks noChangeArrowheads="1"/>
          </p:cNvSpPr>
          <p:nvPr/>
        </p:nvSpPr>
        <p:spPr bwMode="auto">
          <a:xfrm>
            <a:off x="8947151" y="3227388"/>
            <a:ext cx="10871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 Situation &amp;</a:t>
            </a:r>
          </a:p>
          <a:p>
            <a:pPr defTabSz="914334" eaLnBrk="1" fontAlgn="base" hangingPunct="1">
              <a:spcBef>
                <a:spcPct val="0"/>
              </a:spcBef>
              <a:spcAft>
                <a:spcPct val="0"/>
              </a:spcAft>
            </a:pPr>
            <a:r>
              <a:rPr lang="en-US" altLang="en-US" sz="1200">
                <a:solidFill>
                  <a:prstClr val="white"/>
                </a:solidFill>
              </a:rPr>
              <a:t>     COA</a:t>
            </a:r>
          </a:p>
          <a:p>
            <a:pPr defTabSz="914334" eaLnBrk="1" fontAlgn="base" hangingPunct="1">
              <a:spcBef>
                <a:spcPct val="0"/>
              </a:spcBef>
              <a:spcAft>
                <a:spcPct val="0"/>
              </a:spcAft>
            </a:pPr>
            <a:r>
              <a:rPr lang="en-US" altLang="en-US" sz="1200">
                <a:solidFill>
                  <a:prstClr val="white"/>
                </a:solidFill>
              </a:rPr>
              <a:t>Development</a:t>
            </a:r>
          </a:p>
        </p:txBody>
      </p:sp>
      <p:sp>
        <p:nvSpPr>
          <p:cNvPr id="19502" name="Line 125">
            <a:extLst>
              <a:ext uri="{FF2B5EF4-FFF2-40B4-BE49-F238E27FC236}">
                <a16:creationId xmlns:a16="http://schemas.microsoft.com/office/drawing/2014/main" id="{2FCF1C69-1A1C-4BC0-BF64-0F580CA310EE}"/>
              </a:ext>
            </a:extLst>
          </p:cNvPr>
          <p:cNvSpPr>
            <a:spLocks noChangeShapeType="1"/>
          </p:cNvSpPr>
          <p:nvPr/>
        </p:nvSpPr>
        <p:spPr bwMode="auto">
          <a:xfrm>
            <a:off x="4060825" y="3246438"/>
            <a:ext cx="1092200" cy="0"/>
          </a:xfrm>
          <a:prstGeom prst="line">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503" name="Line 126">
            <a:extLst>
              <a:ext uri="{FF2B5EF4-FFF2-40B4-BE49-F238E27FC236}">
                <a16:creationId xmlns:a16="http://schemas.microsoft.com/office/drawing/2014/main" id="{A13FFD87-8AC3-4520-A4C0-908F1C19B1B2}"/>
              </a:ext>
            </a:extLst>
          </p:cNvPr>
          <p:cNvSpPr>
            <a:spLocks noChangeShapeType="1"/>
          </p:cNvSpPr>
          <p:nvPr/>
        </p:nvSpPr>
        <p:spPr bwMode="auto">
          <a:xfrm>
            <a:off x="4060825" y="3844925"/>
            <a:ext cx="1092200" cy="0"/>
          </a:xfrm>
          <a:prstGeom prst="line">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504" name="Text Box 127">
            <a:extLst>
              <a:ext uri="{FF2B5EF4-FFF2-40B4-BE49-F238E27FC236}">
                <a16:creationId xmlns:a16="http://schemas.microsoft.com/office/drawing/2014/main" id="{F4CB4F4B-CA71-4B4D-AC53-A12F04E344C5}"/>
              </a:ext>
            </a:extLst>
          </p:cNvPr>
          <p:cNvSpPr txBox="1">
            <a:spLocks noChangeArrowheads="1"/>
          </p:cNvSpPr>
          <p:nvPr/>
        </p:nvSpPr>
        <p:spPr bwMode="auto">
          <a:xfrm>
            <a:off x="7162800" y="6396039"/>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r>
              <a:rPr lang="en-US" altLang="en-US" sz="800" b="1">
                <a:solidFill>
                  <a:prstClr val="black"/>
                </a:solidFill>
              </a:rPr>
              <a:t>MCWP 5-1,</a:t>
            </a:r>
          </a:p>
          <a:p>
            <a:pPr algn="ctr" defTabSz="914334" eaLnBrk="1" fontAlgn="base" hangingPunct="1">
              <a:spcBef>
                <a:spcPct val="0"/>
              </a:spcBef>
              <a:spcAft>
                <a:spcPct val="0"/>
              </a:spcAft>
            </a:pPr>
            <a:r>
              <a:rPr lang="en-US" altLang="en-US" sz="800" b="1">
                <a:solidFill>
                  <a:prstClr val="black"/>
                </a:solidFill>
              </a:rPr>
              <a:t>Marine Corps</a:t>
            </a:r>
          </a:p>
          <a:p>
            <a:pPr algn="ctr" defTabSz="914334" eaLnBrk="1" fontAlgn="base" hangingPunct="1">
              <a:spcBef>
                <a:spcPct val="0"/>
              </a:spcBef>
              <a:spcAft>
                <a:spcPct val="0"/>
              </a:spcAft>
            </a:pPr>
            <a:r>
              <a:rPr lang="en-US" altLang="en-US" sz="800" b="1">
                <a:solidFill>
                  <a:prstClr val="black"/>
                </a:solidFill>
              </a:rPr>
              <a:t>Planning Process</a:t>
            </a:r>
          </a:p>
        </p:txBody>
      </p:sp>
      <p:sp>
        <p:nvSpPr>
          <p:cNvPr id="19505" name="Text Box 128">
            <a:extLst>
              <a:ext uri="{FF2B5EF4-FFF2-40B4-BE49-F238E27FC236}">
                <a16:creationId xmlns:a16="http://schemas.microsoft.com/office/drawing/2014/main" id="{D1FB2336-D155-447E-A382-9F2F338A8954}"/>
              </a:ext>
            </a:extLst>
          </p:cNvPr>
          <p:cNvSpPr txBox="1">
            <a:spLocks noChangeArrowheads="1"/>
          </p:cNvSpPr>
          <p:nvPr/>
        </p:nvSpPr>
        <p:spPr bwMode="auto">
          <a:xfrm>
            <a:off x="5715000" y="6383339"/>
            <a:ext cx="99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r>
              <a:rPr lang="en-US" altLang="en-US" sz="800" b="1">
                <a:solidFill>
                  <a:prstClr val="black"/>
                </a:solidFill>
              </a:rPr>
              <a:t>JtPub 5-0,</a:t>
            </a:r>
          </a:p>
          <a:p>
            <a:pPr algn="ctr" defTabSz="914334" eaLnBrk="1" fontAlgn="base" hangingPunct="1">
              <a:spcBef>
                <a:spcPct val="0"/>
              </a:spcBef>
              <a:spcAft>
                <a:spcPct val="0"/>
              </a:spcAft>
            </a:pPr>
            <a:r>
              <a:rPr lang="en-US" altLang="en-US" sz="800" b="1">
                <a:solidFill>
                  <a:prstClr val="black"/>
                </a:solidFill>
              </a:rPr>
              <a:t>Joint Operation Planning</a:t>
            </a:r>
          </a:p>
        </p:txBody>
      </p:sp>
      <p:sp>
        <p:nvSpPr>
          <p:cNvPr id="19506" name="Text Box 129">
            <a:extLst>
              <a:ext uri="{FF2B5EF4-FFF2-40B4-BE49-F238E27FC236}">
                <a16:creationId xmlns:a16="http://schemas.microsoft.com/office/drawing/2014/main" id="{0B8396C0-52E7-441C-A17F-8AD8EE9E2191}"/>
              </a:ext>
            </a:extLst>
          </p:cNvPr>
          <p:cNvSpPr txBox="1">
            <a:spLocks noChangeArrowheads="1"/>
          </p:cNvSpPr>
          <p:nvPr/>
        </p:nvSpPr>
        <p:spPr bwMode="auto">
          <a:xfrm>
            <a:off x="4208620" y="2740025"/>
            <a:ext cx="755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r>
              <a:rPr lang="en-US" altLang="en-US" sz="1200">
                <a:solidFill>
                  <a:srgbClr val="FFFA00"/>
                </a:solidFill>
              </a:rPr>
              <a:t>Mission </a:t>
            </a:r>
          </a:p>
          <a:p>
            <a:pPr algn="ctr" defTabSz="914334" eaLnBrk="1" fontAlgn="base" hangingPunct="1">
              <a:spcBef>
                <a:spcPct val="0"/>
              </a:spcBef>
              <a:spcAft>
                <a:spcPct val="0"/>
              </a:spcAft>
            </a:pPr>
            <a:r>
              <a:rPr lang="en-US" altLang="en-US" sz="1200">
                <a:solidFill>
                  <a:srgbClr val="FFFA00"/>
                </a:solidFill>
              </a:rPr>
              <a:t>Analysis</a:t>
            </a:r>
          </a:p>
        </p:txBody>
      </p:sp>
      <p:sp>
        <p:nvSpPr>
          <p:cNvPr id="19507" name="Text Box 130">
            <a:extLst>
              <a:ext uri="{FF2B5EF4-FFF2-40B4-BE49-F238E27FC236}">
                <a16:creationId xmlns:a16="http://schemas.microsoft.com/office/drawing/2014/main" id="{CFD5105C-FA6A-4D8E-A2BD-F782A7773581}"/>
              </a:ext>
            </a:extLst>
          </p:cNvPr>
          <p:cNvSpPr txBox="1">
            <a:spLocks noChangeArrowheads="1"/>
          </p:cNvSpPr>
          <p:nvPr/>
        </p:nvSpPr>
        <p:spPr bwMode="auto">
          <a:xfrm>
            <a:off x="4067317" y="3311525"/>
            <a:ext cx="1087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r>
              <a:rPr lang="en-US" altLang="en-US" sz="1200">
                <a:solidFill>
                  <a:srgbClr val="FFFF00"/>
                </a:solidFill>
              </a:rPr>
              <a:t>COA </a:t>
            </a:r>
          </a:p>
          <a:p>
            <a:pPr algn="ctr" defTabSz="914334" eaLnBrk="1" fontAlgn="base" hangingPunct="1">
              <a:spcBef>
                <a:spcPct val="0"/>
              </a:spcBef>
              <a:spcAft>
                <a:spcPct val="0"/>
              </a:spcAft>
            </a:pPr>
            <a:r>
              <a:rPr lang="en-US" altLang="en-US" sz="1200">
                <a:solidFill>
                  <a:srgbClr val="FFFF00"/>
                </a:solidFill>
              </a:rPr>
              <a:t>Development</a:t>
            </a:r>
          </a:p>
        </p:txBody>
      </p:sp>
      <p:sp>
        <p:nvSpPr>
          <p:cNvPr id="19508" name="Line 131">
            <a:extLst>
              <a:ext uri="{FF2B5EF4-FFF2-40B4-BE49-F238E27FC236}">
                <a16:creationId xmlns:a16="http://schemas.microsoft.com/office/drawing/2014/main" id="{DE44E4AA-D99E-42D6-8179-4CE98C611326}"/>
              </a:ext>
            </a:extLst>
          </p:cNvPr>
          <p:cNvSpPr>
            <a:spLocks noChangeShapeType="1"/>
          </p:cNvSpPr>
          <p:nvPr/>
        </p:nvSpPr>
        <p:spPr bwMode="auto">
          <a:xfrm>
            <a:off x="4060825" y="4462463"/>
            <a:ext cx="1092200" cy="0"/>
          </a:xfrm>
          <a:prstGeom prst="line">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509" name="Line 132">
            <a:extLst>
              <a:ext uri="{FF2B5EF4-FFF2-40B4-BE49-F238E27FC236}">
                <a16:creationId xmlns:a16="http://schemas.microsoft.com/office/drawing/2014/main" id="{79EB4645-AE3F-4E67-BDE7-EFAC81A4350C}"/>
              </a:ext>
            </a:extLst>
          </p:cNvPr>
          <p:cNvSpPr>
            <a:spLocks noChangeShapeType="1"/>
          </p:cNvSpPr>
          <p:nvPr/>
        </p:nvSpPr>
        <p:spPr bwMode="auto">
          <a:xfrm>
            <a:off x="4060825" y="5440363"/>
            <a:ext cx="1092200" cy="0"/>
          </a:xfrm>
          <a:prstGeom prst="line">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510" name="Line 133">
            <a:extLst>
              <a:ext uri="{FF2B5EF4-FFF2-40B4-BE49-F238E27FC236}">
                <a16:creationId xmlns:a16="http://schemas.microsoft.com/office/drawing/2014/main" id="{5BCFF43B-3B6E-4BFC-A93A-89F0D5C047BB}"/>
              </a:ext>
            </a:extLst>
          </p:cNvPr>
          <p:cNvSpPr>
            <a:spLocks noChangeShapeType="1"/>
          </p:cNvSpPr>
          <p:nvPr/>
        </p:nvSpPr>
        <p:spPr bwMode="auto">
          <a:xfrm>
            <a:off x="4060825" y="6038850"/>
            <a:ext cx="1092200" cy="0"/>
          </a:xfrm>
          <a:prstGeom prst="line">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511" name="Text Box 134">
            <a:extLst>
              <a:ext uri="{FF2B5EF4-FFF2-40B4-BE49-F238E27FC236}">
                <a16:creationId xmlns:a16="http://schemas.microsoft.com/office/drawing/2014/main" id="{76C4E629-D1B8-4F55-AC9C-FB75B9A78630}"/>
              </a:ext>
            </a:extLst>
          </p:cNvPr>
          <p:cNvSpPr txBox="1">
            <a:spLocks noChangeArrowheads="1"/>
          </p:cNvSpPr>
          <p:nvPr/>
        </p:nvSpPr>
        <p:spPr bwMode="auto">
          <a:xfrm>
            <a:off x="4073422" y="3825875"/>
            <a:ext cx="10654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r>
              <a:rPr lang="en-US" altLang="en-US" sz="1200">
                <a:solidFill>
                  <a:srgbClr val="FFFA00"/>
                </a:solidFill>
              </a:rPr>
              <a:t>COA</a:t>
            </a:r>
          </a:p>
          <a:p>
            <a:pPr algn="ctr" defTabSz="914334" eaLnBrk="1" fontAlgn="base" hangingPunct="1">
              <a:spcBef>
                <a:spcPct val="0"/>
              </a:spcBef>
              <a:spcAft>
                <a:spcPct val="0"/>
              </a:spcAft>
            </a:pPr>
            <a:r>
              <a:rPr lang="en-US" altLang="en-US" sz="1200">
                <a:solidFill>
                  <a:srgbClr val="FFFA00"/>
                </a:solidFill>
              </a:rPr>
              <a:t>Analysis </a:t>
            </a:r>
          </a:p>
          <a:p>
            <a:pPr algn="ctr" defTabSz="914334" eaLnBrk="1" fontAlgn="base" hangingPunct="1">
              <a:spcBef>
                <a:spcPct val="0"/>
              </a:spcBef>
              <a:spcAft>
                <a:spcPct val="0"/>
              </a:spcAft>
            </a:pPr>
            <a:r>
              <a:rPr lang="en-US" altLang="en-US" sz="1200">
                <a:solidFill>
                  <a:srgbClr val="FFFA00"/>
                </a:solidFill>
              </a:rPr>
              <a:t>(Wargaming)</a:t>
            </a:r>
          </a:p>
        </p:txBody>
      </p:sp>
      <p:sp>
        <p:nvSpPr>
          <p:cNvPr id="19512" name="Text Box 135">
            <a:extLst>
              <a:ext uri="{FF2B5EF4-FFF2-40B4-BE49-F238E27FC236}">
                <a16:creationId xmlns:a16="http://schemas.microsoft.com/office/drawing/2014/main" id="{52B74CAA-652B-4372-A0BE-9A0C78883893}"/>
              </a:ext>
            </a:extLst>
          </p:cNvPr>
          <p:cNvSpPr txBox="1">
            <a:spLocks noChangeArrowheads="1"/>
          </p:cNvSpPr>
          <p:nvPr/>
        </p:nvSpPr>
        <p:spPr bwMode="auto">
          <a:xfrm>
            <a:off x="4049714" y="4641850"/>
            <a:ext cx="11560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srgbClr val="FFFF00"/>
                </a:solidFill>
              </a:rPr>
              <a:t>      COA </a:t>
            </a:r>
          </a:p>
          <a:p>
            <a:pPr defTabSz="914334" eaLnBrk="1" fontAlgn="base" hangingPunct="1">
              <a:spcBef>
                <a:spcPct val="0"/>
              </a:spcBef>
              <a:spcAft>
                <a:spcPct val="0"/>
              </a:spcAft>
            </a:pPr>
            <a:r>
              <a:rPr lang="en-US" altLang="en-US" sz="1200">
                <a:solidFill>
                  <a:srgbClr val="FFFF00"/>
                </a:solidFill>
              </a:rPr>
              <a:t>Comparison &amp;</a:t>
            </a:r>
          </a:p>
          <a:p>
            <a:pPr defTabSz="914334" eaLnBrk="1" fontAlgn="base" hangingPunct="1">
              <a:spcBef>
                <a:spcPct val="0"/>
              </a:spcBef>
              <a:spcAft>
                <a:spcPct val="0"/>
              </a:spcAft>
            </a:pPr>
            <a:r>
              <a:rPr lang="en-US" altLang="en-US" sz="1200">
                <a:solidFill>
                  <a:srgbClr val="FFFF00"/>
                </a:solidFill>
              </a:rPr>
              <a:t>    Decision</a:t>
            </a:r>
          </a:p>
        </p:txBody>
      </p:sp>
      <p:sp>
        <p:nvSpPr>
          <p:cNvPr id="19513" name="Text Box 136">
            <a:extLst>
              <a:ext uri="{FF2B5EF4-FFF2-40B4-BE49-F238E27FC236}">
                <a16:creationId xmlns:a16="http://schemas.microsoft.com/office/drawing/2014/main" id="{ED862D07-F9B5-4B17-AB95-756D77A8FC93}"/>
              </a:ext>
            </a:extLst>
          </p:cNvPr>
          <p:cNvSpPr txBox="1">
            <a:spLocks noChangeArrowheads="1"/>
          </p:cNvSpPr>
          <p:nvPr/>
        </p:nvSpPr>
        <p:spPr bwMode="auto">
          <a:xfrm>
            <a:off x="4070492" y="5440363"/>
            <a:ext cx="10871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r>
              <a:rPr lang="en-US" altLang="en-US" sz="1200">
                <a:solidFill>
                  <a:srgbClr val="FFFF00"/>
                </a:solidFill>
              </a:rPr>
              <a:t>Plans &amp;</a:t>
            </a:r>
          </a:p>
          <a:p>
            <a:pPr algn="ctr" defTabSz="914334" eaLnBrk="1" fontAlgn="base" hangingPunct="1">
              <a:spcBef>
                <a:spcPct val="0"/>
              </a:spcBef>
              <a:spcAft>
                <a:spcPct val="0"/>
              </a:spcAft>
            </a:pPr>
            <a:r>
              <a:rPr lang="en-US" altLang="en-US" sz="1200">
                <a:solidFill>
                  <a:srgbClr val="FFFF00"/>
                </a:solidFill>
              </a:rPr>
              <a:t>Orders</a:t>
            </a:r>
          </a:p>
          <a:p>
            <a:pPr algn="ctr" defTabSz="914334" eaLnBrk="1" fontAlgn="base" hangingPunct="1">
              <a:spcBef>
                <a:spcPct val="0"/>
              </a:spcBef>
              <a:spcAft>
                <a:spcPct val="0"/>
              </a:spcAft>
            </a:pPr>
            <a:r>
              <a:rPr lang="en-US" altLang="en-US" sz="1200">
                <a:solidFill>
                  <a:srgbClr val="FFFF00"/>
                </a:solidFill>
              </a:rPr>
              <a:t>Development</a:t>
            </a:r>
          </a:p>
        </p:txBody>
      </p:sp>
      <p:sp>
        <p:nvSpPr>
          <p:cNvPr id="19514" name="Text Box 137">
            <a:extLst>
              <a:ext uri="{FF2B5EF4-FFF2-40B4-BE49-F238E27FC236}">
                <a16:creationId xmlns:a16="http://schemas.microsoft.com/office/drawing/2014/main" id="{688C8B5E-E974-44D9-ABFE-FC9B05E4E77C}"/>
              </a:ext>
            </a:extLst>
          </p:cNvPr>
          <p:cNvSpPr txBox="1">
            <a:spLocks noChangeArrowheads="1"/>
          </p:cNvSpPr>
          <p:nvPr/>
        </p:nvSpPr>
        <p:spPr bwMode="auto">
          <a:xfrm>
            <a:off x="4197350" y="6105525"/>
            <a:ext cx="8522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srgbClr val="FFFF00"/>
                </a:solidFill>
              </a:rPr>
              <a:t>Transition</a:t>
            </a:r>
          </a:p>
        </p:txBody>
      </p:sp>
      <p:sp>
        <p:nvSpPr>
          <p:cNvPr id="19515" name="Text Box 138">
            <a:extLst>
              <a:ext uri="{FF2B5EF4-FFF2-40B4-BE49-F238E27FC236}">
                <a16:creationId xmlns:a16="http://schemas.microsoft.com/office/drawing/2014/main" id="{02BEB225-5C25-49C1-8DA8-7B3D03857082}"/>
              </a:ext>
            </a:extLst>
          </p:cNvPr>
          <p:cNvSpPr txBox="1">
            <a:spLocks noChangeArrowheads="1"/>
          </p:cNvSpPr>
          <p:nvPr/>
        </p:nvSpPr>
        <p:spPr bwMode="auto">
          <a:xfrm>
            <a:off x="4181475" y="1470025"/>
            <a:ext cx="93968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400" b="1">
                <a:solidFill>
                  <a:srgbClr val="1F4FBB"/>
                </a:solidFill>
              </a:rPr>
              <a:t>  Navy</a:t>
            </a:r>
          </a:p>
          <a:p>
            <a:pPr defTabSz="914334" eaLnBrk="1" fontAlgn="base" hangingPunct="1">
              <a:spcBef>
                <a:spcPct val="0"/>
              </a:spcBef>
              <a:spcAft>
                <a:spcPct val="0"/>
              </a:spcAft>
            </a:pPr>
            <a:r>
              <a:rPr lang="en-US" altLang="en-US" sz="1400" b="1">
                <a:solidFill>
                  <a:srgbClr val="1F4FBB"/>
                </a:solidFill>
              </a:rPr>
              <a:t>Planning</a:t>
            </a:r>
          </a:p>
          <a:p>
            <a:pPr defTabSz="914334" eaLnBrk="1" fontAlgn="base" hangingPunct="1">
              <a:spcBef>
                <a:spcPct val="0"/>
              </a:spcBef>
              <a:spcAft>
                <a:spcPct val="0"/>
              </a:spcAft>
            </a:pPr>
            <a:r>
              <a:rPr lang="en-US" altLang="en-US" sz="1400" b="1">
                <a:solidFill>
                  <a:srgbClr val="1F4FBB"/>
                </a:solidFill>
              </a:rPr>
              <a:t>Process</a:t>
            </a:r>
          </a:p>
          <a:p>
            <a:pPr defTabSz="914334" eaLnBrk="1" fontAlgn="base" hangingPunct="1">
              <a:spcBef>
                <a:spcPct val="0"/>
              </a:spcBef>
              <a:spcAft>
                <a:spcPct val="0"/>
              </a:spcAft>
            </a:pPr>
            <a:r>
              <a:rPr lang="en-US" altLang="en-US" sz="1400" b="1">
                <a:solidFill>
                  <a:srgbClr val="1F4FBB"/>
                </a:solidFill>
              </a:rPr>
              <a:t>  (NPP)</a:t>
            </a:r>
          </a:p>
        </p:txBody>
      </p:sp>
      <p:sp>
        <p:nvSpPr>
          <p:cNvPr id="19516" name="Text Box 139">
            <a:extLst>
              <a:ext uri="{FF2B5EF4-FFF2-40B4-BE49-F238E27FC236}">
                <a16:creationId xmlns:a16="http://schemas.microsoft.com/office/drawing/2014/main" id="{9E2C0B8B-F63F-4913-A83D-DD211B7FF376}"/>
              </a:ext>
            </a:extLst>
          </p:cNvPr>
          <p:cNvSpPr txBox="1">
            <a:spLocks noChangeArrowheads="1"/>
          </p:cNvSpPr>
          <p:nvPr/>
        </p:nvSpPr>
        <p:spPr bwMode="auto">
          <a:xfrm>
            <a:off x="4183063" y="6370638"/>
            <a:ext cx="8947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800" b="1">
                <a:solidFill>
                  <a:prstClr val="black"/>
                </a:solidFill>
              </a:rPr>
              <a:t>  NWP 5-01,</a:t>
            </a:r>
          </a:p>
          <a:p>
            <a:pPr defTabSz="914334" eaLnBrk="1" fontAlgn="base" hangingPunct="1">
              <a:spcBef>
                <a:spcPct val="0"/>
              </a:spcBef>
              <a:spcAft>
                <a:spcPct val="0"/>
              </a:spcAft>
            </a:pPr>
            <a:r>
              <a:rPr lang="en-US" altLang="en-US" sz="800" b="1">
                <a:solidFill>
                  <a:prstClr val="black"/>
                </a:solidFill>
              </a:rPr>
              <a:t>Navy Planning</a:t>
            </a:r>
          </a:p>
        </p:txBody>
      </p:sp>
      <p:sp>
        <p:nvSpPr>
          <p:cNvPr id="19517" name="Rectangle 140">
            <a:extLst>
              <a:ext uri="{FF2B5EF4-FFF2-40B4-BE49-F238E27FC236}">
                <a16:creationId xmlns:a16="http://schemas.microsoft.com/office/drawing/2014/main" id="{6A6665DC-6CF9-4B3C-B6C9-DA386F1232FE}"/>
              </a:ext>
            </a:extLst>
          </p:cNvPr>
          <p:cNvSpPr>
            <a:spLocks noChangeArrowheads="1"/>
          </p:cNvSpPr>
          <p:nvPr/>
        </p:nvSpPr>
        <p:spPr bwMode="auto">
          <a:xfrm>
            <a:off x="2573338" y="2381250"/>
            <a:ext cx="1092200" cy="3989388"/>
          </a:xfrm>
          <a:prstGeom prst="rect">
            <a:avLst/>
          </a:prstGeom>
          <a:solidFill>
            <a:srgbClr val="3CAA76"/>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endParaRPr lang="en-US" altLang="en-US">
              <a:solidFill>
                <a:prstClr val="black"/>
              </a:solidFill>
            </a:endParaRPr>
          </a:p>
        </p:txBody>
      </p:sp>
      <p:sp>
        <p:nvSpPr>
          <p:cNvPr id="19518" name="Line 141">
            <a:extLst>
              <a:ext uri="{FF2B5EF4-FFF2-40B4-BE49-F238E27FC236}">
                <a16:creationId xmlns:a16="http://schemas.microsoft.com/office/drawing/2014/main" id="{9E92E033-36E9-4B23-AF14-458CBE619867}"/>
              </a:ext>
            </a:extLst>
          </p:cNvPr>
          <p:cNvSpPr>
            <a:spLocks noChangeShapeType="1"/>
          </p:cNvSpPr>
          <p:nvPr/>
        </p:nvSpPr>
        <p:spPr bwMode="auto">
          <a:xfrm>
            <a:off x="2573338" y="2751139"/>
            <a:ext cx="1092200" cy="9525"/>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519" name="Line 142">
            <a:extLst>
              <a:ext uri="{FF2B5EF4-FFF2-40B4-BE49-F238E27FC236}">
                <a16:creationId xmlns:a16="http://schemas.microsoft.com/office/drawing/2014/main" id="{854FA700-8FD9-424C-90B1-184BF97E1335}"/>
              </a:ext>
            </a:extLst>
          </p:cNvPr>
          <p:cNvSpPr>
            <a:spLocks noChangeShapeType="1"/>
          </p:cNvSpPr>
          <p:nvPr/>
        </p:nvSpPr>
        <p:spPr bwMode="auto">
          <a:xfrm>
            <a:off x="2573338" y="3246438"/>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520" name="Line 143">
            <a:extLst>
              <a:ext uri="{FF2B5EF4-FFF2-40B4-BE49-F238E27FC236}">
                <a16:creationId xmlns:a16="http://schemas.microsoft.com/office/drawing/2014/main" id="{8C682037-CB76-4DA5-A619-FF80FD1B1307}"/>
              </a:ext>
            </a:extLst>
          </p:cNvPr>
          <p:cNvSpPr>
            <a:spLocks noChangeShapeType="1"/>
          </p:cNvSpPr>
          <p:nvPr/>
        </p:nvSpPr>
        <p:spPr bwMode="auto">
          <a:xfrm>
            <a:off x="2573338" y="3844925"/>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521" name="Line 144">
            <a:extLst>
              <a:ext uri="{FF2B5EF4-FFF2-40B4-BE49-F238E27FC236}">
                <a16:creationId xmlns:a16="http://schemas.microsoft.com/office/drawing/2014/main" id="{1FF7B51E-90D1-4BAE-B2F5-04D6AB122DB5}"/>
              </a:ext>
            </a:extLst>
          </p:cNvPr>
          <p:cNvSpPr>
            <a:spLocks noChangeShapeType="1"/>
          </p:cNvSpPr>
          <p:nvPr/>
        </p:nvSpPr>
        <p:spPr bwMode="auto">
          <a:xfrm>
            <a:off x="2573338" y="4462463"/>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522" name="Line 145">
            <a:extLst>
              <a:ext uri="{FF2B5EF4-FFF2-40B4-BE49-F238E27FC236}">
                <a16:creationId xmlns:a16="http://schemas.microsoft.com/office/drawing/2014/main" id="{37BF342E-51CC-49EB-9AD6-E257D06F5C62}"/>
              </a:ext>
            </a:extLst>
          </p:cNvPr>
          <p:cNvSpPr>
            <a:spLocks noChangeShapeType="1"/>
          </p:cNvSpPr>
          <p:nvPr/>
        </p:nvSpPr>
        <p:spPr bwMode="auto">
          <a:xfrm>
            <a:off x="2573338" y="5440363"/>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523" name="Text Box 146">
            <a:extLst>
              <a:ext uri="{FF2B5EF4-FFF2-40B4-BE49-F238E27FC236}">
                <a16:creationId xmlns:a16="http://schemas.microsoft.com/office/drawing/2014/main" id="{EF0DD026-3F09-4B9E-BDC1-127F261E2FC6}"/>
              </a:ext>
            </a:extLst>
          </p:cNvPr>
          <p:cNvSpPr txBox="1">
            <a:spLocks noChangeArrowheads="1"/>
          </p:cNvSpPr>
          <p:nvPr/>
        </p:nvSpPr>
        <p:spPr bwMode="auto">
          <a:xfrm>
            <a:off x="2695575" y="2316163"/>
            <a:ext cx="875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Receipt of</a:t>
            </a:r>
          </a:p>
          <a:p>
            <a:pPr defTabSz="914334" eaLnBrk="1" fontAlgn="base" hangingPunct="1">
              <a:spcBef>
                <a:spcPct val="0"/>
              </a:spcBef>
              <a:spcAft>
                <a:spcPct val="0"/>
              </a:spcAft>
            </a:pPr>
            <a:r>
              <a:rPr lang="en-US" altLang="en-US" sz="1200">
                <a:solidFill>
                  <a:prstClr val="white"/>
                </a:solidFill>
              </a:rPr>
              <a:t>  Mission</a:t>
            </a:r>
          </a:p>
        </p:txBody>
      </p:sp>
      <p:sp>
        <p:nvSpPr>
          <p:cNvPr id="19524" name="Text Box 147">
            <a:extLst>
              <a:ext uri="{FF2B5EF4-FFF2-40B4-BE49-F238E27FC236}">
                <a16:creationId xmlns:a16="http://schemas.microsoft.com/office/drawing/2014/main" id="{B9C9BA44-81D4-450B-B397-0B5B954AD70D}"/>
              </a:ext>
            </a:extLst>
          </p:cNvPr>
          <p:cNvSpPr txBox="1">
            <a:spLocks noChangeArrowheads="1"/>
          </p:cNvSpPr>
          <p:nvPr/>
        </p:nvSpPr>
        <p:spPr bwMode="auto">
          <a:xfrm>
            <a:off x="2641601" y="3311525"/>
            <a:ext cx="10871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     COA </a:t>
            </a:r>
          </a:p>
          <a:p>
            <a:pPr defTabSz="914334" eaLnBrk="1" fontAlgn="base" hangingPunct="1">
              <a:spcBef>
                <a:spcPct val="0"/>
              </a:spcBef>
              <a:spcAft>
                <a:spcPct val="0"/>
              </a:spcAft>
            </a:pPr>
            <a:r>
              <a:rPr lang="en-US" altLang="en-US" sz="1200">
                <a:solidFill>
                  <a:prstClr val="white"/>
                </a:solidFill>
              </a:rPr>
              <a:t>Development</a:t>
            </a:r>
          </a:p>
        </p:txBody>
      </p:sp>
      <p:sp>
        <p:nvSpPr>
          <p:cNvPr id="19525" name="Text Box 148">
            <a:extLst>
              <a:ext uri="{FF2B5EF4-FFF2-40B4-BE49-F238E27FC236}">
                <a16:creationId xmlns:a16="http://schemas.microsoft.com/office/drawing/2014/main" id="{9E7D443C-B6C5-4135-976E-B7E46BA5FE3D}"/>
              </a:ext>
            </a:extLst>
          </p:cNvPr>
          <p:cNvSpPr txBox="1">
            <a:spLocks noChangeArrowheads="1"/>
          </p:cNvSpPr>
          <p:nvPr/>
        </p:nvSpPr>
        <p:spPr bwMode="auto">
          <a:xfrm>
            <a:off x="2565400" y="3910013"/>
            <a:ext cx="1115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COA Analysis</a:t>
            </a:r>
          </a:p>
          <a:p>
            <a:pPr defTabSz="914334" eaLnBrk="1" fontAlgn="base" hangingPunct="1">
              <a:spcBef>
                <a:spcPct val="0"/>
              </a:spcBef>
              <a:spcAft>
                <a:spcPct val="0"/>
              </a:spcAft>
            </a:pPr>
            <a:r>
              <a:rPr lang="en-US" altLang="en-US" sz="1200">
                <a:solidFill>
                  <a:prstClr val="white"/>
                </a:solidFill>
              </a:rPr>
              <a:t>  (Wargame)</a:t>
            </a:r>
          </a:p>
        </p:txBody>
      </p:sp>
      <p:sp>
        <p:nvSpPr>
          <p:cNvPr id="19526" name="Text Box 149">
            <a:extLst>
              <a:ext uri="{FF2B5EF4-FFF2-40B4-BE49-F238E27FC236}">
                <a16:creationId xmlns:a16="http://schemas.microsoft.com/office/drawing/2014/main" id="{EA9F2257-6188-4050-AC6F-49B362F9A2DC}"/>
              </a:ext>
            </a:extLst>
          </p:cNvPr>
          <p:cNvSpPr txBox="1">
            <a:spLocks noChangeArrowheads="1"/>
          </p:cNvSpPr>
          <p:nvPr/>
        </p:nvSpPr>
        <p:spPr bwMode="auto">
          <a:xfrm>
            <a:off x="2629413" y="4443413"/>
            <a:ext cx="1010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r>
              <a:rPr lang="en-US" altLang="en-US" sz="1200">
                <a:solidFill>
                  <a:prstClr val="white"/>
                </a:solidFill>
              </a:rPr>
              <a:t>COA </a:t>
            </a:r>
          </a:p>
          <a:p>
            <a:pPr algn="ctr" defTabSz="914334" eaLnBrk="1" fontAlgn="base" hangingPunct="1">
              <a:spcBef>
                <a:spcPct val="0"/>
              </a:spcBef>
              <a:spcAft>
                <a:spcPct val="0"/>
              </a:spcAft>
            </a:pPr>
            <a:r>
              <a:rPr lang="en-US" altLang="en-US" sz="1200">
                <a:solidFill>
                  <a:prstClr val="white"/>
                </a:solidFill>
              </a:rPr>
              <a:t>Comparison</a:t>
            </a:r>
          </a:p>
        </p:txBody>
      </p:sp>
      <p:sp>
        <p:nvSpPr>
          <p:cNvPr id="19527" name="Line 150">
            <a:extLst>
              <a:ext uri="{FF2B5EF4-FFF2-40B4-BE49-F238E27FC236}">
                <a16:creationId xmlns:a16="http://schemas.microsoft.com/office/drawing/2014/main" id="{5C4A3836-61B7-4F0A-B337-B4AD8D0A4EA2}"/>
              </a:ext>
            </a:extLst>
          </p:cNvPr>
          <p:cNvSpPr>
            <a:spLocks noChangeShapeType="1"/>
          </p:cNvSpPr>
          <p:nvPr/>
        </p:nvSpPr>
        <p:spPr bwMode="auto">
          <a:xfrm>
            <a:off x="2573338" y="4899025"/>
            <a:ext cx="1092200" cy="0"/>
          </a:xfrm>
          <a:prstGeom prst="line">
            <a:avLst/>
          </a:prstGeom>
          <a:noFill/>
          <a:ln w="57150">
            <a:solidFill>
              <a:schemeClr val="bg1"/>
            </a:solidFill>
            <a:prstDash val="sysDot"/>
            <a:round/>
            <a:headEnd/>
            <a:tailEnd/>
          </a:ln>
          <a:extLst>
            <a:ext uri="{909E8E84-426E-40DD-AFC4-6F175D3DCCD1}">
              <a14:hiddenFill xmlns:a14="http://schemas.microsoft.com/office/drawing/2010/main">
                <a:noFill/>
              </a14:hiddenFill>
            </a:ext>
          </a:extLst>
        </p:spPr>
        <p:txBody>
          <a:bodyPr/>
          <a:lstStyle/>
          <a:p>
            <a:pPr defTabSz="914334" fontAlgn="base">
              <a:spcBef>
                <a:spcPct val="0"/>
              </a:spcBef>
              <a:spcAft>
                <a:spcPct val="0"/>
              </a:spcAft>
            </a:pPr>
            <a:endParaRPr lang="en-US">
              <a:solidFill>
                <a:prstClr val="black"/>
              </a:solidFill>
              <a:latin typeface="Arial" panose="020B0604020202020204" pitchFamily="34" charset="0"/>
            </a:endParaRPr>
          </a:p>
        </p:txBody>
      </p:sp>
      <p:sp>
        <p:nvSpPr>
          <p:cNvPr id="19528" name="Text Box 151">
            <a:extLst>
              <a:ext uri="{FF2B5EF4-FFF2-40B4-BE49-F238E27FC236}">
                <a16:creationId xmlns:a16="http://schemas.microsoft.com/office/drawing/2014/main" id="{BBEA07B0-6217-44CB-A551-8AE63D62B7D8}"/>
              </a:ext>
            </a:extLst>
          </p:cNvPr>
          <p:cNvSpPr txBox="1">
            <a:spLocks noChangeArrowheads="1"/>
          </p:cNvSpPr>
          <p:nvPr/>
        </p:nvSpPr>
        <p:spPr bwMode="auto">
          <a:xfrm>
            <a:off x="2703513" y="4937125"/>
            <a:ext cx="788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   COA</a:t>
            </a:r>
          </a:p>
          <a:p>
            <a:pPr defTabSz="914334" eaLnBrk="1" fontAlgn="base" hangingPunct="1">
              <a:spcBef>
                <a:spcPct val="0"/>
              </a:spcBef>
              <a:spcAft>
                <a:spcPct val="0"/>
              </a:spcAft>
            </a:pPr>
            <a:r>
              <a:rPr lang="en-US" altLang="en-US" sz="1200">
                <a:solidFill>
                  <a:prstClr val="white"/>
                </a:solidFill>
              </a:rPr>
              <a:t>Approval</a:t>
            </a:r>
          </a:p>
        </p:txBody>
      </p:sp>
      <p:sp>
        <p:nvSpPr>
          <p:cNvPr id="19529" name="Text Box 152">
            <a:extLst>
              <a:ext uri="{FF2B5EF4-FFF2-40B4-BE49-F238E27FC236}">
                <a16:creationId xmlns:a16="http://schemas.microsoft.com/office/drawing/2014/main" id="{4A85389F-969B-4E18-A018-B6DBB2A08650}"/>
              </a:ext>
            </a:extLst>
          </p:cNvPr>
          <p:cNvSpPr txBox="1">
            <a:spLocks noChangeArrowheads="1"/>
          </p:cNvSpPr>
          <p:nvPr/>
        </p:nvSpPr>
        <p:spPr bwMode="auto">
          <a:xfrm>
            <a:off x="2706063" y="5573713"/>
            <a:ext cx="9172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r>
              <a:rPr lang="en-US" altLang="en-US" sz="1200">
                <a:solidFill>
                  <a:prstClr val="white"/>
                </a:solidFill>
              </a:rPr>
              <a:t>Orders</a:t>
            </a:r>
          </a:p>
          <a:p>
            <a:pPr algn="ctr" defTabSz="914334" eaLnBrk="1" fontAlgn="base" hangingPunct="1">
              <a:spcBef>
                <a:spcPct val="0"/>
              </a:spcBef>
              <a:spcAft>
                <a:spcPct val="0"/>
              </a:spcAft>
            </a:pPr>
            <a:r>
              <a:rPr lang="en-US" altLang="en-US" sz="1200">
                <a:solidFill>
                  <a:prstClr val="white"/>
                </a:solidFill>
              </a:rPr>
              <a:t>Production</a:t>
            </a:r>
          </a:p>
        </p:txBody>
      </p:sp>
      <p:sp>
        <p:nvSpPr>
          <p:cNvPr id="19530" name="Text Box 153">
            <a:extLst>
              <a:ext uri="{FF2B5EF4-FFF2-40B4-BE49-F238E27FC236}">
                <a16:creationId xmlns:a16="http://schemas.microsoft.com/office/drawing/2014/main" id="{ADF48898-5DDF-4988-A756-B8601D5F2250}"/>
              </a:ext>
            </a:extLst>
          </p:cNvPr>
          <p:cNvSpPr txBox="1">
            <a:spLocks noChangeArrowheads="1"/>
          </p:cNvSpPr>
          <p:nvPr/>
        </p:nvSpPr>
        <p:spPr bwMode="auto">
          <a:xfrm>
            <a:off x="2647263" y="1270001"/>
            <a:ext cx="93006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r>
              <a:rPr lang="en-US" altLang="en-US" sz="1400" b="1">
                <a:solidFill>
                  <a:srgbClr val="30885E"/>
                </a:solidFill>
              </a:rPr>
              <a:t> Military</a:t>
            </a:r>
          </a:p>
          <a:p>
            <a:pPr algn="ctr" defTabSz="914334" eaLnBrk="1" fontAlgn="base" hangingPunct="1">
              <a:spcBef>
                <a:spcPct val="0"/>
              </a:spcBef>
              <a:spcAft>
                <a:spcPct val="0"/>
              </a:spcAft>
            </a:pPr>
            <a:r>
              <a:rPr lang="en-US" altLang="en-US" sz="1400" b="1">
                <a:solidFill>
                  <a:srgbClr val="30885E"/>
                </a:solidFill>
              </a:rPr>
              <a:t>Decision</a:t>
            </a:r>
          </a:p>
          <a:p>
            <a:pPr algn="ctr" defTabSz="914334" eaLnBrk="1" fontAlgn="base" hangingPunct="1">
              <a:spcBef>
                <a:spcPct val="0"/>
              </a:spcBef>
              <a:spcAft>
                <a:spcPct val="0"/>
              </a:spcAft>
            </a:pPr>
            <a:r>
              <a:rPr lang="en-US" altLang="en-US" sz="1400" b="1">
                <a:solidFill>
                  <a:srgbClr val="30885E"/>
                </a:solidFill>
              </a:rPr>
              <a:t> Making </a:t>
            </a:r>
          </a:p>
          <a:p>
            <a:pPr algn="ctr" defTabSz="914334" eaLnBrk="1" fontAlgn="base" hangingPunct="1">
              <a:spcBef>
                <a:spcPct val="0"/>
              </a:spcBef>
              <a:spcAft>
                <a:spcPct val="0"/>
              </a:spcAft>
            </a:pPr>
            <a:r>
              <a:rPr lang="en-US" altLang="en-US" sz="1400" b="1">
                <a:solidFill>
                  <a:srgbClr val="30885E"/>
                </a:solidFill>
              </a:rPr>
              <a:t>Process</a:t>
            </a:r>
          </a:p>
          <a:p>
            <a:pPr algn="ctr" defTabSz="914334" eaLnBrk="1" fontAlgn="base" hangingPunct="1">
              <a:spcBef>
                <a:spcPct val="0"/>
              </a:spcBef>
              <a:spcAft>
                <a:spcPct val="0"/>
              </a:spcAft>
            </a:pPr>
            <a:r>
              <a:rPr lang="en-US" altLang="en-US" sz="1400" b="1">
                <a:solidFill>
                  <a:srgbClr val="30885E"/>
                </a:solidFill>
              </a:rPr>
              <a:t>(MDMP)</a:t>
            </a:r>
          </a:p>
        </p:txBody>
      </p:sp>
      <p:sp>
        <p:nvSpPr>
          <p:cNvPr id="19531" name="Text Box 154">
            <a:extLst>
              <a:ext uri="{FF2B5EF4-FFF2-40B4-BE49-F238E27FC236}">
                <a16:creationId xmlns:a16="http://schemas.microsoft.com/office/drawing/2014/main" id="{1ADE4451-2C46-4691-BE1B-1BA22C499D79}"/>
              </a:ext>
            </a:extLst>
          </p:cNvPr>
          <p:cNvSpPr txBox="1">
            <a:spLocks noChangeArrowheads="1"/>
          </p:cNvSpPr>
          <p:nvPr/>
        </p:nvSpPr>
        <p:spPr bwMode="auto">
          <a:xfrm>
            <a:off x="2536825" y="6383338"/>
            <a:ext cx="1219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r>
              <a:rPr lang="en-US" altLang="en-US" sz="800" b="1">
                <a:solidFill>
                  <a:prstClr val="black"/>
                </a:solidFill>
              </a:rPr>
              <a:t>FM 5-0, </a:t>
            </a:r>
          </a:p>
          <a:p>
            <a:pPr algn="ctr" defTabSz="914334" eaLnBrk="1" fontAlgn="base" hangingPunct="1">
              <a:spcBef>
                <a:spcPct val="0"/>
              </a:spcBef>
              <a:spcAft>
                <a:spcPct val="0"/>
              </a:spcAft>
            </a:pPr>
            <a:r>
              <a:rPr lang="en-US" altLang="en-US" sz="800" b="1">
                <a:solidFill>
                  <a:prstClr val="black"/>
                </a:solidFill>
              </a:rPr>
              <a:t>Army Planning and Orders Production</a:t>
            </a:r>
          </a:p>
        </p:txBody>
      </p:sp>
      <p:sp>
        <p:nvSpPr>
          <p:cNvPr id="19532" name="Text Box 155">
            <a:extLst>
              <a:ext uri="{FF2B5EF4-FFF2-40B4-BE49-F238E27FC236}">
                <a16:creationId xmlns:a16="http://schemas.microsoft.com/office/drawing/2014/main" id="{702E5380-55CC-4F32-82E7-572D066CF269}"/>
              </a:ext>
            </a:extLst>
          </p:cNvPr>
          <p:cNvSpPr txBox="1">
            <a:spLocks noChangeArrowheads="1"/>
          </p:cNvSpPr>
          <p:nvPr/>
        </p:nvSpPr>
        <p:spPr bwMode="auto">
          <a:xfrm>
            <a:off x="2730500" y="2779713"/>
            <a:ext cx="7553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914334" eaLnBrk="1" fontAlgn="base" hangingPunct="1">
              <a:spcBef>
                <a:spcPct val="0"/>
              </a:spcBef>
              <a:spcAft>
                <a:spcPct val="0"/>
              </a:spcAft>
            </a:pPr>
            <a:r>
              <a:rPr lang="en-US" altLang="en-US" sz="1200">
                <a:solidFill>
                  <a:prstClr val="white"/>
                </a:solidFill>
              </a:rPr>
              <a:t>Mission </a:t>
            </a:r>
          </a:p>
          <a:p>
            <a:pPr defTabSz="914334" eaLnBrk="1" fontAlgn="base" hangingPunct="1">
              <a:spcBef>
                <a:spcPct val="0"/>
              </a:spcBef>
              <a:spcAft>
                <a:spcPct val="0"/>
              </a:spcAft>
            </a:pPr>
            <a:r>
              <a:rPr lang="en-US" altLang="en-US" sz="1200">
                <a:solidFill>
                  <a:prstClr val="white"/>
                </a:solidFill>
              </a:rPr>
              <a:t>Analysis</a:t>
            </a:r>
          </a:p>
        </p:txBody>
      </p:sp>
      <p:sp>
        <p:nvSpPr>
          <p:cNvPr id="19533" name="Text Box 156">
            <a:extLst>
              <a:ext uri="{FF2B5EF4-FFF2-40B4-BE49-F238E27FC236}">
                <a16:creationId xmlns:a16="http://schemas.microsoft.com/office/drawing/2014/main" id="{7D154C42-7E29-4C4E-9E8E-5DD4205B9EFD}"/>
              </a:ext>
            </a:extLst>
          </p:cNvPr>
          <p:cNvSpPr txBox="1">
            <a:spLocks noChangeArrowheads="1"/>
          </p:cNvSpPr>
          <p:nvPr/>
        </p:nvSpPr>
        <p:spPr bwMode="auto">
          <a:xfrm>
            <a:off x="8961439" y="6370638"/>
            <a:ext cx="960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914334" eaLnBrk="1" fontAlgn="base" hangingPunct="1">
              <a:spcBef>
                <a:spcPct val="0"/>
              </a:spcBef>
              <a:spcAft>
                <a:spcPct val="0"/>
              </a:spcAft>
            </a:pPr>
            <a:r>
              <a:rPr lang="en-US" altLang="en-US" sz="800" b="1">
                <a:solidFill>
                  <a:prstClr val="black"/>
                </a:solidFill>
              </a:rPr>
              <a:t>AFDD 2,</a:t>
            </a:r>
          </a:p>
          <a:p>
            <a:pPr algn="ctr" defTabSz="914334" eaLnBrk="1" fontAlgn="base" hangingPunct="1">
              <a:spcBef>
                <a:spcPct val="0"/>
              </a:spcBef>
              <a:spcAft>
                <a:spcPct val="0"/>
              </a:spcAft>
            </a:pPr>
            <a:r>
              <a:rPr lang="en-US" altLang="en-US" sz="800" b="1">
                <a:solidFill>
                  <a:prstClr val="black"/>
                </a:solidFill>
              </a:rPr>
              <a:t>Operations and</a:t>
            </a:r>
          </a:p>
          <a:p>
            <a:pPr algn="ctr" defTabSz="914334" eaLnBrk="1" fontAlgn="base" hangingPunct="1">
              <a:spcBef>
                <a:spcPct val="0"/>
              </a:spcBef>
              <a:spcAft>
                <a:spcPct val="0"/>
              </a:spcAft>
            </a:pPr>
            <a:r>
              <a:rPr lang="en-US" altLang="en-US" sz="800" b="1">
                <a:solidFill>
                  <a:prstClr val="black"/>
                </a:solidFill>
              </a:rPr>
              <a:t>Organization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5332" y="1380854"/>
            <a:ext cx="5442828" cy="110557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4" name="TextBox 3"/>
          <p:cNvSpPr txBox="1"/>
          <p:nvPr/>
        </p:nvSpPr>
        <p:spPr>
          <a:xfrm>
            <a:off x="1665564" y="1566287"/>
            <a:ext cx="4466658" cy="753604"/>
          </a:xfrm>
          <a:prstGeom prst="rect">
            <a:avLst/>
          </a:prstGeom>
          <a:noFill/>
        </p:spPr>
        <p:txBody>
          <a:bodyPr wrap="square" rtlCol="0">
            <a:spAutoFit/>
          </a:bodyPr>
          <a:lstStyle/>
          <a:p>
            <a:r>
              <a:rPr lang="en-US" sz="4297" spc="-239" dirty="0">
                <a:solidFill>
                  <a:schemeClr val="accent3"/>
                </a:solidFill>
                <a:latin typeface="Arial" panose="020B0604020202020204" pitchFamily="34" charset="0"/>
                <a:cs typeface="Arial" panose="020B0604020202020204" pitchFamily="34" charset="0"/>
              </a:rPr>
              <a:t>Title Goes Here</a:t>
            </a:r>
          </a:p>
        </p:txBody>
      </p:sp>
      <p:graphicFrame>
        <p:nvGraphicFramePr>
          <p:cNvPr id="7" name="Chart 6"/>
          <p:cNvGraphicFramePr/>
          <p:nvPr>
            <p:extLst/>
          </p:nvPr>
        </p:nvGraphicFramePr>
        <p:xfrm>
          <a:off x="1509898" y="2851299"/>
          <a:ext cx="1006766" cy="11554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nvPr>
        </p:nvGraphicFramePr>
        <p:xfrm>
          <a:off x="1509897" y="4079715"/>
          <a:ext cx="1006766" cy="1155402"/>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2516663" y="3061646"/>
            <a:ext cx="1620172" cy="753476"/>
          </a:xfrm>
          <a:prstGeom prst="rect">
            <a:avLst/>
          </a:prstGeom>
        </p:spPr>
        <p:txBody>
          <a:bodyPr wrap="square">
            <a:spAutoFit/>
          </a:bodyPr>
          <a:lstStyle/>
          <a:p>
            <a:r>
              <a:rPr lang="en-US" sz="1432" spc="-119" dirty="0">
                <a:solidFill>
                  <a:schemeClr val="tx1">
                    <a:lumMod val="75000"/>
                    <a:lumOff val="25000"/>
                  </a:schemeClr>
                </a:solidFill>
                <a:latin typeface="Arial" panose="020B0604020202020204" pitchFamily="34" charset="0"/>
                <a:cs typeface="Arial" panose="020B0604020202020204" pitchFamily="34" charset="0"/>
              </a:rPr>
              <a:t>This is a sample text. You can replace Enter your text here. </a:t>
            </a:r>
            <a:endParaRPr lang="en-US" sz="1432" dirty="0"/>
          </a:p>
        </p:txBody>
      </p:sp>
      <p:sp>
        <p:nvSpPr>
          <p:cNvPr id="13" name="Rectangle 12"/>
          <p:cNvSpPr/>
          <p:nvPr/>
        </p:nvSpPr>
        <p:spPr>
          <a:xfrm>
            <a:off x="2516663" y="4290062"/>
            <a:ext cx="1620172" cy="753476"/>
          </a:xfrm>
          <a:prstGeom prst="rect">
            <a:avLst/>
          </a:prstGeom>
        </p:spPr>
        <p:txBody>
          <a:bodyPr wrap="square">
            <a:spAutoFit/>
          </a:bodyPr>
          <a:lstStyle/>
          <a:p>
            <a:r>
              <a:rPr lang="en-US" sz="1432" spc="-119" dirty="0">
                <a:solidFill>
                  <a:schemeClr val="tx1">
                    <a:lumMod val="75000"/>
                    <a:lumOff val="25000"/>
                  </a:schemeClr>
                </a:solidFill>
                <a:latin typeface="Arial" panose="020B0604020202020204" pitchFamily="34" charset="0"/>
                <a:cs typeface="Arial" panose="020B0604020202020204" pitchFamily="34" charset="0"/>
              </a:rPr>
              <a:t>This is a sample text. You can replace Enter your text here. </a:t>
            </a:r>
            <a:endParaRPr lang="en-US" sz="1432" dirty="0"/>
          </a:p>
        </p:txBody>
      </p:sp>
      <p:graphicFrame>
        <p:nvGraphicFramePr>
          <p:cNvPr id="9" name="Chart 8"/>
          <p:cNvGraphicFramePr/>
          <p:nvPr>
            <p:extLst/>
          </p:nvPr>
        </p:nvGraphicFramePr>
        <p:xfrm>
          <a:off x="4202962" y="2851299"/>
          <a:ext cx="1006766" cy="11554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nvPr>
        </p:nvGraphicFramePr>
        <p:xfrm>
          <a:off x="4202961" y="4079715"/>
          <a:ext cx="1006766" cy="1155402"/>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p:cNvSpPr/>
          <p:nvPr/>
        </p:nvSpPr>
        <p:spPr>
          <a:xfrm>
            <a:off x="5339654" y="3061646"/>
            <a:ext cx="1620172" cy="753476"/>
          </a:xfrm>
          <a:prstGeom prst="rect">
            <a:avLst/>
          </a:prstGeom>
        </p:spPr>
        <p:txBody>
          <a:bodyPr wrap="square">
            <a:spAutoFit/>
          </a:bodyPr>
          <a:lstStyle/>
          <a:p>
            <a:r>
              <a:rPr lang="en-US" sz="1432" spc="-119" dirty="0">
                <a:solidFill>
                  <a:schemeClr val="tx1">
                    <a:lumMod val="75000"/>
                    <a:lumOff val="25000"/>
                  </a:schemeClr>
                </a:solidFill>
                <a:latin typeface="Arial" panose="020B0604020202020204" pitchFamily="34" charset="0"/>
                <a:cs typeface="Arial" panose="020B0604020202020204" pitchFamily="34" charset="0"/>
              </a:rPr>
              <a:t>This is a sample text. You can replace Enter your text here. </a:t>
            </a:r>
            <a:endParaRPr lang="en-US" sz="1432" dirty="0"/>
          </a:p>
        </p:txBody>
      </p:sp>
      <p:sp>
        <p:nvSpPr>
          <p:cNvPr id="14" name="Rectangle 13"/>
          <p:cNvSpPr/>
          <p:nvPr/>
        </p:nvSpPr>
        <p:spPr>
          <a:xfrm>
            <a:off x="5339654" y="4290062"/>
            <a:ext cx="1620172" cy="753476"/>
          </a:xfrm>
          <a:prstGeom prst="rect">
            <a:avLst/>
          </a:prstGeom>
        </p:spPr>
        <p:txBody>
          <a:bodyPr wrap="square">
            <a:spAutoFit/>
          </a:bodyPr>
          <a:lstStyle/>
          <a:p>
            <a:r>
              <a:rPr lang="en-US" sz="1432" spc="-119" dirty="0">
                <a:solidFill>
                  <a:schemeClr val="tx1">
                    <a:lumMod val="75000"/>
                    <a:lumOff val="25000"/>
                  </a:schemeClr>
                </a:solidFill>
                <a:latin typeface="Arial" panose="020B0604020202020204" pitchFamily="34" charset="0"/>
                <a:cs typeface="Arial" panose="020B0604020202020204" pitchFamily="34" charset="0"/>
              </a:rPr>
              <a:t>This is a sample text. You can replace Enter your text here. </a:t>
            </a:r>
            <a:endParaRPr lang="en-US" sz="1432" dirty="0"/>
          </a:p>
        </p:txBody>
      </p:sp>
      <p:sp>
        <p:nvSpPr>
          <p:cNvPr id="18" name="Rectangle 17"/>
          <p:cNvSpPr/>
          <p:nvPr/>
        </p:nvSpPr>
        <p:spPr>
          <a:xfrm>
            <a:off x="1665564" y="3220833"/>
            <a:ext cx="677337" cy="435184"/>
          </a:xfrm>
          <a:prstGeom prst="rect">
            <a:avLst/>
          </a:prstGeom>
        </p:spPr>
        <p:txBody>
          <a:bodyPr wrap="square">
            <a:spAutoFit/>
          </a:bodyPr>
          <a:lstStyle/>
          <a:p>
            <a:pPr algn="ctr"/>
            <a:r>
              <a:rPr lang="en-US" sz="2228" spc="-119" dirty="0">
                <a:solidFill>
                  <a:schemeClr val="tx1">
                    <a:lumMod val="75000"/>
                    <a:lumOff val="25000"/>
                  </a:schemeClr>
                </a:solidFill>
                <a:latin typeface="Arial" panose="020B0604020202020204" pitchFamily="34" charset="0"/>
                <a:cs typeface="Arial" panose="020B0604020202020204" pitchFamily="34" charset="0"/>
              </a:rPr>
              <a:t>72</a:t>
            </a:r>
            <a:r>
              <a:rPr lang="en-US" sz="2228" spc="-119" baseline="30000" dirty="0">
                <a:solidFill>
                  <a:schemeClr val="tx1">
                    <a:lumMod val="75000"/>
                    <a:lumOff val="25000"/>
                  </a:schemeClr>
                </a:solidFill>
                <a:latin typeface="Arial" panose="020B0604020202020204" pitchFamily="34" charset="0"/>
                <a:cs typeface="Arial" panose="020B0604020202020204" pitchFamily="34" charset="0"/>
              </a:rPr>
              <a:t>%</a:t>
            </a:r>
            <a:endParaRPr lang="en-US" sz="2228" baseline="30000" dirty="0"/>
          </a:p>
        </p:txBody>
      </p:sp>
      <p:sp>
        <p:nvSpPr>
          <p:cNvPr id="19" name="Rectangle 18"/>
          <p:cNvSpPr/>
          <p:nvPr/>
        </p:nvSpPr>
        <p:spPr>
          <a:xfrm>
            <a:off x="1674611" y="4449249"/>
            <a:ext cx="677337" cy="435184"/>
          </a:xfrm>
          <a:prstGeom prst="rect">
            <a:avLst/>
          </a:prstGeom>
        </p:spPr>
        <p:txBody>
          <a:bodyPr wrap="square">
            <a:spAutoFit/>
          </a:bodyPr>
          <a:lstStyle/>
          <a:p>
            <a:pPr algn="ctr"/>
            <a:r>
              <a:rPr lang="en-US" sz="2228" spc="-119" dirty="0">
                <a:solidFill>
                  <a:schemeClr val="tx1">
                    <a:lumMod val="75000"/>
                    <a:lumOff val="25000"/>
                  </a:schemeClr>
                </a:solidFill>
                <a:latin typeface="Arial" panose="020B0604020202020204" pitchFamily="34" charset="0"/>
                <a:cs typeface="Arial" panose="020B0604020202020204" pitchFamily="34" charset="0"/>
              </a:rPr>
              <a:t>57</a:t>
            </a:r>
            <a:r>
              <a:rPr lang="en-US" sz="2228" spc="-119" baseline="30000" dirty="0">
                <a:solidFill>
                  <a:schemeClr val="tx1">
                    <a:lumMod val="75000"/>
                    <a:lumOff val="25000"/>
                  </a:schemeClr>
                </a:solidFill>
                <a:latin typeface="Arial" panose="020B0604020202020204" pitchFamily="34" charset="0"/>
                <a:cs typeface="Arial" panose="020B0604020202020204" pitchFamily="34" charset="0"/>
              </a:rPr>
              <a:t>%</a:t>
            </a:r>
            <a:endParaRPr lang="en-US" sz="2228" baseline="30000" dirty="0"/>
          </a:p>
        </p:txBody>
      </p:sp>
      <p:sp>
        <p:nvSpPr>
          <p:cNvPr id="20" name="Rectangle 19"/>
          <p:cNvSpPr/>
          <p:nvPr/>
        </p:nvSpPr>
        <p:spPr>
          <a:xfrm>
            <a:off x="4388892" y="3220833"/>
            <a:ext cx="677337" cy="435184"/>
          </a:xfrm>
          <a:prstGeom prst="rect">
            <a:avLst/>
          </a:prstGeom>
        </p:spPr>
        <p:txBody>
          <a:bodyPr wrap="square">
            <a:spAutoFit/>
          </a:bodyPr>
          <a:lstStyle/>
          <a:p>
            <a:pPr algn="ctr"/>
            <a:r>
              <a:rPr lang="en-US" sz="2228" spc="-119" dirty="0">
                <a:solidFill>
                  <a:schemeClr val="tx1">
                    <a:lumMod val="75000"/>
                    <a:lumOff val="25000"/>
                  </a:schemeClr>
                </a:solidFill>
                <a:latin typeface="Arial" panose="020B0604020202020204" pitchFamily="34" charset="0"/>
                <a:cs typeface="Arial" panose="020B0604020202020204" pitchFamily="34" charset="0"/>
              </a:rPr>
              <a:t>35</a:t>
            </a:r>
            <a:r>
              <a:rPr lang="en-US" sz="2228" spc="-119" baseline="30000" dirty="0">
                <a:solidFill>
                  <a:schemeClr val="tx1">
                    <a:lumMod val="75000"/>
                    <a:lumOff val="25000"/>
                  </a:schemeClr>
                </a:solidFill>
                <a:latin typeface="Arial" panose="020B0604020202020204" pitchFamily="34" charset="0"/>
                <a:cs typeface="Arial" panose="020B0604020202020204" pitchFamily="34" charset="0"/>
              </a:rPr>
              <a:t>%</a:t>
            </a:r>
            <a:endParaRPr lang="en-US" sz="2228" baseline="30000" dirty="0"/>
          </a:p>
        </p:txBody>
      </p:sp>
      <p:sp>
        <p:nvSpPr>
          <p:cNvPr id="21" name="Rectangle 20"/>
          <p:cNvSpPr/>
          <p:nvPr/>
        </p:nvSpPr>
        <p:spPr>
          <a:xfrm>
            <a:off x="4367675" y="4449249"/>
            <a:ext cx="677337" cy="435184"/>
          </a:xfrm>
          <a:prstGeom prst="rect">
            <a:avLst/>
          </a:prstGeom>
        </p:spPr>
        <p:txBody>
          <a:bodyPr wrap="square">
            <a:spAutoFit/>
          </a:bodyPr>
          <a:lstStyle/>
          <a:p>
            <a:pPr algn="ctr"/>
            <a:r>
              <a:rPr lang="en-US" sz="2228" spc="-119" dirty="0">
                <a:solidFill>
                  <a:schemeClr val="tx1">
                    <a:lumMod val="75000"/>
                    <a:lumOff val="25000"/>
                  </a:schemeClr>
                </a:solidFill>
                <a:latin typeface="Arial" panose="020B0604020202020204" pitchFamily="34" charset="0"/>
                <a:cs typeface="Arial" panose="020B0604020202020204" pitchFamily="34" charset="0"/>
              </a:rPr>
              <a:t>82</a:t>
            </a:r>
            <a:r>
              <a:rPr lang="en-US" sz="2228" spc="-119" baseline="30000" dirty="0">
                <a:solidFill>
                  <a:schemeClr val="tx1">
                    <a:lumMod val="75000"/>
                    <a:lumOff val="25000"/>
                  </a:schemeClr>
                </a:solidFill>
                <a:latin typeface="Arial" panose="020B0604020202020204" pitchFamily="34" charset="0"/>
                <a:cs typeface="Arial" panose="020B0604020202020204" pitchFamily="34" charset="0"/>
              </a:rPr>
              <a:t>%</a:t>
            </a:r>
            <a:endParaRPr lang="en-US" sz="2228" baseline="30000" dirty="0"/>
          </a:p>
        </p:txBody>
      </p:sp>
      <p:grpSp>
        <p:nvGrpSpPr>
          <p:cNvPr id="22" name="Group 21"/>
          <p:cNvGrpSpPr/>
          <p:nvPr/>
        </p:nvGrpSpPr>
        <p:grpSpPr>
          <a:xfrm>
            <a:off x="9006930" y="2225772"/>
            <a:ext cx="329890" cy="521309"/>
            <a:chOff x="1250155" y="3692461"/>
            <a:chExt cx="1313043" cy="2089723"/>
          </a:xfrm>
        </p:grpSpPr>
        <p:sp>
          <p:nvSpPr>
            <p:cNvPr id="23" name="Oval 22"/>
            <p:cNvSpPr/>
            <p:nvPr/>
          </p:nvSpPr>
          <p:spPr>
            <a:xfrm>
              <a:off x="1335091" y="3736162"/>
              <a:ext cx="1155700" cy="1128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24" name="Freeform 7"/>
            <p:cNvSpPr>
              <a:spLocks noEditPoints="1"/>
            </p:cNvSpPr>
            <p:nvPr/>
          </p:nvSpPr>
          <p:spPr bwMode="auto">
            <a:xfrm>
              <a:off x="1250155" y="3692461"/>
              <a:ext cx="1313043" cy="2089723"/>
            </a:xfrm>
            <a:custGeom>
              <a:avLst/>
              <a:gdLst>
                <a:gd name="T0" fmla="*/ 901 w 2260"/>
                <a:gd name="T1" fmla="*/ 200 h 3579"/>
                <a:gd name="T2" fmla="*/ 628 w 2260"/>
                <a:gd name="T3" fmla="*/ 323 h 3579"/>
                <a:gd name="T4" fmla="*/ 410 w 2260"/>
                <a:gd name="T5" fmla="*/ 523 h 3579"/>
                <a:gd name="T6" fmla="*/ 267 w 2260"/>
                <a:gd name="T7" fmla="*/ 785 h 3579"/>
                <a:gd name="T8" fmla="*/ 214 w 2260"/>
                <a:gd name="T9" fmla="*/ 1089 h 3579"/>
                <a:gd name="T10" fmla="*/ 267 w 2260"/>
                <a:gd name="T11" fmla="*/ 1393 h 3579"/>
                <a:gd name="T12" fmla="*/ 410 w 2260"/>
                <a:gd name="T13" fmla="*/ 1654 h 3579"/>
                <a:gd name="T14" fmla="*/ 628 w 2260"/>
                <a:gd name="T15" fmla="*/ 1854 h 3579"/>
                <a:gd name="T16" fmla="*/ 901 w 2260"/>
                <a:gd name="T17" fmla="*/ 1977 h 3579"/>
                <a:gd name="T18" fmla="*/ 1211 w 2260"/>
                <a:gd name="T19" fmla="*/ 2004 h 3579"/>
                <a:gd name="T20" fmla="*/ 1504 w 2260"/>
                <a:gd name="T21" fmla="*/ 1927 h 3579"/>
                <a:gd name="T22" fmla="*/ 1751 w 2260"/>
                <a:gd name="T23" fmla="*/ 1766 h 3579"/>
                <a:gd name="T24" fmla="*/ 1934 w 2260"/>
                <a:gd name="T25" fmla="*/ 1533 h 3579"/>
                <a:gd name="T26" fmla="*/ 2036 w 2260"/>
                <a:gd name="T27" fmla="*/ 1246 h 3579"/>
                <a:gd name="T28" fmla="*/ 2037 w 2260"/>
                <a:gd name="T29" fmla="*/ 932 h 3579"/>
                <a:gd name="T30" fmla="*/ 1937 w 2260"/>
                <a:gd name="T31" fmla="*/ 648 h 3579"/>
                <a:gd name="T32" fmla="*/ 1755 w 2260"/>
                <a:gd name="T33" fmla="*/ 414 h 3579"/>
                <a:gd name="T34" fmla="*/ 1506 w 2260"/>
                <a:gd name="T35" fmla="*/ 251 h 3579"/>
                <a:gd name="T36" fmla="*/ 1212 w 2260"/>
                <a:gd name="T37" fmla="*/ 174 h 3579"/>
                <a:gd name="T38" fmla="*/ 1307 w 2260"/>
                <a:gd name="T39" fmla="*/ 13 h 3579"/>
                <a:gd name="T40" fmla="*/ 1628 w 2260"/>
                <a:gd name="T41" fmla="*/ 114 h 3579"/>
                <a:gd name="T42" fmla="*/ 1900 w 2260"/>
                <a:gd name="T43" fmla="*/ 300 h 3579"/>
                <a:gd name="T44" fmla="*/ 2106 w 2260"/>
                <a:gd name="T45" fmla="*/ 557 h 3579"/>
                <a:gd name="T46" fmla="*/ 2230 w 2260"/>
                <a:gd name="T47" fmla="*/ 867 h 3579"/>
                <a:gd name="T48" fmla="*/ 2258 w 2260"/>
                <a:gd name="T49" fmla="*/ 1171 h 3579"/>
                <a:gd name="T50" fmla="*/ 2221 w 2260"/>
                <a:gd name="T51" fmla="*/ 1375 h 3579"/>
                <a:gd name="T52" fmla="*/ 2142 w 2260"/>
                <a:gd name="T53" fmla="*/ 1620 h 3579"/>
                <a:gd name="T54" fmla="*/ 2031 w 2260"/>
                <a:gd name="T55" fmla="*/ 1895 h 3579"/>
                <a:gd name="T56" fmla="*/ 1897 w 2260"/>
                <a:gd name="T57" fmla="*/ 2185 h 3579"/>
                <a:gd name="T58" fmla="*/ 1751 w 2260"/>
                <a:gd name="T59" fmla="*/ 2478 h 3579"/>
                <a:gd name="T60" fmla="*/ 1600 w 2260"/>
                <a:gd name="T61" fmla="*/ 2761 h 3579"/>
                <a:gd name="T62" fmla="*/ 1455 w 2260"/>
                <a:gd name="T63" fmla="*/ 3022 h 3579"/>
                <a:gd name="T64" fmla="*/ 1325 w 2260"/>
                <a:gd name="T65" fmla="*/ 3247 h 3579"/>
                <a:gd name="T66" fmla="*/ 1222 w 2260"/>
                <a:gd name="T67" fmla="*/ 3423 h 3579"/>
                <a:gd name="T68" fmla="*/ 1152 w 2260"/>
                <a:gd name="T69" fmla="*/ 3538 h 3579"/>
                <a:gd name="T70" fmla="*/ 1127 w 2260"/>
                <a:gd name="T71" fmla="*/ 3579 h 3579"/>
                <a:gd name="T72" fmla="*/ 1101 w 2260"/>
                <a:gd name="T73" fmla="*/ 3538 h 3579"/>
                <a:gd name="T74" fmla="*/ 1033 w 2260"/>
                <a:gd name="T75" fmla="*/ 3423 h 3579"/>
                <a:gd name="T76" fmla="*/ 929 w 2260"/>
                <a:gd name="T77" fmla="*/ 3247 h 3579"/>
                <a:gd name="T78" fmla="*/ 801 w 2260"/>
                <a:gd name="T79" fmla="*/ 3022 h 3579"/>
                <a:gd name="T80" fmla="*/ 657 w 2260"/>
                <a:gd name="T81" fmla="*/ 2761 h 3579"/>
                <a:gd name="T82" fmla="*/ 507 w 2260"/>
                <a:gd name="T83" fmla="*/ 2478 h 3579"/>
                <a:gd name="T84" fmla="*/ 361 w 2260"/>
                <a:gd name="T85" fmla="*/ 2185 h 3579"/>
                <a:gd name="T86" fmla="*/ 227 w 2260"/>
                <a:gd name="T87" fmla="*/ 1895 h 3579"/>
                <a:gd name="T88" fmla="*/ 117 w 2260"/>
                <a:gd name="T89" fmla="*/ 1620 h 3579"/>
                <a:gd name="T90" fmla="*/ 38 w 2260"/>
                <a:gd name="T91" fmla="*/ 1375 h 3579"/>
                <a:gd name="T92" fmla="*/ 1 w 2260"/>
                <a:gd name="T93" fmla="*/ 1171 h 3579"/>
                <a:gd name="T94" fmla="*/ 29 w 2260"/>
                <a:gd name="T95" fmla="*/ 867 h 3579"/>
                <a:gd name="T96" fmla="*/ 154 w 2260"/>
                <a:gd name="T97" fmla="*/ 557 h 3579"/>
                <a:gd name="T98" fmla="*/ 361 w 2260"/>
                <a:gd name="T99" fmla="*/ 300 h 3579"/>
                <a:gd name="T100" fmla="*/ 633 w 2260"/>
                <a:gd name="T101" fmla="*/ 114 h 3579"/>
                <a:gd name="T102" fmla="*/ 957 w 2260"/>
                <a:gd name="T103" fmla="*/ 13 h 3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0" h="3579">
                  <a:moveTo>
                    <a:pt x="1133" y="171"/>
                  </a:moveTo>
                  <a:lnTo>
                    <a:pt x="1054" y="174"/>
                  </a:lnTo>
                  <a:lnTo>
                    <a:pt x="977" y="184"/>
                  </a:lnTo>
                  <a:lnTo>
                    <a:pt x="901" y="200"/>
                  </a:lnTo>
                  <a:lnTo>
                    <a:pt x="828" y="223"/>
                  </a:lnTo>
                  <a:lnTo>
                    <a:pt x="758" y="251"/>
                  </a:lnTo>
                  <a:lnTo>
                    <a:pt x="692" y="284"/>
                  </a:lnTo>
                  <a:lnTo>
                    <a:pt x="628" y="323"/>
                  </a:lnTo>
                  <a:lnTo>
                    <a:pt x="567" y="367"/>
                  </a:lnTo>
                  <a:lnTo>
                    <a:pt x="511" y="414"/>
                  </a:lnTo>
                  <a:lnTo>
                    <a:pt x="458" y="467"/>
                  </a:lnTo>
                  <a:lnTo>
                    <a:pt x="410" y="523"/>
                  </a:lnTo>
                  <a:lnTo>
                    <a:pt x="367" y="584"/>
                  </a:lnTo>
                  <a:lnTo>
                    <a:pt x="327" y="648"/>
                  </a:lnTo>
                  <a:lnTo>
                    <a:pt x="294" y="715"/>
                  </a:lnTo>
                  <a:lnTo>
                    <a:pt x="267" y="785"/>
                  </a:lnTo>
                  <a:lnTo>
                    <a:pt x="244" y="858"/>
                  </a:lnTo>
                  <a:lnTo>
                    <a:pt x="227" y="932"/>
                  </a:lnTo>
                  <a:lnTo>
                    <a:pt x="217" y="1010"/>
                  </a:lnTo>
                  <a:lnTo>
                    <a:pt x="214" y="1089"/>
                  </a:lnTo>
                  <a:lnTo>
                    <a:pt x="217" y="1167"/>
                  </a:lnTo>
                  <a:lnTo>
                    <a:pt x="227" y="1245"/>
                  </a:lnTo>
                  <a:lnTo>
                    <a:pt x="244" y="1320"/>
                  </a:lnTo>
                  <a:lnTo>
                    <a:pt x="267" y="1393"/>
                  </a:lnTo>
                  <a:lnTo>
                    <a:pt x="294" y="1463"/>
                  </a:lnTo>
                  <a:lnTo>
                    <a:pt x="327" y="1529"/>
                  </a:lnTo>
                  <a:lnTo>
                    <a:pt x="367" y="1593"/>
                  </a:lnTo>
                  <a:lnTo>
                    <a:pt x="410" y="1654"/>
                  </a:lnTo>
                  <a:lnTo>
                    <a:pt x="458" y="1710"/>
                  </a:lnTo>
                  <a:lnTo>
                    <a:pt x="511" y="1763"/>
                  </a:lnTo>
                  <a:lnTo>
                    <a:pt x="567" y="1812"/>
                  </a:lnTo>
                  <a:lnTo>
                    <a:pt x="628" y="1854"/>
                  </a:lnTo>
                  <a:lnTo>
                    <a:pt x="692" y="1894"/>
                  </a:lnTo>
                  <a:lnTo>
                    <a:pt x="758" y="1927"/>
                  </a:lnTo>
                  <a:lnTo>
                    <a:pt x="828" y="1954"/>
                  </a:lnTo>
                  <a:lnTo>
                    <a:pt x="901" y="1977"/>
                  </a:lnTo>
                  <a:lnTo>
                    <a:pt x="977" y="1994"/>
                  </a:lnTo>
                  <a:lnTo>
                    <a:pt x="1054" y="2004"/>
                  </a:lnTo>
                  <a:lnTo>
                    <a:pt x="1133" y="2007"/>
                  </a:lnTo>
                  <a:lnTo>
                    <a:pt x="1211" y="2004"/>
                  </a:lnTo>
                  <a:lnTo>
                    <a:pt x="1287" y="1994"/>
                  </a:lnTo>
                  <a:lnTo>
                    <a:pt x="1362" y="1978"/>
                  </a:lnTo>
                  <a:lnTo>
                    <a:pt x="1434" y="1956"/>
                  </a:lnTo>
                  <a:lnTo>
                    <a:pt x="1504" y="1927"/>
                  </a:lnTo>
                  <a:lnTo>
                    <a:pt x="1571" y="1895"/>
                  </a:lnTo>
                  <a:lnTo>
                    <a:pt x="1635" y="1857"/>
                  </a:lnTo>
                  <a:lnTo>
                    <a:pt x="1694" y="1813"/>
                  </a:lnTo>
                  <a:lnTo>
                    <a:pt x="1751" y="1766"/>
                  </a:lnTo>
                  <a:lnTo>
                    <a:pt x="1803" y="1713"/>
                  </a:lnTo>
                  <a:lnTo>
                    <a:pt x="1852" y="1656"/>
                  </a:lnTo>
                  <a:lnTo>
                    <a:pt x="1896" y="1596"/>
                  </a:lnTo>
                  <a:lnTo>
                    <a:pt x="1934" y="1533"/>
                  </a:lnTo>
                  <a:lnTo>
                    <a:pt x="1968" y="1465"/>
                  </a:lnTo>
                  <a:lnTo>
                    <a:pt x="1997" y="1396"/>
                  </a:lnTo>
                  <a:lnTo>
                    <a:pt x="2019" y="1322"/>
                  </a:lnTo>
                  <a:lnTo>
                    <a:pt x="2036" y="1246"/>
                  </a:lnTo>
                  <a:lnTo>
                    <a:pt x="2048" y="1168"/>
                  </a:lnTo>
                  <a:lnTo>
                    <a:pt x="2051" y="1089"/>
                  </a:lnTo>
                  <a:lnTo>
                    <a:pt x="2048" y="1010"/>
                  </a:lnTo>
                  <a:lnTo>
                    <a:pt x="2037" y="932"/>
                  </a:lnTo>
                  <a:lnTo>
                    <a:pt x="2022" y="858"/>
                  </a:lnTo>
                  <a:lnTo>
                    <a:pt x="1999" y="785"/>
                  </a:lnTo>
                  <a:lnTo>
                    <a:pt x="1971" y="715"/>
                  </a:lnTo>
                  <a:lnTo>
                    <a:pt x="1937" y="648"/>
                  </a:lnTo>
                  <a:lnTo>
                    <a:pt x="1899" y="584"/>
                  </a:lnTo>
                  <a:lnTo>
                    <a:pt x="1855" y="523"/>
                  </a:lnTo>
                  <a:lnTo>
                    <a:pt x="1808" y="467"/>
                  </a:lnTo>
                  <a:lnTo>
                    <a:pt x="1755" y="414"/>
                  </a:lnTo>
                  <a:lnTo>
                    <a:pt x="1699" y="367"/>
                  </a:lnTo>
                  <a:lnTo>
                    <a:pt x="1638" y="323"/>
                  </a:lnTo>
                  <a:lnTo>
                    <a:pt x="1574" y="284"/>
                  </a:lnTo>
                  <a:lnTo>
                    <a:pt x="1506" y="251"/>
                  </a:lnTo>
                  <a:lnTo>
                    <a:pt x="1437" y="223"/>
                  </a:lnTo>
                  <a:lnTo>
                    <a:pt x="1364" y="200"/>
                  </a:lnTo>
                  <a:lnTo>
                    <a:pt x="1289" y="184"/>
                  </a:lnTo>
                  <a:lnTo>
                    <a:pt x="1212" y="174"/>
                  </a:lnTo>
                  <a:lnTo>
                    <a:pt x="1133" y="171"/>
                  </a:lnTo>
                  <a:close/>
                  <a:moveTo>
                    <a:pt x="1133" y="0"/>
                  </a:moveTo>
                  <a:lnTo>
                    <a:pt x="1221" y="3"/>
                  </a:lnTo>
                  <a:lnTo>
                    <a:pt x="1307" y="13"/>
                  </a:lnTo>
                  <a:lnTo>
                    <a:pt x="1391" y="29"/>
                  </a:lnTo>
                  <a:lnTo>
                    <a:pt x="1473" y="52"/>
                  </a:lnTo>
                  <a:lnTo>
                    <a:pt x="1551" y="80"/>
                  </a:lnTo>
                  <a:lnTo>
                    <a:pt x="1628" y="114"/>
                  </a:lnTo>
                  <a:lnTo>
                    <a:pt x="1701" y="153"/>
                  </a:lnTo>
                  <a:lnTo>
                    <a:pt x="1771" y="198"/>
                  </a:lnTo>
                  <a:lnTo>
                    <a:pt x="1837" y="246"/>
                  </a:lnTo>
                  <a:lnTo>
                    <a:pt x="1900" y="300"/>
                  </a:lnTo>
                  <a:lnTo>
                    <a:pt x="1958" y="359"/>
                  </a:lnTo>
                  <a:lnTo>
                    <a:pt x="2012" y="421"/>
                  </a:lnTo>
                  <a:lnTo>
                    <a:pt x="2061" y="487"/>
                  </a:lnTo>
                  <a:lnTo>
                    <a:pt x="2106" y="557"/>
                  </a:lnTo>
                  <a:lnTo>
                    <a:pt x="2145" y="630"/>
                  </a:lnTo>
                  <a:lnTo>
                    <a:pt x="2179" y="706"/>
                  </a:lnTo>
                  <a:lnTo>
                    <a:pt x="2207" y="785"/>
                  </a:lnTo>
                  <a:lnTo>
                    <a:pt x="2230" y="867"/>
                  </a:lnTo>
                  <a:lnTo>
                    <a:pt x="2247" y="951"/>
                  </a:lnTo>
                  <a:lnTo>
                    <a:pt x="2257" y="1039"/>
                  </a:lnTo>
                  <a:lnTo>
                    <a:pt x="2260" y="1127"/>
                  </a:lnTo>
                  <a:lnTo>
                    <a:pt x="2258" y="1171"/>
                  </a:lnTo>
                  <a:lnTo>
                    <a:pt x="2253" y="1217"/>
                  </a:lnTo>
                  <a:lnTo>
                    <a:pt x="2246" y="1266"/>
                  </a:lnTo>
                  <a:lnTo>
                    <a:pt x="2234" y="1319"/>
                  </a:lnTo>
                  <a:lnTo>
                    <a:pt x="2221" y="1375"/>
                  </a:lnTo>
                  <a:lnTo>
                    <a:pt x="2205" y="1433"/>
                  </a:lnTo>
                  <a:lnTo>
                    <a:pt x="2186" y="1493"/>
                  </a:lnTo>
                  <a:lnTo>
                    <a:pt x="2166" y="1556"/>
                  </a:lnTo>
                  <a:lnTo>
                    <a:pt x="2142" y="1620"/>
                  </a:lnTo>
                  <a:lnTo>
                    <a:pt x="2117" y="1687"/>
                  </a:lnTo>
                  <a:lnTo>
                    <a:pt x="2090" y="1755"/>
                  </a:lnTo>
                  <a:lnTo>
                    <a:pt x="2061" y="1825"/>
                  </a:lnTo>
                  <a:lnTo>
                    <a:pt x="2031" y="1895"/>
                  </a:lnTo>
                  <a:lnTo>
                    <a:pt x="1999" y="1967"/>
                  </a:lnTo>
                  <a:lnTo>
                    <a:pt x="1967" y="2039"/>
                  </a:lnTo>
                  <a:lnTo>
                    <a:pt x="1933" y="2112"/>
                  </a:lnTo>
                  <a:lnTo>
                    <a:pt x="1897" y="2185"/>
                  </a:lnTo>
                  <a:lnTo>
                    <a:pt x="1861" y="2259"/>
                  </a:lnTo>
                  <a:lnTo>
                    <a:pt x="1825" y="2332"/>
                  </a:lnTo>
                  <a:lnTo>
                    <a:pt x="1788" y="2405"/>
                  </a:lnTo>
                  <a:lnTo>
                    <a:pt x="1751" y="2478"/>
                  </a:lnTo>
                  <a:lnTo>
                    <a:pt x="1712" y="2550"/>
                  </a:lnTo>
                  <a:lnTo>
                    <a:pt x="1675" y="2621"/>
                  </a:lnTo>
                  <a:lnTo>
                    <a:pt x="1637" y="2692"/>
                  </a:lnTo>
                  <a:lnTo>
                    <a:pt x="1600" y="2761"/>
                  </a:lnTo>
                  <a:lnTo>
                    <a:pt x="1563" y="2829"/>
                  </a:lnTo>
                  <a:lnTo>
                    <a:pt x="1526" y="2895"/>
                  </a:lnTo>
                  <a:lnTo>
                    <a:pt x="1490" y="2960"/>
                  </a:lnTo>
                  <a:lnTo>
                    <a:pt x="1455" y="3022"/>
                  </a:lnTo>
                  <a:lnTo>
                    <a:pt x="1421" y="3081"/>
                  </a:lnTo>
                  <a:lnTo>
                    <a:pt x="1388" y="3139"/>
                  </a:lnTo>
                  <a:lnTo>
                    <a:pt x="1356" y="3194"/>
                  </a:lnTo>
                  <a:lnTo>
                    <a:pt x="1325" y="3247"/>
                  </a:lnTo>
                  <a:lnTo>
                    <a:pt x="1297" y="3295"/>
                  </a:lnTo>
                  <a:lnTo>
                    <a:pt x="1270" y="3341"/>
                  </a:lnTo>
                  <a:lnTo>
                    <a:pt x="1245" y="3384"/>
                  </a:lnTo>
                  <a:lnTo>
                    <a:pt x="1222" y="3423"/>
                  </a:lnTo>
                  <a:lnTo>
                    <a:pt x="1200" y="3458"/>
                  </a:lnTo>
                  <a:lnTo>
                    <a:pt x="1182" y="3488"/>
                  </a:lnTo>
                  <a:lnTo>
                    <a:pt x="1166" y="3515"/>
                  </a:lnTo>
                  <a:lnTo>
                    <a:pt x="1152" y="3538"/>
                  </a:lnTo>
                  <a:lnTo>
                    <a:pt x="1142" y="3556"/>
                  </a:lnTo>
                  <a:lnTo>
                    <a:pt x="1133" y="3568"/>
                  </a:lnTo>
                  <a:lnTo>
                    <a:pt x="1128" y="3576"/>
                  </a:lnTo>
                  <a:lnTo>
                    <a:pt x="1127" y="3579"/>
                  </a:lnTo>
                  <a:lnTo>
                    <a:pt x="1125" y="3576"/>
                  </a:lnTo>
                  <a:lnTo>
                    <a:pt x="1121" y="3568"/>
                  </a:lnTo>
                  <a:lnTo>
                    <a:pt x="1113" y="3556"/>
                  </a:lnTo>
                  <a:lnTo>
                    <a:pt x="1101" y="3538"/>
                  </a:lnTo>
                  <a:lnTo>
                    <a:pt x="1088" y="3515"/>
                  </a:lnTo>
                  <a:lnTo>
                    <a:pt x="1072" y="3488"/>
                  </a:lnTo>
                  <a:lnTo>
                    <a:pt x="1054" y="3458"/>
                  </a:lnTo>
                  <a:lnTo>
                    <a:pt x="1033" y="3423"/>
                  </a:lnTo>
                  <a:lnTo>
                    <a:pt x="1010" y="3384"/>
                  </a:lnTo>
                  <a:lnTo>
                    <a:pt x="984" y="3341"/>
                  </a:lnTo>
                  <a:lnTo>
                    <a:pt x="957" y="3295"/>
                  </a:lnTo>
                  <a:lnTo>
                    <a:pt x="929" y="3247"/>
                  </a:lnTo>
                  <a:lnTo>
                    <a:pt x="899" y="3194"/>
                  </a:lnTo>
                  <a:lnTo>
                    <a:pt x="867" y="3139"/>
                  </a:lnTo>
                  <a:lnTo>
                    <a:pt x="835" y="3081"/>
                  </a:lnTo>
                  <a:lnTo>
                    <a:pt x="801" y="3022"/>
                  </a:lnTo>
                  <a:lnTo>
                    <a:pt x="766" y="2960"/>
                  </a:lnTo>
                  <a:lnTo>
                    <a:pt x="730" y="2895"/>
                  </a:lnTo>
                  <a:lnTo>
                    <a:pt x="694" y="2829"/>
                  </a:lnTo>
                  <a:lnTo>
                    <a:pt x="657" y="2761"/>
                  </a:lnTo>
                  <a:lnTo>
                    <a:pt x="620" y="2692"/>
                  </a:lnTo>
                  <a:lnTo>
                    <a:pt x="582" y="2621"/>
                  </a:lnTo>
                  <a:lnTo>
                    <a:pt x="545" y="2550"/>
                  </a:lnTo>
                  <a:lnTo>
                    <a:pt x="507" y="2478"/>
                  </a:lnTo>
                  <a:lnTo>
                    <a:pt x="470" y="2405"/>
                  </a:lnTo>
                  <a:lnTo>
                    <a:pt x="433" y="2332"/>
                  </a:lnTo>
                  <a:lnTo>
                    <a:pt x="396" y="2259"/>
                  </a:lnTo>
                  <a:lnTo>
                    <a:pt x="361" y="2185"/>
                  </a:lnTo>
                  <a:lnTo>
                    <a:pt x="326" y="2112"/>
                  </a:lnTo>
                  <a:lnTo>
                    <a:pt x="291" y="2039"/>
                  </a:lnTo>
                  <a:lnTo>
                    <a:pt x="259" y="1967"/>
                  </a:lnTo>
                  <a:lnTo>
                    <a:pt x="227" y="1895"/>
                  </a:lnTo>
                  <a:lnTo>
                    <a:pt x="197" y="1825"/>
                  </a:lnTo>
                  <a:lnTo>
                    <a:pt x="169" y="1755"/>
                  </a:lnTo>
                  <a:lnTo>
                    <a:pt x="142" y="1687"/>
                  </a:lnTo>
                  <a:lnTo>
                    <a:pt x="117" y="1620"/>
                  </a:lnTo>
                  <a:lnTo>
                    <a:pt x="93" y="1556"/>
                  </a:lnTo>
                  <a:lnTo>
                    <a:pt x="73" y="1493"/>
                  </a:lnTo>
                  <a:lnTo>
                    <a:pt x="54" y="1433"/>
                  </a:lnTo>
                  <a:lnTo>
                    <a:pt x="38" y="1375"/>
                  </a:lnTo>
                  <a:lnTo>
                    <a:pt x="25" y="1319"/>
                  </a:lnTo>
                  <a:lnTo>
                    <a:pt x="14" y="1266"/>
                  </a:lnTo>
                  <a:lnTo>
                    <a:pt x="6" y="1217"/>
                  </a:lnTo>
                  <a:lnTo>
                    <a:pt x="1" y="1171"/>
                  </a:lnTo>
                  <a:lnTo>
                    <a:pt x="0" y="1127"/>
                  </a:lnTo>
                  <a:lnTo>
                    <a:pt x="3" y="1039"/>
                  </a:lnTo>
                  <a:lnTo>
                    <a:pt x="14" y="951"/>
                  </a:lnTo>
                  <a:lnTo>
                    <a:pt x="29" y="867"/>
                  </a:lnTo>
                  <a:lnTo>
                    <a:pt x="52" y="785"/>
                  </a:lnTo>
                  <a:lnTo>
                    <a:pt x="81" y="706"/>
                  </a:lnTo>
                  <a:lnTo>
                    <a:pt x="115" y="630"/>
                  </a:lnTo>
                  <a:lnTo>
                    <a:pt x="154" y="557"/>
                  </a:lnTo>
                  <a:lnTo>
                    <a:pt x="199" y="487"/>
                  </a:lnTo>
                  <a:lnTo>
                    <a:pt x="249" y="421"/>
                  </a:lnTo>
                  <a:lnTo>
                    <a:pt x="303" y="359"/>
                  </a:lnTo>
                  <a:lnTo>
                    <a:pt x="361" y="300"/>
                  </a:lnTo>
                  <a:lnTo>
                    <a:pt x="423" y="246"/>
                  </a:lnTo>
                  <a:lnTo>
                    <a:pt x="491" y="198"/>
                  </a:lnTo>
                  <a:lnTo>
                    <a:pt x="560" y="153"/>
                  </a:lnTo>
                  <a:lnTo>
                    <a:pt x="633" y="114"/>
                  </a:lnTo>
                  <a:lnTo>
                    <a:pt x="711" y="80"/>
                  </a:lnTo>
                  <a:lnTo>
                    <a:pt x="790" y="52"/>
                  </a:lnTo>
                  <a:lnTo>
                    <a:pt x="872" y="29"/>
                  </a:lnTo>
                  <a:lnTo>
                    <a:pt x="957" y="13"/>
                  </a:lnTo>
                  <a:lnTo>
                    <a:pt x="1044" y="3"/>
                  </a:lnTo>
                  <a:lnTo>
                    <a:pt x="1133" y="0"/>
                  </a:lnTo>
                  <a:close/>
                </a:path>
              </a:pathLst>
            </a:custGeom>
            <a:solidFill>
              <a:schemeClr val="tx1">
                <a:lumMod val="85000"/>
                <a:lumOff val="1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grpSp>
        <p:nvGrpSpPr>
          <p:cNvPr id="25" name="Group 24"/>
          <p:cNvGrpSpPr/>
          <p:nvPr/>
        </p:nvGrpSpPr>
        <p:grpSpPr>
          <a:xfrm>
            <a:off x="7873007" y="2907691"/>
            <a:ext cx="329890" cy="521309"/>
            <a:chOff x="1250155" y="3692461"/>
            <a:chExt cx="1313043" cy="2089723"/>
          </a:xfrm>
        </p:grpSpPr>
        <p:sp>
          <p:nvSpPr>
            <p:cNvPr id="26" name="Oval 25"/>
            <p:cNvSpPr/>
            <p:nvPr/>
          </p:nvSpPr>
          <p:spPr>
            <a:xfrm>
              <a:off x="1335091" y="3736162"/>
              <a:ext cx="1155700" cy="1128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27" name="Freeform 7"/>
            <p:cNvSpPr>
              <a:spLocks noEditPoints="1"/>
            </p:cNvSpPr>
            <p:nvPr/>
          </p:nvSpPr>
          <p:spPr bwMode="auto">
            <a:xfrm>
              <a:off x="1250155" y="3692461"/>
              <a:ext cx="1313043" cy="2089723"/>
            </a:xfrm>
            <a:custGeom>
              <a:avLst/>
              <a:gdLst>
                <a:gd name="T0" fmla="*/ 901 w 2260"/>
                <a:gd name="T1" fmla="*/ 200 h 3579"/>
                <a:gd name="T2" fmla="*/ 628 w 2260"/>
                <a:gd name="T3" fmla="*/ 323 h 3579"/>
                <a:gd name="T4" fmla="*/ 410 w 2260"/>
                <a:gd name="T5" fmla="*/ 523 h 3579"/>
                <a:gd name="T6" fmla="*/ 267 w 2260"/>
                <a:gd name="T7" fmla="*/ 785 h 3579"/>
                <a:gd name="T8" fmla="*/ 214 w 2260"/>
                <a:gd name="T9" fmla="*/ 1089 h 3579"/>
                <a:gd name="T10" fmla="*/ 267 w 2260"/>
                <a:gd name="T11" fmla="*/ 1393 h 3579"/>
                <a:gd name="T12" fmla="*/ 410 w 2260"/>
                <a:gd name="T13" fmla="*/ 1654 h 3579"/>
                <a:gd name="T14" fmla="*/ 628 w 2260"/>
                <a:gd name="T15" fmla="*/ 1854 h 3579"/>
                <a:gd name="T16" fmla="*/ 901 w 2260"/>
                <a:gd name="T17" fmla="*/ 1977 h 3579"/>
                <a:gd name="T18" fmla="*/ 1211 w 2260"/>
                <a:gd name="T19" fmla="*/ 2004 h 3579"/>
                <a:gd name="T20" fmla="*/ 1504 w 2260"/>
                <a:gd name="T21" fmla="*/ 1927 h 3579"/>
                <a:gd name="T22" fmla="*/ 1751 w 2260"/>
                <a:gd name="T23" fmla="*/ 1766 h 3579"/>
                <a:gd name="T24" fmla="*/ 1934 w 2260"/>
                <a:gd name="T25" fmla="*/ 1533 h 3579"/>
                <a:gd name="T26" fmla="*/ 2036 w 2260"/>
                <a:gd name="T27" fmla="*/ 1246 h 3579"/>
                <a:gd name="T28" fmla="*/ 2037 w 2260"/>
                <a:gd name="T29" fmla="*/ 932 h 3579"/>
                <a:gd name="T30" fmla="*/ 1937 w 2260"/>
                <a:gd name="T31" fmla="*/ 648 h 3579"/>
                <a:gd name="T32" fmla="*/ 1755 w 2260"/>
                <a:gd name="T33" fmla="*/ 414 h 3579"/>
                <a:gd name="T34" fmla="*/ 1506 w 2260"/>
                <a:gd name="T35" fmla="*/ 251 h 3579"/>
                <a:gd name="T36" fmla="*/ 1212 w 2260"/>
                <a:gd name="T37" fmla="*/ 174 h 3579"/>
                <a:gd name="T38" fmla="*/ 1307 w 2260"/>
                <a:gd name="T39" fmla="*/ 13 h 3579"/>
                <a:gd name="T40" fmla="*/ 1628 w 2260"/>
                <a:gd name="T41" fmla="*/ 114 h 3579"/>
                <a:gd name="T42" fmla="*/ 1900 w 2260"/>
                <a:gd name="T43" fmla="*/ 300 h 3579"/>
                <a:gd name="T44" fmla="*/ 2106 w 2260"/>
                <a:gd name="T45" fmla="*/ 557 h 3579"/>
                <a:gd name="T46" fmla="*/ 2230 w 2260"/>
                <a:gd name="T47" fmla="*/ 867 h 3579"/>
                <a:gd name="T48" fmla="*/ 2258 w 2260"/>
                <a:gd name="T49" fmla="*/ 1171 h 3579"/>
                <a:gd name="T50" fmla="*/ 2221 w 2260"/>
                <a:gd name="T51" fmla="*/ 1375 h 3579"/>
                <a:gd name="T52" fmla="*/ 2142 w 2260"/>
                <a:gd name="T53" fmla="*/ 1620 h 3579"/>
                <a:gd name="T54" fmla="*/ 2031 w 2260"/>
                <a:gd name="T55" fmla="*/ 1895 h 3579"/>
                <a:gd name="T56" fmla="*/ 1897 w 2260"/>
                <a:gd name="T57" fmla="*/ 2185 h 3579"/>
                <a:gd name="T58" fmla="*/ 1751 w 2260"/>
                <a:gd name="T59" fmla="*/ 2478 h 3579"/>
                <a:gd name="T60" fmla="*/ 1600 w 2260"/>
                <a:gd name="T61" fmla="*/ 2761 h 3579"/>
                <a:gd name="T62" fmla="*/ 1455 w 2260"/>
                <a:gd name="T63" fmla="*/ 3022 h 3579"/>
                <a:gd name="T64" fmla="*/ 1325 w 2260"/>
                <a:gd name="T65" fmla="*/ 3247 h 3579"/>
                <a:gd name="T66" fmla="*/ 1222 w 2260"/>
                <a:gd name="T67" fmla="*/ 3423 h 3579"/>
                <a:gd name="T68" fmla="*/ 1152 w 2260"/>
                <a:gd name="T69" fmla="*/ 3538 h 3579"/>
                <a:gd name="T70" fmla="*/ 1127 w 2260"/>
                <a:gd name="T71" fmla="*/ 3579 h 3579"/>
                <a:gd name="T72" fmla="*/ 1101 w 2260"/>
                <a:gd name="T73" fmla="*/ 3538 h 3579"/>
                <a:gd name="T74" fmla="*/ 1033 w 2260"/>
                <a:gd name="T75" fmla="*/ 3423 h 3579"/>
                <a:gd name="T76" fmla="*/ 929 w 2260"/>
                <a:gd name="T77" fmla="*/ 3247 h 3579"/>
                <a:gd name="T78" fmla="*/ 801 w 2260"/>
                <a:gd name="T79" fmla="*/ 3022 h 3579"/>
                <a:gd name="T80" fmla="*/ 657 w 2260"/>
                <a:gd name="T81" fmla="*/ 2761 h 3579"/>
                <a:gd name="T82" fmla="*/ 507 w 2260"/>
                <a:gd name="T83" fmla="*/ 2478 h 3579"/>
                <a:gd name="T84" fmla="*/ 361 w 2260"/>
                <a:gd name="T85" fmla="*/ 2185 h 3579"/>
                <a:gd name="T86" fmla="*/ 227 w 2260"/>
                <a:gd name="T87" fmla="*/ 1895 h 3579"/>
                <a:gd name="T88" fmla="*/ 117 w 2260"/>
                <a:gd name="T89" fmla="*/ 1620 h 3579"/>
                <a:gd name="T90" fmla="*/ 38 w 2260"/>
                <a:gd name="T91" fmla="*/ 1375 h 3579"/>
                <a:gd name="T92" fmla="*/ 1 w 2260"/>
                <a:gd name="T93" fmla="*/ 1171 h 3579"/>
                <a:gd name="T94" fmla="*/ 29 w 2260"/>
                <a:gd name="T95" fmla="*/ 867 h 3579"/>
                <a:gd name="T96" fmla="*/ 154 w 2260"/>
                <a:gd name="T97" fmla="*/ 557 h 3579"/>
                <a:gd name="T98" fmla="*/ 361 w 2260"/>
                <a:gd name="T99" fmla="*/ 300 h 3579"/>
                <a:gd name="T100" fmla="*/ 633 w 2260"/>
                <a:gd name="T101" fmla="*/ 114 h 3579"/>
                <a:gd name="T102" fmla="*/ 957 w 2260"/>
                <a:gd name="T103" fmla="*/ 13 h 3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0" h="3579">
                  <a:moveTo>
                    <a:pt x="1133" y="171"/>
                  </a:moveTo>
                  <a:lnTo>
                    <a:pt x="1054" y="174"/>
                  </a:lnTo>
                  <a:lnTo>
                    <a:pt x="977" y="184"/>
                  </a:lnTo>
                  <a:lnTo>
                    <a:pt x="901" y="200"/>
                  </a:lnTo>
                  <a:lnTo>
                    <a:pt x="828" y="223"/>
                  </a:lnTo>
                  <a:lnTo>
                    <a:pt x="758" y="251"/>
                  </a:lnTo>
                  <a:lnTo>
                    <a:pt x="692" y="284"/>
                  </a:lnTo>
                  <a:lnTo>
                    <a:pt x="628" y="323"/>
                  </a:lnTo>
                  <a:lnTo>
                    <a:pt x="567" y="367"/>
                  </a:lnTo>
                  <a:lnTo>
                    <a:pt x="511" y="414"/>
                  </a:lnTo>
                  <a:lnTo>
                    <a:pt x="458" y="467"/>
                  </a:lnTo>
                  <a:lnTo>
                    <a:pt x="410" y="523"/>
                  </a:lnTo>
                  <a:lnTo>
                    <a:pt x="367" y="584"/>
                  </a:lnTo>
                  <a:lnTo>
                    <a:pt x="327" y="648"/>
                  </a:lnTo>
                  <a:lnTo>
                    <a:pt x="294" y="715"/>
                  </a:lnTo>
                  <a:lnTo>
                    <a:pt x="267" y="785"/>
                  </a:lnTo>
                  <a:lnTo>
                    <a:pt x="244" y="858"/>
                  </a:lnTo>
                  <a:lnTo>
                    <a:pt x="227" y="932"/>
                  </a:lnTo>
                  <a:lnTo>
                    <a:pt x="217" y="1010"/>
                  </a:lnTo>
                  <a:lnTo>
                    <a:pt x="214" y="1089"/>
                  </a:lnTo>
                  <a:lnTo>
                    <a:pt x="217" y="1167"/>
                  </a:lnTo>
                  <a:lnTo>
                    <a:pt x="227" y="1245"/>
                  </a:lnTo>
                  <a:lnTo>
                    <a:pt x="244" y="1320"/>
                  </a:lnTo>
                  <a:lnTo>
                    <a:pt x="267" y="1393"/>
                  </a:lnTo>
                  <a:lnTo>
                    <a:pt x="294" y="1463"/>
                  </a:lnTo>
                  <a:lnTo>
                    <a:pt x="327" y="1529"/>
                  </a:lnTo>
                  <a:lnTo>
                    <a:pt x="367" y="1593"/>
                  </a:lnTo>
                  <a:lnTo>
                    <a:pt x="410" y="1654"/>
                  </a:lnTo>
                  <a:lnTo>
                    <a:pt x="458" y="1710"/>
                  </a:lnTo>
                  <a:lnTo>
                    <a:pt x="511" y="1763"/>
                  </a:lnTo>
                  <a:lnTo>
                    <a:pt x="567" y="1812"/>
                  </a:lnTo>
                  <a:lnTo>
                    <a:pt x="628" y="1854"/>
                  </a:lnTo>
                  <a:lnTo>
                    <a:pt x="692" y="1894"/>
                  </a:lnTo>
                  <a:lnTo>
                    <a:pt x="758" y="1927"/>
                  </a:lnTo>
                  <a:lnTo>
                    <a:pt x="828" y="1954"/>
                  </a:lnTo>
                  <a:lnTo>
                    <a:pt x="901" y="1977"/>
                  </a:lnTo>
                  <a:lnTo>
                    <a:pt x="977" y="1994"/>
                  </a:lnTo>
                  <a:lnTo>
                    <a:pt x="1054" y="2004"/>
                  </a:lnTo>
                  <a:lnTo>
                    <a:pt x="1133" y="2007"/>
                  </a:lnTo>
                  <a:lnTo>
                    <a:pt x="1211" y="2004"/>
                  </a:lnTo>
                  <a:lnTo>
                    <a:pt x="1287" y="1994"/>
                  </a:lnTo>
                  <a:lnTo>
                    <a:pt x="1362" y="1978"/>
                  </a:lnTo>
                  <a:lnTo>
                    <a:pt x="1434" y="1956"/>
                  </a:lnTo>
                  <a:lnTo>
                    <a:pt x="1504" y="1927"/>
                  </a:lnTo>
                  <a:lnTo>
                    <a:pt x="1571" y="1895"/>
                  </a:lnTo>
                  <a:lnTo>
                    <a:pt x="1635" y="1857"/>
                  </a:lnTo>
                  <a:lnTo>
                    <a:pt x="1694" y="1813"/>
                  </a:lnTo>
                  <a:lnTo>
                    <a:pt x="1751" y="1766"/>
                  </a:lnTo>
                  <a:lnTo>
                    <a:pt x="1803" y="1713"/>
                  </a:lnTo>
                  <a:lnTo>
                    <a:pt x="1852" y="1656"/>
                  </a:lnTo>
                  <a:lnTo>
                    <a:pt x="1896" y="1596"/>
                  </a:lnTo>
                  <a:lnTo>
                    <a:pt x="1934" y="1533"/>
                  </a:lnTo>
                  <a:lnTo>
                    <a:pt x="1968" y="1465"/>
                  </a:lnTo>
                  <a:lnTo>
                    <a:pt x="1997" y="1396"/>
                  </a:lnTo>
                  <a:lnTo>
                    <a:pt x="2019" y="1322"/>
                  </a:lnTo>
                  <a:lnTo>
                    <a:pt x="2036" y="1246"/>
                  </a:lnTo>
                  <a:lnTo>
                    <a:pt x="2048" y="1168"/>
                  </a:lnTo>
                  <a:lnTo>
                    <a:pt x="2051" y="1089"/>
                  </a:lnTo>
                  <a:lnTo>
                    <a:pt x="2048" y="1010"/>
                  </a:lnTo>
                  <a:lnTo>
                    <a:pt x="2037" y="932"/>
                  </a:lnTo>
                  <a:lnTo>
                    <a:pt x="2022" y="858"/>
                  </a:lnTo>
                  <a:lnTo>
                    <a:pt x="1999" y="785"/>
                  </a:lnTo>
                  <a:lnTo>
                    <a:pt x="1971" y="715"/>
                  </a:lnTo>
                  <a:lnTo>
                    <a:pt x="1937" y="648"/>
                  </a:lnTo>
                  <a:lnTo>
                    <a:pt x="1899" y="584"/>
                  </a:lnTo>
                  <a:lnTo>
                    <a:pt x="1855" y="523"/>
                  </a:lnTo>
                  <a:lnTo>
                    <a:pt x="1808" y="467"/>
                  </a:lnTo>
                  <a:lnTo>
                    <a:pt x="1755" y="414"/>
                  </a:lnTo>
                  <a:lnTo>
                    <a:pt x="1699" y="367"/>
                  </a:lnTo>
                  <a:lnTo>
                    <a:pt x="1638" y="323"/>
                  </a:lnTo>
                  <a:lnTo>
                    <a:pt x="1574" y="284"/>
                  </a:lnTo>
                  <a:lnTo>
                    <a:pt x="1506" y="251"/>
                  </a:lnTo>
                  <a:lnTo>
                    <a:pt x="1437" y="223"/>
                  </a:lnTo>
                  <a:lnTo>
                    <a:pt x="1364" y="200"/>
                  </a:lnTo>
                  <a:lnTo>
                    <a:pt x="1289" y="184"/>
                  </a:lnTo>
                  <a:lnTo>
                    <a:pt x="1212" y="174"/>
                  </a:lnTo>
                  <a:lnTo>
                    <a:pt x="1133" y="171"/>
                  </a:lnTo>
                  <a:close/>
                  <a:moveTo>
                    <a:pt x="1133" y="0"/>
                  </a:moveTo>
                  <a:lnTo>
                    <a:pt x="1221" y="3"/>
                  </a:lnTo>
                  <a:lnTo>
                    <a:pt x="1307" y="13"/>
                  </a:lnTo>
                  <a:lnTo>
                    <a:pt x="1391" y="29"/>
                  </a:lnTo>
                  <a:lnTo>
                    <a:pt x="1473" y="52"/>
                  </a:lnTo>
                  <a:lnTo>
                    <a:pt x="1551" y="80"/>
                  </a:lnTo>
                  <a:lnTo>
                    <a:pt x="1628" y="114"/>
                  </a:lnTo>
                  <a:lnTo>
                    <a:pt x="1701" y="153"/>
                  </a:lnTo>
                  <a:lnTo>
                    <a:pt x="1771" y="198"/>
                  </a:lnTo>
                  <a:lnTo>
                    <a:pt x="1837" y="246"/>
                  </a:lnTo>
                  <a:lnTo>
                    <a:pt x="1900" y="300"/>
                  </a:lnTo>
                  <a:lnTo>
                    <a:pt x="1958" y="359"/>
                  </a:lnTo>
                  <a:lnTo>
                    <a:pt x="2012" y="421"/>
                  </a:lnTo>
                  <a:lnTo>
                    <a:pt x="2061" y="487"/>
                  </a:lnTo>
                  <a:lnTo>
                    <a:pt x="2106" y="557"/>
                  </a:lnTo>
                  <a:lnTo>
                    <a:pt x="2145" y="630"/>
                  </a:lnTo>
                  <a:lnTo>
                    <a:pt x="2179" y="706"/>
                  </a:lnTo>
                  <a:lnTo>
                    <a:pt x="2207" y="785"/>
                  </a:lnTo>
                  <a:lnTo>
                    <a:pt x="2230" y="867"/>
                  </a:lnTo>
                  <a:lnTo>
                    <a:pt x="2247" y="951"/>
                  </a:lnTo>
                  <a:lnTo>
                    <a:pt x="2257" y="1039"/>
                  </a:lnTo>
                  <a:lnTo>
                    <a:pt x="2260" y="1127"/>
                  </a:lnTo>
                  <a:lnTo>
                    <a:pt x="2258" y="1171"/>
                  </a:lnTo>
                  <a:lnTo>
                    <a:pt x="2253" y="1217"/>
                  </a:lnTo>
                  <a:lnTo>
                    <a:pt x="2246" y="1266"/>
                  </a:lnTo>
                  <a:lnTo>
                    <a:pt x="2234" y="1319"/>
                  </a:lnTo>
                  <a:lnTo>
                    <a:pt x="2221" y="1375"/>
                  </a:lnTo>
                  <a:lnTo>
                    <a:pt x="2205" y="1433"/>
                  </a:lnTo>
                  <a:lnTo>
                    <a:pt x="2186" y="1493"/>
                  </a:lnTo>
                  <a:lnTo>
                    <a:pt x="2166" y="1556"/>
                  </a:lnTo>
                  <a:lnTo>
                    <a:pt x="2142" y="1620"/>
                  </a:lnTo>
                  <a:lnTo>
                    <a:pt x="2117" y="1687"/>
                  </a:lnTo>
                  <a:lnTo>
                    <a:pt x="2090" y="1755"/>
                  </a:lnTo>
                  <a:lnTo>
                    <a:pt x="2061" y="1825"/>
                  </a:lnTo>
                  <a:lnTo>
                    <a:pt x="2031" y="1895"/>
                  </a:lnTo>
                  <a:lnTo>
                    <a:pt x="1999" y="1967"/>
                  </a:lnTo>
                  <a:lnTo>
                    <a:pt x="1967" y="2039"/>
                  </a:lnTo>
                  <a:lnTo>
                    <a:pt x="1933" y="2112"/>
                  </a:lnTo>
                  <a:lnTo>
                    <a:pt x="1897" y="2185"/>
                  </a:lnTo>
                  <a:lnTo>
                    <a:pt x="1861" y="2259"/>
                  </a:lnTo>
                  <a:lnTo>
                    <a:pt x="1825" y="2332"/>
                  </a:lnTo>
                  <a:lnTo>
                    <a:pt x="1788" y="2405"/>
                  </a:lnTo>
                  <a:lnTo>
                    <a:pt x="1751" y="2478"/>
                  </a:lnTo>
                  <a:lnTo>
                    <a:pt x="1712" y="2550"/>
                  </a:lnTo>
                  <a:lnTo>
                    <a:pt x="1675" y="2621"/>
                  </a:lnTo>
                  <a:lnTo>
                    <a:pt x="1637" y="2692"/>
                  </a:lnTo>
                  <a:lnTo>
                    <a:pt x="1600" y="2761"/>
                  </a:lnTo>
                  <a:lnTo>
                    <a:pt x="1563" y="2829"/>
                  </a:lnTo>
                  <a:lnTo>
                    <a:pt x="1526" y="2895"/>
                  </a:lnTo>
                  <a:lnTo>
                    <a:pt x="1490" y="2960"/>
                  </a:lnTo>
                  <a:lnTo>
                    <a:pt x="1455" y="3022"/>
                  </a:lnTo>
                  <a:lnTo>
                    <a:pt x="1421" y="3081"/>
                  </a:lnTo>
                  <a:lnTo>
                    <a:pt x="1388" y="3139"/>
                  </a:lnTo>
                  <a:lnTo>
                    <a:pt x="1356" y="3194"/>
                  </a:lnTo>
                  <a:lnTo>
                    <a:pt x="1325" y="3247"/>
                  </a:lnTo>
                  <a:lnTo>
                    <a:pt x="1297" y="3295"/>
                  </a:lnTo>
                  <a:lnTo>
                    <a:pt x="1270" y="3341"/>
                  </a:lnTo>
                  <a:lnTo>
                    <a:pt x="1245" y="3384"/>
                  </a:lnTo>
                  <a:lnTo>
                    <a:pt x="1222" y="3423"/>
                  </a:lnTo>
                  <a:lnTo>
                    <a:pt x="1200" y="3458"/>
                  </a:lnTo>
                  <a:lnTo>
                    <a:pt x="1182" y="3488"/>
                  </a:lnTo>
                  <a:lnTo>
                    <a:pt x="1166" y="3515"/>
                  </a:lnTo>
                  <a:lnTo>
                    <a:pt x="1152" y="3538"/>
                  </a:lnTo>
                  <a:lnTo>
                    <a:pt x="1142" y="3556"/>
                  </a:lnTo>
                  <a:lnTo>
                    <a:pt x="1133" y="3568"/>
                  </a:lnTo>
                  <a:lnTo>
                    <a:pt x="1128" y="3576"/>
                  </a:lnTo>
                  <a:lnTo>
                    <a:pt x="1127" y="3579"/>
                  </a:lnTo>
                  <a:lnTo>
                    <a:pt x="1125" y="3576"/>
                  </a:lnTo>
                  <a:lnTo>
                    <a:pt x="1121" y="3568"/>
                  </a:lnTo>
                  <a:lnTo>
                    <a:pt x="1113" y="3556"/>
                  </a:lnTo>
                  <a:lnTo>
                    <a:pt x="1101" y="3538"/>
                  </a:lnTo>
                  <a:lnTo>
                    <a:pt x="1088" y="3515"/>
                  </a:lnTo>
                  <a:lnTo>
                    <a:pt x="1072" y="3488"/>
                  </a:lnTo>
                  <a:lnTo>
                    <a:pt x="1054" y="3458"/>
                  </a:lnTo>
                  <a:lnTo>
                    <a:pt x="1033" y="3423"/>
                  </a:lnTo>
                  <a:lnTo>
                    <a:pt x="1010" y="3384"/>
                  </a:lnTo>
                  <a:lnTo>
                    <a:pt x="984" y="3341"/>
                  </a:lnTo>
                  <a:lnTo>
                    <a:pt x="957" y="3295"/>
                  </a:lnTo>
                  <a:lnTo>
                    <a:pt x="929" y="3247"/>
                  </a:lnTo>
                  <a:lnTo>
                    <a:pt x="899" y="3194"/>
                  </a:lnTo>
                  <a:lnTo>
                    <a:pt x="867" y="3139"/>
                  </a:lnTo>
                  <a:lnTo>
                    <a:pt x="835" y="3081"/>
                  </a:lnTo>
                  <a:lnTo>
                    <a:pt x="801" y="3022"/>
                  </a:lnTo>
                  <a:lnTo>
                    <a:pt x="766" y="2960"/>
                  </a:lnTo>
                  <a:lnTo>
                    <a:pt x="730" y="2895"/>
                  </a:lnTo>
                  <a:lnTo>
                    <a:pt x="694" y="2829"/>
                  </a:lnTo>
                  <a:lnTo>
                    <a:pt x="657" y="2761"/>
                  </a:lnTo>
                  <a:lnTo>
                    <a:pt x="620" y="2692"/>
                  </a:lnTo>
                  <a:lnTo>
                    <a:pt x="582" y="2621"/>
                  </a:lnTo>
                  <a:lnTo>
                    <a:pt x="545" y="2550"/>
                  </a:lnTo>
                  <a:lnTo>
                    <a:pt x="507" y="2478"/>
                  </a:lnTo>
                  <a:lnTo>
                    <a:pt x="470" y="2405"/>
                  </a:lnTo>
                  <a:lnTo>
                    <a:pt x="433" y="2332"/>
                  </a:lnTo>
                  <a:lnTo>
                    <a:pt x="396" y="2259"/>
                  </a:lnTo>
                  <a:lnTo>
                    <a:pt x="361" y="2185"/>
                  </a:lnTo>
                  <a:lnTo>
                    <a:pt x="326" y="2112"/>
                  </a:lnTo>
                  <a:lnTo>
                    <a:pt x="291" y="2039"/>
                  </a:lnTo>
                  <a:lnTo>
                    <a:pt x="259" y="1967"/>
                  </a:lnTo>
                  <a:lnTo>
                    <a:pt x="227" y="1895"/>
                  </a:lnTo>
                  <a:lnTo>
                    <a:pt x="197" y="1825"/>
                  </a:lnTo>
                  <a:lnTo>
                    <a:pt x="169" y="1755"/>
                  </a:lnTo>
                  <a:lnTo>
                    <a:pt x="142" y="1687"/>
                  </a:lnTo>
                  <a:lnTo>
                    <a:pt x="117" y="1620"/>
                  </a:lnTo>
                  <a:lnTo>
                    <a:pt x="93" y="1556"/>
                  </a:lnTo>
                  <a:lnTo>
                    <a:pt x="73" y="1493"/>
                  </a:lnTo>
                  <a:lnTo>
                    <a:pt x="54" y="1433"/>
                  </a:lnTo>
                  <a:lnTo>
                    <a:pt x="38" y="1375"/>
                  </a:lnTo>
                  <a:lnTo>
                    <a:pt x="25" y="1319"/>
                  </a:lnTo>
                  <a:lnTo>
                    <a:pt x="14" y="1266"/>
                  </a:lnTo>
                  <a:lnTo>
                    <a:pt x="6" y="1217"/>
                  </a:lnTo>
                  <a:lnTo>
                    <a:pt x="1" y="1171"/>
                  </a:lnTo>
                  <a:lnTo>
                    <a:pt x="0" y="1127"/>
                  </a:lnTo>
                  <a:lnTo>
                    <a:pt x="3" y="1039"/>
                  </a:lnTo>
                  <a:lnTo>
                    <a:pt x="14" y="951"/>
                  </a:lnTo>
                  <a:lnTo>
                    <a:pt x="29" y="867"/>
                  </a:lnTo>
                  <a:lnTo>
                    <a:pt x="52" y="785"/>
                  </a:lnTo>
                  <a:lnTo>
                    <a:pt x="81" y="706"/>
                  </a:lnTo>
                  <a:lnTo>
                    <a:pt x="115" y="630"/>
                  </a:lnTo>
                  <a:lnTo>
                    <a:pt x="154" y="557"/>
                  </a:lnTo>
                  <a:lnTo>
                    <a:pt x="199" y="487"/>
                  </a:lnTo>
                  <a:lnTo>
                    <a:pt x="249" y="421"/>
                  </a:lnTo>
                  <a:lnTo>
                    <a:pt x="303" y="359"/>
                  </a:lnTo>
                  <a:lnTo>
                    <a:pt x="361" y="300"/>
                  </a:lnTo>
                  <a:lnTo>
                    <a:pt x="423" y="246"/>
                  </a:lnTo>
                  <a:lnTo>
                    <a:pt x="491" y="198"/>
                  </a:lnTo>
                  <a:lnTo>
                    <a:pt x="560" y="153"/>
                  </a:lnTo>
                  <a:lnTo>
                    <a:pt x="633" y="114"/>
                  </a:lnTo>
                  <a:lnTo>
                    <a:pt x="711" y="80"/>
                  </a:lnTo>
                  <a:lnTo>
                    <a:pt x="790" y="52"/>
                  </a:lnTo>
                  <a:lnTo>
                    <a:pt x="872" y="29"/>
                  </a:lnTo>
                  <a:lnTo>
                    <a:pt x="957" y="13"/>
                  </a:lnTo>
                  <a:lnTo>
                    <a:pt x="1044" y="3"/>
                  </a:lnTo>
                  <a:lnTo>
                    <a:pt x="1133" y="0"/>
                  </a:lnTo>
                  <a:close/>
                </a:path>
              </a:pathLst>
            </a:custGeom>
            <a:solidFill>
              <a:schemeClr val="tx1">
                <a:lumMod val="85000"/>
                <a:lumOff val="1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grpSp>
        <p:nvGrpSpPr>
          <p:cNvPr id="28" name="Group 27"/>
          <p:cNvGrpSpPr/>
          <p:nvPr/>
        </p:nvGrpSpPr>
        <p:grpSpPr>
          <a:xfrm>
            <a:off x="8863324" y="3515988"/>
            <a:ext cx="329890" cy="521309"/>
            <a:chOff x="1250155" y="3692461"/>
            <a:chExt cx="1313043" cy="2089723"/>
          </a:xfrm>
        </p:grpSpPr>
        <p:sp>
          <p:nvSpPr>
            <p:cNvPr id="29" name="Oval 28"/>
            <p:cNvSpPr/>
            <p:nvPr/>
          </p:nvSpPr>
          <p:spPr>
            <a:xfrm>
              <a:off x="1335091" y="3736162"/>
              <a:ext cx="1155700" cy="1128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30" name="Freeform 7"/>
            <p:cNvSpPr>
              <a:spLocks noEditPoints="1"/>
            </p:cNvSpPr>
            <p:nvPr/>
          </p:nvSpPr>
          <p:spPr bwMode="auto">
            <a:xfrm>
              <a:off x="1250155" y="3692461"/>
              <a:ext cx="1313043" cy="2089723"/>
            </a:xfrm>
            <a:custGeom>
              <a:avLst/>
              <a:gdLst>
                <a:gd name="T0" fmla="*/ 901 w 2260"/>
                <a:gd name="T1" fmla="*/ 200 h 3579"/>
                <a:gd name="T2" fmla="*/ 628 w 2260"/>
                <a:gd name="T3" fmla="*/ 323 h 3579"/>
                <a:gd name="T4" fmla="*/ 410 w 2260"/>
                <a:gd name="T5" fmla="*/ 523 h 3579"/>
                <a:gd name="T6" fmla="*/ 267 w 2260"/>
                <a:gd name="T7" fmla="*/ 785 h 3579"/>
                <a:gd name="T8" fmla="*/ 214 w 2260"/>
                <a:gd name="T9" fmla="*/ 1089 h 3579"/>
                <a:gd name="T10" fmla="*/ 267 w 2260"/>
                <a:gd name="T11" fmla="*/ 1393 h 3579"/>
                <a:gd name="T12" fmla="*/ 410 w 2260"/>
                <a:gd name="T13" fmla="*/ 1654 h 3579"/>
                <a:gd name="T14" fmla="*/ 628 w 2260"/>
                <a:gd name="T15" fmla="*/ 1854 h 3579"/>
                <a:gd name="T16" fmla="*/ 901 w 2260"/>
                <a:gd name="T17" fmla="*/ 1977 h 3579"/>
                <a:gd name="T18" fmla="*/ 1211 w 2260"/>
                <a:gd name="T19" fmla="*/ 2004 h 3579"/>
                <a:gd name="T20" fmla="*/ 1504 w 2260"/>
                <a:gd name="T21" fmla="*/ 1927 h 3579"/>
                <a:gd name="T22" fmla="*/ 1751 w 2260"/>
                <a:gd name="T23" fmla="*/ 1766 h 3579"/>
                <a:gd name="T24" fmla="*/ 1934 w 2260"/>
                <a:gd name="T25" fmla="*/ 1533 h 3579"/>
                <a:gd name="T26" fmla="*/ 2036 w 2260"/>
                <a:gd name="T27" fmla="*/ 1246 h 3579"/>
                <a:gd name="T28" fmla="*/ 2037 w 2260"/>
                <a:gd name="T29" fmla="*/ 932 h 3579"/>
                <a:gd name="T30" fmla="*/ 1937 w 2260"/>
                <a:gd name="T31" fmla="*/ 648 h 3579"/>
                <a:gd name="T32" fmla="*/ 1755 w 2260"/>
                <a:gd name="T33" fmla="*/ 414 h 3579"/>
                <a:gd name="T34" fmla="*/ 1506 w 2260"/>
                <a:gd name="T35" fmla="*/ 251 h 3579"/>
                <a:gd name="T36" fmla="*/ 1212 w 2260"/>
                <a:gd name="T37" fmla="*/ 174 h 3579"/>
                <a:gd name="T38" fmla="*/ 1307 w 2260"/>
                <a:gd name="T39" fmla="*/ 13 h 3579"/>
                <a:gd name="T40" fmla="*/ 1628 w 2260"/>
                <a:gd name="T41" fmla="*/ 114 h 3579"/>
                <a:gd name="T42" fmla="*/ 1900 w 2260"/>
                <a:gd name="T43" fmla="*/ 300 h 3579"/>
                <a:gd name="T44" fmla="*/ 2106 w 2260"/>
                <a:gd name="T45" fmla="*/ 557 h 3579"/>
                <a:gd name="T46" fmla="*/ 2230 w 2260"/>
                <a:gd name="T47" fmla="*/ 867 h 3579"/>
                <a:gd name="T48" fmla="*/ 2258 w 2260"/>
                <a:gd name="T49" fmla="*/ 1171 h 3579"/>
                <a:gd name="T50" fmla="*/ 2221 w 2260"/>
                <a:gd name="T51" fmla="*/ 1375 h 3579"/>
                <a:gd name="T52" fmla="*/ 2142 w 2260"/>
                <a:gd name="T53" fmla="*/ 1620 h 3579"/>
                <a:gd name="T54" fmla="*/ 2031 w 2260"/>
                <a:gd name="T55" fmla="*/ 1895 h 3579"/>
                <a:gd name="T56" fmla="*/ 1897 w 2260"/>
                <a:gd name="T57" fmla="*/ 2185 h 3579"/>
                <a:gd name="T58" fmla="*/ 1751 w 2260"/>
                <a:gd name="T59" fmla="*/ 2478 h 3579"/>
                <a:gd name="T60" fmla="*/ 1600 w 2260"/>
                <a:gd name="T61" fmla="*/ 2761 h 3579"/>
                <a:gd name="T62" fmla="*/ 1455 w 2260"/>
                <a:gd name="T63" fmla="*/ 3022 h 3579"/>
                <a:gd name="T64" fmla="*/ 1325 w 2260"/>
                <a:gd name="T65" fmla="*/ 3247 h 3579"/>
                <a:gd name="T66" fmla="*/ 1222 w 2260"/>
                <a:gd name="T67" fmla="*/ 3423 h 3579"/>
                <a:gd name="T68" fmla="*/ 1152 w 2260"/>
                <a:gd name="T69" fmla="*/ 3538 h 3579"/>
                <a:gd name="T70" fmla="*/ 1127 w 2260"/>
                <a:gd name="T71" fmla="*/ 3579 h 3579"/>
                <a:gd name="T72" fmla="*/ 1101 w 2260"/>
                <a:gd name="T73" fmla="*/ 3538 h 3579"/>
                <a:gd name="T74" fmla="*/ 1033 w 2260"/>
                <a:gd name="T75" fmla="*/ 3423 h 3579"/>
                <a:gd name="T76" fmla="*/ 929 w 2260"/>
                <a:gd name="T77" fmla="*/ 3247 h 3579"/>
                <a:gd name="T78" fmla="*/ 801 w 2260"/>
                <a:gd name="T79" fmla="*/ 3022 h 3579"/>
                <a:gd name="T80" fmla="*/ 657 w 2260"/>
                <a:gd name="T81" fmla="*/ 2761 h 3579"/>
                <a:gd name="T82" fmla="*/ 507 w 2260"/>
                <a:gd name="T83" fmla="*/ 2478 h 3579"/>
                <a:gd name="T84" fmla="*/ 361 w 2260"/>
                <a:gd name="T85" fmla="*/ 2185 h 3579"/>
                <a:gd name="T86" fmla="*/ 227 w 2260"/>
                <a:gd name="T87" fmla="*/ 1895 h 3579"/>
                <a:gd name="T88" fmla="*/ 117 w 2260"/>
                <a:gd name="T89" fmla="*/ 1620 h 3579"/>
                <a:gd name="T90" fmla="*/ 38 w 2260"/>
                <a:gd name="T91" fmla="*/ 1375 h 3579"/>
                <a:gd name="T92" fmla="*/ 1 w 2260"/>
                <a:gd name="T93" fmla="*/ 1171 h 3579"/>
                <a:gd name="T94" fmla="*/ 29 w 2260"/>
                <a:gd name="T95" fmla="*/ 867 h 3579"/>
                <a:gd name="T96" fmla="*/ 154 w 2260"/>
                <a:gd name="T97" fmla="*/ 557 h 3579"/>
                <a:gd name="T98" fmla="*/ 361 w 2260"/>
                <a:gd name="T99" fmla="*/ 300 h 3579"/>
                <a:gd name="T100" fmla="*/ 633 w 2260"/>
                <a:gd name="T101" fmla="*/ 114 h 3579"/>
                <a:gd name="T102" fmla="*/ 957 w 2260"/>
                <a:gd name="T103" fmla="*/ 13 h 3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0" h="3579">
                  <a:moveTo>
                    <a:pt x="1133" y="171"/>
                  </a:moveTo>
                  <a:lnTo>
                    <a:pt x="1054" y="174"/>
                  </a:lnTo>
                  <a:lnTo>
                    <a:pt x="977" y="184"/>
                  </a:lnTo>
                  <a:lnTo>
                    <a:pt x="901" y="200"/>
                  </a:lnTo>
                  <a:lnTo>
                    <a:pt x="828" y="223"/>
                  </a:lnTo>
                  <a:lnTo>
                    <a:pt x="758" y="251"/>
                  </a:lnTo>
                  <a:lnTo>
                    <a:pt x="692" y="284"/>
                  </a:lnTo>
                  <a:lnTo>
                    <a:pt x="628" y="323"/>
                  </a:lnTo>
                  <a:lnTo>
                    <a:pt x="567" y="367"/>
                  </a:lnTo>
                  <a:lnTo>
                    <a:pt x="511" y="414"/>
                  </a:lnTo>
                  <a:lnTo>
                    <a:pt x="458" y="467"/>
                  </a:lnTo>
                  <a:lnTo>
                    <a:pt x="410" y="523"/>
                  </a:lnTo>
                  <a:lnTo>
                    <a:pt x="367" y="584"/>
                  </a:lnTo>
                  <a:lnTo>
                    <a:pt x="327" y="648"/>
                  </a:lnTo>
                  <a:lnTo>
                    <a:pt x="294" y="715"/>
                  </a:lnTo>
                  <a:lnTo>
                    <a:pt x="267" y="785"/>
                  </a:lnTo>
                  <a:lnTo>
                    <a:pt x="244" y="858"/>
                  </a:lnTo>
                  <a:lnTo>
                    <a:pt x="227" y="932"/>
                  </a:lnTo>
                  <a:lnTo>
                    <a:pt x="217" y="1010"/>
                  </a:lnTo>
                  <a:lnTo>
                    <a:pt x="214" y="1089"/>
                  </a:lnTo>
                  <a:lnTo>
                    <a:pt x="217" y="1167"/>
                  </a:lnTo>
                  <a:lnTo>
                    <a:pt x="227" y="1245"/>
                  </a:lnTo>
                  <a:lnTo>
                    <a:pt x="244" y="1320"/>
                  </a:lnTo>
                  <a:lnTo>
                    <a:pt x="267" y="1393"/>
                  </a:lnTo>
                  <a:lnTo>
                    <a:pt x="294" y="1463"/>
                  </a:lnTo>
                  <a:lnTo>
                    <a:pt x="327" y="1529"/>
                  </a:lnTo>
                  <a:lnTo>
                    <a:pt x="367" y="1593"/>
                  </a:lnTo>
                  <a:lnTo>
                    <a:pt x="410" y="1654"/>
                  </a:lnTo>
                  <a:lnTo>
                    <a:pt x="458" y="1710"/>
                  </a:lnTo>
                  <a:lnTo>
                    <a:pt x="511" y="1763"/>
                  </a:lnTo>
                  <a:lnTo>
                    <a:pt x="567" y="1812"/>
                  </a:lnTo>
                  <a:lnTo>
                    <a:pt x="628" y="1854"/>
                  </a:lnTo>
                  <a:lnTo>
                    <a:pt x="692" y="1894"/>
                  </a:lnTo>
                  <a:lnTo>
                    <a:pt x="758" y="1927"/>
                  </a:lnTo>
                  <a:lnTo>
                    <a:pt x="828" y="1954"/>
                  </a:lnTo>
                  <a:lnTo>
                    <a:pt x="901" y="1977"/>
                  </a:lnTo>
                  <a:lnTo>
                    <a:pt x="977" y="1994"/>
                  </a:lnTo>
                  <a:lnTo>
                    <a:pt x="1054" y="2004"/>
                  </a:lnTo>
                  <a:lnTo>
                    <a:pt x="1133" y="2007"/>
                  </a:lnTo>
                  <a:lnTo>
                    <a:pt x="1211" y="2004"/>
                  </a:lnTo>
                  <a:lnTo>
                    <a:pt x="1287" y="1994"/>
                  </a:lnTo>
                  <a:lnTo>
                    <a:pt x="1362" y="1978"/>
                  </a:lnTo>
                  <a:lnTo>
                    <a:pt x="1434" y="1956"/>
                  </a:lnTo>
                  <a:lnTo>
                    <a:pt x="1504" y="1927"/>
                  </a:lnTo>
                  <a:lnTo>
                    <a:pt x="1571" y="1895"/>
                  </a:lnTo>
                  <a:lnTo>
                    <a:pt x="1635" y="1857"/>
                  </a:lnTo>
                  <a:lnTo>
                    <a:pt x="1694" y="1813"/>
                  </a:lnTo>
                  <a:lnTo>
                    <a:pt x="1751" y="1766"/>
                  </a:lnTo>
                  <a:lnTo>
                    <a:pt x="1803" y="1713"/>
                  </a:lnTo>
                  <a:lnTo>
                    <a:pt x="1852" y="1656"/>
                  </a:lnTo>
                  <a:lnTo>
                    <a:pt x="1896" y="1596"/>
                  </a:lnTo>
                  <a:lnTo>
                    <a:pt x="1934" y="1533"/>
                  </a:lnTo>
                  <a:lnTo>
                    <a:pt x="1968" y="1465"/>
                  </a:lnTo>
                  <a:lnTo>
                    <a:pt x="1997" y="1396"/>
                  </a:lnTo>
                  <a:lnTo>
                    <a:pt x="2019" y="1322"/>
                  </a:lnTo>
                  <a:lnTo>
                    <a:pt x="2036" y="1246"/>
                  </a:lnTo>
                  <a:lnTo>
                    <a:pt x="2048" y="1168"/>
                  </a:lnTo>
                  <a:lnTo>
                    <a:pt x="2051" y="1089"/>
                  </a:lnTo>
                  <a:lnTo>
                    <a:pt x="2048" y="1010"/>
                  </a:lnTo>
                  <a:lnTo>
                    <a:pt x="2037" y="932"/>
                  </a:lnTo>
                  <a:lnTo>
                    <a:pt x="2022" y="858"/>
                  </a:lnTo>
                  <a:lnTo>
                    <a:pt x="1999" y="785"/>
                  </a:lnTo>
                  <a:lnTo>
                    <a:pt x="1971" y="715"/>
                  </a:lnTo>
                  <a:lnTo>
                    <a:pt x="1937" y="648"/>
                  </a:lnTo>
                  <a:lnTo>
                    <a:pt x="1899" y="584"/>
                  </a:lnTo>
                  <a:lnTo>
                    <a:pt x="1855" y="523"/>
                  </a:lnTo>
                  <a:lnTo>
                    <a:pt x="1808" y="467"/>
                  </a:lnTo>
                  <a:lnTo>
                    <a:pt x="1755" y="414"/>
                  </a:lnTo>
                  <a:lnTo>
                    <a:pt x="1699" y="367"/>
                  </a:lnTo>
                  <a:lnTo>
                    <a:pt x="1638" y="323"/>
                  </a:lnTo>
                  <a:lnTo>
                    <a:pt x="1574" y="284"/>
                  </a:lnTo>
                  <a:lnTo>
                    <a:pt x="1506" y="251"/>
                  </a:lnTo>
                  <a:lnTo>
                    <a:pt x="1437" y="223"/>
                  </a:lnTo>
                  <a:lnTo>
                    <a:pt x="1364" y="200"/>
                  </a:lnTo>
                  <a:lnTo>
                    <a:pt x="1289" y="184"/>
                  </a:lnTo>
                  <a:lnTo>
                    <a:pt x="1212" y="174"/>
                  </a:lnTo>
                  <a:lnTo>
                    <a:pt x="1133" y="171"/>
                  </a:lnTo>
                  <a:close/>
                  <a:moveTo>
                    <a:pt x="1133" y="0"/>
                  </a:moveTo>
                  <a:lnTo>
                    <a:pt x="1221" y="3"/>
                  </a:lnTo>
                  <a:lnTo>
                    <a:pt x="1307" y="13"/>
                  </a:lnTo>
                  <a:lnTo>
                    <a:pt x="1391" y="29"/>
                  </a:lnTo>
                  <a:lnTo>
                    <a:pt x="1473" y="52"/>
                  </a:lnTo>
                  <a:lnTo>
                    <a:pt x="1551" y="80"/>
                  </a:lnTo>
                  <a:lnTo>
                    <a:pt x="1628" y="114"/>
                  </a:lnTo>
                  <a:lnTo>
                    <a:pt x="1701" y="153"/>
                  </a:lnTo>
                  <a:lnTo>
                    <a:pt x="1771" y="198"/>
                  </a:lnTo>
                  <a:lnTo>
                    <a:pt x="1837" y="246"/>
                  </a:lnTo>
                  <a:lnTo>
                    <a:pt x="1900" y="300"/>
                  </a:lnTo>
                  <a:lnTo>
                    <a:pt x="1958" y="359"/>
                  </a:lnTo>
                  <a:lnTo>
                    <a:pt x="2012" y="421"/>
                  </a:lnTo>
                  <a:lnTo>
                    <a:pt x="2061" y="487"/>
                  </a:lnTo>
                  <a:lnTo>
                    <a:pt x="2106" y="557"/>
                  </a:lnTo>
                  <a:lnTo>
                    <a:pt x="2145" y="630"/>
                  </a:lnTo>
                  <a:lnTo>
                    <a:pt x="2179" y="706"/>
                  </a:lnTo>
                  <a:lnTo>
                    <a:pt x="2207" y="785"/>
                  </a:lnTo>
                  <a:lnTo>
                    <a:pt x="2230" y="867"/>
                  </a:lnTo>
                  <a:lnTo>
                    <a:pt x="2247" y="951"/>
                  </a:lnTo>
                  <a:lnTo>
                    <a:pt x="2257" y="1039"/>
                  </a:lnTo>
                  <a:lnTo>
                    <a:pt x="2260" y="1127"/>
                  </a:lnTo>
                  <a:lnTo>
                    <a:pt x="2258" y="1171"/>
                  </a:lnTo>
                  <a:lnTo>
                    <a:pt x="2253" y="1217"/>
                  </a:lnTo>
                  <a:lnTo>
                    <a:pt x="2246" y="1266"/>
                  </a:lnTo>
                  <a:lnTo>
                    <a:pt x="2234" y="1319"/>
                  </a:lnTo>
                  <a:lnTo>
                    <a:pt x="2221" y="1375"/>
                  </a:lnTo>
                  <a:lnTo>
                    <a:pt x="2205" y="1433"/>
                  </a:lnTo>
                  <a:lnTo>
                    <a:pt x="2186" y="1493"/>
                  </a:lnTo>
                  <a:lnTo>
                    <a:pt x="2166" y="1556"/>
                  </a:lnTo>
                  <a:lnTo>
                    <a:pt x="2142" y="1620"/>
                  </a:lnTo>
                  <a:lnTo>
                    <a:pt x="2117" y="1687"/>
                  </a:lnTo>
                  <a:lnTo>
                    <a:pt x="2090" y="1755"/>
                  </a:lnTo>
                  <a:lnTo>
                    <a:pt x="2061" y="1825"/>
                  </a:lnTo>
                  <a:lnTo>
                    <a:pt x="2031" y="1895"/>
                  </a:lnTo>
                  <a:lnTo>
                    <a:pt x="1999" y="1967"/>
                  </a:lnTo>
                  <a:lnTo>
                    <a:pt x="1967" y="2039"/>
                  </a:lnTo>
                  <a:lnTo>
                    <a:pt x="1933" y="2112"/>
                  </a:lnTo>
                  <a:lnTo>
                    <a:pt x="1897" y="2185"/>
                  </a:lnTo>
                  <a:lnTo>
                    <a:pt x="1861" y="2259"/>
                  </a:lnTo>
                  <a:lnTo>
                    <a:pt x="1825" y="2332"/>
                  </a:lnTo>
                  <a:lnTo>
                    <a:pt x="1788" y="2405"/>
                  </a:lnTo>
                  <a:lnTo>
                    <a:pt x="1751" y="2478"/>
                  </a:lnTo>
                  <a:lnTo>
                    <a:pt x="1712" y="2550"/>
                  </a:lnTo>
                  <a:lnTo>
                    <a:pt x="1675" y="2621"/>
                  </a:lnTo>
                  <a:lnTo>
                    <a:pt x="1637" y="2692"/>
                  </a:lnTo>
                  <a:lnTo>
                    <a:pt x="1600" y="2761"/>
                  </a:lnTo>
                  <a:lnTo>
                    <a:pt x="1563" y="2829"/>
                  </a:lnTo>
                  <a:lnTo>
                    <a:pt x="1526" y="2895"/>
                  </a:lnTo>
                  <a:lnTo>
                    <a:pt x="1490" y="2960"/>
                  </a:lnTo>
                  <a:lnTo>
                    <a:pt x="1455" y="3022"/>
                  </a:lnTo>
                  <a:lnTo>
                    <a:pt x="1421" y="3081"/>
                  </a:lnTo>
                  <a:lnTo>
                    <a:pt x="1388" y="3139"/>
                  </a:lnTo>
                  <a:lnTo>
                    <a:pt x="1356" y="3194"/>
                  </a:lnTo>
                  <a:lnTo>
                    <a:pt x="1325" y="3247"/>
                  </a:lnTo>
                  <a:lnTo>
                    <a:pt x="1297" y="3295"/>
                  </a:lnTo>
                  <a:lnTo>
                    <a:pt x="1270" y="3341"/>
                  </a:lnTo>
                  <a:lnTo>
                    <a:pt x="1245" y="3384"/>
                  </a:lnTo>
                  <a:lnTo>
                    <a:pt x="1222" y="3423"/>
                  </a:lnTo>
                  <a:lnTo>
                    <a:pt x="1200" y="3458"/>
                  </a:lnTo>
                  <a:lnTo>
                    <a:pt x="1182" y="3488"/>
                  </a:lnTo>
                  <a:lnTo>
                    <a:pt x="1166" y="3515"/>
                  </a:lnTo>
                  <a:lnTo>
                    <a:pt x="1152" y="3538"/>
                  </a:lnTo>
                  <a:lnTo>
                    <a:pt x="1142" y="3556"/>
                  </a:lnTo>
                  <a:lnTo>
                    <a:pt x="1133" y="3568"/>
                  </a:lnTo>
                  <a:lnTo>
                    <a:pt x="1128" y="3576"/>
                  </a:lnTo>
                  <a:lnTo>
                    <a:pt x="1127" y="3579"/>
                  </a:lnTo>
                  <a:lnTo>
                    <a:pt x="1125" y="3576"/>
                  </a:lnTo>
                  <a:lnTo>
                    <a:pt x="1121" y="3568"/>
                  </a:lnTo>
                  <a:lnTo>
                    <a:pt x="1113" y="3556"/>
                  </a:lnTo>
                  <a:lnTo>
                    <a:pt x="1101" y="3538"/>
                  </a:lnTo>
                  <a:lnTo>
                    <a:pt x="1088" y="3515"/>
                  </a:lnTo>
                  <a:lnTo>
                    <a:pt x="1072" y="3488"/>
                  </a:lnTo>
                  <a:lnTo>
                    <a:pt x="1054" y="3458"/>
                  </a:lnTo>
                  <a:lnTo>
                    <a:pt x="1033" y="3423"/>
                  </a:lnTo>
                  <a:lnTo>
                    <a:pt x="1010" y="3384"/>
                  </a:lnTo>
                  <a:lnTo>
                    <a:pt x="984" y="3341"/>
                  </a:lnTo>
                  <a:lnTo>
                    <a:pt x="957" y="3295"/>
                  </a:lnTo>
                  <a:lnTo>
                    <a:pt x="929" y="3247"/>
                  </a:lnTo>
                  <a:lnTo>
                    <a:pt x="899" y="3194"/>
                  </a:lnTo>
                  <a:lnTo>
                    <a:pt x="867" y="3139"/>
                  </a:lnTo>
                  <a:lnTo>
                    <a:pt x="835" y="3081"/>
                  </a:lnTo>
                  <a:lnTo>
                    <a:pt x="801" y="3022"/>
                  </a:lnTo>
                  <a:lnTo>
                    <a:pt x="766" y="2960"/>
                  </a:lnTo>
                  <a:lnTo>
                    <a:pt x="730" y="2895"/>
                  </a:lnTo>
                  <a:lnTo>
                    <a:pt x="694" y="2829"/>
                  </a:lnTo>
                  <a:lnTo>
                    <a:pt x="657" y="2761"/>
                  </a:lnTo>
                  <a:lnTo>
                    <a:pt x="620" y="2692"/>
                  </a:lnTo>
                  <a:lnTo>
                    <a:pt x="582" y="2621"/>
                  </a:lnTo>
                  <a:lnTo>
                    <a:pt x="545" y="2550"/>
                  </a:lnTo>
                  <a:lnTo>
                    <a:pt x="507" y="2478"/>
                  </a:lnTo>
                  <a:lnTo>
                    <a:pt x="470" y="2405"/>
                  </a:lnTo>
                  <a:lnTo>
                    <a:pt x="433" y="2332"/>
                  </a:lnTo>
                  <a:lnTo>
                    <a:pt x="396" y="2259"/>
                  </a:lnTo>
                  <a:lnTo>
                    <a:pt x="361" y="2185"/>
                  </a:lnTo>
                  <a:lnTo>
                    <a:pt x="326" y="2112"/>
                  </a:lnTo>
                  <a:lnTo>
                    <a:pt x="291" y="2039"/>
                  </a:lnTo>
                  <a:lnTo>
                    <a:pt x="259" y="1967"/>
                  </a:lnTo>
                  <a:lnTo>
                    <a:pt x="227" y="1895"/>
                  </a:lnTo>
                  <a:lnTo>
                    <a:pt x="197" y="1825"/>
                  </a:lnTo>
                  <a:lnTo>
                    <a:pt x="169" y="1755"/>
                  </a:lnTo>
                  <a:lnTo>
                    <a:pt x="142" y="1687"/>
                  </a:lnTo>
                  <a:lnTo>
                    <a:pt x="117" y="1620"/>
                  </a:lnTo>
                  <a:lnTo>
                    <a:pt x="93" y="1556"/>
                  </a:lnTo>
                  <a:lnTo>
                    <a:pt x="73" y="1493"/>
                  </a:lnTo>
                  <a:lnTo>
                    <a:pt x="54" y="1433"/>
                  </a:lnTo>
                  <a:lnTo>
                    <a:pt x="38" y="1375"/>
                  </a:lnTo>
                  <a:lnTo>
                    <a:pt x="25" y="1319"/>
                  </a:lnTo>
                  <a:lnTo>
                    <a:pt x="14" y="1266"/>
                  </a:lnTo>
                  <a:lnTo>
                    <a:pt x="6" y="1217"/>
                  </a:lnTo>
                  <a:lnTo>
                    <a:pt x="1" y="1171"/>
                  </a:lnTo>
                  <a:lnTo>
                    <a:pt x="0" y="1127"/>
                  </a:lnTo>
                  <a:lnTo>
                    <a:pt x="3" y="1039"/>
                  </a:lnTo>
                  <a:lnTo>
                    <a:pt x="14" y="951"/>
                  </a:lnTo>
                  <a:lnTo>
                    <a:pt x="29" y="867"/>
                  </a:lnTo>
                  <a:lnTo>
                    <a:pt x="52" y="785"/>
                  </a:lnTo>
                  <a:lnTo>
                    <a:pt x="81" y="706"/>
                  </a:lnTo>
                  <a:lnTo>
                    <a:pt x="115" y="630"/>
                  </a:lnTo>
                  <a:lnTo>
                    <a:pt x="154" y="557"/>
                  </a:lnTo>
                  <a:lnTo>
                    <a:pt x="199" y="487"/>
                  </a:lnTo>
                  <a:lnTo>
                    <a:pt x="249" y="421"/>
                  </a:lnTo>
                  <a:lnTo>
                    <a:pt x="303" y="359"/>
                  </a:lnTo>
                  <a:lnTo>
                    <a:pt x="361" y="300"/>
                  </a:lnTo>
                  <a:lnTo>
                    <a:pt x="423" y="246"/>
                  </a:lnTo>
                  <a:lnTo>
                    <a:pt x="491" y="198"/>
                  </a:lnTo>
                  <a:lnTo>
                    <a:pt x="560" y="153"/>
                  </a:lnTo>
                  <a:lnTo>
                    <a:pt x="633" y="114"/>
                  </a:lnTo>
                  <a:lnTo>
                    <a:pt x="711" y="80"/>
                  </a:lnTo>
                  <a:lnTo>
                    <a:pt x="790" y="52"/>
                  </a:lnTo>
                  <a:lnTo>
                    <a:pt x="872" y="29"/>
                  </a:lnTo>
                  <a:lnTo>
                    <a:pt x="957" y="13"/>
                  </a:lnTo>
                  <a:lnTo>
                    <a:pt x="1044" y="3"/>
                  </a:lnTo>
                  <a:lnTo>
                    <a:pt x="1133" y="0"/>
                  </a:lnTo>
                  <a:close/>
                </a:path>
              </a:pathLst>
            </a:custGeom>
            <a:solidFill>
              <a:schemeClr val="tx1">
                <a:lumMod val="85000"/>
                <a:lumOff val="1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grpSp>
        <p:nvGrpSpPr>
          <p:cNvPr id="31" name="Group 30"/>
          <p:cNvGrpSpPr/>
          <p:nvPr/>
        </p:nvGrpSpPr>
        <p:grpSpPr>
          <a:xfrm>
            <a:off x="8398674" y="4604928"/>
            <a:ext cx="329890" cy="521309"/>
            <a:chOff x="1250155" y="3692461"/>
            <a:chExt cx="1313043" cy="2089723"/>
          </a:xfrm>
        </p:grpSpPr>
        <p:sp>
          <p:nvSpPr>
            <p:cNvPr id="32" name="Oval 31"/>
            <p:cNvSpPr/>
            <p:nvPr/>
          </p:nvSpPr>
          <p:spPr>
            <a:xfrm>
              <a:off x="1335091" y="3736162"/>
              <a:ext cx="1155700" cy="1128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33" name="Freeform 7"/>
            <p:cNvSpPr>
              <a:spLocks noEditPoints="1"/>
            </p:cNvSpPr>
            <p:nvPr/>
          </p:nvSpPr>
          <p:spPr bwMode="auto">
            <a:xfrm>
              <a:off x="1250155" y="3692461"/>
              <a:ext cx="1313043" cy="2089723"/>
            </a:xfrm>
            <a:custGeom>
              <a:avLst/>
              <a:gdLst>
                <a:gd name="T0" fmla="*/ 901 w 2260"/>
                <a:gd name="T1" fmla="*/ 200 h 3579"/>
                <a:gd name="T2" fmla="*/ 628 w 2260"/>
                <a:gd name="T3" fmla="*/ 323 h 3579"/>
                <a:gd name="T4" fmla="*/ 410 w 2260"/>
                <a:gd name="T5" fmla="*/ 523 h 3579"/>
                <a:gd name="T6" fmla="*/ 267 w 2260"/>
                <a:gd name="T7" fmla="*/ 785 h 3579"/>
                <a:gd name="T8" fmla="*/ 214 w 2260"/>
                <a:gd name="T9" fmla="*/ 1089 h 3579"/>
                <a:gd name="T10" fmla="*/ 267 w 2260"/>
                <a:gd name="T11" fmla="*/ 1393 h 3579"/>
                <a:gd name="T12" fmla="*/ 410 w 2260"/>
                <a:gd name="T13" fmla="*/ 1654 h 3579"/>
                <a:gd name="T14" fmla="*/ 628 w 2260"/>
                <a:gd name="T15" fmla="*/ 1854 h 3579"/>
                <a:gd name="T16" fmla="*/ 901 w 2260"/>
                <a:gd name="T17" fmla="*/ 1977 h 3579"/>
                <a:gd name="T18" fmla="*/ 1211 w 2260"/>
                <a:gd name="T19" fmla="*/ 2004 h 3579"/>
                <a:gd name="T20" fmla="*/ 1504 w 2260"/>
                <a:gd name="T21" fmla="*/ 1927 h 3579"/>
                <a:gd name="T22" fmla="*/ 1751 w 2260"/>
                <a:gd name="T23" fmla="*/ 1766 h 3579"/>
                <a:gd name="T24" fmla="*/ 1934 w 2260"/>
                <a:gd name="T25" fmla="*/ 1533 h 3579"/>
                <a:gd name="T26" fmla="*/ 2036 w 2260"/>
                <a:gd name="T27" fmla="*/ 1246 h 3579"/>
                <a:gd name="T28" fmla="*/ 2037 w 2260"/>
                <a:gd name="T29" fmla="*/ 932 h 3579"/>
                <a:gd name="T30" fmla="*/ 1937 w 2260"/>
                <a:gd name="T31" fmla="*/ 648 h 3579"/>
                <a:gd name="T32" fmla="*/ 1755 w 2260"/>
                <a:gd name="T33" fmla="*/ 414 h 3579"/>
                <a:gd name="T34" fmla="*/ 1506 w 2260"/>
                <a:gd name="T35" fmla="*/ 251 h 3579"/>
                <a:gd name="T36" fmla="*/ 1212 w 2260"/>
                <a:gd name="T37" fmla="*/ 174 h 3579"/>
                <a:gd name="T38" fmla="*/ 1307 w 2260"/>
                <a:gd name="T39" fmla="*/ 13 h 3579"/>
                <a:gd name="T40" fmla="*/ 1628 w 2260"/>
                <a:gd name="T41" fmla="*/ 114 h 3579"/>
                <a:gd name="T42" fmla="*/ 1900 w 2260"/>
                <a:gd name="T43" fmla="*/ 300 h 3579"/>
                <a:gd name="T44" fmla="*/ 2106 w 2260"/>
                <a:gd name="T45" fmla="*/ 557 h 3579"/>
                <a:gd name="T46" fmla="*/ 2230 w 2260"/>
                <a:gd name="T47" fmla="*/ 867 h 3579"/>
                <a:gd name="T48" fmla="*/ 2258 w 2260"/>
                <a:gd name="T49" fmla="*/ 1171 h 3579"/>
                <a:gd name="T50" fmla="*/ 2221 w 2260"/>
                <a:gd name="T51" fmla="*/ 1375 h 3579"/>
                <a:gd name="T52" fmla="*/ 2142 w 2260"/>
                <a:gd name="T53" fmla="*/ 1620 h 3579"/>
                <a:gd name="T54" fmla="*/ 2031 w 2260"/>
                <a:gd name="T55" fmla="*/ 1895 h 3579"/>
                <a:gd name="T56" fmla="*/ 1897 w 2260"/>
                <a:gd name="T57" fmla="*/ 2185 h 3579"/>
                <a:gd name="T58" fmla="*/ 1751 w 2260"/>
                <a:gd name="T59" fmla="*/ 2478 h 3579"/>
                <a:gd name="T60" fmla="*/ 1600 w 2260"/>
                <a:gd name="T61" fmla="*/ 2761 h 3579"/>
                <a:gd name="T62" fmla="*/ 1455 w 2260"/>
                <a:gd name="T63" fmla="*/ 3022 h 3579"/>
                <a:gd name="T64" fmla="*/ 1325 w 2260"/>
                <a:gd name="T65" fmla="*/ 3247 h 3579"/>
                <a:gd name="T66" fmla="*/ 1222 w 2260"/>
                <a:gd name="T67" fmla="*/ 3423 h 3579"/>
                <a:gd name="T68" fmla="*/ 1152 w 2260"/>
                <a:gd name="T69" fmla="*/ 3538 h 3579"/>
                <a:gd name="T70" fmla="*/ 1127 w 2260"/>
                <a:gd name="T71" fmla="*/ 3579 h 3579"/>
                <a:gd name="T72" fmla="*/ 1101 w 2260"/>
                <a:gd name="T73" fmla="*/ 3538 h 3579"/>
                <a:gd name="T74" fmla="*/ 1033 w 2260"/>
                <a:gd name="T75" fmla="*/ 3423 h 3579"/>
                <a:gd name="T76" fmla="*/ 929 w 2260"/>
                <a:gd name="T77" fmla="*/ 3247 h 3579"/>
                <a:gd name="T78" fmla="*/ 801 w 2260"/>
                <a:gd name="T79" fmla="*/ 3022 h 3579"/>
                <a:gd name="T80" fmla="*/ 657 w 2260"/>
                <a:gd name="T81" fmla="*/ 2761 h 3579"/>
                <a:gd name="T82" fmla="*/ 507 w 2260"/>
                <a:gd name="T83" fmla="*/ 2478 h 3579"/>
                <a:gd name="T84" fmla="*/ 361 w 2260"/>
                <a:gd name="T85" fmla="*/ 2185 h 3579"/>
                <a:gd name="T86" fmla="*/ 227 w 2260"/>
                <a:gd name="T87" fmla="*/ 1895 h 3579"/>
                <a:gd name="T88" fmla="*/ 117 w 2260"/>
                <a:gd name="T89" fmla="*/ 1620 h 3579"/>
                <a:gd name="T90" fmla="*/ 38 w 2260"/>
                <a:gd name="T91" fmla="*/ 1375 h 3579"/>
                <a:gd name="T92" fmla="*/ 1 w 2260"/>
                <a:gd name="T93" fmla="*/ 1171 h 3579"/>
                <a:gd name="T94" fmla="*/ 29 w 2260"/>
                <a:gd name="T95" fmla="*/ 867 h 3579"/>
                <a:gd name="T96" fmla="*/ 154 w 2260"/>
                <a:gd name="T97" fmla="*/ 557 h 3579"/>
                <a:gd name="T98" fmla="*/ 361 w 2260"/>
                <a:gd name="T99" fmla="*/ 300 h 3579"/>
                <a:gd name="T100" fmla="*/ 633 w 2260"/>
                <a:gd name="T101" fmla="*/ 114 h 3579"/>
                <a:gd name="T102" fmla="*/ 957 w 2260"/>
                <a:gd name="T103" fmla="*/ 13 h 3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60" h="3579">
                  <a:moveTo>
                    <a:pt x="1133" y="171"/>
                  </a:moveTo>
                  <a:lnTo>
                    <a:pt x="1054" y="174"/>
                  </a:lnTo>
                  <a:lnTo>
                    <a:pt x="977" y="184"/>
                  </a:lnTo>
                  <a:lnTo>
                    <a:pt x="901" y="200"/>
                  </a:lnTo>
                  <a:lnTo>
                    <a:pt x="828" y="223"/>
                  </a:lnTo>
                  <a:lnTo>
                    <a:pt x="758" y="251"/>
                  </a:lnTo>
                  <a:lnTo>
                    <a:pt x="692" y="284"/>
                  </a:lnTo>
                  <a:lnTo>
                    <a:pt x="628" y="323"/>
                  </a:lnTo>
                  <a:lnTo>
                    <a:pt x="567" y="367"/>
                  </a:lnTo>
                  <a:lnTo>
                    <a:pt x="511" y="414"/>
                  </a:lnTo>
                  <a:lnTo>
                    <a:pt x="458" y="467"/>
                  </a:lnTo>
                  <a:lnTo>
                    <a:pt x="410" y="523"/>
                  </a:lnTo>
                  <a:lnTo>
                    <a:pt x="367" y="584"/>
                  </a:lnTo>
                  <a:lnTo>
                    <a:pt x="327" y="648"/>
                  </a:lnTo>
                  <a:lnTo>
                    <a:pt x="294" y="715"/>
                  </a:lnTo>
                  <a:lnTo>
                    <a:pt x="267" y="785"/>
                  </a:lnTo>
                  <a:lnTo>
                    <a:pt x="244" y="858"/>
                  </a:lnTo>
                  <a:lnTo>
                    <a:pt x="227" y="932"/>
                  </a:lnTo>
                  <a:lnTo>
                    <a:pt x="217" y="1010"/>
                  </a:lnTo>
                  <a:lnTo>
                    <a:pt x="214" y="1089"/>
                  </a:lnTo>
                  <a:lnTo>
                    <a:pt x="217" y="1167"/>
                  </a:lnTo>
                  <a:lnTo>
                    <a:pt x="227" y="1245"/>
                  </a:lnTo>
                  <a:lnTo>
                    <a:pt x="244" y="1320"/>
                  </a:lnTo>
                  <a:lnTo>
                    <a:pt x="267" y="1393"/>
                  </a:lnTo>
                  <a:lnTo>
                    <a:pt x="294" y="1463"/>
                  </a:lnTo>
                  <a:lnTo>
                    <a:pt x="327" y="1529"/>
                  </a:lnTo>
                  <a:lnTo>
                    <a:pt x="367" y="1593"/>
                  </a:lnTo>
                  <a:lnTo>
                    <a:pt x="410" y="1654"/>
                  </a:lnTo>
                  <a:lnTo>
                    <a:pt x="458" y="1710"/>
                  </a:lnTo>
                  <a:lnTo>
                    <a:pt x="511" y="1763"/>
                  </a:lnTo>
                  <a:lnTo>
                    <a:pt x="567" y="1812"/>
                  </a:lnTo>
                  <a:lnTo>
                    <a:pt x="628" y="1854"/>
                  </a:lnTo>
                  <a:lnTo>
                    <a:pt x="692" y="1894"/>
                  </a:lnTo>
                  <a:lnTo>
                    <a:pt x="758" y="1927"/>
                  </a:lnTo>
                  <a:lnTo>
                    <a:pt x="828" y="1954"/>
                  </a:lnTo>
                  <a:lnTo>
                    <a:pt x="901" y="1977"/>
                  </a:lnTo>
                  <a:lnTo>
                    <a:pt x="977" y="1994"/>
                  </a:lnTo>
                  <a:lnTo>
                    <a:pt x="1054" y="2004"/>
                  </a:lnTo>
                  <a:lnTo>
                    <a:pt x="1133" y="2007"/>
                  </a:lnTo>
                  <a:lnTo>
                    <a:pt x="1211" y="2004"/>
                  </a:lnTo>
                  <a:lnTo>
                    <a:pt x="1287" y="1994"/>
                  </a:lnTo>
                  <a:lnTo>
                    <a:pt x="1362" y="1978"/>
                  </a:lnTo>
                  <a:lnTo>
                    <a:pt x="1434" y="1956"/>
                  </a:lnTo>
                  <a:lnTo>
                    <a:pt x="1504" y="1927"/>
                  </a:lnTo>
                  <a:lnTo>
                    <a:pt x="1571" y="1895"/>
                  </a:lnTo>
                  <a:lnTo>
                    <a:pt x="1635" y="1857"/>
                  </a:lnTo>
                  <a:lnTo>
                    <a:pt x="1694" y="1813"/>
                  </a:lnTo>
                  <a:lnTo>
                    <a:pt x="1751" y="1766"/>
                  </a:lnTo>
                  <a:lnTo>
                    <a:pt x="1803" y="1713"/>
                  </a:lnTo>
                  <a:lnTo>
                    <a:pt x="1852" y="1656"/>
                  </a:lnTo>
                  <a:lnTo>
                    <a:pt x="1896" y="1596"/>
                  </a:lnTo>
                  <a:lnTo>
                    <a:pt x="1934" y="1533"/>
                  </a:lnTo>
                  <a:lnTo>
                    <a:pt x="1968" y="1465"/>
                  </a:lnTo>
                  <a:lnTo>
                    <a:pt x="1997" y="1396"/>
                  </a:lnTo>
                  <a:lnTo>
                    <a:pt x="2019" y="1322"/>
                  </a:lnTo>
                  <a:lnTo>
                    <a:pt x="2036" y="1246"/>
                  </a:lnTo>
                  <a:lnTo>
                    <a:pt x="2048" y="1168"/>
                  </a:lnTo>
                  <a:lnTo>
                    <a:pt x="2051" y="1089"/>
                  </a:lnTo>
                  <a:lnTo>
                    <a:pt x="2048" y="1010"/>
                  </a:lnTo>
                  <a:lnTo>
                    <a:pt x="2037" y="932"/>
                  </a:lnTo>
                  <a:lnTo>
                    <a:pt x="2022" y="858"/>
                  </a:lnTo>
                  <a:lnTo>
                    <a:pt x="1999" y="785"/>
                  </a:lnTo>
                  <a:lnTo>
                    <a:pt x="1971" y="715"/>
                  </a:lnTo>
                  <a:lnTo>
                    <a:pt x="1937" y="648"/>
                  </a:lnTo>
                  <a:lnTo>
                    <a:pt x="1899" y="584"/>
                  </a:lnTo>
                  <a:lnTo>
                    <a:pt x="1855" y="523"/>
                  </a:lnTo>
                  <a:lnTo>
                    <a:pt x="1808" y="467"/>
                  </a:lnTo>
                  <a:lnTo>
                    <a:pt x="1755" y="414"/>
                  </a:lnTo>
                  <a:lnTo>
                    <a:pt x="1699" y="367"/>
                  </a:lnTo>
                  <a:lnTo>
                    <a:pt x="1638" y="323"/>
                  </a:lnTo>
                  <a:lnTo>
                    <a:pt x="1574" y="284"/>
                  </a:lnTo>
                  <a:lnTo>
                    <a:pt x="1506" y="251"/>
                  </a:lnTo>
                  <a:lnTo>
                    <a:pt x="1437" y="223"/>
                  </a:lnTo>
                  <a:lnTo>
                    <a:pt x="1364" y="200"/>
                  </a:lnTo>
                  <a:lnTo>
                    <a:pt x="1289" y="184"/>
                  </a:lnTo>
                  <a:lnTo>
                    <a:pt x="1212" y="174"/>
                  </a:lnTo>
                  <a:lnTo>
                    <a:pt x="1133" y="171"/>
                  </a:lnTo>
                  <a:close/>
                  <a:moveTo>
                    <a:pt x="1133" y="0"/>
                  </a:moveTo>
                  <a:lnTo>
                    <a:pt x="1221" y="3"/>
                  </a:lnTo>
                  <a:lnTo>
                    <a:pt x="1307" y="13"/>
                  </a:lnTo>
                  <a:lnTo>
                    <a:pt x="1391" y="29"/>
                  </a:lnTo>
                  <a:lnTo>
                    <a:pt x="1473" y="52"/>
                  </a:lnTo>
                  <a:lnTo>
                    <a:pt x="1551" y="80"/>
                  </a:lnTo>
                  <a:lnTo>
                    <a:pt x="1628" y="114"/>
                  </a:lnTo>
                  <a:lnTo>
                    <a:pt x="1701" y="153"/>
                  </a:lnTo>
                  <a:lnTo>
                    <a:pt x="1771" y="198"/>
                  </a:lnTo>
                  <a:lnTo>
                    <a:pt x="1837" y="246"/>
                  </a:lnTo>
                  <a:lnTo>
                    <a:pt x="1900" y="300"/>
                  </a:lnTo>
                  <a:lnTo>
                    <a:pt x="1958" y="359"/>
                  </a:lnTo>
                  <a:lnTo>
                    <a:pt x="2012" y="421"/>
                  </a:lnTo>
                  <a:lnTo>
                    <a:pt x="2061" y="487"/>
                  </a:lnTo>
                  <a:lnTo>
                    <a:pt x="2106" y="557"/>
                  </a:lnTo>
                  <a:lnTo>
                    <a:pt x="2145" y="630"/>
                  </a:lnTo>
                  <a:lnTo>
                    <a:pt x="2179" y="706"/>
                  </a:lnTo>
                  <a:lnTo>
                    <a:pt x="2207" y="785"/>
                  </a:lnTo>
                  <a:lnTo>
                    <a:pt x="2230" y="867"/>
                  </a:lnTo>
                  <a:lnTo>
                    <a:pt x="2247" y="951"/>
                  </a:lnTo>
                  <a:lnTo>
                    <a:pt x="2257" y="1039"/>
                  </a:lnTo>
                  <a:lnTo>
                    <a:pt x="2260" y="1127"/>
                  </a:lnTo>
                  <a:lnTo>
                    <a:pt x="2258" y="1171"/>
                  </a:lnTo>
                  <a:lnTo>
                    <a:pt x="2253" y="1217"/>
                  </a:lnTo>
                  <a:lnTo>
                    <a:pt x="2246" y="1266"/>
                  </a:lnTo>
                  <a:lnTo>
                    <a:pt x="2234" y="1319"/>
                  </a:lnTo>
                  <a:lnTo>
                    <a:pt x="2221" y="1375"/>
                  </a:lnTo>
                  <a:lnTo>
                    <a:pt x="2205" y="1433"/>
                  </a:lnTo>
                  <a:lnTo>
                    <a:pt x="2186" y="1493"/>
                  </a:lnTo>
                  <a:lnTo>
                    <a:pt x="2166" y="1556"/>
                  </a:lnTo>
                  <a:lnTo>
                    <a:pt x="2142" y="1620"/>
                  </a:lnTo>
                  <a:lnTo>
                    <a:pt x="2117" y="1687"/>
                  </a:lnTo>
                  <a:lnTo>
                    <a:pt x="2090" y="1755"/>
                  </a:lnTo>
                  <a:lnTo>
                    <a:pt x="2061" y="1825"/>
                  </a:lnTo>
                  <a:lnTo>
                    <a:pt x="2031" y="1895"/>
                  </a:lnTo>
                  <a:lnTo>
                    <a:pt x="1999" y="1967"/>
                  </a:lnTo>
                  <a:lnTo>
                    <a:pt x="1967" y="2039"/>
                  </a:lnTo>
                  <a:lnTo>
                    <a:pt x="1933" y="2112"/>
                  </a:lnTo>
                  <a:lnTo>
                    <a:pt x="1897" y="2185"/>
                  </a:lnTo>
                  <a:lnTo>
                    <a:pt x="1861" y="2259"/>
                  </a:lnTo>
                  <a:lnTo>
                    <a:pt x="1825" y="2332"/>
                  </a:lnTo>
                  <a:lnTo>
                    <a:pt x="1788" y="2405"/>
                  </a:lnTo>
                  <a:lnTo>
                    <a:pt x="1751" y="2478"/>
                  </a:lnTo>
                  <a:lnTo>
                    <a:pt x="1712" y="2550"/>
                  </a:lnTo>
                  <a:lnTo>
                    <a:pt x="1675" y="2621"/>
                  </a:lnTo>
                  <a:lnTo>
                    <a:pt x="1637" y="2692"/>
                  </a:lnTo>
                  <a:lnTo>
                    <a:pt x="1600" y="2761"/>
                  </a:lnTo>
                  <a:lnTo>
                    <a:pt x="1563" y="2829"/>
                  </a:lnTo>
                  <a:lnTo>
                    <a:pt x="1526" y="2895"/>
                  </a:lnTo>
                  <a:lnTo>
                    <a:pt x="1490" y="2960"/>
                  </a:lnTo>
                  <a:lnTo>
                    <a:pt x="1455" y="3022"/>
                  </a:lnTo>
                  <a:lnTo>
                    <a:pt x="1421" y="3081"/>
                  </a:lnTo>
                  <a:lnTo>
                    <a:pt x="1388" y="3139"/>
                  </a:lnTo>
                  <a:lnTo>
                    <a:pt x="1356" y="3194"/>
                  </a:lnTo>
                  <a:lnTo>
                    <a:pt x="1325" y="3247"/>
                  </a:lnTo>
                  <a:lnTo>
                    <a:pt x="1297" y="3295"/>
                  </a:lnTo>
                  <a:lnTo>
                    <a:pt x="1270" y="3341"/>
                  </a:lnTo>
                  <a:lnTo>
                    <a:pt x="1245" y="3384"/>
                  </a:lnTo>
                  <a:lnTo>
                    <a:pt x="1222" y="3423"/>
                  </a:lnTo>
                  <a:lnTo>
                    <a:pt x="1200" y="3458"/>
                  </a:lnTo>
                  <a:lnTo>
                    <a:pt x="1182" y="3488"/>
                  </a:lnTo>
                  <a:lnTo>
                    <a:pt x="1166" y="3515"/>
                  </a:lnTo>
                  <a:lnTo>
                    <a:pt x="1152" y="3538"/>
                  </a:lnTo>
                  <a:lnTo>
                    <a:pt x="1142" y="3556"/>
                  </a:lnTo>
                  <a:lnTo>
                    <a:pt x="1133" y="3568"/>
                  </a:lnTo>
                  <a:lnTo>
                    <a:pt x="1128" y="3576"/>
                  </a:lnTo>
                  <a:lnTo>
                    <a:pt x="1127" y="3579"/>
                  </a:lnTo>
                  <a:lnTo>
                    <a:pt x="1125" y="3576"/>
                  </a:lnTo>
                  <a:lnTo>
                    <a:pt x="1121" y="3568"/>
                  </a:lnTo>
                  <a:lnTo>
                    <a:pt x="1113" y="3556"/>
                  </a:lnTo>
                  <a:lnTo>
                    <a:pt x="1101" y="3538"/>
                  </a:lnTo>
                  <a:lnTo>
                    <a:pt x="1088" y="3515"/>
                  </a:lnTo>
                  <a:lnTo>
                    <a:pt x="1072" y="3488"/>
                  </a:lnTo>
                  <a:lnTo>
                    <a:pt x="1054" y="3458"/>
                  </a:lnTo>
                  <a:lnTo>
                    <a:pt x="1033" y="3423"/>
                  </a:lnTo>
                  <a:lnTo>
                    <a:pt x="1010" y="3384"/>
                  </a:lnTo>
                  <a:lnTo>
                    <a:pt x="984" y="3341"/>
                  </a:lnTo>
                  <a:lnTo>
                    <a:pt x="957" y="3295"/>
                  </a:lnTo>
                  <a:lnTo>
                    <a:pt x="929" y="3247"/>
                  </a:lnTo>
                  <a:lnTo>
                    <a:pt x="899" y="3194"/>
                  </a:lnTo>
                  <a:lnTo>
                    <a:pt x="867" y="3139"/>
                  </a:lnTo>
                  <a:lnTo>
                    <a:pt x="835" y="3081"/>
                  </a:lnTo>
                  <a:lnTo>
                    <a:pt x="801" y="3022"/>
                  </a:lnTo>
                  <a:lnTo>
                    <a:pt x="766" y="2960"/>
                  </a:lnTo>
                  <a:lnTo>
                    <a:pt x="730" y="2895"/>
                  </a:lnTo>
                  <a:lnTo>
                    <a:pt x="694" y="2829"/>
                  </a:lnTo>
                  <a:lnTo>
                    <a:pt x="657" y="2761"/>
                  </a:lnTo>
                  <a:lnTo>
                    <a:pt x="620" y="2692"/>
                  </a:lnTo>
                  <a:lnTo>
                    <a:pt x="582" y="2621"/>
                  </a:lnTo>
                  <a:lnTo>
                    <a:pt x="545" y="2550"/>
                  </a:lnTo>
                  <a:lnTo>
                    <a:pt x="507" y="2478"/>
                  </a:lnTo>
                  <a:lnTo>
                    <a:pt x="470" y="2405"/>
                  </a:lnTo>
                  <a:lnTo>
                    <a:pt x="433" y="2332"/>
                  </a:lnTo>
                  <a:lnTo>
                    <a:pt x="396" y="2259"/>
                  </a:lnTo>
                  <a:lnTo>
                    <a:pt x="361" y="2185"/>
                  </a:lnTo>
                  <a:lnTo>
                    <a:pt x="326" y="2112"/>
                  </a:lnTo>
                  <a:lnTo>
                    <a:pt x="291" y="2039"/>
                  </a:lnTo>
                  <a:lnTo>
                    <a:pt x="259" y="1967"/>
                  </a:lnTo>
                  <a:lnTo>
                    <a:pt x="227" y="1895"/>
                  </a:lnTo>
                  <a:lnTo>
                    <a:pt x="197" y="1825"/>
                  </a:lnTo>
                  <a:lnTo>
                    <a:pt x="169" y="1755"/>
                  </a:lnTo>
                  <a:lnTo>
                    <a:pt x="142" y="1687"/>
                  </a:lnTo>
                  <a:lnTo>
                    <a:pt x="117" y="1620"/>
                  </a:lnTo>
                  <a:lnTo>
                    <a:pt x="93" y="1556"/>
                  </a:lnTo>
                  <a:lnTo>
                    <a:pt x="73" y="1493"/>
                  </a:lnTo>
                  <a:lnTo>
                    <a:pt x="54" y="1433"/>
                  </a:lnTo>
                  <a:lnTo>
                    <a:pt x="38" y="1375"/>
                  </a:lnTo>
                  <a:lnTo>
                    <a:pt x="25" y="1319"/>
                  </a:lnTo>
                  <a:lnTo>
                    <a:pt x="14" y="1266"/>
                  </a:lnTo>
                  <a:lnTo>
                    <a:pt x="6" y="1217"/>
                  </a:lnTo>
                  <a:lnTo>
                    <a:pt x="1" y="1171"/>
                  </a:lnTo>
                  <a:lnTo>
                    <a:pt x="0" y="1127"/>
                  </a:lnTo>
                  <a:lnTo>
                    <a:pt x="3" y="1039"/>
                  </a:lnTo>
                  <a:lnTo>
                    <a:pt x="14" y="951"/>
                  </a:lnTo>
                  <a:lnTo>
                    <a:pt x="29" y="867"/>
                  </a:lnTo>
                  <a:lnTo>
                    <a:pt x="52" y="785"/>
                  </a:lnTo>
                  <a:lnTo>
                    <a:pt x="81" y="706"/>
                  </a:lnTo>
                  <a:lnTo>
                    <a:pt x="115" y="630"/>
                  </a:lnTo>
                  <a:lnTo>
                    <a:pt x="154" y="557"/>
                  </a:lnTo>
                  <a:lnTo>
                    <a:pt x="199" y="487"/>
                  </a:lnTo>
                  <a:lnTo>
                    <a:pt x="249" y="421"/>
                  </a:lnTo>
                  <a:lnTo>
                    <a:pt x="303" y="359"/>
                  </a:lnTo>
                  <a:lnTo>
                    <a:pt x="361" y="300"/>
                  </a:lnTo>
                  <a:lnTo>
                    <a:pt x="423" y="246"/>
                  </a:lnTo>
                  <a:lnTo>
                    <a:pt x="491" y="198"/>
                  </a:lnTo>
                  <a:lnTo>
                    <a:pt x="560" y="153"/>
                  </a:lnTo>
                  <a:lnTo>
                    <a:pt x="633" y="114"/>
                  </a:lnTo>
                  <a:lnTo>
                    <a:pt x="711" y="80"/>
                  </a:lnTo>
                  <a:lnTo>
                    <a:pt x="790" y="52"/>
                  </a:lnTo>
                  <a:lnTo>
                    <a:pt x="872" y="29"/>
                  </a:lnTo>
                  <a:lnTo>
                    <a:pt x="957" y="13"/>
                  </a:lnTo>
                  <a:lnTo>
                    <a:pt x="1044" y="3"/>
                  </a:lnTo>
                  <a:lnTo>
                    <a:pt x="1133" y="0"/>
                  </a:lnTo>
                  <a:close/>
                </a:path>
              </a:pathLst>
            </a:custGeom>
            <a:solidFill>
              <a:schemeClr val="tx1">
                <a:lumMod val="85000"/>
                <a:lumOff val="15000"/>
              </a:schemeClr>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grpSp>
        <p:nvGrpSpPr>
          <p:cNvPr id="36" name="Group 35"/>
          <p:cNvGrpSpPr/>
          <p:nvPr/>
        </p:nvGrpSpPr>
        <p:grpSpPr>
          <a:xfrm>
            <a:off x="1245331" y="5820648"/>
            <a:ext cx="9701338" cy="336852"/>
            <a:chOff x="0" y="6434667"/>
            <a:chExt cx="12192000" cy="423333"/>
          </a:xfrm>
        </p:grpSpPr>
        <p:sp>
          <p:nvSpPr>
            <p:cNvPr id="37" name="Rectangle 36"/>
            <p:cNvSpPr/>
            <p:nvPr/>
          </p:nvSpPr>
          <p:spPr>
            <a:xfrm>
              <a:off x="0" y="6434667"/>
              <a:ext cx="12192000" cy="4233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38" name="TextBox 37"/>
            <p:cNvSpPr txBox="1"/>
            <p:nvPr/>
          </p:nvSpPr>
          <p:spPr>
            <a:xfrm>
              <a:off x="80188" y="6461667"/>
              <a:ext cx="2995629" cy="392998"/>
            </a:xfrm>
            <a:prstGeom prst="rect">
              <a:avLst/>
            </a:prstGeom>
            <a:noFill/>
          </p:spPr>
          <p:txBody>
            <a:bodyPr wrap="square" rtlCol="0">
              <a:spAutoFit/>
            </a:bodyPr>
            <a:lstStyle/>
            <a:p>
              <a:r>
                <a:rPr lang="en-US" sz="1432" dirty="0">
                  <a:solidFill>
                    <a:schemeClr val="bg1"/>
                  </a:solidFill>
                  <a:latin typeface="Arial Narrow" panose="020B0606020202030204" pitchFamily="34" charset="0"/>
                </a:rPr>
                <a:t>INSERT </a:t>
              </a:r>
              <a:r>
                <a:rPr lang="en-US" sz="1432" b="1" dirty="0">
                  <a:solidFill>
                    <a:schemeClr val="bg1"/>
                  </a:solidFill>
                  <a:latin typeface="Arial Narrow" panose="020B0606020202030204" pitchFamily="34" charset="0"/>
                </a:rPr>
                <a:t>LOGO HERE</a:t>
              </a:r>
            </a:p>
          </p:txBody>
        </p:sp>
        <p:pic>
          <p:nvPicPr>
            <p:cNvPr id="39" name="Picture 2" descr="E:\cloud\drive\websites\slidemodel\logo\sebastian\slidemodel-logo-tran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36250" y="6498991"/>
              <a:ext cx="1386402" cy="2624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536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5331" y="1626536"/>
            <a:ext cx="9701338" cy="22961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grpSp>
        <p:nvGrpSpPr>
          <p:cNvPr id="10" name="Group 4"/>
          <p:cNvGrpSpPr>
            <a:grpSpLocks noChangeAspect="1"/>
          </p:cNvGrpSpPr>
          <p:nvPr/>
        </p:nvGrpSpPr>
        <p:grpSpPr bwMode="auto">
          <a:xfrm>
            <a:off x="1884509" y="2164543"/>
            <a:ext cx="2368491" cy="3515472"/>
            <a:chOff x="506" y="1159"/>
            <a:chExt cx="1875" cy="2783"/>
          </a:xfrm>
        </p:grpSpPr>
        <p:sp>
          <p:nvSpPr>
            <p:cNvPr id="12" name="Freeform 5"/>
            <p:cNvSpPr>
              <a:spLocks/>
            </p:cNvSpPr>
            <p:nvPr/>
          </p:nvSpPr>
          <p:spPr bwMode="auto">
            <a:xfrm>
              <a:off x="506" y="1159"/>
              <a:ext cx="1875" cy="2783"/>
            </a:xfrm>
            <a:custGeom>
              <a:avLst/>
              <a:gdLst>
                <a:gd name="T0" fmla="*/ 112 w 1528"/>
                <a:gd name="T1" fmla="*/ 0 h 2269"/>
                <a:gd name="T2" fmla="*/ 1416 w 1528"/>
                <a:gd name="T3" fmla="*/ 0 h 2269"/>
                <a:gd name="T4" fmla="*/ 1528 w 1528"/>
                <a:gd name="T5" fmla="*/ 112 h 2269"/>
                <a:gd name="T6" fmla="*/ 1528 w 1528"/>
                <a:gd name="T7" fmla="*/ 2157 h 2269"/>
                <a:gd name="T8" fmla="*/ 1416 w 1528"/>
                <a:gd name="T9" fmla="*/ 2269 h 2269"/>
                <a:gd name="T10" fmla="*/ 112 w 1528"/>
                <a:gd name="T11" fmla="*/ 2269 h 2269"/>
                <a:gd name="T12" fmla="*/ 0 w 1528"/>
                <a:gd name="T13" fmla="*/ 2157 h 2269"/>
                <a:gd name="T14" fmla="*/ 0 w 1528"/>
                <a:gd name="T15" fmla="*/ 112 h 2269"/>
                <a:gd name="T16" fmla="*/ 112 w 1528"/>
                <a:gd name="T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8" h="2269">
                  <a:moveTo>
                    <a:pt x="112" y="0"/>
                  </a:moveTo>
                  <a:cubicBezTo>
                    <a:pt x="1416" y="0"/>
                    <a:pt x="1416" y="0"/>
                    <a:pt x="1416" y="0"/>
                  </a:cubicBezTo>
                  <a:cubicBezTo>
                    <a:pt x="1477" y="0"/>
                    <a:pt x="1528" y="50"/>
                    <a:pt x="1528" y="112"/>
                  </a:cubicBezTo>
                  <a:cubicBezTo>
                    <a:pt x="1528" y="2157"/>
                    <a:pt x="1528" y="2157"/>
                    <a:pt x="1528" y="2157"/>
                  </a:cubicBezTo>
                  <a:cubicBezTo>
                    <a:pt x="1528" y="2218"/>
                    <a:pt x="1477" y="2269"/>
                    <a:pt x="1416" y="2269"/>
                  </a:cubicBezTo>
                  <a:cubicBezTo>
                    <a:pt x="112" y="2269"/>
                    <a:pt x="112" y="2269"/>
                    <a:pt x="112" y="2269"/>
                  </a:cubicBezTo>
                  <a:cubicBezTo>
                    <a:pt x="50" y="2269"/>
                    <a:pt x="0" y="2218"/>
                    <a:pt x="0" y="2157"/>
                  </a:cubicBezTo>
                  <a:cubicBezTo>
                    <a:pt x="0" y="112"/>
                    <a:pt x="0" y="112"/>
                    <a:pt x="0" y="112"/>
                  </a:cubicBezTo>
                  <a:cubicBezTo>
                    <a:pt x="0" y="50"/>
                    <a:pt x="50" y="0"/>
                    <a:pt x="112" y="0"/>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 name="Freeform 6"/>
            <p:cNvSpPr>
              <a:spLocks/>
            </p:cNvSpPr>
            <p:nvPr/>
          </p:nvSpPr>
          <p:spPr bwMode="auto">
            <a:xfrm>
              <a:off x="599" y="1428"/>
              <a:ext cx="1689" cy="2242"/>
            </a:xfrm>
            <a:custGeom>
              <a:avLst/>
              <a:gdLst>
                <a:gd name="T0" fmla="*/ 4 w 1376"/>
                <a:gd name="T1" fmla="*/ 0 h 1828"/>
                <a:gd name="T2" fmla="*/ 1372 w 1376"/>
                <a:gd name="T3" fmla="*/ 0 h 1828"/>
                <a:gd name="T4" fmla="*/ 1376 w 1376"/>
                <a:gd name="T5" fmla="*/ 4 h 1828"/>
                <a:gd name="T6" fmla="*/ 1376 w 1376"/>
                <a:gd name="T7" fmla="*/ 1824 h 1828"/>
                <a:gd name="T8" fmla="*/ 1372 w 1376"/>
                <a:gd name="T9" fmla="*/ 1828 h 1828"/>
                <a:gd name="T10" fmla="*/ 4 w 1376"/>
                <a:gd name="T11" fmla="*/ 1828 h 1828"/>
                <a:gd name="T12" fmla="*/ 0 w 1376"/>
                <a:gd name="T13" fmla="*/ 1824 h 1828"/>
                <a:gd name="T14" fmla="*/ 0 w 1376"/>
                <a:gd name="T15" fmla="*/ 4 h 1828"/>
                <a:gd name="T16" fmla="*/ 4 w 1376"/>
                <a:gd name="T17"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6" h="1828">
                  <a:moveTo>
                    <a:pt x="4" y="0"/>
                  </a:moveTo>
                  <a:cubicBezTo>
                    <a:pt x="1372" y="0"/>
                    <a:pt x="1372" y="0"/>
                    <a:pt x="1372" y="0"/>
                  </a:cubicBezTo>
                  <a:cubicBezTo>
                    <a:pt x="1374" y="0"/>
                    <a:pt x="1376" y="2"/>
                    <a:pt x="1376" y="4"/>
                  </a:cubicBezTo>
                  <a:cubicBezTo>
                    <a:pt x="1376" y="1824"/>
                    <a:pt x="1376" y="1824"/>
                    <a:pt x="1376" y="1824"/>
                  </a:cubicBezTo>
                  <a:cubicBezTo>
                    <a:pt x="1376" y="1826"/>
                    <a:pt x="1374" y="1828"/>
                    <a:pt x="1372" y="1828"/>
                  </a:cubicBezTo>
                  <a:cubicBezTo>
                    <a:pt x="4" y="1828"/>
                    <a:pt x="4" y="1828"/>
                    <a:pt x="4" y="1828"/>
                  </a:cubicBezTo>
                  <a:cubicBezTo>
                    <a:pt x="2" y="1828"/>
                    <a:pt x="0" y="1826"/>
                    <a:pt x="0" y="1824"/>
                  </a:cubicBezTo>
                  <a:cubicBezTo>
                    <a:pt x="0" y="4"/>
                    <a:pt x="0" y="4"/>
                    <a:pt x="0" y="4"/>
                  </a:cubicBezTo>
                  <a:cubicBezTo>
                    <a:pt x="0" y="2"/>
                    <a:pt x="2" y="0"/>
                    <a:pt x="4" y="0"/>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 name="Oval 7"/>
            <p:cNvSpPr>
              <a:spLocks noChangeArrowheads="1"/>
            </p:cNvSpPr>
            <p:nvPr/>
          </p:nvSpPr>
          <p:spPr bwMode="auto">
            <a:xfrm>
              <a:off x="1373" y="3738"/>
              <a:ext cx="140" cy="139"/>
            </a:xfrm>
            <a:prstGeom prst="ellipse">
              <a:avLst/>
            </a:prstGeom>
            <a:solidFill>
              <a:srgbClr val="D3D1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 name="Oval 8"/>
            <p:cNvSpPr>
              <a:spLocks noChangeArrowheads="1"/>
            </p:cNvSpPr>
            <p:nvPr/>
          </p:nvSpPr>
          <p:spPr bwMode="auto">
            <a:xfrm>
              <a:off x="1426" y="1291"/>
              <a:ext cx="35" cy="34"/>
            </a:xfrm>
            <a:prstGeom prst="ellipse">
              <a:avLst/>
            </a:prstGeom>
            <a:solidFill>
              <a:srgbClr val="C4C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grpSp>
      <p:sp>
        <p:nvSpPr>
          <p:cNvPr id="16" name="Rectangle 15"/>
          <p:cNvSpPr/>
          <p:nvPr/>
        </p:nvSpPr>
        <p:spPr>
          <a:xfrm>
            <a:off x="4892210" y="4989551"/>
            <a:ext cx="1056539" cy="533095"/>
          </a:xfrm>
          <a:prstGeom prst="rect">
            <a:avLst/>
          </a:prstGeom>
          <a:ln>
            <a:noFill/>
          </a:ln>
        </p:spPr>
        <p:txBody>
          <a:bodyPr wrap="square">
            <a:spAutoFit/>
          </a:bodyPr>
          <a:lstStyle/>
          <a:p>
            <a:pPr algn="ctr"/>
            <a:r>
              <a:rPr lang="en-US" sz="1432" dirty="0">
                <a:solidFill>
                  <a:schemeClr val="tx1">
                    <a:lumMod val="65000"/>
                    <a:lumOff val="35000"/>
                  </a:schemeClr>
                </a:solidFill>
                <a:latin typeface="Arial" panose="020B0604020202020204" pitchFamily="34" charset="0"/>
                <a:cs typeface="Arial" panose="020B0604020202020204" pitchFamily="34" charset="0"/>
              </a:rPr>
              <a:t>Enter text here</a:t>
            </a:r>
            <a:endParaRPr lang="en-US" sz="1432" dirty="0"/>
          </a:p>
        </p:txBody>
      </p:sp>
      <p:sp>
        <p:nvSpPr>
          <p:cNvPr id="17" name="Rectangle 16"/>
          <p:cNvSpPr/>
          <p:nvPr/>
        </p:nvSpPr>
        <p:spPr>
          <a:xfrm>
            <a:off x="6033782" y="4989551"/>
            <a:ext cx="1056539" cy="533095"/>
          </a:xfrm>
          <a:prstGeom prst="rect">
            <a:avLst/>
          </a:prstGeom>
          <a:ln>
            <a:noFill/>
          </a:ln>
        </p:spPr>
        <p:txBody>
          <a:bodyPr wrap="square">
            <a:spAutoFit/>
          </a:bodyPr>
          <a:lstStyle/>
          <a:p>
            <a:pPr algn="ctr"/>
            <a:r>
              <a:rPr lang="en-US" sz="1432" dirty="0">
                <a:solidFill>
                  <a:schemeClr val="tx1">
                    <a:lumMod val="65000"/>
                    <a:lumOff val="35000"/>
                  </a:schemeClr>
                </a:solidFill>
                <a:latin typeface="Arial" panose="020B0604020202020204" pitchFamily="34" charset="0"/>
                <a:cs typeface="Arial" panose="020B0604020202020204" pitchFamily="34" charset="0"/>
              </a:rPr>
              <a:t>Enter text here</a:t>
            </a:r>
            <a:endParaRPr lang="en-US" sz="1432" dirty="0"/>
          </a:p>
        </p:txBody>
      </p:sp>
      <p:sp>
        <p:nvSpPr>
          <p:cNvPr id="18" name="Rectangle 17"/>
          <p:cNvSpPr/>
          <p:nvPr/>
        </p:nvSpPr>
        <p:spPr>
          <a:xfrm>
            <a:off x="7175355" y="4989551"/>
            <a:ext cx="1056539" cy="533095"/>
          </a:xfrm>
          <a:prstGeom prst="rect">
            <a:avLst/>
          </a:prstGeom>
          <a:ln>
            <a:noFill/>
          </a:ln>
        </p:spPr>
        <p:txBody>
          <a:bodyPr wrap="square">
            <a:spAutoFit/>
          </a:bodyPr>
          <a:lstStyle/>
          <a:p>
            <a:pPr algn="ctr"/>
            <a:r>
              <a:rPr lang="en-US" sz="1432" dirty="0">
                <a:solidFill>
                  <a:schemeClr val="tx1">
                    <a:lumMod val="65000"/>
                    <a:lumOff val="35000"/>
                  </a:schemeClr>
                </a:solidFill>
                <a:latin typeface="Arial" panose="020B0604020202020204" pitchFamily="34" charset="0"/>
                <a:cs typeface="Arial" panose="020B0604020202020204" pitchFamily="34" charset="0"/>
              </a:rPr>
              <a:t>Enter text here</a:t>
            </a:r>
            <a:endParaRPr lang="en-US" sz="1432" dirty="0"/>
          </a:p>
        </p:txBody>
      </p:sp>
      <p:sp>
        <p:nvSpPr>
          <p:cNvPr id="19" name="Rectangle 18"/>
          <p:cNvSpPr/>
          <p:nvPr/>
        </p:nvSpPr>
        <p:spPr>
          <a:xfrm>
            <a:off x="8316927" y="4989551"/>
            <a:ext cx="1056539" cy="533095"/>
          </a:xfrm>
          <a:prstGeom prst="rect">
            <a:avLst/>
          </a:prstGeom>
          <a:ln>
            <a:noFill/>
          </a:ln>
        </p:spPr>
        <p:txBody>
          <a:bodyPr wrap="square">
            <a:spAutoFit/>
          </a:bodyPr>
          <a:lstStyle/>
          <a:p>
            <a:pPr algn="ctr"/>
            <a:r>
              <a:rPr lang="en-US" sz="1432" dirty="0">
                <a:solidFill>
                  <a:schemeClr val="tx1">
                    <a:lumMod val="65000"/>
                    <a:lumOff val="35000"/>
                  </a:schemeClr>
                </a:solidFill>
                <a:latin typeface="Arial" panose="020B0604020202020204" pitchFamily="34" charset="0"/>
                <a:cs typeface="Arial" panose="020B0604020202020204" pitchFamily="34" charset="0"/>
              </a:rPr>
              <a:t>Enter text here</a:t>
            </a:r>
            <a:endParaRPr lang="en-US" sz="1432" dirty="0"/>
          </a:p>
        </p:txBody>
      </p:sp>
      <p:sp>
        <p:nvSpPr>
          <p:cNvPr id="20" name="Rectangle 19"/>
          <p:cNvSpPr/>
          <p:nvPr/>
        </p:nvSpPr>
        <p:spPr>
          <a:xfrm>
            <a:off x="9458499" y="4989551"/>
            <a:ext cx="1056539" cy="533095"/>
          </a:xfrm>
          <a:prstGeom prst="rect">
            <a:avLst/>
          </a:prstGeom>
          <a:ln>
            <a:noFill/>
          </a:ln>
        </p:spPr>
        <p:txBody>
          <a:bodyPr wrap="square">
            <a:spAutoFit/>
          </a:bodyPr>
          <a:lstStyle/>
          <a:p>
            <a:pPr algn="ctr"/>
            <a:r>
              <a:rPr lang="en-US" sz="1432" dirty="0">
                <a:solidFill>
                  <a:schemeClr val="tx1">
                    <a:lumMod val="65000"/>
                    <a:lumOff val="35000"/>
                  </a:schemeClr>
                </a:solidFill>
                <a:latin typeface="Arial" panose="020B0604020202020204" pitchFamily="34" charset="0"/>
                <a:cs typeface="Arial" panose="020B0604020202020204" pitchFamily="34" charset="0"/>
              </a:rPr>
              <a:t>Enter text here</a:t>
            </a:r>
            <a:endParaRPr lang="en-US" sz="1432" dirty="0"/>
          </a:p>
        </p:txBody>
      </p:sp>
      <p:sp>
        <p:nvSpPr>
          <p:cNvPr id="27" name="TextBox 26"/>
          <p:cNvSpPr txBox="1"/>
          <p:nvPr/>
        </p:nvSpPr>
        <p:spPr>
          <a:xfrm>
            <a:off x="4596355" y="2557605"/>
            <a:ext cx="5232929" cy="1304524"/>
          </a:xfrm>
          <a:prstGeom prst="rect">
            <a:avLst/>
          </a:prstGeom>
          <a:noFill/>
        </p:spPr>
        <p:txBody>
          <a:bodyPr wrap="square" rtlCol="0">
            <a:spAutoFit/>
          </a:bodyPr>
          <a:lstStyle/>
          <a:p>
            <a:pPr>
              <a:lnSpc>
                <a:spcPct val="150000"/>
              </a:lnSpc>
            </a:pPr>
            <a:r>
              <a:rPr lang="en-US" sz="1432" dirty="0">
                <a:solidFill>
                  <a:schemeClr val="bg1"/>
                </a:solidFill>
                <a:latin typeface="Arial" panose="020B0604020202020204" pitchFamily="34" charset="0"/>
                <a:cs typeface="Arial" panose="020B0604020202020204" pitchFamily="34" charset="0"/>
              </a:rPr>
              <a:t>This is a sample text. You can replace this text. Enter your text here. This is a sample text. You can replace this text. Enter your text here</a:t>
            </a:r>
          </a:p>
          <a:p>
            <a:endParaRPr lang="en-US" sz="1432" dirty="0">
              <a:solidFill>
                <a:schemeClr val="bg1"/>
              </a:solidFill>
              <a:latin typeface="Arial" panose="020B0604020202020204" pitchFamily="34" charset="0"/>
              <a:cs typeface="Arial" panose="020B0604020202020204" pitchFamily="34" charset="0"/>
            </a:endParaRPr>
          </a:p>
        </p:txBody>
      </p:sp>
      <p:sp>
        <p:nvSpPr>
          <p:cNvPr id="28" name="Rectangle 27"/>
          <p:cNvSpPr/>
          <p:nvPr/>
        </p:nvSpPr>
        <p:spPr>
          <a:xfrm>
            <a:off x="4596355" y="1945350"/>
            <a:ext cx="3313086" cy="631070"/>
          </a:xfrm>
          <a:prstGeom prst="rect">
            <a:avLst/>
          </a:prstGeom>
        </p:spPr>
        <p:txBody>
          <a:bodyPr wrap="none">
            <a:spAutoFit/>
          </a:bodyPr>
          <a:lstStyle/>
          <a:p>
            <a:r>
              <a:rPr lang="en-US" sz="3501" dirty="0">
                <a:solidFill>
                  <a:schemeClr val="accent5"/>
                </a:solidFill>
                <a:latin typeface="Arial" panose="020B0604020202020204" pitchFamily="34" charset="0"/>
                <a:cs typeface="Arial" panose="020B0604020202020204" pitchFamily="34" charset="0"/>
              </a:rPr>
              <a:t>Title Goes Here</a:t>
            </a:r>
          </a:p>
        </p:txBody>
      </p:sp>
      <p:grpSp>
        <p:nvGrpSpPr>
          <p:cNvPr id="74" name="Group 73"/>
          <p:cNvGrpSpPr/>
          <p:nvPr/>
        </p:nvGrpSpPr>
        <p:grpSpPr>
          <a:xfrm>
            <a:off x="5151173" y="4333775"/>
            <a:ext cx="538613" cy="538614"/>
            <a:chOff x="4908604" y="4566061"/>
            <a:chExt cx="676893" cy="676894"/>
          </a:xfrm>
        </p:grpSpPr>
        <p:sp>
          <p:nvSpPr>
            <p:cNvPr id="4" name="Rounded Rectangle 3"/>
            <p:cNvSpPr/>
            <p:nvPr/>
          </p:nvSpPr>
          <p:spPr>
            <a:xfrm>
              <a:off x="4908604" y="4566061"/>
              <a:ext cx="676893" cy="6768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grpSp>
          <p:nvGrpSpPr>
            <p:cNvPr id="30" name="Group 11"/>
            <p:cNvGrpSpPr>
              <a:grpSpLocks noChangeAspect="1"/>
            </p:cNvGrpSpPr>
            <p:nvPr/>
          </p:nvGrpSpPr>
          <p:grpSpPr bwMode="auto">
            <a:xfrm>
              <a:off x="5121956" y="4724106"/>
              <a:ext cx="250188" cy="368755"/>
              <a:chOff x="3305" y="195"/>
              <a:chExt cx="230" cy="339"/>
            </a:xfrm>
            <a:solidFill>
              <a:schemeClr val="bg1"/>
            </a:solidFill>
          </p:grpSpPr>
          <p:sp>
            <p:nvSpPr>
              <p:cNvPr id="33" name="Freeform 13"/>
              <p:cNvSpPr>
                <a:spLocks/>
              </p:cNvSpPr>
              <p:nvPr/>
            </p:nvSpPr>
            <p:spPr bwMode="auto">
              <a:xfrm>
                <a:off x="3342" y="195"/>
                <a:ext cx="156" cy="229"/>
              </a:xfrm>
              <a:custGeom>
                <a:avLst/>
                <a:gdLst>
                  <a:gd name="T0" fmla="*/ 968 w 1557"/>
                  <a:gd name="T1" fmla="*/ 24 h 2293"/>
                  <a:gd name="T2" fmla="*/ 1196 w 1557"/>
                  <a:gd name="T3" fmla="*/ 123 h 2293"/>
                  <a:gd name="T4" fmla="*/ 1381 w 1557"/>
                  <a:gd name="T5" fmla="*/ 288 h 2293"/>
                  <a:gd name="T6" fmla="*/ 1507 w 1557"/>
                  <a:gd name="T7" fmla="*/ 505 h 2293"/>
                  <a:gd name="T8" fmla="*/ 1531 w 1557"/>
                  <a:gd name="T9" fmla="*/ 589 h 2293"/>
                  <a:gd name="T10" fmla="*/ 1518 w 1557"/>
                  <a:gd name="T11" fmla="*/ 629 h 2293"/>
                  <a:gd name="T12" fmla="*/ 1204 w 1557"/>
                  <a:gd name="T13" fmla="*/ 637 h 2293"/>
                  <a:gd name="T14" fmla="*/ 1098 w 1557"/>
                  <a:gd name="T15" fmla="*/ 671 h 2293"/>
                  <a:gd name="T16" fmla="*/ 1055 w 1557"/>
                  <a:gd name="T17" fmla="*/ 753 h 2293"/>
                  <a:gd name="T18" fmla="*/ 1098 w 1557"/>
                  <a:gd name="T19" fmla="*/ 833 h 2293"/>
                  <a:gd name="T20" fmla="*/ 1204 w 1557"/>
                  <a:gd name="T21" fmla="*/ 867 h 2293"/>
                  <a:gd name="T22" fmla="*/ 1550 w 1557"/>
                  <a:gd name="T23" fmla="*/ 879 h 2293"/>
                  <a:gd name="T24" fmla="*/ 1555 w 1557"/>
                  <a:gd name="T25" fmla="*/ 1051 h 2293"/>
                  <a:gd name="T26" fmla="*/ 1518 w 1557"/>
                  <a:gd name="T27" fmla="*/ 1072 h 2293"/>
                  <a:gd name="T28" fmla="*/ 1146 w 1557"/>
                  <a:gd name="T29" fmla="*/ 1081 h 2293"/>
                  <a:gd name="T30" fmla="*/ 1066 w 1557"/>
                  <a:gd name="T31" fmla="*/ 1142 h 2293"/>
                  <a:gd name="T32" fmla="*/ 1066 w 1557"/>
                  <a:gd name="T33" fmla="*/ 1232 h 2293"/>
                  <a:gd name="T34" fmla="*/ 1146 w 1557"/>
                  <a:gd name="T35" fmla="*/ 1293 h 2293"/>
                  <a:gd name="T36" fmla="*/ 1535 w 1557"/>
                  <a:gd name="T37" fmla="*/ 1303 h 2293"/>
                  <a:gd name="T38" fmla="*/ 1557 w 1557"/>
                  <a:gd name="T39" fmla="*/ 1330 h 2293"/>
                  <a:gd name="T40" fmla="*/ 1545 w 1557"/>
                  <a:gd name="T41" fmla="*/ 1502 h 2293"/>
                  <a:gd name="T42" fmla="*/ 1204 w 1557"/>
                  <a:gd name="T43" fmla="*/ 1508 h 2293"/>
                  <a:gd name="T44" fmla="*/ 1098 w 1557"/>
                  <a:gd name="T45" fmla="*/ 1541 h 2293"/>
                  <a:gd name="T46" fmla="*/ 1055 w 1557"/>
                  <a:gd name="T47" fmla="*/ 1623 h 2293"/>
                  <a:gd name="T48" fmla="*/ 1098 w 1557"/>
                  <a:gd name="T49" fmla="*/ 1703 h 2293"/>
                  <a:gd name="T50" fmla="*/ 1204 w 1557"/>
                  <a:gd name="T51" fmla="*/ 1737 h 2293"/>
                  <a:gd name="T52" fmla="*/ 1508 w 1557"/>
                  <a:gd name="T53" fmla="*/ 1741 h 2293"/>
                  <a:gd name="T54" fmla="*/ 1515 w 1557"/>
                  <a:gd name="T55" fmla="*/ 1768 h 2293"/>
                  <a:gd name="T56" fmla="*/ 1428 w 1557"/>
                  <a:gd name="T57" fmla="*/ 1944 h 2293"/>
                  <a:gd name="T58" fmla="*/ 1255 w 1557"/>
                  <a:gd name="T59" fmla="*/ 2130 h 2293"/>
                  <a:gd name="T60" fmla="*/ 1033 w 1557"/>
                  <a:gd name="T61" fmla="*/ 2251 h 2293"/>
                  <a:gd name="T62" fmla="*/ 778 w 1557"/>
                  <a:gd name="T63" fmla="*/ 2293 h 2293"/>
                  <a:gd name="T64" fmla="*/ 526 w 1557"/>
                  <a:gd name="T65" fmla="*/ 2251 h 2293"/>
                  <a:gd name="T66" fmla="*/ 306 w 1557"/>
                  <a:gd name="T67" fmla="*/ 2133 h 2293"/>
                  <a:gd name="T68" fmla="*/ 133 w 1557"/>
                  <a:gd name="T69" fmla="*/ 1950 h 2293"/>
                  <a:gd name="T70" fmla="*/ 43 w 1557"/>
                  <a:gd name="T71" fmla="*/ 1768 h 2293"/>
                  <a:gd name="T72" fmla="*/ 58 w 1557"/>
                  <a:gd name="T73" fmla="*/ 1739 h 2293"/>
                  <a:gd name="T74" fmla="*/ 411 w 1557"/>
                  <a:gd name="T75" fmla="*/ 1728 h 2293"/>
                  <a:gd name="T76" fmla="*/ 491 w 1557"/>
                  <a:gd name="T77" fmla="*/ 1667 h 2293"/>
                  <a:gd name="T78" fmla="*/ 491 w 1557"/>
                  <a:gd name="T79" fmla="*/ 1578 h 2293"/>
                  <a:gd name="T80" fmla="*/ 411 w 1557"/>
                  <a:gd name="T81" fmla="*/ 1516 h 2293"/>
                  <a:gd name="T82" fmla="*/ 31 w 1557"/>
                  <a:gd name="T83" fmla="*/ 1507 h 2293"/>
                  <a:gd name="T84" fmla="*/ 2 w 1557"/>
                  <a:gd name="T85" fmla="*/ 1484 h 2293"/>
                  <a:gd name="T86" fmla="*/ 7 w 1557"/>
                  <a:gd name="T87" fmla="*/ 1319 h 2293"/>
                  <a:gd name="T88" fmla="*/ 40 w 1557"/>
                  <a:gd name="T89" fmla="*/ 1302 h 2293"/>
                  <a:gd name="T90" fmla="*/ 436 w 1557"/>
                  <a:gd name="T91" fmla="*/ 1283 h 2293"/>
                  <a:gd name="T92" fmla="*/ 499 w 1557"/>
                  <a:gd name="T93" fmla="*/ 1210 h 2293"/>
                  <a:gd name="T94" fmla="*/ 476 w 1557"/>
                  <a:gd name="T95" fmla="*/ 1124 h 2293"/>
                  <a:gd name="T96" fmla="*/ 383 w 1557"/>
                  <a:gd name="T97" fmla="*/ 1075 h 2293"/>
                  <a:gd name="T98" fmla="*/ 13 w 1557"/>
                  <a:gd name="T99" fmla="*/ 1068 h 2293"/>
                  <a:gd name="T100" fmla="*/ 0 w 1557"/>
                  <a:gd name="T101" fmla="*/ 896 h 2293"/>
                  <a:gd name="T102" fmla="*/ 23 w 1557"/>
                  <a:gd name="T103" fmla="*/ 868 h 2293"/>
                  <a:gd name="T104" fmla="*/ 411 w 1557"/>
                  <a:gd name="T105" fmla="*/ 858 h 2293"/>
                  <a:gd name="T106" fmla="*/ 491 w 1557"/>
                  <a:gd name="T107" fmla="*/ 797 h 2293"/>
                  <a:gd name="T108" fmla="*/ 491 w 1557"/>
                  <a:gd name="T109" fmla="*/ 707 h 2293"/>
                  <a:gd name="T110" fmla="*/ 411 w 1557"/>
                  <a:gd name="T111" fmla="*/ 646 h 2293"/>
                  <a:gd name="T112" fmla="*/ 47 w 1557"/>
                  <a:gd name="T113" fmla="*/ 636 h 2293"/>
                  <a:gd name="T114" fmla="*/ 23 w 1557"/>
                  <a:gd name="T115" fmla="*/ 614 h 2293"/>
                  <a:gd name="T116" fmla="*/ 65 w 1557"/>
                  <a:gd name="T117" fmla="*/ 467 h 2293"/>
                  <a:gd name="T118" fmla="*/ 205 w 1557"/>
                  <a:gd name="T119" fmla="*/ 252 h 2293"/>
                  <a:gd name="T120" fmla="*/ 404 w 1557"/>
                  <a:gd name="T121" fmla="*/ 96 h 2293"/>
                  <a:gd name="T122" fmla="*/ 646 w 1557"/>
                  <a:gd name="T123" fmla="*/ 12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7" h="2293">
                    <a:moveTo>
                      <a:pt x="778" y="0"/>
                    </a:moveTo>
                    <a:lnTo>
                      <a:pt x="843" y="3"/>
                    </a:lnTo>
                    <a:lnTo>
                      <a:pt x="906" y="12"/>
                    </a:lnTo>
                    <a:lnTo>
                      <a:pt x="968" y="24"/>
                    </a:lnTo>
                    <a:lnTo>
                      <a:pt x="1028" y="43"/>
                    </a:lnTo>
                    <a:lnTo>
                      <a:pt x="1087" y="64"/>
                    </a:lnTo>
                    <a:lnTo>
                      <a:pt x="1143" y="91"/>
                    </a:lnTo>
                    <a:lnTo>
                      <a:pt x="1196" y="123"/>
                    </a:lnTo>
                    <a:lnTo>
                      <a:pt x="1247" y="158"/>
                    </a:lnTo>
                    <a:lnTo>
                      <a:pt x="1295" y="198"/>
                    </a:lnTo>
                    <a:lnTo>
                      <a:pt x="1340" y="241"/>
                    </a:lnTo>
                    <a:lnTo>
                      <a:pt x="1381" y="288"/>
                    </a:lnTo>
                    <a:lnTo>
                      <a:pt x="1419" y="337"/>
                    </a:lnTo>
                    <a:lnTo>
                      <a:pt x="1453" y="390"/>
                    </a:lnTo>
                    <a:lnTo>
                      <a:pt x="1482" y="446"/>
                    </a:lnTo>
                    <a:lnTo>
                      <a:pt x="1507" y="505"/>
                    </a:lnTo>
                    <a:lnTo>
                      <a:pt x="1527" y="566"/>
                    </a:lnTo>
                    <a:lnTo>
                      <a:pt x="1528" y="571"/>
                    </a:lnTo>
                    <a:lnTo>
                      <a:pt x="1530" y="579"/>
                    </a:lnTo>
                    <a:lnTo>
                      <a:pt x="1531" y="589"/>
                    </a:lnTo>
                    <a:lnTo>
                      <a:pt x="1530" y="602"/>
                    </a:lnTo>
                    <a:lnTo>
                      <a:pt x="1528" y="613"/>
                    </a:lnTo>
                    <a:lnTo>
                      <a:pt x="1522" y="623"/>
                    </a:lnTo>
                    <a:lnTo>
                      <a:pt x="1518" y="629"/>
                    </a:lnTo>
                    <a:lnTo>
                      <a:pt x="1512" y="633"/>
                    </a:lnTo>
                    <a:lnTo>
                      <a:pt x="1504" y="636"/>
                    </a:lnTo>
                    <a:lnTo>
                      <a:pt x="1494" y="637"/>
                    </a:lnTo>
                    <a:lnTo>
                      <a:pt x="1204" y="637"/>
                    </a:lnTo>
                    <a:lnTo>
                      <a:pt x="1174" y="640"/>
                    </a:lnTo>
                    <a:lnTo>
                      <a:pt x="1146" y="646"/>
                    </a:lnTo>
                    <a:lnTo>
                      <a:pt x="1121" y="656"/>
                    </a:lnTo>
                    <a:lnTo>
                      <a:pt x="1098" y="671"/>
                    </a:lnTo>
                    <a:lnTo>
                      <a:pt x="1081" y="687"/>
                    </a:lnTo>
                    <a:lnTo>
                      <a:pt x="1066" y="707"/>
                    </a:lnTo>
                    <a:lnTo>
                      <a:pt x="1058" y="729"/>
                    </a:lnTo>
                    <a:lnTo>
                      <a:pt x="1055" y="753"/>
                    </a:lnTo>
                    <a:lnTo>
                      <a:pt x="1058" y="775"/>
                    </a:lnTo>
                    <a:lnTo>
                      <a:pt x="1066" y="797"/>
                    </a:lnTo>
                    <a:lnTo>
                      <a:pt x="1081" y="817"/>
                    </a:lnTo>
                    <a:lnTo>
                      <a:pt x="1098" y="833"/>
                    </a:lnTo>
                    <a:lnTo>
                      <a:pt x="1121" y="848"/>
                    </a:lnTo>
                    <a:lnTo>
                      <a:pt x="1146" y="858"/>
                    </a:lnTo>
                    <a:lnTo>
                      <a:pt x="1174" y="865"/>
                    </a:lnTo>
                    <a:lnTo>
                      <a:pt x="1204" y="867"/>
                    </a:lnTo>
                    <a:lnTo>
                      <a:pt x="1522" y="867"/>
                    </a:lnTo>
                    <a:lnTo>
                      <a:pt x="1532" y="868"/>
                    </a:lnTo>
                    <a:lnTo>
                      <a:pt x="1542" y="872"/>
                    </a:lnTo>
                    <a:lnTo>
                      <a:pt x="1550" y="879"/>
                    </a:lnTo>
                    <a:lnTo>
                      <a:pt x="1555" y="888"/>
                    </a:lnTo>
                    <a:lnTo>
                      <a:pt x="1557" y="898"/>
                    </a:lnTo>
                    <a:lnTo>
                      <a:pt x="1557" y="1040"/>
                    </a:lnTo>
                    <a:lnTo>
                      <a:pt x="1555" y="1051"/>
                    </a:lnTo>
                    <a:lnTo>
                      <a:pt x="1550" y="1059"/>
                    </a:lnTo>
                    <a:lnTo>
                      <a:pt x="1542" y="1067"/>
                    </a:lnTo>
                    <a:lnTo>
                      <a:pt x="1531" y="1071"/>
                    </a:lnTo>
                    <a:lnTo>
                      <a:pt x="1518" y="1072"/>
                    </a:lnTo>
                    <a:lnTo>
                      <a:pt x="1516" y="1072"/>
                    </a:lnTo>
                    <a:lnTo>
                      <a:pt x="1204" y="1072"/>
                    </a:lnTo>
                    <a:lnTo>
                      <a:pt x="1174" y="1075"/>
                    </a:lnTo>
                    <a:lnTo>
                      <a:pt x="1146" y="1081"/>
                    </a:lnTo>
                    <a:lnTo>
                      <a:pt x="1121" y="1092"/>
                    </a:lnTo>
                    <a:lnTo>
                      <a:pt x="1098" y="1106"/>
                    </a:lnTo>
                    <a:lnTo>
                      <a:pt x="1081" y="1124"/>
                    </a:lnTo>
                    <a:lnTo>
                      <a:pt x="1066" y="1142"/>
                    </a:lnTo>
                    <a:lnTo>
                      <a:pt x="1058" y="1164"/>
                    </a:lnTo>
                    <a:lnTo>
                      <a:pt x="1055" y="1188"/>
                    </a:lnTo>
                    <a:lnTo>
                      <a:pt x="1058" y="1210"/>
                    </a:lnTo>
                    <a:lnTo>
                      <a:pt x="1066" y="1232"/>
                    </a:lnTo>
                    <a:lnTo>
                      <a:pt x="1081" y="1252"/>
                    </a:lnTo>
                    <a:lnTo>
                      <a:pt x="1098" y="1268"/>
                    </a:lnTo>
                    <a:lnTo>
                      <a:pt x="1121" y="1283"/>
                    </a:lnTo>
                    <a:lnTo>
                      <a:pt x="1146" y="1293"/>
                    </a:lnTo>
                    <a:lnTo>
                      <a:pt x="1174" y="1300"/>
                    </a:lnTo>
                    <a:lnTo>
                      <a:pt x="1204" y="1302"/>
                    </a:lnTo>
                    <a:lnTo>
                      <a:pt x="1526" y="1302"/>
                    </a:lnTo>
                    <a:lnTo>
                      <a:pt x="1535" y="1303"/>
                    </a:lnTo>
                    <a:lnTo>
                      <a:pt x="1544" y="1306"/>
                    </a:lnTo>
                    <a:lnTo>
                      <a:pt x="1551" y="1312"/>
                    </a:lnTo>
                    <a:lnTo>
                      <a:pt x="1555" y="1320"/>
                    </a:lnTo>
                    <a:lnTo>
                      <a:pt x="1557" y="1330"/>
                    </a:lnTo>
                    <a:lnTo>
                      <a:pt x="1557" y="1475"/>
                    </a:lnTo>
                    <a:lnTo>
                      <a:pt x="1555" y="1486"/>
                    </a:lnTo>
                    <a:lnTo>
                      <a:pt x="1551" y="1496"/>
                    </a:lnTo>
                    <a:lnTo>
                      <a:pt x="1545" y="1502"/>
                    </a:lnTo>
                    <a:lnTo>
                      <a:pt x="1537" y="1506"/>
                    </a:lnTo>
                    <a:lnTo>
                      <a:pt x="1531" y="1507"/>
                    </a:lnTo>
                    <a:lnTo>
                      <a:pt x="1529" y="1508"/>
                    </a:lnTo>
                    <a:lnTo>
                      <a:pt x="1204" y="1508"/>
                    </a:lnTo>
                    <a:lnTo>
                      <a:pt x="1174" y="1510"/>
                    </a:lnTo>
                    <a:lnTo>
                      <a:pt x="1146" y="1516"/>
                    </a:lnTo>
                    <a:lnTo>
                      <a:pt x="1121" y="1528"/>
                    </a:lnTo>
                    <a:lnTo>
                      <a:pt x="1098" y="1541"/>
                    </a:lnTo>
                    <a:lnTo>
                      <a:pt x="1081" y="1559"/>
                    </a:lnTo>
                    <a:lnTo>
                      <a:pt x="1066" y="1578"/>
                    </a:lnTo>
                    <a:lnTo>
                      <a:pt x="1058" y="1599"/>
                    </a:lnTo>
                    <a:lnTo>
                      <a:pt x="1055" y="1623"/>
                    </a:lnTo>
                    <a:lnTo>
                      <a:pt x="1058" y="1645"/>
                    </a:lnTo>
                    <a:lnTo>
                      <a:pt x="1066" y="1667"/>
                    </a:lnTo>
                    <a:lnTo>
                      <a:pt x="1081" y="1687"/>
                    </a:lnTo>
                    <a:lnTo>
                      <a:pt x="1098" y="1703"/>
                    </a:lnTo>
                    <a:lnTo>
                      <a:pt x="1121" y="1718"/>
                    </a:lnTo>
                    <a:lnTo>
                      <a:pt x="1146" y="1728"/>
                    </a:lnTo>
                    <a:lnTo>
                      <a:pt x="1174" y="1735"/>
                    </a:lnTo>
                    <a:lnTo>
                      <a:pt x="1204" y="1737"/>
                    </a:lnTo>
                    <a:lnTo>
                      <a:pt x="1492" y="1737"/>
                    </a:lnTo>
                    <a:lnTo>
                      <a:pt x="1496" y="1737"/>
                    </a:lnTo>
                    <a:lnTo>
                      <a:pt x="1502" y="1738"/>
                    </a:lnTo>
                    <a:lnTo>
                      <a:pt x="1508" y="1741"/>
                    </a:lnTo>
                    <a:lnTo>
                      <a:pt x="1514" y="1747"/>
                    </a:lnTo>
                    <a:lnTo>
                      <a:pt x="1517" y="1755"/>
                    </a:lnTo>
                    <a:lnTo>
                      <a:pt x="1517" y="1763"/>
                    </a:lnTo>
                    <a:lnTo>
                      <a:pt x="1515" y="1768"/>
                    </a:lnTo>
                    <a:lnTo>
                      <a:pt x="1515" y="1769"/>
                    </a:lnTo>
                    <a:lnTo>
                      <a:pt x="1490" y="1830"/>
                    </a:lnTo>
                    <a:lnTo>
                      <a:pt x="1461" y="1889"/>
                    </a:lnTo>
                    <a:lnTo>
                      <a:pt x="1428" y="1944"/>
                    </a:lnTo>
                    <a:lnTo>
                      <a:pt x="1391" y="1996"/>
                    </a:lnTo>
                    <a:lnTo>
                      <a:pt x="1349" y="2044"/>
                    </a:lnTo>
                    <a:lnTo>
                      <a:pt x="1304" y="2090"/>
                    </a:lnTo>
                    <a:lnTo>
                      <a:pt x="1255" y="2130"/>
                    </a:lnTo>
                    <a:lnTo>
                      <a:pt x="1204" y="2167"/>
                    </a:lnTo>
                    <a:lnTo>
                      <a:pt x="1150" y="2199"/>
                    </a:lnTo>
                    <a:lnTo>
                      <a:pt x="1093" y="2227"/>
                    </a:lnTo>
                    <a:lnTo>
                      <a:pt x="1033" y="2251"/>
                    </a:lnTo>
                    <a:lnTo>
                      <a:pt x="972" y="2270"/>
                    </a:lnTo>
                    <a:lnTo>
                      <a:pt x="909" y="2283"/>
                    </a:lnTo>
                    <a:lnTo>
                      <a:pt x="844" y="2290"/>
                    </a:lnTo>
                    <a:lnTo>
                      <a:pt x="778" y="2293"/>
                    </a:lnTo>
                    <a:lnTo>
                      <a:pt x="714" y="2291"/>
                    </a:lnTo>
                    <a:lnTo>
                      <a:pt x="650" y="2283"/>
                    </a:lnTo>
                    <a:lnTo>
                      <a:pt x="587" y="2270"/>
                    </a:lnTo>
                    <a:lnTo>
                      <a:pt x="526" y="2251"/>
                    </a:lnTo>
                    <a:lnTo>
                      <a:pt x="467" y="2228"/>
                    </a:lnTo>
                    <a:lnTo>
                      <a:pt x="411" y="2200"/>
                    </a:lnTo>
                    <a:lnTo>
                      <a:pt x="356" y="2169"/>
                    </a:lnTo>
                    <a:lnTo>
                      <a:pt x="306" y="2133"/>
                    </a:lnTo>
                    <a:lnTo>
                      <a:pt x="257" y="2093"/>
                    </a:lnTo>
                    <a:lnTo>
                      <a:pt x="212" y="2048"/>
                    </a:lnTo>
                    <a:lnTo>
                      <a:pt x="170" y="2001"/>
                    </a:lnTo>
                    <a:lnTo>
                      <a:pt x="133" y="1950"/>
                    </a:lnTo>
                    <a:lnTo>
                      <a:pt x="99" y="1895"/>
                    </a:lnTo>
                    <a:lnTo>
                      <a:pt x="70" y="1838"/>
                    </a:lnTo>
                    <a:lnTo>
                      <a:pt x="45" y="1778"/>
                    </a:lnTo>
                    <a:lnTo>
                      <a:pt x="43" y="1768"/>
                    </a:lnTo>
                    <a:lnTo>
                      <a:pt x="43" y="1757"/>
                    </a:lnTo>
                    <a:lnTo>
                      <a:pt x="46" y="1748"/>
                    </a:lnTo>
                    <a:lnTo>
                      <a:pt x="52" y="1743"/>
                    </a:lnTo>
                    <a:lnTo>
                      <a:pt x="58" y="1739"/>
                    </a:lnTo>
                    <a:lnTo>
                      <a:pt x="68" y="1737"/>
                    </a:lnTo>
                    <a:lnTo>
                      <a:pt x="353" y="1737"/>
                    </a:lnTo>
                    <a:lnTo>
                      <a:pt x="383" y="1735"/>
                    </a:lnTo>
                    <a:lnTo>
                      <a:pt x="411" y="1728"/>
                    </a:lnTo>
                    <a:lnTo>
                      <a:pt x="436" y="1718"/>
                    </a:lnTo>
                    <a:lnTo>
                      <a:pt x="459" y="1703"/>
                    </a:lnTo>
                    <a:lnTo>
                      <a:pt x="476" y="1687"/>
                    </a:lnTo>
                    <a:lnTo>
                      <a:pt x="491" y="1667"/>
                    </a:lnTo>
                    <a:lnTo>
                      <a:pt x="499" y="1645"/>
                    </a:lnTo>
                    <a:lnTo>
                      <a:pt x="502" y="1623"/>
                    </a:lnTo>
                    <a:lnTo>
                      <a:pt x="499" y="1599"/>
                    </a:lnTo>
                    <a:lnTo>
                      <a:pt x="491" y="1578"/>
                    </a:lnTo>
                    <a:lnTo>
                      <a:pt x="476" y="1559"/>
                    </a:lnTo>
                    <a:lnTo>
                      <a:pt x="459" y="1541"/>
                    </a:lnTo>
                    <a:lnTo>
                      <a:pt x="436" y="1528"/>
                    </a:lnTo>
                    <a:lnTo>
                      <a:pt x="411" y="1516"/>
                    </a:lnTo>
                    <a:lnTo>
                      <a:pt x="383" y="1510"/>
                    </a:lnTo>
                    <a:lnTo>
                      <a:pt x="353" y="1508"/>
                    </a:lnTo>
                    <a:lnTo>
                      <a:pt x="39" y="1508"/>
                    </a:lnTo>
                    <a:lnTo>
                      <a:pt x="31" y="1507"/>
                    </a:lnTo>
                    <a:lnTo>
                      <a:pt x="22" y="1504"/>
                    </a:lnTo>
                    <a:lnTo>
                      <a:pt x="13" y="1500"/>
                    </a:lnTo>
                    <a:lnTo>
                      <a:pt x="6" y="1493"/>
                    </a:lnTo>
                    <a:lnTo>
                      <a:pt x="2" y="1484"/>
                    </a:lnTo>
                    <a:lnTo>
                      <a:pt x="0" y="1473"/>
                    </a:lnTo>
                    <a:lnTo>
                      <a:pt x="0" y="1342"/>
                    </a:lnTo>
                    <a:lnTo>
                      <a:pt x="2" y="1329"/>
                    </a:lnTo>
                    <a:lnTo>
                      <a:pt x="7" y="1319"/>
                    </a:lnTo>
                    <a:lnTo>
                      <a:pt x="14" y="1312"/>
                    </a:lnTo>
                    <a:lnTo>
                      <a:pt x="23" y="1306"/>
                    </a:lnTo>
                    <a:lnTo>
                      <a:pt x="31" y="1303"/>
                    </a:lnTo>
                    <a:lnTo>
                      <a:pt x="40" y="1302"/>
                    </a:lnTo>
                    <a:lnTo>
                      <a:pt x="353" y="1302"/>
                    </a:lnTo>
                    <a:lnTo>
                      <a:pt x="383" y="1300"/>
                    </a:lnTo>
                    <a:lnTo>
                      <a:pt x="411" y="1293"/>
                    </a:lnTo>
                    <a:lnTo>
                      <a:pt x="436" y="1283"/>
                    </a:lnTo>
                    <a:lnTo>
                      <a:pt x="459" y="1268"/>
                    </a:lnTo>
                    <a:lnTo>
                      <a:pt x="476" y="1252"/>
                    </a:lnTo>
                    <a:lnTo>
                      <a:pt x="491" y="1232"/>
                    </a:lnTo>
                    <a:lnTo>
                      <a:pt x="499" y="1210"/>
                    </a:lnTo>
                    <a:lnTo>
                      <a:pt x="502" y="1188"/>
                    </a:lnTo>
                    <a:lnTo>
                      <a:pt x="499" y="1164"/>
                    </a:lnTo>
                    <a:lnTo>
                      <a:pt x="491" y="1142"/>
                    </a:lnTo>
                    <a:lnTo>
                      <a:pt x="476" y="1124"/>
                    </a:lnTo>
                    <a:lnTo>
                      <a:pt x="459" y="1106"/>
                    </a:lnTo>
                    <a:lnTo>
                      <a:pt x="436" y="1092"/>
                    </a:lnTo>
                    <a:lnTo>
                      <a:pt x="411" y="1081"/>
                    </a:lnTo>
                    <a:lnTo>
                      <a:pt x="383" y="1075"/>
                    </a:lnTo>
                    <a:lnTo>
                      <a:pt x="353" y="1072"/>
                    </a:lnTo>
                    <a:lnTo>
                      <a:pt x="31" y="1072"/>
                    </a:lnTo>
                    <a:lnTo>
                      <a:pt x="22" y="1071"/>
                    </a:lnTo>
                    <a:lnTo>
                      <a:pt x="13" y="1068"/>
                    </a:lnTo>
                    <a:lnTo>
                      <a:pt x="7" y="1062"/>
                    </a:lnTo>
                    <a:lnTo>
                      <a:pt x="2" y="1054"/>
                    </a:lnTo>
                    <a:lnTo>
                      <a:pt x="0" y="1043"/>
                    </a:lnTo>
                    <a:lnTo>
                      <a:pt x="0" y="896"/>
                    </a:lnTo>
                    <a:lnTo>
                      <a:pt x="2" y="886"/>
                    </a:lnTo>
                    <a:lnTo>
                      <a:pt x="7" y="878"/>
                    </a:lnTo>
                    <a:lnTo>
                      <a:pt x="14" y="871"/>
                    </a:lnTo>
                    <a:lnTo>
                      <a:pt x="23" y="868"/>
                    </a:lnTo>
                    <a:lnTo>
                      <a:pt x="33" y="867"/>
                    </a:lnTo>
                    <a:lnTo>
                      <a:pt x="353" y="867"/>
                    </a:lnTo>
                    <a:lnTo>
                      <a:pt x="383" y="865"/>
                    </a:lnTo>
                    <a:lnTo>
                      <a:pt x="411" y="858"/>
                    </a:lnTo>
                    <a:lnTo>
                      <a:pt x="436" y="848"/>
                    </a:lnTo>
                    <a:lnTo>
                      <a:pt x="459" y="833"/>
                    </a:lnTo>
                    <a:lnTo>
                      <a:pt x="476" y="817"/>
                    </a:lnTo>
                    <a:lnTo>
                      <a:pt x="491" y="797"/>
                    </a:lnTo>
                    <a:lnTo>
                      <a:pt x="499" y="775"/>
                    </a:lnTo>
                    <a:lnTo>
                      <a:pt x="502" y="753"/>
                    </a:lnTo>
                    <a:lnTo>
                      <a:pt x="499" y="729"/>
                    </a:lnTo>
                    <a:lnTo>
                      <a:pt x="491" y="707"/>
                    </a:lnTo>
                    <a:lnTo>
                      <a:pt x="476" y="687"/>
                    </a:lnTo>
                    <a:lnTo>
                      <a:pt x="459" y="671"/>
                    </a:lnTo>
                    <a:lnTo>
                      <a:pt x="436" y="656"/>
                    </a:lnTo>
                    <a:lnTo>
                      <a:pt x="411" y="646"/>
                    </a:lnTo>
                    <a:lnTo>
                      <a:pt x="383" y="640"/>
                    </a:lnTo>
                    <a:lnTo>
                      <a:pt x="353" y="637"/>
                    </a:lnTo>
                    <a:lnTo>
                      <a:pt x="58" y="637"/>
                    </a:lnTo>
                    <a:lnTo>
                      <a:pt x="47" y="636"/>
                    </a:lnTo>
                    <a:lnTo>
                      <a:pt x="39" y="633"/>
                    </a:lnTo>
                    <a:lnTo>
                      <a:pt x="33" y="629"/>
                    </a:lnTo>
                    <a:lnTo>
                      <a:pt x="29" y="624"/>
                    </a:lnTo>
                    <a:lnTo>
                      <a:pt x="23" y="614"/>
                    </a:lnTo>
                    <a:lnTo>
                      <a:pt x="22" y="603"/>
                    </a:lnTo>
                    <a:lnTo>
                      <a:pt x="23" y="593"/>
                    </a:lnTo>
                    <a:lnTo>
                      <a:pt x="41" y="529"/>
                    </a:lnTo>
                    <a:lnTo>
                      <a:pt x="65" y="467"/>
                    </a:lnTo>
                    <a:lnTo>
                      <a:pt x="93" y="410"/>
                    </a:lnTo>
                    <a:lnTo>
                      <a:pt x="126" y="354"/>
                    </a:lnTo>
                    <a:lnTo>
                      <a:pt x="163" y="301"/>
                    </a:lnTo>
                    <a:lnTo>
                      <a:pt x="205" y="252"/>
                    </a:lnTo>
                    <a:lnTo>
                      <a:pt x="249" y="207"/>
                    </a:lnTo>
                    <a:lnTo>
                      <a:pt x="298" y="166"/>
                    </a:lnTo>
                    <a:lnTo>
                      <a:pt x="349" y="129"/>
                    </a:lnTo>
                    <a:lnTo>
                      <a:pt x="404" y="96"/>
                    </a:lnTo>
                    <a:lnTo>
                      <a:pt x="461" y="67"/>
                    </a:lnTo>
                    <a:lnTo>
                      <a:pt x="521" y="44"/>
                    </a:lnTo>
                    <a:lnTo>
                      <a:pt x="583" y="25"/>
                    </a:lnTo>
                    <a:lnTo>
                      <a:pt x="646" y="12"/>
                    </a:lnTo>
                    <a:lnTo>
                      <a:pt x="712" y="3"/>
                    </a:lnTo>
                    <a:lnTo>
                      <a:pt x="778"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34" name="Freeform 14"/>
              <p:cNvSpPr>
                <a:spLocks/>
              </p:cNvSpPr>
              <p:nvPr/>
            </p:nvSpPr>
            <p:spPr bwMode="auto">
              <a:xfrm>
                <a:off x="3305" y="317"/>
                <a:ext cx="230" cy="217"/>
              </a:xfrm>
              <a:custGeom>
                <a:avLst/>
                <a:gdLst>
                  <a:gd name="T0" fmla="*/ 150 w 2300"/>
                  <a:gd name="T1" fmla="*/ 10 h 2170"/>
                  <a:gd name="T2" fmla="*/ 198 w 2300"/>
                  <a:gd name="T3" fmla="*/ 58 h 2170"/>
                  <a:gd name="T4" fmla="*/ 209 w 2300"/>
                  <a:gd name="T5" fmla="*/ 323 h 2170"/>
                  <a:gd name="T6" fmla="*/ 236 w 2300"/>
                  <a:gd name="T7" fmla="*/ 548 h 2170"/>
                  <a:gd name="T8" fmla="*/ 314 w 2300"/>
                  <a:gd name="T9" fmla="*/ 755 h 2170"/>
                  <a:gd name="T10" fmla="*/ 435 w 2300"/>
                  <a:gd name="T11" fmla="*/ 935 h 2170"/>
                  <a:gd name="T12" fmla="*/ 594 w 2300"/>
                  <a:gd name="T13" fmla="*/ 1082 h 2170"/>
                  <a:gd name="T14" fmla="*/ 783 w 2300"/>
                  <a:gd name="T15" fmla="*/ 1190 h 2170"/>
                  <a:gd name="T16" fmla="*/ 997 w 2300"/>
                  <a:gd name="T17" fmla="*/ 1251 h 2170"/>
                  <a:gd name="T18" fmla="*/ 1226 w 2300"/>
                  <a:gd name="T19" fmla="*/ 1260 h 2170"/>
                  <a:gd name="T20" fmla="*/ 1447 w 2300"/>
                  <a:gd name="T21" fmla="*/ 1216 h 2170"/>
                  <a:gd name="T22" fmla="*/ 1645 w 2300"/>
                  <a:gd name="T23" fmla="*/ 1123 h 2170"/>
                  <a:gd name="T24" fmla="*/ 1814 w 2300"/>
                  <a:gd name="T25" fmla="*/ 988 h 2170"/>
                  <a:gd name="T26" fmla="*/ 1949 w 2300"/>
                  <a:gd name="T27" fmla="*/ 818 h 2170"/>
                  <a:gd name="T28" fmla="*/ 2043 w 2300"/>
                  <a:gd name="T29" fmla="*/ 620 h 2170"/>
                  <a:gd name="T30" fmla="*/ 2087 w 2300"/>
                  <a:gd name="T31" fmla="*/ 400 h 2170"/>
                  <a:gd name="T32" fmla="*/ 2093 w 2300"/>
                  <a:gd name="T33" fmla="*/ 80 h 2170"/>
                  <a:gd name="T34" fmla="*/ 2130 w 2300"/>
                  <a:gd name="T35" fmla="*/ 22 h 2170"/>
                  <a:gd name="T36" fmla="*/ 2195 w 2300"/>
                  <a:gd name="T37" fmla="*/ 0 h 2170"/>
                  <a:gd name="T38" fmla="*/ 2261 w 2300"/>
                  <a:gd name="T39" fmla="*/ 22 h 2170"/>
                  <a:gd name="T40" fmla="*/ 2297 w 2300"/>
                  <a:gd name="T41" fmla="*/ 80 h 2170"/>
                  <a:gd name="T42" fmla="*/ 2297 w 2300"/>
                  <a:gd name="T43" fmla="*/ 408 h 2170"/>
                  <a:gd name="T44" fmla="*/ 2251 w 2300"/>
                  <a:gd name="T45" fmla="*/ 652 h 2170"/>
                  <a:gd name="T46" fmla="*/ 2158 w 2300"/>
                  <a:gd name="T47" fmla="*/ 874 h 2170"/>
                  <a:gd name="T48" fmla="*/ 2023 w 2300"/>
                  <a:gd name="T49" fmla="*/ 1070 h 2170"/>
                  <a:gd name="T50" fmla="*/ 1850 w 2300"/>
                  <a:gd name="T51" fmla="*/ 1235 h 2170"/>
                  <a:gd name="T52" fmla="*/ 1646 w 2300"/>
                  <a:gd name="T53" fmla="*/ 1360 h 2170"/>
                  <a:gd name="T54" fmla="*/ 1418 w 2300"/>
                  <a:gd name="T55" fmla="*/ 1441 h 2170"/>
                  <a:gd name="T56" fmla="*/ 1254 w 2300"/>
                  <a:gd name="T57" fmla="*/ 1960 h 2170"/>
                  <a:gd name="T58" fmla="*/ 1749 w 2300"/>
                  <a:gd name="T59" fmla="*/ 1971 h 2170"/>
                  <a:gd name="T60" fmla="*/ 1797 w 2300"/>
                  <a:gd name="T61" fmla="*/ 2019 h 2170"/>
                  <a:gd name="T62" fmla="*/ 1805 w 2300"/>
                  <a:gd name="T63" fmla="*/ 2089 h 2170"/>
                  <a:gd name="T64" fmla="*/ 1768 w 2300"/>
                  <a:gd name="T65" fmla="*/ 2147 h 2170"/>
                  <a:gd name="T66" fmla="*/ 1703 w 2300"/>
                  <a:gd name="T67" fmla="*/ 2170 h 2170"/>
                  <a:gd name="T68" fmla="*/ 552 w 2300"/>
                  <a:gd name="T69" fmla="*/ 2159 h 2170"/>
                  <a:gd name="T70" fmla="*/ 503 w 2300"/>
                  <a:gd name="T71" fmla="*/ 2111 h 2170"/>
                  <a:gd name="T72" fmla="*/ 496 w 2300"/>
                  <a:gd name="T73" fmla="*/ 2041 h 2170"/>
                  <a:gd name="T74" fmla="*/ 532 w 2300"/>
                  <a:gd name="T75" fmla="*/ 1984 h 2170"/>
                  <a:gd name="T76" fmla="*/ 597 w 2300"/>
                  <a:gd name="T77" fmla="*/ 1960 h 2170"/>
                  <a:gd name="T78" fmla="*/ 962 w 2300"/>
                  <a:gd name="T79" fmla="*/ 1458 h 2170"/>
                  <a:gd name="T80" fmla="*/ 726 w 2300"/>
                  <a:gd name="T81" fmla="*/ 1393 h 2170"/>
                  <a:gd name="T82" fmla="*/ 514 w 2300"/>
                  <a:gd name="T83" fmla="*/ 1281 h 2170"/>
                  <a:gd name="T84" fmla="*/ 330 w 2300"/>
                  <a:gd name="T85" fmla="*/ 1129 h 2170"/>
                  <a:gd name="T86" fmla="*/ 181 w 2300"/>
                  <a:gd name="T87" fmla="*/ 943 h 2170"/>
                  <a:gd name="T88" fmla="*/ 73 w 2300"/>
                  <a:gd name="T89" fmla="*/ 728 h 2170"/>
                  <a:gd name="T90" fmla="*/ 11 w 2300"/>
                  <a:gd name="T91" fmla="*/ 491 h 2170"/>
                  <a:gd name="T92" fmla="*/ 0 w 2300"/>
                  <a:gd name="T93" fmla="*/ 104 h 2170"/>
                  <a:gd name="T94" fmla="*/ 23 w 2300"/>
                  <a:gd name="T95" fmla="*/ 39 h 2170"/>
                  <a:gd name="T96" fmla="*/ 81 w 2300"/>
                  <a:gd name="T97" fmla="*/ 2 h 2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0" h="2170">
                    <a:moveTo>
                      <a:pt x="104" y="0"/>
                    </a:moveTo>
                    <a:lnTo>
                      <a:pt x="128" y="2"/>
                    </a:lnTo>
                    <a:lnTo>
                      <a:pt x="150" y="10"/>
                    </a:lnTo>
                    <a:lnTo>
                      <a:pt x="169" y="22"/>
                    </a:lnTo>
                    <a:lnTo>
                      <a:pt x="186" y="39"/>
                    </a:lnTo>
                    <a:lnTo>
                      <a:pt x="198" y="58"/>
                    </a:lnTo>
                    <a:lnTo>
                      <a:pt x="206" y="80"/>
                    </a:lnTo>
                    <a:lnTo>
                      <a:pt x="209" y="104"/>
                    </a:lnTo>
                    <a:lnTo>
                      <a:pt x="209" y="323"/>
                    </a:lnTo>
                    <a:lnTo>
                      <a:pt x="212" y="400"/>
                    </a:lnTo>
                    <a:lnTo>
                      <a:pt x="221" y="475"/>
                    </a:lnTo>
                    <a:lnTo>
                      <a:pt x="236" y="548"/>
                    </a:lnTo>
                    <a:lnTo>
                      <a:pt x="256" y="620"/>
                    </a:lnTo>
                    <a:lnTo>
                      <a:pt x="283" y="689"/>
                    </a:lnTo>
                    <a:lnTo>
                      <a:pt x="314" y="755"/>
                    </a:lnTo>
                    <a:lnTo>
                      <a:pt x="350" y="818"/>
                    </a:lnTo>
                    <a:lnTo>
                      <a:pt x="391" y="878"/>
                    </a:lnTo>
                    <a:lnTo>
                      <a:pt x="435" y="935"/>
                    </a:lnTo>
                    <a:lnTo>
                      <a:pt x="485" y="988"/>
                    </a:lnTo>
                    <a:lnTo>
                      <a:pt x="537" y="1037"/>
                    </a:lnTo>
                    <a:lnTo>
                      <a:pt x="594" y="1082"/>
                    </a:lnTo>
                    <a:lnTo>
                      <a:pt x="654" y="1123"/>
                    </a:lnTo>
                    <a:lnTo>
                      <a:pt x="717" y="1159"/>
                    </a:lnTo>
                    <a:lnTo>
                      <a:pt x="783" y="1190"/>
                    </a:lnTo>
                    <a:lnTo>
                      <a:pt x="852" y="1216"/>
                    </a:lnTo>
                    <a:lnTo>
                      <a:pt x="924" y="1237"/>
                    </a:lnTo>
                    <a:lnTo>
                      <a:pt x="997" y="1251"/>
                    </a:lnTo>
                    <a:lnTo>
                      <a:pt x="1073" y="1260"/>
                    </a:lnTo>
                    <a:lnTo>
                      <a:pt x="1149" y="1263"/>
                    </a:lnTo>
                    <a:lnTo>
                      <a:pt x="1226" y="1260"/>
                    </a:lnTo>
                    <a:lnTo>
                      <a:pt x="1302" y="1251"/>
                    </a:lnTo>
                    <a:lnTo>
                      <a:pt x="1375" y="1237"/>
                    </a:lnTo>
                    <a:lnTo>
                      <a:pt x="1447" y="1216"/>
                    </a:lnTo>
                    <a:lnTo>
                      <a:pt x="1516" y="1190"/>
                    </a:lnTo>
                    <a:lnTo>
                      <a:pt x="1582" y="1159"/>
                    </a:lnTo>
                    <a:lnTo>
                      <a:pt x="1645" y="1123"/>
                    </a:lnTo>
                    <a:lnTo>
                      <a:pt x="1705" y="1082"/>
                    </a:lnTo>
                    <a:lnTo>
                      <a:pt x="1762" y="1037"/>
                    </a:lnTo>
                    <a:lnTo>
                      <a:pt x="1814" y="988"/>
                    </a:lnTo>
                    <a:lnTo>
                      <a:pt x="1864" y="935"/>
                    </a:lnTo>
                    <a:lnTo>
                      <a:pt x="1908" y="878"/>
                    </a:lnTo>
                    <a:lnTo>
                      <a:pt x="1949" y="818"/>
                    </a:lnTo>
                    <a:lnTo>
                      <a:pt x="1985" y="755"/>
                    </a:lnTo>
                    <a:lnTo>
                      <a:pt x="2016" y="689"/>
                    </a:lnTo>
                    <a:lnTo>
                      <a:pt x="2043" y="620"/>
                    </a:lnTo>
                    <a:lnTo>
                      <a:pt x="2063" y="548"/>
                    </a:lnTo>
                    <a:lnTo>
                      <a:pt x="2078" y="475"/>
                    </a:lnTo>
                    <a:lnTo>
                      <a:pt x="2087" y="400"/>
                    </a:lnTo>
                    <a:lnTo>
                      <a:pt x="2090" y="323"/>
                    </a:lnTo>
                    <a:lnTo>
                      <a:pt x="2090" y="104"/>
                    </a:lnTo>
                    <a:lnTo>
                      <a:pt x="2093" y="80"/>
                    </a:lnTo>
                    <a:lnTo>
                      <a:pt x="2101" y="58"/>
                    </a:lnTo>
                    <a:lnTo>
                      <a:pt x="2113" y="39"/>
                    </a:lnTo>
                    <a:lnTo>
                      <a:pt x="2130" y="22"/>
                    </a:lnTo>
                    <a:lnTo>
                      <a:pt x="2149" y="10"/>
                    </a:lnTo>
                    <a:lnTo>
                      <a:pt x="2171" y="2"/>
                    </a:lnTo>
                    <a:lnTo>
                      <a:pt x="2195" y="0"/>
                    </a:lnTo>
                    <a:lnTo>
                      <a:pt x="2218" y="2"/>
                    </a:lnTo>
                    <a:lnTo>
                      <a:pt x="2241" y="10"/>
                    </a:lnTo>
                    <a:lnTo>
                      <a:pt x="2261" y="22"/>
                    </a:lnTo>
                    <a:lnTo>
                      <a:pt x="2276" y="39"/>
                    </a:lnTo>
                    <a:lnTo>
                      <a:pt x="2289" y="58"/>
                    </a:lnTo>
                    <a:lnTo>
                      <a:pt x="2297" y="80"/>
                    </a:lnTo>
                    <a:lnTo>
                      <a:pt x="2300" y="104"/>
                    </a:lnTo>
                    <a:lnTo>
                      <a:pt x="2300" y="323"/>
                    </a:lnTo>
                    <a:lnTo>
                      <a:pt x="2297" y="408"/>
                    </a:lnTo>
                    <a:lnTo>
                      <a:pt x="2288" y="491"/>
                    </a:lnTo>
                    <a:lnTo>
                      <a:pt x="2272" y="572"/>
                    </a:lnTo>
                    <a:lnTo>
                      <a:pt x="2251" y="652"/>
                    </a:lnTo>
                    <a:lnTo>
                      <a:pt x="2226" y="728"/>
                    </a:lnTo>
                    <a:lnTo>
                      <a:pt x="2195" y="803"/>
                    </a:lnTo>
                    <a:lnTo>
                      <a:pt x="2158" y="874"/>
                    </a:lnTo>
                    <a:lnTo>
                      <a:pt x="2118" y="943"/>
                    </a:lnTo>
                    <a:lnTo>
                      <a:pt x="2073" y="1008"/>
                    </a:lnTo>
                    <a:lnTo>
                      <a:pt x="2023" y="1070"/>
                    </a:lnTo>
                    <a:lnTo>
                      <a:pt x="1969" y="1129"/>
                    </a:lnTo>
                    <a:lnTo>
                      <a:pt x="1912" y="1184"/>
                    </a:lnTo>
                    <a:lnTo>
                      <a:pt x="1850" y="1235"/>
                    </a:lnTo>
                    <a:lnTo>
                      <a:pt x="1785" y="1281"/>
                    </a:lnTo>
                    <a:lnTo>
                      <a:pt x="1717" y="1322"/>
                    </a:lnTo>
                    <a:lnTo>
                      <a:pt x="1646" y="1360"/>
                    </a:lnTo>
                    <a:lnTo>
                      <a:pt x="1573" y="1393"/>
                    </a:lnTo>
                    <a:lnTo>
                      <a:pt x="1496" y="1419"/>
                    </a:lnTo>
                    <a:lnTo>
                      <a:pt x="1418" y="1441"/>
                    </a:lnTo>
                    <a:lnTo>
                      <a:pt x="1337" y="1458"/>
                    </a:lnTo>
                    <a:lnTo>
                      <a:pt x="1254" y="1468"/>
                    </a:lnTo>
                    <a:lnTo>
                      <a:pt x="1254" y="1960"/>
                    </a:lnTo>
                    <a:lnTo>
                      <a:pt x="1703" y="1960"/>
                    </a:lnTo>
                    <a:lnTo>
                      <a:pt x="1727" y="1963"/>
                    </a:lnTo>
                    <a:lnTo>
                      <a:pt x="1749" y="1971"/>
                    </a:lnTo>
                    <a:lnTo>
                      <a:pt x="1768" y="1984"/>
                    </a:lnTo>
                    <a:lnTo>
                      <a:pt x="1784" y="1999"/>
                    </a:lnTo>
                    <a:lnTo>
                      <a:pt x="1797" y="2019"/>
                    </a:lnTo>
                    <a:lnTo>
                      <a:pt x="1805" y="2041"/>
                    </a:lnTo>
                    <a:lnTo>
                      <a:pt x="1807" y="2065"/>
                    </a:lnTo>
                    <a:lnTo>
                      <a:pt x="1805" y="2089"/>
                    </a:lnTo>
                    <a:lnTo>
                      <a:pt x="1797" y="2111"/>
                    </a:lnTo>
                    <a:lnTo>
                      <a:pt x="1784" y="2130"/>
                    </a:lnTo>
                    <a:lnTo>
                      <a:pt x="1768" y="2147"/>
                    </a:lnTo>
                    <a:lnTo>
                      <a:pt x="1749" y="2159"/>
                    </a:lnTo>
                    <a:lnTo>
                      <a:pt x="1727" y="2167"/>
                    </a:lnTo>
                    <a:lnTo>
                      <a:pt x="1703" y="2170"/>
                    </a:lnTo>
                    <a:lnTo>
                      <a:pt x="597" y="2170"/>
                    </a:lnTo>
                    <a:lnTo>
                      <a:pt x="573" y="2167"/>
                    </a:lnTo>
                    <a:lnTo>
                      <a:pt x="552" y="2159"/>
                    </a:lnTo>
                    <a:lnTo>
                      <a:pt x="532" y="2147"/>
                    </a:lnTo>
                    <a:lnTo>
                      <a:pt x="516" y="2130"/>
                    </a:lnTo>
                    <a:lnTo>
                      <a:pt x="503" y="2111"/>
                    </a:lnTo>
                    <a:lnTo>
                      <a:pt x="496" y="2089"/>
                    </a:lnTo>
                    <a:lnTo>
                      <a:pt x="493" y="2065"/>
                    </a:lnTo>
                    <a:lnTo>
                      <a:pt x="496" y="2041"/>
                    </a:lnTo>
                    <a:lnTo>
                      <a:pt x="503" y="2019"/>
                    </a:lnTo>
                    <a:lnTo>
                      <a:pt x="516" y="1999"/>
                    </a:lnTo>
                    <a:lnTo>
                      <a:pt x="532" y="1984"/>
                    </a:lnTo>
                    <a:lnTo>
                      <a:pt x="552" y="1971"/>
                    </a:lnTo>
                    <a:lnTo>
                      <a:pt x="573" y="1963"/>
                    </a:lnTo>
                    <a:lnTo>
                      <a:pt x="597" y="1960"/>
                    </a:lnTo>
                    <a:lnTo>
                      <a:pt x="1045" y="1960"/>
                    </a:lnTo>
                    <a:lnTo>
                      <a:pt x="1045" y="1468"/>
                    </a:lnTo>
                    <a:lnTo>
                      <a:pt x="962" y="1458"/>
                    </a:lnTo>
                    <a:lnTo>
                      <a:pt x="881" y="1441"/>
                    </a:lnTo>
                    <a:lnTo>
                      <a:pt x="803" y="1419"/>
                    </a:lnTo>
                    <a:lnTo>
                      <a:pt x="726" y="1393"/>
                    </a:lnTo>
                    <a:lnTo>
                      <a:pt x="653" y="1360"/>
                    </a:lnTo>
                    <a:lnTo>
                      <a:pt x="582" y="1322"/>
                    </a:lnTo>
                    <a:lnTo>
                      <a:pt x="514" y="1281"/>
                    </a:lnTo>
                    <a:lnTo>
                      <a:pt x="449" y="1235"/>
                    </a:lnTo>
                    <a:lnTo>
                      <a:pt x="387" y="1184"/>
                    </a:lnTo>
                    <a:lnTo>
                      <a:pt x="330" y="1129"/>
                    </a:lnTo>
                    <a:lnTo>
                      <a:pt x="276" y="1070"/>
                    </a:lnTo>
                    <a:lnTo>
                      <a:pt x="226" y="1008"/>
                    </a:lnTo>
                    <a:lnTo>
                      <a:pt x="181" y="943"/>
                    </a:lnTo>
                    <a:lnTo>
                      <a:pt x="141" y="874"/>
                    </a:lnTo>
                    <a:lnTo>
                      <a:pt x="104" y="803"/>
                    </a:lnTo>
                    <a:lnTo>
                      <a:pt x="73" y="728"/>
                    </a:lnTo>
                    <a:lnTo>
                      <a:pt x="48" y="652"/>
                    </a:lnTo>
                    <a:lnTo>
                      <a:pt x="27" y="572"/>
                    </a:lnTo>
                    <a:lnTo>
                      <a:pt x="11" y="491"/>
                    </a:lnTo>
                    <a:lnTo>
                      <a:pt x="2" y="408"/>
                    </a:lnTo>
                    <a:lnTo>
                      <a:pt x="0" y="323"/>
                    </a:lnTo>
                    <a:lnTo>
                      <a:pt x="0" y="104"/>
                    </a:lnTo>
                    <a:lnTo>
                      <a:pt x="2" y="80"/>
                    </a:lnTo>
                    <a:lnTo>
                      <a:pt x="10" y="58"/>
                    </a:lnTo>
                    <a:lnTo>
                      <a:pt x="23" y="39"/>
                    </a:lnTo>
                    <a:lnTo>
                      <a:pt x="38" y="22"/>
                    </a:lnTo>
                    <a:lnTo>
                      <a:pt x="58" y="10"/>
                    </a:lnTo>
                    <a:lnTo>
                      <a:pt x="81" y="2"/>
                    </a:lnTo>
                    <a:lnTo>
                      <a:pt x="104"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grpSp>
      <p:grpSp>
        <p:nvGrpSpPr>
          <p:cNvPr id="73" name="Group 72"/>
          <p:cNvGrpSpPr/>
          <p:nvPr/>
        </p:nvGrpSpPr>
        <p:grpSpPr>
          <a:xfrm>
            <a:off x="6292746" y="4333775"/>
            <a:ext cx="538613" cy="538614"/>
            <a:chOff x="6343257" y="4566061"/>
            <a:chExt cx="676893" cy="676894"/>
          </a:xfrm>
        </p:grpSpPr>
        <p:sp>
          <p:nvSpPr>
            <p:cNvPr id="5" name="Rounded Rectangle 4"/>
            <p:cNvSpPr/>
            <p:nvPr/>
          </p:nvSpPr>
          <p:spPr>
            <a:xfrm>
              <a:off x="6343257" y="4566061"/>
              <a:ext cx="676893" cy="67689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grpSp>
          <p:nvGrpSpPr>
            <p:cNvPr id="36" name="Group 17"/>
            <p:cNvGrpSpPr>
              <a:grpSpLocks noChangeAspect="1"/>
            </p:cNvGrpSpPr>
            <p:nvPr/>
          </p:nvGrpSpPr>
          <p:grpSpPr bwMode="auto">
            <a:xfrm>
              <a:off x="6528883" y="4768530"/>
              <a:ext cx="305640" cy="271957"/>
              <a:chOff x="3182" y="361"/>
              <a:chExt cx="245" cy="218"/>
            </a:xfrm>
            <a:solidFill>
              <a:schemeClr val="bg1"/>
            </a:solidFill>
          </p:grpSpPr>
          <p:sp>
            <p:nvSpPr>
              <p:cNvPr id="39" name="Freeform 19"/>
              <p:cNvSpPr>
                <a:spLocks/>
              </p:cNvSpPr>
              <p:nvPr/>
            </p:nvSpPr>
            <p:spPr bwMode="auto">
              <a:xfrm>
                <a:off x="3182" y="361"/>
                <a:ext cx="190" cy="218"/>
              </a:xfrm>
              <a:custGeom>
                <a:avLst/>
                <a:gdLst>
                  <a:gd name="T0" fmla="*/ 2608 w 2663"/>
                  <a:gd name="T1" fmla="*/ 2 h 3050"/>
                  <a:gd name="T2" fmla="*/ 2645 w 2663"/>
                  <a:gd name="T3" fmla="*/ 29 h 3050"/>
                  <a:gd name="T4" fmla="*/ 2663 w 2663"/>
                  <a:gd name="T5" fmla="*/ 106 h 3050"/>
                  <a:gd name="T6" fmla="*/ 2651 w 2663"/>
                  <a:gd name="T7" fmla="*/ 2538 h 3050"/>
                  <a:gd name="T8" fmla="*/ 2589 w 2663"/>
                  <a:gd name="T9" fmla="*/ 2578 h 3050"/>
                  <a:gd name="T10" fmla="*/ 2505 w 2663"/>
                  <a:gd name="T11" fmla="*/ 2523 h 3050"/>
                  <a:gd name="T12" fmla="*/ 2476 w 2663"/>
                  <a:gd name="T13" fmla="*/ 2490 h 3050"/>
                  <a:gd name="T14" fmla="*/ 2388 w 2663"/>
                  <a:gd name="T15" fmla="*/ 2404 h 3050"/>
                  <a:gd name="T16" fmla="*/ 2235 w 2663"/>
                  <a:gd name="T17" fmla="*/ 2281 h 3050"/>
                  <a:gd name="T18" fmla="*/ 2016 w 2663"/>
                  <a:gd name="T19" fmla="*/ 2141 h 3050"/>
                  <a:gd name="T20" fmla="*/ 1723 w 2663"/>
                  <a:gd name="T21" fmla="*/ 2000 h 3050"/>
                  <a:gd name="T22" fmla="*/ 1392 w 2663"/>
                  <a:gd name="T23" fmla="*/ 1885 h 3050"/>
                  <a:gd name="T24" fmla="*/ 1235 w 2663"/>
                  <a:gd name="T25" fmla="*/ 1852 h 3050"/>
                  <a:gd name="T26" fmla="*/ 1192 w 2663"/>
                  <a:gd name="T27" fmla="*/ 1883 h 3050"/>
                  <a:gd name="T28" fmla="*/ 1115 w 2663"/>
                  <a:gd name="T29" fmla="*/ 1930 h 3050"/>
                  <a:gd name="T30" fmla="*/ 1033 w 2663"/>
                  <a:gd name="T31" fmla="*/ 1938 h 3050"/>
                  <a:gd name="T32" fmla="*/ 1029 w 2663"/>
                  <a:gd name="T33" fmla="*/ 1959 h 3050"/>
                  <a:gd name="T34" fmla="*/ 1233 w 2663"/>
                  <a:gd name="T35" fmla="*/ 2924 h 3050"/>
                  <a:gd name="T36" fmla="*/ 1183 w 2663"/>
                  <a:gd name="T37" fmla="*/ 3015 h 3050"/>
                  <a:gd name="T38" fmla="*/ 1082 w 2663"/>
                  <a:gd name="T39" fmla="*/ 3050 h 3050"/>
                  <a:gd name="T40" fmla="*/ 756 w 2663"/>
                  <a:gd name="T41" fmla="*/ 3028 h 3050"/>
                  <a:gd name="T42" fmla="*/ 666 w 2663"/>
                  <a:gd name="T43" fmla="*/ 2945 h 3050"/>
                  <a:gd name="T44" fmla="*/ 437 w 2663"/>
                  <a:gd name="T45" fmla="*/ 1956 h 3050"/>
                  <a:gd name="T46" fmla="*/ 418 w 2663"/>
                  <a:gd name="T47" fmla="*/ 1934 h 3050"/>
                  <a:gd name="T48" fmla="*/ 298 w 2663"/>
                  <a:gd name="T49" fmla="*/ 1923 h 3050"/>
                  <a:gd name="T50" fmla="*/ 229 w 2663"/>
                  <a:gd name="T51" fmla="*/ 1852 h 3050"/>
                  <a:gd name="T52" fmla="*/ 217 w 2663"/>
                  <a:gd name="T53" fmla="*/ 1742 h 3050"/>
                  <a:gd name="T54" fmla="*/ 200 w 2663"/>
                  <a:gd name="T55" fmla="*/ 1722 h 3050"/>
                  <a:gd name="T56" fmla="*/ 172 w 2663"/>
                  <a:gd name="T57" fmla="*/ 1719 h 3050"/>
                  <a:gd name="T58" fmla="*/ 62 w 2663"/>
                  <a:gd name="T59" fmla="*/ 1671 h 3050"/>
                  <a:gd name="T60" fmla="*/ 3 w 2663"/>
                  <a:gd name="T61" fmla="*/ 1566 h 3050"/>
                  <a:gd name="T62" fmla="*/ 10 w 2663"/>
                  <a:gd name="T63" fmla="*/ 982 h 3050"/>
                  <a:gd name="T64" fmla="*/ 86 w 2663"/>
                  <a:gd name="T65" fmla="*/ 887 h 3050"/>
                  <a:gd name="T66" fmla="*/ 175 w 2663"/>
                  <a:gd name="T67" fmla="*/ 857 h 3050"/>
                  <a:gd name="T68" fmla="*/ 200 w 2663"/>
                  <a:gd name="T69" fmla="*/ 855 h 3050"/>
                  <a:gd name="T70" fmla="*/ 218 w 2663"/>
                  <a:gd name="T71" fmla="*/ 825 h 3050"/>
                  <a:gd name="T72" fmla="*/ 241 w 2663"/>
                  <a:gd name="T73" fmla="*/ 702 h 3050"/>
                  <a:gd name="T74" fmla="*/ 324 w 2663"/>
                  <a:gd name="T75" fmla="*/ 647 h 3050"/>
                  <a:gd name="T76" fmla="*/ 1147 w 2663"/>
                  <a:gd name="T77" fmla="*/ 657 h 3050"/>
                  <a:gd name="T78" fmla="*/ 1209 w 2663"/>
                  <a:gd name="T79" fmla="*/ 716 h 3050"/>
                  <a:gd name="T80" fmla="*/ 1242 w 2663"/>
                  <a:gd name="T81" fmla="*/ 724 h 3050"/>
                  <a:gd name="T82" fmla="*/ 1409 w 2663"/>
                  <a:gd name="T83" fmla="*/ 688 h 3050"/>
                  <a:gd name="T84" fmla="*/ 1723 w 2663"/>
                  <a:gd name="T85" fmla="*/ 578 h 3050"/>
                  <a:gd name="T86" fmla="*/ 2016 w 2663"/>
                  <a:gd name="T87" fmla="*/ 436 h 3050"/>
                  <a:gd name="T88" fmla="*/ 2237 w 2663"/>
                  <a:gd name="T89" fmla="*/ 296 h 3050"/>
                  <a:gd name="T90" fmla="*/ 2388 w 2663"/>
                  <a:gd name="T91" fmla="*/ 175 h 3050"/>
                  <a:gd name="T92" fmla="*/ 2476 w 2663"/>
                  <a:gd name="T93" fmla="*/ 87 h 3050"/>
                  <a:gd name="T94" fmla="*/ 2505 w 2663"/>
                  <a:gd name="T95" fmla="*/ 54 h 3050"/>
                  <a:gd name="T96" fmla="*/ 2589 w 2663"/>
                  <a:gd name="T97" fmla="*/ 0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63" h="3050">
                    <a:moveTo>
                      <a:pt x="2589" y="0"/>
                    </a:moveTo>
                    <a:lnTo>
                      <a:pt x="2593" y="0"/>
                    </a:lnTo>
                    <a:lnTo>
                      <a:pt x="2601" y="1"/>
                    </a:lnTo>
                    <a:lnTo>
                      <a:pt x="2608" y="2"/>
                    </a:lnTo>
                    <a:lnTo>
                      <a:pt x="2617" y="6"/>
                    </a:lnTo>
                    <a:lnTo>
                      <a:pt x="2627" y="12"/>
                    </a:lnTo>
                    <a:lnTo>
                      <a:pt x="2635" y="19"/>
                    </a:lnTo>
                    <a:lnTo>
                      <a:pt x="2645" y="29"/>
                    </a:lnTo>
                    <a:lnTo>
                      <a:pt x="2652" y="43"/>
                    </a:lnTo>
                    <a:lnTo>
                      <a:pt x="2658" y="60"/>
                    </a:lnTo>
                    <a:lnTo>
                      <a:pt x="2662" y="81"/>
                    </a:lnTo>
                    <a:lnTo>
                      <a:pt x="2663" y="106"/>
                    </a:lnTo>
                    <a:lnTo>
                      <a:pt x="2663" y="2471"/>
                    </a:lnTo>
                    <a:lnTo>
                      <a:pt x="2662" y="2496"/>
                    </a:lnTo>
                    <a:lnTo>
                      <a:pt x="2658" y="2518"/>
                    </a:lnTo>
                    <a:lnTo>
                      <a:pt x="2651" y="2538"/>
                    </a:lnTo>
                    <a:lnTo>
                      <a:pt x="2639" y="2554"/>
                    </a:lnTo>
                    <a:lnTo>
                      <a:pt x="2625" y="2567"/>
                    </a:lnTo>
                    <a:lnTo>
                      <a:pt x="2608" y="2575"/>
                    </a:lnTo>
                    <a:lnTo>
                      <a:pt x="2589" y="2578"/>
                    </a:lnTo>
                    <a:lnTo>
                      <a:pt x="2567" y="2574"/>
                    </a:lnTo>
                    <a:lnTo>
                      <a:pt x="2546" y="2564"/>
                    </a:lnTo>
                    <a:lnTo>
                      <a:pt x="2526" y="2547"/>
                    </a:lnTo>
                    <a:lnTo>
                      <a:pt x="2505" y="2523"/>
                    </a:lnTo>
                    <a:lnTo>
                      <a:pt x="2503" y="2521"/>
                    </a:lnTo>
                    <a:lnTo>
                      <a:pt x="2497" y="2514"/>
                    </a:lnTo>
                    <a:lnTo>
                      <a:pt x="2488" y="2503"/>
                    </a:lnTo>
                    <a:lnTo>
                      <a:pt x="2476" y="2490"/>
                    </a:lnTo>
                    <a:lnTo>
                      <a:pt x="2459" y="2472"/>
                    </a:lnTo>
                    <a:lnTo>
                      <a:pt x="2439" y="2451"/>
                    </a:lnTo>
                    <a:lnTo>
                      <a:pt x="2415" y="2428"/>
                    </a:lnTo>
                    <a:lnTo>
                      <a:pt x="2388" y="2404"/>
                    </a:lnTo>
                    <a:lnTo>
                      <a:pt x="2355" y="2376"/>
                    </a:lnTo>
                    <a:lnTo>
                      <a:pt x="2320" y="2345"/>
                    </a:lnTo>
                    <a:lnTo>
                      <a:pt x="2280" y="2314"/>
                    </a:lnTo>
                    <a:lnTo>
                      <a:pt x="2235" y="2281"/>
                    </a:lnTo>
                    <a:lnTo>
                      <a:pt x="2187" y="2248"/>
                    </a:lnTo>
                    <a:lnTo>
                      <a:pt x="2135" y="2212"/>
                    </a:lnTo>
                    <a:lnTo>
                      <a:pt x="2078" y="2177"/>
                    </a:lnTo>
                    <a:lnTo>
                      <a:pt x="2016" y="2141"/>
                    </a:lnTo>
                    <a:lnTo>
                      <a:pt x="1950" y="2105"/>
                    </a:lnTo>
                    <a:lnTo>
                      <a:pt x="1879" y="2069"/>
                    </a:lnTo>
                    <a:lnTo>
                      <a:pt x="1803" y="2034"/>
                    </a:lnTo>
                    <a:lnTo>
                      <a:pt x="1723" y="2000"/>
                    </a:lnTo>
                    <a:lnTo>
                      <a:pt x="1637" y="1965"/>
                    </a:lnTo>
                    <a:lnTo>
                      <a:pt x="1548" y="1933"/>
                    </a:lnTo>
                    <a:lnTo>
                      <a:pt x="1452" y="1902"/>
                    </a:lnTo>
                    <a:lnTo>
                      <a:pt x="1392" y="1885"/>
                    </a:lnTo>
                    <a:lnTo>
                      <a:pt x="1325" y="1869"/>
                    </a:lnTo>
                    <a:lnTo>
                      <a:pt x="1253" y="1854"/>
                    </a:lnTo>
                    <a:lnTo>
                      <a:pt x="1245" y="1852"/>
                    </a:lnTo>
                    <a:lnTo>
                      <a:pt x="1235" y="1852"/>
                    </a:lnTo>
                    <a:lnTo>
                      <a:pt x="1224" y="1853"/>
                    </a:lnTo>
                    <a:lnTo>
                      <a:pt x="1214" y="1857"/>
                    </a:lnTo>
                    <a:lnTo>
                      <a:pt x="1206" y="1866"/>
                    </a:lnTo>
                    <a:lnTo>
                      <a:pt x="1192" y="1883"/>
                    </a:lnTo>
                    <a:lnTo>
                      <a:pt x="1175" y="1900"/>
                    </a:lnTo>
                    <a:lnTo>
                      <a:pt x="1157" y="1913"/>
                    </a:lnTo>
                    <a:lnTo>
                      <a:pt x="1137" y="1924"/>
                    </a:lnTo>
                    <a:lnTo>
                      <a:pt x="1115" y="1930"/>
                    </a:lnTo>
                    <a:lnTo>
                      <a:pt x="1091" y="1933"/>
                    </a:lnTo>
                    <a:lnTo>
                      <a:pt x="1050" y="1933"/>
                    </a:lnTo>
                    <a:lnTo>
                      <a:pt x="1039" y="1934"/>
                    </a:lnTo>
                    <a:lnTo>
                      <a:pt x="1033" y="1938"/>
                    </a:lnTo>
                    <a:lnTo>
                      <a:pt x="1030" y="1943"/>
                    </a:lnTo>
                    <a:lnTo>
                      <a:pt x="1028" y="1950"/>
                    </a:lnTo>
                    <a:lnTo>
                      <a:pt x="1028" y="1955"/>
                    </a:lnTo>
                    <a:lnTo>
                      <a:pt x="1029" y="1959"/>
                    </a:lnTo>
                    <a:lnTo>
                      <a:pt x="1029" y="1961"/>
                    </a:lnTo>
                    <a:lnTo>
                      <a:pt x="1229" y="2869"/>
                    </a:lnTo>
                    <a:lnTo>
                      <a:pt x="1234" y="2897"/>
                    </a:lnTo>
                    <a:lnTo>
                      <a:pt x="1233" y="2924"/>
                    </a:lnTo>
                    <a:lnTo>
                      <a:pt x="1226" y="2950"/>
                    </a:lnTo>
                    <a:lnTo>
                      <a:pt x="1216" y="2974"/>
                    </a:lnTo>
                    <a:lnTo>
                      <a:pt x="1202" y="2996"/>
                    </a:lnTo>
                    <a:lnTo>
                      <a:pt x="1183" y="3015"/>
                    </a:lnTo>
                    <a:lnTo>
                      <a:pt x="1162" y="3030"/>
                    </a:lnTo>
                    <a:lnTo>
                      <a:pt x="1138" y="3041"/>
                    </a:lnTo>
                    <a:lnTo>
                      <a:pt x="1110" y="3047"/>
                    </a:lnTo>
                    <a:lnTo>
                      <a:pt x="1082" y="3050"/>
                    </a:lnTo>
                    <a:lnTo>
                      <a:pt x="846" y="3050"/>
                    </a:lnTo>
                    <a:lnTo>
                      <a:pt x="815" y="3047"/>
                    </a:lnTo>
                    <a:lnTo>
                      <a:pt x="785" y="3040"/>
                    </a:lnTo>
                    <a:lnTo>
                      <a:pt x="756" y="3028"/>
                    </a:lnTo>
                    <a:lnTo>
                      <a:pt x="730" y="3012"/>
                    </a:lnTo>
                    <a:lnTo>
                      <a:pt x="704" y="2992"/>
                    </a:lnTo>
                    <a:lnTo>
                      <a:pt x="684" y="2970"/>
                    </a:lnTo>
                    <a:lnTo>
                      <a:pt x="666" y="2945"/>
                    </a:lnTo>
                    <a:lnTo>
                      <a:pt x="652" y="2917"/>
                    </a:lnTo>
                    <a:lnTo>
                      <a:pt x="643" y="2888"/>
                    </a:lnTo>
                    <a:lnTo>
                      <a:pt x="437" y="1958"/>
                    </a:lnTo>
                    <a:lnTo>
                      <a:pt x="437" y="1956"/>
                    </a:lnTo>
                    <a:lnTo>
                      <a:pt x="435" y="1952"/>
                    </a:lnTo>
                    <a:lnTo>
                      <a:pt x="432" y="1946"/>
                    </a:lnTo>
                    <a:lnTo>
                      <a:pt x="427" y="1939"/>
                    </a:lnTo>
                    <a:lnTo>
                      <a:pt x="418" y="1934"/>
                    </a:lnTo>
                    <a:lnTo>
                      <a:pt x="407" y="1933"/>
                    </a:lnTo>
                    <a:lnTo>
                      <a:pt x="351" y="1933"/>
                    </a:lnTo>
                    <a:lnTo>
                      <a:pt x="324" y="1930"/>
                    </a:lnTo>
                    <a:lnTo>
                      <a:pt x="298" y="1923"/>
                    </a:lnTo>
                    <a:lnTo>
                      <a:pt x="277" y="1910"/>
                    </a:lnTo>
                    <a:lnTo>
                      <a:pt x="257" y="1895"/>
                    </a:lnTo>
                    <a:lnTo>
                      <a:pt x="241" y="1875"/>
                    </a:lnTo>
                    <a:lnTo>
                      <a:pt x="229" y="1852"/>
                    </a:lnTo>
                    <a:lnTo>
                      <a:pt x="221" y="1828"/>
                    </a:lnTo>
                    <a:lnTo>
                      <a:pt x="218" y="1801"/>
                    </a:lnTo>
                    <a:lnTo>
                      <a:pt x="218" y="1753"/>
                    </a:lnTo>
                    <a:lnTo>
                      <a:pt x="217" y="1742"/>
                    </a:lnTo>
                    <a:lnTo>
                      <a:pt x="214" y="1734"/>
                    </a:lnTo>
                    <a:lnTo>
                      <a:pt x="210" y="1727"/>
                    </a:lnTo>
                    <a:lnTo>
                      <a:pt x="206" y="1724"/>
                    </a:lnTo>
                    <a:lnTo>
                      <a:pt x="200" y="1722"/>
                    </a:lnTo>
                    <a:lnTo>
                      <a:pt x="197" y="1721"/>
                    </a:lnTo>
                    <a:lnTo>
                      <a:pt x="185" y="1720"/>
                    </a:lnTo>
                    <a:lnTo>
                      <a:pt x="176" y="1720"/>
                    </a:lnTo>
                    <a:lnTo>
                      <a:pt x="172" y="1719"/>
                    </a:lnTo>
                    <a:lnTo>
                      <a:pt x="142" y="1715"/>
                    </a:lnTo>
                    <a:lnTo>
                      <a:pt x="113" y="1705"/>
                    </a:lnTo>
                    <a:lnTo>
                      <a:pt x="86" y="1690"/>
                    </a:lnTo>
                    <a:lnTo>
                      <a:pt x="62" y="1671"/>
                    </a:lnTo>
                    <a:lnTo>
                      <a:pt x="41" y="1648"/>
                    </a:lnTo>
                    <a:lnTo>
                      <a:pt x="24" y="1624"/>
                    </a:lnTo>
                    <a:lnTo>
                      <a:pt x="10" y="1596"/>
                    </a:lnTo>
                    <a:lnTo>
                      <a:pt x="3" y="1566"/>
                    </a:lnTo>
                    <a:lnTo>
                      <a:pt x="0" y="1535"/>
                    </a:lnTo>
                    <a:lnTo>
                      <a:pt x="0" y="1042"/>
                    </a:lnTo>
                    <a:lnTo>
                      <a:pt x="3" y="1011"/>
                    </a:lnTo>
                    <a:lnTo>
                      <a:pt x="10" y="982"/>
                    </a:lnTo>
                    <a:lnTo>
                      <a:pt x="24" y="954"/>
                    </a:lnTo>
                    <a:lnTo>
                      <a:pt x="41" y="929"/>
                    </a:lnTo>
                    <a:lnTo>
                      <a:pt x="62" y="906"/>
                    </a:lnTo>
                    <a:lnTo>
                      <a:pt x="86" y="887"/>
                    </a:lnTo>
                    <a:lnTo>
                      <a:pt x="113" y="873"/>
                    </a:lnTo>
                    <a:lnTo>
                      <a:pt x="142" y="862"/>
                    </a:lnTo>
                    <a:lnTo>
                      <a:pt x="172" y="858"/>
                    </a:lnTo>
                    <a:lnTo>
                      <a:pt x="175" y="857"/>
                    </a:lnTo>
                    <a:lnTo>
                      <a:pt x="181" y="857"/>
                    </a:lnTo>
                    <a:lnTo>
                      <a:pt x="190" y="856"/>
                    </a:lnTo>
                    <a:lnTo>
                      <a:pt x="194" y="856"/>
                    </a:lnTo>
                    <a:lnTo>
                      <a:pt x="200" y="855"/>
                    </a:lnTo>
                    <a:lnTo>
                      <a:pt x="207" y="852"/>
                    </a:lnTo>
                    <a:lnTo>
                      <a:pt x="213" y="846"/>
                    </a:lnTo>
                    <a:lnTo>
                      <a:pt x="216" y="837"/>
                    </a:lnTo>
                    <a:lnTo>
                      <a:pt x="218" y="825"/>
                    </a:lnTo>
                    <a:lnTo>
                      <a:pt x="218" y="776"/>
                    </a:lnTo>
                    <a:lnTo>
                      <a:pt x="221" y="750"/>
                    </a:lnTo>
                    <a:lnTo>
                      <a:pt x="229" y="725"/>
                    </a:lnTo>
                    <a:lnTo>
                      <a:pt x="241" y="702"/>
                    </a:lnTo>
                    <a:lnTo>
                      <a:pt x="257" y="684"/>
                    </a:lnTo>
                    <a:lnTo>
                      <a:pt x="277" y="667"/>
                    </a:lnTo>
                    <a:lnTo>
                      <a:pt x="298" y="655"/>
                    </a:lnTo>
                    <a:lnTo>
                      <a:pt x="324" y="647"/>
                    </a:lnTo>
                    <a:lnTo>
                      <a:pt x="351" y="644"/>
                    </a:lnTo>
                    <a:lnTo>
                      <a:pt x="1091" y="644"/>
                    </a:lnTo>
                    <a:lnTo>
                      <a:pt x="1120" y="648"/>
                    </a:lnTo>
                    <a:lnTo>
                      <a:pt x="1147" y="657"/>
                    </a:lnTo>
                    <a:lnTo>
                      <a:pt x="1170" y="671"/>
                    </a:lnTo>
                    <a:lnTo>
                      <a:pt x="1191" y="690"/>
                    </a:lnTo>
                    <a:lnTo>
                      <a:pt x="1206" y="713"/>
                    </a:lnTo>
                    <a:lnTo>
                      <a:pt x="1209" y="716"/>
                    </a:lnTo>
                    <a:lnTo>
                      <a:pt x="1213" y="719"/>
                    </a:lnTo>
                    <a:lnTo>
                      <a:pt x="1219" y="722"/>
                    </a:lnTo>
                    <a:lnTo>
                      <a:pt x="1228" y="723"/>
                    </a:lnTo>
                    <a:lnTo>
                      <a:pt x="1242" y="724"/>
                    </a:lnTo>
                    <a:lnTo>
                      <a:pt x="1260" y="722"/>
                    </a:lnTo>
                    <a:lnTo>
                      <a:pt x="1313" y="714"/>
                    </a:lnTo>
                    <a:lnTo>
                      <a:pt x="1363" y="701"/>
                    </a:lnTo>
                    <a:lnTo>
                      <a:pt x="1409" y="688"/>
                    </a:lnTo>
                    <a:lnTo>
                      <a:pt x="1452" y="675"/>
                    </a:lnTo>
                    <a:lnTo>
                      <a:pt x="1548" y="644"/>
                    </a:lnTo>
                    <a:lnTo>
                      <a:pt x="1637" y="612"/>
                    </a:lnTo>
                    <a:lnTo>
                      <a:pt x="1723" y="578"/>
                    </a:lnTo>
                    <a:lnTo>
                      <a:pt x="1803" y="543"/>
                    </a:lnTo>
                    <a:lnTo>
                      <a:pt x="1879" y="508"/>
                    </a:lnTo>
                    <a:lnTo>
                      <a:pt x="1950" y="473"/>
                    </a:lnTo>
                    <a:lnTo>
                      <a:pt x="2016" y="436"/>
                    </a:lnTo>
                    <a:lnTo>
                      <a:pt x="2078" y="401"/>
                    </a:lnTo>
                    <a:lnTo>
                      <a:pt x="2135" y="365"/>
                    </a:lnTo>
                    <a:lnTo>
                      <a:pt x="2187" y="330"/>
                    </a:lnTo>
                    <a:lnTo>
                      <a:pt x="2237" y="296"/>
                    </a:lnTo>
                    <a:lnTo>
                      <a:pt x="2280" y="263"/>
                    </a:lnTo>
                    <a:lnTo>
                      <a:pt x="2320" y="232"/>
                    </a:lnTo>
                    <a:lnTo>
                      <a:pt x="2355" y="202"/>
                    </a:lnTo>
                    <a:lnTo>
                      <a:pt x="2388" y="175"/>
                    </a:lnTo>
                    <a:lnTo>
                      <a:pt x="2415" y="149"/>
                    </a:lnTo>
                    <a:lnTo>
                      <a:pt x="2439" y="126"/>
                    </a:lnTo>
                    <a:lnTo>
                      <a:pt x="2460" y="105"/>
                    </a:lnTo>
                    <a:lnTo>
                      <a:pt x="2476" y="87"/>
                    </a:lnTo>
                    <a:lnTo>
                      <a:pt x="2488" y="74"/>
                    </a:lnTo>
                    <a:lnTo>
                      <a:pt x="2497" y="64"/>
                    </a:lnTo>
                    <a:lnTo>
                      <a:pt x="2503" y="56"/>
                    </a:lnTo>
                    <a:lnTo>
                      <a:pt x="2505" y="54"/>
                    </a:lnTo>
                    <a:lnTo>
                      <a:pt x="2526" y="30"/>
                    </a:lnTo>
                    <a:lnTo>
                      <a:pt x="2546" y="14"/>
                    </a:lnTo>
                    <a:lnTo>
                      <a:pt x="2567" y="3"/>
                    </a:lnTo>
                    <a:lnTo>
                      <a:pt x="258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40" name="Freeform 20"/>
              <p:cNvSpPr>
                <a:spLocks/>
              </p:cNvSpPr>
              <p:nvPr/>
            </p:nvSpPr>
            <p:spPr bwMode="auto">
              <a:xfrm>
                <a:off x="3401" y="404"/>
                <a:ext cx="26" cy="104"/>
              </a:xfrm>
              <a:custGeom>
                <a:avLst/>
                <a:gdLst>
                  <a:gd name="T0" fmla="*/ 117 w 374"/>
                  <a:gd name="T1" fmla="*/ 3 h 1458"/>
                  <a:gd name="T2" fmla="*/ 150 w 374"/>
                  <a:gd name="T3" fmla="*/ 23 h 1458"/>
                  <a:gd name="T4" fmla="*/ 208 w 374"/>
                  <a:gd name="T5" fmla="*/ 105 h 1458"/>
                  <a:gd name="T6" fmla="*/ 280 w 374"/>
                  <a:gd name="T7" fmla="*/ 248 h 1458"/>
                  <a:gd name="T8" fmla="*/ 332 w 374"/>
                  <a:gd name="T9" fmla="*/ 401 h 1458"/>
                  <a:gd name="T10" fmla="*/ 363 w 374"/>
                  <a:gd name="T11" fmla="*/ 561 h 1458"/>
                  <a:gd name="T12" fmla="*/ 374 w 374"/>
                  <a:gd name="T13" fmla="*/ 726 h 1458"/>
                  <a:gd name="T14" fmla="*/ 363 w 374"/>
                  <a:gd name="T15" fmla="*/ 894 h 1458"/>
                  <a:gd name="T16" fmla="*/ 331 w 374"/>
                  <a:gd name="T17" fmla="*/ 1055 h 1458"/>
                  <a:gd name="T18" fmla="*/ 278 w 374"/>
                  <a:gd name="T19" fmla="*/ 1209 h 1458"/>
                  <a:gd name="T20" fmla="*/ 205 w 374"/>
                  <a:gd name="T21" fmla="*/ 1353 h 1458"/>
                  <a:gd name="T22" fmla="*/ 145 w 374"/>
                  <a:gd name="T23" fmla="*/ 1437 h 1458"/>
                  <a:gd name="T24" fmla="*/ 109 w 374"/>
                  <a:gd name="T25" fmla="*/ 1456 h 1458"/>
                  <a:gd name="T26" fmla="*/ 70 w 374"/>
                  <a:gd name="T27" fmla="*/ 1456 h 1458"/>
                  <a:gd name="T28" fmla="*/ 38 w 374"/>
                  <a:gd name="T29" fmla="*/ 1443 h 1458"/>
                  <a:gd name="T30" fmla="*/ 10 w 374"/>
                  <a:gd name="T31" fmla="*/ 1413 h 1458"/>
                  <a:gd name="T32" fmla="*/ 0 w 374"/>
                  <a:gd name="T33" fmla="*/ 1376 h 1458"/>
                  <a:gd name="T34" fmla="*/ 6 w 374"/>
                  <a:gd name="T35" fmla="*/ 1338 h 1458"/>
                  <a:gd name="T36" fmla="*/ 53 w 374"/>
                  <a:gd name="T37" fmla="*/ 1263 h 1458"/>
                  <a:gd name="T38" fmla="*/ 115 w 374"/>
                  <a:gd name="T39" fmla="*/ 1141 h 1458"/>
                  <a:gd name="T40" fmla="*/ 161 w 374"/>
                  <a:gd name="T41" fmla="*/ 1008 h 1458"/>
                  <a:gd name="T42" fmla="*/ 189 w 374"/>
                  <a:gd name="T43" fmla="*/ 869 h 1458"/>
                  <a:gd name="T44" fmla="*/ 198 w 374"/>
                  <a:gd name="T45" fmla="*/ 726 h 1458"/>
                  <a:gd name="T46" fmla="*/ 189 w 374"/>
                  <a:gd name="T47" fmla="*/ 584 h 1458"/>
                  <a:gd name="T48" fmla="*/ 162 w 374"/>
                  <a:gd name="T49" fmla="*/ 448 h 1458"/>
                  <a:gd name="T50" fmla="*/ 117 w 374"/>
                  <a:gd name="T51" fmla="*/ 317 h 1458"/>
                  <a:gd name="T52" fmla="*/ 56 w 374"/>
                  <a:gd name="T53" fmla="*/ 194 h 1458"/>
                  <a:gd name="T54" fmla="*/ 9 w 374"/>
                  <a:gd name="T55" fmla="*/ 120 h 1458"/>
                  <a:gd name="T56" fmla="*/ 4 w 374"/>
                  <a:gd name="T57" fmla="*/ 81 h 1458"/>
                  <a:gd name="T58" fmla="*/ 15 w 374"/>
                  <a:gd name="T59" fmla="*/ 45 h 1458"/>
                  <a:gd name="T60" fmla="*/ 42 w 374"/>
                  <a:gd name="T61" fmla="*/ 16 h 1458"/>
                  <a:gd name="T62" fmla="*/ 78 w 374"/>
                  <a:gd name="T63" fmla="*/ 1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1458">
                    <a:moveTo>
                      <a:pt x="98" y="0"/>
                    </a:moveTo>
                    <a:lnTo>
                      <a:pt x="117" y="3"/>
                    </a:lnTo>
                    <a:lnTo>
                      <a:pt x="135" y="12"/>
                    </a:lnTo>
                    <a:lnTo>
                      <a:pt x="150" y="23"/>
                    </a:lnTo>
                    <a:lnTo>
                      <a:pt x="164" y="38"/>
                    </a:lnTo>
                    <a:lnTo>
                      <a:pt x="208" y="105"/>
                    </a:lnTo>
                    <a:lnTo>
                      <a:pt x="246" y="176"/>
                    </a:lnTo>
                    <a:lnTo>
                      <a:pt x="280" y="248"/>
                    </a:lnTo>
                    <a:lnTo>
                      <a:pt x="308" y="323"/>
                    </a:lnTo>
                    <a:lnTo>
                      <a:pt x="332" y="401"/>
                    </a:lnTo>
                    <a:lnTo>
                      <a:pt x="350" y="480"/>
                    </a:lnTo>
                    <a:lnTo>
                      <a:pt x="363" y="561"/>
                    </a:lnTo>
                    <a:lnTo>
                      <a:pt x="372" y="643"/>
                    </a:lnTo>
                    <a:lnTo>
                      <a:pt x="374" y="726"/>
                    </a:lnTo>
                    <a:lnTo>
                      <a:pt x="372" y="811"/>
                    </a:lnTo>
                    <a:lnTo>
                      <a:pt x="363" y="894"/>
                    </a:lnTo>
                    <a:lnTo>
                      <a:pt x="350" y="975"/>
                    </a:lnTo>
                    <a:lnTo>
                      <a:pt x="331" y="1055"/>
                    </a:lnTo>
                    <a:lnTo>
                      <a:pt x="307" y="1133"/>
                    </a:lnTo>
                    <a:lnTo>
                      <a:pt x="278" y="1209"/>
                    </a:lnTo>
                    <a:lnTo>
                      <a:pt x="243" y="1282"/>
                    </a:lnTo>
                    <a:lnTo>
                      <a:pt x="205" y="1353"/>
                    </a:lnTo>
                    <a:lnTo>
                      <a:pt x="160" y="1421"/>
                    </a:lnTo>
                    <a:lnTo>
                      <a:pt x="145" y="1437"/>
                    </a:lnTo>
                    <a:lnTo>
                      <a:pt x="128" y="1449"/>
                    </a:lnTo>
                    <a:lnTo>
                      <a:pt x="109" y="1456"/>
                    </a:lnTo>
                    <a:lnTo>
                      <a:pt x="88" y="1458"/>
                    </a:lnTo>
                    <a:lnTo>
                      <a:pt x="70" y="1456"/>
                    </a:lnTo>
                    <a:lnTo>
                      <a:pt x="53" y="1451"/>
                    </a:lnTo>
                    <a:lnTo>
                      <a:pt x="38" y="1443"/>
                    </a:lnTo>
                    <a:lnTo>
                      <a:pt x="22" y="1429"/>
                    </a:lnTo>
                    <a:lnTo>
                      <a:pt x="10" y="1413"/>
                    </a:lnTo>
                    <a:lnTo>
                      <a:pt x="3" y="1395"/>
                    </a:lnTo>
                    <a:lnTo>
                      <a:pt x="0" y="1376"/>
                    </a:lnTo>
                    <a:lnTo>
                      <a:pt x="1" y="1358"/>
                    </a:lnTo>
                    <a:lnTo>
                      <a:pt x="6" y="1338"/>
                    </a:lnTo>
                    <a:lnTo>
                      <a:pt x="16" y="1320"/>
                    </a:lnTo>
                    <a:lnTo>
                      <a:pt x="53" y="1263"/>
                    </a:lnTo>
                    <a:lnTo>
                      <a:pt x="86" y="1203"/>
                    </a:lnTo>
                    <a:lnTo>
                      <a:pt x="115" y="1141"/>
                    </a:lnTo>
                    <a:lnTo>
                      <a:pt x="140" y="1075"/>
                    </a:lnTo>
                    <a:lnTo>
                      <a:pt x="161" y="1008"/>
                    </a:lnTo>
                    <a:lnTo>
                      <a:pt x="176" y="939"/>
                    </a:lnTo>
                    <a:lnTo>
                      <a:pt x="189" y="869"/>
                    </a:lnTo>
                    <a:lnTo>
                      <a:pt x="195" y="798"/>
                    </a:lnTo>
                    <a:lnTo>
                      <a:pt x="198" y="726"/>
                    </a:lnTo>
                    <a:lnTo>
                      <a:pt x="195" y="654"/>
                    </a:lnTo>
                    <a:lnTo>
                      <a:pt x="189" y="584"/>
                    </a:lnTo>
                    <a:lnTo>
                      <a:pt x="177" y="515"/>
                    </a:lnTo>
                    <a:lnTo>
                      <a:pt x="162" y="448"/>
                    </a:lnTo>
                    <a:lnTo>
                      <a:pt x="142" y="381"/>
                    </a:lnTo>
                    <a:lnTo>
                      <a:pt x="117" y="317"/>
                    </a:lnTo>
                    <a:lnTo>
                      <a:pt x="89" y="255"/>
                    </a:lnTo>
                    <a:lnTo>
                      <a:pt x="56" y="194"/>
                    </a:lnTo>
                    <a:lnTo>
                      <a:pt x="19" y="137"/>
                    </a:lnTo>
                    <a:lnTo>
                      <a:pt x="9" y="120"/>
                    </a:lnTo>
                    <a:lnTo>
                      <a:pt x="4" y="101"/>
                    </a:lnTo>
                    <a:lnTo>
                      <a:pt x="4" y="81"/>
                    </a:lnTo>
                    <a:lnTo>
                      <a:pt x="7" y="62"/>
                    </a:lnTo>
                    <a:lnTo>
                      <a:pt x="15" y="45"/>
                    </a:lnTo>
                    <a:lnTo>
                      <a:pt x="26" y="29"/>
                    </a:lnTo>
                    <a:lnTo>
                      <a:pt x="42" y="16"/>
                    </a:lnTo>
                    <a:lnTo>
                      <a:pt x="60" y="6"/>
                    </a:lnTo>
                    <a:lnTo>
                      <a:pt x="78" y="1"/>
                    </a:lnTo>
                    <a:lnTo>
                      <a:pt x="98"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41" name="Freeform 21"/>
              <p:cNvSpPr>
                <a:spLocks/>
              </p:cNvSpPr>
              <p:nvPr/>
            </p:nvSpPr>
            <p:spPr bwMode="auto">
              <a:xfrm>
                <a:off x="3380" y="421"/>
                <a:ext cx="21" cy="69"/>
              </a:xfrm>
              <a:custGeom>
                <a:avLst/>
                <a:gdLst>
                  <a:gd name="T0" fmla="*/ 97 w 297"/>
                  <a:gd name="T1" fmla="*/ 0 h 964"/>
                  <a:gd name="T2" fmla="*/ 116 w 297"/>
                  <a:gd name="T3" fmla="*/ 5 h 964"/>
                  <a:gd name="T4" fmla="*/ 134 w 297"/>
                  <a:gd name="T5" fmla="*/ 12 h 964"/>
                  <a:gd name="T6" fmla="*/ 149 w 297"/>
                  <a:gd name="T7" fmla="*/ 23 h 964"/>
                  <a:gd name="T8" fmla="*/ 163 w 297"/>
                  <a:gd name="T9" fmla="*/ 39 h 964"/>
                  <a:gd name="T10" fmla="*/ 198 w 297"/>
                  <a:gd name="T11" fmla="*/ 95 h 964"/>
                  <a:gd name="T12" fmla="*/ 229 w 297"/>
                  <a:gd name="T13" fmla="*/ 153 h 964"/>
                  <a:gd name="T14" fmla="*/ 253 w 297"/>
                  <a:gd name="T15" fmla="*/ 215 h 964"/>
                  <a:gd name="T16" fmla="*/ 272 w 297"/>
                  <a:gd name="T17" fmla="*/ 279 h 964"/>
                  <a:gd name="T18" fmla="*/ 286 w 297"/>
                  <a:gd name="T19" fmla="*/ 344 h 964"/>
                  <a:gd name="T20" fmla="*/ 294 w 297"/>
                  <a:gd name="T21" fmla="*/ 412 h 964"/>
                  <a:gd name="T22" fmla="*/ 297 w 297"/>
                  <a:gd name="T23" fmla="*/ 480 h 964"/>
                  <a:gd name="T24" fmla="*/ 295 w 297"/>
                  <a:gd name="T25" fmla="*/ 541 h 964"/>
                  <a:gd name="T26" fmla="*/ 289 w 297"/>
                  <a:gd name="T27" fmla="*/ 602 h 964"/>
                  <a:gd name="T28" fmla="*/ 278 w 297"/>
                  <a:gd name="T29" fmla="*/ 660 h 964"/>
                  <a:gd name="T30" fmla="*/ 263 w 297"/>
                  <a:gd name="T31" fmla="*/ 717 h 964"/>
                  <a:gd name="T32" fmla="*/ 243 w 297"/>
                  <a:gd name="T33" fmla="*/ 772 h 964"/>
                  <a:gd name="T34" fmla="*/ 219 w 297"/>
                  <a:gd name="T35" fmla="*/ 826 h 964"/>
                  <a:gd name="T36" fmla="*/ 192 w 297"/>
                  <a:gd name="T37" fmla="*/ 877 h 964"/>
                  <a:gd name="T38" fmla="*/ 160 w 297"/>
                  <a:gd name="T39" fmla="*/ 927 h 964"/>
                  <a:gd name="T40" fmla="*/ 145 w 297"/>
                  <a:gd name="T41" fmla="*/ 942 h 964"/>
                  <a:gd name="T42" fmla="*/ 128 w 297"/>
                  <a:gd name="T43" fmla="*/ 954 h 964"/>
                  <a:gd name="T44" fmla="*/ 109 w 297"/>
                  <a:gd name="T45" fmla="*/ 961 h 964"/>
                  <a:gd name="T46" fmla="*/ 88 w 297"/>
                  <a:gd name="T47" fmla="*/ 964 h 964"/>
                  <a:gd name="T48" fmla="*/ 71 w 297"/>
                  <a:gd name="T49" fmla="*/ 962 h 964"/>
                  <a:gd name="T50" fmla="*/ 53 w 297"/>
                  <a:gd name="T51" fmla="*/ 957 h 964"/>
                  <a:gd name="T52" fmla="*/ 38 w 297"/>
                  <a:gd name="T53" fmla="*/ 948 h 964"/>
                  <a:gd name="T54" fmla="*/ 22 w 297"/>
                  <a:gd name="T55" fmla="*/ 935 h 964"/>
                  <a:gd name="T56" fmla="*/ 11 w 297"/>
                  <a:gd name="T57" fmla="*/ 918 h 964"/>
                  <a:gd name="T58" fmla="*/ 3 w 297"/>
                  <a:gd name="T59" fmla="*/ 901 h 964"/>
                  <a:gd name="T60" fmla="*/ 0 w 297"/>
                  <a:gd name="T61" fmla="*/ 882 h 964"/>
                  <a:gd name="T62" fmla="*/ 1 w 297"/>
                  <a:gd name="T63" fmla="*/ 862 h 964"/>
                  <a:gd name="T64" fmla="*/ 6 w 297"/>
                  <a:gd name="T65" fmla="*/ 844 h 964"/>
                  <a:gd name="T66" fmla="*/ 16 w 297"/>
                  <a:gd name="T67" fmla="*/ 826 h 964"/>
                  <a:gd name="T68" fmla="*/ 43 w 297"/>
                  <a:gd name="T69" fmla="*/ 782 h 964"/>
                  <a:gd name="T70" fmla="*/ 67 w 297"/>
                  <a:gd name="T71" fmla="*/ 737 h 964"/>
                  <a:gd name="T72" fmla="*/ 87 w 297"/>
                  <a:gd name="T73" fmla="*/ 689 h 964"/>
                  <a:gd name="T74" fmla="*/ 101 w 297"/>
                  <a:gd name="T75" fmla="*/ 639 h 964"/>
                  <a:gd name="T76" fmla="*/ 113 w 297"/>
                  <a:gd name="T77" fmla="*/ 587 h 964"/>
                  <a:gd name="T78" fmla="*/ 119 w 297"/>
                  <a:gd name="T79" fmla="*/ 534 h 964"/>
                  <a:gd name="T80" fmla="*/ 122 w 297"/>
                  <a:gd name="T81" fmla="*/ 480 h 964"/>
                  <a:gd name="T82" fmla="*/ 119 w 297"/>
                  <a:gd name="T83" fmla="*/ 427 h 964"/>
                  <a:gd name="T84" fmla="*/ 113 w 297"/>
                  <a:gd name="T85" fmla="*/ 374 h 964"/>
                  <a:gd name="T86" fmla="*/ 102 w 297"/>
                  <a:gd name="T87" fmla="*/ 323 h 964"/>
                  <a:gd name="T88" fmla="*/ 88 w 297"/>
                  <a:gd name="T89" fmla="*/ 275 h 964"/>
                  <a:gd name="T90" fmla="*/ 68 w 297"/>
                  <a:gd name="T91" fmla="*/ 227 h 964"/>
                  <a:gd name="T92" fmla="*/ 45 w 297"/>
                  <a:gd name="T93" fmla="*/ 181 h 964"/>
                  <a:gd name="T94" fmla="*/ 18 w 297"/>
                  <a:gd name="T95" fmla="*/ 137 h 964"/>
                  <a:gd name="T96" fmla="*/ 8 w 297"/>
                  <a:gd name="T97" fmla="*/ 120 h 964"/>
                  <a:gd name="T98" fmla="*/ 3 w 297"/>
                  <a:gd name="T99" fmla="*/ 101 h 964"/>
                  <a:gd name="T100" fmla="*/ 2 w 297"/>
                  <a:gd name="T101" fmla="*/ 81 h 964"/>
                  <a:gd name="T102" fmla="*/ 6 w 297"/>
                  <a:gd name="T103" fmla="*/ 63 h 964"/>
                  <a:gd name="T104" fmla="*/ 14 w 297"/>
                  <a:gd name="T105" fmla="*/ 45 h 964"/>
                  <a:gd name="T106" fmla="*/ 25 w 297"/>
                  <a:gd name="T107" fmla="*/ 29 h 964"/>
                  <a:gd name="T108" fmla="*/ 41 w 297"/>
                  <a:gd name="T109" fmla="*/ 16 h 964"/>
                  <a:gd name="T110" fmla="*/ 58 w 297"/>
                  <a:gd name="T111" fmla="*/ 7 h 964"/>
                  <a:gd name="T112" fmla="*/ 77 w 297"/>
                  <a:gd name="T113" fmla="*/ 1 h 964"/>
                  <a:gd name="T114" fmla="*/ 97 w 297"/>
                  <a:gd name="T115" fmla="*/ 0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7" h="964">
                    <a:moveTo>
                      <a:pt x="97" y="0"/>
                    </a:moveTo>
                    <a:lnTo>
                      <a:pt x="116" y="5"/>
                    </a:lnTo>
                    <a:lnTo>
                      <a:pt x="134" y="12"/>
                    </a:lnTo>
                    <a:lnTo>
                      <a:pt x="149" y="23"/>
                    </a:lnTo>
                    <a:lnTo>
                      <a:pt x="163" y="39"/>
                    </a:lnTo>
                    <a:lnTo>
                      <a:pt x="198" y="95"/>
                    </a:lnTo>
                    <a:lnTo>
                      <a:pt x="229" y="153"/>
                    </a:lnTo>
                    <a:lnTo>
                      <a:pt x="253" y="215"/>
                    </a:lnTo>
                    <a:lnTo>
                      <a:pt x="272" y="279"/>
                    </a:lnTo>
                    <a:lnTo>
                      <a:pt x="286" y="344"/>
                    </a:lnTo>
                    <a:lnTo>
                      <a:pt x="294" y="412"/>
                    </a:lnTo>
                    <a:lnTo>
                      <a:pt x="297" y="480"/>
                    </a:lnTo>
                    <a:lnTo>
                      <a:pt x="295" y="541"/>
                    </a:lnTo>
                    <a:lnTo>
                      <a:pt x="289" y="602"/>
                    </a:lnTo>
                    <a:lnTo>
                      <a:pt x="278" y="660"/>
                    </a:lnTo>
                    <a:lnTo>
                      <a:pt x="263" y="717"/>
                    </a:lnTo>
                    <a:lnTo>
                      <a:pt x="243" y="772"/>
                    </a:lnTo>
                    <a:lnTo>
                      <a:pt x="219" y="826"/>
                    </a:lnTo>
                    <a:lnTo>
                      <a:pt x="192" y="877"/>
                    </a:lnTo>
                    <a:lnTo>
                      <a:pt x="160" y="927"/>
                    </a:lnTo>
                    <a:lnTo>
                      <a:pt x="145" y="942"/>
                    </a:lnTo>
                    <a:lnTo>
                      <a:pt x="128" y="954"/>
                    </a:lnTo>
                    <a:lnTo>
                      <a:pt x="109" y="961"/>
                    </a:lnTo>
                    <a:lnTo>
                      <a:pt x="88" y="964"/>
                    </a:lnTo>
                    <a:lnTo>
                      <a:pt x="71" y="962"/>
                    </a:lnTo>
                    <a:lnTo>
                      <a:pt x="53" y="957"/>
                    </a:lnTo>
                    <a:lnTo>
                      <a:pt x="38" y="948"/>
                    </a:lnTo>
                    <a:lnTo>
                      <a:pt x="22" y="935"/>
                    </a:lnTo>
                    <a:lnTo>
                      <a:pt x="11" y="918"/>
                    </a:lnTo>
                    <a:lnTo>
                      <a:pt x="3" y="901"/>
                    </a:lnTo>
                    <a:lnTo>
                      <a:pt x="0" y="882"/>
                    </a:lnTo>
                    <a:lnTo>
                      <a:pt x="1" y="862"/>
                    </a:lnTo>
                    <a:lnTo>
                      <a:pt x="6" y="844"/>
                    </a:lnTo>
                    <a:lnTo>
                      <a:pt x="16" y="826"/>
                    </a:lnTo>
                    <a:lnTo>
                      <a:pt x="43" y="782"/>
                    </a:lnTo>
                    <a:lnTo>
                      <a:pt x="67" y="737"/>
                    </a:lnTo>
                    <a:lnTo>
                      <a:pt x="87" y="689"/>
                    </a:lnTo>
                    <a:lnTo>
                      <a:pt x="101" y="639"/>
                    </a:lnTo>
                    <a:lnTo>
                      <a:pt x="113" y="587"/>
                    </a:lnTo>
                    <a:lnTo>
                      <a:pt x="119" y="534"/>
                    </a:lnTo>
                    <a:lnTo>
                      <a:pt x="122" y="480"/>
                    </a:lnTo>
                    <a:lnTo>
                      <a:pt x="119" y="427"/>
                    </a:lnTo>
                    <a:lnTo>
                      <a:pt x="113" y="374"/>
                    </a:lnTo>
                    <a:lnTo>
                      <a:pt x="102" y="323"/>
                    </a:lnTo>
                    <a:lnTo>
                      <a:pt x="88" y="275"/>
                    </a:lnTo>
                    <a:lnTo>
                      <a:pt x="68" y="227"/>
                    </a:lnTo>
                    <a:lnTo>
                      <a:pt x="45" y="181"/>
                    </a:lnTo>
                    <a:lnTo>
                      <a:pt x="18" y="137"/>
                    </a:lnTo>
                    <a:lnTo>
                      <a:pt x="8" y="120"/>
                    </a:lnTo>
                    <a:lnTo>
                      <a:pt x="3" y="101"/>
                    </a:lnTo>
                    <a:lnTo>
                      <a:pt x="2" y="81"/>
                    </a:lnTo>
                    <a:lnTo>
                      <a:pt x="6" y="63"/>
                    </a:lnTo>
                    <a:lnTo>
                      <a:pt x="14" y="45"/>
                    </a:lnTo>
                    <a:lnTo>
                      <a:pt x="25" y="29"/>
                    </a:lnTo>
                    <a:lnTo>
                      <a:pt x="41" y="16"/>
                    </a:lnTo>
                    <a:lnTo>
                      <a:pt x="58" y="7"/>
                    </a:lnTo>
                    <a:lnTo>
                      <a:pt x="77" y="1"/>
                    </a:lnTo>
                    <a:lnTo>
                      <a:pt x="9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grpSp>
      <p:grpSp>
        <p:nvGrpSpPr>
          <p:cNvPr id="72" name="Group 71"/>
          <p:cNvGrpSpPr/>
          <p:nvPr/>
        </p:nvGrpSpPr>
        <p:grpSpPr>
          <a:xfrm>
            <a:off x="7434318" y="4333775"/>
            <a:ext cx="538613" cy="538614"/>
            <a:chOff x="7777910" y="4566061"/>
            <a:chExt cx="676893" cy="676894"/>
          </a:xfrm>
        </p:grpSpPr>
        <p:sp>
          <p:nvSpPr>
            <p:cNvPr id="6" name="Rounded Rectangle 5"/>
            <p:cNvSpPr/>
            <p:nvPr/>
          </p:nvSpPr>
          <p:spPr>
            <a:xfrm>
              <a:off x="7777910" y="4566061"/>
              <a:ext cx="676893" cy="67689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46" name="Freeform 26"/>
            <p:cNvSpPr>
              <a:spLocks noEditPoints="1"/>
            </p:cNvSpPr>
            <p:nvPr/>
          </p:nvSpPr>
          <p:spPr bwMode="auto">
            <a:xfrm>
              <a:off x="8006825" y="4743603"/>
              <a:ext cx="219062" cy="321809"/>
            </a:xfrm>
            <a:custGeom>
              <a:avLst/>
              <a:gdLst>
                <a:gd name="T0" fmla="*/ 762 w 2218"/>
                <a:gd name="T1" fmla="*/ 2604 h 3300"/>
                <a:gd name="T2" fmla="*/ 762 w 2218"/>
                <a:gd name="T3" fmla="*/ 2308 h 3300"/>
                <a:gd name="T4" fmla="*/ 1056 w 2218"/>
                <a:gd name="T5" fmla="*/ 1330 h 3300"/>
                <a:gd name="T6" fmla="*/ 756 w 2218"/>
                <a:gd name="T7" fmla="*/ 1252 h 3300"/>
                <a:gd name="T8" fmla="*/ 1350 w 2218"/>
                <a:gd name="T9" fmla="*/ 1329 h 3300"/>
                <a:gd name="T10" fmla="*/ 1291 w 2218"/>
                <a:gd name="T11" fmla="*/ 1300 h 3300"/>
                <a:gd name="T12" fmla="*/ 896 w 2218"/>
                <a:gd name="T13" fmla="*/ 248 h 3300"/>
                <a:gd name="T14" fmla="*/ 585 w 2218"/>
                <a:gd name="T15" fmla="*/ 392 h 3300"/>
                <a:gd name="T16" fmla="*/ 355 w 2218"/>
                <a:gd name="T17" fmla="*/ 641 h 3300"/>
                <a:gd name="T18" fmla="*/ 234 w 2218"/>
                <a:gd name="T19" fmla="*/ 964 h 3300"/>
                <a:gd name="T20" fmla="*/ 244 w 2218"/>
                <a:gd name="T21" fmla="*/ 1302 h 3300"/>
                <a:gd name="T22" fmla="*/ 373 w 2218"/>
                <a:gd name="T23" fmla="*/ 1598 h 3300"/>
                <a:gd name="T24" fmla="*/ 714 w 2218"/>
                <a:gd name="T25" fmla="*/ 2087 h 3300"/>
                <a:gd name="T26" fmla="*/ 573 w 2218"/>
                <a:gd name="T27" fmla="*/ 1118 h 3300"/>
                <a:gd name="T28" fmla="*/ 649 w 2218"/>
                <a:gd name="T29" fmla="*/ 1071 h 3300"/>
                <a:gd name="T30" fmla="*/ 723 w 2218"/>
                <a:gd name="T31" fmla="*/ 1118 h 3300"/>
                <a:gd name="T32" fmla="*/ 877 w 2218"/>
                <a:gd name="T33" fmla="*/ 1056 h 3300"/>
                <a:gd name="T34" fmla="*/ 1186 w 2218"/>
                <a:gd name="T35" fmla="*/ 1024 h 3300"/>
                <a:gd name="T36" fmla="*/ 1248 w 2218"/>
                <a:gd name="T37" fmla="*/ 1008 h 3300"/>
                <a:gd name="T38" fmla="*/ 1485 w 2218"/>
                <a:gd name="T39" fmla="*/ 1154 h 3300"/>
                <a:gd name="T40" fmla="*/ 1534 w 2218"/>
                <a:gd name="T41" fmla="*/ 1080 h 3300"/>
                <a:gd name="T42" fmla="*/ 1622 w 2218"/>
                <a:gd name="T43" fmla="*/ 1090 h 3300"/>
                <a:gd name="T44" fmla="*/ 1651 w 2218"/>
                <a:gd name="T45" fmla="*/ 1173 h 3300"/>
                <a:gd name="T46" fmla="*/ 1725 w 2218"/>
                <a:gd name="T47" fmla="*/ 1757 h 3300"/>
                <a:gd name="T48" fmla="*/ 1936 w 2218"/>
                <a:gd name="T49" fmla="*/ 1425 h 3300"/>
                <a:gd name="T50" fmla="*/ 1996 w 2218"/>
                <a:gd name="T51" fmla="*/ 1106 h 3300"/>
                <a:gd name="T52" fmla="*/ 1926 w 2218"/>
                <a:gd name="T53" fmla="*/ 763 h 3300"/>
                <a:gd name="T54" fmla="*/ 1736 w 2218"/>
                <a:gd name="T55" fmla="*/ 481 h 3300"/>
                <a:gd name="T56" fmla="*/ 1453 w 2218"/>
                <a:gd name="T57" fmla="*/ 291 h 3300"/>
                <a:gd name="T58" fmla="*/ 1109 w 2218"/>
                <a:gd name="T59" fmla="*/ 222 h 3300"/>
                <a:gd name="T60" fmla="*/ 1429 w 2218"/>
                <a:gd name="T61" fmla="*/ 47 h 3300"/>
                <a:gd name="T62" fmla="*/ 1775 w 2218"/>
                <a:gd name="T63" fmla="*/ 223 h 3300"/>
                <a:gd name="T64" fmla="*/ 2039 w 2218"/>
                <a:gd name="T65" fmla="*/ 505 h 3300"/>
                <a:gd name="T66" fmla="*/ 2191 w 2218"/>
                <a:gd name="T67" fmla="*/ 864 h 3300"/>
                <a:gd name="T68" fmla="*/ 2208 w 2218"/>
                <a:gd name="T69" fmla="*/ 1255 h 3300"/>
                <a:gd name="T70" fmla="*/ 2100 w 2218"/>
                <a:gd name="T71" fmla="*/ 1602 h 3300"/>
                <a:gd name="T72" fmla="*/ 1822 w 2218"/>
                <a:gd name="T73" fmla="*/ 2005 h 3300"/>
                <a:gd name="T74" fmla="*/ 1666 w 2218"/>
                <a:gd name="T75" fmla="*/ 2950 h 3300"/>
                <a:gd name="T76" fmla="*/ 1566 w 2218"/>
                <a:gd name="T77" fmla="*/ 3012 h 3300"/>
                <a:gd name="T78" fmla="*/ 1414 w 2218"/>
                <a:gd name="T79" fmla="*/ 3174 h 3300"/>
                <a:gd name="T80" fmla="*/ 1280 w 2218"/>
                <a:gd name="T81" fmla="*/ 3288 h 3300"/>
                <a:gd name="T82" fmla="*/ 938 w 2218"/>
                <a:gd name="T83" fmla="*/ 3288 h 3300"/>
                <a:gd name="T84" fmla="*/ 804 w 2218"/>
                <a:gd name="T85" fmla="*/ 3174 h 3300"/>
                <a:gd name="T86" fmla="*/ 652 w 2218"/>
                <a:gd name="T87" fmla="*/ 3012 h 3300"/>
                <a:gd name="T88" fmla="*/ 552 w 2218"/>
                <a:gd name="T89" fmla="*/ 2950 h 3300"/>
                <a:gd name="T90" fmla="*/ 396 w 2218"/>
                <a:gd name="T91" fmla="*/ 2004 h 3300"/>
                <a:gd name="T92" fmla="*/ 118 w 2218"/>
                <a:gd name="T93" fmla="*/ 1602 h 3300"/>
                <a:gd name="T94" fmla="*/ 10 w 2218"/>
                <a:gd name="T95" fmla="*/ 1255 h 3300"/>
                <a:gd name="T96" fmla="*/ 27 w 2218"/>
                <a:gd name="T97" fmla="*/ 864 h 3300"/>
                <a:gd name="T98" fmla="*/ 179 w 2218"/>
                <a:gd name="T99" fmla="*/ 505 h 3300"/>
                <a:gd name="T100" fmla="*/ 443 w 2218"/>
                <a:gd name="T101" fmla="*/ 223 h 3300"/>
                <a:gd name="T102" fmla="*/ 790 w 2218"/>
                <a:gd name="T103" fmla="*/ 47 h 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18" h="3300">
                  <a:moveTo>
                    <a:pt x="762" y="2604"/>
                  </a:moveTo>
                  <a:lnTo>
                    <a:pt x="762" y="2791"/>
                  </a:lnTo>
                  <a:lnTo>
                    <a:pt x="1456" y="2791"/>
                  </a:lnTo>
                  <a:lnTo>
                    <a:pt x="1456" y="2604"/>
                  </a:lnTo>
                  <a:lnTo>
                    <a:pt x="762" y="2604"/>
                  </a:lnTo>
                  <a:close/>
                  <a:moveTo>
                    <a:pt x="762" y="2308"/>
                  </a:moveTo>
                  <a:lnTo>
                    <a:pt x="762" y="2494"/>
                  </a:lnTo>
                  <a:lnTo>
                    <a:pt x="1456" y="2494"/>
                  </a:lnTo>
                  <a:lnTo>
                    <a:pt x="1456" y="2308"/>
                  </a:lnTo>
                  <a:lnTo>
                    <a:pt x="762" y="2308"/>
                  </a:lnTo>
                  <a:close/>
                  <a:moveTo>
                    <a:pt x="1218" y="1159"/>
                  </a:moveTo>
                  <a:lnTo>
                    <a:pt x="1095" y="1310"/>
                  </a:lnTo>
                  <a:lnTo>
                    <a:pt x="1084" y="1320"/>
                  </a:lnTo>
                  <a:lnTo>
                    <a:pt x="1070" y="1327"/>
                  </a:lnTo>
                  <a:lnTo>
                    <a:pt x="1056" y="1330"/>
                  </a:lnTo>
                  <a:lnTo>
                    <a:pt x="1041" y="1328"/>
                  </a:lnTo>
                  <a:lnTo>
                    <a:pt x="1027" y="1323"/>
                  </a:lnTo>
                  <a:lnTo>
                    <a:pt x="1014" y="1315"/>
                  </a:lnTo>
                  <a:lnTo>
                    <a:pt x="872" y="1181"/>
                  </a:lnTo>
                  <a:lnTo>
                    <a:pt x="756" y="1252"/>
                  </a:lnTo>
                  <a:lnTo>
                    <a:pt x="949" y="2087"/>
                  </a:lnTo>
                  <a:lnTo>
                    <a:pt x="1270" y="2087"/>
                  </a:lnTo>
                  <a:lnTo>
                    <a:pt x="1453" y="1287"/>
                  </a:lnTo>
                  <a:lnTo>
                    <a:pt x="1361" y="1326"/>
                  </a:lnTo>
                  <a:lnTo>
                    <a:pt x="1350" y="1329"/>
                  </a:lnTo>
                  <a:lnTo>
                    <a:pt x="1340" y="1330"/>
                  </a:lnTo>
                  <a:lnTo>
                    <a:pt x="1325" y="1328"/>
                  </a:lnTo>
                  <a:lnTo>
                    <a:pt x="1311" y="1322"/>
                  </a:lnTo>
                  <a:lnTo>
                    <a:pt x="1299" y="1312"/>
                  </a:lnTo>
                  <a:lnTo>
                    <a:pt x="1291" y="1300"/>
                  </a:lnTo>
                  <a:lnTo>
                    <a:pt x="1218" y="1159"/>
                  </a:lnTo>
                  <a:close/>
                  <a:moveTo>
                    <a:pt x="1109" y="222"/>
                  </a:moveTo>
                  <a:lnTo>
                    <a:pt x="1036" y="225"/>
                  </a:lnTo>
                  <a:lnTo>
                    <a:pt x="966" y="234"/>
                  </a:lnTo>
                  <a:lnTo>
                    <a:pt x="896" y="248"/>
                  </a:lnTo>
                  <a:lnTo>
                    <a:pt x="829" y="267"/>
                  </a:lnTo>
                  <a:lnTo>
                    <a:pt x="764" y="291"/>
                  </a:lnTo>
                  <a:lnTo>
                    <a:pt x="702" y="321"/>
                  </a:lnTo>
                  <a:lnTo>
                    <a:pt x="643" y="354"/>
                  </a:lnTo>
                  <a:lnTo>
                    <a:pt x="585" y="392"/>
                  </a:lnTo>
                  <a:lnTo>
                    <a:pt x="532" y="435"/>
                  </a:lnTo>
                  <a:lnTo>
                    <a:pt x="483" y="481"/>
                  </a:lnTo>
                  <a:lnTo>
                    <a:pt x="437" y="531"/>
                  </a:lnTo>
                  <a:lnTo>
                    <a:pt x="393" y="584"/>
                  </a:lnTo>
                  <a:lnTo>
                    <a:pt x="355" y="641"/>
                  </a:lnTo>
                  <a:lnTo>
                    <a:pt x="322" y="701"/>
                  </a:lnTo>
                  <a:lnTo>
                    <a:pt x="293" y="763"/>
                  </a:lnTo>
                  <a:lnTo>
                    <a:pt x="268" y="827"/>
                  </a:lnTo>
                  <a:lnTo>
                    <a:pt x="248" y="894"/>
                  </a:lnTo>
                  <a:lnTo>
                    <a:pt x="234" y="964"/>
                  </a:lnTo>
                  <a:lnTo>
                    <a:pt x="225" y="1034"/>
                  </a:lnTo>
                  <a:lnTo>
                    <a:pt x="222" y="1106"/>
                  </a:lnTo>
                  <a:lnTo>
                    <a:pt x="225" y="1172"/>
                  </a:lnTo>
                  <a:lnTo>
                    <a:pt x="232" y="1237"/>
                  </a:lnTo>
                  <a:lnTo>
                    <a:pt x="244" y="1302"/>
                  </a:lnTo>
                  <a:lnTo>
                    <a:pt x="261" y="1364"/>
                  </a:lnTo>
                  <a:lnTo>
                    <a:pt x="282" y="1425"/>
                  </a:lnTo>
                  <a:lnTo>
                    <a:pt x="308" y="1485"/>
                  </a:lnTo>
                  <a:lnTo>
                    <a:pt x="338" y="1543"/>
                  </a:lnTo>
                  <a:lnTo>
                    <a:pt x="373" y="1598"/>
                  </a:lnTo>
                  <a:lnTo>
                    <a:pt x="412" y="1651"/>
                  </a:lnTo>
                  <a:lnTo>
                    <a:pt x="492" y="1756"/>
                  </a:lnTo>
                  <a:lnTo>
                    <a:pt x="570" y="1865"/>
                  </a:lnTo>
                  <a:lnTo>
                    <a:pt x="645" y="1975"/>
                  </a:lnTo>
                  <a:lnTo>
                    <a:pt x="714" y="2087"/>
                  </a:lnTo>
                  <a:lnTo>
                    <a:pt x="778" y="2087"/>
                  </a:lnTo>
                  <a:lnTo>
                    <a:pt x="567" y="1173"/>
                  </a:lnTo>
                  <a:lnTo>
                    <a:pt x="565" y="1154"/>
                  </a:lnTo>
                  <a:lnTo>
                    <a:pt x="567" y="1135"/>
                  </a:lnTo>
                  <a:lnTo>
                    <a:pt x="573" y="1118"/>
                  </a:lnTo>
                  <a:lnTo>
                    <a:pt x="583" y="1103"/>
                  </a:lnTo>
                  <a:lnTo>
                    <a:pt x="596" y="1090"/>
                  </a:lnTo>
                  <a:lnTo>
                    <a:pt x="612" y="1080"/>
                  </a:lnTo>
                  <a:lnTo>
                    <a:pt x="630" y="1074"/>
                  </a:lnTo>
                  <a:lnTo>
                    <a:pt x="649" y="1071"/>
                  </a:lnTo>
                  <a:lnTo>
                    <a:pt x="668" y="1074"/>
                  </a:lnTo>
                  <a:lnTo>
                    <a:pt x="685" y="1080"/>
                  </a:lnTo>
                  <a:lnTo>
                    <a:pt x="700" y="1089"/>
                  </a:lnTo>
                  <a:lnTo>
                    <a:pt x="713" y="1102"/>
                  </a:lnTo>
                  <a:lnTo>
                    <a:pt x="723" y="1118"/>
                  </a:lnTo>
                  <a:lnTo>
                    <a:pt x="729" y="1136"/>
                  </a:lnTo>
                  <a:lnTo>
                    <a:pt x="730" y="1138"/>
                  </a:lnTo>
                  <a:lnTo>
                    <a:pt x="850" y="1064"/>
                  </a:lnTo>
                  <a:lnTo>
                    <a:pt x="863" y="1059"/>
                  </a:lnTo>
                  <a:lnTo>
                    <a:pt x="877" y="1056"/>
                  </a:lnTo>
                  <a:lnTo>
                    <a:pt x="891" y="1058"/>
                  </a:lnTo>
                  <a:lnTo>
                    <a:pt x="905" y="1063"/>
                  </a:lnTo>
                  <a:lnTo>
                    <a:pt x="916" y="1071"/>
                  </a:lnTo>
                  <a:lnTo>
                    <a:pt x="1047" y="1193"/>
                  </a:lnTo>
                  <a:lnTo>
                    <a:pt x="1186" y="1024"/>
                  </a:lnTo>
                  <a:lnTo>
                    <a:pt x="1196" y="1015"/>
                  </a:lnTo>
                  <a:lnTo>
                    <a:pt x="1208" y="1008"/>
                  </a:lnTo>
                  <a:lnTo>
                    <a:pt x="1221" y="1005"/>
                  </a:lnTo>
                  <a:lnTo>
                    <a:pt x="1235" y="1004"/>
                  </a:lnTo>
                  <a:lnTo>
                    <a:pt x="1248" y="1008"/>
                  </a:lnTo>
                  <a:lnTo>
                    <a:pt x="1260" y="1014"/>
                  </a:lnTo>
                  <a:lnTo>
                    <a:pt x="1270" y="1023"/>
                  </a:lnTo>
                  <a:lnTo>
                    <a:pt x="1278" y="1034"/>
                  </a:lnTo>
                  <a:lnTo>
                    <a:pt x="1366" y="1203"/>
                  </a:lnTo>
                  <a:lnTo>
                    <a:pt x="1485" y="1154"/>
                  </a:lnTo>
                  <a:lnTo>
                    <a:pt x="1489" y="1136"/>
                  </a:lnTo>
                  <a:lnTo>
                    <a:pt x="1495" y="1118"/>
                  </a:lnTo>
                  <a:lnTo>
                    <a:pt x="1505" y="1102"/>
                  </a:lnTo>
                  <a:lnTo>
                    <a:pt x="1518" y="1089"/>
                  </a:lnTo>
                  <a:lnTo>
                    <a:pt x="1534" y="1080"/>
                  </a:lnTo>
                  <a:lnTo>
                    <a:pt x="1551" y="1074"/>
                  </a:lnTo>
                  <a:lnTo>
                    <a:pt x="1569" y="1071"/>
                  </a:lnTo>
                  <a:lnTo>
                    <a:pt x="1588" y="1074"/>
                  </a:lnTo>
                  <a:lnTo>
                    <a:pt x="1606" y="1080"/>
                  </a:lnTo>
                  <a:lnTo>
                    <a:pt x="1622" y="1090"/>
                  </a:lnTo>
                  <a:lnTo>
                    <a:pt x="1635" y="1103"/>
                  </a:lnTo>
                  <a:lnTo>
                    <a:pt x="1645" y="1118"/>
                  </a:lnTo>
                  <a:lnTo>
                    <a:pt x="1651" y="1135"/>
                  </a:lnTo>
                  <a:lnTo>
                    <a:pt x="1653" y="1154"/>
                  </a:lnTo>
                  <a:lnTo>
                    <a:pt x="1651" y="1173"/>
                  </a:lnTo>
                  <a:lnTo>
                    <a:pt x="1440" y="2087"/>
                  </a:lnTo>
                  <a:lnTo>
                    <a:pt x="1504" y="2087"/>
                  </a:lnTo>
                  <a:lnTo>
                    <a:pt x="1574" y="1975"/>
                  </a:lnTo>
                  <a:lnTo>
                    <a:pt x="1648" y="1865"/>
                  </a:lnTo>
                  <a:lnTo>
                    <a:pt x="1725" y="1757"/>
                  </a:lnTo>
                  <a:lnTo>
                    <a:pt x="1806" y="1651"/>
                  </a:lnTo>
                  <a:lnTo>
                    <a:pt x="1845" y="1599"/>
                  </a:lnTo>
                  <a:lnTo>
                    <a:pt x="1880" y="1543"/>
                  </a:lnTo>
                  <a:lnTo>
                    <a:pt x="1910" y="1485"/>
                  </a:lnTo>
                  <a:lnTo>
                    <a:pt x="1936" y="1425"/>
                  </a:lnTo>
                  <a:lnTo>
                    <a:pt x="1957" y="1364"/>
                  </a:lnTo>
                  <a:lnTo>
                    <a:pt x="1975" y="1302"/>
                  </a:lnTo>
                  <a:lnTo>
                    <a:pt x="1986" y="1237"/>
                  </a:lnTo>
                  <a:lnTo>
                    <a:pt x="1994" y="1172"/>
                  </a:lnTo>
                  <a:lnTo>
                    <a:pt x="1996" y="1106"/>
                  </a:lnTo>
                  <a:lnTo>
                    <a:pt x="1993" y="1034"/>
                  </a:lnTo>
                  <a:lnTo>
                    <a:pt x="1985" y="964"/>
                  </a:lnTo>
                  <a:lnTo>
                    <a:pt x="1970" y="894"/>
                  </a:lnTo>
                  <a:lnTo>
                    <a:pt x="1950" y="827"/>
                  </a:lnTo>
                  <a:lnTo>
                    <a:pt x="1926" y="763"/>
                  </a:lnTo>
                  <a:lnTo>
                    <a:pt x="1897" y="701"/>
                  </a:lnTo>
                  <a:lnTo>
                    <a:pt x="1863" y="641"/>
                  </a:lnTo>
                  <a:lnTo>
                    <a:pt x="1825" y="584"/>
                  </a:lnTo>
                  <a:lnTo>
                    <a:pt x="1782" y="531"/>
                  </a:lnTo>
                  <a:lnTo>
                    <a:pt x="1736" y="481"/>
                  </a:lnTo>
                  <a:lnTo>
                    <a:pt x="1686" y="435"/>
                  </a:lnTo>
                  <a:lnTo>
                    <a:pt x="1633" y="392"/>
                  </a:lnTo>
                  <a:lnTo>
                    <a:pt x="1576" y="354"/>
                  </a:lnTo>
                  <a:lnTo>
                    <a:pt x="1516" y="321"/>
                  </a:lnTo>
                  <a:lnTo>
                    <a:pt x="1453" y="291"/>
                  </a:lnTo>
                  <a:lnTo>
                    <a:pt x="1389" y="267"/>
                  </a:lnTo>
                  <a:lnTo>
                    <a:pt x="1322" y="248"/>
                  </a:lnTo>
                  <a:lnTo>
                    <a:pt x="1252" y="234"/>
                  </a:lnTo>
                  <a:lnTo>
                    <a:pt x="1182" y="225"/>
                  </a:lnTo>
                  <a:lnTo>
                    <a:pt x="1109" y="222"/>
                  </a:lnTo>
                  <a:close/>
                  <a:moveTo>
                    <a:pt x="1109" y="0"/>
                  </a:moveTo>
                  <a:lnTo>
                    <a:pt x="1192" y="3"/>
                  </a:lnTo>
                  <a:lnTo>
                    <a:pt x="1272" y="12"/>
                  </a:lnTo>
                  <a:lnTo>
                    <a:pt x="1352" y="27"/>
                  </a:lnTo>
                  <a:lnTo>
                    <a:pt x="1429" y="47"/>
                  </a:lnTo>
                  <a:lnTo>
                    <a:pt x="1504" y="72"/>
                  </a:lnTo>
                  <a:lnTo>
                    <a:pt x="1576" y="103"/>
                  </a:lnTo>
                  <a:lnTo>
                    <a:pt x="1646" y="139"/>
                  </a:lnTo>
                  <a:lnTo>
                    <a:pt x="1712" y="179"/>
                  </a:lnTo>
                  <a:lnTo>
                    <a:pt x="1775" y="223"/>
                  </a:lnTo>
                  <a:lnTo>
                    <a:pt x="1836" y="272"/>
                  </a:lnTo>
                  <a:lnTo>
                    <a:pt x="1893" y="324"/>
                  </a:lnTo>
                  <a:lnTo>
                    <a:pt x="1945" y="381"/>
                  </a:lnTo>
                  <a:lnTo>
                    <a:pt x="1995" y="442"/>
                  </a:lnTo>
                  <a:lnTo>
                    <a:pt x="2039" y="505"/>
                  </a:lnTo>
                  <a:lnTo>
                    <a:pt x="2079" y="571"/>
                  </a:lnTo>
                  <a:lnTo>
                    <a:pt x="2114" y="640"/>
                  </a:lnTo>
                  <a:lnTo>
                    <a:pt x="2146" y="713"/>
                  </a:lnTo>
                  <a:lnTo>
                    <a:pt x="2171" y="788"/>
                  </a:lnTo>
                  <a:lnTo>
                    <a:pt x="2191" y="864"/>
                  </a:lnTo>
                  <a:lnTo>
                    <a:pt x="2206" y="943"/>
                  </a:lnTo>
                  <a:lnTo>
                    <a:pt x="2215" y="1024"/>
                  </a:lnTo>
                  <a:lnTo>
                    <a:pt x="2218" y="1106"/>
                  </a:lnTo>
                  <a:lnTo>
                    <a:pt x="2215" y="1181"/>
                  </a:lnTo>
                  <a:lnTo>
                    <a:pt x="2208" y="1255"/>
                  </a:lnTo>
                  <a:lnTo>
                    <a:pt x="2196" y="1327"/>
                  </a:lnTo>
                  <a:lnTo>
                    <a:pt x="2179" y="1398"/>
                  </a:lnTo>
                  <a:lnTo>
                    <a:pt x="2158" y="1467"/>
                  </a:lnTo>
                  <a:lnTo>
                    <a:pt x="2131" y="1536"/>
                  </a:lnTo>
                  <a:lnTo>
                    <a:pt x="2100" y="1602"/>
                  </a:lnTo>
                  <a:lnTo>
                    <a:pt x="2065" y="1666"/>
                  </a:lnTo>
                  <a:lnTo>
                    <a:pt x="2025" y="1729"/>
                  </a:lnTo>
                  <a:lnTo>
                    <a:pt x="1981" y="1788"/>
                  </a:lnTo>
                  <a:lnTo>
                    <a:pt x="1899" y="1896"/>
                  </a:lnTo>
                  <a:lnTo>
                    <a:pt x="1822" y="2005"/>
                  </a:lnTo>
                  <a:lnTo>
                    <a:pt x="1747" y="2117"/>
                  </a:lnTo>
                  <a:lnTo>
                    <a:pt x="1678" y="2230"/>
                  </a:lnTo>
                  <a:lnTo>
                    <a:pt x="1678" y="2902"/>
                  </a:lnTo>
                  <a:lnTo>
                    <a:pt x="1675" y="2927"/>
                  </a:lnTo>
                  <a:lnTo>
                    <a:pt x="1666" y="2950"/>
                  </a:lnTo>
                  <a:lnTo>
                    <a:pt x="1653" y="2971"/>
                  </a:lnTo>
                  <a:lnTo>
                    <a:pt x="1636" y="2988"/>
                  </a:lnTo>
                  <a:lnTo>
                    <a:pt x="1615" y="3001"/>
                  </a:lnTo>
                  <a:lnTo>
                    <a:pt x="1592" y="3009"/>
                  </a:lnTo>
                  <a:lnTo>
                    <a:pt x="1566" y="3012"/>
                  </a:lnTo>
                  <a:lnTo>
                    <a:pt x="1440" y="3012"/>
                  </a:lnTo>
                  <a:lnTo>
                    <a:pt x="1440" y="3066"/>
                  </a:lnTo>
                  <a:lnTo>
                    <a:pt x="1437" y="3103"/>
                  </a:lnTo>
                  <a:lnTo>
                    <a:pt x="1428" y="3139"/>
                  </a:lnTo>
                  <a:lnTo>
                    <a:pt x="1414" y="3174"/>
                  </a:lnTo>
                  <a:lnTo>
                    <a:pt x="1395" y="3204"/>
                  </a:lnTo>
                  <a:lnTo>
                    <a:pt x="1372" y="3231"/>
                  </a:lnTo>
                  <a:lnTo>
                    <a:pt x="1345" y="3255"/>
                  </a:lnTo>
                  <a:lnTo>
                    <a:pt x="1314" y="3274"/>
                  </a:lnTo>
                  <a:lnTo>
                    <a:pt x="1280" y="3288"/>
                  </a:lnTo>
                  <a:lnTo>
                    <a:pt x="1244" y="3297"/>
                  </a:lnTo>
                  <a:lnTo>
                    <a:pt x="1206" y="3300"/>
                  </a:lnTo>
                  <a:lnTo>
                    <a:pt x="1012" y="3300"/>
                  </a:lnTo>
                  <a:lnTo>
                    <a:pt x="974" y="3297"/>
                  </a:lnTo>
                  <a:lnTo>
                    <a:pt x="938" y="3288"/>
                  </a:lnTo>
                  <a:lnTo>
                    <a:pt x="904" y="3274"/>
                  </a:lnTo>
                  <a:lnTo>
                    <a:pt x="874" y="3255"/>
                  </a:lnTo>
                  <a:lnTo>
                    <a:pt x="846" y="3231"/>
                  </a:lnTo>
                  <a:lnTo>
                    <a:pt x="823" y="3204"/>
                  </a:lnTo>
                  <a:lnTo>
                    <a:pt x="804" y="3174"/>
                  </a:lnTo>
                  <a:lnTo>
                    <a:pt x="790" y="3139"/>
                  </a:lnTo>
                  <a:lnTo>
                    <a:pt x="781" y="3103"/>
                  </a:lnTo>
                  <a:lnTo>
                    <a:pt x="778" y="3066"/>
                  </a:lnTo>
                  <a:lnTo>
                    <a:pt x="778" y="3012"/>
                  </a:lnTo>
                  <a:lnTo>
                    <a:pt x="652" y="3012"/>
                  </a:lnTo>
                  <a:lnTo>
                    <a:pt x="627" y="3009"/>
                  </a:lnTo>
                  <a:lnTo>
                    <a:pt x="603" y="3001"/>
                  </a:lnTo>
                  <a:lnTo>
                    <a:pt x="582" y="2988"/>
                  </a:lnTo>
                  <a:lnTo>
                    <a:pt x="565" y="2971"/>
                  </a:lnTo>
                  <a:lnTo>
                    <a:pt x="552" y="2950"/>
                  </a:lnTo>
                  <a:lnTo>
                    <a:pt x="543" y="2927"/>
                  </a:lnTo>
                  <a:lnTo>
                    <a:pt x="541" y="2902"/>
                  </a:lnTo>
                  <a:lnTo>
                    <a:pt x="541" y="2229"/>
                  </a:lnTo>
                  <a:lnTo>
                    <a:pt x="471" y="2116"/>
                  </a:lnTo>
                  <a:lnTo>
                    <a:pt x="396" y="2004"/>
                  </a:lnTo>
                  <a:lnTo>
                    <a:pt x="319" y="1895"/>
                  </a:lnTo>
                  <a:lnTo>
                    <a:pt x="237" y="1788"/>
                  </a:lnTo>
                  <a:lnTo>
                    <a:pt x="193" y="1729"/>
                  </a:lnTo>
                  <a:lnTo>
                    <a:pt x="154" y="1666"/>
                  </a:lnTo>
                  <a:lnTo>
                    <a:pt x="118" y="1602"/>
                  </a:lnTo>
                  <a:lnTo>
                    <a:pt x="88" y="1536"/>
                  </a:lnTo>
                  <a:lnTo>
                    <a:pt x="61" y="1467"/>
                  </a:lnTo>
                  <a:lnTo>
                    <a:pt x="39" y="1398"/>
                  </a:lnTo>
                  <a:lnTo>
                    <a:pt x="22" y="1327"/>
                  </a:lnTo>
                  <a:lnTo>
                    <a:pt x="10" y="1255"/>
                  </a:lnTo>
                  <a:lnTo>
                    <a:pt x="3" y="1181"/>
                  </a:lnTo>
                  <a:lnTo>
                    <a:pt x="0" y="1106"/>
                  </a:lnTo>
                  <a:lnTo>
                    <a:pt x="3" y="1024"/>
                  </a:lnTo>
                  <a:lnTo>
                    <a:pt x="12" y="943"/>
                  </a:lnTo>
                  <a:lnTo>
                    <a:pt x="27" y="864"/>
                  </a:lnTo>
                  <a:lnTo>
                    <a:pt x="47" y="788"/>
                  </a:lnTo>
                  <a:lnTo>
                    <a:pt x="73" y="713"/>
                  </a:lnTo>
                  <a:lnTo>
                    <a:pt x="104" y="640"/>
                  </a:lnTo>
                  <a:lnTo>
                    <a:pt x="139" y="571"/>
                  </a:lnTo>
                  <a:lnTo>
                    <a:pt x="179" y="505"/>
                  </a:lnTo>
                  <a:lnTo>
                    <a:pt x="224" y="442"/>
                  </a:lnTo>
                  <a:lnTo>
                    <a:pt x="273" y="381"/>
                  </a:lnTo>
                  <a:lnTo>
                    <a:pt x="326" y="324"/>
                  </a:lnTo>
                  <a:lnTo>
                    <a:pt x="382" y="272"/>
                  </a:lnTo>
                  <a:lnTo>
                    <a:pt x="443" y="223"/>
                  </a:lnTo>
                  <a:lnTo>
                    <a:pt x="506" y="179"/>
                  </a:lnTo>
                  <a:lnTo>
                    <a:pt x="572" y="139"/>
                  </a:lnTo>
                  <a:lnTo>
                    <a:pt x="642" y="103"/>
                  </a:lnTo>
                  <a:lnTo>
                    <a:pt x="714" y="72"/>
                  </a:lnTo>
                  <a:lnTo>
                    <a:pt x="790" y="47"/>
                  </a:lnTo>
                  <a:lnTo>
                    <a:pt x="866" y="27"/>
                  </a:lnTo>
                  <a:lnTo>
                    <a:pt x="946" y="12"/>
                  </a:lnTo>
                  <a:lnTo>
                    <a:pt x="1027" y="3"/>
                  </a:lnTo>
                  <a:lnTo>
                    <a:pt x="1109"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grpSp>
        <p:nvGrpSpPr>
          <p:cNvPr id="71" name="Group 70"/>
          <p:cNvGrpSpPr/>
          <p:nvPr/>
        </p:nvGrpSpPr>
        <p:grpSpPr>
          <a:xfrm>
            <a:off x="8575891" y="4333775"/>
            <a:ext cx="538613" cy="538614"/>
            <a:chOff x="9212563" y="4566061"/>
            <a:chExt cx="676893" cy="676894"/>
          </a:xfrm>
        </p:grpSpPr>
        <p:sp>
          <p:nvSpPr>
            <p:cNvPr id="7" name="Rounded Rectangle 6"/>
            <p:cNvSpPr/>
            <p:nvPr/>
          </p:nvSpPr>
          <p:spPr>
            <a:xfrm>
              <a:off x="9212563" y="4566061"/>
              <a:ext cx="676893" cy="67689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grpSp>
          <p:nvGrpSpPr>
            <p:cNvPr id="48" name="Group 29"/>
            <p:cNvGrpSpPr>
              <a:grpSpLocks noChangeAspect="1"/>
            </p:cNvGrpSpPr>
            <p:nvPr/>
          </p:nvGrpSpPr>
          <p:grpSpPr bwMode="auto">
            <a:xfrm>
              <a:off x="9378765" y="4733859"/>
              <a:ext cx="391476" cy="385962"/>
              <a:chOff x="5908" y="3012"/>
              <a:chExt cx="213" cy="210"/>
            </a:xfrm>
            <a:solidFill>
              <a:schemeClr val="bg1"/>
            </a:solidFill>
          </p:grpSpPr>
          <p:sp>
            <p:nvSpPr>
              <p:cNvPr id="51" name="Freeform 31"/>
              <p:cNvSpPr>
                <a:spLocks noEditPoints="1"/>
              </p:cNvSpPr>
              <p:nvPr/>
            </p:nvSpPr>
            <p:spPr bwMode="auto">
              <a:xfrm>
                <a:off x="5908" y="3012"/>
                <a:ext cx="56" cy="56"/>
              </a:xfrm>
              <a:custGeom>
                <a:avLst/>
                <a:gdLst>
                  <a:gd name="T0" fmla="*/ 177 w 899"/>
                  <a:gd name="T1" fmla="*/ 156 h 898"/>
                  <a:gd name="T2" fmla="*/ 166 w 899"/>
                  <a:gd name="T3" fmla="*/ 159 h 898"/>
                  <a:gd name="T4" fmla="*/ 158 w 899"/>
                  <a:gd name="T5" fmla="*/ 166 h 898"/>
                  <a:gd name="T6" fmla="*/ 156 w 899"/>
                  <a:gd name="T7" fmla="*/ 177 h 898"/>
                  <a:gd name="T8" fmla="*/ 156 w 899"/>
                  <a:gd name="T9" fmla="*/ 715 h 898"/>
                  <a:gd name="T10" fmla="*/ 158 w 899"/>
                  <a:gd name="T11" fmla="*/ 726 h 898"/>
                  <a:gd name="T12" fmla="*/ 166 w 899"/>
                  <a:gd name="T13" fmla="*/ 733 h 898"/>
                  <a:gd name="T14" fmla="*/ 177 w 899"/>
                  <a:gd name="T15" fmla="*/ 736 h 898"/>
                  <a:gd name="T16" fmla="*/ 714 w 899"/>
                  <a:gd name="T17" fmla="*/ 736 h 898"/>
                  <a:gd name="T18" fmla="*/ 725 w 899"/>
                  <a:gd name="T19" fmla="*/ 733 h 898"/>
                  <a:gd name="T20" fmla="*/ 733 w 899"/>
                  <a:gd name="T21" fmla="*/ 726 h 898"/>
                  <a:gd name="T22" fmla="*/ 736 w 899"/>
                  <a:gd name="T23" fmla="*/ 715 h 898"/>
                  <a:gd name="T24" fmla="*/ 736 w 899"/>
                  <a:gd name="T25" fmla="*/ 177 h 898"/>
                  <a:gd name="T26" fmla="*/ 733 w 899"/>
                  <a:gd name="T27" fmla="*/ 166 h 898"/>
                  <a:gd name="T28" fmla="*/ 725 w 899"/>
                  <a:gd name="T29" fmla="*/ 159 h 898"/>
                  <a:gd name="T30" fmla="*/ 714 w 899"/>
                  <a:gd name="T31" fmla="*/ 156 h 898"/>
                  <a:gd name="T32" fmla="*/ 177 w 899"/>
                  <a:gd name="T33" fmla="*/ 156 h 898"/>
                  <a:gd name="T34" fmla="*/ 179 w 899"/>
                  <a:gd name="T35" fmla="*/ 0 h 898"/>
                  <a:gd name="T36" fmla="*/ 718 w 899"/>
                  <a:gd name="T37" fmla="*/ 0 h 898"/>
                  <a:gd name="T38" fmla="*/ 750 w 899"/>
                  <a:gd name="T39" fmla="*/ 3 h 898"/>
                  <a:gd name="T40" fmla="*/ 781 w 899"/>
                  <a:gd name="T41" fmla="*/ 11 h 898"/>
                  <a:gd name="T42" fmla="*/ 809 w 899"/>
                  <a:gd name="T43" fmla="*/ 25 h 898"/>
                  <a:gd name="T44" fmla="*/ 834 w 899"/>
                  <a:gd name="T45" fmla="*/ 42 h 898"/>
                  <a:gd name="T46" fmla="*/ 855 w 899"/>
                  <a:gd name="T47" fmla="*/ 64 h 898"/>
                  <a:gd name="T48" fmla="*/ 873 w 899"/>
                  <a:gd name="T49" fmla="*/ 88 h 898"/>
                  <a:gd name="T50" fmla="*/ 887 w 899"/>
                  <a:gd name="T51" fmla="*/ 117 h 898"/>
                  <a:gd name="T52" fmla="*/ 895 w 899"/>
                  <a:gd name="T53" fmla="*/ 147 h 898"/>
                  <a:gd name="T54" fmla="*/ 899 w 899"/>
                  <a:gd name="T55" fmla="*/ 179 h 898"/>
                  <a:gd name="T56" fmla="*/ 899 w 899"/>
                  <a:gd name="T57" fmla="*/ 718 h 898"/>
                  <a:gd name="T58" fmla="*/ 895 w 899"/>
                  <a:gd name="T59" fmla="*/ 750 h 898"/>
                  <a:gd name="T60" fmla="*/ 887 w 899"/>
                  <a:gd name="T61" fmla="*/ 781 h 898"/>
                  <a:gd name="T62" fmla="*/ 873 w 899"/>
                  <a:gd name="T63" fmla="*/ 809 h 898"/>
                  <a:gd name="T64" fmla="*/ 855 w 899"/>
                  <a:gd name="T65" fmla="*/ 834 h 898"/>
                  <a:gd name="T66" fmla="*/ 834 w 899"/>
                  <a:gd name="T67" fmla="*/ 856 h 898"/>
                  <a:gd name="T68" fmla="*/ 809 w 899"/>
                  <a:gd name="T69" fmla="*/ 874 h 898"/>
                  <a:gd name="T70" fmla="*/ 781 w 899"/>
                  <a:gd name="T71" fmla="*/ 887 h 898"/>
                  <a:gd name="T72" fmla="*/ 750 w 899"/>
                  <a:gd name="T73" fmla="*/ 895 h 898"/>
                  <a:gd name="T74" fmla="*/ 718 w 899"/>
                  <a:gd name="T75" fmla="*/ 898 h 898"/>
                  <a:gd name="T76" fmla="*/ 179 w 899"/>
                  <a:gd name="T77" fmla="*/ 898 h 898"/>
                  <a:gd name="T78" fmla="*/ 146 w 899"/>
                  <a:gd name="T79" fmla="*/ 895 h 898"/>
                  <a:gd name="T80" fmla="*/ 116 w 899"/>
                  <a:gd name="T81" fmla="*/ 887 h 898"/>
                  <a:gd name="T82" fmla="*/ 88 w 899"/>
                  <a:gd name="T83" fmla="*/ 874 h 898"/>
                  <a:gd name="T84" fmla="*/ 63 w 899"/>
                  <a:gd name="T85" fmla="*/ 856 h 898"/>
                  <a:gd name="T86" fmla="*/ 42 w 899"/>
                  <a:gd name="T87" fmla="*/ 834 h 898"/>
                  <a:gd name="T88" fmla="*/ 24 w 899"/>
                  <a:gd name="T89" fmla="*/ 809 h 898"/>
                  <a:gd name="T90" fmla="*/ 12 w 899"/>
                  <a:gd name="T91" fmla="*/ 781 h 898"/>
                  <a:gd name="T92" fmla="*/ 3 w 899"/>
                  <a:gd name="T93" fmla="*/ 750 h 898"/>
                  <a:gd name="T94" fmla="*/ 0 w 899"/>
                  <a:gd name="T95" fmla="*/ 718 h 898"/>
                  <a:gd name="T96" fmla="*/ 0 w 899"/>
                  <a:gd name="T97" fmla="*/ 179 h 898"/>
                  <a:gd name="T98" fmla="*/ 3 w 899"/>
                  <a:gd name="T99" fmla="*/ 147 h 898"/>
                  <a:gd name="T100" fmla="*/ 12 w 899"/>
                  <a:gd name="T101" fmla="*/ 117 h 898"/>
                  <a:gd name="T102" fmla="*/ 24 w 899"/>
                  <a:gd name="T103" fmla="*/ 88 h 898"/>
                  <a:gd name="T104" fmla="*/ 42 w 899"/>
                  <a:gd name="T105" fmla="*/ 64 h 898"/>
                  <a:gd name="T106" fmla="*/ 63 w 899"/>
                  <a:gd name="T107" fmla="*/ 42 h 898"/>
                  <a:gd name="T108" fmla="*/ 88 w 899"/>
                  <a:gd name="T109" fmla="*/ 25 h 898"/>
                  <a:gd name="T110" fmla="*/ 116 w 899"/>
                  <a:gd name="T111" fmla="*/ 11 h 898"/>
                  <a:gd name="T112" fmla="*/ 146 w 899"/>
                  <a:gd name="T113" fmla="*/ 3 h 898"/>
                  <a:gd name="T114" fmla="*/ 179 w 899"/>
                  <a:gd name="T115"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9" h="898">
                    <a:moveTo>
                      <a:pt x="177" y="156"/>
                    </a:moveTo>
                    <a:lnTo>
                      <a:pt x="166" y="159"/>
                    </a:lnTo>
                    <a:lnTo>
                      <a:pt x="158" y="166"/>
                    </a:lnTo>
                    <a:lnTo>
                      <a:pt x="156" y="177"/>
                    </a:lnTo>
                    <a:lnTo>
                      <a:pt x="156" y="715"/>
                    </a:lnTo>
                    <a:lnTo>
                      <a:pt x="158" y="726"/>
                    </a:lnTo>
                    <a:lnTo>
                      <a:pt x="166" y="733"/>
                    </a:lnTo>
                    <a:lnTo>
                      <a:pt x="177" y="736"/>
                    </a:lnTo>
                    <a:lnTo>
                      <a:pt x="714" y="736"/>
                    </a:lnTo>
                    <a:lnTo>
                      <a:pt x="725" y="733"/>
                    </a:lnTo>
                    <a:lnTo>
                      <a:pt x="733" y="726"/>
                    </a:lnTo>
                    <a:lnTo>
                      <a:pt x="736" y="715"/>
                    </a:lnTo>
                    <a:lnTo>
                      <a:pt x="736" y="177"/>
                    </a:lnTo>
                    <a:lnTo>
                      <a:pt x="733" y="166"/>
                    </a:lnTo>
                    <a:lnTo>
                      <a:pt x="725" y="159"/>
                    </a:lnTo>
                    <a:lnTo>
                      <a:pt x="714" y="156"/>
                    </a:lnTo>
                    <a:lnTo>
                      <a:pt x="177" y="156"/>
                    </a:lnTo>
                    <a:close/>
                    <a:moveTo>
                      <a:pt x="179" y="0"/>
                    </a:moveTo>
                    <a:lnTo>
                      <a:pt x="718" y="0"/>
                    </a:lnTo>
                    <a:lnTo>
                      <a:pt x="750" y="3"/>
                    </a:lnTo>
                    <a:lnTo>
                      <a:pt x="781" y="11"/>
                    </a:lnTo>
                    <a:lnTo>
                      <a:pt x="809" y="25"/>
                    </a:lnTo>
                    <a:lnTo>
                      <a:pt x="834" y="42"/>
                    </a:lnTo>
                    <a:lnTo>
                      <a:pt x="855" y="64"/>
                    </a:lnTo>
                    <a:lnTo>
                      <a:pt x="873" y="88"/>
                    </a:lnTo>
                    <a:lnTo>
                      <a:pt x="887" y="117"/>
                    </a:lnTo>
                    <a:lnTo>
                      <a:pt x="895" y="147"/>
                    </a:lnTo>
                    <a:lnTo>
                      <a:pt x="899" y="179"/>
                    </a:lnTo>
                    <a:lnTo>
                      <a:pt x="899" y="718"/>
                    </a:lnTo>
                    <a:lnTo>
                      <a:pt x="895" y="750"/>
                    </a:lnTo>
                    <a:lnTo>
                      <a:pt x="887" y="781"/>
                    </a:lnTo>
                    <a:lnTo>
                      <a:pt x="873" y="809"/>
                    </a:lnTo>
                    <a:lnTo>
                      <a:pt x="855" y="834"/>
                    </a:lnTo>
                    <a:lnTo>
                      <a:pt x="834" y="856"/>
                    </a:lnTo>
                    <a:lnTo>
                      <a:pt x="809" y="874"/>
                    </a:lnTo>
                    <a:lnTo>
                      <a:pt x="781" y="887"/>
                    </a:lnTo>
                    <a:lnTo>
                      <a:pt x="750" y="895"/>
                    </a:lnTo>
                    <a:lnTo>
                      <a:pt x="718" y="898"/>
                    </a:lnTo>
                    <a:lnTo>
                      <a:pt x="179" y="898"/>
                    </a:lnTo>
                    <a:lnTo>
                      <a:pt x="146" y="895"/>
                    </a:lnTo>
                    <a:lnTo>
                      <a:pt x="116" y="887"/>
                    </a:lnTo>
                    <a:lnTo>
                      <a:pt x="88" y="874"/>
                    </a:lnTo>
                    <a:lnTo>
                      <a:pt x="63" y="856"/>
                    </a:lnTo>
                    <a:lnTo>
                      <a:pt x="42" y="834"/>
                    </a:lnTo>
                    <a:lnTo>
                      <a:pt x="24" y="809"/>
                    </a:lnTo>
                    <a:lnTo>
                      <a:pt x="12" y="781"/>
                    </a:lnTo>
                    <a:lnTo>
                      <a:pt x="3" y="750"/>
                    </a:lnTo>
                    <a:lnTo>
                      <a:pt x="0" y="718"/>
                    </a:lnTo>
                    <a:lnTo>
                      <a:pt x="0" y="179"/>
                    </a:lnTo>
                    <a:lnTo>
                      <a:pt x="3" y="147"/>
                    </a:lnTo>
                    <a:lnTo>
                      <a:pt x="12" y="117"/>
                    </a:lnTo>
                    <a:lnTo>
                      <a:pt x="24" y="88"/>
                    </a:lnTo>
                    <a:lnTo>
                      <a:pt x="42" y="64"/>
                    </a:lnTo>
                    <a:lnTo>
                      <a:pt x="63" y="42"/>
                    </a:lnTo>
                    <a:lnTo>
                      <a:pt x="88" y="25"/>
                    </a:lnTo>
                    <a:lnTo>
                      <a:pt x="116" y="11"/>
                    </a:lnTo>
                    <a:lnTo>
                      <a:pt x="146" y="3"/>
                    </a:lnTo>
                    <a:lnTo>
                      <a:pt x="17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52" name="Rectangle 32"/>
              <p:cNvSpPr>
                <a:spLocks noChangeArrowheads="1"/>
              </p:cNvSpPr>
              <p:nvPr/>
            </p:nvSpPr>
            <p:spPr bwMode="auto">
              <a:xfrm>
                <a:off x="5925" y="3029"/>
                <a:ext cx="22" cy="22"/>
              </a:xfrm>
              <a:prstGeom prst="rect">
                <a:avLst/>
              </a:prstGeom>
              <a:grp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p>
            </p:txBody>
          </p:sp>
          <p:sp>
            <p:nvSpPr>
              <p:cNvPr id="53" name="Freeform 33"/>
              <p:cNvSpPr>
                <a:spLocks noEditPoints="1"/>
              </p:cNvSpPr>
              <p:nvPr/>
            </p:nvSpPr>
            <p:spPr bwMode="auto">
              <a:xfrm>
                <a:off x="5908" y="3100"/>
                <a:ext cx="56" cy="56"/>
              </a:xfrm>
              <a:custGeom>
                <a:avLst/>
                <a:gdLst>
                  <a:gd name="T0" fmla="*/ 178 w 899"/>
                  <a:gd name="T1" fmla="*/ 154 h 897"/>
                  <a:gd name="T2" fmla="*/ 169 w 899"/>
                  <a:gd name="T3" fmla="*/ 156 h 897"/>
                  <a:gd name="T4" fmla="*/ 162 w 899"/>
                  <a:gd name="T5" fmla="*/ 162 h 897"/>
                  <a:gd name="T6" fmla="*/ 158 w 899"/>
                  <a:gd name="T7" fmla="*/ 170 h 897"/>
                  <a:gd name="T8" fmla="*/ 156 w 899"/>
                  <a:gd name="T9" fmla="*/ 178 h 897"/>
                  <a:gd name="T10" fmla="*/ 156 w 899"/>
                  <a:gd name="T11" fmla="*/ 716 h 897"/>
                  <a:gd name="T12" fmla="*/ 158 w 899"/>
                  <a:gd name="T13" fmla="*/ 723 h 897"/>
                  <a:gd name="T14" fmla="*/ 162 w 899"/>
                  <a:gd name="T15" fmla="*/ 730 h 897"/>
                  <a:gd name="T16" fmla="*/ 169 w 899"/>
                  <a:gd name="T17" fmla="*/ 734 h 897"/>
                  <a:gd name="T18" fmla="*/ 178 w 899"/>
                  <a:gd name="T19" fmla="*/ 735 h 897"/>
                  <a:gd name="T20" fmla="*/ 715 w 899"/>
                  <a:gd name="T21" fmla="*/ 735 h 897"/>
                  <a:gd name="T22" fmla="*/ 724 w 899"/>
                  <a:gd name="T23" fmla="*/ 734 h 897"/>
                  <a:gd name="T24" fmla="*/ 730 w 899"/>
                  <a:gd name="T25" fmla="*/ 730 h 897"/>
                  <a:gd name="T26" fmla="*/ 734 w 899"/>
                  <a:gd name="T27" fmla="*/ 723 h 897"/>
                  <a:gd name="T28" fmla="*/ 736 w 899"/>
                  <a:gd name="T29" fmla="*/ 716 h 897"/>
                  <a:gd name="T30" fmla="*/ 736 w 899"/>
                  <a:gd name="T31" fmla="*/ 178 h 897"/>
                  <a:gd name="T32" fmla="*/ 734 w 899"/>
                  <a:gd name="T33" fmla="*/ 170 h 897"/>
                  <a:gd name="T34" fmla="*/ 730 w 899"/>
                  <a:gd name="T35" fmla="*/ 162 h 897"/>
                  <a:gd name="T36" fmla="*/ 724 w 899"/>
                  <a:gd name="T37" fmla="*/ 156 h 897"/>
                  <a:gd name="T38" fmla="*/ 715 w 899"/>
                  <a:gd name="T39" fmla="*/ 154 h 897"/>
                  <a:gd name="T40" fmla="*/ 178 w 899"/>
                  <a:gd name="T41" fmla="*/ 154 h 897"/>
                  <a:gd name="T42" fmla="*/ 179 w 899"/>
                  <a:gd name="T43" fmla="*/ 0 h 897"/>
                  <a:gd name="T44" fmla="*/ 718 w 899"/>
                  <a:gd name="T45" fmla="*/ 0 h 897"/>
                  <a:gd name="T46" fmla="*/ 750 w 899"/>
                  <a:gd name="T47" fmla="*/ 2 h 897"/>
                  <a:gd name="T48" fmla="*/ 781 w 899"/>
                  <a:gd name="T49" fmla="*/ 10 h 897"/>
                  <a:gd name="T50" fmla="*/ 809 w 899"/>
                  <a:gd name="T51" fmla="*/ 24 h 897"/>
                  <a:gd name="T52" fmla="*/ 834 w 899"/>
                  <a:gd name="T53" fmla="*/ 41 h 897"/>
                  <a:gd name="T54" fmla="*/ 855 w 899"/>
                  <a:gd name="T55" fmla="*/ 63 h 897"/>
                  <a:gd name="T56" fmla="*/ 873 w 899"/>
                  <a:gd name="T57" fmla="*/ 87 h 897"/>
                  <a:gd name="T58" fmla="*/ 887 w 899"/>
                  <a:gd name="T59" fmla="*/ 115 h 897"/>
                  <a:gd name="T60" fmla="*/ 895 w 899"/>
                  <a:gd name="T61" fmla="*/ 145 h 897"/>
                  <a:gd name="T62" fmla="*/ 899 w 899"/>
                  <a:gd name="T63" fmla="*/ 177 h 897"/>
                  <a:gd name="T64" fmla="*/ 899 w 899"/>
                  <a:gd name="T65" fmla="*/ 716 h 897"/>
                  <a:gd name="T66" fmla="*/ 895 w 899"/>
                  <a:gd name="T67" fmla="*/ 749 h 897"/>
                  <a:gd name="T68" fmla="*/ 887 w 899"/>
                  <a:gd name="T69" fmla="*/ 779 h 897"/>
                  <a:gd name="T70" fmla="*/ 873 w 899"/>
                  <a:gd name="T71" fmla="*/ 808 h 897"/>
                  <a:gd name="T72" fmla="*/ 855 w 899"/>
                  <a:gd name="T73" fmla="*/ 833 h 897"/>
                  <a:gd name="T74" fmla="*/ 834 w 899"/>
                  <a:gd name="T75" fmla="*/ 855 h 897"/>
                  <a:gd name="T76" fmla="*/ 809 w 899"/>
                  <a:gd name="T77" fmla="*/ 873 h 897"/>
                  <a:gd name="T78" fmla="*/ 781 w 899"/>
                  <a:gd name="T79" fmla="*/ 885 h 897"/>
                  <a:gd name="T80" fmla="*/ 750 w 899"/>
                  <a:gd name="T81" fmla="*/ 894 h 897"/>
                  <a:gd name="T82" fmla="*/ 718 w 899"/>
                  <a:gd name="T83" fmla="*/ 897 h 897"/>
                  <a:gd name="T84" fmla="*/ 179 w 899"/>
                  <a:gd name="T85" fmla="*/ 897 h 897"/>
                  <a:gd name="T86" fmla="*/ 146 w 899"/>
                  <a:gd name="T87" fmla="*/ 894 h 897"/>
                  <a:gd name="T88" fmla="*/ 116 w 899"/>
                  <a:gd name="T89" fmla="*/ 885 h 897"/>
                  <a:gd name="T90" fmla="*/ 88 w 899"/>
                  <a:gd name="T91" fmla="*/ 873 h 897"/>
                  <a:gd name="T92" fmla="*/ 63 w 899"/>
                  <a:gd name="T93" fmla="*/ 855 h 897"/>
                  <a:gd name="T94" fmla="*/ 42 w 899"/>
                  <a:gd name="T95" fmla="*/ 833 h 897"/>
                  <a:gd name="T96" fmla="*/ 24 w 899"/>
                  <a:gd name="T97" fmla="*/ 808 h 897"/>
                  <a:gd name="T98" fmla="*/ 12 w 899"/>
                  <a:gd name="T99" fmla="*/ 779 h 897"/>
                  <a:gd name="T100" fmla="*/ 3 w 899"/>
                  <a:gd name="T101" fmla="*/ 749 h 897"/>
                  <a:gd name="T102" fmla="*/ 0 w 899"/>
                  <a:gd name="T103" fmla="*/ 716 h 897"/>
                  <a:gd name="T104" fmla="*/ 0 w 899"/>
                  <a:gd name="T105" fmla="*/ 177 h 897"/>
                  <a:gd name="T106" fmla="*/ 3 w 899"/>
                  <a:gd name="T107" fmla="*/ 145 h 897"/>
                  <a:gd name="T108" fmla="*/ 12 w 899"/>
                  <a:gd name="T109" fmla="*/ 115 h 897"/>
                  <a:gd name="T110" fmla="*/ 24 w 899"/>
                  <a:gd name="T111" fmla="*/ 87 h 897"/>
                  <a:gd name="T112" fmla="*/ 42 w 899"/>
                  <a:gd name="T113" fmla="*/ 63 h 897"/>
                  <a:gd name="T114" fmla="*/ 63 w 899"/>
                  <a:gd name="T115" fmla="*/ 41 h 897"/>
                  <a:gd name="T116" fmla="*/ 88 w 899"/>
                  <a:gd name="T117" fmla="*/ 24 h 897"/>
                  <a:gd name="T118" fmla="*/ 116 w 899"/>
                  <a:gd name="T119" fmla="*/ 10 h 897"/>
                  <a:gd name="T120" fmla="*/ 146 w 899"/>
                  <a:gd name="T121" fmla="*/ 2 h 897"/>
                  <a:gd name="T122" fmla="*/ 179 w 899"/>
                  <a:gd name="T123" fmla="*/ 0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9" h="897">
                    <a:moveTo>
                      <a:pt x="178" y="154"/>
                    </a:moveTo>
                    <a:lnTo>
                      <a:pt x="169" y="156"/>
                    </a:lnTo>
                    <a:lnTo>
                      <a:pt x="162" y="162"/>
                    </a:lnTo>
                    <a:lnTo>
                      <a:pt x="158" y="170"/>
                    </a:lnTo>
                    <a:lnTo>
                      <a:pt x="156" y="178"/>
                    </a:lnTo>
                    <a:lnTo>
                      <a:pt x="156" y="716"/>
                    </a:lnTo>
                    <a:lnTo>
                      <a:pt x="158" y="723"/>
                    </a:lnTo>
                    <a:lnTo>
                      <a:pt x="162" y="730"/>
                    </a:lnTo>
                    <a:lnTo>
                      <a:pt x="169" y="734"/>
                    </a:lnTo>
                    <a:lnTo>
                      <a:pt x="178" y="735"/>
                    </a:lnTo>
                    <a:lnTo>
                      <a:pt x="715" y="735"/>
                    </a:lnTo>
                    <a:lnTo>
                      <a:pt x="724" y="734"/>
                    </a:lnTo>
                    <a:lnTo>
                      <a:pt x="730" y="730"/>
                    </a:lnTo>
                    <a:lnTo>
                      <a:pt x="734" y="723"/>
                    </a:lnTo>
                    <a:lnTo>
                      <a:pt x="736" y="716"/>
                    </a:lnTo>
                    <a:lnTo>
                      <a:pt x="736" y="178"/>
                    </a:lnTo>
                    <a:lnTo>
                      <a:pt x="734" y="170"/>
                    </a:lnTo>
                    <a:lnTo>
                      <a:pt x="730" y="162"/>
                    </a:lnTo>
                    <a:lnTo>
                      <a:pt x="724" y="156"/>
                    </a:lnTo>
                    <a:lnTo>
                      <a:pt x="715" y="154"/>
                    </a:lnTo>
                    <a:lnTo>
                      <a:pt x="178" y="154"/>
                    </a:lnTo>
                    <a:close/>
                    <a:moveTo>
                      <a:pt x="179" y="0"/>
                    </a:moveTo>
                    <a:lnTo>
                      <a:pt x="718" y="0"/>
                    </a:lnTo>
                    <a:lnTo>
                      <a:pt x="750" y="2"/>
                    </a:lnTo>
                    <a:lnTo>
                      <a:pt x="781" y="10"/>
                    </a:lnTo>
                    <a:lnTo>
                      <a:pt x="809" y="24"/>
                    </a:lnTo>
                    <a:lnTo>
                      <a:pt x="834" y="41"/>
                    </a:lnTo>
                    <a:lnTo>
                      <a:pt x="855" y="63"/>
                    </a:lnTo>
                    <a:lnTo>
                      <a:pt x="873" y="87"/>
                    </a:lnTo>
                    <a:lnTo>
                      <a:pt x="887" y="115"/>
                    </a:lnTo>
                    <a:lnTo>
                      <a:pt x="895" y="145"/>
                    </a:lnTo>
                    <a:lnTo>
                      <a:pt x="899" y="177"/>
                    </a:lnTo>
                    <a:lnTo>
                      <a:pt x="899" y="716"/>
                    </a:lnTo>
                    <a:lnTo>
                      <a:pt x="895" y="749"/>
                    </a:lnTo>
                    <a:lnTo>
                      <a:pt x="887" y="779"/>
                    </a:lnTo>
                    <a:lnTo>
                      <a:pt x="873" y="808"/>
                    </a:lnTo>
                    <a:lnTo>
                      <a:pt x="855" y="833"/>
                    </a:lnTo>
                    <a:lnTo>
                      <a:pt x="834" y="855"/>
                    </a:lnTo>
                    <a:lnTo>
                      <a:pt x="809" y="873"/>
                    </a:lnTo>
                    <a:lnTo>
                      <a:pt x="781" y="885"/>
                    </a:lnTo>
                    <a:lnTo>
                      <a:pt x="750" y="894"/>
                    </a:lnTo>
                    <a:lnTo>
                      <a:pt x="718" y="897"/>
                    </a:lnTo>
                    <a:lnTo>
                      <a:pt x="179" y="897"/>
                    </a:lnTo>
                    <a:lnTo>
                      <a:pt x="146" y="894"/>
                    </a:lnTo>
                    <a:lnTo>
                      <a:pt x="116" y="885"/>
                    </a:lnTo>
                    <a:lnTo>
                      <a:pt x="88" y="873"/>
                    </a:lnTo>
                    <a:lnTo>
                      <a:pt x="63" y="855"/>
                    </a:lnTo>
                    <a:lnTo>
                      <a:pt x="42" y="833"/>
                    </a:lnTo>
                    <a:lnTo>
                      <a:pt x="24" y="808"/>
                    </a:lnTo>
                    <a:lnTo>
                      <a:pt x="12" y="779"/>
                    </a:lnTo>
                    <a:lnTo>
                      <a:pt x="3" y="749"/>
                    </a:lnTo>
                    <a:lnTo>
                      <a:pt x="0" y="716"/>
                    </a:lnTo>
                    <a:lnTo>
                      <a:pt x="0" y="177"/>
                    </a:lnTo>
                    <a:lnTo>
                      <a:pt x="3" y="145"/>
                    </a:lnTo>
                    <a:lnTo>
                      <a:pt x="12" y="115"/>
                    </a:lnTo>
                    <a:lnTo>
                      <a:pt x="24" y="87"/>
                    </a:lnTo>
                    <a:lnTo>
                      <a:pt x="42" y="63"/>
                    </a:lnTo>
                    <a:lnTo>
                      <a:pt x="63" y="41"/>
                    </a:lnTo>
                    <a:lnTo>
                      <a:pt x="88" y="24"/>
                    </a:lnTo>
                    <a:lnTo>
                      <a:pt x="116" y="10"/>
                    </a:lnTo>
                    <a:lnTo>
                      <a:pt x="146" y="2"/>
                    </a:lnTo>
                    <a:lnTo>
                      <a:pt x="17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54" name="Rectangle 34"/>
              <p:cNvSpPr>
                <a:spLocks noChangeArrowheads="1"/>
              </p:cNvSpPr>
              <p:nvPr/>
            </p:nvSpPr>
            <p:spPr bwMode="auto">
              <a:xfrm>
                <a:off x="5925" y="3117"/>
                <a:ext cx="22" cy="22"/>
              </a:xfrm>
              <a:prstGeom prst="rect">
                <a:avLst/>
              </a:prstGeom>
              <a:grp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p>
            </p:txBody>
          </p:sp>
          <p:sp>
            <p:nvSpPr>
              <p:cNvPr id="55" name="Freeform 35"/>
              <p:cNvSpPr>
                <a:spLocks noEditPoints="1"/>
              </p:cNvSpPr>
              <p:nvPr/>
            </p:nvSpPr>
            <p:spPr bwMode="auto">
              <a:xfrm>
                <a:off x="5995" y="3012"/>
                <a:ext cx="56" cy="56"/>
              </a:xfrm>
              <a:custGeom>
                <a:avLst/>
                <a:gdLst>
                  <a:gd name="T0" fmla="*/ 177 w 899"/>
                  <a:gd name="T1" fmla="*/ 156 h 898"/>
                  <a:gd name="T2" fmla="*/ 166 w 899"/>
                  <a:gd name="T3" fmla="*/ 159 h 898"/>
                  <a:gd name="T4" fmla="*/ 159 w 899"/>
                  <a:gd name="T5" fmla="*/ 166 h 898"/>
                  <a:gd name="T6" fmla="*/ 156 w 899"/>
                  <a:gd name="T7" fmla="*/ 177 h 898"/>
                  <a:gd name="T8" fmla="*/ 156 w 899"/>
                  <a:gd name="T9" fmla="*/ 715 h 898"/>
                  <a:gd name="T10" fmla="*/ 159 w 899"/>
                  <a:gd name="T11" fmla="*/ 726 h 898"/>
                  <a:gd name="T12" fmla="*/ 166 w 899"/>
                  <a:gd name="T13" fmla="*/ 733 h 898"/>
                  <a:gd name="T14" fmla="*/ 177 w 899"/>
                  <a:gd name="T15" fmla="*/ 736 h 898"/>
                  <a:gd name="T16" fmla="*/ 716 w 899"/>
                  <a:gd name="T17" fmla="*/ 736 h 898"/>
                  <a:gd name="T18" fmla="*/ 726 w 899"/>
                  <a:gd name="T19" fmla="*/ 733 h 898"/>
                  <a:gd name="T20" fmla="*/ 734 w 899"/>
                  <a:gd name="T21" fmla="*/ 726 h 898"/>
                  <a:gd name="T22" fmla="*/ 737 w 899"/>
                  <a:gd name="T23" fmla="*/ 715 h 898"/>
                  <a:gd name="T24" fmla="*/ 737 w 899"/>
                  <a:gd name="T25" fmla="*/ 177 h 898"/>
                  <a:gd name="T26" fmla="*/ 734 w 899"/>
                  <a:gd name="T27" fmla="*/ 166 h 898"/>
                  <a:gd name="T28" fmla="*/ 726 w 899"/>
                  <a:gd name="T29" fmla="*/ 159 h 898"/>
                  <a:gd name="T30" fmla="*/ 716 w 899"/>
                  <a:gd name="T31" fmla="*/ 156 h 898"/>
                  <a:gd name="T32" fmla="*/ 177 w 899"/>
                  <a:gd name="T33" fmla="*/ 156 h 898"/>
                  <a:gd name="T34" fmla="*/ 179 w 899"/>
                  <a:gd name="T35" fmla="*/ 0 h 898"/>
                  <a:gd name="T36" fmla="*/ 718 w 899"/>
                  <a:gd name="T37" fmla="*/ 0 h 898"/>
                  <a:gd name="T38" fmla="*/ 750 w 899"/>
                  <a:gd name="T39" fmla="*/ 3 h 898"/>
                  <a:gd name="T40" fmla="*/ 781 w 899"/>
                  <a:gd name="T41" fmla="*/ 11 h 898"/>
                  <a:gd name="T42" fmla="*/ 808 w 899"/>
                  <a:gd name="T43" fmla="*/ 25 h 898"/>
                  <a:gd name="T44" fmla="*/ 835 w 899"/>
                  <a:gd name="T45" fmla="*/ 42 h 898"/>
                  <a:gd name="T46" fmla="*/ 856 w 899"/>
                  <a:gd name="T47" fmla="*/ 64 h 898"/>
                  <a:gd name="T48" fmla="*/ 873 w 899"/>
                  <a:gd name="T49" fmla="*/ 88 h 898"/>
                  <a:gd name="T50" fmla="*/ 887 w 899"/>
                  <a:gd name="T51" fmla="*/ 117 h 898"/>
                  <a:gd name="T52" fmla="*/ 896 w 899"/>
                  <a:gd name="T53" fmla="*/ 147 h 898"/>
                  <a:gd name="T54" fmla="*/ 899 w 899"/>
                  <a:gd name="T55" fmla="*/ 179 h 898"/>
                  <a:gd name="T56" fmla="*/ 899 w 899"/>
                  <a:gd name="T57" fmla="*/ 718 h 898"/>
                  <a:gd name="T58" fmla="*/ 896 w 899"/>
                  <a:gd name="T59" fmla="*/ 750 h 898"/>
                  <a:gd name="T60" fmla="*/ 887 w 899"/>
                  <a:gd name="T61" fmla="*/ 781 h 898"/>
                  <a:gd name="T62" fmla="*/ 873 w 899"/>
                  <a:gd name="T63" fmla="*/ 809 h 898"/>
                  <a:gd name="T64" fmla="*/ 856 w 899"/>
                  <a:gd name="T65" fmla="*/ 834 h 898"/>
                  <a:gd name="T66" fmla="*/ 835 w 899"/>
                  <a:gd name="T67" fmla="*/ 856 h 898"/>
                  <a:gd name="T68" fmla="*/ 808 w 899"/>
                  <a:gd name="T69" fmla="*/ 874 h 898"/>
                  <a:gd name="T70" fmla="*/ 781 w 899"/>
                  <a:gd name="T71" fmla="*/ 887 h 898"/>
                  <a:gd name="T72" fmla="*/ 750 w 899"/>
                  <a:gd name="T73" fmla="*/ 895 h 898"/>
                  <a:gd name="T74" fmla="*/ 718 w 899"/>
                  <a:gd name="T75" fmla="*/ 898 h 898"/>
                  <a:gd name="T76" fmla="*/ 179 w 899"/>
                  <a:gd name="T77" fmla="*/ 898 h 898"/>
                  <a:gd name="T78" fmla="*/ 146 w 899"/>
                  <a:gd name="T79" fmla="*/ 895 h 898"/>
                  <a:gd name="T80" fmla="*/ 116 w 899"/>
                  <a:gd name="T81" fmla="*/ 887 h 898"/>
                  <a:gd name="T82" fmla="*/ 89 w 899"/>
                  <a:gd name="T83" fmla="*/ 874 h 898"/>
                  <a:gd name="T84" fmla="*/ 63 w 899"/>
                  <a:gd name="T85" fmla="*/ 856 h 898"/>
                  <a:gd name="T86" fmla="*/ 42 w 899"/>
                  <a:gd name="T87" fmla="*/ 834 h 898"/>
                  <a:gd name="T88" fmla="*/ 24 w 899"/>
                  <a:gd name="T89" fmla="*/ 809 h 898"/>
                  <a:gd name="T90" fmla="*/ 12 w 899"/>
                  <a:gd name="T91" fmla="*/ 781 h 898"/>
                  <a:gd name="T92" fmla="*/ 3 w 899"/>
                  <a:gd name="T93" fmla="*/ 750 h 898"/>
                  <a:gd name="T94" fmla="*/ 0 w 899"/>
                  <a:gd name="T95" fmla="*/ 718 h 898"/>
                  <a:gd name="T96" fmla="*/ 0 w 899"/>
                  <a:gd name="T97" fmla="*/ 179 h 898"/>
                  <a:gd name="T98" fmla="*/ 3 w 899"/>
                  <a:gd name="T99" fmla="*/ 147 h 898"/>
                  <a:gd name="T100" fmla="*/ 12 w 899"/>
                  <a:gd name="T101" fmla="*/ 117 h 898"/>
                  <a:gd name="T102" fmla="*/ 24 w 899"/>
                  <a:gd name="T103" fmla="*/ 88 h 898"/>
                  <a:gd name="T104" fmla="*/ 42 w 899"/>
                  <a:gd name="T105" fmla="*/ 64 h 898"/>
                  <a:gd name="T106" fmla="*/ 63 w 899"/>
                  <a:gd name="T107" fmla="*/ 42 h 898"/>
                  <a:gd name="T108" fmla="*/ 89 w 899"/>
                  <a:gd name="T109" fmla="*/ 25 h 898"/>
                  <a:gd name="T110" fmla="*/ 116 w 899"/>
                  <a:gd name="T111" fmla="*/ 11 h 898"/>
                  <a:gd name="T112" fmla="*/ 146 w 899"/>
                  <a:gd name="T113" fmla="*/ 3 h 898"/>
                  <a:gd name="T114" fmla="*/ 179 w 899"/>
                  <a:gd name="T115"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9" h="898">
                    <a:moveTo>
                      <a:pt x="177" y="156"/>
                    </a:moveTo>
                    <a:lnTo>
                      <a:pt x="166" y="159"/>
                    </a:lnTo>
                    <a:lnTo>
                      <a:pt x="159" y="166"/>
                    </a:lnTo>
                    <a:lnTo>
                      <a:pt x="156" y="177"/>
                    </a:lnTo>
                    <a:lnTo>
                      <a:pt x="156" y="715"/>
                    </a:lnTo>
                    <a:lnTo>
                      <a:pt x="159" y="726"/>
                    </a:lnTo>
                    <a:lnTo>
                      <a:pt x="166" y="733"/>
                    </a:lnTo>
                    <a:lnTo>
                      <a:pt x="177" y="736"/>
                    </a:lnTo>
                    <a:lnTo>
                      <a:pt x="716" y="736"/>
                    </a:lnTo>
                    <a:lnTo>
                      <a:pt x="726" y="733"/>
                    </a:lnTo>
                    <a:lnTo>
                      <a:pt x="734" y="726"/>
                    </a:lnTo>
                    <a:lnTo>
                      <a:pt x="737" y="715"/>
                    </a:lnTo>
                    <a:lnTo>
                      <a:pt x="737" y="177"/>
                    </a:lnTo>
                    <a:lnTo>
                      <a:pt x="734" y="166"/>
                    </a:lnTo>
                    <a:lnTo>
                      <a:pt x="726" y="159"/>
                    </a:lnTo>
                    <a:lnTo>
                      <a:pt x="716" y="156"/>
                    </a:lnTo>
                    <a:lnTo>
                      <a:pt x="177" y="156"/>
                    </a:lnTo>
                    <a:close/>
                    <a:moveTo>
                      <a:pt x="179" y="0"/>
                    </a:moveTo>
                    <a:lnTo>
                      <a:pt x="718" y="0"/>
                    </a:lnTo>
                    <a:lnTo>
                      <a:pt x="750" y="3"/>
                    </a:lnTo>
                    <a:lnTo>
                      <a:pt x="781" y="11"/>
                    </a:lnTo>
                    <a:lnTo>
                      <a:pt x="808" y="25"/>
                    </a:lnTo>
                    <a:lnTo>
                      <a:pt x="835" y="42"/>
                    </a:lnTo>
                    <a:lnTo>
                      <a:pt x="856" y="64"/>
                    </a:lnTo>
                    <a:lnTo>
                      <a:pt x="873" y="88"/>
                    </a:lnTo>
                    <a:lnTo>
                      <a:pt x="887" y="117"/>
                    </a:lnTo>
                    <a:lnTo>
                      <a:pt x="896" y="147"/>
                    </a:lnTo>
                    <a:lnTo>
                      <a:pt x="899" y="179"/>
                    </a:lnTo>
                    <a:lnTo>
                      <a:pt x="899" y="718"/>
                    </a:lnTo>
                    <a:lnTo>
                      <a:pt x="896" y="750"/>
                    </a:lnTo>
                    <a:lnTo>
                      <a:pt x="887" y="781"/>
                    </a:lnTo>
                    <a:lnTo>
                      <a:pt x="873" y="809"/>
                    </a:lnTo>
                    <a:lnTo>
                      <a:pt x="856" y="834"/>
                    </a:lnTo>
                    <a:lnTo>
                      <a:pt x="835" y="856"/>
                    </a:lnTo>
                    <a:lnTo>
                      <a:pt x="808" y="874"/>
                    </a:lnTo>
                    <a:lnTo>
                      <a:pt x="781" y="887"/>
                    </a:lnTo>
                    <a:lnTo>
                      <a:pt x="750" y="895"/>
                    </a:lnTo>
                    <a:lnTo>
                      <a:pt x="718" y="898"/>
                    </a:lnTo>
                    <a:lnTo>
                      <a:pt x="179" y="898"/>
                    </a:lnTo>
                    <a:lnTo>
                      <a:pt x="146" y="895"/>
                    </a:lnTo>
                    <a:lnTo>
                      <a:pt x="116" y="887"/>
                    </a:lnTo>
                    <a:lnTo>
                      <a:pt x="89" y="874"/>
                    </a:lnTo>
                    <a:lnTo>
                      <a:pt x="63" y="856"/>
                    </a:lnTo>
                    <a:lnTo>
                      <a:pt x="42" y="834"/>
                    </a:lnTo>
                    <a:lnTo>
                      <a:pt x="24" y="809"/>
                    </a:lnTo>
                    <a:lnTo>
                      <a:pt x="12" y="781"/>
                    </a:lnTo>
                    <a:lnTo>
                      <a:pt x="3" y="750"/>
                    </a:lnTo>
                    <a:lnTo>
                      <a:pt x="0" y="718"/>
                    </a:lnTo>
                    <a:lnTo>
                      <a:pt x="0" y="179"/>
                    </a:lnTo>
                    <a:lnTo>
                      <a:pt x="3" y="147"/>
                    </a:lnTo>
                    <a:lnTo>
                      <a:pt x="12" y="117"/>
                    </a:lnTo>
                    <a:lnTo>
                      <a:pt x="24" y="88"/>
                    </a:lnTo>
                    <a:lnTo>
                      <a:pt x="42" y="64"/>
                    </a:lnTo>
                    <a:lnTo>
                      <a:pt x="63" y="42"/>
                    </a:lnTo>
                    <a:lnTo>
                      <a:pt x="89" y="25"/>
                    </a:lnTo>
                    <a:lnTo>
                      <a:pt x="116" y="11"/>
                    </a:lnTo>
                    <a:lnTo>
                      <a:pt x="146" y="3"/>
                    </a:lnTo>
                    <a:lnTo>
                      <a:pt x="17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56" name="Rectangle 36"/>
              <p:cNvSpPr>
                <a:spLocks noChangeArrowheads="1"/>
              </p:cNvSpPr>
              <p:nvPr/>
            </p:nvSpPr>
            <p:spPr bwMode="auto">
              <a:xfrm>
                <a:off x="6012" y="3029"/>
                <a:ext cx="22" cy="22"/>
              </a:xfrm>
              <a:prstGeom prst="rect">
                <a:avLst/>
              </a:prstGeom>
              <a:grpFill/>
              <a:ln w="0">
                <a:noFill/>
                <a:prstDash val="solid"/>
                <a:miter lim="800000"/>
                <a:headEnd/>
                <a:tailEnd/>
              </a:ln>
            </p:spPr>
            <p:txBody>
              <a:bodyPr vert="horz" wrap="square" lIns="72760" tIns="36380" rIns="72760" bIns="36380" numCol="1" anchor="t" anchorCtr="0" compatLnSpc="1">
                <a:prstTxWarp prst="textNoShape">
                  <a:avLst/>
                </a:prstTxWarp>
              </a:bodyPr>
              <a:lstStyle/>
              <a:p>
                <a:endParaRPr lang="en-US" sz="1432"/>
              </a:p>
            </p:txBody>
          </p:sp>
          <p:sp>
            <p:nvSpPr>
              <p:cNvPr id="57" name="Freeform 37"/>
              <p:cNvSpPr>
                <a:spLocks/>
              </p:cNvSpPr>
              <p:nvPr/>
            </p:nvSpPr>
            <p:spPr bwMode="auto">
              <a:xfrm>
                <a:off x="5918" y="3075"/>
                <a:ext cx="43" cy="19"/>
              </a:xfrm>
              <a:custGeom>
                <a:avLst/>
                <a:gdLst>
                  <a:gd name="T0" fmla="*/ 48 w 688"/>
                  <a:gd name="T1" fmla="*/ 0 h 317"/>
                  <a:gd name="T2" fmla="*/ 167 w 688"/>
                  <a:gd name="T3" fmla="*/ 0 h 317"/>
                  <a:gd name="T4" fmla="*/ 182 w 688"/>
                  <a:gd name="T5" fmla="*/ 3 h 317"/>
                  <a:gd name="T6" fmla="*/ 195 w 688"/>
                  <a:gd name="T7" fmla="*/ 9 h 317"/>
                  <a:gd name="T8" fmla="*/ 206 w 688"/>
                  <a:gd name="T9" fmla="*/ 19 h 317"/>
                  <a:gd name="T10" fmla="*/ 212 w 688"/>
                  <a:gd name="T11" fmla="*/ 32 h 317"/>
                  <a:gd name="T12" fmla="*/ 215 w 688"/>
                  <a:gd name="T13" fmla="*/ 47 h 317"/>
                  <a:gd name="T14" fmla="*/ 215 w 688"/>
                  <a:gd name="T15" fmla="*/ 108 h 317"/>
                  <a:gd name="T16" fmla="*/ 425 w 688"/>
                  <a:gd name="T17" fmla="*/ 108 h 317"/>
                  <a:gd name="T18" fmla="*/ 425 w 688"/>
                  <a:gd name="T19" fmla="*/ 47 h 317"/>
                  <a:gd name="T20" fmla="*/ 427 w 688"/>
                  <a:gd name="T21" fmla="*/ 32 h 317"/>
                  <a:gd name="T22" fmla="*/ 433 w 688"/>
                  <a:gd name="T23" fmla="*/ 19 h 317"/>
                  <a:gd name="T24" fmla="*/ 443 w 688"/>
                  <a:gd name="T25" fmla="*/ 9 h 317"/>
                  <a:gd name="T26" fmla="*/ 455 w 688"/>
                  <a:gd name="T27" fmla="*/ 3 h 317"/>
                  <a:gd name="T28" fmla="*/ 469 w 688"/>
                  <a:gd name="T29" fmla="*/ 0 h 317"/>
                  <a:gd name="T30" fmla="*/ 533 w 688"/>
                  <a:gd name="T31" fmla="*/ 0 h 317"/>
                  <a:gd name="T32" fmla="*/ 548 w 688"/>
                  <a:gd name="T33" fmla="*/ 3 h 317"/>
                  <a:gd name="T34" fmla="*/ 562 w 688"/>
                  <a:gd name="T35" fmla="*/ 9 h 317"/>
                  <a:gd name="T36" fmla="*/ 571 w 688"/>
                  <a:gd name="T37" fmla="*/ 19 h 317"/>
                  <a:gd name="T38" fmla="*/ 577 w 688"/>
                  <a:gd name="T39" fmla="*/ 32 h 317"/>
                  <a:gd name="T40" fmla="*/ 580 w 688"/>
                  <a:gd name="T41" fmla="*/ 47 h 317"/>
                  <a:gd name="T42" fmla="*/ 580 w 688"/>
                  <a:gd name="T43" fmla="*/ 108 h 317"/>
                  <a:gd name="T44" fmla="*/ 639 w 688"/>
                  <a:gd name="T45" fmla="*/ 108 h 317"/>
                  <a:gd name="T46" fmla="*/ 655 w 688"/>
                  <a:gd name="T47" fmla="*/ 110 h 317"/>
                  <a:gd name="T48" fmla="*/ 668 w 688"/>
                  <a:gd name="T49" fmla="*/ 116 h 317"/>
                  <a:gd name="T50" fmla="*/ 678 w 688"/>
                  <a:gd name="T51" fmla="*/ 127 h 317"/>
                  <a:gd name="T52" fmla="*/ 686 w 688"/>
                  <a:gd name="T53" fmla="*/ 139 h 317"/>
                  <a:gd name="T54" fmla="*/ 688 w 688"/>
                  <a:gd name="T55" fmla="*/ 154 h 317"/>
                  <a:gd name="T56" fmla="*/ 688 w 688"/>
                  <a:gd name="T57" fmla="*/ 269 h 317"/>
                  <a:gd name="T58" fmla="*/ 686 w 688"/>
                  <a:gd name="T59" fmla="*/ 283 h 317"/>
                  <a:gd name="T60" fmla="*/ 678 w 688"/>
                  <a:gd name="T61" fmla="*/ 297 h 317"/>
                  <a:gd name="T62" fmla="*/ 668 w 688"/>
                  <a:gd name="T63" fmla="*/ 308 h 317"/>
                  <a:gd name="T64" fmla="*/ 655 w 688"/>
                  <a:gd name="T65" fmla="*/ 314 h 317"/>
                  <a:gd name="T66" fmla="*/ 639 w 688"/>
                  <a:gd name="T67" fmla="*/ 317 h 317"/>
                  <a:gd name="T68" fmla="*/ 521 w 688"/>
                  <a:gd name="T69" fmla="*/ 317 h 317"/>
                  <a:gd name="T70" fmla="*/ 506 w 688"/>
                  <a:gd name="T71" fmla="*/ 314 h 317"/>
                  <a:gd name="T72" fmla="*/ 492 w 688"/>
                  <a:gd name="T73" fmla="*/ 308 h 317"/>
                  <a:gd name="T74" fmla="*/ 482 w 688"/>
                  <a:gd name="T75" fmla="*/ 297 h 317"/>
                  <a:gd name="T76" fmla="*/ 474 w 688"/>
                  <a:gd name="T77" fmla="*/ 283 h 317"/>
                  <a:gd name="T78" fmla="*/ 472 w 688"/>
                  <a:gd name="T79" fmla="*/ 269 h 317"/>
                  <a:gd name="T80" fmla="*/ 472 w 688"/>
                  <a:gd name="T81" fmla="*/ 263 h 317"/>
                  <a:gd name="T82" fmla="*/ 206 w 688"/>
                  <a:gd name="T83" fmla="*/ 263 h 317"/>
                  <a:gd name="T84" fmla="*/ 191 w 688"/>
                  <a:gd name="T85" fmla="*/ 261 h 317"/>
                  <a:gd name="T86" fmla="*/ 179 w 688"/>
                  <a:gd name="T87" fmla="*/ 254 h 317"/>
                  <a:gd name="T88" fmla="*/ 169 w 688"/>
                  <a:gd name="T89" fmla="*/ 245 h 317"/>
                  <a:gd name="T90" fmla="*/ 164 w 688"/>
                  <a:gd name="T91" fmla="*/ 232 h 317"/>
                  <a:gd name="T92" fmla="*/ 162 w 688"/>
                  <a:gd name="T93" fmla="*/ 217 h 317"/>
                  <a:gd name="T94" fmla="*/ 162 w 688"/>
                  <a:gd name="T95" fmla="*/ 216 h 317"/>
                  <a:gd name="T96" fmla="*/ 48 w 688"/>
                  <a:gd name="T97" fmla="*/ 216 h 317"/>
                  <a:gd name="T98" fmla="*/ 33 w 688"/>
                  <a:gd name="T99" fmla="*/ 213 h 317"/>
                  <a:gd name="T100" fmla="*/ 20 w 688"/>
                  <a:gd name="T101" fmla="*/ 206 h 317"/>
                  <a:gd name="T102" fmla="*/ 9 w 688"/>
                  <a:gd name="T103" fmla="*/ 195 h 317"/>
                  <a:gd name="T104" fmla="*/ 2 w 688"/>
                  <a:gd name="T105" fmla="*/ 181 h 317"/>
                  <a:gd name="T106" fmla="*/ 0 w 688"/>
                  <a:gd name="T107" fmla="*/ 166 h 317"/>
                  <a:gd name="T108" fmla="*/ 0 w 688"/>
                  <a:gd name="T109" fmla="*/ 47 h 317"/>
                  <a:gd name="T110" fmla="*/ 2 w 688"/>
                  <a:gd name="T111" fmla="*/ 32 h 317"/>
                  <a:gd name="T112" fmla="*/ 9 w 688"/>
                  <a:gd name="T113" fmla="*/ 19 h 317"/>
                  <a:gd name="T114" fmla="*/ 20 w 688"/>
                  <a:gd name="T115" fmla="*/ 9 h 317"/>
                  <a:gd name="T116" fmla="*/ 33 w 688"/>
                  <a:gd name="T117" fmla="*/ 3 h 317"/>
                  <a:gd name="T118" fmla="*/ 48 w 688"/>
                  <a:gd name="T11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8" h="317">
                    <a:moveTo>
                      <a:pt x="48" y="0"/>
                    </a:moveTo>
                    <a:lnTo>
                      <a:pt x="167" y="0"/>
                    </a:lnTo>
                    <a:lnTo>
                      <a:pt x="182" y="3"/>
                    </a:lnTo>
                    <a:lnTo>
                      <a:pt x="195" y="9"/>
                    </a:lnTo>
                    <a:lnTo>
                      <a:pt x="206" y="19"/>
                    </a:lnTo>
                    <a:lnTo>
                      <a:pt x="212" y="32"/>
                    </a:lnTo>
                    <a:lnTo>
                      <a:pt x="215" y="47"/>
                    </a:lnTo>
                    <a:lnTo>
                      <a:pt x="215" y="108"/>
                    </a:lnTo>
                    <a:lnTo>
                      <a:pt x="425" y="108"/>
                    </a:lnTo>
                    <a:lnTo>
                      <a:pt x="425" y="47"/>
                    </a:lnTo>
                    <a:lnTo>
                      <a:pt x="427" y="32"/>
                    </a:lnTo>
                    <a:lnTo>
                      <a:pt x="433" y="19"/>
                    </a:lnTo>
                    <a:lnTo>
                      <a:pt x="443" y="9"/>
                    </a:lnTo>
                    <a:lnTo>
                      <a:pt x="455" y="3"/>
                    </a:lnTo>
                    <a:lnTo>
                      <a:pt x="469" y="0"/>
                    </a:lnTo>
                    <a:lnTo>
                      <a:pt x="533" y="0"/>
                    </a:lnTo>
                    <a:lnTo>
                      <a:pt x="548" y="3"/>
                    </a:lnTo>
                    <a:lnTo>
                      <a:pt x="562" y="9"/>
                    </a:lnTo>
                    <a:lnTo>
                      <a:pt x="571" y="19"/>
                    </a:lnTo>
                    <a:lnTo>
                      <a:pt x="577" y="32"/>
                    </a:lnTo>
                    <a:lnTo>
                      <a:pt x="580" y="47"/>
                    </a:lnTo>
                    <a:lnTo>
                      <a:pt x="580" y="108"/>
                    </a:lnTo>
                    <a:lnTo>
                      <a:pt x="639" y="108"/>
                    </a:lnTo>
                    <a:lnTo>
                      <a:pt x="655" y="110"/>
                    </a:lnTo>
                    <a:lnTo>
                      <a:pt x="668" y="116"/>
                    </a:lnTo>
                    <a:lnTo>
                      <a:pt x="678" y="127"/>
                    </a:lnTo>
                    <a:lnTo>
                      <a:pt x="686" y="139"/>
                    </a:lnTo>
                    <a:lnTo>
                      <a:pt x="688" y="154"/>
                    </a:lnTo>
                    <a:lnTo>
                      <a:pt x="688" y="269"/>
                    </a:lnTo>
                    <a:lnTo>
                      <a:pt x="686" y="283"/>
                    </a:lnTo>
                    <a:lnTo>
                      <a:pt x="678" y="297"/>
                    </a:lnTo>
                    <a:lnTo>
                      <a:pt x="668" y="308"/>
                    </a:lnTo>
                    <a:lnTo>
                      <a:pt x="655" y="314"/>
                    </a:lnTo>
                    <a:lnTo>
                      <a:pt x="639" y="317"/>
                    </a:lnTo>
                    <a:lnTo>
                      <a:pt x="521" y="317"/>
                    </a:lnTo>
                    <a:lnTo>
                      <a:pt x="506" y="314"/>
                    </a:lnTo>
                    <a:lnTo>
                      <a:pt x="492" y="308"/>
                    </a:lnTo>
                    <a:lnTo>
                      <a:pt x="482" y="297"/>
                    </a:lnTo>
                    <a:lnTo>
                      <a:pt x="474" y="283"/>
                    </a:lnTo>
                    <a:lnTo>
                      <a:pt x="472" y="269"/>
                    </a:lnTo>
                    <a:lnTo>
                      <a:pt x="472" y="263"/>
                    </a:lnTo>
                    <a:lnTo>
                      <a:pt x="206" y="263"/>
                    </a:lnTo>
                    <a:lnTo>
                      <a:pt x="191" y="261"/>
                    </a:lnTo>
                    <a:lnTo>
                      <a:pt x="179" y="254"/>
                    </a:lnTo>
                    <a:lnTo>
                      <a:pt x="169" y="245"/>
                    </a:lnTo>
                    <a:lnTo>
                      <a:pt x="164" y="232"/>
                    </a:lnTo>
                    <a:lnTo>
                      <a:pt x="162" y="217"/>
                    </a:lnTo>
                    <a:lnTo>
                      <a:pt x="162" y="216"/>
                    </a:lnTo>
                    <a:lnTo>
                      <a:pt x="48" y="216"/>
                    </a:lnTo>
                    <a:lnTo>
                      <a:pt x="33" y="213"/>
                    </a:lnTo>
                    <a:lnTo>
                      <a:pt x="20" y="206"/>
                    </a:lnTo>
                    <a:lnTo>
                      <a:pt x="9" y="195"/>
                    </a:lnTo>
                    <a:lnTo>
                      <a:pt x="2" y="181"/>
                    </a:lnTo>
                    <a:lnTo>
                      <a:pt x="0" y="166"/>
                    </a:lnTo>
                    <a:lnTo>
                      <a:pt x="0" y="47"/>
                    </a:lnTo>
                    <a:lnTo>
                      <a:pt x="2" y="32"/>
                    </a:lnTo>
                    <a:lnTo>
                      <a:pt x="9" y="19"/>
                    </a:lnTo>
                    <a:lnTo>
                      <a:pt x="20" y="9"/>
                    </a:lnTo>
                    <a:lnTo>
                      <a:pt x="33" y="3"/>
                    </a:lnTo>
                    <a:lnTo>
                      <a:pt x="48"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58" name="Freeform 38"/>
              <p:cNvSpPr>
                <a:spLocks/>
              </p:cNvSpPr>
              <p:nvPr/>
            </p:nvSpPr>
            <p:spPr bwMode="auto">
              <a:xfrm>
                <a:off x="5969" y="3017"/>
                <a:ext cx="23" cy="46"/>
              </a:xfrm>
              <a:custGeom>
                <a:avLst/>
                <a:gdLst>
                  <a:gd name="T0" fmla="*/ 46 w 372"/>
                  <a:gd name="T1" fmla="*/ 0 h 736"/>
                  <a:gd name="T2" fmla="*/ 271 w 372"/>
                  <a:gd name="T3" fmla="*/ 0 h 736"/>
                  <a:gd name="T4" fmla="*/ 286 w 372"/>
                  <a:gd name="T5" fmla="*/ 3 h 736"/>
                  <a:gd name="T6" fmla="*/ 299 w 372"/>
                  <a:gd name="T7" fmla="*/ 9 h 736"/>
                  <a:gd name="T8" fmla="*/ 308 w 372"/>
                  <a:gd name="T9" fmla="*/ 19 h 736"/>
                  <a:gd name="T10" fmla="*/ 316 w 372"/>
                  <a:gd name="T11" fmla="*/ 31 h 736"/>
                  <a:gd name="T12" fmla="*/ 318 w 372"/>
                  <a:gd name="T13" fmla="*/ 46 h 736"/>
                  <a:gd name="T14" fmla="*/ 318 w 372"/>
                  <a:gd name="T15" fmla="*/ 110 h 736"/>
                  <a:gd name="T16" fmla="*/ 316 w 372"/>
                  <a:gd name="T17" fmla="*/ 125 h 736"/>
                  <a:gd name="T18" fmla="*/ 308 w 372"/>
                  <a:gd name="T19" fmla="*/ 138 h 736"/>
                  <a:gd name="T20" fmla="*/ 299 w 372"/>
                  <a:gd name="T21" fmla="*/ 147 h 736"/>
                  <a:gd name="T22" fmla="*/ 286 w 372"/>
                  <a:gd name="T23" fmla="*/ 154 h 736"/>
                  <a:gd name="T24" fmla="*/ 271 w 372"/>
                  <a:gd name="T25" fmla="*/ 156 h 736"/>
                  <a:gd name="T26" fmla="*/ 263 w 372"/>
                  <a:gd name="T27" fmla="*/ 156 h 736"/>
                  <a:gd name="T28" fmla="*/ 263 w 372"/>
                  <a:gd name="T29" fmla="*/ 520 h 736"/>
                  <a:gd name="T30" fmla="*/ 322 w 372"/>
                  <a:gd name="T31" fmla="*/ 520 h 736"/>
                  <a:gd name="T32" fmla="*/ 338 w 372"/>
                  <a:gd name="T33" fmla="*/ 523 h 736"/>
                  <a:gd name="T34" fmla="*/ 351 w 372"/>
                  <a:gd name="T35" fmla="*/ 530 h 736"/>
                  <a:gd name="T36" fmla="*/ 362 w 372"/>
                  <a:gd name="T37" fmla="*/ 542 h 736"/>
                  <a:gd name="T38" fmla="*/ 369 w 372"/>
                  <a:gd name="T39" fmla="*/ 555 h 736"/>
                  <a:gd name="T40" fmla="*/ 372 w 372"/>
                  <a:gd name="T41" fmla="*/ 570 h 736"/>
                  <a:gd name="T42" fmla="*/ 372 w 372"/>
                  <a:gd name="T43" fmla="*/ 689 h 736"/>
                  <a:gd name="T44" fmla="*/ 369 w 372"/>
                  <a:gd name="T45" fmla="*/ 704 h 736"/>
                  <a:gd name="T46" fmla="*/ 362 w 372"/>
                  <a:gd name="T47" fmla="*/ 717 h 736"/>
                  <a:gd name="T48" fmla="*/ 351 w 372"/>
                  <a:gd name="T49" fmla="*/ 727 h 736"/>
                  <a:gd name="T50" fmla="*/ 338 w 372"/>
                  <a:gd name="T51" fmla="*/ 734 h 736"/>
                  <a:gd name="T52" fmla="*/ 322 w 372"/>
                  <a:gd name="T53" fmla="*/ 736 h 736"/>
                  <a:gd name="T54" fmla="*/ 152 w 372"/>
                  <a:gd name="T55" fmla="*/ 736 h 736"/>
                  <a:gd name="T56" fmla="*/ 138 w 372"/>
                  <a:gd name="T57" fmla="*/ 734 h 736"/>
                  <a:gd name="T58" fmla="*/ 125 w 372"/>
                  <a:gd name="T59" fmla="*/ 727 h 736"/>
                  <a:gd name="T60" fmla="*/ 116 w 372"/>
                  <a:gd name="T61" fmla="*/ 717 h 736"/>
                  <a:gd name="T62" fmla="*/ 111 w 372"/>
                  <a:gd name="T63" fmla="*/ 704 h 736"/>
                  <a:gd name="T64" fmla="*/ 109 w 372"/>
                  <a:gd name="T65" fmla="*/ 689 h 736"/>
                  <a:gd name="T66" fmla="*/ 109 w 372"/>
                  <a:gd name="T67" fmla="*/ 426 h 736"/>
                  <a:gd name="T68" fmla="*/ 46 w 372"/>
                  <a:gd name="T69" fmla="*/ 426 h 736"/>
                  <a:gd name="T70" fmla="*/ 32 w 372"/>
                  <a:gd name="T71" fmla="*/ 424 h 736"/>
                  <a:gd name="T72" fmla="*/ 19 w 372"/>
                  <a:gd name="T73" fmla="*/ 418 h 736"/>
                  <a:gd name="T74" fmla="*/ 9 w 372"/>
                  <a:gd name="T75" fmla="*/ 408 h 736"/>
                  <a:gd name="T76" fmla="*/ 2 w 372"/>
                  <a:gd name="T77" fmla="*/ 395 h 736"/>
                  <a:gd name="T78" fmla="*/ 0 w 372"/>
                  <a:gd name="T79" fmla="*/ 381 h 736"/>
                  <a:gd name="T80" fmla="*/ 0 w 372"/>
                  <a:gd name="T81" fmla="*/ 372 h 736"/>
                  <a:gd name="T82" fmla="*/ 2 w 372"/>
                  <a:gd name="T83" fmla="*/ 358 h 736"/>
                  <a:gd name="T84" fmla="*/ 9 w 372"/>
                  <a:gd name="T85" fmla="*/ 344 h 736"/>
                  <a:gd name="T86" fmla="*/ 19 w 372"/>
                  <a:gd name="T87" fmla="*/ 333 h 736"/>
                  <a:gd name="T88" fmla="*/ 32 w 372"/>
                  <a:gd name="T89" fmla="*/ 327 h 736"/>
                  <a:gd name="T90" fmla="*/ 46 w 372"/>
                  <a:gd name="T91" fmla="*/ 324 h 736"/>
                  <a:gd name="T92" fmla="*/ 109 w 372"/>
                  <a:gd name="T93" fmla="*/ 324 h 736"/>
                  <a:gd name="T94" fmla="*/ 109 w 372"/>
                  <a:gd name="T95" fmla="*/ 156 h 736"/>
                  <a:gd name="T96" fmla="*/ 46 w 372"/>
                  <a:gd name="T97" fmla="*/ 156 h 736"/>
                  <a:gd name="T98" fmla="*/ 32 w 372"/>
                  <a:gd name="T99" fmla="*/ 154 h 736"/>
                  <a:gd name="T100" fmla="*/ 19 w 372"/>
                  <a:gd name="T101" fmla="*/ 147 h 736"/>
                  <a:gd name="T102" fmla="*/ 9 w 372"/>
                  <a:gd name="T103" fmla="*/ 138 h 736"/>
                  <a:gd name="T104" fmla="*/ 2 w 372"/>
                  <a:gd name="T105" fmla="*/ 125 h 736"/>
                  <a:gd name="T106" fmla="*/ 0 w 372"/>
                  <a:gd name="T107" fmla="*/ 110 h 736"/>
                  <a:gd name="T108" fmla="*/ 0 w 372"/>
                  <a:gd name="T109" fmla="*/ 46 h 736"/>
                  <a:gd name="T110" fmla="*/ 2 w 372"/>
                  <a:gd name="T111" fmla="*/ 31 h 736"/>
                  <a:gd name="T112" fmla="*/ 9 w 372"/>
                  <a:gd name="T113" fmla="*/ 19 h 736"/>
                  <a:gd name="T114" fmla="*/ 19 w 372"/>
                  <a:gd name="T115" fmla="*/ 9 h 736"/>
                  <a:gd name="T116" fmla="*/ 32 w 372"/>
                  <a:gd name="T117" fmla="*/ 3 h 736"/>
                  <a:gd name="T118" fmla="*/ 46 w 372"/>
                  <a:gd name="T1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736">
                    <a:moveTo>
                      <a:pt x="46" y="0"/>
                    </a:moveTo>
                    <a:lnTo>
                      <a:pt x="271" y="0"/>
                    </a:lnTo>
                    <a:lnTo>
                      <a:pt x="286" y="3"/>
                    </a:lnTo>
                    <a:lnTo>
                      <a:pt x="299" y="9"/>
                    </a:lnTo>
                    <a:lnTo>
                      <a:pt x="308" y="19"/>
                    </a:lnTo>
                    <a:lnTo>
                      <a:pt x="316" y="31"/>
                    </a:lnTo>
                    <a:lnTo>
                      <a:pt x="318" y="46"/>
                    </a:lnTo>
                    <a:lnTo>
                      <a:pt x="318" y="110"/>
                    </a:lnTo>
                    <a:lnTo>
                      <a:pt x="316" y="125"/>
                    </a:lnTo>
                    <a:lnTo>
                      <a:pt x="308" y="138"/>
                    </a:lnTo>
                    <a:lnTo>
                      <a:pt x="299" y="147"/>
                    </a:lnTo>
                    <a:lnTo>
                      <a:pt x="286" y="154"/>
                    </a:lnTo>
                    <a:lnTo>
                      <a:pt x="271" y="156"/>
                    </a:lnTo>
                    <a:lnTo>
                      <a:pt x="263" y="156"/>
                    </a:lnTo>
                    <a:lnTo>
                      <a:pt x="263" y="520"/>
                    </a:lnTo>
                    <a:lnTo>
                      <a:pt x="322" y="520"/>
                    </a:lnTo>
                    <a:lnTo>
                      <a:pt x="338" y="523"/>
                    </a:lnTo>
                    <a:lnTo>
                      <a:pt x="351" y="530"/>
                    </a:lnTo>
                    <a:lnTo>
                      <a:pt x="362" y="542"/>
                    </a:lnTo>
                    <a:lnTo>
                      <a:pt x="369" y="555"/>
                    </a:lnTo>
                    <a:lnTo>
                      <a:pt x="372" y="570"/>
                    </a:lnTo>
                    <a:lnTo>
                      <a:pt x="372" y="689"/>
                    </a:lnTo>
                    <a:lnTo>
                      <a:pt x="369" y="704"/>
                    </a:lnTo>
                    <a:lnTo>
                      <a:pt x="362" y="717"/>
                    </a:lnTo>
                    <a:lnTo>
                      <a:pt x="351" y="727"/>
                    </a:lnTo>
                    <a:lnTo>
                      <a:pt x="338" y="734"/>
                    </a:lnTo>
                    <a:lnTo>
                      <a:pt x="322" y="736"/>
                    </a:lnTo>
                    <a:lnTo>
                      <a:pt x="152" y="736"/>
                    </a:lnTo>
                    <a:lnTo>
                      <a:pt x="138" y="734"/>
                    </a:lnTo>
                    <a:lnTo>
                      <a:pt x="125" y="727"/>
                    </a:lnTo>
                    <a:lnTo>
                      <a:pt x="116" y="717"/>
                    </a:lnTo>
                    <a:lnTo>
                      <a:pt x="111" y="704"/>
                    </a:lnTo>
                    <a:lnTo>
                      <a:pt x="109" y="689"/>
                    </a:lnTo>
                    <a:lnTo>
                      <a:pt x="109" y="426"/>
                    </a:lnTo>
                    <a:lnTo>
                      <a:pt x="46" y="426"/>
                    </a:lnTo>
                    <a:lnTo>
                      <a:pt x="32" y="424"/>
                    </a:lnTo>
                    <a:lnTo>
                      <a:pt x="19" y="418"/>
                    </a:lnTo>
                    <a:lnTo>
                      <a:pt x="9" y="408"/>
                    </a:lnTo>
                    <a:lnTo>
                      <a:pt x="2" y="395"/>
                    </a:lnTo>
                    <a:lnTo>
                      <a:pt x="0" y="381"/>
                    </a:lnTo>
                    <a:lnTo>
                      <a:pt x="0" y="372"/>
                    </a:lnTo>
                    <a:lnTo>
                      <a:pt x="2" y="358"/>
                    </a:lnTo>
                    <a:lnTo>
                      <a:pt x="9" y="344"/>
                    </a:lnTo>
                    <a:lnTo>
                      <a:pt x="19" y="333"/>
                    </a:lnTo>
                    <a:lnTo>
                      <a:pt x="32" y="327"/>
                    </a:lnTo>
                    <a:lnTo>
                      <a:pt x="46" y="324"/>
                    </a:lnTo>
                    <a:lnTo>
                      <a:pt x="109" y="324"/>
                    </a:lnTo>
                    <a:lnTo>
                      <a:pt x="109" y="156"/>
                    </a:lnTo>
                    <a:lnTo>
                      <a:pt x="46" y="156"/>
                    </a:lnTo>
                    <a:lnTo>
                      <a:pt x="32" y="154"/>
                    </a:lnTo>
                    <a:lnTo>
                      <a:pt x="19" y="147"/>
                    </a:lnTo>
                    <a:lnTo>
                      <a:pt x="9" y="138"/>
                    </a:lnTo>
                    <a:lnTo>
                      <a:pt x="2" y="125"/>
                    </a:lnTo>
                    <a:lnTo>
                      <a:pt x="0" y="110"/>
                    </a:lnTo>
                    <a:lnTo>
                      <a:pt x="0" y="46"/>
                    </a:lnTo>
                    <a:lnTo>
                      <a:pt x="2" y="31"/>
                    </a:lnTo>
                    <a:lnTo>
                      <a:pt x="9" y="19"/>
                    </a:lnTo>
                    <a:lnTo>
                      <a:pt x="19" y="9"/>
                    </a:lnTo>
                    <a:lnTo>
                      <a:pt x="32" y="3"/>
                    </a:lnTo>
                    <a:lnTo>
                      <a:pt x="46"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59" name="Freeform 39"/>
              <p:cNvSpPr>
                <a:spLocks/>
              </p:cNvSpPr>
              <p:nvPr/>
            </p:nvSpPr>
            <p:spPr bwMode="auto">
              <a:xfrm>
                <a:off x="5970" y="3068"/>
                <a:ext cx="14" cy="13"/>
              </a:xfrm>
              <a:custGeom>
                <a:avLst/>
                <a:gdLst>
                  <a:gd name="T0" fmla="*/ 46 w 209"/>
                  <a:gd name="T1" fmla="*/ 0 h 209"/>
                  <a:gd name="T2" fmla="*/ 162 w 209"/>
                  <a:gd name="T3" fmla="*/ 0 h 209"/>
                  <a:gd name="T4" fmla="*/ 176 w 209"/>
                  <a:gd name="T5" fmla="*/ 2 h 209"/>
                  <a:gd name="T6" fmla="*/ 189 w 209"/>
                  <a:gd name="T7" fmla="*/ 9 h 209"/>
                  <a:gd name="T8" fmla="*/ 199 w 209"/>
                  <a:gd name="T9" fmla="*/ 19 h 209"/>
                  <a:gd name="T10" fmla="*/ 206 w 209"/>
                  <a:gd name="T11" fmla="*/ 32 h 209"/>
                  <a:gd name="T12" fmla="*/ 209 w 209"/>
                  <a:gd name="T13" fmla="*/ 46 h 209"/>
                  <a:gd name="T14" fmla="*/ 209 w 209"/>
                  <a:gd name="T15" fmla="*/ 162 h 209"/>
                  <a:gd name="T16" fmla="*/ 206 w 209"/>
                  <a:gd name="T17" fmla="*/ 177 h 209"/>
                  <a:gd name="T18" fmla="*/ 199 w 209"/>
                  <a:gd name="T19" fmla="*/ 189 h 209"/>
                  <a:gd name="T20" fmla="*/ 189 w 209"/>
                  <a:gd name="T21" fmla="*/ 200 h 209"/>
                  <a:gd name="T22" fmla="*/ 176 w 209"/>
                  <a:gd name="T23" fmla="*/ 206 h 209"/>
                  <a:gd name="T24" fmla="*/ 162 w 209"/>
                  <a:gd name="T25" fmla="*/ 209 h 209"/>
                  <a:gd name="T26" fmla="*/ 46 w 209"/>
                  <a:gd name="T27" fmla="*/ 209 h 209"/>
                  <a:gd name="T28" fmla="*/ 31 w 209"/>
                  <a:gd name="T29" fmla="*/ 206 h 209"/>
                  <a:gd name="T30" fmla="*/ 18 w 209"/>
                  <a:gd name="T31" fmla="*/ 200 h 209"/>
                  <a:gd name="T32" fmla="*/ 8 w 209"/>
                  <a:gd name="T33" fmla="*/ 189 h 209"/>
                  <a:gd name="T34" fmla="*/ 2 w 209"/>
                  <a:gd name="T35" fmla="*/ 177 h 209"/>
                  <a:gd name="T36" fmla="*/ 0 w 209"/>
                  <a:gd name="T37" fmla="*/ 162 h 209"/>
                  <a:gd name="T38" fmla="*/ 0 w 209"/>
                  <a:gd name="T39" fmla="*/ 46 h 209"/>
                  <a:gd name="T40" fmla="*/ 2 w 209"/>
                  <a:gd name="T41" fmla="*/ 32 h 209"/>
                  <a:gd name="T42" fmla="*/ 8 w 209"/>
                  <a:gd name="T43" fmla="*/ 19 h 209"/>
                  <a:gd name="T44" fmla="*/ 18 w 209"/>
                  <a:gd name="T45" fmla="*/ 9 h 209"/>
                  <a:gd name="T46" fmla="*/ 31 w 209"/>
                  <a:gd name="T47" fmla="*/ 2 h 209"/>
                  <a:gd name="T48" fmla="*/ 46 w 209"/>
                  <a:gd name="T4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9" h="209">
                    <a:moveTo>
                      <a:pt x="46" y="0"/>
                    </a:moveTo>
                    <a:lnTo>
                      <a:pt x="162" y="0"/>
                    </a:lnTo>
                    <a:lnTo>
                      <a:pt x="176" y="2"/>
                    </a:lnTo>
                    <a:lnTo>
                      <a:pt x="189" y="9"/>
                    </a:lnTo>
                    <a:lnTo>
                      <a:pt x="199" y="19"/>
                    </a:lnTo>
                    <a:lnTo>
                      <a:pt x="206" y="32"/>
                    </a:lnTo>
                    <a:lnTo>
                      <a:pt x="209" y="46"/>
                    </a:lnTo>
                    <a:lnTo>
                      <a:pt x="209" y="162"/>
                    </a:lnTo>
                    <a:lnTo>
                      <a:pt x="206" y="177"/>
                    </a:lnTo>
                    <a:lnTo>
                      <a:pt x="199" y="189"/>
                    </a:lnTo>
                    <a:lnTo>
                      <a:pt x="189" y="200"/>
                    </a:lnTo>
                    <a:lnTo>
                      <a:pt x="176" y="206"/>
                    </a:lnTo>
                    <a:lnTo>
                      <a:pt x="162" y="209"/>
                    </a:lnTo>
                    <a:lnTo>
                      <a:pt x="46" y="209"/>
                    </a:lnTo>
                    <a:lnTo>
                      <a:pt x="31" y="206"/>
                    </a:lnTo>
                    <a:lnTo>
                      <a:pt x="18" y="200"/>
                    </a:lnTo>
                    <a:lnTo>
                      <a:pt x="8" y="189"/>
                    </a:lnTo>
                    <a:lnTo>
                      <a:pt x="2" y="177"/>
                    </a:lnTo>
                    <a:lnTo>
                      <a:pt x="0" y="162"/>
                    </a:lnTo>
                    <a:lnTo>
                      <a:pt x="0" y="46"/>
                    </a:lnTo>
                    <a:lnTo>
                      <a:pt x="2" y="32"/>
                    </a:lnTo>
                    <a:lnTo>
                      <a:pt x="8" y="19"/>
                    </a:lnTo>
                    <a:lnTo>
                      <a:pt x="18" y="9"/>
                    </a:lnTo>
                    <a:lnTo>
                      <a:pt x="31" y="2"/>
                    </a:lnTo>
                    <a:lnTo>
                      <a:pt x="46"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60" name="Freeform 40"/>
              <p:cNvSpPr>
                <a:spLocks/>
              </p:cNvSpPr>
              <p:nvPr/>
            </p:nvSpPr>
            <p:spPr bwMode="auto">
              <a:xfrm>
                <a:off x="5993" y="3081"/>
                <a:ext cx="8" cy="5"/>
              </a:xfrm>
              <a:custGeom>
                <a:avLst/>
                <a:gdLst>
                  <a:gd name="T0" fmla="*/ 50 w 129"/>
                  <a:gd name="T1" fmla="*/ 0 h 95"/>
                  <a:gd name="T2" fmla="*/ 129 w 129"/>
                  <a:gd name="T3" fmla="*/ 0 h 95"/>
                  <a:gd name="T4" fmla="*/ 85 w 129"/>
                  <a:gd name="T5" fmla="*/ 30 h 95"/>
                  <a:gd name="T6" fmla="*/ 42 w 129"/>
                  <a:gd name="T7" fmla="*/ 61 h 95"/>
                  <a:gd name="T8" fmla="*/ 0 w 129"/>
                  <a:gd name="T9" fmla="*/ 95 h 95"/>
                  <a:gd name="T10" fmla="*/ 0 w 129"/>
                  <a:gd name="T11" fmla="*/ 48 h 95"/>
                  <a:gd name="T12" fmla="*/ 3 w 129"/>
                  <a:gd name="T13" fmla="*/ 34 h 95"/>
                  <a:gd name="T14" fmla="*/ 10 w 129"/>
                  <a:gd name="T15" fmla="*/ 20 h 95"/>
                  <a:gd name="T16" fmla="*/ 21 w 129"/>
                  <a:gd name="T17" fmla="*/ 10 h 95"/>
                  <a:gd name="T18" fmla="*/ 34 w 129"/>
                  <a:gd name="T19" fmla="*/ 3 h 95"/>
                  <a:gd name="T20" fmla="*/ 50 w 129"/>
                  <a:gd name="T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 h="95">
                    <a:moveTo>
                      <a:pt x="50" y="0"/>
                    </a:moveTo>
                    <a:lnTo>
                      <a:pt x="129" y="0"/>
                    </a:lnTo>
                    <a:lnTo>
                      <a:pt x="85" y="30"/>
                    </a:lnTo>
                    <a:lnTo>
                      <a:pt x="42" y="61"/>
                    </a:lnTo>
                    <a:lnTo>
                      <a:pt x="0" y="95"/>
                    </a:lnTo>
                    <a:lnTo>
                      <a:pt x="0" y="48"/>
                    </a:lnTo>
                    <a:lnTo>
                      <a:pt x="3" y="34"/>
                    </a:lnTo>
                    <a:lnTo>
                      <a:pt x="10" y="20"/>
                    </a:lnTo>
                    <a:lnTo>
                      <a:pt x="21" y="10"/>
                    </a:lnTo>
                    <a:lnTo>
                      <a:pt x="34" y="3"/>
                    </a:lnTo>
                    <a:lnTo>
                      <a:pt x="50"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61" name="Freeform 41"/>
              <p:cNvSpPr>
                <a:spLocks/>
              </p:cNvSpPr>
              <p:nvPr/>
            </p:nvSpPr>
            <p:spPr bwMode="auto">
              <a:xfrm>
                <a:off x="5977" y="3087"/>
                <a:ext cx="15" cy="20"/>
              </a:xfrm>
              <a:custGeom>
                <a:avLst/>
                <a:gdLst>
                  <a:gd name="T0" fmla="*/ 49 w 251"/>
                  <a:gd name="T1" fmla="*/ 0 h 318"/>
                  <a:gd name="T2" fmla="*/ 251 w 251"/>
                  <a:gd name="T3" fmla="*/ 0 h 318"/>
                  <a:gd name="T4" fmla="*/ 225 w 251"/>
                  <a:gd name="T5" fmla="*/ 23 h 318"/>
                  <a:gd name="T6" fmla="*/ 199 w 251"/>
                  <a:gd name="T7" fmla="*/ 47 h 318"/>
                  <a:gd name="T8" fmla="*/ 153 w 251"/>
                  <a:gd name="T9" fmla="*/ 97 h 318"/>
                  <a:gd name="T10" fmla="*/ 110 w 251"/>
                  <a:gd name="T11" fmla="*/ 150 h 318"/>
                  <a:gd name="T12" fmla="*/ 70 w 251"/>
                  <a:gd name="T13" fmla="*/ 204 h 318"/>
                  <a:gd name="T14" fmla="*/ 33 w 251"/>
                  <a:gd name="T15" fmla="*/ 260 h 318"/>
                  <a:gd name="T16" fmla="*/ 0 w 251"/>
                  <a:gd name="T17" fmla="*/ 318 h 318"/>
                  <a:gd name="T18" fmla="*/ 0 w 251"/>
                  <a:gd name="T19" fmla="*/ 47 h 318"/>
                  <a:gd name="T20" fmla="*/ 3 w 251"/>
                  <a:gd name="T21" fmla="*/ 32 h 318"/>
                  <a:gd name="T22" fmla="*/ 10 w 251"/>
                  <a:gd name="T23" fmla="*/ 19 h 318"/>
                  <a:gd name="T24" fmla="*/ 21 w 251"/>
                  <a:gd name="T25" fmla="*/ 9 h 318"/>
                  <a:gd name="T26" fmla="*/ 34 w 251"/>
                  <a:gd name="T27" fmla="*/ 3 h 318"/>
                  <a:gd name="T28" fmla="*/ 49 w 251"/>
                  <a:gd name="T29"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318">
                    <a:moveTo>
                      <a:pt x="49" y="0"/>
                    </a:moveTo>
                    <a:lnTo>
                      <a:pt x="251" y="0"/>
                    </a:lnTo>
                    <a:lnTo>
                      <a:pt x="225" y="23"/>
                    </a:lnTo>
                    <a:lnTo>
                      <a:pt x="199" y="47"/>
                    </a:lnTo>
                    <a:lnTo>
                      <a:pt x="153" y="97"/>
                    </a:lnTo>
                    <a:lnTo>
                      <a:pt x="110" y="150"/>
                    </a:lnTo>
                    <a:lnTo>
                      <a:pt x="70" y="204"/>
                    </a:lnTo>
                    <a:lnTo>
                      <a:pt x="33" y="260"/>
                    </a:lnTo>
                    <a:lnTo>
                      <a:pt x="0" y="318"/>
                    </a:lnTo>
                    <a:lnTo>
                      <a:pt x="0" y="47"/>
                    </a:lnTo>
                    <a:lnTo>
                      <a:pt x="3" y="32"/>
                    </a:lnTo>
                    <a:lnTo>
                      <a:pt x="10" y="19"/>
                    </a:lnTo>
                    <a:lnTo>
                      <a:pt x="21" y="9"/>
                    </a:lnTo>
                    <a:lnTo>
                      <a:pt x="34" y="3"/>
                    </a:lnTo>
                    <a:lnTo>
                      <a:pt x="4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62" name="Freeform 42"/>
              <p:cNvSpPr>
                <a:spLocks noEditPoints="1"/>
              </p:cNvSpPr>
              <p:nvPr/>
            </p:nvSpPr>
            <p:spPr bwMode="auto">
              <a:xfrm>
                <a:off x="5978" y="3079"/>
                <a:ext cx="143" cy="143"/>
              </a:xfrm>
              <a:custGeom>
                <a:avLst/>
                <a:gdLst>
                  <a:gd name="T0" fmla="*/ 846 w 2290"/>
                  <a:gd name="T1" fmla="*/ 270 h 2289"/>
                  <a:gd name="T2" fmla="*/ 671 w 2290"/>
                  <a:gd name="T3" fmla="*/ 323 h 2289"/>
                  <a:gd name="T4" fmla="*/ 513 w 2290"/>
                  <a:gd name="T5" fmla="*/ 423 h 2289"/>
                  <a:gd name="T6" fmla="*/ 385 w 2290"/>
                  <a:gd name="T7" fmla="*/ 564 h 2289"/>
                  <a:gd name="T8" fmla="*/ 301 w 2290"/>
                  <a:gd name="T9" fmla="*/ 728 h 2289"/>
                  <a:gd name="T10" fmla="*/ 263 w 2290"/>
                  <a:gd name="T11" fmla="*/ 905 h 2289"/>
                  <a:gd name="T12" fmla="*/ 270 w 2290"/>
                  <a:gd name="T13" fmla="*/ 1085 h 2289"/>
                  <a:gd name="T14" fmla="*/ 324 w 2290"/>
                  <a:gd name="T15" fmla="*/ 1259 h 2289"/>
                  <a:gd name="T16" fmla="*/ 423 w 2290"/>
                  <a:gd name="T17" fmla="*/ 1417 h 2289"/>
                  <a:gd name="T18" fmla="*/ 564 w 2290"/>
                  <a:gd name="T19" fmla="*/ 1546 h 2289"/>
                  <a:gd name="T20" fmla="*/ 728 w 2290"/>
                  <a:gd name="T21" fmla="*/ 1630 h 2289"/>
                  <a:gd name="T22" fmla="*/ 904 w 2290"/>
                  <a:gd name="T23" fmla="*/ 1668 h 2289"/>
                  <a:gd name="T24" fmla="*/ 1085 w 2290"/>
                  <a:gd name="T25" fmla="*/ 1660 h 2289"/>
                  <a:gd name="T26" fmla="*/ 1259 w 2290"/>
                  <a:gd name="T27" fmla="*/ 1607 h 2289"/>
                  <a:gd name="T28" fmla="*/ 1417 w 2290"/>
                  <a:gd name="T29" fmla="*/ 1508 h 2289"/>
                  <a:gd name="T30" fmla="*/ 1545 w 2290"/>
                  <a:gd name="T31" fmla="*/ 1367 h 2289"/>
                  <a:gd name="T32" fmla="*/ 1629 w 2290"/>
                  <a:gd name="T33" fmla="*/ 1203 h 2289"/>
                  <a:gd name="T34" fmla="*/ 1668 w 2290"/>
                  <a:gd name="T35" fmla="*/ 1025 h 2289"/>
                  <a:gd name="T36" fmla="*/ 1660 w 2290"/>
                  <a:gd name="T37" fmla="*/ 845 h 2289"/>
                  <a:gd name="T38" fmla="*/ 1607 w 2290"/>
                  <a:gd name="T39" fmla="*/ 671 h 2289"/>
                  <a:gd name="T40" fmla="*/ 1507 w 2290"/>
                  <a:gd name="T41" fmla="*/ 513 h 2289"/>
                  <a:gd name="T42" fmla="*/ 1366 w 2290"/>
                  <a:gd name="T43" fmla="*/ 385 h 2289"/>
                  <a:gd name="T44" fmla="*/ 1202 w 2290"/>
                  <a:gd name="T45" fmla="*/ 301 h 2289"/>
                  <a:gd name="T46" fmla="*/ 1025 w 2290"/>
                  <a:gd name="T47" fmla="*/ 262 h 2289"/>
                  <a:gd name="T48" fmla="*/ 1000 w 2290"/>
                  <a:gd name="T49" fmla="*/ 0 h 2289"/>
                  <a:gd name="T50" fmla="*/ 1211 w 2290"/>
                  <a:gd name="T51" fmla="*/ 30 h 2289"/>
                  <a:gd name="T52" fmla="*/ 1411 w 2290"/>
                  <a:gd name="T53" fmla="*/ 107 h 2289"/>
                  <a:gd name="T54" fmla="*/ 1593 w 2290"/>
                  <a:gd name="T55" fmla="*/ 230 h 2289"/>
                  <a:gd name="T56" fmla="*/ 1741 w 2290"/>
                  <a:gd name="T57" fmla="*/ 390 h 2289"/>
                  <a:gd name="T58" fmla="*/ 1846 w 2290"/>
                  <a:gd name="T59" fmla="*/ 569 h 2289"/>
                  <a:gd name="T60" fmla="*/ 1909 w 2290"/>
                  <a:gd name="T61" fmla="*/ 762 h 2289"/>
                  <a:gd name="T62" fmla="*/ 1930 w 2290"/>
                  <a:gd name="T63" fmla="*/ 963 h 2289"/>
                  <a:gd name="T64" fmla="*/ 1910 w 2290"/>
                  <a:gd name="T65" fmla="*/ 1163 h 2289"/>
                  <a:gd name="T66" fmla="*/ 1848 w 2290"/>
                  <a:gd name="T67" fmla="*/ 1356 h 2289"/>
                  <a:gd name="T68" fmla="*/ 2226 w 2290"/>
                  <a:gd name="T69" fmla="*/ 1920 h 2289"/>
                  <a:gd name="T70" fmla="*/ 2280 w 2290"/>
                  <a:gd name="T71" fmla="*/ 2007 h 2289"/>
                  <a:gd name="T72" fmla="*/ 2288 w 2290"/>
                  <a:gd name="T73" fmla="*/ 2106 h 2289"/>
                  <a:gd name="T74" fmla="*/ 2250 w 2290"/>
                  <a:gd name="T75" fmla="*/ 2199 h 2289"/>
                  <a:gd name="T76" fmla="*/ 2170 w 2290"/>
                  <a:gd name="T77" fmla="*/ 2266 h 2289"/>
                  <a:gd name="T78" fmla="*/ 2073 w 2290"/>
                  <a:gd name="T79" fmla="*/ 2289 h 2289"/>
                  <a:gd name="T80" fmla="*/ 1977 w 2290"/>
                  <a:gd name="T81" fmla="*/ 2266 h 2289"/>
                  <a:gd name="T82" fmla="*/ 1479 w 2290"/>
                  <a:gd name="T83" fmla="*/ 1783 h 2289"/>
                  <a:gd name="T84" fmla="*/ 1282 w 2290"/>
                  <a:gd name="T85" fmla="*/ 1878 h 2289"/>
                  <a:gd name="T86" fmla="*/ 1074 w 2290"/>
                  <a:gd name="T87" fmla="*/ 1925 h 2289"/>
                  <a:gd name="T88" fmla="*/ 861 w 2290"/>
                  <a:gd name="T89" fmla="*/ 1925 h 2289"/>
                  <a:gd name="T90" fmla="*/ 653 w 2290"/>
                  <a:gd name="T91" fmla="*/ 1879 h 2289"/>
                  <a:gd name="T92" fmla="*/ 457 w 2290"/>
                  <a:gd name="T93" fmla="*/ 1786 h 2289"/>
                  <a:gd name="T94" fmla="*/ 283 w 2290"/>
                  <a:gd name="T95" fmla="*/ 1648 h 2289"/>
                  <a:gd name="T96" fmla="*/ 144 w 2290"/>
                  <a:gd name="T97" fmla="*/ 1473 h 2289"/>
                  <a:gd name="T98" fmla="*/ 51 w 2290"/>
                  <a:gd name="T99" fmla="*/ 1278 h 2289"/>
                  <a:gd name="T100" fmla="*/ 5 w 2290"/>
                  <a:gd name="T101" fmla="*/ 1071 h 2289"/>
                  <a:gd name="T102" fmla="*/ 5 w 2290"/>
                  <a:gd name="T103" fmla="*/ 860 h 2289"/>
                  <a:gd name="T104" fmla="*/ 51 w 2290"/>
                  <a:gd name="T105" fmla="*/ 651 h 2289"/>
                  <a:gd name="T106" fmla="*/ 144 w 2290"/>
                  <a:gd name="T107" fmla="*/ 457 h 2289"/>
                  <a:gd name="T108" fmla="*/ 282 w 2290"/>
                  <a:gd name="T109" fmla="*/ 282 h 2289"/>
                  <a:gd name="T110" fmla="*/ 456 w 2290"/>
                  <a:gd name="T111" fmla="*/ 143 h 2289"/>
                  <a:gd name="T112" fmla="*/ 652 w 2290"/>
                  <a:gd name="T113" fmla="*/ 51 h 2289"/>
                  <a:gd name="T114" fmla="*/ 859 w 2290"/>
                  <a:gd name="T115" fmla="*/ 5 h 2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90" h="2289">
                    <a:moveTo>
                      <a:pt x="966" y="260"/>
                    </a:moveTo>
                    <a:lnTo>
                      <a:pt x="904" y="262"/>
                    </a:lnTo>
                    <a:lnTo>
                      <a:pt x="846" y="270"/>
                    </a:lnTo>
                    <a:lnTo>
                      <a:pt x="786" y="283"/>
                    </a:lnTo>
                    <a:lnTo>
                      <a:pt x="728" y="301"/>
                    </a:lnTo>
                    <a:lnTo>
                      <a:pt x="671" y="323"/>
                    </a:lnTo>
                    <a:lnTo>
                      <a:pt x="616" y="351"/>
                    </a:lnTo>
                    <a:lnTo>
                      <a:pt x="564" y="385"/>
                    </a:lnTo>
                    <a:lnTo>
                      <a:pt x="513" y="423"/>
                    </a:lnTo>
                    <a:lnTo>
                      <a:pt x="466" y="466"/>
                    </a:lnTo>
                    <a:lnTo>
                      <a:pt x="423" y="513"/>
                    </a:lnTo>
                    <a:lnTo>
                      <a:pt x="385" y="564"/>
                    </a:lnTo>
                    <a:lnTo>
                      <a:pt x="351" y="616"/>
                    </a:lnTo>
                    <a:lnTo>
                      <a:pt x="324" y="671"/>
                    </a:lnTo>
                    <a:lnTo>
                      <a:pt x="301" y="728"/>
                    </a:lnTo>
                    <a:lnTo>
                      <a:pt x="283" y="786"/>
                    </a:lnTo>
                    <a:lnTo>
                      <a:pt x="270" y="845"/>
                    </a:lnTo>
                    <a:lnTo>
                      <a:pt x="263" y="905"/>
                    </a:lnTo>
                    <a:lnTo>
                      <a:pt x="260" y="965"/>
                    </a:lnTo>
                    <a:lnTo>
                      <a:pt x="263" y="1025"/>
                    </a:lnTo>
                    <a:lnTo>
                      <a:pt x="270" y="1085"/>
                    </a:lnTo>
                    <a:lnTo>
                      <a:pt x="283" y="1145"/>
                    </a:lnTo>
                    <a:lnTo>
                      <a:pt x="301" y="1203"/>
                    </a:lnTo>
                    <a:lnTo>
                      <a:pt x="324" y="1259"/>
                    </a:lnTo>
                    <a:lnTo>
                      <a:pt x="351" y="1314"/>
                    </a:lnTo>
                    <a:lnTo>
                      <a:pt x="385" y="1367"/>
                    </a:lnTo>
                    <a:lnTo>
                      <a:pt x="423" y="1417"/>
                    </a:lnTo>
                    <a:lnTo>
                      <a:pt x="466" y="1464"/>
                    </a:lnTo>
                    <a:lnTo>
                      <a:pt x="513" y="1508"/>
                    </a:lnTo>
                    <a:lnTo>
                      <a:pt x="564" y="1546"/>
                    </a:lnTo>
                    <a:lnTo>
                      <a:pt x="616" y="1579"/>
                    </a:lnTo>
                    <a:lnTo>
                      <a:pt x="671" y="1607"/>
                    </a:lnTo>
                    <a:lnTo>
                      <a:pt x="728" y="1630"/>
                    </a:lnTo>
                    <a:lnTo>
                      <a:pt x="786" y="1648"/>
                    </a:lnTo>
                    <a:lnTo>
                      <a:pt x="846" y="1660"/>
                    </a:lnTo>
                    <a:lnTo>
                      <a:pt x="904" y="1668"/>
                    </a:lnTo>
                    <a:lnTo>
                      <a:pt x="966" y="1671"/>
                    </a:lnTo>
                    <a:lnTo>
                      <a:pt x="1025" y="1668"/>
                    </a:lnTo>
                    <a:lnTo>
                      <a:pt x="1085" y="1660"/>
                    </a:lnTo>
                    <a:lnTo>
                      <a:pt x="1144" y="1648"/>
                    </a:lnTo>
                    <a:lnTo>
                      <a:pt x="1202" y="1630"/>
                    </a:lnTo>
                    <a:lnTo>
                      <a:pt x="1259" y="1607"/>
                    </a:lnTo>
                    <a:lnTo>
                      <a:pt x="1314" y="1579"/>
                    </a:lnTo>
                    <a:lnTo>
                      <a:pt x="1366" y="1546"/>
                    </a:lnTo>
                    <a:lnTo>
                      <a:pt x="1417" y="1508"/>
                    </a:lnTo>
                    <a:lnTo>
                      <a:pt x="1464" y="1464"/>
                    </a:lnTo>
                    <a:lnTo>
                      <a:pt x="1507" y="1417"/>
                    </a:lnTo>
                    <a:lnTo>
                      <a:pt x="1545" y="1367"/>
                    </a:lnTo>
                    <a:lnTo>
                      <a:pt x="1579" y="1314"/>
                    </a:lnTo>
                    <a:lnTo>
                      <a:pt x="1607" y="1259"/>
                    </a:lnTo>
                    <a:lnTo>
                      <a:pt x="1629" y="1203"/>
                    </a:lnTo>
                    <a:lnTo>
                      <a:pt x="1647" y="1145"/>
                    </a:lnTo>
                    <a:lnTo>
                      <a:pt x="1660" y="1085"/>
                    </a:lnTo>
                    <a:lnTo>
                      <a:pt x="1668" y="1025"/>
                    </a:lnTo>
                    <a:lnTo>
                      <a:pt x="1670" y="965"/>
                    </a:lnTo>
                    <a:lnTo>
                      <a:pt x="1668" y="905"/>
                    </a:lnTo>
                    <a:lnTo>
                      <a:pt x="1660" y="845"/>
                    </a:lnTo>
                    <a:lnTo>
                      <a:pt x="1647" y="786"/>
                    </a:lnTo>
                    <a:lnTo>
                      <a:pt x="1629" y="728"/>
                    </a:lnTo>
                    <a:lnTo>
                      <a:pt x="1607" y="671"/>
                    </a:lnTo>
                    <a:lnTo>
                      <a:pt x="1579" y="616"/>
                    </a:lnTo>
                    <a:lnTo>
                      <a:pt x="1545" y="564"/>
                    </a:lnTo>
                    <a:lnTo>
                      <a:pt x="1507" y="513"/>
                    </a:lnTo>
                    <a:lnTo>
                      <a:pt x="1464" y="466"/>
                    </a:lnTo>
                    <a:lnTo>
                      <a:pt x="1417" y="423"/>
                    </a:lnTo>
                    <a:lnTo>
                      <a:pt x="1366" y="385"/>
                    </a:lnTo>
                    <a:lnTo>
                      <a:pt x="1314" y="351"/>
                    </a:lnTo>
                    <a:lnTo>
                      <a:pt x="1259" y="323"/>
                    </a:lnTo>
                    <a:lnTo>
                      <a:pt x="1202" y="301"/>
                    </a:lnTo>
                    <a:lnTo>
                      <a:pt x="1144" y="283"/>
                    </a:lnTo>
                    <a:lnTo>
                      <a:pt x="1085" y="270"/>
                    </a:lnTo>
                    <a:lnTo>
                      <a:pt x="1025" y="262"/>
                    </a:lnTo>
                    <a:lnTo>
                      <a:pt x="966" y="260"/>
                    </a:lnTo>
                    <a:close/>
                    <a:moveTo>
                      <a:pt x="930" y="0"/>
                    </a:moveTo>
                    <a:lnTo>
                      <a:pt x="1000" y="0"/>
                    </a:lnTo>
                    <a:lnTo>
                      <a:pt x="1071" y="5"/>
                    </a:lnTo>
                    <a:lnTo>
                      <a:pt x="1141" y="16"/>
                    </a:lnTo>
                    <a:lnTo>
                      <a:pt x="1211" y="30"/>
                    </a:lnTo>
                    <a:lnTo>
                      <a:pt x="1278" y="51"/>
                    </a:lnTo>
                    <a:lnTo>
                      <a:pt x="1345" y="77"/>
                    </a:lnTo>
                    <a:lnTo>
                      <a:pt x="1411" y="107"/>
                    </a:lnTo>
                    <a:lnTo>
                      <a:pt x="1474" y="144"/>
                    </a:lnTo>
                    <a:lnTo>
                      <a:pt x="1535" y="185"/>
                    </a:lnTo>
                    <a:lnTo>
                      <a:pt x="1593" y="230"/>
                    </a:lnTo>
                    <a:lnTo>
                      <a:pt x="1648" y="282"/>
                    </a:lnTo>
                    <a:lnTo>
                      <a:pt x="1697" y="335"/>
                    </a:lnTo>
                    <a:lnTo>
                      <a:pt x="1741" y="390"/>
                    </a:lnTo>
                    <a:lnTo>
                      <a:pt x="1781" y="447"/>
                    </a:lnTo>
                    <a:lnTo>
                      <a:pt x="1816" y="507"/>
                    </a:lnTo>
                    <a:lnTo>
                      <a:pt x="1846" y="569"/>
                    </a:lnTo>
                    <a:lnTo>
                      <a:pt x="1871" y="632"/>
                    </a:lnTo>
                    <a:lnTo>
                      <a:pt x="1892" y="696"/>
                    </a:lnTo>
                    <a:lnTo>
                      <a:pt x="1909" y="762"/>
                    </a:lnTo>
                    <a:lnTo>
                      <a:pt x="1921" y="828"/>
                    </a:lnTo>
                    <a:lnTo>
                      <a:pt x="1928" y="895"/>
                    </a:lnTo>
                    <a:lnTo>
                      <a:pt x="1930" y="963"/>
                    </a:lnTo>
                    <a:lnTo>
                      <a:pt x="1928" y="1030"/>
                    </a:lnTo>
                    <a:lnTo>
                      <a:pt x="1922" y="1096"/>
                    </a:lnTo>
                    <a:lnTo>
                      <a:pt x="1910" y="1163"/>
                    </a:lnTo>
                    <a:lnTo>
                      <a:pt x="1895" y="1229"/>
                    </a:lnTo>
                    <a:lnTo>
                      <a:pt x="1873" y="1293"/>
                    </a:lnTo>
                    <a:lnTo>
                      <a:pt x="1848" y="1356"/>
                    </a:lnTo>
                    <a:lnTo>
                      <a:pt x="1819" y="1418"/>
                    </a:lnTo>
                    <a:lnTo>
                      <a:pt x="1784" y="1478"/>
                    </a:lnTo>
                    <a:lnTo>
                      <a:pt x="2226" y="1920"/>
                    </a:lnTo>
                    <a:lnTo>
                      <a:pt x="2249" y="1946"/>
                    </a:lnTo>
                    <a:lnTo>
                      <a:pt x="2267" y="1976"/>
                    </a:lnTo>
                    <a:lnTo>
                      <a:pt x="2280" y="2007"/>
                    </a:lnTo>
                    <a:lnTo>
                      <a:pt x="2287" y="2040"/>
                    </a:lnTo>
                    <a:lnTo>
                      <a:pt x="2290" y="2073"/>
                    </a:lnTo>
                    <a:lnTo>
                      <a:pt x="2288" y="2106"/>
                    </a:lnTo>
                    <a:lnTo>
                      <a:pt x="2281" y="2138"/>
                    </a:lnTo>
                    <a:lnTo>
                      <a:pt x="2268" y="2169"/>
                    </a:lnTo>
                    <a:lnTo>
                      <a:pt x="2250" y="2199"/>
                    </a:lnTo>
                    <a:lnTo>
                      <a:pt x="2227" y="2226"/>
                    </a:lnTo>
                    <a:lnTo>
                      <a:pt x="2200" y="2248"/>
                    </a:lnTo>
                    <a:lnTo>
                      <a:pt x="2170" y="2266"/>
                    </a:lnTo>
                    <a:lnTo>
                      <a:pt x="2140" y="2279"/>
                    </a:lnTo>
                    <a:lnTo>
                      <a:pt x="2107" y="2287"/>
                    </a:lnTo>
                    <a:lnTo>
                      <a:pt x="2073" y="2289"/>
                    </a:lnTo>
                    <a:lnTo>
                      <a:pt x="2041" y="2286"/>
                    </a:lnTo>
                    <a:lnTo>
                      <a:pt x="2008" y="2279"/>
                    </a:lnTo>
                    <a:lnTo>
                      <a:pt x="1977" y="2266"/>
                    </a:lnTo>
                    <a:lnTo>
                      <a:pt x="1947" y="2248"/>
                    </a:lnTo>
                    <a:lnTo>
                      <a:pt x="1921" y="2225"/>
                    </a:lnTo>
                    <a:lnTo>
                      <a:pt x="1479" y="1783"/>
                    </a:lnTo>
                    <a:lnTo>
                      <a:pt x="1415" y="1820"/>
                    </a:lnTo>
                    <a:lnTo>
                      <a:pt x="1350" y="1852"/>
                    </a:lnTo>
                    <a:lnTo>
                      <a:pt x="1282" y="1878"/>
                    </a:lnTo>
                    <a:lnTo>
                      <a:pt x="1214" y="1899"/>
                    </a:lnTo>
                    <a:lnTo>
                      <a:pt x="1144" y="1915"/>
                    </a:lnTo>
                    <a:lnTo>
                      <a:pt x="1074" y="1925"/>
                    </a:lnTo>
                    <a:lnTo>
                      <a:pt x="1002" y="1931"/>
                    </a:lnTo>
                    <a:lnTo>
                      <a:pt x="932" y="1931"/>
                    </a:lnTo>
                    <a:lnTo>
                      <a:pt x="861" y="1925"/>
                    </a:lnTo>
                    <a:lnTo>
                      <a:pt x="791" y="1915"/>
                    </a:lnTo>
                    <a:lnTo>
                      <a:pt x="721" y="1900"/>
                    </a:lnTo>
                    <a:lnTo>
                      <a:pt x="653" y="1879"/>
                    </a:lnTo>
                    <a:lnTo>
                      <a:pt x="586" y="1854"/>
                    </a:lnTo>
                    <a:lnTo>
                      <a:pt x="520" y="1822"/>
                    </a:lnTo>
                    <a:lnTo>
                      <a:pt x="457" y="1786"/>
                    </a:lnTo>
                    <a:lnTo>
                      <a:pt x="396" y="1745"/>
                    </a:lnTo>
                    <a:lnTo>
                      <a:pt x="338" y="1699"/>
                    </a:lnTo>
                    <a:lnTo>
                      <a:pt x="283" y="1648"/>
                    </a:lnTo>
                    <a:lnTo>
                      <a:pt x="231" y="1593"/>
                    </a:lnTo>
                    <a:lnTo>
                      <a:pt x="185" y="1534"/>
                    </a:lnTo>
                    <a:lnTo>
                      <a:pt x="144" y="1473"/>
                    </a:lnTo>
                    <a:lnTo>
                      <a:pt x="108" y="1410"/>
                    </a:lnTo>
                    <a:lnTo>
                      <a:pt x="78" y="1346"/>
                    </a:lnTo>
                    <a:lnTo>
                      <a:pt x="51" y="1278"/>
                    </a:lnTo>
                    <a:lnTo>
                      <a:pt x="31" y="1210"/>
                    </a:lnTo>
                    <a:lnTo>
                      <a:pt x="15" y="1140"/>
                    </a:lnTo>
                    <a:lnTo>
                      <a:pt x="5" y="1071"/>
                    </a:lnTo>
                    <a:lnTo>
                      <a:pt x="0" y="1001"/>
                    </a:lnTo>
                    <a:lnTo>
                      <a:pt x="0" y="930"/>
                    </a:lnTo>
                    <a:lnTo>
                      <a:pt x="5" y="860"/>
                    </a:lnTo>
                    <a:lnTo>
                      <a:pt x="15" y="789"/>
                    </a:lnTo>
                    <a:lnTo>
                      <a:pt x="31" y="720"/>
                    </a:lnTo>
                    <a:lnTo>
                      <a:pt x="51" y="651"/>
                    </a:lnTo>
                    <a:lnTo>
                      <a:pt x="76" y="585"/>
                    </a:lnTo>
                    <a:lnTo>
                      <a:pt x="107" y="520"/>
                    </a:lnTo>
                    <a:lnTo>
                      <a:pt x="144" y="457"/>
                    </a:lnTo>
                    <a:lnTo>
                      <a:pt x="185" y="396"/>
                    </a:lnTo>
                    <a:lnTo>
                      <a:pt x="230" y="338"/>
                    </a:lnTo>
                    <a:lnTo>
                      <a:pt x="282" y="282"/>
                    </a:lnTo>
                    <a:lnTo>
                      <a:pt x="337" y="230"/>
                    </a:lnTo>
                    <a:lnTo>
                      <a:pt x="395" y="184"/>
                    </a:lnTo>
                    <a:lnTo>
                      <a:pt x="456" y="143"/>
                    </a:lnTo>
                    <a:lnTo>
                      <a:pt x="519" y="107"/>
                    </a:lnTo>
                    <a:lnTo>
                      <a:pt x="585" y="77"/>
                    </a:lnTo>
                    <a:lnTo>
                      <a:pt x="652" y="51"/>
                    </a:lnTo>
                    <a:lnTo>
                      <a:pt x="719" y="30"/>
                    </a:lnTo>
                    <a:lnTo>
                      <a:pt x="789" y="16"/>
                    </a:lnTo>
                    <a:lnTo>
                      <a:pt x="859" y="5"/>
                    </a:lnTo>
                    <a:lnTo>
                      <a:pt x="930"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grpSp>
      <p:grpSp>
        <p:nvGrpSpPr>
          <p:cNvPr id="70" name="Group 69"/>
          <p:cNvGrpSpPr/>
          <p:nvPr/>
        </p:nvGrpSpPr>
        <p:grpSpPr>
          <a:xfrm>
            <a:off x="9717463" y="4333775"/>
            <a:ext cx="538613" cy="538614"/>
            <a:chOff x="10647215" y="4566061"/>
            <a:chExt cx="676893" cy="676894"/>
          </a:xfrm>
        </p:grpSpPr>
        <p:sp>
          <p:nvSpPr>
            <p:cNvPr id="8" name="Rounded Rectangle 7"/>
            <p:cNvSpPr/>
            <p:nvPr/>
          </p:nvSpPr>
          <p:spPr>
            <a:xfrm>
              <a:off x="10647215" y="4566061"/>
              <a:ext cx="676893" cy="67689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grpSp>
          <p:nvGrpSpPr>
            <p:cNvPr id="64" name="Group 45"/>
            <p:cNvGrpSpPr>
              <a:grpSpLocks noChangeAspect="1"/>
            </p:cNvGrpSpPr>
            <p:nvPr/>
          </p:nvGrpSpPr>
          <p:grpSpPr bwMode="auto">
            <a:xfrm>
              <a:off x="10818813" y="4811724"/>
              <a:ext cx="323850" cy="214313"/>
              <a:chOff x="6815" y="3031"/>
              <a:chExt cx="204" cy="135"/>
            </a:xfrm>
            <a:solidFill>
              <a:schemeClr val="bg1"/>
            </a:solidFill>
          </p:grpSpPr>
          <p:sp>
            <p:nvSpPr>
              <p:cNvPr id="67" name="Freeform 47"/>
              <p:cNvSpPr>
                <a:spLocks/>
              </p:cNvSpPr>
              <p:nvPr/>
            </p:nvSpPr>
            <p:spPr bwMode="auto">
              <a:xfrm>
                <a:off x="6889" y="3125"/>
                <a:ext cx="57" cy="41"/>
              </a:xfrm>
              <a:custGeom>
                <a:avLst/>
                <a:gdLst>
                  <a:gd name="T0" fmla="*/ 436 w 913"/>
                  <a:gd name="T1" fmla="*/ 0 h 695"/>
                  <a:gd name="T2" fmla="*/ 490 w 913"/>
                  <a:gd name="T3" fmla="*/ 1 h 695"/>
                  <a:gd name="T4" fmla="*/ 544 w 913"/>
                  <a:gd name="T5" fmla="*/ 7 h 695"/>
                  <a:gd name="T6" fmla="*/ 598 w 913"/>
                  <a:gd name="T7" fmla="*/ 19 h 695"/>
                  <a:gd name="T8" fmla="*/ 650 w 913"/>
                  <a:gd name="T9" fmla="*/ 36 h 695"/>
                  <a:gd name="T10" fmla="*/ 702 w 913"/>
                  <a:gd name="T11" fmla="*/ 58 h 695"/>
                  <a:gd name="T12" fmla="*/ 752 w 913"/>
                  <a:gd name="T13" fmla="*/ 85 h 695"/>
                  <a:gd name="T14" fmla="*/ 801 w 913"/>
                  <a:gd name="T15" fmla="*/ 117 h 695"/>
                  <a:gd name="T16" fmla="*/ 849 w 913"/>
                  <a:gd name="T17" fmla="*/ 153 h 695"/>
                  <a:gd name="T18" fmla="*/ 895 w 913"/>
                  <a:gd name="T19" fmla="*/ 194 h 695"/>
                  <a:gd name="T20" fmla="*/ 900 w 913"/>
                  <a:gd name="T21" fmla="*/ 199 h 695"/>
                  <a:gd name="T22" fmla="*/ 905 w 913"/>
                  <a:gd name="T23" fmla="*/ 204 h 695"/>
                  <a:gd name="T24" fmla="*/ 909 w 913"/>
                  <a:gd name="T25" fmla="*/ 208 h 695"/>
                  <a:gd name="T26" fmla="*/ 912 w 913"/>
                  <a:gd name="T27" fmla="*/ 213 h 695"/>
                  <a:gd name="T28" fmla="*/ 913 w 913"/>
                  <a:gd name="T29" fmla="*/ 220 h 695"/>
                  <a:gd name="T30" fmla="*/ 912 w 913"/>
                  <a:gd name="T31" fmla="*/ 228 h 695"/>
                  <a:gd name="T32" fmla="*/ 908 w 913"/>
                  <a:gd name="T33" fmla="*/ 238 h 695"/>
                  <a:gd name="T34" fmla="*/ 900 w 913"/>
                  <a:gd name="T35" fmla="*/ 249 h 695"/>
                  <a:gd name="T36" fmla="*/ 887 w 913"/>
                  <a:gd name="T37" fmla="*/ 263 h 695"/>
                  <a:gd name="T38" fmla="*/ 454 w 913"/>
                  <a:gd name="T39" fmla="*/ 695 h 695"/>
                  <a:gd name="T40" fmla="*/ 17 w 913"/>
                  <a:gd name="T41" fmla="*/ 249 h 695"/>
                  <a:gd name="T42" fmla="*/ 7 w 913"/>
                  <a:gd name="T43" fmla="*/ 239 h 695"/>
                  <a:gd name="T44" fmla="*/ 2 w 913"/>
                  <a:gd name="T45" fmla="*/ 230 h 695"/>
                  <a:gd name="T46" fmla="*/ 0 w 913"/>
                  <a:gd name="T47" fmla="*/ 223 h 695"/>
                  <a:gd name="T48" fmla="*/ 0 w 913"/>
                  <a:gd name="T49" fmla="*/ 217 h 695"/>
                  <a:gd name="T50" fmla="*/ 3 w 913"/>
                  <a:gd name="T51" fmla="*/ 210 h 695"/>
                  <a:gd name="T52" fmla="*/ 7 w 913"/>
                  <a:gd name="T53" fmla="*/ 205 h 695"/>
                  <a:gd name="T54" fmla="*/ 13 w 913"/>
                  <a:gd name="T55" fmla="*/ 200 h 695"/>
                  <a:gd name="T56" fmla="*/ 63 w 913"/>
                  <a:gd name="T57" fmla="*/ 153 h 695"/>
                  <a:gd name="T58" fmla="*/ 114 w 913"/>
                  <a:gd name="T59" fmla="*/ 113 h 695"/>
                  <a:gd name="T60" fmla="*/ 166 w 913"/>
                  <a:gd name="T61" fmla="*/ 80 h 695"/>
                  <a:gd name="T62" fmla="*/ 219 w 913"/>
                  <a:gd name="T63" fmla="*/ 53 h 695"/>
                  <a:gd name="T64" fmla="*/ 273 w 913"/>
                  <a:gd name="T65" fmla="*/ 30 h 695"/>
                  <a:gd name="T66" fmla="*/ 327 w 913"/>
                  <a:gd name="T67" fmla="*/ 15 h 695"/>
                  <a:gd name="T68" fmla="*/ 381 w 913"/>
                  <a:gd name="T69" fmla="*/ 5 h 695"/>
                  <a:gd name="T70" fmla="*/ 436 w 913"/>
                  <a:gd name="T7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3" h="695">
                    <a:moveTo>
                      <a:pt x="436" y="0"/>
                    </a:moveTo>
                    <a:lnTo>
                      <a:pt x="490" y="1"/>
                    </a:lnTo>
                    <a:lnTo>
                      <a:pt x="544" y="7"/>
                    </a:lnTo>
                    <a:lnTo>
                      <a:pt x="598" y="19"/>
                    </a:lnTo>
                    <a:lnTo>
                      <a:pt x="650" y="36"/>
                    </a:lnTo>
                    <a:lnTo>
                      <a:pt x="702" y="58"/>
                    </a:lnTo>
                    <a:lnTo>
                      <a:pt x="752" y="85"/>
                    </a:lnTo>
                    <a:lnTo>
                      <a:pt x="801" y="117"/>
                    </a:lnTo>
                    <a:lnTo>
                      <a:pt x="849" y="153"/>
                    </a:lnTo>
                    <a:lnTo>
                      <a:pt x="895" y="194"/>
                    </a:lnTo>
                    <a:lnTo>
                      <a:pt x="900" y="199"/>
                    </a:lnTo>
                    <a:lnTo>
                      <a:pt x="905" y="204"/>
                    </a:lnTo>
                    <a:lnTo>
                      <a:pt x="909" y="208"/>
                    </a:lnTo>
                    <a:lnTo>
                      <a:pt x="912" y="213"/>
                    </a:lnTo>
                    <a:lnTo>
                      <a:pt x="913" y="220"/>
                    </a:lnTo>
                    <a:lnTo>
                      <a:pt x="912" y="228"/>
                    </a:lnTo>
                    <a:lnTo>
                      <a:pt x="908" y="238"/>
                    </a:lnTo>
                    <a:lnTo>
                      <a:pt x="900" y="249"/>
                    </a:lnTo>
                    <a:lnTo>
                      <a:pt x="887" y="263"/>
                    </a:lnTo>
                    <a:lnTo>
                      <a:pt x="454" y="695"/>
                    </a:lnTo>
                    <a:lnTo>
                      <a:pt x="17" y="249"/>
                    </a:lnTo>
                    <a:lnTo>
                      <a:pt x="7" y="239"/>
                    </a:lnTo>
                    <a:lnTo>
                      <a:pt x="2" y="230"/>
                    </a:lnTo>
                    <a:lnTo>
                      <a:pt x="0" y="223"/>
                    </a:lnTo>
                    <a:lnTo>
                      <a:pt x="0" y="217"/>
                    </a:lnTo>
                    <a:lnTo>
                      <a:pt x="3" y="210"/>
                    </a:lnTo>
                    <a:lnTo>
                      <a:pt x="7" y="205"/>
                    </a:lnTo>
                    <a:lnTo>
                      <a:pt x="13" y="200"/>
                    </a:lnTo>
                    <a:lnTo>
                      <a:pt x="63" y="153"/>
                    </a:lnTo>
                    <a:lnTo>
                      <a:pt x="114" y="113"/>
                    </a:lnTo>
                    <a:lnTo>
                      <a:pt x="166" y="80"/>
                    </a:lnTo>
                    <a:lnTo>
                      <a:pt x="219" y="53"/>
                    </a:lnTo>
                    <a:lnTo>
                      <a:pt x="273" y="30"/>
                    </a:lnTo>
                    <a:lnTo>
                      <a:pt x="327" y="15"/>
                    </a:lnTo>
                    <a:lnTo>
                      <a:pt x="381" y="5"/>
                    </a:lnTo>
                    <a:lnTo>
                      <a:pt x="436"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68" name="Freeform 48"/>
              <p:cNvSpPr>
                <a:spLocks/>
              </p:cNvSpPr>
              <p:nvPr/>
            </p:nvSpPr>
            <p:spPr bwMode="auto">
              <a:xfrm>
                <a:off x="6849" y="3078"/>
                <a:ext cx="136" cy="50"/>
              </a:xfrm>
              <a:custGeom>
                <a:avLst/>
                <a:gdLst>
                  <a:gd name="T0" fmla="*/ 1219 w 2189"/>
                  <a:gd name="T1" fmla="*/ 5 h 851"/>
                  <a:gd name="T2" fmla="*/ 1391 w 2189"/>
                  <a:gd name="T3" fmla="*/ 29 h 851"/>
                  <a:gd name="T4" fmla="*/ 1560 w 2189"/>
                  <a:gd name="T5" fmla="*/ 75 h 851"/>
                  <a:gd name="T6" fmla="*/ 1724 w 2189"/>
                  <a:gd name="T7" fmla="*/ 140 h 851"/>
                  <a:gd name="T8" fmla="*/ 1882 w 2189"/>
                  <a:gd name="T9" fmla="*/ 225 h 851"/>
                  <a:gd name="T10" fmla="*/ 2032 w 2189"/>
                  <a:gd name="T11" fmla="*/ 331 h 851"/>
                  <a:gd name="T12" fmla="*/ 2170 w 2189"/>
                  <a:gd name="T13" fmla="*/ 458 h 851"/>
                  <a:gd name="T14" fmla="*/ 2186 w 2189"/>
                  <a:gd name="T15" fmla="*/ 474 h 851"/>
                  <a:gd name="T16" fmla="*/ 2189 w 2189"/>
                  <a:gd name="T17" fmla="*/ 496 h 851"/>
                  <a:gd name="T18" fmla="*/ 2179 w 2189"/>
                  <a:gd name="T19" fmla="*/ 517 h 851"/>
                  <a:gd name="T20" fmla="*/ 1867 w 2189"/>
                  <a:gd name="T21" fmla="*/ 841 h 851"/>
                  <a:gd name="T22" fmla="*/ 1848 w 2189"/>
                  <a:gd name="T23" fmla="*/ 851 h 851"/>
                  <a:gd name="T24" fmla="*/ 1826 w 2189"/>
                  <a:gd name="T25" fmla="*/ 848 h 851"/>
                  <a:gd name="T26" fmla="*/ 1761 w 2189"/>
                  <a:gd name="T27" fmla="*/ 787 h 851"/>
                  <a:gd name="T28" fmla="*/ 1641 w 2189"/>
                  <a:gd name="T29" fmla="*/ 695 h 851"/>
                  <a:gd name="T30" fmla="*/ 1513 w 2189"/>
                  <a:gd name="T31" fmla="*/ 623 h 851"/>
                  <a:gd name="T32" fmla="*/ 1376 w 2189"/>
                  <a:gd name="T33" fmla="*/ 571 h 851"/>
                  <a:gd name="T34" fmla="*/ 1237 w 2189"/>
                  <a:gd name="T35" fmla="*/ 540 h 851"/>
                  <a:gd name="T36" fmla="*/ 1094 w 2189"/>
                  <a:gd name="T37" fmla="*/ 531 h 851"/>
                  <a:gd name="T38" fmla="*/ 952 w 2189"/>
                  <a:gd name="T39" fmla="*/ 540 h 851"/>
                  <a:gd name="T40" fmla="*/ 811 w 2189"/>
                  <a:gd name="T41" fmla="*/ 571 h 851"/>
                  <a:gd name="T42" fmla="*/ 676 w 2189"/>
                  <a:gd name="T43" fmla="*/ 623 h 851"/>
                  <a:gd name="T44" fmla="*/ 546 w 2189"/>
                  <a:gd name="T45" fmla="*/ 695 h 851"/>
                  <a:gd name="T46" fmla="*/ 427 w 2189"/>
                  <a:gd name="T47" fmla="*/ 787 h 851"/>
                  <a:gd name="T48" fmla="*/ 362 w 2189"/>
                  <a:gd name="T49" fmla="*/ 848 h 851"/>
                  <a:gd name="T50" fmla="*/ 340 w 2189"/>
                  <a:gd name="T51" fmla="*/ 851 h 851"/>
                  <a:gd name="T52" fmla="*/ 320 w 2189"/>
                  <a:gd name="T53" fmla="*/ 841 h 851"/>
                  <a:gd name="T54" fmla="*/ 3 w 2189"/>
                  <a:gd name="T55" fmla="*/ 508 h 851"/>
                  <a:gd name="T56" fmla="*/ 0 w 2189"/>
                  <a:gd name="T57" fmla="*/ 486 h 851"/>
                  <a:gd name="T58" fmla="*/ 10 w 2189"/>
                  <a:gd name="T59" fmla="*/ 465 h 851"/>
                  <a:gd name="T60" fmla="*/ 148 w 2189"/>
                  <a:gd name="T61" fmla="*/ 338 h 851"/>
                  <a:gd name="T62" fmla="*/ 296 w 2189"/>
                  <a:gd name="T63" fmla="*/ 231 h 851"/>
                  <a:gd name="T64" fmla="*/ 454 w 2189"/>
                  <a:gd name="T65" fmla="*/ 145 h 851"/>
                  <a:gd name="T66" fmla="*/ 618 w 2189"/>
                  <a:gd name="T67" fmla="*/ 78 h 851"/>
                  <a:gd name="T68" fmla="*/ 787 w 2189"/>
                  <a:gd name="T69" fmla="*/ 31 h 851"/>
                  <a:gd name="T70" fmla="*/ 959 w 2189"/>
                  <a:gd name="T71" fmla="*/ 6 h 851"/>
                  <a:gd name="T72" fmla="*/ 1132 w 2189"/>
                  <a:gd name="T73" fmla="*/ 0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89" h="851">
                    <a:moveTo>
                      <a:pt x="1132" y="0"/>
                    </a:moveTo>
                    <a:lnTo>
                      <a:pt x="1219" y="5"/>
                    </a:lnTo>
                    <a:lnTo>
                      <a:pt x="1305" y="15"/>
                    </a:lnTo>
                    <a:lnTo>
                      <a:pt x="1391" y="29"/>
                    </a:lnTo>
                    <a:lnTo>
                      <a:pt x="1476" y="49"/>
                    </a:lnTo>
                    <a:lnTo>
                      <a:pt x="1560" y="75"/>
                    </a:lnTo>
                    <a:lnTo>
                      <a:pt x="1643" y="104"/>
                    </a:lnTo>
                    <a:lnTo>
                      <a:pt x="1724" y="140"/>
                    </a:lnTo>
                    <a:lnTo>
                      <a:pt x="1805" y="181"/>
                    </a:lnTo>
                    <a:lnTo>
                      <a:pt x="1882" y="225"/>
                    </a:lnTo>
                    <a:lnTo>
                      <a:pt x="1959" y="276"/>
                    </a:lnTo>
                    <a:lnTo>
                      <a:pt x="2032" y="331"/>
                    </a:lnTo>
                    <a:lnTo>
                      <a:pt x="2102" y="392"/>
                    </a:lnTo>
                    <a:lnTo>
                      <a:pt x="2170" y="458"/>
                    </a:lnTo>
                    <a:lnTo>
                      <a:pt x="2180" y="464"/>
                    </a:lnTo>
                    <a:lnTo>
                      <a:pt x="2186" y="474"/>
                    </a:lnTo>
                    <a:lnTo>
                      <a:pt x="2189" y="484"/>
                    </a:lnTo>
                    <a:lnTo>
                      <a:pt x="2189" y="496"/>
                    </a:lnTo>
                    <a:lnTo>
                      <a:pt x="2186" y="506"/>
                    </a:lnTo>
                    <a:lnTo>
                      <a:pt x="2179" y="517"/>
                    </a:lnTo>
                    <a:lnTo>
                      <a:pt x="2178" y="518"/>
                    </a:lnTo>
                    <a:lnTo>
                      <a:pt x="1867" y="841"/>
                    </a:lnTo>
                    <a:lnTo>
                      <a:pt x="1858" y="848"/>
                    </a:lnTo>
                    <a:lnTo>
                      <a:pt x="1848" y="851"/>
                    </a:lnTo>
                    <a:lnTo>
                      <a:pt x="1836" y="851"/>
                    </a:lnTo>
                    <a:lnTo>
                      <a:pt x="1826" y="848"/>
                    </a:lnTo>
                    <a:lnTo>
                      <a:pt x="1817" y="841"/>
                    </a:lnTo>
                    <a:lnTo>
                      <a:pt x="1761" y="787"/>
                    </a:lnTo>
                    <a:lnTo>
                      <a:pt x="1702" y="738"/>
                    </a:lnTo>
                    <a:lnTo>
                      <a:pt x="1641" y="695"/>
                    </a:lnTo>
                    <a:lnTo>
                      <a:pt x="1578" y="655"/>
                    </a:lnTo>
                    <a:lnTo>
                      <a:pt x="1513" y="623"/>
                    </a:lnTo>
                    <a:lnTo>
                      <a:pt x="1445" y="594"/>
                    </a:lnTo>
                    <a:lnTo>
                      <a:pt x="1376" y="571"/>
                    </a:lnTo>
                    <a:lnTo>
                      <a:pt x="1307" y="553"/>
                    </a:lnTo>
                    <a:lnTo>
                      <a:pt x="1237" y="540"/>
                    </a:lnTo>
                    <a:lnTo>
                      <a:pt x="1165" y="533"/>
                    </a:lnTo>
                    <a:lnTo>
                      <a:pt x="1094" y="531"/>
                    </a:lnTo>
                    <a:lnTo>
                      <a:pt x="1023" y="533"/>
                    </a:lnTo>
                    <a:lnTo>
                      <a:pt x="952" y="540"/>
                    </a:lnTo>
                    <a:lnTo>
                      <a:pt x="881" y="553"/>
                    </a:lnTo>
                    <a:lnTo>
                      <a:pt x="811" y="571"/>
                    </a:lnTo>
                    <a:lnTo>
                      <a:pt x="743" y="594"/>
                    </a:lnTo>
                    <a:lnTo>
                      <a:pt x="676" y="623"/>
                    </a:lnTo>
                    <a:lnTo>
                      <a:pt x="611" y="655"/>
                    </a:lnTo>
                    <a:lnTo>
                      <a:pt x="546" y="695"/>
                    </a:lnTo>
                    <a:lnTo>
                      <a:pt x="485" y="738"/>
                    </a:lnTo>
                    <a:lnTo>
                      <a:pt x="427" y="787"/>
                    </a:lnTo>
                    <a:lnTo>
                      <a:pt x="371" y="841"/>
                    </a:lnTo>
                    <a:lnTo>
                      <a:pt x="362" y="848"/>
                    </a:lnTo>
                    <a:lnTo>
                      <a:pt x="351" y="851"/>
                    </a:lnTo>
                    <a:lnTo>
                      <a:pt x="340" y="851"/>
                    </a:lnTo>
                    <a:lnTo>
                      <a:pt x="330" y="848"/>
                    </a:lnTo>
                    <a:lnTo>
                      <a:pt x="320" y="841"/>
                    </a:lnTo>
                    <a:lnTo>
                      <a:pt x="10" y="518"/>
                    </a:lnTo>
                    <a:lnTo>
                      <a:pt x="3" y="508"/>
                    </a:lnTo>
                    <a:lnTo>
                      <a:pt x="0" y="498"/>
                    </a:lnTo>
                    <a:lnTo>
                      <a:pt x="0" y="486"/>
                    </a:lnTo>
                    <a:lnTo>
                      <a:pt x="3" y="475"/>
                    </a:lnTo>
                    <a:lnTo>
                      <a:pt x="10" y="465"/>
                    </a:lnTo>
                    <a:lnTo>
                      <a:pt x="77" y="399"/>
                    </a:lnTo>
                    <a:lnTo>
                      <a:pt x="148" y="338"/>
                    </a:lnTo>
                    <a:lnTo>
                      <a:pt x="221" y="282"/>
                    </a:lnTo>
                    <a:lnTo>
                      <a:pt x="296" y="231"/>
                    </a:lnTo>
                    <a:lnTo>
                      <a:pt x="374" y="185"/>
                    </a:lnTo>
                    <a:lnTo>
                      <a:pt x="454" y="145"/>
                    </a:lnTo>
                    <a:lnTo>
                      <a:pt x="535" y="109"/>
                    </a:lnTo>
                    <a:lnTo>
                      <a:pt x="618" y="78"/>
                    </a:lnTo>
                    <a:lnTo>
                      <a:pt x="701" y="53"/>
                    </a:lnTo>
                    <a:lnTo>
                      <a:pt x="787" y="31"/>
                    </a:lnTo>
                    <a:lnTo>
                      <a:pt x="872" y="17"/>
                    </a:lnTo>
                    <a:lnTo>
                      <a:pt x="959" y="6"/>
                    </a:lnTo>
                    <a:lnTo>
                      <a:pt x="1045" y="1"/>
                    </a:lnTo>
                    <a:lnTo>
                      <a:pt x="1132"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69" name="Freeform 49"/>
              <p:cNvSpPr>
                <a:spLocks/>
              </p:cNvSpPr>
              <p:nvPr/>
            </p:nvSpPr>
            <p:spPr bwMode="auto">
              <a:xfrm>
                <a:off x="6815" y="3031"/>
                <a:ext cx="204" cy="64"/>
              </a:xfrm>
              <a:custGeom>
                <a:avLst/>
                <a:gdLst>
                  <a:gd name="T0" fmla="*/ 1787 w 3266"/>
                  <a:gd name="T1" fmla="*/ 5 h 1091"/>
                  <a:gd name="T2" fmla="*/ 1999 w 3266"/>
                  <a:gd name="T3" fmla="*/ 30 h 1091"/>
                  <a:gd name="T4" fmla="*/ 2208 w 3266"/>
                  <a:gd name="T5" fmla="*/ 75 h 1091"/>
                  <a:gd name="T6" fmla="*/ 2413 w 3266"/>
                  <a:gd name="T7" fmla="*/ 140 h 1091"/>
                  <a:gd name="T8" fmla="*/ 2614 w 3266"/>
                  <a:gd name="T9" fmla="*/ 227 h 1091"/>
                  <a:gd name="T10" fmla="*/ 2806 w 3266"/>
                  <a:gd name="T11" fmla="*/ 333 h 1091"/>
                  <a:gd name="T12" fmla="*/ 2990 w 3266"/>
                  <a:gd name="T13" fmla="*/ 460 h 1091"/>
                  <a:gd name="T14" fmla="*/ 3165 w 3266"/>
                  <a:gd name="T15" fmla="*/ 607 h 1091"/>
                  <a:gd name="T16" fmla="*/ 3256 w 3266"/>
                  <a:gd name="T17" fmla="*/ 695 h 1091"/>
                  <a:gd name="T18" fmla="*/ 3266 w 3266"/>
                  <a:gd name="T19" fmla="*/ 716 h 1091"/>
                  <a:gd name="T20" fmla="*/ 3263 w 3266"/>
                  <a:gd name="T21" fmla="*/ 738 h 1091"/>
                  <a:gd name="T22" fmla="*/ 3255 w 3266"/>
                  <a:gd name="T23" fmla="*/ 750 h 1091"/>
                  <a:gd name="T24" fmla="*/ 2926 w 3266"/>
                  <a:gd name="T25" fmla="*/ 1088 h 1091"/>
                  <a:gd name="T26" fmla="*/ 2905 w 3266"/>
                  <a:gd name="T27" fmla="*/ 1091 h 1091"/>
                  <a:gd name="T28" fmla="*/ 2885 w 3266"/>
                  <a:gd name="T29" fmla="*/ 1081 h 1091"/>
                  <a:gd name="T30" fmla="*/ 2736 w 3266"/>
                  <a:gd name="T31" fmla="*/ 943 h 1091"/>
                  <a:gd name="T32" fmla="*/ 2577 w 3266"/>
                  <a:gd name="T33" fmla="*/ 825 h 1091"/>
                  <a:gd name="T34" fmla="*/ 2409 w 3266"/>
                  <a:gd name="T35" fmla="*/ 728 h 1091"/>
                  <a:gd name="T36" fmla="*/ 2233 w 3266"/>
                  <a:gd name="T37" fmla="*/ 651 h 1091"/>
                  <a:gd name="T38" fmla="*/ 2052 w 3266"/>
                  <a:gd name="T39" fmla="*/ 595 h 1091"/>
                  <a:gd name="T40" fmla="*/ 1867 w 3266"/>
                  <a:gd name="T41" fmla="*/ 559 h 1091"/>
                  <a:gd name="T42" fmla="*/ 1679 w 3266"/>
                  <a:gd name="T43" fmla="*/ 543 h 1091"/>
                  <a:gd name="T44" fmla="*/ 1493 w 3266"/>
                  <a:gd name="T45" fmla="*/ 549 h 1091"/>
                  <a:gd name="T46" fmla="*/ 1306 w 3266"/>
                  <a:gd name="T47" fmla="*/ 574 h 1091"/>
                  <a:gd name="T48" fmla="*/ 1123 w 3266"/>
                  <a:gd name="T49" fmla="*/ 620 h 1091"/>
                  <a:gd name="T50" fmla="*/ 944 w 3266"/>
                  <a:gd name="T51" fmla="*/ 687 h 1091"/>
                  <a:gd name="T52" fmla="*/ 772 w 3266"/>
                  <a:gd name="T53" fmla="*/ 774 h 1091"/>
                  <a:gd name="T54" fmla="*/ 608 w 3266"/>
                  <a:gd name="T55" fmla="*/ 882 h 1091"/>
                  <a:gd name="T56" fmla="*/ 453 w 3266"/>
                  <a:gd name="T57" fmla="*/ 1010 h 1091"/>
                  <a:gd name="T58" fmla="*/ 372 w 3266"/>
                  <a:gd name="T59" fmla="*/ 1088 h 1091"/>
                  <a:gd name="T60" fmla="*/ 350 w 3266"/>
                  <a:gd name="T61" fmla="*/ 1091 h 1091"/>
                  <a:gd name="T62" fmla="*/ 330 w 3266"/>
                  <a:gd name="T63" fmla="*/ 1081 h 1091"/>
                  <a:gd name="T64" fmla="*/ 4 w 3266"/>
                  <a:gd name="T65" fmla="*/ 739 h 1091"/>
                  <a:gd name="T66" fmla="*/ 0 w 3266"/>
                  <a:gd name="T67" fmla="*/ 717 h 1091"/>
                  <a:gd name="T68" fmla="*/ 10 w 3266"/>
                  <a:gd name="T69" fmla="*/ 697 h 1091"/>
                  <a:gd name="T70" fmla="*/ 178 w 3266"/>
                  <a:gd name="T71" fmla="*/ 538 h 1091"/>
                  <a:gd name="T72" fmla="*/ 357 w 3266"/>
                  <a:gd name="T73" fmla="*/ 400 h 1091"/>
                  <a:gd name="T74" fmla="*/ 546 w 3266"/>
                  <a:gd name="T75" fmla="*/ 283 h 1091"/>
                  <a:gd name="T76" fmla="*/ 741 w 3266"/>
                  <a:gd name="T77" fmla="*/ 186 h 1091"/>
                  <a:gd name="T78" fmla="*/ 944 w 3266"/>
                  <a:gd name="T79" fmla="*/ 109 h 1091"/>
                  <a:gd name="T80" fmla="*/ 1152 w 3266"/>
                  <a:gd name="T81" fmla="*/ 53 h 1091"/>
                  <a:gd name="T82" fmla="*/ 1361 w 3266"/>
                  <a:gd name="T83" fmla="*/ 17 h 1091"/>
                  <a:gd name="T84" fmla="*/ 1574 w 3266"/>
                  <a:gd name="T85"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66" h="1091">
                    <a:moveTo>
                      <a:pt x="1681" y="0"/>
                    </a:moveTo>
                    <a:lnTo>
                      <a:pt x="1787" y="5"/>
                    </a:lnTo>
                    <a:lnTo>
                      <a:pt x="1893" y="14"/>
                    </a:lnTo>
                    <a:lnTo>
                      <a:pt x="1999" y="30"/>
                    </a:lnTo>
                    <a:lnTo>
                      <a:pt x="2105" y="50"/>
                    </a:lnTo>
                    <a:lnTo>
                      <a:pt x="2208" y="75"/>
                    </a:lnTo>
                    <a:lnTo>
                      <a:pt x="2311" y="105"/>
                    </a:lnTo>
                    <a:lnTo>
                      <a:pt x="2413" y="140"/>
                    </a:lnTo>
                    <a:lnTo>
                      <a:pt x="2514" y="182"/>
                    </a:lnTo>
                    <a:lnTo>
                      <a:pt x="2614" y="227"/>
                    </a:lnTo>
                    <a:lnTo>
                      <a:pt x="2710" y="278"/>
                    </a:lnTo>
                    <a:lnTo>
                      <a:pt x="2806" y="333"/>
                    </a:lnTo>
                    <a:lnTo>
                      <a:pt x="2900" y="394"/>
                    </a:lnTo>
                    <a:lnTo>
                      <a:pt x="2990" y="460"/>
                    </a:lnTo>
                    <a:lnTo>
                      <a:pt x="3079" y="531"/>
                    </a:lnTo>
                    <a:lnTo>
                      <a:pt x="3165" y="607"/>
                    </a:lnTo>
                    <a:lnTo>
                      <a:pt x="3247" y="688"/>
                    </a:lnTo>
                    <a:lnTo>
                      <a:pt x="3256" y="695"/>
                    </a:lnTo>
                    <a:lnTo>
                      <a:pt x="3263" y="704"/>
                    </a:lnTo>
                    <a:lnTo>
                      <a:pt x="3266" y="716"/>
                    </a:lnTo>
                    <a:lnTo>
                      <a:pt x="3266" y="727"/>
                    </a:lnTo>
                    <a:lnTo>
                      <a:pt x="3263" y="738"/>
                    </a:lnTo>
                    <a:lnTo>
                      <a:pt x="3256" y="747"/>
                    </a:lnTo>
                    <a:lnTo>
                      <a:pt x="3255" y="750"/>
                    </a:lnTo>
                    <a:lnTo>
                      <a:pt x="2936" y="1081"/>
                    </a:lnTo>
                    <a:lnTo>
                      <a:pt x="2926" y="1088"/>
                    </a:lnTo>
                    <a:lnTo>
                      <a:pt x="2916" y="1091"/>
                    </a:lnTo>
                    <a:lnTo>
                      <a:pt x="2905" y="1091"/>
                    </a:lnTo>
                    <a:lnTo>
                      <a:pt x="2895" y="1088"/>
                    </a:lnTo>
                    <a:lnTo>
                      <a:pt x="2885" y="1081"/>
                    </a:lnTo>
                    <a:lnTo>
                      <a:pt x="2812" y="1010"/>
                    </a:lnTo>
                    <a:lnTo>
                      <a:pt x="2736" y="943"/>
                    </a:lnTo>
                    <a:lnTo>
                      <a:pt x="2657" y="882"/>
                    </a:lnTo>
                    <a:lnTo>
                      <a:pt x="2577" y="825"/>
                    </a:lnTo>
                    <a:lnTo>
                      <a:pt x="2494" y="774"/>
                    </a:lnTo>
                    <a:lnTo>
                      <a:pt x="2409" y="728"/>
                    </a:lnTo>
                    <a:lnTo>
                      <a:pt x="2321" y="687"/>
                    </a:lnTo>
                    <a:lnTo>
                      <a:pt x="2233" y="651"/>
                    </a:lnTo>
                    <a:lnTo>
                      <a:pt x="2143" y="620"/>
                    </a:lnTo>
                    <a:lnTo>
                      <a:pt x="2052" y="595"/>
                    </a:lnTo>
                    <a:lnTo>
                      <a:pt x="1960" y="574"/>
                    </a:lnTo>
                    <a:lnTo>
                      <a:pt x="1867" y="559"/>
                    </a:lnTo>
                    <a:lnTo>
                      <a:pt x="1774" y="549"/>
                    </a:lnTo>
                    <a:lnTo>
                      <a:pt x="1679" y="543"/>
                    </a:lnTo>
                    <a:lnTo>
                      <a:pt x="1586" y="543"/>
                    </a:lnTo>
                    <a:lnTo>
                      <a:pt x="1493" y="549"/>
                    </a:lnTo>
                    <a:lnTo>
                      <a:pt x="1399" y="559"/>
                    </a:lnTo>
                    <a:lnTo>
                      <a:pt x="1306" y="574"/>
                    </a:lnTo>
                    <a:lnTo>
                      <a:pt x="1214" y="595"/>
                    </a:lnTo>
                    <a:lnTo>
                      <a:pt x="1123" y="620"/>
                    </a:lnTo>
                    <a:lnTo>
                      <a:pt x="1032" y="651"/>
                    </a:lnTo>
                    <a:lnTo>
                      <a:pt x="944" y="687"/>
                    </a:lnTo>
                    <a:lnTo>
                      <a:pt x="857" y="727"/>
                    </a:lnTo>
                    <a:lnTo>
                      <a:pt x="772" y="774"/>
                    </a:lnTo>
                    <a:lnTo>
                      <a:pt x="688" y="825"/>
                    </a:lnTo>
                    <a:lnTo>
                      <a:pt x="608" y="882"/>
                    </a:lnTo>
                    <a:lnTo>
                      <a:pt x="529" y="943"/>
                    </a:lnTo>
                    <a:lnTo>
                      <a:pt x="453" y="1010"/>
                    </a:lnTo>
                    <a:lnTo>
                      <a:pt x="381" y="1081"/>
                    </a:lnTo>
                    <a:lnTo>
                      <a:pt x="372" y="1088"/>
                    </a:lnTo>
                    <a:lnTo>
                      <a:pt x="361" y="1091"/>
                    </a:lnTo>
                    <a:lnTo>
                      <a:pt x="350" y="1091"/>
                    </a:lnTo>
                    <a:lnTo>
                      <a:pt x="339" y="1088"/>
                    </a:lnTo>
                    <a:lnTo>
                      <a:pt x="330" y="1081"/>
                    </a:lnTo>
                    <a:lnTo>
                      <a:pt x="10" y="750"/>
                    </a:lnTo>
                    <a:lnTo>
                      <a:pt x="4" y="739"/>
                    </a:lnTo>
                    <a:lnTo>
                      <a:pt x="0" y="728"/>
                    </a:lnTo>
                    <a:lnTo>
                      <a:pt x="0" y="717"/>
                    </a:lnTo>
                    <a:lnTo>
                      <a:pt x="4" y="706"/>
                    </a:lnTo>
                    <a:lnTo>
                      <a:pt x="10" y="697"/>
                    </a:lnTo>
                    <a:lnTo>
                      <a:pt x="93" y="614"/>
                    </a:lnTo>
                    <a:lnTo>
                      <a:pt x="178" y="538"/>
                    </a:lnTo>
                    <a:lnTo>
                      <a:pt x="267" y="466"/>
                    </a:lnTo>
                    <a:lnTo>
                      <a:pt x="357" y="400"/>
                    </a:lnTo>
                    <a:lnTo>
                      <a:pt x="450" y="339"/>
                    </a:lnTo>
                    <a:lnTo>
                      <a:pt x="546" y="283"/>
                    </a:lnTo>
                    <a:lnTo>
                      <a:pt x="642" y="231"/>
                    </a:lnTo>
                    <a:lnTo>
                      <a:pt x="741" y="186"/>
                    </a:lnTo>
                    <a:lnTo>
                      <a:pt x="842" y="145"/>
                    </a:lnTo>
                    <a:lnTo>
                      <a:pt x="944" y="109"/>
                    </a:lnTo>
                    <a:lnTo>
                      <a:pt x="1047" y="78"/>
                    </a:lnTo>
                    <a:lnTo>
                      <a:pt x="1152" y="53"/>
                    </a:lnTo>
                    <a:lnTo>
                      <a:pt x="1256" y="31"/>
                    </a:lnTo>
                    <a:lnTo>
                      <a:pt x="1361" y="17"/>
                    </a:lnTo>
                    <a:lnTo>
                      <a:pt x="1468" y="6"/>
                    </a:lnTo>
                    <a:lnTo>
                      <a:pt x="1574" y="1"/>
                    </a:lnTo>
                    <a:lnTo>
                      <a:pt x="1681"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grpSp>
      <p:grpSp>
        <p:nvGrpSpPr>
          <p:cNvPr id="75" name="Group 74"/>
          <p:cNvGrpSpPr/>
          <p:nvPr/>
        </p:nvGrpSpPr>
        <p:grpSpPr>
          <a:xfrm>
            <a:off x="1245331" y="5854230"/>
            <a:ext cx="9701338" cy="336852"/>
            <a:chOff x="0" y="6434667"/>
            <a:chExt cx="12192000" cy="423333"/>
          </a:xfrm>
          <a:solidFill>
            <a:schemeClr val="accent4"/>
          </a:solidFill>
        </p:grpSpPr>
        <p:sp>
          <p:nvSpPr>
            <p:cNvPr id="76" name="Rectangle 75"/>
            <p:cNvSpPr/>
            <p:nvPr/>
          </p:nvSpPr>
          <p:spPr>
            <a:xfrm>
              <a:off x="0" y="6434667"/>
              <a:ext cx="12192000" cy="423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77" name="TextBox 76"/>
            <p:cNvSpPr txBox="1"/>
            <p:nvPr/>
          </p:nvSpPr>
          <p:spPr>
            <a:xfrm>
              <a:off x="80188" y="6461667"/>
              <a:ext cx="2995629" cy="392998"/>
            </a:xfrm>
            <a:prstGeom prst="rect">
              <a:avLst/>
            </a:prstGeom>
            <a:grpFill/>
          </p:spPr>
          <p:txBody>
            <a:bodyPr wrap="square" rtlCol="0">
              <a:spAutoFit/>
            </a:bodyPr>
            <a:lstStyle/>
            <a:p>
              <a:r>
                <a:rPr lang="en-US" sz="1432" dirty="0">
                  <a:solidFill>
                    <a:schemeClr val="bg1"/>
                  </a:solidFill>
                  <a:latin typeface="Arial Narrow" panose="020B0606020202030204" pitchFamily="34" charset="0"/>
                </a:rPr>
                <a:t>INSERT </a:t>
              </a:r>
              <a:r>
                <a:rPr lang="en-US" sz="1432" b="1" dirty="0">
                  <a:solidFill>
                    <a:schemeClr val="bg1"/>
                  </a:solidFill>
                  <a:latin typeface="Arial Narrow" panose="020B0606020202030204" pitchFamily="34" charset="0"/>
                </a:rPr>
                <a:t>LOGO HERE</a:t>
              </a:r>
            </a:p>
          </p:txBody>
        </p:sp>
        <p:pic>
          <p:nvPicPr>
            <p:cNvPr id="78" name="Picture 2" descr="E:\cloud\drive\websites\slidemodel\logo\sebastian\slidemodel-logo-tran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36250" y="6498991"/>
              <a:ext cx="1386402" cy="262447"/>
            </a:xfrm>
            <a:prstGeom prst="rect">
              <a:avLst/>
            </a:prstGeom>
            <a:grpFill/>
            <a:extLst/>
          </p:spPr>
        </p:pic>
      </p:grpSp>
    </p:spTree>
    <p:extLst>
      <p:ext uri="{BB962C8B-B14F-4D97-AF65-F5344CB8AC3E}">
        <p14:creationId xmlns:p14="http://schemas.microsoft.com/office/powerpoint/2010/main" val="351995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6235" y="1626532"/>
            <a:ext cx="3959280" cy="3940386"/>
          </a:xfrm>
          <a:prstGeom prst="rect">
            <a:avLst/>
          </a:prstGeom>
          <a:blipFill dpi="0" rotWithShape="1">
            <a:blip r:embed="rId2" cstate="email">
              <a:extLst>
                <a:ext uri="{28A0092B-C50C-407E-A947-70E740481C1C}">
                  <a14:useLocalDpi xmlns:a14="http://schemas.microsoft.com/office/drawing/2010/main"/>
                </a:ext>
              </a:extLst>
            </a:blip>
            <a:srcRect/>
            <a:stretch>
              <a:fillRect r="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3" name="Rectangle 2"/>
          <p:cNvSpPr/>
          <p:nvPr/>
        </p:nvSpPr>
        <p:spPr>
          <a:xfrm>
            <a:off x="5932211" y="1626531"/>
            <a:ext cx="1351258" cy="129456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4" name="Rectangle 3"/>
          <p:cNvSpPr/>
          <p:nvPr/>
        </p:nvSpPr>
        <p:spPr>
          <a:xfrm>
            <a:off x="5932211" y="2921097"/>
            <a:ext cx="1351258" cy="1341808"/>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32" dirty="0">
                <a:solidFill>
                  <a:schemeClr val="bg1"/>
                </a:solidFill>
                <a:latin typeface="Arial" panose="020B0604020202020204" pitchFamily="34" charset="0"/>
                <a:cs typeface="Arial" panose="020B0604020202020204" pitchFamily="34" charset="0"/>
              </a:rPr>
              <a:t>This is a </a:t>
            </a:r>
          </a:p>
          <a:p>
            <a:pPr algn="ctr"/>
            <a:r>
              <a:rPr lang="en-US" sz="1432" dirty="0">
                <a:solidFill>
                  <a:schemeClr val="bg1"/>
                </a:solidFill>
                <a:latin typeface="Arial" panose="020B0604020202020204" pitchFamily="34" charset="0"/>
                <a:cs typeface="Arial" panose="020B0604020202020204" pitchFamily="34" charset="0"/>
              </a:rPr>
              <a:t>sample text. Enter your text here</a:t>
            </a:r>
            <a:endParaRPr lang="en-US" sz="1432" dirty="0">
              <a:solidFill>
                <a:schemeClr val="bg1"/>
              </a:solidFill>
            </a:endParaRPr>
          </a:p>
        </p:txBody>
      </p:sp>
      <p:sp>
        <p:nvSpPr>
          <p:cNvPr id="5" name="Rectangle 4"/>
          <p:cNvSpPr/>
          <p:nvPr/>
        </p:nvSpPr>
        <p:spPr>
          <a:xfrm>
            <a:off x="5932214" y="4262905"/>
            <a:ext cx="1351258" cy="130401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6" name="Rectangle 5"/>
          <p:cNvSpPr/>
          <p:nvPr/>
        </p:nvSpPr>
        <p:spPr>
          <a:xfrm>
            <a:off x="7283470" y="4262903"/>
            <a:ext cx="1492998" cy="1304012"/>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32" dirty="0">
                <a:solidFill>
                  <a:schemeClr val="bg1"/>
                </a:solidFill>
                <a:latin typeface="Arial" panose="020B0604020202020204" pitchFamily="34" charset="0"/>
                <a:cs typeface="Arial" panose="020B0604020202020204" pitchFamily="34" charset="0"/>
              </a:rPr>
              <a:t>This is a </a:t>
            </a:r>
          </a:p>
          <a:p>
            <a:pPr algn="ctr"/>
            <a:r>
              <a:rPr lang="en-US" sz="1432" dirty="0">
                <a:solidFill>
                  <a:schemeClr val="bg1"/>
                </a:solidFill>
                <a:latin typeface="Arial" panose="020B0604020202020204" pitchFamily="34" charset="0"/>
                <a:cs typeface="Arial" panose="020B0604020202020204" pitchFamily="34" charset="0"/>
              </a:rPr>
              <a:t>sample text. Enter your text here</a:t>
            </a:r>
            <a:endParaRPr lang="en-US" sz="1432" dirty="0">
              <a:solidFill>
                <a:schemeClr val="bg1"/>
              </a:solidFill>
            </a:endParaRPr>
          </a:p>
        </p:txBody>
      </p:sp>
      <p:sp>
        <p:nvSpPr>
          <p:cNvPr id="7" name="Rectangle 6"/>
          <p:cNvSpPr/>
          <p:nvPr/>
        </p:nvSpPr>
        <p:spPr>
          <a:xfrm>
            <a:off x="8776467" y="4262903"/>
            <a:ext cx="1530795" cy="1304012"/>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32"/>
          </a:p>
        </p:txBody>
      </p:sp>
      <p:sp>
        <p:nvSpPr>
          <p:cNvPr id="8" name="Rectangle 7"/>
          <p:cNvSpPr/>
          <p:nvPr/>
        </p:nvSpPr>
        <p:spPr>
          <a:xfrm>
            <a:off x="7283470" y="1626533"/>
            <a:ext cx="1492998" cy="1304012"/>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32" dirty="0">
                <a:solidFill>
                  <a:schemeClr val="bg1"/>
                </a:solidFill>
                <a:latin typeface="Arial" panose="020B0604020202020204" pitchFamily="34" charset="0"/>
                <a:cs typeface="Arial" panose="020B0604020202020204" pitchFamily="34" charset="0"/>
              </a:rPr>
              <a:t>This is a </a:t>
            </a:r>
          </a:p>
          <a:p>
            <a:pPr algn="ctr"/>
            <a:r>
              <a:rPr lang="en-US" sz="1432" dirty="0">
                <a:solidFill>
                  <a:schemeClr val="bg1"/>
                </a:solidFill>
                <a:latin typeface="Arial" panose="020B0604020202020204" pitchFamily="34" charset="0"/>
                <a:cs typeface="Arial" panose="020B0604020202020204" pitchFamily="34" charset="0"/>
              </a:rPr>
              <a:t>sample text. Enter your text here</a:t>
            </a:r>
            <a:endParaRPr lang="en-US" sz="1432" dirty="0">
              <a:solidFill>
                <a:schemeClr val="bg1"/>
              </a:solidFill>
            </a:endParaRPr>
          </a:p>
        </p:txBody>
      </p:sp>
      <p:sp>
        <p:nvSpPr>
          <p:cNvPr id="9" name="Rectangle 8"/>
          <p:cNvSpPr/>
          <p:nvPr/>
        </p:nvSpPr>
        <p:spPr>
          <a:xfrm>
            <a:off x="8776467" y="1626533"/>
            <a:ext cx="1530795" cy="1304012"/>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432"/>
          </a:p>
        </p:txBody>
      </p:sp>
      <p:sp>
        <p:nvSpPr>
          <p:cNvPr id="10" name="Rectangle 9"/>
          <p:cNvSpPr/>
          <p:nvPr/>
        </p:nvSpPr>
        <p:spPr>
          <a:xfrm>
            <a:off x="7283469" y="2921096"/>
            <a:ext cx="3023793" cy="1341806"/>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11" name="Rectangle 10"/>
          <p:cNvSpPr/>
          <p:nvPr/>
        </p:nvSpPr>
        <p:spPr>
          <a:xfrm>
            <a:off x="1916235" y="2444874"/>
            <a:ext cx="3959280" cy="3122042"/>
          </a:xfrm>
          <a:prstGeom prst="rect">
            <a:avLst/>
          </a:prstGeom>
          <a:gradFill flip="none" rotWithShape="1">
            <a:gsLst>
              <a:gs pos="7000">
                <a:schemeClr val="accent4">
                  <a:lumMod val="50000"/>
                  <a:alpha val="78000"/>
                </a:schemeClr>
              </a:gs>
              <a:gs pos="50000">
                <a:schemeClr val="accent4">
                  <a:lumMod val="75000"/>
                  <a:alpha val="50000"/>
                </a:schemeClr>
              </a:gs>
              <a:gs pos="100000">
                <a:schemeClr val="accent4">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432" dirty="0">
              <a:solidFill>
                <a:schemeClr val="bg1"/>
              </a:solidFill>
              <a:latin typeface="Arial" panose="020B0604020202020204" pitchFamily="34" charset="0"/>
              <a:cs typeface="Arial" panose="020B0604020202020204" pitchFamily="34" charset="0"/>
            </a:endParaRPr>
          </a:p>
          <a:p>
            <a:pPr algn="ctr">
              <a:lnSpc>
                <a:spcPct val="150000"/>
              </a:lnSpc>
            </a:pPr>
            <a:endParaRPr lang="en-US" sz="1432" dirty="0">
              <a:solidFill>
                <a:schemeClr val="bg1"/>
              </a:solidFill>
              <a:latin typeface="Arial" panose="020B0604020202020204" pitchFamily="34" charset="0"/>
              <a:cs typeface="Arial" panose="020B0604020202020204" pitchFamily="34" charset="0"/>
            </a:endParaRPr>
          </a:p>
          <a:p>
            <a:pPr algn="ctr">
              <a:lnSpc>
                <a:spcPct val="150000"/>
              </a:lnSpc>
            </a:pPr>
            <a:endParaRPr lang="en-US" sz="1432" dirty="0">
              <a:solidFill>
                <a:schemeClr val="bg1"/>
              </a:solidFill>
              <a:latin typeface="Arial" panose="020B0604020202020204" pitchFamily="34" charset="0"/>
              <a:cs typeface="Arial" panose="020B0604020202020204" pitchFamily="34" charset="0"/>
            </a:endParaRPr>
          </a:p>
          <a:p>
            <a:pPr algn="ctr">
              <a:lnSpc>
                <a:spcPct val="150000"/>
              </a:lnSpc>
            </a:pPr>
            <a:endParaRPr lang="en-US" sz="1432" dirty="0">
              <a:solidFill>
                <a:schemeClr val="bg1"/>
              </a:solidFill>
              <a:latin typeface="Arial" panose="020B0604020202020204" pitchFamily="34" charset="0"/>
              <a:cs typeface="Arial" panose="020B0604020202020204" pitchFamily="34" charset="0"/>
            </a:endParaRPr>
          </a:p>
          <a:p>
            <a:pPr algn="ctr">
              <a:lnSpc>
                <a:spcPct val="150000"/>
              </a:lnSpc>
            </a:pPr>
            <a:r>
              <a:rPr lang="en-US" sz="1432" dirty="0">
                <a:solidFill>
                  <a:schemeClr val="bg1"/>
                </a:solidFill>
                <a:latin typeface="Arial" panose="020B0604020202020204" pitchFamily="34" charset="0"/>
                <a:cs typeface="Arial" panose="020B0604020202020204" pitchFamily="34" charset="0"/>
              </a:rPr>
              <a:t>This is a sample text. </a:t>
            </a:r>
          </a:p>
          <a:p>
            <a:pPr algn="ctr">
              <a:lnSpc>
                <a:spcPct val="150000"/>
              </a:lnSpc>
            </a:pPr>
            <a:r>
              <a:rPr lang="en-US" sz="1432" dirty="0">
                <a:solidFill>
                  <a:schemeClr val="bg1"/>
                </a:solidFill>
                <a:latin typeface="Arial" panose="020B0604020202020204" pitchFamily="34" charset="0"/>
                <a:cs typeface="Arial" panose="020B0604020202020204" pitchFamily="34" charset="0"/>
              </a:rPr>
              <a:t>You can replace this text. </a:t>
            </a:r>
          </a:p>
          <a:p>
            <a:pPr algn="ctr">
              <a:lnSpc>
                <a:spcPct val="150000"/>
              </a:lnSpc>
            </a:pPr>
            <a:r>
              <a:rPr lang="en-US" sz="1432" dirty="0">
                <a:solidFill>
                  <a:schemeClr val="bg1"/>
                </a:solidFill>
                <a:latin typeface="Arial" panose="020B0604020202020204" pitchFamily="34" charset="0"/>
                <a:cs typeface="Arial" panose="020B0604020202020204" pitchFamily="34" charset="0"/>
              </a:rPr>
              <a:t>Enter your text here. This is a sample text. </a:t>
            </a:r>
          </a:p>
        </p:txBody>
      </p:sp>
      <p:sp>
        <p:nvSpPr>
          <p:cNvPr id="16" name="Freeform 6"/>
          <p:cNvSpPr>
            <a:spLocks noEditPoints="1"/>
          </p:cNvSpPr>
          <p:nvPr/>
        </p:nvSpPr>
        <p:spPr bwMode="auto">
          <a:xfrm>
            <a:off x="6274989" y="1940330"/>
            <a:ext cx="665703" cy="666967"/>
          </a:xfrm>
          <a:custGeom>
            <a:avLst/>
            <a:gdLst>
              <a:gd name="T0" fmla="*/ 1526 w 3687"/>
              <a:gd name="T1" fmla="*/ 1338 h 3693"/>
              <a:gd name="T2" fmla="*/ 1497 w 3687"/>
              <a:gd name="T3" fmla="*/ 1446 h 3693"/>
              <a:gd name="T4" fmla="*/ 1307 w 3687"/>
              <a:gd name="T5" fmla="*/ 1694 h 3693"/>
              <a:gd name="T6" fmla="*/ 1283 w 3687"/>
              <a:gd name="T7" fmla="*/ 2022 h 3693"/>
              <a:gd name="T8" fmla="*/ 1457 w 3687"/>
              <a:gd name="T9" fmla="*/ 2323 h 3693"/>
              <a:gd name="T10" fmla="*/ 1777 w 3687"/>
              <a:gd name="T11" fmla="*/ 2467 h 3693"/>
              <a:gd name="T12" fmla="*/ 2126 w 3687"/>
              <a:gd name="T13" fmla="*/ 2393 h 3693"/>
              <a:gd name="T14" fmla="*/ 2357 w 3687"/>
              <a:gd name="T15" fmla="*/ 2136 h 3693"/>
              <a:gd name="T16" fmla="*/ 2396 w 3687"/>
              <a:gd name="T17" fmla="*/ 1783 h 3693"/>
              <a:gd name="T18" fmla="*/ 2227 w 3687"/>
              <a:gd name="T19" fmla="*/ 1485 h 3693"/>
              <a:gd name="T20" fmla="*/ 2146 w 3687"/>
              <a:gd name="T21" fmla="*/ 1357 h 3693"/>
              <a:gd name="T22" fmla="*/ 2230 w 3687"/>
              <a:gd name="T23" fmla="*/ 1284 h 3693"/>
              <a:gd name="T24" fmla="*/ 2426 w 3687"/>
              <a:gd name="T25" fmla="*/ 1432 h 3693"/>
              <a:gd name="T26" fmla="*/ 2581 w 3687"/>
              <a:gd name="T27" fmla="*/ 1769 h 3693"/>
              <a:gd name="T28" fmla="*/ 2539 w 3687"/>
              <a:gd name="T29" fmla="*/ 2169 h 3693"/>
              <a:gd name="T30" fmla="*/ 2298 w 3687"/>
              <a:gd name="T31" fmla="*/ 2491 h 3693"/>
              <a:gd name="T32" fmla="*/ 1916 w 3687"/>
              <a:gd name="T33" fmla="*/ 2641 h 3693"/>
              <a:gd name="T34" fmla="*/ 1506 w 3687"/>
              <a:gd name="T35" fmla="*/ 2564 h 3693"/>
              <a:gd name="T36" fmla="*/ 1209 w 3687"/>
              <a:gd name="T37" fmla="*/ 2294 h 3693"/>
              <a:gd name="T38" fmla="*/ 1095 w 3687"/>
              <a:gd name="T39" fmla="*/ 1896 h 3693"/>
              <a:gd name="T40" fmla="*/ 1186 w 3687"/>
              <a:gd name="T41" fmla="*/ 1534 h 3693"/>
              <a:gd name="T42" fmla="*/ 1408 w 3687"/>
              <a:gd name="T43" fmla="*/ 1291 h 3693"/>
              <a:gd name="T44" fmla="*/ 1900 w 3687"/>
              <a:gd name="T45" fmla="*/ 1012 h 3693"/>
              <a:gd name="T46" fmla="*/ 1913 w 3687"/>
              <a:gd name="T47" fmla="*/ 1939 h 3693"/>
              <a:gd name="T48" fmla="*/ 1797 w 3687"/>
              <a:gd name="T49" fmla="*/ 1973 h 3693"/>
              <a:gd name="T50" fmla="*/ 1755 w 3687"/>
              <a:gd name="T51" fmla="*/ 1051 h 3693"/>
              <a:gd name="T52" fmla="*/ 1844 w 3687"/>
              <a:gd name="T53" fmla="*/ 184 h 3693"/>
              <a:gd name="T54" fmla="*/ 1221 w 3687"/>
              <a:gd name="T55" fmla="*/ 305 h 3693"/>
              <a:gd name="T56" fmla="*/ 705 w 3687"/>
              <a:gd name="T57" fmla="*/ 638 h 3693"/>
              <a:gd name="T58" fmla="*/ 343 w 3687"/>
              <a:gd name="T59" fmla="*/ 1134 h 3693"/>
              <a:gd name="T60" fmla="*/ 182 w 3687"/>
              <a:gd name="T61" fmla="*/ 1743 h 3693"/>
              <a:gd name="T62" fmla="*/ 264 w 3687"/>
              <a:gd name="T63" fmla="*/ 2378 h 3693"/>
              <a:gd name="T64" fmla="*/ 564 w 3687"/>
              <a:gd name="T65" fmla="*/ 2917 h 3693"/>
              <a:gd name="T66" fmla="*/ 1034 w 3687"/>
              <a:gd name="T67" fmla="*/ 3308 h 3693"/>
              <a:gd name="T68" fmla="*/ 1628 w 3687"/>
              <a:gd name="T69" fmla="*/ 3506 h 3693"/>
              <a:gd name="T70" fmla="*/ 2268 w 3687"/>
              <a:gd name="T71" fmla="*/ 3464 h 3693"/>
              <a:gd name="T72" fmla="*/ 2825 w 3687"/>
              <a:gd name="T73" fmla="*/ 3197 h 3693"/>
              <a:gd name="T74" fmla="*/ 3244 w 3687"/>
              <a:gd name="T75" fmla="*/ 2751 h 3693"/>
              <a:gd name="T76" fmla="*/ 3477 w 3687"/>
              <a:gd name="T77" fmla="*/ 2174 h 3693"/>
              <a:gd name="T78" fmla="*/ 3477 w 3687"/>
              <a:gd name="T79" fmla="*/ 1530 h 3693"/>
              <a:gd name="T80" fmla="*/ 3244 w 3687"/>
              <a:gd name="T81" fmla="*/ 953 h 3693"/>
              <a:gd name="T82" fmla="*/ 2825 w 3687"/>
              <a:gd name="T83" fmla="*/ 507 h 3693"/>
              <a:gd name="T84" fmla="*/ 2268 w 3687"/>
              <a:gd name="T85" fmla="*/ 239 h 3693"/>
              <a:gd name="T86" fmla="*/ 1844 w 3687"/>
              <a:gd name="T87" fmla="*/ 0 h 3693"/>
              <a:gd name="T88" fmla="*/ 2487 w 3687"/>
              <a:gd name="T89" fmla="*/ 116 h 3693"/>
              <a:gd name="T90" fmla="*/ 3031 w 3687"/>
              <a:gd name="T91" fmla="*/ 435 h 3693"/>
              <a:gd name="T92" fmla="*/ 3436 w 3687"/>
              <a:gd name="T93" fmla="*/ 915 h 3693"/>
              <a:gd name="T94" fmla="*/ 3658 w 3687"/>
              <a:gd name="T95" fmla="*/ 1515 h 3693"/>
              <a:gd name="T96" fmla="*/ 3658 w 3687"/>
              <a:gd name="T97" fmla="*/ 2179 h 3693"/>
              <a:gd name="T98" fmla="*/ 3436 w 3687"/>
              <a:gd name="T99" fmla="*/ 2779 h 3693"/>
              <a:gd name="T100" fmla="*/ 3031 w 3687"/>
              <a:gd name="T101" fmla="*/ 3259 h 3693"/>
              <a:gd name="T102" fmla="*/ 2487 w 3687"/>
              <a:gd name="T103" fmla="*/ 3578 h 3693"/>
              <a:gd name="T104" fmla="*/ 1844 w 3687"/>
              <a:gd name="T105" fmla="*/ 3693 h 3693"/>
              <a:gd name="T106" fmla="*/ 1201 w 3687"/>
              <a:gd name="T107" fmla="*/ 3578 h 3693"/>
              <a:gd name="T108" fmla="*/ 656 w 3687"/>
              <a:gd name="T109" fmla="*/ 3259 h 3693"/>
              <a:gd name="T110" fmla="*/ 252 w 3687"/>
              <a:gd name="T111" fmla="*/ 2779 h 3693"/>
              <a:gd name="T112" fmla="*/ 30 w 3687"/>
              <a:gd name="T113" fmla="*/ 2179 h 3693"/>
              <a:gd name="T114" fmla="*/ 30 w 3687"/>
              <a:gd name="T115" fmla="*/ 1515 h 3693"/>
              <a:gd name="T116" fmla="*/ 252 w 3687"/>
              <a:gd name="T117" fmla="*/ 915 h 3693"/>
              <a:gd name="T118" fmla="*/ 656 w 3687"/>
              <a:gd name="T119" fmla="*/ 435 h 3693"/>
              <a:gd name="T120" fmla="*/ 1201 w 3687"/>
              <a:gd name="T121" fmla="*/ 116 h 3693"/>
              <a:gd name="T122" fmla="*/ 1844 w 3687"/>
              <a:gd name="T123" fmla="*/ 0 h 3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87" h="3693">
                <a:moveTo>
                  <a:pt x="1446" y="1283"/>
                </a:moveTo>
                <a:lnTo>
                  <a:pt x="1466" y="1285"/>
                </a:lnTo>
                <a:lnTo>
                  <a:pt x="1485" y="1293"/>
                </a:lnTo>
                <a:lnTo>
                  <a:pt x="1502" y="1304"/>
                </a:lnTo>
                <a:lnTo>
                  <a:pt x="1516" y="1320"/>
                </a:lnTo>
                <a:lnTo>
                  <a:pt x="1526" y="1338"/>
                </a:lnTo>
                <a:lnTo>
                  <a:pt x="1532" y="1357"/>
                </a:lnTo>
                <a:lnTo>
                  <a:pt x="1534" y="1377"/>
                </a:lnTo>
                <a:lnTo>
                  <a:pt x="1531" y="1396"/>
                </a:lnTo>
                <a:lnTo>
                  <a:pt x="1525" y="1415"/>
                </a:lnTo>
                <a:lnTo>
                  <a:pt x="1512" y="1432"/>
                </a:lnTo>
                <a:lnTo>
                  <a:pt x="1497" y="1446"/>
                </a:lnTo>
                <a:lnTo>
                  <a:pt x="1455" y="1480"/>
                </a:lnTo>
                <a:lnTo>
                  <a:pt x="1417" y="1517"/>
                </a:lnTo>
                <a:lnTo>
                  <a:pt x="1383" y="1558"/>
                </a:lnTo>
                <a:lnTo>
                  <a:pt x="1354" y="1600"/>
                </a:lnTo>
                <a:lnTo>
                  <a:pt x="1329" y="1646"/>
                </a:lnTo>
                <a:lnTo>
                  <a:pt x="1307" y="1694"/>
                </a:lnTo>
                <a:lnTo>
                  <a:pt x="1292" y="1744"/>
                </a:lnTo>
                <a:lnTo>
                  <a:pt x="1279" y="1795"/>
                </a:lnTo>
                <a:lnTo>
                  <a:pt x="1272" y="1847"/>
                </a:lnTo>
                <a:lnTo>
                  <a:pt x="1269" y="1900"/>
                </a:lnTo>
                <a:lnTo>
                  <a:pt x="1272" y="1962"/>
                </a:lnTo>
                <a:lnTo>
                  <a:pt x="1283" y="2022"/>
                </a:lnTo>
                <a:lnTo>
                  <a:pt x="1298" y="2081"/>
                </a:lnTo>
                <a:lnTo>
                  <a:pt x="1321" y="2136"/>
                </a:lnTo>
                <a:lnTo>
                  <a:pt x="1348" y="2187"/>
                </a:lnTo>
                <a:lnTo>
                  <a:pt x="1380" y="2237"/>
                </a:lnTo>
                <a:lnTo>
                  <a:pt x="1417" y="2282"/>
                </a:lnTo>
                <a:lnTo>
                  <a:pt x="1457" y="2323"/>
                </a:lnTo>
                <a:lnTo>
                  <a:pt x="1503" y="2360"/>
                </a:lnTo>
                <a:lnTo>
                  <a:pt x="1551" y="2393"/>
                </a:lnTo>
                <a:lnTo>
                  <a:pt x="1604" y="2420"/>
                </a:lnTo>
                <a:lnTo>
                  <a:pt x="1659" y="2441"/>
                </a:lnTo>
                <a:lnTo>
                  <a:pt x="1717" y="2458"/>
                </a:lnTo>
                <a:lnTo>
                  <a:pt x="1777" y="2467"/>
                </a:lnTo>
                <a:lnTo>
                  <a:pt x="1838" y="2470"/>
                </a:lnTo>
                <a:lnTo>
                  <a:pt x="1901" y="2467"/>
                </a:lnTo>
                <a:lnTo>
                  <a:pt x="1960" y="2458"/>
                </a:lnTo>
                <a:lnTo>
                  <a:pt x="2019" y="2441"/>
                </a:lnTo>
                <a:lnTo>
                  <a:pt x="2073" y="2420"/>
                </a:lnTo>
                <a:lnTo>
                  <a:pt x="2126" y="2393"/>
                </a:lnTo>
                <a:lnTo>
                  <a:pt x="2174" y="2360"/>
                </a:lnTo>
                <a:lnTo>
                  <a:pt x="2220" y="2323"/>
                </a:lnTo>
                <a:lnTo>
                  <a:pt x="2261" y="2282"/>
                </a:lnTo>
                <a:lnTo>
                  <a:pt x="2298" y="2237"/>
                </a:lnTo>
                <a:lnTo>
                  <a:pt x="2330" y="2187"/>
                </a:lnTo>
                <a:lnTo>
                  <a:pt x="2357" y="2136"/>
                </a:lnTo>
                <a:lnTo>
                  <a:pt x="2379" y="2081"/>
                </a:lnTo>
                <a:lnTo>
                  <a:pt x="2395" y="2022"/>
                </a:lnTo>
                <a:lnTo>
                  <a:pt x="2405" y="1962"/>
                </a:lnTo>
                <a:lnTo>
                  <a:pt x="2408" y="1900"/>
                </a:lnTo>
                <a:lnTo>
                  <a:pt x="2405" y="1842"/>
                </a:lnTo>
                <a:lnTo>
                  <a:pt x="2396" y="1783"/>
                </a:lnTo>
                <a:lnTo>
                  <a:pt x="2382" y="1727"/>
                </a:lnTo>
                <a:lnTo>
                  <a:pt x="2361" y="1673"/>
                </a:lnTo>
                <a:lnTo>
                  <a:pt x="2336" y="1622"/>
                </a:lnTo>
                <a:lnTo>
                  <a:pt x="2304" y="1573"/>
                </a:lnTo>
                <a:lnTo>
                  <a:pt x="2268" y="1527"/>
                </a:lnTo>
                <a:lnTo>
                  <a:pt x="2227" y="1485"/>
                </a:lnTo>
                <a:lnTo>
                  <a:pt x="2181" y="1446"/>
                </a:lnTo>
                <a:lnTo>
                  <a:pt x="2166" y="1432"/>
                </a:lnTo>
                <a:lnTo>
                  <a:pt x="2155" y="1415"/>
                </a:lnTo>
                <a:lnTo>
                  <a:pt x="2149" y="1396"/>
                </a:lnTo>
                <a:lnTo>
                  <a:pt x="2145" y="1377"/>
                </a:lnTo>
                <a:lnTo>
                  <a:pt x="2146" y="1357"/>
                </a:lnTo>
                <a:lnTo>
                  <a:pt x="2152" y="1338"/>
                </a:lnTo>
                <a:lnTo>
                  <a:pt x="2162" y="1320"/>
                </a:lnTo>
                <a:lnTo>
                  <a:pt x="2175" y="1305"/>
                </a:lnTo>
                <a:lnTo>
                  <a:pt x="2192" y="1294"/>
                </a:lnTo>
                <a:lnTo>
                  <a:pt x="2211" y="1287"/>
                </a:lnTo>
                <a:lnTo>
                  <a:pt x="2230" y="1284"/>
                </a:lnTo>
                <a:lnTo>
                  <a:pt x="2250" y="1285"/>
                </a:lnTo>
                <a:lnTo>
                  <a:pt x="2270" y="1291"/>
                </a:lnTo>
                <a:lnTo>
                  <a:pt x="2287" y="1301"/>
                </a:lnTo>
                <a:lnTo>
                  <a:pt x="2338" y="1341"/>
                </a:lnTo>
                <a:lnTo>
                  <a:pt x="2384" y="1385"/>
                </a:lnTo>
                <a:lnTo>
                  <a:pt x="2426" y="1432"/>
                </a:lnTo>
                <a:lnTo>
                  <a:pt x="2464" y="1481"/>
                </a:lnTo>
                <a:lnTo>
                  <a:pt x="2497" y="1534"/>
                </a:lnTo>
                <a:lnTo>
                  <a:pt x="2525" y="1590"/>
                </a:lnTo>
                <a:lnTo>
                  <a:pt x="2548" y="1648"/>
                </a:lnTo>
                <a:lnTo>
                  <a:pt x="2568" y="1707"/>
                </a:lnTo>
                <a:lnTo>
                  <a:pt x="2581" y="1769"/>
                </a:lnTo>
                <a:lnTo>
                  <a:pt x="2589" y="1832"/>
                </a:lnTo>
                <a:lnTo>
                  <a:pt x="2591" y="1896"/>
                </a:lnTo>
                <a:lnTo>
                  <a:pt x="2588" y="1967"/>
                </a:lnTo>
                <a:lnTo>
                  <a:pt x="2578" y="2037"/>
                </a:lnTo>
                <a:lnTo>
                  <a:pt x="2562" y="2104"/>
                </a:lnTo>
                <a:lnTo>
                  <a:pt x="2539" y="2169"/>
                </a:lnTo>
                <a:lnTo>
                  <a:pt x="2511" y="2232"/>
                </a:lnTo>
                <a:lnTo>
                  <a:pt x="2478" y="2292"/>
                </a:lnTo>
                <a:lnTo>
                  <a:pt x="2440" y="2348"/>
                </a:lnTo>
                <a:lnTo>
                  <a:pt x="2396" y="2399"/>
                </a:lnTo>
                <a:lnTo>
                  <a:pt x="2349" y="2448"/>
                </a:lnTo>
                <a:lnTo>
                  <a:pt x="2298" y="2491"/>
                </a:lnTo>
                <a:lnTo>
                  <a:pt x="2242" y="2530"/>
                </a:lnTo>
                <a:lnTo>
                  <a:pt x="2182" y="2563"/>
                </a:lnTo>
                <a:lnTo>
                  <a:pt x="2119" y="2591"/>
                </a:lnTo>
                <a:lnTo>
                  <a:pt x="2054" y="2615"/>
                </a:lnTo>
                <a:lnTo>
                  <a:pt x="1986" y="2630"/>
                </a:lnTo>
                <a:lnTo>
                  <a:pt x="1916" y="2641"/>
                </a:lnTo>
                <a:lnTo>
                  <a:pt x="1844" y="2644"/>
                </a:lnTo>
                <a:lnTo>
                  <a:pt x="1771" y="2641"/>
                </a:lnTo>
                <a:lnTo>
                  <a:pt x="1700" y="2630"/>
                </a:lnTo>
                <a:lnTo>
                  <a:pt x="1633" y="2615"/>
                </a:lnTo>
                <a:lnTo>
                  <a:pt x="1567" y="2592"/>
                </a:lnTo>
                <a:lnTo>
                  <a:pt x="1506" y="2564"/>
                </a:lnTo>
                <a:lnTo>
                  <a:pt x="1446" y="2531"/>
                </a:lnTo>
                <a:lnTo>
                  <a:pt x="1390" y="2492"/>
                </a:lnTo>
                <a:lnTo>
                  <a:pt x="1339" y="2449"/>
                </a:lnTo>
                <a:lnTo>
                  <a:pt x="1290" y="2402"/>
                </a:lnTo>
                <a:lnTo>
                  <a:pt x="1248" y="2350"/>
                </a:lnTo>
                <a:lnTo>
                  <a:pt x="1209" y="2294"/>
                </a:lnTo>
                <a:lnTo>
                  <a:pt x="1176" y="2234"/>
                </a:lnTo>
                <a:lnTo>
                  <a:pt x="1148" y="2172"/>
                </a:lnTo>
                <a:lnTo>
                  <a:pt x="1126" y="2106"/>
                </a:lnTo>
                <a:lnTo>
                  <a:pt x="1109" y="2038"/>
                </a:lnTo>
                <a:lnTo>
                  <a:pt x="1099" y="1967"/>
                </a:lnTo>
                <a:lnTo>
                  <a:pt x="1095" y="1896"/>
                </a:lnTo>
                <a:lnTo>
                  <a:pt x="1099" y="1832"/>
                </a:lnTo>
                <a:lnTo>
                  <a:pt x="1107" y="1769"/>
                </a:lnTo>
                <a:lnTo>
                  <a:pt x="1119" y="1707"/>
                </a:lnTo>
                <a:lnTo>
                  <a:pt x="1137" y="1648"/>
                </a:lnTo>
                <a:lnTo>
                  <a:pt x="1159" y="1590"/>
                </a:lnTo>
                <a:lnTo>
                  <a:pt x="1186" y="1534"/>
                </a:lnTo>
                <a:lnTo>
                  <a:pt x="1219" y="1481"/>
                </a:lnTo>
                <a:lnTo>
                  <a:pt x="1255" y="1432"/>
                </a:lnTo>
                <a:lnTo>
                  <a:pt x="1296" y="1385"/>
                </a:lnTo>
                <a:lnTo>
                  <a:pt x="1341" y="1341"/>
                </a:lnTo>
                <a:lnTo>
                  <a:pt x="1390" y="1301"/>
                </a:lnTo>
                <a:lnTo>
                  <a:pt x="1408" y="1291"/>
                </a:lnTo>
                <a:lnTo>
                  <a:pt x="1427" y="1285"/>
                </a:lnTo>
                <a:lnTo>
                  <a:pt x="1446" y="1283"/>
                </a:lnTo>
                <a:close/>
                <a:moveTo>
                  <a:pt x="1838" y="987"/>
                </a:moveTo>
                <a:lnTo>
                  <a:pt x="1862" y="990"/>
                </a:lnTo>
                <a:lnTo>
                  <a:pt x="1883" y="999"/>
                </a:lnTo>
                <a:lnTo>
                  <a:pt x="1900" y="1012"/>
                </a:lnTo>
                <a:lnTo>
                  <a:pt x="1913" y="1029"/>
                </a:lnTo>
                <a:lnTo>
                  <a:pt x="1922" y="1051"/>
                </a:lnTo>
                <a:lnTo>
                  <a:pt x="1926" y="1074"/>
                </a:lnTo>
                <a:lnTo>
                  <a:pt x="1926" y="1896"/>
                </a:lnTo>
                <a:lnTo>
                  <a:pt x="1922" y="1919"/>
                </a:lnTo>
                <a:lnTo>
                  <a:pt x="1913" y="1939"/>
                </a:lnTo>
                <a:lnTo>
                  <a:pt x="1900" y="1957"/>
                </a:lnTo>
                <a:lnTo>
                  <a:pt x="1883" y="1971"/>
                </a:lnTo>
                <a:lnTo>
                  <a:pt x="1862" y="1979"/>
                </a:lnTo>
                <a:lnTo>
                  <a:pt x="1838" y="1982"/>
                </a:lnTo>
                <a:lnTo>
                  <a:pt x="1817" y="1981"/>
                </a:lnTo>
                <a:lnTo>
                  <a:pt x="1797" y="1973"/>
                </a:lnTo>
                <a:lnTo>
                  <a:pt x="1779" y="1958"/>
                </a:lnTo>
                <a:lnTo>
                  <a:pt x="1765" y="1940"/>
                </a:lnTo>
                <a:lnTo>
                  <a:pt x="1755" y="1919"/>
                </a:lnTo>
                <a:lnTo>
                  <a:pt x="1752" y="1896"/>
                </a:lnTo>
                <a:lnTo>
                  <a:pt x="1752" y="1074"/>
                </a:lnTo>
                <a:lnTo>
                  <a:pt x="1755" y="1051"/>
                </a:lnTo>
                <a:lnTo>
                  <a:pt x="1764" y="1029"/>
                </a:lnTo>
                <a:lnTo>
                  <a:pt x="1778" y="1012"/>
                </a:lnTo>
                <a:lnTo>
                  <a:pt x="1795" y="999"/>
                </a:lnTo>
                <a:lnTo>
                  <a:pt x="1816" y="990"/>
                </a:lnTo>
                <a:lnTo>
                  <a:pt x="1838" y="987"/>
                </a:lnTo>
                <a:close/>
                <a:moveTo>
                  <a:pt x="1844" y="184"/>
                </a:moveTo>
                <a:lnTo>
                  <a:pt x="1734" y="188"/>
                </a:lnTo>
                <a:lnTo>
                  <a:pt x="1628" y="199"/>
                </a:lnTo>
                <a:lnTo>
                  <a:pt x="1522" y="216"/>
                </a:lnTo>
                <a:lnTo>
                  <a:pt x="1419" y="239"/>
                </a:lnTo>
                <a:lnTo>
                  <a:pt x="1318" y="270"/>
                </a:lnTo>
                <a:lnTo>
                  <a:pt x="1221" y="305"/>
                </a:lnTo>
                <a:lnTo>
                  <a:pt x="1126" y="348"/>
                </a:lnTo>
                <a:lnTo>
                  <a:pt x="1034" y="395"/>
                </a:lnTo>
                <a:lnTo>
                  <a:pt x="946" y="449"/>
                </a:lnTo>
                <a:lnTo>
                  <a:pt x="861" y="507"/>
                </a:lnTo>
                <a:lnTo>
                  <a:pt x="781" y="570"/>
                </a:lnTo>
                <a:lnTo>
                  <a:pt x="705" y="638"/>
                </a:lnTo>
                <a:lnTo>
                  <a:pt x="632" y="711"/>
                </a:lnTo>
                <a:lnTo>
                  <a:pt x="564" y="788"/>
                </a:lnTo>
                <a:lnTo>
                  <a:pt x="501" y="869"/>
                </a:lnTo>
                <a:lnTo>
                  <a:pt x="442" y="953"/>
                </a:lnTo>
                <a:lnTo>
                  <a:pt x="390" y="1042"/>
                </a:lnTo>
                <a:lnTo>
                  <a:pt x="343" y="1134"/>
                </a:lnTo>
                <a:lnTo>
                  <a:pt x="300" y="1228"/>
                </a:lnTo>
                <a:lnTo>
                  <a:pt x="264" y="1325"/>
                </a:lnTo>
                <a:lnTo>
                  <a:pt x="234" y="1426"/>
                </a:lnTo>
                <a:lnTo>
                  <a:pt x="210" y="1530"/>
                </a:lnTo>
                <a:lnTo>
                  <a:pt x="193" y="1635"/>
                </a:lnTo>
                <a:lnTo>
                  <a:pt x="182" y="1743"/>
                </a:lnTo>
                <a:lnTo>
                  <a:pt x="179" y="1852"/>
                </a:lnTo>
                <a:lnTo>
                  <a:pt x="182" y="1962"/>
                </a:lnTo>
                <a:lnTo>
                  <a:pt x="193" y="2068"/>
                </a:lnTo>
                <a:lnTo>
                  <a:pt x="210" y="2174"/>
                </a:lnTo>
                <a:lnTo>
                  <a:pt x="234" y="2277"/>
                </a:lnTo>
                <a:lnTo>
                  <a:pt x="264" y="2378"/>
                </a:lnTo>
                <a:lnTo>
                  <a:pt x="300" y="2476"/>
                </a:lnTo>
                <a:lnTo>
                  <a:pt x="343" y="2571"/>
                </a:lnTo>
                <a:lnTo>
                  <a:pt x="390" y="2663"/>
                </a:lnTo>
                <a:lnTo>
                  <a:pt x="442" y="2751"/>
                </a:lnTo>
                <a:lnTo>
                  <a:pt x="501" y="2836"/>
                </a:lnTo>
                <a:lnTo>
                  <a:pt x="564" y="2917"/>
                </a:lnTo>
                <a:lnTo>
                  <a:pt x="632" y="2993"/>
                </a:lnTo>
                <a:lnTo>
                  <a:pt x="705" y="3066"/>
                </a:lnTo>
                <a:lnTo>
                  <a:pt x="781" y="3133"/>
                </a:lnTo>
                <a:lnTo>
                  <a:pt x="861" y="3197"/>
                </a:lnTo>
                <a:lnTo>
                  <a:pt x="946" y="3256"/>
                </a:lnTo>
                <a:lnTo>
                  <a:pt x="1034" y="3308"/>
                </a:lnTo>
                <a:lnTo>
                  <a:pt x="1126" y="3355"/>
                </a:lnTo>
                <a:lnTo>
                  <a:pt x="1221" y="3398"/>
                </a:lnTo>
                <a:lnTo>
                  <a:pt x="1318" y="3434"/>
                </a:lnTo>
                <a:lnTo>
                  <a:pt x="1419" y="3464"/>
                </a:lnTo>
                <a:lnTo>
                  <a:pt x="1522" y="3488"/>
                </a:lnTo>
                <a:lnTo>
                  <a:pt x="1628" y="3506"/>
                </a:lnTo>
                <a:lnTo>
                  <a:pt x="1734" y="3516"/>
                </a:lnTo>
                <a:lnTo>
                  <a:pt x="1844" y="3519"/>
                </a:lnTo>
                <a:lnTo>
                  <a:pt x="1952" y="3516"/>
                </a:lnTo>
                <a:lnTo>
                  <a:pt x="2060" y="3506"/>
                </a:lnTo>
                <a:lnTo>
                  <a:pt x="2165" y="3488"/>
                </a:lnTo>
                <a:lnTo>
                  <a:pt x="2268" y="3464"/>
                </a:lnTo>
                <a:lnTo>
                  <a:pt x="2369" y="3434"/>
                </a:lnTo>
                <a:lnTo>
                  <a:pt x="2467" y="3398"/>
                </a:lnTo>
                <a:lnTo>
                  <a:pt x="2561" y="3355"/>
                </a:lnTo>
                <a:lnTo>
                  <a:pt x="2653" y="3308"/>
                </a:lnTo>
                <a:lnTo>
                  <a:pt x="2741" y="3256"/>
                </a:lnTo>
                <a:lnTo>
                  <a:pt x="2825" y="3197"/>
                </a:lnTo>
                <a:lnTo>
                  <a:pt x="2907" y="3133"/>
                </a:lnTo>
                <a:lnTo>
                  <a:pt x="2983" y="3066"/>
                </a:lnTo>
                <a:lnTo>
                  <a:pt x="3056" y="2993"/>
                </a:lnTo>
                <a:lnTo>
                  <a:pt x="3123" y="2917"/>
                </a:lnTo>
                <a:lnTo>
                  <a:pt x="3186" y="2836"/>
                </a:lnTo>
                <a:lnTo>
                  <a:pt x="3244" y="2751"/>
                </a:lnTo>
                <a:lnTo>
                  <a:pt x="3298" y="2663"/>
                </a:lnTo>
                <a:lnTo>
                  <a:pt x="3345" y="2571"/>
                </a:lnTo>
                <a:lnTo>
                  <a:pt x="3388" y="2476"/>
                </a:lnTo>
                <a:lnTo>
                  <a:pt x="3423" y="2378"/>
                </a:lnTo>
                <a:lnTo>
                  <a:pt x="3454" y="2277"/>
                </a:lnTo>
                <a:lnTo>
                  <a:pt x="3477" y="2174"/>
                </a:lnTo>
                <a:lnTo>
                  <a:pt x="3494" y="2068"/>
                </a:lnTo>
                <a:lnTo>
                  <a:pt x="3505" y="1962"/>
                </a:lnTo>
                <a:lnTo>
                  <a:pt x="3509" y="1852"/>
                </a:lnTo>
                <a:lnTo>
                  <a:pt x="3505" y="1743"/>
                </a:lnTo>
                <a:lnTo>
                  <a:pt x="3494" y="1635"/>
                </a:lnTo>
                <a:lnTo>
                  <a:pt x="3477" y="1530"/>
                </a:lnTo>
                <a:lnTo>
                  <a:pt x="3454" y="1426"/>
                </a:lnTo>
                <a:lnTo>
                  <a:pt x="3423" y="1325"/>
                </a:lnTo>
                <a:lnTo>
                  <a:pt x="3388" y="1228"/>
                </a:lnTo>
                <a:lnTo>
                  <a:pt x="3345" y="1134"/>
                </a:lnTo>
                <a:lnTo>
                  <a:pt x="3298" y="1042"/>
                </a:lnTo>
                <a:lnTo>
                  <a:pt x="3244" y="953"/>
                </a:lnTo>
                <a:lnTo>
                  <a:pt x="3186" y="869"/>
                </a:lnTo>
                <a:lnTo>
                  <a:pt x="3123" y="788"/>
                </a:lnTo>
                <a:lnTo>
                  <a:pt x="3056" y="711"/>
                </a:lnTo>
                <a:lnTo>
                  <a:pt x="2983" y="638"/>
                </a:lnTo>
                <a:lnTo>
                  <a:pt x="2907" y="570"/>
                </a:lnTo>
                <a:lnTo>
                  <a:pt x="2825" y="507"/>
                </a:lnTo>
                <a:lnTo>
                  <a:pt x="2741" y="449"/>
                </a:lnTo>
                <a:lnTo>
                  <a:pt x="2653" y="395"/>
                </a:lnTo>
                <a:lnTo>
                  <a:pt x="2561" y="348"/>
                </a:lnTo>
                <a:lnTo>
                  <a:pt x="2467" y="305"/>
                </a:lnTo>
                <a:lnTo>
                  <a:pt x="2369" y="270"/>
                </a:lnTo>
                <a:lnTo>
                  <a:pt x="2268" y="239"/>
                </a:lnTo>
                <a:lnTo>
                  <a:pt x="2165" y="216"/>
                </a:lnTo>
                <a:lnTo>
                  <a:pt x="2060" y="199"/>
                </a:lnTo>
                <a:lnTo>
                  <a:pt x="1952" y="188"/>
                </a:lnTo>
                <a:lnTo>
                  <a:pt x="1844" y="184"/>
                </a:lnTo>
                <a:close/>
                <a:moveTo>
                  <a:pt x="1844" y="0"/>
                </a:moveTo>
                <a:lnTo>
                  <a:pt x="1844" y="0"/>
                </a:lnTo>
                <a:lnTo>
                  <a:pt x="1956" y="4"/>
                </a:lnTo>
                <a:lnTo>
                  <a:pt x="2067" y="14"/>
                </a:lnTo>
                <a:lnTo>
                  <a:pt x="2175" y="31"/>
                </a:lnTo>
                <a:lnTo>
                  <a:pt x="2282" y="53"/>
                </a:lnTo>
                <a:lnTo>
                  <a:pt x="2385" y="81"/>
                </a:lnTo>
                <a:lnTo>
                  <a:pt x="2487" y="116"/>
                </a:lnTo>
                <a:lnTo>
                  <a:pt x="2585" y="156"/>
                </a:lnTo>
                <a:lnTo>
                  <a:pt x="2682" y="202"/>
                </a:lnTo>
                <a:lnTo>
                  <a:pt x="2774" y="253"/>
                </a:lnTo>
                <a:lnTo>
                  <a:pt x="2863" y="309"/>
                </a:lnTo>
                <a:lnTo>
                  <a:pt x="2950" y="369"/>
                </a:lnTo>
                <a:lnTo>
                  <a:pt x="3031" y="435"/>
                </a:lnTo>
                <a:lnTo>
                  <a:pt x="3110" y="505"/>
                </a:lnTo>
                <a:lnTo>
                  <a:pt x="3184" y="579"/>
                </a:lnTo>
                <a:lnTo>
                  <a:pt x="3253" y="658"/>
                </a:lnTo>
                <a:lnTo>
                  <a:pt x="3319" y="740"/>
                </a:lnTo>
                <a:lnTo>
                  <a:pt x="3380" y="825"/>
                </a:lnTo>
                <a:lnTo>
                  <a:pt x="3436" y="915"/>
                </a:lnTo>
                <a:lnTo>
                  <a:pt x="3486" y="1008"/>
                </a:lnTo>
                <a:lnTo>
                  <a:pt x="3532" y="1103"/>
                </a:lnTo>
                <a:lnTo>
                  <a:pt x="3571" y="1203"/>
                </a:lnTo>
                <a:lnTo>
                  <a:pt x="3606" y="1304"/>
                </a:lnTo>
                <a:lnTo>
                  <a:pt x="3635" y="1409"/>
                </a:lnTo>
                <a:lnTo>
                  <a:pt x="3658" y="1515"/>
                </a:lnTo>
                <a:lnTo>
                  <a:pt x="3673" y="1624"/>
                </a:lnTo>
                <a:lnTo>
                  <a:pt x="3683" y="1735"/>
                </a:lnTo>
                <a:lnTo>
                  <a:pt x="3687" y="1847"/>
                </a:lnTo>
                <a:lnTo>
                  <a:pt x="3683" y="1959"/>
                </a:lnTo>
                <a:lnTo>
                  <a:pt x="3673" y="2071"/>
                </a:lnTo>
                <a:lnTo>
                  <a:pt x="3658" y="2179"/>
                </a:lnTo>
                <a:lnTo>
                  <a:pt x="3635" y="2286"/>
                </a:lnTo>
                <a:lnTo>
                  <a:pt x="3606" y="2389"/>
                </a:lnTo>
                <a:lnTo>
                  <a:pt x="3571" y="2491"/>
                </a:lnTo>
                <a:lnTo>
                  <a:pt x="3532" y="2590"/>
                </a:lnTo>
                <a:lnTo>
                  <a:pt x="3486" y="2687"/>
                </a:lnTo>
                <a:lnTo>
                  <a:pt x="3436" y="2779"/>
                </a:lnTo>
                <a:lnTo>
                  <a:pt x="3380" y="2868"/>
                </a:lnTo>
                <a:lnTo>
                  <a:pt x="3319" y="2955"/>
                </a:lnTo>
                <a:lnTo>
                  <a:pt x="3253" y="3037"/>
                </a:lnTo>
                <a:lnTo>
                  <a:pt x="3184" y="3115"/>
                </a:lnTo>
                <a:lnTo>
                  <a:pt x="3110" y="3189"/>
                </a:lnTo>
                <a:lnTo>
                  <a:pt x="3031" y="3259"/>
                </a:lnTo>
                <a:lnTo>
                  <a:pt x="2950" y="3325"/>
                </a:lnTo>
                <a:lnTo>
                  <a:pt x="2863" y="3386"/>
                </a:lnTo>
                <a:lnTo>
                  <a:pt x="2774" y="3442"/>
                </a:lnTo>
                <a:lnTo>
                  <a:pt x="2682" y="3492"/>
                </a:lnTo>
                <a:lnTo>
                  <a:pt x="2585" y="3538"/>
                </a:lnTo>
                <a:lnTo>
                  <a:pt x="2487" y="3578"/>
                </a:lnTo>
                <a:lnTo>
                  <a:pt x="2385" y="3612"/>
                </a:lnTo>
                <a:lnTo>
                  <a:pt x="2282" y="3642"/>
                </a:lnTo>
                <a:lnTo>
                  <a:pt x="2175" y="3664"/>
                </a:lnTo>
                <a:lnTo>
                  <a:pt x="2067" y="3680"/>
                </a:lnTo>
                <a:lnTo>
                  <a:pt x="1956" y="3690"/>
                </a:lnTo>
                <a:lnTo>
                  <a:pt x="1844" y="3693"/>
                </a:lnTo>
                <a:lnTo>
                  <a:pt x="1732" y="3690"/>
                </a:lnTo>
                <a:lnTo>
                  <a:pt x="1621" y="3680"/>
                </a:lnTo>
                <a:lnTo>
                  <a:pt x="1512" y="3664"/>
                </a:lnTo>
                <a:lnTo>
                  <a:pt x="1406" y="3642"/>
                </a:lnTo>
                <a:lnTo>
                  <a:pt x="1302" y="3612"/>
                </a:lnTo>
                <a:lnTo>
                  <a:pt x="1201" y="3578"/>
                </a:lnTo>
                <a:lnTo>
                  <a:pt x="1102" y="3538"/>
                </a:lnTo>
                <a:lnTo>
                  <a:pt x="1006" y="3492"/>
                </a:lnTo>
                <a:lnTo>
                  <a:pt x="913" y="3442"/>
                </a:lnTo>
                <a:lnTo>
                  <a:pt x="824" y="3386"/>
                </a:lnTo>
                <a:lnTo>
                  <a:pt x="738" y="3325"/>
                </a:lnTo>
                <a:lnTo>
                  <a:pt x="656" y="3259"/>
                </a:lnTo>
                <a:lnTo>
                  <a:pt x="578" y="3189"/>
                </a:lnTo>
                <a:lnTo>
                  <a:pt x="504" y="3115"/>
                </a:lnTo>
                <a:lnTo>
                  <a:pt x="433" y="3037"/>
                </a:lnTo>
                <a:lnTo>
                  <a:pt x="368" y="2955"/>
                </a:lnTo>
                <a:lnTo>
                  <a:pt x="308" y="2868"/>
                </a:lnTo>
                <a:lnTo>
                  <a:pt x="252" y="2779"/>
                </a:lnTo>
                <a:lnTo>
                  <a:pt x="202" y="2687"/>
                </a:lnTo>
                <a:lnTo>
                  <a:pt x="156" y="2590"/>
                </a:lnTo>
                <a:lnTo>
                  <a:pt x="115" y="2491"/>
                </a:lnTo>
                <a:lnTo>
                  <a:pt x="82" y="2389"/>
                </a:lnTo>
                <a:lnTo>
                  <a:pt x="53" y="2286"/>
                </a:lnTo>
                <a:lnTo>
                  <a:pt x="30" y="2179"/>
                </a:lnTo>
                <a:lnTo>
                  <a:pt x="13" y="2071"/>
                </a:lnTo>
                <a:lnTo>
                  <a:pt x="3" y="1959"/>
                </a:lnTo>
                <a:lnTo>
                  <a:pt x="0" y="1847"/>
                </a:lnTo>
                <a:lnTo>
                  <a:pt x="3" y="1735"/>
                </a:lnTo>
                <a:lnTo>
                  <a:pt x="13" y="1624"/>
                </a:lnTo>
                <a:lnTo>
                  <a:pt x="30" y="1515"/>
                </a:lnTo>
                <a:lnTo>
                  <a:pt x="53" y="1409"/>
                </a:lnTo>
                <a:lnTo>
                  <a:pt x="82" y="1304"/>
                </a:lnTo>
                <a:lnTo>
                  <a:pt x="115" y="1203"/>
                </a:lnTo>
                <a:lnTo>
                  <a:pt x="156" y="1103"/>
                </a:lnTo>
                <a:lnTo>
                  <a:pt x="202" y="1008"/>
                </a:lnTo>
                <a:lnTo>
                  <a:pt x="252" y="915"/>
                </a:lnTo>
                <a:lnTo>
                  <a:pt x="308" y="825"/>
                </a:lnTo>
                <a:lnTo>
                  <a:pt x="368" y="740"/>
                </a:lnTo>
                <a:lnTo>
                  <a:pt x="433" y="658"/>
                </a:lnTo>
                <a:lnTo>
                  <a:pt x="504" y="579"/>
                </a:lnTo>
                <a:lnTo>
                  <a:pt x="578" y="505"/>
                </a:lnTo>
                <a:lnTo>
                  <a:pt x="656" y="435"/>
                </a:lnTo>
                <a:lnTo>
                  <a:pt x="738" y="369"/>
                </a:lnTo>
                <a:lnTo>
                  <a:pt x="824" y="309"/>
                </a:lnTo>
                <a:lnTo>
                  <a:pt x="913" y="253"/>
                </a:lnTo>
                <a:lnTo>
                  <a:pt x="1006" y="202"/>
                </a:lnTo>
                <a:lnTo>
                  <a:pt x="1102" y="156"/>
                </a:lnTo>
                <a:lnTo>
                  <a:pt x="1201" y="116"/>
                </a:lnTo>
                <a:lnTo>
                  <a:pt x="1302" y="81"/>
                </a:lnTo>
                <a:lnTo>
                  <a:pt x="1406" y="53"/>
                </a:lnTo>
                <a:lnTo>
                  <a:pt x="1512" y="31"/>
                </a:lnTo>
                <a:lnTo>
                  <a:pt x="1621" y="14"/>
                </a:lnTo>
                <a:lnTo>
                  <a:pt x="1732" y="4"/>
                </a:lnTo>
                <a:lnTo>
                  <a:pt x="1844"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nvGrpSpPr>
          <p:cNvPr id="18" name="Group 9"/>
          <p:cNvGrpSpPr>
            <a:grpSpLocks noChangeAspect="1"/>
          </p:cNvGrpSpPr>
          <p:nvPr/>
        </p:nvGrpSpPr>
        <p:grpSpPr bwMode="auto">
          <a:xfrm>
            <a:off x="6353309" y="4560584"/>
            <a:ext cx="509067" cy="708652"/>
            <a:chOff x="3977" y="3069"/>
            <a:chExt cx="403" cy="561"/>
          </a:xfrm>
          <a:solidFill>
            <a:schemeClr val="bg1"/>
          </a:solidFill>
        </p:grpSpPr>
        <p:sp>
          <p:nvSpPr>
            <p:cNvPr id="21" name="Freeform 11"/>
            <p:cNvSpPr>
              <a:spLocks/>
            </p:cNvSpPr>
            <p:nvPr/>
          </p:nvSpPr>
          <p:spPr bwMode="auto">
            <a:xfrm>
              <a:off x="4155" y="3348"/>
              <a:ext cx="46" cy="149"/>
            </a:xfrm>
            <a:custGeom>
              <a:avLst/>
              <a:gdLst>
                <a:gd name="T0" fmla="*/ 136 w 275"/>
                <a:gd name="T1" fmla="*/ 0 h 894"/>
                <a:gd name="T2" fmla="*/ 165 w 275"/>
                <a:gd name="T3" fmla="*/ 3 h 894"/>
                <a:gd name="T4" fmla="*/ 190 w 275"/>
                <a:gd name="T5" fmla="*/ 11 h 894"/>
                <a:gd name="T6" fmla="*/ 214 w 275"/>
                <a:gd name="T7" fmla="*/ 23 h 894"/>
                <a:gd name="T8" fmla="*/ 234 w 275"/>
                <a:gd name="T9" fmla="*/ 41 h 894"/>
                <a:gd name="T10" fmla="*/ 252 w 275"/>
                <a:gd name="T11" fmla="*/ 61 h 894"/>
                <a:gd name="T12" fmla="*/ 264 w 275"/>
                <a:gd name="T13" fmla="*/ 85 h 894"/>
                <a:gd name="T14" fmla="*/ 272 w 275"/>
                <a:gd name="T15" fmla="*/ 110 h 894"/>
                <a:gd name="T16" fmla="*/ 275 w 275"/>
                <a:gd name="T17" fmla="*/ 138 h 894"/>
                <a:gd name="T18" fmla="*/ 275 w 275"/>
                <a:gd name="T19" fmla="*/ 845 h 894"/>
                <a:gd name="T20" fmla="*/ 0 w 275"/>
                <a:gd name="T21" fmla="*/ 894 h 894"/>
                <a:gd name="T22" fmla="*/ 0 w 275"/>
                <a:gd name="T23" fmla="*/ 138 h 894"/>
                <a:gd name="T24" fmla="*/ 3 w 275"/>
                <a:gd name="T25" fmla="*/ 110 h 894"/>
                <a:gd name="T26" fmla="*/ 11 w 275"/>
                <a:gd name="T27" fmla="*/ 85 h 894"/>
                <a:gd name="T28" fmla="*/ 23 w 275"/>
                <a:gd name="T29" fmla="*/ 61 h 894"/>
                <a:gd name="T30" fmla="*/ 41 w 275"/>
                <a:gd name="T31" fmla="*/ 41 h 894"/>
                <a:gd name="T32" fmla="*/ 61 w 275"/>
                <a:gd name="T33" fmla="*/ 23 h 894"/>
                <a:gd name="T34" fmla="*/ 85 w 275"/>
                <a:gd name="T35" fmla="*/ 11 h 894"/>
                <a:gd name="T36" fmla="*/ 110 w 275"/>
                <a:gd name="T37" fmla="*/ 3 h 894"/>
                <a:gd name="T38" fmla="*/ 136 w 275"/>
                <a:gd name="T39" fmla="*/ 0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5" h="894">
                  <a:moveTo>
                    <a:pt x="136" y="0"/>
                  </a:moveTo>
                  <a:lnTo>
                    <a:pt x="165" y="3"/>
                  </a:lnTo>
                  <a:lnTo>
                    <a:pt x="190" y="11"/>
                  </a:lnTo>
                  <a:lnTo>
                    <a:pt x="214" y="23"/>
                  </a:lnTo>
                  <a:lnTo>
                    <a:pt x="234" y="41"/>
                  </a:lnTo>
                  <a:lnTo>
                    <a:pt x="252" y="61"/>
                  </a:lnTo>
                  <a:lnTo>
                    <a:pt x="264" y="85"/>
                  </a:lnTo>
                  <a:lnTo>
                    <a:pt x="272" y="110"/>
                  </a:lnTo>
                  <a:lnTo>
                    <a:pt x="275" y="138"/>
                  </a:lnTo>
                  <a:lnTo>
                    <a:pt x="275" y="845"/>
                  </a:lnTo>
                  <a:lnTo>
                    <a:pt x="0" y="894"/>
                  </a:lnTo>
                  <a:lnTo>
                    <a:pt x="0" y="138"/>
                  </a:lnTo>
                  <a:lnTo>
                    <a:pt x="3" y="110"/>
                  </a:lnTo>
                  <a:lnTo>
                    <a:pt x="11" y="85"/>
                  </a:lnTo>
                  <a:lnTo>
                    <a:pt x="23" y="61"/>
                  </a:lnTo>
                  <a:lnTo>
                    <a:pt x="41" y="41"/>
                  </a:lnTo>
                  <a:lnTo>
                    <a:pt x="61" y="23"/>
                  </a:lnTo>
                  <a:lnTo>
                    <a:pt x="85" y="11"/>
                  </a:lnTo>
                  <a:lnTo>
                    <a:pt x="110" y="3"/>
                  </a:lnTo>
                  <a:lnTo>
                    <a:pt x="136"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22" name="Freeform 12"/>
            <p:cNvSpPr>
              <a:spLocks/>
            </p:cNvSpPr>
            <p:nvPr/>
          </p:nvSpPr>
          <p:spPr bwMode="auto">
            <a:xfrm>
              <a:off x="4105" y="3550"/>
              <a:ext cx="146" cy="42"/>
            </a:xfrm>
            <a:custGeom>
              <a:avLst/>
              <a:gdLst>
                <a:gd name="T0" fmla="*/ 817 w 877"/>
                <a:gd name="T1" fmla="*/ 0 h 255"/>
                <a:gd name="T2" fmla="*/ 833 w 877"/>
                <a:gd name="T3" fmla="*/ 3 h 255"/>
                <a:gd name="T4" fmla="*/ 848 w 877"/>
                <a:gd name="T5" fmla="*/ 9 h 255"/>
                <a:gd name="T6" fmla="*/ 861 w 877"/>
                <a:gd name="T7" fmla="*/ 20 h 255"/>
                <a:gd name="T8" fmla="*/ 871 w 877"/>
                <a:gd name="T9" fmla="*/ 33 h 255"/>
                <a:gd name="T10" fmla="*/ 876 w 877"/>
                <a:gd name="T11" fmla="*/ 51 h 255"/>
                <a:gd name="T12" fmla="*/ 877 w 877"/>
                <a:gd name="T13" fmla="*/ 67 h 255"/>
                <a:gd name="T14" fmla="*/ 873 w 877"/>
                <a:gd name="T15" fmla="*/ 82 h 255"/>
                <a:gd name="T16" fmla="*/ 865 w 877"/>
                <a:gd name="T17" fmla="*/ 95 h 255"/>
                <a:gd name="T18" fmla="*/ 855 w 877"/>
                <a:gd name="T19" fmla="*/ 108 h 255"/>
                <a:gd name="T20" fmla="*/ 842 w 877"/>
                <a:gd name="T21" fmla="*/ 116 h 255"/>
                <a:gd name="T22" fmla="*/ 827 w 877"/>
                <a:gd name="T23" fmla="*/ 121 h 255"/>
                <a:gd name="T24" fmla="*/ 72 w 877"/>
                <a:gd name="T25" fmla="*/ 255 h 255"/>
                <a:gd name="T26" fmla="*/ 66 w 877"/>
                <a:gd name="T27" fmla="*/ 255 h 255"/>
                <a:gd name="T28" fmla="*/ 60 w 877"/>
                <a:gd name="T29" fmla="*/ 255 h 255"/>
                <a:gd name="T30" fmla="*/ 44 w 877"/>
                <a:gd name="T31" fmla="*/ 253 h 255"/>
                <a:gd name="T32" fmla="*/ 29 w 877"/>
                <a:gd name="T33" fmla="*/ 245 h 255"/>
                <a:gd name="T34" fmla="*/ 16 w 877"/>
                <a:gd name="T35" fmla="*/ 235 h 255"/>
                <a:gd name="T36" fmla="*/ 6 w 877"/>
                <a:gd name="T37" fmla="*/ 221 h 255"/>
                <a:gd name="T38" fmla="*/ 1 w 877"/>
                <a:gd name="T39" fmla="*/ 205 h 255"/>
                <a:gd name="T40" fmla="*/ 0 w 877"/>
                <a:gd name="T41" fmla="*/ 188 h 255"/>
                <a:gd name="T42" fmla="*/ 3 w 877"/>
                <a:gd name="T43" fmla="*/ 173 h 255"/>
                <a:gd name="T44" fmla="*/ 11 w 877"/>
                <a:gd name="T45" fmla="*/ 159 h 255"/>
                <a:gd name="T46" fmla="*/ 22 w 877"/>
                <a:gd name="T47" fmla="*/ 147 h 255"/>
                <a:gd name="T48" fmla="*/ 35 w 877"/>
                <a:gd name="T49" fmla="*/ 139 h 255"/>
                <a:gd name="T50" fmla="*/ 50 w 877"/>
                <a:gd name="T51" fmla="*/ 134 h 255"/>
                <a:gd name="T52" fmla="*/ 805 w 877"/>
                <a:gd name="T53" fmla="*/ 1 h 255"/>
                <a:gd name="T54" fmla="*/ 810 w 877"/>
                <a:gd name="T55" fmla="*/ 1 h 255"/>
                <a:gd name="T56" fmla="*/ 817 w 877"/>
                <a:gd name="T57"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7" h="255">
                  <a:moveTo>
                    <a:pt x="817" y="0"/>
                  </a:moveTo>
                  <a:lnTo>
                    <a:pt x="833" y="3"/>
                  </a:lnTo>
                  <a:lnTo>
                    <a:pt x="848" y="9"/>
                  </a:lnTo>
                  <a:lnTo>
                    <a:pt x="861" y="20"/>
                  </a:lnTo>
                  <a:lnTo>
                    <a:pt x="871" y="33"/>
                  </a:lnTo>
                  <a:lnTo>
                    <a:pt x="876" y="51"/>
                  </a:lnTo>
                  <a:lnTo>
                    <a:pt x="877" y="67"/>
                  </a:lnTo>
                  <a:lnTo>
                    <a:pt x="873" y="82"/>
                  </a:lnTo>
                  <a:lnTo>
                    <a:pt x="865" y="95"/>
                  </a:lnTo>
                  <a:lnTo>
                    <a:pt x="855" y="108"/>
                  </a:lnTo>
                  <a:lnTo>
                    <a:pt x="842" y="116"/>
                  </a:lnTo>
                  <a:lnTo>
                    <a:pt x="827" y="121"/>
                  </a:lnTo>
                  <a:lnTo>
                    <a:pt x="72" y="255"/>
                  </a:lnTo>
                  <a:lnTo>
                    <a:pt x="66" y="255"/>
                  </a:lnTo>
                  <a:lnTo>
                    <a:pt x="60" y="255"/>
                  </a:lnTo>
                  <a:lnTo>
                    <a:pt x="44" y="253"/>
                  </a:lnTo>
                  <a:lnTo>
                    <a:pt x="29" y="245"/>
                  </a:lnTo>
                  <a:lnTo>
                    <a:pt x="16" y="235"/>
                  </a:lnTo>
                  <a:lnTo>
                    <a:pt x="6" y="221"/>
                  </a:lnTo>
                  <a:lnTo>
                    <a:pt x="1" y="205"/>
                  </a:lnTo>
                  <a:lnTo>
                    <a:pt x="0" y="188"/>
                  </a:lnTo>
                  <a:lnTo>
                    <a:pt x="3" y="173"/>
                  </a:lnTo>
                  <a:lnTo>
                    <a:pt x="11" y="159"/>
                  </a:lnTo>
                  <a:lnTo>
                    <a:pt x="22" y="147"/>
                  </a:lnTo>
                  <a:lnTo>
                    <a:pt x="35" y="139"/>
                  </a:lnTo>
                  <a:lnTo>
                    <a:pt x="50" y="134"/>
                  </a:lnTo>
                  <a:lnTo>
                    <a:pt x="805" y="1"/>
                  </a:lnTo>
                  <a:lnTo>
                    <a:pt x="810" y="1"/>
                  </a:lnTo>
                  <a:lnTo>
                    <a:pt x="81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23" name="Freeform 13"/>
            <p:cNvSpPr>
              <a:spLocks/>
            </p:cNvSpPr>
            <p:nvPr/>
          </p:nvSpPr>
          <p:spPr bwMode="auto">
            <a:xfrm>
              <a:off x="4098" y="3504"/>
              <a:ext cx="160" cy="45"/>
            </a:xfrm>
            <a:custGeom>
              <a:avLst/>
              <a:gdLst>
                <a:gd name="T0" fmla="*/ 899 w 959"/>
                <a:gd name="T1" fmla="*/ 0 h 271"/>
                <a:gd name="T2" fmla="*/ 916 w 959"/>
                <a:gd name="T3" fmla="*/ 3 h 271"/>
                <a:gd name="T4" fmla="*/ 931 w 959"/>
                <a:gd name="T5" fmla="*/ 9 h 271"/>
                <a:gd name="T6" fmla="*/ 944 w 959"/>
                <a:gd name="T7" fmla="*/ 21 h 271"/>
                <a:gd name="T8" fmla="*/ 953 w 959"/>
                <a:gd name="T9" fmla="*/ 34 h 271"/>
                <a:gd name="T10" fmla="*/ 958 w 959"/>
                <a:gd name="T11" fmla="*/ 51 h 271"/>
                <a:gd name="T12" fmla="*/ 959 w 959"/>
                <a:gd name="T13" fmla="*/ 68 h 271"/>
                <a:gd name="T14" fmla="*/ 956 w 959"/>
                <a:gd name="T15" fmla="*/ 83 h 271"/>
                <a:gd name="T16" fmla="*/ 949 w 959"/>
                <a:gd name="T17" fmla="*/ 96 h 271"/>
                <a:gd name="T18" fmla="*/ 938 w 959"/>
                <a:gd name="T19" fmla="*/ 108 h 271"/>
                <a:gd name="T20" fmla="*/ 925 w 959"/>
                <a:gd name="T21" fmla="*/ 117 h 271"/>
                <a:gd name="T22" fmla="*/ 909 w 959"/>
                <a:gd name="T23" fmla="*/ 122 h 271"/>
                <a:gd name="T24" fmla="*/ 71 w 959"/>
                <a:gd name="T25" fmla="*/ 270 h 271"/>
                <a:gd name="T26" fmla="*/ 65 w 959"/>
                <a:gd name="T27" fmla="*/ 271 h 271"/>
                <a:gd name="T28" fmla="*/ 60 w 959"/>
                <a:gd name="T29" fmla="*/ 271 h 271"/>
                <a:gd name="T30" fmla="*/ 43 w 959"/>
                <a:gd name="T31" fmla="*/ 268 h 271"/>
                <a:gd name="T32" fmla="*/ 28 w 959"/>
                <a:gd name="T33" fmla="*/ 261 h 271"/>
                <a:gd name="T34" fmla="*/ 15 w 959"/>
                <a:gd name="T35" fmla="*/ 250 h 271"/>
                <a:gd name="T36" fmla="*/ 6 w 959"/>
                <a:gd name="T37" fmla="*/ 237 h 271"/>
                <a:gd name="T38" fmla="*/ 0 w 959"/>
                <a:gd name="T39" fmla="*/ 221 h 271"/>
                <a:gd name="T40" fmla="*/ 0 w 959"/>
                <a:gd name="T41" fmla="*/ 204 h 271"/>
                <a:gd name="T42" fmla="*/ 3 w 959"/>
                <a:gd name="T43" fmla="*/ 188 h 271"/>
                <a:gd name="T44" fmla="*/ 10 w 959"/>
                <a:gd name="T45" fmla="*/ 175 h 271"/>
                <a:gd name="T46" fmla="*/ 21 w 959"/>
                <a:gd name="T47" fmla="*/ 163 h 271"/>
                <a:gd name="T48" fmla="*/ 34 w 959"/>
                <a:gd name="T49" fmla="*/ 154 h 271"/>
                <a:gd name="T50" fmla="*/ 49 w 959"/>
                <a:gd name="T51" fmla="*/ 149 h 271"/>
                <a:gd name="T52" fmla="*/ 888 w 959"/>
                <a:gd name="T53" fmla="*/ 1 h 271"/>
                <a:gd name="T54" fmla="*/ 894 w 959"/>
                <a:gd name="T55" fmla="*/ 0 h 271"/>
                <a:gd name="T56" fmla="*/ 899 w 959"/>
                <a:gd name="T5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59" h="271">
                  <a:moveTo>
                    <a:pt x="899" y="0"/>
                  </a:moveTo>
                  <a:lnTo>
                    <a:pt x="916" y="3"/>
                  </a:lnTo>
                  <a:lnTo>
                    <a:pt x="931" y="9"/>
                  </a:lnTo>
                  <a:lnTo>
                    <a:pt x="944" y="21"/>
                  </a:lnTo>
                  <a:lnTo>
                    <a:pt x="953" y="34"/>
                  </a:lnTo>
                  <a:lnTo>
                    <a:pt x="958" y="51"/>
                  </a:lnTo>
                  <a:lnTo>
                    <a:pt x="959" y="68"/>
                  </a:lnTo>
                  <a:lnTo>
                    <a:pt x="956" y="83"/>
                  </a:lnTo>
                  <a:lnTo>
                    <a:pt x="949" y="96"/>
                  </a:lnTo>
                  <a:lnTo>
                    <a:pt x="938" y="108"/>
                  </a:lnTo>
                  <a:lnTo>
                    <a:pt x="925" y="117"/>
                  </a:lnTo>
                  <a:lnTo>
                    <a:pt x="909" y="122"/>
                  </a:lnTo>
                  <a:lnTo>
                    <a:pt x="71" y="270"/>
                  </a:lnTo>
                  <a:lnTo>
                    <a:pt x="65" y="271"/>
                  </a:lnTo>
                  <a:lnTo>
                    <a:pt x="60" y="271"/>
                  </a:lnTo>
                  <a:lnTo>
                    <a:pt x="43" y="268"/>
                  </a:lnTo>
                  <a:lnTo>
                    <a:pt x="28" y="261"/>
                  </a:lnTo>
                  <a:lnTo>
                    <a:pt x="15" y="250"/>
                  </a:lnTo>
                  <a:lnTo>
                    <a:pt x="6" y="237"/>
                  </a:lnTo>
                  <a:lnTo>
                    <a:pt x="0" y="221"/>
                  </a:lnTo>
                  <a:lnTo>
                    <a:pt x="0" y="204"/>
                  </a:lnTo>
                  <a:lnTo>
                    <a:pt x="3" y="188"/>
                  </a:lnTo>
                  <a:lnTo>
                    <a:pt x="10" y="175"/>
                  </a:lnTo>
                  <a:lnTo>
                    <a:pt x="21" y="163"/>
                  </a:lnTo>
                  <a:lnTo>
                    <a:pt x="34" y="154"/>
                  </a:lnTo>
                  <a:lnTo>
                    <a:pt x="49" y="149"/>
                  </a:lnTo>
                  <a:lnTo>
                    <a:pt x="888" y="1"/>
                  </a:lnTo>
                  <a:lnTo>
                    <a:pt x="894" y="0"/>
                  </a:lnTo>
                  <a:lnTo>
                    <a:pt x="89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24" name="Freeform 14"/>
            <p:cNvSpPr>
              <a:spLocks/>
            </p:cNvSpPr>
            <p:nvPr/>
          </p:nvSpPr>
          <p:spPr bwMode="auto">
            <a:xfrm>
              <a:off x="4132" y="3594"/>
              <a:ext cx="109" cy="36"/>
            </a:xfrm>
            <a:custGeom>
              <a:avLst/>
              <a:gdLst>
                <a:gd name="T0" fmla="*/ 654 w 654"/>
                <a:gd name="T1" fmla="*/ 0 h 217"/>
                <a:gd name="T2" fmla="*/ 626 w 654"/>
                <a:gd name="T3" fmla="*/ 43 h 217"/>
                <a:gd name="T4" fmla="*/ 595 w 654"/>
                <a:gd name="T5" fmla="*/ 81 h 217"/>
                <a:gd name="T6" fmla="*/ 562 w 654"/>
                <a:gd name="T7" fmla="*/ 114 h 217"/>
                <a:gd name="T8" fmla="*/ 527 w 654"/>
                <a:gd name="T9" fmla="*/ 143 h 217"/>
                <a:gd name="T10" fmla="*/ 489 w 654"/>
                <a:gd name="T11" fmla="*/ 166 h 217"/>
                <a:gd name="T12" fmla="*/ 451 w 654"/>
                <a:gd name="T13" fmla="*/ 184 h 217"/>
                <a:gd name="T14" fmla="*/ 410 w 654"/>
                <a:gd name="T15" fmla="*/ 199 h 217"/>
                <a:gd name="T16" fmla="*/ 368 w 654"/>
                <a:gd name="T17" fmla="*/ 209 h 217"/>
                <a:gd name="T18" fmla="*/ 324 w 654"/>
                <a:gd name="T19" fmla="*/ 215 h 217"/>
                <a:gd name="T20" fmla="*/ 279 w 654"/>
                <a:gd name="T21" fmla="*/ 217 h 217"/>
                <a:gd name="T22" fmla="*/ 237 w 654"/>
                <a:gd name="T23" fmla="*/ 215 h 217"/>
                <a:gd name="T24" fmla="*/ 193 w 654"/>
                <a:gd name="T25" fmla="*/ 209 h 217"/>
                <a:gd name="T26" fmla="*/ 152 w 654"/>
                <a:gd name="T27" fmla="*/ 199 h 217"/>
                <a:gd name="T28" fmla="*/ 111 w 654"/>
                <a:gd name="T29" fmla="*/ 184 h 217"/>
                <a:gd name="T30" fmla="*/ 73 w 654"/>
                <a:gd name="T31" fmla="*/ 166 h 217"/>
                <a:gd name="T32" fmla="*/ 36 w 654"/>
                <a:gd name="T33" fmla="*/ 143 h 217"/>
                <a:gd name="T34" fmla="*/ 0 w 654"/>
                <a:gd name="T35" fmla="*/ 115 h 217"/>
                <a:gd name="T36" fmla="*/ 654 w 654"/>
                <a:gd name="T37"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4" h="217">
                  <a:moveTo>
                    <a:pt x="654" y="0"/>
                  </a:moveTo>
                  <a:lnTo>
                    <a:pt x="626" y="43"/>
                  </a:lnTo>
                  <a:lnTo>
                    <a:pt x="595" y="81"/>
                  </a:lnTo>
                  <a:lnTo>
                    <a:pt x="562" y="114"/>
                  </a:lnTo>
                  <a:lnTo>
                    <a:pt x="527" y="143"/>
                  </a:lnTo>
                  <a:lnTo>
                    <a:pt x="489" y="166"/>
                  </a:lnTo>
                  <a:lnTo>
                    <a:pt x="451" y="184"/>
                  </a:lnTo>
                  <a:lnTo>
                    <a:pt x="410" y="199"/>
                  </a:lnTo>
                  <a:lnTo>
                    <a:pt x="368" y="209"/>
                  </a:lnTo>
                  <a:lnTo>
                    <a:pt x="324" y="215"/>
                  </a:lnTo>
                  <a:lnTo>
                    <a:pt x="279" y="217"/>
                  </a:lnTo>
                  <a:lnTo>
                    <a:pt x="237" y="215"/>
                  </a:lnTo>
                  <a:lnTo>
                    <a:pt x="193" y="209"/>
                  </a:lnTo>
                  <a:lnTo>
                    <a:pt x="152" y="199"/>
                  </a:lnTo>
                  <a:lnTo>
                    <a:pt x="111" y="184"/>
                  </a:lnTo>
                  <a:lnTo>
                    <a:pt x="73" y="166"/>
                  </a:lnTo>
                  <a:lnTo>
                    <a:pt x="36" y="143"/>
                  </a:lnTo>
                  <a:lnTo>
                    <a:pt x="0" y="115"/>
                  </a:lnTo>
                  <a:lnTo>
                    <a:pt x="654"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25" name="Freeform 15"/>
            <p:cNvSpPr>
              <a:spLocks/>
            </p:cNvSpPr>
            <p:nvPr/>
          </p:nvSpPr>
          <p:spPr bwMode="auto">
            <a:xfrm>
              <a:off x="3977" y="3069"/>
              <a:ext cx="403" cy="454"/>
            </a:xfrm>
            <a:custGeom>
              <a:avLst/>
              <a:gdLst>
                <a:gd name="T0" fmla="*/ 1381 w 2419"/>
                <a:gd name="T1" fmla="*/ 12 h 2725"/>
                <a:gd name="T2" fmla="*/ 1623 w 2419"/>
                <a:gd name="T3" fmla="*/ 71 h 2725"/>
                <a:gd name="T4" fmla="*/ 1843 w 2419"/>
                <a:gd name="T5" fmla="*/ 176 h 2725"/>
                <a:gd name="T6" fmla="*/ 2036 w 2419"/>
                <a:gd name="T7" fmla="*/ 321 h 2725"/>
                <a:gd name="T8" fmla="*/ 2195 w 2419"/>
                <a:gd name="T9" fmla="*/ 502 h 2725"/>
                <a:gd name="T10" fmla="*/ 2316 w 2419"/>
                <a:gd name="T11" fmla="*/ 710 h 2725"/>
                <a:gd name="T12" fmla="*/ 2393 w 2419"/>
                <a:gd name="T13" fmla="*/ 942 h 2725"/>
                <a:gd name="T14" fmla="*/ 2419 w 2419"/>
                <a:gd name="T15" fmla="*/ 1193 h 2725"/>
                <a:gd name="T16" fmla="*/ 2395 w 2419"/>
                <a:gd name="T17" fmla="*/ 1432 h 2725"/>
                <a:gd name="T18" fmla="*/ 2325 w 2419"/>
                <a:gd name="T19" fmla="*/ 1654 h 2725"/>
                <a:gd name="T20" fmla="*/ 2214 w 2419"/>
                <a:gd name="T21" fmla="*/ 1856 h 2725"/>
                <a:gd name="T22" fmla="*/ 2121 w 2419"/>
                <a:gd name="T23" fmla="*/ 1977 h 2725"/>
                <a:gd name="T24" fmla="*/ 2057 w 2419"/>
                <a:gd name="T25" fmla="*/ 2043 h 2725"/>
                <a:gd name="T26" fmla="*/ 1973 w 2419"/>
                <a:gd name="T27" fmla="*/ 2155 h 2725"/>
                <a:gd name="T28" fmla="*/ 1898 w 2419"/>
                <a:gd name="T29" fmla="*/ 2294 h 2725"/>
                <a:gd name="T30" fmla="*/ 1840 w 2419"/>
                <a:gd name="T31" fmla="*/ 2465 h 2725"/>
                <a:gd name="T32" fmla="*/ 1797 w 2419"/>
                <a:gd name="T33" fmla="*/ 2569 h 2725"/>
                <a:gd name="T34" fmla="*/ 1727 w 2419"/>
                <a:gd name="T35" fmla="*/ 2501 h 2725"/>
                <a:gd name="T36" fmla="*/ 1629 w 2419"/>
                <a:gd name="T37" fmla="*/ 2476 h 2725"/>
                <a:gd name="T38" fmla="*/ 1484 w 2419"/>
                <a:gd name="T39" fmla="*/ 1814 h 2725"/>
                <a:gd name="T40" fmla="*/ 1458 w 2419"/>
                <a:gd name="T41" fmla="*/ 1697 h 2725"/>
                <a:gd name="T42" fmla="*/ 1390 w 2419"/>
                <a:gd name="T43" fmla="*/ 1607 h 2725"/>
                <a:gd name="T44" fmla="*/ 1289 w 2419"/>
                <a:gd name="T45" fmla="*/ 1550 h 2725"/>
                <a:gd name="T46" fmla="*/ 1169 w 2419"/>
                <a:gd name="T47" fmla="*/ 1541 h 2725"/>
                <a:gd name="T48" fmla="*/ 1060 w 2419"/>
                <a:gd name="T49" fmla="*/ 1583 h 2725"/>
                <a:gd name="T50" fmla="*/ 979 w 2419"/>
                <a:gd name="T51" fmla="*/ 1664 h 2725"/>
                <a:gd name="T52" fmla="*/ 937 w 2419"/>
                <a:gd name="T53" fmla="*/ 1773 h 2725"/>
                <a:gd name="T54" fmla="*/ 755 w 2419"/>
                <a:gd name="T55" fmla="*/ 2627 h 2725"/>
                <a:gd name="T56" fmla="*/ 670 w 2419"/>
                <a:gd name="T57" fmla="*/ 2663 h 2725"/>
                <a:gd name="T58" fmla="*/ 616 w 2419"/>
                <a:gd name="T59" fmla="*/ 2725 h 2725"/>
                <a:gd name="T60" fmla="*/ 587 w 2419"/>
                <a:gd name="T61" fmla="*/ 2512 h 2725"/>
                <a:gd name="T62" fmla="*/ 535 w 2419"/>
                <a:gd name="T63" fmla="*/ 2336 h 2725"/>
                <a:gd name="T64" fmla="*/ 468 w 2419"/>
                <a:gd name="T65" fmla="*/ 2192 h 2725"/>
                <a:gd name="T66" fmla="*/ 388 w 2419"/>
                <a:gd name="T67" fmla="*/ 2076 h 2725"/>
                <a:gd name="T68" fmla="*/ 299 w 2419"/>
                <a:gd name="T69" fmla="*/ 1978 h 2725"/>
                <a:gd name="T70" fmla="*/ 249 w 2419"/>
                <a:gd name="T71" fmla="*/ 1919 h 2725"/>
                <a:gd name="T72" fmla="*/ 126 w 2419"/>
                <a:gd name="T73" fmla="*/ 1725 h 2725"/>
                <a:gd name="T74" fmla="*/ 43 w 2419"/>
                <a:gd name="T75" fmla="*/ 1509 h 2725"/>
                <a:gd name="T76" fmla="*/ 3 w 2419"/>
                <a:gd name="T77" fmla="*/ 1274 h 2725"/>
                <a:gd name="T78" fmla="*/ 12 w 2419"/>
                <a:gd name="T79" fmla="*/ 1024 h 2725"/>
                <a:gd name="T80" fmla="*/ 72 w 2419"/>
                <a:gd name="T81" fmla="*/ 785 h 2725"/>
                <a:gd name="T82" fmla="*/ 179 w 2419"/>
                <a:gd name="T83" fmla="*/ 568 h 2725"/>
                <a:gd name="T84" fmla="*/ 326 w 2419"/>
                <a:gd name="T85" fmla="*/ 378 h 2725"/>
                <a:gd name="T86" fmla="*/ 508 w 2419"/>
                <a:gd name="T87" fmla="*/ 220 h 2725"/>
                <a:gd name="T88" fmla="*/ 719 w 2419"/>
                <a:gd name="T89" fmla="*/ 102 h 2725"/>
                <a:gd name="T90" fmla="*/ 956 w 2419"/>
                <a:gd name="T91" fmla="*/ 27 h 2725"/>
                <a:gd name="T92" fmla="*/ 1208 w 2419"/>
                <a:gd name="T93" fmla="*/ 0 h 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19" h="2725">
                  <a:moveTo>
                    <a:pt x="1208" y="0"/>
                  </a:moveTo>
                  <a:lnTo>
                    <a:pt x="1296" y="3"/>
                  </a:lnTo>
                  <a:lnTo>
                    <a:pt x="1381" y="12"/>
                  </a:lnTo>
                  <a:lnTo>
                    <a:pt x="1463" y="27"/>
                  </a:lnTo>
                  <a:lnTo>
                    <a:pt x="1545" y="46"/>
                  </a:lnTo>
                  <a:lnTo>
                    <a:pt x="1623" y="71"/>
                  </a:lnTo>
                  <a:lnTo>
                    <a:pt x="1699" y="102"/>
                  </a:lnTo>
                  <a:lnTo>
                    <a:pt x="1772" y="137"/>
                  </a:lnTo>
                  <a:lnTo>
                    <a:pt x="1843" y="176"/>
                  </a:lnTo>
                  <a:lnTo>
                    <a:pt x="1911" y="220"/>
                  </a:lnTo>
                  <a:lnTo>
                    <a:pt x="1975" y="269"/>
                  </a:lnTo>
                  <a:lnTo>
                    <a:pt x="2036" y="321"/>
                  </a:lnTo>
                  <a:lnTo>
                    <a:pt x="2093" y="378"/>
                  </a:lnTo>
                  <a:lnTo>
                    <a:pt x="2146" y="438"/>
                  </a:lnTo>
                  <a:lnTo>
                    <a:pt x="2195" y="502"/>
                  </a:lnTo>
                  <a:lnTo>
                    <a:pt x="2240" y="568"/>
                  </a:lnTo>
                  <a:lnTo>
                    <a:pt x="2280" y="638"/>
                  </a:lnTo>
                  <a:lnTo>
                    <a:pt x="2316" y="710"/>
                  </a:lnTo>
                  <a:lnTo>
                    <a:pt x="2347" y="785"/>
                  </a:lnTo>
                  <a:lnTo>
                    <a:pt x="2372" y="863"/>
                  </a:lnTo>
                  <a:lnTo>
                    <a:pt x="2393" y="942"/>
                  </a:lnTo>
                  <a:lnTo>
                    <a:pt x="2407" y="1024"/>
                  </a:lnTo>
                  <a:lnTo>
                    <a:pt x="2416" y="1108"/>
                  </a:lnTo>
                  <a:lnTo>
                    <a:pt x="2419" y="1193"/>
                  </a:lnTo>
                  <a:lnTo>
                    <a:pt x="2416" y="1274"/>
                  </a:lnTo>
                  <a:lnTo>
                    <a:pt x="2408" y="1354"/>
                  </a:lnTo>
                  <a:lnTo>
                    <a:pt x="2395" y="1432"/>
                  </a:lnTo>
                  <a:lnTo>
                    <a:pt x="2376" y="1509"/>
                  </a:lnTo>
                  <a:lnTo>
                    <a:pt x="2353" y="1583"/>
                  </a:lnTo>
                  <a:lnTo>
                    <a:pt x="2325" y="1654"/>
                  </a:lnTo>
                  <a:lnTo>
                    <a:pt x="2293" y="1725"/>
                  </a:lnTo>
                  <a:lnTo>
                    <a:pt x="2256" y="1792"/>
                  </a:lnTo>
                  <a:lnTo>
                    <a:pt x="2214" y="1856"/>
                  </a:lnTo>
                  <a:lnTo>
                    <a:pt x="2169" y="1919"/>
                  </a:lnTo>
                  <a:lnTo>
                    <a:pt x="2121" y="1977"/>
                  </a:lnTo>
                  <a:lnTo>
                    <a:pt x="2121" y="1977"/>
                  </a:lnTo>
                  <a:lnTo>
                    <a:pt x="2119" y="1978"/>
                  </a:lnTo>
                  <a:lnTo>
                    <a:pt x="2089" y="2011"/>
                  </a:lnTo>
                  <a:lnTo>
                    <a:pt x="2057" y="2043"/>
                  </a:lnTo>
                  <a:lnTo>
                    <a:pt x="2029" y="2078"/>
                  </a:lnTo>
                  <a:lnTo>
                    <a:pt x="2000" y="2115"/>
                  </a:lnTo>
                  <a:lnTo>
                    <a:pt x="1973" y="2155"/>
                  </a:lnTo>
                  <a:lnTo>
                    <a:pt x="1947" y="2198"/>
                  </a:lnTo>
                  <a:lnTo>
                    <a:pt x="1922" y="2244"/>
                  </a:lnTo>
                  <a:lnTo>
                    <a:pt x="1898" y="2294"/>
                  </a:lnTo>
                  <a:lnTo>
                    <a:pt x="1877" y="2347"/>
                  </a:lnTo>
                  <a:lnTo>
                    <a:pt x="1858" y="2404"/>
                  </a:lnTo>
                  <a:lnTo>
                    <a:pt x="1840" y="2465"/>
                  </a:lnTo>
                  <a:lnTo>
                    <a:pt x="1825" y="2531"/>
                  </a:lnTo>
                  <a:lnTo>
                    <a:pt x="1813" y="2600"/>
                  </a:lnTo>
                  <a:lnTo>
                    <a:pt x="1797" y="2569"/>
                  </a:lnTo>
                  <a:lnTo>
                    <a:pt x="1778" y="2543"/>
                  </a:lnTo>
                  <a:lnTo>
                    <a:pt x="1754" y="2519"/>
                  </a:lnTo>
                  <a:lnTo>
                    <a:pt x="1727" y="2501"/>
                  </a:lnTo>
                  <a:lnTo>
                    <a:pt x="1697" y="2487"/>
                  </a:lnTo>
                  <a:lnTo>
                    <a:pt x="1664" y="2478"/>
                  </a:lnTo>
                  <a:lnTo>
                    <a:pt x="1629" y="2476"/>
                  </a:lnTo>
                  <a:lnTo>
                    <a:pt x="1595" y="2478"/>
                  </a:lnTo>
                  <a:lnTo>
                    <a:pt x="1484" y="2498"/>
                  </a:lnTo>
                  <a:lnTo>
                    <a:pt x="1484" y="1814"/>
                  </a:lnTo>
                  <a:lnTo>
                    <a:pt x="1481" y="1773"/>
                  </a:lnTo>
                  <a:lnTo>
                    <a:pt x="1472" y="1734"/>
                  </a:lnTo>
                  <a:lnTo>
                    <a:pt x="1458" y="1697"/>
                  </a:lnTo>
                  <a:lnTo>
                    <a:pt x="1440" y="1664"/>
                  </a:lnTo>
                  <a:lnTo>
                    <a:pt x="1416" y="1633"/>
                  </a:lnTo>
                  <a:lnTo>
                    <a:pt x="1390" y="1607"/>
                  </a:lnTo>
                  <a:lnTo>
                    <a:pt x="1358" y="1583"/>
                  </a:lnTo>
                  <a:lnTo>
                    <a:pt x="1325" y="1565"/>
                  </a:lnTo>
                  <a:lnTo>
                    <a:pt x="1289" y="1550"/>
                  </a:lnTo>
                  <a:lnTo>
                    <a:pt x="1250" y="1541"/>
                  </a:lnTo>
                  <a:lnTo>
                    <a:pt x="1208" y="1539"/>
                  </a:lnTo>
                  <a:lnTo>
                    <a:pt x="1169" y="1541"/>
                  </a:lnTo>
                  <a:lnTo>
                    <a:pt x="1130" y="1550"/>
                  </a:lnTo>
                  <a:lnTo>
                    <a:pt x="1093" y="1565"/>
                  </a:lnTo>
                  <a:lnTo>
                    <a:pt x="1060" y="1583"/>
                  </a:lnTo>
                  <a:lnTo>
                    <a:pt x="1029" y="1607"/>
                  </a:lnTo>
                  <a:lnTo>
                    <a:pt x="1003" y="1633"/>
                  </a:lnTo>
                  <a:lnTo>
                    <a:pt x="979" y="1664"/>
                  </a:lnTo>
                  <a:lnTo>
                    <a:pt x="961" y="1697"/>
                  </a:lnTo>
                  <a:lnTo>
                    <a:pt x="947" y="1734"/>
                  </a:lnTo>
                  <a:lnTo>
                    <a:pt x="937" y="1773"/>
                  </a:lnTo>
                  <a:lnTo>
                    <a:pt x="935" y="1814"/>
                  </a:lnTo>
                  <a:lnTo>
                    <a:pt x="935" y="2595"/>
                  </a:lnTo>
                  <a:lnTo>
                    <a:pt x="755" y="2627"/>
                  </a:lnTo>
                  <a:lnTo>
                    <a:pt x="725" y="2634"/>
                  </a:lnTo>
                  <a:lnTo>
                    <a:pt x="697" y="2646"/>
                  </a:lnTo>
                  <a:lnTo>
                    <a:pt x="670" y="2663"/>
                  </a:lnTo>
                  <a:lnTo>
                    <a:pt x="648" y="2684"/>
                  </a:lnTo>
                  <a:lnTo>
                    <a:pt x="628" y="2708"/>
                  </a:lnTo>
                  <a:lnTo>
                    <a:pt x="616" y="2725"/>
                  </a:lnTo>
                  <a:lnTo>
                    <a:pt x="609" y="2650"/>
                  </a:lnTo>
                  <a:lnTo>
                    <a:pt x="599" y="2579"/>
                  </a:lnTo>
                  <a:lnTo>
                    <a:pt x="587" y="2512"/>
                  </a:lnTo>
                  <a:lnTo>
                    <a:pt x="572" y="2449"/>
                  </a:lnTo>
                  <a:lnTo>
                    <a:pt x="554" y="2391"/>
                  </a:lnTo>
                  <a:lnTo>
                    <a:pt x="535" y="2336"/>
                  </a:lnTo>
                  <a:lnTo>
                    <a:pt x="515" y="2285"/>
                  </a:lnTo>
                  <a:lnTo>
                    <a:pt x="491" y="2237"/>
                  </a:lnTo>
                  <a:lnTo>
                    <a:pt x="468" y="2192"/>
                  </a:lnTo>
                  <a:lnTo>
                    <a:pt x="442" y="2151"/>
                  </a:lnTo>
                  <a:lnTo>
                    <a:pt x="416" y="2112"/>
                  </a:lnTo>
                  <a:lnTo>
                    <a:pt x="388" y="2076"/>
                  </a:lnTo>
                  <a:lnTo>
                    <a:pt x="360" y="2042"/>
                  </a:lnTo>
                  <a:lnTo>
                    <a:pt x="329" y="2010"/>
                  </a:lnTo>
                  <a:lnTo>
                    <a:pt x="299" y="1978"/>
                  </a:lnTo>
                  <a:lnTo>
                    <a:pt x="298" y="1977"/>
                  </a:lnTo>
                  <a:lnTo>
                    <a:pt x="298" y="1977"/>
                  </a:lnTo>
                  <a:lnTo>
                    <a:pt x="249" y="1919"/>
                  </a:lnTo>
                  <a:lnTo>
                    <a:pt x="204" y="1856"/>
                  </a:lnTo>
                  <a:lnTo>
                    <a:pt x="163" y="1792"/>
                  </a:lnTo>
                  <a:lnTo>
                    <a:pt x="126" y="1725"/>
                  </a:lnTo>
                  <a:lnTo>
                    <a:pt x="94" y="1654"/>
                  </a:lnTo>
                  <a:lnTo>
                    <a:pt x="66" y="1583"/>
                  </a:lnTo>
                  <a:lnTo>
                    <a:pt x="43" y="1509"/>
                  </a:lnTo>
                  <a:lnTo>
                    <a:pt x="24" y="1432"/>
                  </a:lnTo>
                  <a:lnTo>
                    <a:pt x="11" y="1354"/>
                  </a:lnTo>
                  <a:lnTo>
                    <a:pt x="3" y="1274"/>
                  </a:lnTo>
                  <a:lnTo>
                    <a:pt x="0" y="1193"/>
                  </a:lnTo>
                  <a:lnTo>
                    <a:pt x="3" y="1108"/>
                  </a:lnTo>
                  <a:lnTo>
                    <a:pt x="12" y="1024"/>
                  </a:lnTo>
                  <a:lnTo>
                    <a:pt x="26" y="942"/>
                  </a:lnTo>
                  <a:lnTo>
                    <a:pt x="47" y="863"/>
                  </a:lnTo>
                  <a:lnTo>
                    <a:pt x="72" y="785"/>
                  </a:lnTo>
                  <a:lnTo>
                    <a:pt x="103" y="710"/>
                  </a:lnTo>
                  <a:lnTo>
                    <a:pt x="139" y="638"/>
                  </a:lnTo>
                  <a:lnTo>
                    <a:pt x="179" y="568"/>
                  </a:lnTo>
                  <a:lnTo>
                    <a:pt x="224" y="502"/>
                  </a:lnTo>
                  <a:lnTo>
                    <a:pt x="273" y="438"/>
                  </a:lnTo>
                  <a:lnTo>
                    <a:pt x="326" y="378"/>
                  </a:lnTo>
                  <a:lnTo>
                    <a:pt x="383" y="321"/>
                  </a:lnTo>
                  <a:lnTo>
                    <a:pt x="444" y="269"/>
                  </a:lnTo>
                  <a:lnTo>
                    <a:pt x="508" y="220"/>
                  </a:lnTo>
                  <a:lnTo>
                    <a:pt x="576" y="176"/>
                  </a:lnTo>
                  <a:lnTo>
                    <a:pt x="646" y="137"/>
                  </a:lnTo>
                  <a:lnTo>
                    <a:pt x="719" y="102"/>
                  </a:lnTo>
                  <a:lnTo>
                    <a:pt x="796" y="71"/>
                  </a:lnTo>
                  <a:lnTo>
                    <a:pt x="874" y="46"/>
                  </a:lnTo>
                  <a:lnTo>
                    <a:pt x="956" y="27"/>
                  </a:lnTo>
                  <a:lnTo>
                    <a:pt x="1038" y="12"/>
                  </a:lnTo>
                  <a:lnTo>
                    <a:pt x="1123" y="3"/>
                  </a:lnTo>
                  <a:lnTo>
                    <a:pt x="1208"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grpSp>
        <p:nvGrpSpPr>
          <p:cNvPr id="28" name="Group 27"/>
          <p:cNvGrpSpPr/>
          <p:nvPr/>
        </p:nvGrpSpPr>
        <p:grpSpPr>
          <a:xfrm>
            <a:off x="1245331" y="5854230"/>
            <a:ext cx="9701338" cy="336852"/>
            <a:chOff x="0" y="6434667"/>
            <a:chExt cx="12192000" cy="423333"/>
          </a:xfrm>
          <a:solidFill>
            <a:schemeClr val="accent4"/>
          </a:solidFill>
        </p:grpSpPr>
        <p:sp>
          <p:nvSpPr>
            <p:cNvPr id="29" name="Rectangle 28"/>
            <p:cNvSpPr/>
            <p:nvPr/>
          </p:nvSpPr>
          <p:spPr>
            <a:xfrm>
              <a:off x="0" y="6434667"/>
              <a:ext cx="12192000" cy="423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30" name="TextBox 29"/>
            <p:cNvSpPr txBox="1"/>
            <p:nvPr/>
          </p:nvSpPr>
          <p:spPr>
            <a:xfrm>
              <a:off x="80188" y="6461667"/>
              <a:ext cx="2995629" cy="392998"/>
            </a:xfrm>
            <a:prstGeom prst="rect">
              <a:avLst/>
            </a:prstGeom>
            <a:grpFill/>
          </p:spPr>
          <p:txBody>
            <a:bodyPr wrap="square" rtlCol="0">
              <a:spAutoFit/>
            </a:bodyPr>
            <a:lstStyle/>
            <a:p>
              <a:r>
                <a:rPr lang="en-US" sz="1432" dirty="0">
                  <a:solidFill>
                    <a:schemeClr val="bg1"/>
                  </a:solidFill>
                  <a:latin typeface="Arial Narrow" panose="020B0606020202030204" pitchFamily="34" charset="0"/>
                </a:rPr>
                <a:t>INSERT </a:t>
              </a:r>
              <a:r>
                <a:rPr lang="en-US" sz="1432" b="1" dirty="0">
                  <a:solidFill>
                    <a:schemeClr val="bg1"/>
                  </a:solidFill>
                  <a:latin typeface="Arial Narrow" panose="020B0606020202030204" pitchFamily="34" charset="0"/>
                </a:rPr>
                <a:t>LOGO HERE</a:t>
              </a:r>
            </a:p>
          </p:txBody>
        </p:sp>
        <p:pic>
          <p:nvPicPr>
            <p:cNvPr id="31" name="Picture 2" descr="E:\cloud\drive\websites\slidemodel\logo\sebastian\slidemodel-logo-tran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36250" y="6498991"/>
              <a:ext cx="1386402" cy="262447"/>
            </a:xfrm>
            <a:prstGeom prst="rect">
              <a:avLst/>
            </a:prstGeom>
            <a:grpFill/>
            <a:extLst/>
          </p:spPr>
        </p:pic>
      </p:grpSp>
    </p:spTree>
    <p:extLst>
      <p:ext uri="{BB962C8B-B14F-4D97-AF65-F5344CB8AC3E}">
        <p14:creationId xmlns:p14="http://schemas.microsoft.com/office/powerpoint/2010/main" val="62138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053422" y="3847710"/>
            <a:ext cx="3174983" cy="3307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3" name="Rectangle 2"/>
          <p:cNvSpPr/>
          <p:nvPr/>
        </p:nvSpPr>
        <p:spPr>
          <a:xfrm>
            <a:off x="5053422" y="4393410"/>
            <a:ext cx="2479123" cy="3307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4" name="Rectangle 3"/>
          <p:cNvSpPr/>
          <p:nvPr/>
        </p:nvSpPr>
        <p:spPr>
          <a:xfrm>
            <a:off x="5053422" y="4939110"/>
            <a:ext cx="2964189" cy="3307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cxnSp>
        <p:nvCxnSpPr>
          <p:cNvPr id="5" name="Straight Connector 4"/>
          <p:cNvCxnSpPr/>
          <p:nvPr/>
        </p:nvCxnSpPr>
        <p:spPr>
          <a:xfrm>
            <a:off x="5053421" y="3650334"/>
            <a:ext cx="0" cy="18168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294338" y="3884555"/>
            <a:ext cx="498855" cy="312714"/>
          </a:xfrm>
          <a:prstGeom prst="rect">
            <a:avLst/>
          </a:prstGeom>
        </p:spPr>
        <p:txBody>
          <a:bodyPr wrap="none">
            <a:spAutoFit/>
          </a:bodyPr>
          <a:lstStyle/>
          <a:p>
            <a:r>
              <a:rPr lang="en-US" sz="1432" dirty="0">
                <a:solidFill>
                  <a:schemeClr val="tx1">
                    <a:lumMod val="75000"/>
                    <a:lumOff val="25000"/>
                  </a:schemeClr>
                </a:solidFill>
                <a:latin typeface="Arial" panose="020B0604020202020204" pitchFamily="34" charset="0"/>
                <a:cs typeface="Arial" panose="020B0604020202020204" pitchFamily="34" charset="0"/>
              </a:rPr>
              <a:t>70</a:t>
            </a:r>
            <a:r>
              <a:rPr lang="en-US" sz="1432" baseline="30000" dirty="0">
                <a:solidFill>
                  <a:schemeClr val="tx1">
                    <a:lumMod val="75000"/>
                    <a:lumOff val="25000"/>
                  </a:schemeClr>
                </a:solidFill>
                <a:latin typeface="Arial" panose="020B0604020202020204" pitchFamily="34" charset="0"/>
                <a:cs typeface="Arial" panose="020B0604020202020204" pitchFamily="34" charset="0"/>
              </a:rPr>
              <a:t>%</a:t>
            </a:r>
            <a:endParaRPr lang="en-US" sz="1432" baseline="30000" dirty="0"/>
          </a:p>
        </p:txBody>
      </p:sp>
      <p:sp>
        <p:nvSpPr>
          <p:cNvPr id="10" name="Rectangle 9"/>
          <p:cNvSpPr/>
          <p:nvPr/>
        </p:nvSpPr>
        <p:spPr>
          <a:xfrm>
            <a:off x="7532545" y="4410772"/>
            <a:ext cx="498855" cy="312714"/>
          </a:xfrm>
          <a:prstGeom prst="rect">
            <a:avLst/>
          </a:prstGeom>
        </p:spPr>
        <p:txBody>
          <a:bodyPr wrap="none">
            <a:spAutoFit/>
          </a:bodyPr>
          <a:lstStyle/>
          <a:p>
            <a:r>
              <a:rPr lang="en-US" sz="1432" dirty="0">
                <a:solidFill>
                  <a:schemeClr val="tx1">
                    <a:lumMod val="75000"/>
                    <a:lumOff val="25000"/>
                  </a:schemeClr>
                </a:solidFill>
                <a:latin typeface="Arial" panose="020B0604020202020204" pitchFamily="34" charset="0"/>
                <a:cs typeface="Arial" panose="020B0604020202020204" pitchFamily="34" charset="0"/>
              </a:rPr>
              <a:t>60</a:t>
            </a:r>
            <a:r>
              <a:rPr lang="en-US" sz="1432" baseline="30000" dirty="0">
                <a:solidFill>
                  <a:schemeClr val="tx1">
                    <a:lumMod val="75000"/>
                    <a:lumOff val="25000"/>
                  </a:schemeClr>
                </a:solidFill>
                <a:latin typeface="Arial" panose="020B0604020202020204" pitchFamily="34" charset="0"/>
                <a:cs typeface="Arial" panose="020B0604020202020204" pitchFamily="34" charset="0"/>
              </a:rPr>
              <a:t>%</a:t>
            </a:r>
            <a:endParaRPr lang="en-US" sz="1432" baseline="30000" dirty="0"/>
          </a:p>
        </p:txBody>
      </p:sp>
      <p:sp>
        <p:nvSpPr>
          <p:cNvPr id="11" name="Rectangle 10"/>
          <p:cNvSpPr/>
          <p:nvPr/>
        </p:nvSpPr>
        <p:spPr>
          <a:xfrm>
            <a:off x="8041842" y="4957532"/>
            <a:ext cx="498855" cy="312714"/>
          </a:xfrm>
          <a:prstGeom prst="rect">
            <a:avLst/>
          </a:prstGeom>
        </p:spPr>
        <p:txBody>
          <a:bodyPr wrap="none">
            <a:spAutoFit/>
          </a:bodyPr>
          <a:lstStyle/>
          <a:p>
            <a:r>
              <a:rPr lang="en-US" sz="1432" dirty="0">
                <a:solidFill>
                  <a:schemeClr val="tx1">
                    <a:lumMod val="75000"/>
                    <a:lumOff val="25000"/>
                  </a:schemeClr>
                </a:solidFill>
                <a:latin typeface="Arial" panose="020B0604020202020204" pitchFamily="34" charset="0"/>
                <a:cs typeface="Arial" panose="020B0604020202020204" pitchFamily="34" charset="0"/>
              </a:rPr>
              <a:t>68</a:t>
            </a:r>
            <a:r>
              <a:rPr lang="en-US" sz="1432" baseline="30000" dirty="0">
                <a:solidFill>
                  <a:schemeClr val="tx1">
                    <a:lumMod val="75000"/>
                    <a:lumOff val="25000"/>
                  </a:schemeClr>
                </a:solidFill>
                <a:latin typeface="Arial" panose="020B0604020202020204" pitchFamily="34" charset="0"/>
                <a:cs typeface="Arial" panose="020B0604020202020204" pitchFamily="34" charset="0"/>
              </a:rPr>
              <a:t>%</a:t>
            </a:r>
            <a:endParaRPr lang="en-US" sz="1432" baseline="30000" dirty="0"/>
          </a:p>
        </p:txBody>
      </p:sp>
      <p:sp>
        <p:nvSpPr>
          <p:cNvPr id="12" name="Rectangle 11"/>
          <p:cNvSpPr/>
          <p:nvPr/>
        </p:nvSpPr>
        <p:spPr>
          <a:xfrm>
            <a:off x="1245331" y="1558695"/>
            <a:ext cx="9701338" cy="18563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13" name="Rectangle 12"/>
          <p:cNvSpPr/>
          <p:nvPr/>
        </p:nvSpPr>
        <p:spPr>
          <a:xfrm>
            <a:off x="4026236" y="1907246"/>
            <a:ext cx="4139529" cy="631070"/>
          </a:xfrm>
          <a:prstGeom prst="rect">
            <a:avLst/>
          </a:prstGeom>
        </p:spPr>
        <p:txBody>
          <a:bodyPr wrap="square">
            <a:spAutoFit/>
          </a:bodyPr>
          <a:lstStyle/>
          <a:p>
            <a:r>
              <a:rPr lang="en-US" sz="3501" dirty="0">
                <a:solidFill>
                  <a:schemeClr val="bg1"/>
                </a:solidFill>
                <a:latin typeface="Arial" panose="020B0604020202020204" pitchFamily="34" charset="0"/>
                <a:cs typeface="Arial" panose="020B0604020202020204" pitchFamily="34" charset="0"/>
              </a:rPr>
              <a:t>Title Goes Here</a:t>
            </a:r>
          </a:p>
        </p:txBody>
      </p:sp>
      <p:grpSp>
        <p:nvGrpSpPr>
          <p:cNvPr id="15" name="Group 4"/>
          <p:cNvGrpSpPr>
            <a:grpSpLocks noChangeAspect="1"/>
          </p:cNvGrpSpPr>
          <p:nvPr/>
        </p:nvGrpSpPr>
        <p:grpSpPr bwMode="auto">
          <a:xfrm>
            <a:off x="2737166" y="1852096"/>
            <a:ext cx="823603" cy="1269511"/>
            <a:chOff x="1181" y="956"/>
            <a:chExt cx="652" cy="1005"/>
          </a:xfrm>
          <a:solidFill>
            <a:schemeClr val="bg1"/>
          </a:solidFill>
        </p:grpSpPr>
        <p:sp>
          <p:nvSpPr>
            <p:cNvPr id="18" name="Freeform 6"/>
            <p:cNvSpPr>
              <a:spLocks/>
            </p:cNvSpPr>
            <p:nvPr/>
          </p:nvSpPr>
          <p:spPr bwMode="auto">
            <a:xfrm>
              <a:off x="1476" y="1566"/>
              <a:ext cx="60" cy="34"/>
            </a:xfrm>
            <a:custGeom>
              <a:avLst/>
              <a:gdLst>
                <a:gd name="T0" fmla="*/ 0 w 240"/>
                <a:gd name="T1" fmla="*/ 0 h 134"/>
                <a:gd name="T2" fmla="*/ 60 w 240"/>
                <a:gd name="T3" fmla="*/ 9 h 134"/>
                <a:gd name="T4" fmla="*/ 120 w 240"/>
                <a:gd name="T5" fmla="*/ 12 h 134"/>
                <a:gd name="T6" fmla="*/ 180 w 240"/>
                <a:gd name="T7" fmla="*/ 9 h 134"/>
                <a:gd name="T8" fmla="*/ 240 w 240"/>
                <a:gd name="T9" fmla="*/ 0 h 134"/>
                <a:gd name="T10" fmla="*/ 240 w 240"/>
                <a:gd name="T11" fmla="*/ 134 h 134"/>
                <a:gd name="T12" fmla="*/ 0 w 240"/>
                <a:gd name="T13" fmla="*/ 134 h 134"/>
                <a:gd name="T14" fmla="*/ 0 w 240"/>
                <a:gd name="T15" fmla="*/ 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134">
                  <a:moveTo>
                    <a:pt x="0" y="0"/>
                  </a:moveTo>
                  <a:lnTo>
                    <a:pt x="60" y="9"/>
                  </a:lnTo>
                  <a:lnTo>
                    <a:pt x="120" y="12"/>
                  </a:lnTo>
                  <a:lnTo>
                    <a:pt x="180" y="9"/>
                  </a:lnTo>
                  <a:lnTo>
                    <a:pt x="240" y="0"/>
                  </a:lnTo>
                  <a:lnTo>
                    <a:pt x="240" y="134"/>
                  </a:lnTo>
                  <a:lnTo>
                    <a:pt x="0" y="134"/>
                  </a:lnTo>
                  <a:lnTo>
                    <a:pt x="0"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19" name="Freeform 7"/>
            <p:cNvSpPr>
              <a:spLocks/>
            </p:cNvSpPr>
            <p:nvPr/>
          </p:nvSpPr>
          <p:spPr bwMode="auto">
            <a:xfrm>
              <a:off x="1181" y="1482"/>
              <a:ext cx="652" cy="479"/>
            </a:xfrm>
            <a:custGeom>
              <a:avLst/>
              <a:gdLst>
                <a:gd name="T0" fmla="*/ 2424 w 2608"/>
                <a:gd name="T1" fmla="*/ 147 h 1915"/>
                <a:gd name="T2" fmla="*/ 2498 w 2608"/>
                <a:gd name="T3" fmla="*/ 183 h 1915"/>
                <a:gd name="T4" fmla="*/ 2557 w 2608"/>
                <a:gd name="T5" fmla="*/ 240 h 1915"/>
                <a:gd name="T6" fmla="*/ 2595 w 2608"/>
                <a:gd name="T7" fmla="*/ 312 h 1915"/>
                <a:gd name="T8" fmla="*/ 2608 w 2608"/>
                <a:gd name="T9" fmla="*/ 395 h 1915"/>
                <a:gd name="T10" fmla="*/ 2604 w 2608"/>
                <a:gd name="T11" fmla="*/ 707 h 1915"/>
                <a:gd name="T12" fmla="*/ 2576 w 2608"/>
                <a:gd name="T13" fmla="*/ 895 h 1915"/>
                <a:gd name="T14" fmla="*/ 2523 w 2608"/>
                <a:gd name="T15" fmla="*/ 1075 h 1915"/>
                <a:gd name="T16" fmla="*/ 2446 w 2608"/>
                <a:gd name="T17" fmla="*/ 1241 h 1915"/>
                <a:gd name="T18" fmla="*/ 2345 w 2608"/>
                <a:gd name="T19" fmla="*/ 1395 h 1915"/>
                <a:gd name="T20" fmla="*/ 2226 w 2608"/>
                <a:gd name="T21" fmla="*/ 1532 h 1915"/>
                <a:gd name="T22" fmla="*/ 2089 w 2608"/>
                <a:gd name="T23" fmla="*/ 1652 h 1915"/>
                <a:gd name="T24" fmla="*/ 1936 w 2608"/>
                <a:gd name="T25" fmla="*/ 1751 h 1915"/>
                <a:gd name="T26" fmla="*/ 1768 w 2608"/>
                <a:gd name="T27" fmla="*/ 1830 h 1915"/>
                <a:gd name="T28" fmla="*/ 1590 w 2608"/>
                <a:gd name="T29" fmla="*/ 1883 h 1915"/>
                <a:gd name="T30" fmla="*/ 1402 w 2608"/>
                <a:gd name="T31" fmla="*/ 1912 h 1915"/>
                <a:gd name="T32" fmla="*/ 1206 w 2608"/>
                <a:gd name="T33" fmla="*/ 1912 h 1915"/>
                <a:gd name="T34" fmla="*/ 1018 w 2608"/>
                <a:gd name="T35" fmla="*/ 1883 h 1915"/>
                <a:gd name="T36" fmla="*/ 839 w 2608"/>
                <a:gd name="T37" fmla="*/ 1830 h 1915"/>
                <a:gd name="T38" fmla="*/ 672 w 2608"/>
                <a:gd name="T39" fmla="*/ 1751 h 1915"/>
                <a:gd name="T40" fmla="*/ 519 w 2608"/>
                <a:gd name="T41" fmla="*/ 1652 h 1915"/>
                <a:gd name="T42" fmla="*/ 382 w 2608"/>
                <a:gd name="T43" fmla="*/ 1532 h 1915"/>
                <a:gd name="T44" fmla="*/ 263 w 2608"/>
                <a:gd name="T45" fmla="*/ 1395 h 1915"/>
                <a:gd name="T46" fmla="*/ 162 w 2608"/>
                <a:gd name="T47" fmla="*/ 1241 h 1915"/>
                <a:gd name="T48" fmla="*/ 85 w 2608"/>
                <a:gd name="T49" fmla="*/ 1075 h 1915"/>
                <a:gd name="T50" fmla="*/ 32 w 2608"/>
                <a:gd name="T51" fmla="*/ 895 h 1915"/>
                <a:gd name="T52" fmla="*/ 3 w 2608"/>
                <a:gd name="T53" fmla="*/ 707 h 1915"/>
                <a:gd name="T54" fmla="*/ 0 w 2608"/>
                <a:gd name="T55" fmla="*/ 395 h 1915"/>
                <a:gd name="T56" fmla="*/ 13 w 2608"/>
                <a:gd name="T57" fmla="*/ 312 h 1915"/>
                <a:gd name="T58" fmla="*/ 51 w 2608"/>
                <a:gd name="T59" fmla="*/ 240 h 1915"/>
                <a:gd name="T60" fmla="*/ 110 w 2608"/>
                <a:gd name="T61" fmla="*/ 183 h 1915"/>
                <a:gd name="T62" fmla="*/ 184 w 2608"/>
                <a:gd name="T63" fmla="*/ 147 h 1915"/>
                <a:gd name="T64" fmla="*/ 722 w 2608"/>
                <a:gd name="T65" fmla="*/ 57 h 1915"/>
                <a:gd name="T66" fmla="*/ 644 w 2608"/>
                <a:gd name="T67" fmla="*/ 148 h 1915"/>
                <a:gd name="T68" fmla="*/ 671 w 2608"/>
                <a:gd name="T69" fmla="*/ 254 h 1915"/>
                <a:gd name="T70" fmla="*/ 704 w 2608"/>
                <a:gd name="T71" fmla="*/ 385 h 1915"/>
                <a:gd name="T72" fmla="*/ 740 w 2608"/>
                <a:gd name="T73" fmla="*/ 533 h 1915"/>
                <a:gd name="T74" fmla="*/ 781 w 2608"/>
                <a:gd name="T75" fmla="*/ 695 h 1915"/>
                <a:gd name="T76" fmla="*/ 822 w 2608"/>
                <a:gd name="T77" fmla="*/ 865 h 1915"/>
                <a:gd name="T78" fmla="*/ 864 w 2608"/>
                <a:gd name="T79" fmla="*/ 1037 h 1915"/>
                <a:gd name="T80" fmla="*/ 904 w 2608"/>
                <a:gd name="T81" fmla="*/ 1206 h 1915"/>
                <a:gd name="T82" fmla="*/ 942 w 2608"/>
                <a:gd name="T83" fmla="*/ 1366 h 1915"/>
                <a:gd name="T84" fmla="*/ 976 w 2608"/>
                <a:gd name="T85" fmla="*/ 1514 h 1915"/>
                <a:gd name="T86" fmla="*/ 1004 w 2608"/>
                <a:gd name="T87" fmla="*/ 1642 h 1915"/>
                <a:gd name="T88" fmla="*/ 1026 w 2608"/>
                <a:gd name="T89" fmla="*/ 1746 h 1915"/>
                <a:gd name="T90" fmla="*/ 1134 w 2608"/>
                <a:gd name="T91" fmla="*/ 1768 h 1915"/>
                <a:gd name="T92" fmla="*/ 1051 w 2608"/>
                <a:gd name="T93" fmla="*/ 1449 h 1915"/>
                <a:gd name="T94" fmla="*/ 1425 w 2608"/>
                <a:gd name="T95" fmla="*/ 560 h 1915"/>
                <a:gd name="T96" fmla="*/ 1419 w 2608"/>
                <a:gd name="T97" fmla="*/ 1776 h 1915"/>
                <a:gd name="T98" fmla="*/ 1579 w 2608"/>
                <a:gd name="T99" fmla="*/ 1748 h 1915"/>
                <a:gd name="T100" fmla="*/ 1601 w 2608"/>
                <a:gd name="T101" fmla="*/ 1644 h 1915"/>
                <a:gd name="T102" fmla="*/ 1629 w 2608"/>
                <a:gd name="T103" fmla="*/ 1515 h 1915"/>
                <a:gd name="T104" fmla="*/ 1663 w 2608"/>
                <a:gd name="T105" fmla="*/ 1367 h 1915"/>
                <a:gd name="T106" fmla="*/ 1701 w 2608"/>
                <a:gd name="T107" fmla="*/ 1206 h 1915"/>
                <a:gd name="T108" fmla="*/ 1742 w 2608"/>
                <a:gd name="T109" fmla="*/ 1037 h 1915"/>
                <a:gd name="T110" fmla="*/ 1783 w 2608"/>
                <a:gd name="T111" fmla="*/ 865 h 1915"/>
                <a:gd name="T112" fmla="*/ 1825 w 2608"/>
                <a:gd name="T113" fmla="*/ 695 h 1915"/>
                <a:gd name="T114" fmla="*/ 1865 w 2608"/>
                <a:gd name="T115" fmla="*/ 533 h 1915"/>
                <a:gd name="T116" fmla="*/ 1902 w 2608"/>
                <a:gd name="T117" fmla="*/ 384 h 1915"/>
                <a:gd name="T118" fmla="*/ 1935 w 2608"/>
                <a:gd name="T119" fmla="*/ 254 h 1915"/>
                <a:gd name="T120" fmla="*/ 1962 w 2608"/>
                <a:gd name="T121" fmla="*/ 148 h 1915"/>
                <a:gd name="T122" fmla="*/ 1883 w 2608"/>
                <a:gd name="T123" fmla="*/ 57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08" h="1915">
                  <a:moveTo>
                    <a:pt x="1932" y="0"/>
                  </a:moveTo>
                  <a:lnTo>
                    <a:pt x="2424" y="147"/>
                  </a:lnTo>
                  <a:lnTo>
                    <a:pt x="2463" y="161"/>
                  </a:lnTo>
                  <a:lnTo>
                    <a:pt x="2498" y="183"/>
                  </a:lnTo>
                  <a:lnTo>
                    <a:pt x="2530" y="209"/>
                  </a:lnTo>
                  <a:lnTo>
                    <a:pt x="2557" y="240"/>
                  </a:lnTo>
                  <a:lnTo>
                    <a:pt x="2579" y="274"/>
                  </a:lnTo>
                  <a:lnTo>
                    <a:pt x="2595" y="312"/>
                  </a:lnTo>
                  <a:lnTo>
                    <a:pt x="2604" y="352"/>
                  </a:lnTo>
                  <a:lnTo>
                    <a:pt x="2608" y="395"/>
                  </a:lnTo>
                  <a:lnTo>
                    <a:pt x="2608" y="610"/>
                  </a:lnTo>
                  <a:lnTo>
                    <a:pt x="2604" y="707"/>
                  </a:lnTo>
                  <a:lnTo>
                    <a:pt x="2593" y="802"/>
                  </a:lnTo>
                  <a:lnTo>
                    <a:pt x="2576" y="895"/>
                  </a:lnTo>
                  <a:lnTo>
                    <a:pt x="2553" y="987"/>
                  </a:lnTo>
                  <a:lnTo>
                    <a:pt x="2523" y="1075"/>
                  </a:lnTo>
                  <a:lnTo>
                    <a:pt x="2487" y="1159"/>
                  </a:lnTo>
                  <a:lnTo>
                    <a:pt x="2446" y="1241"/>
                  </a:lnTo>
                  <a:lnTo>
                    <a:pt x="2398" y="1321"/>
                  </a:lnTo>
                  <a:lnTo>
                    <a:pt x="2345" y="1395"/>
                  </a:lnTo>
                  <a:lnTo>
                    <a:pt x="2288" y="1466"/>
                  </a:lnTo>
                  <a:lnTo>
                    <a:pt x="2226" y="1532"/>
                  </a:lnTo>
                  <a:lnTo>
                    <a:pt x="2160" y="1595"/>
                  </a:lnTo>
                  <a:lnTo>
                    <a:pt x="2089" y="1652"/>
                  </a:lnTo>
                  <a:lnTo>
                    <a:pt x="2014" y="1705"/>
                  </a:lnTo>
                  <a:lnTo>
                    <a:pt x="1936" y="1751"/>
                  </a:lnTo>
                  <a:lnTo>
                    <a:pt x="1854" y="1793"/>
                  </a:lnTo>
                  <a:lnTo>
                    <a:pt x="1768" y="1830"/>
                  </a:lnTo>
                  <a:lnTo>
                    <a:pt x="1680" y="1859"/>
                  </a:lnTo>
                  <a:lnTo>
                    <a:pt x="1590" y="1883"/>
                  </a:lnTo>
                  <a:lnTo>
                    <a:pt x="1497" y="1901"/>
                  </a:lnTo>
                  <a:lnTo>
                    <a:pt x="1402" y="1912"/>
                  </a:lnTo>
                  <a:lnTo>
                    <a:pt x="1304" y="1915"/>
                  </a:lnTo>
                  <a:lnTo>
                    <a:pt x="1206" y="1912"/>
                  </a:lnTo>
                  <a:lnTo>
                    <a:pt x="1111" y="1901"/>
                  </a:lnTo>
                  <a:lnTo>
                    <a:pt x="1018" y="1883"/>
                  </a:lnTo>
                  <a:lnTo>
                    <a:pt x="927" y="1859"/>
                  </a:lnTo>
                  <a:lnTo>
                    <a:pt x="839" y="1830"/>
                  </a:lnTo>
                  <a:lnTo>
                    <a:pt x="754" y="1793"/>
                  </a:lnTo>
                  <a:lnTo>
                    <a:pt x="672" y="1751"/>
                  </a:lnTo>
                  <a:lnTo>
                    <a:pt x="594" y="1705"/>
                  </a:lnTo>
                  <a:lnTo>
                    <a:pt x="519" y="1652"/>
                  </a:lnTo>
                  <a:lnTo>
                    <a:pt x="448" y="1595"/>
                  </a:lnTo>
                  <a:lnTo>
                    <a:pt x="382" y="1532"/>
                  </a:lnTo>
                  <a:lnTo>
                    <a:pt x="320" y="1466"/>
                  </a:lnTo>
                  <a:lnTo>
                    <a:pt x="263" y="1395"/>
                  </a:lnTo>
                  <a:lnTo>
                    <a:pt x="210" y="1321"/>
                  </a:lnTo>
                  <a:lnTo>
                    <a:pt x="162" y="1241"/>
                  </a:lnTo>
                  <a:lnTo>
                    <a:pt x="121" y="1159"/>
                  </a:lnTo>
                  <a:lnTo>
                    <a:pt x="85" y="1075"/>
                  </a:lnTo>
                  <a:lnTo>
                    <a:pt x="55" y="987"/>
                  </a:lnTo>
                  <a:lnTo>
                    <a:pt x="32" y="895"/>
                  </a:lnTo>
                  <a:lnTo>
                    <a:pt x="14" y="802"/>
                  </a:lnTo>
                  <a:lnTo>
                    <a:pt x="3" y="707"/>
                  </a:lnTo>
                  <a:lnTo>
                    <a:pt x="0" y="610"/>
                  </a:lnTo>
                  <a:lnTo>
                    <a:pt x="0" y="395"/>
                  </a:lnTo>
                  <a:lnTo>
                    <a:pt x="3" y="352"/>
                  </a:lnTo>
                  <a:lnTo>
                    <a:pt x="13" y="312"/>
                  </a:lnTo>
                  <a:lnTo>
                    <a:pt x="29" y="274"/>
                  </a:lnTo>
                  <a:lnTo>
                    <a:pt x="51" y="240"/>
                  </a:lnTo>
                  <a:lnTo>
                    <a:pt x="78" y="209"/>
                  </a:lnTo>
                  <a:lnTo>
                    <a:pt x="110" y="183"/>
                  </a:lnTo>
                  <a:lnTo>
                    <a:pt x="145" y="161"/>
                  </a:lnTo>
                  <a:lnTo>
                    <a:pt x="184" y="147"/>
                  </a:lnTo>
                  <a:lnTo>
                    <a:pt x="673" y="1"/>
                  </a:lnTo>
                  <a:lnTo>
                    <a:pt x="722" y="57"/>
                  </a:lnTo>
                  <a:lnTo>
                    <a:pt x="773" y="110"/>
                  </a:lnTo>
                  <a:lnTo>
                    <a:pt x="644" y="148"/>
                  </a:lnTo>
                  <a:lnTo>
                    <a:pt x="657" y="198"/>
                  </a:lnTo>
                  <a:lnTo>
                    <a:pt x="671" y="254"/>
                  </a:lnTo>
                  <a:lnTo>
                    <a:pt x="687" y="317"/>
                  </a:lnTo>
                  <a:lnTo>
                    <a:pt x="704" y="385"/>
                  </a:lnTo>
                  <a:lnTo>
                    <a:pt x="722" y="457"/>
                  </a:lnTo>
                  <a:lnTo>
                    <a:pt x="740" y="533"/>
                  </a:lnTo>
                  <a:lnTo>
                    <a:pt x="760" y="613"/>
                  </a:lnTo>
                  <a:lnTo>
                    <a:pt x="781" y="695"/>
                  </a:lnTo>
                  <a:lnTo>
                    <a:pt x="802" y="779"/>
                  </a:lnTo>
                  <a:lnTo>
                    <a:pt x="822" y="865"/>
                  </a:lnTo>
                  <a:lnTo>
                    <a:pt x="843" y="950"/>
                  </a:lnTo>
                  <a:lnTo>
                    <a:pt x="864" y="1037"/>
                  </a:lnTo>
                  <a:lnTo>
                    <a:pt x="885" y="1121"/>
                  </a:lnTo>
                  <a:lnTo>
                    <a:pt x="904" y="1206"/>
                  </a:lnTo>
                  <a:lnTo>
                    <a:pt x="924" y="1288"/>
                  </a:lnTo>
                  <a:lnTo>
                    <a:pt x="942" y="1366"/>
                  </a:lnTo>
                  <a:lnTo>
                    <a:pt x="959" y="1442"/>
                  </a:lnTo>
                  <a:lnTo>
                    <a:pt x="976" y="1514"/>
                  </a:lnTo>
                  <a:lnTo>
                    <a:pt x="991" y="1581"/>
                  </a:lnTo>
                  <a:lnTo>
                    <a:pt x="1004" y="1642"/>
                  </a:lnTo>
                  <a:lnTo>
                    <a:pt x="1017" y="1699"/>
                  </a:lnTo>
                  <a:lnTo>
                    <a:pt x="1026" y="1746"/>
                  </a:lnTo>
                  <a:lnTo>
                    <a:pt x="1079" y="1759"/>
                  </a:lnTo>
                  <a:lnTo>
                    <a:pt x="1134" y="1768"/>
                  </a:lnTo>
                  <a:lnTo>
                    <a:pt x="1189" y="1776"/>
                  </a:lnTo>
                  <a:lnTo>
                    <a:pt x="1051" y="1449"/>
                  </a:lnTo>
                  <a:lnTo>
                    <a:pt x="1184" y="560"/>
                  </a:lnTo>
                  <a:lnTo>
                    <a:pt x="1425" y="560"/>
                  </a:lnTo>
                  <a:lnTo>
                    <a:pt x="1557" y="1449"/>
                  </a:lnTo>
                  <a:lnTo>
                    <a:pt x="1419" y="1776"/>
                  </a:lnTo>
                  <a:lnTo>
                    <a:pt x="1500" y="1765"/>
                  </a:lnTo>
                  <a:lnTo>
                    <a:pt x="1579" y="1748"/>
                  </a:lnTo>
                  <a:lnTo>
                    <a:pt x="1589" y="1699"/>
                  </a:lnTo>
                  <a:lnTo>
                    <a:pt x="1601" y="1644"/>
                  </a:lnTo>
                  <a:lnTo>
                    <a:pt x="1614" y="1581"/>
                  </a:lnTo>
                  <a:lnTo>
                    <a:pt x="1629" y="1515"/>
                  </a:lnTo>
                  <a:lnTo>
                    <a:pt x="1646" y="1443"/>
                  </a:lnTo>
                  <a:lnTo>
                    <a:pt x="1663" y="1367"/>
                  </a:lnTo>
                  <a:lnTo>
                    <a:pt x="1682" y="1288"/>
                  </a:lnTo>
                  <a:lnTo>
                    <a:pt x="1701" y="1206"/>
                  </a:lnTo>
                  <a:lnTo>
                    <a:pt x="1721" y="1123"/>
                  </a:lnTo>
                  <a:lnTo>
                    <a:pt x="1742" y="1037"/>
                  </a:lnTo>
                  <a:lnTo>
                    <a:pt x="1762" y="950"/>
                  </a:lnTo>
                  <a:lnTo>
                    <a:pt x="1783" y="865"/>
                  </a:lnTo>
                  <a:lnTo>
                    <a:pt x="1804" y="779"/>
                  </a:lnTo>
                  <a:lnTo>
                    <a:pt x="1825" y="695"/>
                  </a:lnTo>
                  <a:lnTo>
                    <a:pt x="1845" y="613"/>
                  </a:lnTo>
                  <a:lnTo>
                    <a:pt x="1865" y="533"/>
                  </a:lnTo>
                  <a:lnTo>
                    <a:pt x="1883" y="456"/>
                  </a:lnTo>
                  <a:lnTo>
                    <a:pt x="1902" y="384"/>
                  </a:lnTo>
                  <a:lnTo>
                    <a:pt x="1919" y="317"/>
                  </a:lnTo>
                  <a:lnTo>
                    <a:pt x="1935" y="254"/>
                  </a:lnTo>
                  <a:lnTo>
                    <a:pt x="1948" y="197"/>
                  </a:lnTo>
                  <a:lnTo>
                    <a:pt x="1962" y="148"/>
                  </a:lnTo>
                  <a:lnTo>
                    <a:pt x="1833" y="109"/>
                  </a:lnTo>
                  <a:lnTo>
                    <a:pt x="1883" y="57"/>
                  </a:lnTo>
                  <a:lnTo>
                    <a:pt x="1932"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20" name="Freeform 8"/>
            <p:cNvSpPr>
              <a:spLocks noEditPoints="1"/>
            </p:cNvSpPr>
            <p:nvPr/>
          </p:nvSpPr>
          <p:spPr bwMode="auto">
            <a:xfrm>
              <a:off x="1259" y="956"/>
              <a:ext cx="495" cy="580"/>
            </a:xfrm>
            <a:custGeom>
              <a:avLst/>
              <a:gdLst>
                <a:gd name="T0" fmla="*/ 947 w 1980"/>
                <a:gd name="T1" fmla="*/ 575 h 2320"/>
                <a:gd name="T2" fmla="*/ 705 w 1980"/>
                <a:gd name="T3" fmla="*/ 735 h 2320"/>
                <a:gd name="T4" fmla="*/ 610 w 1980"/>
                <a:gd name="T5" fmla="*/ 767 h 2320"/>
                <a:gd name="T6" fmla="*/ 731 w 1980"/>
                <a:gd name="T7" fmla="*/ 592 h 2320"/>
                <a:gd name="T8" fmla="*/ 655 w 1980"/>
                <a:gd name="T9" fmla="*/ 609 h 2320"/>
                <a:gd name="T10" fmla="*/ 489 w 1980"/>
                <a:gd name="T11" fmla="*/ 695 h 2320"/>
                <a:gd name="T12" fmla="*/ 327 w 1980"/>
                <a:gd name="T13" fmla="*/ 904 h 2320"/>
                <a:gd name="T14" fmla="*/ 266 w 1980"/>
                <a:gd name="T15" fmla="*/ 1137 h 2320"/>
                <a:gd name="T16" fmla="*/ 206 w 1980"/>
                <a:gd name="T17" fmla="*/ 1166 h 2320"/>
                <a:gd name="T18" fmla="*/ 145 w 1980"/>
                <a:gd name="T19" fmla="*/ 1234 h 2320"/>
                <a:gd name="T20" fmla="*/ 152 w 1980"/>
                <a:gd name="T21" fmla="*/ 1424 h 2320"/>
                <a:gd name="T22" fmla="*/ 282 w 1980"/>
                <a:gd name="T23" fmla="*/ 1588 h 2320"/>
                <a:gd name="T24" fmla="*/ 391 w 1980"/>
                <a:gd name="T25" fmla="*/ 1639 h 2320"/>
                <a:gd name="T26" fmla="*/ 575 w 1980"/>
                <a:gd name="T27" fmla="*/ 1947 h 2320"/>
                <a:gd name="T28" fmla="*/ 837 w 1980"/>
                <a:gd name="T29" fmla="*/ 2157 h 2320"/>
                <a:gd name="T30" fmla="*/ 1143 w 1980"/>
                <a:gd name="T31" fmla="*/ 2157 h 2320"/>
                <a:gd name="T32" fmla="*/ 1404 w 1980"/>
                <a:gd name="T33" fmla="*/ 1947 h 2320"/>
                <a:gd name="T34" fmla="*/ 1589 w 1980"/>
                <a:gd name="T35" fmla="*/ 1639 h 2320"/>
                <a:gd name="T36" fmla="*/ 1696 w 1980"/>
                <a:gd name="T37" fmla="*/ 1588 h 2320"/>
                <a:gd name="T38" fmla="*/ 1827 w 1980"/>
                <a:gd name="T39" fmla="*/ 1424 h 2320"/>
                <a:gd name="T40" fmla="*/ 1826 w 1980"/>
                <a:gd name="T41" fmla="*/ 1215 h 2320"/>
                <a:gd name="T42" fmla="*/ 1765 w 1980"/>
                <a:gd name="T43" fmla="*/ 1165 h 2320"/>
                <a:gd name="T44" fmla="*/ 1701 w 1980"/>
                <a:gd name="T45" fmla="*/ 1101 h 2320"/>
                <a:gd name="T46" fmla="*/ 1498 w 1980"/>
                <a:gd name="T47" fmla="*/ 932 h 2320"/>
                <a:gd name="T48" fmla="*/ 1160 w 1980"/>
                <a:gd name="T49" fmla="*/ 704 h 2320"/>
                <a:gd name="T50" fmla="*/ 1303 w 1980"/>
                <a:gd name="T51" fmla="*/ 13 h 2320"/>
                <a:gd name="T52" fmla="*/ 1389 w 1980"/>
                <a:gd name="T53" fmla="*/ 58 h 2320"/>
                <a:gd name="T54" fmla="*/ 1260 w 1980"/>
                <a:gd name="T55" fmla="*/ 112 h 2320"/>
                <a:gd name="T56" fmla="*/ 1337 w 1980"/>
                <a:gd name="T57" fmla="*/ 119 h 2320"/>
                <a:gd name="T58" fmla="*/ 1550 w 1980"/>
                <a:gd name="T59" fmla="*/ 71 h 2320"/>
                <a:gd name="T60" fmla="*/ 1578 w 1980"/>
                <a:gd name="T61" fmla="*/ 164 h 2320"/>
                <a:gd name="T62" fmla="*/ 1614 w 1980"/>
                <a:gd name="T63" fmla="*/ 344 h 2320"/>
                <a:gd name="T64" fmla="*/ 1678 w 1980"/>
                <a:gd name="T65" fmla="*/ 150 h 2320"/>
                <a:gd name="T66" fmla="*/ 1746 w 1980"/>
                <a:gd name="T67" fmla="*/ 305 h 2320"/>
                <a:gd name="T68" fmla="*/ 1825 w 1980"/>
                <a:gd name="T69" fmla="*/ 602 h 2320"/>
                <a:gd name="T70" fmla="*/ 1833 w 1980"/>
                <a:gd name="T71" fmla="*/ 1045 h 2320"/>
                <a:gd name="T72" fmla="*/ 1966 w 1980"/>
                <a:gd name="T73" fmla="*/ 1207 h 2320"/>
                <a:gd name="T74" fmla="*/ 1953 w 1980"/>
                <a:gd name="T75" fmla="*/ 1468 h 2320"/>
                <a:gd name="T76" fmla="*/ 1773 w 1980"/>
                <a:gd name="T77" fmla="*/ 1698 h 2320"/>
                <a:gd name="T78" fmla="*/ 1561 w 1980"/>
                <a:gd name="T79" fmla="*/ 1958 h 2320"/>
                <a:gd name="T80" fmla="*/ 1283 w 1980"/>
                <a:gd name="T81" fmla="*/ 2232 h 2320"/>
                <a:gd name="T82" fmla="*/ 927 w 1980"/>
                <a:gd name="T83" fmla="*/ 2317 h 2320"/>
                <a:gd name="T84" fmla="*/ 595 w 1980"/>
                <a:gd name="T85" fmla="*/ 2157 h 2320"/>
                <a:gd name="T86" fmla="*/ 346 w 1980"/>
                <a:gd name="T87" fmla="*/ 1845 h 2320"/>
                <a:gd name="T88" fmla="*/ 133 w 1980"/>
                <a:gd name="T89" fmla="*/ 1640 h 2320"/>
                <a:gd name="T90" fmla="*/ 3 w 1980"/>
                <a:gd name="T91" fmla="*/ 1364 h 2320"/>
                <a:gd name="T92" fmla="*/ 63 w 1980"/>
                <a:gd name="T93" fmla="*/ 1110 h 2320"/>
                <a:gd name="T94" fmla="*/ 149 w 1980"/>
                <a:gd name="T95" fmla="*/ 942 h 2320"/>
                <a:gd name="T96" fmla="*/ 187 w 1980"/>
                <a:gd name="T97" fmla="*/ 623 h 2320"/>
                <a:gd name="T98" fmla="*/ 299 w 1980"/>
                <a:gd name="T99" fmla="*/ 316 h 2320"/>
                <a:gd name="T100" fmla="*/ 393 w 1980"/>
                <a:gd name="T101" fmla="*/ 382 h 2320"/>
                <a:gd name="T102" fmla="*/ 440 w 1980"/>
                <a:gd name="T103" fmla="*/ 309 h 2320"/>
                <a:gd name="T104" fmla="*/ 584 w 1980"/>
                <a:gd name="T105" fmla="*/ 151 h 2320"/>
                <a:gd name="T106" fmla="*/ 831 w 1980"/>
                <a:gd name="T107" fmla="*/ 44 h 2320"/>
                <a:gd name="T108" fmla="*/ 787 w 1980"/>
                <a:gd name="T109" fmla="*/ 117 h 2320"/>
                <a:gd name="T110" fmla="*/ 988 w 1980"/>
                <a:gd name="T111" fmla="*/ 22 h 2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80" h="2320">
                  <a:moveTo>
                    <a:pt x="998" y="520"/>
                  </a:moveTo>
                  <a:lnTo>
                    <a:pt x="997" y="523"/>
                  </a:lnTo>
                  <a:lnTo>
                    <a:pt x="991" y="530"/>
                  </a:lnTo>
                  <a:lnTo>
                    <a:pt x="981" y="542"/>
                  </a:lnTo>
                  <a:lnTo>
                    <a:pt x="966" y="557"/>
                  </a:lnTo>
                  <a:lnTo>
                    <a:pt x="947" y="575"/>
                  </a:lnTo>
                  <a:lnTo>
                    <a:pt x="921" y="597"/>
                  </a:lnTo>
                  <a:lnTo>
                    <a:pt x="891" y="622"/>
                  </a:lnTo>
                  <a:lnTo>
                    <a:pt x="854" y="647"/>
                  </a:lnTo>
                  <a:lnTo>
                    <a:pt x="811" y="675"/>
                  </a:lnTo>
                  <a:lnTo>
                    <a:pt x="762" y="706"/>
                  </a:lnTo>
                  <a:lnTo>
                    <a:pt x="705" y="735"/>
                  </a:lnTo>
                  <a:lnTo>
                    <a:pt x="641" y="766"/>
                  </a:lnTo>
                  <a:lnTo>
                    <a:pt x="570" y="798"/>
                  </a:lnTo>
                  <a:lnTo>
                    <a:pt x="573" y="795"/>
                  </a:lnTo>
                  <a:lnTo>
                    <a:pt x="581" y="790"/>
                  </a:lnTo>
                  <a:lnTo>
                    <a:pt x="594" y="781"/>
                  </a:lnTo>
                  <a:lnTo>
                    <a:pt x="610" y="767"/>
                  </a:lnTo>
                  <a:lnTo>
                    <a:pt x="628" y="749"/>
                  </a:lnTo>
                  <a:lnTo>
                    <a:pt x="647" y="727"/>
                  </a:lnTo>
                  <a:lnTo>
                    <a:pt x="668" y="700"/>
                  </a:lnTo>
                  <a:lnTo>
                    <a:pt x="690" y="669"/>
                  </a:lnTo>
                  <a:lnTo>
                    <a:pt x="711" y="633"/>
                  </a:lnTo>
                  <a:lnTo>
                    <a:pt x="731" y="592"/>
                  </a:lnTo>
                  <a:lnTo>
                    <a:pt x="728" y="592"/>
                  </a:lnTo>
                  <a:lnTo>
                    <a:pt x="721" y="594"/>
                  </a:lnTo>
                  <a:lnTo>
                    <a:pt x="710" y="596"/>
                  </a:lnTo>
                  <a:lnTo>
                    <a:pt x="694" y="598"/>
                  </a:lnTo>
                  <a:lnTo>
                    <a:pt x="676" y="603"/>
                  </a:lnTo>
                  <a:lnTo>
                    <a:pt x="655" y="609"/>
                  </a:lnTo>
                  <a:lnTo>
                    <a:pt x="630" y="617"/>
                  </a:lnTo>
                  <a:lnTo>
                    <a:pt x="605" y="628"/>
                  </a:lnTo>
                  <a:lnTo>
                    <a:pt x="577" y="640"/>
                  </a:lnTo>
                  <a:lnTo>
                    <a:pt x="547" y="656"/>
                  </a:lnTo>
                  <a:lnTo>
                    <a:pt x="518" y="673"/>
                  </a:lnTo>
                  <a:lnTo>
                    <a:pt x="489" y="695"/>
                  </a:lnTo>
                  <a:lnTo>
                    <a:pt x="459" y="719"/>
                  </a:lnTo>
                  <a:lnTo>
                    <a:pt x="430" y="749"/>
                  </a:lnTo>
                  <a:lnTo>
                    <a:pt x="402" y="781"/>
                  </a:lnTo>
                  <a:lnTo>
                    <a:pt x="375" y="817"/>
                  </a:lnTo>
                  <a:lnTo>
                    <a:pt x="349" y="859"/>
                  </a:lnTo>
                  <a:lnTo>
                    <a:pt x="327" y="904"/>
                  </a:lnTo>
                  <a:lnTo>
                    <a:pt x="308" y="956"/>
                  </a:lnTo>
                  <a:lnTo>
                    <a:pt x="291" y="1012"/>
                  </a:lnTo>
                  <a:lnTo>
                    <a:pt x="282" y="1056"/>
                  </a:lnTo>
                  <a:lnTo>
                    <a:pt x="278" y="1101"/>
                  </a:lnTo>
                  <a:lnTo>
                    <a:pt x="275" y="1119"/>
                  </a:lnTo>
                  <a:lnTo>
                    <a:pt x="266" y="1137"/>
                  </a:lnTo>
                  <a:lnTo>
                    <a:pt x="254" y="1150"/>
                  </a:lnTo>
                  <a:lnTo>
                    <a:pt x="237" y="1160"/>
                  </a:lnTo>
                  <a:lnTo>
                    <a:pt x="218" y="1163"/>
                  </a:lnTo>
                  <a:lnTo>
                    <a:pt x="215" y="1165"/>
                  </a:lnTo>
                  <a:lnTo>
                    <a:pt x="210" y="1165"/>
                  </a:lnTo>
                  <a:lnTo>
                    <a:pt x="206" y="1166"/>
                  </a:lnTo>
                  <a:lnTo>
                    <a:pt x="203" y="1166"/>
                  </a:lnTo>
                  <a:lnTo>
                    <a:pt x="184" y="1176"/>
                  </a:lnTo>
                  <a:lnTo>
                    <a:pt x="171" y="1188"/>
                  </a:lnTo>
                  <a:lnTo>
                    <a:pt x="160" y="1203"/>
                  </a:lnTo>
                  <a:lnTo>
                    <a:pt x="151" y="1218"/>
                  </a:lnTo>
                  <a:lnTo>
                    <a:pt x="145" y="1234"/>
                  </a:lnTo>
                  <a:lnTo>
                    <a:pt x="140" y="1248"/>
                  </a:lnTo>
                  <a:lnTo>
                    <a:pt x="134" y="1281"/>
                  </a:lnTo>
                  <a:lnTo>
                    <a:pt x="133" y="1315"/>
                  </a:lnTo>
                  <a:lnTo>
                    <a:pt x="135" y="1351"/>
                  </a:lnTo>
                  <a:lnTo>
                    <a:pt x="141" y="1387"/>
                  </a:lnTo>
                  <a:lnTo>
                    <a:pt x="152" y="1424"/>
                  </a:lnTo>
                  <a:lnTo>
                    <a:pt x="168" y="1464"/>
                  </a:lnTo>
                  <a:lnTo>
                    <a:pt x="189" y="1500"/>
                  </a:lnTo>
                  <a:lnTo>
                    <a:pt x="211" y="1529"/>
                  </a:lnTo>
                  <a:lnTo>
                    <a:pt x="234" y="1555"/>
                  </a:lnTo>
                  <a:lnTo>
                    <a:pt x="259" y="1574"/>
                  </a:lnTo>
                  <a:lnTo>
                    <a:pt x="282" y="1588"/>
                  </a:lnTo>
                  <a:lnTo>
                    <a:pt x="305" y="1596"/>
                  </a:lnTo>
                  <a:lnTo>
                    <a:pt x="327" y="1599"/>
                  </a:lnTo>
                  <a:lnTo>
                    <a:pt x="347" y="1603"/>
                  </a:lnTo>
                  <a:lnTo>
                    <a:pt x="365" y="1610"/>
                  </a:lnTo>
                  <a:lnTo>
                    <a:pt x="381" y="1622"/>
                  </a:lnTo>
                  <a:lnTo>
                    <a:pt x="391" y="1639"/>
                  </a:lnTo>
                  <a:lnTo>
                    <a:pt x="415" y="1692"/>
                  </a:lnTo>
                  <a:lnTo>
                    <a:pt x="443" y="1746"/>
                  </a:lnTo>
                  <a:lnTo>
                    <a:pt x="473" y="1798"/>
                  </a:lnTo>
                  <a:lnTo>
                    <a:pt x="504" y="1850"/>
                  </a:lnTo>
                  <a:lnTo>
                    <a:pt x="539" y="1900"/>
                  </a:lnTo>
                  <a:lnTo>
                    <a:pt x="575" y="1947"/>
                  </a:lnTo>
                  <a:lnTo>
                    <a:pt x="614" y="1991"/>
                  </a:lnTo>
                  <a:lnTo>
                    <a:pt x="655" y="2033"/>
                  </a:lnTo>
                  <a:lnTo>
                    <a:pt x="698" y="2071"/>
                  </a:lnTo>
                  <a:lnTo>
                    <a:pt x="743" y="2105"/>
                  </a:lnTo>
                  <a:lnTo>
                    <a:pt x="789" y="2133"/>
                  </a:lnTo>
                  <a:lnTo>
                    <a:pt x="837" y="2157"/>
                  </a:lnTo>
                  <a:lnTo>
                    <a:pt x="887" y="2174"/>
                  </a:lnTo>
                  <a:lnTo>
                    <a:pt x="937" y="2185"/>
                  </a:lnTo>
                  <a:lnTo>
                    <a:pt x="990" y="2188"/>
                  </a:lnTo>
                  <a:lnTo>
                    <a:pt x="1042" y="2185"/>
                  </a:lnTo>
                  <a:lnTo>
                    <a:pt x="1094" y="2174"/>
                  </a:lnTo>
                  <a:lnTo>
                    <a:pt x="1143" y="2157"/>
                  </a:lnTo>
                  <a:lnTo>
                    <a:pt x="1190" y="2133"/>
                  </a:lnTo>
                  <a:lnTo>
                    <a:pt x="1237" y="2105"/>
                  </a:lnTo>
                  <a:lnTo>
                    <a:pt x="1282" y="2071"/>
                  </a:lnTo>
                  <a:lnTo>
                    <a:pt x="1325" y="2033"/>
                  </a:lnTo>
                  <a:lnTo>
                    <a:pt x="1365" y="1991"/>
                  </a:lnTo>
                  <a:lnTo>
                    <a:pt x="1404" y="1947"/>
                  </a:lnTo>
                  <a:lnTo>
                    <a:pt x="1441" y="1900"/>
                  </a:lnTo>
                  <a:lnTo>
                    <a:pt x="1475" y="1850"/>
                  </a:lnTo>
                  <a:lnTo>
                    <a:pt x="1507" y="1798"/>
                  </a:lnTo>
                  <a:lnTo>
                    <a:pt x="1537" y="1746"/>
                  </a:lnTo>
                  <a:lnTo>
                    <a:pt x="1564" y="1692"/>
                  </a:lnTo>
                  <a:lnTo>
                    <a:pt x="1589" y="1639"/>
                  </a:lnTo>
                  <a:lnTo>
                    <a:pt x="1598" y="1623"/>
                  </a:lnTo>
                  <a:lnTo>
                    <a:pt x="1612" y="1611"/>
                  </a:lnTo>
                  <a:lnTo>
                    <a:pt x="1629" y="1604"/>
                  </a:lnTo>
                  <a:lnTo>
                    <a:pt x="1651" y="1599"/>
                  </a:lnTo>
                  <a:lnTo>
                    <a:pt x="1673" y="1596"/>
                  </a:lnTo>
                  <a:lnTo>
                    <a:pt x="1696" y="1588"/>
                  </a:lnTo>
                  <a:lnTo>
                    <a:pt x="1721" y="1574"/>
                  </a:lnTo>
                  <a:lnTo>
                    <a:pt x="1745" y="1555"/>
                  </a:lnTo>
                  <a:lnTo>
                    <a:pt x="1770" y="1529"/>
                  </a:lnTo>
                  <a:lnTo>
                    <a:pt x="1792" y="1500"/>
                  </a:lnTo>
                  <a:lnTo>
                    <a:pt x="1811" y="1464"/>
                  </a:lnTo>
                  <a:lnTo>
                    <a:pt x="1827" y="1424"/>
                  </a:lnTo>
                  <a:lnTo>
                    <a:pt x="1839" y="1384"/>
                  </a:lnTo>
                  <a:lnTo>
                    <a:pt x="1845" y="1343"/>
                  </a:lnTo>
                  <a:lnTo>
                    <a:pt x="1847" y="1307"/>
                  </a:lnTo>
                  <a:lnTo>
                    <a:pt x="1844" y="1271"/>
                  </a:lnTo>
                  <a:lnTo>
                    <a:pt x="1837" y="1240"/>
                  </a:lnTo>
                  <a:lnTo>
                    <a:pt x="1826" y="1215"/>
                  </a:lnTo>
                  <a:lnTo>
                    <a:pt x="1812" y="1193"/>
                  </a:lnTo>
                  <a:lnTo>
                    <a:pt x="1796" y="1177"/>
                  </a:lnTo>
                  <a:lnTo>
                    <a:pt x="1778" y="1166"/>
                  </a:lnTo>
                  <a:lnTo>
                    <a:pt x="1773" y="1166"/>
                  </a:lnTo>
                  <a:lnTo>
                    <a:pt x="1770" y="1165"/>
                  </a:lnTo>
                  <a:lnTo>
                    <a:pt x="1765" y="1165"/>
                  </a:lnTo>
                  <a:lnTo>
                    <a:pt x="1761" y="1163"/>
                  </a:lnTo>
                  <a:lnTo>
                    <a:pt x="1743" y="1160"/>
                  </a:lnTo>
                  <a:lnTo>
                    <a:pt x="1727" y="1150"/>
                  </a:lnTo>
                  <a:lnTo>
                    <a:pt x="1713" y="1137"/>
                  </a:lnTo>
                  <a:lnTo>
                    <a:pt x="1705" y="1119"/>
                  </a:lnTo>
                  <a:lnTo>
                    <a:pt x="1701" y="1101"/>
                  </a:lnTo>
                  <a:lnTo>
                    <a:pt x="1696" y="1053"/>
                  </a:lnTo>
                  <a:lnTo>
                    <a:pt x="1688" y="1007"/>
                  </a:lnTo>
                  <a:lnTo>
                    <a:pt x="1646" y="993"/>
                  </a:lnTo>
                  <a:lnTo>
                    <a:pt x="1600" y="976"/>
                  </a:lnTo>
                  <a:lnTo>
                    <a:pt x="1551" y="957"/>
                  </a:lnTo>
                  <a:lnTo>
                    <a:pt x="1498" y="932"/>
                  </a:lnTo>
                  <a:lnTo>
                    <a:pt x="1444" y="905"/>
                  </a:lnTo>
                  <a:lnTo>
                    <a:pt x="1388" y="874"/>
                  </a:lnTo>
                  <a:lnTo>
                    <a:pt x="1331" y="838"/>
                  </a:lnTo>
                  <a:lnTo>
                    <a:pt x="1273" y="798"/>
                  </a:lnTo>
                  <a:lnTo>
                    <a:pt x="1216" y="754"/>
                  </a:lnTo>
                  <a:lnTo>
                    <a:pt x="1160" y="704"/>
                  </a:lnTo>
                  <a:lnTo>
                    <a:pt x="1103" y="649"/>
                  </a:lnTo>
                  <a:lnTo>
                    <a:pt x="1050" y="587"/>
                  </a:lnTo>
                  <a:lnTo>
                    <a:pt x="998" y="520"/>
                  </a:lnTo>
                  <a:close/>
                  <a:moveTo>
                    <a:pt x="1185" y="0"/>
                  </a:moveTo>
                  <a:lnTo>
                    <a:pt x="1243" y="4"/>
                  </a:lnTo>
                  <a:lnTo>
                    <a:pt x="1303" y="13"/>
                  </a:lnTo>
                  <a:lnTo>
                    <a:pt x="1366" y="25"/>
                  </a:lnTo>
                  <a:lnTo>
                    <a:pt x="1433" y="44"/>
                  </a:lnTo>
                  <a:lnTo>
                    <a:pt x="1431" y="46"/>
                  </a:lnTo>
                  <a:lnTo>
                    <a:pt x="1421" y="48"/>
                  </a:lnTo>
                  <a:lnTo>
                    <a:pt x="1408" y="52"/>
                  </a:lnTo>
                  <a:lnTo>
                    <a:pt x="1389" y="58"/>
                  </a:lnTo>
                  <a:lnTo>
                    <a:pt x="1369" y="64"/>
                  </a:lnTo>
                  <a:lnTo>
                    <a:pt x="1347" y="72"/>
                  </a:lnTo>
                  <a:lnTo>
                    <a:pt x="1323" y="81"/>
                  </a:lnTo>
                  <a:lnTo>
                    <a:pt x="1300" y="91"/>
                  </a:lnTo>
                  <a:lnTo>
                    <a:pt x="1279" y="101"/>
                  </a:lnTo>
                  <a:lnTo>
                    <a:pt x="1260" y="112"/>
                  </a:lnTo>
                  <a:lnTo>
                    <a:pt x="1243" y="121"/>
                  </a:lnTo>
                  <a:lnTo>
                    <a:pt x="1248" y="121"/>
                  </a:lnTo>
                  <a:lnTo>
                    <a:pt x="1260" y="121"/>
                  </a:lnTo>
                  <a:lnTo>
                    <a:pt x="1281" y="121"/>
                  </a:lnTo>
                  <a:lnTo>
                    <a:pt x="1306" y="120"/>
                  </a:lnTo>
                  <a:lnTo>
                    <a:pt x="1337" y="119"/>
                  </a:lnTo>
                  <a:lnTo>
                    <a:pt x="1370" y="115"/>
                  </a:lnTo>
                  <a:lnTo>
                    <a:pt x="1407" y="112"/>
                  </a:lnTo>
                  <a:lnTo>
                    <a:pt x="1443" y="104"/>
                  </a:lnTo>
                  <a:lnTo>
                    <a:pt x="1481" y="96"/>
                  </a:lnTo>
                  <a:lnTo>
                    <a:pt x="1517" y="86"/>
                  </a:lnTo>
                  <a:lnTo>
                    <a:pt x="1550" y="71"/>
                  </a:lnTo>
                  <a:lnTo>
                    <a:pt x="1551" y="75"/>
                  </a:lnTo>
                  <a:lnTo>
                    <a:pt x="1554" y="84"/>
                  </a:lnTo>
                  <a:lnTo>
                    <a:pt x="1558" y="98"/>
                  </a:lnTo>
                  <a:lnTo>
                    <a:pt x="1564" y="117"/>
                  </a:lnTo>
                  <a:lnTo>
                    <a:pt x="1570" y="139"/>
                  </a:lnTo>
                  <a:lnTo>
                    <a:pt x="1578" y="164"/>
                  </a:lnTo>
                  <a:lnTo>
                    <a:pt x="1585" y="192"/>
                  </a:lnTo>
                  <a:lnTo>
                    <a:pt x="1592" y="222"/>
                  </a:lnTo>
                  <a:lnTo>
                    <a:pt x="1598" y="252"/>
                  </a:lnTo>
                  <a:lnTo>
                    <a:pt x="1605" y="284"/>
                  </a:lnTo>
                  <a:lnTo>
                    <a:pt x="1609" y="315"/>
                  </a:lnTo>
                  <a:lnTo>
                    <a:pt x="1614" y="344"/>
                  </a:lnTo>
                  <a:lnTo>
                    <a:pt x="1616" y="357"/>
                  </a:lnTo>
                  <a:lnTo>
                    <a:pt x="1617" y="371"/>
                  </a:lnTo>
                  <a:lnTo>
                    <a:pt x="1622" y="350"/>
                  </a:lnTo>
                  <a:lnTo>
                    <a:pt x="1672" y="139"/>
                  </a:lnTo>
                  <a:lnTo>
                    <a:pt x="1673" y="141"/>
                  </a:lnTo>
                  <a:lnTo>
                    <a:pt x="1678" y="150"/>
                  </a:lnTo>
                  <a:lnTo>
                    <a:pt x="1685" y="163"/>
                  </a:lnTo>
                  <a:lnTo>
                    <a:pt x="1694" y="183"/>
                  </a:lnTo>
                  <a:lnTo>
                    <a:pt x="1705" y="207"/>
                  </a:lnTo>
                  <a:lnTo>
                    <a:pt x="1718" y="235"/>
                  </a:lnTo>
                  <a:lnTo>
                    <a:pt x="1732" y="268"/>
                  </a:lnTo>
                  <a:lnTo>
                    <a:pt x="1746" y="305"/>
                  </a:lnTo>
                  <a:lnTo>
                    <a:pt x="1760" y="346"/>
                  </a:lnTo>
                  <a:lnTo>
                    <a:pt x="1774" y="392"/>
                  </a:lnTo>
                  <a:lnTo>
                    <a:pt x="1789" y="439"/>
                  </a:lnTo>
                  <a:lnTo>
                    <a:pt x="1803" y="491"/>
                  </a:lnTo>
                  <a:lnTo>
                    <a:pt x="1815" y="546"/>
                  </a:lnTo>
                  <a:lnTo>
                    <a:pt x="1825" y="602"/>
                  </a:lnTo>
                  <a:lnTo>
                    <a:pt x="1834" y="669"/>
                  </a:lnTo>
                  <a:lnTo>
                    <a:pt x="1842" y="740"/>
                  </a:lnTo>
                  <a:lnTo>
                    <a:pt x="1845" y="815"/>
                  </a:lnTo>
                  <a:lnTo>
                    <a:pt x="1847" y="891"/>
                  </a:lnTo>
                  <a:lnTo>
                    <a:pt x="1842" y="969"/>
                  </a:lnTo>
                  <a:lnTo>
                    <a:pt x="1833" y="1045"/>
                  </a:lnTo>
                  <a:lnTo>
                    <a:pt x="1864" y="1062"/>
                  </a:lnTo>
                  <a:lnTo>
                    <a:pt x="1892" y="1083"/>
                  </a:lnTo>
                  <a:lnTo>
                    <a:pt x="1916" y="1108"/>
                  </a:lnTo>
                  <a:lnTo>
                    <a:pt x="1937" y="1138"/>
                  </a:lnTo>
                  <a:lnTo>
                    <a:pt x="1953" y="1171"/>
                  </a:lnTo>
                  <a:lnTo>
                    <a:pt x="1966" y="1207"/>
                  </a:lnTo>
                  <a:lnTo>
                    <a:pt x="1975" y="1247"/>
                  </a:lnTo>
                  <a:lnTo>
                    <a:pt x="1980" y="1288"/>
                  </a:lnTo>
                  <a:lnTo>
                    <a:pt x="1980" y="1331"/>
                  </a:lnTo>
                  <a:lnTo>
                    <a:pt x="1976" y="1376"/>
                  </a:lnTo>
                  <a:lnTo>
                    <a:pt x="1966" y="1421"/>
                  </a:lnTo>
                  <a:lnTo>
                    <a:pt x="1953" y="1468"/>
                  </a:lnTo>
                  <a:lnTo>
                    <a:pt x="1932" y="1518"/>
                  </a:lnTo>
                  <a:lnTo>
                    <a:pt x="1908" y="1563"/>
                  </a:lnTo>
                  <a:lnTo>
                    <a:pt x="1878" y="1605"/>
                  </a:lnTo>
                  <a:lnTo>
                    <a:pt x="1847" y="1642"/>
                  </a:lnTo>
                  <a:lnTo>
                    <a:pt x="1811" y="1672"/>
                  </a:lnTo>
                  <a:lnTo>
                    <a:pt x="1773" y="1698"/>
                  </a:lnTo>
                  <a:lnTo>
                    <a:pt x="1734" y="1716"/>
                  </a:lnTo>
                  <a:lnTo>
                    <a:pt x="1694" y="1728"/>
                  </a:lnTo>
                  <a:lnTo>
                    <a:pt x="1664" y="1787"/>
                  </a:lnTo>
                  <a:lnTo>
                    <a:pt x="1633" y="1845"/>
                  </a:lnTo>
                  <a:lnTo>
                    <a:pt x="1598" y="1902"/>
                  </a:lnTo>
                  <a:lnTo>
                    <a:pt x="1561" y="1958"/>
                  </a:lnTo>
                  <a:lnTo>
                    <a:pt x="1521" y="2012"/>
                  </a:lnTo>
                  <a:lnTo>
                    <a:pt x="1479" y="2064"/>
                  </a:lnTo>
                  <a:lnTo>
                    <a:pt x="1432" y="2111"/>
                  </a:lnTo>
                  <a:lnTo>
                    <a:pt x="1385" y="2157"/>
                  </a:lnTo>
                  <a:lnTo>
                    <a:pt x="1334" y="2197"/>
                  </a:lnTo>
                  <a:lnTo>
                    <a:pt x="1283" y="2232"/>
                  </a:lnTo>
                  <a:lnTo>
                    <a:pt x="1228" y="2263"/>
                  </a:lnTo>
                  <a:lnTo>
                    <a:pt x="1172" y="2287"/>
                  </a:lnTo>
                  <a:lnTo>
                    <a:pt x="1113" y="2306"/>
                  </a:lnTo>
                  <a:lnTo>
                    <a:pt x="1052" y="2317"/>
                  </a:lnTo>
                  <a:lnTo>
                    <a:pt x="990" y="2320"/>
                  </a:lnTo>
                  <a:lnTo>
                    <a:pt x="927" y="2317"/>
                  </a:lnTo>
                  <a:lnTo>
                    <a:pt x="866" y="2306"/>
                  </a:lnTo>
                  <a:lnTo>
                    <a:pt x="808" y="2287"/>
                  </a:lnTo>
                  <a:lnTo>
                    <a:pt x="751" y="2263"/>
                  </a:lnTo>
                  <a:lnTo>
                    <a:pt x="696" y="2232"/>
                  </a:lnTo>
                  <a:lnTo>
                    <a:pt x="645" y="2197"/>
                  </a:lnTo>
                  <a:lnTo>
                    <a:pt x="595" y="2157"/>
                  </a:lnTo>
                  <a:lnTo>
                    <a:pt x="546" y="2111"/>
                  </a:lnTo>
                  <a:lnTo>
                    <a:pt x="501" y="2062"/>
                  </a:lnTo>
                  <a:lnTo>
                    <a:pt x="458" y="2011"/>
                  </a:lnTo>
                  <a:lnTo>
                    <a:pt x="418" y="1957"/>
                  </a:lnTo>
                  <a:lnTo>
                    <a:pt x="381" y="1902"/>
                  </a:lnTo>
                  <a:lnTo>
                    <a:pt x="346" y="1845"/>
                  </a:lnTo>
                  <a:lnTo>
                    <a:pt x="314" y="1786"/>
                  </a:lnTo>
                  <a:lnTo>
                    <a:pt x="286" y="1727"/>
                  </a:lnTo>
                  <a:lnTo>
                    <a:pt x="244" y="1715"/>
                  </a:lnTo>
                  <a:lnTo>
                    <a:pt x="205" y="1697"/>
                  </a:lnTo>
                  <a:lnTo>
                    <a:pt x="168" y="1671"/>
                  </a:lnTo>
                  <a:lnTo>
                    <a:pt x="133" y="1640"/>
                  </a:lnTo>
                  <a:lnTo>
                    <a:pt x="101" y="1604"/>
                  </a:lnTo>
                  <a:lnTo>
                    <a:pt x="72" y="1563"/>
                  </a:lnTo>
                  <a:lnTo>
                    <a:pt x="47" y="1518"/>
                  </a:lnTo>
                  <a:lnTo>
                    <a:pt x="27" y="1468"/>
                  </a:lnTo>
                  <a:lnTo>
                    <a:pt x="12" y="1417"/>
                  </a:lnTo>
                  <a:lnTo>
                    <a:pt x="3" y="1364"/>
                  </a:lnTo>
                  <a:lnTo>
                    <a:pt x="0" y="1313"/>
                  </a:lnTo>
                  <a:lnTo>
                    <a:pt x="3" y="1263"/>
                  </a:lnTo>
                  <a:lnTo>
                    <a:pt x="12" y="1214"/>
                  </a:lnTo>
                  <a:lnTo>
                    <a:pt x="25" y="1176"/>
                  </a:lnTo>
                  <a:lnTo>
                    <a:pt x="42" y="1140"/>
                  </a:lnTo>
                  <a:lnTo>
                    <a:pt x="63" y="1110"/>
                  </a:lnTo>
                  <a:lnTo>
                    <a:pt x="89" y="1083"/>
                  </a:lnTo>
                  <a:lnTo>
                    <a:pt x="117" y="1061"/>
                  </a:lnTo>
                  <a:lnTo>
                    <a:pt x="148" y="1045"/>
                  </a:lnTo>
                  <a:lnTo>
                    <a:pt x="148" y="1018"/>
                  </a:lnTo>
                  <a:lnTo>
                    <a:pt x="148" y="982"/>
                  </a:lnTo>
                  <a:lnTo>
                    <a:pt x="149" y="942"/>
                  </a:lnTo>
                  <a:lnTo>
                    <a:pt x="151" y="897"/>
                  </a:lnTo>
                  <a:lnTo>
                    <a:pt x="155" y="847"/>
                  </a:lnTo>
                  <a:lnTo>
                    <a:pt x="160" y="794"/>
                  </a:lnTo>
                  <a:lnTo>
                    <a:pt x="167" y="738"/>
                  </a:lnTo>
                  <a:lnTo>
                    <a:pt x="176" y="680"/>
                  </a:lnTo>
                  <a:lnTo>
                    <a:pt x="187" y="623"/>
                  </a:lnTo>
                  <a:lnTo>
                    <a:pt x="199" y="567"/>
                  </a:lnTo>
                  <a:lnTo>
                    <a:pt x="215" y="510"/>
                  </a:lnTo>
                  <a:lnTo>
                    <a:pt x="232" y="460"/>
                  </a:lnTo>
                  <a:lnTo>
                    <a:pt x="251" y="411"/>
                  </a:lnTo>
                  <a:lnTo>
                    <a:pt x="273" y="362"/>
                  </a:lnTo>
                  <a:lnTo>
                    <a:pt x="299" y="316"/>
                  </a:lnTo>
                  <a:lnTo>
                    <a:pt x="328" y="272"/>
                  </a:lnTo>
                  <a:lnTo>
                    <a:pt x="361" y="229"/>
                  </a:lnTo>
                  <a:lnTo>
                    <a:pt x="397" y="191"/>
                  </a:lnTo>
                  <a:lnTo>
                    <a:pt x="437" y="154"/>
                  </a:lnTo>
                  <a:lnTo>
                    <a:pt x="407" y="310"/>
                  </a:lnTo>
                  <a:lnTo>
                    <a:pt x="393" y="382"/>
                  </a:lnTo>
                  <a:lnTo>
                    <a:pt x="394" y="379"/>
                  </a:lnTo>
                  <a:lnTo>
                    <a:pt x="398" y="372"/>
                  </a:lnTo>
                  <a:lnTo>
                    <a:pt x="405" y="361"/>
                  </a:lnTo>
                  <a:lnTo>
                    <a:pt x="414" y="346"/>
                  </a:lnTo>
                  <a:lnTo>
                    <a:pt x="426" y="328"/>
                  </a:lnTo>
                  <a:lnTo>
                    <a:pt x="440" y="309"/>
                  </a:lnTo>
                  <a:lnTo>
                    <a:pt x="456" y="285"/>
                  </a:lnTo>
                  <a:lnTo>
                    <a:pt x="474" y="262"/>
                  </a:lnTo>
                  <a:lnTo>
                    <a:pt x="497" y="234"/>
                  </a:lnTo>
                  <a:lnTo>
                    <a:pt x="524" y="206"/>
                  </a:lnTo>
                  <a:lnTo>
                    <a:pt x="552" y="178"/>
                  </a:lnTo>
                  <a:lnTo>
                    <a:pt x="584" y="151"/>
                  </a:lnTo>
                  <a:lnTo>
                    <a:pt x="618" y="125"/>
                  </a:lnTo>
                  <a:lnTo>
                    <a:pt x="655" y="102"/>
                  </a:lnTo>
                  <a:lnTo>
                    <a:pt x="695" y="81"/>
                  </a:lnTo>
                  <a:lnTo>
                    <a:pt x="738" y="64"/>
                  </a:lnTo>
                  <a:lnTo>
                    <a:pt x="783" y="52"/>
                  </a:lnTo>
                  <a:lnTo>
                    <a:pt x="831" y="44"/>
                  </a:lnTo>
                  <a:lnTo>
                    <a:pt x="749" y="137"/>
                  </a:lnTo>
                  <a:lnTo>
                    <a:pt x="710" y="183"/>
                  </a:lnTo>
                  <a:lnTo>
                    <a:pt x="724" y="169"/>
                  </a:lnTo>
                  <a:lnTo>
                    <a:pt x="743" y="152"/>
                  </a:lnTo>
                  <a:lnTo>
                    <a:pt x="764" y="135"/>
                  </a:lnTo>
                  <a:lnTo>
                    <a:pt x="787" y="117"/>
                  </a:lnTo>
                  <a:lnTo>
                    <a:pt x="812" y="99"/>
                  </a:lnTo>
                  <a:lnTo>
                    <a:pt x="842" y="82"/>
                  </a:lnTo>
                  <a:lnTo>
                    <a:pt x="874" y="65"/>
                  </a:lnTo>
                  <a:lnTo>
                    <a:pt x="909" y="49"/>
                  </a:lnTo>
                  <a:lnTo>
                    <a:pt x="947" y="35"/>
                  </a:lnTo>
                  <a:lnTo>
                    <a:pt x="988" y="22"/>
                  </a:lnTo>
                  <a:lnTo>
                    <a:pt x="1033" y="11"/>
                  </a:lnTo>
                  <a:lnTo>
                    <a:pt x="1080" y="4"/>
                  </a:lnTo>
                  <a:lnTo>
                    <a:pt x="1132" y="0"/>
                  </a:lnTo>
                  <a:lnTo>
                    <a:pt x="1185"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sp>
        <p:nvSpPr>
          <p:cNvPr id="21" name="Rectangle 20"/>
          <p:cNvSpPr/>
          <p:nvPr/>
        </p:nvSpPr>
        <p:spPr>
          <a:xfrm>
            <a:off x="4026235" y="2443391"/>
            <a:ext cx="6370069" cy="712696"/>
          </a:xfrm>
          <a:prstGeom prst="rect">
            <a:avLst/>
          </a:prstGeom>
        </p:spPr>
        <p:txBody>
          <a:bodyPr wrap="square">
            <a:spAutoFit/>
          </a:bodyPr>
          <a:lstStyle/>
          <a:p>
            <a:pPr>
              <a:lnSpc>
                <a:spcPct val="150000"/>
              </a:lnSpc>
            </a:pPr>
            <a:r>
              <a:rPr lang="en-US" sz="1432" dirty="0">
                <a:solidFill>
                  <a:schemeClr val="bg1"/>
                </a:solidFill>
                <a:latin typeface="Arial" panose="020B0604020202020204" pitchFamily="34" charset="0"/>
                <a:cs typeface="Arial" panose="020B0604020202020204" pitchFamily="34" charset="0"/>
              </a:rPr>
              <a:t>This is a sample text. You can replace this text. Enter your text here. This is a sample text. You can replace this text. Enter your text here</a:t>
            </a:r>
          </a:p>
        </p:txBody>
      </p:sp>
      <p:sp>
        <p:nvSpPr>
          <p:cNvPr id="22" name="Rectangle 21"/>
          <p:cNvSpPr/>
          <p:nvPr/>
        </p:nvSpPr>
        <p:spPr>
          <a:xfrm>
            <a:off x="3109809" y="3847710"/>
            <a:ext cx="1851789" cy="312714"/>
          </a:xfrm>
          <a:prstGeom prst="rect">
            <a:avLst/>
          </a:prstGeom>
        </p:spPr>
        <p:txBody>
          <a:bodyPr wrap="none">
            <a:spAutoFit/>
          </a:bodyPr>
          <a:lstStyle/>
          <a:p>
            <a:r>
              <a:rPr lang="en-US" sz="1432" dirty="0">
                <a:solidFill>
                  <a:schemeClr val="tx1">
                    <a:lumMod val="75000"/>
                    <a:lumOff val="25000"/>
                  </a:schemeClr>
                </a:solidFill>
                <a:latin typeface="Arial" panose="020B0604020202020204" pitchFamily="34" charset="0"/>
                <a:cs typeface="Arial" panose="020B0604020202020204" pitchFamily="34" charset="0"/>
              </a:rPr>
              <a:t>Enter your text here.</a:t>
            </a:r>
            <a:endParaRPr lang="en-US" sz="1432" dirty="0">
              <a:solidFill>
                <a:schemeClr val="tx1">
                  <a:lumMod val="75000"/>
                  <a:lumOff val="25000"/>
                </a:schemeClr>
              </a:solidFill>
            </a:endParaRPr>
          </a:p>
        </p:txBody>
      </p:sp>
      <p:sp>
        <p:nvSpPr>
          <p:cNvPr id="23" name="Rectangle 22"/>
          <p:cNvSpPr/>
          <p:nvPr/>
        </p:nvSpPr>
        <p:spPr>
          <a:xfrm>
            <a:off x="3109809" y="4393411"/>
            <a:ext cx="1851789" cy="312714"/>
          </a:xfrm>
          <a:prstGeom prst="rect">
            <a:avLst/>
          </a:prstGeom>
        </p:spPr>
        <p:txBody>
          <a:bodyPr wrap="none">
            <a:spAutoFit/>
          </a:bodyPr>
          <a:lstStyle/>
          <a:p>
            <a:r>
              <a:rPr lang="en-US" sz="1432" dirty="0">
                <a:solidFill>
                  <a:schemeClr val="tx1">
                    <a:lumMod val="75000"/>
                    <a:lumOff val="25000"/>
                  </a:schemeClr>
                </a:solidFill>
                <a:latin typeface="Arial" panose="020B0604020202020204" pitchFamily="34" charset="0"/>
                <a:cs typeface="Arial" panose="020B0604020202020204" pitchFamily="34" charset="0"/>
              </a:rPr>
              <a:t>Enter your text here.</a:t>
            </a:r>
            <a:endParaRPr lang="en-US" sz="1432" dirty="0">
              <a:solidFill>
                <a:schemeClr val="tx1">
                  <a:lumMod val="75000"/>
                  <a:lumOff val="25000"/>
                </a:schemeClr>
              </a:solidFill>
            </a:endParaRPr>
          </a:p>
        </p:txBody>
      </p:sp>
      <p:sp>
        <p:nvSpPr>
          <p:cNvPr id="24" name="Rectangle 23"/>
          <p:cNvSpPr/>
          <p:nvPr/>
        </p:nvSpPr>
        <p:spPr>
          <a:xfrm>
            <a:off x="3109809" y="4939110"/>
            <a:ext cx="1851789" cy="312714"/>
          </a:xfrm>
          <a:prstGeom prst="rect">
            <a:avLst/>
          </a:prstGeom>
        </p:spPr>
        <p:txBody>
          <a:bodyPr wrap="none">
            <a:spAutoFit/>
          </a:bodyPr>
          <a:lstStyle/>
          <a:p>
            <a:r>
              <a:rPr lang="en-US" sz="1432" dirty="0">
                <a:solidFill>
                  <a:schemeClr val="tx1">
                    <a:lumMod val="75000"/>
                    <a:lumOff val="25000"/>
                  </a:schemeClr>
                </a:solidFill>
                <a:latin typeface="Arial" panose="020B0604020202020204" pitchFamily="34" charset="0"/>
                <a:cs typeface="Arial" panose="020B0604020202020204" pitchFamily="34" charset="0"/>
              </a:rPr>
              <a:t>Enter your text here.</a:t>
            </a:r>
            <a:endParaRPr lang="en-US" sz="1432" dirty="0">
              <a:solidFill>
                <a:schemeClr val="tx1">
                  <a:lumMod val="75000"/>
                  <a:lumOff val="25000"/>
                </a:schemeClr>
              </a:solidFill>
            </a:endParaRPr>
          </a:p>
        </p:txBody>
      </p:sp>
      <p:grpSp>
        <p:nvGrpSpPr>
          <p:cNvPr id="25" name="Group 24"/>
          <p:cNvGrpSpPr/>
          <p:nvPr/>
        </p:nvGrpSpPr>
        <p:grpSpPr>
          <a:xfrm>
            <a:off x="1245331" y="5854230"/>
            <a:ext cx="9701338" cy="336852"/>
            <a:chOff x="0" y="6434667"/>
            <a:chExt cx="12192000" cy="423333"/>
          </a:xfrm>
          <a:solidFill>
            <a:schemeClr val="accent4"/>
          </a:solidFill>
        </p:grpSpPr>
        <p:sp>
          <p:nvSpPr>
            <p:cNvPr id="26" name="Rectangle 25"/>
            <p:cNvSpPr/>
            <p:nvPr/>
          </p:nvSpPr>
          <p:spPr>
            <a:xfrm>
              <a:off x="0" y="6434667"/>
              <a:ext cx="12192000" cy="423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27" name="TextBox 26"/>
            <p:cNvSpPr txBox="1"/>
            <p:nvPr/>
          </p:nvSpPr>
          <p:spPr>
            <a:xfrm>
              <a:off x="80188" y="6461667"/>
              <a:ext cx="2995629" cy="392998"/>
            </a:xfrm>
            <a:prstGeom prst="rect">
              <a:avLst/>
            </a:prstGeom>
            <a:grpFill/>
          </p:spPr>
          <p:txBody>
            <a:bodyPr wrap="square" rtlCol="0">
              <a:spAutoFit/>
            </a:bodyPr>
            <a:lstStyle/>
            <a:p>
              <a:r>
                <a:rPr lang="en-US" sz="1432" dirty="0">
                  <a:solidFill>
                    <a:schemeClr val="bg1"/>
                  </a:solidFill>
                  <a:latin typeface="Arial Narrow" panose="020B0606020202030204" pitchFamily="34" charset="0"/>
                </a:rPr>
                <a:t>INSERT </a:t>
              </a:r>
              <a:r>
                <a:rPr lang="en-US" sz="1432" b="1" dirty="0">
                  <a:solidFill>
                    <a:schemeClr val="bg1"/>
                  </a:solidFill>
                  <a:latin typeface="Arial Narrow" panose="020B0606020202030204" pitchFamily="34" charset="0"/>
                </a:rPr>
                <a:t>LOGO HERE</a:t>
              </a:r>
            </a:p>
          </p:txBody>
        </p:sp>
        <p:pic>
          <p:nvPicPr>
            <p:cNvPr id="28" name="Picture 2" descr="E:\cloud\drive\websites\slidemodel\logo\sebastian\slidemodel-logo-tran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36250" y="6498991"/>
              <a:ext cx="1386402" cy="262447"/>
            </a:xfrm>
            <a:prstGeom prst="rect">
              <a:avLst/>
            </a:prstGeom>
            <a:grpFill/>
            <a:extLst/>
          </p:spPr>
        </p:pic>
      </p:grpSp>
    </p:spTree>
    <p:extLst>
      <p:ext uri="{BB962C8B-B14F-4D97-AF65-F5344CB8AC3E}">
        <p14:creationId xmlns:p14="http://schemas.microsoft.com/office/powerpoint/2010/main" val="227298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28"/>
          <p:cNvGrpSpPr>
            <a:grpSpLocks noChangeAspect="1"/>
          </p:cNvGrpSpPr>
          <p:nvPr/>
        </p:nvGrpSpPr>
        <p:grpSpPr bwMode="auto">
          <a:xfrm>
            <a:off x="1828181" y="1304165"/>
            <a:ext cx="8535638" cy="4249670"/>
            <a:chOff x="-2508" y="-1001"/>
            <a:chExt cx="12698" cy="6322"/>
          </a:xfrm>
          <a:solidFill>
            <a:schemeClr val="bg1">
              <a:lumMod val="65000"/>
              <a:alpha val="16000"/>
            </a:schemeClr>
          </a:solidFill>
        </p:grpSpPr>
        <p:sp>
          <p:nvSpPr>
            <p:cNvPr id="35" name="Freeform 29"/>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36" name="Freeform 30"/>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37" name="Freeform 31"/>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38" name="Freeform 32"/>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39" name="Freeform 33"/>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40" name="Freeform 34"/>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41" name="Freeform 35"/>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42" name="Freeform 36"/>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43" name="Freeform 37"/>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44" name="Freeform 38"/>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45" name="Freeform 39"/>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46" name="Freeform 40"/>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47" name="Freeform 41"/>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48" name="Freeform 42"/>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49" name="Freeform 43"/>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50" name="Freeform 44"/>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51" name="Freeform 45"/>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52" name="Freeform 46"/>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53" name="Freeform 47"/>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54" name="Freeform 48"/>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55" name="Freeform 49"/>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56" name="Freeform 50"/>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57" name="Freeform 51"/>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58" name="Freeform 52"/>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59" name="Freeform 53"/>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60" name="Freeform 54"/>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61" name="Freeform 55"/>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62" name="Freeform 56"/>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63" name="Freeform 57"/>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64" name="Freeform 58"/>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65" name="Freeform 59"/>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66" name="Freeform 60"/>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67" name="Freeform 61"/>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68" name="Freeform 62"/>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69" name="Freeform 63"/>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70" name="Freeform 64"/>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71" name="Freeform 65"/>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72" name="Freeform 66"/>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73" name="Freeform 67"/>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74" name="Freeform 68"/>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75" name="Freeform 69"/>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76" name="Freeform 70"/>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77" name="Freeform 71"/>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78" name="Freeform 72"/>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79" name="Freeform 73"/>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80" name="Freeform 74"/>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81" name="Freeform 75"/>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82" name="Freeform 76"/>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83" name="Freeform 77"/>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84" name="Freeform 78"/>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85" name="Freeform 79"/>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86" name="Freeform 80"/>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87" name="Freeform 81"/>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88" name="Freeform 82"/>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89" name="Freeform 83"/>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90" name="Freeform 84"/>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91" name="Freeform 85"/>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92" name="Freeform 86"/>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93" name="Freeform 87"/>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94" name="Freeform 88"/>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95" name="Freeform 89"/>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96" name="Freeform 90"/>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97" name="Freeform 91"/>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98" name="Freeform 92"/>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99" name="Freeform 93"/>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00" name="Freeform 94"/>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01" name="Freeform 95"/>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02" name="Freeform 96"/>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03" name="Freeform 97"/>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04" name="Freeform 98"/>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05" name="Freeform 99"/>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06" name="Freeform 100"/>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07" name="Freeform 101"/>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08" name="Freeform 102"/>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09" name="Freeform 103"/>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10" name="Freeform 104"/>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11" name="Freeform 105"/>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12" name="Freeform 106"/>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13" name="Freeform 107"/>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14" name="Freeform 108"/>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15" name="Freeform 109"/>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16" name="Freeform 110"/>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17" name="Freeform 111"/>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18" name="Freeform 112"/>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19" name="Freeform 113"/>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20" name="Freeform 114"/>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21" name="Freeform 115"/>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22" name="Freeform 116"/>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23" name="Freeform 117"/>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24" name="Freeform 118"/>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25" name="Freeform 119"/>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26" name="Freeform 120"/>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27" name="Freeform 121"/>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28" name="Freeform 122"/>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29" name="Freeform 123"/>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30" name="Freeform 124"/>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31" name="Freeform 125"/>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32" name="Freeform 126"/>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33" name="Freeform 127"/>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34" name="Freeform 128"/>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35" name="Freeform 129"/>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36" name="Freeform 130"/>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37" name="Freeform 131"/>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38" name="Freeform 132"/>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39" name="Freeform 133"/>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40" name="Freeform 134"/>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41" name="Freeform 135"/>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42" name="Freeform 136"/>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43" name="Freeform 137"/>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44" name="Freeform 138"/>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45" name="Freeform 139"/>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46" name="Freeform 140"/>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47" name="Freeform 141"/>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48" name="Freeform 142"/>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49" name="Freeform 143"/>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50" name="Freeform 144"/>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51" name="Freeform 145"/>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52" name="Freeform 146"/>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53" name="Freeform 147"/>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54" name="Freeform 148"/>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55" name="Freeform 149"/>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56" name="Freeform 150"/>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57" name="Freeform 151"/>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58" name="Freeform 152"/>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59" name="Freeform 153"/>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60" name="Freeform 154"/>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61" name="Freeform 155"/>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62" name="Freeform 156"/>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63" name="Freeform 157"/>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64" name="Freeform 158"/>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65" name="Freeform 159"/>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66" name="Freeform 160"/>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67" name="Freeform 161"/>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68" name="Freeform 162"/>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69" name="Freeform 163"/>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70" name="Freeform 164"/>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71" name="Freeform 165"/>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72" name="Freeform 166"/>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73" name="Freeform 167"/>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74" name="Freeform 168"/>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75" name="Freeform 169"/>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76" name="Freeform 170"/>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77" name="Freeform 171"/>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78" name="Freeform 172"/>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79" name="Freeform 173"/>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80" name="Freeform 174"/>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81" name="Freeform 175"/>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82" name="Freeform 176"/>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83" name="Freeform 177"/>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84" name="Freeform 178"/>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85" name="Freeform 179"/>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86" name="Freeform 180"/>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87" name="Freeform 181"/>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88" name="Freeform 182"/>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89" name="Freeform 183"/>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90" name="Freeform 184"/>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91" name="Freeform 185"/>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92" name="Freeform 186"/>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93" name="Freeform 187"/>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94" name="Freeform 188"/>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95" name="Freeform 189"/>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96" name="Freeform 190"/>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97" name="Freeform 191"/>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98" name="Freeform 192"/>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199" name="Freeform 193"/>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200" name="Freeform 194"/>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201" name="Freeform 195"/>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202" name="Freeform 196"/>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203" name="Freeform 197"/>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204" name="Freeform 198"/>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205" name="Freeform 199"/>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206" name="Freeform 200"/>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207" name="Freeform 201"/>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208" name="Freeform 202"/>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209" name="Freeform 203"/>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210" name="Freeform 204"/>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211" name="Freeform 205"/>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sp>
          <p:nvSpPr>
            <p:cNvPr id="212" name="Freeform 206"/>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pPr defTabSz="727564"/>
              <a:endParaRPr lang="en-US" sz="1432">
                <a:solidFill>
                  <a:prstClr val="black"/>
                </a:solidFill>
                <a:latin typeface="Calibri" panose="020F0502020204030204"/>
              </a:endParaRPr>
            </a:p>
          </p:txBody>
        </p:sp>
      </p:grpSp>
      <p:grpSp>
        <p:nvGrpSpPr>
          <p:cNvPr id="22" name="Group 21"/>
          <p:cNvGrpSpPr/>
          <p:nvPr/>
        </p:nvGrpSpPr>
        <p:grpSpPr>
          <a:xfrm>
            <a:off x="1777835" y="2637200"/>
            <a:ext cx="2619361" cy="2619361"/>
            <a:chOff x="578223" y="2433918"/>
            <a:chExt cx="3291840" cy="3291840"/>
          </a:xfrm>
        </p:grpSpPr>
        <p:sp>
          <p:nvSpPr>
            <p:cNvPr id="2" name="Block Arc 1"/>
            <p:cNvSpPr/>
            <p:nvPr/>
          </p:nvSpPr>
          <p:spPr>
            <a:xfrm>
              <a:off x="578223" y="2433918"/>
              <a:ext cx="3291840" cy="3291840"/>
            </a:xfrm>
            <a:prstGeom prst="blockArc">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564"/>
              <a:endParaRPr lang="en-US" sz="1432">
                <a:solidFill>
                  <a:prstClr val="black"/>
                </a:solidFill>
                <a:latin typeface="Calibri" panose="020F0502020204030204"/>
              </a:endParaRPr>
            </a:p>
          </p:txBody>
        </p:sp>
        <p:sp>
          <p:nvSpPr>
            <p:cNvPr id="19" name="Freeform 18"/>
            <p:cNvSpPr/>
            <p:nvPr/>
          </p:nvSpPr>
          <p:spPr>
            <a:xfrm>
              <a:off x="1243237" y="3167072"/>
              <a:ext cx="1346666" cy="1278526"/>
            </a:xfrm>
            <a:custGeom>
              <a:avLst/>
              <a:gdLst>
                <a:gd name="connsiteX0" fmla="*/ 0 w 1346666"/>
                <a:gd name="connsiteY0" fmla="*/ 0 h 1278526"/>
                <a:gd name="connsiteX1" fmla="*/ 773101 w 1346666"/>
                <a:gd name="connsiteY1" fmla="*/ 612199 h 1278526"/>
                <a:gd name="connsiteX2" fmla="*/ 776406 w 1346666"/>
                <a:gd name="connsiteY2" fmla="*/ 609472 h 1278526"/>
                <a:gd name="connsiteX3" fmla="*/ 980906 w 1346666"/>
                <a:gd name="connsiteY3" fmla="*/ 547006 h 1278526"/>
                <a:gd name="connsiteX4" fmla="*/ 1346666 w 1346666"/>
                <a:gd name="connsiteY4" fmla="*/ 912766 h 1278526"/>
                <a:gd name="connsiteX5" fmla="*/ 980906 w 1346666"/>
                <a:gd name="connsiteY5" fmla="*/ 1278526 h 1278526"/>
                <a:gd name="connsiteX6" fmla="*/ 615146 w 1346666"/>
                <a:gd name="connsiteY6" fmla="*/ 912766 h 1278526"/>
                <a:gd name="connsiteX7" fmla="*/ 643889 w 1346666"/>
                <a:gd name="connsiteY7" fmla="*/ 770396 h 1278526"/>
                <a:gd name="connsiteX8" fmla="*/ 659883 w 1346666"/>
                <a:gd name="connsiteY8" fmla="*/ 740929 h 12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6666" h="1278526">
                  <a:moveTo>
                    <a:pt x="0" y="0"/>
                  </a:moveTo>
                  <a:lnTo>
                    <a:pt x="773101" y="612199"/>
                  </a:lnTo>
                  <a:lnTo>
                    <a:pt x="776406" y="609472"/>
                  </a:lnTo>
                  <a:cubicBezTo>
                    <a:pt x="834782" y="570034"/>
                    <a:pt x="905155" y="547006"/>
                    <a:pt x="980906" y="547006"/>
                  </a:cubicBezTo>
                  <a:cubicBezTo>
                    <a:pt x="1182910" y="547006"/>
                    <a:pt x="1346666" y="710762"/>
                    <a:pt x="1346666" y="912766"/>
                  </a:cubicBezTo>
                  <a:cubicBezTo>
                    <a:pt x="1346666" y="1114770"/>
                    <a:pt x="1182910" y="1278526"/>
                    <a:pt x="980906" y="1278526"/>
                  </a:cubicBezTo>
                  <a:cubicBezTo>
                    <a:pt x="778902" y="1278526"/>
                    <a:pt x="615146" y="1114770"/>
                    <a:pt x="615146" y="912766"/>
                  </a:cubicBezTo>
                  <a:cubicBezTo>
                    <a:pt x="615146" y="862265"/>
                    <a:pt x="625381" y="814155"/>
                    <a:pt x="643889" y="770396"/>
                  </a:cubicBezTo>
                  <a:lnTo>
                    <a:pt x="659883" y="740929"/>
                  </a:lnTo>
                  <a:close/>
                </a:path>
              </a:pathLst>
            </a:cu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564"/>
              <a:endParaRPr lang="en-US" sz="1432">
                <a:solidFill>
                  <a:prstClr val="white"/>
                </a:solidFill>
                <a:latin typeface="Calibri" panose="020F0502020204030204"/>
              </a:endParaRPr>
            </a:p>
          </p:txBody>
        </p:sp>
        <p:sp>
          <p:nvSpPr>
            <p:cNvPr id="4" name="Block Arc 3"/>
            <p:cNvSpPr/>
            <p:nvPr/>
          </p:nvSpPr>
          <p:spPr>
            <a:xfrm>
              <a:off x="578223" y="2433918"/>
              <a:ext cx="3291840" cy="3291840"/>
            </a:xfrm>
            <a:prstGeom prst="blockArc">
              <a:avLst>
                <a:gd name="adj1" fmla="val 15261985"/>
                <a:gd name="adj2" fmla="val 0"/>
                <a:gd name="adj3" fmla="val 25000"/>
              </a:avLst>
            </a:prstGeom>
            <a:solidFill>
              <a:schemeClr val="tx1">
                <a:lumMod val="75000"/>
                <a:lumOff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564"/>
              <a:endParaRPr lang="en-US" sz="1432">
                <a:solidFill>
                  <a:prstClr val="black"/>
                </a:solidFill>
                <a:latin typeface="Calibri" panose="020F0502020204030204"/>
              </a:endParaRPr>
            </a:p>
          </p:txBody>
        </p:sp>
      </p:grpSp>
      <p:grpSp>
        <p:nvGrpSpPr>
          <p:cNvPr id="23" name="Group 22"/>
          <p:cNvGrpSpPr/>
          <p:nvPr/>
        </p:nvGrpSpPr>
        <p:grpSpPr>
          <a:xfrm>
            <a:off x="4786320" y="2637200"/>
            <a:ext cx="2619361" cy="2619361"/>
            <a:chOff x="4253752" y="2433918"/>
            <a:chExt cx="3291840" cy="3291840"/>
          </a:xfrm>
        </p:grpSpPr>
        <p:sp>
          <p:nvSpPr>
            <p:cNvPr id="8" name="Block Arc 7"/>
            <p:cNvSpPr/>
            <p:nvPr/>
          </p:nvSpPr>
          <p:spPr>
            <a:xfrm>
              <a:off x="4253752" y="2433918"/>
              <a:ext cx="3291840" cy="3291840"/>
            </a:xfrm>
            <a:prstGeom prst="blockArc">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564"/>
              <a:endParaRPr lang="en-US" sz="1432">
                <a:solidFill>
                  <a:prstClr val="black"/>
                </a:solidFill>
                <a:latin typeface="Calibri" panose="020F0502020204030204"/>
              </a:endParaRPr>
            </a:p>
          </p:txBody>
        </p:sp>
        <p:sp>
          <p:nvSpPr>
            <p:cNvPr id="10" name="Block Arc 9"/>
            <p:cNvSpPr/>
            <p:nvPr/>
          </p:nvSpPr>
          <p:spPr>
            <a:xfrm>
              <a:off x="4253752" y="2433918"/>
              <a:ext cx="3291840" cy="3291840"/>
            </a:xfrm>
            <a:prstGeom prst="blockArc">
              <a:avLst>
                <a:gd name="adj1" fmla="val 16364271"/>
                <a:gd name="adj2" fmla="val 0"/>
                <a:gd name="adj3" fmla="val 25000"/>
              </a:avLst>
            </a:prstGeom>
            <a:solidFill>
              <a:schemeClr val="tx1">
                <a:lumMod val="75000"/>
                <a:lumOff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564"/>
              <a:endParaRPr lang="en-US" sz="1432">
                <a:solidFill>
                  <a:prstClr val="black"/>
                </a:solidFill>
                <a:latin typeface="Calibri" panose="020F0502020204030204"/>
              </a:endParaRPr>
            </a:p>
          </p:txBody>
        </p:sp>
        <p:sp>
          <p:nvSpPr>
            <p:cNvPr id="20" name="Freeform 19"/>
            <p:cNvSpPr/>
            <p:nvPr/>
          </p:nvSpPr>
          <p:spPr>
            <a:xfrm rot="20499322">
              <a:off x="5376796" y="2741550"/>
              <a:ext cx="731716" cy="1729500"/>
            </a:xfrm>
            <a:custGeom>
              <a:avLst/>
              <a:gdLst>
                <a:gd name="connsiteX0" fmla="*/ 358277 w 731716"/>
                <a:gd name="connsiteY0" fmla="*/ 0 h 1729500"/>
                <a:gd name="connsiteX1" fmla="*/ 430706 w 731716"/>
                <a:gd name="connsiteY1" fmla="*/ 1010359 h 1729500"/>
                <a:gd name="connsiteX2" fmla="*/ 480974 w 731716"/>
                <a:gd name="connsiteY2" fmla="*/ 1016469 h 1729500"/>
                <a:gd name="connsiteX3" fmla="*/ 713030 w 731716"/>
                <a:gd name="connsiteY3" fmla="*/ 1478758 h 1729500"/>
                <a:gd name="connsiteX4" fmla="*/ 250742 w 731716"/>
                <a:gd name="connsiteY4" fmla="*/ 1710814 h 1729500"/>
                <a:gd name="connsiteX5" fmla="*/ 18686 w 731716"/>
                <a:gd name="connsiteY5" fmla="*/ 1248525 h 1729500"/>
                <a:gd name="connsiteX6" fmla="*/ 267207 w 731716"/>
                <a:gd name="connsiteY6" fmla="*/ 1011398 h 1729500"/>
                <a:gd name="connsiteX7" fmla="*/ 286014 w 731716"/>
                <a:gd name="connsiteY7" fmla="*/ 1008032 h 172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716" h="1729500">
                  <a:moveTo>
                    <a:pt x="358277" y="0"/>
                  </a:moveTo>
                  <a:lnTo>
                    <a:pt x="430706" y="1010359"/>
                  </a:lnTo>
                  <a:lnTo>
                    <a:pt x="480974" y="1016469"/>
                  </a:lnTo>
                  <a:cubicBezTo>
                    <a:pt x="672713" y="1080046"/>
                    <a:pt x="776607" y="1287020"/>
                    <a:pt x="713030" y="1478758"/>
                  </a:cubicBezTo>
                  <a:cubicBezTo>
                    <a:pt x="649453" y="1670496"/>
                    <a:pt x="442480" y="1774391"/>
                    <a:pt x="250742" y="1710814"/>
                  </a:cubicBezTo>
                  <a:cubicBezTo>
                    <a:pt x="59003" y="1647237"/>
                    <a:pt x="-44891" y="1440263"/>
                    <a:pt x="18686" y="1248525"/>
                  </a:cubicBezTo>
                  <a:cubicBezTo>
                    <a:pt x="58421" y="1128689"/>
                    <a:pt x="154171" y="1043166"/>
                    <a:pt x="267207" y="1011398"/>
                  </a:cubicBezTo>
                  <a:lnTo>
                    <a:pt x="286014" y="1008032"/>
                  </a:lnTo>
                  <a:close/>
                </a:path>
              </a:pathLst>
            </a:cu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564"/>
              <a:endParaRPr lang="en-US" sz="1432">
                <a:solidFill>
                  <a:prstClr val="white"/>
                </a:solidFill>
                <a:latin typeface="Calibri" panose="020F0502020204030204"/>
              </a:endParaRPr>
            </a:p>
          </p:txBody>
        </p:sp>
      </p:grpSp>
      <p:grpSp>
        <p:nvGrpSpPr>
          <p:cNvPr id="24" name="Group 23"/>
          <p:cNvGrpSpPr/>
          <p:nvPr/>
        </p:nvGrpSpPr>
        <p:grpSpPr>
          <a:xfrm>
            <a:off x="7794804" y="2637200"/>
            <a:ext cx="2619361" cy="2619361"/>
            <a:chOff x="7871011" y="2433918"/>
            <a:chExt cx="3291840" cy="3291840"/>
          </a:xfrm>
        </p:grpSpPr>
        <p:sp>
          <p:nvSpPr>
            <p:cNvPr id="15" name="Block Arc 14"/>
            <p:cNvSpPr/>
            <p:nvPr/>
          </p:nvSpPr>
          <p:spPr>
            <a:xfrm>
              <a:off x="7871011" y="2433918"/>
              <a:ext cx="3291840" cy="3291840"/>
            </a:xfrm>
            <a:prstGeom prst="blockArc">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564"/>
              <a:endParaRPr lang="en-US" sz="1432">
                <a:solidFill>
                  <a:prstClr val="black"/>
                </a:solidFill>
                <a:latin typeface="Calibri" panose="020F0502020204030204"/>
              </a:endParaRPr>
            </a:p>
          </p:txBody>
        </p:sp>
        <p:sp>
          <p:nvSpPr>
            <p:cNvPr id="21" name="Freeform 20"/>
            <p:cNvSpPr/>
            <p:nvPr/>
          </p:nvSpPr>
          <p:spPr>
            <a:xfrm>
              <a:off x="9151171" y="2932414"/>
              <a:ext cx="1079315" cy="1513184"/>
            </a:xfrm>
            <a:custGeom>
              <a:avLst/>
              <a:gdLst>
                <a:gd name="connsiteX0" fmla="*/ 1079315 w 1079315"/>
                <a:gd name="connsiteY0" fmla="*/ 0 h 1513184"/>
                <a:gd name="connsiteX1" fmla="*/ 610314 w 1079315"/>
                <a:gd name="connsiteY1" fmla="*/ 877178 h 1513184"/>
                <a:gd name="connsiteX2" fmla="*/ 624392 w 1079315"/>
                <a:gd name="connsiteY2" fmla="*/ 888793 h 1513184"/>
                <a:gd name="connsiteX3" fmla="*/ 731520 w 1079315"/>
                <a:gd name="connsiteY3" fmla="*/ 1147424 h 1513184"/>
                <a:gd name="connsiteX4" fmla="*/ 365760 w 1079315"/>
                <a:gd name="connsiteY4" fmla="*/ 1513184 h 1513184"/>
                <a:gd name="connsiteX5" fmla="*/ 0 w 1079315"/>
                <a:gd name="connsiteY5" fmla="*/ 1147424 h 1513184"/>
                <a:gd name="connsiteX6" fmla="*/ 365760 w 1079315"/>
                <a:gd name="connsiteY6" fmla="*/ 781664 h 1513184"/>
                <a:gd name="connsiteX7" fmla="*/ 439474 w 1079315"/>
                <a:gd name="connsiteY7" fmla="*/ 789095 h 1513184"/>
                <a:gd name="connsiteX8" fmla="*/ 498981 w 1079315"/>
                <a:gd name="connsiteY8" fmla="*/ 807567 h 151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315" h="1513184">
                  <a:moveTo>
                    <a:pt x="1079315" y="0"/>
                  </a:moveTo>
                  <a:lnTo>
                    <a:pt x="610314" y="877178"/>
                  </a:lnTo>
                  <a:lnTo>
                    <a:pt x="624392" y="888793"/>
                  </a:lnTo>
                  <a:cubicBezTo>
                    <a:pt x="690581" y="954982"/>
                    <a:pt x="731520" y="1046422"/>
                    <a:pt x="731520" y="1147424"/>
                  </a:cubicBezTo>
                  <a:cubicBezTo>
                    <a:pt x="731520" y="1349428"/>
                    <a:pt x="567764" y="1513184"/>
                    <a:pt x="365760" y="1513184"/>
                  </a:cubicBezTo>
                  <a:cubicBezTo>
                    <a:pt x="163756" y="1513184"/>
                    <a:pt x="0" y="1349428"/>
                    <a:pt x="0" y="1147424"/>
                  </a:cubicBezTo>
                  <a:cubicBezTo>
                    <a:pt x="0" y="945420"/>
                    <a:pt x="163756" y="781664"/>
                    <a:pt x="365760" y="781664"/>
                  </a:cubicBezTo>
                  <a:cubicBezTo>
                    <a:pt x="391011" y="781664"/>
                    <a:pt x="415663" y="784223"/>
                    <a:pt x="439474" y="789095"/>
                  </a:cubicBezTo>
                  <a:lnTo>
                    <a:pt x="498981" y="807567"/>
                  </a:lnTo>
                  <a:close/>
                </a:path>
              </a:pathLst>
            </a:cu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564"/>
              <a:endParaRPr lang="en-US" sz="1432">
                <a:solidFill>
                  <a:prstClr val="white"/>
                </a:solidFill>
                <a:latin typeface="Calibri" panose="020F0502020204030204"/>
              </a:endParaRPr>
            </a:p>
          </p:txBody>
        </p:sp>
        <p:sp>
          <p:nvSpPr>
            <p:cNvPr id="17" name="Block Arc 16"/>
            <p:cNvSpPr/>
            <p:nvPr/>
          </p:nvSpPr>
          <p:spPr>
            <a:xfrm>
              <a:off x="7871011" y="2433918"/>
              <a:ext cx="3291840" cy="3291840"/>
            </a:xfrm>
            <a:prstGeom prst="blockArc">
              <a:avLst>
                <a:gd name="adj1" fmla="val 19549773"/>
                <a:gd name="adj2" fmla="val 0"/>
                <a:gd name="adj3" fmla="val 25000"/>
              </a:avLst>
            </a:prstGeom>
            <a:solidFill>
              <a:schemeClr val="tx1">
                <a:lumMod val="75000"/>
                <a:lumOff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564"/>
              <a:endParaRPr lang="en-US" sz="1432">
                <a:solidFill>
                  <a:prstClr val="black"/>
                </a:solidFill>
                <a:latin typeface="Calibri" panose="020F0502020204030204"/>
              </a:endParaRPr>
            </a:p>
          </p:txBody>
        </p:sp>
      </p:grpSp>
      <p:sp>
        <p:nvSpPr>
          <p:cNvPr id="27" name="TextBox 26"/>
          <p:cNvSpPr txBox="1"/>
          <p:nvPr/>
        </p:nvSpPr>
        <p:spPr>
          <a:xfrm>
            <a:off x="1819566" y="4486164"/>
            <a:ext cx="2535901" cy="581954"/>
          </a:xfrm>
          <a:prstGeom prst="rect">
            <a:avLst/>
          </a:prstGeom>
          <a:noFill/>
        </p:spPr>
        <p:txBody>
          <a:bodyPr wrap="square" rtlCol="0">
            <a:spAutoFit/>
          </a:bodyPr>
          <a:lstStyle/>
          <a:p>
            <a:pPr algn="ctr" defTabSz="727564"/>
            <a:r>
              <a:rPr lang="en-US" sz="1591" dirty="0">
                <a:solidFill>
                  <a:prstClr val="black">
                    <a:lumMod val="65000"/>
                    <a:lumOff val="35000"/>
                  </a:prstClr>
                </a:solidFill>
                <a:latin typeface="Arial" panose="020B0604020202020204" pitchFamily="34" charset="0"/>
                <a:cs typeface="Arial" panose="020B0604020202020204" pitchFamily="34" charset="0"/>
              </a:rPr>
              <a:t>This is a sample text. Enter your text here</a:t>
            </a:r>
          </a:p>
        </p:txBody>
      </p:sp>
      <p:sp>
        <p:nvSpPr>
          <p:cNvPr id="28" name="TextBox 27"/>
          <p:cNvSpPr txBox="1"/>
          <p:nvPr/>
        </p:nvSpPr>
        <p:spPr>
          <a:xfrm>
            <a:off x="4828050" y="4486164"/>
            <a:ext cx="2535901" cy="581954"/>
          </a:xfrm>
          <a:prstGeom prst="rect">
            <a:avLst/>
          </a:prstGeom>
          <a:noFill/>
        </p:spPr>
        <p:txBody>
          <a:bodyPr wrap="square" rtlCol="0">
            <a:spAutoFit/>
          </a:bodyPr>
          <a:lstStyle/>
          <a:p>
            <a:pPr algn="ctr" defTabSz="727564"/>
            <a:r>
              <a:rPr lang="en-US" sz="1591" dirty="0">
                <a:solidFill>
                  <a:prstClr val="black">
                    <a:lumMod val="65000"/>
                    <a:lumOff val="35000"/>
                  </a:prstClr>
                </a:solidFill>
                <a:latin typeface="Arial" panose="020B0604020202020204" pitchFamily="34" charset="0"/>
                <a:cs typeface="Arial" panose="020B0604020202020204" pitchFamily="34" charset="0"/>
              </a:rPr>
              <a:t>This is a sample text. Enter your text here</a:t>
            </a:r>
          </a:p>
        </p:txBody>
      </p:sp>
      <p:sp>
        <p:nvSpPr>
          <p:cNvPr id="29" name="TextBox 28"/>
          <p:cNvSpPr txBox="1"/>
          <p:nvPr/>
        </p:nvSpPr>
        <p:spPr>
          <a:xfrm>
            <a:off x="7836534" y="4486164"/>
            <a:ext cx="2535901" cy="581954"/>
          </a:xfrm>
          <a:prstGeom prst="rect">
            <a:avLst/>
          </a:prstGeom>
          <a:noFill/>
        </p:spPr>
        <p:txBody>
          <a:bodyPr wrap="square" rtlCol="0">
            <a:spAutoFit/>
          </a:bodyPr>
          <a:lstStyle/>
          <a:p>
            <a:pPr algn="ctr" defTabSz="727564"/>
            <a:r>
              <a:rPr lang="en-US" sz="1591" dirty="0">
                <a:solidFill>
                  <a:prstClr val="black">
                    <a:lumMod val="65000"/>
                    <a:lumOff val="35000"/>
                  </a:prstClr>
                </a:solidFill>
                <a:latin typeface="Arial" panose="020B0604020202020204" pitchFamily="34" charset="0"/>
                <a:cs typeface="Arial" panose="020B0604020202020204" pitchFamily="34" charset="0"/>
              </a:rPr>
              <a:t>This is a sample text. Enter your text here</a:t>
            </a:r>
          </a:p>
        </p:txBody>
      </p:sp>
      <p:sp>
        <p:nvSpPr>
          <p:cNvPr id="30" name="TextBox 29"/>
          <p:cNvSpPr txBox="1"/>
          <p:nvPr/>
        </p:nvSpPr>
        <p:spPr>
          <a:xfrm>
            <a:off x="2053181" y="1674222"/>
            <a:ext cx="2068668" cy="680186"/>
          </a:xfrm>
          <a:prstGeom prst="rect">
            <a:avLst/>
          </a:prstGeom>
          <a:noFill/>
        </p:spPr>
        <p:txBody>
          <a:bodyPr wrap="square" rtlCol="0">
            <a:spAutoFit/>
          </a:bodyPr>
          <a:lstStyle/>
          <a:p>
            <a:pPr algn="ctr" defTabSz="727564"/>
            <a:r>
              <a:rPr lang="en-US" sz="1910" dirty="0">
                <a:solidFill>
                  <a:srgbClr val="DF3621"/>
                </a:solidFill>
                <a:latin typeface="Arial" panose="020B0604020202020204" pitchFamily="34" charset="0"/>
                <a:cs typeface="Arial" panose="020B0604020202020204" pitchFamily="34" charset="0"/>
              </a:rPr>
              <a:t>Section Title Goes Here</a:t>
            </a:r>
          </a:p>
        </p:txBody>
      </p:sp>
      <p:sp>
        <p:nvSpPr>
          <p:cNvPr id="31" name="TextBox 30"/>
          <p:cNvSpPr txBox="1"/>
          <p:nvPr/>
        </p:nvSpPr>
        <p:spPr>
          <a:xfrm>
            <a:off x="4996573" y="1674222"/>
            <a:ext cx="2068668" cy="680186"/>
          </a:xfrm>
          <a:prstGeom prst="rect">
            <a:avLst/>
          </a:prstGeom>
          <a:noFill/>
        </p:spPr>
        <p:txBody>
          <a:bodyPr wrap="square" rtlCol="0">
            <a:spAutoFit/>
          </a:bodyPr>
          <a:lstStyle/>
          <a:p>
            <a:pPr algn="ctr" defTabSz="727564"/>
            <a:r>
              <a:rPr lang="en-US" sz="1910" dirty="0">
                <a:solidFill>
                  <a:srgbClr val="00B09B"/>
                </a:solidFill>
                <a:latin typeface="Arial" panose="020B0604020202020204" pitchFamily="34" charset="0"/>
                <a:cs typeface="Arial" panose="020B0604020202020204" pitchFamily="34" charset="0"/>
              </a:rPr>
              <a:t>Section Title Goes Here</a:t>
            </a:r>
          </a:p>
        </p:txBody>
      </p:sp>
      <p:sp>
        <p:nvSpPr>
          <p:cNvPr id="32" name="TextBox 31"/>
          <p:cNvSpPr txBox="1"/>
          <p:nvPr/>
        </p:nvSpPr>
        <p:spPr>
          <a:xfrm>
            <a:off x="7939966" y="1674222"/>
            <a:ext cx="2068668" cy="680186"/>
          </a:xfrm>
          <a:prstGeom prst="rect">
            <a:avLst/>
          </a:prstGeom>
          <a:noFill/>
        </p:spPr>
        <p:txBody>
          <a:bodyPr wrap="square" rtlCol="0">
            <a:spAutoFit/>
          </a:bodyPr>
          <a:lstStyle/>
          <a:p>
            <a:pPr algn="ctr" defTabSz="727564"/>
            <a:r>
              <a:rPr lang="en-US" sz="1910" dirty="0">
                <a:solidFill>
                  <a:srgbClr val="0178BC"/>
                </a:solidFill>
                <a:latin typeface="Arial" panose="020B0604020202020204" pitchFamily="34" charset="0"/>
                <a:cs typeface="Arial" panose="020B0604020202020204" pitchFamily="34" charset="0"/>
              </a:rPr>
              <a:t>Section Title Goes Here</a:t>
            </a:r>
          </a:p>
        </p:txBody>
      </p:sp>
      <p:grpSp>
        <p:nvGrpSpPr>
          <p:cNvPr id="213" name="Group 212"/>
          <p:cNvGrpSpPr/>
          <p:nvPr/>
        </p:nvGrpSpPr>
        <p:grpSpPr>
          <a:xfrm>
            <a:off x="1245331" y="5820648"/>
            <a:ext cx="9701338" cy="336852"/>
            <a:chOff x="0" y="6434667"/>
            <a:chExt cx="12192000" cy="423333"/>
          </a:xfrm>
        </p:grpSpPr>
        <p:sp>
          <p:nvSpPr>
            <p:cNvPr id="214" name="Rectangle 213"/>
            <p:cNvSpPr/>
            <p:nvPr/>
          </p:nvSpPr>
          <p:spPr>
            <a:xfrm>
              <a:off x="0" y="6434667"/>
              <a:ext cx="12192000" cy="423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7564"/>
              <a:endParaRPr lang="en-US" sz="1432">
                <a:solidFill>
                  <a:prstClr val="white"/>
                </a:solidFill>
                <a:latin typeface="Calibri" panose="020F0502020204030204"/>
              </a:endParaRPr>
            </a:p>
          </p:txBody>
        </p:sp>
        <p:sp>
          <p:nvSpPr>
            <p:cNvPr id="215" name="TextBox 214"/>
            <p:cNvSpPr txBox="1"/>
            <p:nvPr/>
          </p:nvSpPr>
          <p:spPr>
            <a:xfrm>
              <a:off x="80188" y="6461667"/>
              <a:ext cx="2995629" cy="392998"/>
            </a:xfrm>
            <a:prstGeom prst="rect">
              <a:avLst/>
            </a:prstGeom>
            <a:noFill/>
          </p:spPr>
          <p:txBody>
            <a:bodyPr wrap="square" rtlCol="0">
              <a:spAutoFit/>
            </a:bodyPr>
            <a:lstStyle/>
            <a:p>
              <a:pPr defTabSz="727564"/>
              <a:r>
                <a:rPr lang="en-US" sz="1432" dirty="0">
                  <a:solidFill>
                    <a:prstClr val="white"/>
                  </a:solidFill>
                  <a:latin typeface="Arial Narrow" panose="020B0606020202030204" pitchFamily="34" charset="0"/>
                </a:rPr>
                <a:t>INSERT </a:t>
              </a:r>
              <a:r>
                <a:rPr lang="en-US" sz="1432" b="1" dirty="0">
                  <a:solidFill>
                    <a:prstClr val="white"/>
                  </a:solidFill>
                  <a:latin typeface="Arial Narrow" panose="020B0606020202030204" pitchFamily="34" charset="0"/>
                </a:rPr>
                <a:t>LOGO HERE</a:t>
              </a:r>
            </a:p>
          </p:txBody>
        </p:sp>
        <p:pic>
          <p:nvPicPr>
            <p:cNvPr id="216" name="Picture 2" descr="E:\cloud\drive\websites\slidemodel\logo\sebastian\slidemodel-logo-tran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36250" y="6498991"/>
              <a:ext cx="1386402" cy="2624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84206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7" name="Group 276"/>
          <p:cNvGrpSpPr/>
          <p:nvPr/>
        </p:nvGrpSpPr>
        <p:grpSpPr>
          <a:xfrm>
            <a:off x="1245331" y="5820648"/>
            <a:ext cx="9701338" cy="336852"/>
            <a:chOff x="0" y="6434667"/>
            <a:chExt cx="12192000" cy="423333"/>
          </a:xfrm>
        </p:grpSpPr>
        <p:sp>
          <p:nvSpPr>
            <p:cNvPr id="278" name="Rectangle 277"/>
            <p:cNvSpPr/>
            <p:nvPr/>
          </p:nvSpPr>
          <p:spPr>
            <a:xfrm>
              <a:off x="0" y="6434667"/>
              <a:ext cx="12192000" cy="423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279" name="TextBox 278"/>
            <p:cNvSpPr txBox="1"/>
            <p:nvPr/>
          </p:nvSpPr>
          <p:spPr>
            <a:xfrm>
              <a:off x="80188" y="6461667"/>
              <a:ext cx="2995629" cy="392998"/>
            </a:xfrm>
            <a:prstGeom prst="rect">
              <a:avLst/>
            </a:prstGeom>
            <a:noFill/>
          </p:spPr>
          <p:txBody>
            <a:bodyPr wrap="square" rtlCol="0">
              <a:spAutoFit/>
            </a:bodyPr>
            <a:lstStyle/>
            <a:p>
              <a:r>
                <a:rPr lang="en-US" sz="1432" dirty="0">
                  <a:solidFill>
                    <a:schemeClr val="bg1"/>
                  </a:solidFill>
                  <a:latin typeface="Arial Narrow" panose="020B0606020202030204" pitchFamily="34" charset="0"/>
                </a:rPr>
                <a:t>INSERT </a:t>
              </a:r>
              <a:r>
                <a:rPr lang="en-US" sz="1432" b="1" dirty="0">
                  <a:solidFill>
                    <a:schemeClr val="bg1"/>
                  </a:solidFill>
                  <a:latin typeface="Arial Narrow" panose="020B0606020202030204" pitchFamily="34" charset="0"/>
                </a:rPr>
                <a:t>LOGO HERE</a:t>
              </a:r>
            </a:p>
          </p:txBody>
        </p:sp>
        <p:pic>
          <p:nvPicPr>
            <p:cNvPr id="280" name="Picture 2" descr="E:\cloud\drive\websites\slidemodel\logo\sebastian\slidemodel-logo-tran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36250" y="6498991"/>
              <a:ext cx="1386402" cy="2624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8" name="Group 28"/>
          <p:cNvGrpSpPr>
            <a:grpSpLocks noChangeAspect="1"/>
          </p:cNvGrpSpPr>
          <p:nvPr/>
        </p:nvGrpSpPr>
        <p:grpSpPr bwMode="auto">
          <a:xfrm>
            <a:off x="1828181" y="1304165"/>
            <a:ext cx="8535638" cy="4249670"/>
            <a:chOff x="-2508" y="-1001"/>
            <a:chExt cx="12698" cy="6322"/>
          </a:xfrm>
          <a:solidFill>
            <a:schemeClr val="bg1">
              <a:lumMod val="65000"/>
              <a:alpha val="16000"/>
            </a:schemeClr>
          </a:solidFill>
        </p:grpSpPr>
        <p:sp>
          <p:nvSpPr>
            <p:cNvPr id="99" name="Freeform 29"/>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0" name="Freeform 30"/>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1" name="Freeform 31"/>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2" name="Freeform 32"/>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3" name="Freeform 33"/>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4" name="Freeform 34"/>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5" name="Freeform 35"/>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6" name="Freeform 36"/>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7" name="Freeform 37"/>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8" name="Freeform 38"/>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9" name="Freeform 39"/>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0" name="Freeform 40"/>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1" name="Freeform 41"/>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2" name="Freeform 42"/>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3" name="Freeform 43"/>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4" name="Freeform 44"/>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5" name="Freeform 45"/>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6" name="Freeform 46"/>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7" name="Freeform 47"/>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8" name="Freeform 48"/>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9" name="Freeform 49"/>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0" name="Freeform 50"/>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1" name="Freeform 51"/>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2" name="Freeform 52"/>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3" name="Freeform 53"/>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4" name="Freeform 54"/>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5" name="Freeform 55"/>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6" name="Freeform 56"/>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7" name="Freeform 57"/>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8" name="Freeform 58"/>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9" name="Freeform 59"/>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0" name="Freeform 60"/>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1" name="Freeform 61"/>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2" name="Freeform 62"/>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3" name="Freeform 63"/>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4" name="Freeform 64"/>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5" name="Freeform 65"/>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6" name="Freeform 66"/>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7" name="Freeform 67"/>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8" name="Freeform 68"/>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9" name="Freeform 69"/>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0" name="Freeform 70"/>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1" name="Freeform 71"/>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2" name="Freeform 72"/>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3" name="Freeform 73"/>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4" name="Freeform 74"/>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5" name="Freeform 75"/>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6" name="Freeform 76"/>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7" name="Freeform 77"/>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8" name="Freeform 78"/>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9" name="Freeform 79"/>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0" name="Freeform 80"/>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1" name="Freeform 81"/>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2" name="Freeform 82"/>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3" name="Freeform 83"/>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4" name="Freeform 84"/>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5" name="Freeform 85"/>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6" name="Freeform 86"/>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7" name="Freeform 87"/>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8" name="Freeform 88"/>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9" name="Freeform 89"/>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0" name="Freeform 90"/>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1" name="Freeform 91"/>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2" name="Freeform 92"/>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3" name="Freeform 93"/>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4" name="Freeform 94"/>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5" name="Freeform 95"/>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6" name="Freeform 96"/>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7" name="Freeform 97"/>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8" name="Freeform 98"/>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9" name="Freeform 99"/>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0" name="Freeform 100"/>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1" name="Freeform 101"/>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2" name="Freeform 102"/>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3" name="Freeform 103"/>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4" name="Freeform 104"/>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5" name="Freeform 105"/>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6" name="Freeform 106"/>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7" name="Freeform 107"/>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8" name="Freeform 108"/>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9" name="Freeform 109"/>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0" name="Freeform 110"/>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1" name="Freeform 111"/>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2" name="Freeform 112"/>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3" name="Freeform 113"/>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4" name="Freeform 114"/>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5" name="Freeform 115"/>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6" name="Freeform 116"/>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7" name="Freeform 117"/>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8" name="Freeform 118"/>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9" name="Freeform 119"/>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0" name="Freeform 120"/>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1" name="Freeform 121"/>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2" name="Freeform 122"/>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3" name="Freeform 123"/>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4" name="Freeform 124"/>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5" name="Freeform 125"/>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6" name="Freeform 126"/>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7" name="Freeform 127"/>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8" name="Freeform 128"/>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9" name="Freeform 129"/>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0" name="Freeform 130"/>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1" name="Freeform 131"/>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2" name="Freeform 132"/>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3" name="Freeform 133"/>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4" name="Freeform 134"/>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5" name="Freeform 135"/>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6" name="Freeform 136"/>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7" name="Freeform 137"/>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8" name="Freeform 138"/>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9" name="Freeform 139"/>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0" name="Freeform 140"/>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1" name="Freeform 141"/>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2" name="Freeform 142"/>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3" name="Freeform 143"/>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4" name="Freeform 144"/>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5" name="Freeform 145"/>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6" name="Freeform 146"/>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7" name="Freeform 147"/>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8" name="Freeform 148"/>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9" name="Freeform 149"/>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0" name="Freeform 150"/>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1" name="Freeform 151"/>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2" name="Freeform 152"/>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3" name="Freeform 153"/>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4" name="Freeform 154"/>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5" name="Freeform 155"/>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6" name="Freeform 156"/>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7" name="Freeform 157"/>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8" name="Freeform 158"/>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9" name="Freeform 159"/>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0" name="Freeform 160"/>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1" name="Freeform 161"/>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2" name="Freeform 162"/>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3" name="Freeform 163"/>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4" name="Freeform 164"/>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5" name="Freeform 165"/>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6" name="Freeform 166"/>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7" name="Freeform 167"/>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8" name="Freeform 168"/>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9" name="Freeform 169"/>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40" name="Freeform 170"/>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41" name="Freeform 171"/>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42" name="Freeform 172"/>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43" name="Freeform 173"/>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44" name="Freeform 174"/>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45" name="Freeform 175"/>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46" name="Freeform 176"/>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47" name="Freeform 177"/>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48" name="Freeform 178"/>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49" name="Freeform 179"/>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50" name="Freeform 180"/>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51" name="Freeform 181"/>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52" name="Freeform 182"/>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53" name="Freeform 183"/>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54" name="Freeform 184"/>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55" name="Freeform 185"/>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56" name="Freeform 186"/>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57" name="Freeform 187"/>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58" name="Freeform 188"/>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59" name="Freeform 189"/>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60" name="Freeform 190"/>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61" name="Freeform 191"/>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62" name="Freeform 192"/>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63" name="Freeform 193"/>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64" name="Freeform 194"/>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65" name="Freeform 195"/>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66" name="Freeform 196"/>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67" name="Freeform 197"/>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68" name="Freeform 198"/>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69" name="Freeform 199"/>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70" name="Freeform 200"/>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71" name="Freeform 201"/>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72" name="Freeform 202"/>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73" name="Freeform 203"/>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74" name="Freeform 204"/>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75" name="Freeform 205"/>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76" name="Freeform 206"/>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grpSp>
      <p:sp>
        <p:nvSpPr>
          <p:cNvPr id="48" name="Freeform 47"/>
          <p:cNvSpPr/>
          <p:nvPr/>
        </p:nvSpPr>
        <p:spPr>
          <a:xfrm>
            <a:off x="4520820" y="3595067"/>
            <a:ext cx="5146503" cy="702144"/>
          </a:xfrm>
          <a:custGeom>
            <a:avLst/>
            <a:gdLst>
              <a:gd name="connsiteX0" fmla="*/ 6628187 w 7623269"/>
              <a:gd name="connsiteY0" fmla="*/ 0 h 1078344"/>
              <a:gd name="connsiteX1" fmla="*/ 7125728 w 7623269"/>
              <a:gd name="connsiteY1" fmla="*/ 0 h 1078344"/>
              <a:gd name="connsiteX2" fmla="*/ 7623269 w 7623269"/>
              <a:gd name="connsiteY2" fmla="*/ 539172 h 1078344"/>
              <a:gd name="connsiteX3" fmla="*/ 7125728 w 7623269"/>
              <a:gd name="connsiteY3" fmla="*/ 1078344 h 1078344"/>
              <a:gd name="connsiteX4" fmla="*/ 6628187 w 7623269"/>
              <a:gd name="connsiteY4" fmla="*/ 1078343 h 1078344"/>
              <a:gd name="connsiteX5" fmla="*/ 6628187 w 7623269"/>
              <a:gd name="connsiteY5" fmla="*/ 1078344 h 1078344"/>
              <a:gd name="connsiteX6" fmla="*/ 0 w 7623269"/>
              <a:gd name="connsiteY6" fmla="*/ 1078344 h 1078344"/>
              <a:gd name="connsiteX7" fmla="*/ 0 w 7623269"/>
              <a:gd name="connsiteY7" fmla="*/ 1 h 1078344"/>
              <a:gd name="connsiteX8" fmla="*/ 6628187 w 7623269"/>
              <a:gd name="connsiteY8" fmla="*/ 1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3269" h="1078344">
                <a:moveTo>
                  <a:pt x="6628187" y="0"/>
                </a:moveTo>
                <a:lnTo>
                  <a:pt x="7125728" y="0"/>
                </a:lnTo>
                <a:cubicBezTo>
                  <a:pt x="7400512" y="0"/>
                  <a:pt x="7623269" y="241396"/>
                  <a:pt x="7623269" y="539172"/>
                </a:cubicBezTo>
                <a:cubicBezTo>
                  <a:pt x="7623269" y="836948"/>
                  <a:pt x="7400512" y="1078344"/>
                  <a:pt x="7125728" y="1078344"/>
                </a:cubicBezTo>
                <a:lnTo>
                  <a:pt x="6628187" y="1078343"/>
                </a:lnTo>
                <a:lnTo>
                  <a:pt x="6628187" y="1078344"/>
                </a:lnTo>
                <a:lnTo>
                  <a:pt x="0" y="1078344"/>
                </a:lnTo>
                <a:lnTo>
                  <a:pt x="0" y="1"/>
                </a:lnTo>
                <a:lnTo>
                  <a:pt x="6628187" y="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49" name="Freeform 48"/>
          <p:cNvSpPr/>
          <p:nvPr/>
        </p:nvSpPr>
        <p:spPr>
          <a:xfrm>
            <a:off x="4520819" y="4297210"/>
            <a:ext cx="5922686" cy="702144"/>
          </a:xfrm>
          <a:custGeom>
            <a:avLst/>
            <a:gdLst>
              <a:gd name="connsiteX0" fmla="*/ 0 w 8772992"/>
              <a:gd name="connsiteY0" fmla="*/ 0 h 1078344"/>
              <a:gd name="connsiteX1" fmla="*/ 7777910 w 8772992"/>
              <a:gd name="connsiteY1" fmla="*/ 0 h 1078344"/>
              <a:gd name="connsiteX2" fmla="*/ 7798081 w 8772992"/>
              <a:gd name="connsiteY2" fmla="*/ 0 h 1078344"/>
              <a:gd name="connsiteX3" fmla="*/ 8275451 w 8772992"/>
              <a:gd name="connsiteY3" fmla="*/ 0 h 1078344"/>
              <a:gd name="connsiteX4" fmla="*/ 8772992 w 8772992"/>
              <a:gd name="connsiteY4" fmla="*/ 539172 h 1078344"/>
              <a:gd name="connsiteX5" fmla="*/ 8275451 w 8772992"/>
              <a:gd name="connsiteY5" fmla="*/ 1078344 h 1078344"/>
              <a:gd name="connsiteX6" fmla="*/ 7777910 w 8772992"/>
              <a:gd name="connsiteY6" fmla="*/ 1078343 h 1078344"/>
              <a:gd name="connsiteX7" fmla="*/ 0 w 8772992"/>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2992" h="1078344">
                <a:moveTo>
                  <a:pt x="0" y="0"/>
                </a:moveTo>
                <a:lnTo>
                  <a:pt x="7777910" y="0"/>
                </a:lnTo>
                <a:lnTo>
                  <a:pt x="7798081" y="0"/>
                </a:lnTo>
                <a:lnTo>
                  <a:pt x="8275451" y="0"/>
                </a:lnTo>
                <a:cubicBezTo>
                  <a:pt x="8550235" y="0"/>
                  <a:pt x="8772992" y="241396"/>
                  <a:pt x="8772992" y="539172"/>
                </a:cubicBezTo>
                <a:cubicBezTo>
                  <a:pt x="8772992" y="836948"/>
                  <a:pt x="8550235" y="1078344"/>
                  <a:pt x="8275451" y="1078344"/>
                </a:cubicBezTo>
                <a:lnTo>
                  <a:pt x="7777910" y="1078343"/>
                </a:lnTo>
                <a:lnTo>
                  <a:pt x="0" y="107834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50" name="Freeform 49"/>
          <p:cNvSpPr/>
          <p:nvPr/>
        </p:nvSpPr>
        <p:spPr>
          <a:xfrm>
            <a:off x="4520820" y="2892926"/>
            <a:ext cx="4497416" cy="704664"/>
          </a:xfrm>
          <a:custGeom>
            <a:avLst/>
            <a:gdLst>
              <a:gd name="connsiteX0" fmla="*/ 0 w 6661808"/>
              <a:gd name="connsiteY0" fmla="*/ 0 h 1082215"/>
              <a:gd name="connsiteX1" fmla="*/ 5666726 w 6661808"/>
              <a:gd name="connsiteY1" fmla="*/ 0 h 1082215"/>
              <a:gd name="connsiteX2" fmla="*/ 5666726 w 6661808"/>
              <a:gd name="connsiteY2" fmla="*/ 3871 h 1082215"/>
              <a:gd name="connsiteX3" fmla="*/ 6164267 w 6661808"/>
              <a:gd name="connsiteY3" fmla="*/ 3871 h 1082215"/>
              <a:gd name="connsiteX4" fmla="*/ 6661808 w 6661808"/>
              <a:gd name="connsiteY4" fmla="*/ 543043 h 1082215"/>
              <a:gd name="connsiteX5" fmla="*/ 6164267 w 6661808"/>
              <a:gd name="connsiteY5" fmla="*/ 1082215 h 1082215"/>
              <a:gd name="connsiteX6" fmla="*/ 5666726 w 6661808"/>
              <a:gd name="connsiteY6" fmla="*/ 1082214 h 1082215"/>
              <a:gd name="connsiteX7" fmla="*/ 5666726 w 6661808"/>
              <a:gd name="connsiteY7" fmla="*/ 1078343 h 1082215"/>
              <a:gd name="connsiteX8" fmla="*/ 0 w 6661808"/>
              <a:gd name="connsiteY8" fmla="*/ 1078343 h 108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61808" h="1082215">
                <a:moveTo>
                  <a:pt x="0" y="0"/>
                </a:moveTo>
                <a:lnTo>
                  <a:pt x="5666726" y="0"/>
                </a:lnTo>
                <a:lnTo>
                  <a:pt x="5666726" y="3871"/>
                </a:lnTo>
                <a:lnTo>
                  <a:pt x="6164267" y="3871"/>
                </a:lnTo>
                <a:cubicBezTo>
                  <a:pt x="6439051" y="3871"/>
                  <a:pt x="6661808" y="245267"/>
                  <a:pt x="6661808" y="543043"/>
                </a:cubicBezTo>
                <a:cubicBezTo>
                  <a:pt x="6661808" y="840819"/>
                  <a:pt x="6439051" y="1082215"/>
                  <a:pt x="6164267" y="1082215"/>
                </a:cubicBezTo>
                <a:lnTo>
                  <a:pt x="5666726" y="1082214"/>
                </a:lnTo>
                <a:lnTo>
                  <a:pt x="5666726" y="1078343"/>
                </a:lnTo>
                <a:lnTo>
                  <a:pt x="0" y="10783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51" name="Freeform 50"/>
          <p:cNvSpPr/>
          <p:nvPr/>
        </p:nvSpPr>
        <p:spPr>
          <a:xfrm>
            <a:off x="4520819" y="2190781"/>
            <a:ext cx="5291755" cy="702144"/>
          </a:xfrm>
          <a:custGeom>
            <a:avLst/>
            <a:gdLst>
              <a:gd name="connsiteX0" fmla="*/ 0 w 7838423"/>
              <a:gd name="connsiteY0" fmla="*/ 0 h 1078344"/>
              <a:gd name="connsiteX1" fmla="*/ 6843341 w 7838423"/>
              <a:gd name="connsiteY1" fmla="*/ 0 h 1078344"/>
              <a:gd name="connsiteX2" fmla="*/ 7112282 w 7838423"/>
              <a:gd name="connsiteY2" fmla="*/ 0 h 1078344"/>
              <a:gd name="connsiteX3" fmla="*/ 7340882 w 7838423"/>
              <a:gd name="connsiteY3" fmla="*/ 0 h 1078344"/>
              <a:gd name="connsiteX4" fmla="*/ 7838423 w 7838423"/>
              <a:gd name="connsiteY4" fmla="*/ 539172 h 1078344"/>
              <a:gd name="connsiteX5" fmla="*/ 7340882 w 7838423"/>
              <a:gd name="connsiteY5" fmla="*/ 1078344 h 1078344"/>
              <a:gd name="connsiteX6" fmla="*/ 6843341 w 7838423"/>
              <a:gd name="connsiteY6" fmla="*/ 1078343 h 1078344"/>
              <a:gd name="connsiteX7" fmla="*/ 0 w 7838423"/>
              <a:gd name="connsiteY7" fmla="*/ 1078343 h 107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8423" h="1078344">
                <a:moveTo>
                  <a:pt x="0" y="0"/>
                </a:moveTo>
                <a:lnTo>
                  <a:pt x="6843341" y="0"/>
                </a:lnTo>
                <a:lnTo>
                  <a:pt x="7112282" y="0"/>
                </a:lnTo>
                <a:lnTo>
                  <a:pt x="7340882" y="0"/>
                </a:lnTo>
                <a:cubicBezTo>
                  <a:pt x="7615666" y="0"/>
                  <a:pt x="7838423" y="241396"/>
                  <a:pt x="7838423" y="539172"/>
                </a:cubicBezTo>
                <a:cubicBezTo>
                  <a:pt x="7838423" y="836948"/>
                  <a:pt x="7615666" y="1078344"/>
                  <a:pt x="7340882" y="1078344"/>
                </a:cubicBezTo>
                <a:lnTo>
                  <a:pt x="6843341" y="1078343"/>
                </a:lnTo>
                <a:lnTo>
                  <a:pt x="0" y="10783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52" name="Oval 51"/>
          <p:cNvSpPr/>
          <p:nvPr/>
        </p:nvSpPr>
        <p:spPr>
          <a:xfrm>
            <a:off x="9152590" y="2273926"/>
            <a:ext cx="555584" cy="535855"/>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53" name="Oval 52"/>
          <p:cNvSpPr/>
          <p:nvPr/>
        </p:nvSpPr>
        <p:spPr>
          <a:xfrm>
            <a:off x="8336917" y="2976069"/>
            <a:ext cx="555584" cy="535855"/>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54" name="Oval 53"/>
          <p:cNvSpPr/>
          <p:nvPr/>
        </p:nvSpPr>
        <p:spPr>
          <a:xfrm>
            <a:off x="8995537" y="3678212"/>
            <a:ext cx="555584" cy="535855"/>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55" name="Oval 54"/>
          <p:cNvSpPr/>
          <p:nvPr/>
        </p:nvSpPr>
        <p:spPr>
          <a:xfrm>
            <a:off x="9785337" y="4380355"/>
            <a:ext cx="555584" cy="535855"/>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grpSp>
        <p:nvGrpSpPr>
          <p:cNvPr id="38" name="Group 37"/>
          <p:cNvGrpSpPr/>
          <p:nvPr/>
        </p:nvGrpSpPr>
        <p:grpSpPr>
          <a:xfrm>
            <a:off x="2401004" y="1428100"/>
            <a:ext cx="2569206" cy="4045882"/>
            <a:chOff x="1820863" y="876300"/>
            <a:chExt cx="3744913" cy="5559425"/>
          </a:xfrm>
          <a:effectLst>
            <a:reflection blurRad="6350" stA="52000" endA="300" endPos="35000" dir="5400000" sy="-100000" algn="bl" rotWithShape="0"/>
          </a:effectLst>
          <a:scene3d>
            <a:camera prst="perspectiveRight">
              <a:rot lat="0" lon="19799998" rev="0"/>
            </a:camera>
            <a:lightRig rig="threePt" dir="t"/>
          </a:scene3d>
        </p:grpSpPr>
        <p:grpSp>
          <p:nvGrpSpPr>
            <p:cNvPr id="3" name="Group 4"/>
            <p:cNvGrpSpPr>
              <a:grpSpLocks noChangeAspect="1"/>
            </p:cNvGrpSpPr>
            <p:nvPr/>
          </p:nvGrpSpPr>
          <p:grpSpPr bwMode="auto">
            <a:xfrm>
              <a:off x="1820863" y="876300"/>
              <a:ext cx="3744913" cy="5559425"/>
              <a:chOff x="1147" y="552"/>
              <a:chExt cx="2359" cy="3502"/>
            </a:xfrm>
          </p:grpSpPr>
          <p:sp>
            <p:nvSpPr>
              <p:cNvPr id="5" name="Freeform 5"/>
              <p:cNvSpPr>
                <a:spLocks/>
              </p:cNvSpPr>
              <p:nvPr/>
            </p:nvSpPr>
            <p:spPr bwMode="auto">
              <a:xfrm>
                <a:off x="1147" y="552"/>
                <a:ext cx="2359" cy="3502"/>
              </a:xfrm>
              <a:custGeom>
                <a:avLst/>
                <a:gdLst>
                  <a:gd name="T0" fmla="*/ 112 w 1528"/>
                  <a:gd name="T1" fmla="*/ 0 h 2269"/>
                  <a:gd name="T2" fmla="*/ 1416 w 1528"/>
                  <a:gd name="T3" fmla="*/ 0 h 2269"/>
                  <a:gd name="T4" fmla="*/ 1528 w 1528"/>
                  <a:gd name="T5" fmla="*/ 112 h 2269"/>
                  <a:gd name="T6" fmla="*/ 1528 w 1528"/>
                  <a:gd name="T7" fmla="*/ 2157 h 2269"/>
                  <a:gd name="T8" fmla="*/ 1416 w 1528"/>
                  <a:gd name="T9" fmla="*/ 2269 h 2269"/>
                  <a:gd name="T10" fmla="*/ 112 w 1528"/>
                  <a:gd name="T11" fmla="*/ 2269 h 2269"/>
                  <a:gd name="T12" fmla="*/ 0 w 1528"/>
                  <a:gd name="T13" fmla="*/ 2157 h 2269"/>
                  <a:gd name="T14" fmla="*/ 0 w 1528"/>
                  <a:gd name="T15" fmla="*/ 112 h 2269"/>
                  <a:gd name="T16" fmla="*/ 112 w 1528"/>
                  <a:gd name="T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8" h="2269">
                    <a:moveTo>
                      <a:pt x="112" y="0"/>
                    </a:moveTo>
                    <a:cubicBezTo>
                      <a:pt x="1416" y="0"/>
                      <a:pt x="1416" y="0"/>
                      <a:pt x="1416" y="0"/>
                    </a:cubicBezTo>
                    <a:cubicBezTo>
                      <a:pt x="1477" y="0"/>
                      <a:pt x="1528" y="50"/>
                      <a:pt x="1528" y="112"/>
                    </a:cubicBezTo>
                    <a:cubicBezTo>
                      <a:pt x="1528" y="2157"/>
                      <a:pt x="1528" y="2157"/>
                      <a:pt x="1528" y="2157"/>
                    </a:cubicBezTo>
                    <a:cubicBezTo>
                      <a:pt x="1528" y="2218"/>
                      <a:pt x="1477" y="2269"/>
                      <a:pt x="1416" y="2269"/>
                    </a:cubicBezTo>
                    <a:cubicBezTo>
                      <a:pt x="112" y="2269"/>
                      <a:pt x="112" y="2269"/>
                      <a:pt x="112" y="2269"/>
                    </a:cubicBezTo>
                    <a:cubicBezTo>
                      <a:pt x="50" y="2269"/>
                      <a:pt x="0" y="2218"/>
                      <a:pt x="0" y="2157"/>
                    </a:cubicBezTo>
                    <a:cubicBezTo>
                      <a:pt x="0" y="112"/>
                      <a:pt x="0" y="112"/>
                      <a:pt x="0" y="112"/>
                    </a:cubicBezTo>
                    <a:cubicBezTo>
                      <a:pt x="0" y="50"/>
                      <a:pt x="50" y="0"/>
                      <a:pt x="112" y="0"/>
                    </a:cubicBezTo>
                    <a:close/>
                  </a:path>
                </a:pathLst>
              </a:custGeom>
              <a:solidFill>
                <a:schemeClr val="tx1">
                  <a:lumMod val="85000"/>
                  <a:lumOff val="15000"/>
                </a:schemeClr>
              </a:solidFill>
              <a:ln>
                <a:noFill/>
              </a:ln>
              <a:sp3d extrusionH="146050" prstMaterial="metal">
                <a:bevelB w="215900" prst="angle"/>
              </a:sp3d>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6" name="Freeform 6"/>
              <p:cNvSpPr>
                <a:spLocks/>
              </p:cNvSpPr>
              <p:nvPr/>
            </p:nvSpPr>
            <p:spPr bwMode="auto">
              <a:xfrm>
                <a:off x="1264" y="890"/>
                <a:ext cx="2125" cy="2821"/>
              </a:xfrm>
              <a:custGeom>
                <a:avLst/>
                <a:gdLst>
                  <a:gd name="T0" fmla="*/ 4 w 1376"/>
                  <a:gd name="T1" fmla="*/ 0 h 1828"/>
                  <a:gd name="T2" fmla="*/ 1372 w 1376"/>
                  <a:gd name="T3" fmla="*/ 0 h 1828"/>
                  <a:gd name="T4" fmla="*/ 1376 w 1376"/>
                  <a:gd name="T5" fmla="*/ 4 h 1828"/>
                  <a:gd name="T6" fmla="*/ 1376 w 1376"/>
                  <a:gd name="T7" fmla="*/ 1824 h 1828"/>
                  <a:gd name="T8" fmla="*/ 1372 w 1376"/>
                  <a:gd name="T9" fmla="*/ 1828 h 1828"/>
                  <a:gd name="T10" fmla="*/ 4 w 1376"/>
                  <a:gd name="T11" fmla="*/ 1828 h 1828"/>
                  <a:gd name="T12" fmla="*/ 0 w 1376"/>
                  <a:gd name="T13" fmla="*/ 1824 h 1828"/>
                  <a:gd name="T14" fmla="*/ 0 w 1376"/>
                  <a:gd name="T15" fmla="*/ 4 h 1828"/>
                  <a:gd name="T16" fmla="*/ 4 w 1376"/>
                  <a:gd name="T17"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6" h="1828">
                    <a:moveTo>
                      <a:pt x="4" y="0"/>
                    </a:moveTo>
                    <a:cubicBezTo>
                      <a:pt x="1372" y="0"/>
                      <a:pt x="1372" y="0"/>
                      <a:pt x="1372" y="0"/>
                    </a:cubicBezTo>
                    <a:cubicBezTo>
                      <a:pt x="1374" y="0"/>
                      <a:pt x="1376" y="2"/>
                      <a:pt x="1376" y="4"/>
                    </a:cubicBezTo>
                    <a:cubicBezTo>
                      <a:pt x="1376" y="1824"/>
                      <a:pt x="1376" y="1824"/>
                      <a:pt x="1376" y="1824"/>
                    </a:cubicBezTo>
                    <a:cubicBezTo>
                      <a:pt x="1376" y="1826"/>
                      <a:pt x="1374" y="1828"/>
                      <a:pt x="1372" y="1828"/>
                    </a:cubicBezTo>
                    <a:cubicBezTo>
                      <a:pt x="4" y="1828"/>
                      <a:pt x="4" y="1828"/>
                      <a:pt x="4" y="1828"/>
                    </a:cubicBezTo>
                    <a:cubicBezTo>
                      <a:pt x="2" y="1828"/>
                      <a:pt x="0" y="1826"/>
                      <a:pt x="0" y="1824"/>
                    </a:cubicBezTo>
                    <a:cubicBezTo>
                      <a:pt x="0" y="4"/>
                      <a:pt x="0" y="4"/>
                      <a:pt x="0" y="4"/>
                    </a:cubicBezTo>
                    <a:cubicBezTo>
                      <a:pt x="0" y="2"/>
                      <a:pt x="2" y="0"/>
                      <a:pt x="4" y="0"/>
                    </a:cubicBezTo>
                    <a:close/>
                  </a:path>
                </a:pathLst>
              </a:custGeom>
              <a:solidFill>
                <a:srgbClr val="FFFFFF"/>
              </a:solidFill>
              <a:ln>
                <a:noFill/>
              </a:ln>
              <a:sp3d extrusionH="146050">
                <a:bevelB w="215900" prst="angle"/>
              </a:sp3d>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7" name="Oval 7"/>
              <p:cNvSpPr>
                <a:spLocks noChangeArrowheads="1"/>
              </p:cNvSpPr>
              <p:nvPr/>
            </p:nvSpPr>
            <p:spPr bwMode="auto">
              <a:xfrm>
                <a:off x="2238" y="3797"/>
                <a:ext cx="176" cy="175"/>
              </a:xfrm>
              <a:prstGeom prst="ellipse">
                <a:avLst/>
              </a:prstGeom>
              <a:solidFill>
                <a:schemeClr val="bg1"/>
              </a:solidFill>
              <a:ln>
                <a:noFill/>
              </a:ln>
              <a:sp3d extrusionH="146050">
                <a:bevelB w="215900" prst="angle"/>
              </a:sp3d>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8" name="Oval 8"/>
              <p:cNvSpPr>
                <a:spLocks noChangeArrowheads="1"/>
              </p:cNvSpPr>
              <p:nvPr/>
            </p:nvSpPr>
            <p:spPr bwMode="auto">
              <a:xfrm>
                <a:off x="2305" y="717"/>
                <a:ext cx="43" cy="43"/>
              </a:xfrm>
              <a:prstGeom prst="ellipse">
                <a:avLst/>
              </a:prstGeom>
              <a:solidFill>
                <a:schemeClr val="bg1"/>
              </a:solidFill>
              <a:ln>
                <a:noFill/>
              </a:ln>
              <a:sp3d extrusionH="146050">
                <a:bevelB w="215900" prst="angle"/>
              </a:sp3d>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grpSp>
        <p:grpSp>
          <p:nvGrpSpPr>
            <p:cNvPr id="12" name="Group 11"/>
            <p:cNvGrpSpPr/>
            <p:nvPr/>
          </p:nvGrpSpPr>
          <p:grpSpPr>
            <a:xfrm>
              <a:off x="2006601" y="1412875"/>
              <a:ext cx="3373438" cy="4478338"/>
              <a:chOff x="2006601" y="1412875"/>
              <a:chExt cx="3373438" cy="4359465"/>
            </a:xfrm>
          </p:grpSpPr>
          <p:sp>
            <p:nvSpPr>
              <p:cNvPr id="9" name="Rectangle 8"/>
              <p:cNvSpPr/>
              <p:nvPr/>
            </p:nvSpPr>
            <p:spPr>
              <a:xfrm>
                <a:off x="2006601" y="1412875"/>
                <a:ext cx="3373438" cy="1453155"/>
              </a:xfrm>
              <a:prstGeom prst="rect">
                <a:avLst/>
              </a:prstGeom>
              <a:solidFill>
                <a:schemeClr val="bg1">
                  <a:lumMod val="95000"/>
                </a:schemeClr>
              </a:solidFill>
              <a:ln>
                <a:noFill/>
              </a:ln>
              <a:sp3d extrusionH="146050">
                <a:bevelB w="215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10" name="Rectangle 9"/>
              <p:cNvSpPr/>
              <p:nvPr/>
            </p:nvSpPr>
            <p:spPr>
              <a:xfrm>
                <a:off x="2006601" y="2866030"/>
                <a:ext cx="3373438" cy="1453155"/>
              </a:xfrm>
              <a:prstGeom prst="rect">
                <a:avLst/>
              </a:prstGeom>
              <a:solidFill>
                <a:schemeClr val="bg1"/>
              </a:solidFill>
              <a:ln>
                <a:noFill/>
              </a:ln>
              <a:sp3d extrusionH="146050">
                <a:bevelB w="215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11" name="Rectangle 10"/>
              <p:cNvSpPr/>
              <p:nvPr/>
            </p:nvSpPr>
            <p:spPr>
              <a:xfrm>
                <a:off x="2006601" y="4319185"/>
                <a:ext cx="3373438" cy="1453155"/>
              </a:xfrm>
              <a:prstGeom prst="rect">
                <a:avLst/>
              </a:prstGeom>
              <a:solidFill>
                <a:schemeClr val="bg1">
                  <a:lumMod val="95000"/>
                </a:schemeClr>
              </a:solidFill>
              <a:ln>
                <a:noFill/>
              </a:ln>
              <a:sp3d extrusionH="146050">
                <a:bevelB w="215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grpSp>
        <p:graphicFrame>
          <p:nvGraphicFramePr>
            <p:cNvPr id="15" name="Chart 14"/>
            <p:cNvGraphicFramePr/>
            <p:nvPr>
              <p:extLst/>
            </p:nvPr>
          </p:nvGraphicFramePr>
          <p:xfrm>
            <a:off x="2006601" y="4398433"/>
            <a:ext cx="3373438" cy="14927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p:extLst/>
            </p:nvPr>
          </p:nvGraphicFramePr>
          <p:xfrm>
            <a:off x="2108911" y="2905653"/>
            <a:ext cx="3100553" cy="14915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Chart 36"/>
            <p:cNvGraphicFramePr/>
            <p:nvPr>
              <p:extLst/>
            </p:nvPr>
          </p:nvGraphicFramePr>
          <p:xfrm>
            <a:off x="2006601" y="1468438"/>
            <a:ext cx="3373438" cy="1437215"/>
          </p:xfrm>
          <a:graphic>
            <a:graphicData uri="http://schemas.openxmlformats.org/drawingml/2006/chart">
              <c:chart xmlns:c="http://schemas.openxmlformats.org/drawingml/2006/chart" xmlns:r="http://schemas.openxmlformats.org/officeDocument/2006/relationships" r:id="rId5"/>
            </a:graphicData>
          </a:graphic>
        </p:graphicFrame>
      </p:grpSp>
      <p:sp>
        <p:nvSpPr>
          <p:cNvPr id="57" name="TextBox 56"/>
          <p:cNvSpPr txBox="1"/>
          <p:nvPr/>
        </p:nvSpPr>
        <p:spPr>
          <a:xfrm>
            <a:off x="4785792" y="2394912"/>
            <a:ext cx="3979422" cy="312714"/>
          </a:xfrm>
          <a:prstGeom prst="rect">
            <a:avLst/>
          </a:prstGeom>
          <a:noFill/>
        </p:spPr>
        <p:txBody>
          <a:bodyPr wrap="square" rtlCol="0">
            <a:spAutoFit/>
          </a:bodyPr>
          <a:lstStyle/>
          <a:p>
            <a:r>
              <a:rPr lang="en-US" sz="1432" dirty="0">
                <a:solidFill>
                  <a:schemeClr val="bg1"/>
                </a:solidFill>
                <a:latin typeface="Arial" panose="020B0604020202020204" pitchFamily="34" charset="0"/>
                <a:cs typeface="Arial" panose="020B0604020202020204" pitchFamily="34" charset="0"/>
              </a:rPr>
              <a:t>This is a sample text. Enter your text here</a:t>
            </a:r>
          </a:p>
        </p:txBody>
      </p:sp>
      <p:sp>
        <p:nvSpPr>
          <p:cNvPr id="58" name="TextBox 57"/>
          <p:cNvSpPr txBox="1"/>
          <p:nvPr/>
        </p:nvSpPr>
        <p:spPr>
          <a:xfrm>
            <a:off x="4785792" y="3098316"/>
            <a:ext cx="3551125" cy="312714"/>
          </a:xfrm>
          <a:prstGeom prst="rect">
            <a:avLst/>
          </a:prstGeom>
          <a:noFill/>
        </p:spPr>
        <p:txBody>
          <a:bodyPr wrap="square" rtlCol="0">
            <a:spAutoFit/>
          </a:bodyPr>
          <a:lstStyle/>
          <a:p>
            <a:r>
              <a:rPr lang="en-US" sz="1432" dirty="0">
                <a:solidFill>
                  <a:schemeClr val="bg1"/>
                </a:solidFill>
                <a:latin typeface="Arial" panose="020B0604020202020204" pitchFamily="34" charset="0"/>
                <a:cs typeface="Arial" panose="020B0604020202020204" pitchFamily="34" charset="0"/>
              </a:rPr>
              <a:t>This is a sample text. Enter your text here</a:t>
            </a:r>
          </a:p>
        </p:txBody>
      </p:sp>
      <p:sp>
        <p:nvSpPr>
          <p:cNvPr id="59" name="TextBox 58"/>
          <p:cNvSpPr txBox="1"/>
          <p:nvPr/>
        </p:nvSpPr>
        <p:spPr>
          <a:xfrm>
            <a:off x="4785792" y="3799198"/>
            <a:ext cx="3922430" cy="312714"/>
          </a:xfrm>
          <a:prstGeom prst="rect">
            <a:avLst/>
          </a:prstGeom>
          <a:noFill/>
        </p:spPr>
        <p:txBody>
          <a:bodyPr wrap="square" rtlCol="0">
            <a:spAutoFit/>
          </a:bodyPr>
          <a:lstStyle/>
          <a:p>
            <a:r>
              <a:rPr lang="en-US" sz="1432" dirty="0">
                <a:solidFill>
                  <a:schemeClr val="bg1"/>
                </a:solidFill>
                <a:latin typeface="Arial" panose="020B0604020202020204" pitchFamily="34" charset="0"/>
                <a:cs typeface="Arial" panose="020B0604020202020204" pitchFamily="34" charset="0"/>
              </a:rPr>
              <a:t>This is a sample text. Enter your text here</a:t>
            </a:r>
          </a:p>
        </p:txBody>
      </p:sp>
      <p:sp>
        <p:nvSpPr>
          <p:cNvPr id="60" name="TextBox 59"/>
          <p:cNvSpPr txBox="1"/>
          <p:nvPr/>
        </p:nvSpPr>
        <p:spPr>
          <a:xfrm>
            <a:off x="4785792" y="4501341"/>
            <a:ext cx="4309806" cy="312714"/>
          </a:xfrm>
          <a:prstGeom prst="rect">
            <a:avLst/>
          </a:prstGeom>
          <a:noFill/>
        </p:spPr>
        <p:txBody>
          <a:bodyPr wrap="square" rtlCol="0">
            <a:spAutoFit/>
          </a:bodyPr>
          <a:lstStyle/>
          <a:p>
            <a:r>
              <a:rPr lang="en-US" sz="1432" dirty="0">
                <a:solidFill>
                  <a:schemeClr val="bg1"/>
                </a:solidFill>
                <a:latin typeface="Arial" panose="020B0604020202020204" pitchFamily="34" charset="0"/>
                <a:cs typeface="Arial" panose="020B0604020202020204" pitchFamily="34" charset="0"/>
              </a:rPr>
              <a:t>This is a sample text. Enter your text here</a:t>
            </a:r>
          </a:p>
        </p:txBody>
      </p:sp>
      <p:grpSp>
        <p:nvGrpSpPr>
          <p:cNvPr id="62" name="Group 11"/>
          <p:cNvGrpSpPr>
            <a:grpSpLocks noChangeAspect="1"/>
          </p:cNvGrpSpPr>
          <p:nvPr/>
        </p:nvGrpSpPr>
        <p:grpSpPr bwMode="auto">
          <a:xfrm>
            <a:off x="9295219" y="2441429"/>
            <a:ext cx="270324" cy="200848"/>
            <a:chOff x="4208" y="370"/>
            <a:chExt cx="214" cy="159"/>
          </a:xfrm>
          <a:solidFill>
            <a:schemeClr val="accent2"/>
          </a:solidFill>
        </p:grpSpPr>
        <p:sp>
          <p:nvSpPr>
            <p:cNvPr id="65" name="Freeform 13"/>
            <p:cNvSpPr>
              <a:spLocks/>
            </p:cNvSpPr>
            <p:nvPr/>
          </p:nvSpPr>
          <p:spPr bwMode="auto">
            <a:xfrm>
              <a:off x="4280" y="370"/>
              <a:ext cx="53" cy="34"/>
            </a:xfrm>
            <a:custGeom>
              <a:avLst/>
              <a:gdLst>
                <a:gd name="T0" fmla="*/ 61 w 857"/>
                <a:gd name="T1" fmla="*/ 0 h 550"/>
                <a:gd name="T2" fmla="*/ 73 w 857"/>
                <a:gd name="T3" fmla="*/ 1 h 550"/>
                <a:gd name="T4" fmla="*/ 87 w 857"/>
                <a:gd name="T5" fmla="*/ 6 h 550"/>
                <a:gd name="T6" fmla="*/ 836 w 857"/>
                <a:gd name="T7" fmla="*/ 434 h 550"/>
                <a:gd name="T8" fmla="*/ 846 w 857"/>
                <a:gd name="T9" fmla="*/ 442 h 550"/>
                <a:gd name="T10" fmla="*/ 853 w 857"/>
                <a:gd name="T11" fmla="*/ 453 h 550"/>
                <a:gd name="T12" fmla="*/ 857 w 857"/>
                <a:gd name="T13" fmla="*/ 466 h 550"/>
                <a:gd name="T14" fmla="*/ 857 w 857"/>
                <a:gd name="T15" fmla="*/ 479 h 550"/>
                <a:gd name="T16" fmla="*/ 851 w 857"/>
                <a:gd name="T17" fmla="*/ 492 h 550"/>
                <a:gd name="T18" fmla="*/ 830 w 857"/>
                <a:gd name="T19" fmla="*/ 529 h 550"/>
                <a:gd name="T20" fmla="*/ 821 w 857"/>
                <a:gd name="T21" fmla="*/ 539 h 550"/>
                <a:gd name="T22" fmla="*/ 811 w 857"/>
                <a:gd name="T23" fmla="*/ 547 h 550"/>
                <a:gd name="T24" fmla="*/ 797 w 857"/>
                <a:gd name="T25" fmla="*/ 550 h 550"/>
                <a:gd name="T26" fmla="*/ 784 w 857"/>
                <a:gd name="T27" fmla="*/ 550 h 550"/>
                <a:gd name="T28" fmla="*/ 771 w 857"/>
                <a:gd name="T29" fmla="*/ 545 h 550"/>
                <a:gd name="T30" fmla="*/ 22 w 857"/>
                <a:gd name="T31" fmla="*/ 117 h 550"/>
                <a:gd name="T32" fmla="*/ 10 w 857"/>
                <a:gd name="T33" fmla="*/ 109 h 550"/>
                <a:gd name="T34" fmla="*/ 4 w 857"/>
                <a:gd name="T35" fmla="*/ 97 h 550"/>
                <a:gd name="T36" fmla="*/ 0 w 857"/>
                <a:gd name="T37" fmla="*/ 85 h 550"/>
                <a:gd name="T38" fmla="*/ 1 w 857"/>
                <a:gd name="T39" fmla="*/ 71 h 550"/>
                <a:gd name="T40" fmla="*/ 6 w 857"/>
                <a:gd name="T41" fmla="*/ 58 h 550"/>
                <a:gd name="T42" fmla="*/ 27 w 857"/>
                <a:gd name="T43" fmla="*/ 22 h 550"/>
                <a:gd name="T44" fmla="*/ 37 w 857"/>
                <a:gd name="T45" fmla="*/ 10 h 550"/>
                <a:gd name="T46" fmla="*/ 47 w 857"/>
                <a:gd name="T47" fmla="*/ 4 h 550"/>
                <a:gd name="T48" fmla="*/ 61 w 857"/>
                <a:gd name="T49"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7" h="550">
                  <a:moveTo>
                    <a:pt x="61" y="0"/>
                  </a:moveTo>
                  <a:lnTo>
                    <a:pt x="73" y="1"/>
                  </a:lnTo>
                  <a:lnTo>
                    <a:pt x="87" y="6"/>
                  </a:lnTo>
                  <a:lnTo>
                    <a:pt x="836" y="434"/>
                  </a:lnTo>
                  <a:lnTo>
                    <a:pt x="846" y="442"/>
                  </a:lnTo>
                  <a:lnTo>
                    <a:pt x="853" y="453"/>
                  </a:lnTo>
                  <a:lnTo>
                    <a:pt x="857" y="466"/>
                  </a:lnTo>
                  <a:lnTo>
                    <a:pt x="857" y="479"/>
                  </a:lnTo>
                  <a:lnTo>
                    <a:pt x="851" y="492"/>
                  </a:lnTo>
                  <a:lnTo>
                    <a:pt x="830" y="529"/>
                  </a:lnTo>
                  <a:lnTo>
                    <a:pt x="821" y="539"/>
                  </a:lnTo>
                  <a:lnTo>
                    <a:pt x="811" y="547"/>
                  </a:lnTo>
                  <a:lnTo>
                    <a:pt x="797" y="550"/>
                  </a:lnTo>
                  <a:lnTo>
                    <a:pt x="784" y="550"/>
                  </a:lnTo>
                  <a:lnTo>
                    <a:pt x="771" y="545"/>
                  </a:lnTo>
                  <a:lnTo>
                    <a:pt x="22" y="117"/>
                  </a:lnTo>
                  <a:lnTo>
                    <a:pt x="10" y="109"/>
                  </a:lnTo>
                  <a:lnTo>
                    <a:pt x="4" y="97"/>
                  </a:lnTo>
                  <a:lnTo>
                    <a:pt x="0" y="85"/>
                  </a:lnTo>
                  <a:lnTo>
                    <a:pt x="1" y="71"/>
                  </a:lnTo>
                  <a:lnTo>
                    <a:pt x="6" y="58"/>
                  </a:lnTo>
                  <a:lnTo>
                    <a:pt x="27" y="22"/>
                  </a:lnTo>
                  <a:lnTo>
                    <a:pt x="37" y="10"/>
                  </a:lnTo>
                  <a:lnTo>
                    <a:pt x="47" y="4"/>
                  </a:lnTo>
                  <a:lnTo>
                    <a:pt x="61"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66" name="Freeform 14"/>
            <p:cNvSpPr>
              <a:spLocks/>
            </p:cNvSpPr>
            <p:nvPr/>
          </p:nvSpPr>
          <p:spPr bwMode="auto">
            <a:xfrm>
              <a:off x="4239" y="439"/>
              <a:ext cx="54" cy="35"/>
            </a:xfrm>
            <a:custGeom>
              <a:avLst/>
              <a:gdLst>
                <a:gd name="T0" fmla="*/ 59 w 856"/>
                <a:gd name="T1" fmla="*/ 0 h 550"/>
                <a:gd name="T2" fmla="*/ 73 w 856"/>
                <a:gd name="T3" fmla="*/ 0 h 550"/>
                <a:gd name="T4" fmla="*/ 86 w 856"/>
                <a:gd name="T5" fmla="*/ 5 h 550"/>
                <a:gd name="T6" fmla="*/ 835 w 856"/>
                <a:gd name="T7" fmla="*/ 433 h 550"/>
                <a:gd name="T8" fmla="*/ 846 w 856"/>
                <a:gd name="T9" fmla="*/ 441 h 550"/>
                <a:gd name="T10" fmla="*/ 853 w 856"/>
                <a:gd name="T11" fmla="*/ 453 h 550"/>
                <a:gd name="T12" fmla="*/ 856 w 856"/>
                <a:gd name="T13" fmla="*/ 466 h 550"/>
                <a:gd name="T14" fmla="*/ 856 w 856"/>
                <a:gd name="T15" fmla="*/ 479 h 550"/>
                <a:gd name="T16" fmla="*/ 851 w 856"/>
                <a:gd name="T17" fmla="*/ 492 h 550"/>
                <a:gd name="T18" fmla="*/ 829 w 856"/>
                <a:gd name="T19" fmla="*/ 529 h 550"/>
                <a:gd name="T20" fmla="*/ 821 w 856"/>
                <a:gd name="T21" fmla="*/ 540 h 550"/>
                <a:gd name="T22" fmla="*/ 809 w 856"/>
                <a:gd name="T23" fmla="*/ 546 h 550"/>
                <a:gd name="T24" fmla="*/ 797 w 856"/>
                <a:gd name="T25" fmla="*/ 550 h 550"/>
                <a:gd name="T26" fmla="*/ 783 w 856"/>
                <a:gd name="T27" fmla="*/ 549 h 550"/>
                <a:gd name="T28" fmla="*/ 770 w 856"/>
                <a:gd name="T29" fmla="*/ 545 h 550"/>
                <a:gd name="T30" fmla="*/ 21 w 856"/>
                <a:gd name="T31" fmla="*/ 117 h 550"/>
                <a:gd name="T32" fmla="*/ 10 w 856"/>
                <a:gd name="T33" fmla="*/ 108 h 550"/>
                <a:gd name="T34" fmla="*/ 3 w 856"/>
                <a:gd name="T35" fmla="*/ 97 h 550"/>
                <a:gd name="T36" fmla="*/ 0 w 856"/>
                <a:gd name="T37" fmla="*/ 84 h 550"/>
                <a:gd name="T38" fmla="*/ 0 w 856"/>
                <a:gd name="T39" fmla="*/ 71 h 550"/>
                <a:gd name="T40" fmla="*/ 5 w 856"/>
                <a:gd name="T41" fmla="*/ 58 h 550"/>
                <a:gd name="T42" fmla="*/ 27 w 856"/>
                <a:gd name="T43" fmla="*/ 21 h 550"/>
                <a:gd name="T44" fmla="*/ 35 w 856"/>
                <a:gd name="T45" fmla="*/ 11 h 550"/>
                <a:gd name="T46" fmla="*/ 47 w 856"/>
                <a:gd name="T47" fmla="*/ 3 h 550"/>
                <a:gd name="T48" fmla="*/ 59 w 856"/>
                <a:gd name="T49"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6" h="550">
                  <a:moveTo>
                    <a:pt x="59" y="0"/>
                  </a:moveTo>
                  <a:lnTo>
                    <a:pt x="73" y="0"/>
                  </a:lnTo>
                  <a:lnTo>
                    <a:pt x="86" y="5"/>
                  </a:lnTo>
                  <a:lnTo>
                    <a:pt x="835" y="433"/>
                  </a:lnTo>
                  <a:lnTo>
                    <a:pt x="846" y="441"/>
                  </a:lnTo>
                  <a:lnTo>
                    <a:pt x="853" y="453"/>
                  </a:lnTo>
                  <a:lnTo>
                    <a:pt x="856" y="466"/>
                  </a:lnTo>
                  <a:lnTo>
                    <a:pt x="856" y="479"/>
                  </a:lnTo>
                  <a:lnTo>
                    <a:pt x="851" y="492"/>
                  </a:lnTo>
                  <a:lnTo>
                    <a:pt x="829" y="529"/>
                  </a:lnTo>
                  <a:lnTo>
                    <a:pt x="821" y="540"/>
                  </a:lnTo>
                  <a:lnTo>
                    <a:pt x="809" y="546"/>
                  </a:lnTo>
                  <a:lnTo>
                    <a:pt x="797" y="550"/>
                  </a:lnTo>
                  <a:lnTo>
                    <a:pt x="783" y="549"/>
                  </a:lnTo>
                  <a:lnTo>
                    <a:pt x="770" y="545"/>
                  </a:lnTo>
                  <a:lnTo>
                    <a:pt x="21" y="117"/>
                  </a:lnTo>
                  <a:lnTo>
                    <a:pt x="10" y="108"/>
                  </a:lnTo>
                  <a:lnTo>
                    <a:pt x="3" y="97"/>
                  </a:lnTo>
                  <a:lnTo>
                    <a:pt x="0" y="84"/>
                  </a:lnTo>
                  <a:lnTo>
                    <a:pt x="0" y="71"/>
                  </a:lnTo>
                  <a:lnTo>
                    <a:pt x="5" y="58"/>
                  </a:lnTo>
                  <a:lnTo>
                    <a:pt x="27" y="21"/>
                  </a:lnTo>
                  <a:lnTo>
                    <a:pt x="35" y="11"/>
                  </a:lnTo>
                  <a:lnTo>
                    <a:pt x="47" y="3"/>
                  </a:lnTo>
                  <a:lnTo>
                    <a:pt x="5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67" name="Freeform 15"/>
            <p:cNvSpPr>
              <a:spLocks/>
            </p:cNvSpPr>
            <p:nvPr/>
          </p:nvSpPr>
          <p:spPr bwMode="auto">
            <a:xfrm>
              <a:off x="4248" y="382"/>
              <a:ext cx="159" cy="114"/>
            </a:xfrm>
            <a:custGeom>
              <a:avLst/>
              <a:gdLst>
                <a:gd name="T0" fmla="*/ 513 w 2550"/>
                <a:gd name="T1" fmla="*/ 0 h 1826"/>
                <a:gd name="T2" fmla="*/ 527 w 2550"/>
                <a:gd name="T3" fmla="*/ 1 h 1826"/>
                <a:gd name="T4" fmla="*/ 540 w 2550"/>
                <a:gd name="T5" fmla="*/ 6 h 1826"/>
                <a:gd name="T6" fmla="*/ 1215 w 2550"/>
                <a:gd name="T7" fmla="*/ 391 h 1826"/>
                <a:gd name="T8" fmla="*/ 1225 w 2550"/>
                <a:gd name="T9" fmla="*/ 400 h 1826"/>
                <a:gd name="T10" fmla="*/ 1232 w 2550"/>
                <a:gd name="T11" fmla="*/ 410 h 1826"/>
                <a:gd name="T12" fmla="*/ 1236 w 2550"/>
                <a:gd name="T13" fmla="*/ 424 h 1826"/>
                <a:gd name="T14" fmla="*/ 1235 w 2550"/>
                <a:gd name="T15" fmla="*/ 436 h 1826"/>
                <a:gd name="T16" fmla="*/ 1230 w 2550"/>
                <a:gd name="T17" fmla="*/ 449 h 1826"/>
                <a:gd name="T18" fmla="*/ 1028 w 2550"/>
                <a:gd name="T19" fmla="*/ 795 h 1826"/>
                <a:gd name="T20" fmla="*/ 2528 w 2550"/>
                <a:gd name="T21" fmla="*/ 1563 h 1826"/>
                <a:gd name="T22" fmla="*/ 2539 w 2550"/>
                <a:gd name="T23" fmla="*/ 1572 h 1826"/>
                <a:gd name="T24" fmla="*/ 2547 w 2550"/>
                <a:gd name="T25" fmla="*/ 1582 h 1826"/>
                <a:gd name="T26" fmla="*/ 2550 w 2550"/>
                <a:gd name="T27" fmla="*/ 1594 h 1826"/>
                <a:gd name="T28" fmla="*/ 2550 w 2550"/>
                <a:gd name="T29" fmla="*/ 1607 h 1826"/>
                <a:gd name="T30" fmla="*/ 2545 w 2550"/>
                <a:gd name="T31" fmla="*/ 1620 h 1826"/>
                <a:gd name="T32" fmla="*/ 2437 w 2550"/>
                <a:gd name="T33" fmla="*/ 1806 h 1826"/>
                <a:gd name="T34" fmla="*/ 2428 w 2550"/>
                <a:gd name="T35" fmla="*/ 1816 h 1826"/>
                <a:gd name="T36" fmla="*/ 2417 w 2550"/>
                <a:gd name="T37" fmla="*/ 1823 h 1826"/>
                <a:gd name="T38" fmla="*/ 2404 w 2550"/>
                <a:gd name="T39" fmla="*/ 1826 h 1826"/>
                <a:gd name="T40" fmla="*/ 2392 w 2550"/>
                <a:gd name="T41" fmla="*/ 1825 h 1826"/>
                <a:gd name="T42" fmla="*/ 2379 w 2550"/>
                <a:gd name="T43" fmla="*/ 1820 h 1826"/>
                <a:gd name="T44" fmla="*/ 956 w 2550"/>
                <a:gd name="T45" fmla="*/ 919 h 1826"/>
                <a:gd name="T46" fmla="*/ 754 w 2550"/>
                <a:gd name="T47" fmla="*/ 1265 h 1826"/>
                <a:gd name="T48" fmla="*/ 745 w 2550"/>
                <a:gd name="T49" fmla="*/ 1275 h 1826"/>
                <a:gd name="T50" fmla="*/ 734 w 2550"/>
                <a:gd name="T51" fmla="*/ 1283 h 1826"/>
                <a:gd name="T52" fmla="*/ 721 w 2550"/>
                <a:gd name="T53" fmla="*/ 1286 h 1826"/>
                <a:gd name="T54" fmla="*/ 708 w 2550"/>
                <a:gd name="T55" fmla="*/ 1285 h 1826"/>
                <a:gd name="T56" fmla="*/ 695 w 2550"/>
                <a:gd name="T57" fmla="*/ 1280 h 1826"/>
                <a:gd name="T58" fmla="*/ 21 w 2550"/>
                <a:gd name="T59" fmla="*/ 895 h 1826"/>
                <a:gd name="T60" fmla="*/ 10 w 2550"/>
                <a:gd name="T61" fmla="*/ 887 h 1826"/>
                <a:gd name="T62" fmla="*/ 3 w 2550"/>
                <a:gd name="T63" fmla="*/ 876 h 1826"/>
                <a:gd name="T64" fmla="*/ 0 w 2550"/>
                <a:gd name="T65" fmla="*/ 862 h 1826"/>
                <a:gd name="T66" fmla="*/ 0 w 2550"/>
                <a:gd name="T67" fmla="*/ 850 h 1826"/>
                <a:gd name="T68" fmla="*/ 5 w 2550"/>
                <a:gd name="T69" fmla="*/ 836 h 1826"/>
                <a:gd name="T70" fmla="*/ 480 w 2550"/>
                <a:gd name="T71" fmla="*/ 22 h 1826"/>
                <a:gd name="T72" fmla="*/ 489 w 2550"/>
                <a:gd name="T73" fmla="*/ 11 h 1826"/>
                <a:gd name="T74" fmla="*/ 500 w 2550"/>
                <a:gd name="T75" fmla="*/ 3 h 1826"/>
                <a:gd name="T76" fmla="*/ 513 w 2550"/>
                <a:gd name="T77" fmla="*/ 0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50" h="1826">
                  <a:moveTo>
                    <a:pt x="513" y="0"/>
                  </a:moveTo>
                  <a:lnTo>
                    <a:pt x="527" y="1"/>
                  </a:lnTo>
                  <a:lnTo>
                    <a:pt x="540" y="6"/>
                  </a:lnTo>
                  <a:lnTo>
                    <a:pt x="1215" y="391"/>
                  </a:lnTo>
                  <a:lnTo>
                    <a:pt x="1225" y="400"/>
                  </a:lnTo>
                  <a:lnTo>
                    <a:pt x="1232" y="410"/>
                  </a:lnTo>
                  <a:lnTo>
                    <a:pt x="1236" y="424"/>
                  </a:lnTo>
                  <a:lnTo>
                    <a:pt x="1235" y="436"/>
                  </a:lnTo>
                  <a:lnTo>
                    <a:pt x="1230" y="449"/>
                  </a:lnTo>
                  <a:lnTo>
                    <a:pt x="1028" y="795"/>
                  </a:lnTo>
                  <a:lnTo>
                    <a:pt x="2528" y="1563"/>
                  </a:lnTo>
                  <a:lnTo>
                    <a:pt x="2539" y="1572"/>
                  </a:lnTo>
                  <a:lnTo>
                    <a:pt x="2547" y="1582"/>
                  </a:lnTo>
                  <a:lnTo>
                    <a:pt x="2550" y="1594"/>
                  </a:lnTo>
                  <a:lnTo>
                    <a:pt x="2550" y="1607"/>
                  </a:lnTo>
                  <a:lnTo>
                    <a:pt x="2545" y="1620"/>
                  </a:lnTo>
                  <a:lnTo>
                    <a:pt x="2437" y="1806"/>
                  </a:lnTo>
                  <a:lnTo>
                    <a:pt x="2428" y="1816"/>
                  </a:lnTo>
                  <a:lnTo>
                    <a:pt x="2417" y="1823"/>
                  </a:lnTo>
                  <a:lnTo>
                    <a:pt x="2404" y="1826"/>
                  </a:lnTo>
                  <a:lnTo>
                    <a:pt x="2392" y="1825"/>
                  </a:lnTo>
                  <a:lnTo>
                    <a:pt x="2379" y="1820"/>
                  </a:lnTo>
                  <a:lnTo>
                    <a:pt x="956" y="919"/>
                  </a:lnTo>
                  <a:lnTo>
                    <a:pt x="754" y="1265"/>
                  </a:lnTo>
                  <a:lnTo>
                    <a:pt x="745" y="1275"/>
                  </a:lnTo>
                  <a:lnTo>
                    <a:pt x="734" y="1283"/>
                  </a:lnTo>
                  <a:lnTo>
                    <a:pt x="721" y="1286"/>
                  </a:lnTo>
                  <a:lnTo>
                    <a:pt x="708" y="1285"/>
                  </a:lnTo>
                  <a:lnTo>
                    <a:pt x="695" y="1280"/>
                  </a:lnTo>
                  <a:lnTo>
                    <a:pt x="21" y="895"/>
                  </a:lnTo>
                  <a:lnTo>
                    <a:pt x="10" y="887"/>
                  </a:lnTo>
                  <a:lnTo>
                    <a:pt x="3" y="876"/>
                  </a:lnTo>
                  <a:lnTo>
                    <a:pt x="0" y="862"/>
                  </a:lnTo>
                  <a:lnTo>
                    <a:pt x="0" y="850"/>
                  </a:lnTo>
                  <a:lnTo>
                    <a:pt x="5" y="836"/>
                  </a:lnTo>
                  <a:lnTo>
                    <a:pt x="480" y="22"/>
                  </a:lnTo>
                  <a:lnTo>
                    <a:pt x="489" y="11"/>
                  </a:lnTo>
                  <a:lnTo>
                    <a:pt x="500" y="3"/>
                  </a:lnTo>
                  <a:lnTo>
                    <a:pt x="513"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68" name="Freeform 16"/>
            <p:cNvSpPr>
              <a:spLocks/>
            </p:cNvSpPr>
            <p:nvPr/>
          </p:nvSpPr>
          <p:spPr bwMode="auto">
            <a:xfrm>
              <a:off x="4404" y="483"/>
              <a:ext cx="18" cy="22"/>
            </a:xfrm>
            <a:custGeom>
              <a:avLst/>
              <a:gdLst>
                <a:gd name="T0" fmla="*/ 169 w 292"/>
                <a:gd name="T1" fmla="*/ 0 h 350"/>
                <a:gd name="T2" fmla="*/ 182 w 292"/>
                <a:gd name="T3" fmla="*/ 1 h 350"/>
                <a:gd name="T4" fmla="*/ 195 w 292"/>
                <a:gd name="T5" fmla="*/ 5 h 350"/>
                <a:gd name="T6" fmla="*/ 270 w 292"/>
                <a:gd name="T7" fmla="*/ 49 h 350"/>
                <a:gd name="T8" fmla="*/ 281 w 292"/>
                <a:gd name="T9" fmla="*/ 57 h 350"/>
                <a:gd name="T10" fmla="*/ 287 w 292"/>
                <a:gd name="T11" fmla="*/ 69 h 350"/>
                <a:gd name="T12" fmla="*/ 292 w 292"/>
                <a:gd name="T13" fmla="*/ 81 h 350"/>
                <a:gd name="T14" fmla="*/ 291 w 292"/>
                <a:gd name="T15" fmla="*/ 95 h 350"/>
                <a:gd name="T16" fmla="*/ 285 w 292"/>
                <a:gd name="T17" fmla="*/ 107 h 350"/>
                <a:gd name="T18" fmla="*/ 156 w 292"/>
                <a:gd name="T19" fmla="*/ 329 h 350"/>
                <a:gd name="T20" fmla="*/ 147 w 292"/>
                <a:gd name="T21" fmla="*/ 340 h 350"/>
                <a:gd name="T22" fmla="*/ 136 w 292"/>
                <a:gd name="T23" fmla="*/ 347 h 350"/>
                <a:gd name="T24" fmla="*/ 123 w 292"/>
                <a:gd name="T25" fmla="*/ 350 h 350"/>
                <a:gd name="T26" fmla="*/ 109 w 292"/>
                <a:gd name="T27" fmla="*/ 349 h 350"/>
                <a:gd name="T28" fmla="*/ 97 w 292"/>
                <a:gd name="T29" fmla="*/ 345 h 350"/>
                <a:gd name="T30" fmla="*/ 21 w 292"/>
                <a:gd name="T31" fmla="*/ 303 h 350"/>
                <a:gd name="T32" fmla="*/ 11 w 292"/>
                <a:gd name="T33" fmla="*/ 293 h 350"/>
                <a:gd name="T34" fmla="*/ 4 w 292"/>
                <a:gd name="T35" fmla="*/ 283 h 350"/>
                <a:gd name="T36" fmla="*/ 0 w 292"/>
                <a:gd name="T37" fmla="*/ 270 h 350"/>
                <a:gd name="T38" fmla="*/ 1 w 292"/>
                <a:gd name="T39" fmla="*/ 257 h 350"/>
                <a:gd name="T40" fmla="*/ 6 w 292"/>
                <a:gd name="T41" fmla="*/ 244 h 350"/>
                <a:gd name="T42" fmla="*/ 136 w 292"/>
                <a:gd name="T43" fmla="*/ 22 h 350"/>
                <a:gd name="T44" fmla="*/ 144 w 292"/>
                <a:gd name="T45" fmla="*/ 11 h 350"/>
                <a:gd name="T46" fmla="*/ 155 w 292"/>
                <a:gd name="T47" fmla="*/ 4 h 350"/>
                <a:gd name="T48" fmla="*/ 169 w 292"/>
                <a:gd name="T49"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2" h="350">
                  <a:moveTo>
                    <a:pt x="169" y="0"/>
                  </a:moveTo>
                  <a:lnTo>
                    <a:pt x="182" y="1"/>
                  </a:lnTo>
                  <a:lnTo>
                    <a:pt x="195" y="5"/>
                  </a:lnTo>
                  <a:lnTo>
                    <a:pt x="270" y="49"/>
                  </a:lnTo>
                  <a:lnTo>
                    <a:pt x="281" y="57"/>
                  </a:lnTo>
                  <a:lnTo>
                    <a:pt x="287" y="69"/>
                  </a:lnTo>
                  <a:lnTo>
                    <a:pt x="292" y="81"/>
                  </a:lnTo>
                  <a:lnTo>
                    <a:pt x="291" y="95"/>
                  </a:lnTo>
                  <a:lnTo>
                    <a:pt x="285" y="107"/>
                  </a:lnTo>
                  <a:lnTo>
                    <a:pt x="156" y="329"/>
                  </a:lnTo>
                  <a:lnTo>
                    <a:pt x="147" y="340"/>
                  </a:lnTo>
                  <a:lnTo>
                    <a:pt x="136" y="347"/>
                  </a:lnTo>
                  <a:lnTo>
                    <a:pt x="123" y="350"/>
                  </a:lnTo>
                  <a:lnTo>
                    <a:pt x="109" y="349"/>
                  </a:lnTo>
                  <a:lnTo>
                    <a:pt x="97" y="345"/>
                  </a:lnTo>
                  <a:lnTo>
                    <a:pt x="21" y="303"/>
                  </a:lnTo>
                  <a:lnTo>
                    <a:pt x="11" y="293"/>
                  </a:lnTo>
                  <a:lnTo>
                    <a:pt x="4" y="283"/>
                  </a:lnTo>
                  <a:lnTo>
                    <a:pt x="0" y="270"/>
                  </a:lnTo>
                  <a:lnTo>
                    <a:pt x="1" y="257"/>
                  </a:lnTo>
                  <a:lnTo>
                    <a:pt x="6" y="244"/>
                  </a:lnTo>
                  <a:lnTo>
                    <a:pt x="136" y="22"/>
                  </a:lnTo>
                  <a:lnTo>
                    <a:pt x="144" y="11"/>
                  </a:lnTo>
                  <a:lnTo>
                    <a:pt x="155" y="4"/>
                  </a:lnTo>
                  <a:lnTo>
                    <a:pt x="16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69" name="Freeform 17"/>
            <p:cNvSpPr>
              <a:spLocks noEditPoints="1"/>
            </p:cNvSpPr>
            <p:nvPr/>
          </p:nvSpPr>
          <p:spPr bwMode="auto">
            <a:xfrm>
              <a:off x="4208" y="491"/>
              <a:ext cx="116" cy="38"/>
            </a:xfrm>
            <a:custGeom>
              <a:avLst/>
              <a:gdLst>
                <a:gd name="T0" fmla="*/ 159 w 1855"/>
                <a:gd name="T1" fmla="*/ 294 h 611"/>
                <a:gd name="T2" fmla="*/ 127 w 1855"/>
                <a:gd name="T3" fmla="*/ 312 h 611"/>
                <a:gd name="T4" fmla="*/ 107 w 1855"/>
                <a:gd name="T5" fmla="*/ 346 h 611"/>
                <a:gd name="T6" fmla="*/ 105 w 1855"/>
                <a:gd name="T7" fmla="*/ 440 h 611"/>
                <a:gd name="T8" fmla="*/ 115 w 1855"/>
                <a:gd name="T9" fmla="*/ 477 h 611"/>
                <a:gd name="T10" fmla="*/ 141 w 1855"/>
                <a:gd name="T11" fmla="*/ 503 h 611"/>
                <a:gd name="T12" fmla="*/ 179 w 1855"/>
                <a:gd name="T13" fmla="*/ 513 h 611"/>
                <a:gd name="T14" fmla="*/ 1702 w 1855"/>
                <a:gd name="T15" fmla="*/ 511 h 611"/>
                <a:gd name="T16" fmla="*/ 1735 w 1855"/>
                <a:gd name="T17" fmla="*/ 492 h 611"/>
                <a:gd name="T18" fmla="*/ 1755 w 1855"/>
                <a:gd name="T19" fmla="*/ 459 h 611"/>
                <a:gd name="T20" fmla="*/ 1757 w 1855"/>
                <a:gd name="T21" fmla="*/ 365 h 611"/>
                <a:gd name="T22" fmla="*/ 1747 w 1855"/>
                <a:gd name="T23" fmla="*/ 328 h 611"/>
                <a:gd name="T24" fmla="*/ 1720 w 1855"/>
                <a:gd name="T25" fmla="*/ 301 h 611"/>
                <a:gd name="T26" fmla="*/ 1682 w 1855"/>
                <a:gd name="T27" fmla="*/ 291 h 611"/>
                <a:gd name="T28" fmla="*/ 214 w 1855"/>
                <a:gd name="T29" fmla="*/ 0 h 611"/>
                <a:gd name="T30" fmla="*/ 1660 w 1855"/>
                <a:gd name="T31" fmla="*/ 2 h 611"/>
                <a:gd name="T32" fmla="*/ 1691 w 1855"/>
                <a:gd name="T33" fmla="*/ 20 h 611"/>
                <a:gd name="T34" fmla="*/ 1710 w 1855"/>
                <a:gd name="T35" fmla="*/ 51 h 611"/>
                <a:gd name="T36" fmla="*/ 1712 w 1855"/>
                <a:gd name="T37" fmla="*/ 140 h 611"/>
                <a:gd name="T38" fmla="*/ 1704 w 1855"/>
                <a:gd name="T39" fmla="*/ 174 h 611"/>
                <a:gd name="T40" fmla="*/ 1784 w 1855"/>
                <a:gd name="T41" fmla="*/ 187 h 611"/>
                <a:gd name="T42" fmla="*/ 1819 w 1855"/>
                <a:gd name="T43" fmla="*/ 197 h 611"/>
                <a:gd name="T44" fmla="*/ 1845 w 1855"/>
                <a:gd name="T45" fmla="*/ 222 h 611"/>
                <a:gd name="T46" fmla="*/ 1855 w 1855"/>
                <a:gd name="T47" fmla="*/ 257 h 611"/>
                <a:gd name="T48" fmla="*/ 1853 w 1855"/>
                <a:gd name="T49" fmla="*/ 559 h 611"/>
                <a:gd name="T50" fmla="*/ 1834 w 1855"/>
                <a:gd name="T51" fmla="*/ 590 h 611"/>
                <a:gd name="T52" fmla="*/ 1802 w 1855"/>
                <a:gd name="T53" fmla="*/ 609 h 611"/>
                <a:gd name="T54" fmla="*/ 71 w 1855"/>
                <a:gd name="T55" fmla="*/ 611 h 611"/>
                <a:gd name="T56" fmla="*/ 36 w 1855"/>
                <a:gd name="T57" fmla="*/ 601 h 611"/>
                <a:gd name="T58" fmla="*/ 9 w 1855"/>
                <a:gd name="T59" fmla="*/ 575 h 611"/>
                <a:gd name="T60" fmla="*/ 0 w 1855"/>
                <a:gd name="T61" fmla="*/ 540 h 611"/>
                <a:gd name="T62" fmla="*/ 2 w 1855"/>
                <a:gd name="T63" fmla="*/ 240 h 611"/>
                <a:gd name="T64" fmla="*/ 21 w 1855"/>
                <a:gd name="T65" fmla="*/ 208 h 611"/>
                <a:gd name="T66" fmla="*/ 52 w 1855"/>
                <a:gd name="T67" fmla="*/ 190 h 611"/>
                <a:gd name="T68" fmla="*/ 161 w 1855"/>
                <a:gd name="T69" fmla="*/ 187 h 611"/>
                <a:gd name="T70" fmla="*/ 145 w 1855"/>
                <a:gd name="T71" fmla="*/ 158 h 611"/>
                <a:gd name="T72" fmla="*/ 142 w 1855"/>
                <a:gd name="T73" fmla="*/ 70 h 611"/>
                <a:gd name="T74" fmla="*/ 152 w 1855"/>
                <a:gd name="T75" fmla="*/ 35 h 611"/>
                <a:gd name="T76" fmla="*/ 178 w 1855"/>
                <a:gd name="T77" fmla="*/ 9 h 611"/>
                <a:gd name="T78" fmla="*/ 214 w 1855"/>
                <a:gd name="T79"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5" h="611">
                  <a:moveTo>
                    <a:pt x="179" y="291"/>
                  </a:moveTo>
                  <a:lnTo>
                    <a:pt x="159" y="294"/>
                  </a:lnTo>
                  <a:lnTo>
                    <a:pt x="141" y="301"/>
                  </a:lnTo>
                  <a:lnTo>
                    <a:pt x="127" y="312"/>
                  </a:lnTo>
                  <a:lnTo>
                    <a:pt x="115" y="328"/>
                  </a:lnTo>
                  <a:lnTo>
                    <a:pt x="107" y="346"/>
                  </a:lnTo>
                  <a:lnTo>
                    <a:pt x="105" y="365"/>
                  </a:lnTo>
                  <a:lnTo>
                    <a:pt x="105" y="440"/>
                  </a:lnTo>
                  <a:lnTo>
                    <a:pt x="107" y="459"/>
                  </a:lnTo>
                  <a:lnTo>
                    <a:pt x="115" y="477"/>
                  </a:lnTo>
                  <a:lnTo>
                    <a:pt x="127" y="492"/>
                  </a:lnTo>
                  <a:lnTo>
                    <a:pt x="141" y="503"/>
                  </a:lnTo>
                  <a:lnTo>
                    <a:pt x="159" y="511"/>
                  </a:lnTo>
                  <a:lnTo>
                    <a:pt x="179" y="513"/>
                  </a:lnTo>
                  <a:lnTo>
                    <a:pt x="1682" y="513"/>
                  </a:lnTo>
                  <a:lnTo>
                    <a:pt x="1702" y="511"/>
                  </a:lnTo>
                  <a:lnTo>
                    <a:pt x="1720" y="503"/>
                  </a:lnTo>
                  <a:lnTo>
                    <a:pt x="1735" y="492"/>
                  </a:lnTo>
                  <a:lnTo>
                    <a:pt x="1747" y="477"/>
                  </a:lnTo>
                  <a:lnTo>
                    <a:pt x="1755" y="459"/>
                  </a:lnTo>
                  <a:lnTo>
                    <a:pt x="1757" y="440"/>
                  </a:lnTo>
                  <a:lnTo>
                    <a:pt x="1757" y="365"/>
                  </a:lnTo>
                  <a:lnTo>
                    <a:pt x="1755" y="346"/>
                  </a:lnTo>
                  <a:lnTo>
                    <a:pt x="1747" y="328"/>
                  </a:lnTo>
                  <a:lnTo>
                    <a:pt x="1735" y="312"/>
                  </a:lnTo>
                  <a:lnTo>
                    <a:pt x="1720" y="301"/>
                  </a:lnTo>
                  <a:lnTo>
                    <a:pt x="1702" y="294"/>
                  </a:lnTo>
                  <a:lnTo>
                    <a:pt x="1682" y="291"/>
                  </a:lnTo>
                  <a:lnTo>
                    <a:pt x="179" y="291"/>
                  </a:lnTo>
                  <a:close/>
                  <a:moveTo>
                    <a:pt x="214" y="0"/>
                  </a:moveTo>
                  <a:lnTo>
                    <a:pt x="1641" y="0"/>
                  </a:lnTo>
                  <a:lnTo>
                    <a:pt x="1660" y="2"/>
                  </a:lnTo>
                  <a:lnTo>
                    <a:pt x="1677" y="9"/>
                  </a:lnTo>
                  <a:lnTo>
                    <a:pt x="1691" y="20"/>
                  </a:lnTo>
                  <a:lnTo>
                    <a:pt x="1703" y="35"/>
                  </a:lnTo>
                  <a:lnTo>
                    <a:pt x="1710" y="51"/>
                  </a:lnTo>
                  <a:lnTo>
                    <a:pt x="1712" y="70"/>
                  </a:lnTo>
                  <a:lnTo>
                    <a:pt x="1712" y="140"/>
                  </a:lnTo>
                  <a:lnTo>
                    <a:pt x="1710" y="158"/>
                  </a:lnTo>
                  <a:lnTo>
                    <a:pt x="1704" y="174"/>
                  </a:lnTo>
                  <a:lnTo>
                    <a:pt x="1693" y="187"/>
                  </a:lnTo>
                  <a:lnTo>
                    <a:pt x="1784" y="187"/>
                  </a:lnTo>
                  <a:lnTo>
                    <a:pt x="1802" y="190"/>
                  </a:lnTo>
                  <a:lnTo>
                    <a:pt x="1819" y="197"/>
                  </a:lnTo>
                  <a:lnTo>
                    <a:pt x="1834" y="208"/>
                  </a:lnTo>
                  <a:lnTo>
                    <a:pt x="1845" y="222"/>
                  </a:lnTo>
                  <a:lnTo>
                    <a:pt x="1853" y="240"/>
                  </a:lnTo>
                  <a:lnTo>
                    <a:pt x="1855" y="257"/>
                  </a:lnTo>
                  <a:lnTo>
                    <a:pt x="1855" y="540"/>
                  </a:lnTo>
                  <a:lnTo>
                    <a:pt x="1853" y="559"/>
                  </a:lnTo>
                  <a:lnTo>
                    <a:pt x="1845" y="575"/>
                  </a:lnTo>
                  <a:lnTo>
                    <a:pt x="1834" y="590"/>
                  </a:lnTo>
                  <a:lnTo>
                    <a:pt x="1819" y="601"/>
                  </a:lnTo>
                  <a:lnTo>
                    <a:pt x="1802" y="609"/>
                  </a:lnTo>
                  <a:lnTo>
                    <a:pt x="1784" y="611"/>
                  </a:lnTo>
                  <a:lnTo>
                    <a:pt x="71" y="611"/>
                  </a:lnTo>
                  <a:lnTo>
                    <a:pt x="52" y="609"/>
                  </a:lnTo>
                  <a:lnTo>
                    <a:pt x="36" y="601"/>
                  </a:lnTo>
                  <a:lnTo>
                    <a:pt x="21" y="590"/>
                  </a:lnTo>
                  <a:lnTo>
                    <a:pt x="9" y="575"/>
                  </a:lnTo>
                  <a:lnTo>
                    <a:pt x="2" y="559"/>
                  </a:lnTo>
                  <a:lnTo>
                    <a:pt x="0" y="540"/>
                  </a:lnTo>
                  <a:lnTo>
                    <a:pt x="0" y="257"/>
                  </a:lnTo>
                  <a:lnTo>
                    <a:pt x="2" y="240"/>
                  </a:lnTo>
                  <a:lnTo>
                    <a:pt x="9" y="222"/>
                  </a:lnTo>
                  <a:lnTo>
                    <a:pt x="21" y="208"/>
                  </a:lnTo>
                  <a:lnTo>
                    <a:pt x="36" y="197"/>
                  </a:lnTo>
                  <a:lnTo>
                    <a:pt x="52" y="190"/>
                  </a:lnTo>
                  <a:lnTo>
                    <a:pt x="71" y="187"/>
                  </a:lnTo>
                  <a:lnTo>
                    <a:pt x="161" y="187"/>
                  </a:lnTo>
                  <a:lnTo>
                    <a:pt x="152" y="174"/>
                  </a:lnTo>
                  <a:lnTo>
                    <a:pt x="145" y="158"/>
                  </a:lnTo>
                  <a:lnTo>
                    <a:pt x="142" y="140"/>
                  </a:lnTo>
                  <a:lnTo>
                    <a:pt x="142" y="70"/>
                  </a:lnTo>
                  <a:lnTo>
                    <a:pt x="145" y="51"/>
                  </a:lnTo>
                  <a:lnTo>
                    <a:pt x="152" y="35"/>
                  </a:lnTo>
                  <a:lnTo>
                    <a:pt x="163" y="20"/>
                  </a:lnTo>
                  <a:lnTo>
                    <a:pt x="178" y="9"/>
                  </a:lnTo>
                  <a:lnTo>
                    <a:pt x="195" y="2"/>
                  </a:lnTo>
                  <a:lnTo>
                    <a:pt x="214"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sp>
        <p:nvSpPr>
          <p:cNvPr id="74" name="Freeform 22"/>
          <p:cNvSpPr>
            <a:spLocks noEditPoints="1"/>
          </p:cNvSpPr>
          <p:nvPr/>
        </p:nvSpPr>
        <p:spPr bwMode="auto">
          <a:xfrm>
            <a:off x="8503390" y="3098720"/>
            <a:ext cx="226552" cy="331503"/>
          </a:xfrm>
          <a:custGeom>
            <a:avLst/>
            <a:gdLst>
              <a:gd name="T0" fmla="*/ 1893 w 2504"/>
              <a:gd name="T1" fmla="*/ 2632 h 3282"/>
              <a:gd name="T2" fmla="*/ 1998 w 2504"/>
              <a:gd name="T3" fmla="*/ 2700 h 3282"/>
              <a:gd name="T4" fmla="*/ 2041 w 2504"/>
              <a:gd name="T5" fmla="*/ 2581 h 3282"/>
              <a:gd name="T6" fmla="*/ 2066 w 2504"/>
              <a:gd name="T7" fmla="*/ 1485 h 3282"/>
              <a:gd name="T8" fmla="*/ 2152 w 2504"/>
              <a:gd name="T9" fmla="*/ 1638 h 3282"/>
              <a:gd name="T10" fmla="*/ 1864 w 2504"/>
              <a:gd name="T11" fmla="*/ 1932 h 3282"/>
              <a:gd name="T12" fmla="*/ 1714 w 2504"/>
              <a:gd name="T13" fmla="*/ 1844 h 3282"/>
              <a:gd name="T14" fmla="*/ 1930 w 2504"/>
              <a:gd name="T15" fmla="*/ 1513 h 3282"/>
              <a:gd name="T16" fmla="*/ 1866 w 2504"/>
              <a:gd name="T17" fmla="*/ 1269 h 3282"/>
              <a:gd name="T18" fmla="*/ 1924 w 2504"/>
              <a:gd name="T19" fmla="*/ 1435 h 3282"/>
              <a:gd name="T20" fmla="*/ 1618 w 2504"/>
              <a:gd name="T21" fmla="*/ 1707 h 3282"/>
              <a:gd name="T22" fmla="*/ 1485 w 2504"/>
              <a:gd name="T23" fmla="*/ 1593 h 3282"/>
              <a:gd name="T24" fmla="*/ 1727 w 2504"/>
              <a:gd name="T25" fmla="*/ 1269 h 3282"/>
              <a:gd name="T26" fmla="*/ 376 w 2504"/>
              <a:gd name="T27" fmla="*/ 1249 h 3282"/>
              <a:gd name="T28" fmla="*/ 645 w 2504"/>
              <a:gd name="T29" fmla="*/ 1028 h 3282"/>
              <a:gd name="T30" fmla="*/ 916 w 2504"/>
              <a:gd name="T31" fmla="*/ 613 h 3282"/>
              <a:gd name="T32" fmla="*/ 1527 w 2504"/>
              <a:gd name="T33" fmla="*/ 1031 h 3282"/>
              <a:gd name="T34" fmla="*/ 1689 w 2504"/>
              <a:gd name="T35" fmla="*/ 1089 h 3282"/>
              <a:gd name="T36" fmla="*/ 1651 w 2504"/>
              <a:gd name="T37" fmla="*/ 1273 h 3282"/>
              <a:gd name="T38" fmla="*/ 1348 w 2504"/>
              <a:gd name="T39" fmla="*/ 1471 h 3282"/>
              <a:gd name="T40" fmla="*/ 1262 w 2504"/>
              <a:gd name="T41" fmla="*/ 1318 h 3282"/>
              <a:gd name="T42" fmla="*/ 190 w 2504"/>
              <a:gd name="T43" fmla="*/ 1635 h 3282"/>
              <a:gd name="T44" fmla="*/ 463 w 2504"/>
              <a:gd name="T45" fmla="*/ 1576 h 3282"/>
              <a:gd name="T46" fmla="*/ 585 w 2504"/>
              <a:gd name="T47" fmla="*/ 1427 h 3282"/>
              <a:gd name="T48" fmla="*/ 719 w 2504"/>
              <a:gd name="T49" fmla="*/ 1518 h 3282"/>
              <a:gd name="T50" fmla="*/ 714 w 2504"/>
              <a:gd name="T51" fmla="*/ 1802 h 3282"/>
              <a:gd name="T52" fmla="*/ 662 w 2504"/>
              <a:gd name="T53" fmla="*/ 2115 h 3282"/>
              <a:gd name="T54" fmla="*/ 2063 w 2504"/>
              <a:gd name="T55" fmla="*/ 2161 h 3282"/>
              <a:gd name="T56" fmla="*/ 1930 w 2504"/>
              <a:gd name="T57" fmla="*/ 2046 h 3282"/>
              <a:gd name="T58" fmla="*/ 2172 w 2504"/>
              <a:gd name="T59" fmla="*/ 1723 h 3282"/>
              <a:gd name="T60" fmla="*/ 2340 w 2504"/>
              <a:gd name="T61" fmla="*/ 1749 h 3282"/>
              <a:gd name="T62" fmla="*/ 2340 w 2504"/>
              <a:gd name="T63" fmla="*/ 1931 h 3282"/>
              <a:gd name="T64" fmla="*/ 2504 w 2504"/>
              <a:gd name="T65" fmla="*/ 2231 h 3282"/>
              <a:gd name="T66" fmla="*/ 1668 w 2504"/>
              <a:gd name="T67" fmla="*/ 3151 h 3282"/>
              <a:gd name="T68" fmla="*/ 1361 w 2504"/>
              <a:gd name="T69" fmla="*/ 2988 h 3282"/>
              <a:gd name="T70" fmla="*/ 1141 w 2504"/>
              <a:gd name="T71" fmla="*/ 3191 h 3282"/>
              <a:gd name="T72" fmla="*/ 880 w 2504"/>
              <a:gd name="T73" fmla="*/ 3281 h 3282"/>
              <a:gd name="T74" fmla="*/ 677 w 2504"/>
              <a:gd name="T75" fmla="*/ 3250 h 3282"/>
              <a:gd name="T76" fmla="*/ 517 w 2504"/>
              <a:gd name="T77" fmla="*/ 3158 h 3282"/>
              <a:gd name="T78" fmla="*/ 253 w 2504"/>
              <a:gd name="T79" fmla="*/ 2839 h 3282"/>
              <a:gd name="T80" fmla="*/ 201 w 2504"/>
              <a:gd name="T81" fmla="*/ 2530 h 3282"/>
              <a:gd name="T82" fmla="*/ 243 w 2504"/>
              <a:gd name="T83" fmla="*/ 2381 h 3282"/>
              <a:gd name="T84" fmla="*/ 334 w 2504"/>
              <a:gd name="T85" fmla="*/ 2042 h 3282"/>
              <a:gd name="T86" fmla="*/ 4 w 2504"/>
              <a:gd name="T87" fmla="*/ 1491 h 3282"/>
              <a:gd name="T88" fmla="*/ 888 w 2504"/>
              <a:gd name="T89" fmla="*/ 613 h 3282"/>
              <a:gd name="T90" fmla="*/ 1115 w 2504"/>
              <a:gd name="T91" fmla="*/ 452 h 3282"/>
              <a:gd name="T92" fmla="*/ 828 w 2504"/>
              <a:gd name="T93" fmla="*/ 459 h 3282"/>
              <a:gd name="T94" fmla="*/ 742 w 2504"/>
              <a:gd name="T95" fmla="*/ 381 h 3282"/>
              <a:gd name="T96" fmla="*/ 1069 w 2504"/>
              <a:gd name="T97" fmla="*/ 211 h 3282"/>
              <a:gd name="T98" fmla="*/ 1054 w 2504"/>
              <a:gd name="T99" fmla="*/ 314 h 3282"/>
              <a:gd name="T100" fmla="*/ 700 w 2504"/>
              <a:gd name="T101" fmla="*/ 314 h 3282"/>
              <a:gd name="T102" fmla="*/ 684 w 2504"/>
              <a:gd name="T103" fmla="*/ 212 h 3282"/>
              <a:gd name="T104" fmla="*/ 993 w 2504"/>
              <a:gd name="T105" fmla="*/ 10 h 3282"/>
              <a:gd name="T106" fmla="*/ 1290 w 2504"/>
              <a:gd name="T107" fmla="*/ 274 h 3282"/>
              <a:gd name="T108" fmla="*/ 904 w 2504"/>
              <a:gd name="T109" fmla="*/ 101 h 3282"/>
              <a:gd name="T110" fmla="*/ 506 w 2504"/>
              <a:gd name="T111" fmla="*/ 235 h 3282"/>
              <a:gd name="T112" fmla="*/ 705 w 2504"/>
              <a:gd name="T113" fmla="*/ 23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04" h="3282">
                <a:moveTo>
                  <a:pt x="1964" y="2543"/>
                </a:moveTo>
                <a:lnTo>
                  <a:pt x="1947" y="2547"/>
                </a:lnTo>
                <a:lnTo>
                  <a:pt x="1931" y="2555"/>
                </a:lnTo>
                <a:lnTo>
                  <a:pt x="1916" y="2567"/>
                </a:lnTo>
                <a:lnTo>
                  <a:pt x="1905" y="2581"/>
                </a:lnTo>
                <a:lnTo>
                  <a:pt x="1897" y="2597"/>
                </a:lnTo>
                <a:lnTo>
                  <a:pt x="1893" y="2615"/>
                </a:lnTo>
                <a:lnTo>
                  <a:pt x="1893" y="2632"/>
                </a:lnTo>
                <a:lnTo>
                  <a:pt x="1897" y="2650"/>
                </a:lnTo>
                <a:lnTo>
                  <a:pt x="1905" y="2666"/>
                </a:lnTo>
                <a:lnTo>
                  <a:pt x="1916" y="2682"/>
                </a:lnTo>
                <a:lnTo>
                  <a:pt x="1931" y="2693"/>
                </a:lnTo>
                <a:lnTo>
                  <a:pt x="1947" y="2700"/>
                </a:lnTo>
                <a:lnTo>
                  <a:pt x="1964" y="2705"/>
                </a:lnTo>
                <a:lnTo>
                  <a:pt x="1982" y="2705"/>
                </a:lnTo>
                <a:lnTo>
                  <a:pt x="1998" y="2700"/>
                </a:lnTo>
                <a:lnTo>
                  <a:pt x="2014" y="2693"/>
                </a:lnTo>
                <a:lnTo>
                  <a:pt x="2029" y="2682"/>
                </a:lnTo>
                <a:lnTo>
                  <a:pt x="2041" y="2666"/>
                </a:lnTo>
                <a:lnTo>
                  <a:pt x="2048" y="2650"/>
                </a:lnTo>
                <a:lnTo>
                  <a:pt x="2052" y="2632"/>
                </a:lnTo>
                <a:lnTo>
                  <a:pt x="2052" y="2615"/>
                </a:lnTo>
                <a:lnTo>
                  <a:pt x="2048" y="2597"/>
                </a:lnTo>
                <a:lnTo>
                  <a:pt x="2041" y="2581"/>
                </a:lnTo>
                <a:lnTo>
                  <a:pt x="2029" y="2567"/>
                </a:lnTo>
                <a:lnTo>
                  <a:pt x="2014" y="2555"/>
                </a:lnTo>
                <a:lnTo>
                  <a:pt x="1998" y="2547"/>
                </a:lnTo>
                <a:lnTo>
                  <a:pt x="1981" y="2543"/>
                </a:lnTo>
                <a:lnTo>
                  <a:pt x="1964" y="2543"/>
                </a:lnTo>
                <a:close/>
                <a:moveTo>
                  <a:pt x="2019" y="1475"/>
                </a:moveTo>
                <a:lnTo>
                  <a:pt x="2043" y="1477"/>
                </a:lnTo>
                <a:lnTo>
                  <a:pt x="2066" y="1485"/>
                </a:lnTo>
                <a:lnTo>
                  <a:pt x="2088" y="1496"/>
                </a:lnTo>
                <a:lnTo>
                  <a:pt x="2107" y="1513"/>
                </a:lnTo>
                <a:lnTo>
                  <a:pt x="2118" y="1523"/>
                </a:lnTo>
                <a:lnTo>
                  <a:pt x="2134" y="1542"/>
                </a:lnTo>
                <a:lnTo>
                  <a:pt x="2145" y="1565"/>
                </a:lnTo>
                <a:lnTo>
                  <a:pt x="2152" y="1589"/>
                </a:lnTo>
                <a:lnTo>
                  <a:pt x="2154" y="1613"/>
                </a:lnTo>
                <a:lnTo>
                  <a:pt x="2152" y="1638"/>
                </a:lnTo>
                <a:lnTo>
                  <a:pt x="2145" y="1662"/>
                </a:lnTo>
                <a:lnTo>
                  <a:pt x="2134" y="1685"/>
                </a:lnTo>
                <a:lnTo>
                  <a:pt x="2118" y="1704"/>
                </a:lnTo>
                <a:lnTo>
                  <a:pt x="2095" y="1727"/>
                </a:lnTo>
                <a:lnTo>
                  <a:pt x="1930" y="1896"/>
                </a:lnTo>
                <a:lnTo>
                  <a:pt x="1909" y="1912"/>
                </a:lnTo>
                <a:lnTo>
                  <a:pt x="1887" y="1925"/>
                </a:lnTo>
                <a:lnTo>
                  <a:pt x="1864" y="1932"/>
                </a:lnTo>
                <a:lnTo>
                  <a:pt x="1840" y="1934"/>
                </a:lnTo>
                <a:lnTo>
                  <a:pt x="1816" y="1932"/>
                </a:lnTo>
                <a:lnTo>
                  <a:pt x="1793" y="1925"/>
                </a:lnTo>
                <a:lnTo>
                  <a:pt x="1771" y="1912"/>
                </a:lnTo>
                <a:lnTo>
                  <a:pt x="1751" y="1896"/>
                </a:lnTo>
                <a:lnTo>
                  <a:pt x="1742" y="1887"/>
                </a:lnTo>
                <a:lnTo>
                  <a:pt x="1725" y="1866"/>
                </a:lnTo>
                <a:lnTo>
                  <a:pt x="1714" y="1844"/>
                </a:lnTo>
                <a:lnTo>
                  <a:pt x="1707" y="1820"/>
                </a:lnTo>
                <a:lnTo>
                  <a:pt x="1705" y="1796"/>
                </a:lnTo>
                <a:lnTo>
                  <a:pt x="1707" y="1771"/>
                </a:lnTo>
                <a:lnTo>
                  <a:pt x="1714" y="1747"/>
                </a:lnTo>
                <a:lnTo>
                  <a:pt x="1725" y="1725"/>
                </a:lnTo>
                <a:lnTo>
                  <a:pt x="1742" y="1705"/>
                </a:lnTo>
                <a:lnTo>
                  <a:pt x="1908" y="1535"/>
                </a:lnTo>
                <a:lnTo>
                  <a:pt x="1930" y="1513"/>
                </a:lnTo>
                <a:lnTo>
                  <a:pt x="1949" y="1496"/>
                </a:lnTo>
                <a:lnTo>
                  <a:pt x="1971" y="1485"/>
                </a:lnTo>
                <a:lnTo>
                  <a:pt x="1994" y="1477"/>
                </a:lnTo>
                <a:lnTo>
                  <a:pt x="2019" y="1475"/>
                </a:lnTo>
                <a:close/>
                <a:moveTo>
                  <a:pt x="1796" y="1249"/>
                </a:moveTo>
                <a:lnTo>
                  <a:pt x="1820" y="1251"/>
                </a:lnTo>
                <a:lnTo>
                  <a:pt x="1844" y="1258"/>
                </a:lnTo>
                <a:lnTo>
                  <a:pt x="1866" y="1269"/>
                </a:lnTo>
                <a:lnTo>
                  <a:pt x="1885" y="1286"/>
                </a:lnTo>
                <a:lnTo>
                  <a:pt x="1895" y="1296"/>
                </a:lnTo>
                <a:lnTo>
                  <a:pt x="1911" y="1316"/>
                </a:lnTo>
                <a:lnTo>
                  <a:pt x="1924" y="1338"/>
                </a:lnTo>
                <a:lnTo>
                  <a:pt x="1930" y="1362"/>
                </a:lnTo>
                <a:lnTo>
                  <a:pt x="1933" y="1387"/>
                </a:lnTo>
                <a:lnTo>
                  <a:pt x="1930" y="1412"/>
                </a:lnTo>
                <a:lnTo>
                  <a:pt x="1924" y="1435"/>
                </a:lnTo>
                <a:lnTo>
                  <a:pt x="1911" y="1458"/>
                </a:lnTo>
                <a:lnTo>
                  <a:pt x="1895" y="1477"/>
                </a:lnTo>
                <a:lnTo>
                  <a:pt x="1874" y="1500"/>
                </a:lnTo>
                <a:lnTo>
                  <a:pt x="1707" y="1669"/>
                </a:lnTo>
                <a:lnTo>
                  <a:pt x="1687" y="1686"/>
                </a:lnTo>
                <a:lnTo>
                  <a:pt x="1666" y="1698"/>
                </a:lnTo>
                <a:lnTo>
                  <a:pt x="1642" y="1705"/>
                </a:lnTo>
                <a:lnTo>
                  <a:pt x="1618" y="1707"/>
                </a:lnTo>
                <a:lnTo>
                  <a:pt x="1594" y="1705"/>
                </a:lnTo>
                <a:lnTo>
                  <a:pt x="1571" y="1698"/>
                </a:lnTo>
                <a:lnTo>
                  <a:pt x="1549" y="1686"/>
                </a:lnTo>
                <a:lnTo>
                  <a:pt x="1529" y="1669"/>
                </a:lnTo>
                <a:lnTo>
                  <a:pt x="1519" y="1660"/>
                </a:lnTo>
                <a:lnTo>
                  <a:pt x="1503" y="1639"/>
                </a:lnTo>
                <a:lnTo>
                  <a:pt x="1492" y="1618"/>
                </a:lnTo>
                <a:lnTo>
                  <a:pt x="1485" y="1593"/>
                </a:lnTo>
                <a:lnTo>
                  <a:pt x="1482" y="1569"/>
                </a:lnTo>
                <a:lnTo>
                  <a:pt x="1485" y="1544"/>
                </a:lnTo>
                <a:lnTo>
                  <a:pt x="1492" y="1521"/>
                </a:lnTo>
                <a:lnTo>
                  <a:pt x="1503" y="1498"/>
                </a:lnTo>
                <a:lnTo>
                  <a:pt x="1519" y="1479"/>
                </a:lnTo>
                <a:lnTo>
                  <a:pt x="1541" y="1456"/>
                </a:lnTo>
                <a:lnTo>
                  <a:pt x="1707" y="1286"/>
                </a:lnTo>
                <a:lnTo>
                  <a:pt x="1727" y="1269"/>
                </a:lnTo>
                <a:lnTo>
                  <a:pt x="1750" y="1258"/>
                </a:lnTo>
                <a:lnTo>
                  <a:pt x="1773" y="1251"/>
                </a:lnTo>
                <a:lnTo>
                  <a:pt x="1796" y="1249"/>
                </a:lnTo>
                <a:close/>
                <a:moveTo>
                  <a:pt x="632" y="994"/>
                </a:moveTo>
                <a:lnTo>
                  <a:pt x="624" y="995"/>
                </a:lnTo>
                <a:lnTo>
                  <a:pt x="618" y="999"/>
                </a:lnTo>
                <a:lnTo>
                  <a:pt x="380" y="1243"/>
                </a:lnTo>
                <a:lnTo>
                  <a:pt x="376" y="1249"/>
                </a:lnTo>
                <a:lnTo>
                  <a:pt x="374" y="1257"/>
                </a:lnTo>
                <a:lnTo>
                  <a:pt x="376" y="1264"/>
                </a:lnTo>
                <a:lnTo>
                  <a:pt x="380" y="1270"/>
                </a:lnTo>
                <a:lnTo>
                  <a:pt x="386" y="1275"/>
                </a:lnTo>
                <a:lnTo>
                  <a:pt x="393" y="1277"/>
                </a:lnTo>
                <a:lnTo>
                  <a:pt x="401" y="1275"/>
                </a:lnTo>
                <a:lnTo>
                  <a:pt x="407" y="1270"/>
                </a:lnTo>
                <a:lnTo>
                  <a:pt x="645" y="1028"/>
                </a:lnTo>
                <a:lnTo>
                  <a:pt x="649" y="1021"/>
                </a:lnTo>
                <a:lnTo>
                  <a:pt x="651" y="1014"/>
                </a:lnTo>
                <a:lnTo>
                  <a:pt x="649" y="1007"/>
                </a:lnTo>
                <a:lnTo>
                  <a:pt x="645" y="1000"/>
                </a:lnTo>
                <a:lnTo>
                  <a:pt x="639" y="996"/>
                </a:lnTo>
                <a:lnTo>
                  <a:pt x="632" y="994"/>
                </a:lnTo>
                <a:close/>
                <a:moveTo>
                  <a:pt x="888" y="613"/>
                </a:moveTo>
                <a:lnTo>
                  <a:pt x="916" y="613"/>
                </a:lnTo>
                <a:lnTo>
                  <a:pt x="942" y="617"/>
                </a:lnTo>
                <a:lnTo>
                  <a:pt x="968" y="626"/>
                </a:lnTo>
                <a:lnTo>
                  <a:pt x="993" y="641"/>
                </a:lnTo>
                <a:lnTo>
                  <a:pt x="1015" y="659"/>
                </a:lnTo>
                <a:lnTo>
                  <a:pt x="1446" y="1099"/>
                </a:lnTo>
                <a:lnTo>
                  <a:pt x="1485" y="1059"/>
                </a:lnTo>
                <a:lnTo>
                  <a:pt x="1505" y="1043"/>
                </a:lnTo>
                <a:lnTo>
                  <a:pt x="1527" y="1031"/>
                </a:lnTo>
                <a:lnTo>
                  <a:pt x="1551" y="1024"/>
                </a:lnTo>
                <a:lnTo>
                  <a:pt x="1575" y="1021"/>
                </a:lnTo>
                <a:lnTo>
                  <a:pt x="1598" y="1024"/>
                </a:lnTo>
                <a:lnTo>
                  <a:pt x="1621" y="1031"/>
                </a:lnTo>
                <a:lnTo>
                  <a:pt x="1644" y="1043"/>
                </a:lnTo>
                <a:lnTo>
                  <a:pt x="1664" y="1059"/>
                </a:lnTo>
                <a:lnTo>
                  <a:pt x="1674" y="1069"/>
                </a:lnTo>
                <a:lnTo>
                  <a:pt x="1689" y="1089"/>
                </a:lnTo>
                <a:lnTo>
                  <a:pt x="1701" y="1112"/>
                </a:lnTo>
                <a:lnTo>
                  <a:pt x="1708" y="1135"/>
                </a:lnTo>
                <a:lnTo>
                  <a:pt x="1710" y="1160"/>
                </a:lnTo>
                <a:lnTo>
                  <a:pt x="1708" y="1185"/>
                </a:lnTo>
                <a:lnTo>
                  <a:pt x="1701" y="1209"/>
                </a:lnTo>
                <a:lnTo>
                  <a:pt x="1689" y="1230"/>
                </a:lnTo>
                <a:lnTo>
                  <a:pt x="1674" y="1251"/>
                </a:lnTo>
                <a:lnTo>
                  <a:pt x="1651" y="1273"/>
                </a:lnTo>
                <a:lnTo>
                  <a:pt x="1507" y="1421"/>
                </a:lnTo>
                <a:lnTo>
                  <a:pt x="1485" y="1442"/>
                </a:lnTo>
                <a:lnTo>
                  <a:pt x="1465" y="1459"/>
                </a:lnTo>
                <a:lnTo>
                  <a:pt x="1443" y="1471"/>
                </a:lnTo>
                <a:lnTo>
                  <a:pt x="1420" y="1477"/>
                </a:lnTo>
                <a:lnTo>
                  <a:pt x="1396" y="1481"/>
                </a:lnTo>
                <a:lnTo>
                  <a:pt x="1372" y="1479"/>
                </a:lnTo>
                <a:lnTo>
                  <a:pt x="1348" y="1471"/>
                </a:lnTo>
                <a:lnTo>
                  <a:pt x="1326" y="1459"/>
                </a:lnTo>
                <a:lnTo>
                  <a:pt x="1307" y="1442"/>
                </a:lnTo>
                <a:lnTo>
                  <a:pt x="1297" y="1433"/>
                </a:lnTo>
                <a:lnTo>
                  <a:pt x="1281" y="1413"/>
                </a:lnTo>
                <a:lnTo>
                  <a:pt x="1270" y="1391"/>
                </a:lnTo>
                <a:lnTo>
                  <a:pt x="1262" y="1366"/>
                </a:lnTo>
                <a:lnTo>
                  <a:pt x="1260" y="1343"/>
                </a:lnTo>
                <a:lnTo>
                  <a:pt x="1262" y="1318"/>
                </a:lnTo>
                <a:lnTo>
                  <a:pt x="1270" y="1294"/>
                </a:lnTo>
                <a:lnTo>
                  <a:pt x="1281" y="1271"/>
                </a:lnTo>
                <a:lnTo>
                  <a:pt x="1297" y="1251"/>
                </a:lnTo>
                <a:lnTo>
                  <a:pt x="1319" y="1229"/>
                </a:lnTo>
                <a:lnTo>
                  <a:pt x="1319" y="1228"/>
                </a:lnTo>
                <a:lnTo>
                  <a:pt x="1368" y="1179"/>
                </a:lnTo>
                <a:lnTo>
                  <a:pt x="1003" y="807"/>
                </a:lnTo>
                <a:lnTo>
                  <a:pt x="190" y="1635"/>
                </a:lnTo>
                <a:lnTo>
                  <a:pt x="390" y="1837"/>
                </a:lnTo>
                <a:lnTo>
                  <a:pt x="402" y="1792"/>
                </a:lnTo>
                <a:lnTo>
                  <a:pt x="414" y="1748"/>
                </a:lnTo>
                <a:lnTo>
                  <a:pt x="426" y="1707"/>
                </a:lnTo>
                <a:lnTo>
                  <a:pt x="437" y="1669"/>
                </a:lnTo>
                <a:lnTo>
                  <a:pt x="447" y="1634"/>
                </a:lnTo>
                <a:lnTo>
                  <a:pt x="456" y="1603"/>
                </a:lnTo>
                <a:lnTo>
                  <a:pt x="463" y="1576"/>
                </a:lnTo>
                <a:lnTo>
                  <a:pt x="470" y="1555"/>
                </a:lnTo>
                <a:lnTo>
                  <a:pt x="482" y="1522"/>
                </a:lnTo>
                <a:lnTo>
                  <a:pt x="496" y="1495"/>
                </a:lnTo>
                <a:lnTo>
                  <a:pt x="511" y="1472"/>
                </a:lnTo>
                <a:lnTo>
                  <a:pt x="529" y="1455"/>
                </a:lnTo>
                <a:lnTo>
                  <a:pt x="547" y="1441"/>
                </a:lnTo>
                <a:lnTo>
                  <a:pt x="566" y="1432"/>
                </a:lnTo>
                <a:lnTo>
                  <a:pt x="585" y="1427"/>
                </a:lnTo>
                <a:lnTo>
                  <a:pt x="605" y="1426"/>
                </a:lnTo>
                <a:lnTo>
                  <a:pt x="625" y="1429"/>
                </a:lnTo>
                <a:lnTo>
                  <a:pt x="644" y="1436"/>
                </a:lnTo>
                <a:lnTo>
                  <a:pt x="662" y="1447"/>
                </a:lnTo>
                <a:lnTo>
                  <a:pt x="679" y="1460"/>
                </a:lnTo>
                <a:lnTo>
                  <a:pt x="694" y="1476"/>
                </a:lnTo>
                <a:lnTo>
                  <a:pt x="709" y="1497"/>
                </a:lnTo>
                <a:lnTo>
                  <a:pt x="719" y="1518"/>
                </a:lnTo>
                <a:lnTo>
                  <a:pt x="726" y="1542"/>
                </a:lnTo>
                <a:lnTo>
                  <a:pt x="730" y="1571"/>
                </a:lnTo>
                <a:lnTo>
                  <a:pt x="732" y="1603"/>
                </a:lnTo>
                <a:lnTo>
                  <a:pt x="731" y="1638"/>
                </a:lnTo>
                <a:lnTo>
                  <a:pt x="729" y="1675"/>
                </a:lnTo>
                <a:lnTo>
                  <a:pt x="725" y="1715"/>
                </a:lnTo>
                <a:lnTo>
                  <a:pt x="720" y="1758"/>
                </a:lnTo>
                <a:lnTo>
                  <a:pt x="714" y="1802"/>
                </a:lnTo>
                <a:lnTo>
                  <a:pt x="708" y="1848"/>
                </a:lnTo>
                <a:lnTo>
                  <a:pt x="701" y="1896"/>
                </a:lnTo>
                <a:lnTo>
                  <a:pt x="694" y="1944"/>
                </a:lnTo>
                <a:lnTo>
                  <a:pt x="691" y="1970"/>
                </a:lnTo>
                <a:lnTo>
                  <a:pt x="685" y="2002"/>
                </a:lnTo>
                <a:lnTo>
                  <a:pt x="678" y="2037"/>
                </a:lnTo>
                <a:lnTo>
                  <a:pt x="671" y="2075"/>
                </a:lnTo>
                <a:lnTo>
                  <a:pt x="662" y="2115"/>
                </a:lnTo>
                <a:lnTo>
                  <a:pt x="1471" y="2939"/>
                </a:lnTo>
                <a:lnTo>
                  <a:pt x="2283" y="2112"/>
                </a:lnTo>
                <a:lnTo>
                  <a:pt x="2223" y="2050"/>
                </a:lnTo>
                <a:lnTo>
                  <a:pt x="2152" y="2122"/>
                </a:lnTo>
                <a:lnTo>
                  <a:pt x="2133" y="2139"/>
                </a:lnTo>
                <a:lnTo>
                  <a:pt x="2111" y="2151"/>
                </a:lnTo>
                <a:lnTo>
                  <a:pt x="2087" y="2157"/>
                </a:lnTo>
                <a:lnTo>
                  <a:pt x="2063" y="2161"/>
                </a:lnTo>
                <a:lnTo>
                  <a:pt x="2039" y="2157"/>
                </a:lnTo>
                <a:lnTo>
                  <a:pt x="2016" y="2151"/>
                </a:lnTo>
                <a:lnTo>
                  <a:pt x="1994" y="2139"/>
                </a:lnTo>
                <a:lnTo>
                  <a:pt x="1974" y="2122"/>
                </a:lnTo>
                <a:lnTo>
                  <a:pt x="1964" y="2113"/>
                </a:lnTo>
                <a:lnTo>
                  <a:pt x="1948" y="2093"/>
                </a:lnTo>
                <a:lnTo>
                  <a:pt x="1937" y="2071"/>
                </a:lnTo>
                <a:lnTo>
                  <a:pt x="1930" y="2046"/>
                </a:lnTo>
                <a:lnTo>
                  <a:pt x="1928" y="2023"/>
                </a:lnTo>
                <a:lnTo>
                  <a:pt x="1930" y="1998"/>
                </a:lnTo>
                <a:lnTo>
                  <a:pt x="1937" y="1974"/>
                </a:lnTo>
                <a:lnTo>
                  <a:pt x="1948" y="1951"/>
                </a:lnTo>
                <a:lnTo>
                  <a:pt x="1964" y="1932"/>
                </a:lnTo>
                <a:lnTo>
                  <a:pt x="1986" y="1908"/>
                </a:lnTo>
                <a:lnTo>
                  <a:pt x="2152" y="1739"/>
                </a:lnTo>
                <a:lnTo>
                  <a:pt x="2172" y="1723"/>
                </a:lnTo>
                <a:lnTo>
                  <a:pt x="2194" y="1711"/>
                </a:lnTo>
                <a:lnTo>
                  <a:pt x="2218" y="1704"/>
                </a:lnTo>
                <a:lnTo>
                  <a:pt x="2242" y="1702"/>
                </a:lnTo>
                <a:lnTo>
                  <a:pt x="2265" y="1704"/>
                </a:lnTo>
                <a:lnTo>
                  <a:pt x="2289" y="1711"/>
                </a:lnTo>
                <a:lnTo>
                  <a:pt x="2311" y="1723"/>
                </a:lnTo>
                <a:lnTo>
                  <a:pt x="2331" y="1739"/>
                </a:lnTo>
                <a:lnTo>
                  <a:pt x="2340" y="1749"/>
                </a:lnTo>
                <a:lnTo>
                  <a:pt x="2356" y="1769"/>
                </a:lnTo>
                <a:lnTo>
                  <a:pt x="2368" y="1792"/>
                </a:lnTo>
                <a:lnTo>
                  <a:pt x="2375" y="1815"/>
                </a:lnTo>
                <a:lnTo>
                  <a:pt x="2377" y="1840"/>
                </a:lnTo>
                <a:lnTo>
                  <a:pt x="2375" y="1865"/>
                </a:lnTo>
                <a:lnTo>
                  <a:pt x="2368" y="1889"/>
                </a:lnTo>
                <a:lnTo>
                  <a:pt x="2356" y="1910"/>
                </a:lnTo>
                <a:lnTo>
                  <a:pt x="2340" y="1931"/>
                </a:lnTo>
                <a:lnTo>
                  <a:pt x="2318" y="1952"/>
                </a:lnTo>
                <a:lnTo>
                  <a:pt x="2319" y="1953"/>
                </a:lnTo>
                <a:lnTo>
                  <a:pt x="2302" y="1971"/>
                </a:lnTo>
                <a:lnTo>
                  <a:pt x="2457" y="2131"/>
                </a:lnTo>
                <a:lnTo>
                  <a:pt x="2475" y="2152"/>
                </a:lnTo>
                <a:lnTo>
                  <a:pt x="2490" y="2177"/>
                </a:lnTo>
                <a:lnTo>
                  <a:pt x="2499" y="2204"/>
                </a:lnTo>
                <a:lnTo>
                  <a:pt x="2504" y="2231"/>
                </a:lnTo>
                <a:lnTo>
                  <a:pt x="2504" y="2258"/>
                </a:lnTo>
                <a:lnTo>
                  <a:pt x="2499" y="2286"/>
                </a:lnTo>
                <a:lnTo>
                  <a:pt x="2490" y="2312"/>
                </a:lnTo>
                <a:lnTo>
                  <a:pt x="2475" y="2337"/>
                </a:lnTo>
                <a:lnTo>
                  <a:pt x="2457" y="2359"/>
                </a:lnTo>
                <a:lnTo>
                  <a:pt x="1713" y="3118"/>
                </a:lnTo>
                <a:lnTo>
                  <a:pt x="1692" y="3136"/>
                </a:lnTo>
                <a:lnTo>
                  <a:pt x="1668" y="3151"/>
                </a:lnTo>
                <a:lnTo>
                  <a:pt x="1642" y="3160"/>
                </a:lnTo>
                <a:lnTo>
                  <a:pt x="1614" y="3164"/>
                </a:lnTo>
                <a:lnTo>
                  <a:pt x="1587" y="3164"/>
                </a:lnTo>
                <a:lnTo>
                  <a:pt x="1561" y="3160"/>
                </a:lnTo>
                <a:lnTo>
                  <a:pt x="1534" y="3151"/>
                </a:lnTo>
                <a:lnTo>
                  <a:pt x="1510" y="3136"/>
                </a:lnTo>
                <a:lnTo>
                  <a:pt x="1488" y="3118"/>
                </a:lnTo>
                <a:lnTo>
                  <a:pt x="1361" y="2988"/>
                </a:lnTo>
                <a:lnTo>
                  <a:pt x="1225" y="3125"/>
                </a:lnTo>
                <a:lnTo>
                  <a:pt x="1223" y="3127"/>
                </a:lnTo>
                <a:lnTo>
                  <a:pt x="1218" y="3132"/>
                </a:lnTo>
                <a:lnTo>
                  <a:pt x="1209" y="3140"/>
                </a:lnTo>
                <a:lnTo>
                  <a:pt x="1197" y="3151"/>
                </a:lnTo>
                <a:lnTo>
                  <a:pt x="1181" y="3163"/>
                </a:lnTo>
                <a:lnTo>
                  <a:pt x="1162" y="3176"/>
                </a:lnTo>
                <a:lnTo>
                  <a:pt x="1141" y="3191"/>
                </a:lnTo>
                <a:lnTo>
                  <a:pt x="1117" y="3205"/>
                </a:lnTo>
                <a:lnTo>
                  <a:pt x="1090" y="3220"/>
                </a:lnTo>
                <a:lnTo>
                  <a:pt x="1060" y="3234"/>
                </a:lnTo>
                <a:lnTo>
                  <a:pt x="1029" y="3248"/>
                </a:lnTo>
                <a:lnTo>
                  <a:pt x="995" y="3259"/>
                </a:lnTo>
                <a:lnTo>
                  <a:pt x="958" y="3269"/>
                </a:lnTo>
                <a:lnTo>
                  <a:pt x="920" y="3276"/>
                </a:lnTo>
                <a:lnTo>
                  <a:pt x="880" y="3281"/>
                </a:lnTo>
                <a:lnTo>
                  <a:pt x="838" y="3282"/>
                </a:lnTo>
                <a:lnTo>
                  <a:pt x="794" y="3278"/>
                </a:lnTo>
                <a:lnTo>
                  <a:pt x="750" y="3271"/>
                </a:lnTo>
                <a:lnTo>
                  <a:pt x="747" y="3271"/>
                </a:lnTo>
                <a:lnTo>
                  <a:pt x="744" y="3270"/>
                </a:lnTo>
                <a:lnTo>
                  <a:pt x="726" y="3266"/>
                </a:lnTo>
                <a:lnTo>
                  <a:pt x="708" y="3260"/>
                </a:lnTo>
                <a:lnTo>
                  <a:pt x="677" y="3250"/>
                </a:lnTo>
                <a:lnTo>
                  <a:pt x="663" y="3244"/>
                </a:lnTo>
                <a:lnTo>
                  <a:pt x="648" y="3238"/>
                </a:lnTo>
                <a:lnTo>
                  <a:pt x="618" y="3224"/>
                </a:lnTo>
                <a:lnTo>
                  <a:pt x="587" y="3207"/>
                </a:lnTo>
                <a:lnTo>
                  <a:pt x="578" y="3201"/>
                </a:lnTo>
                <a:lnTo>
                  <a:pt x="568" y="3195"/>
                </a:lnTo>
                <a:lnTo>
                  <a:pt x="543" y="3177"/>
                </a:lnTo>
                <a:lnTo>
                  <a:pt x="517" y="3158"/>
                </a:lnTo>
                <a:lnTo>
                  <a:pt x="496" y="3142"/>
                </a:lnTo>
                <a:lnTo>
                  <a:pt x="461" y="3113"/>
                </a:lnTo>
                <a:lnTo>
                  <a:pt x="427" y="3079"/>
                </a:lnTo>
                <a:lnTo>
                  <a:pt x="380" y="3029"/>
                </a:lnTo>
                <a:lnTo>
                  <a:pt x="340" y="2980"/>
                </a:lnTo>
                <a:lnTo>
                  <a:pt x="305" y="2931"/>
                </a:lnTo>
                <a:lnTo>
                  <a:pt x="277" y="2884"/>
                </a:lnTo>
                <a:lnTo>
                  <a:pt x="253" y="2839"/>
                </a:lnTo>
                <a:lnTo>
                  <a:pt x="233" y="2794"/>
                </a:lnTo>
                <a:lnTo>
                  <a:pt x="218" y="2751"/>
                </a:lnTo>
                <a:lnTo>
                  <a:pt x="207" y="2709"/>
                </a:lnTo>
                <a:lnTo>
                  <a:pt x="200" y="2670"/>
                </a:lnTo>
                <a:lnTo>
                  <a:pt x="197" y="2631"/>
                </a:lnTo>
                <a:lnTo>
                  <a:pt x="196" y="2595"/>
                </a:lnTo>
                <a:lnTo>
                  <a:pt x="197" y="2562"/>
                </a:lnTo>
                <a:lnTo>
                  <a:pt x="201" y="2530"/>
                </a:lnTo>
                <a:lnTo>
                  <a:pt x="207" y="2502"/>
                </a:lnTo>
                <a:lnTo>
                  <a:pt x="214" y="2475"/>
                </a:lnTo>
                <a:lnTo>
                  <a:pt x="223" y="2451"/>
                </a:lnTo>
                <a:lnTo>
                  <a:pt x="224" y="2448"/>
                </a:lnTo>
                <a:lnTo>
                  <a:pt x="226" y="2439"/>
                </a:lnTo>
                <a:lnTo>
                  <a:pt x="230" y="2424"/>
                </a:lnTo>
                <a:lnTo>
                  <a:pt x="236" y="2405"/>
                </a:lnTo>
                <a:lnTo>
                  <a:pt x="243" y="2381"/>
                </a:lnTo>
                <a:lnTo>
                  <a:pt x="250" y="2352"/>
                </a:lnTo>
                <a:lnTo>
                  <a:pt x="259" y="2320"/>
                </a:lnTo>
                <a:lnTo>
                  <a:pt x="268" y="2285"/>
                </a:lnTo>
                <a:lnTo>
                  <a:pt x="278" y="2247"/>
                </a:lnTo>
                <a:lnTo>
                  <a:pt x="289" y="2207"/>
                </a:lnTo>
                <a:lnTo>
                  <a:pt x="300" y="2165"/>
                </a:lnTo>
                <a:lnTo>
                  <a:pt x="312" y="2120"/>
                </a:lnTo>
                <a:lnTo>
                  <a:pt x="334" y="2042"/>
                </a:lnTo>
                <a:lnTo>
                  <a:pt x="355" y="1963"/>
                </a:lnTo>
                <a:lnTo>
                  <a:pt x="45" y="1646"/>
                </a:lnTo>
                <a:lnTo>
                  <a:pt x="27" y="1625"/>
                </a:lnTo>
                <a:lnTo>
                  <a:pt x="13" y="1600"/>
                </a:lnTo>
                <a:lnTo>
                  <a:pt x="4" y="1573"/>
                </a:lnTo>
                <a:lnTo>
                  <a:pt x="0" y="1547"/>
                </a:lnTo>
                <a:lnTo>
                  <a:pt x="0" y="1519"/>
                </a:lnTo>
                <a:lnTo>
                  <a:pt x="4" y="1491"/>
                </a:lnTo>
                <a:lnTo>
                  <a:pt x="13" y="1465"/>
                </a:lnTo>
                <a:lnTo>
                  <a:pt x="27" y="1440"/>
                </a:lnTo>
                <a:lnTo>
                  <a:pt x="45" y="1418"/>
                </a:lnTo>
                <a:lnTo>
                  <a:pt x="789" y="659"/>
                </a:lnTo>
                <a:lnTo>
                  <a:pt x="811" y="641"/>
                </a:lnTo>
                <a:lnTo>
                  <a:pt x="836" y="626"/>
                </a:lnTo>
                <a:lnTo>
                  <a:pt x="861" y="617"/>
                </a:lnTo>
                <a:lnTo>
                  <a:pt x="888" y="613"/>
                </a:lnTo>
                <a:close/>
                <a:moveTo>
                  <a:pt x="857" y="352"/>
                </a:moveTo>
                <a:lnTo>
                  <a:pt x="897" y="352"/>
                </a:lnTo>
                <a:lnTo>
                  <a:pt x="936" y="358"/>
                </a:lnTo>
                <a:lnTo>
                  <a:pt x="975" y="367"/>
                </a:lnTo>
                <a:lnTo>
                  <a:pt x="1013" y="381"/>
                </a:lnTo>
                <a:lnTo>
                  <a:pt x="1049" y="401"/>
                </a:lnTo>
                <a:lnTo>
                  <a:pt x="1083" y="425"/>
                </a:lnTo>
                <a:lnTo>
                  <a:pt x="1115" y="452"/>
                </a:lnTo>
                <a:lnTo>
                  <a:pt x="1045" y="523"/>
                </a:lnTo>
                <a:lnTo>
                  <a:pt x="1018" y="500"/>
                </a:lnTo>
                <a:lnTo>
                  <a:pt x="990" y="481"/>
                </a:lnTo>
                <a:lnTo>
                  <a:pt x="958" y="468"/>
                </a:lnTo>
                <a:lnTo>
                  <a:pt x="927" y="459"/>
                </a:lnTo>
                <a:lnTo>
                  <a:pt x="894" y="453"/>
                </a:lnTo>
                <a:lnTo>
                  <a:pt x="860" y="453"/>
                </a:lnTo>
                <a:lnTo>
                  <a:pt x="828" y="459"/>
                </a:lnTo>
                <a:lnTo>
                  <a:pt x="795" y="468"/>
                </a:lnTo>
                <a:lnTo>
                  <a:pt x="765" y="481"/>
                </a:lnTo>
                <a:lnTo>
                  <a:pt x="736" y="500"/>
                </a:lnTo>
                <a:lnTo>
                  <a:pt x="710" y="523"/>
                </a:lnTo>
                <a:lnTo>
                  <a:pt x="640" y="452"/>
                </a:lnTo>
                <a:lnTo>
                  <a:pt x="671" y="425"/>
                </a:lnTo>
                <a:lnTo>
                  <a:pt x="706" y="401"/>
                </a:lnTo>
                <a:lnTo>
                  <a:pt x="742" y="381"/>
                </a:lnTo>
                <a:lnTo>
                  <a:pt x="779" y="367"/>
                </a:lnTo>
                <a:lnTo>
                  <a:pt x="818" y="358"/>
                </a:lnTo>
                <a:lnTo>
                  <a:pt x="857" y="352"/>
                </a:lnTo>
                <a:close/>
                <a:moveTo>
                  <a:pt x="877" y="173"/>
                </a:moveTo>
                <a:lnTo>
                  <a:pt x="926" y="176"/>
                </a:lnTo>
                <a:lnTo>
                  <a:pt x="975" y="183"/>
                </a:lnTo>
                <a:lnTo>
                  <a:pt x="1023" y="195"/>
                </a:lnTo>
                <a:lnTo>
                  <a:pt x="1069" y="211"/>
                </a:lnTo>
                <a:lnTo>
                  <a:pt x="1115" y="233"/>
                </a:lnTo>
                <a:lnTo>
                  <a:pt x="1158" y="260"/>
                </a:lnTo>
                <a:lnTo>
                  <a:pt x="1200" y="291"/>
                </a:lnTo>
                <a:lnTo>
                  <a:pt x="1239" y="326"/>
                </a:lnTo>
                <a:lnTo>
                  <a:pt x="1169" y="397"/>
                </a:lnTo>
                <a:lnTo>
                  <a:pt x="1133" y="364"/>
                </a:lnTo>
                <a:lnTo>
                  <a:pt x="1095" y="337"/>
                </a:lnTo>
                <a:lnTo>
                  <a:pt x="1054" y="314"/>
                </a:lnTo>
                <a:lnTo>
                  <a:pt x="1011" y="297"/>
                </a:lnTo>
                <a:lnTo>
                  <a:pt x="967" y="283"/>
                </a:lnTo>
                <a:lnTo>
                  <a:pt x="923" y="276"/>
                </a:lnTo>
                <a:lnTo>
                  <a:pt x="877" y="274"/>
                </a:lnTo>
                <a:lnTo>
                  <a:pt x="832" y="276"/>
                </a:lnTo>
                <a:lnTo>
                  <a:pt x="787" y="283"/>
                </a:lnTo>
                <a:lnTo>
                  <a:pt x="743" y="297"/>
                </a:lnTo>
                <a:lnTo>
                  <a:pt x="700" y="314"/>
                </a:lnTo>
                <a:lnTo>
                  <a:pt x="660" y="337"/>
                </a:lnTo>
                <a:lnTo>
                  <a:pt x="621" y="364"/>
                </a:lnTo>
                <a:lnTo>
                  <a:pt x="585" y="397"/>
                </a:lnTo>
                <a:lnTo>
                  <a:pt x="516" y="327"/>
                </a:lnTo>
                <a:lnTo>
                  <a:pt x="554" y="291"/>
                </a:lnTo>
                <a:lnTo>
                  <a:pt x="595" y="260"/>
                </a:lnTo>
                <a:lnTo>
                  <a:pt x="639" y="233"/>
                </a:lnTo>
                <a:lnTo>
                  <a:pt x="684" y="212"/>
                </a:lnTo>
                <a:lnTo>
                  <a:pt x="732" y="195"/>
                </a:lnTo>
                <a:lnTo>
                  <a:pt x="779" y="183"/>
                </a:lnTo>
                <a:lnTo>
                  <a:pt x="828" y="176"/>
                </a:lnTo>
                <a:lnTo>
                  <a:pt x="877" y="173"/>
                </a:lnTo>
                <a:close/>
                <a:moveTo>
                  <a:pt x="874" y="0"/>
                </a:moveTo>
                <a:lnTo>
                  <a:pt x="880" y="0"/>
                </a:lnTo>
                <a:lnTo>
                  <a:pt x="935" y="2"/>
                </a:lnTo>
                <a:lnTo>
                  <a:pt x="993" y="10"/>
                </a:lnTo>
                <a:lnTo>
                  <a:pt x="1050" y="23"/>
                </a:lnTo>
                <a:lnTo>
                  <a:pt x="1106" y="40"/>
                </a:lnTo>
                <a:lnTo>
                  <a:pt x="1160" y="63"/>
                </a:lnTo>
                <a:lnTo>
                  <a:pt x="1214" y="91"/>
                </a:lnTo>
                <a:lnTo>
                  <a:pt x="1264" y="123"/>
                </a:lnTo>
                <a:lnTo>
                  <a:pt x="1313" y="161"/>
                </a:lnTo>
                <a:lnTo>
                  <a:pt x="1358" y="203"/>
                </a:lnTo>
                <a:lnTo>
                  <a:pt x="1290" y="274"/>
                </a:lnTo>
                <a:lnTo>
                  <a:pt x="1248" y="236"/>
                </a:lnTo>
                <a:lnTo>
                  <a:pt x="1204" y="202"/>
                </a:lnTo>
                <a:lnTo>
                  <a:pt x="1157" y="173"/>
                </a:lnTo>
                <a:lnTo>
                  <a:pt x="1109" y="149"/>
                </a:lnTo>
                <a:lnTo>
                  <a:pt x="1059" y="130"/>
                </a:lnTo>
                <a:lnTo>
                  <a:pt x="1008" y="115"/>
                </a:lnTo>
                <a:lnTo>
                  <a:pt x="956" y="106"/>
                </a:lnTo>
                <a:lnTo>
                  <a:pt x="904" y="101"/>
                </a:lnTo>
                <a:lnTo>
                  <a:pt x="851" y="101"/>
                </a:lnTo>
                <a:lnTo>
                  <a:pt x="799" y="105"/>
                </a:lnTo>
                <a:lnTo>
                  <a:pt x="746" y="115"/>
                </a:lnTo>
                <a:lnTo>
                  <a:pt x="695" y="130"/>
                </a:lnTo>
                <a:lnTo>
                  <a:pt x="645" y="148"/>
                </a:lnTo>
                <a:lnTo>
                  <a:pt x="596" y="173"/>
                </a:lnTo>
                <a:lnTo>
                  <a:pt x="551" y="202"/>
                </a:lnTo>
                <a:lnTo>
                  <a:pt x="506" y="235"/>
                </a:lnTo>
                <a:lnTo>
                  <a:pt x="465" y="274"/>
                </a:lnTo>
                <a:lnTo>
                  <a:pt x="395" y="203"/>
                </a:lnTo>
                <a:lnTo>
                  <a:pt x="442" y="161"/>
                </a:lnTo>
                <a:lnTo>
                  <a:pt x="490" y="123"/>
                </a:lnTo>
                <a:lnTo>
                  <a:pt x="541" y="91"/>
                </a:lnTo>
                <a:lnTo>
                  <a:pt x="593" y="63"/>
                </a:lnTo>
                <a:lnTo>
                  <a:pt x="648" y="40"/>
                </a:lnTo>
                <a:lnTo>
                  <a:pt x="705" y="23"/>
                </a:lnTo>
                <a:lnTo>
                  <a:pt x="761" y="10"/>
                </a:lnTo>
                <a:lnTo>
                  <a:pt x="819" y="2"/>
                </a:lnTo>
                <a:lnTo>
                  <a:pt x="874" y="0"/>
                </a:lnTo>
                <a:close/>
              </a:path>
            </a:pathLst>
          </a:custGeom>
          <a:solidFill>
            <a:schemeClr val="accent3"/>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79" name="Freeform 27"/>
          <p:cNvSpPr>
            <a:spLocks noEditPoints="1"/>
          </p:cNvSpPr>
          <p:nvPr/>
        </p:nvSpPr>
        <p:spPr bwMode="auto">
          <a:xfrm>
            <a:off x="9108908" y="3822584"/>
            <a:ext cx="277261" cy="277827"/>
          </a:xfrm>
          <a:custGeom>
            <a:avLst/>
            <a:gdLst>
              <a:gd name="T0" fmla="*/ 1582 w 3628"/>
              <a:gd name="T1" fmla="*/ 2173 h 3641"/>
              <a:gd name="T2" fmla="*/ 1539 w 3628"/>
              <a:gd name="T3" fmla="*/ 2454 h 3641"/>
              <a:gd name="T4" fmla="*/ 1257 w 3628"/>
              <a:gd name="T5" fmla="*/ 2497 h 3641"/>
              <a:gd name="T6" fmla="*/ 1129 w 3628"/>
              <a:gd name="T7" fmla="*/ 2245 h 3641"/>
              <a:gd name="T8" fmla="*/ 1329 w 3628"/>
              <a:gd name="T9" fmla="*/ 2048 h 3641"/>
              <a:gd name="T10" fmla="*/ 1011 w 3628"/>
              <a:gd name="T11" fmla="*/ 1760 h 3641"/>
              <a:gd name="T12" fmla="*/ 743 w 3628"/>
              <a:gd name="T13" fmla="*/ 2156 h 3641"/>
              <a:gd name="T14" fmla="*/ 839 w 3628"/>
              <a:gd name="T15" fmla="*/ 2638 h 3641"/>
              <a:gd name="T16" fmla="*/ 1240 w 3628"/>
              <a:gd name="T17" fmla="*/ 2904 h 3641"/>
              <a:gd name="T18" fmla="*/ 1724 w 3628"/>
              <a:gd name="T19" fmla="*/ 2809 h 3641"/>
              <a:gd name="T20" fmla="*/ 1992 w 3628"/>
              <a:gd name="T21" fmla="*/ 2411 h 3641"/>
              <a:gd name="T22" fmla="*/ 1896 w 3628"/>
              <a:gd name="T23" fmla="*/ 1931 h 3641"/>
              <a:gd name="T24" fmla="*/ 1496 w 3628"/>
              <a:gd name="T25" fmla="*/ 1665 h 3641"/>
              <a:gd name="T26" fmla="*/ 1561 w 3628"/>
              <a:gd name="T27" fmla="*/ 968 h 3641"/>
              <a:gd name="T28" fmla="*/ 2018 w 3628"/>
              <a:gd name="T29" fmla="*/ 1340 h 3641"/>
              <a:gd name="T30" fmla="*/ 2426 w 3628"/>
              <a:gd name="T31" fmla="*/ 1422 h 3641"/>
              <a:gd name="T32" fmla="*/ 2356 w 3628"/>
              <a:gd name="T33" fmla="*/ 1693 h 3641"/>
              <a:gd name="T34" fmla="*/ 2711 w 3628"/>
              <a:gd name="T35" fmla="*/ 2093 h 3641"/>
              <a:gd name="T36" fmla="*/ 2694 w 3628"/>
              <a:gd name="T37" fmla="*/ 2484 h 3641"/>
              <a:gd name="T38" fmla="*/ 2322 w 3628"/>
              <a:gd name="T39" fmla="*/ 2953 h 3641"/>
              <a:gd name="T40" fmla="*/ 2228 w 3628"/>
              <a:gd name="T41" fmla="*/ 3347 h 3641"/>
              <a:gd name="T42" fmla="*/ 1963 w 3628"/>
              <a:gd name="T43" fmla="*/ 3288 h 3641"/>
              <a:gd name="T44" fmla="*/ 1552 w 3628"/>
              <a:gd name="T45" fmla="*/ 3617 h 3641"/>
              <a:gd name="T46" fmla="*/ 1160 w 3628"/>
              <a:gd name="T47" fmla="*/ 3601 h 3641"/>
              <a:gd name="T48" fmla="*/ 681 w 3628"/>
              <a:gd name="T49" fmla="*/ 3239 h 3641"/>
              <a:gd name="T50" fmla="*/ 289 w 3628"/>
              <a:gd name="T51" fmla="*/ 3141 h 3641"/>
              <a:gd name="T52" fmla="*/ 350 w 3628"/>
              <a:gd name="T53" fmla="*/ 2878 h 3641"/>
              <a:gd name="T54" fmla="*/ 25 w 3628"/>
              <a:gd name="T55" fmla="*/ 2475 h 3641"/>
              <a:gd name="T56" fmla="*/ 41 w 3628"/>
              <a:gd name="T57" fmla="*/ 2085 h 3641"/>
              <a:gd name="T58" fmla="*/ 409 w 3628"/>
              <a:gd name="T59" fmla="*/ 1626 h 3641"/>
              <a:gd name="T60" fmla="*/ 498 w 3628"/>
              <a:gd name="T61" fmla="*/ 1227 h 3641"/>
              <a:gd name="T62" fmla="*/ 842 w 3628"/>
              <a:gd name="T63" fmla="*/ 1258 h 3641"/>
              <a:gd name="T64" fmla="*/ 1181 w 3628"/>
              <a:gd name="T65" fmla="*/ 939 h 3641"/>
              <a:gd name="T66" fmla="*/ 2984 w 3628"/>
              <a:gd name="T67" fmla="*/ 676 h 3641"/>
              <a:gd name="T68" fmla="*/ 2945 w 3628"/>
              <a:gd name="T69" fmla="*/ 865 h 3641"/>
              <a:gd name="T70" fmla="*/ 2753 w 3628"/>
              <a:gd name="T71" fmla="*/ 826 h 3641"/>
              <a:gd name="T72" fmla="*/ 2793 w 3628"/>
              <a:gd name="T73" fmla="*/ 636 h 3641"/>
              <a:gd name="T74" fmla="*/ 2693 w 3628"/>
              <a:gd name="T75" fmla="*/ 435 h 3641"/>
              <a:gd name="T76" fmla="*/ 2507 w 3628"/>
              <a:gd name="T77" fmla="*/ 711 h 3641"/>
              <a:gd name="T78" fmla="*/ 2633 w 3628"/>
              <a:gd name="T79" fmla="*/ 1026 h 3641"/>
              <a:gd name="T80" fmla="*/ 2960 w 3628"/>
              <a:gd name="T81" fmla="*/ 1101 h 3641"/>
              <a:gd name="T82" fmla="*/ 3211 w 3628"/>
              <a:gd name="T83" fmla="*/ 874 h 3641"/>
              <a:gd name="T84" fmla="*/ 3164 w 3628"/>
              <a:gd name="T85" fmla="*/ 539 h 3641"/>
              <a:gd name="T86" fmla="*/ 2865 w 3628"/>
              <a:gd name="T87" fmla="*/ 389 h 3641"/>
              <a:gd name="T88" fmla="*/ 2943 w 3628"/>
              <a:gd name="T89" fmla="*/ 102 h 3641"/>
              <a:gd name="T90" fmla="*/ 3258 w 3628"/>
              <a:gd name="T91" fmla="*/ 79 h 3641"/>
              <a:gd name="T92" fmla="*/ 3397 w 3628"/>
              <a:gd name="T93" fmla="*/ 357 h 3641"/>
              <a:gd name="T94" fmla="*/ 3628 w 3628"/>
              <a:gd name="T95" fmla="*/ 554 h 3641"/>
              <a:gd name="T96" fmla="*/ 3528 w 3628"/>
              <a:gd name="T97" fmla="*/ 848 h 3641"/>
              <a:gd name="T98" fmla="*/ 3544 w 3628"/>
              <a:gd name="T99" fmla="*/ 1146 h 3641"/>
              <a:gd name="T100" fmla="*/ 3267 w 3628"/>
              <a:gd name="T101" fmla="*/ 1289 h 3641"/>
              <a:gd name="T102" fmla="*/ 3064 w 3628"/>
              <a:gd name="T103" fmla="*/ 1505 h 3641"/>
              <a:gd name="T104" fmla="*/ 2766 w 3628"/>
              <a:gd name="T105" fmla="*/ 1413 h 3641"/>
              <a:gd name="T106" fmla="*/ 2467 w 3628"/>
              <a:gd name="T107" fmla="*/ 1424 h 3641"/>
              <a:gd name="T108" fmla="*/ 2329 w 3628"/>
              <a:gd name="T109" fmla="*/ 1149 h 3641"/>
              <a:gd name="T110" fmla="*/ 2109 w 3628"/>
              <a:gd name="T111" fmla="*/ 948 h 3641"/>
              <a:gd name="T112" fmla="*/ 2208 w 3628"/>
              <a:gd name="T113" fmla="*/ 658 h 3641"/>
              <a:gd name="T114" fmla="*/ 2189 w 3628"/>
              <a:gd name="T115" fmla="*/ 360 h 3641"/>
              <a:gd name="T116" fmla="*/ 2469 w 3628"/>
              <a:gd name="T117" fmla="*/ 227 h 3641"/>
              <a:gd name="T118" fmla="*/ 2665 w 3628"/>
              <a:gd name="T119" fmla="*/ 0 h 3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28" h="3641">
                <a:moveTo>
                  <a:pt x="1367" y="2044"/>
                </a:moveTo>
                <a:lnTo>
                  <a:pt x="1407" y="2048"/>
                </a:lnTo>
                <a:lnTo>
                  <a:pt x="1444" y="2057"/>
                </a:lnTo>
                <a:lnTo>
                  <a:pt x="1479" y="2072"/>
                </a:lnTo>
                <a:lnTo>
                  <a:pt x="1510" y="2091"/>
                </a:lnTo>
                <a:lnTo>
                  <a:pt x="1539" y="2115"/>
                </a:lnTo>
                <a:lnTo>
                  <a:pt x="1563" y="2143"/>
                </a:lnTo>
                <a:lnTo>
                  <a:pt x="1582" y="2173"/>
                </a:lnTo>
                <a:lnTo>
                  <a:pt x="1597" y="2209"/>
                </a:lnTo>
                <a:lnTo>
                  <a:pt x="1606" y="2245"/>
                </a:lnTo>
                <a:lnTo>
                  <a:pt x="1609" y="2284"/>
                </a:lnTo>
                <a:lnTo>
                  <a:pt x="1606" y="2323"/>
                </a:lnTo>
                <a:lnTo>
                  <a:pt x="1597" y="2360"/>
                </a:lnTo>
                <a:lnTo>
                  <a:pt x="1582" y="2394"/>
                </a:lnTo>
                <a:lnTo>
                  <a:pt x="1563" y="2426"/>
                </a:lnTo>
                <a:lnTo>
                  <a:pt x="1539" y="2454"/>
                </a:lnTo>
                <a:lnTo>
                  <a:pt x="1510" y="2478"/>
                </a:lnTo>
                <a:lnTo>
                  <a:pt x="1479" y="2497"/>
                </a:lnTo>
                <a:lnTo>
                  <a:pt x="1444" y="2512"/>
                </a:lnTo>
                <a:lnTo>
                  <a:pt x="1407" y="2521"/>
                </a:lnTo>
                <a:lnTo>
                  <a:pt x="1367" y="2525"/>
                </a:lnTo>
                <a:lnTo>
                  <a:pt x="1329" y="2521"/>
                </a:lnTo>
                <a:lnTo>
                  <a:pt x="1291" y="2512"/>
                </a:lnTo>
                <a:lnTo>
                  <a:pt x="1257" y="2497"/>
                </a:lnTo>
                <a:lnTo>
                  <a:pt x="1225" y="2478"/>
                </a:lnTo>
                <a:lnTo>
                  <a:pt x="1197" y="2454"/>
                </a:lnTo>
                <a:lnTo>
                  <a:pt x="1172" y="2426"/>
                </a:lnTo>
                <a:lnTo>
                  <a:pt x="1153" y="2394"/>
                </a:lnTo>
                <a:lnTo>
                  <a:pt x="1138" y="2360"/>
                </a:lnTo>
                <a:lnTo>
                  <a:pt x="1129" y="2323"/>
                </a:lnTo>
                <a:lnTo>
                  <a:pt x="1125" y="2284"/>
                </a:lnTo>
                <a:lnTo>
                  <a:pt x="1129" y="2245"/>
                </a:lnTo>
                <a:lnTo>
                  <a:pt x="1138" y="2209"/>
                </a:lnTo>
                <a:lnTo>
                  <a:pt x="1153" y="2173"/>
                </a:lnTo>
                <a:lnTo>
                  <a:pt x="1172" y="2143"/>
                </a:lnTo>
                <a:lnTo>
                  <a:pt x="1197" y="2115"/>
                </a:lnTo>
                <a:lnTo>
                  <a:pt x="1225" y="2091"/>
                </a:lnTo>
                <a:lnTo>
                  <a:pt x="1257" y="2072"/>
                </a:lnTo>
                <a:lnTo>
                  <a:pt x="1291" y="2057"/>
                </a:lnTo>
                <a:lnTo>
                  <a:pt x="1329" y="2048"/>
                </a:lnTo>
                <a:lnTo>
                  <a:pt x="1367" y="2044"/>
                </a:lnTo>
                <a:close/>
                <a:moveTo>
                  <a:pt x="1367" y="1652"/>
                </a:moveTo>
                <a:lnTo>
                  <a:pt x="1302" y="1656"/>
                </a:lnTo>
                <a:lnTo>
                  <a:pt x="1240" y="1665"/>
                </a:lnTo>
                <a:lnTo>
                  <a:pt x="1178" y="1681"/>
                </a:lnTo>
                <a:lnTo>
                  <a:pt x="1120" y="1702"/>
                </a:lnTo>
                <a:lnTo>
                  <a:pt x="1064" y="1728"/>
                </a:lnTo>
                <a:lnTo>
                  <a:pt x="1011" y="1760"/>
                </a:lnTo>
                <a:lnTo>
                  <a:pt x="962" y="1796"/>
                </a:lnTo>
                <a:lnTo>
                  <a:pt x="916" y="1837"/>
                </a:lnTo>
                <a:lnTo>
                  <a:pt x="875" y="1882"/>
                </a:lnTo>
                <a:lnTo>
                  <a:pt x="839" y="1931"/>
                </a:lnTo>
                <a:lnTo>
                  <a:pt x="807" y="1983"/>
                </a:lnTo>
                <a:lnTo>
                  <a:pt x="781" y="2039"/>
                </a:lnTo>
                <a:lnTo>
                  <a:pt x="759" y="2096"/>
                </a:lnTo>
                <a:lnTo>
                  <a:pt x="743" y="2156"/>
                </a:lnTo>
                <a:lnTo>
                  <a:pt x="734" y="2220"/>
                </a:lnTo>
                <a:lnTo>
                  <a:pt x="730" y="2284"/>
                </a:lnTo>
                <a:lnTo>
                  <a:pt x="734" y="2349"/>
                </a:lnTo>
                <a:lnTo>
                  <a:pt x="743" y="2411"/>
                </a:lnTo>
                <a:lnTo>
                  <a:pt x="759" y="2473"/>
                </a:lnTo>
                <a:lnTo>
                  <a:pt x="781" y="2530"/>
                </a:lnTo>
                <a:lnTo>
                  <a:pt x="807" y="2586"/>
                </a:lnTo>
                <a:lnTo>
                  <a:pt x="839" y="2638"/>
                </a:lnTo>
                <a:lnTo>
                  <a:pt x="875" y="2687"/>
                </a:lnTo>
                <a:lnTo>
                  <a:pt x="916" y="2731"/>
                </a:lnTo>
                <a:lnTo>
                  <a:pt x="962" y="2772"/>
                </a:lnTo>
                <a:lnTo>
                  <a:pt x="1011" y="2809"/>
                </a:lnTo>
                <a:lnTo>
                  <a:pt x="1064" y="2841"/>
                </a:lnTo>
                <a:lnTo>
                  <a:pt x="1120" y="2867"/>
                </a:lnTo>
                <a:lnTo>
                  <a:pt x="1178" y="2888"/>
                </a:lnTo>
                <a:lnTo>
                  <a:pt x="1240" y="2904"/>
                </a:lnTo>
                <a:lnTo>
                  <a:pt x="1302" y="2913"/>
                </a:lnTo>
                <a:lnTo>
                  <a:pt x="1367" y="2917"/>
                </a:lnTo>
                <a:lnTo>
                  <a:pt x="1432" y="2913"/>
                </a:lnTo>
                <a:lnTo>
                  <a:pt x="1496" y="2904"/>
                </a:lnTo>
                <a:lnTo>
                  <a:pt x="1557" y="2888"/>
                </a:lnTo>
                <a:lnTo>
                  <a:pt x="1616" y="2867"/>
                </a:lnTo>
                <a:lnTo>
                  <a:pt x="1671" y="2841"/>
                </a:lnTo>
                <a:lnTo>
                  <a:pt x="1724" y="2809"/>
                </a:lnTo>
                <a:lnTo>
                  <a:pt x="1773" y="2772"/>
                </a:lnTo>
                <a:lnTo>
                  <a:pt x="1818" y="2731"/>
                </a:lnTo>
                <a:lnTo>
                  <a:pt x="1859" y="2687"/>
                </a:lnTo>
                <a:lnTo>
                  <a:pt x="1896" y="2638"/>
                </a:lnTo>
                <a:lnTo>
                  <a:pt x="1928" y="2586"/>
                </a:lnTo>
                <a:lnTo>
                  <a:pt x="1955" y="2530"/>
                </a:lnTo>
                <a:lnTo>
                  <a:pt x="1976" y="2473"/>
                </a:lnTo>
                <a:lnTo>
                  <a:pt x="1992" y="2411"/>
                </a:lnTo>
                <a:lnTo>
                  <a:pt x="2002" y="2349"/>
                </a:lnTo>
                <a:lnTo>
                  <a:pt x="2004" y="2284"/>
                </a:lnTo>
                <a:lnTo>
                  <a:pt x="2002" y="2220"/>
                </a:lnTo>
                <a:lnTo>
                  <a:pt x="1992" y="2156"/>
                </a:lnTo>
                <a:lnTo>
                  <a:pt x="1976" y="2096"/>
                </a:lnTo>
                <a:lnTo>
                  <a:pt x="1955" y="2039"/>
                </a:lnTo>
                <a:lnTo>
                  <a:pt x="1928" y="1983"/>
                </a:lnTo>
                <a:lnTo>
                  <a:pt x="1896" y="1931"/>
                </a:lnTo>
                <a:lnTo>
                  <a:pt x="1859" y="1882"/>
                </a:lnTo>
                <a:lnTo>
                  <a:pt x="1818" y="1837"/>
                </a:lnTo>
                <a:lnTo>
                  <a:pt x="1773" y="1796"/>
                </a:lnTo>
                <a:lnTo>
                  <a:pt x="1724" y="1760"/>
                </a:lnTo>
                <a:lnTo>
                  <a:pt x="1671" y="1728"/>
                </a:lnTo>
                <a:lnTo>
                  <a:pt x="1616" y="1702"/>
                </a:lnTo>
                <a:lnTo>
                  <a:pt x="1557" y="1681"/>
                </a:lnTo>
                <a:lnTo>
                  <a:pt x="1496" y="1665"/>
                </a:lnTo>
                <a:lnTo>
                  <a:pt x="1432" y="1656"/>
                </a:lnTo>
                <a:lnTo>
                  <a:pt x="1367" y="1652"/>
                </a:lnTo>
                <a:close/>
                <a:moveTo>
                  <a:pt x="1217" y="927"/>
                </a:moveTo>
                <a:lnTo>
                  <a:pt x="1503" y="927"/>
                </a:lnTo>
                <a:lnTo>
                  <a:pt x="1523" y="931"/>
                </a:lnTo>
                <a:lnTo>
                  <a:pt x="1540" y="939"/>
                </a:lnTo>
                <a:lnTo>
                  <a:pt x="1552" y="952"/>
                </a:lnTo>
                <a:lnTo>
                  <a:pt x="1561" y="968"/>
                </a:lnTo>
                <a:lnTo>
                  <a:pt x="1564" y="988"/>
                </a:lnTo>
                <a:lnTo>
                  <a:pt x="1564" y="1156"/>
                </a:lnTo>
                <a:lnTo>
                  <a:pt x="1645" y="1173"/>
                </a:lnTo>
                <a:lnTo>
                  <a:pt x="1724" y="1196"/>
                </a:lnTo>
                <a:lnTo>
                  <a:pt x="1800" y="1224"/>
                </a:lnTo>
                <a:lnTo>
                  <a:pt x="1875" y="1257"/>
                </a:lnTo>
                <a:lnTo>
                  <a:pt x="1947" y="1297"/>
                </a:lnTo>
                <a:lnTo>
                  <a:pt x="2018" y="1340"/>
                </a:lnTo>
                <a:lnTo>
                  <a:pt x="2137" y="1222"/>
                </a:lnTo>
                <a:lnTo>
                  <a:pt x="2150" y="1212"/>
                </a:lnTo>
                <a:lnTo>
                  <a:pt x="2164" y="1206"/>
                </a:lnTo>
                <a:lnTo>
                  <a:pt x="2180" y="1204"/>
                </a:lnTo>
                <a:lnTo>
                  <a:pt x="2195" y="1206"/>
                </a:lnTo>
                <a:lnTo>
                  <a:pt x="2210" y="1212"/>
                </a:lnTo>
                <a:lnTo>
                  <a:pt x="2222" y="1222"/>
                </a:lnTo>
                <a:lnTo>
                  <a:pt x="2426" y="1422"/>
                </a:lnTo>
                <a:lnTo>
                  <a:pt x="2436" y="1435"/>
                </a:lnTo>
                <a:lnTo>
                  <a:pt x="2442" y="1450"/>
                </a:lnTo>
                <a:lnTo>
                  <a:pt x="2444" y="1466"/>
                </a:lnTo>
                <a:lnTo>
                  <a:pt x="2442" y="1480"/>
                </a:lnTo>
                <a:lnTo>
                  <a:pt x="2436" y="1495"/>
                </a:lnTo>
                <a:lnTo>
                  <a:pt x="2426" y="1507"/>
                </a:lnTo>
                <a:lnTo>
                  <a:pt x="2309" y="1623"/>
                </a:lnTo>
                <a:lnTo>
                  <a:pt x="2356" y="1693"/>
                </a:lnTo>
                <a:lnTo>
                  <a:pt x="2397" y="1766"/>
                </a:lnTo>
                <a:lnTo>
                  <a:pt x="2434" y="1842"/>
                </a:lnTo>
                <a:lnTo>
                  <a:pt x="2463" y="1920"/>
                </a:lnTo>
                <a:lnTo>
                  <a:pt x="2488" y="2000"/>
                </a:lnTo>
                <a:lnTo>
                  <a:pt x="2507" y="2082"/>
                </a:lnTo>
                <a:lnTo>
                  <a:pt x="2674" y="2082"/>
                </a:lnTo>
                <a:lnTo>
                  <a:pt x="2694" y="2085"/>
                </a:lnTo>
                <a:lnTo>
                  <a:pt x="2711" y="2093"/>
                </a:lnTo>
                <a:lnTo>
                  <a:pt x="2724" y="2107"/>
                </a:lnTo>
                <a:lnTo>
                  <a:pt x="2733" y="2123"/>
                </a:lnTo>
                <a:lnTo>
                  <a:pt x="2735" y="2142"/>
                </a:lnTo>
                <a:lnTo>
                  <a:pt x="2735" y="2426"/>
                </a:lnTo>
                <a:lnTo>
                  <a:pt x="2732" y="2445"/>
                </a:lnTo>
                <a:lnTo>
                  <a:pt x="2724" y="2462"/>
                </a:lnTo>
                <a:lnTo>
                  <a:pt x="2710" y="2475"/>
                </a:lnTo>
                <a:lnTo>
                  <a:pt x="2694" y="2484"/>
                </a:lnTo>
                <a:lnTo>
                  <a:pt x="2674" y="2487"/>
                </a:lnTo>
                <a:lnTo>
                  <a:pt x="2512" y="2487"/>
                </a:lnTo>
                <a:lnTo>
                  <a:pt x="2495" y="2569"/>
                </a:lnTo>
                <a:lnTo>
                  <a:pt x="2472" y="2650"/>
                </a:lnTo>
                <a:lnTo>
                  <a:pt x="2443" y="2730"/>
                </a:lnTo>
                <a:lnTo>
                  <a:pt x="2408" y="2807"/>
                </a:lnTo>
                <a:lnTo>
                  <a:pt x="2367" y="2881"/>
                </a:lnTo>
                <a:lnTo>
                  <a:pt x="2322" y="2953"/>
                </a:lnTo>
                <a:lnTo>
                  <a:pt x="2431" y="3060"/>
                </a:lnTo>
                <a:lnTo>
                  <a:pt x="2440" y="3074"/>
                </a:lnTo>
                <a:lnTo>
                  <a:pt x="2447" y="3088"/>
                </a:lnTo>
                <a:lnTo>
                  <a:pt x="2448" y="3103"/>
                </a:lnTo>
                <a:lnTo>
                  <a:pt x="2447" y="3118"/>
                </a:lnTo>
                <a:lnTo>
                  <a:pt x="2440" y="3133"/>
                </a:lnTo>
                <a:lnTo>
                  <a:pt x="2431" y="3145"/>
                </a:lnTo>
                <a:lnTo>
                  <a:pt x="2228" y="3347"/>
                </a:lnTo>
                <a:lnTo>
                  <a:pt x="2216" y="3356"/>
                </a:lnTo>
                <a:lnTo>
                  <a:pt x="2201" y="3362"/>
                </a:lnTo>
                <a:lnTo>
                  <a:pt x="2186" y="3364"/>
                </a:lnTo>
                <a:lnTo>
                  <a:pt x="2170" y="3362"/>
                </a:lnTo>
                <a:lnTo>
                  <a:pt x="2155" y="3356"/>
                </a:lnTo>
                <a:lnTo>
                  <a:pt x="2142" y="3347"/>
                </a:lnTo>
                <a:lnTo>
                  <a:pt x="2036" y="3241"/>
                </a:lnTo>
                <a:lnTo>
                  <a:pt x="1963" y="3288"/>
                </a:lnTo>
                <a:lnTo>
                  <a:pt x="1889" y="3330"/>
                </a:lnTo>
                <a:lnTo>
                  <a:pt x="1810" y="3365"/>
                </a:lnTo>
                <a:lnTo>
                  <a:pt x="1730" y="3396"/>
                </a:lnTo>
                <a:lnTo>
                  <a:pt x="1648" y="3419"/>
                </a:lnTo>
                <a:lnTo>
                  <a:pt x="1564" y="3438"/>
                </a:lnTo>
                <a:lnTo>
                  <a:pt x="1564" y="3581"/>
                </a:lnTo>
                <a:lnTo>
                  <a:pt x="1561" y="3601"/>
                </a:lnTo>
                <a:lnTo>
                  <a:pt x="1552" y="3617"/>
                </a:lnTo>
                <a:lnTo>
                  <a:pt x="1540" y="3629"/>
                </a:lnTo>
                <a:lnTo>
                  <a:pt x="1523" y="3638"/>
                </a:lnTo>
                <a:lnTo>
                  <a:pt x="1503" y="3641"/>
                </a:lnTo>
                <a:lnTo>
                  <a:pt x="1217" y="3641"/>
                </a:lnTo>
                <a:lnTo>
                  <a:pt x="1197" y="3638"/>
                </a:lnTo>
                <a:lnTo>
                  <a:pt x="1181" y="3629"/>
                </a:lnTo>
                <a:lnTo>
                  <a:pt x="1168" y="3617"/>
                </a:lnTo>
                <a:lnTo>
                  <a:pt x="1160" y="3601"/>
                </a:lnTo>
                <a:lnTo>
                  <a:pt x="1156" y="3581"/>
                </a:lnTo>
                <a:lnTo>
                  <a:pt x="1156" y="3438"/>
                </a:lnTo>
                <a:lnTo>
                  <a:pt x="1072" y="3419"/>
                </a:lnTo>
                <a:lnTo>
                  <a:pt x="988" y="3395"/>
                </a:lnTo>
                <a:lnTo>
                  <a:pt x="907" y="3365"/>
                </a:lnTo>
                <a:lnTo>
                  <a:pt x="829" y="3329"/>
                </a:lnTo>
                <a:lnTo>
                  <a:pt x="753" y="3287"/>
                </a:lnTo>
                <a:lnTo>
                  <a:pt x="681" y="3239"/>
                </a:lnTo>
                <a:lnTo>
                  <a:pt x="577" y="3342"/>
                </a:lnTo>
                <a:lnTo>
                  <a:pt x="565" y="3352"/>
                </a:lnTo>
                <a:lnTo>
                  <a:pt x="550" y="3357"/>
                </a:lnTo>
                <a:lnTo>
                  <a:pt x="535" y="3359"/>
                </a:lnTo>
                <a:lnTo>
                  <a:pt x="519" y="3357"/>
                </a:lnTo>
                <a:lnTo>
                  <a:pt x="504" y="3352"/>
                </a:lnTo>
                <a:lnTo>
                  <a:pt x="492" y="3342"/>
                </a:lnTo>
                <a:lnTo>
                  <a:pt x="289" y="3141"/>
                </a:lnTo>
                <a:lnTo>
                  <a:pt x="280" y="3127"/>
                </a:lnTo>
                <a:lnTo>
                  <a:pt x="273" y="3114"/>
                </a:lnTo>
                <a:lnTo>
                  <a:pt x="272" y="3098"/>
                </a:lnTo>
                <a:lnTo>
                  <a:pt x="273" y="3083"/>
                </a:lnTo>
                <a:lnTo>
                  <a:pt x="280" y="3068"/>
                </a:lnTo>
                <a:lnTo>
                  <a:pt x="289" y="3056"/>
                </a:lnTo>
                <a:lnTo>
                  <a:pt x="396" y="2949"/>
                </a:lnTo>
                <a:lnTo>
                  <a:pt x="350" y="2878"/>
                </a:lnTo>
                <a:lnTo>
                  <a:pt x="310" y="2804"/>
                </a:lnTo>
                <a:lnTo>
                  <a:pt x="276" y="2727"/>
                </a:lnTo>
                <a:lnTo>
                  <a:pt x="248" y="2649"/>
                </a:lnTo>
                <a:lnTo>
                  <a:pt x="225" y="2569"/>
                </a:lnTo>
                <a:lnTo>
                  <a:pt x="208" y="2487"/>
                </a:lnTo>
                <a:lnTo>
                  <a:pt x="60" y="2487"/>
                </a:lnTo>
                <a:lnTo>
                  <a:pt x="41" y="2484"/>
                </a:lnTo>
                <a:lnTo>
                  <a:pt x="25" y="2475"/>
                </a:lnTo>
                <a:lnTo>
                  <a:pt x="11" y="2462"/>
                </a:lnTo>
                <a:lnTo>
                  <a:pt x="3" y="2445"/>
                </a:lnTo>
                <a:lnTo>
                  <a:pt x="0" y="2427"/>
                </a:lnTo>
                <a:lnTo>
                  <a:pt x="0" y="2142"/>
                </a:lnTo>
                <a:lnTo>
                  <a:pt x="3" y="2123"/>
                </a:lnTo>
                <a:lnTo>
                  <a:pt x="11" y="2107"/>
                </a:lnTo>
                <a:lnTo>
                  <a:pt x="25" y="2093"/>
                </a:lnTo>
                <a:lnTo>
                  <a:pt x="41" y="2085"/>
                </a:lnTo>
                <a:lnTo>
                  <a:pt x="60" y="2082"/>
                </a:lnTo>
                <a:lnTo>
                  <a:pt x="213" y="2082"/>
                </a:lnTo>
                <a:lnTo>
                  <a:pt x="232" y="2000"/>
                </a:lnTo>
                <a:lnTo>
                  <a:pt x="256" y="1921"/>
                </a:lnTo>
                <a:lnTo>
                  <a:pt x="286" y="1844"/>
                </a:lnTo>
                <a:lnTo>
                  <a:pt x="322" y="1768"/>
                </a:lnTo>
                <a:lnTo>
                  <a:pt x="362" y="1695"/>
                </a:lnTo>
                <a:lnTo>
                  <a:pt x="409" y="1626"/>
                </a:lnTo>
                <a:lnTo>
                  <a:pt x="294" y="1513"/>
                </a:lnTo>
                <a:lnTo>
                  <a:pt x="284" y="1501"/>
                </a:lnTo>
                <a:lnTo>
                  <a:pt x="278" y="1486"/>
                </a:lnTo>
                <a:lnTo>
                  <a:pt x="276" y="1470"/>
                </a:lnTo>
                <a:lnTo>
                  <a:pt x="278" y="1455"/>
                </a:lnTo>
                <a:lnTo>
                  <a:pt x="284" y="1441"/>
                </a:lnTo>
                <a:lnTo>
                  <a:pt x="294" y="1428"/>
                </a:lnTo>
                <a:lnTo>
                  <a:pt x="498" y="1227"/>
                </a:lnTo>
                <a:lnTo>
                  <a:pt x="512" y="1215"/>
                </a:lnTo>
                <a:lnTo>
                  <a:pt x="531" y="1210"/>
                </a:lnTo>
                <a:lnTo>
                  <a:pt x="549" y="1210"/>
                </a:lnTo>
                <a:lnTo>
                  <a:pt x="567" y="1215"/>
                </a:lnTo>
                <a:lnTo>
                  <a:pt x="583" y="1227"/>
                </a:lnTo>
                <a:lnTo>
                  <a:pt x="700" y="1342"/>
                </a:lnTo>
                <a:lnTo>
                  <a:pt x="769" y="1298"/>
                </a:lnTo>
                <a:lnTo>
                  <a:pt x="842" y="1258"/>
                </a:lnTo>
                <a:lnTo>
                  <a:pt x="918" y="1224"/>
                </a:lnTo>
                <a:lnTo>
                  <a:pt x="995" y="1196"/>
                </a:lnTo>
                <a:lnTo>
                  <a:pt x="1075" y="1173"/>
                </a:lnTo>
                <a:lnTo>
                  <a:pt x="1156" y="1156"/>
                </a:lnTo>
                <a:lnTo>
                  <a:pt x="1156" y="988"/>
                </a:lnTo>
                <a:lnTo>
                  <a:pt x="1160" y="968"/>
                </a:lnTo>
                <a:lnTo>
                  <a:pt x="1168" y="952"/>
                </a:lnTo>
                <a:lnTo>
                  <a:pt x="1181" y="939"/>
                </a:lnTo>
                <a:lnTo>
                  <a:pt x="1197" y="931"/>
                </a:lnTo>
                <a:lnTo>
                  <a:pt x="1217" y="927"/>
                </a:lnTo>
                <a:close/>
                <a:moveTo>
                  <a:pt x="2872" y="614"/>
                </a:moveTo>
                <a:lnTo>
                  <a:pt x="2898" y="617"/>
                </a:lnTo>
                <a:lnTo>
                  <a:pt x="2923" y="625"/>
                </a:lnTo>
                <a:lnTo>
                  <a:pt x="2947" y="638"/>
                </a:lnTo>
                <a:lnTo>
                  <a:pt x="2968" y="654"/>
                </a:lnTo>
                <a:lnTo>
                  <a:pt x="2984" y="676"/>
                </a:lnTo>
                <a:lnTo>
                  <a:pt x="2997" y="700"/>
                </a:lnTo>
                <a:lnTo>
                  <a:pt x="3004" y="727"/>
                </a:lnTo>
                <a:lnTo>
                  <a:pt x="3007" y="753"/>
                </a:lnTo>
                <a:lnTo>
                  <a:pt x="3003" y="780"/>
                </a:lnTo>
                <a:lnTo>
                  <a:pt x="2995" y="805"/>
                </a:lnTo>
                <a:lnTo>
                  <a:pt x="2983" y="828"/>
                </a:lnTo>
                <a:lnTo>
                  <a:pt x="2966" y="848"/>
                </a:lnTo>
                <a:lnTo>
                  <a:pt x="2945" y="865"/>
                </a:lnTo>
                <a:lnTo>
                  <a:pt x="2920" y="878"/>
                </a:lnTo>
                <a:lnTo>
                  <a:pt x="2892" y="886"/>
                </a:lnTo>
                <a:lnTo>
                  <a:pt x="2866" y="888"/>
                </a:lnTo>
                <a:lnTo>
                  <a:pt x="2839" y="884"/>
                </a:lnTo>
                <a:lnTo>
                  <a:pt x="2814" y="877"/>
                </a:lnTo>
                <a:lnTo>
                  <a:pt x="2791" y="864"/>
                </a:lnTo>
                <a:lnTo>
                  <a:pt x="2770" y="847"/>
                </a:lnTo>
                <a:lnTo>
                  <a:pt x="2753" y="826"/>
                </a:lnTo>
                <a:lnTo>
                  <a:pt x="2741" y="802"/>
                </a:lnTo>
                <a:lnTo>
                  <a:pt x="2733" y="775"/>
                </a:lnTo>
                <a:lnTo>
                  <a:pt x="2730" y="747"/>
                </a:lnTo>
                <a:lnTo>
                  <a:pt x="2734" y="721"/>
                </a:lnTo>
                <a:lnTo>
                  <a:pt x="2742" y="696"/>
                </a:lnTo>
                <a:lnTo>
                  <a:pt x="2754" y="674"/>
                </a:lnTo>
                <a:lnTo>
                  <a:pt x="2771" y="653"/>
                </a:lnTo>
                <a:lnTo>
                  <a:pt x="2793" y="636"/>
                </a:lnTo>
                <a:lnTo>
                  <a:pt x="2818" y="624"/>
                </a:lnTo>
                <a:lnTo>
                  <a:pt x="2845" y="616"/>
                </a:lnTo>
                <a:lnTo>
                  <a:pt x="2872" y="614"/>
                </a:lnTo>
                <a:close/>
                <a:moveTo>
                  <a:pt x="2865" y="389"/>
                </a:moveTo>
                <a:lnTo>
                  <a:pt x="2822" y="393"/>
                </a:lnTo>
                <a:lnTo>
                  <a:pt x="2777" y="401"/>
                </a:lnTo>
                <a:lnTo>
                  <a:pt x="2734" y="415"/>
                </a:lnTo>
                <a:lnTo>
                  <a:pt x="2693" y="435"/>
                </a:lnTo>
                <a:lnTo>
                  <a:pt x="2655" y="459"/>
                </a:lnTo>
                <a:lnTo>
                  <a:pt x="2621" y="486"/>
                </a:lnTo>
                <a:lnTo>
                  <a:pt x="2591" y="517"/>
                </a:lnTo>
                <a:lnTo>
                  <a:pt x="2565" y="551"/>
                </a:lnTo>
                <a:lnTo>
                  <a:pt x="2543" y="589"/>
                </a:lnTo>
                <a:lnTo>
                  <a:pt x="2526" y="627"/>
                </a:lnTo>
                <a:lnTo>
                  <a:pt x="2515" y="668"/>
                </a:lnTo>
                <a:lnTo>
                  <a:pt x="2507" y="711"/>
                </a:lnTo>
                <a:lnTo>
                  <a:pt x="2504" y="754"/>
                </a:lnTo>
                <a:lnTo>
                  <a:pt x="2508" y="797"/>
                </a:lnTo>
                <a:lnTo>
                  <a:pt x="2516" y="841"/>
                </a:lnTo>
                <a:lnTo>
                  <a:pt x="2531" y="884"/>
                </a:lnTo>
                <a:lnTo>
                  <a:pt x="2550" y="925"/>
                </a:lnTo>
                <a:lnTo>
                  <a:pt x="2574" y="963"/>
                </a:lnTo>
                <a:lnTo>
                  <a:pt x="2601" y="997"/>
                </a:lnTo>
                <a:lnTo>
                  <a:pt x="2633" y="1026"/>
                </a:lnTo>
                <a:lnTo>
                  <a:pt x="2668" y="1052"/>
                </a:lnTo>
                <a:lnTo>
                  <a:pt x="2705" y="1074"/>
                </a:lnTo>
                <a:lnTo>
                  <a:pt x="2744" y="1091"/>
                </a:lnTo>
                <a:lnTo>
                  <a:pt x="2786" y="1103"/>
                </a:lnTo>
                <a:lnTo>
                  <a:pt x="2829" y="1110"/>
                </a:lnTo>
                <a:lnTo>
                  <a:pt x="2872" y="1112"/>
                </a:lnTo>
                <a:lnTo>
                  <a:pt x="2916" y="1109"/>
                </a:lnTo>
                <a:lnTo>
                  <a:pt x="2960" y="1101"/>
                </a:lnTo>
                <a:lnTo>
                  <a:pt x="3003" y="1086"/>
                </a:lnTo>
                <a:lnTo>
                  <a:pt x="3044" y="1067"/>
                </a:lnTo>
                <a:lnTo>
                  <a:pt x="3082" y="1043"/>
                </a:lnTo>
                <a:lnTo>
                  <a:pt x="3116" y="1016"/>
                </a:lnTo>
                <a:lnTo>
                  <a:pt x="3147" y="984"/>
                </a:lnTo>
                <a:lnTo>
                  <a:pt x="3172" y="950"/>
                </a:lnTo>
                <a:lnTo>
                  <a:pt x="3194" y="913"/>
                </a:lnTo>
                <a:lnTo>
                  <a:pt x="3211" y="874"/>
                </a:lnTo>
                <a:lnTo>
                  <a:pt x="3224" y="832"/>
                </a:lnTo>
                <a:lnTo>
                  <a:pt x="3230" y="790"/>
                </a:lnTo>
                <a:lnTo>
                  <a:pt x="3233" y="747"/>
                </a:lnTo>
                <a:lnTo>
                  <a:pt x="3230" y="704"/>
                </a:lnTo>
                <a:lnTo>
                  <a:pt x="3221" y="660"/>
                </a:lnTo>
                <a:lnTo>
                  <a:pt x="3208" y="617"/>
                </a:lnTo>
                <a:lnTo>
                  <a:pt x="3188" y="576"/>
                </a:lnTo>
                <a:lnTo>
                  <a:pt x="3164" y="539"/>
                </a:lnTo>
                <a:lnTo>
                  <a:pt x="3136" y="505"/>
                </a:lnTo>
                <a:lnTo>
                  <a:pt x="3104" y="476"/>
                </a:lnTo>
                <a:lnTo>
                  <a:pt x="3069" y="449"/>
                </a:lnTo>
                <a:lnTo>
                  <a:pt x="3032" y="428"/>
                </a:lnTo>
                <a:lnTo>
                  <a:pt x="2993" y="411"/>
                </a:lnTo>
                <a:lnTo>
                  <a:pt x="2952" y="398"/>
                </a:lnTo>
                <a:lnTo>
                  <a:pt x="2908" y="392"/>
                </a:lnTo>
                <a:lnTo>
                  <a:pt x="2865" y="389"/>
                </a:lnTo>
                <a:close/>
                <a:moveTo>
                  <a:pt x="2665" y="0"/>
                </a:moveTo>
                <a:lnTo>
                  <a:pt x="2679" y="2"/>
                </a:lnTo>
                <a:lnTo>
                  <a:pt x="2689" y="9"/>
                </a:lnTo>
                <a:lnTo>
                  <a:pt x="2697" y="21"/>
                </a:lnTo>
                <a:lnTo>
                  <a:pt x="2733" y="111"/>
                </a:lnTo>
                <a:lnTo>
                  <a:pt x="2802" y="101"/>
                </a:lnTo>
                <a:lnTo>
                  <a:pt x="2873" y="97"/>
                </a:lnTo>
                <a:lnTo>
                  <a:pt x="2943" y="102"/>
                </a:lnTo>
                <a:lnTo>
                  <a:pt x="3013" y="113"/>
                </a:lnTo>
                <a:lnTo>
                  <a:pt x="3051" y="25"/>
                </a:lnTo>
                <a:lnTo>
                  <a:pt x="3059" y="13"/>
                </a:lnTo>
                <a:lnTo>
                  <a:pt x="3071" y="7"/>
                </a:lnTo>
                <a:lnTo>
                  <a:pt x="3083" y="4"/>
                </a:lnTo>
                <a:lnTo>
                  <a:pt x="3097" y="7"/>
                </a:lnTo>
                <a:lnTo>
                  <a:pt x="3247" y="71"/>
                </a:lnTo>
                <a:lnTo>
                  <a:pt x="3258" y="79"/>
                </a:lnTo>
                <a:lnTo>
                  <a:pt x="3266" y="90"/>
                </a:lnTo>
                <a:lnTo>
                  <a:pt x="3268" y="104"/>
                </a:lnTo>
                <a:lnTo>
                  <a:pt x="3266" y="116"/>
                </a:lnTo>
                <a:lnTo>
                  <a:pt x="3228" y="203"/>
                </a:lnTo>
                <a:lnTo>
                  <a:pt x="3275" y="235"/>
                </a:lnTo>
                <a:lnTo>
                  <a:pt x="3319" y="273"/>
                </a:lnTo>
                <a:lnTo>
                  <a:pt x="3360" y="314"/>
                </a:lnTo>
                <a:lnTo>
                  <a:pt x="3397" y="357"/>
                </a:lnTo>
                <a:lnTo>
                  <a:pt x="3431" y="404"/>
                </a:lnTo>
                <a:lnTo>
                  <a:pt x="3519" y="369"/>
                </a:lnTo>
                <a:lnTo>
                  <a:pt x="3533" y="367"/>
                </a:lnTo>
                <a:lnTo>
                  <a:pt x="3547" y="370"/>
                </a:lnTo>
                <a:lnTo>
                  <a:pt x="3557" y="377"/>
                </a:lnTo>
                <a:lnTo>
                  <a:pt x="3565" y="388"/>
                </a:lnTo>
                <a:lnTo>
                  <a:pt x="3625" y="540"/>
                </a:lnTo>
                <a:lnTo>
                  <a:pt x="3628" y="554"/>
                </a:lnTo>
                <a:lnTo>
                  <a:pt x="3624" y="566"/>
                </a:lnTo>
                <a:lnTo>
                  <a:pt x="3617" y="576"/>
                </a:lnTo>
                <a:lnTo>
                  <a:pt x="3606" y="584"/>
                </a:lnTo>
                <a:lnTo>
                  <a:pt x="3519" y="618"/>
                </a:lnTo>
                <a:lnTo>
                  <a:pt x="3529" y="675"/>
                </a:lnTo>
                <a:lnTo>
                  <a:pt x="3534" y="733"/>
                </a:lnTo>
                <a:lnTo>
                  <a:pt x="3534" y="790"/>
                </a:lnTo>
                <a:lnTo>
                  <a:pt x="3528" y="848"/>
                </a:lnTo>
                <a:lnTo>
                  <a:pt x="3518" y="906"/>
                </a:lnTo>
                <a:lnTo>
                  <a:pt x="3599" y="940"/>
                </a:lnTo>
                <a:lnTo>
                  <a:pt x="3610" y="948"/>
                </a:lnTo>
                <a:lnTo>
                  <a:pt x="3617" y="959"/>
                </a:lnTo>
                <a:lnTo>
                  <a:pt x="3620" y="972"/>
                </a:lnTo>
                <a:lnTo>
                  <a:pt x="3616" y="985"/>
                </a:lnTo>
                <a:lnTo>
                  <a:pt x="3552" y="1135"/>
                </a:lnTo>
                <a:lnTo>
                  <a:pt x="3544" y="1146"/>
                </a:lnTo>
                <a:lnTo>
                  <a:pt x="3533" y="1153"/>
                </a:lnTo>
                <a:lnTo>
                  <a:pt x="3519" y="1155"/>
                </a:lnTo>
                <a:lnTo>
                  <a:pt x="3507" y="1153"/>
                </a:lnTo>
                <a:lnTo>
                  <a:pt x="3427" y="1119"/>
                </a:lnTo>
                <a:lnTo>
                  <a:pt x="3392" y="1166"/>
                </a:lnTo>
                <a:lnTo>
                  <a:pt x="3355" y="1211"/>
                </a:lnTo>
                <a:lnTo>
                  <a:pt x="3313" y="1251"/>
                </a:lnTo>
                <a:lnTo>
                  <a:pt x="3267" y="1289"/>
                </a:lnTo>
                <a:lnTo>
                  <a:pt x="3219" y="1322"/>
                </a:lnTo>
                <a:lnTo>
                  <a:pt x="3249" y="1399"/>
                </a:lnTo>
                <a:lnTo>
                  <a:pt x="3252" y="1411"/>
                </a:lnTo>
                <a:lnTo>
                  <a:pt x="3249" y="1425"/>
                </a:lnTo>
                <a:lnTo>
                  <a:pt x="3242" y="1435"/>
                </a:lnTo>
                <a:lnTo>
                  <a:pt x="3229" y="1443"/>
                </a:lnTo>
                <a:lnTo>
                  <a:pt x="3077" y="1503"/>
                </a:lnTo>
                <a:lnTo>
                  <a:pt x="3064" y="1505"/>
                </a:lnTo>
                <a:lnTo>
                  <a:pt x="3051" y="1503"/>
                </a:lnTo>
                <a:lnTo>
                  <a:pt x="3040" y="1495"/>
                </a:lnTo>
                <a:lnTo>
                  <a:pt x="3033" y="1484"/>
                </a:lnTo>
                <a:lnTo>
                  <a:pt x="3002" y="1408"/>
                </a:lnTo>
                <a:lnTo>
                  <a:pt x="2943" y="1417"/>
                </a:lnTo>
                <a:lnTo>
                  <a:pt x="2883" y="1420"/>
                </a:lnTo>
                <a:lnTo>
                  <a:pt x="2825" y="1419"/>
                </a:lnTo>
                <a:lnTo>
                  <a:pt x="2766" y="1413"/>
                </a:lnTo>
                <a:lnTo>
                  <a:pt x="2708" y="1402"/>
                </a:lnTo>
                <a:lnTo>
                  <a:pt x="2674" y="1478"/>
                </a:lnTo>
                <a:lnTo>
                  <a:pt x="2666" y="1489"/>
                </a:lnTo>
                <a:lnTo>
                  <a:pt x="2655" y="1496"/>
                </a:lnTo>
                <a:lnTo>
                  <a:pt x="2642" y="1498"/>
                </a:lnTo>
                <a:lnTo>
                  <a:pt x="2629" y="1496"/>
                </a:lnTo>
                <a:lnTo>
                  <a:pt x="2478" y="1432"/>
                </a:lnTo>
                <a:lnTo>
                  <a:pt x="2467" y="1424"/>
                </a:lnTo>
                <a:lnTo>
                  <a:pt x="2460" y="1412"/>
                </a:lnTo>
                <a:lnTo>
                  <a:pt x="2458" y="1400"/>
                </a:lnTo>
                <a:lnTo>
                  <a:pt x="2460" y="1386"/>
                </a:lnTo>
                <a:lnTo>
                  <a:pt x="2494" y="1308"/>
                </a:lnTo>
                <a:lnTo>
                  <a:pt x="2447" y="1273"/>
                </a:lnTo>
                <a:lnTo>
                  <a:pt x="2404" y="1236"/>
                </a:lnTo>
                <a:lnTo>
                  <a:pt x="2364" y="1194"/>
                </a:lnTo>
                <a:lnTo>
                  <a:pt x="2329" y="1149"/>
                </a:lnTo>
                <a:lnTo>
                  <a:pt x="2297" y="1101"/>
                </a:lnTo>
                <a:lnTo>
                  <a:pt x="2218" y="1133"/>
                </a:lnTo>
                <a:lnTo>
                  <a:pt x="2204" y="1135"/>
                </a:lnTo>
                <a:lnTo>
                  <a:pt x="2192" y="1131"/>
                </a:lnTo>
                <a:lnTo>
                  <a:pt x="2180" y="1125"/>
                </a:lnTo>
                <a:lnTo>
                  <a:pt x="2173" y="1113"/>
                </a:lnTo>
                <a:lnTo>
                  <a:pt x="2113" y="961"/>
                </a:lnTo>
                <a:lnTo>
                  <a:pt x="2109" y="948"/>
                </a:lnTo>
                <a:lnTo>
                  <a:pt x="2113" y="935"/>
                </a:lnTo>
                <a:lnTo>
                  <a:pt x="2120" y="924"/>
                </a:lnTo>
                <a:lnTo>
                  <a:pt x="2131" y="917"/>
                </a:lnTo>
                <a:lnTo>
                  <a:pt x="2212" y="886"/>
                </a:lnTo>
                <a:lnTo>
                  <a:pt x="2204" y="829"/>
                </a:lnTo>
                <a:lnTo>
                  <a:pt x="2201" y="772"/>
                </a:lnTo>
                <a:lnTo>
                  <a:pt x="2202" y="715"/>
                </a:lnTo>
                <a:lnTo>
                  <a:pt x="2208" y="658"/>
                </a:lnTo>
                <a:lnTo>
                  <a:pt x="2219" y="602"/>
                </a:lnTo>
                <a:lnTo>
                  <a:pt x="2134" y="566"/>
                </a:lnTo>
                <a:lnTo>
                  <a:pt x="2123" y="558"/>
                </a:lnTo>
                <a:lnTo>
                  <a:pt x="2116" y="547"/>
                </a:lnTo>
                <a:lnTo>
                  <a:pt x="2114" y="534"/>
                </a:lnTo>
                <a:lnTo>
                  <a:pt x="2116" y="521"/>
                </a:lnTo>
                <a:lnTo>
                  <a:pt x="2181" y="371"/>
                </a:lnTo>
                <a:lnTo>
                  <a:pt x="2189" y="360"/>
                </a:lnTo>
                <a:lnTo>
                  <a:pt x="2201" y="353"/>
                </a:lnTo>
                <a:lnTo>
                  <a:pt x="2213" y="351"/>
                </a:lnTo>
                <a:lnTo>
                  <a:pt x="2227" y="353"/>
                </a:lnTo>
                <a:lnTo>
                  <a:pt x="2314" y="391"/>
                </a:lnTo>
                <a:lnTo>
                  <a:pt x="2347" y="345"/>
                </a:lnTo>
                <a:lnTo>
                  <a:pt x="2384" y="302"/>
                </a:lnTo>
                <a:lnTo>
                  <a:pt x="2426" y="264"/>
                </a:lnTo>
                <a:lnTo>
                  <a:pt x="2469" y="227"/>
                </a:lnTo>
                <a:lnTo>
                  <a:pt x="2516" y="196"/>
                </a:lnTo>
                <a:lnTo>
                  <a:pt x="2480" y="106"/>
                </a:lnTo>
                <a:lnTo>
                  <a:pt x="2478" y="93"/>
                </a:lnTo>
                <a:lnTo>
                  <a:pt x="2480" y="80"/>
                </a:lnTo>
                <a:lnTo>
                  <a:pt x="2488" y="69"/>
                </a:lnTo>
                <a:lnTo>
                  <a:pt x="2500" y="62"/>
                </a:lnTo>
                <a:lnTo>
                  <a:pt x="2652" y="2"/>
                </a:lnTo>
                <a:lnTo>
                  <a:pt x="2665" y="0"/>
                </a:lnTo>
                <a:lnTo>
                  <a:pt x="2665" y="0"/>
                </a:lnTo>
                <a:close/>
              </a:path>
            </a:pathLst>
          </a:custGeom>
          <a:solidFill>
            <a:schemeClr val="accent5"/>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nvGrpSpPr>
          <p:cNvPr id="81" name="Group 30"/>
          <p:cNvGrpSpPr>
            <a:grpSpLocks noChangeAspect="1"/>
          </p:cNvGrpSpPr>
          <p:nvPr/>
        </p:nvGrpSpPr>
        <p:grpSpPr bwMode="auto">
          <a:xfrm>
            <a:off x="9921650" y="4490382"/>
            <a:ext cx="282956" cy="315799"/>
            <a:chOff x="3137" y="364"/>
            <a:chExt cx="224" cy="250"/>
          </a:xfrm>
          <a:solidFill>
            <a:schemeClr val="accent6"/>
          </a:solidFill>
        </p:grpSpPr>
        <p:sp>
          <p:nvSpPr>
            <p:cNvPr id="84" name="Freeform 32"/>
            <p:cNvSpPr>
              <a:spLocks noEditPoints="1"/>
            </p:cNvSpPr>
            <p:nvPr/>
          </p:nvSpPr>
          <p:spPr bwMode="auto">
            <a:xfrm>
              <a:off x="3137" y="364"/>
              <a:ext cx="224" cy="250"/>
            </a:xfrm>
            <a:custGeom>
              <a:avLst/>
              <a:gdLst>
                <a:gd name="T0" fmla="*/ 1168 w 2916"/>
                <a:gd name="T1" fmla="*/ 1187 h 3254"/>
                <a:gd name="T2" fmla="*/ 861 w 2916"/>
                <a:gd name="T3" fmla="*/ 1359 h 3254"/>
                <a:gd name="T4" fmla="*/ 644 w 2916"/>
                <a:gd name="T5" fmla="*/ 1632 h 3254"/>
                <a:gd name="T6" fmla="*/ 544 w 2916"/>
                <a:gd name="T7" fmla="*/ 1975 h 3254"/>
                <a:gd name="T8" fmla="*/ 588 w 2916"/>
                <a:gd name="T9" fmla="*/ 2336 h 3254"/>
                <a:gd name="T10" fmla="*/ 761 w 2916"/>
                <a:gd name="T11" fmla="*/ 2641 h 3254"/>
                <a:gd name="T12" fmla="*/ 1036 w 2916"/>
                <a:gd name="T13" fmla="*/ 2856 h 3254"/>
                <a:gd name="T14" fmla="*/ 1383 w 2916"/>
                <a:gd name="T15" fmla="*/ 2955 h 3254"/>
                <a:gd name="T16" fmla="*/ 1748 w 2916"/>
                <a:gd name="T17" fmla="*/ 2911 h 3254"/>
                <a:gd name="T18" fmla="*/ 2054 w 2916"/>
                <a:gd name="T19" fmla="*/ 2739 h 3254"/>
                <a:gd name="T20" fmla="*/ 2273 w 2916"/>
                <a:gd name="T21" fmla="*/ 2467 h 3254"/>
                <a:gd name="T22" fmla="*/ 2373 w 2916"/>
                <a:gd name="T23" fmla="*/ 2124 h 3254"/>
                <a:gd name="T24" fmla="*/ 2328 w 2916"/>
                <a:gd name="T25" fmla="*/ 1762 h 3254"/>
                <a:gd name="T26" fmla="*/ 2154 w 2916"/>
                <a:gd name="T27" fmla="*/ 1458 h 3254"/>
                <a:gd name="T28" fmla="*/ 1879 w 2916"/>
                <a:gd name="T29" fmla="*/ 1242 h 3254"/>
                <a:gd name="T30" fmla="*/ 1533 w 2916"/>
                <a:gd name="T31" fmla="*/ 1143 h 3254"/>
                <a:gd name="T32" fmla="*/ 2776 w 2916"/>
                <a:gd name="T33" fmla="*/ 8 h 3254"/>
                <a:gd name="T34" fmla="*/ 2736 w 2916"/>
                <a:gd name="T35" fmla="*/ 90 h 3254"/>
                <a:gd name="T36" fmla="*/ 2641 w 2916"/>
                <a:gd name="T37" fmla="*/ 234 h 3254"/>
                <a:gd name="T38" fmla="*/ 2482 w 2916"/>
                <a:gd name="T39" fmla="*/ 408 h 3254"/>
                <a:gd name="T40" fmla="*/ 2246 w 2916"/>
                <a:gd name="T41" fmla="*/ 578 h 3254"/>
                <a:gd name="T42" fmla="*/ 1922 w 2916"/>
                <a:gd name="T43" fmla="*/ 713 h 3254"/>
                <a:gd name="T44" fmla="*/ 1594 w 2916"/>
                <a:gd name="T45" fmla="*/ 955 h 3254"/>
                <a:gd name="T46" fmla="*/ 2232 w 2916"/>
                <a:gd name="T47" fmla="*/ 971 h 3254"/>
                <a:gd name="T48" fmla="*/ 2370 w 2916"/>
                <a:gd name="T49" fmla="*/ 1060 h 3254"/>
                <a:gd name="T50" fmla="*/ 2445 w 2916"/>
                <a:gd name="T51" fmla="*/ 1221 h 3254"/>
                <a:gd name="T52" fmla="*/ 2491 w 2916"/>
                <a:gd name="T53" fmla="*/ 1390 h 3254"/>
                <a:gd name="T54" fmla="*/ 2563 w 2916"/>
                <a:gd name="T55" fmla="*/ 1654 h 3254"/>
                <a:gd name="T56" fmla="*/ 2648 w 2916"/>
                <a:gd name="T57" fmla="*/ 1969 h 3254"/>
                <a:gd name="T58" fmla="*/ 2735 w 2916"/>
                <a:gd name="T59" fmla="*/ 2293 h 3254"/>
                <a:gd name="T60" fmla="*/ 2815 w 2916"/>
                <a:gd name="T61" fmla="*/ 2586 h 3254"/>
                <a:gd name="T62" fmla="*/ 2874 w 2916"/>
                <a:gd name="T63" fmla="*/ 2807 h 3254"/>
                <a:gd name="T64" fmla="*/ 2904 w 2916"/>
                <a:gd name="T65" fmla="*/ 2912 h 3254"/>
                <a:gd name="T66" fmla="*/ 2915 w 2916"/>
                <a:gd name="T67" fmla="*/ 3010 h 3254"/>
                <a:gd name="T68" fmla="*/ 2874 w 2916"/>
                <a:gd name="T69" fmla="*/ 3097 h 3254"/>
                <a:gd name="T70" fmla="*/ 2754 w 2916"/>
                <a:gd name="T71" fmla="*/ 3142 h 3254"/>
                <a:gd name="T72" fmla="*/ 346 w 2916"/>
                <a:gd name="T73" fmla="*/ 3144 h 3254"/>
                <a:gd name="T74" fmla="*/ 78 w 2916"/>
                <a:gd name="T75" fmla="*/ 3122 h 3254"/>
                <a:gd name="T76" fmla="*/ 8 w 2916"/>
                <a:gd name="T77" fmla="*/ 3048 h 3254"/>
                <a:gd name="T78" fmla="*/ 3 w 2916"/>
                <a:gd name="T79" fmla="*/ 2950 h 3254"/>
                <a:gd name="T80" fmla="*/ 25 w 2916"/>
                <a:gd name="T81" fmla="*/ 2864 h 3254"/>
                <a:gd name="T82" fmla="*/ 73 w 2916"/>
                <a:gd name="T83" fmla="*/ 2685 h 3254"/>
                <a:gd name="T84" fmla="*/ 147 w 2916"/>
                <a:gd name="T85" fmla="*/ 2417 h 3254"/>
                <a:gd name="T86" fmla="*/ 233 w 2916"/>
                <a:gd name="T87" fmla="*/ 2100 h 3254"/>
                <a:gd name="T88" fmla="*/ 320 w 2916"/>
                <a:gd name="T89" fmla="*/ 1775 h 3254"/>
                <a:gd name="T90" fmla="*/ 398 w 2916"/>
                <a:gd name="T91" fmla="*/ 1487 h 3254"/>
                <a:gd name="T92" fmla="*/ 456 w 2916"/>
                <a:gd name="T93" fmla="*/ 1275 h 3254"/>
                <a:gd name="T94" fmla="*/ 505 w 2916"/>
                <a:gd name="T95" fmla="*/ 1121 h 3254"/>
                <a:gd name="T96" fmla="*/ 623 w 2916"/>
                <a:gd name="T97" fmla="*/ 996 h 3254"/>
                <a:gd name="T98" fmla="*/ 783 w 2916"/>
                <a:gd name="T99" fmla="*/ 955 h 3254"/>
                <a:gd name="T100" fmla="*/ 1111 w 2916"/>
                <a:gd name="T101" fmla="*/ 761 h 3254"/>
                <a:gd name="T102" fmla="*/ 749 w 2916"/>
                <a:gd name="T103" fmla="*/ 668 h 3254"/>
                <a:gd name="T104" fmla="*/ 479 w 2916"/>
                <a:gd name="T105" fmla="*/ 521 h 3254"/>
                <a:gd name="T106" fmla="*/ 289 w 2916"/>
                <a:gd name="T107" fmla="*/ 353 h 3254"/>
                <a:gd name="T108" fmla="*/ 166 w 2916"/>
                <a:gd name="T109" fmla="*/ 190 h 3254"/>
                <a:gd name="T110" fmla="*/ 99 w 2916"/>
                <a:gd name="T111" fmla="*/ 63 h 3254"/>
                <a:gd name="T112" fmla="*/ 76 w 2916"/>
                <a:gd name="T113" fmla="*/ 2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16" h="3254">
                  <a:moveTo>
                    <a:pt x="1458" y="1141"/>
                  </a:moveTo>
                  <a:lnTo>
                    <a:pt x="1383" y="1143"/>
                  </a:lnTo>
                  <a:lnTo>
                    <a:pt x="1309" y="1152"/>
                  </a:lnTo>
                  <a:lnTo>
                    <a:pt x="1238" y="1167"/>
                  </a:lnTo>
                  <a:lnTo>
                    <a:pt x="1168" y="1187"/>
                  </a:lnTo>
                  <a:lnTo>
                    <a:pt x="1101" y="1212"/>
                  </a:lnTo>
                  <a:lnTo>
                    <a:pt x="1036" y="1242"/>
                  </a:lnTo>
                  <a:lnTo>
                    <a:pt x="974" y="1276"/>
                  </a:lnTo>
                  <a:lnTo>
                    <a:pt x="916" y="1316"/>
                  </a:lnTo>
                  <a:lnTo>
                    <a:pt x="861" y="1359"/>
                  </a:lnTo>
                  <a:lnTo>
                    <a:pt x="809" y="1406"/>
                  </a:lnTo>
                  <a:lnTo>
                    <a:pt x="761" y="1458"/>
                  </a:lnTo>
                  <a:lnTo>
                    <a:pt x="718" y="1512"/>
                  </a:lnTo>
                  <a:lnTo>
                    <a:pt x="678" y="1570"/>
                  </a:lnTo>
                  <a:lnTo>
                    <a:pt x="644" y="1632"/>
                  </a:lnTo>
                  <a:lnTo>
                    <a:pt x="613" y="1695"/>
                  </a:lnTo>
                  <a:lnTo>
                    <a:pt x="588" y="1762"/>
                  </a:lnTo>
                  <a:lnTo>
                    <a:pt x="567" y="1830"/>
                  </a:lnTo>
                  <a:lnTo>
                    <a:pt x="553" y="1901"/>
                  </a:lnTo>
                  <a:lnTo>
                    <a:pt x="544" y="1975"/>
                  </a:lnTo>
                  <a:lnTo>
                    <a:pt x="541" y="2049"/>
                  </a:lnTo>
                  <a:lnTo>
                    <a:pt x="544" y="2124"/>
                  </a:lnTo>
                  <a:lnTo>
                    <a:pt x="553" y="2196"/>
                  </a:lnTo>
                  <a:lnTo>
                    <a:pt x="567" y="2267"/>
                  </a:lnTo>
                  <a:lnTo>
                    <a:pt x="588" y="2336"/>
                  </a:lnTo>
                  <a:lnTo>
                    <a:pt x="613" y="2402"/>
                  </a:lnTo>
                  <a:lnTo>
                    <a:pt x="644" y="2467"/>
                  </a:lnTo>
                  <a:lnTo>
                    <a:pt x="678" y="2528"/>
                  </a:lnTo>
                  <a:lnTo>
                    <a:pt x="718" y="2585"/>
                  </a:lnTo>
                  <a:lnTo>
                    <a:pt x="761" y="2641"/>
                  </a:lnTo>
                  <a:lnTo>
                    <a:pt x="809" y="2691"/>
                  </a:lnTo>
                  <a:lnTo>
                    <a:pt x="861" y="2739"/>
                  </a:lnTo>
                  <a:lnTo>
                    <a:pt x="916" y="2782"/>
                  </a:lnTo>
                  <a:lnTo>
                    <a:pt x="974" y="2821"/>
                  </a:lnTo>
                  <a:lnTo>
                    <a:pt x="1036" y="2856"/>
                  </a:lnTo>
                  <a:lnTo>
                    <a:pt x="1101" y="2886"/>
                  </a:lnTo>
                  <a:lnTo>
                    <a:pt x="1168" y="2911"/>
                  </a:lnTo>
                  <a:lnTo>
                    <a:pt x="1238" y="2932"/>
                  </a:lnTo>
                  <a:lnTo>
                    <a:pt x="1309" y="2946"/>
                  </a:lnTo>
                  <a:lnTo>
                    <a:pt x="1383" y="2955"/>
                  </a:lnTo>
                  <a:lnTo>
                    <a:pt x="1458" y="2958"/>
                  </a:lnTo>
                  <a:lnTo>
                    <a:pt x="1533" y="2955"/>
                  </a:lnTo>
                  <a:lnTo>
                    <a:pt x="1606" y="2946"/>
                  </a:lnTo>
                  <a:lnTo>
                    <a:pt x="1679" y="2932"/>
                  </a:lnTo>
                  <a:lnTo>
                    <a:pt x="1748" y="2911"/>
                  </a:lnTo>
                  <a:lnTo>
                    <a:pt x="1815" y="2886"/>
                  </a:lnTo>
                  <a:lnTo>
                    <a:pt x="1879" y="2856"/>
                  </a:lnTo>
                  <a:lnTo>
                    <a:pt x="1941" y="2821"/>
                  </a:lnTo>
                  <a:lnTo>
                    <a:pt x="2000" y="2782"/>
                  </a:lnTo>
                  <a:lnTo>
                    <a:pt x="2054" y="2739"/>
                  </a:lnTo>
                  <a:lnTo>
                    <a:pt x="2107" y="2691"/>
                  </a:lnTo>
                  <a:lnTo>
                    <a:pt x="2154" y="2641"/>
                  </a:lnTo>
                  <a:lnTo>
                    <a:pt x="2198" y="2585"/>
                  </a:lnTo>
                  <a:lnTo>
                    <a:pt x="2238" y="2528"/>
                  </a:lnTo>
                  <a:lnTo>
                    <a:pt x="2273" y="2467"/>
                  </a:lnTo>
                  <a:lnTo>
                    <a:pt x="2303" y="2402"/>
                  </a:lnTo>
                  <a:lnTo>
                    <a:pt x="2328" y="2336"/>
                  </a:lnTo>
                  <a:lnTo>
                    <a:pt x="2348" y="2267"/>
                  </a:lnTo>
                  <a:lnTo>
                    <a:pt x="2363" y="2196"/>
                  </a:lnTo>
                  <a:lnTo>
                    <a:pt x="2373" y="2124"/>
                  </a:lnTo>
                  <a:lnTo>
                    <a:pt x="2376" y="2049"/>
                  </a:lnTo>
                  <a:lnTo>
                    <a:pt x="2373" y="1975"/>
                  </a:lnTo>
                  <a:lnTo>
                    <a:pt x="2363" y="1901"/>
                  </a:lnTo>
                  <a:lnTo>
                    <a:pt x="2348" y="1830"/>
                  </a:lnTo>
                  <a:lnTo>
                    <a:pt x="2328" y="1762"/>
                  </a:lnTo>
                  <a:lnTo>
                    <a:pt x="2303" y="1695"/>
                  </a:lnTo>
                  <a:lnTo>
                    <a:pt x="2273" y="1632"/>
                  </a:lnTo>
                  <a:lnTo>
                    <a:pt x="2238" y="1570"/>
                  </a:lnTo>
                  <a:lnTo>
                    <a:pt x="2198" y="1512"/>
                  </a:lnTo>
                  <a:lnTo>
                    <a:pt x="2154" y="1458"/>
                  </a:lnTo>
                  <a:lnTo>
                    <a:pt x="2107" y="1406"/>
                  </a:lnTo>
                  <a:lnTo>
                    <a:pt x="2054" y="1359"/>
                  </a:lnTo>
                  <a:lnTo>
                    <a:pt x="2000" y="1316"/>
                  </a:lnTo>
                  <a:lnTo>
                    <a:pt x="1941" y="1276"/>
                  </a:lnTo>
                  <a:lnTo>
                    <a:pt x="1879" y="1242"/>
                  </a:lnTo>
                  <a:lnTo>
                    <a:pt x="1815" y="1212"/>
                  </a:lnTo>
                  <a:lnTo>
                    <a:pt x="1748" y="1187"/>
                  </a:lnTo>
                  <a:lnTo>
                    <a:pt x="1679" y="1167"/>
                  </a:lnTo>
                  <a:lnTo>
                    <a:pt x="1606" y="1152"/>
                  </a:lnTo>
                  <a:lnTo>
                    <a:pt x="1533" y="1143"/>
                  </a:lnTo>
                  <a:lnTo>
                    <a:pt x="1458" y="1141"/>
                  </a:lnTo>
                  <a:close/>
                  <a:moveTo>
                    <a:pt x="75" y="0"/>
                  </a:moveTo>
                  <a:lnTo>
                    <a:pt x="2779" y="0"/>
                  </a:lnTo>
                  <a:lnTo>
                    <a:pt x="2778" y="2"/>
                  </a:lnTo>
                  <a:lnTo>
                    <a:pt x="2776" y="8"/>
                  </a:lnTo>
                  <a:lnTo>
                    <a:pt x="2771" y="18"/>
                  </a:lnTo>
                  <a:lnTo>
                    <a:pt x="2765" y="31"/>
                  </a:lnTo>
                  <a:lnTo>
                    <a:pt x="2758" y="48"/>
                  </a:lnTo>
                  <a:lnTo>
                    <a:pt x="2747" y="68"/>
                  </a:lnTo>
                  <a:lnTo>
                    <a:pt x="2736" y="90"/>
                  </a:lnTo>
                  <a:lnTo>
                    <a:pt x="2721" y="115"/>
                  </a:lnTo>
                  <a:lnTo>
                    <a:pt x="2705" y="142"/>
                  </a:lnTo>
                  <a:lnTo>
                    <a:pt x="2686" y="172"/>
                  </a:lnTo>
                  <a:lnTo>
                    <a:pt x="2665" y="202"/>
                  </a:lnTo>
                  <a:lnTo>
                    <a:pt x="2641" y="234"/>
                  </a:lnTo>
                  <a:lnTo>
                    <a:pt x="2615" y="267"/>
                  </a:lnTo>
                  <a:lnTo>
                    <a:pt x="2586" y="302"/>
                  </a:lnTo>
                  <a:lnTo>
                    <a:pt x="2554" y="337"/>
                  </a:lnTo>
                  <a:lnTo>
                    <a:pt x="2520" y="372"/>
                  </a:lnTo>
                  <a:lnTo>
                    <a:pt x="2482" y="408"/>
                  </a:lnTo>
                  <a:lnTo>
                    <a:pt x="2441" y="443"/>
                  </a:lnTo>
                  <a:lnTo>
                    <a:pt x="2397" y="478"/>
                  </a:lnTo>
                  <a:lnTo>
                    <a:pt x="2349" y="513"/>
                  </a:lnTo>
                  <a:lnTo>
                    <a:pt x="2299" y="546"/>
                  </a:lnTo>
                  <a:lnTo>
                    <a:pt x="2246" y="578"/>
                  </a:lnTo>
                  <a:lnTo>
                    <a:pt x="2189" y="609"/>
                  </a:lnTo>
                  <a:lnTo>
                    <a:pt x="2128" y="639"/>
                  </a:lnTo>
                  <a:lnTo>
                    <a:pt x="2063" y="666"/>
                  </a:lnTo>
                  <a:lnTo>
                    <a:pt x="1995" y="691"/>
                  </a:lnTo>
                  <a:lnTo>
                    <a:pt x="1922" y="713"/>
                  </a:lnTo>
                  <a:lnTo>
                    <a:pt x="1847" y="733"/>
                  </a:lnTo>
                  <a:lnTo>
                    <a:pt x="1766" y="750"/>
                  </a:lnTo>
                  <a:lnTo>
                    <a:pt x="1682" y="763"/>
                  </a:lnTo>
                  <a:lnTo>
                    <a:pt x="1594" y="774"/>
                  </a:lnTo>
                  <a:lnTo>
                    <a:pt x="1594" y="955"/>
                  </a:lnTo>
                  <a:lnTo>
                    <a:pt x="2096" y="955"/>
                  </a:lnTo>
                  <a:lnTo>
                    <a:pt x="2132" y="955"/>
                  </a:lnTo>
                  <a:lnTo>
                    <a:pt x="2167" y="958"/>
                  </a:lnTo>
                  <a:lnTo>
                    <a:pt x="2199" y="964"/>
                  </a:lnTo>
                  <a:lnTo>
                    <a:pt x="2232" y="971"/>
                  </a:lnTo>
                  <a:lnTo>
                    <a:pt x="2263" y="983"/>
                  </a:lnTo>
                  <a:lnTo>
                    <a:pt x="2293" y="996"/>
                  </a:lnTo>
                  <a:lnTo>
                    <a:pt x="2320" y="1014"/>
                  </a:lnTo>
                  <a:lnTo>
                    <a:pt x="2346" y="1035"/>
                  </a:lnTo>
                  <a:lnTo>
                    <a:pt x="2370" y="1060"/>
                  </a:lnTo>
                  <a:lnTo>
                    <a:pt x="2391" y="1088"/>
                  </a:lnTo>
                  <a:lnTo>
                    <a:pt x="2410" y="1121"/>
                  </a:lnTo>
                  <a:lnTo>
                    <a:pt x="2427" y="1159"/>
                  </a:lnTo>
                  <a:lnTo>
                    <a:pt x="2440" y="1201"/>
                  </a:lnTo>
                  <a:lnTo>
                    <a:pt x="2445" y="1221"/>
                  </a:lnTo>
                  <a:lnTo>
                    <a:pt x="2452" y="1245"/>
                  </a:lnTo>
                  <a:lnTo>
                    <a:pt x="2460" y="1275"/>
                  </a:lnTo>
                  <a:lnTo>
                    <a:pt x="2469" y="1309"/>
                  </a:lnTo>
                  <a:lnTo>
                    <a:pt x="2480" y="1348"/>
                  </a:lnTo>
                  <a:lnTo>
                    <a:pt x="2491" y="1390"/>
                  </a:lnTo>
                  <a:lnTo>
                    <a:pt x="2504" y="1437"/>
                  </a:lnTo>
                  <a:lnTo>
                    <a:pt x="2517" y="1487"/>
                  </a:lnTo>
                  <a:lnTo>
                    <a:pt x="2531" y="1539"/>
                  </a:lnTo>
                  <a:lnTo>
                    <a:pt x="2547" y="1595"/>
                  </a:lnTo>
                  <a:lnTo>
                    <a:pt x="2563" y="1654"/>
                  </a:lnTo>
                  <a:lnTo>
                    <a:pt x="2578" y="1714"/>
                  </a:lnTo>
                  <a:lnTo>
                    <a:pt x="2595" y="1775"/>
                  </a:lnTo>
                  <a:lnTo>
                    <a:pt x="2612" y="1839"/>
                  </a:lnTo>
                  <a:lnTo>
                    <a:pt x="2630" y="1903"/>
                  </a:lnTo>
                  <a:lnTo>
                    <a:pt x="2648" y="1969"/>
                  </a:lnTo>
                  <a:lnTo>
                    <a:pt x="2665" y="2034"/>
                  </a:lnTo>
                  <a:lnTo>
                    <a:pt x="2682" y="2100"/>
                  </a:lnTo>
                  <a:lnTo>
                    <a:pt x="2700" y="2165"/>
                  </a:lnTo>
                  <a:lnTo>
                    <a:pt x="2718" y="2230"/>
                  </a:lnTo>
                  <a:lnTo>
                    <a:pt x="2735" y="2293"/>
                  </a:lnTo>
                  <a:lnTo>
                    <a:pt x="2753" y="2356"/>
                  </a:lnTo>
                  <a:lnTo>
                    <a:pt x="2768" y="2417"/>
                  </a:lnTo>
                  <a:lnTo>
                    <a:pt x="2784" y="2476"/>
                  </a:lnTo>
                  <a:lnTo>
                    <a:pt x="2800" y="2532"/>
                  </a:lnTo>
                  <a:lnTo>
                    <a:pt x="2815" y="2586"/>
                  </a:lnTo>
                  <a:lnTo>
                    <a:pt x="2828" y="2637"/>
                  </a:lnTo>
                  <a:lnTo>
                    <a:pt x="2842" y="2685"/>
                  </a:lnTo>
                  <a:lnTo>
                    <a:pt x="2853" y="2730"/>
                  </a:lnTo>
                  <a:lnTo>
                    <a:pt x="2865" y="2771"/>
                  </a:lnTo>
                  <a:lnTo>
                    <a:pt x="2874" y="2807"/>
                  </a:lnTo>
                  <a:lnTo>
                    <a:pt x="2883" y="2838"/>
                  </a:lnTo>
                  <a:lnTo>
                    <a:pt x="2890" y="2864"/>
                  </a:lnTo>
                  <a:lnTo>
                    <a:pt x="2896" y="2886"/>
                  </a:lnTo>
                  <a:lnTo>
                    <a:pt x="2901" y="2902"/>
                  </a:lnTo>
                  <a:lnTo>
                    <a:pt x="2904" y="2912"/>
                  </a:lnTo>
                  <a:lnTo>
                    <a:pt x="2909" y="2931"/>
                  </a:lnTo>
                  <a:lnTo>
                    <a:pt x="2912" y="2950"/>
                  </a:lnTo>
                  <a:lnTo>
                    <a:pt x="2915" y="2970"/>
                  </a:lnTo>
                  <a:lnTo>
                    <a:pt x="2916" y="2990"/>
                  </a:lnTo>
                  <a:lnTo>
                    <a:pt x="2915" y="3010"/>
                  </a:lnTo>
                  <a:lnTo>
                    <a:pt x="2912" y="3029"/>
                  </a:lnTo>
                  <a:lnTo>
                    <a:pt x="2907" y="3048"/>
                  </a:lnTo>
                  <a:lnTo>
                    <a:pt x="2899" y="3066"/>
                  </a:lnTo>
                  <a:lnTo>
                    <a:pt x="2888" y="3081"/>
                  </a:lnTo>
                  <a:lnTo>
                    <a:pt x="2874" y="3097"/>
                  </a:lnTo>
                  <a:lnTo>
                    <a:pt x="2858" y="3111"/>
                  </a:lnTo>
                  <a:lnTo>
                    <a:pt x="2838" y="3122"/>
                  </a:lnTo>
                  <a:lnTo>
                    <a:pt x="2813" y="3131"/>
                  </a:lnTo>
                  <a:lnTo>
                    <a:pt x="2785" y="3138"/>
                  </a:lnTo>
                  <a:lnTo>
                    <a:pt x="2754" y="3142"/>
                  </a:lnTo>
                  <a:lnTo>
                    <a:pt x="2717" y="3144"/>
                  </a:lnTo>
                  <a:lnTo>
                    <a:pt x="2544" y="3144"/>
                  </a:lnTo>
                  <a:lnTo>
                    <a:pt x="2544" y="3254"/>
                  </a:lnTo>
                  <a:lnTo>
                    <a:pt x="346" y="3254"/>
                  </a:lnTo>
                  <a:lnTo>
                    <a:pt x="346" y="3144"/>
                  </a:lnTo>
                  <a:lnTo>
                    <a:pt x="198" y="3144"/>
                  </a:lnTo>
                  <a:lnTo>
                    <a:pt x="162" y="3142"/>
                  </a:lnTo>
                  <a:lnTo>
                    <a:pt x="130" y="3138"/>
                  </a:lnTo>
                  <a:lnTo>
                    <a:pt x="102" y="3131"/>
                  </a:lnTo>
                  <a:lnTo>
                    <a:pt x="78" y="3122"/>
                  </a:lnTo>
                  <a:lnTo>
                    <a:pt x="58" y="3111"/>
                  </a:lnTo>
                  <a:lnTo>
                    <a:pt x="41" y="3097"/>
                  </a:lnTo>
                  <a:lnTo>
                    <a:pt x="27" y="3081"/>
                  </a:lnTo>
                  <a:lnTo>
                    <a:pt x="17" y="3066"/>
                  </a:lnTo>
                  <a:lnTo>
                    <a:pt x="8" y="3048"/>
                  </a:lnTo>
                  <a:lnTo>
                    <a:pt x="3" y="3029"/>
                  </a:lnTo>
                  <a:lnTo>
                    <a:pt x="0" y="3010"/>
                  </a:lnTo>
                  <a:lnTo>
                    <a:pt x="0" y="2990"/>
                  </a:lnTo>
                  <a:lnTo>
                    <a:pt x="0" y="2970"/>
                  </a:lnTo>
                  <a:lnTo>
                    <a:pt x="3" y="2950"/>
                  </a:lnTo>
                  <a:lnTo>
                    <a:pt x="7" y="2931"/>
                  </a:lnTo>
                  <a:lnTo>
                    <a:pt x="12" y="2912"/>
                  </a:lnTo>
                  <a:lnTo>
                    <a:pt x="15" y="2902"/>
                  </a:lnTo>
                  <a:lnTo>
                    <a:pt x="19" y="2886"/>
                  </a:lnTo>
                  <a:lnTo>
                    <a:pt x="25" y="2864"/>
                  </a:lnTo>
                  <a:lnTo>
                    <a:pt x="33" y="2838"/>
                  </a:lnTo>
                  <a:lnTo>
                    <a:pt x="41" y="2807"/>
                  </a:lnTo>
                  <a:lnTo>
                    <a:pt x="50" y="2771"/>
                  </a:lnTo>
                  <a:lnTo>
                    <a:pt x="62" y="2730"/>
                  </a:lnTo>
                  <a:lnTo>
                    <a:pt x="73" y="2685"/>
                  </a:lnTo>
                  <a:lnTo>
                    <a:pt x="87" y="2637"/>
                  </a:lnTo>
                  <a:lnTo>
                    <a:pt x="101" y="2586"/>
                  </a:lnTo>
                  <a:lnTo>
                    <a:pt x="115" y="2532"/>
                  </a:lnTo>
                  <a:lnTo>
                    <a:pt x="131" y="2476"/>
                  </a:lnTo>
                  <a:lnTo>
                    <a:pt x="147" y="2417"/>
                  </a:lnTo>
                  <a:lnTo>
                    <a:pt x="164" y="2356"/>
                  </a:lnTo>
                  <a:lnTo>
                    <a:pt x="181" y="2293"/>
                  </a:lnTo>
                  <a:lnTo>
                    <a:pt x="197" y="2230"/>
                  </a:lnTo>
                  <a:lnTo>
                    <a:pt x="215" y="2165"/>
                  </a:lnTo>
                  <a:lnTo>
                    <a:pt x="233" y="2100"/>
                  </a:lnTo>
                  <a:lnTo>
                    <a:pt x="250" y="2034"/>
                  </a:lnTo>
                  <a:lnTo>
                    <a:pt x="268" y="1969"/>
                  </a:lnTo>
                  <a:lnTo>
                    <a:pt x="286" y="1903"/>
                  </a:lnTo>
                  <a:lnTo>
                    <a:pt x="303" y="1839"/>
                  </a:lnTo>
                  <a:lnTo>
                    <a:pt x="320" y="1775"/>
                  </a:lnTo>
                  <a:lnTo>
                    <a:pt x="337" y="1714"/>
                  </a:lnTo>
                  <a:lnTo>
                    <a:pt x="353" y="1654"/>
                  </a:lnTo>
                  <a:lnTo>
                    <a:pt x="368" y="1595"/>
                  </a:lnTo>
                  <a:lnTo>
                    <a:pt x="384" y="1539"/>
                  </a:lnTo>
                  <a:lnTo>
                    <a:pt x="398" y="1487"/>
                  </a:lnTo>
                  <a:lnTo>
                    <a:pt x="412" y="1437"/>
                  </a:lnTo>
                  <a:lnTo>
                    <a:pt x="424" y="1390"/>
                  </a:lnTo>
                  <a:lnTo>
                    <a:pt x="436" y="1348"/>
                  </a:lnTo>
                  <a:lnTo>
                    <a:pt x="446" y="1309"/>
                  </a:lnTo>
                  <a:lnTo>
                    <a:pt x="456" y="1275"/>
                  </a:lnTo>
                  <a:lnTo>
                    <a:pt x="463" y="1245"/>
                  </a:lnTo>
                  <a:lnTo>
                    <a:pt x="470" y="1221"/>
                  </a:lnTo>
                  <a:lnTo>
                    <a:pt x="476" y="1201"/>
                  </a:lnTo>
                  <a:lnTo>
                    <a:pt x="488" y="1159"/>
                  </a:lnTo>
                  <a:lnTo>
                    <a:pt x="505" y="1121"/>
                  </a:lnTo>
                  <a:lnTo>
                    <a:pt x="524" y="1088"/>
                  </a:lnTo>
                  <a:lnTo>
                    <a:pt x="546" y="1060"/>
                  </a:lnTo>
                  <a:lnTo>
                    <a:pt x="569" y="1035"/>
                  </a:lnTo>
                  <a:lnTo>
                    <a:pt x="595" y="1014"/>
                  </a:lnTo>
                  <a:lnTo>
                    <a:pt x="623" y="996"/>
                  </a:lnTo>
                  <a:lnTo>
                    <a:pt x="652" y="983"/>
                  </a:lnTo>
                  <a:lnTo>
                    <a:pt x="683" y="971"/>
                  </a:lnTo>
                  <a:lnTo>
                    <a:pt x="716" y="964"/>
                  </a:lnTo>
                  <a:lnTo>
                    <a:pt x="750" y="958"/>
                  </a:lnTo>
                  <a:lnTo>
                    <a:pt x="783" y="955"/>
                  </a:lnTo>
                  <a:lnTo>
                    <a:pt x="819" y="955"/>
                  </a:lnTo>
                  <a:lnTo>
                    <a:pt x="1285" y="955"/>
                  </a:lnTo>
                  <a:lnTo>
                    <a:pt x="1285" y="778"/>
                  </a:lnTo>
                  <a:lnTo>
                    <a:pt x="1196" y="772"/>
                  </a:lnTo>
                  <a:lnTo>
                    <a:pt x="1111" y="761"/>
                  </a:lnTo>
                  <a:lnTo>
                    <a:pt x="1031" y="748"/>
                  </a:lnTo>
                  <a:lnTo>
                    <a:pt x="954" y="732"/>
                  </a:lnTo>
                  <a:lnTo>
                    <a:pt x="882" y="712"/>
                  </a:lnTo>
                  <a:lnTo>
                    <a:pt x="814" y="692"/>
                  </a:lnTo>
                  <a:lnTo>
                    <a:pt x="749" y="668"/>
                  </a:lnTo>
                  <a:lnTo>
                    <a:pt x="688" y="642"/>
                  </a:lnTo>
                  <a:lnTo>
                    <a:pt x="631" y="614"/>
                  </a:lnTo>
                  <a:lnTo>
                    <a:pt x="576" y="584"/>
                  </a:lnTo>
                  <a:lnTo>
                    <a:pt x="526" y="553"/>
                  </a:lnTo>
                  <a:lnTo>
                    <a:pt x="479" y="521"/>
                  </a:lnTo>
                  <a:lnTo>
                    <a:pt x="435" y="489"/>
                  </a:lnTo>
                  <a:lnTo>
                    <a:pt x="394" y="454"/>
                  </a:lnTo>
                  <a:lnTo>
                    <a:pt x="356" y="421"/>
                  </a:lnTo>
                  <a:lnTo>
                    <a:pt x="320" y="387"/>
                  </a:lnTo>
                  <a:lnTo>
                    <a:pt x="289" y="353"/>
                  </a:lnTo>
                  <a:lnTo>
                    <a:pt x="259" y="318"/>
                  </a:lnTo>
                  <a:lnTo>
                    <a:pt x="232" y="285"/>
                  </a:lnTo>
                  <a:lnTo>
                    <a:pt x="208" y="253"/>
                  </a:lnTo>
                  <a:lnTo>
                    <a:pt x="186" y="220"/>
                  </a:lnTo>
                  <a:lnTo>
                    <a:pt x="166" y="190"/>
                  </a:lnTo>
                  <a:lnTo>
                    <a:pt x="148" y="161"/>
                  </a:lnTo>
                  <a:lnTo>
                    <a:pt x="133" y="133"/>
                  </a:lnTo>
                  <a:lnTo>
                    <a:pt x="120" y="108"/>
                  </a:lnTo>
                  <a:lnTo>
                    <a:pt x="108" y="84"/>
                  </a:lnTo>
                  <a:lnTo>
                    <a:pt x="99" y="63"/>
                  </a:lnTo>
                  <a:lnTo>
                    <a:pt x="91" y="45"/>
                  </a:lnTo>
                  <a:lnTo>
                    <a:pt x="85" y="29"/>
                  </a:lnTo>
                  <a:lnTo>
                    <a:pt x="80" y="17"/>
                  </a:lnTo>
                  <a:lnTo>
                    <a:pt x="77" y="7"/>
                  </a:lnTo>
                  <a:lnTo>
                    <a:pt x="76" y="2"/>
                  </a:lnTo>
                  <a:lnTo>
                    <a:pt x="75"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85" name="Freeform 33"/>
            <p:cNvSpPr>
              <a:spLocks/>
            </p:cNvSpPr>
            <p:nvPr/>
          </p:nvSpPr>
          <p:spPr bwMode="auto">
            <a:xfrm>
              <a:off x="3199" y="486"/>
              <a:ext cx="10" cy="8"/>
            </a:xfrm>
            <a:custGeom>
              <a:avLst/>
              <a:gdLst>
                <a:gd name="T0" fmla="*/ 28 w 122"/>
                <a:gd name="T1" fmla="*/ 0 h 104"/>
                <a:gd name="T2" fmla="*/ 122 w 122"/>
                <a:gd name="T3" fmla="*/ 65 h 104"/>
                <a:gd name="T4" fmla="*/ 107 w 122"/>
                <a:gd name="T5" fmla="*/ 84 h 104"/>
                <a:gd name="T6" fmla="*/ 93 w 122"/>
                <a:gd name="T7" fmla="*/ 104 h 104"/>
                <a:gd name="T8" fmla="*/ 0 w 122"/>
                <a:gd name="T9" fmla="*/ 38 h 104"/>
                <a:gd name="T10" fmla="*/ 28 w 122"/>
                <a:gd name="T11" fmla="*/ 0 h 104"/>
              </a:gdLst>
              <a:ahLst/>
              <a:cxnLst>
                <a:cxn ang="0">
                  <a:pos x="T0" y="T1"/>
                </a:cxn>
                <a:cxn ang="0">
                  <a:pos x="T2" y="T3"/>
                </a:cxn>
                <a:cxn ang="0">
                  <a:pos x="T4" y="T5"/>
                </a:cxn>
                <a:cxn ang="0">
                  <a:pos x="T6" y="T7"/>
                </a:cxn>
                <a:cxn ang="0">
                  <a:pos x="T8" y="T9"/>
                </a:cxn>
                <a:cxn ang="0">
                  <a:pos x="T10" y="T11"/>
                </a:cxn>
              </a:cxnLst>
              <a:rect l="0" t="0" r="r" b="b"/>
              <a:pathLst>
                <a:path w="122" h="104">
                  <a:moveTo>
                    <a:pt x="28" y="0"/>
                  </a:moveTo>
                  <a:lnTo>
                    <a:pt x="122" y="65"/>
                  </a:lnTo>
                  <a:lnTo>
                    <a:pt x="107" y="84"/>
                  </a:lnTo>
                  <a:lnTo>
                    <a:pt x="93" y="104"/>
                  </a:lnTo>
                  <a:lnTo>
                    <a:pt x="0" y="38"/>
                  </a:lnTo>
                  <a:lnTo>
                    <a:pt x="28"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86" name="Freeform 34"/>
            <p:cNvSpPr>
              <a:spLocks/>
            </p:cNvSpPr>
            <p:nvPr/>
          </p:nvSpPr>
          <p:spPr bwMode="auto">
            <a:xfrm>
              <a:off x="3221" y="467"/>
              <a:ext cx="8" cy="10"/>
            </a:xfrm>
            <a:custGeom>
              <a:avLst/>
              <a:gdLst>
                <a:gd name="T0" fmla="*/ 43 w 94"/>
                <a:gd name="T1" fmla="*/ 0 h 125"/>
                <a:gd name="T2" fmla="*/ 94 w 94"/>
                <a:gd name="T3" fmla="*/ 103 h 125"/>
                <a:gd name="T4" fmla="*/ 73 w 94"/>
                <a:gd name="T5" fmla="*/ 113 h 125"/>
                <a:gd name="T6" fmla="*/ 52 w 94"/>
                <a:gd name="T7" fmla="*/ 125 h 125"/>
                <a:gd name="T8" fmla="*/ 0 w 94"/>
                <a:gd name="T9" fmla="*/ 20 h 125"/>
                <a:gd name="T10" fmla="*/ 43 w 94"/>
                <a:gd name="T11" fmla="*/ 0 h 125"/>
              </a:gdLst>
              <a:ahLst/>
              <a:cxnLst>
                <a:cxn ang="0">
                  <a:pos x="T0" y="T1"/>
                </a:cxn>
                <a:cxn ang="0">
                  <a:pos x="T2" y="T3"/>
                </a:cxn>
                <a:cxn ang="0">
                  <a:pos x="T4" y="T5"/>
                </a:cxn>
                <a:cxn ang="0">
                  <a:pos x="T6" y="T7"/>
                </a:cxn>
                <a:cxn ang="0">
                  <a:pos x="T8" y="T9"/>
                </a:cxn>
                <a:cxn ang="0">
                  <a:pos x="T10" y="T11"/>
                </a:cxn>
              </a:cxnLst>
              <a:rect l="0" t="0" r="r" b="b"/>
              <a:pathLst>
                <a:path w="94" h="125">
                  <a:moveTo>
                    <a:pt x="43" y="0"/>
                  </a:moveTo>
                  <a:lnTo>
                    <a:pt x="94" y="103"/>
                  </a:lnTo>
                  <a:lnTo>
                    <a:pt x="73" y="113"/>
                  </a:lnTo>
                  <a:lnTo>
                    <a:pt x="52" y="125"/>
                  </a:lnTo>
                  <a:lnTo>
                    <a:pt x="0" y="20"/>
                  </a:lnTo>
                  <a:lnTo>
                    <a:pt x="43"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87" name="Freeform 35"/>
            <p:cNvSpPr>
              <a:spLocks/>
            </p:cNvSpPr>
            <p:nvPr/>
          </p:nvSpPr>
          <p:spPr bwMode="auto">
            <a:xfrm>
              <a:off x="3189" y="520"/>
              <a:ext cx="9" cy="4"/>
            </a:xfrm>
            <a:custGeom>
              <a:avLst/>
              <a:gdLst>
                <a:gd name="T0" fmla="*/ 0 w 119"/>
                <a:gd name="T1" fmla="*/ 0 h 48"/>
                <a:gd name="T2" fmla="*/ 118 w 119"/>
                <a:gd name="T3" fmla="*/ 0 h 48"/>
                <a:gd name="T4" fmla="*/ 117 w 119"/>
                <a:gd name="T5" fmla="*/ 5 h 48"/>
                <a:gd name="T6" fmla="*/ 117 w 119"/>
                <a:gd name="T7" fmla="*/ 11 h 48"/>
                <a:gd name="T8" fmla="*/ 116 w 119"/>
                <a:gd name="T9" fmla="*/ 16 h 48"/>
                <a:gd name="T10" fmla="*/ 118 w 119"/>
                <a:gd name="T11" fmla="*/ 32 h 48"/>
                <a:gd name="T12" fmla="*/ 119 w 119"/>
                <a:gd name="T13" fmla="*/ 48 h 48"/>
                <a:gd name="T14" fmla="*/ 0 w 119"/>
                <a:gd name="T15" fmla="*/ 48 h 48"/>
                <a:gd name="T16" fmla="*/ 0 w 119"/>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48">
                  <a:moveTo>
                    <a:pt x="0" y="0"/>
                  </a:moveTo>
                  <a:lnTo>
                    <a:pt x="118" y="0"/>
                  </a:lnTo>
                  <a:lnTo>
                    <a:pt x="117" y="5"/>
                  </a:lnTo>
                  <a:lnTo>
                    <a:pt x="117" y="11"/>
                  </a:lnTo>
                  <a:lnTo>
                    <a:pt x="116" y="16"/>
                  </a:lnTo>
                  <a:lnTo>
                    <a:pt x="118" y="32"/>
                  </a:lnTo>
                  <a:lnTo>
                    <a:pt x="119" y="48"/>
                  </a:lnTo>
                  <a:lnTo>
                    <a:pt x="0" y="48"/>
                  </a:lnTo>
                  <a:lnTo>
                    <a:pt x="0"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88" name="Freeform 36"/>
            <p:cNvSpPr>
              <a:spLocks/>
            </p:cNvSpPr>
            <p:nvPr/>
          </p:nvSpPr>
          <p:spPr bwMode="auto">
            <a:xfrm>
              <a:off x="3294" y="492"/>
              <a:ext cx="10" cy="8"/>
            </a:xfrm>
            <a:custGeom>
              <a:avLst/>
              <a:gdLst>
                <a:gd name="T0" fmla="*/ 119 w 142"/>
                <a:gd name="T1" fmla="*/ 0 h 106"/>
                <a:gd name="T2" fmla="*/ 142 w 142"/>
                <a:gd name="T3" fmla="*/ 41 h 106"/>
                <a:gd name="T4" fmla="*/ 23 w 142"/>
                <a:gd name="T5" fmla="*/ 106 h 106"/>
                <a:gd name="T6" fmla="*/ 0 w 142"/>
                <a:gd name="T7" fmla="*/ 64 h 106"/>
                <a:gd name="T8" fmla="*/ 119 w 142"/>
                <a:gd name="T9" fmla="*/ 0 h 106"/>
              </a:gdLst>
              <a:ahLst/>
              <a:cxnLst>
                <a:cxn ang="0">
                  <a:pos x="T0" y="T1"/>
                </a:cxn>
                <a:cxn ang="0">
                  <a:pos x="T2" y="T3"/>
                </a:cxn>
                <a:cxn ang="0">
                  <a:pos x="T4" y="T5"/>
                </a:cxn>
                <a:cxn ang="0">
                  <a:pos x="T6" y="T7"/>
                </a:cxn>
                <a:cxn ang="0">
                  <a:pos x="T8" y="T9"/>
                </a:cxn>
              </a:cxnLst>
              <a:rect l="0" t="0" r="r" b="b"/>
              <a:pathLst>
                <a:path w="142" h="106">
                  <a:moveTo>
                    <a:pt x="119" y="0"/>
                  </a:moveTo>
                  <a:lnTo>
                    <a:pt x="142" y="41"/>
                  </a:lnTo>
                  <a:lnTo>
                    <a:pt x="23" y="106"/>
                  </a:lnTo>
                  <a:lnTo>
                    <a:pt x="0" y="64"/>
                  </a:lnTo>
                  <a:lnTo>
                    <a:pt x="11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89" name="Freeform 37"/>
            <p:cNvSpPr>
              <a:spLocks/>
            </p:cNvSpPr>
            <p:nvPr/>
          </p:nvSpPr>
          <p:spPr bwMode="auto">
            <a:xfrm>
              <a:off x="3275" y="469"/>
              <a:ext cx="8" cy="11"/>
            </a:xfrm>
            <a:custGeom>
              <a:avLst/>
              <a:gdLst>
                <a:gd name="T0" fmla="*/ 67 w 108"/>
                <a:gd name="T1" fmla="*/ 0 h 133"/>
                <a:gd name="T2" fmla="*/ 108 w 108"/>
                <a:gd name="T3" fmla="*/ 24 h 133"/>
                <a:gd name="T4" fmla="*/ 42 w 108"/>
                <a:gd name="T5" fmla="*/ 133 h 133"/>
                <a:gd name="T6" fmla="*/ 22 w 108"/>
                <a:gd name="T7" fmla="*/ 120 h 133"/>
                <a:gd name="T8" fmla="*/ 0 w 108"/>
                <a:gd name="T9" fmla="*/ 109 h 133"/>
                <a:gd name="T10" fmla="*/ 67 w 108"/>
                <a:gd name="T11" fmla="*/ 0 h 133"/>
              </a:gdLst>
              <a:ahLst/>
              <a:cxnLst>
                <a:cxn ang="0">
                  <a:pos x="T0" y="T1"/>
                </a:cxn>
                <a:cxn ang="0">
                  <a:pos x="T2" y="T3"/>
                </a:cxn>
                <a:cxn ang="0">
                  <a:pos x="T4" y="T5"/>
                </a:cxn>
                <a:cxn ang="0">
                  <a:pos x="T6" y="T7"/>
                </a:cxn>
                <a:cxn ang="0">
                  <a:pos x="T8" y="T9"/>
                </a:cxn>
                <a:cxn ang="0">
                  <a:pos x="T10" y="T11"/>
                </a:cxn>
              </a:cxnLst>
              <a:rect l="0" t="0" r="r" b="b"/>
              <a:pathLst>
                <a:path w="108" h="133">
                  <a:moveTo>
                    <a:pt x="67" y="0"/>
                  </a:moveTo>
                  <a:lnTo>
                    <a:pt x="108" y="24"/>
                  </a:lnTo>
                  <a:lnTo>
                    <a:pt x="42" y="133"/>
                  </a:lnTo>
                  <a:lnTo>
                    <a:pt x="22" y="120"/>
                  </a:lnTo>
                  <a:lnTo>
                    <a:pt x="0" y="109"/>
                  </a:lnTo>
                  <a:lnTo>
                    <a:pt x="6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90" name="Freeform 38"/>
            <p:cNvSpPr>
              <a:spLocks/>
            </p:cNvSpPr>
            <p:nvPr/>
          </p:nvSpPr>
          <p:spPr bwMode="auto">
            <a:xfrm>
              <a:off x="3248" y="462"/>
              <a:ext cx="4" cy="9"/>
            </a:xfrm>
            <a:custGeom>
              <a:avLst/>
              <a:gdLst>
                <a:gd name="T0" fmla="*/ 0 w 48"/>
                <a:gd name="T1" fmla="*/ 0 h 122"/>
                <a:gd name="T2" fmla="*/ 48 w 48"/>
                <a:gd name="T3" fmla="*/ 0 h 122"/>
                <a:gd name="T4" fmla="*/ 48 w 48"/>
                <a:gd name="T5" fmla="*/ 122 h 122"/>
                <a:gd name="T6" fmla="*/ 30 w 48"/>
                <a:gd name="T7" fmla="*/ 119 h 122"/>
                <a:gd name="T8" fmla="*/ 11 w 48"/>
                <a:gd name="T9" fmla="*/ 118 h 122"/>
                <a:gd name="T10" fmla="*/ 8 w 48"/>
                <a:gd name="T11" fmla="*/ 118 h 122"/>
                <a:gd name="T12" fmla="*/ 4 w 48"/>
                <a:gd name="T13" fmla="*/ 118 h 122"/>
                <a:gd name="T14" fmla="*/ 0 w 48"/>
                <a:gd name="T15" fmla="*/ 119 h 122"/>
                <a:gd name="T16" fmla="*/ 0 w 48"/>
                <a:gd name="T17"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22">
                  <a:moveTo>
                    <a:pt x="0" y="0"/>
                  </a:moveTo>
                  <a:lnTo>
                    <a:pt x="48" y="0"/>
                  </a:lnTo>
                  <a:lnTo>
                    <a:pt x="48" y="122"/>
                  </a:lnTo>
                  <a:lnTo>
                    <a:pt x="30" y="119"/>
                  </a:lnTo>
                  <a:lnTo>
                    <a:pt x="11" y="118"/>
                  </a:lnTo>
                  <a:lnTo>
                    <a:pt x="8" y="118"/>
                  </a:lnTo>
                  <a:lnTo>
                    <a:pt x="4" y="118"/>
                  </a:lnTo>
                  <a:lnTo>
                    <a:pt x="0" y="119"/>
                  </a:lnTo>
                  <a:lnTo>
                    <a:pt x="0"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91" name="Freeform 39"/>
            <p:cNvSpPr>
              <a:spLocks/>
            </p:cNvSpPr>
            <p:nvPr/>
          </p:nvSpPr>
          <p:spPr bwMode="auto">
            <a:xfrm>
              <a:off x="3271" y="566"/>
              <a:ext cx="8" cy="11"/>
            </a:xfrm>
            <a:custGeom>
              <a:avLst/>
              <a:gdLst>
                <a:gd name="T0" fmla="*/ 41 w 105"/>
                <a:gd name="T1" fmla="*/ 0 h 149"/>
                <a:gd name="T2" fmla="*/ 105 w 105"/>
                <a:gd name="T3" fmla="*/ 128 h 149"/>
                <a:gd name="T4" fmla="*/ 62 w 105"/>
                <a:gd name="T5" fmla="*/ 149 h 149"/>
                <a:gd name="T6" fmla="*/ 0 w 105"/>
                <a:gd name="T7" fmla="*/ 23 h 149"/>
                <a:gd name="T8" fmla="*/ 21 w 105"/>
                <a:gd name="T9" fmla="*/ 12 h 149"/>
                <a:gd name="T10" fmla="*/ 41 w 105"/>
                <a:gd name="T11" fmla="*/ 0 h 149"/>
              </a:gdLst>
              <a:ahLst/>
              <a:cxnLst>
                <a:cxn ang="0">
                  <a:pos x="T0" y="T1"/>
                </a:cxn>
                <a:cxn ang="0">
                  <a:pos x="T2" y="T3"/>
                </a:cxn>
                <a:cxn ang="0">
                  <a:pos x="T4" y="T5"/>
                </a:cxn>
                <a:cxn ang="0">
                  <a:pos x="T6" y="T7"/>
                </a:cxn>
                <a:cxn ang="0">
                  <a:pos x="T8" y="T9"/>
                </a:cxn>
                <a:cxn ang="0">
                  <a:pos x="T10" y="T11"/>
                </a:cxn>
              </a:cxnLst>
              <a:rect l="0" t="0" r="r" b="b"/>
              <a:pathLst>
                <a:path w="105" h="149">
                  <a:moveTo>
                    <a:pt x="41" y="0"/>
                  </a:moveTo>
                  <a:lnTo>
                    <a:pt x="105" y="128"/>
                  </a:lnTo>
                  <a:lnTo>
                    <a:pt x="62" y="149"/>
                  </a:lnTo>
                  <a:lnTo>
                    <a:pt x="0" y="23"/>
                  </a:lnTo>
                  <a:lnTo>
                    <a:pt x="21" y="12"/>
                  </a:lnTo>
                  <a:lnTo>
                    <a:pt x="41"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92" name="Freeform 40"/>
            <p:cNvSpPr>
              <a:spLocks/>
            </p:cNvSpPr>
            <p:nvPr/>
          </p:nvSpPr>
          <p:spPr bwMode="auto">
            <a:xfrm>
              <a:off x="3290" y="549"/>
              <a:ext cx="11" cy="10"/>
            </a:xfrm>
            <a:custGeom>
              <a:avLst/>
              <a:gdLst>
                <a:gd name="T0" fmla="*/ 29 w 145"/>
                <a:gd name="T1" fmla="*/ 0 h 120"/>
                <a:gd name="T2" fmla="*/ 145 w 145"/>
                <a:gd name="T3" fmla="*/ 82 h 120"/>
                <a:gd name="T4" fmla="*/ 118 w 145"/>
                <a:gd name="T5" fmla="*/ 120 h 120"/>
                <a:gd name="T6" fmla="*/ 0 w 145"/>
                <a:gd name="T7" fmla="*/ 37 h 120"/>
                <a:gd name="T8" fmla="*/ 15 w 145"/>
                <a:gd name="T9" fmla="*/ 19 h 120"/>
                <a:gd name="T10" fmla="*/ 29 w 145"/>
                <a:gd name="T11" fmla="*/ 0 h 120"/>
              </a:gdLst>
              <a:ahLst/>
              <a:cxnLst>
                <a:cxn ang="0">
                  <a:pos x="T0" y="T1"/>
                </a:cxn>
                <a:cxn ang="0">
                  <a:pos x="T2" y="T3"/>
                </a:cxn>
                <a:cxn ang="0">
                  <a:pos x="T4" y="T5"/>
                </a:cxn>
                <a:cxn ang="0">
                  <a:pos x="T6" y="T7"/>
                </a:cxn>
                <a:cxn ang="0">
                  <a:pos x="T8" y="T9"/>
                </a:cxn>
                <a:cxn ang="0">
                  <a:pos x="T10" y="T11"/>
                </a:cxn>
              </a:cxnLst>
              <a:rect l="0" t="0" r="r" b="b"/>
              <a:pathLst>
                <a:path w="145" h="120">
                  <a:moveTo>
                    <a:pt x="29" y="0"/>
                  </a:moveTo>
                  <a:lnTo>
                    <a:pt x="145" y="82"/>
                  </a:lnTo>
                  <a:lnTo>
                    <a:pt x="118" y="120"/>
                  </a:lnTo>
                  <a:lnTo>
                    <a:pt x="0" y="37"/>
                  </a:lnTo>
                  <a:lnTo>
                    <a:pt x="15" y="19"/>
                  </a:lnTo>
                  <a:lnTo>
                    <a:pt x="29"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93" name="Freeform 41"/>
            <p:cNvSpPr>
              <a:spLocks/>
            </p:cNvSpPr>
            <p:nvPr/>
          </p:nvSpPr>
          <p:spPr bwMode="auto">
            <a:xfrm>
              <a:off x="3300" y="520"/>
              <a:ext cx="11" cy="4"/>
            </a:xfrm>
            <a:custGeom>
              <a:avLst/>
              <a:gdLst>
                <a:gd name="T0" fmla="*/ 2 w 142"/>
                <a:gd name="T1" fmla="*/ 0 h 48"/>
                <a:gd name="T2" fmla="*/ 142 w 142"/>
                <a:gd name="T3" fmla="*/ 0 h 48"/>
                <a:gd name="T4" fmla="*/ 142 w 142"/>
                <a:gd name="T5" fmla="*/ 48 h 48"/>
                <a:gd name="T6" fmla="*/ 0 w 142"/>
                <a:gd name="T7" fmla="*/ 48 h 48"/>
                <a:gd name="T8" fmla="*/ 2 w 142"/>
                <a:gd name="T9" fmla="*/ 32 h 48"/>
                <a:gd name="T10" fmla="*/ 3 w 142"/>
                <a:gd name="T11" fmla="*/ 16 h 48"/>
                <a:gd name="T12" fmla="*/ 3 w 142"/>
                <a:gd name="T13" fmla="*/ 11 h 48"/>
                <a:gd name="T14" fmla="*/ 2 w 142"/>
                <a:gd name="T15" fmla="*/ 5 h 48"/>
                <a:gd name="T16" fmla="*/ 2 w 142"/>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48">
                  <a:moveTo>
                    <a:pt x="2" y="0"/>
                  </a:moveTo>
                  <a:lnTo>
                    <a:pt x="142" y="0"/>
                  </a:lnTo>
                  <a:lnTo>
                    <a:pt x="142" y="48"/>
                  </a:lnTo>
                  <a:lnTo>
                    <a:pt x="0" y="48"/>
                  </a:lnTo>
                  <a:lnTo>
                    <a:pt x="2" y="32"/>
                  </a:lnTo>
                  <a:lnTo>
                    <a:pt x="3" y="16"/>
                  </a:lnTo>
                  <a:lnTo>
                    <a:pt x="3" y="11"/>
                  </a:lnTo>
                  <a:lnTo>
                    <a:pt x="2" y="5"/>
                  </a:lnTo>
                  <a:lnTo>
                    <a:pt x="2"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94" name="Freeform 42"/>
            <p:cNvSpPr>
              <a:spLocks/>
            </p:cNvSpPr>
            <p:nvPr/>
          </p:nvSpPr>
          <p:spPr bwMode="auto">
            <a:xfrm>
              <a:off x="3248" y="572"/>
              <a:ext cx="4" cy="11"/>
            </a:xfrm>
            <a:custGeom>
              <a:avLst/>
              <a:gdLst>
                <a:gd name="T0" fmla="*/ 48 w 48"/>
                <a:gd name="T1" fmla="*/ 0 h 138"/>
                <a:gd name="T2" fmla="*/ 48 w 48"/>
                <a:gd name="T3" fmla="*/ 138 h 138"/>
                <a:gd name="T4" fmla="*/ 0 w 48"/>
                <a:gd name="T5" fmla="*/ 138 h 138"/>
                <a:gd name="T6" fmla="*/ 0 w 48"/>
                <a:gd name="T7" fmla="*/ 2 h 138"/>
                <a:gd name="T8" fmla="*/ 4 w 48"/>
                <a:gd name="T9" fmla="*/ 3 h 138"/>
                <a:gd name="T10" fmla="*/ 8 w 48"/>
                <a:gd name="T11" fmla="*/ 3 h 138"/>
                <a:gd name="T12" fmla="*/ 11 w 48"/>
                <a:gd name="T13" fmla="*/ 3 h 138"/>
                <a:gd name="T14" fmla="*/ 30 w 48"/>
                <a:gd name="T15" fmla="*/ 2 h 138"/>
                <a:gd name="T16" fmla="*/ 48 w 48"/>
                <a:gd name="T1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38">
                  <a:moveTo>
                    <a:pt x="48" y="0"/>
                  </a:moveTo>
                  <a:lnTo>
                    <a:pt x="48" y="138"/>
                  </a:lnTo>
                  <a:lnTo>
                    <a:pt x="0" y="138"/>
                  </a:lnTo>
                  <a:lnTo>
                    <a:pt x="0" y="2"/>
                  </a:lnTo>
                  <a:lnTo>
                    <a:pt x="4" y="3"/>
                  </a:lnTo>
                  <a:lnTo>
                    <a:pt x="8" y="3"/>
                  </a:lnTo>
                  <a:lnTo>
                    <a:pt x="11" y="3"/>
                  </a:lnTo>
                  <a:lnTo>
                    <a:pt x="30" y="2"/>
                  </a:lnTo>
                  <a:lnTo>
                    <a:pt x="48"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95" name="Freeform 43"/>
            <p:cNvSpPr>
              <a:spLocks/>
            </p:cNvSpPr>
            <p:nvPr/>
          </p:nvSpPr>
          <p:spPr bwMode="auto">
            <a:xfrm>
              <a:off x="3196" y="545"/>
              <a:ext cx="10" cy="8"/>
            </a:xfrm>
            <a:custGeom>
              <a:avLst/>
              <a:gdLst>
                <a:gd name="T0" fmla="*/ 108 w 131"/>
                <a:gd name="T1" fmla="*/ 0 h 100"/>
                <a:gd name="T2" fmla="*/ 131 w 131"/>
                <a:gd name="T3" fmla="*/ 42 h 100"/>
                <a:gd name="T4" fmla="*/ 23 w 131"/>
                <a:gd name="T5" fmla="*/ 100 h 100"/>
                <a:gd name="T6" fmla="*/ 0 w 131"/>
                <a:gd name="T7" fmla="*/ 59 h 100"/>
                <a:gd name="T8" fmla="*/ 108 w 131"/>
                <a:gd name="T9" fmla="*/ 0 h 100"/>
              </a:gdLst>
              <a:ahLst/>
              <a:cxnLst>
                <a:cxn ang="0">
                  <a:pos x="T0" y="T1"/>
                </a:cxn>
                <a:cxn ang="0">
                  <a:pos x="T2" y="T3"/>
                </a:cxn>
                <a:cxn ang="0">
                  <a:pos x="T4" y="T5"/>
                </a:cxn>
                <a:cxn ang="0">
                  <a:pos x="T6" y="T7"/>
                </a:cxn>
                <a:cxn ang="0">
                  <a:pos x="T8" y="T9"/>
                </a:cxn>
              </a:cxnLst>
              <a:rect l="0" t="0" r="r" b="b"/>
              <a:pathLst>
                <a:path w="131" h="100">
                  <a:moveTo>
                    <a:pt x="108" y="0"/>
                  </a:moveTo>
                  <a:lnTo>
                    <a:pt x="131" y="42"/>
                  </a:lnTo>
                  <a:lnTo>
                    <a:pt x="23" y="100"/>
                  </a:lnTo>
                  <a:lnTo>
                    <a:pt x="0" y="59"/>
                  </a:lnTo>
                  <a:lnTo>
                    <a:pt x="108"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96" name="Freeform 44"/>
            <p:cNvSpPr>
              <a:spLocks/>
            </p:cNvSpPr>
            <p:nvPr/>
          </p:nvSpPr>
          <p:spPr bwMode="auto">
            <a:xfrm>
              <a:off x="3217" y="564"/>
              <a:ext cx="8" cy="11"/>
            </a:xfrm>
            <a:custGeom>
              <a:avLst/>
              <a:gdLst>
                <a:gd name="T0" fmla="*/ 68 w 110"/>
                <a:gd name="T1" fmla="*/ 0 h 135"/>
                <a:gd name="T2" fmla="*/ 89 w 110"/>
                <a:gd name="T3" fmla="*/ 13 h 135"/>
                <a:gd name="T4" fmla="*/ 110 w 110"/>
                <a:gd name="T5" fmla="*/ 23 h 135"/>
                <a:gd name="T6" fmla="*/ 41 w 110"/>
                <a:gd name="T7" fmla="*/ 135 h 135"/>
                <a:gd name="T8" fmla="*/ 0 w 110"/>
                <a:gd name="T9" fmla="*/ 112 h 135"/>
                <a:gd name="T10" fmla="*/ 68 w 110"/>
                <a:gd name="T11" fmla="*/ 0 h 135"/>
              </a:gdLst>
              <a:ahLst/>
              <a:cxnLst>
                <a:cxn ang="0">
                  <a:pos x="T0" y="T1"/>
                </a:cxn>
                <a:cxn ang="0">
                  <a:pos x="T2" y="T3"/>
                </a:cxn>
                <a:cxn ang="0">
                  <a:pos x="T4" y="T5"/>
                </a:cxn>
                <a:cxn ang="0">
                  <a:pos x="T6" y="T7"/>
                </a:cxn>
                <a:cxn ang="0">
                  <a:pos x="T8" y="T9"/>
                </a:cxn>
                <a:cxn ang="0">
                  <a:pos x="T10" y="T11"/>
                </a:cxn>
              </a:cxnLst>
              <a:rect l="0" t="0" r="r" b="b"/>
              <a:pathLst>
                <a:path w="110" h="135">
                  <a:moveTo>
                    <a:pt x="68" y="0"/>
                  </a:moveTo>
                  <a:lnTo>
                    <a:pt x="89" y="13"/>
                  </a:lnTo>
                  <a:lnTo>
                    <a:pt x="110" y="23"/>
                  </a:lnTo>
                  <a:lnTo>
                    <a:pt x="41" y="135"/>
                  </a:lnTo>
                  <a:lnTo>
                    <a:pt x="0" y="112"/>
                  </a:lnTo>
                  <a:lnTo>
                    <a:pt x="68"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97" name="Freeform 45"/>
            <p:cNvSpPr>
              <a:spLocks noEditPoints="1"/>
            </p:cNvSpPr>
            <p:nvPr/>
          </p:nvSpPr>
          <p:spPr bwMode="auto">
            <a:xfrm>
              <a:off x="3228" y="507"/>
              <a:ext cx="34" cy="52"/>
            </a:xfrm>
            <a:custGeom>
              <a:avLst/>
              <a:gdLst>
                <a:gd name="T0" fmla="*/ 296 w 443"/>
                <a:gd name="T1" fmla="*/ 103 h 666"/>
                <a:gd name="T2" fmla="*/ 282 w 443"/>
                <a:gd name="T3" fmla="*/ 105 h 666"/>
                <a:gd name="T4" fmla="*/ 271 w 443"/>
                <a:gd name="T5" fmla="*/ 111 h 666"/>
                <a:gd name="T6" fmla="*/ 262 w 443"/>
                <a:gd name="T7" fmla="*/ 120 h 666"/>
                <a:gd name="T8" fmla="*/ 256 w 443"/>
                <a:gd name="T9" fmla="*/ 132 h 666"/>
                <a:gd name="T10" fmla="*/ 254 w 443"/>
                <a:gd name="T11" fmla="*/ 144 h 666"/>
                <a:gd name="T12" fmla="*/ 256 w 443"/>
                <a:gd name="T13" fmla="*/ 158 h 666"/>
                <a:gd name="T14" fmla="*/ 262 w 443"/>
                <a:gd name="T15" fmla="*/ 169 h 666"/>
                <a:gd name="T16" fmla="*/ 271 w 443"/>
                <a:gd name="T17" fmla="*/ 179 h 666"/>
                <a:gd name="T18" fmla="*/ 282 w 443"/>
                <a:gd name="T19" fmla="*/ 185 h 666"/>
                <a:gd name="T20" fmla="*/ 296 w 443"/>
                <a:gd name="T21" fmla="*/ 187 h 666"/>
                <a:gd name="T22" fmla="*/ 310 w 443"/>
                <a:gd name="T23" fmla="*/ 185 h 666"/>
                <a:gd name="T24" fmla="*/ 321 w 443"/>
                <a:gd name="T25" fmla="*/ 179 h 666"/>
                <a:gd name="T26" fmla="*/ 329 w 443"/>
                <a:gd name="T27" fmla="*/ 169 h 666"/>
                <a:gd name="T28" fmla="*/ 336 w 443"/>
                <a:gd name="T29" fmla="*/ 158 h 666"/>
                <a:gd name="T30" fmla="*/ 338 w 443"/>
                <a:gd name="T31" fmla="*/ 144 h 666"/>
                <a:gd name="T32" fmla="*/ 336 w 443"/>
                <a:gd name="T33" fmla="*/ 132 h 666"/>
                <a:gd name="T34" fmla="*/ 329 w 443"/>
                <a:gd name="T35" fmla="*/ 120 h 666"/>
                <a:gd name="T36" fmla="*/ 321 w 443"/>
                <a:gd name="T37" fmla="*/ 111 h 666"/>
                <a:gd name="T38" fmla="*/ 310 w 443"/>
                <a:gd name="T39" fmla="*/ 105 h 666"/>
                <a:gd name="T40" fmla="*/ 296 w 443"/>
                <a:gd name="T41" fmla="*/ 103 h 666"/>
                <a:gd name="T42" fmla="*/ 296 w 443"/>
                <a:gd name="T43" fmla="*/ 0 h 666"/>
                <a:gd name="T44" fmla="*/ 325 w 443"/>
                <a:gd name="T45" fmla="*/ 2 h 666"/>
                <a:gd name="T46" fmla="*/ 353 w 443"/>
                <a:gd name="T47" fmla="*/ 11 h 666"/>
                <a:gd name="T48" fmla="*/ 378 w 443"/>
                <a:gd name="T49" fmla="*/ 25 h 666"/>
                <a:gd name="T50" fmla="*/ 400 w 443"/>
                <a:gd name="T51" fmla="*/ 42 h 666"/>
                <a:gd name="T52" fmla="*/ 418 w 443"/>
                <a:gd name="T53" fmla="*/ 63 h 666"/>
                <a:gd name="T54" fmla="*/ 431 w 443"/>
                <a:gd name="T55" fmla="*/ 88 h 666"/>
                <a:gd name="T56" fmla="*/ 440 w 443"/>
                <a:gd name="T57" fmla="*/ 115 h 666"/>
                <a:gd name="T58" fmla="*/ 443 w 443"/>
                <a:gd name="T59" fmla="*/ 144 h 666"/>
                <a:gd name="T60" fmla="*/ 440 w 443"/>
                <a:gd name="T61" fmla="*/ 174 h 666"/>
                <a:gd name="T62" fmla="*/ 431 w 443"/>
                <a:gd name="T63" fmla="*/ 201 h 666"/>
                <a:gd name="T64" fmla="*/ 418 w 443"/>
                <a:gd name="T65" fmla="*/ 225 h 666"/>
                <a:gd name="T66" fmla="*/ 400 w 443"/>
                <a:gd name="T67" fmla="*/ 247 h 666"/>
                <a:gd name="T68" fmla="*/ 378 w 443"/>
                <a:gd name="T69" fmla="*/ 265 h 666"/>
                <a:gd name="T70" fmla="*/ 353 w 443"/>
                <a:gd name="T71" fmla="*/ 278 h 666"/>
                <a:gd name="T72" fmla="*/ 325 w 443"/>
                <a:gd name="T73" fmla="*/ 287 h 666"/>
                <a:gd name="T74" fmla="*/ 296 w 443"/>
                <a:gd name="T75" fmla="*/ 290 h 666"/>
                <a:gd name="T76" fmla="*/ 281 w 443"/>
                <a:gd name="T77" fmla="*/ 288 h 666"/>
                <a:gd name="T78" fmla="*/ 268 w 443"/>
                <a:gd name="T79" fmla="*/ 285 h 666"/>
                <a:gd name="T80" fmla="*/ 37 w 443"/>
                <a:gd name="T81" fmla="*/ 666 h 666"/>
                <a:gd name="T82" fmla="*/ 0 w 443"/>
                <a:gd name="T83" fmla="*/ 646 h 666"/>
                <a:gd name="T84" fmla="*/ 206 w 443"/>
                <a:gd name="T85" fmla="*/ 257 h 666"/>
                <a:gd name="T86" fmla="*/ 187 w 443"/>
                <a:gd name="T87" fmla="*/ 239 h 666"/>
                <a:gd name="T88" fmla="*/ 171 w 443"/>
                <a:gd name="T89" fmla="*/ 219 h 666"/>
                <a:gd name="T90" fmla="*/ 159 w 443"/>
                <a:gd name="T91" fmla="*/ 196 h 666"/>
                <a:gd name="T92" fmla="*/ 152 w 443"/>
                <a:gd name="T93" fmla="*/ 171 h 666"/>
                <a:gd name="T94" fmla="*/ 149 w 443"/>
                <a:gd name="T95" fmla="*/ 144 h 666"/>
                <a:gd name="T96" fmla="*/ 152 w 443"/>
                <a:gd name="T97" fmla="*/ 115 h 666"/>
                <a:gd name="T98" fmla="*/ 160 w 443"/>
                <a:gd name="T99" fmla="*/ 88 h 666"/>
                <a:gd name="T100" fmla="*/ 174 w 443"/>
                <a:gd name="T101" fmla="*/ 63 h 666"/>
                <a:gd name="T102" fmla="*/ 192 w 443"/>
                <a:gd name="T103" fmla="*/ 42 h 666"/>
                <a:gd name="T104" fmla="*/ 214 w 443"/>
                <a:gd name="T105" fmla="*/ 25 h 666"/>
                <a:gd name="T106" fmla="*/ 238 w 443"/>
                <a:gd name="T107" fmla="*/ 11 h 666"/>
                <a:gd name="T108" fmla="*/ 266 w 443"/>
                <a:gd name="T109" fmla="*/ 2 h 666"/>
                <a:gd name="T110" fmla="*/ 296 w 443"/>
                <a:gd name="T111"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666">
                  <a:moveTo>
                    <a:pt x="296" y="103"/>
                  </a:moveTo>
                  <a:lnTo>
                    <a:pt x="282" y="105"/>
                  </a:lnTo>
                  <a:lnTo>
                    <a:pt x="271" y="111"/>
                  </a:lnTo>
                  <a:lnTo>
                    <a:pt x="262" y="120"/>
                  </a:lnTo>
                  <a:lnTo>
                    <a:pt x="256" y="132"/>
                  </a:lnTo>
                  <a:lnTo>
                    <a:pt x="254" y="144"/>
                  </a:lnTo>
                  <a:lnTo>
                    <a:pt x="256" y="158"/>
                  </a:lnTo>
                  <a:lnTo>
                    <a:pt x="262" y="169"/>
                  </a:lnTo>
                  <a:lnTo>
                    <a:pt x="271" y="179"/>
                  </a:lnTo>
                  <a:lnTo>
                    <a:pt x="282" y="185"/>
                  </a:lnTo>
                  <a:lnTo>
                    <a:pt x="296" y="187"/>
                  </a:lnTo>
                  <a:lnTo>
                    <a:pt x="310" y="185"/>
                  </a:lnTo>
                  <a:lnTo>
                    <a:pt x="321" y="179"/>
                  </a:lnTo>
                  <a:lnTo>
                    <a:pt x="329" y="169"/>
                  </a:lnTo>
                  <a:lnTo>
                    <a:pt x="336" y="158"/>
                  </a:lnTo>
                  <a:lnTo>
                    <a:pt x="338" y="144"/>
                  </a:lnTo>
                  <a:lnTo>
                    <a:pt x="336" y="132"/>
                  </a:lnTo>
                  <a:lnTo>
                    <a:pt x="329" y="120"/>
                  </a:lnTo>
                  <a:lnTo>
                    <a:pt x="321" y="111"/>
                  </a:lnTo>
                  <a:lnTo>
                    <a:pt x="310" y="105"/>
                  </a:lnTo>
                  <a:lnTo>
                    <a:pt x="296" y="103"/>
                  </a:lnTo>
                  <a:close/>
                  <a:moveTo>
                    <a:pt x="296" y="0"/>
                  </a:moveTo>
                  <a:lnTo>
                    <a:pt x="325" y="2"/>
                  </a:lnTo>
                  <a:lnTo>
                    <a:pt x="353" y="11"/>
                  </a:lnTo>
                  <a:lnTo>
                    <a:pt x="378" y="25"/>
                  </a:lnTo>
                  <a:lnTo>
                    <a:pt x="400" y="42"/>
                  </a:lnTo>
                  <a:lnTo>
                    <a:pt x="418" y="63"/>
                  </a:lnTo>
                  <a:lnTo>
                    <a:pt x="431" y="88"/>
                  </a:lnTo>
                  <a:lnTo>
                    <a:pt x="440" y="115"/>
                  </a:lnTo>
                  <a:lnTo>
                    <a:pt x="443" y="144"/>
                  </a:lnTo>
                  <a:lnTo>
                    <a:pt x="440" y="174"/>
                  </a:lnTo>
                  <a:lnTo>
                    <a:pt x="431" y="201"/>
                  </a:lnTo>
                  <a:lnTo>
                    <a:pt x="418" y="225"/>
                  </a:lnTo>
                  <a:lnTo>
                    <a:pt x="400" y="247"/>
                  </a:lnTo>
                  <a:lnTo>
                    <a:pt x="378" y="265"/>
                  </a:lnTo>
                  <a:lnTo>
                    <a:pt x="353" y="278"/>
                  </a:lnTo>
                  <a:lnTo>
                    <a:pt x="325" y="287"/>
                  </a:lnTo>
                  <a:lnTo>
                    <a:pt x="296" y="290"/>
                  </a:lnTo>
                  <a:lnTo>
                    <a:pt x="281" y="288"/>
                  </a:lnTo>
                  <a:lnTo>
                    <a:pt x="268" y="285"/>
                  </a:lnTo>
                  <a:lnTo>
                    <a:pt x="37" y="666"/>
                  </a:lnTo>
                  <a:lnTo>
                    <a:pt x="0" y="646"/>
                  </a:lnTo>
                  <a:lnTo>
                    <a:pt x="206" y="257"/>
                  </a:lnTo>
                  <a:lnTo>
                    <a:pt x="187" y="239"/>
                  </a:lnTo>
                  <a:lnTo>
                    <a:pt x="171" y="219"/>
                  </a:lnTo>
                  <a:lnTo>
                    <a:pt x="159" y="196"/>
                  </a:lnTo>
                  <a:lnTo>
                    <a:pt x="152" y="171"/>
                  </a:lnTo>
                  <a:lnTo>
                    <a:pt x="149" y="144"/>
                  </a:lnTo>
                  <a:lnTo>
                    <a:pt x="152" y="115"/>
                  </a:lnTo>
                  <a:lnTo>
                    <a:pt x="160" y="88"/>
                  </a:lnTo>
                  <a:lnTo>
                    <a:pt x="174" y="63"/>
                  </a:lnTo>
                  <a:lnTo>
                    <a:pt x="192" y="42"/>
                  </a:lnTo>
                  <a:lnTo>
                    <a:pt x="214" y="25"/>
                  </a:lnTo>
                  <a:lnTo>
                    <a:pt x="238" y="11"/>
                  </a:lnTo>
                  <a:lnTo>
                    <a:pt x="266" y="2"/>
                  </a:lnTo>
                  <a:lnTo>
                    <a:pt x="296"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spTree>
    <p:extLst>
      <p:ext uri="{BB962C8B-B14F-4D97-AF65-F5344CB8AC3E}">
        <p14:creationId xmlns:p14="http://schemas.microsoft.com/office/powerpoint/2010/main" val="3666624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28"/>
          <p:cNvGrpSpPr>
            <a:grpSpLocks noChangeAspect="1"/>
          </p:cNvGrpSpPr>
          <p:nvPr/>
        </p:nvGrpSpPr>
        <p:grpSpPr bwMode="auto">
          <a:xfrm>
            <a:off x="1828181" y="1304165"/>
            <a:ext cx="8535638" cy="4249670"/>
            <a:chOff x="-2508" y="-1001"/>
            <a:chExt cx="12698" cy="6322"/>
          </a:xfrm>
          <a:solidFill>
            <a:schemeClr val="bg1">
              <a:lumMod val="65000"/>
              <a:alpha val="16000"/>
            </a:schemeClr>
          </a:solidFill>
        </p:grpSpPr>
        <p:sp>
          <p:nvSpPr>
            <p:cNvPr id="66" name="Freeform 29"/>
            <p:cNvSpPr>
              <a:spLocks/>
            </p:cNvSpPr>
            <p:nvPr/>
          </p:nvSpPr>
          <p:spPr bwMode="auto">
            <a:xfrm>
              <a:off x="4964" y="3519"/>
              <a:ext cx="257" cy="494"/>
            </a:xfrm>
            <a:custGeom>
              <a:avLst/>
              <a:gdLst>
                <a:gd name="T0" fmla="*/ 88 w 109"/>
                <a:gd name="T1" fmla="*/ 0 h 209"/>
                <a:gd name="T2" fmla="*/ 84 w 109"/>
                <a:gd name="T3" fmla="*/ 15 h 209"/>
                <a:gd name="T4" fmla="*/ 48 w 109"/>
                <a:gd name="T5" fmla="*/ 51 h 209"/>
                <a:gd name="T6" fmla="*/ 13 w 109"/>
                <a:gd name="T7" fmla="*/ 84 h 209"/>
                <a:gd name="T8" fmla="*/ 21 w 109"/>
                <a:gd name="T9" fmla="*/ 112 h 209"/>
                <a:gd name="T10" fmla="*/ 11 w 109"/>
                <a:gd name="T11" fmla="*/ 135 h 209"/>
                <a:gd name="T12" fmla="*/ 0 w 109"/>
                <a:gd name="T13" fmla="*/ 146 h 209"/>
                <a:gd name="T14" fmla="*/ 6 w 109"/>
                <a:gd name="T15" fmla="*/ 167 h 209"/>
                <a:gd name="T16" fmla="*/ 5 w 109"/>
                <a:gd name="T17" fmla="*/ 180 h 209"/>
                <a:gd name="T18" fmla="*/ 30 w 109"/>
                <a:gd name="T19" fmla="*/ 209 h 209"/>
                <a:gd name="T20" fmla="*/ 77 w 109"/>
                <a:gd name="T21" fmla="*/ 150 h 209"/>
                <a:gd name="T22" fmla="*/ 100 w 109"/>
                <a:gd name="T23" fmla="*/ 55 h 209"/>
                <a:gd name="T24" fmla="*/ 109 w 109"/>
                <a:gd name="T25" fmla="*/ 58 h 209"/>
                <a:gd name="T26" fmla="*/ 109 w 109"/>
                <a:gd name="T27" fmla="*/ 50 h 209"/>
                <a:gd name="T28" fmla="*/ 88 w 109"/>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209">
                  <a:moveTo>
                    <a:pt x="88" y="0"/>
                  </a:moveTo>
                  <a:cubicBezTo>
                    <a:pt x="86" y="4"/>
                    <a:pt x="87" y="13"/>
                    <a:pt x="84" y="15"/>
                  </a:cubicBezTo>
                  <a:cubicBezTo>
                    <a:pt x="76" y="24"/>
                    <a:pt x="60" y="44"/>
                    <a:pt x="48" y="51"/>
                  </a:cubicBezTo>
                  <a:cubicBezTo>
                    <a:pt x="32" y="60"/>
                    <a:pt x="13" y="58"/>
                    <a:pt x="13" y="84"/>
                  </a:cubicBezTo>
                  <a:cubicBezTo>
                    <a:pt x="13" y="93"/>
                    <a:pt x="21" y="106"/>
                    <a:pt x="21" y="112"/>
                  </a:cubicBezTo>
                  <a:cubicBezTo>
                    <a:pt x="21" y="113"/>
                    <a:pt x="11" y="135"/>
                    <a:pt x="11" y="135"/>
                  </a:cubicBezTo>
                  <a:cubicBezTo>
                    <a:pt x="10" y="135"/>
                    <a:pt x="0" y="144"/>
                    <a:pt x="0" y="146"/>
                  </a:cubicBezTo>
                  <a:cubicBezTo>
                    <a:pt x="0" y="154"/>
                    <a:pt x="0" y="162"/>
                    <a:pt x="6" y="167"/>
                  </a:cubicBezTo>
                  <a:cubicBezTo>
                    <a:pt x="7" y="171"/>
                    <a:pt x="5" y="173"/>
                    <a:pt x="5" y="180"/>
                  </a:cubicBezTo>
                  <a:cubicBezTo>
                    <a:pt x="5" y="194"/>
                    <a:pt x="17" y="209"/>
                    <a:pt x="30" y="209"/>
                  </a:cubicBezTo>
                  <a:cubicBezTo>
                    <a:pt x="62" y="209"/>
                    <a:pt x="67" y="174"/>
                    <a:pt x="77" y="150"/>
                  </a:cubicBezTo>
                  <a:cubicBezTo>
                    <a:pt x="88" y="120"/>
                    <a:pt x="100" y="94"/>
                    <a:pt x="100" y="55"/>
                  </a:cubicBezTo>
                  <a:cubicBezTo>
                    <a:pt x="101" y="55"/>
                    <a:pt x="107" y="57"/>
                    <a:pt x="109" y="58"/>
                  </a:cubicBezTo>
                  <a:cubicBezTo>
                    <a:pt x="109" y="50"/>
                    <a:pt x="109" y="50"/>
                    <a:pt x="109" y="50"/>
                  </a:cubicBezTo>
                  <a:cubicBezTo>
                    <a:pt x="104" y="36"/>
                    <a:pt x="106" y="2"/>
                    <a:pt x="8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67" name="Freeform 30"/>
            <p:cNvSpPr>
              <a:spLocks/>
            </p:cNvSpPr>
            <p:nvPr/>
          </p:nvSpPr>
          <p:spPr bwMode="auto">
            <a:xfrm>
              <a:off x="2829" y="1672"/>
              <a:ext cx="2426" cy="2710"/>
            </a:xfrm>
            <a:custGeom>
              <a:avLst/>
              <a:gdLst>
                <a:gd name="T0" fmla="*/ 384 w 1026"/>
                <a:gd name="T1" fmla="*/ 8 h 1146"/>
                <a:gd name="T2" fmla="*/ 346 w 1026"/>
                <a:gd name="T3" fmla="*/ 12 h 1146"/>
                <a:gd name="T4" fmla="*/ 244 w 1026"/>
                <a:gd name="T5" fmla="*/ 32 h 1146"/>
                <a:gd name="T6" fmla="*/ 180 w 1026"/>
                <a:gd name="T7" fmla="*/ 28 h 1146"/>
                <a:gd name="T8" fmla="*/ 170 w 1026"/>
                <a:gd name="T9" fmla="*/ 43 h 1146"/>
                <a:gd name="T10" fmla="*/ 116 w 1026"/>
                <a:gd name="T11" fmla="*/ 134 h 1146"/>
                <a:gd name="T12" fmla="*/ 62 w 1026"/>
                <a:gd name="T13" fmla="*/ 172 h 1146"/>
                <a:gd name="T14" fmla="*/ 12 w 1026"/>
                <a:gd name="T15" fmla="*/ 263 h 1146"/>
                <a:gd name="T16" fmla="*/ 0 w 1026"/>
                <a:gd name="T17" fmla="*/ 370 h 1146"/>
                <a:gd name="T18" fmla="*/ 11 w 1026"/>
                <a:gd name="T19" fmla="*/ 404 h 1146"/>
                <a:gd name="T20" fmla="*/ 16 w 1026"/>
                <a:gd name="T21" fmla="*/ 412 h 1146"/>
                <a:gd name="T22" fmla="*/ 74 w 1026"/>
                <a:gd name="T23" fmla="*/ 480 h 1146"/>
                <a:gd name="T24" fmla="*/ 146 w 1026"/>
                <a:gd name="T25" fmla="*/ 530 h 1146"/>
                <a:gd name="T26" fmla="*/ 228 w 1026"/>
                <a:gd name="T27" fmla="*/ 527 h 1146"/>
                <a:gd name="T28" fmla="*/ 313 w 1026"/>
                <a:gd name="T29" fmla="*/ 499 h 1146"/>
                <a:gd name="T30" fmla="*/ 376 w 1026"/>
                <a:gd name="T31" fmla="*/ 530 h 1146"/>
                <a:gd name="T32" fmla="*/ 404 w 1026"/>
                <a:gd name="T33" fmla="*/ 578 h 1146"/>
                <a:gd name="T34" fmla="*/ 392 w 1026"/>
                <a:gd name="T35" fmla="*/ 607 h 1146"/>
                <a:gd name="T36" fmla="*/ 445 w 1026"/>
                <a:gd name="T37" fmla="*/ 700 h 1146"/>
                <a:gd name="T38" fmla="*/ 465 w 1026"/>
                <a:gd name="T39" fmla="*/ 774 h 1146"/>
                <a:gd name="T40" fmla="*/ 462 w 1026"/>
                <a:gd name="T41" fmla="*/ 927 h 1146"/>
                <a:gd name="T42" fmla="*/ 473 w 1026"/>
                <a:gd name="T43" fmla="*/ 959 h 1146"/>
                <a:gd name="T44" fmla="*/ 533 w 1026"/>
                <a:gd name="T45" fmla="*/ 1097 h 1146"/>
                <a:gd name="T46" fmla="*/ 536 w 1026"/>
                <a:gd name="T47" fmla="*/ 1138 h 1146"/>
                <a:gd name="T48" fmla="*/ 558 w 1026"/>
                <a:gd name="T49" fmla="*/ 1146 h 1146"/>
                <a:gd name="T50" fmla="*/ 628 w 1026"/>
                <a:gd name="T51" fmla="*/ 1135 h 1146"/>
                <a:gd name="T52" fmla="*/ 668 w 1026"/>
                <a:gd name="T53" fmla="*/ 1122 h 1146"/>
                <a:gd name="T54" fmla="*/ 730 w 1026"/>
                <a:gd name="T55" fmla="*/ 1046 h 1146"/>
                <a:gd name="T56" fmla="*/ 743 w 1026"/>
                <a:gd name="T57" fmla="*/ 1002 h 1146"/>
                <a:gd name="T58" fmla="*/ 785 w 1026"/>
                <a:gd name="T59" fmla="*/ 973 h 1146"/>
                <a:gd name="T60" fmla="*/ 775 w 1026"/>
                <a:gd name="T61" fmla="*/ 907 h 1146"/>
                <a:gd name="T62" fmla="*/ 866 w 1026"/>
                <a:gd name="T63" fmla="*/ 820 h 1146"/>
                <a:gd name="T64" fmla="*/ 863 w 1026"/>
                <a:gd name="T65" fmla="*/ 776 h 1146"/>
                <a:gd name="T66" fmla="*/ 867 w 1026"/>
                <a:gd name="T67" fmla="*/ 755 h 1146"/>
                <a:gd name="T68" fmla="*/ 843 w 1026"/>
                <a:gd name="T69" fmla="*/ 679 h 1146"/>
                <a:gd name="T70" fmla="*/ 946 w 1026"/>
                <a:gd name="T71" fmla="*/ 564 h 1146"/>
                <a:gd name="T72" fmla="*/ 1026 w 1026"/>
                <a:gd name="T73" fmla="*/ 422 h 1146"/>
                <a:gd name="T74" fmla="*/ 964 w 1026"/>
                <a:gd name="T75" fmla="*/ 430 h 1146"/>
                <a:gd name="T76" fmla="*/ 955 w 1026"/>
                <a:gd name="T77" fmla="*/ 429 h 1146"/>
                <a:gd name="T78" fmla="*/ 943 w 1026"/>
                <a:gd name="T79" fmla="*/ 430 h 1146"/>
                <a:gd name="T80" fmla="*/ 904 w 1026"/>
                <a:gd name="T81" fmla="*/ 416 h 1146"/>
                <a:gd name="T82" fmla="*/ 874 w 1026"/>
                <a:gd name="T83" fmla="*/ 371 h 1146"/>
                <a:gd name="T84" fmla="*/ 837 w 1026"/>
                <a:gd name="T85" fmla="*/ 320 h 1146"/>
                <a:gd name="T86" fmla="*/ 813 w 1026"/>
                <a:gd name="T87" fmla="*/ 267 h 1146"/>
                <a:gd name="T88" fmla="*/ 742 w 1026"/>
                <a:gd name="T89" fmla="*/ 138 h 1146"/>
                <a:gd name="T90" fmla="*/ 771 w 1026"/>
                <a:gd name="T91" fmla="*/ 163 h 1146"/>
                <a:gd name="T92" fmla="*/ 781 w 1026"/>
                <a:gd name="T93" fmla="*/ 130 h 1146"/>
                <a:gd name="T94" fmla="*/ 771 w 1026"/>
                <a:gd name="T95" fmla="*/ 106 h 1146"/>
                <a:gd name="T96" fmla="*/ 729 w 1026"/>
                <a:gd name="T97" fmla="*/ 103 h 1146"/>
                <a:gd name="T98" fmla="*/ 631 w 1026"/>
                <a:gd name="T99" fmla="*/ 97 h 1146"/>
                <a:gd name="T100" fmla="*/ 598 w 1026"/>
                <a:gd name="T101" fmla="*/ 79 h 1146"/>
                <a:gd name="T102" fmla="*/ 585 w 1026"/>
                <a:gd name="T103" fmla="*/ 78 h 1146"/>
                <a:gd name="T104" fmla="*/ 556 w 1026"/>
                <a:gd name="T105" fmla="*/ 111 h 1146"/>
                <a:gd name="T106" fmla="*/ 460 w 1026"/>
                <a:gd name="T107" fmla="*/ 77 h 1146"/>
                <a:gd name="T108" fmla="*/ 421 w 1026"/>
                <a:gd name="T109" fmla="*/ 52 h 1146"/>
                <a:gd name="T110" fmla="*/ 421 w 1026"/>
                <a:gd name="T111" fmla="*/ 20 h 1146"/>
                <a:gd name="T112" fmla="*/ 421 w 1026"/>
                <a:gd name="T113" fmla="*/ 1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6" h="1146">
                  <a:moveTo>
                    <a:pt x="405" y="0"/>
                  </a:moveTo>
                  <a:cubicBezTo>
                    <a:pt x="395" y="0"/>
                    <a:pt x="395" y="8"/>
                    <a:pt x="384" y="8"/>
                  </a:cubicBezTo>
                  <a:cubicBezTo>
                    <a:pt x="378" y="8"/>
                    <a:pt x="375" y="5"/>
                    <a:pt x="368" y="5"/>
                  </a:cubicBezTo>
                  <a:cubicBezTo>
                    <a:pt x="360" y="5"/>
                    <a:pt x="352" y="12"/>
                    <a:pt x="346" y="12"/>
                  </a:cubicBezTo>
                  <a:cubicBezTo>
                    <a:pt x="342" y="12"/>
                    <a:pt x="335" y="7"/>
                    <a:pt x="328" y="7"/>
                  </a:cubicBezTo>
                  <a:cubicBezTo>
                    <a:pt x="304" y="7"/>
                    <a:pt x="265" y="22"/>
                    <a:pt x="244" y="32"/>
                  </a:cubicBezTo>
                  <a:cubicBezTo>
                    <a:pt x="238" y="35"/>
                    <a:pt x="236" y="41"/>
                    <a:pt x="225" y="41"/>
                  </a:cubicBezTo>
                  <a:cubicBezTo>
                    <a:pt x="207" y="41"/>
                    <a:pt x="193" y="38"/>
                    <a:pt x="180" y="28"/>
                  </a:cubicBezTo>
                  <a:cubicBezTo>
                    <a:pt x="174" y="32"/>
                    <a:pt x="173" y="37"/>
                    <a:pt x="169" y="43"/>
                  </a:cubicBezTo>
                  <a:cubicBezTo>
                    <a:pt x="170" y="43"/>
                    <a:pt x="170" y="43"/>
                    <a:pt x="170" y="43"/>
                  </a:cubicBezTo>
                  <a:cubicBezTo>
                    <a:pt x="157" y="59"/>
                    <a:pt x="139" y="75"/>
                    <a:pt x="125" y="93"/>
                  </a:cubicBezTo>
                  <a:cubicBezTo>
                    <a:pt x="115" y="106"/>
                    <a:pt x="123" y="114"/>
                    <a:pt x="116" y="134"/>
                  </a:cubicBezTo>
                  <a:cubicBezTo>
                    <a:pt x="114" y="142"/>
                    <a:pt x="101" y="153"/>
                    <a:pt x="93" y="158"/>
                  </a:cubicBezTo>
                  <a:cubicBezTo>
                    <a:pt x="83" y="163"/>
                    <a:pt x="69" y="162"/>
                    <a:pt x="62" y="172"/>
                  </a:cubicBezTo>
                  <a:cubicBezTo>
                    <a:pt x="49" y="189"/>
                    <a:pt x="33" y="217"/>
                    <a:pt x="27" y="238"/>
                  </a:cubicBezTo>
                  <a:cubicBezTo>
                    <a:pt x="24" y="246"/>
                    <a:pt x="12" y="253"/>
                    <a:pt x="12" y="263"/>
                  </a:cubicBezTo>
                  <a:cubicBezTo>
                    <a:pt x="12" y="284"/>
                    <a:pt x="22" y="299"/>
                    <a:pt x="22" y="322"/>
                  </a:cubicBezTo>
                  <a:cubicBezTo>
                    <a:pt x="22" y="336"/>
                    <a:pt x="12" y="364"/>
                    <a:pt x="0" y="370"/>
                  </a:cubicBezTo>
                  <a:cubicBezTo>
                    <a:pt x="4" y="377"/>
                    <a:pt x="8" y="380"/>
                    <a:pt x="8" y="387"/>
                  </a:cubicBezTo>
                  <a:cubicBezTo>
                    <a:pt x="8" y="392"/>
                    <a:pt x="11" y="396"/>
                    <a:pt x="11" y="404"/>
                  </a:cubicBezTo>
                  <a:cubicBezTo>
                    <a:pt x="9" y="404"/>
                    <a:pt x="9" y="404"/>
                    <a:pt x="9" y="404"/>
                  </a:cubicBezTo>
                  <a:cubicBezTo>
                    <a:pt x="12" y="407"/>
                    <a:pt x="13" y="408"/>
                    <a:pt x="16" y="412"/>
                  </a:cubicBezTo>
                  <a:cubicBezTo>
                    <a:pt x="16" y="414"/>
                    <a:pt x="44" y="439"/>
                    <a:pt x="48" y="441"/>
                  </a:cubicBezTo>
                  <a:cubicBezTo>
                    <a:pt x="61" y="452"/>
                    <a:pt x="64" y="464"/>
                    <a:pt x="74" y="480"/>
                  </a:cubicBezTo>
                  <a:cubicBezTo>
                    <a:pt x="85" y="497"/>
                    <a:pt x="116" y="515"/>
                    <a:pt x="131" y="526"/>
                  </a:cubicBezTo>
                  <a:cubicBezTo>
                    <a:pt x="133" y="527"/>
                    <a:pt x="140" y="530"/>
                    <a:pt x="146" y="530"/>
                  </a:cubicBezTo>
                  <a:cubicBezTo>
                    <a:pt x="167" y="530"/>
                    <a:pt x="176" y="519"/>
                    <a:pt x="197" y="519"/>
                  </a:cubicBezTo>
                  <a:cubicBezTo>
                    <a:pt x="207" y="519"/>
                    <a:pt x="220" y="527"/>
                    <a:pt x="228" y="527"/>
                  </a:cubicBezTo>
                  <a:cubicBezTo>
                    <a:pt x="236" y="527"/>
                    <a:pt x="239" y="520"/>
                    <a:pt x="247" y="518"/>
                  </a:cubicBezTo>
                  <a:cubicBezTo>
                    <a:pt x="267" y="511"/>
                    <a:pt x="286" y="499"/>
                    <a:pt x="313" y="499"/>
                  </a:cubicBezTo>
                  <a:cubicBezTo>
                    <a:pt x="334" y="499"/>
                    <a:pt x="338" y="530"/>
                    <a:pt x="354" y="530"/>
                  </a:cubicBezTo>
                  <a:cubicBezTo>
                    <a:pt x="359" y="530"/>
                    <a:pt x="367" y="530"/>
                    <a:pt x="376" y="530"/>
                  </a:cubicBezTo>
                  <a:cubicBezTo>
                    <a:pt x="394" y="530"/>
                    <a:pt x="404" y="540"/>
                    <a:pt x="409" y="552"/>
                  </a:cubicBezTo>
                  <a:cubicBezTo>
                    <a:pt x="404" y="556"/>
                    <a:pt x="404" y="572"/>
                    <a:pt x="404" y="578"/>
                  </a:cubicBezTo>
                  <a:cubicBezTo>
                    <a:pt x="404" y="581"/>
                    <a:pt x="402" y="582"/>
                    <a:pt x="404" y="586"/>
                  </a:cubicBezTo>
                  <a:cubicBezTo>
                    <a:pt x="400" y="588"/>
                    <a:pt x="392" y="602"/>
                    <a:pt x="392" y="607"/>
                  </a:cubicBezTo>
                  <a:cubicBezTo>
                    <a:pt x="392" y="632"/>
                    <a:pt x="422" y="651"/>
                    <a:pt x="436" y="668"/>
                  </a:cubicBezTo>
                  <a:cubicBezTo>
                    <a:pt x="443" y="677"/>
                    <a:pt x="441" y="689"/>
                    <a:pt x="445" y="700"/>
                  </a:cubicBezTo>
                  <a:cubicBezTo>
                    <a:pt x="450" y="713"/>
                    <a:pt x="454" y="721"/>
                    <a:pt x="458" y="744"/>
                  </a:cubicBezTo>
                  <a:cubicBezTo>
                    <a:pt x="460" y="755"/>
                    <a:pt x="465" y="761"/>
                    <a:pt x="465" y="774"/>
                  </a:cubicBezTo>
                  <a:cubicBezTo>
                    <a:pt x="465" y="802"/>
                    <a:pt x="432" y="811"/>
                    <a:pt x="432" y="848"/>
                  </a:cubicBezTo>
                  <a:cubicBezTo>
                    <a:pt x="432" y="882"/>
                    <a:pt x="447" y="902"/>
                    <a:pt x="462" y="927"/>
                  </a:cubicBezTo>
                  <a:cubicBezTo>
                    <a:pt x="466" y="934"/>
                    <a:pt x="473" y="937"/>
                    <a:pt x="473" y="944"/>
                  </a:cubicBezTo>
                  <a:cubicBezTo>
                    <a:pt x="473" y="949"/>
                    <a:pt x="473" y="950"/>
                    <a:pt x="473" y="959"/>
                  </a:cubicBezTo>
                  <a:cubicBezTo>
                    <a:pt x="473" y="1005"/>
                    <a:pt x="497" y="1036"/>
                    <a:pt x="516" y="1068"/>
                  </a:cubicBezTo>
                  <a:cubicBezTo>
                    <a:pt x="519" y="1073"/>
                    <a:pt x="533" y="1089"/>
                    <a:pt x="533" y="1097"/>
                  </a:cubicBezTo>
                  <a:cubicBezTo>
                    <a:pt x="533" y="1103"/>
                    <a:pt x="531" y="1107"/>
                    <a:pt x="527" y="1112"/>
                  </a:cubicBezTo>
                  <a:cubicBezTo>
                    <a:pt x="531" y="1116"/>
                    <a:pt x="536" y="1127"/>
                    <a:pt x="536" y="1138"/>
                  </a:cubicBezTo>
                  <a:cubicBezTo>
                    <a:pt x="537" y="1138"/>
                    <a:pt x="538" y="1136"/>
                    <a:pt x="541" y="1135"/>
                  </a:cubicBezTo>
                  <a:cubicBezTo>
                    <a:pt x="545" y="1141"/>
                    <a:pt x="549" y="1146"/>
                    <a:pt x="558" y="1146"/>
                  </a:cubicBezTo>
                  <a:cubicBezTo>
                    <a:pt x="578" y="1146"/>
                    <a:pt x="592" y="1130"/>
                    <a:pt x="614" y="1130"/>
                  </a:cubicBezTo>
                  <a:cubicBezTo>
                    <a:pt x="620" y="1130"/>
                    <a:pt x="623" y="1135"/>
                    <a:pt x="628" y="1135"/>
                  </a:cubicBezTo>
                  <a:cubicBezTo>
                    <a:pt x="633" y="1135"/>
                    <a:pt x="637" y="1132"/>
                    <a:pt x="644" y="1132"/>
                  </a:cubicBezTo>
                  <a:cubicBezTo>
                    <a:pt x="646" y="1122"/>
                    <a:pt x="659" y="1126"/>
                    <a:pt x="668" y="1122"/>
                  </a:cubicBezTo>
                  <a:cubicBezTo>
                    <a:pt x="690" y="1112"/>
                    <a:pt x="696" y="1097"/>
                    <a:pt x="709" y="1080"/>
                  </a:cubicBezTo>
                  <a:cubicBezTo>
                    <a:pt x="717" y="1069"/>
                    <a:pt x="718" y="1057"/>
                    <a:pt x="730" y="1046"/>
                  </a:cubicBezTo>
                  <a:cubicBezTo>
                    <a:pt x="736" y="1039"/>
                    <a:pt x="751" y="1028"/>
                    <a:pt x="751" y="1013"/>
                  </a:cubicBezTo>
                  <a:cubicBezTo>
                    <a:pt x="751" y="1008"/>
                    <a:pt x="748" y="1004"/>
                    <a:pt x="743" y="1002"/>
                  </a:cubicBezTo>
                  <a:cubicBezTo>
                    <a:pt x="749" y="989"/>
                    <a:pt x="757" y="983"/>
                    <a:pt x="769" y="977"/>
                  </a:cubicBezTo>
                  <a:cubicBezTo>
                    <a:pt x="773" y="975"/>
                    <a:pt x="782" y="978"/>
                    <a:pt x="785" y="973"/>
                  </a:cubicBezTo>
                  <a:cubicBezTo>
                    <a:pt x="788" y="969"/>
                    <a:pt x="790" y="951"/>
                    <a:pt x="790" y="943"/>
                  </a:cubicBezTo>
                  <a:cubicBezTo>
                    <a:pt x="790" y="927"/>
                    <a:pt x="775" y="919"/>
                    <a:pt x="775" y="907"/>
                  </a:cubicBezTo>
                  <a:cubicBezTo>
                    <a:pt x="775" y="902"/>
                    <a:pt x="783" y="893"/>
                    <a:pt x="791" y="891"/>
                  </a:cubicBezTo>
                  <a:cubicBezTo>
                    <a:pt x="796" y="857"/>
                    <a:pt x="866" y="861"/>
                    <a:pt x="866" y="820"/>
                  </a:cubicBezTo>
                  <a:cubicBezTo>
                    <a:pt x="866" y="816"/>
                    <a:pt x="865" y="813"/>
                    <a:pt x="862" y="810"/>
                  </a:cubicBezTo>
                  <a:cubicBezTo>
                    <a:pt x="862" y="795"/>
                    <a:pt x="863" y="785"/>
                    <a:pt x="863" y="776"/>
                  </a:cubicBezTo>
                  <a:cubicBezTo>
                    <a:pt x="863" y="763"/>
                    <a:pt x="863" y="763"/>
                    <a:pt x="863" y="763"/>
                  </a:cubicBezTo>
                  <a:cubicBezTo>
                    <a:pt x="864" y="762"/>
                    <a:pt x="867" y="758"/>
                    <a:pt x="867" y="755"/>
                  </a:cubicBezTo>
                  <a:cubicBezTo>
                    <a:pt x="867" y="745"/>
                    <a:pt x="848" y="736"/>
                    <a:pt x="848" y="718"/>
                  </a:cubicBezTo>
                  <a:cubicBezTo>
                    <a:pt x="848" y="702"/>
                    <a:pt x="843" y="695"/>
                    <a:pt x="843" y="679"/>
                  </a:cubicBezTo>
                  <a:cubicBezTo>
                    <a:pt x="843" y="664"/>
                    <a:pt x="857" y="660"/>
                    <a:pt x="861" y="647"/>
                  </a:cubicBezTo>
                  <a:cubicBezTo>
                    <a:pt x="874" y="600"/>
                    <a:pt x="911" y="592"/>
                    <a:pt x="946" y="564"/>
                  </a:cubicBezTo>
                  <a:cubicBezTo>
                    <a:pt x="966" y="549"/>
                    <a:pt x="973" y="530"/>
                    <a:pt x="989" y="509"/>
                  </a:cubicBezTo>
                  <a:cubicBezTo>
                    <a:pt x="1002" y="491"/>
                    <a:pt x="1026" y="452"/>
                    <a:pt x="1026" y="422"/>
                  </a:cubicBezTo>
                  <a:cubicBezTo>
                    <a:pt x="1026" y="418"/>
                    <a:pt x="1023" y="417"/>
                    <a:pt x="1022" y="414"/>
                  </a:cubicBezTo>
                  <a:cubicBezTo>
                    <a:pt x="1003" y="418"/>
                    <a:pt x="984" y="426"/>
                    <a:pt x="964" y="430"/>
                  </a:cubicBezTo>
                  <a:cubicBezTo>
                    <a:pt x="963" y="430"/>
                    <a:pt x="962" y="430"/>
                    <a:pt x="961" y="430"/>
                  </a:cubicBezTo>
                  <a:cubicBezTo>
                    <a:pt x="959" y="430"/>
                    <a:pt x="957" y="429"/>
                    <a:pt x="955" y="429"/>
                  </a:cubicBezTo>
                  <a:cubicBezTo>
                    <a:pt x="953" y="429"/>
                    <a:pt x="951" y="429"/>
                    <a:pt x="949" y="429"/>
                  </a:cubicBezTo>
                  <a:cubicBezTo>
                    <a:pt x="947" y="429"/>
                    <a:pt x="945" y="429"/>
                    <a:pt x="943" y="430"/>
                  </a:cubicBezTo>
                  <a:cubicBezTo>
                    <a:pt x="936" y="432"/>
                    <a:pt x="935" y="439"/>
                    <a:pt x="927" y="439"/>
                  </a:cubicBezTo>
                  <a:cubicBezTo>
                    <a:pt x="918" y="439"/>
                    <a:pt x="911" y="422"/>
                    <a:pt x="904" y="416"/>
                  </a:cubicBezTo>
                  <a:cubicBezTo>
                    <a:pt x="909" y="410"/>
                    <a:pt x="904" y="409"/>
                    <a:pt x="904" y="400"/>
                  </a:cubicBezTo>
                  <a:cubicBezTo>
                    <a:pt x="887" y="400"/>
                    <a:pt x="882" y="378"/>
                    <a:pt x="874" y="371"/>
                  </a:cubicBezTo>
                  <a:cubicBezTo>
                    <a:pt x="864" y="365"/>
                    <a:pt x="859" y="364"/>
                    <a:pt x="850" y="356"/>
                  </a:cubicBezTo>
                  <a:cubicBezTo>
                    <a:pt x="841" y="346"/>
                    <a:pt x="847" y="332"/>
                    <a:pt x="837" y="320"/>
                  </a:cubicBezTo>
                  <a:cubicBezTo>
                    <a:pt x="829" y="309"/>
                    <a:pt x="819" y="309"/>
                    <a:pt x="813" y="295"/>
                  </a:cubicBezTo>
                  <a:cubicBezTo>
                    <a:pt x="813" y="267"/>
                    <a:pt x="813" y="267"/>
                    <a:pt x="813" y="267"/>
                  </a:cubicBezTo>
                  <a:cubicBezTo>
                    <a:pt x="805" y="261"/>
                    <a:pt x="790" y="237"/>
                    <a:pt x="792" y="226"/>
                  </a:cubicBezTo>
                  <a:cubicBezTo>
                    <a:pt x="742" y="138"/>
                    <a:pt x="742" y="138"/>
                    <a:pt x="742" y="138"/>
                  </a:cubicBezTo>
                  <a:cubicBezTo>
                    <a:pt x="742" y="129"/>
                    <a:pt x="742" y="129"/>
                    <a:pt x="742" y="129"/>
                  </a:cubicBezTo>
                  <a:cubicBezTo>
                    <a:pt x="751" y="138"/>
                    <a:pt x="760" y="161"/>
                    <a:pt x="771" y="163"/>
                  </a:cubicBezTo>
                  <a:cubicBezTo>
                    <a:pt x="773" y="158"/>
                    <a:pt x="778" y="144"/>
                    <a:pt x="781" y="137"/>
                  </a:cubicBezTo>
                  <a:cubicBezTo>
                    <a:pt x="781" y="135"/>
                    <a:pt x="781" y="132"/>
                    <a:pt x="781" y="130"/>
                  </a:cubicBezTo>
                  <a:cubicBezTo>
                    <a:pt x="773" y="111"/>
                    <a:pt x="773" y="111"/>
                    <a:pt x="773" y="111"/>
                  </a:cubicBezTo>
                  <a:cubicBezTo>
                    <a:pt x="773" y="109"/>
                    <a:pt x="772" y="108"/>
                    <a:pt x="771" y="106"/>
                  </a:cubicBezTo>
                  <a:cubicBezTo>
                    <a:pt x="764" y="107"/>
                    <a:pt x="764" y="110"/>
                    <a:pt x="756" y="110"/>
                  </a:cubicBezTo>
                  <a:cubicBezTo>
                    <a:pt x="745" y="110"/>
                    <a:pt x="739" y="103"/>
                    <a:pt x="729" y="103"/>
                  </a:cubicBezTo>
                  <a:cubicBezTo>
                    <a:pt x="712" y="103"/>
                    <a:pt x="707" y="111"/>
                    <a:pt x="690" y="111"/>
                  </a:cubicBezTo>
                  <a:cubicBezTo>
                    <a:pt x="672" y="111"/>
                    <a:pt x="648" y="103"/>
                    <a:pt x="631" y="97"/>
                  </a:cubicBezTo>
                  <a:cubicBezTo>
                    <a:pt x="623" y="94"/>
                    <a:pt x="611" y="98"/>
                    <a:pt x="606" y="92"/>
                  </a:cubicBezTo>
                  <a:cubicBezTo>
                    <a:pt x="604" y="88"/>
                    <a:pt x="598" y="87"/>
                    <a:pt x="598" y="79"/>
                  </a:cubicBezTo>
                  <a:cubicBezTo>
                    <a:pt x="586" y="79"/>
                    <a:pt x="586" y="79"/>
                    <a:pt x="586" y="79"/>
                  </a:cubicBezTo>
                  <a:cubicBezTo>
                    <a:pt x="585" y="78"/>
                    <a:pt x="585" y="78"/>
                    <a:pt x="585" y="78"/>
                  </a:cubicBezTo>
                  <a:cubicBezTo>
                    <a:pt x="568" y="84"/>
                    <a:pt x="556" y="84"/>
                    <a:pt x="556" y="101"/>
                  </a:cubicBezTo>
                  <a:cubicBezTo>
                    <a:pt x="556" y="104"/>
                    <a:pt x="556" y="107"/>
                    <a:pt x="556" y="111"/>
                  </a:cubicBezTo>
                  <a:cubicBezTo>
                    <a:pt x="556" y="114"/>
                    <a:pt x="550" y="119"/>
                    <a:pt x="545" y="119"/>
                  </a:cubicBezTo>
                  <a:cubicBezTo>
                    <a:pt x="506" y="119"/>
                    <a:pt x="494" y="77"/>
                    <a:pt x="460" y="77"/>
                  </a:cubicBezTo>
                  <a:cubicBezTo>
                    <a:pt x="455" y="77"/>
                    <a:pt x="451" y="77"/>
                    <a:pt x="445" y="77"/>
                  </a:cubicBezTo>
                  <a:cubicBezTo>
                    <a:pt x="435" y="77"/>
                    <a:pt x="421" y="65"/>
                    <a:pt x="421" y="52"/>
                  </a:cubicBezTo>
                  <a:cubicBezTo>
                    <a:pt x="421" y="44"/>
                    <a:pt x="428" y="40"/>
                    <a:pt x="428" y="32"/>
                  </a:cubicBezTo>
                  <a:cubicBezTo>
                    <a:pt x="428" y="27"/>
                    <a:pt x="421" y="25"/>
                    <a:pt x="421" y="20"/>
                  </a:cubicBezTo>
                  <a:cubicBezTo>
                    <a:pt x="421" y="13"/>
                    <a:pt x="428" y="15"/>
                    <a:pt x="429" y="7"/>
                  </a:cubicBezTo>
                  <a:cubicBezTo>
                    <a:pt x="426" y="7"/>
                    <a:pt x="424" y="10"/>
                    <a:pt x="421" y="10"/>
                  </a:cubicBezTo>
                  <a:cubicBezTo>
                    <a:pt x="413" y="10"/>
                    <a:pt x="415" y="0"/>
                    <a:pt x="40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68" name="Freeform 31"/>
            <p:cNvSpPr>
              <a:spLocks/>
            </p:cNvSpPr>
            <p:nvPr/>
          </p:nvSpPr>
          <p:spPr bwMode="auto">
            <a:xfrm>
              <a:off x="4359" y="1478"/>
              <a:ext cx="1323" cy="1149"/>
            </a:xfrm>
            <a:custGeom>
              <a:avLst/>
              <a:gdLst>
                <a:gd name="T0" fmla="*/ 75 w 560"/>
                <a:gd name="T1" fmla="*/ 16 h 486"/>
                <a:gd name="T2" fmla="*/ 46 w 560"/>
                <a:gd name="T3" fmla="*/ 18 h 486"/>
                <a:gd name="T4" fmla="*/ 9 w 560"/>
                <a:gd name="T5" fmla="*/ 45 h 486"/>
                <a:gd name="T6" fmla="*/ 0 w 560"/>
                <a:gd name="T7" fmla="*/ 66 h 486"/>
                <a:gd name="T8" fmla="*/ 27 w 560"/>
                <a:gd name="T9" fmla="*/ 95 h 486"/>
                <a:gd name="T10" fmla="*/ 59 w 560"/>
                <a:gd name="T11" fmla="*/ 105 h 486"/>
                <a:gd name="T12" fmla="*/ 130 w 560"/>
                <a:gd name="T13" fmla="*/ 93 h 486"/>
                <a:gd name="T14" fmla="*/ 150 w 560"/>
                <a:gd name="T15" fmla="*/ 98 h 486"/>
                <a:gd name="T16" fmla="*/ 136 w 560"/>
                <a:gd name="T17" fmla="*/ 151 h 486"/>
                <a:gd name="T18" fmla="*/ 126 w 560"/>
                <a:gd name="T19" fmla="*/ 193 h 486"/>
                <a:gd name="T20" fmla="*/ 131 w 560"/>
                <a:gd name="T21" fmla="*/ 235 h 486"/>
                <a:gd name="T22" fmla="*/ 165 w 560"/>
                <a:gd name="T23" fmla="*/ 287 h 486"/>
                <a:gd name="T24" fmla="*/ 185 w 560"/>
                <a:gd name="T25" fmla="*/ 311 h 486"/>
                <a:gd name="T26" fmla="*/ 238 w 560"/>
                <a:gd name="T27" fmla="*/ 408 h 486"/>
                <a:gd name="T28" fmla="*/ 260 w 560"/>
                <a:gd name="T29" fmla="*/ 472 h 486"/>
                <a:gd name="T30" fmla="*/ 280 w 560"/>
                <a:gd name="T31" fmla="*/ 484 h 486"/>
                <a:gd name="T32" fmla="*/ 353 w 560"/>
                <a:gd name="T33" fmla="*/ 453 h 486"/>
                <a:gd name="T34" fmla="*/ 438 w 560"/>
                <a:gd name="T35" fmla="*/ 416 h 486"/>
                <a:gd name="T36" fmla="*/ 476 w 560"/>
                <a:gd name="T37" fmla="*/ 370 h 486"/>
                <a:gd name="T38" fmla="*/ 497 w 560"/>
                <a:gd name="T39" fmla="*/ 324 h 486"/>
                <a:gd name="T40" fmla="*/ 454 w 560"/>
                <a:gd name="T41" fmla="*/ 289 h 486"/>
                <a:gd name="T42" fmla="*/ 375 w 560"/>
                <a:gd name="T43" fmla="*/ 295 h 486"/>
                <a:gd name="T44" fmla="*/ 368 w 560"/>
                <a:gd name="T45" fmla="*/ 281 h 486"/>
                <a:gd name="T46" fmla="*/ 333 w 560"/>
                <a:gd name="T47" fmla="*/ 219 h 486"/>
                <a:gd name="T48" fmla="*/ 379 w 560"/>
                <a:gd name="T49" fmla="*/ 240 h 486"/>
                <a:gd name="T50" fmla="*/ 443 w 560"/>
                <a:gd name="T51" fmla="*/ 263 h 486"/>
                <a:gd name="T52" fmla="*/ 489 w 560"/>
                <a:gd name="T53" fmla="*/ 281 h 486"/>
                <a:gd name="T54" fmla="*/ 540 w 560"/>
                <a:gd name="T55" fmla="*/ 288 h 486"/>
                <a:gd name="T56" fmla="*/ 537 w 560"/>
                <a:gd name="T57" fmla="*/ 279 h 486"/>
                <a:gd name="T58" fmla="*/ 527 w 560"/>
                <a:gd name="T59" fmla="*/ 206 h 486"/>
                <a:gd name="T60" fmla="*/ 538 w 560"/>
                <a:gd name="T61" fmla="*/ 187 h 486"/>
                <a:gd name="T62" fmla="*/ 523 w 560"/>
                <a:gd name="T63" fmla="*/ 149 h 486"/>
                <a:gd name="T64" fmla="*/ 521 w 560"/>
                <a:gd name="T65" fmla="*/ 143 h 486"/>
                <a:gd name="T66" fmla="*/ 521 w 560"/>
                <a:gd name="T67" fmla="*/ 138 h 486"/>
                <a:gd name="T68" fmla="*/ 532 w 560"/>
                <a:gd name="T69" fmla="*/ 106 h 486"/>
                <a:gd name="T70" fmla="*/ 526 w 560"/>
                <a:gd name="T71" fmla="*/ 89 h 486"/>
                <a:gd name="T72" fmla="*/ 441 w 560"/>
                <a:gd name="T73" fmla="*/ 69 h 486"/>
                <a:gd name="T74" fmla="*/ 420 w 560"/>
                <a:gd name="T75" fmla="*/ 91 h 486"/>
                <a:gd name="T76" fmla="*/ 371 w 560"/>
                <a:gd name="T77" fmla="*/ 91 h 486"/>
                <a:gd name="T78" fmla="*/ 356 w 560"/>
                <a:gd name="T79" fmla="*/ 82 h 486"/>
                <a:gd name="T80" fmla="*/ 344 w 560"/>
                <a:gd name="T81" fmla="*/ 61 h 486"/>
                <a:gd name="T82" fmla="*/ 337 w 560"/>
                <a:gd name="T83" fmla="*/ 49 h 486"/>
                <a:gd name="T84" fmla="*/ 307 w 560"/>
                <a:gd name="T85" fmla="*/ 53 h 486"/>
                <a:gd name="T86" fmla="*/ 246 w 560"/>
                <a:gd name="T87" fmla="*/ 5 h 486"/>
                <a:gd name="T88" fmla="*/ 246 w 560"/>
                <a:gd name="T89" fmla="*/ 5 h 486"/>
                <a:gd name="T90" fmla="*/ 246 w 560"/>
                <a:gd name="T91" fmla="*/ 5 h 486"/>
                <a:gd name="T92" fmla="*/ 210 w 560"/>
                <a:gd name="T93" fmla="*/ 19 h 486"/>
                <a:gd name="T94" fmla="*/ 127 w 560"/>
                <a:gd name="T95" fmla="*/ 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 h="486">
                  <a:moveTo>
                    <a:pt x="127" y="0"/>
                  </a:moveTo>
                  <a:cubicBezTo>
                    <a:pt x="118" y="0"/>
                    <a:pt x="103" y="1"/>
                    <a:pt x="97" y="5"/>
                  </a:cubicBezTo>
                  <a:cubicBezTo>
                    <a:pt x="91" y="9"/>
                    <a:pt x="81" y="16"/>
                    <a:pt x="75" y="16"/>
                  </a:cubicBezTo>
                  <a:cubicBezTo>
                    <a:pt x="75" y="16"/>
                    <a:pt x="65" y="16"/>
                    <a:pt x="59" y="16"/>
                  </a:cubicBezTo>
                  <a:cubicBezTo>
                    <a:pt x="57" y="16"/>
                    <a:pt x="54" y="15"/>
                    <a:pt x="52" y="15"/>
                  </a:cubicBezTo>
                  <a:cubicBezTo>
                    <a:pt x="49" y="15"/>
                    <a:pt x="46" y="16"/>
                    <a:pt x="46" y="18"/>
                  </a:cubicBezTo>
                  <a:cubicBezTo>
                    <a:pt x="46" y="22"/>
                    <a:pt x="49" y="21"/>
                    <a:pt x="50" y="25"/>
                  </a:cubicBezTo>
                  <a:cubicBezTo>
                    <a:pt x="41" y="30"/>
                    <a:pt x="3" y="26"/>
                    <a:pt x="3" y="43"/>
                  </a:cubicBezTo>
                  <a:cubicBezTo>
                    <a:pt x="3" y="45"/>
                    <a:pt x="6" y="45"/>
                    <a:pt x="9" y="45"/>
                  </a:cubicBezTo>
                  <a:cubicBezTo>
                    <a:pt x="10" y="45"/>
                    <a:pt x="11" y="45"/>
                    <a:pt x="12" y="45"/>
                  </a:cubicBezTo>
                  <a:cubicBezTo>
                    <a:pt x="11" y="48"/>
                    <a:pt x="12" y="48"/>
                    <a:pt x="12" y="52"/>
                  </a:cubicBezTo>
                  <a:cubicBezTo>
                    <a:pt x="12" y="62"/>
                    <a:pt x="6" y="61"/>
                    <a:pt x="0" y="66"/>
                  </a:cubicBezTo>
                  <a:cubicBezTo>
                    <a:pt x="8" y="70"/>
                    <a:pt x="14" y="69"/>
                    <a:pt x="18" y="76"/>
                  </a:cubicBezTo>
                  <a:cubicBezTo>
                    <a:pt x="13" y="81"/>
                    <a:pt x="28" y="89"/>
                    <a:pt x="32" y="92"/>
                  </a:cubicBezTo>
                  <a:cubicBezTo>
                    <a:pt x="31" y="93"/>
                    <a:pt x="29" y="95"/>
                    <a:pt x="27" y="95"/>
                  </a:cubicBezTo>
                  <a:cubicBezTo>
                    <a:pt x="33" y="95"/>
                    <a:pt x="33" y="95"/>
                    <a:pt x="33" y="95"/>
                  </a:cubicBezTo>
                  <a:cubicBezTo>
                    <a:pt x="35" y="95"/>
                    <a:pt x="36" y="95"/>
                    <a:pt x="37" y="95"/>
                  </a:cubicBezTo>
                  <a:cubicBezTo>
                    <a:pt x="45" y="95"/>
                    <a:pt x="50" y="105"/>
                    <a:pt x="59" y="105"/>
                  </a:cubicBezTo>
                  <a:cubicBezTo>
                    <a:pt x="68" y="105"/>
                    <a:pt x="66" y="93"/>
                    <a:pt x="77" y="93"/>
                  </a:cubicBezTo>
                  <a:cubicBezTo>
                    <a:pt x="88" y="93"/>
                    <a:pt x="92" y="106"/>
                    <a:pt x="103" y="106"/>
                  </a:cubicBezTo>
                  <a:cubicBezTo>
                    <a:pt x="119" y="106"/>
                    <a:pt x="121" y="99"/>
                    <a:pt x="130" y="93"/>
                  </a:cubicBezTo>
                  <a:cubicBezTo>
                    <a:pt x="132" y="95"/>
                    <a:pt x="135" y="97"/>
                    <a:pt x="140" y="97"/>
                  </a:cubicBezTo>
                  <a:cubicBezTo>
                    <a:pt x="145" y="97"/>
                    <a:pt x="146" y="94"/>
                    <a:pt x="150" y="92"/>
                  </a:cubicBezTo>
                  <a:cubicBezTo>
                    <a:pt x="150" y="98"/>
                    <a:pt x="150" y="98"/>
                    <a:pt x="150" y="98"/>
                  </a:cubicBezTo>
                  <a:cubicBezTo>
                    <a:pt x="149" y="99"/>
                    <a:pt x="147" y="100"/>
                    <a:pt x="147" y="103"/>
                  </a:cubicBezTo>
                  <a:cubicBezTo>
                    <a:pt x="147" y="109"/>
                    <a:pt x="149" y="117"/>
                    <a:pt x="149" y="126"/>
                  </a:cubicBezTo>
                  <a:cubicBezTo>
                    <a:pt x="149" y="138"/>
                    <a:pt x="139" y="140"/>
                    <a:pt x="136" y="151"/>
                  </a:cubicBezTo>
                  <a:cubicBezTo>
                    <a:pt x="132" y="161"/>
                    <a:pt x="131" y="167"/>
                    <a:pt x="127" y="179"/>
                  </a:cubicBezTo>
                  <a:cubicBezTo>
                    <a:pt x="127" y="181"/>
                    <a:pt x="123" y="181"/>
                    <a:pt x="123" y="185"/>
                  </a:cubicBezTo>
                  <a:cubicBezTo>
                    <a:pt x="126" y="193"/>
                    <a:pt x="126" y="193"/>
                    <a:pt x="126" y="193"/>
                  </a:cubicBezTo>
                  <a:cubicBezTo>
                    <a:pt x="134" y="212"/>
                    <a:pt x="134" y="212"/>
                    <a:pt x="134" y="212"/>
                  </a:cubicBezTo>
                  <a:cubicBezTo>
                    <a:pt x="134" y="214"/>
                    <a:pt x="134" y="217"/>
                    <a:pt x="134" y="219"/>
                  </a:cubicBezTo>
                  <a:cubicBezTo>
                    <a:pt x="133" y="225"/>
                    <a:pt x="131" y="232"/>
                    <a:pt x="131" y="235"/>
                  </a:cubicBezTo>
                  <a:cubicBezTo>
                    <a:pt x="131" y="237"/>
                    <a:pt x="138" y="245"/>
                    <a:pt x="140" y="248"/>
                  </a:cubicBezTo>
                  <a:cubicBezTo>
                    <a:pt x="146" y="257"/>
                    <a:pt x="151" y="265"/>
                    <a:pt x="157" y="274"/>
                  </a:cubicBezTo>
                  <a:cubicBezTo>
                    <a:pt x="159" y="278"/>
                    <a:pt x="163" y="282"/>
                    <a:pt x="165" y="287"/>
                  </a:cubicBezTo>
                  <a:cubicBezTo>
                    <a:pt x="166" y="290"/>
                    <a:pt x="165" y="298"/>
                    <a:pt x="168" y="301"/>
                  </a:cubicBezTo>
                  <a:cubicBezTo>
                    <a:pt x="169" y="303"/>
                    <a:pt x="176" y="302"/>
                    <a:pt x="178" y="304"/>
                  </a:cubicBezTo>
                  <a:cubicBezTo>
                    <a:pt x="180" y="306"/>
                    <a:pt x="183" y="309"/>
                    <a:pt x="185" y="311"/>
                  </a:cubicBezTo>
                  <a:cubicBezTo>
                    <a:pt x="187" y="321"/>
                    <a:pt x="194" y="324"/>
                    <a:pt x="194" y="336"/>
                  </a:cubicBezTo>
                  <a:cubicBezTo>
                    <a:pt x="194" y="356"/>
                    <a:pt x="199" y="367"/>
                    <a:pt x="217" y="371"/>
                  </a:cubicBezTo>
                  <a:cubicBezTo>
                    <a:pt x="217" y="383"/>
                    <a:pt x="232" y="402"/>
                    <a:pt x="238" y="408"/>
                  </a:cubicBezTo>
                  <a:cubicBezTo>
                    <a:pt x="244" y="414"/>
                    <a:pt x="253" y="419"/>
                    <a:pt x="250" y="430"/>
                  </a:cubicBezTo>
                  <a:cubicBezTo>
                    <a:pt x="249" y="435"/>
                    <a:pt x="245" y="445"/>
                    <a:pt x="251" y="446"/>
                  </a:cubicBezTo>
                  <a:cubicBezTo>
                    <a:pt x="251" y="456"/>
                    <a:pt x="255" y="464"/>
                    <a:pt x="260" y="472"/>
                  </a:cubicBezTo>
                  <a:cubicBezTo>
                    <a:pt x="263" y="478"/>
                    <a:pt x="259" y="478"/>
                    <a:pt x="261" y="478"/>
                  </a:cubicBezTo>
                  <a:cubicBezTo>
                    <a:pt x="262" y="479"/>
                    <a:pt x="276" y="486"/>
                    <a:pt x="277" y="486"/>
                  </a:cubicBezTo>
                  <a:cubicBezTo>
                    <a:pt x="280" y="484"/>
                    <a:pt x="280" y="484"/>
                    <a:pt x="280" y="484"/>
                  </a:cubicBezTo>
                  <a:cubicBezTo>
                    <a:pt x="292" y="484"/>
                    <a:pt x="293" y="479"/>
                    <a:pt x="302" y="473"/>
                  </a:cubicBezTo>
                  <a:cubicBezTo>
                    <a:pt x="318" y="473"/>
                    <a:pt x="318" y="473"/>
                    <a:pt x="318" y="473"/>
                  </a:cubicBezTo>
                  <a:cubicBezTo>
                    <a:pt x="325" y="470"/>
                    <a:pt x="346" y="455"/>
                    <a:pt x="353" y="453"/>
                  </a:cubicBezTo>
                  <a:cubicBezTo>
                    <a:pt x="365" y="450"/>
                    <a:pt x="382" y="447"/>
                    <a:pt x="394" y="441"/>
                  </a:cubicBezTo>
                  <a:cubicBezTo>
                    <a:pt x="393" y="440"/>
                    <a:pt x="392" y="438"/>
                    <a:pt x="392" y="436"/>
                  </a:cubicBezTo>
                  <a:cubicBezTo>
                    <a:pt x="392" y="424"/>
                    <a:pt x="424" y="419"/>
                    <a:pt x="438" y="416"/>
                  </a:cubicBezTo>
                  <a:cubicBezTo>
                    <a:pt x="438" y="410"/>
                    <a:pt x="448" y="401"/>
                    <a:pt x="453" y="401"/>
                  </a:cubicBezTo>
                  <a:cubicBezTo>
                    <a:pt x="461" y="401"/>
                    <a:pt x="460" y="385"/>
                    <a:pt x="468" y="385"/>
                  </a:cubicBezTo>
                  <a:cubicBezTo>
                    <a:pt x="475" y="385"/>
                    <a:pt x="474" y="376"/>
                    <a:pt x="476" y="370"/>
                  </a:cubicBezTo>
                  <a:cubicBezTo>
                    <a:pt x="478" y="364"/>
                    <a:pt x="484" y="362"/>
                    <a:pt x="491" y="362"/>
                  </a:cubicBezTo>
                  <a:cubicBezTo>
                    <a:pt x="491" y="349"/>
                    <a:pt x="507" y="345"/>
                    <a:pt x="507" y="333"/>
                  </a:cubicBezTo>
                  <a:cubicBezTo>
                    <a:pt x="507" y="328"/>
                    <a:pt x="499" y="329"/>
                    <a:pt x="497" y="324"/>
                  </a:cubicBezTo>
                  <a:cubicBezTo>
                    <a:pt x="497" y="325"/>
                    <a:pt x="497" y="325"/>
                    <a:pt x="497" y="325"/>
                  </a:cubicBezTo>
                  <a:cubicBezTo>
                    <a:pt x="493" y="323"/>
                    <a:pt x="493" y="314"/>
                    <a:pt x="487" y="312"/>
                  </a:cubicBezTo>
                  <a:cubicBezTo>
                    <a:pt x="471" y="307"/>
                    <a:pt x="461" y="305"/>
                    <a:pt x="454" y="289"/>
                  </a:cubicBezTo>
                  <a:cubicBezTo>
                    <a:pt x="454" y="270"/>
                    <a:pt x="454" y="270"/>
                    <a:pt x="454" y="270"/>
                  </a:cubicBezTo>
                  <a:cubicBezTo>
                    <a:pt x="435" y="284"/>
                    <a:pt x="432" y="306"/>
                    <a:pt x="397" y="306"/>
                  </a:cubicBezTo>
                  <a:cubicBezTo>
                    <a:pt x="389" y="306"/>
                    <a:pt x="375" y="302"/>
                    <a:pt x="375" y="295"/>
                  </a:cubicBezTo>
                  <a:cubicBezTo>
                    <a:pt x="375" y="288"/>
                    <a:pt x="379" y="284"/>
                    <a:pt x="379" y="278"/>
                  </a:cubicBezTo>
                  <a:cubicBezTo>
                    <a:pt x="379" y="276"/>
                    <a:pt x="379" y="274"/>
                    <a:pt x="379" y="272"/>
                  </a:cubicBezTo>
                  <a:cubicBezTo>
                    <a:pt x="373" y="273"/>
                    <a:pt x="374" y="280"/>
                    <a:pt x="368" y="281"/>
                  </a:cubicBezTo>
                  <a:cubicBezTo>
                    <a:pt x="367" y="277"/>
                    <a:pt x="364" y="275"/>
                    <a:pt x="364" y="269"/>
                  </a:cubicBezTo>
                  <a:cubicBezTo>
                    <a:pt x="352" y="267"/>
                    <a:pt x="337" y="244"/>
                    <a:pt x="334" y="231"/>
                  </a:cubicBezTo>
                  <a:cubicBezTo>
                    <a:pt x="333" y="227"/>
                    <a:pt x="333" y="224"/>
                    <a:pt x="333" y="219"/>
                  </a:cubicBezTo>
                  <a:cubicBezTo>
                    <a:pt x="333" y="212"/>
                    <a:pt x="336" y="202"/>
                    <a:pt x="344" y="202"/>
                  </a:cubicBezTo>
                  <a:cubicBezTo>
                    <a:pt x="358" y="202"/>
                    <a:pt x="370" y="219"/>
                    <a:pt x="376" y="230"/>
                  </a:cubicBezTo>
                  <a:cubicBezTo>
                    <a:pt x="377" y="232"/>
                    <a:pt x="375" y="236"/>
                    <a:pt x="379" y="240"/>
                  </a:cubicBezTo>
                  <a:cubicBezTo>
                    <a:pt x="384" y="245"/>
                    <a:pt x="393" y="242"/>
                    <a:pt x="399" y="249"/>
                  </a:cubicBezTo>
                  <a:cubicBezTo>
                    <a:pt x="404" y="254"/>
                    <a:pt x="409" y="261"/>
                    <a:pt x="417" y="263"/>
                  </a:cubicBezTo>
                  <a:cubicBezTo>
                    <a:pt x="443" y="263"/>
                    <a:pt x="443" y="263"/>
                    <a:pt x="443" y="263"/>
                  </a:cubicBezTo>
                  <a:cubicBezTo>
                    <a:pt x="447" y="260"/>
                    <a:pt x="449" y="255"/>
                    <a:pt x="455" y="255"/>
                  </a:cubicBezTo>
                  <a:cubicBezTo>
                    <a:pt x="466" y="255"/>
                    <a:pt x="466" y="271"/>
                    <a:pt x="471" y="277"/>
                  </a:cubicBezTo>
                  <a:cubicBezTo>
                    <a:pt x="471" y="277"/>
                    <a:pt x="487" y="281"/>
                    <a:pt x="489" y="281"/>
                  </a:cubicBezTo>
                  <a:cubicBezTo>
                    <a:pt x="504" y="281"/>
                    <a:pt x="527" y="288"/>
                    <a:pt x="537" y="288"/>
                  </a:cubicBezTo>
                  <a:cubicBezTo>
                    <a:pt x="537" y="288"/>
                    <a:pt x="538" y="288"/>
                    <a:pt x="539" y="288"/>
                  </a:cubicBezTo>
                  <a:cubicBezTo>
                    <a:pt x="539" y="288"/>
                    <a:pt x="540" y="288"/>
                    <a:pt x="540" y="288"/>
                  </a:cubicBezTo>
                  <a:cubicBezTo>
                    <a:pt x="540" y="285"/>
                    <a:pt x="537" y="282"/>
                    <a:pt x="537" y="279"/>
                  </a:cubicBezTo>
                  <a:cubicBezTo>
                    <a:pt x="537" y="279"/>
                    <a:pt x="537" y="279"/>
                    <a:pt x="537" y="279"/>
                  </a:cubicBezTo>
                  <a:cubicBezTo>
                    <a:pt x="537" y="279"/>
                    <a:pt x="537" y="279"/>
                    <a:pt x="537" y="279"/>
                  </a:cubicBezTo>
                  <a:cubicBezTo>
                    <a:pt x="537" y="264"/>
                    <a:pt x="546" y="261"/>
                    <a:pt x="560" y="258"/>
                  </a:cubicBezTo>
                  <a:cubicBezTo>
                    <a:pt x="560" y="235"/>
                    <a:pt x="542" y="233"/>
                    <a:pt x="533" y="215"/>
                  </a:cubicBezTo>
                  <a:cubicBezTo>
                    <a:pt x="532" y="212"/>
                    <a:pt x="527" y="212"/>
                    <a:pt x="527" y="206"/>
                  </a:cubicBezTo>
                  <a:cubicBezTo>
                    <a:pt x="527" y="206"/>
                    <a:pt x="527" y="206"/>
                    <a:pt x="527" y="206"/>
                  </a:cubicBezTo>
                  <a:cubicBezTo>
                    <a:pt x="527" y="206"/>
                    <a:pt x="527" y="206"/>
                    <a:pt x="527" y="206"/>
                  </a:cubicBezTo>
                  <a:cubicBezTo>
                    <a:pt x="527" y="196"/>
                    <a:pt x="538" y="198"/>
                    <a:pt x="538" y="187"/>
                  </a:cubicBezTo>
                  <a:cubicBezTo>
                    <a:pt x="538" y="178"/>
                    <a:pt x="528" y="183"/>
                    <a:pt x="526" y="178"/>
                  </a:cubicBezTo>
                  <a:cubicBezTo>
                    <a:pt x="524" y="174"/>
                    <a:pt x="525" y="170"/>
                    <a:pt x="523" y="166"/>
                  </a:cubicBezTo>
                  <a:cubicBezTo>
                    <a:pt x="523" y="149"/>
                    <a:pt x="523" y="149"/>
                    <a:pt x="523" y="149"/>
                  </a:cubicBezTo>
                  <a:cubicBezTo>
                    <a:pt x="522" y="147"/>
                    <a:pt x="523" y="146"/>
                    <a:pt x="521" y="143"/>
                  </a:cubicBezTo>
                  <a:cubicBezTo>
                    <a:pt x="521" y="143"/>
                    <a:pt x="521" y="143"/>
                    <a:pt x="521" y="143"/>
                  </a:cubicBezTo>
                  <a:cubicBezTo>
                    <a:pt x="521" y="143"/>
                    <a:pt x="521" y="143"/>
                    <a:pt x="521" y="143"/>
                  </a:cubicBezTo>
                  <a:cubicBezTo>
                    <a:pt x="522" y="143"/>
                    <a:pt x="522" y="142"/>
                    <a:pt x="522" y="142"/>
                  </a:cubicBezTo>
                  <a:cubicBezTo>
                    <a:pt x="522" y="140"/>
                    <a:pt x="521" y="139"/>
                    <a:pt x="521" y="138"/>
                  </a:cubicBezTo>
                  <a:cubicBezTo>
                    <a:pt x="521" y="138"/>
                    <a:pt x="521" y="138"/>
                    <a:pt x="521" y="138"/>
                  </a:cubicBezTo>
                  <a:cubicBezTo>
                    <a:pt x="521" y="138"/>
                    <a:pt x="521" y="138"/>
                    <a:pt x="521" y="138"/>
                  </a:cubicBezTo>
                  <a:cubicBezTo>
                    <a:pt x="521" y="137"/>
                    <a:pt x="529" y="118"/>
                    <a:pt x="533" y="116"/>
                  </a:cubicBezTo>
                  <a:cubicBezTo>
                    <a:pt x="531" y="113"/>
                    <a:pt x="532" y="110"/>
                    <a:pt x="532" y="106"/>
                  </a:cubicBezTo>
                  <a:cubicBezTo>
                    <a:pt x="531" y="102"/>
                    <a:pt x="532" y="98"/>
                    <a:pt x="531" y="95"/>
                  </a:cubicBezTo>
                  <a:cubicBezTo>
                    <a:pt x="531" y="95"/>
                    <a:pt x="531" y="95"/>
                    <a:pt x="531" y="95"/>
                  </a:cubicBezTo>
                  <a:cubicBezTo>
                    <a:pt x="530" y="93"/>
                    <a:pt x="527" y="92"/>
                    <a:pt x="526" y="89"/>
                  </a:cubicBezTo>
                  <a:cubicBezTo>
                    <a:pt x="511" y="89"/>
                    <a:pt x="507" y="77"/>
                    <a:pt x="494" y="73"/>
                  </a:cubicBezTo>
                  <a:cubicBezTo>
                    <a:pt x="483" y="69"/>
                    <a:pt x="476" y="69"/>
                    <a:pt x="465" y="62"/>
                  </a:cubicBezTo>
                  <a:cubicBezTo>
                    <a:pt x="457" y="68"/>
                    <a:pt x="451" y="65"/>
                    <a:pt x="441" y="69"/>
                  </a:cubicBezTo>
                  <a:cubicBezTo>
                    <a:pt x="435" y="71"/>
                    <a:pt x="437" y="73"/>
                    <a:pt x="431" y="75"/>
                  </a:cubicBezTo>
                  <a:cubicBezTo>
                    <a:pt x="426" y="77"/>
                    <a:pt x="420" y="77"/>
                    <a:pt x="420" y="82"/>
                  </a:cubicBezTo>
                  <a:cubicBezTo>
                    <a:pt x="420" y="86"/>
                    <a:pt x="420" y="87"/>
                    <a:pt x="420" y="91"/>
                  </a:cubicBezTo>
                  <a:cubicBezTo>
                    <a:pt x="413" y="93"/>
                    <a:pt x="404" y="94"/>
                    <a:pt x="395" y="94"/>
                  </a:cubicBezTo>
                  <a:cubicBezTo>
                    <a:pt x="393" y="94"/>
                    <a:pt x="390" y="95"/>
                    <a:pt x="387" y="95"/>
                  </a:cubicBezTo>
                  <a:cubicBezTo>
                    <a:pt x="380" y="95"/>
                    <a:pt x="373" y="94"/>
                    <a:pt x="371" y="91"/>
                  </a:cubicBezTo>
                  <a:cubicBezTo>
                    <a:pt x="367" y="88"/>
                    <a:pt x="366" y="83"/>
                    <a:pt x="362" y="82"/>
                  </a:cubicBezTo>
                  <a:cubicBezTo>
                    <a:pt x="361" y="82"/>
                    <a:pt x="360" y="82"/>
                    <a:pt x="359" y="82"/>
                  </a:cubicBezTo>
                  <a:cubicBezTo>
                    <a:pt x="358" y="82"/>
                    <a:pt x="357" y="82"/>
                    <a:pt x="356" y="82"/>
                  </a:cubicBezTo>
                  <a:cubicBezTo>
                    <a:pt x="355" y="82"/>
                    <a:pt x="354" y="82"/>
                    <a:pt x="353" y="82"/>
                  </a:cubicBezTo>
                  <a:cubicBezTo>
                    <a:pt x="350" y="82"/>
                    <a:pt x="348" y="81"/>
                    <a:pt x="346" y="78"/>
                  </a:cubicBezTo>
                  <a:cubicBezTo>
                    <a:pt x="343" y="72"/>
                    <a:pt x="348" y="67"/>
                    <a:pt x="344" y="61"/>
                  </a:cubicBezTo>
                  <a:cubicBezTo>
                    <a:pt x="341" y="57"/>
                    <a:pt x="337" y="57"/>
                    <a:pt x="337" y="52"/>
                  </a:cubicBezTo>
                  <a:cubicBezTo>
                    <a:pt x="337" y="52"/>
                    <a:pt x="337" y="51"/>
                    <a:pt x="337" y="50"/>
                  </a:cubicBezTo>
                  <a:cubicBezTo>
                    <a:pt x="337" y="50"/>
                    <a:pt x="337" y="49"/>
                    <a:pt x="337" y="49"/>
                  </a:cubicBezTo>
                  <a:cubicBezTo>
                    <a:pt x="335" y="47"/>
                    <a:pt x="335" y="43"/>
                    <a:pt x="333" y="40"/>
                  </a:cubicBezTo>
                  <a:cubicBezTo>
                    <a:pt x="329" y="40"/>
                    <a:pt x="330" y="40"/>
                    <a:pt x="326" y="41"/>
                  </a:cubicBezTo>
                  <a:cubicBezTo>
                    <a:pt x="318" y="44"/>
                    <a:pt x="318" y="53"/>
                    <a:pt x="307" y="53"/>
                  </a:cubicBezTo>
                  <a:cubicBezTo>
                    <a:pt x="292" y="53"/>
                    <a:pt x="290" y="37"/>
                    <a:pt x="280" y="34"/>
                  </a:cubicBezTo>
                  <a:cubicBezTo>
                    <a:pt x="279" y="34"/>
                    <a:pt x="269" y="28"/>
                    <a:pt x="268" y="26"/>
                  </a:cubicBezTo>
                  <a:cubicBezTo>
                    <a:pt x="262" y="15"/>
                    <a:pt x="263"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46" y="5"/>
                    <a:pt x="246" y="5"/>
                    <a:pt x="246" y="5"/>
                  </a:cubicBezTo>
                  <a:cubicBezTo>
                    <a:pt x="230" y="5"/>
                    <a:pt x="224" y="19"/>
                    <a:pt x="210" y="19"/>
                  </a:cubicBezTo>
                  <a:cubicBezTo>
                    <a:pt x="204" y="19"/>
                    <a:pt x="195" y="19"/>
                    <a:pt x="179" y="19"/>
                  </a:cubicBezTo>
                  <a:cubicBezTo>
                    <a:pt x="174" y="18"/>
                    <a:pt x="153" y="15"/>
                    <a:pt x="153" y="8"/>
                  </a:cubicBezTo>
                  <a:cubicBezTo>
                    <a:pt x="141" y="8"/>
                    <a:pt x="141" y="0"/>
                    <a:pt x="1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69" name="Freeform 32"/>
            <p:cNvSpPr>
              <a:spLocks/>
            </p:cNvSpPr>
            <p:nvPr/>
          </p:nvSpPr>
          <p:spPr bwMode="auto">
            <a:xfrm>
              <a:off x="6264" y="2726"/>
              <a:ext cx="71" cy="135"/>
            </a:xfrm>
            <a:custGeom>
              <a:avLst/>
              <a:gdLst>
                <a:gd name="T0" fmla="*/ 7 w 30"/>
                <a:gd name="T1" fmla="*/ 0 h 57"/>
                <a:gd name="T2" fmla="*/ 0 w 30"/>
                <a:gd name="T3" fmla="*/ 43 h 57"/>
                <a:gd name="T4" fmla="*/ 13 w 30"/>
                <a:gd name="T5" fmla="*/ 57 h 57"/>
                <a:gd name="T6" fmla="*/ 30 w 30"/>
                <a:gd name="T7" fmla="*/ 36 h 57"/>
                <a:gd name="T8" fmla="*/ 7 w 30"/>
                <a:gd name="T9" fmla="*/ 0 h 57"/>
              </a:gdLst>
              <a:ahLst/>
              <a:cxnLst>
                <a:cxn ang="0">
                  <a:pos x="T0" y="T1"/>
                </a:cxn>
                <a:cxn ang="0">
                  <a:pos x="T2" y="T3"/>
                </a:cxn>
                <a:cxn ang="0">
                  <a:pos x="T4" y="T5"/>
                </a:cxn>
                <a:cxn ang="0">
                  <a:pos x="T6" y="T7"/>
                </a:cxn>
                <a:cxn ang="0">
                  <a:pos x="T8" y="T9"/>
                </a:cxn>
              </a:cxnLst>
              <a:rect l="0" t="0" r="r" b="b"/>
              <a:pathLst>
                <a:path w="30" h="57">
                  <a:moveTo>
                    <a:pt x="7" y="0"/>
                  </a:moveTo>
                  <a:cubicBezTo>
                    <a:pt x="7" y="16"/>
                    <a:pt x="0" y="27"/>
                    <a:pt x="0" y="43"/>
                  </a:cubicBezTo>
                  <a:cubicBezTo>
                    <a:pt x="0" y="50"/>
                    <a:pt x="5" y="57"/>
                    <a:pt x="13" y="57"/>
                  </a:cubicBezTo>
                  <a:cubicBezTo>
                    <a:pt x="23" y="57"/>
                    <a:pt x="30" y="45"/>
                    <a:pt x="30" y="36"/>
                  </a:cubicBezTo>
                  <a:cubicBezTo>
                    <a:pt x="30" y="19"/>
                    <a:pt x="14" y="13"/>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70" name="Freeform 33"/>
            <p:cNvSpPr>
              <a:spLocks/>
            </p:cNvSpPr>
            <p:nvPr/>
          </p:nvSpPr>
          <p:spPr bwMode="auto">
            <a:xfrm>
              <a:off x="5590" y="1622"/>
              <a:ext cx="1440" cy="1161"/>
            </a:xfrm>
            <a:custGeom>
              <a:avLst/>
              <a:gdLst>
                <a:gd name="T0" fmla="*/ 137 w 609"/>
                <a:gd name="T1" fmla="*/ 13 h 491"/>
                <a:gd name="T2" fmla="*/ 137 w 609"/>
                <a:gd name="T3" fmla="*/ 13 h 491"/>
                <a:gd name="T4" fmla="*/ 114 w 609"/>
                <a:gd name="T5" fmla="*/ 26 h 491"/>
                <a:gd name="T6" fmla="*/ 93 w 609"/>
                <a:gd name="T7" fmla="*/ 22 h 491"/>
                <a:gd name="T8" fmla="*/ 87 w 609"/>
                <a:gd name="T9" fmla="*/ 18 h 491"/>
                <a:gd name="T10" fmla="*/ 55 w 609"/>
                <a:gd name="T11" fmla="*/ 39 h 491"/>
                <a:gd name="T12" fmla="*/ 12 w 609"/>
                <a:gd name="T13" fmla="*/ 55 h 491"/>
                <a:gd name="T14" fmla="*/ 1 w 609"/>
                <a:gd name="T15" fmla="*/ 81 h 491"/>
                <a:gd name="T16" fmla="*/ 2 w 609"/>
                <a:gd name="T17" fmla="*/ 105 h 491"/>
                <a:gd name="T18" fmla="*/ 6 w 609"/>
                <a:gd name="T19" fmla="*/ 145 h 491"/>
                <a:gd name="T20" fmla="*/ 39 w 609"/>
                <a:gd name="T21" fmla="*/ 197 h 491"/>
                <a:gd name="T22" fmla="*/ 37 w 609"/>
                <a:gd name="T23" fmla="*/ 226 h 491"/>
                <a:gd name="T24" fmla="*/ 78 w 609"/>
                <a:gd name="T25" fmla="*/ 221 h 491"/>
                <a:gd name="T26" fmla="*/ 142 w 609"/>
                <a:gd name="T27" fmla="*/ 263 h 491"/>
                <a:gd name="T28" fmla="*/ 127 w 609"/>
                <a:gd name="T29" fmla="*/ 271 h 491"/>
                <a:gd name="T30" fmla="*/ 177 w 609"/>
                <a:gd name="T31" fmla="*/ 272 h 491"/>
                <a:gd name="T32" fmla="*/ 177 w 609"/>
                <a:gd name="T33" fmla="*/ 316 h 491"/>
                <a:gd name="T34" fmla="*/ 209 w 609"/>
                <a:gd name="T35" fmla="*/ 408 h 491"/>
                <a:gd name="T36" fmla="*/ 244 w 609"/>
                <a:gd name="T37" fmla="*/ 486 h 491"/>
                <a:gd name="T38" fmla="*/ 269 w 609"/>
                <a:gd name="T39" fmla="*/ 474 h 491"/>
                <a:gd name="T40" fmla="*/ 285 w 609"/>
                <a:gd name="T41" fmla="*/ 440 h 491"/>
                <a:gd name="T42" fmla="*/ 322 w 609"/>
                <a:gd name="T43" fmla="*/ 358 h 491"/>
                <a:gd name="T44" fmla="*/ 408 w 609"/>
                <a:gd name="T45" fmla="*/ 275 h 491"/>
                <a:gd name="T46" fmla="*/ 473 w 609"/>
                <a:gd name="T47" fmla="*/ 294 h 491"/>
                <a:gd name="T48" fmla="*/ 506 w 609"/>
                <a:gd name="T49" fmla="*/ 362 h 491"/>
                <a:gd name="T50" fmla="*/ 554 w 609"/>
                <a:gd name="T51" fmla="*/ 362 h 491"/>
                <a:gd name="T52" fmla="*/ 571 w 609"/>
                <a:gd name="T53" fmla="*/ 460 h 491"/>
                <a:gd name="T54" fmla="*/ 565 w 609"/>
                <a:gd name="T55" fmla="*/ 384 h 491"/>
                <a:gd name="T56" fmla="*/ 565 w 609"/>
                <a:gd name="T57" fmla="*/ 380 h 491"/>
                <a:gd name="T58" fmla="*/ 557 w 609"/>
                <a:gd name="T59" fmla="*/ 331 h 491"/>
                <a:gd name="T60" fmla="*/ 609 w 609"/>
                <a:gd name="T61" fmla="*/ 276 h 491"/>
                <a:gd name="T62" fmla="*/ 562 w 609"/>
                <a:gd name="T63" fmla="*/ 242 h 491"/>
                <a:gd name="T64" fmla="*/ 573 w 609"/>
                <a:gd name="T65" fmla="*/ 195 h 491"/>
                <a:gd name="T66" fmla="*/ 525 w 609"/>
                <a:gd name="T67" fmla="*/ 155 h 491"/>
                <a:gd name="T68" fmla="*/ 522 w 609"/>
                <a:gd name="T69" fmla="*/ 156 h 491"/>
                <a:gd name="T70" fmla="*/ 516 w 609"/>
                <a:gd name="T71" fmla="*/ 155 h 491"/>
                <a:gd name="T72" fmla="*/ 510 w 609"/>
                <a:gd name="T73" fmla="*/ 155 h 491"/>
                <a:gd name="T74" fmla="*/ 507 w 609"/>
                <a:gd name="T75" fmla="*/ 156 h 491"/>
                <a:gd name="T76" fmla="*/ 473 w 609"/>
                <a:gd name="T77" fmla="*/ 179 h 491"/>
                <a:gd name="T78" fmla="*/ 409 w 609"/>
                <a:gd name="T79" fmla="*/ 177 h 491"/>
                <a:gd name="T80" fmla="*/ 362 w 609"/>
                <a:gd name="T81" fmla="*/ 164 h 491"/>
                <a:gd name="T82" fmla="*/ 361 w 609"/>
                <a:gd name="T83" fmla="*/ 163 h 491"/>
                <a:gd name="T84" fmla="*/ 359 w 609"/>
                <a:gd name="T85" fmla="*/ 164 h 491"/>
                <a:gd name="T86" fmla="*/ 358 w 609"/>
                <a:gd name="T87" fmla="*/ 164 h 491"/>
                <a:gd name="T88" fmla="*/ 356 w 609"/>
                <a:gd name="T89" fmla="*/ 164 h 491"/>
                <a:gd name="T90" fmla="*/ 354 w 609"/>
                <a:gd name="T91" fmla="*/ 163 h 491"/>
                <a:gd name="T92" fmla="*/ 328 w 609"/>
                <a:gd name="T93" fmla="*/ 145 h 491"/>
                <a:gd name="T94" fmla="*/ 271 w 609"/>
                <a:gd name="T95" fmla="*/ 107 h 491"/>
                <a:gd name="T96" fmla="*/ 275 w 609"/>
                <a:gd name="T97" fmla="*/ 102 h 491"/>
                <a:gd name="T98" fmla="*/ 275 w 609"/>
                <a:gd name="T99" fmla="*/ 83 h 491"/>
                <a:gd name="T100" fmla="*/ 278 w 609"/>
                <a:gd name="T101" fmla="*/ 42 h 491"/>
                <a:gd name="T102" fmla="*/ 213 w 609"/>
                <a:gd name="T103" fmla="*/ 20 h 491"/>
                <a:gd name="T104" fmla="*/ 162 w 609"/>
                <a:gd name="T105" fmla="*/ 1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9" h="491">
                  <a:moveTo>
                    <a:pt x="157" y="0"/>
                  </a:moveTo>
                  <a:cubicBezTo>
                    <a:pt x="146" y="0"/>
                    <a:pt x="144" y="13"/>
                    <a:pt x="139" y="13"/>
                  </a:cubicBezTo>
                  <a:cubicBezTo>
                    <a:pt x="139" y="13"/>
                    <a:pt x="139" y="13"/>
                    <a:pt x="138" y="13"/>
                  </a:cubicBezTo>
                  <a:cubicBezTo>
                    <a:pt x="138" y="13"/>
                    <a:pt x="138" y="13"/>
                    <a:pt x="137" y="13"/>
                  </a:cubicBezTo>
                  <a:cubicBezTo>
                    <a:pt x="137" y="13"/>
                    <a:pt x="137" y="13"/>
                    <a:pt x="137" y="13"/>
                  </a:cubicBezTo>
                  <a:cubicBezTo>
                    <a:pt x="137" y="13"/>
                    <a:pt x="137" y="13"/>
                    <a:pt x="137" y="13"/>
                  </a:cubicBezTo>
                  <a:cubicBezTo>
                    <a:pt x="137" y="13"/>
                    <a:pt x="137" y="13"/>
                    <a:pt x="137" y="13"/>
                  </a:cubicBezTo>
                  <a:cubicBezTo>
                    <a:pt x="137" y="13"/>
                    <a:pt x="137" y="13"/>
                    <a:pt x="137" y="13"/>
                  </a:cubicBezTo>
                  <a:cubicBezTo>
                    <a:pt x="137" y="13"/>
                    <a:pt x="137" y="13"/>
                    <a:pt x="136" y="13"/>
                  </a:cubicBezTo>
                  <a:cubicBezTo>
                    <a:pt x="136" y="13"/>
                    <a:pt x="136" y="13"/>
                    <a:pt x="136" y="13"/>
                  </a:cubicBezTo>
                  <a:cubicBezTo>
                    <a:pt x="136" y="13"/>
                    <a:pt x="136" y="13"/>
                    <a:pt x="136" y="13"/>
                  </a:cubicBezTo>
                  <a:cubicBezTo>
                    <a:pt x="132" y="20"/>
                    <a:pt x="124" y="26"/>
                    <a:pt x="114" y="26"/>
                  </a:cubicBezTo>
                  <a:cubicBezTo>
                    <a:pt x="109" y="26"/>
                    <a:pt x="108" y="20"/>
                    <a:pt x="104" y="20"/>
                  </a:cubicBezTo>
                  <a:cubicBezTo>
                    <a:pt x="103" y="20"/>
                    <a:pt x="101" y="21"/>
                    <a:pt x="100" y="21"/>
                  </a:cubicBezTo>
                  <a:cubicBezTo>
                    <a:pt x="98" y="21"/>
                    <a:pt x="95" y="22"/>
                    <a:pt x="93" y="22"/>
                  </a:cubicBezTo>
                  <a:cubicBezTo>
                    <a:pt x="93" y="22"/>
                    <a:pt x="93" y="22"/>
                    <a:pt x="93" y="22"/>
                  </a:cubicBezTo>
                  <a:cubicBezTo>
                    <a:pt x="93" y="22"/>
                    <a:pt x="93" y="22"/>
                    <a:pt x="93" y="22"/>
                  </a:cubicBezTo>
                  <a:cubicBezTo>
                    <a:pt x="93" y="22"/>
                    <a:pt x="93" y="22"/>
                    <a:pt x="93" y="22"/>
                  </a:cubicBezTo>
                  <a:cubicBezTo>
                    <a:pt x="93" y="22"/>
                    <a:pt x="93" y="22"/>
                    <a:pt x="93" y="22"/>
                  </a:cubicBezTo>
                  <a:cubicBezTo>
                    <a:pt x="90" y="22"/>
                    <a:pt x="87" y="21"/>
                    <a:pt x="87" y="18"/>
                  </a:cubicBezTo>
                  <a:cubicBezTo>
                    <a:pt x="87" y="18"/>
                    <a:pt x="87" y="18"/>
                    <a:pt x="87" y="18"/>
                  </a:cubicBezTo>
                  <a:cubicBezTo>
                    <a:pt x="87" y="18"/>
                    <a:pt x="87" y="18"/>
                    <a:pt x="87" y="18"/>
                  </a:cubicBezTo>
                  <a:cubicBezTo>
                    <a:pt x="82" y="18"/>
                    <a:pt x="83" y="16"/>
                    <a:pt x="78" y="16"/>
                  </a:cubicBezTo>
                  <a:cubicBezTo>
                    <a:pt x="65" y="16"/>
                    <a:pt x="64" y="30"/>
                    <a:pt x="55" y="39"/>
                  </a:cubicBezTo>
                  <a:cubicBezTo>
                    <a:pt x="51" y="43"/>
                    <a:pt x="44" y="43"/>
                    <a:pt x="40" y="47"/>
                  </a:cubicBezTo>
                  <a:cubicBezTo>
                    <a:pt x="37" y="50"/>
                    <a:pt x="34" y="56"/>
                    <a:pt x="28" y="56"/>
                  </a:cubicBezTo>
                  <a:cubicBezTo>
                    <a:pt x="23" y="56"/>
                    <a:pt x="20" y="51"/>
                    <a:pt x="15" y="51"/>
                  </a:cubicBezTo>
                  <a:cubicBezTo>
                    <a:pt x="13" y="51"/>
                    <a:pt x="13" y="54"/>
                    <a:pt x="12" y="55"/>
                  </a:cubicBezTo>
                  <a:cubicBezTo>
                    <a:pt x="12" y="55"/>
                    <a:pt x="12" y="55"/>
                    <a:pt x="12" y="55"/>
                  </a:cubicBezTo>
                  <a:cubicBezTo>
                    <a:pt x="8" y="57"/>
                    <a:pt x="0" y="76"/>
                    <a:pt x="0" y="77"/>
                  </a:cubicBezTo>
                  <a:cubicBezTo>
                    <a:pt x="0" y="77"/>
                    <a:pt x="0" y="77"/>
                    <a:pt x="0" y="77"/>
                  </a:cubicBezTo>
                  <a:cubicBezTo>
                    <a:pt x="0" y="78"/>
                    <a:pt x="1" y="79"/>
                    <a:pt x="1" y="81"/>
                  </a:cubicBezTo>
                  <a:cubicBezTo>
                    <a:pt x="1" y="81"/>
                    <a:pt x="1" y="82"/>
                    <a:pt x="0" y="82"/>
                  </a:cubicBezTo>
                  <a:cubicBezTo>
                    <a:pt x="0" y="82"/>
                    <a:pt x="0" y="82"/>
                    <a:pt x="0" y="82"/>
                  </a:cubicBezTo>
                  <a:cubicBezTo>
                    <a:pt x="2" y="85"/>
                    <a:pt x="1" y="86"/>
                    <a:pt x="2" y="88"/>
                  </a:cubicBezTo>
                  <a:cubicBezTo>
                    <a:pt x="2" y="105"/>
                    <a:pt x="2" y="105"/>
                    <a:pt x="2" y="105"/>
                  </a:cubicBezTo>
                  <a:cubicBezTo>
                    <a:pt x="4" y="109"/>
                    <a:pt x="3" y="113"/>
                    <a:pt x="5" y="117"/>
                  </a:cubicBezTo>
                  <a:cubicBezTo>
                    <a:pt x="7" y="122"/>
                    <a:pt x="17" y="117"/>
                    <a:pt x="17" y="126"/>
                  </a:cubicBezTo>
                  <a:cubicBezTo>
                    <a:pt x="17" y="126"/>
                    <a:pt x="17" y="126"/>
                    <a:pt x="17" y="126"/>
                  </a:cubicBezTo>
                  <a:cubicBezTo>
                    <a:pt x="17" y="137"/>
                    <a:pt x="6" y="135"/>
                    <a:pt x="6" y="145"/>
                  </a:cubicBezTo>
                  <a:cubicBezTo>
                    <a:pt x="6" y="145"/>
                    <a:pt x="6" y="145"/>
                    <a:pt x="6" y="145"/>
                  </a:cubicBezTo>
                  <a:cubicBezTo>
                    <a:pt x="6" y="151"/>
                    <a:pt x="11" y="151"/>
                    <a:pt x="12" y="154"/>
                  </a:cubicBezTo>
                  <a:cubicBezTo>
                    <a:pt x="21" y="172"/>
                    <a:pt x="39" y="174"/>
                    <a:pt x="39" y="197"/>
                  </a:cubicBezTo>
                  <a:cubicBezTo>
                    <a:pt x="39" y="197"/>
                    <a:pt x="39" y="197"/>
                    <a:pt x="39" y="197"/>
                  </a:cubicBezTo>
                  <a:cubicBezTo>
                    <a:pt x="25" y="200"/>
                    <a:pt x="16" y="203"/>
                    <a:pt x="16" y="218"/>
                  </a:cubicBezTo>
                  <a:cubicBezTo>
                    <a:pt x="16" y="218"/>
                    <a:pt x="16" y="218"/>
                    <a:pt x="16" y="218"/>
                  </a:cubicBezTo>
                  <a:cubicBezTo>
                    <a:pt x="16" y="221"/>
                    <a:pt x="19" y="224"/>
                    <a:pt x="19" y="227"/>
                  </a:cubicBezTo>
                  <a:cubicBezTo>
                    <a:pt x="37" y="226"/>
                    <a:pt x="37" y="226"/>
                    <a:pt x="37" y="226"/>
                  </a:cubicBezTo>
                  <a:cubicBezTo>
                    <a:pt x="38" y="225"/>
                    <a:pt x="40" y="223"/>
                    <a:pt x="42" y="222"/>
                  </a:cubicBezTo>
                  <a:cubicBezTo>
                    <a:pt x="55" y="226"/>
                    <a:pt x="55" y="226"/>
                    <a:pt x="55" y="226"/>
                  </a:cubicBezTo>
                  <a:cubicBezTo>
                    <a:pt x="61" y="226"/>
                    <a:pt x="62" y="221"/>
                    <a:pt x="69" y="221"/>
                  </a:cubicBezTo>
                  <a:cubicBezTo>
                    <a:pt x="72" y="221"/>
                    <a:pt x="75" y="221"/>
                    <a:pt x="78" y="221"/>
                  </a:cubicBezTo>
                  <a:cubicBezTo>
                    <a:pt x="80" y="221"/>
                    <a:pt x="82" y="221"/>
                    <a:pt x="85" y="222"/>
                  </a:cubicBezTo>
                  <a:cubicBezTo>
                    <a:pt x="91" y="224"/>
                    <a:pt x="94" y="236"/>
                    <a:pt x="98" y="243"/>
                  </a:cubicBezTo>
                  <a:cubicBezTo>
                    <a:pt x="104" y="251"/>
                    <a:pt x="119" y="262"/>
                    <a:pt x="129" y="262"/>
                  </a:cubicBezTo>
                  <a:cubicBezTo>
                    <a:pt x="134" y="262"/>
                    <a:pt x="137" y="262"/>
                    <a:pt x="142" y="263"/>
                  </a:cubicBezTo>
                  <a:cubicBezTo>
                    <a:pt x="139" y="265"/>
                    <a:pt x="139" y="269"/>
                    <a:pt x="135" y="270"/>
                  </a:cubicBezTo>
                  <a:cubicBezTo>
                    <a:pt x="133" y="271"/>
                    <a:pt x="132" y="271"/>
                    <a:pt x="131" y="271"/>
                  </a:cubicBezTo>
                  <a:cubicBezTo>
                    <a:pt x="130" y="271"/>
                    <a:pt x="130" y="271"/>
                    <a:pt x="129" y="271"/>
                  </a:cubicBezTo>
                  <a:cubicBezTo>
                    <a:pt x="128" y="271"/>
                    <a:pt x="128" y="271"/>
                    <a:pt x="127" y="271"/>
                  </a:cubicBezTo>
                  <a:cubicBezTo>
                    <a:pt x="125" y="271"/>
                    <a:pt x="124" y="271"/>
                    <a:pt x="121" y="273"/>
                  </a:cubicBezTo>
                  <a:cubicBezTo>
                    <a:pt x="129" y="281"/>
                    <a:pt x="136" y="297"/>
                    <a:pt x="152" y="297"/>
                  </a:cubicBezTo>
                  <a:cubicBezTo>
                    <a:pt x="166" y="297"/>
                    <a:pt x="166" y="279"/>
                    <a:pt x="173" y="272"/>
                  </a:cubicBezTo>
                  <a:cubicBezTo>
                    <a:pt x="177" y="272"/>
                    <a:pt x="177" y="272"/>
                    <a:pt x="177" y="272"/>
                  </a:cubicBezTo>
                  <a:cubicBezTo>
                    <a:pt x="177" y="274"/>
                    <a:pt x="174" y="278"/>
                    <a:pt x="174" y="279"/>
                  </a:cubicBezTo>
                  <a:cubicBezTo>
                    <a:pt x="174" y="286"/>
                    <a:pt x="180" y="293"/>
                    <a:pt x="180" y="301"/>
                  </a:cubicBezTo>
                  <a:cubicBezTo>
                    <a:pt x="180" y="308"/>
                    <a:pt x="177" y="309"/>
                    <a:pt x="177" y="316"/>
                  </a:cubicBezTo>
                  <a:cubicBezTo>
                    <a:pt x="177" y="316"/>
                    <a:pt x="177" y="316"/>
                    <a:pt x="177" y="316"/>
                  </a:cubicBezTo>
                  <a:cubicBezTo>
                    <a:pt x="177" y="317"/>
                    <a:pt x="177" y="322"/>
                    <a:pt x="177" y="323"/>
                  </a:cubicBezTo>
                  <a:cubicBezTo>
                    <a:pt x="177" y="333"/>
                    <a:pt x="183" y="343"/>
                    <a:pt x="186" y="354"/>
                  </a:cubicBezTo>
                  <a:cubicBezTo>
                    <a:pt x="190" y="366"/>
                    <a:pt x="200" y="383"/>
                    <a:pt x="202" y="391"/>
                  </a:cubicBezTo>
                  <a:cubicBezTo>
                    <a:pt x="204" y="398"/>
                    <a:pt x="204" y="401"/>
                    <a:pt x="209" y="408"/>
                  </a:cubicBezTo>
                  <a:cubicBezTo>
                    <a:pt x="213" y="414"/>
                    <a:pt x="210" y="421"/>
                    <a:pt x="214" y="429"/>
                  </a:cubicBezTo>
                  <a:cubicBezTo>
                    <a:pt x="216" y="434"/>
                    <a:pt x="224" y="439"/>
                    <a:pt x="226" y="446"/>
                  </a:cubicBezTo>
                  <a:cubicBezTo>
                    <a:pt x="230" y="457"/>
                    <a:pt x="236" y="468"/>
                    <a:pt x="240" y="481"/>
                  </a:cubicBezTo>
                  <a:cubicBezTo>
                    <a:pt x="240" y="482"/>
                    <a:pt x="242" y="486"/>
                    <a:pt x="244" y="486"/>
                  </a:cubicBezTo>
                  <a:cubicBezTo>
                    <a:pt x="245" y="489"/>
                    <a:pt x="248" y="491"/>
                    <a:pt x="251" y="491"/>
                  </a:cubicBezTo>
                  <a:cubicBezTo>
                    <a:pt x="252" y="491"/>
                    <a:pt x="252" y="491"/>
                    <a:pt x="252" y="491"/>
                  </a:cubicBezTo>
                  <a:cubicBezTo>
                    <a:pt x="257" y="491"/>
                    <a:pt x="257" y="485"/>
                    <a:pt x="259" y="481"/>
                  </a:cubicBezTo>
                  <a:cubicBezTo>
                    <a:pt x="262" y="475"/>
                    <a:pt x="263" y="477"/>
                    <a:pt x="269" y="474"/>
                  </a:cubicBezTo>
                  <a:cubicBezTo>
                    <a:pt x="274" y="472"/>
                    <a:pt x="272" y="458"/>
                    <a:pt x="279" y="456"/>
                  </a:cubicBezTo>
                  <a:cubicBezTo>
                    <a:pt x="281" y="456"/>
                    <a:pt x="285" y="456"/>
                    <a:pt x="285" y="454"/>
                  </a:cubicBezTo>
                  <a:cubicBezTo>
                    <a:pt x="287" y="454"/>
                    <a:pt x="287" y="454"/>
                    <a:pt x="287" y="454"/>
                  </a:cubicBezTo>
                  <a:cubicBezTo>
                    <a:pt x="285" y="440"/>
                    <a:pt x="285" y="440"/>
                    <a:pt x="285" y="440"/>
                  </a:cubicBezTo>
                  <a:cubicBezTo>
                    <a:pt x="285" y="430"/>
                    <a:pt x="291" y="421"/>
                    <a:pt x="291" y="408"/>
                  </a:cubicBezTo>
                  <a:cubicBezTo>
                    <a:pt x="291" y="400"/>
                    <a:pt x="287" y="395"/>
                    <a:pt x="287" y="385"/>
                  </a:cubicBezTo>
                  <a:cubicBezTo>
                    <a:pt x="287" y="374"/>
                    <a:pt x="298" y="372"/>
                    <a:pt x="308" y="369"/>
                  </a:cubicBezTo>
                  <a:cubicBezTo>
                    <a:pt x="312" y="368"/>
                    <a:pt x="317" y="362"/>
                    <a:pt x="322" y="358"/>
                  </a:cubicBezTo>
                  <a:cubicBezTo>
                    <a:pt x="332" y="348"/>
                    <a:pt x="341" y="337"/>
                    <a:pt x="352" y="326"/>
                  </a:cubicBezTo>
                  <a:cubicBezTo>
                    <a:pt x="360" y="318"/>
                    <a:pt x="375" y="315"/>
                    <a:pt x="385" y="306"/>
                  </a:cubicBezTo>
                  <a:cubicBezTo>
                    <a:pt x="390" y="301"/>
                    <a:pt x="389" y="295"/>
                    <a:pt x="391" y="288"/>
                  </a:cubicBezTo>
                  <a:cubicBezTo>
                    <a:pt x="393" y="283"/>
                    <a:pt x="404" y="283"/>
                    <a:pt x="408" y="275"/>
                  </a:cubicBezTo>
                  <a:cubicBezTo>
                    <a:pt x="412" y="277"/>
                    <a:pt x="412" y="280"/>
                    <a:pt x="420" y="280"/>
                  </a:cubicBezTo>
                  <a:cubicBezTo>
                    <a:pt x="434" y="280"/>
                    <a:pt x="449" y="277"/>
                    <a:pt x="449" y="261"/>
                  </a:cubicBezTo>
                  <a:cubicBezTo>
                    <a:pt x="457" y="263"/>
                    <a:pt x="466" y="266"/>
                    <a:pt x="468" y="273"/>
                  </a:cubicBezTo>
                  <a:cubicBezTo>
                    <a:pt x="470" y="279"/>
                    <a:pt x="469" y="288"/>
                    <a:pt x="473" y="294"/>
                  </a:cubicBezTo>
                  <a:cubicBezTo>
                    <a:pt x="477" y="301"/>
                    <a:pt x="483" y="305"/>
                    <a:pt x="491" y="311"/>
                  </a:cubicBezTo>
                  <a:cubicBezTo>
                    <a:pt x="496" y="320"/>
                    <a:pt x="502" y="328"/>
                    <a:pt x="506" y="339"/>
                  </a:cubicBezTo>
                  <a:cubicBezTo>
                    <a:pt x="506" y="342"/>
                    <a:pt x="509" y="343"/>
                    <a:pt x="509" y="346"/>
                  </a:cubicBezTo>
                  <a:cubicBezTo>
                    <a:pt x="509" y="352"/>
                    <a:pt x="506" y="355"/>
                    <a:pt x="506" y="362"/>
                  </a:cubicBezTo>
                  <a:cubicBezTo>
                    <a:pt x="506" y="369"/>
                    <a:pt x="507" y="375"/>
                    <a:pt x="515" y="375"/>
                  </a:cubicBezTo>
                  <a:cubicBezTo>
                    <a:pt x="530" y="375"/>
                    <a:pt x="533" y="360"/>
                    <a:pt x="542" y="351"/>
                  </a:cubicBezTo>
                  <a:cubicBezTo>
                    <a:pt x="545" y="354"/>
                    <a:pt x="544" y="356"/>
                    <a:pt x="547" y="359"/>
                  </a:cubicBezTo>
                  <a:cubicBezTo>
                    <a:pt x="548" y="360"/>
                    <a:pt x="552" y="359"/>
                    <a:pt x="554" y="362"/>
                  </a:cubicBezTo>
                  <a:cubicBezTo>
                    <a:pt x="559" y="370"/>
                    <a:pt x="550" y="386"/>
                    <a:pt x="557" y="386"/>
                  </a:cubicBezTo>
                  <a:cubicBezTo>
                    <a:pt x="557" y="402"/>
                    <a:pt x="571" y="416"/>
                    <a:pt x="571" y="439"/>
                  </a:cubicBezTo>
                  <a:cubicBezTo>
                    <a:pt x="571" y="445"/>
                    <a:pt x="567" y="457"/>
                    <a:pt x="571" y="460"/>
                  </a:cubicBezTo>
                  <a:cubicBezTo>
                    <a:pt x="571" y="460"/>
                    <a:pt x="571" y="460"/>
                    <a:pt x="571" y="460"/>
                  </a:cubicBezTo>
                  <a:cubicBezTo>
                    <a:pt x="575" y="451"/>
                    <a:pt x="577" y="445"/>
                    <a:pt x="581" y="435"/>
                  </a:cubicBezTo>
                  <a:cubicBezTo>
                    <a:pt x="582" y="433"/>
                    <a:pt x="586" y="432"/>
                    <a:pt x="586" y="429"/>
                  </a:cubicBezTo>
                  <a:cubicBezTo>
                    <a:pt x="586" y="425"/>
                    <a:pt x="578" y="400"/>
                    <a:pt x="574" y="396"/>
                  </a:cubicBezTo>
                  <a:cubicBezTo>
                    <a:pt x="571" y="392"/>
                    <a:pt x="565" y="390"/>
                    <a:pt x="565" y="384"/>
                  </a:cubicBezTo>
                  <a:cubicBezTo>
                    <a:pt x="565" y="384"/>
                    <a:pt x="565" y="384"/>
                    <a:pt x="565" y="384"/>
                  </a:cubicBezTo>
                  <a:cubicBezTo>
                    <a:pt x="565" y="384"/>
                    <a:pt x="565" y="384"/>
                    <a:pt x="565" y="384"/>
                  </a:cubicBezTo>
                  <a:cubicBezTo>
                    <a:pt x="565" y="382"/>
                    <a:pt x="565" y="381"/>
                    <a:pt x="565" y="379"/>
                  </a:cubicBezTo>
                  <a:cubicBezTo>
                    <a:pt x="565" y="380"/>
                    <a:pt x="565" y="380"/>
                    <a:pt x="565" y="380"/>
                  </a:cubicBezTo>
                  <a:cubicBezTo>
                    <a:pt x="567" y="379"/>
                    <a:pt x="571" y="373"/>
                    <a:pt x="571" y="369"/>
                  </a:cubicBezTo>
                  <a:cubicBezTo>
                    <a:pt x="571" y="362"/>
                    <a:pt x="570" y="351"/>
                    <a:pt x="567" y="345"/>
                  </a:cubicBezTo>
                  <a:cubicBezTo>
                    <a:pt x="563" y="341"/>
                    <a:pt x="557" y="341"/>
                    <a:pt x="557" y="331"/>
                  </a:cubicBezTo>
                  <a:cubicBezTo>
                    <a:pt x="557" y="331"/>
                    <a:pt x="557" y="331"/>
                    <a:pt x="557" y="331"/>
                  </a:cubicBezTo>
                  <a:cubicBezTo>
                    <a:pt x="557" y="331"/>
                    <a:pt x="557" y="331"/>
                    <a:pt x="557" y="331"/>
                  </a:cubicBezTo>
                  <a:cubicBezTo>
                    <a:pt x="557" y="322"/>
                    <a:pt x="560" y="314"/>
                    <a:pt x="565" y="309"/>
                  </a:cubicBezTo>
                  <a:cubicBezTo>
                    <a:pt x="568" y="306"/>
                    <a:pt x="574" y="307"/>
                    <a:pt x="578" y="305"/>
                  </a:cubicBezTo>
                  <a:cubicBezTo>
                    <a:pt x="591" y="296"/>
                    <a:pt x="599" y="292"/>
                    <a:pt x="609" y="276"/>
                  </a:cubicBezTo>
                  <a:cubicBezTo>
                    <a:pt x="606" y="276"/>
                    <a:pt x="605" y="277"/>
                    <a:pt x="601" y="277"/>
                  </a:cubicBezTo>
                  <a:cubicBezTo>
                    <a:pt x="590" y="277"/>
                    <a:pt x="584" y="266"/>
                    <a:pt x="584" y="255"/>
                  </a:cubicBezTo>
                  <a:cubicBezTo>
                    <a:pt x="578" y="254"/>
                    <a:pt x="577" y="239"/>
                    <a:pt x="573" y="239"/>
                  </a:cubicBezTo>
                  <a:cubicBezTo>
                    <a:pt x="569" y="239"/>
                    <a:pt x="566" y="242"/>
                    <a:pt x="562" y="242"/>
                  </a:cubicBezTo>
                  <a:cubicBezTo>
                    <a:pt x="560" y="242"/>
                    <a:pt x="560" y="238"/>
                    <a:pt x="560" y="237"/>
                  </a:cubicBezTo>
                  <a:cubicBezTo>
                    <a:pt x="560" y="237"/>
                    <a:pt x="560" y="237"/>
                    <a:pt x="560" y="237"/>
                  </a:cubicBezTo>
                  <a:cubicBezTo>
                    <a:pt x="560" y="237"/>
                    <a:pt x="560" y="237"/>
                    <a:pt x="560" y="237"/>
                  </a:cubicBezTo>
                  <a:cubicBezTo>
                    <a:pt x="560" y="217"/>
                    <a:pt x="573" y="217"/>
                    <a:pt x="573" y="195"/>
                  </a:cubicBezTo>
                  <a:cubicBezTo>
                    <a:pt x="573" y="184"/>
                    <a:pt x="566" y="181"/>
                    <a:pt x="561" y="173"/>
                  </a:cubicBezTo>
                  <a:cubicBezTo>
                    <a:pt x="548" y="166"/>
                    <a:pt x="537" y="168"/>
                    <a:pt x="533" y="151"/>
                  </a:cubicBezTo>
                  <a:cubicBezTo>
                    <a:pt x="530" y="151"/>
                    <a:pt x="530" y="151"/>
                    <a:pt x="530" y="151"/>
                  </a:cubicBezTo>
                  <a:cubicBezTo>
                    <a:pt x="525" y="155"/>
                    <a:pt x="525" y="155"/>
                    <a:pt x="525" y="155"/>
                  </a:cubicBezTo>
                  <a:cubicBezTo>
                    <a:pt x="525" y="155"/>
                    <a:pt x="525" y="155"/>
                    <a:pt x="525" y="155"/>
                  </a:cubicBezTo>
                  <a:cubicBezTo>
                    <a:pt x="525" y="155"/>
                    <a:pt x="525" y="155"/>
                    <a:pt x="525" y="155"/>
                  </a:cubicBezTo>
                  <a:cubicBezTo>
                    <a:pt x="525" y="155"/>
                    <a:pt x="525" y="155"/>
                    <a:pt x="525" y="155"/>
                  </a:cubicBezTo>
                  <a:cubicBezTo>
                    <a:pt x="524" y="156"/>
                    <a:pt x="523" y="156"/>
                    <a:pt x="522" y="156"/>
                  </a:cubicBezTo>
                  <a:cubicBezTo>
                    <a:pt x="522" y="156"/>
                    <a:pt x="522" y="156"/>
                    <a:pt x="522" y="156"/>
                  </a:cubicBezTo>
                  <a:cubicBezTo>
                    <a:pt x="522" y="156"/>
                    <a:pt x="522" y="156"/>
                    <a:pt x="522" y="156"/>
                  </a:cubicBezTo>
                  <a:cubicBezTo>
                    <a:pt x="522" y="156"/>
                    <a:pt x="522" y="156"/>
                    <a:pt x="522" y="156"/>
                  </a:cubicBezTo>
                  <a:cubicBezTo>
                    <a:pt x="520" y="156"/>
                    <a:pt x="518" y="155"/>
                    <a:pt x="516" y="155"/>
                  </a:cubicBezTo>
                  <a:cubicBezTo>
                    <a:pt x="515" y="155"/>
                    <a:pt x="513" y="154"/>
                    <a:pt x="512" y="154"/>
                  </a:cubicBezTo>
                  <a:cubicBezTo>
                    <a:pt x="511" y="154"/>
                    <a:pt x="510" y="154"/>
                    <a:pt x="510" y="155"/>
                  </a:cubicBezTo>
                  <a:cubicBezTo>
                    <a:pt x="510" y="155"/>
                    <a:pt x="510" y="155"/>
                    <a:pt x="510" y="155"/>
                  </a:cubicBezTo>
                  <a:cubicBezTo>
                    <a:pt x="510" y="155"/>
                    <a:pt x="510" y="155"/>
                    <a:pt x="510" y="155"/>
                  </a:cubicBezTo>
                  <a:cubicBezTo>
                    <a:pt x="510" y="155"/>
                    <a:pt x="510" y="155"/>
                    <a:pt x="510" y="155"/>
                  </a:cubicBezTo>
                  <a:cubicBezTo>
                    <a:pt x="510" y="155"/>
                    <a:pt x="510" y="155"/>
                    <a:pt x="510" y="155"/>
                  </a:cubicBezTo>
                  <a:cubicBezTo>
                    <a:pt x="509" y="155"/>
                    <a:pt x="508" y="155"/>
                    <a:pt x="508" y="156"/>
                  </a:cubicBezTo>
                  <a:cubicBezTo>
                    <a:pt x="508" y="156"/>
                    <a:pt x="508" y="156"/>
                    <a:pt x="507" y="156"/>
                  </a:cubicBezTo>
                  <a:cubicBezTo>
                    <a:pt x="507" y="156"/>
                    <a:pt x="507" y="156"/>
                    <a:pt x="507" y="156"/>
                  </a:cubicBezTo>
                  <a:cubicBezTo>
                    <a:pt x="507" y="156"/>
                    <a:pt x="507" y="156"/>
                    <a:pt x="507" y="156"/>
                  </a:cubicBezTo>
                  <a:cubicBezTo>
                    <a:pt x="505" y="158"/>
                    <a:pt x="504" y="160"/>
                    <a:pt x="501" y="162"/>
                  </a:cubicBezTo>
                  <a:cubicBezTo>
                    <a:pt x="497" y="164"/>
                    <a:pt x="480" y="179"/>
                    <a:pt x="473" y="179"/>
                  </a:cubicBezTo>
                  <a:cubicBezTo>
                    <a:pt x="464" y="179"/>
                    <a:pt x="458" y="173"/>
                    <a:pt x="447" y="173"/>
                  </a:cubicBezTo>
                  <a:cubicBezTo>
                    <a:pt x="433" y="173"/>
                    <a:pt x="431" y="182"/>
                    <a:pt x="424" y="186"/>
                  </a:cubicBezTo>
                  <a:cubicBezTo>
                    <a:pt x="423" y="182"/>
                    <a:pt x="421" y="174"/>
                    <a:pt x="419" y="174"/>
                  </a:cubicBezTo>
                  <a:cubicBezTo>
                    <a:pt x="416" y="174"/>
                    <a:pt x="414" y="177"/>
                    <a:pt x="409" y="177"/>
                  </a:cubicBezTo>
                  <a:cubicBezTo>
                    <a:pt x="401" y="177"/>
                    <a:pt x="394" y="177"/>
                    <a:pt x="387" y="177"/>
                  </a:cubicBezTo>
                  <a:cubicBezTo>
                    <a:pt x="375" y="177"/>
                    <a:pt x="370" y="169"/>
                    <a:pt x="362" y="164"/>
                  </a:cubicBezTo>
                  <a:cubicBezTo>
                    <a:pt x="362" y="164"/>
                    <a:pt x="362" y="164"/>
                    <a:pt x="362" y="164"/>
                  </a:cubicBezTo>
                  <a:cubicBezTo>
                    <a:pt x="362" y="164"/>
                    <a:pt x="362" y="164"/>
                    <a:pt x="362" y="164"/>
                  </a:cubicBezTo>
                  <a:cubicBezTo>
                    <a:pt x="362" y="164"/>
                    <a:pt x="362" y="164"/>
                    <a:pt x="362" y="164"/>
                  </a:cubicBezTo>
                  <a:cubicBezTo>
                    <a:pt x="362" y="164"/>
                    <a:pt x="362" y="164"/>
                    <a:pt x="362" y="164"/>
                  </a:cubicBezTo>
                  <a:cubicBezTo>
                    <a:pt x="362" y="164"/>
                    <a:pt x="361" y="163"/>
                    <a:pt x="361" y="163"/>
                  </a:cubicBezTo>
                  <a:cubicBezTo>
                    <a:pt x="361" y="163"/>
                    <a:pt x="361" y="163"/>
                    <a:pt x="361" y="163"/>
                  </a:cubicBezTo>
                  <a:cubicBezTo>
                    <a:pt x="361" y="163"/>
                    <a:pt x="361" y="163"/>
                    <a:pt x="361" y="163"/>
                  </a:cubicBezTo>
                  <a:cubicBezTo>
                    <a:pt x="360" y="163"/>
                    <a:pt x="359" y="164"/>
                    <a:pt x="359" y="164"/>
                  </a:cubicBezTo>
                  <a:cubicBezTo>
                    <a:pt x="359" y="164"/>
                    <a:pt x="359" y="164"/>
                    <a:pt x="359" y="164"/>
                  </a:cubicBezTo>
                  <a:cubicBezTo>
                    <a:pt x="359" y="164"/>
                    <a:pt x="359" y="164"/>
                    <a:pt x="359" y="164"/>
                  </a:cubicBezTo>
                  <a:cubicBezTo>
                    <a:pt x="359" y="164"/>
                    <a:pt x="359" y="164"/>
                    <a:pt x="359" y="164"/>
                  </a:cubicBezTo>
                  <a:cubicBezTo>
                    <a:pt x="358" y="164"/>
                    <a:pt x="358" y="164"/>
                    <a:pt x="358" y="164"/>
                  </a:cubicBezTo>
                  <a:cubicBezTo>
                    <a:pt x="358" y="164"/>
                    <a:pt x="358" y="164"/>
                    <a:pt x="358" y="164"/>
                  </a:cubicBezTo>
                  <a:cubicBezTo>
                    <a:pt x="358" y="164"/>
                    <a:pt x="358" y="164"/>
                    <a:pt x="358" y="164"/>
                  </a:cubicBezTo>
                  <a:cubicBezTo>
                    <a:pt x="357" y="164"/>
                    <a:pt x="357" y="164"/>
                    <a:pt x="356" y="164"/>
                  </a:cubicBezTo>
                  <a:cubicBezTo>
                    <a:pt x="356" y="164"/>
                    <a:pt x="356" y="164"/>
                    <a:pt x="356" y="164"/>
                  </a:cubicBezTo>
                  <a:cubicBezTo>
                    <a:pt x="356" y="164"/>
                    <a:pt x="356" y="164"/>
                    <a:pt x="356" y="164"/>
                  </a:cubicBezTo>
                  <a:cubicBezTo>
                    <a:pt x="356" y="164"/>
                    <a:pt x="356" y="164"/>
                    <a:pt x="356" y="164"/>
                  </a:cubicBezTo>
                  <a:cubicBezTo>
                    <a:pt x="356" y="164"/>
                    <a:pt x="356" y="164"/>
                    <a:pt x="356" y="164"/>
                  </a:cubicBezTo>
                  <a:cubicBezTo>
                    <a:pt x="355" y="164"/>
                    <a:pt x="354" y="164"/>
                    <a:pt x="354" y="163"/>
                  </a:cubicBezTo>
                  <a:cubicBezTo>
                    <a:pt x="354" y="163"/>
                    <a:pt x="354" y="163"/>
                    <a:pt x="354" y="163"/>
                  </a:cubicBezTo>
                  <a:cubicBezTo>
                    <a:pt x="354" y="163"/>
                    <a:pt x="354" y="163"/>
                    <a:pt x="354" y="163"/>
                  </a:cubicBezTo>
                  <a:cubicBezTo>
                    <a:pt x="354" y="163"/>
                    <a:pt x="354" y="163"/>
                    <a:pt x="354" y="163"/>
                  </a:cubicBezTo>
                  <a:cubicBezTo>
                    <a:pt x="354" y="163"/>
                    <a:pt x="354" y="163"/>
                    <a:pt x="354" y="163"/>
                  </a:cubicBezTo>
                  <a:cubicBezTo>
                    <a:pt x="352" y="159"/>
                    <a:pt x="352" y="155"/>
                    <a:pt x="347" y="153"/>
                  </a:cubicBezTo>
                  <a:cubicBezTo>
                    <a:pt x="340" y="149"/>
                    <a:pt x="334" y="151"/>
                    <a:pt x="328" y="145"/>
                  </a:cubicBezTo>
                  <a:cubicBezTo>
                    <a:pt x="322" y="138"/>
                    <a:pt x="316" y="142"/>
                    <a:pt x="304" y="139"/>
                  </a:cubicBezTo>
                  <a:cubicBezTo>
                    <a:pt x="295" y="137"/>
                    <a:pt x="292" y="130"/>
                    <a:pt x="283" y="127"/>
                  </a:cubicBezTo>
                  <a:cubicBezTo>
                    <a:pt x="280" y="126"/>
                    <a:pt x="275" y="127"/>
                    <a:pt x="274" y="124"/>
                  </a:cubicBezTo>
                  <a:cubicBezTo>
                    <a:pt x="272" y="117"/>
                    <a:pt x="272" y="113"/>
                    <a:pt x="271" y="107"/>
                  </a:cubicBezTo>
                  <a:cubicBezTo>
                    <a:pt x="271" y="102"/>
                    <a:pt x="271" y="102"/>
                    <a:pt x="271" y="102"/>
                  </a:cubicBezTo>
                  <a:cubicBezTo>
                    <a:pt x="271" y="102"/>
                    <a:pt x="271" y="102"/>
                    <a:pt x="271" y="102"/>
                  </a:cubicBezTo>
                  <a:cubicBezTo>
                    <a:pt x="272" y="102"/>
                    <a:pt x="272" y="102"/>
                    <a:pt x="273" y="102"/>
                  </a:cubicBezTo>
                  <a:cubicBezTo>
                    <a:pt x="274" y="102"/>
                    <a:pt x="274" y="102"/>
                    <a:pt x="275" y="102"/>
                  </a:cubicBezTo>
                  <a:cubicBezTo>
                    <a:pt x="275" y="102"/>
                    <a:pt x="275" y="102"/>
                    <a:pt x="275" y="102"/>
                  </a:cubicBezTo>
                  <a:cubicBezTo>
                    <a:pt x="275" y="102"/>
                    <a:pt x="275" y="102"/>
                    <a:pt x="275" y="102"/>
                  </a:cubicBezTo>
                  <a:cubicBezTo>
                    <a:pt x="279" y="102"/>
                    <a:pt x="283" y="101"/>
                    <a:pt x="283" y="96"/>
                  </a:cubicBezTo>
                  <a:cubicBezTo>
                    <a:pt x="283" y="90"/>
                    <a:pt x="275" y="89"/>
                    <a:pt x="275" y="83"/>
                  </a:cubicBezTo>
                  <a:cubicBezTo>
                    <a:pt x="275" y="83"/>
                    <a:pt x="275" y="83"/>
                    <a:pt x="275" y="83"/>
                  </a:cubicBezTo>
                  <a:cubicBezTo>
                    <a:pt x="275" y="83"/>
                    <a:pt x="275" y="83"/>
                    <a:pt x="275" y="83"/>
                  </a:cubicBezTo>
                  <a:cubicBezTo>
                    <a:pt x="275" y="69"/>
                    <a:pt x="295" y="71"/>
                    <a:pt x="295" y="57"/>
                  </a:cubicBezTo>
                  <a:cubicBezTo>
                    <a:pt x="295" y="52"/>
                    <a:pt x="283" y="42"/>
                    <a:pt x="278" y="42"/>
                  </a:cubicBezTo>
                  <a:cubicBezTo>
                    <a:pt x="269" y="42"/>
                    <a:pt x="265" y="50"/>
                    <a:pt x="256" y="52"/>
                  </a:cubicBezTo>
                  <a:cubicBezTo>
                    <a:pt x="246" y="49"/>
                    <a:pt x="240" y="49"/>
                    <a:pt x="232" y="41"/>
                  </a:cubicBezTo>
                  <a:cubicBezTo>
                    <a:pt x="229" y="38"/>
                    <a:pt x="232" y="31"/>
                    <a:pt x="226" y="29"/>
                  </a:cubicBezTo>
                  <a:cubicBezTo>
                    <a:pt x="218" y="27"/>
                    <a:pt x="213" y="29"/>
                    <a:pt x="213" y="20"/>
                  </a:cubicBezTo>
                  <a:cubicBezTo>
                    <a:pt x="206" y="19"/>
                    <a:pt x="202" y="19"/>
                    <a:pt x="195" y="19"/>
                  </a:cubicBezTo>
                  <a:cubicBezTo>
                    <a:pt x="185" y="19"/>
                    <a:pt x="181" y="28"/>
                    <a:pt x="168" y="28"/>
                  </a:cubicBezTo>
                  <a:cubicBezTo>
                    <a:pt x="163" y="28"/>
                    <a:pt x="162" y="22"/>
                    <a:pt x="162" y="16"/>
                  </a:cubicBezTo>
                  <a:cubicBezTo>
                    <a:pt x="162" y="14"/>
                    <a:pt x="162" y="12"/>
                    <a:pt x="162" y="11"/>
                  </a:cubicBezTo>
                  <a:cubicBezTo>
                    <a:pt x="162" y="5"/>
                    <a:pt x="162" y="0"/>
                    <a:pt x="1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71" name="Freeform 34"/>
            <p:cNvSpPr>
              <a:spLocks/>
            </p:cNvSpPr>
            <p:nvPr/>
          </p:nvSpPr>
          <p:spPr bwMode="auto">
            <a:xfrm>
              <a:off x="6819" y="2871"/>
              <a:ext cx="376" cy="409"/>
            </a:xfrm>
            <a:custGeom>
              <a:avLst/>
              <a:gdLst>
                <a:gd name="T0" fmla="*/ 3 w 159"/>
                <a:gd name="T1" fmla="*/ 0 h 173"/>
                <a:gd name="T2" fmla="*/ 0 w 159"/>
                <a:gd name="T3" fmla="*/ 0 h 173"/>
                <a:gd name="T4" fmla="*/ 0 w 159"/>
                <a:gd name="T5" fmla="*/ 4 h 173"/>
                <a:gd name="T6" fmla="*/ 14 w 159"/>
                <a:gd name="T7" fmla="*/ 25 h 173"/>
                <a:gd name="T8" fmla="*/ 26 w 159"/>
                <a:gd name="T9" fmla="*/ 30 h 173"/>
                <a:gd name="T10" fmla="*/ 34 w 159"/>
                <a:gd name="T11" fmla="*/ 46 h 173"/>
                <a:gd name="T12" fmla="*/ 53 w 159"/>
                <a:gd name="T13" fmla="*/ 63 h 173"/>
                <a:gd name="T14" fmla="*/ 61 w 159"/>
                <a:gd name="T15" fmla="*/ 82 h 173"/>
                <a:gd name="T16" fmla="*/ 69 w 159"/>
                <a:gd name="T17" fmla="*/ 85 h 173"/>
                <a:gd name="T18" fmla="*/ 71 w 159"/>
                <a:gd name="T19" fmla="*/ 89 h 173"/>
                <a:gd name="T20" fmla="*/ 80 w 159"/>
                <a:gd name="T21" fmla="*/ 103 h 173"/>
                <a:gd name="T22" fmla="*/ 100 w 159"/>
                <a:gd name="T23" fmla="*/ 135 h 173"/>
                <a:gd name="T24" fmla="*/ 129 w 159"/>
                <a:gd name="T25" fmla="*/ 159 h 173"/>
                <a:gd name="T26" fmla="*/ 142 w 159"/>
                <a:gd name="T27" fmla="*/ 173 h 173"/>
                <a:gd name="T28" fmla="*/ 156 w 159"/>
                <a:gd name="T29" fmla="*/ 165 h 173"/>
                <a:gd name="T30" fmla="*/ 159 w 159"/>
                <a:gd name="T31" fmla="*/ 151 h 173"/>
                <a:gd name="T32" fmla="*/ 159 w 159"/>
                <a:gd name="T33" fmla="*/ 128 h 173"/>
                <a:gd name="T34" fmla="*/ 148 w 159"/>
                <a:gd name="T35" fmla="*/ 118 h 173"/>
                <a:gd name="T36" fmla="*/ 136 w 159"/>
                <a:gd name="T37" fmla="*/ 98 h 173"/>
                <a:gd name="T38" fmla="*/ 126 w 159"/>
                <a:gd name="T39" fmla="*/ 89 h 173"/>
                <a:gd name="T40" fmla="*/ 128 w 159"/>
                <a:gd name="T41" fmla="*/ 84 h 173"/>
                <a:gd name="T42" fmla="*/ 124 w 159"/>
                <a:gd name="T43" fmla="*/ 79 h 173"/>
                <a:gd name="T44" fmla="*/ 119 w 159"/>
                <a:gd name="T45" fmla="*/ 79 h 173"/>
                <a:gd name="T46" fmla="*/ 120 w 159"/>
                <a:gd name="T47" fmla="*/ 77 h 173"/>
                <a:gd name="T48" fmla="*/ 104 w 159"/>
                <a:gd name="T49" fmla="*/ 63 h 173"/>
                <a:gd name="T50" fmla="*/ 73 w 159"/>
                <a:gd name="T51" fmla="*/ 42 h 173"/>
                <a:gd name="T52" fmla="*/ 56 w 159"/>
                <a:gd name="T53" fmla="*/ 28 h 173"/>
                <a:gd name="T54" fmla="*/ 50 w 159"/>
                <a:gd name="T55" fmla="*/ 25 h 173"/>
                <a:gd name="T56" fmla="*/ 31 w 159"/>
                <a:gd name="T57" fmla="*/ 5 h 173"/>
                <a:gd name="T58" fmla="*/ 13 w 159"/>
                <a:gd name="T59" fmla="*/ 5 h 173"/>
                <a:gd name="T60" fmla="*/ 3 w 159"/>
                <a:gd name="T6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9" h="173">
                  <a:moveTo>
                    <a:pt x="3" y="0"/>
                  </a:moveTo>
                  <a:cubicBezTo>
                    <a:pt x="2" y="0"/>
                    <a:pt x="1" y="0"/>
                    <a:pt x="0" y="0"/>
                  </a:cubicBezTo>
                  <a:cubicBezTo>
                    <a:pt x="0" y="4"/>
                    <a:pt x="0" y="4"/>
                    <a:pt x="0" y="4"/>
                  </a:cubicBezTo>
                  <a:cubicBezTo>
                    <a:pt x="1" y="10"/>
                    <a:pt x="10" y="24"/>
                    <a:pt x="14" y="25"/>
                  </a:cubicBezTo>
                  <a:cubicBezTo>
                    <a:pt x="19" y="27"/>
                    <a:pt x="24" y="25"/>
                    <a:pt x="26" y="30"/>
                  </a:cubicBezTo>
                  <a:cubicBezTo>
                    <a:pt x="29" y="37"/>
                    <a:pt x="31" y="40"/>
                    <a:pt x="34" y="46"/>
                  </a:cubicBezTo>
                  <a:cubicBezTo>
                    <a:pt x="38" y="53"/>
                    <a:pt x="50" y="51"/>
                    <a:pt x="53" y="63"/>
                  </a:cubicBezTo>
                  <a:cubicBezTo>
                    <a:pt x="54" y="68"/>
                    <a:pt x="58" y="80"/>
                    <a:pt x="61" y="82"/>
                  </a:cubicBezTo>
                  <a:cubicBezTo>
                    <a:pt x="62" y="83"/>
                    <a:pt x="69" y="84"/>
                    <a:pt x="69" y="85"/>
                  </a:cubicBezTo>
                  <a:cubicBezTo>
                    <a:pt x="70" y="86"/>
                    <a:pt x="69" y="89"/>
                    <a:pt x="71" y="89"/>
                  </a:cubicBezTo>
                  <a:cubicBezTo>
                    <a:pt x="72" y="89"/>
                    <a:pt x="79" y="100"/>
                    <a:pt x="80" y="103"/>
                  </a:cubicBezTo>
                  <a:cubicBezTo>
                    <a:pt x="86" y="115"/>
                    <a:pt x="90" y="124"/>
                    <a:pt x="100" y="135"/>
                  </a:cubicBezTo>
                  <a:cubicBezTo>
                    <a:pt x="110" y="144"/>
                    <a:pt x="119" y="148"/>
                    <a:pt x="129" y="159"/>
                  </a:cubicBezTo>
                  <a:cubicBezTo>
                    <a:pt x="130" y="159"/>
                    <a:pt x="139" y="173"/>
                    <a:pt x="142" y="173"/>
                  </a:cubicBezTo>
                  <a:cubicBezTo>
                    <a:pt x="146" y="173"/>
                    <a:pt x="156" y="171"/>
                    <a:pt x="156" y="165"/>
                  </a:cubicBezTo>
                  <a:cubicBezTo>
                    <a:pt x="156" y="160"/>
                    <a:pt x="154" y="153"/>
                    <a:pt x="159" y="151"/>
                  </a:cubicBezTo>
                  <a:cubicBezTo>
                    <a:pt x="159" y="139"/>
                    <a:pt x="159" y="135"/>
                    <a:pt x="159" y="128"/>
                  </a:cubicBezTo>
                  <a:cubicBezTo>
                    <a:pt x="159" y="123"/>
                    <a:pt x="152" y="121"/>
                    <a:pt x="148" y="118"/>
                  </a:cubicBezTo>
                  <a:cubicBezTo>
                    <a:pt x="143" y="112"/>
                    <a:pt x="136" y="109"/>
                    <a:pt x="136" y="98"/>
                  </a:cubicBezTo>
                  <a:cubicBezTo>
                    <a:pt x="130" y="98"/>
                    <a:pt x="126" y="96"/>
                    <a:pt x="126" y="89"/>
                  </a:cubicBezTo>
                  <a:cubicBezTo>
                    <a:pt x="128" y="84"/>
                    <a:pt x="128" y="84"/>
                    <a:pt x="128" y="84"/>
                  </a:cubicBezTo>
                  <a:cubicBezTo>
                    <a:pt x="127" y="82"/>
                    <a:pt x="126" y="79"/>
                    <a:pt x="124" y="79"/>
                  </a:cubicBezTo>
                  <a:cubicBezTo>
                    <a:pt x="122" y="79"/>
                    <a:pt x="121" y="79"/>
                    <a:pt x="119" y="79"/>
                  </a:cubicBezTo>
                  <a:cubicBezTo>
                    <a:pt x="119" y="79"/>
                    <a:pt x="120" y="77"/>
                    <a:pt x="120" y="77"/>
                  </a:cubicBezTo>
                  <a:cubicBezTo>
                    <a:pt x="120" y="69"/>
                    <a:pt x="111" y="66"/>
                    <a:pt x="104" y="63"/>
                  </a:cubicBezTo>
                  <a:cubicBezTo>
                    <a:pt x="89" y="59"/>
                    <a:pt x="83" y="52"/>
                    <a:pt x="73" y="42"/>
                  </a:cubicBezTo>
                  <a:cubicBezTo>
                    <a:pt x="68" y="37"/>
                    <a:pt x="64" y="30"/>
                    <a:pt x="56" y="28"/>
                  </a:cubicBezTo>
                  <a:cubicBezTo>
                    <a:pt x="54" y="27"/>
                    <a:pt x="51" y="28"/>
                    <a:pt x="50" y="25"/>
                  </a:cubicBezTo>
                  <a:cubicBezTo>
                    <a:pt x="46" y="16"/>
                    <a:pt x="42" y="9"/>
                    <a:pt x="31" y="5"/>
                  </a:cubicBezTo>
                  <a:cubicBezTo>
                    <a:pt x="13" y="5"/>
                    <a:pt x="13" y="5"/>
                    <a:pt x="13" y="5"/>
                  </a:cubicBezTo>
                  <a:cubicBezTo>
                    <a:pt x="9" y="3"/>
                    <a:pt x="8"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72" name="Freeform 35"/>
            <p:cNvSpPr>
              <a:spLocks/>
            </p:cNvSpPr>
            <p:nvPr/>
          </p:nvSpPr>
          <p:spPr bwMode="auto">
            <a:xfrm>
              <a:off x="7304" y="2821"/>
              <a:ext cx="362" cy="397"/>
            </a:xfrm>
            <a:custGeom>
              <a:avLst/>
              <a:gdLst>
                <a:gd name="T0" fmla="*/ 123 w 153"/>
                <a:gd name="T1" fmla="*/ 0 h 168"/>
                <a:gd name="T2" fmla="*/ 99 w 153"/>
                <a:gd name="T3" fmla="*/ 28 h 168"/>
                <a:gd name="T4" fmla="*/ 80 w 153"/>
                <a:gd name="T5" fmla="*/ 34 h 168"/>
                <a:gd name="T6" fmla="*/ 76 w 153"/>
                <a:gd name="T7" fmla="*/ 39 h 168"/>
                <a:gd name="T8" fmla="*/ 71 w 153"/>
                <a:gd name="T9" fmla="*/ 42 h 168"/>
                <a:gd name="T10" fmla="*/ 68 w 153"/>
                <a:gd name="T11" fmla="*/ 49 h 168"/>
                <a:gd name="T12" fmla="*/ 55 w 153"/>
                <a:gd name="T13" fmla="*/ 60 h 168"/>
                <a:gd name="T14" fmla="*/ 41 w 153"/>
                <a:gd name="T15" fmla="*/ 64 h 168"/>
                <a:gd name="T16" fmla="*/ 19 w 153"/>
                <a:gd name="T17" fmla="*/ 88 h 168"/>
                <a:gd name="T18" fmla="*/ 8 w 153"/>
                <a:gd name="T19" fmla="*/ 87 h 168"/>
                <a:gd name="T20" fmla="*/ 0 w 153"/>
                <a:gd name="T21" fmla="*/ 93 h 168"/>
                <a:gd name="T22" fmla="*/ 8 w 153"/>
                <a:gd name="T23" fmla="*/ 116 h 168"/>
                <a:gd name="T24" fmla="*/ 15 w 153"/>
                <a:gd name="T25" fmla="*/ 119 h 168"/>
                <a:gd name="T26" fmla="*/ 15 w 153"/>
                <a:gd name="T27" fmla="*/ 121 h 168"/>
                <a:gd name="T28" fmla="*/ 33 w 153"/>
                <a:gd name="T29" fmla="*/ 150 h 168"/>
                <a:gd name="T30" fmla="*/ 43 w 153"/>
                <a:gd name="T31" fmla="*/ 148 h 168"/>
                <a:gd name="T32" fmla="*/ 44 w 153"/>
                <a:gd name="T33" fmla="*/ 148 h 168"/>
                <a:gd name="T34" fmla="*/ 45 w 153"/>
                <a:gd name="T35" fmla="*/ 156 h 168"/>
                <a:gd name="T36" fmla="*/ 49 w 153"/>
                <a:gd name="T37" fmla="*/ 158 h 168"/>
                <a:gd name="T38" fmla="*/ 62 w 153"/>
                <a:gd name="T39" fmla="*/ 153 h 168"/>
                <a:gd name="T40" fmla="*/ 85 w 153"/>
                <a:gd name="T41" fmla="*/ 161 h 168"/>
                <a:gd name="T42" fmla="*/ 92 w 153"/>
                <a:gd name="T43" fmla="*/ 168 h 168"/>
                <a:gd name="T44" fmla="*/ 109 w 153"/>
                <a:gd name="T45" fmla="*/ 160 h 168"/>
                <a:gd name="T46" fmla="*/ 115 w 153"/>
                <a:gd name="T47" fmla="*/ 142 h 168"/>
                <a:gd name="T48" fmla="*/ 112 w 153"/>
                <a:gd name="T49" fmla="*/ 135 h 168"/>
                <a:gd name="T50" fmla="*/ 124 w 153"/>
                <a:gd name="T51" fmla="*/ 122 h 168"/>
                <a:gd name="T52" fmla="*/ 131 w 153"/>
                <a:gd name="T53" fmla="*/ 99 h 168"/>
                <a:gd name="T54" fmla="*/ 134 w 153"/>
                <a:gd name="T55" fmla="*/ 93 h 168"/>
                <a:gd name="T56" fmla="*/ 139 w 153"/>
                <a:gd name="T57" fmla="*/ 92 h 168"/>
                <a:gd name="T58" fmla="*/ 145 w 153"/>
                <a:gd name="T59" fmla="*/ 93 h 168"/>
                <a:gd name="T60" fmla="*/ 150 w 153"/>
                <a:gd name="T61" fmla="*/ 87 h 168"/>
                <a:gd name="T62" fmla="*/ 127 w 153"/>
                <a:gd name="T63" fmla="*/ 53 h 168"/>
                <a:gd name="T64" fmla="*/ 130 w 153"/>
                <a:gd name="T65" fmla="*/ 49 h 168"/>
                <a:gd name="T66" fmla="*/ 128 w 153"/>
                <a:gd name="T67" fmla="*/ 44 h 168"/>
                <a:gd name="T68" fmla="*/ 144 w 153"/>
                <a:gd name="T69" fmla="*/ 37 h 168"/>
                <a:gd name="T70" fmla="*/ 141 w 153"/>
                <a:gd name="T71" fmla="*/ 34 h 168"/>
                <a:gd name="T72" fmla="*/ 153 w 153"/>
                <a:gd name="T73" fmla="*/ 28 h 168"/>
                <a:gd name="T74" fmla="*/ 131 w 153"/>
                <a:gd name="T75" fmla="*/ 13 h 168"/>
                <a:gd name="T76" fmla="*/ 123 w 153"/>
                <a:gd name="T7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68">
                  <a:moveTo>
                    <a:pt x="123" y="0"/>
                  </a:moveTo>
                  <a:cubicBezTo>
                    <a:pt x="115" y="0"/>
                    <a:pt x="103" y="20"/>
                    <a:pt x="99" y="28"/>
                  </a:cubicBezTo>
                  <a:cubicBezTo>
                    <a:pt x="97" y="32"/>
                    <a:pt x="84" y="30"/>
                    <a:pt x="80" y="34"/>
                  </a:cubicBezTo>
                  <a:cubicBezTo>
                    <a:pt x="79" y="35"/>
                    <a:pt x="78" y="38"/>
                    <a:pt x="76" y="39"/>
                  </a:cubicBezTo>
                  <a:cubicBezTo>
                    <a:pt x="74" y="40"/>
                    <a:pt x="74" y="41"/>
                    <a:pt x="71" y="42"/>
                  </a:cubicBezTo>
                  <a:cubicBezTo>
                    <a:pt x="71" y="42"/>
                    <a:pt x="65" y="46"/>
                    <a:pt x="68" y="49"/>
                  </a:cubicBezTo>
                  <a:cubicBezTo>
                    <a:pt x="63" y="53"/>
                    <a:pt x="63" y="58"/>
                    <a:pt x="55" y="60"/>
                  </a:cubicBezTo>
                  <a:cubicBezTo>
                    <a:pt x="50" y="61"/>
                    <a:pt x="44" y="61"/>
                    <a:pt x="41" y="64"/>
                  </a:cubicBezTo>
                  <a:cubicBezTo>
                    <a:pt x="33" y="72"/>
                    <a:pt x="35" y="88"/>
                    <a:pt x="19" y="88"/>
                  </a:cubicBezTo>
                  <a:cubicBezTo>
                    <a:pt x="16" y="88"/>
                    <a:pt x="12" y="87"/>
                    <a:pt x="8" y="87"/>
                  </a:cubicBezTo>
                  <a:cubicBezTo>
                    <a:pt x="4" y="87"/>
                    <a:pt x="0" y="89"/>
                    <a:pt x="0" y="93"/>
                  </a:cubicBezTo>
                  <a:cubicBezTo>
                    <a:pt x="0" y="96"/>
                    <a:pt x="6" y="115"/>
                    <a:pt x="8" y="116"/>
                  </a:cubicBezTo>
                  <a:cubicBezTo>
                    <a:pt x="11" y="116"/>
                    <a:pt x="14" y="116"/>
                    <a:pt x="15" y="119"/>
                  </a:cubicBezTo>
                  <a:cubicBezTo>
                    <a:pt x="15" y="119"/>
                    <a:pt x="15" y="121"/>
                    <a:pt x="15" y="121"/>
                  </a:cubicBezTo>
                  <a:cubicBezTo>
                    <a:pt x="22" y="132"/>
                    <a:pt x="13" y="150"/>
                    <a:pt x="33" y="150"/>
                  </a:cubicBezTo>
                  <a:cubicBezTo>
                    <a:pt x="37" y="150"/>
                    <a:pt x="39" y="148"/>
                    <a:pt x="43" y="148"/>
                  </a:cubicBezTo>
                  <a:cubicBezTo>
                    <a:pt x="43" y="148"/>
                    <a:pt x="43" y="148"/>
                    <a:pt x="44" y="148"/>
                  </a:cubicBezTo>
                  <a:cubicBezTo>
                    <a:pt x="44" y="150"/>
                    <a:pt x="44" y="156"/>
                    <a:pt x="45" y="156"/>
                  </a:cubicBezTo>
                  <a:cubicBezTo>
                    <a:pt x="46" y="156"/>
                    <a:pt x="47" y="158"/>
                    <a:pt x="49" y="158"/>
                  </a:cubicBezTo>
                  <a:cubicBezTo>
                    <a:pt x="55" y="158"/>
                    <a:pt x="58" y="153"/>
                    <a:pt x="62" y="153"/>
                  </a:cubicBezTo>
                  <a:cubicBezTo>
                    <a:pt x="71" y="153"/>
                    <a:pt x="77" y="159"/>
                    <a:pt x="85" y="161"/>
                  </a:cubicBezTo>
                  <a:cubicBezTo>
                    <a:pt x="85" y="164"/>
                    <a:pt x="87" y="168"/>
                    <a:pt x="92" y="168"/>
                  </a:cubicBezTo>
                  <a:cubicBezTo>
                    <a:pt x="99" y="168"/>
                    <a:pt x="100" y="162"/>
                    <a:pt x="109" y="160"/>
                  </a:cubicBezTo>
                  <a:cubicBezTo>
                    <a:pt x="109" y="154"/>
                    <a:pt x="115" y="146"/>
                    <a:pt x="115" y="142"/>
                  </a:cubicBezTo>
                  <a:cubicBezTo>
                    <a:pt x="115" y="139"/>
                    <a:pt x="112" y="138"/>
                    <a:pt x="112" y="135"/>
                  </a:cubicBezTo>
                  <a:cubicBezTo>
                    <a:pt x="112" y="131"/>
                    <a:pt x="118" y="124"/>
                    <a:pt x="124" y="122"/>
                  </a:cubicBezTo>
                  <a:cubicBezTo>
                    <a:pt x="124" y="114"/>
                    <a:pt x="128" y="110"/>
                    <a:pt x="131" y="99"/>
                  </a:cubicBezTo>
                  <a:cubicBezTo>
                    <a:pt x="134" y="93"/>
                    <a:pt x="134" y="93"/>
                    <a:pt x="134" y="93"/>
                  </a:cubicBezTo>
                  <a:cubicBezTo>
                    <a:pt x="135" y="93"/>
                    <a:pt x="137" y="92"/>
                    <a:pt x="139" y="92"/>
                  </a:cubicBezTo>
                  <a:cubicBezTo>
                    <a:pt x="141" y="92"/>
                    <a:pt x="143" y="93"/>
                    <a:pt x="145" y="93"/>
                  </a:cubicBezTo>
                  <a:cubicBezTo>
                    <a:pt x="148" y="93"/>
                    <a:pt x="149" y="92"/>
                    <a:pt x="150" y="87"/>
                  </a:cubicBezTo>
                  <a:cubicBezTo>
                    <a:pt x="141" y="87"/>
                    <a:pt x="127" y="61"/>
                    <a:pt x="127" y="53"/>
                  </a:cubicBezTo>
                  <a:cubicBezTo>
                    <a:pt x="127" y="51"/>
                    <a:pt x="129" y="50"/>
                    <a:pt x="130" y="49"/>
                  </a:cubicBezTo>
                  <a:cubicBezTo>
                    <a:pt x="130" y="48"/>
                    <a:pt x="129" y="46"/>
                    <a:pt x="128" y="44"/>
                  </a:cubicBezTo>
                  <a:cubicBezTo>
                    <a:pt x="128" y="44"/>
                    <a:pt x="142" y="39"/>
                    <a:pt x="144" y="37"/>
                  </a:cubicBezTo>
                  <a:cubicBezTo>
                    <a:pt x="142" y="37"/>
                    <a:pt x="141" y="35"/>
                    <a:pt x="141" y="34"/>
                  </a:cubicBezTo>
                  <a:cubicBezTo>
                    <a:pt x="141" y="30"/>
                    <a:pt x="153" y="33"/>
                    <a:pt x="153" y="28"/>
                  </a:cubicBezTo>
                  <a:cubicBezTo>
                    <a:pt x="153" y="17"/>
                    <a:pt x="131" y="24"/>
                    <a:pt x="131" y="13"/>
                  </a:cubicBezTo>
                  <a:cubicBezTo>
                    <a:pt x="131" y="5"/>
                    <a:pt x="132"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73" name="Freeform 36"/>
            <p:cNvSpPr>
              <a:spLocks/>
            </p:cNvSpPr>
            <p:nvPr/>
          </p:nvSpPr>
          <p:spPr bwMode="auto">
            <a:xfrm>
              <a:off x="7654" y="3010"/>
              <a:ext cx="224" cy="265"/>
            </a:xfrm>
            <a:custGeom>
              <a:avLst/>
              <a:gdLst>
                <a:gd name="T0" fmla="*/ 95 w 95"/>
                <a:gd name="T1" fmla="*/ 0 h 112"/>
                <a:gd name="T2" fmla="*/ 92 w 95"/>
                <a:gd name="T3" fmla="*/ 0 h 112"/>
                <a:gd name="T4" fmla="*/ 75 w 95"/>
                <a:gd name="T5" fmla="*/ 12 h 112"/>
                <a:gd name="T6" fmla="*/ 71 w 95"/>
                <a:gd name="T7" fmla="*/ 12 h 112"/>
                <a:gd name="T8" fmla="*/ 34 w 95"/>
                <a:gd name="T9" fmla="*/ 6 h 112"/>
                <a:gd name="T10" fmla="*/ 14 w 95"/>
                <a:gd name="T11" fmla="*/ 36 h 112"/>
                <a:gd name="T12" fmla="*/ 9 w 95"/>
                <a:gd name="T13" fmla="*/ 44 h 112"/>
                <a:gd name="T14" fmla="*/ 0 w 95"/>
                <a:gd name="T15" fmla="*/ 73 h 112"/>
                <a:gd name="T16" fmla="*/ 10 w 95"/>
                <a:gd name="T17" fmla="*/ 79 h 112"/>
                <a:gd name="T18" fmla="*/ 10 w 95"/>
                <a:gd name="T19" fmla="*/ 105 h 112"/>
                <a:gd name="T20" fmla="*/ 19 w 95"/>
                <a:gd name="T21" fmla="*/ 112 h 112"/>
                <a:gd name="T22" fmla="*/ 27 w 95"/>
                <a:gd name="T23" fmla="*/ 91 h 112"/>
                <a:gd name="T24" fmla="*/ 22 w 95"/>
                <a:gd name="T25" fmla="*/ 73 h 112"/>
                <a:gd name="T26" fmla="*/ 30 w 95"/>
                <a:gd name="T27" fmla="*/ 67 h 112"/>
                <a:gd name="T28" fmla="*/ 33 w 95"/>
                <a:gd name="T29" fmla="*/ 67 h 112"/>
                <a:gd name="T30" fmla="*/ 34 w 95"/>
                <a:gd name="T31" fmla="*/ 67 h 112"/>
                <a:gd name="T32" fmla="*/ 32 w 95"/>
                <a:gd name="T33" fmla="*/ 78 h 112"/>
                <a:gd name="T34" fmla="*/ 40 w 95"/>
                <a:gd name="T35" fmla="*/ 94 h 112"/>
                <a:gd name="T36" fmla="*/ 40 w 95"/>
                <a:gd name="T37" fmla="*/ 99 h 112"/>
                <a:gd name="T38" fmla="*/ 47 w 95"/>
                <a:gd name="T39" fmla="*/ 99 h 112"/>
                <a:gd name="T40" fmla="*/ 59 w 95"/>
                <a:gd name="T41" fmla="*/ 88 h 112"/>
                <a:gd name="T42" fmla="*/ 52 w 95"/>
                <a:gd name="T43" fmla="*/ 78 h 112"/>
                <a:gd name="T44" fmla="*/ 54 w 95"/>
                <a:gd name="T45" fmla="*/ 75 h 112"/>
                <a:gd name="T46" fmla="*/ 40 w 95"/>
                <a:gd name="T47" fmla="*/ 53 h 112"/>
                <a:gd name="T48" fmla="*/ 68 w 95"/>
                <a:gd name="T49" fmla="*/ 38 h 112"/>
                <a:gd name="T50" fmla="*/ 68 w 95"/>
                <a:gd name="T51" fmla="*/ 34 h 112"/>
                <a:gd name="T52" fmla="*/ 68 w 95"/>
                <a:gd name="T53" fmla="*/ 34 h 112"/>
                <a:gd name="T54" fmla="*/ 37 w 95"/>
                <a:gd name="T55" fmla="*/ 43 h 112"/>
                <a:gd name="T56" fmla="*/ 38 w 95"/>
                <a:gd name="T57" fmla="*/ 41 h 112"/>
                <a:gd name="T58" fmla="*/ 32 w 95"/>
                <a:gd name="T59" fmla="*/ 46 h 112"/>
                <a:gd name="T60" fmla="*/ 21 w 95"/>
                <a:gd name="T61" fmla="*/ 28 h 112"/>
                <a:gd name="T62" fmla="*/ 31 w 95"/>
                <a:gd name="T63" fmla="*/ 20 h 112"/>
                <a:gd name="T64" fmla="*/ 38 w 95"/>
                <a:gd name="T65" fmla="*/ 20 h 112"/>
                <a:gd name="T66" fmla="*/ 58 w 95"/>
                <a:gd name="T67" fmla="*/ 18 h 112"/>
                <a:gd name="T68" fmla="*/ 77 w 95"/>
                <a:gd name="T69" fmla="*/ 21 h 112"/>
                <a:gd name="T70" fmla="*/ 93 w 95"/>
                <a:gd name="T71" fmla="*/ 4 h 112"/>
                <a:gd name="T72" fmla="*/ 95 w 95"/>
                <a:gd name="T7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12">
                  <a:moveTo>
                    <a:pt x="95" y="0"/>
                  </a:moveTo>
                  <a:cubicBezTo>
                    <a:pt x="92" y="0"/>
                    <a:pt x="92" y="0"/>
                    <a:pt x="92" y="0"/>
                  </a:cubicBezTo>
                  <a:cubicBezTo>
                    <a:pt x="86" y="4"/>
                    <a:pt x="78" y="9"/>
                    <a:pt x="75" y="12"/>
                  </a:cubicBezTo>
                  <a:cubicBezTo>
                    <a:pt x="71" y="12"/>
                    <a:pt x="71" y="12"/>
                    <a:pt x="71" y="12"/>
                  </a:cubicBezTo>
                  <a:cubicBezTo>
                    <a:pt x="34" y="6"/>
                    <a:pt x="34" y="6"/>
                    <a:pt x="34" y="6"/>
                  </a:cubicBezTo>
                  <a:cubicBezTo>
                    <a:pt x="20" y="6"/>
                    <a:pt x="14" y="24"/>
                    <a:pt x="14" y="36"/>
                  </a:cubicBezTo>
                  <a:cubicBezTo>
                    <a:pt x="14" y="39"/>
                    <a:pt x="10" y="42"/>
                    <a:pt x="9" y="44"/>
                  </a:cubicBezTo>
                  <a:cubicBezTo>
                    <a:pt x="6" y="56"/>
                    <a:pt x="0" y="61"/>
                    <a:pt x="0" y="73"/>
                  </a:cubicBezTo>
                  <a:cubicBezTo>
                    <a:pt x="0" y="79"/>
                    <a:pt x="7" y="79"/>
                    <a:pt x="10" y="79"/>
                  </a:cubicBezTo>
                  <a:cubicBezTo>
                    <a:pt x="10" y="88"/>
                    <a:pt x="10" y="99"/>
                    <a:pt x="10" y="105"/>
                  </a:cubicBezTo>
                  <a:cubicBezTo>
                    <a:pt x="10" y="108"/>
                    <a:pt x="15" y="112"/>
                    <a:pt x="19" y="112"/>
                  </a:cubicBezTo>
                  <a:cubicBezTo>
                    <a:pt x="25" y="112"/>
                    <a:pt x="27" y="93"/>
                    <a:pt x="27" y="91"/>
                  </a:cubicBezTo>
                  <a:cubicBezTo>
                    <a:pt x="27" y="84"/>
                    <a:pt x="22" y="80"/>
                    <a:pt x="22" y="73"/>
                  </a:cubicBezTo>
                  <a:cubicBezTo>
                    <a:pt x="22" y="69"/>
                    <a:pt x="26" y="67"/>
                    <a:pt x="30" y="67"/>
                  </a:cubicBezTo>
                  <a:cubicBezTo>
                    <a:pt x="31" y="67"/>
                    <a:pt x="32" y="67"/>
                    <a:pt x="33" y="67"/>
                  </a:cubicBezTo>
                  <a:cubicBezTo>
                    <a:pt x="33" y="67"/>
                    <a:pt x="34" y="67"/>
                    <a:pt x="34" y="67"/>
                  </a:cubicBezTo>
                  <a:cubicBezTo>
                    <a:pt x="32" y="78"/>
                    <a:pt x="32" y="78"/>
                    <a:pt x="32" y="78"/>
                  </a:cubicBezTo>
                  <a:cubicBezTo>
                    <a:pt x="32" y="85"/>
                    <a:pt x="40" y="87"/>
                    <a:pt x="40" y="94"/>
                  </a:cubicBezTo>
                  <a:cubicBezTo>
                    <a:pt x="40" y="96"/>
                    <a:pt x="41" y="97"/>
                    <a:pt x="40" y="99"/>
                  </a:cubicBezTo>
                  <a:cubicBezTo>
                    <a:pt x="47" y="99"/>
                    <a:pt x="47" y="99"/>
                    <a:pt x="47" y="99"/>
                  </a:cubicBezTo>
                  <a:cubicBezTo>
                    <a:pt x="47" y="93"/>
                    <a:pt x="59" y="94"/>
                    <a:pt x="59" y="88"/>
                  </a:cubicBezTo>
                  <a:cubicBezTo>
                    <a:pt x="57" y="87"/>
                    <a:pt x="52" y="82"/>
                    <a:pt x="52" y="78"/>
                  </a:cubicBezTo>
                  <a:cubicBezTo>
                    <a:pt x="52" y="77"/>
                    <a:pt x="53" y="76"/>
                    <a:pt x="54" y="75"/>
                  </a:cubicBezTo>
                  <a:cubicBezTo>
                    <a:pt x="50" y="74"/>
                    <a:pt x="40" y="55"/>
                    <a:pt x="40" y="53"/>
                  </a:cubicBezTo>
                  <a:cubicBezTo>
                    <a:pt x="55" y="53"/>
                    <a:pt x="56" y="41"/>
                    <a:pt x="68" y="38"/>
                  </a:cubicBezTo>
                  <a:cubicBezTo>
                    <a:pt x="68" y="34"/>
                    <a:pt x="68" y="34"/>
                    <a:pt x="68" y="34"/>
                  </a:cubicBezTo>
                  <a:cubicBezTo>
                    <a:pt x="68" y="34"/>
                    <a:pt x="68" y="34"/>
                    <a:pt x="68" y="34"/>
                  </a:cubicBezTo>
                  <a:cubicBezTo>
                    <a:pt x="64" y="34"/>
                    <a:pt x="38" y="41"/>
                    <a:pt x="37" y="43"/>
                  </a:cubicBezTo>
                  <a:cubicBezTo>
                    <a:pt x="38" y="41"/>
                    <a:pt x="38" y="41"/>
                    <a:pt x="38" y="41"/>
                  </a:cubicBezTo>
                  <a:cubicBezTo>
                    <a:pt x="36" y="44"/>
                    <a:pt x="35" y="46"/>
                    <a:pt x="32" y="46"/>
                  </a:cubicBezTo>
                  <a:cubicBezTo>
                    <a:pt x="24" y="46"/>
                    <a:pt x="21" y="36"/>
                    <a:pt x="21" y="28"/>
                  </a:cubicBezTo>
                  <a:cubicBezTo>
                    <a:pt x="21" y="21"/>
                    <a:pt x="25" y="20"/>
                    <a:pt x="31" y="20"/>
                  </a:cubicBezTo>
                  <a:cubicBezTo>
                    <a:pt x="33" y="20"/>
                    <a:pt x="36" y="20"/>
                    <a:pt x="38" y="20"/>
                  </a:cubicBezTo>
                  <a:cubicBezTo>
                    <a:pt x="47" y="20"/>
                    <a:pt x="51" y="18"/>
                    <a:pt x="58" y="18"/>
                  </a:cubicBezTo>
                  <a:cubicBezTo>
                    <a:pt x="65" y="18"/>
                    <a:pt x="70" y="21"/>
                    <a:pt x="77" y="21"/>
                  </a:cubicBezTo>
                  <a:cubicBezTo>
                    <a:pt x="87" y="21"/>
                    <a:pt x="91" y="12"/>
                    <a:pt x="93" y="4"/>
                  </a:cubicBezTo>
                  <a:cubicBezTo>
                    <a:pt x="94" y="4"/>
                    <a:pt x="95" y="2"/>
                    <a:pt x="9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74" name="Freeform 37"/>
            <p:cNvSpPr>
              <a:spLocks/>
            </p:cNvSpPr>
            <p:nvPr/>
          </p:nvSpPr>
          <p:spPr bwMode="auto">
            <a:xfrm>
              <a:off x="7181" y="3280"/>
              <a:ext cx="364" cy="106"/>
            </a:xfrm>
            <a:custGeom>
              <a:avLst/>
              <a:gdLst>
                <a:gd name="T0" fmla="*/ 26 w 154"/>
                <a:gd name="T1" fmla="*/ 0 h 45"/>
                <a:gd name="T2" fmla="*/ 18 w 154"/>
                <a:gd name="T3" fmla="*/ 3 h 45"/>
                <a:gd name="T4" fmla="*/ 13 w 154"/>
                <a:gd name="T5" fmla="*/ 1 h 45"/>
                <a:gd name="T6" fmla="*/ 0 w 154"/>
                <a:gd name="T7" fmla="*/ 12 h 45"/>
                <a:gd name="T8" fmla="*/ 18 w 154"/>
                <a:gd name="T9" fmla="*/ 24 h 45"/>
                <a:gd name="T10" fmla="*/ 24 w 154"/>
                <a:gd name="T11" fmla="*/ 26 h 45"/>
                <a:gd name="T12" fmla="*/ 29 w 154"/>
                <a:gd name="T13" fmla="*/ 26 h 45"/>
                <a:gd name="T14" fmla="*/ 33 w 154"/>
                <a:gd name="T15" fmla="*/ 25 h 45"/>
                <a:gd name="T16" fmla="*/ 39 w 154"/>
                <a:gd name="T17" fmla="*/ 26 h 45"/>
                <a:gd name="T18" fmla="*/ 68 w 154"/>
                <a:gd name="T19" fmla="*/ 30 h 45"/>
                <a:gd name="T20" fmla="*/ 81 w 154"/>
                <a:gd name="T21" fmla="*/ 37 h 45"/>
                <a:gd name="T22" fmla="*/ 137 w 154"/>
                <a:gd name="T23" fmla="*/ 45 h 45"/>
                <a:gd name="T24" fmla="*/ 137 w 154"/>
                <a:gd name="T25" fmla="*/ 39 h 45"/>
                <a:gd name="T26" fmla="*/ 148 w 154"/>
                <a:gd name="T27" fmla="*/ 43 h 45"/>
                <a:gd name="T28" fmla="*/ 154 w 154"/>
                <a:gd name="T29" fmla="*/ 37 h 45"/>
                <a:gd name="T30" fmla="*/ 145 w 154"/>
                <a:gd name="T31" fmla="*/ 32 h 45"/>
                <a:gd name="T32" fmla="*/ 143 w 154"/>
                <a:gd name="T33" fmla="*/ 32 h 45"/>
                <a:gd name="T34" fmla="*/ 140 w 154"/>
                <a:gd name="T35" fmla="*/ 33 h 45"/>
                <a:gd name="T36" fmla="*/ 136 w 154"/>
                <a:gd name="T37" fmla="*/ 33 h 45"/>
                <a:gd name="T38" fmla="*/ 133 w 154"/>
                <a:gd name="T39" fmla="*/ 31 h 45"/>
                <a:gd name="T40" fmla="*/ 128 w 154"/>
                <a:gd name="T41" fmla="*/ 27 h 45"/>
                <a:gd name="T42" fmla="*/ 106 w 154"/>
                <a:gd name="T43" fmla="*/ 20 h 45"/>
                <a:gd name="T44" fmla="*/ 107 w 154"/>
                <a:gd name="T45" fmla="*/ 20 h 45"/>
                <a:gd name="T46" fmla="*/ 126 w 154"/>
                <a:gd name="T47" fmla="*/ 16 h 45"/>
                <a:gd name="T48" fmla="*/ 122 w 154"/>
                <a:gd name="T49" fmla="*/ 16 h 45"/>
                <a:gd name="T50" fmla="*/ 106 w 154"/>
                <a:gd name="T51" fmla="*/ 18 h 45"/>
                <a:gd name="T52" fmla="*/ 82 w 154"/>
                <a:gd name="T53" fmla="*/ 9 h 45"/>
                <a:gd name="T54" fmla="*/ 66 w 154"/>
                <a:gd name="T55" fmla="*/ 17 h 45"/>
                <a:gd name="T56" fmla="*/ 26 w 154"/>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 h="45">
                  <a:moveTo>
                    <a:pt x="26" y="0"/>
                  </a:moveTo>
                  <a:cubicBezTo>
                    <a:pt x="23" y="0"/>
                    <a:pt x="21" y="3"/>
                    <a:pt x="18" y="3"/>
                  </a:cubicBezTo>
                  <a:cubicBezTo>
                    <a:pt x="16" y="3"/>
                    <a:pt x="15" y="1"/>
                    <a:pt x="13" y="1"/>
                  </a:cubicBezTo>
                  <a:cubicBezTo>
                    <a:pt x="10" y="1"/>
                    <a:pt x="1" y="10"/>
                    <a:pt x="0" y="12"/>
                  </a:cubicBezTo>
                  <a:cubicBezTo>
                    <a:pt x="8" y="12"/>
                    <a:pt x="12" y="18"/>
                    <a:pt x="18" y="24"/>
                  </a:cubicBezTo>
                  <a:cubicBezTo>
                    <a:pt x="20" y="25"/>
                    <a:pt x="22" y="26"/>
                    <a:pt x="24" y="26"/>
                  </a:cubicBezTo>
                  <a:cubicBezTo>
                    <a:pt x="26" y="26"/>
                    <a:pt x="27" y="26"/>
                    <a:pt x="29" y="26"/>
                  </a:cubicBezTo>
                  <a:cubicBezTo>
                    <a:pt x="30" y="26"/>
                    <a:pt x="32" y="25"/>
                    <a:pt x="33" y="25"/>
                  </a:cubicBezTo>
                  <a:cubicBezTo>
                    <a:pt x="35" y="25"/>
                    <a:pt x="37" y="26"/>
                    <a:pt x="39" y="26"/>
                  </a:cubicBezTo>
                  <a:cubicBezTo>
                    <a:pt x="49" y="29"/>
                    <a:pt x="58" y="30"/>
                    <a:pt x="68" y="30"/>
                  </a:cubicBezTo>
                  <a:cubicBezTo>
                    <a:pt x="73" y="30"/>
                    <a:pt x="75" y="37"/>
                    <a:pt x="81" y="37"/>
                  </a:cubicBezTo>
                  <a:cubicBezTo>
                    <a:pt x="102" y="37"/>
                    <a:pt x="120" y="38"/>
                    <a:pt x="137" y="45"/>
                  </a:cubicBezTo>
                  <a:cubicBezTo>
                    <a:pt x="136" y="43"/>
                    <a:pt x="135" y="39"/>
                    <a:pt x="137" y="39"/>
                  </a:cubicBezTo>
                  <a:cubicBezTo>
                    <a:pt x="143" y="39"/>
                    <a:pt x="143" y="43"/>
                    <a:pt x="148" y="43"/>
                  </a:cubicBezTo>
                  <a:cubicBezTo>
                    <a:pt x="149" y="43"/>
                    <a:pt x="153" y="39"/>
                    <a:pt x="154" y="37"/>
                  </a:cubicBezTo>
                  <a:cubicBezTo>
                    <a:pt x="150" y="36"/>
                    <a:pt x="150" y="34"/>
                    <a:pt x="145" y="32"/>
                  </a:cubicBezTo>
                  <a:cubicBezTo>
                    <a:pt x="145" y="32"/>
                    <a:pt x="144" y="32"/>
                    <a:pt x="143" y="32"/>
                  </a:cubicBezTo>
                  <a:cubicBezTo>
                    <a:pt x="142" y="32"/>
                    <a:pt x="141" y="32"/>
                    <a:pt x="140" y="33"/>
                  </a:cubicBezTo>
                  <a:cubicBezTo>
                    <a:pt x="139" y="33"/>
                    <a:pt x="137" y="33"/>
                    <a:pt x="136" y="33"/>
                  </a:cubicBezTo>
                  <a:cubicBezTo>
                    <a:pt x="135" y="33"/>
                    <a:pt x="134" y="33"/>
                    <a:pt x="133" y="31"/>
                  </a:cubicBezTo>
                  <a:cubicBezTo>
                    <a:pt x="132" y="30"/>
                    <a:pt x="132" y="27"/>
                    <a:pt x="128" y="27"/>
                  </a:cubicBezTo>
                  <a:cubicBezTo>
                    <a:pt x="119" y="27"/>
                    <a:pt x="112" y="26"/>
                    <a:pt x="106" y="20"/>
                  </a:cubicBezTo>
                  <a:cubicBezTo>
                    <a:pt x="106" y="20"/>
                    <a:pt x="107" y="20"/>
                    <a:pt x="107" y="20"/>
                  </a:cubicBezTo>
                  <a:cubicBezTo>
                    <a:pt x="112" y="20"/>
                    <a:pt x="125" y="18"/>
                    <a:pt x="126" y="16"/>
                  </a:cubicBezTo>
                  <a:cubicBezTo>
                    <a:pt x="122" y="16"/>
                    <a:pt x="122" y="16"/>
                    <a:pt x="122" y="16"/>
                  </a:cubicBezTo>
                  <a:cubicBezTo>
                    <a:pt x="106" y="18"/>
                    <a:pt x="106" y="18"/>
                    <a:pt x="106" y="18"/>
                  </a:cubicBezTo>
                  <a:cubicBezTo>
                    <a:pt x="96" y="18"/>
                    <a:pt x="93" y="9"/>
                    <a:pt x="82" y="9"/>
                  </a:cubicBezTo>
                  <a:cubicBezTo>
                    <a:pt x="76" y="9"/>
                    <a:pt x="74" y="17"/>
                    <a:pt x="66" y="17"/>
                  </a:cubicBezTo>
                  <a:cubicBezTo>
                    <a:pt x="49" y="17"/>
                    <a:pt x="42"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75" name="Freeform 38"/>
            <p:cNvSpPr>
              <a:spLocks/>
            </p:cNvSpPr>
            <p:nvPr/>
          </p:nvSpPr>
          <p:spPr bwMode="auto">
            <a:xfrm>
              <a:off x="7694" y="3365"/>
              <a:ext cx="109" cy="24"/>
            </a:xfrm>
            <a:custGeom>
              <a:avLst/>
              <a:gdLst>
                <a:gd name="T0" fmla="*/ 46 w 46"/>
                <a:gd name="T1" fmla="*/ 0 h 10"/>
                <a:gd name="T2" fmla="*/ 31 w 46"/>
                <a:gd name="T3" fmla="*/ 5 h 10"/>
                <a:gd name="T4" fmla="*/ 10 w 46"/>
                <a:gd name="T5" fmla="*/ 1 h 10"/>
                <a:gd name="T6" fmla="*/ 7 w 46"/>
                <a:gd name="T7" fmla="*/ 1 h 10"/>
                <a:gd name="T8" fmla="*/ 0 w 46"/>
                <a:gd name="T9" fmla="*/ 5 h 10"/>
                <a:gd name="T10" fmla="*/ 10 w 46"/>
                <a:gd name="T11" fmla="*/ 10 h 10"/>
                <a:gd name="T12" fmla="*/ 12 w 46"/>
                <a:gd name="T13" fmla="*/ 10 h 10"/>
                <a:gd name="T14" fmla="*/ 31 w 46"/>
                <a:gd name="T15" fmla="*/ 10 h 10"/>
                <a:gd name="T16" fmla="*/ 46 w 46"/>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0">
                  <a:moveTo>
                    <a:pt x="46" y="0"/>
                  </a:moveTo>
                  <a:cubicBezTo>
                    <a:pt x="41" y="2"/>
                    <a:pt x="39" y="5"/>
                    <a:pt x="31" y="5"/>
                  </a:cubicBezTo>
                  <a:cubicBezTo>
                    <a:pt x="23" y="5"/>
                    <a:pt x="19" y="1"/>
                    <a:pt x="10" y="1"/>
                  </a:cubicBezTo>
                  <a:cubicBezTo>
                    <a:pt x="9" y="1"/>
                    <a:pt x="8" y="1"/>
                    <a:pt x="7" y="1"/>
                  </a:cubicBezTo>
                  <a:cubicBezTo>
                    <a:pt x="4" y="1"/>
                    <a:pt x="0" y="2"/>
                    <a:pt x="0" y="5"/>
                  </a:cubicBezTo>
                  <a:cubicBezTo>
                    <a:pt x="0" y="10"/>
                    <a:pt x="6" y="10"/>
                    <a:pt x="10" y="10"/>
                  </a:cubicBezTo>
                  <a:cubicBezTo>
                    <a:pt x="11" y="10"/>
                    <a:pt x="11" y="10"/>
                    <a:pt x="12" y="10"/>
                  </a:cubicBezTo>
                  <a:cubicBezTo>
                    <a:pt x="16" y="10"/>
                    <a:pt x="23" y="10"/>
                    <a:pt x="31" y="10"/>
                  </a:cubicBezTo>
                  <a:cubicBezTo>
                    <a:pt x="38" y="8"/>
                    <a:pt x="42" y="7"/>
                    <a:pt x="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76" name="Freeform 39"/>
            <p:cNvSpPr>
              <a:spLocks/>
            </p:cNvSpPr>
            <p:nvPr/>
          </p:nvSpPr>
          <p:spPr bwMode="auto">
            <a:xfrm>
              <a:off x="7585" y="3370"/>
              <a:ext cx="76" cy="26"/>
            </a:xfrm>
            <a:custGeom>
              <a:avLst/>
              <a:gdLst>
                <a:gd name="T0" fmla="*/ 32 w 32"/>
                <a:gd name="T1" fmla="*/ 0 h 11"/>
                <a:gd name="T2" fmla="*/ 20 w 32"/>
                <a:gd name="T3" fmla="*/ 0 h 11"/>
                <a:gd name="T4" fmla="*/ 19 w 32"/>
                <a:gd name="T5" fmla="*/ 4 h 11"/>
                <a:gd name="T6" fmla="*/ 9 w 32"/>
                <a:gd name="T7" fmla="*/ 2 h 11"/>
                <a:gd name="T8" fmla="*/ 7 w 32"/>
                <a:gd name="T9" fmla="*/ 2 h 11"/>
                <a:gd name="T10" fmla="*/ 0 w 32"/>
                <a:gd name="T11" fmla="*/ 7 h 11"/>
                <a:gd name="T12" fmla="*/ 11 w 32"/>
                <a:gd name="T13" fmla="*/ 11 h 11"/>
                <a:gd name="T14" fmla="*/ 23 w 32"/>
                <a:gd name="T15" fmla="*/ 6 h 11"/>
                <a:gd name="T16" fmla="*/ 28 w 32"/>
                <a:gd name="T17" fmla="*/ 8 h 11"/>
                <a:gd name="T18" fmla="*/ 32 w 32"/>
                <a:gd name="T19" fmla="*/ 8 h 11"/>
                <a:gd name="T20" fmla="*/ 32 w 32"/>
                <a:gd name="T2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1">
                  <a:moveTo>
                    <a:pt x="32" y="0"/>
                  </a:moveTo>
                  <a:cubicBezTo>
                    <a:pt x="20" y="0"/>
                    <a:pt x="20" y="0"/>
                    <a:pt x="20" y="0"/>
                  </a:cubicBezTo>
                  <a:cubicBezTo>
                    <a:pt x="20" y="1"/>
                    <a:pt x="19" y="2"/>
                    <a:pt x="19" y="4"/>
                  </a:cubicBezTo>
                  <a:cubicBezTo>
                    <a:pt x="17" y="3"/>
                    <a:pt x="14" y="2"/>
                    <a:pt x="9" y="2"/>
                  </a:cubicBezTo>
                  <a:cubicBezTo>
                    <a:pt x="8" y="2"/>
                    <a:pt x="8" y="2"/>
                    <a:pt x="7" y="2"/>
                  </a:cubicBezTo>
                  <a:cubicBezTo>
                    <a:pt x="3" y="2"/>
                    <a:pt x="0" y="2"/>
                    <a:pt x="0" y="7"/>
                  </a:cubicBezTo>
                  <a:cubicBezTo>
                    <a:pt x="0" y="9"/>
                    <a:pt x="7" y="11"/>
                    <a:pt x="11" y="11"/>
                  </a:cubicBezTo>
                  <a:cubicBezTo>
                    <a:pt x="16" y="11"/>
                    <a:pt x="18" y="8"/>
                    <a:pt x="23" y="6"/>
                  </a:cubicBezTo>
                  <a:cubicBezTo>
                    <a:pt x="28" y="8"/>
                    <a:pt x="28" y="8"/>
                    <a:pt x="28" y="8"/>
                  </a:cubicBezTo>
                  <a:cubicBezTo>
                    <a:pt x="32" y="8"/>
                    <a:pt x="32" y="8"/>
                    <a:pt x="32" y="8"/>
                  </a:cubicBezTo>
                  <a:cubicBezTo>
                    <a:pt x="31" y="7"/>
                    <a:pt x="32" y="4"/>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77" name="Freeform 40"/>
            <p:cNvSpPr>
              <a:spLocks/>
            </p:cNvSpPr>
            <p:nvPr/>
          </p:nvSpPr>
          <p:spPr bwMode="auto">
            <a:xfrm>
              <a:off x="7668" y="3403"/>
              <a:ext cx="54" cy="38"/>
            </a:xfrm>
            <a:custGeom>
              <a:avLst/>
              <a:gdLst>
                <a:gd name="T0" fmla="*/ 5 w 23"/>
                <a:gd name="T1" fmla="*/ 0 h 16"/>
                <a:gd name="T2" fmla="*/ 0 w 23"/>
                <a:gd name="T3" fmla="*/ 4 h 16"/>
                <a:gd name="T4" fmla="*/ 13 w 23"/>
                <a:gd name="T5" fmla="*/ 10 h 16"/>
                <a:gd name="T6" fmla="*/ 16 w 23"/>
                <a:gd name="T7" fmla="*/ 16 h 16"/>
                <a:gd name="T8" fmla="*/ 19 w 23"/>
                <a:gd name="T9" fmla="*/ 16 h 16"/>
                <a:gd name="T10" fmla="*/ 23 w 23"/>
                <a:gd name="T11" fmla="*/ 13 h 16"/>
                <a:gd name="T12" fmla="*/ 15 w 23"/>
                <a:gd name="T13" fmla="*/ 1 h 16"/>
                <a:gd name="T14" fmla="*/ 10 w 23"/>
                <a:gd name="T15" fmla="*/ 1 h 16"/>
                <a:gd name="T16" fmla="*/ 5 w 2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5" y="0"/>
                  </a:moveTo>
                  <a:cubicBezTo>
                    <a:pt x="2" y="0"/>
                    <a:pt x="0" y="1"/>
                    <a:pt x="0" y="4"/>
                  </a:cubicBezTo>
                  <a:cubicBezTo>
                    <a:pt x="0" y="9"/>
                    <a:pt x="8" y="10"/>
                    <a:pt x="13" y="10"/>
                  </a:cubicBezTo>
                  <a:cubicBezTo>
                    <a:pt x="13" y="11"/>
                    <a:pt x="14" y="16"/>
                    <a:pt x="16" y="16"/>
                  </a:cubicBezTo>
                  <a:cubicBezTo>
                    <a:pt x="17" y="16"/>
                    <a:pt x="18" y="16"/>
                    <a:pt x="19" y="16"/>
                  </a:cubicBezTo>
                  <a:cubicBezTo>
                    <a:pt x="20" y="16"/>
                    <a:pt x="23" y="14"/>
                    <a:pt x="23" y="13"/>
                  </a:cubicBezTo>
                  <a:cubicBezTo>
                    <a:pt x="23" y="6"/>
                    <a:pt x="15" y="8"/>
                    <a:pt x="15" y="1"/>
                  </a:cubicBezTo>
                  <a:cubicBezTo>
                    <a:pt x="13" y="1"/>
                    <a:pt x="11" y="1"/>
                    <a:pt x="10" y="1"/>
                  </a:cubicBezTo>
                  <a:cubicBezTo>
                    <a:pt x="8" y="1"/>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78" name="Freeform 41"/>
            <p:cNvSpPr>
              <a:spLocks/>
            </p:cNvSpPr>
            <p:nvPr/>
          </p:nvSpPr>
          <p:spPr bwMode="auto">
            <a:xfrm>
              <a:off x="7557" y="3367"/>
              <a:ext cx="23" cy="22"/>
            </a:xfrm>
            <a:custGeom>
              <a:avLst/>
              <a:gdLst>
                <a:gd name="T0" fmla="*/ 5 w 10"/>
                <a:gd name="T1" fmla="*/ 0 h 9"/>
                <a:gd name="T2" fmla="*/ 0 w 10"/>
                <a:gd name="T3" fmla="*/ 0 h 9"/>
                <a:gd name="T4" fmla="*/ 0 w 10"/>
                <a:gd name="T5" fmla="*/ 6 h 9"/>
                <a:gd name="T6" fmla="*/ 4 w 10"/>
                <a:gd name="T7" fmla="*/ 9 h 9"/>
                <a:gd name="T8" fmla="*/ 10 w 10"/>
                <a:gd name="T9" fmla="*/ 4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3" y="0"/>
                    <a:pt x="2" y="0"/>
                    <a:pt x="0" y="0"/>
                  </a:cubicBezTo>
                  <a:cubicBezTo>
                    <a:pt x="0" y="2"/>
                    <a:pt x="0" y="4"/>
                    <a:pt x="0" y="6"/>
                  </a:cubicBezTo>
                  <a:cubicBezTo>
                    <a:pt x="0" y="7"/>
                    <a:pt x="3" y="9"/>
                    <a:pt x="4" y="9"/>
                  </a:cubicBezTo>
                  <a:cubicBezTo>
                    <a:pt x="7" y="9"/>
                    <a:pt x="9" y="7"/>
                    <a:pt x="10" y="4"/>
                  </a:cubicBezTo>
                  <a:cubicBezTo>
                    <a:pt x="8" y="3"/>
                    <a:pt x="8"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79" name="Freeform 42"/>
            <p:cNvSpPr>
              <a:spLocks/>
            </p:cNvSpPr>
            <p:nvPr/>
          </p:nvSpPr>
          <p:spPr bwMode="auto">
            <a:xfrm>
              <a:off x="7824" y="3375"/>
              <a:ext cx="125" cy="68"/>
            </a:xfrm>
            <a:custGeom>
              <a:avLst/>
              <a:gdLst>
                <a:gd name="T0" fmla="*/ 44 w 53"/>
                <a:gd name="T1" fmla="*/ 0 h 29"/>
                <a:gd name="T2" fmla="*/ 20 w 53"/>
                <a:gd name="T3" fmla="*/ 6 h 29"/>
                <a:gd name="T4" fmla="*/ 17 w 53"/>
                <a:gd name="T5" fmla="*/ 10 h 29"/>
                <a:gd name="T6" fmla="*/ 0 w 53"/>
                <a:gd name="T7" fmla="*/ 25 h 29"/>
                <a:gd name="T8" fmla="*/ 3 w 53"/>
                <a:gd name="T9" fmla="*/ 29 h 29"/>
                <a:gd name="T10" fmla="*/ 21 w 53"/>
                <a:gd name="T11" fmla="*/ 20 h 29"/>
                <a:gd name="T12" fmla="*/ 22 w 53"/>
                <a:gd name="T13" fmla="*/ 14 h 29"/>
                <a:gd name="T14" fmla="*/ 53 w 53"/>
                <a:gd name="T15" fmla="*/ 1 h 29"/>
                <a:gd name="T16" fmla="*/ 44 w 5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9">
                  <a:moveTo>
                    <a:pt x="44" y="0"/>
                  </a:moveTo>
                  <a:cubicBezTo>
                    <a:pt x="36" y="0"/>
                    <a:pt x="24" y="2"/>
                    <a:pt x="20" y="6"/>
                  </a:cubicBezTo>
                  <a:cubicBezTo>
                    <a:pt x="19" y="7"/>
                    <a:pt x="19" y="10"/>
                    <a:pt x="17" y="10"/>
                  </a:cubicBezTo>
                  <a:cubicBezTo>
                    <a:pt x="10" y="13"/>
                    <a:pt x="0" y="13"/>
                    <a:pt x="0" y="25"/>
                  </a:cubicBezTo>
                  <a:cubicBezTo>
                    <a:pt x="0" y="27"/>
                    <a:pt x="1" y="29"/>
                    <a:pt x="3" y="29"/>
                  </a:cubicBezTo>
                  <a:cubicBezTo>
                    <a:pt x="9" y="29"/>
                    <a:pt x="18" y="23"/>
                    <a:pt x="21" y="20"/>
                  </a:cubicBezTo>
                  <a:cubicBezTo>
                    <a:pt x="22" y="19"/>
                    <a:pt x="20" y="14"/>
                    <a:pt x="22" y="14"/>
                  </a:cubicBezTo>
                  <a:cubicBezTo>
                    <a:pt x="31" y="14"/>
                    <a:pt x="48" y="9"/>
                    <a:pt x="53" y="1"/>
                  </a:cubicBezTo>
                  <a:cubicBezTo>
                    <a:pt x="52" y="0"/>
                    <a:pt x="48"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80" name="Freeform 43"/>
            <p:cNvSpPr>
              <a:spLocks/>
            </p:cNvSpPr>
            <p:nvPr/>
          </p:nvSpPr>
          <p:spPr bwMode="auto">
            <a:xfrm>
              <a:off x="8195" y="3268"/>
              <a:ext cx="26" cy="52"/>
            </a:xfrm>
            <a:custGeom>
              <a:avLst/>
              <a:gdLst>
                <a:gd name="T0" fmla="*/ 9 w 11"/>
                <a:gd name="T1" fmla="*/ 0 h 22"/>
                <a:gd name="T2" fmla="*/ 6 w 11"/>
                <a:gd name="T3" fmla="*/ 9 h 22"/>
                <a:gd name="T4" fmla="*/ 0 w 11"/>
                <a:gd name="T5" fmla="*/ 18 h 22"/>
                <a:gd name="T6" fmla="*/ 4 w 11"/>
                <a:gd name="T7" fmla="*/ 22 h 22"/>
                <a:gd name="T8" fmla="*/ 7 w 11"/>
                <a:gd name="T9" fmla="*/ 11 h 22"/>
                <a:gd name="T10" fmla="*/ 11 w 11"/>
                <a:gd name="T11" fmla="*/ 6 h 22"/>
                <a:gd name="T12" fmla="*/ 9 w 11"/>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1" h="22">
                  <a:moveTo>
                    <a:pt x="9" y="0"/>
                  </a:moveTo>
                  <a:cubicBezTo>
                    <a:pt x="5" y="1"/>
                    <a:pt x="6" y="5"/>
                    <a:pt x="6" y="9"/>
                  </a:cubicBezTo>
                  <a:cubicBezTo>
                    <a:pt x="6" y="12"/>
                    <a:pt x="0" y="13"/>
                    <a:pt x="0" y="18"/>
                  </a:cubicBezTo>
                  <a:cubicBezTo>
                    <a:pt x="0" y="20"/>
                    <a:pt x="2" y="22"/>
                    <a:pt x="4" y="22"/>
                  </a:cubicBezTo>
                  <a:cubicBezTo>
                    <a:pt x="8" y="22"/>
                    <a:pt x="7" y="16"/>
                    <a:pt x="7" y="11"/>
                  </a:cubicBezTo>
                  <a:cubicBezTo>
                    <a:pt x="9" y="11"/>
                    <a:pt x="11" y="9"/>
                    <a:pt x="11" y="6"/>
                  </a:cubicBezTo>
                  <a:cubicBezTo>
                    <a:pt x="11" y="2"/>
                    <a:pt x="10" y="4"/>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81" name="Freeform 44"/>
            <p:cNvSpPr>
              <a:spLocks/>
            </p:cNvSpPr>
            <p:nvPr/>
          </p:nvSpPr>
          <p:spPr bwMode="auto">
            <a:xfrm>
              <a:off x="7914" y="3181"/>
              <a:ext cx="33" cy="30"/>
            </a:xfrm>
            <a:custGeom>
              <a:avLst/>
              <a:gdLst>
                <a:gd name="T0" fmla="*/ 4 w 14"/>
                <a:gd name="T1" fmla="*/ 0 h 13"/>
                <a:gd name="T2" fmla="*/ 0 w 14"/>
                <a:gd name="T3" fmla="*/ 3 h 13"/>
                <a:gd name="T4" fmla="*/ 9 w 14"/>
                <a:gd name="T5" fmla="*/ 13 h 13"/>
                <a:gd name="T6" fmla="*/ 14 w 14"/>
                <a:gd name="T7" fmla="*/ 6 h 13"/>
                <a:gd name="T8" fmla="*/ 4 w 14"/>
                <a:gd name="T9" fmla="*/ 0 h 13"/>
              </a:gdLst>
              <a:ahLst/>
              <a:cxnLst>
                <a:cxn ang="0">
                  <a:pos x="T0" y="T1"/>
                </a:cxn>
                <a:cxn ang="0">
                  <a:pos x="T2" y="T3"/>
                </a:cxn>
                <a:cxn ang="0">
                  <a:pos x="T4" y="T5"/>
                </a:cxn>
                <a:cxn ang="0">
                  <a:pos x="T6" y="T7"/>
                </a:cxn>
                <a:cxn ang="0">
                  <a:pos x="T8" y="T9"/>
                </a:cxn>
              </a:cxnLst>
              <a:rect l="0" t="0" r="r" b="b"/>
              <a:pathLst>
                <a:path w="14" h="13">
                  <a:moveTo>
                    <a:pt x="4" y="0"/>
                  </a:moveTo>
                  <a:cubicBezTo>
                    <a:pt x="1" y="0"/>
                    <a:pt x="0" y="0"/>
                    <a:pt x="0" y="3"/>
                  </a:cubicBezTo>
                  <a:cubicBezTo>
                    <a:pt x="0" y="7"/>
                    <a:pt x="6" y="13"/>
                    <a:pt x="9" y="13"/>
                  </a:cubicBezTo>
                  <a:cubicBezTo>
                    <a:pt x="11" y="13"/>
                    <a:pt x="14" y="7"/>
                    <a:pt x="14" y="6"/>
                  </a:cubicBezTo>
                  <a:cubicBezTo>
                    <a:pt x="14" y="2"/>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82" name="Freeform 45"/>
            <p:cNvSpPr>
              <a:spLocks/>
            </p:cNvSpPr>
            <p:nvPr/>
          </p:nvSpPr>
          <p:spPr bwMode="auto">
            <a:xfrm>
              <a:off x="7978" y="3176"/>
              <a:ext cx="101" cy="28"/>
            </a:xfrm>
            <a:custGeom>
              <a:avLst/>
              <a:gdLst>
                <a:gd name="T0" fmla="*/ 27 w 43"/>
                <a:gd name="T1" fmla="*/ 0 h 12"/>
                <a:gd name="T2" fmla="*/ 4 w 43"/>
                <a:gd name="T3" fmla="*/ 0 h 12"/>
                <a:gd name="T4" fmla="*/ 0 w 43"/>
                <a:gd name="T5" fmla="*/ 5 h 12"/>
                <a:gd name="T6" fmla="*/ 10 w 43"/>
                <a:gd name="T7" fmla="*/ 7 h 12"/>
                <a:gd name="T8" fmla="*/ 22 w 43"/>
                <a:gd name="T9" fmla="*/ 7 h 12"/>
                <a:gd name="T10" fmla="*/ 40 w 43"/>
                <a:gd name="T11" fmla="*/ 12 h 12"/>
                <a:gd name="T12" fmla="*/ 43 w 43"/>
                <a:gd name="T13" fmla="*/ 11 h 12"/>
                <a:gd name="T14" fmla="*/ 37 w 43"/>
                <a:gd name="T15" fmla="*/ 2 h 12"/>
                <a:gd name="T16" fmla="*/ 35 w 43"/>
                <a:gd name="T17" fmla="*/ 2 h 12"/>
                <a:gd name="T18" fmla="*/ 31 w 43"/>
                <a:gd name="T19" fmla="*/ 2 h 12"/>
                <a:gd name="T20" fmla="*/ 27 w 4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2">
                  <a:moveTo>
                    <a:pt x="27" y="0"/>
                  </a:moveTo>
                  <a:cubicBezTo>
                    <a:pt x="4" y="0"/>
                    <a:pt x="4" y="0"/>
                    <a:pt x="4" y="0"/>
                  </a:cubicBezTo>
                  <a:cubicBezTo>
                    <a:pt x="3" y="1"/>
                    <a:pt x="0" y="2"/>
                    <a:pt x="0" y="5"/>
                  </a:cubicBezTo>
                  <a:cubicBezTo>
                    <a:pt x="0" y="5"/>
                    <a:pt x="7" y="7"/>
                    <a:pt x="10" y="7"/>
                  </a:cubicBezTo>
                  <a:cubicBezTo>
                    <a:pt x="14" y="7"/>
                    <a:pt x="16" y="7"/>
                    <a:pt x="22" y="7"/>
                  </a:cubicBezTo>
                  <a:cubicBezTo>
                    <a:pt x="29" y="7"/>
                    <a:pt x="33" y="12"/>
                    <a:pt x="40" y="12"/>
                  </a:cubicBezTo>
                  <a:cubicBezTo>
                    <a:pt x="41" y="12"/>
                    <a:pt x="43" y="12"/>
                    <a:pt x="43" y="11"/>
                  </a:cubicBezTo>
                  <a:cubicBezTo>
                    <a:pt x="43" y="7"/>
                    <a:pt x="38" y="6"/>
                    <a:pt x="37" y="2"/>
                  </a:cubicBezTo>
                  <a:cubicBezTo>
                    <a:pt x="35" y="2"/>
                    <a:pt x="35" y="2"/>
                    <a:pt x="35" y="2"/>
                  </a:cubicBezTo>
                  <a:cubicBezTo>
                    <a:pt x="34" y="2"/>
                    <a:pt x="32" y="2"/>
                    <a:pt x="31" y="2"/>
                  </a:cubicBezTo>
                  <a:cubicBezTo>
                    <a:pt x="29" y="2"/>
                    <a:pt x="28" y="2"/>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83" name="Freeform 46"/>
            <p:cNvSpPr>
              <a:spLocks/>
            </p:cNvSpPr>
            <p:nvPr/>
          </p:nvSpPr>
          <p:spPr bwMode="auto">
            <a:xfrm>
              <a:off x="7961" y="2989"/>
              <a:ext cx="45" cy="99"/>
            </a:xfrm>
            <a:custGeom>
              <a:avLst/>
              <a:gdLst>
                <a:gd name="T0" fmla="*/ 5 w 19"/>
                <a:gd name="T1" fmla="*/ 0 h 42"/>
                <a:gd name="T2" fmla="*/ 0 w 19"/>
                <a:gd name="T3" fmla="*/ 10 h 42"/>
                <a:gd name="T4" fmla="*/ 4 w 19"/>
                <a:gd name="T5" fmla="*/ 25 h 42"/>
                <a:gd name="T6" fmla="*/ 4 w 19"/>
                <a:gd name="T7" fmla="*/ 32 h 42"/>
                <a:gd name="T8" fmla="*/ 11 w 19"/>
                <a:gd name="T9" fmla="*/ 42 h 42"/>
                <a:gd name="T10" fmla="*/ 5 w 19"/>
                <a:gd name="T11" fmla="*/ 33 h 42"/>
                <a:gd name="T12" fmla="*/ 5 w 19"/>
                <a:gd name="T13" fmla="*/ 29 h 42"/>
                <a:gd name="T14" fmla="*/ 18 w 19"/>
                <a:gd name="T15" fmla="*/ 28 h 42"/>
                <a:gd name="T16" fmla="*/ 13 w 19"/>
                <a:gd name="T17" fmla="*/ 20 h 42"/>
                <a:gd name="T18" fmla="*/ 19 w 19"/>
                <a:gd name="T19" fmla="*/ 13 h 42"/>
                <a:gd name="T20" fmla="*/ 5 w 19"/>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2">
                  <a:moveTo>
                    <a:pt x="5" y="0"/>
                  </a:moveTo>
                  <a:cubicBezTo>
                    <a:pt x="1" y="2"/>
                    <a:pt x="0" y="6"/>
                    <a:pt x="0" y="10"/>
                  </a:cubicBezTo>
                  <a:cubicBezTo>
                    <a:pt x="0" y="17"/>
                    <a:pt x="4" y="19"/>
                    <a:pt x="4" y="25"/>
                  </a:cubicBezTo>
                  <a:cubicBezTo>
                    <a:pt x="4" y="30"/>
                    <a:pt x="4" y="29"/>
                    <a:pt x="4" y="32"/>
                  </a:cubicBezTo>
                  <a:cubicBezTo>
                    <a:pt x="4" y="35"/>
                    <a:pt x="6" y="42"/>
                    <a:pt x="11" y="42"/>
                  </a:cubicBezTo>
                  <a:cubicBezTo>
                    <a:pt x="9" y="38"/>
                    <a:pt x="8" y="36"/>
                    <a:pt x="5" y="33"/>
                  </a:cubicBezTo>
                  <a:cubicBezTo>
                    <a:pt x="5" y="29"/>
                    <a:pt x="5" y="29"/>
                    <a:pt x="5" y="29"/>
                  </a:cubicBezTo>
                  <a:cubicBezTo>
                    <a:pt x="10" y="29"/>
                    <a:pt x="15" y="29"/>
                    <a:pt x="18" y="28"/>
                  </a:cubicBezTo>
                  <a:cubicBezTo>
                    <a:pt x="17" y="24"/>
                    <a:pt x="13" y="23"/>
                    <a:pt x="13" y="20"/>
                  </a:cubicBezTo>
                  <a:cubicBezTo>
                    <a:pt x="13" y="17"/>
                    <a:pt x="19" y="17"/>
                    <a:pt x="19" y="13"/>
                  </a:cubicBezTo>
                  <a:cubicBezTo>
                    <a:pt x="10" y="11"/>
                    <a:pt x="6" y="7"/>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84" name="Freeform 47"/>
            <p:cNvSpPr>
              <a:spLocks noEditPoints="1"/>
            </p:cNvSpPr>
            <p:nvPr/>
          </p:nvSpPr>
          <p:spPr bwMode="auto">
            <a:xfrm>
              <a:off x="8715" y="3218"/>
              <a:ext cx="139" cy="81"/>
            </a:xfrm>
            <a:custGeom>
              <a:avLst/>
              <a:gdLst>
                <a:gd name="T0" fmla="*/ 14 w 59"/>
                <a:gd name="T1" fmla="*/ 31 h 34"/>
                <a:gd name="T2" fmla="*/ 15 w 59"/>
                <a:gd name="T3" fmla="*/ 32 h 34"/>
                <a:gd name="T4" fmla="*/ 15 w 59"/>
                <a:gd name="T5" fmla="*/ 31 h 34"/>
                <a:gd name="T6" fmla="*/ 14 w 59"/>
                <a:gd name="T7" fmla="*/ 31 h 34"/>
                <a:gd name="T8" fmla="*/ 54 w 59"/>
                <a:gd name="T9" fmla="*/ 0 h 34"/>
                <a:gd name="T10" fmla="*/ 42 w 59"/>
                <a:gd name="T11" fmla="*/ 15 h 34"/>
                <a:gd name="T12" fmla="*/ 22 w 59"/>
                <a:gd name="T13" fmla="*/ 19 h 34"/>
                <a:gd name="T14" fmla="*/ 16 w 59"/>
                <a:gd name="T15" fmla="*/ 21 h 34"/>
                <a:gd name="T16" fmla="*/ 16 w 59"/>
                <a:gd name="T17" fmla="*/ 21 h 34"/>
                <a:gd name="T18" fmla="*/ 0 w 59"/>
                <a:gd name="T19" fmla="*/ 21 h 34"/>
                <a:gd name="T20" fmla="*/ 13 w 59"/>
                <a:gd name="T21" fmla="*/ 30 h 34"/>
                <a:gd name="T22" fmla="*/ 14 w 59"/>
                <a:gd name="T23" fmla="*/ 31 h 34"/>
                <a:gd name="T24" fmla="*/ 14 w 59"/>
                <a:gd name="T25" fmla="*/ 30 h 34"/>
                <a:gd name="T26" fmla="*/ 15 w 59"/>
                <a:gd name="T27" fmla="*/ 31 h 34"/>
                <a:gd name="T28" fmla="*/ 22 w 59"/>
                <a:gd name="T29" fmla="*/ 34 h 34"/>
                <a:gd name="T30" fmla="*/ 48 w 59"/>
                <a:gd name="T31" fmla="*/ 26 h 34"/>
                <a:gd name="T32" fmla="*/ 59 w 59"/>
                <a:gd name="T33" fmla="*/ 8 h 34"/>
                <a:gd name="T34" fmla="*/ 54 w 59"/>
                <a:gd name="T3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 h="34">
                  <a:moveTo>
                    <a:pt x="14" y="31"/>
                  </a:moveTo>
                  <a:cubicBezTo>
                    <a:pt x="15" y="32"/>
                    <a:pt x="15" y="32"/>
                    <a:pt x="15" y="32"/>
                  </a:cubicBezTo>
                  <a:cubicBezTo>
                    <a:pt x="15" y="31"/>
                    <a:pt x="15" y="31"/>
                    <a:pt x="15" y="31"/>
                  </a:cubicBezTo>
                  <a:cubicBezTo>
                    <a:pt x="15" y="31"/>
                    <a:pt x="15" y="31"/>
                    <a:pt x="14" y="31"/>
                  </a:cubicBezTo>
                  <a:moveTo>
                    <a:pt x="54" y="0"/>
                  </a:moveTo>
                  <a:cubicBezTo>
                    <a:pt x="47" y="0"/>
                    <a:pt x="50" y="12"/>
                    <a:pt x="42" y="15"/>
                  </a:cubicBezTo>
                  <a:cubicBezTo>
                    <a:pt x="38" y="17"/>
                    <a:pt x="30" y="17"/>
                    <a:pt x="22" y="19"/>
                  </a:cubicBezTo>
                  <a:cubicBezTo>
                    <a:pt x="22" y="19"/>
                    <a:pt x="18" y="21"/>
                    <a:pt x="16" y="21"/>
                  </a:cubicBezTo>
                  <a:cubicBezTo>
                    <a:pt x="16" y="21"/>
                    <a:pt x="16" y="21"/>
                    <a:pt x="16" y="21"/>
                  </a:cubicBezTo>
                  <a:cubicBezTo>
                    <a:pt x="0" y="21"/>
                    <a:pt x="0" y="21"/>
                    <a:pt x="0" y="21"/>
                  </a:cubicBezTo>
                  <a:cubicBezTo>
                    <a:pt x="1" y="27"/>
                    <a:pt x="8" y="27"/>
                    <a:pt x="13" y="30"/>
                  </a:cubicBezTo>
                  <a:cubicBezTo>
                    <a:pt x="13" y="30"/>
                    <a:pt x="14" y="30"/>
                    <a:pt x="14" y="31"/>
                  </a:cubicBezTo>
                  <a:cubicBezTo>
                    <a:pt x="14" y="30"/>
                    <a:pt x="14" y="30"/>
                    <a:pt x="14" y="30"/>
                  </a:cubicBezTo>
                  <a:cubicBezTo>
                    <a:pt x="14" y="30"/>
                    <a:pt x="15" y="31"/>
                    <a:pt x="15" y="31"/>
                  </a:cubicBezTo>
                  <a:cubicBezTo>
                    <a:pt x="17" y="33"/>
                    <a:pt x="21" y="34"/>
                    <a:pt x="22" y="34"/>
                  </a:cubicBezTo>
                  <a:cubicBezTo>
                    <a:pt x="33" y="34"/>
                    <a:pt x="38" y="28"/>
                    <a:pt x="48" y="26"/>
                  </a:cubicBezTo>
                  <a:cubicBezTo>
                    <a:pt x="48" y="17"/>
                    <a:pt x="59" y="19"/>
                    <a:pt x="59" y="8"/>
                  </a:cubicBezTo>
                  <a:cubicBezTo>
                    <a:pt x="59" y="5"/>
                    <a:pt x="57" y="0"/>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85" name="Freeform 48"/>
            <p:cNvSpPr>
              <a:spLocks/>
            </p:cNvSpPr>
            <p:nvPr/>
          </p:nvSpPr>
          <p:spPr bwMode="auto">
            <a:xfrm>
              <a:off x="8079" y="3079"/>
              <a:ext cx="721" cy="376"/>
            </a:xfrm>
            <a:custGeom>
              <a:avLst/>
              <a:gdLst>
                <a:gd name="T0" fmla="*/ 7 w 305"/>
                <a:gd name="T1" fmla="*/ 9 h 159"/>
                <a:gd name="T2" fmla="*/ 16 w 305"/>
                <a:gd name="T3" fmla="*/ 26 h 159"/>
                <a:gd name="T4" fmla="*/ 27 w 305"/>
                <a:gd name="T5" fmla="*/ 32 h 159"/>
                <a:gd name="T6" fmla="*/ 46 w 305"/>
                <a:gd name="T7" fmla="*/ 30 h 159"/>
                <a:gd name="T8" fmla="*/ 28 w 305"/>
                <a:gd name="T9" fmla="*/ 45 h 159"/>
                <a:gd name="T10" fmla="*/ 36 w 305"/>
                <a:gd name="T11" fmla="*/ 58 h 159"/>
                <a:gd name="T12" fmla="*/ 44 w 305"/>
                <a:gd name="T13" fmla="*/ 54 h 159"/>
                <a:gd name="T14" fmla="*/ 64 w 305"/>
                <a:gd name="T15" fmla="*/ 65 h 159"/>
                <a:gd name="T16" fmla="*/ 114 w 305"/>
                <a:gd name="T17" fmla="*/ 85 h 159"/>
                <a:gd name="T18" fmla="*/ 108 w 305"/>
                <a:gd name="T19" fmla="*/ 118 h 159"/>
                <a:gd name="T20" fmla="*/ 128 w 305"/>
                <a:gd name="T21" fmla="*/ 122 h 159"/>
                <a:gd name="T22" fmla="*/ 167 w 305"/>
                <a:gd name="T23" fmla="*/ 135 h 159"/>
                <a:gd name="T24" fmla="*/ 189 w 305"/>
                <a:gd name="T25" fmla="*/ 123 h 159"/>
                <a:gd name="T26" fmla="*/ 246 w 305"/>
                <a:gd name="T27" fmla="*/ 135 h 159"/>
                <a:gd name="T28" fmla="*/ 272 w 305"/>
                <a:gd name="T29" fmla="*/ 152 h 159"/>
                <a:gd name="T30" fmla="*/ 295 w 305"/>
                <a:gd name="T31" fmla="*/ 159 h 159"/>
                <a:gd name="T32" fmla="*/ 305 w 305"/>
                <a:gd name="T33" fmla="*/ 150 h 159"/>
                <a:gd name="T34" fmla="*/ 290 w 305"/>
                <a:gd name="T35" fmla="*/ 142 h 159"/>
                <a:gd name="T36" fmla="*/ 287 w 305"/>
                <a:gd name="T37" fmla="*/ 142 h 159"/>
                <a:gd name="T38" fmla="*/ 283 w 305"/>
                <a:gd name="T39" fmla="*/ 141 h 159"/>
                <a:gd name="T40" fmla="*/ 267 w 305"/>
                <a:gd name="T41" fmla="*/ 130 h 159"/>
                <a:gd name="T42" fmla="*/ 249 w 305"/>
                <a:gd name="T43" fmla="*/ 102 h 159"/>
                <a:gd name="T44" fmla="*/ 251 w 305"/>
                <a:gd name="T45" fmla="*/ 86 h 159"/>
                <a:gd name="T46" fmla="*/ 248 w 305"/>
                <a:gd name="T47" fmla="*/ 86 h 159"/>
                <a:gd name="T48" fmla="*/ 214 w 305"/>
                <a:gd name="T49" fmla="*/ 59 h 159"/>
                <a:gd name="T50" fmla="*/ 191 w 305"/>
                <a:gd name="T51" fmla="*/ 46 h 159"/>
                <a:gd name="T52" fmla="*/ 155 w 305"/>
                <a:gd name="T53" fmla="*/ 35 h 159"/>
                <a:gd name="T54" fmla="*/ 152 w 305"/>
                <a:gd name="T55" fmla="*/ 33 h 159"/>
                <a:gd name="T56" fmla="*/ 144 w 305"/>
                <a:gd name="T57" fmla="*/ 30 h 159"/>
                <a:gd name="T58" fmla="*/ 116 w 305"/>
                <a:gd name="T59" fmla="*/ 20 h 159"/>
                <a:gd name="T60" fmla="*/ 93 w 305"/>
                <a:gd name="T61" fmla="*/ 29 h 159"/>
                <a:gd name="T62" fmla="*/ 71 w 305"/>
                <a:gd name="T63" fmla="*/ 45 h 159"/>
                <a:gd name="T64" fmla="*/ 52 w 305"/>
                <a:gd name="T65" fmla="*/ 30 h 159"/>
                <a:gd name="T66" fmla="*/ 27 w 305"/>
                <a:gd name="T6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59">
                  <a:moveTo>
                    <a:pt x="27" y="0"/>
                  </a:moveTo>
                  <a:cubicBezTo>
                    <a:pt x="17" y="0"/>
                    <a:pt x="14" y="9"/>
                    <a:pt x="7" y="9"/>
                  </a:cubicBezTo>
                  <a:cubicBezTo>
                    <a:pt x="4" y="9"/>
                    <a:pt x="0" y="11"/>
                    <a:pt x="0" y="14"/>
                  </a:cubicBezTo>
                  <a:cubicBezTo>
                    <a:pt x="0" y="21"/>
                    <a:pt x="12" y="18"/>
                    <a:pt x="16" y="26"/>
                  </a:cubicBezTo>
                  <a:cubicBezTo>
                    <a:pt x="17" y="27"/>
                    <a:pt x="18" y="30"/>
                    <a:pt x="19" y="30"/>
                  </a:cubicBezTo>
                  <a:cubicBezTo>
                    <a:pt x="22" y="31"/>
                    <a:pt x="24" y="32"/>
                    <a:pt x="27" y="32"/>
                  </a:cubicBezTo>
                  <a:cubicBezTo>
                    <a:pt x="32" y="32"/>
                    <a:pt x="36" y="31"/>
                    <a:pt x="42" y="30"/>
                  </a:cubicBezTo>
                  <a:cubicBezTo>
                    <a:pt x="46" y="30"/>
                    <a:pt x="46" y="30"/>
                    <a:pt x="46" y="30"/>
                  </a:cubicBezTo>
                  <a:cubicBezTo>
                    <a:pt x="42" y="36"/>
                    <a:pt x="26" y="35"/>
                    <a:pt x="19" y="39"/>
                  </a:cubicBezTo>
                  <a:cubicBezTo>
                    <a:pt x="20" y="43"/>
                    <a:pt x="26" y="41"/>
                    <a:pt x="28" y="45"/>
                  </a:cubicBezTo>
                  <a:cubicBezTo>
                    <a:pt x="31" y="49"/>
                    <a:pt x="28" y="52"/>
                    <a:pt x="31" y="57"/>
                  </a:cubicBezTo>
                  <a:cubicBezTo>
                    <a:pt x="31" y="58"/>
                    <a:pt x="35" y="58"/>
                    <a:pt x="36" y="58"/>
                  </a:cubicBezTo>
                  <a:cubicBezTo>
                    <a:pt x="40" y="58"/>
                    <a:pt x="43" y="53"/>
                    <a:pt x="44" y="49"/>
                  </a:cubicBezTo>
                  <a:cubicBezTo>
                    <a:pt x="44" y="54"/>
                    <a:pt x="44" y="54"/>
                    <a:pt x="44" y="54"/>
                  </a:cubicBezTo>
                  <a:cubicBezTo>
                    <a:pt x="45" y="53"/>
                    <a:pt x="46" y="53"/>
                    <a:pt x="46" y="53"/>
                  </a:cubicBezTo>
                  <a:cubicBezTo>
                    <a:pt x="53" y="53"/>
                    <a:pt x="56" y="65"/>
                    <a:pt x="64" y="65"/>
                  </a:cubicBezTo>
                  <a:cubicBezTo>
                    <a:pt x="72" y="65"/>
                    <a:pt x="86" y="67"/>
                    <a:pt x="92" y="70"/>
                  </a:cubicBezTo>
                  <a:cubicBezTo>
                    <a:pt x="97" y="73"/>
                    <a:pt x="112" y="78"/>
                    <a:pt x="114" y="85"/>
                  </a:cubicBezTo>
                  <a:cubicBezTo>
                    <a:pt x="117" y="93"/>
                    <a:pt x="114" y="100"/>
                    <a:pt x="121" y="107"/>
                  </a:cubicBezTo>
                  <a:cubicBezTo>
                    <a:pt x="118" y="109"/>
                    <a:pt x="108" y="112"/>
                    <a:pt x="108" y="118"/>
                  </a:cubicBezTo>
                  <a:cubicBezTo>
                    <a:pt x="108" y="122"/>
                    <a:pt x="113" y="122"/>
                    <a:pt x="116" y="122"/>
                  </a:cubicBezTo>
                  <a:cubicBezTo>
                    <a:pt x="128" y="122"/>
                    <a:pt x="128" y="122"/>
                    <a:pt x="128" y="122"/>
                  </a:cubicBezTo>
                  <a:cubicBezTo>
                    <a:pt x="128" y="120"/>
                    <a:pt x="133" y="119"/>
                    <a:pt x="135" y="119"/>
                  </a:cubicBezTo>
                  <a:cubicBezTo>
                    <a:pt x="149" y="119"/>
                    <a:pt x="153" y="135"/>
                    <a:pt x="167" y="135"/>
                  </a:cubicBezTo>
                  <a:cubicBezTo>
                    <a:pt x="172" y="135"/>
                    <a:pt x="175" y="135"/>
                    <a:pt x="187" y="135"/>
                  </a:cubicBezTo>
                  <a:cubicBezTo>
                    <a:pt x="187" y="132"/>
                    <a:pt x="191" y="130"/>
                    <a:pt x="189" y="123"/>
                  </a:cubicBezTo>
                  <a:cubicBezTo>
                    <a:pt x="197" y="119"/>
                    <a:pt x="196" y="110"/>
                    <a:pt x="209" y="110"/>
                  </a:cubicBezTo>
                  <a:cubicBezTo>
                    <a:pt x="226" y="110"/>
                    <a:pt x="236" y="124"/>
                    <a:pt x="246" y="135"/>
                  </a:cubicBezTo>
                  <a:cubicBezTo>
                    <a:pt x="247" y="136"/>
                    <a:pt x="252" y="137"/>
                    <a:pt x="252" y="139"/>
                  </a:cubicBezTo>
                  <a:cubicBezTo>
                    <a:pt x="252" y="145"/>
                    <a:pt x="264" y="151"/>
                    <a:pt x="272" y="152"/>
                  </a:cubicBezTo>
                  <a:cubicBezTo>
                    <a:pt x="285" y="152"/>
                    <a:pt x="285" y="152"/>
                    <a:pt x="285" y="152"/>
                  </a:cubicBezTo>
                  <a:cubicBezTo>
                    <a:pt x="286" y="153"/>
                    <a:pt x="294" y="159"/>
                    <a:pt x="295" y="159"/>
                  </a:cubicBezTo>
                  <a:cubicBezTo>
                    <a:pt x="296" y="159"/>
                    <a:pt x="298" y="159"/>
                    <a:pt x="299" y="159"/>
                  </a:cubicBezTo>
                  <a:cubicBezTo>
                    <a:pt x="299" y="155"/>
                    <a:pt x="302" y="152"/>
                    <a:pt x="305" y="150"/>
                  </a:cubicBezTo>
                  <a:cubicBezTo>
                    <a:pt x="304" y="150"/>
                    <a:pt x="296" y="151"/>
                    <a:pt x="295" y="148"/>
                  </a:cubicBezTo>
                  <a:cubicBezTo>
                    <a:pt x="294" y="146"/>
                    <a:pt x="293" y="143"/>
                    <a:pt x="290" y="142"/>
                  </a:cubicBezTo>
                  <a:cubicBezTo>
                    <a:pt x="289" y="142"/>
                    <a:pt x="289" y="142"/>
                    <a:pt x="289" y="142"/>
                  </a:cubicBezTo>
                  <a:cubicBezTo>
                    <a:pt x="288" y="142"/>
                    <a:pt x="288" y="142"/>
                    <a:pt x="287" y="142"/>
                  </a:cubicBezTo>
                  <a:cubicBezTo>
                    <a:pt x="287" y="142"/>
                    <a:pt x="286" y="142"/>
                    <a:pt x="285" y="142"/>
                  </a:cubicBezTo>
                  <a:cubicBezTo>
                    <a:pt x="285" y="142"/>
                    <a:pt x="284" y="142"/>
                    <a:pt x="283" y="141"/>
                  </a:cubicBezTo>
                  <a:cubicBezTo>
                    <a:pt x="282" y="139"/>
                    <a:pt x="281" y="135"/>
                    <a:pt x="279" y="135"/>
                  </a:cubicBezTo>
                  <a:cubicBezTo>
                    <a:pt x="275" y="135"/>
                    <a:pt x="269" y="132"/>
                    <a:pt x="267" y="130"/>
                  </a:cubicBezTo>
                  <a:cubicBezTo>
                    <a:pt x="263" y="123"/>
                    <a:pt x="264" y="120"/>
                    <a:pt x="259" y="114"/>
                  </a:cubicBezTo>
                  <a:cubicBezTo>
                    <a:pt x="258" y="113"/>
                    <a:pt x="249" y="104"/>
                    <a:pt x="249" y="102"/>
                  </a:cubicBezTo>
                  <a:cubicBezTo>
                    <a:pt x="249" y="97"/>
                    <a:pt x="259" y="99"/>
                    <a:pt x="259" y="93"/>
                  </a:cubicBezTo>
                  <a:cubicBezTo>
                    <a:pt x="259" y="86"/>
                    <a:pt x="255" y="86"/>
                    <a:pt x="251" y="86"/>
                  </a:cubicBezTo>
                  <a:cubicBezTo>
                    <a:pt x="250" y="86"/>
                    <a:pt x="250" y="86"/>
                    <a:pt x="249" y="86"/>
                  </a:cubicBezTo>
                  <a:cubicBezTo>
                    <a:pt x="249" y="86"/>
                    <a:pt x="248" y="86"/>
                    <a:pt x="248" y="86"/>
                  </a:cubicBezTo>
                  <a:cubicBezTo>
                    <a:pt x="246" y="86"/>
                    <a:pt x="244" y="85"/>
                    <a:pt x="243" y="85"/>
                  </a:cubicBezTo>
                  <a:cubicBezTo>
                    <a:pt x="230" y="78"/>
                    <a:pt x="231" y="64"/>
                    <a:pt x="214" y="59"/>
                  </a:cubicBezTo>
                  <a:cubicBezTo>
                    <a:pt x="211" y="58"/>
                    <a:pt x="207" y="58"/>
                    <a:pt x="207" y="54"/>
                  </a:cubicBezTo>
                  <a:cubicBezTo>
                    <a:pt x="200" y="54"/>
                    <a:pt x="197" y="46"/>
                    <a:pt x="191" y="46"/>
                  </a:cubicBezTo>
                  <a:cubicBezTo>
                    <a:pt x="179" y="46"/>
                    <a:pt x="163" y="41"/>
                    <a:pt x="155" y="35"/>
                  </a:cubicBezTo>
                  <a:cubicBezTo>
                    <a:pt x="155" y="35"/>
                    <a:pt x="155" y="35"/>
                    <a:pt x="155" y="35"/>
                  </a:cubicBezTo>
                  <a:cubicBezTo>
                    <a:pt x="155" y="35"/>
                    <a:pt x="154" y="34"/>
                    <a:pt x="154" y="34"/>
                  </a:cubicBezTo>
                  <a:cubicBezTo>
                    <a:pt x="153" y="34"/>
                    <a:pt x="153" y="33"/>
                    <a:pt x="152" y="33"/>
                  </a:cubicBezTo>
                  <a:cubicBezTo>
                    <a:pt x="154" y="34"/>
                    <a:pt x="154" y="34"/>
                    <a:pt x="154" y="34"/>
                  </a:cubicBezTo>
                  <a:cubicBezTo>
                    <a:pt x="151" y="34"/>
                    <a:pt x="147" y="32"/>
                    <a:pt x="144" y="30"/>
                  </a:cubicBezTo>
                  <a:cubicBezTo>
                    <a:pt x="130" y="30"/>
                    <a:pt x="130" y="30"/>
                    <a:pt x="130" y="30"/>
                  </a:cubicBezTo>
                  <a:cubicBezTo>
                    <a:pt x="127" y="28"/>
                    <a:pt x="123" y="22"/>
                    <a:pt x="116" y="20"/>
                  </a:cubicBezTo>
                  <a:cubicBezTo>
                    <a:pt x="115" y="19"/>
                    <a:pt x="111" y="20"/>
                    <a:pt x="110" y="17"/>
                  </a:cubicBezTo>
                  <a:cubicBezTo>
                    <a:pt x="104" y="18"/>
                    <a:pt x="97" y="28"/>
                    <a:pt x="93" y="29"/>
                  </a:cubicBezTo>
                  <a:cubicBezTo>
                    <a:pt x="85" y="31"/>
                    <a:pt x="84" y="32"/>
                    <a:pt x="80" y="36"/>
                  </a:cubicBezTo>
                  <a:cubicBezTo>
                    <a:pt x="79" y="37"/>
                    <a:pt x="74" y="45"/>
                    <a:pt x="71" y="45"/>
                  </a:cubicBezTo>
                  <a:cubicBezTo>
                    <a:pt x="67" y="45"/>
                    <a:pt x="60" y="37"/>
                    <a:pt x="60" y="35"/>
                  </a:cubicBezTo>
                  <a:cubicBezTo>
                    <a:pt x="55" y="35"/>
                    <a:pt x="52" y="32"/>
                    <a:pt x="52" y="30"/>
                  </a:cubicBezTo>
                  <a:cubicBezTo>
                    <a:pt x="52" y="26"/>
                    <a:pt x="52" y="18"/>
                    <a:pt x="52" y="11"/>
                  </a:cubicBezTo>
                  <a:cubicBezTo>
                    <a:pt x="43" y="9"/>
                    <a:pt x="36"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86" name="Freeform 49"/>
            <p:cNvSpPr>
              <a:spLocks/>
            </p:cNvSpPr>
            <p:nvPr/>
          </p:nvSpPr>
          <p:spPr bwMode="auto">
            <a:xfrm>
              <a:off x="8812" y="3162"/>
              <a:ext cx="73" cy="71"/>
            </a:xfrm>
            <a:custGeom>
              <a:avLst/>
              <a:gdLst>
                <a:gd name="T0" fmla="*/ 0 w 31"/>
                <a:gd name="T1" fmla="*/ 0 h 30"/>
                <a:gd name="T2" fmla="*/ 10 w 31"/>
                <a:gd name="T3" fmla="*/ 6 h 30"/>
                <a:gd name="T4" fmla="*/ 22 w 31"/>
                <a:gd name="T5" fmla="*/ 20 h 30"/>
                <a:gd name="T6" fmla="*/ 28 w 31"/>
                <a:gd name="T7" fmla="*/ 30 h 30"/>
                <a:gd name="T8" fmla="*/ 29 w 31"/>
                <a:gd name="T9" fmla="*/ 30 h 30"/>
                <a:gd name="T10" fmla="*/ 31 w 31"/>
                <a:gd name="T11" fmla="*/ 30 h 30"/>
                <a:gd name="T12" fmla="*/ 31 w 31"/>
                <a:gd name="T13" fmla="*/ 26 h 30"/>
                <a:gd name="T14" fmla="*/ 21 w 31"/>
                <a:gd name="T15" fmla="*/ 15 h 30"/>
                <a:gd name="T16" fmla="*/ 0 w 31"/>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0">
                  <a:moveTo>
                    <a:pt x="0" y="0"/>
                  </a:moveTo>
                  <a:cubicBezTo>
                    <a:pt x="2" y="4"/>
                    <a:pt x="6" y="4"/>
                    <a:pt x="10" y="6"/>
                  </a:cubicBezTo>
                  <a:cubicBezTo>
                    <a:pt x="17" y="11"/>
                    <a:pt x="16" y="17"/>
                    <a:pt x="22" y="20"/>
                  </a:cubicBezTo>
                  <a:cubicBezTo>
                    <a:pt x="21" y="25"/>
                    <a:pt x="21" y="29"/>
                    <a:pt x="28" y="30"/>
                  </a:cubicBezTo>
                  <a:cubicBezTo>
                    <a:pt x="28" y="30"/>
                    <a:pt x="28" y="30"/>
                    <a:pt x="29" y="30"/>
                  </a:cubicBezTo>
                  <a:cubicBezTo>
                    <a:pt x="29" y="30"/>
                    <a:pt x="30" y="30"/>
                    <a:pt x="31" y="30"/>
                  </a:cubicBezTo>
                  <a:cubicBezTo>
                    <a:pt x="30" y="29"/>
                    <a:pt x="31" y="27"/>
                    <a:pt x="31" y="26"/>
                  </a:cubicBezTo>
                  <a:cubicBezTo>
                    <a:pt x="31" y="19"/>
                    <a:pt x="25" y="20"/>
                    <a:pt x="21" y="15"/>
                  </a:cubicBezTo>
                  <a:cubicBezTo>
                    <a:pt x="15" y="10"/>
                    <a:pt x="10"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87" name="Freeform 50"/>
            <p:cNvSpPr>
              <a:spLocks/>
            </p:cNvSpPr>
            <p:nvPr/>
          </p:nvSpPr>
          <p:spPr bwMode="auto">
            <a:xfrm>
              <a:off x="8940" y="3263"/>
              <a:ext cx="35" cy="48"/>
            </a:xfrm>
            <a:custGeom>
              <a:avLst/>
              <a:gdLst>
                <a:gd name="T0" fmla="*/ 1 w 15"/>
                <a:gd name="T1" fmla="*/ 0 h 20"/>
                <a:gd name="T2" fmla="*/ 9 w 15"/>
                <a:gd name="T3" fmla="*/ 12 h 20"/>
                <a:gd name="T4" fmla="*/ 9 w 15"/>
                <a:gd name="T5" fmla="*/ 16 h 20"/>
                <a:gd name="T6" fmla="*/ 12 w 15"/>
                <a:gd name="T7" fmla="*/ 20 h 20"/>
                <a:gd name="T8" fmla="*/ 15 w 15"/>
                <a:gd name="T9" fmla="*/ 16 h 20"/>
                <a:gd name="T10" fmla="*/ 1 w 15"/>
                <a:gd name="T11" fmla="*/ 0 h 20"/>
              </a:gdLst>
              <a:ahLst/>
              <a:cxnLst>
                <a:cxn ang="0">
                  <a:pos x="T0" y="T1"/>
                </a:cxn>
                <a:cxn ang="0">
                  <a:pos x="T2" y="T3"/>
                </a:cxn>
                <a:cxn ang="0">
                  <a:pos x="T4" y="T5"/>
                </a:cxn>
                <a:cxn ang="0">
                  <a:pos x="T6" y="T7"/>
                </a:cxn>
                <a:cxn ang="0">
                  <a:pos x="T8" y="T9"/>
                </a:cxn>
                <a:cxn ang="0">
                  <a:pos x="T10" y="T11"/>
                </a:cxn>
              </a:cxnLst>
              <a:rect l="0" t="0" r="r" b="b"/>
              <a:pathLst>
                <a:path w="15" h="20">
                  <a:moveTo>
                    <a:pt x="1" y="0"/>
                  </a:moveTo>
                  <a:cubicBezTo>
                    <a:pt x="0" y="6"/>
                    <a:pt x="2" y="11"/>
                    <a:pt x="9" y="12"/>
                  </a:cubicBezTo>
                  <a:cubicBezTo>
                    <a:pt x="9" y="14"/>
                    <a:pt x="9" y="15"/>
                    <a:pt x="9" y="16"/>
                  </a:cubicBezTo>
                  <a:cubicBezTo>
                    <a:pt x="9" y="18"/>
                    <a:pt x="10" y="20"/>
                    <a:pt x="12" y="20"/>
                  </a:cubicBezTo>
                  <a:cubicBezTo>
                    <a:pt x="13" y="20"/>
                    <a:pt x="15" y="17"/>
                    <a:pt x="15" y="16"/>
                  </a:cubicBezTo>
                  <a:cubicBezTo>
                    <a:pt x="15" y="14"/>
                    <a:pt x="4" y="3"/>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88" name="Freeform 51"/>
            <p:cNvSpPr>
              <a:spLocks/>
            </p:cNvSpPr>
            <p:nvPr/>
          </p:nvSpPr>
          <p:spPr bwMode="auto">
            <a:xfrm>
              <a:off x="9183" y="3431"/>
              <a:ext cx="19" cy="26"/>
            </a:xfrm>
            <a:custGeom>
              <a:avLst/>
              <a:gdLst>
                <a:gd name="T0" fmla="*/ 0 w 8"/>
                <a:gd name="T1" fmla="*/ 0 h 11"/>
                <a:gd name="T2" fmla="*/ 8 w 8"/>
                <a:gd name="T3" fmla="*/ 11 h 11"/>
                <a:gd name="T4" fmla="*/ 8 w 8"/>
                <a:gd name="T5" fmla="*/ 8 h 11"/>
                <a:gd name="T6" fmla="*/ 0 w 8"/>
                <a:gd name="T7" fmla="*/ 0 h 11"/>
              </a:gdLst>
              <a:ahLst/>
              <a:cxnLst>
                <a:cxn ang="0">
                  <a:pos x="T0" y="T1"/>
                </a:cxn>
                <a:cxn ang="0">
                  <a:pos x="T2" y="T3"/>
                </a:cxn>
                <a:cxn ang="0">
                  <a:pos x="T4" y="T5"/>
                </a:cxn>
                <a:cxn ang="0">
                  <a:pos x="T6" y="T7"/>
                </a:cxn>
              </a:cxnLst>
              <a:rect l="0" t="0" r="r" b="b"/>
              <a:pathLst>
                <a:path w="8" h="11">
                  <a:moveTo>
                    <a:pt x="0" y="0"/>
                  </a:moveTo>
                  <a:cubicBezTo>
                    <a:pt x="0" y="3"/>
                    <a:pt x="3" y="11"/>
                    <a:pt x="8" y="11"/>
                  </a:cubicBezTo>
                  <a:cubicBezTo>
                    <a:pt x="8" y="10"/>
                    <a:pt x="8" y="9"/>
                    <a:pt x="8" y="8"/>
                  </a:cubicBezTo>
                  <a:cubicBezTo>
                    <a:pt x="8" y="4"/>
                    <a:pt x="4" y="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89" name="Freeform 52"/>
            <p:cNvSpPr>
              <a:spLocks/>
            </p:cNvSpPr>
            <p:nvPr/>
          </p:nvSpPr>
          <p:spPr bwMode="auto">
            <a:xfrm>
              <a:off x="9129" y="3412"/>
              <a:ext cx="40" cy="19"/>
            </a:xfrm>
            <a:custGeom>
              <a:avLst/>
              <a:gdLst>
                <a:gd name="T0" fmla="*/ 0 w 17"/>
                <a:gd name="T1" fmla="*/ 0 h 8"/>
                <a:gd name="T2" fmla="*/ 15 w 17"/>
                <a:gd name="T3" fmla="*/ 8 h 8"/>
                <a:gd name="T4" fmla="*/ 17 w 17"/>
                <a:gd name="T5" fmla="*/ 7 h 8"/>
                <a:gd name="T6" fmla="*/ 0 w 17"/>
                <a:gd name="T7" fmla="*/ 0 h 8"/>
              </a:gdLst>
              <a:ahLst/>
              <a:cxnLst>
                <a:cxn ang="0">
                  <a:pos x="T0" y="T1"/>
                </a:cxn>
                <a:cxn ang="0">
                  <a:pos x="T2" y="T3"/>
                </a:cxn>
                <a:cxn ang="0">
                  <a:pos x="T4" y="T5"/>
                </a:cxn>
                <a:cxn ang="0">
                  <a:pos x="T6" y="T7"/>
                </a:cxn>
              </a:cxnLst>
              <a:rect l="0" t="0" r="r" b="b"/>
              <a:pathLst>
                <a:path w="17" h="8">
                  <a:moveTo>
                    <a:pt x="0" y="0"/>
                  </a:moveTo>
                  <a:cubicBezTo>
                    <a:pt x="0" y="6"/>
                    <a:pt x="8" y="8"/>
                    <a:pt x="15" y="8"/>
                  </a:cubicBezTo>
                  <a:cubicBezTo>
                    <a:pt x="15" y="8"/>
                    <a:pt x="17" y="7"/>
                    <a:pt x="17" y="7"/>
                  </a:cubicBezTo>
                  <a:cubicBezTo>
                    <a:pt x="14" y="2"/>
                    <a:pt x="8"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90" name="Freeform 53"/>
            <p:cNvSpPr>
              <a:spLocks/>
            </p:cNvSpPr>
            <p:nvPr/>
          </p:nvSpPr>
          <p:spPr bwMode="auto">
            <a:xfrm>
              <a:off x="9133" y="3363"/>
              <a:ext cx="38" cy="40"/>
            </a:xfrm>
            <a:custGeom>
              <a:avLst/>
              <a:gdLst>
                <a:gd name="T0" fmla="*/ 0 w 16"/>
                <a:gd name="T1" fmla="*/ 0 h 17"/>
                <a:gd name="T2" fmla="*/ 16 w 16"/>
                <a:gd name="T3" fmla="*/ 17 h 17"/>
                <a:gd name="T4" fmla="*/ 0 w 16"/>
                <a:gd name="T5" fmla="*/ 0 h 17"/>
              </a:gdLst>
              <a:ahLst/>
              <a:cxnLst>
                <a:cxn ang="0">
                  <a:pos x="T0" y="T1"/>
                </a:cxn>
                <a:cxn ang="0">
                  <a:pos x="T2" y="T3"/>
                </a:cxn>
                <a:cxn ang="0">
                  <a:pos x="T4" y="T5"/>
                </a:cxn>
              </a:cxnLst>
              <a:rect l="0" t="0" r="r" b="b"/>
              <a:pathLst>
                <a:path w="16" h="17">
                  <a:moveTo>
                    <a:pt x="0" y="0"/>
                  </a:moveTo>
                  <a:cubicBezTo>
                    <a:pt x="1" y="4"/>
                    <a:pt x="10" y="17"/>
                    <a:pt x="16" y="17"/>
                  </a:cubicBezTo>
                  <a:cubicBezTo>
                    <a:pt x="13" y="9"/>
                    <a:pt x="8"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91" name="Freeform 54"/>
            <p:cNvSpPr>
              <a:spLocks/>
            </p:cNvSpPr>
            <p:nvPr/>
          </p:nvSpPr>
          <p:spPr bwMode="auto">
            <a:xfrm>
              <a:off x="9058" y="3332"/>
              <a:ext cx="49" cy="28"/>
            </a:xfrm>
            <a:custGeom>
              <a:avLst/>
              <a:gdLst>
                <a:gd name="T0" fmla="*/ 2 w 21"/>
                <a:gd name="T1" fmla="*/ 0 h 12"/>
                <a:gd name="T2" fmla="*/ 1 w 21"/>
                <a:gd name="T3" fmla="*/ 2 h 12"/>
                <a:gd name="T4" fmla="*/ 0 w 21"/>
                <a:gd name="T5" fmla="*/ 2 h 12"/>
                <a:gd name="T6" fmla="*/ 17 w 21"/>
                <a:gd name="T7" fmla="*/ 12 h 12"/>
                <a:gd name="T8" fmla="*/ 21 w 21"/>
                <a:gd name="T9" fmla="*/ 11 h 12"/>
                <a:gd name="T10" fmla="*/ 2 w 21"/>
                <a:gd name="T11" fmla="*/ 0 h 12"/>
              </a:gdLst>
              <a:ahLst/>
              <a:cxnLst>
                <a:cxn ang="0">
                  <a:pos x="T0" y="T1"/>
                </a:cxn>
                <a:cxn ang="0">
                  <a:pos x="T2" y="T3"/>
                </a:cxn>
                <a:cxn ang="0">
                  <a:pos x="T4" y="T5"/>
                </a:cxn>
                <a:cxn ang="0">
                  <a:pos x="T6" y="T7"/>
                </a:cxn>
                <a:cxn ang="0">
                  <a:pos x="T8" y="T9"/>
                </a:cxn>
                <a:cxn ang="0">
                  <a:pos x="T10" y="T11"/>
                </a:cxn>
              </a:cxnLst>
              <a:rect l="0" t="0" r="r" b="b"/>
              <a:pathLst>
                <a:path w="21" h="12">
                  <a:moveTo>
                    <a:pt x="2" y="0"/>
                  </a:moveTo>
                  <a:cubicBezTo>
                    <a:pt x="1" y="2"/>
                    <a:pt x="1" y="2"/>
                    <a:pt x="1" y="2"/>
                  </a:cubicBezTo>
                  <a:cubicBezTo>
                    <a:pt x="0" y="2"/>
                    <a:pt x="0" y="2"/>
                    <a:pt x="0" y="2"/>
                  </a:cubicBezTo>
                  <a:cubicBezTo>
                    <a:pt x="0" y="8"/>
                    <a:pt x="12" y="12"/>
                    <a:pt x="17" y="12"/>
                  </a:cubicBezTo>
                  <a:cubicBezTo>
                    <a:pt x="18" y="12"/>
                    <a:pt x="20" y="12"/>
                    <a:pt x="21" y="11"/>
                  </a:cubicBezTo>
                  <a:cubicBezTo>
                    <a:pt x="18" y="6"/>
                    <a:pt x="7" y="3"/>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92" name="Freeform 55"/>
            <p:cNvSpPr>
              <a:spLocks noEditPoints="1"/>
            </p:cNvSpPr>
            <p:nvPr/>
          </p:nvSpPr>
          <p:spPr bwMode="auto">
            <a:xfrm>
              <a:off x="9001" y="3301"/>
              <a:ext cx="31" cy="19"/>
            </a:xfrm>
            <a:custGeom>
              <a:avLst/>
              <a:gdLst>
                <a:gd name="T0" fmla="*/ 3 w 13"/>
                <a:gd name="T1" fmla="*/ 2 h 8"/>
                <a:gd name="T2" fmla="*/ 0 w 13"/>
                <a:gd name="T3" fmla="*/ 2 h 8"/>
                <a:gd name="T4" fmla="*/ 8 w 13"/>
                <a:gd name="T5" fmla="*/ 8 h 8"/>
                <a:gd name="T6" fmla="*/ 13 w 13"/>
                <a:gd name="T7" fmla="*/ 8 h 8"/>
                <a:gd name="T8" fmla="*/ 3 w 13"/>
                <a:gd name="T9" fmla="*/ 2 h 8"/>
                <a:gd name="T10" fmla="*/ 0 w 13"/>
                <a:gd name="T11" fmla="*/ 0 h 8"/>
                <a:gd name="T12" fmla="*/ 3 w 13"/>
                <a:gd name="T13" fmla="*/ 2 h 8"/>
                <a:gd name="T14" fmla="*/ 3 w 13"/>
                <a:gd name="T15" fmla="*/ 2 h 8"/>
                <a:gd name="T16" fmla="*/ 0 w 1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3" y="2"/>
                  </a:moveTo>
                  <a:cubicBezTo>
                    <a:pt x="3" y="2"/>
                    <a:pt x="1" y="2"/>
                    <a:pt x="0" y="2"/>
                  </a:cubicBezTo>
                  <a:cubicBezTo>
                    <a:pt x="8" y="8"/>
                    <a:pt x="8" y="8"/>
                    <a:pt x="8" y="8"/>
                  </a:cubicBezTo>
                  <a:cubicBezTo>
                    <a:pt x="13" y="8"/>
                    <a:pt x="13" y="8"/>
                    <a:pt x="13" y="8"/>
                  </a:cubicBezTo>
                  <a:cubicBezTo>
                    <a:pt x="10" y="4"/>
                    <a:pt x="7" y="4"/>
                    <a:pt x="3" y="2"/>
                  </a:cubicBezTo>
                  <a:moveTo>
                    <a:pt x="0" y="0"/>
                  </a:moveTo>
                  <a:cubicBezTo>
                    <a:pt x="1" y="1"/>
                    <a:pt x="2" y="1"/>
                    <a:pt x="3" y="2"/>
                  </a:cubicBezTo>
                  <a:cubicBezTo>
                    <a:pt x="3" y="2"/>
                    <a:pt x="3" y="2"/>
                    <a:pt x="3" y="2"/>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93" name="Freeform 56"/>
            <p:cNvSpPr>
              <a:spLocks/>
            </p:cNvSpPr>
            <p:nvPr/>
          </p:nvSpPr>
          <p:spPr bwMode="auto">
            <a:xfrm>
              <a:off x="8573" y="4607"/>
              <a:ext cx="137" cy="130"/>
            </a:xfrm>
            <a:custGeom>
              <a:avLst/>
              <a:gdLst>
                <a:gd name="T0" fmla="*/ 52 w 58"/>
                <a:gd name="T1" fmla="*/ 0 h 55"/>
                <a:gd name="T2" fmla="*/ 29 w 58"/>
                <a:gd name="T3" fmla="*/ 5 h 55"/>
                <a:gd name="T4" fmla="*/ 7 w 58"/>
                <a:gd name="T5" fmla="*/ 2 h 55"/>
                <a:gd name="T6" fmla="*/ 0 w 58"/>
                <a:gd name="T7" fmla="*/ 5 h 55"/>
                <a:gd name="T8" fmla="*/ 33 w 58"/>
                <a:gd name="T9" fmla="*/ 55 h 55"/>
                <a:gd name="T10" fmla="*/ 58 w 58"/>
                <a:gd name="T11" fmla="*/ 16 h 55"/>
                <a:gd name="T12" fmla="*/ 52 w 58"/>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52" y="0"/>
                  </a:moveTo>
                  <a:cubicBezTo>
                    <a:pt x="45" y="2"/>
                    <a:pt x="36" y="5"/>
                    <a:pt x="29" y="5"/>
                  </a:cubicBezTo>
                  <a:cubicBezTo>
                    <a:pt x="29" y="5"/>
                    <a:pt x="16" y="2"/>
                    <a:pt x="7" y="2"/>
                  </a:cubicBezTo>
                  <a:cubicBezTo>
                    <a:pt x="3" y="2"/>
                    <a:pt x="0" y="2"/>
                    <a:pt x="0" y="5"/>
                  </a:cubicBezTo>
                  <a:cubicBezTo>
                    <a:pt x="0" y="16"/>
                    <a:pt x="17" y="55"/>
                    <a:pt x="33" y="55"/>
                  </a:cubicBezTo>
                  <a:cubicBezTo>
                    <a:pt x="44" y="55"/>
                    <a:pt x="58" y="27"/>
                    <a:pt x="58" y="16"/>
                  </a:cubicBezTo>
                  <a:cubicBezTo>
                    <a:pt x="58" y="9"/>
                    <a:pt x="54" y="6"/>
                    <a:pt x="5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94" name="Freeform 57"/>
            <p:cNvSpPr>
              <a:spLocks/>
            </p:cNvSpPr>
            <p:nvPr/>
          </p:nvSpPr>
          <p:spPr bwMode="auto">
            <a:xfrm>
              <a:off x="8691" y="4574"/>
              <a:ext cx="17" cy="21"/>
            </a:xfrm>
            <a:custGeom>
              <a:avLst/>
              <a:gdLst>
                <a:gd name="T0" fmla="*/ 7 w 7"/>
                <a:gd name="T1" fmla="*/ 0 h 9"/>
                <a:gd name="T2" fmla="*/ 4 w 7"/>
                <a:gd name="T3" fmla="*/ 0 h 9"/>
                <a:gd name="T4" fmla="*/ 0 w 7"/>
                <a:gd name="T5" fmla="*/ 0 h 9"/>
                <a:gd name="T6" fmla="*/ 5 w 7"/>
                <a:gd name="T7" fmla="*/ 9 h 9"/>
                <a:gd name="T8" fmla="*/ 7 w 7"/>
                <a:gd name="T9" fmla="*/ 0 h 9"/>
              </a:gdLst>
              <a:ahLst/>
              <a:cxnLst>
                <a:cxn ang="0">
                  <a:pos x="T0" y="T1"/>
                </a:cxn>
                <a:cxn ang="0">
                  <a:pos x="T2" y="T3"/>
                </a:cxn>
                <a:cxn ang="0">
                  <a:pos x="T4" y="T5"/>
                </a:cxn>
                <a:cxn ang="0">
                  <a:pos x="T6" y="T7"/>
                </a:cxn>
                <a:cxn ang="0">
                  <a:pos x="T8" y="T9"/>
                </a:cxn>
              </a:cxnLst>
              <a:rect l="0" t="0" r="r" b="b"/>
              <a:pathLst>
                <a:path w="7" h="9">
                  <a:moveTo>
                    <a:pt x="7" y="0"/>
                  </a:moveTo>
                  <a:cubicBezTo>
                    <a:pt x="6" y="0"/>
                    <a:pt x="5" y="0"/>
                    <a:pt x="4" y="0"/>
                  </a:cubicBezTo>
                  <a:cubicBezTo>
                    <a:pt x="3" y="0"/>
                    <a:pt x="1" y="0"/>
                    <a:pt x="0" y="0"/>
                  </a:cubicBezTo>
                  <a:cubicBezTo>
                    <a:pt x="0" y="4"/>
                    <a:pt x="1" y="7"/>
                    <a:pt x="5" y="9"/>
                  </a:cubicBezTo>
                  <a:cubicBezTo>
                    <a:pt x="6" y="6"/>
                    <a:pt x="7" y="5"/>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95" name="Freeform 58"/>
            <p:cNvSpPr>
              <a:spLocks/>
            </p:cNvSpPr>
            <p:nvPr/>
          </p:nvSpPr>
          <p:spPr bwMode="auto">
            <a:xfrm>
              <a:off x="8285" y="4403"/>
              <a:ext cx="45" cy="15"/>
            </a:xfrm>
            <a:custGeom>
              <a:avLst/>
              <a:gdLst>
                <a:gd name="T0" fmla="*/ 10 w 19"/>
                <a:gd name="T1" fmla="*/ 0 h 6"/>
                <a:gd name="T2" fmla="*/ 0 w 19"/>
                <a:gd name="T3" fmla="*/ 3 h 6"/>
                <a:gd name="T4" fmla="*/ 9 w 19"/>
                <a:gd name="T5" fmla="*/ 6 h 6"/>
                <a:gd name="T6" fmla="*/ 19 w 19"/>
                <a:gd name="T7" fmla="*/ 3 h 6"/>
                <a:gd name="T8" fmla="*/ 10 w 19"/>
                <a:gd name="T9" fmla="*/ 0 h 6"/>
              </a:gdLst>
              <a:ahLst/>
              <a:cxnLst>
                <a:cxn ang="0">
                  <a:pos x="T0" y="T1"/>
                </a:cxn>
                <a:cxn ang="0">
                  <a:pos x="T2" y="T3"/>
                </a:cxn>
                <a:cxn ang="0">
                  <a:pos x="T4" y="T5"/>
                </a:cxn>
                <a:cxn ang="0">
                  <a:pos x="T6" y="T7"/>
                </a:cxn>
                <a:cxn ang="0">
                  <a:pos x="T8" y="T9"/>
                </a:cxn>
              </a:cxnLst>
              <a:rect l="0" t="0" r="r" b="b"/>
              <a:pathLst>
                <a:path w="19" h="6">
                  <a:moveTo>
                    <a:pt x="10" y="0"/>
                  </a:moveTo>
                  <a:cubicBezTo>
                    <a:pt x="8" y="0"/>
                    <a:pt x="5" y="1"/>
                    <a:pt x="0" y="3"/>
                  </a:cubicBezTo>
                  <a:cubicBezTo>
                    <a:pt x="3" y="5"/>
                    <a:pt x="6" y="6"/>
                    <a:pt x="9" y="6"/>
                  </a:cubicBezTo>
                  <a:cubicBezTo>
                    <a:pt x="12" y="6"/>
                    <a:pt x="16" y="5"/>
                    <a:pt x="19" y="3"/>
                  </a:cubicBezTo>
                  <a:cubicBezTo>
                    <a:pt x="15" y="1"/>
                    <a:pt x="13"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96" name="Freeform 59"/>
            <p:cNvSpPr>
              <a:spLocks/>
            </p:cNvSpPr>
            <p:nvPr/>
          </p:nvSpPr>
          <p:spPr bwMode="auto">
            <a:xfrm>
              <a:off x="8053" y="3476"/>
              <a:ext cx="50" cy="19"/>
            </a:xfrm>
            <a:custGeom>
              <a:avLst/>
              <a:gdLst>
                <a:gd name="T0" fmla="*/ 17 w 21"/>
                <a:gd name="T1" fmla="*/ 0 h 8"/>
                <a:gd name="T2" fmla="*/ 0 w 21"/>
                <a:gd name="T3" fmla="*/ 3 h 8"/>
                <a:gd name="T4" fmla="*/ 16 w 21"/>
                <a:gd name="T5" fmla="*/ 8 h 8"/>
                <a:gd name="T6" fmla="*/ 21 w 21"/>
                <a:gd name="T7" fmla="*/ 8 h 8"/>
                <a:gd name="T8" fmla="*/ 21 w 21"/>
                <a:gd name="T9" fmla="*/ 0 h 8"/>
                <a:gd name="T10" fmla="*/ 17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17" y="0"/>
                  </a:moveTo>
                  <a:cubicBezTo>
                    <a:pt x="12" y="0"/>
                    <a:pt x="8" y="1"/>
                    <a:pt x="0" y="3"/>
                  </a:cubicBezTo>
                  <a:cubicBezTo>
                    <a:pt x="2" y="5"/>
                    <a:pt x="9" y="8"/>
                    <a:pt x="16" y="8"/>
                  </a:cubicBezTo>
                  <a:cubicBezTo>
                    <a:pt x="17" y="8"/>
                    <a:pt x="19" y="8"/>
                    <a:pt x="21" y="8"/>
                  </a:cubicBezTo>
                  <a:cubicBezTo>
                    <a:pt x="21" y="0"/>
                    <a:pt x="21" y="0"/>
                    <a:pt x="21" y="0"/>
                  </a:cubicBezTo>
                  <a:cubicBezTo>
                    <a:pt x="19" y="0"/>
                    <a:pt x="18"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97" name="Freeform 60"/>
            <p:cNvSpPr>
              <a:spLocks/>
            </p:cNvSpPr>
            <p:nvPr/>
          </p:nvSpPr>
          <p:spPr bwMode="auto">
            <a:xfrm>
              <a:off x="7455" y="3457"/>
              <a:ext cx="1437" cy="1086"/>
            </a:xfrm>
            <a:custGeom>
              <a:avLst/>
              <a:gdLst>
                <a:gd name="T0" fmla="*/ 431 w 608"/>
                <a:gd name="T1" fmla="*/ 18 h 459"/>
                <a:gd name="T2" fmla="*/ 408 w 608"/>
                <a:gd name="T3" fmla="*/ 108 h 459"/>
                <a:gd name="T4" fmla="*/ 353 w 608"/>
                <a:gd name="T5" fmla="*/ 81 h 459"/>
                <a:gd name="T6" fmla="*/ 337 w 608"/>
                <a:gd name="T7" fmla="*/ 65 h 459"/>
                <a:gd name="T8" fmla="*/ 356 w 608"/>
                <a:gd name="T9" fmla="*/ 28 h 459"/>
                <a:gd name="T10" fmla="*/ 330 w 608"/>
                <a:gd name="T11" fmla="*/ 23 h 459"/>
                <a:gd name="T12" fmla="*/ 292 w 608"/>
                <a:gd name="T13" fmla="*/ 20 h 459"/>
                <a:gd name="T14" fmla="*/ 253 w 608"/>
                <a:gd name="T15" fmla="*/ 36 h 459"/>
                <a:gd name="T16" fmla="*/ 243 w 608"/>
                <a:gd name="T17" fmla="*/ 68 h 459"/>
                <a:gd name="T18" fmla="*/ 224 w 608"/>
                <a:gd name="T19" fmla="*/ 69 h 459"/>
                <a:gd name="T20" fmla="*/ 180 w 608"/>
                <a:gd name="T21" fmla="*/ 60 h 459"/>
                <a:gd name="T22" fmla="*/ 157 w 608"/>
                <a:gd name="T23" fmla="*/ 85 h 459"/>
                <a:gd name="T24" fmla="*/ 143 w 608"/>
                <a:gd name="T25" fmla="*/ 92 h 459"/>
                <a:gd name="T26" fmla="*/ 137 w 608"/>
                <a:gd name="T27" fmla="*/ 114 h 459"/>
                <a:gd name="T28" fmla="*/ 39 w 608"/>
                <a:gd name="T29" fmla="*/ 159 h 459"/>
                <a:gd name="T30" fmla="*/ 10 w 608"/>
                <a:gd name="T31" fmla="*/ 173 h 459"/>
                <a:gd name="T32" fmla="*/ 5 w 608"/>
                <a:gd name="T33" fmla="*/ 210 h 459"/>
                <a:gd name="T34" fmla="*/ 11 w 608"/>
                <a:gd name="T35" fmla="*/ 245 h 459"/>
                <a:gd name="T36" fmla="*/ 3 w 608"/>
                <a:gd name="T37" fmla="*/ 245 h 459"/>
                <a:gd name="T38" fmla="*/ 28 w 608"/>
                <a:gd name="T39" fmla="*/ 314 h 459"/>
                <a:gd name="T40" fmla="*/ 27 w 608"/>
                <a:gd name="T41" fmla="*/ 371 h 459"/>
                <a:gd name="T42" fmla="*/ 111 w 608"/>
                <a:gd name="T43" fmla="*/ 372 h 459"/>
                <a:gd name="T44" fmla="*/ 126 w 608"/>
                <a:gd name="T45" fmla="*/ 372 h 459"/>
                <a:gd name="T46" fmla="*/ 222 w 608"/>
                <a:gd name="T47" fmla="*/ 342 h 459"/>
                <a:gd name="T48" fmla="*/ 313 w 608"/>
                <a:gd name="T49" fmla="*/ 346 h 459"/>
                <a:gd name="T50" fmla="*/ 337 w 608"/>
                <a:gd name="T51" fmla="*/ 387 h 459"/>
                <a:gd name="T52" fmla="*/ 356 w 608"/>
                <a:gd name="T53" fmla="*/ 388 h 459"/>
                <a:gd name="T54" fmla="*/ 374 w 608"/>
                <a:gd name="T55" fmla="*/ 382 h 459"/>
                <a:gd name="T56" fmla="*/ 380 w 608"/>
                <a:gd name="T57" fmla="*/ 387 h 459"/>
                <a:gd name="T58" fmla="*/ 383 w 608"/>
                <a:gd name="T59" fmla="*/ 399 h 459"/>
                <a:gd name="T60" fmla="*/ 394 w 608"/>
                <a:gd name="T61" fmla="*/ 398 h 459"/>
                <a:gd name="T62" fmla="*/ 456 w 608"/>
                <a:gd name="T63" fmla="*/ 454 h 459"/>
                <a:gd name="T64" fmla="*/ 503 w 608"/>
                <a:gd name="T65" fmla="*/ 459 h 459"/>
                <a:gd name="T66" fmla="*/ 557 w 608"/>
                <a:gd name="T67" fmla="*/ 421 h 459"/>
                <a:gd name="T68" fmla="*/ 596 w 608"/>
                <a:gd name="T69" fmla="*/ 337 h 459"/>
                <a:gd name="T70" fmla="*/ 600 w 608"/>
                <a:gd name="T71" fmla="*/ 311 h 459"/>
                <a:gd name="T72" fmla="*/ 594 w 608"/>
                <a:gd name="T73" fmla="*/ 223 h 459"/>
                <a:gd name="T74" fmla="*/ 565 w 608"/>
                <a:gd name="T75" fmla="*/ 181 h 459"/>
                <a:gd name="T76" fmla="*/ 538 w 608"/>
                <a:gd name="T77" fmla="*/ 151 h 459"/>
                <a:gd name="T78" fmla="*/ 489 w 608"/>
                <a:gd name="T79" fmla="*/ 90 h 459"/>
                <a:gd name="T80" fmla="*/ 462 w 608"/>
                <a:gd name="T81" fmla="*/ 55 h 459"/>
                <a:gd name="T82" fmla="*/ 445 w 608"/>
                <a:gd name="T8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8" h="459">
                  <a:moveTo>
                    <a:pt x="445" y="0"/>
                  </a:moveTo>
                  <a:cubicBezTo>
                    <a:pt x="436" y="4"/>
                    <a:pt x="439" y="11"/>
                    <a:pt x="431" y="18"/>
                  </a:cubicBezTo>
                  <a:cubicBezTo>
                    <a:pt x="431" y="65"/>
                    <a:pt x="431" y="65"/>
                    <a:pt x="431" y="65"/>
                  </a:cubicBezTo>
                  <a:cubicBezTo>
                    <a:pt x="428" y="77"/>
                    <a:pt x="425" y="108"/>
                    <a:pt x="408" y="108"/>
                  </a:cubicBezTo>
                  <a:cubicBezTo>
                    <a:pt x="398" y="108"/>
                    <a:pt x="396" y="97"/>
                    <a:pt x="388" y="94"/>
                  </a:cubicBezTo>
                  <a:cubicBezTo>
                    <a:pt x="375" y="89"/>
                    <a:pt x="367" y="86"/>
                    <a:pt x="353" y="81"/>
                  </a:cubicBezTo>
                  <a:cubicBezTo>
                    <a:pt x="351" y="81"/>
                    <a:pt x="351" y="73"/>
                    <a:pt x="348" y="70"/>
                  </a:cubicBezTo>
                  <a:cubicBezTo>
                    <a:pt x="345" y="68"/>
                    <a:pt x="337" y="69"/>
                    <a:pt x="337" y="65"/>
                  </a:cubicBezTo>
                  <a:cubicBezTo>
                    <a:pt x="344" y="39"/>
                    <a:pt x="344" y="39"/>
                    <a:pt x="344" y="39"/>
                  </a:cubicBezTo>
                  <a:cubicBezTo>
                    <a:pt x="348" y="36"/>
                    <a:pt x="356" y="35"/>
                    <a:pt x="356" y="28"/>
                  </a:cubicBezTo>
                  <a:cubicBezTo>
                    <a:pt x="356" y="24"/>
                    <a:pt x="348" y="19"/>
                    <a:pt x="345" y="19"/>
                  </a:cubicBezTo>
                  <a:cubicBezTo>
                    <a:pt x="339" y="19"/>
                    <a:pt x="337" y="23"/>
                    <a:pt x="330" y="23"/>
                  </a:cubicBezTo>
                  <a:cubicBezTo>
                    <a:pt x="311" y="23"/>
                    <a:pt x="301" y="16"/>
                    <a:pt x="283" y="8"/>
                  </a:cubicBezTo>
                  <a:cubicBezTo>
                    <a:pt x="284" y="14"/>
                    <a:pt x="289" y="16"/>
                    <a:pt x="292" y="20"/>
                  </a:cubicBezTo>
                  <a:cubicBezTo>
                    <a:pt x="291" y="21"/>
                    <a:pt x="286" y="24"/>
                    <a:pt x="283" y="24"/>
                  </a:cubicBezTo>
                  <a:cubicBezTo>
                    <a:pt x="274" y="24"/>
                    <a:pt x="253" y="29"/>
                    <a:pt x="253" y="36"/>
                  </a:cubicBezTo>
                  <a:cubicBezTo>
                    <a:pt x="253" y="44"/>
                    <a:pt x="245" y="47"/>
                    <a:pt x="245" y="55"/>
                  </a:cubicBezTo>
                  <a:cubicBezTo>
                    <a:pt x="245" y="59"/>
                    <a:pt x="246" y="63"/>
                    <a:pt x="243" y="68"/>
                  </a:cubicBezTo>
                  <a:cubicBezTo>
                    <a:pt x="242" y="67"/>
                    <a:pt x="238" y="64"/>
                    <a:pt x="235" y="64"/>
                  </a:cubicBezTo>
                  <a:cubicBezTo>
                    <a:pt x="231" y="64"/>
                    <a:pt x="226" y="66"/>
                    <a:pt x="224" y="69"/>
                  </a:cubicBezTo>
                  <a:cubicBezTo>
                    <a:pt x="223" y="60"/>
                    <a:pt x="217" y="49"/>
                    <a:pt x="208" y="49"/>
                  </a:cubicBezTo>
                  <a:cubicBezTo>
                    <a:pt x="197" y="49"/>
                    <a:pt x="194" y="60"/>
                    <a:pt x="180" y="60"/>
                  </a:cubicBezTo>
                  <a:cubicBezTo>
                    <a:pt x="179" y="72"/>
                    <a:pt x="168" y="74"/>
                    <a:pt x="168" y="89"/>
                  </a:cubicBezTo>
                  <a:cubicBezTo>
                    <a:pt x="164" y="89"/>
                    <a:pt x="161" y="87"/>
                    <a:pt x="157" y="85"/>
                  </a:cubicBezTo>
                  <a:cubicBezTo>
                    <a:pt x="154" y="91"/>
                    <a:pt x="157" y="98"/>
                    <a:pt x="151" y="102"/>
                  </a:cubicBezTo>
                  <a:cubicBezTo>
                    <a:pt x="149" y="98"/>
                    <a:pt x="146" y="96"/>
                    <a:pt x="143" y="92"/>
                  </a:cubicBezTo>
                  <a:cubicBezTo>
                    <a:pt x="138" y="94"/>
                    <a:pt x="137" y="100"/>
                    <a:pt x="137" y="105"/>
                  </a:cubicBezTo>
                  <a:cubicBezTo>
                    <a:pt x="137" y="108"/>
                    <a:pt x="137" y="111"/>
                    <a:pt x="137" y="114"/>
                  </a:cubicBezTo>
                  <a:cubicBezTo>
                    <a:pt x="137" y="132"/>
                    <a:pt x="93" y="147"/>
                    <a:pt x="74" y="150"/>
                  </a:cubicBezTo>
                  <a:cubicBezTo>
                    <a:pt x="64" y="151"/>
                    <a:pt x="45" y="152"/>
                    <a:pt x="39" y="159"/>
                  </a:cubicBezTo>
                  <a:cubicBezTo>
                    <a:pt x="33" y="164"/>
                    <a:pt x="21" y="178"/>
                    <a:pt x="11" y="179"/>
                  </a:cubicBezTo>
                  <a:cubicBezTo>
                    <a:pt x="11" y="177"/>
                    <a:pt x="11" y="175"/>
                    <a:pt x="10" y="173"/>
                  </a:cubicBezTo>
                  <a:cubicBezTo>
                    <a:pt x="8" y="174"/>
                    <a:pt x="5" y="176"/>
                    <a:pt x="5" y="180"/>
                  </a:cubicBezTo>
                  <a:cubicBezTo>
                    <a:pt x="5" y="194"/>
                    <a:pt x="5" y="195"/>
                    <a:pt x="5" y="210"/>
                  </a:cubicBezTo>
                  <a:cubicBezTo>
                    <a:pt x="5" y="224"/>
                    <a:pt x="11" y="230"/>
                    <a:pt x="11" y="238"/>
                  </a:cubicBezTo>
                  <a:cubicBezTo>
                    <a:pt x="11" y="240"/>
                    <a:pt x="12" y="243"/>
                    <a:pt x="11" y="245"/>
                  </a:cubicBezTo>
                  <a:cubicBezTo>
                    <a:pt x="9" y="243"/>
                    <a:pt x="7" y="240"/>
                    <a:pt x="6" y="238"/>
                  </a:cubicBezTo>
                  <a:cubicBezTo>
                    <a:pt x="5" y="240"/>
                    <a:pt x="4" y="243"/>
                    <a:pt x="3" y="245"/>
                  </a:cubicBezTo>
                  <a:cubicBezTo>
                    <a:pt x="0" y="253"/>
                    <a:pt x="11" y="255"/>
                    <a:pt x="14" y="263"/>
                  </a:cubicBezTo>
                  <a:cubicBezTo>
                    <a:pt x="20" y="284"/>
                    <a:pt x="22" y="291"/>
                    <a:pt x="28" y="314"/>
                  </a:cubicBezTo>
                  <a:cubicBezTo>
                    <a:pt x="31" y="324"/>
                    <a:pt x="39" y="332"/>
                    <a:pt x="39" y="348"/>
                  </a:cubicBezTo>
                  <a:cubicBezTo>
                    <a:pt x="39" y="360"/>
                    <a:pt x="27" y="364"/>
                    <a:pt x="27" y="371"/>
                  </a:cubicBezTo>
                  <a:cubicBezTo>
                    <a:pt x="27" y="379"/>
                    <a:pt x="52" y="390"/>
                    <a:pt x="61" y="390"/>
                  </a:cubicBezTo>
                  <a:cubicBezTo>
                    <a:pt x="85" y="390"/>
                    <a:pt x="93" y="372"/>
                    <a:pt x="111" y="372"/>
                  </a:cubicBezTo>
                  <a:cubicBezTo>
                    <a:pt x="115" y="372"/>
                    <a:pt x="117" y="371"/>
                    <a:pt x="120" y="371"/>
                  </a:cubicBezTo>
                  <a:cubicBezTo>
                    <a:pt x="121" y="371"/>
                    <a:pt x="123" y="371"/>
                    <a:pt x="126" y="372"/>
                  </a:cubicBezTo>
                  <a:cubicBezTo>
                    <a:pt x="138" y="372"/>
                    <a:pt x="147" y="370"/>
                    <a:pt x="158" y="369"/>
                  </a:cubicBezTo>
                  <a:cubicBezTo>
                    <a:pt x="162" y="342"/>
                    <a:pt x="195" y="351"/>
                    <a:pt x="222" y="342"/>
                  </a:cubicBezTo>
                  <a:cubicBezTo>
                    <a:pt x="234" y="339"/>
                    <a:pt x="237" y="330"/>
                    <a:pt x="256" y="330"/>
                  </a:cubicBezTo>
                  <a:cubicBezTo>
                    <a:pt x="274" y="330"/>
                    <a:pt x="305" y="336"/>
                    <a:pt x="313" y="346"/>
                  </a:cubicBezTo>
                  <a:cubicBezTo>
                    <a:pt x="318" y="352"/>
                    <a:pt x="329" y="378"/>
                    <a:pt x="333" y="378"/>
                  </a:cubicBezTo>
                  <a:cubicBezTo>
                    <a:pt x="333" y="378"/>
                    <a:pt x="331" y="387"/>
                    <a:pt x="337" y="387"/>
                  </a:cubicBezTo>
                  <a:cubicBezTo>
                    <a:pt x="348" y="387"/>
                    <a:pt x="361" y="360"/>
                    <a:pt x="371" y="350"/>
                  </a:cubicBezTo>
                  <a:cubicBezTo>
                    <a:pt x="371" y="358"/>
                    <a:pt x="369" y="386"/>
                    <a:pt x="356" y="388"/>
                  </a:cubicBezTo>
                  <a:cubicBezTo>
                    <a:pt x="356" y="391"/>
                    <a:pt x="358" y="394"/>
                    <a:pt x="361" y="394"/>
                  </a:cubicBezTo>
                  <a:cubicBezTo>
                    <a:pt x="369" y="394"/>
                    <a:pt x="369" y="384"/>
                    <a:pt x="374" y="382"/>
                  </a:cubicBezTo>
                  <a:cubicBezTo>
                    <a:pt x="374" y="380"/>
                    <a:pt x="375" y="378"/>
                    <a:pt x="375" y="377"/>
                  </a:cubicBezTo>
                  <a:cubicBezTo>
                    <a:pt x="377" y="379"/>
                    <a:pt x="380" y="381"/>
                    <a:pt x="380" y="387"/>
                  </a:cubicBezTo>
                  <a:cubicBezTo>
                    <a:pt x="380" y="393"/>
                    <a:pt x="378" y="396"/>
                    <a:pt x="377" y="399"/>
                  </a:cubicBezTo>
                  <a:cubicBezTo>
                    <a:pt x="383" y="399"/>
                    <a:pt x="383" y="399"/>
                    <a:pt x="383" y="399"/>
                  </a:cubicBezTo>
                  <a:cubicBezTo>
                    <a:pt x="387" y="398"/>
                    <a:pt x="390" y="397"/>
                    <a:pt x="394" y="395"/>
                  </a:cubicBezTo>
                  <a:cubicBezTo>
                    <a:pt x="394" y="396"/>
                    <a:pt x="394" y="398"/>
                    <a:pt x="394" y="398"/>
                  </a:cubicBezTo>
                  <a:cubicBezTo>
                    <a:pt x="395" y="405"/>
                    <a:pt x="402" y="411"/>
                    <a:pt x="402" y="419"/>
                  </a:cubicBezTo>
                  <a:cubicBezTo>
                    <a:pt x="402" y="441"/>
                    <a:pt x="435" y="454"/>
                    <a:pt x="456" y="454"/>
                  </a:cubicBezTo>
                  <a:cubicBezTo>
                    <a:pt x="469" y="454"/>
                    <a:pt x="465" y="444"/>
                    <a:pt x="477" y="443"/>
                  </a:cubicBezTo>
                  <a:cubicBezTo>
                    <a:pt x="478" y="446"/>
                    <a:pt x="499" y="458"/>
                    <a:pt x="503" y="459"/>
                  </a:cubicBezTo>
                  <a:cubicBezTo>
                    <a:pt x="508" y="433"/>
                    <a:pt x="551" y="444"/>
                    <a:pt x="557" y="420"/>
                  </a:cubicBezTo>
                  <a:cubicBezTo>
                    <a:pt x="557" y="421"/>
                    <a:pt x="557" y="421"/>
                    <a:pt x="557" y="421"/>
                  </a:cubicBezTo>
                  <a:cubicBezTo>
                    <a:pt x="557" y="403"/>
                    <a:pt x="568" y="386"/>
                    <a:pt x="572" y="374"/>
                  </a:cubicBezTo>
                  <a:cubicBezTo>
                    <a:pt x="577" y="357"/>
                    <a:pt x="587" y="351"/>
                    <a:pt x="596" y="337"/>
                  </a:cubicBezTo>
                  <a:cubicBezTo>
                    <a:pt x="599" y="332"/>
                    <a:pt x="597" y="330"/>
                    <a:pt x="600" y="326"/>
                  </a:cubicBezTo>
                  <a:cubicBezTo>
                    <a:pt x="600" y="311"/>
                    <a:pt x="600" y="311"/>
                    <a:pt x="600" y="311"/>
                  </a:cubicBezTo>
                  <a:cubicBezTo>
                    <a:pt x="605" y="306"/>
                    <a:pt x="608" y="290"/>
                    <a:pt x="608" y="279"/>
                  </a:cubicBezTo>
                  <a:cubicBezTo>
                    <a:pt x="608" y="263"/>
                    <a:pt x="603" y="234"/>
                    <a:pt x="594" y="223"/>
                  </a:cubicBezTo>
                  <a:cubicBezTo>
                    <a:pt x="595" y="221"/>
                    <a:pt x="595" y="221"/>
                    <a:pt x="595" y="221"/>
                  </a:cubicBezTo>
                  <a:cubicBezTo>
                    <a:pt x="585" y="211"/>
                    <a:pt x="565" y="202"/>
                    <a:pt x="565" y="181"/>
                  </a:cubicBezTo>
                  <a:cubicBezTo>
                    <a:pt x="558" y="181"/>
                    <a:pt x="549" y="181"/>
                    <a:pt x="547" y="174"/>
                  </a:cubicBezTo>
                  <a:cubicBezTo>
                    <a:pt x="545" y="167"/>
                    <a:pt x="544" y="157"/>
                    <a:pt x="538" y="151"/>
                  </a:cubicBezTo>
                  <a:cubicBezTo>
                    <a:pt x="529" y="142"/>
                    <a:pt x="506" y="137"/>
                    <a:pt x="502" y="124"/>
                  </a:cubicBezTo>
                  <a:cubicBezTo>
                    <a:pt x="498" y="111"/>
                    <a:pt x="493" y="104"/>
                    <a:pt x="489" y="90"/>
                  </a:cubicBezTo>
                  <a:cubicBezTo>
                    <a:pt x="486" y="82"/>
                    <a:pt x="486" y="65"/>
                    <a:pt x="480" y="60"/>
                  </a:cubicBezTo>
                  <a:cubicBezTo>
                    <a:pt x="478" y="59"/>
                    <a:pt x="468" y="56"/>
                    <a:pt x="462" y="55"/>
                  </a:cubicBezTo>
                  <a:cubicBezTo>
                    <a:pt x="456" y="50"/>
                    <a:pt x="459" y="41"/>
                    <a:pt x="457" y="34"/>
                  </a:cubicBezTo>
                  <a:cubicBezTo>
                    <a:pt x="454" y="23"/>
                    <a:pt x="447" y="14"/>
                    <a:pt x="4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98" name="Freeform 61"/>
            <p:cNvSpPr>
              <a:spLocks/>
            </p:cNvSpPr>
            <p:nvPr/>
          </p:nvSpPr>
          <p:spPr bwMode="auto">
            <a:xfrm>
              <a:off x="9351" y="4607"/>
              <a:ext cx="269" cy="267"/>
            </a:xfrm>
            <a:custGeom>
              <a:avLst/>
              <a:gdLst>
                <a:gd name="T0" fmla="*/ 92 w 114"/>
                <a:gd name="T1" fmla="*/ 0 h 113"/>
                <a:gd name="T2" fmla="*/ 80 w 114"/>
                <a:gd name="T3" fmla="*/ 17 h 113"/>
                <a:gd name="T4" fmla="*/ 79 w 114"/>
                <a:gd name="T5" fmla="*/ 21 h 113"/>
                <a:gd name="T6" fmla="*/ 69 w 114"/>
                <a:gd name="T7" fmla="*/ 26 h 113"/>
                <a:gd name="T8" fmla="*/ 69 w 114"/>
                <a:gd name="T9" fmla="*/ 32 h 113"/>
                <a:gd name="T10" fmla="*/ 59 w 114"/>
                <a:gd name="T11" fmla="*/ 44 h 113"/>
                <a:gd name="T12" fmla="*/ 29 w 114"/>
                <a:gd name="T13" fmla="*/ 62 h 113"/>
                <a:gd name="T14" fmla="*/ 21 w 114"/>
                <a:gd name="T15" fmla="*/ 69 h 113"/>
                <a:gd name="T16" fmla="*/ 0 w 114"/>
                <a:gd name="T17" fmla="*/ 98 h 113"/>
                <a:gd name="T18" fmla="*/ 2 w 114"/>
                <a:gd name="T19" fmla="*/ 100 h 113"/>
                <a:gd name="T20" fmla="*/ 26 w 114"/>
                <a:gd name="T21" fmla="*/ 110 h 113"/>
                <a:gd name="T22" fmla="*/ 38 w 114"/>
                <a:gd name="T23" fmla="*/ 113 h 113"/>
                <a:gd name="T24" fmla="*/ 58 w 114"/>
                <a:gd name="T25" fmla="*/ 100 h 113"/>
                <a:gd name="T26" fmla="*/ 74 w 114"/>
                <a:gd name="T27" fmla="*/ 63 h 113"/>
                <a:gd name="T28" fmla="*/ 94 w 114"/>
                <a:gd name="T29" fmla="*/ 61 h 113"/>
                <a:gd name="T30" fmla="*/ 94 w 114"/>
                <a:gd name="T31" fmla="*/ 44 h 113"/>
                <a:gd name="T32" fmla="*/ 114 w 114"/>
                <a:gd name="T33" fmla="*/ 18 h 113"/>
                <a:gd name="T34" fmla="*/ 111 w 114"/>
                <a:gd name="T35" fmla="*/ 10 h 113"/>
                <a:gd name="T36" fmla="*/ 107 w 114"/>
                <a:gd name="T37" fmla="*/ 8 h 113"/>
                <a:gd name="T38" fmla="*/ 98 w 114"/>
                <a:gd name="T39" fmla="*/ 13 h 113"/>
                <a:gd name="T40" fmla="*/ 96 w 114"/>
                <a:gd name="T41" fmla="*/ 5 h 113"/>
                <a:gd name="T42" fmla="*/ 92 w 114"/>
                <a:gd name="T4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3">
                  <a:moveTo>
                    <a:pt x="92" y="0"/>
                  </a:moveTo>
                  <a:cubicBezTo>
                    <a:pt x="87" y="2"/>
                    <a:pt x="80" y="9"/>
                    <a:pt x="80" y="17"/>
                  </a:cubicBezTo>
                  <a:cubicBezTo>
                    <a:pt x="80" y="18"/>
                    <a:pt x="79" y="20"/>
                    <a:pt x="79" y="21"/>
                  </a:cubicBezTo>
                  <a:cubicBezTo>
                    <a:pt x="75" y="21"/>
                    <a:pt x="72" y="22"/>
                    <a:pt x="69" y="26"/>
                  </a:cubicBezTo>
                  <a:cubicBezTo>
                    <a:pt x="69" y="28"/>
                    <a:pt x="69" y="32"/>
                    <a:pt x="69" y="32"/>
                  </a:cubicBezTo>
                  <a:cubicBezTo>
                    <a:pt x="69" y="32"/>
                    <a:pt x="62" y="43"/>
                    <a:pt x="59" y="44"/>
                  </a:cubicBezTo>
                  <a:cubicBezTo>
                    <a:pt x="50" y="49"/>
                    <a:pt x="42" y="62"/>
                    <a:pt x="29" y="62"/>
                  </a:cubicBezTo>
                  <a:cubicBezTo>
                    <a:pt x="26" y="62"/>
                    <a:pt x="23" y="65"/>
                    <a:pt x="21" y="69"/>
                  </a:cubicBezTo>
                  <a:cubicBezTo>
                    <a:pt x="16" y="77"/>
                    <a:pt x="0" y="84"/>
                    <a:pt x="0" y="98"/>
                  </a:cubicBezTo>
                  <a:cubicBezTo>
                    <a:pt x="0" y="99"/>
                    <a:pt x="1" y="100"/>
                    <a:pt x="2" y="100"/>
                  </a:cubicBezTo>
                  <a:cubicBezTo>
                    <a:pt x="2" y="102"/>
                    <a:pt x="23" y="110"/>
                    <a:pt x="26" y="110"/>
                  </a:cubicBezTo>
                  <a:cubicBezTo>
                    <a:pt x="29" y="110"/>
                    <a:pt x="36" y="113"/>
                    <a:pt x="38" y="113"/>
                  </a:cubicBezTo>
                  <a:cubicBezTo>
                    <a:pt x="44" y="113"/>
                    <a:pt x="53" y="105"/>
                    <a:pt x="58" y="100"/>
                  </a:cubicBezTo>
                  <a:cubicBezTo>
                    <a:pt x="58" y="100"/>
                    <a:pt x="73" y="70"/>
                    <a:pt x="74" y="63"/>
                  </a:cubicBezTo>
                  <a:cubicBezTo>
                    <a:pt x="78" y="63"/>
                    <a:pt x="91" y="61"/>
                    <a:pt x="94" y="61"/>
                  </a:cubicBezTo>
                  <a:cubicBezTo>
                    <a:pt x="95" y="54"/>
                    <a:pt x="92" y="52"/>
                    <a:pt x="94" y="44"/>
                  </a:cubicBezTo>
                  <a:cubicBezTo>
                    <a:pt x="102" y="44"/>
                    <a:pt x="113" y="25"/>
                    <a:pt x="114" y="18"/>
                  </a:cubicBezTo>
                  <a:cubicBezTo>
                    <a:pt x="112" y="17"/>
                    <a:pt x="111" y="14"/>
                    <a:pt x="111" y="10"/>
                  </a:cubicBezTo>
                  <a:cubicBezTo>
                    <a:pt x="110" y="10"/>
                    <a:pt x="108" y="9"/>
                    <a:pt x="107" y="8"/>
                  </a:cubicBezTo>
                  <a:cubicBezTo>
                    <a:pt x="105" y="9"/>
                    <a:pt x="102" y="13"/>
                    <a:pt x="98" y="13"/>
                  </a:cubicBezTo>
                  <a:cubicBezTo>
                    <a:pt x="95" y="13"/>
                    <a:pt x="96" y="9"/>
                    <a:pt x="96" y="5"/>
                  </a:cubicBezTo>
                  <a:cubicBezTo>
                    <a:pt x="94" y="5"/>
                    <a:pt x="92" y="4"/>
                    <a:pt x="9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99" name="Freeform 62"/>
            <p:cNvSpPr>
              <a:spLocks/>
            </p:cNvSpPr>
            <p:nvPr/>
          </p:nvSpPr>
          <p:spPr bwMode="auto">
            <a:xfrm>
              <a:off x="9571" y="4349"/>
              <a:ext cx="203" cy="296"/>
            </a:xfrm>
            <a:custGeom>
              <a:avLst/>
              <a:gdLst>
                <a:gd name="T0" fmla="*/ 0 w 86"/>
                <a:gd name="T1" fmla="*/ 0 h 125"/>
                <a:gd name="T2" fmla="*/ 23 w 86"/>
                <a:gd name="T3" fmla="*/ 32 h 125"/>
                <a:gd name="T4" fmla="*/ 21 w 86"/>
                <a:gd name="T5" fmla="*/ 38 h 125"/>
                <a:gd name="T6" fmla="*/ 27 w 86"/>
                <a:gd name="T7" fmla="*/ 48 h 125"/>
                <a:gd name="T8" fmla="*/ 27 w 86"/>
                <a:gd name="T9" fmla="*/ 47 h 125"/>
                <a:gd name="T10" fmla="*/ 29 w 86"/>
                <a:gd name="T11" fmla="*/ 58 h 125"/>
                <a:gd name="T12" fmla="*/ 23 w 86"/>
                <a:gd name="T13" fmla="*/ 78 h 125"/>
                <a:gd name="T14" fmla="*/ 16 w 86"/>
                <a:gd name="T15" fmla="*/ 87 h 125"/>
                <a:gd name="T16" fmla="*/ 35 w 86"/>
                <a:gd name="T17" fmla="*/ 103 h 125"/>
                <a:gd name="T18" fmla="*/ 29 w 86"/>
                <a:gd name="T19" fmla="*/ 118 h 125"/>
                <a:gd name="T20" fmla="*/ 37 w 86"/>
                <a:gd name="T21" fmla="*/ 125 h 125"/>
                <a:gd name="T22" fmla="*/ 56 w 86"/>
                <a:gd name="T23" fmla="*/ 106 h 125"/>
                <a:gd name="T24" fmla="*/ 64 w 86"/>
                <a:gd name="T25" fmla="*/ 96 h 125"/>
                <a:gd name="T26" fmla="*/ 61 w 86"/>
                <a:gd name="T27" fmla="*/ 91 h 125"/>
                <a:gd name="T28" fmla="*/ 72 w 86"/>
                <a:gd name="T29" fmla="*/ 84 h 125"/>
                <a:gd name="T30" fmla="*/ 74 w 86"/>
                <a:gd name="T31" fmla="*/ 82 h 125"/>
                <a:gd name="T32" fmla="*/ 76 w 86"/>
                <a:gd name="T33" fmla="*/ 85 h 125"/>
                <a:gd name="T34" fmla="*/ 86 w 86"/>
                <a:gd name="T35" fmla="*/ 58 h 125"/>
                <a:gd name="T36" fmla="*/ 82 w 86"/>
                <a:gd name="T37" fmla="*/ 55 h 125"/>
                <a:gd name="T38" fmla="*/ 64 w 86"/>
                <a:gd name="T39" fmla="*/ 60 h 125"/>
                <a:gd name="T40" fmla="*/ 45 w 86"/>
                <a:gd name="T41" fmla="*/ 39 h 125"/>
                <a:gd name="T42" fmla="*/ 41 w 86"/>
                <a:gd name="T43" fmla="*/ 39 h 125"/>
                <a:gd name="T44" fmla="*/ 37 w 86"/>
                <a:gd name="T45" fmla="*/ 44 h 125"/>
                <a:gd name="T46" fmla="*/ 33 w 86"/>
                <a:gd name="T47" fmla="*/ 44 h 125"/>
                <a:gd name="T48" fmla="*/ 25 w 86"/>
                <a:gd name="T49" fmla="*/ 27 h 125"/>
                <a:gd name="T50" fmla="*/ 27 w 86"/>
                <a:gd name="T51" fmla="*/ 23 h 125"/>
                <a:gd name="T52" fmla="*/ 20 w 86"/>
                <a:gd name="T53" fmla="*/ 15 h 125"/>
                <a:gd name="T54" fmla="*/ 0 w 86"/>
                <a:gd name="T55"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125">
                  <a:moveTo>
                    <a:pt x="0" y="0"/>
                  </a:moveTo>
                  <a:cubicBezTo>
                    <a:pt x="3" y="13"/>
                    <a:pt x="11" y="30"/>
                    <a:pt x="23" y="32"/>
                  </a:cubicBezTo>
                  <a:cubicBezTo>
                    <a:pt x="22" y="34"/>
                    <a:pt x="21" y="36"/>
                    <a:pt x="21" y="38"/>
                  </a:cubicBezTo>
                  <a:cubicBezTo>
                    <a:pt x="21" y="42"/>
                    <a:pt x="26" y="44"/>
                    <a:pt x="27" y="48"/>
                  </a:cubicBezTo>
                  <a:cubicBezTo>
                    <a:pt x="27" y="47"/>
                    <a:pt x="27" y="47"/>
                    <a:pt x="27" y="47"/>
                  </a:cubicBezTo>
                  <a:cubicBezTo>
                    <a:pt x="28" y="50"/>
                    <a:pt x="29" y="55"/>
                    <a:pt x="29" y="58"/>
                  </a:cubicBezTo>
                  <a:cubicBezTo>
                    <a:pt x="29" y="66"/>
                    <a:pt x="28" y="73"/>
                    <a:pt x="23" y="78"/>
                  </a:cubicBezTo>
                  <a:cubicBezTo>
                    <a:pt x="20" y="81"/>
                    <a:pt x="16" y="82"/>
                    <a:pt x="16" y="87"/>
                  </a:cubicBezTo>
                  <a:cubicBezTo>
                    <a:pt x="16" y="96"/>
                    <a:pt x="35" y="92"/>
                    <a:pt x="35" y="103"/>
                  </a:cubicBezTo>
                  <a:cubicBezTo>
                    <a:pt x="35" y="109"/>
                    <a:pt x="29" y="112"/>
                    <a:pt x="29" y="118"/>
                  </a:cubicBezTo>
                  <a:cubicBezTo>
                    <a:pt x="29" y="122"/>
                    <a:pt x="32" y="125"/>
                    <a:pt x="37" y="125"/>
                  </a:cubicBezTo>
                  <a:cubicBezTo>
                    <a:pt x="48" y="125"/>
                    <a:pt x="51" y="114"/>
                    <a:pt x="56" y="106"/>
                  </a:cubicBezTo>
                  <a:cubicBezTo>
                    <a:pt x="57" y="105"/>
                    <a:pt x="64" y="99"/>
                    <a:pt x="64" y="96"/>
                  </a:cubicBezTo>
                  <a:cubicBezTo>
                    <a:pt x="64" y="94"/>
                    <a:pt x="61" y="92"/>
                    <a:pt x="61" y="91"/>
                  </a:cubicBezTo>
                  <a:cubicBezTo>
                    <a:pt x="61" y="86"/>
                    <a:pt x="67" y="85"/>
                    <a:pt x="72" y="84"/>
                  </a:cubicBezTo>
                  <a:cubicBezTo>
                    <a:pt x="73" y="84"/>
                    <a:pt x="73" y="82"/>
                    <a:pt x="74" y="82"/>
                  </a:cubicBezTo>
                  <a:cubicBezTo>
                    <a:pt x="76" y="85"/>
                    <a:pt x="76" y="85"/>
                    <a:pt x="76" y="85"/>
                  </a:cubicBezTo>
                  <a:cubicBezTo>
                    <a:pt x="81" y="77"/>
                    <a:pt x="79" y="66"/>
                    <a:pt x="86" y="58"/>
                  </a:cubicBezTo>
                  <a:cubicBezTo>
                    <a:pt x="85" y="57"/>
                    <a:pt x="84" y="55"/>
                    <a:pt x="82" y="55"/>
                  </a:cubicBezTo>
                  <a:cubicBezTo>
                    <a:pt x="74" y="55"/>
                    <a:pt x="74" y="60"/>
                    <a:pt x="64" y="60"/>
                  </a:cubicBezTo>
                  <a:cubicBezTo>
                    <a:pt x="51" y="60"/>
                    <a:pt x="45" y="53"/>
                    <a:pt x="45" y="39"/>
                  </a:cubicBezTo>
                  <a:cubicBezTo>
                    <a:pt x="44" y="39"/>
                    <a:pt x="42" y="39"/>
                    <a:pt x="41" y="39"/>
                  </a:cubicBezTo>
                  <a:cubicBezTo>
                    <a:pt x="39" y="39"/>
                    <a:pt x="37" y="41"/>
                    <a:pt x="37" y="44"/>
                  </a:cubicBezTo>
                  <a:cubicBezTo>
                    <a:pt x="33" y="44"/>
                    <a:pt x="33" y="44"/>
                    <a:pt x="33" y="44"/>
                  </a:cubicBezTo>
                  <a:cubicBezTo>
                    <a:pt x="31" y="41"/>
                    <a:pt x="25" y="30"/>
                    <a:pt x="25" y="27"/>
                  </a:cubicBezTo>
                  <a:cubicBezTo>
                    <a:pt x="25" y="26"/>
                    <a:pt x="26" y="25"/>
                    <a:pt x="27" y="23"/>
                  </a:cubicBezTo>
                  <a:cubicBezTo>
                    <a:pt x="23" y="22"/>
                    <a:pt x="23" y="18"/>
                    <a:pt x="20" y="15"/>
                  </a:cubicBezTo>
                  <a:cubicBezTo>
                    <a:pt x="15" y="10"/>
                    <a:pt x="6" y="9"/>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0" name="Freeform 63"/>
            <p:cNvSpPr>
              <a:spLocks/>
            </p:cNvSpPr>
            <p:nvPr/>
          </p:nvSpPr>
          <p:spPr bwMode="auto">
            <a:xfrm>
              <a:off x="9724" y="3694"/>
              <a:ext cx="45" cy="31"/>
            </a:xfrm>
            <a:custGeom>
              <a:avLst/>
              <a:gdLst>
                <a:gd name="T0" fmla="*/ 12 w 19"/>
                <a:gd name="T1" fmla="*/ 0 h 13"/>
                <a:gd name="T2" fmla="*/ 0 w 19"/>
                <a:gd name="T3" fmla="*/ 10 h 13"/>
                <a:gd name="T4" fmla="*/ 11 w 19"/>
                <a:gd name="T5" fmla="*/ 13 h 13"/>
                <a:gd name="T6" fmla="*/ 15 w 19"/>
                <a:gd name="T7" fmla="*/ 13 h 13"/>
                <a:gd name="T8" fmla="*/ 19 w 19"/>
                <a:gd name="T9" fmla="*/ 11 h 13"/>
                <a:gd name="T10" fmla="*/ 19 w 19"/>
                <a:gd name="T11" fmla="*/ 5 h 13"/>
                <a:gd name="T12" fmla="*/ 12 w 19"/>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2" y="0"/>
                  </a:moveTo>
                  <a:cubicBezTo>
                    <a:pt x="8" y="2"/>
                    <a:pt x="0" y="3"/>
                    <a:pt x="0" y="10"/>
                  </a:cubicBezTo>
                  <a:cubicBezTo>
                    <a:pt x="0" y="12"/>
                    <a:pt x="7" y="13"/>
                    <a:pt x="11" y="13"/>
                  </a:cubicBezTo>
                  <a:cubicBezTo>
                    <a:pt x="13" y="13"/>
                    <a:pt x="14" y="13"/>
                    <a:pt x="15" y="13"/>
                  </a:cubicBezTo>
                  <a:cubicBezTo>
                    <a:pt x="16" y="13"/>
                    <a:pt x="17" y="13"/>
                    <a:pt x="19" y="11"/>
                  </a:cubicBezTo>
                  <a:cubicBezTo>
                    <a:pt x="19" y="5"/>
                    <a:pt x="19" y="5"/>
                    <a:pt x="19" y="5"/>
                  </a:cubicBezTo>
                  <a:cubicBezTo>
                    <a:pt x="16" y="4"/>
                    <a:pt x="14" y="3"/>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1" name="Freeform 64"/>
            <p:cNvSpPr>
              <a:spLocks/>
            </p:cNvSpPr>
            <p:nvPr/>
          </p:nvSpPr>
          <p:spPr bwMode="auto">
            <a:xfrm>
              <a:off x="9774" y="3658"/>
              <a:ext cx="40" cy="26"/>
            </a:xfrm>
            <a:custGeom>
              <a:avLst/>
              <a:gdLst>
                <a:gd name="T0" fmla="*/ 17 w 17"/>
                <a:gd name="T1" fmla="*/ 0 h 11"/>
                <a:gd name="T2" fmla="*/ 0 w 17"/>
                <a:gd name="T3" fmla="*/ 7 h 11"/>
                <a:gd name="T4" fmla="*/ 3 w 17"/>
                <a:gd name="T5" fmla="*/ 11 h 11"/>
                <a:gd name="T6" fmla="*/ 17 w 17"/>
                <a:gd name="T7" fmla="*/ 4 h 11"/>
                <a:gd name="T8" fmla="*/ 17 w 17"/>
                <a:gd name="T9" fmla="*/ 0 h 11"/>
              </a:gdLst>
              <a:ahLst/>
              <a:cxnLst>
                <a:cxn ang="0">
                  <a:pos x="T0" y="T1"/>
                </a:cxn>
                <a:cxn ang="0">
                  <a:pos x="T2" y="T3"/>
                </a:cxn>
                <a:cxn ang="0">
                  <a:pos x="T4" y="T5"/>
                </a:cxn>
                <a:cxn ang="0">
                  <a:pos x="T6" y="T7"/>
                </a:cxn>
                <a:cxn ang="0">
                  <a:pos x="T8" y="T9"/>
                </a:cxn>
              </a:cxnLst>
              <a:rect l="0" t="0" r="r" b="b"/>
              <a:pathLst>
                <a:path w="17" h="11">
                  <a:moveTo>
                    <a:pt x="17" y="0"/>
                  </a:moveTo>
                  <a:cubicBezTo>
                    <a:pt x="13" y="0"/>
                    <a:pt x="0" y="0"/>
                    <a:pt x="0" y="7"/>
                  </a:cubicBezTo>
                  <a:cubicBezTo>
                    <a:pt x="0" y="8"/>
                    <a:pt x="2" y="11"/>
                    <a:pt x="3" y="11"/>
                  </a:cubicBezTo>
                  <a:cubicBezTo>
                    <a:pt x="9" y="11"/>
                    <a:pt x="10" y="6"/>
                    <a:pt x="17" y="4"/>
                  </a:cubicBezTo>
                  <a:cubicBezTo>
                    <a:pt x="17" y="3"/>
                    <a:pt x="17" y="1"/>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2" name="Freeform 65"/>
            <p:cNvSpPr>
              <a:spLocks/>
            </p:cNvSpPr>
            <p:nvPr/>
          </p:nvSpPr>
          <p:spPr bwMode="auto">
            <a:xfrm>
              <a:off x="7774" y="2719"/>
              <a:ext cx="163" cy="152"/>
            </a:xfrm>
            <a:custGeom>
              <a:avLst/>
              <a:gdLst>
                <a:gd name="T0" fmla="*/ 50 w 69"/>
                <a:gd name="T1" fmla="*/ 0 h 64"/>
                <a:gd name="T2" fmla="*/ 48 w 69"/>
                <a:gd name="T3" fmla="*/ 11 h 64"/>
                <a:gd name="T4" fmla="*/ 38 w 69"/>
                <a:gd name="T5" fmla="*/ 18 h 64"/>
                <a:gd name="T6" fmla="*/ 33 w 69"/>
                <a:gd name="T7" fmla="*/ 24 h 64"/>
                <a:gd name="T8" fmla="*/ 30 w 69"/>
                <a:gd name="T9" fmla="*/ 24 h 64"/>
                <a:gd name="T10" fmla="*/ 22 w 69"/>
                <a:gd name="T11" fmla="*/ 16 h 64"/>
                <a:gd name="T12" fmla="*/ 22 w 69"/>
                <a:gd name="T13" fmla="*/ 16 h 64"/>
                <a:gd name="T14" fmla="*/ 14 w 69"/>
                <a:gd name="T15" fmla="*/ 21 h 64"/>
                <a:gd name="T16" fmla="*/ 6 w 69"/>
                <a:gd name="T17" fmla="*/ 26 h 64"/>
                <a:gd name="T18" fmla="*/ 5 w 69"/>
                <a:gd name="T19" fmla="*/ 26 h 64"/>
                <a:gd name="T20" fmla="*/ 2 w 69"/>
                <a:gd name="T21" fmla="*/ 38 h 64"/>
                <a:gd name="T22" fmla="*/ 4 w 69"/>
                <a:gd name="T23" fmla="*/ 43 h 64"/>
                <a:gd name="T24" fmla="*/ 4 w 69"/>
                <a:gd name="T25" fmla="*/ 53 h 64"/>
                <a:gd name="T26" fmla="*/ 4 w 69"/>
                <a:gd name="T27" fmla="*/ 53 h 64"/>
                <a:gd name="T28" fmla="*/ 13 w 69"/>
                <a:gd name="T29" fmla="*/ 34 h 64"/>
                <a:gd name="T30" fmla="*/ 18 w 69"/>
                <a:gd name="T31" fmla="*/ 38 h 64"/>
                <a:gd name="T32" fmla="*/ 20 w 69"/>
                <a:gd name="T33" fmla="*/ 36 h 64"/>
                <a:gd name="T34" fmla="*/ 24 w 69"/>
                <a:gd name="T35" fmla="*/ 38 h 64"/>
                <a:gd name="T36" fmla="*/ 24 w 69"/>
                <a:gd name="T37" fmla="*/ 34 h 64"/>
                <a:gd name="T38" fmla="*/ 31 w 69"/>
                <a:gd name="T39" fmla="*/ 34 h 64"/>
                <a:gd name="T40" fmla="*/ 33 w 69"/>
                <a:gd name="T41" fmla="*/ 39 h 64"/>
                <a:gd name="T42" fmla="*/ 31 w 69"/>
                <a:gd name="T43" fmla="*/ 44 h 64"/>
                <a:gd name="T44" fmla="*/ 43 w 69"/>
                <a:gd name="T45" fmla="*/ 60 h 64"/>
                <a:gd name="T46" fmla="*/ 45 w 69"/>
                <a:gd name="T47" fmla="*/ 61 h 64"/>
                <a:gd name="T48" fmla="*/ 48 w 69"/>
                <a:gd name="T49" fmla="*/ 60 h 64"/>
                <a:gd name="T50" fmla="*/ 50 w 69"/>
                <a:gd name="T51" fmla="*/ 64 h 64"/>
                <a:gd name="T52" fmla="*/ 50 w 69"/>
                <a:gd name="T53" fmla="*/ 64 h 64"/>
                <a:gd name="T54" fmla="*/ 55 w 69"/>
                <a:gd name="T55" fmla="*/ 57 h 64"/>
                <a:gd name="T56" fmla="*/ 50 w 69"/>
                <a:gd name="T57" fmla="*/ 48 h 64"/>
                <a:gd name="T58" fmla="*/ 54 w 69"/>
                <a:gd name="T59" fmla="*/ 41 h 64"/>
                <a:gd name="T60" fmla="*/ 57 w 69"/>
                <a:gd name="T61" fmla="*/ 45 h 64"/>
                <a:gd name="T62" fmla="*/ 57 w 69"/>
                <a:gd name="T63" fmla="*/ 44 h 64"/>
                <a:gd name="T64" fmla="*/ 63 w 69"/>
                <a:gd name="T65" fmla="*/ 55 h 64"/>
                <a:gd name="T66" fmla="*/ 69 w 69"/>
                <a:gd name="T67" fmla="*/ 39 h 64"/>
                <a:gd name="T68" fmla="*/ 57 w 69"/>
                <a:gd name="T69" fmla="*/ 4 h 64"/>
                <a:gd name="T70" fmla="*/ 50 w 6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 h="64">
                  <a:moveTo>
                    <a:pt x="50" y="0"/>
                  </a:moveTo>
                  <a:cubicBezTo>
                    <a:pt x="49" y="1"/>
                    <a:pt x="50" y="8"/>
                    <a:pt x="48" y="11"/>
                  </a:cubicBezTo>
                  <a:cubicBezTo>
                    <a:pt x="46" y="14"/>
                    <a:pt x="38" y="12"/>
                    <a:pt x="38" y="18"/>
                  </a:cubicBezTo>
                  <a:cubicBezTo>
                    <a:pt x="35" y="18"/>
                    <a:pt x="33" y="21"/>
                    <a:pt x="33" y="24"/>
                  </a:cubicBezTo>
                  <a:cubicBezTo>
                    <a:pt x="32" y="24"/>
                    <a:pt x="31" y="24"/>
                    <a:pt x="30" y="24"/>
                  </a:cubicBezTo>
                  <a:cubicBezTo>
                    <a:pt x="27" y="24"/>
                    <a:pt x="28" y="17"/>
                    <a:pt x="22" y="16"/>
                  </a:cubicBezTo>
                  <a:cubicBezTo>
                    <a:pt x="22" y="16"/>
                    <a:pt x="22" y="16"/>
                    <a:pt x="22" y="16"/>
                  </a:cubicBezTo>
                  <a:cubicBezTo>
                    <a:pt x="18" y="16"/>
                    <a:pt x="16" y="19"/>
                    <a:pt x="14" y="21"/>
                  </a:cubicBezTo>
                  <a:cubicBezTo>
                    <a:pt x="12" y="24"/>
                    <a:pt x="10" y="26"/>
                    <a:pt x="6" y="26"/>
                  </a:cubicBezTo>
                  <a:cubicBezTo>
                    <a:pt x="6" y="26"/>
                    <a:pt x="5" y="26"/>
                    <a:pt x="5" y="26"/>
                  </a:cubicBezTo>
                  <a:cubicBezTo>
                    <a:pt x="4" y="31"/>
                    <a:pt x="2" y="34"/>
                    <a:pt x="2" y="38"/>
                  </a:cubicBezTo>
                  <a:cubicBezTo>
                    <a:pt x="2" y="40"/>
                    <a:pt x="4" y="41"/>
                    <a:pt x="4" y="43"/>
                  </a:cubicBezTo>
                  <a:cubicBezTo>
                    <a:pt x="4" y="45"/>
                    <a:pt x="0" y="53"/>
                    <a:pt x="4" y="53"/>
                  </a:cubicBezTo>
                  <a:cubicBezTo>
                    <a:pt x="4" y="53"/>
                    <a:pt x="4" y="53"/>
                    <a:pt x="4" y="53"/>
                  </a:cubicBezTo>
                  <a:cubicBezTo>
                    <a:pt x="9" y="53"/>
                    <a:pt x="9" y="38"/>
                    <a:pt x="13" y="34"/>
                  </a:cubicBezTo>
                  <a:cubicBezTo>
                    <a:pt x="13" y="34"/>
                    <a:pt x="17" y="37"/>
                    <a:pt x="18" y="38"/>
                  </a:cubicBezTo>
                  <a:cubicBezTo>
                    <a:pt x="19" y="38"/>
                    <a:pt x="20" y="36"/>
                    <a:pt x="20" y="36"/>
                  </a:cubicBezTo>
                  <a:cubicBezTo>
                    <a:pt x="21" y="37"/>
                    <a:pt x="22" y="38"/>
                    <a:pt x="24" y="38"/>
                  </a:cubicBezTo>
                  <a:cubicBezTo>
                    <a:pt x="24" y="37"/>
                    <a:pt x="24" y="35"/>
                    <a:pt x="24" y="34"/>
                  </a:cubicBezTo>
                  <a:cubicBezTo>
                    <a:pt x="31" y="34"/>
                    <a:pt x="31" y="34"/>
                    <a:pt x="31" y="34"/>
                  </a:cubicBezTo>
                  <a:cubicBezTo>
                    <a:pt x="32" y="35"/>
                    <a:pt x="33" y="37"/>
                    <a:pt x="33" y="39"/>
                  </a:cubicBezTo>
                  <a:cubicBezTo>
                    <a:pt x="32" y="40"/>
                    <a:pt x="31" y="41"/>
                    <a:pt x="31" y="44"/>
                  </a:cubicBezTo>
                  <a:cubicBezTo>
                    <a:pt x="30" y="53"/>
                    <a:pt x="36" y="60"/>
                    <a:pt x="43" y="60"/>
                  </a:cubicBezTo>
                  <a:cubicBezTo>
                    <a:pt x="44" y="60"/>
                    <a:pt x="44" y="61"/>
                    <a:pt x="45" y="61"/>
                  </a:cubicBezTo>
                  <a:cubicBezTo>
                    <a:pt x="46" y="61"/>
                    <a:pt x="47" y="60"/>
                    <a:pt x="48" y="60"/>
                  </a:cubicBezTo>
                  <a:cubicBezTo>
                    <a:pt x="48" y="61"/>
                    <a:pt x="49" y="64"/>
                    <a:pt x="50" y="64"/>
                  </a:cubicBezTo>
                  <a:cubicBezTo>
                    <a:pt x="50" y="64"/>
                    <a:pt x="50" y="64"/>
                    <a:pt x="50" y="64"/>
                  </a:cubicBezTo>
                  <a:cubicBezTo>
                    <a:pt x="53" y="64"/>
                    <a:pt x="55" y="61"/>
                    <a:pt x="55" y="57"/>
                  </a:cubicBezTo>
                  <a:cubicBezTo>
                    <a:pt x="55" y="52"/>
                    <a:pt x="50" y="51"/>
                    <a:pt x="50" y="48"/>
                  </a:cubicBezTo>
                  <a:cubicBezTo>
                    <a:pt x="50" y="45"/>
                    <a:pt x="52" y="44"/>
                    <a:pt x="54" y="41"/>
                  </a:cubicBezTo>
                  <a:cubicBezTo>
                    <a:pt x="55" y="43"/>
                    <a:pt x="57" y="44"/>
                    <a:pt x="57" y="45"/>
                  </a:cubicBezTo>
                  <a:cubicBezTo>
                    <a:pt x="57" y="44"/>
                    <a:pt x="57" y="44"/>
                    <a:pt x="57" y="44"/>
                  </a:cubicBezTo>
                  <a:cubicBezTo>
                    <a:pt x="58" y="47"/>
                    <a:pt x="61" y="54"/>
                    <a:pt x="63" y="55"/>
                  </a:cubicBezTo>
                  <a:cubicBezTo>
                    <a:pt x="63" y="47"/>
                    <a:pt x="69" y="44"/>
                    <a:pt x="69" y="39"/>
                  </a:cubicBezTo>
                  <a:cubicBezTo>
                    <a:pt x="69" y="35"/>
                    <a:pt x="61" y="8"/>
                    <a:pt x="57" y="4"/>
                  </a:cubicBezTo>
                  <a:cubicBezTo>
                    <a:pt x="55" y="2"/>
                    <a:pt x="53"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3" name="Freeform 66"/>
            <p:cNvSpPr>
              <a:spLocks/>
            </p:cNvSpPr>
            <p:nvPr/>
          </p:nvSpPr>
          <p:spPr bwMode="auto">
            <a:xfrm>
              <a:off x="7625" y="2679"/>
              <a:ext cx="81" cy="83"/>
            </a:xfrm>
            <a:custGeom>
              <a:avLst/>
              <a:gdLst>
                <a:gd name="T0" fmla="*/ 30 w 34"/>
                <a:gd name="T1" fmla="*/ 0 h 35"/>
                <a:gd name="T2" fmla="*/ 27 w 34"/>
                <a:gd name="T3" fmla="*/ 6 h 35"/>
                <a:gd name="T4" fmla="*/ 0 w 34"/>
                <a:gd name="T5" fmla="*/ 35 h 35"/>
                <a:gd name="T6" fmla="*/ 3 w 34"/>
                <a:gd name="T7" fmla="*/ 35 h 35"/>
                <a:gd name="T8" fmla="*/ 21 w 34"/>
                <a:gd name="T9" fmla="*/ 15 h 35"/>
                <a:gd name="T10" fmla="*/ 21 w 34"/>
                <a:gd name="T11" fmla="*/ 15 h 35"/>
                <a:gd name="T12" fmla="*/ 29 w 34"/>
                <a:gd name="T13" fmla="*/ 10 h 35"/>
                <a:gd name="T14" fmla="*/ 29 w 34"/>
                <a:gd name="T15" fmla="*/ 10 h 35"/>
                <a:gd name="T16" fmla="*/ 34 w 34"/>
                <a:gd name="T17" fmla="*/ 8 h 35"/>
                <a:gd name="T18" fmla="*/ 30 w 34"/>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5">
                  <a:moveTo>
                    <a:pt x="30" y="0"/>
                  </a:moveTo>
                  <a:cubicBezTo>
                    <a:pt x="28" y="2"/>
                    <a:pt x="28" y="4"/>
                    <a:pt x="27" y="6"/>
                  </a:cubicBezTo>
                  <a:cubicBezTo>
                    <a:pt x="22" y="16"/>
                    <a:pt x="5" y="21"/>
                    <a:pt x="0" y="35"/>
                  </a:cubicBezTo>
                  <a:cubicBezTo>
                    <a:pt x="3" y="35"/>
                    <a:pt x="3" y="35"/>
                    <a:pt x="3" y="35"/>
                  </a:cubicBezTo>
                  <a:cubicBezTo>
                    <a:pt x="9" y="32"/>
                    <a:pt x="19" y="26"/>
                    <a:pt x="21" y="15"/>
                  </a:cubicBezTo>
                  <a:cubicBezTo>
                    <a:pt x="21" y="15"/>
                    <a:pt x="21" y="15"/>
                    <a:pt x="21" y="15"/>
                  </a:cubicBezTo>
                  <a:cubicBezTo>
                    <a:pt x="25" y="15"/>
                    <a:pt x="28" y="14"/>
                    <a:pt x="29" y="10"/>
                  </a:cubicBezTo>
                  <a:cubicBezTo>
                    <a:pt x="29" y="10"/>
                    <a:pt x="29" y="10"/>
                    <a:pt x="29" y="10"/>
                  </a:cubicBezTo>
                  <a:cubicBezTo>
                    <a:pt x="31" y="10"/>
                    <a:pt x="32" y="9"/>
                    <a:pt x="34" y="8"/>
                  </a:cubicBezTo>
                  <a:cubicBezTo>
                    <a:pt x="32" y="6"/>
                    <a:pt x="30" y="5"/>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4" name="Freeform 67"/>
            <p:cNvSpPr>
              <a:spLocks/>
            </p:cNvSpPr>
            <p:nvPr/>
          </p:nvSpPr>
          <p:spPr bwMode="auto">
            <a:xfrm>
              <a:off x="7684" y="2407"/>
              <a:ext cx="154" cy="218"/>
            </a:xfrm>
            <a:custGeom>
              <a:avLst/>
              <a:gdLst>
                <a:gd name="T0" fmla="*/ 11 w 65"/>
                <a:gd name="T1" fmla="*/ 0 h 92"/>
                <a:gd name="T2" fmla="*/ 6 w 65"/>
                <a:gd name="T3" fmla="*/ 9 h 92"/>
                <a:gd name="T4" fmla="*/ 8 w 65"/>
                <a:gd name="T5" fmla="*/ 24 h 92"/>
                <a:gd name="T6" fmla="*/ 5 w 65"/>
                <a:gd name="T7" fmla="*/ 37 h 92"/>
                <a:gd name="T8" fmla="*/ 4 w 65"/>
                <a:gd name="T9" fmla="*/ 37 h 92"/>
                <a:gd name="T10" fmla="*/ 2 w 65"/>
                <a:gd name="T11" fmla="*/ 53 h 92"/>
                <a:gd name="T12" fmla="*/ 12 w 65"/>
                <a:gd name="T13" fmla="*/ 62 h 92"/>
                <a:gd name="T14" fmla="*/ 12 w 65"/>
                <a:gd name="T15" fmla="*/ 62 h 92"/>
                <a:gd name="T16" fmla="*/ 16 w 65"/>
                <a:gd name="T17" fmla="*/ 59 h 92"/>
                <a:gd name="T18" fmla="*/ 19 w 65"/>
                <a:gd name="T19" fmla="*/ 59 h 92"/>
                <a:gd name="T20" fmla="*/ 19 w 65"/>
                <a:gd name="T21" fmla="*/ 63 h 92"/>
                <a:gd name="T22" fmla="*/ 16 w 65"/>
                <a:gd name="T23" fmla="*/ 68 h 92"/>
                <a:gd name="T24" fmla="*/ 23 w 65"/>
                <a:gd name="T25" fmla="*/ 75 h 92"/>
                <a:gd name="T26" fmla="*/ 23 w 65"/>
                <a:gd name="T27" fmla="*/ 75 h 92"/>
                <a:gd name="T28" fmla="*/ 27 w 65"/>
                <a:gd name="T29" fmla="*/ 73 h 92"/>
                <a:gd name="T30" fmla="*/ 30 w 65"/>
                <a:gd name="T31" fmla="*/ 72 h 92"/>
                <a:gd name="T32" fmla="*/ 30 w 65"/>
                <a:gd name="T33" fmla="*/ 72 h 92"/>
                <a:gd name="T34" fmla="*/ 44 w 65"/>
                <a:gd name="T35" fmla="*/ 82 h 92"/>
                <a:gd name="T36" fmla="*/ 44 w 65"/>
                <a:gd name="T37" fmla="*/ 74 h 92"/>
                <a:gd name="T38" fmla="*/ 61 w 65"/>
                <a:gd name="T39" fmla="*/ 88 h 92"/>
                <a:gd name="T40" fmla="*/ 63 w 65"/>
                <a:gd name="T41" fmla="*/ 92 h 92"/>
                <a:gd name="T42" fmla="*/ 63 w 65"/>
                <a:gd name="T43" fmla="*/ 92 h 92"/>
                <a:gd name="T44" fmla="*/ 65 w 65"/>
                <a:gd name="T45" fmla="*/ 89 h 92"/>
                <a:gd name="T46" fmla="*/ 65 w 65"/>
                <a:gd name="T47" fmla="*/ 85 h 92"/>
                <a:gd name="T48" fmla="*/ 59 w 65"/>
                <a:gd name="T49" fmla="*/ 80 h 92"/>
                <a:gd name="T50" fmla="*/ 57 w 65"/>
                <a:gd name="T51" fmla="*/ 80 h 92"/>
                <a:gd name="T52" fmla="*/ 56 w 65"/>
                <a:gd name="T53" fmla="*/ 79 h 92"/>
                <a:gd name="T54" fmla="*/ 59 w 65"/>
                <a:gd name="T55" fmla="*/ 74 h 92"/>
                <a:gd name="T56" fmla="*/ 56 w 65"/>
                <a:gd name="T57" fmla="*/ 73 h 92"/>
                <a:gd name="T58" fmla="*/ 56 w 65"/>
                <a:gd name="T59" fmla="*/ 73 h 92"/>
                <a:gd name="T60" fmla="*/ 54 w 65"/>
                <a:gd name="T61" fmla="*/ 75 h 92"/>
                <a:gd name="T62" fmla="*/ 52 w 65"/>
                <a:gd name="T63" fmla="*/ 76 h 92"/>
                <a:gd name="T64" fmla="*/ 52 w 65"/>
                <a:gd name="T65" fmla="*/ 76 h 92"/>
                <a:gd name="T66" fmla="*/ 42 w 65"/>
                <a:gd name="T67" fmla="*/ 65 h 92"/>
                <a:gd name="T68" fmla="*/ 42 w 65"/>
                <a:gd name="T69" fmla="*/ 65 h 92"/>
                <a:gd name="T70" fmla="*/ 36 w 65"/>
                <a:gd name="T71" fmla="*/ 69 h 92"/>
                <a:gd name="T72" fmla="*/ 36 w 65"/>
                <a:gd name="T73" fmla="*/ 71 h 92"/>
                <a:gd name="T74" fmla="*/ 25 w 65"/>
                <a:gd name="T75" fmla="*/ 50 h 92"/>
                <a:gd name="T76" fmla="*/ 34 w 65"/>
                <a:gd name="T77" fmla="*/ 30 h 92"/>
                <a:gd name="T78" fmla="*/ 28 w 65"/>
                <a:gd name="T79" fmla="*/ 9 h 92"/>
                <a:gd name="T80" fmla="*/ 27 w 65"/>
                <a:gd name="T81" fmla="*/ 6 h 92"/>
                <a:gd name="T82" fmla="*/ 26 w 65"/>
                <a:gd name="T83" fmla="*/ 4 h 92"/>
                <a:gd name="T84" fmla="*/ 20 w 65"/>
                <a:gd name="T85" fmla="*/ 8 h 92"/>
                <a:gd name="T86" fmla="*/ 19 w 65"/>
                <a:gd name="T87" fmla="*/ 8 h 92"/>
                <a:gd name="T88" fmla="*/ 11 w 65"/>
                <a:gd name="T89" fmla="*/ 0 h 92"/>
                <a:gd name="T90" fmla="*/ 11 w 65"/>
                <a:gd name="T9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92">
                  <a:moveTo>
                    <a:pt x="11" y="0"/>
                  </a:moveTo>
                  <a:cubicBezTo>
                    <a:pt x="7" y="0"/>
                    <a:pt x="6" y="4"/>
                    <a:pt x="6" y="9"/>
                  </a:cubicBezTo>
                  <a:cubicBezTo>
                    <a:pt x="6" y="14"/>
                    <a:pt x="8" y="18"/>
                    <a:pt x="8" y="24"/>
                  </a:cubicBezTo>
                  <a:cubicBezTo>
                    <a:pt x="8" y="28"/>
                    <a:pt x="7" y="34"/>
                    <a:pt x="5" y="37"/>
                  </a:cubicBezTo>
                  <a:cubicBezTo>
                    <a:pt x="5" y="37"/>
                    <a:pt x="5" y="37"/>
                    <a:pt x="4" y="37"/>
                  </a:cubicBezTo>
                  <a:cubicBezTo>
                    <a:pt x="0" y="37"/>
                    <a:pt x="2" y="46"/>
                    <a:pt x="2" y="53"/>
                  </a:cubicBezTo>
                  <a:cubicBezTo>
                    <a:pt x="2" y="56"/>
                    <a:pt x="10" y="62"/>
                    <a:pt x="12" y="62"/>
                  </a:cubicBezTo>
                  <a:cubicBezTo>
                    <a:pt x="12" y="62"/>
                    <a:pt x="12" y="62"/>
                    <a:pt x="12" y="62"/>
                  </a:cubicBezTo>
                  <a:cubicBezTo>
                    <a:pt x="14" y="62"/>
                    <a:pt x="15" y="60"/>
                    <a:pt x="16" y="59"/>
                  </a:cubicBezTo>
                  <a:cubicBezTo>
                    <a:pt x="19" y="59"/>
                    <a:pt x="19" y="59"/>
                    <a:pt x="19" y="59"/>
                  </a:cubicBezTo>
                  <a:cubicBezTo>
                    <a:pt x="19" y="63"/>
                    <a:pt x="19" y="63"/>
                    <a:pt x="19" y="63"/>
                  </a:cubicBezTo>
                  <a:cubicBezTo>
                    <a:pt x="18" y="64"/>
                    <a:pt x="16" y="65"/>
                    <a:pt x="16" y="68"/>
                  </a:cubicBezTo>
                  <a:cubicBezTo>
                    <a:pt x="16" y="70"/>
                    <a:pt x="19" y="75"/>
                    <a:pt x="23" y="75"/>
                  </a:cubicBezTo>
                  <a:cubicBezTo>
                    <a:pt x="23" y="75"/>
                    <a:pt x="23" y="75"/>
                    <a:pt x="23" y="75"/>
                  </a:cubicBezTo>
                  <a:cubicBezTo>
                    <a:pt x="24" y="75"/>
                    <a:pt x="25" y="74"/>
                    <a:pt x="27" y="73"/>
                  </a:cubicBezTo>
                  <a:cubicBezTo>
                    <a:pt x="28" y="73"/>
                    <a:pt x="29" y="72"/>
                    <a:pt x="30" y="72"/>
                  </a:cubicBezTo>
                  <a:cubicBezTo>
                    <a:pt x="30" y="72"/>
                    <a:pt x="30" y="72"/>
                    <a:pt x="30" y="72"/>
                  </a:cubicBezTo>
                  <a:cubicBezTo>
                    <a:pt x="37" y="72"/>
                    <a:pt x="37" y="82"/>
                    <a:pt x="44" y="82"/>
                  </a:cubicBezTo>
                  <a:cubicBezTo>
                    <a:pt x="43" y="79"/>
                    <a:pt x="41" y="77"/>
                    <a:pt x="44" y="74"/>
                  </a:cubicBezTo>
                  <a:cubicBezTo>
                    <a:pt x="47" y="78"/>
                    <a:pt x="58" y="82"/>
                    <a:pt x="61" y="88"/>
                  </a:cubicBezTo>
                  <a:cubicBezTo>
                    <a:pt x="61" y="89"/>
                    <a:pt x="62" y="92"/>
                    <a:pt x="63" y="92"/>
                  </a:cubicBezTo>
                  <a:cubicBezTo>
                    <a:pt x="63" y="92"/>
                    <a:pt x="63" y="92"/>
                    <a:pt x="63" y="92"/>
                  </a:cubicBezTo>
                  <a:cubicBezTo>
                    <a:pt x="64" y="92"/>
                    <a:pt x="65" y="90"/>
                    <a:pt x="65" y="89"/>
                  </a:cubicBezTo>
                  <a:cubicBezTo>
                    <a:pt x="65" y="87"/>
                    <a:pt x="65" y="87"/>
                    <a:pt x="65" y="85"/>
                  </a:cubicBezTo>
                  <a:cubicBezTo>
                    <a:pt x="62" y="85"/>
                    <a:pt x="59" y="83"/>
                    <a:pt x="59" y="80"/>
                  </a:cubicBezTo>
                  <a:cubicBezTo>
                    <a:pt x="59" y="80"/>
                    <a:pt x="58" y="80"/>
                    <a:pt x="57" y="80"/>
                  </a:cubicBezTo>
                  <a:cubicBezTo>
                    <a:pt x="56" y="80"/>
                    <a:pt x="56" y="80"/>
                    <a:pt x="56" y="79"/>
                  </a:cubicBezTo>
                  <a:cubicBezTo>
                    <a:pt x="56" y="77"/>
                    <a:pt x="58" y="77"/>
                    <a:pt x="59" y="74"/>
                  </a:cubicBezTo>
                  <a:cubicBezTo>
                    <a:pt x="58" y="74"/>
                    <a:pt x="57" y="73"/>
                    <a:pt x="56" y="73"/>
                  </a:cubicBezTo>
                  <a:cubicBezTo>
                    <a:pt x="56" y="73"/>
                    <a:pt x="56" y="73"/>
                    <a:pt x="56" y="73"/>
                  </a:cubicBezTo>
                  <a:cubicBezTo>
                    <a:pt x="55" y="73"/>
                    <a:pt x="54" y="74"/>
                    <a:pt x="54" y="75"/>
                  </a:cubicBezTo>
                  <a:cubicBezTo>
                    <a:pt x="53" y="75"/>
                    <a:pt x="53" y="76"/>
                    <a:pt x="52" y="76"/>
                  </a:cubicBezTo>
                  <a:cubicBezTo>
                    <a:pt x="52" y="76"/>
                    <a:pt x="52" y="76"/>
                    <a:pt x="52" y="76"/>
                  </a:cubicBezTo>
                  <a:cubicBezTo>
                    <a:pt x="49" y="76"/>
                    <a:pt x="47" y="66"/>
                    <a:pt x="42" y="65"/>
                  </a:cubicBezTo>
                  <a:cubicBezTo>
                    <a:pt x="42" y="65"/>
                    <a:pt x="42" y="65"/>
                    <a:pt x="42" y="65"/>
                  </a:cubicBezTo>
                  <a:cubicBezTo>
                    <a:pt x="39" y="65"/>
                    <a:pt x="36" y="67"/>
                    <a:pt x="36" y="69"/>
                  </a:cubicBezTo>
                  <a:cubicBezTo>
                    <a:pt x="36" y="69"/>
                    <a:pt x="36" y="71"/>
                    <a:pt x="36" y="71"/>
                  </a:cubicBezTo>
                  <a:cubicBezTo>
                    <a:pt x="31" y="69"/>
                    <a:pt x="24" y="57"/>
                    <a:pt x="25" y="50"/>
                  </a:cubicBezTo>
                  <a:cubicBezTo>
                    <a:pt x="25" y="41"/>
                    <a:pt x="33" y="40"/>
                    <a:pt x="34" y="30"/>
                  </a:cubicBezTo>
                  <a:cubicBezTo>
                    <a:pt x="34" y="22"/>
                    <a:pt x="28" y="15"/>
                    <a:pt x="28" y="9"/>
                  </a:cubicBezTo>
                  <a:cubicBezTo>
                    <a:pt x="28" y="8"/>
                    <a:pt x="27" y="7"/>
                    <a:pt x="27" y="6"/>
                  </a:cubicBezTo>
                  <a:cubicBezTo>
                    <a:pt x="27" y="5"/>
                    <a:pt x="26" y="4"/>
                    <a:pt x="26" y="4"/>
                  </a:cubicBezTo>
                  <a:cubicBezTo>
                    <a:pt x="24" y="4"/>
                    <a:pt x="22" y="8"/>
                    <a:pt x="20" y="8"/>
                  </a:cubicBezTo>
                  <a:cubicBezTo>
                    <a:pt x="20" y="8"/>
                    <a:pt x="19" y="8"/>
                    <a:pt x="19" y="8"/>
                  </a:cubicBezTo>
                  <a:cubicBezTo>
                    <a:pt x="15" y="8"/>
                    <a:pt x="16"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5" name="Freeform 68"/>
            <p:cNvSpPr>
              <a:spLocks/>
            </p:cNvSpPr>
            <p:nvPr/>
          </p:nvSpPr>
          <p:spPr bwMode="auto">
            <a:xfrm>
              <a:off x="7845" y="2627"/>
              <a:ext cx="50" cy="85"/>
            </a:xfrm>
            <a:custGeom>
              <a:avLst/>
              <a:gdLst>
                <a:gd name="T0" fmla="*/ 4 w 21"/>
                <a:gd name="T1" fmla="*/ 0 h 36"/>
                <a:gd name="T2" fmla="*/ 0 w 21"/>
                <a:gd name="T3" fmla="*/ 1 h 36"/>
                <a:gd name="T4" fmla="*/ 11 w 21"/>
                <a:gd name="T5" fmla="*/ 15 h 36"/>
                <a:gd name="T6" fmla="*/ 8 w 21"/>
                <a:gd name="T7" fmla="*/ 18 h 36"/>
                <a:gd name="T8" fmla="*/ 2 w 21"/>
                <a:gd name="T9" fmla="*/ 17 h 36"/>
                <a:gd name="T10" fmla="*/ 2 w 21"/>
                <a:gd name="T11" fmla="*/ 20 h 36"/>
                <a:gd name="T12" fmla="*/ 9 w 21"/>
                <a:gd name="T13" fmla="*/ 26 h 36"/>
                <a:gd name="T14" fmla="*/ 9 w 21"/>
                <a:gd name="T15" fmla="*/ 29 h 36"/>
                <a:gd name="T16" fmla="*/ 12 w 21"/>
                <a:gd name="T17" fmla="*/ 36 h 36"/>
                <a:gd name="T18" fmla="*/ 16 w 21"/>
                <a:gd name="T19" fmla="*/ 36 h 36"/>
                <a:gd name="T20" fmla="*/ 16 w 21"/>
                <a:gd name="T21" fmla="*/ 33 h 36"/>
                <a:gd name="T22" fmla="*/ 12 w 21"/>
                <a:gd name="T23" fmla="*/ 24 h 36"/>
                <a:gd name="T24" fmla="*/ 19 w 21"/>
                <a:gd name="T25" fmla="*/ 24 h 36"/>
                <a:gd name="T26" fmla="*/ 21 w 21"/>
                <a:gd name="T27" fmla="*/ 18 h 36"/>
                <a:gd name="T28" fmla="*/ 17 w 21"/>
                <a:gd name="T29" fmla="*/ 14 h 36"/>
                <a:gd name="T30" fmla="*/ 17 w 21"/>
                <a:gd name="T31" fmla="*/ 6 h 36"/>
                <a:gd name="T32" fmla="*/ 14 w 21"/>
                <a:gd name="T33" fmla="*/ 6 h 36"/>
                <a:gd name="T34" fmla="*/ 14 w 21"/>
                <a:gd name="T35" fmla="*/ 2 h 36"/>
                <a:gd name="T36" fmla="*/ 4 w 21"/>
                <a:gd name="T3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36">
                  <a:moveTo>
                    <a:pt x="4" y="0"/>
                  </a:moveTo>
                  <a:cubicBezTo>
                    <a:pt x="3" y="0"/>
                    <a:pt x="1" y="1"/>
                    <a:pt x="0" y="1"/>
                  </a:cubicBezTo>
                  <a:cubicBezTo>
                    <a:pt x="0" y="5"/>
                    <a:pt x="11" y="8"/>
                    <a:pt x="11" y="15"/>
                  </a:cubicBezTo>
                  <a:cubicBezTo>
                    <a:pt x="11" y="16"/>
                    <a:pt x="9" y="18"/>
                    <a:pt x="8" y="18"/>
                  </a:cubicBezTo>
                  <a:cubicBezTo>
                    <a:pt x="8" y="18"/>
                    <a:pt x="5" y="18"/>
                    <a:pt x="2" y="17"/>
                  </a:cubicBezTo>
                  <a:cubicBezTo>
                    <a:pt x="2" y="20"/>
                    <a:pt x="2" y="20"/>
                    <a:pt x="2" y="20"/>
                  </a:cubicBezTo>
                  <a:cubicBezTo>
                    <a:pt x="3" y="22"/>
                    <a:pt x="6" y="26"/>
                    <a:pt x="9" y="26"/>
                  </a:cubicBezTo>
                  <a:cubicBezTo>
                    <a:pt x="9" y="29"/>
                    <a:pt x="9" y="29"/>
                    <a:pt x="9" y="29"/>
                  </a:cubicBezTo>
                  <a:cubicBezTo>
                    <a:pt x="7" y="32"/>
                    <a:pt x="8" y="36"/>
                    <a:pt x="12" y="36"/>
                  </a:cubicBezTo>
                  <a:cubicBezTo>
                    <a:pt x="13" y="36"/>
                    <a:pt x="14" y="36"/>
                    <a:pt x="16" y="36"/>
                  </a:cubicBezTo>
                  <a:cubicBezTo>
                    <a:pt x="16" y="33"/>
                    <a:pt x="16" y="33"/>
                    <a:pt x="16" y="33"/>
                  </a:cubicBezTo>
                  <a:cubicBezTo>
                    <a:pt x="14" y="32"/>
                    <a:pt x="12" y="27"/>
                    <a:pt x="12" y="24"/>
                  </a:cubicBezTo>
                  <a:cubicBezTo>
                    <a:pt x="19" y="24"/>
                    <a:pt x="19" y="24"/>
                    <a:pt x="19" y="24"/>
                  </a:cubicBezTo>
                  <a:cubicBezTo>
                    <a:pt x="19" y="22"/>
                    <a:pt x="20" y="21"/>
                    <a:pt x="21" y="18"/>
                  </a:cubicBezTo>
                  <a:cubicBezTo>
                    <a:pt x="20" y="18"/>
                    <a:pt x="17" y="14"/>
                    <a:pt x="17" y="14"/>
                  </a:cubicBezTo>
                  <a:cubicBezTo>
                    <a:pt x="17" y="14"/>
                    <a:pt x="18" y="9"/>
                    <a:pt x="17" y="6"/>
                  </a:cubicBezTo>
                  <a:cubicBezTo>
                    <a:pt x="16" y="6"/>
                    <a:pt x="15" y="6"/>
                    <a:pt x="14" y="6"/>
                  </a:cubicBezTo>
                  <a:cubicBezTo>
                    <a:pt x="15" y="5"/>
                    <a:pt x="14" y="3"/>
                    <a:pt x="14" y="2"/>
                  </a:cubicBezTo>
                  <a:cubicBezTo>
                    <a:pt x="11" y="2"/>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6" name="Freeform 69"/>
            <p:cNvSpPr>
              <a:spLocks noEditPoints="1"/>
            </p:cNvSpPr>
            <p:nvPr/>
          </p:nvSpPr>
          <p:spPr bwMode="auto">
            <a:xfrm>
              <a:off x="7770" y="2648"/>
              <a:ext cx="40" cy="55"/>
            </a:xfrm>
            <a:custGeom>
              <a:avLst/>
              <a:gdLst>
                <a:gd name="T0" fmla="*/ 4 w 17"/>
                <a:gd name="T1" fmla="*/ 1 h 23"/>
                <a:gd name="T2" fmla="*/ 3 w 17"/>
                <a:gd name="T3" fmla="*/ 1 h 23"/>
                <a:gd name="T4" fmla="*/ 4 w 17"/>
                <a:gd name="T5" fmla="*/ 1 h 23"/>
                <a:gd name="T6" fmla="*/ 3 w 17"/>
                <a:gd name="T7" fmla="*/ 0 h 23"/>
                <a:gd name="T8" fmla="*/ 0 w 17"/>
                <a:gd name="T9" fmla="*/ 2 h 23"/>
                <a:gd name="T10" fmla="*/ 2 w 17"/>
                <a:gd name="T11" fmla="*/ 23 h 23"/>
                <a:gd name="T12" fmla="*/ 17 w 17"/>
                <a:gd name="T13" fmla="*/ 9 h 23"/>
                <a:gd name="T14" fmla="*/ 5 w 17"/>
                <a:gd name="T15" fmla="*/ 2 h 23"/>
                <a:gd name="T16" fmla="*/ 3 w 17"/>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3">
                  <a:moveTo>
                    <a:pt x="4" y="1"/>
                  </a:moveTo>
                  <a:cubicBezTo>
                    <a:pt x="4" y="1"/>
                    <a:pt x="4" y="1"/>
                    <a:pt x="3" y="1"/>
                  </a:cubicBezTo>
                  <a:cubicBezTo>
                    <a:pt x="4" y="1"/>
                    <a:pt x="4" y="1"/>
                    <a:pt x="4" y="1"/>
                  </a:cubicBezTo>
                  <a:moveTo>
                    <a:pt x="3" y="0"/>
                  </a:moveTo>
                  <a:cubicBezTo>
                    <a:pt x="2" y="0"/>
                    <a:pt x="0" y="1"/>
                    <a:pt x="0" y="2"/>
                  </a:cubicBezTo>
                  <a:cubicBezTo>
                    <a:pt x="0" y="7"/>
                    <a:pt x="2" y="15"/>
                    <a:pt x="2" y="23"/>
                  </a:cubicBezTo>
                  <a:cubicBezTo>
                    <a:pt x="6" y="20"/>
                    <a:pt x="17" y="16"/>
                    <a:pt x="17" y="9"/>
                  </a:cubicBezTo>
                  <a:cubicBezTo>
                    <a:pt x="17" y="5"/>
                    <a:pt x="9" y="4"/>
                    <a:pt x="5" y="2"/>
                  </a:cubicBezTo>
                  <a:cubicBezTo>
                    <a:pt x="5" y="1"/>
                    <a:pt x="4" y="0"/>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7" name="Freeform 70"/>
            <p:cNvSpPr>
              <a:spLocks/>
            </p:cNvSpPr>
            <p:nvPr/>
          </p:nvSpPr>
          <p:spPr bwMode="auto">
            <a:xfrm>
              <a:off x="7793" y="2684"/>
              <a:ext cx="40" cy="66"/>
            </a:xfrm>
            <a:custGeom>
              <a:avLst/>
              <a:gdLst>
                <a:gd name="T0" fmla="*/ 12 w 17"/>
                <a:gd name="T1" fmla="*/ 0 h 28"/>
                <a:gd name="T2" fmla="*/ 10 w 17"/>
                <a:gd name="T3" fmla="*/ 0 h 28"/>
                <a:gd name="T4" fmla="*/ 5 w 17"/>
                <a:gd name="T5" fmla="*/ 13 h 28"/>
                <a:gd name="T6" fmla="*/ 5 w 17"/>
                <a:gd name="T7" fmla="*/ 13 h 28"/>
                <a:gd name="T8" fmla="*/ 0 w 17"/>
                <a:gd name="T9" fmla="*/ 16 h 28"/>
                <a:gd name="T10" fmla="*/ 11 w 17"/>
                <a:gd name="T11" fmla="*/ 28 h 28"/>
                <a:gd name="T12" fmla="*/ 14 w 17"/>
                <a:gd name="T13" fmla="*/ 26 h 28"/>
                <a:gd name="T14" fmla="*/ 11 w 17"/>
                <a:gd name="T15" fmla="*/ 20 h 28"/>
                <a:gd name="T16" fmla="*/ 17 w 17"/>
                <a:gd name="T17" fmla="*/ 5 h 28"/>
                <a:gd name="T18" fmla="*/ 12 w 17"/>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8">
                  <a:moveTo>
                    <a:pt x="12" y="0"/>
                  </a:moveTo>
                  <a:cubicBezTo>
                    <a:pt x="11" y="0"/>
                    <a:pt x="10" y="0"/>
                    <a:pt x="10" y="0"/>
                  </a:cubicBezTo>
                  <a:cubicBezTo>
                    <a:pt x="7" y="1"/>
                    <a:pt x="5" y="12"/>
                    <a:pt x="5" y="13"/>
                  </a:cubicBezTo>
                  <a:cubicBezTo>
                    <a:pt x="5" y="13"/>
                    <a:pt x="5" y="13"/>
                    <a:pt x="5" y="13"/>
                  </a:cubicBezTo>
                  <a:cubicBezTo>
                    <a:pt x="3" y="13"/>
                    <a:pt x="0" y="15"/>
                    <a:pt x="0" y="16"/>
                  </a:cubicBezTo>
                  <a:cubicBezTo>
                    <a:pt x="0" y="19"/>
                    <a:pt x="9" y="28"/>
                    <a:pt x="11" y="28"/>
                  </a:cubicBezTo>
                  <a:cubicBezTo>
                    <a:pt x="12" y="28"/>
                    <a:pt x="13" y="27"/>
                    <a:pt x="14" y="26"/>
                  </a:cubicBezTo>
                  <a:cubicBezTo>
                    <a:pt x="14" y="23"/>
                    <a:pt x="11" y="24"/>
                    <a:pt x="11" y="20"/>
                  </a:cubicBezTo>
                  <a:cubicBezTo>
                    <a:pt x="11" y="14"/>
                    <a:pt x="17" y="11"/>
                    <a:pt x="17" y="5"/>
                  </a:cubicBezTo>
                  <a:cubicBezTo>
                    <a:pt x="17" y="3"/>
                    <a:pt x="15"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8" name="Freeform 71"/>
            <p:cNvSpPr>
              <a:spLocks/>
            </p:cNvSpPr>
            <p:nvPr/>
          </p:nvSpPr>
          <p:spPr bwMode="auto">
            <a:xfrm>
              <a:off x="7826" y="2686"/>
              <a:ext cx="22" cy="40"/>
            </a:xfrm>
            <a:custGeom>
              <a:avLst/>
              <a:gdLst>
                <a:gd name="T0" fmla="*/ 5 w 9"/>
                <a:gd name="T1" fmla="*/ 0 h 17"/>
                <a:gd name="T2" fmla="*/ 0 w 9"/>
                <a:gd name="T3" fmla="*/ 17 h 17"/>
                <a:gd name="T4" fmla="*/ 3 w 9"/>
                <a:gd name="T5" fmla="*/ 17 h 17"/>
                <a:gd name="T6" fmla="*/ 9 w 9"/>
                <a:gd name="T7" fmla="*/ 0 h 17"/>
                <a:gd name="T8" fmla="*/ 5 w 9"/>
                <a:gd name="T9" fmla="*/ 0 h 17"/>
              </a:gdLst>
              <a:ahLst/>
              <a:cxnLst>
                <a:cxn ang="0">
                  <a:pos x="T0" y="T1"/>
                </a:cxn>
                <a:cxn ang="0">
                  <a:pos x="T2" y="T3"/>
                </a:cxn>
                <a:cxn ang="0">
                  <a:pos x="T4" y="T5"/>
                </a:cxn>
                <a:cxn ang="0">
                  <a:pos x="T6" y="T7"/>
                </a:cxn>
                <a:cxn ang="0">
                  <a:pos x="T8" y="T9"/>
                </a:cxn>
              </a:cxnLst>
              <a:rect l="0" t="0" r="r" b="b"/>
              <a:pathLst>
                <a:path w="9" h="17">
                  <a:moveTo>
                    <a:pt x="5" y="0"/>
                  </a:moveTo>
                  <a:cubicBezTo>
                    <a:pt x="5" y="8"/>
                    <a:pt x="2" y="12"/>
                    <a:pt x="0" y="17"/>
                  </a:cubicBezTo>
                  <a:cubicBezTo>
                    <a:pt x="1" y="17"/>
                    <a:pt x="2" y="17"/>
                    <a:pt x="3" y="17"/>
                  </a:cubicBezTo>
                  <a:cubicBezTo>
                    <a:pt x="3" y="10"/>
                    <a:pt x="9" y="8"/>
                    <a:pt x="9" y="0"/>
                  </a:cubicBezTo>
                  <a:cubicBezTo>
                    <a:pt x="8" y="0"/>
                    <a:pt x="6"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9" name="Freeform 72"/>
            <p:cNvSpPr>
              <a:spLocks/>
            </p:cNvSpPr>
            <p:nvPr/>
          </p:nvSpPr>
          <p:spPr bwMode="auto">
            <a:xfrm>
              <a:off x="7836" y="2712"/>
              <a:ext cx="26" cy="22"/>
            </a:xfrm>
            <a:custGeom>
              <a:avLst/>
              <a:gdLst>
                <a:gd name="T0" fmla="*/ 5 w 11"/>
                <a:gd name="T1" fmla="*/ 0 h 9"/>
                <a:gd name="T2" fmla="*/ 0 w 11"/>
                <a:gd name="T3" fmla="*/ 7 h 9"/>
                <a:gd name="T4" fmla="*/ 3 w 11"/>
                <a:gd name="T5" fmla="*/ 9 h 9"/>
                <a:gd name="T6" fmla="*/ 4 w 11"/>
                <a:gd name="T7" fmla="*/ 9 h 9"/>
                <a:gd name="T8" fmla="*/ 11 w 11"/>
                <a:gd name="T9" fmla="*/ 0 h 9"/>
                <a:gd name="T10" fmla="*/ 9 w 11"/>
                <a:gd name="T11" fmla="*/ 1 h 9"/>
                <a:gd name="T12" fmla="*/ 5 w 11"/>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5" y="0"/>
                  </a:moveTo>
                  <a:cubicBezTo>
                    <a:pt x="3" y="3"/>
                    <a:pt x="0" y="4"/>
                    <a:pt x="0" y="7"/>
                  </a:cubicBezTo>
                  <a:cubicBezTo>
                    <a:pt x="0" y="8"/>
                    <a:pt x="2" y="9"/>
                    <a:pt x="3" y="9"/>
                  </a:cubicBezTo>
                  <a:cubicBezTo>
                    <a:pt x="3" y="9"/>
                    <a:pt x="3" y="9"/>
                    <a:pt x="4" y="9"/>
                  </a:cubicBezTo>
                  <a:cubicBezTo>
                    <a:pt x="8" y="9"/>
                    <a:pt x="11" y="5"/>
                    <a:pt x="11" y="0"/>
                  </a:cubicBezTo>
                  <a:cubicBezTo>
                    <a:pt x="11" y="1"/>
                    <a:pt x="10" y="1"/>
                    <a:pt x="9" y="1"/>
                  </a:cubicBezTo>
                  <a:cubicBezTo>
                    <a:pt x="8" y="1"/>
                    <a:pt x="6" y="1"/>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0" name="Freeform 73"/>
            <p:cNvSpPr>
              <a:spLocks/>
            </p:cNvSpPr>
            <p:nvPr/>
          </p:nvSpPr>
          <p:spPr bwMode="auto">
            <a:xfrm>
              <a:off x="7810" y="2625"/>
              <a:ext cx="28" cy="31"/>
            </a:xfrm>
            <a:custGeom>
              <a:avLst/>
              <a:gdLst>
                <a:gd name="T0" fmla="*/ 0 w 12"/>
                <a:gd name="T1" fmla="*/ 0 h 13"/>
                <a:gd name="T2" fmla="*/ 0 w 12"/>
                <a:gd name="T3" fmla="*/ 7 h 13"/>
                <a:gd name="T4" fmla="*/ 0 w 12"/>
                <a:gd name="T5" fmla="*/ 7 h 13"/>
                <a:gd name="T6" fmla="*/ 2 w 12"/>
                <a:gd name="T7" fmla="*/ 7 h 13"/>
                <a:gd name="T8" fmla="*/ 4 w 12"/>
                <a:gd name="T9" fmla="*/ 7 h 13"/>
                <a:gd name="T10" fmla="*/ 7 w 12"/>
                <a:gd name="T11" fmla="*/ 7 h 13"/>
                <a:gd name="T12" fmla="*/ 11 w 12"/>
                <a:gd name="T13" fmla="*/ 13 h 13"/>
                <a:gd name="T14" fmla="*/ 12 w 12"/>
                <a:gd name="T15" fmla="*/ 12 h 13"/>
                <a:gd name="T16" fmla="*/ 4 w 12"/>
                <a:gd name="T17" fmla="*/ 0 h 13"/>
                <a:gd name="T18" fmla="*/ 0 w 12"/>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3">
                  <a:moveTo>
                    <a:pt x="0" y="0"/>
                  </a:moveTo>
                  <a:cubicBezTo>
                    <a:pt x="0" y="2"/>
                    <a:pt x="0" y="4"/>
                    <a:pt x="0" y="7"/>
                  </a:cubicBezTo>
                  <a:cubicBezTo>
                    <a:pt x="0" y="7"/>
                    <a:pt x="0" y="7"/>
                    <a:pt x="0" y="7"/>
                  </a:cubicBezTo>
                  <a:cubicBezTo>
                    <a:pt x="1" y="7"/>
                    <a:pt x="2" y="7"/>
                    <a:pt x="2" y="7"/>
                  </a:cubicBezTo>
                  <a:cubicBezTo>
                    <a:pt x="3" y="7"/>
                    <a:pt x="4" y="7"/>
                    <a:pt x="4" y="7"/>
                  </a:cubicBezTo>
                  <a:cubicBezTo>
                    <a:pt x="5" y="7"/>
                    <a:pt x="6" y="7"/>
                    <a:pt x="7" y="7"/>
                  </a:cubicBezTo>
                  <a:cubicBezTo>
                    <a:pt x="7" y="9"/>
                    <a:pt x="10" y="13"/>
                    <a:pt x="11" y="13"/>
                  </a:cubicBezTo>
                  <a:cubicBezTo>
                    <a:pt x="12" y="13"/>
                    <a:pt x="12" y="12"/>
                    <a:pt x="12" y="12"/>
                  </a:cubicBezTo>
                  <a:cubicBezTo>
                    <a:pt x="12" y="6"/>
                    <a:pt x="6" y="5"/>
                    <a:pt x="4"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1" name="Freeform 74"/>
            <p:cNvSpPr>
              <a:spLocks/>
            </p:cNvSpPr>
            <p:nvPr/>
          </p:nvSpPr>
          <p:spPr bwMode="auto">
            <a:xfrm>
              <a:off x="7715" y="2592"/>
              <a:ext cx="43" cy="42"/>
            </a:xfrm>
            <a:custGeom>
              <a:avLst/>
              <a:gdLst>
                <a:gd name="T0" fmla="*/ 0 w 18"/>
                <a:gd name="T1" fmla="*/ 0 h 18"/>
                <a:gd name="T2" fmla="*/ 14 w 18"/>
                <a:gd name="T3" fmla="*/ 18 h 18"/>
                <a:gd name="T4" fmla="*/ 17 w 18"/>
                <a:gd name="T5" fmla="*/ 8 h 18"/>
                <a:gd name="T6" fmla="*/ 5 w 18"/>
                <a:gd name="T7" fmla="*/ 0 h 18"/>
                <a:gd name="T8" fmla="*/ 0 w 18"/>
                <a:gd name="T9" fmla="*/ 0 h 18"/>
              </a:gdLst>
              <a:ahLst/>
              <a:cxnLst>
                <a:cxn ang="0">
                  <a:pos x="T0" y="T1"/>
                </a:cxn>
                <a:cxn ang="0">
                  <a:pos x="T2" y="T3"/>
                </a:cxn>
                <a:cxn ang="0">
                  <a:pos x="T4" y="T5"/>
                </a:cxn>
                <a:cxn ang="0">
                  <a:pos x="T6" y="T7"/>
                </a:cxn>
                <a:cxn ang="0">
                  <a:pos x="T8" y="T9"/>
                </a:cxn>
              </a:cxnLst>
              <a:rect l="0" t="0" r="r" b="b"/>
              <a:pathLst>
                <a:path w="18" h="18">
                  <a:moveTo>
                    <a:pt x="0" y="0"/>
                  </a:moveTo>
                  <a:cubicBezTo>
                    <a:pt x="0" y="0"/>
                    <a:pt x="11" y="17"/>
                    <a:pt x="14" y="18"/>
                  </a:cubicBezTo>
                  <a:cubicBezTo>
                    <a:pt x="16" y="18"/>
                    <a:pt x="18" y="12"/>
                    <a:pt x="17" y="8"/>
                  </a:cubicBezTo>
                  <a:cubicBezTo>
                    <a:pt x="16" y="3"/>
                    <a:pt x="11" y="4"/>
                    <a:pt x="5"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2" name="Freeform 75"/>
            <p:cNvSpPr>
              <a:spLocks/>
            </p:cNvSpPr>
            <p:nvPr/>
          </p:nvSpPr>
          <p:spPr bwMode="auto">
            <a:xfrm>
              <a:off x="7760" y="2596"/>
              <a:ext cx="12" cy="3"/>
            </a:xfrm>
            <a:custGeom>
              <a:avLst/>
              <a:gdLst>
                <a:gd name="T0" fmla="*/ 2 w 5"/>
                <a:gd name="T1" fmla="*/ 0 h 1"/>
                <a:gd name="T2" fmla="*/ 0 w 5"/>
                <a:gd name="T3" fmla="*/ 1 h 1"/>
                <a:gd name="T4" fmla="*/ 2 w 5"/>
                <a:gd name="T5" fmla="*/ 1 h 1"/>
                <a:gd name="T6" fmla="*/ 5 w 5"/>
                <a:gd name="T7" fmla="*/ 1 h 1"/>
                <a:gd name="T8" fmla="*/ 2 w 5"/>
                <a:gd name="T9" fmla="*/ 0 h 1"/>
              </a:gdLst>
              <a:ahLst/>
              <a:cxnLst>
                <a:cxn ang="0">
                  <a:pos x="T0" y="T1"/>
                </a:cxn>
                <a:cxn ang="0">
                  <a:pos x="T2" y="T3"/>
                </a:cxn>
                <a:cxn ang="0">
                  <a:pos x="T4" y="T5"/>
                </a:cxn>
                <a:cxn ang="0">
                  <a:pos x="T6" y="T7"/>
                </a:cxn>
                <a:cxn ang="0">
                  <a:pos x="T8" y="T9"/>
                </a:cxn>
              </a:cxnLst>
              <a:rect l="0" t="0" r="r" b="b"/>
              <a:pathLst>
                <a:path w="5" h="1">
                  <a:moveTo>
                    <a:pt x="2" y="0"/>
                  </a:moveTo>
                  <a:cubicBezTo>
                    <a:pt x="1" y="0"/>
                    <a:pt x="0" y="1"/>
                    <a:pt x="0" y="1"/>
                  </a:cubicBezTo>
                  <a:cubicBezTo>
                    <a:pt x="0" y="1"/>
                    <a:pt x="1" y="1"/>
                    <a:pt x="2" y="1"/>
                  </a:cubicBezTo>
                  <a:cubicBezTo>
                    <a:pt x="3" y="1"/>
                    <a:pt x="4" y="1"/>
                    <a:pt x="5" y="1"/>
                  </a:cubicBezTo>
                  <a:cubicBezTo>
                    <a:pt x="4" y="1"/>
                    <a:pt x="3" y="0"/>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3" name="Freeform 76"/>
            <p:cNvSpPr>
              <a:spLocks/>
            </p:cNvSpPr>
            <p:nvPr/>
          </p:nvSpPr>
          <p:spPr bwMode="auto">
            <a:xfrm>
              <a:off x="7696" y="2147"/>
              <a:ext cx="78" cy="109"/>
            </a:xfrm>
            <a:custGeom>
              <a:avLst/>
              <a:gdLst>
                <a:gd name="T0" fmla="*/ 20 w 33"/>
                <a:gd name="T1" fmla="*/ 0 h 46"/>
                <a:gd name="T2" fmla="*/ 1 w 33"/>
                <a:gd name="T3" fmla="*/ 32 h 46"/>
                <a:gd name="T4" fmla="*/ 9 w 33"/>
                <a:gd name="T5" fmla="*/ 46 h 46"/>
                <a:gd name="T6" fmla="*/ 20 w 33"/>
                <a:gd name="T7" fmla="*/ 0 h 46"/>
              </a:gdLst>
              <a:ahLst/>
              <a:cxnLst>
                <a:cxn ang="0">
                  <a:pos x="T0" y="T1"/>
                </a:cxn>
                <a:cxn ang="0">
                  <a:pos x="T2" y="T3"/>
                </a:cxn>
                <a:cxn ang="0">
                  <a:pos x="T4" y="T5"/>
                </a:cxn>
                <a:cxn ang="0">
                  <a:pos x="T6" y="T7"/>
                </a:cxn>
              </a:cxnLst>
              <a:rect l="0" t="0" r="r" b="b"/>
              <a:pathLst>
                <a:path w="33" h="46">
                  <a:moveTo>
                    <a:pt x="20" y="0"/>
                  </a:moveTo>
                  <a:cubicBezTo>
                    <a:pt x="12" y="0"/>
                    <a:pt x="1" y="20"/>
                    <a:pt x="1" y="32"/>
                  </a:cubicBezTo>
                  <a:cubicBezTo>
                    <a:pt x="1" y="40"/>
                    <a:pt x="0" y="46"/>
                    <a:pt x="9" y="46"/>
                  </a:cubicBezTo>
                  <a:cubicBezTo>
                    <a:pt x="21" y="46"/>
                    <a:pt x="33"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4" name="Freeform 77"/>
            <p:cNvSpPr>
              <a:spLocks/>
            </p:cNvSpPr>
            <p:nvPr/>
          </p:nvSpPr>
          <p:spPr bwMode="auto">
            <a:xfrm>
              <a:off x="7285" y="2341"/>
              <a:ext cx="90" cy="73"/>
            </a:xfrm>
            <a:custGeom>
              <a:avLst/>
              <a:gdLst>
                <a:gd name="T0" fmla="*/ 32 w 38"/>
                <a:gd name="T1" fmla="*/ 0 h 31"/>
                <a:gd name="T2" fmla="*/ 3 w 38"/>
                <a:gd name="T3" fmla="*/ 13 h 31"/>
                <a:gd name="T4" fmla="*/ 3 w 38"/>
                <a:gd name="T5" fmla="*/ 21 h 31"/>
                <a:gd name="T6" fmla="*/ 14 w 38"/>
                <a:gd name="T7" fmla="*/ 31 h 31"/>
                <a:gd name="T8" fmla="*/ 38 w 38"/>
                <a:gd name="T9" fmla="*/ 8 h 31"/>
                <a:gd name="T10" fmla="*/ 32 w 38"/>
                <a:gd name="T11" fmla="*/ 0 h 31"/>
              </a:gdLst>
              <a:ahLst/>
              <a:cxnLst>
                <a:cxn ang="0">
                  <a:pos x="T0" y="T1"/>
                </a:cxn>
                <a:cxn ang="0">
                  <a:pos x="T2" y="T3"/>
                </a:cxn>
                <a:cxn ang="0">
                  <a:pos x="T4" y="T5"/>
                </a:cxn>
                <a:cxn ang="0">
                  <a:pos x="T6" y="T7"/>
                </a:cxn>
                <a:cxn ang="0">
                  <a:pos x="T8" y="T9"/>
                </a:cxn>
                <a:cxn ang="0">
                  <a:pos x="T10" y="T11"/>
                </a:cxn>
              </a:cxnLst>
              <a:rect l="0" t="0" r="r" b="b"/>
              <a:pathLst>
                <a:path w="38" h="31">
                  <a:moveTo>
                    <a:pt x="32" y="0"/>
                  </a:moveTo>
                  <a:cubicBezTo>
                    <a:pt x="25" y="0"/>
                    <a:pt x="7" y="13"/>
                    <a:pt x="3" y="13"/>
                  </a:cubicBezTo>
                  <a:cubicBezTo>
                    <a:pt x="0" y="13"/>
                    <a:pt x="3" y="18"/>
                    <a:pt x="3" y="21"/>
                  </a:cubicBezTo>
                  <a:cubicBezTo>
                    <a:pt x="3" y="28"/>
                    <a:pt x="6" y="31"/>
                    <a:pt x="14" y="31"/>
                  </a:cubicBezTo>
                  <a:cubicBezTo>
                    <a:pt x="22" y="31"/>
                    <a:pt x="38" y="15"/>
                    <a:pt x="38" y="8"/>
                  </a:cubicBezTo>
                  <a:cubicBezTo>
                    <a:pt x="38" y="5"/>
                    <a:pt x="34"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5" name="Freeform 78"/>
            <p:cNvSpPr>
              <a:spLocks/>
            </p:cNvSpPr>
            <p:nvPr/>
          </p:nvSpPr>
          <p:spPr bwMode="auto">
            <a:xfrm>
              <a:off x="6907" y="2220"/>
              <a:ext cx="413" cy="800"/>
            </a:xfrm>
            <a:custGeom>
              <a:avLst/>
              <a:gdLst>
                <a:gd name="T0" fmla="*/ 95 w 175"/>
                <a:gd name="T1" fmla="*/ 8 h 338"/>
                <a:gd name="T2" fmla="*/ 76 w 175"/>
                <a:gd name="T3" fmla="*/ 7 h 338"/>
                <a:gd name="T4" fmla="*/ 61 w 175"/>
                <a:gd name="T5" fmla="*/ 11 h 338"/>
                <a:gd name="T6" fmla="*/ 61 w 175"/>
                <a:gd name="T7" fmla="*/ 24 h 338"/>
                <a:gd name="T8" fmla="*/ 59 w 175"/>
                <a:gd name="T9" fmla="*/ 29 h 338"/>
                <a:gd name="T10" fmla="*/ 52 w 175"/>
                <a:gd name="T11" fmla="*/ 23 h 338"/>
                <a:gd name="T12" fmla="*/ 21 w 175"/>
                <a:gd name="T13" fmla="*/ 52 h 338"/>
                <a:gd name="T14" fmla="*/ 0 w 175"/>
                <a:gd name="T15" fmla="*/ 78 h 338"/>
                <a:gd name="T16" fmla="*/ 10 w 175"/>
                <a:gd name="T17" fmla="*/ 92 h 338"/>
                <a:gd name="T18" fmla="*/ 14 w 175"/>
                <a:gd name="T19" fmla="*/ 116 h 338"/>
                <a:gd name="T20" fmla="*/ 8 w 175"/>
                <a:gd name="T21" fmla="*/ 126 h 338"/>
                <a:gd name="T22" fmla="*/ 8 w 175"/>
                <a:gd name="T23" fmla="*/ 131 h 338"/>
                <a:gd name="T24" fmla="*/ 29 w 175"/>
                <a:gd name="T25" fmla="*/ 176 h 338"/>
                <a:gd name="T26" fmla="*/ 24 w 175"/>
                <a:gd name="T27" fmla="*/ 182 h 338"/>
                <a:gd name="T28" fmla="*/ 14 w 175"/>
                <a:gd name="T29" fmla="*/ 207 h 338"/>
                <a:gd name="T30" fmla="*/ 11 w 175"/>
                <a:gd name="T31" fmla="*/ 207 h 338"/>
                <a:gd name="T32" fmla="*/ 8 w 175"/>
                <a:gd name="T33" fmla="*/ 230 h 338"/>
                <a:gd name="T34" fmla="*/ 15 w 175"/>
                <a:gd name="T35" fmla="*/ 230 h 338"/>
                <a:gd name="T36" fmla="*/ 43 w 175"/>
                <a:gd name="T37" fmla="*/ 295 h 338"/>
                <a:gd name="T38" fmla="*/ 89 w 175"/>
                <a:gd name="T39" fmla="*/ 338 h 338"/>
                <a:gd name="T40" fmla="*/ 99 w 175"/>
                <a:gd name="T41" fmla="*/ 335 h 338"/>
                <a:gd name="T42" fmla="*/ 85 w 175"/>
                <a:gd name="T43" fmla="*/ 301 h 338"/>
                <a:gd name="T44" fmla="*/ 41 w 175"/>
                <a:gd name="T45" fmla="*/ 247 h 338"/>
                <a:gd name="T46" fmla="*/ 36 w 175"/>
                <a:gd name="T47" fmla="*/ 230 h 338"/>
                <a:gd name="T48" fmla="*/ 33 w 175"/>
                <a:gd name="T49" fmla="*/ 171 h 338"/>
                <a:gd name="T50" fmla="*/ 34 w 175"/>
                <a:gd name="T51" fmla="*/ 155 h 338"/>
                <a:gd name="T52" fmla="*/ 51 w 175"/>
                <a:gd name="T53" fmla="*/ 168 h 338"/>
                <a:gd name="T54" fmla="*/ 86 w 175"/>
                <a:gd name="T55" fmla="*/ 193 h 338"/>
                <a:gd name="T56" fmla="*/ 108 w 175"/>
                <a:gd name="T57" fmla="*/ 212 h 338"/>
                <a:gd name="T58" fmla="*/ 110 w 175"/>
                <a:gd name="T59" fmla="*/ 230 h 338"/>
                <a:gd name="T60" fmla="*/ 123 w 175"/>
                <a:gd name="T61" fmla="*/ 211 h 338"/>
                <a:gd name="T62" fmla="*/ 136 w 175"/>
                <a:gd name="T63" fmla="*/ 204 h 338"/>
                <a:gd name="T64" fmla="*/ 175 w 175"/>
                <a:gd name="T65" fmla="*/ 161 h 338"/>
                <a:gd name="T66" fmla="*/ 123 w 175"/>
                <a:gd name="T67" fmla="*/ 77 h 338"/>
                <a:gd name="T68" fmla="*/ 155 w 175"/>
                <a:gd name="T69" fmla="*/ 26 h 338"/>
                <a:gd name="T70" fmla="*/ 114 w 175"/>
                <a:gd name="T71" fmla="*/ 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5" h="338">
                  <a:moveTo>
                    <a:pt x="114" y="0"/>
                  </a:moveTo>
                  <a:cubicBezTo>
                    <a:pt x="107" y="0"/>
                    <a:pt x="102" y="8"/>
                    <a:pt x="95" y="8"/>
                  </a:cubicBezTo>
                  <a:cubicBezTo>
                    <a:pt x="95" y="8"/>
                    <a:pt x="93" y="8"/>
                    <a:pt x="92" y="7"/>
                  </a:cubicBezTo>
                  <a:cubicBezTo>
                    <a:pt x="76" y="7"/>
                    <a:pt x="76" y="7"/>
                    <a:pt x="76" y="7"/>
                  </a:cubicBezTo>
                  <a:cubicBezTo>
                    <a:pt x="75" y="7"/>
                    <a:pt x="75" y="7"/>
                    <a:pt x="75" y="7"/>
                  </a:cubicBezTo>
                  <a:cubicBezTo>
                    <a:pt x="72" y="7"/>
                    <a:pt x="61" y="11"/>
                    <a:pt x="61" y="11"/>
                  </a:cubicBezTo>
                  <a:cubicBezTo>
                    <a:pt x="61" y="16"/>
                    <a:pt x="61" y="19"/>
                    <a:pt x="61" y="24"/>
                  </a:cubicBezTo>
                  <a:cubicBezTo>
                    <a:pt x="61" y="24"/>
                    <a:pt x="61" y="24"/>
                    <a:pt x="61" y="24"/>
                  </a:cubicBezTo>
                  <a:cubicBezTo>
                    <a:pt x="61" y="24"/>
                    <a:pt x="61" y="24"/>
                    <a:pt x="61" y="24"/>
                  </a:cubicBezTo>
                  <a:cubicBezTo>
                    <a:pt x="61" y="26"/>
                    <a:pt x="60" y="29"/>
                    <a:pt x="59" y="29"/>
                  </a:cubicBezTo>
                  <a:cubicBezTo>
                    <a:pt x="58" y="29"/>
                    <a:pt x="55" y="28"/>
                    <a:pt x="55" y="23"/>
                  </a:cubicBezTo>
                  <a:cubicBezTo>
                    <a:pt x="52" y="23"/>
                    <a:pt x="52" y="23"/>
                    <a:pt x="52" y="23"/>
                  </a:cubicBezTo>
                  <a:cubicBezTo>
                    <a:pt x="52" y="23"/>
                    <a:pt x="52" y="23"/>
                    <a:pt x="52" y="23"/>
                  </a:cubicBezTo>
                  <a:cubicBezTo>
                    <a:pt x="42" y="39"/>
                    <a:pt x="34" y="43"/>
                    <a:pt x="21" y="52"/>
                  </a:cubicBezTo>
                  <a:cubicBezTo>
                    <a:pt x="17" y="54"/>
                    <a:pt x="11" y="53"/>
                    <a:pt x="8" y="56"/>
                  </a:cubicBezTo>
                  <a:cubicBezTo>
                    <a:pt x="3" y="61"/>
                    <a:pt x="0" y="69"/>
                    <a:pt x="0" y="78"/>
                  </a:cubicBezTo>
                  <a:cubicBezTo>
                    <a:pt x="0" y="78"/>
                    <a:pt x="0" y="78"/>
                    <a:pt x="0" y="78"/>
                  </a:cubicBezTo>
                  <a:cubicBezTo>
                    <a:pt x="0" y="88"/>
                    <a:pt x="6" y="88"/>
                    <a:pt x="10" y="92"/>
                  </a:cubicBezTo>
                  <a:cubicBezTo>
                    <a:pt x="13" y="98"/>
                    <a:pt x="14" y="109"/>
                    <a:pt x="14" y="116"/>
                  </a:cubicBezTo>
                  <a:cubicBezTo>
                    <a:pt x="14" y="116"/>
                    <a:pt x="14" y="116"/>
                    <a:pt x="14" y="116"/>
                  </a:cubicBezTo>
                  <a:cubicBezTo>
                    <a:pt x="14" y="120"/>
                    <a:pt x="10" y="126"/>
                    <a:pt x="8" y="127"/>
                  </a:cubicBezTo>
                  <a:cubicBezTo>
                    <a:pt x="8" y="126"/>
                    <a:pt x="8" y="126"/>
                    <a:pt x="8" y="126"/>
                  </a:cubicBezTo>
                  <a:cubicBezTo>
                    <a:pt x="8" y="128"/>
                    <a:pt x="8" y="129"/>
                    <a:pt x="8" y="131"/>
                  </a:cubicBezTo>
                  <a:cubicBezTo>
                    <a:pt x="8" y="131"/>
                    <a:pt x="8" y="131"/>
                    <a:pt x="8" y="131"/>
                  </a:cubicBezTo>
                  <a:cubicBezTo>
                    <a:pt x="8" y="137"/>
                    <a:pt x="14" y="139"/>
                    <a:pt x="17" y="143"/>
                  </a:cubicBezTo>
                  <a:cubicBezTo>
                    <a:pt x="21" y="147"/>
                    <a:pt x="29" y="172"/>
                    <a:pt x="29" y="176"/>
                  </a:cubicBezTo>
                  <a:cubicBezTo>
                    <a:pt x="29" y="176"/>
                    <a:pt x="29" y="176"/>
                    <a:pt x="29" y="176"/>
                  </a:cubicBezTo>
                  <a:cubicBezTo>
                    <a:pt x="29" y="179"/>
                    <a:pt x="25" y="180"/>
                    <a:pt x="24" y="182"/>
                  </a:cubicBezTo>
                  <a:cubicBezTo>
                    <a:pt x="20" y="192"/>
                    <a:pt x="18" y="198"/>
                    <a:pt x="14" y="207"/>
                  </a:cubicBezTo>
                  <a:cubicBezTo>
                    <a:pt x="14" y="207"/>
                    <a:pt x="14" y="207"/>
                    <a:pt x="14" y="207"/>
                  </a:cubicBezTo>
                  <a:cubicBezTo>
                    <a:pt x="12" y="207"/>
                    <a:pt x="12" y="207"/>
                    <a:pt x="12" y="207"/>
                  </a:cubicBezTo>
                  <a:cubicBezTo>
                    <a:pt x="11" y="207"/>
                    <a:pt x="11" y="207"/>
                    <a:pt x="11" y="207"/>
                  </a:cubicBezTo>
                  <a:cubicBezTo>
                    <a:pt x="10" y="214"/>
                    <a:pt x="8" y="219"/>
                    <a:pt x="8" y="227"/>
                  </a:cubicBezTo>
                  <a:cubicBezTo>
                    <a:pt x="8" y="228"/>
                    <a:pt x="7" y="230"/>
                    <a:pt x="8" y="230"/>
                  </a:cubicBezTo>
                  <a:cubicBezTo>
                    <a:pt x="10" y="231"/>
                    <a:pt x="11" y="231"/>
                    <a:pt x="11" y="231"/>
                  </a:cubicBezTo>
                  <a:cubicBezTo>
                    <a:pt x="12" y="231"/>
                    <a:pt x="12" y="230"/>
                    <a:pt x="15" y="230"/>
                  </a:cubicBezTo>
                  <a:cubicBezTo>
                    <a:pt x="24" y="230"/>
                    <a:pt x="28" y="249"/>
                    <a:pt x="31" y="256"/>
                  </a:cubicBezTo>
                  <a:cubicBezTo>
                    <a:pt x="37" y="268"/>
                    <a:pt x="38" y="279"/>
                    <a:pt x="43" y="295"/>
                  </a:cubicBezTo>
                  <a:cubicBezTo>
                    <a:pt x="49" y="312"/>
                    <a:pt x="63" y="328"/>
                    <a:pt x="80" y="333"/>
                  </a:cubicBezTo>
                  <a:cubicBezTo>
                    <a:pt x="83" y="334"/>
                    <a:pt x="83" y="338"/>
                    <a:pt x="89" y="338"/>
                  </a:cubicBezTo>
                  <a:cubicBezTo>
                    <a:pt x="90" y="338"/>
                    <a:pt x="91" y="336"/>
                    <a:pt x="92" y="336"/>
                  </a:cubicBezTo>
                  <a:cubicBezTo>
                    <a:pt x="95" y="336"/>
                    <a:pt x="95" y="336"/>
                    <a:pt x="99" y="335"/>
                  </a:cubicBezTo>
                  <a:cubicBezTo>
                    <a:pt x="97" y="330"/>
                    <a:pt x="97" y="327"/>
                    <a:pt x="95" y="320"/>
                  </a:cubicBezTo>
                  <a:cubicBezTo>
                    <a:pt x="92" y="314"/>
                    <a:pt x="85" y="310"/>
                    <a:pt x="85" y="301"/>
                  </a:cubicBezTo>
                  <a:cubicBezTo>
                    <a:pt x="85" y="296"/>
                    <a:pt x="87" y="296"/>
                    <a:pt x="87" y="291"/>
                  </a:cubicBezTo>
                  <a:cubicBezTo>
                    <a:pt x="87" y="265"/>
                    <a:pt x="55" y="261"/>
                    <a:pt x="41" y="247"/>
                  </a:cubicBezTo>
                  <a:cubicBezTo>
                    <a:pt x="38" y="243"/>
                    <a:pt x="37" y="234"/>
                    <a:pt x="35" y="230"/>
                  </a:cubicBezTo>
                  <a:cubicBezTo>
                    <a:pt x="36" y="230"/>
                    <a:pt x="36" y="230"/>
                    <a:pt x="36" y="230"/>
                  </a:cubicBezTo>
                  <a:cubicBezTo>
                    <a:pt x="36" y="215"/>
                    <a:pt x="18" y="221"/>
                    <a:pt x="18" y="205"/>
                  </a:cubicBezTo>
                  <a:cubicBezTo>
                    <a:pt x="18" y="191"/>
                    <a:pt x="33" y="186"/>
                    <a:pt x="33" y="171"/>
                  </a:cubicBezTo>
                  <a:cubicBezTo>
                    <a:pt x="33" y="166"/>
                    <a:pt x="31" y="165"/>
                    <a:pt x="31" y="161"/>
                  </a:cubicBezTo>
                  <a:cubicBezTo>
                    <a:pt x="31" y="158"/>
                    <a:pt x="30" y="155"/>
                    <a:pt x="34" y="155"/>
                  </a:cubicBezTo>
                  <a:cubicBezTo>
                    <a:pt x="40" y="155"/>
                    <a:pt x="46" y="156"/>
                    <a:pt x="48" y="162"/>
                  </a:cubicBezTo>
                  <a:cubicBezTo>
                    <a:pt x="48" y="162"/>
                    <a:pt x="50" y="168"/>
                    <a:pt x="51" y="168"/>
                  </a:cubicBezTo>
                  <a:cubicBezTo>
                    <a:pt x="59" y="171"/>
                    <a:pt x="67" y="172"/>
                    <a:pt x="74" y="179"/>
                  </a:cubicBezTo>
                  <a:cubicBezTo>
                    <a:pt x="80" y="185"/>
                    <a:pt x="74" y="193"/>
                    <a:pt x="86" y="193"/>
                  </a:cubicBezTo>
                  <a:cubicBezTo>
                    <a:pt x="86" y="201"/>
                    <a:pt x="97" y="204"/>
                    <a:pt x="105" y="204"/>
                  </a:cubicBezTo>
                  <a:cubicBezTo>
                    <a:pt x="105" y="207"/>
                    <a:pt x="106" y="211"/>
                    <a:pt x="108" y="212"/>
                  </a:cubicBezTo>
                  <a:cubicBezTo>
                    <a:pt x="106" y="213"/>
                    <a:pt x="106" y="215"/>
                    <a:pt x="106" y="219"/>
                  </a:cubicBezTo>
                  <a:cubicBezTo>
                    <a:pt x="106" y="222"/>
                    <a:pt x="108" y="230"/>
                    <a:pt x="110" y="230"/>
                  </a:cubicBezTo>
                  <a:cubicBezTo>
                    <a:pt x="112" y="230"/>
                    <a:pt x="123" y="222"/>
                    <a:pt x="123" y="217"/>
                  </a:cubicBezTo>
                  <a:cubicBezTo>
                    <a:pt x="123" y="216"/>
                    <a:pt x="123" y="214"/>
                    <a:pt x="123" y="211"/>
                  </a:cubicBezTo>
                  <a:cubicBezTo>
                    <a:pt x="123" y="212"/>
                    <a:pt x="123" y="215"/>
                    <a:pt x="125" y="215"/>
                  </a:cubicBezTo>
                  <a:cubicBezTo>
                    <a:pt x="131" y="215"/>
                    <a:pt x="130" y="207"/>
                    <a:pt x="136" y="204"/>
                  </a:cubicBezTo>
                  <a:cubicBezTo>
                    <a:pt x="150" y="197"/>
                    <a:pt x="152" y="191"/>
                    <a:pt x="168" y="187"/>
                  </a:cubicBezTo>
                  <a:cubicBezTo>
                    <a:pt x="168" y="177"/>
                    <a:pt x="175" y="173"/>
                    <a:pt x="175" y="161"/>
                  </a:cubicBezTo>
                  <a:cubicBezTo>
                    <a:pt x="175" y="143"/>
                    <a:pt x="166" y="120"/>
                    <a:pt x="154" y="111"/>
                  </a:cubicBezTo>
                  <a:cubicBezTo>
                    <a:pt x="140" y="103"/>
                    <a:pt x="135" y="89"/>
                    <a:pt x="123" y="77"/>
                  </a:cubicBezTo>
                  <a:cubicBezTo>
                    <a:pt x="121" y="75"/>
                    <a:pt x="118" y="74"/>
                    <a:pt x="118" y="69"/>
                  </a:cubicBezTo>
                  <a:cubicBezTo>
                    <a:pt x="118" y="47"/>
                    <a:pt x="144" y="43"/>
                    <a:pt x="155" y="26"/>
                  </a:cubicBezTo>
                  <a:cubicBezTo>
                    <a:pt x="147" y="24"/>
                    <a:pt x="136" y="20"/>
                    <a:pt x="136" y="6"/>
                  </a:cubicBezTo>
                  <a:cubicBezTo>
                    <a:pt x="127" y="6"/>
                    <a:pt x="122" y="0"/>
                    <a:pt x="1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6" name="Freeform 79"/>
            <p:cNvSpPr>
              <a:spLocks/>
            </p:cNvSpPr>
            <p:nvPr/>
          </p:nvSpPr>
          <p:spPr bwMode="auto">
            <a:xfrm>
              <a:off x="7172" y="3121"/>
              <a:ext cx="59" cy="55"/>
            </a:xfrm>
            <a:custGeom>
              <a:avLst/>
              <a:gdLst>
                <a:gd name="T0" fmla="*/ 12 w 25"/>
                <a:gd name="T1" fmla="*/ 0 h 23"/>
                <a:gd name="T2" fmla="*/ 0 w 25"/>
                <a:gd name="T3" fmla="*/ 7 h 23"/>
                <a:gd name="T4" fmla="*/ 11 w 25"/>
                <a:gd name="T5" fmla="*/ 12 h 23"/>
                <a:gd name="T6" fmla="*/ 15 w 25"/>
                <a:gd name="T7" fmla="*/ 20 h 23"/>
                <a:gd name="T8" fmla="*/ 22 w 25"/>
                <a:gd name="T9" fmla="*/ 23 h 23"/>
                <a:gd name="T10" fmla="*/ 25 w 25"/>
                <a:gd name="T11" fmla="*/ 23 h 23"/>
                <a:gd name="T12" fmla="*/ 25 w 25"/>
                <a:gd name="T13" fmla="*/ 18 h 23"/>
                <a:gd name="T14" fmla="*/ 12 w 25"/>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3">
                  <a:moveTo>
                    <a:pt x="12" y="0"/>
                  </a:moveTo>
                  <a:cubicBezTo>
                    <a:pt x="8" y="0"/>
                    <a:pt x="0" y="4"/>
                    <a:pt x="0" y="7"/>
                  </a:cubicBezTo>
                  <a:cubicBezTo>
                    <a:pt x="0" y="11"/>
                    <a:pt x="9" y="8"/>
                    <a:pt x="11" y="12"/>
                  </a:cubicBezTo>
                  <a:cubicBezTo>
                    <a:pt x="12" y="14"/>
                    <a:pt x="14" y="20"/>
                    <a:pt x="15" y="20"/>
                  </a:cubicBezTo>
                  <a:cubicBezTo>
                    <a:pt x="17" y="20"/>
                    <a:pt x="18" y="23"/>
                    <a:pt x="22" y="23"/>
                  </a:cubicBezTo>
                  <a:cubicBezTo>
                    <a:pt x="23" y="23"/>
                    <a:pt x="24" y="23"/>
                    <a:pt x="25" y="23"/>
                  </a:cubicBezTo>
                  <a:cubicBezTo>
                    <a:pt x="25" y="21"/>
                    <a:pt x="25" y="19"/>
                    <a:pt x="25" y="18"/>
                  </a:cubicBezTo>
                  <a:cubicBezTo>
                    <a:pt x="17" y="18"/>
                    <a:pt x="14" y="8"/>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7" name="Freeform 80"/>
            <p:cNvSpPr>
              <a:spLocks/>
            </p:cNvSpPr>
            <p:nvPr/>
          </p:nvSpPr>
          <p:spPr bwMode="auto">
            <a:xfrm>
              <a:off x="7261" y="3162"/>
              <a:ext cx="26" cy="21"/>
            </a:xfrm>
            <a:custGeom>
              <a:avLst/>
              <a:gdLst>
                <a:gd name="T0" fmla="*/ 6 w 11"/>
                <a:gd name="T1" fmla="*/ 0 h 9"/>
                <a:gd name="T2" fmla="*/ 1 w 11"/>
                <a:gd name="T3" fmla="*/ 0 h 9"/>
                <a:gd name="T4" fmla="*/ 1 w 11"/>
                <a:gd name="T5" fmla="*/ 3 h 9"/>
                <a:gd name="T6" fmla="*/ 5 w 11"/>
                <a:gd name="T7" fmla="*/ 9 h 9"/>
                <a:gd name="T8" fmla="*/ 11 w 11"/>
                <a:gd name="T9" fmla="*/ 3 h 9"/>
                <a:gd name="T10" fmla="*/ 6 w 11"/>
                <a:gd name="T11" fmla="*/ 0 h 9"/>
              </a:gdLst>
              <a:ahLst/>
              <a:cxnLst>
                <a:cxn ang="0">
                  <a:pos x="T0" y="T1"/>
                </a:cxn>
                <a:cxn ang="0">
                  <a:pos x="T2" y="T3"/>
                </a:cxn>
                <a:cxn ang="0">
                  <a:pos x="T4" y="T5"/>
                </a:cxn>
                <a:cxn ang="0">
                  <a:pos x="T6" y="T7"/>
                </a:cxn>
                <a:cxn ang="0">
                  <a:pos x="T8" y="T9"/>
                </a:cxn>
                <a:cxn ang="0">
                  <a:pos x="T10" y="T11"/>
                </a:cxn>
              </a:cxnLst>
              <a:rect l="0" t="0" r="r" b="b"/>
              <a:pathLst>
                <a:path w="11" h="9">
                  <a:moveTo>
                    <a:pt x="6" y="0"/>
                  </a:moveTo>
                  <a:cubicBezTo>
                    <a:pt x="4" y="0"/>
                    <a:pt x="2" y="0"/>
                    <a:pt x="1" y="0"/>
                  </a:cubicBezTo>
                  <a:cubicBezTo>
                    <a:pt x="0" y="0"/>
                    <a:pt x="1" y="2"/>
                    <a:pt x="1" y="3"/>
                  </a:cubicBezTo>
                  <a:cubicBezTo>
                    <a:pt x="1" y="5"/>
                    <a:pt x="2" y="9"/>
                    <a:pt x="5" y="9"/>
                  </a:cubicBezTo>
                  <a:cubicBezTo>
                    <a:pt x="8" y="9"/>
                    <a:pt x="10" y="6"/>
                    <a:pt x="11" y="3"/>
                  </a:cubicBezTo>
                  <a:cubicBezTo>
                    <a:pt x="9" y="2"/>
                    <a:pt x="7"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8" name="Freeform 81"/>
            <p:cNvSpPr>
              <a:spLocks/>
            </p:cNvSpPr>
            <p:nvPr/>
          </p:nvSpPr>
          <p:spPr bwMode="auto">
            <a:xfrm>
              <a:off x="6945" y="3107"/>
              <a:ext cx="23" cy="36"/>
            </a:xfrm>
            <a:custGeom>
              <a:avLst/>
              <a:gdLst>
                <a:gd name="T0" fmla="*/ 5 w 10"/>
                <a:gd name="T1" fmla="*/ 0 h 15"/>
                <a:gd name="T2" fmla="*/ 3 w 10"/>
                <a:gd name="T3" fmla="*/ 0 h 15"/>
                <a:gd name="T4" fmla="*/ 3 w 10"/>
                <a:gd name="T5" fmla="*/ 0 h 15"/>
                <a:gd name="T6" fmla="*/ 3 w 10"/>
                <a:gd name="T7" fmla="*/ 0 h 15"/>
                <a:gd name="T8" fmla="*/ 0 w 10"/>
                <a:gd name="T9" fmla="*/ 0 h 15"/>
                <a:gd name="T10" fmla="*/ 0 w 10"/>
                <a:gd name="T11" fmla="*/ 2 h 15"/>
                <a:gd name="T12" fmla="*/ 10 w 10"/>
                <a:gd name="T13" fmla="*/ 15 h 15"/>
                <a:gd name="T14" fmla="*/ 5 w 10"/>
                <a:gd name="T15" fmla="*/ 2 h 15"/>
                <a:gd name="T16" fmla="*/ 5 w 10"/>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5">
                  <a:moveTo>
                    <a:pt x="5" y="0"/>
                  </a:moveTo>
                  <a:cubicBezTo>
                    <a:pt x="3" y="0"/>
                    <a:pt x="3" y="0"/>
                    <a:pt x="3" y="0"/>
                  </a:cubicBezTo>
                  <a:cubicBezTo>
                    <a:pt x="3" y="0"/>
                    <a:pt x="3" y="0"/>
                    <a:pt x="3" y="0"/>
                  </a:cubicBezTo>
                  <a:cubicBezTo>
                    <a:pt x="3" y="0"/>
                    <a:pt x="3" y="0"/>
                    <a:pt x="3" y="0"/>
                  </a:cubicBezTo>
                  <a:cubicBezTo>
                    <a:pt x="0" y="0"/>
                    <a:pt x="0" y="0"/>
                    <a:pt x="0" y="0"/>
                  </a:cubicBezTo>
                  <a:cubicBezTo>
                    <a:pt x="0" y="0"/>
                    <a:pt x="0" y="1"/>
                    <a:pt x="0" y="2"/>
                  </a:cubicBezTo>
                  <a:cubicBezTo>
                    <a:pt x="0" y="6"/>
                    <a:pt x="7" y="14"/>
                    <a:pt x="10" y="15"/>
                  </a:cubicBezTo>
                  <a:cubicBezTo>
                    <a:pt x="10" y="9"/>
                    <a:pt x="8" y="6"/>
                    <a:pt x="5" y="2"/>
                  </a:cubicBezTo>
                  <a:cubicBezTo>
                    <a:pt x="5" y="2"/>
                    <a:pt x="5"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19" name="Freeform 82"/>
            <p:cNvSpPr>
              <a:spLocks/>
            </p:cNvSpPr>
            <p:nvPr/>
          </p:nvSpPr>
          <p:spPr bwMode="auto">
            <a:xfrm>
              <a:off x="6900" y="3032"/>
              <a:ext cx="35" cy="28"/>
            </a:xfrm>
            <a:custGeom>
              <a:avLst/>
              <a:gdLst>
                <a:gd name="T0" fmla="*/ 3 w 15"/>
                <a:gd name="T1" fmla="*/ 0 h 12"/>
                <a:gd name="T2" fmla="*/ 0 w 15"/>
                <a:gd name="T3" fmla="*/ 1 h 12"/>
                <a:gd name="T4" fmla="*/ 1 w 15"/>
                <a:gd name="T5" fmla="*/ 1 h 12"/>
                <a:gd name="T6" fmla="*/ 10 w 15"/>
                <a:gd name="T7" fmla="*/ 12 h 12"/>
                <a:gd name="T8" fmla="*/ 3 w 15"/>
                <a:gd name="T9" fmla="*/ 0 h 12"/>
              </a:gdLst>
              <a:ahLst/>
              <a:cxnLst>
                <a:cxn ang="0">
                  <a:pos x="T0" y="T1"/>
                </a:cxn>
                <a:cxn ang="0">
                  <a:pos x="T2" y="T3"/>
                </a:cxn>
                <a:cxn ang="0">
                  <a:pos x="T4" y="T5"/>
                </a:cxn>
                <a:cxn ang="0">
                  <a:pos x="T6" y="T7"/>
                </a:cxn>
                <a:cxn ang="0">
                  <a:pos x="T8" y="T9"/>
                </a:cxn>
              </a:cxnLst>
              <a:rect l="0" t="0" r="r" b="b"/>
              <a:pathLst>
                <a:path w="15" h="12">
                  <a:moveTo>
                    <a:pt x="3" y="0"/>
                  </a:moveTo>
                  <a:cubicBezTo>
                    <a:pt x="0" y="1"/>
                    <a:pt x="0" y="1"/>
                    <a:pt x="0" y="1"/>
                  </a:cubicBezTo>
                  <a:cubicBezTo>
                    <a:pt x="1" y="1"/>
                    <a:pt x="1" y="1"/>
                    <a:pt x="1" y="1"/>
                  </a:cubicBezTo>
                  <a:cubicBezTo>
                    <a:pt x="1" y="4"/>
                    <a:pt x="8" y="12"/>
                    <a:pt x="10" y="12"/>
                  </a:cubicBezTo>
                  <a:cubicBezTo>
                    <a:pt x="15" y="12"/>
                    <a:pt x="6" y="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0" name="Freeform 83"/>
            <p:cNvSpPr>
              <a:spLocks/>
            </p:cNvSpPr>
            <p:nvPr/>
          </p:nvSpPr>
          <p:spPr bwMode="auto">
            <a:xfrm>
              <a:off x="8039" y="1811"/>
              <a:ext cx="85" cy="107"/>
            </a:xfrm>
            <a:custGeom>
              <a:avLst/>
              <a:gdLst>
                <a:gd name="T0" fmla="*/ 17 w 36"/>
                <a:gd name="T1" fmla="*/ 0 h 45"/>
                <a:gd name="T2" fmla="*/ 0 w 36"/>
                <a:gd name="T3" fmla="*/ 14 h 45"/>
                <a:gd name="T4" fmla="*/ 6 w 36"/>
                <a:gd name="T5" fmla="*/ 19 h 45"/>
                <a:gd name="T6" fmla="*/ 12 w 36"/>
                <a:gd name="T7" fmla="*/ 17 h 45"/>
                <a:gd name="T8" fmla="*/ 12 w 36"/>
                <a:gd name="T9" fmla="*/ 13 h 45"/>
                <a:gd name="T10" fmla="*/ 16 w 36"/>
                <a:gd name="T11" fmla="*/ 19 h 45"/>
                <a:gd name="T12" fmla="*/ 14 w 36"/>
                <a:gd name="T13" fmla="*/ 27 h 45"/>
                <a:gd name="T14" fmla="*/ 9 w 36"/>
                <a:gd name="T15" fmla="*/ 35 h 45"/>
                <a:gd name="T16" fmla="*/ 16 w 36"/>
                <a:gd name="T17" fmla="*/ 44 h 45"/>
                <a:gd name="T18" fmla="*/ 16 w 36"/>
                <a:gd name="T19" fmla="*/ 41 h 45"/>
                <a:gd name="T20" fmla="*/ 18 w 36"/>
                <a:gd name="T21" fmla="*/ 45 h 45"/>
                <a:gd name="T22" fmla="*/ 31 w 36"/>
                <a:gd name="T23" fmla="*/ 19 h 45"/>
                <a:gd name="T24" fmla="*/ 33 w 36"/>
                <a:gd name="T25" fmla="*/ 20 h 45"/>
                <a:gd name="T26" fmla="*/ 36 w 36"/>
                <a:gd name="T27" fmla="*/ 19 h 45"/>
                <a:gd name="T28" fmla="*/ 36 w 36"/>
                <a:gd name="T29" fmla="*/ 14 h 45"/>
                <a:gd name="T30" fmla="*/ 31 w 36"/>
                <a:gd name="T31" fmla="*/ 10 h 45"/>
                <a:gd name="T32" fmla="*/ 31 w 36"/>
                <a:gd name="T33" fmla="*/ 5 h 45"/>
                <a:gd name="T34" fmla="*/ 17 w 36"/>
                <a:gd name="T3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5">
                  <a:moveTo>
                    <a:pt x="17" y="0"/>
                  </a:moveTo>
                  <a:cubicBezTo>
                    <a:pt x="15" y="0"/>
                    <a:pt x="0" y="10"/>
                    <a:pt x="0" y="14"/>
                  </a:cubicBezTo>
                  <a:cubicBezTo>
                    <a:pt x="0" y="16"/>
                    <a:pt x="3" y="19"/>
                    <a:pt x="6" y="19"/>
                  </a:cubicBezTo>
                  <a:cubicBezTo>
                    <a:pt x="7" y="19"/>
                    <a:pt x="9" y="17"/>
                    <a:pt x="12" y="17"/>
                  </a:cubicBezTo>
                  <a:cubicBezTo>
                    <a:pt x="11" y="16"/>
                    <a:pt x="12" y="14"/>
                    <a:pt x="12" y="13"/>
                  </a:cubicBezTo>
                  <a:cubicBezTo>
                    <a:pt x="13" y="15"/>
                    <a:pt x="13" y="18"/>
                    <a:pt x="16" y="19"/>
                  </a:cubicBezTo>
                  <a:cubicBezTo>
                    <a:pt x="14" y="27"/>
                    <a:pt x="14" y="27"/>
                    <a:pt x="14" y="27"/>
                  </a:cubicBezTo>
                  <a:cubicBezTo>
                    <a:pt x="14" y="27"/>
                    <a:pt x="9" y="34"/>
                    <a:pt x="9" y="35"/>
                  </a:cubicBezTo>
                  <a:cubicBezTo>
                    <a:pt x="9" y="37"/>
                    <a:pt x="12" y="44"/>
                    <a:pt x="16" y="44"/>
                  </a:cubicBezTo>
                  <a:cubicBezTo>
                    <a:pt x="16" y="41"/>
                    <a:pt x="16" y="41"/>
                    <a:pt x="16" y="41"/>
                  </a:cubicBezTo>
                  <a:cubicBezTo>
                    <a:pt x="16" y="42"/>
                    <a:pt x="16" y="45"/>
                    <a:pt x="18" y="45"/>
                  </a:cubicBezTo>
                  <a:cubicBezTo>
                    <a:pt x="25" y="45"/>
                    <a:pt x="29" y="29"/>
                    <a:pt x="31" y="19"/>
                  </a:cubicBezTo>
                  <a:cubicBezTo>
                    <a:pt x="32" y="20"/>
                    <a:pt x="32" y="20"/>
                    <a:pt x="33" y="20"/>
                  </a:cubicBezTo>
                  <a:cubicBezTo>
                    <a:pt x="34" y="20"/>
                    <a:pt x="35" y="19"/>
                    <a:pt x="36" y="19"/>
                  </a:cubicBezTo>
                  <a:cubicBezTo>
                    <a:pt x="35" y="18"/>
                    <a:pt x="36" y="16"/>
                    <a:pt x="36" y="14"/>
                  </a:cubicBezTo>
                  <a:cubicBezTo>
                    <a:pt x="31" y="10"/>
                    <a:pt x="31" y="10"/>
                    <a:pt x="31" y="10"/>
                  </a:cubicBezTo>
                  <a:cubicBezTo>
                    <a:pt x="29" y="10"/>
                    <a:pt x="31" y="6"/>
                    <a:pt x="31" y="5"/>
                  </a:cubicBezTo>
                  <a:cubicBezTo>
                    <a:pt x="24" y="5"/>
                    <a:pt x="21"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1" name="Freeform 84"/>
            <p:cNvSpPr>
              <a:spLocks/>
            </p:cNvSpPr>
            <p:nvPr/>
          </p:nvSpPr>
          <p:spPr bwMode="auto">
            <a:xfrm>
              <a:off x="8138" y="1788"/>
              <a:ext cx="92" cy="66"/>
            </a:xfrm>
            <a:custGeom>
              <a:avLst/>
              <a:gdLst>
                <a:gd name="T0" fmla="*/ 28 w 39"/>
                <a:gd name="T1" fmla="*/ 0 h 28"/>
                <a:gd name="T2" fmla="*/ 13 w 39"/>
                <a:gd name="T3" fmla="*/ 7 h 28"/>
                <a:gd name="T4" fmla="*/ 10 w 39"/>
                <a:gd name="T5" fmla="*/ 6 h 28"/>
                <a:gd name="T6" fmla="*/ 0 w 39"/>
                <a:gd name="T7" fmla="*/ 14 h 28"/>
                <a:gd name="T8" fmla="*/ 4 w 39"/>
                <a:gd name="T9" fmla="*/ 20 h 28"/>
                <a:gd name="T10" fmla="*/ 7 w 39"/>
                <a:gd name="T11" fmla="*/ 28 h 28"/>
                <a:gd name="T12" fmla="*/ 20 w 39"/>
                <a:gd name="T13" fmla="*/ 15 h 28"/>
                <a:gd name="T14" fmla="*/ 28 w 39"/>
                <a:gd name="T15" fmla="*/ 18 h 28"/>
                <a:gd name="T16" fmla="*/ 28 w 3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28">
                  <a:moveTo>
                    <a:pt x="28" y="0"/>
                  </a:moveTo>
                  <a:cubicBezTo>
                    <a:pt x="21" y="0"/>
                    <a:pt x="19" y="7"/>
                    <a:pt x="13" y="7"/>
                  </a:cubicBezTo>
                  <a:cubicBezTo>
                    <a:pt x="12" y="7"/>
                    <a:pt x="11" y="7"/>
                    <a:pt x="10" y="6"/>
                  </a:cubicBezTo>
                  <a:cubicBezTo>
                    <a:pt x="10" y="7"/>
                    <a:pt x="0" y="14"/>
                    <a:pt x="0" y="14"/>
                  </a:cubicBezTo>
                  <a:cubicBezTo>
                    <a:pt x="0" y="17"/>
                    <a:pt x="1" y="18"/>
                    <a:pt x="4" y="20"/>
                  </a:cubicBezTo>
                  <a:cubicBezTo>
                    <a:pt x="3" y="23"/>
                    <a:pt x="4" y="28"/>
                    <a:pt x="7" y="28"/>
                  </a:cubicBezTo>
                  <a:cubicBezTo>
                    <a:pt x="14" y="28"/>
                    <a:pt x="15" y="19"/>
                    <a:pt x="20" y="15"/>
                  </a:cubicBezTo>
                  <a:cubicBezTo>
                    <a:pt x="21" y="15"/>
                    <a:pt x="23" y="18"/>
                    <a:pt x="28" y="18"/>
                  </a:cubicBezTo>
                  <a:cubicBezTo>
                    <a:pt x="33" y="18"/>
                    <a:pt x="39" y="0"/>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2" name="Freeform 85"/>
            <p:cNvSpPr>
              <a:spLocks/>
            </p:cNvSpPr>
            <p:nvPr/>
          </p:nvSpPr>
          <p:spPr bwMode="auto">
            <a:xfrm>
              <a:off x="8086" y="1501"/>
              <a:ext cx="397" cy="324"/>
            </a:xfrm>
            <a:custGeom>
              <a:avLst/>
              <a:gdLst>
                <a:gd name="T0" fmla="*/ 154 w 168"/>
                <a:gd name="T1" fmla="*/ 0 h 137"/>
                <a:gd name="T2" fmla="*/ 155 w 168"/>
                <a:gd name="T3" fmla="*/ 5 h 137"/>
                <a:gd name="T4" fmla="*/ 156 w 168"/>
                <a:gd name="T5" fmla="*/ 5 h 137"/>
                <a:gd name="T6" fmla="*/ 152 w 168"/>
                <a:gd name="T7" fmla="*/ 7 h 137"/>
                <a:gd name="T8" fmla="*/ 149 w 168"/>
                <a:gd name="T9" fmla="*/ 4 h 137"/>
                <a:gd name="T10" fmla="*/ 137 w 168"/>
                <a:gd name="T11" fmla="*/ 23 h 137"/>
                <a:gd name="T12" fmla="*/ 139 w 168"/>
                <a:gd name="T13" fmla="*/ 30 h 137"/>
                <a:gd name="T14" fmla="*/ 110 w 168"/>
                <a:gd name="T15" fmla="*/ 72 h 137"/>
                <a:gd name="T16" fmla="*/ 95 w 168"/>
                <a:gd name="T17" fmla="*/ 80 h 137"/>
                <a:gd name="T18" fmla="*/ 92 w 168"/>
                <a:gd name="T19" fmla="*/ 77 h 137"/>
                <a:gd name="T20" fmla="*/ 95 w 168"/>
                <a:gd name="T21" fmla="*/ 71 h 137"/>
                <a:gd name="T22" fmla="*/ 86 w 168"/>
                <a:gd name="T23" fmla="*/ 84 h 137"/>
                <a:gd name="T24" fmla="*/ 69 w 168"/>
                <a:gd name="T25" fmla="*/ 101 h 137"/>
                <a:gd name="T26" fmla="*/ 36 w 168"/>
                <a:gd name="T27" fmla="*/ 101 h 137"/>
                <a:gd name="T28" fmla="*/ 7 w 168"/>
                <a:gd name="T29" fmla="*/ 121 h 137"/>
                <a:gd name="T30" fmla="*/ 0 w 168"/>
                <a:gd name="T31" fmla="*/ 125 h 137"/>
                <a:gd name="T32" fmla="*/ 7 w 168"/>
                <a:gd name="T33" fmla="*/ 127 h 137"/>
                <a:gd name="T34" fmla="*/ 35 w 168"/>
                <a:gd name="T35" fmla="*/ 120 h 137"/>
                <a:gd name="T36" fmla="*/ 39 w 168"/>
                <a:gd name="T37" fmla="*/ 119 h 137"/>
                <a:gd name="T38" fmla="*/ 41 w 168"/>
                <a:gd name="T39" fmla="*/ 119 h 137"/>
                <a:gd name="T40" fmla="*/ 42 w 168"/>
                <a:gd name="T41" fmla="*/ 119 h 137"/>
                <a:gd name="T42" fmla="*/ 46 w 168"/>
                <a:gd name="T43" fmla="*/ 118 h 137"/>
                <a:gd name="T44" fmla="*/ 52 w 168"/>
                <a:gd name="T45" fmla="*/ 114 h 137"/>
                <a:gd name="T46" fmla="*/ 68 w 168"/>
                <a:gd name="T47" fmla="*/ 119 h 137"/>
                <a:gd name="T48" fmla="*/ 66 w 168"/>
                <a:gd name="T49" fmla="*/ 128 h 137"/>
                <a:gd name="T50" fmla="*/ 66 w 168"/>
                <a:gd name="T51" fmla="*/ 132 h 137"/>
                <a:gd name="T52" fmla="*/ 73 w 168"/>
                <a:gd name="T53" fmla="*/ 137 h 137"/>
                <a:gd name="T54" fmla="*/ 86 w 168"/>
                <a:gd name="T55" fmla="*/ 124 h 137"/>
                <a:gd name="T56" fmla="*/ 91 w 168"/>
                <a:gd name="T57" fmla="*/ 123 h 137"/>
                <a:gd name="T58" fmla="*/ 86 w 168"/>
                <a:gd name="T59" fmla="*/ 115 h 137"/>
                <a:gd name="T60" fmla="*/ 89 w 168"/>
                <a:gd name="T61" fmla="*/ 110 h 137"/>
                <a:gd name="T62" fmla="*/ 104 w 168"/>
                <a:gd name="T63" fmla="*/ 119 h 137"/>
                <a:gd name="T64" fmla="*/ 115 w 168"/>
                <a:gd name="T65" fmla="*/ 113 h 137"/>
                <a:gd name="T66" fmla="*/ 120 w 168"/>
                <a:gd name="T67" fmla="*/ 113 h 137"/>
                <a:gd name="T68" fmla="*/ 123 w 168"/>
                <a:gd name="T69" fmla="*/ 116 h 137"/>
                <a:gd name="T70" fmla="*/ 137 w 168"/>
                <a:gd name="T71" fmla="*/ 103 h 137"/>
                <a:gd name="T72" fmla="*/ 137 w 168"/>
                <a:gd name="T73" fmla="*/ 111 h 137"/>
                <a:gd name="T74" fmla="*/ 149 w 168"/>
                <a:gd name="T75" fmla="*/ 101 h 137"/>
                <a:gd name="T76" fmla="*/ 147 w 168"/>
                <a:gd name="T77" fmla="*/ 91 h 137"/>
                <a:gd name="T78" fmla="*/ 153 w 168"/>
                <a:gd name="T79" fmla="*/ 76 h 137"/>
                <a:gd name="T80" fmla="*/ 156 w 168"/>
                <a:gd name="T81" fmla="*/ 52 h 137"/>
                <a:gd name="T82" fmla="*/ 157 w 168"/>
                <a:gd name="T83" fmla="*/ 52 h 137"/>
                <a:gd name="T84" fmla="*/ 158 w 168"/>
                <a:gd name="T85" fmla="*/ 52 h 137"/>
                <a:gd name="T86" fmla="*/ 159 w 168"/>
                <a:gd name="T87" fmla="*/ 52 h 137"/>
                <a:gd name="T88" fmla="*/ 161 w 168"/>
                <a:gd name="T89" fmla="*/ 51 h 137"/>
                <a:gd name="T90" fmla="*/ 161 w 168"/>
                <a:gd name="T91" fmla="*/ 48 h 137"/>
                <a:gd name="T92" fmla="*/ 168 w 168"/>
                <a:gd name="T93" fmla="*/ 32 h 137"/>
                <a:gd name="T94" fmla="*/ 161 w 168"/>
                <a:gd name="T95" fmla="*/ 13 h 137"/>
                <a:gd name="T96" fmla="*/ 160 w 168"/>
                <a:gd name="T97" fmla="*/ 3 h 137"/>
                <a:gd name="T98" fmla="*/ 154 w 168"/>
                <a:gd name="T9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37">
                  <a:moveTo>
                    <a:pt x="154" y="0"/>
                  </a:moveTo>
                  <a:cubicBezTo>
                    <a:pt x="152" y="0"/>
                    <a:pt x="153" y="5"/>
                    <a:pt x="155" y="5"/>
                  </a:cubicBezTo>
                  <a:cubicBezTo>
                    <a:pt x="155" y="5"/>
                    <a:pt x="156" y="5"/>
                    <a:pt x="156" y="5"/>
                  </a:cubicBezTo>
                  <a:cubicBezTo>
                    <a:pt x="154" y="7"/>
                    <a:pt x="153" y="7"/>
                    <a:pt x="152" y="7"/>
                  </a:cubicBezTo>
                  <a:cubicBezTo>
                    <a:pt x="150" y="7"/>
                    <a:pt x="150" y="4"/>
                    <a:pt x="149" y="4"/>
                  </a:cubicBezTo>
                  <a:cubicBezTo>
                    <a:pt x="142" y="4"/>
                    <a:pt x="137" y="17"/>
                    <a:pt x="137" y="23"/>
                  </a:cubicBezTo>
                  <a:cubicBezTo>
                    <a:pt x="137" y="26"/>
                    <a:pt x="139" y="26"/>
                    <a:pt x="139" y="30"/>
                  </a:cubicBezTo>
                  <a:cubicBezTo>
                    <a:pt x="139" y="46"/>
                    <a:pt x="121" y="69"/>
                    <a:pt x="110" y="72"/>
                  </a:cubicBezTo>
                  <a:cubicBezTo>
                    <a:pt x="104" y="74"/>
                    <a:pt x="103" y="80"/>
                    <a:pt x="95" y="80"/>
                  </a:cubicBezTo>
                  <a:cubicBezTo>
                    <a:pt x="94" y="80"/>
                    <a:pt x="92" y="78"/>
                    <a:pt x="92" y="77"/>
                  </a:cubicBezTo>
                  <a:cubicBezTo>
                    <a:pt x="92" y="75"/>
                    <a:pt x="93" y="73"/>
                    <a:pt x="95" y="71"/>
                  </a:cubicBezTo>
                  <a:cubicBezTo>
                    <a:pt x="93" y="72"/>
                    <a:pt x="87" y="84"/>
                    <a:pt x="86" y="84"/>
                  </a:cubicBezTo>
                  <a:cubicBezTo>
                    <a:pt x="81" y="84"/>
                    <a:pt x="78" y="101"/>
                    <a:pt x="69" y="101"/>
                  </a:cubicBezTo>
                  <a:cubicBezTo>
                    <a:pt x="57" y="101"/>
                    <a:pt x="52" y="101"/>
                    <a:pt x="36" y="101"/>
                  </a:cubicBezTo>
                  <a:cubicBezTo>
                    <a:pt x="23" y="101"/>
                    <a:pt x="18" y="114"/>
                    <a:pt x="7" y="121"/>
                  </a:cubicBezTo>
                  <a:cubicBezTo>
                    <a:pt x="5" y="122"/>
                    <a:pt x="0" y="124"/>
                    <a:pt x="0" y="125"/>
                  </a:cubicBezTo>
                  <a:cubicBezTo>
                    <a:pt x="0" y="127"/>
                    <a:pt x="4" y="127"/>
                    <a:pt x="7" y="127"/>
                  </a:cubicBezTo>
                  <a:cubicBezTo>
                    <a:pt x="18" y="127"/>
                    <a:pt x="28" y="123"/>
                    <a:pt x="35" y="120"/>
                  </a:cubicBezTo>
                  <a:cubicBezTo>
                    <a:pt x="36" y="119"/>
                    <a:pt x="38" y="119"/>
                    <a:pt x="39" y="119"/>
                  </a:cubicBezTo>
                  <a:cubicBezTo>
                    <a:pt x="39" y="119"/>
                    <a:pt x="40" y="119"/>
                    <a:pt x="41" y="119"/>
                  </a:cubicBezTo>
                  <a:cubicBezTo>
                    <a:pt x="41" y="119"/>
                    <a:pt x="42" y="119"/>
                    <a:pt x="42" y="119"/>
                  </a:cubicBezTo>
                  <a:cubicBezTo>
                    <a:pt x="44" y="119"/>
                    <a:pt x="45" y="119"/>
                    <a:pt x="46" y="118"/>
                  </a:cubicBezTo>
                  <a:cubicBezTo>
                    <a:pt x="48" y="118"/>
                    <a:pt x="49" y="114"/>
                    <a:pt x="52" y="114"/>
                  </a:cubicBezTo>
                  <a:cubicBezTo>
                    <a:pt x="58" y="114"/>
                    <a:pt x="61" y="117"/>
                    <a:pt x="68" y="119"/>
                  </a:cubicBezTo>
                  <a:cubicBezTo>
                    <a:pt x="68" y="121"/>
                    <a:pt x="66" y="125"/>
                    <a:pt x="66" y="128"/>
                  </a:cubicBezTo>
                  <a:cubicBezTo>
                    <a:pt x="66" y="129"/>
                    <a:pt x="64" y="132"/>
                    <a:pt x="66" y="132"/>
                  </a:cubicBezTo>
                  <a:cubicBezTo>
                    <a:pt x="70" y="132"/>
                    <a:pt x="69" y="136"/>
                    <a:pt x="73" y="137"/>
                  </a:cubicBezTo>
                  <a:cubicBezTo>
                    <a:pt x="76" y="132"/>
                    <a:pt x="82" y="124"/>
                    <a:pt x="86" y="124"/>
                  </a:cubicBezTo>
                  <a:cubicBezTo>
                    <a:pt x="88" y="124"/>
                    <a:pt x="90" y="124"/>
                    <a:pt x="91" y="123"/>
                  </a:cubicBezTo>
                  <a:cubicBezTo>
                    <a:pt x="91" y="123"/>
                    <a:pt x="86" y="117"/>
                    <a:pt x="86" y="115"/>
                  </a:cubicBezTo>
                  <a:cubicBezTo>
                    <a:pt x="86" y="113"/>
                    <a:pt x="88" y="110"/>
                    <a:pt x="89" y="110"/>
                  </a:cubicBezTo>
                  <a:cubicBezTo>
                    <a:pt x="94" y="110"/>
                    <a:pt x="93" y="119"/>
                    <a:pt x="104" y="119"/>
                  </a:cubicBezTo>
                  <a:cubicBezTo>
                    <a:pt x="109" y="119"/>
                    <a:pt x="112" y="116"/>
                    <a:pt x="115" y="113"/>
                  </a:cubicBezTo>
                  <a:cubicBezTo>
                    <a:pt x="120" y="113"/>
                    <a:pt x="120" y="113"/>
                    <a:pt x="120" y="113"/>
                  </a:cubicBezTo>
                  <a:cubicBezTo>
                    <a:pt x="120" y="114"/>
                    <a:pt x="122" y="116"/>
                    <a:pt x="123" y="116"/>
                  </a:cubicBezTo>
                  <a:cubicBezTo>
                    <a:pt x="125" y="108"/>
                    <a:pt x="130" y="108"/>
                    <a:pt x="137" y="103"/>
                  </a:cubicBezTo>
                  <a:cubicBezTo>
                    <a:pt x="137" y="107"/>
                    <a:pt x="135" y="107"/>
                    <a:pt x="137" y="111"/>
                  </a:cubicBezTo>
                  <a:cubicBezTo>
                    <a:pt x="143" y="109"/>
                    <a:pt x="143" y="104"/>
                    <a:pt x="149" y="101"/>
                  </a:cubicBezTo>
                  <a:cubicBezTo>
                    <a:pt x="148" y="98"/>
                    <a:pt x="147" y="95"/>
                    <a:pt x="147" y="91"/>
                  </a:cubicBezTo>
                  <a:cubicBezTo>
                    <a:pt x="147" y="84"/>
                    <a:pt x="153" y="81"/>
                    <a:pt x="153" y="76"/>
                  </a:cubicBezTo>
                  <a:cubicBezTo>
                    <a:pt x="153" y="70"/>
                    <a:pt x="151" y="54"/>
                    <a:pt x="156" y="52"/>
                  </a:cubicBezTo>
                  <a:cubicBezTo>
                    <a:pt x="157" y="52"/>
                    <a:pt x="157" y="52"/>
                    <a:pt x="157" y="52"/>
                  </a:cubicBezTo>
                  <a:cubicBezTo>
                    <a:pt x="158" y="52"/>
                    <a:pt x="158" y="52"/>
                    <a:pt x="158" y="52"/>
                  </a:cubicBezTo>
                  <a:cubicBezTo>
                    <a:pt x="158" y="52"/>
                    <a:pt x="158" y="52"/>
                    <a:pt x="159" y="52"/>
                  </a:cubicBezTo>
                  <a:cubicBezTo>
                    <a:pt x="159" y="52"/>
                    <a:pt x="160" y="52"/>
                    <a:pt x="161" y="51"/>
                  </a:cubicBezTo>
                  <a:cubicBezTo>
                    <a:pt x="161" y="50"/>
                    <a:pt x="161" y="49"/>
                    <a:pt x="161" y="48"/>
                  </a:cubicBezTo>
                  <a:cubicBezTo>
                    <a:pt x="161" y="41"/>
                    <a:pt x="168" y="40"/>
                    <a:pt x="168" y="32"/>
                  </a:cubicBezTo>
                  <a:cubicBezTo>
                    <a:pt x="168" y="24"/>
                    <a:pt x="161" y="21"/>
                    <a:pt x="161" y="13"/>
                  </a:cubicBezTo>
                  <a:cubicBezTo>
                    <a:pt x="161" y="9"/>
                    <a:pt x="162" y="6"/>
                    <a:pt x="160" y="3"/>
                  </a:cubicBezTo>
                  <a:cubicBezTo>
                    <a:pt x="159" y="1"/>
                    <a:pt x="157" y="0"/>
                    <a:pt x="1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3" name="Freeform 86"/>
            <p:cNvSpPr>
              <a:spLocks/>
            </p:cNvSpPr>
            <p:nvPr/>
          </p:nvSpPr>
          <p:spPr bwMode="auto">
            <a:xfrm>
              <a:off x="8408" y="1322"/>
              <a:ext cx="203" cy="172"/>
            </a:xfrm>
            <a:custGeom>
              <a:avLst/>
              <a:gdLst>
                <a:gd name="T0" fmla="*/ 31 w 86"/>
                <a:gd name="T1" fmla="*/ 0 h 73"/>
                <a:gd name="T2" fmla="*/ 28 w 86"/>
                <a:gd name="T3" fmla="*/ 7 h 73"/>
                <a:gd name="T4" fmla="*/ 30 w 86"/>
                <a:gd name="T5" fmla="*/ 13 h 73"/>
                <a:gd name="T6" fmla="*/ 18 w 86"/>
                <a:gd name="T7" fmla="*/ 40 h 73"/>
                <a:gd name="T8" fmla="*/ 14 w 86"/>
                <a:gd name="T9" fmla="*/ 40 h 73"/>
                <a:gd name="T10" fmla="*/ 12 w 86"/>
                <a:gd name="T11" fmla="*/ 40 h 73"/>
                <a:gd name="T12" fmla="*/ 13 w 86"/>
                <a:gd name="T13" fmla="*/ 41 h 73"/>
                <a:gd name="T14" fmla="*/ 10 w 86"/>
                <a:gd name="T15" fmla="*/ 38 h 73"/>
                <a:gd name="T16" fmla="*/ 10 w 86"/>
                <a:gd name="T17" fmla="*/ 43 h 73"/>
                <a:gd name="T18" fmla="*/ 0 w 86"/>
                <a:gd name="T19" fmla="*/ 56 h 73"/>
                <a:gd name="T20" fmla="*/ 3 w 86"/>
                <a:gd name="T21" fmla="*/ 61 h 73"/>
                <a:gd name="T22" fmla="*/ 3 w 86"/>
                <a:gd name="T23" fmla="*/ 73 h 73"/>
                <a:gd name="T24" fmla="*/ 6 w 86"/>
                <a:gd name="T25" fmla="*/ 73 h 73"/>
                <a:gd name="T26" fmla="*/ 19 w 86"/>
                <a:gd name="T27" fmla="*/ 65 h 73"/>
                <a:gd name="T28" fmla="*/ 9 w 86"/>
                <a:gd name="T29" fmla="*/ 58 h 73"/>
                <a:gd name="T30" fmla="*/ 13 w 86"/>
                <a:gd name="T31" fmla="*/ 53 h 73"/>
                <a:gd name="T32" fmla="*/ 24 w 86"/>
                <a:gd name="T33" fmla="*/ 54 h 73"/>
                <a:gd name="T34" fmla="*/ 28 w 86"/>
                <a:gd name="T35" fmla="*/ 50 h 73"/>
                <a:gd name="T36" fmla="*/ 51 w 86"/>
                <a:gd name="T37" fmla="*/ 62 h 73"/>
                <a:gd name="T38" fmla="*/ 70 w 86"/>
                <a:gd name="T39" fmla="*/ 44 h 73"/>
                <a:gd name="T40" fmla="*/ 86 w 86"/>
                <a:gd name="T41" fmla="*/ 39 h 73"/>
                <a:gd name="T42" fmla="*/ 80 w 86"/>
                <a:gd name="T43" fmla="*/ 32 h 73"/>
                <a:gd name="T44" fmla="*/ 83 w 86"/>
                <a:gd name="T45" fmla="*/ 26 h 73"/>
                <a:gd name="T46" fmla="*/ 81 w 86"/>
                <a:gd name="T47" fmla="*/ 25 h 73"/>
                <a:gd name="T48" fmla="*/ 72 w 86"/>
                <a:gd name="T49" fmla="*/ 27 h 73"/>
                <a:gd name="T50" fmla="*/ 31 w 86"/>
                <a:gd name="T5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73">
                  <a:moveTo>
                    <a:pt x="31" y="0"/>
                  </a:moveTo>
                  <a:cubicBezTo>
                    <a:pt x="30" y="2"/>
                    <a:pt x="28" y="4"/>
                    <a:pt x="28" y="7"/>
                  </a:cubicBezTo>
                  <a:cubicBezTo>
                    <a:pt x="28" y="9"/>
                    <a:pt x="30" y="10"/>
                    <a:pt x="30" y="13"/>
                  </a:cubicBezTo>
                  <a:cubicBezTo>
                    <a:pt x="30" y="19"/>
                    <a:pt x="27" y="40"/>
                    <a:pt x="18" y="40"/>
                  </a:cubicBezTo>
                  <a:cubicBezTo>
                    <a:pt x="17" y="40"/>
                    <a:pt x="15" y="40"/>
                    <a:pt x="14" y="40"/>
                  </a:cubicBezTo>
                  <a:cubicBezTo>
                    <a:pt x="13" y="40"/>
                    <a:pt x="13" y="40"/>
                    <a:pt x="12" y="40"/>
                  </a:cubicBezTo>
                  <a:cubicBezTo>
                    <a:pt x="13" y="41"/>
                    <a:pt x="13" y="41"/>
                    <a:pt x="13" y="41"/>
                  </a:cubicBezTo>
                  <a:cubicBezTo>
                    <a:pt x="12" y="40"/>
                    <a:pt x="11" y="40"/>
                    <a:pt x="10" y="38"/>
                  </a:cubicBezTo>
                  <a:cubicBezTo>
                    <a:pt x="10" y="43"/>
                    <a:pt x="10" y="43"/>
                    <a:pt x="10" y="43"/>
                  </a:cubicBezTo>
                  <a:cubicBezTo>
                    <a:pt x="9" y="46"/>
                    <a:pt x="0" y="50"/>
                    <a:pt x="0" y="56"/>
                  </a:cubicBezTo>
                  <a:cubicBezTo>
                    <a:pt x="0" y="58"/>
                    <a:pt x="3" y="59"/>
                    <a:pt x="3" y="61"/>
                  </a:cubicBezTo>
                  <a:cubicBezTo>
                    <a:pt x="3" y="62"/>
                    <a:pt x="3" y="70"/>
                    <a:pt x="3" y="73"/>
                  </a:cubicBezTo>
                  <a:cubicBezTo>
                    <a:pt x="6" y="73"/>
                    <a:pt x="6" y="73"/>
                    <a:pt x="6" y="73"/>
                  </a:cubicBezTo>
                  <a:cubicBezTo>
                    <a:pt x="10" y="69"/>
                    <a:pt x="14" y="71"/>
                    <a:pt x="19" y="65"/>
                  </a:cubicBezTo>
                  <a:cubicBezTo>
                    <a:pt x="17" y="63"/>
                    <a:pt x="9" y="63"/>
                    <a:pt x="9" y="58"/>
                  </a:cubicBezTo>
                  <a:cubicBezTo>
                    <a:pt x="9" y="54"/>
                    <a:pt x="11" y="53"/>
                    <a:pt x="13" y="53"/>
                  </a:cubicBezTo>
                  <a:cubicBezTo>
                    <a:pt x="16" y="53"/>
                    <a:pt x="21" y="54"/>
                    <a:pt x="24" y="54"/>
                  </a:cubicBezTo>
                  <a:cubicBezTo>
                    <a:pt x="24" y="53"/>
                    <a:pt x="27" y="51"/>
                    <a:pt x="28" y="50"/>
                  </a:cubicBezTo>
                  <a:cubicBezTo>
                    <a:pt x="37" y="56"/>
                    <a:pt x="42" y="57"/>
                    <a:pt x="51" y="62"/>
                  </a:cubicBezTo>
                  <a:cubicBezTo>
                    <a:pt x="55" y="56"/>
                    <a:pt x="59" y="44"/>
                    <a:pt x="70" y="44"/>
                  </a:cubicBezTo>
                  <a:cubicBezTo>
                    <a:pt x="78" y="44"/>
                    <a:pt x="81" y="42"/>
                    <a:pt x="86" y="39"/>
                  </a:cubicBezTo>
                  <a:cubicBezTo>
                    <a:pt x="84" y="38"/>
                    <a:pt x="80" y="35"/>
                    <a:pt x="80" y="32"/>
                  </a:cubicBezTo>
                  <a:cubicBezTo>
                    <a:pt x="80" y="29"/>
                    <a:pt x="82" y="28"/>
                    <a:pt x="83" y="26"/>
                  </a:cubicBezTo>
                  <a:cubicBezTo>
                    <a:pt x="82" y="25"/>
                    <a:pt x="81" y="25"/>
                    <a:pt x="81" y="25"/>
                  </a:cubicBezTo>
                  <a:cubicBezTo>
                    <a:pt x="78" y="25"/>
                    <a:pt x="75" y="27"/>
                    <a:pt x="72" y="27"/>
                  </a:cubicBezTo>
                  <a:cubicBezTo>
                    <a:pt x="51" y="27"/>
                    <a:pt x="45" y="1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4" name="Freeform 87"/>
            <p:cNvSpPr>
              <a:spLocks noEditPoints="1"/>
            </p:cNvSpPr>
            <p:nvPr/>
          </p:nvSpPr>
          <p:spPr bwMode="auto">
            <a:xfrm>
              <a:off x="8606" y="1364"/>
              <a:ext cx="36" cy="33"/>
            </a:xfrm>
            <a:custGeom>
              <a:avLst/>
              <a:gdLst>
                <a:gd name="T0" fmla="*/ 13 w 15"/>
                <a:gd name="T1" fmla="*/ 1 h 14"/>
                <a:gd name="T2" fmla="*/ 2 w 15"/>
                <a:gd name="T3" fmla="*/ 9 h 14"/>
                <a:gd name="T4" fmla="*/ 2 w 15"/>
                <a:gd name="T5" fmla="*/ 14 h 14"/>
                <a:gd name="T6" fmla="*/ 15 w 15"/>
                <a:gd name="T7" fmla="*/ 3 h 14"/>
                <a:gd name="T8" fmla="*/ 13 w 15"/>
                <a:gd name="T9" fmla="*/ 1 h 14"/>
                <a:gd name="T10" fmla="*/ 12 w 15"/>
                <a:gd name="T11" fmla="*/ 0 h 14"/>
                <a:gd name="T12" fmla="*/ 13 w 15"/>
                <a:gd name="T13" fmla="*/ 1 h 14"/>
                <a:gd name="T14" fmla="*/ 14 w 15"/>
                <a:gd name="T15" fmla="*/ 1 h 14"/>
                <a:gd name="T16" fmla="*/ 12 w 15"/>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13" y="1"/>
                  </a:moveTo>
                  <a:cubicBezTo>
                    <a:pt x="9" y="2"/>
                    <a:pt x="4" y="6"/>
                    <a:pt x="2" y="9"/>
                  </a:cubicBezTo>
                  <a:cubicBezTo>
                    <a:pt x="1" y="10"/>
                    <a:pt x="0" y="14"/>
                    <a:pt x="2" y="14"/>
                  </a:cubicBezTo>
                  <a:cubicBezTo>
                    <a:pt x="6" y="14"/>
                    <a:pt x="13" y="6"/>
                    <a:pt x="15" y="3"/>
                  </a:cubicBezTo>
                  <a:cubicBezTo>
                    <a:pt x="13" y="1"/>
                    <a:pt x="13" y="1"/>
                    <a:pt x="13" y="1"/>
                  </a:cubicBezTo>
                  <a:moveTo>
                    <a:pt x="12" y="0"/>
                  </a:moveTo>
                  <a:cubicBezTo>
                    <a:pt x="13" y="1"/>
                    <a:pt x="13" y="1"/>
                    <a:pt x="13" y="1"/>
                  </a:cubicBezTo>
                  <a:cubicBezTo>
                    <a:pt x="13" y="1"/>
                    <a:pt x="14" y="1"/>
                    <a:pt x="14" y="1"/>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5" name="Freeform 88"/>
            <p:cNvSpPr>
              <a:spLocks/>
            </p:cNvSpPr>
            <p:nvPr/>
          </p:nvSpPr>
          <p:spPr bwMode="auto">
            <a:xfrm>
              <a:off x="8677" y="1319"/>
              <a:ext cx="47" cy="36"/>
            </a:xfrm>
            <a:custGeom>
              <a:avLst/>
              <a:gdLst>
                <a:gd name="T0" fmla="*/ 20 w 20"/>
                <a:gd name="T1" fmla="*/ 0 h 15"/>
                <a:gd name="T2" fmla="*/ 17 w 20"/>
                <a:gd name="T3" fmla="*/ 1 h 15"/>
                <a:gd name="T4" fmla="*/ 12 w 20"/>
                <a:gd name="T5" fmla="*/ 0 h 15"/>
                <a:gd name="T6" fmla="*/ 0 w 20"/>
                <a:gd name="T7" fmla="*/ 12 h 15"/>
                <a:gd name="T8" fmla="*/ 0 w 20"/>
                <a:gd name="T9" fmla="*/ 15 h 15"/>
                <a:gd name="T10" fmla="*/ 20 w 20"/>
                <a:gd name="T11" fmla="*/ 4 h 15"/>
                <a:gd name="T12" fmla="*/ 20 w 2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0" h="15">
                  <a:moveTo>
                    <a:pt x="20" y="0"/>
                  </a:moveTo>
                  <a:cubicBezTo>
                    <a:pt x="19" y="1"/>
                    <a:pt x="18" y="1"/>
                    <a:pt x="17" y="1"/>
                  </a:cubicBezTo>
                  <a:cubicBezTo>
                    <a:pt x="16" y="1"/>
                    <a:pt x="14" y="0"/>
                    <a:pt x="12" y="0"/>
                  </a:cubicBezTo>
                  <a:cubicBezTo>
                    <a:pt x="6" y="0"/>
                    <a:pt x="0" y="12"/>
                    <a:pt x="0" y="12"/>
                  </a:cubicBezTo>
                  <a:cubicBezTo>
                    <a:pt x="0" y="13"/>
                    <a:pt x="0" y="15"/>
                    <a:pt x="0" y="15"/>
                  </a:cubicBezTo>
                  <a:cubicBezTo>
                    <a:pt x="8" y="15"/>
                    <a:pt x="8" y="4"/>
                    <a:pt x="20" y="4"/>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6" name="Freeform 89"/>
            <p:cNvSpPr>
              <a:spLocks/>
            </p:cNvSpPr>
            <p:nvPr/>
          </p:nvSpPr>
          <p:spPr bwMode="auto">
            <a:xfrm>
              <a:off x="8762" y="1284"/>
              <a:ext cx="24" cy="26"/>
            </a:xfrm>
            <a:custGeom>
              <a:avLst/>
              <a:gdLst>
                <a:gd name="T0" fmla="*/ 10 w 10"/>
                <a:gd name="T1" fmla="*/ 0 h 11"/>
                <a:gd name="T2" fmla="*/ 1 w 10"/>
                <a:gd name="T3" fmla="*/ 3 h 11"/>
                <a:gd name="T4" fmla="*/ 1 w 10"/>
                <a:gd name="T5" fmla="*/ 8 h 11"/>
                <a:gd name="T6" fmla="*/ 1 w 10"/>
                <a:gd name="T7" fmla="*/ 11 h 11"/>
                <a:gd name="T8" fmla="*/ 10 w 10"/>
                <a:gd name="T9" fmla="*/ 0 h 11"/>
              </a:gdLst>
              <a:ahLst/>
              <a:cxnLst>
                <a:cxn ang="0">
                  <a:pos x="T0" y="T1"/>
                </a:cxn>
                <a:cxn ang="0">
                  <a:pos x="T2" y="T3"/>
                </a:cxn>
                <a:cxn ang="0">
                  <a:pos x="T4" y="T5"/>
                </a:cxn>
                <a:cxn ang="0">
                  <a:pos x="T6" y="T7"/>
                </a:cxn>
                <a:cxn ang="0">
                  <a:pos x="T8" y="T9"/>
                </a:cxn>
              </a:cxnLst>
              <a:rect l="0" t="0" r="r" b="b"/>
              <a:pathLst>
                <a:path w="10" h="11">
                  <a:moveTo>
                    <a:pt x="10" y="0"/>
                  </a:moveTo>
                  <a:cubicBezTo>
                    <a:pt x="9" y="0"/>
                    <a:pt x="2" y="0"/>
                    <a:pt x="1" y="3"/>
                  </a:cubicBezTo>
                  <a:cubicBezTo>
                    <a:pt x="1" y="5"/>
                    <a:pt x="2" y="8"/>
                    <a:pt x="1" y="8"/>
                  </a:cubicBezTo>
                  <a:cubicBezTo>
                    <a:pt x="0" y="8"/>
                    <a:pt x="0" y="11"/>
                    <a:pt x="1" y="11"/>
                  </a:cubicBezTo>
                  <a:cubicBezTo>
                    <a:pt x="5" y="11"/>
                    <a:pt x="9" y="3"/>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7" name="Freeform 90"/>
            <p:cNvSpPr>
              <a:spLocks/>
            </p:cNvSpPr>
            <p:nvPr/>
          </p:nvSpPr>
          <p:spPr bwMode="auto">
            <a:xfrm>
              <a:off x="8472" y="903"/>
              <a:ext cx="101" cy="390"/>
            </a:xfrm>
            <a:custGeom>
              <a:avLst/>
              <a:gdLst>
                <a:gd name="T0" fmla="*/ 17 w 43"/>
                <a:gd name="T1" fmla="*/ 0 h 165"/>
                <a:gd name="T2" fmla="*/ 13 w 43"/>
                <a:gd name="T3" fmla="*/ 0 h 165"/>
                <a:gd name="T4" fmla="*/ 13 w 43"/>
                <a:gd name="T5" fmla="*/ 11 h 165"/>
                <a:gd name="T6" fmla="*/ 11 w 43"/>
                <a:gd name="T7" fmla="*/ 18 h 165"/>
                <a:gd name="T8" fmla="*/ 0 w 43"/>
                <a:gd name="T9" fmla="*/ 45 h 165"/>
                <a:gd name="T10" fmla="*/ 8 w 43"/>
                <a:gd name="T11" fmla="*/ 64 h 165"/>
                <a:gd name="T12" fmla="*/ 8 w 43"/>
                <a:gd name="T13" fmla="*/ 95 h 165"/>
                <a:gd name="T14" fmla="*/ 5 w 43"/>
                <a:gd name="T15" fmla="*/ 111 h 165"/>
                <a:gd name="T16" fmla="*/ 9 w 43"/>
                <a:gd name="T17" fmla="*/ 126 h 165"/>
                <a:gd name="T18" fmla="*/ 6 w 43"/>
                <a:gd name="T19" fmla="*/ 150 h 165"/>
                <a:gd name="T20" fmla="*/ 6 w 43"/>
                <a:gd name="T21" fmla="*/ 165 h 165"/>
                <a:gd name="T22" fmla="*/ 19 w 43"/>
                <a:gd name="T23" fmla="*/ 154 h 165"/>
                <a:gd name="T24" fmla="*/ 24 w 43"/>
                <a:gd name="T25" fmla="*/ 154 h 165"/>
                <a:gd name="T26" fmla="*/ 29 w 43"/>
                <a:gd name="T27" fmla="*/ 159 h 165"/>
                <a:gd name="T28" fmla="*/ 30 w 43"/>
                <a:gd name="T29" fmla="*/ 159 h 165"/>
                <a:gd name="T30" fmla="*/ 31 w 43"/>
                <a:gd name="T31" fmla="*/ 158 h 165"/>
                <a:gd name="T32" fmla="*/ 16 w 43"/>
                <a:gd name="T33" fmla="*/ 132 h 165"/>
                <a:gd name="T34" fmla="*/ 32 w 43"/>
                <a:gd name="T35" fmla="*/ 101 h 165"/>
                <a:gd name="T36" fmla="*/ 43 w 43"/>
                <a:gd name="T37" fmla="*/ 108 h 165"/>
                <a:gd name="T38" fmla="*/ 29 w 43"/>
                <a:gd name="T39" fmla="*/ 71 h 165"/>
                <a:gd name="T40" fmla="*/ 25 w 43"/>
                <a:gd name="T41" fmla="*/ 57 h 165"/>
                <a:gd name="T42" fmla="*/ 25 w 43"/>
                <a:gd name="T43" fmla="*/ 44 h 165"/>
                <a:gd name="T44" fmla="*/ 23 w 43"/>
                <a:gd name="T45" fmla="*/ 24 h 165"/>
                <a:gd name="T46" fmla="*/ 17 w 43"/>
                <a:gd name="T4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65">
                  <a:moveTo>
                    <a:pt x="17" y="0"/>
                  </a:moveTo>
                  <a:cubicBezTo>
                    <a:pt x="16" y="0"/>
                    <a:pt x="14" y="0"/>
                    <a:pt x="13" y="0"/>
                  </a:cubicBezTo>
                  <a:cubicBezTo>
                    <a:pt x="13" y="4"/>
                    <a:pt x="13" y="6"/>
                    <a:pt x="13" y="11"/>
                  </a:cubicBezTo>
                  <a:cubicBezTo>
                    <a:pt x="13" y="14"/>
                    <a:pt x="11" y="15"/>
                    <a:pt x="11" y="18"/>
                  </a:cubicBezTo>
                  <a:cubicBezTo>
                    <a:pt x="3" y="20"/>
                    <a:pt x="0" y="34"/>
                    <a:pt x="0" y="45"/>
                  </a:cubicBezTo>
                  <a:cubicBezTo>
                    <a:pt x="0" y="53"/>
                    <a:pt x="8" y="56"/>
                    <a:pt x="8" y="64"/>
                  </a:cubicBezTo>
                  <a:cubicBezTo>
                    <a:pt x="8" y="77"/>
                    <a:pt x="8" y="81"/>
                    <a:pt x="8" y="95"/>
                  </a:cubicBezTo>
                  <a:cubicBezTo>
                    <a:pt x="8" y="101"/>
                    <a:pt x="5" y="104"/>
                    <a:pt x="5" y="111"/>
                  </a:cubicBezTo>
                  <a:cubicBezTo>
                    <a:pt x="5" y="118"/>
                    <a:pt x="9" y="119"/>
                    <a:pt x="9" y="126"/>
                  </a:cubicBezTo>
                  <a:cubicBezTo>
                    <a:pt x="9" y="134"/>
                    <a:pt x="6" y="140"/>
                    <a:pt x="6" y="150"/>
                  </a:cubicBezTo>
                  <a:cubicBezTo>
                    <a:pt x="6" y="153"/>
                    <a:pt x="5" y="165"/>
                    <a:pt x="6" y="165"/>
                  </a:cubicBezTo>
                  <a:cubicBezTo>
                    <a:pt x="13" y="165"/>
                    <a:pt x="13" y="154"/>
                    <a:pt x="19" y="154"/>
                  </a:cubicBezTo>
                  <a:cubicBezTo>
                    <a:pt x="21" y="154"/>
                    <a:pt x="23" y="154"/>
                    <a:pt x="24" y="154"/>
                  </a:cubicBezTo>
                  <a:cubicBezTo>
                    <a:pt x="25" y="156"/>
                    <a:pt x="27" y="159"/>
                    <a:pt x="29" y="159"/>
                  </a:cubicBezTo>
                  <a:cubicBezTo>
                    <a:pt x="29" y="159"/>
                    <a:pt x="30" y="159"/>
                    <a:pt x="30" y="159"/>
                  </a:cubicBezTo>
                  <a:cubicBezTo>
                    <a:pt x="30" y="159"/>
                    <a:pt x="31" y="158"/>
                    <a:pt x="31" y="158"/>
                  </a:cubicBezTo>
                  <a:cubicBezTo>
                    <a:pt x="27" y="149"/>
                    <a:pt x="16" y="144"/>
                    <a:pt x="16" y="132"/>
                  </a:cubicBezTo>
                  <a:cubicBezTo>
                    <a:pt x="16" y="118"/>
                    <a:pt x="18" y="101"/>
                    <a:pt x="32" y="101"/>
                  </a:cubicBezTo>
                  <a:cubicBezTo>
                    <a:pt x="37" y="101"/>
                    <a:pt x="40" y="104"/>
                    <a:pt x="43" y="108"/>
                  </a:cubicBezTo>
                  <a:cubicBezTo>
                    <a:pt x="40" y="95"/>
                    <a:pt x="33" y="85"/>
                    <a:pt x="29" y="71"/>
                  </a:cubicBezTo>
                  <a:cubicBezTo>
                    <a:pt x="28" y="68"/>
                    <a:pt x="24" y="62"/>
                    <a:pt x="25" y="57"/>
                  </a:cubicBezTo>
                  <a:cubicBezTo>
                    <a:pt x="25" y="44"/>
                    <a:pt x="25" y="44"/>
                    <a:pt x="25" y="44"/>
                  </a:cubicBezTo>
                  <a:cubicBezTo>
                    <a:pt x="21" y="37"/>
                    <a:pt x="25" y="32"/>
                    <a:pt x="23" y="24"/>
                  </a:cubicBezTo>
                  <a:cubicBezTo>
                    <a:pt x="21" y="18"/>
                    <a:pt x="17" y="11"/>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8" name="Freeform 91"/>
            <p:cNvSpPr>
              <a:spLocks noEditPoints="1"/>
            </p:cNvSpPr>
            <p:nvPr/>
          </p:nvSpPr>
          <p:spPr bwMode="auto">
            <a:xfrm>
              <a:off x="5259" y="-452"/>
              <a:ext cx="624" cy="456"/>
            </a:xfrm>
            <a:custGeom>
              <a:avLst/>
              <a:gdLst>
                <a:gd name="T0" fmla="*/ 91 w 264"/>
                <a:gd name="T1" fmla="*/ 192 h 193"/>
                <a:gd name="T2" fmla="*/ 91 w 264"/>
                <a:gd name="T3" fmla="*/ 192 h 193"/>
                <a:gd name="T4" fmla="*/ 91 w 264"/>
                <a:gd name="T5" fmla="*/ 192 h 193"/>
                <a:gd name="T6" fmla="*/ 90 w 264"/>
                <a:gd name="T7" fmla="*/ 191 h 193"/>
                <a:gd name="T8" fmla="*/ 90 w 264"/>
                <a:gd name="T9" fmla="*/ 191 h 193"/>
                <a:gd name="T10" fmla="*/ 91 w 264"/>
                <a:gd name="T11" fmla="*/ 192 h 193"/>
                <a:gd name="T12" fmla="*/ 90 w 264"/>
                <a:gd name="T13" fmla="*/ 191 h 193"/>
                <a:gd name="T14" fmla="*/ 86 w 264"/>
                <a:gd name="T15" fmla="*/ 187 h 193"/>
                <a:gd name="T16" fmla="*/ 90 w 264"/>
                <a:gd name="T17" fmla="*/ 191 h 193"/>
                <a:gd name="T18" fmla="*/ 86 w 264"/>
                <a:gd name="T19" fmla="*/ 187 h 193"/>
                <a:gd name="T20" fmla="*/ 243 w 264"/>
                <a:gd name="T21" fmla="*/ 0 h 193"/>
                <a:gd name="T22" fmla="*/ 164 w 264"/>
                <a:gd name="T23" fmla="*/ 30 h 193"/>
                <a:gd name="T24" fmla="*/ 148 w 264"/>
                <a:gd name="T25" fmla="*/ 23 h 193"/>
                <a:gd name="T26" fmla="*/ 131 w 264"/>
                <a:gd name="T27" fmla="*/ 30 h 193"/>
                <a:gd name="T28" fmla="*/ 84 w 264"/>
                <a:gd name="T29" fmla="*/ 55 h 193"/>
                <a:gd name="T30" fmla="*/ 62 w 264"/>
                <a:gd name="T31" fmla="*/ 59 h 193"/>
                <a:gd name="T32" fmla="*/ 57 w 264"/>
                <a:gd name="T33" fmla="*/ 64 h 193"/>
                <a:gd name="T34" fmla="*/ 61 w 264"/>
                <a:gd name="T35" fmla="*/ 74 h 193"/>
                <a:gd name="T36" fmla="*/ 33 w 264"/>
                <a:gd name="T37" fmla="*/ 105 h 193"/>
                <a:gd name="T38" fmla="*/ 41 w 264"/>
                <a:gd name="T39" fmla="*/ 117 h 193"/>
                <a:gd name="T40" fmla="*/ 16 w 264"/>
                <a:gd name="T41" fmla="*/ 132 h 193"/>
                <a:gd name="T42" fmla="*/ 16 w 264"/>
                <a:gd name="T43" fmla="*/ 140 h 193"/>
                <a:gd name="T44" fmla="*/ 0 w 264"/>
                <a:gd name="T45" fmla="*/ 161 h 193"/>
                <a:gd name="T46" fmla="*/ 10 w 264"/>
                <a:gd name="T47" fmla="*/ 171 h 193"/>
                <a:gd name="T48" fmla="*/ 21 w 264"/>
                <a:gd name="T49" fmla="*/ 171 h 193"/>
                <a:gd name="T50" fmla="*/ 25 w 264"/>
                <a:gd name="T51" fmla="*/ 171 h 193"/>
                <a:gd name="T52" fmla="*/ 33 w 264"/>
                <a:gd name="T53" fmla="*/ 190 h 193"/>
                <a:gd name="T54" fmla="*/ 36 w 264"/>
                <a:gd name="T55" fmla="*/ 191 h 193"/>
                <a:gd name="T56" fmla="*/ 47 w 264"/>
                <a:gd name="T57" fmla="*/ 190 h 193"/>
                <a:gd name="T58" fmla="*/ 50 w 264"/>
                <a:gd name="T59" fmla="*/ 193 h 193"/>
                <a:gd name="T60" fmla="*/ 91 w 264"/>
                <a:gd name="T61" fmla="*/ 193 h 193"/>
                <a:gd name="T62" fmla="*/ 90 w 264"/>
                <a:gd name="T63" fmla="*/ 191 h 193"/>
                <a:gd name="T64" fmla="*/ 61 w 264"/>
                <a:gd name="T65" fmla="*/ 157 h 193"/>
                <a:gd name="T66" fmla="*/ 124 w 264"/>
                <a:gd name="T67" fmla="*/ 80 h 193"/>
                <a:gd name="T68" fmla="*/ 150 w 264"/>
                <a:gd name="T69" fmla="*/ 66 h 193"/>
                <a:gd name="T70" fmla="*/ 161 w 264"/>
                <a:gd name="T71" fmla="*/ 54 h 193"/>
                <a:gd name="T72" fmla="*/ 210 w 264"/>
                <a:gd name="T73" fmla="*/ 40 h 193"/>
                <a:gd name="T74" fmla="*/ 264 w 264"/>
                <a:gd name="T75" fmla="*/ 13 h 193"/>
                <a:gd name="T76" fmla="*/ 243 w 264"/>
                <a:gd name="T7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4" h="193">
                  <a:moveTo>
                    <a:pt x="91" y="192"/>
                  </a:moveTo>
                  <a:cubicBezTo>
                    <a:pt x="91" y="192"/>
                    <a:pt x="91" y="192"/>
                    <a:pt x="91" y="192"/>
                  </a:cubicBezTo>
                  <a:cubicBezTo>
                    <a:pt x="91" y="192"/>
                    <a:pt x="91" y="192"/>
                    <a:pt x="91" y="192"/>
                  </a:cubicBezTo>
                  <a:moveTo>
                    <a:pt x="90" y="191"/>
                  </a:moveTo>
                  <a:cubicBezTo>
                    <a:pt x="90" y="191"/>
                    <a:pt x="90" y="191"/>
                    <a:pt x="90" y="191"/>
                  </a:cubicBezTo>
                  <a:cubicBezTo>
                    <a:pt x="90" y="191"/>
                    <a:pt x="91" y="192"/>
                    <a:pt x="91" y="192"/>
                  </a:cubicBezTo>
                  <a:cubicBezTo>
                    <a:pt x="90" y="191"/>
                    <a:pt x="90" y="191"/>
                    <a:pt x="90" y="191"/>
                  </a:cubicBezTo>
                  <a:moveTo>
                    <a:pt x="86" y="187"/>
                  </a:moveTo>
                  <a:cubicBezTo>
                    <a:pt x="90" y="191"/>
                    <a:pt x="90" y="191"/>
                    <a:pt x="90" y="191"/>
                  </a:cubicBezTo>
                  <a:cubicBezTo>
                    <a:pt x="89" y="189"/>
                    <a:pt x="87" y="188"/>
                    <a:pt x="86" y="187"/>
                  </a:cubicBezTo>
                  <a:moveTo>
                    <a:pt x="243" y="0"/>
                  </a:moveTo>
                  <a:cubicBezTo>
                    <a:pt x="217" y="0"/>
                    <a:pt x="192" y="30"/>
                    <a:pt x="164" y="30"/>
                  </a:cubicBezTo>
                  <a:cubicBezTo>
                    <a:pt x="157" y="30"/>
                    <a:pt x="154" y="23"/>
                    <a:pt x="148" y="23"/>
                  </a:cubicBezTo>
                  <a:cubicBezTo>
                    <a:pt x="138" y="23"/>
                    <a:pt x="138" y="30"/>
                    <a:pt x="131" y="30"/>
                  </a:cubicBezTo>
                  <a:cubicBezTo>
                    <a:pt x="112" y="30"/>
                    <a:pt x="97" y="55"/>
                    <a:pt x="84" y="55"/>
                  </a:cubicBezTo>
                  <a:cubicBezTo>
                    <a:pt x="76" y="55"/>
                    <a:pt x="70" y="59"/>
                    <a:pt x="62" y="59"/>
                  </a:cubicBezTo>
                  <a:cubicBezTo>
                    <a:pt x="59" y="59"/>
                    <a:pt x="57" y="62"/>
                    <a:pt x="57" y="64"/>
                  </a:cubicBezTo>
                  <a:cubicBezTo>
                    <a:pt x="57" y="67"/>
                    <a:pt x="61" y="69"/>
                    <a:pt x="61" y="74"/>
                  </a:cubicBezTo>
                  <a:cubicBezTo>
                    <a:pt x="61" y="88"/>
                    <a:pt x="33" y="96"/>
                    <a:pt x="33" y="105"/>
                  </a:cubicBezTo>
                  <a:cubicBezTo>
                    <a:pt x="33" y="110"/>
                    <a:pt x="41" y="111"/>
                    <a:pt x="41" y="117"/>
                  </a:cubicBezTo>
                  <a:cubicBezTo>
                    <a:pt x="33" y="119"/>
                    <a:pt x="16" y="123"/>
                    <a:pt x="16" y="132"/>
                  </a:cubicBezTo>
                  <a:cubicBezTo>
                    <a:pt x="16" y="138"/>
                    <a:pt x="16" y="140"/>
                    <a:pt x="16" y="140"/>
                  </a:cubicBezTo>
                  <a:cubicBezTo>
                    <a:pt x="16" y="149"/>
                    <a:pt x="0" y="148"/>
                    <a:pt x="0" y="161"/>
                  </a:cubicBezTo>
                  <a:cubicBezTo>
                    <a:pt x="0" y="167"/>
                    <a:pt x="10" y="171"/>
                    <a:pt x="10" y="171"/>
                  </a:cubicBezTo>
                  <a:cubicBezTo>
                    <a:pt x="10" y="171"/>
                    <a:pt x="16" y="171"/>
                    <a:pt x="21" y="171"/>
                  </a:cubicBezTo>
                  <a:cubicBezTo>
                    <a:pt x="23" y="171"/>
                    <a:pt x="25" y="171"/>
                    <a:pt x="25" y="171"/>
                  </a:cubicBezTo>
                  <a:cubicBezTo>
                    <a:pt x="34" y="174"/>
                    <a:pt x="30" y="182"/>
                    <a:pt x="33" y="190"/>
                  </a:cubicBezTo>
                  <a:cubicBezTo>
                    <a:pt x="34" y="191"/>
                    <a:pt x="35" y="191"/>
                    <a:pt x="36" y="191"/>
                  </a:cubicBezTo>
                  <a:cubicBezTo>
                    <a:pt x="40" y="191"/>
                    <a:pt x="44" y="190"/>
                    <a:pt x="47" y="190"/>
                  </a:cubicBezTo>
                  <a:cubicBezTo>
                    <a:pt x="48" y="190"/>
                    <a:pt x="49" y="193"/>
                    <a:pt x="50" y="193"/>
                  </a:cubicBezTo>
                  <a:cubicBezTo>
                    <a:pt x="91" y="193"/>
                    <a:pt x="91" y="193"/>
                    <a:pt x="91" y="193"/>
                  </a:cubicBezTo>
                  <a:cubicBezTo>
                    <a:pt x="91" y="193"/>
                    <a:pt x="91" y="192"/>
                    <a:pt x="90" y="191"/>
                  </a:cubicBezTo>
                  <a:cubicBezTo>
                    <a:pt x="78" y="180"/>
                    <a:pt x="61" y="176"/>
                    <a:pt x="61" y="157"/>
                  </a:cubicBezTo>
                  <a:cubicBezTo>
                    <a:pt x="61" y="123"/>
                    <a:pt x="97" y="87"/>
                    <a:pt x="124" y="80"/>
                  </a:cubicBezTo>
                  <a:cubicBezTo>
                    <a:pt x="134" y="77"/>
                    <a:pt x="136" y="66"/>
                    <a:pt x="150" y="66"/>
                  </a:cubicBezTo>
                  <a:cubicBezTo>
                    <a:pt x="156" y="66"/>
                    <a:pt x="158" y="55"/>
                    <a:pt x="161" y="54"/>
                  </a:cubicBezTo>
                  <a:cubicBezTo>
                    <a:pt x="179" y="45"/>
                    <a:pt x="192" y="49"/>
                    <a:pt x="210" y="40"/>
                  </a:cubicBezTo>
                  <a:cubicBezTo>
                    <a:pt x="223" y="34"/>
                    <a:pt x="264" y="31"/>
                    <a:pt x="264" y="13"/>
                  </a:cubicBezTo>
                  <a:cubicBezTo>
                    <a:pt x="264" y="7"/>
                    <a:pt x="249" y="0"/>
                    <a:pt x="2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29" name="Freeform 92"/>
            <p:cNvSpPr>
              <a:spLocks/>
            </p:cNvSpPr>
            <p:nvPr/>
          </p:nvSpPr>
          <p:spPr bwMode="auto">
            <a:xfrm>
              <a:off x="3113" y="749"/>
              <a:ext cx="1373" cy="982"/>
            </a:xfrm>
            <a:custGeom>
              <a:avLst/>
              <a:gdLst>
                <a:gd name="T0" fmla="*/ 270 w 581"/>
                <a:gd name="T1" fmla="*/ 64 h 415"/>
                <a:gd name="T2" fmla="*/ 253 w 581"/>
                <a:gd name="T3" fmla="*/ 85 h 415"/>
                <a:gd name="T4" fmla="*/ 244 w 581"/>
                <a:gd name="T5" fmla="*/ 90 h 415"/>
                <a:gd name="T6" fmla="*/ 210 w 581"/>
                <a:gd name="T7" fmla="*/ 106 h 415"/>
                <a:gd name="T8" fmla="*/ 176 w 581"/>
                <a:gd name="T9" fmla="*/ 141 h 415"/>
                <a:gd name="T10" fmla="*/ 136 w 581"/>
                <a:gd name="T11" fmla="*/ 174 h 415"/>
                <a:gd name="T12" fmla="*/ 115 w 581"/>
                <a:gd name="T13" fmla="*/ 171 h 415"/>
                <a:gd name="T14" fmla="*/ 106 w 581"/>
                <a:gd name="T15" fmla="*/ 188 h 415"/>
                <a:gd name="T16" fmla="*/ 72 w 581"/>
                <a:gd name="T17" fmla="*/ 194 h 415"/>
                <a:gd name="T18" fmla="*/ 124 w 581"/>
                <a:gd name="T19" fmla="*/ 231 h 415"/>
                <a:gd name="T20" fmla="*/ 126 w 581"/>
                <a:gd name="T21" fmla="*/ 246 h 415"/>
                <a:gd name="T22" fmla="*/ 106 w 581"/>
                <a:gd name="T23" fmla="*/ 287 h 415"/>
                <a:gd name="T24" fmla="*/ 66 w 581"/>
                <a:gd name="T25" fmla="*/ 285 h 415"/>
                <a:gd name="T26" fmla="*/ 32 w 581"/>
                <a:gd name="T27" fmla="*/ 282 h 415"/>
                <a:gd name="T28" fmla="*/ 10 w 581"/>
                <a:gd name="T29" fmla="*/ 314 h 415"/>
                <a:gd name="T30" fmla="*/ 8 w 581"/>
                <a:gd name="T31" fmla="*/ 374 h 415"/>
                <a:gd name="T32" fmla="*/ 35 w 581"/>
                <a:gd name="T33" fmla="*/ 396 h 415"/>
                <a:gd name="T34" fmla="*/ 99 w 581"/>
                <a:gd name="T35" fmla="*/ 403 h 415"/>
                <a:gd name="T36" fmla="*/ 106 w 581"/>
                <a:gd name="T37" fmla="*/ 403 h 415"/>
                <a:gd name="T38" fmla="*/ 137 w 581"/>
                <a:gd name="T39" fmla="*/ 361 h 415"/>
                <a:gd name="T40" fmla="*/ 184 w 581"/>
                <a:gd name="T41" fmla="*/ 297 h 415"/>
                <a:gd name="T42" fmla="*/ 259 w 581"/>
                <a:gd name="T43" fmla="*/ 275 h 415"/>
                <a:gd name="T44" fmla="*/ 319 w 581"/>
                <a:gd name="T45" fmla="*/ 309 h 415"/>
                <a:gd name="T46" fmla="*/ 373 w 581"/>
                <a:gd name="T47" fmla="*/ 348 h 415"/>
                <a:gd name="T48" fmla="*/ 375 w 581"/>
                <a:gd name="T49" fmla="*/ 381 h 415"/>
                <a:gd name="T50" fmla="*/ 383 w 581"/>
                <a:gd name="T51" fmla="*/ 347 h 415"/>
                <a:gd name="T52" fmla="*/ 390 w 581"/>
                <a:gd name="T53" fmla="*/ 326 h 415"/>
                <a:gd name="T54" fmla="*/ 365 w 581"/>
                <a:gd name="T55" fmla="*/ 312 h 415"/>
                <a:gd name="T56" fmla="*/ 333 w 581"/>
                <a:gd name="T57" fmla="*/ 276 h 415"/>
                <a:gd name="T58" fmla="*/ 321 w 581"/>
                <a:gd name="T59" fmla="*/ 250 h 415"/>
                <a:gd name="T60" fmla="*/ 361 w 581"/>
                <a:gd name="T61" fmla="*/ 255 h 415"/>
                <a:gd name="T62" fmla="*/ 409 w 581"/>
                <a:gd name="T63" fmla="*/ 296 h 415"/>
                <a:gd name="T64" fmla="*/ 443 w 581"/>
                <a:gd name="T65" fmla="*/ 354 h 415"/>
                <a:gd name="T66" fmla="*/ 466 w 581"/>
                <a:gd name="T67" fmla="*/ 377 h 415"/>
                <a:gd name="T68" fmla="*/ 483 w 581"/>
                <a:gd name="T69" fmla="*/ 402 h 415"/>
                <a:gd name="T70" fmla="*/ 479 w 581"/>
                <a:gd name="T71" fmla="*/ 377 h 415"/>
                <a:gd name="T72" fmla="*/ 503 w 581"/>
                <a:gd name="T73" fmla="*/ 382 h 415"/>
                <a:gd name="T74" fmla="*/ 485 w 581"/>
                <a:gd name="T75" fmla="*/ 356 h 415"/>
                <a:gd name="T76" fmla="*/ 494 w 581"/>
                <a:gd name="T77" fmla="*/ 346 h 415"/>
                <a:gd name="T78" fmla="*/ 534 w 581"/>
                <a:gd name="T79" fmla="*/ 339 h 415"/>
                <a:gd name="T80" fmla="*/ 556 w 581"/>
                <a:gd name="T81" fmla="*/ 328 h 415"/>
                <a:gd name="T82" fmla="*/ 569 w 581"/>
                <a:gd name="T83" fmla="*/ 325 h 415"/>
                <a:gd name="T84" fmla="*/ 567 w 581"/>
                <a:gd name="T85" fmla="*/ 265 h 415"/>
                <a:gd name="T86" fmla="*/ 580 w 581"/>
                <a:gd name="T87" fmla="*/ 241 h 415"/>
                <a:gd name="T88" fmla="*/ 562 w 581"/>
                <a:gd name="T89" fmla="*/ 237 h 415"/>
                <a:gd name="T90" fmla="*/ 501 w 581"/>
                <a:gd name="T91" fmla="*/ 195 h 415"/>
                <a:gd name="T92" fmla="*/ 478 w 581"/>
                <a:gd name="T93" fmla="*/ 183 h 415"/>
                <a:gd name="T94" fmla="*/ 498 w 581"/>
                <a:gd name="T95" fmla="*/ 141 h 415"/>
                <a:gd name="T96" fmla="*/ 488 w 581"/>
                <a:gd name="T97" fmla="*/ 113 h 415"/>
                <a:gd name="T98" fmla="*/ 452 w 581"/>
                <a:gd name="T99" fmla="*/ 65 h 415"/>
                <a:gd name="T100" fmla="*/ 452 w 581"/>
                <a:gd name="T101" fmla="*/ 65 h 415"/>
                <a:gd name="T102" fmla="*/ 452 w 581"/>
                <a:gd name="T103" fmla="*/ 65 h 415"/>
                <a:gd name="T104" fmla="*/ 452 w 581"/>
                <a:gd name="T105" fmla="*/ 65 h 415"/>
                <a:gd name="T106" fmla="*/ 433 w 581"/>
                <a:gd name="T107" fmla="*/ 67 h 415"/>
                <a:gd name="T108" fmla="*/ 417 w 581"/>
                <a:gd name="T109" fmla="*/ 62 h 415"/>
                <a:gd name="T110" fmla="*/ 355 w 581"/>
                <a:gd name="T111" fmla="*/ 76 h 415"/>
                <a:gd name="T112" fmla="*/ 341 w 581"/>
                <a:gd name="T113" fmla="*/ 68 h 415"/>
                <a:gd name="T114" fmla="*/ 300 w 581"/>
                <a:gd name="T115" fmla="*/ 72 h 415"/>
                <a:gd name="T116" fmla="*/ 282 w 581"/>
                <a:gd name="T117" fmla="*/ 54 h 415"/>
                <a:gd name="T118" fmla="*/ 300 w 581"/>
                <a:gd name="T119" fmla="*/ 25 h 415"/>
                <a:gd name="T120" fmla="*/ 293 w 581"/>
                <a:gd name="T121" fmla="*/ 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415">
                  <a:moveTo>
                    <a:pt x="293" y="0"/>
                  </a:moveTo>
                  <a:cubicBezTo>
                    <a:pt x="280" y="9"/>
                    <a:pt x="259" y="11"/>
                    <a:pt x="259" y="33"/>
                  </a:cubicBezTo>
                  <a:cubicBezTo>
                    <a:pt x="259" y="46"/>
                    <a:pt x="268" y="50"/>
                    <a:pt x="270" y="64"/>
                  </a:cubicBezTo>
                  <a:cubicBezTo>
                    <a:pt x="270" y="65"/>
                    <a:pt x="274" y="75"/>
                    <a:pt x="274" y="77"/>
                  </a:cubicBezTo>
                  <a:cubicBezTo>
                    <a:pt x="274" y="81"/>
                    <a:pt x="265" y="86"/>
                    <a:pt x="262" y="86"/>
                  </a:cubicBezTo>
                  <a:cubicBezTo>
                    <a:pt x="259" y="86"/>
                    <a:pt x="256" y="85"/>
                    <a:pt x="253" y="85"/>
                  </a:cubicBezTo>
                  <a:cubicBezTo>
                    <a:pt x="252" y="85"/>
                    <a:pt x="250" y="85"/>
                    <a:pt x="249" y="87"/>
                  </a:cubicBezTo>
                  <a:cubicBezTo>
                    <a:pt x="248" y="88"/>
                    <a:pt x="247" y="91"/>
                    <a:pt x="245" y="91"/>
                  </a:cubicBezTo>
                  <a:cubicBezTo>
                    <a:pt x="245" y="91"/>
                    <a:pt x="245" y="91"/>
                    <a:pt x="244" y="90"/>
                  </a:cubicBezTo>
                  <a:cubicBezTo>
                    <a:pt x="243" y="91"/>
                    <a:pt x="243" y="91"/>
                    <a:pt x="242" y="91"/>
                  </a:cubicBezTo>
                  <a:cubicBezTo>
                    <a:pt x="242" y="91"/>
                    <a:pt x="242" y="90"/>
                    <a:pt x="237" y="90"/>
                  </a:cubicBezTo>
                  <a:cubicBezTo>
                    <a:pt x="225" y="90"/>
                    <a:pt x="218" y="99"/>
                    <a:pt x="210" y="106"/>
                  </a:cubicBezTo>
                  <a:cubicBezTo>
                    <a:pt x="210" y="107"/>
                    <a:pt x="205" y="110"/>
                    <a:pt x="205" y="112"/>
                  </a:cubicBezTo>
                  <a:cubicBezTo>
                    <a:pt x="205" y="118"/>
                    <a:pt x="206" y="125"/>
                    <a:pt x="202" y="129"/>
                  </a:cubicBezTo>
                  <a:cubicBezTo>
                    <a:pt x="200" y="131"/>
                    <a:pt x="179" y="140"/>
                    <a:pt x="176" y="141"/>
                  </a:cubicBezTo>
                  <a:cubicBezTo>
                    <a:pt x="173" y="141"/>
                    <a:pt x="172" y="142"/>
                    <a:pt x="168" y="142"/>
                  </a:cubicBezTo>
                  <a:cubicBezTo>
                    <a:pt x="165" y="154"/>
                    <a:pt x="161" y="166"/>
                    <a:pt x="145" y="166"/>
                  </a:cubicBezTo>
                  <a:cubicBezTo>
                    <a:pt x="144" y="170"/>
                    <a:pt x="140" y="174"/>
                    <a:pt x="136" y="174"/>
                  </a:cubicBezTo>
                  <a:cubicBezTo>
                    <a:pt x="130" y="174"/>
                    <a:pt x="125" y="171"/>
                    <a:pt x="120" y="167"/>
                  </a:cubicBezTo>
                  <a:cubicBezTo>
                    <a:pt x="115" y="167"/>
                    <a:pt x="115" y="167"/>
                    <a:pt x="115" y="167"/>
                  </a:cubicBezTo>
                  <a:cubicBezTo>
                    <a:pt x="115" y="171"/>
                    <a:pt x="115" y="171"/>
                    <a:pt x="115" y="171"/>
                  </a:cubicBezTo>
                  <a:cubicBezTo>
                    <a:pt x="116" y="173"/>
                    <a:pt x="114" y="181"/>
                    <a:pt x="118" y="182"/>
                  </a:cubicBezTo>
                  <a:cubicBezTo>
                    <a:pt x="118" y="185"/>
                    <a:pt x="118" y="185"/>
                    <a:pt x="118" y="185"/>
                  </a:cubicBezTo>
                  <a:cubicBezTo>
                    <a:pt x="116" y="186"/>
                    <a:pt x="110" y="188"/>
                    <a:pt x="106" y="188"/>
                  </a:cubicBezTo>
                  <a:cubicBezTo>
                    <a:pt x="101" y="188"/>
                    <a:pt x="93" y="186"/>
                    <a:pt x="91" y="183"/>
                  </a:cubicBezTo>
                  <a:cubicBezTo>
                    <a:pt x="86" y="184"/>
                    <a:pt x="71" y="188"/>
                    <a:pt x="71" y="192"/>
                  </a:cubicBezTo>
                  <a:cubicBezTo>
                    <a:pt x="71" y="193"/>
                    <a:pt x="71" y="194"/>
                    <a:pt x="72" y="194"/>
                  </a:cubicBezTo>
                  <a:cubicBezTo>
                    <a:pt x="72" y="202"/>
                    <a:pt x="95" y="207"/>
                    <a:pt x="104" y="209"/>
                  </a:cubicBezTo>
                  <a:cubicBezTo>
                    <a:pt x="106" y="210"/>
                    <a:pt x="107" y="212"/>
                    <a:pt x="110" y="213"/>
                  </a:cubicBezTo>
                  <a:cubicBezTo>
                    <a:pt x="110" y="221"/>
                    <a:pt x="113" y="231"/>
                    <a:pt x="124" y="231"/>
                  </a:cubicBezTo>
                  <a:cubicBezTo>
                    <a:pt x="124" y="235"/>
                    <a:pt x="127" y="234"/>
                    <a:pt x="127" y="239"/>
                  </a:cubicBezTo>
                  <a:cubicBezTo>
                    <a:pt x="127" y="241"/>
                    <a:pt x="126" y="245"/>
                    <a:pt x="125" y="247"/>
                  </a:cubicBezTo>
                  <a:cubicBezTo>
                    <a:pt x="126" y="246"/>
                    <a:pt x="126" y="246"/>
                    <a:pt x="126" y="246"/>
                  </a:cubicBezTo>
                  <a:cubicBezTo>
                    <a:pt x="126" y="249"/>
                    <a:pt x="126" y="258"/>
                    <a:pt x="126" y="260"/>
                  </a:cubicBezTo>
                  <a:cubicBezTo>
                    <a:pt x="126" y="270"/>
                    <a:pt x="119" y="274"/>
                    <a:pt x="119" y="284"/>
                  </a:cubicBezTo>
                  <a:cubicBezTo>
                    <a:pt x="118" y="284"/>
                    <a:pt x="110" y="287"/>
                    <a:pt x="106" y="287"/>
                  </a:cubicBezTo>
                  <a:cubicBezTo>
                    <a:pt x="102" y="287"/>
                    <a:pt x="99" y="284"/>
                    <a:pt x="94" y="284"/>
                  </a:cubicBezTo>
                  <a:cubicBezTo>
                    <a:pt x="94" y="284"/>
                    <a:pt x="93" y="284"/>
                    <a:pt x="91" y="285"/>
                  </a:cubicBezTo>
                  <a:cubicBezTo>
                    <a:pt x="66" y="285"/>
                    <a:pt x="66" y="285"/>
                    <a:pt x="66" y="285"/>
                  </a:cubicBezTo>
                  <a:cubicBezTo>
                    <a:pt x="63" y="284"/>
                    <a:pt x="59" y="284"/>
                    <a:pt x="57" y="282"/>
                  </a:cubicBezTo>
                  <a:cubicBezTo>
                    <a:pt x="33" y="282"/>
                    <a:pt x="33" y="282"/>
                    <a:pt x="33" y="282"/>
                  </a:cubicBezTo>
                  <a:cubicBezTo>
                    <a:pt x="33" y="282"/>
                    <a:pt x="32" y="282"/>
                    <a:pt x="32" y="282"/>
                  </a:cubicBezTo>
                  <a:cubicBezTo>
                    <a:pt x="29" y="282"/>
                    <a:pt x="27" y="279"/>
                    <a:pt x="25" y="279"/>
                  </a:cubicBezTo>
                  <a:cubicBezTo>
                    <a:pt x="22" y="279"/>
                    <a:pt x="4" y="291"/>
                    <a:pt x="4" y="294"/>
                  </a:cubicBezTo>
                  <a:cubicBezTo>
                    <a:pt x="4" y="298"/>
                    <a:pt x="10" y="306"/>
                    <a:pt x="10" y="314"/>
                  </a:cubicBezTo>
                  <a:cubicBezTo>
                    <a:pt x="10" y="327"/>
                    <a:pt x="5" y="341"/>
                    <a:pt x="5" y="354"/>
                  </a:cubicBezTo>
                  <a:cubicBezTo>
                    <a:pt x="5" y="358"/>
                    <a:pt x="0" y="360"/>
                    <a:pt x="0" y="367"/>
                  </a:cubicBezTo>
                  <a:cubicBezTo>
                    <a:pt x="0" y="371"/>
                    <a:pt x="4" y="374"/>
                    <a:pt x="8" y="374"/>
                  </a:cubicBezTo>
                  <a:cubicBezTo>
                    <a:pt x="8" y="380"/>
                    <a:pt x="8" y="384"/>
                    <a:pt x="8" y="395"/>
                  </a:cubicBezTo>
                  <a:cubicBezTo>
                    <a:pt x="8" y="397"/>
                    <a:pt x="9" y="399"/>
                    <a:pt x="12" y="399"/>
                  </a:cubicBezTo>
                  <a:cubicBezTo>
                    <a:pt x="20" y="399"/>
                    <a:pt x="26" y="396"/>
                    <a:pt x="35" y="396"/>
                  </a:cubicBezTo>
                  <a:cubicBezTo>
                    <a:pt x="47" y="396"/>
                    <a:pt x="48" y="415"/>
                    <a:pt x="55" y="415"/>
                  </a:cubicBezTo>
                  <a:cubicBezTo>
                    <a:pt x="67" y="415"/>
                    <a:pt x="74" y="405"/>
                    <a:pt x="87" y="405"/>
                  </a:cubicBezTo>
                  <a:cubicBezTo>
                    <a:pt x="89" y="405"/>
                    <a:pt x="94" y="403"/>
                    <a:pt x="99" y="403"/>
                  </a:cubicBezTo>
                  <a:cubicBezTo>
                    <a:pt x="101" y="403"/>
                    <a:pt x="102" y="403"/>
                    <a:pt x="103" y="403"/>
                  </a:cubicBezTo>
                  <a:cubicBezTo>
                    <a:pt x="103" y="403"/>
                    <a:pt x="103" y="403"/>
                    <a:pt x="103" y="403"/>
                  </a:cubicBezTo>
                  <a:cubicBezTo>
                    <a:pt x="104" y="403"/>
                    <a:pt x="105" y="403"/>
                    <a:pt x="106" y="403"/>
                  </a:cubicBezTo>
                  <a:cubicBezTo>
                    <a:pt x="114" y="403"/>
                    <a:pt x="115" y="393"/>
                    <a:pt x="121" y="390"/>
                  </a:cubicBezTo>
                  <a:cubicBezTo>
                    <a:pt x="132" y="384"/>
                    <a:pt x="135" y="378"/>
                    <a:pt x="142" y="368"/>
                  </a:cubicBezTo>
                  <a:cubicBezTo>
                    <a:pt x="139" y="367"/>
                    <a:pt x="137" y="365"/>
                    <a:pt x="137" y="361"/>
                  </a:cubicBezTo>
                  <a:cubicBezTo>
                    <a:pt x="137" y="349"/>
                    <a:pt x="152" y="327"/>
                    <a:pt x="162" y="325"/>
                  </a:cubicBezTo>
                  <a:cubicBezTo>
                    <a:pt x="173" y="323"/>
                    <a:pt x="184" y="319"/>
                    <a:pt x="187" y="308"/>
                  </a:cubicBezTo>
                  <a:cubicBezTo>
                    <a:pt x="184" y="297"/>
                    <a:pt x="184" y="297"/>
                    <a:pt x="184" y="297"/>
                  </a:cubicBezTo>
                  <a:cubicBezTo>
                    <a:pt x="184" y="289"/>
                    <a:pt x="193" y="284"/>
                    <a:pt x="201" y="284"/>
                  </a:cubicBezTo>
                  <a:cubicBezTo>
                    <a:pt x="211" y="284"/>
                    <a:pt x="219" y="289"/>
                    <a:pt x="230" y="289"/>
                  </a:cubicBezTo>
                  <a:cubicBezTo>
                    <a:pt x="242" y="289"/>
                    <a:pt x="249" y="280"/>
                    <a:pt x="259" y="275"/>
                  </a:cubicBezTo>
                  <a:cubicBezTo>
                    <a:pt x="263" y="273"/>
                    <a:pt x="264" y="266"/>
                    <a:pt x="274" y="266"/>
                  </a:cubicBezTo>
                  <a:cubicBezTo>
                    <a:pt x="294" y="266"/>
                    <a:pt x="297" y="288"/>
                    <a:pt x="306" y="300"/>
                  </a:cubicBezTo>
                  <a:cubicBezTo>
                    <a:pt x="307" y="304"/>
                    <a:pt x="315" y="306"/>
                    <a:pt x="319" y="309"/>
                  </a:cubicBezTo>
                  <a:cubicBezTo>
                    <a:pt x="328" y="318"/>
                    <a:pt x="332" y="323"/>
                    <a:pt x="348" y="327"/>
                  </a:cubicBezTo>
                  <a:cubicBezTo>
                    <a:pt x="348" y="330"/>
                    <a:pt x="356" y="332"/>
                    <a:pt x="358" y="332"/>
                  </a:cubicBezTo>
                  <a:cubicBezTo>
                    <a:pt x="359" y="335"/>
                    <a:pt x="371" y="348"/>
                    <a:pt x="373" y="348"/>
                  </a:cubicBezTo>
                  <a:cubicBezTo>
                    <a:pt x="374" y="353"/>
                    <a:pt x="378" y="355"/>
                    <a:pt x="378" y="363"/>
                  </a:cubicBezTo>
                  <a:cubicBezTo>
                    <a:pt x="378" y="369"/>
                    <a:pt x="375" y="377"/>
                    <a:pt x="369" y="377"/>
                  </a:cubicBezTo>
                  <a:cubicBezTo>
                    <a:pt x="369" y="379"/>
                    <a:pt x="371" y="381"/>
                    <a:pt x="375" y="381"/>
                  </a:cubicBezTo>
                  <a:cubicBezTo>
                    <a:pt x="382" y="381"/>
                    <a:pt x="381" y="370"/>
                    <a:pt x="386" y="365"/>
                  </a:cubicBezTo>
                  <a:cubicBezTo>
                    <a:pt x="386" y="365"/>
                    <a:pt x="393" y="365"/>
                    <a:pt x="393" y="362"/>
                  </a:cubicBezTo>
                  <a:cubicBezTo>
                    <a:pt x="393" y="355"/>
                    <a:pt x="383" y="354"/>
                    <a:pt x="383" y="347"/>
                  </a:cubicBezTo>
                  <a:cubicBezTo>
                    <a:pt x="383" y="342"/>
                    <a:pt x="389" y="339"/>
                    <a:pt x="395" y="339"/>
                  </a:cubicBezTo>
                  <a:cubicBezTo>
                    <a:pt x="403" y="339"/>
                    <a:pt x="407" y="345"/>
                    <a:pt x="412" y="346"/>
                  </a:cubicBezTo>
                  <a:cubicBezTo>
                    <a:pt x="413" y="335"/>
                    <a:pt x="401" y="331"/>
                    <a:pt x="390" y="326"/>
                  </a:cubicBezTo>
                  <a:cubicBezTo>
                    <a:pt x="387" y="324"/>
                    <a:pt x="374" y="322"/>
                    <a:pt x="376" y="315"/>
                  </a:cubicBezTo>
                  <a:cubicBezTo>
                    <a:pt x="378" y="314"/>
                    <a:pt x="378" y="313"/>
                    <a:pt x="378" y="311"/>
                  </a:cubicBezTo>
                  <a:cubicBezTo>
                    <a:pt x="373" y="311"/>
                    <a:pt x="369" y="312"/>
                    <a:pt x="365" y="312"/>
                  </a:cubicBezTo>
                  <a:cubicBezTo>
                    <a:pt x="362" y="312"/>
                    <a:pt x="360" y="312"/>
                    <a:pt x="356" y="310"/>
                  </a:cubicBezTo>
                  <a:cubicBezTo>
                    <a:pt x="352" y="308"/>
                    <a:pt x="348" y="299"/>
                    <a:pt x="346" y="292"/>
                  </a:cubicBezTo>
                  <a:cubicBezTo>
                    <a:pt x="345" y="287"/>
                    <a:pt x="341" y="278"/>
                    <a:pt x="333" y="276"/>
                  </a:cubicBezTo>
                  <a:cubicBezTo>
                    <a:pt x="326" y="274"/>
                    <a:pt x="322" y="270"/>
                    <a:pt x="322" y="263"/>
                  </a:cubicBezTo>
                  <a:cubicBezTo>
                    <a:pt x="322" y="259"/>
                    <a:pt x="323" y="256"/>
                    <a:pt x="324" y="253"/>
                  </a:cubicBezTo>
                  <a:cubicBezTo>
                    <a:pt x="323" y="253"/>
                    <a:pt x="321" y="251"/>
                    <a:pt x="321" y="250"/>
                  </a:cubicBezTo>
                  <a:cubicBezTo>
                    <a:pt x="321" y="244"/>
                    <a:pt x="333" y="244"/>
                    <a:pt x="338" y="240"/>
                  </a:cubicBezTo>
                  <a:cubicBezTo>
                    <a:pt x="342" y="244"/>
                    <a:pt x="338" y="255"/>
                    <a:pt x="345" y="255"/>
                  </a:cubicBezTo>
                  <a:cubicBezTo>
                    <a:pt x="351" y="255"/>
                    <a:pt x="355" y="255"/>
                    <a:pt x="361" y="255"/>
                  </a:cubicBezTo>
                  <a:cubicBezTo>
                    <a:pt x="361" y="267"/>
                    <a:pt x="374" y="285"/>
                    <a:pt x="386" y="285"/>
                  </a:cubicBezTo>
                  <a:cubicBezTo>
                    <a:pt x="389" y="285"/>
                    <a:pt x="390" y="285"/>
                    <a:pt x="393" y="285"/>
                  </a:cubicBezTo>
                  <a:cubicBezTo>
                    <a:pt x="393" y="292"/>
                    <a:pt x="402" y="293"/>
                    <a:pt x="409" y="296"/>
                  </a:cubicBezTo>
                  <a:cubicBezTo>
                    <a:pt x="417" y="300"/>
                    <a:pt x="428" y="311"/>
                    <a:pt x="428" y="318"/>
                  </a:cubicBezTo>
                  <a:cubicBezTo>
                    <a:pt x="428" y="323"/>
                    <a:pt x="428" y="326"/>
                    <a:pt x="428" y="332"/>
                  </a:cubicBezTo>
                  <a:cubicBezTo>
                    <a:pt x="428" y="343"/>
                    <a:pt x="437" y="348"/>
                    <a:pt x="443" y="354"/>
                  </a:cubicBezTo>
                  <a:cubicBezTo>
                    <a:pt x="448" y="359"/>
                    <a:pt x="452" y="364"/>
                    <a:pt x="454" y="371"/>
                  </a:cubicBezTo>
                  <a:cubicBezTo>
                    <a:pt x="454" y="372"/>
                    <a:pt x="455" y="377"/>
                    <a:pt x="457" y="377"/>
                  </a:cubicBezTo>
                  <a:cubicBezTo>
                    <a:pt x="460" y="377"/>
                    <a:pt x="463" y="377"/>
                    <a:pt x="466" y="377"/>
                  </a:cubicBezTo>
                  <a:cubicBezTo>
                    <a:pt x="465" y="380"/>
                    <a:pt x="459" y="381"/>
                    <a:pt x="459" y="385"/>
                  </a:cubicBezTo>
                  <a:cubicBezTo>
                    <a:pt x="459" y="394"/>
                    <a:pt x="467" y="402"/>
                    <a:pt x="475" y="402"/>
                  </a:cubicBezTo>
                  <a:cubicBezTo>
                    <a:pt x="476" y="402"/>
                    <a:pt x="480" y="402"/>
                    <a:pt x="483" y="402"/>
                  </a:cubicBezTo>
                  <a:cubicBezTo>
                    <a:pt x="477" y="400"/>
                    <a:pt x="483" y="393"/>
                    <a:pt x="483" y="390"/>
                  </a:cubicBezTo>
                  <a:cubicBezTo>
                    <a:pt x="483" y="386"/>
                    <a:pt x="481" y="384"/>
                    <a:pt x="479" y="381"/>
                  </a:cubicBezTo>
                  <a:cubicBezTo>
                    <a:pt x="479" y="377"/>
                    <a:pt x="479" y="377"/>
                    <a:pt x="479" y="377"/>
                  </a:cubicBezTo>
                  <a:cubicBezTo>
                    <a:pt x="482" y="380"/>
                    <a:pt x="487" y="384"/>
                    <a:pt x="493" y="385"/>
                  </a:cubicBezTo>
                  <a:cubicBezTo>
                    <a:pt x="494" y="385"/>
                    <a:pt x="494" y="385"/>
                    <a:pt x="494" y="385"/>
                  </a:cubicBezTo>
                  <a:cubicBezTo>
                    <a:pt x="495" y="381"/>
                    <a:pt x="501" y="383"/>
                    <a:pt x="503" y="382"/>
                  </a:cubicBezTo>
                  <a:cubicBezTo>
                    <a:pt x="502" y="381"/>
                    <a:pt x="501" y="379"/>
                    <a:pt x="501" y="377"/>
                  </a:cubicBezTo>
                  <a:cubicBezTo>
                    <a:pt x="497" y="377"/>
                    <a:pt x="483" y="364"/>
                    <a:pt x="483" y="362"/>
                  </a:cubicBezTo>
                  <a:cubicBezTo>
                    <a:pt x="483" y="361"/>
                    <a:pt x="484" y="359"/>
                    <a:pt x="485" y="356"/>
                  </a:cubicBezTo>
                  <a:cubicBezTo>
                    <a:pt x="475" y="344"/>
                    <a:pt x="475" y="344"/>
                    <a:pt x="475" y="344"/>
                  </a:cubicBezTo>
                  <a:cubicBezTo>
                    <a:pt x="475" y="342"/>
                    <a:pt x="478" y="339"/>
                    <a:pt x="481" y="339"/>
                  </a:cubicBezTo>
                  <a:cubicBezTo>
                    <a:pt x="485" y="339"/>
                    <a:pt x="486" y="346"/>
                    <a:pt x="494" y="346"/>
                  </a:cubicBezTo>
                  <a:cubicBezTo>
                    <a:pt x="495" y="342"/>
                    <a:pt x="495" y="339"/>
                    <a:pt x="494" y="335"/>
                  </a:cubicBezTo>
                  <a:cubicBezTo>
                    <a:pt x="501" y="333"/>
                    <a:pt x="503" y="328"/>
                    <a:pt x="512" y="328"/>
                  </a:cubicBezTo>
                  <a:cubicBezTo>
                    <a:pt x="521" y="328"/>
                    <a:pt x="526" y="339"/>
                    <a:pt x="534" y="339"/>
                  </a:cubicBezTo>
                  <a:cubicBezTo>
                    <a:pt x="541" y="339"/>
                    <a:pt x="542" y="332"/>
                    <a:pt x="549" y="329"/>
                  </a:cubicBezTo>
                  <a:cubicBezTo>
                    <a:pt x="551" y="328"/>
                    <a:pt x="553" y="327"/>
                    <a:pt x="554" y="327"/>
                  </a:cubicBezTo>
                  <a:cubicBezTo>
                    <a:pt x="555" y="327"/>
                    <a:pt x="556" y="328"/>
                    <a:pt x="556" y="328"/>
                  </a:cubicBezTo>
                  <a:cubicBezTo>
                    <a:pt x="557" y="328"/>
                    <a:pt x="557" y="328"/>
                    <a:pt x="558" y="328"/>
                  </a:cubicBezTo>
                  <a:cubicBezTo>
                    <a:pt x="559" y="328"/>
                    <a:pt x="561" y="327"/>
                    <a:pt x="562" y="327"/>
                  </a:cubicBezTo>
                  <a:cubicBezTo>
                    <a:pt x="565" y="326"/>
                    <a:pt x="567" y="327"/>
                    <a:pt x="569" y="325"/>
                  </a:cubicBezTo>
                  <a:cubicBezTo>
                    <a:pt x="566" y="320"/>
                    <a:pt x="552" y="313"/>
                    <a:pt x="552" y="302"/>
                  </a:cubicBezTo>
                  <a:cubicBezTo>
                    <a:pt x="552" y="295"/>
                    <a:pt x="561" y="284"/>
                    <a:pt x="567" y="279"/>
                  </a:cubicBezTo>
                  <a:cubicBezTo>
                    <a:pt x="567" y="265"/>
                    <a:pt x="567" y="265"/>
                    <a:pt x="567" y="265"/>
                  </a:cubicBezTo>
                  <a:cubicBezTo>
                    <a:pt x="568" y="262"/>
                    <a:pt x="568" y="266"/>
                    <a:pt x="570" y="258"/>
                  </a:cubicBezTo>
                  <a:cubicBezTo>
                    <a:pt x="570" y="252"/>
                    <a:pt x="576" y="250"/>
                    <a:pt x="581" y="249"/>
                  </a:cubicBezTo>
                  <a:cubicBezTo>
                    <a:pt x="580" y="246"/>
                    <a:pt x="581" y="244"/>
                    <a:pt x="580" y="241"/>
                  </a:cubicBezTo>
                  <a:cubicBezTo>
                    <a:pt x="577" y="241"/>
                    <a:pt x="570" y="244"/>
                    <a:pt x="568" y="244"/>
                  </a:cubicBezTo>
                  <a:cubicBezTo>
                    <a:pt x="565" y="241"/>
                    <a:pt x="565" y="241"/>
                    <a:pt x="565" y="241"/>
                  </a:cubicBezTo>
                  <a:cubicBezTo>
                    <a:pt x="564" y="240"/>
                    <a:pt x="562" y="239"/>
                    <a:pt x="562" y="237"/>
                  </a:cubicBezTo>
                  <a:cubicBezTo>
                    <a:pt x="562" y="216"/>
                    <a:pt x="562" y="216"/>
                    <a:pt x="562" y="216"/>
                  </a:cubicBezTo>
                  <a:cubicBezTo>
                    <a:pt x="549" y="216"/>
                    <a:pt x="552" y="188"/>
                    <a:pt x="538" y="188"/>
                  </a:cubicBezTo>
                  <a:cubicBezTo>
                    <a:pt x="525" y="188"/>
                    <a:pt x="517" y="195"/>
                    <a:pt x="501" y="195"/>
                  </a:cubicBezTo>
                  <a:cubicBezTo>
                    <a:pt x="497" y="195"/>
                    <a:pt x="493" y="195"/>
                    <a:pt x="490" y="195"/>
                  </a:cubicBezTo>
                  <a:cubicBezTo>
                    <a:pt x="483" y="195"/>
                    <a:pt x="478" y="194"/>
                    <a:pt x="478" y="183"/>
                  </a:cubicBezTo>
                  <a:cubicBezTo>
                    <a:pt x="478" y="183"/>
                    <a:pt x="478" y="183"/>
                    <a:pt x="478" y="183"/>
                  </a:cubicBezTo>
                  <a:cubicBezTo>
                    <a:pt x="478" y="183"/>
                    <a:pt x="478" y="183"/>
                    <a:pt x="478" y="183"/>
                  </a:cubicBezTo>
                  <a:cubicBezTo>
                    <a:pt x="478" y="171"/>
                    <a:pt x="480" y="162"/>
                    <a:pt x="486" y="153"/>
                  </a:cubicBezTo>
                  <a:cubicBezTo>
                    <a:pt x="488" y="150"/>
                    <a:pt x="498" y="147"/>
                    <a:pt x="498" y="141"/>
                  </a:cubicBezTo>
                  <a:cubicBezTo>
                    <a:pt x="498" y="131"/>
                    <a:pt x="488" y="124"/>
                    <a:pt x="488" y="113"/>
                  </a:cubicBezTo>
                  <a:cubicBezTo>
                    <a:pt x="488" y="113"/>
                    <a:pt x="488" y="113"/>
                    <a:pt x="488" y="113"/>
                  </a:cubicBezTo>
                  <a:cubicBezTo>
                    <a:pt x="488" y="113"/>
                    <a:pt x="488" y="113"/>
                    <a:pt x="488" y="113"/>
                  </a:cubicBezTo>
                  <a:cubicBezTo>
                    <a:pt x="488" y="106"/>
                    <a:pt x="496" y="103"/>
                    <a:pt x="496" y="96"/>
                  </a:cubicBezTo>
                  <a:cubicBezTo>
                    <a:pt x="496" y="84"/>
                    <a:pt x="491" y="64"/>
                    <a:pt x="479" y="64"/>
                  </a:cubicBezTo>
                  <a:cubicBezTo>
                    <a:pt x="469" y="64"/>
                    <a:pt x="46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52" y="65"/>
                    <a:pt x="452" y="65"/>
                    <a:pt x="452" y="65"/>
                  </a:cubicBezTo>
                  <a:cubicBezTo>
                    <a:pt x="448" y="65"/>
                    <a:pt x="444" y="65"/>
                    <a:pt x="439" y="66"/>
                  </a:cubicBezTo>
                  <a:cubicBezTo>
                    <a:pt x="437" y="66"/>
                    <a:pt x="435" y="66"/>
                    <a:pt x="433" y="67"/>
                  </a:cubicBezTo>
                  <a:cubicBezTo>
                    <a:pt x="433" y="67"/>
                    <a:pt x="433" y="67"/>
                    <a:pt x="433" y="66"/>
                  </a:cubicBezTo>
                  <a:cubicBezTo>
                    <a:pt x="427" y="67"/>
                    <a:pt x="421" y="68"/>
                    <a:pt x="414" y="68"/>
                  </a:cubicBezTo>
                  <a:cubicBezTo>
                    <a:pt x="414" y="67"/>
                    <a:pt x="416" y="64"/>
                    <a:pt x="417" y="62"/>
                  </a:cubicBezTo>
                  <a:cubicBezTo>
                    <a:pt x="413" y="60"/>
                    <a:pt x="406" y="60"/>
                    <a:pt x="399" y="60"/>
                  </a:cubicBezTo>
                  <a:cubicBezTo>
                    <a:pt x="392" y="60"/>
                    <a:pt x="384" y="68"/>
                    <a:pt x="379" y="70"/>
                  </a:cubicBezTo>
                  <a:cubicBezTo>
                    <a:pt x="371" y="74"/>
                    <a:pt x="364" y="72"/>
                    <a:pt x="355" y="76"/>
                  </a:cubicBezTo>
                  <a:cubicBezTo>
                    <a:pt x="353" y="77"/>
                    <a:pt x="352" y="81"/>
                    <a:pt x="346" y="81"/>
                  </a:cubicBezTo>
                  <a:cubicBezTo>
                    <a:pt x="346" y="81"/>
                    <a:pt x="337" y="75"/>
                    <a:pt x="337" y="74"/>
                  </a:cubicBezTo>
                  <a:cubicBezTo>
                    <a:pt x="337" y="72"/>
                    <a:pt x="340" y="70"/>
                    <a:pt x="341" y="68"/>
                  </a:cubicBezTo>
                  <a:cubicBezTo>
                    <a:pt x="340" y="68"/>
                    <a:pt x="339" y="68"/>
                    <a:pt x="338" y="68"/>
                  </a:cubicBezTo>
                  <a:cubicBezTo>
                    <a:pt x="327" y="68"/>
                    <a:pt x="318" y="78"/>
                    <a:pt x="304" y="78"/>
                  </a:cubicBezTo>
                  <a:cubicBezTo>
                    <a:pt x="303" y="78"/>
                    <a:pt x="301" y="75"/>
                    <a:pt x="300" y="72"/>
                  </a:cubicBezTo>
                  <a:cubicBezTo>
                    <a:pt x="296" y="72"/>
                    <a:pt x="294" y="70"/>
                    <a:pt x="288" y="70"/>
                  </a:cubicBezTo>
                  <a:cubicBezTo>
                    <a:pt x="288" y="68"/>
                    <a:pt x="288" y="67"/>
                    <a:pt x="288" y="64"/>
                  </a:cubicBezTo>
                  <a:cubicBezTo>
                    <a:pt x="285" y="63"/>
                    <a:pt x="282" y="60"/>
                    <a:pt x="282" y="54"/>
                  </a:cubicBezTo>
                  <a:cubicBezTo>
                    <a:pt x="282" y="45"/>
                    <a:pt x="288" y="40"/>
                    <a:pt x="294" y="35"/>
                  </a:cubicBezTo>
                  <a:cubicBezTo>
                    <a:pt x="295" y="33"/>
                    <a:pt x="300" y="32"/>
                    <a:pt x="300" y="30"/>
                  </a:cubicBezTo>
                  <a:cubicBezTo>
                    <a:pt x="300" y="28"/>
                    <a:pt x="300" y="27"/>
                    <a:pt x="300" y="25"/>
                  </a:cubicBezTo>
                  <a:cubicBezTo>
                    <a:pt x="296" y="25"/>
                    <a:pt x="290" y="25"/>
                    <a:pt x="290" y="20"/>
                  </a:cubicBezTo>
                  <a:cubicBezTo>
                    <a:pt x="290" y="14"/>
                    <a:pt x="290" y="11"/>
                    <a:pt x="293" y="6"/>
                  </a:cubicBezTo>
                  <a:cubicBezTo>
                    <a:pt x="293" y="0"/>
                    <a:pt x="293" y="0"/>
                    <a:pt x="29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0" name="Freeform 93"/>
            <p:cNvSpPr>
              <a:spLocks/>
            </p:cNvSpPr>
            <p:nvPr/>
          </p:nvSpPr>
          <p:spPr bwMode="auto">
            <a:xfrm>
              <a:off x="3621" y="-27"/>
              <a:ext cx="927" cy="895"/>
            </a:xfrm>
            <a:custGeom>
              <a:avLst/>
              <a:gdLst>
                <a:gd name="T0" fmla="*/ 321 w 392"/>
                <a:gd name="T1" fmla="*/ 15 h 378"/>
                <a:gd name="T2" fmla="*/ 297 w 392"/>
                <a:gd name="T3" fmla="*/ 21 h 378"/>
                <a:gd name="T4" fmla="*/ 307 w 392"/>
                <a:gd name="T5" fmla="*/ 4 h 378"/>
                <a:gd name="T6" fmla="*/ 279 w 392"/>
                <a:gd name="T7" fmla="*/ 11 h 378"/>
                <a:gd name="T8" fmla="*/ 257 w 392"/>
                <a:gd name="T9" fmla="*/ 11 h 378"/>
                <a:gd name="T10" fmla="*/ 239 w 392"/>
                <a:gd name="T11" fmla="*/ 32 h 378"/>
                <a:gd name="T12" fmla="*/ 220 w 392"/>
                <a:gd name="T13" fmla="*/ 37 h 378"/>
                <a:gd name="T14" fmla="*/ 197 w 392"/>
                <a:gd name="T15" fmla="*/ 37 h 378"/>
                <a:gd name="T16" fmla="*/ 196 w 392"/>
                <a:gd name="T17" fmla="*/ 43 h 378"/>
                <a:gd name="T18" fmla="*/ 178 w 392"/>
                <a:gd name="T19" fmla="*/ 51 h 378"/>
                <a:gd name="T20" fmla="*/ 187 w 392"/>
                <a:gd name="T21" fmla="*/ 52 h 378"/>
                <a:gd name="T22" fmla="*/ 160 w 392"/>
                <a:gd name="T23" fmla="*/ 60 h 378"/>
                <a:gd name="T24" fmla="*/ 154 w 392"/>
                <a:gd name="T25" fmla="*/ 57 h 378"/>
                <a:gd name="T26" fmla="*/ 141 w 392"/>
                <a:gd name="T27" fmla="*/ 64 h 378"/>
                <a:gd name="T28" fmla="*/ 139 w 392"/>
                <a:gd name="T29" fmla="*/ 73 h 378"/>
                <a:gd name="T30" fmla="*/ 141 w 392"/>
                <a:gd name="T31" fmla="*/ 97 h 378"/>
                <a:gd name="T32" fmla="*/ 111 w 392"/>
                <a:gd name="T33" fmla="*/ 131 h 378"/>
                <a:gd name="T34" fmla="*/ 54 w 392"/>
                <a:gd name="T35" fmla="*/ 189 h 378"/>
                <a:gd name="T36" fmla="*/ 62 w 392"/>
                <a:gd name="T37" fmla="*/ 193 h 378"/>
                <a:gd name="T38" fmla="*/ 12 w 392"/>
                <a:gd name="T39" fmla="*/ 225 h 378"/>
                <a:gd name="T40" fmla="*/ 9 w 392"/>
                <a:gd name="T41" fmla="*/ 274 h 378"/>
                <a:gd name="T42" fmla="*/ 15 w 392"/>
                <a:gd name="T43" fmla="*/ 285 h 378"/>
                <a:gd name="T44" fmla="*/ 6 w 392"/>
                <a:gd name="T45" fmla="*/ 301 h 378"/>
                <a:gd name="T46" fmla="*/ 80 w 392"/>
                <a:gd name="T47" fmla="*/ 280 h 378"/>
                <a:gd name="T48" fmla="*/ 88 w 392"/>
                <a:gd name="T49" fmla="*/ 300 h 378"/>
                <a:gd name="T50" fmla="*/ 110 w 392"/>
                <a:gd name="T51" fmla="*/ 348 h 378"/>
                <a:gd name="T52" fmla="*/ 120 w 392"/>
                <a:gd name="T53" fmla="*/ 378 h 378"/>
                <a:gd name="T54" fmla="*/ 160 w 392"/>
                <a:gd name="T55" fmla="*/ 361 h 378"/>
                <a:gd name="T56" fmla="*/ 168 w 392"/>
                <a:gd name="T57" fmla="*/ 327 h 378"/>
                <a:gd name="T58" fmla="*/ 204 w 392"/>
                <a:gd name="T59" fmla="*/ 279 h 378"/>
                <a:gd name="T60" fmla="*/ 176 w 392"/>
                <a:gd name="T61" fmla="*/ 248 h 378"/>
                <a:gd name="T62" fmla="*/ 183 w 392"/>
                <a:gd name="T63" fmla="*/ 217 h 378"/>
                <a:gd name="T64" fmla="*/ 242 w 392"/>
                <a:gd name="T65" fmla="*/ 171 h 378"/>
                <a:gd name="T66" fmla="*/ 273 w 392"/>
                <a:gd name="T67" fmla="*/ 138 h 378"/>
                <a:gd name="T68" fmla="*/ 284 w 392"/>
                <a:gd name="T69" fmla="*/ 169 h 378"/>
                <a:gd name="T70" fmla="*/ 236 w 392"/>
                <a:gd name="T71" fmla="*/ 217 h 378"/>
                <a:gd name="T72" fmla="*/ 239 w 392"/>
                <a:gd name="T73" fmla="*/ 248 h 378"/>
                <a:gd name="T74" fmla="*/ 273 w 392"/>
                <a:gd name="T75" fmla="*/ 274 h 378"/>
                <a:gd name="T76" fmla="*/ 313 w 392"/>
                <a:gd name="T77" fmla="*/ 266 h 378"/>
                <a:gd name="T78" fmla="*/ 345 w 392"/>
                <a:gd name="T79" fmla="*/ 255 h 378"/>
                <a:gd name="T80" fmla="*/ 392 w 392"/>
                <a:gd name="T81" fmla="*/ 204 h 378"/>
                <a:gd name="T82" fmla="*/ 375 w 392"/>
                <a:gd name="T83" fmla="*/ 181 h 378"/>
                <a:gd name="T84" fmla="*/ 382 w 392"/>
                <a:gd name="T85" fmla="*/ 174 h 378"/>
                <a:gd name="T86" fmla="*/ 366 w 392"/>
                <a:gd name="T87" fmla="*/ 148 h 378"/>
                <a:gd name="T88" fmla="*/ 371 w 392"/>
                <a:gd name="T89" fmla="*/ 132 h 378"/>
                <a:gd name="T90" fmla="*/ 361 w 392"/>
                <a:gd name="T91" fmla="*/ 106 h 378"/>
                <a:gd name="T92" fmla="*/ 370 w 392"/>
                <a:gd name="T93" fmla="*/ 84 h 378"/>
                <a:gd name="T94" fmla="*/ 352 w 392"/>
                <a:gd name="T95" fmla="*/ 63 h 378"/>
                <a:gd name="T96" fmla="*/ 378 w 392"/>
                <a:gd name="T97" fmla="*/ 36 h 378"/>
                <a:gd name="T98" fmla="*/ 352 w 392"/>
                <a:gd name="T99" fmla="*/ 26 h 378"/>
                <a:gd name="T100" fmla="*/ 354 w 392"/>
                <a:gd name="T101" fmla="*/ 4 h 378"/>
                <a:gd name="T102" fmla="*/ 341 w 392"/>
                <a:gd name="T103"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378">
                  <a:moveTo>
                    <a:pt x="341" y="0"/>
                  </a:moveTo>
                  <a:cubicBezTo>
                    <a:pt x="333" y="6"/>
                    <a:pt x="328" y="8"/>
                    <a:pt x="321" y="15"/>
                  </a:cubicBezTo>
                  <a:cubicBezTo>
                    <a:pt x="320" y="12"/>
                    <a:pt x="320" y="9"/>
                    <a:pt x="318" y="6"/>
                  </a:cubicBezTo>
                  <a:cubicBezTo>
                    <a:pt x="310" y="10"/>
                    <a:pt x="306" y="21"/>
                    <a:pt x="297" y="21"/>
                  </a:cubicBezTo>
                  <a:cubicBezTo>
                    <a:pt x="296" y="21"/>
                    <a:pt x="296" y="21"/>
                    <a:pt x="296" y="21"/>
                  </a:cubicBezTo>
                  <a:cubicBezTo>
                    <a:pt x="298" y="14"/>
                    <a:pt x="307" y="12"/>
                    <a:pt x="307" y="4"/>
                  </a:cubicBezTo>
                  <a:cubicBezTo>
                    <a:pt x="307" y="3"/>
                    <a:pt x="306" y="3"/>
                    <a:pt x="304" y="3"/>
                  </a:cubicBezTo>
                  <a:cubicBezTo>
                    <a:pt x="299" y="3"/>
                    <a:pt x="285" y="11"/>
                    <a:pt x="279" y="11"/>
                  </a:cubicBezTo>
                  <a:cubicBezTo>
                    <a:pt x="274" y="11"/>
                    <a:pt x="271" y="7"/>
                    <a:pt x="268" y="3"/>
                  </a:cubicBezTo>
                  <a:cubicBezTo>
                    <a:pt x="266" y="6"/>
                    <a:pt x="257" y="8"/>
                    <a:pt x="257" y="11"/>
                  </a:cubicBezTo>
                  <a:cubicBezTo>
                    <a:pt x="257" y="14"/>
                    <a:pt x="260" y="16"/>
                    <a:pt x="264" y="17"/>
                  </a:cubicBezTo>
                  <a:cubicBezTo>
                    <a:pt x="255" y="22"/>
                    <a:pt x="246" y="19"/>
                    <a:pt x="239" y="32"/>
                  </a:cubicBezTo>
                  <a:cubicBezTo>
                    <a:pt x="239" y="23"/>
                    <a:pt x="239" y="23"/>
                    <a:pt x="239" y="23"/>
                  </a:cubicBezTo>
                  <a:cubicBezTo>
                    <a:pt x="228" y="23"/>
                    <a:pt x="226" y="36"/>
                    <a:pt x="220" y="37"/>
                  </a:cubicBezTo>
                  <a:cubicBezTo>
                    <a:pt x="220" y="31"/>
                    <a:pt x="220" y="31"/>
                    <a:pt x="220" y="31"/>
                  </a:cubicBezTo>
                  <a:cubicBezTo>
                    <a:pt x="212" y="32"/>
                    <a:pt x="202" y="32"/>
                    <a:pt x="197" y="37"/>
                  </a:cubicBezTo>
                  <a:cubicBezTo>
                    <a:pt x="199" y="39"/>
                    <a:pt x="198" y="39"/>
                    <a:pt x="201" y="41"/>
                  </a:cubicBezTo>
                  <a:cubicBezTo>
                    <a:pt x="199" y="42"/>
                    <a:pt x="198" y="43"/>
                    <a:pt x="196" y="43"/>
                  </a:cubicBezTo>
                  <a:cubicBezTo>
                    <a:pt x="194" y="43"/>
                    <a:pt x="192" y="42"/>
                    <a:pt x="191" y="42"/>
                  </a:cubicBezTo>
                  <a:cubicBezTo>
                    <a:pt x="185" y="42"/>
                    <a:pt x="181" y="47"/>
                    <a:pt x="178" y="51"/>
                  </a:cubicBezTo>
                  <a:cubicBezTo>
                    <a:pt x="180" y="51"/>
                    <a:pt x="181" y="51"/>
                    <a:pt x="181" y="51"/>
                  </a:cubicBezTo>
                  <a:cubicBezTo>
                    <a:pt x="183" y="51"/>
                    <a:pt x="184" y="51"/>
                    <a:pt x="187" y="52"/>
                  </a:cubicBezTo>
                  <a:cubicBezTo>
                    <a:pt x="186" y="53"/>
                    <a:pt x="180" y="65"/>
                    <a:pt x="177" y="65"/>
                  </a:cubicBezTo>
                  <a:cubicBezTo>
                    <a:pt x="170" y="65"/>
                    <a:pt x="168" y="60"/>
                    <a:pt x="160" y="60"/>
                  </a:cubicBezTo>
                  <a:cubicBezTo>
                    <a:pt x="161" y="56"/>
                    <a:pt x="161" y="54"/>
                    <a:pt x="158" y="50"/>
                  </a:cubicBezTo>
                  <a:cubicBezTo>
                    <a:pt x="157" y="52"/>
                    <a:pt x="155" y="54"/>
                    <a:pt x="154" y="57"/>
                  </a:cubicBezTo>
                  <a:cubicBezTo>
                    <a:pt x="152" y="57"/>
                    <a:pt x="151" y="56"/>
                    <a:pt x="149" y="56"/>
                  </a:cubicBezTo>
                  <a:cubicBezTo>
                    <a:pt x="145" y="56"/>
                    <a:pt x="142" y="59"/>
                    <a:pt x="141" y="64"/>
                  </a:cubicBezTo>
                  <a:cubicBezTo>
                    <a:pt x="141" y="64"/>
                    <a:pt x="147" y="66"/>
                    <a:pt x="149" y="66"/>
                  </a:cubicBezTo>
                  <a:cubicBezTo>
                    <a:pt x="147" y="67"/>
                    <a:pt x="141" y="69"/>
                    <a:pt x="139" y="73"/>
                  </a:cubicBezTo>
                  <a:cubicBezTo>
                    <a:pt x="151" y="73"/>
                    <a:pt x="157" y="66"/>
                    <a:pt x="170" y="64"/>
                  </a:cubicBezTo>
                  <a:cubicBezTo>
                    <a:pt x="167" y="75"/>
                    <a:pt x="152" y="93"/>
                    <a:pt x="141" y="97"/>
                  </a:cubicBezTo>
                  <a:cubicBezTo>
                    <a:pt x="130" y="101"/>
                    <a:pt x="123" y="109"/>
                    <a:pt x="117" y="119"/>
                  </a:cubicBezTo>
                  <a:cubicBezTo>
                    <a:pt x="117" y="120"/>
                    <a:pt x="111" y="131"/>
                    <a:pt x="111" y="131"/>
                  </a:cubicBezTo>
                  <a:cubicBezTo>
                    <a:pt x="107" y="131"/>
                    <a:pt x="108" y="148"/>
                    <a:pt x="102" y="152"/>
                  </a:cubicBezTo>
                  <a:cubicBezTo>
                    <a:pt x="86" y="165"/>
                    <a:pt x="77" y="183"/>
                    <a:pt x="54" y="189"/>
                  </a:cubicBezTo>
                  <a:cubicBezTo>
                    <a:pt x="59" y="190"/>
                    <a:pt x="61" y="191"/>
                    <a:pt x="66" y="193"/>
                  </a:cubicBezTo>
                  <a:cubicBezTo>
                    <a:pt x="65" y="193"/>
                    <a:pt x="64" y="193"/>
                    <a:pt x="62" y="193"/>
                  </a:cubicBezTo>
                  <a:cubicBezTo>
                    <a:pt x="47" y="193"/>
                    <a:pt x="45" y="204"/>
                    <a:pt x="36" y="206"/>
                  </a:cubicBezTo>
                  <a:cubicBezTo>
                    <a:pt x="24" y="209"/>
                    <a:pt x="18" y="216"/>
                    <a:pt x="12" y="225"/>
                  </a:cubicBezTo>
                  <a:cubicBezTo>
                    <a:pt x="9" y="229"/>
                    <a:pt x="0" y="229"/>
                    <a:pt x="0" y="237"/>
                  </a:cubicBezTo>
                  <a:cubicBezTo>
                    <a:pt x="0" y="252"/>
                    <a:pt x="2" y="265"/>
                    <a:pt x="9" y="274"/>
                  </a:cubicBezTo>
                  <a:cubicBezTo>
                    <a:pt x="7" y="278"/>
                    <a:pt x="1" y="284"/>
                    <a:pt x="1" y="288"/>
                  </a:cubicBezTo>
                  <a:cubicBezTo>
                    <a:pt x="7" y="285"/>
                    <a:pt x="7" y="285"/>
                    <a:pt x="15" y="285"/>
                  </a:cubicBezTo>
                  <a:cubicBezTo>
                    <a:pt x="15" y="293"/>
                    <a:pt x="15" y="293"/>
                    <a:pt x="15" y="293"/>
                  </a:cubicBezTo>
                  <a:cubicBezTo>
                    <a:pt x="13" y="294"/>
                    <a:pt x="6" y="297"/>
                    <a:pt x="6" y="301"/>
                  </a:cubicBezTo>
                  <a:cubicBezTo>
                    <a:pt x="6" y="303"/>
                    <a:pt x="26" y="316"/>
                    <a:pt x="29" y="316"/>
                  </a:cubicBezTo>
                  <a:cubicBezTo>
                    <a:pt x="52" y="316"/>
                    <a:pt x="69" y="296"/>
                    <a:pt x="80" y="280"/>
                  </a:cubicBezTo>
                  <a:cubicBezTo>
                    <a:pt x="83" y="285"/>
                    <a:pt x="84" y="290"/>
                    <a:pt x="90" y="293"/>
                  </a:cubicBezTo>
                  <a:cubicBezTo>
                    <a:pt x="89" y="295"/>
                    <a:pt x="88" y="298"/>
                    <a:pt x="88" y="300"/>
                  </a:cubicBezTo>
                  <a:cubicBezTo>
                    <a:pt x="88" y="310"/>
                    <a:pt x="96" y="312"/>
                    <a:pt x="98" y="320"/>
                  </a:cubicBezTo>
                  <a:cubicBezTo>
                    <a:pt x="102" y="331"/>
                    <a:pt x="101" y="339"/>
                    <a:pt x="110" y="348"/>
                  </a:cubicBezTo>
                  <a:cubicBezTo>
                    <a:pt x="110" y="349"/>
                    <a:pt x="109" y="351"/>
                    <a:pt x="109" y="353"/>
                  </a:cubicBezTo>
                  <a:cubicBezTo>
                    <a:pt x="109" y="356"/>
                    <a:pt x="116" y="378"/>
                    <a:pt x="120" y="378"/>
                  </a:cubicBezTo>
                  <a:cubicBezTo>
                    <a:pt x="133" y="378"/>
                    <a:pt x="137" y="361"/>
                    <a:pt x="146" y="361"/>
                  </a:cubicBezTo>
                  <a:cubicBezTo>
                    <a:pt x="150" y="361"/>
                    <a:pt x="152" y="361"/>
                    <a:pt x="160" y="361"/>
                  </a:cubicBezTo>
                  <a:cubicBezTo>
                    <a:pt x="161" y="351"/>
                    <a:pt x="174" y="350"/>
                    <a:pt x="176" y="335"/>
                  </a:cubicBezTo>
                  <a:cubicBezTo>
                    <a:pt x="173" y="335"/>
                    <a:pt x="168" y="333"/>
                    <a:pt x="168" y="327"/>
                  </a:cubicBezTo>
                  <a:cubicBezTo>
                    <a:pt x="168" y="315"/>
                    <a:pt x="172" y="300"/>
                    <a:pt x="183" y="300"/>
                  </a:cubicBezTo>
                  <a:cubicBezTo>
                    <a:pt x="188" y="300"/>
                    <a:pt x="204" y="287"/>
                    <a:pt x="204" y="279"/>
                  </a:cubicBezTo>
                  <a:cubicBezTo>
                    <a:pt x="204" y="269"/>
                    <a:pt x="189" y="260"/>
                    <a:pt x="180" y="258"/>
                  </a:cubicBezTo>
                  <a:cubicBezTo>
                    <a:pt x="180" y="254"/>
                    <a:pt x="178" y="251"/>
                    <a:pt x="176" y="248"/>
                  </a:cubicBezTo>
                  <a:cubicBezTo>
                    <a:pt x="176" y="238"/>
                    <a:pt x="176" y="238"/>
                    <a:pt x="176" y="238"/>
                  </a:cubicBezTo>
                  <a:cubicBezTo>
                    <a:pt x="184" y="234"/>
                    <a:pt x="178" y="224"/>
                    <a:pt x="183" y="217"/>
                  </a:cubicBezTo>
                  <a:cubicBezTo>
                    <a:pt x="188" y="207"/>
                    <a:pt x="197" y="205"/>
                    <a:pt x="206" y="200"/>
                  </a:cubicBezTo>
                  <a:cubicBezTo>
                    <a:pt x="217" y="193"/>
                    <a:pt x="242" y="183"/>
                    <a:pt x="242" y="171"/>
                  </a:cubicBezTo>
                  <a:cubicBezTo>
                    <a:pt x="243" y="168"/>
                    <a:pt x="242" y="165"/>
                    <a:pt x="242" y="159"/>
                  </a:cubicBezTo>
                  <a:cubicBezTo>
                    <a:pt x="242" y="144"/>
                    <a:pt x="256" y="138"/>
                    <a:pt x="273" y="138"/>
                  </a:cubicBezTo>
                  <a:cubicBezTo>
                    <a:pt x="287" y="138"/>
                    <a:pt x="304" y="140"/>
                    <a:pt x="304" y="153"/>
                  </a:cubicBezTo>
                  <a:cubicBezTo>
                    <a:pt x="304" y="162"/>
                    <a:pt x="291" y="165"/>
                    <a:pt x="284" y="169"/>
                  </a:cubicBezTo>
                  <a:cubicBezTo>
                    <a:pt x="270" y="177"/>
                    <a:pt x="259" y="206"/>
                    <a:pt x="236" y="206"/>
                  </a:cubicBezTo>
                  <a:cubicBezTo>
                    <a:pt x="238" y="210"/>
                    <a:pt x="236" y="213"/>
                    <a:pt x="236" y="217"/>
                  </a:cubicBezTo>
                  <a:cubicBezTo>
                    <a:pt x="236" y="223"/>
                    <a:pt x="241" y="235"/>
                    <a:pt x="246" y="237"/>
                  </a:cubicBezTo>
                  <a:cubicBezTo>
                    <a:pt x="245" y="239"/>
                    <a:pt x="239" y="243"/>
                    <a:pt x="239" y="248"/>
                  </a:cubicBezTo>
                  <a:cubicBezTo>
                    <a:pt x="239" y="260"/>
                    <a:pt x="251" y="267"/>
                    <a:pt x="262" y="267"/>
                  </a:cubicBezTo>
                  <a:cubicBezTo>
                    <a:pt x="262" y="273"/>
                    <a:pt x="267" y="274"/>
                    <a:pt x="273" y="274"/>
                  </a:cubicBezTo>
                  <a:cubicBezTo>
                    <a:pt x="282" y="274"/>
                    <a:pt x="295" y="269"/>
                    <a:pt x="305" y="266"/>
                  </a:cubicBezTo>
                  <a:cubicBezTo>
                    <a:pt x="307" y="266"/>
                    <a:pt x="310" y="266"/>
                    <a:pt x="313" y="266"/>
                  </a:cubicBezTo>
                  <a:cubicBezTo>
                    <a:pt x="324" y="266"/>
                    <a:pt x="341" y="264"/>
                    <a:pt x="345" y="255"/>
                  </a:cubicBezTo>
                  <a:cubicBezTo>
                    <a:pt x="345" y="255"/>
                    <a:pt x="345" y="255"/>
                    <a:pt x="345" y="255"/>
                  </a:cubicBezTo>
                  <a:cubicBezTo>
                    <a:pt x="345" y="255"/>
                    <a:pt x="345" y="255"/>
                    <a:pt x="345" y="255"/>
                  </a:cubicBezTo>
                  <a:cubicBezTo>
                    <a:pt x="356" y="240"/>
                    <a:pt x="392" y="221"/>
                    <a:pt x="392" y="204"/>
                  </a:cubicBezTo>
                  <a:cubicBezTo>
                    <a:pt x="392" y="192"/>
                    <a:pt x="380" y="190"/>
                    <a:pt x="375" y="181"/>
                  </a:cubicBezTo>
                  <a:cubicBezTo>
                    <a:pt x="375" y="181"/>
                    <a:pt x="375" y="181"/>
                    <a:pt x="375" y="181"/>
                  </a:cubicBezTo>
                  <a:cubicBezTo>
                    <a:pt x="375" y="181"/>
                    <a:pt x="375" y="181"/>
                    <a:pt x="375" y="181"/>
                  </a:cubicBezTo>
                  <a:cubicBezTo>
                    <a:pt x="377" y="180"/>
                    <a:pt x="382" y="178"/>
                    <a:pt x="382" y="174"/>
                  </a:cubicBezTo>
                  <a:cubicBezTo>
                    <a:pt x="382" y="163"/>
                    <a:pt x="366" y="160"/>
                    <a:pt x="366" y="148"/>
                  </a:cubicBezTo>
                  <a:cubicBezTo>
                    <a:pt x="366" y="148"/>
                    <a:pt x="366" y="148"/>
                    <a:pt x="366" y="148"/>
                  </a:cubicBezTo>
                  <a:cubicBezTo>
                    <a:pt x="366" y="148"/>
                    <a:pt x="366" y="148"/>
                    <a:pt x="366" y="148"/>
                  </a:cubicBezTo>
                  <a:cubicBezTo>
                    <a:pt x="366" y="142"/>
                    <a:pt x="371" y="139"/>
                    <a:pt x="371" y="132"/>
                  </a:cubicBezTo>
                  <a:cubicBezTo>
                    <a:pt x="371" y="122"/>
                    <a:pt x="361" y="116"/>
                    <a:pt x="361" y="106"/>
                  </a:cubicBezTo>
                  <a:cubicBezTo>
                    <a:pt x="361" y="106"/>
                    <a:pt x="361" y="106"/>
                    <a:pt x="361" y="106"/>
                  </a:cubicBezTo>
                  <a:cubicBezTo>
                    <a:pt x="361" y="106"/>
                    <a:pt x="361" y="106"/>
                    <a:pt x="361" y="106"/>
                  </a:cubicBezTo>
                  <a:cubicBezTo>
                    <a:pt x="361" y="97"/>
                    <a:pt x="370" y="93"/>
                    <a:pt x="370" y="84"/>
                  </a:cubicBezTo>
                  <a:cubicBezTo>
                    <a:pt x="370" y="72"/>
                    <a:pt x="352" y="73"/>
                    <a:pt x="352" y="63"/>
                  </a:cubicBezTo>
                  <a:cubicBezTo>
                    <a:pt x="352" y="63"/>
                    <a:pt x="352" y="63"/>
                    <a:pt x="352" y="63"/>
                  </a:cubicBezTo>
                  <a:cubicBezTo>
                    <a:pt x="352" y="63"/>
                    <a:pt x="352" y="63"/>
                    <a:pt x="352" y="63"/>
                  </a:cubicBezTo>
                  <a:cubicBezTo>
                    <a:pt x="352" y="50"/>
                    <a:pt x="371" y="41"/>
                    <a:pt x="378" y="36"/>
                  </a:cubicBezTo>
                  <a:cubicBezTo>
                    <a:pt x="376" y="36"/>
                    <a:pt x="365" y="34"/>
                    <a:pt x="361" y="34"/>
                  </a:cubicBezTo>
                  <a:cubicBezTo>
                    <a:pt x="361" y="30"/>
                    <a:pt x="357" y="30"/>
                    <a:pt x="352" y="26"/>
                  </a:cubicBezTo>
                  <a:cubicBezTo>
                    <a:pt x="364" y="21"/>
                    <a:pt x="368" y="26"/>
                    <a:pt x="373" y="13"/>
                  </a:cubicBezTo>
                  <a:cubicBezTo>
                    <a:pt x="368" y="11"/>
                    <a:pt x="357" y="4"/>
                    <a:pt x="354" y="4"/>
                  </a:cubicBezTo>
                  <a:cubicBezTo>
                    <a:pt x="350" y="4"/>
                    <a:pt x="348" y="8"/>
                    <a:pt x="346" y="12"/>
                  </a:cubicBezTo>
                  <a:cubicBezTo>
                    <a:pt x="340" y="12"/>
                    <a:pt x="342" y="7"/>
                    <a:pt x="3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1" name="Freeform 94"/>
            <p:cNvSpPr>
              <a:spLocks/>
            </p:cNvSpPr>
            <p:nvPr/>
          </p:nvSpPr>
          <p:spPr bwMode="auto">
            <a:xfrm>
              <a:off x="4137" y="-497"/>
              <a:ext cx="6053" cy="2251"/>
            </a:xfrm>
            <a:custGeom>
              <a:avLst/>
              <a:gdLst>
                <a:gd name="T0" fmla="*/ 991 w 2561"/>
                <a:gd name="T1" fmla="*/ 116 h 952"/>
                <a:gd name="T2" fmla="*/ 843 w 2561"/>
                <a:gd name="T3" fmla="*/ 178 h 952"/>
                <a:gd name="T4" fmla="*/ 771 w 2561"/>
                <a:gd name="T5" fmla="*/ 145 h 952"/>
                <a:gd name="T6" fmla="*/ 621 w 2561"/>
                <a:gd name="T7" fmla="*/ 232 h 952"/>
                <a:gd name="T8" fmla="*/ 497 w 2561"/>
                <a:gd name="T9" fmla="*/ 259 h 952"/>
                <a:gd name="T10" fmla="*/ 353 w 2561"/>
                <a:gd name="T11" fmla="*/ 325 h 952"/>
                <a:gd name="T12" fmla="*/ 256 w 2561"/>
                <a:gd name="T13" fmla="*/ 375 h 952"/>
                <a:gd name="T14" fmla="*/ 174 w 2561"/>
                <a:gd name="T15" fmla="*/ 235 h 952"/>
                <a:gd name="T16" fmla="*/ 152 w 2561"/>
                <a:gd name="T17" fmla="*/ 283 h 952"/>
                <a:gd name="T18" fmla="*/ 148 w 2561"/>
                <a:gd name="T19" fmla="*/ 347 h 952"/>
                <a:gd name="T20" fmla="*/ 174 w 2561"/>
                <a:gd name="T21" fmla="*/ 403 h 952"/>
                <a:gd name="T22" fmla="*/ 84 w 2561"/>
                <a:gd name="T23" fmla="*/ 481 h 952"/>
                <a:gd name="T24" fmla="*/ 0 w 2561"/>
                <a:gd name="T25" fmla="*/ 594 h 952"/>
                <a:gd name="T26" fmla="*/ 19 w 2561"/>
                <a:gd name="T27" fmla="*/ 592 h 952"/>
                <a:gd name="T28" fmla="*/ 19 w 2561"/>
                <a:gd name="T29" fmla="*/ 592 h 952"/>
                <a:gd name="T30" fmla="*/ 65 w 2561"/>
                <a:gd name="T31" fmla="*/ 668 h 952"/>
                <a:gd name="T32" fmla="*/ 68 w 2561"/>
                <a:gd name="T33" fmla="*/ 722 h 952"/>
                <a:gd name="T34" fmla="*/ 147 w 2561"/>
                <a:gd name="T35" fmla="*/ 768 h 952"/>
                <a:gd name="T36" fmla="*/ 279 w 2561"/>
                <a:gd name="T37" fmla="*/ 740 h 952"/>
                <a:gd name="T38" fmla="*/ 340 w 2561"/>
                <a:gd name="T39" fmla="*/ 840 h 952"/>
                <a:gd name="T40" fmla="*/ 340 w 2561"/>
                <a:gd name="T41" fmla="*/ 840 h 952"/>
                <a:gd name="T42" fmla="*/ 427 w 2561"/>
                <a:gd name="T43" fmla="*/ 875 h 952"/>
                <a:gd name="T44" fmla="*/ 453 w 2561"/>
                <a:gd name="T45" fmla="*/ 863 h 952"/>
                <a:gd name="T46" fmla="*/ 478 w 2561"/>
                <a:gd name="T47" fmla="*/ 742 h 952"/>
                <a:gd name="T48" fmla="*/ 469 w 2561"/>
                <a:gd name="T49" fmla="*/ 801 h 952"/>
                <a:gd name="T50" fmla="*/ 512 w 2561"/>
                <a:gd name="T51" fmla="*/ 894 h 952"/>
                <a:gd name="T52" fmla="*/ 588 w 2561"/>
                <a:gd name="T53" fmla="*/ 908 h 952"/>
                <a:gd name="T54" fmla="*/ 632 w 2561"/>
                <a:gd name="T55" fmla="*/ 947 h 952"/>
                <a:gd name="T56" fmla="*/ 702 w 2561"/>
                <a:gd name="T57" fmla="*/ 914 h 952"/>
                <a:gd name="T58" fmla="*/ 715 w 2561"/>
                <a:gd name="T59" fmla="*/ 917 h 952"/>
                <a:gd name="T60" fmla="*/ 752 w 2561"/>
                <a:gd name="T61" fmla="*/ 909 h 952"/>
                <a:gd name="T62" fmla="*/ 772 w 2561"/>
                <a:gd name="T63" fmla="*/ 896 h 952"/>
                <a:gd name="T64" fmla="*/ 828 w 2561"/>
                <a:gd name="T65" fmla="*/ 916 h 952"/>
                <a:gd name="T66" fmla="*/ 831 w 2561"/>
                <a:gd name="T67" fmla="*/ 861 h 952"/>
                <a:gd name="T68" fmla="*/ 957 w 2561"/>
                <a:gd name="T69" fmla="*/ 742 h 952"/>
                <a:gd name="T70" fmla="*/ 967 w 2561"/>
                <a:gd name="T71" fmla="*/ 743 h 952"/>
                <a:gd name="T72" fmla="*/ 992 w 2561"/>
                <a:gd name="T73" fmla="*/ 710 h 952"/>
                <a:gd name="T74" fmla="*/ 1235 w 2561"/>
                <a:gd name="T75" fmla="*/ 652 h 952"/>
                <a:gd name="T76" fmla="*/ 1258 w 2561"/>
                <a:gd name="T77" fmla="*/ 673 h 952"/>
                <a:gd name="T78" fmla="*/ 1359 w 2561"/>
                <a:gd name="T79" fmla="*/ 694 h 952"/>
                <a:gd name="T80" fmla="*/ 1441 w 2561"/>
                <a:gd name="T81" fmla="*/ 677 h 952"/>
                <a:gd name="T82" fmla="*/ 1478 w 2561"/>
                <a:gd name="T83" fmla="*/ 684 h 952"/>
                <a:gd name="T84" fmla="*/ 1660 w 2561"/>
                <a:gd name="T85" fmla="*/ 700 h 952"/>
                <a:gd name="T86" fmla="*/ 1675 w 2561"/>
                <a:gd name="T87" fmla="*/ 782 h 952"/>
                <a:gd name="T88" fmla="*/ 1813 w 2561"/>
                <a:gd name="T89" fmla="*/ 700 h 952"/>
                <a:gd name="T90" fmla="*/ 1748 w 2561"/>
                <a:gd name="T91" fmla="*/ 581 h 952"/>
                <a:gd name="T92" fmla="*/ 2083 w 2561"/>
                <a:gd name="T93" fmla="*/ 433 h 952"/>
                <a:gd name="T94" fmla="*/ 2151 w 2561"/>
                <a:gd name="T95" fmla="*/ 452 h 952"/>
                <a:gd name="T96" fmla="*/ 2128 w 2561"/>
                <a:gd name="T97" fmla="*/ 573 h 952"/>
                <a:gd name="T98" fmla="*/ 2381 w 2561"/>
                <a:gd name="T99" fmla="*/ 375 h 952"/>
                <a:gd name="T100" fmla="*/ 2450 w 2561"/>
                <a:gd name="T101" fmla="*/ 272 h 952"/>
                <a:gd name="T102" fmla="*/ 2231 w 2561"/>
                <a:gd name="T103" fmla="*/ 233 h 952"/>
                <a:gd name="T104" fmla="*/ 1853 w 2561"/>
                <a:gd name="T105" fmla="*/ 145 h 952"/>
                <a:gd name="T106" fmla="*/ 1573 w 2561"/>
                <a:gd name="T107" fmla="*/ 116 h 952"/>
                <a:gd name="T108" fmla="*/ 1320 w 2561"/>
                <a:gd name="T109" fmla="*/ 124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1" h="952">
                  <a:moveTo>
                    <a:pt x="1270" y="0"/>
                  </a:moveTo>
                  <a:cubicBezTo>
                    <a:pt x="1242" y="0"/>
                    <a:pt x="1231" y="21"/>
                    <a:pt x="1217" y="32"/>
                  </a:cubicBezTo>
                  <a:cubicBezTo>
                    <a:pt x="1210" y="37"/>
                    <a:pt x="1174" y="53"/>
                    <a:pt x="1155" y="53"/>
                  </a:cubicBezTo>
                  <a:cubicBezTo>
                    <a:pt x="1147" y="53"/>
                    <a:pt x="1142" y="50"/>
                    <a:pt x="1144" y="42"/>
                  </a:cubicBezTo>
                  <a:cubicBezTo>
                    <a:pt x="1127" y="48"/>
                    <a:pt x="1052" y="53"/>
                    <a:pt x="1014" y="87"/>
                  </a:cubicBezTo>
                  <a:cubicBezTo>
                    <a:pt x="1006" y="95"/>
                    <a:pt x="1003" y="116"/>
                    <a:pt x="991" y="116"/>
                  </a:cubicBezTo>
                  <a:cubicBezTo>
                    <a:pt x="986" y="116"/>
                    <a:pt x="976" y="116"/>
                    <a:pt x="966" y="116"/>
                  </a:cubicBezTo>
                  <a:cubicBezTo>
                    <a:pt x="940" y="116"/>
                    <a:pt x="908" y="119"/>
                    <a:pt x="908" y="140"/>
                  </a:cubicBezTo>
                  <a:cubicBezTo>
                    <a:pt x="908" y="146"/>
                    <a:pt x="914" y="153"/>
                    <a:pt x="916" y="161"/>
                  </a:cubicBezTo>
                  <a:cubicBezTo>
                    <a:pt x="912" y="164"/>
                    <a:pt x="909" y="165"/>
                    <a:pt x="905" y="165"/>
                  </a:cubicBezTo>
                  <a:cubicBezTo>
                    <a:pt x="898" y="165"/>
                    <a:pt x="888" y="161"/>
                    <a:pt x="863" y="161"/>
                  </a:cubicBezTo>
                  <a:cubicBezTo>
                    <a:pt x="854" y="174"/>
                    <a:pt x="848" y="178"/>
                    <a:pt x="843" y="178"/>
                  </a:cubicBezTo>
                  <a:cubicBezTo>
                    <a:pt x="833" y="178"/>
                    <a:pt x="833" y="152"/>
                    <a:pt x="827" y="145"/>
                  </a:cubicBezTo>
                  <a:cubicBezTo>
                    <a:pt x="825" y="162"/>
                    <a:pt x="814" y="170"/>
                    <a:pt x="800" y="177"/>
                  </a:cubicBezTo>
                  <a:cubicBezTo>
                    <a:pt x="804" y="192"/>
                    <a:pt x="827" y="207"/>
                    <a:pt x="810" y="225"/>
                  </a:cubicBezTo>
                  <a:cubicBezTo>
                    <a:pt x="799" y="237"/>
                    <a:pt x="832" y="276"/>
                    <a:pt x="815" y="276"/>
                  </a:cubicBezTo>
                  <a:cubicBezTo>
                    <a:pt x="793" y="276"/>
                    <a:pt x="787" y="196"/>
                    <a:pt x="787" y="180"/>
                  </a:cubicBezTo>
                  <a:cubicBezTo>
                    <a:pt x="787" y="162"/>
                    <a:pt x="816" y="154"/>
                    <a:pt x="771" y="145"/>
                  </a:cubicBezTo>
                  <a:cubicBezTo>
                    <a:pt x="770" y="145"/>
                    <a:pt x="768" y="145"/>
                    <a:pt x="767" y="145"/>
                  </a:cubicBezTo>
                  <a:cubicBezTo>
                    <a:pt x="743" y="145"/>
                    <a:pt x="705" y="179"/>
                    <a:pt x="705" y="198"/>
                  </a:cubicBezTo>
                  <a:cubicBezTo>
                    <a:pt x="705" y="222"/>
                    <a:pt x="716" y="238"/>
                    <a:pt x="729" y="251"/>
                  </a:cubicBezTo>
                  <a:cubicBezTo>
                    <a:pt x="737" y="265"/>
                    <a:pt x="737" y="270"/>
                    <a:pt x="732" y="270"/>
                  </a:cubicBezTo>
                  <a:cubicBezTo>
                    <a:pt x="719" y="270"/>
                    <a:pt x="680" y="244"/>
                    <a:pt x="662" y="239"/>
                  </a:cubicBezTo>
                  <a:cubicBezTo>
                    <a:pt x="642" y="234"/>
                    <a:pt x="629" y="232"/>
                    <a:pt x="621" y="232"/>
                  </a:cubicBezTo>
                  <a:cubicBezTo>
                    <a:pt x="600" y="232"/>
                    <a:pt x="613" y="246"/>
                    <a:pt x="612" y="248"/>
                  </a:cubicBezTo>
                  <a:cubicBezTo>
                    <a:pt x="612" y="264"/>
                    <a:pt x="608" y="269"/>
                    <a:pt x="604" y="269"/>
                  </a:cubicBezTo>
                  <a:cubicBezTo>
                    <a:pt x="598" y="269"/>
                    <a:pt x="589" y="256"/>
                    <a:pt x="583" y="256"/>
                  </a:cubicBezTo>
                  <a:cubicBezTo>
                    <a:pt x="570" y="256"/>
                    <a:pt x="547" y="270"/>
                    <a:pt x="525" y="270"/>
                  </a:cubicBezTo>
                  <a:cubicBezTo>
                    <a:pt x="520" y="270"/>
                    <a:pt x="514" y="269"/>
                    <a:pt x="509" y="267"/>
                  </a:cubicBezTo>
                  <a:cubicBezTo>
                    <a:pt x="507" y="261"/>
                    <a:pt x="503" y="259"/>
                    <a:pt x="497" y="259"/>
                  </a:cubicBezTo>
                  <a:cubicBezTo>
                    <a:pt x="471" y="259"/>
                    <a:pt x="415" y="306"/>
                    <a:pt x="399" y="306"/>
                  </a:cubicBezTo>
                  <a:cubicBezTo>
                    <a:pt x="392" y="306"/>
                    <a:pt x="383" y="302"/>
                    <a:pt x="385" y="296"/>
                  </a:cubicBezTo>
                  <a:cubicBezTo>
                    <a:pt x="390" y="283"/>
                    <a:pt x="388" y="261"/>
                    <a:pt x="380" y="261"/>
                  </a:cubicBezTo>
                  <a:cubicBezTo>
                    <a:pt x="375" y="261"/>
                    <a:pt x="368" y="271"/>
                    <a:pt x="359" y="299"/>
                  </a:cubicBezTo>
                  <a:cubicBezTo>
                    <a:pt x="358" y="303"/>
                    <a:pt x="367" y="305"/>
                    <a:pt x="367" y="314"/>
                  </a:cubicBezTo>
                  <a:cubicBezTo>
                    <a:pt x="367" y="323"/>
                    <a:pt x="361" y="325"/>
                    <a:pt x="353" y="325"/>
                  </a:cubicBezTo>
                  <a:cubicBezTo>
                    <a:pt x="350" y="325"/>
                    <a:pt x="347" y="325"/>
                    <a:pt x="344" y="324"/>
                  </a:cubicBezTo>
                  <a:cubicBezTo>
                    <a:pt x="340" y="324"/>
                    <a:pt x="337" y="324"/>
                    <a:pt x="334" y="324"/>
                  </a:cubicBezTo>
                  <a:cubicBezTo>
                    <a:pt x="330" y="324"/>
                    <a:pt x="327" y="324"/>
                    <a:pt x="325" y="325"/>
                  </a:cubicBezTo>
                  <a:cubicBezTo>
                    <a:pt x="313" y="329"/>
                    <a:pt x="315" y="361"/>
                    <a:pt x="286" y="361"/>
                  </a:cubicBezTo>
                  <a:cubicBezTo>
                    <a:pt x="278" y="361"/>
                    <a:pt x="268" y="359"/>
                    <a:pt x="256" y="354"/>
                  </a:cubicBezTo>
                  <a:cubicBezTo>
                    <a:pt x="256" y="375"/>
                    <a:pt x="256" y="375"/>
                    <a:pt x="256" y="375"/>
                  </a:cubicBezTo>
                  <a:cubicBezTo>
                    <a:pt x="226" y="372"/>
                    <a:pt x="230" y="340"/>
                    <a:pt x="219" y="325"/>
                  </a:cubicBezTo>
                  <a:cubicBezTo>
                    <a:pt x="224" y="325"/>
                    <a:pt x="228" y="325"/>
                    <a:pt x="231" y="325"/>
                  </a:cubicBezTo>
                  <a:cubicBezTo>
                    <a:pt x="247" y="325"/>
                    <a:pt x="258" y="325"/>
                    <a:pt x="276" y="330"/>
                  </a:cubicBezTo>
                  <a:cubicBezTo>
                    <a:pt x="279" y="331"/>
                    <a:pt x="282" y="331"/>
                    <a:pt x="285" y="331"/>
                  </a:cubicBezTo>
                  <a:cubicBezTo>
                    <a:pt x="315" y="331"/>
                    <a:pt x="356" y="298"/>
                    <a:pt x="274" y="272"/>
                  </a:cubicBezTo>
                  <a:cubicBezTo>
                    <a:pt x="249" y="264"/>
                    <a:pt x="192" y="235"/>
                    <a:pt x="174" y="235"/>
                  </a:cubicBezTo>
                  <a:cubicBezTo>
                    <a:pt x="173" y="235"/>
                    <a:pt x="172" y="234"/>
                    <a:pt x="168" y="234"/>
                  </a:cubicBezTo>
                  <a:cubicBezTo>
                    <a:pt x="166" y="234"/>
                    <a:pt x="163" y="234"/>
                    <a:pt x="160" y="235"/>
                  </a:cubicBezTo>
                  <a:cubicBezTo>
                    <a:pt x="160" y="235"/>
                    <a:pt x="160" y="235"/>
                    <a:pt x="160" y="235"/>
                  </a:cubicBezTo>
                  <a:cubicBezTo>
                    <a:pt x="153" y="240"/>
                    <a:pt x="134" y="249"/>
                    <a:pt x="134" y="262"/>
                  </a:cubicBezTo>
                  <a:cubicBezTo>
                    <a:pt x="134" y="262"/>
                    <a:pt x="134" y="262"/>
                    <a:pt x="134" y="262"/>
                  </a:cubicBezTo>
                  <a:cubicBezTo>
                    <a:pt x="134" y="272"/>
                    <a:pt x="152" y="271"/>
                    <a:pt x="152" y="283"/>
                  </a:cubicBezTo>
                  <a:cubicBezTo>
                    <a:pt x="152" y="283"/>
                    <a:pt x="152" y="283"/>
                    <a:pt x="152" y="283"/>
                  </a:cubicBezTo>
                  <a:cubicBezTo>
                    <a:pt x="152" y="292"/>
                    <a:pt x="143" y="296"/>
                    <a:pt x="143" y="305"/>
                  </a:cubicBezTo>
                  <a:cubicBezTo>
                    <a:pt x="143" y="305"/>
                    <a:pt x="143" y="305"/>
                    <a:pt x="143" y="305"/>
                  </a:cubicBezTo>
                  <a:cubicBezTo>
                    <a:pt x="143" y="315"/>
                    <a:pt x="153" y="321"/>
                    <a:pt x="153" y="331"/>
                  </a:cubicBezTo>
                  <a:cubicBezTo>
                    <a:pt x="153" y="331"/>
                    <a:pt x="153" y="331"/>
                    <a:pt x="153" y="331"/>
                  </a:cubicBezTo>
                  <a:cubicBezTo>
                    <a:pt x="153" y="338"/>
                    <a:pt x="148" y="341"/>
                    <a:pt x="148" y="347"/>
                  </a:cubicBezTo>
                  <a:cubicBezTo>
                    <a:pt x="148" y="347"/>
                    <a:pt x="148" y="347"/>
                    <a:pt x="148" y="347"/>
                  </a:cubicBezTo>
                  <a:cubicBezTo>
                    <a:pt x="148" y="359"/>
                    <a:pt x="164" y="362"/>
                    <a:pt x="164" y="373"/>
                  </a:cubicBezTo>
                  <a:cubicBezTo>
                    <a:pt x="164" y="373"/>
                    <a:pt x="164" y="373"/>
                    <a:pt x="164" y="373"/>
                  </a:cubicBezTo>
                  <a:cubicBezTo>
                    <a:pt x="164" y="377"/>
                    <a:pt x="159" y="379"/>
                    <a:pt x="157" y="380"/>
                  </a:cubicBezTo>
                  <a:cubicBezTo>
                    <a:pt x="157" y="380"/>
                    <a:pt x="157" y="380"/>
                    <a:pt x="157" y="380"/>
                  </a:cubicBezTo>
                  <a:cubicBezTo>
                    <a:pt x="162" y="389"/>
                    <a:pt x="174" y="391"/>
                    <a:pt x="174" y="403"/>
                  </a:cubicBezTo>
                  <a:cubicBezTo>
                    <a:pt x="174" y="403"/>
                    <a:pt x="174" y="403"/>
                    <a:pt x="174" y="403"/>
                  </a:cubicBezTo>
                  <a:cubicBezTo>
                    <a:pt x="174" y="420"/>
                    <a:pt x="138" y="439"/>
                    <a:pt x="127" y="454"/>
                  </a:cubicBezTo>
                  <a:cubicBezTo>
                    <a:pt x="127" y="454"/>
                    <a:pt x="127" y="454"/>
                    <a:pt x="127" y="454"/>
                  </a:cubicBezTo>
                  <a:cubicBezTo>
                    <a:pt x="131" y="460"/>
                    <a:pt x="136" y="463"/>
                    <a:pt x="140" y="473"/>
                  </a:cubicBezTo>
                  <a:cubicBezTo>
                    <a:pt x="134" y="477"/>
                    <a:pt x="118" y="484"/>
                    <a:pt x="111" y="484"/>
                  </a:cubicBezTo>
                  <a:cubicBezTo>
                    <a:pt x="102" y="484"/>
                    <a:pt x="96" y="481"/>
                    <a:pt x="84" y="481"/>
                  </a:cubicBezTo>
                  <a:cubicBezTo>
                    <a:pt x="73" y="481"/>
                    <a:pt x="46" y="491"/>
                    <a:pt x="54" y="499"/>
                  </a:cubicBezTo>
                  <a:cubicBezTo>
                    <a:pt x="81" y="524"/>
                    <a:pt x="67" y="533"/>
                    <a:pt x="61" y="533"/>
                  </a:cubicBezTo>
                  <a:cubicBezTo>
                    <a:pt x="50" y="533"/>
                    <a:pt x="49" y="520"/>
                    <a:pt x="40" y="520"/>
                  </a:cubicBezTo>
                  <a:cubicBezTo>
                    <a:pt x="30" y="520"/>
                    <a:pt x="18" y="545"/>
                    <a:pt x="18" y="557"/>
                  </a:cubicBezTo>
                  <a:cubicBezTo>
                    <a:pt x="18" y="578"/>
                    <a:pt x="2" y="575"/>
                    <a:pt x="0" y="593"/>
                  </a:cubicBezTo>
                  <a:cubicBezTo>
                    <a:pt x="0" y="594"/>
                    <a:pt x="0" y="594"/>
                    <a:pt x="0" y="594"/>
                  </a:cubicBezTo>
                  <a:cubicBezTo>
                    <a:pt x="2" y="593"/>
                    <a:pt x="4" y="593"/>
                    <a:pt x="6" y="593"/>
                  </a:cubicBezTo>
                  <a:cubicBezTo>
                    <a:pt x="11" y="592"/>
                    <a:pt x="15"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19" y="592"/>
                    <a:pt x="19" y="592"/>
                    <a:pt x="19" y="592"/>
                  </a:cubicBezTo>
                  <a:cubicBezTo>
                    <a:pt x="29" y="592"/>
                    <a:pt x="36" y="591"/>
                    <a:pt x="46" y="591"/>
                  </a:cubicBezTo>
                  <a:cubicBezTo>
                    <a:pt x="58" y="591"/>
                    <a:pt x="63" y="611"/>
                    <a:pt x="63" y="623"/>
                  </a:cubicBezTo>
                  <a:cubicBezTo>
                    <a:pt x="63" y="623"/>
                    <a:pt x="63" y="623"/>
                    <a:pt x="63" y="623"/>
                  </a:cubicBezTo>
                  <a:cubicBezTo>
                    <a:pt x="63" y="630"/>
                    <a:pt x="55" y="633"/>
                    <a:pt x="55" y="640"/>
                  </a:cubicBezTo>
                  <a:cubicBezTo>
                    <a:pt x="55" y="640"/>
                    <a:pt x="55" y="640"/>
                    <a:pt x="55" y="640"/>
                  </a:cubicBezTo>
                  <a:cubicBezTo>
                    <a:pt x="55" y="651"/>
                    <a:pt x="65" y="658"/>
                    <a:pt x="65" y="668"/>
                  </a:cubicBezTo>
                  <a:cubicBezTo>
                    <a:pt x="65" y="668"/>
                    <a:pt x="65" y="668"/>
                    <a:pt x="65" y="668"/>
                  </a:cubicBezTo>
                  <a:cubicBezTo>
                    <a:pt x="65" y="674"/>
                    <a:pt x="55" y="677"/>
                    <a:pt x="53" y="680"/>
                  </a:cubicBezTo>
                  <a:cubicBezTo>
                    <a:pt x="47" y="689"/>
                    <a:pt x="45" y="698"/>
                    <a:pt x="45" y="710"/>
                  </a:cubicBezTo>
                  <a:cubicBezTo>
                    <a:pt x="45" y="710"/>
                    <a:pt x="45" y="710"/>
                    <a:pt x="45" y="710"/>
                  </a:cubicBezTo>
                  <a:cubicBezTo>
                    <a:pt x="45" y="721"/>
                    <a:pt x="50" y="722"/>
                    <a:pt x="57" y="722"/>
                  </a:cubicBezTo>
                  <a:cubicBezTo>
                    <a:pt x="60" y="722"/>
                    <a:pt x="64" y="722"/>
                    <a:pt x="68" y="722"/>
                  </a:cubicBezTo>
                  <a:cubicBezTo>
                    <a:pt x="84" y="722"/>
                    <a:pt x="92" y="715"/>
                    <a:pt x="105" y="715"/>
                  </a:cubicBezTo>
                  <a:cubicBezTo>
                    <a:pt x="119" y="715"/>
                    <a:pt x="116" y="743"/>
                    <a:pt x="129" y="743"/>
                  </a:cubicBezTo>
                  <a:cubicBezTo>
                    <a:pt x="129" y="764"/>
                    <a:pt x="129" y="764"/>
                    <a:pt x="129" y="764"/>
                  </a:cubicBezTo>
                  <a:cubicBezTo>
                    <a:pt x="129" y="766"/>
                    <a:pt x="131" y="767"/>
                    <a:pt x="132" y="768"/>
                  </a:cubicBezTo>
                  <a:cubicBezTo>
                    <a:pt x="135" y="771"/>
                    <a:pt x="135" y="771"/>
                    <a:pt x="135" y="771"/>
                  </a:cubicBezTo>
                  <a:cubicBezTo>
                    <a:pt x="137" y="771"/>
                    <a:pt x="144" y="768"/>
                    <a:pt x="147" y="768"/>
                  </a:cubicBezTo>
                  <a:cubicBezTo>
                    <a:pt x="159" y="765"/>
                    <a:pt x="160" y="751"/>
                    <a:pt x="172" y="751"/>
                  </a:cubicBezTo>
                  <a:cubicBezTo>
                    <a:pt x="181" y="751"/>
                    <a:pt x="205" y="791"/>
                    <a:pt x="213" y="791"/>
                  </a:cubicBezTo>
                  <a:cubicBezTo>
                    <a:pt x="220" y="791"/>
                    <a:pt x="245" y="779"/>
                    <a:pt x="250" y="774"/>
                  </a:cubicBezTo>
                  <a:cubicBezTo>
                    <a:pt x="249" y="774"/>
                    <a:pt x="235" y="772"/>
                    <a:pt x="235" y="772"/>
                  </a:cubicBezTo>
                  <a:cubicBezTo>
                    <a:pt x="233" y="772"/>
                    <a:pt x="226" y="771"/>
                    <a:pt x="226" y="764"/>
                  </a:cubicBezTo>
                  <a:cubicBezTo>
                    <a:pt x="226" y="760"/>
                    <a:pt x="264" y="746"/>
                    <a:pt x="279" y="740"/>
                  </a:cubicBezTo>
                  <a:cubicBezTo>
                    <a:pt x="279" y="740"/>
                    <a:pt x="272" y="748"/>
                    <a:pt x="269" y="749"/>
                  </a:cubicBezTo>
                  <a:cubicBezTo>
                    <a:pt x="270" y="753"/>
                    <a:pt x="284" y="767"/>
                    <a:pt x="253" y="775"/>
                  </a:cubicBezTo>
                  <a:cubicBezTo>
                    <a:pt x="267" y="806"/>
                    <a:pt x="327" y="801"/>
                    <a:pt x="327" y="842"/>
                  </a:cubicBezTo>
                  <a:cubicBezTo>
                    <a:pt x="329" y="842"/>
                    <a:pt x="329" y="842"/>
                    <a:pt x="329" y="842"/>
                  </a:cubicBezTo>
                  <a:cubicBezTo>
                    <a:pt x="332" y="841"/>
                    <a:pt x="336"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40" y="840"/>
                    <a:pt x="340" y="840"/>
                    <a:pt x="340" y="840"/>
                  </a:cubicBezTo>
                  <a:cubicBezTo>
                    <a:pt x="357" y="840"/>
                    <a:pt x="356" y="850"/>
                    <a:pt x="362" y="861"/>
                  </a:cubicBezTo>
                  <a:cubicBezTo>
                    <a:pt x="363" y="863"/>
                    <a:pt x="373" y="869"/>
                    <a:pt x="374" y="869"/>
                  </a:cubicBezTo>
                  <a:cubicBezTo>
                    <a:pt x="384" y="872"/>
                    <a:pt x="386" y="888"/>
                    <a:pt x="401" y="888"/>
                  </a:cubicBezTo>
                  <a:cubicBezTo>
                    <a:pt x="412" y="888"/>
                    <a:pt x="412" y="879"/>
                    <a:pt x="420" y="876"/>
                  </a:cubicBezTo>
                  <a:cubicBezTo>
                    <a:pt x="424" y="875"/>
                    <a:pt x="423" y="875"/>
                    <a:pt x="427" y="875"/>
                  </a:cubicBezTo>
                  <a:cubicBezTo>
                    <a:pt x="429" y="878"/>
                    <a:pt x="429" y="882"/>
                    <a:pt x="431" y="884"/>
                  </a:cubicBezTo>
                  <a:cubicBezTo>
                    <a:pt x="431" y="884"/>
                    <a:pt x="431" y="884"/>
                    <a:pt x="431" y="884"/>
                  </a:cubicBezTo>
                  <a:cubicBezTo>
                    <a:pt x="431" y="884"/>
                    <a:pt x="431" y="885"/>
                    <a:pt x="431" y="885"/>
                  </a:cubicBezTo>
                  <a:cubicBezTo>
                    <a:pt x="431" y="886"/>
                    <a:pt x="431" y="887"/>
                    <a:pt x="431" y="887"/>
                  </a:cubicBezTo>
                  <a:cubicBezTo>
                    <a:pt x="438" y="888"/>
                    <a:pt x="438" y="888"/>
                    <a:pt x="438" y="888"/>
                  </a:cubicBezTo>
                  <a:cubicBezTo>
                    <a:pt x="445" y="880"/>
                    <a:pt x="445" y="867"/>
                    <a:pt x="453" y="863"/>
                  </a:cubicBezTo>
                  <a:cubicBezTo>
                    <a:pt x="439" y="855"/>
                    <a:pt x="417" y="823"/>
                    <a:pt x="417" y="805"/>
                  </a:cubicBezTo>
                  <a:cubicBezTo>
                    <a:pt x="417" y="800"/>
                    <a:pt x="405" y="792"/>
                    <a:pt x="405" y="784"/>
                  </a:cubicBezTo>
                  <a:cubicBezTo>
                    <a:pt x="405" y="782"/>
                    <a:pt x="415" y="762"/>
                    <a:pt x="418" y="759"/>
                  </a:cubicBezTo>
                  <a:cubicBezTo>
                    <a:pt x="418" y="759"/>
                    <a:pt x="419" y="759"/>
                    <a:pt x="419" y="759"/>
                  </a:cubicBezTo>
                  <a:cubicBezTo>
                    <a:pt x="423" y="759"/>
                    <a:pt x="437" y="751"/>
                    <a:pt x="438" y="751"/>
                  </a:cubicBezTo>
                  <a:cubicBezTo>
                    <a:pt x="452" y="746"/>
                    <a:pt x="460" y="742"/>
                    <a:pt x="478" y="742"/>
                  </a:cubicBezTo>
                  <a:cubicBezTo>
                    <a:pt x="506" y="742"/>
                    <a:pt x="511" y="756"/>
                    <a:pt x="522" y="772"/>
                  </a:cubicBezTo>
                  <a:cubicBezTo>
                    <a:pt x="519" y="774"/>
                    <a:pt x="516" y="775"/>
                    <a:pt x="512" y="775"/>
                  </a:cubicBezTo>
                  <a:cubicBezTo>
                    <a:pt x="506" y="775"/>
                    <a:pt x="500" y="772"/>
                    <a:pt x="494" y="772"/>
                  </a:cubicBezTo>
                  <a:cubicBezTo>
                    <a:pt x="480" y="772"/>
                    <a:pt x="459" y="785"/>
                    <a:pt x="457" y="785"/>
                  </a:cubicBezTo>
                  <a:cubicBezTo>
                    <a:pt x="457" y="785"/>
                    <a:pt x="457" y="785"/>
                    <a:pt x="457" y="785"/>
                  </a:cubicBezTo>
                  <a:cubicBezTo>
                    <a:pt x="457" y="796"/>
                    <a:pt x="466" y="795"/>
                    <a:pt x="469" y="801"/>
                  </a:cubicBezTo>
                  <a:cubicBezTo>
                    <a:pt x="479" y="819"/>
                    <a:pt x="493" y="825"/>
                    <a:pt x="493" y="846"/>
                  </a:cubicBezTo>
                  <a:cubicBezTo>
                    <a:pt x="497" y="844"/>
                    <a:pt x="507" y="839"/>
                    <a:pt x="511" y="838"/>
                  </a:cubicBezTo>
                  <a:cubicBezTo>
                    <a:pt x="512" y="846"/>
                    <a:pt x="520" y="850"/>
                    <a:pt x="520" y="858"/>
                  </a:cubicBezTo>
                  <a:cubicBezTo>
                    <a:pt x="504" y="858"/>
                    <a:pt x="504" y="858"/>
                    <a:pt x="504" y="858"/>
                  </a:cubicBezTo>
                  <a:cubicBezTo>
                    <a:pt x="499" y="858"/>
                    <a:pt x="495" y="863"/>
                    <a:pt x="494" y="871"/>
                  </a:cubicBezTo>
                  <a:cubicBezTo>
                    <a:pt x="505" y="873"/>
                    <a:pt x="512" y="883"/>
                    <a:pt x="512" y="894"/>
                  </a:cubicBezTo>
                  <a:cubicBezTo>
                    <a:pt x="512" y="899"/>
                    <a:pt x="508" y="901"/>
                    <a:pt x="508" y="906"/>
                  </a:cubicBezTo>
                  <a:cubicBezTo>
                    <a:pt x="508" y="910"/>
                    <a:pt x="513" y="916"/>
                    <a:pt x="514" y="917"/>
                  </a:cubicBezTo>
                  <a:cubicBezTo>
                    <a:pt x="514" y="912"/>
                    <a:pt x="520" y="912"/>
                    <a:pt x="525" y="910"/>
                  </a:cubicBezTo>
                  <a:cubicBezTo>
                    <a:pt x="531" y="908"/>
                    <a:pt x="529" y="906"/>
                    <a:pt x="535" y="904"/>
                  </a:cubicBezTo>
                  <a:cubicBezTo>
                    <a:pt x="545" y="900"/>
                    <a:pt x="551" y="903"/>
                    <a:pt x="559" y="897"/>
                  </a:cubicBezTo>
                  <a:cubicBezTo>
                    <a:pt x="570" y="904"/>
                    <a:pt x="577" y="904"/>
                    <a:pt x="588" y="908"/>
                  </a:cubicBezTo>
                  <a:cubicBezTo>
                    <a:pt x="601" y="912"/>
                    <a:pt x="605" y="924"/>
                    <a:pt x="620" y="924"/>
                  </a:cubicBezTo>
                  <a:cubicBezTo>
                    <a:pt x="621" y="927"/>
                    <a:pt x="624" y="928"/>
                    <a:pt x="625" y="930"/>
                  </a:cubicBezTo>
                  <a:cubicBezTo>
                    <a:pt x="625" y="930"/>
                    <a:pt x="625" y="930"/>
                    <a:pt x="625" y="930"/>
                  </a:cubicBezTo>
                  <a:cubicBezTo>
                    <a:pt x="626" y="933"/>
                    <a:pt x="625" y="937"/>
                    <a:pt x="626" y="941"/>
                  </a:cubicBezTo>
                  <a:cubicBezTo>
                    <a:pt x="626" y="943"/>
                    <a:pt x="626" y="946"/>
                    <a:pt x="627" y="949"/>
                  </a:cubicBezTo>
                  <a:cubicBezTo>
                    <a:pt x="629" y="947"/>
                    <a:pt x="630" y="947"/>
                    <a:pt x="632" y="947"/>
                  </a:cubicBezTo>
                  <a:cubicBezTo>
                    <a:pt x="636" y="947"/>
                    <a:pt x="639" y="952"/>
                    <a:pt x="643" y="952"/>
                  </a:cubicBezTo>
                  <a:cubicBezTo>
                    <a:pt x="649" y="952"/>
                    <a:pt x="652" y="946"/>
                    <a:pt x="655" y="943"/>
                  </a:cubicBezTo>
                  <a:cubicBezTo>
                    <a:pt x="659" y="939"/>
                    <a:pt x="666" y="939"/>
                    <a:pt x="670" y="935"/>
                  </a:cubicBezTo>
                  <a:cubicBezTo>
                    <a:pt x="679" y="926"/>
                    <a:pt x="680" y="912"/>
                    <a:pt x="693" y="912"/>
                  </a:cubicBezTo>
                  <a:cubicBezTo>
                    <a:pt x="698" y="912"/>
                    <a:pt x="697" y="914"/>
                    <a:pt x="702" y="914"/>
                  </a:cubicBezTo>
                  <a:cubicBezTo>
                    <a:pt x="702" y="914"/>
                    <a:pt x="702" y="914"/>
                    <a:pt x="702" y="914"/>
                  </a:cubicBezTo>
                  <a:cubicBezTo>
                    <a:pt x="702" y="914"/>
                    <a:pt x="702" y="914"/>
                    <a:pt x="702" y="914"/>
                  </a:cubicBezTo>
                  <a:cubicBezTo>
                    <a:pt x="702" y="917"/>
                    <a:pt x="705" y="918"/>
                    <a:pt x="708" y="918"/>
                  </a:cubicBezTo>
                  <a:cubicBezTo>
                    <a:pt x="708" y="918"/>
                    <a:pt x="708" y="918"/>
                    <a:pt x="708" y="918"/>
                  </a:cubicBezTo>
                  <a:cubicBezTo>
                    <a:pt x="708" y="918"/>
                    <a:pt x="708" y="918"/>
                    <a:pt x="708" y="918"/>
                  </a:cubicBezTo>
                  <a:cubicBezTo>
                    <a:pt x="708" y="918"/>
                    <a:pt x="708" y="918"/>
                    <a:pt x="708" y="918"/>
                  </a:cubicBezTo>
                  <a:cubicBezTo>
                    <a:pt x="710" y="918"/>
                    <a:pt x="713" y="917"/>
                    <a:pt x="715" y="917"/>
                  </a:cubicBezTo>
                  <a:cubicBezTo>
                    <a:pt x="716" y="917"/>
                    <a:pt x="718" y="916"/>
                    <a:pt x="719" y="916"/>
                  </a:cubicBezTo>
                  <a:cubicBezTo>
                    <a:pt x="723" y="916"/>
                    <a:pt x="724" y="922"/>
                    <a:pt x="729" y="922"/>
                  </a:cubicBezTo>
                  <a:cubicBezTo>
                    <a:pt x="739" y="922"/>
                    <a:pt x="747" y="916"/>
                    <a:pt x="751" y="909"/>
                  </a:cubicBezTo>
                  <a:cubicBezTo>
                    <a:pt x="751" y="909"/>
                    <a:pt x="751" y="909"/>
                    <a:pt x="751" y="909"/>
                  </a:cubicBezTo>
                  <a:cubicBezTo>
                    <a:pt x="751" y="909"/>
                    <a:pt x="751" y="909"/>
                    <a:pt x="751" y="909"/>
                  </a:cubicBezTo>
                  <a:cubicBezTo>
                    <a:pt x="752" y="909"/>
                    <a:pt x="752" y="909"/>
                    <a:pt x="752" y="909"/>
                  </a:cubicBezTo>
                  <a:cubicBezTo>
                    <a:pt x="752" y="909"/>
                    <a:pt x="752" y="909"/>
                    <a:pt x="752" y="909"/>
                  </a:cubicBezTo>
                  <a:cubicBezTo>
                    <a:pt x="752" y="909"/>
                    <a:pt x="752" y="909"/>
                    <a:pt x="752" y="909"/>
                  </a:cubicBezTo>
                  <a:cubicBezTo>
                    <a:pt x="752" y="909"/>
                    <a:pt x="752" y="909"/>
                    <a:pt x="752" y="909"/>
                  </a:cubicBezTo>
                  <a:cubicBezTo>
                    <a:pt x="753" y="909"/>
                    <a:pt x="753" y="909"/>
                    <a:pt x="753" y="909"/>
                  </a:cubicBezTo>
                  <a:cubicBezTo>
                    <a:pt x="754" y="909"/>
                    <a:pt x="754" y="909"/>
                    <a:pt x="754" y="909"/>
                  </a:cubicBezTo>
                  <a:cubicBezTo>
                    <a:pt x="759" y="909"/>
                    <a:pt x="761" y="896"/>
                    <a:pt x="772" y="896"/>
                  </a:cubicBezTo>
                  <a:cubicBezTo>
                    <a:pt x="777" y="896"/>
                    <a:pt x="777" y="901"/>
                    <a:pt x="777" y="907"/>
                  </a:cubicBezTo>
                  <a:cubicBezTo>
                    <a:pt x="777" y="908"/>
                    <a:pt x="777" y="910"/>
                    <a:pt x="777" y="912"/>
                  </a:cubicBezTo>
                  <a:cubicBezTo>
                    <a:pt x="777" y="918"/>
                    <a:pt x="778" y="924"/>
                    <a:pt x="783" y="924"/>
                  </a:cubicBezTo>
                  <a:cubicBezTo>
                    <a:pt x="796" y="924"/>
                    <a:pt x="800" y="915"/>
                    <a:pt x="810" y="915"/>
                  </a:cubicBezTo>
                  <a:cubicBezTo>
                    <a:pt x="817" y="915"/>
                    <a:pt x="821" y="915"/>
                    <a:pt x="828" y="916"/>
                  </a:cubicBezTo>
                  <a:cubicBezTo>
                    <a:pt x="828" y="916"/>
                    <a:pt x="828" y="916"/>
                    <a:pt x="828" y="916"/>
                  </a:cubicBezTo>
                  <a:cubicBezTo>
                    <a:pt x="828" y="916"/>
                    <a:pt x="828" y="916"/>
                    <a:pt x="828" y="916"/>
                  </a:cubicBezTo>
                  <a:cubicBezTo>
                    <a:pt x="829" y="914"/>
                    <a:pt x="829" y="914"/>
                    <a:pt x="829" y="914"/>
                  </a:cubicBezTo>
                  <a:cubicBezTo>
                    <a:pt x="827" y="901"/>
                    <a:pt x="824" y="898"/>
                    <a:pt x="810" y="895"/>
                  </a:cubicBezTo>
                  <a:cubicBezTo>
                    <a:pt x="810" y="895"/>
                    <a:pt x="810" y="895"/>
                    <a:pt x="810" y="895"/>
                  </a:cubicBezTo>
                  <a:cubicBezTo>
                    <a:pt x="810" y="895"/>
                    <a:pt x="810" y="895"/>
                    <a:pt x="810" y="895"/>
                  </a:cubicBezTo>
                  <a:cubicBezTo>
                    <a:pt x="812" y="885"/>
                    <a:pt x="823" y="861"/>
                    <a:pt x="831" y="861"/>
                  </a:cubicBezTo>
                  <a:cubicBezTo>
                    <a:pt x="880" y="861"/>
                    <a:pt x="913" y="835"/>
                    <a:pt x="913" y="776"/>
                  </a:cubicBezTo>
                  <a:cubicBezTo>
                    <a:pt x="913" y="776"/>
                    <a:pt x="913" y="776"/>
                    <a:pt x="913" y="776"/>
                  </a:cubicBezTo>
                  <a:cubicBezTo>
                    <a:pt x="923" y="775"/>
                    <a:pt x="929" y="770"/>
                    <a:pt x="934" y="764"/>
                  </a:cubicBezTo>
                  <a:cubicBezTo>
                    <a:pt x="943" y="754"/>
                    <a:pt x="947" y="742"/>
                    <a:pt x="957" y="742"/>
                  </a:cubicBezTo>
                  <a:cubicBezTo>
                    <a:pt x="957" y="742"/>
                    <a:pt x="957" y="742"/>
                    <a:pt x="957" y="742"/>
                  </a:cubicBezTo>
                  <a:cubicBezTo>
                    <a:pt x="957" y="742"/>
                    <a:pt x="957" y="742"/>
                    <a:pt x="957" y="742"/>
                  </a:cubicBezTo>
                  <a:cubicBezTo>
                    <a:pt x="957" y="742"/>
                    <a:pt x="957" y="742"/>
                    <a:pt x="957" y="742"/>
                  </a:cubicBezTo>
                  <a:cubicBezTo>
                    <a:pt x="957" y="742"/>
                    <a:pt x="957" y="742"/>
                    <a:pt x="957" y="742"/>
                  </a:cubicBezTo>
                  <a:cubicBezTo>
                    <a:pt x="957" y="742"/>
                    <a:pt x="958" y="742"/>
                    <a:pt x="958" y="742"/>
                  </a:cubicBezTo>
                  <a:cubicBezTo>
                    <a:pt x="958" y="742"/>
                    <a:pt x="958" y="742"/>
                    <a:pt x="958" y="742"/>
                  </a:cubicBezTo>
                  <a:cubicBezTo>
                    <a:pt x="958" y="742"/>
                    <a:pt x="958" y="742"/>
                    <a:pt x="958" y="742"/>
                  </a:cubicBezTo>
                  <a:cubicBezTo>
                    <a:pt x="962" y="742"/>
                    <a:pt x="965" y="743"/>
                    <a:pt x="967" y="743"/>
                  </a:cubicBezTo>
                  <a:cubicBezTo>
                    <a:pt x="967" y="743"/>
                    <a:pt x="967" y="743"/>
                    <a:pt x="967" y="743"/>
                  </a:cubicBezTo>
                  <a:cubicBezTo>
                    <a:pt x="967" y="743"/>
                    <a:pt x="967" y="743"/>
                    <a:pt x="967" y="743"/>
                  </a:cubicBezTo>
                  <a:cubicBezTo>
                    <a:pt x="998" y="743"/>
                    <a:pt x="985" y="718"/>
                    <a:pt x="992" y="711"/>
                  </a:cubicBezTo>
                  <a:cubicBezTo>
                    <a:pt x="992" y="711"/>
                    <a:pt x="992" y="711"/>
                    <a:pt x="992" y="711"/>
                  </a:cubicBezTo>
                  <a:cubicBezTo>
                    <a:pt x="992" y="711"/>
                    <a:pt x="992" y="711"/>
                    <a:pt x="992" y="710"/>
                  </a:cubicBezTo>
                  <a:cubicBezTo>
                    <a:pt x="992" y="710"/>
                    <a:pt x="992" y="710"/>
                    <a:pt x="992" y="710"/>
                  </a:cubicBezTo>
                  <a:cubicBezTo>
                    <a:pt x="992" y="710"/>
                    <a:pt x="992" y="710"/>
                    <a:pt x="993" y="710"/>
                  </a:cubicBezTo>
                  <a:cubicBezTo>
                    <a:pt x="1014" y="692"/>
                    <a:pt x="1046" y="691"/>
                    <a:pt x="1072" y="676"/>
                  </a:cubicBezTo>
                  <a:cubicBezTo>
                    <a:pt x="1075" y="674"/>
                    <a:pt x="1084" y="663"/>
                    <a:pt x="1093" y="663"/>
                  </a:cubicBezTo>
                  <a:cubicBezTo>
                    <a:pt x="1107" y="663"/>
                    <a:pt x="1129" y="679"/>
                    <a:pt x="1151" y="679"/>
                  </a:cubicBezTo>
                  <a:cubicBezTo>
                    <a:pt x="1180" y="679"/>
                    <a:pt x="1174" y="639"/>
                    <a:pt x="1191" y="639"/>
                  </a:cubicBezTo>
                  <a:cubicBezTo>
                    <a:pt x="1200" y="639"/>
                    <a:pt x="1232" y="644"/>
                    <a:pt x="1235" y="652"/>
                  </a:cubicBezTo>
                  <a:cubicBezTo>
                    <a:pt x="1235" y="652"/>
                    <a:pt x="1235" y="652"/>
                    <a:pt x="1235" y="652"/>
                  </a:cubicBezTo>
                  <a:cubicBezTo>
                    <a:pt x="1235" y="652"/>
                    <a:pt x="1235" y="652"/>
                    <a:pt x="1235" y="652"/>
                  </a:cubicBezTo>
                  <a:cubicBezTo>
                    <a:pt x="1236" y="653"/>
                    <a:pt x="1236" y="653"/>
                    <a:pt x="1236" y="653"/>
                  </a:cubicBezTo>
                  <a:cubicBezTo>
                    <a:pt x="1236" y="653"/>
                    <a:pt x="1236" y="653"/>
                    <a:pt x="1236" y="653"/>
                  </a:cubicBezTo>
                  <a:cubicBezTo>
                    <a:pt x="1236" y="653"/>
                    <a:pt x="1236" y="653"/>
                    <a:pt x="1236" y="653"/>
                  </a:cubicBezTo>
                  <a:cubicBezTo>
                    <a:pt x="1242" y="669"/>
                    <a:pt x="1250" y="673"/>
                    <a:pt x="1258" y="673"/>
                  </a:cubicBezTo>
                  <a:cubicBezTo>
                    <a:pt x="1258" y="673"/>
                    <a:pt x="1258" y="673"/>
                    <a:pt x="1258" y="673"/>
                  </a:cubicBezTo>
                  <a:cubicBezTo>
                    <a:pt x="1258" y="673"/>
                    <a:pt x="1258" y="673"/>
                    <a:pt x="1258" y="673"/>
                  </a:cubicBezTo>
                  <a:cubicBezTo>
                    <a:pt x="1263" y="673"/>
                    <a:pt x="1268" y="671"/>
                    <a:pt x="1273" y="670"/>
                  </a:cubicBezTo>
                  <a:cubicBezTo>
                    <a:pt x="1276" y="669"/>
                    <a:pt x="1280" y="668"/>
                    <a:pt x="1283" y="668"/>
                  </a:cubicBezTo>
                  <a:cubicBezTo>
                    <a:pt x="1283" y="668"/>
                    <a:pt x="1283" y="668"/>
                    <a:pt x="1283" y="668"/>
                  </a:cubicBezTo>
                  <a:cubicBezTo>
                    <a:pt x="1316" y="668"/>
                    <a:pt x="1325" y="694"/>
                    <a:pt x="1359" y="694"/>
                  </a:cubicBezTo>
                  <a:cubicBezTo>
                    <a:pt x="1359" y="694"/>
                    <a:pt x="1359" y="694"/>
                    <a:pt x="1359" y="694"/>
                  </a:cubicBezTo>
                  <a:cubicBezTo>
                    <a:pt x="1369" y="694"/>
                    <a:pt x="1380" y="691"/>
                    <a:pt x="1392" y="688"/>
                  </a:cubicBezTo>
                  <a:cubicBezTo>
                    <a:pt x="1407" y="683"/>
                    <a:pt x="1424" y="677"/>
                    <a:pt x="1441" y="677"/>
                  </a:cubicBezTo>
                  <a:cubicBezTo>
                    <a:pt x="1441" y="677"/>
                    <a:pt x="1441" y="677"/>
                    <a:pt x="1441" y="677"/>
                  </a:cubicBezTo>
                  <a:cubicBezTo>
                    <a:pt x="1441" y="677"/>
                    <a:pt x="1441" y="677"/>
                    <a:pt x="1441" y="677"/>
                  </a:cubicBezTo>
                  <a:cubicBezTo>
                    <a:pt x="1441" y="677"/>
                    <a:pt x="1441" y="677"/>
                    <a:pt x="1441" y="677"/>
                  </a:cubicBezTo>
                  <a:cubicBezTo>
                    <a:pt x="1441" y="677"/>
                    <a:pt x="1441" y="677"/>
                    <a:pt x="1441" y="677"/>
                  </a:cubicBezTo>
                  <a:cubicBezTo>
                    <a:pt x="1449" y="677"/>
                    <a:pt x="1457" y="678"/>
                    <a:pt x="1465" y="681"/>
                  </a:cubicBezTo>
                  <a:cubicBezTo>
                    <a:pt x="1465" y="681"/>
                    <a:pt x="1465" y="681"/>
                    <a:pt x="1465" y="681"/>
                  </a:cubicBezTo>
                  <a:cubicBezTo>
                    <a:pt x="1465" y="681"/>
                    <a:pt x="1465" y="681"/>
                    <a:pt x="1465" y="681"/>
                  </a:cubicBezTo>
                  <a:cubicBezTo>
                    <a:pt x="1470" y="683"/>
                    <a:pt x="1474" y="684"/>
                    <a:pt x="1478" y="684"/>
                  </a:cubicBezTo>
                  <a:cubicBezTo>
                    <a:pt x="1478" y="684"/>
                    <a:pt x="1478" y="684"/>
                    <a:pt x="1478" y="684"/>
                  </a:cubicBezTo>
                  <a:cubicBezTo>
                    <a:pt x="1478" y="684"/>
                    <a:pt x="1478" y="684"/>
                    <a:pt x="1478" y="684"/>
                  </a:cubicBezTo>
                  <a:cubicBezTo>
                    <a:pt x="1501" y="684"/>
                    <a:pt x="1502" y="651"/>
                    <a:pt x="1519" y="630"/>
                  </a:cubicBezTo>
                  <a:cubicBezTo>
                    <a:pt x="1527" y="620"/>
                    <a:pt x="1538" y="613"/>
                    <a:pt x="1557" y="613"/>
                  </a:cubicBezTo>
                  <a:cubicBezTo>
                    <a:pt x="1557" y="613"/>
                    <a:pt x="1557" y="613"/>
                    <a:pt x="1557" y="613"/>
                  </a:cubicBezTo>
                  <a:cubicBezTo>
                    <a:pt x="1604" y="613"/>
                    <a:pt x="1603" y="650"/>
                    <a:pt x="1621" y="679"/>
                  </a:cubicBezTo>
                  <a:cubicBezTo>
                    <a:pt x="1628" y="690"/>
                    <a:pt x="1651" y="691"/>
                    <a:pt x="1660" y="700"/>
                  </a:cubicBezTo>
                  <a:cubicBezTo>
                    <a:pt x="1667" y="707"/>
                    <a:pt x="1674" y="726"/>
                    <a:pt x="1689" y="726"/>
                  </a:cubicBezTo>
                  <a:cubicBezTo>
                    <a:pt x="1707" y="726"/>
                    <a:pt x="1710" y="710"/>
                    <a:pt x="1732" y="710"/>
                  </a:cubicBezTo>
                  <a:cubicBezTo>
                    <a:pt x="1732" y="724"/>
                    <a:pt x="1732" y="724"/>
                    <a:pt x="1732" y="724"/>
                  </a:cubicBezTo>
                  <a:cubicBezTo>
                    <a:pt x="1732" y="724"/>
                    <a:pt x="1732" y="724"/>
                    <a:pt x="1732" y="724"/>
                  </a:cubicBezTo>
                  <a:cubicBezTo>
                    <a:pt x="1720" y="735"/>
                    <a:pt x="1716" y="763"/>
                    <a:pt x="1703" y="771"/>
                  </a:cubicBezTo>
                  <a:cubicBezTo>
                    <a:pt x="1692" y="777"/>
                    <a:pt x="1675" y="779"/>
                    <a:pt x="1675" y="782"/>
                  </a:cubicBezTo>
                  <a:cubicBezTo>
                    <a:pt x="1675" y="783"/>
                    <a:pt x="1675" y="784"/>
                    <a:pt x="1676" y="784"/>
                  </a:cubicBezTo>
                  <a:cubicBezTo>
                    <a:pt x="1682" y="788"/>
                    <a:pt x="1683" y="792"/>
                    <a:pt x="1683" y="797"/>
                  </a:cubicBezTo>
                  <a:cubicBezTo>
                    <a:pt x="1683" y="808"/>
                    <a:pt x="1674" y="819"/>
                    <a:pt x="1674" y="819"/>
                  </a:cubicBezTo>
                  <a:cubicBezTo>
                    <a:pt x="1674" y="819"/>
                    <a:pt x="1694" y="824"/>
                    <a:pt x="1711" y="824"/>
                  </a:cubicBezTo>
                  <a:cubicBezTo>
                    <a:pt x="1741" y="824"/>
                    <a:pt x="1769" y="760"/>
                    <a:pt x="1790" y="739"/>
                  </a:cubicBezTo>
                  <a:cubicBezTo>
                    <a:pt x="1799" y="731"/>
                    <a:pt x="1810" y="714"/>
                    <a:pt x="1813" y="700"/>
                  </a:cubicBezTo>
                  <a:cubicBezTo>
                    <a:pt x="1817" y="684"/>
                    <a:pt x="1811" y="675"/>
                    <a:pt x="1819" y="660"/>
                  </a:cubicBezTo>
                  <a:cubicBezTo>
                    <a:pt x="1822" y="655"/>
                    <a:pt x="1828" y="643"/>
                    <a:pt x="1828" y="631"/>
                  </a:cubicBezTo>
                  <a:cubicBezTo>
                    <a:pt x="1828" y="618"/>
                    <a:pt x="1811" y="595"/>
                    <a:pt x="1799" y="595"/>
                  </a:cubicBezTo>
                  <a:cubicBezTo>
                    <a:pt x="1798" y="595"/>
                    <a:pt x="1796" y="596"/>
                    <a:pt x="1795" y="597"/>
                  </a:cubicBezTo>
                  <a:cubicBezTo>
                    <a:pt x="1787" y="603"/>
                    <a:pt x="1781" y="605"/>
                    <a:pt x="1775" y="605"/>
                  </a:cubicBezTo>
                  <a:cubicBezTo>
                    <a:pt x="1757" y="605"/>
                    <a:pt x="1748" y="583"/>
                    <a:pt x="1748" y="581"/>
                  </a:cubicBezTo>
                  <a:cubicBezTo>
                    <a:pt x="1748" y="566"/>
                    <a:pt x="1776" y="550"/>
                    <a:pt x="1787" y="539"/>
                  </a:cubicBezTo>
                  <a:cubicBezTo>
                    <a:pt x="1803" y="522"/>
                    <a:pt x="1825" y="495"/>
                    <a:pt x="1848" y="489"/>
                  </a:cubicBezTo>
                  <a:cubicBezTo>
                    <a:pt x="1868" y="483"/>
                    <a:pt x="1931" y="478"/>
                    <a:pt x="1948" y="478"/>
                  </a:cubicBezTo>
                  <a:cubicBezTo>
                    <a:pt x="1970" y="478"/>
                    <a:pt x="1980" y="489"/>
                    <a:pt x="1993" y="489"/>
                  </a:cubicBezTo>
                  <a:cubicBezTo>
                    <a:pt x="2000" y="489"/>
                    <a:pt x="2005" y="489"/>
                    <a:pt x="2022" y="489"/>
                  </a:cubicBezTo>
                  <a:cubicBezTo>
                    <a:pt x="2031" y="454"/>
                    <a:pt x="2046" y="433"/>
                    <a:pt x="2083" y="433"/>
                  </a:cubicBezTo>
                  <a:cubicBezTo>
                    <a:pt x="2089" y="433"/>
                    <a:pt x="2093" y="432"/>
                    <a:pt x="2100" y="432"/>
                  </a:cubicBezTo>
                  <a:cubicBezTo>
                    <a:pt x="2104" y="432"/>
                    <a:pt x="2108" y="432"/>
                    <a:pt x="2114" y="433"/>
                  </a:cubicBezTo>
                  <a:cubicBezTo>
                    <a:pt x="2109" y="437"/>
                    <a:pt x="2106" y="454"/>
                    <a:pt x="2115" y="454"/>
                  </a:cubicBezTo>
                  <a:cubicBezTo>
                    <a:pt x="2121" y="454"/>
                    <a:pt x="2135" y="445"/>
                    <a:pt x="2159" y="415"/>
                  </a:cubicBezTo>
                  <a:cubicBezTo>
                    <a:pt x="2160" y="415"/>
                    <a:pt x="2160" y="415"/>
                    <a:pt x="2160" y="415"/>
                  </a:cubicBezTo>
                  <a:cubicBezTo>
                    <a:pt x="2167" y="415"/>
                    <a:pt x="2191" y="426"/>
                    <a:pt x="2151" y="452"/>
                  </a:cubicBezTo>
                  <a:cubicBezTo>
                    <a:pt x="2137" y="461"/>
                    <a:pt x="2124" y="456"/>
                    <a:pt x="2114" y="470"/>
                  </a:cubicBezTo>
                  <a:cubicBezTo>
                    <a:pt x="2103" y="486"/>
                    <a:pt x="2093" y="506"/>
                    <a:pt x="2078" y="515"/>
                  </a:cubicBezTo>
                  <a:cubicBezTo>
                    <a:pt x="2064" y="522"/>
                    <a:pt x="2046" y="534"/>
                    <a:pt x="2046" y="557"/>
                  </a:cubicBezTo>
                  <a:cubicBezTo>
                    <a:pt x="2046" y="577"/>
                    <a:pt x="2052" y="641"/>
                    <a:pt x="2067" y="652"/>
                  </a:cubicBezTo>
                  <a:cubicBezTo>
                    <a:pt x="2078" y="636"/>
                    <a:pt x="2085" y="607"/>
                    <a:pt x="2107" y="602"/>
                  </a:cubicBezTo>
                  <a:cubicBezTo>
                    <a:pt x="2104" y="587"/>
                    <a:pt x="2128" y="584"/>
                    <a:pt x="2128" y="573"/>
                  </a:cubicBezTo>
                  <a:cubicBezTo>
                    <a:pt x="2128" y="556"/>
                    <a:pt x="2146" y="551"/>
                    <a:pt x="2146" y="541"/>
                  </a:cubicBezTo>
                  <a:cubicBezTo>
                    <a:pt x="2146" y="535"/>
                    <a:pt x="2141" y="529"/>
                    <a:pt x="2146" y="518"/>
                  </a:cubicBezTo>
                  <a:cubicBezTo>
                    <a:pt x="2167" y="474"/>
                    <a:pt x="2186" y="462"/>
                    <a:pt x="2203" y="462"/>
                  </a:cubicBezTo>
                  <a:cubicBezTo>
                    <a:pt x="2221" y="462"/>
                    <a:pt x="2236" y="475"/>
                    <a:pt x="2244" y="475"/>
                  </a:cubicBezTo>
                  <a:cubicBezTo>
                    <a:pt x="2291" y="475"/>
                    <a:pt x="2324" y="415"/>
                    <a:pt x="2365" y="415"/>
                  </a:cubicBezTo>
                  <a:cubicBezTo>
                    <a:pt x="2444" y="413"/>
                    <a:pt x="2381" y="384"/>
                    <a:pt x="2381" y="375"/>
                  </a:cubicBezTo>
                  <a:cubicBezTo>
                    <a:pt x="2381" y="352"/>
                    <a:pt x="2412" y="356"/>
                    <a:pt x="2418" y="343"/>
                  </a:cubicBezTo>
                  <a:cubicBezTo>
                    <a:pt x="2421" y="338"/>
                    <a:pt x="2415" y="325"/>
                    <a:pt x="2426" y="325"/>
                  </a:cubicBezTo>
                  <a:cubicBezTo>
                    <a:pt x="2459" y="325"/>
                    <a:pt x="2487" y="370"/>
                    <a:pt x="2510" y="370"/>
                  </a:cubicBezTo>
                  <a:cubicBezTo>
                    <a:pt x="2521" y="370"/>
                    <a:pt x="2523" y="350"/>
                    <a:pt x="2529" y="343"/>
                  </a:cubicBezTo>
                  <a:cubicBezTo>
                    <a:pt x="2538" y="333"/>
                    <a:pt x="2546" y="334"/>
                    <a:pt x="2561" y="329"/>
                  </a:cubicBezTo>
                  <a:cubicBezTo>
                    <a:pt x="2542" y="304"/>
                    <a:pt x="2480" y="290"/>
                    <a:pt x="2450" y="272"/>
                  </a:cubicBezTo>
                  <a:cubicBezTo>
                    <a:pt x="2408" y="248"/>
                    <a:pt x="2353" y="222"/>
                    <a:pt x="2291" y="222"/>
                  </a:cubicBezTo>
                  <a:cubicBezTo>
                    <a:pt x="2274" y="222"/>
                    <a:pt x="2263" y="225"/>
                    <a:pt x="2265" y="233"/>
                  </a:cubicBezTo>
                  <a:cubicBezTo>
                    <a:pt x="2270" y="250"/>
                    <a:pt x="2269" y="255"/>
                    <a:pt x="2266" y="255"/>
                  </a:cubicBezTo>
                  <a:cubicBezTo>
                    <a:pt x="2262" y="255"/>
                    <a:pt x="2255" y="250"/>
                    <a:pt x="2248" y="244"/>
                  </a:cubicBezTo>
                  <a:cubicBezTo>
                    <a:pt x="2241" y="238"/>
                    <a:pt x="2234" y="233"/>
                    <a:pt x="2231" y="233"/>
                  </a:cubicBezTo>
                  <a:cubicBezTo>
                    <a:pt x="2231" y="233"/>
                    <a:pt x="2231" y="233"/>
                    <a:pt x="2231" y="233"/>
                  </a:cubicBezTo>
                  <a:cubicBezTo>
                    <a:pt x="2109" y="230"/>
                    <a:pt x="2109" y="230"/>
                    <a:pt x="2109" y="230"/>
                  </a:cubicBezTo>
                  <a:cubicBezTo>
                    <a:pt x="2102" y="202"/>
                    <a:pt x="2084" y="193"/>
                    <a:pt x="2048" y="193"/>
                  </a:cubicBezTo>
                  <a:cubicBezTo>
                    <a:pt x="2037" y="193"/>
                    <a:pt x="2022" y="196"/>
                    <a:pt x="2009" y="196"/>
                  </a:cubicBezTo>
                  <a:cubicBezTo>
                    <a:pt x="2000" y="196"/>
                    <a:pt x="1992" y="194"/>
                    <a:pt x="1988" y="190"/>
                  </a:cubicBezTo>
                  <a:cubicBezTo>
                    <a:pt x="1977" y="181"/>
                    <a:pt x="1977" y="169"/>
                    <a:pt x="1961" y="164"/>
                  </a:cubicBezTo>
                  <a:cubicBezTo>
                    <a:pt x="1929" y="153"/>
                    <a:pt x="1894" y="145"/>
                    <a:pt x="1853" y="145"/>
                  </a:cubicBezTo>
                  <a:cubicBezTo>
                    <a:pt x="1812" y="145"/>
                    <a:pt x="1806" y="167"/>
                    <a:pt x="1803" y="188"/>
                  </a:cubicBezTo>
                  <a:cubicBezTo>
                    <a:pt x="1764" y="188"/>
                    <a:pt x="1745" y="188"/>
                    <a:pt x="1718" y="188"/>
                  </a:cubicBezTo>
                  <a:cubicBezTo>
                    <a:pt x="1704" y="188"/>
                    <a:pt x="1702" y="176"/>
                    <a:pt x="1684" y="174"/>
                  </a:cubicBezTo>
                  <a:cubicBezTo>
                    <a:pt x="1683" y="182"/>
                    <a:pt x="1679" y="198"/>
                    <a:pt x="1671" y="198"/>
                  </a:cubicBezTo>
                  <a:cubicBezTo>
                    <a:pt x="1649" y="198"/>
                    <a:pt x="1639" y="171"/>
                    <a:pt x="1639" y="156"/>
                  </a:cubicBezTo>
                  <a:cubicBezTo>
                    <a:pt x="1639" y="152"/>
                    <a:pt x="1682" y="125"/>
                    <a:pt x="1573" y="116"/>
                  </a:cubicBezTo>
                  <a:cubicBezTo>
                    <a:pt x="1572" y="116"/>
                    <a:pt x="1571" y="116"/>
                    <a:pt x="1570" y="116"/>
                  </a:cubicBezTo>
                  <a:cubicBezTo>
                    <a:pt x="1558" y="116"/>
                    <a:pt x="1552" y="122"/>
                    <a:pt x="1552" y="137"/>
                  </a:cubicBezTo>
                  <a:cubicBezTo>
                    <a:pt x="1494" y="137"/>
                    <a:pt x="1494" y="137"/>
                    <a:pt x="1494" y="137"/>
                  </a:cubicBezTo>
                  <a:cubicBezTo>
                    <a:pt x="1477" y="133"/>
                    <a:pt x="1385" y="122"/>
                    <a:pt x="1374" y="103"/>
                  </a:cubicBezTo>
                  <a:cubicBezTo>
                    <a:pt x="1343" y="128"/>
                    <a:pt x="1329" y="135"/>
                    <a:pt x="1323" y="135"/>
                  </a:cubicBezTo>
                  <a:cubicBezTo>
                    <a:pt x="1315" y="135"/>
                    <a:pt x="1320" y="124"/>
                    <a:pt x="1320" y="124"/>
                  </a:cubicBezTo>
                  <a:cubicBezTo>
                    <a:pt x="1336" y="104"/>
                    <a:pt x="1496" y="61"/>
                    <a:pt x="1365" y="29"/>
                  </a:cubicBezTo>
                  <a:cubicBezTo>
                    <a:pt x="1309" y="29"/>
                    <a:pt x="1309" y="29"/>
                    <a:pt x="1309" y="29"/>
                  </a:cubicBezTo>
                  <a:cubicBezTo>
                    <a:pt x="1304" y="14"/>
                    <a:pt x="1292" y="0"/>
                    <a:pt x="127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2" name="Freeform 95"/>
            <p:cNvSpPr>
              <a:spLocks/>
            </p:cNvSpPr>
            <p:nvPr/>
          </p:nvSpPr>
          <p:spPr bwMode="auto">
            <a:xfrm>
              <a:off x="6051" y="953"/>
              <a:ext cx="2179" cy="1374"/>
            </a:xfrm>
            <a:custGeom>
              <a:avLst/>
              <a:gdLst>
                <a:gd name="T0" fmla="*/ 668 w 922"/>
                <a:gd name="T1" fmla="*/ 71 h 581"/>
                <a:gd name="T2" fmla="*/ 655 w 922"/>
                <a:gd name="T3" fmla="*/ 68 h 581"/>
                <a:gd name="T4" fmla="*/ 631 w 922"/>
                <a:gd name="T5" fmla="*/ 64 h 581"/>
                <a:gd name="T6" fmla="*/ 549 w 922"/>
                <a:gd name="T7" fmla="*/ 81 h 581"/>
                <a:gd name="T8" fmla="*/ 463 w 922"/>
                <a:gd name="T9" fmla="*/ 57 h 581"/>
                <a:gd name="T10" fmla="*/ 448 w 922"/>
                <a:gd name="T11" fmla="*/ 60 h 581"/>
                <a:gd name="T12" fmla="*/ 425 w 922"/>
                <a:gd name="T13" fmla="*/ 39 h 581"/>
                <a:gd name="T14" fmla="*/ 341 w 922"/>
                <a:gd name="T15" fmla="*/ 66 h 581"/>
                <a:gd name="T16" fmla="*/ 182 w 922"/>
                <a:gd name="T17" fmla="*/ 97 h 581"/>
                <a:gd name="T18" fmla="*/ 157 w 922"/>
                <a:gd name="T19" fmla="*/ 130 h 581"/>
                <a:gd name="T20" fmla="*/ 148 w 922"/>
                <a:gd name="T21" fmla="*/ 129 h 581"/>
                <a:gd name="T22" fmla="*/ 147 w 922"/>
                <a:gd name="T23" fmla="*/ 129 h 581"/>
                <a:gd name="T24" fmla="*/ 103 w 922"/>
                <a:gd name="T25" fmla="*/ 163 h 581"/>
                <a:gd name="T26" fmla="*/ 0 w 922"/>
                <a:gd name="T27" fmla="*/ 282 h 581"/>
                <a:gd name="T28" fmla="*/ 18 w 922"/>
                <a:gd name="T29" fmla="*/ 303 h 581"/>
                <a:gd name="T30" fmla="*/ 83 w 922"/>
                <a:gd name="T31" fmla="*/ 325 h 581"/>
                <a:gd name="T32" fmla="*/ 80 w 922"/>
                <a:gd name="T33" fmla="*/ 366 h 581"/>
                <a:gd name="T34" fmla="*/ 80 w 922"/>
                <a:gd name="T35" fmla="*/ 385 h 581"/>
                <a:gd name="T36" fmla="*/ 76 w 922"/>
                <a:gd name="T37" fmla="*/ 385 h 581"/>
                <a:gd name="T38" fmla="*/ 88 w 922"/>
                <a:gd name="T39" fmla="*/ 410 h 581"/>
                <a:gd name="T40" fmla="*/ 159 w 922"/>
                <a:gd name="T41" fmla="*/ 446 h 581"/>
                <a:gd name="T42" fmla="*/ 159 w 922"/>
                <a:gd name="T43" fmla="*/ 446 h 581"/>
                <a:gd name="T44" fmla="*/ 161 w 922"/>
                <a:gd name="T45" fmla="*/ 447 h 581"/>
                <a:gd name="T46" fmla="*/ 164 w 922"/>
                <a:gd name="T47" fmla="*/ 447 h 581"/>
                <a:gd name="T48" fmla="*/ 166 w 922"/>
                <a:gd name="T49" fmla="*/ 446 h 581"/>
                <a:gd name="T50" fmla="*/ 167 w 922"/>
                <a:gd name="T51" fmla="*/ 447 h 581"/>
                <a:gd name="T52" fmla="*/ 167 w 922"/>
                <a:gd name="T53" fmla="*/ 447 h 581"/>
                <a:gd name="T54" fmla="*/ 229 w 922"/>
                <a:gd name="T55" fmla="*/ 469 h 581"/>
                <a:gd name="T56" fmla="*/ 312 w 922"/>
                <a:gd name="T57" fmla="*/ 439 h 581"/>
                <a:gd name="T58" fmla="*/ 315 w 922"/>
                <a:gd name="T59" fmla="*/ 438 h 581"/>
                <a:gd name="T60" fmla="*/ 315 w 922"/>
                <a:gd name="T61" fmla="*/ 438 h 581"/>
                <a:gd name="T62" fmla="*/ 327 w 922"/>
                <a:gd name="T63" fmla="*/ 439 h 581"/>
                <a:gd name="T64" fmla="*/ 330 w 922"/>
                <a:gd name="T65" fmla="*/ 438 h 581"/>
                <a:gd name="T66" fmla="*/ 338 w 922"/>
                <a:gd name="T67" fmla="*/ 434 h 581"/>
                <a:gd name="T68" fmla="*/ 365 w 922"/>
                <a:gd name="T69" fmla="*/ 520 h 581"/>
                <a:gd name="T70" fmla="*/ 389 w 922"/>
                <a:gd name="T71" fmla="*/ 538 h 581"/>
                <a:gd name="T72" fmla="*/ 421 w 922"/>
                <a:gd name="T73" fmla="*/ 565 h 581"/>
                <a:gd name="T74" fmla="*/ 423 w 922"/>
                <a:gd name="T75" fmla="*/ 547 h 581"/>
                <a:gd name="T76" fmla="*/ 457 w 922"/>
                <a:gd name="T77" fmla="*/ 544 h 581"/>
                <a:gd name="T78" fmla="*/ 542 w 922"/>
                <a:gd name="T79" fmla="*/ 568 h 581"/>
                <a:gd name="T80" fmla="*/ 596 w 922"/>
                <a:gd name="T81" fmla="*/ 554 h 581"/>
                <a:gd name="T82" fmla="*/ 669 w 922"/>
                <a:gd name="T83" fmla="*/ 515 h 581"/>
                <a:gd name="T84" fmla="*/ 708 w 922"/>
                <a:gd name="T85" fmla="*/ 379 h 581"/>
                <a:gd name="T86" fmla="*/ 701 w 922"/>
                <a:gd name="T87" fmla="*/ 357 h 581"/>
                <a:gd name="T88" fmla="*/ 729 w 922"/>
                <a:gd name="T89" fmla="*/ 303 h 581"/>
                <a:gd name="T90" fmla="*/ 705 w 922"/>
                <a:gd name="T91" fmla="*/ 295 h 581"/>
                <a:gd name="T92" fmla="*/ 673 w 922"/>
                <a:gd name="T93" fmla="*/ 291 h 581"/>
                <a:gd name="T94" fmla="*/ 716 w 922"/>
                <a:gd name="T95" fmla="*/ 243 h 581"/>
                <a:gd name="T96" fmla="*/ 776 w 922"/>
                <a:gd name="T97" fmla="*/ 265 h 581"/>
                <a:gd name="T98" fmla="*/ 783 w 922"/>
                <a:gd name="T99" fmla="*/ 294 h 581"/>
                <a:gd name="T100" fmla="*/ 794 w 922"/>
                <a:gd name="T101" fmla="*/ 320 h 581"/>
                <a:gd name="T102" fmla="*/ 792 w 922"/>
                <a:gd name="T103" fmla="*/ 353 h 581"/>
                <a:gd name="T104" fmla="*/ 837 w 922"/>
                <a:gd name="T105" fmla="*/ 322 h 581"/>
                <a:gd name="T106" fmla="*/ 840 w 922"/>
                <a:gd name="T107" fmla="*/ 238 h 581"/>
                <a:gd name="T108" fmla="*/ 865 w 922"/>
                <a:gd name="T109" fmla="*/ 169 h 581"/>
                <a:gd name="T110" fmla="*/ 922 w 922"/>
                <a:gd name="T111" fmla="*/ 97 h 581"/>
                <a:gd name="T112" fmla="*/ 747 w 922"/>
                <a:gd name="T11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2" h="581">
                  <a:moveTo>
                    <a:pt x="747" y="0"/>
                  </a:moveTo>
                  <a:cubicBezTo>
                    <a:pt x="747" y="0"/>
                    <a:pt x="747" y="0"/>
                    <a:pt x="747" y="0"/>
                  </a:cubicBezTo>
                  <a:cubicBezTo>
                    <a:pt x="728" y="0"/>
                    <a:pt x="717" y="7"/>
                    <a:pt x="709" y="17"/>
                  </a:cubicBezTo>
                  <a:cubicBezTo>
                    <a:pt x="692" y="38"/>
                    <a:pt x="691" y="71"/>
                    <a:pt x="668" y="71"/>
                  </a:cubicBezTo>
                  <a:cubicBezTo>
                    <a:pt x="668" y="71"/>
                    <a:pt x="668" y="71"/>
                    <a:pt x="668" y="71"/>
                  </a:cubicBezTo>
                  <a:cubicBezTo>
                    <a:pt x="668" y="71"/>
                    <a:pt x="668" y="71"/>
                    <a:pt x="668" y="71"/>
                  </a:cubicBezTo>
                  <a:cubicBezTo>
                    <a:pt x="668" y="71"/>
                    <a:pt x="668" y="71"/>
                    <a:pt x="668" y="71"/>
                  </a:cubicBezTo>
                  <a:cubicBezTo>
                    <a:pt x="664" y="71"/>
                    <a:pt x="660" y="70"/>
                    <a:pt x="655" y="68"/>
                  </a:cubicBezTo>
                  <a:cubicBezTo>
                    <a:pt x="655" y="68"/>
                    <a:pt x="655" y="68"/>
                    <a:pt x="655" y="68"/>
                  </a:cubicBezTo>
                  <a:cubicBezTo>
                    <a:pt x="655" y="68"/>
                    <a:pt x="655" y="68"/>
                    <a:pt x="655" y="68"/>
                  </a:cubicBezTo>
                  <a:cubicBezTo>
                    <a:pt x="647" y="65"/>
                    <a:pt x="639" y="64"/>
                    <a:pt x="631" y="64"/>
                  </a:cubicBezTo>
                  <a:cubicBezTo>
                    <a:pt x="631" y="64"/>
                    <a:pt x="631" y="64"/>
                    <a:pt x="631" y="64"/>
                  </a:cubicBezTo>
                  <a:cubicBezTo>
                    <a:pt x="631" y="64"/>
                    <a:pt x="631" y="64"/>
                    <a:pt x="631" y="64"/>
                  </a:cubicBezTo>
                  <a:cubicBezTo>
                    <a:pt x="631" y="64"/>
                    <a:pt x="631" y="64"/>
                    <a:pt x="631" y="64"/>
                  </a:cubicBezTo>
                  <a:cubicBezTo>
                    <a:pt x="614" y="64"/>
                    <a:pt x="597" y="70"/>
                    <a:pt x="582" y="75"/>
                  </a:cubicBezTo>
                  <a:cubicBezTo>
                    <a:pt x="570" y="78"/>
                    <a:pt x="559" y="81"/>
                    <a:pt x="549" y="81"/>
                  </a:cubicBezTo>
                  <a:cubicBezTo>
                    <a:pt x="549" y="81"/>
                    <a:pt x="549" y="81"/>
                    <a:pt x="549" y="81"/>
                  </a:cubicBezTo>
                  <a:cubicBezTo>
                    <a:pt x="515" y="81"/>
                    <a:pt x="506" y="55"/>
                    <a:pt x="473" y="55"/>
                  </a:cubicBezTo>
                  <a:cubicBezTo>
                    <a:pt x="473" y="55"/>
                    <a:pt x="473" y="55"/>
                    <a:pt x="473" y="55"/>
                  </a:cubicBezTo>
                  <a:cubicBezTo>
                    <a:pt x="470" y="55"/>
                    <a:pt x="466" y="56"/>
                    <a:pt x="463" y="57"/>
                  </a:cubicBezTo>
                  <a:cubicBezTo>
                    <a:pt x="458" y="58"/>
                    <a:pt x="453" y="60"/>
                    <a:pt x="448" y="60"/>
                  </a:cubicBezTo>
                  <a:cubicBezTo>
                    <a:pt x="448" y="60"/>
                    <a:pt x="448" y="60"/>
                    <a:pt x="448" y="60"/>
                  </a:cubicBezTo>
                  <a:cubicBezTo>
                    <a:pt x="448" y="60"/>
                    <a:pt x="448" y="60"/>
                    <a:pt x="448" y="60"/>
                  </a:cubicBezTo>
                  <a:cubicBezTo>
                    <a:pt x="448" y="60"/>
                    <a:pt x="448" y="60"/>
                    <a:pt x="448" y="60"/>
                  </a:cubicBezTo>
                  <a:cubicBezTo>
                    <a:pt x="440" y="60"/>
                    <a:pt x="432" y="56"/>
                    <a:pt x="426" y="40"/>
                  </a:cubicBezTo>
                  <a:cubicBezTo>
                    <a:pt x="426" y="40"/>
                    <a:pt x="426" y="40"/>
                    <a:pt x="426" y="40"/>
                  </a:cubicBezTo>
                  <a:cubicBezTo>
                    <a:pt x="426" y="40"/>
                    <a:pt x="426" y="40"/>
                    <a:pt x="426" y="40"/>
                  </a:cubicBezTo>
                  <a:cubicBezTo>
                    <a:pt x="426" y="40"/>
                    <a:pt x="426" y="40"/>
                    <a:pt x="425" y="39"/>
                  </a:cubicBezTo>
                  <a:cubicBezTo>
                    <a:pt x="425" y="39"/>
                    <a:pt x="425" y="39"/>
                    <a:pt x="425" y="39"/>
                  </a:cubicBezTo>
                  <a:cubicBezTo>
                    <a:pt x="425" y="39"/>
                    <a:pt x="425" y="39"/>
                    <a:pt x="425" y="39"/>
                  </a:cubicBezTo>
                  <a:cubicBezTo>
                    <a:pt x="422" y="31"/>
                    <a:pt x="390" y="26"/>
                    <a:pt x="381" y="26"/>
                  </a:cubicBezTo>
                  <a:cubicBezTo>
                    <a:pt x="364" y="26"/>
                    <a:pt x="370" y="66"/>
                    <a:pt x="341" y="66"/>
                  </a:cubicBezTo>
                  <a:cubicBezTo>
                    <a:pt x="319" y="66"/>
                    <a:pt x="297" y="50"/>
                    <a:pt x="283" y="50"/>
                  </a:cubicBezTo>
                  <a:cubicBezTo>
                    <a:pt x="274" y="50"/>
                    <a:pt x="265" y="61"/>
                    <a:pt x="262" y="63"/>
                  </a:cubicBezTo>
                  <a:cubicBezTo>
                    <a:pt x="236" y="78"/>
                    <a:pt x="204" y="79"/>
                    <a:pt x="183" y="97"/>
                  </a:cubicBezTo>
                  <a:cubicBezTo>
                    <a:pt x="182" y="97"/>
                    <a:pt x="182" y="97"/>
                    <a:pt x="182" y="97"/>
                  </a:cubicBezTo>
                  <a:cubicBezTo>
                    <a:pt x="182" y="97"/>
                    <a:pt x="182" y="97"/>
                    <a:pt x="182" y="97"/>
                  </a:cubicBezTo>
                  <a:cubicBezTo>
                    <a:pt x="182" y="98"/>
                    <a:pt x="182" y="98"/>
                    <a:pt x="182" y="98"/>
                  </a:cubicBezTo>
                  <a:cubicBezTo>
                    <a:pt x="182" y="98"/>
                    <a:pt x="182" y="98"/>
                    <a:pt x="182" y="98"/>
                  </a:cubicBezTo>
                  <a:cubicBezTo>
                    <a:pt x="175" y="105"/>
                    <a:pt x="188" y="130"/>
                    <a:pt x="157" y="130"/>
                  </a:cubicBezTo>
                  <a:cubicBezTo>
                    <a:pt x="157" y="130"/>
                    <a:pt x="157" y="130"/>
                    <a:pt x="157" y="130"/>
                  </a:cubicBezTo>
                  <a:cubicBezTo>
                    <a:pt x="157" y="130"/>
                    <a:pt x="157" y="130"/>
                    <a:pt x="157" y="130"/>
                  </a:cubicBezTo>
                  <a:cubicBezTo>
                    <a:pt x="157" y="130"/>
                    <a:pt x="157" y="130"/>
                    <a:pt x="157" y="130"/>
                  </a:cubicBezTo>
                  <a:cubicBezTo>
                    <a:pt x="155" y="130"/>
                    <a:pt x="152" y="129"/>
                    <a:pt x="148" y="129"/>
                  </a:cubicBezTo>
                  <a:cubicBezTo>
                    <a:pt x="148" y="129"/>
                    <a:pt x="148" y="129"/>
                    <a:pt x="148" y="129"/>
                  </a:cubicBezTo>
                  <a:cubicBezTo>
                    <a:pt x="148" y="129"/>
                    <a:pt x="148" y="129"/>
                    <a:pt x="148" y="129"/>
                  </a:cubicBezTo>
                  <a:cubicBezTo>
                    <a:pt x="148" y="129"/>
                    <a:pt x="147" y="129"/>
                    <a:pt x="147" y="129"/>
                  </a:cubicBezTo>
                  <a:cubicBezTo>
                    <a:pt x="147" y="129"/>
                    <a:pt x="147" y="129"/>
                    <a:pt x="147" y="129"/>
                  </a:cubicBezTo>
                  <a:cubicBezTo>
                    <a:pt x="147" y="129"/>
                    <a:pt x="147" y="129"/>
                    <a:pt x="147" y="129"/>
                  </a:cubicBezTo>
                  <a:cubicBezTo>
                    <a:pt x="147" y="129"/>
                    <a:pt x="147" y="129"/>
                    <a:pt x="147" y="129"/>
                  </a:cubicBezTo>
                  <a:cubicBezTo>
                    <a:pt x="137" y="129"/>
                    <a:pt x="133" y="141"/>
                    <a:pt x="124" y="151"/>
                  </a:cubicBezTo>
                  <a:cubicBezTo>
                    <a:pt x="119" y="157"/>
                    <a:pt x="113" y="162"/>
                    <a:pt x="103" y="163"/>
                  </a:cubicBezTo>
                  <a:cubicBezTo>
                    <a:pt x="103" y="163"/>
                    <a:pt x="103" y="163"/>
                    <a:pt x="103" y="163"/>
                  </a:cubicBezTo>
                  <a:cubicBezTo>
                    <a:pt x="103" y="222"/>
                    <a:pt x="70" y="248"/>
                    <a:pt x="21" y="248"/>
                  </a:cubicBezTo>
                  <a:cubicBezTo>
                    <a:pt x="13" y="248"/>
                    <a:pt x="2" y="272"/>
                    <a:pt x="0" y="282"/>
                  </a:cubicBezTo>
                  <a:cubicBezTo>
                    <a:pt x="0" y="282"/>
                    <a:pt x="0" y="282"/>
                    <a:pt x="0" y="282"/>
                  </a:cubicBezTo>
                  <a:cubicBezTo>
                    <a:pt x="14" y="285"/>
                    <a:pt x="17" y="288"/>
                    <a:pt x="19" y="301"/>
                  </a:cubicBezTo>
                  <a:cubicBezTo>
                    <a:pt x="19" y="301"/>
                    <a:pt x="19" y="301"/>
                    <a:pt x="19" y="301"/>
                  </a:cubicBezTo>
                  <a:cubicBezTo>
                    <a:pt x="18" y="303"/>
                    <a:pt x="18" y="303"/>
                    <a:pt x="18" y="303"/>
                  </a:cubicBezTo>
                  <a:cubicBezTo>
                    <a:pt x="18" y="303"/>
                    <a:pt x="18" y="303"/>
                    <a:pt x="18" y="303"/>
                  </a:cubicBezTo>
                  <a:cubicBezTo>
                    <a:pt x="18" y="312"/>
                    <a:pt x="23" y="310"/>
                    <a:pt x="31" y="312"/>
                  </a:cubicBezTo>
                  <a:cubicBezTo>
                    <a:pt x="37" y="314"/>
                    <a:pt x="34" y="321"/>
                    <a:pt x="37" y="324"/>
                  </a:cubicBezTo>
                  <a:cubicBezTo>
                    <a:pt x="45" y="332"/>
                    <a:pt x="51" y="332"/>
                    <a:pt x="61" y="335"/>
                  </a:cubicBezTo>
                  <a:cubicBezTo>
                    <a:pt x="70" y="333"/>
                    <a:pt x="74" y="325"/>
                    <a:pt x="83" y="325"/>
                  </a:cubicBezTo>
                  <a:cubicBezTo>
                    <a:pt x="88" y="325"/>
                    <a:pt x="100" y="335"/>
                    <a:pt x="100" y="340"/>
                  </a:cubicBezTo>
                  <a:cubicBezTo>
                    <a:pt x="100" y="340"/>
                    <a:pt x="100" y="340"/>
                    <a:pt x="100" y="340"/>
                  </a:cubicBezTo>
                  <a:cubicBezTo>
                    <a:pt x="100" y="354"/>
                    <a:pt x="80" y="352"/>
                    <a:pt x="80" y="366"/>
                  </a:cubicBezTo>
                  <a:cubicBezTo>
                    <a:pt x="80" y="366"/>
                    <a:pt x="80" y="366"/>
                    <a:pt x="80" y="366"/>
                  </a:cubicBezTo>
                  <a:cubicBezTo>
                    <a:pt x="80" y="372"/>
                    <a:pt x="88" y="373"/>
                    <a:pt x="88" y="379"/>
                  </a:cubicBezTo>
                  <a:cubicBezTo>
                    <a:pt x="88" y="379"/>
                    <a:pt x="88" y="379"/>
                    <a:pt x="88" y="379"/>
                  </a:cubicBezTo>
                  <a:cubicBezTo>
                    <a:pt x="88" y="384"/>
                    <a:pt x="84" y="385"/>
                    <a:pt x="80" y="385"/>
                  </a:cubicBezTo>
                  <a:cubicBezTo>
                    <a:pt x="80" y="385"/>
                    <a:pt x="80" y="385"/>
                    <a:pt x="80" y="385"/>
                  </a:cubicBezTo>
                  <a:cubicBezTo>
                    <a:pt x="80" y="385"/>
                    <a:pt x="80" y="385"/>
                    <a:pt x="80" y="385"/>
                  </a:cubicBezTo>
                  <a:cubicBezTo>
                    <a:pt x="80" y="385"/>
                    <a:pt x="80" y="385"/>
                    <a:pt x="80" y="385"/>
                  </a:cubicBezTo>
                  <a:cubicBezTo>
                    <a:pt x="79" y="385"/>
                    <a:pt x="79" y="385"/>
                    <a:pt x="78" y="385"/>
                  </a:cubicBezTo>
                  <a:cubicBezTo>
                    <a:pt x="77" y="385"/>
                    <a:pt x="77" y="385"/>
                    <a:pt x="76" y="385"/>
                  </a:cubicBezTo>
                  <a:cubicBezTo>
                    <a:pt x="76" y="385"/>
                    <a:pt x="76" y="385"/>
                    <a:pt x="76" y="385"/>
                  </a:cubicBezTo>
                  <a:cubicBezTo>
                    <a:pt x="76" y="390"/>
                    <a:pt x="76" y="390"/>
                    <a:pt x="76" y="390"/>
                  </a:cubicBezTo>
                  <a:cubicBezTo>
                    <a:pt x="77" y="396"/>
                    <a:pt x="77" y="400"/>
                    <a:pt x="79" y="407"/>
                  </a:cubicBezTo>
                  <a:cubicBezTo>
                    <a:pt x="80" y="410"/>
                    <a:pt x="85" y="409"/>
                    <a:pt x="88" y="410"/>
                  </a:cubicBezTo>
                  <a:cubicBezTo>
                    <a:pt x="97" y="413"/>
                    <a:pt x="100" y="420"/>
                    <a:pt x="109" y="422"/>
                  </a:cubicBezTo>
                  <a:cubicBezTo>
                    <a:pt x="121" y="425"/>
                    <a:pt x="127" y="421"/>
                    <a:pt x="133" y="428"/>
                  </a:cubicBezTo>
                  <a:cubicBezTo>
                    <a:pt x="139" y="434"/>
                    <a:pt x="145" y="432"/>
                    <a:pt x="152" y="436"/>
                  </a:cubicBezTo>
                  <a:cubicBezTo>
                    <a:pt x="157" y="438"/>
                    <a:pt x="157" y="442"/>
                    <a:pt x="159" y="446"/>
                  </a:cubicBezTo>
                  <a:cubicBezTo>
                    <a:pt x="159" y="446"/>
                    <a:pt x="159" y="446"/>
                    <a:pt x="159" y="446"/>
                  </a:cubicBezTo>
                  <a:cubicBezTo>
                    <a:pt x="159" y="446"/>
                    <a:pt x="159" y="446"/>
                    <a:pt x="159" y="446"/>
                  </a:cubicBezTo>
                  <a:cubicBezTo>
                    <a:pt x="159" y="446"/>
                    <a:pt x="159" y="446"/>
                    <a:pt x="159" y="446"/>
                  </a:cubicBezTo>
                  <a:cubicBezTo>
                    <a:pt x="159" y="446"/>
                    <a:pt x="159" y="446"/>
                    <a:pt x="159" y="446"/>
                  </a:cubicBezTo>
                  <a:cubicBezTo>
                    <a:pt x="159" y="447"/>
                    <a:pt x="160" y="447"/>
                    <a:pt x="161" y="447"/>
                  </a:cubicBezTo>
                  <a:cubicBezTo>
                    <a:pt x="161" y="447"/>
                    <a:pt x="161" y="447"/>
                    <a:pt x="161" y="447"/>
                  </a:cubicBezTo>
                  <a:cubicBezTo>
                    <a:pt x="161" y="447"/>
                    <a:pt x="161" y="447"/>
                    <a:pt x="161" y="447"/>
                  </a:cubicBezTo>
                  <a:cubicBezTo>
                    <a:pt x="161" y="447"/>
                    <a:pt x="161" y="447"/>
                    <a:pt x="161" y="447"/>
                  </a:cubicBezTo>
                  <a:cubicBezTo>
                    <a:pt x="162" y="447"/>
                    <a:pt x="162" y="447"/>
                    <a:pt x="163" y="447"/>
                  </a:cubicBezTo>
                  <a:cubicBezTo>
                    <a:pt x="163" y="447"/>
                    <a:pt x="163" y="447"/>
                    <a:pt x="163" y="447"/>
                  </a:cubicBezTo>
                  <a:cubicBezTo>
                    <a:pt x="163" y="447"/>
                    <a:pt x="163" y="447"/>
                    <a:pt x="163" y="447"/>
                  </a:cubicBezTo>
                  <a:cubicBezTo>
                    <a:pt x="163" y="447"/>
                    <a:pt x="163" y="447"/>
                    <a:pt x="164" y="447"/>
                  </a:cubicBezTo>
                  <a:cubicBezTo>
                    <a:pt x="164" y="447"/>
                    <a:pt x="164" y="447"/>
                    <a:pt x="164" y="447"/>
                  </a:cubicBezTo>
                  <a:cubicBezTo>
                    <a:pt x="164" y="447"/>
                    <a:pt x="164" y="447"/>
                    <a:pt x="164" y="447"/>
                  </a:cubicBezTo>
                  <a:cubicBezTo>
                    <a:pt x="164" y="447"/>
                    <a:pt x="164" y="447"/>
                    <a:pt x="164" y="447"/>
                  </a:cubicBezTo>
                  <a:cubicBezTo>
                    <a:pt x="164" y="447"/>
                    <a:pt x="165" y="446"/>
                    <a:pt x="166" y="446"/>
                  </a:cubicBezTo>
                  <a:cubicBezTo>
                    <a:pt x="166" y="446"/>
                    <a:pt x="166" y="446"/>
                    <a:pt x="166" y="446"/>
                  </a:cubicBezTo>
                  <a:cubicBezTo>
                    <a:pt x="166" y="446"/>
                    <a:pt x="166" y="446"/>
                    <a:pt x="166" y="446"/>
                  </a:cubicBezTo>
                  <a:cubicBezTo>
                    <a:pt x="166" y="446"/>
                    <a:pt x="166" y="446"/>
                    <a:pt x="166" y="446"/>
                  </a:cubicBezTo>
                  <a:cubicBezTo>
                    <a:pt x="166" y="446"/>
                    <a:pt x="167" y="447"/>
                    <a:pt x="167" y="447"/>
                  </a:cubicBezTo>
                  <a:cubicBezTo>
                    <a:pt x="167" y="447"/>
                    <a:pt x="167" y="447"/>
                    <a:pt x="167" y="447"/>
                  </a:cubicBezTo>
                  <a:cubicBezTo>
                    <a:pt x="167" y="447"/>
                    <a:pt x="167" y="447"/>
                    <a:pt x="167" y="447"/>
                  </a:cubicBezTo>
                  <a:cubicBezTo>
                    <a:pt x="167" y="447"/>
                    <a:pt x="167" y="447"/>
                    <a:pt x="167" y="447"/>
                  </a:cubicBezTo>
                  <a:cubicBezTo>
                    <a:pt x="167" y="447"/>
                    <a:pt x="167" y="447"/>
                    <a:pt x="167" y="447"/>
                  </a:cubicBezTo>
                  <a:cubicBezTo>
                    <a:pt x="175" y="452"/>
                    <a:pt x="180" y="460"/>
                    <a:pt x="192" y="460"/>
                  </a:cubicBezTo>
                  <a:cubicBezTo>
                    <a:pt x="199" y="460"/>
                    <a:pt x="206" y="460"/>
                    <a:pt x="214" y="460"/>
                  </a:cubicBezTo>
                  <a:cubicBezTo>
                    <a:pt x="219" y="460"/>
                    <a:pt x="221" y="457"/>
                    <a:pt x="224" y="457"/>
                  </a:cubicBezTo>
                  <a:cubicBezTo>
                    <a:pt x="226" y="457"/>
                    <a:pt x="228" y="465"/>
                    <a:pt x="229" y="469"/>
                  </a:cubicBezTo>
                  <a:cubicBezTo>
                    <a:pt x="236" y="465"/>
                    <a:pt x="238" y="456"/>
                    <a:pt x="252" y="456"/>
                  </a:cubicBezTo>
                  <a:cubicBezTo>
                    <a:pt x="263" y="456"/>
                    <a:pt x="269" y="462"/>
                    <a:pt x="278" y="462"/>
                  </a:cubicBezTo>
                  <a:cubicBezTo>
                    <a:pt x="285" y="462"/>
                    <a:pt x="302" y="447"/>
                    <a:pt x="306" y="445"/>
                  </a:cubicBezTo>
                  <a:cubicBezTo>
                    <a:pt x="309" y="443"/>
                    <a:pt x="310" y="441"/>
                    <a:pt x="312" y="439"/>
                  </a:cubicBezTo>
                  <a:cubicBezTo>
                    <a:pt x="312" y="439"/>
                    <a:pt x="312" y="439"/>
                    <a:pt x="312" y="439"/>
                  </a:cubicBezTo>
                  <a:cubicBezTo>
                    <a:pt x="312" y="439"/>
                    <a:pt x="312" y="439"/>
                    <a:pt x="312" y="439"/>
                  </a:cubicBezTo>
                  <a:cubicBezTo>
                    <a:pt x="313" y="439"/>
                    <a:pt x="313" y="439"/>
                    <a:pt x="313" y="439"/>
                  </a:cubicBezTo>
                  <a:cubicBezTo>
                    <a:pt x="313" y="438"/>
                    <a:pt x="314" y="438"/>
                    <a:pt x="315" y="438"/>
                  </a:cubicBezTo>
                  <a:cubicBezTo>
                    <a:pt x="315" y="438"/>
                    <a:pt x="315" y="438"/>
                    <a:pt x="315" y="438"/>
                  </a:cubicBezTo>
                  <a:cubicBezTo>
                    <a:pt x="315" y="438"/>
                    <a:pt x="315" y="438"/>
                    <a:pt x="315" y="438"/>
                  </a:cubicBezTo>
                  <a:cubicBezTo>
                    <a:pt x="315" y="438"/>
                    <a:pt x="315" y="438"/>
                    <a:pt x="315" y="438"/>
                  </a:cubicBezTo>
                  <a:cubicBezTo>
                    <a:pt x="315" y="438"/>
                    <a:pt x="315" y="438"/>
                    <a:pt x="315" y="438"/>
                  </a:cubicBezTo>
                  <a:cubicBezTo>
                    <a:pt x="315" y="437"/>
                    <a:pt x="316" y="437"/>
                    <a:pt x="317" y="437"/>
                  </a:cubicBezTo>
                  <a:cubicBezTo>
                    <a:pt x="317" y="437"/>
                    <a:pt x="317" y="437"/>
                    <a:pt x="317" y="437"/>
                  </a:cubicBezTo>
                  <a:cubicBezTo>
                    <a:pt x="318" y="437"/>
                    <a:pt x="320" y="438"/>
                    <a:pt x="321" y="438"/>
                  </a:cubicBezTo>
                  <a:cubicBezTo>
                    <a:pt x="323" y="438"/>
                    <a:pt x="325" y="439"/>
                    <a:pt x="327" y="439"/>
                  </a:cubicBezTo>
                  <a:cubicBezTo>
                    <a:pt x="327" y="439"/>
                    <a:pt x="327" y="439"/>
                    <a:pt x="327" y="439"/>
                  </a:cubicBezTo>
                  <a:cubicBezTo>
                    <a:pt x="327" y="439"/>
                    <a:pt x="327" y="439"/>
                    <a:pt x="327" y="439"/>
                  </a:cubicBezTo>
                  <a:cubicBezTo>
                    <a:pt x="328" y="439"/>
                    <a:pt x="329" y="439"/>
                    <a:pt x="330" y="438"/>
                  </a:cubicBezTo>
                  <a:cubicBezTo>
                    <a:pt x="330" y="438"/>
                    <a:pt x="330" y="438"/>
                    <a:pt x="330" y="438"/>
                  </a:cubicBezTo>
                  <a:cubicBezTo>
                    <a:pt x="330" y="438"/>
                    <a:pt x="330" y="438"/>
                    <a:pt x="330" y="438"/>
                  </a:cubicBezTo>
                  <a:cubicBezTo>
                    <a:pt x="330" y="438"/>
                    <a:pt x="330" y="438"/>
                    <a:pt x="330" y="438"/>
                  </a:cubicBezTo>
                  <a:cubicBezTo>
                    <a:pt x="335" y="434"/>
                    <a:pt x="335" y="434"/>
                    <a:pt x="335" y="434"/>
                  </a:cubicBezTo>
                  <a:cubicBezTo>
                    <a:pt x="338" y="434"/>
                    <a:pt x="338" y="434"/>
                    <a:pt x="338" y="434"/>
                  </a:cubicBezTo>
                  <a:cubicBezTo>
                    <a:pt x="342" y="451"/>
                    <a:pt x="353" y="449"/>
                    <a:pt x="366" y="456"/>
                  </a:cubicBezTo>
                  <a:cubicBezTo>
                    <a:pt x="371" y="464"/>
                    <a:pt x="378" y="467"/>
                    <a:pt x="378" y="478"/>
                  </a:cubicBezTo>
                  <a:cubicBezTo>
                    <a:pt x="378" y="478"/>
                    <a:pt x="378" y="478"/>
                    <a:pt x="378" y="478"/>
                  </a:cubicBezTo>
                  <a:cubicBezTo>
                    <a:pt x="378" y="500"/>
                    <a:pt x="365" y="500"/>
                    <a:pt x="365" y="520"/>
                  </a:cubicBezTo>
                  <a:cubicBezTo>
                    <a:pt x="365" y="520"/>
                    <a:pt x="365" y="520"/>
                    <a:pt x="365" y="520"/>
                  </a:cubicBezTo>
                  <a:cubicBezTo>
                    <a:pt x="365" y="521"/>
                    <a:pt x="365" y="525"/>
                    <a:pt x="367" y="525"/>
                  </a:cubicBezTo>
                  <a:cubicBezTo>
                    <a:pt x="371" y="525"/>
                    <a:pt x="374" y="522"/>
                    <a:pt x="378" y="522"/>
                  </a:cubicBezTo>
                  <a:cubicBezTo>
                    <a:pt x="382" y="522"/>
                    <a:pt x="383" y="537"/>
                    <a:pt x="389" y="538"/>
                  </a:cubicBezTo>
                  <a:cubicBezTo>
                    <a:pt x="389" y="549"/>
                    <a:pt x="395" y="560"/>
                    <a:pt x="406" y="560"/>
                  </a:cubicBezTo>
                  <a:cubicBezTo>
                    <a:pt x="410" y="560"/>
                    <a:pt x="411" y="559"/>
                    <a:pt x="414" y="559"/>
                  </a:cubicBezTo>
                  <a:cubicBezTo>
                    <a:pt x="417" y="559"/>
                    <a:pt x="417" y="559"/>
                    <a:pt x="417" y="559"/>
                  </a:cubicBezTo>
                  <a:cubicBezTo>
                    <a:pt x="417" y="564"/>
                    <a:pt x="420" y="565"/>
                    <a:pt x="421" y="565"/>
                  </a:cubicBezTo>
                  <a:cubicBezTo>
                    <a:pt x="422" y="565"/>
                    <a:pt x="423" y="562"/>
                    <a:pt x="423" y="560"/>
                  </a:cubicBezTo>
                  <a:cubicBezTo>
                    <a:pt x="423" y="560"/>
                    <a:pt x="423" y="560"/>
                    <a:pt x="423" y="560"/>
                  </a:cubicBezTo>
                  <a:cubicBezTo>
                    <a:pt x="423" y="555"/>
                    <a:pt x="423" y="552"/>
                    <a:pt x="423" y="547"/>
                  </a:cubicBezTo>
                  <a:cubicBezTo>
                    <a:pt x="423" y="547"/>
                    <a:pt x="423" y="547"/>
                    <a:pt x="423" y="547"/>
                  </a:cubicBezTo>
                  <a:cubicBezTo>
                    <a:pt x="423" y="547"/>
                    <a:pt x="434" y="543"/>
                    <a:pt x="437" y="543"/>
                  </a:cubicBezTo>
                  <a:cubicBezTo>
                    <a:pt x="437" y="543"/>
                    <a:pt x="437" y="543"/>
                    <a:pt x="438" y="543"/>
                  </a:cubicBezTo>
                  <a:cubicBezTo>
                    <a:pt x="454" y="543"/>
                    <a:pt x="454" y="543"/>
                    <a:pt x="454" y="543"/>
                  </a:cubicBezTo>
                  <a:cubicBezTo>
                    <a:pt x="455" y="544"/>
                    <a:pt x="457" y="544"/>
                    <a:pt x="457" y="544"/>
                  </a:cubicBezTo>
                  <a:cubicBezTo>
                    <a:pt x="464" y="544"/>
                    <a:pt x="469" y="536"/>
                    <a:pt x="476" y="536"/>
                  </a:cubicBezTo>
                  <a:cubicBezTo>
                    <a:pt x="484" y="536"/>
                    <a:pt x="489" y="542"/>
                    <a:pt x="498" y="542"/>
                  </a:cubicBezTo>
                  <a:cubicBezTo>
                    <a:pt x="498" y="556"/>
                    <a:pt x="509" y="560"/>
                    <a:pt x="517" y="562"/>
                  </a:cubicBezTo>
                  <a:cubicBezTo>
                    <a:pt x="526" y="567"/>
                    <a:pt x="532" y="564"/>
                    <a:pt x="542" y="568"/>
                  </a:cubicBezTo>
                  <a:cubicBezTo>
                    <a:pt x="542" y="571"/>
                    <a:pt x="540" y="581"/>
                    <a:pt x="545" y="581"/>
                  </a:cubicBezTo>
                  <a:cubicBezTo>
                    <a:pt x="551" y="581"/>
                    <a:pt x="547" y="575"/>
                    <a:pt x="552" y="570"/>
                  </a:cubicBezTo>
                  <a:cubicBezTo>
                    <a:pt x="555" y="567"/>
                    <a:pt x="566" y="565"/>
                    <a:pt x="570" y="563"/>
                  </a:cubicBezTo>
                  <a:cubicBezTo>
                    <a:pt x="580" y="558"/>
                    <a:pt x="590" y="560"/>
                    <a:pt x="596" y="554"/>
                  </a:cubicBezTo>
                  <a:cubicBezTo>
                    <a:pt x="596" y="554"/>
                    <a:pt x="602" y="544"/>
                    <a:pt x="603" y="544"/>
                  </a:cubicBezTo>
                  <a:cubicBezTo>
                    <a:pt x="608" y="544"/>
                    <a:pt x="611" y="548"/>
                    <a:pt x="616" y="548"/>
                  </a:cubicBezTo>
                  <a:cubicBezTo>
                    <a:pt x="640" y="548"/>
                    <a:pt x="646" y="533"/>
                    <a:pt x="661" y="525"/>
                  </a:cubicBezTo>
                  <a:cubicBezTo>
                    <a:pt x="665" y="523"/>
                    <a:pt x="668" y="521"/>
                    <a:pt x="669" y="515"/>
                  </a:cubicBezTo>
                  <a:cubicBezTo>
                    <a:pt x="681" y="515"/>
                    <a:pt x="685" y="496"/>
                    <a:pt x="690" y="486"/>
                  </a:cubicBezTo>
                  <a:cubicBezTo>
                    <a:pt x="693" y="480"/>
                    <a:pt x="707" y="458"/>
                    <a:pt x="715" y="457"/>
                  </a:cubicBezTo>
                  <a:cubicBezTo>
                    <a:pt x="715" y="445"/>
                    <a:pt x="723" y="440"/>
                    <a:pt x="723" y="425"/>
                  </a:cubicBezTo>
                  <a:cubicBezTo>
                    <a:pt x="723" y="402"/>
                    <a:pt x="718" y="394"/>
                    <a:pt x="708" y="379"/>
                  </a:cubicBezTo>
                  <a:cubicBezTo>
                    <a:pt x="707" y="377"/>
                    <a:pt x="707" y="370"/>
                    <a:pt x="702" y="368"/>
                  </a:cubicBezTo>
                  <a:cubicBezTo>
                    <a:pt x="703" y="367"/>
                    <a:pt x="703" y="367"/>
                    <a:pt x="703" y="367"/>
                  </a:cubicBezTo>
                  <a:cubicBezTo>
                    <a:pt x="701" y="367"/>
                    <a:pt x="701" y="367"/>
                    <a:pt x="701" y="367"/>
                  </a:cubicBezTo>
                  <a:cubicBezTo>
                    <a:pt x="701" y="367"/>
                    <a:pt x="701" y="359"/>
                    <a:pt x="701" y="357"/>
                  </a:cubicBezTo>
                  <a:cubicBezTo>
                    <a:pt x="697" y="357"/>
                    <a:pt x="687" y="351"/>
                    <a:pt x="687" y="344"/>
                  </a:cubicBezTo>
                  <a:cubicBezTo>
                    <a:pt x="687" y="338"/>
                    <a:pt x="696" y="337"/>
                    <a:pt x="698" y="331"/>
                  </a:cubicBezTo>
                  <a:cubicBezTo>
                    <a:pt x="703" y="316"/>
                    <a:pt x="725" y="316"/>
                    <a:pt x="736" y="306"/>
                  </a:cubicBezTo>
                  <a:cubicBezTo>
                    <a:pt x="734" y="303"/>
                    <a:pt x="732" y="303"/>
                    <a:pt x="729" y="303"/>
                  </a:cubicBezTo>
                  <a:cubicBezTo>
                    <a:pt x="728" y="303"/>
                    <a:pt x="728" y="303"/>
                    <a:pt x="727" y="303"/>
                  </a:cubicBezTo>
                  <a:cubicBezTo>
                    <a:pt x="726" y="303"/>
                    <a:pt x="725" y="303"/>
                    <a:pt x="724" y="303"/>
                  </a:cubicBezTo>
                  <a:cubicBezTo>
                    <a:pt x="722" y="303"/>
                    <a:pt x="719" y="303"/>
                    <a:pt x="716" y="301"/>
                  </a:cubicBezTo>
                  <a:cubicBezTo>
                    <a:pt x="713" y="299"/>
                    <a:pt x="711" y="295"/>
                    <a:pt x="705" y="295"/>
                  </a:cubicBezTo>
                  <a:cubicBezTo>
                    <a:pt x="700" y="295"/>
                    <a:pt x="700" y="306"/>
                    <a:pt x="697" y="306"/>
                  </a:cubicBezTo>
                  <a:cubicBezTo>
                    <a:pt x="695" y="306"/>
                    <a:pt x="692" y="307"/>
                    <a:pt x="690" y="307"/>
                  </a:cubicBezTo>
                  <a:cubicBezTo>
                    <a:pt x="688" y="307"/>
                    <a:pt x="686" y="307"/>
                    <a:pt x="684" y="305"/>
                  </a:cubicBezTo>
                  <a:cubicBezTo>
                    <a:pt x="677" y="301"/>
                    <a:pt x="679" y="296"/>
                    <a:pt x="673" y="291"/>
                  </a:cubicBezTo>
                  <a:cubicBezTo>
                    <a:pt x="671" y="289"/>
                    <a:pt x="662" y="287"/>
                    <a:pt x="662" y="282"/>
                  </a:cubicBezTo>
                  <a:cubicBezTo>
                    <a:pt x="662" y="271"/>
                    <a:pt x="677" y="275"/>
                    <a:pt x="685" y="269"/>
                  </a:cubicBezTo>
                  <a:cubicBezTo>
                    <a:pt x="691" y="265"/>
                    <a:pt x="703" y="257"/>
                    <a:pt x="707" y="250"/>
                  </a:cubicBezTo>
                  <a:cubicBezTo>
                    <a:pt x="708" y="248"/>
                    <a:pt x="711" y="243"/>
                    <a:pt x="716" y="243"/>
                  </a:cubicBezTo>
                  <a:cubicBezTo>
                    <a:pt x="720" y="243"/>
                    <a:pt x="726" y="250"/>
                    <a:pt x="726" y="253"/>
                  </a:cubicBezTo>
                  <a:cubicBezTo>
                    <a:pt x="726" y="262"/>
                    <a:pt x="716" y="265"/>
                    <a:pt x="716" y="275"/>
                  </a:cubicBezTo>
                  <a:cubicBezTo>
                    <a:pt x="731" y="275"/>
                    <a:pt x="743" y="259"/>
                    <a:pt x="760" y="259"/>
                  </a:cubicBezTo>
                  <a:cubicBezTo>
                    <a:pt x="766" y="259"/>
                    <a:pt x="769" y="265"/>
                    <a:pt x="776" y="265"/>
                  </a:cubicBezTo>
                  <a:cubicBezTo>
                    <a:pt x="774" y="270"/>
                    <a:pt x="776" y="270"/>
                    <a:pt x="776" y="276"/>
                  </a:cubicBezTo>
                  <a:cubicBezTo>
                    <a:pt x="776" y="282"/>
                    <a:pt x="771" y="281"/>
                    <a:pt x="771" y="287"/>
                  </a:cubicBezTo>
                  <a:cubicBezTo>
                    <a:pt x="771" y="290"/>
                    <a:pt x="772" y="296"/>
                    <a:pt x="776" y="296"/>
                  </a:cubicBezTo>
                  <a:cubicBezTo>
                    <a:pt x="778" y="296"/>
                    <a:pt x="780" y="294"/>
                    <a:pt x="783" y="294"/>
                  </a:cubicBezTo>
                  <a:cubicBezTo>
                    <a:pt x="790" y="294"/>
                    <a:pt x="798" y="298"/>
                    <a:pt x="798" y="304"/>
                  </a:cubicBezTo>
                  <a:cubicBezTo>
                    <a:pt x="798" y="308"/>
                    <a:pt x="793" y="311"/>
                    <a:pt x="789" y="311"/>
                  </a:cubicBezTo>
                  <a:cubicBezTo>
                    <a:pt x="789" y="316"/>
                    <a:pt x="789" y="316"/>
                    <a:pt x="789" y="316"/>
                  </a:cubicBezTo>
                  <a:cubicBezTo>
                    <a:pt x="790" y="317"/>
                    <a:pt x="791" y="320"/>
                    <a:pt x="794" y="320"/>
                  </a:cubicBezTo>
                  <a:cubicBezTo>
                    <a:pt x="794" y="323"/>
                    <a:pt x="797" y="326"/>
                    <a:pt x="797" y="329"/>
                  </a:cubicBezTo>
                  <a:cubicBezTo>
                    <a:pt x="797" y="331"/>
                    <a:pt x="792" y="338"/>
                    <a:pt x="792" y="341"/>
                  </a:cubicBezTo>
                  <a:cubicBezTo>
                    <a:pt x="792" y="343"/>
                    <a:pt x="792" y="346"/>
                    <a:pt x="795" y="347"/>
                  </a:cubicBezTo>
                  <a:cubicBezTo>
                    <a:pt x="794" y="349"/>
                    <a:pt x="792" y="351"/>
                    <a:pt x="792" y="353"/>
                  </a:cubicBezTo>
                  <a:cubicBezTo>
                    <a:pt x="800" y="353"/>
                    <a:pt x="800" y="353"/>
                    <a:pt x="800" y="353"/>
                  </a:cubicBezTo>
                  <a:cubicBezTo>
                    <a:pt x="803" y="350"/>
                    <a:pt x="804" y="350"/>
                    <a:pt x="810" y="349"/>
                  </a:cubicBezTo>
                  <a:cubicBezTo>
                    <a:pt x="810" y="344"/>
                    <a:pt x="823" y="343"/>
                    <a:pt x="827" y="342"/>
                  </a:cubicBezTo>
                  <a:cubicBezTo>
                    <a:pt x="834" y="340"/>
                    <a:pt x="837" y="334"/>
                    <a:pt x="837" y="322"/>
                  </a:cubicBezTo>
                  <a:cubicBezTo>
                    <a:pt x="837" y="302"/>
                    <a:pt x="829" y="289"/>
                    <a:pt x="818" y="278"/>
                  </a:cubicBezTo>
                  <a:cubicBezTo>
                    <a:pt x="813" y="273"/>
                    <a:pt x="808" y="268"/>
                    <a:pt x="809" y="259"/>
                  </a:cubicBezTo>
                  <a:cubicBezTo>
                    <a:pt x="815" y="259"/>
                    <a:pt x="820" y="256"/>
                    <a:pt x="825" y="252"/>
                  </a:cubicBezTo>
                  <a:cubicBezTo>
                    <a:pt x="828" y="248"/>
                    <a:pt x="838" y="243"/>
                    <a:pt x="840" y="238"/>
                  </a:cubicBezTo>
                  <a:cubicBezTo>
                    <a:pt x="847" y="224"/>
                    <a:pt x="851" y="216"/>
                    <a:pt x="864" y="206"/>
                  </a:cubicBezTo>
                  <a:cubicBezTo>
                    <a:pt x="864" y="206"/>
                    <a:pt x="873" y="195"/>
                    <a:pt x="873" y="184"/>
                  </a:cubicBezTo>
                  <a:cubicBezTo>
                    <a:pt x="873" y="179"/>
                    <a:pt x="872" y="175"/>
                    <a:pt x="866" y="171"/>
                  </a:cubicBezTo>
                  <a:cubicBezTo>
                    <a:pt x="865" y="171"/>
                    <a:pt x="865" y="170"/>
                    <a:pt x="865" y="169"/>
                  </a:cubicBezTo>
                  <a:cubicBezTo>
                    <a:pt x="865" y="166"/>
                    <a:pt x="882" y="164"/>
                    <a:pt x="893" y="158"/>
                  </a:cubicBezTo>
                  <a:cubicBezTo>
                    <a:pt x="906" y="150"/>
                    <a:pt x="910" y="122"/>
                    <a:pt x="922" y="111"/>
                  </a:cubicBezTo>
                  <a:cubicBezTo>
                    <a:pt x="922" y="111"/>
                    <a:pt x="922" y="111"/>
                    <a:pt x="922" y="111"/>
                  </a:cubicBezTo>
                  <a:cubicBezTo>
                    <a:pt x="922" y="97"/>
                    <a:pt x="922" y="97"/>
                    <a:pt x="922" y="97"/>
                  </a:cubicBezTo>
                  <a:cubicBezTo>
                    <a:pt x="900" y="97"/>
                    <a:pt x="897" y="113"/>
                    <a:pt x="879" y="113"/>
                  </a:cubicBezTo>
                  <a:cubicBezTo>
                    <a:pt x="864" y="113"/>
                    <a:pt x="857" y="94"/>
                    <a:pt x="850" y="87"/>
                  </a:cubicBezTo>
                  <a:cubicBezTo>
                    <a:pt x="841" y="78"/>
                    <a:pt x="818" y="77"/>
                    <a:pt x="811" y="66"/>
                  </a:cubicBezTo>
                  <a:cubicBezTo>
                    <a:pt x="793" y="37"/>
                    <a:pt x="794" y="0"/>
                    <a:pt x="7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3" name="Freeform 96"/>
            <p:cNvSpPr>
              <a:spLocks/>
            </p:cNvSpPr>
            <p:nvPr/>
          </p:nvSpPr>
          <p:spPr bwMode="auto">
            <a:xfrm>
              <a:off x="9781" y="-76"/>
              <a:ext cx="125" cy="54"/>
            </a:xfrm>
            <a:custGeom>
              <a:avLst/>
              <a:gdLst>
                <a:gd name="T0" fmla="*/ 25 w 53"/>
                <a:gd name="T1" fmla="*/ 0 h 23"/>
                <a:gd name="T2" fmla="*/ 0 w 53"/>
                <a:gd name="T3" fmla="*/ 18 h 23"/>
                <a:gd name="T4" fmla="*/ 5 w 53"/>
                <a:gd name="T5" fmla="*/ 23 h 23"/>
                <a:gd name="T6" fmla="*/ 53 w 53"/>
                <a:gd name="T7" fmla="*/ 13 h 23"/>
                <a:gd name="T8" fmla="*/ 25 w 53"/>
                <a:gd name="T9" fmla="*/ 0 h 23"/>
              </a:gdLst>
              <a:ahLst/>
              <a:cxnLst>
                <a:cxn ang="0">
                  <a:pos x="T0" y="T1"/>
                </a:cxn>
                <a:cxn ang="0">
                  <a:pos x="T2" y="T3"/>
                </a:cxn>
                <a:cxn ang="0">
                  <a:pos x="T4" y="T5"/>
                </a:cxn>
                <a:cxn ang="0">
                  <a:pos x="T6" y="T7"/>
                </a:cxn>
                <a:cxn ang="0">
                  <a:pos x="T8" y="T9"/>
                </a:cxn>
              </a:cxnLst>
              <a:rect l="0" t="0" r="r" b="b"/>
              <a:pathLst>
                <a:path w="53" h="23">
                  <a:moveTo>
                    <a:pt x="25" y="0"/>
                  </a:moveTo>
                  <a:cubicBezTo>
                    <a:pt x="16" y="0"/>
                    <a:pt x="0" y="10"/>
                    <a:pt x="0" y="18"/>
                  </a:cubicBezTo>
                  <a:cubicBezTo>
                    <a:pt x="0" y="20"/>
                    <a:pt x="2" y="23"/>
                    <a:pt x="5" y="23"/>
                  </a:cubicBezTo>
                  <a:cubicBezTo>
                    <a:pt x="11" y="23"/>
                    <a:pt x="53" y="20"/>
                    <a:pt x="53" y="13"/>
                  </a:cubicBezTo>
                  <a:cubicBezTo>
                    <a:pt x="53" y="5"/>
                    <a:pt x="33"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4" name="Freeform 97"/>
            <p:cNvSpPr>
              <a:spLocks/>
            </p:cNvSpPr>
            <p:nvPr/>
          </p:nvSpPr>
          <p:spPr bwMode="auto">
            <a:xfrm>
              <a:off x="9403" y="28"/>
              <a:ext cx="49" cy="28"/>
            </a:xfrm>
            <a:custGeom>
              <a:avLst/>
              <a:gdLst>
                <a:gd name="T0" fmla="*/ 17 w 21"/>
                <a:gd name="T1" fmla="*/ 0 h 12"/>
                <a:gd name="T2" fmla="*/ 0 w 21"/>
                <a:gd name="T3" fmla="*/ 0 h 12"/>
                <a:gd name="T4" fmla="*/ 16 w 21"/>
                <a:gd name="T5" fmla="*/ 12 h 12"/>
                <a:gd name="T6" fmla="*/ 21 w 21"/>
                <a:gd name="T7" fmla="*/ 6 h 12"/>
                <a:gd name="T8" fmla="*/ 17 w 21"/>
                <a:gd name="T9" fmla="*/ 0 h 12"/>
              </a:gdLst>
              <a:ahLst/>
              <a:cxnLst>
                <a:cxn ang="0">
                  <a:pos x="T0" y="T1"/>
                </a:cxn>
                <a:cxn ang="0">
                  <a:pos x="T2" y="T3"/>
                </a:cxn>
                <a:cxn ang="0">
                  <a:pos x="T4" y="T5"/>
                </a:cxn>
                <a:cxn ang="0">
                  <a:pos x="T6" y="T7"/>
                </a:cxn>
                <a:cxn ang="0">
                  <a:pos x="T8" y="T9"/>
                </a:cxn>
              </a:cxnLst>
              <a:rect l="0" t="0" r="r" b="b"/>
              <a:pathLst>
                <a:path w="21" h="12">
                  <a:moveTo>
                    <a:pt x="17" y="0"/>
                  </a:moveTo>
                  <a:cubicBezTo>
                    <a:pt x="0" y="0"/>
                    <a:pt x="0" y="0"/>
                    <a:pt x="0" y="0"/>
                  </a:cubicBezTo>
                  <a:cubicBezTo>
                    <a:pt x="3" y="6"/>
                    <a:pt x="8" y="12"/>
                    <a:pt x="16" y="12"/>
                  </a:cubicBezTo>
                  <a:cubicBezTo>
                    <a:pt x="18" y="12"/>
                    <a:pt x="21" y="9"/>
                    <a:pt x="21" y="6"/>
                  </a:cubicBezTo>
                  <a:cubicBezTo>
                    <a:pt x="21" y="3"/>
                    <a:pt x="18" y="2"/>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5" name="Freeform 98"/>
            <p:cNvSpPr>
              <a:spLocks/>
            </p:cNvSpPr>
            <p:nvPr/>
          </p:nvSpPr>
          <p:spPr bwMode="auto">
            <a:xfrm>
              <a:off x="8242" y="-369"/>
              <a:ext cx="22" cy="28"/>
            </a:xfrm>
            <a:custGeom>
              <a:avLst/>
              <a:gdLst>
                <a:gd name="T0" fmla="*/ 4 w 9"/>
                <a:gd name="T1" fmla="*/ 0 h 12"/>
                <a:gd name="T2" fmla="*/ 0 w 9"/>
                <a:gd name="T3" fmla="*/ 8 h 12"/>
                <a:gd name="T4" fmla="*/ 4 w 9"/>
                <a:gd name="T5" fmla="*/ 12 h 12"/>
                <a:gd name="T6" fmla="*/ 9 w 9"/>
                <a:gd name="T7" fmla="*/ 5 h 12"/>
                <a:gd name="T8" fmla="*/ 9 w 9"/>
                <a:gd name="T9" fmla="*/ 5 h 12"/>
                <a:gd name="T10" fmla="*/ 9 w 9"/>
                <a:gd name="T11" fmla="*/ 5 h 12"/>
                <a:gd name="T12" fmla="*/ 9 w 9"/>
                <a:gd name="T13" fmla="*/ 4 h 12"/>
                <a:gd name="T14" fmla="*/ 8 w 9"/>
                <a:gd name="T15" fmla="*/ 4 h 12"/>
                <a:gd name="T16" fmla="*/ 4 w 9"/>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
                  <a:moveTo>
                    <a:pt x="4" y="0"/>
                  </a:moveTo>
                  <a:cubicBezTo>
                    <a:pt x="2" y="3"/>
                    <a:pt x="0" y="5"/>
                    <a:pt x="0" y="8"/>
                  </a:cubicBezTo>
                  <a:cubicBezTo>
                    <a:pt x="0" y="11"/>
                    <a:pt x="2" y="12"/>
                    <a:pt x="4" y="12"/>
                  </a:cubicBezTo>
                  <a:cubicBezTo>
                    <a:pt x="8" y="12"/>
                    <a:pt x="9" y="8"/>
                    <a:pt x="9" y="5"/>
                  </a:cubicBezTo>
                  <a:cubicBezTo>
                    <a:pt x="9" y="5"/>
                    <a:pt x="9" y="5"/>
                    <a:pt x="9" y="5"/>
                  </a:cubicBezTo>
                  <a:cubicBezTo>
                    <a:pt x="9" y="5"/>
                    <a:pt x="9" y="5"/>
                    <a:pt x="9" y="5"/>
                  </a:cubicBezTo>
                  <a:cubicBezTo>
                    <a:pt x="9" y="5"/>
                    <a:pt x="9" y="5"/>
                    <a:pt x="9" y="4"/>
                  </a:cubicBezTo>
                  <a:cubicBezTo>
                    <a:pt x="8" y="4"/>
                    <a:pt x="8" y="4"/>
                    <a:pt x="8" y="4"/>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6" name="Freeform 99"/>
            <p:cNvSpPr>
              <a:spLocks noEditPoints="1"/>
            </p:cNvSpPr>
            <p:nvPr/>
          </p:nvSpPr>
          <p:spPr bwMode="auto">
            <a:xfrm>
              <a:off x="7403" y="-277"/>
              <a:ext cx="57" cy="33"/>
            </a:xfrm>
            <a:custGeom>
              <a:avLst/>
              <a:gdLst>
                <a:gd name="T0" fmla="*/ 24 w 24"/>
                <a:gd name="T1" fmla="*/ 10 h 14"/>
                <a:gd name="T2" fmla="*/ 23 w 24"/>
                <a:gd name="T3" fmla="*/ 11 h 14"/>
                <a:gd name="T4" fmla="*/ 20 w 24"/>
                <a:gd name="T5" fmla="*/ 14 h 14"/>
                <a:gd name="T6" fmla="*/ 24 w 24"/>
                <a:gd name="T7" fmla="*/ 10 h 14"/>
                <a:gd name="T8" fmla="*/ 12 w 24"/>
                <a:gd name="T9" fmla="*/ 0 h 14"/>
                <a:gd name="T10" fmla="*/ 0 w 24"/>
                <a:gd name="T11" fmla="*/ 8 h 14"/>
                <a:gd name="T12" fmla="*/ 12 w 24"/>
                <a:gd name="T13" fmla="*/ 14 h 14"/>
                <a:gd name="T14" fmla="*/ 23 w 24"/>
                <a:gd name="T15" fmla="*/ 11 h 14"/>
                <a:gd name="T16" fmla="*/ 24 w 24"/>
                <a:gd name="T17" fmla="*/ 8 h 14"/>
                <a:gd name="T18" fmla="*/ 12 w 24"/>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14">
                  <a:moveTo>
                    <a:pt x="24" y="10"/>
                  </a:moveTo>
                  <a:cubicBezTo>
                    <a:pt x="24" y="10"/>
                    <a:pt x="23" y="11"/>
                    <a:pt x="23" y="11"/>
                  </a:cubicBezTo>
                  <a:cubicBezTo>
                    <a:pt x="22" y="12"/>
                    <a:pt x="21" y="13"/>
                    <a:pt x="20" y="14"/>
                  </a:cubicBezTo>
                  <a:cubicBezTo>
                    <a:pt x="24" y="10"/>
                    <a:pt x="24" y="10"/>
                    <a:pt x="24" y="10"/>
                  </a:cubicBezTo>
                  <a:moveTo>
                    <a:pt x="12" y="0"/>
                  </a:moveTo>
                  <a:cubicBezTo>
                    <a:pt x="7" y="0"/>
                    <a:pt x="0" y="2"/>
                    <a:pt x="0" y="8"/>
                  </a:cubicBezTo>
                  <a:cubicBezTo>
                    <a:pt x="0" y="12"/>
                    <a:pt x="6" y="14"/>
                    <a:pt x="12" y="14"/>
                  </a:cubicBezTo>
                  <a:cubicBezTo>
                    <a:pt x="16" y="14"/>
                    <a:pt x="19" y="13"/>
                    <a:pt x="23" y="11"/>
                  </a:cubicBezTo>
                  <a:cubicBezTo>
                    <a:pt x="23" y="10"/>
                    <a:pt x="24" y="9"/>
                    <a:pt x="24" y="8"/>
                  </a:cubicBezTo>
                  <a:cubicBezTo>
                    <a:pt x="24" y="1"/>
                    <a:pt x="19"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7" name="Freeform 100"/>
            <p:cNvSpPr>
              <a:spLocks/>
            </p:cNvSpPr>
            <p:nvPr/>
          </p:nvSpPr>
          <p:spPr bwMode="auto">
            <a:xfrm>
              <a:off x="6964" y="-639"/>
              <a:ext cx="215" cy="121"/>
            </a:xfrm>
            <a:custGeom>
              <a:avLst/>
              <a:gdLst>
                <a:gd name="T0" fmla="*/ 54 w 91"/>
                <a:gd name="T1" fmla="*/ 0 h 51"/>
                <a:gd name="T2" fmla="*/ 47 w 91"/>
                <a:gd name="T3" fmla="*/ 0 h 51"/>
                <a:gd name="T4" fmla="*/ 9 w 91"/>
                <a:gd name="T5" fmla="*/ 31 h 51"/>
                <a:gd name="T6" fmla="*/ 0 w 91"/>
                <a:gd name="T7" fmla="*/ 43 h 51"/>
                <a:gd name="T8" fmla="*/ 8 w 91"/>
                <a:gd name="T9" fmla="*/ 51 h 51"/>
                <a:gd name="T10" fmla="*/ 36 w 91"/>
                <a:gd name="T11" fmla="*/ 43 h 51"/>
                <a:gd name="T12" fmla="*/ 54 w 91"/>
                <a:gd name="T13" fmla="*/ 40 h 51"/>
                <a:gd name="T14" fmla="*/ 61 w 91"/>
                <a:gd name="T15" fmla="*/ 41 h 51"/>
                <a:gd name="T16" fmla="*/ 91 w 91"/>
                <a:gd name="T17" fmla="*/ 27 h 51"/>
                <a:gd name="T18" fmla="*/ 62 w 91"/>
                <a:gd name="T19" fmla="*/ 6 h 51"/>
                <a:gd name="T20" fmla="*/ 53 w 91"/>
                <a:gd name="T21" fmla="*/ 11 h 51"/>
                <a:gd name="T22" fmla="*/ 54 w 91"/>
                <a:gd name="T2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51">
                  <a:moveTo>
                    <a:pt x="54" y="0"/>
                  </a:moveTo>
                  <a:cubicBezTo>
                    <a:pt x="52" y="0"/>
                    <a:pt x="52" y="0"/>
                    <a:pt x="47" y="0"/>
                  </a:cubicBezTo>
                  <a:cubicBezTo>
                    <a:pt x="26" y="0"/>
                    <a:pt x="21" y="19"/>
                    <a:pt x="9" y="31"/>
                  </a:cubicBezTo>
                  <a:cubicBezTo>
                    <a:pt x="6" y="34"/>
                    <a:pt x="0" y="34"/>
                    <a:pt x="0" y="43"/>
                  </a:cubicBezTo>
                  <a:cubicBezTo>
                    <a:pt x="0" y="48"/>
                    <a:pt x="1" y="51"/>
                    <a:pt x="8" y="51"/>
                  </a:cubicBezTo>
                  <a:cubicBezTo>
                    <a:pt x="36" y="43"/>
                    <a:pt x="36" y="43"/>
                    <a:pt x="36" y="43"/>
                  </a:cubicBezTo>
                  <a:cubicBezTo>
                    <a:pt x="36" y="43"/>
                    <a:pt x="52" y="40"/>
                    <a:pt x="54" y="40"/>
                  </a:cubicBezTo>
                  <a:cubicBezTo>
                    <a:pt x="56" y="40"/>
                    <a:pt x="58" y="41"/>
                    <a:pt x="61" y="41"/>
                  </a:cubicBezTo>
                  <a:cubicBezTo>
                    <a:pt x="73" y="41"/>
                    <a:pt x="91" y="37"/>
                    <a:pt x="91" y="27"/>
                  </a:cubicBezTo>
                  <a:cubicBezTo>
                    <a:pt x="91" y="20"/>
                    <a:pt x="69" y="6"/>
                    <a:pt x="62" y="6"/>
                  </a:cubicBezTo>
                  <a:cubicBezTo>
                    <a:pt x="58" y="6"/>
                    <a:pt x="56" y="10"/>
                    <a:pt x="53" y="11"/>
                  </a:cubicBezTo>
                  <a:cubicBezTo>
                    <a:pt x="57" y="7"/>
                    <a:pt x="54" y="7"/>
                    <a:pt x="5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8" name="Freeform 101"/>
            <p:cNvSpPr>
              <a:spLocks/>
            </p:cNvSpPr>
            <p:nvPr/>
          </p:nvSpPr>
          <p:spPr bwMode="auto">
            <a:xfrm>
              <a:off x="6661" y="-701"/>
              <a:ext cx="83" cy="45"/>
            </a:xfrm>
            <a:custGeom>
              <a:avLst/>
              <a:gdLst>
                <a:gd name="T0" fmla="*/ 14 w 35"/>
                <a:gd name="T1" fmla="*/ 0 h 19"/>
                <a:gd name="T2" fmla="*/ 0 w 35"/>
                <a:gd name="T3" fmla="*/ 5 h 19"/>
                <a:gd name="T4" fmla="*/ 11 w 35"/>
                <a:gd name="T5" fmla="*/ 19 h 19"/>
                <a:gd name="T6" fmla="*/ 35 w 35"/>
                <a:gd name="T7" fmla="*/ 8 h 19"/>
                <a:gd name="T8" fmla="*/ 14 w 35"/>
                <a:gd name="T9" fmla="*/ 0 h 19"/>
              </a:gdLst>
              <a:ahLst/>
              <a:cxnLst>
                <a:cxn ang="0">
                  <a:pos x="T0" y="T1"/>
                </a:cxn>
                <a:cxn ang="0">
                  <a:pos x="T2" y="T3"/>
                </a:cxn>
                <a:cxn ang="0">
                  <a:pos x="T4" y="T5"/>
                </a:cxn>
                <a:cxn ang="0">
                  <a:pos x="T6" y="T7"/>
                </a:cxn>
                <a:cxn ang="0">
                  <a:pos x="T8" y="T9"/>
                </a:cxn>
              </a:cxnLst>
              <a:rect l="0" t="0" r="r" b="b"/>
              <a:pathLst>
                <a:path w="35" h="19">
                  <a:moveTo>
                    <a:pt x="14" y="0"/>
                  </a:moveTo>
                  <a:cubicBezTo>
                    <a:pt x="11" y="0"/>
                    <a:pt x="0" y="0"/>
                    <a:pt x="0" y="5"/>
                  </a:cubicBezTo>
                  <a:cubicBezTo>
                    <a:pt x="0" y="10"/>
                    <a:pt x="7" y="19"/>
                    <a:pt x="11" y="19"/>
                  </a:cubicBezTo>
                  <a:cubicBezTo>
                    <a:pt x="17" y="19"/>
                    <a:pt x="34" y="18"/>
                    <a:pt x="35" y="8"/>
                  </a:cubicBezTo>
                  <a:cubicBezTo>
                    <a:pt x="32" y="7"/>
                    <a:pt x="17"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39" name="Freeform 102"/>
            <p:cNvSpPr>
              <a:spLocks/>
            </p:cNvSpPr>
            <p:nvPr/>
          </p:nvSpPr>
          <p:spPr bwMode="auto">
            <a:xfrm>
              <a:off x="6689" y="-793"/>
              <a:ext cx="296" cy="208"/>
            </a:xfrm>
            <a:custGeom>
              <a:avLst/>
              <a:gdLst>
                <a:gd name="T0" fmla="*/ 55 w 125"/>
                <a:gd name="T1" fmla="*/ 0 h 88"/>
                <a:gd name="T2" fmla="*/ 0 w 125"/>
                <a:gd name="T3" fmla="*/ 31 h 88"/>
                <a:gd name="T4" fmla="*/ 38 w 125"/>
                <a:gd name="T5" fmla="*/ 42 h 88"/>
                <a:gd name="T6" fmla="*/ 60 w 125"/>
                <a:gd name="T7" fmla="*/ 43 h 88"/>
                <a:gd name="T8" fmla="*/ 21 w 125"/>
                <a:gd name="T9" fmla="*/ 60 h 88"/>
                <a:gd name="T10" fmla="*/ 49 w 125"/>
                <a:gd name="T11" fmla="*/ 79 h 88"/>
                <a:gd name="T12" fmla="*/ 108 w 125"/>
                <a:gd name="T13" fmla="*/ 88 h 88"/>
                <a:gd name="T14" fmla="*/ 118 w 125"/>
                <a:gd name="T15" fmla="*/ 80 h 88"/>
                <a:gd name="T16" fmla="*/ 111 w 125"/>
                <a:gd name="T17" fmla="*/ 74 h 88"/>
                <a:gd name="T18" fmla="*/ 121 w 125"/>
                <a:gd name="T19" fmla="*/ 67 h 88"/>
                <a:gd name="T20" fmla="*/ 125 w 125"/>
                <a:gd name="T21" fmla="*/ 57 h 88"/>
                <a:gd name="T22" fmla="*/ 108 w 125"/>
                <a:gd name="T23" fmla="*/ 46 h 88"/>
                <a:gd name="T24" fmla="*/ 97 w 125"/>
                <a:gd name="T25" fmla="*/ 46 h 88"/>
                <a:gd name="T26" fmla="*/ 81 w 125"/>
                <a:gd name="T27" fmla="*/ 41 h 88"/>
                <a:gd name="T28" fmla="*/ 75 w 125"/>
                <a:gd name="T29" fmla="*/ 40 h 88"/>
                <a:gd name="T30" fmla="*/ 70 w 125"/>
                <a:gd name="T31" fmla="*/ 41 h 88"/>
                <a:gd name="T32" fmla="*/ 80 w 125"/>
                <a:gd name="T33" fmla="*/ 31 h 88"/>
                <a:gd name="T34" fmla="*/ 80 w 125"/>
                <a:gd name="T35" fmla="*/ 21 h 88"/>
                <a:gd name="T36" fmla="*/ 83 w 125"/>
                <a:gd name="T37" fmla="*/ 21 h 88"/>
                <a:gd name="T38" fmla="*/ 87 w 125"/>
                <a:gd name="T39" fmla="*/ 20 h 88"/>
                <a:gd name="T40" fmla="*/ 55 w 125"/>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5" h="88">
                  <a:moveTo>
                    <a:pt x="55" y="0"/>
                  </a:moveTo>
                  <a:cubicBezTo>
                    <a:pt x="30" y="0"/>
                    <a:pt x="22" y="24"/>
                    <a:pt x="0" y="31"/>
                  </a:cubicBezTo>
                  <a:cubicBezTo>
                    <a:pt x="13" y="38"/>
                    <a:pt x="23" y="42"/>
                    <a:pt x="38" y="42"/>
                  </a:cubicBezTo>
                  <a:cubicBezTo>
                    <a:pt x="41" y="42"/>
                    <a:pt x="55" y="43"/>
                    <a:pt x="60" y="43"/>
                  </a:cubicBezTo>
                  <a:cubicBezTo>
                    <a:pt x="43" y="48"/>
                    <a:pt x="38" y="54"/>
                    <a:pt x="21" y="60"/>
                  </a:cubicBezTo>
                  <a:cubicBezTo>
                    <a:pt x="29" y="64"/>
                    <a:pt x="42" y="79"/>
                    <a:pt x="49" y="79"/>
                  </a:cubicBezTo>
                  <a:cubicBezTo>
                    <a:pt x="68" y="79"/>
                    <a:pt x="85" y="88"/>
                    <a:pt x="108" y="88"/>
                  </a:cubicBezTo>
                  <a:cubicBezTo>
                    <a:pt x="113" y="88"/>
                    <a:pt x="118" y="85"/>
                    <a:pt x="118" y="80"/>
                  </a:cubicBezTo>
                  <a:cubicBezTo>
                    <a:pt x="118" y="77"/>
                    <a:pt x="114" y="75"/>
                    <a:pt x="111" y="74"/>
                  </a:cubicBezTo>
                  <a:cubicBezTo>
                    <a:pt x="114" y="73"/>
                    <a:pt x="121" y="72"/>
                    <a:pt x="121" y="67"/>
                  </a:cubicBezTo>
                  <a:cubicBezTo>
                    <a:pt x="121" y="62"/>
                    <a:pt x="120" y="61"/>
                    <a:pt x="125" y="57"/>
                  </a:cubicBezTo>
                  <a:cubicBezTo>
                    <a:pt x="118" y="50"/>
                    <a:pt x="118" y="46"/>
                    <a:pt x="108" y="46"/>
                  </a:cubicBezTo>
                  <a:cubicBezTo>
                    <a:pt x="104" y="46"/>
                    <a:pt x="101" y="46"/>
                    <a:pt x="97" y="46"/>
                  </a:cubicBezTo>
                  <a:cubicBezTo>
                    <a:pt x="91" y="46"/>
                    <a:pt x="88" y="41"/>
                    <a:pt x="81" y="41"/>
                  </a:cubicBezTo>
                  <a:cubicBezTo>
                    <a:pt x="79" y="41"/>
                    <a:pt x="77" y="40"/>
                    <a:pt x="75" y="40"/>
                  </a:cubicBezTo>
                  <a:cubicBezTo>
                    <a:pt x="73" y="40"/>
                    <a:pt x="72" y="40"/>
                    <a:pt x="70" y="41"/>
                  </a:cubicBezTo>
                  <a:cubicBezTo>
                    <a:pt x="75" y="39"/>
                    <a:pt x="80" y="34"/>
                    <a:pt x="80" y="31"/>
                  </a:cubicBezTo>
                  <a:cubicBezTo>
                    <a:pt x="80" y="29"/>
                    <a:pt x="81" y="27"/>
                    <a:pt x="80" y="21"/>
                  </a:cubicBezTo>
                  <a:cubicBezTo>
                    <a:pt x="82" y="21"/>
                    <a:pt x="82" y="21"/>
                    <a:pt x="83" y="21"/>
                  </a:cubicBezTo>
                  <a:cubicBezTo>
                    <a:pt x="83" y="21"/>
                    <a:pt x="84" y="21"/>
                    <a:pt x="87" y="20"/>
                  </a:cubicBezTo>
                  <a:cubicBezTo>
                    <a:pt x="78" y="14"/>
                    <a:pt x="70" y="0"/>
                    <a:pt x="5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0" name="Freeform 103"/>
            <p:cNvSpPr>
              <a:spLocks/>
            </p:cNvSpPr>
            <p:nvPr/>
          </p:nvSpPr>
          <p:spPr bwMode="auto">
            <a:xfrm>
              <a:off x="6817" y="-464"/>
              <a:ext cx="38" cy="26"/>
            </a:xfrm>
            <a:custGeom>
              <a:avLst/>
              <a:gdLst>
                <a:gd name="T0" fmla="*/ 16 w 16"/>
                <a:gd name="T1" fmla="*/ 0 h 11"/>
                <a:gd name="T2" fmla="*/ 8 w 16"/>
                <a:gd name="T3" fmla="*/ 0 h 11"/>
                <a:gd name="T4" fmla="*/ 0 w 16"/>
                <a:gd name="T5" fmla="*/ 6 h 11"/>
                <a:gd name="T6" fmla="*/ 5 w 16"/>
                <a:gd name="T7" fmla="*/ 11 h 11"/>
                <a:gd name="T8" fmla="*/ 16 w 16"/>
                <a:gd name="T9" fmla="*/ 0 h 11"/>
              </a:gdLst>
              <a:ahLst/>
              <a:cxnLst>
                <a:cxn ang="0">
                  <a:pos x="T0" y="T1"/>
                </a:cxn>
                <a:cxn ang="0">
                  <a:pos x="T2" y="T3"/>
                </a:cxn>
                <a:cxn ang="0">
                  <a:pos x="T4" y="T5"/>
                </a:cxn>
                <a:cxn ang="0">
                  <a:pos x="T6" y="T7"/>
                </a:cxn>
                <a:cxn ang="0">
                  <a:pos x="T8" y="T9"/>
                </a:cxn>
              </a:cxnLst>
              <a:rect l="0" t="0" r="r" b="b"/>
              <a:pathLst>
                <a:path w="16" h="11">
                  <a:moveTo>
                    <a:pt x="16" y="0"/>
                  </a:moveTo>
                  <a:cubicBezTo>
                    <a:pt x="8" y="0"/>
                    <a:pt x="8" y="0"/>
                    <a:pt x="8" y="0"/>
                  </a:cubicBezTo>
                  <a:cubicBezTo>
                    <a:pt x="6" y="2"/>
                    <a:pt x="3" y="4"/>
                    <a:pt x="0" y="6"/>
                  </a:cubicBezTo>
                  <a:cubicBezTo>
                    <a:pt x="1" y="8"/>
                    <a:pt x="3" y="11"/>
                    <a:pt x="5" y="11"/>
                  </a:cubicBezTo>
                  <a:cubicBezTo>
                    <a:pt x="12" y="11"/>
                    <a:pt x="15" y="8"/>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1" name="Freeform 104"/>
            <p:cNvSpPr>
              <a:spLocks/>
            </p:cNvSpPr>
            <p:nvPr/>
          </p:nvSpPr>
          <p:spPr bwMode="auto">
            <a:xfrm>
              <a:off x="6630" y="-788"/>
              <a:ext cx="50" cy="12"/>
            </a:xfrm>
            <a:custGeom>
              <a:avLst/>
              <a:gdLst>
                <a:gd name="T0" fmla="*/ 19 w 21"/>
                <a:gd name="T1" fmla="*/ 0 h 5"/>
                <a:gd name="T2" fmla="*/ 0 w 21"/>
                <a:gd name="T3" fmla="*/ 0 h 5"/>
                <a:gd name="T4" fmla="*/ 11 w 21"/>
                <a:gd name="T5" fmla="*/ 5 h 5"/>
                <a:gd name="T6" fmla="*/ 21 w 21"/>
                <a:gd name="T7" fmla="*/ 4 h 5"/>
                <a:gd name="T8" fmla="*/ 19 w 21"/>
                <a:gd name="T9" fmla="*/ 0 h 5"/>
              </a:gdLst>
              <a:ahLst/>
              <a:cxnLst>
                <a:cxn ang="0">
                  <a:pos x="T0" y="T1"/>
                </a:cxn>
                <a:cxn ang="0">
                  <a:pos x="T2" y="T3"/>
                </a:cxn>
                <a:cxn ang="0">
                  <a:pos x="T4" y="T5"/>
                </a:cxn>
                <a:cxn ang="0">
                  <a:pos x="T6" y="T7"/>
                </a:cxn>
                <a:cxn ang="0">
                  <a:pos x="T8" y="T9"/>
                </a:cxn>
              </a:cxnLst>
              <a:rect l="0" t="0" r="r" b="b"/>
              <a:pathLst>
                <a:path w="21" h="5">
                  <a:moveTo>
                    <a:pt x="19" y="0"/>
                  </a:moveTo>
                  <a:cubicBezTo>
                    <a:pt x="0" y="0"/>
                    <a:pt x="0" y="0"/>
                    <a:pt x="0" y="0"/>
                  </a:cubicBezTo>
                  <a:cubicBezTo>
                    <a:pt x="2" y="4"/>
                    <a:pt x="6" y="5"/>
                    <a:pt x="11" y="5"/>
                  </a:cubicBezTo>
                  <a:cubicBezTo>
                    <a:pt x="14" y="5"/>
                    <a:pt x="18" y="5"/>
                    <a:pt x="21" y="4"/>
                  </a:cubicBezTo>
                  <a:cubicBezTo>
                    <a:pt x="19" y="0"/>
                    <a:pt x="19" y="0"/>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2" name="Freeform 105"/>
            <p:cNvSpPr>
              <a:spLocks/>
            </p:cNvSpPr>
            <p:nvPr/>
          </p:nvSpPr>
          <p:spPr bwMode="auto">
            <a:xfrm>
              <a:off x="7219" y="-547"/>
              <a:ext cx="40" cy="19"/>
            </a:xfrm>
            <a:custGeom>
              <a:avLst/>
              <a:gdLst>
                <a:gd name="T0" fmla="*/ 17 w 17"/>
                <a:gd name="T1" fmla="*/ 0 h 8"/>
                <a:gd name="T2" fmla="*/ 13 w 17"/>
                <a:gd name="T3" fmla="*/ 1 h 8"/>
                <a:gd name="T4" fmla="*/ 11 w 17"/>
                <a:gd name="T5" fmla="*/ 1 h 8"/>
                <a:gd name="T6" fmla="*/ 8 w 17"/>
                <a:gd name="T7" fmla="*/ 1 h 8"/>
                <a:gd name="T8" fmla="*/ 0 w 17"/>
                <a:gd name="T9" fmla="*/ 2 h 8"/>
                <a:gd name="T10" fmla="*/ 11 w 17"/>
                <a:gd name="T11" fmla="*/ 8 h 8"/>
                <a:gd name="T12" fmla="*/ 17 w 1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7" h="8">
                  <a:moveTo>
                    <a:pt x="17" y="0"/>
                  </a:moveTo>
                  <a:cubicBezTo>
                    <a:pt x="16" y="1"/>
                    <a:pt x="15" y="1"/>
                    <a:pt x="13" y="1"/>
                  </a:cubicBezTo>
                  <a:cubicBezTo>
                    <a:pt x="13" y="1"/>
                    <a:pt x="12" y="1"/>
                    <a:pt x="11" y="1"/>
                  </a:cubicBezTo>
                  <a:cubicBezTo>
                    <a:pt x="10" y="1"/>
                    <a:pt x="9" y="1"/>
                    <a:pt x="8" y="1"/>
                  </a:cubicBezTo>
                  <a:cubicBezTo>
                    <a:pt x="6" y="1"/>
                    <a:pt x="4" y="1"/>
                    <a:pt x="0" y="2"/>
                  </a:cubicBezTo>
                  <a:cubicBezTo>
                    <a:pt x="2" y="4"/>
                    <a:pt x="4" y="8"/>
                    <a:pt x="11" y="8"/>
                  </a:cubicBezTo>
                  <a:cubicBezTo>
                    <a:pt x="14" y="8"/>
                    <a:pt x="17" y="4"/>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3" name="Freeform 106"/>
            <p:cNvSpPr>
              <a:spLocks noEditPoints="1"/>
            </p:cNvSpPr>
            <p:nvPr/>
          </p:nvSpPr>
          <p:spPr bwMode="auto">
            <a:xfrm>
              <a:off x="5002" y="-757"/>
              <a:ext cx="253" cy="75"/>
            </a:xfrm>
            <a:custGeom>
              <a:avLst/>
              <a:gdLst>
                <a:gd name="T0" fmla="*/ 91 w 107"/>
                <a:gd name="T1" fmla="*/ 16 h 32"/>
                <a:gd name="T2" fmla="*/ 87 w 107"/>
                <a:gd name="T3" fmla="*/ 18 h 32"/>
                <a:gd name="T4" fmla="*/ 87 w 107"/>
                <a:gd name="T5" fmla="*/ 20 h 32"/>
                <a:gd name="T6" fmla="*/ 91 w 107"/>
                <a:gd name="T7" fmla="*/ 16 h 32"/>
                <a:gd name="T8" fmla="*/ 91 w 107"/>
                <a:gd name="T9" fmla="*/ 0 h 32"/>
                <a:gd name="T10" fmla="*/ 71 w 107"/>
                <a:gd name="T11" fmla="*/ 7 h 32"/>
                <a:gd name="T12" fmla="*/ 41 w 107"/>
                <a:gd name="T13" fmla="*/ 0 h 32"/>
                <a:gd name="T14" fmla="*/ 0 w 107"/>
                <a:gd name="T15" fmla="*/ 10 h 32"/>
                <a:gd name="T16" fmla="*/ 11 w 107"/>
                <a:gd name="T17" fmla="*/ 13 h 32"/>
                <a:gd name="T18" fmla="*/ 35 w 107"/>
                <a:gd name="T19" fmla="*/ 6 h 32"/>
                <a:gd name="T20" fmla="*/ 47 w 107"/>
                <a:gd name="T21" fmla="*/ 10 h 32"/>
                <a:gd name="T22" fmla="*/ 39 w 107"/>
                <a:gd name="T23" fmla="*/ 15 h 32"/>
                <a:gd name="T24" fmla="*/ 49 w 107"/>
                <a:gd name="T25" fmla="*/ 16 h 32"/>
                <a:gd name="T26" fmla="*/ 38 w 107"/>
                <a:gd name="T27" fmla="*/ 20 h 32"/>
                <a:gd name="T28" fmla="*/ 53 w 107"/>
                <a:gd name="T29" fmla="*/ 27 h 32"/>
                <a:gd name="T30" fmla="*/ 52 w 107"/>
                <a:gd name="T31" fmla="*/ 27 h 32"/>
                <a:gd name="T32" fmla="*/ 58 w 107"/>
                <a:gd name="T33" fmla="*/ 32 h 32"/>
                <a:gd name="T34" fmla="*/ 58 w 107"/>
                <a:gd name="T35" fmla="*/ 32 h 32"/>
                <a:gd name="T36" fmla="*/ 68 w 107"/>
                <a:gd name="T37" fmla="*/ 20 h 32"/>
                <a:gd name="T38" fmla="*/ 75 w 107"/>
                <a:gd name="T39" fmla="*/ 19 h 32"/>
                <a:gd name="T40" fmla="*/ 79 w 107"/>
                <a:gd name="T41" fmla="*/ 19 h 32"/>
                <a:gd name="T42" fmla="*/ 82 w 107"/>
                <a:gd name="T43" fmla="*/ 19 h 32"/>
                <a:gd name="T44" fmla="*/ 87 w 107"/>
                <a:gd name="T45" fmla="*/ 18 h 32"/>
                <a:gd name="T46" fmla="*/ 87 w 107"/>
                <a:gd name="T47" fmla="*/ 15 h 32"/>
                <a:gd name="T48" fmla="*/ 90 w 107"/>
                <a:gd name="T49" fmla="*/ 16 h 32"/>
                <a:gd name="T50" fmla="*/ 92 w 107"/>
                <a:gd name="T51" fmla="*/ 15 h 32"/>
                <a:gd name="T52" fmla="*/ 107 w 107"/>
                <a:gd name="T53" fmla="*/ 6 h 32"/>
                <a:gd name="T54" fmla="*/ 91 w 107"/>
                <a:gd name="T5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32">
                  <a:moveTo>
                    <a:pt x="91" y="16"/>
                  </a:moveTo>
                  <a:cubicBezTo>
                    <a:pt x="89" y="17"/>
                    <a:pt x="88" y="18"/>
                    <a:pt x="87" y="18"/>
                  </a:cubicBezTo>
                  <a:cubicBezTo>
                    <a:pt x="87" y="20"/>
                    <a:pt x="87" y="20"/>
                    <a:pt x="87" y="20"/>
                  </a:cubicBezTo>
                  <a:cubicBezTo>
                    <a:pt x="91" y="16"/>
                    <a:pt x="91" y="16"/>
                    <a:pt x="91" y="16"/>
                  </a:cubicBezTo>
                  <a:moveTo>
                    <a:pt x="91" y="0"/>
                  </a:moveTo>
                  <a:cubicBezTo>
                    <a:pt x="83" y="0"/>
                    <a:pt x="79" y="7"/>
                    <a:pt x="71" y="7"/>
                  </a:cubicBezTo>
                  <a:cubicBezTo>
                    <a:pt x="61" y="7"/>
                    <a:pt x="54" y="0"/>
                    <a:pt x="41" y="0"/>
                  </a:cubicBezTo>
                  <a:cubicBezTo>
                    <a:pt x="29" y="0"/>
                    <a:pt x="5" y="2"/>
                    <a:pt x="0" y="10"/>
                  </a:cubicBezTo>
                  <a:cubicBezTo>
                    <a:pt x="4" y="11"/>
                    <a:pt x="7" y="13"/>
                    <a:pt x="11" y="13"/>
                  </a:cubicBezTo>
                  <a:cubicBezTo>
                    <a:pt x="19" y="13"/>
                    <a:pt x="29" y="6"/>
                    <a:pt x="35" y="6"/>
                  </a:cubicBezTo>
                  <a:cubicBezTo>
                    <a:pt x="40" y="6"/>
                    <a:pt x="43" y="9"/>
                    <a:pt x="47" y="10"/>
                  </a:cubicBezTo>
                  <a:cubicBezTo>
                    <a:pt x="45" y="13"/>
                    <a:pt x="42" y="14"/>
                    <a:pt x="39" y="15"/>
                  </a:cubicBezTo>
                  <a:cubicBezTo>
                    <a:pt x="42" y="16"/>
                    <a:pt x="44" y="16"/>
                    <a:pt x="49" y="16"/>
                  </a:cubicBezTo>
                  <a:cubicBezTo>
                    <a:pt x="45" y="17"/>
                    <a:pt x="42" y="18"/>
                    <a:pt x="38" y="20"/>
                  </a:cubicBezTo>
                  <a:cubicBezTo>
                    <a:pt x="39" y="25"/>
                    <a:pt x="45" y="27"/>
                    <a:pt x="53" y="27"/>
                  </a:cubicBezTo>
                  <a:cubicBezTo>
                    <a:pt x="52" y="27"/>
                    <a:pt x="52" y="27"/>
                    <a:pt x="52" y="27"/>
                  </a:cubicBezTo>
                  <a:cubicBezTo>
                    <a:pt x="54" y="29"/>
                    <a:pt x="55" y="32"/>
                    <a:pt x="58" y="32"/>
                  </a:cubicBezTo>
                  <a:cubicBezTo>
                    <a:pt x="58" y="32"/>
                    <a:pt x="58" y="32"/>
                    <a:pt x="58" y="32"/>
                  </a:cubicBezTo>
                  <a:cubicBezTo>
                    <a:pt x="63" y="32"/>
                    <a:pt x="64" y="23"/>
                    <a:pt x="68" y="20"/>
                  </a:cubicBezTo>
                  <a:cubicBezTo>
                    <a:pt x="71" y="19"/>
                    <a:pt x="73" y="19"/>
                    <a:pt x="75" y="19"/>
                  </a:cubicBezTo>
                  <a:cubicBezTo>
                    <a:pt x="76" y="19"/>
                    <a:pt x="77" y="19"/>
                    <a:pt x="79" y="19"/>
                  </a:cubicBezTo>
                  <a:cubicBezTo>
                    <a:pt x="80" y="19"/>
                    <a:pt x="81" y="19"/>
                    <a:pt x="82" y="19"/>
                  </a:cubicBezTo>
                  <a:cubicBezTo>
                    <a:pt x="84" y="19"/>
                    <a:pt x="85" y="19"/>
                    <a:pt x="87" y="18"/>
                  </a:cubicBezTo>
                  <a:cubicBezTo>
                    <a:pt x="87" y="15"/>
                    <a:pt x="87" y="15"/>
                    <a:pt x="87" y="15"/>
                  </a:cubicBezTo>
                  <a:cubicBezTo>
                    <a:pt x="88" y="15"/>
                    <a:pt x="89" y="16"/>
                    <a:pt x="90" y="16"/>
                  </a:cubicBezTo>
                  <a:cubicBezTo>
                    <a:pt x="91" y="16"/>
                    <a:pt x="91" y="15"/>
                    <a:pt x="92" y="15"/>
                  </a:cubicBezTo>
                  <a:cubicBezTo>
                    <a:pt x="99" y="10"/>
                    <a:pt x="105" y="15"/>
                    <a:pt x="107" y="6"/>
                  </a:cubicBezTo>
                  <a:cubicBezTo>
                    <a:pt x="103" y="5"/>
                    <a:pt x="97" y="0"/>
                    <a:pt x="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4" name="Freeform 107"/>
            <p:cNvSpPr>
              <a:spLocks/>
            </p:cNvSpPr>
            <p:nvPr/>
          </p:nvSpPr>
          <p:spPr bwMode="auto">
            <a:xfrm>
              <a:off x="5656" y="-807"/>
              <a:ext cx="88" cy="57"/>
            </a:xfrm>
            <a:custGeom>
              <a:avLst/>
              <a:gdLst>
                <a:gd name="T0" fmla="*/ 30 w 37"/>
                <a:gd name="T1" fmla="*/ 0 h 24"/>
                <a:gd name="T2" fmla="*/ 0 w 37"/>
                <a:gd name="T3" fmla="*/ 16 h 24"/>
                <a:gd name="T4" fmla="*/ 9 w 37"/>
                <a:gd name="T5" fmla="*/ 24 h 24"/>
                <a:gd name="T6" fmla="*/ 37 w 37"/>
                <a:gd name="T7" fmla="*/ 17 h 24"/>
                <a:gd name="T8" fmla="*/ 30 w 37"/>
                <a:gd name="T9" fmla="*/ 0 h 24"/>
              </a:gdLst>
              <a:ahLst/>
              <a:cxnLst>
                <a:cxn ang="0">
                  <a:pos x="T0" y="T1"/>
                </a:cxn>
                <a:cxn ang="0">
                  <a:pos x="T2" y="T3"/>
                </a:cxn>
                <a:cxn ang="0">
                  <a:pos x="T4" y="T5"/>
                </a:cxn>
                <a:cxn ang="0">
                  <a:pos x="T6" y="T7"/>
                </a:cxn>
                <a:cxn ang="0">
                  <a:pos x="T8" y="T9"/>
                </a:cxn>
              </a:cxnLst>
              <a:rect l="0" t="0" r="r" b="b"/>
              <a:pathLst>
                <a:path w="37" h="24">
                  <a:moveTo>
                    <a:pt x="30" y="0"/>
                  </a:moveTo>
                  <a:cubicBezTo>
                    <a:pt x="22" y="0"/>
                    <a:pt x="0" y="9"/>
                    <a:pt x="0" y="16"/>
                  </a:cubicBezTo>
                  <a:cubicBezTo>
                    <a:pt x="0" y="21"/>
                    <a:pt x="3" y="24"/>
                    <a:pt x="9" y="24"/>
                  </a:cubicBezTo>
                  <a:cubicBezTo>
                    <a:pt x="13" y="24"/>
                    <a:pt x="33" y="20"/>
                    <a:pt x="37" y="17"/>
                  </a:cubicBezTo>
                  <a:cubicBezTo>
                    <a:pt x="30" y="0"/>
                    <a:pt x="30"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5" name="Freeform 108"/>
            <p:cNvSpPr>
              <a:spLocks/>
            </p:cNvSpPr>
            <p:nvPr/>
          </p:nvSpPr>
          <p:spPr bwMode="auto">
            <a:xfrm>
              <a:off x="5541" y="-769"/>
              <a:ext cx="94" cy="54"/>
            </a:xfrm>
            <a:custGeom>
              <a:avLst/>
              <a:gdLst>
                <a:gd name="T0" fmla="*/ 28 w 40"/>
                <a:gd name="T1" fmla="*/ 0 h 23"/>
                <a:gd name="T2" fmla="*/ 10 w 40"/>
                <a:gd name="T3" fmla="*/ 0 h 23"/>
                <a:gd name="T4" fmla="*/ 10 w 40"/>
                <a:gd name="T5" fmla="*/ 7 h 23"/>
                <a:gd name="T6" fmla="*/ 0 w 40"/>
                <a:gd name="T7" fmla="*/ 21 h 23"/>
                <a:gd name="T8" fmla="*/ 11 w 40"/>
                <a:gd name="T9" fmla="*/ 23 h 23"/>
                <a:gd name="T10" fmla="*/ 29 w 40"/>
                <a:gd name="T11" fmla="*/ 21 h 23"/>
                <a:gd name="T12" fmla="*/ 26 w 40"/>
                <a:gd name="T13" fmla="*/ 15 h 23"/>
                <a:gd name="T14" fmla="*/ 33 w 40"/>
                <a:gd name="T15" fmla="*/ 15 h 23"/>
                <a:gd name="T16" fmla="*/ 40 w 40"/>
                <a:gd name="T17" fmla="*/ 12 h 23"/>
                <a:gd name="T18" fmla="*/ 40 w 40"/>
                <a:gd name="T19" fmla="*/ 4 h 23"/>
                <a:gd name="T20" fmla="*/ 32 w 40"/>
                <a:gd name="T21" fmla="*/ 5 h 23"/>
                <a:gd name="T22" fmla="*/ 23 w 40"/>
                <a:gd name="T23" fmla="*/ 4 h 23"/>
                <a:gd name="T24" fmla="*/ 28 w 40"/>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23">
                  <a:moveTo>
                    <a:pt x="28" y="0"/>
                  </a:moveTo>
                  <a:cubicBezTo>
                    <a:pt x="10" y="0"/>
                    <a:pt x="10" y="0"/>
                    <a:pt x="10" y="0"/>
                  </a:cubicBezTo>
                  <a:cubicBezTo>
                    <a:pt x="10" y="1"/>
                    <a:pt x="10" y="3"/>
                    <a:pt x="10" y="7"/>
                  </a:cubicBezTo>
                  <a:cubicBezTo>
                    <a:pt x="4" y="9"/>
                    <a:pt x="0" y="13"/>
                    <a:pt x="0" y="21"/>
                  </a:cubicBezTo>
                  <a:cubicBezTo>
                    <a:pt x="0" y="22"/>
                    <a:pt x="5" y="23"/>
                    <a:pt x="11" y="23"/>
                  </a:cubicBezTo>
                  <a:cubicBezTo>
                    <a:pt x="18" y="23"/>
                    <a:pt x="27" y="22"/>
                    <a:pt x="29" y="21"/>
                  </a:cubicBezTo>
                  <a:cubicBezTo>
                    <a:pt x="26" y="15"/>
                    <a:pt x="26" y="15"/>
                    <a:pt x="26" y="15"/>
                  </a:cubicBezTo>
                  <a:cubicBezTo>
                    <a:pt x="29" y="15"/>
                    <a:pt x="31" y="15"/>
                    <a:pt x="33" y="15"/>
                  </a:cubicBezTo>
                  <a:cubicBezTo>
                    <a:pt x="36" y="15"/>
                    <a:pt x="38" y="15"/>
                    <a:pt x="40" y="12"/>
                  </a:cubicBezTo>
                  <a:cubicBezTo>
                    <a:pt x="40" y="10"/>
                    <a:pt x="40" y="9"/>
                    <a:pt x="40" y="4"/>
                  </a:cubicBezTo>
                  <a:cubicBezTo>
                    <a:pt x="37" y="5"/>
                    <a:pt x="35" y="5"/>
                    <a:pt x="32" y="5"/>
                  </a:cubicBezTo>
                  <a:cubicBezTo>
                    <a:pt x="28" y="5"/>
                    <a:pt x="24" y="5"/>
                    <a:pt x="23" y="4"/>
                  </a:cubicBezTo>
                  <a:cubicBezTo>
                    <a:pt x="24" y="4"/>
                    <a:pt x="27" y="3"/>
                    <a:pt x="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6" name="Freeform 109"/>
            <p:cNvSpPr>
              <a:spLocks/>
            </p:cNvSpPr>
            <p:nvPr/>
          </p:nvSpPr>
          <p:spPr bwMode="auto">
            <a:xfrm>
              <a:off x="5415" y="-722"/>
              <a:ext cx="97" cy="33"/>
            </a:xfrm>
            <a:custGeom>
              <a:avLst/>
              <a:gdLst>
                <a:gd name="T0" fmla="*/ 27 w 41"/>
                <a:gd name="T1" fmla="*/ 0 h 14"/>
                <a:gd name="T2" fmla="*/ 0 w 41"/>
                <a:gd name="T3" fmla="*/ 11 h 14"/>
                <a:gd name="T4" fmla="*/ 5 w 41"/>
                <a:gd name="T5" fmla="*/ 14 h 14"/>
                <a:gd name="T6" fmla="*/ 13 w 41"/>
                <a:gd name="T7" fmla="*/ 9 h 14"/>
                <a:gd name="T8" fmla="*/ 24 w 41"/>
                <a:gd name="T9" fmla="*/ 14 h 14"/>
                <a:gd name="T10" fmla="*/ 41 w 41"/>
                <a:gd name="T11" fmla="*/ 7 h 14"/>
                <a:gd name="T12" fmla="*/ 27 w 4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1" h="14">
                  <a:moveTo>
                    <a:pt x="27" y="0"/>
                  </a:moveTo>
                  <a:cubicBezTo>
                    <a:pt x="21" y="0"/>
                    <a:pt x="0" y="3"/>
                    <a:pt x="0" y="11"/>
                  </a:cubicBezTo>
                  <a:cubicBezTo>
                    <a:pt x="0" y="13"/>
                    <a:pt x="3" y="14"/>
                    <a:pt x="5" y="14"/>
                  </a:cubicBezTo>
                  <a:cubicBezTo>
                    <a:pt x="10" y="14"/>
                    <a:pt x="12" y="14"/>
                    <a:pt x="13" y="9"/>
                  </a:cubicBezTo>
                  <a:cubicBezTo>
                    <a:pt x="17" y="9"/>
                    <a:pt x="21" y="14"/>
                    <a:pt x="24" y="14"/>
                  </a:cubicBezTo>
                  <a:cubicBezTo>
                    <a:pt x="31" y="14"/>
                    <a:pt x="31" y="7"/>
                    <a:pt x="41" y="7"/>
                  </a:cubicBezTo>
                  <a:cubicBezTo>
                    <a:pt x="39" y="3"/>
                    <a:pt x="33"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7" name="Freeform 110"/>
            <p:cNvSpPr>
              <a:spLocks/>
            </p:cNvSpPr>
            <p:nvPr/>
          </p:nvSpPr>
          <p:spPr bwMode="auto">
            <a:xfrm>
              <a:off x="5359" y="-833"/>
              <a:ext cx="151" cy="102"/>
            </a:xfrm>
            <a:custGeom>
              <a:avLst/>
              <a:gdLst>
                <a:gd name="T0" fmla="*/ 61 w 64"/>
                <a:gd name="T1" fmla="*/ 0 h 43"/>
                <a:gd name="T2" fmla="*/ 52 w 64"/>
                <a:gd name="T3" fmla="*/ 9 h 43"/>
                <a:gd name="T4" fmla="*/ 20 w 64"/>
                <a:gd name="T5" fmla="*/ 19 h 43"/>
                <a:gd name="T6" fmla="*/ 20 w 64"/>
                <a:gd name="T7" fmla="*/ 26 h 43"/>
                <a:gd name="T8" fmla="*/ 24 w 64"/>
                <a:gd name="T9" fmla="*/ 24 h 43"/>
                <a:gd name="T10" fmla="*/ 29 w 64"/>
                <a:gd name="T11" fmla="*/ 27 h 43"/>
                <a:gd name="T12" fmla="*/ 7 w 64"/>
                <a:gd name="T13" fmla="*/ 27 h 43"/>
                <a:gd name="T14" fmla="*/ 0 w 64"/>
                <a:gd name="T15" fmla="*/ 33 h 43"/>
                <a:gd name="T16" fmla="*/ 27 w 64"/>
                <a:gd name="T17" fmla="*/ 43 h 43"/>
                <a:gd name="T18" fmla="*/ 48 w 64"/>
                <a:gd name="T19" fmla="*/ 37 h 43"/>
                <a:gd name="T20" fmla="*/ 55 w 64"/>
                <a:gd name="T21" fmla="*/ 37 h 43"/>
                <a:gd name="T22" fmla="*/ 64 w 64"/>
                <a:gd name="T23" fmla="*/ 35 h 43"/>
                <a:gd name="T24" fmla="*/ 34 w 64"/>
                <a:gd name="T25" fmla="*/ 27 h 43"/>
                <a:gd name="T26" fmla="*/ 58 w 64"/>
                <a:gd name="T27" fmla="*/ 13 h 43"/>
                <a:gd name="T28" fmla="*/ 63 w 64"/>
                <a:gd name="T29" fmla="*/ 6 h 43"/>
                <a:gd name="T30" fmla="*/ 61 w 64"/>
                <a:gd name="T3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43">
                  <a:moveTo>
                    <a:pt x="61" y="0"/>
                  </a:moveTo>
                  <a:cubicBezTo>
                    <a:pt x="56" y="0"/>
                    <a:pt x="53" y="4"/>
                    <a:pt x="52" y="9"/>
                  </a:cubicBezTo>
                  <a:cubicBezTo>
                    <a:pt x="37" y="9"/>
                    <a:pt x="36" y="19"/>
                    <a:pt x="20" y="19"/>
                  </a:cubicBezTo>
                  <a:cubicBezTo>
                    <a:pt x="20" y="26"/>
                    <a:pt x="20" y="26"/>
                    <a:pt x="20" y="26"/>
                  </a:cubicBezTo>
                  <a:cubicBezTo>
                    <a:pt x="22" y="25"/>
                    <a:pt x="23" y="24"/>
                    <a:pt x="24" y="24"/>
                  </a:cubicBezTo>
                  <a:cubicBezTo>
                    <a:pt x="25" y="24"/>
                    <a:pt x="26" y="26"/>
                    <a:pt x="29" y="27"/>
                  </a:cubicBezTo>
                  <a:cubicBezTo>
                    <a:pt x="7" y="27"/>
                    <a:pt x="7" y="27"/>
                    <a:pt x="7" y="27"/>
                  </a:cubicBezTo>
                  <a:cubicBezTo>
                    <a:pt x="5" y="29"/>
                    <a:pt x="4" y="30"/>
                    <a:pt x="0" y="33"/>
                  </a:cubicBezTo>
                  <a:cubicBezTo>
                    <a:pt x="1" y="33"/>
                    <a:pt x="23" y="43"/>
                    <a:pt x="27" y="43"/>
                  </a:cubicBezTo>
                  <a:cubicBezTo>
                    <a:pt x="33" y="43"/>
                    <a:pt x="42" y="37"/>
                    <a:pt x="48" y="37"/>
                  </a:cubicBezTo>
                  <a:cubicBezTo>
                    <a:pt x="50" y="37"/>
                    <a:pt x="53" y="37"/>
                    <a:pt x="55" y="37"/>
                  </a:cubicBezTo>
                  <a:cubicBezTo>
                    <a:pt x="58" y="37"/>
                    <a:pt x="61" y="36"/>
                    <a:pt x="64" y="35"/>
                  </a:cubicBezTo>
                  <a:cubicBezTo>
                    <a:pt x="52" y="30"/>
                    <a:pt x="48" y="29"/>
                    <a:pt x="34" y="27"/>
                  </a:cubicBezTo>
                  <a:cubicBezTo>
                    <a:pt x="39" y="21"/>
                    <a:pt x="49" y="18"/>
                    <a:pt x="58" y="13"/>
                  </a:cubicBezTo>
                  <a:cubicBezTo>
                    <a:pt x="58" y="10"/>
                    <a:pt x="61" y="8"/>
                    <a:pt x="63" y="6"/>
                  </a:cubicBezTo>
                  <a:cubicBezTo>
                    <a:pt x="63" y="4"/>
                    <a:pt x="62" y="0"/>
                    <a:pt x="6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8" name="Freeform 111"/>
            <p:cNvSpPr>
              <a:spLocks/>
            </p:cNvSpPr>
            <p:nvPr/>
          </p:nvSpPr>
          <p:spPr bwMode="auto">
            <a:xfrm>
              <a:off x="3813" y="-684"/>
              <a:ext cx="496" cy="274"/>
            </a:xfrm>
            <a:custGeom>
              <a:avLst/>
              <a:gdLst>
                <a:gd name="T0" fmla="*/ 86 w 210"/>
                <a:gd name="T1" fmla="*/ 0 h 116"/>
                <a:gd name="T2" fmla="*/ 75 w 210"/>
                <a:gd name="T3" fmla="*/ 8 h 116"/>
                <a:gd name="T4" fmla="*/ 82 w 210"/>
                <a:gd name="T5" fmla="*/ 31 h 116"/>
                <a:gd name="T6" fmla="*/ 58 w 210"/>
                <a:gd name="T7" fmla="*/ 8 h 116"/>
                <a:gd name="T8" fmla="*/ 49 w 210"/>
                <a:gd name="T9" fmla="*/ 17 h 116"/>
                <a:gd name="T10" fmla="*/ 51 w 210"/>
                <a:gd name="T11" fmla="*/ 22 h 116"/>
                <a:gd name="T12" fmla="*/ 38 w 210"/>
                <a:gd name="T13" fmla="*/ 16 h 116"/>
                <a:gd name="T14" fmla="*/ 45 w 210"/>
                <a:gd name="T15" fmla="*/ 8 h 116"/>
                <a:gd name="T16" fmla="*/ 18 w 210"/>
                <a:gd name="T17" fmla="*/ 6 h 116"/>
                <a:gd name="T18" fmla="*/ 0 w 210"/>
                <a:gd name="T19" fmla="*/ 19 h 116"/>
                <a:gd name="T20" fmla="*/ 13 w 210"/>
                <a:gd name="T21" fmla="*/ 32 h 116"/>
                <a:gd name="T22" fmla="*/ 17 w 210"/>
                <a:gd name="T23" fmla="*/ 34 h 116"/>
                <a:gd name="T24" fmla="*/ 32 w 210"/>
                <a:gd name="T25" fmla="*/ 51 h 116"/>
                <a:gd name="T26" fmla="*/ 28 w 210"/>
                <a:gd name="T27" fmla="*/ 52 h 116"/>
                <a:gd name="T28" fmla="*/ 45 w 210"/>
                <a:gd name="T29" fmla="*/ 61 h 116"/>
                <a:gd name="T30" fmla="*/ 60 w 210"/>
                <a:gd name="T31" fmla="*/ 47 h 116"/>
                <a:gd name="T32" fmla="*/ 65 w 210"/>
                <a:gd name="T33" fmla="*/ 47 h 116"/>
                <a:gd name="T34" fmla="*/ 73 w 210"/>
                <a:gd name="T35" fmla="*/ 51 h 116"/>
                <a:gd name="T36" fmla="*/ 86 w 210"/>
                <a:gd name="T37" fmla="*/ 51 h 116"/>
                <a:gd name="T38" fmla="*/ 59 w 210"/>
                <a:gd name="T39" fmla="*/ 64 h 116"/>
                <a:gd name="T40" fmla="*/ 45 w 210"/>
                <a:gd name="T41" fmla="*/ 70 h 116"/>
                <a:gd name="T42" fmla="*/ 53 w 210"/>
                <a:gd name="T43" fmla="*/ 78 h 116"/>
                <a:gd name="T44" fmla="*/ 65 w 210"/>
                <a:gd name="T45" fmla="*/ 77 h 116"/>
                <a:gd name="T46" fmla="*/ 88 w 210"/>
                <a:gd name="T47" fmla="*/ 79 h 116"/>
                <a:gd name="T48" fmla="*/ 71 w 210"/>
                <a:gd name="T49" fmla="*/ 83 h 116"/>
                <a:gd name="T50" fmla="*/ 58 w 210"/>
                <a:gd name="T51" fmla="*/ 83 h 116"/>
                <a:gd name="T52" fmla="*/ 51 w 210"/>
                <a:gd name="T53" fmla="*/ 83 h 116"/>
                <a:gd name="T54" fmla="*/ 93 w 210"/>
                <a:gd name="T55" fmla="*/ 116 h 116"/>
                <a:gd name="T56" fmla="*/ 108 w 210"/>
                <a:gd name="T57" fmla="*/ 87 h 116"/>
                <a:gd name="T58" fmla="*/ 116 w 210"/>
                <a:gd name="T59" fmla="*/ 83 h 116"/>
                <a:gd name="T60" fmla="*/ 145 w 210"/>
                <a:gd name="T61" fmla="*/ 46 h 116"/>
                <a:gd name="T62" fmla="*/ 158 w 210"/>
                <a:gd name="T63" fmla="*/ 54 h 116"/>
                <a:gd name="T64" fmla="*/ 150 w 210"/>
                <a:gd name="T65" fmla="*/ 55 h 116"/>
                <a:gd name="T66" fmla="*/ 161 w 210"/>
                <a:gd name="T67" fmla="*/ 70 h 116"/>
                <a:gd name="T68" fmla="*/ 153 w 210"/>
                <a:gd name="T69" fmla="*/ 85 h 116"/>
                <a:gd name="T70" fmla="*/ 177 w 210"/>
                <a:gd name="T71" fmla="*/ 86 h 116"/>
                <a:gd name="T72" fmla="*/ 177 w 210"/>
                <a:gd name="T73" fmla="*/ 95 h 116"/>
                <a:gd name="T74" fmla="*/ 210 w 210"/>
                <a:gd name="T75" fmla="*/ 77 h 116"/>
                <a:gd name="T76" fmla="*/ 190 w 210"/>
                <a:gd name="T77" fmla="*/ 58 h 116"/>
                <a:gd name="T78" fmla="*/ 173 w 210"/>
                <a:gd name="T79" fmla="*/ 58 h 116"/>
                <a:gd name="T80" fmla="*/ 173 w 210"/>
                <a:gd name="T81" fmla="*/ 50 h 116"/>
                <a:gd name="T82" fmla="*/ 168 w 210"/>
                <a:gd name="T83" fmla="*/ 51 h 116"/>
                <a:gd name="T84" fmla="*/ 163 w 210"/>
                <a:gd name="T85" fmla="*/ 50 h 116"/>
                <a:gd name="T86" fmla="*/ 169 w 210"/>
                <a:gd name="T87" fmla="*/ 50 h 116"/>
                <a:gd name="T88" fmla="*/ 126 w 210"/>
                <a:gd name="T89" fmla="*/ 27 h 116"/>
                <a:gd name="T90" fmla="*/ 121 w 210"/>
                <a:gd name="T91" fmla="*/ 27 h 116"/>
                <a:gd name="T92" fmla="*/ 115 w 210"/>
                <a:gd name="T93" fmla="*/ 14 h 116"/>
                <a:gd name="T94" fmla="*/ 105 w 210"/>
                <a:gd name="T95" fmla="*/ 21 h 116"/>
                <a:gd name="T96" fmla="*/ 107 w 210"/>
                <a:gd name="T97" fmla="*/ 11 h 116"/>
                <a:gd name="T98" fmla="*/ 86 w 210"/>
                <a:gd name="T9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0" h="116">
                  <a:moveTo>
                    <a:pt x="86" y="0"/>
                  </a:moveTo>
                  <a:cubicBezTo>
                    <a:pt x="79" y="0"/>
                    <a:pt x="75" y="0"/>
                    <a:pt x="75" y="8"/>
                  </a:cubicBezTo>
                  <a:cubicBezTo>
                    <a:pt x="75" y="18"/>
                    <a:pt x="78" y="23"/>
                    <a:pt x="82" y="31"/>
                  </a:cubicBezTo>
                  <a:cubicBezTo>
                    <a:pt x="68" y="26"/>
                    <a:pt x="72" y="8"/>
                    <a:pt x="58" y="8"/>
                  </a:cubicBezTo>
                  <a:cubicBezTo>
                    <a:pt x="53" y="8"/>
                    <a:pt x="49" y="12"/>
                    <a:pt x="49" y="17"/>
                  </a:cubicBezTo>
                  <a:cubicBezTo>
                    <a:pt x="49" y="19"/>
                    <a:pt x="50" y="21"/>
                    <a:pt x="51" y="22"/>
                  </a:cubicBezTo>
                  <a:cubicBezTo>
                    <a:pt x="47" y="20"/>
                    <a:pt x="43" y="19"/>
                    <a:pt x="38" y="16"/>
                  </a:cubicBezTo>
                  <a:cubicBezTo>
                    <a:pt x="40" y="13"/>
                    <a:pt x="42" y="12"/>
                    <a:pt x="45" y="8"/>
                  </a:cubicBezTo>
                  <a:cubicBezTo>
                    <a:pt x="32" y="6"/>
                    <a:pt x="27" y="6"/>
                    <a:pt x="18" y="6"/>
                  </a:cubicBezTo>
                  <a:cubicBezTo>
                    <a:pt x="13" y="6"/>
                    <a:pt x="2" y="16"/>
                    <a:pt x="0" y="19"/>
                  </a:cubicBezTo>
                  <a:cubicBezTo>
                    <a:pt x="3" y="23"/>
                    <a:pt x="9" y="32"/>
                    <a:pt x="13" y="32"/>
                  </a:cubicBezTo>
                  <a:cubicBezTo>
                    <a:pt x="15" y="32"/>
                    <a:pt x="16" y="33"/>
                    <a:pt x="17" y="34"/>
                  </a:cubicBezTo>
                  <a:cubicBezTo>
                    <a:pt x="15" y="42"/>
                    <a:pt x="23" y="47"/>
                    <a:pt x="32" y="51"/>
                  </a:cubicBezTo>
                  <a:cubicBezTo>
                    <a:pt x="30" y="51"/>
                    <a:pt x="29" y="52"/>
                    <a:pt x="28" y="52"/>
                  </a:cubicBezTo>
                  <a:cubicBezTo>
                    <a:pt x="30" y="58"/>
                    <a:pt x="36" y="61"/>
                    <a:pt x="45" y="61"/>
                  </a:cubicBezTo>
                  <a:cubicBezTo>
                    <a:pt x="56" y="61"/>
                    <a:pt x="56" y="49"/>
                    <a:pt x="60" y="47"/>
                  </a:cubicBezTo>
                  <a:cubicBezTo>
                    <a:pt x="62" y="47"/>
                    <a:pt x="63" y="47"/>
                    <a:pt x="65" y="47"/>
                  </a:cubicBezTo>
                  <a:cubicBezTo>
                    <a:pt x="67" y="48"/>
                    <a:pt x="71" y="51"/>
                    <a:pt x="73" y="51"/>
                  </a:cubicBezTo>
                  <a:cubicBezTo>
                    <a:pt x="75" y="51"/>
                    <a:pt x="79" y="51"/>
                    <a:pt x="86" y="51"/>
                  </a:cubicBezTo>
                  <a:cubicBezTo>
                    <a:pt x="80" y="56"/>
                    <a:pt x="66" y="62"/>
                    <a:pt x="59" y="64"/>
                  </a:cubicBezTo>
                  <a:cubicBezTo>
                    <a:pt x="57" y="65"/>
                    <a:pt x="45" y="65"/>
                    <a:pt x="45" y="70"/>
                  </a:cubicBezTo>
                  <a:cubicBezTo>
                    <a:pt x="45" y="76"/>
                    <a:pt x="48" y="78"/>
                    <a:pt x="53" y="78"/>
                  </a:cubicBezTo>
                  <a:cubicBezTo>
                    <a:pt x="57" y="78"/>
                    <a:pt x="62" y="77"/>
                    <a:pt x="65" y="77"/>
                  </a:cubicBezTo>
                  <a:cubicBezTo>
                    <a:pt x="68" y="77"/>
                    <a:pt x="85" y="77"/>
                    <a:pt x="88" y="79"/>
                  </a:cubicBezTo>
                  <a:cubicBezTo>
                    <a:pt x="82" y="81"/>
                    <a:pt x="76" y="79"/>
                    <a:pt x="71" y="83"/>
                  </a:cubicBezTo>
                  <a:cubicBezTo>
                    <a:pt x="71" y="83"/>
                    <a:pt x="64" y="83"/>
                    <a:pt x="58" y="83"/>
                  </a:cubicBezTo>
                  <a:cubicBezTo>
                    <a:pt x="55" y="83"/>
                    <a:pt x="53" y="83"/>
                    <a:pt x="51" y="83"/>
                  </a:cubicBezTo>
                  <a:cubicBezTo>
                    <a:pt x="51" y="101"/>
                    <a:pt x="80" y="108"/>
                    <a:pt x="93" y="116"/>
                  </a:cubicBezTo>
                  <a:cubicBezTo>
                    <a:pt x="100" y="109"/>
                    <a:pt x="99" y="94"/>
                    <a:pt x="108" y="87"/>
                  </a:cubicBezTo>
                  <a:cubicBezTo>
                    <a:pt x="111" y="85"/>
                    <a:pt x="115" y="86"/>
                    <a:pt x="116" y="83"/>
                  </a:cubicBezTo>
                  <a:cubicBezTo>
                    <a:pt x="121" y="69"/>
                    <a:pt x="127" y="46"/>
                    <a:pt x="145" y="46"/>
                  </a:cubicBezTo>
                  <a:cubicBezTo>
                    <a:pt x="145" y="46"/>
                    <a:pt x="149" y="53"/>
                    <a:pt x="158" y="54"/>
                  </a:cubicBezTo>
                  <a:cubicBezTo>
                    <a:pt x="155" y="54"/>
                    <a:pt x="153" y="54"/>
                    <a:pt x="150" y="55"/>
                  </a:cubicBezTo>
                  <a:cubicBezTo>
                    <a:pt x="152" y="59"/>
                    <a:pt x="157" y="69"/>
                    <a:pt x="161" y="70"/>
                  </a:cubicBezTo>
                  <a:cubicBezTo>
                    <a:pt x="160" y="78"/>
                    <a:pt x="154" y="75"/>
                    <a:pt x="153" y="85"/>
                  </a:cubicBezTo>
                  <a:cubicBezTo>
                    <a:pt x="160" y="85"/>
                    <a:pt x="171" y="85"/>
                    <a:pt x="177" y="86"/>
                  </a:cubicBezTo>
                  <a:cubicBezTo>
                    <a:pt x="176" y="88"/>
                    <a:pt x="176" y="91"/>
                    <a:pt x="177" y="95"/>
                  </a:cubicBezTo>
                  <a:cubicBezTo>
                    <a:pt x="190" y="91"/>
                    <a:pt x="196" y="82"/>
                    <a:pt x="210" y="77"/>
                  </a:cubicBezTo>
                  <a:cubicBezTo>
                    <a:pt x="205" y="70"/>
                    <a:pt x="190" y="74"/>
                    <a:pt x="190" y="58"/>
                  </a:cubicBezTo>
                  <a:cubicBezTo>
                    <a:pt x="183" y="58"/>
                    <a:pt x="181" y="58"/>
                    <a:pt x="173" y="58"/>
                  </a:cubicBezTo>
                  <a:cubicBezTo>
                    <a:pt x="174" y="56"/>
                    <a:pt x="174" y="53"/>
                    <a:pt x="173" y="50"/>
                  </a:cubicBezTo>
                  <a:cubicBezTo>
                    <a:pt x="171" y="50"/>
                    <a:pt x="169" y="51"/>
                    <a:pt x="168" y="51"/>
                  </a:cubicBezTo>
                  <a:cubicBezTo>
                    <a:pt x="166" y="51"/>
                    <a:pt x="165" y="51"/>
                    <a:pt x="163" y="50"/>
                  </a:cubicBezTo>
                  <a:cubicBezTo>
                    <a:pt x="165" y="50"/>
                    <a:pt x="167" y="50"/>
                    <a:pt x="169" y="50"/>
                  </a:cubicBezTo>
                  <a:cubicBezTo>
                    <a:pt x="163" y="43"/>
                    <a:pt x="135" y="27"/>
                    <a:pt x="126" y="27"/>
                  </a:cubicBezTo>
                  <a:cubicBezTo>
                    <a:pt x="125" y="27"/>
                    <a:pt x="123" y="27"/>
                    <a:pt x="121" y="27"/>
                  </a:cubicBezTo>
                  <a:cubicBezTo>
                    <a:pt x="122" y="23"/>
                    <a:pt x="123" y="14"/>
                    <a:pt x="115" y="14"/>
                  </a:cubicBezTo>
                  <a:cubicBezTo>
                    <a:pt x="111" y="14"/>
                    <a:pt x="110" y="19"/>
                    <a:pt x="105" y="21"/>
                  </a:cubicBezTo>
                  <a:cubicBezTo>
                    <a:pt x="105" y="17"/>
                    <a:pt x="107" y="14"/>
                    <a:pt x="107" y="11"/>
                  </a:cubicBezTo>
                  <a:cubicBezTo>
                    <a:pt x="107" y="5"/>
                    <a:pt x="9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49" name="Freeform 112"/>
            <p:cNvSpPr>
              <a:spLocks/>
            </p:cNvSpPr>
            <p:nvPr/>
          </p:nvSpPr>
          <p:spPr bwMode="auto">
            <a:xfrm>
              <a:off x="4073" y="-724"/>
              <a:ext cx="324" cy="116"/>
            </a:xfrm>
            <a:custGeom>
              <a:avLst/>
              <a:gdLst>
                <a:gd name="T0" fmla="*/ 80 w 137"/>
                <a:gd name="T1" fmla="*/ 0 h 49"/>
                <a:gd name="T2" fmla="*/ 73 w 137"/>
                <a:gd name="T3" fmla="*/ 0 h 49"/>
                <a:gd name="T4" fmla="*/ 60 w 137"/>
                <a:gd name="T5" fmla="*/ 12 h 49"/>
                <a:gd name="T6" fmla="*/ 39 w 137"/>
                <a:gd name="T7" fmla="*/ 1 h 49"/>
                <a:gd name="T8" fmla="*/ 24 w 137"/>
                <a:gd name="T9" fmla="*/ 1 h 49"/>
                <a:gd name="T10" fmla="*/ 27 w 137"/>
                <a:gd name="T11" fmla="*/ 6 h 49"/>
                <a:gd name="T12" fmla="*/ 18 w 137"/>
                <a:gd name="T13" fmla="*/ 6 h 49"/>
                <a:gd name="T14" fmla="*/ 18 w 137"/>
                <a:gd name="T15" fmla="*/ 9 h 49"/>
                <a:gd name="T16" fmla="*/ 15 w 137"/>
                <a:gd name="T17" fmla="*/ 10 h 49"/>
                <a:gd name="T18" fmla="*/ 7 w 137"/>
                <a:gd name="T19" fmla="*/ 8 h 49"/>
                <a:gd name="T20" fmla="*/ 0 w 137"/>
                <a:gd name="T21" fmla="*/ 8 h 49"/>
                <a:gd name="T22" fmla="*/ 7 w 137"/>
                <a:gd name="T23" fmla="*/ 20 h 49"/>
                <a:gd name="T24" fmla="*/ 13 w 137"/>
                <a:gd name="T25" fmla="*/ 28 h 49"/>
                <a:gd name="T26" fmla="*/ 26 w 137"/>
                <a:gd name="T27" fmla="*/ 26 h 49"/>
                <a:gd name="T28" fmla="*/ 51 w 137"/>
                <a:gd name="T29" fmla="*/ 28 h 49"/>
                <a:gd name="T30" fmla="*/ 38 w 137"/>
                <a:gd name="T31" fmla="*/ 30 h 49"/>
                <a:gd name="T32" fmla="*/ 27 w 137"/>
                <a:gd name="T33" fmla="*/ 31 h 49"/>
                <a:gd name="T34" fmla="*/ 34 w 137"/>
                <a:gd name="T35" fmla="*/ 39 h 49"/>
                <a:gd name="T36" fmla="*/ 64 w 137"/>
                <a:gd name="T37" fmla="*/ 39 h 49"/>
                <a:gd name="T38" fmla="*/ 82 w 137"/>
                <a:gd name="T39" fmla="*/ 49 h 49"/>
                <a:gd name="T40" fmla="*/ 137 w 137"/>
                <a:gd name="T41" fmla="*/ 22 h 49"/>
                <a:gd name="T42" fmla="*/ 113 w 137"/>
                <a:gd name="T43" fmla="*/ 8 h 49"/>
                <a:gd name="T44" fmla="*/ 96 w 137"/>
                <a:gd name="T45" fmla="*/ 8 h 49"/>
                <a:gd name="T46" fmla="*/ 80 w 137"/>
                <a:gd name="T47" fmla="*/ 13 h 49"/>
                <a:gd name="T48" fmla="*/ 80 w 137"/>
                <a:gd name="T4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49">
                  <a:moveTo>
                    <a:pt x="80" y="0"/>
                  </a:moveTo>
                  <a:cubicBezTo>
                    <a:pt x="73" y="0"/>
                    <a:pt x="73" y="0"/>
                    <a:pt x="73" y="0"/>
                  </a:cubicBezTo>
                  <a:cubicBezTo>
                    <a:pt x="71" y="2"/>
                    <a:pt x="67" y="12"/>
                    <a:pt x="60" y="12"/>
                  </a:cubicBezTo>
                  <a:cubicBezTo>
                    <a:pt x="58" y="12"/>
                    <a:pt x="42" y="4"/>
                    <a:pt x="39" y="1"/>
                  </a:cubicBezTo>
                  <a:cubicBezTo>
                    <a:pt x="24" y="1"/>
                    <a:pt x="24" y="1"/>
                    <a:pt x="24" y="1"/>
                  </a:cubicBezTo>
                  <a:cubicBezTo>
                    <a:pt x="27" y="6"/>
                    <a:pt x="27" y="6"/>
                    <a:pt x="27" y="6"/>
                  </a:cubicBezTo>
                  <a:cubicBezTo>
                    <a:pt x="18" y="6"/>
                    <a:pt x="18" y="6"/>
                    <a:pt x="18" y="6"/>
                  </a:cubicBezTo>
                  <a:cubicBezTo>
                    <a:pt x="18" y="9"/>
                    <a:pt x="18" y="9"/>
                    <a:pt x="18" y="9"/>
                  </a:cubicBezTo>
                  <a:cubicBezTo>
                    <a:pt x="17" y="10"/>
                    <a:pt x="16" y="10"/>
                    <a:pt x="15" y="10"/>
                  </a:cubicBezTo>
                  <a:cubicBezTo>
                    <a:pt x="12" y="10"/>
                    <a:pt x="10" y="9"/>
                    <a:pt x="7" y="8"/>
                  </a:cubicBezTo>
                  <a:cubicBezTo>
                    <a:pt x="0" y="8"/>
                    <a:pt x="0" y="8"/>
                    <a:pt x="0" y="8"/>
                  </a:cubicBezTo>
                  <a:cubicBezTo>
                    <a:pt x="0" y="13"/>
                    <a:pt x="3" y="17"/>
                    <a:pt x="7" y="20"/>
                  </a:cubicBezTo>
                  <a:cubicBezTo>
                    <a:pt x="7" y="26"/>
                    <a:pt x="9" y="28"/>
                    <a:pt x="13" y="28"/>
                  </a:cubicBezTo>
                  <a:cubicBezTo>
                    <a:pt x="16" y="28"/>
                    <a:pt x="21" y="26"/>
                    <a:pt x="26" y="26"/>
                  </a:cubicBezTo>
                  <a:cubicBezTo>
                    <a:pt x="27" y="26"/>
                    <a:pt x="49" y="28"/>
                    <a:pt x="51" y="28"/>
                  </a:cubicBezTo>
                  <a:cubicBezTo>
                    <a:pt x="48" y="29"/>
                    <a:pt x="42" y="29"/>
                    <a:pt x="38" y="30"/>
                  </a:cubicBezTo>
                  <a:cubicBezTo>
                    <a:pt x="36" y="30"/>
                    <a:pt x="31" y="30"/>
                    <a:pt x="27" y="31"/>
                  </a:cubicBezTo>
                  <a:cubicBezTo>
                    <a:pt x="28" y="35"/>
                    <a:pt x="29" y="38"/>
                    <a:pt x="34" y="39"/>
                  </a:cubicBezTo>
                  <a:cubicBezTo>
                    <a:pt x="64" y="39"/>
                    <a:pt x="64" y="39"/>
                    <a:pt x="64" y="39"/>
                  </a:cubicBezTo>
                  <a:cubicBezTo>
                    <a:pt x="68" y="46"/>
                    <a:pt x="73" y="49"/>
                    <a:pt x="82" y="49"/>
                  </a:cubicBezTo>
                  <a:cubicBezTo>
                    <a:pt x="98" y="49"/>
                    <a:pt x="124" y="30"/>
                    <a:pt x="137" y="22"/>
                  </a:cubicBezTo>
                  <a:cubicBezTo>
                    <a:pt x="134" y="15"/>
                    <a:pt x="124" y="8"/>
                    <a:pt x="113" y="8"/>
                  </a:cubicBezTo>
                  <a:cubicBezTo>
                    <a:pt x="105" y="8"/>
                    <a:pt x="108" y="8"/>
                    <a:pt x="96" y="8"/>
                  </a:cubicBezTo>
                  <a:cubicBezTo>
                    <a:pt x="88" y="8"/>
                    <a:pt x="85" y="13"/>
                    <a:pt x="80" y="13"/>
                  </a:cubicBezTo>
                  <a:cubicBezTo>
                    <a:pt x="79" y="9"/>
                    <a:pt x="80" y="6"/>
                    <a:pt x="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0" name="Freeform 113"/>
            <p:cNvSpPr>
              <a:spLocks noEditPoints="1"/>
            </p:cNvSpPr>
            <p:nvPr/>
          </p:nvSpPr>
          <p:spPr bwMode="auto">
            <a:xfrm>
              <a:off x="3794" y="-594"/>
              <a:ext cx="61" cy="54"/>
            </a:xfrm>
            <a:custGeom>
              <a:avLst/>
              <a:gdLst>
                <a:gd name="T0" fmla="*/ 8 w 26"/>
                <a:gd name="T1" fmla="*/ 1 h 23"/>
                <a:gd name="T2" fmla="*/ 26 w 26"/>
                <a:gd name="T3" fmla="*/ 23 h 23"/>
                <a:gd name="T4" fmla="*/ 8 w 26"/>
                <a:gd name="T5" fmla="*/ 1 h 23"/>
                <a:gd name="T6" fmla="*/ 8 w 26"/>
                <a:gd name="T7" fmla="*/ 0 h 23"/>
                <a:gd name="T8" fmla="*/ 8 w 26"/>
                <a:gd name="T9" fmla="*/ 1 h 23"/>
                <a:gd name="T10" fmla="*/ 8 w 26"/>
                <a:gd name="T11" fmla="*/ 1 h 23"/>
                <a:gd name="T12" fmla="*/ 8 w 26"/>
                <a:gd name="T13" fmla="*/ 0 h 23"/>
                <a:gd name="T14" fmla="*/ 9 w 26"/>
                <a:gd name="T15" fmla="*/ 0 h 23"/>
                <a:gd name="T16" fmla="*/ 8 w 26"/>
                <a:gd name="T17" fmla="*/ 1 h 23"/>
                <a:gd name="T18" fmla="*/ 9 w 26"/>
                <a:gd name="T19" fmla="*/ 2 h 23"/>
                <a:gd name="T20" fmla="*/ 9 w 26"/>
                <a:gd name="T2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3">
                  <a:moveTo>
                    <a:pt x="8" y="1"/>
                  </a:moveTo>
                  <a:cubicBezTo>
                    <a:pt x="0" y="6"/>
                    <a:pt x="16" y="20"/>
                    <a:pt x="26" y="23"/>
                  </a:cubicBezTo>
                  <a:cubicBezTo>
                    <a:pt x="22" y="11"/>
                    <a:pt x="15" y="9"/>
                    <a:pt x="8" y="1"/>
                  </a:cubicBezTo>
                  <a:moveTo>
                    <a:pt x="8" y="0"/>
                  </a:moveTo>
                  <a:cubicBezTo>
                    <a:pt x="8" y="0"/>
                    <a:pt x="8" y="0"/>
                    <a:pt x="8" y="1"/>
                  </a:cubicBezTo>
                  <a:cubicBezTo>
                    <a:pt x="8" y="1"/>
                    <a:pt x="8" y="1"/>
                    <a:pt x="8" y="1"/>
                  </a:cubicBezTo>
                  <a:cubicBezTo>
                    <a:pt x="8" y="0"/>
                    <a:pt x="8" y="0"/>
                    <a:pt x="8" y="0"/>
                  </a:cubicBezTo>
                  <a:moveTo>
                    <a:pt x="9" y="0"/>
                  </a:moveTo>
                  <a:cubicBezTo>
                    <a:pt x="9" y="0"/>
                    <a:pt x="9" y="0"/>
                    <a:pt x="8" y="1"/>
                  </a:cubicBezTo>
                  <a:cubicBezTo>
                    <a:pt x="9" y="2"/>
                    <a:pt x="9" y="2"/>
                    <a:pt x="9" y="2"/>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1" name="Freeform 114"/>
            <p:cNvSpPr>
              <a:spLocks/>
            </p:cNvSpPr>
            <p:nvPr/>
          </p:nvSpPr>
          <p:spPr bwMode="auto">
            <a:xfrm>
              <a:off x="3087" y="872"/>
              <a:ext cx="156" cy="187"/>
            </a:xfrm>
            <a:custGeom>
              <a:avLst/>
              <a:gdLst>
                <a:gd name="T0" fmla="*/ 48 w 66"/>
                <a:gd name="T1" fmla="*/ 0 h 79"/>
                <a:gd name="T2" fmla="*/ 39 w 66"/>
                <a:gd name="T3" fmla="*/ 0 h 79"/>
                <a:gd name="T4" fmla="*/ 23 w 66"/>
                <a:gd name="T5" fmla="*/ 10 h 79"/>
                <a:gd name="T6" fmla="*/ 26 w 66"/>
                <a:gd name="T7" fmla="*/ 17 h 79"/>
                <a:gd name="T8" fmla="*/ 11 w 66"/>
                <a:gd name="T9" fmla="*/ 23 h 79"/>
                <a:gd name="T10" fmla="*/ 10 w 66"/>
                <a:gd name="T11" fmla="*/ 22 h 79"/>
                <a:gd name="T12" fmla="*/ 5 w 66"/>
                <a:gd name="T13" fmla="*/ 28 h 79"/>
                <a:gd name="T14" fmla="*/ 15 w 66"/>
                <a:gd name="T15" fmla="*/ 39 h 79"/>
                <a:gd name="T16" fmla="*/ 0 w 66"/>
                <a:gd name="T17" fmla="*/ 66 h 79"/>
                <a:gd name="T18" fmla="*/ 13 w 66"/>
                <a:gd name="T19" fmla="*/ 79 h 79"/>
                <a:gd name="T20" fmla="*/ 23 w 66"/>
                <a:gd name="T21" fmla="*/ 76 h 79"/>
                <a:gd name="T22" fmla="*/ 42 w 66"/>
                <a:gd name="T23" fmla="*/ 65 h 79"/>
                <a:gd name="T24" fmla="*/ 46 w 66"/>
                <a:gd name="T25" fmla="*/ 65 h 79"/>
                <a:gd name="T26" fmla="*/ 56 w 66"/>
                <a:gd name="T27" fmla="*/ 62 h 79"/>
                <a:gd name="T28" fmla="*/ 56 w 66"/>
                <a:gd name="T29" fmla="*/ 47 h 79"/>
                <a:gd name="T30" fmla="*/ 56 w 66"/>
                <a:gd name="T31" fmla="*/ 29 h 79"/>
                <a:gd name="T32" fmla="*/ 66 w 66"/>
                <a:gd name="T33" fmla="*/ 22 h 79"/>
                <a:gd name="T34" fmla="*/ 48 w 66"/>
                <a:gd name="T3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79">
                  <a:moveTo>
                    <a:pt x="48" y="0"/>
                  </a:moveTo>
                  <a:cubicBezTo>
                    <a:pt x="45" y="0"/>
                    <a:pt x="42" y="0"/>
                    <a:pt x="39" y="0"/>
                  </a:cubicBezTo>
                  <a:cubicBezTo>
                    <a:pt x="34" y="0"/>
                    <a:pt x="23" y="6"/>
                    <a:pt x="23" y="10"/>
                  </a:cubicBezTo>
                  <a:cubicBezTo>
                    <a:pt x="23" y="13"/>
                    <a:pt x="24" y="14"/>
                    <a:pt x="26" y="17"/>
                  </a:cubicBezTo>
                  <a:cubicBezTo>
                    <a:pt x="23" y="20"/>
                    <a:pt x="14" y="23"/>
                    <a:pt x="11" y="23"/>
                  </a:cubicBezTo>
                  <a:cubicBezTo>
                    <a:pt x="11" y="23"/>
                    <a:pt x="10" y="22"/>
                    <a:pt x="10" y="22"/>
                  </a:cubicBezTo>
                  <a:cubicBezTo>
                    <a:pt x="8" y="22"/>
                    <a:pt x="5" y="23"/>
                    <a:pt x="5" y="28"/>
                  </a:cubicBezTo>
                  <a:cubicBezTo>
                    <a:pt x="5" y="34"/>
                    <a:pt x="10" y="37"/>
                    <a:pt x="15" y="39"/>
                  </a:cubicBezTo>
                  <a:cubicBezTo>
                    <a:pt x="13" y="52"/>
                    <a:pt x="0" y="53"/>
                    <a:pt x="0" y="66"/>
                  </a:cubicBezTo>
                  <a:cubicBezTo>
                    <a:pt x="0" y="73"/>
                    <a:pt x="7" y="79"/>
                    <a:pt x="13" y="79"/>
                  </a:cubicBezTo>
                  <a:cubicBezTo>
                    <a:pt x="16" y="79"/>
                    <a:pt x="21" y="78"/>
                    <a:pt x="23" y="76"/>
                  </a:cubicBezTo>
                  <a:cubicBezTo>
                    <a:pt x="27" y="74"/>
                    <a:pt x="34" y="65"/>
                    <a:pt x="42" y="65"/>
                  </a:cubicBezTo>
                  <a:cubicBezTo>
                    <a:pt x="43" y="65"/>
                    <a:pt x="45" y="65"/>
                    <a:pt x="46" y="65"/>
                  </a:cubicBezTo>
                  <a:cubicBezTo>
                    <a:pt x="50" y="65"/>
                    <a:pt x="54" y="65"/>
                    <a:pt x="56" y="62"/>
                  </a:cubicBezTo>
                  <a:cubicBezTo>
                    <a:pt x="60" y="58"/>
                    <a:pt x="56" y="52"/>
                    <a:pt x="56" y="47"/>
                  </a:cubicBezTo>
                  <a:cubicBezTo>
                    <a:pt x="56" y="47"/>
                    <a:pt x="56" y="33"/>
                    <a:pt x="56" y="29"/>
                  </a:cubicBezTo>
                  <a:cubicBezTo>
                    <a:pt x="56" y="25"/>
                    <a:pt x="66" y="26"/>
                    <a:pt x="66" y="22"/>
                  </a:cubicBezTo>
                  <a:cubicBezTo>
                    <a:pt x="66" y="13"/>
                    <a:pt x="60" y="0"/>
                    <a:pt x="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2" name="Freeform 115"/>
            <p:cNvSpPr>
              <a:spLocks/>
            </p:cNvSpPr>
            <p:nvPr/>
          </p:nvSpPr>
          <p:spPr bwMode="auto">
            <a:xfrm>
              <a:off x="3191" y="714"/>
              <a:ext cx="33" cy="28"/>
            </a:xfrm>
            <a:custGeom>
              <a:avLst/>
              <a:gdLst>
                <a:gd name="T0" fmla="*/ 14 w 14"/>
                <a:gd name="T1" fmla="*/ 0 h 12"/>
                <a:gd name="T2" fmla="*/ 0 w 14"/>
                <a:gd name="T3" fmla="*/ 6 h 12"/>
                <a:gd name="T4" fmla="*/ 3 w 14"/>
                <a:gd name="T5" fmla="*/ 12 h 12"/>
                <a:gd name="T6" fmla="*/ 14 w 14"/>
                <a:gd name="T7" fmla="*/ 0 h 12"/>
              </a:gdLst>
              <a:ahLst/>
              <a:cxnLst>
                <a:cxn ang="0">
                  <a:pos x="T0" y="T1"/>
                </a:cxn>
                <a:cxn ang="0">
                  <a:pos x="T2" y="T3"/>
                </a:cxn>
                <a:cxn ang="0">
                  <a:pos x="T4" y="T5"/>
                </a:cxn>
                <a:cxn ang="0">
                  <a:pos x="T6" y="T7"/>
                </a:cxn>
              </a:cxnLst>
              <a:rect l="0" t="0" r="r" b="b"/>
              <a:pathLst>
                <a:path w="14" h="12">
                  <a:moveTo>
                    <a:pt x="14" y="0"/>
                  </a:moveTo>
                  <a:cubicBezTo>
                    <a:pt x="9" y="0"/>
                    <a:pt x="0" y="2"/>
                    <a:pt x="0" y="6"/>
                  </a:cubicBezTo>
                  <a:cubicBezTo>
                    <a:pt x="0" y="8"/>
                    <a:pt x="2" y="12"/>
                    <a:pt x="3" y="12"/>
                  </a:cubicBezTo>
                  <a:cubicBezTo>
                    <a:pt x="9" y="12"/>
                    <a:pt x="14" y="6"/>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3" name="Freeform 116"/>
            <p:cNvSpPr>
              <a:spLocks/>
            </p:cNvSpPr>
            <p:nvPr/>
          </p:nvSpPr>
          <p:spPr bwMode="auto">
            <a:xfrm>
              <a:off x="3210" y="697"/>
              <a:ext cx="295" cy="431"/>
            </a:xfrm>
            <a:custGeom>
              <a:avLst/>
              <a:gdLst>
                <a:gd name="T0" fmla="*/ 30 w 125"/>
                <a:gd name="T1" fmla="*/ 0 h 182"/>
                <a:gd name="T2" fmla="*/ 19 w 125"/>
                <a:gd name="T3" fmla="*/ 16 h 182"/>
                <a:gd name="T4" fmla="*/ 14 w 125"/>
                <a:gd name="T5" fmla="*/ 26 h 182"/>
                <a:gd name="T6" fmla="*/ 9 w 125"/>
                <a:gd name="T7" fmla="*/ 24 h 182"/>
                <a:gd name="T8" fmla="*/ 12 w 125"/>
                <a:gd name="T9" fmla="*/ 34 h 182"/>
                <a:gd name="T10" fmla="*/ 9 w 125"/>
                <a:gd name="T11" fmla="*/ 45 h 182"/>
                <a:gd name="T12" fmla="*/ 17 w 125"/>
                <a:gd name="T13" fmla="*/ 54 h 182"/>
                <a:gd name="T14" fmla="*/ 14 w 125"/>
                <a:gd name="T15" fmla="*/ 66 h 182"/>
                <a:gd name="T16" fmla="*/ 19 w 125"/>
                <a:gd name="T17" fmla="*/ 59 h 182"/>
                <a:gd name="T18" fmla="*/ 28 w 125"/>
                <a:gd name="T19" fmla="*/ 71 h 182"/>
                <a:gd name="T20" fmla="*/ 31 w 125"/>
                <a:gd name="T21" fmla="*/ 87 h 182"/>
                <a:gd name="T22" fmla="*/ 48 w 125"/>
                <a:gd name="T23" fmla="*/ 84 h 182"/>
                <a:gd name="T24" fmla="*/ 54 w 125"/>
                <a:gd name="T25" fmla="*/ 98 h 182"/>
                <a:gd name="T26" fmla="*/ 57 w 125"/>
                <a:gd name="T27" fmla="*/ 106 h 182"/>
                <a:gd name="T28" fmla="*/ 37 w 125"/>
                <a:gd name="T29" fmla="*/ 131 h 182"/>
                <a:gd name="T30" fmla="*/ 25 w 125"/>
                <a:gd name="T31" fmla="*/ 150 h 182"/>
                <a:gd name="T32" fmla="*/ 45 w 125"/>
                <a:gd name="T33" fmla="*/ 154 h 182"/>
                <a:gd name="T34" fmla="*/ 56 w 125"/>
                <a:gd name="T35" fmla="*/ 152 h 182"/>
                <a:gd name="T36" fmla="*/ 19 w 125"/>
                <a:gd name="T37" fmla="*/ 178 h 182"/>
                <a:gd name="T38" fmla="*/ 23 w 125"/>
                <a:gd name="T39" fmla="*/ 182 h 182"/>
                <a:gd name="T40" fmla="*/ 38 w 125"/>
                <a:gd name="T41" fmla="*/ 177 h 182"/>
                <a:gd name="T42" fmla="*/ 56 w 125"/>
                <a:gd name="T43" fmla="*/ 172 h 182"/>
                <a:gd name="T44" fmla="*/ 104 w 125"/>
                <a:gd name="T45" fmla="*/ 167 h 182"/>
                <a:gd name="T46" fmla="*/ 119 w 125"/>
                <a:gd name="T47" fmla="*/ 155 h 182"/>
                <a:gd name="T48" fmla="*/ 125 w 125"/>
                <a:gd name="T49" fmla="*/ 132 h 182"/>
                <a:gd name="T50" fmla="*/ 112 w 125"/>
                <a:gd name="T51" fmla="*/ 122 h 182"/>
                <a:gd name="T52" fmla="*/ 110 w 125"/>
                <a:gd name="T53" fmla="*/ 122 h 182"/>
                <a:gd name="T54" fmla="*/ 104 w 125"/>
                <a:gd name="T55" fmla="*/ 122 h 182"/>
                <a:gd name="T56" fmla="*/ 101 w 125"/>
                <a:gd name="T57" fmla="*/ 107 h 182"/>
                <a:gd name="T58" fmla="*/ 64 w 125"/>
                <a:gd name="T59" fmla="*/ 60 h 182"/>
                <a:gd name="T60" fmla="*/ 58 w 125"/>
                <a:gd name="T61" fmla="*/ 60 h 182"/>
                <a:gd name="T62" fmla="*/ 51 w 125"/>
                <a:gd name="T63" fmla="*/ 60 h 182"/>
                <a:gd name="T64" fmla="*/ 70 w 125"/>
                <a:gd name="T65" fmla="*/ 23 h 182"/>
                <a:gd name="T66" fmla="*/ 37 w 125"/>
                <a:gd name="T67" fmla="*/ 19 h 182"/>
                <a:gd name="T68" fmla="*/ 45 w 125"/>
                <a:gd name="T6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82">
                  <a:moveTo>
                    <a:pt x="45" y="0"/>
                  </a:moveTo>
                  <a:cubicBezTo>
                    <a:pt x="41" y="0"/>
                    <a:pt x="36" y="0"/>
                    <a:pt x="30" y="0"/>
                  </a:cubicBezTo>
                  <a:cubicBezTo>
                    <a:pt x="27" y="0"/>
                    <a:pt x="21" y="5"/>
                    <a:pt x="21" y="7"/>
                  </a:cubicBezTo>
                  <a:cubicBezTo>
                    <a:pt x="21" y="10"/>
                    <a:pt x="19" y="12"/>
                    <a:pt x="19" y="16"/>
                  </a:cubicBezTo>
                  <a:cubicBezTo>
                    <a:pt x="16" y="16"/>
                    <a:pt x="12" y="18"/>
                    <a:pt x="12" y="23"/>
                  </a:cubicBezTo>
                  <a:cubicBezTo>
                    <a:pt x="12" y="24"/>
                    <a:pt x="13" y="25"/>
                    <a:pt x="14" y="26"/>
                  </a:cubicBezTo>
                  <a:cubicBezTo>
                    <a:pt x="14" y="27"/>
                    <a:pt x="13" y="29"/>
                    <a:pt x="12" y="29"/>
                  </a:cubicBezTo>
                  <a:cubicBezTo>
                    <a:pt x="11" y="29"/>
                    <a:pt x="9" y="27"/>
                    <a:pt x="9" y="24"/>
                  </a:cubicBezTo>
                  <a:cubicBezTo>
                    <a:pt x="0" y="24"/>
                    <a:pt x="0" y="24"/>
                    <a:pt x="0" y="24"/>
                  </a:cubicBezTo>
                  <a:cubicBezTo>
                    <a:pt x="0" y="31"/>
                    <a:pt x="4" y="33"/>
                    <a:pt x="12" y="34"/>
                  </a:cubicBezTo>
                  <a:cubicBezTo>
                    <a:pt x="12" y="38"/>
                    <a:pt x="12" y="38"/>
                    <a:pt x="12" y="38"/>
                  </a:cubicBezTo>
                  <a:cubicBezTo>
                    <a:pt x="12" y="39"/>
                    <a:pt x="9" y="43"/>
                    <a:pt x="9" y="45"/>
                  </a:cubicBezTo>
                  <a:cubicBezTo>
                    <a:pt x="9" y="47"/>
                    <a:pt x="13" y="49"/>
                    <a:pt x="17" y="50"/>
                  </a:cubicBezTo>
                  <a:cubicBezTo>
                    <a:pt x="17" y="54"/>
                    <a:pt x="17" y="54"/>
                    <a:pt x="17" y="54"/>
                  </a:cubicBezTo>
                  <a:cubicBezTo>
                    <a:pt x="15" y="55"/>
                    <a:pt x="14" y="56"/>
                    <a:pt x="14" y="58"/>
                  </a:cubicBezTo>
                  <a:cubicBezTo>
                    <a:pt x="14" y="61"/>
                    <a:pt x="14" y="62"/>
                    <a:pt x="14" y="66"/>
                  </a:cubicBezTo>
                  <a:cubicBezTo>
                    <a:pt x="19" y="66"/>
                    <a:pt x="19" y="66"/>
                    <a:pt x="19" y="66"/>
                  </a:cubicBezTo>
                  <a:cubicBezTo>
                    <a:pt x="18" y="64"/>
                    <a:pt x="16" y="63"/>
                    <a:pt x="19" y="59"/>
                  </a:cubicBezTo>
                  <a:cubicBezTo>
                    <a:pt x="20" y="60"/>
                    <a:pt x="23" y="61"/>
                    <a:pt x="28" y="61"/>
                  </a:cubicBezTo>
                  <a:cubicBezTo>
                    <a:pt x="26" y="65"/>
                    <a:pt x="28" y="66"/>
                    <a:pt x="28" y="71"/>
                  </a:cubicBezTo>
                  <a:cubicBezTo>
                    <a:pt x="28" y="75"/>
                    <a:pt x="22" y="78"/>
                    <a:pt x="22" y="82"/>
                  </a:cubicBezTo>
                  <a:cubicBezTo>
                    <a:pt x="22" y="87"/>
                    <a:pt x="26" y="87"/>
                    <a:pt x="31" y="87"/>
                  </a:cubicBezTo>
                  <a:cubicBezTo>
                    <a:pt x="35" y="87"/>
                    <a:pt x="38" y="84"/>
                    <a:pt x="43" y="84"/>
                  </a:cubicBezTo>
                  <a:cubicBezTo>
                    <a:pt x="45" y="84"/>
                    <a:pt x="46" y="84"/>
                    <a:pt x="48" y="84"/>
                  </a:cubicBezTo>
                  <a:cubicBezTo>
                    <a:pt x="47" y="87"/>
                    <a:pt x="44" y="88"/>
                    <a:pt x="44" y="92"/>
                  </a:cubicBezTo>
                  <a:cubicBezTo>
                    <a:pt x="44" y="96"/>
                    <a:pt x="49" y="98"/>
                    <a:pt x="54" y="98"/>
                  </a:cubicBezTo>
                  <a:cubicBezTo>
                    <a:pt x="55" y="98"/>
                    <a:pt x="56" y="98"/>
                    <a:pt x="57" y="98"/>
                  </a:cubicBezTo>
                  <a:cubicBezTo>
                    <a:pt x="57" y="106"/>
                    <a:pt x="57" y="106"/>
                    <a:pt x="57" y="106"/>
                  </a:cubicBezTo>
                  <a:cubicBezTo>
                    <a:pt x="54" y="111"/>
                    <a:pt x="42" y="116"/>
                    <a:pt x="33" y="116"/>
                  </a:cubicBezTo>
                  <a:cubicBezTo>
                    <a:pt x="33" y="121"/>
                    <a:pt x="37" y="124"/>
                    <a:pt x="37" y="131"/>
                  </a:cubicBezTo>
                  <a:cubicBezTo>
                    <a:pt x="37" y="139"/>
                    <a:pt x="22" y="139"/>
                    <a:pt x="22" y="147"/>
                  </a:cubicBezTo>
                  <a:cubicBezTo>
                    <a:pt x="22" y="148"/>
                    <a:pt x="24" y="150"/>
                    <a:pt x="25" y="150"/>
                  </a:cubicBezTo>
                  <a:cubicBezTo>
                    <a:pt x="28" y="150"/>
                    <a:pt x="27" y="147"/>
                    <a:pt x="30" y="147"/>
                  </a:cubicBezTo>
                  <a:cubicBezTo>
                    <a:pt x="36" y="147"/>
                    <a:pt x="38" y="154"/>
                    <a:pt x="45" y="154"/>
                  </a:cubicBezTo>
                  <a:cubicBezTo>
                    <a:pt x="49" y="154"/>
                    <a:pt x="52" y="151"/>
                    <a:pt x="55" y="148"/>
                  </a:cubicBezTo>
                  <a:cubicBezTo>
                    <a:pt x="55" y="149"/>
                    <a:pt x="56" y="151"/>
                    <a:pt x="56" y="152"/>
                  </a:cubicBezTo>
                  <a:cubicBezTo>
                    <a:pt x="56" y="159"/>
                    <a:pt x="45" y="157"/>
                    <a:pt x="38" y="159"/>
                  </a:cubicBezTo>
                  <a:cubicBezTo>
                    <a:pt x="36" y="159"/>
                    <a:pt x="20" y="176"/>
                    <a:pt x="19" y="178"/>
                  </a:cubicBezTo>
                  <a:cubicBezTo>
                    <a:pt x="19" y="182"/>
                    <a:pt x="19" y="182"/>
                    <a:pt x="19" y="182"/>
                  </a:cubicBezTo>
                  <a:cubicBezTo>
                    <a:pt x="23" y="182"/>
                    <a:pt x="23" y="182"/>
                    <a:pt x="23" y="182"/>
                  </a:cubicBezTo>
                  <a:cubicBezTo>
                    <a:pt x="25" y="179"/>
                    <a:pt x="27" y="177"/>
                    <a:pt x="30" y="177"/>
                  </a:cubicBezTo>
                  <a:cubicBezTo>
                    <a:pt x="38" y="177"/>
                    <a:pt x="38" y="177"/>
                    <a:pt x="38" y="177"/>
                  </a:cubicBezTo>
                  <a:cubicBezTo>
                    <a:pt x="38" y="173"/>
                    <a:pt x="41" y="168"/>
                    <a:pt x="46" y="168"/>
                  </a:cubicBezTo>
                  <a:cubicBezTo>
                    <a:pt x="50" y="168"/>
                    <a:pt x="52" y="172"/>
                    <a:pt x="56" y="172"/>
                  </a:cubicBezTo>
                  <a:cubicBezTo>
                    <a:pt x="64" y="172"/>
                    <a:pt x="78" y="167"/>
                    <a:pt x="83" y="167"/>
                  </a:cubicBezTo>
                  <a:cubicBezTo>
                    <a:pt x="86" y="167"/>
                    <a:pt x="98" y="167"/>
                    <a:pt x="104" y="167"/>
                  </a:cubicBezTo>
                  <a:cubicBezTo>
                    <a:pt x="111" y="167"/>
                    <a:pt x="114" y="164"/>
                    <a:pt x="119" y="159"/>
                  </a:cubicBezTo>
                  <a:cubicBezTo>
                    <a:pt x="119" y="155"/>
                    <a:pt x="119" y="155"/>
                    <a:pt x="119" y="155"/>
                  </a:cubicBezTo>
                  <a:cubicBezTo>
                    <a:pt x="116" y="155"/>
                    <a:pt x="114" y="155"/>
                    <a:pt x="108" y="153"/>
                  </a:cubicBezTo>
                  <a:cubicBezTo>
                    <a:pt x="113" y="146"/>
                    <a:pt x="125" y="141"/>
                    <a:pt x="125" y="132"/>
                  </a:cubicBezTo>
                  <a:cubicBezTo>
                    <a:pt x="125" y="127"/>
                    <a:pt x="121" y="122"/>
                    <a:pt x="114" y="122"/>
                  </a:cubicBezTo>
                  <a:cubicBezTo>
                    <a:pt x="113" y="122"/>
                    <a:pt x="112" y="122"/>
                    <a:pt x="112" y="122"/>
                  </a:cubicBezTo>
                  <a:cubicBezTo>
                    <a:pt x="110" y="122"/>
                    <a:pt x="110" y="122"/>
                    <a:pt x="107" y="124"/>
                  </a:cubicBezTo>
                  <a:cubicBezTo>
                    <a:pt x="110" y="122"/>
                    <a:pt x="110" y="122"/>
                    <a:pt x="110" y="122"/>
                  </a:cubicBezTo>
                  <a:cubicBezTo>
                    <a:pt x="108" y="123"/>
                    <a:pt x="107" y="125"/>
                    <a:pt x="104" y="126"/>
                  </a:cubicBezTo>
                  <a:cubicBezTo>
                    <a:pt x="104" y="122"/>
                    <a:pt x="104" y="122"/>
                    <a:pt x="104" y="122"/>
                  </a:cubicBezTo>
                  <a:cubicBezTo>
                    <a:pt x="105" y="121"/>
                    <a:pt x="106" y="120"/>
                    <a:pt x="106" y="118"/>
                  </a:cubicBezTo>
                  <a:cubicBezTo>
                    <a:pt x="106" y="114"/>
                    <a:pt x="101" y="111"/>
                    <a:pt x="101" y="107"/>
                  </a:cubicBezTo>
                  <a:cubicBezTo>
                    <a:pt x="101" y="94"/>
                    <a:pt x="87" y="91"/>
                    <a:pt x="78" y="82"/>
                  </a:cubicBezTo>
                  <a:cubicBezTo>
                    <a:pt x="72" y="76"/>
                    <a:pt x="74" y="63"/>
                    <a:pt x="64" y="60"/>
                  </a:cubicBezTo>
                  <a:cubicBezTo>
                    <a:pt x="63" y="60"/>
                    <a:pt x="62" y="60"/>
                    <a:pt x="61" y="60"/>
                  </a:cubicBezTo>
                  <a:cubicBezTo>
                    <a:pt x="60" y="60"/>
                    <a:pt x="59" y="60"/>
                    <a:pt x="58" y="60"/>
                  </a:cubicBezTo>
                  <a:cubicBezTo>
                    <a:pt x="57" y="60"/>
                    <a:pt x="57" y="60"/>
                    <a:pt x="56" y="60"/>
                  </a:cubicBezTo>
                  <a:cubicBezTo>
                    <a:pt x="54" y="60"/>
                    <a:pt x="53" y="60"/>
                    <a:pt x="51" y="60"/>
                  </a:cubicBezTo>
                  <a:cubicBezTo>
                    <a:pt x="52" y="58"/>
                    <a:pt x="54" y="56"/>
                    <a:pt x="56" y="55"/>
                  </a:cubicBezTo>
                  <a:cubicBezTo>
                    <a:pt x="56" y="44"/>
                    <a:pt x="72" y="38"/>
                    <a:pt x="70" y="23"/>
                  </a:cubicBezTo>
                  <a:cubicBezTo>
                    <a:pt x="39" y="23"/>
                    <a:pt x="39" y="23"/>
                    <a:pt x="39" y="23"/>
                  </a:cubicBezTo>
                  <a:cubicBezTo>
                    <a:pt x="38" y="22"/>
                    <a:pt x="37" y="21"/>
                    <a:pt x="37" y="19"/>
                  </a:cubicBezTo>
                  <a:cubicBezTo>
                    <a:pt x="39" y="12"/>
                    <a:pt x="50" y="13"/>
                    <a:pt x="50" y="5"/>
                  </a:cubicBezTo>
                  <a:cubicBezTo>
                    <a:pt x="50" y="4"/>
                    <a:pt x="47" y="0"/>
                    <a:pt x="4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4" name="Freeform 117"/>
            <p:cNvSpPr>
              <a:spLocks/>
            </p:cNvSpPr>
            <p:nvPr/>
          </p:nvSpPr>
          <p:spPr bwMode="auto">
            <a:xfrm>
              <a:off x="3274" y="920"/>
              <a:ext cx="14" cy="14"/>
            </a:xfrm>
            <a:custGeom>
              <a:avLst/>
              <a:gdLst>
                <a:gd name="T0" fmla="*/ 6 w 6"/>
                <a:gd name="T1" fmla="*/ 0 h 6"/>
                <a:gd name="T2" fmla="*/ 3 w 6"/>
                <a:gd name="T3" fmla="*/ 0 h 6"/>
                <a:gd name="T4" fmla="*/ 0 w 6"/>
                <a:gd name="T5" fmla="*/ 6 h 6"/>
                <a:gd name="T6" fmla="*/ 5 w 6"/>
                <a:gd name="T7" fmla="*/ 6 h 6"/>
                <a:gd name="T8" fmla="*/ 6 w 6"/>
                <a:gd name="T9" fmla="*/ 0 h 6"/>
              </a:gdLst>
              <a:ahLst/>
              <a:cxnLst>
                <a:cxn ang="0">
                  <a:pos x="T0" y="T1"/>
                </a:cxn>
                <a:cxn ang="0">
                  <a:pos x="T2" y="T3"/>
                </a:cxn>
                <a:cxn ang="0">
                  <a:pos x="T4" y="T5"/>
                </a:cxn>
                <a:cxn ang="0">
                  <a:pos x="T6" y="T7"/>
                </a:cxn>
                <a:cxn ang="0">
                  <a:pos x="T8" y="T9"/>
                </a:cxn>
              </a:cxnLst>
              <a:rect l="0" t="0" r="r" b="b"/>
              <a:pathLst>
                <a:path w="6" h="6">
                  <a:moveTo>
                    <a:pt x="6" y="0"/>
                  </a:moveTo>
                  <a:cubicBezTo>
                    <a:pt x="5" y="0"/>
                    <a:pt x="4" y="0"/>
                    <a:pt x="3" y="0"/>
                  </a:cubicBezTo>
                  <a:cubicBezTo>
                    <a:pt x="0" y="2"/>
                    <a:pt x="0" y="4"/>
                    <a:pt x="0" y="6"/>
                  </a:cubicBezTo>
                  <a:cubicBezTo>
                    <a:pt x="3" y="6"/>
                    <a:pt x="4" y="6"/>
                    <a:pt x="5" y="6"/>
                  </a:cubicBezTo>
                  <a:cubicBezTo>
                    <a:pt x="5" y="4"/>
                    <a:pt x="6" y="2"/>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5" name="Freeform 118"/>
            <p:cNvSpPr>
              <a:spLocks/>
            </p:cNvSpPr>
            <p:nvPr/>
          </p:nvSpPr>
          <p:spPr bwMode="auto">
            <a:xfrm>
              <a:off x="2600" y="260"/>
              <a:ext cx="362" cy="163"/>
            </a:xfrm>
            <a:custGeom>
              <a:avLst/>
              <a:gdLst>
                <a:gd name="T0" fmla="*/ 24 w 153"/>
                <a:gd name="T1" fmla="*/ 0 h 69"/>
                <a:gd name="T2" fmla="*/ 20 w 153"/>
                <a:gd name="T3" fmla="*/ 0 h 69"/>
                <a:gd name="T4" fmla="*/ 10 w 153"/>
                <a:gd name="T5" fmla="*/ 6 h 69"/>
                <a:gd name="T6" fmla="*/ 10 w 153"/>
                <a:gd name="T7" fmla="*/ 10 h 69"/>
                <a:gd name="T8" fmla="*/ 4 w 153"/>
                <a:gd name="T9" fmla="*/ 8 h 69"/>
                <a:gd name="T10" fmla="*/ 0 w 153"/>
                <a:gd name="T11" fmla="*/ 9 h 69"/>
                <a:gd name="T12" fmla="*/ 26 w 153"/>
                <a:gd name="T13" fmla="*/ 21 h 69"/>
                <a:gd name="T14" fmla="*/ 29 w 153"/>
                <a:gd name="T15" fmla="*/ 25 h 69"/>
                <a:gd name="T16" fmla="*/ 1 w 153"/>
                <a:gd name="T17" fmla="*/ 30 h 69"/>
                <a:gd name="T18" fmla="*/ 8 w 153"/>
                <a:gd name="T19" fmla="*/ 32 h 69"/>
                <a:gd name="T20" fmla="*/ 13 w 153"/>
                <a:gd name="T21" fmla="*/ 32 h 69"/>
                <a:gd name="T22" fmla="*/ 19 w 153"/>
                <a:gd name="T23" fmla="*/ 31 h 69"/>
                <a:gd name="T24" fmla="*/ 24 w 153"/>
                <a:gd name="T25" fmla="*/ 32 h 69"/>
                <a:gd name="T26" fmla="*/ 21 w 153"/>
                <a:gd name="T27" fmla="*/ 48 h 69"/>
                <a:gd name="T28" fmla="*/ 16 w 153"/>
                <a:gd name="T29" fmla="*/ 50 h 69"/>
                <a:gd name="T30" fmla="*/ 40 w 153"/>
                <a:gd name="T31" fmla="*/ 60 h 69"/>
                <a:gd name="T32" fmla="*/ 87 w 153"/>
                <a:gd name="T33" fmla="*/ 69 h 69"/>
                <a:gd name="T34" fmla="*/ 128 w 153"/>
                <a:gd name="T35" fmla="*/ 56 h 69"/>
                <a:gd name="T36" fmla="*/ 152 w 153"/>
                <a:gd name="T37" fmla="*/ 37 h 69"/>
                <a:gd name="T38" fmla="*/ 153 w 153"/>
                <a:gd name="T39" fmla="*/ 36 h 69"/>
                <a:gd name="T40" fmla="*/ 133 w 153"/>
                <a:gd name="T41" fmla="*/ 10 h 69"/>
                <a:gd name="T42" fmla="*/ 136 w 153"/>
                <a:gd name="T43" fmla="*/ 5 h 69"/>
                <a:gd name="T44" fmla="*/ 124 w 153"/>
                <a:gd name="T45" fmla="*/ 8 h 69"/>
                <a:gd name="T46" fmla="*/ 114 w 153"/>
                <a:gd name="T47" fmla="*/ 1 h 69"/>
                <a:gd name="T48" fmla="*/ 112 w 153"/>
                <a:gd name="T49" fmla="*/ 2 h 69"/>
                <a:gd name="T50" fmla="*/ 108 w 153"/>
                <a:gd name="T51" fmla="*/ 1 h 69"/>
                <a:gd name="T52" fmla="*/ 106 w 153"/>
                <a:gd name="T53" fmla="*/ 9 h 69"/>
                <a:gd name="T54" fmla="*/ 102 w 153"/>
                <a:gd name="T55" fmla="*/ 7 h 69"/>
                <a:gd name="T56" fmla="*/ 88 w 153"/>
                <a:gd name="T57" fmla="*/ 10 h 69"/>
                <a:gd name="T58" fmla="*/ 71 w 153"/>
                <a:gd name="T59" fmla="*/ 9 h 69"/>
                <a:gd name="T60" fmla="*/ 71 w 153"/>
                <a:gd name="T61" fmla="*/ 14 h 69"/>
                <a:gd name="T62" fmla="*/ 64 w 153"/>
                <a:gd name="T63" fmla="*/ 10 h 69"/>
                <a:gd name="T64" fmla="*/ 51 w 153"/>
                <a:gd name="T65" fmla="*/ 13 h 69"/>
                <a:gd name="T66" fmla="*/ 44 w 153"/>
                <a:gd name="T67" fmla="*/ 9 h 69"/>
                <a:gd name="T68" fmla="*/ 44 w 153"/>
                <a:gd name="T69" fmla="*/ 15 h 69"/>
                <a:gd name="T70" fmla="*/ 35 w 153"/>
                <a:gd name="T71" fmla="*/ 19 h 69"/>
                <a:gd name="T72" fmla="*/ 27 w 153"/>
                <a:gd name="T73" fmla="*/ 8 h 69"/>
                <a:gd name="T74" fmla="*/ 24 w 153"/>
                <a:gd name="T7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69">
                  <a:moveTo>
                    <a:pt x="24" y="0"/>
                  </a:moveTo>
                  <a:cubicBezTo>
                    <a:pt x="22" y="0"/>
                    <a:pt x="21" y="0"/>
                    <a:pt x="20" y="0"/>
                  </a:cubicBezTo>
                  <a:cubicBezTo>
                    <a:pt x="15" y="0"/>
                    <a:pt x="14" y="6"/>
                    <a:pt x="10" y="6"/>
                  </a:cubicBezTo>
                  <a:cubicBezTo>
                    <a:pt x="10" y="8"/>
                    <a:pt x="10" y="9"/>
                    <a:pt x="10" y="10"/>
                  </a:cubicBezTo>
                  <a:cubicBezTo>
                    <a:pt x="8" y="9"/>
                    <a:pt x="6" y="8"/>
                    <a:pt x="4" y="8"/>
                  </a:cubicBezTo>
                  <a:cubicBezTo>
                    <a:pt x="3" y="8"/>
                    <a:pt x="1" y="9"/>
                    <a:pt x="0" y="9"/>
                  </a:cubicBezTo>
                  <a:cubicBezTo>
                    <a:pt x="1" y="15"/>
                    <a:pt x="20" y="21"/>
                    <a:pt x="26" y="21"/>
                  </a:cubicBezTo>
                  <a:cubicBezTo>
                    <a:pt x="26" y="22"/>
                    <a:pt x="27" y="24"/>
                    <a:pt x="29" y="25"/>
                  </a:cubicBezTo>
                  <a:cubicBezTo>
                    <a:pt x="23" y="27"/>
                    <a:pt x="9" y="30"/>
                    <a:pt x="1" y="30"/>
                  </a:cubicBezTo>
                  <a:cubicBezTo>
                    <a:pt x="3" y="32"/>
                    <a:pt x="5" y="32"/>
                    <a:pt x="8" y="32"/>
                  </a:cubicBezTo>
                  <a:cubicBezTo>
                    <a:pt x="10" y="32"/>
                    <a:pt x="12" y="32"/>
                    <a:pt x="13" y="32"/>
                  </a:cubicBezTo>
                  <a:cubicBezTo>
                    <a:pt x="15" y="32"/>
                    <a:pt x="17" y="31"/>
                    <a:pt x="19" y="31"/>
                  </a:cubicBezTo>
                  <a:cubicBezTo>
                    <a:pt x="21" y="31"/>
                    <a:pt x="22" y="31"/>
                    <a:pt x="24" y="32"/>
                  </a:cubicBezTo>
                  <a:cubicBezTo>
                    <a:pt x="23" y="38"/>
                    <a:pt x="21" y="41"/>
                    <a:pt x="21" y="48"/>
                  </a:cubicBezTo>
                  <a:cubicBezTo>
                    <a:pt x="20" y="48"/>
                    <a:pt x="18" y="49"/>
                    <a:pt x="16" y="50"/>
                  </a:cubicBezTo>
                  <a:cubicBezTo>
                    <a:pt x="28" y="50"/>
                    <a:pt x="32" y="58"/>
                    <a:pt x="40" y="60"/>
                  </a:cubicBezTo>
                  <a:cubicBezTo>
                    <a:pt x="54" y="65"/>
                    <a:pt x="68" y="69"/>
                    <a:pt x="87" y="69"/>
                  </a:cubicBezTo>
                  <a:cubicBezTo>
                    <a:pt x="105" y="69"/>
                    <a:pt x="115" y="60"/>
                    <a:pt x="128" y="56"/>
                  </a:cubicBezTo>
                  <a:cubicBezTo>
                    <a:pt x="135" y="54"/>
                    <a:pt x="147" y="45"/>
                    <a:pt x="152" y="37"/>
                  </a:cubicBezTo>
                  <a:cubicBezTo>
                    <a:pt x="153" y="36"/>
                    <a:pt x="153" y="36"/>
                    <a:pt x="153" y="36"/>
                  </a:cubicBezTo>
                  <a:cubicBezTo>
                    <a:pt x="153" y="21"/>
                    <a:pt x="133" y="25"/>
                    <a:pt x="133" y="10"/>
                  </a:cubicBezTo>
                  <a:cubicBezTo>
                    <a:pt x="133" y="8"/>
                    <a:pt x="135" y="6"/>
                    <a:pt x="136" y="5"/>
                  </a:cubicBezTo>
                  <a:cubicBezTo>
                    <a:pt x="132" y="5"/>
                    <a:pt x="128" y="8"/>
                    <a:pt x="124" y="8"/>
                  </a:cubicBezTo>
                  <a:cubicBezTo>
                    <a:pt x="118" y="8"/>
                    <a:pt x="114" y="7"/>
                    <a:pt x="114" y="1"/>
                  </a:cubicBezTo>
                  <a:cubicBezTo>
                    <a:pt x="113" y="1"/>
                    <a:pt x="113" y="2"/>
                    <a:pt x="112" y="2"/>
                  </a:cubicBezTo>
                  <a:cubicBezTo>
                    <a:pt x="111" y="2"/>
                    <a:pt x="110" y="1"/>
                    <a:pt x="108" y="1"/>
                  </a:cubicBezTo>
                  <a:cubicBezTo>
                    <a:pt x="107" y="3"/>
                    <a:pt x="106" y="4"/>
                    <a:pt x="106" y="9"/>
                  </a:cubicBezTo>
                  <a:cubicBezTo>
                    <a:pt x="105" y="7"/>
                    <a:pt x="103" y="7"/>
                    <a:pt x="102" y="7"/>
                  </a:cubicBezTo>
                  <a:cubicBezTo>
                    <a:pt x="98" y="7"/>
                    <a:pt x="93" y="10"/>
                    <a:pt x="88" y="10"/>
                  </a:cubicBezTo>
                  <a:cubicBezTo>
                    <a:pt x="83" y="10"/>
                    <a:pt x="79" y="9"/>
                    <a:pt x="71" y="9"/>
                  </a:cubicBezTo>
                  <a:cubicBezTo>
                    <a:pt x="71" y="10"/>
                    <a:pt x="71" y="12"/>
                    <a:pt x="71" y="14"/>
                  </a:cubicBezTo>
                  <a:cubicBezTo>
                    <a:pt x="69" y="13"/>
                    <a:pt x="68" y="11"/>
                    <a:pt x="64" y="10"/>
                  </a:cubicBezTo>
                  <a:cubicBezTo>
                    <a:pt x="51" y="13"/>
                    <a:pt x="51" y="13"/>
                    <a:pt x="51" y="13"/>
                  </a:cubicBezTo>
                  <a:cubicBezTo>
                    <a:pt x="48" y="13"/>
                    <a:pt x="47" y="11"/>
                    <a:pt x="44" y="9"/>
                  </a:cubicBezTo>
                  <a:cubicBezTo>
                    <a:pt x="43" y="11"/>
                    <a:pt x="43" y="12"/>
                    <a:pt x="44" y="15"/>
                  </a:cubicBezTo>
                  <a:cubicBezTo>
                    <a:pt x="42" y="16"/>
                    <a:pt x="39" y="19"/>
                    <a:pt x="35" y="19"/>
                  </a:cubicBezTo>
                  <a:cubicBezTo>
                    <a:pt x="31" y="19"/>
                    <a:pt x="26" y="12"/>
                    <a:pt x="27" y="8"/>
                  </a:cubicBezTo>
                  <a:cubicBezTo>
                    <a:pt x="26" y="5"/>
                    <a:pt x="24" y="3"/>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6" name="Freeform 119"/>
            <p:cNvSpPr>
              <a:spLocks/>
            </p:cNvSpPr>
            <p:nvPr/>
          </p:nvSpPr>
          <p:spPr bwMode="auto">
            <a:xfrm>
              <a:off x="435" y="2246"/>
              <a:ext cx="371" cy="128"/>
            </a:xfrm>
            <a:custGeom>
              <a:avLst/>
              <a:gdLst>
                <a:gd name="T0" fmla="*/ 43 w 157"/>
                <a:gd name="T1" fmla="*/ 0 h 54"/>
                <a:gd name="T2" fmla="*/ 0 w 157"/>
                <a:gd name="T3" fmla="*/ 23 h 54"/>
                <a:gd name="T4" fmla="*/ 5 w 157"/>
                <a:gd name="T5" fmla="*/ 23 h 54"/>
                <a:gd name="T6" fmla="*/ 34 w 157"/>
                <a:gd name="T7" fmla="*/ 11 h 54"/>
                <a:gd name="T8" fmla="*/ 37 w 157"/>
                <a:gd name="T9" fmla="*/ 11 h 54"/>
                <a:gd name="T10" fmla="*/ 42 w 157"/>
                <a:gd name="T11" fmla="*/ 12 h 54"/>
                <a:gd name="T12" fmla="*/ 43 w 157"/>
                <a:gd name="T13" fmla="*/ 18 h 54"/>
                <a:gd name="T14" fmla="*/ 58 w 157"/>
                <a:gd name="T15" fmla="*/ 18 h 54"/>
                <a:gd name="T16" fmla="*/ 77 w 157"/>
                <a:gd name="T17" fmla="*/ 26 h 54"/>
                <a:gd name="T18" fmla="*/ 83 w 157"/>
                <a:gd name="T19" fmla="*/ 25 h 54"/>
                <a:gd name="T20" fmla="*/ 88 w 157"/>
                <a:gd name="T21" fmla="*/ 27 h 54"/>
                <a:gd name="T22" fmla="*/ 93 w 157"/>
                <a:gd name="T23" fmla="*/ 31 h 54"/>
                <a:gd name="T24" fmla="*/ 111 w 157"/>
                <a:gd name="T25" fmla="*/ 42 h 54"/>
                <a:gd name="T26" fmla="*/ 106 w 157"/>
                <a:gd name="T27" fmla="*/ 47 h 54"/>
                <a:gd name="T28" fmla="*/ 106 w 157"/>
                <a:gd name="T29" fmla="*/ 50 h 54"/>
                <a:gd name="T30" fmla="*/ 137 w 157"/>
                <a:gd name="T31" fmla="*/ 54 h 54"/>
                <a:gd name="T32" fmla="*/ 157 w 157"/>
                <a:gd name="T33" fmla="*/ 48 h 54"/>
                <a:gd name="T34" fmla="*/ 145 w 157"/>
                <a:gd name="T35" fmla="*/ 37 h 54"/>
                <a:gd name="T36" fmla="*/ 137 w 157"/>
                <a:gd name="T37" fmla="*/ 37 h 54"/>
                <a:gd name="T38" fmla="*/ 137 w 157"/>
                <a:gd name="T39" fmla="*/ 33 h 54"/>
                <a:gd name="T40" fmla="*/ 104 w 157"/>
                <a:gd name="T41" fmla="*/ 20 h 54"/>
                <a:gd name="T42" fmla="*/ 95 w 157"/>
                <a:gd name="T43" fmla="*/ 13 h 54"/>
                <a:gd name="T44" fmla="*/ 43 w 157"/>
                <a:gd name="T4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7" h="54">
                  <a:moveTo>
                    <a:pt x="43" y="0"/>
                  </a:moveTo>
                  <a:cubicBezTo>
                    <a:pt x="20" y="0"/>
                    <a:pt x="8" y="9"/>
                    <a:pt x="0" y="23"/>
                  </a:cubicBezTo>
                  <a:cubicBezTo>
                    <a:pt x="5" y="23"/>
                    <a:pt x="5" y="23"/>
                    <a:pt x="5" y="23"/>
                  </a:cubicBezTo>
                  <a:cubicBezTo>
                    <a:pt x="10" y="18"/>
                    <a:pt x="24" y="11"/>
                    <a:pt x="34" y="11"/>
                  </a:cubicBezTo>
                  <a:cubicBezTo>
                    <a:pt x="35" y="11"/>
                    <a:pt x="36" y="11"/>
                    <a:pt x="37" y="11"/>
                  </a:cubicBezTo>
                  <a:cubicBezTo>
                    <a:pt x="39" y="11"/>
                    <a:pt x="40" y="11"/>
                    <a:pt x="42" y="12"/>
                  </a:cubicBezTo>
                  <a:cubicBezTo>
                    <a:pt x="40" y="14"/>
                    <a:pt x="40" y="16"/>
                    <a:pt x="43" y="18"/>
                  </a:cubicBezTo>
                  <a:cubicBezTo>
                    <a:pt x="58" y="18"/>
                    <a:pt x="58" y="18"/>
                    <a:pt x="58" y="18"/>
                  </a:cubicBezTo>
                  <a:cubicBezTo>
                    <a:pt x="66" y="18"/>
                    <a:pt x="69" y="26"/>
                    <a:pt x="77" y="26"/>
                  </a:cubicBezTo>
                  <a:cubicBezTo>
                    <a:pt x="79" y="26"/>
                    <a:pt x="81" y="25"/>
                    <a:pt x="83" y="25"/>
                  </a:cubicBezTo>
                  <a:cubicBezTo>
                    <a:pt x="85" y="25"/>
                    <a:pt x="86" y="26"/>
                    <a:pt x="88" y="27"/>
                  </a:cubicBezTo>
                  <a:cubicBezTo>
                    <a:pt x="90" y="28"/>
                    <a:pt x="89" y="31"/>
                    <a:pt x="93" y="31"/>
                  </a:cubicBezTo>
                  <a:cubicBezTo>
                    <a:pt x="95" y="39"/>
                    <a:pt x="104" y="39"/>
                    <a:pt x="111" y="42"/>
                  </a:cubicBezTo>
                  <a:cubicBezTo>
                    <a:pt x="111" y="45"/>
                    <a:pt x="109" y="47"/>
                    <a:pt x="106" y="47"/>
                  </a:cubicBezTo>
                  <a:cubicBezTo>
                    <a:pt x="106" y="48"/>
                    <a:pt x="106" y="49"/>
                    <a:pt x="106" y="50"/>
                  </a:cubicBezTo>
                  <a:cubicBezTo>
                    <a:pt x="116" y="50"/>
                    <a:pt x="125" y="54"/>
                    <a:pt x="137" y="54"/>
                  </a:cubicBezTo>
                  <a:cubicBezTo>
                    <a:pt x="143" y="54"/>
                    <a:pt x="153" y="54"/>
                    <a:pt x="157" y="48"/>
                  </a:cubicBezTo>
                  <a:cubicBezTo>
                    <a:pt x="153" y="46"/>
                    <a:pt x="151" y="39"/>
                    <a:pt x="145" y="37"/>
                  </a:cubicBezTo>
                  <a:cubicBezTo>
                    <a:pt x="137" y="37"/>
                    <a:pt x="137" y="37"/>
                    <a:pt x="137" y="37"/>
                  </a:cubicBezTo>
                  <a:cubicBezTo>
                    <a:pt x="136" y="36"/>
                    <a:pt x="137" y="34"/>
                    <a:pt x="137" y="33"/>
                  </a:cubicBezTo>
                  <a:cubicBezTo>
                    <a:pt x="125" y="33"/>
                    <a:pt x="111" y="27"/>
                    <a:pt x="104" y="20"/>
                  </a:cubicBezTo>
                  <a:cubicBezTo>
                    <a:pt x="103" y="19"/>
                    <a:pt x="99" y="13"/>
                    <a:pt x="95" y="13"/>
                  </a:cubicBezTo>
                  <a:cubicBezTo>
                    <a:pt x="78" y="13"/>
                    <a:pt x="67" y="0"/>
                    <a:pt x="4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7" name="Freeform 120"/>
            <p:cNvSpPr>
              <a:spLocks/>
            </p:cNvSpPr>
            <p:nvPr/>
          </p:nvSpPr>
          <p:spPr bwMode="auto">
            <a:xfrm>
              <a:off x="487" y="2294"/>
              <a:ext cx="19" cy="21"/>
            </a:xfrm>
            <a:custGeom>
              <a:avLst/>
              <a:gdLst>
                <a:gd name="T0" fmla="*/ 6 w 8"/>
                <a:gd name="T1" fmla="*/ 0 h 9"/>
                <a:gd name="T2" fmla="*/ 4 w 8"/>
                <a:gd name="T3" fmla="*/ 0 h 9"/>
                <a:gd name="T4" fmla="*/ 4 w 8"/>
                <a:gd name="T5" fmla="*/ 4 h 9"/>
                <a:gd name="T6" fmla="*/ 0 w 8"/>
                <a:gd name="T7" fmla="*/ 9 h 9"/>
                <a:gd name="T8" fmla="*/ 1 w 8"/>
                <a:gd name="T9" fmla="*/ 9 h 9"/>
                <a:gd name="T10" fmla="*/ 7 w 8"/>
                <a:gd name="T11" fmla="*/ 9 h 9"/>
                <a:gd name="T12" fmla="*/ 7 w 8"/>
                <a:gd name="T13" fmla="*/ 1 h 9"/>
                <a:gd name="T14" fmla="*/ 6 w 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9">
                  <a:moveTo>
                    <a:pt x="6" y="0"/>
                  </a:moveTo>
                  <a:cubicBezTo>
                    <a:pt x="4" y="0"/>
                    <a:pt x="4" y="0"/>
                    <a:pt x="4" y="0"/>
                  </a:cubicBezTo>
                  <a:cubicBezTo>
                    <a:pt x="4" y="4"/>
                    <a:pt x="4" y="4"/>
                    <a:pt x="4" y="4"/>
                  </a:cubicBezTo>
                  <a:cubicBezTo>
                    <a:pt x="3" y="4"/>
                    <a:pt x="0" y="5"/>
                    <a:pt x="0" y="9"/>
                  </a:cubicBezTo>
                  <a:cubicBezTo>
                    <a:pt x="0" y="9"/>
                    <a:pt x="0" y="9"/>
                    <a:pt x="1" y="9"/>
                  </a:cubicBezTo>
                  <a:cubicBezTo>
                    <a:pt x="4" y="9"/>
                    <a:pt x="7" y="9"/>
                    <a:pt x="7" y="9"/>
                  </a:cubicBezTo>
                  <a:cubicBezTo>
                    <a:pt x="8" y="6"/>
                    <a:pt x="8" y="3"/>
                    <a:pt x="7"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8" name="Freeform 121"/>
            <p:cNvSpPr>
              <a:spLocks/>
            </p:cNvSpPr>
            <p:nvPr/>
          </p:nvSpPr>
          <p:spPr bwMode="auto">
            <a:xfrm>
              <a:off x="671" y="2421"/>
              <a:ext cx="62" cy="26"/>
            </a:xfrm>
            <a:custGeom>
              <a:avLst/>
              <a:gdLst>
                <a:gd name="T0" fmla="*/ 6 w 26"/>
                <a:gd name="T1" fmla="*/ 0 h 11"/>
                <a:gd name="T2" fmla="*/ 0 w 26"/>
                <a:gd name="T3" fmla="*/ 3 h 11"/>
                <a:gd name="T4" fmla="*/ 9 w 26"/>
                <a:gd name="T5" fmla="*/ 11 h 11"/>
                <a:gd name="T6" fmla="*/ 26 w 26"/>
                <a:gd name="T7" fmla="*/ 7 h 11"/>
                <a:gd name="T8" fmla="*/ 21 w 26"/>
                <a:gd name="T9" fmla="*/ 3 h 11"/>
                <a:gd name="T10" fmla="*/ 23 w 26"/>
                <a:gd name="T11" fmla="*/ 4 h 11"/>
                <a:gd name="T12" fmla="*/ 6 w 2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6" h="11">
                  <a:moveTo>
                    <a:pt x="6" y="0"/>
                  </a:moveTo>
                  <a:cubicBezTo>
                    <a:pt x="4" y="0"/>
                    <a:pt x="0" y="1"/>
                    <a:pt x="0" y="3"/>
                  </a:cubicBezTo>
                  <a:cubicBezTo>
                    <a:pt x="0" y="7"/>
                    <a:pt x="5" y="11"/>
                    <a:pt x="9" y="11"/>
                  </a:cubicBezTo>
                  <a:cubicBezTo>
                    <a:pt x="15" y="11"/>
                    <a:pt x="20" y="8"/>
                    <a:pt x="26" y="7"/>
                  </a:cubicBezTo>
                  <a:cubicBezTo>
                    <a:pt x="26" y="5"/>
                    <a:pt x="25" y="4"/>
                    <a:pt x="21" y="3"/>
                  </a:cubicBezTo>
                  <a:cubicBezTo>
                    <a:pt x="23" y="4"/>
                    <a:pt x="23" y="4"/>
                    <a:pt x="23" y="4"/>
                  </a:cubicBezTo>
                  <a:cubicBezTo>
                    <a:pt x="19" y="3"/>
                    <a:pt x="12"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59" name="Freeform 122"/>
            <p:cNvSpPr>
              <a:spLocks/>
            </p:cNvSpPr>
            <p:nvPr/>
          </p:nvSpPr>
          <p:spPr bwMode="auto">
            <a:xfrm>
              <a:off x="1066" y="2417"/>
              <a:ext cx="50" cy="21"/>
            </a:xfrm>
            <a:custGeom>
              <a:avLst/>
              <a:gdLst>
                <a:gd name="T0" fmla="*/ 5 w 21"/>
                <a:gd name="T1" fmla="*/ 0 h 9"/>
                <a:gd name="T2" fmla="*/ 0 w 21"/>
                <a:gd name="T3" fmla="*/ 4 h 9"/>
                <a:gd name="T4" fmla="*/ 13 w 21"/>
                <a:gd name="T5" fmla="*/ 9 h 9"/>
                <a:gd name="T6" fmla="*/ 21 w 21"/>
                <a:gd name="T7" fmla="*/ 6 h 9"/>
                <a:gd name="T8" fmla="*/ 5 w 21"/>
                <a:gd name="T9" fmla="*/ 0 h 9"/>
              </a:gdLst>
              <a:ahLst/>
              <a:cxnLst>
                <a:cxn ang="0">
                  <a:pos x="T0" y="T1"/>
                </a:cxn>
                <a:cxn ang="0">
                  <a:pos x="T2" y="T3"/>
                </a:cxn>
                <a:cxn ang="0">
                  <a:pos x="T4" y="T5"/>
                </a:cxn>
                <a:cxn ang="0">
                  <a:pos x="T6" y="T7"/>
                </a:cxn>
                <a:cxn ang="0">
                  <a:pos x="T8" y="T9"/>
                </a:cxn>
              </a:cxnLst>
              <a:rect l="0" t="0" r="r" b="b"/>
              <a:pathLst>
                <a:path w="21" h="9">
                  <a:moveTo>
                    <a:pt x="5" y="0"/>
                  </a:moveTo>
                  <a:cubicBezTo>
                    <a:pt x="4" y="0"/>
                    <a:pt x="0" y="1"/>
                    <a:pt x="0" y="4"/>
                  </a:cubicBezTo>
                  <a:cubicBezTo>
                    <a:pt x="0" y="9"/>
                    <a:pt x="7" y="9"/>
                    <a:pt x="13" y="9"/>
                  </a:cubicBezTo>
                  <a:cubicBezTo>
                    <a:pt x="16" y="9"/>
                    <a:pt x="20" y="9"/>
                    <a:pt x="21" y="6"/>
                  </a:cubicBezTo>
                  <a:cubicBezTo>
                    <a:pt x="20" y="3"/>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0" name="Freeform 123"/>
            <p:cNvSpPr>
              <a:spLocks/>
            </p:cNvSpPr>
            <p:nvPr/>
          </p:nvSpPr>
          <p:spPr bwMode="auto">
            <a:xfrm>
              <a:off x="809" y="2365"/>
              <a:ext cx="212" cy="85"/>
            </a:xfrm>
            <a:custGeom>
              <a:avLst/>
              <a:gdLst>
                <a:gd name="T0" fmla="*/ 20 w 90"/>
                <a:gd name="T1" fmla="*/ 0 h 36"/>
                <a:gd name="T2" fmla="*/ 16 w 90"/>
                <a:gd name="T3" fmla="*/ 4 h 36"/>
                <a:gd name="T4" fmla="*/ 23 w 90"/>
                <a:gd name="T5" fmla="*/ 10 h 36"/>
                <a:gd name="T6" fmla="*/ 26 w 90"/>
                <a:gd name="T7" fmla="*/ 21 h 36"/>
                <a:gd name="T8" fmla="*/ 19 w 90"/>
                <a:gd name="T9" fmla="*/ 22 h 36"/>
                <a:gd name="T10" fmla="*/ 3 w 90"/>
                <a:gd name="T11" fmla="*/ 21 h 36"/>
                <a:gd name="T12" fmla="*/ 0 w 90"/>
                <a:gd name="T13" fmla="*/ 24 h 36"/>
                <a:gd name="T14" fmla="*/ 6 w 90"/>
                <a:gd name="T15" fmla="*/ 32 h 36"/>
                <a:gd name="T16" fmla="*/ 7 w 90"/>
                <a:gd name="T17" fmla="*/ 28 h 36"/>
                <a:gd name="T18" fmla="*/ 9 w 90"/>
                <a:gd name="T19" fmla="*/ 28 h 36"/>
                <a:gd name="T20" fmla="*/ 13 w 90"/>
                <a:gd name="T21" fmla="*/ 28 h 36"/>
                <a:gd name="T22" fmla="*/ 26 w 90"/>
                <a:gd name="T23" fmla="*/ 27 h 36"/>
                <a:gd name="T24" fmla="*/ 37 w 90"/>
                <a:gd name="T25" fmla="*/ 29 h 36"/>
                <a:gd name="T26" fmla="*/ 43 w 90"/>
                <a:gd name="T27" fmla="*/ 36 h 36"/>
                <a:gd name="T28" fmla="*/ 55 w 90"/>
                <a:gd name="T29" fmla="*/ 27 h 36"/>
                <a:gd name="T30" fmla="*/ 61 w 90"/>
                <a:gd name="T31" fmla="*/ 29 h 36"/>
                <a:gd name="T32" fmla="*/ 70 w 90"/>
                <a:gd name="T33" fmla="*/ 25 h 36"/>
                <a:gd name="T34" fmla="*/ 90 w 90"/>
                <a:gd name="T35" fmla="*/ 25 h 36"/>
                <a:gd name="T36" fmla="*/ 75 w 90"/>
                <a:gd name="T37" fmla="*/ 13 h 36"/>
                <a:gd name="T38" fmla="*/ 78 w 90"/>
                <a:gd name="T39" fmla="*/ 16 h 36"/>
                <a:gd name="T40" fmla="*/ 48 w 90"/>
                <a:gd name="T41" fmla="*/ 2 h 36"/>
                <a:gd name="T42" fmla="*/ 33 w 90"/>
                <a:gd name="T43" fmla="*/ 4 h 36"/>
                <a:gd name="T44" fmla="*/ 20 w 90"/>
                <a:gd name="T4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36">
                  <a:moveTo>
                    <a:pt x="20" y="0"/>
                  </a:moveTo>
                  <a:cubicBezTo>
                    <a:pt x="18" y="0"/>
                    <a:pt x="16" y="2"/>
                    <a:pt x="16" y="4"/>
                  </a:cubicBezTo>
                  <a:cubicBezTo>
                    <a:pt x="16" y="7"/>
                    <a:pt x="19" y="10"/>
                    <a:pt x="23" y="10"/>
                  </a:cubicBezTo>
                  <a:cubicBezTo>
                    <a:pt x="23" y="14"/>
                    <a:pt x="23" y="18"/>
                    <a:pt x="26" y="21"/>
                  </a:cubicBezTo>
                  <a:cubicBezTo>
                    <a:pt x="24" y="22"/>
                    <a:pt x="22" y="22"/>
                    <a:pt x="19" y="22"/>
                  </a:cubicBezTo>
                  <a:cubicBezTo>
                    <a:pt x="15" y="22"/>
                    <a:pt x="10" y="21"/>
                    <a:pt x="3" y="21"/>
                  </a:cubicBezTo>
                  <a:cubicBezTo>
                    <a:pt x="2" y="22"/>
                    <a:pt x="1" y="24"/>
                    <a:pt x="0" y="24"/>
                  </a:cubicBezTo>
                  <a:cubicBezTo>
                    <a:pt x="0" y="27"/>
                    <a:pt x="3" y="31"/>
                    <a:pt x="6" y="32"/>
                  </a:cubicBezTo>
                  <a:cubicBezTo>
                    <a:pt x="6" y="30"/>
                    <a:pt x="7" y="29"/>
                    <a:pt x="7" y="28"/>
                  </a:cubicBezTo>
                  <a:cubicBezTo>
                    <a:pt x="8" y="28"/>
                    <a:pt x="8" y="28"/>
                    <a:pt x="9" y="28"/>
                  </a:cubicBezTo>
                  <a:cubicBezTo>
                    <a:pt x="10" y="28"/>
                    <a:pt x="11" y="28"/>
                    <a:pt x="13" y="28"/>
                  </a:cubicBezTo>
                  <a:cubicBezTo>
                    <a:pt x="16" y="28"/>
                    <a:pt x="21" y="27"/>
                    <a:pt x="26" y="27"/>
                  </a:cubicBezTo>
                  <a:cubicBezTo>
                    <a:pt x="30" y="27"/>
                    <a:pt x="34" y="28"/>
                    <a:pt x="37" y="29"/>
                  </a:cubicBezTo>
                  <a:cubicBezTo>
                    <a:pt x="40" y="31"/>
                    <a:pt x="38" y="36"/>
                    <a:pt x="43" y="36"/>
                  </a:cubicBezTo>
                  <a:cubicBezTo>
                    <a:pt x="49" y="36"/>
                    <a:pt x="48" y="27"/>
                    <a:pt x="55" y="27"/>
                  </a:cubicBezTo>
                  <a:cubicBezTo>
                    <a:pt x="58" y="27"/>
                    <a:pt x="57" y="29"/>
                    <a:pt x="61" y="29"/>
                  </a:cubicBezTo>
                  <a:cubicBezTo>
                    <a:pt x="64" y="29"/>
                    <a:pt x="66" y="27"/>
                    <a:pt x="70" y="25"/>
                  </a:cubicBezTo>
                  <a:cubicBezTo>
                    <a:pt x="90" y="25"/>
                    <a:pt x="90" y="25"/>
                    <a:pt x="90" y="25"/>
                  </a:cubicBezTo>
                  <a:cubicBezTo>
                    <a:pt x="86" y="20"/>
                    <a:pt x="81" y="18"/>
                    <a:pt x="75" y="13"/>
                  </a:cubicBezTo>
                  <a:cubicBezTo>
                    <a:pt x="78" y="16"/>
                    <a:pt x="78" y="16"/>
                    <a:pt x="78" y="16"/>
                  </a:cubicBezTo>
                  <a:cubicBezTo>
                    <a:pt x="69" y="11"/>
                    <a:pt x="65" y="2"/>
                    <a:pt x="48" y="2"/>
                  </a:cubicBezTo>
                  <a:cubicBezTo>
                    <a:pt x="43" y="2"/>
                    <a:pt x="40" y="4"/>
                    <a:pt x="33" y="4"/>
                  </a:cubicBezTo>
                  <a:cubicBezTo>
                    <a:pt x="28" y="4"/>
                    <a:pt x="25"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1" name="Freeform 124"/>
            <p:cNvSpPr>
              <a:spLocks/>
            </p:cNvSpPr>
            <p:nvPr/>
          </p:nvSpPr>
          <p:spPr bwMode="auto">
            <a:xfrm>
              <a:off x="1260" y="2705"/>
              <a:ext cx="26" cy="29"/>
            </a:xfrm>
            <a:custGeom>
              <a:avLst/>
              <a:gdLst>
                <a:gd name="T0" fmla="*/ 11 w 11"/>
                <a:gd name="T1" fmla="*/ 0 h 12"/>
                <a:gd name="T2" fmla="*/ 6 w 11"/>
                <a:gd name="T3" fmla="*/ 0 h 12"/>
                <a:gd name="T4" fmla="*/ 0 w 11"/>
                <a:gd name="T5" fmla="*/ 11 h 12"/>
                <a:gd name="T6" fmla="*/ 0 w 11"/>
                <a:gd name="T7" fmla="*/ 12 h 12"/>
                <a:gd name="T8" fmla="*/ 4 w 11"/>
                <a:gd name="T9" fmla="*/ 11 h 12"/>
                <a:gd name="T10" fmla="*/ 11 w 11"/>
                <a:gd name="T11" fmla="*/ 4 h 12"/>
                <a:gd name="T12" fmla="*/ 11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1" y="0"/>
                  </a:moveTo>
                  <a:cubicBezTo>
                    <a:pt x="9" y="0"/>
                    <a:pt x="7" y="0"/>
                    <a:pt x="6" y="0"/>
                  </a:cubicBezTo>
                  <a:cubicBezTo>
                    <a:pt x="3" y="0"/>
                    <a:pt x="0" y="6"/>
                    <a:pt x="0" y="11"/>
                  </a:cubicBezTo>
                  <a:cubicBezTo>
                    <a:pt x="0" y="12"/>
                    <a:pt x="0" y="12"/>
                    <a:pt x="0" y="12"/>
                  </a:cubicBezTo>
                  <a:cubicBezTo>
                    <a:pt x="1" y="12"/>
                    <a:pt x="3" y="11"/>
                    <a:pt x="4" y="11"/>
                  </a:cubicBezTo>
                  <a:cubicBezTo>
                    <a:pt x="7" y="11"/>
                    <a:pt x="10" y="6"/>
                    <a:pt x="11" y="4"/>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2" name="Freeform 125"/>
            <p:cNvSpPr>
              <a:spLocks/>
            </p:cNvSpPr>
            <p:nvPr/>
          </p:nvSpPr>
          <p:spPr bwMode="auto">
            <a:xfrm>
              <a:off x="1648" y="3084"/>
              <a:ext cx="85" cy="63"/>
            </a:xfrm>
            <a:custGeom>
              <a:avLst/>
              <a:gdLst>
                <a:gd name="T0" fmla="*/ 12 w 36"/>
                <a:gd name="T1" fmla="*/ 0 h 27"/>
                <a:gd name="T2" fmla="*/ 12 w 36"/>
                <a:gd name="T3" fmla="*/ 0 h 27"/>
                <a:gd name="T4" fmla="*/ 10 w 36"/>
                <a:gd name="T5" fmla="*/ 0 h 27"/>
                <a:gd name="T6" fmla="*/ 0 w 36"/>
                <a:gd name="T7" fmla="*/ 13 h 27"/>
                <a:gd name="T8" fmla="*/ 21 w 36"/>
                <a:gd name="T9" fmla="*/ 27 h 27"/>
                <a:gd name="T10" fmla="*/ 36 w 36"/>
                <a:gd name="T11" fmla="*/ 10 h 27"/>
                <a:gd name="T12" fmla="*/ 32 w 36"/>
                <a:gd name="T13" fmla="*/ 6 h 27"/>
                <a:gd name="T14" fmla="*/ 26 w 36"/>
                <a:gd name="T15" fmla="*/ 8 h 27"/>
                <a:gd name="T16" fmla="*/ 23 w 36"/>
                <a:gd name="T17" fmla="*/ 5 h 27"/>
                <a:gd name="T18" fmla="*/ 12 w 3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7">
                  <a:moveTo>
                    <a:pt x="12" y="0"/>
                  </a:moveTo>
                  <a:cubicBezTo>
                    <a:pt x="12" y="0"/>
                    <a:pt x="12" y="0"/>
                    <a:pt x="12" y="0"/>
                  </a:cubicBezTo>
                  <a:cubicBezTo>
                    <a:pt x="11" y="0"/>
                    <a:pt x="11" y="0"/>
                    <a:pt x="10" y="0"/>
                  </a:cubicBezTo>
                  <a:cubicBezTo>
                    <a:pt x="4" y="0"/>
                    <a:pt x="0" y="5"/>
                    <a:pt x="0" y="13"/>
                  </a:cubicBezTo>
                  <a:cubicBezTo>
                    <a:pt x="0" y="18"/>
                    <a:pt x="13" y="27"/>
                    <a:pt x="21" y="27"/>
                  </a:cubicBezTo>
                  <a:cubicBezTo>
                    <a:pt x="28" y="27"/>
                    <a:pt x="36" y="15"/>
                    <a:pt x="36" y="10"/>
                  </a:cubicBezTo>
                  <a:cubicBezTo>
                    <a:pt x="36" y="9"/>
                    <a:pt x="34" y="6"/>
                    <a:pt x="32" y="6"/>
                  </a:cubicBezTo>
                  <a:cubicBezTo>
                    <a:pt x="30" y="6"/>
                    <a:pt x="28" y="8"/>
                    <a:pt x="26" y="8"/>
                  </a:cubicBezTo>
                  <a:cubicBezTo>
                    <a:pt x="25" y="8"/>
                    <a:pt x="24" y="7"/>
                    <a:pt x="23" y="5"/>
                  </a:cubicBezTo>
                  <a:cubicBezTo>
                    <a:pt x="19" y="5"/>
                    <a:pt x="16"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3" name="Freeform 126"/>
            <p:cNvSpPr>
              <a:spLocks/>
            </p:cNvSpPr>
            <p:nvPr/>
          </p:nvSpPr>
          <p:spPr bwMode="auto">
            <a:xfrm>
              <a:off x="816" y="4690"/>
              <a:ext cx="30" cy="70"/>
            </a:xfrm>
            <a:custGeom>
              <a:avLst/>
              <a:gdLst>
                <a:gd name="T0" fmla="*/ 6 w 13"/>
                <a:gd name="T1" fmla="*/ 0 h 30"/>
                <a:gd name="T2" fmla="*/ 0 w 13"/>
                <a:gd name="T3" fmla="*/ 16 h 30"/>
                <a:gd name="T4" fmla="*/ 0 w 13"/>
                <a:gd name="T5" fmla="*/ 23 h 30"/>
                <a:gd name="T6" fmla="*/ 6 w 13"/>
                <a:gd name="T7" fmla="*/ 30 h 30"/>
                <a:gd name="T8" fmla="*/ 11 w 13"/>
                <a:gd name="T9" fmla="*/ 30 h 30"/>
                <a:gd name="T10" fmla="*/ 11 w 13"/>
                <a:gd name="T11" fmla="*/ 15 h 30"/>
                <a:gd name="T12" fmla="*/ 13 w 13"/>
                <a:gd name="T13" fmla="*/ 9 h 30"/>
                <a:gd name="T14" fmla="*/ 6 w 13"/>
                <a:gd name="T15" fmla="*/ 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0">
                  <a:moveTo>
                    <a:pt x="6" y="0"/>
                  </a:moveTo>
                  <a:cubicBezTo>
                    <a:pt x="3" y="0"/>
                    <a:pt x="0" y="16"/>
                    <a:pt x="0" y="16"/>
                  </a:cubicBezTo>
                  <a:cubicBezTo>
                    <a:pt x="0" y="16"/>
                    <a:pt x="0" y="20"/>
                    <a:pt x="0" y="23"/>
                  </a:cubicBezTo>
                  <a:cubicBezTo>
                    <a:pt x="0" y="25"/>
                    <a:pt x="3" y="30"/>
                    <a:pt x="6" y="30"/>
                  </a:cubicBezTo>
                  <a:cubicBezTo>
                    <a:pt x="11" y="30"/>
                    <a:pt x="11" y="30"/>
                    <a:pt x="11" y="30"/>
                  </a:cubicBezTo>
                  <a:cubicBezTo>
                    <a:pt x="11" y="15"/>
                    <a:pt x="11" y="15"/>
                    <a:pt x="11" y="15"/>
                  </a:cubicBezTo>
                  <a:cubicBezTo>
                    <a:pt x="11" y="13"/>
                    <a:pt x="13" y="12"/>
                    <a:pt x="13" y="9"/>
                  </a:cubicBezTo>
                  <a:cubicBezTo>
                    <a:pt x="13" y="5"/>
                    <a:pt x="11"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4" name="Freeform 127"/>
            <p:cNvSpPr>
              <a:spLocks/>
            </p:cNvSpPr>
            <p:nvPr/>
          </p:nvSpPr>
          <p:spPr bwMode="auto">
            <a:xfrm>
              <a:off x="560" y="2646"/>
              <a:ext cx="1657" cy="2675"/>
            </a:xfrm>
            <a:custGeom>
              <a:avLst/>
              <a:gdLst>
                <a:gd name="T0" fmla="*/ 84 w 701"/>
                <a:gd name="T1" fmla="*/ 33 h 1131"/>
                <a:gd name="T2" fmla="*/ 68 w 701"/>
                <a:gd name="T3" fmla="*/ 61 h 1131"/>
                <a:gd name="T4" fmla="*/ 49 w 701"/>
                <a:gd name="T5" fmla="*/ 72 h 1131"/>
                <a:gd name="T6" fmla="*/ 58 w 701"/>
                <a:gd name="T7" fmla="*/ 120 h 1131"/>
                <a:gd name="T8" fmla="*/ 58 w 701"/>
                <a:gd name="T9" fmla="*/ 123 h 1131"/>
                <a:gd name="T10" fmla="*/ 17 w 701"/>
                <a:gd name="T11" fmla="*/ 177 h 1131"/>
                <a:gd name="T12" fmla="*/ 22 w 701"/>
                <a:gd name="T13" fmla="*/ 229 h 1131"/>
                <a:gd name="T14" fmla="*/ 21 w 701"/>
                <a:gd name="T15" fmla="*/ 293 h 1131"/>
                <a:gd name="T16" fmla="*/ 64 w 701"/>
                <a:gd name="T17" fmla="*/ 374 h 1131"/>
                <a:gd name="T18" fmla="*/ 125 w 701"/>
                <a:gd name="T19" fmla="*/ 443 h 1131"/>
                <a:gd name="T20" fmla="*/ 167 w 701"/>
                <a:gd name="T21" fmla="*/ 549 h 1131"/>
                <a:gd name="T22" fmla="*/ 151 w 701"/>
                <a:gd name="T23" fmla="*/ 647 h 1131"/>
                <a:gd name="T24" fmla="*/ 137 w 701"/>
                <a:gd name="T25" fmla="*/ 749 h 1131"/>
                <a:gd name="T26" fmla="*/ 125 w 701"/>
                <a:gd name="T27" fmla="*/ 820 h 1131"/>
                <a:gd name="T28" fmla="*/ 130 w 701"/>
                <a:gd name="T29" fmla="*/ 859 h 1131"/>
                <a:gd name="T30" fmla="*/ 117 w 701"/>
                <a:gd name="T31" fmla="*/ 945 h 1131"/>
                <a:gd name="T32" fmla="*/ 98 w 701"/>
                <a:gd name="T33" fmla="*/ 947 h 1131"/>
                <a:gd name="T34" fmla="*/ 101 w 701"/>
                <a:gd name="T35" fmla="*/ 1033 h 1131"/>
                <a:gd name="T36" fmla="*/ 106 w 701"/>
                <a:gd name="T37" fmla="*/ 1076 h 1131"/>
                <a:gd name="T38" fmla="*/ 152 w 701"/>
                <a:gd name="T39" fmla="*/ 1102 h 1131"/>
                <a:gd name="T40" fmla="*/ 208 w 701"/>
                <a:gd name="T41" fmla="*/ 1129 h 1131"/>
                <a:gd name="T42" fmla="*/ 249 w 701"/>
                <a:gd name="T43" fmla="*/ 1117 h 1131"/>
                <a:gd name="T44" fmla="*/ 194 w 701"/>
                <a:gd name="T45" fmla="*/ 1022 h 1131"/>
                <a:gd name="T46" fmla="*/ 213 w 701"/>
                <a:gd name="T47" fmla="*/ 941 h 1131"/>
                <a:gd name="T48" fmla="*/ 250 w 701"/>
                <a:gd name="T49" fmla="*/ 876 h 1131"/>
                <a:gd name="T50" fmla="*/ 257 w 701"/>
                <a:gd name="T51" fmla="*/ 872 h 1131"/>
                <a:gd name="T52" fmla="*/ 287 w 701"/>
                <a:gd name="T53" fmla="*/ 846 h 1131"/>
                <a:gd name="T54" fmla="*/ 308 w 701"/>
                <a:gd name="T55" fmla="*/ 809 h 1131"/>
                <a:gd name="T56" fmla="*/ 369 w 701"/>
                <a:gd name="T57" fmla="*/ 782 h 1131"/>
                <a:gd name="T58" fmla="*/ 346 w 701"/>
                <a:gd name="T59" fmla="*/ 731 h 1131"/>
                <a:gd name="T60" fmla="*/ 435 w 701"/>
                <a:gd name="T61" fmla="*/ 699 h 1131"/>
                <a:gd name="T62" fmla="*/ 493 w 701"/>
                <a:gd name="T63" fmla="*/ 627 h 1131"/>
                <a:gd name="T64" fmla="*/ 549 w 701"/>
                <a:gd name="T65" fmla="*/ 547 h 1131"/>
                <a:gd name="T66" fmla="*/ 604 w 701"/>
                <a:gd name="T67" fmla="*/ 524 h 1131"/>
                <a:gd name="T68" fmla="*/ 634 w 701"/>
                <a:gd name="T69" fmla="*/ 454 h 1131"/>
                <a:gd name="T70" fmla="*/ 657 w 701"/>
                <a:gd name="T71" fmla="*/ 371 h 1131"/>
                <a:gd name="T72" fmla="*/ 683 w 701"/>
                <a:gd name="T73" fmla="*/ 263 h 1131"/>
                <a:gd name="T74" fmla="*/ 639 w 701"/>
                <a:gd name="T75" fmla="*/ 237 h 1131"/>
                <a:gd name="T76" fmla="*/ 559 w 701"/>
                <a:gd name="T77" fmla="*/ 229 h 1131"/>
                <a:gd name="T78" fmla="*/ 509 w 701"/>
                <a:gd name="T79" fmla="*/ 195 h 1131"/>
                <a:gd name="T80" fmla="*/ 468 w 701"/>
                <a:gd name="T81" fmla="*/ 215 h 1131"/>
                <a:gd name="T82" fmla="*/ 466 w 701"/>
                <a:gd name="T83" fmla="*/ 155 h 1131"/>
                <a:gd name="T84" fmla="*/ 424 w 701"/>
                <a:gd name="T85" fmla="*/ 106 h 1131"/>
                <a:gd name="T86" fmla="*/ 345 w 701"/>
                <a:gd name="T87" fmla="*/ 81 h 1131"/>
                <a:gd name="T88" fmla="*/ 279 w 701"/>
                <a:gd name="T89" fmla="*/ 31 h 1131"/>
                <a:gd name="T90" fmla="*/ 272 w 701"/>
                <a:gd name="T91" fmla="*/ 24 h 1131"/>
                <a:gd name="T92" fmla="*/ 204 w 701"/>
                <a:gd name="T93" fmla="*/ 28 h 1131"/>
                <a:gd name="T94" fmla="*/ 176 w 701"/>
                <a:gd name="T95" fmla="*/ 15 h 1131"/>
                <a:gd name="T96" fmla="*/ 152 w 701"/>
                <a:gd name="T97" fmla="*/ 50 h 1131"/>
                <a:gd name="T98" fmla="*/ 148 w 701"/>
                <a:gd name="T99"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 h="1131">
                  <a:moveTo>
                    <a:pt x="148" y="0"/>
                  </a:moveTo>
                  <a:cubicBezTo>
                    <a:pt x="141" y="0"/>
                    <a:pt x="140" y="8"/>
                    <a:pt x="133" y="10"/>
                  </a:cubicBezTo>
                  <a:cubicBezTo>
                    <a:pt x="120" y="14"/>
                    <a:pt x="111" y="16"/>
                    <a:pt x="99" y="21"/>
                  </a:cubicBezTo>
                  <a:cubicBezTo>
                    <a:pt x="92" y="23"/>
                    <a:pt x="87" y="24"/>
                    <a:pt x="84" y="33"/>
                  </a:cubicBezTo>
                  <a:cubicBezTo>
                    <a:pt x="83" y="37"/>
                    <a:pt x="83" y="44"/>
                    <a:pt x="80" y="46"/>
                  </a:cubicBezTo>
                  <a:cubicBezTo>
                    <a:pt x="76" y="48"/>
                    <a:pt x="71" y="50"/>
                    <a:pt x="71" y="55"/>
                  </a:cubicBezTo>
                  <a:cubicBezTo>
                    <a:pt x="70" y="55"/>
                    <a:pt x="68" y="57"/>
                    <a:pt x="68" y="58"/>
                  </a:cubicBezTo>
                  <a:cubicBezTo>
                    <a:pt x="68" y="59"/>
                    <a:pt x="68" y="60"/>
                    <a:pt x="68" y="61"/>
                  </a:cubicBezTo>
                  <a:cubicBezTo>
                    <a:pt x="66" y="61"/>
                    <a:pt x="66" y="62"/>
                    <a:pt x="65" y="62"/>
                  </a:cubicBezTo>
                  <a:cubicBezTo>
                    <a:pt x="64" y="62"/>
                    <a:pt x="64" y="61"/>
                    <a:pt x="62" y="61"/>
                  </a:cubicBezTo>
                  <a:cubicBezTo>
                    <a:pt x="61" y="62"/>
                    <a:pt x="59" y="63"/>
                    <a:pt x="58" y="64"/>
                  </a:cubicBezTo>
                  <a:cubicBezTo>
                    <a:pt x="55" y="67"/>
                    <a:pt x="51" y="71"/>
                    <a:pt x="49" y="72"/>
                  </a:cubicBezTo>
                  <a:cubicBezTo>
                    <a:pt x="49" y="73"/>
                    <a:pt x="48" y="74"/>
                    <a:pt x="48" y="76"/>
                  </a:cubicBezTo>
                  <a:cubicBezTo>
                    <a:pt x="48" y="85"/>
                    <a:pt x="58" y="84"/>
                    <a:pt x="58" y="95"/>
                  </a:cubicBezTo>
                  <a:cubicBezTo>
                    <a:pt x="58" y="100"/>
                    <a:pt x="55" y="102"/>
                    <a:pt x="55" y="108"/>
                  </a:cubicBezTo>
                  <a:cubicBezTo>
                    <a:pt x="55" y="113"/>
                    <a:pt x="58" y="116"/>
                    <a:pt x="58" y="120"/>
                  </a:cubicBezTo>
                  <a:cubicBezTo>
                    <a:pt x="58" y="121"/>
                    <a:pt x="58" y="122"/>
                    <a:pt x="58" y="123"/>
                  </a:cubicBezTo>
                  <a:cubicBezTo>
                    <a:pt x="58" y="123"/>
                    <a:pt x="58" y="123"/>
                    <a:pt x="58" y="123"/>
                  </a:cubicBezTo>
                  <a:cubicBezTo>
                    <a:pt x="58" y="123"/>
                    <a:pt x="58" y="123"/>
                    <a:pt x="58" y="123"/>
                  </a:cubicBezTo>
                  <a:cubicBezTo>
                    <a:pt x="58" y="123"/>
                    <a:pt x="58" y="123"/>
                    <a:pt x="58" y="123"/>
                  </a:cubicBezTo>
                  <a:cubicBezTo>
                    <a:pt x="56" y="127"/>
                    <a:pt x="56" y="127"/>
                    <a:pt x="56" y="127"/>
                  </a:cubicBezTo>
                  <a:cubicBezTo>
                    <a:pt x="56" y="128"/>
                    <a:pt x="59" y="131"/>
                    <a:pt x="62" y="132"/>
                  </a:cubicBezTo>
                  <a:cubicBezTo>
                    <a:pt x="58" y="146"/>
                    <a:pt x="45" y="143"/>
                    <a:pt x="39" y="154"/>
                  </a:cubicBezTo>
                  <a:cubicBezTo>
                    <a:pt x="35" y="163"/>
                    <a:pt x="31" y="177"/>
                    <a:pt x="17" y="177"/>
                  </a:cubicBezTo>
                  <a:cubicBezTo>
                    <a:pt x="19" y="200"/>
                    <a:pt x="6" y="198"/>
                    <a:pt x="6" y="210"/>
                  </a:cubicBezTo>
                  <a:cubicBezTo>
                    <a:pt x="6" y="218"/>
                    <a:pt x="7" y="228"/>
                    <a:pt x="14" y="228"/>
                  </a:cubicBezTo>
                  <a:cubicBezTo>
                    <a:pt x="16" y="228"/>
                    <a:pt x="17" y="227"/>
                    <a:pt x="18" y="227"/>
                  </a:cubicBezTo>
                  <a:cubicBezTo>
                    <a:pt x="19" y="227"/>
                    <a:pt x="20" y="228"/>
                    <a:pt x="22" y="229"/>
                  </a:cubicBezTo>
                  <a:cubicBezTo>
                    <a:pt x="20" y="237"/>
                    <a:pt x="10" y="239"/>
                    <a:pt x="6" y="247"/>
                  </a:cubicBezTo>
                  <a:cubicBezTo>
                    <a:pt x="4" y="249"/>
                    <a:pt x="0" y="257"/>
                    <a:pt x="0" y="263"/>
                  </a:cubicBezTo>
                  <a:cubicBezTo>
                    <a:pt x="0" y="273"/>
                    <a:pt x="7" y="283"/>
                    <a:pt x="13" y="289"/>
                  </a:cubicBezTo>
                  <a:cubicBezTo>
                    <a:pt x="15" y="291"/>
                    <a:pt x="19" y="290"/>
                    <a:pt x="21" y="293"/>
                  </a:cubicBezTo>
                  <a:cubicBezTo>
                    <a:pt x="23" y="297"/>
                    <a:pt x="24" y="304"/>
                    <a:pt x="27" y="308"/>
                  </a:cubicBezTo>
                  <a:cubicBezTo>
                    <a:pt x="29" y="309"/>
                    <a:pt x="33" y="308"/>
                    <a:pt x="34" y="312"/>
                  </a:cubicBezTo>
                  <a:cubicBezTo>
                    <a:pt x="39" y="322"/>
                    <a:pt x="42" y="328"/>
                    <a:pt x="46" y="341"/>
                  </a:cubicBezTo>
                  <a:cubicBezTo>
                    <a:pt x="49" y="352"/>
                    <a:pt x="60" y="362"/>
                    <a:pt x="64" y="374"/>
                  </a:cubicBezTo>
                  <a:cubicBezTo>
                    <a:pt x="66" y="382"/>
                    <a:pt x="74" y="386"/>
                    <a:pt x="74" y="394"/>
                  </a:cubicBezTo>
                  <a:cubicBezTo>
                    <a:pt x="74" y="401"/>
                    <a:pt x="72" y="407"/>
                    <a:pt x="76" y="411"/>
                  </a:cubicBezTo>
                  <a:cubicBezTo>
                    <a:pt x="86" y="420"/>
                    <a:pt x="93" y="428"/>
                    <a:pt x="108" y="432"/>
                  </a:cubicBezTo>
                  <a:cubicBezTo>
                    <a:pt x="115" y="435"/>
                    <a:pt x="119" y="437"/>
                    <a:pt x="125" y="443"/>
                  </a:cubicBezTo>
                  <a:cubicBezTo>
                    <a:pt x="131" y="449"/>
                    <a:pt x="137" y="448"/>
                    <a:pt x="145" y="451"/>
                  </a:cubicBezTo>
                  <a:cubicBezTo>
                    <a:pt x="154" y="456"/>
                    <a:pt x="162" y="464"/>
                    <a:pt x="167" y="477"/>
                  </a:cubicBezTo>
                  <a:cubicBezTo>
                    <a:pt x="169" y="483"/>
                    <a:pt x="171" y="514"/>
                    <a:pt x="171" y="519"/>
                  </a:cubicBezTo>
                  <a:cubicBezTo>
                    <a:pt x="171" y="528"/>
                    <a:pt x="167" y="542"/>
                    <a:pt x="167" y="549"/>
                  </a:cubicBezTo>
                  <a:cubicBezTo>
                    <a:pt x="167" y="556"/>
                    <a:pt x="167" y="556"/>
                    <a:pt x="167" y="572"/>
                  </a:cubicBezTo>
                  <a:cubicBezTo>
                    <a:pt x="166" y="578"/>
                    <a:pt x="163" y="587"/>
                    <a:pt x="163" y="591"/>
                  </a:cubicBezTo>
                  <a:cubicBezTo>
                    <a:pt x="163" y="592"/>
                    <a:pt x="163" y="594"/>
                    <a:pt x="163" y="596"/>
                  </a:cubicBezTo>
                  <a:cubicBezTo>
                    <a:pt x="163" y="614"/>
                    <a:pt x="151" y="627"/>
                    <a:pt x="151" y="647"/>
                  </a:cubicBezTo>
                  <a:cubicBezTo>
                    <a:pt x="151" y="655"/>
                    <a:pt x="145" y="663"/>
                    <a:pt x="148" y="672"/>
                  </a:cubicBezTo>
                  <a:cubicBezTo>
                    <a:pt x="149" y="712"/>
                    <a:pt x="149" y="712"/>
                    <a:pt x="149" y="712"/>
                  </a:cubicBezTo>
                  <a:cubicBezTo>
                    <a:pt x="146" y="724"/>
                    <a:pt x="146" y="733"/>
                    <a:pt x="142" y="746"/>
                  </a:cubicBezTo>
                  <a:cubicBezTo>
                    <a:pt x="141" y="748"/>
                    <a:pt x="139" y="747"/>
                    <a:pt x="137" y="749"/>
                  </a:cubicBezTo>
                  <a:cubicBezTo>
                    <a:pt x="134" y="753"/>
                    <a:pt x="133" y="760"/>
                    <a:pt x="131" y="764"/>
                  </a:cubicBezTo>
                  <a:cubicBezTo>
                    <a:pt x="127" y="771"/>
                    <a:pt x="119" y="784"/>
                    <a:pt x="119" y="796"/>
                  </a:cubicBezTo>
                  <a:cubicBezTo>
                    <a:pt x="119" y="799"/>
                    <a:pt x="120" y="814"/>
                    <a:pt x="122" y="814"/>
                  </a:cubicBezTo>
                  <a:cubicBezTo>
                    <a:pt x="122" y="814"/>
                    <a:pt x="125" y="817"/>
                    <a:pt x="125" y="820"/>
                  </a:cubicBezTo>
                  <a:cubicBezTo>
                    <a:pt x="125" y="822"/>
                    <a:pt x="123" y="823"/>
                    <a:pt x="120" y="823"/>
                  </a:cubicBezTo>
                  <a:cubicBezTo>
                    <a:pt x="118" y="833"/>
                    <a:pt x="114" y="837"/>
                    <a:pt x="114" y="847"/>
                  </a:cubicBezTo>
                  <a:cubicBezTo>
                    <a:pt x="114" y="853"/>
                    <a:pt x="118" y="865"/>
                    <a:pt x="122" y="865"/>
                  </a:cubicBezTo>
                  <a:cubicBezTo>
                    <a:pt x="125" y="865"/>
                    <a:pt x="126" y="861"/>
                    <a:pt x="130" y="859"/>
                  </a:cubicBezTo>
                  <a:cubicBezTo>
                    <a:pt x="130" y="859"/>
                    <a:pt x="131" y="859"/>
                    <a:pt x="131" y="859"/>
                  </a:cubicBezTo>
                  <a:cubicBezTo>
                    <a:pt x="132" y="859"/>
                    <a:pt x="133" y="859"/>
                    <a:pt x="134" y="859"/>
                  </a:cubicBezTo>
                  <a:cubicBezTo>
                    <a:pt x="134" y="867"/>
                    <a:pt x="134" y="867"/>
                    <a:pt x="134" y="867"/>
                  </a:cubicBezTo>
                  <a:cubicBezTo>
                    <a:pt x="117" y="945"/>
                    <a:pt x="117" y="945"/>
                    <a:pt x="117" y="945"/>
                  </a:cubicBezTo>
                  <a:cubicBezTo>
                    <a:pt x="109" y="945"/>
                    <a:pt x="113" y="936"/>
                    <a:pt x="103" y="936"/>
                  </a:cubicBezTo>
                  <a:cubicBezTo>
                    <a:pt x="101" y="936"/>
                    <a:pt x="99" y="938"/>
                    <a:pt x="99" y="941"/>
                  </a:cubicBezTo>
                  <a:cubicBezTo>
                    <a:pt x="98" y="941"/>
                    <a:pt x="98" y="941"/>
                    <a:pt x="98" y="941"/>
                  </a:cubicBezTo>
                  <a:cubicBezTo>
                    <a:pt x="98" y="947"/>
                    <a:pt x="98" y="947"/>
                    <a:pt x="98" y="947"/>
                  </a:cubicBezTo>
                  <a:cubicBezTo>
                    <a:pt x="99" y="953"/>
                    <a:pt x="105" y="961"/>
                    <a:pt x="105" y="965"/>
                  </a:cubicBezTo>
                  <a:cubicBezTo>
                    <a:pt x="105" y="974"/>
                    <a:pt x="93" y="977"/>
                    <a:pt x="93" y="987"/>
                  </a:cubicBezTo>
                  <a:cubicBezTo>
                    <a:pt x="93" y="996"/>
                    <a:pt x="101" y="1014"/>
                    <a:pt x="101" y="1026"/>
                  </a:cubicBezTo>
                  <a:cubicBezTo>
                    <a:pt x="101" y="1028"/>
                    <a:pt x="101" y="1030"/>
                    <a:pt x="101" y="1033"/>
                  </a:cubicBezTo>
                  <a:cubicBezTo>
                    <a:pt x="101" y="1044"/>
                    <a:pt x="115" y="1042"/>
                    <a:pt x="115" y="1055"/>
                  </a:cubicBezTo>
                  <a:cubicBezTo>
                    <a:pt x="115" y="1058"/>
                    <a:pt x="113" y="1061"/>
                    <a:pt x="112" y="1064"/>
                  </a:cubicBezTo>
                  <a:cubicBezTo>
                    <a:pt x="113" y="1065"/>
                    <a:pt x="114" y="1066"/>
                    <a:pt x="116" y="1067"/>
                  </a:cubicBezTo>
                  <a:cubicBezTo>
                    <a:pt x="115" y="1071"/>
                    <a:pt x="106" y="1071"/>
                    <a:pt x="106" y="1076"/>
                  </a:cubicBezTo>
                  <a:cubicBezTo>
                    <a:pt x="106" y="1077"/>
                    <a:pt x="109" y="1079"/>
                    <a:pt x="111" y="1081"/>
                  </a:cubicBezTo>
                  <a:cubicBezTo>
                    <a:pt x="118" y="1088"/>
                    <a:pt x="122" y="1095"/>
                    <a:pt x="137" y="1095"/>
                  </a:cubicBezTo>
                  <a:cubicBezTo>
                    <a:pt x="137" y="1098"/>
                    <a:pt x="138" y="1102"/>
                    <a:pt x="142" y="1102"/>
                  </a:cubicBezTo>
                  <a:cubicBezTo>
                    <a:pt x="146" y="1102"/>
                    <a:pt x="148" y="1102"/>
                    <a:pt x="152" y="1102"/>
                  </a:cubicBezTo>
                  <a:cubicBezTo>
                    <a:pt x="152" y="1111"/>
                    <a:pt x="164" y="1111"/>
                    <a:pt x="172" y="1114"/>
                  </a:cubicBezTo>
                  <a:cubicBezTo>
                    <a:pt x="180" y="1117"/>
                    <a:pt x="176" y="1131"/>
                    <a:pt x="188" y="1131"/>
                  </a:cubicBezTo>
                  <a:cubicBezTo>
                    <a:pt x="194" y="1131"/>
                    <a:pt x="198" y="1131"/>
                    <a:pt x="203" y="1131"/>
                  </a:cubicBezTo>
                  <a:cubicBezTo>
                    <a:pt x="205" y="1131"/>
                    <a:pt x="207" y="1129"/>
                    <a:pt x="208" y="1129"/>
                  </a:cubicBezTo>
                  <a:cubicBezTo>
                    <a:pt x="211" y="1129"/>
                    <a:pt x="210" y="1129"/>
                    <a:pt x="214" y="1129"/>
                  </a:cubicBezTo>
                  <a:cubicBezTo>
                    <a:pt x="219" y="1129"/>
                    <a:pt x="232" y="1119"/>
                    <a:pt x="240" y="1119"/>
                  </a:cubicBezTo>
                  <a:cubicBezTo>
                    <a:pt x="242" y="1119"/>
                    <a:pt x="243" y="1119"/>
                    <a:pt x="245" y="1119"/>
                  </a:cubicBezTo>
                  <a:cubicBezTo>
                    <a:pt x="246" y="1119"/>
                    <a:pt x="247" y="1119"/>
                    <a:pt x="249" y="1117"/>
                  </a:cubicBezTo>
                  <a:cubicBezTo>
                    <a:pt x="234" y="1110"/>
                    <a:pt x="220" y="1106"/>
                    <a:pt x="208" y="1094"/>
                  </a:cubicBezTo>
                  <a:cubicBezTo>
                    <a:pt x="202" y="1087"/>
                    <a:pt x="202" y="1063"/>
                    <a:pt x="193" y="1058"/>
                  </a:cubicBezTo>
                  <a:cubicBezTo>
                    <a:pt x="189" y="1057"/>
                    <a:pt x="185" y="1051"/>
                    <a:pt x="185" y="1045"/>
                  </a:cubicBezTo>
                  <a:cubicBezTo>
                    <a:pt x="185" y="1035"/>
                    <a:pt x="187" y="1028"/>
                    <a:pt x="194" y="1022"/>
                  </a:cubicBezTo>
                  <a:cubicBezTo>
                    <a:pt x="198" y="1017"/>
                    <a:pt x="207" y="1020"/>
                    <a:pt x="210" y="1013"/>
                  </a:cubicBezTo>
                  <a:cubicBezTo>
                    <a:pt x="214" y="1006"/>
                    <a:pt x="212" y="999"/>
                    <a:pt x="216" y="995"/>
                  </a:cubicBezTo>
                  <a:cubicBezTo>
                    <a:pt x="224" y="987"/>
                    <a:pt x="237" y="986"/>
                    <a:pt x="237" y="971"/>
                  </a:cubicBezTo>
                  <a:cubicBezTo>
                    <a:pt x="237" y="955"/>
                    <a:pt x="213" y="962"/>
                    <a:pt x="213" y="941"/>
                  </a:cubicBezTo>
                  <a:cubicBezTo>
                    <a:pt x="213" y="932"/>
                    <a:pt x="221" y="925"/>
                    <a:pt x="229" y="923"/>
                  </a:cubicBezTo>
                  <a:cubicBezTo>
                    <a:pt x="233" y="922"/>
                    <a:pt x="242" y="922"/>
                    <a:pt x="243" y="916"/>
                  </a:cubicBezTo>
                  <a:cubicBezTo>
                    <a:pt x="246" y="903"/>
                    <a:pt x="246" y="893"/>
                    <a:pt x="256" y="884"/>
                  </a:cubicBezTo>
                  <a:cubicBezTo>
                    <a:pt x="253" y="883"/>
                    <a:pt x="250" y="882"/>
                    <a:pt x="250" y="876"/>
                  </a:cubicBezTo>
                  <a:cubicBezTo>
                    <a:pt x="255" y="876"/>
                    <a:pt x="257" y="881"/>
                    <a:pt x="264" y="881"/>
                  </a:cubicBezTo>
                  <a:cubicBezTo>
                    <a:pt x="265" y="881"/>
                    <a:pt x="269" y="877"/>
                    <a:pt x="269" y="874"/>
                  </a:cubicBezTo>
                  <a:cubicBezTo>
                    <a:pt x="269" y="871"/>
                    <a:pt x="266" y="871"/>
                    <a:pt x="264" y="869"/>
                  </a:cubicBezTo>
                  <a:cubicBezTo>
                    <a:pt x="263" y="869"/>
                    <a:pt x="260" y="872"/>
                    <a:pt x="257" y="872"/>
                  </a:cubicBezTo>
                  <a:cubicBezTo>
                    <a:pt x="252" y="872"/>
                    <a:pt x="246" y="859"/>
                    <a:pt x="246" y="851"/>
                  </a:cubicBezTo>
                  <a:cubicBezTo>
                    <a:pt x="246" y="849"/>
                    <a:pt x="247" y="845"/>
                    <a:pt x="251" y="845"/>
                  </a:cubicBezTo>
                  <a:cubicBezTo>
                    <a:pt x="262" y="845"/>
                    <a:pt x="264" y="852"/>
                    <a:pt x="275" y="852"/>
                  </a:cubicBezTo>
                  <a:cubicBezTo>
                    <a:pt x="279" y="852"/>
                    <a:pt x="287" y="849"/>
                    <a:pt x="287" y="846"/>
                  </a:cubicBezTo>
                  <a:cubicBezTo>
                    <a:pt x="287" y="845"/>
                    <a:pt x="287" y="842"/>
                    <a:pt x="287" y="841"/>
                  </a:cubicBezTo>
                  <a:cubicBezTo>
                    <a:pt x="291" y="833"/>
                    <a:pt x="285" y="817"/>
                    <a:pt x="292" y="811"/>
                  </a:cubicBezTo>
                  <a:cubicBezTo>
                    <a:pt x="294" y="809"/>
                    <a:pt x="297" y="809"/>
                    <a:pt x="300" y="809"/>
                  </a:cubicBezTo>
                  <a:cubicBezTo>
                    <a:pt x="302" y="809"/>
                    <a:pt x="305" y="809"/>
                    <a:pt x="308" y="809"/>
                  </a:cubicBezTo>
                  <a:cubicBezTo>
                    <a:pt x="311" y="809"/>
                    <a:pt x="314" y="810"/>
                    <a:pt x="317" y="810"/>
                  </a:cubicBezTo>
                  <a:cubicBezTo>
                    <a:pt x="319" y="810"/>
                    <a:pt x="321" y="809"/>
                    <a:pt x="323" y="809"/>
                  </a:cubicBezTo>
                  <a:cubicBezTo>
                    <a:pt x="336" y="805"/>
                    <a:pt x="347" y="807"/>
                    <a:pt x="356" y="798"/>
                  </a:cubicBezTo>
                  <a:cubicBezTo>
                    <a:pt x="361" y="793"/>
                    <a:pt x="365" y="790"/>
                    <a:pt x="369" y="782"/>
                  </a:cubicBezTo>
                  <a:cubicBezTo>
                    <a:pt x="372" y="778"/>
                    <a:pt x="372" y="775"/>
                    <a:pt x="372" y="768"/>
                  </a:cubicBezTo>
                  <a:cubicBezTo>
                    <a:pt x="372" y="762"/>
                    <a:pt x="364" y="762"/>
                    <a:pt x="362" y="757"/>
                  </a:cubicBezTo>
                  <a:cubicBezTo>
                    <a:pt x="360" y="750"/>
                    <a:pt x="360" y="744"/>
                    <a:pt x="356" y="740"/>
                  </a:cubicBezTo>
                  <a:cubicBezTo>
                    <a:pt x="354" y="739"/>
                    <a:pt x="346" y="736"/>
                    <a:pt x="346" y="731"/>
                  </a:cubicBezTo>
                  <a:cubicBezTo>
                    <a:pt x="346" y="730"/>
                    <a:pt x="349" y="729"/>
                    <a:pt x="350" y="729"/>
                  </a:cubicBezTo>
                  <a:cubicBezTo>
                    <a:pt x="358" y="729"/>
                    <a:pt x="365" y="735"/>
                    <a:pt x="373" y="735"/>
                  </a:cubicBezTo>
                  <a:cubicBezTo>
                    <a:pt x="376" y="735"/>
                    <a:pt x="388" y="741"/>
                    <a:pt x="397" y="741"/>
                  </a:cubicBezTo>
                  <a:cubicBezTo>
                    <a:pt x="421" y="741"/>
                    <a:pt x="425" y="714"/>
                    <a:pt x="435" y="699"/>
                  </a:cubicBezTo>
                  <a:cubicBezTo>
                    <a:pt x="444" y="685"/>
                    <a:pt x="455" y="683"/>
                    <a:pt x="464" y="669"/>
                  </a:cubicBezTo>
                  <a:cubicBezTo>
                    <a:pt x="469" y="662"/>
                    <a:pt x="468" y="658"/>
                    <a:pt x="472" y="652"/>
                  </a:cubicBezTo>
                  <a:cubicBezTo>
                    <a:pt x="472" y="652"/>
                    <a:pt x="472" y="652"/>
                    <a:pt x="472" y="652"/>
                  </a:cubicBezTo>
                  <a:cubicBezTo>
                    <a:pt x="477" y="641"/>
                    <a:pt x="482" y="632"/>
                    <a:pt x="493" y="627"/>
                  </a:cubicBezTo>
                  <a:cubicBezTo>
                    <a:pt x="493" y="602"/>
                    <a:pt x="493" y="602"/>
                    <a:pt x="493" y="602"/>
                  </a:cubicBezTo>
                  <a:cubicBezTo>
                    <a:pt x="493" y="592"/>
                    <a:pt x="492" y="585"/>
                    <a:pt x="499" y="578"/>
                  </a:cubicBezTo>
                  <a:cubicBezTo>
                    <a:pt x="503" y="573"/>
                    <a:pt x="510" y="573"/>
                    <a:pt x="514" y="567"/>
                  </a:cubicBezTo>
                  <a:cubicBezTo>
                    <a:pt x="524" y="552"/>
                    <a:pt x="537" y="559"/>
                    <a:pt x="549" y="547"/>
                  </a:cubicBezTo>
                  <a:cubicBezTo>
                    <a:pt x="551" y="545"/>
                    <a:pt x="552" y="542"/>
                    <a:pt x="555" y="541"/>
                  </a:cubicBezTo>
                  <a:cubicBezTo>
                    <a:pt x="561" y="538"/>
                    <a:pt x="567" y="538"/>
                    <a:pt x="574" y="538"/>
                  </a:cubicBezTo>
                  <a:cubicBezTo>
                    <a:pt x="576" y="538"/>
                    <a:pt x="578" y="538"/>
                    <a:pt x="581" y="538"/>
                  </a:cubicBezTo>
                  <a:cubicBezTo>
                    <a:pt x="590" y="538"/>
                    <a:pt x="601" y="530"/>
                    <a:pt x="604" y="524"/>
                  </a:cubicBezTo>
                  <a:cubicBezTo>
                    <a:pt x="605" y="522"/>
                    <a:pt x="604" y="515"/>
                    <a:pt x="606" y="512"/>
                  </a:cubicBezTo>
                  <a:cubicBezTo>
                    <a:pt x="614" y="502"/>
                    <a:pt x="617" y="496"/>
                    <a:pt x="625" y="484"/>
                  </a:cubicBezTo>
                  <a:cubicBezTo>
                    <a:pt x="626" y="482"/>
                    <a:pt x="628" y="472"/>
                    <a:pt x="628" y="466"/>
                  </a:cubicBezTo>
                  <a:cubicBezTo>
                    <a:pt x="628" y="462"/>
                    <a:pt x="632" y="457"/>
                    <a:pt x="634" y="454"/>
                  </a:cubicBezTo>
                  <a:cubicBezTo>
                    <a:pt x="635" y="453"/>
                    <a:pt x="637" y="450"/>
                    <a:pt x="637" y="448"/>
                  </a:cubicBezTo>
                  <a:cubicBezTo>
                    <a:pt x="637" y="441"/>
                    <a:pt x="641" y="432"/>
                    <a:pt x="641" y="423"/>
                  </a:cubicBezTo>
                  <a:cubicBezTo>
                    <a:pt x="641" y="410"/>
                    <a:pt x="633" y="393"/>
                    <a:pt x="641" y="385"/>
                  </a:cubicBezTo>
                  <a:cubicBezTo>
                    <a:pt x="646" y="380"/>
                    <a:pt x="652" y="379"/>
                    <a:pt x="657" y="371"/>
                  </a:cubicBezTo>
                  <a:cubicBezTo>
                    <a:pt x="660" y="366"/>
                    <a:pt x="663" y="365"/>
                    <a:pt x="666" y="360"/>
                  </a:cubicBezTo>
                  <a:cubicBezTo>
                    <a:pt x="680" y="338"/>
                    <a:pt x="701" y="328"/>
                    <a:pt x="701" y="289"/>
                  </a:cubicBezTo>
                  <a:cubicBezTo>
                    <a:pt x="701" y="278"/>
                    <a:pt x="699" y="267"/>
                    <a:pt x="688" y="264"/>
                  </a:cubicBezTo>
                  <a:cubicBezTo>
                    <a:pt x="686" y="263"/>
                    <a:pt x="684" y="263"/>
                    <a:pt x="683" y="263"/>
                  </a:cubicBezTo>
                  <a:cubicBezTo>
                    <a:pt x="681" y="263"/>
                    <a:pt x="680" y="263"/>
                    <a:pt x="679" y="263"/>
                  </a:cubicBezTo>
                  <a:cubicBezTo>
                    <a:pt x="677" y="263"/>
                    <a:pt x="676" y="263"/>
                    <a:pt x="674" y="263"/>
                  </a:cubicBezTo>
                  <a:cubicBezTo>
                    <a:pt x="673" y="263"/>
                    <a:pt x="671" y="263"/>
                    <a:pt x="669" y="263"/>
                  </a:cubicBezTo>
                  <a:cubicBezTo>
                    <a:pt x="660" y="260"/>
                    <a:pt x="644" y="245"/>
                    <a:pt x="639" y="237"/>
                  </a:cubicBezTo>
                  <a:cubicBezTo>
                    <a:pt x="633" y="235"/>
                    <a:pt x="624" y="231"/>
                    <a:pt x="614" y="229"/>
                  </a:cubicBezTo>
                  <a:cubicBezTo>
                    <a:pt x="594" y="231"/>
                    <a:pt x="594" y="231"/>
                    <a:pt x="594" y="231"/>
                  </a:cubicBezTo>
                  <a:cubicBezTo>
                    <a:pt x="584" y="231"/>
                    <a:pt x="582" y="223"/>
                    <a:pt x="571" y="223"/>
                  </a:cubicBezTo>
                  <a:cubicBezTo>
                    <a:pt x="566" y="223"/>
                    <a:pt x="564" y="227"/>
                    <a:pt x="559" y="229"/>
                  </a:cubicBezTo>
                  <a:cubicBezTo>
                    <a:pt x="555" y="229"/>
                    <a:pt x="555" y="229"/>
                    <a:pt x="555" y="229"/>
                  </a:cubicBezTo>
                  <a:cubicBezTo>
                    <a:pt x="555" y="224"/>
                    <a:pt x="556" y="220"/>
                    <a:pt x="554" y="215"/>
                  </a:cubicBezTo>
                  <a:cubicBezTo>
                    <a:pt x="553" y="211"/>
                    <a:pt x="548" y="212"/>
                    <a:pt x="544" y="210"/>
                  </a:cubicBezTo>
                  <a:cubicBezTo>
                    <a:pt x="537" y="205"/>
                    <a:pt x="518" y="195"/>
                    <a:pt x="509" y="195"/>
                  </a:cubicBezTo>
                  <a:cubicBezTo>
                    <a:pt x="500" y="195"/>
                    <a:pt x="494" y="207"/>
                    <a:pt x="489" y="215"/>
                  </a:cubicBezTo>
                  <a:cubicBezTo>
                    <a:pt x="487" y="218"/>
                    <a:pt x="485" y="221"/>
                    <a:pt x="483" y="221"/>
                  </a:cubicBezTo>
                  <a:cubicBezTo>
                    <a:pt x="481" y="221"/>
                    <a:pt x="480" y="217"/>
                    <a:pt x="480" y="215"/>
                  </a:cubicBezTo>
                  <a:cubicBezTo>
                    <a:pt x="468" y="215"/>
                    <a:pt x="468" y="215"/>
                    <a:pt x="468" y="215"/>
                  </a:cubicBezTo>
                  <a:cubicBezTo>
                    <a:pt x="467" y="210"/>
                    <a:pt x="464" y="206"/>
                    <a:pt x="459" y="203"/>
                  </a:cubicBezTo>
                  <a:cubicBezTo>
                    <a:pt x="456" y="202"/>
                    <a:pt x="451" y="203"/>
                    <a:pt x="451" y="198"/>
                  </a:cubicBezTo>
                  <a:cubicBezTo>
                    <a:pt x="451" y="182"/>
                    <a:pt x="467" y="176"/>
                    <a:pt x="475" y="166"/>
                  </a:cubicBezTo>
                  <a:cubicBezTo>
                    <a:pt x="475" y="161"/>
                    <a:pt x="468" y="161"/>
                    <a:pt x="466" y="155"/>
                  </a:cubicBezTo>
                  <a:cubicBezTo>
                    <a:pt x="463" y="150"/>
                    <a:pt x="456" y="133"/>
                    <a:pt x="456" y="126"/>
                  </a:cubicBezTo>
                  <a:cubicBezTo>
                    <a:pt x="447" y="124"/>
                    <a:pt x="436" y="107"/>
                    <a:pt x="427" y="107"/>
                  </a:cubicBezTo>
                  <a:cubicBezTo>
                    <a:pt x="426" y="107"/>
                    <a:pt x="425" y="107"/>
                    <a:pt x="424" y="107"/>
                  </a:cubicBezTo>
                  <a:cubicBezTo>
                    <a:pt x="424" y="106"/>
                    <a:pt x="424" y="106"/>
                    <a:pt x="424" y="106"/>
                  </a:cubicBezTo>
                  <a:cubicBezTo>
                    <a:pt x="419" y="106"/>
                    <a:pt x="411" y="101"/>
                    <a:pt x="407" y="100"/>
                  </a:cubicBezTo>
                  <a:cubicBezTo>
                    <a:pt x="393" y="100"/>
                    <a:pt x="393" y="100"/>
                    <a:pt x="393" y="100"/>
                  </a:cubicBezTo>
                  <a:cubicBezTo>
                    <a:pt x="379" y="97"/>
                    <a:pt x="357" y="99"/>
                    <a:pt x="353" y="84"/>
                  </a:cubicBezTo>
                  <a:cubicBezTo>
                    <a:pt x="350" y="84"/>
                    <a:pt x="346" y="83"/>
                    <a:pt x="345" y="81"/>
                  </a:cubicBezTo>
                  <a:cubicBezTo>
                    <a:pt x="339" y="68"/>
                    <a:pt x="334" y="69"/>
                    <a:pt x="324" y="59"/>
                  </a:cubicBezTo>
                  <a:cubicBezTo>
                    <a:pt x="309" y="59"/>
                    <a:pt x="309" y="59"/>
                    <a:pt x="309" y="59"/>
                  </a:cubicBezTo>
                  <a:cubicBezTo>
                    <a:pt x="307" y="52"/>
                    <a:pt x="309" y="44"/>
                    <a:pt x="302" y="42"/>
                  </a:cubicBezTo>
                  <a:cubicBezTo>
                    <a:pt x="294" y="40"/>
                    <a:pt x="283" y="38"/>
                    <a:pt x="279" y="31"/>
                  </a:cubicBezTo>
                  <a:cubicBezTo>
                    <a:pt x="279" y="27"/>
                    <a:pt x="279" y="27"/>
                    <a:pt x="279" y="27"/>
                  </a:cubicBezTo>
                  <a:cubicBezTo>
                    <a:pt x="280" y="27"/>
                    <a:pt x="281" y="27"/>
                    <a:pt x="282" y="27"/>
                  </a:cubicBezTo>
                  <a:cubicBezTo>
                    <a:pt x="283" y="27"/>
                    <a:pt x="286" y="26"/>
                    <a:pt x="287" y="25"/>
                  </a:cubicBezTo>
                  <a:cubicBezTo>
                    <a:pt x="287" y="25"/>
                    <a:pt x="278" y="24"/>
                    <a:pt x="272" y="24"/>
                  </a:cubicBezTo>
                  <a:cubicBezTo>
                    <a:pt x="271" y="25"/>
                    <a:pt x="260" y="25"/>
                    <a:pt x="259" y="27"/>
                  </a:cubicBezTo>
                  <a:cubicBezTo>
                    <a:pt x="256" y="33"/>
                    <a:pt x="251" y="33"/>
                    <a:pt x="243" y="34"/>
                  </a:cubicBezTo>
                  <a:cubicBezTo>
                    <a:pt x="239" y="34"/>
                    <a:pt x="232" y="33"/>
                    <a:pt x="232" y="28"/>
                  </a:cubicBezTo>
                  <a:cubicBezTo>
                    <a:pt x="227" y="28"/>
                    <a:pt x="212" y="28"/>
                    <a:pt x="204" y="28"/>
                  </a:cubicBezTo>
                  <a:cubicBezTo>
                    <a:pt x="200" y="28"/>
                    <a:pt x="197" y="24"/>
                    <a:pt x="197" y="19"/>
                  </a:cubicBezTo>
                  <a:cubicBezTo>
                    <a:pt x="189" y="17"/>
                    <a:pt x="178" y="14"/>
                    <a:pt x="175" y="6"/>
                  </a:cubicBezTo>
                  <a:cubicBezTo>
                    <a:pt x="166" y="5"/>
                    <a:pt x="166" y="5"/>
                    <a:pt x="166" y="5"/>
                  </a:cubicBezTo>
                  <a:cubicBezTo>
                    <a:pt x="166" y="12"/>
                    <a:pt x="174" y="9"/>
                    <a:pt x="176" y="15"/>
                  </a:cubicBezTo>
                  <a:cubicBezTo>
                    <a:pt x="164" y="15"/>
                    <a:pt x="164" y="15"/>
                    <a:pt x="164" y="15"/>
                  </a:cubicBezTo>
                  <a:cubicBezTo>
                    <a:pt x="159" y="19"/>
                    <a:pt x="150" y="18"/>
                    <a:pt x="150" y="25"/>
                  </a:cubicBezTo>
                  <a:cubicBezTo>
                    <a:pt x="150" y="32"/>
                    <a:pt x="157" y="35"/>
                    <a:pt x="157" y="42"/>
                  </a:cubicBezTo>
                  <a:cubicBezTo>
                    <a:pt x="157" y="44"/>
                    <a:pt x="154" y="50"/>
                    <a:pt x="152" y="50"/>
                  </a:cubicBezTo>
                  <a:cubicBezTo>
                    <a:pt x="146" y="50"/>
                    <a:pt x="143" y="40"/>
                    <a:pt x="143" y="34"/>
                  </a:cubicBezTo>
                  <a:cubicBezTo>
                    <a:pt x="143" y="30"/>
                    <a:pt x="146" y="21"/>
                    <a:pt x="148" y="13"/>
                  </a:cubicBezTo>
                  <a:cubicBezTo>
                    <a:pt x="150" y="13"/>
                    <a:pt x="153" y="11"/>
                    <a:pt x="153" y="6"/>
                  </a:cubicBezTo>
                  <a:cubicBezTo>
                    <a:pt x="153" y="6"/>
                    <a:pt x="151" y="0"/>
                    <a:pt x="14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5" name="Freeform 128"/>
            <p:cNvSpPr>
              <a:spLocks/>
            </p:cNvSpPr>
            <p:nvPr/>
          </p:nvSpPr>
          <p:spPr bwMode="auto">
            <a:xfrm>
              <a:off x="662" y="2178"/>
              <a:ext cx="19" cy="23"/>
            </a:xfrm>
            <a:custGeom>
              <a:avLst/>
              <a:gdLst>
                <a:gd name="T0" fmla="*/ 0 w 8"/>
                <a:gd name="T1" fmla="*/ 0 h 10"/>
                <a:gd name="T2" fmla="*/ 0 w 8"/>
                <a:gd name="T3" fmla="*/ 0 h 10"/>
                <a:gd name="T4" fmla="*/ 5 w 8"/>
                <a:gd name="T5" fmla="*/ 10 h 10"/>
                <a:gd name="T6" fmla="*/ 8 w 8"/>
                <a:gd name="T7" fmla="*/ 7 h 10"/>
                <a:gd name="T8" fmla="*/ 2 w 8"/>
                <a:gd name="T9" fmla="*/ 0 h 10"/>
                <a:gd name="T10" fmla="*/ 0 w 8"/>
                <a:gd name="T11" fmla="*/ 0 h 10"/>
              </a:gdLst>
              <a:ahLst/>
              <a:cxnLst>
                <a:cxn ang="0">
                  <a:pos x="T0" y="T1"/>
                </a:cxn>
                <a:cxn ang="0">
                  <a:pos x="T2" y="T3"/>
                </a:cxn>
                <a:cxn ang="0">
                  <a:pos x="T4" y="T5"/>
                </a:cxn>
                <a:cxn ang="0">
                  <a:pos x="T6" y="T7"/>
                </a:cxn>
                <a:cxn ang="0">
                  <a:pos x="T8" y="T9"/>
                </a:cxn>
                <a:cxn ang="0">
                  <a:pos x="T10" y="T11"/>
                </a:cxn>
              </a:cxnLst>
              <a:rect l="0" t="0" r="r" b="b"/>
              <a:pathLst>
                <a:path w="8" h="10">
                  <a:moveTo>
                    <a:pt x="0" y="0"/>
                  </a:moveTo>
                  <a:cubicBezTo>
                    <a:pt x="0" y="0"/>
                    <a:pt x="0" y="0"/>
                    <a:pt x="0" y="0"/>
                  </a:cubicBezTo>
                  <a:cubicBezTo>
                    <a:pt x="0" y="4"/>
                    <a:pt x="0" y="10"/>
                    <a:pt x="5" y="10"/>
                  </a:cubicBezTo>
                  <a:cubicBezTo>
                    <a:pt x="6" y="10"/>
                    <a:pt x="8" y="9"/>
                    <a:pt x="8" y="7"/>
                  </a:cubicBezTo>
                  <a:cubicBezTo>
                    <a:pt x="8" y="4"/>
                    <a:pt x="6" y="1"/>
                    <a:pt x="2"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6" name="Freeform 129"/>
            <p:cNvSpPr>
              <a:spLocks/>
            </p:cNvSpPr>
            <p:nvPr/>
          </p:nvSpPr>
          <p:spPr bwMode="auto">
            <a:xfrm>
              <a:off x="643" y="2107"/>
              <a:ext cx="31" cy="9"/>
            </a:xfrm>
            <a:custGeom>
              <a:avLst/>
              <a:gdLst>
                <a:gd name="T0" fmla="*/ 7 w 13"/>
                <a:gd name="T1" fmla="*/ 0 h 4"/>
                <a:gd name="T2" fmla="*/ 0 w 13"/>
                <a:gd name="T3" fmla="*/ 4 h 4"/>
                <a:gd name="T4" fmla="*/ 8 w 13"/>
                <a:gd name="T5" fmla="*/ 4 h 4"/>
                <a:gd name="T6" fmla="*/ 13 w 13"/>
                <a:gd name="T7" fmla="*/ 4 h 4"/>
                <a:gd name="T8" fmla="*/ 7 w 13"/>
                <a:gd name="T9" fmla="*/ 0 h 4"/>
              </a:gdLst>
              <a:ahLst/>
              <a:cxnLst>
                <a:cxn ang="0">
                  <a:pos x="T0" y="T1"/>
                </a:cxn>
                <a:cxn ang="0">
                  <a:pos x="T2" y="T3"/>
                </a:cxn>
                <a:cxn ang="0">
                  <a:pos x="T4" y="T5"/>
                </a:cxn>
                <a:cxn ang="0">
                  <a:pos x="T6" y="T7"/>
                </a:cxn>
                <a:cxn ang="0">
                  <a:pos x="T8" y="T9"/>
                </a:cxn>
              </a:cxnLst>
              <a:rect l="0" t="0" r="r" b="b"/>
              <a:pathLst>
                <a:path w="13" h="4">
                  <a:moveTo>
                    <a:pt x="7" y="0"/>
                  </a:moveTo>
                  <a:cubicBezTo>
                    <a:pt x="4" y="0"/>
                    <a:pt x="1" y="2"/>
                    <a:pt x="0" y="4"/>
                  </a:cubicBezTo>
                  <a:cubicBezTo>
                    <a:pt x="2" y="4"/>
                    <a:pt x="5" y="4"/>
                    <a:pt x="8" y="4"/>
                  </a:cubicBezTo>
                  <a:cubicBezTo>
                    <a:pt x="10" y="4"/>
                    <a:pt x="12" y="4"/>
                    <a:pt x="13" y="4"/>
                  </a:cubicBezTo>
                  <a:cubicBezTo>
                    <a:pt x="12" y="3"/>
                    <a:pt x="11"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7" name="Freeform 130"/>
            <p:cNvSpPr>
              <a:spLocks/>
            </p:cNvSpPr>
            <p:nvPr/>
          </p:nvSpPr>
          <p:spPr bwMode="auto">
            <a:xfrm>
              <a:off x="697" y="2121"/>
              <a:ext cx="8" cy="12"/>
            </a:xfrm>
            <a:custGeom>
              <a:avLst/>
              <a:gdLst>
                <a:gd name="T0" fmla="*/ 0 w 3"/>
                <a:gd name="T1" fmla="*/ 0 h 5"/>
                <a:gd name="T2" fmla="*/ 3 w 3"/>
                <a:gd name="T3" fmla="*/ 5 h 5"/>
                <a:gd name="T4" fmla="*/ 3 w 3"/>
                <a:gd name="T5" fmla="*/ 5 h 5"/>
                <a:gd name="T6" fmla="*/ 0 w 3"/>
                <a:gd name="T7" fmla="*/ 0 h 5"/>
              </a:gdLst>
              <a:ahLst/>
              <a:cxnLst>
                <a:cxn ang="0">
                  <a:pos x="T0" y="T1"/>
                </a:cxn>
                <a:cxn ang="0">
                  <a:pos x="T2" y="T3"/>
                </a:cxn>
                <a:cxn ang="0">
                  <a:pos x="T4" y="T5"/>
                </a:cxn>
                <a:cxn ang="0">
                  <a:pos x="T6" y="T7"/>
                </a:cxn>
              </a:cxnLst>
              <a:rect l="0" t="0" r="r" b="b"/>
              <a:pathLst>
                <a:path w="3" h="5">
                  <a:moveTo>
                    <a:pt x="0" y="0"/>
                  </a:moveTo>
                  <a:cubicBezTo>
                    <a:pt x="0" y="2"/>
                    <a:pt x="1" y="5"/>
                    <a:pt x="3" y="5"/>
                  </a:cubicBezTo>
                  <a:cubicBezTo>
                    <a:pt x="3" y="5"/>
                    <a:pt x="3" y="5"/>
                    <a:pt x="3" y="5"/>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8" name="Freeform 131"/>
            <p:cNvSpPr>
              <a:spLocks/>
            </p:cNvSpPr>
            <p:nvPr/>
          </p:nvSpPr>
          <p:spPr bwMode="auto">
            <a:xfrm>
              <a:off x="825" y="2310"/>
              <a:ext cx="24" cy="19"/>
            </a:xfrm>
            <a:custGeom>
              <a:avLst/>
              <a:gdLst>
                <a:gd name="T0" fmla="*/ 10 w 10"/>
                <a:gd name="T1" fmla="*/ 0 h 8"/>
                <a:gd name="T2" fmla="*/ 2 w 10"/>
                <a:gd name="T3" fmla="*/ 5 h 8"/>
                <a:gd name="T4" fmla="*/ 0 w 10"/>
                <a:gd name="T5" fmla="*/ 4 h 8"/>
                <a:gd name="T6" fmla="*/ 0 w 10"/>
                <a:gd name="T7" fmla="*/ 7 h 8"/>
                <a:gd name="T8" fmla="*/ 0 w 10"/>
                <a:gd name="T9" fmla="*/ 8 h 8"/>
                <a:gd name="T10" fmla="*/ 2 w 10"/>
                <a:gd name="T11" fmla="*/ 7 h 8"/>
                <a:gd name="T12" fmla="*/ 10 w 10"/>
                <a:gd name="T13" fmla="*/ 4 h 8"/>
                <a:gd name="T14" fmla="*/ 10 w 10"/>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cubicBezTo>
                    <a:pt x="9" y="2"/>
                    <a:pt x="5" y="5"/>
                    <a:pt x="2" y="5"/>
                  </a:cubicBezTo>
                  <a:cubicBezTo>
                    <a:pt x="1" y="5"/>
                    <a:pt x="0" y="4"/>
                    <a:pt x="0" y="4"/>
                  </a:cubicBezTo>
                  <a:cubicBezTo>
                    <a:pt x="0" y="5"/>
                    <a:pt x="0" y="6"/>
                    <a:pt x="0" y="7"/>
                  </a:cubicBezTo>
                  <a:cubicBezTo>
                    <a:pt x="0" y="8"/>
                    <a:pt x="0" y="8"/>
                    <a:pt x="0" y="8"/>
                  </a:cubicBezTo>
                  <a:cubicBezTo>
                    <a:pt x="1" y="8"/>
                    <a:pt x="2" y="7"/>
                    <a:pt x="2" y="7"/>
                  </a:cubicBezTo>
                  <a:cubicBezTo>
                    <a:pt x="5" y="7"/>
                    <a:pt x="8" y="6"/>
                    <a:pt x="10" y="4"/>
                  </a:cubicBezTo>
                  <a:cubicBezTo>
                    <a:pt x="10" y="0"/>
                    <a:pt x="10"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69" name="Freeform 132"/>
            <p:cNvSpPr>
              <a:spLocks/>
            </p:cNvSpPr>
            <p:nvPr/>
          </p:nvSpPr>
          <p:spPr bwMode="auto">
            <a:xfrm>
              <a:off x="-988" y="1163"/>
              <a:ext cx="2054" cy="1008"/>
            </a:xfrm>
            <a:custGeom>
              <a:avLst/>
              <a:gdLst>
                <a:gd name="T0" fmla="*/ 24 w 869"/>
                <a:gd name="T1" fmla="*/ 7 h 426"/>
                <a:gd name="T2" fmla="*/ 31 w 869"/>
                <a:gd name="T3" fmla="*/ 19 h 426"/>
                <a:gd name="T4" fmla="*/ 1 w 869"/>
                <a:gd name="T5" fmla="*/ 28 h 426"/>
                <a:gd name="T6" fmla="*/ 10 w 869"/>
                <a:gd name="T7" fmla="*/ 159 h 426"/>
                <a:gd name="T8" fmla="*/ 56 w 869"/>
                <a:gd name="T9" fmla="*/ 256 h 426"/>
                <a:gd name="T10" fmla="*/ 147 w 869"/>
                <a:gd name="T11" fmla="*/ 302 h 426"/>
                <a:gd name="T12" fmla="*/ 248 w 869"/>
                <a:gd name="T13" fmla="*/ 315 h 426"/>
                <a:gd name="T14" fmla="*/ 319 w 869"/>
                <a:gd name="T15" fmla="*/ 362 h 426"/>
                <a:gd name="T16" fmla="*/ 410 w 869"/>
                <a:gd name="T17" fmla="*/ 410 h 426"/>
                <a:gd name="T18" fmla="*/ 427 w 869"/>
                <a:gd name="T19" fmla="*/ 371 h 426"/>
                <a:gd name="T20" fmla="*/ 436 w 869"/>
                <a:gd name="T21" fmla="*/ 371 h 426"/>
                <a:gd name="T22" fmla="*/ 485 w 869"/>
                <a:gd name="T23" fmla="*/ 354 h 426"/>
                <a:gd name="T24" fmla="*/ 531 w 869"/>
                <a:gd name="T25" fmla="*/ 360 h 426"/>
                <a:gd name="T26" fmla="*/ 523 w 869"/>
                <a:gd name="T27" fmla="*/ 344 h 426"/>
                <a:gd name="T28" fmla="*/ 568 w 869"/>
                <a:gd name="T29" fmla="*/ 339 h 426"/>
                <a:gd name="T30" fmla="*/ 633 w 869"/>
                <a:gd name="T31" fmla="*/ 394 h 426"/>
                <a:gd name="T32" fmla="*/ 671 w 869"/>
                <a:gd name="T33" fmla="*/ 405 h 426"/>
                <a:gd name="T34" fmla="*/ 665 w 869"/>
                <a:gd name="T35" fmla="*/ 382 h 426"/>
                <a:gd name="T36" fmla="*/ 705 w 869"/>
                <a:gd name="T37" fmla="*/ 279 h 426"/>
                <a:gd name="T38" fmla="*/ 733 w 869"/>
                <a:gd name="T39" fmla="*/ 260 h 426"/>
                <a:gd name="T40" fmla="*/ 729 w 869"/>
                <a:gd name="T41" fmla="*/ 252 h 426"/>
                <a:gd name="T42" fmla="*/ 735 w 869"/>
                <a:gd name="T43" fmla="*/ 235 h 426"/>
                <a:gd name="T44" fmla="*/ 731 w 869"/>
                <a:gd name="T45" fmla="*/ 222 h 426"/>
                <a:gd name="T46" fmla="*/ 735 w 869"/>
                <a:gd name="T47" fmla="*/ 214 h 426"/>
                <a:gd name="T48" fmla="*/ 749 w 869"/>
                <a:gd name="T49" fmla="*/ 202 h 426"/>
                <a:gd name="T50" fmla="*/ 751 w 869"/>
                <a:gd name="T51" fmla="*/ 193 h 426"/>
                <a:gd name="T52" fmla="*/ 764 w 869"/>
                <a:gd name="T53" fmla="*/ 160 h 426"/>
                <a:gd name="T54" fmla="*/ 785 w 869"/>
                <a:gd name="T55" fmla="*/ 157 h 426"/>
                <a:gd name="T56" fmla="*/ 810 w 869"/>
                <a:gd name="T57" fmla="*/ 147 h 426"/>
                <a:gd name="T58" fmla="*/ 827 w 869"/>
                <a:gd name="T59" fmla="*/ 141 h 426"/>
                <a:gd name="T60" fmla="*/ 814 w 869"/>
                <a:gd name="T61" fmla="*/ 131 h 426"/>
                <a:gd name="T62" fmla="*/ 852 w 869"/>
                <a:gd name="T63" fmla="*/ 96 h 426"/>
                <a:gd name="T64" fmla="*/ 861 w 869"/>
                <a:gd name="T65" fmla="*/ 50 h 426"/>
                <a:gd name="T66" fmla="*/ 857 w 869"/>
                <a:gd name="T67" fmla="*/ 38 h 426"/>
                <a:gd name="T68" fmla="*/ 843 w 869"/>
                <a:gd name="T69" fmla="*/ 38 h 426"/>
                <a:gd name="T70" fmla="*/ 809 w 869"/>
                <a:gd name="T71" fmla="*/ 76 h 426"/>
                <a:gd name="T72" fmla="*/ 768 w 869"/>
                <a:gd name="T73" fmla="*/ 78 h 426"/>
                <a:gd name="T74" fmla="*/ 702 w 869"/>
                <a:gd name="T75" fmla="*/ 117 h 426"/>
                <a:gd name="T76" fmla="*/ 677 w 869"/>
                <a:gd name="T77" fmla="*/ 120 h 426"/>
                <a:gd name="T78" fmla="*/ 681 w 869"/>
                <a:gd name="T79" fmla="*/ 130 h 426"/>
                <a:gd name="T80" fmla="*/ 677 w 869"/>
                <a:gd name="T81" fmla="*/ 132 h 426"/>
                <a:gd name="T82" fmla="*/ 632 w 869"/>
                <a:gd name="T83" fmla="*/ 148 h 426"/>
                <a:gd name="T84" fmla="*/ 624 w 869"/>
                <a:gd name="T85" fmla="*/ 135 h 426"/>
                <a:gd name="T86" fmla="*/ 618 w 869"/>
                <a:gd name="T87" fmla="*/ 104 h 426"/>
                <a:gd name="T88" fmla="*/ 581 w 869"/>
                <a:gd name="T89" fmla="*/ 83 h 426"/>
                <a:gd name="T90" fmla="*/ 565 w 869"/>
                <a:gd name="T91" fmla="*/ 146 h 426"/>
                <a:gd name="T92" fmla="*/ 553 w 869"/>
                <a:gd name="T93" fmla="*/ 90 h 426"/>
                <a:gd name="T94" fmla="*/ 610 w 869"/>
                <a:gd name="T95" fmla="*/ 65 h 426"/>
                <a:gd name="T96" fmla="*/ 566 w 869"/>
                <a:gd name="T97" fmla="*/ 57 h 426"/>
                <a:gd name="T98" fmla="*/ 552 w 869"/>
                <a:gd name="T99" fmla="*/ 37 h 426"/>
                <a:gd name="T100" fmla="*/ 506 w 869"/>
                <a:gd name="T101" fmla="*/ 51 h 426"/>
                <a:gd name="T102" fmla="*/ 530 w 869"/>
                <a:gd name="T103" fmla="*/ 24 h 426"/>
                <a:gd name="T104" fmla="*/ 447 w 869"/>
                <a:gd name="T10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9" h="426">
                  <a:moveTo>
                    <a:pt x="447" y="0"/>
                  </a:moveTo>
                  <a:cubicBezTo>
                    <a:pt x="447" y="7"/>
                    <a:pt x="447" y="7"/>
                    <a:pt x="447" y="7"/>
                  </a:cubicBezTo>
                  <a:cubicBezTo>
                    <a:pt x="24" y="7"/>
                    <a:pt x="24" y="7"/>
                    <a:pt x="24" y="7"/>
                  </a:cubicBezTo>
                  <a:cubicBezTo>
                    <a:pt x="25" y="7"/>
                    <a:pt x="25" y="7"/>
                    <a:pt x="25" y="7"/>
                  </a:cubicBezTo>
                  <a:cubicBezTo>
                    <a:pt x="25" y="7"/>
                    <a:pt x="24" y="7"/>
                    <a:pt x="24" y="7"/>
                  </a:cubicBezTo>
                  <a:cubicBezTo>
                    <a:pt x="27" y="12"/>
                    <a:pt x="31" y="14"/>
                    <a:pt x="31" y="19"/>
                  </a:cubicBezTo>
                  <a:cubicBezTo>
                    <a:pt x="31" y="24"/>
                    <a:pt x="27" y="30"/>
                    <a:pt x="24" y="33"/>
                  </a:cubicBezTo>
                  <a:cubicBezTo>
                    <a:pt x="21" y="28"/>
                    <a:pt x="17" y="24"/>
                    <a:pt x="9" y="24"/>
                  </a:cubicBezTo>
                  <a:cubicBezTo>
                    <a:pt x="7" y="24"/>
                    <a:pt x="1" y="25"/>
                    <a:pt x="1" y="28"/>
                  </a:cubicBezTo>
                  <a:cubicBezTo>
                    <a:pt x="1" y="39"/>
                    <a:pt x="14" y="44"/>
                    <a:pt x="14" y="56"/>
                  </a:cubicBezTo>
                  <a:cubicBezTo>
                    <a:pt x="14" y="72"/>
                    <a:pt x="0" y="102"/>
                    <a:pt x="5" y="115"/>
                  </a:cubicBezTo>
                  <a:cubicBezTo>
                    <a:pt x="10" y="128"/>
                    <a:pt x="4" y="148"/>
                    <a:pt x="10" y="159"/>
                  </a:cubicBezTo>
                  <a:cubicBezTo>
                    <a:pt x="7" y="161"/>
                    <a:pt x="2" y="165"/>
                    <a:pt x="5" y="169"/>
                  </a:cubicBezTo>
                  <a:cubicBezTo>
                    <a:pt x="14" y="185"/>
                    <a:pt x="26" y="208"/>
                    <a:pt x="37" y="210"/>
                  </a:cubicBezTo>
                  <a:cubicBezTo>
                    <a:pt x="34" y="232"/>
                    <a:pt x="49" y="238"/>
                    <a:pt x="56" y="256"/>
                  </a:cubicBezTo>
                  <a:cubicBezTo>
                    <a:pt x="58" y="261"/>
                    <a:pt x="56" y="267"/>
                    <a:pt x="60" y="268"/>
                  </a:cubicBezTo>
                  <a:cubicBezTo>
                    <a:pt x="79" y="275"/>
                    <a:pt x="106" y="287"/>
                    <a:pt x="114" y="302"/>
                  </a:cubicBezTo>
                  <a:cubicBezTo>
                    <a:pt x="147" y="302"/>
                    <a:pt x="147" y="302"/>
                    <a:pt x="147" y="302"/>
                  </a:cubicBezTo>
                  <a:cubicBezTo>
                    <a:pt x="204" y="321"/>
                    <a:pt x="204" y="321"/>
                    <a:pt x="204" y="321"/>
                  </a:cubicBezTo>
                  <a:cubicBezTo>
                    <a:pt x="248" y="321"/>
                    <a:pt x="248" y="321"/>
                    <a:pt x="248" y="321"/>
                  </a:cubicBezTo>
                  <a:cubicBezTo>
                    <a:pt x="248" y="315"/>
                    <a:pt x="248" y="315"/>
                    <a:pt x="248" y="315"/>
                  </a:cubicBezTo>
                  <a:cubicBezTo>
                    <a:pt x="258" y="315"/>
                    <a:pt x="258" y="315"/>
                    <a:pt x="258" y="315"/>
                  </a:cubicBezTo>
                  <a:cubicBezTo>
                    <a:pt x="276" y="319"/>
                    <a:pt x="286" y="321"/>
                    <a:pt x="295" y="337"/>
                  </a:cubicBezTo>
                  <a:cubicBezTo>
                    <a:pt x="300" y="344"/>
                    <a:pt x="308" y="362"/>
                    <a:pt x="319" y="362"/>
                  </a:cubicBezTo>
                  <a:cubicBezTo>
                    <a:pt x="329" y="362"/>
                    <a:pt x="326" y="347"/>
                    <a:pt x="338" y="347"/>
                  </a:cubicBezTo>
                  <a:cubicBezTo>
                    <a:pt x="369" y="347"/>
                    <a:pt x="368" y="386"/>
                    <a:pt x="385" y="403"/>
                  </a:cubicBezTo>
                  <a:cubicBezTo>
                    <a:pt x="389" y="407"/>
                    <a:pt x="401" y="409"/>
                    <a:pt x="410" y="410"/>
                  </a:cubicBezTo>
                  <a:cubicBezTo>
                    <a:pt x="409" y="406"/>
                    <a:pt x="409" y="406"/>
                    <a:pt x="409" y="406"/>
                  </a:cubicBezTo>
                  <a:cubicBezTo>
                    <a:pt x="409" y="406"/>
                    <a:pt x="409" y="406"/>
                    <a:pt x="409" y="405"/>
                  </a:cubicBezTo>
                  <a:cubicBezTo>
                    <a:pt x="409" y="389"/>
                    <a:pt x="416" y="375"/>
                    <a:pt x="427" y="371"/>
                  </a:cubicBezTo>
                  <a:cubicBezTo>
                    <a:pt x="429" y="370"/>
                    <a:pt x="430" y="370"/>
                    <a:pt x="431" y="370"/>
                  </a:cubicBezTo>
                  <a:cubicBezTo>
                    <a:pt x="432" y="370"/>
                    <a:pt x="433" y="370"/>
                    <a:pt x="434" y="370"/>
                  </a:cubicBezTo>
                  <a:cubicBezTo>
                    <a:pt x="435" y="370"/>
                    <a:pt x="435" y="371"/>
                    <a:pt x="436" y="371"/>
                  </a:cubicBezTo>
                  <a:cubicBezTo>
                    <a:pt x="438" y="371"/>
                    <a:pt x="440" y="370"/>
                    <a:pt x="442" y="368"/>
                  </a:cubicBezTo>
                  <a:cubicBezTo>
                    <a:pt x="448" y="362"/>
                    <a:pt x="455" y="349"/>
                    <a:pt x="471" y="349"/>
                  </a:cubicBezTo>
                  <a:cubicBezTo>
                    <a:pt x="476" y="349"/>
                    <a:pt x="480" y="354"/>
                    <a:pt x="485" y="354"/>
                  </a:cubicBezTo>
                  <a:cubicBezTo>
                    <a:pt x="489" y="354"/>
                    <a:pt x="490" y="350"/>
                    <a:pt x="493" y="350"/>
                  </a:cubicBezTo>
                  <a:cubicBezTo>
                    <a:pt x="502" y="350"/>
                    <a:pt x="512" y="362"/>
                    <a:pt x="524" y="362"/>
                  </a:cubicBezTo>
                  <a:cubicBezTo>
                    <a:pt x="526" y="362"/>
                    <a:pt x="529" y="362"/>
                    <a:pt x="531" y="360"/>
                  </a:cubicBezTo>
                  <a:cubicBezTo>
                    <a:pt x="525" y="356"/>
                    <a:pt x="530" y="352"/>
                    <a:pt x="530" y="344"/>
                  </a:cubicBezTo>
                  <a:cubicBezTo>
                    <a:pt x="529" y="344"/>
                    <a:pt x="528" y="345"/>
                    <a:pt x="527" y="345"/>
                  </a:cubicBezTo>
                  <a:cubicBezTo>
                    <a:pt x="527" y="345"/>
                    <a:pt x="525" y="344"/>
                    <a:pt x="523" y="344"/>
                  </a:cubicBezTo>
                  <a:cubicBezTo>
                    <a:pt x="532" y="340"/>
                    <a:pt x="543" y="341"/>
                    <a:pt x="551" y="339"/>
                  </a:cubicBezTo>
                  <a:cubicBezTo>
                    <a:pt x="551" y="341"/>
                    <a:pt x="553" y="344"/>
                    <a:pt x="555" y="344"/>
                  </a:cubicBezTo>
                  <a:cubicBezTo>
                    <a:pt x="559" y="344"/>
                    <a:pt x="561" y="339"/>
                    <a:pt x="568" y="339"/>
                  </a:cubicBezTo>
                  <a:cubicBezTo>
                    <a:pt x="581" y="339"/>
                    <a:pt x="587" y="352"/>
                    <a:pt x="596" y="352"/>
                  </a:cubicBezTo>
                  <a:cubicBezTo>
                    <a:pt x="601" y="352"/>
                    <a:pt x="603" y="345"/>
                    <a:pt x="608" y="345"/>
                  </a:cubicBezTo>
                  <a:cubicBezTo>
                    <a:pt x="631" y="345"/>
                    <a:pt x="625" y="377"/>
                    <a:pt x="633" y="394"/>
                  </a:cubicBezTo>
                  <a:cubicBezTo>
                    <a:pt x="637" y="402"/>
                    <a:pt x="643" y="405"/>
                    <a:pt x="649" y="413"/>
                  </a:cubicBezTo>
                  <a:cubicBezTo>
                    <a:pt x="652" y="418"/>
                    <a:pt x="652" y="426"/>
                    <a:pt x="660" y="426"/>
                  </a:cubicBezTo>
                  <a:cubicBezTo>
                    <a:pt x="669" y="426"/>
                    <a:pt x="671" y="416"/>
                    <a:pt x="671" y="405"/>
                  </a:cubicBezTo>
                  <a:cubicBezTo>
                    <a:pt x="671" y="396"/>
                    <a:pt x="666" y="391"/>
                    <a:pt x="665" y="384"/>
                  </a:cubicBezTo>
                  <a:cubicBezTo>
                    <a:pt x="665" y="381"/>
                    <a:pt x="665" y="381"/>
                    <a:pt x="665" y="381"/>
                  </a:cubicBezTo>
                  <a:cubicBezTo>
                    <a:pt x="665" y="382"/>
                    <a:pt x="665" y="382"/>
                    <a:pt x="665" y="382"/>
                  </a:cubicBezTo>
                  <a:cubicBezTo>
                    <a:pt x="665" y="365"/>
                    <a:pt x="650" y="359"/>
                    <a:pt x="650" y="342"/>
                  </a:cubicBezTo>
                  <a:cubicBezTo>
                    <a:pt x="650" y="304"/>
                    <a:pt x="682" y="294"/>
                    <a:pt x="706" y="280"/>
                  </a:cubicBezTo>
                  <a:cubicBezTo>
                    <a:pt x="705" y="279"/>
                    <a:pt x="705" y="279"/>
                    <a:pt x="705" y="279"/>
                  </a:cubicBezTo>
                  <a:cubicBezTo>
                    <a:pt x="708" y="275"/>
                    <a:pt x="708" y="274"/>
                    <a:pt x="714" y="272"/>
                  </a:cubicBezTo>
                  <a:cubicBezTo>
                    <a:pt x="718" y="271"/>
                    <a:pt x="721" y="267"/>
                    <a:pt x="727" y="265"/>
                  </a:cubicBezTo>
                  <a:cubicBezTo>
                    <a:pt x="730" y="265"/>
                    <a:pt x="732" y="262"/>
                    <a:pt x="733" y="260"/>
                  </a:cubicBezTo>
                  <a:cubicBezTo>
                    <a:pt x="727" y="256"/>
                    <a:pt x="727" y="256"/>
                    <a:pt x="727" y="256"/>
                  </a:cubicBezTo>
                  <a:cubicBezTo>
                    <a:pt x="727" y="252"/>
                    <a:pt x="727" y="252"/>
                    <a:pt x="727" y="252"/>
                  </a:cubicBezTo>
                  <a:cubicBezTo>
                    <a:pt x="728" y="252"/>
                    <a:pt x="728" y="252"/>
                    <a:pt x="729" y="252"/>
                  </a:cubicBezTo>
                  <a:cubicBezTo>
                    <a:pt x="733" y="252"/>
                    <a:pt x="734" y="251"/>
                    <a:pt x="735" y="246"/>
                  </a:cubicBezTo>
                  <a:cubicBezTo>
                    <a:pt x="733" y="246"/>
                    <a:pt x="730" y="245"/>
                    <a:pt x="728" y="242"/>
                  </a:cubicBezTo>
                  <a:cubicBezTo>
                    <a:pt x="731" y="242"/>
                    <a:pt x="735" y="240"/>
                    <a:pt x="735" y="235"/>
                  </a:cubicBezTo>
                  <a:cubicBezTo>
                    <a:pt x="735" y="234"/>
                    <a:pt x="735" y="232"/>
                    <a:pt x="735" y="230"/>
                  </a:cubicBezTo>
                  <a:cubicBezTo>
                    <a:pt x="734" y="230"/>
                    <a:pt x="732" y="230"/>
                    <a:pt x="731" y="230"/>
                  </a:cubicBezTo>
                  <a:cubicBezTo>
                    <a:pt x="728" y="227"/>
                    <a:pt x="731" y="227"/>
                    <a:pt x="731" y="222"/>
                  </a:cubicBezTo>
                  <a:cubicBezTo>
                    <a:pt x="731" y="217"/>
                    <a:pt x="729" y="207"/>
                    <a:pt x="729" y="204"/>
                  </a:cubicBezTo>
                  <a:cubicBezTo>
                    <a:pt x="729" y="204"/>
                    <a:pt x="728" y="199"/>
                    <a:pt x="729" y="197"/>
                  </a:cubicBezTo>
                  <a:cubicBezTo>
                    <a:pt x="730" y="202"/>
                    <a:pt x="735" y="211"/>
                    <a:pt x="735" y="214"/>
                  </a:cubicBezTo>
                  <a:cubicBezTo>
                    <a:pt x="735" y="216"/>
                    <a:pt x="735" y="218"/>
                    <a:pt x="735" y="220"/>
                  </a:cubicBezTo>
                  <a:cubicBezTo>
                    <a:pt x="735" y="221"/>
                    <a:pt x="736" y="223"/>
                    <a:pt x="737" y="223"/>
                  </a:cubicBezTo>
                  <a:cubicBezTo>
                    <a:pt x="739" y="223"/>
                    <a:pt x="749" y="205"/>
                    <a:pt x="749" y="202"/>
                  </a:cubicBezTo>
                  <a:cubicBezTo>
                    <a:pt x="749" y="197"/>
                    <a:pt x="746" y="196"/>
                    <a:pt x="745" y="192"/>
                  </a:cubicBezTo>
                  <a:cubicBezTo>
                    <a:pt x="747" y="189"/>
                    <a:pt x="747" y="189"/>
                    <a:pt x="747" y="189"/>
                  </a:cubicBezTo>
                  <a:cubicBezTo>
                    <a:pt x="748" y="190"/>
                    <a:pt x="749" y="193"/>
                    <a:pt x="751" y="193"/>
                  </a:cubicBezTo>
                  <a:cubicBezTo>
                    <a:pt x="755" y="193"/>
                    <a:pt x="765" y="175"/>
                    <a:pt x="766" y="170"/>
                  </a:cubicBezTo>
                  <a:cubicBezTo>
                    <a:pt x="766" y="170"/>
                    <a:pt x="761" y="167"/>
                    <a:pt x="761" y="164"/>
                  </a:cubicBezTo>
                  <a:cubicBezTo>
                    <a:pt x="761" y="163"/>
                    <a:pt x="763" y="161"/>
                    <a:pt x="764" y="160"/>
                  </a:cubicBezTo>
                  <a:cubicBezTo>
                    <a:pt x="766" y="160"/>
                    <a:pt x="767" y="161"/>
                    <a:pt x="769" y="161"/>
                  </a:cubicBezTo>
                  <a:cubicBezTo>
                    <a:pt x="776" y="161"/>
                    <a:pt x="782" y="161"/>
                    <a:pt x="789" y="158"/>
                  </a:cubicBezTo>
                  <a:cubicBezTo>
                    <a:pt x="788" y="157"/>
                    <a:pt x="786" y="157"/>
                    <a:pt x="785" y="157"/>
                  </a:cubicBezTo>
                  <a:cubicBezTo>
                    <a:pt x="782" y="157"/>
                    <a:pt x="779" y="158"/>
                    <a:pt x="776" y="158"/>
                  </a:cubicBezTo>
                  <a:cubicBezTo>
                    <a:pt x="770" y="158"/>
                    <a:pt x="770" y="158"/>
                    <a:pt x="770" y="158"/>
                  </a:cubicBezTo>
                  <a:cubicBezTo>
                    <a:pt x="781" y="151"/>
                    <a:pt x="799" y="155"/>
                    <a:pt x="810" y="147"/>
                  </a:cubicBezTo>
                  <a:cubicBezTo>
                    <a:pt x="810" y="147"/>
                    <a:pt x="811" y="148"/>
                    <a:pt x="813" y="148"/>
                  </a:cubicBezTo>
                  <a:cubicBezTo>
                    <a:pt x="817" y="148"/>
                    <a:pt x="823" y="146"/>
                    <a:pt x="827" y="145"/>
                  </a:cubicBezTo>
                  <a:cubicBezTo>
                    <a:pt x="827" y="141"/>
                    <a:pt x="827" y="141"/>
                    <a:pt x="827" y="141"/>
                  </a:cubicBezTo>
                  <a:cubicBezTo>
                    <a:pt x="827" y="141"/>
                    <a:pt x="822" y="145"/>
                    <a:pt x="821" y="145"/>
                  </a:cubicBezTo>
                  <a:cubicBezTo>
                    <a:pt x="818" y="145"/>
                    <a:pt x="816" y="138"/>
                    <a:pt x="816" y="136"/>
                  </a:cubicBezTo>
                  <a:cubicBezTo>
                    <a:pt x="814" y="135"/>
                    <a:pt x="814" y="132"/>
                    <a:pt x="814" y="131"/>
                  </a:cubicBezTo>
                  <a:cubicBezTo>
                    <a:pt x="814" y="111"/>
                    <a:pt x="832" y="105"/>
                    <a:pt x="840" y="96"/>
                  </a:cubicBezTo>
                  <a:cubicBezTo>
                    <a:pt x="842" y="96"/>
                    <a:pt x="843" y="95"/>
                    <a:pt x="844" y="95"/>
                  </a:cubicBezTo>
                  <a:cubicBezTo>
                    <a:pt x="846" y="95"/>
                    <a:pt x="848" y="96"/>
                    <a:pt x="852" y="96"/>
                  </a:cubicBezTo>
                  <a:cubicBezTo>
                    <a:pt x="860" y="96"/>
                    <a:pt x="865" y="93"/>
                    <a:pt x="869" y="88"/>
                  </a:cubicBezTo>
                  <a:cubicBezTo>
                    <a:pt x="862" y="78"/>
                    <a:pt x="864" y="63"/>
                    <a:pt x="861" y="50"/>
                  </a:cubicBezTo>
                  <a:cubicBezTo>
                    <a:pt x="861" y="50"/>
                    <a:pt x="861" y="50"/>
                    <a:pt x="861" y="50"/>
                  </a:cubicBezTo>
                  <a:cubicBezTo>
                    <a:pt x="861" y="50"/>
                    <a:pt x="861" y="50"/>
                    <a:pt x="861" y="50"/>
                  </a:cubicBezTo>
                  <a:cubicBezTo>
                    <a:pt x="861" y="46"/>
                    <a:pt x="859" y="42"/>
                    <a:pt x="857" y="38"/>
                  </a:cubicBezTo>
                  <a:cubicBezTo>
                    <a:pt x="857" y="38"/>
                    <a:pt x="857" y="38"/>
                    <a:pt x="857" y="38"/>
                  </a:cubicBezTo>
                  <a:cubicBezTo>
                    <a:pt x="856" y="37"/>
                    <a:pt x="855" y="36"/>
                    <a:pt x="853" y="36"/>
                  </a:cubicBezTo>
                  <a:cubicBezTo>
                    <a:pt x="852" y="36"/>
                    <a:pt x="850" y="36"/>
                    <a:pt x="848" y="37"/>
                  </a:cubicBezTo>
                  <a:cubicBezTo>
                    <a:pt x="846" y="37"/>
                    <a:pt x="845" y="38"/>
                    <a:pt x="843" y="38"/>
                  </a:cubicBezTo>
                  <a:cubicBezTo>
                    <a:pt x="841" y="38"/>
                    <a:pt x="839" y="37"/>
                    <a:pt x="837" y="35"/>
                  </a:cubicBezTo>
                  <a:cubicBezTo>
                    <a:pt x="824" y="44"/>
                    <a:pt x="824" y="61"/>
                    <a:pt x="814" y="71"/>
                  </a:cubicBezTo>
                  <a:cubicBezTo>
                    <a:pt x="812" y="73"/>
                    <a:pt x="814" y="75"/>
                    <a:pt x="809" y="76"/>
                  </a:cubicBezTo>
                  <a:cubicBezTo>
                    <a:pt x="805" y="77"/>
                    <a:pt x="800" y="78"/>
                    <a:pt x="795" y="78"/>
                  </a:cubicBezTo>
                  <a:cubicBezTo>
                    <a:pt x="791" y="78"/>
                    <a:pt x="787" y="78"/>
                    <a:pt x="782" y="78"/>
                  </a:cubicBezTo>
                  <a:cubicBezTo>
                    <a:pt x="777" y="78"/>
                    <a:pt x="772" y="78"/>
                    <a:pt x="768" y="78"/>
                  </a:cubicBezTo>
                  <a:cubicBezTo>
                    <a:pt x="761" y="78"/>
                    <a:pt x="756" y="78"/>
                    <a:pt x="755" y="79"/>
                  </a:cubicBezTo>
                  <a:cubicBezTo>
                    <a:pt x="751" y="82"/>
                    <a:pt x="732" y="101"/>
                    <a:pt x="731" y="102"/>
                  </a:cubicBezTo>
                  <a:cubicBezTo>
                    <a:pt x="731" y="115"/>
                    <a:pt x="716" y="117"/>
                    <a:pt x="702" y="117"/>
                  </a:cubicBezTo>
                  <a:cubicBezTo>
                    <a:pt x="694" y="117"/>
                    <a:pt x="687" y="117"/>
                    <a:pt x="682" y="117"/>
                  </a:cubicBezTo>
                  <a:cubicBezTo>
                    <a:pt x="679" y="117"/>
                    <a:pt x="679" y="117"/>
                    <a:pt x="675" y="117"/>
                  </a:cubicBezTo>
                  <a:cubicBezTo>
                    <a:pt x="676" y="118"/>
                    <a:pt x="676" y="119"/>
                    <a:pt x="677" y="120"/>
                  </a:cubicBezTo>
                  <a:cubicBezTo>
                    <a:pt x="677" y="120"/>
                    <a:pt x="677" y="121"/>
                    <a:pt x="678" y="121"/>
                  </a:cubicBezTo>
                  <a:cubicBezTo>
                    <a:pt x="679" y="124"/>
                    <a:pt x="680" y="127"/>
                    <a:pt x="681" y="130"/>
                  </a:cubicBezTo>
                  <a:cubicBezTo>
                    <a:pt x="681" y="130"/>
                    <a:pt x="681" y="130"/>
                    <a:pt x="681" y="130"/>
                  </a:cubicBezTo>
                  <a:cubicBezTo>
                    <a:pt x="681" y="130"/>
                    <a:pt x="681" y="130"/>
                    <a:pt x="681" y="130"/>
                  </a:cubicBezTo>
                  <a:cubicBezTo>
                    <a:pt x="681" y="130"/>
                    <a:pt x="681" y="130"/>
                    <a:pt x="681" y="130"/>
                  </a:cubicBezTo>
                  <a:cubicBezTo>
                    <a:pt x="680" y="130"/>
                    <a:pt x="678" y="131"/>
                    <a:pt x="677" y="132"/>
                  </a:cubicBezTo>
                  <a:cubicBezTo>
                    <a:pt x="675" y="133"/>
                    <a:pt x="674" y="133"/>
                    <a:pt x="672" y="134"/>
                  </a:cubicBezTo>
                  <a:cubicBezTo>
                    <a:pt x="672" y="134"/>
                    <a:pt x="672" y="134"/>
                    <a:pt x="672" y="134"/>
                  </a:cubicBezTo>
                  <a:cubicBezTo>
                    <a:pt x="660" y="140"/>
                    <a:pt x="642" y="148"/>
                    <a:pt x="632" y="148"/>
                  </a:cubicBezTo>
                  <a:cubicBezTo>
                    <a:pt x="626" y="148"/>
                    <a:pt x="624" y="140"/>
                    <a:pt x="624" y="135"/>
                  </a:cubicBezTo>
                  <a:cubicBezTo>
                    <a:pt x="624" y="135"/>
                    <a:pt x="624" y="135"/>
                    <a:pt x="624" y="135"/>
                  </a:cubicBezTo>
                  <a:cubicBezTo>
                    <a:pt x="624" y="135"/>
                    <a:pt x="624" y="135"/>
                    <a:pt x="624" y="135"/>
                  </a:cubicBezTo>
                  <a:cubicBezTo>
                    <a:pt x="624" y="127"/>
                    <a:pt x="630" y="123"/>
                    <a:pt x="636" y="117"/>
                  </a:cubicBezTo>
                  <a:cubicBezTo>
                    <a:pt x="631" y="113"/>
                    <a:pt x="631" y="109"/>
                    <a:pt x="628" y="101"/>
                  </a:cubicBezTo>
                  <a:cubicBezTo>
                    <a:pt x="623" y="102"/>
                    <a:pt x="624" y="104"/>
                    <a:pt x="618" y="104"/>
                  </a:cubicBezTo>
                  <a:cubicBezTo>
                    <a:pt x="619" y="97"/>
                    <a:pt x="624" y="92"/>
                    <a:pt x="624" y="85"/>
                  </a:cubicBezTo>
                  <a:cubicBezTo>
                    <a:pt x="624" y="79"/>
                    <a:pt x="604" y="69"/>
                    <a:pt x="600" y="69"/>
                  </a:cubicBezTo>
                  <a:cubicBezTo>
                    <a:pt x="591" y="69"/>
                    <a:pt x="600" y="82"/>
                    <a:pt x="581" y="83"/>
                  </a:cubicBezTo>
                  <a:cubicBezTo>
                    <a:pt x="575" y="83"/>
                    <a:pt x="575" y="99"/>
                    <a:pt x="575" y="106"/>
                  </a:cubicBezTo>
                  <a:cubicBezTo>
                    <a:pt x="575" y="106"/>
                    <a:pt x="575" y="117"/>
                    <a:pt x="575" y="123"/>
                  </a:cubicBezTo>
                  <a:cubicBezTo>
                    <a:pt x="575" y="130"/>
                    <a:pt x="572" y="146"/>
                    <a:pt x="565" y="146"/>
                  </a:cubicBezTo>
                  <a:cubicBezTo>
                    <a:pt x="559" y="146"/>
                    <a:pt x="552" y="141"/>
                    <a:pt x="552" y="135"/>
                  </a:cubicBezTo>
                  <a:cubicBezTo>
                    <a:pt x="552" y="121"/>
                    <a:pt x="557" y="94"/>
                    <a:pt x="566" y="83"/>
                  </a:cubicBezTo>
                  <a:cubicBezTo>
                    <a:pt x="560" y="83"/>
                    <a:pt x="558" y="87"/>
                    <a:pt x="553" y="90"/>
                  </a:cubicBezTo>
                  <a:cubicBezTo>
                    <a:pt x="554" y="80"/>
                    <a:pt x="575" y="65"/>
                    <a:pt x="587" y="65"/>
                  </a:cubicBezTo>
                  <a:cubicBezTo>
                    <a:pt x="590" y="65"/>
                    <a:pt x="596" y="66"/>
                    <a:pt x="602" y="66"/>
                  </a:cubicBezTo>
                  <a:cubicBezTo>
                    <a:pt x="605" y="66"/>
                    <a:pt x="608" y="66"/>
                    <a:pt x="610" y="65"/>
                  </a:cubicBezTo>
                  <a:cubicBezTo>
                    <a:pt x="610" y="59"/>
                    <a:pt x="610" y="59"/>
                    <a:pt x="610" y="59"/>
                  </a:cubicBezTo>
                  <a:cubicBezTo>
                    <a:pt x="599" y="59"/>
                    <a:pt x="593" y="52"/>
                    <a:pt x="580" y="52"/>
                  </a:cubicBezTo>
                  <a:cubicBezTo>
                    <a:pt x="575" y="52"/>
                    <a:pt x="572" y="57"/>
                    <a:pt x="566" y="57"/>
                  </a:cubicBezTo>
                  <a:cubicBezTo>
                    <a:pt x="562" y="57"/>
                    <a:pt x="557" y="54"/>
                    <a:pt x="557" y="51"/>
                  </a:cubicBezTo>
                  <a:cubicBezTo>
                    <a:pt x="546" y="51"/>
                    <a:pt x="546" y="51"/>
                    <a:pt x="546" y="51"/>
                  </a:cubicBezTo>
                  <a:cubicBezTo>
                    <a:pt x="548" y="46"/>
                    <a:pt x="552" y="45"/>
                    <a:pt x="552" y="37"/>
                  </a:cubicBezTo>
                  <a:cubicBezTo>
                    <a:pt x="544" y="39"/>
                    <a:pt x="534" y="49"/>
                    <a:pt x="529" y="49"/>
                  </a:cubicBezTo>
                  <a:cubicBezTo>
                    <a:pt x="524" y="49"/>
                    <a:pt x="523" y="56"/>
                    <a:pt x="514" y="56"/>
                  </a:cubicBezTo>
                  <a:cubicBezTo>
                    <a:pt x="510" y="56"/>
                    <a:pt x="509" y="55"/>
                    <a:pt x="506" y="51"/>
                  </a:cubicBezTo>
                  <a:cubicBezTo>
                    <a:pt x="503" y="51"/>
                    <a:pt x="501" y="53"/>
                    <a:pt x="497" y="54"/>
                  </a:cubicBezTo>
                  <a:cubicBezTo>
                    <a:pt x="489" y="54"/>
                    <a:pt x="489" y="54"/>
                    <a:pt x="489" y="54"/>
                  </a:cubicBezTo>
                  <a:cubicBezTo>
                    <a:pt x="501" y="39"/>
                    <a:pt x="516" y="34"/>
                    <a:pt x="530" y="24"/>
                  </a:cubicBezTo>
                  <a:cubicBezTo>
                    <a:pt x="511" y="24"/>
                    <a:pt x="497" y="24"/>
                    <a:pt x="486" y="14"/>
                  </a:cubicBezTo>
                  <a:cubicBezTo>
                    <a:pt x="460" y="14"/>
                    <a:pt x="460" y="14"/>
                    <a:pt x="460" y="14"/>
                  </a:cubicBezTo>
                  <a:cubicBezTo>
                    <a:pt x="453" y="10"/>
                    <a:pt x="454" y="6"/>
                    <a:pt x="44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0" name="Freeform 133"/>
            <p:cNvSpPr>
              <a:spLocks noEditPoints="1"/>
            </p:cNvSpPr>
            <p:nvPr/>
          </p:nvSpPr>
          <p:spPr bwMode="auto">
            <a:xfrm>
              <a:off x="-1562" y="-67"/>
              <a:ext cx="3028" cy="1564"/>
            </a:xfrm>
            <a:custGeom>
              <a:avLst/>
              <a:gdLst>
                <a:gd name="T0" fmla="*/ 0 w 1281"/>
                <a:gd name="T1" fmla="*/ 61 h 661"/>
                <a:gd name="T2" fmla="*/ 666 w 1281"/>
                <a:gd name="T3" fmla="*/ 20 h 661"/>
                <a:gd name="T4" fmla="*/ 695 w 1281"/>
                <a:gd name="T5" fmla="*/ 86 h 661"/>
                <a:gd name="T6" fmla="*/ 670 w 1281"/>
                <a:gd name="T7" fmla="*/ 99 h 661"/>
                <a:gd name="T8" fmla="*/ 588 w 1281"/>
                <a:gd name="T9" fmla="*/ 110 h 661"/>
                <a:gd name="T10" fmla="*/ 514 w 1281"/>
                <a:gd name="T11" fmla="*/ 90 h 661"/>
                <a:gd name="T12" fmla="*/ 463 w 1281"/>
                <a:gd name="T13" fmla="*/ 106 h 661"/>
                <a:gd name="T14" fmla="*/ 379 w 1281"/>
                <a:gd name="T15" fmla="*/ 102 h 661"/>
                <a:gd name="T16" fmla="*/ 352 w 1281"/>
                <a:gd name="T17" fmla="*/ 82 h 661"/>
                <a:gd name="T18" fmla="*/ 220 w 1281"/>
                <a:gd name="T19" fmla="*/ 64 h 661"/>
                <a:gd name="T20" fmla="*/ 128 w 1281"/>
                <a:gd name="T21" fmla="*/ 59 h 661"/>
                <a:gd name="T22" fmla="*/ 87 w 1281"/>
                <a:gd name="T23" fmla="*/ 70 h 661"/>
                <a:gd name="T24" fmla="*/ 4 w 1281"/>
                <a:gd name="T25" fmla="*/ 62 h 661"/>
                <a:gd name="T26" fmla="*/ 0 w 1281"/>
                <a:gd name="T27" fmla="*/ 289 h 661"/>
                <a:gd name="T28" fmla="*/ 29 w 1281"/>
                <a:gd name="T29" fmla="*/ 297 h 661"/>
                <a:gd name="T30" fmla="*/ 118 w 1281"/>
                <a:gd name="T31" fmla="*/ 345 h 661"/>
                <a:gd name="T32" fmla="*/ 161 w 1281"/>
                <a:gd name="T33" fmla="*/ 397 h 661"/>
                <a:gd name="T34" fmla="*/ 157 w 1281"/>
                <a:gd name="T35" fmla="*/ 415 h 661"/>
                <a:gd name="T36" fmla="*/ 194 w 1281"/>
                <a:gd name="T37" fmla="*/ 468 h 661"/>
                <a:gd name="T38" fmla="*/ 267 w 1281"/>
                <a:gd name="T39" fmla="*/ 527 h 661"/>
                <a:gd name="T40" fmla="*/ 690 w 1281"/>
                <a:gd name="T41" fmla="*/ 520 h 661"/>
                <a:gd name="T42" fmla="*/ 787 w 1281"/>
                <a:gd name="T43" fmla="*/ 542 h 661"/>
                <a:gd name="T44" fmla="*/ 813 w 1281"/>
                <a:gd name="T45" fmla="*/ 535 h 661"/>
                <a:gd name="T46" fmla="*/ 899 w 1281"/>
                <a:gd name="T47" fmla="*/ 589 h 661"/>
                <a:gd name="T48" fmla="*/ 879 w 1281"/>
                <a:gd name="T49" fmla="*/ 637 h 661"/>
                <a:gd name="T50" fmla="*/ 875 w 1281"/>
                <a:gd name="T51" fmla="*/ 661 h 661"/>
                <a:gd name="T52" fmla="*/ 914 w 1281"/>
                <a:gd name="T53" fmla="*/ 654 h 661"/>
                <a:gd name="T54" fmla="*/ 924 w 1281"/>
                <a:gd name="T55" fmla="*/ 650 h 661"/>
                <a:gd name="T56" fmla="*/ 921 w 1281"/>
                <a:gd name="T57" fmla="*/ 641 h 661"/>
                <a:gd name="T58" fmla="*/ 974 w 1281"/>
                <a:gd name="T59" fmla="*/ 622 h 661"/>
                <a:gd name="T60" fmla="*/ 1038 w 1281"/>
                <a:gd name="T61" fmla="*/ 598 h 661"/>
                <a:gd name="T62" fmla="*/ 1086 w 1281"/>
                <a:gd name="T63" fmla="*/ 558 h 661"/>
                <a:gd name="T64" fmla="*/ 1100 w 1281"/>
                <a:gd name="T65" fmla="*/ 558 h 661"/>
                <a:gd name="T66" fmla="*/ 1110 w 1281"/>
                <a:gd name="T67" fmla="*/ 604 h 661"/>
                <a:gd name="T68" fmla="*/ 1115 w 1281"/>
                <a:gd name="T69" fmla="*/ 601 h 661"/>
                <a:gd name="T70" fmla="*/ 1157 w 1281"/>
                <a:gd name="T71" fmla="*/ 597 h 661"/>
                <a:gd name="T72" fmla="*/ 1199 w 1281"/>
                <a:gd name="T73" fmla="*/ 595 h 661"/>
                <a:gd name="T74" fmla="*/ 1135 w 1281"/>
                <a:gd name="T75" fmla="*/ 547 h 661"/>
                <a:gd name="T76" fmla="*/ 1080 w 1281"/>
                <a:gd name="T77" fmla="*/ 540 h 661"/>
                <a:gd name="T78" fmla="*/ 1174 w 1281"/>
                <a:gd name="T79" fmla="*/ 500 h 661"/>
                <a:gd name="T80" fmla="*/ 1272 w 1281"/>
                <a:gd name="T81" fmla="*/ 434 h 661"/>
                <a:gd name="T82" fmla="*/ 1213 w 1281"/>
                <a:gd name="T83" fmla="*/ 434 h 661"/>
                <a:gd name="T84" fmla="*/ 1211 w 1281"/>
                <a:gd name="T85" fmla="*/ 386 h 661"/>
                <a:gd name="T86" fmla="*/ 1190 w 1281"/>
                <a:gd name="T87" fmla="*/ 347 h 661"/>
                <a:gd name="T88" fmla="*/ 1133 w 1281"/>
                <a:gd name="T89" fmla="*/ 304 h 661"/>
                <a:gd name="T90" fmla="*/ 1041 w 1281"/>
                <a:gd name="T91" fmla="*/ 259 h 661"/>
                <a:gd name="T92" fmla="*/ 938 w 1281"/>
                <a:gd name="T93" fmla="*/ 248 h 661"/>
                <a:gd name="T94" fmla="*/ 961 w 1281"/>
                <a:gd name="T95" fmla="*/ 381 h 661"/>
                <a:gd name="T96" fmla="*/ 914 w 1281"/>
                <a:gd name="T97" fmla="*/ 483 h 661"/>
                <a:gd name="T98" fmla="*/ 834 w 1281"/>
                <a:gd name="T99" fmla="*/ 400 h 661"/>
                <a:gd name="T100" fmla="*/ 706 w 1281"/>
                <a:gd name="T101" fmla="*/ 323 h 661"/>
                <a:gd name="T102" fmla="*/ 728 w 1281"/>
                <a:gd name="T103" fmla="*/ 233 h 661"/>
                <a:gd name="T104" fmla="*/ 726 w 1281"/>
                <a:gd name="T105" fmla="*/ 208 h 661"/>
                <a:gd name="T106" fmla="*/ 768 w 1281"/>
                <a:gd name="T107" fmla="*/ 202 h 661"/>
                <a:gd name="T108" fmla="*/ 764 w 1281"/>
                <a:gd name="T109" fmla="*/ 157 h 661"/>
                <a:gd name="T110" fmla="*/ 817 w 1281"/>
                <a:gd name="T111" fmla="*/ 140 h 661"/>
                <a:gd name="T112" fmla="*/ 864 w 1281"/>
                <a:gd name="T113" fmla="*/ 144 h 661"/>
                <a:gd name="T114" fmla="*/ 892 w 1281"/>
                <a:gd name="T115" fmla="*/ 86 h 661"/>
                <a:gd name="T116" fmla="*/ 831 w 1281"/>
                <a:gd name="T117" fmla="*/ 66 h 661"/>
                <a:gd name="T118" fmla="*/ 805 w 1281"/>
                <a:gd name="T119" fmla="*/ 122 h 661"/>
                <a:gd name="T120" fmla="*/ 755 w 1281"/>
                <a:gd name="T121" fmla="*/ 93 h 661"/>
                <a:gd name="T122" fmla="*/ 735 w 1281"/>
                <a:gd name="T123" fmla="*/ 45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1" h="661">
                  <a:moveTo>
                    <a:pt x="0" y="61"/>
                  </a:moveTo>
                  <a:cubicBezTo>
                    <a:pt x="0" y="61"/>
                    <a:pt x="0" y="61"/>
                    <a:pt x="0" y="61"/>
                  </a:cubicBezTo>
                  <a:cubicBezTo>
                    <a:pt x="0" y="61"/>
                    <a:pt x="0" y="61"/>
                    <a:pt x="0" y="61"/>
                  </a:cubicBezTo>
                  <a:cubicBezTo>
                    <a:pt x="0" y="61"/>
                    <a:pt x="0" y="61"/>
                    <a:pt x="0" y="61"/>
                  </a:cubicBezTo>
                  <a:cubicBezTo>
                    <a:pt x="0" y="61"/>
                    <a:pt x="0" y="61"/>
                    <a:pt x="0" y="61"/>
                  </a:cubicBezTo>
                  <a:moveTo>
                    <a:pt x="686" y="0"/>
                  </a:moveTo>
                  <a:cubicBezTo>
                    <a:pt x="676" y="0"/>
                    <a:pt x="680" y="7"/>
                    <a:pt x="681" y="12"/>
                  </a:cubicBezTo>
                  <a:cubicBezTo>
                    <a:pt x="675" y="14"/>
                    <a:pt x="666" y="12"/>
                    <a:pt x="666" y="20"/>
                  </a:cubicBezTo>
                  <a:cubicBezTo>
                    <a:pt x="666" y="25"/>
                    <a:pt x="670" y="28"/>
                    <a:pt x="670" y="33"/>
                  </a:cubicBezTo>
                  <a:cubicBezTo>
                    <a:pt x="670" y="38"/>
                    <a:pt x="663" y="38"/>
                    <a:pt x="663" y="45"/>
                  </a:cubicBezTo>
                  <a:cubicBezTo>
                    <a:pt x="663" y="63"/>
                    <a:pt x="699" y="52"/>
                    <a:pt x="699" y="70"/>
                  </a:cubicBezTo>
                  <a:cubicBezTo>
                    <a:pt x="699" y="73"/>
                    <a:pt x="695" y="86"/>
                    <a:pt x="695" y="86"/>
                  </a:cubicBezTo>
                  <a:cubicBezTo>
                    <a:pt x="699" y="84"/>
                    <a:pt x="702" y="83"/>
                    <a:pt x="706" y="81"/>
                  </a:cubicBezTo>
                  <a:cubicBezTo>
                    <a:pt x="713" y="102"/>
                    <a:pt x="678" y="92"/>
                    <a:pt x="678" y="118"/>
                  </a:cubicBezTo>
                  <a:cubicBezTo>
                    <a:pt x="676" y="118"/>
                    <a:pt x="675" y="118"/>
                    <a:pt x="673" y="118"/>
                  </a:cubicBezTo>
                  <a:cubicBezTo>
                    <a:pt x="664" y="118"/>
                    <a:pt x="674" y="104"/>
                    <a:pt x="670" y="99"/>
                  </a:cubicBezTo>
                  <a:cubicBezTo>
                    <a:pt x="669" y="96"/>
                    <a:pt x="654" y="93"/>
                    <a:pt x="647" y="93"/>
                  </a:cubicBezTo>
                  <a:cubicBezTo>
                    <a:pt x="637" y="93"/>
                    <a:pt x="633" y="99"/>
                    <a:pt x="633" y="110"/>
                  </a:cubicBezTo>
                  <a:cubicBezTo>
                    <a:pt x="630" y="109"/>
                    <a:pt x="628" y="109"/>
                    <a:pt x="624" y="109"/>
                  </a:cubicBezTo>
                  <a:cubicBezTo>
                    <a:pt x="618" y="109"/>
                    <a:pt x="609" y="110"/>
                    <a:pt x="588" y="110"/>
                  </a:cubicBezTo>
                  <a:cubicBezTo>
                    <a:pt x="560" y="110"/>
                    <a:pt x="527" y="100"/>
                    <a:pt x="520" y="78"/>
                  </a:cubicBezTo>
                  <a:cubicBezTo>
                    <a:pt x="510" y="81"/>
                    <a:pt x="479" y="81"/>
                    <a:pt x="479" y="93"/>
                  </a:cubicBezTo>
                  <a:cubicBezTo>
                    <a:pt x="479" y="96"/>
                    <a:pt x="481" y="98"/>
                    <a:pt x="485" y="98"/>
                  </a:cubicBezTo>
                  <a:cubicBezTo>
                    <a:pt x="494" y="98"/>
                    <a:pt x="508" y="94"/>
                    <a:pt x="514" y="90"/>
                  </a:cubicBezTo>
                  <a:cubicBezTo>
                    <a:pt x="516" y="108"/>
                    <a:pt x="489" y="93"/>
                    <a:pt x="489" y="111"/>
                  </a:cubicBezTo>
                  <a:cubicBezTo>
                    <a:pt x="489" y="115"/>
                    <a:pt x="495" y="127"/>
                    <a:pt x="492" y="127"/>
                  </a:cubicBezTo>
                  <a:cubicBezTo>
                    <a:pt x="482" y="127"/>
                    <a:pt x="480" y="114"/>
                    <a:pt x="471" y="110"/>
                  </a:cubicBezTo>
                  <a:cubicBezTo>
                    <a:pt x="463" y="106"/>
                    <a:pt x="463" y="106"/>
                    <a:pt x="463" y="106"/>
                  </a:cubicBezTo>
                  <a:cubicBezTo>
                    <a:pt x="450" y="106"/>
                    <a:pt x="442" y="106"/>
                    <a:pt x="429" y="106"/>
                  </a:cubicBezTo>
                  <a:cubicBezTo>
                    <a:pt x="418" y="106"/>
                    <a:pt x="412" y="110"/>
                    <a:pt x="400" y="111"/>
                  </a:cubicBezTo>
                  <a:cubicBezTo>
                    <a:pt x="399" y="111"/>
                    <a:pt x="398" y="111"/>
                    <a:pt x="396" y="111"/>
                  </a:cubicBezTo>
                  <a:cubicBezTo>
                    <a:pt x="379" y="111"/>
                    <a:pt x="379" y="104"/>
                    <a:pt x="379" y="102"/>
                  </a:cubicBezTo>
                  <a:cubicBezTo>
                    <a:pt x="379" y="98"/>
                    <a:pt x="395" y="100"/>
                    <a:pt x="398" y="96"/>
                  </a:cubicBezTo>
                  <a:cubicBezTo>
                    <a:pt x="389" y="83"/>
                    <a:pt x="387" y="80"/>
                    <a:pt x="378" y="80"/>
                  </a:cubicBezTo>
                  <a:cubicBezTo>
                    <a:pt x="373" y="80"/>
                    <a:pt x="367" y="81"/>
                    <a:pt x="356" y="82"/>
                  </a:cubicBezTo>
                  <a:cubicBezTo>
                    <a:pt x="355" y="82"/>
                    <a:pt x="353" y="82"/>
                    <a:pt x="352" y="82"/>
                  </a:cubicBezTo>
                  <a:cubicBezTo>
                    <a:pt x="323" y="82"/>
                    <a:pt x="307" y="58"/>
                    <a:pt x="276" y="58"/>
                  </a:cubicBezTo>
                  <a:cubicBezTo>
                    <a:pt x="266" y="58"/>
                    <a:pt x="262" y="65"/>
                    <a:pt x="253" y="65"/>
                  </a:cubicBezTo>
                  <a:cubicBezTo>
                    <a:pt x="247" y="65"/>
                    <a:pt x="242" y="55"/>
                    <a:pt x="241" y="51"/>
                  </a:cubicBezTo>
                  <a:cubicBezTo>
                    <a:pt x="231" y="53"/>
                    <a:pt x="231" y="64"/>
                    <a:pt x="220" y="64"/>
                  </a:cubicBezTo>
                  <a:cubicBezTo>
                    <a:pt x="210" y="64"/>
                    <a:pt x="196" y="40"/>
                    <a:pt x="193" y="40"/>
                  </a:cubicBezTo>
                  <a:cubicBezTo>
                    <a:pt x="182" y="40"/>
                    <a:pt x="186" y="56"/>
                    <a:pt x="175" y="56"/>
                  </a:cubicBezTo>
                  <a:cubicBezTo>
                    <a:pt x="170" y="56"/>
                    <a:pt x="167" y="53"/>
                    <a:pt x="165" y="48"/>
                  </a:cubicBezTo>
                  <a:cubicBezTo>
                    <a:pt x="149" y="52"/>
                    <a:pt x="143" y="53"/>
                    <a:pt x="128" y="59"/>
                  </a:cubicBezTo>
                  <a:cubicBezTo>
                    <a:pt x="123" y="60"/>
                    <a:pt x="113" y="67"/>
                    <a:pt x="107" y="67"/>
                  </a:cubicBezTo>
                  <a:cubicBezTo>
                    <a:pt x="106" y="67"/>
                    <a:pt x="105" y="67"/>
                    <a:pt x="104" y="66"/>
                  </a:cubicBezTo>
                  <a:cubicBezTo>
                    <a:pt x="100" y="62"/>
                    <a:pt x="97" y="61"/>
                    <a:pt x="95" y="61"/>
                  </a:cubicBezTo>
                  <a:cubicBezTo>
                    <a:pt x="91" y="61"/>
                    <a:pt x="91" y="69"/>
                    <a:pt x="87" y="70"/>
                  </a:cubicBezTo>
                  <a:cubicBezTo>
                    <a:pt x="53" y="71"/>
                    <a:pt x="77" y="83"/>
                    <a:pt x="72" y="83"/>
                  </a:cubicBezTo>
                  <a:cubicBezTo>
                    <a:pt x="59" y="83"/>
                    <a:pt x="35" y="81"/>
                    <a:pt x="14" y="67"/>
                  </a:cubicBezTo>
                  <a:cubicBezTo>
                    <a:pt x="13" y="67"/>
                    <a:pt x="6" y="62"/>
                    <a:pt x="6" y="61"/>
                  </a:cubicBezTo>
                  <a:cubicBezTo>
                    <a:pt x="5" y="61"/>
                    <a:pt x="4" y="62"/>
                    <a:pt x="4" y="62"/>
                  </a:cubicBezTo>
                  <a:cubicBezTo>
                    <a:pt x="3" y="62"/>
                    <a:pt x="3" y="61"/>
                    <a:pt x="0" y="61"/>
                  </a:cubicBezTo>
                  <a:cubicBezTo>
                    <a:pt x="0" y="61"/>
                    <a:pt x="0" y="61"/>
                    <a:pt x="0" y="61"/>
                  </a:cubicBezTo>
                  <a:cubicBezTo>
                    <a:pt x="0" y="61"/>
                    <a:pt x="0" y="61"/>
                    <a:pt x="0" y="61"/>
                  </a:cubicBezTo>
                  <a:cubicBezTo>
                    <a:pt x="0" y="289"/>
                    <a:pt x="0" y="289"/>
                    <a:pt x="0" y="289"/>
                  </a:cubicBezTo>
                  <a:cubicBezTo>
                    <a:pt x="2" y="292"/>
                    <a:pt x="6" y="292"/>
                    <a:pt x="10" y="292"/>
                  </a:cubicBezTo>
                  <a:cubicBezTo>
                    <a:pt x="11" y="292"/>
                    <a:pt x="12" y="292"/>
                    <a:pt x="13" y="292"/>
                  </a:cubicBezTo>
                  <a:cubicBezTo>
                    <a:pt x="14" y="292"/>
                    <a:pt x="15" y="292"/>
                    <a:pt x="16" y="292"/>
                  </a:cubicBezTo>
                  <a:cubicBezTo>
                    <a:pt x="21" y="292"/>
                    <a:pt x="26" y="293"/>
                    <a:pt x="29" y="297"/>
                  </a:cubicBezTo>
                  <a:cubicBezTo>
                    <a:pt x="34" y="304"/>
                    <a:pt x="45" y="318"/>
                    <a:pt x="55" y="318"/>
                  </a:cubicBezTo>
                  <a:cubicBezTo>
                    <a:pt x="63" y="318"/>
                    <a:pt x="63" y="307"/>
                    <a:pt x="70" y="305"/>
                  </a:cubicBezTo>
                  <a:cubicBezTo>
                    <a:pt x="73" y="304"/>
                    <a:pt x="76" y="305"/>
                    <a:pt x="80" y="302"/>
                  </a:cubicBezTo>
                  <a:cubicBezTo>
                    <a:pt x="96" y="318"/>
                    <a:pt x="104" y="324"/>
                    <a:pt x="118" y="345"/>
                  </a:cubicBezTo>
                  <a:cubicBezTo>
                    <a:pt x="119" y="347"/>
                    <a:pt x="123" y="348"/>
                    <a:pt x="124" y="352"/>
                  </a:cubicBezTo>
                  <a:cubicBezTo>
                    <a:pt x="126" y="359"/>
                    <a:pt x="129" y="367"/>
                    <a:pt x="135" y="373"/>
                  </a:cubicBezTo>
                  <a:cubicBezTo>
                    <a:pt x="138" y="376"/>
                    <a:pt x="144" y="374"/>
                    <a:pt x="148" y="378"/>
                  </a:cubicBezTo>
                  <a:cubicBezTo>
                    <a:pt x="152" y="383"/>
                    <a:pt x="161" y="386"/>
                    <a:pt x="161" y="397"/>
                  </a:cubicBezTo>
                  <a:cubicBezTo>
                    <a:pt x="161" y="397"/>
                    <a:pt x="161" y="397"/>
                    <a:pt x="161" y="397"/>
                  </a:cubicBezTo>
                  <a:cubicBezTo>
                    <a:pt x="161" y="397"/>
                    <a:pt x="161" y="397"/>
                    <a:pt x="161" y="397"/>
                  </a:cubicBezTo>
                  <a:cubicBezTo>
                    <a:pt x="161" y="403"/>
                    <a:pt x="154" y="404"/>
                    <a:pt x="154" y="407"/>
                  </a:cubicBezTo>
                  <a:cubicBezTo>
                    <a:pt x="154" y="410"/>
                    <a:pt x="157" y="412"/>
                    <a:pt x="157" y="415"/>
                  </a:cubicBezTo>
                  <a:cubicBezTo>
                    <a:pt x="157" y="422"/>
                    <a:pt x="155" y="436"/>
                    <a:pt x="162" y="438"/>
                  </a:cubicBezTo>
                  <a:cubicBezTo>
                    <a:pt x="167" y="439"/>
                    <a:pt x="171" y="439"/>
                    <a:pt x="174" y="442"/>
                  </a:cubicBezTo>
                  <a:cubicBezTo>
                    <a:pt x="179" y="447"/>
                    <a:pt x="173" y="454"/>
                    <a:pt x="179" y="458"/>
                  </a:cubicBezTo>
                  <a:cubicBezTo>
                    <a:pt x="179" y="458"/>
                    <a:pt x="193" y="467"/>
                    <a:pt x="194" y="468"/>
                  </a:cubicBezTo>
                  <a:cubicBezTo>
                    <a:pt x="197" y="480"/>
                    <a:pt x="198" y="495"/>
                    <a:pt x="216" y="495"/>
                  </a:cubicBezTo>
                  <a:cubicBezTo>
                    <a:pt x="219" y="505"/>
                    <a:pt x="237" y="498"/>
                    <a:pt x="242" y="512"/>
                  </a:cubicBezTo>
                  <a:cubicBezTo>
                    <a:pt x="243" y="517"/>
                    <a:pt x="256" y="518"/>
                    <a:pt x="262" y="524"/>
                  </a:cubicBezTo>
                  <a:cubicBezTo>
                    <a:pt x="263" y="525"/>
                    <a:pt x="265" y="526"/>
                    <a:pt x="267" y="527"/>
                  </a:cubicBezTo>
                  <a:cubicBezTo>
                    <a:pt x="267" y="527"/>
                    <a:pt x="268" y="527"/>
                    <a:pt x="268" y="527"/>
                  </a:cubicBezTo>
                  <a:cubicBezTo>
                    <a:pt x="267" y="527"/>
                    <a:pt x="267" y="527"/>
                    <a:pt x="267" y="527"/>
                  </a:cubicBezTo>
                  <a:cubicBezTo>
                    <a:pt x="690" y="527"/>
                    <a:pt x="690" y="527"/>
                    <a:pt x="690" y="527"/>
                  </a:cubicBezTo>
                  <a:cubicBezTo>
                    <a:pt x="690" y="520"/>
                    <a:pt x="690" y="520"/>
                    <a:pt x="690" y="520"/>
                  </a:cubicBezTo>
                  <a:cubicBezTo>
                    <a:pt x="697" y="526"/>
                    <a:pt x="696" y="530"/>
                    <a:pt x="703" y="534"/>
                  </a:cubicBezTo>
                  <a:cubicBezTo>
                    <a:pt x="729" y="534"/>
                    <a:pt x="729" y="534"/>
                    <a:pt x="729" y="534"/>
                  </a:cubicBezTo>
                  <a:cubicBezTo>
                    <a:pt x="740" y="544"/>
                    <a:pt x="754" y="544"/>
                    <a:pt x="773" y="544"/>
                  </a:cubicBezTo>
                  <a:cubicBezTo>
                    <a:pt x="780" y="542"/>
                    <a:pt x="781" y="544"/>
                    <a:pt x="787" y="542"/>
                  </a:cubicBezTo>
                  <a:cubicBezTo>
                    <a:pt x="792" y="539"/>
                    <a:pt x="790" y="530"/>
                    <a:pt x="795" y="530"/>
                  </a:cubicBezTo>
                  <a:cubicBezTo>
                    <a:pt x="802" y="530"/>
                    <a:pt x="806" y="540"/>
                    <a:pt x="808" y="542"/>
                  </a:cubicBezTo>
                  <a:cubicBezTo>
                    <a:pt x="809" y="540"/>
                    <a:pt x="809" y="536"/>
                    <a:pt x="809" y="535"/>
                  </a:cubicBezTo>
                  <a:cubicBezTo>
                    <a:pt x="810" y="535"/>
                    <a:pt x="811" y="535"/>
                    <a:pt x="813" y="535"/>
                  </a:cubicBezTo>
                  <a:cubicBezTo>
                    <a:pt x="816" y="535"/>
                    <a:pt x="838" y="553"/>
                    <a:pt x="839" y="555"/>
                  </a:cubicBezTo>
                  <a:cubicBezTo>
                    <a:pt x="842" y="561"/>
                    <a:pt x="839" y="566"/>
                    <a:pt x="843" y="571"/>
                  </a:cubicBezTo>
                  <a:cubicBezTo>
                    <a:pt x="856" y="583"/>
                    <a:pt x="872" y="580"/>
                    <a:pt x="885" y="589"/>
                  </a:cubicBezTo>
                  <a:cubicBezTo>
                    <a:pt x="899" y="589"/>
                    <a:pt x="899" y="589"/>
                    <a:pt x="899" y="589"/>
                  </a:cubicBezTo>
                  <a:cubicBezTo>
                    <a:pt x="905" y="593"/>
                    <a:pt x="913" y="598"/>
                    <a:pt x="913" y="606"/>
                  </a:cubicBezTo>
                  <a:cubicBezTo>
                    <a:pt x="913" y="610"/>
                    <a:pt x="911" y="612"/>
                    <a:pt x="908" y="612"/>
                  </a:cubicBezTo>
                  <a:cubicBezTo>
                    <a:pt x="902" y="612"/>
                    <a:pt x="895" y="605"/>
                    <a:pt x="893" y="603"/>
                  </a:cubicBezTo>
                  <a:cubicBezTo>
                    <a:pt x="891" y="612"/>
                    <a:pt x="886" y="637"/>
                    <a:pt x="879" y="637"/>
                  </a:cubicBezTo>
                  <a:cubicBezTo>
                    <a:pt x="879" y="637"/>
                    <a:pt x="879" y="637"/>
                    <a:pt x="879" y="637"/>
                  </a:cubicBezTo>
                  <a:cubicBezTo>
                    <a:pt x="873" y="643"/>
                    <a:pt x="867" y="647"/>
                    <a:pt x="867" y="655"/>
                  </a:cubicBezTo>
                  <a:cubicBezTo>
                    <a:pt x="867" y="655"/>
                    <a:pt x="867" y="655"/>
                    <a:pt x="867" y="655"/>
                  </a:cubicBezTo>
                  <a:cubicBezTo>
                    <a:pt x="869" y="658"/>
                    <a:pt x="872" y="661"/>
                    <a:pt x="875" y="661"/>
                  </a:cubicBezTo>
                  <a:cubicBezTo>
                    <a:pt x="880" y="661"/>
                    <a:pt x="880" y="658"/>
                    <a:pt x="883" y="656"/>
                  </a:cubicBezTo>
                  <a:cubicBezTo>
                    <a:pt x="886" y="652"/>
                    <a:pt x="892" y="652"/>
                    <a:pt x="898" y="652"/>
                  </a:cubicBezTo>
                  <a:cubicBezTo>
                    <a:pt x="900" y="652"/>
                    <a:pt x="901" y="652"/>
                    <a:pt x="903" y="652"/>
                  </a:cubicBezTo>
                  <a:cubicBezTo>
                    <a:pt x="908" y="652"/>
                    <a:pt x="911" y="654"/>
                    <a:pt x="914" y="654"/>
                  </a:cubicBezTo>
                  <a:cubicBezTo>
                    <a:pt x="914" y="654"/>
                    <a:pt x="914" y="654"/>
                    <a:pt x="915" y="654"/>
                  </a:cubicBezTo>
                  <a:cubicBezTo>
                    <a:pt x="915" y="654"/>
                    <a:pt x="915" y="654"/>
                    <a:pt x="915" y="654"/>
                  </a:cubicBezTo>
                  <a:cubicBezTo>
                    <a:pt x="917" y="653"/>
                    <a:pt x="918" y="653"/>
                    <a:pt x="920" y="652"/>
                  </a:cubicBezTo>
                  <a:cubicBezTo>
                    <a:pt x="921" y="651"/>
                    <a:pt x="923" y="650"/>
                    <a:pt x="924" y="650"/>
                  </a:cubicBezTo>
                  <a:cubicBezTo>
                    <a:pt x="924" y="650"/>
                    <a:pt x="924" y="650"/>
                    <a:pt x="924" y="650"/>
                  </a:cubicBezTo>
                  <a:cubicBezTo>
                    <a:pt x="924" y="650"/>
                    <a:pt x="924" y="650"/>
                    <a:pt x="924" y="650"/>
                  </a:cubicBezTo>
                  <a:cubicBezTo>
                    <a:pt x="923" y="647"/>
                    <a:pt x="922" y="644"/>
                    <a:pt x="921" y="641"/>
                  </a:cubicBezTo>
                  <a:cubicBezTo>
                    <a:pt x="921" y="641"/>
                    <a:pt x="921" y="641"/>
                    <a:pt x="921" y="641"/>
                  </a:cubicBezTo>
                  <a:cubicBezTo>
                    <a:pt x="920" y="641"/>
                    <a:pt x="920" y="640"/>
                    <a:pt x="920" y="640"/>
                  </a:cubicBezTo>
                  <a:cubicBezTo>
                    <a:pt x="919" y="639"/>
                    <a:pt x="917" y="638"/>
                    <a:pt x="917" y="636"/>
                  </a:cubicBezTo>
                  <a:cubicBezTo>
                    <a:pt x="917" y="633"/>
                    <a:pt x="923" y="632"/>
                    <a:pt x="924" y="632"/>
                  </a:cubicBezTo>
                  <a:cubicBezTo>
                    <a:pt x="936" y="628"/>
                    <a:pt x="961" y="622"/>
                    <a:pt x="974" y="622"/>
                  </a:cubicBezTo>
                  <a:cubicBezTo>
                    <a:pt x="975" y="621"/>
                    <a:pt x="994" y="602"/>
                    <a:pt x="998" y="599"/>
                  </a:cubicBezTo>
                  <a:cubicBezTo>
                    <a:pt x="999" y="598"/>
                    <a:pt x="1004" y="598"/>
                    <a:pt x="1011" y="598"/>
                  </a:cubicBezTo>
                  <a:cubicBezTo>
                    <a:pt x="1015" y="598"/>
                    <a:pt x="1020" y="598"/>
                    <a:pt x="1025" y="598"/>
                  </a:cubicBezTo>
                  <a:cubicBezTo>
                    <a:pt x="1030" y="598"/>
                    <a:pt x="1034" y="598"/>
                    <a:pt x="1038" y="598"/>
                  </a:cubicBezTo>
                  <a:cubicBezTo>
                    <a:pt x="1043" y="598"/>
                    <a:pt x="1048" y="597"/>
                    <a:pt x="1052" y="596"/>
                  </a:cubicBezTo>
                  <a:cubicBezTo>
                    <a:pt x="1057" y="595"/>
                    <a:pt x="1055" y="593"/>
                    <a:pt x="1057" y="591"/>
                  </a:cubicBezTo>
                  <a:cubicBezTo>
                    <a:pt x="1067" y="581"/>
                    <a:pt x="1067" y="564"/>
                    <a:pt x="1080" y="555"/>
                  </a:cubicBezTo>
                  <a:cubicBezTo>
                    <a:pt x="1082" y="557"/>
                    <a:pt x="1084" y="558"/>
                    <a:pt x="1086" y="558"/>
                  </a:cubicBezTo>
                  <a:cubicBezTo>
                    <a:pt x="1088" y="558"/>
                    <a:pt x="1089" y="557"/>
                    <a:pt x="1091" y="557"/>
                  </a:cubicBezTo>
                  <a:cubicBezTo>
                    <a:pt x="1093" y="556"/>
                    <a:pt x="1095" y="556"/>
                    <a:pt x="1096" y="556"/>
                  </a:cubicBezTo>
                  <a:cubicBezTo>
                    <a:pt x="1098" y="556"/>
                    <a:pt x="1099" y="557"/>
                    <a:pt x="1100" y="558"/>
                  </a:cubicBezTo>
                  <a:cubicBezTo>
                    <a:pt x="1100" y="558"/>
                    <a:pt x="1100" y="558"/>
                    <a:pt x="1100" y="558"/>
                  </a:cubicBezTo>
                  <a:cubicBezTo>
                    <a:pt x="1102" y="562"/>
                    <a:pt x="1104" y="566"/>
                    <a:pt x="1104" y="570"/>
                  </a:cubicBezTo>
                  <a:cubicBezTo>
                    <a:pt x="1104" y="570"/>
                    <a:pt x="1104" y="570"/>
                    <a:pt x="1104" y="570"/>
                  </a:cubicBezTo>
                  <a:cubicBezTo>
                    <a:pt x="1104" y="570"/>
                    <a:pt x="1104" y="570"/>
                    <a:pt x="1104" y="570"/>
                  </a:cubicBezTo>
                  <a:cubicBezTo>
                    <a:pt x="1106" y="581"/>
                    <a:pt x="1105" y="594"/>
                    <a:pt x="1110" y="604"/>
                  </a:cubicBezTo>
                  <a:cubicBezTo>
                    <a:pt x="1110" y="602"/>
                    <a:pt x="1110" y="602"/>
                    <a:pt x="1110" y="602"/>
                  </a:cubicBezTo>
                  <a:cubicBezTo>
                    <a:pt x="1110" y="601"/>
                    <a:pt x="1110" y="601"/>
                    <a:pt x="1110" y="601"/>
                  </a:cubicBezTo>
                  <a:cubicBezTo>
                    <a:pt x="1110" y="601"/>
                    <a:pt x="1110" y="601"/>
                    <a:pt x="1111" y="601"/>
                  </a:cubicBezTo>
                  <a:cubicBezTo>
                    <a:pt x="1112" y="601"/>
                    <a:pt x="1114" y="601"/>
                    <a:pt x="1115" y="601"/>
                  </a:cubicBezTo>
                  <a:cubicBezTo>
                    <a:pt x="1117" y="601"/>
                    <a:pt x="1122" y="601"/>
                    <a:pt x="1127" y="601"/>
                  </a:cubicBezTo>
                  <a:cubicBezTo>
                    <a:pt x="1130" y="601"/>
                    <a:pt x="1134" y="601"/>
                    <a:pt x="1136" y="600"/>
                  </a:cubicBezTo>
                  <a:cubicBezTo>
                    <a:pt x="1141" y="596"/>
                    <a:pt x="1141" y="590"/>
                    <a:pt x="1149" y="589"/>
                  </a:cubicBezTo>
                  <a:cubicBezTo>
                    <a:pt x="1149" y="596"/>
                    <a:pt x="1148" y="597"/>
                    <a:pt x="1157" y="597"/>
                  </a:cubicBezTo>
                  <a:cubicBezTo>
                    <a:pt x="1144" y="598"/>
                    <a:pt x="1125" y="606"/>
                    <a:pt x="1125" y="618"/>
                  </a:cubicBezTo>
                  <a:cubicBezTo>
                    <a:pt x="1125" y="623"/>
                    <a:pt x="1133" y="631"/>
                    <a:pt x="1136" y="631"/>
                  </a:cubicBezTo>
                  <a:cubicBezTo>
                    <a:pt x="1140" y="631"/>
                    <a:pt x="1150" y="617"/>
                    <a:pt x="1161" y="614"/>
                  </a:cubicBezTo>
                  <a:cubicBezTo>
                    <a:pt x="1163" y="613"/>
                    <a:pt x="1199" y="600"/>
                    <a:pt x="1199" y="595"/>
                  </a:cubicBezTo>
                  <a:cubicBezTo>
                    <a:pt x="1199" y="590"/>
                    <a:pt x="1186" y="589"/>
                    <a:pt x="1182" y="589"/>
                  </a:cubicBezTo>
                  <a:cubicBezTo>
                    <a:pt x="1167" y="589"/>
                    <a:pt x="1143" y="574"/>
                    <a:pt x="1143" y="561"/>
                  </a:cubicBezTo>
                  <a:cubicBezTo>
                    <a:pt x="1143" y="558"/>
                    <a:pt x="1147" y="554"/>
                    <a:pt x="1148" y="548"/>
                  </a:cubicBezTo>
                  <a:cubicBezTo>
                    <a:pt x="1145" y="548"/>
                    <a:pt x="1140" y="547"/>
                    <a:pt x="1135" y="547"/>
                  </a:cubicBezTo>
                  <a:cubicBezTo>
                    <a:pt x="1138" y="543"/>
                    <a:pt x="1157" y="540"/>
                    <a:pt x="1157" y="529"/>
                  </a:cubicBezTo>
                  <a:cubicBezTo>
                    <a:pt x="1157" y="522"/>
                    <a:pt x="1149" y="521"/>
                    <a:pt x="1140" y="521"/>
                  </a:cubicBezTo>
                  <a:cubicBezTo>
                    <a:pt x="1137" y="521"/>
                    <a:pt x="1133" y="521"/>
                    <a:pt x="1130" y="521"/>
                  </a:cubicBezTo>
                  <a:cubicBezTo>
                    <a:pt x="1106" y="521"/>
                    <a:pt x="1096" y="538"/>
                    <a:pt x="1080" y="540"/>
                  </a:cubicBezTo>
                  <a:cubicBezTo>
                    <a:pt x="1087" y="526"/>
                    <a:pt x="1098" y="530"/>
                    <a:pt x="1110" y="519"/>
                  </a:cubicBezTo>
                  <a:cubicBezTo>
                    <a:pt x="1117" y="511"/>
                    <a:pt x="1112" y="507"/>
                    <a:pt x="1123" y="503"/>
                  </a:cubicBezTo>
                  <a:cubicBezTo>
                    <a:pt x="1132" y="500"/>
                    <a:pt x="1139" y="499"/>
                    <a:pt x="1147" y="499"/>
                  </a:cubicBezTo>
                  <a:cubicBezTo>
                    <a:pt x="1155" y="499"/>
                    <a:pt x="1164" y="500"/>
                    <a:pt x="1174" y="500"/>
                  </a:cubicBezTo>
                  <a:cubicBezTo>
                    <a:pt x="1187" y="500"/>
                    <a:pt x="1196" y="502"/>
                    <a:pt x="1205" y="502"/>
                  </a:cubicBezTo>
                  <a:cubicBezTo>
                    <a:pt x="1214" y="502"/>
                    <a:pt x="1223" y="500"/>
                    <a:pt x="1231" y="489"/>
                  </a:cubicBezTo>
                  <a:cubicBezTo>
                    <a:pt x="1239" y="479"/>
                    <a:pt x="1281" y="477"/>
                    <a:pt x="1281" y="460"/>
                  </a:cubicBezTo>
                  <a:cubicBezTo>
                    <a:pt x="1281" y="448"/>
                    <a:pt x="1277" y="442"/>
                    <a:pt x="1272" y="434"/>
                  </a:cubicBezTo>
                  <a:cubicBezTo>
                    <a:pt x="1268" y="434"/>
                    <a:pt x="1274" y="429"/>
                    <a:pt x="1268" y="426"/>
                  </a:cubicBezTo>
                  <a:cubicBezTo>
                    <a:pt x="1268" y="420"/>
                    <a:pt x="1268" y="420"/>
                    <a:pt x="1268" y="420"/>
                  </a:cubicBezTo>
                  <a:cubicBezTo>
                    <a:pt x="1256" y="427"/>
                    <a:pt x="1230" y="436"/>
                    <a:pt x="1218" y="436"/>
                  </a:cubicBezTo>
                  <a:cubicBezTo>
                    <a:pt x="1216" y="436"/>
                    <a:pt x="1213" y="435"/>
                    <a:pt x="1213" y="434"/>
                  </a:cubicBezTo>
                  <a:cubicBezTo>
                    <a:pt x="1223" y="428"/>
                    <a:pt x="1252" y="424"/>
                    <a:pt x="1256" y="414"/>
                  </a:cubicBezTo>
                  <a:cubicBezTo>
                    <a:pt x="1256" y="411"/>
                    <a:pt x="1252" y="411"/>
                    <a:pt x="1251" y="408"/>
                  </a:cubicBezTo>
                  <a:cubicBezTo>
                    <a:pt x="1250" y="408"/>
                    <a:pt x="1248" y="408"/>
                    <a:pt x="1247" y="408"/>
                  </a:cubicBezTo>
                  <a:cubicBezTo>
                    <a:pt x="1233" y="408"/>
                    <a:pt x="1211" y="402"/>
                    <a:pt x="1211" y="386"/>
                  </a:cubicBezTo>
                  <a:cubicBezTo>
                    <a:pt x="1211" y="384"/>
                    <a:pt x="1211" y="384"/>
                    <a:pt x="1211" y="384"/>
                  </a:cubicBezTo>
                  <a:cubicBezTo>
                    <a:pt x="1200" y="384"/>
                    <a:pt x="1193" y="377"/>
                    <a:pt x="1186" y="372"/>
                  </a:cubicBezTo>
                  <a:cubicBezTo>
                    <a:pt x="1189" y="370"/>
                    <a:pt x="1194" y="368"/>
                    <a:pt x="1194" y="362"/>
                  </a:cubicBezTo>
                  <a:cubicBezTo>
                    <a:pt x="1194" y="357"/>
                    <a:pt x="1189" y="352"/>
                    <a:pt x="1190" y="347"/>
                  </a:cubicBezTo>
                  <a:cubicBezTo>
                    <a:pt x="1186" y="346"/>
                    <a:pt x="1168" y="335"/>
                    <a:pt x="1173" y="325"/>
                  </a:cubicBezTo>
                  <a:cubicBezTo>
                    <a:pt x="1178" y="313"/>
                    <a:pt x="1156" y="310"/>
                    <a:pt x="1154" y="296"/>
                  </a:cubicBezTo>
                  <a:cubicBezTo>
                    <a:pt x="1153" y="296"/>
                    <a:pt x="1148" y="291"/>
                    <a:pt x="1145" y="289"/>
                  </a:cubicBezTo>
                  <a:cubicBezTo>
                    <a:pt x="1142" y="292"/>
                    <a:pt x="1133" y="297"/>
                    <a:pt x="1133" y="304"/>
                  </a:cubicBezTo>
                  <a:cubicBezTo>
                    <a:pt x="1133" y="312"/>
                    <a:pt x="1116" y="331"/>
                    <a:pt x="1103" y="331"/>
                  </a:cubicBezTo>
                  <a:cubicBezTo>
                    <a:pt x="1094" y="331"/>
                    <a:pt x="1092" y="320"/>
                    <a:pt x="1086" y="320"/>
                  </a:cubicBezTo>
                  <a:cubicBezTo>
                    <a:pt x="1077" y="320"/>
                    <a:pt x="1073" y="294"/>
                    <a:pt x="1072" y="283"/>
                  </a:cubicBezTo>
                  <a:cubicBezTo>
                    <a:pt x="1069" y="268"/>
                    <a:pt x="1041" y="279"/>
                    <a:pt x="1041" y="259"/>
                  </a:cubicBezTo>
                  <a:cubicBezTo>
                    <a:pt x="1026" y="257"/>
                    <a:pt x="1023" y="239"/>
                    <a:pt x="1008" y="239"/>
                  </a:cubicBezTo>
                  <a:cubicBezTo>
                    <a:pt x="1001" y="239"/>
                    <a:pt x="1001" y="244"/>
                    <a:pt x="993" y="244"/>
                  </a:cubicBezTo>
                  <a:cubicBezTo>
                    <a:pt x="978" y="244"/>
                    <a:pt x="969" y="235"/>
                    <a:pt x="954" y="235"/>
                  </a:cubicBezTo>
                  <a:cubicBezTo>
                    <a:pt x="946" y="235"/>
                    <a:pt x="938" y="239"/>
                    <a:pt x="938" y="248"/>
                  </a:cubicBezTo>
                  <a:cubicBezTo>
                    <a:pt x="938" y="254"/>
                    <a:pt x="957" y="261"/>
                    <a:pt x="940" y="272"/>
                  </a:cubicBezTo>
                  <a:cubicBezTo>
                    <a:pt x="933" y="277"/>
                    <a:pt x="949" y="288"/>
                    <a:pt x="950" y="296"/>
                  </a:cubicBezTo>
                  <a:cubicBezTo>
                    <a:pt x="952" y="312"/>
                    <a:pt x="937" y="316"/>
                    <a:pt x="930" y="318"/>
                  </a:cubicBezTo>
                  <a:cubicBezTo>
                    <a:pt x="942" y="339"/>
                    <a:pt x="961" y="346"/>
                    <a:pt x="961" y="381"/>
                  </a:cubicBezTo>
                  <a:cubicBezTo>
                    <a:pt x="961" y="390"/>
                    <a:pt x="929" y="414"/>
                    <a:pt x="918" y="416"/>
                  </a:cubicBezTo>
                  <a:cubicBezTo>
                    <a:pt x="937" y="425"/>
                    <a:pt x="930" y="454"/>
                    <a:pt x="937" y="463"/>
                  </a:cubicBezTo>
                  <a:cubicBezTo>
                    <a:pt x="935" y="466"/>
                    <a:pt x="928" y="470"/>
                    <a:pt x="927" y="476"/>
                  </a:cubicBezTo>
                  <a:cubicBezTo>
                    <a:pt x="922" y="476"/>
                    <a:pt x="918" y="483"/>
                    <a:pt x="914" y="483"/>
                  </a:cubicBezTo>
                  <a:cubicBezTo>
                    <a:pt x="913" y="483"/>
                    <a:pt x="912" y="482"/>
                    <a:pt x="912" y="482"/>
                  </a:cubicBezTo>
                  <a:cubicBezTo>
                    <a:pt x="898" y="471"/>
                    <a:pt x="880" y="455"/>
                    <a:pt x="880" y="440"/>
                  </a:cubicBezTo>
                  <a:cubicBezTo>
                    <a:pt x="880" y="423"/>
                    <a:pt x="883" y="410"/>
                    <a:pt x="868" y="400"/>
                  </a:cubicBezTo>
                  <a:cubicBezTo>
                    <a:pt x="834" y="400"/>
                    <a:pt x="834" y="400"/>
                    <a:pt x="834" y="400"/>
                  </a:cubicBezTo>
                  <a:cubicBezTo>
                    <a:pt x="814" y="386"/>
                    <a:pt x="792" y="377"/>
                    <a:pt x="769" y="368"/>
                  </a:cubicBezTo>
                  <a:cubicBezTo>
                    <a:pt x="765" y="367"/>
                    <a:pt x="753" y="358"/>
                    <a:pt x="745" y="358"/>
                  </a:cubicBezTo>
                  <a:cubicBezTo>
                    <a:pt x="737" y="358"/>
                    <a:pt x="734" y="366"/>
                    <a:pt x="726" y="366"/>
                  </a:cubicBezTo>
                  <a:cubicBezTo>
                    <a:pt x="726" y="353"/>
                    <a:pt x="717" y="323"/>
                    <a:pt x="706" y="323"/>
                  </a:cubicBezTo>
                  <a:cubicBezTo>
                    <a:pt x="700" y="323"/>
                    <a:pt x="698" y="328"/>
                    <a:pt x="692" y="329"/>
                  </a:cubicBezTo>
                  <a:cubicBezTo>
                    <a:pt x="695" y="322"/>
                    <a:pt x="692" y="320"/>
                    <a:pt x="692" y="305"/>
                  </a:cubicBezTo>
                  <a:cubicBezTo>
                    <a:pt x="692" y="284"/>
                    <a:pt x="699" y="271"/>
                    <a:pt x="711" y="259"/>
                  </a:cubicBezTo>
                  <a:cubicBezTo>
                    <a:pt x="715" y="255"/>
                    <a:pt x="724" y="234"/>
                    <a:pt x="728" y="233"/>
                  </a:cubicBezTo>
                  <a:cubicBezTo>
                    <a:pt x="737" y="230"/>
                    <a:pt x="753" y="235"/>
                    <a:pt x="753" y="222"/>
                  </a:cubicBezTo>
                  <a:cubicBezTo>
                    <a:pt x="753" y="214"/>
                    <a:pt x="733" y="214"/>
                    <a:pt x="726" y="209"/>
                  </a:cubicBezTo>
                  <a:cubicBezTo>
                    <a:pt x="726" y="209"/>
                    <a:pt x="726" y="210"/>
                    <a:pt x="726" y="210"/>
                  </a:cubicBezTo>
                  <a:cubicBezTo>
                    <a:pt x="727" y="210"/>
                    <a:pt x="726" y="209"/>
                    <a:pt x="726" y="208"/>
                  </a:cubicBezTo>
                  <a:cubicBezTo>
                    <a:pt x="726" y="207"/>
                    <a:pt x="727" y="207"/>
                    <a:pt x="729" y="207"/>
                  </a:cubicBezTo>
                  <a:cubicBezTo>
                    <a:pt x="733" y="207"/>
                    <a:pt x="741" y="208"/>
                    <a:pt x="757" y="213"/>
                  </a:cubicBezTo>
                  <a:cubicBezTo>
                    <a:pt x="758" y="214"/>
                    <a:pt x="759" y="214"/>
                    <a:pt x="760" y="214"/>
                  </a:cubicBezTo>
                  <a:cubicBezTo>
                    <a:pt x="767" y="214"/>
                    <a:pt x="762" y="202"/>
                    <a:pt x="768" y="202"/>
                  </a:cubicBezTo>
                  <a:cubicBezTo>
                    <a:pt x="769" y="202"/>
                    <a:pt x="773" y="202"/>
                    <a:pt x="780" y="202"/>
                  </a:cubicBezTo>
                  <a:cubicBezTo>
                    <a:pt x="792" y="202"/>
                    <a:pt x="799" y="189"/>
                    <a:pt x="808" y="183"/>
                  </a:cubicBezTo>
                  <a:cubicBezTo>
                    <a:pt x="808" y="175"/>
                    <a:pt x="808" y="175"/>
                    <a:pt x="808" y="175"/>
                  </a:cubicBezTo>
                  <a:cubicBezTo>
                    <a:pt x="790" y="170"/>
                    <a:pt x="772" y="173"/>
                    <a:pt x="764" y="157"/>
                  </a:cubicBezTo>
                  <a:cubicBezTo>
                    <a:pt x="764" y="157"/>
                    <a:pt x="770" y="157"/>
                    <a:pt x="773" y="157"/>
                  </a:cubicBezTo>
                  <a:cubicBezTo>
                    <a:pt x="780" y="161"/>
                    <a:pt x="787" y="169"/>
                    <a:pt x="797" y="169"/>
                  </a:cubicBezTo>
                  <a:cubicBezTo>
                    <a:pt x="805" y="169"/>
                    <a:pt x="821" y="158"/>
                    <a:pt x="821" y="152"/>
                  </a:cubicBezTo>
                  <a:cubicBezTo>
                    <a:pt x="821" y="150"/>
                    <a:pt x="813" y="140"/>
                    <a:pt x="817" y="140"/>
                  </a:cubicBezTo>
                  <a:cubicBezTo>
                    <a:pt x="829" y="140"/>
                    <a:pt x="833" y="151"/>
                    <a:pt x="840" y="151"/>
                  </a:cubicBezTo>
                  <a:cubicBezTo>
                    <a:pt x="845" y="151"/>
                    <a:pt x="848" y="147"/>
                    <a:pt x="858" y="147"/>
                  </a:cubicBezTo>
                  <a:cubicBezTo>
                    <a:pt x="856" y="144"/>
                    <a:pt x="856" y="140"/>
                    <a:pt x="859" y="140"/>
                  </a:cubicBezTo>
                  <a:cubicBezTo>
                    <a:pt x="860" y="140"/>
                    <a:pt x="862" y="141"/>
                    <a:pt x="864" y="144"/>
                  </a:cubicBezTo>
                  <a:cubicBezTo>
                    <a:pt x="864" y="145"/>
                    <a:pt x="865" y="145"/>
                    <a:pt x="866" y="145"/>
                  </a:cubicBezTo>
                  <a:cubicBezTo>
                    <a:pt x="873" y="145"/>
                    <a:pt x="895" y="125"/>
                    <a:pt x="895" y="119"/>
                  </a:cubicBezTo>
                  <a:cubicBezTo>
                    <a:pt x="895" y="114"/>
                    <a:pt x="883" y="109"/>
                    <a:pt x="883" y="106"/>
                  </a:cubicBezTo>
                  <a:cubicBezTo>
                    <a:pt x="883" y="102"/>
                    <a:pt x="875" y="94"/>
                    <a:pt x="892" y="86"/>
                  </a:cubicBezTo>
                  <a:cubicBezTo>
                    <a:pt x="894" y="81"/>
                    <a:pt x="892" y="82"/>
                    <a:pt x="892" y="73"/>
                  </a:cubicBezTo>
                  <a:cubicBezTo>
                    <a:pt x="875" y="73"/>
                    <a:pt x="879" y="59"/>
                    <a:pt x="858" y="59"/>
                  </a:cubicBezTo>
                  <a:cubicBezTo>
                    <a:pt x="853" y="59"/>
                    <a:pt x="849" y="56"/>
                    <a:pt x="845" y="56"/>
                  </a:cubicBezTo>
                  <a:cubicBezTo>
                    <a:pt x="838" y="56"/>
                    <a:pt x="831" y="60"/>
                    <a:pt x="831" y="66"/>
                  </a:cubicBezTo>
                  <a:cubicBezTo>
                    <a:pt x="831" y="73"/>
                    <a:pt x="839" y="76"/>
                    <a:pt x="839" y="81"/>
                  </a:cubicBezTo>
                  <a:cubicBezTo>
                    <a:pt x="839" y="86"/>
                    <a:pt x="827" y="86"/>
                    <a:pt x="824" y="91"/>
                  </a:cubicBezTo>
                  <a:cubicBezTo>
                    <a:pt x="820" y="100"/>
                    <a:pt x="822" y="107"/>
                    <a:pt x="814" y="117"/>
                  </a:cubicBezTo>
                  <a:cubicBezTo>
                    <a:pt x="811" y="120"/>
                    <a:pt x="808" y="122"/>
                    <a:pt x="805" y="122"/>
                  </a:cubicBezTo>
                  <a:cubicBezTo>
                    <a:pt x="796" y="122"/>
                    <a:pt x="786" y="106"/>
                    <a:pt x="786" y="102"/>
                  </a:cubicBezTo>
                  <a:cubicBezTo>
                    <a:pt x="786" y="95"/>
                    <a:pt x="795" y="96"/>
                    <a:pt x="795" y="89"/>
                  </a:cubicBezTo>
                  <a:cubicBezTo>
                    <a:pt x="795" y="85"/>
                    <a:pt x="780" y="70"/>
                    <a:pt x="776" y="70"/>
                  </a:cubicBezTo>
                  <a:cubicBezTo>
                    <a:pt x="761" y="70"/>
                    <a:pt x="771" y="93"/>
                    <a:pt x="755" y="93"/>
                  </a:cubicBezTo>
                  <a:cubicBezTo>
                    <a:pt x="755" y="84"/>
                    <a:pt x="754" y="77"/>
                    <a:pt x="743" y="72"/>
                  </a:cubicBezTo>
                  <a:cubicBezTo>
                    <a:pt x="744" y="70"/>
                    <a:pt x="745" y="68"/>
                    <a:pt x="748" y="66"/>
                  </a:cubicBezTo>
                  <a:cubicBezTo>
                    <a:pt x="739" y="61"/>
                    <a:pt x="728" y="66"/>
                    <a:pt x="722" y="58"/>
                  </a:cubicBezTo>
                  <a:cubicBezTo>
                    <a:pt x="725" y="56"/>
                    <a:pt x="735" y="52"/>
                    <a:pt x="735" y="45"/>
                  </a:cubicBezTo>
                  <a:cubicBezTo>
                    <a:pt x="735" y="35"/>
                    <a:pt x="719" y="36"/>
                    <a:pt x="719" y="28"/>
                  </a:cubicBezTo>
                  <a:cubicBezTo>
                    <a:pt x="718" y="11"/>
                    <a:pt x="707" y="1"/>
                    <a:pt x="686" y="0"/>
                  </a:cubicBezTo>
                  <a:cubicBezTo>
                    <a:pt x="686" y="0"/>
                    <a:pt x="686" y="0"/>
                    <a:pt x="6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1" name="Freeform 134"/>
            <p:cNvSpPr>
              <a:spLocks noEditPoints="1"/>
            </p:cNvSpPr>
            <p:nvPr/>
          </p:nvSpPr>
          <p:spPr bwMode="auto">
            <a:xfrm>
              <a:off x="-2508" y="-27"/>
              <a:ext cx="1326" cy="958"/>
            </a:xfrm>
            <a:custGeom>
              <a:avLst/>
              <a:gdLst>
                <a:gd name="T0" fmla="*/ 400 w 561"/>
                <a:gd name="T1" fmla="*/ 44 h 405"/>
                <a:gd name="T2" fmla="*/ 400 w 561"/>
                <a:gd name="T3" fmla="*/ 44 h 405"/>
                <a:gd name="T4" fmla="*/ 400 w 561"/>
                <a:gd name="T5" fmla="*/ 42 h 405"/>
                <a:gd name="T6" fmla="*/ 139 w 561"/>
                <a:gd name="T7" fmla="*/ 15 h 405"/>
                <a:gd name="T8" fmla="*/ 129 w 561"/>
                <a:gd name="T9" fmla="*/ 16 h 405"/>
                <a:gd name="T10" fmla="*/ 120 w 561"/>
                <a:gd name="T11" fmla="*/ 16 h 405"/>
                <a:gd name="T12" fmla="*/ 23 w 561"/>
                <a:gd name="T13" fmla="*/ 66 h 405"/>
                <a:gd name="T14" fmla="*/ 43 w 561"/>
                <a:gd name="T15" fmla="*/ 93 h 405"/>
                <a:gd name="T16" fmla="*/ 91 w 561"/>
                <a:gd name="T17" fmla="*/ 139 h 405"/>
                <a:gd name="T18" fmla="*/ 76 w 561"/>
                <a:gd name="T19" fmla="*/ 139 h 405"/>
                <a:gd name="T20" fmla="*/ 57 w 561"/>
                <a:gd name="T21" fmla="*/ 127 h 405"/>
                <a:gd name="T22" fmla="*/ 0 w 561"/>
                <a:gd name="T23" fmla="*/ 150 h 405"/>
                <a:gd name="T24" fmla="*/ 14 w 561"/>
                <a:gd name="T25" fmla="*/ 164 h 405"/>
                <a:gd name="T26" fmla="*/ 49 w 561"/>
                <a:gd name="T27" fmla="*/ 179 h 405"/>
                <a:gd name="T28" fmla="*/ 71 w 561"/>
                <a:gd name="T29" fmla="*/ 182 h 405"/>
                <a:gd name="T30" fmla="*/ 98 w 561"/>
                <a:gd name="T31" fmla="*/ 173 h 405"/>
                <a:gd name="T32" fmla="*/ 101 w 561"/>
                <a:gd name="T33" fmla="*/ 181 h 405"/>
                <a:gd name="T34" fmla="*/ 94 w 561"/>
                <a:gd name="T35" fmla="*/ 182 h 405"/>
                <a:gd name="T36" fmla="*/ 62 w 561"/>
                <a:gd name="T37" fmla="*/ 216 h 405"/>
                <a:gd name="T38" fmla="*/ 43 w 561"/>
                <a:gd name="T39" fmla="*/ 267 h 405"/>
                <a:gd name="T40" fmla="*/ 71 w 561"/>
                <a:gd name="T41" fmla="*/ 293 h 405"/>
                <a:gd name="T42" fmla="*/ 86 w 561"/>
                <a:gd name="T43" fmla="*/ 292 h 405"/>
                <a:gd name="T44" fmla="*/ 91 w 561"/>
                <a:gd name="T45" fmla="*/ 316 h 405"/>
                <a:gd name="T46" fmla="*/ 105 w 561"/>
                <a:gd name="T47" fmla="*/ 312 h 405"/>
                <a:gd name="T48" fmla="*/ 131 w 561"/>
                <a:gd name="T49" fmla="*/ 319 h 405"/>
                <a:gd name="T50" fmla="*/ 149 w 561"/>
                <a:gd name="T51" fmla="*/ 313 h 405"/>
                <a:gd name="T52" fmla="*/ 176 w 561"/>
                <a:gd name="T53" fmla="*/ 306 h 405"/>
                <a:gd name="T54" fmla="*/ 109 w 561"/>
                <a:gd name="T55" fmla="*/ 367 h 405"/>
                <a:gd name="T56" fmla="*/ 67 w 561"/>
                <a:gd name="T57" fmla="*/ 393 h 405"/>
                <a:gd name="T58" fmla="*/ 50 w 561"/>
                <a:gd name="T59" fmla="*/ 405 h 405"/>
                <a:gd name="T60" fmla="*/ 136 w 561"/>
                <a:gd name="T61" fmla="*/ 369 h 405"/>
                <a:gd name="T62" fmla="*/ 183 w 561"/>
                <a:gd name="T63" fmla="*/ 332 h 405"/>
                <a:gd name="T64" fmla="*/ 207 w 561"/>
                <a:gd name="T65" fmla="*/ 303 h 405"/>
                <a:gd name="T66" fmla="*/ 261 w 561"/>
                <a:gd name="T67" fmla="*/ 256 h 405"/>
                <a:gd name="T68" fmla="*/ 237 w 561"/>
                <a:gd name="T69" fmla="*/ 287 h 405"/>
                <a:gd name="T70" fmla="*/ 233 w 561"/>
                <a:gd name="T71" fmla="*/ 298 h 405"/>
                <a:gd name="T72" fmla="*/ 292 w 561"/>
                <a:gd name="T73" fmla="*/ 272 h 405"/>
                <a:gd name="T74" fmla="*/ 308 w 561"/>
                <a:gd name="T75" fmla="*/ 256 h 405"/>
                <a:gd name="T76" fmla="*/ 387 w 561"/>
                <a:gd name="T77" fmla="*/ 283 h 405"/>
                <a:gd name="T78" fmla="*/ 459 w 561"/>
                <a:gd name="T79" fmla="*/ 321 h 405"/>
                <a:gd name="T80" fmla="*/ 483 w 561"/>
                <a:gd name="T81" fmla="*/ 320 h 405"/>
                <a:gd name="T82" fmla="*/ 492 w 561"/>
                <a:gd name="T83" fmla="*/ 323 h 405"/>
                <a:gd name="T84" fmla="*/ 495 w 561"/>
                <a:gd name="T85" fmla="*/ 342 h 405"/>
                <a:gd name="T86" fmla="*/ 509 w 561"/>
                <a:gd name="T87" fmla="*/ 342 h 405"/>
                <a:gd name="T88" fmla="*/ 511 w 561"/>
                <a:gd name="T89" fmla="*/ 359 h 405"/>
                <a:gd name="T90" fmla="*/ 526 w 561"/>
                <a:gd name="T91" fmla="*/ 375 h 405"/>
                <a:gd name="T92" fmla="*/ 554 w 561"/>
                <a:gd name="T93" fmla="*/ 390 h 405"/>
                <a:gd name="T94" fmla="*/ 561 w 561"/>
                <a:gd name="T95" fmla="*/ 380 h 405"/>
                <a:gd name="T96" fmla="*/ 535 w 561"/>
                <a:gd name="T97" fmla="*/ 356 h 405"/>
                <a:gd name="T98" fmla="*/ 518 w 561"/>
                <a:gd name="T99" fmla="*/ 328 h 405"/>
                <a:gd name="T100" fmla="*/ 470 w 561"/>
                <a:gd name="T101" fmla="*/ 288 h 405"/>
                <a:gd name="T102" fmla="*/ 429 w 561"/>
                <a:gd name="T103" fmla="*/ 280 h 405"/>
                <a:gd name="T104" fmla="*/ 413 w 561"/>
                <a:gd name="T105" fmla="*/ 275 h 405"/>
                <a:gd name="T106" fmla="*/ 400 w 561"/>
                <a:gd name="T107" fmla="*/ 272 h 405"/>
                <a:gd name="T108" fmla="*/ 400 w 561"/>
                <a:gd name="T109" fmla="*/ 44 h 405"/>
                <a:gd name="T110" fmla="*/ 342 w 561"/>
                <a:gd name="T111" fmla="*/ 37 h 405"/>
                <a:gd name="T112" fmla="*/ 241 w 561"/>
                <a:gd name="T113" fmla="*/ 24 h 405"/>
                <a:gd name="T114" fmla="*/ 199 w 561"/>
                <a:gd name="T115" fmla="*/ 13 h 405"/>
                <a:gd name="T116" fmla="*/ 176 w 561"/>
                <a:gd name="T117" fmla="*/ 15 h 405"/>
                <a:gd name="T118" fmla="*/ 179 w 561"/>
                <a:gd name="T119" fmla="*/ 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1" h="405">
                  <a:moveTo>
                    <a:pt x="400" y="42"/>
                  </a:moveTo>
                  <a:cubicBezTo>
                    <a:pt x="400" y="44"/>
                    <a:pt x="400" y="44"/>
                    <a:pt x="400" y="44"/>
                  </a:cubicBezTo>
                  <a:cubicBezTo>
                    <a:pt x="400" y="44"/>
                    <a:pt x="400" y="44"/>
                    <a:pt x="400" y="44"/>
                  </a:cubicBezTo>
                  <a:cubicBezTo>
                    <a:pt x="400" y="44"/>
                    <a:pt x="400" y="44"/>
                    <a:pt x="400" y="44"/>
                  </a:cubicBezTo>
                  <a:cubicBezTo>
                    <a:pt x="400" y="44"/>
                    <a:pt x="400" y="44"/>
                    <a:pt x="400" y="44"/>
                  </a:cubicBezTo>
                  <a:cubicBezTo>
                    <a:pt x="400" y="42"/>
                    <a:pt x="400" y="42"/>
                    <a:pt x="400" y="42"/>
                  </a:cubicBezTo>
                  <a:moveTo>
                    <a:pt x="162" y="0"/>
                  </a:moveTo>
                  <a:cubicBezTo>
                    <a:pt x="153" y="0"/>
                    <a:pt x="148" y="12"/>
                    <a:pt x="139" y="15"/>
                  </a:cubicBezTo>
                  <a:cubicBezTo>
                    <a:pt x="137" y="16"/>
                    <a:pt x="135" y="16"/>
                    <a:pt x="134" y="16"/>
                  </a:cubicBezTo>
                  <a:cubicBezTo>
                    <a:pt x="132" y="16"/>
                    <a:pt x="131" y="16"/>
                    <a:pt x="129" y="16"/>
                  </a:cubicBezTo>
                  <a:cubicBezTo>
                    <a:pt x="128" y="16"/>
                    <a:pt x="126" y="15"/>
                    <a:pt x="125" y="15"/>
                  </a:cubicBezTo>
                  <a:cubicBezTo>
                    <a:pt x="123" y="15"/>
                    <a:pt x="122" y="16"/>
                    <a:pt x="120" y="16"/>
                  </a:cubicBezTo>
                  <a:cubicBezTo>
                    <a:pt x="92" y="25"/>
                    <a:pt x="68" y="45"/>
                    <a:pt x="52" y="66"/>
                  </a:cubicBezTo>
                  <a:cubicBezTo>
                    <a:pt x="23" y="66"/>
                    <a:pt x="23" y="66"/>
                    <a:pt x="23" y="66"/>
                  </a:cubicBezTo>
                  <a:cubicBezTo>
                    <a:pt x="23" y="68"/>
                    <a:pt x="15" y="81"/>
                    <a:pt x="15" y="81"/>
                  </a:cubicBezTo>
                  <a:cubicBezTo>
                    <a:pt x="15" y="85"/>
                    <a:pt x="37" y="89"/>
                    <a:pt x="43" y="93"/>
                  </a:cubicBezTo>
                  <a:cubicBezTo>
                    <a:pt x="49" y="96"/>
                    <a:pt x="55" y="112"/>
                    <a:pt x="59" y="114"/>
                  </a:cubicBezTo>
                  <a:cubicBezTo>
                    <a:pt x="75" y="121"/>
                    <a:pt x="86" y="122"/>
                    <a:pt x="91" y="139"/>
                  </a:cubicBezTo>
                  <a:cubicBezTo>
                    <a:pt x="89" y="140"/>
                    <a:pt x="87" y="140"/>
                    <a:pt x="86" y="140"/>
                  </a:cubicBezTo>
                  <a:cubicBezTo>
                    <a:pt x="83" y="140"/>
                    <a:pt x="81" y="139"/>
                    <a:pt x="76" y="139"/>
                  </a:cubicBezTo>
                  <a:cubicBezTo>
                    <a:pt x="72" y="139"/>
                    <a:pt x="69" y="140"/>
                    <a:pt x="65" y="140"/>
                  </a:cubicBezTo>
                  <a:cubicBezTo>
                    <a:pt x="60" y="140"/>
                    <a:pt x="57" y="138"/>
                    <a:pt x="57" y="127"/>
                  </a:cubicBezTo>
                  <a:cubicBezTo>
                    <a:pt x="47" y="127"/>
                    <a:pt x="47" y="127"/>
                    <a:pt x="47" y="127"/>
                  </a:cubicBezTo>
                  <a:cubicBezTo>
                    <a:pt x="34" y="135"/>
                    <a:pt x="13" y="142"/>
                    <a:pt x="0" y="150"/>
                  </a:cubicBezTo>
                  <a:cubicBezTo>
                    <a:pt x="2" y="155"/>
                    <a:pt x="7" y="159"/>
                    <a:pt x="15" y="159"/>
                  </a:cubicBezTo>
                  <a:cubicBezTo>
                    <a:pt x="15" y="160"/>
                    <a:pt x="14" y="162"/>
                    <a:pt x="14" y="164"/>
                  </a:cubicBezTo>
                  <a:cubicBezTo>
                    <a:pt x="14" y="169"/>
                    <a:pt x="20" y="171"/>
                    <a:pt x="21" y="179"/>
                  </a:cubicBezTo>
                  <a:cubicBezTo>
                    <a:pt x="25" y="179"/>
                    <a:pt x="38" y="179"/>
                    <a:pt x="49" y="179"/>
                  </a:cubicBezTo>
                  <a:cubicBezTo>
                    <a:pt x="50" y="179"/>
                    <a:pt x="51" y="178"/>
                    <a:pt x="52" y="178"/>
                  </a:cubicBezTo>
                  <a:cubicBezTo>
                    <a:pt x="58" y="178"/>
                    <a:pt x="62" y="182"/>
                    <a:pt x="71" y="182"/>
                  </a:cubicBezTo>
                  <a:cubicBezTo>
                    <a:pt x="82" y="182"/>
                    <a:pt x="85" y="173"/>
                    <a:pt x="94" y="173"/>
                  </a:cubicBezTo>
                  <a:cubicBezTo>
                    <a:pt x="96" y="173"/>
                    <a:pt x="96" y="173"/>
                    <a:pt x="98" y="173"/>
                  </a:cubicBezTo>
                  <a:cubicBezTo>
                    <a:pt x="99" y="173"/>
                    <a:pt x="100" y="173"/>
                    <a:pt x="101" y="173"/>
                  </a:cubicBezTo>
                  <a:cubicBezTo>
                    <a:pt x="101" y="181"/>
                    <a:pt x="101" y="181"/>
                    <a:pt x="101" y="181"/>
                  </a:cubicBezTo>
                  <a:cubicBezTo>
                    <a:pt x="100" y="180"/>
                    <a:pt x="99" y="180"/>
                    <a:pt x="98" y="180"/>
                  </a:cubicBezTo>
                  <a:cubicBezTo>
                    <a:pt x="97" y="180"/>
                    <a:pt x="96" y="180"/>
                    <a:pt x="94" y="182"/>
                  </a:cubicBezTo>
                  <a:cubicBezTo>
                    <a:pt x="94" y="183"/>
                    <a:pt x="103" y="191"/>
                    <a:pt x="103" y="195"/>
                  </a:cubicBezTo>
                  <a:cubicBezTo>
                    <a:pt x="103" y="201"/>
                    <a:pt x="67" y="216"/>
                    <a:pt x="62" y="216"/>
                  </a:cubicBezTo>
                  <a:cubicBezTo>
                    <a:pt x="51" y="216"/>
                    <a:pt x="22" y="229"/>
                    <a:pt x="22" y="245"/>
                  </a:cubicBezTo>
                  <a:cubicBezTo>
                    <a:pt x="22" y="253"/>
                    <a:pt x="39" y="256"/>
                    <a:pt x="43" y="267"/>
                  </a:cubicBezTo>
                  <a:cubicBezTo>
                    <a:pt x="41" y="267"/>
                    <a:pt x="38" y="269"/>
                    <a:pt x="36" y="269"/>
                  </a:cubicBezTo>
                  <a:cubicBezTo>
                    <a:pt x="39" y="274"/>
                    <a:pt x="64" y="293"/>
                    <a:pt x="71" y="293"/>
                  </a:cubicBezTo>
                  <a:cubicBezTo>
                    <a:pt x="73" y="293"/>
                    <a:pt x="77" y="284"/>
                    <a:pt x="81" y="284"/>
                  </a:cubicBezTo>
                  <a:cubicBezTo>
                    <a:pt x="86" y="284"/>
                    <a:pt x="86" y="291"/>
                    <a:pt x="86" y="292"/>
                  </a:cubicBezTo>
                  <a:cubicBezTo>
                    <a:pt x="86" y="296"/>
                    <a:pt x="86" y="296"/>
                    <a:pt x="86" y="303"/>
                  </a:cubicBezTo>
                  <a:cubicBezTo>
                    <a:pt x="86" y="307"/>
                    <a:pt x="88" y="316"/>
                    <a:pt x="91" y="316"/>
                  </a:cubicBezTo>
                  <a:cubicBezTo>
                    <a:pt x="93" y="316"/>
                    <a:pt x="96" y="312"/>
                    <a:pt x="99" y="312"/>
                  </a:cubicBezTo>
                  <a:cubicBezTo>
                    <a:pt x="101" y="312"/>
                    <a:pt x="100" y="312"/>
                    <a:pt x="105" y="312"/>
                  </a:cubicBezTo>
                  <a:cubicBezTo>
                    <a:pt x="105" y="310"/>
                    <a:pt x="105" y="307"/>
                    <a:pt x="106" y="304"/>
                  </a:cubicBezTo>
                  <a:cubicBezTo>
                    <a:pt x="115" y="311"/>
                    <a:pt x="118" y="314"/>
                    <a:pt x="131" y="319"/>
                  </a:cubicBezTo>
                  <a:cubicBezTo>
                    <a:pt x="132" y="315"/>
                    <a:pt x="133" y="313"/>
                    <a:pt x="135" y="309"/>
                  </a:cubicBezTo>
                  <a:cubicBezTo>
                    <a:pt x="140" y="311"/>
                    <a:pt x="143" y="313"/>
                    <a:pt x="149" y="313"/>
                  </a:cubicBezTo>
                  <a:cubicBezTo>
                    <a:pt x="157" y="313"/>
                    <a:pt x="161" y="310"/>
                    <a:pt x="169" y="306"/>
                  </a:cubicBezTo>
                  <a:cubicBezTo>
                    <a:pt x="176" y="306"/>
                    <a:pt x="176" y="306"/>
                    <a:pt x="176" y="306"/>
                  </a:cubicBezTo>
                  <a:cubicBezTo>
                    <a:pt x="164" y="314"/>
                    <a:pt x="164" y="330"/>
                    <a:pt x="152" y="338"/>
                  </a:cubicBezTo>
                  <a:cubicBezTo>
                    <a:pt x="139" y="347"/>
                    <a:pt x="118" y="356"/>
                    <a:pt x="109" y="367"/>
                  </a:cubicBezTo>
                  <a:cubicBezTo>
                    <a:pt x="103" y="375"/>
                    <a:pt x="93" y="370"/>
                    <a:pt x="84" y="375"/>
                  </a:cubicBezTo>
                  <a:cubicBezTo>
                    <a:pt x="78" y="378"/>
                    <a:pt x="74" y="389"/>
                    <a:pt x="67" y="393"/>
                  </a:cubicBezTo>
                  <a:cubicBezTo>
                    <a:pt x="58" y="398"/>
                    <a:pt x="48" y="394"/>
                    <a:pt x="42" y="404"/>
                  </a:cubicBezTo>
                  <a:cubicBezTo>
                    <a:pt x="45" y="404"/>
                    <a:pt x="47" y="405"/>
                    <a:pt x="50" y="405"/>
                  </a:cubicBezTo>
                  <a:cubicBezTo>
                    <a:pt x="67" y="405"/>
                    <a:pt x="77" y="387"/>
                    <a:pt x="94" y="385"/>
                  </a:cubicBezTo>
                  <a:cubicBezTo>
                    <a:pt x="109" y="382"/>
                    <a:pt x="128" y="377"/>
                    <a:pt x="136" y="369"/>
                  </a:cubicBezTo>
                  <a:cubicBezTo>
                    <a:pt x="144" y="360"/>
                    <a:pt x="162" y="355"/>
                    <a:pt x="170" y="345"/>
                  </a:cubicBezTo>
                  <a:cubicBezTo>
                    <a:pt x="174" y="340"/>
                    <a:pt x="176" y="334"/>
                    <a:pt x="183" y="332"/>
                  </a:cubicBezTo>
                  <a:cubicBezTo>
                    <a:pt x="195" y="327"/>
                    <a:pt x="207" y="323"/>
                    <a:pt x="207" y="311"/>
                  </a:cubicBezTo>
                  <a:cubicBezTo>
                    <a:pt x="207" y="308"/>
                    <a:pt x="207" y="305"/>
                    <a:pt x="207" y="303"/>
                  </a:cubicBezTo>
                  <a:cubicBezTo>
                    <a:pt x="207" y="285"/>
                    <a:pt x="242" y="256"/>
                    <a:pt x="255" y="256"/>
                  </a:cubicBezTo>
                  <a:cubicBezTo>
                    <a:pt x="257" y="256"/>
                    <a:pt x="256" y="256"/>
                    <a:pt x="261" y="256"/>
                  </a:cubicBezTo>
                  <a:cubicBezTo>
                    <a:pt x="261" y="258"/>
                    <a:pt x="260" y="260"/>
                    <a:pt x="260" y="262"/>
                  </a:cubicBezTo>
                  <a:cubicBezTo>
                    <a:pt x="245" y="266"/>
                    <a:pt x="237" y="275"/>
                    <a:pt x="237" y="287"/>
                  </a:cubicBezTo>
                  <a:cubicBezTo>
                    <a:pt x="237" y="290"/>
                    <a:pt x="235" y="290"/>
                    <a:pt x="238" y="293"/>
                  </a:cubicBezTo>
                  <a:cubicBezTo>
                    <a:pt x="237" y="294"/>
                    <a:pt x="233" y="294"/>
                    <a:pt x="233" y="298"/>
                  </a:cubicBezTo>
                  <a:cubicBezTo>
                    <a:pt x="233" y="300"/>
                    <a:pt x="237" y="301"/>
                    <a:pt x="239" y="301"/>
                  </a:cubicBezTo>
                  <a:cubicBezTo>
                    <a:pt x="251" y="301"/>
                    <a:pt x="285" y="282"/>
                    <a:pt x="292" y="272"/>
                  </a:cubicBezTo>
                  <a:cubicBezTo>
                    <a:pt x="289" y="270"/>
                    <a:pt x="288" y="268"/>
                    <a:pt x="286" y="264"/>
                  </a:cubicBezTo>
                  <a:cubicBezTo>
                    <a:pt x="291" y="262"/>
                    <a:pt x="302" y="259"/>
                    <a:pt x="308" y="256"/>
                  </a:cubicBezTo>
                  <a:cubicBezTo>
                    <a:pt x="317" y="275"/>
                    <a:pt x="340" y="277"/>
                    <a:pt x="358" y="283"/>
                  </a:cubicBezTo>
                  <a:cubicBezTo>
                    <a:pt x="387" y="283"/>
                    <a:pt x="387" y="283"/>
                    <a:pt x="387" y="283"/>
                  </a:cubicBezTo>
                  <a:cubicBezTo>
                    <a:pt x="402" y="292"/>
                    <a:pt x="420" y="291"/>
                    <a:pt x="434" y="301"/>
                  </a:cubicBezTo>
                  <a:cubicBezTo>
                    <a:pt x="440" y="306"/>
                    <a:pt x="448" y="321"/>
                    <a:pt x="459" y="321"/>
                  </a:cubicBezTo>
                  <a:cubicBezTo>
                    <a:pt x="463" y="321"/>
                    <a:pt x="465" y="316"/>
                    <a:pt x="467" y="312"/>
                  </a:cubicBezTo>
                  <a:cubicBezTo>
                    <a:pt x="471" y="316"/>
                    <a:pt x="475" y="320"/>
                    <a:pt x="483" y="320"/>
                  </a:cubicBezTo>
                  <a:cubicBezTo>
                    <a:pt x="483" y="319"/>
                    <a:pt x="484" y="318"/>
                    <a:pt x="485" y="318"/>
                  </a:cubicBezTo>
                  <a:cubicBezTo>
                    <a:pt x="487" y="318"/>
                    <a:pt x="490" y="321"/>
                    <a:pt x="492" y="323"/>
                  </a:cubicBezTo>
                  <a:cubicBezTo>
                    <a:pt x="491" y="326"/>
                    <a:pt x="487" y="328"/>
                    <a:pt x="487" y="334"/>
                  </a:cubicBezTo>
                  <a:cubicBezTo>
                    <a:pt x="487" y="338"/>
                    <a:pt x="493" y="342"/>
                    <a:pt x="495" y="342"/>
                  </a:cubicBezTo>
                  <a:cubicBezTo>
                    <a:pt x="502" y="342"/>
                    <a:pt x="499" y="336"/>
                    <a:pt x="509" y="335"/>
                  </a:cubicBezTo>
                  <a:cubicBezTo>
                    <a:pt x="509" y="337"/>
                    <a:pt x="509" y="339"/>
                    <a:pt x="509" y="342"/>
                  </a:cubicBezTo>
                  <a:cubicBezTo>
                    <a:pt x="509" y="347"/>
                    <a:pt x="501" y="347"/>
                    <a:pt x="501" y="351"/>
                  </a:cubicBezTo>
                  <a:cubicBezTo>
                    <a:pt x="501" y="355"/>
                    <a:pt x="503" y="359"/>
                    <a:pt x="511" y="359"/>
                  </a:cubicBezTo>
                  <a:cubicBezTo>
                    <a:pt x="520" y="359"/>
                    <a:pt x="526" y="359"/>
                    <a:pt x="526" y="367"/>
                  </a:cubicBezTo>
                  <a:cubicBezTo>
                    <a:pt x="526" y="372"/>
                    <a:pt x="526" y="370"/>
                    <a:pt x="526" y="375"/>
                  </a:cubicBezTo>
                  <a:cubicBezTo>
                    <a:pt x="526" y="381"/>
                    <a:pt x="540" y="391"/>
                    <a:pt x="549" y="391"/>
                  </a:cubicBezTo>
                  <a:cubicBezTo>
                    <a:pt x="551" y="391"/>
                    <a:pt x="551" y="390"/>
                    <a:pt x="554" y="390"/>
                  </a:cubicBezTo>
                  <a:cubicBezTo>
                    <a:pt x="554" y="387"/>
                    <a:pt x="561" y="386"/>
                    <a:pt x="561" y="380"/>
                  </a:cubicBezTo>
                  <a:cubicBezTo>
                    <a:pt x="561" y="380"/>
                    <a:pt x="561" y="380"/>
                    <a:pt x="561" y="380"/>
                  </a:cubicBezTo>
                  <a:cubicBezTo>
                    <a:pt x="561" y="369"/>
                    <a:pt x="552" y="366"/>
                    <a:pt x="548" y="361"/>
                  </a:cubicBezTo>
                  <a:cubicBezTo>
                    <a:pt x="544" y="357"/>
                    <a:pt x="538" y="359"/>
                    <a:pt x="535" y="356"/>
                  </a:cubicBezTo>
                  <a:cubicBezTo>
                    <a:pt x="529" y="350"/>
                    <a:pt x="526" y="342"/>
                    <a:pt x="524" y="335"/>
                  </a:cubicBezTo>
                  <a:cubicBezTo>
                    <a:pt x="523" y="331"/>
                    <a:pt x="519" y="330"/>
                    <a:pt x="518" y="328"/>
                  </a:cubicBezTo>
                  <a:cubicBezTo>
                    <a:pt x="504" y="307"/>
                    <a:pt x="496" y="301"/>
                    <a:pt x="480" y="285"/>
                  </a:cubicBezTo>
                  <a:cubicBezTo>
                    <a:pt x="476" y="288"/>
                    <a:pt x="473" y="287"/>
                    <a:pt x="470" y="288"/>
                  </a:cubicBezTo>
                  <a:cubicBezTo>
                    <a:pt x="463" y="290"/>
                    <a:pt x="463" y="301"/>
                    <a:pt x="455" y="301"/>
                  </a:cubicBezTo>
                  <a:cubicBezTo>
                    <a:pt x="445" y="301"/>
                    <a:pt x="434" y="287"/>
                    <a:pt x="429" y="280"/>
                  </a:cubicBezTo>
                  <a:cubicBezTo>
                    <a:pt x="426" y="276"/>
                    <a:pt x="421" y="275"/>
                    <a:pt x="416" y="275"/>
                  </a:cubicBezTo>
                  <a:cubicBezTo>
                    <a:pt x="415" y="275"/>
                    <a:pt x="414" y="275"/>
                    <a:pt x="413" y="275"/>
                  </a:cubicBezTo>
                  <a:cubicBezTo>
                    <a:pt x="412" y="275"/>
                    <a:pt x="411" y="275"/>
                    <a:pt x="410" y="275"/>
                  </a:cubicBezTo>
                  <a:cubicBezTo>
                    <a:pt x="406" y="275"/>
                    <a:pt x="402" y="275"/>
                    <a:pt x="400" y="272"/>
                  </a:cubicBezTo>
                  <a:cubicBezTo>
                    <a:pt x="400" y="44"/>
                    <a:pt x="400" y="44"/>
                    <a:pt x="400" y="44"/>
                  </a:cubicBezTo>
                  <a:cubicBezTo>
                    <a:pt x="400" y="44"/>
                    <a:pt x="400" y="44"/>
                    <a:pt x="400" y="44"/>
                  </a:cubicBezTo>
                  <a:cubicBezTo>
                    <a:pt x="387" y="40"/>
                    <a:pt x="382" y="34"/>
                    <a:pt x="367" y="34"/>
                  </a:cubicBezTo>
                  <a:cubicBezTo>
                    <a:pt x="357" y="34"/>
                    <a:pt x="351" y="37"/>
                    <a:pt x="342" y="37"/>
                  </a:cubicBezTo>
                  <a:cubicBezTo>
                    <a:pt x="325" y="37"/>
                    <a:pt x="293" y="35"/>
                    <a:pt x="282" y="24"/>
                  </a:cubicBezTo>
                  <a:cubicBezTo>
                    <a:pt x="241" y="24"/>
                    <a:pt x="241" y="24"/>
                    <a:pt x="241" y="24"/>
                  </a:cubicBezTo>
                  <a:cubicBezTo>
                    <a:pt x="234" y="20"/>
                    <a:pt x="232" y="18"/>
                    <a:pt x="226" y="13"/>
                  </a:cubicBezTo>
                  <a:cubicBezTo>
                    <a:pt x="199" y="13"/>
                    <a:pt x="199" y="13"/>
                    <a:pt x="199" y="13"/>
                  </a:cubicBezTo>
                  <a:cubicBezTo>
                    <a:pt x="194" y="12"/>
                    <a:pt x="193" y="10"/>
                    <a:pt x="187" y="8"/>
                  </a:cubicBezTo>
                  <a:cubicBezTo>
                    <a:pt x="185" y="12"/>
                    <a:pt x="180" y="15"/>
                    <a:pt x="176" y="15"/>
                  </a:cubicBezTo>
                  <a:cubicBezTo>
                    <a:pt x="175" y="15"/>
                    <a:pt x="174" y="15"/>
                    <a:pt x="174" y="15"/>
                  </a:cubicBezTo>
                  <a:cubicBezTo>
                    <a:pt x="175" y="12"/>
                    <a:pt x="176" y="11"/>
                    <a:pt x="179" y="8"/>
                  </a:cubicBezTo>
                  <a:cubicBezTo>
                    <a:pt x="172" y="6"/>
                    <a:pt x="169" y="0"/>
                    <a:pt x="16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2" name="Freeform 135"/>
            <p:cNvSpPr>
              <a:spLocks/>
            </p:cNvSpPr>
            <p:nvPr/>
          </p:nvSpPr>
          <p:spPr bwMode="auto">
            <a:xfrm>
              <a:off x="-1314" y="830"/>
              <a:ext cx="64" cy="80"/>
            </a:xfrm>
            <a:custGeom>
              <a:avLst/>
              <a:gdLst>
                <a:gd name="T0" fmla="*/ 6 w 27"/>
                <a:gd name="T1" fmla="*/ 0 h 34"/>
                <a:gd name="T2" fmla="*/ 0 w 27"/>
                <a:gd name="T3" fmla="*/ 12 h 34"/>
                <a:gd name="T4" fmla="*/ 5 w 27"/>
                <a:gd name="T5" fmla="*/ 10 h 34"/>
                <a:gd name="T6" fmla="*/ 12 w 27"/>
                <a:gd name="T7" fmla="*/ 12 h 34"/>
                <a:gd name="T8" fmla="*/ 12 w 27"/>
                <a:gd name="T9" fmla="*/ 23 h 34"/>
                <a:gd name="T10" fmla="*/ 23 w 27"/>
                <a:gd name="T11" fmla="*/ 34 h 34"/>
                <a:gd name="T12" fmla="*/ 27 w 27"/>
                <a:gd name="T13" fmla="*/ 29 h 34"/>
                <a:gd name="T14" fmla="*/ 14 w 27"/>
                <a:gd name="T15" fmla="*/ 2 h 34"/>
                <a:gd name="T16" fmla="*/ 6 w 27"/>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4">
                  <a:moveTo>
                    <a:pt x="6" y="0"/>
                  </a:moveTo>
                  <a:cubicBezTo>
                    <a:pt x="2" y="0"/>
                    <a:pt x="0" y="3"/>
                    <a:pt x="0" y="12"/>
                  </a:cubicBezTo>
                  <a:cubicBezTo>
                    <a:pt x="3" y="10"/>
                    <a:pt x="4" y="10"/>
                    <a:pt x="5" y="10"/>
                  </a:cubicBezTo>
                  <a:cubicBezTo>
                    <a:pt x="6" y="10"/>
                    <a:pt x="7" y="11"/>
                    <a:pt x="12" y="12"/>
                  </a:cubicBezTo>
                  <a:cubicBezTo>
                    <a:pt x="10" y="15"/>
                    <a:pt x="12" y="19"/>
                    <a:pt x="12" y="23"/>
                  </a:cubicBezTo>
                  <a:cubicBezTo>
                    <a:pt x="12" y="23"/>
                    <a:pt x="18" y="34"/>
                    <a:pt x="23" y="34"/>
                  </a:cubicBezTo>
                  <a:cubicBezTo>
                    <a:pt x="25" y="34"/>
                    <a:pt x="27" y="33"/>
                    <a:pt x="27" y="29"/>
                  </a:cubicBezTo>
                  <a:cubicBezTo>
                    <a:pt x="27" y="17"/>
                    <a:pt x="13" y="16"/>
                    <a:pt x="14" y="2"/>
                  </a:cubicBezTo>
                  <a:cubicBezTo>
                    <a:pt x="11" y="1"/>
                    <a:pt x="8"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3" name="Freeform 136"/>
            <p:cNvSpPr>
              <a:spLocks/>
            </p:cNvSpPr>
            <p:nvPr/>
          </p:nvSpPr>
          <p:spPr bwMode="auto">
            <a:xfrm>
              <a:off x="-1406" y="733"/>
              <a:ext cx="66" cy="101"/>
            </a:xfrm>
            <a:custGeom>
              <a:avLst/>
              <a:gdLst>
                <a:gd name="T0" fmla="*/ 18 w 28"/>
                <a:gd name="T1" fmla="*/ 0 h 43"/>
                <a:gd name="T2" fmla="*/ 14 w 28"/>
                <a:gd name="T3" fmla="*/ 2 h 43"/>
                <a:gd name="T4" fmla="*/ 6 w 28"/>
                <a:gd name="T5" fmla="*/ 0 h 43"/>
                <a:gd name="T6" fmla="*/ 0 w 28"/>
                <a:gd name="T7" fmla="*/ 6 h 43"/>
                <a:gd name="T8" fmla="*/ 14 w 28"/>
                <a:gd name="T9" fmla="*/ 21 h 43"/>
                <a:gd name="T10" fmla="*/ 22 w 28"/>
                <a:gd name="T11" fmla="*/ 43 h 43"/>
                <a:gd name="T12" fmla="*/ 24 w 28"/>
                <a:gd name="T13" fmla="*/ 22 h 43"/>
                <a:gd name="T14" fmla="*/ 20 w 28"/>
                <a:gd name="T15" fmla="*/ 23 h 43"/>
                <a:gd name="T16" fmla="*/ 18 w 28"/>
                <a:gd name="T17" fmla="*/ 22 h 43"/>
                <a:gd name="T18" fmla="*/ 18 w 28"/>
                <a:gd name="T19"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3">
                  <a:moveTo>
                    <a:pt x="18" y="0"/>
                  </a:moveTo>
                  <a:cubicBezTo>
                    <a:pt x="16" y="2"/>
                    <a:pt x="15" y="2"/>
                    <a:pt x="14" y="2"/>
                  </a:cubicBezTo>
                  <a:cubicBezTo>
                    <a:pt x="12" y="2"/>
                    <a:pt x="12" y="0"/>
                    <a:pt x="6" y="0"/>
                  </a:cubicBezTo>
                  <a:cubicBezTo>
                    <a:pt x="4" y="0"/>
                    <a:pt x="0" y="1"/>
                    <a:pt x="0" y="6"/>
                  </a:cubicBezTo>
                  <a:cubicBezTo>
                    <a:pt x="0" y="13"/>
                    <a:pt x="6" y="20"/>
                    <a:pt x="14" y="21"/>
                  </a:cubicBezTo>
                  <a:cubicBezTo>
                    <a:pt x="14" y="30"/>
                    <a:pt x="16" y="36"/>
                    <a:pt x="22" y="43"/>
                  </a:cubicBezTo>
                  <a:cubicBezTo>
                    <a:pt x="28" y="37"/>
                    <a:pt x="22" y="30"/>
                    <a:pt x="24" y="22"/>
                  </a:cubicBezTo>
                  <a:cubicBezTo>
                    <a:pt x="23" y="23"/>
                    <a:pt x="21" y="23"/>
                    <a:pt x="20" y="23"/>
                  </a:cubicBezTo>
                  <a:cubicBezTo>
                    <a:pt x="19" y="23"/>
                    <a:pt x="18" y="23"/>
                    <a:pt x="18" y="22"/>
                  </a:cubicBezTo>
                  <a:cubicBezTo>
                    <a:pt x="16" y="14"/>
                    <a:pt x="18" y="14"/>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4" name="Freeform 137"/>
            <p:cNvSpPr>
              <a:spLocks/>
            </p:cNvSpPr>
            <p:nvPr/>
          </p:nvSpPr>
          <p:spPr bwMode="auto">
            <a:xfrm>
              <a:off x="-801" y="-204"/>
              <a:ext cx="655" cy="343"/>
            </a:xfrm>
            <a:custGeom>
              <a:avLst/>
              <a:gdLst>
                <a:gd name="T0" fmla="*/ 202 w 277"/>
                <a:gd name="T1" fmla="*/ 0 h 145"/>
                <a:gd name="T2" fmla="*/ 186 w 277"/>
                <a:gd name="T3" fmla="*/ 9 h 145"/>
                <a:gd name="T4" fmla="*/ 186 w 277"/>
                <a:gd name="T5" fmla="*/ 15 h 145"/>
                <a:gd name="T6" fmla="*/ 181 w 277"/>
                <a:gd name="T7" fmla="*/ 16 h 145"/>
                <a:gd name="T8" fmla="*/ 171 w 277"/>
                <a:gd name="T9" fmla="*/ 15 h 145"/>
                <a:gd name="T10" fmla="*/ 162 w 277"/>
                <a:gd name="T11" fmla="*/ 21 h 145"/>
                <a:gd name="T12" fmla="*/ 174 w 277"/>
                <a:gd name="T13" fmla="*/ 58 h 145"/>
                <a:gd name="T14" fmla="*/ 167 w 277"/>
                <a:gd name="T15" fmla="*/ 62 h 145"/>
                <a:gd name="T16" fmla="*/ 158 w 277"/>
                <a:gd name="T17" fmla="*/ 43 h 145"/>
                <a:gd name="T18" fmla="*/ 141 w 277"/>
                <a:gd name="T19" fmla="*/ 28 h 145"/>
                <a:gd name="T20" fmla="*/ 129 w 277"/>
                <a:gd name="T21" fmla="*/ 28 h 145"/>
                <a:gd name="T22" fmla="*/ 132 w 277"/>
                <a:gd name="T23" fmla="*/ 37 h 145"/>
                <a:gd name="T24" fmla="*/ 116 w 277"/>
                <a:gd name="T25" fmla="*/ 41 h 145"/>
                <a:gd name="T26" fmla="*/ 92 w 277"/>
                <a:gd name="T27" fmla="*/ 25 h 145"/>
                <a:gd name="T28" fmla="*/ 76 w 277"/>
                <a:gd name="T29" fmla="*/ 35 h 145"/>
                <a:gd name="T30" fmla="*/ 67 w 277"/>
                <a:gd name="T31" fmla="*/ 16 h 145"/>
                <a:gd name="T32" fmla="*/ 0 w 277"/>
                <a:gd name="T33" fmla="*/ 61 h 145"/>
                <a:gd name="T34" fmla="*/ 16 w 277"/>
                <a:gd name="T35" fmla="*/ 72 h 145"/>
                <a:gd name="T36" fmla="*/ 26 w 277"/>
                <a:gd name="T37" fmla="*/ 71 h 145"/>
                <a:gd name="T38" fmla="*/ 34 w 277"/>
                <a:gd name="T39" fmla="*/ 72 h 145"/>
                <a:gd name="T40" fmla="*/ 13 w 277"/>
                <a:gd name="T41" fmla="*/ 83 h 145"/>
                <a:gd name="T42" fmla="*/ 33 w 277"/>
                <a:gd name="T43" fmla="*/ 94 h 145"/>
                <a:gd name="T44" fmla="*/ 54 w 277"/>
                <a:gd name="T45" fmla="*/ 93 h 145"/>
                <a:gd name="T46" fmla="*/ 82 w 277"/>
                <a:gd name="T47" fmla="*/ 93 h 145"/>
                <a:gd name="T48" fmla="*/ 95 w 277"/>
                <a:gd name="T49" fmla="*/ 98 h 145"/>
                <a:gd name="T50" fmla="*/ 77 w 277"/>
                <a:gd name="T51" fmla="*/ 99 h 145"/>
                <a:gd name="T52" fmla="*/ 26 w 277"/>
                <a:gd name="T53" fmla="*/ 111 h 145"/>
                <a:gd name="T54" fmla="*/ 51 w 277"/>
                <a:gd name="T55" fmla="*/ 130 h 145"/>
                <a:gd name="T56" fmla="*/ 64 w 277"/>
                <a:gd name="T57" fmla="*/ 129 h 145"/>
                <a:gd name="T58" fmla="*/ 80 w 277"/>
                <a:gd name="T59" fmla="*/ 132 h 145"/>
                <a:gd name="T60" fmla="*/ 90 w 277"/>
                <a:gd name="T61" fmla="*/ 145 h 145"/>
                <a:gd name="T62" fmla="*/ 137 w 277"/>
                <a:gd name="T63" fmla="*/ 145 h 145"/>
                <a:gd name="T64" fmla="*/ 175 w 277"/>
                <a:gd name="T65" fmla="*/ 135 h 145"/>
                <a:gd name="T66" fmla="*/ 189 w 277"/>
                <a:gd name="T67" fmla="*/ 125 h 145"/>
                <a:gd name="T68" fmla="*/ 232 w 277"/>
                <a:gd name="T69" fmla="*/ 141 h 145"/>
                <a:gd name="T70" fmla="*/ 236 w 277"/>
                <a:gd name="T71" fmla="*/ 141 h 145"/>
                <a:gd name="T72" fmla="*/ 262 w 277"/>
                <a:gd name="T73" fmla="*/ 132 h 145"/>
                <a:gd name="T74" fmla="*/ 257 w 277"/>
                <a:gd name="T75" fmla="*/ 124 h 145"/>
                <a:gd name="T76" fmla="*/ 249 w 277"/>
                <a:gd name="T77" fmla="*/ 120 h 145"/>
                <a:gd name="T78" fmla="*/ 256 w 277"/>
                <a:gd name="T79" fmla="*/ 115 h 145"/>
                <a:gd name="T80" fmla="*/ 265 w 277"/>
                <a:gd name="T81" fmla="*/ 115 h 145"/>
                <a:gd name="T82" fmla="*/ 277 w 277"/>
                <a:gd name="T83" fmla="*/ 111 h 145"/>
                <a:gd name="T84" fmla="*/ 223 w 277"/>
                <a:gd name="T85" fmla="*/ 74 h 145"/>
                <a:gd name="T86" fmla="*/ 208 w 277"/>
                <a:gd name="T87" fmla="*/ 29 h 145"/>
                <a:gd name="T88" fmla="*/ 220 w 277"/>
                <a:gd name="T89" fmla="*/ 12 h 145"/>
                <a:gd name="T90" fmla="*/ 202 w 277"/>
                <a:gd name="T91"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7" h="145">
                  <a:moveTo>
                    <a:pt x="202" y="0"/>
                  </a:moveTo>
                  <a:cubicBezTo>
                    <a:pt x="193" y="0"/>
                    <a:pt x="186" y="4"/>
                    <a:pt x="186" y="9"/>
                  </a:cubicBezTo>
                  <a:cubicBezTo>
                    <a:pt x="186" y="11"/>
                    <a:pt x="186" y="13"/>
                    <a:pt x="186" y="15"/>
                  </a:cubicBezTo>
                  <a:cubicBezTo>
                    <a:pt x="183" y="16"/>
                    <a:pt x="182" y="16"/>
                    <a:pt x="181" y="16"/>
                  </a:cubicBezTo>
                  <a:cubicBezTo>
                    <a:pt x="178" y="16"/>
                    <a:pt x="178" y="15"/>
                    <a:pt x="171" y="15"/>
                  </a:cubicBezTo>
                  <a:cubicBezTo>
                    <a:pt x="167" y="15"/>
                    <a:pt x="162" y="17"/>
                    <a:pt x="162" y="21"/>
                  </a:cubicBezTo>
                  <a:cubicBezTo>
                    <a:pt x="162" y="26"/>
                    <a:pt x="170" y="51"/>
                    <a:pt x="174" y="58"/>
                  </a:cubicBezTo>
                  <a:cubicBezTo>
                    <a:pt x="171" y="60"/>
                    <a:pt x="171" y="62"/>
                    <a:pt x="167" y="62"/>
                  </a:cubicBezTo>
                  <a:cubicBezTo>
                    <a:pt x="158" y="62"/>
                    <a:pt x="161" y="49"/>
                    <a:pt x="158" y="43"/>
                  </a:cubicBezTo>
                  <a:cubicBezTo>
                    <a:pt x="156" y="37"/>
                    <a:pt x="148" y="30"/>
                    <a:pt x="141" y="28"/>
                  </a:cubicBezTo>
                  <a:cubicBezTo>
                    <a:pt x="129" y="28"/>
                    <a:pt x="129" y="28"/>
                    <a:pt x="129" y="28"/>
                  </a:cubicBezTo>
                  <a:cubicBezTo>
                    <a:pt x="130" y="31"/>
                    <a:pt x="131" y="33"/>
                    <a:pt x="132" y="37"/>
                  </a:cubicBezTo>
                  <a:cubicBezTo>
                    <a:pt x="126" y="39"/>
                    <a:pt x="122" y="40"/>
                    <a:pt x="116" y="41"/>
                  </a:cubicBezTo>
                  <a:cubicBezTo>
                    <a:pt x="112" y="31"/>
                    <a:pt x="107" y="25"/>
                    <a:pt x="92" y="25"/>
                  </a:cubicBezTo>
                  <a:cubicBezTo>
                    <a:pt x="84" y="25"/>
                    <a:pt x="80" y="32"/>
                    <a:pt x="76" y="35"/>
                  </a:cubicBezTo>
                  <a:cubicBezTo>
                    <a:pt x="74" y="31"/>
                    <a:pt x="74" y="16"/>
                    <a:pt x="67" y="16"/>
                  </a:cubicBezTo>
                  <a:cubicBezTo>
                    <a:pt x="48" y="16"/>
                    <a:pt x="0" y="35"/>
                    <a:pt x="0" y="61"/>
                  </a:cubicBezTo>
                  <a:cubicBezTo>
                    <a:pt x="0" y="64"/>
                    <a:pt x="10" y="72"/>
                    <a:pt x="16" y="72"/>
                  </a:cubicBezTo>
                  <a:cubicBezTo>
                    <a:pt x="20" y="72"/>
                    <a:pt x="23" y="71"/>
                    <a:pt x="26" y="71"/>
                  </a:cubicBezTo>
                  <a:cubicBezTo>
                    <a:pt x="28" y="71"/>
                    <a:pt x="31" y="71"/>
                    <a:pt x="34" y="72"/>
                  </a:cubicBezTo>
                  <a:cubicBezTo>
                    <a:pt x="28" y="76"/>
                    <a:pt x="13" y="72"/>
                    <a:pt x="13" y="83"/>
                  </a:cubicBezTo>
                  <a:cubicBezTo>
                    <a:pt x="13" y="92"/>
                    <a:pt x="23" y="94"/>
                    <a:pt x="33" y="94"/>
                  </a:cubicBezTo>
                  <a:cubicBezTo>
                    <a:pt x="41" y="94"/>
                    <a:pt x="49" y="93"/>
                    <a:pt x="54" y="93"/>
                  </a:cubicBezTo>
                  <a:cubicBezTo>
                    <a:pt x="59" y="93"/>
                    <a:pt x="72" y="93"/>
                    <a:pt x="82" y="93"/>
                  </a:cubicBezTo>
                  <a:cubicBezTo>
                    <a:pt x="87" y="93"/>
                    <a:pt x="91" y="96"/>
                    <a:pt x="95" y="98"/>
                  </a:cubicBezTo>
                  <a:cubicBezTo>
                    <a:pt x="89" y="98"/>
                    <a:pt x="85" y="99"/>
                    <a:pt x="77" y="99"/>
                  </a:cubicBezTo>
                  <a:cubicBezTo>
                    <a:pt x="55" y="99"/>
                    <a:pt x="39" y="102"/>
                    <a:pt x="26" y="111"/>
                  </a:cubicBezTo>
                  <a:cubicBezTo>
                    <a:pt x="30" y="117"/>
                    <a:pt x="39" y="130"/>
                    <a:pt x="51" y="130"/>
                  </a:cubicBezTo>
                  <a:cubicBezTo>
                    <a:pt x="54" y="130"/>
                    <a:pt x="59" y="129"/>
                    <a:pt x="64" y="129"/>
                  </a:cubicBezTo>
                  <a:cubicBezTo>
                    <a:pt x="70" y="129"/>
                    <a:pt x="77" y="130"/>
                    <a:pt x="80" y="132"/>
                  </a:cubicBezTo>
                  <a:cubicBezTo>
                    <a:pt x="86" y="137"/>
                    <a:pt x="81" y="145"/>
                    <a:pt x="90" y="145"/>
                  </a:cubicBezTo>
                  <a:cubicBezTo>
                    <a:pt x="104" y="145"/>
                    <a:pt x="113" y="145"/>
                    <a:pt x="137" y="145"/>
                  </a:cubicBezTo>
                  <a:cubicBezTo>
                    <a:pt x="148" y="138"/>
                    <a:pt x="161" y="142"/>
                    <a:pt x="175" y="135"/>
                  </a:cubicBezTo>
                  <a:cubicBezTo>
                    <a:pt x="183" y="131"/>
                    <a:pt x="179" y="125"/>
                    <a:pt x="189" y="125"/>
                  </a:cubicBezTo>
                  <a:cubicBezTo>
                    <a:pt x="204" y="125"/>
                    <a:pt x="212" y="141"/>
                    <a:pt x="232" y="141"/>
                  </a:cubicBezTo>
                  <a:cubicBezTo>
                    <a:pt x="233" y="141"/>
                    <a:pt x="235" y="141"/>
                    <a:pt x="236" y="141"/>
                  </a:cubicBezTo>
                  <a:cubicBezTo>
                    <a:pt x="248" y="141"/>
                    <a:pt x="258" y="141"/>
                    <a:pt x="262" y="132"/>
                  </a:cubicBezTo>
                  <a:cubicBezTo>
                    <a:pt x="260" y="130"/>
                    <a:pt x="257" y="129"/>
                    <a:pt x="257" y="124"/>
                  </a:cubicBezTo>
                  <a:cubicBezTo>
                    <a:pt x="255" y="124"/>
                    <a:pt x="249" y="124"/>
                    <a:pt x="249" y="120"/>
                  </a:cubicBezTo>
                  <a:cubicBezTo>
                    <a:pt x="249" y="116"/>
                    <a:pt x="252" y="115"/>
                    <a:pt x="256" y="115"/>
                  </a:cubicBezTo>
                  <a:cubicBezTo>
                    <a:pt x="260" y="115"/>
                    <a:pt x="262" y="115"/>
                    <a:pt x="265" y="115"/>
                  </a:cubicBezTo>
                  <a:cubicBezTo>
                    <a:pt x="268" y="115"/>
                    <a:pt x="271" y="114"/>
                    <a:pt x="277" y="111"/>
                  </a:cubicBezTo>
                  <a:cubicBezTo>
                    <a:pt x="267" y="103"/>
                    <a:pt x="223" y="91"/>
                    <a:pt x="223" y="74"/>
                  </a:cubicBezTo>
                  <a:cubicBezTo>
                    <a:pt x="223" y="60"/>
                    <a:pt x="208" y="48"/>
                    <a:pt x="208" y="29"/>
                  </a:cubicBezTo>
                  <a:cubicBezTo>
                    <a:pt x="208" y="25"/>
                    <a:pt x="220" y="20"/>
                    <a:pt x="220" y="12"/>
                  </a:cubicBezTo>
                  <a:cubicBezTo>
                    <a:pt x="220" y="4"/>
                    <a:pt x="211" y="0"/>
                    <a:pt x="2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5" name="Freeform 138"/>
            <p:cNvSpPr>
              <a:spLocks/>
            </p:cNvSpPr>
            <p:nvPr/>
          </p:nvSpPr>
          <p:spPr bwMode="auto">
            <a:xfrm>
              <a:off x="-1042" y="-254"/>
              <a:ext cx="366" cy="237"/>
            </a:xfrm>
            <a:custGeom>
              <a:avLst/>
              <a:gdLst>
                <a:gd name="T0" fmla="*/ 67 w 155"/>
                <a:gd name="T1" fmla="*/ 0 h 100"/>
                <a:gd name="T2" fmla="*/ 50 w 155"/>
                <a:gd name="T3" fmla="*/ 4 h 100"/>
                <a:gd name="T4" fmla="*/ 30 w 155"/>
                <a:gd name="T5" fmla="*/ 2 h 100"/>
                <a:gd name="T6" fmla="*/ 18 w 155"/>
                <a:gd name="T7" fmla="*/ 4 h 100"/>
                <a:gd name="T8" fmla="*/ 26 w 155"/>
                <a:gd name="T9" fmla="*/ 22 h 100"/>
                <a:gd name="T10" fmla="*/ 0 w 155"/>
                <a:gd name="T11" fmla="*/ 74 h 100"/>
                <a:gd name="T12" fmla="*/ 25 w 155"/>
                <a:gd name="T13" fmla="*/ 85 h 100"/>
                <a:gd name="T14" fmla="*/ 33 w 155"/>
                <a:gd name="T15" fmla="*/ 95 h 100"/>
                <a:gd name="T16" fmla="*/ 41 w 155"/>
                <a:gd name="T17" fmla="*/ 100 h 100"/>
                <a:gd name="T18" fmla="*/ 82 w 155"/>
                <a:gd name="T19" fmla="*/ 83 h 100"/>
                <a:gd name="T20" fmla="*/ 121 w 155"/>
                <a:gd name="T21" fmla="*/ 43 h 100"/>
                <a:gd name="T22" fmla="*/ 155 w 155"/>
                <a:gd name="T23" fmla="*/ 32 h 100"/>
                <a:gd name="T24" fmla="*/ 118 w 155"/>
                <a:gd name="T25" fmla="*/ 9 h 100"/>
                <a:gd name="T26" fmla="*/ 104 w 155"/>
                <a:gd name="T27" fmla="*/ 13 h 100"/>
                <a:gd name="T28" fmla="*/ 100 w 155"/>
                <a:gd name="T29" fmla="*/ 11 h 100"/>
                <a:gd name="T30" fmla="*/ 71 w 155"/>
                <a:gd name="T31" fmla="*/ 0 h 100"/>
                <a:gd name="T32" fmla="*/ 67 w 155"/>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5" h="100">
                  <a:moveTo>
                    <a:pt x="67" y="0"/>
                  </a:moveTo>
                  <a:cubicBezTo>
                    <a:pt x="60" y="0"/>
                    <a:pt x="55" y="4"/>
                    <a:pt x="50" y="4"/>
                  </a:cubicBezTo>
                  <a:cubicBezTo>
                    <a:pt x="42" y="4"/>
                    <a:pt x="36" y="2"/>
                    <a:pt x="30" y="2"/>
                  </a:cubicBezTo>
                  <a:cubicBezTo>
                    <a:pt x="26" y="2"/>
                    <a:pt x="23" y="2"/>
                    <a:pt x="18" y="4"/>
                  </a:cubicBezTo>
                  <a:cubicBezTo>
                    <a:pt x="19" y="10"/>
                    <a:pt x="26" y="18"/>
                    <a:pt x="26" y="22"/>
                  </a:cubicBezTo>
                  <a:cubicBezTo>
                    <a:pt x="26" y="41"/>
                    <a:pt x="0" y="56"/>
                    <a:pt x="0" y="74"/>
                  </a:cubicBezTo>
                  <a:cubicBezTo>
                    <a:pt x="0" y="80"/>
                    <a:pt x="21" y="79"/>
                    <a:pt x="25" y="85"/>
                  </a:cubicBezTo>
                  <a:cubicBezTo>
                    <a:pt x="27" y="87"/>
                    <a:pt x="31" y="95"/>
                    <a:pt x="33" y="95"/>
                  </a:cubicBezTo>
                  <a:cubicBezTo>
                    <a:pt x="36" y="95"/>
                    <a:pt x="37" y="100"/>
                    <a:pt x="41" y="100"/>
                  </a:cubicBezTo>
                  <a:cubicBezTo>
                    <a:pt x="45" y="100"/>
                    <a:pt x="82" y="87"/>
                    <a:pt x="82" y="83"/>
                  </a:cubicBezTo>
                  <a:cubicBezTo>
                    <a:pt x="82" y="71"/>
                    <a:pt x="105" y="49"/>
                    <a:pt x="121" y="43"/>
                  </a:cubicBezTo>
                  <a:cubicBezTo>
                    <a:pt x="127" y="42"/>
                    <a:pt x="155" y="38"/>
                    <a:pt x="155" y="32"/>
                  </a:cubicBezTo>
                  <a:cubicBezTo>
                    <a:pt x="155" y="20"/>
                    <a:pt x="129" y="9"/>
                    <a:pt x="118" y="9"/>
                  </a:cubicBezTo>
                  <a:cubicBezTo>
                    <a:pt x="113" y="9"/>
                    <a:pt x="108" y="13"/>
                    <a:pt x="104" y="13"/>
                  </a:cubicBezTo>
                  <a:cubicBezTo>
                    <a:pt x="102" y="13"/>
                    <a:pt x="101" y="12"/>
                    <a:pt x="100" y="11"/>
                  </a:cubicBezTo>
                  <a:cubicBezTo>
                    <a:pt x="88" y="10"/>
                    <a:pt x="83" y="3"/>
                    <a:pt x="71" y="0"/>
                  </a:cubicBezTo>
                  <a:cubicBezTo>
                    <a:pt x="70" y="0"/>
                    <a:pt x="68" y="0"/>
                    <a:pt x="6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6" name="Freeform 139"/>
            <p:cNvSpPr>
              <a:spLocks noEditPoints="1"/>
            </p:cNvSpPr>
            <p:nvPr/>
          </p:nvSpPr>
          <p:spPr bwMode="auto">
            <a:xfrm>
              <a:off x="-751" y="-429"/>
              <a:ext cx="437" cy="185"/>
            </a:xfrm>
            <a:custGeom>
              <a:avLst/>
              <a:gdLst>
                <a:gd name="T0" fmla="*/ 37 w 185"/>
                <a:gd name="T1" fmla="*/ 43 h 78"/>
                <a:gd name="T2" fmla="*/ 33 w 185"/>
                <a:gd name="T3" fmla="*/ 42 h 78"/>
                <a:gd name="T4" fmla="*/ 37 w 185"/>
                <a:gd name="T5" fmla="*/ 43 h 78"/>
                <a:gd name="T6" fmla="*/ 46 w 185"/>
                <a:gd name="T7" fmla="*/ 31 h 78"/>
                <a:gd name="T8" fmla="*/ 37 w 185"/>
                <a:gd name="T9" fmla="*/ 30 h 78"/>
                <a:gd name="T10" fmla="*/ 46 w 185"/>
                <a:gd name="T11" fmla="*/ 31 h 78"/>
                <a:gd name="T12" fmla="*/ 42 w 185"/>
                <a:gd name="T13" fmla="*/ 21 h 78"/>
                <a:gd name="T14" fmla="*/ 43 w 185"/>
                <a:gd name="T15" fmla="*/ 21 h 78"/>
                <a:gd name="T16" fmla="*/ 42 w 185"/>
                <a:gd name="T17" fmla="*/ 21 h 78"/>
                <a:gd name="T18" fmla="*/ 128 w 185"/>
                <a:gd name="T19" fmla="*/ 0 h 78"/>
                <a:gd name="T20" fmla="*/ 109 w 185"/>
                <a:gd name="T21" fmla="*/ 17 h 78"/>
                <a:gd name="T22" fmla="*/ 122 w 185"/>
                <a:gd name="T23" fmla="*/ 25 h 78"/>
                <a:gd name="T24" fmla="*/ 122 w 185"/>
                <a:gd name="T25" fmla="*/ 32 h 78"/>
                <a:gd name="T26" fmla="*/ 117 w 185"/>
                <a:gd name="T27" fmla="*/ 34 h 78"/>
                <a:gd name="T28" fmla="*/ 128 w 185"/>
                <a:gd name="T29" fmla="*/ 36 h 78"/>
                <a:gd name="T30" fmla="*/ 116 w 185"/>
                <a:gd name="T31" fmla="*/ 43 h 78"/>
                <a:gd name="T32" fmla="*/ 66 w 185"/>
                <a:gd name="T33" fmla="*/ 22 h 78"/>
                <a:gd name="T34" fmla="*/ 54 w 185"/>
                <a:gd name="T35" fmla="*/ 22 h 78"/>
                <a:gd name="T36" fmla="*/ 45 w 185"/>
                <a:gd name="T37" fmla="*/ 15 h 78"/>
                <a:gd name="T38" fmla="*/ 35 w 185"/>
                <a:gd name="T39" fmla="*/ 14 h 78"/>
                <a:gd name="T40" fmla="*/ 27 w 185"/>
                <a:gd name="T41" fmla="*/ 15 h 78"/>
                <a:gd name="T42" fmla="*/ 31 w 185"/>
                <a:gd name="T43" fmla="*/ 20 h 78"/>
                <a:gd name="T44" fmla="*/ 30 w 185"/>
                <a:gd name="T45" fmla="*/ 20 h 78"/>
                <a:gd name="T46" fmla="*/ 19 w 185"/>
                <a:gd name="T47" fmla="*/ 26 h 78"/>
                <a:gd name="T48" fmla="*/ 25 w 185"/>
                <a:gd name="T49" fmla="*/ 28 h 78"/>
                <a:gd name="T50" fmla="*/ 22 w 185"/>
                <a:gd name="T51" fmla="*/ 28 h 78"/>
                <a:gd name="T52" fmla="*/ 17 w 185"/>
                <a:gd name="T53" fmla="*/ 27 h 78"/>
                <a:gd name="T54" fmla="*/ 13 w 185"/>
                <a:gd name="T55" fmla="*/ 28 h 78"/>
                <a:gd name="T56" fmla="*/ 13 w 185"/>
                <a:gd name="T57" fmla="*/ 36 h 78"/>
                <a:gd name="T58" fmla="*/ 18 w 185"/>
                <a:gd name="T59" fmla="*/ 38 h 78"/>
                <a:gd name="T60" fmla="*/ 13 w 185"/>
                <a:gd name="T61" fmla="*/ 37 h 78"/>
                <a:gd name="T62" fmla="*/ 0 w 185"/>
                <a:gd name="T63" fmla="*/ 43 h 78"/>
                <a:gd name="T64" fmla="*/ 0 w 185"/>
                <a:gd name="T65" fmla="*/ 50 h 78"/>
                <a:gd name="T66" fmla="*/ 8 w 185"/>
                <a:gd name="T67" fmla="*/ 58 h 78"/>
                <a:gd name="T68" fmla="*/ 26 w 185"/>
                <a:gd name="T69" fmla="*/ 62 h 78"/>
                <a:gd name="T70" fmla="*/ 49 w 185"/>
                <a:gd name="T71" fmla="*/ 58 h 78"/>
                <a:gd name="T72" fmla="*/ 54 w 185"/>
                <a:gd name="T73" fmla="*/ 51 h 78"/>
                <a:gd name="T74" fmla="*/ 63 w 185"/>
                <a:gd name="T75" fmla="*/ 64 h 78"/>
                <a:gd name="T76" fmla="*/ 57 w 185"/>
                <a:gd name="T77" fmla="*/ 63 h 78"/>
                <a:gd name="T78" fmla="*/ 49 w 185"/>
                <a:gd name="T79" fmla="*/ 70 h 78"/>
                <a:gd name="T80" fmla="*/ 63 w 185"/>
                <a:gd name="T81" fmla="*/ 78 h 78"/>
                <a:gd name="T82" fmla="*/ 98 w 185"/>
                <a:gd name="T83" fmla="*/ 70 h 78"/>
                <a:gd name="T84" fmla="*/ 133 w 185"/>
                <a:gd name="T85" fmla="*/ 61 h 78"/>
                <a:gd name="T86" fmla="*/ 136 w 185"/>
                <a:gd name="T87" fmla="*/ 61 h 78"/>
                <a:gd name="T88" fmla="*/ 150 w 185"/>
                <a:gd name="T89" fmla="*/ 61 h 78"/>
                <a:gd name="T90" fmla="*/ 165 w 185"/>
                <a:gd name="T91" fmla="*/ 62 h 78"/>
                <a:gd name="T92" fmla="*/ 167 w 185"/>
                <a:gd name="T93" fmla="*/ 62 h 78"/>
                <a:gd name="T94" fmla="*/ 185 w 185"/>
                <a:gd name="T95" fmla="*/ 37 h 78"/>
                <a:gd name="T96" fmla="*/ 173 w 185"/>
                <a:gd name="T97" fmla="*/ 24 h 78"/>
                <a:gd name="T98" fmla="*/ 158 w 185"/>
                <a:gd name="T99" fmla="*/ 30 h 78"/>
                <a:gd name="T100" fmla="*/ 138 w 185"/>
                <a:gd name="T101" fmla="*/ 11 h 78"/>
                <a:gd name="T102" fmla="*/ 138 w 185"/>
                <a:gd name="T103" fmla="*/ 4 h 78"/>
                <a:gd name="T104" fmla="*/ 128 w 185"/>
                <a:gd name="T10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5" h="78">
                  <a:moveTo>
                    <a:pt x="37" y="43"/>
                  </a:moveTo>
                  <a:cubicBezTo>
                    <a:pt x="36" y="42"/>
                    <a:pt x="34" y="42"/>
                    <a:pt x="33" y="42"/>
                  </a:cubicBezTo>
                  <a:cubicBezTo>
                    <a:pt x="34" y="42"/>
                    <a:pt x="36" y="42"/>
                    <a:pt x="37" y="43"/>
                  </a:cubicBezTo>
                  <a:moveTo>
                    <a:pt x="46" y="31"/>
                  </a:moveTo>
                  <a:cubicBezTo>
                    <a:pt x="44" y="31"/>
                    <a:pt x="41" y="31"/>
                    <a:pt x="37" y="30"/>
                  </a:cubicBezTo>
                  <a:cubicBezTo>
                    <a:pt x="40" y="30"/>
                    <a:pt x="43" y="31"/>
                    <a:pt x="46" y="31"/>
                  </a:cubicBezTo>
                  <a:moveTo>
                    <a:pt x="42" y="21"/>
                  </a:moveTo>
                  <a:cubicBezTo>
                    <a:pt x="42" y="21"/>
                    <a:pt x="43" y="21"/>
                    <a:pt x="43" y="21"/>
                  </a:cubicBezTo>
                  <a:cubicBezTo>
                    <a:pt x="43" y="21"/>
                    <a:pt x="42" y="21"/>
                    <a:pt x="42" y="21"/>
                  </a:cubicBezTo>
                  <a:moveTo>
                    <a:pt x="128" y="0"/>
                  </a:moveTo>
                  <a:cubicBezTo>
                    <a:pt x="123" y="4"/>
                    <a:pt x="109" y="9"/>
                    <a:pt x="109" y="17"/>
                  </a:cubicBezTo>
                  <a:cubicBezTo>
                    <a:pt x="109" y="22"/>
                    <a:pt x="119" y="25"/>
                    <a:pt x="122" y="25"/>
                  </a:cubicBezTo>
                  <a:cubicBezTo>
                    <a:pt x="122" y="32"/>
                    <a:pt x="122" y="32"/>
                    <a:pt x="122" y="32"/>
                  </a:cubicBezTo>
                  <a:cubicBezTo>
                    <a:pt x="121" y="32"/>
                    <a:pt x="118" y="33"/>
                    <a:pt x="117" y="34"/>
                  </a:cubicBezTo>
                  <a:cubicBezTo>
                    <a:pt x="119" y="35"/>
                    <a:pt x="122" y="36"/>
                    <a:pt x="128" y="36"/>
                  </a:cubicBezTo>
                  <a:cubicBezTo>
                    <a:pt x="126" y="40"/>
                    <a:pt x="123" y="43"/>
                    <a:pt x="116" y="43"/>
                  </a:cubicBezTo>
                  <a:cubicBezTo>
                    <a:pt x="93" y="43"/>
                    <a:pt x="82" y="22"/>
                    <a:pt x="66" y="22"/>
                  </a:cubicBezTo>
                  <a:cubicBezTo>
                    <a:pt x="65" y="22"/>
                    <a:pt x="60" y="22"/>
                    <a:pt x="54" y="22"/>
                  </a:cubicBezTo>
                  <a:cubicBezTo>
                    <a:pt x="53" y="16"/>
                    <a:pt x="47" y="15"/>
                    <a:pt x="45" y="15"/>
                  </a:cubicBezTo>
                  <a:cubicBezTo>
                    <a:pt x="42" y="15"/>
                    <a:pt x="39" y="14"/>
                    <a:pt x="35" y="14"/>
                  </a:cubicBezTo>
                  <a:cubicBezTo>
                    <a:pt x="33" y="14"/>
                    <a:pt x="31" y="14"/>
                    <a:pt x="27" y="15"/>
                  </a:cubicBezTo>
                  <a:cubicBezTo>
                    <a:pt x="27" y="17"/>
                    <a:pt x="29" y="19"/>
                    <a:pt x="31" y="20"/>
                  </a:cubicBezTo>
                  <a:cubicBezTo>
                    <a:pt x="31" y="20"/>
                    <a:pt x="30" y="20"/>
                    <a:pt x="30" y="20"/>
                  </a:cubicBezTo>
                  <a:cubicBezTo>
                    <a:pt x="26" y="20"/>
                    <a:pt x="22" y="22"/>
                    <a:pt x="19" y="26"/>
                  </a:cubicBezTo>
                  <a:cubicBezTo>
                    <a:pt x="21" y="27"/>
                    <a:pt x="23" y="27"/>
                    <a:pt x="25" y="28"/>
                  </a:cubicBezTo>
                  <a:cubicBezTo>
                    <a:pt x="23" y="28"/>
                    <a:pt x="23" y="28"/>
                    <a:pt x="22" y="28"/>
                  </a:cubicBezTo>
                  <a:cubicBezTo>
                    <a:pt x="22" y="28"/>
                    <a:pt x="20" y="27"/>
                    <a:pt x="17" y="27"/>
                  </a:cubicBezTo>
                  <a:cubicBezTo>
                    <a:pt x="16" y="27"/>
                    <a:pt x="15" y="28"/>
                    <a:pt x="13" y="28"/>
                  </a:cubicBezTo>
                  <a:cubicBezTo>
                    <a:pt x="13" y="36"/>
                    <a:pt x="13" y="36"/>
                    <a:pt x="13" y="36"/>
                  </a:cubicBezTo>
                  <a:cubicBezTo>
                    <a:pt x="15" y="36"/>
                    <a:pt x="17" y="37"/>
                    <a:pt x="18" y="38"/>
                  </a:cubicBezTo>
                  <a:cubicBezTo>
                    <a:pt x="17" y="37"/>
                    <a:pt x="15" y="37"/>
                    <a:pt x="13" y="37"/>
                  </a:cubicBezTo>
                  <a:cubicBezTo>
                    <a:pt x="8" y="37"/>
                    <a:pt x="5" y="41"/>
                    <a:pt x="0" y="43"/>
                  </a:cubicBezTo>
                  <a:cubicBezTo>
                    <a:pt x="2" y="46"/>
                    <a:pt x="0" y="45"/>
                    <a:pt x="0" y="50"/>
                  </a:cubicBezTo>
                  <a:cubicBezTo>
                    <a:pt x="0" y="55"/>
                    <a:pt x="4" y="58"/>
                    <a:pt x="8" y="58"/>
                  </a:cubicBezTo>
                  <a:cubicBezTo>
                    <a:pt x="12" y="58"/>
                    <a:pt x="19" y="62"/>
                    <a:pt x="26" y="62"/>
                  </a:cubicBezTo>
                  <a:cubicBezTo>
                    <a:pt x="33" y="62"/>
                    <a:pt x="40" y="59"/>
                    <a:pt x="49" y="58"/>
                  </a:cubicBezTo>
                  <a:cubicBezTo>
                    <a:pt x="49" y="55"/>
                    <a:pt x="51" y="52"/>
                    <a:pt x="54" y="51"/>
                  </a:cubicBezTo>
                  <a:cubicBezTo>
                    <a:pt x="55" y="57"/>
                    <a:pt x="60" y="59"/>
                    <a:pt x="63" y="64"/>
                  </a:cubicBezTo>
                  <a:cubicBezTo>
                    <a:pt x="61" y="64"/>
                    <a:pt x="59" y="63"/>
                    <a:pt x="57" y="63"/>
                  </a:cubicBezTo>
                  <a:cubicBezTo>
                    <a:pt x="53" y="63"/>
                    <a:pt x="49" y="64"/>
                    <a:pt x="49" y="70"/>
                  </a:cubicBezTo>
                  <a:cubicBezTo>
                    <a:pt x="49" y="73"/>
                    <a:pt x="57" y="78"/>
                    <a:pt x="63" y="78"/>
                  </a:cubicBezTo>
                  <a:cubicBezTo>
                    <a:pt x="77" y="78"/>
                    <a:pt x="87" y="74"/>
                    <a:pt x="98" y="70"/>
                  </a:cubicBezTo>
                  <a:cubicBezTo>
                    <a:pt x="99" y="69"/>
                    <a:pt x="133" y="62"/>
                    <a:pt x="133" y="61"/>
                  </a:cubicBezTo>
                  <a:cubicBezTo>
                    <a:pt x="133" y="61"/>
                    <a:pt x="134" y="61"/>
                    <a:pt x="136" y="61"/>
                  </a:cubicBezTo>
                  <a:cubicBezTo>
                    <a:pt x="139" y="61"/>
                    <a:pt x="145" y="61"/>
                    <a:pt x="150" y="61"/>
                  </a:cubicBezTo>
                  <a:cubicBezTo>
                    <a:pt x="156" y="62"/>
                    <a:pt x="162" y="62"/>
                    <a:pt x="165" y="62"/>
                  </a:cubicBezTo>
                  <a:cubicBezTo>
                    <a:pt x="166" y="62"/>
                    <a:pt x="167" y="62"/>
                    <a:pt x="167" y="62"/>
                  </a:cubicBezTo>
                  <a:cubicBezTo>
                    <a:pt x="172" y="60"/>
                    <a:pt x="185" y="45"/>
                    <a:pt x="185" y="37"/>
                  </a:cubicBezTo>
                  <a:cubicBezTo>
                    <a:pt x="185" y="31"/>
                    <a:pt x="179" y="24"/>
                    <a:pt x="173" y="24"/>
                  </a:cubicBezTo>
                  <a:cubicBezTo>
                    <a:pt x="166" y="24"/>
                    <a:pt x="163" y="30"/>
                    <a:pt x="158" y="30"/>
                  </a:cubicBezTo>
                  <a:cubicBezTo>
                    <a:pt x="148" y="30"/>
                    <a:pt x="138" y="19"/>
                    <a:pt x="138" y="11"/>
                  </a:cubicBezTo>
                  <a:cubicBezTo>
                    <a:pt x="138" y="10"/>
                    <a:pt x="138" y="8"/>
                    <a:pt x="138" y="4"/>
                  </a:cubicBezTo>
                  <a:cubicBezTo>
                    <a:pt x="135" y="4"/>
                    <a:pt x="131" y="2"/>
                    <a:pt x="12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7" name="Freeform 140"/>
            <p:cNvSpPr>
              <a:spLocks/>
            </p:cNvSpPr>
            <p:nvPr/>
          </p:nvSpPr>
          <p:spPr bwMode="auto">
            <a:xfrm>
              <a:off x="-813" y="-362"/>
              <a:ext cx="57" cy="42"/>
            </a:xfrm>
            <a:custGeom>
              <a:avLst/>
              <a:gdLst>
                <a:gd name="T0" fmla="*/ 23 w 24"/>
                <a:gd name="T1" fmla="*/ 0 h 18"/>
                <a:gd name="T2" fmla="*/ 0 w 24"/>
                <a:gd name="T3" fmla="*/ 12 h 18"/>
                <a:gd name="T4" fmla="*/ 9 w 24"/>
                <a:gd name="T5" fmla="*/ 18 h 18"/>
                <a:gd name="T6" fmla="*/ 24 w 24"/>
                <a:gd name="T7" fmla="*/ 0 h 18"/>
                <a:gd name="T8" fmla="*/ 23 w 24"/>
                <a:gd name="T9" fmla="*/ 0 h 18"/>
              </a:gdLst>
              <a:ahLst/>
              <a:cxnLst>
                <a:cxn ang="0">
                  <a:pos x="T0" y="T1"/>
                </a:cxn>
                <a:cxn ang="0">
                  <a:pos x="T2" y="T3"/>
                </a:cxn>
                <a:cxn ang="0">
                  <a:pos x="T4" y="T5"/>
                </a:cxn>
                <a:cxn ang="0">
                  <a:pos x="T6" y="T7"/>
                </a:cxn>
                <a:cxn ang="0">
                  <a:pos x="T8" y="T9"/>
                </a:cxn>
              </a:cxnLst>
              <a:rect l="0" t="0" r="r" b="b"/>
              <a:pathLst>
                <a:path w="24" h="18">
                  <a:moveTo>
                    <a:pt x="23" y="0"/>
                  </a:moveTo>
                  <a:cubicBezTo>
                    <a:pt x="17" y="0"/>
                    <a:pt x="0" y="4"/>
                    <a:pt x="0" y="12"/>
                  </a:cubicBezTo>
                  <a:cubicBezTo>
                    <a:pt x="0" y="16"/>
                    <a:pt x="4" y="18"/>
                    <a:pt x="9" y="18"/>
                  </a:cubicBezTo>
                  <a:cubicBezTo>
                    <a:pt x="15" y="18"/>
                    <a:pt x="23" y="7"/>
                    <a:pt x="24" y="0"/>
                  </a:cubicBezTo>
                  <a:cubicBezTo>
                    <a:pt x="24" y="0"/>
                    <a:pt x="24"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8" name="Freeform 141"/>
            <p:cNvSpPr>
              <a:spLocks/>
            </p:cNvSpPr>
            <p:nvPr/>
          </p:nvSpPr>
          <p:spPr bwMode="auto">
            <a:xfrm>
              <a:off x="-655" y="-426"/>
              <a:ext cx="43" cy="16"/>
            </a:xfrm>
            <a:custGeom>
              <a:avLst/>
              <a:gdLst>
                <a:gd name="T0" fmla="*/ 18 w 18"/>
                <a:gd name="T1" fmla="*/ 0 h 7"/>
                <a:gd name="T2" fmla="*/ 0 w 18"/>
                <a:gd name="T3" fmla="*/ 0 h 7"/>
                <a:gd name="T4" fmla="*/ 6 w 18"/>
                <a:gd name="T5" fmla="*/ 7 h 7"/>
                <a:gd name="T6" fmla="*/ 18 w 18"/>
                <a:gd name="T7" fmla="*/ 7 h 7"/>
                <a:gd name="T8" fmla="*/ 18 w 18"/>
                <a:gd name="T9" fmla="*/ 0 h 7"/>
              </a:gdLst>
              <a:ahLst/>
              <a:cxnLst>
                <a:cxn ang="0">
                  <a:pos x="T0" y="T1"/>
                </a:cxn>
                <a:cxn ang="0">
                  <a:pos x="T2" y="T3"/>
                </a:cxn>
                <a:cxn ang="0">
                  <a:pos x="T4" y="T5"/>
                </a:cxn>
                <a:cxn ang="0">
                  <a:pos x="T6" y="T7"/>
                </a:cxn>
                <a:cxn ang="0">
                  <a:pos x="T8" y="T9"/>
                </a:cxn>
              </a:cxnLst>
              <a:rect l="0" t="0" r="r" b="b"/>
              <a:pathLst>
                <a:path w="18" h="7">
                  <a:moveTo>
                    <a:pt x="18" y="0"/>
                  </a:moveTo>
                  <a:cubicBezTo>
                    <a:pt x="0" y="0"/>
                    <a:pt x="0" y="0"/>
                    <a:pt x="0" y="0"/>
                  </a:cubicBezTo>
                  <a:cubicBezTo>
                    <a:pt x="0" y="5"/>
                    <a:pt x="4" y="7"/>
                    <a:pt x="6" y="7"/>
                  </a:cubicBezTo>
                  <a:cubicBezTo>
                    <a:pt x="6" y="7"/>
                    <a:pt x="16" y="7"/>
                    <a:pt x="18" y="7"/>
                  </a:cubicBezTo>
                  <a:cubicBezTo>
                    <a:pt x="18" y="0"/>
                    <a:pt x="18"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79" name="Freeform 142"/>
            <p:cNvSpPr>
              <a:spLocks/>
            </p:cNvSpPr>
            <p:nvPr/>
          </p:nvSpPr>
          <p:spPr bwMode="auto">
            <a:xfrm>
              <a:off x="-938" y="-471"/>
              <a:ext cx="248" cy="128"/>
            </a:xfrm>
            <a:custGeom>
              <a:avLst/>
              <a:gdLst>
                <a:gd name="T0" fmla="*/ 96 w 105"/>
                <a:gd name="T1" fmla="*/ 0 h 54"/>
                <a:gd name="T2" fmla="*/ 74 w 105"/>
                <a:gd name="T3" fmla="*/ 3 h 54"/>
                <a:gd name="T4" fmla="*/ 64 w 105"/>
                <a:gd name="T5" fmla="*/ 2 h 54"/>
                <a:gd name="T6" fmla="*/ 37 w 105"/>
                <a:gd name="T7" fmla="*/ 22 h 54"/>
                <a:gd name="T8" fmla="*/ 11 w 105"/>
                <a:gd name="T9" fmla="*/ 33 h 54"/>
                <a:gd name="T10" fmla="*/ 0 w 105"/>
                <a:gd name="T11" fmla="*/ 42 h 54"/>
                <a:gd name="T12" fmla="*/ 5 w 105"/>
                <a:gd name="T13" fmla="*/ 50 h 54"/>
                <a:gd name="T14" fmla="*/ 14 w 105"/>
                <a:gd name="T15" fmla="*/ 46 h 54"/>
                <a:gd name="T16" fmla="*/ 23 w 105"/>
                <a:gd name="T17" fmla="*/ 47 h 54"/>
                <a:gd name="T18" fmla="*/ 29 w 105"/>
                <a:gd name="T19" fmla="*/ 46 h 54"/>
                <a:gd name="T20" fmla="*/ 38 w 105"/>
                <a:gd name="T21" fmla="*/ 54 h 54"/>
                <a:gd name="T22" fmla="*/ 49 w 105"/>
                <a:gd name="T23" fmla="*/ 42 h 54"/>
                <a:gd name="T24" fmla="*/ 50 w 105"/>
                <a:gd name="T25" fmla="*/ 42 h 54"/>
                <a:gd name="T26" fmla="*/ 67 w 105"/>
                <a:gd name="T27" fmla="*/ 26 h 54"/>
                <a:gd name="T28" fmla="*/ 80 w 105"/>
                <a:gd name="T29" fmla="*/ 40 h 54"/>
                <a:gd name="T30" fmla="*/ 103 w 105"/>
                <a:gd name="T31" fmla="*/ 24 h 54"/>
                <a:gd name="T32" fmla="*/ 98 w 105"/>
                <a:gd name="T33" fmla="*/ 13 h 54"/>
                <a:gd name="T34" fmla="*/ 105 w 105"/>
                <a:gd name="T35" fmla="*/ 5 h 54"/>
                <a:gd name="T36" fmla="*/ 96 w 105"/>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54">
                  <a:moveTo>
                    <a:pt x="96" y="0"/>
                  </a:moveTo>
                  <a:cubicBezTo>
                    <a:pt x="87" y="0"/>
                    <a:pt x="74" y="3"/>
                    <a:pt x="74" y="3"/>
                  </a:cubicBezTo>
                  <a:cubicBezTo>
                    <a:pt x="69" y="3"/>
                    <a:pt x="68" y="2"/>
                    <a:pt x="64" y="2"/>
                  </a:cubicBezTo>
                  <a:cubicBezTo>
                    <a:pt x="49" y="2"/>
                    <a:pt x="47" y="16"/>
                    <a:pt x="37" y="22"/>
                  </a:cubicBezTo>
                  <a:cubicBezTo>
                    <a:pt x="28" y="27"/>
                    <a:pt x="20" y="28"/>
                    <a:pt x="11" y="33"/>
                  </a:cubicBezTo>
                  <a:cubicBezTo>
                    <a:pt x="9" y="34"/>
                    <a:pt x="0" y="41"/>
                    <a:pt x="0" y="42"/>
                  </a:cubicBezTo>
                  <a:cubicBezTo>
                    <a:pt x="0" y="44"/>
                    <a:pt x="4" y="46"/>
                    <a:pt x="5" y="50"/>
                  </a:cubicBezTo>
                  <a:cubicBezTo>
                    <a:pt x="9" y="49"/>
                    <a:pt x="11" y="46"/>
                    <a:pt x="14" y="46"/>
                  </a:cubicBezTo>
                  <a:cubicBezTo>
                    <a:pt x="18" y="46"/>
                    <a:pt x="20" y="47"/>
                    <a:pt x="23" y="47"/>
                  </a:cubicBezTo>
                  <a:cubicBezTo>
                    <a:pt x="25" y="47"/>
                    <a:pt x="27" y="47"/>
                    <a:pt x="29" y="46"/>
                  </a:cubicBezTo>
                  <a:cubicBezTo>
                    <a:pt x="30" y="48"/>
                    <a:pt x="34" y="54"/>
                    <a:pt x="38" y="54"/>
                  </a:cubicBezTo>
                  <a:cubicBezTo>
                    <a:pt x="44" y="54"/>
                    <a:pt x="48" y="48"/>
                    <a:pt x="49" y="42"/>
                  </a:cubicBezTo>
                  <a:cubicBezTo>
                    <a:pt x="49" y="42"/>
                    <a:pt x="50" y="42"/>
                    <a:pt x="50" y="42"/>
                  </a:cubicBezTo>
                  <a:cubicBezTo>
                    <a:pt x="59" y="42"/>
                    <a:pt x="66" y="34"/>
                    <a:pt x="67" y="26"/>
                  </a:cubicBezTo>
                  <a:cubicBezTo>
                    <a:pt x="72" y="28"/>
                    <a:pt x="71" y="40"/>
                    <a:pt x="80" y="40"/>
                  </a:cubicBezTo>
                  <a:cubicBezTo>
                    <a:pt x="103" y="24"/>
                    <a:pt x="103" y="24"/>
                    <a:pt x="103" y="24"/>
                  </a:cubicBezTo>
                  <a:cubicBezTo>
                    <a:pt x="103" y="19"/>
                    <a:pt x="99" y="18"/>
                    <a:pt x="98" y="13"/>
                  </a:cubicBezTo>
                  <a:cubicBezTo>
                    <a:pt x="102" y="12"/>
                    <a:pt x="105" y="8"/>
                    <a:pt x="105" y="5"/>
                  </a:cubicBezTo>
                  <a:cubicBezTo>
                    <a:pt x="105" y="1"/>
                    <a:pt x="101"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0" name="Freeform 143"/>
            <p:cNvSpPr>
              <a:spLocks/>
            </p:cNvSpPr>
            <p:nvPr/>
          </p:nvSpPr>
          <p:spPr bwMode="auto">
            <a:xfrm>
              <a:off x="-605" y="-570"/>
              <a:ext cx="142" cy="42"/>
            </a:xfrm>
            <a:custGeom>
              <a:avLst/>
              <a:gdLst>
                <a:gd name="T0" fmla="*/ 38 w 60"/>
                <a:gd name="T1" fmla="*/ 0 h 18"/>
                <a:gd name="T2" fmla="*/ 0 w 60"/>
                <a:gd name="T3" fmla="*/ 18 h 18"/>
                <a:gd name="T4" fmla="*/ 10 w 60"/>
                <a:gd name="T5" fmla="*/ 14 h 18"/>
                <a:gd name="T6" fmla="*/ 23 w 60"/>
                <a:gd name="T7" fmla="*/ 18 h 18"/>
                <a:gd name="T8" fmla="*/ 46 w 60"/>
                <a:gd name="T9" fmla="*/ 18 h 18"/>
                <a:gd name="T10" fmla="*/ 60 w 60"/>
                <a:gd name="T11" fmla="*/ 13 h 18"/>
                <a:gd name="T12" fmla="*/ 38 w 6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60" h="18">
                  <a:moveTo>
                    <a:pt x="38" y="0"/>
                  </a:moveTo>
                  <a:cubicBezTo>
                    <a:pt x="31" y="0"/>
                    <a:pt x="0" y="11"/>
                    <a:pt x="0" y="18"/>
                  </a:cubicBezTo>
                  <a:cubicBezTo>
                    <a:pt x="4" y="17"/>
                    <a:pt x="6" y="14"/>
                    <a:pt x="10" y="14"/>
                  </a:cubicBezTo>
                  <a:cubicBezTo>
                    <a:pt x="16" y="14"/>
                    <a:pt x="17" y="18"/>
                    <a:pt x="23" y="18"/>
                  </a:cubicBezTo>
                  <a:cubicBezTo>
                    <a:pt x="35" y="18"/>
                    <a:pt x="32" y="18"/>
                    <a:pt x="46" y="18"/>
                  </a:cubicBezTo>
                  <a:cubicBezTo>
                    <a:pt x="53" y="18"/>
                    <a:pt x="56" y="15"/>
                    <a:pt x="60" y="13"/>
                  </a:cubicBezTo>
                  <a:cubicBezTo>
                    <a:pt x="58" y="6"/>
                    <a:pt x="49"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1" name="Freeform 144"/>
            <p:cNvSpPr>
              <a:spLocks/>
            </p:cNvSpPr>
            <p:nvPr/>
          </p:nvSpPr>
          <p:spPr bwMode="auto">
            <a:xfrm>
              <a:off x="-603" y="-521"/>
              <a:ext cx="126" cy="64"/>
            </a:xfrm>
            <a:custGeom>
              <a:avLst/>
              <a:gdLst>
                <a:gd name="T0" fmla="*/ 44 w 53"/>
                <a:gd name="T1" fmla="*/ 0 h 27"/>
                <a:gd name="T2" fmla="*/ 0 w 53"/>
                <a:gd name="T3" fmla="*/ 13 h 27"/>
                <a:gd name="T4" fmla="*/ 17 w 53"/>
                <a:gd name="T5" fmla="*/ 27 h 27"/>
                <a:gd name="T6" fmla="*/ 45 w 53"/>
                <a:gd name="T7" fmla="*/ 11 h 27"/>
                <a:gd name="T8" fmla="*/ 30 w 53"/>
                <a:gd name="T9" fmla="*/ 11 h 27"/>
                <a:gd name="T10" fmla="*/ 53 w 53"/>
                <a:gd name="T11" fmla="*/ 5 h 27"/>
                <a:gd name="T12" fmla="*/ 44 w 5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53" h="27">
                  <a:moveTo>
                    <a:pt x="44" y="0"/>
                  </a:moveTo>
                  <a:cubicBezTo>
                    <a:pt x="33" y="0"/>
                    <a:pt x="0" y="1"/>
                    <a:pt x="0" y="13"/>
                  </a:cubicBezTo>
                  <a:cubicBezTo>
                    <a:pt x="0" y="18"/>
                    <a:pt x="9" y="27"/>
                    <a:pt x="17" y="27"/>
                  </a:cubicBezTo>
                  <a:cubicBezTo>
                    <a:pt x="29" y="27"/>
                    <a:pt x="46" y="22"/>
                    <a:pt x="45" y="11"/>
                  </a:cubicBezTo>
                  <a:cubicBezTo>
                    <a:pt x="30" y="11"/>
                    <a:pt x="30" y="11"/>
                    <a:pt x="30" y="11"/>
                  </a:cubicBezTo>
                  <a:cubicBezTo>
                    <a:pt x="38" y="11"/>
                    <a:pt x="47" y="10"/>
                    <a:pt x="53" y="5"/>
                  </a:cubicBezTo>
                  <a:cubicBezTo>
                    <a:pt x="52" y="3"/>
                    <a:pt x="49" y="0"/>
                    <a:pt x="4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2" name="Freeform 145"/>
            <p:cNvSpPr>
              <a:spLocks/>
            </p:cNvSpPr>
            <p:nvPr/>
          </p:nvSpPr>
          <p:spPr bwMode="auto">
            <a:xfrm>
              <a:off x="-662" y="-514"/>
              <a:ext cx="43" cy="33"/>
            </a:xfrm>
            <a:custGeom>
              <a:avLst/>
              <a:gdLst>
                <a:gd name="T0" fmla="*/ 4 w 18"/>
                <a:gd name="T1" fmla="*/ 0 h 14"/>
                <a:gd name="T2" fmla="*/ 0 w 18"/>
                <a:gd name="T3" fmla="*/ 6 h 14"/>
                <a:gd name="T4" fmla="*/ 11 w 18"/>
                <a:gd name="T5" fmla="*/ 14 h 14"/>
                <a:gd name="T6" fmla="*/ 18 w 18"/>
                <a:gd name="T7" fmla="*/ 7 h 14"/>
                <a:gd name="T8" fmla="*/ 4 w 18"/>
                <a:gd name="T9" fmla="*/ 0 h 14"/>
              </a:gdLst>
              <a:ahLst/>
              <a:cxnLst>
                <a:cxn ang="0">
                  <a:pos x="T0" y="T1"/>
                </a:cxn>
                <a:cxn ang="0">
                  <a:pos x="T2" y="T3"/>
                </a:cxn>
                <a:cxn ang="0">
                  <a:pos x="T4" y="T5"/>
                </a:cxn>
                <a:cxn ang="0">
                  <a:pos x="T6" y="T7"/>
                </a:cxn>
                <a:cxn ang="0">
                  <a:pos x="T8" y="T9"/>
                </a:cxn>
              </a:cxnLst>
              <a:rect l="0" t="0" r="r" b="b"/>
              <a:pathLst>
                <a:path w="18" h="14">
                  <a:moveTo>
                    <a:pt x="4" y="0"/>
                  </a:moveTo>
                  <a:cubicBezTo>
                    <a:pt x="2" y="0"/>
                    <a:pt x="0" y="1"/>
                    <a:pt x="0" y="6"/>
                  </a:cubicBezTo>
                  <a:cubicBezTo>
                    <a:pt x="0" y="8"/>
                    <a:pt x="6" y="14"/>
                    <a:pt x="11" y="14"/>
                  </a:cubicBezTo>
                  <a:cubicBezTo>
                    <a:pt x="14" y="14"/>
                    <a:pt x="16" y="10"/>
                    <a:pt x="18" y="7"/>
                  </a:cubicBezTo>
                  <a:cubicBezTo>
                    <a:pt x="16" y="6"/>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3" name="Freeform 146"/>
            <p:cNvSpPr>
              <a:spLocks/>
            </p:cNvSpPr>
            <p:nvPr/>
          </p:nvSpPr>
          <p:spPr bwMode="auto">
            <a:xfrm>
              <a:off x="-201" y="-202"/>
              <a:ext cx="213" cy="171"/>
            </a:xfrm>
            <a:custGeom>
              <a:avLst/>
              <a:gdLst>
                <a:gd name="T0" fmla="*/ 39 w 90"/>
                <a:gd name="T1" fmla="*/ 0 h 72"/>
                <a:gd name="T2" fmla="*/ 19 w 90"/>
                <a:gd name="T3" fmla="*/ 7 h 72"/>
                <a:gd name="T4" fmla="*/ 15 w 90"/>
                <a:gd name="T5" fmla="*/ 11 h 72"/>
                <a:gd name="T6" fmla="*/ 32 w 90"/>
                <a:gd name="T7" fmla="*/ 18 h 72"/>
                <a:gd name="T8" fmla="*/ 32 w 90"/>
                <a:gd name="T9" fmla="*/ 32 h 72"/>
                <a:gd name="T10" fmla="*/ 24 w 90"/>
                <a:gd name="T11" fmla="*/ 32 h 72"/>
                <a:gd name="T12" fmla="*/ 0 w 90"/>
                <a:gd name="T13" fmla="*/ 26 h 72"/>
                <a:gd name="T14" fmla="*/ 0 w 90"/>
                <a:gd name="T15" fmla="*/ 35 h 72"/>
                <a:gd name="T16" fmla="*/ 47 w 90"/>
                <a:gd name="T17" fmla="*/ 63 h 72"/>
                <a:gd name="T18" fmla="*/ 58 w 90"/>
                <a:gd name="T19" fmla="*/ 72 h 72"/>
                <a:gd name="T20" fmla="*/ 69 w 90"/>
                <a:gd name="T21" fmla="*/ 64 h 72"/>
                <a:gd name="T22" fmla="*/ 90 w 90"/>
                <a:gd name="T23" fmla="*/ 36 h 72"/>
                <a:gd name="T24" fmla="*/ 78 w 90"/>
                <a:gd name="T25" fmla="*/ 34 h 72"/>
                <a:gd name="T26" fmla="*/ 80 w 90"/>
                <a:gd name="T27" fmla="*/ 26 h 72"/>
                <a:gd name="T28" fmla="*/ 75 w 90"/>
                <a:gd name="T29" fmla="*/ 23 h 72"/>
                <a:gd name="T30" fmla="*/ 60 w 90"/>
                <a:gd name="T31" fmla="*/ 25 h 72"/>
                <a:gd name="T32" fmla="*/ 77 w 90"/>
                <a:gd name="T33" fmla="*/ 6 h 72"/>
                <a:gd name="T34" fmla="*/ 72 w 90"/>
                <a:gd name="T35" fmla="*/ 0 h 72"/>
                <a:gd name="T36" fmla="*/ 50 w 90"/>
                <a:gd name="T37" fmla="*/ 0 h 72"/>
                <a:gd name="T38" fmla="*/ 39 w 90"/>
                <a:gd name="T3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 h="72">
                  <a:moveTo>
                    <a:pt x="39" y="0"/>
                  </a:moveTo>
                  <a:cubicBezTo>
                    <a:pt x="31" y="0"/>
                    <a:pt x="24" y="1"/>
                    <a:pt x="19" y="7"/>
                  </a:cubicBezTo>
                  <a:cubicBezTo>
                    <a:pt x="18" y="8"/>
                    <a:pt x="15" y="9"/>
                    <a:pt x="15" y="11"/>
                  </a:cubicBezTo>
                  <a:cubicBezTo>
                    <a:pt x="15" y="18"/>
                    <a:pt x="25" y="17"/>
                    <a:pt x="32" y="18"/>
                  </a:cubicBezTo>
                  <a:cubicBezTo>
                    <a:pt x="32" y="32"/>
                    <a:pt x="32" y="32"/>
                    <a:pt x="32" y="32"/>
                  </a:cubicBezTo>
                  <a:cubicBezTo>
                    <a:pt x="28" y="32"/>
                    <a:pt x="29" y="32"/>
                    <a:pt x="24" y="32"/>
                  </a:cubicBezTo>
                  <a:cubicBezTo>
                    <a:pt x="15" y="32"/>
                    <a:pt x="7" y="26"/>
                    <a:pt x="0" y="26"/>
                  </a:cubicBezTo>
                  <a:cubicBezTo>
                    <a:pt x="0" y="35"/>
                    <a:pt x="0" y="35"/>
                    <a:pt x="0" y="35"/>
                  </a:cubicBezTo>
                  <a:cubicBezTo>
                    <a:pt x="16" y="50"/>
                    <a:pt x="32" y="48"/>
                    <a:pt x="47" y="63"/>
                  </a:cubicBezTo>
                  <a:cubicBezTo>
                    <a:pt x="50" y="66"/>
                    <a:pt x="51" y="72"/>
                    <a:pt x="58" y="72"/>
                  </a:cubicBezTo>
                  <a:cubicBezTo>
                    <a:pt x="63" y="72"/>
                    <a:pt x="64" y="65"/>
                    <a:pt x="69" y="64"/>
                  </a:cubicBezTo>
                  <a:cubicBezTo>
                    <a:pt x="86" y="57"/>
                    <a:pt x="88" y="65"/>
                    <a:pt x="90" y="36"/>
                  </a:cubicBezTo>
                  <a:cubicBezTo>
                    <a:pt x="87" y="35"/>
                    <a:pt x="80" y="34"/>
                    <a:pt x="78" y="34"/>
                  </a:cubicBezTo>
                  <a:cubicBezTo>
                    <a:pt x="78" y="28"/>
                    <a:pt x="80" y="33"/>
                    <a:pt x="80" y="26"/>
                  </a:cubicBezTo>
                  <a:cubicBezTo>
                    <a:pt x="80" y="24"/>
                    <a:pt x="77" y="23"/>
                    <a:pt x="75" y="23"/>
                  </a:cubicBezTo>
                  <a:cubicBezTo>
                    <a:pt x="70" y="23"/>
                    <a:pt x="63" y="25"/>
                    <a:pt x="60" y="25"/>
                  </a:cubicBezTo>
                  <a:cubicBezTo>
                    <a:pt x="64" y="20"/>
                    <a:pt x="77" y="16"/>
                    <a:pt x="77" y="6"/>
                  </a:cubicBezTo>
                  <a:cubicBezTo>
                    <a:pt x="77" y="3"/>
                    <a:pt x="73" y="0"/>
                    <a:pt x="72" y="0"/>
                  </a:cubicBezTo>
                  <a:cubicBezTo>
                    <a:pt x="72" y="0"/>
                    <a:pt x="60" y="0"/>
                    <a:pt x="50" y="0"/>
                  </a:cubicBezTo>
                  <a:cubicBezTo>
                    <a:pt x="47" y="0"/>
                    <a:pt x="43"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4" name="Freeform 147"/>
            <p:cNvSpPr>
              <a:spLocks/>
            </p:cNvSpPr>
            <p:nvPr/>
          </p:nvSpPr>
          <p:spPr bwMode="auto">
            <a:xfrm>
              <a:off x="-276" y="-410"/>
              <a:ext cx="236" cy="121"/>
            </a:xfrm>
            <a:custGeom>
              <a:avLst/>
              <a:gdLst>
                <a:gd name="T0" fmla="*/ 50 w 100"/>
                <a:gd name="T1" fmla="*/ 0 h 51"/>
                <a:gd name="T2" fmla="*/ 46 w 100"/>
                <a:gd name="T3" fmla="*/ 1 h 51"/>
                <a:gd name="T4" fmla="*/ 64 w 100"/>
                <a:gd name="T5" fmla="*/ 8 h 51"/>
                <a:gd name="T6" fmla="*/ 64 w 100"/>
                <a:gd name="T7" fmla="*/ 20 h 51"/>
                <a:gd name="T8" fmla="*/ 35 w 100"/>
                <a:gd name="T9" fmla="*/ 8 h 51"/>
                <a:gd name="T10" fmla="*/ 35 w 100"/>
                <a:gd name="T11" fmla="*/ 14 h 51"/>
                <a:gd name="T12" fmla="*/ 46 w 100"/>
                <a:gd name="T13" fmla="*/ 23 h 51"/>
                <a:gd name="T14" fmla="*/ 42 w 100"/>
                <a:gd name="T15" fmla="*/ 24 h 51"/>
                <a:gd name="T16" fmla="*/ 6 w 100"/>
                <a:gd name="T17" fmla="*/ 1 h 51"/>
                <a:gd name="T18" fmla="*/ 0 w 100"/>
                <a:gd name="T19" fmla="*/ 1 h 51"/>
                <a:gd name="T20" fmla="*/ 1 w 100"/>
                <a:gd name="T21" fmla="*/ 7 h 51"/>
                <a:gd name="T22" fmla="*/ 1 w 100"/>
                <a:gd name="T23" fmla="*/ 7 h 51"/>
                <a:gd name="T24" fmla="*/ 1 w 100"/>
                <a:gd name="T25" fmla="*/ 16 h 51"/>
                <a:gd name="T26" fmla="*/ 11 w 100"/>
                <a:gd name="T27" fmla="*/ 22 h 51"/>
                <a:gd name="T28" fmla="*/ 14 w 100"/>
                <a:gd name="T29" fmla="*/ 21 h 51"/>
                <a:gd name="T30" fmla="*/ 15 w 100"/>
                <a:gd name="T31" fmla="*/ 27 h 51"/>
                <a:gd name="T32" fmla="*/ 23 w 100"/>
                <a:gd name="T33" fmla="*/ 27 h 51"/>
                <a:gd name="T34" fmla="*/ 30 w 100"/>
                <a:gd name="T35" fmla="*/ 33 h 51"/>
                <a:gd name="T36" fmla="*/ 68 w 100"/>
                <a:gd name="T37" fmla="*/ 28 h 51"/>
                <a:gd name="T38" fmla="*/ 75 w 100"/>
                <a:gd name="T39" fmla="*/ 29 h 51"/>
                <a:gd name="T40" fmla="*/ 61 w 100"/>
                <a:gd name="T41" fmla="*/ 37 h 51"/>
                <a:gd name="T42" fmla="*/ 61 w 100"/>
                <a:gd name="T43" fmla="*/ 42 h 51"/>
                <a:gd name="T44" fmla="*/ 58 w 100"/>
                <a:gd name="T45" fmla="*/ 48 h 51"/>
                <a:gd name="T46" fmla="*/ 66 w 100"/>
                <a:gd name="T47" fmla="*/ 51 h 51"/>
                <a:gd name="T48" fmla="*/ 75 w 100"/>
                <a:gd name="T49" fmla="*/ 50 h 51"/>
                <a:gd name="T50" fmla="*/ 96 w 100"/>
                <a:gd name="T51" fmla="*/ 48 h 51"/>
                <a:gd name="T52" fmla="*/ 100 w 100"/>
                <a:gd name="T53" fmla="*/ 14 h 51"/>
                <a:gd name="T54" fmla="*/ 89 w 100"/>
                <a:gd name="T55" fmla="*/ 1 h 51"/>
                <a:gd name="T56" fmla="*/ 79 w 100"/>
                <a:gd name="T57" fmla="*/ 5 h 51"/>
                <a:gd name="T58" fmla="*/ 55 w 100"/>
                <a:gd name="T59" fmla="*/ 0 h 51"/>
                <a:gd name="T60" fmla="*/ 50 w 100"/>
                <a:gd name="T6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51">
                  <a:moveTo>
                    <a:pt x="50" y="0"/>
                  </a:moveTo>
                  <a:cubicBezTo>
                    <a:pt x="48" y="0"/>
                    <a:pt x="47" y="0"/>
                    <a:pt x="46" y="1"/>
                  </a:cubicBezTo>
                  <a:cubicBezTo>
                    <a:pt x="48" y="8"/>
                    <a:pt x="55" y="8"/>
                    <a:pt x="64" y="8"/>
                  </a:cubicBezTo>
                  <a:cubicBezTo>
                    <a:pt x="64" y="20"/>
                    <a:pt x="64" y="20"/>
                    <a:pt x="64" y="20"/>
                  </a:cubicBezTo>
                  <a:cubicBezTo>
                    <a:pt x="51" y="20"/>
                    <a:pt x="47" y="8"/>
                    <a:pt x="35" y="8"/>
                  </a:cubicBezTo>
                  <a:cubicBezTo>
                    <a:pt x="35" y="14"/>
                    <a:pt x="35" y="14"/>
                    <a:pt x="35" y="14"/>
                  </a:cubicBezTo>
                  <a:cubicBezTo>
                    <a:pt x="37" y="17"/>
                    <a:pt x="41" y="21"/>
                    <a:pt x="46" y="23"/>
                  </a:cubicBezTo>
                  <a:cubicBezTo>
                    <a:pt x="44" y="24"/>
                    <a:pt x="43" y="24"/>
                    <a:pt x="42" y="24"/>
                  </a:cubicBezTo>
                  <a:cubicBezTo>
                    <a:pt x="28" y="24"/>
                    <a:pt x="20" y="1"/>
                    <a:pt x="6" y="1"/>
                  </a:cubicBezTo>
                  <a:cubicBezTo>
                    <a:pt x="4" y="1"/>
                    <a:pt x="2" y="1"/>
                    <a:pt x="0" y="1"/>
                  </a:cubicBezTo>
                  <a:cubicBezTo>
                    <a:pt x="0" y="4"/>
                    <a:pt x="0" y="6"/>
                    <a:pt x="1" y="7"/>
                  </a:cubicBezTo>
                  <a:cubicBezTo>
                    <a:pt x="1" y="7"/>
                    <a:pt x="1" y="7"/>
                    <a:pt x="1" y="7"/>
                  </a:cubicBezTo>
                  <a:cubicBezTo>
                    <a:pt x="1" y="16"/>
                    <a:pt x="1" y="16"/>
                    <a:pt x="1" y="16"/>
                  </a:cubicBezTo>
                  <a:cubicBezTo>
                    <a:pt x="4" y="19"/>
                    <a:pt x="7" y="22"/>
                    <a:pt x="11" y="22"/>
                  </a:cubicBezTo>
                  <a:cubicBezTo>
                    <a:pt x="12" y="22"/>
                    <a:pt x="13" y="22"/>
                    <a:pt x="14" y="21"/>
                  </a:cubicBezTo>
                  <a:cubicBezTo>
                    <a:pt x="15" y="27"/>
                    <a:pt x="15" y="27"/>
                    <a:pt x="15" y="27"/>
                  </a:cubicBezTo>
                  <a:cubicBezTo>
                    <a:pt x="23" y="27"/>
                    <a:pt x="23" y="27"/>
                    <a:pt x="23" y="27"/>
                  </a:cubicBezTo>
                  <a:cubicBezTo>
                    <a:pt x="23" y="30"/>
                    <a:pt x="26" y="33"/>
                    <a:pt x="30" y="33"/>
                  </a:cubicBezTo>
                  <a:cubicBezTo>
                    <a:pt x="40" y="33"/>
                    <a:pt x="59" y="28"/>
                    <a:pt x="68" y="28"/>
                  </a:cubicBezTo>
                  <a:cubicBezTo>
                    <a:pt x="70" y="28"/>
                    <a:pt x="73" y="28"/>
                    <a:pt x="75" y="29"/>
                  </a:cubicBezTo>
                  <a:cubicBezTo>
                    <a:pt x="71" y="32"/>
                    <a:pt x="61" y="32"/>
                    <a:pt x="61" y="37"/>
                  </a:cubicBezTo>
                  <a:cubicBezTo>
                    <a:pt x="61" y="39"/>
                    <a:pt x="61" y="41"/>
                    <a:pt x="61" y="42"/>
                  </a:cubicBezTo>
                  <a:cubicBezTo>
                    <a:pt x="59" y="43"/>
                    <a:pt x="58" y="46"/>
                    <a:pt x="58" y="48"/>
                  </a:cubicBezTo>
                  <a:cubicBezTo>
                    <a:pt x="58" y="50"/>
                    <a:pt x="62" y="51"/>
                    <a:pt x="66" y="51"/>
                  </a:cubicBezTo>
                  <a:cubicBezTo>
                    <a:pt x="69" y="51"/>
                    <a:pt x="73" y="50"/>
                    <a:pt x="75" y="50"/>
                  </a:cubicBezTo>
                  <a:cubicBezTo>
                    <a:pt x="76" y="50"/>
                    <a:pt x="88" y="50"/>
                    <a:pt x="96" y="48"/>
                  </a:cubicBezTo>
                  <a:cubicBezTo>
                    <a:pt x="94" y="33"/>
                    <a:pt x="100" y="27"/>
                    <a:pt x="100" y="14"/>
                  </a:cubicBezTo>
                  <a:cubicBezTo>
                    <a:pt x="100" y="7"/>
                    <a:pt x="99" y="1"/>
                    <a:pt x="89" y="1"/>
                  </a:cubicBezTo>
                  <a:cubicBezTo>
                    <a:pt x="85" y="1"/>
                    <a:pt x="83" y="5"/>
                    <a:pt x="79" y="5"/>
                  </a:cubicBezTo>
                  <a:cubicBezTo>
                    <a:pt x="69" y="5"/>
                    <a:pt x="63" y="0"/>
                    <a:pt x="55" y="0"/>
                  </a:cubicBezTo>
                  <a:cubicBezTo>
                    <a:pt x="53" y="0"/>
                    <a:pt x="51"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5" name="Freeform 148"/>
            <p:cNvSpPr>
              <a:spLocks/>
            </p:cNvSpPr>
            <p:nvPr/>
          </p:nvSpPr>
          <p:spPr bwMode="auto">
            <a:xfrm>
              <a:off x="-97" y="66"/>
              <a:ext cx="140" cy="83"/>
            </a:xfrm>
            <a:custGeom>
              <a:avLst/>
              <a:gdLst>
                <a:gd name="T0" fmla="*/ 27 w 59"/>
                <a:gd name="T1" fmla="*/ 0 h 35"/>
                <a:gd name="T2" fmla="*/ 12 w 59"/>
                <a:gd name="T3" fmla="*/ 17 h 35"/>
                <a:gd name="T4" fmla="*/ 11 w 59"/>
                <a:gd name="T5" fmla="*/ 17 h 35"/>
                <a:gd name="T6" fmla="*/ 8 w 59"/>
                <a:gd name="T7" fmla="*/ 17 h 35"/>
                <a:gd name="T8" fmla="*/ 6 w 59"/>
                <a:gd name="T9" fmla="*/ 17 h 35"/>
                <a:gd name="T10" fmla="*/ 0 w 59"/>
                <a:gd name="T11" fmla="*/ 19 h 35"/>
                <a:gd name="T12" fmla="*/ 46 w 59"/>
                <a:gd name="T13" fmla="*/ 35 h 35"/>
                <a:gd name="T14" fmla="*/ 59 w 59"/>
                <a:gd name="T15" fmla="*/ 27 h 35"/>
                <a:gd name="T16" fmla="*/ 27 w 59"/>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27" y="0"/>
                  </a:moveTo>
                  <a:cubicBezTo>
                    <a:pt x="16" y="0"/>
                    <a:pt x="18" y="15"/>
                    <a:pt x="12" y="17"/>
                  </a:cubicBezTo>
                  <a:cubicBezTo>
                    <a:pt x="11" y="17"/>
                    <a:pt x="11" y="17"/>
                    <a:pt x="11" y="17"/>
                  </a:cubicBezTo>
                  <a:cubicBezTo>
                    <a:pt x="10" y="17"/>
                    <a:pt x="9" y="17"/>
                    <a:pt x="8" y="17"/>
                  </a:cubicBezTo>
                  <a:cubicBezTo>
                    <a:pt x="8" y="17"/>
                    <a:pt x="7" y="17"/>
                    <a:pt x="6" y="17"/>
                  </a:cubicBezTo>
                  <a:cubicBezTo>
                    <a:pt x="3" y="17"/>
                    <a:pt x="0" y="17"/>
                    <a:pt x="0" y="19"/>
                  </a:cubicBezTo>
                  <a:cubicBezTo>
                    <a:pt x="0" y="21"/>
                    <a:pt x="39" y="35"/>
                    <a:pt x="46" y="35"/>
                  </a:cubicBezTo>
                  <a:cubicBezTo>
                    <a:pt x="52" y="35"/>
                    <a:pt x="54" y="30"/>
                    <a:pt x="59" y="27"/>
                  </a:cubicBezTo>
                  <a:cubicBezTo>
                    <a:pt x="56" y="19"/>
                    <a:pt x="34" y="0"/>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6" name="Freeform 149"/>
            <p:cNvSpPr>
              <a:spLocks/>
            </p:cNvSpPr>
            <p:nvPr/>
          </p:nvSpPr>
          <p:spPr bwMode="auto">
            <a:xfrm>
              <a:off x="38" y="-228"/>
              <a:ext cx="184" cy="149"/>
            </a:xfrm>
            <a:custGeom>
              <a:avLst/>
              <a:gdLst>
                <a:gd name="T0" fmla="*/ 26 w 78"/>
                <a:gd name="T1" fmla="*/ 0 h 63"/>
                <a:gd name="T2" fmla="*/ 12 w 78"/>
                <a:gd name="T3" fmla="*/ 8 h 63"/>
                <a:gd name="T4" fmla="*/ 12 w 78"/>
                <a:gd name="T5" fmla="*/ 13 h 63"/>
                <a:gd name="T6" fmla="*/ 0 w 78"/>
                <a:gd name="T7" fmla="*/ 13 h 63"/>
                <a:gd name="T8" fmla="*/ 0 w 78"/>
                <a:gd name="T9" fmla="*/ 22 h 63"/>
                <a:gd name="T10" fmla="*/ 8 w 78"/>
                <a:gd name="T11" fmla="*/ 47 h 63"/>
                <a:gd name="T12" fmla="*/ 8 w 78"/>
                <a:gd name="T13" fmla="*/ 63 h 63"/>
                <a:gd name="T14" fmla="*/ 18 w 78"/>
                <a:gd name="T15" fmla="*/ 63 h 63"/>
                <a:gd name="T16" fmla="*/ 30 w 78"/>
                <a:gd name="T17" fmla="*/ 46 h 63"/>
                <a:gd name="T18" fmla="*/ 23 w 78"/>
                <a:gd name="T19" fmla="*/ 46 h 63"/>
                <a:gd name="T20" fmla="*/ 27 w 78"/>
                <a:gd name="T21" fmla="*/ 40 h 63"/>
                <a:gd name="T22" fmla="*/ 38 w 78"/>
                <a:gd name="T23" fmla="*/ 42 h 63"/>
                <a:gd name="T24" fmla="*/ 68 w 78"/>
                <a:gd name="T25" fmla="*/ 21 h 63"/>
                <a:gd name="T26" fmla="*/ 78 w 78"/>
                <a:gd name="T27" fmla="*/ 13 h 63"/>
                <a:gd name="T28" fmla="*/ 78 w 78"/>
                <a:gd name="T29" fmla="*/ 6 h 63"/>
                <a:gd name="T30" fmla="*/ 26 w 78"/>
                <a:gd name="T3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63">
                  <a:moveTo>
                    <a:pt x="26" y="0"/>
                  </a:moveTo>
                  <a:cubicBezTo>
                    <a:pt x="15" y="0"/>
                    <a:pt x="12" y="7"/>
                    <a:pt x="12" y="8"/>
                  </a:cubicBezTo>
                  <a:cubicBezTo>
                    <a:pt x="12" y="9"/>
                    <a:pt x="11" y="12"/>
                    <a:pt x="12" y="13"/>
                  </a:cubicBezTo>
                  <a:cubicBezTo>
                    <a:pt x="10" y="13"/>
                    <a:pt x="4" y="13"/>
                    <a:pt x="0" y="13"/>
                  </a:cubicBezTo>
                  <a:cubicBezTo>
                    <a:pt x="0" y="22"/>
                    <a:pt x="0" y="22"/>
                    <a:pt x="0" y="22"/>
                  </a:cubicBezTo>
                  <a:cubicBezTo>
                    <a:pt x="3" y="32"/>
                    <a:pt x="0" y="39"/>
                    <a:pt x="8" y="47"/>
                  </a:cubicBezTo>
                  <a:cubicBezTo>
                    <a:pt x="8" y="50"/>
                    <a:pt x="8" y="56"/>
                    <a:pt x="8" y="63"/>
                  </a:cubicBezTo>
                  <a:cubicBezTo>
                    <a:pt x="18" y="63"/>
                    <a:pt x="18" y="63"/>
                    <a:pt x="18" y="63"/>
                  </a:cubicBezTo>
                  <a:cubicBezTo>
                    <a:pt x="24" y="57"/>
                    <a:pt x="29" y="55"/>
                    <a:pt x="30" y="46"/>
                  </a:cubicBezTo>
                  <a:cubicBezTo>
                    <a:pt x="23" y="46"/>
                    <a:pt x="23" y="46"/>
                    <a:pt x="23" y="46"/>
                  </a:cubicBezTo>
                  <a:cubicBezTo>
                    <a:pt x="25" y="41"/>
                    <a:pt x="26" y="40"/>
                    <a:pt x="27" y="40"/>
                  </a:cubicBezTo>
                  <a:cubicBezTo>
                    <a:pt x="29" y="40"/>
                    <a:pt x="32" y="42"/>
                    <a:pt x="38" y="42"/>
                  </a:cubicBezTo>
                  <a:cubicBezTo>
                    <a:pt x="54" y="42"/>
                    <a:pt x="61" y="30"/>
                    <a:pt x="68" y="21"/>
                  </a:cubicBezTo>
                  <a:cubicBezTo>
                    <a:pt x="68" y="21"/>
                    <a:pt x="78" y="14"/>
                    <a:pt x="78" y="13"/>
                  </a:cubicBezTo>
                  <a:cubicBezTo>
                    <a:pt x="78" y="10"/>
                    <a:pt x="77" y="9"/>
                    <a:pt x="78" y="6"/>
                  </a:cubicBezTo>
                  <a:cubicBezTo>
                    <a:pt x="59" y="6"/>
                    <a:pt x="44" y="0"/>
                    <a:pt x="2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7" name="Freeform 150"/>
            <p:cNvSpPr>
              <a:spLocks/>
            </p:cNvSpPr>
            <p:nvPr/>
          </p:nvSpPr>
          <p:spPr bwMode="auto">
            <a:xfrm>
              <a:off x="-338" y="-495"/>
              <a:ext cx="62" cy="50"/>
            </a:xfrm>
            <a:custGeom>
              <a:avLst/>
              <a:gdLst>
                <a:gd name="T0" fmla="*/ 0 w 26"/>
                <a:gd name="T1" fmla="*/ 0 h 21"/>
                <a:gd name="T2" fmla="*/ 19 w 26"/>
                <a:gd name="T3" fmla="*/ 21 h 21"/>
                <a:gd name="T4" fmla="*/ 26 w 26"/>
                <a:gd name="T5" fmla="*/ 15 h 21"/>
                <a:gd name="T6" fmla="*/ 0 w 26"/>
                <a:gd name="T7" fmla="*/ 0 h 21"/>
              </a:gdLst>
              <a:ahLst/>
              <a:cxnLst>
                <a:cxn ang="0">
                  <a:pos x="T0" y="T1"/>
                </a:cxn>
                <a:cxn ang="0">
                  <a:pos x="T2" y="T3"/>
                </a:cxn>
                <a:cxn ang="0">
                  <a:pos x="T4" y="T5"/>
                </a:cxn>
                <a:cxn ang="0">
                  <a:pos x="T6" y="T7"/>
                </a:cxn>
              </a:cxnLst>
              <a:rect l="0" t="0" r="r" b="b"/>
              <a:pathLst>
                <a:path w="26" h="21">
                  <a:moveTo>
                    <a:pt x="0" y="0"/>
                  </a:moveTo>
                  <a:cubicBezTo>
                    <a:pt x="0" y="7"/>
                    <a:pt x="13" y="21"/>
                    <a:pt x="19" y="21"/>
                  </a:cubicBezTo>
                  <a:cubicBezTo>
                    <a:pt x="22" y="21"/>
                    <a:pt x="26" y="19"/>
                    <a:pt x="26" y="15"/>
                  </a:cubicBezTo>
                  <a:cubicBezTo>
                    <a:pt x="15" y="11"/>
                    <a:pt x="14"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8" name="Freeform 151"/>
            <p:cNvSpPr>
              <a:spLocks/>
            </p:cNvSpPr>
            <p:nvPr/>
          </p:nvSpPr>
          <p:spPr bwMode="auto">
            <a:xfrm>
              <a:off x="-300" y="-325"/>
              <a:ext cx="45" cy="34"/>
            </a:xfrm>
            <a:custGeom>
              <a:avLst/>
              <a:gdLst>
                <a:gd name="T0" fmla="*/ 15 w 19"/>
                <a:gd name="T1" fmla="*/ 0 h 14"/>
                <a:gd name="T2" fmla="*/ 0 w 19"/>
                <a:gd name="T3" fmla="*/ 14 h 14"/>
                <a:gd name="T4" fmla="*/ 2 w 19"/>
                <a:gd name="T5" fmla="*/ 14 h 14"/>
                <a:gd name="T6" fmla="*/ 11 w 19"/>
                <a:gd name="T7" fmla="*/ 14 h 14"/>
                <a:gd name="T8" fmla="*/ 19 w 19"/>
                <a:gd name="T9" fmla="*/ 7 h 14"/>
                <a:gd name="T10" fmla="*/ 15 w 19"/>
                <a:gd name="T11" fmla="*/ 0 h 14"/>
              </a:gdLst>
              <a:ahLst/>
              <a:cxnLst>
                <a:cxn ang="0">
                  <a:pos x="T0" y="T1"/>
                </a:cxn>
                <a:cxn ang="0">
                  <a:pos x="T2" y="T3"/>
                </a:cxn>
                <a:cxn ang="0">
                  <a:pos x="T4" y="T5"/>
                </a:cxn>
                <a:cxn ang="0">
                  <a:pos x="T6" y="T7"/>
                </a:cxn>
                <a:cxn ang="0">
                  <a:pos x="T8" y="T9"/>
                </a:cxn>
                <a:cxn ang="0">
                  <a:pos x="T10" y="T11"/>
                </a:cxn>
              </a:cxnLst>
              <a:rect l="0" t="0" r="r" b="b"/>
              <a:pathLst>
                <a:path w="19" h="14">
                  <a:moveTo>
                    <a:pt x="15" y="0"/>
                  </a:moveTo>
                  <a:cubicBezTo>
                    <a:pt x="7" y="2"/>
                    <a:pt x="2" y="5"/>
                    <a:pt x="0" y="14"/>
                  </a:cubicBezTo>
                  <a:cubicBezTo>
                    <a:pt x="1" y="14"/>
                    <a:pt x="2" y="14"/>
                    <a:pt x="2" y="14"/>
                  </a:cubicBezTo>
                  <a:cubicBezTo>
                    <a:pt x="5" y="14"/>
                    <a:pt x="6" y="14"/>
                    <a:pt x="11" y="14"/>
                  </a:cubicBezTo>
                  <a:cubicBezTo>
                    <a:pt x="14" y="14"/>
                    <a:pt x="19" y="14"/>
                    <a:pt x="19" y="7"/>
                  </a:cubicBezTo>
                  <a:cubicBezTo>
                    <a:pt x="19" y="4"/>
                    <a:pt x="16" y="2"/>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89" name="Freeform 152"/>
            <p:cNvSpPr>
              <a:spLocks/>
            </p:cNvSpPr>
            <p:nvPr/>
          </p:nvSpPr>
          <p:spPr bwMode="auto">
            <a:xfrm>
              <a:off x="-321" y="-620"/>
              <a:ext cx="231" cy="123"/>
            </a:xfrm>
            <a:custGeom>
              <a:avLst/>
              <a:gdLst>
                <a:gd name="T0" fmla="*/ 17 w 98"/>
                <a:gd name="T1" fmla="*/ 0 h 52"/>
                <a:gd name="T2" fmla="*/ 0 w 98"/>
                <a:gd name="T3" fmla="*/ 5 h 52"/>
                <a:gd name="T4" fmla="*/ 9 w 98"/>
                <a:gd name="T5" fmla="*/ 13 h 52"/>
                <a:gd name="T6" fmla="*/ 5 w 98"/>
                <a:gd name="T7" fmla="*/ 18 h 52"/>
                <a:gd name="T8" fmla="*/ 9 w 98"/>
                <a:gd name="T9" fmla="*/ 19 h 52"/>
                <a:gd name="T10" fmla="*/ 24 w 98"/>
                <a:gd name="T11" fmla="*/ 18 h 52"/>
                <a:gd name="T12" fmla="*/ 24 w 98"/>
                <a:gd name="T13" fmla="*/ 24 h 52"/>
                <a:gd name="T14" fmla="*/ 8 w 98"/>
                <a:gd name="T15" fmla="*/ 31 h 52"/>
                <a:gd name="T16" fmla="*/ 19 w 98"/>
                <a:gd name="T17" fmla="*/ 35 h 52"/>
                <a:gd name="T18" fmla="*/ 22 w 98"/>
                <a:gd name="T19" fmla="*/ 35 h 52"/>
                <a:gd name="T20" fmla="*/ 33 w 98"/>
                <a:gd name="T21" fmla="*/ 34 h 52"/>
                <a:gd name="T22" fmla="*/ 40 w 98"/>
                <a:gd name="T23" fmla="*/ 37 h 52"/>
                <a:gd name="T24" fmla="*/ 44 w 98"/>
                <a:gd name="T25" fmla="*/ 37 h 52"/>
                <a:gd name="T26" fmla="*/ 65 w 98"/>
                <a:gd name="T27" fmla="*/ 39 h 52"/>
                <a:gd name="T28" fmla="*/ 88 w 98"/>
                <a:gd name="T29" fmla="*/ 52 h 52"/>
                <a:gd name="T30" fmla="*/ 98 w 98"/>
                <a:gd name="T31" fmla="*/ 45 h 52"/>
                <a:gd name="T32" fmla="*/ 83 w 98"/>
                <a:gd name="T33" fmla="*/ 31 h 52"/>
                <a:gd name="T34" fmla="*/ 87 w 98"/>
                <a:gd name="T35" fmla="*/ 26 h 52"/>
                <a:gd name="T36" fmla="*/ 71 w 98"/>
                <a:gd name="T37" fmla="*/ 14 h 52"/>
                <a:gd name="T38" fmla="*/ 63 w 98"/>
                <a:gd name="T39" fmla="*/ 18 h 52"/>
                <a:gd name="T40" fmla="*/ 48 w 98"/>
                <a:gd name="T41" fmla="*/ 6 h 52"/>
                <a:gd name="T42" fmla="*/ 37 w 98"/>
                <a:gd name="T43" fmla="*/ 10 h 52"/>
                <a:gd name="T44" fmla="*/ 17 w 98"/>
                <a:gd name="T4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52">
                  <a:moveTo>
                    <a:pt x="17" y="0"/>
                  </a:moveTo>
                  <a:cubicBezTo>
                    <a:pt x="11" y="0"/>
                    <a:pt x="6" y="4"/>
                    <a:pt x="0" y="5"/>
                  </a:cubicBezTo>
                  <a:cubicBezTo>
                    <a:pt x="0" y="11"/>
                    <a:pt x="2" y="13"/>
                    <a:pt x="9" y="13"/>
                  </a:cubicBezTo>
                  <a:cubicBezTo>
                    <a:pt x="9" y="15"/>
                    <a:pt x="7" y="17"/>
                    <a:pt x="5" y="18"/>
                  </a:cubicBezTo>
                  <a:cubicBezTo>
                    <a:pt x="7" y="19"/>
                    <a:pt x="8" y="19"/>
                    <a:pt x="9" y="19"/>
                  </a:cubicBezTo>
                  <a:cubicBezTo>
                    <a:pt x="12" y="19"/>
                    <a:pt x="16" y="18"/>
                    <a:pt x="24" y="18"/>
                  </a:cubicBezTo>
                  <a:cubicBezTo>
                    <a:pt x="23" y="20"/>
                    <a:pt x="23" y="23"/>
                    <a:pt x="24" y="24"/>
                  </a:cubicBezTo>
                  <a:cubicBezTo>
                    <a:pt x="18" y="26"/>
                    <a:pt x="13" y="26"/>
                    <a:pt x="8" y="31"/>
                  </a:cubicBezTo>
                  <a:cubicBezTo>
                    <a:pt x="12" y="34"/>
                    <a:pt x="14" y="35"/>
                    <a:pt x="19" y="35"/>
                  </a:cubicBezTo>
                  <a:cubicBezTo>
                    <a:pt x="20" y="35"/>
                    <a:pt x="21" y="35"/>
                    <a:pt x="22" y="35"/>
                  </a:cubicBezTo>
                  <a:cubicBezTo>
                    <a:pt x="26" y="35"/>
                    <a:pt x="30" y="34"/>
                    <a:pt x="33" y="34"/>
                  </a:cubicBezTo>
                  <a:cubicBezTo>
                    <a:pt x="36" y="34"/>
                    <a:pt x="38" y="35"/>
                    <a:pt x="40" y="37"/>
                  </a:cubicBezTo>
                  <a:cubicBezTo>
                    <a:pt x="41" y="37"/>
                    <a:pt x="42" y="37"/>
                    <a:pt x="44" y="37"/>
                  </a:cubicBezTo>
                  <a:cubicBezTo>
                    <a:pt x="51" y="37"/>
                    <a:pt x="56" y="39"/>
                    <a:pt x="65" y="39"/>
                  </a:cubicBezTo>
                  <a:cubicBezTo>
                    <a:pt x="77" y="39"/>
                    <a:pt x="76" y="52"/>
                    <a:pt x="88" y="52"/>
                  </a:cubicBezTo>
                  <a:cubicBezTo>
                    <a:pt x="92" y="52"/>
                    <a:pt x="98" y="51"/>
                    <a:pt x="98" y="45"/>
                  </a:cubicBezTo>
                  <a:cubicBezTo>
                    <a:pt x="98" y="40"/>
                    <a:pt x="87" y="35"/>
                    <a:pt x="83" y="31"/>
                  </a:cubicBezTo>
                  <a:cubicBezTo>
                    <a:pt x="84" y="30"/>
                    <a:pt x="86" y="27"/>
                    <a:pt x="87" y="26"/>
                  </a:cubicBezTo>
                  <a:cubicBezTo>
                    <a:pt x="85" y="23"/>
                    <a:pt x="79" y="14"/>
                    <a:pt x="71" y="14"/>
                  </a:cubicBezTo>
                  <a:cubicBezTo>
                    <a:pt x="68" y="14"/>
                    <a:pt x="67" y="18"/>
                    <a:pt x="63" y="18"/>
                  </a:cubicBezTo>
                  <a:cubicBezTo>
                    <a:pt x="58" y="18"/>
                    <a:pt x="58" y="6"/>
                    <a:pt x="48" y="6"/>
                  </a:cubicBezTo>
                  <a:cubicBezTo>
                    <a:pt x="43" y="6"/>
                    <a:pt x="41" y="10"/>
                    <a:pt x="37" y="10"/>
                  </a:cubicBezTo>
                  <a:cubicBezTo>
                    <a:pt x="31" y="10"/>
                    <a:pt x="28"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0" name="Freeform 153"/>
            <p:cNvSpPr>
              <a:spLocks/>
            </p:cNvSpPr>
            <p:nvPr/>
          </p:nvSpPr>
          <p:spPr bwMode="auto">
            <a:xfrm>
              <a:off x="-229" y="-514"/>
              <a:ext cx="61" cy="19"/>
            </a:xfrm>
            <a:custGeom>
              <a:avLst/>
              <a:gdLst>
                <a:gd name="T0" fmla="*/ 14 w 26"/>
                <a:gd name="T1" fmla="*/ 0 h 8"/>
                <a:gd name="T2" fmla="*/ 9 w 26"/>
                <a:gd name="T3" fmla="*/ 8 h 8"/>
                <a:gd name="T4" fmla="*/ 26 w 26"/>
                <a:gd name="T5" fmla="*/ 5 h 8"/>
                <a:gd name="T6" fmla="*/ 14 w 26"/>
                <a:gd name="T7" fmla="*/ 0 h 8"/>
              </a:gdLst>
              <a:ahLst/>
              <a:cxnLst>
                <a:cxn ang="0">
                  <a:pos x="T0" y="T1"/>
                </a:cxn>
                <a:cxn ang="0">
                  <a:pos x="T2" y="T3"/>
                </a:cxn>
                <a:cxn ang="0">
                  <a:pos x="T4" y="T5"/>
                </a:cxn>
                <a:cxn ang="0">
                  <a:pos x="T6" y="T7"/>
                </a:cxn>
              </a:cxnLst>
              <a:rect l="0" t="0" r="r" b="b"/>
              <a:pathLst>
                <a:path w="26" h="8">
                  <a:moveTo>
                    <a:pt x="14" y="0"/>
                  </a:moveTo>
                  <a:cubicBezTo>
                    <a:pt x="12" y="0"/>
                    <a:pt x="0" y="8"/>
                    <a:pt x="9" y="8"/>
                  </a:cubicBezTo>
                  <a:cubicBezTo>
                    <a:pt x="17" y="8"/>
                    <a:pt x="23" y="8"/>
                    <a:pt x="26" y="5"/>
                  </a:cubicBezTo>
                  <a:cubicBezTo>
                    <a:pt x="21" y="3"/>
                    <a:pt x="20"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1" name="Freeform 154"/>
            <p:cNvSpPr>
              <a:spLocks/>
            </p:cNvSpPr>
            <p:nvPr/>
          </p:nvSpPr>
          <p:spPr bwMode="auto">
            <a:xfrm>
              <a:off x="-2" y="-440"/>
              <a:ext cx="610" cy="189"/>
            </a:xfrm>
            <a:custGeom>
              <a:avLst/>
              <a:gdLst>
                <a:gd name="T0" fmla="*/ 16 w 258"/>
                <a:gd name="T1" fmla="*/ 0 h 80"/>
                <a:gd name="T2" fmla="*/ 0 w 258"/>
                <a:gd name="T3" fmla="*/ 8 h 80"/>
                <a:gd name="T4" fmla="*/ 38 w 258"/>
                <a:gd name="T5" fmla="*/ 26 h 80"/>
                <a:gd name="T6" fmla="*/ 48 w 258"/>
                <a:gd name="T7" fmla="*/ 21 h 80"/>
                <a:gd name="T8" fmla="*/ 69 w 258"/>
                <a:gd name="T9" fmla="*/ 48 h 80"/>
                <a:gd name="T10" fmla="*/ 63 w 258"/>
                <a:gd name="T11" fmla="*/ 56 h 80"/>
                <a:gd name="T12" fmla="*/ 101 w 258"/>
                <a:gd name="T13" fmla="*/ 80 h 80"/>
                <a:gd name="T14" fmla="*/ 116 w 258"/>
                <a:gd name="T15" fmla="*/ 71 h 80"/>
                <a:gd name="T16" fmla="*/ 122 w 258"/>
                <a:gd name="T17" fmla="*/ 71 h 80"/>
                <a:gd name="T18" fmla="*/ 139 w 258"/>
                <a:gd name="T19" fmla="*/ 80 h 80"/>
                <a:gd name="T20" fmla="*/ 149 w 258"/>
                <a:gd name="T21" fmla="*/ 79 h 80"/>
                <a:gd name="T22" fmla="*/ 191 w 258"/>
                <a:gd name="T23" fmla="*/ 79 h 80"/>
                <a:gd name="T24" fmla="*/ 204 w 258"/>
                <a:gd name="T25" fmla="*/ 72 h 80"/>
                <a:gd name="T26" fmla="*/ 215 w 258"/>
                <a:gd name="T27" fmla="*/ 80 h 80"/>
                <a:gd name="T28" fmla="*/ 258 w 258"/>
                <a:gd name="T29" fmla="*/ 62 h 80"/>
                <a:gd name="T30" fmla="*/ 256 w 258"/>
                <a:gd name="T31" fmla="*/ 62 h 80"/>
                <a:gd name="T32" fmla="*/ 252 w 258"/>
                <a:gd name="T33" fmla="*/ 61 h 80"/>
                <a:gd name="T34" fmla="*/ 254 w 258"/>
                <a:gd name="T35" fmla="*/ 56 h 80"/>
                <a:gd name="T36" fmla="*/ 258 w 258"/>
                <a:gd name="T37" fmla="*/ 55 h 80"/>
                <a:gd name="T38" fmla="*/ 216 w 258"/>
                <a:gd name="T39" fmla="*/ 41 h 80"/>
                <a:gd name="T40" fmla="*/ 150 w 258"/>
                <a:gd name="T41" fmla="*/ 54 h 80"/>
                <a:gd name="T42" fmla="*/ 114 w 258"/>
                <a:gd name="T43" fmla="*/ 48 h 80"/>
                <a:gd name="T44" fmla="*/ 109 w 258"/>
                <a:gd name="T45" fmla="*/ 50 h 80"/>
                <a:gd name="T46" fmla="*/ 105 w 258"/>
                <a:gd name="T47" fmla="*/ 45 h 80"/>
                <a:gd name="T48" fmla="*/ 109 w 258"/>
                <a:gd name="T49" fmla="*/ 42 h 80"/>
                <a:gd name="T50" fmla="*/ 85 w 258"/>
                <a:gd name="T51" fmla="*/ 30 h 80"/>
                <a:gd name="T52" fmla="*/ 106 w 258"/>
                <a:gd name="T53" fmla="*/ 30 h 80"/>
                <a:gd name="T54" fmla="*/ 82 w 258"/>
                <a:gd name="T55" fmla="*/ 14 h 80"/>
                <a:gd name="T56" fmla="*/ 72 w 258"/>
                <a:gd name="T57" fmla="*/ 14 h 80"/>
                <a:gd name="T58" fmla="*/ 62 w 258"/>
                <a:gd name="T59" fmla="*/ 18 h 80"/>
                <a:gd name="T60" fmla="*/ 16 w 258"/>
                <a:gd name="T6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8" h="80">
                  <a:moveTo>
                    <a:pt x="16" y="0"/>
                  </a:moveTo>
                  <a:cubicBezTo>
                    <a:pt x="9" y="0"/>
                    <a:pt x="0" y="0"/>
                    <a:pt x="0" y="8"/>
                  </a:cubicBezTo>
                  <a:cubicBezTo>
                    <a:pt x="0" y="13"/>
                    <a:pt x="32" y="26"/>
                    <a:pt x="38" y="26"/>
                  </a:cubicBezTo>
                  <a:cubicBezTo>
                    <a:pt x="42" y="26"/>
                    <a:pt x="45" y="24"/>
                    <a:pt x="48" y="21"/>
                  </a:cubicBezTo>
                  <a:cubicBezTo>
                    <a:pt x="57" y="30"/>
                    <a:pt x="60" y="39"/>
                    <a:pt x="69" y="48"/>
                  </a:cubicBezTo>
                  <a:cubicBezTo>
                    <a:pt x="67" y="49"/>
                    <a:pt x="63" y="53"/>
                    <a:pt x="63" y="56"/>
                  </a:cubicBezTo>
                  <a:cubicBezTo>
                    <a:pt x="63" y="67"/>
                    <a:pt x="89" y="80"/>
                    <a:pt x="101" y="80"/>
                  </a:cubicBezTo>
                  <a:cubicBezTo>
                    <a:pt x="106" y="80"/>
                    <a:pt x="114" y="74"/>
                    <a:pt x="116" y="71"/>
                  </a:cubicBezTo>
                  <a:cubicBezTo>
                    <a:pt x="122" y="71"/>
                    <a:pt x="122" y="71"/>
                    <a:pt x="122" y="71"/>
                  </a:cubicBezTo>
                  <a:cubicBezTo>
                    <a:pt x="121" y="78"/>
                    <a:pt x="130" y="80"/>
                    <a:pt x="139" y="80"/>
                  </a:cubicBezTo>
                  <a:cubicBezTo>
                    <a:pt x="142" y="80"/>
                    <a:pt x="146" y="80"/>
                    <a:pt x="149" y="79"/>
                  </a:cubicBezTo>
                  <a:cubicBezTo>
                    <a:pt x="191" y="79"/>
                    <a:pt x="191" y="79"/>
                    <a:pt x="191" y="79"/>
                  </a:cubicBezTo>
                  <a:cubicBezTo>
                    <a:pt x="196" y="76"/>
                    <a:pt x="197" y="73"/>
                    <a:pt x="204" y="72"/>
                  </a:cubicBezTo>
                  <a:cubicBezTo>
                    <a:pt x="205" y="76"/>
                    <a:pt x="208" y="80"/>
                    <a:pt x="215" y="80"/>
                  </a:cubicBezTo>
                  <a:cubicBezTo>
                    <a:pt x="233" y="80"/>
                    <a:pt x="257" y="80"/>
                    <a:pt x="258" y="62"/>
                  </a:cubicBezTo>
                  <a:cubicBezTo>
                    <a:pt x="258" y="62"/>
                    <a:pt x="258" y="62"/>
                    <a:pt x="256" y="62"/>
                  </a:cubicBezTo>
                  <a:cubicBezTo>
                    <a:pt x="255" y="62"/>
                    <a:pt x="253" y="62"/>
                    <a:pt x="252" y="61"/>
                  </a:cubicBezTo>
                  <a:cubicBezTo>
                    <a:pt x="252" y="59"/>
                    <a:pt x="253" y="58"/>
                    <a:pt x="254" y="56"/>
                  </a:cubicBezTo>
                  <a:cubicBezTo>
                    <a:pt x="256" y="56"/>
                    <a:pt x="258" y="56"/>
                    <a:pt x="258" y="55"/>
                  </a:cubicBezTo>
                  <a:cubicBezTo>
                    <a:pt x="251" y="42"/>
                    <a:pt x="237" y="41"/>
                    <a:pt x="216" y="41"/>
                  </a:cubicBezTo>
                  <a:cubicBezTo>
                    <a:pt x="189" y="41"/>
                    <a:pt x="179" y="54"/>
                    <a:pt x="150" y="54"/>
                  </a:cubicBezTo>
                  <a:cubicBezTo>
                    <a:pt x="137" y="54"/>
                    <a:pt x="126" y="51"/>
                    <a:pt x="114" y="48"/>
                  </a:cubicBezTo>
                  <a:cubicBezTo>
                    <a:pt x="113" y="48"/>
                    <a:pt x="110" y="50"/>
                    <a:pt x="109" y="50"/>
                  </a:cubicBezTo>
                  <a:cubicBezTo>
                    <a:pt x="107" y="50"/>
                    <a:pt x="105" y="48"/>
                    <a:pt x="105" y="45"/>
                  </a:cubicBezTo>
                  <a:cubicBezTo>
                    <a:pt x="105" y="43"/>
                    <a:pt x="108" y="43"/>
                    <a:pt x="109" y="42"/>
                  </a:cubicBezTo>
                  <a:cubicBezTo>
                    <a:pt x="102" y="36"/>
                    <a:pt x="88" y="44"/>
                    <a:pt x="85" y="30"/>
                  </a:cubicBezTo>
                  <a:cubicBezTo>
                    <a:pt x="106" y="30"/>
                    <a:pt x="106" y="30"/>
                    <a:pt x="106" y="30"/>
                  </a:cubicBezTo>
                  <a:cubicBezTo>
                    <a:pt x="102" y="23"/>
                    <a:pt x="77" y="26"/>
                    <a:pt x="82" y="14"/>
                  </a:cubicBezTo>
                  <a:cubicBezTo>
                    <a:pt x="82" y="14"/>
                    <a:pt x="76" y="14"/>
                    <a:pt x="72" y="14"/>
                  </a:cubicBezTo>
                  <a:cubicBezTo>
                    <a:pt x="70" y="17"/>
                    <a:pt x="67" y="18"/>
                    <a:pt x="62" y="18"/>
                  </a:cubicBezTo>
                  <a:cubicBezTo>
                    <a:pt x="44" y="18"/>
                    <a:pt x="39"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2" name="Freeform 155"/>
            <p:cNvSpPr>
              <a:spLocks/>
            </p:cNvSpPr>
            <p:nvPr/>
          </p:nvSpPr>
          <p:spPr bwMode="auto">
            <a:xfrm>
              <a:off x="5" y="-339"/>
              <a:ext cx="106" cy="83"/>
            </a:xfrm>
            <a:custGeom>
              <a:avLst/>
              <a:gdLst>
                <a:gd name="T0" fmla="*/ 23 w 45"/>
                <a:gd name="T1" fmla="*/ 0 h 35"/>
                <a:gd name="T2" fmla="*/ 7 w 45"/>
                <a:gd name="T3" fmla="*/ 12 h 35"/>
                <a:gd name="T4" fmla="*/ 0 w 45"/>
                <a:gd name="T5" fmla="*/ 20 h 35"/>
                <a:gd name="T6" fmla="*/ 35 w 45"/>
                <a:gd name="T7" fmla="*/ 35 h 35"/>
                <a:gd name="T8" fmla="*/ 45 w 45"/>
                <a:gd name="T9" fmla="*/ 18 h 35"/>
                <a:gd name="T10" fmla="*/ 23 w 45"/>
                <a:gd name="T11" fmla="*/ 0 h 35"/>
              </a:gdLst>
              <a:ahLst/>
              <a:cxnLst>
                <a:cxn ang="0">
                  <a:pos x="T0" y="T1"/>
                </a:cxn>
                <a:cxn ang="0">
                  <a:pos x="T2" y="T3"/>
                </a:cxn>
                <a:cxn ang="0">
                  <a:pos x="T4" y="T5"/>
                </a:cxn>
                <a:cxn ang="0">
                  <a:pos x="T6" y="T7"/>
                </a:cxn>
                <a:cxn ang="0">
                  <a:pos x="T8" y="T9"/>
                </a:cxn>
                <a:cxn ang="0">
                  <a:pos x="T10" y="T11"/>
                </a:cxn>
              </a:cxnLst>
              <a:rect l="0" t="0" r="r" b="b"/>
              <a:pathLst>
                <a:path w="45" h="35">
                  <a:moveTo>
                    <a:pt x="23" y="0"/>
                  </a:moveTo>
                  <a:cubicBezTo>
                    <a:pt x="11" y="0"/>
                    <a:pt x="13" y="12"/>
                    <a:pt x="7" y="12"/>
                  </a:cubicBezTo>
                  <a:cubicBezTo>
                    <a:pt x="6" y="12"/>
                    <a:pt x="0" y="15"/>
                    <a:pt x="0" y="20"/>
                  </a:cubicBezTo>
                  <a:cubicBezTo>
                    <a:pt x="0" y="20"/>
                    <a:pt x="31" y="35"/>
                    <a:pt x="35" y="35"/>
                  </a:cubicBezTo>
                  <a:cubicBezTo>
                    <a:pt x="42" y="35"/>
                    <a:pt x="45" y="27"/>
                    <a:pt x="45" y="18"/>
                  </a:cubicBezTo>
                  <a:cubicBezTo>
                    <a:pt x="45" y="11"/>
                    <a:pt x="33" y="0"/>
                    <a:pt x="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3" name="Freeform 156"/>
            <p:cNvSpPr>
              <a:spLocks/>
            </p:cNvSpPr>
            <p:nvPr/>
          </p:nvSpPr>
          <p:spPr bwMode="auto">
            <a:xfrm>
              <a:off x="19" y="-495"/>
              <a:ext cx="97" cy="29"/>
            </a:xfrm>
            <a:custGeom>
              <a:avLst/>
              <a:gdLst>
                <a:gd name="T0" fmla="*/ 41 w 41"/>
                <a:gd name="T1" fmla="*/ 0 h 12"/>
                <a:gd name="T2" fmla="*/ 38 w 41"/>
                <a:gd name="T3" fmla="*/ 1 h 12"/>
                <a:gd name="T4" fmla="*/ 34 w 41"/>
                <a:gd name="T5" fmla="*/ 0 h 12"/>
                <a:gd name="T6" fmla="*/ 0 w 41"/>
                <a:gd name="T7" fmla="*/ 7 h 12"/>
                <a:gd name="T8" fmla="*/ 33 w 41"/>
                <a:gd name="T9" fmla="*/ 12 h 12"/>
                <a:gd name="T10" fmla="*/ 41 w 41"/>
                <a:gd name="T11" fmla="*/ 7 h 12"/>
                <a:gd name="T12" fmla="*/ 41 w 4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1" h="12">
                  <a:moveTo>
                    <a:pt x="41" y="0"/>
                  </a:moveTo>
                  <a:cubicBezTo>
                    <a:pt x="39" y="1"/>
                    <a:pt x="38" y="1"/>
                    <a:pt x="38" y="1"/>
                  </a:cubicBezTo>
                  <a:cubicBezTo>
                    <a:pt x="37" y="1"/>
                    <a:pt x="38" y="0"/>
                    <a:pt x="34" y="0"/>
                  </a:cubicBezTo>
                  <a:cubicBezTo>
                    <a:pt x="24" y="0"/>
                    <a:pt x="5" y="1"/>
                    <a:pt x="0" y="7"/>
                  </a:cubicBezTo>
                  <a:cubicBezTo>
                    <a:pt x="0" y="7"/>
                    <a:pt x="30" y="12"/>
                    <a:pt x="33" y="12"/>
                  </a:cubicBezTo>
                  <a:cubicBezTo>
                    <a:pt x="38" y="12"/>
                    <a:pt x="41" y="10"/>
                    <a:pt x="41" y="7"/>
                  </a:cubicBezTo>
                  <a:cubicBezTo>
                    <a:pt x="41" y="6"/>
                    <a:pt x="41" y="4"/>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4" name="Freeform 157"/>
            <p:cNvSpPr>
              <a:spLocks/>
            </p:cNvSpPr>
            <p:nvPr/>
          </p:nvSpPr>
          <p:spPr bwMode="auto">
            <a:xfrm>
              <a:off x="-57" y="-587"/>
              <a:ext cx="116" cy="87"/>
            </a:xfrm>
            <a:custGeom>
              <a:avLst/>
              <a:gdLst>
                <a:gd name="T0" fmla="*/ 12 w 49"/>
                <a:gd name="T1" fmla="*/ 0 h 37"/>
                <a:gd name="T2" fmla="*/ 0 w 49"/>
                <a:gd name="T3" fmla="*/ 8 h 37"/>
                <a:gd name="T4" fmla="*/ 17 w 49"/>
                <a:gd name="T5" fmla="*/ 28 h 37"/>
                <a:gd name="T6" fmla="*/ 12 w 49"/>
                <a:gd name="T7" fmla="*/ 33 h 37"/>
                <a:gd name="T8" fmla="*/ 22 w 49"/>
                <a:gd name="T9" fmla="*/ 37 h 37"/>
                <a:gd name="T10" fmla="*/ 49 w 49"/>
                <a:gd name="T11" fmla="*/ 33 h 37"/>
                <a:gd name="T12" fmla="*/ 49 w 49"/>
                <a:gd name="T13" fmla="*/ 20 h 37"/>
                <a:gd name="T14" fmla="*/ 31 w 49"/>
                <a:gd name="T15" fmla="*/ 8 h 37"/>
                <a:gd name="T16" fmla="*/ 12 w 4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7">
                  <a:moveTo>
                    <a:pt x="12" y="0"/>
                  </a:moveTo>
                  <a:cubicBezTo>
                    <a:pt x="7" y="0"/>
                    <a:pt x="0" y="2"/>
                    <a:pt x="0" y="8"/>
                  </a:cubicBezTo>
                  <a:cubicBezTo>
                    <a:pt x="0" y="18"/>
                    <a:pt x="11" y="21"/>
                    <a:pt x="17" y="28"/>
                  </a:cubicBezTo>
                  <a:cubicBezTo>
                    <a:pt x="16" y="28"/>
                    <a:pt x="12" y="30"/>
                    <a:pt x="12" y="33"/>
                  </a:cubicBezTo>
                  <a:cubicBezTo>
                    <a:pt x="12" y="36"/>
                    <a:pt x="16" y="37"/>
                    <a:pt x="22" y="37"/>
                  </a:cubicBezTo>
                  <a:cubicBezTo>
                    <a:pt x="29" y="37"/>
                    <a:pt x="39" y="35"/>
                    <a:pt x="49" y="33"/>
                  </a:cubicBezTo>
                  <a:cubicBezTo>
                    <a:pt x="48" y="27"/>
                    <a:pt x="49" y="23"/>
                    <a:pt x="49" y="20"/>
                  </a:cubicBezTo>
                  <a:cubicBezTo>
                    <a:pt x="49" y="9"/>
                    <a:pt x="31" y="20"/>
                    <a:pt x="31" y="8"/>
                  </a:cubicBezTo>
                  <a:cubicBezTo>
                    <a:pt x="25" y="8"/>
                    <a:pt x="14" y="4"/>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5" name="Freeform 158"/>
            <p:cNvSpPr>
              <a:spLocks/>
            </p:cNvSpPr>
            <p:nvPr/>
          </p:nvSpPr>
          <p:spPr bwMode="auto">
            <a:xfrm>
              <a:off x="-99" y="-672"/>
              <a:ext cx="42" cy="26"/>
            </a:xfrm>
            <a:custGeom>
              <a:avLst/>
              <a:gdLst>
                <a:gd name="T0" fmla="*/ 7 w 18"/>
                <a:gd name="T1" fmla="*/ 0 h 11"/>
                <a:gd name="T2" fmla="*/ 0 w 18"/>
                <a:gd name="T3" fmla="*/ 0 h 11"/>
                <a:gd name="T4" fmla="*/ 9 w 18"/>
                <a:gd name="T5" fmla="*/ 11 h 11"/>
                <a:gd name="T6" fmla="*/ 18 w 18"/>
                <a:gd name="T7" fmla="*/ 11 h 11"/>
                <a:gd name="T8" fmla="*/ 18 w 18"/>
                <a:gd name="T9" fmla="*/ 0 h 11"/>
                <a:gd name="T10" fmla="*/ 7 w 18"/>
                <a:gd name="T11" fmla="*/ 0 h 11"/>
              </a:gdLst>
              <a:ahLst/>
              <a:cxnLst>
                <a:cxn ang="0">
                  <a:pos x="T0" y="T1"/>
                </a:cxn>
                <a:cxn ang="0">
                  <a:pos x="T2" y="T3"/>
                </a:cxn>
                <a:cxn ang="0">
                  <a:pos x="T4" y="T5"/>
                </a:cxn>
                <a:cxn ang="0">
                  <a:pos x="T6" y="T7"/>
                </a:cxn>
                <a:cxn ang="0">
                  <a:pos x="T8" y="T9"/>
                </a:cxn>
                <a:cxn ang="0">
                  <a:pos x="T10" y="T11"/>
                </a:cxn>
              </a:cxnLst>
              <a:rect l="0" t="0" r="r" b="b"/>
              <a:pathLst>
                <a:path w="18" h="11">
                  <a:moveTo>
                    <a:pt x="7" y="0"/>
                  </a:moveTo>
                  <a:cubicBezTo>
                    <a:pt x="4" y="0"/>
                    <a:pt x="2" y="0"/>
                    <a:pt x="0" y="0"/>
                  </a:cubicBezTo>
                  <a:cubicBezTo>
                    <a:pt x="0" y="7"/>
                    <a:pt x="6" y="8"/>
                    <a:pt x="9" y="11"/>
                  </a:cubicBezTo>
                  <a:cubicBezTo>
                    <a:pt x="18" y="11"/>
                    <a:pt x="18" y="11"/>
                    <a:pt x="18" y="11"/>
                  </a:cubicBezTo>
                  <a:cubicBezTo>
                    <a:pt x="18" y="0"/>
                    <a:pt x="18" y="0"/>
                    <a:pt x="18" y="0"/>
                  </a:cubicBezTo>
                  <a:cubicBezTo>
                    <a:pt x="16" y="0"/>
                    <a:pt x="11"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6" name="Freeform 159"/>
            <p:cNvSpPr>
              <a:spLocks/>
            </p:cNvSpPr>
            <p:nvPr/>
          </p:nvSpPr>
          <p:spPr bwMode="auto">
            <a:xfrm>
              <a:off x="24" y="-783"/>
              <a:ext cx="390" cy="262"/>
            </a:xfrm>
            <a:custGeom>
              <a:avLst/>
              <a:gdLst>
                <a:gd name="T0" fmla="*/ 29 w 165"/>
                <a:gd name="T1" fmla="*/ 0 h 111"/>
                <a:gd name="T2" fmla="*/ 45 w 165"/>
                <a:gd name="T3" fmla="*/ 11 h 111"/>
                <a:gd name="T4" fmla="*/ 36 w 165"/>
                <a:gd name="T5" fmla="*/ 11 h 111"/>
                <a:gd name="T6" fmla="*/ 31 w 165"/>
                <a:gd name="T7" fmla="*/ 11 h 111"/>
                <a:gd name="T8" fmla="*/ 16 w 165"/>
                <a:gd name="T9" fmla="*/ 16 h 111"/>
                <a:gd name="T10" fmla="*/ 23 w 165"/>
                <a:gd name="T11" fmla="*/ 25 h 111"/>
                <a:gd name="T12" fmla="*/ 32 w 165"/>
                <a:gd name="T13" fmla="*/ 23 h 111"/>
                <a:gd name="T14" fmla="*/ 38 w 165"/>
                <a:gd name="T15" fmla="*/ 25 h 111"/>
                <a:gd name="T16" fmla="*/ 32 w 165"/>
                <a:gd name="T17" fmla="*/ 30 h 111"/>
                <a:gd name="T18" fmla="*/ 18 w 165"/>
                <a:gd name="T19" fmla="*/ 26 h 111"/>
                <a:gd name="T20" fmla="*/ 15 w 165"/>
                <a:gd name="T21" fmla="*/ 26 h 111"/>
                <a:gd name="T22" fmla="*/ 6 w 165"/>
                <a:gd name="T23" fmla="*/ 31 h 111"/>
                <a:gd name="T24" fmla="*/ 29 w 165"/>
                <a:gd name="T25" fmla="*/ 43 h 111"/>
                <a:gd name="T26" fmla="*/ 24 w 165"/>
                <a:gd name="T27" fmla="*/ 47 h 111"/>
                <a:gd name="T28" fmla="*/ 8 w 165"/>
                <a:gd name="T29" fmla="*/ 42 h 111"/>
                <a:gd name="T30" fmla="*/ 0 w 165"/>
                <a:gd name="T31" fmla="*/ 42 h 111"/>
                <a:gd name="T32" fmla="*/ 31 w 165"/>
                <a:gd name="T33" fmla="*/ 59 h 111"/>
                <a:gd name="T34" fmla="*/ 19 w 165"/>
                <a:gd name="T35" fmla="*/ 66 h 111"/>
                <a:gd name="T36" fmla="*/ 23 w 165"/>
                <a:gd name="T37" fmla="*/ 71 h 111"/>
                <a:gd name="T38" fmla="*/ 34 w 165"/>
                <a:gd name="T39" fmla="*/ 67 h 111"/>
                <a:gd name="T40" fmla="*/ 42 w 165"/>
                <a:gd name="T41" fmla="*/ 74 h 111"/>
                <a:gd name="T42" fmla="*/ 57 w 165"/>
                <a:gd name="T43" fmla="*/ 69 h 111"/>
                <a:gd name="T44" fmla="*/ 79 w 165"/>
                <a:gd name="T45" fmla="*/ 74 h 111"/>
                <a:gd name="T46" fmla="*/ 39 w 165"/>
                <a:gd name="T47" fmla="*/ 84 h 111"/>
                <a:gd name="T48" fmla="*/ 63 w 165"/>
                <a:gd name="T49" fmla="*/ 97 h 111"/>
                <a:gd name="T50" fmla="*/ 56 w 165"/>
                <a:gd name="T51" fmla="*/ 101 h 111"/>
                <a:gd name="T52" fmla="*/ 77 w 165"/>
                <a:gd name="T53" fmla="*/ 111 h 111"/>
                <a:gd name="T54" fmla="*/ 90 w 165"/>
                <a:gd name="T55" fmla="*/ 99 h 111"/>
                <a:gd name="T56" fmla="*/ 108 w 165"/>
                <a:gd name="T57" fmla="*/ 108 h 111"/>
                <a:gd name="T58" fmla="*/ 109 w 165"/>
                <a:gd name="T59" fmla="*/ 108 h 111"/>
                <a:gd name="T60" fmla="*/ 109 w 165"/>
                <a:gd name="T61" fmla="*/ 101 h 111"/>
                <a:gd name="T62" fmla="*/ 118 w 165"/>
                <a:gd name="T63" fmla="*/ 101 h 111"/>
                <a:gd name="T64" fmla="*/ 111 w 165"/>
                <a:gd name="T65" fmla="*/ 91 h 111"/>
                <a:gd name="T66" fmla="*/ 118 w 165"/>
                <a:gd name="T67" fmla="*/ 83 h 111"/>
                <a:gd name="T68" fmla="*/ 126 w 165"/>
                <a:gd name="T69" fmla="*/ 93 h 111"/>
                <a:gd name="T70" fmla="*/ 151 w 165"/>
                <a:gd name="T71" fmla="*/ 76 h 111"/>
                <a:gd name="T72" fmla="*/ 163 w 165"/>
                <a:gd name="T73" fmla="*/ 74 h 111"/>
                <a:gd name="T74" fmla="*/ 164 w 165"/>
                <a:gd name="T75" fmla="*/ 66 h 111"/>
                <a:gd name="T76" fmla="*/ 138 w 165"/>
                <a:gd name="T77" fmla="*/ 59 h 111"/>
                <a:gd name="T78" fmla="*/ 131 w 165"/>
                <a:gd name="T79" fmla="*/ 61 h 111"/>
                <a:gd name="T80" fmla="*/ 129 w 165"/>
                <a:gd name="T81" fmla="*/ 59 h 111"/>
                <a:gd name="T82" fmla="*/ 132 w 165"/>
                <a:gd name="T83" fmla="*/ 51 h 111"/>
                <a:gd name="T84" fmla="*/ 126 w 165"/>
                <a:gd name="T85" fmla="*/ 43 h 111"/>
                <a:gd name="T86" fmla="*/ 119 w 165"/>
                <a:gd name="T87" fmla="*/ 34 h 111"/>
                <a:gd name="T88" fmla="*/ 114 w 165"/>
                <a:gd name="T89" fmla="*/ 34 h 111"/>
                <a:gd name="T90" fmla="*/ 117 w 165"/>
                <a:gd name="T91" fmla="*/ 38 h 111"/>
                <a:gd name="T92" fmla="*/ 117 w 165"/>
                <a:gd name="T93" fmla="*/ 45 h 111"/>
                <a:gd name="T94" fmla="*/ 110 w 165"/>
                <a:gd name="T95" fmla="*/ 45 h 111"/>
                <a:gd name="T96" fmla="*/ 101 w 165"/>
                <a:gd name="T97" fmla="*/ 30 h 111"/>
                <a:gd name="T98" fmla="*/ 95 w 165"/>
                <a:gd name="T99" fmla="*/ 29 h 111"/>
                <a:gd name="T100" fmla="*/ 90 w 165"/>
                <a:gd name="T101" fmla="*/ 29 h 111"/>
                <a:gd name="T102" fmla="*/ 85 w 165"/>
                <a:gd name="T103" fmla="*/ 30 h 111"/>
                <a:gd name="T104" fmla="*/ 80 w 165"/>
                <a:gd name="T105" fmla="*/ 29 h 111"/>
                <a:gd name="T106" fmla="*/ 63 w 165"/>
                <a:gd name="T107" fmla="*/ 6 h 111"/>
                <a:gd name="T108" fmla="*/ 29 w 165"/>
                <a:gd name="T10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5" h="111">
                  <a:moveTo>
                    <a:pt x="29" y="0"/>
                  </a:moveTo>
                  <a:cubicBezTo>
                    <a:pt x="30" y="8"/>
                    <a:pt x="39" y="8"/>
                    <a:pt x="45" y="11"/>
                  </a:cubicBezTo>
                  <a:cubicBezTo>
                    <a:pt x="36" y="11"/>
                    <a:pt x="36" y="11"/>
                    <a:pt x="36" y="11"/>
                  </a:cubicBezTo>
                  <a:cubicBezTo>
                    <a:pt x="34" y="11"/>
                    <a:pt x="32" y="11"/>
                    <a:pt x="31" y="11"/>
                  </a:cubicBezTo>
                  <a:cubicBezTo>
                    <a:pt x="25" y="11"/>
                    <a:pt x="21" y="13"/>
                    <a:pt x="16" y="16"/>
                  </a:cubicBezTo>
                  <a:cubicBezTo>
                    <a:pt x="16" y="17"/>
                    <a:pt x="21" y="25"/>
                    <a:pt x="23" y="25"/>
                  </a:cubicBezTo>
                  <a:cubicBezTo>
                    <a:pt x="25" y="25"/>
                    <a:pt x="29" y="23"/>
                    <a:pt x="32" y="23"/>
                  </a:cubicBezTo>
                  <a:cubicBezTo>
                    <a:pt x="34" y="23"/>
                    <a:pt x="36" y="24"/>
                    <a:pt x="38" y="25"/>
                  </a:cubicBezTo>
                  <a:cubicBezTo>
                    <a:pt x="36" y="26"/>
                    <a:pt x="35" y="30"/>
                    <a:pt x="32" y="30"/>
                  </a:cubicBezTo>
                  <a:cubicBezTo>
                    <a:pt x="28" y="30"/>
                    <a:pt x="25" y="26"/>
                    <a:pt x="18" y="26"/>
                  </a:cubicBezTo>
                  <a:cubicBezTo>
                    <a:pt x="17" y="26"/>
                    <a:pt x="16" y="26"/>
                    <a:pt x="15" y="26"/>
                  </a:cubicBezTo>
                  <a:cubicBezTo>
                    <a:pt x="11" y="26"/>
                    <a:pt x="6" y="27"/>
                    <a:pt x="6" y="31"/>
                  </a:cubicBezTo>
                  <a:cubicBezTo>
                    <a:pt x="6" y="37"/>
                    <a:pt x="22" y="41"/>
                    <a:pt x="29" y="43"/>
                  </a:cubicBezTo>
                  <a:cubicBezTo>
                    <a:pt x="29" y="43"/>
                    <a:pt x="26" y="47"/>
                    <a:pt x="24" y="47"/>
                  </a:cubicBezTo>
                  <a:cubicBezTo>
                    <a:pt x="19" y="47"/>
                    <a:pt x="11" y="44"/>
                    <a:pt x="8" y="42"/>
                  </a:cubicBezTo>
                  <a:cubicBezTo>
                    <a:pt x="0" y="42"/>
                    <a:pt x="0" y="42"/>
                    <a:pt x="0" y="42"/>
                  </a:cubicBezTo>
                  <a:cubicBezTo>
                    <a:pt x="2" y="57"/>
                    <a:pt x="13" y="59"/>
                    <a:pt x="31" y="59"/>
                  </a:cubicBezTo>
                  <a:cubicBezTo>
                    <a:pt x="28" y="63"/>
                    <a:pt x="24" y="64"/>
                    <a:pt x="19" y="66"/>
                  </a:cubicBezTo>
                  <a:cubicBezTo>
                    <a:pt x="19" y="69"/>
                    <a:pt x="19" y="71"/>
                    <a:pt x="23" y="71"/>
                  </a:cubicBezTo>
                  <a:cubicBezTo>
                    <a:pt x="27" y="71"/>
                    <a:pt x="29" y="69"/>
                    <a:pt x="34" y="67"/>
                  </a:cubicBezTo>
                  <a:cubicBezTo>
                    <a:pt x="36" y="70"/>
                    <a:pt x="36" y="74"/>
                    <a:pt x="42" y="74"/>
                  </a:cubicBezTo>
                  <a:cubicBezTo>
                    <a:pt x="48" y="74"/>
                    <a:pt x="49" y="69"/>
                    <a:pt x="57" y="69"/>
                  </a:cubicBezTo>
                  <a:cubicBezTo>
                    <a:pt x="65" y="69"/>
                    <a:pt x="71" y="72"/>
                    <a:pt x="79" y="74"/>
                  </a:cubicBezTo>
                  <a:cubicBezTo>
                    <a:pt x="72" y="75"/>
                    <a:pt x="39" y="74"/>
                    <a:pt x="39" y="84"/>
                  </a:cubicBezTo>
                  <a:cubicBezTo>
                    <a:pt x="39" y="92"/>
                    <a:pt x="54" y="97"/>
                    <a:pt x="63" y="97"/>
                  </a:cubicBezTo>
                  <a:cubicBezTo>
                    <a:pt x="61" y="99"/>
                    <a:pt x="59" y="101"/>
                    <a:pt x="56" y="101"/>
                  </a:cubicBezTo>
                  <a:cubicBezTo>
                    <a:pt x="57" y="109"/>
                    <a:pt x="68" y="111"/>
                    <a:pt x="77" y="111"/>
                  </a:cubicBezTo>
                  <a:cubicBezTo>
                    <a:pt x="85" y="111"/>
                    <a:pt x="90" y="108"/>
                    <a:pt x="90" y="99"/>
                  </a:cubicBezTo>
                  <a:cubicBezTo>
                    <a:pt x="94" y="102"/>
                    <a:pt x="103" y="108"/>
                    <a:pt x="108" y="108"/>
                  </a:cubicBezTo>
                  <a:cubicBezTo>
                    <a:pt x="108" y="108"/>
                    <a:pt x="108" y="108"/>
                    <a:pt x="109" y="108"/>
                  </a:cubicBezTo>
                  <a:cubicBezTo>
                    <a:pt x="109" y="101"/>
                    <a:pt x="109" y="101"/>
                    <a:pt x="109" y="101"/>
                  </a:cubicBezTo>
                  <a:cubicBezTo>
                    <a:pt x="118" y="101"/>
                    <a:pt x="118" y="101"/>
                    <a:pt x="118" y="101"/>
                  </a:cubicBezTo>
                  <a:cubicBezTo>
                    <a:pt x="117" y="97"/>
                    <a:pt x="114" y="96"/>
                    <a:pt x="111" y="91"/>
                  </a:cubicBezTo>
                  <a:cubicBezTo>
                    <a:pt x="114" y="88"/>
                    <a:pt x="115" y="85"/>
                    <a:pt x="118" y="83"/>
                  </a:cubicBezTo>
                  <a:cubicBezTo>
                    <a:pt x="119" y="89"/>
                    <a:pt x="119" y="93"/>
                    <a:pt x="126" y="93"/>
                  </a:cubicBezTo>
                  <a:cubicBezTo>
                    <a:pt x="133" y="93"/>
                    <a:pt x="140" y="77"/>
                    <a:pt x="151" y="76"/>
                  </a:cubicBezTo>
                  <a:cubicBezTo>
                    <a:pt x="155" y="76"/>
                    <a:pt x="161" y="77"/>
                    <a:pt x="163" y="74"/>
                  </a:cubicBezTo>
                  <a:cubicBezTo>
                    <a:pt x="165" y="72"/>
                    <a:pt x="164" y="69"/>
                    <a:pt x="164" y="66"/>
                  </a:cubicBezTo>
                  <a:cubicBezTo>
                    <a:pt x="157" y="65"/>
                    <a:pt x="143" y="59"/>
                    <a:pt x="138" y="59"/>
                  </a:cubicBezTo>
                  <a:cubicBezTo>
                    <a:pt x="137" y="59"/>
                    <a:pt x="133" y="61"/>
                    <a:pt x="131" y="61"/>
                  </a:cubicBezTo>
                  <a:cubicBezTo>
                    <a:pt x="130" y="61"/>
                    <a:pt x="129" y="61"/>
                    <a:pt x="129" y="59"/>
                  </a:cubicBezTo>
                  <a:cubicBezTo>
                    <a:pt x="129" y="56"/>
                    <a:pt x="132" y="55"/>
                    <a:pt x="132" y="51"/>
                  </a:cubicBezTo>
                  <a:cubicBezTo>
                    <a:pt x="132" y="47"/>
                    <a:pt x="126" y="47"/>
                    <a:pt x="126" y="43"/>
                  </a:cubicBezTo>
                  <a:cubicBezTo>
                    <a:pt x="126" y="37"/>
                    <a:pt x="127" y="34"/>
                    <a:pt x="119" y="34"/>
                  </a:cubicBezTo>
                  <a:cubicBezTo>
                    <a:pt x="118" y="34"/>
                    <a:pt x="115" y="34"/>
                    <a:pt x="114" y="34"/>
                  </a:cubicBezTo>
                  <a:cubicBezTo>
                    <a:pt x="117" y="38"/>
                    <a:pt x="117" y="38"/>
                    <a:pt x="117" y="38"/>
                  </a:cubicBezTo>
                  <a:cubicBezTo>
                    <a:pt x="117" y="45"/>
                    <a:pt x="117" y="45"/>
                    <a:pt x="117" y="45"/>
                  </a:cubicBezTo>
                  <a:cubicBezTo>
                    <a:pt x="110" y="45"/>
                    <a:pt x="110" y="45"/>
                    <a:pt x="110" y="45"/>
                  </a:cubicBezTo>
                  <a:cubicBezTo>
                    <a:pt x="105" y="40"/>
                    <a:pt x="109" y="33"/>
                    <a:pt x="101" y="30"/>
                  </a:cubicBezTo>
                  <a:cubicBezTo>
                    <a:pt x="99" y="29"/>
                    <a:pt x="97" y="29"/>
                    <a:pt x="95" y="29"/>
                  </a:cubicBezTo>
                  <a:cubicBezTo>
                    <a:pt x="93" y="29"/>
                    <a:pt x="92" y="29"/>
                    <a:pt x="90" y="29"/>
                  </a:cubicBezTo>
                  <a:cubicBezTo>
                    <a:pt x="88" y="30"/>
                    <a:pt x="87" y="30"/>
                    <a:pt x="85" y="30"/>
                  </a:cubicBezTo>
                  <a:cubicBezTo>
                    <a:pt x="83" y="30"/>
                    <a:pt x="82" y="30"/>
                    <a:pt x="80" y="29"/>
                  </a:cubicBezTo>
                  <a:cubicBezTo>
                    <a:pt x="71" y="26"/>
                    <a:pt x="73" y="10"/>
                    <a:pt x="63" y="6"/>
                  </a:cubicBezTo>
                  <a:cubicBezTo>
                    <a:pt x="53" y="2"/>
                    <a:pt x="43" y="1"/>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7" name="Freeform 160"/>
            <p:cNvSpPr>
              <a:spLocks/>
            </p:cNvSpPr>
            <p:nvPr/>
          </p:nvSpPr>
          <p:spPr bwMode="auto">
            <a:xfrm>
              <a:off x="336" y="305"/>
              <a:ext cx="255" cy="160"/>
            </a:xfrm>
            <a:custGeom>
              <a:avLst/>
              <a:gdLst>
                <a:gd name="T0" fmla="*/ 31 w 108"/>
                <a:gd name="T1" fmla="*/ 0 h 68"/>
                <a:gd name="T2" fmla="*/ 14 w 108"/>
                <a:gd name="T3" fmla="*/ 32 h 68"/>
                <a:gd name="T4" fmla="*/ 14 w 108"/>
                <a:gd name="T5" fmla="*/ 40 h 68"/>
                <a:gd name="T6" fmla="*/ 8 w 108"/>
                <a:gd name="T7" fmla="*/ 47 h 68"/>
                <a:gd name="T8" fmla="*/ 0 w 108"/>
                <a:gd name="T9" fmla="*/ 57 h 68"/>
                <a:gd name="T10" fmla="*/ 13 w 108"/>
                <a:gd name="T11" fmla="*/ 56 h 68"/>
                <a:gd name="T12" fmla="*/ 23 w 108"/>
                <a:gd name="T13" fmla="*/ 57 h 68"/>
                <a:gd name="T14" fmla="*/ 27 w 108"/>
                <a:gd name="T15" fmla="*/ 68 h 68"/>
                <a:gd name="T16" fmla="*/ 31 w 108"/>
                <a:gd name="T17" fmla="*/ 64 h 68"/>
                <a:gd name="T18" fmla="*/ 34 w 108"/>
                <a:gd name="T19" fmla="*/ 64 h 68"/>
                <a:gd name="T20" fmla="*/ 56 w 108"/>
                <a:gd name="T21" fmla="*/ 44 h 68"/>
                <a:gd name="T22" fmla="*/ 76 w 108"/>
                <a:gd name="T23" fmla="*/ 57 h 68"/>
                <a:gd name="T24" fmla="*/ 90 w 108"/>
                <a:gd name="T25" fmla="*/ 57 h 68"/>
                <a:gd name="T26" fmla="*/ 108 w 108"/>
                <a:gd name="T27" fmla="*/ 51 h 68"/>
                <a:gd name="T28" fmla="*/ 85 w 108"/>
                <a:gd name="T29" fmla="*/ 41 h 68"/>
                <a:gd name="T30" fmla="*/ 81 w 108"/>
                <a:gd name="T31" fmla="*/ 32 h 68"/>
                <a:gd name="T32" fmla="*/ 44 w 108"/>
                <a:gd name="T33" fmla="*/ 11 h 68"/>
                <a:gd name="T34" fmla="*/ 39 w 108"/>
                <a:gd name="T35" fmla="*/ 15 h 68"/>
                <a:gd name="T36" fmla="*/ 31 w 108"/>
                <a:gd name="T3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68">
                  <a:moveTo>
                    <a:pt x="31" y="0"/>
                  </a:moveTo>
                  <a:cubicBezTo>
                    <a:pt x="16" y="2"/>
                    <a:pt x="14" y="23"/>
                    <a:pt x="14" y="32"/>
                  </a:cubicBezTo>
                  <a:cubicBezTo>
                    <a:pt x="14" y="37"/>
                    <a:pt x="14" y="35"/>
                    <a:pt x="14" y="40"/>
                  </a:cubicBezTo>
                  <a:cubicBezTo>
                    <a:pt x="14" y="43"/>
                    <a:pt x="11" y="45"/>
                    <a:pt x="8" y="47"/>
                  </a:cubicBezTo>
                  <a:cubicBezTo>
                    <a:pt x="7" y="49"/>
                    <a:pt x="1" y="48"/>
                    <a:pt x="0" y="57"/>
                  </a:cubicBezTo>
                  <a:cubicBezTo>
                    <a:pt x="3" y="57"/>
                    <a:pt x="8" y="56"/>
                    <a:pt x="13" y="56"/>
                  </a:cubicBezTo>
                  <a:cubicBezTo>
                    <a:pt x="16" y="56"/>
                    <a:pt x="20" y="56"/>
                    <a:pt x="23" y="57"/>
                  </a:cubicBezTo>
                  <a:cubicBezTo>
                    <a:pt x="22" y="62"/>
                    <a:pt x="20" y="68"/>
                    <a:pt x="27" y="68"/>
                  </a:cubicBezTo>
                  <a:cubicBezTo>
                    <a:pt x="29" y="68"/>
                    <a:pt x="29" y="66"/>
                    <a:pt x="31" y="64"/>
                  </a:cubicBezTo>
                  <a:cubicBezTo>
                    <a:pt x="32" y="64"/>
                    <a:pt x="33" y="64"/>
                    <a:pt x="34" y="64"/>
                  </a:cubicBezTo>
                  <a:cubicBezTo>
                    <a:pt x="42" y="64"/>
                    <a:pt x="56" y="54"/>
                    <a:pt x="56" y="44"/>
                  </a:cubicBezTo>
                  <a:cubicBezTo>
                    <a:pt x="59" y="45"/>
                    <a:pt x="76" y="57"/>
                    <a:pt x="76" y="57"/>
                  </a:cubicBezTo>
                  <a:cubicBezTo>
                    <a:pt x="81" y="57"/>
                    <a:pt x="84" y="57"/>
                    <a:pt x="90" y="57"/>
                  </a:cubicBezTo>
                  <a:cubicBezTo>
                    <a:pt x="97" y="57"/>
                    <a:pt x="102" y="55"/>
                    <a:pt x="108" y="51"/>
                  </a:cubicBezTo>
                  <a:cubicBezTo>
                    <a:pt x="103" y="45"/>
                    <a:pt x="93" y="48"/>
                    <a:pt x="85" y="41"/>
                  </a:cubicBezTo>
                  <a:cubicBezTo>
                    <a:pt x="82" y="39"/>
                    <a:pt x="84" y="36"/>
                    <a:pt x="81" y="32"/>
                  </a:cubicBezTo>
                  <a:cubicBezTo>
                    <a:pt x="72" y="19"/>
                    <a:pt x="55" y="24"/>
                    <a:pt x="44" y="11"/>
                  </a:cubicBezTo>
                  <a:cubicBezTo>
                    <a:pt x="42" y="12"/>
                    <a:pt x="40" y="13"/>
                    <a:pt x="39" y="15"/>
                  </a:cubicBezTo>
                  <a:cubicBezTo>
                    <a:pt x="36" y="10"/>
                    <a:pt x="34" y="8"/>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8" name="Freeform 161"/>
            <p:cNvSpPr>
              <a:spLocks/>
            </p:cNvSpPr>
            <p:nvPr/>
          </p:nvSpPr>
          <p:spPr bwMode="auto">
            <a:xfrm>
              <a:off x="695" y="163"/>
              <a:ext cx="78" cy="61"/>
            </a:xfrm>
            <a:custGeom>
              <a:avLst/>
              <a:gdLst>
                <a:gd name="T0" fmla="*/ 16 w 33"/>
                <a:gd name="T1" fmla="*/ 0 h 26"/>
                <a:gd name="T2" fmla="*/ 0 w 33"/>
                <a:gd name="T3" fmla="*/ 14 h 26"/>
                <a:gd name="T4" fmla="*/ 14 w 33"/>
                <a:gd name="T5" fmla="*/ 26 h 26"/>
                <a:gd name="T6" fmla="*/ 33 w 33"/>
                <a:gd name="T7" fmla="*/ 14 h 26"/>
                <a:gd name="T8" fmla="*/ 16 w 33"/>
                <a:gd name="T9" fmla="*/ 0 h 26"/>
              </a:gdLst>
              <a:ahLst/>
              <a:cxnLst>
                <a:cxn ang="0">
                  <a:pos x="T0" y="T1"/>
                </a:cxn>
                <a:cxn ang="0">
                  <a:pos x="T2" y="T3"/>
                </a:cxn>
                <a:cxn ang="0">
                  <a:pos x="T4" y="T5"/>
                </a:cxn>
                <a:cxn ang="0">
                  <a:pos x="T6" y="T7"/>
                </a:cxn>
                <a:cxn ang="0">
                  <a:pos x="T8" y="T9"/>
                </a:cxn>
              </a:cxnLst>
              <a:rect l="0" t="0" r="r" b="b"/>
              <a:pathLst>
                <a:path w="33" h="26">
                  <a:moveTo>
                    <a:pt x="16" y="0"/>
                  </a:moveTo>
                  <a:cubicBezTo>
                    <a:pt x="8" y="0"/>
                    <a:pt x="0" y="4"/>
                    <a:pt x="0" y="14"/>
                  </a:cubicBezTo>
                  <a:cubicBezTo>
                    <a:pt x="0" y="21"/>
                    <a:pt x="6" y="26"/>
                    <a:pt x="14" y="26"/>
                  </a:cubicBezTo>
                  <a:cubicBezTo>
                    <a:pt x="20" y="26"/>
                    <a:pt x="33" y="21"/>
                    <a:pt x="33" y="14"/>
                  </a:cubicBezTo>
                  <a:cubicBezTo>
                    <a:pt x="33" y="5"/>
                    <a:pt x="24"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99" name="Freeform 162"/>
            <p:cNvSpPr>
              <a:spLocks/>
            </p:cNvSpPr>
            <p:nvPr/>
          </p:nvSpPr>
          <p:spPr bwMode="auto">
            <a:xfrm>
              <a:off x="466" y="473"/>
              <a:ext cx="61" cy="47"/>
            </a:xfrm>
            <a:custGeom>
              <a:avLst/>
              <a:gdLst>
                <a:gd name="T0" fmla="*/ 18 w 26"/>
                <a:gd name="T1" fmla="*/ 0 h 20"/>
                <a:gd name="T2" fmla="*/ 11 w 26"/>
                <a:gd name="T3" fmla="*/ 0 h 20"/>
                <a:gd name="T4" fmla="*/ 0 w 26"/>
                <a:gd name="T5" fmla="*/ 14 h 20"/>
                <a:gd name="T6" fmla="*/ 0 w 26"/>
                <a:gd name="T7" fmla="*/ 20 h 20"/>
                <a:gd name="T8" fmla="*/ 26 w 26"/>
                <a:gd name="T9" fmla="*/ 3 h 20"/>
                <a:gd name="T10" fmla="*/ 18 w 26"/>
                <a:gd name="T11" fmla="*/ 0 h 20"/>
              </a:gdLst>
              <a:ahLst/>
              <a:cxnLst>
                <a:cxn ang="0">
                  <a:pos x="T0" y="T1"/>
                </a:cxn>
                <a:cxn ang="0">
                  <a:pos x="T2" y="T3"/>
                </a:cxn>
                <a:cxn ang="0">
                  <a:pos x="T4" y="T5"/>
                </a:cxn>
                <a:cxn ang="0">
                  <a:pos x="T6" y="T7"/>
                </a:cxn>
                <a:cxn ang="0">
                  <a:pos x="T8" y="T9"/>
                </a:cxn>
                <a:cxn ang="0">
                  <a:pos x="T10" y="T11"/>
                </a:cxn>
              </a:cxnLst>
              <a:rect l="0" t="0" r="r" b="b"/>
              <a:pathLst>
                <a:path w="26" h="20">
                  <a:moveTo>
                    <a:pt x="18" y="0"/>
                  </a:moveTo>
                  <a:cubicBezTo>
                    <a:pt x="17" y="0"/>
                    <a:pt x="15" y="0"/>
                    <a:pt x="11" y="0"/>
                  </a:cubicBezTo>
                  <a:cubicBezTo>
                    <a:pt x="11" y="4"/>
                    <a:pt x="4" y="8"/>
                    <a:pt x="0" y="14"/>
                  </a:cubicBezTo>
                  <a:cubicBezTo>
                    <a:pt x="0" y="20"/>
                    <a:pt x="0" y="20"/>
                    <a:pt x="0" y="20"/>
                  </a:cubicBezTo>
                  <a:cubicBezTo>
                    <a:pt x="8" y="19"/>
                    <a:pt x="21" y="9"/>
                    <a:pt x="26" y="3"/>
                  </a:cubicBezTo>
                  <a:cubicBezTo>
                    <a:pt x="22" y="1"/>
                    <a:pt x="21" y="0"/>
                    <a:pt x="1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0" name="Freeform 163"/>
            <p:cNvSpPr>
              <a:spLocks/>
            </p:cNvSpPr>
            <p:nvPr/>
          </p:nvSpPr>
          <p:spPr bwMode="auto">
            <a:xfrm>
              <a:off x="565" y="-202"/>
              <a:ext cx="168" cy="74"/>
            </a:xfrm>
            <a:custGeom>
              <a:avLst/>
              <a:gdLst>
                <a:gd name="T0" fmla="*/ 9 w 71"/>
                <a:gd name="T1" fmla="*/ 0 h 31"/>
                <a:gd name="T2" fmla="*/ 0 w 71"/>
                <a:gd name="T3" fmla="*/ 8 h 31"/>
                <a:gd name="T4" fmla="*/ 11 w 71"/>
                <a:gd name="T5" fmla="*/ 19 h 31"/>
                <a:gd name="T6" fmla="*/ 26 w 71"/>
                <a:gd name="T7" fmla="*/ 31 h 31"/>
                <a:gd name="T8" fmla="*/ 46 w 71"/>
                <a:gd name="T9" fmla="*/ 26 h 31"/>
                <a:gd name="T10" fmla="*/ 62 w 71"/>
                <a:gd name="T11" fmla="*/ 29 h 31"/>
                <a:gd name="T12" fmla="*/ 71 w 71"/>
                <a:gd name="T13" fmla="*/ 21 h 31"/>
                <a:gd name="T14" fmla="*/ 35 w 71"/>
                <a:gd name="T15" fmla="*/ 5 h 31"/>
                <a:gd name="T16" fmla="*/ 9 w 7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31">
                  <a:moveTo>
                    <a:pt x="9" y="0"/>
                  </a:moveTo>
                  <a:cubicBezTo>
                    <a:pt x="5" y="0"/>
                    <a:pt x="0" y="3"/>
                    <a:pt x="0" y="8"/>
                  </a:cubicBezTo>
                  <a:cubicBezTo>
                    <a:pt x="0" y="14"/>
                    <a:pt x="6" y="17"/>
                    <a:pt x="11" y="19"/>
                  </a:cubicBezTo>
                  <a:cubicBezTo>
                    <a:pt x="7" y="28"/>
                    <a:pt x="16" y="31"/>
                    <a:pt x="26" y="31"/>
                  </a:cubicBezTo>
                  <a:cubicBezTo>
                    <a:pt x="35" y="31"/>
                    <a:pt x="40" y="26"/>
                    <a:pt x="46" y="26"/>
                  </a:cubicBezTo>
                  <a:cubicBezTo>
                    <a:pt x="52" y="26"/>
                    <a:pt x="55" y="29"/>
                    <a:pt x="62" y="29"/>
                  </a:cubicBezTo>
                  <a:cubicBezTo>
                    <a:pt x="66" y="29"/>
                    <a:pt x="70" y="26"/>
                    <a:pt x="71" y="21"/>
                  </a:cubicBezTo>
                  <a:cubicBezTo>
                    <a:pt x="62" y="16"/>
                    <a:pt x="50" y="5"/>
                    <a:pt x="35" y="5"/>
                  </a:cubicBezTo>
                  <a:cubicBezTo>
                    <a:pt x="24" y="5"/>
                    <a:pt x="21"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1" name="Freeform 164"/>
            <p:cNvSpPr>
              <a:spLocks/>
            </p:cNvSpPr>
            <p:nvPr/>
          </p:nvSpPr>
          <p:spPr bwMode="auto">
            <a:xfrm>
              <a:off x="579" y="508"/>
              <a:ext cx="43" cy="38"/>
            </a:xfrm>
            <a:custGeom>
              <a:avLst/>
              <a:gdLst>
                <a:gd name="T0" fmla="*/ 9 w 18"/>
                <a:gd name="T1" fmla="*/ 0 h 16"/>
                <a:gd name="T2" fmla="*/ 0 w 18"/>
                <a:gd name="T3" fmla="*/ 8 h 16"/>
                <a:gd name="T4" fmla="*/ 8 w 18"/>
                <a:gd name="T5" fmla="*/ 16 h 16"/>
                <a:gd name="T6" fmla="*/ 18 w 18"/>
                <a:gd name="T7" fmla="*/ 4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3"/>
                    <a:pt x="0" y="8"/>
                  </a:cubicBezTo>
                  <a:cubicBezTo>
                    <a:pt x="0" y="8"/>
                    <a:pt x="7" y="16"/>
                    <a:pt x="8" y="16"/>
                  </a:cubicBezTo>
                  <a:cubicBezTo>
                    <a:pt x="13" y="16"/>
                    <a:pt x="15" y="9"/>
                    <a:pt x="18" y="4"/>
                  </a:cubicBezTo>
                  <a:cubicBezTo>
                    <a:pt x="15" y="2"/>
                    <a:pt x="12"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2" name="Freeform 165"/>
            <p:cNvSpPr>
              <a:spLocks/>
            </p:cNvSpPr>
            <p:nvPr/>
          </p:nvSpPr>
          <p:spPr bwMode="auto">
            <a:xfrm>
              <a:off x="785" y="167"/>
              <a:ext cx="42" cy="24"/>
            </a:xfrm>
            <a:custGeom>
              <a:avLst/>
              <a:gdLst>
                <a:gd name="T0" fmla="*/ 7 w 18"/>
                <a:gd name="T1" fmla="*/ 0 h 10"/>
                <a:gd name="T2" fmla="*/ 0 w 18"/>
                <a:gd name="T3" fmla="*/ 5 h 10"/>
                <a:gd name="T4" fmla="*/ 7 w 18"/>
                <a:gd name="T5" fmla="*/ 10 h 10"/>
                <a:gd name="T6" fmla="*/ 11 w 18"/>
                <a:gd name="T7" fmla="*/ 10 h 10"/>
                <a:gd name="T8" fmla="*/ 18 w 18"/>
                <a:gd name="T9" fmla="*/ 9 h 10"/>
                <a:gd name="T10" fmla="*/ 7 w 18"/>
                <a:gd name="T11" fmla="*/ 0 h 10"/>
              </a:gdLst>
              <a:ahLst/>
              <a:cxnLst>
                <a:cxn ang="0">
                  <a:pos x="T0" y="T1"/>
                </a:cxn>
                <a:cxn ang="0">
                  <a:pos x="T2" y="T3"/>
                </a:cxn>
                <a:cxn ang="0">
                  <a:pos x="T4" y="T5"/>
                </a:cxn>
                <a:cxn ang="0">
                  <a:pos x="T6" y="T7"/>
                </a:cxn>
                <a:cxn ang="0">
                  <a:pos x="T8" y="T9"/>
                </a:cxn>
                <a:cxn ang="0">
                  <a:pos x="T10" y="T11"/>
                </a:cxn>
              </a:cxnLst>
              <a:rect l="0" t="0" r="r" b="b"/>
              <a:pathLst>
                <a:path w="18" h="10">
                  <a:moveTo>
                    <a:pt x="7" y="0"/>
                  </a:moveTo>
                  <a:cubicBezTo>
                    <a:pt x="6" y="0"/>
                    <a:pt x="0" y="4"/>
                    <a:pt x="0" y="5"/>
                  </a:cubicBezTo>
                  <a:cubicBezTo>
                    <a:pt x="0" y="9"/>
                    <a:pt x="4" y="10"/>
                    <a:pt x="7" y="10"/>
                  </a:cubicBezTo>
                  <a:cubicBezTo>
                    <a:pt x="9" y="10"/>
                    <a:pt x="10" y="10"/>
                    <a:pt x="11" y="10"/>
                  </a:cubicBezTo>
                  <a:cubicBezTo>
                    <a:pt x="13" y="10"/>
                    <a:pt x="14" y="10"/>
                    <a:pt x="18" y="9"/>
                  </a:cubicBezTo>
                  <a:cubicBezTo>
                    <a:pt x="16" y="6"/>
                    <a:pt x="12"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3" name="Freeform 166"/>
            <p:cNvSpPr>
              <a:spLocks/>
            </p:cNvSpPr>
            <p:nvPr/>
          </p:nvSpPr>
          <p:spPr bwMode="auto">
            <a:xfrm>
              <a:off x="608" y="94"/>
              <a:ext cx="45" cy="31"/>
            </a:xfrm>
            <a:custGeom>
              <a:avLst/>
              <a:gdLst>
                <a:gd name="T0" fmla="*/ 19 w 19"/>
                <a:gd name="T1" fmla="*/ 0 h 13"/>
                <a:gd name="T2" fmla="*/ 7 w 19"/>
                <a:gd name="T3" fmla="*/ 13 h 13"/>
                <a:gd name="T4" fmla="*/ 19 w 19"/>
                <a:gd name="T5" fmla="*/ 0 h 13"/>
              </a:gdLst>
              <a:ahLst/>
              <a:cxnLst>
                <a:cxn ang="0">
                  <a:pos x="T0" y="T1"/>
                </a:cxn>
                <a:cxn ang="0">
                  <a:pos x="T2" y="T3"/>
                </a:cxn>
                <a:cxn ang="0">
                  <a:pos x="T4" y="T5"/>
                </a:cxn>
              </a:cxnLst>
              <a:rect l="0" t="0" r="r" b="b"/>
              <a:pathLst>
                <a:path w="19" h="13">
                  <a:moveTo>
                    <a:pt x="19" y="0"/>
                  </a:moveTo>
                  <a:cubicBezTo>
                    <a:pt x="13" y="0"/>
                    <a:pt x="0" y="13"/>
                    <a:pt x="7" y="13"/>
                  </a:cubicBezTo>
                  <a:cubicBezTo>
                    <a:pt x="13" y="13"/>
                    <a:pt x="17" y="7"/>
                    <a:pt x="1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4" name="Freeform 167"/>
            <p:cNvSpPr>
              <a:spLocks/>
            </p:cNvSpPr>
            <p:nvPr/>
          </p:nvSpPr>
          <p:spPr bwMode="auto">
            <a:xfrm>
              <a:off x="234" y="-204"/>
              <a:ext cx="1026" cy="740"/>
            </a:xfrm>
            <a:custGeom>
              <a:avLst/>
              <a:gdLst>
                <a:gd name="T0" fmla="*/ 14 w 434"/>
                <a:gd name="T1" fmla="*/ 20 h 313"/>
                <a:gd name="T2" fmla="*/ 0 w 434"/>
                <a:gd name="T3" fmla="*/ 58 h 313"/>
                <a:gd name="T4" fmla="*/ 37 w 434"/>
                <a:gd name="T5" fmla="*/ 78 h 313"/>
                <a:gd name="T6" fmla="*/ 19 w 434"/>
                <a:gd name="T7" fmla="*/ 82 h 313"/>
                <a:gd name="T8" fmla="*/ 25 w 434"/>
                <a:gd name="T9" fmla="*/ 99 h 313"/>
                <a:gd name="T10" fmla="*/ 66 w 434"/>
                <a:gd name="T11" fmla="*/ 110 h 313"/>
                <a:gd name="T12" fmla="*/ 146 w 434"/>
                <a:gd name="T13" fmla="*/ 110 h 313"/>
                <a:gd name="T14" fmla="*/ 175 w 434"/>
                <a:gd name="T15" fmla="*/ 102 h 313"/>
                <a:gd name="T16" fmla="*/ 202 w 434"/>
                <a:gd name="T17" fmla="*/ 138 h 313"/>
                <a:gd name="T18" fmla="*/ 223 w 434"/>
                <a:gd name="T19" fmla="*/ 138 h 313"/>
                <a:gd name="T20" fmla="*/ 252 w 434"/>
                <a:gd name="T21" fmla="*/ 201 h 313"/>
                <a:gd name="T22" fmla="*/ 248 w 434"/>
                <a:gd name="T23" fmla="*/ 220 h 313"/>
                <a:gd name="T24" fmla="*/ 202 w 434"/>
                <a:gd name="T25" fmla="*/ 227 h 313"/>
                <a:gd name="T26" fmla="*/ 203 w 434"/>
                <a:gd name="T27" fmla="*/ 256 h 313"/>
                <a:gd name="T28" fmla="*/ 228 w 434"/>
                <a:gd name="T29" fmla="*/ 252 h 313"/>
                <a:gd name="T30" fmla="*/ 280 w 434"/>
                <a:gd name="T31" fmla="*/ 271 h 313"/>
                <a:gd name="T32" fmla="*/ 354 w 434"/>
                <a:gd name="T33" fmla="*/ 306 h 313"/>
                <a:gd name="T34" fmla="*/ 364 w 434"/>
                <a:gd name="T35" fmla="*/ 306 h 313"/>
                <a:gd name="T36" fmla="*/ 334 w 434"/>
                <a:gd name="T37" fmla="*/ 270 h 313"/>
                <a:gd name="T38" fmla="*/ 391 w 434"/>
                <a:gd name="T39" fmla="*/ 270 h 313"/>
                <a:gd name="T40" fmla="*/ 381 w 434"/>
                <a:gd name="T41" fmla="*/ 247 h 313"/>
                <a:gd name="T42" fmla="*/ 368 w 434"/>
                <a:gd name="T43" fmla="*/ 242 h 313"/>
                <a:gd name="T44" fmla="*/ 365 w 434"/>
                <a:gd name="T45" fmla="*/ 242 h 313"/>
                <a:gd name="T46" fmla="*/ 346 w 434"/>
                <a:gd name="T47" fmla="*/ 220 h 313"/>
                <a:gd name="T48" fmla="*/ 339 w 434"/>
                <a:gd name="T49" fmla="*/ 213 h 313"/>
                <a:gd name="T50" fmla="*/ 347 w 434"/>
                <a:gd name="T51" fmla="*/ 213 h 313"/>
                <a:gd name="T52" fmla="*/ 342 w 434"/>
                <a:gd name="T53" fmla="*/ 207 h 313"/>
                <a:gd name="T54" fmla="*/ 347 w 434"/>
                <a:gd name="T55" fmla="*/ 199 h 313"/>
                <a:gd name="T56" fmla="*/ 407 w 434"/>
                <a:gd name="T57" fmla="*/ 220 h 313"/>
                <a:gd name="T58" fmla="*/ 418 w 434"/>
                <a:gd name="T59" fmla="*/ 207 h 313"/>
                <a:gd name="T60" fmla="*/ 420 w 434"/>
                <a:gd name="T61" fmla="*/ 186 h 313"/>
                <a:gd name="T62" fmla="*/ 405 w 434"/>
                <a:gd name="T63" fmla="*/ 178 h 313"/>
                <a:gd name="T64" fmla="*/ 380 w 434"/>
                <a:gd name="T65" fmla="*/ 162 h 313"/>
                <a:gd name="T66" fmla="*/ 339 w 434"/>
                <a:gd name="T67" fmla="*/ 140 h 313"/>
                <a:gd name="T68" fmla="*/ 348 w 434"/>
                <a:gd name="T69" fmla="*/ 123 h 313"/>
                <a:gd name="T70" fmla="*/ 351 w 434"/>
                <a:gd name="T71" fmla="*/ 114 h 313"/>
                <a:gd name="T72" fmla="*/ 327 w 434"/>
                <a:gd name="T73" fmla="*/ 102 h 313"/>
                <a:gd name="T74" fmla="*/ 290 w 434"/>
                <a:gd name="T75" fmla="*/ 78 h 313"/>
                <a:gd name="T76" fmla="*/ 260 w 434"/>
                <a:gd name="T77" fmla="*/ 67 h 313"/>
                <a:gd name="T78" fmla="*/ 187 w 434"/>
                <a:gd name="T79" fmla="*/ 33 h 313"/>
                <a:gd name="T80" fmla="*/ 154 w 434"/>
                <a:gd name="T81" fmla="*/ 41 h 313"/>
                <a:gd name="T82" fmla="*/ 144 w 434"/>
                <a:gd name="T83" fmla="*/ 36 h 313"/>
                <a:gd name="T84" fmla="*/ 66 w 434"/>
                <a:gd name="T85" fmla="*/ 32 h 313"/>
                <a:gd name="T86" fmla="*/ 61 w 434"/>
                <a:gd name="T87" fmla="*/ 57 h 313"/>
                <a:gd name="T88" fmla="*/ 55 w 434"/>
                <a:gd name="T89" fmla="*/ 38 h 313"/>
                <a:gd name="T90" fmla="*/ 74 w 434"/>
                <a:gd name="T91" fmla="*/ 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313">
                  <a:moveTo>
                    <a:pt x="57" y="0"/>
                  </a:moveTo>
                  <a:cubicBezTo>
                    <a:pt x="39" y="0"/>
                    <a:pt x="25" y="9"/>
                    <a:pt x="14" y="20"/>
                  </a:cubicBezTo>
                  <a:cubicBezTo>
                    <a:pt x="12" y="22"/>
                    <a:pt x="15" y="31"/>
                    <a:pt x="11" y="35"/>
                  </a:cubicBezTo>
                  <a:cubicBezTo>
                    <a:pt x="3" y="40"/>
                    <a:pt x="0" y="44"/>
                    <a:pt x="0" y="58"/>
                  </a:cubicBezTo>
                  <a:cubicBezTo>
                    <a:pt x="0" y="63"/>
                    <a:pt x="8" y="73"/>
                    <a:pt x="8" y="73"/>
                  </a:cubicBezTo>
                  <a:cubicBezTo>
                    <a:pt x="8" y="73"/>
                    <a:pt x="32" y="75"/>
                    <a:pt x="37" y="78"/>
                  </a:cubicBezTo>
                  <a:cubicBezTo>
                    <a:pt x="37" y="85"/>
                    <a:pt x="37" y="85"/>
                    <a:pt x="37" y="85"/>
                  </a:cubicBezTo>
                  <a:cubicBezTo>
                    <a:pt x="31" y="84"/>
                    <a:pt x="25" y="82"/>
                    <a:pt x="19" y="82"/>
                  </a:cubicBezTo>
                  <a:cubicBezTo>
                    <a:pt x="17" y="82"/>
                    <a:pt x="15" y="82"/>
                    <a:pt x="13" y="83"/>
                  </a:cubicBezTo>
                  <a:cubicBezTo>
                    <a:pt x="14" y="91"/>
                    <a:pt x="22" y="92"/>
                    <a:pt x="25" y="99"/>
                  </a:cubicBezTo>
                  <a:cubicBezTo>
                    <a:pt x="50" y="99"/>
                    <a:pt x="50" y="99"/>
                    <a:pt x="50" y="99"/>
                  </a:cubicBezTo>
                  <a:cubicBezTo>
                    <a:pt x="53" y="103"/>
                    <a:pt x="62" y="110"/>
                    <a:pt x="66" y="110"/>
                  </a:cubicBezTo>
                  <a:cubicBezTo>
                    <a:pt x="82" y="110"/>
                    <a:pt x="105" y="109"/>
                    <a:pt x="123" y="109"/>
                  </a:cubicBezTo>
                  <a:cubicBezTo>
                    <a:pt x="133" y="109"/>
                    <a:pt x="141" y="109"/>
                    <a:pt x="146" y="110"/>
                  </a:cubicBezTo>
                  <a:cubicBezTo>
                    <a:pt x="146" y="113"/>
                    <a:pt x="144" y="122"/>
                    <a:pt x="151" y="122"/>
                  </a:cubicBezTo>
                  <a:cubicBezTo>
                    <a:pt x="160" y="122"/>
                    <a:pt x="168" y="102"/>
                    <a:pt x="175" y="102"/>
                  </a:cubicBezTo>
                  <a:cubicBezTo>
                    <a:pt x="181" y="102"/>
                    <a:pt x="210" y="126"/>
                    <a:pt x="214" y="131"/>
                  </a:cubicBezTo>
                  <a:cubicBezTo>
                    <a:pt x="211" y="131"/>
                    <a:pt x="202" y="132"/>
                    <a:pt x="202" y="138"/>
                  </a:cubicBezTo>
                  <a:cubicBezTo>
                    <a:pt x="202" y="139"/>
                    <a:pt x="204" y="144"/>
                    <a:pt x="206" y="144"/>
                  </a:cubicBezTo>
                  <a:cubicBezTo>
                    <a:pt x="213" y="144"/>
                    <a:pt x="216" y="138"/>
                    <a:pt x="223" y="138"/>
                  </a:cubicBezTo>
                  <a:cubicBezTo>
                    <a:pt x="234" y="138"/>
                    <a:pt x="268" y="163"/>
                    <a:pt x="268" y="177"/>
                  </a:cubicBezTo>
                  <a:cubicBezTo>
                    <a:pt x="268" y="185"/>
                    <a:pt x="257" y="196"/>
                    <a:pt x="252" y="201"/>
                  </a:cubicBezTo>
                  <a:cubicBezTo>
                    <a:pt x="248" y="205"/>
                    <a:pt x="239" y="200"/>
                    <a:pt x="239" y="209"/>
                  </a:cubicBezTo>
                  <a:cubicBezTo>
                    <a:pt x="239" y="213"/>
                    <a:pt x="246" y="218"/>
                    <a:pt x="248" y="220"/>
                  </a:cubicBezTo>
                  <a:cubicBezTo>
                    <a:pt x="242" y="224"/>
                    <a:pt x="229" y="227"/>
                    <a:pt x="224" y="227"/>
                  </a:cubicBezTo>
                  <a:cubicBezTo>
                    <a:pt x="220" y="227"/>
                    <a:pt x="211" y="227"/>
                    <a:pt x="202" y="227"/>
                  </a:cubicBezTo>
                  <a:cubicBezTo>
                    <a:pt x="194" y="227"/>
                    <a:pt x="181" y="236"/>
                    <a:pt x="181" y="242"/>
                  </a:cubicBezTo>
                  <a:cubicBezTo>
                    <a:pt x="181" y="249"/>
                    <a:pt x="198" y="256"/>
                    <a:pt x="203" y="256"/>
                  </a:cubicBezTo>
                  <a:cubicBezTo>
                    <a:pt x="210" y="256"/>
                    <a:pt x="213" y="248"/>
                    <a:pt x="219" y="248"/>
                  </a:cubicBezTo>
                  <a:cubicBezTo>
                    <a:pt x="224" y="248"/>
                    <a:pt x="223" y="252"/>
                    <a:pt x="228" y="252"/>
                  </a:cubicBezTo>
                  <a:cubicBezTo>
                    <a:pt x="233" y="252"/>
                    <a:pt x="236" y="248"/>
                    <a:pt x="239" y="244"/>
                  </a:cubicBezTo>
                  <a:cubicBezTo>
                    <a:pt x="254" y="253"/>
                    <a:pt x="262" y="263"/>
                    <a:pt x="280" y="271"/>
                  </a:cubicBezTo>
                  <a:cubicBezTo>
                    <a:pt x="271" y="288"/>
                    <a:pt x="303" y="287"/>
                    <a:pt x="315" y="294"/>
                  </a:cubicBezTo>
                  <a:cubicBezTo>
                    <a:pt x="328" y="302"/>
                    <a:pt x="338" y="299"/>
                    <a:pt x="354" y="306"/>
                  </a:cubicBezTo>
                  <a:cubicBezTo>
                    <a:pt x="355" y="307"/>
                    <a:pt x="356" y="313"/>
                    <a:pt x="359" y="313"/>
                  </a:cubicBezTo>
                  <a:cubicBezTo>
                    <a:pt x="361" y="313"/>
                    <a:pt x="364" y="310"/>
                    <a:pt x="364" y="306"/>
                  </a:cubicBezTo>
                  <a:cubicBezTo>
                    <a:pt x="364" y="292"/>
                    <a:pt x="335" y="281"/>
                    <a:pt x="326" y="270"/>
                  </a:cubicBezTo>
                  <a:cubicBezTo>
                    <a:pt x="334" y="270"/>
                    <a:pt x="334" y="270"/>
                    <a:pt x="334" y="270"/>
                  </a:cubicBezTo>
                  <a:cubicBezTo>
                    <a:pt x="340" y="277"/>
                    <a:pt x="373" y="290"/>
                    <a:pt x="383" y="291"/>
                  </a:cubicBezTo>
                  <a:cubicBezTo>
                    <a:pt x="385" y="285"/>
                    <a:pt x="391" y="275"/>
                    <a:pt x="391" y="270"/>
                  </a:cubicBezTo>
                  <a:cubicBezTo>
                    <a:pt x="391" y="264"/>
                    <a:pt x="381" y="261"/>
                    <a:pt x="381" y="257"/>
                  </a:cubicBezTo>
                  <a:cubicBezTo>
                    <a:pt x="381" y="255"/>
                    <a:pt x="381" y="255"/>
                    <a:pt x="381" y="247"/>
                  </a:cubicBezTo>
                  <a:cubicBezTo>
                    <a:pt x="378" y="247"/>
                    <a:pt x="378" y="247"/>
                    <a:pt x="372" y="247"/>
                  </a:cubicBezTo>
                  <a:cubicBezTo>
                    <a:pt x="372" y="242"/>
                    <a:pt x="371" y="242"/>
                    <a:pt x="368" y="242"/>
                  </a:cubicBezTo>
                  <a:cubicBezTo>
                    <a:pt x="368" y="242"/>
                    <a:pt x="367" y="242"/>
                    <a:pt x="367" y="242"/>
                  </a:cubicBezTo>
                  <a:cubicBezTo>
                    <a:pt x="366" y="242"/>
                    <a:pt x="365" y="242"/>
                    <a:pt x="365" y="242"/>
                  </a:cubicBezTo>
                  <a:cubicBezTo>
                    <a:pt x="363" y="242"/>
                    <a:pt x="360" y="242"/>
                    <a:pt x="357" y="241"/>
                  </a:cubicBezTo>
                  <a:cubicBezTo>
                    <a:pt x="353" y="239"/>
                    <a:pt x="347" y="227"/>
                    <a:pt x="346" y="220"/>
                  </a:cubicBezTo>
                  <a:cubicBezTo>
                    <a:pt x="339" y="220"/>
                    <a:pt x="339" y="220"/>
                    <a:pt x="339" y="220"/>
                  </a:cubicBezTo>
                  <a:cubicBezTo>
                    <a:pt x="339" y="213"/>
                    <a:pt x="339" y="213"/>
                    <a:pt x="339" y="213"/>
                  </a:cubicBezTo>
                  <a:cubicBezTo>
                    <a:pt x="340" y="213"/>
                    <a:pt x="341" y="214"/>
                    <a:pt x="342" y="214"/>
                  </a:cubicBezTo>
                  <a:cubicBezTo>
                    <a:pt x="344" y="214"/>
                    <a:pt x="345" y="213"/>
                    <a:pt x="347" y="213"/>
                  </a:cubicBezTo>
                  <a:cubicBezTo>
                    <a:pt x="347" y="206"/>
                    <a:pt x="347" y="206"/>
                    <a:pt x="347" y="206"/>
                  </a:cubicBezTo>
                  <a:cubicBezTo>
                    <a:pt x="345" y="207"/>
                    <a:pt x="343" y="207"/>
                    <a:pt x="342" y="207"/>
                  </a:cubicBezTo>
                  <a:cubicBezTo>
                    <a:pt x="340" y="207"/>
                    <a:pt x="339" y="207"/>
                    <a:pt x="336" y="205"/>
                  </a:cubicBezTo>
                  <a:cubicBezTo>
                    <a:pt x="337" y="205"/>
                    <a:pt x="344" y="199"/>
                    <a:pt x="347" y="199"/>
                  </a:cubicBezTo>
                  <a:cubicBezTo>
                    <a:pt x="372" y="199"/>
                    <a:pt x="373" y="235"/>
                    <a:pt x="400" y="235"/>
                  </a:cubicBezTo>
                  <a:cubicBezTo>
                    <a:pt x="406" y="235"/>
                    <a:pt x="407" y="226"/>
                    <a:pt x="407" y="220"/>
                  </a:cubicBezTo>
                  <a:cubicBezTo>
                    <a:pt x="417" y="220"/>
                    <a:pt x="418" y="216"/>
                    <a:pt x="418" y="214"/>
                  </a:cubicBezTo>
                  <a:cubicBezTo>
                    <a:pt x="418" y="211"/>
                    <a:pt x="419" y="213"/>
                    <a:pt x="418" y="207"/>
                  </a:cubicBezTo>
                  <a:cubicBezTo>
                    <a:pt x="425" y="207"/>
                    <a:pt x="434" y="205"/>
                    <a:pt x="434" y="198"/>
                  </a:cubicBezTo>
                  <a:cubicBezTo>
                    <a:pt x="434" y="190"/>
                    <a:pt x="430" y="186"/>
                    <a:pt x="420" y="186"/>
                  </a:cubicBezTo>
                  <a:cubicBezTo>
                    <a:pt x="417" y="186"/>
                    <a:pt x="413" y="186"/>
                    <a:pt x="410" y="184"/>
                  </a:cubicBezTo>
                  <a:cubicBezTo>
                    <a:pt x="409" y="179"/>
                    <a:pt x="407" y="178"/>
                    <a:pt x="405" y="178"/>
                  </a:cubicBezTo>
                  <a:cubicBezTo>
                    <a:pt x="402" y="178"/>
                    <a:pt x="399" y="181"/>
                    <a:pt x="392" y="181"/>
                  </a:cubicBezTo>
                  <a:cubicBezTo>
                    <a:pt x="384" y="181"/>
                    <a:pt x="381" y="172"/>
                    <a:pt x="380" y="162"/>
                  </a:cubicBezTo>
                  <a:cubicBezTo>
                    <a:pt x="369" y="161"/>
                    <a:pt x="355" y="156"/>
                    <a:pt x="354" y="144"/>
                  </a:cubicBezTo>
                  <a:cubicBezTo>
                    <a:pt x="347" y="144"/>
                    <a:pt x="344" y="142"/>
                    <a:pt x="339" y="140"/>
                  </a:cubicBezTo>
                  <a:cubicBezTo>
                    <a:pt x="344" y="132"/>
                    <a:pt x="348" y="132"/>
                    <a:pt x="356" y="128"/>
                  </a:cubicBezTo>
                  <a:cubicBezTo>
                    <a:pt x="355" y="124"/>
                    <a:pt x="351" y="123"/>
                    <a:pt x="348" y="123"/>
                  </a:cubicBezTo>
                  <a:cubicBezTo>
                    <a:pt x="344" y="123"/>
                    <a:pt x="342" y="123"/>
                    <a:pt x="333" y="122"/>
                  </a:cubicBezTo>
                  <a:cubicBezTo>
                    <a:pt x="337" y="115"/>
                    <a:pt x="344" y="116"/>
                    <a:pt x="351" y="114"/>
                  </a:cubicBezTo>
                  <a:cubicBezTo>
                    <a:pt x="348" y="107"/>
                    <a:pt x="344" y="102"/>
                    <a:pt x="336" y="102"/>
                  </a:cubicBezTo>
                  <a:cubicBezTo>
                    <a:pt x="336" y="102"/>
                    <a:pt x="331" y="102"/>
                    <a:pt x="327" y="102"/>
                  </a:cubicBezTo>
                  <a:cubicBezTo>
                    <a:pt x="327" y="93"/>
                    <a:pt x="327" y="93"/>
                    <a:pt x="327" y="93"/>
                  </a:cubicBezTo>
                  <a:cubicBezTo>
                    <a:pt x="313" y="91"/>
                    <a:pt x="305" y="83"/>
                    <a:pt x="290" y="78"/>
                  </a:cubicBezTo>
                  <a:cubicBezTo>
                    <a:pt x="292" y="69"/>
                    <a:pt x="279" y="67"/>
                    <a:pt x="273" y="67"/>
                  </a:cubicBezTo>
                  <a:cubicBezTo>
                    <a:pt x="269" y="67"/>
                    <a:pt x="268" y="67"/>
                    <a:pt x="260" y="67"/>
                  </a:cubicBezTo>
                  <a:cubicBezTo>
                    <a:pt x="242" y="67"/>
                    <a:pt x="239" y="49"/>
                    <a:pt x="227" y="41"/>
                  </a:cubicBezTo>
                  <a:cubicBezTo>
                    <a:pt x="220" y="36"/>
                    <a:pt x="198" y="33"/>
                    <a:pt x="187" y="33"/>
                  </a:cubicBezTo>
                  <a:cubicBezTo>
                    <a:pt x="178" y="33"/>
                    <a:pt x="175" y="46"/>
                    <a:pt x="166" y="46"/>
                  </a:cubicBezTo>
                  <a:cubicBezTo>
                    <a:pt x="162" y="46"/>
                    <a:pt x="160" y="41"/>
                    <a:pt x="154" y="41"/>
                  </a:cubicBezTo>
                  <a:cubicBezTo>
                    <a:pt x="149" y="41"/>
                    <a:pt x="147" y="46"/>
                    <a:pt x="144" y="46"/>
                  </a:cubicBezTo>
                  <a:cubicBezTo>
                    <a:pt x="141" y="46"/>
                    <a:pt x="144" y="38"/>
                    <a:pt x="144" y="36"/>
                  </a:cubicBezTo>
                  <a:cubicBezTo>
                    <a:pt x="144" y="24"/>
                    <a:pt x="136" y="6"/>
                    <a:pt x="123" y="6"/>
                  </a:cubicBezTo>
                  <a:cubicBezTo>
                    <a:pt x="101" y="6"/>
                    <a:pt x="66" y="12"/>
                    <a:pt x="66" y="32"/>
                  </a:cubicBezTo>
                  <a:cubicBezTo>
                    <a:pt x="66" y="37"/>
                    <a:pt x="71" y="41"/>
                    <a:pt x="71" y="46"/>
                  </a:cubicBezTo>
                  <a:cubicBezTo>
                    <a:pt x="71" y="50"/>
                    <a:pt x="64" y="57"/>
                    <a:pt x="61" y="57"/>
                  </a:cubicBezTo>
                  <a:cubicBezTo>
                    <a:pt x="54" y="57"/>
                    <a:pt x="55" y="52"/>
                    <a:pt x="55" y="48"/>
                  </a:cubicBezTo>
                  <a:cubicBezTo>
                    <a:pt x="55" y="48"/>
                    <a:pt x="54" y="42"/>
                    <a:pt x="55" y="38"/>
                  </a:cubicBezTo>
                  <a:cubicBezTo>
                    <a:pt x="53" y="38"/>
                    <a:pt x="51" y="36"/>
                    <a:pt x="51" y="33"/>
                  </a:cubicBezTo>
                  <a:cubicBezTo>
                    <a:pt x="51" y="18"/>
                    <a:pt x="69" y="17"/>
                    <a:pt x="74" y="6"/>
                  </a:cubicBezTo>
                  <a:cubicBezTo>
                    <a:pt x="73" y="6"/>
                    <a:pt x="57"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5" name="Freeform 168"/>
            <p:cNvSpPr>
              <a:spLocks/>
            </p:cNvSpPr>
            <p:nvPr/>
          </p:nvSpPr>
          <p:spPr bwMode="auto">
            <a:xfrm>
              <a:off x="655" y="442"/>
              <a:ext cx="28" cy="16"/>
            </a:xfrm>
            <a:custGeom>
              <a:avLst/>
              <a:gdLst>
                <a:gd name="T0" fmla="*/ 5 w 12"/>
                <a:gd name="T1" fmla="*/ 0 h 7"/>
                <a:gd name="T2" fmla="*/ 0 w 12"/>
                <a:gd name="T3" fmla="*/ 4 h 7"/>
                <a:gd name="T4" fmla="*/ 6 w 12"/>
                <a:gd name="T5" fmla="*/ 7 h 7"/>
                <a:gd name="T6" fmla="*/ 12 w 12"/>
                <a:gd name="T7" fmla="*/ 4 h 7"/>
                <a:gd name="T8" fmla="*/ 5 w 12"/>
                <a:gd name="T9" fmla="*/ 0 h 7"/>
              </a:gdLst>
              <a:ahLst/>
              <a:cxnLst>
                <a:cxn ang="0">
                  <a:pos x="T0" y="T1"/>
                </a:cxn>
                <a:cxn ang="0">
                  <a:pos x="T2" y="T3"/>
                </a:cxn>
                <a:cxn ang="0">
                  <a:pos x="T4" y="T5"/>
                </a:cxn>
                <a:cxn ang="0">
                  <a:pos x="T6" y="T7"/>
                </a:cxn>
                <a:cxn ang="0">
                  <a:pos x="T8" y="T9"/>
                </a:cxn>
              </a:cxnLst>
              <a:rect l="0" t="0" r="r" b="b"/>
              <a:pathLst>
                <a:path w="12" h="7">
                  <a:moveTo>
                    <a:pt x="5" y="0"/>
                  </a:moveTo>
                  <a:cubicBezTo>
                    <a:pt x="4" y="0"/>
                    <a:pt x="2" y="1"/>
                    <a:pt x="0" y="4"/>
                  </a:cubicBezTo>
                  <a:cubicBezTo>
                    <a:pt x="3" y="6"/>
                    <a:pt x="4" y="7"/>
                    <a:pt x="6" y="7"/>
                  </a:cubicBezTo>
                  <a:cubicBezTo>
                    <a:pt x="8" y="7"/>
                    <a:pt x="9" y="6"/>
                    <a:pt x="12" y="4"/>
                  </a:cubicBezTo>
                  <a:cubicBezTo>
                    <a:pt x="8" y="2"/>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6" name="Freeform 169"/>
            <p:cNvSpPr>
              <a:spLocks/>
            </p:cNvSpPr>
            <p:nvPr/>
          </p:nvSpPr>
          <p:spPr bwMode="auto">
            <a:xfrm>
              <a:off x="445" y="298"/>
              <a:ext cx="26" cy="21"/>
            </a:xfrm>
            <a:custGeom>
              <a:avLst/>
              <a:gdLst>
                <a:gd name="T0" fmla="*/ 4 w 11"/>
                <a:gd name="T1" fmla="*/ 0 h 9"/>
                <a:gd name="T2" fmla="*/ 1 w 11"/>
                <a:gd name="T3" fmla="*/ 1 h 9"/>
                <a:gd name="T4" fmla="*/ 11 w 11"/>
                <a:gd name="T5" fmla="*/ 9 h 9"/>
                <a:gd name="T6" fmla="*/ 4 w 11"/>
                <a:gd name="T7" fmla="*/ 0 h 9"/>
              </a:gdLst>
              <a:ahLst/>
              <a:cxnLst>
                <a:cxn ang="0">
                  <a:pos x="T0" y="T1"/>
                </a:cxn>
                <a:cxn ang="0">
                  <a:pos x="T2" y="T3"/>
                </a:cxn>
                <a:cxn ang="0">
                  <a:pos x="T4" y="T5"/>
                </a:cxn>
                <a:cxn ang="0">
                  <a:pos x="T6" y="T7"/>
                </a:cxn>
              </a:cxnLst>
              <a:rect l="0" t="0" r="r" b="b"/>
              <a:pathLst>
                <a:path w="11" h="9">
                  <a:moveTo>
                    <a:pt x="4" y="0"/>
                  </a:moveTo>
                  <a:cubicBezTo>
                    <a:pt x="3" y="0"/>
                    <a:pt x="2" y="0"/>
                    <a:pt x="1" y="1"/>
                  </a:cubicBezTo>
                  <a:cubicBezTo>
                    <a:pt x="0" y="4"/>
                    <a:pt x="4" y="8"/>
                    <a:pt x="11" y="9"/>
                  </a:cubicBezTo>
                  <a:cubicBezTo>
                    <a:pt x="8" y="5"/>
                    <a:pt x="8"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7" name="Freeform 170"/>
            <p:cNvSpPr>
              <a:spLocks/>
            </p:cNvSpPr>
            <p:nvPr/>
          </p:nvSpPr>
          <p:spPr bwMode="auto">
            <a:xfrm>
              <a:off x="173" y="-947"/>
              <a:ext cx="1094" cy="575"/>
            </a:xfrm>
            <a:custGeom>
              <a:avLst/>
              <a:gdLst>
                <a:gd name="T0" fmla="*/ 261 w 463"/>
                <a:gd name="T1" fmla="*/ 9 h 243"/>
                <a:gd name="T2" fmla="*/ 235 w 463"/>
                <a:gd name="T3" fmla="*/ 7 h 243"/>
                <a:gd name="T4" fmla="*/ 162 w 463"/>
                <a:gd name="T5" fmla="*/ 13 h 243"/>
                <a:gd name="T6" fmla="*/ 151 w 463"/>
                <a:gd name="T7" fmla="*/ 14 h 243"/>
                <a:gd name="T8" fmla="*/ 89 w 463"/>
                <a:gd name="T9" fmla="*/ 27 h 243"/>
                <a:gd name="T10" fmla="*/ 64 w 463"/>
                <a:gd name="T11" fmla="*/ 42 h 243"/>
                <a:gd name="T12" fmla="*/ 0 w 463"/>
                <a:gd name="T13" fmla="*/ 62 h 243"/>
                <a:gd name="T14" fmla="*/ 19 w 463"/>
                <a:gd name="T15" fmla="*/ 58 h 243"/>
                <a:gd name="T16" fmla="*/ 20 w 463"/>
                <a:gd name="T17" fmla="*/ 67 h 243"/>
                <a:gd name="T18" fmla="*/ 51 w 463"/>
                <a:gd name="T19" fmla="*/ 62 h 243"/>
                <a:gd name="T20" fmla="*/ 29 w 463"/>
                <a:gd name="T21" fmla="*/ 79 h 243"/>
                <a:gd name="T22" fmla="*/ 54 w 463"/>
                <a:gd name="T23" fmla="*/ 79 h 243"/>
                <a:gd name="T24" fmla="*/ 68 w 463"/>
                <a:gd name="T25" fmla="*/ 96 h 243"/>
                <a:gd name="T26" fmla="*/ 87 w 463"/>
                <a:gd name="T27" fmla="*/ 91 h 243"/>
                <a:gd name="T28" fmla="*/ 118 w 463"/>
                <a:gd name="T29" fmla="*/ 96 h 243"/>
                <a:gd name="T30" fmla="*/ 177 w 463"/>
                <a:gd name="T31" fmla="*/ 88 h 243"/>
                <a:gd name="T32" fmla="*/ 159 w 463"/>
                <a:gd name="T33" fmla="*/ 103 h 243"/>
                <a:gd name="T34" fmla="*/ 129 w 463"/>
                <a:gd name="T35" fmla="*/ 108 h 243"/>
                <a:gd name="T36" fmla="*/ 146 w 463"/>
                <a:gd name="T37" fmla="*/ 125 h 243"/>
                <a:gd name="T38" fmla="*/ 102 w 463"/>
                <a:gd name="T39" fmla="*/ 105 h 243"/>
                <a:gd name="T40" fmla="*/ 83 w 463"/>
                <a:gd name="T41" fmla="*/ 105 h 243"/>
                <a:gd name="T42" fmla="*/ 88 w 463"/>
                <a:gd name="T43" fmla="*/ 112 h 243"/>
                <a:gd name="T44" fmla="*/ 75 w 463"/>
                <a:gd name="T45" fmla="*/ 116 h 243"/>
                <a:gd name="T46" fmla="*/ 81 w 463"/>
                <a:gd name="T47" fmla="*/ 157 h 243"/>
                <a:gd name="T48" fmla="*/ 66 w 463"/>
                <a:gd name="T49" fmla="*/ 181 h 243"/>
                <a:gd name="T50" fmla="*/ 79 w 463"/>
                <a:gd name="T51" fmla="*/ 177 h 243"/>
                <a:gd name="T52" fmla="*/ 111 w 463"/>
                <a:gd name="T53" fmla="*/ 203 h 243"/>
                <a:gd name="T54" fmla="*/ 68 w 463"/>
                <a:gd name="T55" fmla="*/ 189 h 243"/>
                <a:gd name="T56" fmla="*/ 55 w 463"/>
                <a:gd name="T57" fmla="*/ 194 h 243"/>
                <a:gd name="T58" fmla="*/ 34 w 463"/>
                <a:gd name="T59" fmla="*/ 231 h 243"/>
                <a:gd name="T60" fmla="*/ 46 w 463"/>
                <a:gd name="T61" fmla="*/ 230 h 243"/>
                <a:gd name="T62" fmla="*/ 112 w 463"/>
                <a:gd name="T63" fmla="*/ 235 h 243"/>
                <a:gd name="T64" fmla="*/ 169 w 463"/>
                <a:gd name="T65" fmla="*/ 243 h 243"/>
                <a:gd name="T66" fmla="*/ 204 w 463"/>
                <a:gd name="T67" fmla="*/ 220 h 243"/>
                <a:gd name="T68" fmla="*/ 190 w 463"/>
                <a:gd name="T69" fmla="*/ 220 h 243"/>
                <a:gd name="T70" fmla="*/ 208 w 463"/>
                <a:gd name="T71" fmla="*/ 188 h 243"/>
                <a:gd name="T72" fmla="*/ 258 w 463"/>
                <a:gd name="T73" fmla="*/ 163 h 243"/>
                <a:gd name="T74" fmla="*/ 251 w 463"/>
                <a:gd name="T75" fmla="*/ 151 h 243"/>
                <a:gd name="T76" fmla="*/ 244 w 463"/>
                <a:gd name="T77" fmla="*/ 141 h 243"/>
                <a:gd name="T78" fmla="*/ 282 w 463"/>
                <a:gd name="T79" fmla="*/ 129 h 243"/>
                <a:gd name="T80" fmla="*/ 296 w 463"/>
                <a:gd name="T81" fmla="*/ 130 h 243"/>
                <a:gd name="T82" fmla="*/ 353 w 463"/>
                <a:gd name="T83" fmla="*/ 88 h 243"/>
                <a:gd name="T84" fmla="*/ 411 w 463"/>
                <a:gd name="T85" fmla="*/ 62 h 243"/>
                <a:gd name="T86" fmla="*/ 387 w 463"/>
                <a:gd name="T87" fmla="*/ 64 h 243"/>
                <a:gd name="T88" fmla="*/ 449 w 463"/>
                <a:gd name="T89" fmla="*/ 41 h 243"/>
                <a:gd name="T90" fmla="*/ 428 w 463"/>
                <a:gd name="T91" fmla="*/ 20 h 243"/>
                <a:gd name="T92" fmla="*/ 410 w 463"/>
                <a:gd name="T93" fmla="*/ 7 h 243"/>
                <a:gd name="T94" fmla="*/ 377 w 463"/>
                <a:gd name="T95" fmla="*/ 13 h 243"/>
                <a:gd name="T96" fmla="*/ 309 w 463"/>
                <a:gd name="T97" fmla="*/ 4 h 243"/>
                <a:gd name="T98" fmla="*/ 278 w 463"/>
                <a:gd name="T99"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3" h="243">
                  <a:moveTo>
                    <a:pt x="278" y="0"/>
                  </a:moveTo>
                  <a:cubicBezTo>
                    <a:pt x="270" y="0"/>
                    <a:pt x="268" y="9"/>
                    <a:pt x="261" y="9"/>
                  </a:cubicBezTo>
                  <a:cubicBezTo>
                    <a:pt x="253" y="9"/>
                    <a:pt x="250" y="3"/>
                    <a:pt x="241" y="3"/>
                  </a:cubicBezTo>
                  <a:cubicBezTo>
                    <a:pt x="238" y="3"/>
                    <a:pt x="236" y="4"/>
                    <a:pt x="235" y="7"/>
                  </a:cubicBezTo>
                  <a:cubicBezTo>
                    <a:pt x="207" y="7"/>
                    <a:pt x="201" y="7"/>
                    <a:pt x="174" y="7"/>
                  </a:cubicBezTo>
                  <a:cubicBezTo>
                    <a:pt x="169" y="7"/>
                    <a:pt x="164" y="8"/>
                    <a:pt x="162" y="13"/>
                  </a:cubicBezTo>
                  <a:cubicBezTo>
                    <a:pt x="159" y="16"/>
                    <a:pt x="158" y="16"/>
                    <a:pt x="158" y="16"/>
                  </a:cubicBezTo>
                  <a:cubicBezTo>
                    <a:pt x="157" y="16"/>
                    <a:pt x="157" y="14"/>
                    <a:pt x="151" y="14"/>
                  </a:cubicBezTo>
                  <a:cubicBezTo>
                    <a:pt x="136" y="14"/>
                    <a:pt x="130" y="26"/>
                    <a:pt x="125" y="38"/>
                  </a:cubicBezTo>
                  <a:cubicBezTo>
                    <a:pt x="120" y="37"/>
                    <a:pt x="99" y="27"/>
                    <a:pt x="89" y="27"/>
                  </a:cubicBezTo>
                  <a:cubicBezTo>
                    <a:pt x="78" y="27"/>
                    <a:pt x="85" y="38"/>
                    <a:pt x="68" y="38"/>
                  </a:cubicBezTo>
                  <a:cubicBezTo>
                    <a:pt x="68" y="40"/>
                    <a:pt x="66" y="42"/>
                    <a:pt x="64" y="42"/>
                  </a:cubicBezTo>
                  <a:cubicBezTo>
                    <a:pt x="63" y="42"/>
                    <a:pt x="59" y="42"/>
                    <a:pt x="52" y="42"/>
                  </a:cubicBezTo>
                  <a:cubicBezTo>
                    <a:pt x="37" y="42"/>
                    <a:pt x="3" y="49"/>
                    <a:pt x="0" y="62"/>
                  </a:cubicBezTo>
                  <a:cubicBezTo>
                    <a:pt x="3" y="62"/>
                    <a:pt x="9" y="62"/>
                    <a:pt x="11" y="62"/>
                  </a:cubicBezTo>
                  <a:cubicBezTo>
                    <a:pt x="13" y="61"/>
                    <a:pt x="16" y="59"/>
                    <a:pt x="19" y="58"/>
                  </a:cubicBezTo>
                  <a:cubicBezTo>
                    <a:pt x="35" y="58"/>
                    <a:pt x="35" y="58"/>
                    <a:pt x="35" y="58"/>
                  </a:cubicBezTo>
                  <a:cubicBezTo>
                    <a:pt x="29" y="60"/>
                    <a:pt x="26" y="62"/>
                    <a:pt x="20" y="67"/>
                  </a:cubicBezTo>
                  <a:cubicBezTo>
                    <a:pt x="21" y="68"/>
                    <a:pt x="27" y="71"/>
                    <a:pt x="30" y="71"/>
                  </a:cubicBezTo>
                  <a:cubicBezTo>
                    <a:pt x="40" y="71"/>
                    <a:pt x="40" y="62"/>
                    <a:pt x="51" y="62"/>
                  </a:cubicBezTo>
                  <a:cubicBezTo>
                    <a:pt x="55" y="62"/>
                    <a:pt x="57" y="62"/>
                    <a:pt x="61" y="63"/>
                  </a:cubicBezTo>
                  <a:cubicBezTo>
                    <a:pt x="48" y="67"/>
                    <a:pt x="35" y="66"/>
                    <a:pt x="29" y="79"/>
                  </a:cubicBezTo>
                  <a:cubicBezTo>
                    <a:pt x="30" y="79"/>
                    <a:pt x="32" y="79"/>
                    <a:pt x="35" y="79"/>
                  </a:cubicBezTo>
                  <a:cubicBezTo>
                    <a:pt x="40" y="79"/>
                    <a:pt x="47" y="79"/>
                    <a:pt x="54" y="79"/>
                  </a:cubicBezTo>
                  <a:cubicBezTo>
                    <a:pt x="47" y="80"/>
                    <a:pt x="43" y="83"/>
                    <a:pt x="39" y="85"/>
                  </a:cubicBezTo>
                  <a:cubicBezTo>
                    <a:pt x="43" y="90"/>
                    <a:pt x="58" y="96"/>
                    <a:pt x="68" y="96"/>
                  </a:cubicBezTo>
                  <a:cubicBezTo>
                    <a:pt x="73" y="96"/>
                    <a:pt x="76" y="94"/>
                    <a:pt x="80" y="91"/>
                  </a:cubicBezTo>
                  <a:cubicBezTo>
                    <a:pt x="87" y="91"/>
                    <a:pt x="87" y="91"/>
                    <a:pt x="87" y="91"/>
                  </a:cubicBezTo>
                  <a:cubicBezTo>
                    <a:pt x="84" y="98"/>
                    <a:pt x="97" y="102"/>
                    <a:pt x="108" y="102"/>
                  </a:cubicBezTo>
                  <a:cubicBezTo>
                    <a:pt x="112" y="102"/>
                    <a:pt x="114" y="96"/>
                    <a:pt x="118" y="96"/>
                  </a:cubicBezTo>
                  <a:cubicBezTo>
                    <a:pt x="124" y="96"/>
                    <a:pt x="127" y="100"/>
                    <a:pt x="137" y="100"/>
                  </a:cubicBezTo>
                  <a:cubicBezTo>
                    <a:pt x="154" y="100"/>
                    <a:pt x="166" y="97"/>
                    <a:pt x="177" y="88"/>
                  </a:cubicBezTo>
                  <a:cubicBezTo>
                    <a:pt x="184" y="88"/>
                    <a:pt x="184" y="88"/>
                    <a:pt x="184" y="88"/>
                  </a:cubicBezTo>
                  <a:cubicBezTo>
                    <a:pt x="178" y="96"/>
                    <a:pt x="169" y="99"/>
                    <a:pt x="159" y="103"/>
                  </a:cubicBezTo>
                  <a:cubicBezTo>
                    <a:pt x="133" y="103"/>
                    <a:pt x="133" y="103"/>
                    <a:pt x="133" y="103"/>
                  </a:cubicBezTo>
                  <a:cubicBezTo>
                    <a:pt x="132" y="105"/>
                    <a:pt x="129" y="106"/>
                    <a:pt x="129" y="108"/>
                  </a:cubicBezTo>
                  <a:cubicBezTo>
                    <a:pt x="129" y="112"/>
                    <a:pt x="146" y="122"/>
                    <a:pt x="149" y="125"/>
                  </a:cubicBezTo>
                  <a:cubicBezTo>
                    <a:pt x="148" y="125"/>
                    <a:pt x="147" y="125"/>
                    <a:pt x="146" y="125"/>
                  </a:cubicBezTo>
                  <a:cubicBezTo>
                    <a:pt x="133" y="125"/>
                    <a:pt x="128" y="111"/>
                    <a:pt x="116" y="107"/>
                  </a:cubicBezTo>
                  <a:cubicBezTo>
                    <a:pt x="111" y="105"/>
                    <a:pt x="107" y="105"/>
                    <a:pt x="102" y="105"/>
                  </a:cubicBezTo>
                  <a:cubicBezTo>
                    <a:pt x="96" y="105"/>
                    <a:pt x="91" y="106"/>
                    <a:pt x="88" y="106"/>
                  </a:cubicBezTo>
                  <a:cubicBezTo>
                    <a:pt x="86" y="106"/>
                    <a:pt x="84" y="105"/>
                    <a:pt x="83" y="105"/>
                  </a:cubicBezTo>
                  <a:cubicBezTo>
                    <a:pt x="82" y="105"/>
                    <a:pt x="81" y="105"/>
                    <a:pt x="80" y="106"/>
                  </a:cubicBezTo>
                  <a:cubicBezTo>
                    <a:pt x="81" y="110"/>
                    <a:pt x="82" y="112"/>
                    <a:pt x="88" y="112"/>
                  </a:cubicBezTo>
                  <a:cubicBezTo>
                    <a:pt x="86" y="112"/>
                    <a:pt x="85" y="112"/>
                    <a:pt x="83" y="112"/>
                  </a:cubicBezTo>
                  <a:cubicBezTo>
                    <a:pt x="79" y="112"/>
                    <a:pt x="75" y="113"/>
                    <a:pt x="75" y="116"/>
                  </a:cubicBezTo>
                  <a:cubicBezTo>
                    <a:pt x="75" y="126"/>
                    <a:pt x="111" y="126"/>
                    <a:pt x="111" y="143"/>
                  </a:cubicBezTo>
                  <a:cubicBezTo>
                    <a:pt x="111" y="158"/>
                    <a:pt x="95" y="153"/>
                    <a:pt x="81" y="157"/>
                  </a:cubicBezTo>
                  <a:cubicBezTo>
                    <a:pt x="74" y="160"/>
                    <a:pt x="70" y="165"/>
                    <a:pt x="66" y="174"/>
                  </a:cubicBezTo>
                  <a:cubicBezTo>
                    <a:pt x="66" y="181"/>
                    <a:pt x="66" y="181"/>
                    <a:pt x="66" y="181"/>
                  </a:cubicBezTo>
                  <a:cubicBezTo>
                    <a:pt x="74" y="181"/>
                    <a:pt x="74" y="181"/>
                    <a:pt x="74" y="181"/>
                  </a:cubicBezTo>
                  <a:cubicBezTo>
                    <a:pt x="76" y="179"/>
                    <a:pt x="76" y="179"/>
                    <a:pt x="79" y="177"/>
                  </a:cubicBezTo>
                  <a:cubicBezTo>
                    <a:pt x="87" y="177"/>
                    <a:pt x="87" y="177"/>
                    <a:pt x="87" y="177"/>
                  </a:cubicBezTo>
                  <a:cubicBezTo>
                    <a:pt x="87" y="190"/>
                    <a:pt x="103" y="196"/>
                    <a:pt x="111" y="203"/>
                  </a:cubicBezTo>
                  <a:cubicBezTo>
                    <a:pt x="101" y="203"/>
                    <a:pt x="101" y="203"/>
                    <a:pt x="101" y="203"/>
                  </a:cubicBezTo>
                  <a:cubicBezTo>
                    <a:pt x="91" y="198"/>
                    <a:pt x="85" y="189"/>
                    <a:pt x="68" y="189"/>
                  </a:cubicBezTo>
                  <a:cubicBezTo>
                    <a:pt x="66" y="189"/>
                    <a:pt x="64" y="188"/>
                    <a:pt x="62" y="188"/>
                  </a:cubicBezTo>
                  <a:cubicBezTo>
                    <a:pt x="58" y="188"/>
                    <a:pt x="55" y="189"/>
                    <a:pt x="55" y="194"/>
                  </a:cubicBezTo>
                  <a:cubicBezTo>
                    <a:pt x="55" y="203"/>
                    <a:pt x="66" y="205"/>
                    <a:pt x="73" y="210"/>
                  </a:cubicBezTo>
                  <a:cubicBezTo>
                    <a:pt x="61" y="218"/>
                    <a:pt x="34" y="210"/>
                    <a:pt x="34" y="231"/>
                  </a:cubicBezTo>
                  <a:cubicBezTo>
                    <a:pt x="34" y="232"/>
                    <a:pt x="36" y="235"/>
                    <a:pt x="39" y="235"/>
                  </a:cubicBezTo>
                  <a:cubicBezTo>
                    <a:pt x="42" y="235"/>
                    <a:pt x="44" y="232"/>
                    <a:pt x="46" y="230"/>
                  </a:cubicBezTo>
                  <a:cubicBezTo>
                    <a:pt x="64" y="236"/>
                    <a:pt x="78" y="240"/>
                    <a:pt x="96" y="240"/>
                  </a:cubicBezTo>
                  <a:cubicBezTo>
                    <a:pt x="104" y="240"/>
                    <a:pt x="107" y="235"/>
                    <a:pt x="112" y="235"/>
                  </a:cubicBezTo>
                  <a:cubicBezTo>
                    <a:pt x="125" y="235"/>
                    <a:pt x="136" y="235"/>
                    <a:pt x="151" y="235"/>
                  </a:cubicBezTo>
                  <a:cubicBezTo>
                    <a:pt x="162" y="235"/>
                    <a:pt x="156" y="243"/>
                    <a:pt x="169" y="243"/>
                  </a:cubicBezTo>
                  <a:cubicBezTo>
                    <a:pt x="181" y="243"/>
                    <a:pt x="211" y="234"/>
                    <a:pt x="211" y="225"/>
                  </a:cubicBezTo>
                  <a:cubicBezTo>
                    <a:pt x="211" y="221"/>
                    <a:pt x="207" y="220"/>
                    <a:pt x="204" y="220"/>
                  </a:cubicBezTo>
                  <a:cubicBezTo>
                    <a:pt x="204" y="220"/>
                    <a:pt x="203" y="220"/>
                    <a:pt x="203" y="220"/>
                  </a:cubicBezTo>
                  <a:cubicBezTo>
                    <a:pt x="199" y="220"/>
                    <a:pt x="198" y="220"/>
                    <a:pt x="190" y="220"/>
                  </a:cubicBezTo>
                  <a:cubicBezTo>
                    <a:pt x="190" y="202"/>
                    <a:pt x="212" y="212"/>
                    <a:pt x="212" y="196"/>
                  </a:cubicBezTo>
                  <a:cubicBezTo>
                    <a:pt x="212" y="192"/>
                    <a:pt x="209" y="191"/>
                    <a:pt x="208" y="188"/>
                  </a:cubicBezTo>
                  <a:cubicBezTo>
                    <a:pt x="212" y="188"/>
                    <a:pt x="212" y="188"/>
                    <a:pt x="235" y="188"/>
                  </a:cubicBezTo>
                  <a:cubicBezTo>
                    <a:pt x="244" y="181"/>
                    <a:pt x="247" y="169"/>
                    <a:pt x="258" y="163"/>
                  </a:cubicBezTo>
                  <a:cubicBezTo>
                    <a:pt x="255" y="156"/>
                    <a:pt x="249" y="154"/>
                    <a:pt x="243" y="151"/>
                  </a:cubicBezTo>
                  <a:cubicBezTo>
                    <a:pt x="246" y="151"/>
                    <a:pt x="249" y="151"/>
                    <a:pt x="251" y="151"/>
                  </a:cubicBezTo>
                  <a:cubicBezTo>
                    <a:pt x="256" y="151"/>
                    <a:pt x="259" y="149"/>
                    <a:pt x="258" y="141"/>
                  </a:cubicBezTo>
                  <a:cubicBezTo>
                    <a:pt x="244" y="141"/>
                    <a:pt x="244" y="141"/>
                    <a:pt x="244" y="141"/>
                  </a:cubicBezTo>
                  <a:cubicBezTo>
                    <a:pt x="252" y="134"/>
                    <a:pt x="265" y="133"/>
                    <a:pt x="277" y="130"/>
                  </a:cubicBezTo>
                  <a:cubicBezTo>
                    <a:pt x="278" y="129"/>
                    <a:pt x="280" y="129"/>
                    <a:pt x="282" y="129"/>
                  </a:cubicBezTo>
                  <a:cubicBezTo>
                    <a:pt x="284" y="129"/>
                    <a:pt x="287" y="129"/>
                    <a:pt x="289" y="129"/>
                  </a:cubicBezTo>
                  <a:cubicBezTo>
                    <a:pt x="291" y="130"/>
                    <a:pt x="294" y="130"/>
                    <a:pt x="296" y="130"/>
                  </a:cubicBezTo>
                  <a:cubicBezTo>
                    <a:pt x="299" y="130"/>
                    <a:pt x="302" y="130"/>
                    <a:pt x="304" y="128"/>
                  </a:cubicBezTo>
                  <a:cubicBezTo>
                    <a:pt x="320" y="116"/>
                    <a:pt x="332" y="95"/>
                    <a:pt x="353" y="88"/>
                  </a:cubicBezTo>
                  <a:cubicBezTo>
                    <a:pt x="372" y="82"/>
                    <a:pt x="402" y="75"/>
                    <a:pt x="414" y="62"/>
                  </a:cubicBezTo>
                  <a:cubicBezTo>
                    <a:pt x="413" y="62"/>
                    <a:pt x="412" y="62"/>
                    <a:pt x="411" y="62"/>
                  </a:cubicBezTo>
                  <a:cubicBezTo>
                    <a:pt x="408" y="62"/>
                    <a:pt x="403" y="63"/>
                    <a:pt x="399" y="63"/>
                  </a:cubicBezTo>
                  <a:cubicBezTo>
                    <a:pt x="395" y="63"/>
                    <a:pt x="391" y="64"/>
                    <a:pt x="387" y="64"/>
                  </a:cubicBezTo>
                  <a:cubicBezTo>
                    <a:pt x="381" y="64"/>
                    <a:pt x="377" y="63"/>
                    <a:pt x="374" y="61"/>
                  </a:cubicBezTo>
                  <a:cubicBezTo>
                    <a:pt x="402" y="47"/>
                    <a:pt x="428" y="57"/>
                    <a:pt x="449" y="41"/>
                  </a:cubicBezTo>
                  <a:cubicBezTo>
                    <a:pt x="453" y="38"/>
                    <a:pt x="463" y="40"/>
                    <a:pt x="463" y="33"/>
                  </a:cubicBezTo>
                  <a:cubicBezTo>
                    <a:pt x="463" y="23"/>
                    <a:pt x="435" y="26"/>
                    <a:pt x="428" y="20"/>
                  </a:cubicBezTo>
                  <a:cubicBezTo>
                    <a:pt x="425" y="17"/>
                    <a:pt x="425" y="12"/>
                    <a:pt x="419" y="11"/>
                  </a:cubicBezTo>
                  <a:cubicBezTo>
                    <a:pt x="416" y="10"/>
                    <a:pt x="414" y="9"/>
                    <a:pt x="410" y="7"/>
                  </a:cubicBezTo>
                  <a:cubicBezTo>
                    <a:pt x="370" y="18"/>
                    <a:pt x="370" y="18"/>
                    <a:pt x="370" y="18"/>
                  </a:cubicBezTo>
                  <a:cubicBezTo>
                    <a:pt x="373" y="17"/>
                    <a:pt x="374" y="16"/>
                    <a:pt x="377" y="13"/>
                  </a:cubicBezTo>
                  <a:cubicBezTo>
                    <a:pt x="369" y="5"/>
                    <a:pt x="340" y="4"/>
                    <a:pt x="322" y="4"/>
                  </a:cubicBezTo>
                  <a:cubicBezTo>
                    <a:pt x="316" y="4"/>
                    <a:pt x="311" y="4"/>
                    <a:pt x="309" y="4"/>
                  </a:cubicBezTo>
                  <a:cubicBezTo>
                    <a:pt x="303" y="4"/>
                    <a:pt x="300" y="4"/>
                    <a:pt x="294" y="4"/>
                  </a:cubicBezTo>
                  <a:cubicBezTo>
                    <a:pt x="289" y="4"/>
                    <a:pt x="286" y="0"/>
                    <a:pt x="2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8" name="Freeform 171"/>
            <p:cNvSpPr>
              <a:spLocks/>
            </p:cNvSpPr>
            <p:nvPr/>
          </p:nvSpPr>
          <p:spPr bwMode="auto">
            <a:xfrm>
              <a:off x="858" y="-1001"/>
              <a:ext cx="2139" cy="1627"/>
            </a:xfrm>
            <a:custGeom>
              <a:avLst/>
              <a:gdLst>
                <a:gd name="T0" fmla="*/ 489 w 905"/>
                <a:gd name="T1" fmla="*/ 15 h 688"/>
                <a:gd name="T2" fmla="*/ 468 w 905"/>
                <a:gd name="T3" fmla="*/ 22 h 688"/>
                <a:gd name="T4" fmla="*/ 425 w 905"/>
                <a:gd name="T5" fmla="*/ 18 h 688"/>
                <a:gd name="T6" fmla="*/ 370 w 905"/>
                <a:gd name="T7" fmla="*/ 43 h 688"/>
                <a:gd name="T8" fmla="*/ 328 w 905"/>
                <a:gd name="T9" fmla="*/ 45 h 688"/>
                <a:gd name="T10" fmla="*/ 312 w 905"/>
                <a:gd name="T11" fmla="*/ 64 h 688"/>
                <a:gd name="T12" fmla="*/ 284 w 905"/>
                <a:gd name="T13" fmla="*/ 66 h 688"/>
                <a:gd name="T14" fmla="*/ 173 w 905"/>
                <a:gd name="T15" fmla="*/ 71 h 688"/>
                <a:gd name="T16" fmla="*/ 86 w 905"/>
                <a:gd name="T17" fmla="*/ 122 h 688"/>
                <a:gd name="T18" fmla="*/ 100 w 905"/>
                <a:gd name="T19" fmla="*/ 168 h 688"/>
                <a:gd name="T20" fmla="*/ 67 w 905"/>
                <a:gd name="T21" fmla="*/ 170 h 688"/>
                <a:gd name="T22" fmla="*/ 0 w 905"/>
                <a:gd name="T23" fmla="*/ 198 h 688"/>
                <a:gd name="T24" fmla="*/ 77 w 905"/>
                <a:gd name="T25" fmla="*/ 216 h 688"/>
                <a:gd name="T26" fmla="*/ 61 w 905"/>
                <a:gd name="T27" fmla="*/ 227 h 688"/>
                <a:gd name="T28" fmla="*/ 22 w 905"/>
                <a:gd name="T29" fmla="*/ 242 h 688"/>
                <a:gd name="T30" fmla="*/ 62 w 905"/>
                <a:gd name="T31" fmla="*/ 251 h 688"/>
                <a:gd name="T32" fmla="*/ 89 w 905"/>
                <a:gd name="T33" fmla="*/ 273 h 688"/>
                <a:gd name="T34" fmla="*/ 98 w 905"/>
                <a:gd name="T35" fmla="*/ 264 h 688"/>
                <a:gd name="T36" fmla="*/ 146 w 905"/>
                <a:gd name="T37" fmla="*/ 262 h 688"/>
                <a:gd name="T38" fmla="*/ 270 w 905"/>
                <a:gd name="T39" fmla="*/ 370 h 688"/>
                <a:gd name="T40" fmla="*/ 286 w 905"/>
                <a:gd name="T41" fmla="*/ 393 h 688"/>
                <a:gd name="T42" fmla="*/ 288 w 905"/>
                <a:gd name="T43" fmla="*/ 423 h 688"/>
                <a:gd name="T44" fmla="*/ 335 w 905"/>
                <a:gd name="T45" fmla="*/ 446 h 688"/>
                <a:gd name="T46" fmla="*/ 305 w 905"/>
                <a:gd name="T47" fmla="*/ 482 h 688"/>
                <a:gd name="T48" fmla="*/ 284 w 905"/>
                <a:gd name="T49" fmla="*/ 525 h 688"/>
                <a:gd name="T50" fmla="*/ 289 w 905"/>
                <a:gd name="T51" fmla="*/ 538 h 688"/>
                <a:gd name="T52" fmla="*/ 315 w 905"/>
                <a:gd name="T53" fmla="*/ 587 h 688"/>
                <a:gd name="T54" fmla="*/ 331 w 905"/>
                <a:gd name="T55" fmla="*/ 587 h 688"/>
                <a:gd name="T56" fmla="*/ 357 w 905"/>
                <a:gd name="T57" fmla="*/ 655 h 688"/>
                <a:gd name="T58" fmla="*/ 422 w 905"/>
                <a:gd name="T59" fmla="*/ 687 h 688"/>
                <a:gd name="T60" fmla="*/ 459 w 905"/>
                <a:gd name="T61" fmla="*/ 655 h 688"/>
                <a:gd name="T62" fmla="*/ 478 w 905"/>
                <a:gd name="T63" fmla="*/ 586 h 688"/>
                <a:gd name="T64" fmla="*/ 520 w 905"/>
                <a:gd name="T65" fmla="*/ 551 h 688"/>
                <a:gd name="T66" fmla="*/ 539 w 905"/>
                <a:gd name="T67" fmla="*/ 548 h 688"/>
                <a:gd name="T68" fmla="*/ 610 w 905"/>
                <a:gd name="T69" fmla="*/ 497 h 688"/>
                <a:gd name="T70" fmla="*/ 700 w 905"/>
                <a:gd name="T71" fmla="*/ 475 h 688"/>
                <a:gd name="T72" fmla="*/ 702 w 905"/>
                <a:gd name="T73" fmla="*/ 422 h 688"/>
                <a:gd name="T74" fmla="*/ 711 w 905"/>
                <a:gd name="T75" fmla="*/ 402 h 688"/>
                <a:gd name="T76" fmla="*/ 772 w 905"/>
                <a:gd name="T77" fmla="*/ 422 h 688"/>
                <a:gd name="T78" fmla="*/ 723 w 905"/>
                <a:gd name="T79" fmla="*/ 356 h 688"/>
                <a:gd name="T80" fmla="*/ 763 w 905"/>
                <a:gd name="T81" fmla="*/ 365 h 688"/>
                <a:gd name="T82" fmla="*/ 758 w 905"/>
                <a:gd name="T83" fmla="*/ 353 h 688"/>
                <a:gd name="T84" fmla="*/ 805 w 905"/>
                <a:gd name="T85" fmla="*/ 311 h 688"/>
                <a:gd name="T86" fmla="*/ 801 w 905"/>
                <a:gd name="T87" fmla="*/ 282 h 688"/>
                <a:gd name="T88" fmla="*/ 787 w 905"/>
                <a:gd name="T89" fmla="*/ 242 h 688"/>
                <a:gd name="T90" fmla="*/ 801 w 905"/>
                <a:gd name="T91" fmla="*/ 216 h 688"/>
                <a:gd name="T92" fmla="*/ 779 w 905"/>
                <a:gd name="T93" fmla="*/ 204 h 688"/>
                <a:gd name="T94" fmla="*/ 804 w 905"/>
                <a:gd name="T95" fmla="*/ 158 h 688"/>
                <a:gd name="T96" fmla="*/ 827 w 905"/>
                <a:gd name="T97" fmla="*/ 130 h 688"/>
                <a:gd name="T98" fmla="*/ 840 w 905"/>
                <a:gd name="T99" fmla="*/ 113 h 688"/>
                <a:gd name="T100" fmla="*/ 874 w 905"/>
                <a:gd name="T101" fmla="*/ 61 h 688"/>
                <a:gd name="T102" fmla="*/ 818 w 905"/>
                <a:gd name="T103" fmla="*/ 79 h 688"/>
                <a:gd name="T104" fmla="*/ 771 w 905"/>
                <a:gd name="T105" fmla="*/ 77 h 688"/>
                <a:gd name="T106" fmla="*/ 744 w 905"/>
                <a:gd name="T107" fmla="*/ 60 h 688"/>
                <a:gd name="T108" fmla="*/ 693 w 905"/>
                <a:gd name="T109" fmla="*/ 63 h 688"/>
                <a:gd name="T110" fmla="*/ 595 w 905"/>
                <a:gd name="T111" fmla="*/ 64 h 688"/>
                <a:gd name="T112" fmla="*/ 718 w 905"/>
                <a:gd name="T113" fmla="*/ 3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5" h="688">
                  <a:moveTo>
                    <a:pt x="639" y="0"/>
                  </a:moveTo>
                  <a:cubicBezTo>
                    <a:pt x="612" y="0"/>
                    <a:pt x="592" y="0"/>
                    <a:pt x="562" y="0"/>
                  </a:cubicBezTo>
                  <a:cubicBezTo>
                    <a:pt x="535" y="0"/>
                    <a:pt x="515" y="15"/>
                    <a:pt x="489" y="15"/>
                  </a:cubicBezTo>
                  <a:cubicBezTo>
                    <a:pt x="484" y="15"/>
                    <a:pt x="480" y="15"/>
                    <a:pt x="476" y="15"/>
                  </a:cubicBezTo>
                  <a:cubicBezTo>
                    <a:pt x="473" y="15"/>
                    <a:pt x="471" y="15"/>
                    <a:pt x="468" y="15"/>
                  </a:cubicBezTo>
                  <a:cubicBezTo>
                    <a:pt x="468" y="22"/>
                    <a:pt x="468" y="22"/>
                    <a:pt x="468" y="22"/>
                  </a:cubicBezTo>
                  <a:cubicBezTo>
                    <a:pt x="458" y="22"/>
                    <a:pt x="458" y="22"/>
                    <a:pt x="458" y="22"/>
                  </a:cubicBezTo>
                  <a:cubicBezTo>
                    <a:pt x="449" y="18"/>
                    <a:pt x="441" y="18"/>
                    <a:pt x="432" y="18"/>
                  </a:cubicBezTo>
                  <a:cubicBezTo>
                    <a:pt x="430" y="18"/>
                    <a:pt x="428" y="18"/>
                    <a:pt x="425" y="18"/>
                  </a:cubicBezTo>
                  <a:cubicBezTo>
                    <a:pt x="408" y="18"/>
                    <a:pt x="394" y="22"/>
                    <a:pt x="380" y="28"/>
                  </a:cubicBezTo>
                  <a:cubicBezTo>
                    <a:pt x="383" y="32"/>
                    <a:pt x="387" y="33"/>
                    <a:pt x="391" y="36"/>
                  </a:cubicBezTo>
                  <a:cubicBezTo>
                    <a:pt x="386" y="37"/>
                    <a:pt x="370" y="35"/>
                    <a:pt x="370" y="43"/>
                  </a:cubicBezTo>
                  <a:cubicBezTo>
                    <a:pt x="370" y="53"/>
                    <a:pt x="391" y="60"/>
                    <a:pt x="400" y="64"/>
                  </a:cubicBezTo>
                  <a:cubicBezTo>
                    <a:pt x="376" y="64"/>
                    <a:pt x="376" y="64"/>
                    <a:pt x="376" y="64"/>
                  </a:cubicBezTo>
                  <a:cubicBezTo>
                    <a:pt x="363" y="57"/>
                    <a:pt x="350" y="45"/>
                    <a:pt x="328" y="45"/>
                  </a:cubicBezTo>
                  <a:cubicBezTo>
                    <a:pt x="323" y="45"/>
                    <a:pt x="315" y="46"/>
                    <a:pt x="315" y="52"/>
                  </a:cubicBezTo>
                  <a:cubicBezTo>
                    <a:pt x="315" y="56"/>
                    <a:pt x="318" y="60"/>
                    <a:pt x="319" y="64"/>
                  </a:cubicBezTo>
                  <a:cubicBezTo>
                    <a:pt x="319" y="64"/>
                    <a:pt x="314" y="64"/>
                    <a:pt x="312" y="64"/>
                  </a:cubicBezTo>
                  <a:cubicBezTo>
                    <a:pt x="301" y="60"/>
                    <a:pt x="292" y="61"/>
                    <a:pt x="286" y="51"/>
                  </a:cubicBezTo>
                  <a:cubicBezTo>
                    <a:pt x="281" y="56"/>
                    <a:pt x="281" y="56"/>
                    <a:pt x="281" y="56"/>
                  </a:cubicBezTo>
                  <a:cubicBezTo>
                    <a:pt x="281" y="60"/>
                    <a:pt x="284" y="63"/>
                    <a:pt x="284" y="66"/>
                  </a:cubicBezTo>
                  <a:cubicBezTo>
                    <a:pt x="274" y="66"/>
                    <a:pt x="271" y="51"/>
                    <a:pt x="261" y="51"/>
                  </a:cubicBezTo>
                  <a:cubicBezTo>
                    <a:pt x="247" y="51"/>
                    <a:pt x="237" y="59"/>
                    <a:pt x="222" y="63"/>
                  </a:cubicBezTo>
                  <a:cubicBezTo>
                    <a:pt x="202" y="63"/>
                    <a:pt x="194" y="68"/>
                    <a:pt x="173" y="71"/>
                  </a:cubicBezTo>
                  <a:cubicBezTo>
                    <a:pt x="156" y="73"/>
                    <a:pt x="170" y="97"/>
                    <a:pt x="152" y="97"/>
                  </a:cubicBezTo>
                  <a:cubicBezTo>
                    <a:pt x="146" y="97"/>
                    <a:pt x="142" y="96"/>
                    <a:pt x="138" y="93"/>
                  </a:cubicBezTo>
                  <a:cubicBezTo>
                    <a:pt x="127" y="103"/>
                    <a:pt x="104" y="116"/>
                    <a:pt x="86" y="122"/>
                  </a:cubicBezTo>
                  <a:cubicBezTo>
                    <a:pt x="83" y="122"/>
                    <a:pt x="75" y="125"/>
                    <a:pt x="75" y="130"/>
                  </a:cubicBezTo>
                  <a:cubicBezTo>
                    <a:pt x="75" y="140"/>
                    <a:pt x="105" y="139"/>
                    <a:pt x="115" y="140"/>
                  </a:cubicBezTo>
                  <a:cubicBezTo>
                    <a:pt x="115" y="154"/>
                    <a:pt x="109" y="163"/>
                    <a:pt x="100" y="168"/>
                  </a:cubicBezTo>
                  <a:cubicBezTo>
                    <a:pt x="96" y="171"/>
                    <a:pt x="92" y="171"/>
                    <a:pt x="86" y="171"/>
                  </a:cubicBezTo>
                  <a:cubicBezTo>
                    <a:pt x="83" y="171"/>
                    <a:pt x="80" y="171"/>
                    <a:pt x="77" y="171"/>
                  </a:cubicBezTo>
                  <a:cubicBezTo>
                    <a:pt x="74" y="171"/>
                    <a:pt x="71" y="170"/>
                    <a:pt x="67" y="170"/>
                  </a:cubicBezTo>
                  <a:cubicBezTo>
                    <a:pt x="63" y="170"/>
                    <a:pt x="59" y="171"/>
                    <a:pt x="55" y="172"/>
                  </a:cubicBezTo>
                  <a:cubicBezTo>
                    <a:pt x="45" y="175"/>
                    <a:pt x="40" y="181"/>
                    <a:pt x="30" y="184"/>
                  </a:cubicBezTo>
                  <a:cubicBezTo>
                    <a:pt x="19" y="188"/>
                    <a:pt x="0" y="182"/>
                    <a:pt x="0" y="198"/>
                  </a:cubicBezTo>
                  <a:cubicBezTo>
                    <a:pt x="0" y="207"/>
                    <a:pt x="51" y="221"/>
                    <a:pt x="53" y="221"/>
                  </a:cubicBezTo>
                  <a:cubicBezTo>
                    <a:pt x="60" y="221"/>
                    <a:pt x="63" y="221"/>
                    <a:pt x="71" y="221"/>
                  </a:cubicBezTo>
                  <a:cubicBezTo>
                    <a:pt x="74" y="221"/>
                    <a:pt x="76" y="219"/>
                    <a:pt x="77" y="216"/>
                  </a:cubicBezTo>
                  <a:cubicBezTo>
                    <a:pt x="98" y="216"/>
                    <a:pt x="98" y="216"/>
                    <a:pt x="98" y="216"/>
                  </a:cubicBezTo>
                  <a:cubicBezTo>
                    <a:pt x="96" y="222"/>
                    <a:pt x="96" y="224"/>
                    <a:pt x="91" y="227"/>
                  </a:cubicBezTo>
                  <a:cubicBezTo>
                    <a:pt x="61" y="227"/>
                    <a:pt x="61" y="227"/>
                    <a:pt x="61" y="227"/>
                  </a:cubicBezTo>
                  <a:cubicBezTo>
                    <a:pt x="58" y="231"/>
                    <a:pt x="57" y="232"/>
                    <a:pt x="51" y="232"/>
                  </a:cubicBezTo>
                  <a:cubicBezTo>
                    <a:pt x="48" y="232"/>
                    <a:pt x="44" y="232"/>
                    <a:pt x="38" y="232"/>
                  </a:cubicBezTo>
                  <a:cubicBezTo>
                    <a:pt x="34" y="232"/>
                    <a:pt x="23" y="235"/>
                    <a:pt x="22" y="242"/>
                  </a:cubicBezTo>
                  <a:cubicBezTo>
                    <a:pt x="26" y="243"/>
                    <a:pt x="27" y="244"/>
                    <a:pt x="29" y="244"/>
                  </a:cubicBezTo>
                  <a:cubicBezTo>
                    <a:pt x="32" y="244"/>
                    <a:pt x="33" y="242"/>
                    <a:pt x="41" y="242"/>
                  </a:cubicBezTo>
                  <a:cubicBezTo>
                    <a:pt x="47" y="242"/>
                    <a:pt x="53" y="248"/>
                    <a:pt x="62" y="251"/>
                  </a:cubicBezTo>
                  <a:cubicBezTo>
                    <a:pt x="60" y="256"/>
                    <a:pt x="56" y="257"/>
                    <a:pt x="51" y="260"/>
                  </a:cubicBezTo>
                  <a:cubicBezTo>
                    <a:pt x="58" y="268"/>
                    <a:pt x="74" y="272"/>
                    <a:pt x="86" y="272"/>
                  </a:cubicBezTo>
                  <a:cubicBezTo>
                    <a:pt x="88" y="272"/>
                    <a:pt x="89" y="273"/>
                    <a:pt x="89" y="273"/>
                  </a:cubicBezTo>
                  <a:cubicBezTo>
                    <a:pt x="90" y="273"/>
                    <a:pt x="91" y="272"/>
                    <a:pt x="92" y="271"/>
                  </a:cubicBezTo>
                  <a:cubicBezTo>
                    <a:pt x="91" y="270"/>
                    <a:pt x="89" y="268"/>
                    <a:pt x="87" y="267"/>
                  </a:cubicBezTo>
                  <a:cubicBezTo>
                    <a:pt x="90" y="265"/>
                    <a:pt x="92" y="264"/>
                    <a:pt x="98" y="264"/>
                  </a:cubicBezTo>
                  <a:cubicBezTo>
                    <a:pt x="104" y="264"/>
                    <a:pt x="109" y="269"/>
                    <a:pt x="114" y="269"/>
                  </a:cubicBezTo>
                  <a:cubicBezTo>
                    <a:pt x="120" y="269"/>
                    <a:pt x="124" y="262"/>
                    <a:pt x="130" y="262"/>
                  </a:cubicBezTo>
                  <a:cubicBezTo>
                    <a:pt x="135" y="262"/>
                    <a:pt x="137" y="262"/>
                    <a:pt x="146" y="262"/>
                  </a:cubicBezTo>
                  <a:cubicBezTo>
                    <a:pt x="205" y="262"/>
                    <a:pt x="242" y="308"/>
                    <a:pt x="257" y="353"/>
                  </a:cubicBezTo>
                  <a:cubicBezTo>
                    <a:pt x="257" y="361"/>
                    <a:pt x="257" y="361"/>
                    <a:pt x="257" y="361"/>
                  </a:cubicBezTo>
                  <a:cubicBezTo>
                    <a:pt x="262" y="362"/>
                    <a:pt x="270" y="362"/>
                    <a:pt x="270" y="370"/>
                  </a:cubicBezTo>
                  <a:cubicBezTo>
                    <a:pt x="270" y="382"/>
                    <a:pt x="259" y="381"/>
                    <a:pt x="259" y="393"/>
                  </a:cubicBezTo>
                  <a:cubicBezTo>
                    <a:pt x="259" y="401"/>
                    <a:pt x="263" y="402"/>
                    <a:pt x="273" y="402"/>
                  </a:cubicBezTo>
                  <a:cubicBezTo>
                    <a:pt x="280" y="402"/>
                    <a:pt x="281" y="393"/>
                    <a:pt x="286" y="393"/>
                  </a:cubicBezTo>
                  <a:cubicBezTo>
                    <a:pt x="304" y="393"/>
                    <a:pt x="308" y="418"/>
                    <a:pt x="325" y="423"/>
                  </a:cubicBezTo>
                  <a:cubicBezTo>
                    <a:pt x="324" y="426"/>
                    <a:pt x="325" y="431"/>
                    <a:pt x="319" y="431"/>
                  </a:cubicBezTo>
                  <a:cubicBezTo>
                    <a:pt x="307" y="431"/>
                    <a:pt x="299" y="423"/>
                    <a:pt x="288" y="423"/>
                  </a:cubicBezTo>
                  <a:cubicBezTo>
                    <a:pt x="285" y="423"/>
                    <a:pt x="284" y="422"/>
                    <a:pt x="282" y="422"/>
                  </a:cubicBezTo>
                  <a:cubicBezTo>
                    <a:pt x="281" y="422"/>
                    <a:pt x="280" y="422"/>
                    <a:pt x="278" y="423"/>
                  </a:cubicBezTo>
                  <a:cubicBezTo>
                    <a:pt x="280" y="438"/>
                    <a:pt x="319" y="440"/>
                    <a:pt x="335" y="446"/>
                  </a:cubicBezTo>
                  <a:cubicBezTo>
                    <a:pt x="331" y="460"/>
                    <a:pt x="323" y="466"/>
                    <a:pt x="319" y="481"/>
                  </a:cubicBezTo>
                  <a:cubicBezTo>
                    <a:pt x="316" y="480"/>
                    <a:pt x="314" y="479"/>
                    <a:pt x="313" y="479"/>
                  </a:cubicBezTo>
                  <a:cubicBezTo>
                    <a:pt x="311" y="479"/>
                    <a:pt x="309" y="480"/>
                    <a:pt x="305" y="482"/>
                  </a:cubicBezTo>
                  <a:cubicBezTo>
                    <a:pt x="305" y="484"/>
                    <a:pt x="305" y="484"/>
                    <a:pt x="305" y="484"/>
                  </a:cubicBezTo>
                  <a:cubicBezTo>
                    <a:pt x="294" y="492"/>
                    <a:pt x="291" y="503"/>
                    <a:pt x="284" y="513"/>
                  </a:cubicBezTo>
                  <a:cubicBezTo>
                    <a:pt x="284" y="525"/>
                    <a:pt x="284" y="525"/>
                    <a:pt x="284" y="525"/>
                  </a:cubicBezTo>
                  <a:cubicBezTo>
                    <a:pt x="285" y="523"/>
                    <a:pt x="287" y="523"/>
                    <a:pt x="288" y="523"/>
                  </a:cubicBezTo>
                  <a:cubicBezTo>
                    <a:pt x="290" y="523"/>
                    <a:pt x="292" y="524"/>
                    <a:pt x="294" y="525"/>
                  </a:cubicBezTo>
                  <a:cubicBezTo>
                    <a:pt x="293" y="530"/>
                    <a:pt x="289" y="533"/>
                    <a:pt x="289" y="538"/>
                  </a:cubicBezTo>
                  <a:cubicBezTo>
                    <a:pt x="289" y="552"/>
                    <a:pt x="303" y="558"/>
                    <a:pt x="306" y="568"/>
                  </a:cubicBezTo>
                  <a:cubicBezTo>
                    <a:pt x="308" y="573"/>
                    <a:pt x="309" y="583"/>
                    <a:pt x="312" y="585"/>
                  </a:cubicBezTo>
                  <a:cubicBezTo>
                    <a:pt x="313" y="586"/>
                    <a:pt x="314" y="587"/>
                    <a:pt x="315" y="587"/>
                  </a:cubicBezTo>
                  <a:cubicBezTo>
                    <a:pt x="317" y="587"/>
                    <a:pt x="319" y="586"/>
                    <a:pt x="321" y="585"/>
                  </a:cubicBezTo>
                  <a:cubicBezTo>
                    <a:pt x="322" y="584"/>
                    <a:pt x="324" y="583"/>
                    <a:pt x="325" y="583"/>
                  </a:cubicBezTo>
                  <a:cubicBezTo>
                    <a:pt x="327" y="583"/>
                    <a:pt x="329" y="584"/>
                    <a:pt x="331" y="587"/>
                  </a:cubicBezTo>
                  <a:cubicBezTo>
                    <a:pt x="327" y="591"/>
                    <a:pt x="323" y="590"/>
                    <a:pt x="323" y="597"/>
                  </a:cubicBezTo>
                  <a:cubicBezTo>
                    <a:pt x="323" y="612"/>
                    <a:pt x="343" y="636"/>
                    <a:pt x="354" y="645"/>
                  </a:cubicBezTo>
                  <a:cubicBezTo>
                    <a:pt x="355" y="646"/>
                    <a:pt x="354" y="653"/>
                    <a:pt x="357" y="655"/>
                  </a:cubicBezTo>
                  <a:cubicBezTo>
                    <a:pt x="366" y="661"/>
                    <a:pt x="371" y="658"/>
                    <a:pt x="375" y="670"/>
                  </a:cubicBezTo>
                  <a:cubicBezTo>
                    <a:pt x="381" y="669"/>
                    <a:pt x="390" y="663"/>
                    <a:pt x="397" y="663"/>
                  </a:cubicBezTo>
                  <a:cubicBezTo>
                    <a:pt x="410" y="663"/>
                    <a:pt x="409" y="687"/>
                    <a:pt x="422" y="687"/>
                  </a:cubicBezTo>
                  <a:cubicBezTo>
                    <a:pt x="426" y="687"/>
                    <a:pt x="427" y="684"/>
                    <a:pt x="433" y="683"/>
                  </a:cubicBezTo>
                  <a:cubicBezTo>
                    <a:pt x="434" y="686"/>
                    <a:pt x="436" y="688"/>
                    <a:pt x="439" y="688"/>
                  </a:cubicBezTo>
                  <a:cubicBezTo>
                    <a:pt x="454" y="688"/>
                    <a:pt x="447" y="661"/>
                    <a:pt x="459" y="655"/>
                  </a:cubicBezTo>
                  <a:cubicBezTo>
                    <a:pt x="458" y="649"/>
                    <a:pt x="459" y="636"/>
                    <a:pt x="459" y="626"/>
                  </a:cubicBezTo>
                  <a:cubicBezTo>
                    <a:pt x="459" y="611"/>
                    <a:pt x="484" y="617"/>
                    <a:pt x="484" y="599"/>
                  </a:cubicBezTo>
                  <a:cubicBezTo>
                    <a:pt x="484" y="593"/>
                    <a:pt x="478" y="590"/>
                    <a:pt x="478" y="586"/>
                  </a:cubicBezTo>
                  <a:cubicBezTo>
                    <a:pt x="478" y="584"/>
                    <a:pt x="480" y="582"/>
                    <a:pt x="482" y="580"/>
                  </a:cubicBezTo>
                  <a:cubicBezTo>
                    <a:pt x="482" y="579"/>
                    <a:pt x="480" y="576"/>
                    <a:pt x="480" y="575"/>
                  </a:cubicBezTo>
                  <a:cubicBezTo>
                    <a:pt x="480" y="557"/>
                    <a:pt x="509" y="562"/>
                    <a:pt x="520" y="551"/>
                  </a:cubicBezTo>
                  <a:cubicBezTo>
                    <a:pt x="525" y="546"/>
                    <a:pt x="523" y="541"/>
                    <a:pt x="531" y="538"/>
                  </a:cubicBezTo>
                  <a:cubicBezTo>
                    <a:pt x="531" y="548"/>
                    <a:pt x="531" y="548"/>
                    <a:pt x="531" y="548"/>
                  </a:cubicBezTo>
                  <a:cubicBezTo>
                    <a:pt x="539" y="548"/>
                    <a:pt x="539" y="548"/>
                    <a:pt x="539" y="548"/>
                  </a:cubicBezTo>
                  <a:cubicBezTo>
                    <a:pt x="550" y="541"/>
                    <a:pt x="568" y="543"/>
                    <a:pt x="578" y="533"/>
                  </a:cubicBezTo>
                  <a:cubicBezTo>
                    <a:pt x="586" y="525"/>
                    <a:pt x="587" y="514"/>
                    <a:pt x="597" y="506"/>
                  </a:cubicBezTo>
                  <a:cubicBezTo>
                    <a:pt x="610" y="497"/>
                    <a:pt x="610" y="497"/>
                    <a:pt x="610" y="497"/>
                  </a:cubicBezTo>
                  <a:cubicBezTo>
                    <a:pt x="610" y="493"/>
                    <a:pt x="615" y="491"/>
                    <a:pt x="620" y="488"/>
                  </a:cubicBezTo>
                  <a:cubicBezTo>
                    <a:pt x="645" y="488"/>
                    <a:pt x="645" y="488"/>
                    <a:pt x="645" y="488"/>
                  </a:cubicBezTo>
                  <a:cubicBezTo>
                    <a:pt x="665" y="479"/>
                    <a:pt x="681" y="481"/>
                    <a:pt x="700" y="475"/>
                  </a:cubicBezTo>
                  <a:cubicBezTo>
                    <a:pt x="715" y="470"/>
                    <a:pt x="720" y="455"/>
                    <a:pt x="738" y="449"/>
                  </a:cubicBezTo>
                  <a:cubicBezTo>
                    <a:pt x="747" y="446"/>
                    <a:pt x="752" y="446"/>
                    <a:pt x="760" y="439"/>
                  </a:cubicBezTo>
                  <a:cubicBezTo>
                    <a:pt x="749" y="435"/>
                    <a:pt x="702" y="438"/>
                    <a:pt x="702" y="422"/>
                  </a:cubicBezTo>
                  <a:cubicBezTo>
                    <a:pt x="705" y="421"/>
                    <a:pt x="714" y="420"/>
                    <a:pt x="714" y="415"/>
                  </a:cubicBezTo>
                  <a:cubicBezTo>
                    <a:pt x="714" y="411"/>
                    <a:pt x="709" y="409"/>
                    <a:pt x="709" y="402"/>
                  </a:cubicBezTo>
                  <a:cubicBezTo>
                    <a:pt x="709" y="402"/>
                    <a:pt x="710" y="402"/>
                    <a:pt x="711" y="402"/>
                  </a:cubicBezTo>
                  <a:cubicBezTo>
                    <a:pt x="713" y="402"/>
                    <a:pt x="715" y="402"/>
                    <a:pt x="716" y="402"/>
                  </a:cubicBezTo>
                  <a:cubicBezTo>
                    <a:pt x="738" y="402"/>
                    <a:pt x="733" y="428"/>
                    <a:pt x="758" y="428"/>
                  </a:cubicBezTo>
                  <a:cubicBezTo>
                    <a:pt x="763" y="428"/>
                    <a:pt x="772" y="428"/>
                    <a:pt x="772" y="422"/>
                  </a:cubicBezTo>
                  <a:cubicBezTo>
                    <a:pt x="772" y="392"/>
                    <a:pt x="738" y="383"/>
                    <a:pt x="719" y="364"/>
                  </a:cubicBezTo>
                  <a:cubicBezTo>
                    <a:pt x="719" y="356"/>
                    <a:pt x="719" y="356"/>
                    <a:pt x="719" y="356"/>
                  </a:cubicBezTo>
                  <a:cubicBezTo>
                    <a:pt x="720" y="356"/>
                    <a:pt x="721" y="356"/>
                    <a:pt x="723" y="356"/>
                  </a:cubicBezTo>
                  <a:cubicBezTo>
                    <a:pt x="723" y="356"/>
                    <a:pt x="725" y="356"/>
                    <a:pt x="726" y="356"/>
                  </a:cubicBezTo>
                  <a:cubicBezTo>
                    <a:pt x="729" y="366"/>
                    <a:pt x="746" y="380"/>
                    <a:pt x="755" y="380"/>
                  </a:cubicBezTo>
                  <a:cubicBezTo>
                    <a:pt x="761" y="380"/>
                    <a:pt x="763" y="371"/>
                    <a:pt x="763" y="365"/>
                  </a:cubicBezTo>
                  <a:cubicBezTo>
                    <a:pt x="763" y="350"/>
                    <a:pt x="739" y="355"/>
                    <a:pt x="734" y="341"/>
                  </a:cubicBezTo>
                  <a:cubicBezTo>
                    <a:pt x="742" y="341"/>
                    <a:pt x="742" y="341"/>
                    <a:pt x="742" y="341"/>
                  </a:cubicBezTo>
                  <a:cubicBezTo>
                    <a:pt x="746" y="347"/>
                    <a:pt x="752" y="349"/>
                    <a:pt x="758" y="353"/>
                  </a:cubicBezTo>
                  <a:cubicBezTo>
                    <a:pt x="762" y="342"/>
                    <a:pt x="783" y="349"/>
                    <a:pt x="787" y="333"/>
                  </a:cubicBezTo>
                  <a:cubicBezTo>
                    <a:pt x="784" y="332"/>
                    <a:pt x="781" y="329"/>
                    <a:pt x="781" y="325"/>
                  </a:cubicBezTo>
                  <a:cubicBezTo>
                    <a:pt x="791" y="324"/>
                    <a:pt x="802" y="319"/>
                    <a:pt x="805" y="311"/>
                  </a:cubicBezTo>
                  <a:cubicBezTo>
                    <a:pt x="799" y="309"/>
                    <a:pt x="784" y="309"/>
                    <a:pt x="784" y="300"/>
                  </a:cubicBezTo>
                  <a:cubicBezTo>
                    <a:pt x="784" y="293"/>
                    <a:pt x="792" y="293"/>
                    <a:pt x="801" y="293"/>
                  </a:cubicBezTo>
                  <a:cubicBezTo>
                    <a:pt x="798" y="290"/>
                    <a:pt x="801" y="286"/>
                    <a:pt x="801" y="282"/>
                  </a:cubicBezTo>
                  <a:cubicBezTo>
                    <a:pt x="801" y="274"/>
                    <a:pt x="793" y="271"/>
                    <a:pt x="793" y="259"/>
                  </a:cubicBezTo>
                  <a:cubicBezTo>
                    <a:pt x="786" y="259"/>
                    <a:pt x="776" y="259"/>
                    <a:pt x="776" y="250"/>
                  </a:cubicBezTo>
                  <a:cubicBezTo>
                    <a:pt x="776" y="246"/>
                    <a:pt x="781" y="242"/>
                    <a:pt x="787" y="242"/>
                  </a:cubicBezTo>
                  <a:cubicBezTo>
                    <a:pt x="791" y="242"/>
                    <a:pt x="798" y="243"/>
                    <a:pt x="805" y="243"/>
                  </a:cubicBezTo>
                  <a:cubicBezTo>
                    <a:pt x="815" y="243"/>
                    <a:pt x="824" y="242"/>
                    <a:pt x="824" y="234"/>
                  </a:cubicBezTo>
                  <a:cubicBezTo>
                    <a:pt x="824" y="222"/>
                    <a:pt x="803" y="224"/>
                    <a:pt x="801" y="216"/>
                  </a:cubicBezTo>
                  <a:cubicBezTo>
                    <a:pt x="804" y="216"/>
                    <a:pt x="808" y="214"/>
                    <a:pt x="810" y="213"/>
                  </a:cubicBezTo>
                  <a:cubicBezTo>
                    <a:pt x="805" y="208"/>
                    <a:pt x="798" y="203"/>
                    <a:pt x="789" y="203"/>
                  </a:cubicBezTo>
                  <a:cubicBezTo>
                    <a:pt x="785" y="203"/>
                    <a:pt x="782" y="204"/>
                    <a:pt x="779" y="204"/>
                  </a:cubicBezTo>
                  <a:cubicBezTo>
                    <a:pt x="777" y="204"/>
                    <a:pt x="775" y="204"/>
                    <a:pt x="773" y="203"/>
                  </a:cubicBezTo>
                  <a:cubicBezTo>
                    <a:pt x="777" y="197"/>
                    <a:pt x="776" y="185"/>
                    <a:pt x="782" y="180"/>
                  </a:cubicBezTo>
                  <a:cubicBezTo>
                    <a:pt x="792" y="173"/>
                    <a:pt x="804" y="169"/>
                    <a:pt x="804" y="158"/>
                  </a:cubicBezTo>
                  <a:cubicBezTo>
                    <a:pt x="804" y="156"/>
                    <a:pt x="804" y="156"/>
                    <a:pt x="804" y="150"/>
                  </a:cubicBezTo>
                  <a:cubicBezTo>
                    <a:pt x="814" y="147"/>
                    <a:pt x="827" y="145"/>
                    <a:pt x="827" y="137"/>
                  </a:cubicBezTo>
                  <a:cubicBezTo>
                    <a:pt x="827" y="131"/>
                    <a:pt x="831" y="137"/>
                    <a:pt x="827" y="130"/>
                  </a:cubicBezTo>
                  <a:cubicBezTo>
                    <a:pt x="837" y="128"/>
                    <a:pt x="851" y="128"/>
                    <a:pt x="851" y="113"/>
                  </a:cubicBezTo>
                  <a:cubicBezTo>
                    <a:pt x="849" y="115"/>
                    <a:pt x="848" y="115"/>
                    <a:pt x="846" y="115"/>
                  </a:cubicBezTo>
                  <a:cubicBezTo>
                    <a:pt x="845" y="115"/>
                    <a:pt x="843" y="115"/>
                    <a:pt x="840" y="113"/>
                  </a:cubicBezTo>
                  <a:cubicBezTo>
                    <a:pt x="864" y="113"/>
                    <a:pt x="875" y="98"/>
                    <a:pt x="892" y="92"/>
                  </a:cubicBezTo>
                  <a:cubicBezTo>
                    <a:pt x="895" y="91"/>
                    <a:pt x="905" y="86"/>
                    <a:pt x="905" y="80"/>
                  </a:cubicBezTo>
                  <a:cubicBezTo>
                    <a:pt x="905" y="73"/>
                    <a:pt x="881" y="61"/>
                    <a:pt x="874" y="61"/>
                  </a:cubicBezTo>
                  <a:cubicBezTo>
                    <a:pt x="869" y="61"/>
                    <a:pt x="865" y="62"/>
                    <a:pt x="863" y="68"/>
                  </a:cubicBezTo>
                  <a:cubicBezTo>
                    <a:pt x="838" y="68"/>
                    <a:pt x="838" y="68"/>
                    <a:pt x="838" y="68"/>
                  </a:cubicBezTo>
                  <a:cubicBezTo>
                    <a:pt x="829" y="72"/>
                    <a:pt x="828" y="75"/>
                    <a:pt x="818" y="79"/>
                  </a:cubicBezTo>
                  <a:cubicBezTo>
                    <a:pt x="818" y="79"/>
                    <a:pt x="818" y="79"/>
                    <a:pt x="817" y="79"/>
                  </a:cubicBezTo>
                  <a:cubicBezTo>
                    <a:pt x="814" y="79"/>
                    <a:pt x="806" y="77"/>
                    <a:pt x="806" y="77"/>
                  </a:cubicBezTo>
                  <a:cubicBezTo>
                    <a:pt x="806" y="77"/>
                    <a:pt x="785" y="77"/>
                    <a:pt x="771" y="77"/>
                  </a:cubicBezTo>
                  <a:cubicBezTo>
                    <a:pt x="762" y="83"/>
                    <a:pt x="736" y="118"/>
                    <a:pt x="722" y="122"/>
                  </a:cubicBezTo>
                  <a:cubicBezTo>
                    <a:pt x="724" y="117"/>
                    <a:pt x="758" y="81"/>
                    <a:pt x="758" y="76"/>
                  </a:cubicBezTo>
                  <a:cubicBezTo>
                    <a:pt x="758" y="68"/>
                    <a:pt x="754" y="60"/>
                    <a:pt x="744" y="60"/>
                  </a:cubicBezTo>
                  <a:cubicBezTo>
                    <a:pt x="727" y="60"/>
                    <a:pt x="696" y="90"/>
                    <a:pt x="682" y="90"/>
                  </a:cubicBezTo>
                  <a:cubicBezTo>
                    <a:pt x="678" y="90"/>
                    <a:pt x="701" y="68"/>
                    <a:pt x="702" y="64"/>
                  </a:cubicBezTo>
                  <a:cubicBezTo>
                    <a:pt x="701" y="63"/>
                    <a:pt x="697" y="63"/>
                    <a:pt x="693" y="63"/>
                  </a:cubicBezTo>
                  <a:cubicBezTo>
                    <a:pt x="684" y="63"/>
                    <a:pt x="670" y="64"/>
                    <a:pt x="656" y="65"/>
                  </a:cubicBezTo>
                  <a:cubicBezTo>
                    <a:pt x="642" y="65"/>
                    <a:pt x="627" y="66"/>
                    <a:pt x="615" y="66"/>
                  </a:cubicBezTo>
                  <a:cubicBezTo>
                    <a:pt x="605" y="66"/>
                    <a:pt x="598" y="66"/>
                    <a:pt x="595" y="64"/>
                  </a:cubicBezTo>
                  <a:cubicBezTo>
                    <a:pt x="711" y="57"/>
                    <a:pt x="711" y="57"/>
                    <a:pt x="711" y="57"/>
                  </a:cubicBezTo>
                  <a:cubicBezTo>
                    <a:pt x="725" y="52"/>
                    <a:pt x="761" y="55"/>
                    <a:pt x="764" y="36"/>
                  </a:cubicBezTo>
                  <a:cubicBezTo>
                    <a:pt x="751" y="33"/>
                    <a:pt x="732" y="37"/>
                    <a:pt x="718" y="31"/>
                  </a:cubicBezTo>
                  <a:cubicBezTo>
                    <a:pt x="693" y="21"/>
                    <a:pt x="670" y="0"/>
                    <a:pt x="6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09" name="Freeform 172"/>
            <p:cNvSpPr>
              <a:spLocks/>
            </p:cNvSpPr>
            <p:nvPr/>
          </p:nvSpPr>
          <p:spPr bwMode="auto">
            <a:xfrm>
              <a:off x="1494" y="23"/>
              <a:ext cx="104" cy="69"/>
            </a:xfrm>
            <a:custGeom>
              <a:avLst/>
              <a:gdLst>
                <a:gd name="T0" fmla="*/ 12 w 44"/>
                <a:gd name="T1" fmla="*/ 0 h 29"/>
                <a:gd name="T2" fmla="*/ 0 w 44"/>
                <a:gd name="T3" fmla="*/ 11 h 29"/>
                <a:gd name="T4" fmla="*/ 11 w 44"/>
                <a:gd name="T5" fmla="*/ 29 h 29"/>
                <a:gd name="T6" fmla="*/ 22 w 44"/>
                <a:gd name="T7" fmla="*/ 29 h 29"/>
                <a:gd name="T8" fmla="*/ 44 w 44"/>
                <a:gd name="T9" fmla="*/ 19 h 29"/>
                <a:gd name="T10" fmla="*/ 12 w 44"/>
                <a:gd name="T11" fmla="*/ 0 h 29"/>
              </a:gdLst>
              <a:ahLst/>
              <a:cxnLst>
                <a:cxn ang="0">
                  <a:pos x="T0" y="T1"/>
                </a:cxn>
                <a:cxn ang="0">
                  <a:pos x="T2" y="T3"/>
                </a:cxn>
                <a:cxn ang="0">
                  <a:pos x="T4" y="T5"/>
                </a:cxn>
                <a:cxn ang="0">
                  <a:pos x="T6" y="T7"/>
                </a:cxn>
                <a:cxn ang="0">
                  <a:pos x="T8" y="T9"/>
                </a:cxn>
                <a:cxn ang="0">
                  <a:pos x="T10" y="T11"/>
                </a:cxn>
              </a:cxnLst>
              <a:rect l="0" t="0" r="r" b="b"/>
              <a:pathLst>
                <a:path w="44" h="29">
                  <a:moveTo>
                    <a:pt x="12" y="0"/>
                  </a:moveTo>
                  <a:cubicBezTo>
                    <a:pt x="7" y="0"/>
                    <a:pt x="0" y="3"/>
                    <a:pt x="0" y="11"/>
                  </a:cubicBezTo>
                  <a:cubicBezTo>
                    <a:pt x="0" y="17"/>
                    <a:pt x="6" y="29"/>
                    <a:pt x="11" y="29"/>
                  </a:cubicBezTo>
                  <a:cubicBezTo>
                    <a:pt x="22" y="29"/>
                    <a:pt x="22" y="29"/>
                    <a:pt x="22" y="29"/>
                  </a:cubicBezTo>
                  <a:cubicBezTo>
                    <a:pt x="31" y="29"/>
                    <a:pt x="43" y="28"/>
                    <a:pt x="44" y="19"/>
                  </a:cubicBezTo>
                  <a:cubicBezTo>
                    <a:pt x="30" y="15"/>
                    <a:pt x="26"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0" name="Freeform 173"/>
            <p:cNvSpPr>
              <a:spLocks/>
            </p:cNvSpPr>
            <p:nvPr/>
          </p:nvSpPr>
          <p:spPr bwMode="auto">
            <a:xfrm>
              <a:off x="2770" y="-325"/>
              <a:ext cx="57" cy="34"/>
            </a:xfrm>
            <a:custGeom>
              <a:avLst/>
              <a:gdLst>
                <a:gd name="T0" fmla="*/ 15 w 24"/>
                <a:gd name="T1" fmla="*/ 0 h 14"/>
                <a:gd name="T2" fmla="*/ 5 w 24"/>
                <a:gd name="T3" fmla="*/ 0 h 14"/>
                <a:gd name="T4" fmla="*/ 0 w 24"/>
                <a:gd name="T5" fmla="*/ 6 h 14"/>
                <a:gd name="T6" fmla="*/ 7 w 24"/>
                <a:gd name="T7" fmla="*/ 14 h 14"/>
                <a:gd name="T8" fmla="*/ 24 w 24"/>
                <a:gd name="T9" fmla="*/ 6 h 14"/>
                <a:gd name="T10" fmla="*/ 15 w 24"/>
                <a:gd name="T11" fmla="*/ 6 h 14"/>
                <a:gd name="T12" fmla="*/ 15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15" y="0"/>
                  </a:moveTo>
                  <a:cubicBezTo>
                    <a:pt x="5" y="0"/>
                    <a:pt x="5" y="0"/>
                    <a:pt x="5" y="0"/>
                  </a:cubicBezTo>
                  <a:cubicBezTo>
                    <a:pt x="4" y="1"/>
                    <a:pt x="0" y="3"/>
                    <a:pt x="0" y="6"/>
                  </a:cubicBezTo>
                  <a:cubicBezTo>
                    <a:pt x="0" y="9"/>
                    <a:pt x="3" y="14"/>
                    <a:pt x="7" y="14"/>
                  </a:cubicBezTo>
                  <a:cubicBezTo>
                    <a:pt x="12" y="14"/>
                    <a:pt x="21" y="8"/>
                    <a:pt x="24" y="6"/>
                  </a:cubicBezTo>
                  <a:cubicBezTo>
                    <a:pt x="15" y="6"/>
                    <a:pt x="15" y="6"/>
                    <a:pt x="15" y="6"/>
                  </a:cubicBezTo>
                  <a:cubicBezTo>
                    <a:pt x="15" y="4"/>
                    <a:pt x="15" y="3"/>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1" name="Freeform 174"/>
            <p:cNvSpPr>
              <a:spLocks/>
            </p:cNvSpPr>
            <p:nvPr/>
          </p:nvSpPr>
          <p:spPr bwMode="auto">
            <a:xfrm>
              <a:off x="1340" y="1057"/>
              <a:ext cx="234" cy="227"/>
            </a:xfrm>
            <a:custGeom>
              <a:avLst/>
              <a:gdLst>
                <a:gd name="T0" fmla="*/ 50 w 99"/>
                <a:gd name="T1" fmla="*/ 0 h 96"/>
                <a:gd name="T2" fmla="*/ 34 w 99"/>
                <a:gd name="T3" fmla="*/ 16 h 96"/>
                <a:gd name="T4" fmla="*/ 6 w 99"/>
                <a:gd name="T5" fmla="*/ 59 h 96"/>
                <a:gd name="T6" fmla="*/ 10 w 99"/>
                <a:gd name="T7" fmla="*/ 62 h 96"/>
                <a:gd name="T8" fmla="*/ 10 w 99"/>
                <a:gd name="T9" fmla="*/ 65 h 96"/>
                <a:gd name="T10" fmla="*/ 0 w 99"/>
                <a:gd name="T11" fmla="*/ 75 h 96"/>
                <a:gd name="T12" fmla="*/ 6 w 99"/>
                <a:gd name="T13" fmla="*/ 80 h 96"/>
                <a:gd name="T14" fmla="*/ 22 w 99"/>
                <a:gd name="T15" fmla="*/ 77 h 96"/>
                <a:gd name="T16" fmla="*/ 38 w 99"/>
                <a:gd name="T17" fmla="*/ 81 h 96"/>
                <a:gd name="T18" fmla="*/ 48 w 99"/>
                <a:gd name="T19" fmla="*/ 78 h 96"/>
                <a:gd name="T20" fmla="*/ 54 w 99"/>
                <a:gd name="T21" fmla="*/ 81 h 96"/>
                <a:gd name="T22" fmla="*/ 63 w 99"/>
                <a:gd name="T23" fmla="*/ 80 h 96"/>
                <a:gd name="T24" fmla="*/ 57 w 99"/>
                <a:gd name="T25" fmla="*/ 89 h 96"/>
                <a:gd name="T26" fmla="*/ 58 w 99"/>
                <a:gd name="T27" fmla="*/ 89 h 96"/>
                <a:gd name="T28" fmla="*/ 61 w 99"/>
                <a:gd name="T29" fmla="*/ 89 h 96"/>
                <a:gd name="T30" fmla="*/ 76 w 99"/>
                <a:gd name="T31" fmla="*/ 74 h 96"/>
                <a:gd name="T32" fmla="*/ 81 w 99"/>
                <a:gd name="T33" fmla="*/ 89 h 96"/>
                <a:gd name="T34" fmla="*/ 85 w 99"/>
                <a:gd name="T35" fmla="*/ 90 h 96"/>
                <a:gd name="T36" fmla="*/ 90 w 99"/>
                <a:gd name="T37" fmla="*/ 96 h 96"/>
                <a:gd name="T38" fmla="*/ 99 w 99"/>
                <a:gd name="T39" fmla="*/ 83 h 96"/>
                <a:gd name="T40" fmla="*/ 95 w 99"/>
                <a:gd name="T41" fmla="*/ 72 h 96"/>
                <a:gd name="T42" fmla="*/ 88 w 99"/>
                <a:gd name="T43" fmla="*/ 75 h 96"/>
                <a:gd name="T44" fmla="*/ 84 w 99"/>
                <a:gd name="T45" fmla="*/ 67 h 96"/>
                <a:gd name="T46" fmla="*/ 90 w 99"/>
                <a:gd name="T47" fmla="*/ 59 h 96"/>
                <a:gd name="T48" fmla="*/ 84 w 99"/>
                <a:gd name="T49" fmla="*/ 61 h 96"/>
                <a:gd name="T50" fmla="*/ 84 w 99"/>
                <a:gd name="T51" fmla="*/ 43 h 96"/>
                <a:gd name="T52" fmla="*/ 78 w 99"/>
                <a:gd name="T53" fmla="*/ 44 h 96"/>
                <a:gd name="T54" fmla="*/ 69 w 99"/>
                <a:gd name="T55" fmla="*/ 43 h 96"/>
                <a:gd name="T56" fmla="*/ 63 w 99"/>
                <a:gd name="T57" fmla="*/ 45 h 96"/>
                <a:gd name="T58" fmla="*/ 63 w 99"/>
                <a:gd name="T59" fmla="*/ 43 h 96"/>
                <a:gd name="T60" fmla="*/ 53 w 99"/>
                <a:gd name="T61" fmla="*/ 43 h 96"/>
                <a:gd name="T62" fmla="*/ 53 w 99"/>
                <a:gd name="T63" fmla="*/ 38 h 96"/>
                <a:gd name="T64" fmla="*/ 56 w 99"/>
                <a:gd name="T65" fmla="*/ 35 h 96"/>
                <a:gd name="T66" fmla="*/ 47 w 99"/>
                <a:gd name="T67" fmla="*/ 33 h 96"/>
                <a:gd name="T68" fmla="*/ 39 w 99"/>
                <a:gd name="T69" fmla="*/ 37 h 96"/>
                <a:gd name="T70" fmla="*/ 39 w 99"/>
                <a:gd name="T71" fmla="*/ 32 h 96"/>
                <a:gd name="T72" fmla="*/ 54 w 99"/>
                <a:gd name="T73" fmla="*/ 5 h 96"/>
                <a:gd name="T74" fmla="*/ 50 w 99"/>
                <a:gd name="T7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6">
                  <a:moveTo>
                    <a:pt x="50" y="0"/>
                  </a:moveTo>
                  <a:cubicBezTo>
                    <a:pt x="42" y="0"/>
                    <a:pt x="38" y="9"/>
                    <a:pt x="34" y="16"/>
                  </a:cubicBezTo>
                  <a:cubicBezTo>
                    <a:pt x="26" y="28"/>
                    <a:pt x="20" y="52"/>
                    <a:pt x="6" y="59"/>
                  </a:cubicBezTo>
                  <a:cubicBezTo>
                    <a:pt x="6" y="61"/>
                    <a:pt x="8" y="62"/>
                    <a:pt x="10" y="62"/>
                  </a:cubicBezTo>
                  <a:cubicBezTo>
                    <a:pt x="10" y="65"/>
                    <a:pt x="10" y="65"/>
                    <a:pt x="10" y="65"/>
                  </a:cubicBezTo>
                  <a:cubicBezTo>
                    <a:pt x="10" y="65"/>
                    <a:pt x="0" y="73"/>
                    <a:pt x="0" y="75"/>
                  </a:cubicBezTo>
                  <a:cubicBezTo>
                    <a:pt x="0" y="77"/>
                    <a:pt x="3" y="80"/>
                    <a:pt x="6" y="80"/>
                  </a:cubicBezTo>
                  <a:cubicBezTo>
                    <a:pt x="12" y="80"/>
                    <a:pt x="14" y="77"/>
                    <a:pt x="22" y="77"/>
                  </a:cubicBezTo>
                  <a:cubicBezTo>
                    <a:pt x="28" y="77"/>
                    <a:pt x="31" y="81"/>
                    <a:pt x="38" y="81"/>
                  </a:cubicBezTo>
                  <a:cubicBezTo>
                    <a:pt x="42" y="81"/>
                    <a:pt x="45" y="80"/>
                    <a:pt x="48" y="78"/>
                  </a:cubicBezTo>
                  <a:cubicBezTo>
                    <a:pt x="50" y="81"/>
                    <a:pt x="52" y="81"/>
                    <a:pt x="54" y="81"/>
                  </a:cubicBezTo>
                  <a:cubicBezTo>
                    <a:pt x="57" y="81"/>
                    <a:pt x="60" y="80"/>
                    <a:pt x="63" y="80"/>
                  </a:cubicBezTo>
                  <a:cubicBezTo>
                    <a:pt x="62" y="83"/>
                    <a:pt x="57" y="83"/>
                    <a:pt x="57" y="89"/>
                  </a:cubicBezTo>
                  <a:cubicBezTo>
                    <a:pt x="57" y="89"/>
                    <a:pt x="58" y="89"/>
                    <a:pt x="58" y="89"/>
                  </a:cubicBezTo>
                  <a:cubicBezTo>
                    <a:pt x="59" y="89"/>
                    <a:pt x="60" y="89"/>
                    <a:pt x="61" y="89"/>
                  </a:cubicBezTo>
                  <a:cubicBezTo>
                    <a:pt x="67" y="89"/>
                    <a:pt x="72" y="81"/>
                    <a:pt x="76" y="74"/>
                  </a:cubicBezTo>
                  <a:cubicBezTo>
                    <a:pt x="80" y="79"/>
                    <a:pt x="77" y="89"/>
                    <a:pt x="81" y="89"/>
                  </a:cubicBezTo>
                  <a:cubicBezTo>
                    <a:pt x="83" y="89"/>
                    <a:pt x="84" y="90"/>
                    <a:pt x="85" y="90"/>
                  </a:cubicBezTo>
                  <a:cubicBezTo>
                    <a:pt x="85" y="92"/>
                    <a:pt x="86" y="96"/>
                    <a:pt x="90" y="96"/>
                  </a:cubicBezTo>
                  <a:cubicBezTo>
                    <a:pt x="95" y="96"/>
                    <a:pt x="99" y="90"/>
                    <a:pt x="99" y="83"/>
                  </a:cubicBezTo>
                  <a:cubicBezTo>
                    <a:pt x="99" y="78"/>
                    <a:pt x="95" y="79"/>
                    <a:pt x="95" y="72"/>
                  </a:cubicBezTo>
                  <a:cubicBezTo>
                    <a:pt x="92" y="74"/>
                    <a:pt x="93" y="75"/>
                    <a:pt x="88" y="75"/>
                  </a:cubicBezTo>
                  <a:cubicBezTo>
                    <a:pt x="88" y="72"/>
                    <a:pt x="84" y="70"/>
                    <a:pt x="84" y="67"/>
                  </a:cubicBezTo>
                  <a:cubicBezTo>
                    <a:pt x="84" y="65"/>
                    <a:pt x="89" y="64"/>
                    <a:pt x="90" y="59"/>
                  </a:cubicBezTo>
                  <a:cubicBezTo>
                    <a:pt x="87" y="59"/>
                    <a:pt x="85" y="60"/>
                    <a:pt x="84" y="61"/>
                  </a:cubicBezTo>
                  <a:cubicBezTo>
                    <a:pt x="84" y="53"/>
                    <a:pt x="84" y="48"/>
                    <a:pt x="84" y="43"/>
                  </a:cubicBezTo>
                  <a:cubicBezTo>
                    <a:pt x="83" y="44"/>
                    <a:pt x="81" y="44"/>
                    <a:pt x="78" y="44"/>
                  </a:cubicBezTo>
                  <a:cubicBezTo>
                    <a:pt x="75" y="44"/>
                    <a:pt x="72" y="44"/>
                    <a:pt x="69" y="43"/>
                  </a:cubicBezTo>
                  <a:cubicBezTo>
                    <a:pt x="63" y="45"/>
                    <a:pt x="63" y="45"/>
                    <a:pt x="63" y="45"/>
                  </a:cubicBezTo>
                  <a:cubicBezTo>
                    <a:pt x="63" y="45"/>
                    <a:pt x="63" y="43"/>
                    <a:pt x="63" y="43"/>
                  </a:cubicBezTo>
                  <a:cubicBezTo>
                    <a:pt x="53" y="43"/>
                    <a:pt x="53" y="43"/>
                    <a:pt x="53" y="43"/>
                  </a:cubicBezTo>
                  <a:cubicBezTo>
                    <a:pt x="53" y="38"/>
                    <a:pt x="53" y="38"/>
                    <a:pt x="53" y="38"/>
                  </a:cubicBezTo>
                  <a:cubicBezTo>
                    <a:pt x="56" y="35"/>
                    <a:pt x="56" y="35"/>
                    <a:pt x="56" y="35"/>
                  </a:cubicBezTo>
                  <a:cubicBezTo>
                    <a:pt x="54" y="33"/>
                    <a:pt x="50" y="33"/>
                    <a:pt x="47" y="33"/>
                  </a:cubicBezTo>
                  <a:cubicBezTo>
                    <a:pt x="44" y="33"/>
                    <a:pt x="44" y="36"/>
                    <a:pt x="39" y="37"/>
                  </a:cubicBezTo>
                  <a:cubicBezTo>
                    <a:pt x="39" y="32"/>
                    <a:pt x="39" y="32"/>
                    <a:pt x="39" y="32"/>
                  </a:cubicBezTo>
                  <a:cubicBezTo>
                    <a:pt x="43" y="23"/>
                    <a:pt x="54" y="17"/>
                    <a:pt x="54" y="5"/>
                  </a:cubicBezTo>
                  <a:cubicBezTo>
                    <a:pt x="54" y="3"/>
                    <a:pt x="52" y="0"/>
                    <a:pt x="5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2" name="Freeform 175"/>
            <p:cNvSpPr>
              <a:spLocks/>
            </p:cNvSpPr>
            <p:nvPr/>
          </p:nvSpPr>
          <p:spPr bwMode="auto">
            <a:xfrm>
              <a:off x="8308" y="-398"/>
              <a:ext cx="275" cy="107"/>
            </a:xfrm>
            <a:custGeom>
              <a:avLst/>
              <a:gdLst>
                <a:gd name="T0" fmla="*/ 24 w 116"/>
                <a:gd name="T1" fmla="*/ 0 h 45"/>
                <a:gd name="T2" fmla="*/ 0 w 116"/>
                <a:gd name="T3" fmla="*/ 22 h 45"/>
                <a:gd name="T4" fmla="*/ 26 w 116"/>
                <a:gd name="T5" fmla="*/ 45 h 45"/>
                <a:gd name="T6" fmla="*/ 38 w 116"/>
                <a:gd name="T7" fmla="*/ 37 h 45"/>
                <a:gd name="T8" fmla="*/ 47 w 116"/>
                <a:gd name="T9" fmla="*/ 43 h 45"/>
                <a:gd name="T10" fmla="*/ 59 w 116"/>
                <a:gd name="T11" fmla="*/ 38 h 45"/>
                <a:gd name="T12" fmla="*/ 70 w 116"/>
                <a:gd name="T13" fmla="*/ 35 h 45"/>
                <a:gd name="T14" fmla="*/ 79 w 116"/>
                <a:gd name="T15" fmla="*/ 40 h 45"/>
                <a:gd name="T16" fmla="*/ 92 w 116"/>
                <a:gd name="T17" fmla="*/ 35 h 45"/>
                <a:gd name="T18" fmla="*/ 107 w 116"/>
                <a:gd name="T19" fmla="*/ 35 h 45"/>
                <a:gd name="T20" fmla="*/ 116 w 116"/>
                <a:gd name="T21" fmla="*/ 17 h 45"/>
                <a:gd name="T22" fmla="*/ 64 w 116"/>
                <a:gd name="T23" fmla="*/ 3 h 45"/>
                <a:gd name="T24" fmla="*/ 55 w 116"/>
                <a:gd name="T25" fmla="*/ 17 h 45"/>
                <a:gd name="T26" fmla="*/ 24 w 116"/>
                <a:gd name="T2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45">
                  <a:moveTo>
                    <a:pt x="24" y="0"/>
                  </a:moveTo>
                  <a:cubicBezTo>
                    <a:pt x="13" y="0"/>
                    <a:pt x="0" y="9"/>
                    <a:pt x="0" y="22"/>
                  </a:cubicBezTo>
                  <a:cubicBezTo>
                    <a:pt x="0" y="34"/>
                    <a:pt x="13" y="45"/>
                    <a:pt x="26" y="45"/>
                  </a:cubicBezTo>
                  <a:cubicBezTo>
                    <a:pt x="32" y="45"/>
                    <a:pt x="34" y="41"/>
                    <a:pt x="38" y="37"/>
                  </a:cubicBezTo>
                  <a:cubicBezTo>
                    <a:pt x="41" y="41"/>
                    <a:pt x="43" y="43"/>
                    <a:pt x="47" y="43"/>
                  </a:cubicBezTo>
                  <a:cubicBezTo>
                    <a:pt x="53" y="43"/>
                    <a:pt x="56" y="38"/>
                    <a:pt x="59" y="38"/>
                  </a:cubicBezTo>
                  <a:cubicBezTo>
                    <a:pt x="63" y="38"/>
                    <a:pt x="65" y="35"/>
                    <a:pt x="70" y="35"/>
                  </a:cubicBezTo>
                  <a:cubicBezTo>
                    <a:pt x="73" y="35"/>
                    <a:pt x="75" y="40"/>
                    <a:pt x="79" y="40"/>
                  </a:cubicBezTo>
                  <a:cubicBezTo>
                    <a:pt x="85" y="40"/>
                    <a:pt x="88" y="35"/>
                    <a:pt x="92" y="35"/>
                  </a:cubicBezTo>
                  <a:cubicBezTo>
                    <a:pt x="107" y="35"/>
                    <a:pt x="107" y="35"/>
                    <a:pt x="107" y="35"/>
                  </a:cubicBezTo>
                  <a:cubicBezTo>
                    <a:pt x="107" y="31"/>
                    <a:pt x="114" y="25"/>
                    <a:pt x="116" y="17"/>
                  </a:cubicBezTo>
                  <a:cubicBezTo>
                    <a:pt x="105" y="14"/>
                    <a:pt x="74" y="3"/>
                    <a:pt x="64" y="3"/>
                  </a:cubicBezTo>
                  <a:cubicBezTo>
                    <a:pt x="58" y="3"/>
                    <a:pt x="55" y="9"/>
                    <a:pt x="55" y="17"/>
                  </a:cubicBezTo>
                  <a:cubicBezTo>
                    <a:pt x="41" y="17"/>
                    <a:pt x="40"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3" name="Freeform 176"/>
            <p:cNvSpPr>
              <a:spLocks noEditPoints="1"/>
            </p:cNvSpPr>
            <p:nvPr/>
          </p:nvSpPr>
          <p:spPr bwMode="auto">
            <a:xfrm>
              <a:off x="-721" y="1877"/>
              <a:ext cx="1426" cy="958"/>
            </a:xfrm>
            <a:custGeom>
              <a:avLst/>
              <a:gdLst>
                <a:gd name="T0" fmla="*/ 298 w 603"/>
                <a:gd name="T1" fmla="*/ 109 h 405"/>
                <a:gd name="T2" fmla="*/ 296 w 603"/>
                <a:gd name="T3" fmla="*/ 104 h 405"/>
                <a:gd name="T4" fmla="*/ 1 w 603"/>
                <a:gd name="T5" fmla="*/ 0 h 405"/>
                <a:gd name="T6" fmla="*/ 0 w 603"/>
                <a:gd name="T7" fmla="*/ 4 h 405"/>
                <a:gd name="T8" fmla="*/ 48 w 603"/>
                <a:gd name="T9" fmla="*/ 82 h 405"/>
                <a:gd name="T10" fmla="*/ 62 w 603"/>
                <a:gd name="T11" fmla="*/ 101 h 405"/>
                <a:gd name="T12" fmla="*/ 83 w 603"/>
                <a:gd name="T13" fmla="*/ 136 h 405"/>
                <a:gd name="T14" fmla="*/ 115 w 603"/>
                <a:gd name="T15" fmla="*/ 156 h 405"/>
                <a:gd name="T16" fmla="*/ 88 w 603"/>
                <a:gd name="T17" fmla="*/ 114 h 405"/>
                <a:gd name="T18" fmla="*/ 43 w 603"/>
                <a:gd name="T19" fmla="*/ 50 h 405"/>
                <a:gd name="T20" fmla="*/ 59 w 603"/>
                <a:gd name="T21" fmla="*/ 27 h 405"/>
                <a:gd name="T22" fmla="*/ 93 w 603"/>
                <a:gd name="T23" fmla="*/ 82 h 405"/>
                <a:gd name="T24" fmla="*/ 119 w 603"/>
                <a:gd name="T25" fmla="*/ 105 h 405"/>
                <a:gd name="T26" fmla="*/ 178 w 603"/>
                <a:gd name="T27" fmla="*/ 179 h 405"/>
                <a:gd name="T28" fmla="*/ 185 w 603"/>
                <a:gd name="T29" fmla="*/ 217 h 405"/>
                <a:gd name="T30" fmla="*/ 233 w 603"/>
                <a:gd name="T31" fmla="*/ 243 h 405"/>
                <a:gd name="T32" fmla="*/ 256 w 603"/>
                <a:gd name="T33" fmla="*/ 255 h 405"/>
                <a:gd name="T34" fmla="*/ 294 w 603"/>
                <a:gd name="T35" fmla="*/ 271 h 405"/>
                <a:gd name="T36" fmla="*/ 317 w 603"/>
                <a:gd name="T37" fmla="*/ 277 h 405"/>
                <a:gd name="T38" fmla="*/ 352 w 603"/>
                <a:gd name="T39" fmla="*/ 271 h 405"/>
                <a:gd name="T40" fmla="*/ 435 w 603"/>
                <a:gd name="T41" fmla="*/ 314 h 405"/>
                <a:gd name="T42" fmla="*/ 468 w 603"/>
                <a:gd name="T43" fmla="*/ 337 h 405"/>
                <a:gd name="T44" fmla="*/ 486 w 603"/>
                <a:gd name="T45" fmla="*/ 367 h 405"/>
                <a:gd name="T46" fmla="*/ 515 w 603"/>
                <a:gd name="T47" fmla="*/ 387 h 405"/>
                <a:gd name="T48" fmla="*/ 534 w 603"/>
                <a:gd name="T49" fmla="*/ 391 h 405"/>
                <a:gd name="T50" fmla="*/ 556 w 603"/>
                <a:gd name="T51" fmla="*/ 393 h 405"/>
                <a:gd name="T52" fmla="*/ 584 w 603"/>
                <a:gd name="T53" fmla="*/ 394 h 405"/>
                <a:gd name="T54" fmla="*/ 591 w 603"/>
                <a:gd name="T55" fmla="*/ 397 h 405"/>
                <a:gd name="T56" fmla="*/ 574 w 603"/>
                <a:gd name="T57" fmla="*/ 368 h 405"/>
                <a:gd name="T58" fmla="*/ 506 w 603"/>
                <a:gd name="T59" fmla="*/ 346 h 405"/>
                <a:gd name="T60" fmla="*/ 510 w 603"/>
                <a:gd name="T61" fmla="*/ 282 h 405"/>
                <a:gd name="T62" fmla="*/ 428 w 603"/>
                <a:gd name="T63" fmla="*/ 269 h 405"/>
                <a:gd name="T64" fmla="*/ 437 w 603"/>
                <a:gd name="T65" fmla="*/ 230 h 405"/>
                <a:gd name="T66" fmla="*/ 448 w 603"/>
                <a:gd name="T67" fmla="*/ 216 h 405"/>
                <a:gd name="T68" fmla="*/ 445 w 603"/>
                <a:gd name="T69" fmla="*/ 184 h 405"/>
                <a:gd name="T70" fmla="*/ 391 w 603"/>
                <a:gd name="T71" fmla="*/ 224 h 405"/>
                <a:gd name="T72" fmla="*/ 345 w 603"/>
                <a:gd name="T73" fmla="*/ 236 h 405"/>
                <a:gd name="T74" fmla="*/ 300 w 603"/>
                <a:gd name="T75" fmla="*/ 192 h 405"/>
                <a:gd name="T76" fmla="*/ 294 w 603"/>
                <a:gd name="T77" fmla="*/ 139 h 405"/>
                <a:gd name="T78" fmla="*/ 297 w 603"/>
                <a:gd name="T79" fmla="*/ 108 h 405"/>
                <a:gd name="T80" fmla="*/ 206 w 603"/>
                <a:gd name="T81" fmla="*/ 60 h 405"/>
                <a:gd name="T82" fmla="*/ 135 w 603"/>
                <a:gd name="T83" fmla="*/ 13 h 405"/>
                <a:gd name="T84" fmla="*/ 34 w 603"/>
                <a:gd name="T85" fmla="*/ 0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03" h="405">
                  <a:moveTo>
                    <a:pt x="296" y="104"/>
                  </a:moveTo>
                  <a:cubicBezTo>
                    <a:pt x="297" y="108"/>
                    <a:pt x="297" y="108"/>
                    <a:pt x="297" y="108"/>
                  </a:cubicBezTo>
                  <a:cubicBezTo>
                    <a:pt x="298" y="108"/>
                    <a:pt x="298" y="109"/>
                    <a:pt x="298" y="109"/>
                  </a:cubicBezTo>
                  <a:cubicBezTo>
                    <a:pt x="298" y="107"/>
                    <a:pt x="297" y="106"/>
                    <a:pt x="296" y="104"/>
                  </a:cubicBezTo>
                  <a:moveTo>
                    <a:pt x="296" y="103"/>
                  </a:moveTo>
                  <a:cubicBezTo>
                    <a:pt x="296" y="104"/>
                    <a:pt x="296" y="104"/>
                    <a:pt x="296" y="104"/>
                  </a:cubicBezTo>
                  <a:cubicBezTo>
                    <a:pt x="296" y="103"/>
                    <a:pt x="296" y="103"/>
                    <a:pt x="296" y="103"/>
                  </a:cubicBezTo>
                  <a:moveTo>
                    <a:pt x="34" y="0"/>
                  </a:moveTo>
                  <a:cubicBezTo>
                    <a:pt x="1" y="0"/>
                    <a:pt x="1" y="0"/>
                    <a:pt x="1" y="0"/>
                  </a:cubicBezTo>
                  <a:cubicBezTo>
                    <a:pt x="1" y="0"/>
                    <a:pt x="1" y="0"/>
                    <a:pt x="1" y="0"/>
                  </a:cubicBezTo>
                  <a:cubicBezTo>
                    <a:pt x="0" y="0"/>
                    <a:pt x="0" y="0"/>
                    <a:pt x="0" y="0"/>
                  </a:cubicBezTo>
                  <a:cubicBezTo>
                    <a:pt x="0" y="4"/>
                    <a:pt x="0" y="4"/>
                    <a:pt x="0" y="4"/>
                  </a:cubicBezTo>
                  <a:cubicBezTo>
                    <a:pt x="4" y="16"/>
                    <a:pt x="9" y="19"/>
                    <a:pt x="13" y="29"/>
                  </a:cubicBezTo>
                  <a:cubicBezTo>
                    <a:pt x="17" y="35"/>
                    <a:pt x="16" y="50"/>
                    <a:pt x="22" y="54"/>
                  </a:cubicBezTo>
                  <a:cubicBezTo>
                    <a:pt x="32" y="60"/>
                    <a:pt x="40" y="71"/>
                    <a:pt x="48" y="82"/>
                  </a:cubicBezTo>
                  <a:cubicBezTo>
                    <a:pt x="51" y="86"/>
                    <a:pt x="47" y="87"/>
                    <a:pt x="43" y="87"/>
                  </a:cubicBezTo>
                  <a:cubicBezTo>
                    <a:pt x="41" y="87"/>
                    <a:pt x="39" y="87"/>
                    <a:pt x="38" y="87"/>
                  </a:cubicBezTo>
                  <a:cubicBezTo>
                    <a:pt x="43" y="95"/>
                    <a:pt x="55" y="93"/>
                    <a:pt x="62" y="101"/>
                  </a:cubicBezTo>
                  <a:cubicBezTo>
                    <a:pt x="67" y="106"/>
                    <a:pt x="71" y="112"/>
                    <a:pt x="77" y="118"/>
                  </a:cubicBezTo>
                  <a:cubicBezTo>
                    <a:pt x="77" y="131"/>
                    <a:pt x="77" y="131"/>
                    <a:pt x="77" y="131"/>
                  </a:cubicBezTo>
                  <a:cubicBezTo>
                    <a:pt x="79" y="134"/>
                    <a:pt x="79" y="134"/>
                    <a:pt x="83" y="136"/>
                  </a:cubicBezTo>
                  <a:cubicBezTo>
                    <a:pt x="88" y="140"/>
                    <a:pt x="93" y="152"/>
                    <a:pt x="103" y="152"/>
                  </a:cubicBezTo>
                  <a:cubicBezTo>
                    <a:pt x="103" y="154"/>
                    <a:pt x="111" y="164"/>
                    <a:pt x="112" y="164"/>
                  </a:cubicBezTo>
                  <a:cubicBezTo>
                    <a:pt x="113" y="164"/>
                    <a:pt x="115" y="158"/>
                    <a:pt x="115" y="156"/>
                  </a:cubicBezTo>
                  <a:cubicBezTo>
                    <a:pt x="115" y="152"/>
                    <a:pt x="111" y="146"/>
                    <a:pt x="107" y="146"/>
                  </a:cubicBezTo>
                  <a:cubicBezTo>
                    <a:pt x="106" y="146"/>
                    <a:pt x="105" y="146"/>
                    <a:pt x="105" y="147"/>
                  </a:cubicBezTo>
                  <a:cubicBezTo>
                    <a:pt x="95" y="140"/>
                    <a:pt x="92" y="127"/>
                    <a:pt x="88" y="114"/>
                  </a:cubicBezTo>
                  <a:cubicBezTo>
                    <a:pt x="84" y="103"/>
                    <a:pt x="74" y="97"/>
                    <a:pt x="70" y="85"/>
                  </a:cubicBezTo>
                  <a:cubicBezTo>
                    <a:pt x="67" y="76"/>
                    <a:pt x="66" y="71"/>
                    <a:pt x="59" y="63"/>
                  </a:cubicBezTo>
                  <a:cubicBezTo>
                    <a:pt x="53" y="58"/>
                    <a:pt x="47" y="58"/>
                    <a:pt x="43" y="50"/>
                  </a:cubicBezTo>
                  <a:cubicBezTo>
                    <a:pt x="39" y="41"/>
                    <a:pt x="33" y="34"/>
                    <a:pt x="33" y="23"/>
                  </a:cubicBezTo>
                  <a:cubicBezTo>
                    <a:pt x="33" y="22"/>
                    <a:pt x="33" y="18"/>
                    <a:pt x="34" y="16"/>
                  </a:cubicBezTo>
                  <a:cubicBezTo>
                    <a:pt x="41" y="23"/>
                    <a:pt x="50" y="23"/>
                    <a:pt x="59" y="27"/>
                  </a:cubicBezTo>
                  <a:cubicBezTo>
                    <a:pt x="63" y="29"/>
                    <a:pt x="62" y="41"/>
                    <a:pt x="67" y="45"/>
                  </a:cubicBezTo>
                  <a:cubicBezTo>
                    <a:pt x="71" y="50"/>
                    <a:pt x="70" y="59"/>
                    <a:pt x="75" y="64"/>
                  </a:cubicBezTo>
                  <a:cubicBezTo>
                    <a:pt x="80" y="70"/>
                    <a:pt x="86" y="75"/>
                    <a:pt x="93" y="82"/>
                  </a:cubicBezTo>
                  <a:cubicBezTo>
                    <a:pt x="93" y="82"/>
                    <a:pt x="94" y="81"/>
                    <a:pt x="94" y="81"/>
                  </a:cubicBezTo>
                  <a:cubicBezTo>
                    <a:pt x="95" y="81"/>
                    <a:pt x="96" y="82"/>
                    <a:pt x="98" y="82"/>
                  </a:cubicBezTo>
                  <a:cubicBezTo>
                    <a:pt x="98" y="95"/>
                    <a:pt x="115" y="96"/>
                    <a:pt x="119" y="105"/>
                  </a:cubicBezTo>
                  <a:cubicBezTo>
                    <a:pt x="122" y="111"/>
                    <a:pt x="118" y="117"/>
                    <a:pt x="123" y="121"/>
                  </a:cubicBezTo>
                  <a:cubicBezTo>
                    <a:pt x="128" y="126"/>
                    <a:pt x="136" y="128"/>
                    <a:pt x="142" y="133"/>
                  </a:cubicBezTo>
                  <a:cubicBezTo>
                    <a:pt x="153" y="145"/>
                    <a:pt x="171" y="160"/>
                    <a:pt x="178" y="179"/>
                  </a:cubicBezTo>
                  <a:cubicBezTo>
                    <a:pt x="179" y="183"/>
                    <a:pt x="183" y="185"/>
                    <a:pt x="183" y="192"/>
                  </a:cubicBezTo>
                  <a:cubicBezTo>
                    <a:pt x="183" y="197"/>
                    <a:pt x="178" y="201"/>
                    <a:pt x="178" y="206"/>
                  </a:cubicBezTo>
                  <a:cubicBezTo>
                    <a:pt x="178" y="211"/>
                    <a:pt x="181" y="217"/>
                    <a:pt x="185" y="217"/>
                  </a:cubicBezTo>
                  <a:cubicBezTo>
                    <a:pt x="187" y="224"/>
                    <a:pt x="203" y="227"/>
                    <a:pt x="210" y="234"/>
                  </a:cubicBezTo>
                  <a:cubicBezTo>
                    <a:pt x="211" y="235"/>
                    <a:pt x="212" y="236"/>
                    <a:pt x="216" y="237"/>
                  </a:cubicBezTo>
                  <a:cubicBezTo>
                    <a:pt x="222" y="241"/>
                    <a:pt x="226" y="240"/>
                    <a:pt x="233" y="243"/>
                  </a:cubicBezTo>
                  <a:cubicBezTo>
                    <a:pt x="240" y="246"/>
                    <a:pt x="242" y="253"/>
                    <a:pt x="249" y="255"/>
                  </a:cubicBezTo>
                  <a:cubicBezTo>
                    <a:pt x="251" y="255"/>
                    <a:pt x="252" y="255"/>
                    <a:pt x="253" y="255"/>
                  </a:cubicBezTo>
                  <a:cubicBezTo>
                    <a:pt x="254" y="255"/>
                    <a:pt x="255" y="255"/>
                    <a:pt x="256" y="255"/>
                  </a:cubicBezTo>
                  <a:cubicBezTo>
                    <a:pt x="257" y="255"/>
                    <a:pt x="258" y="255"/>
                    <a:pt x="260" y="255"/>
                  </a:cubicBezTo>
                  <a:cubicBezTo>
                    <a:pt x="261" y="255"/>
                    <a:pt x="263" y="255"/>
                    <a:pt x="265" y="256"/>
                  </a:cubicBezTo>
                  <a:cubicBezTo>
                    <a:pt x="270" y="259"/>
                    <a:pt x="288" y="271"/>
                    <a:pt x="294" y="271"/>
                  </a:cubicBezTo>
                  <a:cubicBezTo>
                    <a:pt x="296" y="271"/>
                    <a:pt x="298" y="271"/>
                    <a:pt x="300" y="271"/>
                  </a:cubicBezTo>
                  <a:cubicBezTo>
                    <a:pt x="302" y="271"/>
                    <a:pt x="304" y="271"/>
                    <a:pt x="306" y="272"/>
                  </a:cubicBezTo>
                  <a:cubicBezTo>
                    <a:pt x="308" y="273"/>
                    <a:pt x="313" y="277"/>
                    <a:pt x="317" y="277"/>
                  </a:cubicBezTo>
                  <a:cubicBezTo>
                    <a:pt x="326" y="277"/>
                    <a:pt x="327" y="266"/>
                    <a:pt x="337" y="266"/>
                  </a:cubicBezTo>
                  <a:cubicBezTo>
                    <a:pt x="341" y="266"/>
                    <a:pt x="344" y="268"/>
                    <a:pt x="349" y="271"/>
                  </a:cubicBezTo>
                  <a:cubicBezTo>
                    <a:pt x="352" y="271"/>
                    <a:pt x="352" y="271"/>
                    <a:pt x="352" y="271"/>
                  </a:cubicBezTo>
                  <a:cubicBezTo>
                    <a:pt x="366" y="278"/>
                    <a:pt x="368" y="290"/>
                    <a:pt x="385" y="298"/>
                  </a:cubicBezTo>
                  <a:cubicBezTo>
                    <a:pt x="395" y="303"/>
                    <a:pt x="402" y="300"/>
                    <a:pt x="413" y="305"/>
                  </a:cubicBezTo>
                  <a:cubicBezTo>
                    <a:pt x="419" y="308"/>
                    <a:pt x="425" y="314"/>
                    <a:pt x="435" y="314"/>
                  </a:cubicBezTo>
                  <a:cubicBezTo>
                    <a:pt x="438" y="314"/>
                    <a:pt x="441" y="311"/>
                    <a:pt x="445" y="311"/>
                  </a:cubicBezTo>
                  <a:cubicBezTo>
                    <a:pt x="446" y="311"/>
                    <a:pt x="447" y="311"/>
                    <a:pt x="448" y="311"/>
                  </a:cubicBezTo>
                  <a:cubicBezTo>
                    <a:pt x="451" y="324"/>
                    <a:pt x="460" y="329"/>
                    <a:pt x="468" y="337"/>
                  </a:cubicBezTo>
                  <a:cubicBezTo>
                    <a:pt x="471" y="340"/>
                    <a:pt x="474" y="341"/>
                    <a:pt x="475" y="346"/>
                  </a:cubicBezTo>
                  <a:cubicBezTo>
                    <a:pt x="478" y="354"/>
                    <a:pt x="473" y="362"/>
                    <a:pt x="481" y="367"/>
                  </a:cubicBezTo>
                  <a:cubicBezTo>
                    <a:pt x="486" y="367"/>
                    <a:pt x="486" y="367"/>
                    <a:pt x="486" y="367"/>
                  </a:cubicBezTo>
                  <a:cubicBezTo>
                    <a:pt x="485" y="366"/>
                    <a:pt x="485" y="364"/>
                    <a:pt x="486" y="362"/>
                  </a:cubicBezTo>
                  <a:cubicBezTo>
                    <a:pt x="486" y="362"/>
                    <a:pt x="504" y="373"/>
                    <a:pt x="506" y="376"/>
                  </a:cubicBezTo>
                  <a:cubicBezTo>
                    <a:pt x="508" y="381"/>
                    <a:pt x="508" y="386"/>
                    <a:pt x="515" y="387"/>
                  </a:cubicBezTo>
                  <a:cubicBezTo>
                    <a:pt x="515" y="388"/>
                    <a:pt x="517" y="391"/>
                    <a:pt x="518" y="391"/>
                  </a:cubicBezTo>
                  <a:cubicBezTo>
                    <a:pt x="520" y="391"/>
                    <a:pt x="525" y="389"/>
                    <a:pt x="528" y="389"/>
                  </a:cubicBezTo>
                  <a:cubicBezTo>
                    <a:pt x="531" y="389"/>
                    <a:pt x="533" y="390"/>
                    <a:pt x="534" y="391"/>
                  </a:cubicBezTo>
                  <a:cubicBezTo>
                    <a:pt x="538" y="395"/>
                    <a:pt x="543" y="405"/>
                    <a:pt x="552" y="405"/>
                  </a:cubicBezTo>
                  <a:cubicBezTo>
                    <a:pt x="556" y="405"/>
                    <a:pt x="559" y="403"/>
                    <a:pt x="560" y="397"/>
                  </a:cubicBezTo>
                  <a:cubicBezTo>
                    <a:pt x="559" y="397"/>
                    <a:pt x="556" y="395"/>
                    <a:pt x="556" y="393"/>
                  </a:cubicBezTo>
                  <a:cubicBezTo>
                    <a:pt x="556" y="389"/>
                    <a:pt x="570" y="379"/>
                    <a:pt x="574" y="379"/>
                  </a:cubicBezTo>
                  <a:cubicBezTo>
                    <a:pt x="580" y="379"/>
                    <a:pt x="581" y="386"/>
                    <a:pt x="587" y="388"/>
                  </a:cubicBezTo>
                  <a:cubicBezTo>
                    <a:pt x="586" y="391"/>
                    <a:pt x="584" y="392"/>
                    <a:pt x="584" y="394"/>
                  </a:cubicBezTo>
                  <a:cubicBezTo>
                    <a:pt x="584" y="395"/>
                    <a:pt x="589" y="397"/>
                    <a:pt x="590" y="398"/>
                  </a:cubicBezTo>
                  <a:cubicBezTo>
                    <a:pt x="590" y="398"/>
                    <a:pt x="590" y="398"/>
                    <a:pt x="590" y="398"/>
                  </a:cubicBezTo>
                  <a:cubicBezTo>
                    <a:pt x="590" y="398"/>
                    <a:pt x="591" y="398"/>
                    <a:pt x="591" y="397"/>
                  </a:cubicBezTo>
                  <a:cubicBezTo>
                    <a:pt x="593" y="396"/>
                    <a:pt x="597" y="392"/>
                    <a:pt x="600" y="389"/>
                  </a:cubicBezTo>
                  <a:cubicBezTo>
                    <a:pt x="602" y="387"/>
                    <a:pt x="603" y="386"/>
                    <a:pt x="603" y="385"/>
                  </a:cubicBezTo>
                  <a:cubicBezTo>
                    <a:pt x="595" y="379"/>
                    <a:pt x="588" y="368"/>
                    <a:pt x="574" y="368"/>
                  </a:cubicBezTo>
                  <a:cubicBezTo>
                    <a:pt x="561" y="368"/>
                    <a:pt x="554" y="379"/>
                    <a:pt x="540" y="379"/>
                  </a:cubicBezTo>
                  <a:cubicBezTo>
                    <a:pt x="531" y="379"/>
                    <a:pt x="531" y="369"/>
                    <a:pt x="525" y="366"/>
                  </a:cubicBezTo>
                  <a:cubicBezTo>
                    <a:pt x="517" y="362"/>
                    <a:pt x="506" y="357"/>
                    <a:pt x="506" y="346"/>
                  </a:cubicBezTo>
                  <a:cubicBezTo>
                    <a:pt x="506" y="337"/>
                    <a:pt x="506" y="326"/>
                    <a:pt x="506" y="313"/>
                  </a:cubicBezTo>
                  <a:cubicBezTo>
                    <a:pt x="509" y="308"/>
                    <a:pt x="510" y="295"/>
                    <a:pt x="510" y="290"/>
                  </a:cubicBezTo>
                  <a:cubicBezTo>
                    <a:pt x="510" y="288"/>
                    <a:pt x="510" y="285"/>
                    <a:pt x="510" y="282"/>
                  </a:cubicBezTo>
                  <a:cubicBezTo>
                    <a:pt x="500" y="280"/>
                    <a:pt x="497" y="271"/>
                    <a:pt x="484" y="271"/>
                  </a:cubicBezTo>
                  <a:cubicBezTo>
                    <a:pt x="466" y="271"/>
                    <a:pt x="452" y="274"/>
                    <a:pt x="434" y="274"/>
                  </a:cubicBezTo>
                  <a:cubicBezTo>
                    <a:pt x="431" y="274"/>
                    <a:pt x="428" y="272"/>
                    <a:pt x="428" y="269"/>
                  </a:cubicBezTo>
                  <a:cubicBezTo>
                    <a:pt x="428" y="268"/>
                    <a:pt x="428" y="267"/>
                    <a:pt x="428" y="266"/>
                  </a:cubicBezTo>
                  <a:cubicBezTo>
                    <a:pt x="431" y="263"/>
                    <a:pt x="437" y="261"/>
                    <a:pt x="437" y="255"/>
                  </a:cubicBezTo>
                  <a:cubicBezTo>
                    <a:pt x="437" y="248"/>
                    <a:pt x="437" y="236"/>
                    <a:pt x="437" y="230"/>
                  </a:cubicBezTo>
                  <a:cubicBezTo>
                    <a:pt x="439" y="230"/>
                    <a:pt x="440" y="230"/>
                    <a:pt x="442" y="230"/>
                  </a:cubicBezTo>
                  <a:cubicBezTo>
                    <a:pt x="442" y="231"/>
                    <a:pt x="442" y="233"/>
                    <a:pt x="442" y="234"/>
                  </a:cubicBezTo>
                  <a:cubicBezTo>
                    <a:pt x="445" y="228"/>
                    <a:pt x="448" y="225"/>
                    <a:pt x="448" y="216"/>
                  </a:cubicBezTo>
                  <a:cubicBezTo>
                    <a:pt x="448" y="206"/>
                    <a:pt x="457" y="197"/>
                    <a:pt x="457" y="189"/>
                  </a:cubicBezTo>
                  <a:cubicBezTo>
                    <a:pt x="457" y="188"/>
                    <a:pt x="457" y="186"/>
                    <a:pt x="457" y="185"/>
                  </a:cubicBezTo>
                  <a:cubicBezTo>
                    <a:pt x="454" y="185"/>
                    <a:pt x="447" y="184"/>
                    <a:pt x="445" y="184"/>
                  </a:cubicBezTo>
                  <a:cubicBezTo>
                    <a:pt x="443" y="183"/>
                    <a:pt x="439" y="182"/>
                    <a:pt x="434" y="182"/>
                  </a:cubicBezTo>
                  <a:cubicBezTo>
                    <a:pt x="420" y="182"/>
                    <a:pt x="402" y="187"/>
                    <a:pt x="402" y="203"/>
                  </a:cubicBezTo>
                  <a:cubicBezTo>
                    <a:pt x="402" y="211"/>
                    <a:pt x="393" y="217"/>
                    <a:pt x="391" y="224"/>
                  </a:cubicBezTo>
                  <a:cubicBezTo>
                    <a:pt x="391" y="226"/>
                    <a:pt x="388" y="232"/>
                    <a:pt x="384" y="232"/>
                  </a:cubicBezTo>
                  <a:cubicBezTo>
                    <a:pt x="382" y="232"/>
                    <a:pt x="380" y="229"/>
                    <a:pt x="374" y="229"/>
                  </a:cubicBezTo>
                  <a:cubicBezTo>
                    <a:pt x="363" y="229"/>
                    <a:pt x="355" y="236"/>
                    <a:pt x="345" y="236"/>
                  </a:cubicBezTo>
                  <a:cubicBezTo>
                    <a:pt x="341" y="236"/>
                    <a:pt x="341" y="232"/>
                    <a:pt x="336" y="230"/>
                  </a:cubicBezTo>
                  <a:cubicBezTo>
                    <a:pt x="322" y="226"/>
                    <a:pt x="322" y="217"/>
                    <a:pt x="313" y="207"/>
                  </a:cubicBezTo>
                  <a:cubicBezTo>
                    <a:pt x="309" y="204"/>
                    <a:pt x="302" y="196"/>
                    <a:pt x="300" y="192"/>
                  </a:cubicBezTo>
                  <a:cubicBezTo>
                    <a:pt x="298" y="187"/>
                    <a:pt x="301" y="184"/>
                    <a:pt x="298" y="179"/>
                  </a:cubicBezTo>
                  <a:cubicBezTo>
                    <a:pt x="297" y="177"/>
                    <a:pt x="293" y="173"/>
                    <a:pt x="294" y="169"/>
                  </a:cubicBezTo>
                  <a:cubicBezTo>
                    <a:pt x="294" y="139"/>
                    <a:pt x="294" y="139"/>
                    <a:pt x="294" y="139"/>
                  </a:cubicBezTo>
                  <a:cubicBezTo>
                    <a:pt x="296" y="131"/>
                    <a:pt x="300" y="128"/>
                    <a:pt x="300" y="118"/>
                  </a:cubicBezTo>
                  <a:cubicBezTo>
                    <a:pt x="300" y="115"/>
                    <a:pt x="298" y="113"/>
                    <a:pt x="297" y="110"/>
                  </a:cubicBezTo>
                  <a:cubicBezTo>
                    <a:pt x="297" y="108"/>
                    <a:pt x="297" y="108"/>
                    <a:pt x="297" y="108"/>
                  </a:cubicBezTo>
                  <a:cubicBezTo>
                    <a:pt x="288" y="107"/>
                    <a:pt x="276" y="105"/>
                    <a:pt x="272" y="101"/>
                  </a:cubicBezTo>
                  <a:cubicBezTo>
                    <a:pt x="255" y="84"/>
                    <a:pt x="256" y="45"/>
                    <a:pt x="225" y="45"/>
                  </a:cubicBezTo>
                  <a:cubicBezTo>
                    <a:pt x="213" y="45"/>
                    <a:pt x="216" y="60"/>
                    <a:pt x="206" y="60"/>
                  </a:cubicBezTo>
                  <a:cubicBezTo>
                    <a:pt x="195" y="60"/>
                    <a:pt x="187" y="42"/>
                    <a:pt x="182" y="35"/>
                  </a:cubicBezTo>
                  <a:cubicBezTo>
                    <a:pt x="173" y="19"/>
                    <a:pt x="163" y="17"/>
                    <a:pt x="145" y="13"/>
                  </a:cubicBezTo>
                  <a:cubicBezTo>
                    <a:pt x="135" y="13"/>
                    <a:pt x="135" y="13"/>
                    <a:pt x="135" y="13"/>
                  </a:cubicBezTo>
                  <a:cubicBezTo>
                    <a:pt x="135" y="19"/>
                    <a:pt x="135" y="19"/>
                    <a:pt x="135" y="19"/>
                  </a:cubicBezTo>
                  <a:cubicBezTo>
                    <a:pt x="91" y="19"/>
                    <a:pt x="91" y="19"/>
                    <a:pt x="91" y="19"/>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4" name="Freeform 177"/>
            <p:cNvSpPr>
              <a:spLocks/>
            </p:cNvSpPr>
            <p:nvPr/>
          </p:nvSpPr>
          <p:spPr bwMode="auto">
            <a:xfrm>
              <a:off x="532" y="986"/>
              <a:ext cx="43" cy="21"/>
            </a:xfrm>
            <a:custGeom>
              <a:avLst/>
              <a:gdLst>
                <a:gd name="T0" fmla="*/ 0 w 18"/>
                <a:gd name="T1" fmla="*/ 0 h 9"/>
                <a:gd name="T2" fmla="*/ 0 w 18"/>
                <a:gd name="T3" fmla="*/ 4 h 9"/>
                <a:gd name="T4" fmla="*/ 15 w 18"/>
                <a:gd name="T5" fmla="*/ 9 h 9"/>
                <a:gd name="T6" fmla="*/ 17 w 18"/>
                <a:gd name="T7" fmla="*/ 9 h 9"/>
                <a:gd name="T8" fmla="*/ 18 w 18"/>
                <a:gd name="T9" fmla="*/ 9 h 9"/>
                <a:gd name="T10" fmla="*/ 0 w 18"/>
                <a:gd name="T11" fmla="*/ 0 h 9"/>
              </a:gdLst>
              <a:ahLst/>
              <a:cxnLst>
                <a:cxn ang="0">
                  <a:pos x="T0" y="T1"/>
                </a:cxn>
                <a:cxn ang="0">
                  <a:pos x="T2" y="T3"/>
                </a:cxn>
                <a:cxn ang="0">
                  <a:pos x="T4" y="T5"/>
                </a:cxn>
                <a:cxn ang="0">
                  <a:pos x="T6" y="T7"/>
                </a:cxn>
                <a:cxn ang="0">
                  <a:pos x="T8" y="T9"/>
                </a:cxn>
                <a:cxn ang="0">
                  <a:pos x="T10" y="T11"/>
                </a:cxn>
              </a:cxnLst>
              <a:rect l="0" t="0" r="r" b="b"/>
              <a:pathLst>
                <a:path w="18" h="9">
                  <a:moveTo>
                    <a:pt x="0" y="0"/>
                  </a:moveTo>
                  <a:cubicBezTo>
                    <a:pt x="0" y="1"/>
                    <a:pt x="0" y="3"/>
                    <a:pt x="0" y="4"/>
                  </a:cubicBezTo>
                  <a:cubicBezTo>
                    <a:pt x="3" y="7"/>
                    <a:pt x="10" y="9"/>
                    <a:pt x="15" y="9"/>
                  </a:cubicBezTo>
                  <a:cubicBezTo>
                    <a:pt x="15" y="9"/>
                    <a:pt x="16" y="9"/>
                    <a:pt x="17" y="9"/>
                  </a:cubicBezTo>
                  <a:cubicBezTo>
                    <a:pt x="17" y="9"/>
                    <a:pt x="18" y="9"/>
                    <a:pt x="18" y="9"/>
                  </a:cubicBezTo>
                  <a:cubicBezTo>
                    <a:pt x="18" y="1"/>
                    <a:pt x="9"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5" name="Freeform 178"/>
            <p:cNvSpPr>
              <a:spLocks/>
            </p:cNvSpPr>
            <p:nvPr/>
          </p:nvSpPr>
          <p:spPr bwMode="auto">
            <a:xfrm>
              <a:off x="-1118" y="1104"/>
              <a:ext cx="168" cy="109"/>
            </a:xfrm>
            <a:custGeom>
              <a:avLst/>
              <a:gdLst>
                <a:gd name="T0" fmla="*/ 8 w 71"/>
                <a:gd name="T1" fmla="*/ 0 h 46"/>
                <a:gd name="T2" fmla="*/ 0 w 71"/>
                <a:gd name="T3" fmla="*/ 3 h 46"/>
                <a:gd name="T4" fmla="*/ 2 w 71"/>
                <a:gd name="T5" fmla="*/ 3 h 46"/>
                <a:gd name="T6" fmla="*/ 10 w 71"/>
                <a:gd name="T7" fmla="*/ 5 h 46"/>
                <a:gd name="T8" fmla="*/ 5 w 71"/>
                <a:gd name="T9" fmla="*/ 10 h 46"/>
                <a:gd name="T10" fmla="*/ 32 w 71"/>
                <a:gd name="T11" fmla="*/ 21 h 46"/>
                <a:gd name="T12" fmla="*/ 27 w 71"/>
                <a:gd name="T13" fmla="*/ 26 h 46"/>
                <a:gd name="T14" fmla="*/ 66 w 71"/>
                <a:gd name="T15" fmla="*/ 46 h 46"/>
                <a:gd name="T16" fmla="*/ 71 w 71"/>
                <a:gd name="T17" fmla="*/ 46 h 46"/>
                <a:gd name="T18" fmla="*/ 71 w 71"/>
                <a:gd name="T19" fmla="*/ 41 h 46"/>
                <a:gd name="T20" fmla="*/ 22 w 71"/>
                <a:gd name="T21" fmla="*/ 7 h 46"/>
                <a:gd name="T22" fmla="*/ 8 w 71"/>
                <a:gd name="T23"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46">
                  <a:moveTo>
                    <a:pt x="8" y="0"/>
                  </a:moveTo>
                  <a:cubicBezTo>
                    <a:pt x="5" y="0"/>
                    <a:pt x="2" y="2"/>
                    <a:pt x="0" y="3"/>
                  </a:cubicBezTo>
                  <a:cubicBezTo>
                    <a:pt x="2" y="3"/>
                    <a:pt x="2" y="3"/>
                    <a:pt x="2" y="3"/>
                  </a:cubicBezTo>
                  <a:cubicBezTo>
                    <a:pt x="2" y="3"/>
                    <a:pt x="8" y="4"/>
                    <a:pt x="10" y="5"/>
                  </a:cubicBezTo>
                  <a:cubicBezTo>
                    <a:pt x="10" y="6"/>
                    <a:pt x="8" y="9"/>
                    <a:pt x="5" y="10"/>
                  </a:cubicBezTo>
                  <a:cubicBezTo>
                    <a:pt x="7" y="16"/>
                    <a:pt x="22" y="21"/>
                    <a:pt x="32" y="21"/>
                  </a:cubicBezTo>
                  <a:cubicBezTo>
                    <a:pt x="31" y="23"/>
                    <a:pt x="28" y="23"/>
                    <a:pt x="27" y="26"/>
                  </a:cubicBezTo>
                  <a:cubicBezTo>
                    <a:pt x="36" y="32"/>
                    <a:pt x="54" y="46"/>
                    <a:pt x="66" y="46"/>
                  </a:cubicBezTo>
                  <a:cubicBezTo>
                    <a:pt x="68" y="46"/>
                    <a:pt x="69" y="46"/>
                    <a:pt x="71" y="46"/>
                  </a:cubicBezTo>
                  <a:cubicBezTo>
                    <a:pt x="71" y="41"/>
                    <a:pt x="71" y="41"/>
                    <a:pt x="71" y="41"/>
                  </a:cubicBezTo>
                  <a:cubicBezTo>
                    <a:pt x="57" y="28"/>
                    <a:pt x="45" y="15"/>
                    <a:pt x="22" y="7"/>
                  </a:cubicBezTo>
                  <a:cubicBezTo>
                    <a:pt x="18" y="6"/>
                    <a:pt x="13"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6" name="Freeform 179"/>
            <p:cNvSpPr>
              <a:spLocks/>
            </p:cNvSpPr>
            <p:nvPr/>
          </p:nvSpPr>
          <p:spPr bwMode="auto">
            <a:xfrm>
              <a:off x="-1283" y="948"/>
              <a:ext cx="59" cy="85"/>
            </a:xfrm>
            <a:custGeom>
              <a:avLst/>
              <a:gdLst>
                <a:gd name="T0" fmla="*/ 0 w 25"/>
                <a:gd name="T1" fmla="*/ 0 h 36"/>
                <a:gd name="T2" fmla="*/ 0 w 25"/>
                <a:gd name="T3" fmla="*/ 4 h 36"/>
                <a:gd name="T4" fmla="*/ 6 w 25"/>
                <a:gd name="T5" fmla="*/ 13 h 36"/>
                <a:gd name="T6" fmla="*/ 14 w 25"/>
                <a:gd name="T7" fmla="*/ 20 h 36"/>
                <a:gd name="T8" fmla="*/ 12 w 25"/>
                <a:gd name="T9" fmla="*/ 26 h 36"/>
                <a:gd name="T10" fmla="*/ 20 w 25"/>
                <a:gd name="T11" fmla="*/ 36 h 36"/>
                <a:gd name="T12" fmla="*/ 15 w 25"/>
                <a:gd name="T13" fmla="*/ 26 h 36"/>
                <a:gd name="T14" fmla="*/ 18 w 25"/>
                <a:gd name="T15" fmla="*/ 21 h 36"/>
                <a:gd name="T16" fmla="*/ 15 w 25"/>
                <a:gd name="T17" fmla="*/ 14 h 36"/>
                <a:gd name="T18" fmla="*/ 15 w 25"/>
                <a:gd name="T19" fmla="*/ 3 h 36"/>
                <a:gd name="T20" fmla="*/ 8 w 25"/>
                <a:gd name="T21" fmla="*/ 10 h 36"/>
                <a:gd name="T22" fmla="*/ 12 w 25"/>
                <a:gd name="T23" fmla="*/ 3 h 36"/>
                <a:gd name="T24" fmla="*/ 0 w 25"/>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6">
                  <a:moveTo>
                    <a:pt x="0" y="0"/>
                  </a:moveTo>
                  <a:cubicBezTo>
                    <a:pt x="0" y="4"/>
                    <a:pt x="0" y="4"/>
                    <a:pt x="0" y="4"/>
                  </a:cubicBezTo>
                  <a:cubicBezTo>
                    <a:pt x="2" y="7"/>
                    <a:pt x="4" y="13"/>
                    <a:pt x="6" y="13"/>
                  </a:cubicBezTo>
                  <a:cubicBezTo>
                    <a:pt x="9" y="13"/>
                    <a:pt x="10" y="19"/>
                    <a:pt x="14" y="20"/>
                  </a:cubicBezTo>
                  <a:cubicBezTo>
                    <a:pt x="14" y="21"/>
                    <a:pt x="12" y="23"/>
                    <a:pt x="12" y="26"/>
                  </a:cubicBezTo>
                  <a:cubicBezTo>
                    <a:pt x="12" y="30"/>
                    <a:pt x="15" y="36"/>
                    <a:pt x="20" y="36"/>
                  </a:cubicBezTo>
                  <a:cubicBezTo>
                    <a:pt x="25" y="36"/>
                    <a:pt x="15" y="28"/>
                    <a:pt x="15" y="26"/>
                  </a:cubicBezTo>
                  <a:cubicBezTo>
                    <a:pt x="15" y="24"/>
                    <a:pt x="18" y="23"/>
                    <a:pt x="18" y="21"/>
                  </a:cubicBezTo>
                  <a:cubicBezTo>
                    <a:pt x="18" y="18"/>
                    <a:pt x="15" y="17"/>
                    <a:pt x="15" y="14"/>
                  </a:cubicBezTo>
                  <a:cubicBezTo>
                    <a:pt x="15" y="9"/>
                    <a:pt x="16" y="6"/>
                    <a:pt x="15" y="3"/>
                  </a:cubicBezTo>
                  <a:cubicBezTo>
                    <a:pt x="14" y="5"/>
                    <a:pt x="12" y="10"/>
                    <a:pt x="8" y="10"/>
                  </a:cubicBezTo>
                  <a:cubicBezTo>
                    <a:pt x="5" y="10"/>
                    <a:pt x="12" y="4"/>
                    <a:pt x="12" y="3"/>
                  </a:cubicBezTo>
                  <a:cubicBezTo>
                    <a:pt x="7" y="3"/>
                    <a:pt x="4"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7" name="Freeform 180"/>
            <p:cNvSpPr>
              <a:spLocks/>
            </p:cNvSpPr>
            <p:nvPr/>
          </p:nvSpPr>
          <p:spPr bwMode="auto">
            <a:xfrm>
              <a:off x="-2047" y="759"/>
              <a:ext cx="76" cy="49"/>
            </a:xfrm>
            <a:custGeom>
              <a:avLst/>
              <a:gdLst>
                <a:gd name="T0" fmla="*/ 32 w 32"/>
                <a:gd name="T1" fmla="*/ 0 h 21"/>
                <a:gd name="T2" fmla="*/ 25 w 32"/>
                <a:gd name="T3" fmla="*/ 0 h 21"/>
                <a:gd name="T4" fmla="*/ 0 w 32"/>
                <a:gd name="T5" fmla="*/ 8 h 21"/>
                <a:gd name="T6" fmla="*/ 0 w 32"/>
                <a:gd name="T7" fmla="*/ 14 h 21"/>
                <a:gd name="T8" fmla="*/ 11 w 32"/>
                <a:gd name="T9" fmla="*/ 21 h 21"/>
                <a:gd name="T10" fmla="*/ 32 w 32"/>
                <a:gd name="T11" fmla="*/ 6 h 21"/>
                <a:gd name="T12" fmla="*/ 32 w 3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2" h="21">
                  <a:moveTo>
                    <a:pt x="32" y="0"/>
                  </a:moveTo>
                  <a:cubicBezTo>
                    <a:pt x="29" y="0"/>
                    <a:pt x="29" y="0"/>
                    <a:pt x="25" y="0"/>
                  </a:cubicBezTo>
                  <a:cubicBezTo>
                    <a:pt x="16" y="0"/>
                    <a:pt x="9" y="5"/>
                    <a:pt x="0" y="8"/>
                  </a:cubicBezTo>
                  <a:cubicBezTo>
                    <a:pt x="0" y="14"/>
                    <a:pt x="0" y="14"/>
                    <a:pt x="0" y="14"/>
                  </a:cubicBezTo>
                  <a:cubicBezTo>
                    <a:pt x="4" y="17"/>
                    <a:pt x="6" y="17"/>
                    <a:pt x="11" y="21"/>
                  </a:cubicBezTo>
                  <a:cubicBezTo>
                    <a:pt x="19" y="15"/>
                    <a:pt x="22" y="11"/>
                    <a:pt x="32" y="6"/>
                  </a:cubicBezTo>
                  <a:cubicBezTo>
                    <a:pt x="32" y="0"/>
                    <a:pt x="32" y="0"/>
                    <a:pt x="3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8" name="Freeform 181"/>
            <p:cNvSpPr>
              <a:spLocks/>
            </p:cNvSpPr>
            <p:nvPr/>
          </p:nvSpPr>
          <p:spPr bwMode="auto">
            <a:xfrm>
              <a:off x="3881" y="1648"/>
              <a:ext cx="97" cy="59"/>
            </a:xfrm>
            <a:custGeom>
              <a:avLst/>
              <a:gdLst>
                <a:gd name="T0" fmla="*/ 38 w 41"/>
                <a:gd name="T1" fmla="*/ 0 h 25"/>
                <a:gd name="T2" fmla="*/ 23 w 41"/>
                <a:gd name="T3" fmla="*/ 4 h 25"/>
                <a:gd name="T4" fmla="*/ 8 w 41"/>
                <a:gd name="T5" fmla="*/ 0 h 25"/>
                <a:gd name="T6" fmla="*/ 0 w 41"/>
                <a:gd name="T7" fmla="*/ 2 h 25"/>
                <a:gd name="T8" fmla="*/ 0 w 41"/>
                <a:gd name="T9" fmla="*/ 6 h 25"/>
                <a:gd name="T10" fmla="*/ 7 w 41"/>
                <a:gd name="T11" fmla="*/ 9 h 25"/>
                <a:gd name="T12" fmla="*/ 31 w 41"/>
                <a:gd name="T13" fmla="*/ 22 h 25"/>
                <a:gd name="T14" fmla="*/ 36 w 41"/>
                <a:gd name="T15" fmla="*/ 25 h 25"/>
                <a:gd name="T16" fmla="*/ 39 w 41"/>
                <a:gd name="T17" fmla="*/ 21 h 25"/>
                <a:gd name="T18" fmla="*/ 36 w 41"/>
                <a:gd name="T19" fmla="*/ 12 h 25"/>
                <a:gd name="T20" fmla="*/ 39 w 41"/>
                <a:gd name="T21" fmla="*/ 7 h 25"/>
                <a:gd name="T22" fmla="*/ 41 w 41"/>
                <a:gd name="T23" fmla="*/ 0 h 25"/>
                <a:gd name="T24" fmla="*/ 38 w 4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25">
                  <a:moveTo>
                    <a:pt x="38" y="0"/>
                  </a:moveTo>
                  <a:cubicBezTo>
                    <a:pt x="32" y="0"/>
                    <a:pt x="29" y="4"/>
                    <a:pt x="23" y="4"/>
                  </a:cubicBezTo>
                  <a:cubicBezTo>
                    <a:pt x="18" y="4"/>
                    <a:pt x="14" y="0"/>
                    <a:pt x="8" y="0"/>
                  </a:cubicBezTo>
                  <a:cubicBezTo>
                    <a:pt x="5" y="0"/>
                    <a:pt x="3" y="1"/>
                    <a:pt x="0" y="2"/>
                  </a:cubicBezTo>
                  <a:cubicBezTo>
                    <a:pt x="0" y="6"/>
                    <a:pt x="0" y="6"/>
                    <a:pt x="0" y="6"/>
                  </a:cubicBezTo>
                  <a:cubicBezTo>
                    <a:pt x="1" y="9"/>
                    <a:pt x="6" y="8"/>
                    <a:pt x="7" y="9"/>
                  </a:cubicBezTo>
                  <a:cubicBezTo>
                    <a:pt x="16" y="11"/>
                    <a:pt x="22" y="20"/>
                    <a:pt x="31" y="22"/>
                  </a:cubicBezTo>
                  <a:cubicBezTo>
                    <a:pt x="31" y="24"/>
                    <a:pt x="34" y="25"/>
                    <a:pt x="36" y="25"/>
                  </a:cubicBezTo>
                  <a:cubicBezTo>
                    <a:pt x="37" y="25"/>
                    <a:pt x="39" y="22"/>
                    <a:pt x="39" y="21"/>
                  </a:cubicBezTo>
                  <a:cubicBezTo>
                    <a:pt x="39" y="17"/>
                    <a:pt x="36" y="16"/>
                    <a:pt x="36" y="12"/>
                  </a:cubicBezTo>
                  <a:cubicBezTo>
                    <a:pt x="36" y="10"/>
                    <a:pt x="39" y="7"/>
                    <a:pt x="39" y="7"/>
                  </a:cubicBezTo>
                  <a:cubicBezTo>
                    <a:pt x="41" y="0"/>
                    <a:pt x="41" y="0"/>
                    <a:pt x="41" y="0"/>
                  </a:cubicBezTo>
                  <a:cubicBezTo>
                    <a:pt x="40" y="0"/>
                    <a:pt x="39"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19" name="Freeform 182"/>
            <p:cNvSpPr>
              <a:spLocks/>
            </p:cNvSpPr>
            <p:nvPr/>
          </p:nvSpPr>
          <p:spPr bwMode="auto">
            <a:xfrm>
              <a:off x="3744" y="1447"/>
              <a:ext cx="33" cy="64"/>
            </a:xfrm>
            <a:custGeom>
              <a:avLst/>
              <a:gdLst>
                <a:gd name="T0" fmla="*/ 12 w 14"/>
                <a:gd name="T1" fmla="*/ 0 h 27"/>
                <a:gd name="T2" fmla="*/ 4 w 14"/>
                <a:gd name="T3" fmla="*/ 5 h 27"/>
                <a:gd name="T4" fmla="*/ 0 w 14"/>
                <a:gd name="T5" fmla="*/ 6 h 27"/>
                <a:gd name="T6" fmla="*/ 10 w 14"/>
                <a:gd name="T7" fmla="*/ 27 h 27"/>
                <a:gd name="T8" fmla="*/ 14 w 14"/>
                <a:gd name="T9" fmla="*/ 6 h 27"/>
                <a:gd name="T10" fmla="*/ 12 w 14"/>
                <a:gd name="T11" fmla="*/ 0 h 27"/>
              </a:gdLst>
              <a:ahLst/>
              <a:cxnLst>
                <a:cxn ang="0">
                  <a:pos x="T0" y="T1"/>
                </a:cxn>
                <a:cxn ang="0">
                  <a:pos x="T2" y="T3"/>
                </a:cxn>
                <a:cxn ang="0">
                  <a:pos x="T4" y="T5"/>
                </a:cxn>
                <a:cxn ang="0">
                  <a:pos x="T6" y="T7"/>
                </a:cxn>
                <a:cxn ang="0">
                  <a:pos x="T8" y="T9"/>
                </a:cxn>
                <a:cxn ang="0">
                  <a:pos x="T10" y="T11"/>
                </a:cxn>
              </a:cxnLst>
              <a:rect l="0" t="0" r="r" b="b"/>
              <a:pathLst>
                <a:path w="14" h="27">
                  <a:moveTo>
                    <a:pt x="12" y="0"/>
                  </a:moveTo>
                  <a:cubicBezTo>
                    <a:pt x="10" y="0"/>
                    <a:pt x="8" y="5"/>
                    <a:pt x="4" y="5"/>
                  </a:cubicBezTo>
                  <a:cubicBezTo>
                    <a:pt x="3" y="5"/>
                    <a:pt x="1" y="6"/>
                    <a:pt x="0" y="6"/>
                  </a:cubicBezTo>
                  <a:cubicBezTo>
                    <a:pt x="3" y="10"/>
                    <a:pt x="4" y="26"/>
                    <a:pt x="10" y="27"/>
                  </a:cubicBezTo>
                  <a:cubicBezTo>
                    <a:pt x="11" y="23"/>
                    <a:pt x="13" y="12"/>
                    <a:pt x="14" y="6"/>
                  </a:cubicBezTo>
                  <a:cubicBezTo>
                    <a:pt x="13" y="5"/>
                    <a:pt x="12"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0" name="Freeform 183"/>
            <p:cNvSpPr>
              <a:spLocks/>
            </p:cNvSpPr>
            <p:nvPr/>
          </p:nvSpPr>
          <p:spPr bwMode="auto">
            <a:xfrm>
              <a:off x="3735" y="1518"/>
              <a:ext cx="54" cy="95"/>
            </a:xfrm>
            <a:custGeom>
              <a:avLst/>
              <a:gdLst>
                <a:gd name="T0" fmla="*/ 12 w 23"/>
                <a:gd name="T1" fmla="*/ 0 h 40"/>
                <a:gd name="T2" fmla="*/ 0 w 23"/>
                <a:gd name="T3" fmla="*/ 7 h 40"/>
                <a:gd name="T4" fmla="*/ 6 w 23"/>
                <a:gd name="T5" fmla="*/ 18 h 40"/>
                <a:gd name="T6" fmla="*/ 3 w 23"/>
                <a:gd name="T7" fmla="*/ 29 h 40"/>
                <a:gd name="T8" fmla="*/ 8 w 23"/>
                <a:gd name="T9" fmla="*/ 40 h 40"/>
                <a:gd name="T10" fmla="*/ 22 w 23"/>
                <a:gd name="T11" fmla="*/ 25 h 40"/>
                <a:gd name="T12" fmla="*/ 18 w 23"/>
                <a:gd name="T13" fmla="*/ 4 h 40"/>
                <a:gd name="T14" fmla="*/ 12 w 23"/>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0">
                  <a:moveTo>
                    <a:pt x="12" y="0"/>
                  </a:moveTo>
                  <a:cubicBezTo>
                    <a:pt x="7" y="0"/>
                    <a:pt x="6" y="6"/>
                    <a:pt x="0" y="7"/>
                  </a:cubicBezTo>
                  <a:cubicBezTo>
                    <a:pt x="1" y="11"/>
                    <a:pt x="6" y="14"/>
                    <a:pt x="6" y="18"/>
                  </a:cubicBezTo>
                  <a:cubicBezTo>
                    <a:pt x="6" y="22"/>
                    <a:pt x="3" y="25"/>
                    <a:pt x="3" y="29"/>
                  </a:cubicBezTo>
                  <a:cubicBezTo>
                    <a:pt x="3" y="33"/>
                    <a:pt x="3" y="40"/>
                    <a:pt x="8" y="40"/>
                  </a:cubicBezTo>
                  <a:cubicBezTo>
                    <a:pt x="12" y="40"/>
                    <a:pt x="22" y="33"/>
                    <a:pt x="22" y="25"/>
                  </a:cubicBezTo>
                  <a:cubicBezTo>
                    <a:pt x="22" y="17"/>
                    <a:pt x="23" y="12"/>
                    <a:pt x="18" y="4"/>
                  </a:cubicBezTo>
                  <a:cubicBezTo>
                    <a:pt x="17" y="4"/>
                    <a:pt x="15" y="0"/>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1" name="Freeform 184"/>
            <p:cNvSpPr>
              <a:spLocks/>
            </p:cNvSpPr>
            <p:nvPr/>
          </p:nvSpPr>
          <p:spPr bwMode="auto">
            <a:xfrm>
              <a:off x="3534" y="1575"/>
              <a:ext cx="28" cy="21"/>
            </a:xfrm>
            <a:custGeom>
              <a:avLst/>
              <a:gdLst>
                <a:gd name="T0" fmla="*/ 9 w 12"/>
                <a:gd name="T1" fmla="*/ 0 h 9"/>
                <a:gd name="T2" fmla="*/ 0 w 12"/>
                <a:gd name="T3" fmla="*/ 4 h 9"/>
                <a:gd name="T4" fmla="*/ 7 w 12"/>
                <a:gd name="T5" fmla="*/ 9 h 9"/>
                <a:gd name="T6" fmla="*/ 12 w 12"/>
                <a:gd name="T7" fmla="*/ 6 h 9"/>
                <a:gd name="T8" fmla="*/ 9 w 12"/>
                <a:gd name="T9" fmla="*/ 0 h 9"/>
              </a:gdLst>
              <a:ahLst/>
              <a:cxnLst>
                <a:cxn ang="0">
                  <a:pos x="T0" y="T1"/>
                </a:cxn>
                <a:cxn ang="0">
                  <a:pos x="T2" y="T3"/>
                </a:cxn>
                <a:cxn ang="0">
                  <a:pos x="T4" y="T5"/>
                </a:cxn>
                <a:cxn ang="0">
                  <a:pos x="T6" y="T7"/>
                </a:cxn>
                <a:cxn ang="0">
                  <a:pos x="T8" y="T9"/>
                </a:cxn>
              </a:cxnLst>
              <a:rect l="0" t="0" r="r" b="b"/>
              <a:pathLst>
                <a:path w="12" h="9">
                  <a:moveTo>
                    <a:pt x="9" y="0"/>
                  </a:moveTo>
                  <a:cubicBezTo>
                    <a:pt x="6" y="1"/>
                    <a:pt x="4" y="2"/>
                    <a:pt x="0" y="4"/>
                  </a:cubicBezTo>
                  <a:cubicBezTo>
                    <a:pt x="1" y="4"/>
                    <a:pt x="5" y="9"/>
                    <a:pt x="7" y="9"/>
                  </a:cubicBezTo>
                  <a:cubicBezTo>
                    <a:pt x="9" y="9"/>
                    <a:pt x="12" y="7"/>
                    <a:pt x="12" y="6"/>
                  </a:cubicBezTo>
                  <a:cubicBezTo>
                    <a:pt x="12" y="4"/>
                    <a:pt x="9" y="1"/>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2" name="Freeform 185"/>
            <p:cNvSpPr>
              <a:spLocks/>
            </p:cNvSpPr>
            <p:nvPr/>
          </p:nvSpPr>
          <p:spPr bwMode="auto">
            <a:xfrm>
              <a:off x="3794" y="858"/>
              <a:ext cx="31" cy="38"/>
            </a:xfrm>
            <a:custGeom>
              <a:avLst/>
              <a:gdLst>
                <a:gd name="T0" fmla="*/ 10 w 13"/>
                <a:gd name="T1" fmla="*/ 0 h 16"/>
                <a:gd name="T2" fmla="*/ 0 w 13"/>
                <a:gd name="T3" fmla="*/ 0 h 16"/>
                <a:gd name="T4" fmla="*/ 0 w 13"/>
                <a:gd name="T5" fmla="*/ 5 h 16"/>
                <a:gd name="T6" fmla="*/ 12 w 13"/>
                <a:gd name="T7" fmla="*/ 12 h 16"/>
                <a:gd name="T8" fmla="*/ 12 w 13"/>
                <a:gd name="T9" fmla="*/ 16 h 16"/>
                <a:gd name="T10" fmla="*/ 13 w 13"/>
                <a:gd name="T11" fmla="*/ 10 h 16"/>
                <a:gd name="T12" fmla="*/ 10 w 13"/>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3" h="16">
                  <a:moveTo>
                    <a:pt x="10" y="0"/>
                  </a:moveTo>
                  <a:cubicBezTo>
                    <a:pt x="0" y="0"/>
                    <a:pt x="0" y="0"/>
                    <a:pt x="0" y="0"/>
                  </a:cubicBezTo>
                  <a:cubicBezTo>
                    <a:pt x="0" y="1"/>
                    <a:pt x="0" y="3"/>
                    <a:pt x="0" y="5"/>
                  </a:cubicBezTo>
                  <a:cubicBezTo>
                    <a:pt x="0" y="10"/>
                    <a:pt x="6" y="12"/>
                    <a:pt x="12" y="12"/>
                  </a:cubicBezTo>
                  <a:cubicBezTo>
                    <a:pt x="12" y="13"/>
                    <a:pt x="12" y="14"/>
                    <a:pt x="12" y="16"/>
                  </a:cubicBezTo>
                  <a:cubicBezTo>
                    <a:pt x="12" y="13"/>
                    <a:pt x="13" y="14"/>
                    <a:pt x="13" y="10"/>
                  </a:cubicBezTo>
                  <a:cubicBezTo>
                    <a:pt x="13" y="5"/>
                    <a:pt x="10" y="6"/>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3" name="Freeform 186"/>
            <p:cNvSpPr>
              <a:spLocks/>
            </p:cNvSpPr>
            <p:nvPr/>
          </p:nvSpPr>
          <p:spPr bwMode="auto">
            <a:xfrm>
              <a:off x="3832" y="820"/>
              <a:ext cx="56" cy="83"/>
            </a:xfrm>
            <a:custGeom>
              <a:avLst/>
              <a:gdLst>
                <a:gd name="T0" fmla="*/ 10 w 24"/>
                <a:gd name="T1" fmla="*/ 0 h 35"/>
                <a:gd name="T2" fmla="*/ 0 w 24"/>
                <a:gd name="T3" fmla="*/ 16 h 35"/>
                <a:gd name="T4" fmla="*/ 11 w 24"/>
                <a:gd name="T5" fmla="*/ 24 h 35"/>
                <a:gd name="T6" fmla="*/ 4 w 24"/>
                <a:gd name="T7" fmla="*/ 31 h 35"/>
                <a:gd name="T8" fmla="*/ 3 w 24"/>
                <a:gd name="T9" fmla="*/ 29 h 35"/>
                <a:gd name="T10" fmla="*/ 0 w 24"/>
                <a:gd name="T11" fmla="*/ 32 h 35"/>
                <a:gd name="T12" fmla="*/ 8 w 24"/>
                <a:gd name="T13" fmla="*/ 35 h 35"/>
                <a:gd name="T14" fmla="*/ 24 w 24"/>
                <a:gd name="T15" fmla="*/ 14 h 35"/>
                <a:gd name="T16" fmla="*/ 10 w 24"/>
                <a:gd name="T1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35">
                  <a:moveTo>
                    <a:pt x="10" y="0"/>
                  </a:moveTo>
                  <a:cubicBezTo>
                    <a:pt x="7" y="0"/>
                    <a:pt x="0" y="14"/>
                    <a:pt x="0" y="16"/>
                  </a:cubicBezTo>
                  <a:cubicBezTo>
                    <a:pt x="0" y="19"/>
                    <a:pt x="6" y="23"/>
                    <a:pt x="11" y="24"/>
                  </a:cubicBezTo>
                  <a:cubicBezTo>
                    <a:pt x="11" y="27"/>
                    <a:pt x="8" y="31"/>
                    <a:pt x="4" y="31"/>
                  </a:cubicBezTo>
                  <a:cubicBezTo>
                    <a:pt x="3" y="29"/>
                    <a:pt x="3" y="29"/>
                    <a:pt x="3" y="29"/>
                  </a:cubicBezTo>
                  <a:cubicBezTo>
                    <a:pt x="2" y="30"/>
                    <a:pt x="1" y="31"/>
                    <a:pt x="0" y="32"/>
                  </a:cubicBezTo>
                  <a:cubicBezTo>
                    <a:pt x="1" y="32"/>
                    <a:pt x="4" y="35"/>
                    <a:pt x="8" y="35"/>
                  </a:cubicBezTo>
                  <a:cubicBezTo>
                    <a:pt x="19" y="35"/>
                    <a:pt x="15" y="17"/>
                    <a:pt x="24" y="14"/>
                  </a:cubicBezTo>
                  <a:cubicBezTo>
                    <a:pt x="21" y="5"/>
                    <a:pt x="21"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4" name="Freeform 187"/>
            <p:cNvSpPr>
              <a:spLocks/>
            </p:cNvSpPr>
            <p:nvPr/>
          </p:nvSpPr>
          <p:spPr bwMode="auto">
            <a:xfrm>
              <a:off x="4077" y="730"/>
              <a:ext cx="31" cy="48"/>
            </a:xfrm>
            <a:custGeom>
              <a:avLst/>
              <a:gdLst>
                <a:gd name="T0" fmla="*/ 13 w 13"/>
                <a:gd name="T1" fmla="*/ 0 h 20"/>
                <a:gd name="T2" fmla="*/ 1 w 13"/>
                <a:gd name="T3" fmla="*/ 13 h 20"/>
                <a:gd name="T4" fmla="*/ 1 w 13"/>
                <a:gd name="T5" fmla="*/ 20 h 20"/>
                <a:gd name="T6" fmla="*/ 9 w 13"/>
                <a:gd name="T7" fmla="*/ 7 h 20"/>
                <a:gd name="T8" fmla="*/ 13 w 13"/>
                <a:gd name="T9" fmla="*/ 0 h 20"/>
              </a:gdLst>
              <a:ahLst/>
              <a:cxnLst>
                <a:cxn ang="0">
                  <a:pos x="T0" y="T1"/>
                </a:cxn>
                <a:cxn ang="0">
                  <a:pos x="T2" y="T3"/>
                </a:cxn>
                <a:cxn ang="0">
                  <a:pos x="T4" y="T5"/>
                </a:cxn>
                <a:cxn ang="0">
                  <a:pos x="T6" y="T7"/>
                </a:cxn>
                <a:cxn ang="0">
                  <a:pos x="T8" y="T9"/>
                </a:cxn>
              </a:cxnLst>
              <a:rect l="0" t="0" r="r" b="b"/>
              <a:pathLst>
                <a:path w="13" h="20">
                  <a:moveTo>
                    <a:pt x="13" y="0"/>
                  </a:moveTo>
                  <a:cubicBezTo>
                    <a:pt x="4" y="0"/>
                    <a:pt x="1" y="10"/>
                    <a:pt x="1" y="13"/>
                  </a:cubicBezTo>
                  <a:cubicBezTo>
                    <a:pt x="1" y="15"/>
                    <a:pt x="0" y="18"/>
                    <a:pt x="1" y="20"/>
                  </a:cubicBezTo>
                  <a:cubicBezTo>
                    <a:pt x="5" y="15"/>
                    <a:pt x="9" y="12"/>
                    <a:pt x="9" y="7"/>
                  </a:cubicBezTo>
                  <a:cubicBezTo>
                    <a:pt x="9" y="4"/>
                    <a:pt x="12" y="2"/>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5" name="Freeform 188"/>
            <p:cNvSpPr>
              <a:spLocks/>
            </p:cNvSpPr>
            <p:nvPr/>
          </p:nvSpPr>
          <p:spPr bwMode="auto">
            <a:xfrm>
              <a:off x="4210" y="666"/>
              <a:ext cx="42" cy="57"/>
            </a:xfrm>
            <a:custGeom>
              <a:avLst/>
              <a:gdLst>
                <a:gd name="T0" fmla="*/ 12 w 18"/>
                <a:gd name="T1" fmla="*/ 0 h 24"/>
                <a:gd name="T2" fmla="*/ 8 w 18"/>
                <a:gd name="T3" fmla="*/ 6 h 24"/>
                <a:gd name="T4" fmla="*/ 11 w 18"/>
                <a:gd name="T5" fmla="*/ 12 h 24"/>
                <a:gd name="T6" fmla="*/ 0 w 18"/>
                <a:gd name="T7" fmla="*/ 16 h 24"/>
                <a:gd name="T8" fmla="*/ 5 w 18"/>
                <a:gd name="T9" fmla="*/ 24 h 24"/>
                <a:gd name="T10" fmla="*/ 14 w 18"/>
                <a:gd name="T11" fmla="*/ 19 h 24"/>
                <a:gd name="T12" fmla="*/ 14 w 18"/>
                <a:gd name="T13" fmla="*/ 12 h 24"/>
                <a:gd name="T14" fmla="*/ 18 w 18"/>
                <a:gd name="T15" fmla="*/ 6 h 24"/>
                <a:gd name="T16" fmla="*/ 12 w 18"/>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4">
                  <a:moveTo>
                    <a:pt x="12" y="0"/>
                  </a:moveTo>
                  <a:cubicBezTo>
                    <a:pt x="12" y="0"/>
                    <a:pt x="8" y="3"/>
                    <a:pt x="8" y="6"/>
                  </a:cubicBezTo>
                  <a:cubicBezTo>
                    <a:pt x="8" y="8"/>
                    <a:pt x="10" y="10"/>
                    <a:pt x="11" y="12"/>
                  </a:cubicBezTo>
                  <a:cubicBezTo>
                    <a:pt x="7" y="12"/>
                    <a:pt x="4" y="16"/>
                    <a:pt x="0" y="16"/>
                  </a:cubicBezTo>
                  <a:cubicBezTo>
                    <a:pt x="0" y="19"/>
                    <a:pt x="0" y="24"/>
                    <a:pt x="5" y="24"/>
                  </a:cubicBezTo>
                  <a:cubicBezTo>
                    <a:pt x="7" y="24"/>
                    <a:pt x="14" y="20"/>
                    <a:pt x="14" y="19"/>
                  </a:cubicBezTo>
                  <a:cubicBezTo>
                    <a:pt x="14" y="17"/>
                    <a:pt x="14" y="15"/>
                    <a:pt x="14" y="12"/>
                  </a:cubicBezTo>
                  <a:cubicBezTo>
                    <a:pt x="15" y="12"/>
                    <a:pt x="18" y="8"/>
                    <a:pt x="18" y="6"/>
                  </a:cubicBezTo>
                  <a:cubicBezTo>
                    <a:pt x="16" y="5"/>
                    <a:pt x="15" y="3"/>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6" name="Freeform 189"/>
            <p:cNvSpPr>
              <a:spLocks/>
            </p:cNvSpPr>
            <p:nvPr/>
          </p:nvSpPr>
          <p:spPr bwMode="auto">
            <a:xfrm>
              <a:off x="4285" y="1762"/>
              <a:ext cx="81" cy="11"/>
            </a:xfrm>
            <a:custGeom>
              <a:avLst/>
              <a:gdLst>
                <a:gd name="T0" fmla="*/ 9 w 34"/>
                <a:gd name="T1" fmla="*/ 0 h 5"/>
                <a:gd name="T2" fmla="*/ 0 w 34"/>
                <a:gd name="T3" fmla="*/ 0 h 5"/>
                <a:gd name="T4" fmla="*/ 20 w 34"/>
                <a:gd name="T5" fmla="*/ 5 h 5"/>
                <a:gd name="T6" fmla="*/ 27 w 34"/>
                <a:gd name="T7" fmla="*/ 5 h 5"/>
                <a:gd name="T8" fmla="*/ 34 w 34"/>
                <a:gd name="T9" fmla="*/ 3 h 5"/>
                <a:gd name="T10" fmla="*/ 9 w 34"/>
                <a:gd name="T11" fmla="*/ 0 h 5"/>
              </a:gdLst>
              <a:ahLst/>
              <a:cxnLst>
                <a:cxn ang="0">
                  <a:pos x="T0" y="T1"/>
                </a:cxn>
                <a:cxn ang="0">
                  <a:pos x="T2" y="T3"/>
                </a:cxn>
                <a:cxn ang="0">
                  <a:pos x="T4" y="T5"/>
                </a:cxn>
                <a:cxn ang="0">
                  <a:pos x="T6" y="T7"/>
                </a:cxn>
                <a:cxn ang="0">
                  <a:pos x="T8" y="T9"/>
                </a:cxn>
                <a:cxn ang="0">
                  <a:pos x="T10" y="T11"/>
                </a:cxn>
              </a:cxnLst>
              <a:rect l="0" t="0" r="r" b="b"/>
              <a:pathLst>
                <a:path w="34" h="5">
                  <a:moveTo>
                    <a:pt x="9" y="0"/>
                  </a:moveTo>
                  <a:cubicBezTo>
                    <a:pt x="6" y="0"/>
                    <a:pt x="3" y="0"/>
                    <a:pt x="0" y="0"/>
                  </a:cubicBezTo>
                  <a:cubicBezTo>
                    <a:pt x="6" y="3"/>
                    <a:pt x="16" y="5"/>
                    <a:pt x="20" y="5"/>
                  </a:cubicBezTo>
                  <a:cubicBezTo>
                    <a:pt x="23" y="5"/>
                    <a:pt x="24" y="5"/>
                    <a:pt x="27" y="5"/>
                  </a:cubicBezTo>
                  <a:cubicBezTo>
                    <a:pt x="29" y="5"/>
                    <a:pt x="31" y="5"/>
                    <a:pt x="34" y="3"/>
                  </a:cubicBezTo>
                  <a:cubicBezTo>
                    <a:pt x="27" y="2"/>
                    <a:pt x="18" y="0"/>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7" name="Freeform 190"/>
            <p:cNvSpPr>
              <a:spLocks/>
            </p:cNvSpPr>
            <p:nvPr/>
          </p:nvSpPr>
          <p:spPr bwMode="auto">
            <a:xfrm>
              <a:off x="4588" y="1747"/>
              <a:ext cx="71" cy="38"/>
            </a:xfrm>
            <a:custGeom>
              <a:avLst/>
              <a:gdLst>
                <a:gd name="T0" fmla="*/ 30 w 30"/>
                <a:gd name="T1" fmla="*/ 0 h 16"/>
                <a:gd name="T2" fmla="*/ 0 w 30"/>
                <a:gd name="T3" fmla="*/ 11 h 16"/>
                <a:gd name="T4" fmla="*/ 2 w 30"/>
                <a:gd name="T5" fmla="*/ 13 h 16"/>
                <a:gd name="T6" fmla="*/ 6 w 30"/>
                <a:gd name="T7" fmla="*/ 16 h 16"/>
                <a:gd name="T8" fmla="*/ 22 w 30"/>
                <a:gd name="T9" fmla="*/ 10 h 16"/>
                <a:gd name="T10" fmla="*/ 23 w 30"/>
                <a:gd name="T11" fmla="*/ 5 h 16"/>
                <a:gd name="T12" fmla="*/ 30 w 30"/>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0" h="16">
                  <a:moveTo>
                    <a:pt x="30" y="0"/>
                  </a:moveTo>
                  <a:cubicBezTo>
                    <a:pt x="21" y="2"/>
                    <a:pt x="7" y="7"/>
                    <a:pt x="0" y="11"/>
                  </a:cubicBezTo>
                  <a:cubicBezTo>
                    <a:pt x="0" y="12"/>
                    <a:pt x="1" y="13"/>
                    <a:pt x="2" y="13"/>
                  </a:cubicBezTo>
                  <a:cubicBezTo>
                    <a:pt x="2" y="15"/>
                    <a:pt x="4" y="16"/>
                    <a:pt x="6" y="16"/>
                  </a:cubicBezTo>
                  <a:cubicBezTo>
                    <a:pt x="11" y="16"/>
                    <a:pt x="21" y="13"/>
                    <a:pt x="22" y="10"/>
                  </a:cubicBezTo>
                  <a:cubicBezTo>
                    <a:pt x="23" y="8"/>
                    <a:pt x="22" y="5"/>
                    <a:pt x="23" y="5"/>
                  </a:cubicBezTo>
                  <a:cubicBezTo>
                    <a:pt x="26" y="3"/>
                    <a:pt x="29" y="5"/>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8" name="Freeform 191"/>
            <p:cNvSpPr>
              <a:spLocks/>
            </p:cNvSpPr>
            <p:nvPr/>
          </p:nvSpPr>
          <p:spPr bwMode="auto">
            <a:xfrm>
              <a:off x="5328" y="2627"/>
              <a:ext cx="35" cy="17"/>
            </a:xfrm>
            <a:custGeom>
              <a:avLst/>
              <a:gdLst>
                <a:gd name="T0" fmla="*/ 15 w 15"/>
                <a:gd name="T1" fmla="*/ 0 h 7"/>
                <a:gd name="T2" fmla="*/ 0 w 15"/>
                <a:gd name="T3" fmla="*/ 3 h 7"/>
                <a:gd name="T4" fmla="*/ 5 w 15"/>
                <a:gd name="T5" fmla="*/ 7 h 7"/>
                <a:gd name="T6" fmla="*/ 15 w 15"/>
                <a:gd name="T7" fmla="*/ 0 h 7"/>
              </a:gdLst>
              <a:ahLst/>
              <a:cxnLst>
                <a:cxn ang="0">
                  <a:pos x="T0" y="T1"/>
                </a:cxn>
                <a:cxn ang="0">
                  <a:pos x="T2" y="T3"/>
                </a:cxn>
                <a:cxn ang="0">
                  <a:pos x="T4" y="T5"/>
                </a:cxn>
                <a:cxn ang="0">
                  <a:pos x="T6" y="T7"/>
                </a:cxn>
              </a:cxnLst>
              <a:rect l="0" t="0" r="r" b="b"/>
              <a:pathLst>
                <a:path w="15" h="7">
                  <a:moveTo>
                    <a:pt x="15" y="0"/>
                  </a:moveTo>
                  <a:cubicBezTo>
                    <a:pt x="8" y="0"/>
                    <a:pt x="4" y="1"/>
                    <a:pt x="0" y="3"/>
                  </a:cubicBezTo>
                  <a:cubicBezTo>
                    <a:pt x="0" y="5"/>
                    <a:pt x="4" y="7"/>
                    <a:pt x="5" y="7"/>
                  </a:cubicBezTo>
                  <a:cubicBezTo>
                    <a:pt x="10" y="7"/>
                    <a:pt x="14" y="2"/>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29" name="Freeform 192"/>
            <p:cNvSpPr>
              <a:spLocks/>
            </p:cNvSpPr>
            <p:nvPr/>
          </p:nvSpPr>
          <p:spPr bwMode="auto">
            <a:xfrm>
              <a:off x="5134" y="68"/>
              <a:ext cx="76" cy="57"/>
            </a:xfrm>
            <a:custGeom>
              <a:avLst/>
              <a:gdLst>
                <a:gd name="T0" fmla="*/ 14 w 32"/>
                <a:gd name="T1" fmla="*/ 0 h 24"/>
                <a:gd name="T2" fmla="*/ 7 w 32"/>
                <a:gd name="T3" fmla="*/ 5 h 24"/>
                <a:gd name="T4" fmla="*/ 0 w 32"/>
                <a:gd name="T5" fmla="*/ 17 h 24"/>
                <a:gd name="T6" fmla="*/ 10 w 32"/>
                <a:gd name="T7" fmla="*/ 24 h 24"/>
                <a:gd name="T8" fmla="*/ 32 w 32"/>
                <a:gd name="T9" fmla="*/ 15 h 24"/>
                <a:gd name="T10" fmla="*/ 32 w 32"/>
                <a:gd name="T11" fmla="*/ 8 h 24"/>
                <a:gd name="T12" fmla="*/ 14 w 32"/>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14" y="0"/>
                  </a:moveTo>
                  <a:cubicBezTo>
                    <a:pt x="11" y="0"/>
                    <a:pt x="10" y="5"/>
                    <a:pt x="7" y="5"/>
                  </a:cubicBezTo>
                  <a:cubicBezTo>
                    <a:pt x="6" y="5"/>
                    <a:pt x="0" y="15"/>
                    <a:pt x="0" y="17"/>
                  </a:cubicBezTo>
                  <a:cubicBezTo>
                    <a:pt x="0" y="23"/>
                    <a:pt x="3" y="24"/>
                    <a:pt x="10" y="24"/>
                  </a:cubicBezTo>
                  <a:cubicBezTo>
                    <a:pt x="19" y="24"/>
                    <a:pt x="25" y="18"/>
                    <a:pt x="32" y="15"/>
                  </a:cubicBezTo>
                  <a:cubicBezTo>
                    <a:pt x="32" y="8"/>
                    <a:pt x="32" y="8"/>
                    <a:pt x="32" y="8"/>
                  </a:cubicBezTo>
                  <a:cubicBezTo>
                    <a:pt x="25" y="7"/>
                    <a:pt x="21" y="0"/>
                    <a:pt x="1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0" name="Freeform 193"/>
            <p:cNvSpPr>
              <a:spLocks/>
            </p:cNvSpPr>
            <p:nvPr/>
          </p:nvSpPr>
          <p:spPr bwMode="auto">
            <a:xfrm>
              <a:off x="5510" y="18"/>
              <a:ext cx="59" cy="41"/>
            </a:xfrm>
            <a:custGeom>
              <a:avLst/>
              <a:gdLst>
                <a:gd name="T0" fmla="*/ 5 w 25"/>
                <a:gd name="T1" fmla="*/ 0 h 17"/>
                <a:gd name="T2" fmla="*/ 0 w 25"/>
                <a:gd name="T3" fmla="*/ 4 h 17"/>
                <a:gd name="T4" fmla="*/ 18 w 25"/>
                <a:gd name="T5" fmla="*/ 17 h 17"/>
                <a:gd name="T6" fmla="*/ 20 w 25"/>
                <a:gd name="T7" fmla="*/ 17 h 17"/>
                <a:gd name="T8" fmla="*/ 25 w 25"/>
                <a:gd name="T9" fmla="*/ 15 h 17"/>
                <a:gd name="T10" fmla="*/ 5 w 25"/>
                <a:gd name="T11" fmla="*/ 0 h 17"/>
              </a:gdLst>
              <a:ahLst/>
              <a:cxnLst>
                <a:cxn ang="0">
                  <a:pos x="T0" y="T1"/>
                </a:cxn>
                <a:cxn ang="0">
                  <a:pos x="T2" y="T3"/>
                </a:cxn>
                <a:cxn ang="0">
                  <a:pos x="T4" y="T5"/>
                </a:cxn>
                <a:cxn ang="0">
                  <a:pos x="T6" y="T7"/>
                </a:cxn>
                <a:cxn ang="0">
                  <a:pos x="T8" y="T9"/>
                </a:cxn>
                <a:cxn ang="0">
                  <a:pos x="T10" y="T11"/>
                </a:cxn>
              </a:cxnLst>
              <a:rect l="0" t="0" r="r" b="b"/>
              <a:pathLst>
                <a:path w="25" h="17">
                  <a:moveTo>
                    <a:pt x="5" y="0"/>
                  </a:moveTo>
                  <a:cubicBezTo>
                    <a:pt x="2" y="0"/>
                    <a:pt x="0" y="1"/>
                    <a:pt x="0" y="4"/>
                  </a:cubicBezTo>
                  <a:cubicBezTo>
                    <a:pt x="0" y="10"/>
                    <a:pt x="11" y="17"/>
                    <a:pt x="18" y="17"/>
                  </a:cubicBezTo>
                  <a:cubicBezTo>
                    <a:pt x="18" y="17"/>
                    <a:pt x="19" y="17"/>
                    <a:pt x="20" y="17"/>
                  </a:cubicBezTo>
                  <a:cubicBezTo>
                    <a:pt x="22" y="17"/>
                    <a:pt x="25" y="17"/>
                    <a:pt x="25" y="15"/>
                  </a:cubicBezTo>
                  <a:cubicBezTo>
                    <a:pt x="25" y="7"/>
                    <a:pt x="12"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1" name="Freeform 194"/>
            <p:cNvSpPr>
              <a:spLocks/>
            </p:cNvSpPr>
            <p:nvPr/>
          </p:nvSpPr>
          <p:spPr bwMode="auto">
            <a:xfrm>
              <a:off x="5914" y="-197"/>
              <a:ext cx="54" cy="38"/>
            </a:xfrm>
            <a:custGeom>
              <a:avLst/>
              <a:gdLst>
                <a:gd name="T0" fmla="*/ 10 w 23"/>
                <a:gd name="T1" fmla="*/ 0 h 16"/>
                <a:gd name="T2" fmla="*/ 2 w 23"/>
                <a:gd name="T3" fmla="*/ 10 h 16"/>
                <a:gd name="T4" fmla="*/ 2 w 23"/>
                <a:gd name="T5" fmla="*/ 16 h 16"/>
                <a:gd name="T6" fmla="*/ 23 w 23"/>
                <a:gd name="T7" fmla="*/ 10 h 16"/>
                <a:gd name="T8" fmla="*/ 10 w 23"/>
                <a:gd name="T9" fmla="*/ 0 h 16"/>
              </a:gdLst>
              <a:ahLst/>
              <a:cxnLst>
                <a:cxn ang="0">
                  <a:pos x="T0" y="T1"/>
                </a:cxn>
                <a:cxn ang="0">
                  <a:pos x="T2" y="T3"/>
                </a:cxn>
                <a:cxn ang="0">
                  <a:pos x="T4" y="T5"/>
                </a:cxn>
                <a:cxn ang="0">
                  <a:pos x="T6" y="T7"/>
                </a:cxn>
                <a:cxn ang="0">
                  <a:pos x="T8" y="T9"/>
                </a:cxn>
              </a:cxnLst>
              <a:rect l="0" t="0" r="r" b="b"/>
              <a:pathLst>
                <a:path w="23" h="16">
                  <a:moveTo>
                    <a:pt x="10" y="0"/>
                  </a:moveTo>
                  <a:cubicBezTo>
                    <a:pt x="5" y="0"/>
                    <a:pt x="2" y="6"/>
                    <a:pt x="2" y="10"/>
                  </a:cubicBezTo>
                  <a:cubicBezTo>
                    <a:pt x="2" y="12"/>
                    <a:pt x="0" y="16"/>
                    <a:pt x="2" y="16"/>
                  </a:cubicBezTo>
                  <a:cubicBezTo>
                    <a:pt x="8" y="16"/>
                    <a:pt x="20" y="12"/>
                    <a:pt x="23" y="10"/>
                  </a:cubicBezTo>
                  <a:cubicBezTo>
                    <a:pt x="18" y="6"/>
                    <a:pt x="16"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2" name="Freeform 195"/>
            <p:cNvSpPr>
              <a:spLocks/>
            </p:cNvSpPr>
            <p:nvPr/>
          </p:nvSpPr>
          <p:spPr bwMode="auto">
            <a:xfrm>
              <a:off x="8417" y="-235"/>
              <a:ext cx="118" cy="50"/>
            </a:xfrm>
            <a:custGeom>
              <a:avLst/>
              <a:gdLst>
                <a:gd name="T0" fmla="*/ 25 w 50"/>
                <a:gd name="T1" fmla="*/ 0 h 21"/>
                <a:gd name="T2" fmla="*/ 0 w 50"/>
                <a:gd name="T3" fmla="*/ 16 h 21"/>
                <a:gd name="T4" fmla="*/ 2 w 50"/>
                <a:gd name="T5" fmla="*/ 13 h 21"/>
                <a:gd name="T6" fmla="*/ 34 w 50"/>
                <a:gd name="T7" fmla="*/ 21 h 21"/>
                <a:gd name="T8" fmla="*/ 50 w 50"/>
                <a:gd name="T9" fmla="*/ 21 h 21"/>
                <a:gd name="T10" fmla="*/ 25 w 50"/>
                <a:gd name="T11" fmla="*/ 0 h 21"/>
              </a:gdLst>
              <a:ahLst/>
              <a:cxnLst>
                <a:cxn ang="0">
                  <a:pos x="T0" y="T1"/>
                </a:cxn>
                <a:cxn ang="0">
                  <a:pos x="T2" y="T3"/>
                </a:cxn>
                <a:cxn ang="0">
                  <a:pos x="T4" y="T5"/>
                </a:cxn>
                <a:cxn ang="0">
                  <a:pos x="T6" y="T7"/>
                </a:cxn>
                <a:cxn ang="0">
                  <a:pos x="T8" y="T9"/>
                </a:cxn>
                <a:cxn ang="0">
                  <a:pos x="T10" y="T11"/>
                </a:cxn>
              </a:cxnLst>
              <a:rect l="0" t="0" r="r" b="b"/>
              <a:pathLst>
                <a:path w="50" h="21">
                  <a:moveTo>
                    <a:pt x="25" y="0"/>
                  </a:moveTo>
                  <a:cubicBezTo>
                    <a:pt x="13" y="0"/>
                    <a:pt x="6" y="8"/>
                    <a:pt x="0" y="16"/>
                  </a:cubicBezTo>
                  <a:cubicBezTo>
                    <a:pt x="2" y="13"/>
                    <a:pt x="2" y="13"/>
                    <a:pt x="2" y="13"/>
                  </a:cubicBezTo>
                  <a:cubicBezTo>
                    <a:pt x="13" y="17"/>
                    <a:pt x="25" y="16"/>
                    <a:pt x="34" y="21"/>
                  </a:cubicBezTo>
                  <a:cubicBezTo>
                    <a:pt x="50" y="21"/>
                    <a:pt x="50" y="21"/>
                    <a:pt x="50" y="21"/>
                  </a:cubicBezTo>
                  <a:cubicBezTo>
                    <a:pt x="49" y="9"/>
                    <a:pt x="39" y="0"/>
                    <a:pt x="2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3" name="Freeform 196"/>
            <p:cNvSpPr>
              <a:spLocks/>
            </p:cNvSpPr>
            <p:nvPr/>
          </p:nvSpPr>
          <p:spPr bwMode="auto">
            <a:xfrm>
              <a:off x="8642" y="-351"/>
              <a:ext cx="158" cy="57"/>
            </a:xfrm>
            <a:custGeom>
              <a:avLst/>
              <a:gdLst>
                <a:gd name="T0" fmla="*/ 0 w 67"/>
                <a:gd name="T1" fmla="*/ 0 h 24"/>
                <a:gd name="T2" fmla="*/ 5 w 67"/>
                <a:gd name="T3" fmla="*/ 4 h 24"/>
                <a:gd name="T4" fmla="*/ 44 w 67"/>
                <a:gd name="T5" fmla="*/ 24 h 24"/>
                <a:gd name="T6" fmla="*/ 67 w 67"/>
                <a:gd name="T7" fmla="*/ 16 h 24"/>
                <a:gd name="T8" fmla="*/ 62 w 67"/>
                <a:gd name="T9" fmla="*/ 11 h 24"/>
                <a:gd name="T10" fmla="*/ 0 w 67"/>
                <a:gd name="T11" fmla="*/ 0 h 24"/>
              </a:gdLst>
              <a:ahLst/>
              <a:cxnLst>
                <a:cxn ang="0">
                  <a:pos x="T0" y="T1"/>
                </a:cxn>
                <a:cxn ang="0">
                  <a:pos x="T2" y="T3"/>
                </a:cxn>
                <a:cxn ang="0">
                  <a:pos x="T4" y="T5"/>
                </a:cxn>
                <a:cxn ang="0">
                  <a:pos x="T6" y="T7"/>
                </a:cxn>
                <a:cxn ang="0">
                  <a:pos x="T8" y="T9"/>
                </a:cxn>
                <a:cxn ang="0">
                  <a:pos x="T10" y="T11"/>
                </a:cxn>
              </a:cxnLst>
              <a:rect l="0" t="0" r="r" b="b"/>
              <a:pathLst>
                <a:path w="67" h="24">
                  <a:moveTo>
                    <a:pt x="0" y="0"/>
                  </a:moveTo>
                  <a:cubicBezTo>
                    <a:pt x="5" y="4"/>
                    <a:pt x="5" y="4"/>
                    <a:pt x="5" y="4"/>
                  </a:cubicBezTo>
                  <a:cubicBezTo>
                    <a:pt x="5" y="17"/>
                    <a:pt x="30" y="24"/>
                    <a:pt x="44" y="24"/>
                  </a:cubicBezTo>
                  <a:cubicBezTo>
                    <a:pt x="52" y="24"/>
                    <a:pt x="67" y="22"/>
                    <a:pt x="67" y="16"/>
                  </a:cubicBezTo>
                  <a:cubicBezTo>
                    <a:pt x="67" y="13"/>
                    <a:pt x="65" y="11"/>
                    <a:pt x="62" y="11"/>
                  </a:cubicBezTo>
                  <a:cubicBezTo>
                    <a:pt x="60" y="11"/>
                    <a:pt x="5" y="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4" name="Freeform 197"/>
            <p:cNvSpPr>
              <a:spLocks/>
            </p:cNvSpPr>
            <p:nvPr/>
          </p:nvSpPr>
          <p:spPr bwMode="auto">
            <a:xfrm>
              <a:off x="8415" y="-265"/>
              <a:ext cx="33" cy="30"/>
            </a:xfrm>
            <a:custGeom>
              <a:avLst/>
              <a:gdLst>
                <a:gd name="T0" fmla="*/ 7 w 14"/>
                <a:gd name="T1" fmla="*/ 0 h 13"/>
                <a:gd name="T2" fmla="*/ 0 w 14"/>
                <a:gd name="T3" fmla="*/ 6 h 13"/>
                <a:gd name="T4" fmla="*/ 6 w 14"/>
                <a:gd name="T5" fmla="*/ 13 h 13"/>
                <a:gd name="T6" fmla="*/ 14 w 14"/>
                <a:gd name="T7" fmla="*/ 6 h 13"/>
                <a:gd name="T8" fmla="*/ 7 w 14"/>
                <a:gd name="T9" fmla="*/ 0 h 13"/>
              </a:gdLst>
              <a:ahLst/>
              <a:cxnLst>
                <a:cxn ang="0">
                  <a:pos x="T0" y="T1"/>
                </a:cxn>
                <a:cxn ang="0">
                  <a:pos x="T2" y="T3"/>
                </a:cxn>
                <a:cxn ang="0">
                  <a:pos x="T4" y="T5"/>
                </a:cxn>
                <a:cxn ang="0">
                  <a:pos x="T6" y="T7"/>
                </a:cxn>
                <a:cxn ang="0">
                  <a:pos x="T8" y="T9"/>
                </a:cxn>
              </a:cxnLst>
              <a:rect l="0" t="0" r="r" b="b"/>
              <a:pathLst>
                <a:path w="14" h="13">
                  <a:moveTo>
                    <a:pt x="7" y="0"/>
                  </a:moveTo>
                  <a:cubicBezTo>
                    <a:pt x="3" y="0"/>
                    <a:pt x="0" y="2"/>
                    <a:pt x="0" y="6"/>
                  </a:cubicBezTo>
                  <a:cubicBezTo>
                    <a:pt x="0" y="11"/>
                    <a:pt x="0" y="13"/>
                    <a:pt x="6" y="13"/>
                  </a:cubicBezTo>
                  <a:cubicBezTo>
                    <a:pt x="10" y="13"/>
                    <a:pt x="14" y="10"/>
                    <a:pt x="14" y="6"/>
                  </a:cubicBezTo>
                  <a:cubicBezTo>
                    <a:pt x="14" y="2"/>
                    <a:pt x="10"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5" name="Freeform 198"/>
            <p:cNvSpPr>
              <a:spLocks/>
            </p:cNvSpPr>
            <p:nvPr/>
          </p:nvSpPr>
          <p:spPr bwMode="auto">
            <a:xfrm>
              <a:off x="1158" y="1139"/>
              <a:ext cx="90" cy="38"/>
            </a:xfrm>
            <a:custGeom>
              <a:avLst/>
              <a:gdLst>
                <a:gd name="T0" fmla="*/ 7 w 38"/>
                <a:gd name="T1" fmla="*/ 0 h 16"/>
                <a:gd name="T2" fmla="*/ 0 w 38"/>
                <a:gd name="T3" fmla="*/ 0 h 16"/>
                <a:gd name="T4" fmla="*/ 30 w 38"/>
                <a:gd name="T5" fmla="*/ 16 h 16"/>
                <a:gd name="T6" fmla="*/ 38 w 38"/>
                <a:gd name="T7" fmla="*/ 13 h 16"/>
                <a:gd name="T8" fmla="*/ 7 w 38"/>
                <a:gd name="T9" fmla="*/ 0 h 16"/>
              </a:gdLst>
              <a:ahLst/>
              <a:cxnLst>
                <a:cxn ang="0">
                  <a:pos x="T0" y="T1"/>
                </a:cxn>
                <a:cxn ang="0">
                  <a:pos x="T2" y="T3"/>
                </a:cxn>
                <a:cxn ang="0">
                  <a:pos x="T4" y="T5"/>
                </a:cxn>
                <a:cxn ang="0">
                  <a:pos x="T6" y="T7"/>
                </a:cxn>
                <a:cxn ang="0">
                  <a:pos x="T8" y="T9"/>
                </a:cxn>
              </a:cxnLst>
              <a:rect l="0" t="0" r="r" b="b"/>
              <a:pathLst>
                <a:path w="38" h="16">
                  <a:moveTo>
                    <a:pt x="7" y="0"/>
                  </a:moveTo>
                  <a:cubicBezTo>
                    <a:pt x="5" y="0"/>
                    <a:pt x="3" y="0"/>
                    <a:pt x="0" y="0"/>
                  </a:cubicBezTo>
                  <a:cubicBezTo>
                    <a:pt x="7" y="5"/>
                    <a:pt x="22" y="16"/>
                    <a:pt x="30" y="16"/>
                  </a:cubicBezTo>
                  <a:cubicBezTo>
                    <a:pt x="35" y="16"/>
                    <a:pt x="36" y="16"/>
                    <a:pt x="38" y="13"/>
                  </a:cubicBezTo>
                  <a:cubicBezTo>
                    <a:pt x="28" y="8"/>
                    <a:pt x="20" y="0"/>
                    <a:pt x="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6" name="Freeform 199"/>
            <p:cNvSpPr>
              <a:spLocks/>
            </p:cNvSpPr>
            <p:nvPr/>
          </p:nvSpPr>
          <p:spPr bwMode="auto">
            <a:xfrm>
              <a:off x="1165" y="1274"/>
              <a:ext cx="69" cy="43"/>
            </a:xfrm>
            <a:custGeom>
              <a:avLst/>
              <a:gdLst>
                <a:gd name="T0" fmla="*/ 2 w 29"/>
                <a:gd name="T1" fmla="*/ 0 h 18"/>
                <a:gd name="T2" fmla="*/ 0 w 29"/>
                <a:gd name="T3" fmla="*/ 4 h 18"/>
                <a:gd name="T4" fmla="*/ 23 w 29"/>
                <a:gd name="T5" fmla="*/ 18 h 18"/>
                <a:gd name="T6" fmla="*/ 29 w 29"/>
                <a:gd name="T7" fmla="*/ 12 h 18"/>
                <a:gd name="T8" fmla="*/ 29 w 29"/>
                <a:gd name="T9" fmla="*/ 9 h 18"/>
                <a:gd name="T10" fmla="*/ 14 w 29"/>
                <a:gd name="T11" fmla="*/ 9 h 18"/>
                <a:gd name="T12" fmla="*/ 2 w 29"/>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9" h="18">
                  <a:moveTo>
                    <a:pt x="2" y="0"/>
                  </a:moveTo>
                  <a:cubicBezTo>
                    <a:pt x="1" y="1"/>
                    <a:pt x="0" y="3"/>
                    <a:pt x="0" y="4"/>
                  </a:cubicBezTo>
                  <a:cubicBezTo>
                    <a:pt x="0" y="8"/>
                    <a:pt x="19" y="18"/>
                    <a:pt x="23" y="18"/>
                  </a:cubicBezTo>
                  <a:cubicBezTo>
                    <a:pt x="24" y="18"/>
                    <a:pt x="29" y="15"/>
                    <a:pt x="29" y="12"/>
                  </a:cubicBezTo>
                  <a:cubicBezTo>
                    <a:pt x="29" y="11"/>
                    <a:pt x="29" y="10"/>
                    <a:pt x="29" y="9"/>
                  </a:cubicBezTo>
                  <a:cubicBezTo>
                    <a:pt x="14" y="9"/>
                    <a:pt x="14" y="9"/>
                    <a:pt x="14" y="9"/>
                  </a:cubicBezTo>
                  <a:cubicBezTo>
                    <a:pt x="8" y="8"/>
                    <a:pt x="5" y="6"/>
                    <a:pt x="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7" name="Freeform 200"/>
            <p:cNvSpPr>
              <a:spLocks/>
            </p:cNvSpPr>
            <p:nvPr/>
          </p:nvSpPr>
          <p:spPr bwMode="auto">
            <a:xfrm>
              <a:off x="1267" y="1277"/>
              <a:ext cx="47" cy="56"/>
            </a:xfrm>
            <a:custGeom>
              <a:avLst/>
              <a:gdLst>
                <a:gd name="T0" fmla="*/ 12 w 20"/>
                <a:gd name="T1" fmla="*/ 0 h 24"/>
                <a:gd name="T2" fmla="*/ 0 w 20"/>
                <a:gd name="T3" fmla="*/ 18 h 24"/>
                <a:gd name="T4" fmla="*/ 8 w 20"/>
                <a:gd name="T5" fmla="*/ 24 h 24"/>
                <a:gd name="T6" fmla="*/ 20 w 20"/>
                <a:gd name="T7" fmla="*/ 17 h 24"/>
                <a:gd name="T8" fmla="*/ 20 w 20"/>
                <a:gd name="T9" fmla="*/ 13 h 24"/>
                <a:gd name="T10" fmla="*/ 16 w 20"/>
                <a:gd name="T11" fmla="*/ 5 h 24"/>
                <a:gd name="T12" fmla="*/ 12 w 20"/>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0" h="24">
                  <a:moveTo>
                    <a:pt x="12" y="0"/>
                  </a:moveTo>
                  <a:cubicBezTo>
                    <a:pt x="7" y="2"/>
                    <a:pt x="0" y="15"/>
                    <a:pt x="0" y="18"/>
                  </a:cubicBezTo>
                  <a:cubicBezTo>
                    <a:pt x="0" y="21"/>
                    <a:pt x="3" y="24"/>
                    <a:pt x="8" y="24"/>
                  </a:cubicBezTo>
                  <a:cubicBezTo>
                    <a:pt x="14" y="24"/>
                    <a:pt x="20" y="21"/>
                    <a:pt x="20" y="17"/>
                  </a:cubicBezTo>
                  <a:cubicBezTo>
                    <a:pt x="20" y="16"/>
                    <a:pt x="20" y="14"/>
                    <a:pt x="20" y="13"/>
                  </a:cubicBezTo>
                  <a:cubicBezTo>
                    <a:pt x="8" y="13"/>
                    <a:pt x="16" y="10"/>
                    <a:pt x="16" y="5"/>
                  </a:cubicBezTo>
                  <a:cubicBezTo>
                    <a:pt x="16" y="3"/>
                    <a:pt x="13" y="2"/>
                    <a:pt x="1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8" name="Freeform 201"/>
            <p:cNvSpPr>
              <a:spLocks/>
            </p:cNvSpPr>
            <p:nvPr/>
          </p:nvSpPr>
          <p:spPr bwMode="auto">
            <a:xfrm>
              <a:off x="-2493" y="626"/>
              <a:ext cx="56" cy="22"/>
            </a:xfrm>
            <a:custGeom>
              <a:avLst/>
              <a:gdLst>
                <a:gd name="T0" fmla="*/ 13 w 24"/>
                <a:gd name="T1" fmla="*/ 0 h 9"/>
                <a:gd name="T2" fmla="*/ 8 w 24"/>
                <a:gd name="T3" fmla="*/ 4 h 9"/>
                <a:gd name="T4" fmla="*/ 0 w 24"/>
                <a:gd name="T5" fmla="*/ 4 h 9"/>
                <a:gd name="T6" fmla="*/ 7 w 24"/>
                <a:gd name="T7" fmla="*/ 9 h 9"/>
                <a:gd name="T8" fmla="*/ 24 w 24"/>
                <a:gd name="T9" fmla="*/ 9 h 9"/>
                <a:gd name="T10" fmla="*/ 16 w 24"/>
                <a:gd name="T11" fmla="*/ 0 h 9"/>
                <a:gd name="T12" fmla="*/ 13 w 24"/>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24" h="9">
                  <a:moveTo>
                    <a:pt x="13" y="0"/>
                  </a:moveTo>
                  <a:cubicBezTo>
                    <a:pt x="11" y="0"/>
                    <a:pt x="10" y="1"/>
                    <a:pt x="8" y="4"/>
                  </a:cubicBezTo>
                  <a:cubicBezTo>
                    <a:pt x="0" y="4"/>
                    <a:pt x="0" y="4"/>
                    <a:pt x="0" y="4"/>
                  </a:cubicBezTo>
                  <a:cubicBezTo>
                    <a:pt x="2" y="6"/>
                    <a:pt x="5" y="8"/>
                    <a:pt x="7" y="9"/>
                  </a:cubicBezTo>
                  <a:cubicBezTo>
                    <a:pt x="24" y="9"/>
                    <a:pt x="24" y="9"/>
                    <a:pt x="24" y="9"/>
                  </a:cubicBezTo>
                  <a:cubicBezTo>
                    <a:pt x="23" y="4"/>
                    <a:pt x="23" y="0"/>
                    <a:pt x="16" y="0"/>
                  </a:cubicBezTo>
                  <a:cubicBezTo>
                    <a:pt x="15" y="0"/>
                    <a:pt x="14" y="0"/>
                    <a:pt x="1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39" name="Freeform 202"/>
            <p:cNvSpPr>
              <a:spLocks/>
            </p:cNvSpPr>
            <p:nvPr/>
          </p:nvSpPr>
          <p:spPr bwMode="auto">
            <a:xfrm>
              <a:off x="-2080" y="2393"/>
              <a:ext cx="31" cy="28"/>
            </a:xfrm>
            <a:custGeom>
              <a:avLst/>
              <a:gdLst>
                <a:gd name="T0" fmla="*/ 0 w 13"/>
                <a:gd name="T1" fmla="*/ 0 h 12"/>
                <a:gd name="T2" fmla="*/ 0 w 13"/>
                <a:gd name="T3" fmla="*/ 8 h 12"/>
                <a:gd name="T4" fmla="*/ 3 w 13"/>
                <a:gd name="T5" fmla="*/ 12 h 12"/>
                <a:gd name="T6" fmla="*/ 13 w 13"/>
                <a:gd name="T7" fmla="*/ 9 h 12"/>
                <a:gd name="T8" fmla="*/ 13 w 13"/>
                <a:gd name="T9" fmla="*/ 5 h 12"/>
                <a:gd name="T10" fmla="*/ 0 w 13"/>
                <a:gd name="T11" fmla="*/ 0 h 12"/>
              </a:gdLst>
              <a:ahLst/>
              <a:cxnLst>
                <a:cxn ang="0">
                  <a:pos x="T0" y="T1"/>
                </a:cxn>
                <a:cxn ang="0">
                  <a:pos x="T2" y="T3"/>
                </a:cxn>
                <a:cxn ang="0">
                  <a:pos x="T4" y="T5"/>
                </a:cxn>
                <a:cxn ang="0">
                  <a:pos x="T6" y="T7"/>
                </a:cxn>
                <a:cxn ang="0">
                  <a:pos x="T8" y="T9"/>
                </a:cxn>
                <a:cxn ang="0">
                  <a:pos x="T10" y="T11"/>
                </a:cxn>
              </a:cxnLst>
              <a:rect l="0" t="0" r="r" b="b"/>
              <a:pathLst>
                <a:path w="13" h="12">
                  <a:moveTo>
                    <a:pt x="0" y="0"/>
                  </a:moveTo>
                  <a:cubicBezTo>
                    <a:pt x="1" y="3"/>
                    <a:pt x="0" y="5"/>
                    <a:pt x="0" y="8"/>
                  </a:cubicBezTo>
                  <a:cubicBezTo>
                    <a:pt x="0" y="9"/>
                    <a:pt x="2" y="12"/>
                    <a:pt x="3" y="12"/>
                  </a:cubicBezTo>
                  <a:cubicBezTo>
                    <a:pt x="7" y="12"/>
                    <a:pt x="9" y="10"/>
                    <a:pt x="13" y="9"/>
                  </a:cubicBezTo>
                  <a:cubicBezTo>
                    <a:pt x="13" y="5"/>
                    <a:pt x="13" y="5"/>
                    <a:pt x="13" y="5"/>
                  </a:cubicBezTo>
                  <a:cubicBezTo>
                    <a:pt x="10" y="2"/>
                    <a:pt x="6"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40" name="Freeform 203"/>
            <p:cNvSpPr>
              <a:spLocks/>
            </p:cNvSpPr>
            <p:nvPr/>
          </p:nvSpPr>
          <p:spPr bwMode="auto">
            <a:xfrm>
              <a:off x="-2103" y="2353"/>
              <a:ext cx="16" cy="12"/>
            </a:xfrm>
            <a:custGeom>
              <a:avLst/>
              <a:gdLst>
                <a:gd name="T0" fmla="*/ 0 w 7"/>
                <a:gd name="T1" fmla="*/ 0 h 5"/>
                <a:gd name="T2" fmla="*/ 5 w 7"/>
                <a:gd name="T3" fmla="*/ 5 h 5"/>
                <a:gd name="T4" fmla="*/ 7 w 7"/>
                <a:gd name="T5" fmla="*/ 4 h 5"/>
                <a:gd name="T6" fmla="*/ 0 w 7"/>
                <a:gd name="T7" fmla="*/ 0 h 5"/>
              </a:gdLst>
              <a:ahLst/>
              <a:cxnLst>
                <a:cxn ang="0">
                  <a:pos x="T0" y="T1"/>
                </a:cxn>
                <a:cxn ang="0">
                  <a:pos x="T2" y="T3"/>
                </a:cxn>
                <a:cxn ang="0">
                  <a:pos x="T4" y="T5"/>
                </a:cxn>
                <a:cxn ang="0">
                  <a:pos x="T6" y="T7"/>
                </a:cxn>
              </a:cxnLst>
              <a:rect l="0" t="0" r="r" b="b"/>
              <a:pathLst>
                <a:path w="7" h="5">
                  <a:moveTo>
                    <a:pt x="0" y="0"/>
                  </a:moveTo>
                  <a:cubicBezTo>
                    <a:pt x="2" y="1"/>
                    <a:pt x="2" y="5"/>
                    <a:pt x="5" y="5"/>
                  </a:cubicBezTo>
                  <a:cubicBezTo>
                    <a:pt x="5" y="5"/>
                    <a:pt x="7" y="4"/>
                    <a:pt x="7" y="4"/>
                  </a:cubicBezTo>
                  <a:cubicBezTo>
                    <a:pt x="5" y="2"/>
                    <a:pt x="3"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41" name="Freeform 204"/>
            <p:cNvSpPr>
              <a:spLocks/>
            </p:cNvSpPr>
            <p:nvPr/>
          </p:nvSpPr>
          <p:spPr bwMode="auto">
            <a:xfrm>
              <a:off x="-2134" y="2339"/>
              <a:ext cx="21" cy="9"/>
            </a:xfrm>
            <a:custGeom>
              <a:avLst/>
              <a:gdLst>
                <a:gd name="T0" fmla="*/ 9 w 9"/>
                <a:gd name="T1" fmla="*/ 0 h 4"/>
                <a:gd name="T2" fmla="*/ 0 w 9"/>
                <a:gd name="T3" fmla="*/ 0 h 4"/>
                <a:gd name="T4" fmla="*/ 3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0" y="0"/>
                    <a:pt x="0" y="0"/>
                    <a:pt x="0" y="0"/>
                  </a:cubicBezTo>
                  <a:cubicBezTo>
                    <a:pt x="0" y="2"/>
                    <a:pt x="1" y="4"/>
                    <a:pt x="3" y="4"/>
                  </a:cubicBezTo>
                  <a:cubicBezTo>
                    <a:pt x="5" y="4"/>
                    <a:pt x="8" y="2"/>
                    <a:pt x="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42" name="Freeform 205"/>
            <p:cNvSpPr>
              <a:spLocks/>
            </p:cNvSpPr>
            <p:nvPr/>
          </p:nvSpPr>
          <p:spPr bwMode="auto">
            <a:xfrm>
              <a:off x="-2165" y="2324"/>
              <a:ext cx="19" cy="12"/>
            </a:xfrm>
            <a:custGeom>
              <a:avLst/>
              <a:gdLst>
                <a:gd name="T0" fmla="*/ 8 w 8"/>
                <a:gd name="T1" fmla="*/ 0 h 5"/>
                <a:gd name="T2" fmla="*/ 3 w 8"/>
                <a:gd name="T3" fmla="*/ 1 h 5"/>
                <a:gd name="T4" fmla="*/ 4 w 8"/>
                <a:gd name="T5" fmla="*/ 1 h 5"/>
                <a:gd name="T6" fmla="*/ 0 w 8"/>
                <a:gd name="T7" fmla="*/ 1 h 5"/>
                <a:gd name="T8" fmla="*/ 5 w 8"/>
                <a:gd name="T9" fmla="*/ 5 h 5"/>
                <a:gd name="T10" fmla="*/ 8 w 8"/>
                <a:gd name="T11" fmla="*/ 3 h 5"/>
                <a:gd name="T12" fmla="*/ 8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8" y="0"/>
                  </a:moveTo>
                  <a:cubicBezTo>
                    <a:pt x="6" y="0"/>
                    <a:pt x="5" y="0"/>
                    <a:pt x="3" y="1"/>
                  </a:cubicBezTo>
                  <a:cubicBezTo>
                    <a:pt x="4" y="1"/>
                    <a:pt x="4" y="1"/>
                    <a:pt x="4" y="1"/>
                  </a:cubicBezTo>
                  <a:cubicBezTo>
                    <a:pt x="3" y="1"/>
                    <a:pt x="1" y="1"/>
                    <a:pt x="0" y="1"/>
                  </a:cubicBezTo>
                  <a:cubicBezTo>
                    <a:pt x="0" y="1"/>
                    <a:pt x="3" y="5"/>
                    <a:pt x="5" y="5"/>
                  </a:cubicBezTo>
                  <a:cubicBezTo>
                    <a:pt x="6" y="5"/>
                    <a:pt x="8" y="4"/>
                    <a:pt x="8" y="3"/>
                  </a:cubicBezTo>
                  <a:cubicBezTo>
                    <a:pt x="8" y="2"/>
                    <a:pt x="8" y="1"/>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243" name="Freeform 206"/>
            <p:cNvSpPr>
              <a:spLocks/>
            </p:cNvSpPr>
            <p:nvPr/>
          </p:nvSpPr>
          <p:spPr bwMode="auto">
            <a:xfrm>
              <a:off x="-2215" y="2296"/>
              <a:ext cx="19" cy="17"/>
            </a:xfrm>
            <a:custGeom>
              <a:avLst/>
              <a:gdLst>
                <a:gd name="T0" fmla="*/ 3 w 8"/>
                <a:gd name="T1" fmla="*/ 0 h 7"/>
                <a:gd name="T2" fmla="*/ 0 w 8"/>
                <a:gd name="T3" fmla="*/ 3 h 7"/>
                <a:gd name="T4" fmla="*/ 4 w 8"/>
                <a:gd name="T5" fmla="*/ 7 h 7"/>
                <a:gd name="T6" fmla="*/ 8 w 8"/>
                <a:gd name="T7" fmla="*/ 7 h 7"/>
                <a:gd name="T8" fmla="*/ 7 w 8"/>
                <a:gd name="T9" fmla="*/ 2 h 7"/>
                <a:gd name="T10" fmla="*/ 3 w 8"/>
                <a:gd name="T11" fmla="*/ 0 h 7"/>
              </a:gdLst>
              <a:ahLst/>
              <a:cxnLst>
                <a:cxn ang="0">
                  <a:pos x="T0" y="T1"/>
                </a:cxn>
                <a:cxn ang="0">
                  <a:pos x="T2" y="T3"/>
                </a:cxn>
                <a:cxn ang="0">
                  <a:pos x="T4" y="T5"/>
                </a:cxn>
                <a:cxn ang="0">
                  <a:pos x="T6" y="T7"/>
                </a:cxn>
                <a:cxn ang="0">
                  <a:pos x="T8" y="T9"/>
                </a:cxn>
                <a:cxn ang="0">
                  <a:pos x="T10" y="T11"/>
                </a:cxn>
              </a:cxnLst>
              <a:rect l="0" t="0" r="r" b="b"/>
              <a:pathLst>
                <a:path w="8" h="7">
                  <a:moveTo>
                    <a:pt x="3" y="0"/>
                  </a:moveTo>
                  <a:cubicBezTo>
                    <a:pt x="2" y="1"/>
                    <a:pt x="1" y="2"/>
                    <a:pt x="0" y="3"/>
                  </a:cubicBezTo>
                  <a:cubicBezTo>
                    <a:pt x="0" y="4"/>
                    <a:pt x="2" y="7"/>
                    <a:pt x="4" y="7"/>
                  </a:cubicBezTo>
                  <a:cubicBezTo>
                    <a:pt x="5" y="7"/>
                    <a:pt x="7" y="7"/>
                    <a:pt x="8" y="7"/>
                  </a:cubicBezTo>
                  <a:cubicBezTo>
                    <a:pt x="7" y="5"/>
                    <a:pt x="7" y="4"/>
                    <a:pt x="7" y="2"/>
                  </a:cubicBezTo>
                  <a:cubicBezTo>
                    <a:pt x="5" y="2"/>
                    <a:pt x="4" y="1"/>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grpSp>
      <p:cxnSp>
        <p:nvCxnSpPr>
          <p:cNvPr id="18" name="Elbow Connector 17"/>
          <p:cNvCxnSpPr>
            <a:stCxn id="11" idx="3"/>
          </p:cNvCxnSpPr>
          <p:nvPr/>
        </p:nvCxnSpPr>
        <p:spPr>
          <a:xfrm>
            <a:off x="4098939" y="2762215"/>
            <a:ext cx="1110186" cy="1477879"/>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H="1">
            <a:off x="6985004" y="2774870"/>
            <a:ext cx="1110186" cy="1477879"/>
          </a:xfrm>
          <a:prstGeom prst="bentConnector2">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rot="5400000">
            <a:off x="5716931" y="2560856"/>
            <a:ext cx="1857328" cy="351358"/>
          </a:xfrm>
          <a:prstGeom prst="bentConnector3">
            <a:avLst>
              <a:gd name="adj1" fmla="val -868"/>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6200000" flipH="1">
            <a:off x="4610765" y="2560856"/>
            <a:ext cx="1857328" cy="351358"/>
          </a:xfrm>
          <a:prstGeom prst="bentConnector3">
            <a:avLst>
              <a:gd name="adj1" fmla="val -868"/>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298577" y="2362035"/>
            <a:ext cx="800360" cy="800360"/>
          </a:xfrm>
          <a:prstGeom prst="roundRect">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12" name="Rounded Rectangle 11"/>
          <p:cNvSpPr/>
          <p:nvPr/>
        </p:nvSpPr>
        <p:spPr>
          <a:xfrm>
            <a:off x="8093063" y="2362035"/>
            <a:ext cx="800360" cy="800360"/>
          </a:xfrm>
          <a:prstGeom prst="roundRect">
            <a:avLst/>
          </a:prstGeom>
          <a:solidFill>
            <a:schemeClr val="accent6"/>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13" name="Rounded Rectangle 12"/>
          <p:cNvSpPr/>
          <p:nvPr/>
        </p:nvSpPr>
        <p:spPr>
          <a:xfrm>
            <a:off x="4593153" y="1422412"/>
            <a:ext cx="800360" cy="800360"/>
          </a:xfrm>
          <a:prstGeom prst="roundRect">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14" name="Rounded Rectangle 13"/>
          <p:cNvSpPr/>
          <p:nvPr/>
        </p:nvSpPr>
        <p:spPr>
          <a:xfrm>
            <a:off x="6798488" y="1422412"/>
            <a:ext cx="800360" cy="800360"/>
          </a:xfrm>
          <a:prstGeom prst="roundRect">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28" name="Rectangle 27"/>
          <p:cNvSpPr/>
          <p:nvPr/>
        </p:nvSpPr>
        <p:spPr>
          <a:xfrm>
            <a:off x="1551547" y="2369235"/>
            <a:ext cx="1583300" cy="758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32" dirty="0">
                <a:solidFill>
                  <a:schemeClr val="tx1">
                    <a:lumMod val="65000"/>
                    <a:lumOff val="35000"/>
                  </a:schemeClr>
                </a:solidFill>
                <a:latin typeface="Arial" panose="020B0604020202020204" pitchFamily="34" charset="0"/>
                <a:cs typeface="Arial" panose="020B0604020202020204" pitchFamily="34" charset="0"/>
              </a:rPr>
              <a:t>This is a sample text. Enter your text here</a:t>
            </a:r>
          </a:p>
        </p:txBody>
      </p:sp>
      <p:sp>
        <p:nvSpPr>
          <p:cNvPr id="29" name="Rectangle 28"/>
          <p:cNvSpPr/>
          <p:nvPr/>
        </p:nvSpPr>
        <p:spPr>
          <a:xfrm>
            <a:off x="2853282" y="1443046"/>
            <a:ext cx="1583300" cy="758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432" dirty="0">
                <a:solidFill>
                  <a:schemeClr val="tx1">
                    <a:lumMod val="65000"/>
                    <a:lumOff val="35000"/>
                  </a:schemeClr>
                </a:solidFill>
                <a:latin typeface="Arial" panose="020B0604020202020204" pitchFamily="34" charset="0"/>
                <a:cs typeface="Arial" panose="020B0604020202020204" pitchFamily="34" charset="0"/>
              </a:rPr>
              <a:t>This is a sample text. Enter your text here</a:t>
            </a:r>
          </a:p>
        </p:txBody>
      </p:sp>
      <p:sp>
        <p:nvSpPr>
          <p:cNvPr id="30" name="Rectangle 29"/>
          <p:cNvSpPr/>
          <p:nvPr/>
        </p:nvSpPr>
        <p:spPr>
          <a:xfrm>
            <a:off x="7701593" y="1445134"/>
            <a:ext cx="1583300" cy="758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32" dirty="0">
                <a:solidFill>
                  <a:schemeClr val="tx1">
                    <a:lumMod val="65000"/>
                    <a:lumOff val="35000"/>
                  </a:schemeClr>
                </a:solidFill>
                <a:latin typeface="Arial" panose="020B0604020202020204" pitchFamily="34" charset="0"/>
                <a:cs typeface="Arial" panose="020B0604020202020204" pitchFamily="34" charset="0"/>
              </a:rPr>
              <a:t>This is a sample text. Enter your text here</a:t>
            </a:r>
          </a:p>
        </p:txBody>
      </p:sp>
      <p:sp>
        <p:nvSpPr>
          <p:cNvPr id="31" name="Rectangle 30"/>
          <p:cNvSpPr/>
          <p:nvPr/>
        </p:nvSpPr>
        <p:spPr>
          <a:xfrm>
            <a:off x="9057700" y="2369235"/>
            <a:ext cx="1583300" cy="758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32" dirty="0">
                <a:solidFill>
                  <a:schemeClr val="tx1">
                    <a:lumMod val="65000"/>
                    <a:lumOff val="35000"/>
                  </a:schemeClr>
                </a:solidFill>
                <a:latin typeface="Arial" panose="020B0604020202020204" pitchFamily="34" charset="0"/>
                <a:cs typeface="Arial" panose="020B0604020202020204" pitchFamily="34" charset="0"/>
              </a:rPr>
              <a:t>This is a sample text. Enter your text here</a:t>
            </a:r>
          </a:p>
        </p:txBody>
      </p:sp>
      <p:grpSp>
        <p:nvGrpSpPr>
          <p:cNvPr id="37" name="Group 36"/>
          <p:cNvGrpSpPr/>
          <p:nvPr/>
        </p:nvGrpSpPr>
        <p:grpSpPr>
          <a:xfrm>
            <a:off x="4261841" y="3231434"/>
            <a:ext cx="3678424" cy="2128483"/>
            <a:chOff x="3790950" y="3180711"/>
            <a:chExt cx="4622800" cy="2674937"/>
          </a:xfrm>
          <a:effectLst>
            <a:reflection blurRad="6350" stA="52000" endA="300" endPos="35000" dir="5400000" sy="-100000" algn="bl" rotWithShape="0"/>
          </a:effectLst>
        </p:grpSpPr>
        <p:grpSp>
          <p:nvGrpSpPr>
            <p:cNvPr id="3" name="Group 4"/>
            <p:cNvGrpSpPr>
              <a:grpSpLocks noChangeAspect="1"/>
            </p:cNvGrpSpPr>
            <p:nvPr/>
          </p:nvGrpSpPr>
          <p:grpSpPr bwMode="auto">
            <a:xfrm>
              <a:off x="3790950" y="3180711"/>
              <a:ext cx="4622800" cy="2674937"/>
              <a:chOff x="2388" y="1995"/>
              <a:chExt cx="2912" cy="1685"/>
            </a:xfrm>
            <a:effectLst/>
          </p:grpSpPr>
          <p:sp>
            <p:nvSpPr>
              <p:cNvPr id="5" name="Rectangle 5"/>
              <p:cNvSpPr>
                <a:spLocks noChangeArrowheads="1"/>
              </p:cNvSpPr>
              <p:nvPr/>
            </p:nvSpPr>
            <p:spPr bwMode="auto">
              <a:xfrm>
                <a:off x="2684" y="2056"/>
                <a:ext cx="2311" cy="1483"/>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6" name="Freeform 6"/>
              <p:cNvSpPr>
                <a:spLocks noEditPoints="1"/>
              </p:cNvSpPr>
              <p:nvPr/>
            </p:nvSpPr>
            <p:spPr bwMode="auto">
              <a:xfrm>
                <a:off x="2649" y="1995"/>
                <a:ext cx="2381" cy="1597"/>
              </a:xfrm>
              <a:custGeom>
                <a:avLst/>
                <a:gdLst>
                  <a:gd name="T0" fmla="*/ 273 w 273"/>
                  <a:gd name="T1" fmla="*/ 175 h 182"/>
                  <a:gd name="T2" fmla="*/ 273 w 273"/>
                  <a:gd name="T3" fmla="*/ 11 h 182"/>
                  <a:gd name="T4" fmla="*/ 263 w 273"/>
                  <a:gd name="T5" fmla="*/ 0 h 182"/>
                  <a:gd name="T6" fmla="*/ 11 w 273"/>
                  <a:gd name="T7" fmla="*/ 0 h 182"/>
                  <a:gd name="T8" fmla="*/ 0 w 273"/>
                  <a:gd name="T9" fmla="*/ 11 h 182"/>
                  <a:gd name="T10" fmla="*/ 0 w 273"/>
                  <a:gd name="T11" fmla="*/ 175 h 182"/>
                  <a:gd name="T12" fmla="*/ 3 w 273"/>
                  <a:gd name="T13" fmla="*/ 182 h 182"/>
                  <a:gd name="T14" fmla="*/ 270 w 273"/>
                  <a:gd name="T15" fmla="*/ 182 h 182"/>
                  <a:gd name="T16" fmla="*/ 273 w 273"/>
                  <a:gd name="T17" fmla="*/ 175 h 182"/>
                  <a:gd name="T18" fmla="*/ 263 w 273"/>
                  <a:gd name="T19" fmla="*/ 170 h 182"/>
                  <a:gd name="T20" fmla="*/ 9 w 273"/>
                  <a:gd name="T21" fmla="*/ 170 h 182"/>
                  <a:gd name="T22" fmla="*/ 9 w 273"/>
                  <a:gd name="T23" fmla="*/ 11 h 182"/>
                  <a:gd name="T24" fmla="*/ 263 w 273"/>
                  <a:gd name="T25" fmla="*/ 11 h 182"/>
                  <a:gd name="T26" fmla="*/ 263 w 273"/>
                  <a:gd name="T27" fmla="*/ 1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3" h="182">
                    <a:moveTo>
                      <a:pt x="273" y="175"/>
                    </a:moveTo>
                    <a:cubicBezTo>
                      <a:pt x="273" y="11"/>
                      <a:pt x="273" y="11"/>
                      <a:pt x="273" y="11"/>
                    </a:cubicBezTo>
                    <a:cubicBezTo>
                      <a:pt x="273" y="5"/>
                      <a:pt x="268" y="0"/>
                      <a:pt x="263" y="0"/>
                    </a:cubicBezTo>
                    <a:cubicBezTo>
                      <a:pt x="11" y="0"/>
                      <a:pt x="11" y="0"/>
                      <a:pt x="11" y="0"/>
                    </a:cubicBezTo>
                    <a:cubicBezTo>
                      <a:pt x="5" y="0"/>
                      <a:pt x="0" y="5"/>
                      <a:pt x="0" y="11"/>
                    </a:cubicBezTo>
                    <a:cubicBezTo>
                      <a:pt x="0" y="175"/>
                      <a:pt x="0" y="175"/>
                      <a:pt x="0" y="175"/>
                    </a:cubicBezTo>
                    <a:cubicBezTo>
                      <a:pt x="0" y="177"/>
                      <a:pt x="1" y="180"/>
                      <a:pt x="3" y="182"/>
                    </a:cubicBezTo>
                    <a:cubicBezTo>
                      <a:pt x="270" y="182"/>
                      <a:pt x="270" y="182"/>
                      <a:pt x="270" y="182"/>
                    </a:cubicBezTo>
                    <a:cubicBezTo>
                      <a:pt x="272" y="180"/>
                      <a:pt x="273" y="177"/>
                      <a:pt x="273" y="175"/>
                    </a:cubicBezTo>
                    <a:close/>
                    <a:moveTo>
                      <a:pt x="263" y="170"/>
                    </a:moveTo>
                    <a:cubicBezTo>
                      <a:pt x="9" y="170"/>
                      <a:pt x="9" y="170"/>
                      <a:pt x="9" y="170"/>
                    </a:cubicBezTo>
                    <a:cubicBezTo>
                      <a:pt x="9" y="11"/>
                      <a:pt x="9" y="11"/>
                      <a:pt x="9" y="11"/>
                    </a:cubicBezTo>
                    <a:cubicBezTo>
                      <a:pt x="263" y="11"/>
                      <a:pt x="263" y="11"/>
                      <a:pt x="263" y="11"/>
                    </a:cubicBezTo>
                    <a:lnTo>
                      <a:pt x="263" y="170"/>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7" name="Freeform 7"/>
              <p:cNvSpPr>
                <a:spLocks/>
              </p:cNvSpPr>
              <p:nvPr/>
            </p:nvSpPr>
            <p:spPr bwMode="auto">
              <a:xfrm>
                <a:off x="2388" y="3592"/>
                <a:ext cx="2912" cy="53"/>
              </a:xfrm>
              <a:custGeom>
                <a:avLst/>
                <a:gdLst>
                  <a:gd name="T0" fmla="*/ 2616 w 2912"/>
                  <a:gd name="T1" fmla="*/ 0 h 53"/>
                  <a:gd name="T2" fmla="*/ 288 w 2912"/>
                  <a:gd name="T3" fmla="*/ 0 h 53"/>
                  <a:gd name="T4" fmla="*/ 0 w 2912"/>
                  <a:gd name="T5" fmla="*/ 0 h 53"/>
                  <a:gd name="T6" fmla="*/ 0 w 2912"/>
                  <a:gd name="T7" fmla="*/ 53 h 53"/>
                  <a:gd name="T8" fmla="*/ 2912 w 2912"/>
                  <a:gd name="T9" fmla="*/ 53 h 53"/>
                  <a:gd name="T10" fmla="*/ 2912 w 2912"/>
                  <a:gd name="T11" fmla="*/ 0 h 53"/>
                  <a:gd name="T12" fmla="*/ 2616 w 2912"/>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2912" h="53">
                    <a:moveTo>
                      <a:pt x="2616" y="0"/>
                    </a:moveTo>
                    <a:lnTo>
                      <a:pt x="288" y="0"/>
                    </a:lnTo>
                    <a:lnTo>
                      <a:pt x="0" y="0"/>
                    </a:lnTo>
                    <a:lnTo>
                      <a:pt x="0" y="53"/>
                    </a:lnTo>
                    <a:lnTo>
                      <a:pt x="2912" y="53"/>
                    </a:lnTo>
                    <a:lnTo>
                      <a:pt x="2912" y="0"/>
                    </a:lnTo>
                    <a:lnTo>
                      <a:pt x="2616"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8" name="Oval 8"/>
              <p:cNvSpPr>
                <a:spLocks noChangeArrowheads="1"/>
              </p:cNvSpPr>
              <p:nvPr/>
            </p:nvSpPr>
            <p:spPr bwMode="auto">
              <a:xfrm>
                <a:off x="3827" y="2039"/>
                <a:ext cx="26" cy="17"/>
              </a:xfrm>
              <a:prstGeom prst="ellipse">
                <a:avLst/>
              </a:pr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9" name="Freeform 9"/>
              <p:cNvSpPr>
                <a:spLocks/>
              </p:cNvSpPr>
              <p:nvPr/>
            </p:nvSpPr>
            <p:spPr bwMode="auto">
              <a:xfrm>
                <a:off x="3635" y="3592"/>
                <a:ext cx="410" cy="35"/>
              </a:xfrm>
              <a:custGeom>
                <a:avLst/>
                <a:gdLst>
                  <a:gd name="T0" fmla="*/ 24 w 47"/>
                  <a:gd name="T1" fmla="*/ 0 h 4"/>
                  <a:gd name="T2" fmla="*/ 23 w 47"/>
                  <a:gd name="T3" fmla="*/ 0 h 4"/>
                  <a:gd name="T4" fmla="*/ 0 w 47"/>
                  <a:gd name="T5" fmla="*/ 0 h 4"/>
                  <a:gd name="T6" fmla="*/ 4 w 47"/>
                  <a:gd name="T7" fmla="*/ 4 h 4"/>
                  <a:gd name="T8" fmla="*/ 23 w 47"/>
                  <a:gd name="T9" fmla="*/ 4 h 4"/>
                  <a:gd name="T10" fmla="*/ 24 w 47"/>
                  <a:gd name="T11" fmla="*/ 4 h 4"/>
                  <a:gd name="T12" fmla="*/ 43 w 47"/>
                  <a:gd name="T13" fmla="*/ 4 h 4"/>
                  <a:gd name="T14" fmla="*/ 47 w 47"/>
                  <a:gd name="T15" fmla="*/ 0 h 4"/>
                  <a:gd name="T16" fmla="*/ 24 w 4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
                    <a:moveTo>
                      <a:pt x="24" y="0"/>
                    </a:moveTo>
                    <a:cubicBezTo>
                      <a:pt x="23" y="0"/>
                      <a:pt x="23" y="0"/>
                      <a:pt x="23" y="0"/>
                    </a:cubicBezTo>
                    <a:cubicBezTo>
                      <a:pt x="0" y="0"/>
                      <a:pt x="0" y="0"/>
                      <a:pt x="0" y="0"/>
                    </a:cubicBezTo>
                    <a:cubicBezTo>
                      <a:pt x="0" y="0"/>
                      <a:pt x="1" y="4"/>
                      <a:pt x="4" y="4"/>
                    </a:cubicBezTo>
                    <a:cubicBezTo>
                      <a:pt x="7" y="4"/>
                      <a:pt x="20" y="4"/>
                      <a:pt x="23" y="4"/>
                    </a:cubicBezTo>
                    <a:cubicBezTo>
                      <a:pt x="23" y="4"/>
                      <a:pt x="24" y="4"/>
                      <a:pt x="24" y="4"/>
                    </a:cubicBezTo>
                    <a:cubicBezTo>
                      <a:pt x="27" y="4"/>
                      <a:pt x="39" y="4"/>
                      <a:pt x="43" y="4"/>
                    </a:cubicBezTo>
                    <a:cubicBezTo>
                      <a:pt x="46" y="4"/>
                      <a:pt x="47" y="0"/>
                      <a:pt x="47" y="0"/>
                    </a:cubicBezTo>
                    <a:lnTo>
                      <a:pt x="24" y="0"/>
                    </a:ln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sp>
            <p:nvSpPr>
              <p:cNvPr id="10" name="Freeform 10"/>
              <p:cNvSpPr>
                <a:spLocks/>
              </p:cNvSpPr>
              <p:nvPr/>
            </p:nvSpPr>
            <p:spPr bwMode="auto">
              <a:xfrm>
                <a:off x="2388" y="3645"/>
                <a:ext cx="2912" cy="35"/>
              </a:xfrm>
              <a:custGeom>
                <a:avLst/>
                <a:gdLst>
                  <a:gd name="T0" fmla="*/ 0 w 334"/>
                  <a:gd name="T1" fmla="*/ 0 h 4"/>
                  <a:gd name="T2" fmla="*/ 19 w 334"/>
                  <a:gd name="T3" fmla="*/ 4 h 4"/>
                  <a:gd name="T4" fmla="*/ 166 w 334"/>
                  <a:gd name="T5" fmla="*/ 4 h 4"/>
                  <a:gd name="T6" fmla="*/ 168 w 334"/>
                  <a:gd name="T7" fmla="*/ 4 h 4"/>
                  <a:gd name="T8" fmla="*/ 314 w 334"/>
                  <a:gd name="T9" fmla="*/ 4 h 4"/>
                  <a:gd name="T10" fmla="*/ 334 w 334"/>
                  <a:gd name="T11" fmla="*/ 0 h 4"/>
                </a:gdLst>
                <a:ahLst/>
                <a:cxnLst>
                  <a:cxn ang="0">
                    <a:pos x="T0" y="T1"/>
                  </a:cxn>
                  <a:cxn ang="0">
                    <a:pos x="T2" y="T3"/>
                  </a:cxn>
                  <a:cxn ang="0">
                    <a:pos x="T4" y="T5"/>
                  </a:cxn>
                  <a:cxn ang="0">
                    <a:pos x="T6" y="T7"/>
                  </a:cxn>
                  <a:cxn ang="0">
                    <a:pos x="T8" y="T9"/>
                  </a:cxn>
                  <a:cxn ang="0">
                    <a:pos x="T10" y="T11"/>
                  </a:cxn>
                </a:cxnLst>
                <a:rect l="0" t="0" r="r" b="b"/>
                <a:pathLst>
                  <a:path w="334" h="4">
                    <a:moveTo>
                      <a:pt x="0" y="0"/>
                    </a:moveTo>
                    <a:cubicBezTo>
                      <a:pt x="0" y="0"/>
                      <a:pt x="2" y="4"/>
                      <a:pt x="19" y="4"/>
                    </a:cubicBezTo>
                    <a:cubicBezTo>
                      <a:pt x="37" y="4"/>
                      <a:pt x="166" y="4"/>
                      <a:pt x="166" y="4"/>
                    </a:cubicBezTo>
                    <a:cubicBezTo>
                      <a:pt x="168" y="4"/>
                      <a:pt x="168" y="4"/>
                      <a:pt x="168" y="4"/>
                    </a:cubicBezTo>
                    <a:cubicBezTo>
                      <a:pt x="168" y="4"/>
                      <a:pt x="297" y="4"/>
                      <a:pt x="314" y="4"/>
                    </a:cubicBezTo>
                    <a:cubicBezTo>
                      <a:pt x="332" y="4"/>
                      <a:pt x="334" y="0"/>
                      <a:pt x="334" y="0"/>
                    </a:cubicBezTo>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2760" tIns="36380" rIns="72760" bIns="36380" numCol="1" anchor="t" anchorCtr="0" compatLnSpc="1">
                <a:prstTxWarp prst="textNoShape">
                  <a:avLst/>
                </a:prstTxWarp>
              </a:bodyPr>
              <a:lstStyle/>
              <a:p>
                <a:endParaRPr lang="en-US" sz="1432"/>
              </a:p>
            </p:txBody>
          </p:sp>
        </p:grpSp>
        <p:graphicFrame>
          <p:nvGraphicFramePr>
            <p:cNvPr id="35" name="Chart 34"/>
            <p:cNvGraphicFramePr/>
            <p:nvPr>
              <p:extLst/>
            </p:nvPr>
          </p:nvGraphicFramePr>
          <p:xfrm>
            <a:off x="4366062" y="3519678"/>
            <a:ext cx="3418601" cy="1995200"/>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39" name="Group 13"/>
          <p:cNvGrpSpPr>
            <a:grpSpLocks noChangeAspect="1"/>
          </p:cNvGrpSpPr>
          <p:nvPr/>
        </p:nvGrpSpPr>
        <p:grpSpPr bwMode="auto">
          <a:xfrm>
            <a:off x="3458750" y="2548103"/>
            <a:ext cx="480014" cy="428224"/>
            <a:chOff x="244" y="2738"/>
            <a:chExt cx="380" cy="339"/>
          </a:xfrm>
          <a:solidFill>
            <a:schemeClr val="bg1"/>
          </a:solidFill>
        </p:grpSpPr>
        <p:sp>
          <p:nvSpPr>
            <p:cNvPr id="42" name="Freeform 15"/>
            <p:cNvSpPr>
              <a:spLocks noEditPoints="1"/>
            </p:cNvSpPr>
            <p:nvPr/>
          </p:nvSpPr>
          <p:spPr bwMode="auto">
            <a:xfrm>
              <a:off x="303" y="2739"/>
              <a:ext cx="264" cy="335"/>
            </a:xfrm>
            <a:custGeom>
              <a:avLst/>
              <a:gdLst>
                <a:gd name="T0" fmla="*/ 1585 w 2376"/>
                <a:gd name="T1" fmla="*/ 2445 h 3012"/>
                <a:gd name="T2" fmla="*/ 1542 w 2376"/>
                <a:gd name="T3" fmla="*/ 2463 h 3012"/>
                <a:gd name="T4" fmla="*/ 1510 w 2376"/>
                <a:gd name="T5" fmla="*/ 2494 h 3012"/>
                <a:gd name="T6" fmla="*/ 1493 w 2376"/>
                <a:gd name="T7" fmla="*/ 2535 h 3012"/>
                <a:gd name="T8" fmla="*/ 1491 w 2376"/>
                <a:gd name="T9" fmla="*/ 2580 h 3012"/>
                <a:gd name="T10" fmla="*/ 1509 w 2376"/>
                <a:gd name="T11" fmla="*/ 2623 h 3012"/>
                <a:gd name="T12" fmla="*/ 1541 w 2376"/>
                <a:gd name="T13" fmla="*/ 2655 h 3012"/>
                <a:gd name="T14" fmla="*/ 1580 w 2376"/>
                <a:gd name="T15" fmla="*/ 2672 h 3012"/>
                <a:gd name="T16" fmla="*/ 1626 w 2376"/>
                <a:gd name="T17" fmla="*/ 2673 h 3012"/>
                <a:gd name="T18" fmla="*/ 1668 w 2376"/>
                <a:gd name="T19" fmla="*/ 2656 h 3012"/>
                <a:gd name="T20" fmla="*/ 1700 w 2376"/>
                <a:gd name="T21" fmla="*/ 2624 h 3012"/>
                <a:gd name="T22" fmla="*/ 1718 w 2376"/>
                <a:gd name="T23" fmla="*/ 2583 h 3012"/>
                <a:gd name="T24" fmla="*/ 1718 w 2376"/>
                <a:gd name="T25" fmla="*/ 2539 h 3012"/>
                <a:gd name="T26" fmla="*/ 1701 w 2376"/>
                <a:gd name="T27" fmla="*/ 2496 h 3012"/>
                <a:gd name="T28" fmla="*/ 1670 w 2376"/>
                <a:gd name="T29" fmla="*/ 2463 h 3012"/>
                <a:gd name="T30" fmla="*/ 1629 w 2376"/>
                <a:gd name="T31" fmla="*/ 2446 h 3012"/>
                <a:gd name="T32" fmla="*/ 1276 w 2376"/>
                <a:gd name="T33" fmla="*/ 334 h 3012"/>
                <a:gd name="T34" fmla="*/ 332 w 2376"/>
                <a:gd name="T35" fmla="*/ 712 h 3012"/>
                <a:gd name="T36" fmla="*/ 308 w 2376"/>
                <a:gd name="T37" fmla="*/ 732 h 3012"/>
                <a:gd name="T38" fmla="*/ 301 w 2376"/>
                <a:gd name="T39" fmla="*/ 761 h 3012"/>
                <a:gd name="T40" fmla="*/ 976 w 2376"/>
                <a:gd name="T41" fmla="*/ 2460 h 3012"/>
                <a:gd name="T42" fmla="*/ 996 w 2376"/>
                <a:gd name="T43" fmla="*/ 2483 h 3012"/>
                <a:gd name="T44" fmla="*/ 1025 w 2376"/>
                <a:gd name="T45" fmla="*/ 2491 h 3012"/>
                <a:gd name="T46" fmla="*/ 1969 w 2376"/>
                <a:gd name="T47" fmla="*/ 2114 h 3012"/>
                <a:gd name="T48" fmla="*/ 1993 w 2376"/>
                <a:gd name="T49" fmla="*/ 2093 h 3012"/>
                <a:gd name="T50" fmla="*/ 2000 w 2376"/>
                <a:gd name="T51" fmla="*/ 2063 h 3012"/>
                <a:gd name="T52" fmla="*/ 1325 w 2376"/>
                <a:gd name="T53" fmla="*/ 365 h 3012"/>
                <a:gd name="T54" fmla="*/ 1305 w 2376"/>
                <a:gd name="T55" fmla="*/ 341 h 3012"/>
                <a:gd name="T56" fmla="*/ 1276 w 2376"/>
                <a:gd name="T57" fmla="*/ 334 h 3012"/>
                <a:gd name="T58" fmla="*/ 1339 w 2376"/>
                <a:gd name="T59" fmla="*/ 1 h 3012"/>
                <a:gd name="T60" fmla="*/ 1393 w 2376"/>
                <a:gd name="T61" fmla="*/ 15 h 3012"/>
                <a:gd name="T62" fmla="*/ 1440 w 2376"/>
                <a:gd name="T63" fmla="*/ 44 h 3012"/>
                <a:gd name="T64" fmla="*/ 1478 w 2376"/>
                <a:gd name="T65" fmla="*/ 88 h 3012"/>
                <a:gd name="T66" fmla="*/ 2363 w 2376"/>
                <a:gd name="T67" fmla="*/ 2300 h 3012"/>
                <a:gd name="T68" fmla="*/ 2376 w 2376"/>
                <a:gd name="T69" fmla="*/ 2358 h 3012"/>
                <a:gd name="T70" fmla="*/ 2371 w 2376"/>
                <a:gd name="T71" fmla="*/ 2414 h 3012"/>
                <a:gd name="T72" fmla="*/ 2349 w 2376"/>
                <a:gd name="T73" fmla="*/ 2466 h 3012"/>
                <a:gd name="T74" fmla="*/ 2311 w 2376"/>
                <a:gd name="T75" fmla="*/ 2509 h 3012"/>
                <a:gd name="T76" fmla="*/ 2262 w 2376"/>
                <a:gd name="T77" fmla="*/ 2539 h 3012"/>
                <a:gd name="T78" fmla="*/ 1095 w 2376"/>
                <a:gd name="T79" fmla="*/ 3008 h 3012"/>
                <a:gd name="T80" fmla="*/ 1037 w 2376"/>
                <a:gd name="T81" fmla="*/ 3012 h 3012"/>
                <a:gd name="T82" fmla="*/ 982 w 2376"/>
                <a:gd name="T83" fmla="*/ 2997 h 3012"/>
                <a:gd name="T84" fmla="*/ 935 w 2376"/>
                <a:gd name="T85" fmla="*/ 2968 h 3012"/>
                <a:gd name="T86" fmla="*/ 899 w 2376"/>
                <a:gd name="T87" fmla="*/ 2924 h 3012"/>
                <a:gd name="T88" fmla="*/ 13 w 2376"/>
                <a:gd name="T89" fmla="*/ 712 h 3012"/>
                <a:gd name="T90" fmla="*/ 0 w 2376"/>
                <a:gd name="T91" fmla="*/ 655 h 3012"/>
                <a:gd name="T92" fmla="*/ 5 w 2376"/>
                <a:gd name="T93" fmla="*/ 598 h 3012"/>
                <a:gd name="T94" fmla="*/ 27 w 2376"/>
                <a:gd name="T95" fmla="*/ 546 h 3012"/>
                <a:gd name="T96" fmla="*/ 64 w 2376"/>
                <a:gd name="T97" fmla="*/ 503 h 3012"/>
                <a:gd name="T98" fmla="*/ 114 w 2376"/>
                <a:gd name="T99" fmla="*/ 473 h 3012"/>
                <a:gd name="T100" fmla="*/ 1282 w 2376"/>
                <a:gd name="T101" fmla="*/ 4 h 3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76" h="3012">
                  <a:moveTo>
                    <a:pt x="1607" y="2443"/>
                  </a:moveTo>
                  <a:lnTo>
                    <a:pt x="1585" y="2445"/>
                  </a:lnTo>
                  <a:lnTo>
                    <a:pt x="1563" y="2452"/>
                  </a:lnTo>
                  <a:lnTo>
                    <a:pt x="1542" y="2463"/>
                  </a:lnTo>
                  <a:lnTo>
                    <a:pt x="1524" y="2477"/>
                  </a:lnTo>
                  <a:lnTo>
                    <a:pt x="1510" y="2494"/>
                  </a:lnTo>
                  <a:lnTo>
                    <a:pt x="1500" y="2514"/>
                  </a:lnTo>
                  <a:lnTo>
                    <a:pt x="1493" y="2535"/>
                  </a:lnTo>
                  <a:lnTo>
                    <a:pt x="1490" y="2557"/>
                  </a:lnTo>
                  <a:lnTo>
                    <a:pt x="1491" y="2580"/>
                  </a:lnTo>
                  <a:lnTo>
                    <a:pt x="1499" y="2602"/>
                  </a:lnTo>
                  <a:lnTo>
                    <a:pt x="1509" y="2623"/>
                  </a:lnTo>
                  <a:lnTo>
                    <a:pt x="1524" y="2640"/>
                  </a:lnTo>
                  <a:lnTo>
                    <a:pt x="1541" y="2655"/>
                  </a:lnTo>
                  <a:lnTo>
                    <a:pt x="1560" y="2666"/>
                  </a:lnTo>
                  <a:lnTo>
                    <a:pt x="1580" y="2672"/>
                  </a:lnTo>
                  <a:lnTo>
                    <a:pt x="1602" y="2675"/>
                  </a:lnTo>
                  <a:lnTo>
                    <a:pt x="1626" y="2673"/>
                  </a:lnTo>
                  <a:lnTo>
                    <a:pt x="1648" y="2667"/>
                  </a:lnTo>
                  <a:lnTo>
                    <a:pt x="1668" y="2656"/>
                  </a:lnTo>
                  <a:lnTo>
                    <a:pt x="1686" y="2641"/>
                  </a:lnTo>
                  <a:lnTo>
                    <a:pt x="1700" y="2624"/>
                  </a:lnTo>
                  <a:lnTo>
                    <a:pt x="1710" y="2604"/>
                  </a:lnTo>
                  <a:lnTo>
                    <a:pt x="1718" y="2583"/>
                  </a:lnTo>
                  <a:lnTo>
                    <a:pt x="1720" y="2561"/>
                  </a:lnTo>
                  <a:lnTo>
                    <a:pt x="1718" y="2539"/>
                  </a:lnTo>
                  <a:lnTo>
                    <a:pt x="1711" y="2516"/>
                  </a:lnTo>
                  <a:lnTo>
                    <a:pt x="1701" y="2496"/>
                  </a:lnTo>
                  <a:lnTo>
                    <a:pt x="1686" y="2478"/>
                  </a:lnTo>
                  <a:lnTo>
                    <a:pt x="1670" y="2463"/>
                  </a:lnTo>
                  <a:lnTo>
                    <a:pt x="1650" y="2453"/>
                  </a:lnTo>
                  <a:lnTo>
                    <a:pt x="1629" y="2446"/>
                  </a:lnTo>
                  <a:lnTo>
                    <a:pt x="1607" y="2443"/>
                  </a:lnTo>
                  <a:close/>
                  <a:moveTo>
                    <a:pt x="1276" y="334"/>
                  </a:moveTo>
                  <a:lnTo>
                    <a:pt x="1260" y="337"/>
                  </a:lnTo>
                  <a:lnTo>
                    <a:pt x="332" y="712"/>
                  </a:lnTo>
                  <a:lnTo>
                    <a:pt x="319" y="720"/>
                  </a:lnTo>
                  <a:lnTo>
                    <a:pt x="308" y="732"/>
                  </a:lnTo>
                  <a:lnTo>
                    <a:pt x="303" y="746"/>
                  </a:lnTo>
                  <a:lnTo>
                    <a:pt x="301" y="761"/>
                  </a:lnTo>
                  <a:lnTo>
                    <a:pt x="305" y="777"/>
                  </a:lnTo>
                  <a:lnTo>
                    <a:pt x="976" y="2460"/>
                  </a:lnTo>
                  <a:lnTo>
                    <a:pt x="985" y="2474"/>
                  </a:lnTo>
                  <a:lnTo>
                    <a:pt x="996" y="2483"/>
                  </a:lnTo>
                  <a:lnTo>
                    <a:pt x="1010" y="2490"/>
                  </a:lnTo>
                  <a:lnTo>
                    <a:pt x="1025" y="2491"/>
                  </a:lnTo>
                  <a:lnTo>
                    <a:pt x="1041" y="2488"/>
                  </a:lnTo>
                  <a:lnTo>
                    <a:pt x="1969" y="2114"/>
                  </a:lnTo>
                  <a:lnTo>
                    <a:pt x="1983" y="2105"/>
                  </a:lnTo>
                  <a:lnTo>
                    <a:pt x="1993" y="2093"/>
                  </a:lnTo>
                  <a:lnTo>
                    <a:pt x="1998" y="2079"/>
                  </a:lnTo>
                  <a:lnTo>
                    <a:pt x="2000" y="2063"/>
                  </a:lnTo>
                  <a:lnTo>
                    <a:pt x="1997" y="2047"/>
                  </a:lnTo>
                  <a:lnTo>
                    <a:pt x="1325" y="365"/>
                  </a:lnTo>
                  <a:lnTo>
                    <a:pt x="1317" y="352"/>
                  </a:lnTo>
                  <a:lnTo>
                    <a:pt x="1305" y="341"/>
                  </a:lnTo>
                  <a:lnTo>
                    <a:pt x="1290" y="335"/>
                  </a:lnTo>
                  <a:lnTo>
                    <a:pt x="1276" y="334"/>
                  </a:lnTo>
                  <a:close/>
                  <a:moveTo>
                    <a:pt x="1310" y="0"/>
                  </a:moveTo>
                  <a:lnTo>
                    <a:pt x="1339" y="1"/>
                  </a:lnTo>
                  <a:lnTo>
                    <a:pt x="1367" y="5"/>
                  </a:lnTo>
                  <a:lnTo>
                    <a:pt x="1393" y="15"/>
                  </a:lnTo>
                  <a:lnTo>
                    <a:pt x="1418" y="27"/>
                  </a:lnTo>
                  <a:lnTo>
                    <a:pt x="1440" y="44"/>
                  </a:lnTo>
                  <a:lnTo>
                    <a:pt x="1461" y="65"/>
                  </a:lnTo>
                  <a:lnTo>
                    <a:pt x="1478" y="88"/>
                  </a:lnTo>
                  <a:lnTo>
                    <a:pt x="1490" y="115"/>
                  </a:lnTo>
                  <a:lnTo>
                    <a:pt x="2363" y="2300"/>
                  </a:lnTo>
                  <a:lnTo>
                    <a:pt x="2372" y="2329"/>
                  </a:lnTo>
                  <a:lnTo>
                    <a:pt x="2376" y="2358"/>
                  </a:lnTo>
                  <a:lnTo>
                    <a:pt x="2375" y="2386"/>
                  </a:lnTo>
                  <a:lnTo>
                    <a:pt x="2371" y="2414"/>
                  </a:lnTo>
                  <a:lnTo>
                    <a:pt x="2362" y="2441"/>
                  </a:lnTo>
                  <a:lnTo>
                    <a:pt x="2349" y="2466"/>
                  </a:lnTo>
                  <a:lnTo>
                    <a:pt x="2332" y="2489"/>
                  </a:lnTo>
                  <a:lnTo>
                    <a:pt x="2311" y="2509"/>
                  </a:lnTo>
                  <a:lnTo>
                    <a:pt x="2288" y="2527"/>
                  </a:lnTo>
                  <a:lnTo>
                    <a:pt x="2262" y="2539"/>
                  </a:lnTo>
                  <a:lnTo>
                    <a:pt x="1123" y="2999"/>
                  </a:lnTo>
                  <a:lnTo>
                    <a:pt x="1095" y="3008"/>
                  </a:lnTo>
                  <a:lnTo>
                    <a:pt x="1065" y="3012"/>
                  </a:lnTo>
                  <a:lnTo>
                    <a:pt x="1037" y="3012"/>
                  </a:lnTo>
                  <a:lnTo>
                    <a:pt x="1010" y="3007"/>
                  </a:lnTo>
                  <a:lnTo>
                    <a:pt x="982" y="2997"/>
                  </a:lnTo>
                  <a:lnTo>
                    <a:pt x="958" y="2985"/>
                  </a:lnTo>
                  <a:lnTo>
                    <a:pt x="935" y="2968"/>
                  </a:lnTo>
                  <a:lnTo>
                    <a:pt x="915" y="2948"/>
                  </a:lnTo>
                  <a:lnTo>
                    <a:pt x="899" y="2924"/>
                  </a:lnTo>
                  <a:lnTo>
                    <a:pt x="885" y="2897"/>
                  </a:lnTo>
                  <a:lnTo>
                    <a:pt x="13" y="712"/>
                  </a:lnTo>
                  <a:lnTo>
                    <a:pt x="4" y="683"/>
                  </a:lnTo>
                  <a:lnTo>
                    <a:pt x="0" y="655"/>
                  </a:lnTo>
                  <a:lnTo>
                    <a:pt x="0" y="625"/>
                  </a:lnTo>
                  <a:lnTo>
                    <a:pt x="5" y="598"/>
                  </a:lnTo>
                  <a:lnTo>
                    <a:pt x="14" y="572"/>
                  </a:lnTo>
                  <a:lnTo>
                    <a:pt x="27" y="546"/>
                  </a:lnTo>
                  <a:lnTo>
                    <a:pt x="44" y="523"/>
                  </a:lnTo>
                  <a:lnTo>
                    <a:pt x="64" y="503"/>
                  </a:lnTo>
                  <a:lnTo>
                    <a:pt x="87" y="486"/>
                  </a:lnTo>
                  <a:lnTo>
                    <a:pt x="114" y="473"/>
                  </a:lnTo>
                  <a:lnTo>
                    <a:pt x="1253" y="14"/>
                  </a:lnTo>
                  <a:lnTo>
                    <a:pt x="1282" y="4"/>
                  </a:lnTo>
                  <a:lnTo>
                    <a:pt x="1310"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43" name="Freeform 16"/>
            <p:cNvSpPr>
              <a:spLocks/>
            </p:cNvSpPr>
            <p:nvPr/>
          </p:nvSpPr>
          <p:spPr bwMode="auto">
            <a:xfrm>
              <a:off x="272" y="2765"/>
              <a:ext cx="57" cy="67"/>
            </a:xfrm>
            <a:custGeom>
              <a:avLst/>
              <a:gdLst>
                <a:gd name="T0" fmla="*/ 443 w 511"/>
                <a:gd name="T1" fmla="*/ 0 h 595"/>
                <a:gd name="T2" fmla="*/ 458 w 511"/>
                <a:gd name="T3" fmla="*/ 1 h 595"/>
                <a:gd name="T4" fmla="*/ 474 w 511"/>
                <a:gd name="T5" fmla="*/ 5 h 595"/>
                <a:gd name="T6" fmla="*/ 488 w 511"/>
                <a:gd name="T7" fmla="*/ 13 h 595"/>
                <a:gd name="T8" fmla="*/ 499 w 511"/>
                <a:gd name="T9" fmla="*/ 25 h 595"/>
                <a:gd name="T10" fmla="*/ 506 w 511"/>
                <a:gd name="T11" fmla="*/ 40 h 595"/>
                <a:gd name="T12" fmla="*/ 511 w 511"/>
                <a:gd name="T13" fmla="*/ 58 h 595"/>
                <a:gd name="T14" fmla="*/ 511 w 511"/>
                <a:gd name="T15" fmla="*/ 74 h 595"/>
                <a:gd name="T16" fmla="*/ 505 w 511"/>
                <a:gd name="T17" fmla="*/ 90 h 595"/>
                <a:gd name="T18" fmla="*/ 497 w 511"/>
                <a:gd name="T19" fmla="*/ 104 h 595"/>
                <a:gd name="T20" fmla="*/ 485 w 511"/>
                <a:gd name="T21" fmla="*/ 114 h 595"/>
                <a:gd name="T22" fmla="*/ 471 w 511"/>
                <a:gd name="T23" fmla="*/ 123 h 595"/>
                <a:gd name="T24" fmla="*/ 454 w 511"/>
                <a:gd name="T25" fmla="*/ 126 h 595"/>
                <a:gd name="T26" fmla="*/ 413 w 511"/>
                <a:gd name="T27" fmla="*/ 132 h 595"/>
                <a:gd name="T28" fmla="*/ 374 w 511"/>
                <a:gd name="T29" fmla="*/ 143 h 595"/>
                <a:gd name="T30" fmla="*/ 337 w 511"/>
                <a:gd name="T31" fmla="*/ 159 h 595"/>
                <a:gd name="T32" fmla="*/ 301 w 511"/>
                <a:gd name="T33" fmla="*/ 178 h 595"/>
                <a:gd name="T34" fmla="*/ 268 w 511"/>
                <a:gd name="T35" fmla="*/ 201 h 595"/>
                <a:gd name="T36" fmla="*/ 237 w 511"/>
                <a:gd name="T37" fmla="*/ 227 h 595"/>
                <a:gd name="T38" fmla="*/ 209 w 511"/>
                <a:gd name="T39" fmla="*/ 258 h 595"/>
                <a:gd name="T40" fmla="*/ 185 w 511"/>
                <a:gd name="T41" fmla="*/ 291 h 595"/>
                <a:gd name="T42" fmla="*/ 164 w 511"/>
                <a:gd name="T43" fmla="*/ 327 h 595"/>
                <a:gd name="T44" fmla="*/ 148 w 511"/>
                <a:gd name="T45" fmla="*/ 364 h 595"/>
                <a:gd name="T46" fmla="*/ 137 w 511"/>
                <a:gd name="T47" fmla="*/ 403 h 595"/>
                <a:gd name="T48" fmla="*/ 129 w 511"/>
                <a:gd name="T49" fmla="*/ 443 h 595"/>
                <a:gd name="T50" fmla="*/ 126 w 511"/>
                <a:gd name="T51" fmla="*/ 484 h 595"/>
                <a:gd name="T52" fmla="*/ 128 w 511"/>
                <a:gd name="T53" fmla="*/ 525 h 595"/>
                <a:gd name="T54" fmla="*/ 127 w 511"/>
                <a:gd name="T55" fmla="*/ 542 h 595"/>
                <a:gd name="T56" fmla="*/ 123 w 511"/>
                <a:gd name="T57" fmla="*/ 558 h 595"/>
                <a:gd name="T58" fmla="*/ 114 w 511"/>
                <a:gd name="T59" fmla="*/ 572 h 595"/>
                <a:gd name="T60" fmla="*/ 102 w 511"/>
                <a:gd name="T61" fmla="*/ 583 h 595"/>
                <a:gd name="T62" fmla="*/ 88 w 511"/>
                <a:gd name="T63" fmla="*/ 591 h 595"/>
                <a:gd name="T64" fmla="*/ 71 w 511"/>
                <a:gd name="T65" fmla="*/ 595 h 595"/>
                <a:gd name="T66" fmla="*/ 54 w 511"/>
                <a:gd name="T67" fmla="*/ 594 h 595"/>
                <a:gd name="T68" fmla="*/ 39 w 511"/>
                <a:gd name="T69" fmla="*/ 588 h 595"/>
                <a:gd name="T70" fmla="*/ 25 w 511"/>
                <a:gd name="T71" fmla="*/ 580 h 595"/>
                <a:gd name="T72" fmla="*/ 14 w 511"/>
                <a:gd name="T73" fmla="*/ 568 h 595"/>
                <a:gd name="T74" fmla="*/ 6 w 511"/>
                <a:gd name="T75" fmla="*/ 554 h 595"/>
                <a:gd name="T76" fmla="*/ 2 w 511"/>
                <a:gd name="T77" fmla="*/ 537 h 595"/>
                <a:gd name="T78" fmla="*/ 0 w 511"/>
                <a:gd name="T79" fmla="*/ 484 h 595"/>
                <a:gd name="T80" fmla="*/ 3 w 511"/>
                <a:gd name="T81" fmla="*/ 431 h 595"/>
                <a:gd name="T82" fmla="*/ 12 w 511"/>
                <a:gd name="T83" fmla="*/ 380 h 595"/>
                <a:gd name="T84" fmla="*/ 26 w 511"/>
                <a:gd name="T85" fmla="*/ 331 h 595"/>
                <a:gd name="T86" fmla="*/ 45 w 511"/>
                <a:gd name="T87" fmla="*/ 284 h 595"/>
                <a:gd name="T88" fmla="*/ 69 w 511"/>
                <a:gd name="T89" fmla="*/ 239 h 595"/>
                <a:gd name="T90" fmla="*/ 96 w 511"/>
                <a:gd name="T91" fmla="*/ 197 h 595"/>
                <a:gd name="T92" fmla="*/ 128 w 511"/>
                <a:gd name="T93" fmla="*/ 158 h 595"/>
                <a:gd name="T94" fmla="*/ 164 w 511"/>
                <a:gd name="T95" fmla="*/ 123 h 595"/>
                <a:gd name="T96" fmla="*/ 203 w 511"/>
                <a:gd name="T97" fmla="*/ 91 h 595"/>
                <a:gd name="T98" fmla="*/ 246 w 511"/>
                <a:gd name="T99" fmla="*/ 63 h 595"/>
                <a:gd name="T100" fmla="*/ 291 w 511"/>
                <a:gd name="T101" fmla="*/ 40 h 595"/>
                <a:gd name="T102" fmla="*/ 339 w 511"/>
                <a:gd name="T103" fmla="*/ 22 h 595"/>
                <a:gd name="T104" fmla="*/ 389 w 511"/>
                <a:gd name="T105" fmla="*/ 8 h 595"/>
                <a:gd name="T106" fmla="*/ 443 w 511"/>
                <a:gd name="T107"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11" h="595">
                  <a:moveTo>
                    <a:pt x="443" y="0"/>
                  </a:moveTo>
                  <a:lnTo>
                    <a:pt x="458" y="1"/>
                  </a:lnTo>
                  <a:lnTo>
                    <a:pt x="474" y="5"/>
                  </a:lnTo>
                  <a:lnTo>
                    <a:pt x="488" y="13"/>
                  </a:lnTo>
                  <a:lnTo>
                    <a:pt x="499" y="25"/>
                  </a:lnTo>
                  <a:lnTo>
                    <a:pt x="506" y="40"/>
                  </a:lnTo>
                  <a:lnTo>
                    <a:pt x="511" y="58"/>
                  </a:lnTo>
                  <a:lnTo>
                    <a:pt x="511" y="74"/>
                  </a:lnTo>
                  <a:lnTo>
                    <a:pt x="505" y="90"/>
                  </a:lnTo>
                  <a:lnTo>
                    <a:pt x="497" y="104"/>
                  </a:lnTo>
                  <a:lnTo>
                    <a:pt x="485" y="114"/>
                  </a:lnTo>
                  <a:lnTo>
                    <a:pt x="471" y="123"/>
                  </a:lnTo>
                  <a:lnTo>
                    <a:pt x="454" y="126"/>
                  </a:lnTo>
                  <a:lnTo>
                    <a:pt x="413" y="132"/>
                  </a:lnTo>
                  <a:lnTo>
                    <a:pt x="374" y="143"/>
                  </a:lnTo>
                  <a:lnTo>
                    <a:pt x="337" y="159"/>
                  </a:lnTo>
                  <a:lnTo>
                    <a:pt x="301" y="178"/>
                  </a:lnTo>
                  <a:lnTo>
                    <a:pt x="268" y="201"/>
                  </a:lnTo>
                  <a:lnTo>
                    <a:pt x="237" y="227"/>
                  </a:lnTo>
                  <a:lnTo>
                    <a:pt x="209" y="258"/>
                  </a:lnTo>
                  <a:lnTo>
                    <a:pt x="185" y="291"/>
                  </a:lnTo>
                  <a:lnTo>
                    <a:pt x="164" y="327"/>
                  </a:lnTo>
                  <a:lnTo>
                    <a:pt x="148" y="364"/>
                  </a:lnTo>
                  <a:lnTo>
                    <a:pt x="137" y="403"/>
                  </a:lnTo>
                  <a:lnTo>
                    <a:pt x="129" y="443"/>
                  </a:lnTo>
                  <a:lnTo>
                    <a:pt x="126" y="484"/>
                  </a:lnTo>
                  <a:lnTo>
                    <a:pt x="128" y="525"/>
                  </a:lnTo>
                  <a:lnTo>
                    <a:pt x="127" y="542"/>
                  </a:lnTo>
                  <a:lnTo>
                    <a:pt x="123" y="558"/>
                  </a:lnTo>
                  <a:lnTo>
                    <a:pt x="114" y="572"/>
                  </a:lnTo>
                  <a:lnTo>
                    <a:pt x="102" y="583"/>
                  </a:lnTo>
                  <a:lnTo>
                    <a:pt x="88" y="591"/>
                  </a:lnTo>
                  <a:lnTo>
                    <a:pt x="71" y="595"/>
                  </a:lnTo>
                  <a:lnTo>
                    <a:pt x="54" y="594"/>
                  </a:lnTo>
                  <a:lnTo>
                    <a:pt x="39" y="588"/>
                  </a:lnTo>
                  <a:lnTo>
                    <a:pt x="25" y="580"/>
                  </a:lnTo>
                  <a:lnTo>
                    <a:pt x="14" y="568"/>
                  </a:lnTo>
                  <a:lnTo>
                    <a:pt x="6" y="554"/>
                  </a:lnTo>
                  <a:lnTo>
                    <a:pt x="2" y="537"/>
                  </a:lnTo>
                  <a:lnTo>
                    <a:pt x="0" y="484"/>
                  </a:lnTo>
                  <a:lnTo>
                    <a:pt x="3" y="431"/>
                  </a:lnTo>
                  <a:lnTo>
                    <a:pt x="12" y="380"/>
                  </a:lnTo>
                  <a:lnTo>
                    <a:pt x="26" y="331"/>
                  </a:lnTo>
                  <a:lnTo>
                    <a:pt x="45" y="284"/>
                  </a:lnTo>
                  <a:lnTo>
                    <a:pt x="69" y="239"/>
                  </a:lnTo>
                  <a:lnTo>
                    <a:pt x="96" y="197"/>
                  </a:lnTo>
                  <a:lnTo>
                    <a:pt x="128" y="158"/>
                  </a:lnTo>
                  <a:lnTo>
                    <a:pt x="164" y="123"/>
                  </a:lnTo>
                  <a:lnTo>
                    <a:pt x="203" y="91"/>
                  </a:lnTo>
                  <a:lnTo>
                    <a:pt x="246" y="63"/>
                  </a:lnTo>
                  <a:lnTo>
                    <a:pt x="291" y="40"/>
                  </a:lnTo>
                  <a:lnTo>
                    <a:pt x="339" y="22"/>
                  </a:lnTo>
                  <a:lnTo>
                    <a:pt x="389" y="8"/>
                  </a:lnTo>
                  <a:lnTo>
                    <a:pt x="443"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44" name="Freeform 17"/>
            <p:cNvSpPr>
              <a:spLocks/>
            </p:cNvSpPr>
            <p:nvPr/>
          </p:nvSpPr>
          <p:spPr bwMode="auto">
            <a:xfrm>
              <a:off x="244" y="2738"/>
              <a:ext cx="81" cy="95"/>
            </a:xfrm>
            <a:custGeom>
              <a:avLst/>
              <a:gdLst>
                <a:gd name="T0" fmla="*/ 661 w 730"/>
                <a:gd name="T1" fmla="*/ 0 h 861"/>
                <a:gd name="T2" fmla="*/ 678 w 730"/>
                <a:gd name="T3" fmla="*/ 1 h 861"/>
                <a:gd name="T4" fmla="*/ 692 w 730"/>
                <a:gd name="T5" fmla="*/ 5 h 861"/>
                <a:gd name="T6" fmla="*/ 706 w 730"/>
                <a:gd name="T7" fmla="*/ 14 h 861"/>
                <a:gd name="T8" fmla="*/ 717 w 730"/>
                <a:gd name="T9" fmla="*/ 25 h 861"/>
                <a:gd name="T10" fmla="*/ 726 w 730"/>
                <a:gd name="T11" fmla="*/ 40 h 861"/>
                <a:gd name="T12" fmla="*/ 728 w 730"/>
                <a:gd name="T13" fmla="*/ 48 h 861"/>
                <a:gd name="T14" fmla="*/ 730 w 730"/>
                <a:gd name="T15" fmla="*/ 58 h 861"/>
                <a:gd name="T16" fmla="*/ 729 w 730"/>
                <a:gd name="T17" fmla="*/ 75 h 861"/>
                <a:gd name="T18" fmla="*/ 724 w 730"/>
                <a:gd name="T19" fmla="*/ 91 h 861"/>
                <a:gd name="T20" fmla="*/ 715 w 730"/>
                <a:gd name="T21" fmla="*/ 104 h 861"/>
                <a:gd name="T22" fmla="*/ 704 w 730"/>
                <a:gd name="T23" fmla="*/ 115 h 861"/>
                <a:gd name="T24" fmla="*/ 689 w 730"/>
                <a:gd name="T25" fmla="*/ 123 h 861"/>
                <a:gd name="T26" fmla="*/ 673 w 730"/>
                <a:gd name="T27" fmla="*/ 126 h 861"/>
                <a:gd name="T28" fmla="*/ 612 w 730"/>
                <a:gd name="T29" fmla="*/ 136 h 861"/>
                <a:gd name="T30" fmla="*/ 553 w 730"/>
                <a:gd name="T31" fmla="*/ 151 h 861"/>
                <a:gd name="T32" fmla="*/ 496 w 730"/>
                <a:gd name="T33" fmla="*/ 172 h 861"/>
                <a:gd name="T34" fmla="*/ 443 w 730"/>
                <a:gd name="T35" fmla="*/ 197 h 861"/>
                <a:gd name="T36" fmla="*/ 393 w 730"/>
                <a:gd name="T37" fmla="*/ 229 h 861"/>
                <a:gd name="T38" fmla="*/ 347 w 730"/>
                <a:gd name="T39" fmla="*/ 263 h 861"/>
                <a:gd name="T40" fmla="*/ 304 w 730"/>
                <a:gd name="T41" fmla="*/ 302 h 861"/>
                <a:gd name="T42" fmla="*/ 265 w 730"/>
                <a:gd name="T43" fmla="*/ 345 h 861"/>
                <a:gd name="T44" fmla="*/ 229 w 730"/>
                <a:gd name="T45" fmla="*/ 393 h 861"/>
                <a:gd name="T46" fmla="*/ 200 w 730"/>
                <a:gd name="T47" fmla="*/ 442 h 861"/>
                <a:gd name="T48" fmla="*/ 174 w 730"/>
                <a:gd name="T49" fmla="*/ 496 h 861"/>
                <a:gd name="T50" fmla="*/ 154 w 730"/>
                <a:gd name="T51" fmla="*/ 551 h 861"/>
                <a:gd name="T52" fmla="*/ 139 w 730"/>
                <a:gd name="T53" fmla="*/ 609 h 861"/>
                <a:gd name="T54" fmla="*/ 130 w 730"/>
                <a:gd name="T55" fmla="*/ 668 h 861"/>
                <a:gd name="T56" fmla="*/ 127 w 730"/>
                <a:gd name="T57" fmla="*/ 729 h 861"/>
                <a:gd name="T58" fmla="*/ 129 w 730"/>
                <a:gd name="T59" fmla="*/ 791 h 861"/>
                <a:gd name="T60" fmla="*/ 129 w 730"/>
                <a:gd name="T61" fmla="*/ 808 h 861"/>
                <a:gd name="T62" fmla="*/ 124 w 730"/>
                <a:gd name="T63" fmla="*/ 824 h 861"/>
                <a:gd name="T64" fmla="*/ 115 w 730"/>
                <a:gd name="T65" fmla="*/ 838 h 861"/>
                <a:gd name="T66" fmla="*/ 103 w 730"/>
                <a:gd name="T67" fmla="*/ 849 h 861"/>
                <a:gd name="T68" fmla="*/ 88 w 730"/>
                <a:gd name="T69" fmla="*/ 857 h 861"/>
                <a:gd name="T70" fmla="*/ 72 w 730"/>
                <a:gd name="T71" fmla="*/ 861 h 861"/>
                <a:gd name="T72" fmla="*/ 56 w 730"/>
                <a:gd name="T73" fmla="*/ 859 h 861"/>
                <a:gd name="T74" fmla="*/ 41 w 730"/>
                <a:gd name="T75" fmla="*/ 855 h 861"/>
                <a:gd name="T76" fmla="*/ 26 w 730"/>
                <a:gd name="T77" fmla="*/ 846 h 861"/>
                <a:gd name="T78" fmla="*/ 16 w 730"/>
                <a:gd name="T79" fmla="*/ 834 h 861"/>
                <a:gd name="T80" fmla="*/ 7 w 730"/>
                <a:gd name="T81" fmla="*/ 820 h 861"/>
                <a:gd name="T82" fmla="*/ 3 w 730"/>
                <a:gd name="T83" fmla="*/ 804 h 861"/>
                <a:gd name="T84" fmla="*/ 0 w 730"/>
                <a:gd name="T85" fmla="*/ 740 h 861"/>
                <a:gd name="T86" fmla="*/ 0 w 730"/>
                <a:gd name="T87" fmla="*/ 737 h 861"/>
                <a:gd name="T88" fmla="*/ 2 w 730"/>
                <a:gd name="T89" fmla="*/ 674 h 861"/>
                <a:gd name="T90" fmla="*/ 9 w 730"/>
                <a:gd name="T91" fmla="*/ 611 h 861"/>
                <a:gd name="T92" fmla="*/ 23 w 730"/>
                <a:gd name="T93" fmla="*/ 549 h 861"/>
                <a:gd name="T94" fmla="*/ 42 w 730"/>
                <a:gd name="T95" fmla="*/ 488 h 861"/>
                <a:gd name="T96" fmla="*/ 65 w 730"/>
                <a:gd name="T97" fmla="*/ 429 h 861"/>
                <a:gd name="T98" fmla="*/ 94 w 730"/>
                <a:gd name="T99" fmla="*/ 372 h 861"/>
                <a:gd name="T100" fmla="*/ 128 w 730"/>
                <a:gd name="T101" fmla="*/ 317 h 861"/>
                <a:gd name="T102" fmla="*/ 167 w 730"/>
                <a:gd name="T103" fmla="*/ 265 h 861"/>
                <a:gd name="T104" fmla="*/ 211 w 730"/>
                <a:gd name="T105" fmla="*/ 217 h 861"/>
                <a:gd name="T106" fmla="*/ 258 w 730"/>
                <a:gd name="T107" fmla="*/ 173 h 861"/>
                <a:gd name="T108" fmla="*/ 307 w 730"/>
                <a:gd name="T109" fmla="*/ 134 h 861"/>
                <a:gd name="T110" fmla="*/ 360 w 730"/>
                <a:gd name="T111" fmla="*/ 99 h 861"/>
                <a:gd name="T112" fmla="*/ 416 w 730"/>
                <a:gd name="T113" fmla="*/ 68 h 861"/>
                <a:gd name="T114" fmla="*/ 474 w 730"/>
                <a:gd name="T115" fmla="*/ 44 h 861"/>
                <a:gd name="T116" fmla="*/ 534 w 730"/>
                <a:gd name="T117" fmla="*/ 24 h 861"/>
                <a:gd name="T118" fmla="*/ 597 w 730"/>
                <a:gd name="T119" fmla="*/ 10 h 861"/>
                <a:gd name="T120" fmla="*/ 661 w 730"/>
                <a:gd name="T121" fmla="*/ 0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0" h="861">
                  <a:moveTo>
                    <a:pt x="661" y="0"/>
                  </a:moveTo>
                  <a:lnTo>
                    <a:pt x="678" y="1"/>
                  </a:lnTo>
                  <a:lnTo>
                    <a:pt x="692" y="5"/>
                  </a:lnTo>
                  <a:lnTo>
                    <a:pt x="706" y="14"/>
                  </a:lnTo>
                  <a:lnTo>
                    <a:pt x="717" y="25"/>
                  </a:lnTo>
                  <a:lnTo>
                    <a:pt x="726" y="40"/>
                  </a:lnTo>
                  <a:lnTo>
                    <a:pt x="728" y="48"/>
                  </a:lnTo>
                  <a:lnTo>
                    <a:pt x="730" y="58"/>
                  </a:lnTo>
                  <a:lnTo>
                    <a:pt x="729" y="75"/>
                  </a:lnTo>
                  <a:lnTo>
                    <a:pt x="724" y="91"/>
                  </a:lnTo>
                  <a:lnTo>
                    <a:pt x="715" y="104"/>
                  </a:lnTo>
                  <a:lnTo>
                    <a:pt x="704" y="115"/>
                  </a:lnTo>
                  <a:lnTo>
                    <a:pt x="689" y="123"/>
                  </a:lnTo>
                  <a:lnTo>
                    <a:pt x="673" y="126"/>
                  </a:lnTo>
                  <a:lnTo>
                    <a:pt x="612" y="136"/>
                  </a:lnTo>
                  <a:lnTo>
                    <a:pt x="553" y="151"/>
                  </a:lnTo>
                  <a:lnTo>
                    <a:pt x="496" y="172"/>
                  </a:lnTo>
                  <a:lnTo>
                    <a:pt x="443" y="197"/>
                  </a:lnTo>
                  <a:lnTo>
                    <a:pt x="393" y="229"/>
                  </a:lnTo>
                  <a:lnTo>
                    <a:pt x="347" y="263"/>
                  </a:lnTo>
                  <a:lnTo>
                    <a:pt x="304" y="302"/>
                  </a:lnTo>
                  <a:lnTo>
                    <a:pt x="265" y="345"/>
                  </a:lnTo>
                  <a:lnTo>
                    <a:pt x="229" y="393"/>
                  </a:lnTo>
                  <a:lnTo>
                    <a:pt x="200" y="442"/>
                  </a:lnTo>
                  <a:lnTo>
                    <a:pt x="174" y="496"/>
                  </a:lnTo>
                  <a:lnTo>
                    <a:pt x="154" y="551"/>
                  </a:lnTo>
                  <a:lnTo>
                    <a:pt x="139" y="609"/>
                  </a:lnTo>
                  <a:lnTo>
                    <a:pt x="130" y="668"/>
                  </a:lnTo>
                  <a:lnTo>
                    <a:pt x="127" y="729"/>
                  </a:lnTo>
                  <a:lnTo>
                    <a:pt x="129" y="791"/>
                  </a:lnTo>
                  <a:lnTo>
                    <a:pt x="129" y="808"/>
                  </a:lnTo>
                  <a:lnTo>
                    <a:pt x="124" y="824"/>
                  </a:lnTo>
                  <a:lnTo>
                    <a:pt x="115" y="838"/>
                  </a:lnTo>
                  <a:lnTo>
                    <a:pt x="103" y="849"/>
                  </a:lnTo>
                  <a:lnTo>
                    <a:pt x="88" y="857"/>
                  </a:lnTo>
                  <a:lnTo>
                    <a:pt x="72" y="861"/>
                  </a:lnTo>
                  <a:lnTo>
                    <a:pt x="56" y="859"/>
                  </a:lnTo>
                  <a:lnTo>
                    <a:pt x="41" y="855"/>
                  </a:lnTo>
                  <a:lnTo>
                    <a:pt x="26" y="846"/>
                  </a:lnTo>
                  <a:lnTo>
                    <a:pt x="16" y="834"/>
                  </a:lnTo>
                  <a:lnTo>
                    <a:pt x="7" y="820"/>
                  </a:lnTo>
                  <a:lnTo>
                    <a:pt x="3" y="804"/>
                  </a:lnTo>
                  <a:lnTo>
                    <a:pt x="0" y="740"/>
                  </a:lnTo>
                  <a:lnTo>
                    <a:pt x="0" y="737"/>
                  </a:lnTo>
                  <a:lnTo>
                    <a:pt x="2" y="674"/>
                  </a:lnTo>
                  <a:lnTo>
                    <a:pt x="9" y="611"/>
                  </a:lnTo>
                  <a:lnTo>
                    <a:pt x="23" y="549"/>
                  </a:lnTo>
                  <a:lnTo>
                    <a:pt x="42" y="488"/>
                  </a:lnTo>
                  <a:lnTo>
                    <a:pt x="65" y="429"/>
                  </a:lnTo>
                  <a:lnTo>
                    <a:pt x="94" y="372"/>
                  </a:lnTo>
                  <a:lnTo>
                    <a:pt x="128" y="317"/>
                  </a:lnTo>
                  <a:lnTo>
                    <a:pt x="167" y="265"/>
                  </a:lnTo>
                  <a:lnTo>
                    <a:pt x="211" y="217"/>
                  </a:lnTo>
                  <a:lnTo>
                    <a:pt x="258" y="173"/>
                  </a:lnTo>
                  <a:lnTo>
                    <a:pt x="307" y="134"/>
                  </a:lnTo>
                  <a:lnTo>
                    <a:pt x="360" y="99"/>
                  </a:lnTo>
                  <a:lnTo>
                    <a:pt x="416" y="68"/>
                  </a:lnTo>
                  <a:lnTo>
                    <a:pt x="474" y="44"/>
                  </a:lnTo>
                  <a:lnTo>
                    <a:pt x="534" y="24"/>
                  </a:lnTo>
                  <a:lnTo>
                    <a:pt x="597" y="10"/>
                  </a:lnTo>
                  <a:lnTo>
                    <a:pt x="661"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45" name="Freeform 18"/>
            <p:cNvSpPr>
              <a:spLocks/>
            </p:cNvSpPr>
            <p:nvPr/>
          </p:nvSpPr>
          <p:spPr bwMode="auto">
            <a:xfrm>
              <a:off x="545" y="2978"/>
              <a:ext cx="50" cy="72"/>
            </a:xfrm>
            <a:custGeom>
              <a:avLst/>
              <a:gdLst>
                <a:gd name="T0" fmla="*/ 377 w 452"/>
                <a:gd name="T1" fmla="*/ 0 h 646"/>
                <a:gd name="T2" fmla="*/ 394 w 452"/>
                <a:gd name="T3" fmla="*/ 4 h 646"/>
                <a:gd name="T4" fmla="*/ 409 w 452"/>
                <a:gd name="T5" fmla="*/ 10 h 646"/>
                <a:gd name="T6" fmla="*/ 421 w 452"/>
                <a:gd name="T7" fmla="*/ 20 h 646"/>
                <a:gd name="T8" fmla="*/ 431 w 452"/>
                <a:gd name="T9" fmla="*/ 33 h 646"/>
                <a:gd name="T10" fmla="*/ 437 w 452"/>
                <a:gd name="T11" fmla="*/ 49 h 646"/>
                <a:gd name="T12" fmla="*/ 447 w 452"/>
                <a:gd name="T13" fmla="*/ 102 h 646"/>
                <a:gd name="T14" fmla="*/ 452 w 452"/>
                <a:gd name="T15" fmla="*/ 154 h 646"/>
                <a:gd name="T16" fmla="*/ 450 w 452"/>
                <a:gd name="T17" fmla="*/ 206 h 646"/>
                <a:gd name="T18" fmla="*/ 443 w 452"/>
                <a:gd name="T19" fmla="*/ 256 h 646"/>
                <a:gd name="T20" fmla="*/ 432 w 452"/>
                <a:gd name="T21" fmla="*/ 306 h 646"/>
                <a:gd name="T22" fmla="*/ 415 w 452"/>
                <a:gd name="T23" fmla="*/ 354 h 646"/>
                <a:gd name="T24" fmla="*/ 393 w 452"/>
                <a:gd name="T25" fmla="*/ 400 h 646"/>
                <a:gd name="T26" fmla="*/ 367 w 452"/>
                <a:gd name="T27" fmla="*/ 443 h 646"/>
                <a:gd name="T28" fmla="*/ 338 w 452"/>
                <a:gd name="T29" fmla="*/ 483 h 646"/>
                <a:gd name="T30" fmla="*/ 303 w 452"/>
                <a:gd name="T31" fmla="*/ 520 h 646"/>
                <a:gd name="T32" fmla="*/ 265 w 452"/>
                <a:gd name="T33" fmla="*/ 553 h 646"/>
                <a:gd name="T34" fmla="*/ 223 w 452"/>
                <a:gd name="T35" fmla="*/ 583 h 646"/>
                <a:gd name="T36" fmla="*/ 178 w 452"/>
                <a:gd name="T37" fmla="*/ 608 h 646"/>
                <a:gd name="T38" fmla="*/ 130 w 452"/>
                <a:gd name="T39" fmla="*/ 629 h 646"/>
                <a:gd name="T40" fmla="*/ 79 w 452"/>
                <a:gd name="T41" fmla="*/ 645 h 646"/>
                <a:gd name="T42" fmla="*/ 63 w 452"/>
                <a:gd name="T43" fmla="*/ 646 h 646"/>
                <a:gd name="T44" fmla="*/ 46 w 452"/>
                <a:gd name="T45" fmla="*/ 644 h 646"/>
                <a:gd name="T46" fmla="*/ 32 w 452"/>
                <a:gd name="T47" fmla="*/ 638 h 646"/>
                <a:gd name="T48" fmla="*/ 19 w 452"/>
                <a:gd name="T49" fmla="*/ 628 h 646"/>
                <a:gd name="T50" fmla="*/ 10 w 452"/>
                <a:gd name="T51" fmla="*/ 616 h 646"/>
                <a:gd name="T52" fmla="*/ 6 w 452"/>
                <a:gd name="T53" fmla="*/ 607 h 646"/>
                <a:gd name="T54" fmla="*/ 2 w 452"/>
                <a:gd name="T55" fmla="*/ 599 h 646"/>
                <a:gd name="T56" fmla="*/ 0 w 452"/>
                <a:gd name="T57" fmla="*/ 582 h 646"/>
                <a:gd name="T58" fmla="*/ 3 w 452"/>
                <a:gd name="T59" fmla="*/ 565 h 646"/>
                <a:gd name="T60" fmla="*/ 10 w 452"/>
                <a:gd name="T61" fmla="*/ 550 h 646"/>
                <a:gd name="T62" fmla="*/ 20 w 452"/>
                <a:gd name="T63" fmla="*/ 538 h 646"/>
                <a:gd name="T64" fmla="*/ 33 w 452"/>
                <a:gd name="T65" fmla="*/ 528 h 646"/>
                <a:gd name="T66" fmla="*/ 48 w 452"/>
                <a:gd name="T67" fmla="*/ 522 h 646"/>
                <a:gd name="T68" fmla="*/ 88 w 452"/>
                <a:gd name="T69" fmla="*/ 509 h 646"/>
                <a:gd name="T70" fmla="*/ 126 w 452"/>
                <a:gd name="T71" fmla="*/ 493 h 646"/>
                <a:gd name="T72" fmla="*/ 161 w 452"/>
                <a:gd name="T73" fmla="*/ 472 h 646"/>
                <a:gd name="T74" fmla="*/ 193 w 452"/>
                <a:gd name="T75" fmla="*/ 449 h 646"/>
                <a:gd name="T76" fmla="*/ 223 w 452"/>
                <a:gd name="T77" fmla="*/ 421 h 646"/>
                <a:gd name="T78" fmla="*/ 250 w 452"/>
                <a:gd name="T79" fmla="*/ 390 h 646"/>
                <a:gd name="T80" fmla="*/ 273 w 452"/>
                <a:gd name="T81" fmla="*/ 355 h 646"/>
                <a:gd name="T82" fmla="*/ 292 w 452"/>
                <a:gd name="T83" fmla="*/ 319 h 646"/>
                <a:gd name="T84" fmla="*/ 307 w 452"/>
                <a:gd name="T85" fmla="*/ 281 h 646"/>
                <a:gd name="T86" fmla="*/ 318 w 452"/>
                <a:gd name="T87" fmla="*/ 242 h 646"/>
                <a:gd name="T88" fmla="*/ 324 w 452"/>
                <a:gd name="T89" fmla="*/ 202 h 646"/>
                <a:gd name="T90" fmla="*/ 325 w 452"/>
                <a:gd name="T91" fmla="*/ 161 h 646"/>
                <a:gd name="T92" fmla="*/ 322 w 452"/>
                <a:gd name="T93" fmla="*/ 121 h 646"/>
                <a:gd name="T94" fmla="*/ 314 w 452"/>
                <a:gd name="T95" fmla="*/ 79 h 646"/>
                <a:gd name="T96" fmla="*/ 312 w 452"/>
                <a:gd name="T97" fmla="*/ 63 h 646"/>
                <a:gd name="T98" fmla="*/ 316 w 452"/>
                <a:gd name="T99" fmla="*/ 47 h 646"/>
                <a:gd name="T100" fmla="*/ 322 w 452"/>
                <a:gd name="T101" fmla="*/ 31 h 646"/>
                <a:gd name="T102" fmla="*/ 332 w 452"/>
                <a:gd name="T103" fmla="*/ 18 h 646"/>
                <a:gd name="T104" fmla="*/ 346 w 452"/>
                <a:gd name="T105" fmla="*/ 9 h 646"/>
                <a:gd name="T106" fmla="*/ 361 w 452"/>
                <a:gd name="T107" fmla="*/ 3 h 646"/>
                <a:gd name="T108" fmla="*/ 377 w 452"/>
                <a:gd name="T109"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2" h="646">
                  <a:moveTo>
                    <a:pt x="377" y="0"/>
                  </a:moveTo>
                  <a:lnTo>
                    <a:pt x="394" y="4"/>
                  </a:lnTo>
                  <a:lnTo>
                    <a:pt x="409" y="10"/>
                  </a:lnTo>
                  <a:lnTo>
                    <a:pt x="421" y="20"/>
                  </a:lnTo>
                  <a:lnTo>
                    <a:pt x="431" y="33"/>
                  </a:lnTo>
                  <a:lnTo>
                    <a:pt x="437" y="49"/>
                  </a:lnTo>
                  <a:lnTo>
                    <a:pt x="447" y="102"/>
                  </a:lnTo>
                  <a:lnTo>
                    <a:pt x="452" y="154"/>
                  </a:lnTo>
                  <a:lnTo>
                    <a:pt x="450" y="206"/>
                  </a:lnTo>
                  <a:lnTo>
                    <a:pt x="443" y="256"/>
                  </a:lnTo>
                  <a:lnTo>
                    <a:pt x="432" y="306"/>
                  </a:lnTo>
                  <a:lnTo>
                    <a:pt x="415" y="354"/>
                  </a:lnTo>
                  <a:lnTo>
                    <a:pt x="393" y="400"/>
                  </a:lnTo>
                  <a:lnTo>
                    <a:pt x="367" y="443"/>
                  </a:lnTo>
                  <a:lnTo>
                    <a:pt x="338" y="483"/>
                  </a:lnTo>
                  <a:lnTo>
                    <a:pt x="303" y="520"/>
                  </a:lnTo>
                  <a:lnTo>
                    <a:pt x="265" y="553"/>
                  </a:lnTo>
                  <a:lnTo>
                    <a:pt x="223" y="583"/>
                  </a:lnTo>
                  <a:lnTo>
                    <a:pt x="178" y="608"/>
                  </a:lnTo>
                  <a:lnTo>
                    <a:pt x="130" y="629"/>
                  </a:lnTo>
                  <a:lnTo>
                    <a:pt x="79" y="645"/>
                  </a:lnTo>
                  <a:lnTo>
                    <a:pt x="63" y="646"/>
                  </a:lnTo>
                  <a:lnTo>
                    <a:pt x="46" y="644"/>
                  </a:lnTo>
                  <a:lnTo>
                    <a:pt x="32" y="638"/>
                  </a:lnTo>
                  <a:lnTo>
                    <a:pt x="19" y="628"/>
                  </a:lnTo>
                  <a:lnTo>
                    <a:pt x="10" y="616"/>
                  </a:lnTo>
                  <a:lnTo>
                    <a:pt x="6" y="607"/>
                  </a:lnTo>
                  <a:lnTo>
                    <a:pt x="2" y="599"/>
                  </a:lnTo>
                  <a:lnTo>
                    <a:pt x="0" y="582"/>
                  </a:lnTo>
                  <a:lnTo>
                    <a:pt x="3" y="565"/>
                  </a:lnTo>
                  <a:lnTo>
                    <a:pt x="10" y="550"/>
                  </a:lnTo>
                  <a:lnTo>
                    <a:pt x="20" y="538"/>
                  </a:lnTo>
                  <a:lnTo>
                    <a:pt x="33" y="528"/>
                  </a:lnTo>
                  <a:lnTo>
                    <a:pt x="48" y="522"/>
                  </a:lnTo>
                  <a:lnTo>
                    <a:pt x="88" y="509"/>
                  </a:lnTo>
                  <a:lnTo>
                    <a:pt x="126" y="493"/>
                  </a:lnTo>
                  <a:lnTo>
                    <a:pt x="161" y="472"/>
                  </a:lnTo>
                  <a:lnTo>
                    <a:pt x="193" y="449"/>
                  </a:lnTo>
                  <a:lnTo>
                    <a:pt x="223" y="421"/>
                  </a:lnTo>
                  <a:lnTo>
                    <a:pt x="250" y="390"/>
                  </a:lnTo>
                  <a:lnTo>
                    <a:pt x="273" y="355"/>
                  </a:lnTo>
                  <a:lnTo>
                    <a:pt x="292" y="319"/>
                  </a:lnTo>
                  <a:lnTo>
                    <a:pt x="307" y="281"/>
                  </a:lnTo>
                  <a:lnTo>
                    <a:pt x="318" y="242"/>
                  </a:lnTo>
                  <a:lnTo>
                    <a:pt x="324" y="202"/>
                  </a:lnTo>
                  <a:lnTo>
                    <a:pt x="325" y="161"/>
                  </a:lnTo>
                  <a:lnTo>
                    <a:pt x="322" y="121"/>
                  </a:lnTo>
                  <a:lnTo>
                    <a:pt x="314" y="79"/>
                  </a:lnTo>
                  <a:lnTo>
                    <a:pt x="312" y="63"/>
                  </a:lnTo>
                  <a:lnTo>
                    <a:pt x="316" y="47"/>
                  </a:lnTo>
                  <a:lnTo>
                    <a:pt x="322" y="31"/>
                  </a:lnTo>
                  <a:lnTo>
                    <a:pt x="332" y="18"/>
                  </a:lnTo>
                  <a:lnTo>
                    <a:pt x="346" y="9"/>
                  </a:lnTo>
                  <a:lnTo>
                    <a:pt x="361" y="3"/>
                  </a:lnTo>
                  <a:lnTo>
                    <a:pt x="377"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46" name="Freeform 19"/>
            <p:cNvSpPr>
              <a:spLocks/>
            </p:cNvSpPr>
            <p:nvPr/>
          </p:nvSpPr>
          <p:spPr bwMode="auto">
            <a:xfrm>
              <a:off x="553" y="2972"/>
              <a:ext cx="71" cy="105"/>
            </a:xfrm>
            <a:custGeom>
              <a:avLst/>
              <a:gdLst>
                <a:gd name="T0" fmla="*/ 553 w 634"/>
                <a:gd name="T1" fmla="*/ 0 h 940"/>
                <a:gd name="T2" fmla="*/ 569 w 634"/>
                <a:gd name="T3" fmla="*/ 3 h 940"/>
                <a:gd name="T4" fmla="*/ 584 w 634"/>
                <a:gd name="T5" fmla="*/ 9 h 940"/>
                <a:gd name="T6" fmla="*/ 597 w 634"/>
                <a:gd name="T7" fmla="*/ 20 h 940"/>
                <a:gd name="T8" fmla="*/ 607 w 634"/>
                <a:gd name="T9" fmla="*/ 32 h 940"/>
                <a:gd name="T10" fmla="*/ 613 w 634"/>
                <a:gd name="T11" fmla="*/ 48 h 940"/>
                <a:gd name="T12" fmla="*/ 626 w 634"/>
                <a:gd name="T13" fmla="*/ 111 h 940"/>
                <a:gd name="T14" fmla="*/ 632 w 634"/>
                <a:gd name="T15" fmla="*/ 176 h 940"/>
                <a:gd name="T16" fmla="*/ 634 w 634"/>
                <a:gd name="T17" fmla="*/ 240 h 940"/>
                <a:gd name="T18" fmla="*/ 630 w 634"/>
                <a:gd name="T19" fmla="*/ 303 h 940"/>
                <a:gd name="T20" fmla="*/ 621 w 634"/>
                <a:gd name="T21" fmla="*/ 366 h 940"/>
                <a:gd name="T22" fmla="*/ 606 w 634"/>
                <a:gd name="T23" fmla="*/ 427 h 940"/>
                <a:gd name="T24" fmla="*/ 585 w 634"/>
                <a:gd name="T25" fmla="*/ 488 h 940"/>
                <a:gd name="T26" fmla="*/ 560 w 634"/>
                <a:gd name="T27" fmla="*/ 547 h 940"/>
                <a:gd name="T28" fmla="*/ 528 w 634"/>
                <a:gd name="T29" fmla="*/ 604 h 940"/>
                <a:gd name="T30" fmla="*/ 493 w 634"/>
                <a:gd name="T31" fmla="*/ 659 h 940"/>
                <a:gd name="T32" fmla="*/ 452 w 634"/>
                <a:gd name="T33" fmla="*/ 710 h 940"/>
                <a:gd name="T34" fmla="*/ 409 w 634"/>
                <a:gd name="T35" fmla="*/ 756 h 940"/>
                <a:gd name="T36" fmla="*/ 361 w 634"/>
                <a:gd name="T37" fmla="*/ 797 h 940"/>
                <a:gd name="T38" fmla="*/ 311 w 634"/>
                <a:gd name="T39" fmla="*/ 835 h 940"/>
                <a:gd name="T40" fmla="*/ 256 w 634"/>
                <a:gd name="T41" fmla="*/ 869 h 940"/>
                <a:gd name="T42" fmla="*/ 200 w 634"/>
                <a:gd name="T43" fmla="*/ 897 h 940"/>
                <a:gd name="T44" fmla="*/ 140 w 634"/>
                <a:gd name="T45" fmla="*/ 920 h 940"/>
                <a:gd name="T46" fmla="*/ 78 w 634"/>
                <a:gd name="T47" fmla="*/ 938 h 940"/>
                <a:gd name="T48" fmla="*/ 61 w 634"/>
                <a:gd name="T49" fmla="*/ 940 h 940"/>
                <a:gd name="T50" fmla="*/ 46 w 634"/>
                <a:gd name="T51" fmla="*/ 938 h 940"/>
                <a:gd name="T52" fmla="*/ 31 w 634"/>
                <a:gd name="T53" fmla="*/ 932 h 940"/>
                <a:gd name="T54" fmla="*/ 17 w 634"/>
                <a:gd name="T55" fmla="*/ 921 h 940"/>
                <a:gd name="T56" fmla="*/ 8 w 634"/>
                <a:gd name="T57" fmla="*/ 909 h 940"/>
                <a:gd name="T58" fmla="*/ 4 w 634"/>
                <a:gd name="T59" fmla="*/ 900 h 940"/>
                <a:gd name="T60" fmla="*/ 2 w 634"/>
                <a:gd name="T61" fmla="*/ 892 h 940"/>
                <a:gd name="T62" fmla="*/ 0 w 634"/>
                <a:gd name="T63" fmla="*/ 875 h 940"/>
                <a:gd name="T64" fmla="*/ 3 w 634"/>
                <a:gd name="T65" fmla="*/ 858 h 940"/>
                <a:gd name="T66" fmla="*/ 9 w 634"/>
                <a:gd name="T67" fmla="*/ 843 h 940"/>
                <a:gd name="T68" fmla="*/ 18 w 634"/>
                <a:gd name="T69" fmla="*/ 831 h 940"/>
                <a:gd name="T70" fmla="*/ 32 w 634"/>
                <a:gd name="T71" fmla="*/ 821 h 940"/>
                <a:gd name="T72" fmla="*/ 48 w 634"/>
                <a:gd name="T73" fmla="*/ 815 h 940"/>
                <a:gd name="T74" fmla="*/ 103 w 634"/>
                <a:gd name="T75" fmla="*/ 798 h 940"/>
                <a:gd name="T76" fmla="*/ 157 w 634"/>
                <a:gd name="T77" fmla="*/ 777 h 940"/>
                <a:gd name="T78" fmla="*/ 206 w 634"/>
                <a:gd name="T79" fmla="*/ 751 h 940"/>
                <a:gd name="T80" fmla="*/ 253 w 634"/>
                <a:gd name="T81" fmla="*/ 720 h 940"/>
                <a:gd name="T82" fmla="*/ 297 w 634"/>
                <a:gd name="T83" fmla="*/ 685 h 940"/>
                <a:gd name="T84" fmla="*/ 337 w 634"/>
                <a:gd name="T85" fmla="*/ 648 h 940"/>
                <a:gd name="T86" fmla="*/ 373 w 634"/>
                <a:gd name="T87" fmla="*/ 606 h 940"/>
                <a:gd name="T88" fmla="*/ 406 w 634"/>
                <a:gd name="T89" fmla="*/ 562 h 940"/>
                <a:gd name="T90" fmla="*/ 434 w 634"/>
                <a:gd name="T91" fmla="*/ 515 h 940"/>
                <a:gd name="T92" fmla="*/ 458 w 634"/>
                <a:gd name="T93" fmla="*/ 465 h 940"/>
                <a:gd name="T94" fmla="*/ 477 w 634"/>
                <a:gd name="T95" fmla="*/ 414 h 940"/>
                <a:gd name="T96" fmla="*/ 492 w 634"/>
                <a:gd name="T97" fmla="*/ 361 h 940"/>
                <a:gd name="T98" fmla="*/ 502 w 634"/>
                <a:gd name="T99" fmla="*/ 306 h 940"/>
                <a:gd name="T100" fmla="*/ 508 w 634"/>
                <a:gd name="T101" fmla="*/ 250 h 940"/>
                <a:gd name="T102" fmla="*/ 508 w 634"/>
                <a:gd name="T103" fmla="*/ 194 h 940"/>
                <a:gd name="T104" fmla="*/ 501 w 634"/>
                <a:gd name="T105" fmla="*/ 136 h 940"/>
                <a:gd name="T106" fmla="*/ 490 w 634"/>
                <a:gd name="T107" fmla="*/ 79 h 940"/>
                <a:gd name="T108" fmla="*/ 489 w 634"/>
                <a:gd name="T109" fmla="*/ 62 h 940"/>
                <a:gd name="T110" fmla="*/ 491 w 634"/>
                <a:gd name="T111" fmla="*/ 46 h 940"/>
                <a:gd name="T112" fmla="*/ 497 w 634"/>
                <a:gd name="T113" fmla="*/ 30 h 940"/>
                <a:gd name="T114" fmla="*/ 508 w 634"/>
                <a:gd name="T115" fmla="*/ 18 h 940"/>
                <a:gd name="T116" fmla="*/ 521 w 634"/>
                <a:gd name="T117" fmla="*/ 8 h 940"/>
                <a:gd name="T118" fmla="*/ 537 w 634"/>
                <a:gd name="T119" fmla="*/ 2 h 940"/>
                <a:gd name="T120" fmla="*/ 553 w 634"/>
                <a:gd name="T121"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940">
                  <a:moveTo>
                    <a:pt x="553" y="0"/>
                  </a:moveTo>
                  <a:lnTo>
                    <a:pt x="569" y="3"/>
                  </a:lnTo>
                  <a:lnTo>
                    <a:pt x="584" y="9"/>
                  </a:lnTo>
                  <a:lnTo>
                    <a:pt x="597" y="20"/>
                  </a:lnTo>
                  <a:lnTo>
                    <a:pt x="607" y="32"/>
                  </a:lnTo>
                  <a:lnTo>
                    <a:pt x="613" y="48"/>
                  </a:lnTo>
                  <a:lnTo>
                    <a:pt x="626" y="111"/>
                  </a:lnTo>
                  <a:lnTo>
                    <a:pt x="632" y="176"/>
                  </a:lnTo>
                  <a:lnTo>
                    <a:pt x="634" y="240"/>
                  </a:lnTo>
                  <a:lnTo>
                    <a:pt x="630" y="303"/>
                  </a:lnTo>
                  <a:lnTo>
                    <a:pt x="621" y="366"/>
                  </a:lnTo>
                  <a:lnTo>
                    <a:pt x="606" y="427"/>
                  </a:lnTo>
                  <a:lnTo>
                    <a:pt x="585" y="488"/>
                  </a:lnTo>
                  <a:lnTo>
                    <a:pt x="560" y="547"/>
                  </a:lnTo>
                  <a:lnTo>
                    <a:pt x="528" y="604"/>
                  </a:lnTo>
                  <a:lnTo>
                    <a:pt x="493" y="659"/>
                  </a:lnTo>
                  <a:lnTo>
                    <a:pt x="452" y="710"/>
                  </a:lnTo>
                  <a:lnTo>
                    <a:pt x="409" y="756"/>
                  </a:lnTo>
                  <a:lnTo>
                    <a:pt x="361" y="797"/>
                  </a:lnTo>
                  <a:lnTo>
                    <a:pt x="311" y="835"/>
                  </a:lnTo>
                  <a:lnTo>
                    <a:pt x="256" y="869"/>
                  </a:lnTo>
                  <a:lnTo>
                    <a:pt x="200" y="897"/>
                  </a:lnTo>
                  <a:lnTo>
                    <a:pt x="140" y="920"/>
                  </a:lnTo>
                  <a:lnTo>
                    <a:pt x="78" y="938"/>
                  </a:lnTo>
                  <a:lnTo>
                    <a:pt x="61" y="940"/>
                  </a:lnTo>
                  <a:lnTo>
                    <a:pt x="46" y="938"/>
                  </a:lnTo>
                  <a:lnTo>
                    <a:pt x="31" y="932"/>
                  </a:lnTo>
                  <a:lnTo>
                    <a:pt x="17" y="921"/>
                  </a:lnTo>
                  <a:lnTo>
                    <a:pt x="8" y="909"/>
                  </a:lnTo>
                  <a:lnTo>
                    <a:pt x="4" y="900"/>
                  </a:lnTo>
                  <a:lnTo>
                    <a:pt x="2" y="892"/>
                  </a:lnTo>
                  <a:lnTo>
                    <a:pt x="0" y="875"/>
                  </a:lnTo>
                  <a:lnTo>
                    <a:pt x="3" y="858"/>
                  </a:lnTo>
                  <a:lnTo>
                    <a:pt x="9" y="843"/>
                  </a:lnTo>
                  <a:lnTo>
                    <a:pt x="18" y="831"/>
                  </a:lnTo>
                  <a:lnTo>
                    <a:pt x="32" y="821"/>
                  </a:lnTo>
                  <a:lnTo>
                    <a:pt x="48" y="815"/>
                  </a:lnTo>
                  <a:lnTo>
                    <a:pt x="103" y="798"/>
                  </a:lnTo>
                  <a:lnTo>
                    <a:pt x="157" y="777"/>
                  </a:lnTo>
                  <a:lnTo>
                    <a:pt x="206" y="751"/>
                  </a:lnTo>
                  <a:lnTo>
                    <a:pt x="253" y="720"/>
                  </a:lnTo>
                  <a:lnTo>
                    <a:pt x="297" y="685"/>
                  </a:lnTo>
                  <a:lnTo>
                    <a:pt x="337" y="648"/>
                  </a:lnTo>
                  <a:lnTo>
                    <a:pt x="373" y="606"/>
                  </a:lnTo>
                  <a:lnTo>
                    <a:pt x="406" y="562"/>
                  </a:lnTo>
                  <a:lnTo>
                    <a:pt x="434" y="515"/>
                  </a:lnTo>
                  <a:lnTo>
                    <a:pt x="458" y="465"/>
                  </a:lnTo>
                  <a:lnTo>
                    <a:pt x="477" y="414"/>
                  </a:lnTo>
                  <a:lnTo>
                    <a:pt x="492" y="361"/>
                  </a:lnTo>
                  <a:lnTo>
                    <a:pt x="502" y="306"/>
                  </a:lnTo>
                  <a:lnTo>
                    <a:pt x="508" y="250"/>
                  </a:lnTo>
                  <a:lnTo>
                    <a:pt x="508" y="194"/>
                  </a:lnTo>
                  <a:lnTo>
                    <a:pt x="501" y="136"/>
                  </a:lnTo>
                  <a:lnTo>
                    <a:pt x="490" y="79"/>
                  </a:lnTo>
                  <a:lnTo>
                    <a:pt x="489" y="62"/>
                  </a:lnTo>
                  <a:lnTo>
                    <a:pt x="491" y="46"/>
                  </a:lnTo>
                  <a:lnTo>
                    <a:pt x="497" y="30"/>
                  </a:lnTo>
                  <a:lnTo>
                    <a:pt x="508" y="18"/>
                  </a:lnTo>
                  <a:lnTo>
                    <a:pt x="521" y="8"/>
                  </a:lnTo>
                  <a:lnTo>
                    <a:pt x="537" y="2"/>
                  </a:lnTo>
                  <a:lnTo>
                    <a:pt x="553"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grpSp>
        <p:nvGrpSpPr>
          <p:cNvPr id="48" name="Group 22"/>
          <p:cNvGrpSpPr>
            <a:grpSpLocks noChangeAspect="1"/>
          </p:cNvGrpSpPr>
          <p:nvPr/>
        </p:nvGrpSpPr>
        <p:grpSpPr bwMode="auto">
          <a:xfrm>
            <a:off x="4793117" y="1584315"/>
            <a:ext cx="400433" cy="466119"/>
            <a:chOff x="-231" y="578"/>
            <a:chExt cx="317" cy="369"/>
          </a:xfrm>
          <a:solidFill>
            <a:schemeClr val="bg1"/>
          </a:solidFill>
        </p:grpSpPr>
        <p:sp>
          <p:nvSpPr>
            <p:cNvPr id="51" name="Freeform 24"/>
            <p:cNvSpPr>
              <a:spLocks/>
            </p:cNvSpPr>
            <p:nvPr/>
          </p:nvSpPr>
          <p:spPr bwMode="auto">
            <a:xfrm>
              <a:off x="-204" y="623"/>
              <a:ext cx="58" cy="51"/>
            </a:xfrm>
            <a:custGeom>
              <a:avLst/>
              <a:gdLst>
                <a:gd name="T0" fmla="*/ 320 w 528"/>
                <a:gd name="T1" fmla="*/ 0 h 456"/>
                <a:gd name="T2" fmla="*/ 358 w 528"/>
                <a:gd name="T3" fmla="*/ 2 h 456"/>
                <a:gd name="T4" fmla="*/ 397 w 528"/>
                <a:gd name="T5" fmla="*/ 10 h 456"/>
                <a:gd name="T6" fmla="*/ 432 w 528"/>
                <a:gd name="T7" fmla="*/ 21 h 456"/>
                <a:gd name="T8" fmla="*/ 467 w 528"/>
                <a:gd name="T9" fmla="*/ 37 h 456"/>
                <a:gd name="T10" fmla="*/ 499 w 528"/>
                <a:gd name="T11" fmla="*/ 56 h 456"/>
                <a:gd name="T12" fmla="*/ 528 w 528"/>
                <a:gd name="T13" fmla="*/ 78 h 456"/>
                <a:gd name="T14" fmla="*/ 448 w 528"/>
                <a:gd name="T15" fmla="*/ 120 h 456"/>
                <a:gd name="T16" fmla="*/ 370 w 528"/>
                <a:gd name="T17" fmla="*/ 166 h 456"/>
                <a:gd name="T18" fmla="*/ 295 w 528"/>
                <a:gd name="T19" fmla="*/ 216 h 456"/>
                <a:gd name="T20" fmla="*/ 224 w 528"/>
                <a:gd name="T21" fmla="*/ 269 h 456"/>
                <a:gd name="T22" fmla="*/ 156 w 528"/>
                <a:gd name="T23" fmla="*/ 328 h 456"/>
                <a:gd name="T24" fmla="*/ 91 w 528"/>
                <a:gd name="T25" fmla="*/ 390 h 456"/>
                <a:gd name="T26" fmla="*/ 30 w 528"/>
                <a:gd name="T27" fmla="*/ 456 h 456"/>
                <a:gd name="T28" fmla="*/ 17 w 528"/>
                <a:gd name="T29" fmla="*/ 424 h 456"/>
                <a:gd name="T30" fmla="*/ 9 w 528"/>
                <a:gd name="T31" fmla="*/ 391 h 456"/>
                <a:gd name="T32" fmla="*/ 3 w 528"/>
                <a:gd name="T33" fmla="*/ 357 h 456"/>
                <a:gd name="T34" fmla="*/ 0 w 528"/>
                <a:gd name="T35" fmla="*/ 322 h 456"/>
                <a:gd name="T36" fmla="*/ 4 w 528"/>
                <a:gd name="T37" fmla="*/ 278 h 456"/>
                <a:gd name="T38" fmla="*/ 12 w 528"/>
                <a:gd name="T39" fmla="*/ 236 h 456"/>
                <a:gd name="T40" fmla="*/ 25 w 528"/>
                <a:gd name="T41" fmla="*/ 196 h 456"/>
                <a:gd name="T42" fmla="*/ 44 w 528"/>
                <a:gd name="T43" fmla="*/ 159 h 456"/>
                <a:gd name="T44" fmla="*/ 67 w 528"/>
                <a:gd name="T45" fmla="*/ 125 h 456"/>
                <a:gd name="T46" fmla="*/ 94 w 528"/>
                <a:gd name="T47" fmla="*/ 94 h 456"/>
                <a:gd name="T48" fmla="*/ 124 w 528"/>
                <a:gd name="T49" fmla="*/ 67 h 456"/>
                <a:gd name="T50" fmla="*/ 159 w 528"/>
                <a:gd name="T51" fmla="*/ 44 h 456"/>
                <a:gd name="T52" fmla="*/ 195 w 528"/>
                <a:gd name="T53" fmla="*/ 25 h 456"/>
                <a:gd name="T54" fmla="*/ 235 w 528"/>
                <a:gd name="T55" fmla="*/ 12 h 456"/>
                <a:gd name="T56" fmla="*/ 276 w 528"/>
                <a:gd name="T57" fmla="*/ 3 h 456"/>
                <a:gd name="T58" fmla="*/ 320 w 528"/>
                <a:gd name="T5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8" h="456">
                  <a:moveTo>
                    <a:pt x="320" y="0"/>
                  </a:moveTo>
                  <a:lnTo>
                    <a:pt x="358" y="2"/>
                  </a:lnTo>
                  <a:lnTo>
                    <a:pt x="397" y="10"/>
                  </a:lnTo>
                  <a:lnTo>
                    <a:pt x="432" y="21"/>
                  </a:lnTo>
                  <a:lnTo>
                    <a:pt x="467" y="37"/>
                  </a:lnTo>
                  <a:lnTo>
                    <a:pt x="499" y="56"/>
                  </a:lnTo>
                  <a:lnTo>
                    <a:pt x="528" y="78"/>
                  </a:lnTo>
                  <a:lnTo>
                    <a:pt x="448" y="120"/>
                  </a:lnTo>
                  <a:lnTo>
                    <a:pt x="370" y="166"/>
                  </a:lnTo>
                  <a:lnTo>
                    <a:pt x="295" y="216"/>
                  </a:lnTo>
                  <a:lnTo>
                    <a:pt x="224" y="269"/>
                  </a:lnTo>
                  <a:lnTo>
                    <a:pt x="156" y="328"/>
                  </a:lnTo>
                  <a:lnTo>
                    <a:pt x="91" y="390"/>
                  </a:lnTo>
                  <a:lnTo>
                    <a:pt x="30" y="456"/>
                  </a:lnTo>
                  <a:lnTo>
                    <a:pt x="17" y="424"/>
                  </a:lnTo>
                  <a:lnTo>
                    <a:pt x="9" y="391"/>
                  </a:lnTo>
                  <a:lnTo>
                    <a:pt x="3" y="357"/>
                  </a:lnTo>
                  <a:lnTo>
                    <a:pt x="0" y="322"/>
                  </a:lnTo>
                  <a:lnTo>
                    <a:pt x="4" y="278"/>
                  </a:lnTo>
                  <a:lnTo>
                    <a:pt x="12" y="236"/>
                  </a:lnTo>
                  <a:lnTo>
                    <a:pt x="25" y="196"/>
                  </a:lnTo>
                  <a:lnTo>
                    <a:pt x="44" y="159"/>
                  </a:lnTo>
                  <a:lnTo>
                    <a:pt x="67" y="125"/>
                  </a:lnTo>
                  <a:lnTo>
                    <a:pt x="94" y="94"/>
                  </a:lnTo>
                  <a:lnTo>
                    <a:pt x="124" y="67"/>
                  </a:lnTo>
                  <a:lnTo>
                    <a:pt x="159" y="44"/>
                  </a:lnTo>
                  <a:lnTo>
                    <a:pt x="195" y="25"/>
                  </a:lnTo>
                  <a:lnTo>
                    <a:pt x="235" y="12"/>
                  </a:lnTo>
                  <a:lnTo>
                    <a:pt x="276" y="3"/>
                  </a:lnTo>
                  <a:lnTo>
                    <a:pt x="320"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52" name="Freeform 25"/>
            <p:cNvSpPr>
              <a:spLocks noEditPoints="1"/>
            </p:cNvSpPr>
            <p:nvPr/>
          </p:nvSpPr>
          <p:spPr bwMode="auto">
            <a:xfrm>
              <a:off x="-231" y="578"/>
              <a:ext cx="317" cy="369"/>
            </a:xfrm>
            <a:custGeom>
              <a:avLst/>
              <a:gdLst>
                <a:gd name="T0" fmla="*/ 1170 w 2854"/>
                <a:gd name="T1" fmla="*/ 717 h 3317"/>
                <a:gd name="T2" fmla="*/ 860 w 2854"/>
                <a:gd name="T3" fmla="*/ 836 h 3317"/>
                <a:gd name="T4" fmla="*/ 636 w 2854"/>
                <a:gd name="T5" fmla="*/ 995 h 3317"/>
                <a:gd name="T6" fmla="*/ 432 w 2854"/>
                <a:gd name="T7" fmla="*/ 1236 h 3317"/>
                <a:gd name="T8" fmla="*/ 291 w 2854"/>
                <a:gd name="T9" fmla="*/ 1540 h 3317"/>
                <a:gd name="T10" fmla="*/ 242 w 2854"/>
                <a:gd name="T11" fmla="*/ 1881 h 3317"/>
                <a:gd name="T12" fmla="*/ 292 w 2854"/>
                <a:gd name="T13" fmla="*/ 2225 h 3317"/>
                <a:gd name="T14" fmla="*/ 433 w 2854"/>
                <a:gd name="T15" fmla="*/ 2530 h 3317"/>
                <a:gd name="T16" fmla="*/ 650 w 2854"/>
                <a:gd name="T17" fmla="*/ 2781 h 3317"/>
                <a:gd name="T18" fmla="*/ 928 w 2854"/>
                <a:gd name="T19" fmla="*/ 2963 h 3317"/>
                <a:gd name="T20" fmla="*/ 1252 w 2854"/>
                <a:gd name="T21" fmla="*/ 3060 h 3317"/>
                <a:gd name="T22" fmla="*/ 1602 w 2854"/>
                <a:gd name="T23" fmla="*/ 3060 h 3317"/>
                <a:gd name="T24" fmla="*/ 1926 w 2854"/>
                <a:gd name="T25" fmla="*/ 2963 h 3317"/>
                <a:gd name="T26" fmla="*/ 2203 w 2854"/>
                <a:gd name="T27" fmla="*/ 2781 h 3317"/>
                <a:gd name="T28" fmla="*/ 2421 w 2854"/>
                <a:gd name="T29" fmla="*/ 2530 h 3317"/>
                <a:gd name="T30" fmla="*/ 2561 w 2854"/>
                <a:gd name="T31" fmla="*/ 2225 h 3317"/>
                <a:gd name="T32" fmla="*/ 2611 w 2854"/>
                <a:gd name="T33" fmla="*/ 1881 h 3317"/>
                <a:gd name="T34" fmla="*/ 2561 w 2854"/>
                <a:gd name="T35" fmla="*/ 1537 h 3317"/>
                <a:gd name="T36" fmla="*/ 2421 w 2854"/>
                <a:gd name="T37" fmla="*/ 1233 h 3317"/>
                <a:gd name="T38" fmla="*/ 2203 w 2854"/>
                <a:gd name="T39" fmla="*/ 981 h 3317"/>
                <a:gd name="T40" fmla="*/ 1926 w 2854"/>
                <a:gd name="T41" fmla="*/ 800 h 3317"/>
                <a:gd name="T42" fmla="*/ 1602 w 2854"/>
                <a:gd name="T43" fmla="*/ 702 h 3317"/>
                <a:gd name="T44" fmla="*/ 1792 w 2854"/>
                <a:gd name="T45" fmla="*/ 0 h 3317"/>
                <a:gd name="T46" fmla="*/ 1849 w 2854"/>
                <a:gd name="T47" fmla="*/ 38 h 3317"/>
                <a:gd name="T48" fmla="*/ 1864 w 2854"/>
                <a:gd name="T49" fmla="*/ 122 h 3317"/>
                <a:gd name="T50" fmla="*/ 1824 w 2854"/>
                <a:gd name="T51" fmla="*/ 187 h 3317"/>
                <a:gd name="T52" fmla="*/ 1668 w 2854"/>
                <a:gd name="T53" fmla="*/ 466 h 3317"/>
                <a:gd name="T54" fmla="*/ 2017 w 2854"/>
                <a:gd name="T55" fmla="*/ 574 h 3317"/>
                <a:gd name="T56" fmla="*/ 2322 w 2854"/>
                <a:gd name="T57" fmla="*/ 763 h 3317"/>
                <a:gd name="T58" fmla="*/ 2570 w 2854"/>
                <a:gd name="T59" fmla="*/ 1021 h 3317"/>
                <a:gd name="T60" fmla="*/ 2746 w 2854"/>
                <a:gd name="T61" fmla="*/ 1334 h 3317"/>
                <a:gd name="T62" fmla="*/ 2841 w 2854"/>
                <a:gd name="T63" fmla="*/ 1690 h 3317"/>
                <a:gd name="T64" fmla="*/ 2840 w 2854"/>
                <a:gd name="T65" fmla="*/ 2076 h 3317"/>
                <a:gd name="T66" fmla="*/ 2741 w 2854"/>
                <a:gd name="T67" fmla="*/ 2440 h 3317"/>
                <a:gd name="T68" fmla="*/ 2556 w 2854"/>
                <a:gd name="T69" fmla="*/ 2759 h 3317"/>
                <a:gd name="T70" fmla="*/ 2299 w 2854"/>
                <a:gd name="T71" fmla="*/ 3018 h 3317"/>
                <a:gd name="T72" fmla="*/ 1983 w 2854"/>
                <a:gd name="T73" fmla="*/ 3204 h 3317"/>
                <a:gd name="T74" fmla="*/ 1620 w 2854"/>
                <a:gd name="T75" fmla="*/ 3304 h 3317"/>
                <a:gd name="T76" fmla="*/ 1233 w 2854"/>
                <a:gd name="T77" fmla="*/ 3304 h 3317"/>
                <a:gd name="T78" fmla="*/ 871 w 2854"/>
                <a:gd name="T79" fmla="*/ 3204 h 3317"/>
                <a:gd name="T80" fmla="*/ 555 w 2854"/>
                <a:gd name="T81" fmla="*/ 3018 h 3317"/>
                <a:gd name="T82" fmla="*/ 298 w 2854"/>
                <a:gd name="T83" fmla="*/ 2759 h 3317"/>
                <a:gd name="T84" fmla="*/ 112 w 2854"/>
                <a:gd name="T85" fmla="*/ 2440 h 3317"/>
                <a:gd name="T86" fmla="*/ 14 w 2854"/>
                <a:gd name="T87" fmla="*/ 2076 h 3317"/>
                <a:gd name="T88" fmla="*/ 12 w 2854"/>
                <a:gd name="T89" fmla="*/ 1691 h 3317"/>
                <a:gd name="T90" fmla="*/ 107 w 2854"/>
                <a:gd name="T91" fmla="*/ 1336 h 3317"/>
                <a:gd name="T92" fmla="*/ 283 w 2854"/>
                <a:gd name="T93" fmla="*/ 1023 h 3317"/>
                <a:gd name="T94" fmla="*/ 533 w 2854"/>
                <a:gd name="T95" fmla="*/ 762 h 3317"/>
                <a:gd name="T96" fmla="*/ 842 w 2854"/>
                <a:gd name="T97" fmla="*/ 572 h 3317"/>
                <a:gd name="T98" fmla="*/ 1185 w 2854"/>
                <a:gd name="T99" fmla="*/ 466 h 3317"/>
                <a:gd name="T100" fmla="*/ 1029 w 2854"/>
                <a:gd name="T101" fmla="*/ 187 h 3317"/>
                <a:gd name="T102" fmla="*/ 990 w 2854"/>
                <a:gd name="T103" fmla="*/ 122 h 3317"/>
                <a:gd name="T104" fmla="*/ 1003 w 2854"/>
                <a:gd name="T105" fmla="*/ 38 h 3317"/>
                <a:gd name="T106" fmla="*/ 1062 w 2854"/>
                <a:gd name="T107" fmla="*/ 0 h 3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54" h="3317">
                  <a:moveTo>
                    <a:pt x="1427" y="689"/>
                  </a:moveTo>
                  <a:lnTo>
                    <a:pt x="1339" y="692"/>
                  </a:lnTo>
                  <a:lnTo>
                    <a:pt x="1254" y="702"/>
                  </a:lnTo>
                  <a:lnTo>
                    <a:pt x="1170" y="717"/>
                  </a:lnTo>
                  <a:lnTo>
                    <a:pt x="1089" y="738"/>
                  </a:lnTo>
                  <a:lnTo>
                    <a:pt x="1010" y="766"/>
                  </a:lnTo>
                  <a:lnTo>
                    <a:pt x="932" y="798"/>
                  </a:lnTo>
                  <a:lnTo>
                    <a:pt x="860" y="836"/>
                  </a:lnTo>
                  <a:lnTo>
                    <a:pt x="799" y="870"/>
                  </a:lnTo>
                  <a:lnTo>
                    <a:pt x="743" y="909"/>
                  </a:lnTo>
                  <a:lnTo>
                    <a:pt x="688" y="950"/>
                  </a:lnTo>
                  <a:lnTo>
                    <a:pt x="636" y="995"/>
                  </a:lnTo>
                  <a:lnTo>
                    <a:pt x="586" y="1042"/>
                  </a:lnTo>
                  <a:lnTo>
                    <a:pt x="531" y="1103"/>
                  </a:lnTo>
                  <a:lnTo>
                    <a:pt x="479" y="1168"/>
                  </a:lnTo>
                  <a:lnTo>
                    <a:pt x="432" y="1236"/>
                  </a:lnTo>
                  <a:lnTo>
                    <a:pt x="389" y="1307"/>
                  </a:lnTo>
                  <a:lnTo>
                    <a:pt x="352" y="1381"/>
                  </a:lnTo>
                  <a:lnTo>
                    <a:pt x="318" y="1459"/>
                  </a:lnTo>
                  <a:lnTo>
                    <a:pt x="291" y="1540"/>
                  </a:lnTo>
                  <a:lnTo>
                    <a:pt x="271" y="1621"/>
                  </a:lnTo>
                  <a:lnTo>
                    <a:pt x="255" y="1706"/>
                  </a:lnTo>
                  <a:lnTo>
                    <a:pt x="246" y="1793"/>
                  </a:lnTo>
                  <a:lnTo>
                    <a:pt x="242" y="1881"/>
                  </a:lnTo>
                  <a:lnTo>
                    <a:pt x="246" y="1970"/>
                  </a:lnTo>
                  <a:lnTo>
                    <a:pt x="255" y="2057"/>
                  </a:lnTo>
                  <a:lnTo>
                    <a:pt x="271" y="2143"/>
                  </a:lnTo>
                  <a:lnTo>
                    <a:pt x="292" y="2225"/>
                  </a:lnTo>
                  <a:lnTo>
                    <a:pt x="320" y="2306"/>
                  </a:lnTo>
                  <a:lnTo>
                    <a:pt x="353" y="2384"/>
                  </a:lnTo>
                  <a:lnTo>
                    <a:pt x="390" y="2458"/>
                  </a:lnTo>
                  <a:lnTo>
                    <a:pt x="433" y="2530"/>
                  </a:lnTo>
                  <a:lnTo>
                    <a:pt x="481" y="2598"/>
                  </a:lnTo>
                  <a:lnTo>
                    <a:pt x="533" y="2663"/>
                  </a:lnTo>
                  <a:lnTo>
                    <a:pt x="589" y="2724"/>
                  </a:lnTo>
                  <a:lnTo>
                    <a:pt x="650" y="2781"/>
                  </a:lnTo>
                  <a:lnTo>
                    <a:pt x="714" y="2833"/>
                  </a:lnTo>
                  <a:lnTo>
                    <a:pt x="783" y="2881"/>
                  </a:lnTo>
                  <a:lnTo>
                    <a:pt x="853" y="2924"/>
                  </a:lnTo>
                  <a:lnTo>
                    <a:pt x="928" y="2963"/>
                  </a:lnTo>
                  <a:lnTo>
                    <a:pt x="1005" y="2995"/>
                  </a:lnTo>
                  <a:lnTo>
                    <a:pt x="1085" y="3022"/>
                  </a:lnTo>
                  <a:lnTo>
                    <a:pt x="1168" y="3044"/>
                  </a:lnTo>
                  <a:lnTo>
                    <a:pt x="1252" y="3060"/>
                  </a:lnTo>
                  <a:lnTo>
                    <a:pt x="1338" y="3070"/>
                  </a:lnTo>
                  <a:lnTo>
                    <a:pt x="1427" y="3074"/>
                  </a:lnTo>
                  <a:lnTo>
                    <a:pt x="1515" y="3070"/>
                  </a:lnTo>
                  <a:lnTo>
                    <a:pt x="1602" y="3060"/>
                  </a:lnTo>
                  <a:lnTo>
                    <a:pt x="1686" y="3044"/>
                  </a:lnTo>
                  <a:lnTo>
                    <a:pt x="1768" y="3022"/>
                  </a:lnTo>
                  <a:lnTo>
                    <a:pt x="1848" y="2995"/>
                  </a:lnTo>
                  <a:lnTo>
                    <a:pt x="1926" y="2963"/>
                  </a:lnTo>
                  <a:lnTo>
                    <a:pt x="2000" y="2924"/>
                  </a:lnTo>
                  <a:lnTo>
                    <a:pt x="2071" y="2881"/>
                  </a:lnTo>
                  <a:lnTo>
                    <a:pt x="2140" y="2833"/>
                  </a:lnTo>
                  <a:lnTo>
                    <a:pt x="2203" y="2781"/>
                  </a:lnTo>
                  <a:lnTo>
                    <a:pt x="2265" y="2724"/>
                  </a:lnTo>
                  <a:lnTo>
                    <a:pt x="2321" y="2663"/>
                  </a:lnTo>
                  <a:lnTo>
                    <a:pt x="2373" y="2598"/>
                  </a:lnTo>
                  <a:lnTo>
                    <a:pt x="2421" y="2530"/>
                  </a:lnTo>
                  <a:lnTo>
                    <a:pt x="2463" y="2458"/>
                  </a:lnTo>
                  <a:lnTo>
                    <a:pt x="2501" y="2384"/>
                  </a:lnTo>
                  <a:lnTo>
                    <a:pt x="2534" y="2306"/>
                  </a:lnTo>
                  <a:lnTo>
                    <a:pt x="2561" y="2225"/>
                  </a:lnTo>
                  <a:lnTo>
                    <a:pt x="2583" y="2143"/>
                  </a:lnTo>
                  <a:lnTo>
                    <a:pt x="2599" y="2057"/>
                  </a:lnTo>
                  <a:lnTo>
                    <a:pt x="2608" y="1970"/>
                  </a:lnTo>
                  <a:lnTo>
                    <a:pt x="2611" y="1881"/>
                  </a:lnTo>
                  <a:lnTo>
                    <a:pt x="2608" y="1792"/>
                  </a:lnTo>
                  <a:lnTo>
                    <a:pt x="2599" y="1705"/>
                  </a:lnTo>
                  <a:lnTo>
                    <a:pt x="2583" y="1620"/>
                  </a:lnTo>
                  <a:lnTo>
                    <a:pt x="2561" y="1537"/>
                  </a:lnTo>
                  <a:lnTo>
                    <a:pt x="2534" y="1457"/>
                  </a:lnTo>
                  <a:lnTo>
                    <a:pt x="2501" y="1379"/>
                  </a:lnTo>
                  <a:lnTo>
                    <a:pt x="2463" y="1304"/>
                  </a:lnTo>
                  <a:lnTo>
                    <a:pt x="2421" y="1233"/>
                  </a:lnTo>
                  <a:lnTo>
                    <a:pt x="2373" y="1165"/>
                  </a:lnTo>
                  <a:lnTo>
                    <a:pt x="2321" y="1100"/>
                  </a:lnTo>
                  <a:lnTo>
                    <a:pt x="2265" y="1039"/>
                  </a:lnTo>
                  <a:lnTo>
                    <a:pt x="2203" y="981"/>
                  </a:lnTo>
                  <a:lnTo>
                    <a:pt x="2140" y="929"/>
                  </a:lnTo>
                  <a:lnTo>
                    <a:pt x="2071" y="881"/>
                  </a:lnTo>
                  <a:lnTo>
                    <a:pt x="2000" y="838"/>
                  </a:lnTo>
                  <a:lnTo>
                    <a:pt x="1926" y="800"/>
                  </a:lnTo>
                  <a:lnTo>
                    <a:pt x="1848" y="767"/>
                  </a:lnTo>
                  <a:lnTo>
                    <a:pt x="1768" y="739"/>
                  </a:lnTo>
                  <a:lnTo>
                    <a:pt x="1686" y="717"/>
                  </a:lnTo>
                  <a:lnTo>
                    <a:pt x="1602" y="702"/>
                  </a:lnTo>
                  <a:lnTo>
                    <a:pt x="1515" y="692"/>
                  </a:lnTo>
                  <a:lnTo>
                    <a:pt x="1427" y="689"/>
                  </a:lnTo>
                  <a:close/>
                  <a:moveTo>
                    <a:pt x="1062" y="0"/>
                  </a:moveTo>
                  <a:lnTo>
                    <a:pt x="1792" y="0"/>
                  </a:lnTo>
                  <a:lnTo>
                    <a:pt x="1809" y="3"/>
                  </a:lnTo>
                  <a:lnTo>
                    <a:pt x="1824" y="10"/>
                  </a:lnTo>
                  <a:lnTo>
                    <a:pt x="1838" y="22"/>
                  </a:lnTo>
                  <a:lnTo>
                    <a:pt x="1849" y="38"/>
                  </a:lnTo>
                  <a:lnTo>
                    <a:pt x="1859" y="56"/>
                  </a:lnTo>
                  <a:lnTo>
                    <a:pt x="1864" y="76"/>
                  </a:lnTo>
                  <a:lnTo>
                    <a:pt x="1866" y="98"/>
                  </a:lnTo>
                  <a:lnTo>
                    <a:pt x="1864" y="122"/>
                  </a:lnTo>
                  <a:lnTo>
                    <a:pt x="1859" y="142"/>
                  </a:lnTo>
                  <a:lnTo>
                    <a:pt x="1849" y="160"/>
                  </a:lnTo>
                  <a:lnTo>
                    <a:pt x="1838" y="176"/>
                  </a:lnTo>
                  <a:lnTo>
                    <a:pt x="1824" y="187"/>
                  </a:lnTo>
                  <a:lnTo>
                    <a:pt x="1809" y="195"/>
                  </a:lnTo>
                  <a:lnTo>
                    <a:pt x="1792" y="197"/>
                  </a:lnTo>
                  <a:lnTo>
                    <a:pt x="1668" y="197"/>
                  </a:lnTo>
                  <a:lnTo>
                    <a:pt x="1668" y="466"/>
                  </a:lnTo>
                  <a:lnTo>
                    <a:pt x="1759" y="485"/>
                  </a:lnTo>
                  <a:lnTo>
                    <a:pt x="1847" y="509"/>
                  </a:lnTo>
                  <a:lnTo>
                    <a:pt x="1934" y="539"/>
                  </a:lnTo>
                  <a:lnTo>
                    <a:pt x="2017" y="574"/>
                  </a:lnTo>
                  <a:lnTo>
                    <a:pt x="2098" y="615"/>
                  </a:lnTo>
                  <a:lnTo>
                    <a:pt x="2176" y="660"/>
                  </a:lnTo>
                  <a:lnTo>
                    <a:pt x="2251" y="709"/>
                  </a:lnTo>
                  <a:lnTo>
                    <a:pt x="2322" y="763"/>
                  </a:lnTo>
                  <a:lnTo>
                    <a:pt x="2390" y="822"/>
                  </a:lnTo>
                  <a:lnTo>
                    <a:pt x="2453" y="884"/>
                  </a:lnTo>
                  <a:lnTo>
                    <a:pt x="2513" y="951"/>
                  </a:lnTo>
                  <a:lnTo>
                    <a:pt x="2570" y="1021"/>
                  </a:lnTo>
                  <a:lnTo>
                    <a:pt x="2621" y="1094"/>
                  </a:lnTo>
                  <a:lnTo>
                    <a:pt x="2667" y="1172"/>
                  </a:lnTo>
                  <a:lnTo>
                    <a:pt x="2709" y="1252"/>
                  </a:lnTo>
                  <a:lnTo>
                    <a:pt x="2746" y="1334"/>
                  </a:lnTo>
                  <a:lnTo>
                    <a:pt x="2779" y="1420"/>
                  </a:lnTo>
                  <a:lnTo>
                    <a:pt x="2805" y="1508"/>
                  </a:lnTo>
                  <a:lnTo>
                    <a:pt x="2826" y="1598"/>
                  </a:lnTo>
                  <a:lnTo>
                    <a:pt x="2841" y="1690"/>
                  </a:lnTo>
                  <a:lnTo>
                    <a:pt x="2851" y="1786"/>
                  </a:lnTo>
                  <a:lnTo>
                    <a:pt x="2854" y="1881"/>
                  </a:lnTo>
                  <a:lnTo>
                    <a:pt x="2851" y="1979"/>
                  </a:lnTo>
                  <a:lnTo>
                    <a:pt x="2840" y="2076"/>
                  </a:lnTo>
                  <a:lnTo>
                    <a:pt x="2825" y="2171"/>
                  </a:lnTo>
                  <a:lnTo>
                    <a:pt x="2803" y="2263"/>
                  </a:lnTo>
                  <a:lnTo>
                    <a:pt x="2775" y="2353"/>
                  </a:lnTo>
                  <a:lnTo>
                    <a:pt x="2741" y="2440"/>
                  </a:lnTo>
                  <a:lnTo>
                    <a:pt x="2703" y="2525"/>
                  </a:lnTo>
                  <a:lnTo>
                    <a:pt x="2659" y="2606"/>
                  </a:lnTo>
                  <a:lnTo>
                    <a:pt x="2610" y="2684"/>
                  </a:lnTo>
                  <a:lnTo>
                    <a:pt x="2556" y="2759"/>
                  </a:lnTo>
                  <a:lnTo>
                    <a:pt x="2498" y="2830"/>
                  </a:lnTo>
                  <a:lnTo>
                    <a:pt x="2435" y="2897"/>
                  </a:lnTo>
                  <a:lnTo>
                    <a:pt x="2369" y="2960"/>
                  </a:lnTo>
                  <a:lnTo>
                    <a:pt x="2299" y="3018"/>
                  </a:lnTo>
                  <a:lnTo>
                    <a:pt x="2224" y="3072"/>
                  </a:lnTo>
                  <a:lnTo>
                    <a:pt x="2147" y="3121"/>
                  </a:lnTo>
                  <a:lnTo>
                    <a:pt x="2066" y="3165"/>
                  </a:lnTo>
                  <a:lnTo>
                    <a:pt x="1983" y="3204"/>
                  </a:lnTo>
                  <a:lnTo>
                    <a:pt x="1895" y="3238"/>
                  </a:lnTo>
                  <a:lnTo>
                    <a:pt x="1806" y="3265"/>
                  </a:lnTo>
                  <a:lnTo>
                    <a:pt x="1714" y="3287"/>
                  </a:lnTo>
                  <a:lnTo>
                    <a:pt x="1620" y="3304"/>
                  </a:lnTo>
                  <a:lnTo>
                    <a:pt x="1525" y="3314"/>
                  </a:lnTo>
                  <a:lnTo>
                    <a:pt x="1427" y="3317"/>
                  </a:lnTo>
                  <a:lnTo>
                    <a:pt x="1329" y="3314"/>
                  </a:lnTo>
                  <a:lnTo>
                    <a:pt x="1233" y="3304"/>
                  </a:lnTo>
                  <a:lnTo>
                    <a:pt x="1140" y="3287"/>
                  </a:lnTo>
                  <a:lnTo>
                    <a:pt x="1048" y="3265"/>
                  </a:lnTo>
                  <a:lnTo>
                    <a:pt x="959" y="3238"/>
                  </a:lnTo>
                  <a:lnTo>
                    <a:pt x="871" y="3204"/>
                  </a:lnTo>
                  <a:lnTo>
                    <a:pt x="788" y="3165"/>
                  </a:lnTo>
                  <a:lnTo>
                    <a:pt x="707" y="3121"/>
                  </a:lnTo>
                  <a:lnTo>
                    <a:pt x="629" y="3072"/>
                  </a:lnTo>
                  <a:lnTo>
                    <a:pt x="555" y="3018"/>
                  </a:lnTo>
                  <a:lnTo>
                    <a:pt x="485" y="2960"/>
                  </a:lnTo>
                  <a:lnTo>
                    <a:pt x="418" y="2897"/>
                  </a:lnTo>
                  <a:lnTo>
                    <a:pt x="356" y="2830"/>
                  </a:lnTo>
                  <a:lnTo>
                    <a:pt x="298" y="2759"/>
                  </a:lnTo>
                  <a:lnTo>
                    <a:pt x="244" y="2684"/>
                  </a:lnTo>
                  <a:lnTo>
                    <a:pt x="195" y="2606"/>
                  </a:lnTo>
                  <a:lnTo>
                    <a:pt x="151" y="2525"/>
                  </a:lnTo>
                  <a:lnTo>
                    <a:pt x="112" y="2440"/>
                  </a:lnTo>
                  <a:lnTo>
                    <a:pt x="79" y="2353"/>
                  </a:lnTo>
                  <a:lnTo>
                    <a:pt x="51" y="2263"/>
                  </a:lnTo>
                  <a:lnTo>
                    <a:pt x="29" y="2171"/>
                  </a:lnTo>
                  <a:lnTo>
                    <a:pt x="14" y="2076"/>
                  </a:lnTo>
                  <a:lnTo>
                    <a:pt x="3" y="1979"/>
                  </a:lnTo>
                  <a:lnTo>
                    <a:pt x="0" y="1881"/>
                  </a:lnTo>
                  <a:lnTo>
                    <a:pt x="3" y="1786"/>
                  </a:lnTo>
                  <a:lnTo>
                    <a:pt x="12" y="1691"/>
                  </a:lnTo>
                  <a:lnTo>
                    <a:pt x="28" y="1599"/>
                  </a:lnTo>
                  <a:lnTo>
                    <a:pt x="49" y="1509"/>
                  </a:lnTo>
                  <a:lnTo>
                    <a:pt x="75" y="1421"/>
                  </a:lnTo>
                  <a:lnTo>
                    <a:pt x="107" y="1336"/>
                  </a:lnTo>
                  <a:lnTo>
                    <a:pt x="144" y="1254"/>
                  </a:lnTo>
                  <a:lnTo>
                    <a:pt x="185" y="1173"/>
                  </a:lnTo>
                  <a:lnTo>
                    <a:pt x="232" y="1097"/>
                  </a:lnTo>
                  <a:lnTo>
                    <a:pt x="283" y="1023"/>
                  </a:lnTo>
                  <a:lnTo>
                    <a:pt x="338" y="953"/>
                  </a:lnTo>
                  <a:lnTo>
                    <a:pt x="400" y="885"/>
                  </a:lnTo>
                  <a:lnTo>
                    <a:pt x="464" y="822"/>
                  </a:lnTo>
                  <a:lnTo>
                    <a:pt x="533" y="762"/>
                  </a:lnTo>
                  <a:lnTo>
                    <a:pt x="606" y="708"/>
                  </a:lnTo>
                  <a:lnTo>
                    <a:pt x="681" y="658"/>
                  </a:lnTo>
                  <a:lnTo>
                    <a:pt x="760" y="612"/>
                  </a:lnTo>
                  <a:lnTo>
                    <a:pt x="842" y="572"/>
                  </a:lnTo>
                  <a:lnTo>
                    <a:pt x="924" y="537"/>
                  </a:lnTo>
                  <a:lnTo>
                    <a:pt x="1010" y="508"/>
                  </a:lnTo>
                  <a:lnTo>
                    <a:pt x="1096" y="485"/>
                  </a:lnTo>
                  <a:lnTo>
                    <a:pt x="1185" y="466"/>
                  </a:lnTo>
                  <a:lnTo>
                    <a:pt x="1185" y="197"/>
                  </a:lnTo>
                  <a:lnTo>
                    <a:pt x="1062" y="197"/>
                  </a:lnTo>
                  <a:lnTo>
                    <a:pt x="1045" y="195"/>
                  </a:lnTo>
                  <a:lnTo>
                    <a:pt x="1029" y="187"/>
                  </a:lnTo>
                  <a:lnTo>
                    <a:pt x="1016" y="176"/>
                  </a:lnTo>
                  <a:lnTo>
                    <a:pt x="1003" y="160"/>
                  </a:lnTo>
                  <a:lnTo>
                    <a:pt x="995" y="142"/>
                  </a:lnTo>
                  <a:lnTo>
                    <a:pt x="990" y="122"/>
                  </a:lnTo>
                  <a:lnTo>
                    <a:pt x="988" y="98"/>
                  </a:lnTo>
                  <a:lnTo>
                    <a:pt x="990" y="76"/>
                  </a:lnTo>
                  <a:lnTo>
                    <a:pt x="995" y="56"/>
                  </a:lnTo>
                  <a:lnTo>
                    <a:pt x="1003" y="38"/>
                  </a:lnTo>
                  <a:lnTo>
                    <a:pt x="1016" y="22"/>
                  </a:lnTo>
                  <a:lnTo>
                    <a:pt x="1029" y="10"/>
                  </a:lnTo>
                  <a:lnTo>
                    <a:pt x="1045" y="3"/>
                  </a:lnTo>
                  <a:lnTo>
                    <a:pt x="1062"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53" name="Freeform 26"/>
            <p:cNvSpPr>
              <a:spLocks noEditPoints="1"/>
            </p:cNvSpPr>
            <p:nvPr/>
          </p:nvSpPr>
          <p:spPr bwMode="auto">
            <a:xfrm>
              <a:off x="-185" y="674"/>
              <a:ext cx="225" cy="227"/>
            </a:xfrm>
            <a:custGeom>
              <a:avLst/>
              <a:gdLst>
                <a:gd name="T0" fmla="*/ 946 w 2028"/>
                <a:gd name="T1" fmla="*/ 211 h 2039"/>
                <a:gd name="T2" fmla="*/ 816 w 2028"/>
                <a:gd name="T3" fmla="*/ 233 h 2039"/>
                <a:gd name="T4" fmla="*/ 695 w 2028"/>
                <a:gd name="T5" fmla="*/ 277 h 2039"/>
                <a:gd name="T6" fmla="*/ 585 w 2028"/>
                <a:gd name="T7" fmla="*/ 340 h 2039"/>
                <a:gd name="T8" fmla="*/ 487 w 2028"/>
                <a:gd name="T9" fmla="*/ 420 h 2039"/>
                <a:gd name="T10" fmla="*/ 402 w 2028"/>
                <a:gd name="T11" fmla="*/ 513 h 2039"/>
                <a:gd name="T12" fmla="*/ 332 w 2028"/>
                <a:gd name="T13" fmla="*/ 620 h 2039"/>
                <a:gd name="T14" fmla="*/ 278 w 2028"/>
                <a:gd name="T15" fmla="*/ 737 h 2039"/>
                <a:gd name="T16" fmla="*/ 242 w 2028"/>
                <a:gd name="T17" fmla="*/ 862 h 2039"/>
                <a:gd name="T18" fmla="*/ 224 w 2028"/>
                <a:gd name="T19" fmla="*/ 994 h 2039"/>
                <a:gd name="T20" fmla="*/ 227 w 2028"/>
                <a:gd name="T21" fmla="*/ 1129 h 2039"/>
                <a:gd name="T22" fmla="*/ 251 w 2028"/>
                <a:gd name="T23" fmla="*/ 1267 h 2039"/>
                <a:gd name="T24" fmla="*/ 1014 w 2028"/>
                <a:gd name="T25" fmla="*/ 208 h 2039"/>
                <a:gd name="T26" fmla="*/ 1079 w 2028"/>
                <a:gd name="T27" fmla="*/ 2 h 2039"/>
                <a:gd name="T28" fmla="*/ 1237 w 2028"/>
                <a:gd name="T29" fmla="*/ 24 h 2039"/>
                <a:gd name="T30" fmla="*/ 1385 w 2028"/>
                <a:gd name="T31" fmla="*/ 70 h 2039"/>
                <a:gd name="T32" fmla="*/ 1497 w 2028"/>
                <a:gd name="T33" fmla="*/ 122 h 2039"/>
                <a:gd name="T34" fmla="*/ 1580 w 2028"/>
                <a:gd name="T35" fmla="*/ 174 h 2039"/>
                <a:gd name="T36" fmla="*/ 1683 w 2028"/>
                <a:gd name="T37" fmla="*/ 253 h 2039"/>
                <a:gd name="T38" fmla="*/ 1779 w 2028"/>
                <a:gd name="T39" fmla="*/ 351 h 2039"/>
                <a:gd name="T40" fmla="*/ 1864 w 2028"/>
                <a:gd name="T41" fmla="*/ 464 h 2039"/>
                <a:gd name="T42" fmla="*/ 1933 w 2028"/>
                <a:gd name="T43" fmla="*/ 590 h 2039"/>
                <a:gd name="T44" fmla="*/ 1984 w 2028"/>
                <a:gd name="T45" fmla="*/ 725 h 2039"/>
                <a:gd name="T46" fmla="*/ 2016 w 2028"/>
                <a:gd name="T47" fmla="*/ 868 h 2039"/>
                <a:gd name="T48" fmla="*/ 2028 w 2028"/>
                <a:gd name="T49" fmla="*/ 1019 h 2039"/>
                <a:gd name="T50" fmla="*/ 2016 w 2028"/>
                <a:gd name="T51" fmla="*/ 1170 h 2039"/>
                <a:gd name="T52" fmla="*/ 1984 w 2028"/>
                <a:gd name="T53" fmla="*/ 1313 h 2039"/>
                <a:gd name="T54" fmla="*/ 1933 w 2028"/>
                <a:gd name="T55" fmla="*/ 1449 h 2039"/>
                <a:gd name="T56" fmla="*/ 1864 w 2028"/>
                <a:gd name="T57" fmla="*/ 1574 h 2039"/>
                <a:gd name="T58" fmla="*/ 1779 w 2028"/>
                <a:gd name="T59" fmla="*/ 1688 h 2039"/>
                <a:gd name="T60" fmla="*/ 1683 w 2028"/>
                <a:gd name="T61" fmla="*/ 1784 h 2039"/>
                <a:gd name="T62" fmla="*/ 1580 w 2028"/>
                <a:gd name="T63" fmla="*/ 1865 h 2039"/>
                <a:gd name="T64" fmla="*/ 1497 w 2028"/>
                <a:gd name="T65" fmla="*/ 1915 h 2039"/>
                <a:gd name="T66" fmla="*/ 1385 w 2028"/>
                <a:gd name="T67" fmla="*/ 1968 h 2039"/>
                <a:gd name="T68" fmla="*/ 1237 w 2028"/>
                <a:gd name="T69" fmla="*/ 2014 h 2039"/>
                <a:gd name="T70" fmla="*/ 1079 w 2028"/>
                <a:gd name="T71" fmla="*/ 2037 h 2039"/>
                <a:gd name="T72" fmla="*/ 940 w 2028"/>
                <a:gd name="T73" fmla="*/ 2036 h 2039"/>
                <a:gd name="T74" fmla="*/ 795 w 2028"/>
                <a:gd name="T75" fmla="*/ 2015 h 2039"/>
                <a:gd name="T76" fmla="*/ 659 w 2028"/>
                <a:gd name="T77" fmla="*/ 1974 h 2039"/>
                <a:gd name="T78" fmla="*/ 531 w 2028"/>
                <a:gd name="T79" fmla="*/ 1915 h 2039"/>
                <a:gd name="T80" fmla="*/ 448 w 2028"/>
                <a:gd name="T81" fmla="*/ 1865 h 2039"/>
                <a:gd name="T82" fmla="*/ 345 w 2028"/>
                <a:gd name="T83" fmla="*/ 1784 h 2039"/>
                <a:gd name="T84" fmla="*/ 249 w 2028"/>
                <a:gd name="T85" fmla="*/ 1688 h 2039"/>
                <a:gd name="T86" fmla="*/ 164 w 2028"/>
                <a:gd name="T87" fmla="*/ 1574 h 2039"/>
                <a:gd name="T88" fmla="*/ 95 w 2028"/>
                <a:gd name="T89" fmla="*/ 1449 h 2039"/>
                <a:gd name="T90" fmla="*/ 44 w 2028"/>
                <a:gd name="T91" fmla="*/ 1313 h 2039"/>
                <a:gd name="T92" fmla="*/ 12 w 2028"/>
                <a:gd name="T93" fmla="*/ 1170 h 2039"/>
                <a:gd name="T94" fmla="*/ 0 w 2028"/>
                <a:gd name="T95" fmla="*/ 1019 h 2039"/>
                <a:gd name="T96" fmla="*/ 12 w 2028"/>
                <a:gd name="T97" fmla="*/ 868 h 2039"/>
                <a:gd name="T98" fmla="*/ 44 w 2028"/>
                <a:gd name="T99" fmla="*/ 725 h 2039"/>
                <a:gd name="T100" fmla="*/ 95 w 2028"/>
                <a:gd name="T101" fmla="*/ 590 h 2039"/>
                <a:gd name="T102" fmla="*/ 164 w 2028"/>
                <a:gd name="T103" fmla="*/ 464 h 2039"/>
                <a:gd name="T104" fmla="*/ 249 w 2028"/>
                <a:gd name="T105" fmla="*/ 351 h 2039"/>
                <a:gd name="T106" fmla="*/ 345 w 2028"/>
                <a:gd name="T107" fmla="*/ 253 h 2039"/>
                <a:gd name="T108" fmla="*/ 448 w 2028"/>
                <a:gd name="T109" fmla="*/ 174 h 2039"/>
                <a:gd name="T110" fmla="*/ 531 w 2028"/>
                <a:gd name="T111" fmla="*/ 122 h 2039"/>
                <a:gd name="T112" fmla="*/ 659 w 2028"/>
                <a:gd name="T113" fmla="*/ 64 h 2039"/>
                <a:gd name="T114" fmla="*/ 795 w 2028"/>
                <a:gd name="T115" fmla="*/ 23 h 2039"/>
                <a:gd name="T116" fmla="*/ 940 w 2028"/>
                <a:gd name="T117" fmla="*/ 2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28" h="2039">
                  <a:moveTo>
                    <a:pt x="1014" y="208"/>
                  </a:moveTo>
                  <a:lnTo>
                    <a:pt x="946" y="211"/>
                  </a:lnTo>
                  <a:lnTo>
                    <a:pt x="880" y="220"/>
                  </a:lnTo>
                  <a:lnTo>
                    <a:pt x="816" y="233"/>
                  </a:lnTo>
                  <a:lnTo>
                    <a:pt x="755" y="253"/>
                  </a:lnTo>
                  <a:lnTo>
                    <a:pt x="695" y="277"/>
                  </a:lnTo>
                  <a:lnTo>
                    <a:pt x="639" y="307"/>
                  </a:lnTo>
                  <a:lnTo>
                    <a:pt x="585" y="340"/>
                  </a:lnTo>
                  <a:lnTo>
                    <a:pt x="534" y="378"/>
                  </a:lnTo>
                  <a:lnTo>
                    <a:pt x="487" y="420"/>
                  </a:lnTo>
                  <a:lnTo>
                    <a:pt x="442" y="465"/>
                  </a:lnTo>
                  <a:lnTo>
                    <a:pt x="402" y="513"/>
                  </a:lnTo>
                  <a:lnTo>
                    <a:pt x="365" y="565"/>
                  </a:lnTo>
                  <a:lnTo>
                    <a:pt x="332" y="620"/>
                  </a:lnTo>
                  <a:lnTo>
                    <a:pt x="303" y="678"/>
                  </a:lnTo>
                  <a:lnTo>
                    <a:pt x="278" y="737"/>
                  </a:lnTo>
                  <a:lnTo>
                    <a:pt x="258" y="798"/>
                  </a:lnTo>
                  <a:lnTo>
                    <a:pt x="242" y="862"/>
                  </a:lnTo>
                  <a:lnTo>
                    <a:pt x="231" y="927"/>
                  </a:lnTo>
                  <a:lnTo>
                    <a:pt x="224" y="994"/>
                  </a:lnTo>
                  <a:lnTo>
                    <a:pt x="223" y="1061"/>
                  </a:lnTo>
                  <a:lnTo>
                    <a:pt x="227" y="1129"/>
                  </a:lnTo>
                  <a:lnTo>
                    <a:pt x="236" y="1198"/>
                  </a:lnTo>
                  <a:lnTo>
                    <a:pt x="251" y="1267"/>
                  </a:lnTo>
                  <a:lnTo>
                    <a:pt x="1014" y="972"/>
                  </a:lnTo>
                  <a:lnTo>
                    <a:pt x="1014" y="208"/>
                  </a:lnTo>
                  <a:close/>
                  <a:moveTo>
                    <a:pt x="1014" y="0"/>
                  </a:moveTo>
                  <a:lnTo>
                    <a:pt x="1079" y="2"/>
                  </a:lnTo>
                  <a:lnTo>
                    <a:pt x="1158" y="10"/>
                  </a:lnTo>
                  <a:lnTo>
                    <a:pt x="1237" y="24"/>
                  </a:lnTo>
                  <a:lnTo>
                    <a:pt x="1313" y="45"/>
                  </a:lnTo>
                  <a:lnTo>
                    <a:pt x="1385" y="70"/>
                  </a:lnTo>
                  <a:lnTo>
                    <a:pt x="1442" y="95"/>
                  </a:lnTo>
                  <a:lnTo>
                    <a:pt x="1497" y="122"/>
                  </a:lnTo>
                  <a:lnTo>
                    <a:pt x="1539" y="148"/>
                  </a:lnTo>
                  <a:lnTo>
                    <a:pt x="1580" y="174"/>
                  </a:lnTo>
                  <a:lnTo>
                    <a:pt x="1633" y="213"/>
                  </a:lnTo>
                  <a:lnTo>
                    <a:pt x="1683" y="253"/>
                  </a:lnTo>
                  <a:lnTo>
                    <a:pt x="1730" y="298"/>
                  </a:lnTo>
                  <a:lnTo>
                    <a:pt x="1779" y="351"/>
                  </a:lnTo>
                  <a:lnTo>
                    <a:pt x="1822" y="405"/>
                  </a:lnTo>
                  <a:lnTo>
                    <a:pt x="1864" y="464"/>
                  </a:lnTo>
                  <a:lnTo>
                    <a:pt x="1901" y="526"/>
                  </a:lnTo>
                  <a:lnTo>
                    <a:pt x="1933" y="590"/>
                  </a:lnTo>
                  <a:lnTo>
                    <a:pt x="1961" y="656"/>
                  </a:lnTo>
                  <a:lnTo>
                    <a:pt x="1984" y="725"/>
                  </a:lnTo>
                  <a:lnTo>
                    <a:pt x="2003" y="796"/>
                  </a:lnTo>
                  <a:lnTo>
                    <a:pt x="2016" y="868"/>
                  </a:lnTo>
                  <a:lnTo>
                    <a:pt x="2024" y="944"/>
                  </a:lnTo>
                  <a:lnTo>
                    <a:pt x="2028" y="1019"/>
                  </a:lnTo>
                  <a:lnTo>
                    <a:pt x="2024" y="1095"/>
                  </a:lnTo>
                  <a:lnTo>
                    <a:pt x="2016" y="1170"/>
                  </a:lnTo>
                  <a:lnTo>
                    <a:pt x="2003" y="1243"/>
                  </a:lnTo>
                  <a:lnTo>
                    <a:pt x="1984" y="1313"/>
                  </a:lnTo>
                  <a:lnTo>
                    <a:pt x="1961" y="1382"/>
                  </a:lnTo>
                  <a:lnTo>
                    <a:pt x="1933" y="1449"/>
                  </a:lnTo>
                  <a:lnTo>
                    <a:pt x="1901" y="1513"/>
                  </a:lnTo>
                  <a:lnTo>
                    <a:pt x="1864" y="1574"/>
                  </a:lnTo>
                  <a:lnTo>
                    <a:pt x="1822" y="1633"/>
                  </a:lnTo>
                  <a:lnTo>
                    <a:pt x="1779" y="1688"/>
                  </a:lnTo>
                  <a:lnTo>
                    <a:pt x="1730" y="1740"/>
                  </a:lnTo>
                  <a:lnTo>
                    <a:pt x="1683" y="1784"/>
                  </a:lnTo>
                  <a:lnTo>
                    <a:pt x="1633" y="1826"/>
                  </a:lnTo>
                  <a:lnTo>
                    <a:pt x="1580" y="1865"/>
                  </a:lnTo>
                  <a:lnTo>
                    <a:pt x="1539" y="1891"/>
                  </a:lnTo>
                  <a:lnTo>
                    <a:pt x="1497" y="1915"/>
                  </a:lnTo>
                  <a:lnTo>
                    <a:pt x="1442" y="1944"/>
                  </a:lnTo>
                  <a:lnTo>
                    <a:pt x="1385" y="1968"/>
                  </a:lnTo>
                  <a:lnTo>
                    <a:pt x="1313" y="1994"/>
                  </a:lnTo>
                  <a:lnTo>
                    <a:pt x="1237" y="2014"/>
                  </a:lnTo>
                  <a:lnTo>
                    <a:pt x="1158" y="2028"/>
                  </a:lnTo>
                  <a:lnTo>
                    <a:pt x="1079" y="2037"/>
                  </a:lnTo>
                  <a:lnTo>
                    <a:pt x="1014" y="2039"/>
                  </a:lnTo>
                  <a:lnTo>
                    <a:pt x="940" y="2036"/>
                  </a:lnTo>
                  <a:lnTo>
                    <a:pt x="867" y="2028"/>
                  </a:lnTo>
                  <a:lnTo>
                    <a:pt x="795" y="2015"/>
                  </a:lnTo>
                  <a:lnTo>
                    <a:pt x="727" y="1997"/>
                  </a:lnTo>
                  <a:lnTo>
                    <a:pt x="659" y="1974"/>
                  </a:lnTo>
                  <a:lnTo>
                    <a:pt x="593" y="1947"/>
                  </a:lnTo>
                  <a:lnTo>
                    <a:pt x="531" y="1915"/>
                  </a:lnTo>
                  <a:lnTo>
                    <a:pt x="488" y="1891"/>
                  </a:lnTo>
                  <a:lnTo>
                    <a:pt x="448" y="1865"/>
                  </a:lnTo>
                  <a:lnTo>
                    <a:pt x="395" y="1826"/>
                  </a:lnTo>
                  <a:lnTo>
                    <a:pt x="345" y="1784"/>
                  </a:lnTo>
                  <a:lnTo>
                    <a:pt x="298" y="1740"/>
                  </a:lnTo>
                  <a:lnTo>
                    <a:pt x="249" y="1688"/>
                  </a:lnTo>
                  <a:lnTo>
                    <a:pt x="204" y="1633"/>
                  </a:lnTo>
                  <a:lnTo>
                    <a:pt x="164" y="1574"/>
                  </a:lnTo>
                  <a:lnTo>
                    <a:pt x="127" y="1513"/>
                  </a:lnTo>
                  <a:lnTo>
                    <a:pt x="95" y="1449"/>
                  </a:lnTo>
                  <a:lnTo>
                    <a:pt x="67" y="1382"/>
                  </a:lnTo>
                  <a:lnTo>
                    <a:pt x="44" y="1313"/>
                  </a:lnTo>
                  <a:lnTo>
                    <a:pt x="25" y="1243"/>
                  </a:lnTo>
                  <a:lnTo>
                    <a:pt x="12" y="1170"/>
                  </a:lnTo>
                  <a:lnTo>
                    <a:pt x="3" y="1095"/>
                  </a:lnTo>
                  <a:lnTo>
                    <a:pt x="0" y="1019"/>
                  </a:lnTo>
                  <a:lnTo>
                    <a:pt x="3" y="944"/>
                  </a:lnTo>
                  <a:lnTo>
                    <a:pt x="12" y="868"/>
                  </a:lnTo>
                  <a:lnTo>
                    <a:pt x="25" y="796"/>
                  </a:lnTo>
                  <a:lnTo>
                    <a:pt x="44" y="725"/>
                  </a:lnTo>
                  <a:lnTo>
                    <a:pt x="67" y="656"/>
                  </a:lnTo>
                  <a:lnTo>
                    <a:pt x="95" y="590"/>
                  </a:lnTo>
                  <a:lnTo>
                    <a:pt x="127" y="526"/>
                  </a:lnTo>
                  <a:lnTo>
                    <a:pt x="164" y="464"/>
                  </a:lnTo>
                  <a:lnTo>
                    <a:pt x="204" y="405"/>
                  </a:lnTo>
                  <a:lnTo>
                    <a:pt x="249" y="351"/>
                  </a:lnTo>
                  <a:lnTo>
                    <a:pt x="298" y="298"/>
                  </a:lnTo>
                  <a:lnTo>
                    <a:pt x="345" y="253"/>
                  </a:lnTo>
                  <a:lnTo>
                    <a:pt x="395" y="213"/>
                  </a:lnTo>
                  <a:lnTo>
                    <a:pt x="448" y="174"/>
                  </a:lnTo>
                  <a:lnTo>
                    <a:pt x="488" y="148"/>
                  </a:lnTo>
                  <a:lnTo>
                    <a:pt x="531" y="122"/>
                  </a:lnTo>
                  <a:lnTo>
                    <a:pt x="593" y="91"/>
                  </a:lnTo>
                  <a:lnTo>
                    <a:pt x="659" y="64"/>
                  </a:lnTo>
                  <a:lnTo>
                    <a:pt x="727" y="42"/>
                  </a:lnTo>
                  <a:lnTo>
                    <a:pt x="795" y="23"/>
                  </a:lnTo>
                  <a:lnTo>
                    <a:pt x="867" y="10"/>
                  </a:lnTo>
                  <a:lnTo>
                    <a:pt x="940" y="2"/>
                  </a:lnTo>
                  <a:lnTo>
                    <a:pt x="1014"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sp>
        <p:nvSpPr>
          <p:cNvPr id="58" name="Freeform 31"/>
          <p:cNvSpPr>
            <a:spLocks noEditPoints="1"/>
          </p:cNvSpPr>
          <p:nvPr/>
        </p:nvSpPr>
        <p:spPr bwMode="auto">
          <a:xfrm>
            <a:off x="6947832" y="1627736"/>
            <a:ext cx="501673" cy="389712"/>
          </a:xfrm>
          <a:custGeom>
            <a:avLst/>
            <a:gdLst>
              <a:gd name="T0" fmla="*/ 1761 w 3645"/>
              <a:gd name="T1" fmla="*/ 2921 h 3195"/>
              <a:gd name="T2" fmla="*/ 1718 w 3645"/>
              <a:gd name="T3" fmla="*/ 3008 h 3195"/>
              <a:gd name="T4" fmla="*/ 1214 w 3645"/>
              <a:gd name="T5" fmla="*/ 3192 h 3195"/>
              <a:gd name="T6" fmla="*/ 1146 w 3645"/>
              <a:gd name="T7" fmla="*/ 3121 h 3195"/>
              <a:gd name="T8" fmla="*/ 3105 w 3645"/>
              <a:gd name="T9" fmla="*/ 892 h 3195"/>
              <a:gd name="T10" fmla="*/ 3175 w 3645"/>
              <a:gd name="T11" fmla="*/ 1029 h 3195"/>
              <a:gd name="T12" fmla="*/ 3209 w 3645"/>
              <a:gd name="T13" fmla="*/ 1303 h 3195"/>
              <a:gd name="T14" fmla="*/ 3175 w 3645"/>
              <a:gd name="T15" fmla="*/ 1576 h 3195"/>
              <a:gd name="T16" fmla="*/ 3105 w 3645"/>
              <a:gd name="T17" fmla="*/ 1714 h 3195"/>
              <a:gd name="T18" fmla="*/ 3059 w 3645"/>
              <a:gd name="T19" fmla="*/ 1721 h 3195"/>
              <a:gd name="T20" fmla="*/ 2996 w 3645"/>
              <a:gd name="T21" fmla="*/ 1620 h 3195"/>
              <a:gd name="T22" fmla="*/ 2947 w 3645"/>
              <a:gd name="T23" fmla="*/ 1362 h 3195"/>
              <a:gd name="T24" fmla="*/ 2969 w 3645"/>
              <a:gd name="T25" fmla="*/ 1078 h 3195"/>
              <a:gd name="T26" fmla="*/ 3044 w 3645"/>
              <a:gd name="T27" fmla="*/ 898 h 3195"/>
              <a:gd name="T28" fmla="*/ 935 w 3645"/>
              <a:gd name="T29" fmla="*/ 771 h 3195"/>
              <a:gd name="T30" fmla="*/ 897 w 3645"/>
              <a:gd name="T31" fmla="*/ 1303 h 3195"/>
              <a:gd name="T32" fmla="*/ 935 w 3645"/>
              <a:gd name="T33" fmla="*/ 1834 h 3195"/>
              <a:gd name="T34" fmla="*/ 525 w 3645"/>
              <a:gd name="T35" fmla="*/ 1799 h 3195"/>
              <a:gd name="T36" fmla="*/ 198 w 3645"/>
              <a:gd name="T37" fmla="*/ 808 h 3195"/>
              <a:gd name="T38" fmla="*/ 772 w 3645"/>
              <a:gd name="T39" fmla="*/ 791 h 3195"/>
              <a:gd name="T40" fmla="*/ 3044 w 3645"/>
              <a:gd name="T41" fmla="*/ 208 h 3195"/>
              <a:gd name="T42" fmla="*/ 2963 w 3645"/>
              <a:gd name="T43" fmla="*/ 286 h 3195"/>
              <a:gd name="T44" fmla="*/ 2839 w 3645"/>
              <a:gd name="T45" fmla="*/ 554 h 3195"/>
              <a:gd name="T46" fmla="*/ 2751 w 3645"/>
              <a:gd name="T47" fmla="*/ 998 h 3195"/>
              <a:gd name="T48" fmla="*/ 2743 w 3645"/>
              <a:gd name="T49" fmla="*/ 1508 h 3195"/>
              <a:gd name="T50" fmla="*/ 2816 w 3645"/>
              <a:gd name="T51" fmla="*/ 1970 h 3195"/>
              <a:gd name="T52" fmla="*/ 2937 w 3645"/>
              <a:gd name="T53" fmla="*/ 2279 h 3195"/>
              <a:gd name="T54" fmla="*/ 3028 w 3645"/>
              <a:gd name="T55" fmla="*/ 2388 h 3195"/>
              <a:gd name="T56" fmla="*/ 3112 w 3645"/>
              <a:gd name="T57" fmla="*/ 2398 h 3195"/>
              <a:gd name="T58" fmla="*/ 3193 w 3645"/>
              <a:gd name="T59" fmla="*/ 2319 h 3195"/>
              <a:gd name="T60" fmla="*/ 3317 w 3645"/>
              <a:gd name="T61" fmla="*/ 2051 h 3195"/>
              <a:gd name="T62" fmla="*/ 3405 w 3645"/>
              <a:gd name="T63" fmla="*/ 1607 h 3195"/>
              <a:gd name="T64" fmla="*/ 3413 w 3645"/>
              <a:gd name="T65" fmla="*/ 1098 h 3195"/>
              <a:gd name="T66" fmla="*/ 3341 w 3645"/>
              <a:gd name="T67" fmla="*/ 635 h 3195"/>
              <a:gd name="T68" fmla="*/ 3219 w 3645"/>
              <a:gd name="T69" fmla="*/ 326 h 3195"/>
              <a:gd name="T70" fmla="*/ 3127 w 3645"/>
              <a:gd name="T71" fmla="*/ 217 h 3195"/>
              <a:gd name="T72" fmla="*/ 3179 w 3645"/>
              <a:gd name="T73" fmla="*/ 0 h 3195"/>
              <a:gd name="T74" fmla="*/ 3317 w 3645"/>
              <a:gd name="T75" fmla="*/ 62 h 3195"/>
              <a:gd name="T76" fmla="*/ 3469 w 3645"/>
              <a:gd name="T77" fmla="*/ 289 h 3195"/>
              <a:gd name="T78" fmla="*/ 3581 w 3645"/>
              <a:gd name="T79" fmla="*/ 648 h 3195"/>
              <a:gd name="T80" fmla="*/ 3639 w 3645"/>
              <a:gd name="T81" fmla="*/ 1102 h 3195"/>
              <a:gd name="T82" fmla="*/ 3633 w 3645"/>
              <a:gd name="T83" fmla="*/ 1601 h 3195"/>
              <a:gd name="T84" fmla="*/ 3562 w 3645"/>
              <a:gd name="T85" fmla="*/ 2038 h 3195"/>
              <a:gd name="T86" fmla="*/ 3441 w 3645"/>
              <a:gd name="T87" fmla="*/ 2372 h 3195"/>
              <a:gd name="T88" fmla="*/ 3284 w 3645"/>
              <a:gd name="T89" fmla="*/ 2568 h 3195"/>
              <a:gd name="T90" fmla="*/ 2884 w 3645"/>
              <a:gd name="T91" fmla="*/ 2605 h 3195"/>
              <a:gd name="T92" fmla="*/ 2824 w 3645"/>
              <a:gd name="T93" fmla="*/ 2563 h 3195"/>
              <a:gd name="T94" fmla="*/ 2653 w 3645"/>
              <a:gd name="T95" fmla="*/ 2453 h 3195"/>
              <a:gd name="T96" fmla="*/ 2382 w 3645"/>
              <a:gd name="T97" fmla="*/ 2303 h 3195"/>
              <a:gd name="T98" fmla="*/ 2023 w 3645"/>
              <a:gd name="T99" fmla="*/ 2135 h 3195"/>
              <a:gd name="T100" fmla="*/ 1587 w 3645"/>
              <a:gd name="T101" fmla="*/ 1979 h 3195"/>
              <a:gd name="T102" fmla="*/ 1178 w 3645"/>
              <a:gd name="T103" fmla="*/ 1795 h 3195"/>
              <a:gd name="T104" fmla="*/ 1143 w 3645"/>
              <a:gd name="T105" fmla="*/ 1303 h 3195"/>
              <a:gd name="T106" fmla="*/ 1178 w 3645"/>
              <a:gd name="T107" fmla="*/ 810 h 3195"/>
              <a:gd name="T108" fmla="*/ 1587 w 3645"/>
              <a:gd name="T109" fmla="*/ 626 h 3195"/>
              <a:gd name="T110" fmla="*/ 2023 w 3645"/>
              <a:gd name="T111" fmla="*/ 470 h 3195"/>
              <a:gd name="T112" fmla="*/ 2382 w 3645"/>
              <a:gd name="T113" fmla="*/ 303 h 3195"/>
              <a:gd name="T114" fmla="*/ 2653 w 3645"/>
              <a:gd name="T115" fmla="*/ 152 h 3195"/>
              <a:gd name="T116" fmla="*/ 2824 w 3645"/>
              <a:gd name="T117" fmla="*/ 43 h 3195"/>
              <a:gd name="T118" fmla="*/ 2884 w 3645"/>
              <a:gd name="T119"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5" h="3195">
                <a:moveTo>
                  <a:pt x="855" y="1975"/>
                </a:moveTo>
                <a:lnTo>
                  <a:pt x="1310" y="2061"/>
                </a:lnTo>
                <a:lnTo>
                  <a:pt x="1749" y="2878"/>
                </a:lnTo>
                <a:lnTo>
                  <a:pt x="1758" y="2899"/>
                </a:lnTo>
                <a:lnTo>
                  <a:pt x="1761" y="2921"/>
                </a:lnTo>
                <a:lnTo>
                  <a:pt x="1761" y="2940"/>
                </a:lnTo>
                <a:lnTo>
                  <a:pt x="1755" y="2960"/>
                </a:lnTo>
                <a:lnTo>
                  <a:pt x="1747" y="2978"/>
                </a:lnTo>
                <a:lnTo>
                  <a:pt x="1734" y="2995"/>
                </a:lnTo>
                <a:lnTo>
                  <a:pt x="1718" y="3008"/>
                </a:lnTo>
                <a:lnTo>
                  <a:pt x="1698" y="3018"/>
                </a:lnTo>
                <a:lnTo>
                  <a:pt x="1277" y="3187"/>
                </a:lnTo>
                <a:lnTo>
                  <a:pt x="1256" y="3193"/>
                </a:lnTo>
                <a:lnTo>
                  <a:pt x="1235" y="3195"/>
                </a:lnTo>
                <a:lnTo>
                  <a:pt x="1214" y="3192"/>
                </a:lnTo>
                <a:lnTo>
                  <a:pt x="1196" y="3185"/>
                </a:lnTo>
                <a:lnTo>
                  <a:pt x="1178" y="3174"/>
                </a:lnTo>
                <a:lnTo>
                  <a:pt x="1165" y="3160"/>
                </a:lnTo>
                <a:lnTo>
                  <a:pt x="1154" y="3142"/>
                </a:lnTo>
                <a:lnTo>
                  <a:pt x="1146" y="3121"/>
                </a:lnTo>
                <a:lnTo>
                  <a:pt x="855" y="1975"/>
                </a:lnTo>
                <a:close/>
                <a:moveTo>
                  <a:pt x="3078" y="876"/>
                </a:moveTo>
                <a:lnTo>
                  <a:pt x="3088" y="879"/>
                </a:lnTo>
                <a:lnTo>
                  <a:pt x="3097" y="884"/>
                </a:lnTo>
                <a:lnTo>
                  <a:pt x="3105" y="892"/>
                </a:lnTo>
                <a:lnTo>
                  <a:pt x="3112" y="898"/>
                </a:lnTo>
                <a:lnTo>
                  <a:pt x="3128" y="921"/>
                </a:lnTo>
                <a:lnTo>
                  <a:pt x="3145" y="951"/>
                </a:lnTo>
                <a:lnTo>
                  <a:pt x="3160" y="985"/>
                </a:lnTo>
                <a:lnTo>
                  <a:pt x="3175" y="1029"/>
                </a:lnTo>
                <a:lnTo>
                  <a:pt x="3187" y="1078"/>
                </a:lnTo>
                <a:lnTo>
                  <a:pt x="3197" y="1130"/>
                </a:lnTo>
                <a:lnTo>
                  <a:pt x="3204" y="1185"/>
                </a:lnTo>
                <a:lnTo>
                  <a:pt x="3208" y="1243"/>
                </a:lnTo>
                <a:lnTo>
                  <a:pt x="3209" y="1303"/>
                </a:lnTo>
                <a:lnTo>
                  <a:pt x="3208" y="1362"/>
                </a:lnTo>
                <a:lnTo>
                  <a:pt x="3204" y="1420"/>
                </a:lnTo>
                <a:lnTo>
                  <a:pt x="3197" y="1475"/>
                </a:lnTo>
                <a:lnTo>
                  <a:pt x="3187" y="1527"/>
                </a:lnTo>
                <a:lnTo>
                  <a:pt x="3175" y="1576"/>
                </a:lnTo>
                <a:lnTo>
                  <a:pt x="3160" y="1620"/>
                </a:lnTo>
                <a:lnTo>
                  <a:pt x="3145" y="1655"/>
                </a:lnTo>
                <a:lnTo>
                  <a:pt x="3128" y="1685"/>
                </a:lnTo>
                <a:lnTo>
                  <a:pt x="3112" y="1707"/>
                </a:lnTo>
                <a:lnTo>
                  <a:pt x="3105" y="1714"/>
                </a:lnTo>
                <a:lnTo>
                  <a:pt x="3097" y="1721"/>
                </a:lnTo>
                <a:lnTo>
                  <a:pt x="3088" y="1727"/>
                </a:lnTo>
                <a:lnTo>
                  <a:pt x="3078" y="1729"/>
                </a:lnTo>
                <a:lnTo>
                  <a:pt x="3069" y="1727"/>
                </a:lnTo>
                <a:lnTo>
                  <a:pt x="3059" y="1721"/>
                </a:lnTo>
                <a:lnTo>
                  <a:pt x="3050" y="1714"/>
                </a:lnTo>
                <a:lnTo>
                  <a:pt x="3044" y="1707"/>
                </a:lnTo>
                <a:lnTo>
                  <a:pt x="3027" y="1685"/>
                </a:lnTo>
                <a:lnTo>
                  <a:pt x="3011" y="1655"/>
                </a:lnTo>
                <a:lnTo>
                  <a:pt x="2996" y="1620"/>
                </a:lnTo>
                <a:lnTo>
                  <a:pt x="2981" y="1576"/>
                </a:lnTo>
                <a:lnTo>
                  <a:pt x="2969" y="1527"/>
                </a:lnTo>
                <a:lnTo>
                  <a:pt x="2959" y="1475"/>
                </a:lnTo>
                <a:lnTo>
                  <a:pt x="2952" y="1420"/>
                </a:lnTo>
                <a:lnTo>
                  <a:pt x="2947" y="1362"/>
                </a:lnTo>
                <a:lnTo>
                  <a:pt x="2946" y="1303"/>
                </a:lnTo>
                <a:lnTo>
                  <a:pt x="2947" y="1243"/>
                </a:lnTo>
                <a:lnTo>
                  <a:pt x="2952" y="1185"/>
                </a:lnTo>
                <a:lnTo>
                  <a:pt x="2959" y="1130"/>
                </a:lnTo>
                <a:lnTo>
                  <a:pt x="2969" y="1078"/>
                </a:lnTo>
                <a:lnTo>
                  <a:pt x="2981" y="1029"/>
                </a:lnTo>
                <a:lnTo>
                  <a:pt x="2996" y="985"/>
                </a:lnTo>
                <a:lnTo>
                  <a:pt x="3011" y="951"/>
                </a:lnTo>
                <a:lnTo>
                  <a:pt x="3027" y="921"/>
                </a:lnTo>
                <a:lnTo>
                  <a:pt x="3044" y="898"/>
                </a:lnTo>
                <a:lnTo>
                  <a:pt x="3050" y="892"/>
                </a:lnTo>
                <a:lnTo>
                  <a:pt x="3059" y="884"/>
                </a:lnTo>
                <a:lnTo>
                  <a:pt x="3069" y="879"/>
                </a:lnTo>
                <a:lnTo>
                  <a:pt x="3078" y="876"/>
                </a:lnTo>
                <a:close/>
                <a:moveTo>
                  <a:pt x="935" y="771"/>
                </a:moveTo>
                <a:lnTo>
                  <a:pt x="922" y="873"/>
                </a:lnTo>
                <a:lnTo>
                  <a:pt x="911" y="977"/>
                </a:lnTo>
                <a:lnTo>
                  <a:pt x="903" y="1083"/>
                </a:lnTo>
                <a:lnTo>
                  <a:pt x="898" y="1192"/>
                </a:lnTo>
                <a:lnTo>
                  <a:pt x="897" y="1303"/>
                </a:lnTo>
                <a:lnTo>
                  <a:pt x="898" y="1413"/>
                </a:lnTo>
                <a:lnTo>
                  <a:pt x="903" y="1522"/>
                </a:lnTo>
                <a:lnTo>
                  <a:pt x="911" y="1628"/>
                </a:lnTo>
                <a:lnTo>
                  <a:pt x="922" y="1732"/>
                </a:lnTo>
                <a:lnTo>
                  <a:pt x="935" y="1834"/>
                </a:lnTo>
                <a:lnTo>
                  <a:pt x="852" y="1823"/>
                </a:lnTo>
                <a:lnTo>
                  <a:pt x="772" y="1814"/>
                </a:lnTo>
                <a:lnTo>
                  <a:pt x="691" y="1807"/>
                </a:lnTo>
                <a:lnTo>
                  <a:pt x="609" y="1802"/>
                </a:lnTo>
                <a:lnTo>
                  <a:pt x="525" y="1799"/>
                </a:lnTo>
                <a:lnTo>
                  <a:pt x="436" y="1798"/>
                </a:lnTo>
                <a:lnTo>
                  <a:pt x="198" y="1798"/>
                </a:lnTo>
                <a:lnTo>
                  <a:pt x="0" y="1460"/>
                </a:lnTo>
                <a:lnTo>
                  <a:pt x="0" y="1145"/>
                </a:lnTo>
                <a:lnTo>
                  <a:pt x="198" y="808"/>
                </a:lnTo>
                <a:lnTo>
                  <a:pt x="436" y="808"/>
                </a:lnTo>
                <a:lnTo>
                  <a:pt x="525" y="807"/>
                </a:lnTo>
                <a:lnTo>
                  <a:pt x="609" y="803"/>
                </a:lnTo>
                <a:lnTo>
                  <a:pt x="691" y="799"/>
                </a:lnTo>
                <a:lnTo>
                  <a:pt x="772" y="791"/>
                </a:lnTo>
                <a:lnTo>
                  <a:pt x="852" y="782"/>
                </a:lnTo>
                <a:lnTo>
                  <a:pt x="935" y="771"/>
                </a:lnTo>
                <a:close/>
                <a:moveTo>
                  <a:pt x="3078" y="198"/>
                </a:moveTo>
                <a:lnTo>
                  <a:pt x="3061" y="200"/>
                </a:lnTo>
                <a:lnTo>
                  <a:pt x="3044" y="208"/>
                </a:lnTo>
                <a:lnTo>
                  <a:pt x="3028" y="217"/>
                </a:lnTo>
                <a:lnTo>
                  <a:pt x="3013" y="230"/>
                </a:lnTo>
                <a:lnTo>
                  <a:pt x="3000" y="242"/>
                </a:lnTo>
                <a:lnTo>
                  <a:pt x="2990" y="253"/>
                </a:lnTo>
                <a:lnTo>
                  <a:pt x="2963" y="286"/>
                </a:lnTo>
                <a:lnTo>
                  <a:pt x="2937" y="326"/>
                </a:lnTo>
                <a:lnTo>
                  <a:pt x="2912" y="371"/>
                </a:lnTo>
                <a:lnTo>
                  <a:pt x="2887" y="422"/>
                </a:lnTo>
                <a:lnTo>
                  <a:pt x="2864" y="479"/>
                </a:lnTo>
                <a:lnTo>
                  <a:pt x="2839" y="554"/>
                </a:lnTo>
                <a:lnTo>
                  <a:pt x="2816" y="635"/>
                </a:lnTo>
                <a:lnTo>
                  <a:pt x="2795" y="720"/>
                </a:lnTo>
                <a:lnTo>
                  <a:pt x="2777" y="809"/>
                </a:lnTo>
                <a:lnTo>
                  <a:pt x="2763" y="902"/>
                </a:lnTo>
                <a:lnTo>
                  <a:pt x="2751" y="998"/>
                </a:lnTo>
                <a:lnTo>
                  <a:pt x="2743" y="1098"/>
                </a:lnTo>
                <a:lnTo>
                  <a:pt x="2738" y="1200"/>
                </a:lnTo>
                <a:lnTo>
                  <a:pt x="2736" y="1303"/>
                </a:lnTo>
                <a:lnTo>
                  <a:pt x="2738" y="1406"/>
                </a:lnTo>
                <a:lnTo>
                  <a:pt x="2743" y="1508"/>
                </a:lnTo>
                <a:lnTo>
                  <a:pt x="2751" y="1607"/>
                </a:lnTo>
                <a:lnTo>
                  <a:pt x="2763" y="1704"/>
                </a:lnTo>
                <a:lnTo>
                  <a:pt x="2777" y="1797"/>
                </a:lnTo>
                <a:lnTo>
                  <a:pt x="2795" y="1885"/>
                </a:lnTo>
                <a:lnTo>
                  <a:pt x="2816" y="1970"/>
                </a:lnTo>
                <a:lnTo>
                  <a:pt x="2839" y="2051"/>
                </a:lnTo>
                <a:lnTo>
                  <a:pt x="2864" y="2127"/>
                </a:lnTo>
                <a:lnTo>
                  <a:pt x="2887" y="2183"/>
                </a:lnTo>
                <a:lnTo>
                  <a:pt x="2912" y="2234"/>
                </a:lnTo>
                <a:lnTo>
                  <a:pt x="2937" y="2279"/>
                </a:lnTo>
                <a:lnTo>
                  <a:pt x="2963" y="2319"/>
                </a:lnTo>
                <a:lnTo>
                  <a:pt x="2990" y="2352"/>
                </a:lnTo>
                <a:lnTo>
                  <a:pt x="3000" y="2364"/>
                </a:lnTo>
                <a:lnTo>
                  <a:pt x="3013" y="2376"/>
                </a:lnTo>
                <a:lnTo>
                  <a:pt x="3028" y="2388"/>
                </a:lnTo>
                <a:lnTo>
                  <a:pt x="3044" y="2398"/>
                </a:lnTo>
                <a:lnTo>
                  <a:pt x="3061" y="2406"/>
                </a:lnTo>
                <a:lnTo>
                  <a:pt x="3078" y="2408"/>
                </a:lnTo>
                <a:lnTo>
                  <a:pt x="3095" y="2406"/>
                </a:lnTo>
                <a:lnTo>
                  <a:pt x="3112" y="2398"/>
                </a:lnTo>
                <a:lnTo>
                  <a:pt x="3127" y="2388"/>
                </a:lnTo>
                <a:lnTo>
                  <a:pt x="3143" y="2376"/>
                </a:lnTo>
                <a:lnTo>
                  <a:pt x="3155" y="2364"/>
                </a:lnTo>
                <a:lnTo>
                  <a:pt x="3166" y="2352"/>
                </a:lnTo>
                <a:lnTo>
                  <a:pt x="3193" y="2319"/>
                </a:lnTo>
                <a:lnTo>
                  <a:pt x="3219" y="2279"/>
                </a:lnTo>
                <a:lnTo>
                  <a:pt x="3245" y="2234"/>
                </a:lnTo>
                <a:lnTo>
                  <a:pt x="3269" y="2183"/>
                </a:lnTo>
                <a:lnTo>
                  <a:pt x="3291" y="2127"/>
                </a:lnTo>
                <a:lnTo>
                  <a:pt x="3317" y="2051"/>
                </a:lnTo>
                <a:lnTo>
                  <a:pt x="3341" y="1970"/>
                </a:lnTo>
                <a:lnTo>
                  <a:pt x="3362" y="1885"/>
                </a:lnTo>
                <a:lnTo>
                  <a:pt x="3379" y="1797"/>
                </a:lnTo>
                <a:lnTo>
                  <a:pt x="3394" y="1704"/>
                </a:lnTo>
                <a:lnTo>
                  <a:pt x="3405" y="1607"/>
                </a:lnTo>
                <a:lnTo>
                  <a:pt x="3413" y="1508"/>
                </a:lnTo>
                <a:lnTo>
                  <a:pt x="3418" y="1406"/>
                </a:lnTo>
                <a:lnTo>
                  <a:pt x="3419" y="1303"/>
                </a:lnTo>
                <a:lnTo>
                  <a:pt x="3418" y="1200"/>
                </a:lnTo>
                <a:lnTo>
                  <a:pt x="3413" y="1098"/>
                </a:lnTo>
                <a:lnTo>
                  <a:pt x="3405" y="998"/>
                </a:lnTo>
                <a:lnTo>
                  <a:pt x="3394" y="902"/>
                </a:lnTo>
                <a:lnTo>
                  <a:pt x="3379" y="809"/>
                </a:lnTo>
                <a:lnTo>
                  <a:pt x="3362" y="720"/>
                </a:lnTo>
                <a:lnTo>
                  <a:pt x="3341" y="635"/>
                </a:lnTo>
                <a:lnTo>
                  <a:pt x="3317" y="554"/>
                </a:lnTo>
                <a:lnTo>
                  <a:pt x="3291" y="479"/>
                </a:lnTo>
                <a:lnTo>
                  <a:pt x="3269" y="422"/>
                </a:lnTo>
                <a:lnTo>
                  <a:pt x="3245" y="371"/>
                </a:lnTo>
                <a:lnTo>
                  <a:pt x="3219" y="326"/>
                </a:lnTo>
                <a:lnTo>
                  <a:pt x="3193" y="286"/>
                </a:lnTo>
                <a:lnTo>
                  <a:pt x="3166" y="253"/>
                </a:lnTo>
                <a:lnTo>
                  <a:pt x="3155" y="242"/>
                </a:lnTo>
                <a:lnTo>
                  <a:pt x="3143" y="230"/>
                </a:lnTo>
                <a:lnTo>
                  <a:pt x="3127" y="217"/>
                </a:lnTo>
                <a:lnTo>
                  <a:pt x="3112" y="208"/>
                </a:lnTo>
                <a:lnTo>
                  <a:pt x="3095" y="200"/>
                </a:lnTo>
                <a:lnTo>
                  <a:pt x="3078" y="198"/>
                </a:lnTo>
                <a:close/>
                <a:moveTo>
                  <a:pt x="2884" y="0"/>
                </a:moveTo>
                <a:lnTo>
                  <a:pt x="3179" y="0"/>
                </a:lnTo>
                <a:lnTo>
                  <a:pt x="3176" y="0"/>
                </a:lnTo>
                <a:lnTo>
                  <a:pt x="3214" y="5"/>
                </a:lnTo>
                <a:lnTo>
                  <a:pt x="3249" y="17"/>
                </a:lnTo>
                <a:lnTo>
                  <a:pt x="3284" y="37"/>
                </a:lnTo>
                <a:lnTo>
                  <a:pt x="3317" y="62"/>
                </a:lnTo>
                <a:lnTo>
                  <a:pt x="3351" y="96"/>
                </a:lnTo>
                <a:lnTo>
                  <a:pt x="3383" y="136"/>
                </a:lnTo>
                <a:lnTo>
                  <a:pt x="3413" y="181"/>
                </a:lnTo>
                <a:lnTo>
                  <a:pt x="3441" y="233"/>
                </a:lnTo>
                <a:lnTo>
                  <a:pt x="3469" y="289"/>
                </a:lnTo>
                <a:lnTo>
                  <a:pt x="3495" y="351"/>
                </a:lnTo>
                <a:lnTo>
                  <a:pt x="3520" y="419"/>
                </a:lnTo>
                <a:lnTo>
                  <a:pt x="3542" y="491"/>
                </a:lnTo>
                <a:lnTo>
                  <a:pt x="3562" y="567"/>
                </a:lnTo>
                <a:lnTo>
                  <a:pt x="3581" y="648"/>
                </a:lnTo>
                <a:lnTo>
                  <a:pt x="3597" y="732"/>
                </a:lnTo>
                <a:lnTo>
                  <a:pt x="3612" y="820"/>
                </a:lnTo>
                <a:lnTo>
                  <a:pt x="3623" y="911"/>
                </a:lnTo>
                <a:lnTo>
                  <a:pt x="3633" y="1005"/>
                </a:lnTo>
                <a:lnTo>
                  <a:pt x="3639" y="1102"/>
                </a:lnTo>
                <a:lnTo>
                  <a:pt x="3644" y="1201"/>
                </a:lnTo>
                <a:lnTo>
                  <a:pt x="3645" y="1303"/>
                </a:lnTo>
                <a:lnTo>
                  <a:pt x="3644" y="1405"/>
                </a:lnTo>
                <a:lnTo>
                  <a:pt x="3639" y="1503"/>
                </a:lnTo>
                <a:lnTo>
                  <a:pt x="3633" y="1601"/>
                </a:lnTo>
                <a:lnTo>
                  <a:pt x="3623" y="1695"/>
                </a:lnTo>
                <a:lnTo>
                  <a:pt x="3612" y="1785"/>
                </a:lnTo>
                <a:lnTo>
                  <a:pt x="3597" y="1873"/>
                </a:lnTo>
                <a:lnTo>
                  <a:pt x="3581" y="1957"/>
                </a:lnTo>
                <a:lnTo>
                  <a:pt x="3562" y="2038"/>
                </a:lnTo>
                <a:lnTo>
                  <a:pt x="3542" y="2114"/>
                </a:lnTo>
                <a:lnTo>
                  <a:pt x="3520" y="2186"/>
                </a:lnTo>
                <a:lnTo>
                  <a:pt x="3495" y="2254"/>
                </a:lnTo>
                <a:lnTo>
                  <a:pt x="3469" y="2316"/>
                </a:lnTo>
                <a:lnTo>
                  <a:pt x="3441" y="2372"/>
                </a:lnTo>
                <a:lnTo>
                  <a:pt x="3413" y="2424"/>
                </a:lnTo>
                <a:lnTo>
                  <a:pt x="3383" y="2470"/>
                </a:lnTo>
                <a:lnTo>
                  <a:pt x="3351" y="2510"/>
                </a:lnTo>
                <a:lnTo>
                  <a:pt x="3317" y="2543"/>
                </a:lnTo>
                <a:lnTo>
                  <a:pt x="3284" y="2568"/>
                </a:lnTo>
                <a:lnTo>
                  <a:pt x="3249" y="2588"/>
                </a:lnTo>
                <a:lnTo>
                  <a:pt x="3214" y="2600"/>
                </a:lnTo>
                <a:lnTo>
                  <a:pt x="3176" y="2605"/>
                </a:lnTo>
                <a:lnTo>
                  <a:pt x="3179" y="2605"/>
                </a:lnTo>
                <a:lnTo>
                  <a:pt x="2884" y="2605"/>
                </a:lnTo>
                <a:lnTo>
                  <a:pt x="2882" y="2603"/>
                </a:lnTo>
                <a:lnTo>
                  <a:pt x="2874" y="2597"/>
                </a:lnTo>
                <a:lnTo>
                  <a:pt x="2863" y="2589"/>
                </a:lnTo>
                <a:lnTo>
                  <a:pt x="2845" y="2577"/>
                </a:lnTo>
                <a:lnTo>
                  <a:pt x="2824" y="2563"/>
                </a:lnTo>
                <a:lnTo>
                  <a:pt x="2799" y="2545"/>
                </a:lnTo>
                <a:lnTo>
                  <a:pt x="2769" y="2525"/>
                </a:lnTo>
                <a:lnTo>
                  <a:pt x="2734" y="2503"/>
                </a:lnTo>
                <a:lnTo>
                  <a:pt x="2696" y="2479"/>
                </a:lnTo>
                <a:lnTo>
                  <a:pt x="2653" y="2453"/>
                </a:lnTo>
                <a:lnTo>
                  <a:pt x="2607" y="2426"/>
                </a:lnTo>
                <a:lnTo>
                  <a:pt x="2556" y="2397"/>
                </a:lnTo>
                <a:lnTo>
                  <a:pt x="2502" y="2366"/>
                </a:lnTo>
                <a:lnTo>
                  <a:pt x="2443" y="2335"/>
                </a:lnTo>
                <a:lnTo>
                  <a:pt x="2382" y="2303"/>
                </a:lnTo>
                <a:lnTo>
                  <a:pt x="2317" y="2269"/>
                </a:lnTo>
                <a:lnTo>
                  <a:pt x="2247" y="2236"/>
                </a:lnTo>
                <a:lnTo>
                  <a:pt x="2176" y="2203"/>
                </a:lnTo>
                <a:lnTo>
                  <a:pt x="2100" y="2169"/>
                </a:lnTo>
                <a:lnTo>
                  <a:pt x="2023" y="2135"/>
                </a:lnTo>
                <a:lnTo>
                  <a:pt x="1941" y="2102"/>
                </a:lnTo>
                <a:lnTo>
                  <a:pt x="1857" y="2070"/>
                </a:lnTo>
                <a:lnTo>
                  <a:pt x="1770" y="2039"/>
                </a:lnTo>
                <a:lnTo>
                  <a:pt x="1680" y="2008"/>
                </a:lnTo>
                <a:lnTo>
                  <a:pt x="1587" y="1979"/>
                </a:lnTo>
                <a:lnTo>
                  <a:pt x="1492" y="1952"/>
                </a:lnTo>
                <a:lnTo>
                  <a:pt x="1395" y="1925"/>
                </a:lnTo>
                <a:lnTo>
                  <a:pt x="1296" y="1901"/>
                </a:lnTo>
                <a:lnTo>
                  <a:pt x="1193" y="1878"/>
                </a:lnTo>
                <a:lnTo>
                  <a:pt x="1178" y="1795"/>
                </a:lnTo>
                <a:lnTo>
                  <a:pt x="1166" y="1707"/>
                </a:lnTo>
                <a:lnTo>
                  <a:pt x="1156" y="1613"/>
                </a:lnTo>
                <a:lnTo>
                  <a:pt x="1150" y="1514"/>
                </a:lnTo>
                <a:lnTo>
                  <a:pt x="1145" y="1411"/>
                </a:lnTo>
                <a:lnTo>
                  <a:pt x="1143" y="1303"/>
                </a:lnTo>
                <a:lnTo>
                  <a:pt x="1145" y="1194"/>
                </a:lnTo>
                <a:lnTo>
                  <a:pt x="1150" y="1091"/>
                </a:lnTo>
                <a:lnTo>
                  <a:pt x="1156" y="993"/>
                </a:lnTo>
                <a:lnTo>
                  <a:pt x="1166" y="898"/>
                </a:lnTo>
                <a:lnTo>
                  <a:pt x="1178" y="810"/>
                </a:lnTo>
                <a:lnTo>
                  <a:pt x="1193" y="727"/>
                </a:lnTo>
                <a:lnTo>
                  <a:pt x="1296" y="705"/>
                </a:lnTo>
                <a:lnTo>
                  <a:pt x="1395" y="680"/>
                </a:lnTo>
                <a:lnTo>
                  <a:pt x="1492" y="654"/>
                </a:lnTo>
                <a:lnTo>
                  <a:pt x="1587" y="626"/>
                </a:lnTo>
                <a:lnTo>
                  <a:pt x="1680" y="597"/>
                </a:lnTo>
                <a:lnTo>
                  <a:pt x="1770" y="566"/>
                </a:lnTo>
                <a:lnTo>
                  <a:pt x="1857" y="535"/>
                </a:lnTo>
                <a:lnTo>
                  <a:pt x="1941" y="503"/>
                </a:lnTo>
                <a:lnTo>
                  <a:pt x="2023" y="470"/>
                </a:lnTo>
                <a:lnTo>
                  <a:pt x="2100" y="437"/>
                </a:lnTo>
                <a:lnTo>
                  <a:pt x="2176" y="402"/>
                </a:lnTo>
                <a:lnTo>
                  <a:pt x="2248" y="369"/>
                </a:lnTo>
                <a:lnTo>
                  <a:pt x="2317" y="336"/>
                </a:lnTo>
                <a:lnTo>
                  <a:pt x="2382" y="303"/>
                </a:lnTo>
                <a:lnTo>
                  <a:pt x="2443" y="271"/>
                </a:lnTo>
                <a:lnTo>
                  <a:pt x="2502" y="240"/>
                </a:lnTo>
                <a:lnTo>
                  <a:pt x="2556" y="209"/>
                </a:lnTo>
                <a:lnTo>
                  <a:pt x="2607" y="180"/>
                </a:lnTo>
                <a:lnTo>
                  <a:pt x="2653" y="152"/>
                </a:lnTo>
                <a:lnTo>
                  <a:pt x="2696" y="127"/>
                </a:lnTo>
                <a:lnTo>
                  <a:pt x="2734" y="102"/>
                </a:lnTo>
                <a:lnTo>
                  <a:pt x="2769" y="80"/>
                </a:lnTo>
                <a:lnTo>
                  <a:pt x="2799" y="60"/>
                </a:lnTo>
                <a:lnTo>
                  <a:pt x="2824" y="43"/>
                </a:lnTo>
                <a:lnTo>
                  <a:pt x="2845" y="28"/>
                </a:lnTo>
                <a:lnTo>
                  <a:pt x="2863" y="16"/>
                </a:lnTo>
                <a:lnTo>
                  <a:pt x="2874" y="8"/>
                </a:lnTo>
                <a:lnTo>
                  <a:pt x="2882" y="3"/>
                </a:lnTo>
                <a:lnTo>
                  <a:pt x="2884" y="0"/>
                </a:lnTo>
                <a:close/>
              </a:path>
            </a:pathLst>
          </a:custGeom>
          <a:solidFill>
            <a:schemeClr val="bg1"/>
          </a:solid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nvGrpSpPr>
          <p:cNvPr id="60" name="Group 34"/>
          <p:cNvGrpSpPr>
            <a:grpSpLocks noChangeAspect="1"/>
          </p:cNvGrpSpPr>
          <p:nvPr/>
        </p:nvGrpSpPr>
        <p:grpSpPr bwMode="auto">
          <a:xfrm>
            <a:off x="8332818" y="2497576"/>
            <a:ext cx="320852" cy="529278"/>
            <a:chOff x="110" y="2376"/>
            <a:chExt cx="254" cy="419"/>
          </a:xfrm>
          <a:solidFill>
            <a:schemeClr val="bg1"/>
          </a:solidFill>
        </p:grpSpPr>
        <p:sp>
          <p:nvSpPr>
            <p:cNvPr id="63" name="Freeform 36"/>
            <p:cNvSpPr>
              <a:spLocks noEditPoints="1"/>
            </p:cNvSpPr>
            <p:nvPr/>
          </p:nvSpPr>
          <p:spPr bwMode="auto">
            <a:xfrm>
              <a:off x="110" y="2376"/>
              <a:ext cx="254" cy="419"/>
            </a:xfrm>
            <a:custGeom>
              <a:avLst/>
              <a:gdLst>
                <a:gd name="T0" fmla="*/ 952 w 2029"/>
                <a:gd name="T1" fmla="*/ 605 h 3349"/>
                <a:gd name="T2" fmla="*/ 875 w 2029"/>
                <a:gd name="T3" fmla="*/ 629 h 3349"/>
                <a:gd name="T4" fmla="*/ 808 w 2029"/>
                <a:gd name="T5" fmla="*/ 671 h 3349"/>
                <a:gd name="T6" fmla="*/ 756 w 2029"/>
                <a:gd name="T7" fmla="*/ 729 h 3349"/>
                <a:gd name="T8" fmla="*/ 723 w 2029"/>
                <a:gd name="T9" fmla="*/ 801 h 3349"/>
                <a:gd name="T10" fmla="*/ 711 w 2029"/>
                <a:gd name="T11" fmla="*/ 882 h 3349"/>
                <a:gd name="T12" fmla="*/ 723 w 2029"/>
                <a:gd name="T13" fmla="*/ 963 h 3349"/>
                <a:gd name="T14" fmla="*/ 756 w 2029"/>
                <a:gd name="T15" fmla="*/ 1034 h 3349"/>
                <a:gd name="T16" fmla="*/ 808 w 2029"/>
                <a:gd name="T17" fmla="*/ 1094 h 3349"/>
                <a:gd name="T18" fmla="*/ 875 w 2029"/>
                <a:gd name="T19" fmla="*/ 1136 h 3349"/>
                <a:gd name="T20" fmla="*/ 952 w 2029"/>
                <a:gd name="T21" fmla="*/ 1159 h 3349"/>
                <a:gd name="T22" fmla="*/ 1036 w 2029"/>
                <a:gd name="T23" fmla="*/ 1159 h 3349"/>
                <a:gd name="T24" fmla="*/ 1114 w 2029"/>
                <a:gd name="T25" fmla="*/ 1136 h 3349"/>
                <a:gd name="T26" fmla="*/ 1180 w 2029"/>
                <a:gd name="T27" fmla="*/ 1094 h 3349"/>
                <a:gd name="T28" fmla="*/ 1232 w 2029"/>
                <a:gd name="T29" fmla="*/ 1034 h 3349"/>
                <a:gd name="T30" fmla="*/ 1266 w 2029"/>
                <a:gd name="T31" fmla="*/ 963 h 3349"/>
                <a:gd name="T32" fmla="*/ 1277 w 2029"/>
                <a:gd name="T33" fmla="*/ 882 h 3349"/>
                <a:gd name="T34" fmla="*/ 1266 w 2029"/>
                <a:gd name="T35" fmla="*/ 801 h 3349"/>
                <a:gd name="T36" fmla="*/ 1232 w 2029"/>
                <a:gd name="T37" fmla="*/ 729 h 3349"/>
                <a:gd name="T38" fmla="*/ 1180 w 2029"/>
                <a:gd name="T39" fmla="*/ 671 h 3349"/>
                <a:gd name="T40" fmla="*/ 1114 w 2029"/>
                <a:gd name="T41" fmla="*/ 629 h 3349"/>
                <a:gd name="T42" fmla="*/ 1036 w 2029"/>
                <a:gd name="T43" fmla="*/ 605 h 3349"/>
                <a:gd name="T44" fmla="*/ 933 w 2029"/>
                <a:gd name="T45" fmla="*/ 0 h 3349"/>
                <a:gd name="T46" fmla="*/ 1043 w 2029"/>
                <a:gd name="T47" fmla="*/ 481 h 3349"/>
                <a:gd name="T48" fmla="*/ 1138 w 2029"/>
                <a:gd name="T49" fmla="*/ 506 h 3349"/>
                <a:gd name="T50" fmla="*/ 1224 w 2029"/>
                <a:gd name="T51" fmla="*/ 551 h 3349"/>
                <a:gd name="T52" fmla="*/ 1296 w 2029"/>
                <a:gd name="T53" fmla="*/ 615 h 3349"/>
                <a:gd name="T54" fmla="*/ 1350 w 2029"/>
                <a:gd name="T55" fmla="*/ 692 h 3349"/>
                <a:gd name="T56" fmla="*/ 1385 w 2029"/>
                <a:gd name="T57" fmla="*/ 782 h 3349"/>
                <a:gd name="T58" fmla="*/ 1397 w 2029"/>
                <a:gd name="T59" fmla="*/ 882 h 3349"/>
                <a:gd name="T60" fmla="*/ 1389 w 2029"/>
                <a:gd name="T61" fmla="*/ 967 h 3349"/>
                <a:gd name="T62" fmla="*/ 1362 w 2029"/>
                <a:gd name="T63" fmla="*/ 1045 h 3349"/>
                <a:gd name="T64" fmla="*/ 1785 w 2029"/>
                <a:gd name="T65" fmla="*/ 1611 h 3349"/>
                <a:gd name="T66" fmla="*/ 1873 w 2029"/>
                <a:gd name="T67" fmla="*/ 1470 h 3349"/>
                <a:gd name="T68" fmla="*/ 1785 w 2029"/>
                <a:gd name="T69" fmla="*/ 1838 h 3349"/>
                <a:gd name="T70" fmla="*/ 1605 w 2029"/>
                <a:gd name="T71" fmla="*/ 1698 h 3349"/>
                <a:gd name="T72" fmla="*/ 1909 w 2029"/>
                <a:gd name="T73" fmla="*/ 2816 h 3349"/>
                <a:gd name="T74" fmla="*/ 1758 w 2029"/>
                <a:gd name="T75" fmla="*/ 2878 h 3349"/>
                <a:gd name="T76" fmla="*/ 1015 w 2029"/>
                <a:gd name="T77" fmla="*/ 1310 h 3349"/>
                <a:gd name="T78" fmla="*/ 272 w 2029"/>
                <a:gd name="T79" fmla="*/ 2878 h 3349"/>
                <a:gd name="T80" fmla="*/ 121 w 2029"/>
                <a:gd name="T81" fmla="*/ 2816 h 3349"/>
                <a:gd name="T82" fmla="*/ 425 w 2029"/>
                <a:gd name="T83" fmla="*/ 1698 h 3349"/>
                <a:gd name="T84" fmla="*/ 237 w 2029"/>
                <a:gd name="T85" fmla="*/ 1838 h 3349"/>
                <a:gd name="T86" fmla="*/ 148 w 2029"/>
                <a:gd name="T87" fmla="*/ 1470 h 3349"/>
                <a:gd name="T88" fmla="*/ 237 w 2029"/>
                <a:gd name="T89" fmla="*/ 1611 h 3349"/>
                <a:gd name="T90" fmla="*/ 646 w 2029"/>
                <a:gd name="T91" fmla="*/ 1103 h 3349"/>
                <a:gd name="T92" fmla="*/ 603 w 2029"/>
                <a:gd name="T93" fmla="*/ 1022 h 3349"/>
                <a:gd name="T94" fmla="*/ 581 w 2029"/>
                <a:gd name="T95" fmla="*/ 931 h 3349"/>
                <a:gd name="T96" fmla="*/ 581 w 2029"/>
                <a:gd name="T97" fmla="*/ 831 h 3349"/>
                <a:gd name="T98" fmla="*/ 605 w 2029"/>
                <a:gd name="T99" fmla="*/ 736 h 3349"/>
                <a:gd name="T100" fmla="*/ 651 w 2029"/>
                <a:gd name="T101" fmla="*/ 652 h 3349"/>
                <a:gd name="T102" fmla="*/ 714 w 2029"/>
                <a:gd name="T103" fmla="*/ 581 h 3349"/>
                <a:gd name="T104" fmla="*/ 792 w 2029"/>
                <a:gd name="T105" fmla="*/ 526 h 3349"/>
                <a:gd name="T106" fmla="*/ 883 w 2029"/>
                <a:gd name="T107" fmla="*/ 491 h 3349"/>
                <a:gd name="T108" fmla="*/ 933 w 2029"/>
                <a:gd name="T109" fmla="*/ 0 h 3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9" h="3349">
                  <a:moveTo>
                    <a:pt x="995" y="602"/>
                  </a:moveTo>
                  <a:lnTo>
                    <a:pt x="952" y="605"/>
                  </a:lnTo>
                  <a:lnTo>
                    <a:pt x="912" y="614"/>
                  </a:lnTo>
                  <a:lnTo>
                    <a:pt x="875" y="629"/>
                  </a:lnTo>
                  <a:lnTo>
                    <a:pt x="839" y="648"/>
                  </a:lnTo>
                  <a:lnTo>
                    <a:pt x="808" y="671"/>
                  </a:lnTo>
                  <a:lnTo>
                    <a:pt x="781" y="699"/>
                  </a:lnTo>
                  <a:lnTo>
                    <a:pt x="756" y="729"/>
                  </a:lnTo>
                  <a:lnTo>
                    <a:pt x="737" y="764"/>
                  </a:lnTo>
                  <a:lnTo>
                    <a:pt x="723" y="801"/>
                  </a:lnTo>
                  <a:lnTo>
                    <a:pt x="713" y="841"/>
                  </a:lnTo>
                  <a:lnTo>
                    <a:pt x="711" y="882"/>
                  </a:lnTo>
                  <a:lnTo>
                    <a:pt x="713" y="923"/>
                  </a:lnTo>
                  <a:lnTo>
                    <a:pt x="723" y="963"/>
                  </a:lnTo>
                  <a:lnTo>
                    <a:pt x="737" y="1000"/>
                  </a:lnTo>
                  <a:lnTo>
                    <a:pt x="756" y="1034"/>
                  </a:lnTo>
                  <a:lnTo>
                    <a:pt x="781" y="1066"/>
                  </a:lnTo>
                  <a:lnTo>
                    <a:pt x="808" y="1094"/>
                  </a:lnTo>
                  <a:lnTo>
                    <a:pt x="839" y="1117"/>
                  </a:lnTo>
                  <a:lnTo>
                    <a:pt x="875" y="1136"/>
                  </a:lnTo>
                  <a:lnTo>
                    <a:pt x="912" y="1150"/>
                  </a:lnTo>
                  <a:lnTo>
                    <a:pt x="952" y="1159"/>
                  </a:lnTo>
                  <a:lnTo>
                    <a:pt x="995" y="1163"/>
                  </a:lnTo>
                  <a:lnTo>
                    <a:pt x="1036" y="1159"/>
                  </a:lnTo>
                  <a:lnTo>
                    <a:pt x="1076" y="1150"/>
                  </a:lnTo>
                  <a:lnTo>
                    <a:pt x="1114" y="1136"/>
                  </a:lnTo>
                  <a:lnTo>
                    <a:pt x="1149" y="1117"/>
                  </a:lnTo>
                  <a:lnTo>
                    <a:pt x="1180" y="1094"/>
                  </a:lnTo>
                  <a:lnTo>
                    <a:pt x="1208" y="1066"/>
                  </a:lnTo>
                  <a:lnTo>
                    <a:pt x="1232" y="1034"/>
                  </a:lnTo>
                  <a:lnTo>
                    <a:pt x="1252" y="1000"/>
                  </a:lnTo>
                  <a:lnTo>
                    <a:pt x="1266" y="963"/>
                  </a:lnTo>
                  <a:lnTo>
                    <a:pt x="1274" y="923"/>
                  </a:lnTo>
                  <a:lnTo>
                    <a:pt x="1277" y="882"/>
                  </a:lnTo>
                  <a:lnTo>
                    <a:pt x="1274" y="841"/>
                  </a:lnTo>
                  <a:lnTo>
                    <a:pt x="1266" y="801"/>
                  </a:lnTo>
                  <a:lnTo>
                    <a:pt x="1252" y="764"/>
                  </a:lnTo>
                  <a:lnTo>
                    <a:pt x="1232" y="729"/>
                  </a:lnTo>
                  <a:lnTo>
                    <a:pt x="1208" y="699"/>
                  </a:lnTo>
                  <a:lnTo>
                    <a:pt x="1180" y="671"/>
                  </a:lnTo>
                  <a:lnTo>
                    <a:pt x="1149" y="648"/>
                  </a:lnTo>
                  <a:lnTo>
                    <a:pt x="1114" y="629"/>
                  </a:lnTo>
                  <a:lnTo>
                    <a:pt x="1076" y="614"/>
                  </a:lnTo>
                  <a:lnTo>
                    <a:pt x="1036" y="605"/>
                  </a:lnTo>
                  <a:lnTo>
                    <a:pt x="995" y="602"/>
                  </a:lnTo>
                  <a:close/>
                  <a:moveTo>
                    <a:pt x="933" y="0"/>
                  </a:moveTo>
                  <a:lnTo>
                    <a:pt x="1043" y="0"/>
                  </a:lnTo>
                  <a:lnTo>
                    <a:pt x="1043" y="481"/>
                  </a:lnTo>
                  <a:lnTo>
                    <a:pt x="1092" y="491"/>
                  </a:lnTo>
                  <a:lnTo>
                    <a:pt x="1138" y="506"/>
                  </a:lnTo>
                  <a:lnTo>
                    <a:pt x="1182" y="526"/>
                  </a:lnTo>
                  <a:lnTo>
                    <a:pt x="1224" y="551"/>
                  </a:lnTo>
                  <a:lnTo>
                    <a:pt x="1261" y="581"/>
                  </a:lnTo>
                  <a:lnTo>
                    <a:pt x="1296" y="615"/>
                  </a:lnTo>
                  <a:lnTo>
                    <a:pt x="1324" y="652"/>
                  </a:lnTo>
                  <a:lnTo>
                    <a:pt x="1350" y="692"/>
                  </a:lnTo>
                  <a:lnTo>
                    <a:pt x="1371" y="736"/>
                  </a:lnTo>
                  <a:lnTo>
                    <a:pt x="1385" y="782"/>
                  </a:lnTo>
                  <a:lnTo>
                    <a:pt x="1394" y="831"/>
                  </a:lnTo>
                  <a:lnTo>
                    <a:pt x="1397" y="882"/>
                  </a:lnTo>
                  <a:lnTo>
                    <a:pt x="1395" y="924"/>
                  </a:lnTo>
                  <a:lnTo>
                    <a:pt x="1389" y="967"/>
                  </a:lnTo>
                  <a:lnTo>
                    <a:pt x="1377" y="1006"/>
                  </a:lnTo>
                  <a:lnTo>
                    <a:pt x="1362" y="1045"/>
                  </a:lnTo>
                  <a:lnTo>
                    <a:pt x="1573" y="1611"/>
                  </a:lnTo>
                  <a:lnTo>
                    <a:pt x="1785" y="1611"/>
                  </a:lnTo>
                  <a:lnTo>
                    <a:pt x="1785" y="1470"/>
                  </a:lnTo>
                  <a:lnTo>
                    <a:pt x="1873" y="1470"/>
                  </a:lnTo>
                  <a:lnTo>
                    <a:pt x="1873" y="1838"/>
                  </a:lnTo>
                  <a:lnTo>
                    <a:pt x="1785" y="1838"/>
                  </a:lnTo>
                  <a:lnTo>
                    <a:pt x="1785" y="1698"/>
                  </a:lnTo>
                  <a:lnTo>
                    <a:pt x="1605" y="1698"/>
                  </a:lnTo>
                  <a:lnTo>
                    <a:pt x="1929" y="2571"/>
                  </a:lnTo>
                  <a:lnTo>
                    <a:pt x="1909" y="2816"/>
                  </a:lnTo>
                  <a:lnTo>
                    <a:pt x="2029" y="3349"/>
                  </a:lnTo>
                  <a:lnTo>
                    <a:pt x="1758" y="2878"/>
                  </a:lnTo>
                  <a:lnTo>
                    <a:pt x="1563" y="2697"/>
                  </a:lnTo>
                  <a:lnTo>
                    <a:pt x="1015" y="1310"/>
                  </a:lnTo>
                  <a:lnTo>
                    <a:pt x="467" y="2697"/>
                  </a:lnTo>
                  <a:lnTo>
                    <a:pt x="272" y="2878"/>
                  </a:lnTo>
                  <a:lnTo>
                    <a:pt x="0" y="3349"/>
                  </a:lnTo>
                  <a:lnTo>
                    <a:pt x="121" y="2816"/>
                  </a:lnTo>
                  <a:lnTo>
                    <a:pt x="100" y="2571"/>
                  </a:lnTo>
                  <a:lnTo>
                    <a:pt x="425" y="1698"/>
                  </a:lnTo>
                  <a:lnTo>
                    <a:pt x="237" y="1698"/>
                  </a:lnTo>
                  <a:lnTo>
                    <a:pt x="237" y="1838"/>
                  </a:lnTo>
                  <a:lnTo>
                    <a:pt x="148" y="1838"/>
                  </a:lnTo>
                  <a:lnTo>
                    <a:pt x="148" y="1470"/>
                  </a:lnTo>
                  <a:lnTo>
                    <a:pt x="237" y="1470"/>
                  </a:lnTo>
                  <a:lnTo>
                    <a:pt x="237" y="1611"/>
                  </a:lnTo>
                  <a:lnTo>
                    <a:pt x="457" y="1611"/>
                  </a:lnTo>
                  <a:lnTo>
                    <a:pt x="646" y="1103"/>
                  </a:lnTo>
                  <a:lnTo>
                    <a:pt x="622" y="1064"/>
                  </a:lnTo>
                  <a:lnTo>
                    <a:pt x="603" y="1022"/>
                  </a:lnTo>
                  <a:lnTo>
                    <a:pt x="590" y="977"/>
                  </a:lnTo>
                  <a:lnTo>
                    <a:pt x="581" y="931"/>
                  </a:lnTo>
                  <a:lnTo>
                    <a:pt x="578" y="882"/>
                  </a:lnTo>
                  <a:lnTo>
                    <a:pt x="581" y="831"/>
                  </a:lnTo>
                  <a:lnTo>
                    <a:pt x="590" y="782"/>
                  </a:lnTo>
                  <a:lnTo>
                    <a:pt x="605" y="736"/>
                  </a:lnTo>
                  <a:lnTo>
                    <a:pt x="625" y="692"/>
                  </a:lnTo>
                  <a:lnTo>
                    <a:pt x="651" y="652"/>
                  </a:lnTo>
                  <a:lnTo>
                    <a:pt x="680" y="615"/>
                  </a:lnTo>
                  <a:lnTo>
                    <a:pt x="714" y="581"/>
                  </a:lnTo>
                  <a:lnTo>
                    <a:pt x="752" y="551"/>
                  </a:lnTo>
                  <a:lnTo>
                    <a:pt x="792" y="526"/>
                  </a:lnTo>
                  <a:lnTo>
                    <a:pt x="837" y="506"/>
                  </a:lnTo>
                  <a:lnTo>
                    <a:pt x="883" y="491"/>
                  </a:lnTo>
                  <a:lnTo>
                    <a:pt x="933" y="481"/>
                  </a:lnTo>
                  <a:lnTo>
                    <a:pt x="933"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sp>
          <p:nvSpPr>
            <p:cNvPr id="64" name="Freeform 37"/>
            <p:cNvSpPr>
              <a:spLocks/>
            </p:cNvSpPr>
            <p:nvPr/>
          </p:nvSpPr>
          <p:spPr bwMode="auto">
            <a:xfrm>
              <a:off x="217" y="2469"/>
              <a:ext cx="35" cy="35"/>
            </a:xfrm>
            <a:custGeom>
              <a:avLst/>
              <a:gdLst>
                <a:gd name="T0" fmla="*/ 141 w 280"/>
                <a:gd name="T1" fmla="*/ 0 h 276"/>
                <a:gd name="T2" fmla="*/ 169 w 280"/>
                <a:gd name="T3" fmla="*/ 2 h 276"/>
                <a:gd name="T4" fmla="*/ 194 w 280"/>
                <a:gd name="T5" fmla="*/ 11 h 276"/>
                <a:gd name="T6" fmla="*/ 218 w 280"/>
                <a:gd name="T7" fmla="*/ 24 h 276"/>
                <a:gd name="T8" fmla="*/ 239 w 280"/>
                <a:gd name="T9" fmla="*/ 41 h 276"/>
                <a:gd name="T10" fmla="*/ 255 w 280"/>
                <a:gd name="T11" fmla="*/ 61 h 276"/>
                <a:gd name="T12" fmla="*/ 268 w 280"/>
                <a:gd name="T13" fmla="*/ 84 h 276"/>
                <a:gd name="T14" fmla="*/ 277 w 280"/>
                <a:gd name="T15" fmla="*/ 111 h 276"/>
                <a:gd name="T16" fmla="*/ 280 w 280"/>
                <a:gd name="T17" fmla="*/ 138 h 276"/>
                <a:gd name="T18" fmla="*/ 277 w 280"/>
                <a:gd name="T19" fmla="*/ 166 h 276"/>
                <a:gd name="T20" fmla="*/ 268 w 280"/>
                <a:gd name="T21" fmla="*/ 192 h 276"/>
                <a:gd name="T22" fmla="*/ 255 w 280"/>
                <a:gd name="T23" fmla="*/ 215 h 276"/>
                <a:gd name="T24" fmla="*/ 239 w 280"/>
                <a:gd name="T25" fmla="*/ 236 h 276"/>
                <a:gd name="T26" fmla="*/ 218 w 280"/>
                <a:gd name="T27" fmla="*/ 252 h 276"/>
                <a:gd name="T28" fmla="*/ 194 w 280"/>
                <a:gd name="T29" fmla="*/ 265 h 276"/>
                <a:gd name="T30" fmla="*/ 169 w 280"/>
                <a:gd name="T31" fmla="*/ 273 h 276"/>
                <a:gd name="T32" fmla="*/ 141 w 280"/>
                <a:gd name="T33" fmla="*/ 276 h 276"/>
                <a:gd name="T34" fmla="*/ 112 w 280"/>
                <a:gd name="T35" fmla="*/ 273 h 276"/>
                <a:gd name="T36" fmla="*/ 86 w 280"/>
                <a:gd name="T37" fmla="*/ 265 h 276"/>
                <a:gd name="T38" fmla="*/ 63 w 280"/>
                <a:gd name="T39" fmla="*/ 252 h 276"/>
                <a:gd name="T40" fmla="*/ 41 w 280"/>
                <a:gd name="T41" fmla="*/ 236 h 276"/>
                <a:gd name="T42" fmla="*/ 24 w 280"/>
                <a:gd name="T43" fmla="*/ 215 h 276"/>
                <a:gd name="T44" fmla="*/ 11 w 280"/>
                <a:gd name="T45" fmla="*/ 192 h 276"/>
                <a:gd name="T46" fmla="*/ 4 w 280"/>
                <a:gd name="T47" fmla="*/ 166 h 276"/>
                <a:gd name="T48" fmla="*/ 0 w 280"/>
                <a:gd name="T49" fmla="*/ 138 h 276"/>
                <a:gd name="T50" fmla="*/ 4 w 280"/>
                <a:gd name="T51" fmla="*/ 111 h 276"/>
                <a:gd name="T52" fmla="*/ 11 w 280"/>
                <a:gd name="T53" fmla="*/ 84 h 276"/>
                <a:gd name="T54" fmla="*/ 24 w 280"/>
                <a:gd name="T55" fmla="*/ 61 h 276"/>
                <a:gd name="T56" fmla="*/ 41 w 280"/>
                <a:gd name="T57" fmla="*/ 41 h 276"/>
                <a:gd name="T58" fmla="*/ 63 w 280"/>
                <a:gd name="T59" fmla="*/ 24 h 276"/>
                <a:gd name="T60" fmla="*/ 86 w 280"/>
                <a:gd name="T61" fmla="*/ 11 h 276"/>
                <a:gd name="T62" fmla="*/ 112 w 280"/>
                <a:gd name="T63" fmla="*/ 2 h 276"/>
                <a:gd name="T64" fmla="*/ 141 w 280"/>
                <a:gd name="T65"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0" h="276">
                  <a:moveTo>
                    <a:pt x="141" y="0"/>
                  </a:moveTo>
                  <a:lnTo>
                    <a:pt x="169" y="2"/>
                  </a:lnTo>
                  <a:lnTo>
                    <a:pt x="194" y="11"/>
                  </a:lnTo>
                  <a:lnTo>
                    <a:pt x="218" y="24"/>
                  </a:lnTo>
                  <a:lnTo>
                    <a:pt x="239" y="41"/>
                  </a:lnTo>
                  <a:lnTo>
                    <a:pt x="255" y="61"/>
                  </a:lnTo>
                  <a:lnTo>
                    <a:pt x="268" y="84"/>
                  </a:lnTo>
                  <a:lnTo>
                    <a:pt x="277" y="111"/>
                  </a:lnTo>
                  <a:lnTo>
                    <a:pt x="280" y="138"/>
                  </a:lnTo>
                  <a:lnTo>
                    <a:pt x="277" y="166"/>
                  </a:lnTo>
                  <a:lnTo>
                    <a:pt x="268" y="192"/>
                  </a:lnTo>
                  <a:lnTo>
                    <a:pt x="255" y="215"/>
                  </a:lnTo>
                  <a:lnTo>
                    <a:pt x="239" y="236"/>
                  </a:lnTo>
                  <a:lnTo>
                    <a:pt x="218" y="252"/>
                  </a:lnTo>
                  <a:lnTo>
                    <a:pt x="194" y="265"/>
                  </a:lnTo>
                  <a:lnTo>
                    <a:pt x="169" y="273"/>
                  </a:lnTo>
                  <a:lnTo>
                    <a:pt x="141" y="276"/>
                  </a:lnTo>
                  <a:lnTo>
                    <a:pt x="112" y="273"/>
                  </a:lnTo>
                  <a:lnTo>
                    <a:pt x="86" y="265"/>
                  </a:lnTo>
                  <a:lnTo>
                    <a:pt x="63" y="252"/>
                  </a:lnTo>
                  <a:lnTo>
                    <a:pt x="41" y="236"/>
                  </a:lnTo>
                  <a:lnTo>
                    <a:pt x="24" y="215"/>
                  </a:lnTo>
                  <a:lnTo>
                    <a:pt x="11" y="192"/>
                  </a:lnTo>
                  <a:lnTo>
                    <a:pt x="4" y="166"/>
                  </a:lnTo>
                  <a:lnTo>
                    <a:pt x="0" y="138"/>
                  </a:lnTo>
                  <a:lnTo>
                    <a:pt x="4" y="111"/>
                  </a:lnTo>
                  <a:lnTo>
                    <a:pt x="11" y="84"/>
                  </a:lnTo>
                  <a:lnTo>
                    <a:pt x="24" y="61"/>
                  </a:lnTo>
                  <a:lnTo>
                    <a:pt x="41" y="41"/>
                  </a:lnTo>
                  <a:lnTo>
                    <a:pt x="63" y="24"/>
                  </a:lnTo>
                  <a:lnTo>
                    <a:pt x="86" y="11"/>
                  </a:lnTo>
                  <a:lnTo>
                    <a:pt x="112" y="2"/>
                  </a:lnTo>
                  <a:lnTo>
                    <a:pt x="141" y="0"/>
                  </a:lnTo>
                  <a:close/>
                </a:path>
              </a:pathLst>
            </a:custGeom>
            <a:grpFill/>
            <a:ln w="0">
              <a:noFill/>
              <a:prstDash val="solid"/>
              <a:round/>
              <a:headEnd/>
              <a:tailEnd/>
            </a:ln>
          </p:spPr>
          <p:txBody>
            <a:bodyPr vert="horz" wrap="square" lIns="72760" tIns="36380" rIns="72760" bIns="36380" numCol="1" anchor="t" anchorCtr="0" compatLnSpc="1">
              <a:prstTxWarp prst="textNoShape">
                <a:avLst/>
              </a:prstTxWarp>
            </a:bodyPr>
            <a:lstStyle/>
            <a:p>
              <a:endParaRPr lang="en-US" sz="1432"/>
            </a:p>
          </p:txBody>
        </p:sp>
      </p:grpSp>
      <p:grpSp>
        <p:nvGrpSpPr>
          <p:cNvPr id="244" name="Group 243"/>
          <p:cNvGrpSpPr/>
          <p:nvPr/>
        </p:nvGrpSpPr>
        <p:grpSpPr>
          <a:xfrm>
            <a:off x="1245331" y="5820648"/>
            <a:ext cx="9701338" cy="336852"/>
            <a:chOff x="0" y="6434667"/>
            <a:chExt cx="12192000" cy="423333"/>
          </a:xfrm>
        </p:grpSpPr>
        <p:sp>
          <p:nvSpPr>
            <p:cNvPr id="245" name="Rectangle 244"/>
            <p:cNvSpPr/>
            <p:nvPr/>
          </p:nvSpPr>
          <p:spPr>
            <a:xfrm>
              <a:off x="0" y="6434667"/>
              <a:ext cx="12192000" cy="4233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32"/>
            </a:p>
          </p:txBody>
        </p:sp>
        <p:sp>
          <p:nvSpPr>
            <p:cNvPr id="246" name="TextBox 245"/>
            <p:cNvSpPr txBox="1"/>
            <p:nvPr/>
          </p:nvSpPr>
          <p:spPr>
            <a:xfrm>
              <a:off x="80188" y="6461667"/>
              <a:ext cx="2995629" cy="392998"/>
            </a:xfrm>
            <a:prstGeom prst="rect">
              <a:avLst/>
            </a:prstGeom>
            <a:noFill/>
          </p:spPr>
          <p:txBody>
            <a:bodyPr wrap="square" rtlCol="0">
              <a:spAutoFit/>
            </a:bodyPr>
            <a:lstStyle/>
            <a:p>
              <a:r>
                <a:rPr lang="en-US" sz="1432" dirty="0">
                  <a:solidFill>
                    <a:schemeClr val="bg1"/>
                  </a:solidFill>
                  <a:latin typeface="Arial Narrow" panose="020B0606020202030204" pitchFamily="34" charset="0"/>
                </a:rPr>
                <a:t>INSERT </a:t>
              </a:r>
              <a:r>
                <a:rPr lang="en-US" sz="1432" b="1" dirty="0">
                  <a:solidFill>
                    <a:schemeClr val="bg1"/>
                  </a:solidFill>
                  <a:latin typeface="Arial Narrow" panose="020B0606020202030204" pitchFamily="34" charset="0"/>
                </a:rPr>
                <a:t>LOGO HERE</a:t>
              </a:r>
            </a:p>
          </p:txBody>
        </p:sp>
        <p:pic>
          <p:nvPicPr>
            <p:cNvPr id="247" name="Picture 2" descr="E:\cloud\drive\websites\slidemodel\logo\sebastian\slidemodel-logo-tran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36250" y="6498991"/>
              <a:ext cx="1386402" cy="2624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40277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2348</Words>
  <Application>Microsoft Office PowerPoint</Application>
  <PresentationFormat>Widescreen</PresentationFormat>
  <Paragraphs>567</Paragraphs>
  <Slides>22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Narrow</vt:lpstr>
      <vt:lpstr>Calibri</vt:lpstr>
      <vt:lpstr>Calibri Light</vt:lpstr>
      <vt:lpstr>Century Gothic</vt:lpstr>
      <vt:lpstr>Times New Roman</vt:lpstr>
      <vt:lpstr>Wingdings</vt:lpstr>
      <vt:lpstr>Office Theme</vt:lpstr>
      <vt:lpstr>Ladder Infographics for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of Instability, &amp; Conflict  </vt:lpstr>
      <vt:lpstr>PowerPoint Presentation</vt:lpstr>
      <vt:lpstr>PowerPoint Presentation</vt:lpstr>
      <vt:lpstr>Scalable MAGTFs</vt:lpstr>
      <vt:lpstr>Maritime Prepositioning Force (Future)  :  Speed and Versatility</vt:lpstr>
      <vt:lpstr>Marine Expeditionary Units (MEU) (7 MEUs: sourced from NC, CA, OKI)</vt:lpstr>
      <vt:lpstr>PowerPoint Presentation</vt:lpstr>
      <vt:lpstr>Recommended Reading</vt:lpstr>
      <vt:lpstr>Miscellaneous Graphics Collections (Several pages)</vt:lpstr>
      <vt:lpstr>PowerPoint Presentation</vt:lpstr>
      <vt:lpstr>PowerPoint Presentation</vt:lpstr>
      <vt:lpstr>Planning Processes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benzi zimmerman</dc:creator>
  <cp:lastModifiedBy>benzi zimmerman</cp:lastModifiedBy>
  <cp:revision>5</cp:revision>
  <dcterms:created xsi:type="dcterms:W3CDTF">2019-06-09T18:31:18Z</dcterms:created>
  <dcterms:modified xsi:type="dcterms:W3CDTF">2019-06-09T18:36:31Z</dcterms:modified>
</cp:coreProperties>
</file>